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handoutMasterIdLst>
    <p:handoutMasterId r:id="rId57"/>
  </p:handoutMasterIdLst>
  <p:sldIdLst>
    <p:sldId id="331" r:id="rId5"/>
    <p:sldId id="256" r:id="rId6"/>
    <p:sldId id="326" r:id="rId7"/>
    <p:sldId id="261" r:id="rId8"/>
    <p:sldId id="263" r:id="rId9"/>
    <p:sldId id="267" r:id="rId10"/>
    <p:sldId id="273" r:id="rId11"/>
    <p:sldId id="274" r:id="rId12"/>
    <p:sldId id="276" r:id="rId13"/>
    <p:sldId id="325" r:id="rId14"/>
    <p:sldId id="278" r:id="rId15"/>
    <p:sldId id="280" r:id="rId16"/>
    <p:sldId id="281" r:id="rId17"/>
    <p:sldId id="275" r:id="rId18"/>
    <p:sldId id="282" r:id="rId19"/>
    <p:sldId id="285" r:id="rId20"/>
    <p:sldId id="286" r:id="rId21"/>
    <p:sldId id="288" r:id="rId22"/>
    <p:sldId id="283"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9" r:id="rId43"/>
    <p:sldId id="310" r:id="rId44"/>
    <p:sldId id="311" r:id="rId45"/>
    <p:sldId id="312" r:id="rId46"/>
    <p:sldId id="313" r:id="rId47"/>
    <p:sldId id="314" r:id="rId48"/>
    <p:sldId id="315" r:id="rId49"/>
    <p:sldId id="329" r:id="rId50"/>
    <p:sldId id="318" r:id="rId51"/>
    <p:sldId id="320" r:id="rId52"/>
    <p:sldId id="271" r:id="rId53"/>
    <p:sldId id="328" r:id="rId54"/>
    <p:sldId id="327" r:id="rId55"/>
    <p:sldId id="332" r:id="rId56"/>
  </p:sldIdLst>
  <p:sldSz cx="12192000" cy="6858000"/>
  <p:notesSz cx="6858000" cy="9144000"/>
  <p:defaultTextStyle>
    <a:defPPr rtl="0">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5CE9E6-99E8-4366-A69C-AC0EF3F09B89}" v="6" dt="2023-07-03T19:06:54.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94660"/>
  </p:normalViewPr>
  <p:slideViewPr>
    <p:cSldViewPr snapToGrid="0" showGuides="1">
      <p:cViewPr varScale="1">
        <p:scale>
          <a:sx n="111" d="100"/>
          <a:sy n="111" d="100"/>
        </p:scale>
        <p:origin x="456" y="78"/>
      </p:cViewPr>
      <p:guideLst>
        <p:guide orient="horz" pos="2160"/>
        <p:guide pos="3840"/>
      </p:guideLst>
    </p:cSldViewPr>
  </p:slideViewPr>
  <p:notesTextViewPr>
    <p:cViewPr>
      <p:scale>
        <a:sx n="3" d="2"/>
        <a:sy n="3" d="2"/>
      </p:scale>
      <p:origin x="0" y="0"/>
    </p:cViewPr>
  </p:notesTextViewPr>
  <p:notesViewPr>
    <p:cSldViewPr snapToGrid="0">
      <p:cViewPr varScale="1">
        <p:scale>
          <a:sx n="85" d="100"/>
          <a:sy n="85" d="100"/>
        </p:scale>
        <p:origin x="380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ramzoltan" userId="S::abramzoltan_yahoo.com#ext#@univpecs.onmicrosoft.com::48b86e2e-de86-461b-a641-ddcfe360d560" providerId="AD" clId="Web-{555CE9E6-99E8-4366-A69C-AC0EF3F09B89}"/>
    <pc:docChg chg="modSld">
      <pc:chgData name="abramzoltan" userId="S::abramzoltan_yahoo.com#ext#@univpecs.onmicrosoft.com::48b86e2e-de86-461b-a641-ddcfe360d560" providerId="AD" clId="Web-{555CE9E6-99E8-4366-A69C-AC0EF3F09B89}" dt="2023-07-03T19:06:54.141" v="2" actId="20577"/>
      <pc:docMkLst>
        <pc:docMk/>
      </pc:docMkLst>
      <pc:sldChg chg="modSp">
        <pc:chgData name="abramzoltan" userId="S::abramzoltan_yahoo.com#ext#@univpecs.onmicrosoft.com::48b86e2e-de86-461b-a641-ddcfe360d560" providerId="AD" clId="Web-{555CE9E6-99E8-4366-A69C-AC0EF3F09B89}" dt="2023-07-03T19:06:54.141" v="2" actId="20577"/>
        <pc:sldMkLst>
          <pc:docMk/>
          <pc:sldMk cId="1760692740" sldId="300"/>
        </pc:sldMkLst>
        <pc:spChg chg="mod">
          <ac:chgData name="abramzoltan" userId="S::abramzoltan_yahoo.com#ext#@univpecs.onmicrosoft.com::48b86e2e-de86-461b-a641-ddcfe360d560" providerId="AD" clId="Web-{555CE9E6-99E8-4366-A69C-AC0EF3F09B89}" dt="2023-07-03T19:06:54.141" v="2" actId="20577"/>
          <ac:spMkLst>
            <pc:docMk/>
            <pc:sldMk cId="1760692740" sldId="300"/>
            <ac:spMk id="12" creationId="{EC1B7415-4AD6-BF9A-5B0C-D5FC602CADE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átum hely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9052E45-ED0F-4817-9693-E423601FC3F4}" type="datetimeFigureOut">
              <a:rPr lang="de-DE" smtClean="0"/>
              <a:t>17.04.2025</a:t>
            </a:fld>
            <a:endParaRPr lang="de-DE"/>
          </a:p>
        </p:txBody>
      </p:sp>
      <p:sp>
        <p:nvSpPr>
          <p:cNvPr id="4" name="Élőláb hely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Dia számának hely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BD1948B-87A7-42A5-92CC-F41E448CF2D6}" type="slidenum">
              <a:rPr lang="de-DE" smtClean="0"/>
              <a:t>‹#›</a:t>
            </a:fld>
            <a:endParaRPr lang="de-DE"/>
          </a:p>
        </p:txBody>
      </p:sp>
    </p:spTree>
    <p:extLst>
      <p:ext uri="{BB962C8B-B14F-4D97-AF65-F5344CB8AC3E}">
        <p14:creationId xmlns:p14="http://schemas.microsoft.com/office/powerpoint/2010/main" val="117660718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hu"/>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a:solidFill>
                    <a:srgbClr val="333333"/>
                  </a:solidFill>
                  <a:latin typeface="+mn-lt"/>
                </a:rPr>
                <a:t>This learning material © 2023-2024 by CLIMATEMED project (</a:t>
              </a:r>
              <a:r>
                <a:rPr lang="hu" sz="1200">
                  <a:solidFill>
                    <a:srgbClr val="333333"/>
                  </a:solidFill>
                  <a:latin typeface="+mn-lt"/>
                  <a:hlinkClick r:id="rId4"/>
                </a:rPr>
                <a:t>www.climatemed.eu</a:t>
              </a:r>
              <a:r>
                <a:rPr lang="hu" sz="1200">
                  <a:solidFill>
                    <a:srgbClr val="333333"/>
                  </a:solidFill>
                  <a:latin typeface="+mn-lt"/>
                </a:rPr>
                <a:t>) is licensed under CC BY 4.0.</a:t>
              </a:r>
              <a:endParaRPr lang="hu-HU" sz="1200" dirty="0">
                <a:solidFill>
                  <a:srgbClr val="333333"/>
                </a:solidFill>
                <a:latin typeface="+mn-lt"/>
              </a:endParaRPr>
            </a:p>
            <a:p>
              <a:pPr rtl="0"/>
              <a:r>
                <a:rPr lang="hu" sz="1200">
                  <a:solidFill>
                    <a:srgbClr val="333333"/>
                  </a:solidFill>
                  <a:latin typeface="+mn-lt"/>
                </a:rPr>
                <a:t>To view a copy of this license, visit </a:t>
              </a:r>
              <a:r>
                <a:rPr lang="hu" sz="1200">
                  <a:solidFill>
                    <a:srgbClr val="333333"/>
                  </a:solidFill>
                  <a:latin typeface="+mn-lt"/>
                  <a:hlinkClick r:id="rId5"/>
                </a:rPr>
                <a:t>https://creativecommons.org/licenses/by/4.0/</a:t>
              </a:r>
              <a:r>
                <a:rPr lang="hu"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hu" dirty="0"/>
              <a:t>Titel</a:t>
            </a:r>
          </a:p>
        </p:txBody>
      </p:sp>
      <p:sp>
        <p:nvSpPr>
          <p:cNvPr id="3" name="Tartalom helye 2"/>
          <p:cNvSpPr>
            <a:spLocks noGrp="1"/>
          </p:cNvSpPr>
          <p:nvPr>
            <p:ph idx="1" hasCustomPrompt="1"/>
          </p:nvPr>
        </p:nvSpPr>
        <p:spPr>
          <a:xfrm>
            <a:off x="192505" y="934775"/>
            <a:ext cx="11896825" cy="5370897"/>
          </a:xfrm>
        </p:spPr>
        <p:txBody>
          <a:bodyPr rtlCol="0"/>
          <a:lstStyle>
            <a:lvl1pPr>
              <a:defRPr sz="2200" baseline="0">
                <a:solidFill>
                  <a:schemeClr val="tx1"/>
                </a:solidFill>
              </a:defRPr>
            </a:lvl1pPr>
            <a:lvl2pPr>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hu" dirty="0"/>
              <a:t>Main text (First level)</a:t>
            </a:r>
          </a:p>
          <a:p>
            <a:pPr lvl="1" rtl="0"/>
            <a:r>
              <a:rPr lang="hu" dirty="0"/>
              <a:t>Second level</a:t>
            </a:r>
            <a:endParaRPr lang="hu-HU" dirty="0"/>
          </a:p>
          <a:p>
            <a:pPr lvl="2" rtl="0"/>
            <a:r>
              <a:rPr lang="hu" dirty="0"/>
              <a:t>Third level</a:t>
            </a:r>
            <a:endParaRPr lang="hu-HU" dirty="0"/>
          </a:p>
          <a:p>
            <a:pPr lvl="3" rtl="0"/>
            <a:r>
              <a:rPr lang="hu"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doi.org/10.1038/s41558-022-01426-1"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1016/j.actatropica.2021.106225"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doi.org/10.1128/CMR.17.1.136-173.2004"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doi.org/10.3390/pathogens10111430" TargetMode="External"/><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hyperlink" Target="https://doi.org/10.3390/microorganisms9030649"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hyperlink" Target="https://www.who.int/publications/i/item/9789289022910"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hyperlink" Target="https://doi.org/10.1155/2009/593232"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hyperlink" Target="https://doi.org/10.3390/v13061024"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hyperlink" Target="http://www.biomedcentral.com/1471-2458/14/781"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ecdc.europa.eu/en/japanese-encephalitis/facts" TargetMode="External"/><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hyperlink" Target="https://doi.org/10.1038/s41598-021-85411-2"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hyperlink" Target="https://doi.org/10.1016/S2214-109X(20)30286-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hyperlink" Target="https://doi.org/10.1186/s13071-018-3278-6"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hyperlink" Target="https://www.eurosurveillance.org/content/10.2807/ese.15.10.19506-en"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hyperlink" Target="https://doi.org/10.1016/j.onehlt.2023.100509"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hyperlink" Target="http://www.mosquitoalert.com/en/el-cambio-climatico-acelera-la-expansion-del-mosquito-de-la-fiebre-amarilla/" TargetMode="External"/><Relationship Id="rId4" Type="http://schemas.openxmlformats.org/officeDocument/2006/relationships/hyperlink" Target="https://doi.org/10.1038/s41467-020-16010-4"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hyperlink" Target="https://doi.org/10.1111/gcb.15384"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hyperlink" Target="https://www.pnas.org/doi/full/10.1073/pnas.1019486108"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hyperlink" Target="https://camilo-mora.github.io/Diseases/PDFs/Seasonal_variation_of_Tungiasis_in_an_endemic_comm.pdf"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www.sitata.com/hu/diseases/6f55ecb3-8b03-4d98-b92c-d06a161dd79c" TargetMode="External"/><Relationship Id="rId1" Type="http://schemas.openxmlformats.org/officeDocument/2006/relationships/slideLayout" Target="../slideLayouts/slideLayout2.xml"/><Relationship Id="rId5" Type="http://schemas.openxmlformats.org/officeDocument/2006/relationships/hyperlink" Target="https://doi.org/10.1017/S0950268813003208" TargetMode="External"/><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dx.doi.org/10.1136/bmj.m4324" TargetMode="External"/><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hyperlink" Target="http://dx.doi.org/10.1016/j.pt.2010.06.009"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hyperlink" Target="https://www.nature.com/articles/s41598-017-13822-1" TargetMode="External"/><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hyperlink" Target="https://doi.org/10.1093/trstmh/traa192"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royalsocietypublishing.org/doi/10.1098/rsif.2011.0654" TargetMode="External"/><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s://doi.org/10.1093/trstmh/traa192"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s://doi.org/10.3390/biology11111628" TargetMode="External"/><Relationship Id="rId2" Type="http://schemas.openxmlformats.org/officeDocument/2006/relationships/hyperlink" Target="https://doi.org/10.1371/journal.pntd.0004243" TargetMode="External"/><Relationship Id="rId1" Type="http://schemas.openxmlformats.org/officeDocument/2006/relationships/slideLayout" Target="../slideLayouts/slideLayout2.xml"/><Relationship Id="rId5" Type="http://schemas.openxmlformats.org/officeDocument/2006/relationships/hyperlink" Target="https://doi.org/10.1038/s41590-020-0648-y" TargetMode="External"/><Relationship Id="rId4" Type="http://schemas.openxmlformats.org/officeDocument/2006/relationships/hyperlink" Target="https://doi.org/10.1289/ehp.0901389"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jpeg"/><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doi.org/10.1038/s41579-021-00639-z"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699534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a:solidFill>
                  <a:schemeClr val="tx1"/>
                </a:solidFill>
              </a:rPr>
              <a:t>A </a:t>
            </a:r>
            <a:r>
              <a:rPr lang="hu-HU" b="1" dirty="0" smtClean="0">
                <a:solidFill>
                  <a:schemeClr val="tx1"/>
                </a:solidFill>
              </a:rPr>
              <a:t>betegségek terjedésének </a:t>
            </a:r>
            <a:r>
              <a:rPr lang="hu-HU" b="1" dirty="0">
                <a:solidFill>
                  <a:schemeClr val="tx1"/>
                </a:solidFill>
              </a:rPr>
              <a:t>helyi szintű dinamikája</a:t>
            </a:r>
          </a:p>
        </p:txBody>
      </p:sp>
      <p:sp>
        <p:nvSpPr>
          <p:cNvPr id="3" name="Tartalom helye 2"/>
          <p:cNvSpPr>
            <a:spLocks noGrp="1"/>
          </p:cNvSpPr>
          <p:nvPr>
            <p:ph idx="1"/>
          </p:nvPr>
        </p:nvSpPr>
        <p:spPr>
          <a:xfrm>
            <a:off x="405442" y="1500996"/>
            <a:ext cx="11412747" cy="4804676"/>
          </a:xfrm>
        </p:spPr>
        <p:txBody>
          <a:bodyPr>
            <a:normAutofit/>
          </a:bodyPr>
          <a:lstStyle/>
          <a:p>
            <a:pPr marL="0" indent="0" algn="just">
              <a:lnSpc>
                <a:spcPct val="110000"/>
              </a:lnSpc>
              <a:spcAft>
                <a:spcPts val="1500"/>
              </a:spcAft>
              <a:buNone/>
            </a:pPr>
            <a:r>
              <a:rPr lang="hu-HU" dirty="0"/>
              <a:t>Az emberi populációkban megjelenő új, visszatérő vagy endémiás kórokozók terjedése helyi szinten eltérő dinamikát mutathat. Ezt a terjedési mintázatot különböző demográfiai tényezők befolyásolják, például:</a:t>
            </a:r>
          </a:p>
          <a:p>
            <a:pPr algn="just">
              <a:lnSpc>
                <a:spcPct val="110000"/>
              </a:lnSpc>
              <a:spcAft>
                <a:spcPts val="1500"/>
              </a:spcAft>
            </a:pPr>
            <a:r>
              <a:rPr lang="hu-HU" b="1" dirty="0" smtClean="0">
                <a:solidFill>
                  <a:schemeClr val="accent1">
                    <a:lumMod val="75000"/>
                  </a:schemeClr>
                </a:solidFill>
              </a:rPr>
              <a:t>életmódbeli </a:t>
            </a:r>
            <a:r>
              <a:rPr lang="hu-HU" b="1" dirty="0">
                <a:solidFill>
                  <a:schemeClr val="accent1">
                    <a:lumMod val="75000"/>
                  </a:schemeClr>
                </a:solidFill>
              </a:rPr>
              <a:t>sajátosságok</a:t>
            </a:r>
            <a:r>
              <a:rPr lang="hu-HU" dirty="0">
                <a:solidFill>
                  <a:schemeClr val="accent1">
                    <a:lumMod val="75000"/>
                  </a:schemeClr>
                </a:solidFill>
              </a:rPr>
              <a:t> </a:t>
            </a:r>
            <a:r>
              <a:rPr lang="hu-HU" dirty="0"/>
              <a:t>– például az iskolába járás elősegítheti számos gyermekkori fertőzés </a:t>
            </a:r>
            <a:r>
              <a:rPr lang="hu-HU" dirty="0" smtClean="0"/>
              <a:t>terjedését;</a:t>
            </a:r>
            <a:endParaRPr lang="hu-HU" dirty="0"/>
          </a:p>
          <a:p>
            <a:pPr algn="just">
              <a:lnSpc>
                <a:spcPct val="110000"/>
              </a:lnSpc>
              <a:spcAft>
                <a:spcPts val="1500"/>
              </a:spcAft>
            </a:pPr>
            <a:r>
              <a:rPr lang="hu-HU" b="1" dirty="0" smtClean="0">
                <a:solidFill>
                  <a:schemeClr val="accent1">
                    <a:lumMod val="75000"/>
                  </a:schemeClr>
                </a:solidFill>
              </a:rPr>
              <a:t>immunitás </a:t>
            </a:r>
            <a:r>
              <a:rPr lang="hu-HU" b="1" dirty="0">
                <a:solidFill>
                  <a:schemeClr val="accent1">
                    <a:lumMod val="75000"/>
                  </a:schemeClr>
                </a:solidFill>
              </a:rPr>
              <a:t>alakulása</a:t>
            </a:r>
            <a:r>
              <a:rPr lang="hu-HU" dirty="0">
                <a:solidFill>
                  <a:schemeClr val="accent1">
                    <a:lumMod val="75000"/>
                  </a:schemeClr>
                </a:solidFill>
              </a:rPr>
              <a:t> </a:t>
            </a:r>
            <a:r>
              <a:rPr lang="hu-HU" dirty="0"/>
              <a:t>– a fogékony egyének számát a születések révén történő utánpótlás, valamint a védőoltások hatékonyságának csökkenése </a:t>
            </a:r>
            <a:r>
              <a:rPr lang="hu-HU" dirty="0" smtClean="0"/>
              <a:t>befolyásolja;</a:t>
            </a:r>
            <a:endParaRPr lang="hu-HU" dirty="0"/>
          </a:p>
          <a:p>
            <a:pPr algn="just">
              <a:lnSpc>
                <a:spcPct val="110000"/>
              </a:lnSpc>
              <a:spcAft>
                <a:spcPts val="1500"/>
              </a:spcAft>
            </a:pPr>
            <a:r>
              <a:rPr lang="hu-HU" b="1" dirty="0" smtClean="0">
                <a:solidFill>
                  <a:schemeClr val="accent1">
                    <a:lumMod val="75000"/>
                  </a:schemeClr>
                </a:solidFill>
              </a:rPr>
              <a:t>környezeti </a:t>
            </a:r>
            <a:r>
              <a:rPr lang="hu-HU" b="1" dirty="0">
                <a:solidFill>
                  <a:schemeClr val="accent1">
                    <a:lumMod val="75000"/>
                  </a:schemeClr>
                </a:solidFill>
              </a:rPr>
              <a:t>és időjárási tényezők</a:t>
            </a:r>
            <a:r>
              <a:rPr lang="hu-HU" dirty="0">
                <a:solidFill>
                  <a:schemeClr val="accent1">
                    <a:lumMod val="75000"/>
                  </a:schemeClr>
                </a:solidFill>
              </a:rPr>
              <a:t> </a:t>
            </a:r>
            <a:r>
              <a:rPr lang="hu-HU" dirty="0"/>
              <a:t>– a kórokozók terjedését évszakos változások vagy földrajzi adottságok is módosíthatják.</a:t>
            </a:r>
          </a:p>
        </p:txBody>
      </p:sp>
    </p:spTree>
    <p:extLst>
      <p:ext uri="{BB962C8B-B14F-4D97-AF65-F5344CB8AC3E}">
        <p14:creationId xmlns:p14="http://schemas.microsoft.com/office/powerpoint/2010/main" val="1188464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a:buClr>
                <a:srgbClr val="00B050"/>
              </a:buClr>
              <a:buNone/>
            </a:pPr>
            <a:r>
              <a:rPr lang="hu-HU" sz="2000" dirty="0"/>
              <a:t>A demográfiai és technológiai fejlődés befolyásolhatja </a:t>
            </a:r>
            <a:r>
              <a:rPr lang="hu-HU" sz="2000" dirty="0">
                <a:solidFill>
                  <a:schemeClr val="accent1">
                    <a:lumMod val="75000"/>
                  </a:schemeClr>
                </a:solidFill>
              </a:rPr>
              <a:t>a gazdaszervezet és a </a:t>
            </a:r>
            <a:r>
              <a:rPr lang="hu-HU" sz="2000" dirty="0" smtClean="0">
                <a:solidFill>
                  <a:schemeClr val="accent1">
                    <a:lumMod val="75000"/>
                  </a:schemeClr>
                </a:solidFill>
              </a:rPr>
              <a:t>környezeti betegségrezervoár </a:t>
            </a:r>
            <a:r>
              <a:rPr lang="hu-HU" sz="2000" dirty="0">
                <a:solidFill>
                  <a:schemeClr val="accent1">
                    <a:lumMod val="75000"/>
                  </a:schemeClr>
                </a:solidFill>
              </a:rPr>
              <a:t>közötti kapcsolatot</a:t>
            </a:r>
            <a:r>
              <a:rPr lang="hu-HU" sz="2000" dirty="0"/>
              <a:t>. Például a higiéniai feltételek javulása csökkentheti bizonyos betegségek, például a kolera kockázatát.</a:t>
            </a:r>
            <a:endParaRPr lang="hu-HU" sz="2000" dirty="0">
              <a:solidFill>
                <a:schemeClr val="tx1"/>
              </a:solidFill>
            </a:endParaRPr>
          </a:p>
        </p:txBody>
      </p:sp>
      <p:grpSp>
        <p:nvGrpSpPr>
          <p:cNvPr id="7" name="Group 6">
            <a:extLst>
              <a:ext uri="{FF2B5EF4-FFF2-40B4-BE49-F238E27FC236}">
                <a16:creationId xmlns:a16="http://schemas.microsoft.com/office/drawing/2014/main" id="{A3190500-A86C-B3CB-2B8D-6551B9EB4FE4}"/>
              </a:ext>
            </a:extLst>
          </p:cNvPr>
          <p:cNvGrpSpPr/>
          <p:nvPr/>
        </p:nvGrpSpPr>
        <p:grpSpPr>
          <a:xfrm>
            <a:off x="1393371" y="1029464"/>
            <a:ext cx="8926286" cy="5588913"/>
            <a:chOff x="-53491" y="262441"/>
            <a:chExt cx="10965860" cy="6819159"/>
          </a:xfrm>
        </p:grpSpPr>
        <p:grpSp>
          <p:nvGrpSpPr>
            <p:cNvPr id="8" name="Group 7">
              <a:extLst>
                <a:ext uri="{FF2B5EF4-FFF2-40B4-BE49-F238E27FC236}">
                  <a16:creationId xmlns:a16="http://schemas.microsoft.com/office/drawing/2014/main" id="{C50B0490-8396-0B5A-C8D9-18EA2A3641DD}"/>
                </a:ext>
              </a:extLst>
            </p:cNvPr>
            <p:cNvGrpSpPr/>
            <p:nvPr/>
          </p:nvGrpSpPr>
          <p:grpSpPr>
            <a:xfrm>
              <a:off x="1881051" y="262441"/>
              <a:ext cx="9031318" cy="6437622"/>
              <a:chOff x="1881051" y="262441"/>
              <a:chExt cx="9031318" cy="6437622"/>
            </a:xfrm>
          </p:grpSpPr>
          <p:grpSp>
            <p:nvGrpSpPr>
              <p:cNvPr id="10" name="Group 9">
                <a:extLst>
                  <a:ext uri="{FF2B5EF4-FFF2-40B4-BE49-F238E27FC236}">
                    <a16:creationId xmlns:a16="http://schemas.microsoft.com/office/drawing/2014/main" id="{92DF3913-3312-5B92-D60E-667DA518D6F4}"/>
                  </a:ext>
                </a:extLst>
              </p:cNvPr>
              <p:cNvGrpSpPr/>
              <p:nvPr/>
            </p:nvGrpSpPr>
            <p:grpSpPr>
              <a:xfrm>
                <a:off x="3204754" y="751337"/>
                <a:ext cx="7707615" cy="5948726"/>
                <a:chOff x="2109231" y="323416"/>
                <a:chExt cx="7973538" cy="6211167"/>
              </a:xfrm>
            </p:grpSpPr>
            <p:pic>
              <p:nvPicPr>
                <p:cNvPr id="12" name="Picture 11">
                  <a:extLst>
                    <a:ext uri="{FF2B5EF4-FFF2-40B4-BE49-F238E27FC236}">
                      <a16:creationId xmlns:a16="http://schemas.microsoft.com/office/drawing/2014/main" id="{0183D907-9145-43A5-CA43-97FB29D0DF7A}"/>
                    </a:ext>
                  </a:extLst>
                </p:cNvPr>
                <p:cNvPicPr>
                  <a:picLocks noChangeAspect="1"/>
                </p:cNvPicPr>
                <p:nvPr/>
              </p:nvPicPr>
              <p:blipFill>
                <a:blip r:embed="rId2"/>
                <a:stretch>
                  <a:fillRect/>
                </a:stretch>
              </p:blipFill>
              <p:spPr>
                <a:xfrm>
                  <a:off x="2109231" y="323416"/>
                  <a:ext cx="7973538" cy="6211167"/>
                </a:xfrm>
                <a:prstGeom prst="rect">
                  <a:avLst/>
                </a:prstGeom>
              </p:spPr>
            </p:pic>
            <p:sp>
              <p:nvSpPr>
                <p:cNvPr id="13" name="Rectangle 12">
                  <a:extLst>
                    <a:ext uri="{FF2B5EF4-FFF2-40B4-BE49-F238E27FC236}">
                      <a16:creationId xmlns:a16="http://schemas.microsoft.com/office/drawing/2014/main" id="{D3135653-7B91-AE0A-5D24-6423A7B32F25}"/>
                    </a:ext>
                  </a:extLst>
                </p:cNvPr>
                <p:cNvSpPr/>
                <p:nvPr/>
              </p:nvSpPr>
              <p:spPr>
                <a:xfrm>
                  <a:off x="2246811" y="592183"/>
                  <a:ext cx="217715" cy="217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11" name="TextBox 10">
                <a:extLst>
                  <a:ext uri="{FF2B5EF4-FFF2-40B4-BE49-F238E27FC236}">
                    <a16:creationId xmlns:a16="http://schemas.microsoft.com/office/drawing/2014/main" id="{99B2227F-F1DB-A0AD-8B1A-F290C920C94F}"/>
                  </a:ext>
                </a:extLst>
              </p:cNvPr>
              <p:cNvSpPr txBox="1"/>
              <p:nvPr/>
            </p:nvSpPr>
            <p:spPr>
              <a:xfrm>
                <a:off x="1881051" y="262441"/>
                <a:ext cx="8560526" cy="389727"/>
              </a:xfrm>
              <a:prstGeom prst="rect">
                <a:avLst/>
              </a:prstGeom>
              <a:noFill/>
            </p:spPr>
            <p:txBody>
              <a:bodyPr wrap="square" rtlCol="0">
                <a:spAutoFit/>
              </a:bodyPr>
              <a:lstStyle/>
              <a:p>
                <a:pPr rtl="0"/>
                <a:r>
                  <a:rPr lang="hu" sz="1400" i="1" dirty="0">
                    <a:solidFill>
                      <a:srgbClr val="0070C0"/>
                    </a:solidFill>
                    <a:effectLst/>
                    <a:cs typeface="Arial" panose="020B0604020202020204" pitchFamily="34" charset="0"/>
                  </a:rPr>
                  <a:t>2. ábra. </a:t>
                </a:r>
                <a:r>
                  <a:rPr lang="hu" sz="1400" i="1" dirty="0" smtClean="0">
                    <a:solidFill>
                      <a:srgbClr val="0070C0"/>
                    </a:solidFill>
                    <a:effectLst/>
                    <a:cs typeface="Arial" panose="020B0604020202020204" pitchFamily="34" charset="0"/>
                  </a:rPr>
                  <a:t>V</a:t>
                </a:r>
                <a:r>
                  <a:rPr lang="hu" sz="1400" i="1" dirty="0" smtClean="0">
                    <a:solidFill>
                      <a:srgbClr val="0070C0"/>
                    </a:solidFill>
                    <a:cs typeface="Arial" panose="020B0604020202020204" pitchFamily="34" charset="0"/>
                  </a:rPr>
                  <a:t>árható </a:t>
                </a:r>
                <a:r>
                  <a:rPr lang="hu" sz="1400" i="1" dirty="0">
                    <a:solidFill>
                      <a:srgbClr val="0070C0"/>
                    </a:solidFill>
                    <a:cs typeface="Arial" panose="020B0604020202020204" pitchFamily="34" charset="0"/>
                  </a:rPr>
                  <a:t>népességváltozások</a:t>
                </a:r>
                <a:r>
                  <a:rPr lang="hu" sz="1400" i="1" dirty="0">
                    <a:solidFill>
                      <a:srgbClr val="0070C0"/>
                    </a:solidFill>
                    <a:effectLst/>
                    <a:cs typeface="Arial" panose="020B0604020202020204" pitchFamily="34" charset="0"/>
                  </a:rPr>
                  <a:t>  </a:t>
                </a:r>
                <a:endParaRPr lang="en-IE" sz="1400" i="1" dirty="0">
                  <a:solidFill>
                    <a:srgbClr val="0070C0"/>
                  </a:solidFill>
                  <a:cs typeface="Arial" panose="020B0604020202020204" pitchFamily="34" charset="0"/>
                </a:endParaRPr>
              </a:p>
            </p:txBody>
          </p:sp>
        </p:grpSp>
        <p:sp>
          <p:nvSpPr>
            <p:cNvPr id="9" name="TextBox 8">
              <a:extLst>
                <a:ext uri="{FF2B5EF4-FFF2-40B4-BE49-F238E27FC236}">
                  <a16:creationId xmlns:a16="http://schemas.microsoft.com/office/drawing/2014/main" id="{EDE7AADB-2D3E-4A24-C5F1-C8DA9EA9D27D}"/>
                </a:ext>
              </a:extLst>
            </p:cNvPr>
            <p:cNvSpPr txBox="1"/>
            <p:nvPr/>
          </p:nvSpPr>
          <p:spPr>
            <a:xfrm>
              <a:off x="-53491" y="2734896"/>
              <a:ext cx="3258245" cy="4346704"/>
            </a:xfrm>
            <a:prstGeom prst="rect">
              <a:avLst/>
            </a:prstGeom>
            <a:noFill/>
          </p:spPr>
          <p:txBody>
            <a:bodyPr wrap="square" rtlCol="0">
              <a:spAutoFit/>
            </a:bodyPr>
            <a:lstStyle/>
            <a:p>
              <a:pPr algn="r" rtl="0"/>
              <a:r>
                <a:rPr lang="hu" sz="1400" b="0" i="0" dirty="0">
                  <a:effectLst/>
                  <a:cs typeface="Arial" panose="020B0604020202020204" pitchFamily="34" charset="0"/>
                </a:rPr>
                <a:t>2010. évi népességprognózisok és a 2100-ig </a:t>
              </a:r>
              <a:r>
                <a:rPr lang="hu" sz="1400" b="0" i="0" dirty="0" smtClean="0">
                  <a:effectLst/>
                  <a:cs typeface="Arial" panose="020B0604020202020204" pitchFamily="34" charset="0"/>
                </a:rPr>
                <a:t>számított </a:t>
              </a:r>
              <a:r>
                <a:rPr lang="hu" sz="1400" b="0" i="0" dirty="0">
                  <a:effectLst/>
                  <a:cs typeface="Arial" panose="020B0604020202020204" pitchFamily="34" charset="0"/>
                </a:rPr>
                <a:t>relatív népességváltozás </a:t>
              </a:r>
            </a:p>
            <a:p>
              <a:pPr algn="r" rtl="0"/>
              <a:endParaRPr lang="en-GB" sz="1400" dirty="0">
                <a:solidFill>
                  <a:srgbClr val="0070C0"/>
                </a:solidFill>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r>
                <a:rPr lang="hu" sz="1050" dirty="0">
                  <a:cs typeface="Arial" panose="020B0604020202020204" pitchFamily="34" charset="0"/>
                </a:rPr>
                <a:t>Ebből: R.E. Baker </a:t>
              </a:r>
              <a:r>
                <a:rPr lang="hu" sz="1050" i="1" dirty="0">
                  <a:cs typeface="Arial" panose="020B0604020202020204" pitchFamily="34" charset="0"/>
                </a:rPr>
                <a:t>és mások</a:t>
              </a:r>
              <a:r>
                <a:rPr lang="hu" sz="1050" dirty="0">
                  <a:cs typeface="Arial" panose="020B0604020202020204" pitchFamily="34" charset="0"/>
                </a:rPr>
                <a:t>, Nature Reviews Microbiology, 2022. április, </a:t>
              </a:r>
              <a:r>
                <a:rPr lang="hu" sz="1050" u="sng" dirty="0">
                  <a:cs typeface="Arial" panose="020B0604020202020204" pitchFamily="34" charset="0"/>
                </a:rPr>
                <a:t>20</a:t>
              </a:r>
              <a:r>
                <a:rPr lang="hu" sz="1050" dirty="0">
                  <a:cs typeface="Arial" panose="020B0604020202020204" pitchFamily="34" charset="0"/>
                </a:rPr>
                <a:t>., 193-205.</a:t>
              </a:r>
            </a:p>
            <a:p>
              <a:pPr rtl="0"/>
              <a:r>
                <a:rPr lang="hu" sz="105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IE" sz="1050" dirty="0">
                <a:cs typeface="Arial" panose="020B0604020202020204" pitchFamily="34" charset="0"/>
              </a:endParaRPr>
            </a:p>
            <a:p>
              <a:pPr algn="r" rtl="0"/>
              <a:endParaRPr lang="en-IE" sz="1200" dirty="0">
                <a:solidFill>
                  <a:srgbClr val="0070C0"/>
                </a:solidFill>
                <a:cs typeface="Arial" panose="020B0604020202020204" pitchFamily="34" charset="0"/>
              </a:endParaRPr>
            </a:p>
          </p:txBody>
        </p:sp>
      </p:grpSp>
    </p:spTree>
    <p:extLst>
      <p:ext uri="{BB962C8B-B14F-4D97-AF65-F5344CB8AC3E}">
        <p14:creationId xmlns:p14="http://schemas.microsoft.com/office/powerpoint/2010/main" val="3788790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F33083C-1E23-AB2B-9BA7-65346C8C15F5}"/>
              </a:ext>
            </a:extLst>
          </p:cNvPr>
          <p:cNvSpPr txBox="1"/>
          <p:nvPr/>
        </p:nvSpPr>
        <p:spPr>
          <a:xfrm>
            <a:off x="1759131" y="286387"/>
            <a:ext cx="9710057" cy="307777"/>
          </a:xfrm>
          <a:prstGeom prst="rect">
            <a:avLst/>
          </a:prstGeom>
          <a:noFill/>
        </p:spPr>
        <p:txBody>
          <a:bodyPr wrap="square" rtlCol="0">
            <a:spAutoFit/>
          </a:bodyPr>
          <a:lstStyle/>
          <a:p>
            <a:r>
              <a:rPr lang="hu" sz="1400" i="1" dirty="0">
                <a:solidFill>
                  <a:srgbClr val="0070C0"/>
                </a:solidFill>
                <a:effectLst/>
                <a:cs typeface="Arial" panose="020B0604020202020204" pitchFamily="34" charset="0"/>
              </a:rPr>
              <a:t>3. </a:t>
            </a:r>
            <a:r>
              <a:rPr lang="hu" sz="1400" i="1" dirty="0">
                <a:solidFill>
                  <a:schemeClr val="accent1">
                    <a:lumMod val="75000"/>
                  </a:schemeClr>
                </a:solidFill>
                <a:effectLst/>
                <a:cs typeface="Arial" panose="020B0604020202020204" pitchFamily="34" charset="0"/>
              </a:rPr>
              <a:t>ábra</a:t>
            </a:r>
            <a:r>
              <a:rPr lang="hu" sz="1400" i="1" dirty="0" smtClean="0">
                <a:solidFill>
                  <a:srgbClr val="0070C0"/>
                </a:solidFill>
                <a:effectLst/>
                <a:cs typeface="Arial" panose="020B0604020202020204" pitchFamily="34" charset="0"/>
              </a:rPr>
              <a:t>.</a:t>
            </a:r>
            <a:r>
              <a:rPr lang="hu-HU" sz="1400" i="1" dirty="0">
                <a:solidFill>
                  <a:srgbClr val="0070C0"/>
                </a:solidFill>
                <a:cs typeface="Arial" panose="020B0604020202020204" pitchFamily="34" charset="0"/>
              </a:rPr>
              <a:t> </a:t>
            </a:r>
            <a:r>
              <a:rPr lang="hu-HU" sz="1400" i="1" dirty="0">
                <a:solidFill>
                  <a:schemeClr val="accent1">
                    <a:lumMod val="75000"/>
                  </a:schemeClr>
                </a:solidFill>
              </a:rPr>
              <a:t>Az üvegházhatású gázok </a:t>
            </a:r>
            <a:r>
              <a:rPr lang="hu-HU" sz="1400" i="1" dirty="0" smtClean="0">
                <a:solidFill>
                  <a:schemeClr val="accent1">
                    <a:lumMod val="75000"/>
                  </a:schemeClr>
                </a:solidFill>
              </a:rPr>
              <a:t>légköri koncentrációjának növekedése által kiváltott környezeti kockázatok</a:t>
            </a:r>
            <a:endParaRPr lang="hu" sz="1400" i="1" dirty="0">
              <a:solidFill>
                <a:schemeClr val="accent1">
                  <a:lumMod val="75000"/>
                </a:schemeClr>
              </a:solidFill>
              <a:effectLst/>
              <a:cs typeface="Arial" panose="020B0604020202020204" pitchFamily="34" charset="0"/>
            </a:endParaRPr>
          </a:p>
        </p:txBody>
      </p:sp>
      <p:sp>
        <p:nvSpPr>
          <p:cNvPr id="6" name="TextBox 5">
            <a:extLst>
              <a:ext uri="{FF2B5EF4-FFF2-40B4-BE49-F238E27FC236}">
                <a16:creationId xmlns:a16="http://schemas.microsoft.com/office/drawing/2014/main" id="{E6BA43A9-9137-2FB7-C059-49D8CDB7C010}"/>
              </a:ext>
            </a:extLst>
          </p:cNvPr>
          <p:cNvSpPr txBox="1"/>
          <p:nvPr/>
        </p:nvSpPr>
        <p:spPr>
          <a:xfrm>
            <a:off x="659674" y="6075677"/>
            <a:ext cx="9318172" cy="261610"/>
          </a:xfrm>
          <a:prstGeom prst="rect">
            <a:avLst/>
          </a:prstGeom>
          <a:noFill/>
        </p:spPr>
        <p:txBody>
          <a:bodyPr wrap="square" rtlCol="0">
            <a:spAutoFit/>
          </a:bodyPr>
          <a:lstStyle/>
          <a:p>
            <a:pPr rtl="0"/>
            <a:r>
              <a:rPr lang="hu" sz="1050" dirty="0" smtClean="0">
                <a:cs typeface="Arial" panose="020B0604020202020204" pitchFamily="34" charset="0"/>
              </a:rPr>
              <a:t>C</a:t>
            </a:r>
            <a:r>
              <a:rPr lang="hu" sz="1050" dirty="0">
                <a:cs typeface="Arial" panose="020B0604020202020204" pitchFamily="34" charset="0"/>
              </a:rPr>
              <a:t>. Mora </a:t>
            </a:r>
            <a:r>
              <a:rPr lang="hu" sz="1050" i="1" dirty="0">
                <a:cs typeface="Arial" panose="020B0604020202020204" pitchFamily="34" charset="0"/>
              </a:rPr>
              <a:t>et al.,</a:t>
            </a:r>
            <a:r>
              <a:rPr lang="hu" sz="1050" dirty="0">
                <a:cs typeface="Arial" panose="020B0604020202020204" pitchFamily="34" charset="0"/>
              </a:rPr>
              <a:t> Nature Climate Change, 2022. szeptember </a:t>
            </a:r>
            <a:r>
              <a:rPr lang="hu" sz="1050" u="sng" dirty="0">
                <a:cs typeface="Arial" panose="020B0604020202020204" pitchFamily="34" charset="0"/>
              </a:rPr>
              <a:t>12.</a:t>
            </a:r>
            <a:r>
              <a:rPr lang="hu" sz="1050" dirty="0">
                <a:cs typeface="Arial" panose="020B0604020202020204" pitchFamily="34" charset="0"/>
              </a:rPr>
              <a:t>, 869–875, </a:t>
            </a:r>
            <a:r>
              <a:rPr lang="hu" sz="1050" dirty="0">
                <a:cs typeface="Arial" panose="020B0604020202020204" pitchFamily="34" charset="0"/>
                <a:hlinkClick r:id="rId2">
                  <a:extLst>
                    <a:ext uri="{A12FA001-AC4F-418D-AE19-62706E023703}">
                      <ahyp:hlinkClr xmlns="" xmlns:ahyp="http://schemas.microsoft.com/office/drawing/2018/hyperlinkcolor" val="tx"/>
                    </a:ext>
                  </a:extLst>
                </a:hlinkClick>
              </a:rPr>
              <a:t>https://doi.org/10.1038/s41558-022-01426-1</a:t>
            </a:r>
            <a:endParaRPr lang="en-IE" sz="1050" dirty="0">
              <a:cs typeface="Arial" panose="020B0604020202020204" pitchFamily="34" charset="0"/>
            </a:endParaRPr>
          </a:p>
        </p:txBody>
      </p:sp>
      <p:grpSp>
        <p:nvGrpSpPr>
          <p:cNvPr id="3" name="Csoportba foglalás 2"/>
          <p:cNvGrpSpPr/>
          <p:nvPr/>
        </p:nvGrpSpPr>
        <p:grpSpPr>
          <a:xfrm>
            <a:off x="202131" y="1164656"/>
            <a:ext cx="11425187" cy="4245375"/>
            <a:chOff x="1463799" y="999839"/>
            <a:chExt cx="8447952" cy="2530173"/>
          </a:xfrm>
        </p:grpSpPr>
        <p:pic>
          <p:nvPicPr>
            <p:cNvPr id="9" name="Picture 2" descr="Fig. 1">
              <a:extLst>
                <a:ext uri="{FF2B5EF4-FFF2-40B4-BE49-F238E27FC236}">
                  <a16:creationId xmlns:a16="http://schemas.microsoft.com/office/drawing/2014/main" id="{844E8FCE-8B83-F4FC-71DE-1B38414F6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3799" y="1027526"/>
              <a:ext cx="8447952" cy="25024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D7B1C00-1B0F-84DE-1ED5-7D0FECCE316D}"/>
                </a:ext>
              </a:extLst>
            </p:cNvPr>
            <p:cNvSpPr txBox="1"/>
            <p:nvPr/>
          </p:nvSpPr>
          <p:spPr>
            <a:xfrm>
              <a:off x="3285308" y="1580155"/>
              <a:ext cx="333746" cy="253916"/>
            </a:xfrm>
            <a:prstGeom prst="rect">
              <a:avLst/>
            </a:prstGeom>
            <a:noFill/>
          </p:spPr>
          <p:txBody>
            <a:bodyPr wrap="none" rtlCol="0">
              <a:spAutoFit/>
            </a:bodyPr>
            <a:lstStyle/>
            <a:p>
              <a:pPr rtl="0"/>
              <a:r>
                <a:rPr lang="hu" sz="1050">
                  <a:solidFill>
                    <a:srgbClr val="FF0000"/>
                  </a:solidFill>
                  <a:cs typeface="Arial" panose="020B0604020202020204" pitchFamily="34" charset="0"/>
                </a:rPr>
                <a:t>(1)</a:t>
              </a:r>
              <a:endParaRPr lang="en-IE" sz="1050" dirty="0">
                <a:solidFill>
                  <a:srgbClr val="FF0000"/>
                </a:solidFill>
                <a:cs typeface="Arial" panose="020B0604020202020204" pitchFamily="34" charset="0"/>
              </a:endParaRPr>
            </a:p>
          </p:txBody>
        </p:sp>
        <p:sp>
          <p:nvSpPr>
            <p:cNvPr id="11" name="TextBox 10">
              <a:extLst>
                <a:ext uri="{FF2B5EF4-FFF2-40B4-BE49-F238E27FC236}">
                  <a16:creationId xmlns:a16="http://schemas.microsoft.com/office/drawing/2014/main" id="{42128756-1A0E-11A3-FB41-307F989A8F68}"/>
                </a:ext>
              </a:extLst>
            </p:cNvPr>
            <p:cNvSpPr txBox="1"/>
            <p:nvPr/>
          </p:nvSpPr>
          <p:spPr>
            <a:xfrm>
              <a:off x="6938555" y="2789887"/>
              <a:ext cx="333746" cy="253916"/>
            </a:xfrm>
            <a:prstGeom prst="rect">
              <a:avLst/>
            </a:prstGeom>
            <a:noFill/>
          </p:spPr>
          <p:txBody>
            <a:bodyPr wrap="none" rtlCol="0">
              <a:spAutoFit/>
            </a:bodyPr>
            <a:lstStyle/>
            <a:p>
              <a:pPr rtl="0"/>
              <a:r>
                <a:rPr lang="hu" sz="1050" dirty="0">
                  <a:solidFill>
                    <a:srgbClr val="FF0000"/>
                  </a:solidFill>
                  <a:cs typeface="Arial" panose="020B0604020202020204" pitchFamily="34" charset="0"/>
                </a:rPr>
                <a:t>(2)</a:t>
              </a:r>
              <a:endParaRPr lang="en-IE" sz="1050" dirty="0">
                <a:solidFill>
                  <a:srgbClr val="FF0000"/>
                </a:solidFill>
                <a:cs typeface="Arial" panose="020B0604020202020204" pitchFamily="34" charset="0"/>
              </a:endParaRPr>
            </a:p>
          </p:txBody>
        </p:sp>
        <p:sp>
          <p:nvSpPr>
            <p:cNvPr id="12" name="TextBox 11">
              <a:extLst>
                <a:ext uri="{FF2B5EF4-FFF2-40B4-BE49-F238E27FC236}">
                  <a16:creationId xmlns:a16="http://schemas.microsoft.com/office/drawing/2014/main" id="{A3784DC4-29AB-D126-1E75-BE859899D62A}"/>
                </a:ext>
              </a:extLst>
            </p:cNvPr>
            <p:cNvSpPr txBox="1"/>
            <p:nvPr/>
          </p:nvSpPr>
          <p:spPr>
            <a:xfrm>
              <a:off x="8240486" y="2789887"/>
              <a:ext cx="333746" cy="253916"/>
            </a:xfrm>
            <a:prstGeom prst="rect">
              <a:avLst/>
            </a:prstGeom>
            <a:noFill/>
          </p:spPr>
          <p:txBody>
            <a:bodyPr wrap="none" rtlCol="0">
              <a:spAutoFit/>
            </a:bodyPr>
            <a:lstStyle/>
            <a:p>
              <a:pPr rtl="0"/>
              <a:r>
                <a:rPr lang="hu" sz="1050">
                  <a:solidFill>
                    <a:srgbClr val="FF0000"/>
                  </a:solidFill>
                  <a:cs typeface="Arial" panose="020B0604020202020204" pitchFamily="34" charset="0"/>
                </a:rPr>
                <a:t>(3)</a:t>
              </a:r>
              <a:endParaRPr lang="en-IE" sz="1050" dirty="0">
                <a:solidFill>
                  <a:srgbClr val="FF0000"/>
                </a:solidFill>
                <a:cs typeface="Arial" panose="020B0604020202020204" pitchFamily="34" charset="0"/>
              </a:endParaRPr>
            </a:p>
          </p:txBody>
        </p:sp>
        <p:sp>
          <p:nvSpPr>
            <p:cNvPr id="13" name="TextBox 12">
              <a:extLst>
                <a:ext uri="{FF2B5EF4-FFF2-40B4-BE49-F238E27FC236}">
                  <a16:creationId xmlns:a16="http://schemas.microsoft.com/office/drawing/2014/main" id="{6E07CE7A-D5A5-FB87-D9C8-C670FADB1DDA}"/>
                </a:ext>
              </a:extLst>
            </p:cNvPr>
            <p:cNvSpPr txBox="1"/>
            <p:nvPr/>
          </p:nvSpPr>
          <p:spPr>
            <a:xfrm>
              <a:off x="9578005" y="2789887"/>
              <a:ext cx="333746" cy="253916"/>
            </a:xfrm>
            <a:prstGeom prst="rect">
              <a:avLst/>
            </a:prstGeom>
            <a:noFill/>
          </p:spPr>
          <p:txBody>
            <a:bodyPr wrap="none" rtlCol="0">
              <a:spAutoFit/>
            </a:bodyPr>
            <a:lstStyle/>
            <a:p>
              <a:pPr rtl="0"/>
              <a:r>
                <a:rPr lang="hu" sz="1050" dirty="0">
                  <a:solidFill>
                    <a:srgbClr val="FF0000"/>
                  </a:solidFill>
                  <a:cs typeface="Arial" panose="020B0604020202020204" pitchFamily="34" charset="0"/>
                </a:rPr>
                <a:t>(4)</a:t>
              </a:r>
              <a:endParaRPr lang="en-IE" sz="1050" dirty="0">
                <a:solidFill>
                  <a:srgbClr val="FF0000"/>
                </a:solidFill>
                <a:cs typeface="Arial" panose="020B0604020202020204" pitchFamily="34" charset="0"/>
              </a:endParaRPr>
            </a:p>
          </p:txBody>
        </p:sp>
        <p:sp>
          <p:nvSpPr>
            <p:cNvPr id="14" name="TextBox 13">
              <a:extLst>
                <a:ext uri="{FF2B5EF4-FFF2-40B4-BE49-F238E27FC236}">
                  <a16:creationId xmlns:a16="http://schemas.microsoft.com/office/drawing/2014/main" id="{1A29A645-33A5-94DA-AF49-8637AE7D41EF}"/>
                </a:ext>
              </a:extLst>
            </p:cNvPr>
            <p:cNvSpPr txBox="1"/>
            <p:nvPr/>
          </p:nvSpPr>
          <p:spPr>
            <a:xfrm>
              <a:off x="6938555" y="2031662"/>
              <a:ext cx="333746" cy="253916"/>
            </a:xfrm>
            <a:prstGeom prst="rect">
              <a:avLst/>
            </a:prstGeom>
            <a:noFill/>
          </p:spPr>
          <p:txBody>
            <a:bodyPr wrap="none" rtlCol="0">
              <a:spAutoFit/>
            </a:bodyPr>
            <a:lstStyle/>
            <a:p>
              <a:pPr rtl="0"/>
              <a:r>
                <a:rPr lang="hu" sz="1050" dirty="0">
                  <a:solidFill>
                    <a:srgbClr val="FF0000"/>
                  </a:solidFill>
                  <a:cs typeface="Arial" panose="020B0604020202020204" pitchFamily="34" charset="0"/>
                </a:rPr>
                <a:t>(5)</a:t>
              </a:r>
              <a:endParaRPr lang="en-IE" sz="1050" dirty="0">
                <a:solidFill>
                  <a:srgbClr val="FF0000"/>
                </a:solidFill>
                <a:cs typeface="Arial" panose="020B0604020202020204" pitchFamily="34" charset="0"/>
              </a:endParaRPr>
            </a:p>
          </p:txBody>
        </p:sp>
        <p:sp>
          <p:nvSpPr>
            <p:cNvPr id="15" name="TextBox 14">
              <a:extLst>
                <a:ext uri="{FF2B5EF4-FFF2-40B4-BE49-F238E27FC236}">
                  <a16:creationId xmlns:a16="http://schemas.microsoft.com/office/drawing/2014/main" id="{B2DBDB33-5057-3B16-4993-BC65D312CA70}"/>
                </a:ext>
              </a:extLst>
            </p:cNvPr>
            <p:cNvSpPr txBox="1"/>
            <p:nvPr/>
          </p:nvSpPr>
          <p:spPr>
            <a:xfrm>
              <a:off x="8457740" y="1999763"/>
              <a:ext cx="333746" cy="253916"/>
            </a:xfrm>
            <a:prstGeom prst="rect">
              <a:avLst/>
            </a:prstGeom>
            <a:noFill/>
          </p:spPr>
          <p:txBody>
            <a:bodyPr wrap="none" rtlCol="0">
              <a:spAutoFit/>
            </a:bodyPr>
            <a:lstStyle/>
            <a:p>
              <a:pPr rtl="0"/>
              <a:r>
                <a:rPr lang="hu" sz="1050" dirty="0">
                  <a:solidFill>
                    <a:srgbClr val="FF0000"/>
                  </a:solidFill>
                  <a:cs typeface="Arial" panose="020B0604020202020204" pitchFamily="34" charset="0"/>
                </a:rPr>
                <a:t>(6)</a:t>
              </a:r>
              <a:endParaRPr lang="en-IE" sz="1050" dirty="0">
                <a:solidFill>
                  <a:srgbClr val="FF0000"/>
                </a:solidFill>
                <a:cs typeface="Arial" panose="020B0604020202020204" pitchFamily="34" charset="0"/>
              </a:endParaRPr>
            </a:p>
          </p:txBody>
        </p:sp>
        <p:sp>
          <p:nvSpPr>
            <p:cNvPr id="16" name="TextBox 15">
              <a:extLst>
                <a:ext uri="{FF2B5EF4-FFF2-40B4-BE49-F238E27FC236}">
                  <a16:creationId xmlns:a16="http://schemas.microsoft.com/office/drawing/2014/main" id="{BBCD8257-5ADD-1B24-9427-44371C5817D6}"/>
                </a:ext>
              </a:extLst>
            </p:cNvPr>
            <p:cNvSpPr txBox="1"/>
            <p:nvPr/>
          </p:nvSpPr>
          <p:spPr>
            <a:xfrm>
              <a:off x="6938555" y="1267697"/>
              <a:ext cx="333746" cy="253916"/>
            </a:xfrm>
            <a:prstGeom prst="rect">
              <a:avLst/>
            </a:prstGeom>
            <a:noFill/>
          </p:spPr>
          <p:txBody>
            <a:bodyPr wrap="none" rtlCol="0">
              <a:spAutoFit/>
            </a:bodyPr>
            <a:lstStyle/>
            <a:p>
              <a:pPr rtl="0"/>
              <a:r>
                <a:rPr lang="hu" sz="1050">
                  <a:solidFill>
                    <a:srgbClr val="FF0000"/>
                  </a:solidFill>
                  <a:cs typeface="Arial" panose="020B0604020202020204" pitchFamily="34" charset="0"/>
                </a:rPr>
                <a:t>(7)</a:t>
              </a:r>
              <a:endParaRPr lang="en-IE" sz="1050" dirty="0">
                <a:solidFill>
                  <a:srgbClr val="FF0000"/>
                </a:solidFill>
                <a:cs typeface="Arial" panose="020B0604020202020204" pitchFamily="34" charset="0"/>
              </a:endParaRPr>
            </a:p>
          </p:txBody>
        </p:sp>
        <p:sp>
          <p:nvSpPr>
            <p:cNvPr id="17" name="TextBox 16">
              <a:extLst>
                <a:ext uri="{FF2B5EF4-FFF2-40B4-BE49-F238E27FC236}">
                  <a16:creationId xmlns:a16="http://schemas.microsoft.com/office/drawing/2014/main" id="{572E1831-D7C1-F88D-27DC-0B6A66E2640E}"/>
                </a:ext>
              </a:extLst>
            </p:cNvPr>
            <p:cNvSpPr txBox="1"/>
            <p:nvPr/>
          </p:nvSpPr>
          <p:spPr>
            <a:xfrm>
              <a:off x="6938555" y="1638389"/>
              <a:ext cx="333746" cy="253916"/>
            </a:xfrm>
            <a:prstGeom prst="rect">
              <a:avLst/>
            </a:prstGeom>
            <a:noFill/>
          </p:spPr>
          <p:txBody>
            <a:bodyPr wrap="none" rtlCol="0">
              <a:spAutoFit/>
            </a:bodyPr>
            <a:lstStyle/>
            <a:p>
              <a:pPr rtl="0"/>
              <a:r>
                <a:rPr lang="hu" sz="1050">
                  <a:solidFill>
                    <a:srgbClr val="FF0000"/>
                  </a:solidFill>
                  <a:cs typeface="Arial" panose="020B0604020202020204" pitchFamily="34" charset="0"/>
                </a:rPr>
                <a:t>(8)</a:t>
              </a:r>
              <a:endParaRPr lang="en-IE" sz="1050" dirty="0">
                <a:solidFill>
                  <a:srgbClr val="FF0000"/>
                </a:solidFill>
                <a:cs typeface="Arial" panose="020B0604020202020204" pitchFamily="34" charset="0"/>
              </a:endParaRPr>
            </a:p>
          </p:txBody>
        </p:sp>
        <p:sp>
          <p:nvSpPr>
            <p:cNvPr id="18" name="TextBox 17">
              <a:extLst>
                <a:ext uri="{FF2B5EF4-FFF2-40B4-BE49-F238E27FC236}">
                  <a16:creationId xmlns:a16="http://schemas.microsoft.com/office/drawing/2014/main" id="{349B3D46-7E0A-92CC-B1B6-51B19EFD5269}"/>
                </a:ext>
              </a:extLst>
            </p:cNvPr>
            <p:cNvSpPr txBox="1"/>
            <p:nvPr/>
          </p:nvSpPr>
          <p:spPr>
            <a:xfrm>
              <a:off x="8073613" y="999839"/>
              <a:ext cx="333746" cy="253916"/>
            </a:xfrm>
            <a:prstGeom prst="rect">
              <a:avLst/>
            </a:prstGeom>
            <a:noFill/>
          </p:spPr>
          <p:txBody>
            <a:bodyPr wrap="none" rtlCol="0">
              <a:spAutoFit/>
            </a:bodyPr>
            <a:lstStyle/>
            <a:p>
              <a:pPr rtl="0"/>
              <a:r>
                <a:rPr lang="hu" sz="1050">
                  <a:solidFill>
                    <a:srgbClr val="FF0000"/>
                  </a:solidFill>
                  <a:cs typeface="Arial" panose="020B0604020202020204" pitchFamily="34" charset="0"/>
                </a:rPr>
                <a:t>(9)</a:t>
              </a:r>
              <a:endParaRPr lang="en-IE" sz="1050" dirty="0">
                <a:solidFill>
                  <a:srgbClr val="FF0000"/>
                </a:solidFill>
                <a:cs typeface="Arial" panose="020B0604020202020204" pitchFamily="34" charset="0"/>
              </a:endParaRPr>
            </a:p>
          </p:txBody>
        </p:sp>
        <p:sp>
          <p:nvSpPr>
            <p:cNvPr id="19" name="TextBox 18">
              <a:extLst>
                <a:ext uri="{FF2B5EF4-FFF2-40B4-BE49-F238E27FC236}">
                  <a16:creationId xmlns:a16="http://schemas.microsoft.com/office/drawing/2014/main" id="{E33318AC-EC7C-CCAE-080D-1C016B4A7F68}"/>
                </a:ext>
              </a:extLst>
            </p:cNvPr>
            <p:cNvSpPr txBox="1"/>
            <p:nvPr/>
          </p:nvSpPr>
          <p:spPr>
            <a:xfrm>
              <a:off x="3619054" y="2325929"/>
              <a:ext cx="402674" cy="253916"/>
            </a:xfrm>
            <a:prstGeom prst="rect">
              <a:avLst/>
            </a:prstGeom>
            <a:noFill/>
          </p:spPr>
          <p:txBody>
            <a:bodyPr wrap="none" rtlCol="0">
              <a:spAutoFit/>
            </a:bodyPr>
            <a:lstStyle/>
            <a:p>
              <a:pPr rtl="0"/>
              <a:r>
                <a:rPr lang="hu" sz="1050" dirty="0">
                  <a:solidFill>
                    <a:srgbClr val="FF0000"/>
                  </a:solidFill>
                  <a:cs typeface="Arial" panose="020B0604020202020204" pitchFamily="34" charset="0"/>
                </a:rPr>
                <a:t>(10)</a:t>
              </a:r>
              <a:endParaRPr lang="en-IE" sz="1050" dirty="0">
                <a:solidFill>
                  <a:srgbClr val="FF0000"/>
                </a:solidFill>
                <a:cs typeface="Arial" panose="020B0604020202020204" pitchFamily="34" charset="0"/>
              </a:endParaRPr>
            </a:p>
          </p:txBody>
        </p:sp>
      </p:grpSp>
    </p:spTree>
    <p:extLst>
      <p:ext uri="{BB962C8B-B14F-4D97-AF65-F5344CB8AC3E}">
        <p14:creationId xmlns:p14="http://schemas.microsoft.com/office/powerpoint/2010/main" val="627274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0DE0702-BEF3-2594-474B-1EB0558D0340}"/>
              </a:ext>
            </a:extLst>
          </p:cNvPr>
          <p:cNvGrpSpPr/>
          <p:nvPr/>
        </p:nvGrpSpPr>
        <p:grpSpPr>
          <a:xfrm>
            <a:off x="505098" y="155624"/>
            <a:ext cx="11382082" cy="6432493"/>
            <a:chOff x="104504" y="281429"/>
            <a:chExt cx="11382082" cy="6432493"/>
          </a:xfrm>
        </p:grpSpPr>
        <p:grpSp>
          <p:nvGrpSpPr>
            <p:cNvPr id="9" name="Group 8">
              <a:extLst>
                <a:ext uri="{FF2B5EF4-FFF2-40B4-BE49-F238E27FC236}">
                  <a16:creationId xmlns:a16="http://schemas.microsoft.com/office/drawing/2014/main" id="{261F050E-311E-2631-328B-DFD6A0354CDE}"/>
                </a:ext>
              </a:extLst>
            </p:cNvPr>
            <p:cNvGrpSpPr/>
            <p:nvPr/>
          </p:nvGrpSpPr>
          <p:grpSpPr>
            <a:xfrm>
              <a:off x="1550125" y="281429"/>
              <a:ext cx="9936461" cy="6192374"/>
              <a:chOff x="1550125" y="281429"/>
              <a:chExt cx="9936461" cy="6192374"/>
            </a:xfrm>
          </p:grpSpPr>
          <p:grpSp>
            <p:nvGrpSpPr>
              <p:cNvPr id="11" name="Group 10">
                <a:extLst>
                  <a:ext uri="{FF2B5EF4-FFF2-40B4-BE49-F238E27FC236}">
                    <a16:creationId xmlns:a16="http://schemas.microsoft.com/office/drawing/2014/main" id="{AFDF4524-8ECC-18FA-2654-FAD153361894}"/>
                  </a:ext>
                </a:extLst>
              </p:cNvPr>
              <p:cNvGrpSpPr/>
              <p:nvPr/>
            </p:nvGrpSpPr>
            <p:grpSpPr>
              <a:xfrm>
                <a:off x="3509575" y="700847"/>
                <a:ext cx="7506748" cy="5772956"/>
                <a:chOff x="2342626" y="542522"/>
                <a:chExt cx="7506748" cy="5772956"/>
              </a:xfrm>
            </p:grpSpPr>
            <p:pic>
              <p:nvPicPr>
                <p:cNvPr id="13" name="Picture 12">
                  <a:extLst>
                    <a:ext uri="{FF2B5EF4-FFF2-40B4-BE49-F238E27FC236}">
                      <a16:creationId xmlns:a16="http://schemas.microsoft.com/office/drawing/2014/main" id="{FB7C16FF-7107-8AD2-60E7-F050E26DE15A}"/>
                    </a:ext>
                  </a:extLst>
                </p:cNvPr>
                <p:cNvPicPr>
                  <a:picLocks noChangeAspect="1"/>
                </p:cNvPicPr>
                <p:nvPr/>
              </p:nvPicPr>
              <p:blipFill>
                <a:blip r:embed="rId2"/>
                <a:stretch>
                  <a:fillRect/>
                </a:stretch>
              </p:blipFill>
              <p:spPr>
                <a:xfrm>
                  <a:off x="2342626" y="542522"/>
                  <a:ext cx="7506748" cy="5772956"/>
                </a:xfrm>
                <a:prstGeom prst="rect">
                  <a:avLst/>
                </a:prstGeom>
              </p:spPr>
            </p:pic>
            <p:sp>
              <p:nvSpPr>
                <p:cNvPr id="14" name="Rectangle 13">
                  <a:extLst>
                    <a:ext uri="{FF2B5EF4-FFF2-40B4-BE49-F238E27FC236}">
                      <a16:creationId xmlns:a16="http://schemas.microsoft.com/office/drawing/2014/main" id="{45BDEA63-D6FE-4CF1-8D43-E299DF03A3B5}"/>
                    </a:ext>
                  </a:extLst>
                </p:cNvPr>
                <p:cNvSpPr/>
                <p:nvPr/>
              </p:nvSpPr>
              <p:spPr>
                <a:xfrm>
                  <a:off x="2342626" y="627017"/>
                  <a:ext cx="365740" cy="2786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12" name="TextBox 11">
                <a:extLst>
                  <a:ext uri="{FF2B5EF4-FFF2-40B4-BE49-F238E27FC236}">
                    <a16:creationId xmlns:a16="http://schemas.microsoft.com/office/drawing/2014/main" id="{6610DD3E-BBC6-72E1-FC83-143D61E5AF5B}"/>
                  </a:ext>
                </a:extLst>
              </p:cNvPr>
              <p:cNvSpPr txBox="1"/>
              <p:nvPr/>
            </p:nvSpPr>
            <p:spPr>
              <a:xfrm>
                <a:off x="1550125" y="281429"/>
                <a:ext cx="9936461" cy="307777"/>
              </a:xfrm>
              <a:prstGeom prst="rect">
                <a:avLst/>
              </a:prstGeom>
              <a:noFill/>
            </p:spPr>
            <p:txBody>
              <a:bodyPr wrap="square" rtlCol="0">
                <a:spAutoFit/>
              </a:bodyPr>
              <a:lstStyle/>
              <a:p>
                <a:pPr rtl="0"/>
                <a:r>
                  <a:rPr lang="hu" sz="1400" i="1" dirty="0">
                    <a:solidFill>
                      <a:srgbClr val="0070C0"/>
                    </a:solidFill>
                    <a:effectLst/>
                    <a:cs typeface="Arial" panose="020B0604020202020204" pitchFamily="34" charset="0"/>
                  </a:rPr>
                  <a:t>4. ábra. Az antropogén éghajlati stresszor változásainak </a:t>
                </a:r>
                <a:r>
                  <a:rPr lang="hu" sz="1400" i="1" dirty="0" smtClean="0">
                    <a:solidFill>
                      <a:srgbClr val="0070C0"/>
                    </a:solidFill>
                    <a:effectLst/>
                    <a:cs typeface="Arial" panose="020B0604020202020204" pitchFamily="34" charset="0"/>
                  </a:rPr>
                  <a:t>prognózisa: </a:t>
                </a:r>
                <a:r>
                  <a:rPr lang="hu" sz="1400" i="1" dirty="0">
                    <a:solidFill>
                      <a:srgbClr val="0070C0"/>
                    </a:solidFill>
                    <a:effectLst/>
                    <a:cs typeface="Arial" panose="020B0604020202020204" pitchFamily="34" charset="0"/>
                  </a:rPr>
                  <a:t>átlagos havi maximális hőmérsékletváltozás </a:t>
                </a:r>
                <a:r>
                  <a:rPr lang="hu" sz="1400" i="1" dirty="0" smtClean="0">
                    <a:solidFill>
                      <a:srgbClr val="0070C0"/>
                    </a:solidFill>
                    <a:effectLst/>
                    <a:cs typeface="Arial" panose="020B0604020202020204" pitchFamily="34" charset="0"/>
                  </a:rPr>
                  <a:t>várható értékei </a:t>
                </a:r>
                <a:endParaRPr lang="en-IE" sz="1400" i="1" dirty="0">
                  <a:solidFill>
                    <a:srgbClr val="0070C0"/>
                  </a:solidFill>
                  <a:cs typeface="Arial" panose="020B0604020202020204" pitchFamily="34" charset="0"/>
                </a:endParaRPr>
              </a:p>
            </p:txBody>
          </p:sp>
        </p:grpSp>
        <p:sp>
          <p:nvSpPr>
            <p:cNvPr id="10" name="TextBox 9">
              <a:extLst>
                <a:ext uri="{FF2B5EF4-FFF2-40B4-BE49-F238E27FC236}">
                  <a16:creationId xmlns:a16="http://schemas.microsoft.com/office/drawing/2014/main" id="{DFE88324-F60C-29C4-7499-FF595A586691}"/>
                </a:ext>
              </a:extLst>
            </p:cNvPr>
            <p:cNvSpPr txBox="1"/>
            <p:nvPr/>
          </p:nvSpPr>
          <p:spPr>
            <a:xfrm>
              <a:off x="104504" y="2743604"/>
              <a:ext cx="3317986" cy="3970318"/>
            </a:xfrm>
            <a:prstGeom prst="rect">
              <a:avLst/>
            </a:prstGeom>
            <a:noFill/>
          </p:spPr>
          <p:txBody>
            <a:bodyPr wrap="square" rtlCol="0">
              <a:spAutoFit/>
            </a:bodyPr>
            <a:lstStyle/>
            <a:p>
              <a:pPr rtl="0"/>
              <a:r>
                <a:rPr lang="hu" sz="1400" b="0" i="0">
                  <a:effectLst/>
                  <a:cs typeface="Arial" panose="020B0604020202020204" pitchFamily="34" charset="0"/>
                </a:rPr>
                <a:t>Átlagos havi maximális hőmérséklet 1970–2000) és előrejelzett különbség a 2070–2100 és 1970–2000 közötti átlagok között. </a:t>
              </a:r>
            </a:p>
            <a:p>
              <a:pPr algn="r" rtl="0"/>
              <a:endParaRPr lang="en-GB" sz="140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r>
                <a:rPr lang="hu" sz="1050">
                  <a:cs typeface="Arial" panose="020B0604020202020204" pitchFamily="34" charset="0"/>
                </a:rPr>
                <a:t>Ebből: R.E. Baker </a:t>
              </a:r>
              <a:r>
                <a:rPr lang="hu" sz="1050" i="1">
                  <a:cs typeface="Arial" panose="020B0604020202020204" pitchFamily="34" charset="0"/>
                </a:rPr>
                <a:t>és mások</a:t>
              </a:r>
              <a:r>
                <a:rPr lang="hu" sz="1050">
                  <a:cs typeface="Arial" panose="020B0604020202020204" pitchFamily="34" charset="0"/>
                </a:rPr>
                <a:t>, Nature Reviews Microbiology, 2022. április, </a:t>
              </a:r>
              <a:r>
                <a:rPr lang="hu" sz="1050" u="sng">
                  <a:cs typeface="Arial" panose="020B0604020202020204" pitchFamily="34" charset="0"/>
                </a:rPr>
                <a:t>20</a:t>
              </a:r>
              <a:r>
                <a:rPr lang="hu" sz="1050">
                  <a:cs typeface="Arial" panose="020B0604020202020204" pitchFamily="34" charset="0"/>
                </a:rPr>
                <a:t>., 193-205.</a:t>
              </a:r>
            </a:p>
            <a:p>
              <a:pPr rtl="0"/>
              <a:r>
                <a:rPr lang="hu" sz="105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IE" sz="1050" dirty="0">
                <a:cs typeface="Arial" panose="020B0604020202020204" pitchFamily="34" charset="0"/>
              </a:endParaRPr>
            </a:p>
            <a:p>
              <a:pPr algn="r" rtl="0"/>
              <a:endParaRPr lang="en-IE" sz="1400" dirty="0">
                <a:solidFill>
                  <a:schemeClr val="tx1">
                    <a:lumMod val="50000"/>
                    <a:lumOff val="50000"/>
                  </a:schemeClr>
                </a:solidFill>
                <a:cs typeface="Arial" panose="020B0604020202020204" pitchFamily="34" charset="0"/>
              </a:endParaRPr>
            </a:p>
          </p:txBody>
        </p:sp>
      </p:grpSp>
    </p:spTree>
    <p:extLst>
      <p:ext uri="{BB962C8B-B14F-4D97-AF65-F5344CB8AC3E}">
        <p14:creationId xmlns:p14="http://schemas.microsoft.com/office/powerpoint/2010/main" val="26102677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grpSp>
        <p:nvGrpSpPr>
          <p:cNvPr id="20" name="Group 19">
            <a:extLst>
              <a:ext uri="{FF2B5EF4-FFF2-40B4-BE49-F238E27FC236}">
                <a16:creationId xmlns:a16="http://schemas.microsoft.com/office/drawing/2014/main" id="{BD320BCE-9CD7-6CE8-B2BD-023D2A59F147}"/>
              </a:ext>
            </a:extLst>
          </p:cNvPr>
          <p:cNvGrpSpPr/>
          <p:nvPr/>
        </p:nvGrpSpPr>
        <p:grpSpPr>
          <a:xfrm>
            <a:off x="39714" y="60960"/>
            <a:ext cx="11789274" cy="6278880"/>
            <a:chOff x="-146812" y="0"/>
            <a:chExt cx="12338812" cy="6858000"/>
          </a:xfrm>
        </p:grpSpPr>
        <p:pic>
          <p:nvPicPr>
            <p:cNvPr id="21" name="Picture 20">
              <a:extLst>
                <a:ext uri="{FF2B5EF4-FFF2-40B4-BE49-F238E27FC236}">
                  <a16:creationId xmlns:a16="http://schemas.microsoft.com/office/drawing/2014/main" id="{04FBDEBB-ADAB-0B8A-BC7B-8A2D326B1404}"/>
                </a:ext>
              </a:extLst>
            </p:cNvPr>
            <p:cNvPicPr>
              <a:picLocks noChangeAspect="1"/>
            </p:cNvPicPr>
            <p:nvPr/>
          </p:nvPicPr>
          <p:blipFill>
            <a:blip r:embed="rId2"/>
            <a:stretch>
              <a:fillRect/>
            </a:stretch>
          </p:blipFill>
          <p:spPr>
            <a:xfrm>
              <a:off x="2622513" y="0"/>
              <a:ext cx="9569487" cy="6858000"/>
            </a:xfrm>
            <a:prstGeom prst="rect">
              <a:avLst/>
            </a:prstGeom>
          </p:spPr>
        </p:pic>
        <p:sp>
          <p:nvSpPr>
            <p:cNvPr id="22" name="TextBox 21">
              <a:extLst>
                <a:ext uri="{FF2B5EF4-FFF2-40B4-BE49-F238E27FC236}">
                  <a16:creationId xmlns:a16="http://schemas.microsoft.com/office/drawing/2014/main" id="{AEFD4C56-9682-2542-65D8-B17ED8355955}"/>
                </a:ext>
              </a:extLst>
            </p:cNvPr>
            <p:cNvSpPr txBox="1"/>
            <p:nvPr/>
          </p:nvSpPr>
          <p:spPr>
            <a:xfrm>
              <a:off x="89640" y="811435"/>
              <a:ext cx="2456336" cy="1042107"/>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5. ábra. A globális felmelegedés és a </a:t>
              </a:r>
              <a:r>
                <a:rPr lang="hu" sz="1400" i="1" dirty="0" smtClean="0">
                  <a:solidFill>
                    <a:srgbClr val="0070C0"/>
                  </a:solidFill>
                  <a:cs typeface="Arial" panose="020B0604020202020204" pitchFamily="34" charset="0"/>
                </a:rPr>
                <a:t>klimatikus </a:t>
              </a:r>
              <a:r>
                <a:rPr lang="hu" sz="1400" i="1" dirty="0">
                  <a:solidFill>
                    <a:srgbClr val="0070C0"/>
                  </a:solidFill>
                  <a:cs typeface="Arial" panose="020B0604020202020204" pitchFamily="34" charset="0"/>
                </a:rPr>
                <a:t>változások zoonózisokra gyakorolt </a:t>
              </a:r>
              <a:r>
                <a:rPr lang="hu" sz="1400" i="1" dirty="0" smtClean="0">
                  <a:solidFill>
                    <a:srgbClr val="0070C0"/>
                  </a:solidFill>
                  <a:cs typeface="Arial" panose="020B0604020202020204" pitchFamily="34" charset="0"/>
                </a:rPr>
                <a:t>hatásai </a:t>
              </a:r>
              <a:endParaRPr lang="en-IE" sz="1400" i="1" dirty="0">
                <a:solidFill>
                  <a:srgbClr val="0070C0"/>
                </a:solidFill>
                <a:cs typeface="Arial" panose="020B0604020202020204" pitchFamily="34" charset="0"/>
              </a:endParaRPr>
            </a:p>
          </p:txBody>
        </p:sp>
        <p:sp>
          <p:nvSpPr>
            <p:cNvPr id="23" name="TextBox 22">
              <a:extLst>
                <a:ext uri="{FF2B5EF4-FFF2-40B4-BE49-F238E27FC236}">
                  <a16:creationId xmlns:a16="http://schemas.microsoft.com/office/drawing/2014/main" id="{1CC2A2F5-B819-C779-6273-E1EFA90936E1}"/>
                </a:ext>
              </a:extLst>
            </p:cNvPr>
            <p:cNvSpPr txBox="1"/>
            <p:nvPr/>
          </p:nvSpPr>
          <p:spPr>
            <a:xfrm>
              <a:off x="-146812" y="5282732"/>
              <a:ext cx="2769325" cy="1184977"/>
            </a:xfrm>
            <a:prstGeom prst="rect">
              <a:avLst/>
            </a:prstGeom>
            <a:noFill/>
          </p:spPr>
          <p:txBody>
            <a:bodyPr wrap="square" rtlCol="0">
              <a:spAutoFit/>
            </a:bodyPr>
            <a:lstStyle/>
            <a:p>
              <a:pPr rtl="0"/>
              <a:endParaRPr lang="en-GB" sz="1200" dirty="0">
                <a:cs typeface="Arial" panose="020B0604020202020204" pitchFamily="34" charset="0"/>
              </a:endParaRPr>
            </a:p>
            <a:p>
              <a:pPr rtl="0"/>
              <a:r>
                <a:rPr lang="hu" sz="1050">
                  <a:cs typeface="Arial" panose="020B0604020202020204" pitchFamily="34" charset="0"/>
                </a:rPr>
                <a:t>Ebből: R. Rupasinghe, B. B. Chomel és B. Martínez-Lopez, Acta Tropica, 2022,</a:t>
              </a:r>
              <a:r>
                <a:rPr lang="hu" sz="1050" u="sng">
                  <a:cs typeface="Arial" panose="020B0604020202020204" pitchFamily="34" charset="0"/>
                </a:rPr>
                <a:t>226,</a:t>
              </a:r>
              <a:r>
                <a:rPr lang="hu" sz="1050">
                  <a:cs typeface="Arial" panose="020B0604020202020204" pitchFamily="34" charset="0"/>
                </a:rPr>
                <a:t> 106225. </a:t>
              </a:r>
              <a:r>
                <a:rPr lang="hu" sz="1050">
                  <a:cs typeface="Arial" panose="020B0604020202020204" pitchFamily="34" charset="0"/>
                  <a:hlinkClick r:id="rId3">
                    <a:extLst>
                      <a:ext uri="{A12FA001-AC4F-418D-AE19-62706E023703}">
                        <ahyp:hlinkClr xmlns="" xmlns:ahyp="http://schemas.microsoft.com/office/drawing/2018/hyperlinkcolor" val="tx"/>
                      </a:ext>
                    </a:extLst>
                  </a:hlinkClick>
                </a:rPr>
                <a:t>https://doi.org/10.1016/j.actatropica.2021.106225</a:t>
              </a:r>
              <a:r>
                <a:rPr lang="hu" sz="1050">
                  <a:cs typeface="Arial" panose="020B0604020202020204" pitchFamily="34" charset="0"/>
                </a:rPr>
                <a:t> </a:t>
              </a:r>
              <a:endParaRPr lang="en-IE" sz="1050" dirty="0">
                <a:cs typeface="Arial" panose="020B0604020202020204" pitchFamily="34" charset="0"/>
              </a:endParaRPr>
            </a:p>
          </p:txBody>
        </p:sp>
      </p:grpSp>
    </p:spTree>
    <p:extLst>
      <p:ext uri="{BB962C8B-B14F-4D97-AF65-F5344CB8AC3E}">
        <p14:creationId xmlns:p14="http://schemas.microsoft.com/office/powerpoint/2010/main" val="2081393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grpSp>
        <p:nvGrpSpPr>
          <p:cNvPr id="2" name="Group 1">
            <a:extLst>
              <a:ext uri="{FF2B5EF4-FFF2-40B4-BE49-F238E27FC236}">
                <a16:creationId xmlns:a16="http://schemas.microsoft.com/office/drawing/2014/main" id="{7B82A844-A13F-782E-CC69-3F2077E491E5}"/>
              </a:ext>
            </a:extLst>
          </p:cNvPr>
          <p:cNvGrpSpPr/>
          <p:nvPr/>
        </p:nvGrpSpPr>
        <p:grpSpPr>
          <a:xfrm>
            <a:off x="427462" y="105125"/>
            <a:ext cx="11267233" cy="6248331"/>
            <a:chOff x="427462" y="105125"/>
            <a:chExt cx="11267233" cy="6248331"/>
          </a:xfrm>
        </p:grpSpPr>
        <p:pic>
          <p:nvPicPr>
            <p:cNvPr id="4" name="Picture 3">
              <a:extLst>
                <a:ext uri="{FF2B5EF4-FFF2-40B4-BE49-F238E27FC236}">
                  <a16:creationId xmlns:a16="http://schemas.microsoft.com/office/drawing/2014/main" id="{D3973DE0-7D6F-8FE5-AE79-C5B47DA0D2E0}"/>
                </a:ext>
              </a:extLst>
            </p:cNvPr>
            <p:cNvPicPr>
              <a:picLocks noChangeAspect="1"/>
            </p:cNvPicPr>
            <p:nvPr/>
          </p:nvPicPr>
          <p:blipFill>
            <a:blip r:embed="rId2"/>
            <a:stretch>
              <a:fillRect/>
            </a:stretch>
          </p:blipFill>
          <p:spPr>
            <a:xfrm>
              <a:off x="4393138" y="105125"/>
              <a:ext cx="7301557" cy="6244091"/>
            </a:xfrm>
            <a:prstGeom prst="rect">
              <a:avLst/>
            </a:prstGeom>
          </p:spPr>
        </p:pic>
        <p:sp>
          <p:nvSpPr>
            <p:cNvPr id="5" name="TextBox 4">
              <a:extLst>
                <a:ext uri="{FF2B5EF4-FFF2-40B4-BE49-F238E27FC236}">
                  <a16:creationId xmlns:a16="http://schemas.microsoft.com/office/drawing/2014/main" id="{F2232874-1497-FE1C-4E1C-588875C7ABA4}"/>
                </a:ext>
              </a:extLst>
            </p:cNvPr>
            <p:cNvSpPr txBox="1"/>
            <p:nvPr/>
          </p:nvSpPr>
          <p:spPr>
            <a:xfrm>
              <a:off x="427462" y="966766"/>
              <a:ext cx="3658868" cy="738664"/>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1. táblázat. A globális </a:t>
              </a:r>
              <a:r>
                <a:rPr lang="hu" sz="1400" i="1" dirty="0" smtClean="0">
                  <a:solidFill>
                    <a:srgbClr val="0070C0"/>
                  </a:solidFill>
                  <a:cs typeface="Arial" panose="020B0604020202020204" pitchFamily="34" charset="0"/>
                </a:rPr>
                <a:t>környezeti változást </a:t>
              </a:r>
              <a:r>
                <a:rPr lang="hu" sz="1400" i="1" dirty="0">
                  <a:solidFill>
                    <a:srgbClr val="0070C0"/>
                  </a:solidFill>
                  <a:cs typeface="Arial" panose="020B0604020202020204" pitchFamily="34" charset="0"/>
                </a:rPr>
                <a:t>okozó tényezők </a:t>
              </a:r>
              <a:r>
                <a:rPr lang="hu" sz="1400" i="1" dirty="0" smtClean="0">
                  <a:solidFill>
                    <a:srgbClr val="0070C0"/>
                  </a:solidFill>
                  <a:cs typeface="Arial" panose="020B0604020202020204" pitchFamily="34" charset="0"/>
                </a:rPr>
                <a:t>hatásai </a:t>
              </a:r>
              <a:r>
                <a:rPr lang="hu" sz="1400" i="1" dirty="0">
                  <a:solidFill>
                    <a:srgbClr val="0070C0"/>
                  </a:solidFill>
                  <a:cs typeface="Arial" panose="020B0604020202020204" pitchFamily="34" charset="0"/>
                </a:rPr>
                <a:t>a </a:t>
              </a:r>
              <a:r>
                <a:rPr lang="hu" sz="1400" i="1" dirty="0" smtClean="0">
                  <a:solidFill>
                    <a:srgbClr val="0070C0"/>
                  </a:solidFill>
                  <a:cs typeface="Arial" panose="020B0604020202020204" pitchFamily="34" charset="0"/>
                </a:rPr>
                <a:t>vektorok által terjesztett betegségekre</a:t>
              </a:r>
              <a:endParaRPr lang="en-IE" sz="1400" i="1" dirty="0">
                <a:solidFill>
                  <a:srgbClr val="0070C0"/>
                </a:solidFill>
                <a:cs typeface="Arial" panose="020B0604020202020204" pitchFamily="34" charset="0"/>
              </a:endParaRPr>
            </a:p>
          </p:txBody>
        </p:sp>
        <p:sp>
          <p:nvSpPr>
            <p:cNvPr id="6" name="TextBox 5">
              <a:extLst>
                <a:ext uri="{FF2B5EF4-FFF2-40B4-BE49-F238E27FC236}">
                  <a16:creationId xmlns:a16="http://schemas.microsoft.com/office/drawing/2014/main" id="{2F9ECF99-43CF-55CD-3BFE-B4867EEDF19C}"/>
                </a:ext>
              </a:extLst>
            </p:cNvPr>
            <p:cNvSpPr txBox="1"/>
            <p:nvPr/>
          </p:nvSpPr>
          <p:spPr>
            <a:xfrm>
              <a:off x="497305" y="5799458"/>
              <a:ext cx="3283132" cy="553998"/>
            </a:xfrm>
            <a:prstGeom prst="rect">
              <a:avLst/>
            </a:prstGeom>
            <a:noFill/>
          </p:spPr>
          <p:txBody>
            <a:bodyPr wrap="square" rtlCol="0">
              <a:spAutoFit/>
            </a:bodyPr>
            <a:lstStyle/>
            <a:p>
              <a:pPr rtl="0"/>
              <a:r>
                <a:rPr lang="hu" sz="1000">
                  <a:cs typeface="Arial" panose="020B0604020202020204" pitchFamily="34" charset="0"/>
                </a:rPr>
                <a:t>Ebből: R.W. Sutherst, Clinical Microbiology Reviews, 2004. január, </a:t>
              </a:r>
              <a:r>
                <a:rPr lang="hu" sz="1000" u="sng">
                  <a:cs typeface="Arial" panose="020B0604020202020204" pitchFamily="34" charset="0"/>
                </a:rPr>
                <a:t>17,</a:t>
              </a:r>
              <a:r>
                <a:rPr lang="hu" sz="1000">
                  <a:cs typeface="Arial" panose="020B0604020202020204" pitchFamily="34" charset="0"/>
                </a:rPr>
                <a:t> (1), 136–173. </a:t>
              </a:r>
              <a:r>
                <a:rPr lang="hu" sz="1000">
                  <a:cs typeface="Arial" panose="020B0604020202020204" pitchFamily="34" charset="0"/>
                  <a:hlinkClick r:id="rId3"/>
                </a:rPr>
                <a:t>https://doi.org/10.1128%2FCMR.17.1.136-173.2004</a:t>
              </a:r>
              <a:r>
                <a:rPr lang="hu" sz="1000">
                  <a:cs typeface="Arial" panose="020B0604020202020204" pitchFamily="34" charset="0"/>
                </a:rPr>
                <a:t> </a:t>
              </a:r>
              <a:endParaRPr lang="en-IE" sz="1000" dirty="0">
                <a:cs typeface="Arial" panose="020B0604020202020204" pitchFamily="34" charset="0"/>
              </a:endParaRPr>
            </a:p>
          </p:txBody>
        </p:sp>
      </p:grpSp>
    </p:spTree>
    <p:extLst>
      <p:ext uri="{BB962C8B-B14F-4D97-AF65-F5344CB8AC3E}">
        <p14:creationId xmlns:p14="http://schemas.microsoft.com/office/powerpoint/2010/main" val="1831771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9F18FDB-5036-A992-1BC1-27C432BB4748}"/>
              </a:ext>
            </a:extLst>
          </p:cNvPr>
          <p:cNvGrpSpPr/>
          <p:nvPr/>
        </p:nvGrpSpPr>
        <p:grpSpPr>
          <a:xfrm>
            <a:off x="311674" y="278675"/>
            <a:ext cx="11518919" cy="7079146"/>
            <a:chOff x="133149" y="660492"/>
            <a:chExt cx="11518919" cy="7079146"/>
          </a:xfrm>
        </p:grpSpPr>
        <p:pic>
          <p:nvPicPr>
            <p:cNvPr id="4" name="Picture 3" descr="Fig. 3">
              <a:extLst>
                <a:ext uri="{FF2B5EF4-FFF2-40B4-BE49-F238E27FC236}">
                  <a16:creationId xmlns:a16="http://schemas.microsoft.com/office/drawing/2014/main" id="{F312A039-B063-2B4A-0944-DA11F558F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571" y="1159318"/>
              <a:ext cx="7515497" cy="552817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8C310CF-3DA5-771E-CE24-BE66272265EB}"/>
                </a:ext>
              </a:extLst>
            </p:cNvPr>
            <p:cNvSpPr txBox="1"/>
            <p:nvPr/>
          </p:nvSpPr>
          <p:spPr>
            <a:xfrm>
              <a:off x="133149" y="1744151"/>
              <a:ext cx="3744685" cy="5995487"/>
            </a:xfrm>
            <a:prstGeom prst="rect">
              <a:avLst/>
            </a:prstGeom>
            <a:noFill/>
          </p:spPr>
          <p:txBody>
            <a:bodyPr wrap="square" rtlCol="0">
              <a:spAutoFit/>
            </a:bodyPr>
            <a:lstStyle/>
            <a:p>
              <a:pPr algn="r" rtl="0"/>
              <a:endParaRPr lang="en-GB" sz="1400" b="1" dirty="0">
                <a:solidFill>
                  <a:schemeClr val="tx1">
                    <a:lumMod val="50000"/>
                    <a:lumOff val="50000"/>
                  </a:schemeClr>
                </a:solidFill>
                <a:cs typeface="Arial" panose="020B0604020202020204" pitchFamily="34" charset="0"/>
              </a:endParaRPr>
            </a:p>
            <a:p>
              <a:pPr algn="just">
                <a:lnSpc>
                  <a:spcPct val="110000"/>
                </a:lnSpc>
              </a:pPr>
              <a:r>
                <a:rPr lang="hu-HU" sz="1400" dirty="0" smtClean="0">
                  <a:cs typeface="Arial" panose="020B0604020202020204" pitchFamily="34" charset="0"/>
                </a:rPr>
                <a:t>A táblázat összefoglalja a közelmúltban bekövetkezett globális változásokat (sorok) és azok hatását a betegségek megjelenésére, helyi szintű dinamikájára és globális terjedésére (oszlopok). </a:t>
              </a:r>
            </a:p>
            <a:p>
              <a:pPr algn="just">
                <a:lnSpc>
                  <a:spcPct val="110000"/>
                </a:lnSpc>
              </a:pPr>
              <a:endParaRPr lang="hu-HU" sz="1400" dirty="0" smtClean="0">
                <a:cs typeface="Arial" panose="020B0604020202020204" pitchFamily="34" charset="0"/>
              </a:endParaRPr>
            </a:p>
            <a:p>
              <a:pPr algn="just">
                <a:lnSpc>
                  <a:spcPct val="110000"/>
                </a:lnSpc>
              </a:pPr>
              <a:r>
                <a:rPr lang="hu-HU" sz="1400" dirty="0" smtClean="0">
                  <a:cs typeface="Arial" panose="020B0604020202020204" pitchFamily="34" charset="0"/>
                </a:rPr>
                <a:t>A járványok előre jelzéséhez több matematikai-statisztikai járványmodell is rendelkezésre áll. Ezek egyike a SIR modell:</a:t>
              </a:r>
            </a:p>
            <a:p>
              <a:pPr algn="just">
                <a:lnSpc>
                  <a:spcPct val="110000"/>
                </a:lnSpc>
              </a:pPr>
              <a:r>
                <a:rPr lang="hu-HU" sz="1400" dirty="0" smtClean="0">
                  <a:cs typeface="Arial" panose="020B0604020202020204" pitchFamily="34" charset="0"/>
                </a:rPr>
                <a:t>S: fogékonyak </a:t>
              </a:r>
            </a:p>
            <a:p>
              <a:pPr algn="just">
                <a:lnSpc>
                  <a:spcPct val="110000"/>
                </a:lnSpc>
              </a:pPr>
              <a:r>
                <a:rPr lang="hu-HU" sz="1400" dirty="0" smtClean="0">
                  <a:cs typeface="Arial" panose="020B0604020202020204" pitchFamily="34" charset="0"/>
                </a:rPr>
                <a:t>I: fertőzöttek</a:t>
              </a:r>
            </a:p>
            <a:p>
              <a:pPr algn="just">
                <a:lnSpc>
                  <a:spcPct val="110000"/>
                </a:lnSpc>
              </a:pPr>
              <a:r>
                <a:rPr lang="hu-HU" sz="1400" dirty="0" smtClean="0">
                  <a:cs typeface="Arial" panose="020B0604020202020204" pitchFamily="34" charset="0"/>
                </a:rPr>
                <a:t>R: gyógyultak (R)</a:t>
              </a:r>
            </a:p>
            <a:p>
              <a:pPr algn="just">
                <a:lnSpc>
                  <a:spcPct val="110000"/>
                </a:lnSpc>
              </a:pPr>
              <a:r>
                <a:rPr lang="hu-HU" sz="1400" dirty="0" smtClean="0">
                  <a:cs typeface="Arial" panose="020B0604020202020204" pitchFamily="34" charset="0"/>
                </a:rPr>
                <a:t> „ </a:t>
              </a:r>
              <a:r>
                <a:rPr lang="hu-HU" sz="1400" i="1" dirty="0" smtClean="0">
                  <a:latin typeface="Symbol" panose="05050102010706020507" pitchFamily="18" charset="2"/>
                  <a:cs typeface="Arial" panose="020B0604020202020204" pitchFamily="34" charset="0"/>
                </a:rPr>
                <a:t>b </a:t>
              </a:r>
              <a:r>
                <a:rPr lang="hu-HU" sz="1400" dirty="0" smtClean="0">
                  <a:cs typeface="Arial" panose="020B0604020202020204" pitchFamily="34" charset="0"/>
                </a:rPr>
                <a:t>” a betegség terjedési aránya</a:t>
              </a:r>
            </a:p>
            <a:p>
              <a:pPr algn="just">
                <a:lnSpc>
                  <a:spcPct val="110000"/>
                </a:lnSpc>
              </a:pPr>
              <a:r>
                <a:rPr lang="hu-HU" sz="1400" dirty="0" smtClean="0">
                  <a:cs typeface="Arial" panose="020B0604020202020204" pitchFamily="34" charset="0"/>
                </a:rPr>
                <a:t> „ g ” a gyógyulási arány </a:t>
              </a:r>
              <a:endParaRPr lang="hu-HU" sz="1400" b="0" i="0" dirty="0" smtClean="0">
                <a:effectLst/>
                <a:cs typeface="Arial" panose="020B0604020202020204" pitchFamily="34" charset="0"/>
              </a:endParaRPr>
            </a:p>
            <a:p>
              <a:pPr algn="r" rtl="0"/>
              <a:endParaRPr lang="en-GB" sz="1400" dirty="0">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rtl="0"/>
              <a:r>
                <a:rPr lang="hu" sz="1000" dirty="0" smtClean="0">
                  <a:cs typeface="Arial" panose="020B0604020202020204" pitchFamily="34" charset="0"/>
                </a:rPr>
                <a:t>R.E</a:t>
              </a:r>
              <a:r>
                <a:rPr lang="hu" sz="1000" dirty="0">
                  <a:cs typeface="Arial" panose="020B0604020202020204" pitchFamily="34" charset="0"/>
                </a:rPr>
                <a:t>. Baker </a:t>
              </a:r>
              <a:r>
                <a:rPr lang="hu" sz="1000" i="1" dirty="0">
                  <a:cs typeface="Arial" panose="020B0604020202020204" pitchFamily="34" charset="0"/>
                </a:rPr>
                <a:t>és mások</a:t>
              </a:r>
              <a:r>
                <a:rPr lang="hu" sz="1000" dirty="0">
                  <a:cs typeface="Arial" panose="020B0604020202020204" pitchFamily="34" charset="0"/>
                </a:rPr>
                <a:t>, Nature Reviews Microbiology, 2022. április, </a:t>
              </a:r>
              <a:r>
                <a:rPr lang="hu" sz="1000" u="sng" dirty="0">
                  <a:cs typeface="Arial" panose="020B0604020202020204" pitchFamily="34" charset="0"/>
                </a:rPr>
                <a:t>20</a:t>
              </a:r>
              <a:r>
                <a:rPr lang="hu" sz="1000" dirty="0">
                  <a:cs typeface="Arial" panose="020B0604020202020204" pitchFamily="34" charset="0"/>
                </a:rPr>
                <a:t>., 193-205.</a:t>
              </a:r>
            </a:p>
            <a:p>
              <a:pPr rtl="0"/>
              <a:r>
                <a:rPr lang="hu" sz="100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GB" sz="1000" dirty="0">
                <a:cs typeface="Arial" panose="020B0604020202020204" pitchFamily="34" charset="0"/>
              </a:endParaRPr>
            </a:p>
            <a:p>
              <a:pPr algn="r"/>
              <a:r>
                <a:rPr lang="hu-HU" sz="1200" dirty="0">
                  <a:cs typeface="Arial" panose="020B0604020202020204" pitchFamily="34" charset="0"/>
                </a:rPr>
                <a:t>(S)</a:t>
              </a:r>
              <a:endParaRPr lang="en-GB" sz="1200" dirty="0">
                <a:solidFill>
                  <a:schemeClr val="tx1">
                    <a:lumMod val="50000"/>
                    <a:lumOff val="50000"/>
                  </a:schemeClr>
                </a:solidFill>
                <a:cs typeface="Arial" panose="020B0604020202020204" pitchFamily="34" charset="0"/>
              </a:endParaRPr>
            </a:p>
          </p:txBody>
        </p:sp>
        <p:sp>
          <p:nvSpPr>
            <p:cNvPr id="6" name="TextBox 5">
              <a:extLst>
                <a:ext uri="{FF2B5EF4-FFF2-40B4-BE49-F238E27FC236}">
                  <a16:creationId xmlns:a16="http://schemas.microsoft.com/office/drawing/2014/main" id="{C4B53318-5D4E-A81A-8A9C-BCD8798D71D5}"/>
                </a:ext>
              </a:extLst>
            </p:cNvPr>
            <p:cNvSpPr txBox="1"/>
            <p:nvPr/>
          </p:nvSpPr>
          <p:spPr>
            <a:xfrm>
              <a:off x="1590221" y="660492"/>
              <a:ext cx="9841745" cy="307777"/>
            </a:xfrm>
            <a:prstGeom prst="rect">
              <a:avLst/>
            </a:prstGeom>
            <a:noFill/>
          </p:spPr>
          <p:txBody>
            <a:bodyPr wrap="square" rtlCol="0">
              <a:spAutoFit/>
            </a:bodyPr>
            <a:lstStyle/>
            <a:p>
              <a:pPr algn="r" rtl="0"/>
              <a:r>
                <a:rPr lang="hu" sz="1400" i="1" dirty="0">
                  <a:solidFill>
                    <a:srgbClr val="0070C0"/>
                  </a:solidFill>
                  <a:cs typeface="Arial" panose="020B0604020202020204" pitchFamily="34" charset="0"/>
                </a:rPr>
                <a:t>6.</a:t>
              </a:r>
              <a:r>
                <a:rPr lang="hu" sz="1400" i="1" dirty="0">
                  <a:solidFill>
                    <a:srgbClr val="0070C0"/>
                  </a:solidFill>
                  <a:effectLst/>
                  <a:cs typeface="Arial" panose="020B0604020202020204" pitchFamily="34" charset="0"/>
                </a:rPr>
                <a:t> ábra. Az éghajlati, technológiai és demográfiai változások hatásai a betegségek megjelenésére, dinamikájára és </a:t>
              </a:r>
              <a:r>
                <a:rPr lang="hu" sz="1400" i="1" dirty="0" smtClean="0">
                  <a:solidFill>
                    <a:srgbClr val="0070C0"/>
                  </a:solidFill>
                  <a:effectLst/>
                  <a:cs typeface="Arial" panose="020B0604020202020204" pitchFamily="34" charset="0"/>
                </a:rPr>
                <a:t>terjedésére </a:t>
              </a:r>
              <a:endParaRPr lang="hu" sz="1400" i="1" dirty="0">
                <a:solidFill>
                  <a:srgbClr val="0070C0"/>
                </a:solidFill>
                <a:effectLst/>
                <a:cs typeface="Arial" panose="020B0604020202020204" pitchFamily="34" charset="0"/>
              </a:endParaRPr>
            </a:p>
          </p:txBody>
        </p:sp>
      </p:grpSp>
    </p:spTree>
    <p:extLst>
      <p:ext uri="{BB962C8B-B14F-4D97-AF65-F5344CB8AC3E}">
        <p14:creationId xmlns:p14="http://schemas.microsoft.com/office/powerpoint/2010/main" val="3991602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21E313-4CC1-1796-2A78-95DC5C247317}"/>
              </a:ext>
            </a:extLst>
          </p:cNvPr>
          <p:cNvPicPr>
            <a:picLocks noChangeAspect="1"/>
          </p:cNvPicPr>
          <p:nvPr/>
        </p:nvPicPr>
        <p:blipFill>
          <a:blip r:embed="rId2"/>
          <a:stretch>
            <a:fillRect/>
          </a:stretch>
        </p:blipFill>
        <p:spPr>
          <a:xfrm>
            <a:off x="1282461" y="172805"/>
            <a:ext cx="9627078" cy="5682088"/>
          </a:xfrm>
          <a:prstGeom prst="rect">
            <a:avLst/>
          </a:prstGeom>
        </p:spPr>
      </p:pic>
      <p:sp>
        <p:nvSpPr>
          <p:cNvPr id="3" name="Tartalom helye 2"/>
          <p:cNvSpPr>
            <a:spLocks noGrp="1"/>
          </p:cNvSpPr>
          <p:nvPr>
            <p:ph idx="1"/>
          </p:nvPr>
        </p:nvSpPr>
        <p:spPr>
          <a:xfrm>
            <a:off x="0" y="5854893"/>
            <a:ext cx="12192000" cy="343988"/>
          </a:xfrm>
        </p:spPr>
        <p:txBody>
          <a:bodyPr rtlCol="0">
            <a:normAutofit/>
          </a:bodyPr>
          <a:lstStyle/>
          <a:p>
            <a:pPr marL="0" indent="0" algn="ctr">
              <a:buClr>
                <a:srgbClr val="00B050"/>
              </a:buClr>
              <a:buNone/>
            </a:pPr>
            <a:r>
              <a:rPr lang="hu-HU" sz="1600" i="1" dirty="0">
                <a:solidFill>
                  <a:srgbClr val="0070C0"/>
                </a:solidFill>
                <a:cs typeface="Arial" panose="020B0604020202020204" pitchFamily="34" charset="0"/>
              </a:rPr>
              <a:t>7. </a:t>
            </a:r>
            <a:r>
              <a:rPr lang="hu-HU" sz="1600" i="1" dirty="0" smtClean="0">
                <a:solidFill>
                  <a:srgbClr val="0070C0"/>
                </a:solidFill>
                <a:cs typeface="Arial" panose="020B0604020202020204" pitchFamily="34" charset="0"/>
              </a:rPr>
              <a:t>ábra </a:t>
            </a:r>
            <a:r>
              <a:rPr lang="hu-HU" sz="1600" i="1" dirty="0">
                <a:solidFill>
                  <a:srgbClr val="0070C0"/>
                </a:solidFill>
                <a:cs typeface="Arial" panose="020B0604020202020204" pitchFamily="34" charset="0"/>
              </a:rPr>
              <a:t>Az éghajlati veszélyek által súlyosbított kórokozó betegségek</a:t>
            </a:r>
            <a:r>
              <a:rPr lang="hu-HU" sz="1600" dirty="0">
                <a:cs typeface="Arial" panose="020B0604020202020204" pitchFamily="34" charset="0"/>
              </a:rPr>
              <a:t> </a:t>
            </a:r>
            <a:endParaRPr lang="hu" sz="2000" dirty="0">
              <a:solidFill>
                <a:schemeClr val="tx1"/>
              </a:solidFill>
            </a:endParaRPr>
          </a:p>
        </p:txBody>
      </p:sp>
    </p:spTree>
    <p:extLst>
      <p:ext uri="{BB962C8B-B14F-4D97-AF65-F5344CB8AC3E}">
        <p14:creationId xmlns:p14="http://schemas.microsoft.com/office/powerpoint/2010/main" val="954012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88006"/>
            <a:ext cx="11896825" cy="6026998"/>
          </a:xfrm>
        </p:spPr>
        <p:txBody>
          <a:bodyPr rtlCol="0">
            <a:normAutofit/>
          </a:bodyPr>
          <a:lstStyle/>
          <a:p>
            <a:pPr marL="0" indent="0" rtl="0">
              <a:buNone/>
            </a:pPr>
            <a:r>
              <a:rPr lang="hu" sz="2000" u="sng" dirty="0" smtClean="0">
                <a:solidFill>
                  <a:srgbClr val="0070C0"/>
                </a:solidFill>
                <a:cs typeface="Arial" panose="020B0604020202020204" pitchFamily="34" charset="0"/>
              </a:rPr>
              <a:t>Az éghajlatváltozás hatásai vektor szerint:</a:t>
            </a:r>
            <a:r>
              <a:rPr lang="hu" sz="2000" dirty="0" smtClean="0">
                <a:solidFill>
                  <a:srgbClr val="FF0000"/>
                </a:solidFill>
                <a:cs typeface="Arial" panose="020B0604020202020204" pitchFamily="34" charset="0"/>
              </a:rPr>
              <a:t> kullancsok</a:t>
            </a:r>
            <a:endParaRPr lang="en-IE" sz="2000" dirty="0" smtClean="0">
              <a:solidFill>
                <a:srgbClr val="FF0000"/>
              </a:solidFill>
              <a:cs typeface="Arial" panose="020B0604020202020204" pitchFamily="34" charset="0"/>
            </a:endParaRPr>
          </a:p>
          <a:p>
            <a:pPr marL="0" indent="0">
              <a:buNone/>
            </a:pPr>
            <a:r>
              <a:rPr lang="hu" sz="1400" i="1" dirty="0" smtClean="0">
                <a:solidFill>
                  <a:srgbClr val="0070C0"/>
                </a:solidFill>
                <a:cs typeface="Arial" panose="020B0604020202020204" pitchFamily="34" charset="0"/>
              </a:rPr>
              <a:t>8. ábra</a:t>
            </a:r>
            <a:endParaRPr lang="en-GB" sz="1400" dirty="0">
              <a:solidFill>
                <a:srgbClr val="FF0000"/>
              </a:solidFill>
              <a:cs typeface="Arial" panose="020B0604020202020204" pitchFamily="34" charset="0"/>
            </a:endParaRPr>
          </a:p>
        </p:txBody>
      </p:sp>
      <p:grpSp>
        <p:nvGrpSpPr>
          <p:cNvPr id="7" name="Group 6">
            <a:extLst>
              <a:ext uri="{FF2B5EF4-FFF2-40B4-BE49-F238E27FC236}">
                <a16:creationId xmlns:a16="http://schemas.microsoft.com/office/drawing/2014/main" id="{BA5629C8-3411-41CD-ECD2-C83F5DAB18DE}"/>
              </a:ext>
            </a:extLst>
          </p:cNvPr>
          <p:cNvGrpSpPr/>
          <p:nvPr/>
        </p:nvGrpSpPr>
        <p:grpSpPr>
          <a:xfrm>
            <a:off x="69668" y="988697"/>
            <a:ext cx="12052664" cy="4880606"/>
            <a:chOff x="78376" y="644435"/>
            <a:chExt cx="12052664" cy="4880606"/>
          </a:xfrm>
        </p:grpSpPr>
        <p:pic>
          <p:nvPicPr>
            <p:cNvPr id="8" name="Picture 7">
              <a:extLst>
                <a:ext uri="{FF2B5EF4-FFF2-40B4-BE49-F238E27FC236}">
                  <a16:creationId xmlns:a16="http://schemas.microsoft.com/office/drawing/2014/main" id="{A22D3E7A-630C-6D43-E2B4-810E10D94A1B}"/>
                </a:ext>
              </a:extLst>
            </p:cNvPr>
            <p:cNvPicPr>
              <a:picLocks noChangeAspect="1"/>
            </p:cNvPicPr>
            <p:nvPr/>
          </p:nvPicPr>
          <p:blipFill>
            <a:blip r:embed="rId2"/>
            <a:stretch>
              <a:fillRect/>
            </a:stretch>
          </p:blipFill>
          <p:spPr>
            <a:xfrm>
              <a:off x="78376" y="1013172"/>
              <a:ext cx="12052664" cy="4511869"/>
            </a:xfrm>
            <a:prstGeom prst="rect">
              <a:avLst/>
            </a:prstGeom>
          </p:spPr>
        </p:pic>
        <p:sp>
          <p:nvSpPr>
            <p:cNvPr id="9" name="TextBox 8">
              <a:extLst>
                <a:ext uri="{FF2B5EF4-FFF2-40B4-BE49-F238E27FC236}">
                  <a16:creationId xmlns:a16="http://schemas.microsoft.com/office/drawing/2014/main" id="{2D6E38D2-9FD0-31DC-2625-081E67D1DE22}"/>
                </a:ext>
              </a:extLst>
            </p:cNvPr>
            <p:cNvSpPr txBox="1"/>
            <p:nvPr/>
          </p:nvSpPr>
          <p:spPr>
            <a:xfrm>
              <a:off x="139337" y="644435"/>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grpSp>
      <p:sp>
        <p:nvSpPr>
          <p:cNvPr id="10" name="TextBox 9">
            <a:extLst>
              <a:ext uri="{FF2B5EF4-FFF2-40B4-BE49-F238E27FC236}">
                <a16:creationId xmlns:a16="http://schemas.microsoft.com/office/drawing/2014/main" id="{DC90C26C-67D8-1488-A1EE-509E859AA1E1}"/>
              </a:ext>
            </a:extLst>
          </p:cNvPr>
          <p:cNvSpPr txBox="1"/>
          <p:nvPr/>
        </p:nvSpPr>
        <p:spPr>
          <a:xfrm>
            <a:off x="599166" y="4662532"/>
            <a:ext cx="7578676" cy="1446550"/>
          </a:xfrm>
          <a:prstGeom prst="rect">
            <a:avLst/>
          </a:prstGeom>
          <a:noFill/>
        </p:spPr>
        <p:txBody>
          <a:bodyPr wrap="square" rtlCol="0">
            <a:spAutoFit/>
          </a:bodyPr>
          <a:lstStyle/>
          <a:p>
            <a:pPr algn="just">
              <a:lnSpc>
                <a:spcPct val="110000"/>
              </a:lnSpc>
              <a:buClr>
                <a:srgbClr val="FF0000"/>
              </a:buClr>
            </a:pPr>
            <a:r>
              <a:rPr lang="hu-HU" sz="2000" dirty="0" smtClean="0">
                <a:cs typeface="Arial" panose="020B0604020202020204" pitchFamily="34" charset="0"/>
              </a:rPr>
              <a:t>Az egyes kullancsfajok 25 különböző VBD terjesztéséért felelősek. Ezeket a betegségeket a korábbiakban említett klímaváltozási hatások közül 7 súlyosbítja, a globális felmelegedés pedig a legtöbb ilyen betegség (21) jellemzőinek változásához hozzájárul. </a:t>
            </a:r>
            <a:endParaRPr lang="hu-HU" sz="2000" dirty="0">
              <a:cs typeface="Arial" panose="020B0604020202020204" pitchFamily="34" charset="0"/>
            </a:endParaRPr>
          </a:p>
        </p:txBody>
      </p:sp>
    </p:spTree>
    <p:extLst>
      <p:ext uri="{BB962C8B-B14F-4D97-AF65-F5344CB8AC3E}">
        <p14:creationId xmlns:p14="http://schemas.microsoft.com/office/powerpoint/2010/main" val="598828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pic>
        <p:nvPicPr>
          <p:cNvPr id="7" name="Picture 6">
            <a:extLst>
              <a:ext uri="{FF2B5EF4-FFF2-40B4-BE49-F238E27FC236}">
                <a16:creationId xmlns:a16="http://schemas.microsoft.com/office/drawing/2014/main" id="{0BCDA78C-9C50-9473-2794-4B28147BEA10}"/>
              </a:ext>
            </a:extLst>
          </p:cNvPr>
          <p:cNvPicPr>
            <a:picLocks noChangeAspect="1"/>
          </p:cNvPicPr>
          <p:nvPr/>
        </p:nvPicPr>
        <p:blipFill>
          <a:blip r:embed="rId2"/>
          <a:stretch>
            <a:fillRect/>
          </a:stretch>
        </p:blipFill>
        <p:spPr>
          <a:xfrm>
            <a:off x="2951526" y="137810"/>
            <a:ext cx="8589843" cy="6025032"/>
          </a:xfrm>
          <a:prstGeom prst="rect">
            <a:avLst/>
          </a:prstGeom>
        </p:spPr>
      </p:pic>
      <p:sp>
        <p:nvSpPr>
          <p:cNvPr id="9" name="TextBox 8">
            <a:extLst>
              <a:ext uri="{FF2B5EF4-FFF2-40B4-BE49-F238E27FC236}">
                <a16:creationId xmlns:a16="http://schemas.microsoft.com/office/drawing/2014/main" id="{3532F9CB-44CB-5443-13E4-1C542017CBD2}"/>
              </a:ext>
            </a:extLst>
          </p:cNvPr>
          <p:cNvSpPr txBox="1"/>
          <p:nvPr/>
        </p:nvSpPr>
        <p:spPr>
          <a:xfrm>
            <a:off x="261257" y="695158"/>
            <a:ext cx="2690269" cy="523220"/>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9. ábra. </a:t>
            </a:r>
            <a:r>
              <a:rPr lang="hu" sz="1400" i="1" dirty="0" smtClean="0">
                <a:solidFill>
                  <a:srgbClr val="0070C0"/>
                </a:solidFill>
                <a:cs typeface="Arial" panose="020B0604020202020204" pitchFamily="34" charset="0"/>
              </a:rPr>
              <a:t>Az Ixodes ricinus jelenlegi </a:t>
            </a:r>
            <a:r>
              <a:rPr lang="hu" sz="1400" i="1" dirty="0">
                <a:solidFill>
                  <a:srgbClr val="0070C0"/>
                </a:solidFill>
                <a:cs typeface="Arial" panose="020B0604020202020204" pitchFamily="34" charset="0"/>
              </a:rPr>
              <a:t>európai földrajzi </a:t>
            </a:r>
            <a:r>
              <a:rPr lang="hu" sz="1400" i="1" dirty="0" smtClean="0">
                <a:solidFill>
                  <a:srgbClr val="0070C0"/>
                </a:solidFill>
                <a:cs typeface="Arial" panose="020B0604020202020204" pitchFamily="34" charset="0"/>
              </a:rPr>
              <a:t>eloszlása</a:t>
            </a:r>
            <a:endParaRPr lang="en-IE" sz="1400" dirty="0"/>
          </a:p>
        </p:txBody>
      </p:sp>
    </p:spTree>
    <p:extLst>
      <p:ext uri="{BB962C8B-B14F-4D97-AF65-F5344CB8AC3E}">
        <p14:creationId xmlns:p14="http://schemas.microsoft.com/office/powerpoint/2010/main" val="1288827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439947" y="1864234"/>
            <a:ext cx="11291978" cy="2725018"/>
          </a:xfrm>
        </p:spPr>
        <p:txBody>
          <a:bodyPr rtlCol="0">
            <a:normAutofit fontScale="90000"/>
          </a:bodyPr>
          <a:lstStyle/>
          <a:p>
            <a:pPr algn="ctr" rtl="0">
              <a:lnSpc>
                <a:spcPct val="110000"/>
              </a:lnSpc>
            </a:pPr>
            <a:r>
              <a:rPr lang="en-GB" dirty="0">
                <a:solidFill>
                  <a:schemeClr val="tx1"/>
                </a:solidFill>
              </a:rPr>
              <a:t/>
            </a:r>
            <a:br>
              <a:rPr lang="en-GB" dirty="0">
                <a:solidFill>
                  <a:schemeClr val="tx1"/>
                </a:solidFill>
              </a:rPr>
            </a:br>
            <a:r>
              <a:rPr lang="hu" b="1" dirty="0">
                <a:solidFill>
                  <a:schemeClr val="tx1"/>
                </a:solidFill>
              </a:rPr>
              <a:t>Az éghajlatváltozás hatása a </a:t>
            </a:r>
            <a:r>
              <a:rPr lang="hu" b="1" dirty="0" smtClean="0">
                <a:solidFill>
                  <a:schemeClr val="tx1"/>
                </a:solidFill>
              </a:rPr>
              <a:t>vektorok által terjesztett betegségek előfordulására</a:t>
            </a:r>
            <a:endParaRPr lang="hu-HU" b="1"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smtClean="0">
                <a:solidFill>
                  <a:schemeClr val="tx1"/>
                </a:solidFill>
              </a:rPr>
              <a:t>Kullancsok által terjesztett betegségek</a:t>
            </a:r>
            <a:r>
              <a:rPr lang="hu" sz="2000" dirty="0">
                <a:solidFill>
                  <a:schemeClr val="tx1"/>
                </a:solidFill>
              </a:rPr>
              <a:t>: </a:t>
            </a:r>
            <a:r>
              <a:rPr lang="hu" sz="2000" dirty="0">
                <a:solidFill>
                  <a:srgbClr val="FF0000"/>
                </a:solidFill>
              </a:rPr>
              <a:t>Babesiosis</a:t>
            </a:r>
          </a:p>
          <a:p>
            <a:pPr marL="0" indent="0" rtl="0">
              <a:buClr>
                <a:srgbClr val="00B050"/>
              </a:buClr>
              <a:buNone/>
            </a:pPr>
            <a:endParaRPr lang="en-GB" sz="2000" dirty="0"/>
          </a:p>
        </p:txBody>
      </p:sp>
      <p:pic>
        <p:nvPicPr>
          <p:cNvPr id="5" name="Picture 4">
            <a:extLst>
              <a:ext uri="{FF2B5EF4-FFF2-40B4-BE49-F238E27FC236}">
                <a16:creationId xmlns:a16="http://schemas.microsoft.com/office/drawing/2014/main" id="{B74F1FBB-3880-6DFC-3D5D-F69881C12A22}"/>
              </a:ext>
            </a:extLst>
          </p:cNvPr>
          <p:cNvPicPr>
            <a:picLocks noChangeAspect="1"/>
          </p:cNvPicPr>
          <p:nvPr/>
        </p:nvPicPr>
        <p:blipFill>
          <a:blip r:embed="rId2"/>
          <a:stretch>
            <a:fillRect/>
          </a:stretch>
        </p:blipFill>
        <p:spPr>
          <a:xfrm>
            <a:off x="69669" y="1048007"/>
            <a:ext cx="12052662" cy="772545"/>
          </a:xfrm>
          <a:prstGeom prst="rect">
            <a:avLst/>
          </a:prstGeom>
        </p:spPr>
      </p:pic>
      <p:sp>
        <p:nvSpPr>
          <p:cNvPr id="6" name="TextBox 5">
            <a:extLst>
              <a:ext uri="{FF2B5EF4-FFF2-40B4-BE49-F238E27FC236}">
                <a16:creationId xmlns:a16="http://schemas.microsoft.com/office/drawing/2014/main" id="{F031A9AF-5E4C-041A-1492-7F413531EE69}"/>
              </a:ext>
            </a:extLst>
          </p:cNvPr>
          <p:cNvSpPr txBox="1"/>
          <p:nvPr/>
        </p:nvSpPr>
        <p:spPr>
          <a:xfrm>
            <a:off x="296091" y="3179202"/>
            <a:ext cx="6743063" cy="3477875"/>
          </a:xfrm>
          <a:prstGeom prst="rect">
            <a:avLst/>
          </a:prstGeom>
          <a:noFill/>
        </p:spPr>
        <p:txBody>
          <a:bodyPr wrap="square" rtlCol="0">
            <a:spAutoFit/>
          </a:bodyPr>
          <a:lstStyle/>
          <a:p>
            <a:pPr rtl="0"/>
            <a:endParaRPr lang="en-GB" sz="1400" dirty="0">
              <a:cs typeface="Arial" panose="020B0604020202020204" pitchFamily="34" charset="0"/>
            </a:endParaRPr>
          </a:p>
          <a:p>
            <a:pPr rtl="0"/>
            <a:endParaRPr lang="en-GB" sz="1400" dirty="0">
              <a:cs typeface="Arial" panose="020B0604020202020204" pitchFamily="34" charset="0"/>
            </a:endParaRPr>
          </a:p>
          <a:p>
            <a:pPr rtl="0"/>
            <a:endParaRPr lang="en-GB" sz="1400" dirty="0">
              <a:cs typeface="Arial" panose="020B0604020202020204" pitchFamily="34" charset="0"/>
            </a:endParaRPr>
          </a:p>
          <a:p>
            <a:pPr rtl="0"/>
            <a:endParaRPr lang="en-GB" sz="1400" dirty="0">
              <a:cs typeface="Arial" panose="020B0604020202020204" pitchFamily="34" charset="0"/>
            </a:endParaRPr>
          </a:p>
          <a:p>
            <a:pPr algn="just">
              <a:lnSpc>
                <a:spcPct val="120000"/>
              </a:lnSpc>
            </a:pPr>
            <a:r>
              <a:rPr lang="hu" sz="2000" dirty="0" smtClean="0">
                <a:cs typeface="Arial" panose="020B0604020202020204" pitchFamily="34" charset="0"/>
              </a:rPr>
              <a:t>„</a:t>
            </a:r>
            <a:r>
              <a:rPr lang="hu-HU" sz="2000" dirty="0" smtClean="0"/>
              <a:t>A megfigyelések és modellek alapján valószínűsíthető, hogy az emberi </a:t>
            </a:r>
            <a:r>
              <a:rPr lang="hu-HU" sz="2000" dirty="0" err="1" smtClean="0"/>
              <a:t>babesiosis</a:t>
            </a:r>
            <a:r>
              <a:rPr lang="hu-HU" sz="2000" dirty="0" smtClean="0"/>
              <a:t> esetei egyre gyakoribbá válnak a jelenlegi szezonon kívül is, valamint az éghajlatváltozás hatására északibb területeken is megjelenhetnek a jövőben.</a:t>
            </a:r>
            <a:r>
              <a:rPr lang="hu-HU" sz="2000" dirty="0" smtClean="0">
                <a:cs typeface="Arial" panose="020B0604020202020204" pitchFamily="34" charset="0"/>
              </a:rPr>
              <a:t>”</a:t>
            </a:r>
          </a:p>
          <a:p>
            <a:pPr rtl="0"/>
            <a:endParaRPr lang="hu-HU" sz="1200" dirty="0" smtClean="0">
              <a:solidFill>
                <a:schemeClr val="tx1">
                  <a:lumMod val="50000"/>
                  <a:lumOff val="50000"/>
                </a:schemeClr>
              </a:solidFill>
              <a:cs typeface="Arial" panose="020B0604020202020204" pitchFamily="34" charset="0"/>
            </a:endParaRPr>
          </a:p>
          <a:p>
            <a:pPr rtl="0"/>
            <a:endParaRPr lang="en-GB" sz="1200" dirty="0">
              <a:solidFill>
                <a:schemeClr val="tx1">
                  <a:lumMod val="50000"/>
                  <a:lumOff val="50000"/>
                </a:schemeClr>
              </a:solidFill>
              <a:cs typeface="Arial" panose="020B0604020202020204" pitchFamily="34" charset="0"/>
            </a:endParaRPr>
          </a:p>
          <a:p>
            <a:pPr rtl="0"/>
            <a:endParaRPr lang="en-GB" sz="1200" dirty="0">
              <a:cs typeface="Arial" panose="020B0604020202020204" pitchFamily="34" charset="0"/>
            </a:endParaRPr>
          </a:p>
          <a:p>
            <a:pPr rtl="0"/>
            <a:r>
              <a:rPr lang="hu" sz="1000" dirty="0">
                <a:cs typeface="Arial" panose="020B0604020202020204" pitchFamily="34" charset="0"/>
              </a:rPr>
              <a:t>Ebből: Gray, J.S.; Ogden, N.H., “Ticks, Human Babesiosis and Climate Change”. Pathogens, 2021, </a:t>
            </a:r>
            <a:r>
              <a:rPr lang="hu" sz="1000" u="sng" dirty="0">
                <a:cs typeface="Arial" panose="020B0604020202020204" pitchFamily="34" charset="0"/>
              </a:rPr>
              <a:t>10</a:t>
            </a:r>
            <a:r>
              <a:rPr lang="hu" sz="1000" dirty="0">
                <a:cs typeface="Arial" panose="020B0604020202020204" pitchFamily="34" charset="0"/>
              </a:rPr>
              <a:t>, 1430. </a:t>
            </a:r>
            <a:r>
              <a:rPr lang="hu" sz="100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https://doi.org/10.3390/pathogens10111430</a:t>
            </a:r>
            <a:endParaRPr lang="en-GB" sz="1000" dirty="0">
              <a:cs typeface="Arial" panose="020B0604020202020204" pitchFamily="34" charset="0"/>
            </a:endParaRPr>
          </a:p>
          <a:p>
            <a:pPr rtl="0"/>
            <a:endParaRPr lang="en-GB" sz="1200" dirty="0">
              <a:solidFill>
                <a:srgbClr val="0070C0"/>
              </a:solidFill>
              <a:cs typeface="Arial" panose="020B0604020202020204" pitchFamily="34" charset="0"/>
            </a:endParaRPr>
          </a:p>
        </p:txBody>
      </p:sp>
      <p:pic>
        <p:nvPicPr>
          <p:cNvPr id="7" name="Picture 6">
            <a:extLst>
              <a:ext uri="{FF2B5EF4-FFF2-40B4-BE49-F238E27FC236}">
                <a16:creationId xmlns:a16="http://schemas.microsoft.com/office/drawing/2014/main" id="{040A74FE-9D2B-60C9-B842-B4F19B2C0A1F}"/>
              </a:ext>
            </a:extLst>
          </p:cNvPr>
          <p:cNvPicPr>
            <a:picLocks noChangeAspect="1"/>
          </p:cNvPicPr>
          <p:nvPr/>
        </p:nvPicPr>
        <p:blipFill>
          <a:blip r:embed="rId4"/>
          <a:stretch>
            <a:fillRect/>
          </a:stretch>
        </p:blipFill>
        <p:spPr>
          <a:xfrm>
            <a:off x="7361127" y="2180900"/>
            <a:ext cx="4544141" cy="3480619"/>
          </a:xfrm>
          <a:prstGeom prst="rect">
            <a:avLst/>
          </a:prstGeom>
        </p:spPr>
      </p:pic>
      <p:sp>
        <p:nvSpPr>
          <p:cNvPr id="9" name="TextBox 8">
            <a:extLst>
              <a:ext uri="{FF2B5EF4-FFF2-40B4-BE49-F238E27FC236}">
                <a16:creationId xmlns:a16="http://schemas.microsoft.com/office/drawing/2014/main" id="{9128229A-E951-6F51-17BE-602983BE9EC0}"/>
              </a:ext>
            </a:extLst>
          </p:cNvPr>
          <p:cNvSpPr txBox="1"/>
          <p:nvPr/>
        </p:nvSpPr>
        <p:spPr>
          <a:xfrm>
            <a:off x="3045718" y="2232300"/>
            <a:ext cx="4315409" cy="738664"/>
          </a:xfrm>
          <a:prstGeom prst="rect">
            <a:avLst/>
          </a:prstGeom>
          <a:noFill/>
        </p:spPr>
        <p:txBody>
          <a:bodyPr wrap="square" rtlCol="0">
            <a:spAutoFit/>
          </a:bodyPr>
          <a:lstStyle/>
          <a:p>
            <a:r>
              <a:rPr lang="hu" sz="1400" i="1" dirty="0">
                <a:solidFill>
                  <a:srgbClr val="0070C0"/>
                </a:solidFill>
                <a:cs typeface="Arial" panose="020B0604020202020204" pitchFamily="34" charset="0"/>
              </a:rPr>
              <a:t>10. ábra. </a:t>
            </a:r>
            <a:r>
              <a:rPr lang="hu-HU" sz="1400" i="1" dirty="0">
                <a:solidFill>
                  <a:srgbClr val="0070C0"/>
                </a:solidFill>
                <a:cs typeface="Arial" panose="020B0604020202020204" pitchFamily="34" charset="0"/>
              </a:rPr>
              <a:t>Az éghajlatváltozás előrejelzése az </a:t>
            </a:r>
            <a:r>
              <a:rPr lang="hu-HU" sz="1400" i="1" dirty="0" err="1">
                <a:solidFill>
                  <a:srgbClr val="0070C0"/>
                </a:solidFill>
                <a:cs typeface="Arial" panose="020B0604020202020204" pitchFamily="34" charset="0"/>
              </a:rPr>
              <a:t>Ixodes</a:t>
            </a:r>
            <a:r>
              <a:rPr lang="hu-HU" sz="1400" i="1" dirty="0">
                <a:solidFill>
                  <a:srgbClr val="0070C0"/>
                </a:solidFill>
                <a:cs typeface="Arial" panose="020B0604020202020204" pitchFamily="34" charset="0"/>
              </a:rPr>
              <a:t> szarvas kullancsok skandináviai elterjedésére vonatkozóan. </a:t>
            </a:r>
            <a:endParaRPr lang="hu" sz="1400" dirty="0">
              <a:cs typeface="Arial" panose="020B0604020202020204" pitchFamily="34" charset="0"/>
            </a:endParaRPr>
          </a:p>
        </p:txBody>
      </p:sp>
      <p:sp>
        <p:nvSpPr>
          <p:cNvPr id="10" name="TextBox 8">
            <a:extLst>
              <a:ext uri="{FF2B5EF4-FFF2-40B4-BE49-F238E27FC236}">
                <a16:creationId xmlns:a16="http://schemas.microsoft.com/office/drawing/2014/main" id="{2D6E38D2-9FD0-31DC-2625-081E67D1DE22}"/>
              </a:ext>
            </a:extLst>
          </p:cNvPr>
          <p:cNvSpPr txBox="1"/>
          <p:nvPr/>
        </p:nvSpPr>
        <p:spPr>
          <a:xfrm>
            <a:off x="130629" y="790293"/>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7405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smtClean="0">
                <a:solidFill>
                  <a:srgbClr val="FF0000"/>
                </a:solidFill>
              </a:rPr>
              <a:t>Krími-kongói </a:t>
            </a:r>
            <a:r>
              <a:rPr lang="hu" sz="2000" dirty="0">
                <a:solidFill>
                  <a:srgbClr val="FF0000"/>
                </a:solidFill>
              </a:rPr>
              <a:t>vérzéses láz (CCHF)</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10" name="Picture 9">
            <a:extLst>
              <a:ext uri="{FF2B5EF4-FFF2-40B4-BE49-F238E27FC236}">
                <a16:creationId xmlns:a16="http://schemas.microsoft.com/office/drawing/2014/main" id="{86AA4DF8-7FC4-5261-E7F2-E118AAD85A15}"/>
              </a:ext>
            </a:extLst>
          </p:cNvPr>
          <p:cNvPicPr>
            <a:picLocks noChangeAspect="1"/>
          </p:cNvPicPr>
          <p:nvPr/>
        </p:nvPicPr>
        <p:blipFill>
          <a:blip r:embed="rId2"/>
          <a:stretch>
            <a:fillRect/>
          </a:stretch>
        </p:blipFill>
        <p:spPr>
          <a:xfrm>
            <a:off x="84908" y="1126384"/>
            <a:ext cx="12022183" cy="631387"/>
          </a:xfrm>
          <a:prstGeom prst="rect">
            <a:avLst/>
          </a:prstGeom>
        </p:spPr>
      </p:pic>
      <p:pic>
        <p:nvPicPr>
          <p:cNvPr id="11" name="Picture 10">
            <a:extLst>
              <a:ext uri="{FF2B5EF4-FFF2-40B4-BE49-F238E27FC236}">
                <a16:creationId xmlns:a16="http://schemas.microsoft.com/office/drawing/2014/main" id="{F1CA74F8-5B8B-3C44-B649-0A93B79DE1EC}"/>
              </a:ext>
            </a:extLst>
          </p:cNvPr>
          <p:cNvPicPr>
            <a:picLocks noChangeAspect="1"/>
          </p:cNvPicPr>
          <p:nvPr/>
        </p:nvPicPr>
        <p:blipFill>
          <a:blip r:embed="rId3"/>
          <a:stretch>
            <a:fillRect/>
          </a:stretch>
        </p:blipFill>
        <p:spPr>
          <a:xfrm>
            <a:off x="597319" y="1911425"/>
            <a:ext cx="2819855" cy="4239926"/>
          </a:xfrm>
          <a:prstGeom prst="rect">
            <a:avLst/>
          </a:prstGeom>
        </p:spPr>
      </p:pic>
      <p:sp>
        <p:nvSpPr>
          <p:cNvPr id="12" name="TextBox 11">
            <a:extLst>
              <a:ext uri="{FF2B5EF4-FFF2-40B4-BE49-F238E27FC236}">
                <a16:creationId xmlns:a16="http://schemas.microsoft.com/office/drawing/2014/main" id="{90D22F2E-67C0-F64D-4B67-1558CB6EC75C}"/>
              </a:ext>
            </a:extLst>
          </p:cNvPr>
          <p:cNvSpPr txBox="1"/>
          <p:nvPr/>
        </p:nvSpPr>
        <p:spPr>
          <a:xfrm>
            <a:off x="3821988" y="2165574"/>
            <a:ext cx="8097901" cy="3773341"/>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2. táblázat. A krími-kongói vérzéses láz vírus (CCHFV) seroprevalenciája </a:t>
            </a:r>
            <a:r>
              <a:rPr lang="hu" sz="1400" i="1" dirty="0" smtClean="0">
                <a:solidFill>
                  <a:srgbClr val="0070C0"/>
                </a:solidFill>
                <a:cs typeface="Arial" panose="020B0604020202020204" pitchFamily="34" charset="0"/>
              </a:rPr>
              <a:t>Európában</a:t>
            </a:r>
            <a:endParaRPr lang="hu" sz="1400" b="1" dirty="0">
              <a:cs typeface="Arial" panose="020B0604020202020204" pitchFamily="34" charset="0"/>
            </a:endParaRPr>
          </a:p>
          <a:p>
            <a:pPr rtl="0"/>
            <a:endParaRPr lang="hu-HU" sz="1200" dirty="0" smtClean="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algn="just">
              <a:lnSpc>
                <a:spcPct val="120000"/>
              </a:lnSpc>
            </a:pPr>
            <a:r>
              <a:rPr lang="hu-HU" dirty="0" smtClean="0">
                <a:cs typeface="Arial" panose="020B0604020202020204" pitchFamily="34" charset="0"/>
              </a:rPr>
              <a:t>„</a:t>
            </a:r>
            <a:r>
              <a:rPr lang="hu-HU" dirty="0" smtClean="0"/>
              <a:t>A krími-kongói vérzéses láz (CCHF) terjedését számos tényező befolyásolja, például a globalizáció, a földhasználat módosulása, az élőhelyek jellemzőinek változása, a biológiai sokféleség csökkenése, valamint az új </a:t>
            </a:r>
            <a:r>
              <a:rPr lang="hu-HU" dirty="0" err="1" smtClean="0"/>
              <a:t>invazív</a:t>
            </a:r>
            <a:r>
              <a:rPr lang="hu-HU" dirty="0" smtClean="0"/>
              <a:t> fajok betelepedése. </a:t>
            </a:r>
          </a:p>
          <a:p>
            <a:pPr algn="just">
              <a:lnSpc>
                <a:spcPct val="120000"/>
              </a:lnSpc>
            </a:pPr>
            <a:endParaRPr lang="hu-HU" dirty="0" smtClean="0"/>
          </a:p>
          <a:p>
            <a:pPr algn="just">
              <a:lnSpc>
                <a:spcPct val="120000"/>
              </a:lnSpc>
            </a:pPr>
            <a:r>
              <a:rPr lang="hu-HU" dirty="0" smtClean="0"/>
              <a:t>A Spanyolország különböző régióiban kullancsokban és emberekben azonosított eltérő genotípusok arra utalnak, hogy a CCHFV kullancsok általi átvitele már Európában is lehetséges</a:t>
            </a:r>
            <a:r>
              <a:rPr lang="hu-HU" dirty="0" smtClean="0">
                <a:cs typeface="Arial" panose="020B0604020202020204" pitchFamily="34" charset="0"/>
              </a:rPr>
              <a:t>".</a:t>
            </a:r>
          </a:p>
          <a:p>
            <a:pPr rtl="0"/>
            <a:endParaRPr lang="en-GB" dirty="0">
              <a:cs typeface="Arial" panose="020B0604020202020204" pitchFamily="34" charset="0"/>
            </a:endParaRPr>
          </a:p>
          <a:p>
            <a:pPr rtl="0"/>
            <a:r>
              <a:rPr lang="hu" sz="1000" b="0" i="0" dirty="0">
                <a:effectLst/>
              </a:rPr>
              <a:t>Ebből: A. Portillo, A. M. Palomar, P. Santibáñez és J. A. Oteo, Epidemiológiai szempontok a krími-kongói vérzéses láz Nyugat-Európában: Mi lesz a jövővel?”, Mikroorganizmusok, 2021 Március, </a:t>
            </a:r>
            <a:r>
              <a:rPr lang="hu" sz="1000" b="0" i="0" u="sng" dirty="0">
                <a:effectLst/>
              </a:rPr>
              <a:t>9,</a:t>
            </a:r>
            <a:r>
              <a:rPr lang="hu" sz="1000" b="0" i="0" dirty="0">
                <a:effectLst/>
              </a:rPr>
              <a:t> (3), 649.</a:t>
            </a:r>
            <a:r>
              <a:rPr lang="hu" sz="1000" dirty="0">
                <a:cs typeface="Arial" panose="020B0604020202020204" pitchFamily="34" charset="0"/>
              </a:rPr>
              <a:t> </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https://doi.org/10.3390%2Fmicroorganisms9030649</a:t>
            </a:r>
            <a:endParaRPr lang="en-GB" sz="1000" dirty="0">
              <a:cs typeface="Arial" panose="020B0604020202020204" pitchFamily="34" charset="0"/>
            </a:endParaRPr>
          </a:p>
          <a:p>
            <a:pPr rtl="0"/>
            <a:endParaRPr lang="en-GB" sz="1200" dirty="0">
              <a:solidFill>
                <a:srgbClr val="0070C0"/>
              </a:solidFill>
              <a:cs typeface="Arial" panose="020B0604020202020204" pitchFamily="34" charset="0"/>
            </a:endParaRPr>
          </a:p>
        </p:txBody>
      </p:sp>
      <p:sp>
        <p:nvSpPr>
          <p:cNvPr id="13" name="TextBox 8">
            <a:extLst>
              <a:ext uri="{FF2B5EF4-FFF2-40B4-BE49-F238E27FC236}">
                <a16:creationId xmlns:a16="http://schemas.microsoft.com/office/drawing/2014/main" id="{2D6E38D2-9FD0-31DC-2625-081E67D1DE22}"/>
              </a:ext>
            </a:extLst>
          </p:cNvPr>
          <p:cNvSpPr txBox="1"/>
          <p:nvPr/>
        </p:nvSpPr>
        <p:spPr>
          <a:xfrm>
            <a:off x="130629" y="859307"/>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3335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a:solidFill>
                  <a:srgbClr val="FF0000"/>
                </a:solidFill>
              </a:rPr>
              <a:t>Lyme-betegség (Lyme borreliosis, LB)</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5" name="Picture 4">
            <a:extLst>
              <a:ext uri="{FF2B5EF4-FFF2-40B4-BE49-F238E27FC236}">
                <a16:creationId xmlns:a16="http://schemas.microsoft.com/office/drawing/2014/main" id="{3F34F0DD-8263-5AB8-AE13-2BB158252786}"/>
              </a:ext>
            </a:extLst>
          </p:cNvPr>
          <p:cNvPicPr>
            <a:picLocks noChangeAspect="1"/>
          </p:cNvPicPr>
          <p:nvPr/>
        </p:nvPicPr>
        <p:blipFill>
          <a:blip r:embed="rId2"/>
          <a:stretch>
            <a:fillRect/>
          </a:stretch>
        </p:blipFill>
        <p:spPr>
          <a:xfrm>
            <a:off x="69668" y="1126384"/>
            <a:ext cx="12052663" cy="1537579"/>
          </a:xfrm>
          <a:prstGeom prst="rect">
            <a:avLst/>
          </a:prstGeom>
        </p:spPr>
      </p:pic>
      <p:pic>
        <p:nvPicPr>
          <p:cNvPr id="6" name="Picture 5">
            <a:extLst>
              <a:ext uri="{FF2B5EF4-FFF2-40B4-BE49-F238E27FC236}">
                <a16:creationId xmlns:a16="http://schemas.microsoft.com/office/drawing/2014/main" id="{E6FEA15D-07D2-3CB5-8839-5F6332FE9A9A}"/>
              </a:ext>
            </a:extLst>
          </p:cNvPr>
          <p:cNvPicPr>
            <a:picLocks noChangeAspect="1"/>
          </p:cNvPicPr>
          <p:nvPr/>
        </p:nvPicPr>
        <p:blipFill>
          <a:blip r:embed="rId3"/>
          <a:stretch>
            <a:fillRect/>
          </a:stretch>
        </p:blipFill>
        <p:spPr>
          <a:xfrm>
            <a:off x="386987" y="2973911"/>
            <a:ext cx="4422533" cy="3065482"/>
          </a:xfrm>
          <a:prstGeom prst="rect">
            <a:avLst/>
          </a:prstGeom>
        </p:spPr>
      </p:pic>
      <p:sp>
        <p:nvSpPr>
          <p:cNvPr id="7" name="TextBox 6">
            <a:extLst>
              <a:ext uri="{FF2B5EF4-FFF2-40B4-BE49-F238E27FC236}">
                <a16:creationId xmlns:a16="http://schemas.microsoft.com/office/drawing/2014/main" id="{29210C6B-CC14-E6FE-F554-CEF071C8284D}"/>
              </a:ext>
            </a:extLst>
          </p:cNvPr>
          <p:cNvSpPr txBox="1"/>
          <p:nvPr/>
        </p:nvSpPr>
        <p:spPr>
          <a:xfrm>
            <a:off x="4937760" y="2971740"/>
            <a:ext cx="7052957" cy="3331681"/>
          </a:xfrm>
          <a:prstGeom prst="rect">
            <a:avLst/>
          </a:prstGeom>
          <a:noFill/>
        </p:spPr>
        <p:txBody>
          <a:bodyPr wrap="square" rtlCol="0">
            <a:spAutoFit/>
          </a:bodyPr>
          <a:lstStyle/>
          <a:p>
            <a:r>
              <a:rPr lang="hu-HU" sz="1600" i="1" dirty="0">
                <a:solidFill>
                  <a:schemeClr val="accent5">
                    <a:lumMod val="75000"/>
                  </a:schemeClr>
                </a:solidFill>
                <a:cs typeface="Arial" panose="020B0604020202020204" pitchFamily="34" charset="0"/>
              </a:rPr>
              <a:t>11. ábra. A kullancsok előfordulási gyakoriságának </a:t>
            </a:r>
            <a:r>
              <a:rPr lang="hu-HU" sz="1600" i="1" dirty="0" smtClean="0">
                <a:solidFill>
                  <a:schemeClr val="accent5">
                    <a:lumMod val="75000"/>
                  </a:schemeClr>
                </a:solidFill>
                <a:cs typeface="Arial" panose="020B0604020202020204" pitchFamily="34" charset="0"/>
              </a:rPr>
              <a:t>változása </a:t>
            </a:r>
            <a:r>
              <a:rPr lang="hu-HU" sz="1600" i="1" dirty="0">
                <a:solidFill>
                  <a:schemeClr val="accent5">
                    <a:lumMod val="75000"/>
                  </a:schemeClr>
                </a:solidFill>
                <a:cs typeface="Arial" panose="020B0604020202020204" pitchFamily="34" charset="0"/>
              </a:rPr>
              <a:t>Közép- és </a:t>
            </a:r>
            <a:r>
              <a:rPr lang="hu-HU" sz="1600" i="1" dirty="0" smtClean="0">
                <a:solidFill>
                  <a:schemeClr val="accent5">
                    <a:lumMod val="75000"/>
                  </a:schemeClr>
                </a:solidFill>
                <a:cs typeface="Arial" panose="020B0604020202020204" pitchFamily="34" charset="0"/>
              </a:rPr>
              <a:t>Észak-Svédországban</a:t>
            </a:r>
          </a:p>
          <a:p>
            <a:endParaRPr lang="hu-HU" sz="2000" dirty="0" smtClean="0">
              <a:cs typeface="Arial" panose="020B0604020202020204" pitchFamily="34" charset="0"/>
            </a:endParaRPr>
          </a:p>
          <a:p>
            <a:pPr algn="just">
              <a:lnSpc>
                <a:spcPct val="130000"/>
              </a:lnSpc>
            </a:pPr>
            <a:r>
              <a:rPr lang="hu-HU" sz="1700" dirty="0" smtClean="0">
                <a:cs typeface="Arial" panose="020B0604020202020204" pitchFamily="34" charset="0"/>
              </a:rPr>
              <a:t>„Európában az éghajlatváltozás hatásai a magasabb szélességi és magassági fokokon is elősegíti az LB terjedését, és hozzájárulnak ahhoz, hogy az LB terjedési szezonja egyes területeken meghosszabbodjon. Más területeken, ahol a éghajlatváltozás túl meleg és száraz éghajlati viszonyokat okoz a kullancs túléléséhez, az LB eltűnik”. </a:t>
            </a:r>
          </a:p>
          <a:p>
            <a:pPr rtl="0"/>
            <a:endParaRPr lang="hu-HU" sz="900" dirty="0" smtClean="0">
              <a:solidFill>
                <a:schemeClr val="tx1">
                  <a:lumMod val="50000"/>
                  <a:lumOff val="50000"/>
                </a:schemeClr>
              </a:solidFill>
              <a:cs typeface="Arial" panose="020B0604020202020204" pitchFamily="34" charset="0"/>
            </a:endParaRPr>
          </a:p>
          <a:p>
            <a:pPr rtl="0"/>
            <a:endParaRPr lang="en-GB" sz="900" dirty="0">
              <a:solidFill>
                <a:schemeClr val="tx1">
                  <a:lumMod val="50000"/>
                  <a:lumOff val="50000"/>
                </a:schemeClr>
              </a:solidFill>
              <a:cs typeface="Arial" panose="020B0604020202020204" pitchFamily="34" charset="0"/>
            </a:endParaRPr>
          </a:p>
          <a:p>
            <a:pPr rtl="0"/>
            <a:r>
              <a:rPr lang="hu" sz="1000" dirty="0">
                <a:cs typeface="Arial" panose="020B0604020202020204" pitchFamily="34" charset="0"/>
              </a:rPr>
              <a:t>Ebből: E. Lindgren és T.G.T. Jaenson, „Lyme borreliosis in Europe: influences of climate and climate change, epidemiology, ecology and adaptation measures”, Egészségügyi Világszervezet, EUR/04/5046250, 2006.</a:t>
            </a:r>
          </a:p>
          <a:p>
            <a:pPr rtl="0"/>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https://www.who.int/publications/i/item/9789289022910</a:t>
            </a:r>
            <a:r>
              <a:rPr lang="hu" sz="1000" dirty="0">
                <a:cs typeface="Arial" panose="020B0604020202020204" pitchFamily="34" charset="0"/>
              </a:rPr>
              <a:t> . Hozzáférés: június 11</a:t>
            </a:r>
            <a:r>
              <a:rPr lang="hu" sz="1000" baseline="30000" dirty="0">
                <a:cs typeface="Arial" panose="020B0604020202020204" pitchFamily="34" charset="0"/>
              </a:rPr>
              <a:t>,</a:t>
            </a:r>
            <a:r>
              <a:rPr lang="hu" sz="1000" dirty="0">
                <a:cs typeface="Arial" panose="020B0604020202020204" pitchFamily="34" charset="0"/>
              </a:rPr>
              <a:t> 2023. </a:t>
            </a:r>
            <a:endParaRPr lang="en-IE" sz="1000" dirty="0">
              <a:cs typeface="Arial" panose="020B0604020202020204" pitchFamily="34" charset="0"/>
            </a:endParaRPr>
          </a:p>
        </p:txBody>
      </p:sp>
      <p:sp>
        <p:nvSpPr>
          <p:cNvPr id="8" name="TextBox 8">
            <a:extLst>
              <a:ext uri="{FF2B5EF4-FFF2-40B4-BE49-F238E27FC236}">
                <a16:creationId xmlns:a16="http://schemas.microsoft.com/office/drawing/2014/main" id="{2D6E38D2-9FD0-31DC-2625-081E67D1DE22}"/>
              </a:ext>
            </a:extLst>
          </p:cNvPr>
          <p:cNvSpPr txBox="1"/>
          <p:nvPr/>
        </p:nvSpPr>
        <p:spPr>
          <a:xfrm>
            <a:off x="130629" y="850673"/>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69635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33EE023-1B71-98E3-B36B-728149BF4C2F}"/>
              </a:ext>
            </a:extLst>
          </p:cNvPr>
          <p:cNvGrpSpPr/>
          <p:nvPr/>
        </p:nvGrpSpPr>
        <p:grpSpPr>
          <a:xfrm>
            <a:off x="2571330" y="2561778"/>
            <a:ext cx="3133664" cy="3797656"/>
            <a:chOff x="1420919" y="2838275"/>
            <a:chExt cx="3033102" cy="3348424"/>
          </a:xfrm>
        </p:grpSpPr>
        <p:pic>
          <p:nvPicPr>
            <p:cNvPr id="12" name="Picture 11">
              <a:extLst>
                <a:ext uri="{FF2B5EF4-FFF2-40B4-BE49-F238E27FC236}">
                  <a16:creationId xmlns:a16="http://schemas.microsoft.com/office/drawing/2014/main" id="{D223288B-FBE2-C8DD-C416-2FDDD1BC68D2}"/>
                </a:ext>
              </a:extLst>
            </p:cNvPr>
            <p:cNvPicPr>
              <a:picLocks noChangeAspect="1"/>
            </p:cNvPicPr>
            <p:nvPr/>
          </p:nvPicPr>
          <p:blipFill>
            <a:blip r:embed="rId2"/>
            <a:stretch>
              <a:fillRect/>
            </a:stretch>
          </p:blipFill>
          <p:spPr>
            <a:xfrm>
              <a:off x="1420919" y="2838275"/>
              <a:ext cx="3033102" cy="3348424"/>
            </a:xfrm>
            <a:prstGeom prst="rect">
              <a:avLst/>
            </a:prstGeom>
          </p:spPr>
        </p:pic>
        <p:sp>
          <p:nvSpPr>
            <p:cNvPr id="13" name="Rectangle 12">
              <a:extLst>
                <a:ext uri="{FF2B5EF4-FFF2-40B4-BE49-F238E27FC236}">
                  <a16:creationId xmlns:a16="http://schemas.microsoft.com/office/drawing/2014/main" id="{F5AD03C3-D99E-150A-765A-F44DC6D6B4F0}"/>
                </a:ext>
              </a:extLst>
            </p:cNvPr>
            <p:cNvSpPr/>
            <p:nvPr/>
          </p:nvSpPr>
          <p:spPr>
            <a:xfrm>
              <a:off x="2969623" y="5093137"/>
              <a:ext cx="148046" cy="1668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smtClean="0">
                <a:solidFill>
                  <a:srgbClr val="FF0000"/>
                </a:solidFill>
              </a:rPr>
              <a:t>Kullancs encephaitis (Tick-borne </a:t>
            </a:r>
            <a:r>
              <a:rPr lang="hu" sz="2000" dirty="0">
                <a:solidFill>
                  <a:srgbClr val="FF0000"/>
                </a:solidFill>
              </a:rPr>
              <a:t>encephalitis (TBE)</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10" name="Picture 9">
            <a:extLst>
              <a:ext uri="{FF2B5EF4-FFF2-40B4-BE49-F238E27FC236}">
                <a16:creationId xmlns:a16="http://schemas.microsoft.com/office/drawing/2014/main" id="{537B48B0-E748-C5B4-677C-C4EFD3CD24AC}"/>
              </a:ext>
            </a:extLst>
          </p:cNvPr>
          <p:cNvPicPr>
            <a:picLocks noChangeAspect="1"/>
          </p:cNvPicPr>
          <p:nvPr/>
        </p:nvPicPr>
        <p:blipFill>
          <a:blip r:embed="rId3"/>
          <a:stretch>
            <a:fillRect/>
          </a:stretch>
        </p:blipFill>
        <p:spPr>
          <a:xfrm>
            <a:off x="69669" y="904315"/>
            <a:ext cx="12052662" cy="1711891"/>
          </a:xfrm>
          <a:prstGeom prst="rect">
            <a:avLst/>
          </a:prstGeom>
        </p:spPr>
      </p:pic>
      <p:sp>
        <p:nvSpPr>
          <p:cNvPr id="14" name="TextBox 13">
            <a:extLst>
              <a:ext uri="{FF2B5EF4-FFF2-40B4-BE49-F238E27FC236}">
                <a16:creationId xmlns:a16="http://schemas.microsoft.com/office/drawing/2014/main" id="{D7B5FAAA-BA05-7E5C-8305-BD685F86C9A0}"/>
              </a:ext>
            </a:extLst>
          </p:cNvPr>
          <p:cNvSpPr txBox="1"/>
          <p:nvPr/>
        </p:nvSpPr>
        <p:spPr>
          <a:xfrm>
            <a:off x="5924386" y="4626428"/>
            <a:ext cx="5111040" cy="1174681"/>
          </a:xfrm>
          <a:prstGeom prst="rect">
            <a:avLst/>
          </a:prstGeom>
          <a:noFill/>
        </p:spPr>
        <p:txBody>
          <a:bodyPr wrap="square" rtlCol="0">
            <a:spAutoFit/>
          </a:bodyPr>
          <a:lstStyle/>
          <a:p>
            <a:pPr algn="just">
              <a:spcAft>
                <a:spcPts val="500"/>
              </a:spcAft>
            </a:pPr>
            <a:r>
              <a:rPr lang="hu-HU" sz="1400" i="1" dirty="0">
                <a:solidFill>
                  <a:schemeClr val="accent5">
                    <a:lumMod val="75000"/>
                  </a:schemeClr>
                </a:solidFill>
                <a:cs typeface="Arial" panose="020B0604020202020204" pitchFamily="34" charset="0"/>
              </a:rPr>
              <a:t>12. ábra. A kullancs (</a:t>
            </a:r>
            <a:r>
              <a:rPr lang="hu-HU" sz="1400" i="1" dirty="0" err="1">
                <a:solidFill>
                  <a:schemeClr val="accent5">
                    <a:lumMod val="75000"/>
                  </a:schemeClr>
                </a:solidFill>
                <a:cs typeface="Arial" panose="020B0604020202020204" pitchFamily="34" charset="0"/>
              </a:rPr>
              <a:t>ixodes</a:t>
            </a:r>
            <a:r>
              <a:rPr lang="hu-HU" sz="1400" i="1" dirty="0">
                <a:solidFill>
                  <a:schemeClr val="accent5">
                    <a:lumMod val="75000"/>
                  </a:schemeClr>
                </a:solidFill>
                <a:cs typeface="Arial" panose="020B0604020202020204" pitchFamily="34" charset="0"/>
              </a:rPr>
              <a:t> ricinus) számára alkalmas éghajlat hosszú távú változásainak elemzése Európában (1900-1999</a:t>
            </a:r>
            <a:r>
              <a:rPr lang="hu-HU" sz="1400" i="1" dirty="0" smtClean="0">
                <a:solidFill>
                  <a:schemeClr val="accent5">
                    <a:lumMod val="75000"/>
                  </a:schemeClr>
                </a:solidFill>
                <a:cs typeface="Arial" panose="020B0604020202020204" pitchFamily="34" charset="0"/>
              </a:rPr>
              <a:t>) </a:t>
            </a:r>
          </a:p>
          <a:p>
            <a:pPr algn="just">
              <a:spcAft>
                <a:spcPts val="500"/>
              </a:spcAft>
            </a:pPr>
            <a:endParaRPr lang="hu-HU" sz="1400" i="1" dirty="0">
              <a:solidFill>
                <a:schemeClr val="accent5">
                  <a:lumMod val="75000"/>
                </a:schemeClr>
              </a:solidFill>
              <a:cs typeface="Arial" panose="020B0604020202020204" pitchFamily="34" charset="0"/>
            </a:endParaRPr>
          </a:p>
          <a:p>
            <a:pPr algn="just"/>
            <a:r>
              <a:rPr lang="hu" sz="1000" dirty="0" smtClean="0">
                <a:cs typeface="Arial" panose="020B0604020202020204" pitchFamily="34" charset="0"/>
              </a:rPr>
              <a:t>J</a:t>
            </a:r>
            <a:r>
              <a:rPr lang="hu" sz="1000" dirty="0">
                <a:cs typeface="Arial" panose="020B0604020202020204" pitchFamily="34" charset="0"/>
              </a:rPr>
              <a:t>. S. Gray, H. Dautel, A. Estrada-Pena, O. Kahl és E. Lindgren, Interdiszciplinary Perspectives on Infectious Diseases, Volume 2009, Article ID 593232, </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https://doi.org/10.1155/2009/593232</a:t>
            </a:r>
            <a:r>
              <a:rPr lang="hu" sz="1000" dirty="0">
                <a:cs typeface="Arial" panose="020B0604020202020204" pitchFamily="34" charset="0"/>
              </a:rPr>
              <a:t> .</a:t>
            </a:r>
            <a:endParaRPr lang="en-GB" sz="1000" b="0" i="0" dirty="0">
              <a:effectLst/>
              <a:cs typeface="Arial" panose="020B0604020202020204" pitchFamily="34" charset="0"/>
            </a:endParaRPr>
          </a:p>
        </p:txBody>
      </p:sp>
      <p:sp>
        <p:nvSpPr>
          <p:cNvPr id="15" name="TextBox 8">
            <a:extLst>
              <a:ext uri="{FF2B5EF4-FFF2-40B4-BE49-F238E27FC236}">
                <a16:creationId xmlns:a16="http://schemas.microsoft.com/office/drawing/2014/main" id="{2D6E38D2-9FD0-31DC-2625-081E67D1DE22}"/>
              </a:ext>
            </a:extLst>
          </p:cNvPr>
          <p:cNvSpPr txBox="1"/>
          <p:nvPr/>
        </p:nvSpPr>
        <p:spPr>
          <a:xfrm>
            <a:off x="130629" y="643641"/>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7774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25507" y="0"/>
            <a:ext cx="11896825" cy="6026331"/>
          </a:xfrm>
        </p:spPr>
        <p:txBody>
          <a:bodyPr rtlCol="0">
            <a:noAutofit/>
          </a:bodyPr>
          <a:lstStyle/>
          <a:p>
            <a:pPr marL="0" indent="0" rtl="0">
              <a:buClr>
                <a:srgbClr val="00B050"/>
              </a:buClr>
              <a:buNone/>
            </a:pPr>
            <a:r>
              <a:rPr lang="hu" sz="2000" u="sng" dirty="0" smtClean="0">
                <a:solidFill>
                  <a:srgbClr val="0070C0"/>
                </a:solidFill>
              </a:rPr>
              <a:t>Az </a:t>
            </a:r>
            <a:r>
              <a:rPr lang="hu" sz="2000" u="sng" dirty="0">
                <a:solidFill>
                  <a:srgbClr val="0070C0"/>
                </a:solidFill>
              </a:rPr>
              <a:t>éghajlatváltozás hatásai a vektor szerint:</a:t>
            </a:r>
            <a:r>
              <a:rPr lang="hu" sz="2000" dirty="0">
                <a:solidFill>
                  <a:srgbClr val="0070C0"/>
                </a:solidFill>
              </a:rPr>
              <a:t> </a:t>
            </a:r>
            <a:r>
              <a:rPr lang="hu" sz="2000" dirty="0">
                <a:solidFill>
                  <a:srgbClr val="FF0000"/>
                </a:solidFill>
              </a:rPr>
              <a:t>Szúnyogok</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2" name="Picture 1">
            <a:extLst>
              <a:ext uri="{FF2B5EF4-FFF2-40B4-BE49-F238E27FC236}">
                <a16:creationId xmlns:a16="http://schemas.microsoft.com/office/drawing/2014/main" id="{370A5639-B131-462C-8474-EFFCD19087C8}"/>
              </a:ext>
            </a:extLst>
          </p:cNvPr>
          <p:cNvPicPr>
            <a:picLocks noChangeAspect="1"/>
          </p:cNvPicPr>
          <p:nvPr/>
        </p:nvPicPr>
        <p:blipFill>
          <a:blip r:embed="rId2"/>
          <a:stretch>
            <a:fillRect/>
          </a:stretch>
        </p:blipFill>
        <p:spPr>
          <a:xfrm>
            <a:off x="69668" y="513428"/>
            <a:ext cx="12052664" cy="6033499"/>
          </a:xfrm>
          <a:prstGeom prst="rect">
            <a:avLst/>
          </a:prstGeom>
        </p:spPr>
      </p:pic>
      <p:sp>
        <p:nvSpPr>
          <p:cNvPr id="4" name="TextBox 3">
            <a:extLst>
              <a:ext uri="{FF2B5EF4-FFF2-40B4-BE49-F238E27FC236}">
                <a16:creationId xmlns:a16="http://schemas.microsoft.com/office/drawing/2014/main" id="{C4609DC3-0352-74CF-9D6C-DAD98713AD11}"/>
              </a:ext>
            </a:extLst>
          </p:cNvPr>
          <p:cNvSpPr txBox="1"/>
          <p:nvPr/>
        </p:nvSpPr>
        <p:spPr>
          <a:xfrm>
            <a:off x="289188" y="4864701"/>
            <a:ext cx="7310684" cy="1421928"/>
          </a:xfrm>
          <a:prstGeom prst="rect">
            <a:avLst/>
          </a:prstGeom>
          <a:noFill/>
        </p:spPr>
        <p:txBody>
          <a:bodyPr wrap="square" rtlCol="0">
            <a:spAutoFit/>
          </a:bodyPr>
          <a:lstStyle/>
          <a:p>
            <a:pPr algn="just">
              <a:lnSpc>
                <a:spcPct val="120000"/>
              </a:lnSpc>
              <a:buClr>
                <a:srgbClr val="FF0000"/>
              </a:buClr>
            </a:pPr>
            <a:r>
              <a:rPr lang="hu-HU" dirty="0" smtClean="0">
                <a:cs typeface="Arial" panose="020B0604020202020204" pitchFamily="34" charset="0"/>
              </a:rPr>
              <a:t>A különböző szúnyogok fajok összesen 28 VBD kórokozójának terjesztéséért felelősek. E betegségek kialakulásának kockázatát az éghajlatváltozási olyan hatásai, mint a globális felmelegedés, a növekvő csapadékmennyiség, az </a:t>
            </a:r>
            <a:r>
              <a:rPr lang="hu-HU" dirty="0" err="1" smtClean="0">
                <a:cs typeface="Arial" panose="020B0604020202020204" pitchFamily="34" charset="0"/>
              </a:rPr>
              <a:t>árvízek</a:t>
            </a:r>
            <a:r>
              <a:rPr lang="hu-HU" dirty="0" smtClean="0">
                <a:cs typeface="Arial" panose="020B0604020202020204" pitchFamily="34" charset="0"/>
              </a:rPr>
              <a:t> gyakoribbá válása  jelentősen súlyosbítják.</a:t>
            </a:r>
            <a:endParaRPr lang="hu-HU" dirty="0">
              <a:cs typeface="Arial" panose="020B0604020202020204" pitchFamily="34" charset="0"/>
            </a:endParaRPr>
          </a:p>
        </p:txBody>
      </p:sp>
      <p:sp>
        <p:nvSpPr>
          <p:cNvPr id="5" name="TextBox 8">
            <a:extLst>
              <a:ext uri="{FF2B5EF4-FFF2-40B4-BE49-F238E27FC236}">
                <a16:creationId xmlns:a16="http://schemas.microsoft.com/office/drawing/2014/main" id="{2D6E38D2-9FD0-31DC-2625-081E67D1DE22}"/>
              </a:ext>
            </a:extLst>
          </p:cNvPr>
          <p:cNvSpPr txBox="1"/>
          <p:nvPr/>
        </p:nvSpPr>
        <p:spPr>
          <a:xfrm>
            <a:off x="130629" y="255454"/>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7965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25507" y="0"/>
            <a:ext cx="11896825" cy="6026331"/>
          </a:xfrm>
        </p:spPr>
        <p:txBody>
          <a:bodyPr rtlCol="0">
            <a:noAutofit/>
          </a:bodyPr>
          <a:lstStyle/>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5" name="Picture 4">
            <a:extLst>
              <a:ext uri="{FF2B5EF4-FFF2-40B4-BE49-F238E27FC236}">
                <a16:creationId xmlns:a16="http://schemas.microsoft.com/office/drawing/2014/main" id="{1808C7D6-511B-20EA-BC04-9B5B89F3C5A9}"/>
              </a:ext>
            </a:extLst>
          </p:cNvPr>
          <p:cNvPicPr>
            <a:picLocks noChangeAspect="1"/>
          </p:cNvPicPr>
          <p:nvPr/>
        </p:nvPicPr>
        <p:blipFill>
          <a:blip r:embed="rId2"/>
          <a:stretch>
            <a:fillRect/>
          </a:stretch>
        </p:blipFill>
        <p:spPr>
          <a:xfrm>
            <a:off x="3279695" y="148045"/>
            <a:ext cx="8686798" cy="6080759"/>
          </a:xfrm>
          <a:prstGeom prst="rect">
            <a:avLst/>
          </a:prstGeom>
        </p:spPr>
      </p:pic>
      <p:sp>
        <p:nvSpPr>
          <p:cNvPr id="6" name="TextBox 5">
            <a:extLst>
              <a:ext uri="{FF2B5EF4-FFF2-40B4-BE49-F238E27FC236}">
                <a16:creationId xmlns:a16="http://schemas.microsoft.com/office/drawing/2014/main" id="{4D3D4A4E-B817-133D-5290-9B96605748E3}"/>
              </a:ext>
            </a:extLst>
          </p:cNvPr>
          <p:cNvSpPr txBox="1"/>
          <p:nvPr/>
        </p:nvSpPr>
        <p:spPr>
          <a:xfrm>
            <a:off x="505097" y="735875"/>
            <a:ext cx="2774598" cy="738664"/>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13. ábra. Aedes albopictus szúnyogok jelenlegi európai földrajzi </a:t>
            </a:r>
            <a:r>
              <a:rPr lang="hu" sz="1400" i="1" dirty="0" smtClean="0">
                <a:solidFill>
                  <a:srgbClr val="0070C0"/>
                </a:solidFill>
                <a:cs typeface="Arial" panose="020B0604020202020204" pitchFamily="34" charset="0"/>
              </a:rPr>
              <a:t>eloszlása</a:t>
            </a:r>
            <a:endParaRPr lang="en-IE" sz="1400" dirty="0"/>
          </a:p>
        </p:txBody>
      </p:sp>
    </p:spTree>
    <p:extLst>
      <p:ext uri="{BB962C8B-B14F-4D97-AF65-F5344CB8AC3E}">
        <p14:creationId xmlns:p14="http://schemas.microsoft.com/office/powerpoint/2010/main" val="20490317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smtClean="0">
                <a:solidFill>
                  <a:schemeClr val="tx1"/>
                </a:solidFill>
              </a:rPr>
              <a:t>Szúnyogok </a:t>
            </a:r>
            <a:r>
              <a:rPr lang="hu" sz="2000" dirty="0">
                <a:solidFill>
                  <a:schemeClr val="tx1"/>
                </a:solidFill>
              </a:rPr>
              <a:t>által </a:t>
            </a:r>
            <a:r>
              <a:rPr lang="hu" sz="2000" dirty="0" smtClean="0">
                <a:solidFill>
                  <a:schemeClr val="tx1"/>
                </a:solidFill>
              </a:rPr>
              <a:t>terjesztett betegségek: </a:t>
            </a:r>
            <a:r>
              <a:rPr lang="hu" sz="2000" dirty="0">
                <a:solidFill>
                  <a:srgbClr val="FF0000"/>
                </a:solidFill>
              </a:rPr>
              <a:t>Chikungunya (CHIKV)</a:t>
            </a:r>
          </a:p>
        </p:txBody>
      </p:sp>
      <p:pic>
        <p:nvPicPr>
          <p:cNvPr id="10" name="Picture 9">
            <a:extLst>
              <a:ext uri="{FF2B5EF4-FFF2-40B4-BE49-F238E27FC236}">
                <a16:creationId xmlns:a16="http://schemas.microsoft.com/office/drawing/2014/main" id="{06D14364-C246-6DE8-FF3F-E90DB0E8A731}"/>
              </a:ext>
            </a:extLst>
          </p:cNvPr>
          <p:cNvPicPr>
            <a:picLocks noChangeAspect="1"/>
          </p:cNvPicPr>
          <p:nvPr/>
        </p:nvPicPr>
        <p:blipFill>
          <a:blip r:embed="rId2"/>
          <a:stretch>
            <a:fillRect/>
          </a:stretch>
        </p:blipFill>
        <p:spPr>
          <a:xfrm>
            <a:off x="67147" y="1117676"/>
            <a:ext cx="12022183" cy="1339878"/>
          </a:xfrm>
          <a:prstGeom prst="rect">
            <a:avLst/>
          </a:prstGeom>
        </p:spPr>
      </p:pic>
      <p:pic>
        <p:nvPicPr>
          <p:cNvPr id="11" name="Picture 10">
            <a:extLst>
              <a:ext uri="{FF2B5EF4-FFF2-40B4-BE49-F238E27FC236}">
                <a16:creationId xmlns:a16="http://schemas.microsoft.com/office/drawing/2014/main" id="{08BBA72E-436D-BED8-A7D2-25256291B035}"/>
              </a:ext>
            </a:extLst>
          </p:cNvPr>
          <p:cNvPicPr>
            <a:picLocks noChangeAspect="1"/>
          </p:cNvPicPr>
          <p:nvPr/>
        </p:nvPicPr>
        <p:blipFill>
          <a:blip r:embed="rId3"/>
          <a:stretch>
            <a:fillRect/>
          </a:stretch>
        </p:blipFill>
        <p:spPr>
          <a:xfrm>
            <a:off x="87467" y="2570076"/>
            <a:ext cx="5138895" cy="3622406"/>
          </a:xfrm>
          <a:prstGeom prst="rect">
            <a:avLst/>
          </a:prstGeom>
        </p:spPr>
      </p:pic>
      <p:sp>
        <p:nvSpPr>
          <p:cNvPr id="12" name="TextBox 11">
            <a:extLst>
              <a:ext uri="{FF2B5EF4-FFF2-40B4-BE49-F238E27FC236}">
                <a16:creationId xmlns:a16="http://schemas.microsoft.com/office/drawing/2014/main" id="{2CE086DC-2855-B35E-E0DA-A7BAB2D4E79E}"/>
              </a:ext>
            </a:extLst>
          </p:cNvPr>
          <p:cNvSpPr txBox="1"/>
          <p:nvPr/>
        </p:nvSpPr>
        <p:spPr>
          <a:xfrm>
            <a:off x="5226362" y="2570076"/>
            <a:ext cx="6651508" cy="3962623"/>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14. ábra. </a:t>
            </a:r>
            <a:r>
              <a:rPr lang="hu" sz="1400" i="1" dirty="0" smtClean="0">
                <a:solidFill>
                  <a:srgbClr val="0070C0"/>
                </a:solidFill>
                <a:cs typeface="Arial" panose="020B0604020202020204" pitchFamily="34" charset="0"/>
              </a:rPr>
              <a:t>A szúnyogok által a CHIKV terjesztésére várhatóan alkalmassá váló földrajzi területek</a:t>
            </a:r>
            <a:endParaRPr lang="hu" sz="1400" dirty="0">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algn="just" rtl="0">
              <a:lnSpc>
                <a:spcPct val="120000"/>
              </a:lnSpc>
            </a:pPr>
            <a:r>
              <a:rPr lang="hu" sz="1700" dirty="0" smtClean="0">
                <a:cs typeface="Arial" panose="020B0604020202020204" pitchFamily="34" charset="0"/>
              </a:rPr>
              <a:t>„</a:t>
            </a:r>
            <a:r>
              <a:rPr lang="hu-HU" sz="1700" dirty="0" smtClean="0">
                <a:cs typeface="Arial" panose="020B0604020202020204" pitchFamily="34" charset="0"/>
              </a:rPr>
              <a:t>A járványügyi modellek szerint azok a területek, amelyek alkalmassá válhatnak arra, hogy adott a szúnyogok a CHIKV vírusát terjesszék a Földközi-tenger partvidékét, az Ibériai-félsziget nyugati részét és Franciaország atlanti partvidékét jelenthetik. </a:t>
            </a:r>
          </a:p>
          <a:p>
            <a:pPr algn="just" rtl="0">
              <a:lnSpc>
                <a:spcPct val="110000"/>
              </a:lnSpc>
            </a:pPr>
            <a:endParaRPr lang="hu-HU" sz="1700" dirty="0" smtClean="0">
              <a:cs typeface="Arial" panose="020B0604020202020204" pitchFamily="34" charset="0"/>
            </a:endParaRPr>
          </a:p>
          <a:p>
            <a:pPr algn="just" rtl="0">
              <a:lnSpc>
                <a:spcPct val="120000"/>
              </a:lnSpc>
            </a:pPr>
            <a:r>
              <a:rPr lang="hu-HU" sz="1700" dirty="0" smtClean="0">
                <a:cs typeface="Arial" panose="020B0604020202020204" pitchFamily="34" charset="0"/>
              </a:rPr>
              <a:t>Pesszimista forgatókönyvek szerint Németország nyugati része és a Benelux államok jelentős területei is potenciálisan fertőzött területekké válhatnak”.</a:t>
            </a:r>
          </a:p>
          <a:p>
            <a:pPr rtl="0"/>
            <a:endParaRPr lang="hu-HU" sz="700" dirty="0" smtClean="0">
              <a:cs typeface="Arial" panose="020B0604020202020204" pitchFamily="34" charset="0"/>
            </a:endParaRPr>
          </a:p>
          <a:p>
            <a:pPr rtl="0"/>
            <a:endParaRPr lang="en-GB" sz="1400" dirty="0">
              <a:cs typeface="Arial" panose="020B0604020202020204" pitchFamily="34" charset="0"/>
            </a:endParaRPr>
          </a:p>
          <a:p>
            <a:pPr rtl="0"/>
            <a:r>
              <a:rPr lang="hu" sz="1000" dirty="0">
                <a:cs typeface="Arial" panose="020B0604020202020204" pitchFamily="34" charset="0"/>
              </a:rPr>
              <a:t>Ebből: N. B. Tjaden, Y. Cheng, C. Beierkuhnlein és S. M. Thomas, „Chikungunya túl a trópusokon: Hol és mikor várható a betegség átvitel Európában?”, Vírusok 2021, </a:t>
            </a:r>
            <a:r>
              <a:rPr lang="hu" sz="1000" u="sng" dirty="0">
                <a:cs typeface="Arial" panose="020B0604020202020204" pitchFamily="34" charset="0"/>
              </a:rPr>
              <a:t>13</a:t>
            </a:r>
            <a:r>
              <a:rPr lang="hu" sz="1000" dirty="0">
                <a:cs typeface="Arial" panose="020B0604020202020204" pitchFamily="34" charset="0"/>
              </a:rPr>
              <a:t>, 1024, </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https://doi.org/10.3390/v13061024</a:t>
            </a:r>
            <a:r>
              <a:rPr lang="hu" sz="1000" dirty="0">
                <a:cs typeface="Arial" panose="020B0604020202020204" pitchFamily="34" charset="0"/>
              </a:rPr>
              <a:t> . </a:t>
            </a:r>
          </a:p>
        </p:txBody>
      </p:sp>
      <p:sp>
        <p:nvSpPr>
          <p:cNvPr id="13" name="TextBox 8">
            <a:extLst>
              <a:ext uri="{FF2B5EF4-FFF2-40B4-BE49-F238E27FC236}">
                <a16:creationId xmlns:a16="http://schemas.microsoft.com/office/drawing/2014/main" id="{2D6E38D2-9FD0-31DC-2625-081E67D1DE22}"/>
              </a:ext>
            </a:extLst>
          </p:cNvPr>
          <p:cNvSpPr txBox="1"/>
          <p:nvPr/>
        </p:nvSpPr>
        <p:spPr>
          <a:xfrm>
            <a:off x="130629" y="867932"/>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6859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a:solidFill>
                  <a:srgbClr val="FF0000"/>
                </a:solidFill>
              </a:rPr>
              <a:t>Dengue láz</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39C210DC-55DC-7296-CAC4-1151FF312067}"/>
              </a:ext>
            </a:extLst>
          </p:cNvPr>
          <p:cNvPicPr>
            <a:picLocks noChangeAspect="1"/>
          </p:cNvPicPr>
          <p:nvPr/>
        </p:nvPicPr>
        <p:blipFill>
          <a:blip r:embed="rId2"/>
          <a:stretch>
            <a:fillRect/>
          </a:stretch>
        </p:blipFill>
        <p:spPr>
          <a:xfrm>
            <a:off x="139338" y="952213"/>
            <a:ext cx="12052662" cy="2193317"/>
          </a:xfrm>
          <a:prstGeom prst="rect">
            <a:avLst/>
          </a:prstGeom>
        </p:spPr>
      </p:pic>
      <p:pic>
        <p:nvPicPr>
          <p:cNvPr id="15" name="Picture 14">
            <a:extLst>
              <a:ext uri="{FF2B5EF4-FFF2-40B4-BE49-F238E27FC236}">
                <a16:creationId xmlns:a16="http://schemas.microsoft.com/office/drawing/2014/main" id="{89E8CF2A-B201-7814-40E5-F4D846CC719A}"/>
              </a:ext>
            </a:extLst>
          </p:cNvPr>
          <p:cNvPicPr>
            <a:picLocks noChangeAspect="1"/>
          </p:cNvPicPr>
          <p:nvPr/>
        </p:nvPicPr>
        <p:blipFill>
          <a:blip r:embed="rId3"/>
          <a:stretch>
            <a:fillRect/>
          </a:stretch>
        </p:blipFill>
        <p:spPr>
          <a:xfrm>
            <a:off x="6548920" y="2391955"/>
            <a:ext cx="3453570" cy="3921758"/>
          </a:xfrm>
          <a:prstGeom prst="rect">
            <a:avLst/>
          </a:prstGeom>
        </p:spPr>
      </p:pic>
      <p:sp>
        <p:nvSpPr>
          <p:cNvPr id="16" name="TextBox 15">
            <a:extLst>
              <a:ext uri="{FF2B5EF4-FFF2-40B4-BE49-F238E27FC236}">
                <a16:creationId xmlns:a16="http://schemas.microsoft.com/office/drawing/2014/main" id="{9CE9BAA8-FAF7-3EFF-C6EB-7E8D9F0F52D8}"/>
              </a:ext>
            </a:extLst>
          </p:cNvPr>
          <p:cNvSpPr txBox="1"/>
          <p:nvPr/>
        </p:nvSpPr>
        <p:spPr>
          <a:xfrm>
            <a:off x="402470" y="3197811"/>
            <a:ext cx="5936485" cy="3099310"/>
          </a:xfrm>
          <a:prstGeom prst="rect">
            <a:avLst/>
          </a:prstGeom>
          <a:noFill/>
        </p:spPr>
        <p:txBody>
          <a:bodyPr wrap="square" rtlCol="0">
            <a:spAutoFit/>
          </a:bodyPr>
          <a:lstStyle/>
          <a:p>
            <a:pPr lvl="4"/>
            <a:r>
              <a:rPr lang="hu" sz="1400" i="1" dirty="0">
                <a:solidFill>
                  <a:srgbClr val="0070C0"/>
                </a:solidFill>
                <a:cs typeface="Arial" panose="020B0604020202020204" pitchFamily="34" charset="0"/>
              </a:rPr>
              <a:t>15. </a:t>
            </a:r>
            <a:r>
              <a:rPr lang="hu" sz="1400" i="1" dirty="0" smtClean="0">
                <a:solidFill>
                  <a:srgbClr val="0070C0"/>
                </a:solidFill>
                <a:cs typeface="Arial" panose="020B0604020202020204" pitchFamily="34" charset="0"/>
              </a:rPr>
              <a:t>ábra </a:t>
            </a:r>
            <a:r>
              <a:rPr lang="hu-HU" sz="1400" i="1" dirty="0" smtClean="0">
                <a:solidFill>
                  <a:srgbClr val="0070C0"/>
                </a:solidFill>
                <a:cs typeface="Arial" panose="020B0604020202020204" pitchFamily="34" charset="0"/>
              </a:rPr>
              <a:t>A </a:t>
            </a:r>
            <a:r>
              <a:rPr lang="hu-HU" sz="1400" i="1" dirty="0" err="1">
                <a:solidFill>
                  <a:srgbClr val="0070C0"/>
                </a:solidFill>
                <a:cs typeface="Arial" panose="020B0604020202020204" pitchFamily="34" charset="0"/>
              </a:rPr>
              <a:t>Dengue</a:t>
            </a:r>
            <a:r>
              <a:rPr lang="hu-HU" sz="1400" i="1" dirty="0">
                <a:solidFill>
                  <a:srgbClr val="0070C0"/>
                </a:solidFill>
                <a:cs typeface="Arial" panose="020B0604020202020204" pitchFamily="34" charset="0"/>
              </a:rPr>
              <a:t>-láz </a:t>
            </a:r>
            <a:r>
              <a:rPr lang="hu-HU" sz="1400" i="1" dirty="0" err="1" smtClean="0">
                <a:solidFill>
                  <a:srgbClr val="0070C0"/>
                </a:solidFill>
                <a:cs typeface="Arial" panose="020B0604020202020204" pitchFamily="34" charset="0"/>
              </a:rPr>
              <a:t>incidenciája</a:t>
            </a:r>
            <a:r>
              <a:rPr lang="hu-HU" sz="1400" i="1" dirty="0" smtClean="0">
                <a:solidFill>
                  <a:srgbClr val="0070C0"/>
                </a:solidFill>
                <a:cs typeface="Arial" panose="020B0604020202020204" pitchFamily="34" charset="0"/>
              </a:rPr>
              <a:t> 100.000 főre</a:t>
            </a:r>
            <a:endParaRPr lang="en-GB" dirty="0">
              <a:cs typeface="Arial" panose="020B0604020202020204" pitchFamily="34" charset="0"/>
            </a:endParaRPr>
          </a:p>
          <a:p>
            <a:pPr rtl="0"/>
            <a:endParaRPr lang="hu" dirty="0" smtClean="0">
              <a:cs typeface="Arial" panose="020B0604020202020204" pitchFamily="34" charset="0"/>
            </a:endParaRPr>
          </a:p>
          <a:p>
            <a:pPr algn="just">
              <a:lnSpc>
                <a:spcPct val="120000"/>
              </a:lnSpc>
            </a:pPr>
            <a:r>
              <a:rPr lang="hu" sz="1700" dirty="0" smtClean="0">
                <a:cs typeface="Arial" panose="020B0604020202020204" pitchFamily="34" charset="0"/>
              </a:rPr>
              <a:t>„</a:t>
            </a:r>
            <a:r>
              <a:rPr lang="hu-HU" sz="1700" dirty="0" smtClean="0">
                <a:cs typeface="Arial" panose="020B0604020202020204" pitchFamily="34" charset="0"/>
              </a:rPr>
              <a:t>A kockázati térképek azt mutatják, hogy az éghajlatváltozás Európában közrejátszhatott a </a:t>
            </a:r>
            <a:r>
              <a:rPr lang="hu-HU" sz="1700" dirty="0" err="1" smtClean="0">
                <a:cs typeface="Arial" panose="020B0604020202020204" pitchFamily="34" charset="0"/>
              </a:rPr>
              <a:t>dengue</a:t>
            </a:r>
            <a:r>
              <a:rPr lang="hu-HU" sz="1700" dirty="0" smtClean="0">
                <a:cs typeface="Arial" panose="020B0604020202020204" pitchFamily="34" charset="0"/>
              </a:rPr>
              <a:t>-fertőzés (és esetleg más szúnyogok által terjedő betegségek) kockázatának növekedéséhez. A legnagyobb kockázatnak kitett területek várhatóan a Földközi-tenger és az Adriai-tenger partvidéke, valamint Észak-Olaszország lesznek.”</a:t>
            </a:r>
          </a:p>
          <a:p>
            <a:pPr rtl="0"/>
            <a:endParaRPr lang="en-GB" sz="1100" dirty="0">
              <a:solidFill>
                <a:schemeClr val="tx1">
                  <a:lumMod val="50000"/>
                  <a:lumOff val="50000"/>
                </a:schemeClr>
              </a:solidFill>
              <a:cs typeface="Arial" panose="020B0604020202020204" pitchFamily="34" charset="0"/>
            </a:endParaRPr>
          </a:p>
          <a:p>
            <a:pPr rtl="0"/>
            <a:endParaRPr lang="hu" sz="1000" dirty="0" smtClean="0">
              <a:cs typeface="Arial" panose="020B0604020202020204" pitchFamily="34" charset="0"/>
            </a:endParaRPr>
          </a:p>
          <a:p>
            <a:pPr rtl="0"/>
            <a:r>
              <a:rPr lang="hu" sz="1000" dirty="0" smtClean="0">
                <a:cs typeface="Arial" panose="020B0604020202020204" pitchFamily="34" charset="0"/>
              </a:rPr>
              <a:t>Ebből</a:t>
            </a:r>
            <a:r>
              <a:rPr lang="hu" sz="1000" dirty="0">
                <a:cs typeface="Arial" panose="020B0604020202020204" pitchFamily="34" charset="0"/>
              </a:rPr>
              <a:t>: M. Bouzid, F. J. Colón-González, T. Lung, I. R. Lake, és P. R. Hunter, BMC Public Health, 2014, </a:t>
            </a:r>
            <a:r>
              <a:rPr lang="hu" sz="1000" u="sng" dirty="0">
                <a:cs typeface="Arial" panose="020B0604020202020204" pitchFamily="34" charset="0"/>
              </a:rPr>
              <a:t>14</a:t>
            </a:r>
            <a:r>
              <a:rPr lang="hu" sz="1000" dirty="0">
                <a:cs typeface="Arial" panose="020B0604020202020204" pitchFamily="34" charset="0"/>
              </a:rPr>
              <a:t>, 781. </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http://www.biomedcentral.com/1471-2458/14/781</a:t>
            </a:r>
            <a:r>
              <a:rPr lang="hu" sz="1000" dirty="0">
                <a:cs typeface="Arial" panose="020B0604020202020204" pitchFamily="34" charset="0"/>
              </a:rPr>
              <a:t> . Hozzáférés: június 11</a:t>
            </a:r>
            <a:r>
              <a:rPr lang="hu" sz="1000" baseline="30000" dirty="0">
                <a:cs typeface="Arial" panose="020B0604020202020204" pitchFamily="34" charset="0"/>
              </a:rPr>
              <a:t>,</a:t>
            </a:r>
            <a:r>
              <a:rPr lang="hu" sz="1000" dirty="0">
                <a:cs typeface="Arial" panose="020B0604020202020204" pitchFamily="34" charset="0"/>
              </a:rPr>
              <a:t> 2023. </a:t>
            </a:r>
            <a:endParaRPr lang="en-IE" sz="1000" dirty="0">
              <a:cs typeface="Arial" panose="020B0604020202020204" pitchFamily="34" charset="0"/>
            </a:endParaRPr>
          </a:p>
        </p:txBody>
      </p:sp>
      <p:sp>
        <p:nvSpPr>
          <p:cNvPr id="8" name="TextBox 8">
            <a:extLst>
              <a:ext uri="{FF2B5EF4-FFF2-40B4-BE49-F238E27FC236}">
                <a16:creationId xmlns:a16="http://schemas.microsoft.com/office/drawing/2014/main" id="{2D6E38D2-9FD0-31DC-2625-081E67D1DE22}"/>
              </a:ext>
            </a:extLst>
          </p:cNvPr>
          <p:cNvSpPr txBox="1"/>
          <p:nvPr/>
        </p:nvSpPr>
        <p:spPr>
          <a:xfrm>
            <a:off x="130629" y="686773"/>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174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a:solidFill>
                  <a:srgbClr val="FF0000"/>
                </a:solidFill>
              </a:rPr>
              <a:t>Japán encephalitis (JEV)</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82F253F1-2451-C194-BF7A-78B811D4A0CB}"/>
              </a:ext>
            </a:extLst>
          </p:cNvPr>
          <p:cNvPicPr>
            <a:picLocks noChangeAspect="1"/>
          </p:cNvPicPr>
          <p:nvPr/>
        </p:nvPicPr>
        <p:blipFill>
          <a:blip r:embed="rId2"/>
          <a:stretch>
            <a:fillRect/>
          </a:stretch>
        </p:blipFill>
        <p:spPr>
          <a:xfrm>
            <a:off x="69668" y="1117665"/>
            <a:ext cx="12052663" cy="1299293"/>
          </a:xfrm>
          <a:prstGeom prst="rect">
            <a:avLst/>
          </a:prstGeom>
        </p:spPr>
      </p:pic>
      <p:sp>
        <p:nvSpPr>
          <p:cNvPr id="9" name="TextBox 8">
            <a:extLst>
              <a:ext uri="{FF2B5EF4-FFF2-40B4-BE49-F238E27FC236}">
                <a16:creationId xmlns:a16="http://schemas.microsoft.com/office/drawing/2014/main" id="{51E9A2A2-36B5-EE8D-8411-A11C2F3AD590}"/>
              </a:ext>
            </a:extLst>
          </p:cNvPr>
          <p:cNvSpPr txBox="1"/>
          <p:nvPr/>
        </p:nvSpPr>
        <p:spPr>
          <a:xfrm>
            <a:off x="100148" y="2635936"/>
            <a:ext cx="11930742" cy="1846659"/>
          </a:xfrm>
          <a:prstGeom prst="rect">
            <a:avLst/>
          </a:prstGeom>
          <a:noFill/>
        </p:spPr>
        <p:txBody>
          <a:bodyPr wrap="square" rtlCol="0">
            <a:spAutoFit/>
          </a:bodyPr>
          <a:lstStyle/>
          <a:p>
            <a:pPr algn="just">
              <a:lnSpc>
                <a:spcPct val="130000"/>
              </a:lnSpc>
            </a:pPr>
            <a:r>
              <a:rPr lang="hu-HU" sz="1600" dirty="0" smtClean="0"/>
              <a:t>„Az Ázsiával és Óceániával folyatott nemzetközi kereskedelem és turizmus növeli annak kockázatát, hogy a japán agyvelőgyulladás vírusa az Európai Unióba behurcolásra kerül. Amennyiben a vírus e területeken megjelenik, a már itt lévő szúnyogvektorok és fogékony gerinces gazdaszervezetek magas száma miatt fennáll a lehetősége, hogy a betegség Európában is megjelenjen. A japán agyvelőgyulladás vírus</a:t>
            </a:r>
            <a:br>
              <a:rPr lang="hu-HU" sz="1600" dirty="0" smtClean="0"/>
            </a:br>
            <a:r>
              <a:rPr lang="hu-HU" sz="1600" dirty="0" smtClean="0"/>
              <a:t>RNS-fragmentumának 2010-ben történt azonosítása egy észak-olaszországi </a:t>
            </a:r>
            <a:r>
              <a:rPr lang="hu-HU" sz="1600" dirty="0" err="1" smtClean="0"/>
              <a:t>Culex</a:t>
            </a:r>
            <a:r>
              <a:rPr lang="hu-HU" sz="1600" dirty="0" smtClean="0"/>
              <a:t>-szúnyogpopulációban arra utal, hogy a vírus elterjedési területe szélesebb, és potenciális közegészségügyi kockázatot jelenthet Európában.</a:t>
            </a:r>
            <a:r>
              <a:rPr lang="hu-HU" sz="1600" dirty="0" smtClean="0">
                <a:cs typeface="Arial" panose="020B0604020202020204" pitchFamily="34" charset="0"/>
              </a:rPr>
              <a:t>"</a:t>
            </a:r>
          </a:p>
          <a:p>
            <a:pPr algn="l" rtl="0"/>
            <a:r>
              <a:rPr lang="hu-HU" sz="1000" b="0" i="0" dirty="0" smtClean="0">
                <a:effectLst/>
                <a:cs typeface="Arial" panose="020B0604020202020204" pitchFamily="34" charset="0"/>
              </a:rPr>
              <a:t>European Centre </a:t>
            </a:r>
            <a:r>
              <a:rPr lang="hu-HU" sz="1000" b="0" i="0" dirty="0" err="1" smtClean="0">
                <a:effectLst/>
                <a:cs typeface="Arial" panose="020B0604020202020204" pitchFamily="34" charset="0"/>
              </a:rPr>
              <a:t>for</a:t>
            </a:r>
            <a:r>
              <a:rPr lang="hu-HU" sz="1000" b="0" i="0" dirty="0" smtClean="0">
                <a:effectLst/>
                <a:cs typeface="Arial" panose="020B0604020202020204" pitchFamily="34" charset="0"/>
              </a:rPr>
              <a:t> </a:t>
            </a:r>
            <a:r>
              <a:rPr lang="hu-HU" sz="1000" b="0" i="0" dirty="0" err="1" smtClean="0">
                <a:effectLst/>
                <a:cs typeface="Arial" panose="020B0604020202020204" pitchFamily="34" charset="0"/>
              </a:rPr>
              <a:t>Disease</a:t>
            </a:r>
            <a:r>
              <a:rPr lang="hu-HU" sz="1000" b="0" i="0" dirty="0" smtClean="0">
                <a:effectLst/>
                <a:cs typeface="Arial" panose="020B0604020202020204" pitchFamily="34" charset="0"/>
              </a:rPr>
              <a:t> </a:t>
            </a:r>
            <a:r>
              <a:rPr lang="hu-HU" sz="1000" b="0" i="0" dirty="0" err="1" smtClean="0">
                <a:effectLst/>
                <a:cs typeface="Arial" panose="020B0604020202020204" pitchFamily="34" charset="0"/>
              </a:rPr>
              <a:t>Prevention</a:t>
            </a:r>
            <a:r>
              <a:rPr lang="hu-HU" sz="1000" b="0" i="0" dirty="0" smtClean="0">
                <a:effectLst/>
                <a:cs typeface="Arial" panose="020B0604020202020204" pitchFamily="34" charset="0"/>
              </a:rPr>
              <a:t> and </a:t>
            </a:r>
            <a:r>
              <a:rPr lang="hu-HU" sz="1000" b="0" i="0" dirty="0" err="1" smtClean="0">
                <a:effectLst/>
                <a:cs typeface="Arial" panose="020B0604020202020204" pitchFamily="34" charset="0"/>
              </a:rPr>
              <a:t>Control</a:t>
            </a:r>
            <a:r>
              <a:rPr lang="hu-HU" sz="1000" b="0" i="0" dirty="0" smtClean="0">
                <a:effectLst/>
                <a:cs typeface="Arial" panose="020B0604020202020204" pitchFamily="34" charset="0"/>
              </a:rPr>
              <a:t>, „</a:t>
            </a:r>
            <a:r>
              <a:rPr lang="hu-HU" sz="1000" b="0" i="0" dirty="0" err="1" smtClean="0">
                <a:effectLst/>
                <a:cs typeface="Arial" panose="020B0604020202020204" pitchFamily="34" charset="0"/>
              </a:rPr>
              <a:t>Factsheet</a:t>
            </a:r>
            <a:r>
              <a:rPr lang="hu-HU" sz="1000" b="0" i="0" dirty="0" smtClean="0">
                <a:effectLst/>
                <a:cs typeface="Arial" panose="020B0604020202020204" pitchFamily="34" charset="0"/>
              </a:rPr>
              <a:t> </a:t>
            </a:r>
            <a:r>
              <a:rPr lang="hu-HU" sz="1000" b="0" i="0" dirty="0" err="1" smtClean="0">
                <a:effectLst/>
                <a:cs typeface="Arial" panose="020B0604020202020204" pitchFamily="34" charset="0"/>
              </a:rPr>
              <a:t>about</a:t>
            </a:r>
            <a:r>
              <a:rPr lang="hu-HU" sz="1000" b="0" i="0" dirty="0" smtClean="0">
                <a:effectLst/>
                <a:cs typeface="Arial" panose="020B0604020202020204" pitchFamily="34" charset="0"/>
              </a:rPr>
              <a:t> </a:t>
            </a:r>
            <a:r>
              <a:rPr lang="hu-HU" sz="1000" b="0" i="0" dirty="0" err="1" smtClean="0">
                <a:effectLst/>
                <a:cs typeface="Arial" panose="020B0604020202020204" pitchFamily="34" charset="0"/>
              </a:rPr>
              <a:t>Japanese</a:t>
            </a:r>
            <a:r>
              <a:rPr lang="hu-HU" sz="1000" b="0" i="0" dirty="0" smtClean="0">
                <a:effectLst/>
                <a:cs typeface="Arial" panose="020B0604020202020204" pitchFamily="34" charset="0"/>
              </a:rPr>
              <a:t> </a:t>
            </a:r>
            <a:r>
              <a:rPr lang="hu-HU" sz="1000" b="0" i="0" dirty="0" err="1" smtClean="0">
                <a:effectLst/>
                <a:cs typeface="Arial" panose="020B0604020202020204" pitchFamily="34" charset="0"/>
              </a:rPr>
              <a:t>Encephalitis</a:t>
            </a:r>
            <a:r>
              <a:rPr lang="hu-HU" sz="1000" b="0" i="0" dirty="0" smtClean="0">
                <a:effectLst/>
                <a:cs typeface="Arial" panose="020B0604020202020204" pitchFamily="34" charset="0"/>
              </a:rPr>
              <a:t>”, </a:t>
            </a:r>
            <a:r>
              <a:rPr lang="hu-HU" sz="1000" b="0" i="0" dirty="0" smtClean="0">
                <a:effectLst/>
                <a:cs typeface="Arial" panose="020B0604020202020204" pitchFamily="34" charset="0"/>
                <a:hlinkClick r:id="rId3">
                  <a:extLst>
                    <a:ext uri="{A12FA001-AC4F-418D-AE19-62706E023703}">
                      <ahyp:hlinkClr xmlns="" xmlns:ahyp="http://schemas.microsoft.com/office/drawing/2018/hyperlinkcolor" val="tx"/>
                    </a:ext>
                  </a:extLst>
                </a:hlinkClick>
              </a:rPr>
              <a:t>https://www.ecdc.europa.eu/en/japanese-encephalitis/facts</a:t>
            </a:r>
            <a:r>
              <a:rPr lang="hu-HU" sz="1000" b="0" i="0" dirty="0" smtClean="0">
                <a:effectLst/>
                <a:cs typeface="Arial" panose="020B0604020202020204" pitchFamily="34" charset="0"/>
              </a:rPr>
              <a:t> </a:t>
            </a:r>
            <a:r>
              <a:rPr lang="hu" sz="1000" b="0" i="0" dirty="0" smtClean="0">
                <a:effectLst/>
                <a:cs typeface="Arial" panose="020B0604020202020204" pitchFamily="34" charset="0"/>
              </a:rPr>
              <a:t>.</a:t>
            </a:r>
            <a:endParaRPr lang="hu" sz="1000" b="0" i="0" dirty="0">
              <a:effectLst/>
              <a:cs typeface="Arial" panose="020B0604020202020204" pitchFamily="34" charset="0"/>
            </a:endParaRPr>
          </a:p>
        </p:txBody>
      </p:sp>
      <p:sp>
        <p:nvSpPr>
          <p:cNvPr id="10" name="TextBox 9">
            <a:extLst>
              <a:ext uri="{FF2B5EF4-FFF2-40B4-BE49-F238E27FC236}">
                <a16:creationId xmlns:a16="http://schemas.microsoft.com/office/drawing/2014/main" id="{132648BB-8D49-C5A5-9964-725E04751AAA}"/>
              </a:ext>
            </a:extLst>
          </p:cNvPr>
          <p:cNvSpPr txBox="1"/>
          <p:nvPr/>
        </p:nvSpPr>
        <p:spPr>
          <a:xfrm>
            <a:off x="69668" y="4510116"/>
            <a:ext cx="11930742" cy="1791260"/>
          </a:xfrm>
          <a:prstGeom prst="rect">
            <a:avLst/>
          </a:prstGeom>
          <a:noFill/>
        </p:spPr>
        <p:txBody>
          <a:bodyPr wrap="square" rtlCol="0">
            <a:spAutoFit/>
          </a:bodyPr>
          <a:lstStyle/>
          <a:p>
            <a:pPr rtl="0"/>
            <a:r>
              <a:rPr lang="hu" sz="1400" b="0" i="0" dirty="0">
                <a:effectLst/>
                <a:cs typeface="Arial" panose="020B0604020202020204" pitchFamily="34" charset="0"/>
              </a:rPr>
              <a:t> </a:t>
            </a:r>
            <a:endParaRPr lang="hu" sz="1400" b="0" i="0" dirty="0" smtClean="0">
              <a:effectLst/>
              <a:cs typeface="Arial" panose="020B0604020202020204" pitchFamily="34" charset="0"/>
            </a:endParaRPr>
          </a:p>
          <a:p>
            <a:pPr algn="just">
              <a:lnSpc>
                <a:spcPct val="130000"/>
              </a:lnSpc>
            </a:pPr>
            <a:r>
              <a:rPr lang="hu-HU" sz="1600" dirty="0">
                <a:cs typeface="Arial" panose="020B0604020202020204" pitchFamily="34" charset="0"/>
              </a:rPr>
              <a:t>".... </a:t>
            </a:r>
            <a:r>
              <a:rPr lang="hu-HU" sz="1600" dirty="0" smtClean="0">
                <a:cs typeface="Arial" panose="020B0604020202020204" pitchFamily="34" charset="0"/>
              </a:rPr>
              <a:t>A mérsékelt égövi </a:t>
            </a:r>
            <a:r>
              <a:rPr lang="hu-HU" sz="1600" i="1" dirty="0" err="1" smtClean="0">
                <a:cs typeface="Arial" panose="020B0604020202020204" pitchFamily="34" charset="0"/>
              </a:rPr>
              <a:t>Culex</a:t>
            </a:r>
            <a:r>
              <a:rPr lang="hu-HU" sz="1600" i="1" dirty="0" smtClean="0">
                <a:cs typeface="Arial" panose="020B0604020202020204" pitchFamily="34" charset="0"/>
              </a:rPr>
              <a:t> </a:t>
            </a:r>
            <a:r>
              <a:rPr lang="hu-HU" sz="1600" i="1" dirty="0" err="1" smtClean="0">
                <a:cs typeface="Arial" panose="020B0604020202020204" pitchFamily="34" charset="0"/>
              </a:rPr>
              <a:t>pipiens</a:t>
            </a:r>
            <a:r>
              <a:rPr lang="hu-HU" sz="1600" i="1" dirty="0" smtClean="0">
                <a:cs typeface="Arial" panose="020B0604020202020204" pitchFamily="34" charset="0"/>
              </a:rPr>
              <a:t> f. </a:t>
            </a:r>
            <a:r>
              <a:rPr lang="hu-HU" sz="1600" i="1" dirty="0" err="1" smtClean="0">
                <a:cs typeface="Arial" panose="020B0604020202020204" pitchFamily="34" charset="0"/>
              </a:rPr>
              <a:t>pipiens</a:t>
            </a:r>
            <a:r>
              <a:rPr lang="hu-HU" sz="1600" i="1" dirty="0" smtClean="0">
                <a:cs typeface="Arial" panose="020B0604020202020204" pitchFamily="34" charset="0"/>
              </a:rPr>
              <a:t> </a:t>
            </a:r>
            <a:r>
              <a:rPr lang="hu-HU" sz="1600" dirty="0" smtClean="0">
                <a:cs typeface="Arial" panose="020B0604020202020204" pitchFamily="34" charset="0"/>
              </a:rPr>
              <a:t>szúnyog vektor-kompetenciája JEV III genotípusának </a:t>
            </a:r>
            <a:r>
              <a:rPr lang="hu-HU" sz="1600" dirty="0" err="1" smtClean="0">
                <a:cs typeface="Arial" panose="020B0604020202020204" pitchFamily="34" charset="0"/>
              </a:rPr>
              <a:t>vektorizálására</a:t>
            </a:r>
            <a:r>
              <a:rPr lang="hu-HU" sz="1600" dirty="0" smtClean="0">
                <a:cs typeface="Arial" panose="020B0604020202020204" pitchFamily="34" charset="0"/>
              </a:rPr>
              <a:t> vonatkozóan felmérésre került olyan hőmérsékleten, amely a nyári hónapokban jellemző az Egyesült Királyságban tapasztalt vagy a jövőben előre jelzett hőmérsékletekre. Az eredmények azt mutatják, hogy a </a:t>
            </a:r>
            <a:r>
              <a:rPr lang="hu-HU" sz="1600" i="1" dirty="0" err="1" smtClean="0">
                <a:cs typeface="Arial" panose="020B0604020202020204" pitchFamily="34" charset="0"/>
              </a:rPr>
              <a:t>Cx</a:t>
            </a:r>
            <a:r>
              <a:rPr lang="hu-HU" sz="1600" i="1" dirty="0" smtClean="0">
                <a:cs typeface="Arial" panose="020B0604020202020204" pitchFamily="34" charset="0"/>
              </a:rPr>
              <a:t>. </a:t>
            </a:r>
            <a:r>
              <a:rPr lang="hu-HU" sz="1600" i="1" dirty="0" err="1" smtClean="0">
                <a:cs typeface="Arial" panose="020B0604020202020204" pitchFamily="34" charset="0"/>
              </a:rPr>
              <a:t>pipiens</a:t>
            </a:r>
            <a:r>
              <a:rPr lang="hu-HU" sz="1600" i="1" dirty="0" smtClean="0">
                <a:cs typeface="Arial" panose="020B0604020202020204" pitchFamily="34" charset="0"/>
              </a:rPr>
              <a:t> </a:t>
            </a:r>
            <a:r>
              <a:rPr lang="hu-HU" sz="1600" dirty="0" smtClean="0">
                <a:cs typeface="Arial" panose="020B0604020202020204" pitchFamily="34" charset="0"/>
              </a:rPr>
              <a:t>e hőmérsékleti viszonyok esetén is képes lehet a JEV-fertőzésre". </a:t>
            </a:r>
            <a:endParaRPr lang="hu-HU" sz="1600" b="0" i="0" dirty="0" smtClean="0">
              <a:effectLst/>
              <a:cs typeface="Arial" panose="020B0604020202020204" pitchFamily="34" charset="0"/>
            </a:endParaRPr>
          </a:p>
          <a:p>
            <a:pPr rtl="0"/>
            <a:endParaRPr lang="en-GB" sz="1400" dirty="0">
              <a:cs typeface="Arial" panose="020B0604020202020204" pitchFamily="34" charset="0"/>
            </a:endParaRPr>
          </a:p>
          <a:p>
            <a:pPr rtl="0"/>
            <a:r>
              <a:rPr lang="hu" sz="1000" dirty="0" smtClean="0">
                <a:cs typeface="Arial" panose="020B0604020202020204" pitchFamily="34" charset="0"/>
              </a:rPr>
              <a:t>A</a:t>
            </a:r>
            <a:r>
              <a:rPr lang="hu" sz="1000" dirty="0">
                <a:cs typeface="Arial" panose="020B0604020202020204" pitchFamily="34" charset="0"/>
              </a:rPr>
              <a:t>. J. Folly, D. Dorey-Robinson, L. M. Hernández‑Triana, S. Ackroyd, B. Vidana, F. Z. X. Lean, D. Hicks, A. Nuñez és N. Johnson, „A meleg körülmények korlátozzák </a:t>
            </a:r>
          </a:p>
          <a:p>
            <a:pPr rtl="0"/>
            <a:r>
              <a:rPr lang="hu" sz="1000" dirty="0">
                <a:cs typeface="Arial" panose="020B0604020202020204" pitchFamily="34" charset="0"/>
              </a:rPr>
              <a:t>Japán encephalitis vírus fertőzés a méh közepén, és megakadályozza a szisztémás terjedését a Culex pipiens szúnyogok”, Nature Scientifc Reports, 2021, </a:t>
            </a:r>
            <a:r>
              <a:rPr lang="hu" sz="1000" u="sng" dirty="0">
                <a:cs typeface="Arial" panose="020B0604020202020204" pitchFamily="34" charset="0"/>
              </a:rPr>
              <a:t>11, </a:t>
            </a:r>
            <a:r>
              <a:rPr lang="hu" sz="1000" dirty="0">
                <a:cs typeface="Arial" panose="020B0604020202020204" pitchFamily="34" charset="0"/>
              </a:rPr>
              <a:t>6133. </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https://doi.org/10.1038/s41598-021-85411-2</a:t>
            </a:r>
            <a:r>
              <a:rPr lang="hu" sz="1000" dirty="0">
                <a:cs typeface="Arial" panose="020B0604020202020204" pitchFamily="34" charset="0"/>
              </a:rPr>
              <a:t>   </a:t>
            </a:r>
            <a:endParaRPr lang="en-IE" sz="1000" dirty="0">
              <a:cs typeface="Arial" panose="020B0604020202020204" pitchFamily="34" charset="0"/>
            </a:endParaRPr>
          </a:p>
        </p:txBody>
      </p:sp>
      <p:sp>
        <p:nvSpPr>
          <p:cNvPr id="11" name="TextBox 8">
            <a:extLst>
              <a:ext uri="{FF2B5EF4-FFF2-40B4-BE49-F238E27FC236}">
                <a16:creationId xmlns:a16="http://schemas.microsoft.com/office/drawing/2014/main" id="{2D6E38D2-9FD0-31DC-2625-081E67D1DE22}"/>
              </a:ext>
            </a:extLst>
          </p:cNvPr>
          <p:cNvSpPr txBox="1"/>
          <p:nvPr/>
        </p:nvSpPr>
        <p:spPr>
          <a:xfrm>
            <a:off x="130629" y="867931"/>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16935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a:solidFill>
                  <a:srgbClr val="FF0000"/>
                </a:solidFill>
              </a:rPr>
              <a:t>Lymphatic filariasis</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175DBDC6-C1F9-C275-9A0A-8353D8FE9CDB}"/>
              </a:ext>
            </a:extLst>
          </p:cNvPr>
          <p:cNvPicPr>
            <a:picLocks noChangeAspect="1"/>
          </p:cNvPicPr>
          <p:nvPr/>
        </p:nvPicPr>
        <p:blipFill>
          <a:blip r:embed="rId2"/>
          <a:stretch>
            <a:fillRect/>
          </a:stretch>
        </p:blipFill>
        <p:spPr>
          <a:xfrm>
            <a:off x="69669" y="1126384"/>
            <a:ext cx="12052662" cy="1139106"/>
          </a:xfrm>
          <a:prstGeom prst="rect">
            <a:avLst/>
          </a:prstGeom>
        </p:spPr>
      </p:pic>
      <p:pic>
        <p:nvPicPr>
          <p:cNvPr id="11" name="Picture 10">
            <a:extLst>
              <a:ext uri="{FF2B5EF4-FFF2-40B4-BE49-F238E27FC236}">
                <a16:creationId xmlns:a16="http://schemas.microsoft.com/office/drawing/2014/main" id="{1996C5DC-BEA8-013F-CE30-2BD0F58DE365}"/>
              </a:ext>
            </a:extLst>
          </p:cNvPr>
          <p:cNvPicPr>
            <a:picLocks noChangeAspect="1"/>
          </p:cNvPicPr>
          <p:nvPr/>
        </p:nvPicPr>
        <p:blipFill>
          <a:blip r:embed="rId3"/>
          <a:stretch>
            <a:fillRect/>
          </a:stretch>
        </p:blipFill>
        <p:spPr>
          <a:xfrm>
            <a:off x="5757376" y="1958499"/>
            <a:ext cx="4271267" cy="4346506"/>
          </a:xfrm>
          <a:prstGeom prst="rect">
            <a:avLst/>
          </a:prstGeom>
        </p:spPr>
      </p:pic>
      <p:sp>
        <p:nvSpPr>
          <p:cNvPr id="12" name="TextBox 11">
            <a:extLst>
              <a:ext uri="{FF2B5EF4-FFF2-40B4-BE49-F238E27FC236}">
                <a16:creationId xmlns:a16="http://schemas.microsoft.com/office/drawing/2014/main" id="{6E3B7A30-54CC-9B39-F9DB-BA3B9055B691}"/>
              </a:ext>
            </a:extLst>
          </p:cNvPr>
          <p:cNvSpPr txBox="1"/>
          <p:nvPr/>
        </p:nvSpPr>
        <p:spPr>
          <a:xfrm>
            <a:off x="690114" y="2296371"/>
            <a:ext cx="4873924" cy="3576364"/>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16. ábra. A </a:t>
            </a:r>
            <a:r>
              <a:rPr lang="hu" sz="1400" i="1" dirty="0" smtClean="0">
                <a:solidFill>
                  <a:srgbClr val="0070C0"/>
                </a:solidFill>
                <a:cs typeface="Arial" panose="020B0604020202020204" pitchFamily="34" charset="0"/>
              </a:rPr>
              <a:t>lymphatikus </a:t>
            </a:r>
            <a:r>
              <a:rPr lang="hu" sz="1400" i="1" dirty="0">
                <a:solidFill>
                  <a:srgbClr val="0070C0"/>
                </a:solidFill>
                <a:cs typeface="Arial" panose="020B0604020202020204" pitchFamily="34" charset="0"/>
              </a:rPr>
              <a:t>filariasis </a:t>
            </a:r>
            <a:r>
              <a:rPr lang="hu" sz="1400" i="1" dirty="0" smtClean="0">
                <a:solidFill>
                  <a:srgbClr val="0070C0"/>
                </a:solidFill>
                <a:cs typeface="Arial" panose="020B0604020202020204" pitchFamily="34" charset="0"/>
              </a:rPr>
              <a:t>prevalenciájának változása Afrikában 2000-2018 között</a:t>
            </a:r>
            <a:endParaRPr lang="hu" sz="1400" i="1" dirty="0">
              <a:solidFill>
                <a:srgbClr val="0070C0"/>
              </a:solidFill>
              <a:cs typeface="Arial" panose="020B0604020202020204" pitchFamily="34" charset="0"/>
            </a:endParaRPr>
          </a:p>
          <a:p>
            <a:pPr rtl="0"/>
            <a:endParaRPr lang="en-GB" sz="1200" dirty="0">
              <a:solidFill>
                <a:schemeClr val="tx1">
                  <a:lumMod val="50000"/>
                  <a:lumOff val="50000"/>
                </a:schemeClr>
              </a:solidFill>
              <a:cs typeface="Arial" panose="020B0604020202020204" pitchFamily="34" charset="0"/>
            </a:endParaRPr>
          </a:p>
          <a:p>
            <a:pPr rtl="0"/>
            <a:endParaRPr lang="en-GB" sz="1200" dirty="0">
              <a:solidFill>
                <a:schemeClr val="tx1">
                  <a:lumMod val="50000"/>
                  <a:lumOff val="50000"/>
                </a:schemeClr>
              </a:solidFill>
              <a:cs typeface="Arial" panose="020B0604020202020204" pitchFamily="34" charset="0"/>
            </a:endParaRPr>
          </a:p>
          <a:p>
            <a:pPr rtl="0"/>
            <a:endParaRPr lang="en-GB" sz="1200" dirty="0">
              <a:solidFill>
                <a:schemeClr val="tx1">
                  <a:lumMod val="50000"/>
                  <a:lumOff val="50000"/>
                </a:schemeClr>
              </a:solidFill>
              <a:cs typeface="Arial" panose="020B0604020202020204" pitchFamily="34" charset="0"/>
            </a:endParaRPr>
          </a:p>
          <a:p>
            <a:pPr algn="just">
              <a:lnSpc>
                <a:spcPct val="120000"/>
              </a:lnSpc>
            </a:pPr>
            <a:r>
              <a:rPr lang="hu" dirty="0" smtClean="0">
                <a:cs typeface="Arial" panose="020B0604020202020204" pitchFamily="34" charset="0"/>
              </a:rPr>
              <a:t>"</a:t>
            </a:r>
            <a:r>
              <a:rPr lang="hu-HU" dirty="0" smtClean="0">
                <a:cs typeface="Arial" panose="020B0604020202020204" pitchFamily="34" charset="0"/>
              </a:rPr>
              <a:t>Bár a </a:t>
            </a:r>
            <a:r>
              <a:rPr lang="hu-HU" dirty="0" err="1" smtClean="0">
                <a:cs typeface="Arial" panose="020B0604020202020204" pitchFamily="34" charset="0"/>
              </a:rPr>
              <a:t>lymphatikus</a:t>
            </a:r>
            <a:r>
              <a:rPr lang="hu-HU" dirty="0" smtClean="0">
                <a:cs typeface="Arial" panose="020B0604020202020204" pitchFamily="34" charset="0"/>
              </a:rPr>
              <a:t> </a:t>
            </a:r>
            <a:r>
              <a:rPr lang="hu-HU" dirty="0" err="1" smtClean="0">
                <a:cs typeface="Arial" panose="020B0604020202020204" pitchFamily="34" charset="0"/>
              </a:rPr>
              <a:t>filariasis</a:t>
            </a:r>
            <a:r>
              <a:rPr lang="hu-HU" dirty="0" smtClean="0">
                <a:cs typeface="Arial" panose="020B0604020202020204" pitchFamily="34" charset="0"/>
              </a:rPr>
              <a:t> fertőzés előfordulása az afrikai és ázsiai területeken 2000 óta csökkent, a lakosság jelentős része esetén a gyógyszeres megelőzés alkalmazása jelenleg is szükséges."</a:t>
            </a:r>
          </a:p>
          <a:p>
            <a:pPr rtl="0"/>
            <a:endParaRPr lang="hu-HU" sz="1200" dirty="0" smtClean="0">
              <a:solidFill>
                <a:schemeClr val="tx1">
                  <a:lumMod val="50000"/>
                  <a:lumOff val="50000"/>
                </a:schemeClr>
              </a:solidFill>
              <a:cs typeface="Arial" panose="020B0604020202020204" pitchFamily="34" charset="0"/>
            </a:endParaRPr>
          </a:p>
          <a:p>
            <a:pPr rtl="0"/>
            <a:endParaRPr lang="hu-HU" sz="1200" dirty="0">
              <a:solidFill>
                <a:schemeClr val="tx1">
                  <a:lumMod val="50000"/>
                  <a:lumOff val="50000"/>
                </a:schemeClr>
              </a:solidFill>
              <a:cs typeface="Arial" panose="020B0604020202020204" pitchFamily="34" charset="0"/>
            </a:endParaRPr>
          </a:p>
          <a:p>
            <a:pPr rtl="0"/>
            <a:endParaRPr lang="en-GB" sz="1200" dirty="0">
              <a:solidFill>
                <a:schemeClr val="tx1">
                  <a:lumMod val="50000"/>
                  <a:lumOff val="50000"/>
                </a:schemeClr>
              </a:solidFill>
              <a:cs typeface="Arial" panose="020B0604020202020204" pitchFamily="34" charset="0"/>
            </a:endParaRPr>
          </a:p>
          <a:p>
            <a:pPr rtl="0"/>
            <a:endParaRPr lang="en-GB" sz="1000" dirty="0">
              <a:solidFill>
                <a:schemeClr val="tx1">
                  <a:lumMod val="50000"/>
                  <a:lumOff val="50000"/>
                </a:schemeClr>
              </a:solidFill>
              <a:cs typeface="Arial" panose="020B0604020202020204" pitchFamily="34" charset="0"/>
            </a:endParaRPr>
          </a:p>
          <a:p>
            <a:pPr rtl="0"/>
            <a:r>
              <a:rPr lang="hu" sz="1000" dirty="0">
                <a:cs typeface="Arial" panose="020B0604020202020204" pitchFamily="34" charset="0"/>
              </a:rPr>
              <a:t>Ebből: E.A. Cromwell et.al., “The global distribution of lymphatic filariasis, 2000–18: a geospatial analysis”, Lancet Global Health 2020, </a:t>
            </a:r>
            <a:r>
              <a:rPr lang="hu" sz="1000" u="sng" dirty="0">
                <a:cs typeface="Arial" panose="020B0604020202020204" pitchFamily="34" charset="0"/>
              </a:rPr>
              <a:t>8</a:t>
            </a:r>
            <a:r>
              <a:rPr lang="hu" sz="1000" dirty="0">
                <a:cs typeface="Arial" panose="020B0604020202020204" pitchFamily="34" charset="0"/>
              </a:rPr>
              <a:t>, e1186–94. </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https://doi.org/10.1016/S2214-109X(20)30286-2</a:t>
            </a:r>
            <a:endParaRPr lang="en-GB" sz="1200" dirty="0">
              <a:cs typeface="Arial" panose="020B0604020202020204" pitchFamily="34" charset="0"/>
            </a:endParaRPr>
          </a:p>
        </p:txBody>
      </p:sp>
      <p:sp>
        <p:nvSpPr>
          <p:cNvPr id="9" name="TextBox 8">
            <a:extLst>
              <a:ext uri="{FF2B5EF4-FFF2-40B4-BE49-F238E27FC236}">
                <a16:creationId xmlns:a16="http://schemas.microsoft.com/office/drawing/2014/main" id="{2D6E38D2-9FD0-31DC-2625-081E67D1DE22}"/>
              </a:ext>
            </a:extLst>
          </p:cNvPr>
          <p:cNvSpPr txBox="1"/>
          <p:nvPr/>
        </p:nvSpPr>
        <p:spPr>
          <a:xfrm>
            <a:off x="130629" y="876559"/>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6017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dirty="0" smtClean="0"/>
              <a:t>Az előadás segítségével megszerezhető ismeretek</a:t>
            </a:r>
            <a:endParaRPr lang="de-DE" dirty="0"/>
          </a:p>
        </p:txBody>
      </p:sp>
      <p:sp>
        <p:nvSpPr>
          <p:cNvPr id="3" name="Tartalom helye 2"/>
          <p:cNvSpPr>
            <a:spLocks noGrp="1"/>
          </p:cNvSpPr>
          <p:nvPr>
            <p:ph idx="1"/>
          </p:nvPr>
        </p:nvSpPr>
        <p:spPr>
          <a:xfrm>
            <a:off x="192506" y="934775"/>
            <a:ext cx="11704320" cy="5370897"/>
          </a:xfrm>
        </p:spPr>
        <p:txBody>
          <a:bodyPr>
            <a:noAutofit/>
          </a:bodyPr>
          <a:lstStyle/>
          <a:p>
            <a:pPr marL="0" indent="0">
              <a:buNone/>
            </a:pPr>
            <a:r>
              <a:rPr lang="hu-HU" dirty="0" smtClean="0"/>
              <a:t>A tananyag elsajátítása után a hallgatók képesek lesznek</a:t>
            </a:r>
          </a:p>
          <a:p>
            <a:pPr lvl="1" algn="just">
              <a:lnSpc>
                <a:spcPct val="110000"/>
              </a:lnSpc>
              <a:spcAft>
                <a:spcPts val="1000"/>
              </a:spcAft>
            </a:pPr>
            <a:r>
              <a:rPr lang="hu-HU" sz="1900" dirty="0" smtClean="0"/>
              <a:t>a főbb vektorok által terjesztett betegségek jellemzőinek a kórokozók, vektorok, rezervoár-gazdák és általános klinikai jellemzők szempontjából történő megértésére</a:t>
            </a:r>
          </a:p>
          <a:p>
            <a:pPr lvl="1" algn="just">
              <a:lnSpc>
                <a:spcPct val="110000"/>
              </a:lnSpc>
              <a:spcAft>
                <a:spcPts val="1000"/>
              </a:spcAft>
            </a:pPr>
            <a:r>
              <a:rPr lang="hu-HU" sz="1900" dirty="0" smtClean="0"/>
              <a:t>a fertőző betegségek </a:t>
            </a:r>
            <a:r>
              <a:rPr lang="hu-HU" sz="1900" dirty="0" err="1" smtClean="0"/>
              <a:t>patogenezisét</a:t>
            </a:r>
            <a:r>
              <a:rPr lang="hu-HU" sz="1900" dirty="0" smtClean="0"/>
              <a:t> és terjedését befolyásoló környezeti és egyéb stresszorok azonosítására</a:t>
            </a:r>
          </a:p>
          <a:p>
            <a:pPr lvl="1" algn="just">
              <a:lnSpc>
                <a:spcPct val="110000"/>
              </a:lnSpc>
              <a:spcAft>
                <a:spcPts val="1000"/>
              </a:spcAft>
            </a:pPr>
            <a:r>
              <a:rPr lang="hu-HU" sz="1900" dirty="0" smtClean="0"/>
              <a:t>értékelni a közelmúltban bekövetkezett globális változások hatásait, amelyek az új betegségek megjelenésével, a vektorok által terjesztett betegségek helyi szintű dinamikájára és globális terjedésével állnak összefüggésben</a:t>
            </a:r>
          </a:p>
          <a:p>
            <a:pPr lvl="1" algn="just">
              <a:lnSpc>
                <a:spcPct val="110000"/>
              </a:lnSpc>
              <a:spcAft>
                <a:spcPts val="1000"/>
              </a:spcAft>
            </a:pPr>
            <a:r>
              <a:rPr lang="hu-HU" sz="1900" dirty="0" smtClean="0"/>
              <a:t>a vonatkozó szakirodalmi forrásokat valamint online interaktív adatforrásokat </a:t>
            </a:r>
            <a:r>
              <a:rPr lang="hu-HU" sz="1900" dirty="0" err="1" smtClean="0"/>
              <a:t>áttekintsék</a:t>
            </a:r>
            <a:r>
              <a:rPr lang="hu-HU" sz="1900" dirty="0" smtClean="0"/>
              <a:t> és értelmezzék annak érdekében, hogy naprakész ismereteket szerezzenek arra vonatkozóan, hogy az éghajlatváltozás miként hat a vektorok által terjesztett betegségek terjedésére</a:t>
            </a:r>
          </a:p>
          <a:p>
            <a:pPr lvl="1" algn="just">
              <a:lnSpc>
                <a:spcPct val="110000"/>
              </a:lnSpc>
              <a:spcAft>
                <a:spcPts val="1000"/>
              </a:spcAft>
            </a:pPr>
            <a:r>
              <a:rPr lang="hu-HU" sz="1900" dirty="0" smtClean="0"/>
              <a:t>az egyes vektorok által terjesztett betegségek esetében az éghajlatváltozással összefüggő legfrissebb adatok és modellezési eredmények alapján előre jelzett hatások értékelésére</a:t>
            </a:r>
          </a:p>
          <a:p>
            <a:pPr lvl="1" algn="just">
              <a:lnSpc>
                <a:spcPct val="110000"/>
              </a:lnSpc>
              <a:spcAft>
                <a:spcPts val="1000"/>
              </a:spcAft>
            </a:pPr>
            <a:r>
              <a:rPr lang="hu-HU" sz="1900" dirty="0" smtClean="0"/>
              <a:t>az éghajlatváltozással összefüggően a vektorok által terjesztett betegségek okozta járványok megelőzésére szolgáló ellenőrzési módszerek megértésére és értékelésére</a:t>
            </a:r>
            <a:endParaRPr lang="hu-HU" sz="1900" dirty="0"/>
          </a:p>
        </p:txBody>
      </p:sp>
    </p:spTree>
    <p:extLst>
      <p:ext uri="{BB962C8B-B14F-4D97-AF65-F5344CB8AC3E}">
        <p14:creationId xmlns:p14="http://schemas.microsoft.com/office/powerpoint/2010/main" val="23195996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smtClean="0">
                <a:solidFill>
                  <a:srgbClr val="FF0000"/>
                </a:solidFill>
              </a:rPr>
              <a:t>Malária</a:t>
            </a:r>
            <a:endParaRPr lang="hu"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51D246B6-B85E-8EDB-8C01-D9846DA4ACCA}"/>
              </a:ext>
            </a:extLst>
          </p:cNvPr>
          <p:cNvPicPr>
            <a:picLocks noChangeAspect="1"/>
          </p:cNvPicPr>
          <p:nvPr/>
        </p:nvPicPr>
        <p:blipFill>
          <a:blip r:embed="rId2"/>
          <a:stretch>
            <a:fillRect/>
          </a:stretch>
        </p:blipFill>
        <p:spPr>
          <a:xfrm>
            <a:off x="69668" y="1126384"/>
            <a:ext cx="12052663" cy="2395808"/>
          </a:xfrm>
          <a:prstGeom prst="rect">
            <a:avLst/>
          </a:prstGeom>
        </p:spPr>
      </p:pic>
      <p:pic>
        <p:nvPicPr>
          <p:cNvPr id="9" name="Picture 8">
            <a:extLst>
              <a:ext uri="{FF2B5EF4-FFF2-40B4-BE49-F238E27FC236}">
                <a16:creationId xmlns:a16="http://schemas.microsoft.com/office/drawing/2014/main" id="{193C5117-40B6-67FB-46C2-C0E1EEEB6CEB}"/>
              </a:ext>
            </a:extLst>
          </p:cNvPr>
          <p:cNvPicPr>
            <a:picLocks noChangeAspect="1"/>
          </p:cNvPicPr>
          <p:nvPr/>
        </p:nvPicPr>
        <p:blipFill rotWithShape="1">
          <a:blip r:embed="rId3"/>
          <a:srcRect r="1075"/>
          <a:stretch/>
        </p:blipFill>
        <p:spPr>
          <a:xfrm>
            <a:off x="4918472" y="2926357"/>
            <a:ext cx="7253397" cy="3422469"/>
          </a:xfrm>
          <a:prstGeom prst="rect">
            <a:avLst/>
          </a:prstGeom>
        </p:spPr>
      </p:pic>
      <p:sp>
        <p:nvSpPr>
          <p:cNvPr id="10" name="TextBox 9">
            <a:extLst>
              <a:ext uri="{FF2B5EF4-FFF2-40B4-BE49-F238E27FC236}">
                <a16:creationId xmlns:a16="http://schemas.microsoft.com/office/drawing/2014/main" id="{80B0BE18-41FB-6B0B-F3EA-E0EBECA7C333}"/>
              </a:ext>
            </a:extLst>
          </p:cNvPr>
          <p:cNvSpPr txBox="1"/>
          <p:nvPr/>
        </p:nvSpPr>
        <p:spPr>
          <a:xfrm>
            <a:off x="100148" y="3429000"/>
            <a:ext cx="4818324" cy="2973122"/>
          </a:xfrm>
          <a:prstGeom prst="rect">
            <a:avLst/>
          </a:prstGeom>
          <a:noFill/>
        </p:spPr>
        <p:txBody>
          <a:bodyPr wrap="square" rtlCol="0">
            <a:spAutoFit/>
          </a:bodyPr>
          <a:lstStyle/>
          <a:p>
            <a:pPr lvl="2"/>
            <a:r>
              <a:rPr lang="hu-HU" sz="1400" i="1" dirty="0">
                <a:solidFill>
                  <a:srgbClr val="0070C0"/>
                </a:solidFill>
                <a:cs typeface="Arial" panose="020B0604020202020204" pitchFamily="34" charset="0"/>
              </a:rPr>
              <a:t>17. ábra. A </a:t>
            </a:r>
            <a:r>
              <a:rPr lang="hu-HU" sz="1400" i="1" dirty="0" smtClean="0">
                <a:solidFill>
                  <a:srgbClr val="0070C0"/>
                </a:solidFill>
                <a:cs typeface="Arial" panose="020B0604020202020204" pitchFamily="34" charset="0"/>
              </a:rPr>
              <a:t>malária-fertőzést hordozó vektorok terjedésének előrejelzése</a:t>
            </a:r>
            <a:endParaRPr lang="hu" sz="1400" i="1" dirty="0">
              <a:solidFill>
                <a:srgbClr val="0070C0"/>
              </a:solidFill>
              <a:cs typeface="Arial" panose="020B0604020202020204" pitchFamily="34" charset="0"/>
            </a:endParaRPr>
          </a:p>
          <a:p>
            <a:pPr rtl="0"/>
            <a:endParaRPr lang="en-GB" sz="1400" dirty="0">
              <a:cs typeface="Arial" panose="020B0604020202020204" pitchFamily="34" charset="0"/>
            </a:endParaRPr>
          </a:p>
          <a:p>
            <a:pPr algn="just" rtl="0">
              <a:lnSpc>
                <a:spcPct val="120000"/>
              </a:lnSpc>
            </a:pPr>
            <a:r>
              <a:rPr lang="hu" sz="1600" dirty="0" smtClean="0">
                <a:cs typeface="Arial" panose="020B0604020202020204" pitchFamily="34" charset="0"/>
              </a:rPr>
              <a:t>„</a:t>
            </a:r>
            <a:r>
              <a:rPr lang="hu-HU" sz="1600" dirty="0" smtClean="0">
                <a:cs typeface="Arial" panose="020B0604020202020204" pitchFamily="34" charset="0"/>
              </a:rPr>
              <a:t>Az előrejelzések szerint a közeljövőben a malária-fertőzés kockázatának fokozottan kitett országok közé tartozhat Spanyolország, Dél-Franciaország, Olaszország, Görögország, és néhány délkelet-európai ország: Bulgária, Románia, Macedónia és Szerbia, Dél-Ukrajna és Oroszország e térségben lévő területei.”</a:t>
            </a:r>
          </a:p>
          <a:p>
            <a:pPr rtl="0"/>
            <a:endParaRPr lang="hu" sz="1000" dirty="0" smtClean="0">
              <a:cs typeface="Arial" panose="020B0604020202020204" pitchFamily="34" charset="0"/>
              <a:hlinkClick r:id="rId4">
                <a:extLst>
                  <a:ext uri="{A12FA001-AC4F-418D-AE19-62706E023703}">
                    <ahyp:hlinkClr xmlns="" xmlns:ahyp="http://schemas.microsoft.com/office/drawing/2018/hyperlinkcolor" val="tx"/>
                  </a:ext>
                </a:extLst>
              </a:hlinkClick>
            </a:endParaRPr>
          </a:p>
          <a:p>
            <a:pPr rtl="0"/>
            <a:endParaRPr lang="hu" sz="1000" dirty="0">
              <a:cs typeface="Arial" panose="020B0604020202020204" pitchFamily="34" charset="0"/>
              <a:hlinkClick r:id="rId4">
                <a:extLst>
                  <a:ext uri="{A12FA001-AC4F-418D-AE19-62706E023703}">
                    <ahyp:hlinkClr xmlns="" xmlns:ahyp="http://schemas.microsoft.com/office/drawing/2018/hyperlinkcolor" val="tx"/>
                  </a:ext>
                </a:extLst>
              </a:hlinkClick>
            </a:endParaRPr>
          </a:p>
          <a:p>
            <a:pPr rtl="0"/>
            <a:r>
              <a:rPr lang="hu"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://doi.org/10.1186/s13071-018-3278-6</a:t>
            </a:r>
            <a:r>
              <a:rPr lang="hu" sz="1000" dirty="0">
                <a:cs typeface="Arial" panose="020B0604020202020204" pitchFamily="34" charset="0"/>
              </a:rPr>
              <a:t> </a:t>
            </a:r>
          </a:p>
        </p:txBody>
      </p:sp>
      <p:sp>
        <p:nvSpPr>
          <p:cNvPr id="11" name="TextBox 8">
            <a:extLst>
              <a:ext uri="{FF2B5EF4-FFF2-40B4-BE49-F238E27FC236}">
                <a16:creationId xmlns:a16="http://schemas.microsoft.com/office/drawing/2014/main" id="{2D6E38D2-9FD0-31DC-2625-081E67D1DE22}"/>
              </a:ext>
            </a:extLst>
          </p:cNvPr>
          <p:cNvSpPr txBox="1"/>
          <p:nvPr/>
        </p:nvSpPr>
        <p:spPr>
          <a:xfrm>
            <a:off x="130629" y="885185"/>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40037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a:solidFill>
                  <a:srgbClr val="FF0000"/>
                </a:solidFill>
              </a:rPr>
              <a:t>Rift </a:t>
            </a:r>
            <a:r>
              <a:rPr lang="hu" sz="2000" dirty="0" smtClean="0">
                <a:solidFill>
                  <a:srgbClr val="FF0000"/>
                </a:solidFill>
              </a:rPr>
              <a:t>völgyi láz </a:t>
            </a:r>
            <a:r>
              <a:rPr lang="hu" sz="2000" dirty="0">
                <a:solidFill>
                  <a:srgbClr val="FF0000"/>
                </a:solidFill>
              </a:rPr>
              <a:t>(RVF)</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EB938302-26D2-42B8-437A-043C1DE42237}"/>
              </a:ext>
            </a:extLst>
          </p:cNvPr>
          <p:cNvPicPr>
            <a:picLocks noChangeAspect="1"/>
          </p:cNvPicPr>
          <p:nvPr/>
        </p:nvPicPr>
        <p:blipFill>
          <a:blip r:embed="rId2"/>
          <a:stretch>
            <a:fillRect/>
          </a:stretch>
        </p:blipFill>
        <p:spPr>
          <a:xfrm>
            <a:off x="69669" y="1128137"/>
            <a:ext cx="12052662" cy="1727720"/>
          </a:xfrm>
          <a:prstGeom prst="rect">
            <a:avLst/>
          </a:prstGeom>
        </p:spPr>
      </p:pic>
      <p:pic>
        <p:nvPicPr>
          <p:cNvPr id="11" name="Picture 10">
            <a:extLst>
              <a:ext uri="{FF2B5EF4-FFF2-40B4-BE49-F238E27FC236}">
                <a16:creationId xmlns:a16="http://schemas.microsoft.com/office/drawing/2014/main" id="{A5FAD64F-3629-E8C8-2AEE-F72F06211540}"/>
              </a:ext>
            </a:extLst>
          </p:cNvPr>
          <p:cNvPicPr>
            <a:picLocks noChangeAspect="1"/>
          </p:cNvPicPr>
          <p:nvPr/>
        </p:nvPicPr>
        <p:blipFill>
          <a:blip r:embed="rId3"/>
          <a:stretch>
            <a:fillRect/>
          </a:stretch>
        </p:blipFill>
        <p:spPr>
          <a:xfrm>
            <a:off x="5427639" y="2683631"/>
            <a:ext cx="6212207" cy="3621373"/>
          </a:xfrm>
          <a:prstGeom prst="rect">
            <a:avLst/>
          </a:prstGeom>
        </p:spPr>
      </p:pic>
      <p:sp>
        <p:nvSpPr>
          <p:cNvPr id="12" name="TextBox 11">
            <a:extLst>
              <a:ext uri="{FF2B5EF4-FFF2-40B4-BE49-F238E27FC236}">
                <a16:creationId xmlns:a16="http://schemas.microsoft.com/office/drawing/2014/main" id="{EC1B7415-4AD6-BF9A-5B0C-D5FC602CADE4}"/>
              </a:ext>
            </a:extLst>
          </p:cNvPr>
          <p:cNvSpPr txBox="1"/>
          <p:nvPr/>
        </p:nvSpPr>
        <p:spPr>
          <a:xfrm>
            <a:off x="879893" y="3680019"/>
            <a:ext cx="4486327" cy="2559675"/>
          </a:xfrm>
          <a:prstGeom prst="rect">
            <a:avLst/>
          </a:prstGeom>
          <a:noFill/>
        </p:spPr>
        <p:txBody>
          <a:bodyPr wrap="square" lIns="91440" tIns="45720" rIns="91440" bIns="45720" rtlCol="0" anchor="t">
            <a:spAutoFit/>
          </a:bodyPr>
          <a:lstStyle/>
          <a:p>
            <a:r>
              <a:rPr lang="hu-HU" sz="1400" i="1" dirty="0">
                <a:solidFill>
                  <a:schemeClr val="accent5">
                    <a:lumMod val="75000"/>
                  </a:schemeClr>
                </a:solidFill>
                <a:cs typeface="Arial" panose="020B0604020202020204" pitchFamily="34" charset="0"/>
              </a:rPr>
              <a:t>3. táblázat. A </a:t>
            </a:r>
            <a:r>
              <a:rPr lang="hu-HU" sz="1400" i="1" dirty="0" err="1">
                <a:solidFill>
                  <a:schemeClr val="accent5">
                    <a:lumMod val="75000"/>
                  </a:schemeClr>
                </a:solidFill>
                <a:cs typeface="Arial" panose="020B0604020202020204" pitchFamily="34" charset="0"/>
              </a:rPr>
              <a:t>Rift</a:t>
            </a:r>
            <a:r>
              <a:rPr lang="hu-HU" sz="1400" i="1" dirty="0">
                <a:solidFill>
                  <a:schemeClr val="accent5">
                    <a:lumMod val="75000"/>
                  </a:schemeClr>
                </a:solidFill>
                <a:cs typeface="Arial" panose="020B0604020202020204" pitchFamily="34" charset="0"/>
              </a:rPr>
              <a:t>-völgyi láz vírus kompetens, az Európai Unióban ismert elterjedésű </a:t>
            </a:r>
            <a:r>
              <a:rPr lang="hu-HU" sz="1400" i="1" dirty="0" err="1">
                <a:solidFill>
                  <a:schemeClr val="accent5">
                    <a:lumMod val="75000"/>
                  </a:schemeClr>
                </a:solidFill>
                <a:cs typeface="Arial" panose="020B0604020202020204" pitchFamily="34" charset="0"/>
              </a:rPr>
              <a:t>szúnyogvektorai</a:t>
            </a:r>
            <a:r>
              <a:rPr lang="hu-HU" sz="1400" i="1" dirty="0" smtClean="0">
                <a:solidFill>
                  <a:schemeClr val="accent5">
                    <a:lumMod val="75000"/>
                  </a:schemeClr>
                </a:solidFill>
                <a:cs typeface="Arial" panose="020B0604020202020204" pitchFamily="34" charset="0"/>
              </a:rPr>
              <a:t>.</a:t>
            </a:r>
          </a:p>
          <a:p>
            <a:r>
              <a:rPr lang="hu-HU" sz="1400" i="1" dirty="0" smtClean="0">
                <a:solidFill>
                  <a:schemeClr val="accent5">
                    <a:lumMod val="75000"/>
                  </a:schemeClr>
                </a:solidFill>
                <a:cs typeface="Arial" panose="020B0604020202020204" pitchFamily="34" charset="0"/>
              </a:rPr>
              <a:t>(</a:t>
            </a:r>
            <a:r>
              <a:rPr lang="hu-HU" sz="1400" i="1" dirty="0">
                <a:solidFill>
                  <a:schemeClr val="accent5">
                    <a:lumMod val="75000"/>
                  </a:schemeClr>
                </a:solidFill>
                <a:cs typeface="Arial" panose="020B0604020202020204" pitchFamily="34" charset="0"/>
              </a:rPr>
              <a:t>X = jelen lévő vektor; ? </a:t>
            </a:r>
            <a:r>
              <a:rPr lang="hu-HU" sz="1400" i="1" dirty="0" smtClean="0">
                <a:solidFill>
                  <a:schemeClr val="accent5">
                    <a:lumMod val="75000"/>
                  </a:schemeClr>
                </a:solidFill>
                <a:cs typeface="Arial" panose="020B0604020202020204" pitchFamily="34" charset="0"/>
              </a:rPr>
              <a:t>= nem bizonyított).</a:t>
            </a:r>
            <a:endParaRPr lang="en-GB" sz="1400" i="1" dirty="0">
              <a:solidFill>
                <a:schemeClr val="accent5">
                  <a:lumMod val="75000"/>
                </a:schemeClr>
              </a:solidFill>
              <a:cs typeface="Arial" panose="020B0604020202020204" pitchFamily="34" charset="0"/>
            </a:endParaRPr>
          </a:p>
          <a:p>
            <a:endParaRPr lang="hu-HU" sz="1600" dirty="0" smtClean="0">
              <a:solidFill>
                <a:schemeClr val="tx1">
                  <a:lumMod val="50000"/>
                  <a:lumOff val="50000"/>
                </a:schemeClr>
              </a:solidFill>
              <a:cs typeface="Arial" panose="020B0604020202020204" pitchFamily="34" charset="0"/>
            </a:endParaRPr>
          </a:p>
          <a:p>
            <a:endParaRPr lang="hu-HU" sz="1600" dirty="0">
              <a:solidFill>
                <a:schemeClr val="tx1">
                  <a:lumMod val="50000"/>
                  <a:lumOff val="50000"/>
                </a:schemeClr>
              </a:solidFill>
              <a:cs typeface="Arial" panose="020B0604020202020204" pitchFamily="34" charset="0"/>
            </a:endParaRPr>
          </a:p>
          <a:p>
            <a:endParaRPr lang="hu-HU" sz="1600" dirty="0" smtClean="0">
              <a:solidFill>
                <a:schemeClr val="tx1">
                  <a:lumMod val="50000"/>
                  <a:lumOff val="50000"/>
                </a:schemeClr>
              </a:solidFill>
              <a:cs typeface="Arial" panose="020B0604020202020204" pitchFamily="34" charset="0"/>
            </a:endParaRPr>
          </a:p>
          <a:p>
            <a:endParaRPr lang="hu-HU" sz="1600" dirty="0">
              <a:solidFill>
                <a:schemeClr val="tx1">
                  <a:lumMod val="50000"/>
                  <a:lumOff val="50000"/>
                </a:schemeClr>
              </a:solidFill>
              <a:cs typeface="Arial" panose="020B0604020202020204" pitchFamily="34" charset="0"/>
            </a:endParaRPr>
          </a:p>
          <a:p>
            <a:endParaRPr lang="hu-HU" sz="1600" dirty="0" smtClean="0">
              <a:solidFill>
                <a:schemeClr val="tx1">
                  <a:lumMod val="50000"/>
                  <a:lumOff val="50000"/>
                </a:schemeClr>
              </a:solidFill>
              <a:cs typeface="Arial" panose="020B0604020202020204" pitchFamily="34" charset="0"/>
            </a:endParaRPr>
          </a:p>
          <a:p>
            <a:pPr rtl="0">
              <a:spcBef>
                <a:spcPts val="1000"/>
              </a:spcBef>
            </a:pPr>
            <a:r>
              <a:rPr lang="hu" sz="1000" dirty="0" smtClean="0">
                <a:cs typeface="Arial" panose="020B0604020202020204" pitchFamily="34" charset="0"/>
              </a:rPr>
              <a:t> </a:t>
            </a:r>
            <a:r>
              <a:rPr lang="hu" sz="1000" dirty="0">
                <a:cs typeface="Arial" panose="020B0604020202020204" pitchFamily="34" charset="0"/>
              </a:rPr>
              <a:t>V. Chevalier, M. Pépin, L. Plée és R. Lancelot. „Rift Valley láz - fenyegetés Európára?”. Euro Surveill. 2010, </a:t>
            </a:r>
            <a:r>
              <a:rPr lang="hu" sz="1000" u="sng" dirty="0">
                <a:cs typeface="Arial" panose="020B0604020202020204" pitchFamily="34" charset="0"/>
              </a:rPr>
              <a:t>15</a:t>
            </a:r>
            <a:r>
              <a:rPr lang="hu" sz="1000" dirty="0">
                <a:cs typeface="Arial" panose="020B0604020202020204" pitchFamily="34" charset="0"/>
              </a:rPr>
              <a:t>, (10), pii=19506. </a:t>
            </a:r>
            <a:r>
              <a:rPr lang="hu" sz="1000" dirty="0">
                <a:cs typeface="Arial" panose="020B0604020202020204" pitchFamily="34" charset="0"/>
                <a:hlinkClick r:id="rId4"/>
              </a:rPr>
              <a:t>https://</a:t>
            </a:r>
            <a:r>
              <a:rPr lang="hu" sz="1000" dirty="0" smtClean="0">
                <a:cs typeface="Arial" panose="020B0604020202020204" pitchFamily="34" charset="0"/>
                <a:hlinkClick r:id="rId4"/>
              </a:rPr>
              <a:t>www.eurosurveillance.org/content/10.2807/ese.15.10.19506-en</a:t>
            </a:r>
            <a:endParaRPr lang="hu" sz="1000" dirty="0">
              <a:cs typeface="Arial" panose="020B0604020202020204" pitchFamily="34" charset="0"/>
            </a:endParaRPr>
          </a:p>
        </p:txBody>
      </p:sp>
      <p:sp>
        <p:nvSpPr>
          <p:cNvPr id="8" name="TextBox 8">
            <a:extLst>
              <a:ext uri="{FF2B5EF4-FFF2-40B4-BE49-F238E27FC236}">
                <a16:creationId xmlns:a16="http://schemas.microsoft.com/office/drawing/2014/main" id="{2D6E38D2-9FD0-31DC-2625-081E67D1DE22}"/>
              </a:ext>
            </a:extLst>
          </p:cNvPr>
          <p:cNvSpPr txBox="1"/>
          <p:nvPr/>
        </p:nvSpPr>
        <p:spPr>
          <a:xfrm>
            <a:off x="130629" y="885185"/>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06927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5027" y="47071"/>
            <a:ext cx="11896825" cy="6026331"/>
          </a:xfrm>
        </p:spPr>
        <p:txBody>
          <a:bodyPr rtlCol="0">
            <a:noAutofit/>
          </a:bodyPr>
          <a:lstStyle/>
          <a:p>
            <a:pPr marL="0" indent="0" rtl="0">
              <a:buClr>
                <a:srgbClr val="00B050"/>
              </a:buClr>
              <a:buNone/>
            </a:pPr>
            <a:r>
              <a:rPr lang="hu" sz="2000" dirty="0">
                <a:solidFill>
                  <a:srgbClr val="FF0000"/>
                </a:solidFill>
              </a:rPr>
              <a:t>Nyugat-nílusi </a:t>
            </a:r>
            <a:r>
              <a:rPr lang="hu" sz="2000" dirty="0" smtClean="0">
                <a:solidFill>
                  <a:srgbClr val="FF0000"/>
                </a:solidFill>
              </a:rPr>
              <a:t>láz (WNF)</a:t>
            </a:r>
            <a:endParaRPr lang="hu"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4253A552-921F-B5ED-ED8F-BBD1D85C01DE}"/>
              </a:ext>
            </a:extLst>
          </p:cNvPr>
          <p:cNvPicPr>
            <a:picLocks noChangeAspect="1"/>
          </p:cNvPicPr>
          <p:nvPr/>
        </p:nvPicPr>
        <p:blipFill>
          <a:blip r:embed="rId2"/>
          <a:stretch>
            <a:fillRect/>
          </a:stretch>
        </p:blipFill>
        <p:spPr>
          <a:xfrm>
            <a:off x="69669" y="704759"/>
            <a:ext cx="12052662" cy="2125442"/>
          </a:xfrm>
          <a:prstGeom prst="rect">
            <a:avLst/>
          </a:prstGeom>
        </p:spPr>
      </p:pic>
      <p:pic>
        <p:nvPicPr>
          <p:cNvPr id="9" name="Picture 8">
            <a:extLst>
              <a:ext uri="{FF2B5EF4-FFF2-40B4-BE49-F238E27FC236}">
                <a16:creationId xmlns:a16="http://schemas.microsoft.com/office/drawing/2014/main" id="{44B1786C-0780-1CB0-77B1-7443F4B2A731}"/>
              </a:ext>
            </a:extLst>
          </p:cNvPr>
          <p:cNvPicPr>
            <a:picLocks noChangeAspect="1"/>
          </p:cNvPicPr>
          <p:nvPr/>
        </p:nvPicPr>
        <p:blipFill>
          <a:blip r:embed="rId3"/>
          <a:stretch>
            <a:fillRect/>
          </a:stretch>
        </p:blipFill>
        <p:spPr>
          <a:xfrm>
            <a:off x="6548227" y="2431842"/>
            <a:ext cx="5655921" cy="3923211"/>
          </a:xfrm>
          <a:prstGeom prst="rect">
            <a:avLst/>
          </a:prstGeom>
        </p:spPr>
      </p:pic>
      <p:grpSp>
        <p:nvGrpSpPr>
          <p:cNvPr id="10" name="Group 9">
            <a:extLst>
              <a:ext uri="{FF2B5EF4-FFF2-40B4-BE49-F238E27FC236}">
                <a16:creationId xmlns:a16="http://schemas.microsoft.com/office/drawing/2014/main" id="{2C7FBE37-4DB0-D943-2C19-96FB930C8ED1}"/>
              </a:ext>
            </a:extLst>
          </p:cNvPr>
          <p:cNvGrpSpPr/>
          <p:nvPr/>
        </p:nvGrpSpPr>
        <p:grpSpPr>
          <a:xfrm>
            <a:off x="0" y="4307792"/>
            <a:ext cx="6548226" cy="1918474"/>
            <a:chOff x="65020" y="3383479"/>
            <a:chExt cx="6591981" cy="1918474"/>
          </a:xfrm>
        </p:grpSpPr>
        <p:sp>
          <p:nvSpPr>
            <p:cNvPr id="13" name="TextBox 12">
              <a:extLst>
                <a:ext uri="{FF2B5EF4-FFF2-40B4-BE49-F238E27FC236}">
                  <a16:creationId xmlns:a16="http://schemas.microsoft.com/office/drawing/2014/main" id="{FDDD37F7-8B92-19CE-7913-75AC3042BF7F}"/>
                </a:ext>
              </a:extLst>
            </p:cNvPr>
            <p:cNvSpPr txBox="1"/>
            <p:nvPr/>
          </p:nvSpPr>
          <p:spPr>
            <a:xfrm>
              <a:off x="65020" y="3383479"/>
              <a:ext cx="6561298" cy="1918474"/>
            </a:xfrm>
            <a:prstGeom prst="rect">
              <a:avLst/>
            </a:prstGeom>
            <a:noFill/>
          </p:spPr>
          <p:txBody>
            <a:bodyPr wrap="square" rtlCol="0">
              <a:spAutoFit/>
            </a:bodyPr>
            <a:lstStyle/>
            <a:p>
              <a:pPr lvl="1" rtl="0"/>
              <a:r>
                <a:rPr lang="hu" sz="1400" i="1" dirty="0">
                  <a:solidFill>
                    <a:srgbClr val="0070C0"/>
                  </a:solidFill>
                  <a:effectLst/>
                  <a:cs typeface="Arial" panose="020B0604020202020204" pitchFamily="34" charset="0"/>
                </a:rPr>
                <a:t>18. ábra. Nyugat-nílusi </a:t>
              </a:r>
              <a:r>
                <a:rPr lang="hu" sz="1400" i="1" dirty="0" smtClean="0">
                  <a:solidFill>
                    <a:srgbClr val="0070C0"/>
                  </a:solidFill>
                  <a:effectLst/>
                  <a:cs typeface="Arial" panose="020B0604020202020204" pitchFamily="34" charset="0"/>
                </a:rPr>
                <a:t>láz kockázata különböző éghajlatváltozási</a:t>
              </a:r>
              <a:br>
                <a:rPr lang="hu" sz="1400" i="1" dirty="0" smtClean="0">
                  <a:solidFill>
                    <a:srgbClr val="0070C0"/>
                  </a:solidFill>
                  <a:effectLst/>
                  <a:cs typeface="Arial" panose="020B0604020202020204" pitchFamily="34" charset="0"/>
                </a:rPr>
              </a:br>
              <a:r>
                <a:rPr lang="hu" sz="1400" i="1" dirty="0" smtClean="0">
                  <a:solidFill>
                    <a:srgbClr val="0070C0"/>
                  </a:solidFill>
                  <a:effectLst/>
                  <a:cs typeface="Arial" panose="020B0604020202020204" pitchFamily="34" charset="0"/>
                </a:rPr>
                <a:t> forgatókönyvek szerint </a:t>
              </a:r>
              <a:endParaRPr lang="hu" sz="1400" i="1" dirty="0">
                <a:solidFill>
                  <a:srgbClr val="0070C0"/>
                </a:solidFill>
                <a:effectLst/>
                <a:cs typeface="Arial" panose="020B0604020202020204" pitchFamily="34" charset="0"/>
              </a:endParaRPr>
            </a:p>
            <a:p>
              <a:pPr rtl="0"/>
              <a:endParaRPr lang="en-GB" sz="1400" dirty="0">
                <a:solidFill>
                  <a:srgbClr val="2E2E2E"/>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hu-HU" sz="1200" dirty="0" smtClean="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spcBef>
                  <a:spcPts val="800"/>
                </a:spcBef>
              </a:pPr>
              <a:r>
                <a:rPr lang="hu"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doi.org/10.1016/j.onehlt.2023.100509</a:t>
              </a:r>
              <a:r>
                <a:rPr lang="hu" sz="1000" dirty="0" smtClean="0">
                  <a:cs typeface="Arial" panose="020B0604020202020204" pitchFamily="34" charset="0"/>
                </a:rPr>
                <a:t>   </a:t>
              </a:r>
              <a:endParaRPr lang="hu" sz="1000" dirty="0">
                <a:cs typeface="Arial" panose="020B0604020202020204" pitchFamily="34" charset="0"/>
              </a:endParaRPr>
            </a:p>
          </p:txBody>
        </p:sp>
        <p:pic>
          <p:nvPicPr>
            <p:cNvPr id="14" name="Picture 13">
              <a:extLst>
                <a:ext uri="{FF2B5EF4-FFF2-40B4-BE49-F238E27FC236}">
                  <a16:creationId xmlns:a16="http://schemas.microsoft.com/office/drawing/2014/main" id="{31047F4A-3051-94C9-284D-6DB8BF320A4D}"/>
                </a:ext>
              </a:extLst>
            </p:cNvPr>
            <p:cNvPicPr>
              <a:picLocks noChangeAspect="1"/>
            </p:cNvPicPr>
            <p:nvPr/>
          </p:nvPicPr>
          <p:blipFill>
            <a:blip r:embed="rId5"/>
            <a:stretch>
              <a:fillRect/>
            </a:stretch>
          </p:blipFill>
          <p:spPr>
            <a:xfrm>
              <a:off x="190591" y="4052846"/>
              <a:ext cx="6466410" cy="883693"/>
            </a:xfrm>
            <a:prstGeom prst="rect">
              <a:avLst/>
            </a:prstGeom>
          </p:spPr>
        </p:pic>
      </p:grpSp>
      <p:sp>
        <p:nvSpPr>
          <p:cNvPr id="11" name="TextBox 8">
            <a:extLst>
              <a:ext uri="{FF2B5EF4-FFF2-40B4-BE49-F238E27FC236}">
                <a16:creationId xmlns:a16="http://schemas.microsoft.com/office/drawing/2014/main" id="{2D6E38D2-9FD0-31DC-2625-081E67D1DE22}"/>
              </a:ext>
            </a:extLst>
          </p:cNvPr>
          <p:cNvSpPr txBox="1"/>
          <p:nvPr/>
        </p:nvSpPr>
        <p:spPr>
          <a:xfrm>
            <a:off x="130629" y="453861"/>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48856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hu" sz="2000" dirty="0" smtClean="0">
                <a:solidFill>
                  <a:srgbClr val="FF0000"/>
                </a:solidFill>
              </a:rPr>
              <a:t>Sárgaláz</a:t>
            </a:r>
            <a:endParaRPr lang="hu"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CE668A98-7444-3729-1E82-189D48F830CB}"/>
              </a:ext>
            </a:extLst>
          </p:cNvPr>
          <p:cNvPicPr>
            <a:picLocks noChangeAspect="1"/>
          </p:cNvPicPr>
          <p:nvPr/>
        </p:nvPicPr>
        <p:blipFill>
          <a:blip r:embed="rId2"/>
          <a:stretch>
            <a:fillRect/>
          </a:stretch>
        </p:blipFill>
        <p:spPr>
          <a:xfrm>
            <a:off x="69669" y="1126384"/>
            <a:ext cx="12052662" cy="1350717"/>
          </a:xfrm>
          <a:prstGeom prst="rect">
            <a:avLst/>
          </a:prstGeom>
        </p:spPr>
      </p:pic>
      <p:grpSp>
        <p:nvGrpSpPr>
          <p:cNvPr id="11" name="Group 10">
            <a:extLst>
              <a:ext uri="{FF2B5EF4-FFF2-40B4-BE49-F238E27FC236}">
                <a16:creationId xmlns:a16="http://schemas.microsoft.com/office/drawing/2014/main" id="{D492AEB7-8C11-AE41-FBE0-DF507A36EA23}"/>
              </a:ext>
            </a:extLst>
          </p:cNvPr>
          <p:cNvGrpSpPr/>
          <p:nvPr/>
        </p:nvGrpSpPr>
        <p:grpSpPr>
          <a:xfrm>
            <a:off x="6116127" y="2477102"/>
            <a:ext cx="6006203" cy="3840140"/>
            <a:chOff x="5095525" y="2848072"/>
            <a:chExt cx="7026806" cy="3343721"/>
          </a:xfrm>
        </p:grpSpPr>
        <p:pic>
          <p:nvPicPr>
            <p:cNvPr id="12" name="Picture 11">
              <a:extLst>
                <a:ext uri="{FF2B5EF4-FFF2-40B4-BE49-F238E27FC236}">
                  <a16:creationId xmlns:a16="http://schemas.microsoft.com/office/drawing/2014/main" id="{94B8553E-DF1F-A8F1-04E2-B1FCEA68AB3E}"/>
                </a:ext>
              </a:extLst>
            </p:cNvPr>
            <p:cNvPicPr>
              <a:picLocks noChangeAspect="1"/>
            </p:cNvPicPr>
            <p:nvPr/>
          </p:nvPicPr>
          <p:blipFill>
            <a:blip r:embed="rId3"/>
            <a:stretch>
              <a:fillRect/>
            </a:stretch>
          </p:blipFill>
          <p:spPr>
            <a:xfrm>
              <a:off x="5095525" y="2848072"/>
              <a:ext cx="7026806" cy="3343721"/>
            </a:xfrm>
            <a:prstGeom prst="rect">
              <a:avLst/>
            </a:prstGeom>
          </p:spPr>
        </p:pic>
        <p:sp>
          <p:nvSpPr>
            <p:cNvPr id="15" name="Rectangle 14">
              <a:extLst>
                <a:ext uri="{FF2B5EF4-FFF2-40B4-BE49-F238E27FC236}">
                  <a16:creationId xmlns:a16="http://schemas.microsoft.com/office/drawing/2014/main" id="{675BA1F3-DB3E-8632-6D89-18B53B03BBCD}"/>
                </a:ext>
              </a:extLst>
            </p:cNvPr>
            <p:cNvSpPr/>
            <p:nvPr/>
          </p:nvSpPr>
          <p:spPr>
            <a:xfrm>
              <a:off x="5207726" y="5651863"/>
              <a:ext cx="209005" cy="3875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16" name="TextBox 15">
            <a:extLst>
              <a:ext uri="{FF2B5EF4-FFF2-40B4-BE49-F238E27FC236}">
                <a16:creationId xmlns:a16="http://schemas.microsoft.com/office/drawing/2014/main" id="{15511F92-0604-DFC6-ED16-D9E90298F511}"/>
              </a:ext>
            </a:extLst>
          </p:cNvPr>
          <p:cNvSpPr txBox="1"/>
          <p:nvPr/>
        </p:nvSpPr>
        <p:spPr>
          <a:xfrm>
            <a:off x="302035" y="2554406"/>
            <a:ext cx="5736172" cy="3668697"/>
          </a:xfrm>
          <a:prstGeom prst="rect">
            <a:avLst/>
          </a:prstGeom>
          <a:noFill/>
        </p:spPr>
        <p:txBody>
          <a:bodyPr wrap="square" rtlCol="0">
            <a:spAutoFit/>
          </a:bodyPr>
          <a:lstStyle/>
          <a:p>
            <a:pPr algn="just"/>
            <a:r>
              <a:rPr lang="hu" sz="1400" i="1" dirty="0">
                <a:solidFill>
                  <a:srgbClr val="0070C0"/>
                </a:solidFill>
                <a:cs typeface="Arial" panose="020B0604020202020204" pitchFamily="34" charset="0"/>
              </a:rPr>
              <a:t>19. ábra. Az Aedes aegypti inváziós határainak </a:t>
            </a:r>
            <a:r>
              <a:rPr lang="hu" sz="1400" i="1" dirty="0" smtClean="0">
                <a:solidFill>
                  <a:srgbClr val="0070C0"/>
                </a:solidFill>
                <a:cs typeface="Arial" panose="020B0604020202020204" pitchFamily="34" charset="0"/>
              </a:rPr>
              <a:t>kiterjedése </a:t>
            </a:r>
            <a:r>
              <a:rPr lang="hu" sz="1400" i="1" dirty="0">
                <a:solidFill>
                  <a:srgbClr val="0070C0"/>
                </a:solidFill>
                <a:cs typeface="Arial" panose="020B0604020202020204" pitchFamily="34" charset="0"/>
              </a:rPr>
              <a:t>Európában 1950–2050 között az RCP 8.5 (magas </a:t>
            </a:r>
            <a:r>
              <a:rPr lang="hu" sz="1400" i="1" dirty="0" smtClean="0">
                <a:solidFill>
                  <a:srgbClr val="0070C0"/>
                </a:solidFill>
                <a:cs typeface="Arial" panose="020B0604020202020204" pitchFamily="34" charset="0"/>
              </a:rPr>
              <a:t>szén-dioxid-CO</a:t>
            </a:r>
            <a:r>
              <a:rPr lang="hu" sz="1400" i="1" baseline="-25000" dirty="0" smtClean="0">
                <a:solidFill>
                  <a:srgbClr val="0070C0"/>
                </a:solidFill>
                <a:cs typeface="Arial" panose="020B0604020202020204" pitchFamily="34" charset="0"/>
              </a:rPr>
              <a:t>2</a:t>
            </a:r>
            <a:r>
              <a:rPr lang="hu" sz="1400" i="1" dirty="0" smtClean="0">
                <a:solidFill>
                  <a:srgbClr val="0070C0"/>
                </a:solidFill>
                <a:cs typeface="Arial" panose="020B0604020202020204" pitchFamily="34" charset="0"/>
              </a:rPr>
              <a:t> </a:t>
            </a:r>
            <a:r>
              <a:rPr lang="hu" sz="1400" i="1" dirty="0">
                <a:solidFill>
                  <a:srgbClr val="0070C0"/>
                </a:solidFill>
                <a:cs typeface="Arial" panose="020B0604020202020204" pitchFamily="34" charset="0"/>
              </a:rPr>
              <a:t>kibocsátás) klímaváltozási modell </a:t>
            </a:r>
            <a:r>
              <a:rPr lang="hu" sz="1400" i="1" dirty="0" smtClean="0">
                <a:solidFill>
                  <a:srgbClr val="0070C0"/>
                </a:solidFill>
                <a:cs typeface="Arial" panose="020B0604020202020204" pitchFamily="34" charset="0"/>
              </a:rPr>
              <a:t>alapján</a:t>
            </a:r>
            <a:endParaRPr lang="hu" sz="1400" i="1" dirty="0">
              <a:solidFill>
                <a:srgbClr val="0070C0"/>
              </a:solidFill>
              <a:cs typeface="Arial" panose="020B0604020202020204" pitchFamily="34" charset="0"/>
            </a:endParaRPr>
          </a:p>
          <a:p>
            <a:pPr rtl="0"/>
            <a:endParaRPr lang="en-GB" sz="1400" b="1" dirty="0">
              <a:solidFill>
                <a:schemeClr val="tx1">
                  <a:lumMod val="50000"/>
                  <a:lumOff val="50000"/>
                </a:schemeClr>
              </a:solidFill>
              <a:cs typeface="Arial" panose="020B0604020202020204" pitchFamily="34" charset="0"/>
            </a:endParaRPr>
          </a:p>
          <a:p>
            <a:pPr algn="just">
              <a:lnSpc>
                <a:spcPct val="120000"/>
              </a:lnSpc>
            </a:pPr>
            <a:r>
              <a:rPr lang="hu-HU" dirty="0" smtClean="0">
                <a:cs typeface="Arial" panose="020B0604020202020204" pitchFamily="34" charset="0"/>
              </a:rPr>
              <a:t>2030-ra az </a:t>
            </a:r>
            <a:r>
              <a:rPr lang="hu-HU" i="1" dirty="0" err="1" smtClean="0">
                <a:cs typeface="Arial" panose="020B0604020202020204" pitchFamily="34" charset="0"/>
              </a:rPr>
              <a:t>Ae</a:t>
            </a:r>
            <a:r>
              <a:rPr lang="hu-HU" i="1" dirty="0" smtClean="0">
                <a:cs typeface="Arial" panose="020B0604020202020204" pitchFamily="34" charset="0"/>
              </a:rPr>
              <a:t>. </a:t>
            </a:r>
            <a:r>
              <a:rPr lang="hu-HU" i="1" dirty="0" err="1" smtClean="0">
                <a:cs typeface="Arial" panose="020B0604020202020204" pitchFamily="34" charset="0"/>
              </a:rPr>
              <a:t>aegypti</a:t>
            </a:r>
            <a:r>
              <a:rPr lang="hu-HU" i="1" dirty="0" smtClean="0">
                <a:cs typeface="Arial" panose="020B0604020202020204" pitchFamily="34" charset="0"/>
              </a:rPr>
              <a:t> </a:t>
            </a:r>
            <a:r>
              <a:rPr lang="hu-HU" dirty="0" smtClean="0">
                <a:cs typeface="Arial" panose="020B0604020202020204" pitchFamily="34" charset="0"/>
              </a:rPr>
              <a:t>túlélése és szaporodása számára tartósan alkalmas területek alakulhatnak ki Spanyolországban, Portugáliában, Görögországban és Törökországban. </a:t>
            </a:r>
          </a:p>
          <a:p>
            <a:pPr algn="just">
              <a:lnSpc>
                <a:spcPct val="120000"/>
              </a:lnSpc>
            </a:pPr>
            <a:endParaRPr lang="hu-HU" sz="600" dirty="0" smtClean="0">
              <a:cs typeface="Arial" panose="020B0604020202020204" pitchFamily="34" charset="0"/>
            </a:endParaRPr>
          </a:p>
          <a:p>
            <a:pPr algn="just">
              <a:lnSpc>
                <a:spcPct val="120000"/>
              </a:lnSpc>
            </a:pPr>
            <a:r>
              <a:rPr lang="hu-HU" dirty="0" smtClean="0">
                <a:cs typeface="Arial" panose="020B0604020202020204" pitchFamily="34" charset="0"/>
              </a:rPr>
              <a:t>A dél-spanyolországi területek éghajlata várhatóan 2030-ra kedvező lesz a sárgaláz kórokozóit terjesztő szúnyog megtelepedéséhez.</a:t>
            </a:r>
          </a:p>
          <a:p>
            <a:pPr rtl="0"/>
            <a:endParaRPr lang="hu" sz="600" dirty="0">
              <a:cs typeface="Arial" panose="020B0604020202020204" pitchFamily="34" charset="0"/>
              <a:hlinkClick r:id="rId4">
                <a:extLst>
                  <a:ext uri="{A12FA001-AC4F-418D-AE19-62706E023703}">
                    <ahyp:hlinkClr xmlns="" xmlns:ahyp="http://schemas.microsoft.com/office/drawing/2018/hyperlinkcolor" val="tx"/>
                  </a:ext>
                </a:extLst>
              </a:hlinkClick>
            </a:endParaRPr>
          </a:p>
          <a:p>
            <a:pPr rtl="0"/>
            <a:r>
              <a:rPr lang="hu"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doi.org/10.1038/s41467-020-16010-4</a:t>
            </a:r>
            <a:r>
              <a:rPr lang="hu" sz="1000" dirty="0" smtClean="0">
                <a:cs typeface="Arial" panose="020B0604020202020204" pitchFamily="34" charset="0"/>
              </a:rPr>
              <a:t> </a:t>
            </a:r>
            <a:endParaRPr lang="en-IE" sz="1000" dirty="0">
              <a:cs typeface="Arial" panose="020B0604020202020204" pitchFamily="34" charset="0"/>
            </a:endParaRPr>
          </a:p>
        </p:txBody>
      </p:sp>
      <p:sp>
        <p:nvSpPr>
          <p:cNvPr id="10" name="TextBox 8">
            <a:extLst>
              <a:ext uri="{FF2B5EF4-FFF2-40B4-BE49-F238E27FC236}">
                <a16:creationId xmlns:a16="http://schemas.microsoft.com/office/drawing/2014/main" id="{2D6E38D2-9FD0-31DC-2625-081E67D1DE22}"/>
              </a:ext>
            </a:extLst>
          </p:cNvPr>
          <p:cNvSpPr txBox="1"/>
          <p:nvPr/>
        </p:nvSpPr>
        <p:spPr>
          <a:xfrm>
            <a:off x="130629" y="867933"/>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
        <p:nvSpPr>
          <p:cNvPr id="2" name="Téglalap 1"/>
          <p:cNvSpPr/>
          <p:nvPr/>
        </p:nvSpPr>
        <p:spPr>
          <a:xfrm>
            <a:off x="156663" y="6019185"/>
            <a:ext cx="6096000" cy="369332"/>
          </a:xfrm>
          <a:prstGeom prst="rect">
            <a:avLst/>
          </a:prstGeom>
        </p:spPr>
        <p:txBody>
          <a:bodyPr>
            <a:spAutoFit/>
          </a:bodyPr>
          <a:lstStyle/>
          <a:p>
            <a:r>
              <a:rPr lang="hu" sz="1000" dirty="0">
                <a:cs typeface="Arial" panose="020B0604020202020204" pitchFamily="34" charset="0"/>
                <a:hlinkClick r:id="rId5">
                  <a:extLst>
                    <a:ext uri="{A12FA001-AC4F-418D-AE19-62706E023703}">
                      <ahyp:hlinkClr xmlns:ahyp="http://schemas.microsoft.com/office/drawing/2018/hyperlinkcolor" xmlns="" xmlns:lc="http://schemas.openxmlformats.org/drawingml/2006/lockedCanvas" val="tx"/>
                    </a:ext>
                  </a:extLst>
                </a:hlinkClick>
              </a:rPr>
              <a:t>http://www.mosquitoalert.com/en/el-cambio-climatico-acelera-la-expansion-del-mosquito-de-la-fiebre-amarilla/</a:t>
            </a:r>
            <a:r>
              <a:rPr lang="hu" dirty="0">
                <a:cs typeface="Arial" panose="020B0604020202020204" pitchFamily="34" charset="0"/>
              </a:rPr>
              <a:t> </a:t>
            </a:r>
            <a:endParaRPr lang="en-IE" dirty="0">
              <a:cs typeface="Arial" panose="020B0604020202020204" pitchFamily="34" charset="0"/>
            </a:endParaRPr>
          </a:p>
        </p:txBody>
      </p:sp>
    </p:spTree>
    <p:extLst>
      <p:ext uri="{BB962C8B-B14F-4D97-AF65-F5344CB8AC3E}">
        <p14:creationId xmlns:p14="http://schemas.microsoft.com/office/powerpoint/2010/main" val="26513896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hu" sz="2000" dirty="0" smtClean="0">
                <a:solidFill>
                  <a:srgbClr val="FF0000"/>
                </a:solidFill>
              </a:rPr>
              <a:t>Zika vírus</a:t>
            </a:r>
            <a:endParaRPr lang="hu"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4F6ABCDE-AD46-6053-F0A8-6905CAD03FD4}"/>
              </a:ext>
            </a:extLst>
          </p:cNvPr>
          <p:cNvPicPr>
            <a:picLocks noChangeAspect="1"/>
          </p:cNvPicPr>
          <p:nvPr/>
        </p:nvPicPr>
        <p:blipFill>
          <a:blip r:embed="rId2"/>
          <a:stretch>
            <a:fillRect/>
          </a:stretch>
        </p:blipFill>
        <p:spPr>
          <a:xfrm>
            <a:off x="69667" y="947543"/>
            <a:ext cx="12052663" cy="1342810"/>
          </a:xfrm>
          <a:prstGeom prst="rect">
            <a:avLst/>
          </a:prstGeom>
        </p:spPr>
      </p:pic>
      <p:pic>
        <p:nvPicPr>
          <p:cNvPr id="9" name="Picture 8">
            <a:extLst>
              <a:ext uri="{FF2B5EF4-FFF2-40B4-BE49-F238E27FC236}">
                <a16:creationId xmlns:a16="http://schemas.microsoft.com/office/drawing/2014/main" id="{A75DDB13-4CFE-88B3-92E4-6F947CD96DA8}"/>
              </a:ext>
            </a:extLst>
          </p:cNvPr>
          <p:cNvPicPr>
            <a:picLocks noChangeAspect="1"/>
          </p:cNvPicPr>
          <p:nvPr/>
        </p:nvPicPr>
        <p:blipFill>
          <a:blip r:embed="rId3"/>
          <a:stretch>
            <a:fillRect/>
          </a:stretch>
        </p:blipFill>
        <p:spPr>
          <a:xfrm>
            <a:off x="5768330" y="1950720"/>
            <a:ext cx="6368269" cy="4411898"/>
          </a:xfrm>
          <a:prstGeom prst="rect">
            <a:avLst/>
          </a:prstGeom>
        </p:spPr>
      </p:pic>
      <p:sp>
        <p:nvSpPr>
          <p:cNvPr id="10" name="TextBox 9">
            <a:extLst>
              <a:ext uri="{FF2B5EF4-FFF2-40B4-BE49-F238E27FC236}">
                <a16:creationId xmlns:a16="http://schemas.microsoft.com/office/drawing/2014/main" id="{978CDEB0-E45F-FA7F-2B1C-ECFF1281B442}"/>
              </a:ext>
            </a:extLst>
          </p:cNvPr>
          <p:cNvSpPr txBox="1"/>
          <p:nvPr/>
        </p:nvSpPr>
        <p:spPr>
          <a:xfrm>
            <a:off x="69666" y="2470035"/>
            <a:ext cx="5698663" cy="3890296"/>
          </a:xfrm>
          <a:prstGeom prst="rect">
            <a:avLst/>
          </a:prstGeom>
          <a:noFill/>
        </p:spPr>
        <p:txBody>
          <a:bodyPr wrap="square" rtlCol="0">
            <a:spAutoFit/>
          </a:bodyPr>
          <a:lstStyle/>
          <a:p>
            <a:pPr lvl="2" rtl="0"/>
            <a:r>
              <a:rPr lang="hu" sz="1400" i="1" dirty="0">
                <a:solidFill>
                  <a:srgbClr val="0070C0"/>
                </a:solidFill>
                <a:cs typeface="Arial" panose="020B0604020202020204" pitchFamily="34" charset="0"/>
              </a:rPr>
              <a:t>20. ábra. A Zika-fertőzés kockázatának kitett </a:t>
            </a:r>
            <a:r>
              <a:rPr lang="hu" sz="1400" i="1" dirty="0" smtClean="0">
                <a:solidFill>
                  <a:srgbClr val="0070C0"/>
                </a:solidFill>
                <a:cs typeface="Arial" panose="020B0604020202020204" pitchFamily="34" charset="0"/>
              </a:rPr>
              <a:t>népesség</a:t>
            </a:r>
            <a:br>
              <a:rPr lang="hu" sz="1400" i="1" dirty="0" smtClean="0">
                <a:solidFill>
                  <a:srgbClr val="0070C0"/>
                </a:solidFill>
                <a:cs typeface="Arial" panose="020B0604020202020204" pitchFamily="34" charset="0"/>
              </a:rPr>
            </a:br>
            <a:r>
              <a:rPr lang="hu" sz="1400" dirty="0" smtClean="0">
                <a:cs typeface="Arial" panose="020B0604020202020204" pitchFamily="34" charset="0"/>
              </a:rPr>
              <a:t>A </a:t>
            </a:r>
            <a:r>
              <a:rPr lang="hu" sz="1400" dirty="0">
                <a:cs typeface="Arial" panose="020B0604020202020204" pitchFamily="34" charset="0"/>
              </a:rPr>
              <a:t>vörös </a:t>
            </a:r>
            <a:r>
              <a:rPr lang="hu" sz="1400" dirty="0" smtClean="0">
                <a:cs typeface="Arial" panose="020B0604020202020204" pitchFamily="34" charset="0"/>
              </a:rPr>
              <a:t>körök mérete mutatja </a:t>
            </a:r>
            <a:r>
              <a:rPr lang="hu" sz="1400" dirty="0">
                <a:cs typeface="Arial" panose="020B0604020202020204" pitchFamily="34" charset="0"/>
              </a:rPr>
              <a:t>az (a) mérsékelt (RCP 4.5) és (b) szélsőséges (RCP 8.5) klímaváltozási modellek alapján </a:t>
            </a:r>
            <a:r>
              <a:rPr lang="hu" sz="1400" dirty="0" smtClean="0">
                <a:cs typeface="Arial" panose="020B0604020202020204" pitchFamily="34" charset="0"/>
              </a:rPr>
              <a:t>a Zika-fertőzés által veszélyeztetett népességet </a:t>
            </a:r>
            <a:r>
              <a:rPr lang="hu" sz="1400" dirty="0">
                <a:cs typeface="Arial" panose="020B0604020202020204" pitchFamily="34" charset="0"/>
              </a:rPr>
              <a:t>(</a:t>
            </a:r>
            <a:r>
              <a:rPr lang="hu" sz="1400" dirty="0" smtClean="0">
                <a:cs typeface="Arial" panose="020B0604020202020204" pitchFamily="34" charset="0"/>
              </a:rPr>
              <a:t>millió fő).</a:t>
            </a:r>
            <a:endParaRPr lang="hu" sz="1400" dirty="0">
              <a:cs typeface="Arial" panose="020B0604020202020204" pitchFamily="34" charset="0"/>
            </a:endParaRPr>
          </a:p>
          <a:p>
            <a:pPr rtl="0"/>
            <a:endParaRPr lang="en-GB" sz="1400" dirty="0">
              <a:cs typeface="Arial" panose="020B0604020202020204" pitchFamily="34" charset="0"/>
            </a:endParaRPr>
          </a:p>
          <a:p>
            <a:pPr algn="just">
              <a:lnSpc>
                <a:spcPct val="120000"/>
              </a:lnSpc>
            </a:pPr>
            <a:r>
              <a:rPr lang="hu" sz="1700" dirty="0" smtClean="0">
                <a:cs typeface="Arial" panose="020B0604020202020204" pitchFamily="34" charset="0"/>
              </a:rPr>
              <a:t>„</a:t>
            </a:r>
            <a:r>
              <a:rPr lang="hu-HU" sz="1700" dirty="0" smtClean="0"/>
              <a:t>A legkedvezőtlenebb előrejelzések szerint több mint 1,3 milliárd ember élhet majd olyan régiókban, ahol a hőmérsékleti viszonyok kedveznek a ZIKA vírus terjedésének. A jövő generációi Észak-Amerikában és Európában jelentős mértékben megnövekedett ZIKA-átviteli potenciállal </a:t>
            </a:r>
            <a:r>
              <a:rPr lang="hu-HU" sz="1700" dirty="0" err="1" smtClean="0"/>
              <a:t>szembesülhetnek</a:t>
            </a:r>
            <a:r>
              <a:rPr lang="hu-HU" sz="1700" dirty="0" smtClean="0"/>
              <a:t>, különösen az őshonos lakosság körében, amely fokozottan ki lehet téve a fertőzés kockázatának.</a:t>
            </a:r>
            <a:r>
              <a:rPr lang="hu-HU" sz="1700" dirty="0" smtClean="0">
                <a:cs typeface="Arial" panose="020B0604020202020204" pitchFamily="34" charset="0"/>
              </a:rPr>
              <a:t>” </a:t>
            </a:r>
          </a:p>
          <a:p>
            <a:pPr rtl="0"/>
            <a:endParaRPr lang="en-GB" sz="1400" dirty="0">
              <a:solidFill>
                <a:schemeClr val="tx1">
                  <a:lumMod val="50000"/>
                  <a:lumOff val="50000"/>
                </a:schemeClr>
              </a:solidFill>
              <a:cs typeface="Arial" panose="020B0604020202020204" pitchFamily="34" charset="0"/>
            </a:endParaRPr>
          </a:p>
          <a:p>
            <a:pPr rtl="0"/>
            <a:r>
              <a:rPr lang="hu" sz="1000" dirty="0" smtClean="0">
                <a:cs typeface="Arial" panose="020B0604020202020204" pitchFamily="34" charset="0"/>
              </a:rPr>
              <a:t>S</a:t>
            </a:r>
            <a:r>
              <a:rPr lang="hu" sz="1000" dirty="0">
                <a:cs typeface="Arial" panose="020B0604020202020204" pitchFamily="34" charset="0"/>
              </a:rPr>
              <a:t>. J. Ryan, C. J. Carlson, B. Tesla, M. H. Bonds, C. N. Ngonghala, E. A. Mordokaj, L. R. Johnson, C. C. Murdock, Global Change Biology, 2021, </a:t>
            </a:r>
            <a:r>
              <a:rPr lang="hu" sz="1000" u="sng" dirty="0">
                <a:cs typeface="Arial" panose="020B0604020202020204" pitchFamily="34" charset="0"/>
              </a:rPr>
              <a:t>27,</a:t>
            </a:r>
            <a:r>
              <a:rPr lang="hu" sz="1000" dirty="0">
                <a:cs typeface="Arial" panose="020B0604020202020204" pitchFamily="34" charset="0"/>
              </a:rPr>
              <a:t> 84–93. </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https://doi.org/10.1111/gcb.15384</a:t>
            </a:r>
            <a:r>
              <a:rPr lang="hu" sz="1000" dirty="0">
                <a:cs typeface="Arial" panose="020B0604020202020204" pitchFamily="34" charset="0"/>
              </a:rPr>
              <a:t> </a:t>
            </a:r>
          </a:p>
        </p:txBody>
      </p:sp>
      <p:sp>
        <p:nvSpPr>
          <p:cNvPr id="11" name="TextBox 8">
            <a:extLst>
              <a:ext uri="{FF2B5EF4-FFF2-40B4-BE49-F238E27FC236}">
                <a16:creationId xmlns:a16="http://schemas.microsoft.com/office/drawing/2014/main" id="{2D6E38D2-9FD0-31DC-2625-081E67D1DE22}"/>
              </a:ext>
            </a:extLst>
          </p:cNvPr>
          <p:cNvSpPr txBox="1"/>
          <p:nvPr/>
        </p:nvSpPr>
        <p:spPr>
          <a:xfrm>
            <a:off x="130629" y="704031"/>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82974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r>
              <a:rPr lang="hu" sz="2000" u="sng" dirty="0" smtClean="0">
                <a:solidFill>
                  <a:srgbClr val="0070C0"/>
                </a:solidFill>
              </a:rPr>
              <a:t>Az </a:t>
            </a:r>
            <a:r>
              <a:rPr lang="hu" sz="2000" u="sng" dirty="0">
                <a:solidFill>
                  <a:srgbClr val="0070C0"/>
                </a:solidFill>
              </a:rPr>
              <a:t>éghajlatváltozás hatásai </a:t>
            </a:r>
            <a:r>
              <a:rPr lang="hu" sz="2000" u="sng" dirty="0" smtClean="0">
                <a:solidFill>
                  <a:srgbClr val="0070C0"/>
                </a:solidFill>
              </a:rPr>
              <a:t>vektorok </a:t>
            </a:r>
            <a:r>
              <a:rPr lang="hu" sz="2000" u="sng" dirty="0">
                <a:solidFill>
                  <a:srgbClr val="0070C0"/>
                </a:solidFill>
              </a:rPr>
              <a:t>szerint:</a:t>
            </a:r>
            <a:r>
              <a:rPr lang="hu" sz="2000" dirty="0">
                <a:solidFill>
                  <a:srgbClr val="0070C0"/>
                </a:solidFill>
              </a:rPr>
              <a:t> </a:t>
            </a:r>
            <a:r>
              <a:rPr lang="hu" sz="2000" dirty="0">
                <a:solidFill>
                  <a:srgbClr val="FF0000"/>
                </a:solidFill>
              </a:rPr>
              <a:t>Bolhák</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
        <p:nvSpPr>
          <p:cNvPr id="5" name="TextBox 4">
            <a:extLst>
              <a:ext uri="{FF2B5EF4-FFF2-40B4-BE49-F238E27FC236}">
                <a16:creationId xmlns:a16="http://schemas.microsoft.com/office/drawing/2014/main" id="{40F31326-12B4-7699-5C64-7A9466A95281}"/>
              </a:ext>
            </a:extLst>
          </p:cNvPr>
          <p:cNvSpPr txBox="1"/>
          <p:nvPr/>
        </p:nvSpPr>
        <p:spPr>
          <a:xfrm>
            <a:off x="402769" y="3649677"/>
            <a:ext cx="11416940" cy="1175706"/>
          </a:xfrm>
          <a:prstGeom prst="rect">
            <a:avLst/>
          </a:prstGeom>
          <a:noFill/>
        </p:spPr>
        <p:txBody>
          <a:bodyPr wrap="square" rtlCol="0">
            <a:spAutoFit/>
          </a:bodyPr>
          <a:lstStyle/>
          <a:p>
            <a:pPr algn="just">
              <a:lnSpc>
                <a:spcPct val="120000"/>
              </a:lnSpc>
              <a:buClr>
                <a:srgbClr val="FF0000"/>
              </a:buClr>
            </a:pPr>
            <a:r>
              <a:rPr lang="hu-HU" sz="2000" dirty="0" smtClean="0"/>
              <a:t>A bolhák jellemzően öt különböző vektorok által terjesztett betegség (VBD) átviteléért felelősek. A fertőzések kockázatát az ábrán látható négy éghajlati tényező tovább fokozza: a csapadék, a globális felmelegedés, az árvizek és az aszályok.</a:t>
            </a:r>
            <a:endParaRPr lang="hu-HU" sz="2000" dirty="0">
              <a:cs typeface="Arial" panose="020B0604020202020204" pitchFamily="34" charset="0"/>
            </a:endParaRPr>
          </a:p>
        </p:txBody>
      </p:sp>
      <p:pic>
        <p:nvPicPr>
          <p:cNvPr id="7" name="Picture 6">
            <a:extLst>
              <a:ext uri="{FF2B5EF4-FFF2-40B4-BE49-F238E27FC236}">
                <a16:creationId xmlns:a16="http://schemas.microsoft.com/office/drawing/2014/main" id="{247BDD67-42DF-B06C-64DD-49D4A1CD4AE4}"/>
              </a:ext>
            </a:extLst>
          </p:cNvPr>
          <p:cNvPicPr>
            <a:picLocks noChangeAspect="1"/>
          </p:cNvPicPr>
          <p:nvPr/>
        </p:nvPicPr>
        <p:blipFill>
          <a:blip r:embed="rId2"/>
          <a:stretch>
            <a:fillRect/>
          </a:stretch>
        </p:blipFill>
        <p:spPr>
          <a:xfrm>
            <a:off x="69669" y="1378933"/>
            <a:ext cx="12052662" cy="1567781"/>
          </a:xfrm>
          <a:prstGeom prst="rect">
            <a:avLst/>
          </a:prstGeom>
        </p:spPr>
      </p:pic>
      <p:sp>
        <p:nvSpPr>
          <p:cNvPr id="9" name="TextBox 8">
            <a:extLst>
              <a:ext uri="{FF2B5EF4-FFF2-40B4-BE49-F238E27FC236}">
                <a16:creationId xmlns:a16="http://schemas.microsoft.com/office/drawing/2014/main" id="{2D6E38D2-9FD0-31DC-2625-081E67D1DE22}"/>
              </a:ext>
            </a:extLst>
          </p:cNvPr>
          <p:cNvSpPr txBox="1"/>
          <p:nvPr/>
        </p:nvSpPr>
        <p:spPr>
          <a:xfrm>
            <a:off x="130629" y="1109461"/>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9830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smtClean="0">
                <a:solidFill>
                  <a:schemeClr val="tx1"/>
                </a:solidFill>
              </a:rPr>
              <a:t>Bolhák </a:t>
            </a:r>
            <a:r>
              <a:rPr lang="hu" sz="2000" dirty="0">
                <a:solidFill>
                  <a:schemeClr val="tx1"/>
                </a:solidFill>
              </a:rPr>
              <a:t>által </a:t>
            </a:r>
            <a:r>
              <a:rPr lang="hu" sz="2000" dirty="0" smtClean="0">
                <a:solidFill>
                  <a:schemeClr val="tx1"/>
                </a:solidFill>
              </a:rPr>
              <a:t>terjesztett betegségek</a:t>
            </a:r>
            <a:r>
              <a:rPr lang="hu" sz="2000" dirty="0">
                <a:solidFill>
                  <a:schemeClr val="tx1"/>
                </a:solidFill>
              </a:rPr>
              <a:t>: </a:t>
            </a:r>
            <a:r>
              <a:rPr lang="hu" sz="2000" dirty="0" smtClean="0">
                <a:solidFill>
                  <a:srgbClr val="FF0000"/>
                </a:solidFill>
              </a:rPr>
              <a:t>Pestis</a:t>
            </a:r>
            <a:endParaRPr lang="hu" sz="2000" dirty="0">
              <a:solidFill>
                <a:srgbClr val="FF0000"/>
              </a:solidFill>
            </a:endParaRPr>
          </a:p>
        </p:txBody>
      </p:sp>
      <p:pic>
        <p:nvPicPr>
          <p:cNvPr id="5" name="Picture 4">
            <a:extLst>
              <a:ext uri="{FF2B5EF4-FFF2-40B4-BE49-F238E27FC236}">
                <a16:creationId xmlns:a16="http://schemas.microsoft.com/office/drawing/2014/main" id="{BB8B1E09-1307-6900-9D61-E8AEC6C8DA7A}"/>
              </a:ext>
            </a:extLst>
          </p:cNvPr>
          <p:cNvPicPr>
            <a:picLocks noChangeAspect="1"/>
          </p:cNvPicPr>
          <p:nvPr/>
        </p:nvPicPr>
        <p:blipFill>
          <a:blip r:embed="rId2"/>
          <a:stretch>
            <a:fillRect/>
          </a:stretch>
        </p:blipFill>
        <p:spPr>
          <a:xfrm>
            <a:off x="69668" y="1072424"/>
            <a:ext cx="12022183" cy="619648"/>
          </a:xfrm>
          <a:prstGeom prst="rect">
            <a:avLst/>
          </a:prstGeom>
        </p:spPr>
      </p:pic>
      <p:pic>
        <p:nvPicPr>
          <p:cNvPr id="6" name="Picture 5">
            <a:extLst>
              <a:ext uri="{FF2B5EF4-FFF2-40B4-BE49-F238E27FC236}">
                <a16:creationId xmlns:a16="http://schemas.microsoft.com/office/drawing/2014/main" id="{68D07FA2-F453-E80B-339B-77C7B2AE1659}"/>
              </a:ext>
            </a:extLst>
          </p:cNvPr>
          <p:cNvPicPr>
            <a:picLocks noChangeAspect="1"/>
          </p:cNvPicPr>
          <p:nvPr/>
        </p:nvPicPr>
        <p:blipFill>
          <a:blip r:embed="rId3"/>
          <a:stretch>
            <a:fillRect/>
          </a:stretch>
        </p:blipFill>
        <p:spPr>
          <a:xfrm>
            <a:off x="7463245" y="1646476"/>
            <a:ext cx="4728755" cy="4704126"/>
          </a:xfrm>
          <a:prstGeom prst="rect">
            <a:avLst/>
          </a:prstGeom>
        </p:spPr>
      </p:pic>
      <p:sp>
        <p:nvSpPr>
          <p:cNvPr id="7" name="TextBox 6">
            <a:extLst>
              <a:ext uri="{FF2B5EF4-FFF2-40B4-BE49-F238E27FC236}">
                <a16:creationId xmlns:a16="http://schemas.microsoft.com/office/drawing/2014/main" id="{A3407D38-D67E-2B9B-09A3-67388FAAA883}"/>
              </a:ext>
            </a:extLst>
          </p:cNvPr>
          <p:cNvSpPr txBox="1"/>
          <p:nvPr/>
        </p:nvSpPr>
        <p:spPr>
          <a:xfrm>
            <a:off x="210838" y="1855970"/>
            <a:ext cx="7149738" cy="4462760"/>
          </a:xfrm>
          <a:prstGeom prst="rect">
            <a:avLst/>
          </a:prstGeom>
          <a:noFill/>
        </p:spPr>
        <p:txBody>
          <a:bodyPr wrap="square" rtlCol="0">
            <a:spAutoFit/>
          </a:bodyPr>
          <a:lstStyle/>
          <a:p>
            <a:pPr lvl="3"/>
            <a:r>
              <a:rPr lang="hu" sz="1400" i="1" dirty="0">
                <a:solidFill>
                  <a:srgbClr val="0070C0"/>
                </a:solidFill>
                <a:cs typeface="Arial" panose="020B0604020202020204" pitchFamily="34" charset="0"/>
              </a:rPr>
              <a:t>21. ábra. </a:t>
            </a:r>
            <a:r>
              <a:rPr lang="hu-HU" sz="1400" i="1" dirty="0">
                <a:solidFill>
                  <a:srgbClr val="0070C0"/>
                </a:solidFill>
                <a:cs typeface="Arial" panose="020B0604020202020204" pitchFamily="34" charset="0"/>
              </a:rPr>
              <a:t>21. ábra. A </a:t>
            </a:r>
            <a:r>
              <a:rPr lang="hu-HU" sz="1400" i="1" dirty="0" smtClean="0">
                <a:solidFill>
                  <a:srgbClr val="0070C0"/>
                </a:solidFill>
                <a:cs typeface="Arial" panose="020B0604020202020204" pitchFamily="34" charset="0"/>
              </a:rPr>
              <a:t>szárazság és nedvesség hatása </a:t>
            </a:r>
            <a:r>
              <a:rPr lang="hu-HU" sz="1400" i="1" dirty="0">
                <a:solidFill>
                  <a:srgbClr val="0070C0"/>
                </a:solidFill>
                <a:cs typeface="Arial" panose="020B0604020202020204" pitchFamily="34" charset="0"/>
              </a:rPr>
              <a:t>az emberi pestisjárványok intenzitására. </a:t>
            </a:r>
            <a:r>
              <a:rPr lang="hu-HU" sz="1400" i="1" dirty="0" smtClean="0">
                <a:solidFill>
                  <a:srgbClr val="0070C0"/>
                </a:solidFill>
                <a:cs typeface="Arial" panose="020B0604020202020204" pitchFamily="34" charset="0"/>
              </a:rPr>
              <a:t/>
            </a:r>
            <a:br>
              <a:rPr lang="hu-HU" sz="1400" i="1" dirty="0" smtClean="0">
                <a:solidFill>
                  <a:srgbClr val="0070C0"/>
                </a:solidFill>
                <a:cs typeface="Arial" panose="020B0604020202020204" pitchFamily="34" charset="0"/>
              </a:rPr>
            </a:br>
            <a:r>
              <a:rPr lang="hu-HU" sz="1400" i="1" dirty="0" smtClean="0">
                <a:solidFill>
                  <a:srgbClr val="0070C0"/>
                </a:solidFill>
                <a:cs typeface="Arial" panose="020B0604020202020204" pitchFamily="34" charset="0"/>
              </a:rPr>
              <a:t>A vizsgálat évében </a:t>
            </a:r>
            <a:r>
              <a:rPr lang="hu-HU" sz="1400" i="1" dirty="0">
                <a:solidFill>
                  <a:srgbClr val="0070C0"/>
                </a:solidFill>
                <a:cs typeface="Arial" panose="020B0604020202020204" pitchFamily="34" charset="0"/>
              </a:rPr>
              <a:t>(A) és az előző évben (B) Észak-Kínában, </a:t>
            </a:r>
            <a:r>
              <a:rPr lang="hu-HU" sz="1400" i="1" dirty="0" smtClean="0">
                <a:solidFill>
                  <a:srgbClr val="0070C0"/>
                </a:solidFill>
                <a:cs typeface="Arial" panose="020B0604020202020204" pitchFamily="34" charset="0"/>
              </a:rPr>
              <a:t>valamint a vizsgálat évében </a:t>
            </a:r>
            <a:r>
              <a:rPr lang="hu-HU" sz="1400" i="1" dirty="0">
                <a:solidFill>
                  <a:srgbClr val="0070C0"/>
                </a:solidFill>
                <a:cs typeface="Arial" panose="020B0604020202020204" pitchFamily="34" charset="0"/>
              </a:rPr>
              <a:t>(C) és az előző évben (D) Dél-Kínában. </a:t>
            </a:r>
            <a:r>
              <a:rPr lang="hu-HU" sz="1400" i="1" dirty="0" smtClean="0">
                <a:solidFill>
                  <a:srgbClr val="0070C0"/>
                </a:solidFill>
                <a:cs typeface="Arial" panose="020B0604020202020204" pitchFamily="34" charset="0"/>
              </a:rPr>
              <a:t/>
            </a:r>
            <a:br>
              <a:rPr lang="hu-HU" sz="1400" i="1" dirty="0" smtClean="0">
                <a:solidFill>
                  <a:srgbClr val="0070C0"/>
                </a:solidFill>
                <a:cs typeface="Arial" panose="020B0604020202020204" pitchFamily="34" charset="0"/>
              </a:rPr>
            </a:br>
            <a:r>
              <a:rPr lang="hu-HU" sz="1400" i="1" dirty="0" smtClean="0">
                <a:solidFill>
                  <a:srgbClr val="0070C0"/>
                </a:solidFill>
                <a:cs typeface="Arial" panose="020B0604020202020204" pitchFamily="34" charset="0"/>
              </a:rPr>
              <a:t>D/W index: </a:t>
            </a:r>
            <a:r>
              <a:rPr lang="hu-HU" sz="1400" i="1" dirty="0">
                <a:solidFill>
                  <a:srgbClr val="0070C0"/>
                </a:solidFill>
                <a:cs typeface="Arial" panose="020B0604020202020204" pitchFamily="34" charset="0"/>
              </a:rPr>
              <a:t>1 = nagyon </a:t>
            </a:r>
            <a:r>
              <a:rPr lang="hu-HU" sz="1400" i="1" dirty="0" smtClean="0">
                <a:solidFill>
                  <a:srgbClr val="0070C0"/>
                </a:solidFill>
                <a:cs typeface="Arial" panose="020B0604020202020204" pitchFamily="34" charset="0"/>
              </a:rPr>
              <a:t>nedves időjárás; </a:t>
            </a:r>
            <a:r>
              <a:rPr lang="hu-HU" sz="1400" i="1" dirty="0">
                <a:solidFill>
                  <a:srgbClr val="0070C0"/>
                </a:solidFill>
                <a:cs typeface="Arial" panose="020B0604020202020204" pitchFamily="34" charset="0"/>
              </a:rPr>
              <a:t>5 = nagyon </a:t>
            </a:r>
            <a:r>
              <a:rPr lang="hu-HU" sz="1400" i="1" dirty="0" smtClean="0">
                <a:solidFill>
                  <a:srgbClr val="0070C0"/>
                </a:solidFill>
                <a:cs typeface="Arial" panose="020B0604020202020204" pitchFamily="34" charset="0"/>
              </a:rPr>
              <a:t>száraz időjárás</a:t>
            </a:r>
            <a:endParaRPr lang="en-GB" sz="1400" dirty="0">
              <a:solidFill>
                <a:schemeClr val="tx1">
                  <a:lumMod val="50000"/>
                  <a:lumOff val="50000"/>
                </a:schemeClr>
              </a:solidFill>
              <a:cs typeface="Arial" panose="020B0604020202020204" pitchFamily="34" charset="0"/>
            </a:endParaRPr>
          </a:p>
          <a:p>
            <a:endParaRPr lang="hu-HU" dirty="0" smtClean="0">
              <a:cs typeface="Arial" panose="020B0604020202020204" pitchFamily="34" charset="0"/>
            </a:endParaRPr>
          </a:p>
          <a:p>
            <a:endParaRPr lang="hu-HU" dirty="0" smtClean="0">
              <a:cs typeface="Arial" panose="020B0604020202020204" pitchFamily="34" charset="0"/>
            </a:endParaRPr>
          </a:p>
          <a:p>
            <a:pPr algn="just">
              <a:lnSpc>
                <a:spcPct val="120000"/>
              </a:lnSpc>
            </a:pPr>
            <a:r>
              <a:rPr lang="hu-HU" dirty="0" smtClean="0">
                <a:cs typeface="Arial" panose="020B0604020202020204" pitchFamily="34" charset="0"/>
              </a:rPr>
              <a:t>„</a:t>
            </a:r>
            <a:r>
              <a:rPr lang="hu-HU" dirty="0" smtClean="0"/>
              <a:t>Észak-Kínában </a:t>
            </a:r>
            <a:r>
              <a:rPr lang="hu-HU" dirty="0"/>
              <a:t>a szárazabb időjárási viszonyok a pestis intenzitásának csökkenésével jártak, míg Dél-Kínában éppen ellenkezőleg, növekedést eredményeztek. </a:t>
            </a:r>
            <a:r>
              <a:rPr lang="hu-HU" dirty="0" smtClean="0"/>
              <a:t>Az </a:t>
            </a:r>
            <a:r>
              <a:rPr lang="hu-HU" dirty="0"/>
              <a:t>eltérő regionális hatások arra engednek következtetni, hogy a csapadék befolyása az emberi pestis előfordulására az adott éghajlati övezettől függően </a:t>
            </a:r>
            <a:r>
              <a:rPr lang="hu-HU" dirty="0" smtClean="0"/>
              <a:t>jelentősen változhat”.</a:t>
            </a:r>
            <a:endParaRPr lang="hu-HU" dirty="0">
              <a:cs typeface="Arial" panose="020B0604020202020204" pitchFamily="34" charset="0"/>
            </a:endParaRPr>
          </a:p>
          <a:p>
            <a:endParaRPr lang="hu-HU" sz="1000" dirty="0" smtClean="0">
              <a:cs typeface="Arial" panose="020B0604020202020204" pitchFamily="34" charset="0"/>
            </a:endParaRPr>
          </a:p>
          <a:p>
            <a:endParaRPr lang="hu-HU" sz="1000" dirty="0">
              <a:cs typeface="Arial" panose="020B0604020202020204" pitchFamily="34" charset="0"/>
            </a:endParaRPr>
          </a:p>
          <a:p>
            <a:endParaRPr lang="hu-HU" sz="1000" dirty="0" smtClean="0">
              <a:cs typeface="Arial" panose="020B0604020202020204" pitchFamily="34" charset="0"/>
            </a:endParaRPr>
          </a:p>
          <a:p>
            <a:endParaRPr lang="hu-HU" sz="1000" dirty="0">
              <a:cs typeface="Arial" panose="020B0604020202020204" pitchFamily="34" charset="0"/>
            </a:endParaRPr>
          </a:p>
          <a:p>
            <a:endParaRPr lang="hu-HU" sz="1000" dirty="0" smtClean="0">
              <a:cs typeface="Arial" panose="020B0604020202020204" pitchFamily="34" charset="0"/>
            </a:endParaRPr>
          </a:p>
          <a:p>
            <a:r>
              <a:rPr lang="hu" sz="1000" dirty="0" smtClean="0">
                <a:cs typeface="Arial" panose="020B0604020202020204" pitchFamily="34" charset="0"/>
              </a:rPr>
              <a:t>L</a:t>
            </a:r>
            <a:r>
              <a:rPr lang="hu" sz="1000" dirty="0">
                <a:cs typeface="Arial" panose="020B0604020202020204" pitchFamily="34" charset="0"/>
              </a:rPr>
              <a:t>. Xua </a:t>
            </a:r>
            <a:r>
              <a:rPr lang="hu" sz="1000" i="1" dirty="0">
                <a:cs typeface="Arial" panose="020B0604020202020204" pitchFamily="34" charset="0"/>
              </a:rPr>
              <a:t>et al</a:t>
            </a:r>
            <a:r>
              <a:rPr lang="hu" sz="1000" dirty="0">
                <a:cs typeface="Arial" panose="020B0604020202020204" pitchFamily="34" charset="0"/>
              </a:rPr>
              <a:t>., “Nonlinear effect of climate on plague during the third pandemic in China”, PNAS, 2011. június 21., </a:t>
            </a:r>
            <a:r>
              <a:rPr lang="hu" sz="1000" u="sng" dirty="0">
                <a:cs typeface="Arial" panose="020B0604020202020204" pitchFamily="34" charset="0"/>
              </a:rPr>
              <a:t>108,</a:t>
            </a:r>
            <a:r>
              <a:rPr lang="hu" sz="1000" dirty="0">
                <a:cs typeface="Arial" panose="020B0604020202020204" pitchFamily="34" charset="0"/>
              </a:rPr>
              <a:t> (25), 10214–10219. </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https://www.pnas.org/doi/full/10.1073/pnas.1019486108</a:t>
            </a:r>
            <a:endParaRPr lang="en-IE" sz="1000" dirty="0">
              <a:cs typeface="Arial" panose="020B0604020202020204" pitchFamily="34" charset="0"/>
            </a:endParaRPr>
          </a:p>
        </p:txBody>
      </p:sp>
      <p:sp>
        <p:nvSpPr>
          <p:cNvPr id="8" name="TextBox 8">
            <a:extLst>
              <a:ext uri="{FF2B5EF4-FFF2-40B4-BE49-F238E27FC236}">
                <a16:creationId xmlns:a16="http://schemas.microsoft.com/office/drawing/2014/main" id="{2D6E38D2-9FD0-31DC-2625-081E67D1DE22}"/>
              </a:ext>
            </a:extLst>
          </p:cNvPr>
          <p:cNvSpPr txBox="1"/>
          <p:nvPr/>
        </p:nvSpPr>
        <p:spPr>
          <a:xfrm>
            <a:off x="130629" y="807537"/>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75611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hu" sz="2000" dirty="0">
                <a:solidFill>
                  <a:srgbClr val="FF0000"/>
                </a:solidFill>
              </a:rPr>
              <a:t>Tungiasis</a:t>
            </a: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05E9FA90-94E3-D7FA-E07C-106F42F7AC7E}"/>
              </a:ext>
            </a:extLst>
          </p:cNvPr>
          <p:cNvPicPr>
            <a:picLocks noChangeAspect="1"/>
          </p:cNvPicPr>
          <p:nvPr/>
        </p:nvPicPr>
        <p:blipFill>
          <a:blip r:embed="rId2"/>
          <a:stretch>
            <a:fillRect/>
          </a:stretch>
        </p:blipFill>
        <p:spPr>
          <a:xfrm>
            <a:off x="69668" y="952885"/>
            <a:ext cx="12022183" cy="819264"/>
          </a:xfrm>
          <a:prstGeom prst="rect">
            <a:avLst/>
          </a:prstGeom>
        </p:spPr>
      </p:pic>
      <p:pic>
        <p:nvPicPr>
          <p:cNvPr id="11" name="Picture 10">
            <a:extLst>
              <a:ext uri="{FF2B5EF4-FFF2-40B4-BE49-F238E27FC236}">
                <a16:creationId xmlns:a16="http://schemas.microsoft.com/office/drawing/2014/main" id="{59AAAF1B-3D48-BB66-8848-BE959EA27031}"/>
              </a:ext>
            </a:extLst>
          </p:cNvPr>
          <p:cNvPicPr>
            <a:picLocks noChangeAspect="1"/>
          </p:cNvPicPr>
          <p:nvPr/>
        </p:nvPicPr>
        <p:blipFill rotWithShape="1">
          <a:blip r:embed="rId3"/>
          <a:srcRect l="65059" t="25332" r="1687" b="45396"/>
          <a:stretch/>
        </p:blipFill>
        <p:spPr>
          <a:xfrm>
            <a:off x="2177966" y="1772149"/>
            <a:ext cx="2078966" cy="862641"/>
          </a:xfrm>
          <a:prstGeom prst="rect">
            <a:avLst/>
          </a:prstGeom>
        </p:spPr>
      </p:pic>
      <p:sp>
        <p:nvSpPr>
          <p:cNvPr id="12" name="TextBox 11">
            <a:extLst>
              <a:ext uri="{FF2B5EF4-FFF2-40B4-BE49-F238E27FC236}">
                <a16:creationId xmlns:a16="http://schemas.microsoft.com/office/drawing/2014/main" id="{56B10A5D-76BD-9FE5-938D-9BAF99398C6D}"/>
              </a:ext>
            </a:extLst>
          </p:cNvPr>
          <p:cNvSpPr txBox="1"/>
          <p:nvPr/>
        </p:nvSpPr>
        <p:spPr>
          <a:xfrm>
            <a:off x="409554" y="3692331"/>
            <a:ext cx="4205581" cy="738664"/>
          </a:xfrm>
          <a:prstGeom prst="rect">
            <a:avLst/>
          </a:prstGeom>
          <a:noFill/>
        </p:spPr>
        <p:txBody>
          <a:bodyPr wrap="square" rtlCol="0">
            <a:spAutoFit/>
          </a:bodyPr>
          <a:lstStyle/>
          <a:p>
            <a:r>
              <a:rPr lang="hu" sz="1400" i="1" dirty="0">
                <a:solidFill>
                  <a:srgbClr val="0070C0"/>
                </a:solidFill>
                <a:cs typeface="Arial" panose="020B0604020202020204" pitchFamily="34" charset="0"/>
              </a:rPr>
              <a:t>22. ábra. Szezonális változások a tungiasis előfordulásában és havi csapadékban </a:t>
            </a:r>
            <a:r>
              <a:rPr lang="hu" sz="1400" i="1" dirty="0" smtClean="0">
                <a:solidFill>
                  <a:srgbClr val="0070C0"/>
                </a:solidFill>
                <a:cs typeface="Arial" panose="020B0604020202020204" pitchFamily="34" charset="0"/>
              </a:rPr>
              <a:t>2001</a:t>
            </a:r>
            <a:br>
              <a:rPr lang="hu" sz="1400" i="1" dirty="0" smtClean="0">
                <a:solidFill>
                  <a:srgbClr val="0070C0"/>
                </a:solidFill>
                <a:cs typeface="Arial" panose="020B0604020202020204" pitchFamily="34" charset="0"/>
              </a:rPr>
            </a:br>
            <a:r>
              <a:rPr lang="hu" sz="1400" i="1" dirty="0" smtClean="0">
                <a:solidFill>
                  <a:srgbClr val="0070C0"/>
                </a:solidFill>
                <a:cs typeface="Arial" panose="020B0604020202020204" pitchFamily="34" charset="0"/>
              </a:rPr>
              <a:t>januárja és </a:t>
            </a:r>
            <a:r>
              <a:rPr lang="hu" sz="1400" i="1" dirty="0">
                <a:solidFill>
                  <a:srgbClr val="0070C0"/>
                </a:solidFill>
                <a:cs typeface="Arial" panose="020B0604020202020204" pitchFamily="34" charset="0"/>
              </a:rPr>
              <a:t>2002 januárja között </a:t>
            </a:r>
            <a:r>
              <a:rPr lang="hu" sz="1400" i="1" dirty="0" smtClean="0">
                <a:solidFill>
                  <a:srgbClr val="0070C0"/>
                </a:solidFill>
                <a:cs typeface="Arial" panose="020B0604020202020204" pitchFamily="34" charset="0"/>
              </a:rPr>
              <a:t>Északkelet-Brazíliában</a:t>
            </a:r>
            <a:endParaRPr lang="en-IE" sz="1200" dirty="0">
              <a:solidFill>
                <a:schemeClr val="tx1">
                  <a:lumMod val="50000"/>
                  <a:lumOff val="50000"/>
                </a:schemeClr>
              </a:solidFill>
              <a:cs typeface="Arial" panose="020B0604020202020204" pitchFamily="34" charset="0"/>
            </a:endParaRPr>
          </a:p>
        </p:txBody>
      </p:sp>
      <p:sp>
        <p:nvSpPr>
          <p:cNvPr id="9" name="TextBox 8">
            <a:extLst>
              <a:ext uri="{FF2B5EF4-FFF2-40B4-BE49-F238E27FC236}">
                <a16:creationId xmlns:a16="http://schemas.microsoft.com/office/drawing/2014/main" id="{2D6E38D2-9FD0-31DC-2625-081E67D1DE22}"/>
              </a:ext>
            </a:extLst>
          </p:cNvPr>
          <p:cNvSpPr txBox="1"/>
          <p:nvPr/>
        </p:nvSpPr>
        <p:spPr>
          <a:xfrm>
            <a:off x="130629" y="695403"/>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pic>
        <p:nvPicPr>
          <p:cNvPr id="8" name="Picture 10">
            <a:extLst>
              <a:ext uri="{FF2B5EF4-FFF2-40B4-BE49-F238E27FC236}">
                <a16:creationId xmlns:a16="http://schemas.microsoft.com/office/drawing/2014/main" id="{59AAAF1B-3D48-BB66-8848-BE959EA27031}"/>
              </a:ext>
            </a:extLst>
          </p:cNvPr>
          <p:cNvPicPr>
            <a:picLocks noChangeAspect="1"/>
          </p:cNvPicPr>
          <p:nvPr/>
        </p:nvPicPr>
        <p:blipFill rotWithShape="1">
          <a:blip r:embed="rId3"/>
          <a:srcRect l="2008" r="35784"/>
          <a:stretch/>
        </p:blipFill>
        <p:spPr>
          <a:xfrm>
            <a:off x="4519246" y="1848475"/>
            <a:ext cx="5711687" cy="4328037"/>
          </a:xfrm>
          <a:prstGeom prst="rect">
            <a:avLst/>
          </a:prstGeom>
        </p:spPr>
      </p:pic>
      <p:sp>
        <p:nvSpPr>
          <p:cNvPr id="2" name="Téglalap 1"/>
          <p:cNvSpPr/>
          <p:nvPr/>
        </p:nvSpPr>
        <p:spPr>
          <a:xfrm>
            <a:off x="0" y="6062211"/>
            <a:ext cx="11145329" cy="246221"/>
          </a:xfrm>
          <a:prstGeom prst="rect">
            <a:avLst/>
          </a:prstGeom>
        </p:spPr>
        <p:txBody>
          <a:bodyPr wrap="square">
            <a:spAutoFit/>
          </a:bodyPr>
          <a:lstStyle/>
          <a:p>
            <a:r>
              <a:rPr lang="hu" sz="1000" dirty="0">
                <a:cs typeface="Arial" panose="020B0604020202020204" pitchFamily="34" charset="0"/>
                <a:hlinkClick r:id="rId4">
                  <a:extLst>
                    <a:ext uri="{A12FA001-AC4F-418D-AE19-62706E023703}">
                      <ahyp:hlinkClr xmlns:ahyp="http://schemas.microsoft.com/office/drawing/2018/hyperlinkcolor" xmlns="" xmlns:lc="http://schemas.openxmlformats.org/drawingml/2006/lockedCanvas" val="tx"/>
                    </a:ext>
                  </a:extLst>
                </a:hlinkClick>
              </a:rPr>
              <a:t>https</a:t>
            </a:r>
            <a:r>
              <a:rPr lang="hu" sz="1000" dirty="0">
                <a:cs typeface="Arial" panose="020B0604020202020204" pitchFamily="34" charset="0"/>
                <a:hlinkClick r:id="rId4">
                  <a:extLst>
                    <a:ext uri="{A12FA001-AC4F-418D-AE19-62706E023703}">
                      <ahyp:hlinkClr xmlns:ahyp="http://schemas.microsoft.com/office/drawing/2018/hyperlinkcolor" xmlns="" xmlns:lc="http://schemas.openxmlformats.org/drawingml/2006/lockedCanvas" val="tx"/>
                    </a:ext>
                  </a:extLst>
                </a:hlinkClick>
              </a:rPr>
              <a:t>://camilo-mora.github.io/Diseases/PDFs/Seasonal_variation_of_Tungiasis_in_an_endemic_comm.pdf</a:t>
            </a:r>
            <a:r>
              <a:rPr lang="hu" sz="1000" dirty="0">
                <a:cs typeface="Arial" panose="020B0604020202020204" pitchFamily="34" charset="0"/>
              </a:rPr>
              <a:t> </a:t>
            </a:r>
          </a:p>
        </p:txBody>
      </p:sp>
    </p:spTree>
    <p:extLst>
      <p:ext uri="{BB962C8B-B14F-4D97-AF65-F5344CB8AC3E}">
        <p14:creationId xmlns:p14="http://schemas.microsoft.com/office/powerpoint/2010/main" val="1658787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a:buClr>
                <a:srgbClr val="00B050"/>
              </a:buClr>
              <a:buNone/>
            </a:pPr>
            <a:r>
              <a:rPr lang="hu" sz="2000" dirty="0" smtClean="0">
                <a:solidFill>
                  <a:srgbClr val="FF0000"/>
                </a:solidFill>
              </a:rPr>
              <a:t>Bozóttífusz (Tsutsugamusshu láz)</a:t>
            </a:r>
            <a:endParaRPr lang="hu-HU" sz="2000" b="1" u="sng" dirty="0">
              <a:hlinkClick r:id="rId2"/>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8" name="Picture 7">
            <a:extLst>
              <a:ext uri="{FF2B5EF4-FFF2-40B4-BE49-F238E27FC236}">
                <a16:creationId xmlns:a16="http://schemas.microsoft.com/office/drawing/2014/main" id="{DF7F93F6-B0F0-FB99-14D6-0ECE731A643B}"/>
              </a:ext>
            </a:extLst>
          </p:cNvPr>
          <p:cNvPicPr>
            <a:picLocks noChangeAspect="1"/>
          </p:cNvPicPr>
          <p:nvPr/>
        </p:nvPicPr>
        <p:blipFill>
          <a:blip r:embed="rId3"/>
          <a:stretch>
            <a:fillRect/>
          </a:stretch>
        </p:blipFill>
        <p:spPr>
          <a:xfrm>
            <a:off x="100148" y="1126384"/>
            <a:ext cx="12022183" cy="607597"/>
          </a:xfrm>
          <a:prstGeom prst="rect">
            <a:avLst/>
          </a:prstGeom>
        </p:spPr>
      </p:pic>
      <p:pic>
        <p:nvPicPr>
          <p:cNvPr id="9" name="Picture 8">
            <a:extLst>
              <a:ext uri="{FF2B5EF4-FFF2-40B4-BE49-F238E27FC236}">
                <a16:creationId xmlns:a16="http://schemas.microsoft.com/office/drawing/2014/main" id="{311DFE14-4BCB-4350-3940-335BD4FD4752}"/>
              </a:ext>
            </a:extLst>
          </p:cNvPr>
          <p:cNvPicPr>
            <a:picLocks noChangeAspect="1"/>
          </p:cNvPicPr>
          <p:nvPr/>
        </p:nvPicPr>
        <p:blipFill>
          <a:blip r:embed="rId4"/>
          <a:stretch>
            <a:fillRect/>
          </a:stretch>
        </p:blipFill>
        <p:spPr>
          <a:xfrm>
            <a:off x="6449225" y="2385336"/>
            <a:ext cx="5281221" cy="3839440"/>
          </a:xfrm>
          <a:prstGeom prst="rect">
            <a:avLst/>
          </a:prstGeom>
        </p:spPr>
      </p:pic>
      <p:sp>
        <p:nvSpPr>
          <p:cNvPr id="10" name="TextBox 9">
            <a:extLst>
              <a:ext uri="{FF2B5EF4-FFF2-40B4-BE49-F238E27FC236}">
                <a16:creationId xmlns:a16="http://schemas.microsoft.com/office/drawing/2014/main" id="{6B82BDBF-1080-CF5D-16C7-183755B83752}"/>
              </a:ext>
            </a:extLst>
          </p:cNvPr>
          <p:cNvSpPr txBox="1"/>
          <p:nvPr/>
        </p:nvSpPr>
        <p:spPr>
          <a:xfrm>
            <a:off x="6593372" y="2041758"/>
            <a:ext cx="5451040" cy="307777"/>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23. ábra. </a:t>
            </a:r>
            <a:r>
              <a:rPr lang="hu" sz="1400" i="1" dirty="0" smtClean="0">
                <a:solidFill>
                  <a:srgbClr val="0070C0"/>
                </a:solidFill>
                <a:cs typeface="Arial" panose="020B0604020202020204" pitchFamily="34" charset="0"/>
              </a:rPr>
              <a:t>Bozóttífusz </a:t>
            </a:r>
            <a:r>
              <a:rPr lang="hu" sz="1400" i="1" dirty="0">
                <a:solidFill>
                  <a:srgbClr val="0070C0"/>
                </a:solidFill>
                <a:cs typeface="Arial" panose="020B0604020202020204" pitchFamily="34" charset="0"/>
              </a:rPr>
              <a:t>esetek Kínában 2006 és 2012 között</a:t>
            </a:r>
            <a:endParaRPr lang="en-IE" sz="1400" i="1" dirty="0">
              <a:solidFill>
                <a:srgbClr val="0070C0"/>
              </a:solidFill>
              <a:cs typeface="Arial" panose="020B0604020202020204" pitchFamily="34" charset="0"/>
            </a:endParaRPr>
          </a:p>
        </p:txBody>
      </p:sp>
      <p:sp>
        <p:nvSpPr>
          <p:cNvPr id="14" name="TextBox 13">
            <a:extLst>
              <a:ext uri="{FF2B5EF4-FFF2-40B4-BE49-F238E27FC236}">
                <a16:creationId xmlns:a16="http://schemas.microsoft.com/office/drawing/2014/main" id="{73755880-377F-3ECE-472A-4F829B094BCB}"/>
              </a:ext>
            </a:extLst>
          </p:cNvPr>
          <p:cNvSpPr txBox="1"/>
          <p:nvPr/>
        </p:nvSpPr>
        <p:spPr>
          <a:xfrm>
            <a:off x="213886" y="5485395"/>
            <a:ext cx="5364480" cy="553998"/>
          </a:xfrm>
          <a:prstGeom prst="rect">
            <a:avLst/>
          </a:prstGeom>
          <a:noFill/>
        </p:spPr>
        <p:txBody>
          <a:bodyPr wrap="square" rtlCol="0">
            <a:spAutoFit/>
          </a:bodyPr>
          <a:lstStyle/>
          <a:p>
            <a:pPr rtl="0"/>
            <a:r>
              <a:rPr lang="hu" sz="1000">
                <a:cs typeface="Arial" panose="020B0604020202020204" pitchFamily="34" charset="0"/>
              </a:rPr>
              <a:t>L. P. Yang, J. Liu, X. J. Wang, W. MA, C. X. Jia, és B. F. Jiang, “Effects of meteorological factors on scrub typhus in a temperate region of China”, Epidemiol. Infect., 2014, </a:t>
            </a:r>
            <a:r>
              <a:rPr lang="hu" sz="1000" u="sng">
                <a:cs typeface="Arial" panose="020B0604020202020204" pitchFamily="34" charset="0"/>
              </a:rPr>
              <a:t>142</a:t>
            </a:r>
            <a:r>
              <a:rPr lang="hu" sz="1000">
                <a:cs typeface="Arial" panose="020B0604020202020204" pitchFamily="34" charset="0"/>
              </a:rPr>
              <a:t>, 2217–2226. </a:t>
            </a:r>
            <a:r>
              <a:rPr lang="hu" sz="1000">
                <a:cs typeface="Arial" panose="020B0604020202020204" pitchFamily="34" charset="0"/>
                <a:hlinkClick r:id="rId5">
                  <a:extLst>
                    <a:ext uri="{A12FA001-AC4F-418D-AE19-62706E023703}">
                      <ahyp:hlinkClr xmlns="" xmlns:ahyp="http://schemas.microsoft.com/office/drawing/2018/hyperlinkcolor" val="tx"/>
                    </a:ext>
                  </a:extLst>
                </a:hlinkClick>
              </a:rPr>
              <a:t>https://doi.org/10.1017/S0950268813003208</a:t>
            </a:r>
            <a:r>
              <a:rPr lang="hu" sz="1000">
                <a:cs typeface="Arial" panose="020B0604020202020204" pitchFamily="34" charset="0"/>
              </a:rPr>
              <a:t> </a:t>
            </a:r>
            <a:endParaRPr lang="en-IE" sz="1000" dirty="0">
              <a:cs typeface="Arial" panose="020B0604020202020204" pitchFamily="34" charset="0"/>
            </a:endParaRPr>
          </a:p>
        </p:txBody>
      </p:sp>
      <p:sp>
        <p:nvSpPr>
          <p:cNvPr id="15" name="TextBox 14">
            <a:extLst>
              <a:ext uri="{FF2B5EF4-FFF2-40B4-BE49-F238E27FC236}">
                <a16:creationId xmlns:a16="http://schemas.microsoft.com/office/drawing/2014/main" id="{A0F017A6-5819-9E5F-C18D-020D38EECCD8}"/>
              </a:ext>
            </a:extLst>
          </p:cNvPr>
          <p:cNvSpPr txBox="1"/>
          <p:nvPr/>
        </p:nvSpPr>
        <p:spPr>
          <a:xfrm>
            <a:off x="213886" y="2471352"/>
            <a:ext cx="6379486" cy="1549911"/>
          </a:xfrm>
          <a:prstGeom prst="rect">
            <a:avLst/>
          </a:prstGeom>
          <a:noFill/>
        </p:spPr>
        <p:txBody>
          <a:bodyPr wrap="square" rtlCol="0">
            <a:spAutoFit/>
          </a:bodyPr>
          <a:lstStyle/>
          <a:p>
            <a:pPr algn="just">
              <a:lnSpc>
                <a:spcPct val="120000"/>
              </a:lnSpc>
            </a:pPr>
            <a:r>
              <a:rPr lang="hu-HU" sz="1600" dirty="0" smtClean="0">
                <a:cs typeface="Arial" panose="020B0604020202020204" pitchFamily="34" charset="0"/>
              </a:rPr>
              <a:t>„A bozóttífusz előfordulása pozitívan korrelál a vizsgált időszak előtti három hónap hőmérsékletével, az előző kettő hónap páratartalmával és az előző három hónap csapadékával a kínai </a:t>
            </a:r>
            <a:r>
              <a:rPr lang="hu-HU" sz="1600" dirty="0" err="1" smtClean="0">
                <a:cs typeface="Arial" panose="020B0604020202020204" pitchFamily="34" charset="0"/>
              </a:rPr>
              <a:t>Laiwuban</a:t>
            </a:r>
            <a:r>
              <a:rPr lang="hu-HU" sz="1600" dirty="0" smtClean="0">
                <a:cs typeface="Arial" panose="020B0604020202020204" pitchFamily="34" charset="0"/>
              </a:rPr>
              <a:t>. </a:t>
            </a:r>
          </a:p>
          <a:p>
            <a:pPr algn="just">
              <a:lnSpc>
                <a:spcPct val="120000"/>
              </a:lnSpc>
            </a:pPr>
            <a:r>
              <a:rPr lang="hu-HU" sz="1600" dirty="0" smtClean="0">
                <a:cs typeface="Arial" panose="020B0604020202020204" pitchFamily="34" charset="0"/>
              </a:rPr>
              <a:t>Az éghajlatváltozás hatásai – különösen a globális felmelegedés – növelhetik a bozóttífusz előfordulását a mérsékelt égövi régiókban is”.</a:t>
            </a:r>
            <a:endParaRPr lang="hu-HU" sz="1600" dirty="0">
              <a:cs typeface="Arial" panose="020B0604020202020204" pitchFamily="34" charset="0"/>
            </a:endParaRPr>
          </a:p>
        </p:txBody>
      </p:sp>
      <p:sp>
        <p:nvSpPr>
          <p:cNvPr id="11" name="TextBox 8">
            <a:extLst>
              <a:ext uri="{FF2B5EF4-FFF2-40B4-BE49-F238E27FC236}">
                <a16:creationId xmlns:a16="http://schemas.microsoft.com/office/drawing/2014/main" id="{2D6E38D2-9FD0-31DC-2625-081E67D1DE22}"/>
              </a:ext>
            </a:extLst>
          </p:cNvPr>
          <p:cNvSpPr txBox="1"/>
          <p:nvPr/>
        </p:nvSpPr>
        <p:spPr>
          <a:xfrm>
            <a:off x="130629" y="876559"/>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7224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r>
              <a:rPr lang="hu" sz="2000" u="sng" dirty="0" smtClean="0">
                <a:solidFill>
                  <a:srgbClr val="0070C0"/>
                </a:solidFill>
              </a:rPr>
              <a:t>Az </a:t>
            </a:r>
            <a:r>
              <a:rPr lang="hu" sz="2000" u="sng" dirty="0">
                <a:solidFill>
                  <a:srgbClr val="0070C0"/>
                </a:solidFill>
              </a:rPr>
              <a:t>éghajlatváltozás hatásai a </a:t>
            </a:r>
            <a:r>
              <a:rPr lang="hu" sz="2000" u="sng" dirty="0" smtClean="0">
                <a:solidFill>
                  <a:srgbClr val="0070C0"/>
                </a:solidFill>
              </a:rPr>
              <a:t>vektorok </a:t>
            </a:r>
            <a:r>
              <a:rPr lang="hu" sz="2000" u="sng" dirty="0">
                <a:solidFill>
                  <a:srgbClr val="0070C0"/>
                </a:solidFill>
              </a:rPr>
              <a:t>szerint:</a:t>
            </a:r>
            <a:r>
              <a:rPr lang="hu" sz="2000" dirty="0">
                <a:solidFill>
                  <a:srgbClr val="0070C0"/>
                </a:solidFill>
              </a:rPr>
              <a:t> </a:t>
            </a:r>
            <a:r>
              <a:rPr lang="hu" sz="2000" dirty="0">
                <a:solidFill>
                  <a:srgbClr val="FF0000"/>
                </a:solidFill>
              </a:rPr>
              <a:t>Csiga</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10" name="Picture 9">
            <a:extLst>
              <a:ext uri="{FF2B5EF4-FFF2-40B4-BE49-F238E27FC236}">
                <a16:creationId xmlns:a16="http://schemas.microsoft.com/office/drawing/2014/main" id="{EC508283-4027-EDD1-D686-94AD4BB3E50F}"/>
              </a:ext>
            </a:extLst>
          </p:cNvPr>
          <p:cNvPicPr>
            <a:picLocks noChangeAspect="1"/>
          </p:cNvPicPr>
          <p:nvPr/>
        </p:nvPicPr>
        <p:blipFill>
          <a:blip r:embed="rId2"/>
          <a:stretch>
            <a:fillRect/>
          </a:stretch>
        </p:blipFill>
        <p:spPr>
          <a:xfrm>
            <a:off x="60960" y="1296474"/>
            <a:ext cx="12061372" cy="2701434"/>
          </a:xfrm>
          <a:prstGeom prst="rect">
            <a:avLst/>
          </a:prstGeom>
        </p:spPr>
      </p:pic>
      <p:sp>
        <p:nvSpPr>
          <p:cNvPr id="7" name="TextBox 8">
            <a:extLst>
              <a:ext uri="{FF2B5EF4-FFF2-40B4-BE49-F238E27FC236}">
                <a16:creationId xmlns:a16="http://schemas.microsoft.com/office/drawing/2014/main" id="{2D6E38D2-9FD0-31DC-2625-081E67D1DE22}"/>
              </a:ext>
            </a:extLst>
          </p:cNvPr>
          <p:cNvSpPr txBox="1"/>
          <p:nvPr/>
        </p:nvSpPr>
        <p:spPr>
          <a:xfrm>
            <a:off x="130629" y="1031827"/>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
        <p:nvSpPr>
          <p:cNvPr id="6" name="TextBox 4">
            <a:extLst>
              <a:ext uri="{FF2B5EF4-FFF2-40B4-BE49-F238E27FC236}">
                <a16:creationId xmlns:a16="http://schemas.microsoft.com/office/drawing/2014/main" id="{40F31326-12B4-7699-5C64-7A9466A95281}"/>
              </a:ext>
            </a:extLst>
          </p:cNvPr>
          <p:cNvSpPr txBox="1"/>
          <p:nvPr/>
        </p:nvSpPr>
        <p:spPr>
          <a:xfrm>
            <a:off x="383176" y="4647979"/>
            <a:ext cx="11416940" cy="1015663"/>
          </a:xfrm>
          <a:prstGeom prst="rect">
            <a:avLst/>
          </a:prstGeom>
          <a:noFill/>
        </p:spPr>
        <p:txBody>
          <a:bodyPr wrap="square" rtlCol="0">
            <a:spAutoFit/>
          </a:bodyPr>
          <a:lstStyle/>
          <a:p>
            <a:pPr algn="just">
              <a:buClr>
                <a:srgbClr val="FF0000"/>
              </a:buClr>
            </a:pPr>
            <a:r>
              <a:rPr lang="hu-HU" sz="2000" dirty="0" smtClean="0"/>
              <a:t>A </a:t>
            </a:r>
            <a:r>
              <a:rPr lang="hu-HU" sz="2000" dirty="0" smtClean="0">
                <a:cs typeface="Arial" panose="020B0604020202020204" pitchFamily="34" charset="0"/>
              </a:rPr>
              <a:t>különböző csigafajok</a:t>
            </a:r>
            <a:r>
              <a:rPr lang="hu-HU" sz="2000" dirty="0" smtClean="0"/>
              <a:t> jellemzően öt különböző vektorok által terjesztett betegség (VBD) átviteléért felelősek. A fertőzések kockázatát az ábrán látható öt éghajlati tényező tovább fokozza: szárazság, árvizek, földhasználat megváltozása, páratartalom változása, globális felmelegedés.</a:t>
            </a:r>
            <a:endParaRPr lang="hu-HU" sz="2000" dirty="0">
              <a:cs typeface="Arial" panose="020B0604020202020204" pitchFamily="34" charset="0"/>
            </a:endParaRPr>
          </a:p>
        </p:txBody>
      </p:sp>
    </p:spTree>
    <p:extLst>
      <p:ext uri="{BB962C8B-B14F-4D97-AF65-F5344CB8AC3E}">
        <p14:creationId xmlns:p14="http://schemas.microsoft.com/office/powerpoint/2010/main" val="1151581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hu" sz="2800" dirty="0" smtClean="0">
                <a:solidFill>
                  <a:schemeClr val="tx1"/>
                </a:solidFill>
                <a:cs typeface="Arial" panose="020B0604020202020204" pitchFamily="34" charset="0"/>
              </a:rPr>
              <a:t>Bevezetés</a:t>
            </a:r>
            <a:endParaRPr lang="hu-HU" sz="2800" dirty="0">
              <a:solidFill>
                <a:schemeClr val="tx1"/>
              </a:solidFill>
            </a:endParaRPr>
          </a:p>
        </p:txBody>
      </p:sp>
      <p:sp>
        <p:nvSpPr>
          <p:cNvPr id="3" name="Tartalom helye 2"/>
          <p:cNvSpPr>
            <a:spLocks noGrp="1"/>
          </p:cNvSpPr>
          <p:nvPr>
            <p:ph idx="1"/>
          </p:nvPr>
        </p:nvSpPr>
        <p:spPr>
          <a:xfrm>
            <a:off x="192506" y="836762"/>
            <a:ext cx="11806838" cy="5468910"/>
          </a:xfrm>
        </p:spPr>
        <p:txBody>
          <a:bodyPr rtlCol="0">
            <a:normAutofit/>
          </a:bodyPr>
          <a:lstStyle/>
          <a:p>
            <a:pPr algn="just" rtl="0">
              <a:lnSpc>
                <a:spcPct val="110000"/>
              </a:lnSpc>
              <a:buClr>
                <a:srgbClr val="00B050"/>
              </a:buClr>
            </a:pPr>
            <a:r>
              <a:rPr lang="hu-HU" sz="2000" dirty="0" smtClean="0">
                <a:solidFill>
                  <a:schemeClr val="tx1"/>
                </a:solidFill>
                <a:cs typeface="Arial" panose="020B0604020202020204" pitchFamily="34" charset="0"/>
              </a:rPr>
              <a:t>Az Egészségügyi Világszervezet (WHO) szerint világszerte a fogyatékosságok és betegségek mintegy 6%-a </a:t>
            </a:r>
            <a:r>
              <a:rPr lang="hu-HU" sz="2000" dirty="0" err="1" smtClean="0">
                <a:solidFill>
                  <a:schemeClr val="tx1"/>
                </a:solidFill>
                <a:cs typeface="Arial" panose="020B0604020202020204" pitchFamily="34" charset="0"/>
              </a:rPr>
              <a:t>a</a:t>
            </a:r>
            <a:r>
              <a:rPr lang="hu-HU" sz="2000" dirty="0" smtClean="0">
                <a:solidFill>
                  <a:schemeClr val="tx1"/>
                </a:solidFill>
                <a:cs typeface="Arial" panose="020B0604020202020204" pitchFamily="34" charset="0"/>
              </a:rPr>
              <a:t> vektorok által terjesztett betegségek (VBD) következményeként alakul ki. </a:t>
            </a:r>
          </a:p>
          <a:p>
            <a:pPr algn="just" rtl="0">
              <a:lnSpc>
                <a:spcPct val="110000"/>
              </a:lnSpc>
              <a:buClr>
                <a:srgbClr val="00B050"/>
              </a:buClr>
            </a:pPr>
            <a:r>
              <a:rPr lang="hu-HU" sz="2000" dirty="0" smtClean="0">
                <a:solidFill>
                  <a:schemeClr val="tx1"/>
                </a:solidFill>
                <a:cs typeface="Arial" panose="020B0604020202020204" pitchFamily="34" charset="0"/>
              </a:rPr>
              <a:t>A VBD-k évente több mint egymilliárd embert fertőznek meg és több mint egymillió ember halálát okozzák, továbbá korlátozzák a társadalmi-gazdasági fejlődést és jelentős terhet rónak az egészségügyi ellátórendszerre. </a:t>
            </a:r>
          </a:p>
          <a:p>
            <a:pPr algn="just" rtl="0">
              <a:lnSpc>
                <a:spcPct val="110000"/>
              </a:lnSpc>
              <a:buClr>
                <a:srgbClr val="00B050"/>
              </a:buClr>
            </a:pPr>
            <a:r>
              <a:rPr lang="hu-HU" sz="2000" dirty="0" smtClean="0">
                <a:solidFill>
                  <a:schemeClr val="tx1"/>
                </a:solidFill>
                <a:cs typeface="Arial" panose="020B0604020202020204" pitchFamily="34" charset="0"/>
              </a:rPr>
              <a:t>A VBD-k érzékenyek az éghajlati és időjárási viszonyokra, különösen a hőmérsékletre, a páratartalomra és a csapadékra, összetett kölcsönhatást eredményezve a betegségek </a:t>
            </a:r>
            <a:r>
              <a:rPr lang="hu-HU" sz="2000" dirty="0" err="1" smtClean="0">
                <a:solidFill>
                  <a:schemeClr val="tx1"/>
                </a:solidFill>
                <a:cs typeface="Arial" panose="020B0604020202020204" pitchFamily="34" charset="0"/>
              </a:rPr>
              <a:t>patogenezisével</a:t>
            </a:r>
            <a:r>
              <a:rPr lang="hu-HU" sz="2000" dirty="0" smtClean="0">
                <a:solidFill>
                  <a:schemeClr val="tx1"/>
                </a:solidFill>
                <a:cs typeface="Arial" panose="020B0604020202020204" pitchFamily="34" charset="0"/>
              </a:rPr>
              <a:t>, terjedésével és társadalmi hatásával. </a:t>
            </a:r>
          </a:p>
          <a:p>
            <a:pPr algn="just" rtl="0">
              <a:lnSpc>
                <a:spcPct val="110000"/>
              </a:lnSpc>
              <a:buClr>
                <a:srgbClr val="00B050"/>
              </a:buClr>
            </a:pPr>
            <a:r>
              <a:rPr lang="hu-HU" sz="2000" dirty="0" smtClean="0">
                <a:solidFill>
                  <a:schemeClr val="tx1"/>
                </a:solidFill>
                <a:cs typeface="Arial" panose="020B0604020202020204" pitchFamily="34" charset="0"/>
              </a:rPr>
              <a:t>Ezen előadás keretében áttekintjük a téma jelenlegi ismereteit, és megvizsgáljuk a gyakorlati megközelítéseket az éghajlatváltozás VBD-</a:t>
            </a:r>
            <a:r>
              <a:rPr lang="hu-HU" sz="2000" dirty="0" err="1" smtClean="0">
                <a:solidFill>
                  <a:schemeClr val="tx1"/>
                </a:solidFill>
                <a:cs typeface="Arial" panose="020B0604020202020204" pitchFamily="34" charset="0"/>
              </a:rPr>
              <a:t>kre</a:t>
            </a:r>
            <a:r>
              <a:rPr lang="hu-HU" sz="2000" dirty="0" smtClean="0">
                <a:solidFill>
                  <a:schemeClr val="tx1"/>
                </a:solidFill>
                <a:cs typeface="Arial" panose="020B0604020202020204" pitchFamily="34" charset="0"/>
              </a:rPr>
              <a:t> és a kapcsolódó betegségekre gyakorolt hatásainak leküzdésére és enyhítésére.  </a:t>
            </a:r>
          </a:p>
          <a:p>
            <a:pPr marL="0" indent="0" rtl="0">
              <a:buNone/>
            </a:pPr>
            <a:endParaRPr lang="hu-HU" sz="2000" dirty="0">
              <a:solidFill>
                <a:schemeClr val="tx1"/>
              </a:solidFill>
            </a:endParaRPr>
          </a:p>
        </p:txBody>
      </p:sp>
      <p:pic>
        <p:nvPicPr>
          <p:cNvPr id="4" name="Picture 4" descr="all life stages of Ixodes scapularis--larva, nymph, adult male, and adult female. Dime in background for scale.">
            <a:extLst>
              <a:ext uri="{FF2B5EF4-FFF2-40B4-BE49-F238E27FC236}">
                <a16:creationId xmlns:a16="http://schemas.microsoft.com/office/drawing/2014/main" id="{690CE860-0002-34CF-89FF-302DEFC31B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34631" y="4747490"/>
            <a:ext cx="3234831" cy="152919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A close up of a mosquito">
            <a:extLst>
              <a:ext uri="{FF2B5EF4-FFF2-40B4-BE49-F238E27FC236}">
                <a16:creationId xmlns:a16="http://schemas.microsoft.com/office/drawing/2014/main" id="{07879BA4-FD2E-6050-36F7-B7352FF1F0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9251" y="4747490"/>
            <a:ext cx="4608635" cy="1403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3350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hu" sz="2000" dirty="0" smtClean="0">
                <a:solidFill>
                  <a:schemeClr val="tx1"/>
                </a:solidFill>
              </a:rPr>
              <a:t>A csigák </a:t>
            </a:r>
            <a:r>
              <a:rPr lang="hu" sz="2000" dirty="0">
                <a:solidFill>
                  <a:schemeClr val="tx1"/>
                </a:solidFill>
              </a:rPr>
              <a:t>által </a:t>
            </a:r>
            <a:r>
              <a:rPr lang="hu" sz="2000" dirty="0" smtClean="0">
                <a:solidFill>
                  <a:schemeClr val="tx1"/>
                </a:solidFill>
              </a:rPr>
              <a:t>terjesztett betegség: </a:t>
            </a:r>
            <a:r>
              <a:rPr lang="hu" sz="2000" dirty="0">
                <a:solidFill>
                  <a:srgbClr val="FF0000"/>
                </a:solidFill>
              </a:rPr>
              <a:t>Schistosomiasis</a:t>
            </a:r>
          </a:p>
          <a:p>
            <a:pPr marL="0" indent="0" rtl="0">
              <a:buClr>
                <a:srgbClr val="00B050"/>
              </a:buClr>
              <a:buNone/>
            </a:pPr>
            <a:endParaRPr lang="en-GB" sz="2000" dirty="0">
              <a:solidFill>
                <a:srgbClr val="FF0000"/>
              </a:solidFill>
            </a:endParaRPr>
          </a:p>
        </p:txBody>
      </p:sp>
      <p:pic>
        <p:nvPicPr>
          <p:cNvPr id="10" name="Picture 9">
            <a:extLst>
              <a:ext uri="{FF2B5EF4-FFF2-40B4-BE49-F238E27FC236}">
                <a16:creationId xmlns:a16="http://schemas.microsoft.com/office/drawing/2014/main" id="{9B946069-5C9C-085D-321F-7F0E9241C5BC}"/>
              </a:ext>
            </a:extLst>
          </p:cNvPr>
          <p:cNvPicPr>
            <a:picLocks noChangeAspect="1"/>
          </p:cNvPicPr>
          <p:nvPr/>
        </p:nvPicPr>
        <p:blipFill>
          <a:blip r:embed="rId2"/>
          <a:stretch>
            <a:fillRect/>
          </a:stretch>
        </p:blipFill>
        <p:spPr>
          <a:xfrm>
            <a:off x="192505" y="1108968"/>
            <a:ext cx="12022183" cy="1304712"/>
          </a:xfrm>
          <a:prstGeom prst="rect">
            <a:avLst/>
          </a:prstGeom>
        </p:spPr>
      </p:pic>
      <p:sp>
        <p:nvSpPr>
          <p:cNvPr id="11" name="TextBox 10">
            <a:extLst>
              <a:ext uri="{FF2B5EF4-FFF2-40B4-BE49-F238E27FC236}">
                <a16:creationId xmlns:a16="http://schemas.microsoft.com/office/drawing/2014/main" id="{893ABDA0-7B7C-EA37-7C60-338AA42B0862}"/>
              </a:ext>
            </a:extLst>
          </p:cNvPr>
          <p:cNvSpPr txBox="1"/>
          <p:nvPr/>
        </p:nvSpPr>
        <p:spPr>
          <a:xfrm>
            <a:off x="904130" y="2543461"/>
            <a:ext cx="6208376" cy="3801041"/>
          </a:xfrm>
          <a:prstGeom prst="rect">
            <a:avLst/>
          </a:prstGeom>
          <a:noFill/>
        </p:spPr>
        <p:txBody>
          <a:bodyPr wrap="square" rtlCol="0">
            <a:spAutoFit/>
          </a:bodyPr>
          <a:lstStyle/>
          <a:p>
            <a:pPr lvl="3"/>
            <a:r>
              <a:rPr lang="hu" sz="1400" i="1" dirty="0">
                <a:solidFill>
                  <a:srgbClr val="0070C0"/>
                </a:solidFill>
                <a:cs typeface="Arial" panose="020B0604020202020204" pitchFamily="34" charset="0"/>
              </a:rPr>
              <a:t>24. ábra. </a:t>
            </a:r>
            <a:r>
              <a:rPr lang="hu-HU" sz="1400" i="1" dirty="0">
                <a:solidFill>
                  <a:srgbClr val="0070C0"/>
                </a:solidFill>
                <a:cs typeface="Arial" panose="020B0604020202020204" pitchFamily="34" charset="0"/>
              </a:rPr>
              <a:t>Az </a:t>
            </a:r>
            <a:r>
              <a:rPr lang="hu-HU" sz="1400" i="1" dirty="0" err="1">
                <a:solidFill>
                  <a:srgbClr val="0070C0"/>
                </a:solidFill>
                <a:cs typeface="Arial" panose="020B0604020202020204" pitchFamily="34" charset="0"/>
              </a:rPr>
              <a:t>urogenitális</a:t>
            </a:r>
            <a:r>
              <a:rPr lang="hu-HU" sz="1400" i="1" dirty="0">
                <a:solidFill>
                  <a:srgbClr val="0070C0"/>
                </a:solidFill>
                <a:cs typeface="Arial" panose="020B0604020202020204" pitchFamily="34" charset="0"/>
              </a:rPr>
              <a:t> </a:t>
            </a:r>
            <a:r>
              <a:rPr lang="hu-HU" sz="1400" i="1" dirty="0" err="1">
                <a:solidFill>
                  <a:srgbClr val="0070C0"/>
                </a:solidFill>
                <a:cs typeface="Arial" panose="020B0604020202020204" pitchFamily="34" charset="0"/>
              </a:rPr>
              <a:t>schistosomiasis</a:t>
            </a:r>
            <a:r>
              <a:rPr lang="hu-HU" sz="1400" i="1" dirty="0">
                <a:solidFill>
                  <a:srgbClr val="0070C0"/>
                </a:solidFill>
                <a:cs typeface="Arial" panose="020B0604020202020204" pitchFamily="34" charset="0"/>
              </a:rPr>
              <a:t> kockázati területének várható alakulása 2021 és 2050 között Afrikában és a Közel-Keleten a jelenlegi helyzethez viszonyítva.</a:t>
            </a:r>
            <a:br>
              <a:rPr lang="hu-HU" sz="1400" i="1" dirty="0">
                <a:solidFill>
                  <a:srgbClr val="0070C0"/>
                </a:solidFill>
                <a:cs typeface="Arial" panose="020B0604020202020204" pitchFamily="34" charset="0"/>
              </a:rPr>
            </a:br>
            <a:endParaRPr lang="hu-HU" sz="1400" i="1" dirty="0" smtClean="0">
              <a:solidFill>
                <a:srgbClr val="0070C0"/>
              </a:solidFill>
              <a:cs typeface="Arial" panose="020B0604020202020204" pitchFamily="34" charset="0"/>
            </a:endParaRPr>
          </a:p>
          <a:p>
            <a:pPr lvl="3"/>
            <a:r>
              <a:rPr lang="hu-HU" sz="1400" i="1" dirty="0" smtClean="0">
                <a:solidFill>
                  <a:srgbClr val="0070C0"/>
                </a:solidFill>
                <a:cs typeface="Arial" panose="020B0604020202020204" pitchFamily="34" charset="0"/>
              </a:rPr>
              <a:t>A </a:t>
            </a:r>
            <a:r>
              <a:rPr lang="hu-HU" sz="1400" i="1" dirty="0">
                <a:solidFill>
                  <a:srgbClr val="0070C0"/>
                </a:solidFill>
                <a:cs typeface="Arial" panose="020B0604020202020204" pitchFamily="34" charset="0"/>
              </a:rPr>
              <a:t>környezeti alkalmasság skálája 0-tól (nem megfelelő körülmények) 10-ig (legkedvezőbb feltételek) terjed. A kék szín azon területeket jelöli, ahol a </a:t>
            </a:r>
            <a:r>
              <a:rPr lang="hu-HU" sz="1400" i="1" dirty="0" err="1">
                <a:solidFill>
                  <a:srgbClr val="0070C0"/>
                </a:solidFill>
                <a:cs typeface="Arial" panose="020B0604020202020204" pitchFamily="34" charset="0"/>
              </a:rPr>
              <a:t>schistosomiasis</a:t>
            </a:r>
            <a:r>
              <a:rPr lang="hu-HU" sz="1400" i="1" dirty="0">
                <a:solidFill>
                  <a:srgbClr val="0070C0"/>
                </a:solidFill>
                <a:cs typeface="Arial" panose="020B0604020202020204" pitchFamily="34" charset="0"/>
              </a:rPr>
              <a:t> kockázata csökken, mivel a hőmérséklet változása ezeket a régiókat alkalmatlanná teszi a parazita fennmaradására.</a:t>
            </a:r>
            <a:endParaRPr lang="hu" sz="1400" i="1" dirty="0">
              <a:solidFill>
                <a:srgbClr val="0070C0"/>
              </a:solidFill>
              <a:cs typeface="Arial" panose="020B0604020202020204" pitchFamily="34" charset="0"/>
            </a:endParaRPr>
          </a:p>
          <a:p>
            <a:pPr algn="just" rtl="0">
              <a:lnSpc>
                <a:spcPct val="130000"/>
              </a:lnSpc>
            </a:pPr>
            <a:endParaRPr lang="hu" sz="1600" dirty="0" smtClean="0">
              <a:cs typeface="Arial" panose="020B0604020202020204" pitchFamily="34" charset="0"/>
            </a:endParaRPr>
          </a:p>
          <a:p>
            <a:pPr algn="just" rtl="0">
              <a:lnSpc>
                <a:spcPct val="130000"/>
              </a:lnSpc>
            </a:pPr>
            <a:r>
              <a:rPr lang="hu" dirty="0" smtClean="0">
                <a:cs typeface="Arial" panose="020B0604020202020204" pitchFamily="34" charset="0"/>
              </a:rPr>
              <a:t>„</a:t>
            </a:r>
            <a:r>
              <a:rPr lang="hu-HU" dirty="0" smtClean="0">
                <a:cs typeface="Arial" panose="020B0604020202020204" pitchFamily="34" charset="0"/>
              </a:rPr>
              <a:t>A modell felhívja a figyelmet az Afrikában, a Közel-Keleten és Európa déli részén a potenciálisan kialakuló, valamint azokra  a területekre, ahol a  kockázat csökkenése várható”.</a:t>
            </a:r>
          </a:p>
          <a:p>
            <a:pPr rtl="0"/>
            <a:endParaRPr lang="hu-HU" sz="1400" dirty="0">
              <a:solidFill>
                <a:schemeClr val="tx1">
                  <a:lumMod val="50000"/>
                  <a:lumOff val="50000"/>
                </a:schemeClr>
              </a:solidFill>
              <a:cs typeface="Arial" panose="020B0604020202020204" pitchFamily="34" charset="0"/>
              <a:hlinkClick r:id="rId3">
                <a:extLst>
                  <a:ext uri="{A12FA001-AC4F-418D-AE19-62706E023703}">
                    <ahyp:hlinkClr xmlns="" xmlns:ahyp="http://schemas.microsoft.com/office/drawing/2018/hyperlinkcolor" val="tx"/>
                  </a:ext>
                </a:extLst>
              </a:hlinkClick>
            </a:endParaRPr>
          </a:p>
          <a:p>
            <a:pPr rtl="0"/>
            <a:r>
              <a:rPr lang="hu"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a:t>
            </a:r>
            <a:r>
              <a:rPr lang="hu" sz="1000" dirty="0">
                <a:cs typeface="Arial" panose="020B0604020202020204" pitchFamily="34" charset="0"/>
                <a:hlinkClick r:id="rId3">
                  <a:extLst>
                    <a:ext uri="{A12FA001-AC4F-418D-AE19-62706E023703}">
                      <ahyp:hlinkClr xmlns="" xmlns:ahyp="http://schemas.microsoft.com/office/drawing/2018/hyperlinkcolor" val="tx"/>
                    </a:ext>
                  </a:extLst>
                </a:hlinkClick>
              </a:rPr>
              <a:t>://dx.doi.org/10.1136/bmj.m4324</a:t>
            </a:r>
            <a:r>
              <a:rPr lang="hu" sz="1000" dirty="0">
                <a:cs typeface="Arial" panose="020B0604020202020204" pitchFamily="34" charset="0"/>
              </a:rPr>
              <a:t> </a:t>
            </a:r>
          </a:p>
        </p:txBody>
      </p:sp>
      <p:grpSp>
        <p:nvGrpSpPr>
          <p:cNvPr id="12" name="Group 11">
            <a:extLst>
              <a:ext uri="{FF2B5EF4-FFF2-40B4-BE49-F238E27FC236}">
                <a16:creationId xmlns:a16="http://schemas.microsoft.com/office/drawing/2014/main" id="{02C4A271-E7B5-8C69-D8F4-58B6491FA030}"/>
              </a:ext>
            </a:extLst>
          </p:cNvPr>
          <p:cNvGrpSpPr/>
          <p:nvPr/>
        </p:nvGrpSpPr>
        <p:grpSpPr>
          <a:xfrm>
            <a:off x="7444347" y="2253988"/>
            <a:ext cx="4313142" cy="4085521"/>
            <a:chOff x="7291030" y="2683645"/>
            <a:chExt cx="4313142" cy="4085521"/>
          </a:xfrm>
        </p:grpSpPr>
        <p:pic>
          <p:nvPicPr>
            <p:cNvPr id="13" name="Picture 12">
              <a:extLst>
                <a:ext uri="{FF2B5EF4-FFF2-40B4-BE49-F238E27FC236}">
                  <a16:creationId xmlns:a16="http://schemas.microsoft.com/office/drawing/2014/main" id="{0F5602F7-033D-BDE9-E344-2B1BD4A2DA93}"/>
                </a:ext>
              </a:extLst>
            </p:cNvPr>
            <p:cNvPicPr>
              <a:picLocks noChangeAspect="1"/>
            </p:cNvPicPr>
            <p:nvPr/>
          </p:nvPicPr>
          <p:blipFill>
            <a:blip r:embed="rId4"/>
            <a:stretch>
              <a:fillRect/>
            </a:stretch>
          </p:blipFill>
          <p:spPr>
            <a:xfrm>
              <a:off x="7291030" y="2683645"/>
              <a:ext cx="4313142" cy="4085521"/>
            </a:xfrm>
            <a:prstGeom prst="rect">
              <a:avLst/>
            </a:prstGeom>
          </p:spPr>
        </p:pic>
        <p:sp>
          <p:nvSpPr>
            <p:cNvPr id="14" name="Rectangle 13">
              <a:extLst>
                <a:ext uri="{FF2B5EF4-FFF2-40B4-BE49-F238E27FC236}">
                  <a16:creationId xmlns:a16="http://schemas.microsoft.com/office/drawing/2014/main" id="{8D99DF9B-7C14-15DB-A3C0-2B39A97570C1}"/>
                </a:ext>
              </a:extLst>
            </p:cNvPr>
            <p:cNvSpPr/>
            <p:nvPr/>
          </p:nvSpPr>
          <p:spPr>
            <a:xfrm>
              <a:off x="7445829" y="2804160"/>
              <a:ext cx="113211" cy="1872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solidFill>
                  <a:schemeClr val="tx1">
                    <a:lumMod val="50000"/>
                    <a:lumOff val="50000"/>
                  </a:schemeClr>
                </a:solidFill>
              </a:endParaRPr>
            </a:p>
          </p:txBody>
        </p:sp>
      </p:grpSp>
      <p:sp>
        <p:nvSpPr>
          <p:cNvPr id="15" name="TextBox 8">
            <a:extLst>
              <a:ext uri="{FF2B5EF4-FFF2-40B4-BE49-F238E27FC236}">
                <a16:creationId xmlns:a16="http://schemas.microsoft.com/office/drawing/2014/main" id="{2D6E38D2-9FD0-31DC-2625-081E67D1DE22}"/>
              </a:ext>
            </a:extLst>
          </p:cNvPr>
          <p:cNvSpPr txBox="1"/>
          <p:nvPr/>
        </p:nvSpPr>
        <p:spPr>
          <a:xfrm>
            <a:off x="130629" y="867933"/>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85985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hu" sz="2000" dirty="0" smtClean="0">
                <a:solidFill>
                  <a:srgbClr val="FF0000"/>
                </a:solidFill>
              </a:rPr>
              <a:t>Kampós vagy horgasfejű féreg (Hookworm) fertőzés</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7" name="Picture 6">
            <a:extLst>
              <a:ext uri="{FF2B5EF4-FFF2-40B4-BE49-F238E27FC236}">
                <a16:creationId xmlns:a16="http://schemas.microsoft.com/office/drawing/2014/main" id="{E53F56C2-5021-0F77-BF07-568FB3D73CE4}"/>
              </a:ext>
            </a:extLst>
          </p:cNvPr>
          <p:cNvPicPr>
            <a:picLocks noChangeAspect="1"/>
          </p:cNvPicPr>
          <p:nvPr/>
        </p:nvPicPr>
        <p:blipFill>
          <a:blip r:embed="rId2"/>
          <a:stretch>
            <a:fillRect/>
          </a:stretch>
        </p:blipFill>
        <p:spPr>
          <a:xfrm>
            <a:off x="69668" y="960921"/>
            <a:ext cx="12022184" cy="551127"/>
          </a:xfrm>
          <a:prstGeom prst="rect">
            <a:avLst/>
          </a:prstGeom>
        </p:spPr>
      </p:pic>
      <p:pic>
        <p:nvPicPr>
          <p:cNvPr id="11" name="Picture 10">
            <a:extLst>
              <a:ext uri="{FF2B5EF4-FFF2-40B4-BE49-F238E27FC236}">
                <a16:creationId xmlns:a16="http://schemas.microsoft.com/office/drawing/2014/main" id="{37E86349-BE2C-3658-D980-296ECFC1B6DF}"/>
              </a:ext>
            </a:extLst>
          </p:cNvPr>
          <p:cNvPicPr>
            <a:picLocks noChangeAspect="1"/>
          </p:cNvPicPr>
          <p:nvPr/>
        </p:nvPicPr>
        <p:blipFill>
          <a:blip r:embed="rId3"/>
          <a:stretch>
            <a:fillRect/>
          </a:stretch>
        </p:blipFill>
        <p:spPr>
          <a:xfrm>
            <a:off x="1451574" y="1545418"/>
            <a:ext cx="9349812" cy="4086082"/>
          </a:xfrm>
          <a:prstGeom prst="rect">
            <a:avLst/>
          </a:prstGeom>
        </p:spPr>
      </p:pic>
      <p:sp>
        <p:nvSpPr>
          <p:cNvPr id="12" name="TextBox 11">
            <a:extLst>
              <a:ext uri="{FF2B5EF4-FFF2-40B4-BE49-F238E27FC236}">
                <a16:creationId xmlns:a16="http://schemas.microsoft.com/office/drawing/2014/main" id="{D5E8779E-0BB2-046C-E5F7-539BD037D953}"/>
              </a:ext>
            </a:extLst>
          </p:cNvPr>
          <p:cNvSpPr txBox="1"/>
          <p:nvPr/>
        </p:nvSpPr>
        <p:spPr>
          <a:xfrm>
            <a:off x="1451574" y="5631500"/>
            <a:ext cx="9349812" cy="738664"/>
          </a:xfrm>
          <a:prstGeom prst="rect">
            <a:avLst/>
          </a:prstGeom>
          <a:noFill/>
        </p:spPr>
        <p:txBody>
          <a:bodyPr wrap="square" rtlCol="0">
            <a:spAutoFit/>
          </a:bodyPr>
          <a:lstStyle/>
          <a:p>
            <a:pPr algn="ctr"/>
            <a:r>
              <a:rPr lang="hu" sz="1400" i="1" dirty="0">
                <a:solidFill>
                  <a:srgbClr val="0070C0"/>
                </a:solidFill>
                <a:cs typeface="Arial" panose="020B0604020202020204" pitchFamily="34" charset="0"/>
              </a:rPr>
              <a:t>4. táblázat. </a:t>
            </a:r>
            <a:r>
              <a:rPr lang="hu-HU" sz="1400" i="1" dirty="0">
                <a:solidFill>
                  <a:srgbClr val="0070C0"/>
                </a:solidFill>
                <a:cs typeface="Arial" panose="020B0604020202020204" pitchFamily="34" charset="0"/>
              </a:rPr>
              <a:t>Az éghajlati paraméterek változásának hatása a talaj által terjesztett </a:t>
            </a:r>
            <a:r>
              <a:rPr lang="hu-HU" sz="1400" i="1" dirty="0" err="1">
                <a:solidFill>
                  <a:srgbClr val="0070C0"/>
                </a:solidFill>
                <a:cs typeface="Arial" panose="020B0604020202020204" pitchFamily="34" charset="0"/>
              </a:rPr>
              <a:t>helmintiázisok</a:t>
            </a:r>
            <a:r>
              <a:rPr lang="hu-HU" sz="1400" i="1" dirty="0">
                <a:solidFill>
                  <a:srgbClr val="0070C0"/>
                </a:solidFill>
                <a:cs typeface="Arial" panose="020B0604020202020204" pitchFamily="34" charset="0"/>
              </a:rPr>
              <a:t> (STH) biológiai fejlődési </a:t>
            </a:r>
            <a:r>
              <a:rPr lang="hu-HU" sz="1400" i="1" dirty="0" smtClean="0">
                <a:solidFill>
                  <a:srgbClr val="0070C0"/>
                </a:solidFill>
                <a:cs typeface="Arial" panose="020B0604020202020204" pitchFamily="34" charset="0"/>
              </a:rPr>
              <a:t>folyamataira. STH </a:t>
            </a:r>
            <a:r>
              <a:rPr lang="hu-HU" sz="1400" i="1" dirty="0">
                <a:solidFill>
                  <a:srgbClr val="0070C0"/>
                </a:solidFill>
                <a:cs typeface="Arial" panose="020B0604020202020204" pitchFamily="34" charset="0"/>
              </a:rPr>
              <a:t>= talajon keresztül terjedő féregfertőzések, L1-L3 = </a:t>
            </a:r>
            <a:r>
              <a:rPr lang="hu-HU" sz="1400" i="1" dirty="0" smtClean="0">
                <a:solidFill>
                  <a:srgbClr val="0070C0"/>
                </a:solidFill>
                <a:cs typeface="Arial" panose="020B0604020202020204" pitchFamily="34" charset="0"/>
              </a:rPr>
              <a:t>a lárvák </a:t>
            </a:r>
            <a:r>
              <a:rPr lang="hu-HU" sz="1400" i="1" dirty="0">
                <a:solidFill>
                  <a:srgbClr val="0070C0"/>
                </a:solidFill>
                <a:cs typeface="Arial" panose="020B0604020202020204" pitchFamily="34" charset="0"/>
              </a:rPr>
              <a:t>fejlődési szakaszai</a:t>
            </a:r>
            <a:r>
              <a:rPr lang="hu-HU" sz="1400" i="1" dirty="0" smtClean="0">
                <a:solidFill>
                  <a:srgbClr val="0070C0"/>
                </a:solidFill>
                <a:cs typeface="Arial" panose="020B0604020202020204" pitchFamily="34" charset="0"/>
              </a:rPr>
              <a:t>.</a:t>
            </a:r>
          </a:p>
          <a:p>
            <a:endParaRPr lang="hu" sz="1400" i="1" dirty="0">
              <a:solidFill>
                <a:srgbClr val="0070C0"/>
              </a:solidFill>
              <a:cs typeface="Arial" panose="020B0604020202020204" pitchFamily="34" charset="0"/>
            </a:endParaRPr>
          </a:p>
        </p:txBody>
      </p:sp>
      <p:sp>
        <p:nvSpPr>
          <p:cNvPr id="16" name="TextBox 15">
            <a:extLst>
              <a:ext uri="{FF2B5EF4-FFF2-40B4-BE49-F238E27FC236}">
                <a16:creationId xmlns:a16="http://schemas.microsoft.com/office/drawing/2014/main" id="{69DAA862-06FF-9214-9D8B-BACB79096E13}"/>
              </a:ext>
            </a:extLst>
          </p:cNvPr>
          <p:cNvSpPr txBox="1"/>
          <p:nvPr/>
        </p:nvSpPr>
        <p:spPr>
          <a:xfrm>
            <a:off x="100147" y="6123943"/>
            <a:ext cx="7707542" cy="246221"/>
          </a:xfrm>
          <a:prstGeom prst="rect">
            <a:avLst/>
          </a:prstGeom>
          <a:noFill/>
        </p:spPr>
        <p:txBody>
          <a:bodyPr wrap="square" rtlCol="0">
            <a:spAutoFit/>
          </a:bodyPr>
          <a:lstStyle/>
          <a:p>
            <a:pPr rtl="0"/>
            <a:r>
              <a:rPr lang="hu"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a:t>
            </a:r>
            <a:r>
              <a:rPr lang="hu" sz="1000" dirty="0">
                <a:cs typeface="Arial" panose="020B0604020202020204" pitchFamily="34" charset="0"/>
                <a:hlinkClick r:id="rId4">
                  <a:extLst>
                    <a:ext uri="{A12FA001-AC4F-418D-AE19-62706E023703}">
                      <ahyp:hlinkClr xmlns="" xmlns:ahyp="http://schemas.microsoft.com/office/drawing/2018/hyperlinkcolor" val="tx"/>
                    </a:ext>
                  </a:extLst>
                </a:hlinkClick>
              </a:rPr>
              <a:t>://dx.doi.org/10.1016/j.pt.2010.06.009</a:t>
            </a:r>
            <a:r>
              <a:rPr lang="hu" sz="1000" dirty="0">
                <a:cs typeface="Arial" panose="020B0604020202020204" pitchFamily="34" charset="0"/>
              </a:rPr>
              <a:t> </a:t>
            </a:r>
            <a:endParaRPr lang="en-IE" sz="1000" dirty="0">
              <a:solidFill>
                <a:schemeClr val="tx1">
                  <a:lumMod val="50000"/>
                  <a:lumOff val="50000"/>
                </a:schemeClr>
              </a:solidFill>
              <a:cs typeface="Arial" panose="020B0604020202020204" pitchFamily="34" charset="0"/>
            </a:endParaRPr>
          </a:p>
        </p:txBody>
      </p:sp>
      <p:sp>
        <p:nvSpPr>
          <p:cNvPr id="10" name="TextBox 8">
            <a:extLst>
              <a:ext uri="{FF2B5EF4-FFF2-40B4-BE49-F238E27FC236}">
                <a16:creationId xmlns:a16="http://schemas.microsoft.com/office/drawing/2014/main" id="{2D6E38D2-9FD0-31DC-2625-081E67D1DE22}"/>
              </a:ext>
            </a:extLst>
          </p:cNvPr>
          <p:cNvSpPr txBox="1"/>
          <p:nvPr/>
        </p:nvSpPr>
        <p:spPr>
          <a:xfrm>
            <a:off x="130629" y="712655"/>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45344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a:buClr>
                <a:srgbClr val="00B050"/>
              </a:buClr>
              <a:buNone/>
            </a:pPr>
            <a:r>
              <a:rPr lang="hu" sz="2000" u="sng" dirty="0" smtClean="0">
                <a:solidFill>
                  <a:srgbClr val="0070C0"/>
                </a:solidFill>
              </a:rPr>
              <a:t>Az </a:t>
            </a:r>
            <a:r>
              <a:rPr lang="hu" sz="2000" u="sng" dirty="0">
                <a:solidFill>
                  <a:srgbClr val="0070C0"/>
                </a:solidFill>
              </a:rPr>
              <a:t>éghajlatváltozás hatásai </a:t>
            </a:r>
            <a:r>
              <a:rPr lang="hu" sz="2000" u="sng" dirty="0" smtClean="0">
                <a:solidFill>
                  <a:srgbClr val="0070C0"/>
                </a:solidFill>
              </a:rPr>
              <a:t>vektorok </a:t>
            </a:r>
            <a:r>
              <a:rPr lang="hu" sz="2000" u="sng" dirty="0">
                <a:solidFill>
                  <a:srgbClr val="0070C0"/>
                </a:solidFill>
              </a:rPr>
              <a:t>szerint</a:t>
            </a:r>
            <a:r>
              <a:rPr lang="hu" sz="2000" u="sng" dirty="0" smtClean="0">
                <a:solidFill>
                  <a:srgbClr val="0070C0"/>
                </a:solidFill>
              </a:rPr>
              <a:t>: </a:t>
            </a:r>
            <a:r>
              <a:rPr lang="hu-HU" sz="2000" u="sng" dirty="0" smtClean="0">
                <a:solidFill>
                  <a:srgbClr val="FF0000"/>
                </a:solidFill>
              </a:rPr>
              <a:t>Csípő legyek</a:t>
            </a:r>
            <a:endParaRPr lang="hu"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5" name="Group 4">
            <a:extLst>
              <a:ext uri="{FF2B5EF4-FFF2-40B4-BE49-F238E27FC236}">
                <a16:creationId xmlns:a16="http://schemas.microsoft.com/office/drawing/2014/main" id="{06CA1EF0-DADE-9194-9E3B-38A02CB9EA26}"/>
              </a:ext>
            </a:extLst>
          </p:cNvPr>
          <p:cNvGrpSpPr/>
          <p:nvPr/>
        </p:nvGrpSpPr>
        <p:grpSpPr>
          <a:xfrm>
            <a:off x="87086" y="1195083"/>
            <a:ext cx="11991704" cy="4814215"/>
            <a:chOff x="130627" y="1182115"/>
            <a:chExt cx="11991704" cy="4814215"/>
          </a:xfrm>
        </p:grpSpPr>
        <p:pic>
          <p:nvPicPr>
            <p:cNvPr id="7" name="Picture 6">
              <a:extLst>
                <a:ext uri="{FF2B5EF4-FFF2-40B4-BE49-F238E27FC236}">
                  <a16:creationId xmlns:a16="http://schemas.microsoft.com/office/drawing/2014/main" id="{7BEF7CD5-561D-5081-978E-97A99B38F203}"/>
                </a:ext>
              </a:extLst>
            </p:cNvPr>
            <p:cNvPicPr>
              <a:picLocks noChangeAspect="1"/>
            </p:cNvPicPr>
            <p:nvPr/>
          </p:nvPicPr>
          <p:blipFill>
            <a:blip r:embed="rId2"/>
            <a:stretch>
              <a:fillRect/>
            </a:stretch>
          </p:blipFill>
          <p:spPr>
            <a:xfrm>
              <a:off x="130628" y="1182115"/>
              <a:ext cx="11991703" cy="703556"/>
            </a:xfrm>
            <a:prstGeom prst="rect">
              <a:avLst/>
            </a:prstGeom>
          </p:spPr>
        </p:pic>
        <p:pic>
          <p:nvPicPr>
            <p:cNvPr id="8" name="Picture 7">
              <a:extLst>
                <a:ext uri="{FF2B5EF4-FFF2-40B4-BE49-F238E27FC236}">
                  <a16:creationId xmlns:a16="http://schemas.microsoft.com/office/drawing/2014/main" id="{40AC7424-2851-45AC-2CC0-C91694959AAA}"/>
                </a:ext>
              </a:extLst>
            </p:cNvPr>
            <p:cNvPicPr>
              <a:picLocks noChangeAspect="1"/>
            </p:cNvPicPr>
            <p:nvPr/>
          </p:nvPicPr>
          <p:blipFill>
            <a:blip r:embed="rId3"/>
            <a:stretch>
              <a:fillRect/>
            </a:stretch>
          </p:blipFill>
          <p:spPr>
            <a:xfrm>
              <a:off x="130628" y="2129113"/>
              <a:ext cx="11991703" cy="711941"/>
            </a:xfrm>
            <a:prstGeom prst="rect">
              <a:avLst/>
            </a:prstGeom>
          </p:spPr>
        </p:pic>
        <p:pic>
          <p:nvPicPr>
            <p:cNvPr id="11" name="Picture 10">
              <a:extLst>
                <a:ext uri="{FF2B5EF4-FFF2-40B4-BE49-F238E27FC236}">
                  <a16:creationId xmlns:a16="http://schemas.microsoft.com/office/drawing/2014/main" id="{BBF1AA6E-A556-359C-E2BC-4DD22047BF09}"/>
                </a:ext>
              </a:extLst>
            </p:cNvPr>
            <p:cNvPicPr>
              <a:picLocks noChangeAspect="1"/>
            </p:cNvPicPr>
            <p:nvPr/>
          </p:nvPicPr>
          <p:blipFill>
            <a:blip r:embed="rId4"/>
            <a:stretch>
              <a:fillRect/>
            </a:stretch>
          </p:blipFill>
          <p:spPr>
            <a:xfrm>
              <a:off x="130628" y="3099004"/>
              <a:ext cx="11991703" cy="659991"/>
            </a:xfrm>
            <a:prstGeom prst="rect">
              <a:avLst/>
            </a:prstGeom>
          </p:spPr>
        </p:pic>
        <p:pic>
          <p:nvPicPr>
            <p:cNvPr id="12" name="Picture 11">
              <a:extLst>
                <a:ext uri="{FF2B5EF4-FFF2-40B4-BE49-F238E27FC236}">
                  <a16:creationId xmlns:a16="http://schemas.microsoft.com/office/drawing/2014/main" id="{B310A5FE-016E-357B-42EF-9CEB65C721A4}"/>
                </a:ext>
              </a:extLst>
            </p:cNvPr>
            <p:cNvPicPr>
              <a:picLocks noChangeAspect="1"/>
            </p:cNvPicPr>
            <p:nvPr/>
          </p:nvPicPr>
          <p:blipFill>
            <a:blip r:embed="rId5"/>
            <a:stretch>
              <a:fillRect/>
            </a:stretch>
          </p:blipFill>
          <p:spPr>
            <a:xfrm>
              <a:off x="130628" y="4004311"/>
              <a:ext cx="11991703" cy="583446"/>
            </a:xfrm>
            <a:prstGeom prst="rect">
              <a:avLst/>
            </a:prstGeom>
          </p:spPr>
        </p:pic>
        <p:pic>
          <p:nvPicPr>
            <p:cNvPr id="13" name="Picture 12">
              <a:extLst>
                <a:ext uri="{FF2B5EF4-FFF2-40B4-BE49-F238E27FC236}">
                  <a16:creationId xmlns:a16="http://schemas.microsoft.com/office/drawing/2014/main" id="{CBE1CB57-5E71-C3DE-086C-FF891B2D038C}"/>
                </a:ext>
              </a:extLst>
            </p:cNvPr>
            <p:cNvPicPr>
              <a:picLocks noChangeAspect="1"/>
            </p:cNvPicPr>
            <p:nvPr/>
          </p:nvPicPr>
          <p:blipFill>
            <a:blip r:embed="rId6"/>
            <a:stretch>
              <a:fillRect/>
            </a:stretch>
          </p:blipFill>
          <p:spPr>
            <a:xfrm>
              <a:off x="130627" y="4833073"/>
              <a:ext cx="11991703" cy="1163257"/>
            </a:xfrm>
            <a:prstGeom prst="rect">
              <a:avLst/>
            </a:prstGeom>
          </p:spPr>
        </p:pic>
      </p:grpSp>
      <p:sp>
        <p:nvSpPr>
          <p:cNvPr id="10" name="TextBox 8">
            <a:extLst>
              <a:ext uri="{FF2B5EF4-FFF2-40B4-BE49-F238E27FC236}">
                <a16:creationId xmlns:a16="http://schemas.microsoft.com/office/drawing/2014/main" id="{2D6E38D2-9FD0-31DC-2625-081E67D1DE22}"/>
              </a:ext>
            </a:extLst>
          </p:cNvPr>
          <p:cNvSpPr txBox="1"/>
          <p:nvPr/>
        </p:nvSpPr>
        <p:spPr>
          <a:xfrm>
            <a:off x="130629" y="954193"/>
            <a:ext cx="11991703" cy="307777"/>
          </a:xfrm>
          <a:prstGeom prst="rect">
            <a:avLst/>
          </a:prstGeom>
          <a:noFill/>
        </p:spPr>
        <p:txBody>
          <a:bodyPr wrap="square" rtlCol="0">
            <a:spAutoFit/>
          </a:bodyPr>
          <a:lstStyle/>
          <a:p>
            <a:pPr rtl="0"/>
            <a:r>
              <a:rPr lang="hu" sz="1400" b="1" dirty="0" smtClean="0">
                <a:latin typeface="Arial" panose="020B0604020202020204" pitchFamily="34" charset="0"/>
                <a:cs typeface="Arial" panose="020B0604020202020204" pitchFamily="34" charset="0"/>
              </a:rPr>
              <a:t>K</a:t>
            </a:r>
            <a:r>
              <a:rPr lang="hu-HU" sz="1400" b="1" dirty="0" smtClean="0">
                <a:latin typeface="Arial" panose="020B0604020202020204" pitchFamily="34" charset="0"/>
                <a:cs typeface="Arial" panose="020B0604020202020204" pitchFamily="34" charset="0"/>
              </a:rPr>
              <a:t>ö</a:t>
            </a:r>
            <a:r>
              <a:rPr lang="hu" sz="1400" b="1" dirty="0" smtClean="0">
                <a:latin typeface="Arial" panose="020B0604020202020204" pitchFamily="34" charset="0"/>
                <a:cs typeface="Arial" panose="020B0604020202020204" pitchFamily="34" charset="0"/>
              </a:rPr>
              <a:t>rnyezeti változás  </a:t>
            </a:r>
            <a:r>
              <a:rPr lang="hu" sz="1400" b="1" dirty="0">
                <a:latin typeface="Arial" panose="020B0604020202020204" pitchFamily="34" charset="0"/>
                <a:cs typeface="Arial" panose="020B0604020202020204" pitchFamily="34" charset="0"/>
              </a:rPr>
              <a:t>				        </a:t>
            </a:r>
            <a:r>
              <a:rPr lang="hu" sz="1400" b="1" dirty="0" smtClean="0">
                <a:latin typeface="Arial" panose="020B0604020202020204" pitchFamily="34" charset="0"/>
                <a:cs typeface="Arial" panose="020B0604020202020204" pitchFamily="34" charset="0"/>
              </a:rPr>
              <a:t>      Átviteli </a:t>
            </a:r>
            <a:r>
              <a:rPr lang="hu" sz="1400" b="1" dirty="0">
                <a:latin typeface="Arial" panose="020B0604020202020204" pitchFamily="34" charset="0"/>
                <a:cs typeface="Arial" panose="020B0604020202020204" pitchFamily="34" charset="0"/>
              </a:rPr>
              <a:t>típus				                   </a:t>
            </a:r>
            <a:r>
              <a:rPr lang="hu" sz="1400" b="1" dirty="0" smtClean="0">
                <a:latin typeface="Arial" panose="020B0604020202020204" pitchFamily="34" charset="0"/>
                <a:cs typeface="Arial" panose="020B0604020202020204" pitchFamily="34" charset="0"/>
              </a:rPr>
              <a:t>                Betegség</a:t>
            </a:r>
            <a:endParaRPr lang="en-IE"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26776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hu" sz="2000" dirty="0">
                <a:solidFill>
                  <a:srgbClr val="FF0000"/>
                </a:solidFill>
              </a:rPr>
              <a:t>Leishmaniasis és </a:t>
            </a:r>
          </a:p>
          <a:p>
            <a:pPr marL="0" indent="0">
              <a:buClr>
                <a:srgbClr val="00B050"/>
              </a:buClr>
              <a:buNone/>
            </a:pPr>
            <a:r>
              <a:rPr lang="hu-HU" sz="2000" dirty="0">
                <a:solidFill>
                  <a:srgbClr val="FF0000"/>
                </a:solidFill>
              </a:rPr>
              <a:t>Homoklégy láz </a:t>
            </a:r>
            <a:r>
              <a:rPr lang="hu" sz="2000" dirty="0" smtClean="0">
                <a:solidFill>
                  <a:srgbClr val="FF0000"/>
                </a:solidFill>
              </a:rPr>
              <a:t>/</a:t>
            </a:r>
            <a:endParaRPr lang="hu" sz="2000" dirty="0">
              <a:solidFill>
                <a:srgbClr val="FF0000"/>
              </a:solidFill>
            </a:endParaRPr>
          </a:p>
          <a:p>
            <a:pPr marL="0" indent="0" rtl="0">
              <a:buClr>
                <a:srgbClr val="00B050"/>
              </a:buClr>
              <a:buNone/>
            </a:pPr>
            <a:r>
              <a:rPr lang="hu" sz="2000" dirty="0">
                <a:solidFill>
                  <a:srgbClr val="FF0000"/>
                </a:solidFill>
              </a:rPr>
              <a:t>Toscana vírus fertőzés</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p:txBody>
      </p:sp>
      <p:pic>
        <p:nvPicPr>
          <p:cNvPr id="2" name="Picture 1">
            <a:extLst>
              <a:ext uri="{FF2B5EF4-FFF2-40B4-BE49-F238E27FC236}">
                <a16:creationId xmlns:a16="http://schemas.microsoft.com/office/drawing/2014/main" id="{ACA60A8D-1C69-E44F-FC6B-3CAF9C273B2E}"/>
              </a:ext>
            </a:extLst>
          </p:cNvPr>
          <p:cNvPicPr>
            <a:picLocks noChangeAspect="1"/>
          </p:cNvPicPr>
          <p:nvPr/>
        </p:nvPicPr>
        <p:blipFill>
          <a:blip r:embed="rId2"/>
          <a:stretch>
            <a:fillRect/>
          </a:stretch>
        </p:blipFill>
        <p:spPr>
          <a:xfrm>
            <a:off x="2943956" y="159211"/>
            <a:ext cx="9222166" cy="6082705"/>
          </a:xfrm>
          <a:prstGeom prst="rect">
            <a:avLst/>
          </a:prstGeom>
        </p:spPr>
      </p:pic>
      <p:sp>
        <p:nvSpPr>
          <p:cNvPr id="4" name="TextBox 3">
            <a:extLst>
              <a:ext uri="{FF2B5EF4-FFF2-40B4-BE49-F238E27FC236}">
                <a16:creationId xmlns:a16="http://schemas.microsoft.com/office/drawing/2014/main" id="{5A1CB696-FE70-0EEF-AEA8-7A3A69C19E8B}"/>
              </a:ext>
            </a:extLst>
          </p:cNvPr>
          <p:cNvSpPr txBox="1"/>
          <p:nvPr/>
        </p:nvSpPr>
        <p:spPr>
          <a:xfrm>
            <a:off x="22022" y="6118805"/>
            <a:ext cx="3793404" cy="246221"/>
          </a:xfrm>
          <a:prstGeom prst="rect">
            <a:avLst/>
          </a:prstGeom>
          <a:noFill/>
        </p:spPr>
        <p:txBody>
          <a:bodyPr wrap="square" rtlCol="0">
            <a:spAutoFit/>
          </a:bodyPr>
          <a:lstStyle/>
          <a:p>
            <a:pPr rtl="0"/>
            <a:r>
              <a:rPr lang="hu"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hu" sz="1000" dirty="0">
                <a:cs typeface="Arial" panose="020B0604020202020204" pitchFamily="34" charset="0"/>
                <a:hlinkClick r:id="rId3">
                  <a:extLst>
                    <a:ext uri="{A12FA001-AC4F-418D-AE19-62706E023703}">
                      <ahyp:hlinkClr xmlns="" xmlns:ahyp="http://schemas.microsoft.com/office/drawing/2018/hyperlinkcolor" val="tx"/>
                    </a:ext>
                  </a:extLst>
                </a:hlinkClick>
              </a:rPr>
              <a:t>://</a:t>
            </a:r>
            <a:r>
              <a:rPr lang="hu"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www.nature.com/articles/s41598-017-13822-1</a:t>
            </a:r>
            <a:endParaRPr lang="en-IE" sz="1000" dirty="0">
              <a:cs typeface="Arial" panose="020B0604020202020204" pitchFamily="34" charset="0"/>
            </a:endParaRPr>
          </a:p>
        </p:txBody>
      </p:sp>
      <p:sp>
        <p:nvSpPr>
          <p:cNvPr id="8" name="TextBox 7">
            <a:extLst>
              <a:ext uri="{FF2B5EF4-FFF2-40B4-BE49-F238E27FC236}">
                <a16:creationId xmlns:a16="http://schemas.microsoft.com/office/drawing/2014/main" id="{9F86BC09-8F7B-A01C-58A7-3DB8BCAB46EF}"/>
              </a:ext>
            </a:extLst>
          </p:cNvPr>
          <p:cNvSpPr txBox="1"/>
          <p:nvPr/>
        </p:nvSpPr>
        <p:spPr>
          <a:xfrm>
            <a:off x="1393823" y="2323048"/>
            <a:ext cx="4066698" cy="738664"/>
          </a:xfrm>
          <a:prstGeom prst="rect">
            <a:avLst/>
          </a:prstGeom>
          <a:noFill/>
        </p:spPr>
        <p:txBody>
          <a:bodyPr wrap="square" rtlCol="0">
            <a:spAutoFit/>
          </a:bodyPr>
          <a:lstStyle/>
          <a:p>
            <a:pPr algn="just"/>
            <a:r>
              <a:rPr lang="hu" sz="1400" i="1" dirty="0">
                <a:solidFill>
                  <a:srgbClr val="0070C0"/>
                </a:solidFill>
                <a:cs typeface="Arial" panose="020B0604020202020204" pitchFamily="34" charset="0"/>
              </a:rPr>
              <a:t>25. ábra</a:t>
            </a:r>
            <a:r>
              <a:rPr lang="hu" sz="1400" i="1" dirty="0" smtClean="0">
                <a:solidFill>
                  <a:srgbClr val="0070C0"/>
                </a:solidFill>
                <a:cs typeface="Arial" panose="020B0604020202020204" pitchFamily="34" charset="0"/>
              </a:rPr>
              <a:t>.</a:t>
            </a:r>
            <a:r>
              <a:rPr lang="hu-HU" sz="1400" i="1" dirty="0">
                <a:solidFill>
                  <a:srgbClr val="0070C0"/>
                </a:solidFill>
                <a:cs typeface="Arial" panose="020B0604020202020204" pitchFamily="34" charset="0"/>
              </a:rPr>
              <a:t> Az európai </a:t>
            </a:r>
            <a:r>
              <a:rPr lang="hu-HU" sz="1400" i="1" dirty="0" smtClean="0">
                <a:solidFill>
                  <a:srgbClr val="0070C0"/>
                </a:solidFill>
                <a:cs typeface="Arial" panose="020B0604020202020204" pitchFamily="34" charset="0"/>
              </a:rPr>
              <a:t>homoklégy-fajok várható száma különböző </a:t>
            </a:r>
            <a:r>
              <a:rPr lang="hu-HU" sz="1400" i="1" dirty="0">
                <a:solidFill>
                  <a:srgbClr val="0070C0"/>
                </a:solidFill>
                <a:cs typeface="Arial" panose="020B0604020202020204" pitchFamily="34" charset="0"/>
              </a:rPr>
              <a:t>éghajlatváltozási forgatókönyvek esetén</a:t>
            </a:r>
            <a:r>
              <a:rPr lang="hu-HU" sz="1400" i="1" dirty="0" smtClean="0">
                <a:solidFill>
                  <a:srgbClr val="0070C0"/>
                </a:solidFill>
                <a:cs typeface="Arial" panose="020B0604020202020204" pitchFamily="34" charset="0"/>
              </a:rPr>
              <a:t>.</a:t>
            </a:r>
          </a:p>
          <a:p>
            <a:endParaRPr lang="hu-HU" sz="1400" dirty="0" smtClean="0">
              <a:cs typeface="Arial" panose="020B0604020202020204" pitchFamily="34" charset="0"/>
            </a:endParaRPr>
          </a:p>
        </p:txBody>
      </p:sp>
      <p:sp>
        <p:nvSpPr>
          <p:cNvPr id="5" name="Téglalap 4"/>
          <p:cNvSpPr/>
          <p:nvPr/>
        </p:nvSpPr>
        <p:spPr>
          <a:xfrm>
            <a:off x="216595" y="3493069"/>
            <a:ext cx="5132719" cy="1311128"/>
          </a:xfrm>
          <a:prstGeom prst="rect">
            <a:avLst/>
          </a:prstGeom>
        </p:spPr>
        <p:txBody>
          <a:bodyPr wrap="square">
            <a:spAutoFit/>
          </a:bodyPr>
          <a:lstStyle/>
          <a:p>
            <a:pPr algn="just">
              <a:lnSpc>
                <a:spcPct val="110000"/>
              </a:lnSpc>
              <a:buClr>
                <a:srgbClr val="00B050"/>
              </a:buClr>
            </a:pPr>
            <a:r>
              <a:rPr lang="hu-HU" dirty="0" smtClean="0">
                <a:cs typeface="Arial" panose="020B0604020202020204" pitchFamily="34" charset="0"/>
              </a:rPr>
              <a:t>A térképek modellszámítások alapján jelzik előre, hogy miként alakulhat a homoklégy-fajok száma a vizsgált területeken a jelenlegi és a várható környezeti viszonyok mellett.</a:t>
            </a:r>
            <a:endParaRPr lang="hu-HU" dirty="0"/>
          </a:p>
        </p:txBody>
      </p:sp>
    </p:spTree>
    <p:extLst>
      <p:ext uri="{BB962C8B-B14F-4D97-AF65-F5344CB8AC3E}">
        <p14:creationId xmlns:p14="http://schemas.microsoft.com/office/powerpoint/2010/main" val="15396289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hu" sz="2000" dirty="0" smtClean="0">
                <a:solidFill>
                  <a:srgbClr val="FF0000"/>
                </a:solidFill>
              </a:rPr>
              <a:t>Onchocerciasis</a:t>
            </a:r>
            <a:endParaRPr lang="hu"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
        <p:nvSpPr>
          <p:cNvPr id="2" name="TextBox 1">
            <a:extLst>
              <a:ext uri="{FF2B5EF4-FFF2-40B4-BE49-F238E27FC236}">
                <a16:creationId xmlns:a16="http://schemas.microsoft.com/office/drawing/2014/main" id="{BFED246E-83D4-974F-5CBB-AA9447ABD888}"/>
              </a:ext>
            </a:extLst>
          </p:cNvPr>
          <p:cNvSpPr txBox="1"/>
          <p:nvPr/>
        </p:nvSpPr>
        <p:spPr>
          <a:xfrm>
            <a:off x="278249" y="4263549"/>
            <a:ext cx="10942264" cy="2274469"/>
          </a:xfrm>
          <a:prstGeom prst="rect">
            <a:avLst/>
          </a:prstGeom>
          <a:noFill/>
        </p:spPr>
        <p:txBody>
          <a:bodyPr wrap="square" rtlCol="0">
            <a:spAutoFit/>
          </a:bodyPr>
          <a:lstStyle/>
          <a:p>
            <a:pPr algn="just">
              <a:lnSpc>
                <a:spcPct val="110000"/>
              </a:lnSpc>
            </a:pPr>
            <a:r>
              <a:rPr lang="hu-HU" dirty="0" smtClean="0"/>
              <a:t>Az </a:t>
            </a:r>
            <a:r>
              <a:rPr lang="hu-HU" dirty="0" err="1" smtClean="0"/>
              <a:t>onchocerciasis</a:t>
            </a:r>
            <a:r>
              <a:rPr lang="hu-HU" dirty="0" smtClean="0"/>
              <a:t> (folyami vakság) elsősorban a Szaharától délre eső afrikai régiókban, Közép- és Dél-Amerikában, valamint Jemenben fordul elő, és terjedését a </a:t>
            </a:r>
            <a:r>
              <a:rPr lang="hu-HU" i="1" dirty="0" err="1" smtClean="0"/>
              <a:t>Simulium</a:t>
            </a:r>
            <a:r>
              <a:rPr lang="hu-HU" dirty="0" smtClean="0"/>
              <a:t> nemzetségbe tartozó fajok közvetítésével történő átvitel biztosítja. </a:t>
            </a:r>
          </a:p>
          <a:p>
            <a:pPr algn="just">
              <a:lnSpc>
                <a:spcPct val="110000"/>
              </a:lnSpc>
            </a:pPr>
            <a:endParaRPr lang="hu-HU" dirty="0" smtClean="0"/>
          </a:p>
          <a:p>
            <a:pPr algn="just">
              <a:lnSpc>
                <a:spcPct val="110000"/>
              </a:lnSpc>
            </a:pPr>
            <a:r>
              <a:rPr lang="hu-HU" dirty="0" smtClean="0"/>
              <a:t>A globális hőmérséklet-emelkedés elősegítheti mind a vektorok fejlődési ütemének, mind az </a:t>
            </a:r>
            <a:r>
              <a:rPr lang="hu-HU" i="1" dirty="0" smtClean="0"/>
              <a:t>O. </a:t>
            </a:r>
            <a:r>
              <a:rPr lang="hu-HU" i="1" dirty="0" err="1" smtClean="0"/>
              <a:t>volvulus</a:t>
            </a:r>
            <a:r>
              <a:rPr lang="hu-HU" i="1" dirty="0" smtClean="0"/>
              <a:t> </a:t>
            </a:r>
            <a:r>
              <a:rPr lang="hu-HU" dirty="0" smtClean="0"/>
              <a:t>lárvák érési folyamatának gyorsulását a vektor szervezetén belül. </a:t>
            </a:r>
          </a:p>
          <a:p>
            <a:pPr rtl="0"/>
            <a:endParaRPr lang="hu-HU" sz="1200" dirty="0" smtClean="0">
              <a:cs typeface="Arial" panose="020B0604020202020204" pitchFamily="34" charset="0"/>
            </a:endParaRPr>
          </a:p>
          <a:p>
            <a:pPr rtl="0"/>
            <a:r>
              <a:rPr lang="hu" sz="1100" dirty="0" smtClean="0">
                <a:cs typeface="Arial" panose="020B0604020202020204" pitchFamily="34" charset="0"/>
                <a:hlinkClick r:id="rId2">
                  <a:extLst>
                    <a:ext uri="{A12FA001-AC4F-418D-AE19-62706E023703}">
                      <ahyp:hlinkClr xmlns="" xmlns:ahyp="http://schemas.microsoft.com/office/drawing/2018/hyperlinkcolor" val="tx"/>
                    </a:ext>
                  </a:extLst>
                </a:hlinkClick>
              </a:rPr>
              <a:t>https</a:t>
            </a:r>
            <a:r>
              <a:rPr lang="hu" sz="1100" dirty="0">
                <a:cs typeface="Arial" panose="020B0604020202020204" pitchFamily="34" charset="0"/>
                <a:hlinkClick r:id="rId2">
                  <a:extLst>
                    <a:ext uri="{A12FA001-AC4F-418D-AE19-62706E023703}">
                      <ahyp:hlinkClr xmlns="" xmlns:ahyp="http://schemas.microsoft.com/office/drawing/2018/hyperlinkcolor" val="tx"/>
                    </a:ext>
                  </a:extLst>
                </a:hlinkClick>
              </a:rPr>
              <a:t>://doi.org/10.1093/trstmh/traa192</a:t>
            </a:r>
            <a:r>
              <a:rPr lang="hu" sz="1100" dirty="0">
                <a:cs typeface="Arial" panose="020B0604020202020204" pitchFamily="34" charset="0"/>
              </a:rPr>
              <a:t> </a:t>
            </a:r>
            <a:endParaRPr lang="en-IE" sz="1100" dirty="0">
              <a:solidFill>
                <a:schemeClr val="tx1">
                  <a:lumMod val="50000"/>
                  <a:lumOff val="50000"/>
                </a:schemeClr>
              </a:solidFill>
              <a:cs typeface="Arial" panose="020B0604020202020204" pitchFamily="34" charset="0"/>
            </a:endParaRPr>
          </a:p>
        </p:txBody>
      </p:sp>
      <p:pic>
        <p:nvPicPr>
          <p:cNvPr id="1028" name="Picture 4" descr="https://images.squarespace-cdn.com/content/v1/548c8698e4b0d8f79a361776/50003585-54f6-435b-a5e4-3c3812831b99/Oncho+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1932" y="227510"/>
            <a:ext cx="6289929" cy="4036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06722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682549" cy="6026331"/>
          </a:xfrm>
        </p:spPr>
        <p:txBody>
          <a:bodyPr rtlCol="0">
            <a:noAutofit/>
          </a:bodyPr>
          <a:lstStyle/>
          <a:p>
            <a:pPr marL="0" indent="0" rtl="0">
              <a:buClr>
                <a:srgbClr val="00B050"/>
              </a:buClr>
              <a:buNone/>
            </a:pPr>
            <a:r>
              <a:rPr lang="hu" sz="2000" dirty="0">
                <a:solidFill>
                  <a:srgbClr val="FF0000"/>
                </a:solidFill>
              </a:rPr>
              <a:t>Trypanosomiasis </a:t>
            </a:r>
            <a:r>
              <a:rPr lang="hu" sz="2000" dirty="0" smtClean="0">
                <a:solidFill>
                  <a:srgbClr val="FF0000"/>
                </a:solidFill>
              </a:rPr>
              <a:t>(Álomkór) </a:t>
            </a:r>
            <a:r>
              <a:rPr lang="hu" sz="2000" dirty="0">
                <a:solidFill>
                  <a:srgbClr val="FF0000"/>
                </a:solidFill>
              </a:rPr>
              <a:t>és </a:t>
            </a:r>
            <a:r>
              <a:rPr lang="hu" sz="2000" dirty="0" smtClean="0">
                <a:solidFill>
                  <a:srgbClr val="FF0000"/>
                </a:solidFill>
              </a:rPr>
              <a:t>Chagas-kór</a:t>
            </a:r>
            <a:endParaRPr lang="hu"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 sz="1600" b="0" i="0" u="none" strike="noStrike" kern="1200" cap="none" spc="0" normalizeH="0" noProof="0" dirty="0" smtClean="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 sz="1600" b="0" i="0" u="none" strike="noStrike" kern="1200" cap="none" spc="0" normalizeH="0" noProof="0" dirty="0" smtClean="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dirty="0">
              <a:solidFill>
                <a:prstClr val="black"/>
              </a:solidFill>
              <a:latin typeface="Calibri" panose="020F0502020204030204"/>
              <a:cs typeface="Arial" panose="020B0604020202020204" pitchFamily="34" charset="0"/>
            </a:endParaRPr>
          </a:p>
        </p:txBody>
      </p:sp>
      <p:sp>
        <p:nvSpPr>
          <p:cNvPr id="4" name="TextBox 3">
            <a:extLst>
              <a:ext uri="{FF2B5EF4-FFF2-40B4-BE49-F238E27FC236}">
                <a16:creationId xmlns:a16="http://schemas.microsoft.com/office/drawing/2014/main" id="{43EAB39F-C886-6F16-F7BE-954E9F7F158E}"/>
              </a:ext>
            </a:extLst>
          </p:cNvPr>
          <p:cNvSpPr txBox="1"/>
          <p:nvPr/>
        </p:nvSpPr>
        <p:spPr>
          <a:xfrm>
            <a:off x="370936" y="2488455"/>
            <a:ext cx="6599207" cy="3083921"/>
          </a:xfrm>
          <a:prstGeom prst="rect">
            <a:avLst/>
          </a:prstGeom>
          <a:noFill/>
        </p:spPr>
        <p:txBody>
          <a:bodyPr wrap="square" rtlCol="0">
            <a:spAutoFit/>
          </a:bodyPr>
          <a:lstStyle/>
          <a:p>
            <a:pPr algn="just">
              <a:lnSpc>
                <a:spcPct val="120000"/>
              </a:lnSpc>
            </a:pPr>
            <a:r>
              <a:rPr lang="hu-HU" dirty="0" smtClean="0"/>
              <a:t>Az éghajlatváltozás </a:t>
            </a:r>
            <a:r>
              <a:rPr lang="hu-HU" dirty="0" err="1" smtClean="0"/>
              <a:t>trypanoszomiázisra</a:t>
            </a:r>
            <a:r>
              <a:rPr lang="hu-HU" dirty="0" smtClean="0"/>
              <a:t> (álomkór) gyakorolt hatásainak modellezése – amely kizárólag a Szaharától délre fekvő afrikai régiókban fordul elő – azt mutatta, hogy a hőmérséklet-emelkedés különböző előre jelzett forgatókönyvei eltérő hatással lehetnek a betegség elterjedési területére. </a:t>
            </a:r>
          </a:p>
          <a:p>
            <a:pPr algn="just">
              <a:lnSpc>
                <a:spcPct val="120000"/>
              </a:lnSpc>
            </a:pPr>
            <a:endParaRPr lang="hu-HU" dirty="0" smtClean="0"/>
          </a:p>
          <a:p>
            <a:pPr algn="just">
              <a:lnSpc>
                <a:spcPct val="120000"/>
              </a:lnSpc>
            </a:pPr>
            <a:r>
              <a:rPr lang="hu-HU" dirty="0" smtClean="0"/>
              <a:t>Egyes régiókban a betegség földrajzi kiterjedése növekedhet, míg más területeken csökkenhet, az éghajlati tényezők változásának függvényében.</a:t>
            </a:r>
            <a:endParaRPr lang="hu-HU" sz="1600" dirty="0">
              <a:cs typeface="Arial" panose="020B0604020202020204" pitchFamily="34" charset="0"/>
            </a:endParaRPr>
          </a:p>
        </p:txBody>
      </p:sp>
      <p:pic>
        <p:nvPicPr>
          <p:cNvPr id="5" name="Picture 4">
            <a:extLst>
              <a:ext uri="{FF2B5EF4-FFF2-40B4-BE49-F238E27FC236}">
                <a16:creationId xmlns:a16="http://schemas.microsoft.com/office/drawing/2014/main" id="{347DAD80-E8C9-96D4-3B7E-958EF51588B7}"/>
              </a:ext>
            </a:extLst>
          </p:cNvPr>
          <p:cNvPicPr>
            <a:picLocks noChangeAspect="1"/>
          </p:cNvPicPr>
          <p:nvPr/>
        </p:nvPicPr>
        <p:blipFill>
          <a:blip r:embed="rId2"/>
          <a:stretch>
            <a:fillRect/>
          </a:stretch>
        </p:blipFill>
        <p:spPr>
          <a:xfrm>
            <a:off x="7688893" y="112142"/>
            <a:ext cx="4462952" cy="5788600"/>
          </a:xfrm>
          <a:prstGeom prst="rect">
            <a:avLst/>
          </a:prstGeom>
        </p:spPr>
      </p:pic>
      <p:sp>
        <p:nvSpPr>
          <p:cNvPr id="6" name="TextBox 5">
            <a:extLst>
              <a:ext uri="{FF2B5EF4-FFF2-40B4-BE49-F238E27FC236}">
                <a16:creationId xmlns:a16="http://schemas.microsoft.com/office/drawing/2014/main" id="{FCC2BD74-61CB-287F-7AFF-15BE5F1179AF}"/>
              </a:ext>
            </a:extLst>
          </p:cNvPr>
          <p:cNvSpPr txBox="1"/>
          <p:nvPr/>
        </p:nvSpPr>
        <p:spPr>
          <a:xfrm>
            <a:off x="4353582" y="1183360"/>
            <a:ext cx="3335310" cy="954107"/>
          </a:xfrm>
          <a:prstGeom prst="rect">
            <a:avLst/>
          </a:prstGeom>
          <a:noFill/>
        </p:spPr>
        <p:txBody>
          <a:bodyPr wrap="square" rtlCol="0">
            <a:spAutoFit/>
          </a:bodyPr>
          <a:lstStyle/>
          <a:p>
            <a:pPr algn="just"/>
            <a:r>
              <a:rPr lang="hu" sz="1400" i="1" dirty="0">
                <a:solidFill>
                  <a:srgbClr val="0070C0"/>
                </a:solidFill>
                <a:cs typeface="Arial" panose="020B0604020202020204" pitchFamily="34" charset="0"/>
              </a:rPr>
              <a:t>26. ábra. </a:t>
            </a:r>
            <a:r>
              <a:rPr lang="hu" sz="1400" i="1" dirty="0" smtClean="0">
                <a:solidFill>
                  <a:srgbClr val="0070C0"/>
                </a:solidFill>
                <a:cs typeface="Arial" panose="020B0604020202020204" pitchFamily="34" charset="0"/>
              </a:rPr>
              <a:t>A </a:t>
            </a:r>
            <a:r>
              <a:rPr lang="hu" sz="1400" i="1" dirty="0">
                <a:solidFill>
                  <a:srgbClr val="0070C0"/>
                </a:solidFill>
                <a:cs typeface="Arial" panose="020B0604020202020204" pitchFamily="34" charset="0"/>
              </a:rPr>
              <a:t>Trypanosoma brucei rhodesiense </a:t>
            </a:r>
            <a:r>
              <a:rPr lang="hu-HU" sz="1400" i="1" dirty="0">
                <a:solidFill>
                  <a:srgbClr val="0070C0"/>
                </a:solidFill>
                <a:cs typeface="Arial" panose="020B0604020202020204" pitchFamily="34" charset="0"/>
              </a:rPr>
              <a:t>terjedésének szempontjából kedvező földrajzi területek előre jelzett kiterjedése </a:t>
            </a:r>
            <a:r>
              <a:rPr lang="hu-HU" sz="1400" i="1" dirty="0" smtClean="0">
                <a:solidFill>
                  <a:srgbClr val="0070C0"/>
                </a:solidFill>
                <a:cs typeface="Arial" panose="020B0604020202020204" pitchFamily="34" charset="0"/>
              </a:rPr>
              <a:t>2090-re Afrikában</a:t>
            </a:r>
            <a:endParaRPr lang="hu" sz="1400" i="1" dirty="0">
              <a:solidFill>
                <a:srgbClr val="0070C0"/>
              </a:solidFill>
              <a:cs typeface="Arial" panose="020B0604020202020204" pitchFamily="34" charset="0"/>
            </a:endParaRPr>
          </a:p>
        </p:txBody>
      </p:sp>
      <p:sp>
        <p:nvSpPr>
          <p:cNvPr id="7" name="TextBox 6">
            <a:extLst>
              <a:ext uri="{FF2B5EF4-FFF2-40B4-BE49-F238E27FC236}">
                <a16:creationId xmlns:a16="http://schemas.microsoft.com/office/drawing/2014/main" id="{1C7EB7A2-C744-9E53-DEB4-52F40FD83F18}"/>
              </a:ext>
            </a:extLst>
          </p:cNvPr>
          <p:cNvSpPr txBox="1"/>
          <p:nvPr/>
        </p:nvSpPr>
        <p:spPr>
          <a:xfrm>
            <a:off x="0" y="6147975"/>
            <a:ext cx="4046940" cy="246221"/>
          </a:xfrm>
          <a:prstGeom prst="rect">
            <a:avLst/>
          </a:prstGeom>
          <a:noFill/>
        </p:spPr>
        <p:txBody>
          <a:bodyPr wrap="square" rtlCol="0">
            <a:spAutoFit/>
          </a:bodyPr>
          <a:lstStyle/>
          <a:p>
            <a:pPr rtl="0"/>
            <a:r>
              <a:rPr lang="hu"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hu" sz="1000" dirty="0">
                <a:cs typeface="Arial" panose="020B0604020202020204" pitchFamily="34" charset="0"/>
                <a:hlinkClick r:id="rId3">
                  <a:extLst>
                    <a:ext uri="{A12FA001-AC4F-418D-AE19-62706E023703}">
                      <ahyp:hlinkClr xmlns="" xmlns:ahyp="http://schemas.microsoft.com/office/drawing/2018/hyperlinkcolor" val="tx"/>
                    </a:ext>
                  </a:extLst>
                </a:hlinkClick>
              </a:rPr>
              <a:t>://</a:t>
            </a:r>
            <a:r>
              <a:rPr lang="hu"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royalsocietypublishing.org/doi/10.1098/rsif.2011.0654</a:t>
            </a:r>
            <a:endParaRPr lang="en-IE" sz="1000" dirty="0">
              <a:cs typeface="Arial" panose="020B0604020202020204" pitchFamily="34" charset="0"/>
            </a:endParaRPr>
          </a:p>
        </p:txBody>
      </p:sp>
    </p:spTree>
    <p:extLst>
      <p:ext uri="{BB962C8B-B14F-4D97-AF65-F5344CB8AC3E}">
        <p14:creationId xmlns:p14="http://schemas.microsoft.com/office/powerpoint/2010/main" val="36494830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682549" cy="6026331"/>
          </a:xfrm>
        </p:spPr>
        <p:txBody>
          <a:bodyPr rtlCol="0">
            <a:noAutofit/>
          </a:bodyPr>
          <a:lstStyle/>
          <a:p>
            <a:pPr marL="0" indent="0" rtl="0">
              <a:buClr>
                <a:srgbClr val="00B050"/>
              </a:buClr>
              <a:buNone/>
            </a:pPr>
            <a:r>
              <a:rPr lang="hu" sz="2000" dirty="0" smtClean="0">
                <a:solidFill>
                  <a:srgbClr val="FF0000"/>
                </a:solidFill>
              </a:rPr>
              <a:t>Chagas-kór</a:t>
            </a:r>
            <a:endParaRPr lang="hu"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 sz="1600" b="0" i="0" u="none" strike="noStrike" kern="1200" cap="none" spc="0" normalizeH="0" noProof="0" dirty="0" smtClean="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hu" sz="1600" b="0" i="0" u="none" strike="noStrike" kern="1200" cap="none" spc="0" normalizeH="0" noProof="0" dirty="0" smtClean="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dirty="0">
              <a:solidFill>
                <a:prstClr val="black"/>
              </a:solidFill>
              <a:latin typeface="Calibri" panose="020F0502020204030204"/>
              <a:cs typeface="Arial" panose="020B0604020202020204" pitchFamily="34" charset="0"/>
            </a:endParaRPr>
          </a:p>
        </p:txBody>
      </p:sp>
      <p:sp>
        <p:nvSpPr>
          <p:cNvPr id="4" name="TextBox 3">
            <a:extLst>
              <a:ext uri="{FF2B5EF4-FFF2-40B4-BE49-F238E27FC236}">
                <a16:creationId xmlns:a16="http://schemas.microsoft.com/office/drawing/2014/main" id="{43EAB39F-C886-6F16-F7BE-954E9F7F158E}"/>
              </a:ext>
            </a:extLst>
          </p:cNvPr>
          <p:cNvSpPr txBox="1"/>
          <p:nvPr/>
        </p:nvSpPr>
        <p:spPr>
          <a:xfrm>
            <a:off x="158739" y="1370773"/>
            <a:ext cx="6730446" cy="4721292"/>
          </a:xfrm>
          <a:prstGeom prst="rect">
            <a:avLst/>
          </a:prstGeom>
          <a:noFill/>
        </p:spPr>
        <p:txBody>
          <a:bodyPr wrap="square" rtlCol="0">
            <a:spAutoFit/>
          </a:bodyPr>
          <a:lstStyle/>
          <a:p>
            <a:pPr algn="just">
              <a:lnSpc>
                <a:spcPct val="120000"/>
              </a:lnSpc>
            </a:pPr>
            <a:r>
              <a:rPr lang="hu-HU" sz="1600" dirty="0"/>
              <a:t>A </a:t>
            </a:r>
            <a:r>
              <a:rPr lang="hu-HU" sz="1600" dirty="0" err="1"/>
              <a:t>Chagas</a:t>
            </a:r>
            <a:r>
              <a:rPr lang="hu-HU" sz="1600" dirty="0"/>
              <a:t>-kór elterjedése és terjedési kockázata az éghajlatváltozás következtében módosuló környezeti tényezők hatására változásokon mehet keresztül. Ezek a tendenciák azonban nem minden esetben mutatnak azonos irányba, és földrajzilag eltérő </a:t>
            </a:r>
            <a:r>
              <a:rPr lang="hu-HU" sz="1600" dirty="0" err="1"/>
              <a:t>mintázatokat</a:t>
            </a:r>
            <a:r>
              <a:rPr lang="hu-HU" sz="1600" dirty="0"/>
              <a:t> követnek az amerikai kontinensen. </a:t>
            </a:r>
            <a:endParaRPr lang="hu-HU" sz="1600" dirty="0" smtClean="0"/>
          </a:p>
          <a:p>
            <a:pPr algn="just">
              <a:lnSpc>
                <a:spcPct val="110000"/>
              </a:lnSpc>
            </a:pPr>
            <a:endParaRPr lang="hu-HU" sz="1600" dirty="0"/>
          </a:p>
          <a:p>
            <a:pPr algn="just">
              <a:lnSpc>
                <a:spcPct val="120000"/>
              </a:lnSpc>
            </a:pPr>
            <a:r>
              <a:rPr lang="hu-HU" sz="1600" dirty="0" smtClean="0"/>
              <a:t>Chilében </a:t>
            </a:r>
            <a:r>
              <a:rPr lang="hu-HU" sz="1600" dirty="0"/>
              <a:t>egyes régiókban enyhe visszaszorulás, míg más területeken a kór terjedése várható. Az Egyesült Államokban felmerült a betegség potenciális északkeleti irányú eltolódásának lehetősége, míg Mexikóban előrejelzések szerint növekedhet azoknak a személyeknek a száma, akik ki lesznek téve a fertőzés kockázatának. </a:t>
            </a:r>
            <a:endParaRPr lang="hu-HU" sz="1600" dirty="0" smtClean="0"/>
          </a:p>
          <a:p>
            <a:pPr algn="just">
              <a:lnSpc>
                <a:spcPct val="110000"/>
              </a:lnSpc>
            </a:pPr>
            <a:endParaRPr lang="hu-HU" sz="1600" dirty="0" smtClean="0"/>
          </a:p>
          <a:p>
            <a:pPr algn="just">
              <a:lnSpc>
                <a:spcPct val="120000"/>
              </a:lnSpc>
            </a:pPr>
            <a:r>
              <a:rPr lang="hu-HU" sz="1600" dirty="0" smtClean="0"/>
              <a:t>Venezuelában </a:t>
            </a:r>
            <a:r>
              <a:rPr lang="hu-HU" sz="1600" dirty="0"/>
              <a:t>ezzel szemben csökkenő tendencia figyelhető meg a </a:t>
            </a:r>
            <a:r>
              <a:rPr lang="hu-HU" sz="1600" dirty="0" err="1"/>
              <a:t>Chagas</a:t>
            </a:r>
            <a:r>
              <a:rPr lang="hu-HU" sz="1600" dirty="0"/>
              <a:t>-kór előfordulásában, mivel a vektorok eloszlásának változásával egyre kevesebb olyan hely marad, ahol az emberek kapcsolatba kerülhetnek a vektorokkal</a:t>
            </a:r>
            <a:r>
              <a:rPr lang="en-GB" sz="1600" dirty="0"/>
              <a:t>.</a:t>
            </a:r>
            <a:endParaRPr lang="hu-HU" sz="1600" dirty="0">
              <a:cs typeface="Arial" panose="020B0604020202020204" pitchFamily="34" charset="0"/>
            </a:endParaRPr>
          </a:p>
          <a:p>
            <a:pPr algn="just">
              <a:lnSpc>
                <a:spcPct val="110000"/>
              </a:lnSpc>
            </a:pPr>
            <a:endParaRPr lang="hu-HU" sz="1600" dirty="0">
              <a:cs typeface="Arial" panose="020B0604020202020204" pitchFamily="34" charset="0"/>
            </a:endParaRPr>
          </a:p>
          <a:p>
            <a:pPr algn="just">
              <a:lnSpc>
                <a:spcPct val="110000"/>
              </a:lnSpc>
            </a:pPr>
            <a:endParaRPr lang="hu" sz="1600" dirty="0">
              <a:cs typeface="Arial" panose="020B0604020202020204" pitchFamily="34" charset="0"/>
            </a:endParaRPr>
          </a:p>
        </p:txBody>
      </p:sp>
      <p:sp>
        <p:nvSpPr>
          <p:cNvPr id="6" name="TextBox 5">
            <a:extLst>
              <a:ext uri="{FF2B5EF4-FFF2-40B4-BE49-F238E27FC236}">
                <a16:creationId xmlns:a16="http://schemas.microsoft.com/office/drawing/2014/main" id="{FCC2BD74-61CB-287F-7AFF-15BE5F1179AF}"/>
              </a:ext>
            </a:extLst>
          </p:cNvPr>
          <p:cNvSpPr txBox="1"/>
          <p:nvPr/>
        </p:nvSpPr>
        <p:spPr>
          <a:xfrm>
            <a:off x="8505978" y="3537341"/>
            <a:ext cx="3335310" cy="523220"/>
          </a:xfrm>
          <a:prstGeom prst="rect">
            <a:avLst/>
          </a:prstGeom>
          <a:noFill/>
        </p:spPr>
        <p:txBody>
          <a:bodyPr wrap="square" rtlCol="0">
            <a:spAutoFit/>
          </a:bodyPr>
          <a:lstStyle/>
          <a:p>
            <a:r>
              <a:rPr lang="hu" sz="1400" i="1" dirty="0" smtClean="0">
                <a:solidFill>
                  <a:srgbClr val="0070C0"/>
                </a:solidFill>
                <a:cs typeface="Arial" panose="020B0604020202020204" pitchFamily="34" charset="0"/>
              </a:rPr>
              <a:t>27. </a:t>
            </a:r>
            <a:r>
              <a:rPr lang="hu" sz="1400" i="1" dirty="0">
                <a:solidFill>
                  <a:srgbClr val="0070C0"/>
                </a:solidFill>
                <a:cs typeface="Arial" panose="020B0604020202020204" pitchFamily="34" charset="0"/>
              </a:rPr>
              <a:t>ábra. </a:t>
            </a:r>
            <a:r>
              <a:rPr lang="hu" sz="1400" i="1" dirty="0" smtClean="0">
                <a:solidFill>
                  <a:srgbClr val="0070C0"/>
                </a:solidFill>
                <a:cs typeface="Arial" panose="020B0604020202020204" pitchFamily="34" charset="0"/>
              </a:rPr>
              <a:t>A Chagas-kór </a:t>
            </a:r>
            <a:r>
              <a:rPr lang="hu-HU" sz="1400" i="1" dirty="0" smtClean="0">
                <a:solidFill>
                  <a:srgbClr val="0070C0"/>
                </a:solidFill>
                <a:cs typeface="Arial" panose="020B0604020202020204" pitchFamily="34" charset="0"/>
              </a:rPr>
              <a:t>szempontjából </a:t>
            </a:r>
            <a:r>
              <a:rPr lang="hu-HU" sz="1400" i="1" dirty="0">
                <a:solidFill>
                  <a:srgbClr val="0070C0"/>
                </a:solidFill>
                <a:cs typeface="Arial" panose="020B0604020202020204" pitchFamily="34" charset="0"/>
              </a:rPr>
              <a:t>kedvező földrajzi </a:t>
            </a:r>
            <a:r>
              <a:rPr lang="hu-HU" sz="1400" i="1" dirty="0" smtClean="0">
                <a:solidFill>
                  <a:srgbClr val="0070C0"/>
                </a:solidFill>
                <a:cs typeface="Arial" panose="020B0604020202020204" pitchFamily="34" charset="0"/>
              </a:rPr>
              <a:t>területek</a:t>
            </a:r>
            <a:endParaRPr lang="hu" sz="1400" i="1" dirty="0">
              <a:solidFill>
                <a:srgbClr val="0070C0"/>
              </a:solidFill>
              <a:cs typeface="Arial" panose="020B0604020202020204" pitchFamily="34" charset="0"/>
            </a:endParaRPr>
          </a:p>
        </p:txBody>
      </p:sp>
      <p:sp>
        <p:nvSpPr>
          <p:cNvPr id="7" name="TextBox 6">
            <a:extLst>
              <a:ext uri="{FF2B5EF4-FFF2-40B4-BE49-F238E27FC236}">
                <a16:creationId xmlns:a16="http://schemas.microsoft.com/office/drawing/2014/main" id="{1C7EB7A2-C744-9E53-DEB4-52F40FD83F18}"/>
              </a:ext>
            </a:extLst>
          </p:cNvPr>
          <p:cNvSpPr txBox="1"/>
          <p:nvPr/>
        </p:nvSpPr>
        <p:spPr>
          <a:xfrm>
            <a:off x="0" y="6147975"/>
            <a:ext cx="4046940" cy="246221"/>
          </a:xfrm>
          <a:prstGeom prst="rect">
            <a:avLst/>
          </a:prstGeom>
          <a:noFill/>
        </p:spPr>
        <p:txBody>
          <a:bodyPr wrap="square" rtlCol="0">
            <a:spAutoFit/>
          </a:bodyPr>
          <a:lstStyle/>
          <a:p>
            <a:r>
              <a:rPr lang="hu-HU" sz="1000" u="sng" dirty="0">
                <a:hlinkClick r:id="rId2"/>
              </a:rPr>
              <a:t>https://doi.org/10.1093/trstmh/traa192</a:t>
            </a:r>
            <a:endParaRPr lang="en-IE" sz="1000" dirty="0">
              <a:cs typeface="Arial" panose="020B0604020202020204" pitchFamily="34" charset="0"/>
            </a:endParaRPr>
          </a:p>
        </p:txBody>
      </p:sp>
      <p:pic>
        <p:nvPicPr>
          <p:cNvPr id="2050" name="Picture 2" descr="https://mlo1gfdw4hud.i.optimole.com/w:auto/h:auto/q:mauto/f:avif/https:/dndi.org/wp-content/uploads/2019/11/Chagas-fact-page-map_Outlined-strok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573" t="9586" r="12416" b="7525"/>
          <a:stretch/>
        </p:blipFill>
        <p:spPr bwMode="auto">
          <a:xfrm>
            <a:off x="6900337" y="329754"/>
            <a:ext cx="5211148" cy="3327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84565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85667"/>
            <a:ext cx="11896826" cy="674305"/>
          </a:xfrm>
        </p:spPr>
        <p:txBody>
          <a:bodyPr rtlCol="0">
            <a:noAutofit/>
          </a:bodyPr>
          <a:lstStyle/>
          <a:p>
            <a:pPr algn="ctr" rtl="0"/>
            <a:r>
              <a:rPr lang="hu" sz="2800" dirty="0" smtClean="0">
                <a:solidFill>
                  <a:schemeClr val="tx1"/>
                </a:solidFill>
              </a:rPr>
              <a:t>Lehetséges megelőzés</a:t>
            </a:r>
            <a:endParaRPr lang="hu-HU" sz="2800" dirty="0">
              <a:solidFill>
                <a:schemeClr val="tx1"/>
              </a:solidFill>
            </a:endParaRPr>
          </a:p>
        </p:txBody>
      </p:sp>
      <p:sp>
        <p:nvSpPr>
          <p:cNvPr id="12" name="TextBox 11">
            <a:extLst>
              <a:ext uri="{FF2B5EF4-FFF2-40B4-BE49-F238E27FC236}">
                <a16:creationId xmlns:a16="http://schemas.microsoft.com/office/drawing/2014/main" id="{4D5F58D1-57C0-B6BF-A839-7B382045F782}"/>
              </a:ext>
            </a:extLst>
          </p:cNvPr>
          <p:cNvSpPr txBox="1"/>
          <p:nvPr/>
        </p:nvSpPr>
        <p:spPr>
          <a:xfrm>
            <a:off x="363519" y="1777464"/>
            <a:ext cx="11554798" cy="3647152"/>
          </a:xfrm>
          <a:prstGeom prst="rect">
            <a:avLst/>
          </a:prstGeom>
          <a:noFill/>
        </p:spPr>
        <p:txBody>
          <a:bodyPr wrap="square" rtlCol="0">
            <a:spAutoFit/>
          </a:bodyPr>
          <a:lstStyle/>
          <a:p>
            <a:pPr algn="just">
              <a:lnSpc>
                <a:spcPct val="120000"/>
              </a:lnSpc>
            </a:pPr>
            <a:r>
              <a:rPr lang="hu-HU" sz="2200" dirty="0" smtClean="0"/>
              <a:t>Az éghajlatváltozás következtében a világ számos térsége, így Európa is, fokozottan ki van téve a vektorok által terjesztett betegségek (VBD) járványainak. </a:t>
            </a:r>
          </a:p>
          <a:p>
            <a:pPr algn="just">
              <a:lnSpc>
                <a:spcPct val="120000"/>
              </a:lnSpc>
            </a:pPr>
            <a:endParaRPr lang="hu-HU" sz="2200" dirty="0" smtClean="0"/>
          </a:p>
          <a:p>
            <a:pPr algn="just">
              <a:lnSpc>
                <a:spcPct val="120000"/>
              </a:lnSpc>
            </a:pPr>
            <a:r>
              <a:rPr lang="hu-HU" sz="2200" dirty="0" smtClean="0"/>
              <a:t>Az ilyen egészségkockázatok megelőzésére vagy csökkentésére alkalmazható stratégiák három fő csoportba sorolhatók:</a:t>
            </a:r>
          </a:p>
          <a:p>
            <a:pPr marL="638175" lvl="1" indent="-180975">
              <a:lnSpc>
                <a:spcPct val="150000"/>
              </a:lnSpc>
              <a:buFont typeface="Arial" panose="020B0604020202020204" pitchFamily="34" charset="0"/>
              <a:buChar char="•"/>
            </a:pPr>
            <a:r>
              <a:rPr lang="hu-HU" sz="2200" dirty="0" smtClean="0"/>
              <a:t>környezeti beavatkozások,</a:t>
            </a:r>
          </a:p>
          <a:p>
            <a:pPr marL="638175" lvl="1" indent="-180975">
              <a:lnSpc>
                <a:spcPct val="150000"/>
              </a:lnSpc>
              <a:buFont typeface="Arial" panose="020B0604020202020204" pitchFamily="34" charset="0"/>
              <a:buChar char="•"/>
            </a:pPr>
            <a:r>
              <a:rPr lang="hu-HU" sz="2200" dirty="0" smtClean="0"/>
              <a:t>társadalmi intézkedések,</a:t>
            </a:r>
          </a:p>
          <a:p>
            <a:pPr marL="638175" lvl="1" indent="-180975">
              <a:lnSpc>
                <a:spcPct val="150000"/>
              </a:lnSpc>
              <a:buFont typeface="Arial" panose="020B0604020202020204" pitchFamily="34" charset="0"/>
              <a:buChar char="•"/>
            </a:pPr>
            <a:r>
              <a:rPr lang="hu-HU" sz="2200" dirty="0" smtClean="0"/>
              <a:t>technológiai megoldások.</a:t>
            </a:r>
            <a:endParaRPr lang="hu-HU" sz="2000" dirty="0">
              <a:cs typeface="Arial" panose="020B0604020202020204" pitchFamily="34" charset="0"/>
            </a:endParaRPr>
          </a:p>
        </p:txBody>
      </p:sp>
    </p:spTree>
    <p:extLst>
      <p:ext uri="{BB962C8B-B14F-4D97-AF65-F5344CB8AC3E}">
        <p14:creationId xmlns:p14="http://schemas.microsoft.com/office/powerpoint/2010/main" val="1956829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96389" y="290911"/>
            <a:ext cx="11548024" cy="6026331"/>
          </a:xfrm>
        </p:spPr>
        <p:txBody>
          <a:bodyPr rtlCol="0">
            <a:noAutofit/>
          </a:bodyPr>
          <a:lstStyle/>
          <a:p>
            <a:pPr marL="0" indent="0" rtl="0">
              <a:buClr>
                <a:srgbClr val="00B050"/>
              </a:buClr>
              <a:buNone/>
            </a:pPr>
            <a:endParaRPr lang="en-GB" sz="400" b="1" dirty="0">
              <a:solidFill>
                <a:srgbClr val="0070C0"/>
              </a:solidFill>
              <a:cs typeface="Arial" panose="020B0604020202020204" pitchFamily="34" charset="0"/>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2" name="Table 1">
            <a:extLst>
              <a:ext uri="{FF2B5EF4-FFF2-40B4-BE49-F238E27FC236}">
                <a16:creationId xmlns:a16="http://schemas.microsoft.com/office/drawing/2014/main" id="{8FF9CCB1-65F8-C369-991C-78D8D55B7DAE}"/>
              </a:ext>
            </a:extLst>
          </p:cNvPr>
          <p:cNvGraphicFramePr>
            <a:graphicFrameLocks noGrp="1"/>
          </p:cNvGraphicFramePr>
          <p:nvPr>
            <p:extLst>
              <p:ext uri="{D42A27DB-BD31-4B8C-83A1-F6EECF244321}">
                <p14:modId xmlns:p14="http://schemas.microsoft.com/office/powerpoint/2010/main" val="51768059"/>
              </p:ext>
            </p:extLst>
          </p:nvPr>
        </p:nvGraphicFramePr>
        <p:xfrm>
          <a:off x="672857" y="859854"/>
          <a:ext cx="5333411" cy="5130684"/>
        </p:xfrm>
        <a:graphic>
          <a:graphicData uri="http://schemas.openxmlformats.org/drawingml/2006/table">
            <a:tbl>
              <a:tblPr>
                <a:tableStyleId>{E8B1032C-EA38-4F05-BA0D-38AFFFC7BED3}</a:tableStyleId>
              </a:tblPr>
              <a:tblGrid>
                <a:gridCol w="1954626">
                  <a:extLst>
                    <a:ext uri="{9D8B030D-6E8A-4147-A177-3AD203B41FA5}">
                      <a16:colId xmlns:a16="http://schemas.microsoft.com/office/drawing/2014/main" val="2497409396"/>
                    </a:ext>
                  </a:extLst>
                </a:gridCol>
                <a:gridCol w="1402232">
                  <a:extLst>
                    <a:ext uri="{9D8B030D-6E8A-4147-A177-3AD203B41FA5}">
                      <a16:colId xmlns:a16="http://schemas.microsoft.com/office/drawing/2014/main" val="3440800795"/>
                    </a:ext>
                  </a:extLst>
                </a:gridCol>
                <a:gridCol w="1976553">
                  <a:extLst>
                    <a:ext uri="{9D8B030D-6E8A-4147-A177-3AD203B41FA5}">
                      <a16:colId xmlns:a16="http://schemas.microsoft.com/office/drawing/2014/main" val="509933588"/>
                    </a:ext>
                  </a:extLst>
                </a:gridCol>
              </a:tblGrid>
              <a:tr h="530330">
                <a:tc>
                  <a:txBody>
                    <a:bodyPr/>
                    <a:lstStyle/>
                    <a:p>
                      <a:pPr algn="ctr" rtl="0" fontAlgn="t"/>
                      <a:r>
                        <a:rPr lang="hu" sz="1400" b="1" u="none" strike="noStrike" dirty="0">
                          <a:solidFill>
                            <a:srgbClr val="0070C0"/>
                          </a:solidFill>
                          <a:effectLst/>
                        </a:rPr>
                        <a:t>Betegség</a:t>
                      </a:r>
                      <a:endParaRPr lang="en-IE" sz="1400" b="1" i="0" u="none" strike="noStrike" dirty="0">
                        <a:solidFill>
                          <a:srgbClr val="0070C0"/>
                        </a:solidFill>
                        <a:effectLst/>
                        <a:latin typeface="Calibri" panose="020F0502020204030204" pitchFamily="34" charset="0"/>
                      </a:endParaRPr>
                    </a:p>
                  </a:txBody>
                  <a:tcPr marL="6757" marR="6757" marT="6757" marB="0" anchor="ctr"/>
                </a:tc>
                <a:tc>
                  <a:txBody>
                    <a:bodyPr/>
                    <a:lstStyle/>
                    <a:p>
                      <a:pPr algn="ctr" rtl="0" fontAlgn="t"/>
                      <a:r>
                        <a:rPr lang="hu" sz="1400" b="1" u="none" strike="noStrike" dirty="0" smtClean="0">
                          <a:solidFill>
                            <a:srgbClr val="0070C0"/>
                          </a:solidFill>
                          <a:effectLst/>
                        </a:rPr>
                        <a:t>Védőoltás elérhető?</a:t>
                      </a:r>
                      <a:endParaRPr lang="en-IE" sz="1400" b="1" i="0" u="none" strike="noStrike" dirty="0">
                        <a:solidFill>
                          <a:srgbClr val="0070C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 sz="1400" b="1" i="0" u="none" strike="noStrike" dirty="0">
                          <a:solidFill>
                            <a:srgbClr val="0070C0"/>
                          </a:solidFill>
                          <a:effectLst/>
                          <a:latin typeface="Calibri" panose="020F0502020204030204" pitchFamily="34" charset="0"/>
                        </a:rPr>
                        <a:t>Védőoltás fejlesztés </a:t>
                      </a:r>
                      <a:r>
                        <a:rPr lang="hu" sz="1400" b="1" i="0" u="none" strike="noStrike" dirty="0" smtClean="0">
                          <a:solidFill>
                            <a:srgbClr val="0070C0"/>
                          </a:solidFill>
                          <a:effectLst/>
                          <a:latin typeface="Calibri" panose="020F0502020204030204" pitchFamily="34" charset="0"/>
                        </a:rPr>
                        <a:t>alatt áll?</a:t>
                      </a:r>
                      <a:endParaRPr lang="en-IE" sz="1400" b="1" i="0" u="none" strike="noStrike" dirty="0">
                        <a:solidFill>
                          <a:srgbClr val="0070C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333697160"/>
                  </a:ext>
                </a:extLst>
              </a:tr>
              <a:tr h="378807">
                <a:tc>
                  <a:txBody>
                    <a:bodyPr/>
                    <a:lstStyle/>
                    <a:p>
                      <a:pPr algn="l" rtl="0" fontAlgn="t"/>
                      <a:r>
                        <a:rPr lang="hu" sz="1400" u="none" strike="noStrike" dirty="0">
                          <a:solidFill>
                            <a:srgbClr val="C00000"/>
                          </a:solidFill>
                          <a:effectLst/>
                        </a:rPr>
                        <a:t>Babesiosis</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Nem</a:t>
                      </a:r>
                    </a:p>
                  </a:txBody>
                  <a:tcPr marL="6757" marR="6757" marT="6757" marB="0" anchor="ctr"/>
                </a:tc>
                <a:extLst>
                  <a:ext uri="{0D108BD9-81ED-4DB2-BD59-A6C34878D82A}">
                    <a16:rowId xmlns:a16="http://schemas.microsoft.com/office/drawing/2014/main" val="3831694956"/>
                  </a:ext>
                </a:extLst>
              </a:tr>
              <a:tr h="378807">
                <a:tc>
                  <a:txBody>
                    <a:bodyPr/>
                    <a:lstStyle/>
                    <a:p>
                      <a:pPr algn="l" rtl="0" fontAlgn="t"/>
                      <a:r>
                        <a:rPr lang="hu" sz="1400" u="none" strike="noStrike" dirty="0" smtClean="0">
                          <a:solidFill>
                            <a:srgbClr val="C00000"/>
                          </a:solidFill>
                          <a:effectLst/>
                        </a:rPr>
                        <a:t>Bubo </a:t>
                      </a:r>
                      <a:r>
                        <a:rPr lang="hu" sz="1400" u="none" strike="noStrike" dirty="0">
                          <a:solidFill>
                            <a:srgbClr val="C00000"/>
                          </a:solidFill>
                          <a:effectLst/>
                        </a:rPr>
                        <a:t>pestis</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400" b="0" i="0" u="none" strike="noStrike" dirty="0" smtClean="0">
                          <a:solidFill>
                            <a:schemeClr val="tx1"/>
                          </a:solidFill>
                          <a:effectLst/>
                          <a:latin typeface="Calibri" panose="020F0502020204030204" pitchFamily="34" charset="0"/>
                        </a:rPr>
                        <a:t>n</a:t>
                      </a:r>
                      <a:r>
                        <a:rPr lang="hu" sz="1400" b="0" i="0" u="none" strike="noStrike" dirty="0" smtClean="0">
                          <a:solidFill>
                            <a:schemeClr val="tx1"/>
                          </a:solidFill>
                          <a:effectLst/>
                          <a:latin typeface="Calibri" panose="020F0502020204030204" pitchFamily="34" charset="0"/>
                        </a:rPr>
                        <a:t>incs</a:t>
                      </a:r>
                      <a:r>
                        <a:rPr lang="hu" sz="1400" b="0" i="0" u="none" strike="noStrike" baseline="0" dirty="0" smtClean="0">
                          <a:solidFill>
                            <a:schemeClr val="tx1"/>
                          </a:solidFill>
                          <a:effectLst/>
                          <a:latin typeface="Calibri" panose="020F0502020204030204" pitchFamily="34" charset="0"/>
                        </a:rPr>
                        <a:t> adat</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25117701"/>
                  </a:ext>
                </a:extLst>
              </a:tr>
              <a:tr h="394931">
                <a:tc>
                  <a:txBody>
                    <a:bodyPr/>
                    <a:lstStyle/>
                    <a:p>
                      <a:pPr algn="l" rtl="0" fontAlgn="t"/>
                      <a:r>
                        <a:rPr lang="hu" sz="1400" u="none" strike="noStrike" dirty="0" smtClean="0">
                          <a:solidFill>
                            <a:srgbClr val="C00000"/>
                          </a:solidFill>
                          <a:effectLst/>
                        </a:rPr>
                        <a:t>Chagas-kór </a:t>
                      </a:r>
                      <a:r>
                        <a:rPr lang="hu" sz="1400" u="none" strike="noStrike" dirty="0">
                          <a:solidFill>
                            <a:srgbClr val="C00000"/>
                          </a:solidFill>
                          <a:effectLst/>
                        </a:rPr>
                        <a:t>(American trypanosomiasis)</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333219853"/>
                  </a:ext>
                </a:extLst>
              </a:tr>
              <a:tr h="378807">
                <a:tc>
                  <a:txBody>
                    <a:bodyPr/>
                    <a:lstStyle/>
                    <a:p>
                      <a:pPr algn="l" rtl="0" fontAlgn="t"/>
                      <a:r>
                        <a:rPr lang="hu" sz="1400" u="none" strike="noStrike" dirty="0">
                          <a:solidFill>
                            <a:srgbClr val="C00000"/>
                          </a:solidFill>
                          <a:effectLst/>
                        </a:rPr>
                        <a:t>Chikungunya</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443362599"/>
                  </a:ext>
                </a:extLst>
              </a:tr>
              <a:tr h="378807">
                <a:tc>
                  <a:txBody>
                    <a:bodyPr/>
                    <a:lstStyle/>
                    <a:p>
                      <a:pPr algn="l" rtl="0" fontAlgn="t"/>
                      <a:r>
                        <a:rPr lang="hu" sz="1400" u="none" strike="noStrike" dirty="0" smtClean="0">
                          <a:solidFill>
                            <a:srgbClr val="C00000"/>
                          </a:solidFill>
                          <a:effectLst/>
                        </a:rPr>
                        <a:t>Krími-kongói </a:t>
                      </a:r>
                      <a:r>
                        <a:rPr lang="hu" sz="1400" u="none" strike="noStrike" dirty="0">
                          <a:solidFill>
                            <a:srgbClr val="C00000"/>
                          </a:solidFill>
                          <a:effectLst/>
                        </a:rPr>
                        <a:t>vérzéses láz</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610616814"/>
                  </a:ext>
                </a:extLst>
              </a:tr>
              <a:tr h="378807">
                <a:tc>
                  <a:txBody>
                    <a:bodyPr/>
                    <a:lstStyle/>
                    <a:p>
                      <a:pPr algn="l" rtl="0" fontAlgn="t"/>
                      <a:r>
                        <a:rPr lang="hu" sz="1400" u="none" strike="noStrike" dirty="0">
                          <a:solidFill>
                            <a:srgbClr val="C00000"/>
                          </a:solidFill>
                          <a:effectLst/>
                        </a:rPr>
                        <a:t>Dengue láz</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dirty="0" smtClean="0">
                          <a:latin typeface="Calibri" panose="020F0502020204030204" pitchFamily="34" charset="0"/>
                        </a:rPr>
                        <a:t>nincs adat</a:t>
                      </a:r>
                      <a:r>
                        <a:rPr lang="hu" sz="1400" dirty="0" smtClean="0">
                          <a:cs typeface="Arial" panose="020B0604020202020204" pitchFamily="34" charset="0"/>
                        </a:rPr>
                        <a:t> </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47741257"/>
                  </a:ext>
                </a:extLst>
              </a:tr>
              <a:tr h="378807">
                <a:tc>
                  <a:txBody>
                    <a:bodyPr/>
                    <a:lstStyle/>
                    <a:p>
                      <a:pPr algn="l" rtl="0" fontAlgn="t"/>
                      <a:r>
                        <a:rPr lang="hu" sz="1400" b="0" u="none" strike="noStrike" dirty="0">
                          <a:solidFill>
                            <a:srgbClr val="C00000"/>
                          </a:solidFill>
                          <a:effectLst/>
                        </a:rPr>
                        <a:t>Hookworm fertőzés</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4014244708"/>
                  </a:ext>
                </a:extLst>
              </a:tr>
              <a:tr h="378807">
                <a:tc>
                  <a:txBody>
                    <a:bodyPr/>
                    <a:lstStyle/>
                    <a:p>
                      <a:pPr algn="l" rtl="0" fontAlgn="t"/>
                      <a:r>
                        <a:rPr lang="hu" sz="1400" u="none" strike="noStrike" dirty="0">
                          <a:solidFill>
                            <a:srgbClr val="C00000"/>
                          </a:solidFill>
                          <a:effectLst/>
                        </a:rPr>
                        <a:t>Japán encephalitis</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dirty="0" smtClean="0">
                          <a:latin typeface="Calibri" panose="020F0502020204030204" pitchFamily="34" charset="0"/>
                        </a:rPr>
                        <a:t>nincs adat</a:t>
                      </a:r>
                      <a:r>
                        <a:rPr lang="hu" sz="1400" dirty="0" smtClean="0">
                          <a:cs typeface="Arial" panose="020B0604020202020204" pitchFamily="34" charset="0"/>
                        </a:rPr>
                        <a:t> </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032845053"/>
                  </a:ext>
                </a:extLst>
              </a:tr>
              <a:tr h="378807">
                <a:tc>
                  <a:txBody>
                    <a:bodyPr/>
                    <a:lstStyle/>
                    <a:p>
                      <a:pPr algn="l" rtl="0" fontAlgn="t"/>
                      <a:r>
                        <a:rPr lang="hu" sz="1400" u="none" strike="noStrike" dirty="0">
                          <a:solidFill>
                            <a:srgbClr val="C00000"/>
                          </a:solidFill>
                          <a:effectLst/>
                        </a:rPr>
                        <a:t>Leishmaniasis</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734610041"/>
                  </a:ext>
                </a:extLst>
              </a:tr>
              <a:tr h="378807">
                <a:tc>
                  <a:txBody>
                    <a:bodyPr/>
                    <a:lstStyle/>
                    <a:p>
                      <a:pPr algn="l" rtl="0" fontAlgn="t"/>
                      <a:r>
                        <a:rPr lang="hu" sz="1400" u="none" strike="noStrike" dirty="0">
                          <a:solidFill>
                            <a:srgbClr val="C00000"/>
                          </a:solidFill>
                          <a:effectLst/>
                        </a:rPr>
                        <a:t>Lyme-betegség</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 sz="1400" b="0" i="0" u="none" strike="noStrike" dirty="0">
                          <a:solidFill>
                            <a:schemeClr val="tx1"/>
                          </a:solidFill>
                          <a:effectLst/>
                          <a:latin typeface="Calibri" panose="020F0502020204030204" pitchFamily="34" charset="0"/>
                        </a:rPr>
                        <a:t>Igen</a:t>
                      </a:r>
                    </a:p>
                  </a:txBody>
                  <a:tcPr marL="6757" marR="6757" marT="6757" marB="0" anchor="ctr"/>
                </a:tc>
                <a:extLst>
                  <a:ext uri="{0D108BD9-81ED-4DB2-BD59-A6C34878D82A}">
                    <a16:rowId xmlns:a16="http://schemas.microsoft.com/office/drawing/2014/main" val="1583744662"/>
                  </a:ext>
                </a:extLst>
              </a:tr>
              <a:tr h="378807">
                <a:tc>
                  <a:txBody>
                    <a:bodyPr/>
                    <a:lstStyle/>
                    <a:p>
                      <a:pPr algn="l" rtl="0" fontAlgn="t"/>
                      <a:r>
                        <a:rPr lang="hu" sz="1400" u="none" strike="noStrike" dirty="0">
                          <a:solidFill>
                            <a:srgbClr val="C00000"/>
                          </a:solidFill>
                          <a:effectLst/>
                        </a:rPr>
                        <a:t>Lymphatic filariasis</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9850138"/>
                  </a:ext>
                </a:extLst>
              </a:tr>
              <a:tr h="378807">
                <a:tc>
                  <a:txBody>
                    <a:bodyPr/>
                    <a:lstStyle/>
                    <a:p>
                      <a:pPr algn="l" rtl="0" fontAlgn="t"/>
                      <a:r>
                        <a:rPr lang="hu" sz="1400" u="none" strike="noStrike" dirty="0" smtClean="0">
                          <a:solidFill>
                            <a:srgbClr val="C00000"/>
                          </a:solidFill>
                          <a:effectLst/>
                        </a:rPr>
                        <a:t>Malária</a:t>
                      </a:r>
                      <a:endParaRPr lang="en-IE" sz="14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dirty="0" smtClean="0">
                          <a:latin typeface="Calibri" panose="020F0502020204030204" pitchFamily="34" charset="0"/>
                        </a:rPr>
                        <a:t>nincs adat</a:t>
                      </a:r>
                      <a:r>
                        <a:rPr lang="hu" sz="1400" dirty="0" smtClean="0">
                          <a:cs typeface="Arial" panose="020B0604020202020204" pitchFamily="34" charset="0"/>
                        </a:rPr>
                        <a:t> </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136233348"/>
                  </a:ext>
                </a:extLst>
              </a:tr>
            </a:tbl>
          </a:graphicData>
        </a:graphic>
      </p:graphicFrame>
      <p:graphicFrame>
        <p:nvGraphicFramePr>
          <p:cNvPr id="4" name="Table 3">
            <a:extLst>
              <a:ext uri="{FF2B5EF4-FFF2-40B4-BE49-F238E27FC236}">
                <a16:creationId xmlns:a16="http://schemas.microsoft.com/office/drawing/2014/main" id="{8E7C5E9A-03B4-3D5A-57E0-A56171389B5D}"/>
              </a:ext>
            </a:extLst>
          </p:cNvPr>
          <p:cNvGraphicFramePr>
            <a:graphicFrameLocks noGrp="1"/>
          </p:cNvGraphicFramePr>
          <p:nvPr>
            <p:extLst>
              <p:ext uri="{D42A27DB-BD31-4B8C-83A1-F6EECF244321}">
                <p14:modId xmlns:p14="http://schemas.microsoft.com/office/powerpoint/2010/main" val="1178539829"/>
              </p:ext>
            </p:extLst>
          </p:nvPr>
        </p:nvGraphicFramePr>
        <p:xfrm>
          <a:off x="6164363" y="859854"/>
          <a:ext cx="5533055" cy="5130682"/>
        </p:xfrm>
        <a:graphic>
          <a:graphicData uri="http://schemas.openxmlformats.org/drawingml/2006/table">
            <a:tbl>
              <a:tblPr>
                <a:tableStyleId>{E8B1032C-EA38-4F05-BA0D-38AFFFC7BED3}</a:tableStyleId>
              </a:tblPr>
              <a:tblGrid>
                <a:gridCol w="1998567">
                  <a:extLst>
                    <a:ext uri="{9D8B030D-6E8A-4147-A177-3AD203B41FA5}">
                      <a16:colId xmlns:a16="http://schemas.microsoft.com/office/drawing/2014/main" val="2497409396"/>
                    </a:ext>
                  </a:extLst>
                </a:gridCol>
                <a:gridCol w="1493949">
                  <a:extLst>
                    <a:ext uri="{9D8B030D-6E8A-4147-A177-3AD203B41FA5}">
                      <a16:colId xmlns:a16="http://schemas.microsoft.com/office/drawing/2014/main" val="3440800795"/>
                    </a:ext>
                  </a:extLst>
                </a:gridCol>
                <a:gridCol w="2040539">
                  <a:extLst>
                    <a:ext uri="{9D8B030D-6E8A-4147-A177-3AD203B41FA5}">
                      <a16:colId xmlns:a16="http://schemas.microsoft.com/office/drawing/2014/main" val="509933588"/>
                    </a:ext>
                  </a:extLst>
                </a:gridCol>
              </a:tblGrid>
              <a:tr h="546842">
                <a:tc>
                  <a:txBody>
                    <a:bodyPr/>
                    <a:lstStyle/>
                    <a:p>
                      <a:pPr algn="ctr" rtl="0" fontAlgn="t"/>
                      <a:r>
                        <a:rPr lang="hu" sz="1400" b="1" u="none" strike="noStrike" dirty="0">
                          <a:solidFill>
                            <a:srgbClr val="0070C0"/>
                          </a:solidFill>
                          <a:effectLst/>
                        </a:rPr>
                        <a:t>Betegség</a:t>
                      </a:r>
                      <a:endParaRPr lang="en-IE" sz="1400" b="1" i="0" u="none" strike="noStrike" dirty="0">
                        <a:solidFill>
                          <a:srgbClr val="0070C0"/>
                        </a:solidFill>
                        <a:effectLst/>
                        <a:latin typeface="Calibri" panose="020F0502020204030204" pitchFamily="34" charset="0"/>
                      </a:endParaRPr>
                    </a:p>
                  </a:txBody>
                  <a:tcPr marL="6757" marR="6757" marT="6757" marB="0" anchor="ctr"/>
                </a:tc>
                <a:tc>
                  <a:txBody>
                    <a:bodyPr/>
                    <a:lstStyle/>
                    <a:p>
                      <a:pPr algn="ctr" rtl="0" fontAlgn="t"/>
                      <a:r>
                        <a:rPr lang="hu" sz="1400" b="1" u="none" strike="noStrike" dirty="0" smtClean="0">
                          <a:solidFill>
                            <a:srgbClr val="0070C0"/>
                          </a:solidFill>
                          <a:effectLst/>
                        </a:rPr>
                        <a:t>Védőoltás elérhető?</a:t>
                      </a:r>
                      <a:endParaRPr lang="en-IE" sz="1400" b="1" i="0" u="none" strike="noStrike" dirty="0">
                        <a:solidFill>
                          <a:srgbClr val="0070C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 sz="1400" b="1" i="0" u="none" strike="noStrike" dirty="0">
                          <a:solidFill>
                            <a:srgbClr val="0070C0"/>
                          </a:solidFill>
                          <a:effectLst/>
                          <a:latin typeface="Calibri" panose="020F0502020204030204" pitchFamily="34" charset="0"/>
                        </a:rPr>
                        <a:t>Védőoltás fejlesztés </a:t>
                      </a:r>
                      <a:r>
                        <a:rPr lang="hu" sz="1400" b="1" i="0" u="none" strike="noStrike" dirty="0" smtClean="0">
                          <a:solidFill>
                            <a:srgbClr val="0070C0"/>
                          </a:solidFill>
                          <a:effectLst/>
                          <a:latin typeface="Calibri" panose="020F0502020204030204" pitchFamily="34" charset="0"/>
                        </a:rPr>
                        <a:t>alatt áll?</a:t>
                      </a:r>
                      <a:endParaRPr lang="en-IE" sz="1400" b="1" i="0" u="none" strike="noStrike" dirty="0">
                        <a:solidFill>
                          <a:srgbClr val="0070C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333697160"/>
                  </a:ext>
                </a:extLst>
              </a:tr>
              <a:tr h="448315">
                <a:tc>
                  <a:txBody>
                    <a:bodyPr/>
                    <a:lstStyle/>
                    <a:p>
                      <a:pPr algn="l" rtl="0" fontAlgn="t"/>
                      <a:r>
                        <a:rPr lang="hu" sz="1400" u="none" strike="noStrike" dirty="0" smtClean="0">
                          <a:solidFill>
                            <a:srgbClr val="C00000"/>
                          </a:solidFill>
                          <a:effectLst/>
                        </a:rPr>
                        <a:t>Onchocerciasis</a:t>
                      </a:r>
                      <a:br>
                        <a:rPr lang="hu" sz="1400" u="none" strike="noStrike" dirty="0" smtClean="0">
                          <a:solidFill>
                            <a:srgbClr val="C00000"/>
                          </a:solidFill>
                          <a:effectLst/>
                        </a:rPr>
                      </a:br>
                      <a:r>
                        <a:rPr lang="hu" sz="1400" u="none" strike="noStrike" dirty="0" smtClean="0">
                          <a:solidFill>
                            <a:srgbClr val="C00000"/>
                          </a:solidFill>
                          <a:effectLst/>
                        </a:rPr>
                        <a:t>(</a:t>
                      </a:r>
                      <a:r>
                        <a:rPr lang="hu" sz="1400" u="none" strike="noStrike" dirty="0">
                          <a:solidFill>
                            <a:srgbClr val="C00000"/>
                          </a:solidFill>
                          <a:effectLst/>
                        </a:rPr>
                        <a:t>folyami vakság)</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dirty="0">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a:solidFill>
                            <a:schemeClr val="tx1"/>
                          </a:solidFill>
                          <a:effectLst/>
                          <a:latin typeface="Calibri" panose="020F0502020204030204" pitchFamily="34" charset="0"/>
                        </a:rPr>
                        <a:t>Igen</a:t>
                      </a:r>
                    </a:p>
                  </a:txBody>
                  <a:tcPr marL="6757" marR="6757" marT="6757" marB="0" anchor="ctr"/>
                </a:tc>
                <a:extLst>
                  <a:ext uri="{0D108BD9-81ED-4DB2-BD59-A6C34878D82A}">
                    <a16:rowId xmlns:a16="http://schemas.microsoft.com/office/drawing/2014/main" val="3831694956"/>
                  </a:ext>
                </a:extLst>
              </a:tr>
              <a:tr h="390601">
                <a:tc>
                  <a:txBody>
                    <a:bodyPr/>
                    <a:lstStyle/>
                    <a:p>
                      <a:pPr algn="l" rtl="0" fontAlgn="t"/>
                      <a:r>
                        <a:rPr lang="hu" sz="1400" u="none" strike="noStrike" dirty="0">
                          <a:solidFill>
                            <a:srgbClr val="C00000"/>
                          </a:solidFill>
                          <a:effectLst/>
                        </a:rPr>
                        <a:t>Rift-völgy láz</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dirty="0">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25117701"/>
                  </a:ext>
                </a:extLst>
              </a:tr>
              <a:tr h="448315">
                <a:tc>
                  <a:txBody>
                    <a:bodyPr/>
                    <a:lstStyle/>
                    <a:p>
                      <a:pPr algn="l" rtl="0" fontAlgn="t"/>
                      <a:r>
                        <a:rPr lang="hu" sz="1400" u="none" strike="noStrike" dirty="0">
                          <a:solidFill>
                            <a:srgbClr val="C00000"/>
                          </a:solidFill>
                          <a:effectLst/>
                        </a:rPr>
                        <a:t>Schistosomiasis (bilharziasis)</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dirty="0">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333219853"/>
                  </a:ext>
                </a:extLst>
              </a:tr>
              <a:tr h="448315">
                <a:tc>
                  <a:txBody>
                    <a:bodyPr/>
                    <a:lstStyle/>
                    <a:p>
                      <a:pPr algn="l" rtl="0" fontAlgn="t"/>
                      <a:r>
                        <a:rPr lang="hu" sz="1400" u="none" strike="noStrike" dirty="0" smtClean="0">
                          <a:solidFill>
                            <a:srgbClr val="C00000"/>
                          </a:solidFill>
                          <a:effectLst/>
                        </a:rPr>
                        <a:t>Álomkór </a:t>
                      </a:r>
                      <a:r>
                        <a:rPr lang="hu" sz="1400" u="none" strike="noStrike" dirty="0">
                          <a:solidFill>
                            <a:srgbClr val="C00000"/>
                          </a:solidFill>
                          <a:effectLst/>
                        </a:rPr>
                        <a:t>(afrikai trypanosomiasis)</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dirty="0">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443362599"/>
                  </a:ext>
                </a:extLst>
              </a:tr>
              <a:tr h="390601">
                <a:tc>
                  <a:txBody>
                    <a:bodyPr/>
                    <a:lstStyle/>
                    <a:p>
                      <a:pPr algn="l" rtl="0" fontAlgn="t"/>
                      <a:r>
                        <a:rPr lang="hu" sz="1400" u="none" strike="noStrike" dirty="0">
                          <a:solidFill>
                            <a:srgbClr val="C00000"/>
                          </a:solidFill>
                          <a:effectLst/>
                        </a:rPr>
                        <a:t>Tick-borne encephalitis</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 sz="1400" dirty="0" smtClean="0">
                          <a:latin typeface="Calibri" panose="020F0502020204030204" pitchFamily="34" charset="0"/>
                        </a:rPr>
                        <a:t>nincs adat</a:t>
                      </a:r>
                      <a:r>
                        <a:rPr lang="hu" sz="1400" dirty="0" smtClean="0">
                          <a:cs typeface="Arial" panose="020B0604020202020204" pitchFamily="34" charset="0"/>
                        </a:rPr>
                        <a:t> </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610616814"/>
                  </a:ext>
                </a:extLst>
              </a:tr>
              <a:tr h="448315">
                <a:tc>
                  <a:txBody>
                    <a:bodyPr/>
                    <a:lstStyle/>
                    <a:p>
                      <a:pPr algn="l" rtl="0" fontAlgn="t"/>
                      <a:r>
                        <a:rPr lang="hu" sz="1400" u="none" strike="noStrike" dirty="0">
                          <a:solidFill>
                            <a:srgbClr val="C00000"/>
                          </a:solidFill>
                          <a:effectLst/>
                        </a:rPr>
                        <a:t>Toszkánai </a:t>
                      </a:r>
                      <a:r>
                        <a:rPr lang="hu" sz="1400" u="none" strike="noStrike" dirty="0" smtClean="0">
                          <a:solidFill>
                            <a:srgbClr val="C00000"/>
                          </a:solidFill>
                          <a:effectLst/>
                        </a:rPr>
                        <a:t>vírusfertőzés (sandfly láz)</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47741257"/>
                  </a:ext>
                </a:extLst>
              </a:tr>
              <a:tr h="446974">
                <a:tc>
                  <a:txBody>
                    <a:bodyPr/>
                    <a:lstStyle/>
                    <a:p>
                      <a:pPr algn="l" rtl="0" fontAlgn="t"/>
                      <a:r>
                        <a:rPr lang="hu" sz="1400" b="0" u="none" strike="noStrike" dirty="0">
                          <a:solidFill>
                            <a:srgbClr val="C00000"/>
                          </a:solidFill>
                          <a:effectLst/>
                        </a:rPr>
                        <a:t>Tungiasis</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hu" sz="1400" dirty="0" smtClean="0">
                          <a:cs typeface="Arial" panose="020B0604020202020204" pitchFamily="34" charset="0"/>
                        </a:rPr>
                        <a:t>nem alkalmazható: a kórokozó egy rovar</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4014244708"/>
                  </a:ext>
                </a:extLst>
              </a:tr>
              <a:tr h="390601">
                <a:tc>
                  <a:txBody>
                    <a:bodyPr/>
                    <a:lstStyle/>
                    <a:p>
                      <a:pPr algn="l" rtl="0" fontAlgn="t"/>
                      <a:r>
                        <a:rPr lang="hu" sz="1400" u="none" strike="noStrike" dirty="0">
                          <a:solidFill>
                            <a:srgbClr val="C00000"/>
                          </a:solidFill>
                          <a:effectLst/>
                        </a:rPr>
                        <a:t>Typhus</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032845053"/>
                  </a:ext>
                </a:extLst>
              </a:tr>
              <a:tr h="390601">
                <a:tc>
                  <a:txBody>
                    <a:bodyPr/>
                    <a:lstStyle/>
                    <a:p>
                      <a:pPr algn="l" rtl="0" fontAlgn="t"/>
                      <a:r>
                        <a:rPr lang="hu" sz="1400" u="none" strike="noStrike" dirty="0">
                          <a:solidFill>
                            <a:srgbClr val="C00000"/>
                          </a:solidFill>
                          <a:effectLst/>
                        </a:rPr>
                        <a:t>Nyugat-nílusi láz </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734610041"/>
                  </a:ext>
                </a:extLst>
              </a:tr>
              <a:tr h="390601">
                <a:tc>
                  <a:txBody>
                    <a:bodyPr/>
                    <a:lstStyle/>
                    <a:p>
                      <a:pPr algn="l" rtl="0" fontAlgn="t"/>
                      <a:r>
                        <a:rPr lang="hu" sz="1400" u="none" strike="noStrike" dirty="0" smtClean="0">
                          <a:solidFill>
                            <a:srgbClr val="C00000"/>
                          </a:solidFill>
                          <a:effectLst/>
                        </a:rPr>
                        <a:t>Sárgaláz</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 sz="1400" dirty="0" smtClean="0">
                          <a:latin typeface="Calibri" panose="020F0502020204030204" pitchFamily="34" charset="0"/>
                        </a:rPr>
                        <a:t>nincs adat</a:t>
                      </a:r>
                      <a:r>
                        <a:rPr lang="hu" sz="1400" dirty="0" smtClean="0">
                          <a:cs typeface="Arial" panose="020B0604020202020204" pitchFamily="34" charset="0"/>
                        </a:rPr>
                        <a:t> </a:t>
                      </a:r>
                      <a:endParaRPr lang="hu"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1583744662"/>
                  </a:ext>
                </a:extLst>
              </a:tr>
              <a:tr h="390601">
                <a:tc>
                  <a:txBody>
                    <a:bodyPr/>
                    <a:lstStyle/>
                    <a:p>
                      <a:pPr algn="l" rtl="0" fontAlgn="t"/>
                      <a:r>
                        <a:rPr lang="hu" sz="1400" u="none" strike="noStrike" dirty="0">
                          <a:solidFill>
                            <a:srgbClr val="C00000"/>
                          </a:solidFill>
                          <a:effectLst/>
                        </a:rPr>
                        <a:t>Zika</a:t>
                      </a:r>
                      <a:endParaRPr lang="en-IE" sz="14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hu" sz="1400" b="0" i="0" u="none" strike="noStrike">
                          <a:solidFill>
                            <a:schemeClr val="tx1"/>
                          </a:solidFill>
                          <a:effectLst/>
                          <a:latin typeface="Calibri" panose="020F0502020204030204" pitchFamily="34" charset="0"/>
                        </a:rPr>
                        <a:t>Nem</a:t>
                      </a:r>
                      <a:endParaRPr lang="en-IE" sz="1400" b="0" i="0" u="none" strike="noStrike" dirty="0">
                        <a:solidFill>
                          <a:schemeClr val="tx1"/>
                        </a:solidFill>
                        <a:effectLst/>
                        <a:latin typeface="Calibri" panose="020F0502020204030204" pitchFamily="34" charset="0"/>
                      </a:endParaRPr>
                    </a:p>
                  </a:txBody>
                  <a:tcPr marL="6757" marR="6757" marT="6757" marB="0" anchor="ctr"/>
                </a:tc>
                <a:tc>
                  <a:txBody>
                    <a:bodyPr/>
                    <a:lstStyle/>
                    <a:p>
                      <a:pPr algn="ctr" rtl="0" fontAlgn="t"/>
                      <a:r>
                        <a:rPr lang="hu" sz="1400" b="0" i="0" u="none" strike="noStrike" dirty="0">
                          <a:solidFill>
                            <a:schemeClr val="tx1"/>
                          </a:solidFill>
                          <a:effectLst/>
                          <a:latin typeface="Calibri" panose="020F0502020204030204" pitchFamily="34" charset="0"/>
                        </a:rPr>
                        <a:t>Igen</a:t>
                      </a:r>
                      <a:endParaRPr lang="en-IE" sz="1400" b="0" i="0" u="none" strike="noStrike" dirty="0">
                        <a:solidFill>
                          <a:schemeClr val="tx1"/>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9850138"/>
                  </a:ext>
                </a:extLst>
              </a:tr>
            </a:tbl>
          </a:graphicData>
        </a:graphic>
      </p:graphicFrame>
      <p:sp>
        <p:nvSpPr>
          <p:cNvPr id="8" name="TextBox 7">
            <a:extLst>
              <a:ext uri="{FF2B5EF4-FFF2-40B4-BE49-F238E27FC236}">
                <a16:creationId xmlns:a16="http://schemas.microsoft.com/office/drawing/2014/main" id="{D76B5C97-599B-EFBA-5CB8-B68620ABB8A5}"/>
              </a:ext>
            </a:extLst>
          </p:cNvPr>
          <p:cNvSpPr txBox="1"/>
          <p:nvPr/>
        </p:nvSpPr>
        <p:spPr>
          <a:xfrm>
            <a:off x="3651298" y="368731"/>
            <a:ext cx="6143896" cy="307777"/>
          </a:xfrm>
          <a:prstGeom prst="rect">
            <a:avLst/>
          </a:prstGeom>
          <a:noFill/>
        </p:spPr>
        <p:txBody>
          <a:bodyPr wrap="square" rtlCol="0">
            <a:spAutoFit/>
          </a:bodyPr>
          <a:lstStyle/>
          <a:p>
            <a:pPr rtl="0"/>
            <a:r>
              <a:rPr lang="hu" sz="1400" i="1" dirty="0">
                <a:solidFill>
                  <a:srgbClr val="0070C0"/>
                </a:solidFill>
                <a:cs typeface="Arial" panose="020B0604020202020204" pitchFamily="34" charset="0"/>
              </a:rPr>
              <a:t>6. táblázat. A VBD </a:t>
            </a:r>
            <a:r>
              <a:rPr lang="hu" sz="1400" i="1" dirty="0" smtClean="0">
                <a:solidFill>
                  <a:srgbClr val="0070C0"/>
                </a:solidFill>
                <a:cs typeface="Arial" panose="020B0604020202020204" pitchFamily="34" charset="0"/>
              </a:rPr>
              <a:t>elleni vakcina-fejlesztések </a:t>
            </a:r>
            <a:r>
              <a:rPr lang="hu" sz="1400" i="1" dirty="0">
                <a:solidFill>
                  <a:srgbClr val="0070C0"/>
                </a:solidFill>
                <a:cs typeface="Arial" panose="020B0604020202020204" pitchFamily="34" charset="0"/>
              </a:rPr>
              <a:t>jelenlegi állása  </a:t>
            </a:r>
            <a:endParaRPr lang="en-IE" sz="1400" i="1" dirty="0">
              <a:solidFill>
                <a:srgbClr val="0070C0"/>
              </a:solidFill>
            </a:endParaRPr>
          </a:p>
        </p:txBody>
      </p:sp>
    </p:spTree>
    <p:extLst>
      <p:ext uri="{BB962C8B-B14F-4D97-AF65-F5344CB8AC3E}">
        <p14:creationId xmlns:p14="http://schemas.microsoft.com/office/powerpoint/2010/main" val="29887889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66749"/>
            <a:ext cx="11896826" cy="549635"/>
          </a:xfrm>
        </p:spPr>
        <p:txBody>
          <a:bodyPr rtlCol="0">
            <a:normAutofit/>
          </a:bodyPr>
          <a:lstStyle/>
          <a:p>
            <a:pPr algn="ctr" rtl="0"/>
            <a:r>
              <a:rPr lang="hu" sz="2800" dirty="0" smtClean="0">
                <a:solidFill>
                  <a:schemeClr val="tx1"/>
                </a:solidFill>
              </a:rPr>
              <a:t>Fő következtetések</a:t>
            </a:r>
            <a:endParaRPr lang="hu-HU" sz="2800" dirty="0">
              <a:solidFill>
                <a:schemeClr val="tx1"/>
              </a:solidFill>
            </a:endParaRPr>
          </a:p>
        </p:txBody>
      </p:sp>
      <p:sp>
        <p:nvSpPr>
          <p:cNvPr id="3" name="Tartalom helye 2"/>
          <p:cNvSpPr>
            <a:spLocks noGrp="1"/>
          </p:cNvSpPr>
          <p:nvPr>
            <p:ph idx="1"/>
          </p:nvPr>
        </p:nvSpPr>
        <p:spPr>
          <a:xfrm>
            <a:off x="192505" y="650888"/>
            <a:ext cx="11651563" cy="5603029"/>
          </a:xfrm>
        </p:spPr>
        <p:txBody>
          <a:bodyPr rtlCol="0">
            <a:noAutofit/>
          </a:bodyPr>
          <a:lstStyle/>
          <a:p>
            <a:pPr algn="just">
              <a:lnSpc>
                <a:spcPct val="120000"/>
              </a:lnSpc>
            </a:pPr>
            <a:r>
              <a:rPr lang="hu-HU" sz="1800" dirty="0"/>
              <a:t>A vektorok által terjesztett betegségek (VBD) kialakulását és terjedését számos összetett és egymással összefüggő tényező befolyásolja, amelyek közül az antropogén </a:t>
            </a:r>
            <a:r>
              <a:rPr lang="hu-HU" sz="1800" dirty="0" smtClean="0"/>
              <a:t>okok miatti éghajlati</a:t>
            </a:r>
            <a:r>
              <a:rPr lang="hu-HU" sz="1800" dirty="0"/>
              <a:t>, </a:t>
            </a:r>
            <a:r>
              <a:rPr lang="hu-HU" sz="1800" dirty="0" smtClean="0"/>
              <a:t>a demográfiai </a:t>
            </a:r>
            <a:r>
              <a:rPr lang="hu-HU" sz="1800" dirty="0"/>
              <a:t>és </a:t>
            </a:r>
            <a:r>
              <a:rPr lang="hu-HU" sz="1800" dirty="0" smtClean="0"/>
              <a:t>a technológiai </a:t>
            </a:r>
            <a:r>
              <a:rPr lang="hu-HU" sz="1800" dirty="0"/>
              <a:t>változások kiemelkedő szerepet játszanak.</a:t>
            </a:r>
          </a:p>
          <a:p>
            <a:pPr algn="just">
              <a:lnSpc>
                <a:spcPct val="120000"/>
              </a:lnSpc>
            </a:pPr>
            <a:r>
              <a:rPr lang="hu-HU" sz="1800" dirty="0"/>
              <a:t>A VBD-k súlyosbodásáért felelős főbb éghajlati kockázatok közé tartozik a hőmérséklet emelkedése, a csapadékmennyiség változása, árvizek, aszályok és </a:t>
            </a:r>
            <a:r>
              <a:rPr lang="hu-HU" sz="1800" dirty="0" smtClean="0"/>
              <a:t>viharok gyakoribbá válása.</a:t>
            </a:r>
            <a:endParaRPr lang="hu-HU" sz="1800" dirty="0"/>
          </a:p>
          <a:p>
            <a:pPr algn="just">
              <a:lnSpc>
                <a:spcPct val="120000"/>
              </a:lnSpc>
            </a:pPr>
            <a:r>
              <a:rPr lang="hu-HU" sz="1800" dirty="0" smtClean="0"/>
              <a:t>A </a:t>
            </a:r>
            <a:r>
              <a:rPr lang="hu-HU" sz="1800" dirty="0"/>
              <a:t>vizsgált 23 vektorok által terjesztett betegségek</a:t>
            </a:r>
            <a:r>
              <a:rPr lang="hu-HU" sz="1800" dirty="0" smtClean="0"/>
              <a:t> </a:t>
            </a:r>
            <a:r>
              <a:rPr lang="hu-HU" sz="1800" dirty="0"/>
              <a:t>közül 22 esetében </a:t>
            </a:r>
            <a:r>
              <a:rPr lang="hu-HU" sz="1800" dirty="0" smtClean="0"/>
              <a:t>igazolt </a:t>
            </a:r>
            <a:r>
              <a:rPr lang="hu-HU" sz="1800" dirty="0"/>
              <a:t>vagy előre </a:t>
            </a:r>
            <a:r>
              <a:rPr lang="hu-HU" sz="1800" dirty="0" smtClean="0"/>
              <a:t>jelezhető, </a:t>
            </a:r>
            <a:r>
              <a:rPr lang="hu-HU" sz="1800" dirty="0"/>
              <a:t>hogy az éghajlatváltozás befolyásolja földrajzi elterjedésüket, előfordulásukat vagy szezonális megjelenési gyakoriságukat.</a:t>
            </a:r>
          </a:p>
          <a:p>
            <a:pPr algn="just">
              <a:lnSpc>
                <a:spcPct val="120000"/>
              </a:lnSpc>
            </a:pPr>
            <a:r>
              <a:rPr lang="hu-HU" sz="1800" dirty="0"/>
              <a:t>A </a:t>
            </a:r>
            <a:r>
              <a:rPr lang="hu-HU" sz="1800" dirty="0" smtClean="0"/>
              <a:t>leggyakoribb vektorok, amelyek fertőzéseket terjesztő potenciálja az éghajlatváltozás hatásai miatt módosul: szúnyogok, kullancsok, bolhák, csigák, homoklegyek. </a:t>
            </a:r>
            <a:endParaRPr lang="hu-HU" sz="1800" dirty="0"/>
          </a:p>
          <a:p>
            <a:pPr algn="just">
              <a:lnSpc>
                <a:spcPct val="120000"/>
              </a:lnSpc>
            </a:pPr>
            <a:r>
              <a:rPr lang="hu-HU" sz="1800" dirty="0"/>
              <a:t>Az elemzett </a:t>
            </a:r>
            <a:r>
              <a:rPr lang="hu-HU" sz="1800" dirty="0" smtClean="0"/>
              <a:t>VBD-k </a:t>
            </a:r>
            <a:r>
              <a:rPr lang="hu-HU" sz="1800" dirty="0"/>
              <a:t>közül 18 (78%) már most is érinti Európa egyes területeit, vagy a jövőben várható elterjedésük.</a:t>
            </a:r>
          </a:p>
          <a:p>
            <a:pPr algn="just">
              <a:lnSpc>
                <a:spcPct val="120000"/>
              </a:lnSpc>
            </a:pPr>
            <a:r>
              <a:rPr lang="hu-HU" sz="1800" dirty="0"/>
              <a:t>A VBD-k elleni védekezés és az éghajlatváltozás hatásainak mérséklése a környezeti, társadalmi és technológiai intézkedések együttes alkalmazását igényli, többek között:</a:t>
            </a:r>
          </a:p>
          <a:p>
            <a:pPr lvl="1"/>
            <a:r>
              <a:rPr lang="hu-HU" sz="1600" dirty="0" smtClean="0"/>
              <a:t>hatékony felügyeleti </a:t>
            </a:r>
            <a:r>
              <a:rPr lang="hu-HU" sz="1600" dirty="0"/>
              <a:t>rendszerek kiépítését az emberi és háziállat-rezervoár </a:t>
            </a:r>
            <a:r>
              <a:rPr lang="hu-HU" sz="1600" dirty="0" smtClean="0"/>
              <a:t>populációkban;</a:t>
            </a:r>
            <a:endParaRPr lang="hu-HU" sz="1600" dirty="0"/>
          </a:p>
          <a:p>
            <a:pPr lvl="1"/>
            <a:r>
              <a:rPr lang="hu-HU" sz="1600" dirty="0" smtClean="0"/>
              <a:t>a </a:t>
            </a:r>
            <a:r>
              <a:rPr lang="hu-HU" sz="1600" dirty="0"/>
              <a:t>lakosság tudatosságának növelését a VBD-kockázatokkal </a:t>
            </a:r>
            <a:r>
              <a:rPr lang="hu-HU" sz="1600" dirty="0" smtClean="0"/>
              <a:t>kapcsolatban;</a:t>
            </a:r>
            <a:endParaRPr lang="hu-HU" sz="1600" dirty="0"/>
          </a:p>
          <a:p>
            <a:pPr lvl="1"/>
            <a:r>
              <a:rPr lang="hu-HU" sz="1600" dirty="0" smtClean="0"/>
              <a:t>új vakcinák </a:t>
            </a:r>
            <a:r>
              <a:rPr lang="hu-HU" sz="1600" dirty="0"/>
              <a:t>fejlesztését a VBD-k visszaszorítására.</a:t>
            </a:r>
          </a:p>
        </p:txBody>
      </p:sp>
    </p:spTree>
    <p:extLst>
      <p:ext uri="{BB962C8B-B14F-4D97-AF65-F5344CB8AC3E}">
        <p14:creationId xmlns:p14="http://schemas.microsoft.com/office/powerpoint/2010/main" val="1611528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hu" sz="2800" dirty="0" smtClean="0">
                <a:solidFill>
                  <a:schemeClr val="tx1"/>
                </a:solidFill>
              </a:rPr>
              <a:t>Vektorok által és egyéb más úton terjedő betegségek</a:t>
            </a:r>
            <a:endParaRPr lang="hu-HU" sz="2800" dirty="0">
              <a:solidFill>
                <a:schemeClr val="tx1"/>
              </a:solidFill>
            </a:endParaRPr>
          </a:p>
        </p:txBody>
      </p:sp>
      <p:sp>
        <p:nvSpPr>
          <p:cNvPr id="3" name="Tartalom helye 2"/>
          <p:cNvSpPr>
            <a:spLocks noGrp="1"/>
          </p:cNvSpPr>
          <p:nvPr>
            <p:ph idx="1"/>
          </p:nvPr>
        </p:nvSpPr>
        <p:spPr>
          <a:xfrm>
            <a:off x="192506" y="934775"/>
            <a:ext cx="7045142" cy="5370897"/>
          </a:xfrm>
        </p:spPr>
        <p:txBody>
          <a:bodyPr rtlCol="0">
            <a:noAutofit/>
          </a:bodyPr>
          <a:lstStyle/>
          <a:p>
            <a:pPr marL="0" indent="0" rtl="0">
              <a:buNone/>
            </a:pPr>
            <a:endParaRPr lang="hu" sz="2000" u="sng" dirty="0" smtClean="0">
              <a:solidFill>
                <a:srgbClr val="0070C0"/>
              </a:solidFill>
              <a:cs typeface="Arial" panose="020B0604020202020204" pitchFamily="34" charset="0"/>
            </a:endParaRPr>
          </a:p>
          <a:p>
            <a:pPr marL="0" indent="0" rtl="0">
              <a:buNone/>
            </a:pPr>
            <a:r>
              <a:rPr lang="hu-HU" sz="2000" u="sng" dirty="0" smtClean="0">
                <a:solidFill>
                  <a:srgbClr val="0070C0"/>
                </a:solidFill>
                <a:cs typeface="Arial" panose="020B0604020202020204" pitchFamily="34" charset="0"/>
              </a:rPr>
              <a:t>Meghatározások</a:t>
            </a:r>
            <a:endParaRPr lang="hu-HU" sz="2000" i="1" dirty="0" smtClean="0">
              <a:solidFill>
                <a:srgbClr val="0070C0"/>
              </a:solidFill>
              <a:cs typeface="Arial" panose="020B0604020202020204" pitchFamily="34" charset="0"/>
            </a:endParaRPr>
          </a:p>
          <a:p>
            <a:pPr marL="0" indent="0" algn="just" rtl="0">
              <a:spcAft>
                <a:spcPts val="2000"/>
              </a:spcAft>
              <a:buNone/>
            </a:pPr>
            <a:r>
              <a:rPr lang="hu-HU" sz="2000" i="1" dirty="0" smtClean="0">
                <a:solidFill>
                  <a:srgbClr val="0070C0"/>
                </a:solidFill>
                <a:cs typeface="Arial" panose="020B0604020202020204" pitchFamily="34" charset="0"/>
              </a:rPr>
              <a:t>A vektorok által terjesztett betegségek</a:t>
            </a:r>
            <a:r>
              <a:rPr lang="hu-HU" sz="2000" dirty="0" smtClean="0">
                <a:solidFill>
                  <a:schemeClr val="tx1"/>
                </a:solidFill>
                <a:cs typeface="Arial" panose="020B0604020202020204" pitchFamily="34" charset="0"/>
              </a:rPr>
              <a:t> a fertőzött ízeltlábú fajok (vektorok) csípése útján terjedő fertőzések. </a:t>
            </a:r>
          </a:p>
          <a:p>
            <a:pPr marL="0" indent="0" algn="just" rtl="0">
              <a:spcAft>
                <a:spcPts val="2000"/>
              </a:spcAft>
              <a:buNone/>
            </a:pPr>
            <a:r>
              <a:rPr lang="hu-HU" sz="2000" i="1" dirty="0" smtClean="0">
                <a:solidFill>
                  <a:srgbClr val="0070C0"/>
                </a:solidFill>
              </a:rPr>
              <a:t>Víz által terjesztett betegségek</a:t>
            </a:r>
            <a:r>
              <a:rPr lang="hu-HU" sz="2000" dirty="0" smtClean="0">
                <a:solidFill>
                  <a:schemeClr val="tx1"/>
                </a:solidFill>
              </a:rPr>
              <a:t>: a vízben élő és szaporodó kórokozó mikroorganizmusok által okozott fertőzések.</a:t>
            </a:r>
          </a:p>
          <a:p>
            <a:pPr marL="0" indent="0" algn="just" rtl="0">
              <a:spcAft>
                <a:spcPts val="2000"/>
              </a:spcAft>
              <a:buNone/>
            </a:pPr>
            <a:r>
              <a:rPr lang="hu-HU" sz="2000" i="1" dirty="0" smtClean="0">
                <a:solidFill>
                  <a:srgbClr val="0070C0"/>
                </a:solidFill>
              </a:rPr>
              <a:t>Légúti fertőzések</a:t>
            </a:r>
            <a:r>
              <a:rPr lang="hu-HU" sz="2000" dirty="0" smtClean="0">
                <a:solidFill>
                  <a:schemeClr val="tx1"/>
                </a:solidFill>
              </a:rPr>
              <a:t>: légúton terjedő kórokozó mikroorganizmusok által okozott fertőzések.</a:t>
            </a:r>
          </a:p>
          <a:p>
            <a:pPr marL="0" indent="0" algn="just" rtl="0">
              <a:spcAft>
                <a:spcPts val="2000"/>
              </a:spcAft>
              <a:buNone/>
            </a:pPr>
            <a:r>
              <a:rPr lang="hu-HU" sz="2000" i="1" dirty="0" smtClean="0">
                <a:solidFill>
                  <a:srgbClr val="0070C0"/>
                </a:solidFill>
              </a:rPr>
              <a:t>Vérrel terjedő betegségek</a:t>
            </a:r>
            <a:r>
              <a:rPr lang="hu-HU" sz="2000" dirty="0" smtClean="0">
                <a:solidFill>
                  <a:schemeClr val="tx1"/>
                </a:solidFill>
              </a:rPr>
              <a:t>: a vérben és más testnedvekben terjedő kórokozó mikroorganizmusok által okozott betegségek.</a:t>
            </a:r>
          </a:p>
          <a:p>
            <a:pPr marL="0" indent="0" rtl="0">
              <a:buNone/>
            </a:pPr>
            <a:endParaRPr lang="hu-HU" sz="2000" dirty="0"/>
          </a:p>
        </p:txBody>
      </p:sp>
      <p:pic>
        <p:nvPicPr>
          <p:cNvPr id="7" name="Picture 6">
            <a:extLst>
              <a:ext uri="{FF2B5EF4-FFF2-40B4-BE49-F238E27FC236}">
                <a16:creationId xmlns:a16="http://schemas.microsoft.com/office/drawing/2014/main" id="{7CD746AB-D51A-04EE-7C37-2B7B0FDC8D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7648" y="1449621"/>
            <a:ext cx="4761846" cy="3703659"/>
          </a:xfrm>
          <a:prstGeom prst="rect">
            <a:avLst/>
          </a:prstGeom>
        </p:spPr>
      </p:pic>
    </p:spTree>
    <p:extLst>
      <p:ext uri="{BB962C8B-B14F-4D97-AF65-F5344CB8AC3E}">
        <p14:creationId xmlns:p14="http://schemas.microsoft.com/office/powerpoint/2010/main" val="16429187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dirty="0" smtClean="0"/>
              <a:t>Ellenőrizze tudását</a:t>
            </a:r>
            <a:endParaRPr lang="de-DE" dirty="0"/>
          </a:p>
        </p:txBody>
      </p:sp>
      <p:sp>
        <p:nvSpPr>
          <p:cNvPr id="3" name="Tartalom helye 2"/>
          <p:cNvSpPr>
            <a:spLocks noGrp="1"/>
          </p:cNvSpPr>
          <p:nvPr>
            <p:ph idx="1"/>
          </p:nvPr>
        </p:nvSpPr>
        <p:spPr>
          <a:xfrm>
            <a:off x="192505" y="934775"/>
            <a:ext cx="11646569" cy="5370897"/>
          </a:xfrm>
        </p:spPr>
        <p:txBody>
          <a:bodyPr>
            <a:noAutofit/>
          </a:bodyPr>
          <a:lstStyle/>
          <a:p>
            <a:pPr marL="355600" lvl="0" indent="-355600" algn="just">
              <a:lnSpc>
                <a:spcPct val="110000"/>
              </a:lnSpc>
              <a:buFont typeface="+mj-lt"/>
              <a:buAutoNum type="arabicPeriod"/>
            </a:pPr>
            <a:r>
              <a:rPr lang="hu-HU" sz="1900" dirty="0"/>
              <a:t>Mit jelent a vektorok által terjesztett fertőzés?</a:t>
            </a:r>
          </a:p>
          <a:p>
            <a:pPr marL="355600" lvl="0" indent="-355600" algn="just">
              <a:lnSpc>
                <a:spcPct val="110000"/>
              </a:lnSpc>
              <a:buFont typeface="+mj-lt"/>
              <a:buAutoNum type="arabicPeriod"/>
            </a:pPr>
            <a:r>
              <a:rPr lang="hu-HU" sz="1900" dirty="0"/>
              <a:t>Milyen hatással vannak a vektorok által terjesztett betegségek a globális társadalomra?</a:t>
            </a:r>
          </a:p>
          <a:p>
            <a:pPr marL="355600" lvl="0" indent="-355600" algn="just">
              <a:lnSpc>
                <a:spcPct val="110000"/>
              </a:lnSpc>
              <a:buFont typeface="+mj-lt"/>
              <a:buAutoNum type="arabicPeriod"/>
            </a:pPr>
            <a:r>
              <a:rPr lang="hu-HU" sz="1900" dirty="0"/>
              <a:t>Sorolja fel a stresszorok három csoportját, amelyek vektorok által terjesztett betegségek kockázatát globális szinten befolyásolják. Hozzon példát egy-egy konkrét stresszorra minden csoportból.</a:t>
            </a:r>
          </a:p>
          <a:p>
            <a:pPr marL="355600" lvl="0" indent="-355600" algn="just">
              <a:lnSpc>
                <a:spcPct val="110000"/>
              </a:lnSpc>
              <a:buFont typeface="+mj-lt"/>
              <a:buAutoNum type="arabicPeriod"/>
            </a:pPr>
            <a:r>
              <a:rPr lang="hu-HU" sz="1900" dirty="0"/>
              <a:t>Magyarázza el, hogy az éghajlatváltozás milyen hatással van a vektorok által terjesztett betegségek </a:t>
            </a:r>
            <a:r>
              <a:rPr lang="hu-HU" sz="1900" dirty="0" err="1"/>
              <a:t>patogenezisére</a:t>
            </a:r>
            <a:r>
              <a:rPr lang="hu-HU" sz="1900" dirty="0"/>
              <a:t>, a helyi betegség dinamikájára és a globális terjedésre.</a:t>
            </a:r>
          </a:p>
          <a:p>
            <a:pPr marL="355600" lvl="0" indent="-355600" algn="just">
              <a:lnSpc>
                <a:spcPct val="110000"/>
              </a:lnSpc>
              <a:buFont typeface="+mj-lt"/>
              <a:buAutoNum type="arabicPeriod"/>
            </a:pPr>
            <a:r>
              <a:rPr lang="hu-HU" sz="1900" dirty="0"/>
              <a:t>Nevezze meg a legfontosabb éghajlatváltozással összefüggő kockázatokat, amely a kórokozó betegségek súlyosbodásának jelentős részét okozza.</a:t>
            </a:r>
          </a:p>
          <a:p>
            <a:pPr marL="355600" lvl="0" indent="-355600" algn="just">
              <a:lnSpc>
                <a:spcPct val="110000"/>
              </a:lnSpc>
              <a:buFont typeface="+mj-lt"/>
              <a:buAutoNum type="arabicPeriod"/>
            </a:pPr>
            <a:r>
              <a:rPr lang="hu-HU" sz="1900" dirty="0"/>
              <a:t>Soroljon fel példákat a következő vektorok által terjesztett betegségre (a) rágcsáló; (b) </a:t>
            </a:r>
            <a:r>
              <a:rPr lang="hu-HU" sz="1900" dirty="0" smtClean="0"/>
              <a:t>szúnyog; </a:t>
            </a:r>
            <a:r>
              <a:rPr lang="hu-HU" sz="1900" dirty="0"/>
              <a:t>(c) </a:t>
            </a:r>
            <a:r>
              <a:rPr lang="hu-HU" sz="1900" dirty="0" smtClean="0"/>
              <a:t>bolha; (</a:t>
            </a:r>
            <a:r>
              <a:rPr lang="hu-HU" sz="1900" dirty="0"/>
              <a:t>d) </a:t>
            </a:r>
            <a:r>
              <a:rPr lang="hu-HU" sz="1900" dirty="0" smtClean="0"/>
              <a:t>csiga; </a:t>
            </a:r>
            <a:r>
              <a:rPr lang="hu-HU" sz="1900" dirty="0"/>
              <a:t>(e) csípő légy. Magyarázza el, hogy az éghajlatváltozás a felsorolt vektorok által terjesztett betegségek kockázatait hogyan súlyosbítja.</a:t>
            </a:r>
          </a:p>
          <a:p>
            <a:pPr marL="355600" lvl="0" indent="-355600" algn="just">
              <a:lnSpc>
                <a:spcPct val="110000"/>
              </a:lnSpc>
              <a:buFont typeface="+mj-lt"/>
              <a:buAutoNum type="arabicPeriod"/>
            </a:pPr>
            <a:r>
              <a:rPr lang="hu-HU" sz="1900" dirty="0"/>
              <a:t>Soroljon fel konkrét példákat a (1) környezetvédelmi beavatkozások, a (2) társadalmi-közösségi beavatkozások, (3) technológiai beavatkozások területeiről, amelyek segítségével a vektorok által terjesztett betegségek fertőzésének kockázata csökkenthető. </a:t>
            </a:r>
          </a:p>
          <a:p>
            <a:endParaRPr lang="de-DE" dirty="0"/>
          </a:p>
        </p:txBody>
      </p:sp>
    </p:spTree>
    <p:extLst>
      <p:ext uri="{BB962C8B-B14F-4D97-AF65-F5344CB8AC3E}">
        <p14:creationId xmlns:p14="http://schemas.microsoft.com/office/powerpoint/2010/main" val="25073825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dirty="0" smtClean="0"/>
              <a:t>Ajánlott irodalom</a:t>
            </a:r>
            <a:endParaRPr lang="de-DE" dirty="0"/>
          </a:p>
        </p:txBody>
      </p:sp>
      <p:sp>
        <p:nvSpPr>
          <p:cNvPr id="3" name="Tartalom helye 2"/>
          <p:cNvSpPr>
            <a:spLocks noGrp="1"/>
          </p:cNvSpPr>
          <p:nvPr>
            <p:ph idx="1"/>
          </p:nvPr>
        </p:nvSpPr>
        <p:spPr>
          <a:xfrm>
            <a:off x="192505" y="1434164"/>
            <a:ext cx="11454063" cy="4871508"/>
          </a:xfrm>
        </p:spPr>
        <p:txBody>
          <a:bodyPr/>
          <a:lstStyle/>
          <a:p>
            <a:pPr algn="just">
              <a:lnSpc>
                <a:spcPct val="110000"/>
              </a:lnSpc>
              <a:spcAft>
                <a:spcPts val="2000"/>
              </a:spcAft>
            </a:pPr>
            <a:r>
              <a:rPr lang="hu-HU" sz="2000" dirty="0"/>
              <a:t>P.J. </a:t>
            </a:r>
            <a:r>
              <a:rPr lang="hu-HU" sz="2000" dirty="0" err="1"/>
              <a:t>Hotez</a:t>
            </a:r>
            <a:r>
              <a:rPr lang="hu-HU" sz="2000" dirty="0"/>
              <a:t>, “Southern </a:t>
            </a:r>
            <a:r>
              <a:rPr lang="hu-HU" sz="2000" dirty="0" err="1"/>
              <a:t>Europe’s</a:t>
            </a:r>
            <a:r>
              <a:rPr lang="hu-HU" sz="2000" dirty="0"/>
              <a:t> </a:t>
            </a:r>
            <a:r>
              <a:rPr lang="hu-HU" sz="2000" dirty="0" err="1"/>
              <a:t>Coming</a:t>
            </a:r>
            <a:r>
              <a:rPr lang="hu-HU" sz="2000" dirty="0"/>
              <a:t> </a:t>
            </a:r>
            <a:r>
              <a:rPr lang="hu-HU" sz="2000" dirty="0" err="1"/>
              <a:t>Plagues</a:t>
            </a:r>
            <a:r>
              <a:rPr lang="hu-HU" sz="2000" dirty="0"/>
              <a:t>: </a:t>
            </a:r>
            <a:r>
              <a:rPr lang="hu-HU" sz="2000" dirty="0" err="1"/>
              <a:t>Vector-Borne</a:t>
            </a:r>
            <a:r>
              <a:rPr lang="hu-HU" sz="2000" dirty="0"/>
              <a:t> </a:t>
            </a:r>
            <a:r>
              <a:rPr lang="hu-HU" sz="2000" dirty="0" err="1"/>
              <a:t>Neglected</a:t>
            </a:r>
            <a:r>
              <a:rPr lang="hu-HU" sz="2000" dirty="0"/>
              <a:t> </a:t>
            </a:r>
            <a:r>
              <a:rPr lang="hu-HU" sz="2000" dirty="0" err="1"/>
              <a:t>Tropical</a:t>
            </a:r>
            <a:r>
              <a:rPr lang="hu-HU" sz="2000" dirty="0"/>
              <a:t> </a:t>
            </a:r>
            <a:r>
              <a:rPr lang="hu-HU" sz="2000" dirty="0" err="1"/>
              <a:t>Diseases</a:t>
            </a:r>
            <a:r>
              <a:rPr lang="hu-HU" sz="2000" dirty="0"/>
              <a:t>”, </a:t>
            </a:r>
            <a:r>
              <a:rPr lang="hu-HU" sz="2000" dirty="0" err="1"/>
              <a:t>PLoS</a:t>
            </a:r>
            <a:r>
              <a:rPr lang="hu-HU" sz="2000" dirty="0"/>
              <a:t> </a:t>
            </a:r>
            <a:r>
              <a:rPr lang="hu-HU" sz="2000" dirty="0" err="1"/>
              <a:t>Neglected</a:t>
            </a:r>
            <a:r>
              <a:rPr lang="hu-HU" sz="2000" dirty="0"/>
              <a:t>  </a:t>
            </a:r>
            <a:r>
              <a:rPr lang="hu-HU" sz="2000" dirty="0" err="1"/>
              <a:t>Tropical</a:t>
            </a:r>
            <a:r>
              <a:rPr lang="hu-HU" sz="2000" dirty="0"/>
              <a:t> </a:t>
            </a:r>
            <a:r>
              <a:rPr lang="hu-HU" sz="2000" dirty="0" err="1"/>
              <a:t>Diseases</a:t>
            </a:r>
            <a:r>
              <a:rPr lang="hu-HU" sz="2000" dirty="0"/>
              <a:t>, 2016, 10,(6), e0004243. </a:t>
            </a:r>
            <a:r>
              <a:rPr lang="hu-HU" sz="2000" dirty="0">
                <a:hlinkClick r:id="rId2"/>
              </a:rPr>
              <a:t>https://doi.org/10.1371/journal.pntd.0004243</a:t>
            </a:r>
            <a:r>
              <a:rPr lang="hu-HU" sz="2000" dirty="0"/>
              <a:t>.</a:t>
            </a:r>
          </a:p>
          <a:p>
            <a:pPr algn="just">
              <a:lnSpc>
                <a:spcPct val="110000"/>
              </a:lnSpc>
              <a:spcAft>
                <a:spcPts val="2000"/>
              </a:spcAft>
            </a:pPr>
            <a:r>
              <a:rPr lang="hu-HU" sz="2000" dirty="0"/>
              <a:t>J. Ma et </a:t>
            </a:r>
            <a:r>
              <a:rPr lang="hu-HU" sz="2000" dirty="0" err="1"/>
              <a:t>al</a:t>
            </a:r>
            <a:r>
              <a:rPr lang="hu-HU" sz="2000" dirty="0"/>
              <a:t>., “</a:t>
            </a:r>
            <a:r>
              <a:rPr lang="hu-HU" sz="2000" dirty="0" err="1"/>
              <a:t>Climate</a:t>
            </a:r>
            <a:r>
              <a:rPr lang="hu-HU" sz="2000" dirty="0"/>
              <a:t> </a:t>
            </a:r>
            <a:r>
              <a:rPr lang="hu-HU" sz="2000" dirty="0" err="1"/>
              <a:t>Change</a:t>
            </a:r>
            <a:r>
              <a:rPr lang="hu-HU" sz="2000" dirty="0"/>
              <a:t> </a:t>
            </a:r>
            <a:r>
              <a:rPr lang="hu-HU" sz="2000" dirty="0" err="1"/>
              <a:t>Drives</a:t>
            </a:r>
            <a:r>
              <a:rPr lang="hu-HU" sz="2000" dirty="0"/>
              <a:t> </a:t>
            </a:r>
            <a:r>
              <a:rPr lang="hu-HU" sz="2000" dirty="0" err="1"/>
              <a:t>the</a:t>
            </a:r>
            <a:r>
              <a:rPr lang="hu-HU" sz="2000" dirty="0"/>
              <a:t> </a:t>
            </a:r>
            <a:r>
              <a:rPr lang="hu-HU" sz="2000" dirty="0" err="1"/>
              <a:t>Transmission</a:t>
            </a:r>
            <a:r>
              <a:rPr lang="hu-HU" sz="2000" dirty="0"/>
              <a:t> and </a:t>
            </a:r>
            <a:r>
              <a:rPr lang="hu-HU" sz="2000" dirty="0" err="1"/>
              <a:t>Spread</a:t>
            </a:r>
            <a:r>
              <a:rPr lang="hu-HU" sz="2000" dirty="0"/>
              <a:t> of </a:t>
            </a:r>
            <a:r>
              <a:rPr lang="hu-HU" sz="2000" dirty="0" err="1"/>
              <a:t>Vector-Borne</a:t>
            </a:r>
            <a:r>
              <a:rPr lang="hu-HU" sz="2000" dirty="0"/>
              <a:t> </a:t>
            </a:r>
            <a:r>
              <a:rPr lang="hu-HU" sz="2000" dirty="0" err="1"/>
              <a:t>Diseases</a:t>
            </a:r>
            <a:r>
              <a:rPr lang="hu-HU" sz="2000" dirty="0"/>
              <a:t>: An </a:t>
            </a:r>
            <a:r>
              <a:rPr lang="hu-HU" sz="2000" dirty="0" err="1"/>
              <a:t>Ecological</a:t>
            </a:r>
            <a:r>
              <a:rPr lang="hu-HU" sz="2000" dirty="0"/>
              <a:t> </a:t>
            </a:r>
            <a:r>
              <a:rPr lang="hu-HU" sz="2000" dirty="0" err="1"/>
              <a:t>Perspective</a:t>
            </a:r>
            <a:r>
              <a:rPr lang="hu-HU" sz="2000" dirty="0"/>
              <a:t>”, </a:t>
            </a:r>
            <a:r>
              <a:rPr lang="hu-HU" sz="2000" dirty="0" err="1"/>
              <a:t>Biology</a:t>
            </a:r>
            <a:r>
              <a:rPr lang="hu-HU" sz="2000" dirty="0"/>
              <a:t>, 2022, 11, 1628. </a:t>
            </a:r>
            <a:r>
              <a:rPr lang="hu-HU" sz="2000" dirty="0">
                <a:hlinkClick r:id="rId3"/>
              </a:rPr>
              <a:t>https://doi.org/10.3390/biology11111628</a:t>
            </a:r>
            <a:r>
              <a:rPr lang="hu-HU" sz="2000" dirty="0"/>
              <a:t>.</a:t>
            </a:r>
          </a:p>
          <a:p>
            <a:pPr algn="just">
              <a:lnSpc>
                <a:spcPct val="110000"/>
              </a:lnSpc>
              <a:spcAft>
                <a:spcPts val="2000"/>
              </a:spcAft>
            </a:pPr>
            <a:r>
              <a:rPr lang="hu-HU" sz="2000" dirty="0"/>
              <a:t>J.N. Mills, “</a:t>
            </a:r>
            <a:r>
              <a:rPr lang="hu-HU" sz="2000" dirty="0" err="1"/>
              <a:t>Potential</a:t>
            </a:r>
            <a:r>
              <a:rPr lang="hu-HU" sz="2000" dirty="0"/>
              <a:t> </a:t>
            </a:r>
            <a:r>
              <a:rPr lang="hu-HU" sz="2000" dirty="0" err="1"/>
              <a:t>Influence</a:t>
            </a:r>
            <a:r>
              <a:rPr lang="hu-HU" sz="2000" dirty="0"/>
              <a:t> of </a:t>
            </a:r>
            <a:r>
              <a:rPr lang="hu-HU" sz="2000" dirty="0" err="1"/>
              <a:t>Climate</a:t>
            </a:r>
            <a:r>
              <a:rPr lang="hu-HU" sz="2000" dirty="0"/>
              <a:t> </a:t>
            </a:r>
            <a:r>
              <a:rPr lang="hu-HU" sz="2000" dirty="0" err="1"/>
              <a:t>Change</a:t>
            </a:r>
            <a:r>
              <a:rPr lang="hu-HU" sz="2000" dirty="0"/>
              <a:t> </a:t>
            </a:r>
            <a:r>
              <a:rPr lang="hu-HU" sz="2000" dirty="0" err="1"/>
              <a:t>on</a:t>
            </a:r>
            <a:r>
              <a:rPr lang="hu-HU" sz="2000" dirty="0"/>
              <a:t> </a:t>
            </a:r>
            <a:r>
              <a:rPr lang="hu-HU" sz="2000" dirty="0" err="1"/>
              <a:t>Vector-Borne</a:t>
            </a:r>
            <a:r>
              <a:rPr lang="hu-HU" sz="2000" dirty="0"/>
              <a:t> and </a:t>
            </a:r>
            <a:r>
              <a:rPr lang="hu-HU" sz="2000" dirty="0" err="1"/>
              <a:t>Zoonotic</a:t>
            </a:r>
            <a:r>
              <a:rPr lang="hu-HU" sz="2000" dirty="0"/>
              <a:t> </a:t>
            </a:r>
            <a:r>
              <a:rPr lang="hu-HU" sz="2000" dirty="0" err="1"/>
              <a:t>Diseases</a:t>
            </a:r>
            <a:r>
              <a:rPr lang="hu-HU" sz="2000" dirty="0"/>
              <a:t>: A </a:t>
            </a:r>
            <a:r>
              <a:rPr lang="hu-HU" sz="2000" dirty="0" err="1"/>
              <a:t>Review</a:t>
            </a:r>
            <a:r>
              <a:rPr lang="hu-HU" sz="2000" dirty="0"/>
              <a:t> and </a:t>
            </a:r>
            <a:r>
              <a:rPr lang="hu-HU" sz="2000" dirty="0" err="1"/>
              <a:t>Proposed</a:t>
            </a:r>
            <a:r>
              <a:rPr lang="hu-HU" sz="2000" dirty="0"/>
              <a:t> Research </a:t>
            </a:r>
            <a:r>
              <a:rPr lang="hu-HU" sz="2000" dirty="0" err="1"/>
              <a:t>Plan</a:t>
            </a:r>
            <a:r>
              <a:rPr lang="hu-HU" sz="2000" dirty="0"/>
              <a:t>”, </a:t>
            </a:r>
            <a:r>
              <a:rPr lang="hu-HU" sz="2000" dirty="0" err="1"/>
              <a:t>Environ</a:t>
            </a:r>
            <a:r>
              <a:rPr lang="hu-HU" sz="2000" dirty="0"/>
              <a:t>. Health </a:t>
            </a:r>
            <a:r>
              <a:rPr lang="hu-HU" sz="2000" dirty="0" err="1"/>
              <a:t>Perspectives</a:t>
            </a:r>
            <a:r>
              <a:rPr lang="hu-HU" sz="2000" dirty="0"/>
              <a:t>, 2010, 118, 1507–1514. </a:t>
            </a:r>
            <a:r>
              <a:rPr lang="hu-HU" sz="2000" dirty="0">
                <a:hlinkClick r:id="rId4"/>
              </a:rPr>
              <a:t>https://doi.org/10.1289/ehp.0901389</a:t>
            </a:r>
            <a:r>
              <a:rPr lang="hu-HU" sz="2000" dirty="0"/>
              <a:t>.</a:t>
            </a:r>
          </a:p>
          <a:p>
            <a:pPr algn="just">
              <a:lnSpc>
                <a:spcPct val="110000"/>
              </a:lnSpc>
              <a:spcAft>
                <a:spcPts val="2000"/>
              </a:spcAft>
            </a:pPr>
            <a:r>
              <a:rPr lang="hu-HU" sz="2000" dirty="0"/>
              <a:t>J. </a:t>
            </a:r>
            <a:r>
              <a:rPr lang="hu-HU" sz="2000" dirty="0" err="1"/>
              <a:t>Rocklöv</a:t>
            </a:r>
            <a:r>
              <a:rPr lang="hu-HU" sz="2000" dirty="0"/>
              <a:t> and R. </a:t>
            </a:r>
            <a:r>
              <a:rPr lang="hu-HU" sz="2000" dirty="0" err="1"/>
              <a:t>Dubrow</a:t>
            </a:r>
            <a:r>
              <a:rPr lang="hu-HU" sz="2000" dirty="0"/>
              <a:t>, “</a:t>
            </a:r>
            <a:r>
              <a:rPr lang="hu-HU" sz="2000" dirty="0" err="1"/>
              <a:t>Climate</a:t>
            </a:r>
            <a:r>
              <a:rPr lang="hu-HU" sz="2000" dirty="0"/>
              <a:t> </a:t>
            </a:r>
            <a:r>
              <a:rPr lang="hu-HU" sz="2000" dirty="0" err="1"/>
              <a:t>Change</a:t>
            </a:r>
            <a:r>
              <a:rPr lang="hu-HU" sz="2000" dirty="0"/>
              <a:t>: An </a:t>
            </a:r>
            <a:r>
              <a:rPr lang="hu-HU" sz="2000" dirty="0" err="1"/>
              <a:t>Enduring</a:t>
            </a:r>
            <a:r>
              <a:rPr lang="hu-HU" sz="2000" dirty="0"/>
              <a:t> </a:t>
            </a:r>
            <a:r>
              <a:rPr lang="hu-HU" sz="2000" dirty="0" err="1"/>
              <a:t>Challenge</a:t>
            </a:r>
            <a:r>
              <a:rPr lang="hu-HU" sz="2000" dirty="0"/>
              <a:t> </a:t>
            </a:r>
            <a:r>
              <a:rPr lang="hu-HU" sz="2000" dirty="0" err="1"/>
              <a:t>for</a:t>
            </a:r>
            <a:r>
              <a:rPr lang="hu-HU" sz="2000" dirty="0"/>
              <a:t> </a:t>
            </a:r>
            <a:r>
              <a:rPr lang="hu-HU" sz="2000" dirty="0" err="1"/>
              <a:t>Vector-borne</a:t>
            </a:r>
            <a:r>
              <a:rPr lang="hu-HU" sz="2000" dirty="0"/>
              <a:t> </a:t>
            </a:r>
            <a:r>
              <a:rPr lang="hu-HU" sz="2000" dirty="0" err="1"/>
              <a:t>Disease</a:t>
            </a:r>
            <a:r>
              <a:rPr lang="hu-HU" sz="2000" dirty="0"/>
              <a:t> </a:t>
            </a:r>
            <a:r>
              <a:rPr lang="hu-HU" sz="2000" dirty="0" err="1"/>
              <a:t>Prevention</a:t>
            </a:r>
            <a:r>
              <a:rPr lang="hu-HU" sz="2000" dirty="0"/>
              <a:t> and </a:t>
            </a:r>
            <a:r>
              <a:rPr lang="hu-HU" sz="2000" dirty="0" err="1"/>
              <a:t>Control</a:t>
            </a:r>
            <a:r>
              <a:rPr lang="hu-HU" sz="2000" dirty="0"/>
              <a:t>”, </a:t>
            </a:r>
            <a:r>
              <a:rPr lang="hu-HU" sz="2000" dirty="0" err="1"/>
              <a:t>Nature</a:t>
            </a:r>
            <a:r>
              <a:rPr lang="hu-HU" sz="2000" dirty="0"/>
              <a:t> </a:t>
            </a:r>
            <a:r>
              <a:rPr lang="hu-HU" sz="2000" dirty="0" err="1"/>
              <a:t>Immunology</a:t>
            </a:r>
            <a:r>
              <a:rPr lang="hu-HU" sz="2000" dirty="0"/>
              <a:t>, May 2020, 21, 479–483. </a:t>
            </a:r>
            <a:r>
              <a:rPr lang="hu-HU" sz="2000" dirty="0">
                <a:hlinkClick r:id="rId5"/>
              </a:rPr>
              <a:t>https://doi.org/10.1038/s41590-020-0648-y</a:t>
            </a:r>
            <a:r>
              <a:rPr lang="hu-HU" sz="2000" dirty="0"/>
              <a:t>.</a:t>
            </a:r>
          </a:p>
          <a:p>
            <a:endParaRPr lang="de-DE" dirty="0"/>
          </a:p>
        </p:txBody>
      </p:sp>
    </p:spTree>
    <p:extLst>
      <p:ext uri="{BB962C8B-B14F-4D97-AF65-F5344CB8AC3E}">
        <p14:creationId xmlns:p14="http://schemas.microsoft.com/office/powerpoint/2010/main" val="18011184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t>Köszönöm a </a:t>
            </a:r>
            <a:r>
              <a:rPr lang="hu" sz="3600" b="1" dirty="0"/>
              <a:t>figyelmet!</a:t>
            </a:r>
          </a:p>
          <a:p>
            <a:pPr marL="0" indent="0" algn="ctr">
              <a:buNone/>
            </a:pPr>
            <a:endParaRPr lang="hu-HU" sz="2000" dirty="0" smtClean="0"/>
          </a:p>
          <a:p>
            <a:pPr marL="0" indent="0" algn="ctr">
              <a:buNone/>
            </a:pPr>
            <a:r>
              <a:rPr lang="hu-HU" sz="2000" dirty="0" smtClean="0"/>
              <a:t>Az </a:t>
            </a:r>
            <a:r>
              <a:rPr lang="hu-HU" sz="2000" dirty="0"/>
              <a:t>előadást az Európai Unió Erasmus+ programja által támogatott CLIMATEMED projekt szakértői dolgozták ki.</a:t>
            </a:r>
            <a:endParaRPr lang="en-US" sz="2000"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309184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r>
              <a:rPr lang="hu" sz="2000" u="sng" dirty="0" smtClean="0">
                <a:solidFill>
                  <a:srgbClr val="0070C0"/>
                </a:solidFill>
                <a:cs typeface="Arial" panose="020B0604020202020204" pitchFamily="34" charset="0"/>
              </a:rPr>
              <a:t>Vektorok által terjeszetett </a:t>
            </a:r>
            <a:r>
              <a:rPr lang="hu" sz="2000" u="sng" dirty="0">
                <a:solidFill>
                  <a:srgbClr val="0070C0"/>
                </a:solidFill>
                <a:cs typeface="Arial" panose="020B0604020202020204" pitchFamily="34" charset="0"/>
              </a:rPr>
              <a:t>betegségek</a:t>
            </a:r>
          </a:p>
          <a:p>
            <a:pPr marL="0" indent="0" rtl="0">
              <a:buNone/>
            </a:pPr>
            <a:endParaRPr lang="hu-HU" sz="2000" dirty="0"/>
          </a:p>
        </p:txBody>
      </p:sp>
      <p:graphicFrame>
        <p:nvGraphicFramePr>
          <p:cNvPr id="6" name="Table 5">
            <a:extLst>
              <a:ext uri="{FF2B5EF4-FFF2-40B4-BE49-F238E27FC236}">
                <a16:creationId xmlns:a16="http://schemas.microsoft.com/office/drawing/2014/main" id="{D405279C-E5CB-BD84-C678-912CDD4F72E3}"/>
              </a:ext>
            </a:extLst>
          </p:cNvPr>
          <p:cNvGraphicFramePr>
            <a:graphicFrameLocks noGrp="1"/>
          </p:cNvGraphicFramePr>
          <p:nvPr>
            <p:extLst>
              <p:ext uri="{D42A27DB-BD31-4B8C-83A1-F6EECF244321}">
                <p14:modId xmlns:p14="http://schemas.microsoft.com/office/powerpoint/2010/main" val="32924345"/>
              </p:ext>
            </p:extLst>
          </p:nvPr>
        </p:nvGraphicFramePr>
        <p:xfrm>
          <a:off x="731842" y="687917"/>
          <a:ext cx="10818150" cy="5644566"/>
        </p:xfrm>
        <a:graphic>
          <a:graphicData uri="http://schemas.openxmlformats.org/drawingml/2006/table">
            <a:tbl>
              <a:tblPr>
                <a:tableStyleId>{5C22544A-7EE6-4342-B048-85BDC9FD1C3A}</a:tableStyleId>
              </a:tblPr>
              <a:tblGrid>
                <a:gridCol w="1853182">
                  <a:extLst>
                    <a:ext uri="{9D8B030D-6E8A-4147-A177-3AD203B41FA5}">
                      <a16:colId xmlns:a16="http://schemas.microsoft.com/office/drawing/2014/main" val="2497409396"/>
                    </a:ext>
                  </a:extLst>
                </a:gridCol>
                <a:gridCol w="2020887">
                  <a:extLst>
                    <a:ext uri="{9D8B030D-6E8A-4147-A177-3AD203B41FA5}">
                      <a16:colId xmlns:a16="http://schemas.microsoft.com/office/drawing/2014/main" val="3440800795"/>
                    </a:ext>
                  </a:extLst>
                </a:gridCol>
                <a:gridCol w="1542926">
                  <a:extLst>
                    <a:ext uri="{9D8B030D-6E8A-4147-A177-3AD203B41FA5}">
                      <a16:colId xmlns:a16="http://schemas.microsoft.com/office/drawing/2014/main" val="2412536937"/>
                    </a:ext>
                  </a:extLst>
                </a:gridCol>
                <a:gridCol w="1937192">
                  <a:extLst>
                    <a:ext uri="{9D8B030D-6E8A-4147-A177-3AD203B41FA5}">
                      <a16:colId xmlns:a16="http://schemas.microsoft.com/office/drawing/2014/main" val="509933588"/>
                    </a:ext>
                  </a:extLst>
                </a:gridCol>
                <a:gridCol w="3463963">
                  <a:extLst>
                    <a:ext uri="{9D8B030D-6E8A-4147-A177-3AD203B41FA5}">
                      <a16:colId xmlns:a16="http://schemas.microsoft.com/office/drawing/2014/main" val="2064854761"/>
                    </a:ext>
                  </a:extLst>
                </a:gridCol>
              </a:tblGrid>
              <a:tr h="412602">
                <a:tc>
                  <a:txBody>
                    <a:bodyPr/>
                    <a:lstStyle/>
                    <a:p>
                      <a:pPr algn="ctr" rtl="0" fontAlgn="t"/>
                      <a:r>
                        <a:rPr lang="hu-HU" sz="1400" b="1" u="none" strike="noStrike" noProof="0" dirty="0" smtClean="0">
                          <a:solidFill>
                            <a:srgbClr val="0070C0"/>
                          </a:solidFill>
                          <a:effectLst/>
                          <a:latin typeface="+mn-lt"/>
                        </a:rPr>
                        <a:t>Betegség</a:t>
                      </a:r>
                      <a:endParaRPr lang="hu-HU" sz="1400" b="1" i="0" u="none" strike="noStrike" noProof="0" dirty="0">
                        <a:solidFill>
                          <a:srgbClr val="0070C0"/>
                        </a:solidFill>
                        <a:effectLst/>
                        <a:latin typeface="+mn-lt"/>
                      </a:endParaRPr>
                    </a:p>
                  </a:txBody>
                  <a:tcPr marL="6757" marR="6757" marT="6757" marB="0"/>
                </a:tc>
                <a:tc>
                  <a:txBody>
                    <a:bodyPr/>
                    <a:lstStyle/>
                    <a:p>
                      <a:pPr algn="ctr" rtl="0" fontAlgn="t"/>
                      <a:r>
                        <a:rPr lang="hu-HU" sz="1400" b="1" u="none" strike="noStrike" noProof="0" dirty="0" smtClean="0">
                          <a:solidFill>
                            <a:srgbClr val="0070C0"/>
                          </a:solidFill>
                          <a:effectLst/>
                          <a:latin typeface="+mn-lt"/>
                        </a:rPr>
                        <a:t>Patogén</a:t>
                      </a:r>
                      <a:endParaRPr lang="hu-HU" sz="1400" b="1" i="0" u="none" strike="noStrike" noProof="0" dirty="0">
                        <a:solidFill>
                          <a:srgbClr val="0070C0"/>
                        </a:solidFill>
                        <a:effectLst/>
                        <a:latin typeface="+mn-lt"/>
                      </a:endParaRPr>
                    </a:p>
                  </a:txBody>
                  <a:tcPr marL="6757" marR="6757" marT="6757" marB="0"/>
                </a:tc>
                <a:tc>
                  <a:txBody>
                    <a:bodyPr/>
                    <a:lstStyle/>
                    <a:p>
                      <a:pPr algn="ctr" rtl="0" fontAlgn="t"/>
                      <a:r>
                        <a:rPr lang="hu-HU" sz="1400" b="1" u="none" strike="noStrike" noProof="0" dirty="0" smtClean="0">
                          <a:solidFill>
                            <a:srgbClr val="0070C0"/>
                          </a:solidFill>
                          <a:effectLst/>
                          <a:latin typeface="+mn-lt"/>
                        </a:rPr>
                        <a:t>Vektor(ok)</a:t>
                      </a:r>
                      <a:endParaRPr lang="hu-HU" sz="1400" b="1" i="0" u="none" strike="noStrike" noProof="0" dirty="0">
                        <a:solidFill>
                          <a:srgbClr val="0070C0"/>
                        </a:solidFill>
                        <a:effectLst/>
                        <a:latin typeface="+mn-lt"/>
                      </a:endParaRPr>
                    </a:p>
                  </a:txBody>
                  <a:tcPr marL="6757" marR="6757" marT="6757" marB="0"/>
                </a:tc>
                <a:tc>
                  <a:txBody>
                    <a:bodyPr/>
                    <a:lstStyle/>
                    <a:p>
                      <a:pPr algn="ctr" rtl="0" fontAlgn="t"/>
                      <a:r>
                        <a:rPr lang="hu-HU" sz="1400" b="1" u="none" strike="noStrike" noProof="0" dirty="0" smtClean="0">
                          <a:solidFill>
                            <a:srgbClr val="0070C0"/>
                          </a:solidFill>
                          <a:effectLst/>
                          <a:latin typeface="+mn-lt"/>
                        </a:rPr>
                        <a:t>Hordozó</a:t>
                      </a:r>
                      <a:r>
                        <a:rPr lang="hu-HU" sz="1400" b="1" u="none" strike="noStrike" baseline="0" noProof="0" dirty="0" smtClean="0">
                          <a:solidFill>
                            <a:srgbClr val="0070C0"/>
                          </a:solidFill>
                          <a:effectLst/>
                          <a:latin typeface="+mn-lt"/>
                        </a:rPr>
                        <a:t> gazdaszervezetek</a:t>
                      </a:r>
                      <a:endParaRPr lang="hu-HU" sz="1400" b="1" i="0" u="none" strike="noStrike" noProof="0" dirty="0">
                        <a:solidFill>
                          <a:srgbClr val="0070C0"/>
                        </a:solidFill>
                        <a:effectLst/>
                        <a:latin typeface="+mn-lt"/>
                      </a:endParaRPr>
                    </a:p>
                  </a:txBody>
                  <a:tcPr marL="6757" marR="6757" marT="6757" marB="0"/>
                </a:tc>
                <a:tc>
                  <a:txBody>
                    <a:bodyPr/>
                    <a:lstStyle/>
                    <a:p>
                      <a:pPr algn="ctr" rtl="0" fontAlgn="t"/>
                      <a:r>
                        <a:rPr lang="hu-HU" sz="1400" b="1" u="none" strike="noStrike" noProof="0" dirty="0" smtClean="0">
                          <a:solidFill>
                            <a:srgbClr val="0070C0"/>
                          </a:solidFill>
                          <a:effectLst/>
                          <a:latin typeface="+mn-lt"/>
                        </a:rPr>
                        <a:t>Klinikai jellemzők kezeletlen esetekben</a:t>
                      </a:r>
                      <a:endParaRPr lang="hu-HU" sz="1400" b="1" i="0" u="none" strike="noStrike" noProof="0" dirty="0">
                        <a:solidFill>
                          <a:srgbClr val="0070C0"/>
                        </a:solidFill>
                        <a:effectLst/>
                        <a:latin typeface="+mn-lt"/>
                      </a:endParaRPr>
                    </a:p>
                  </a:txBody>
                  <a:tcPr marL="6757" marR="6757" marT="6757" marB="0"/>
                </a:tc>
                <a:extLst>
                  <a:ext uri="{0D108BD9-81ED-4DB2-BD59-A6C34878D82A}">
                    <a16:rowId xmlns:a16="http://schemas.microsoft.com/office/drawing/2014/main" val="3333697160"/>
                  </a:ext>
                </a:extLst>
              </a:tr>
              <a:tr h="548516">
                <a:tc>
                  <a:txBody>
                    <a:bodyPr/>
                    <a:lstStyle/>
                    <a:p>
                      <a:pPr algn="l" rtl="0" fontAlgn="t"/>
                      <a:r>
                        <a:rPr lang="hu-HU" sz="1200" u="none" strike="noStrike" noProof="0" dirty="0" err="1" smtClean="0">
                          <a:solidFill>
                            <a:srgbClr val="C00000"/>
                          </a:solidFill>
                          <a:effectLst/>
                          <a:latin typeface="+mn-lt"/>
                        </a:rPr>
                        <a:t>Babesiosis</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Babesia</a:t>
                      </a:r>
                      <a:r>
                        <a:rPr lang="hu-HU" sz="1200" i="1" u="none" strike="noStrike" noProof="0" dirty="0" smtClean="0">
                          <a:effectLst/>
                          <a:latin typeface="+mn-lt"/>
                        </a:rPr>
                        <a:t> </a:t>
                      </a:r>
                      <a:r>
                        <a:rPr lang="hu-HU" sz="1200" i="1" u="none" strike="noStrike" noProof="0" dirty="0" err="1" smtClean="0">
                          <a:effectLst/>
                          <a:latin typeface="+mn-lt"/>
                        </a:rPr>
                        <a:t>microti</a:t>
                      </a:r>
                      <a:r>
                        <a:rPr lang="hu-HU" sz="1200" u="none" strike="noStrike" noProof="0" dirty="0" smtClean="0">
                          <a:effectLst/>
                          <a:latin typeface="+mn-lt"/>
                        </a:rPr>
                        <a:t> parazita</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 </a:t>
                      </a:r>
                      <a:r>
                        <a:rPr lang="hu-HU" sz="1200" i="1" u="none" strike="noStrike" noProof="0" dirty="0" err="1" smtClean="0">
                          <a:effectLst/>
                          <a:latin typeface="+mn-lt"/>
                        </a:rPr>
                        <a:t>Ixodes</a:t>
                      </a:r>
                      <a:r>
                        <a:rPr lang="hu-HU" sz="1200" i="1" u="none" strike="noStrike" noProof="0" dirty="0" smtClean="0">
                          <a:effectLst/>
                          <a:latin typeface="+mn-lt"/>
                        </a:rPr>
                        <a:t> </a:t>
                      </a:r>
                      <a:r>
                        <a:rPr lang="hu-HU" sz="1200" i="1" u="none" strike="noStrike" noProof="0" dirty="0" err="1" smtClean="0">
                          <a:effectLst/>
                          <a:latin typeface="+mn-lt"/>
                        </a:rPr>
                        <a:t>scapularis</a:t>
                      </a:r>
                      <a:r>
                        <a:rPr lang="hu-HU" sz="1200" i="1" u="none" strike="noStrike" noProof="0" dirty="0" smtClean="0">
                          <a:effectLst/>
                          <a:latin typeface="+mn-lt"/>
                        </a:rPr>
                        <a:t> </a:t>
                      </a:r>
                      <a:r>
                        <a:rPr lang="hu-HU" sz="1200" u="none" strike="noStrike" noProof="0" dirty="0" smtClean="0">
                          <a:effectLst/>
                          <a:latin typeface="+mn-lt"/>
                        </a:rPr>
                        <a:t> (szarvas kullancs)</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Fehér lábú egér, egyéb </a:t>
                      </a:r>
                    </a:p>
                    <a:p>
                      <a:pPr algn="l" rtl="0" fontAlgn="t"/>
                      <a:r>
                        <a:rPr lang="hu-HU" sz="1200" u="none" strike="noStrike" noProof="0" dirty="0" smtClean="0">
                          <a:effectLst/>
                          <a:latin typeface="+mn-lt"/>
                        </a:rPr>
                        <a:t>Kis emlősök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Influenza-szerű tünetek, vörösvértestek elpusztulása, sárgaság, vérrögök/vérzés, létfontosságú szervek működési zavarai, halál.</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3831694956"/>
                  </a:ext>
                </a:extLst>
              </a:tr>
              <a:tr h="354578">
                <a:tc>
                  <a:txBody>
                    <a:bodyPr/>
                    <a:lstStyle/>
                    <a:p>
                      <a:pPr algn="l" rtl="0" fontAlgn="t"/>
                      <a:r>
                        <a:rPr lang="hu-HU" sz="1200" u="none" strike="noStrike" noProof="0" dirty="0" err="1" smtClean="0">
                          <a:solidFill>
                            <a:srgbClr val="C00000"/>
                          </a:solidFill>
                          <a:effectLst/>
                          <a:latin typeface="+mn-lt"/>
                        </a:rPr>
                        <a:t>Bubonic</a:t>
                      </a:r>
                      <a:r>
                        <a:rPr lang="hu-HU" sz="1200" u="none" strike="noStrike" noProof="0" dirty="0" smtClean="0">
                          <a:solidFill>
                            <a:srgbClr val="C00000"/>
                          </a:solidFill>
                          <a:effectLst/>
                          <a:latin typeface="+mn-lt"/>
                        </a:rPr>
                        <a:t> pestis</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Yersinia</a:t>
                      </a:r>
                      <a:r>
                        <a:rPr lang="hu-HU" sz="1200" i="1" u="none" strike="noStrike" noProof="0" dirty="0" smtClean="0">
                          <a:effectLst/>
                          <a:latin typeface="+mn-lt"/>
                        </a:rPr>
                        <a:t> pestis</a:t>
                      </a:r>
                      <a:r>
                        <a:rPr lang="hu-HU" sz="1200" u="none" strike="noStrike" noProof="0" dirty="0" smtClean="0">
                          <a:effectLst/>
                          <a:latin typeface="+mn-lt"/>
                        </a:rPr>
                        <a:t> baktériumok</a:t>
                      </a:r>
                      <a:endParaRPr lang="hu-HU" sz="1200" b="0" i="0" u="none" strike="noStrike" noProof="0" dirty="0">
                        <a:solidFill>
                          <a:srgbClr val="3C4245"/>
                        </a:solidFill>
                        <a:effectLst/>
                        <a:latin typeface="+mn-lt"/>
                      </a:endParaRPr>
                    </a:p>
                  </a:txBody>
                  <a:tcPr marL="6757" marR="6757" marT="6757" marB="0"/>
                </a:tc>
                <a:tc>
                  <a:txBody>
                    <a:bodyPr/>
                    <a:lstStyle/>
                    <a:p>
                      <a:pPr algn="l" rtl="0" fontAlgn="t"/>
                      <a:r>
                        <a:rPr lang="hu-HU" sz="1200" u="none" strike="noStrike" noProof="0" dirty="0" smtClean="0">
                          <a:effectLst/>
                          <a:latin typeface="+mn-lt"/>
                        </a:rPr>
                        <a:t>Bolhák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Rágcsálók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Gyulladt nyirokcsomók, tüdőfertőzés, tüdőbetegség, halál.</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3525117701"/>
                  </a:ext>
                </a:extLst>
              </a:tr>
              <a:tr h="528651">
                <a:tc>
                  <a:txBody>
                    <a:bodyPr/>
                    <a:lstStyle/>
                    <a:p>
                      <a:pPr algn="l" rtl="0" fontAlgn="t"/>
                      <a:r>
                        <a:rPr lang="hu-HU" sz="1200" u="none" strike="noStrike" noProof="0" dirty="0" err="1" smtClean="0">
                          <a:solidFill>
                            <a:srgbClr val="C00000"/>
                          </a:solidFill>
                          <a:effectLst/>
                          <a:latin typeface="+mn-lt"/>
                        </a:rPr>
                        <a:t>Chagas</a:t>
                      </a:r>
                      <a:r>
                        <a:rPr lang="hu-HU" sz="1200" u="none" strike="noStrike" noProof="0" dirty="0" smtClean="0">
                          <a:solidFill>
                            <a:srgbClr val="C00000"/>
                          </a:solidFill>
                          <a:effectLst/>
                          <a:latin typeface="+mn-lt"/>
                        </a:rPr>
                        <a:t>-betegség (amerikai </a:t>
                      </a:r>
                      <a:r>
                        <a:rPr lang="hu-HU" sz="1200" u="none" strike="noStrike" noProof="0" dirty="0" err="1" smtClean="0">
                          <a:solidFill>
                            <a:srgbClr val="C00000"/>
                          </a:solidFill>
                          <a:effectLst/>
                          <a:latin typeface="+mn-lt"/>
                        </a:rPr>
                        <a:t>trypanosomiasis</a:t>
                      </a:r>
                      <a:r>
                        <a:rPr lang="hu-HU" sz="1200" u="none" strike="noStrike" noProof="0" dirty="0" smtClean="0">
                          <a:solidFill>
                            <a:srgbClr val="C00000"/>
                          </a:solidFill>
                          <a:effectLst/>
                          <a:latin typeface="+mn-lt"/>
                        </a:rPr>
                        <a:t>)</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Trypanosoma</a:t>
                      </a:r>
                      <a:r>
                        <a:rPr lang="hu-HU" sz="1200" i="1" u="none" strike="noStrike" noProof="0" dirty="0" smtClean="0">
                          <a:effectLst/>
                          <a:latin typeface="+mn-lt"/>
                        </a:rPr>
                        <a:t> </a:t>
                      </a:r>
                      <a:r>
                        <a:rPr lang="hu-HU" sz="1200" i="1" u="none" strike="noStrike" noProof="0" dirty="0" err="1" smtClean="0">
                          <a:effectLst/>
                          <a:latin typeface="+mn-lt"/>
                        </a:rPr>
                        <a:t>cruzi</a:t>
                      </a:r>
                      <a:r>
                        <a:rPr lang="hu-HU" sz="1200" u="none" strike="noStrike" noProof="0" dirty="0" smtClean="0">
                          <a:effectLst/>
                          <a:latin typeface="+mn-lt"/>
                        </a:rPr>
                        <a:t> parazita</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i="0" u="none" strike="noStrike" noProof="0" dirty="0" smtClean="0">
                          <a:effectLst/>
                          <a:latin typeface="+mn-lt"/>
                        </a:rPr>
                        <a:t>rablópoloska</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emlősök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Bőrkárosodások, szív-, emésztési vagy neurológiai rendellenességek, szívelégtelenség, halál.</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3333219853"/>
                  </a:ext>
                </a:extLst>
              </a:tr>
              <a:tr h="528651">
                <a:tc>
                  <a:txBody>
                    <a:bodyPr/>
                    <a:lstStyle/>
                    <a:p>
                      <a:pPr algn="l" rtl="0" fontAlgn="t"/>
                      <a:r>
                        <a:rPr lang="hu-HU" sz="1200" u="none" strike="noStrike" noProof="0" dirty="0" err="1" smtClean="0">
                          <a:solidFill>
                            <a:srgbClr val="C00000"/>
                          </a:solidFill>
                          <a:effectLst/>
                          <a:latin typeface="+mn-lt"/>
                        </a:rPr>
                        <a:t>Chikungunya</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Alphavírus</a:t>
                      </a:r>
                      <a:endParaRPr lang="hu-HU" sz="1200" b="0" i="1" u="none" strike="noStrike" noProof="0" dirty="0">
                        <a:solidFill>
                          <a:srgbClr val="0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Aedes</a:t>
                      </a:r>
                      <a:r>
                        <a:rPr lang="hu-HU" sz="1200" u="none" strike="noStrike" noProof="0" dirty="0" smtClean="0">
                          <a:effectLst/>
                          <a:latin typeface="+mn-lt"/>
                        </a:rPr>
                        <a:t> szúnyogok</a:t>
                      </a:r>
                      <a:endParaRPr lang="hu-HU" sz="1200" b="0" i="0" u="none" strike="noStrike" noProof="0" dirty="0">
                        <a:solidFill>
                          <a:srgbClr val="000000"/>
                        </a:solidFill>
                        <a:effectLst/>
                        <a:latin typeface="+mn-lt"/>
                      </a:endParaRPr>
                    </a:p>
                  </a:txBody>
                  <a:tcPr marL="6757" marR="6757" marT="6757" marB="0"/>
                </a:tc>
                <a:tc>
                  <a:txBody>
                    <a:bodyPr/>
                    <a:lstStyle/>
                    <a:p>
                      <a:pPr algn="ctr" rtl="0" fontAlgn="t"/>
                      <a:r>
                        <a:rPr lang="hu-HU" sz="1200" u="none" strike="noStrike" noProof="0" dirty="0" smtClean="0">
                          <a:effectLst/>
                        </a:rPr>
                        <a:t>-----</a:t>
                      </a:r>
                      <a:endParaRPr lang="hu-HU" sz="1200" b="0" i="0" u="none" strike="noStrike" noProof="0" dirty="0">
                        <a:solidFill>
                          <a:srgbClr val="000000"/>
                        </a:solidFill>
                        <a:effectLst/>
                        <a:latin typeface="Calibri" panose="020F0502020204030204" pitchFamily="34" charset="0"/>
                      </a:endParaRPr>
                    </a:p>
                  </a:txBody>
                  <a:tcPr marL="6757" marR="6757" marT="6757" marB="0"/>
                </a:tc>
                <a:tc>
                  <a:txBody>
                    <a:bodyPr/>
                    <a:lstStyle/>
                    <a:p>
                      <a:pPr algn="l" rtl="0" fontAlgn="t"/>
                      <a:r>
                        <a:rPr lang="hu-HU" sz="1200" u="none" strike="noStrike" noProof="0" dirty="0" smtClean="0">
                          <a:effectLst/>
                          <a:latin typeface="+mn-lt"/>
                        </a:rPr>
                        <a:t>Láz, kiütés, ízületi duzzanat, izomfájdalom, idő előtti halálozás újszülötteknél és különböző alapbetegségekben szenvedő idősebbeknél.</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2443362599"/>
                  </a:ext>
                </a:extLst>
              </a:tr>
              <a:tr h="385858">
                <a:tc>
                  <a:txBody>
                    <a:bodyPr/>
                    <a:lstStyle/>
                    <a:p>
                      <a:pPr algn="l" rtl="0" fontAlgn="t"/>
                      <a:r>
                        <a:rPr lang="hu-HU" sz="1200" u="none" strike="noStrike" noProof="0" dirty="0" smtClean="0">
                          <a:solidFill>
                            <a:srgbClr val="C00000"/>
                          </a:solidFill>
                          <a:effectLst/>
                          <a:latin typeface="+mn-lt"/>
                        </a:rPr>
                        <a:t>Krím-kongói vérzéses láz</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Bunyaviridae</a:t>
                      </a:r>
                      <a:r>
                        <a:rPr lang="hu-HU" sz="1200" u="none" strike="noStrike" noProof="0" dirty="0" smtClean="0">
                          <a:effectLst/>
                          <a:latin typeface="+mn-lt"/>
                        </a:rPr>
                        <a:t> </a:t>
                      </a:r>
                      <a:r>
                        <a:rPr lang="hu-HU" sz="1200" u="none" strike="noStrike" noProof="0" dirty="0" err="1" smtClean="0">
                          <a:effectLst/>
                          <a:latin typeface="+mn-lt"/>
                        </a:rPr>
                        <a:t>nairovirus</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kullancs</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Vad és háziállatok, szarvasmarhák.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Vese-, máj- vagy tüdőelégtelenség.</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3610616814"/>
                  </a:ext>
                </a:extLst>
              </a:tr>
              <a:tr h="257484">
                <a:tc>
                  <a:txBody>
                    <a:bodyPr/>
                    <a:lstStyle/>
                    <a:p>
                      <a:pPr algn="l" rtl="0" fontAlgn="t"/>
                      <a:r>
                        <a:rPr lang="hu-HU" sz="1200" u="none" strike="noStrike" noProof="0" dirty="0" err="1" smtClean="0">
                          <a:solidFill>
                            <a:srgbClr val="C00000"/>
                          </a:solidFill>
                          <a:effectLst/>
                          <a:latin typeface="+mn-lt"/>
                        </a:rPr>
                        <a:t>Dengue</a:t>
                      </a:r>
                      <a:r>
                        <a:rPr lang="hu-HU" sz="1200" u="none" strike="noStrike" noProof="0" dirty="0" smtClean="0">
                          <a:solidFill>
                            <a:srgbClr val="C00000"/>
                          </a:solidFill>
                          <a:effectLst/>
                          <a:latin typeface="+mn-lt"/>
                        </a:rPr>
                        <a:t> láz</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Dengue</a:t>
                      </a:r>
                      <a:r>
                        <a:rPr lang="hu-HU" sz="1200" u="none" strike="noStrike" noProof="0" dirty="0" smtClean="0">
                          <a:effectLst/>
                          <a:latin typeface="+mn-lt"/>
                        </a:rPr>
                        <a:t> </a:t>
                      </a:r>
                      <a:r>
                        <a:rPr lang="hu-HU" sz="1200" u="none" strike="noStrike" noProof="0" dirty="0" err="1" smtClean="0">
                          <a:effectLst/>
                          <a:latin typeface="+mn-lt"/>
                        </a:rPr>
                        <a:t>flavivírus</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Aedes</a:t>
                      </a:r>
                      <a:r>
                        <a:rPr lang="hu-HU" sz="1200" u="none" strike="noStrike" noProof="0" dirty="0" smtClean="0">
                          <a:effectLst/>
                          <a:latin typeface="+mn-lt"/>
                        </a:rPr>
                        <a:t> szúnyogok</a:t>
                      </a:r>
                      <a:endParaRPr lang="hu-HU" sz="1200" b="0" i="0" u="none" strike="noStrike" noProof="0" dirty="0">
                        <a:solidFill>
                          <a:srgbClr val="000000"/>
                        </a:solidFill>
                        <a:effectLst/>
                        <a:latin typeface="+mn-lt"/>
                      </a:endParaRPr>
                    </a:p>
                  </a:txBody>
                  <a:tcPr marL="6757" marR="6757" marT="6757" marB="0"/>
                </a:tc>
                <a:tc>
                  <a:txBody>
                    <a:bodyPr/>
                    <a:lstStyle/>
                    <a:p>
                      <a:pPr algn="ctr" rtl="0" fontAlgn="t"/>
                      <a:r>
                        <a:rPr lang="hu-HU" sz="1200" u="none" strike="noStrike" noProof="0" dirty="0" smtClean="0">
                          <a:effectLst/>
                        </a:rPr>
                        <a:t>-----</a:t>
                      </a:r>
                      <a:endParaRPr lang="hu-HU" sz="1200" b="0" i="0" u="none" strike="noStrike" noProof="0" dirty="0">
                        <a:solidFill>
                          <a:srgbClr val="000000"/>
                        </a:solidFill>
                        <a:effectLst/>
                        <a:latin typeface="Calibri" panose="020F0502020204030204" pitchFamily="34" charset="0"/>
                      </a:endParaRPr>
                    </a:p>
                  </a:txBody>
                  <a:tcPr marL="6757" marR="6757" marT="6757" marB="0"/>
                </a:tc>
                <a:tc>
                  <a:txBody>
                    <a:bodyPr/>
                    <a:lstStyle/>
                    <a:p>
                      <a:pPr algn="l" rtl="0" fontAlgn="t"/>
                      <a:r>
                        <a:rPr lang="hu-HU" sz="1200" u="none" strike="noStrike" noProof="0" dirty="0" smtClean="0">
                          <a:effectLst/>
                          <a:latin typeface="+mn-lt"/>
                        </a:rPr>
                        <a:t>Belső vérzés, sokk, halál.</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3547741257"/>
                  </a:ext>
                </a:extLst>
              </a:tr>
              <a:tr h="235545">
                <a:tc>
                  <a:txBody>
                    <a:bodyPr/>
                    <a:lstStyle/>
                    <a:p>
                      <a:pPr algn="l" rtl="0" fontAlgn="t"/>
                      <a:r>
                        <a:rPr lang="hu-HU" sz="1200" b="0" i="0" u="none" strike="noStrike" noProof="0" dirty="0" err="1" smtClean="0">
                          <a:solidFill>
                            <a:srgbClr val="C00000"/>
                          </a:solidFill>
                          <a:effectLst/>
                          <a:latin typeface="+mn-lt"/>
                        </a:rPr>
                        <a:t>Hookworm</a:t>
                      </a:r>
                      <a:r>
                        <a:rPr lang="hu-HU" sz="1200" b="0" i="0" u="none" strike="noStrike" noProof="0" dirty="0" smtClean="0">
                          <a:solidFill>
                            <a:srgbClr val="C00000"/>
                          </a:solidFill>
                          <a:effectLst/>
                          <a:latin typeface="+mn-lt"/>
                        </a:rPr>
                        <a:t> fertőzés</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b="0" i="0" u="none" strike="noStrike" noProof="0" dirty="0" err="1" smtClean="0">
                          <a:solidFill>
                            <a:srgbClr val="000000"/>
                          </a:solidFill>
                          <a:effectLst/>
                          <a:latin typeface="+mn-lt"/>
                        </a:rPr>
                        <a:t>Bulinus</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globosus</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b="0" i="0" u="none" strike="noStrike" noProof="0" dirty="0" smtClean="0">
                          <a:solidFill>
                            <a:srgbClr val="000000"/>
                          </a:solidFill>
                          <a:effectLst/>
                          <a:latin typeface="+mn-lt"/>
                        </a:rPr>
                        <a:t>Csiga</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b="0" i="0" u="none" strike="noStrike" noProof="0" dirty="0" smtClean="0">
                          <a:solidFill>
                            <a:srgbClr val="000000"/>
                          </a:solidFill>
                          <a:effectLst/>
                          <a:latin typeface="+mn-lt"/>
                        </a:rPr>
                        <a:t>Kutyák, macskák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b="0" i="0" u="none" strike="noStrike" noProof="0" dirty="0" smtClean="0">
                          <a:solidFill>
                            <a:srgbClr val="000000"/>
                          </a:solidFill>
                          <a:effectLst/>
                          <a:latin typeface="+mn-lt"/>
                        </a:rPr>
                        <a:t>Kiütés, vérszegénység, hasi fájdalom, hasmenés.</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4014244708"/>
                  </a:ext>
                </a:extLst>
              </a:tr>
              <a:tr h="354578">
                <a:tc>
                  <a:txBody>
                    <a:bodyPr/>
                    <a:lstStyle/>
                    <a:p>
                      <a:pPr algn="l" rtl="0" fontAlgn="t"/>
                      <a:r>
                        <a:rPr lang="hu-HU" sz="1200" u="none" strike="noStrike" noProof="0" dirty="0" smtClean="0">
                          <a:solidFill>
                            <a:srgbClr val="C00000"/>
                          </a:solidFill>
                          <a:effectLst/>
                          <a:latin typeface="+mn-lt"/>
                        </a:rPr>
                        <a:t>Japán </a:t>
                      </a:r>
                      <a:r>
                        <a:rPr lang="hu-HU" sz="1200" u="none" strike="noStrike" noProof="0" dirty="0" err="1" smtClean="0">
                          <a:solidFill>
                            <a:srgbClr val="C00000"/>
                          </a:solidFill>
                          <a:effectLst/>
                          <a:latin typeface="+mn-lt"/>
                        </a:rPr>
                        <a:t>encephalitis</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smtClean="0">
                          <a:effectLst/>
                          <a:latin typeface="+mn-lt"/>
                        </a:rPr>
                        <a:t>Japán </a:t>
                      </a:r>
                      <a:r>
                        <a:rPr lang="hu-HU" sz="1200" i="1" u="none" strike="noStrike" noProof="0" dirty="0" err="1" smtClean="0">
                          <a:effectLst/>
                          <a:latin typeface="+mn-lt"/>
                        </a:rPr>
                        <a:t>encephalitis</a:t>
                      </a:r>
                      <a:r>
                        <a:rPr lang="hu-HU" sz="1200" u="none" strike="noStrike" noProof="0" dirty="0" smtClean="0">
                          <a:effectLst/>
                          <a:latin typeface="+mn-lt"/>
                        </a:rPr>
                        <a:t> </a:t>
                      </a:r>
                      <a:r>
                        <a:rPr lang="hu-HU" sz="1200" u="none" strike="noStrike" noProof="0" dirty="0" err="1" smtClean="0">
                          <a:effectLst/>
                          <a:latin typeface="+mn-lt"/>
                        </a:rPr>
                        <a:t>flavivírus</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Culex</a:t>
                      </a:r>
                      <a:r>
                        <a:rPr lang="hu-HU" sz="1200" u="none" strike="noStrike" noProof="0" dirty="0" smtClean="0">
                          <a:effectLst/>
                          <a:latin typeface="+mn-lt"/>
                        </a:rPr>
                        <a:t> szúnyogok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Disznók, madarak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Láz, dezorientáció, kóma, rohamok, </a:t>
                      </a:r>
                      <a:r>
                        <a:rPr lang="hu-HU" sz="1200" u="none" strike="noStrike" noProof="0" dirty="0" err="1" smtClean="0">
                          <a:effectLst/>
                          <a:latin typeface="+mn-lt"/>
                        </a:rPr>
                        <a:t>spasztikus</a:t>
                      </a:r>
                      <a:r>
                        <a:rPr lang="hu-HU" sz="1200" u="none" strike="noStrike" noProof="0" dirty="0" smtClean="0">
                          <a:effectLst/>
                          <a:latin typeface="+mn-lt"/>
                        </a:rPr>
                        <a:t> bénulás, halál.</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3032845053"/>
                  </a:ext>
                </a:extLst>
              </a:tr>
              <a:tr h="404725">
                <a:tc>
                  <a:txBody>
                    <a:bodyPr/>
                    <a:lstStyle/>
                    <a:p>
                      <a:pPr algn="l" rtl="0" fontAlgn="t"/>
                      <a:r>
                        <a:rPr lang="hu-HU" sz="1200" u="none" strike="noStrike" noProof="0" dirty="0" err="1" smtClean="0">
                          <a:solidFill>
                            <a:srgbClr val="C00000"/>
                          </a:solidFill>
                          <a:effectLst/>
                          <a:latin typeface="+mn-lt"/>
                        </a:rPr>
                        <a:t>Leishmaniasis</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Leishmania</a:t>
                      </a:r>
                      <a:r>
                        <a:rPr lang="hu-HU" sz="1200" u="none" strike="noStrike" noProof="0" dirty="0" smtClean="0">
                          <a:effectLst/>
                          <a:latin typeface="+mn-lt"/>
                        </a:rPr>
                        <a:t> parazita</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lepkeszúnyog</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Rágcsálók, kutyák, más emlősök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Bőrkárosodás, nyálkahártya</a:t>
                      </a:r>
                      <a:r>
                        <a:rPr lang="hu-HU" sz="1200" u="none" strike="noStrike" baseline="0" noProof="0" dirty="0" smtClean="0">
                          <a:effectLst/>
                          <a:latin typeface="+mn-lt"/>
                        </a:rPr>
                        <a:t> sérülés</a:t>
                      </a:r>
                      <a:r>
                        <a:rPr lang="hu-HU" sz="1200" u="none" strike="noStrike" noProof="0" dirty="0" smtClean="0">
                          <a:effectLst/>
                          <a:latin typeface="+mn-lt"/>
                        </a:rPr>
                        <a:t>, lép/máj megnagyobbodás, halál.</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2734610041"/>
                  </a:ext>
                </a:extLst>
              </a:tr>
              <a:tr h="428375">
                <a:tc>
                  <a:txBody>
                    <a:bodyPr/>
                    <a:lstStyle/>
                    <a:p>
                      <a:pPr algn="l" rtl="0" fontAlgn="t"/>
                      <a:r>
                        <a:rPr lang="hu-HU" sz="1200" u="none" strike="noStrike" noProof="0" dirty="0" smtClean="0">
                          <a:solidFill>
                            <a:srgbClr val="C00000"/>
                          </a:solidFill>
                          <a:effectLst/>
                          <a:latin typeface="+mn-lt"/>
                        </a:rPr>
                        <a:t>Lyme-betegség</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Borellia</a:t>
                      </a:r>
                      <a:r>
                        <a:rPr lang="hu-HU" sz="1200" i="1" u="none" strike="noStrike" noProof="0" dirty="0" smtClean="0">
                          <a:effectLst/>
                          <a:latin typeface="+mn-lt"/>
                        </a:rPr>
                        <a:t> </a:t>
                      </a:r>
                      <a:r>
                        <a:rPr lang="hu-HU" sz="1200" i="1" u="none" strike="noStrike" noProof="0" dirty="0" err="1" smtClean="0">
                          <a:effectLst/>
                          <a:latin typeface="+mn-lt"/>
                        </a:rPr>
                        <a:t>spirochete</a:t>
                      </a:r>
                      <a:r>
                        <a:rPr lang="hu-HU" sz="1200" u="none" strike="noStrike" noProof="0" dirty="0" smtClean="0">
                          <a:effectLst/>
                          <a:latin typeface="+mn-lt"/>
                        </a:rPr>
                        <a:t> baktériumok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Ixodes</a:t>
                      </a:r>
                      <a:r>
                        <a:rPr lang="hu-HU" sz="1200" u="none" strike="noStrike" noProof="0" dirty="0" smtClean="0">
                          <a:effectLst/>
                          <a:latin typeface="+mn-lt"/>
                        </a:rPr>
                        <a:t> kullancs</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Fehér lábú egér, egyéb </a:t>
                      </a:r>
                    </a:p>
                    <a:p>
                      <a:pPr algn="l" rtl="0" fontAlgn="t"/>
                      <a:r>
                        <a:rPr lang="hu-HU" sz="1200" u="none" strike="noStrike" noProof="0" dirty="0" smtClean="0">
                          <a:effectLst/>
                          <a:latin typeface="+mn-lt"/>
                        </a:rPr>
                        <a:t>Kis emlősök, madarak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Láz, arcizmok paralízise, ízületi gyulladás, agy / gerincvelő gyulladása, idegfájdalom.</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1583744662"/>
                  </a:ext>
                </a:extLst>
              </a:tr>
              <a:tr h="411899">
                <a:tc>
                  <a:txBody>
                    <a:bodyPr/>
                    <a:lstStyle/>
                    <a:p>
                      <a:pPr algn="l" rtl="0" fontAlgn="t"/>
                      <a:r>
                        <a:rPr lang="hu-HU" sz="1200" u="none" strike="noStrike" noProof="0" dirty="0" err="1" smtClean="0">
                          <a:solidFill>
                            <a:srgbClr val="C00000"/>
                          </a:solidFill>
                          <a:effectLst/>
                          <a:latin typeface="+mn-lt"/>
                        </a:rPr>
                        <a:t>Lymphatic</a:t>
                      </a:r>
                      <a:r>
                        <a:rPr lang="hu-HU" sz="1200" u="none" strike="noStrike" noProof="0" dirty="0" smtClean="0">
                          <a:solidFill>
                            <a:srgbClr val="C00000"/>
                          </a:solidFill>
                          <a:effectLst/>
                          <a:latin typeface="+mn-lt"/>
                        </a:rPr>
                        <a:t> </a:t>
                      </a:r>
                      <a:r>
                        <a:rPr lang="hu-HU" sz="1200" u="none" strike="noStrike" noProof="0" dirty="0" err="1" smtClean="0">
                          <a:solidFill>
                            <a:srgbClr val="C00000"/>
                          </a:solidFill>
                          <a:effectLst/>
                          <a:latin typeface="+mn-lt"/>
                        </a:rPr>
                        <a:t>filariasis</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Különböző </a:t>
                      </a:r>
                      <a:r>
                        <a:rPr lang="hu-HU" sz="1200" u="none" strike="noStrike" noProof="0" dirty="0" err="1" smtClean="0">
                          <a:effectLst/>
                          <a:latin typeface="+mn-lt"/>
                        </a:rPr>
                        <a:t>filariális</a:t>
                      </a:r>
                      <a:r>
                        <a:rPr lang="hu-HU" sz="1200" u="none" strike="noStrike" noProof="0" dirty="0" smtClean="0">
                          <a:effectLst/>
                          <a:latin typeface="+mn-lt"/>
                        </a:rPr>
                        <a:t> </a:t>
                      </a:r>
                      <a:r>
                        <a:rPr lang="hu-HU" sz="1200" u="none" strike="noStrike" noProof="0" dirty="0" err="1" smtClean="0">
                          <a:effectLst/>
                          <a:latin typeface="+mn-lt"/>
                        </a:rPr>
                        <a:t>nematódák</a:t>
                      </a:r>
                      <a:r>
                        <a:rPr lang="hu-HU" sz="1200" u="none" strike="noStrike" noProof="0" dirty="0" smtClean="0">
                          <a:effectLst/>
                          <a:latin typeface="+mn-lt"/>
                        </a:rPr>
                        <a:t> (körös férgek)</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u="none" strike="noStrike" noProof="0" dirty="0" smtClean="0">
                          <a:effectLst/>
                          <a:latin typeface="+mn-lt"/>
                        </a:rPr>
                        <a:t>Különböző szúnyog nemzetségek</a:t>
                      </a:r>
                      <a:endParaRPr lang="hu-HU" sz="1200" b="0" i="0" u="none" strike="noStrike" noProof="0" dirty="0">
                        <a:solidFill>
                          <a:srgbClr val="000000"/>
                        </a:solidFill>
                        <a:effectLst/>
                        <a:latin typeface="+mn-lt"/>
                      </a:endParaRPr>
                    </a:p>
                  </a:txBody>
                  <a:tcPr marL="6757" marR="6757" marT="6757" marB="0"/>
                </a:tc>
                <a:tc>
                  <a:txBody>
                    <a:bodyPr/>
                    <a:lstStyle/>
                    <a:p>
                      <a:pPr algn="ctr" rtl="0" fontAlgn="t"/>
                      <a:r>
                        <a:rPr lang="hu-HU" sz="1200" u="none" strike="noStrike" noProof="0" dirty="0" smtClean="0">
                          <a:effectLst/>
                        </a:rPr>
                        <a: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HU" sz="1200" u="none" strike="noStrike" noProof="0" dirty="0" err="1" smtClean="0">
                          <a:effectLst/>
                          <a:latin typeface="+mn-lt"/>
                        </a:rPr>
                        <a:t>Lymphatikus</a:t>
                      </a:r>
                      <a:r>
                        <a:rPr lang="hu-HU" sz="1200" u="none" strike="noStrike" noProof="0" dirty="0" smtClean="0">
                          <a:effectLst/>
                          <a:latin typeface="+mn-lt"/>
                        </a:rPr>
                        <a:t>, vese- és immunrendszeri károsodás, szöveti duzzanat, </a:t>
                      </a:r>
                      <a:r>
                        <a:rPr lang="hu-HU" sz="1200" u="none" strike="noStrike" noProof="0" dirty="0" err="1" smtClean="0">
                          <a:effectLst/>
                          <a:latin typeface="+mn-lt"/>
                        </a:rPr>
                        <a:t>elefantiasis</a:t>
                      </a:r>
                      <a:r>
                        <a:rPr lang="hu-HU" sz="1200" u="none" strike="noStrike" noProof="0" dirty="0" smtClean="0">
                          <a:effectLst/>
                          <a:latin typeface="+mn-lt"/>
                        </a:rPr>
                        <a:t>.</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39850138"/>
                  </a:ext>
                </a:extLst>
              </a:tr>
              <a:tr h="702724">
                <a:tc>
                  <a:txBody>
                    <a:bodyPr/>
                    <a:lstStyle/>
                    <a:p>
                      <a:pPr algn="l" rtl="0" fontAlgn="t"/>
                      <a:r>
                        <a:rPr lang="hu-HU" sz="1200" u="none" strike="noStrike" noProof="0" dirty="0" err="1" smtClean="0">
                          <a:solidFill>
                            <a:srgbClr val="C00000"/>
                          </a:solidFill>
                          <a:effectLst/>
                          <a:latin typeface="+mn-lt"/>
                        </a:rPr>
                        <a:t>Malaria</a:t>
                      </a:r>
                      <a:endParaRPr lang="hu-HU" sz="1200" b="0" i="0" u="none" strike="noStrike" noProof="0" dirty="0">
                        <a:solidFill>
                          <a:srgbClr val="C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Plasmodium</a:t>
                      </a:r>
                      <a:r>
                        <a:rPr lang="hu-HU" sz="1200" u="none" strike="noStrike" noProof="0" dirty="0" smtClean="0">
                          <a:effectLst/>
                          <a:latin typeface="+mn-lt"/>
                        </a:rPr>
                        <a:t> parazita</a:t>
                      </a:r>
                      <a:endParaRPr lang="hu-HU" sz="1200" b="0" i="0" u="none" strike="noStrike" noProof="0" dirty="0">
                        <a:solidFill>
                          <a:srgbClr val="000000"/>
                        </a:solidFill>
                        <a:effectLst/>
                        <a:latin typeface="+mn-lt"/>
                      </a:endParaRPr>
                    </a:p>
                  </a:txBody>
                  <a:tcPr marL="6757" marR="6757" marT="6757" marB="0"/>
                </a:tc>
                <a:tc>
                  <a:txBody>
                    <a:bodyPr/>
                    <a:lstStyle/>
                    <a:p>
                      <a:pPr algn="l" rtl="0" fontAlgn="t"/>
                      <a:r>
                        <a:rPr lang="hu-HU" sz="1200" i="1" u="none" strike="noStrike" noProof="0" dirty="0" err="1" smtClean="0">
                          <a:effectLst/>
                          <a:latin typeface="+mn-lt"/>
                        </a:rPr>
                        <a:t>Anopheles</a:t>
                      </a:r>
                      <a:r>
                        <a:rPr lang="hu-HU" sz="1200" u="none" strike="noStrike" noProof="0" dirty="0" smtClean="0">
                          <a:effectLst/>
                          <a:latin typeface="+mn-lt"/>
                        </a:rPr>
                        <a:t> szúnyog</a:t>
                      </a:r>
                      <a:endParaRPr lang="hu-HU" sz="1200" b="0" i="0" u="none" strike="noStrike" noProof="0" dirty="0">
                        <a:solidFill>
                          <a:srgbClr val="000000"/>
                        </a:solidFill>
                        <a:effectLst/>
                        <a:latin typeface="+mn-lt"/>
                      </a:endParaRPr>
                    </a:p>
                  </a:txBody>
                  <a:tcPr marL="6757" marR="6757" marT="6757" marB="0"/>
                </a:tc>
                <a:tc>
                  <a:txBody>
                    <a:bodyPr/>
                    <a:lstStyle/>
                    <a:p>
                      <a:pPr algn="ctr" rtl="0" fontAlgn="t"/>
                      <a:r>
                        <a:rPr lang="hu-HU" sz="1200" u="none" strike="noStrike" noProof="0" dirty="0" smtClean="0">
                          <a:effectLst/>
                        </a:rPr>
                        <a: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HU" sz="1200" u="none" strike="noStrike" noProof="0" dirty="0" smtClean="0">
                          <a:effectLst/>
                          <a:latin typeface="+mn-lt"/>
                        </a:rPr>
                        <a:t>Szervkárosodás, vér, anyagcsere vagy neurológiai rendellenességek, akut légzési zavarok, vesekárosodás, szív- és érrendszeri összeomlás, </a:t>
                      </a:r>
                      <a:r>
                        <a:rPr lang="hu-HU" sz="1200" u="none" strike="noStrike" noProof="0" dirty="0" err="1" smtClean="0">
                          <a:effectLst/>
                          <a:latin typeface="+mn-lt"/>
                        </a:rPr>
                        <a:t>relapszusok</a:t>
                      </a:r>
                      <a:r>
                        <a:rPr lang="hu-HU" sz="1200" u="none" strike="noStrike" noProof="0" dirty="0" smtClean="0">
                          <a:effectLst/>
                          <a:latin typeface="+mn-lt"/>
                        </a:rPr>
                        <a:t>, halál.</a:t>
                      </a:r>
                      <a:endParaRPr lang="hu-HU" sz="1200" b="0" i="0" u="none" strike="noStrike" noProof="0" dirty="0">
                        <a:solidFill>
                          <a:srgbClr val="000000"/>
                        </a:solidFill>
                        <a:effectLst/>
                        <a:latin typeface="+mn-lt"/>
                      </a:endParaRPr>
                    </a:p>
                  </a:txBody>
                  <a:tcPr marL="6757" marR="6757" marT="6757" marB="0"/>
                </a:tc>
                <a:extLst>
                  <a:ext uri="{0D108BD9-81ED-4DB2-BD59-A6C34878D82A}">
                    <a16:rowId xmlns:a16="http://schemas.microsoft.com/office/drawing/2014/main" val="2136233348"/>
                  </a:ext>
                </a:extLst>
              </a:tr>
            </a:tbl>
          </a:graphicData>
        </a:graphic>
      </p:graphicFrame>
    </p:spTree>
    <p:extLst>
      <p:ext uri="{BB962C8B-B14F-4D97-AF65-F5344CB8AC3E}">
        <p14:creationId xmlns:p14="http://schemas.microsoft.com/office/powerpoint/2010/main" val="39444513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a:buNone/>
            </a:pPr>
            <a:r>
              <a:rPr lang="hu" sz="2000" u="sng" dirty="0">
                <a:solidFill>
                  <a:srgbClr val="0070C0"/>
                </a:solidFill>
                <a:cs typeface="Arial" panose="020B0604020202020204" pitchFamily="34" charset="0"/>
              </a:rPr>
              <a:t>Vektorok által terjeszetett betegségek</a:t>
            </a:r>
          </a:p>
          <a:p>
            <a:pPr marL="0" indent="0" rtl="0">
              <a:buNone/>
            </a:pPr>
            <a:endParaRPr lang="hu-HU" sz="2000" dirty="0">
              <a:solidFill>
                <a:schemeClr val="tx1"/>
              </a:solidFill>
            </a:endParaRPr>
          </a:p>
        </p:txBody>
      </p:sp>
      <p:graphicFrame>
        <p:nvGraphicFramePr>
          <p:cNvPr id="2" name="Table 1">
            <a:extLst>
              <a:ext uri="{FF2B5EF4-FFF2-40B4-BE49-F238E27FC236}">
                <a16:creationId xmlns:a16="http://schemas.microsoft.com/office/drawing/2014/main" id="{1F398E4A-82A8-39C0-769F-D62CED475DFE}"/>
              </a:ext>
            </a:extLst>
          </p:cNvPr>
          <p:cNvGraphicFramePr>
            <a:graphicFrameLocks noGrp="1"/>
          </p:cNvGraphicFramePr>
          <p:nvPr>
            <p:extLst>
              <p:ext uri="{D42A27DB-BD31-4B8C-83A1-F6EECF244321}">
                <p14:modId xmlns:p14="http://schemas.microsoft.com/office/powerpoint/2010/main" val="2748883124"/>
              </p:ext>
            </p:extLst>
          </p:nvPr>
        </p:nvGraphicFramePr>
        <p:xfrm>
          <a:off x="818605" y="829168"/>
          <a:ext cx="10389326" cy="5321583"/>
        </p:xfrm>
        <a:graphic>
          <a:graphicData uri="http://schemas.openxmlformats.org/drawingml/2006/table">
            <a:tbl>
              <a:tblPr>
                <a:tableStyleId>{5C22544A-7EE6-4342-B048-85BDC9FD1C3A}</a:tableStyleId>
              </a:tblPr>
              <a:tblGrid>
                <a:gridCol w="1779724">
                  <a:extLst>
                    <a:ext uri="{9D8B030D-6E8A-4147-A177-3AD203B41FA5}">
                      <a16:colId xmlns:a16="http://schemas.microsoft.com/office/drawing/2014/main" val="914539705"/>
                    </a:ext>
                  </a:extLst>
                </a:gridCol>
                <a:gridCol w="1779724">
                  <a:extLst>
                    <a:ext uri="{9D8B030D-6E8A-4147-A177-3AD203B41FA5}">
                      <a16:colId xmlns:a16="http://schemas.microsoft.com/office/drawing/2014/main" val="3700899089"/>
                    </a:ext>
                  </a:extLst>
                </a:gridCol>
                <a:gridCol w="1642822">
                  <a:extLst>
                    <a:ext uri="{9D8B030D-6E8A-4147-A177-3AD203B41FA5}">
                      <a16:colId xmlns:a16="http://schemas.microsoft.com/office/drawing/2014/main" val="690589465"/>
                    </a:ext>
                  </a:extLst>
                </a:gridCol>
                <a:gridCol w="2099160">
                  <a:extLst>
                    <a:ext uri="{9D8B030D-6E8A-4147-A177-3AD203B41FA5}">
                      <a16:colId xmlns:a16="http://schemas.microsoft.com/office/drawing/2014/main" val="2265451935"/>
                    </a:ext>
                  </a:extLst>
                </a:gridCol>
                <a:gridCol w="3087896">
                  <a:extLst>
                    <a:ext uri="{9D8B030D-6E8A-4147-A177-3AD203B41FA5}">
                      <a16:colId xmlns:a16="http://schemas.microsoft.com/office/drawing/2014/main" val="4130930984"/>
                    </a:ext>
                  </a:extLst>
                </a:gridCol>
              </a:tblGrid>
              <a:tr h="261786">
                <a:tc>
                  <a:txBody>
                    <a:bodyPr/>
                    <a:lstStyle/>
                    <a:p>
                      <a:pPr algn="ctr" rtl="0" fontAlgn="t"/>
                      <a:r>
                        <a:rPr lang="hu-HU" sz="1400" b="1" u="none" strike="noStrike" noProof="0" dirty="0" smtClean="0">
                          <a:solidFill>
                            <a:srgbClr val="0070C0"/>
                          </a:solidFill>
                          <a:effectLst/>
                        </a:rPr>
                        <a:t>Betegség</a:t>
                      </a:r>
                      <a:endParaRPr lang="hu-HU" sz="1400" b="1" i="0" u="none" strike="noStrike" noProof="0" dirty="0">
                        <a:solidFill>
                          <a:srgbClr val="0070C0"/>
                        </a:solidFill>
                        <a:effectLst/>
                        <a:latin typeface="Calibri" panose="020F0502020204030204" pitchFamily="34" charset="0"/>
                      </a:endParaRPr>
                    </a:p>
                  </a:txBody>
                  <a:tcPr marL="8058" marR="8058" marT="8058" marB="0"/>
                </a:tc>
                <a:tc>
                  <a:txBody>
                    <a:bodyPr/>
                    <a:lstStyle/>
                    <a:p>
                      <a:pPr algn="ctr" rtl="0" fontAlgn="t"/>
                      <a:r>
                        <a:rPr lang="hu-HU" sz="1400" b="1" u="none" strike="noStrike" noProof="0" dirty="0" smtClean="0">
                          <a:solidFill>
                            <a:srgbClr val="0070C0"/>
                          </a:solidFill>
                          <a:effectLst/>
                        </a:rPr>
                        <a:t>Patogén</a:t>
                      </a:r>
                      <a:endParaRPr lang="hu-HU" sz="1400" b="1" i="0" u="none" strike="noStrike" noProof="0" dirty="0">
                        <a:solidFill>
                          <a:srgbClr val="0070C0"/>
                        </a:solidFill>
                        <a:effectLst/>
                        <a:latin typeface="Calibri" panose="020F0502020204030204" pitchFamily="34" charset="0"/>
                      </a:endParaRPr>
                    </a:p>
                  </a:txBody>
                  <a:tcPr marL="8058" marR="8058" marT="8058" marB="0"/>
                </a:tc>
                <a:tc>
                  <a:txBody>
                    <a:bodyPr/>
                    <a:lstStyle/>
                    <a:p>
                      <a:pPr algn="ctr" rtl="0" fontAlgn="t"/>
                      <a:r>
                        <a:rPr lang="hu-HU" sz="1400" b="1" u="none" strike="noStrike" noProof="0" dirty="0" smtClean="0">
                          <a:solidFill>
                            <a:srgbClr val="0070C0"/>
                          </a:solidFill>
                          <a:effectLst/>
                        </a:rPr>
                        <a:t>Vektor(ok)</a:t>
                      </a:r>
                      <a:endParaRPr lang="hu-HU" sz="1400" b="1" i="0" u="none" strike="noStrike" noProof="0" dirty="0">
                        <a:solidFill>
                          <a:srgbClr val="0070C0"/>
                        </a:solidFill>
                        <a:effectLst/>
                        <a:latin typeface="Calibri" panose="020F0502020204030204" pitchFamily="34" charset="0"/>
                      </a:endParaRPr>
                    </a:p>
                  </a:txBody>
                  <a:tcPr marL="8058" marR="8058" marT="8058" marB="0"/>
                </a:tc>
                <a:tc>
                  <a:txBody>
                    <a:bodyPr/>
                    <a:lstStyle/>
                    <a:p>
                      <a:pPr algn="ctr" rtl="0" fontAlgn="t"/>
                      <a:r>
                        <a:rPr lang="hu-HU" sz="1400" b="1" u="none" strike="noStrike" noProof="0" dirty="0" smtClean="0">
                          <a:solidFill>
                            <a:srgbClr val="0070C0"/>
                          </a:solidFill>
                          <a:effectLst/>
                          <a:latin typeface="+mn-lt"/>
                        </a:rPr>
                        <a:t>Hordozó</a:t>
                      </a:r>
                      <a:r>
                        <a:rPr lang="hu-HU" sz="1400" b="1" u="none" strike="noStrike" baseline="0" noProof="0" dirty="0" smtClean="0">
                          <a:solidFill>
                            <a:srgbClr val="0070C0"/>
                          </a:solidFill>
                          <a:effectLst/>
                          <a:latin typeface="+mn-lt"/>
                        </a:rPr>
                        <a:t> gazdaszervezetek</a:t>
                      </a:r>
                      <a:endParaRPr lang="hu-HU" sz="1400" b="1" i="0" u="none" strike="noStrike" noProof="0" dirty="0">
                        <a:solidFill>
                          <a:srgbClr val="0070C0"/>
                        </a:solidFill>
                        <a:effectLst/>
                        <a:latin typeface="+mn-lt"/>
                      </a:endParaRPr>
                    </a:p>
                  </a:txBody>
                  <a:tcPr marL="8058" marR="8058" marT="8058" marB="0"/>
                </a:tc>
                <a:tc>
                  <a:txBody>
                    <a:bodyPr/>
                    <a:lstStyle/>
                    <a:p>
                      <a:pPr algn="ctr" rtl="0" fontAlgn="t"/>
                      <a:r>
                        <a:rPr lang="hu-HU" sz="1400" b="1" u="none" strike="noStrike" noProof="0" dirty="0" smtClean="0">
                          <a:solidFill>
                            <a:srgbClr val="0070C0"/>
                          </a:solidFill>
                          <a:effectLst/>
                        </a:rPr>
                        <a:t>Klinikai jellemzők kezeletlen esetekben</a:t>
                      </a:r>
                      <a:endParaRPr lang="hu-HU" sz="1400" b="1" i="0" u="none" strike="noStrike" noProof="0"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389022">
                <a:tc>
                  <a:txBody>
                    <a:bodyPr/>
                    <a:lstStyle/>
                    <a:p>
                      <a:pPr algn="l" rtl="0" fontAlgn="t"/>
                      <a:r>
                        <a:rPr lang="hu-HU" sz="1200" u="none" strike="noStrike" noProof="0" dirty="0" err="1" smtClean="0">
                          <a:solidFill>
                            <a:srgbClr val="C00000"/>
                          </a:solidFill>
                          <a:effectLst/>
                        </a:rPr>
                        <a:t>Onchocerciasis</a:t>
                      </a:r>
                      <a:r>
                        <a:rPr lang="hu-HU" sz="1200" u="none" strike="noStrike" noProof="0" dirty="0" smtClean="0">
                          <a:solidFill>
                            <a:srgbClr val="C00000"/>
                          </a:solidFill>
                          <a:effectLst/>
                        </a:rPr>
                        <a:t> (folyami vakság)</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Onchocerca</a:t>
                      </a:r>
                      <a:r>
                        <a:rPr lang="hu-HU" sz="1200" i="1" u="none" strike="noStrike" noProof="0" dirty="0" smtClean="0">
                          <a:effectLst/>
                        </a:rPr>
                        <a:t> </a:t>
                      </a:r>
                      <a:r>
                        <a:rPr lang="hu-HU" sz="1200" i="1" u="none" strike="noStrike" noProof="0" dirty="0" err="1" smtClean="0">
                          <a:effectLst/>
                        </a:rPr>
                        <a:t>volvulus</a:t>
                      </a:r>
                      <a:r>
                        <a:rPr lang="hu-HU" sz="1200" u="none" strike="noStrike" noProof="0" dirty="0" smtClean="0">
                          <a:effectLst/>
                        </a:rPr>
                        <a:t> </a:t>
                      </a:r>
                      <a:r>
                        <a:rPr lang="hu-HU" sz="1200" u="none" strike="noStrike" noProof="0" dirty="0" err="1" smtClean="0">
                          <a:effectLst/>
                        </a:rPr>
                        <a:t>nematode</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Simulium</a:t>
                      </a:r>
                      <a:r>
                        <a:rPr lang="hu-HU" sz="1200" u="none" strike="noStrike" noProof="0" dirty="0" smtClean="0">
                          <a:effectLst/>
                        </a:rPr>
                        <a:t> (fekete légy)</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ctr" rtl="0" fontAlgn="t"/>
                      <a:r>
                        <a:rPr lang="hu-HU" sz="1200" u="none" strike="noStrike" noProof="0" dirty="0" smtClean="0">
                          <a:effectLst/>
                        </a:rPr>
                        <a: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HU" sz="1200" u="none" strike="noStrike" noProof="0" dirty="0" smtClean="0">
                          <a:effectLst/>
                        </a:rPr>
                        <a:t>Szemkárosodás, súlyos bőrgyulladás, vakság.</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427067473"/>
                  </a:ext>
                </a:extLst>
              </a:tr>
              <a:tr h="389022">
                <a:tc>
                  <a:txBody>
                    <a:bodyPr/>
                    <a:lstStyle/>
                    <a:p>
                      <a:pPr algn="l" rtl="0" fontAlgn="t"/>
                      <a:r>
                        <a:rPr lang="hu-HU" sz="1200" u="none" strike="noStrike" noProof="0" dirty="0" err="1" smtClean="0">
                          <a:solidFill>
                            <a:srgbClr val="C00000"/>
                          </a:solidFill>
                          <a:effectLst/>
                        </a:rPr>
                        <a:t>Rift</a:t>
                      </a:r>
                      <a:r>
                        <a:rPr lang="hu-HU" sz="1200" u="none" strike="noStrike" noProof="0" dirty="0" smtClean="0">
                          <a:solidFill>
                            <a:srgbClr val="C00000"/>
                          </a:solidFill>
                          <a:effectLst/>
                        </a:rPr>
                        <a:t>-völgy láz</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smtClean="0">
                          <a:effectLst/>
                        </a:rPr>
                        <a:t>RVF</a:t>
                      </a:r>
                      <a:r>
                        <a:rPr lang="hu-HU" sz="1200" u="none" strike="noStrike" noProof="0" dirty="0" smtClean="0">
                          <a:effectLst/>
                        </a:rPr>
                        <a:t> vírus</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Aedes</a:t>
                      </a:r>
                      <a:r>
                        <a:rPr lang="hu-HU" sz="1200" u="none" strike="noStrike" noProof="0" dirty="0" smtClean="0">
                          <a:effectLst/>
                        </a:rPr>
                        <a:t> és </a:t>
                      </a:r>
                      <a:r>
                        <a:rPr lang="hu-HU" sz="1200" i="1" u="none" strike="noStrike" noProof="0" dirty="0" err="1" smtClean="0">
                          <a:effectLst/>
                        </a:rPr>
                        <a:t>Culex</a:t>
                      </a:r>
                      <a:r>
                        <a:rPr lang="hu-HU" sz="1200" u="none" strike="noStrike" noProof="0" dirty="0" smtClean="0">
                          <a:effectLst/>
                        </a:rPr>
                        <a:t> szúnyogok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Bárány, kecske, egyéb </a:t>
                      </a:r>
                    </a:p>
                    <a:p>
                      <a:pPr algn="l" rtl="0" fontAlgn="t"/>
                      <a:r>
                        <a:rPr lang="hu-HU" sz="1200" u="none" strike="noStrike" noProof="0" dirty="0" smtClean="0">
                          <a:effectLst/>
                        </a:rPr>
                        <a:t>háziasított állatok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Szembetegség, </a:t>
                      </a:r>
                      <a:r>
                        <a:rPr lang="hu-HU" sz="1200" u="none" strike="noStrike" noProof="0" dirty="0" err="1" smtClean="0">
                          <a:effectLst/>
                        </a:rPr>
                        <a:t>meningoencephalitis</a:t>
                      </a:r>
                      <a:r>
                        <a:rPr lang="hu-HU" sz="1200" u="none" strike="noStrike" noProof="0" dirty="0" smtClean="0">
                          <a:effectLst/>
                        </a:rPr>
                        <a:t>, vérzéses láz.</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222121488"/>
                  </a:ext>
                </a:extLst>
              </a:tr>
              <a:tr h="778044">
                <a:tc>
                  <a:txBody>
                    <a:bodyPr/>
                    <a:lstStyle/>
                    <a:p>
                      <a:pPr algn="l" rtl="0" fontAlgn="t"/>
                      <a:r>
                        <a:rPr lang="hu-HU" sz="1200" u="none" strike="noStrike" noProof="0" dirty="0" err="1" smtClean="0">
                          <a:solidFill>
                            <a:srgbClr val="C00000"/>
                          </a:solidFill>
                          <a:effectLst/>
                        </a:rPr>
                        <a:t>Schistosomiasis</a:t>
                      </a:r>
                      <a:r>
                        <a:rPr lang="hu-HU" sz="1200" u="none" strike="noStrike" noProof="0" dirty="0" smtClean="0">
                          <a:solidFill>
                            <a:srgbClr val="C00000"/>
                          </a:solidFill>
                          <a:effectLst/>
                        </a:rPr>
                        <a:t> (</a:t>
                      </a:r>
                      <a:r>
                        <a:rPr lang="hu-HU" sz="1200" u="none" strike="noStrike" noProof="0" dirty="0" err="1" smtClean="0">
                          <a:solidFill>
                            <a:srgbClr val="C00000"/>
                          </a:solidFill>
                          <a:effectLst/>
                        </a:rPr>
                        <a:t>bilharziasis</a:t>
                      </a:r>
                      <a:r>
                        <a:rPr lang="hu-HU" sz="1200" u="none" strike="noStrike" noProof="0" dirty="0" smtClean="0">
                          <a:solidFill>
                            <a:srgbClr val="C00000"/>
                          </a:solidFill>
                          <a:effectLst/>
                        </a:rPr>
                        <a:t>)</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Schistosoma</a:t>
                      </a:r>
                      <a:r>
                        <a:rPr lang="hu-HU" sz="1200" i="1" u="none" strike="noStrike" noProof="0" dirty="0" smtClean="0">
                          <a:effectLst/>
                        </a:rPr>
                        <a:t> </a:t>
                      </a:r>
                      <a:r>
                        <a:rPr lang="hu-HU" sz="1200" i="1" u="none" strike="noStrike" noProof="0" dirty="0" err="1" smtClean="0">
                          <a:effectLst/>
                        </a:rPr>
                        <a:t>trematode</a:t>
                      </a:r>
                      <a:r>
                        <a:rPr lang="hu-HU" sz="1200" u="none" strike="noStrike" noProof="0" dirty="0" smtClean="0">
                          <a:effectLst/>
                        </a:rPr>
                        <a:t> </a:t>
                      </a:r>
                      <a:r>
                        <a:rPr lang="hu-HU" sz="1200" u="none" strike="noStrike" noProof="0" dirty="0" err="1" smtClean="0">
                          <a:effectLst/>
                        </a:rPr>
                        <a:t>flukes</a:t>
                      </a:r>
                      <a:r>
                        <a:rPr lang="hu-HU" sz="1200" u="none" strike="noStrike" noProof="0" dirty="0" smtClean="0">
                          <a:effectLst/>
                        </a:rPr>
                        <a:t> (lapos férgek)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Csiga</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ctr" rtl="0" fontAlgn="t"/>
                      <a:r>
                        <a:rPr lang="hu-HU" sz="1200" u="none" strike="noStrike" noProof="0" dirty="0" smtClean="0">
                          <a:effectLst/>
                        </a:rPr>
                        <a: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HU" sz="1200" u="none" strike="noStrike" noProof="0" dirty="0" smtClean="0">
                          <a:effectLst/>
                        </a:rPr>
                        <a:t>Bélrendszeri/</a:t>
                      </a:r>
                      <a:r>
                        <a:rPr lang="hu-HU" sz="1200" u="none" strike="noStrike" noProof="0" dirty="0" err="1" smtClean="0">
                          <a:effectLst/>
                        </a:rPr>
                        <a:t>urogenitális</a:t>
                      </a:r>
                      <a:r>
                        <a:rPr lang="hu-HU" sz="1200" u="none" strike="noStrike" noProof="0" dirty="0" smtClean="0">
                          <a:effectLst/>
                        </a:rPr>
                        <a:t> rendellenességek, máj- vagy lépmegnagyobbodás, meddőség, veseelégtelenség, húgyhólyag-rák, méhen kívüli terhesség, halál.</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889973601"/>
                  </a:ext>
                </a:extLst>
              </a:tr>
              <a:tr h="583533">
                <a:tc>
                  <a:txBody>
                    <a:bodyPr/>
                    <a:lstStyle/>
                    <a:p>
                      <a:pPr algn="l" rtl="0" fontAlgn="t"/>
                      <a:r>
                        <a:rPr lang="hu-HU" sz="1200" u="none" strike="noStrike" noProof="0" dirty="0" smtClean="0">
                          <a:solidFill>
                            <a:srgbClr val="C00000"/>
                          </a:solidFill>
                          <a:effectLst/>
                        </a:rPr>
                        <a:t>Alvászavar (afrikai </a:t>
                      </a:r>
                      <a:r>
                        <a:rPr lang="hu-HU" sz="1200" u="none" strike="noStrike" noProof="0" dirty="0" err="1" smtClean="0">
                          <a:solidFill>
                            <a:srgbClr val="C00000"/>
                          </a:solidFill>
                          <a:effectLst/>
                        </a:rPr>
                        <a:t>trypanosomiasis</a:t>
                      </a:r>
                      <a:r>
                        <a:rPr lang="hu-HU" sz="1200" u="none" strike="noStrike" noProof="0" dirty="0" smtClean="0">
                          <a:solidFill>
                            <a:srgbClr val="C00000"/>
                          </a:solidFill>
                          <a:effectLst/>
                        </a:rPr>
                        <a:t>)</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Trypanosoma</a:t>
                      </a:r>
                      <a:r>
                        <a:rPr lang="hu-HU" sz="1200" i="1" u="none" strike="noStrike" noProof="0" dirty="0" smtClean="0">
                          <a:effectLst/>
                        </a:rPr>
                        <a:t> </a:t>
                      </a:r>
                      <a:r>
                        <a:rPr lang="hu-HU" sz="1200" i="1" u="none" strike="noStrike" noProof="0" dirty="0" err="1" smtClean="0">
                          <a:effectLst/>
                        </a:rPr>
                        <a:t>brucei</a:t>
                      </a:r>
                      <a:r>
                        <a:rPr lang="hu-HU" sz="1200" u="none" strike="noStrike" noProof="0" dirty="0" smtClean="0">
                          <a:effectLst/>
                        </a:rPr>
                        <a:t> parazita</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Glossina</a:t>
                      </a:r>
                      <a:r>
                        <a:rPr lang="hu-HU" sz="1200" u="none" strike="noStrike" noProof="0" dirty="0" smtClean="0">
                          <a:effectLst/>
                        </a:rPr>
                        <a:t> (cecelégy)</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Vad- és háziállatok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Láz, ízületi fájdalom, központi idegrendszeri rendellenességek, halál.</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91405790"/>
                  </a:ext>
                </a:extLst>
              </a:tr>
              <a:tr h="389022">
                <a:tc>
                  <a:txBody>
                    <a:bodyPr/>
                    <a:lstStyle/>
                    <a:p>
                      <a:pPr algn="l" rtl="0" fontAlgn="t"/>
                      <a:r>
                        <a:rPr lang="hu-HU" sz="1200" u="none" strike="noStrike" noProof="0" dirty="0" err="1" smtClean="0">
                          <a:solidFill>
                            <a:srgbClr val="C00000"/>
                          </a:solidFill>
                          <a:effectLst/>
                        </a:rPr>
                        <a:t>Tick-borne</a:t>
                      </a:r>
                      <a:r>
                        <a:rPr lang="hu-HU" sz="1200" u="none" strike="noStrike" noProof="0" dirty="0" smtClean="0">
                          <a:solidFill>
                            <a:srgbClr val="C00000"/>
                          </a:solidFill>
                          <a:effectLst/>
                        </a:rPr>
                        <a:t> </a:t>
                      </a:r>
                      <a:r>
                        <a:rPr lang="hu-HU" sz="1200" u="none" strike="noStrike" noProof="0" dirty="0" err="1" smtClean="0">
                          <a:solidFill>
                            <a:srgbClr val="C00000"/>
                          </a:solidFill>
                          <a:effectLst/>
                        </a:rPr>
                        <a:t>encephalitis</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Flavivírus</a:t>
                      </a:r>
                      <a:endParaRPr lang="hu-HU" sz="1200" b="0" i="1"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Ixodes</a:t>
                      </a:r>
                      <a:r>
                        <a:rPr lang="hu-HU" sz="1200" u="none" strike="noStrike" noProof="0" dirty="0" smtClean="0">
                          <a:effectLst/>
                        </a:rPr>
                        <a:t> kullancs</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Kis rágcsálók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Láz, központi idegrendszeri rendellenességek, bénulás, maradandó következmények, halál.</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68383147"/>
                  </a:ext>
                </a:extLst>
              </a:tr>
              <a:tr h="583533">
                <a:tc>
                  <a:txBody>
                    <a:bodyPr/>
                    <a:lstStyle/>
                    <a:p>
                      <a:pPr algn="l" rtl="0" fontAlgn="t"/>
                      <a:r>
                        <a:rPr lang="hu-HU" sz="1200" u="none" strike="noStrike" noProof="0" dirty="0" smtClean="0">
                          <a:solidFill>
                            <a:srgbClr val="C00000"/>
                          </a:solidFill>
                          <a:effectLst/>
                        </a:rPr>
                        <a:t>Toscana vírusfertőzés/</a:t>
                      </a:r>
                      <a:r>
                        <a:rPr lang="hu-HU" sz="1200" u="none" strike="noStrike" noProof="0" dirty="0" err="1" smtClean="0">
                          <a:solidFill>
                            <a:srgbClr val="C00000"/>
                          </a:solidFill>
                          <a:effectLst/>
                        </a:rPr>
                        <a:t>sandfly</a:t>
                      </a:r>
                      <a:r>
                        <a:rPr lang="hu-HU" sz="1200" u="none" strike="noStrike" noProof="0" dirty="0" smtClean="0">
                          <a:solidFill>
                            <a:srgbClr val="C00000"/>
                          </a:solidFill>
                          <a:effectLst/>
                        </a:rPr>
                        <a:t> láz</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smtClean="0">
                          <a:effectLst/>
                        </a:rPr>
                        <a:t>Toscana</a:t>
                      </a:r>
                      <a:r>
                        <a:rPr lang="hu-HU" sz="1200" u="none" strike="noStrike" noProof="0" dirty="0" smtClean="0">
                          <a:effectLst/>
                        </a:rPr>
                        <a:t> </a:t>
                      </a:r>
                      <a:r>
                        <a:rPr lang="hu-HU" sz="1200" u="none" strike="noStrike" noProof="0" dirty="0" err="1" smtClean="0">
                          <a:effectLst/>
                        </a:rPr>
                        <a:t>flebovírus</a:t>
                      </a:r>
                      <a:r>
                        <a:rPr lang="hu-HU" sz="1200" u="none" strike="noStrike" noProof="0" dirty="0" smtClean="0">
                          <a:effectLst/>
                        </a:rPr>
                        <a:t> és </a:t>
                      </a:r>
                      <a:r>
                        <a:rPr lang="hu-HU" sz="1200" u="none" strike="noStrike" noProof="0" dirty="0" err="1" smtClean="0">
                          <a:effectLst/>
                        </a:rPr>
                        <a:t>papataci</a:t>
                      </a:r>
                      <a:r>
                        <a:rPr lang="hu-HU" sz="1200" u="none" strike="noStrike" noProof="0" dirty="0" smtClean="0">
                          <a:effectLst/>
                        </a:rPr>
                        <a:t> vírus</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smtClean="0">
                          <a:effectLst/>
                        </a:rPr>
                        <a:t>lepkeszúnyog</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ctr" rtl="0" fontAlgn="t"/>
                      <a:r>
                        <a:rPr lang="hu-HU" sz="1200" u="none" strike="noStrike" noProof="0" dirty="0" smtClean="0">
                          <a:effectLst/>
                        </a:rPr>
                        <a: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HU" sz="1200" u="none" strike="noStrike" noProof="0" dirty="0" smtClean="0">
                          <a:effectLst/>
                        </a:rPr>
                        <a:t>Láz, fejfájás, kiütés, hányás, ritka esetekben halálos agyvelőgyulladás.</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455443669"/>
                  </a:ext>
                </a:extLst>
              </a:tr>
              <a:tr h="391533">
                <a:tc>
                  <a:txBody>
                    <a:bodyPr/>
                    <a:lstStyle/>
                    <a:p>
                      <a:pPr algn="l" rtl="0" fontAlgn="t"/>
                      <a:r>
                        <a:rPr lang="hu-HU" sz="1200" b="0" i="0" u="none" strike="noStrike" noProof="0" dirty="0" err="1" smtClean="0">
                          <a:solidFill>
                            <a:srgbClr val="C00000"/>
                          </a:solidFill>
                          <a:effectLst/>
                          <a:latin typeface="Calibri" panose="020F0502020204030204" pitchFamily="34" charset="0"/>
                        </a:rPr>
                        <a:t>Tungiasis</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b="0" i="1" u="none" strike="noStrike" noProof="0" dirty="0" err="1" smtClean="0">
                          <a:solidFill>
                            <a:srgbClr val="000000"/>
                          </a:solidFill>
                          <a:effectLst/>
                          <a:latin typeface="Calibri" panose="020F0502020204030204" pitchFamily="34" charset="0"/>
                        </a:rPr>
                        <a:t>Tunga</a:t>
                      </a:r>
                      <a:r>
                        <a:rPr lang="hu-HU" sz="1200" b="0" i="1" u="none" strike="noStrike" noProof="0" dirty="0" smtClean="0">
                          <a:solidFill>
                            <a:srgbClr val="000000"/>
                          </a:solidFill>
                          <a:effectLst/>
                          <a:latin typeface="Calibri" panose="020F0502020204030204" pitchFamily="34" charset="0"/>
                        </a:rPr>
                        <a:t> </a:t>
                      </a:r>
                      <a:r>
                        <a:rPr lang="hu-HU" sz="1200" b="0" i="1" u="none" strike="noStrike" noProof="0" dirty="0" err="1" smtClean="0">
                          <a:solidFill>
                            <a:srgbClr val="000000"/>
                          </a:solidFill>
                          <a:effectLst/>
                          <a:latin typeface="Calibri" panose="020F0502020204030204" pitchFamily="34" charset="0"/>
                        </a:rPr>
                        <a:t>penetrans</a:t>
                      </a:r>
                      <a:r>
                        <a:rPr lang="hu-HU" sz="1200" b="0" i="0" u="none" strike="noStrike" noProof="0" dirty="0" smtClean="0">
                          <a:solidFill>
                            <a:srgbClr val="000000"/>
                          </a:solidFill>
                          <a:effectLst/>
                          <a:latin typeface="Calibri" panose="020F0502020204030204" pitchFamily="34" charset="0"/>
                        </a:rPr>
                        <a:t> (sivatagi bolha) </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b="0" i="0" u="none" strike="noStrike" noProof="0" dirty="0" smtClean="0">
                          <a:solidFill>
                            <a:srgbClr val="000000"/>
                          </a:solidFill>
                          <a:effectLst/>
                          <a:latin typeface="Calibri" panose="020F0502020204030204" pitchFamily="34" charset="0"/>
                        </a:rPr>
                        <a:t>Homoki bolha vagy </a:t>
                      </a:r>
                      <a:r>
                        <a:rPr lang="hu-HU" sz="1200" b="0" i="0" u="none" strike="noStrike" noProof="0" dirty="0" err="1" smtClean="0">
                          <a:solidFill>
                            <a:srgbClr val="000000"/>
                          </a:solidFill>
                          <a:effectLst/>
                          <a:latin typeface="Calibri" panose="020F0502020204030204" pitchFamily="34" charset="0"/>
                        </a:rPr>
                        <a:t>Tunga</a:t>
                      </a:r>
                      <a:r>
                        <a:rPr lang="hu-HU" sz="1200" b="0" i="0" u="none" strike="noStrike" noProof="0" dirty="0" smtClean="0">
                          <a:solidFill>
                            <a:srgbClr val="000000"/>
                          </a:solidFill>
                          <a:effectLst/>
                          <a:latin typeface="Calibri" panose="020F0502020204030204" pitchFamily="34" charset="0"/>
                        </a:rPr>
                        <a:t> bolha</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b="0" i="0" u="none" strike="noStrike" noProof="0" dirty="0" smtClean="0">
                          <a:solidFill>
                            <a:srgbClr val="000000"/>
                          </a:solidFill>
                          <a:effectLst/>
                          <a:latin typeface="Calibri" panose="020F0502020204030204" pitchFamily="34" charset="0"/>
                        </a:rPr>
                        <a:t>Disznók, szarvasmarhák, kutyák, macskák, patkányok.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b="0" i="0" u="none" strike="noStrike" noProof="0" dirty="0" err="1" smtClean="0">
                          <a:solidFill>
                            <a:srgbClr val="000000"/>
                          </a:solidFill>
                          <a:effectLst/>
                          <a:latin typeface="Calibri" panose="020F0502020204030204" pitchFamily="34" charset="0"/>
                        </a:rPr>
                        <a:t>Abszcesszusok</a:t>
                      </a:r>
                      <a:r>
                        <a:rPr lang="hu-HU" sz="1200" b="0" i="0" u="none" strike="noStrike" noProof="0" dirty="0" smtClean="0">
                          <a:solidFill>
                            <a:srgbClr val="000000"/>
                          </a:solidFill>
                          <a:effectLst/>
                          <a:latin typeface="Calibri" panose="020F0502020204030204" pitchFamily="34" charset="0"/>
                        </a:rPr>
                        <a:t>, bakteriális szuperfertőzés, deformáció.</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07759260"/>
                  </a:ext>
                </a:extLst>
              </a:tr>
              <a:tr h="389022">
                <a:tc>
                  <a:txBody>
                    <a:bodyPr/>
                    <a:lstStyle/>
                    <a:p>
                      <a:pPr algn="l" rtl="0" fontAlgn="t"/>
                      <a:r>
                        <a:rPr lang="hu-HU" sz="1200" u="none" strike="noStrike" noProof="0" dirty="0" err="1" smtClean="0">
                          <a:solidFill>
                            <a:srgbClr val="C00000"/>
                          </a:solidFill>
                          <a:effectLst/>
                        </a:rPr>
                        <a:t>Typhus</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Rickettsiális</a:t>
                      </a:r>
                      <a:r>
                        <a:rPr lang="hu-HU" sz="1200" u="none" strike="noStrike" noProof="0" dirty="0" smtClean="0">
                          <a:effectLst/>
                        </a:rPr>
                        <a:t> baktériumok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Fúvókák, </a:t>
                      </a:r>
                      <a:r>
                        <a:rPr lang="hu-HU" sz="1200" u="none" strike="noStrike" noProof="0" dirty="0" err="1" smtClean="0">
                          <a:effectLst/>
                        </a:rPr>
                        <a:t>mites</a:t>
                      </a:r>
                      <a:r>
                        <a:rPr lang="hu-HU" sz="1200" u="none" strike="noStrike" noProof="0" dirty="0" smtClean="0">
                          <a:effectLst/>
                        </a:rPr>
                        <a:t>, csikók, tetvek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Rágcsálók, </a:t>
                      </a:r>
                      <a:r>
                        <a:rPr lang="hu-HU" sz="1200" u="none" strike="noStrike" noProof="0" dirty="0" err="1" smtClean="0">
                          <a:effectLst/>
                        </a:rPr>
                        <a:t>oposzumok</a:t>
                      </a:r>
                      <a:r>
                        <a:rPr lang="hu-HU" sz="1200" u="none" strike="noStrike" noProof="0" dirty="0" smtClean="0">
                          <a:effectLst/>
                        </a:rPr>
                        <a:t>, vadon élő macskák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Láz, fejfájás, gyors légzés, test és izomfájdalom, köhögés, hányás.</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703568310"/>
                  </a:ext>
                </a:extLst>
              </a:tr>
              <a:tr h="389022">
                <a:tc>
                  <a:txBody>
                    <a:bodyPr/>
                    <a:lstStyle/>
                    <a:p>
                      <a:pPr algn="l" rtl="0" fontAlgn="t"/>
                      <a:r>
                        <a:rPr lang="hu-HU" sz="1200" u="none" strike="noStrike" noProof="0" dirty="0" smtClean="0">
                          <a:solidFill>
                            <a:srgbClr val="C00000"/>
                          </a:solidFill>
                          <a:effectLst/>
                        </a:rPr>
                        <a:t>Nyugat-nílusi láz </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Flavivírus</a:t>
                      </a:r>
                      <a:endParaRPr lang="hu-HU" sz="1200" b="0" i="1"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Culex</a:t>
                      </a:r>
                      <a:r>
                        <a:rPr lang="hu-HU" sz="1200" u="none" strike="noStrike" noProof="0" dirty="0" smtClean="0">
                          <a:effectLst/>
                        </a:rPr>
                        <a:t> szúnyogok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Madarak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u="none" strike="noStrike" noProof="0" dirty="0" smtClean="0">
                          <a:effectLst/>
                        </a:rPr>
                        <a:t>Láz, kóma, remegés, görcsök, bénulás.</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823286333"/>
                  </a:ext>
                </a:extLst>
              </a:tr>
              <a:tr h="389022">
                <a:tc>
                  <a:txBody>
                    <a:bodyPr/>
                    <a:lstStyle/>
                    <a:p>
                      <a:pPr algn="l" rtl="0" fontAlgn="t"/>
                      <a:r>
                        <a:rPr lang="hu-HU" sz="1200" u="none" strike="noStrike" noProof="0" dirty="0" smtClean="0">
                          <a:solidFill>
                            <a:srgbClr val="C00000"/>
                          </a:solidFill>
                          <a:effectLst/>
                        </a:rPr>
                        <a:t>Sárga láz</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Flavivírus</a:t>
                      </a:r>
                      <a:endParaRPr lang="hu-HU" sz="1200" b="0" i="1"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Aedes</a:t>
                      </a:r>
                      <a:r>
                        <a:rPr lang="hu-HU" sz="1200" u="none" strike="noStrike" noProof="0" dirty="0" smtClean="0">
                          <a:effectLst/>
                        </a:rPr>
                        <a:t> szúnyogok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ctr" rtl="0" fontAlgn="t"/>
                      <a:r>
                        <a:rPr lang="hu-HU" sz="1200" u="none" strike="noStrike" noProof="0" dirty="0" smtClean="0">
                          <a:effectLst/>
                        </a:rPr>
                        <a: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HU" sz="1200" u="none" strike="noStrike" noProof="0" dirty="0" smtClean="0">
                          <a:effectLst/>
                        </a:rPr>
                        <a:t>Láz, sárgaság, vérzés, szerv működési zavarok, halál.</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670443272"/>
                  </a:ext>
                </a:extLst>
              </a:tr>
              <a:tr h="389022">
                <a:tc>
                  <a:txBody>
                    <a:bodyPr/>
                    <a:lstStyle/>
                    <a:p>
                      <a:pPr algn="l" rtl="0" fontAlgn="t"/>
                      <a:r>
                        <a:rPr lang="hu-HU" sz="1200" u="none" strike="noStrike" noProof="0" dirty="0" err="1" smtClean="0">
                          <a:solidFill>
                            <a:srgbClr val="C00000"/>
                          </a:solidFill>
                          <a:effectLst/>
                        </a:rPr>
                        <a:t>Zika</a:t>
                      </a:r>
                      <a:endParaRPr lang="hu-HU" sz="1200" b="0" i="0" u="none" strike="noStrike" noProof="0" dirty="0">
                        <a:solidFill>
                          <a:srgbClr val="C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Flavivírus</a:t>
                      </a:r>
                      <a:endParaRPr lang="hu-HU" sz="1200" b="0" i="1" u="none" strike="noStrike" noProof="0" dirty="0">
                        <a:solidFill>
                          <a:srgbClr val="000000"/>
                        </a:solidFill>
                        <a:effectLst/>
                        <a:latin typeface="Calibri" panose="020F0502020204030204" pitchFamily="34" charset="0"/>
                      </a:endParaRPr>
                    </a:p>
                  </a:txBody>
                  <a:tcPr marL="8058" marR="8058" marT="8058" marB="0"/>
                </a:tc>
                <a:tc>
                  <a:txBody>
                    <a:bodyPr/>
                    <a:lstStyle/>
                    <a:p>
                      <a:pPr algn="l" rtl="0" fontAlgn="t"/>
                      <a:r>
                        <a:rPr lang="hu-HU" sz="1200" i="1" u="none" strike="noStrike" noProof="0" dirty="0" err="1" smtClean="0">
                          <a:effectLst/>
                        </a:rPr>
                        <a:t>Aedes</a:t>
                      </a:r>
                      <a:r>
                        <a:rPr lang="hu-HU" sz="1200" u="none" strike="noStrike" noProof="0" dirty="0" smtClean="0">
                          <a:effectLst/>
                        </a:rPr>
                        <a:t> szúnyogok</a:t>
                      </a:r>
                      <a:endParaRPr lang="hu-HU" sz="1200" b="0" i="0" u="none" strike="noStrike" noProof="0" dirty="0">
                        <a:solidFill>
                          <a:srgbClr val="000000"/>
                        </a:solidFill>
                        <a:effectLst/>
                        <a:latin typeface="Calibri" panose="020F0502020204030204" pitchFamily="34" charset="0"/>
                      </a:endParaRPr>
                    </a:p>
                  </a:txBody>
                  <a:tcPr marL="8058" marR="8058" marT="8058" marB="0"/>
                </a:tc>
                <a:tc>
                  <a:txBody>
                    <a:bodyPr/>
                    <a:lstStyle/>
                    <a:p>
                      <a:pPr algn="ctr" rtl="0" fontAlgn="t"/>
                      <a:r>
                        <a:rPr lang="hu-HU" sz="1200" u="none" strike="noStrike" noProof="0" dirty="0" smtClean="0">
                          <a:effectLst/>
                        </a:rPr>
                        <a: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HU" sz="1200" u="none" strike="noStrike" noProof="0" dirty="0" smtClean="0">
                          <a:effectLst/>
                        </a:rPr>
                        <a:t>Láz, kiütés, ízületi és izomfájdalom, kötőhártya-gyulladás.</a:t>
                      </a:r>
                      <a:endParaRPr lang="hu-HU" sz="1200" b="0" i="0" u="none" strike="noStrike" noProof="0"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385188368"/>
                  </a:ext>
                </a:extLst>
              </a:tr>
            </a:tbl>
          </a:graphicData>
        </a:graphic>
      </p:graphicFrame>
    </p:spTree>
    <p:extLst>
      <p:ext uri="{BB962C8B-B14F-4D97-AF65-F5344CB8AC3E}">
        <p14:creationId xmlns:p14="http://schemas.microsoft.com/office/powerpoint/2010/main" val="1218545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18420" y="1397479"/>
            <a:ext cx="11408396" cy="5089584"/>
          </a:xfrm>
        </p:spPr>
        <p:txBody>
          <a:bodyPr rtlCol="0">
            <a:normAutofit/>
          </a:bodyPr>
          <a:lstStyle/>
          <a:p>
            <a:pPr marL="0" indent="0">
              <a:lnSpc>
                <a:spcPct val="110000"/>
              </a:lnSpc>
              <a:buNone/>
            </a:pPr>
            <a:r>
              <a:rPr lang="hu-HU" dirty="0"/>
              <a:t>Egy új kórokozó által okozott betegség járványügyi fenyegetéssé válásához az alábbi feltételeknek kell teljesülniük:</a:t>
            </a:r>
          </a:p>
          <a:p>
            <a:pPr>
              <a:lnSpc>
                <a:spcPct val="110000"/>
              </a:lnSpc>
            </a:pPr>
            <a:r>
              <a:rPr lang="hu-HU" dirty="0" smtClean="0"/>
              <a:t>Kapcsolatnak kell létre </a:t>
            </a:r>
            <a:r>
              <a:rPr lang="hu-HU" dirty="0"/>
              <a:t>kell jönnie </a:t>
            </a:r>
            <a:r>
              <a:rPr lang="hu-HU" dirty="0" smtClean="0"/>
              <a:t>az </a:t>
            </a:r>
            <a:r>
              <a:rPr lang="hu-HU" dirty="0"/>
              <a:t>ember és az állati rezervoár között.</a:t>
            </a:r>
          </a:p>
          <a:p>
            <a:pPr algn="just">
              <a:lnSpc>
                <a:spcPct val="110000"/>
              </a:lnSpc>
            </a:pPr>
            <a:r>
              <a:rPr lang="hu-HU" dirty="0"/>
              <a:t>A kórokozónak képesnek kell lennie emberről emberre történő terjedésre, vagy ki kell fejlesztenie ezt a képességet.</a:t>
            </a:r>
          </a:p>
          <a:p>
            <a:pPr algn="just">
              <a:lnSpc>
                <a:spcPct val="110000"/>
              </a:lnSpc>
            </a:pPr>
            <a:r>
              <a:rPr lang="hu-HU" dirty="0"/>
              <a:t>Az emberi átvitel lehetővé teszi a kórokozó földrajzi terjedését, így az a kezdeti terjedési zónán kívüli régiókban is megjelenhet</a:t>
            </a:r>
            <a:r>
              <a:rPr lang="hu-HU" dirty="0" smtClean="0"/>
              <a:t>.</a:t>
            </a:r>
            <a:endParaRPr lang="hu-HU" dirty="0"/>
          </a:p>
        </p:txBody>
      </p:sp>
      <p:sp>
        <p:nvSpPr>
          <p:cNvPr id="2" name="Téglalap 1"/>
          <p:cNvSpPr/>
          <p:nvPr/>
        </p:nvSpPr>
        <p:spPr>
          <a:xfrm>
            <a:off x="418419" y="233715"/>
            <a:ext cx="2471430" cy="584775"/>
          </a:xfrm>
          <a:prstGeom prst="rect">
            <a:avLst/>
          </a:prstGeom>
        </p:spPr>
        <p:txBody>
          <a:bodyPr wrap="square">
            <a:spAutoFit/>
          </a:bodyPr>
          <a:lstStyle/>
          <a:p>
            <a:r>
              <a:rPr lang="hu-HU" sz="3200" b="1" dirty="0" err="1"/>
              <a:t>Patogenezis</a:t>
            </a:r>
            <a:endParaRPr lang="hu-HU" sz="3200" b="1" dirty="0"/>
          </a:p>
        </p:txBody>
      </p:sp>
    </p:spTree>
    <p:extLst>
      <p:ext uri="{BB962C8B-B14F-4D97-AF65-F5344CB8AC3E}">
        <p14:creationId xmlns:p14="http://schemas.microsoft.com/office/powerpoint/2010/main" val="2991247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a:buClr>
                <a:srgbClr val="FF0000"/>
              </a:buClr>
              <a:buNone/>
            </a:pPr>
            <a:r>
              <a:rPr lang="hu" sz="2000" dirty="0" smtClean="0">
                <a:solidFill>
                  <a:schemeClr val="tx1"/>
                </a:solidFill>
              </a:rPr>
              <a:t>A </a:t>
            </a:r>
            <a:r>
              <a:rPr lang="hu" sz="2000" dirty="0" smtClean="0"/>
              <a:t>gyorsuló </a:t>
            </a:r>
            <a:r>
              <a:rPr lang="hu" sz="2000" dirty="0" smtClean="0">
                <a:solidFill>
                  <a:srgbClr val="0070C0"/>
                </a:solidFill>
              </a:rPr>
              <a:t> urbanizáció hatásai az </a:t>
            </a:r>
            <a:r>
              <a:rPr lang="hu" sz="2000" dirty="0" smtClean="0">
                <a:solidFill>
                  <a:schemeClr val="tx1"/>
                </a:solidFill>
              </a:rPr>
              <a:t>alacsony </a:t>
            </a:r>
            <a:r>
              <a:rPr lang="hu" sz="2000" dirty="0">
                <a:solidFill>
                  <a:schemeClr val="tx1"/>
                </a:solidFill>
              </a:rPr>
              <a:t>és közepes jövedelmű </a:t>
            </a:r>
            <a:r>
              <a:rPr lang="hu" sz="2000" dirty="0" smtClean="0">
                <a:solidFill>
                  <a:schemeClr val="tx1"/>
                </a:solidFill>
              </a:rPr>
              <a:t>országokban</a:t>
            </a:r>
            <a:endParaRPr lang="hu-HU" sz="2000" dirty="0">
              <a:solidFill>
                <a:schemeClr val="tx1"/>
              </a:solidFill>
            </a:endParaRPr>
          </a:p>
        </p:txBody>
      </p:sp>
      <p:grpSp>
        <p:nvGrpSpPr>
          <p:cNvPr id="2" name="Group 1">
            <a:extLst>
              <a:ext uri="{FF2B5EF4-FFF2-40B4-BE49-F238E27FC236}">
                <a16:creationId xmlns:a16="http://schemas.microsoft.com/office/drawing/2014/main" id="{3EC7E819-3F3D-8E55-4C7F-0DD591167F16}"/>
              </a:ext>
            </a:extLst>
          </p:cNvPr>
          <p:cNvGrpSpPr/>
          <p:nvPr/>
        </p:nvGrpSpPr>
        <p:grpSpPr>
          <a:xfrm>
            <a:off x="192505" y="765825"/>
            <a:ext cx="11460480" cy="5617028"/>
            <a:chOff x="566057" y="775063"/>
            <a:chExt cx="11460480" cy="5617028"/>
          </a:xfrm>
        </p:grpSpPr>
        <p:sp>
          <p:nvSpPr>
            <p:cNvPr id="4" name="TextBox 3">
              <a:extLst>
                <a:ext uri="{FF2B5EF4-FFF2-40B4-BE49-F238E27FC236}">
                  <a16:creationId xmlns:a16="http://schemas.microsoft.com/office/drawing/2014/main" id="{2F339285-1A08-B9A3-09F5-47BC44783065}"/>
                </a:ext>
              </a:extLst>
            </p:cNvPr>
            <p:cNvSpPr txBox="1"/>
            <p:nvPr/>
          </p:nvSpPr>
          <p:spPr>
            <a:xfrm>
              <a:off x="924423" y="5545705"/>
              <a:ext cx="11102114" cy="846386"/>
            </a:xfrm>
            <a:prstGeom prst="rect">
              <a:avLst/>
            </a:prstGeom>
            <a:noFill/>
          </p:spPr>
          <p:txBody>
            <a:bodyPr wrap="square" rtlCol="0">
              <a:spAutoFit/>
            </a:bodyPr>
            <a:lstStyle/>
            <a:p>
              <a:pPr rtl="0"/>
              <a:r>
                <a:rPr lang="hu" sz="1400" i="1" dirty="0">
                  <a:solidFill>
                    <a:srgbClr val="0070C0"/>
                  </a:solidFill>
                  <a:effectLst/>
                  <a:cs typeface="Arial" panose="020B0604020202020204" pitchFamily="34" charset="0"/>
                </a:rPr>
                <a:t>1. ábra. Az urbanizáció hatása a fertőző betegségekre</a:t>
              </a:r>
              <a:r>
                <a:rPr lang="hu" sz="1400" i="1" dirty="0">
                  <a:effectLst/>
                  <a:cs typeface="Arial" panose="020B0604020202020204" pitchFamily="34" charset="0"/>
                </a:rPr>
                <a:t>. </a:t>
              </a:r>
              <a:r>
                <a:rPr lang="hu" sz="1400" b="0" i="0" dirty="0">
                  <a:effectLst/>
                  <a:cs typeface="Arial" panose="020B0604020202020204" pitchFamily="34" charset="0"/>
                </a:rPr>
                <a:t>Az urbanizáció és a fertőző betegségek közötti kölcsönhatások összetettek, és a </a:t>
              </a:r>
              <a:r>
                <a:rPr lang="hu" sz="1400" b="0" i="0" dirty="0" smtClean="0">
                  <a:effectLst/>
                  <a:cs typeface="Arial" panose="020B0604020202020204" pitchFamily="34" charset="0"/>
                </a:rPr>
                <a:t>gyorsuló </a:t>
              </a:r>
              <a:r>
                <a:rPr lang="hu" sz="1400" b="0" i="0" dirty="0">
                  <a:effectLst/>
                  <a:cs typeface="Arial" panose="020B0604020202020204" pitchFamily="34" charset="0"/>
                </a:rPr>
                <a:t>urbanizáció mind pozitív, mind negatív változásokat eredményez a globális </a:t>
              </a:r>
              <a:r>
                <a:rPr lang="hu" sz="1400" b="0" i="0" dirty="0" smtClean="0">
                  <a:effectLst/>
                  <a:cs typeface="Arial" panose="020B0604020202020204" pitchFamily="34" charset="0"/>
                </a:rPr>
                <a:t>betegségteher esetében. </a:t>
              </a:r>
              <a:endParaRPr lang="hu" sz="1400" b="0" i="0" dirty="0">
                <a:effectLst/>
                <a:cs typeface="Arial" panose="020B0604020202020204" pitchFamily="34" charset="0"/>
              </a:endParaRPr>
            </a:p>
            <a:p>
              <a:pPr rtl="0"/>
              <a:endParaRPr lang="en-GB" sz="1050" dirty="0">
                <a:solidFill>
                  <a:srgbClr val="0070C0"/>
                </a:solidFill>
                <a:cs typeface="Arial" panose="020B0604020202020204" pitchFamily="34" charset="0"/>
              </a:endParaRPr>
            </a:p>
            <a:p>
              <a:pPr rtl="0"/>
              <a:r>
                <a:rPr lang="hu" sz="1050" dirty="0">
                  <a:cs typeface="Arial" panose="020B0604020202020204" pitchFamily="34" charset="0"/>
                </a:rPr>
                <a:t>Ebből: R.E. Baker </a:t>
              </a:r>
              <a:r>
                <a:rPr lang="hu" sz="1050" i="1" dirty="0">
                  <a:cs typeface="Arial" panose="020B0604020202020204" pitchFamily="34" charset="0"/>
                </a:rPr>
                <a:t>és mások</a:t>
              </a:r>
              <a:r>
                <a:rPr lang="hu" sz="1050" dirty="0">
                  <a:cs typeface="Arial" panose="020B0604020202020204" pitchFamily="34" charset="0"/>
                </a:rPr>
                <a:t>, Nature Reviews Microbiology, 2022. április </a:t>
              </a:r>
              <a:r>
                <a:rPr lang="hu" sz="1050" u="sng" dirty="0">
                  <a:cs typeface="Arial" panose="020B0604020202020204" pitchFamily="34" charset="0"/>
                </a:rPr>
                <a:t>20.</a:t>
              </a:r>
              <a:r>
                <a:rPr lang="hu" sz="1050" dirty="0">
                  <a:cs typeface="Arial" panose="020B0604020202020204" pitchFamily="34" charset="0"/>
                </a:rPr>
                <a:t>, 193-205. </a:t>
              </a:r>
              <a:r>
                <a:rPr lang="hu" sz="1050" dirty="0">
                  <a:cs typeface="Arial" panose="020B0604020202020204" pitchFamily="34" charset="0"/>
                  <a:hlinkClick r:id="rId2">
                    <a:extLst>
                      <a:ext uri="{A12FA001-AC4F-418D-AE19-62706E023703}">
                        <ahyp:hlinkClr xmlns="" xmlns:ahyp="http://schemas.microsoft.com/office/drawing/2018/hyperlinkcolor" val="tx"/>
                      </a:ext>
                    </a:extLst>
                  </a:hlinkClick>
                </a:rPr>
                <a:t>https://doi.org/10.1038/s41579-021-00639-z</a:t>
              </a:r>
              <a:endParaRPr lang="en-GB" sz="1050" dirty="0">
                <a:cs typeface="Arial" panose="020B0604020202020204" pitchFamily="34" charset="0"/>
              </a:endParaRPr>
            </a:p>
          </p:txBody>
        </p:sp>
        <p:pic>
          <p:nvPicPr>
            <p:cNvPr id="5" name="Picture 4">
              <a:extLst>
                <a:ext uri="{FF2B5EF4-FFF2-40B4-BE49-F238E27FC236}">
                  <a16:creationId xmlns:a16="http://schemas.microsoft.com/office/drawing/2014/main" id="{10A20FA5-088E-7099-F946-F9D71A1FAE2B}"/>
                </a:ext>
              </a:extLst>
            </p:cNvPr>
            <p:cNvPicPr>
              <a:picLocks noChangeAspect="1"/>
            </p:cNvPicPr>
            <p:nvPr/>
          </p:nvPicPr>
          <p:blipFill>
            <a:blip r:embed="rId3"/>
            <a:stretch>
              <a:fillRect/>
            </a:stretch>
          </p:blipFill>
          <p:spPr>
            <a:xfrm>
              <a:off x="1419497" y="1180884"/>
              <a:ext cx="9753600" cy="4160434"/>
            </a:xfrm>
            <a:prstGeom prst="rect">
              <a:avLst/>
            </a:prstGeom>
          </p:spPr>
        </p:pic>
        <p:sp>
          <p:nvSpPr>
            <p:cNvPr id="6" name="Rectangle 5">
              <a:extLst>
                <a:ext uri="{FF2B5EF4-FFF2-40B4-BE49-F238E27FC236}">
                  <a16:creationId xmlns:a16="http://schemas.microsoft.com/office/drawing/2014/main" id="{E3657695-C5D6-1D85-D9B3-07553E1DB1C3}"/>
                </a:ext>
              </a:extLst>
            </p:cNvPr>
            <p:cNvSpPr/>
            <p:nvPr/>
          </p:nvSpPr>
          <p:spPr>
            <a:xfrm>
              <a:off x="566057" y="775063"/>
              <a:ext cx="11460480" cy="561702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782514414"/>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BFE157-BB0D-4973-8D77-BF3002FA3FD6}">
  <ds:schemaRefs>
    <ds:schemaRef ds:uri="http://schemas.microsoft.com/office/2006/documentManagement/types"/>
    <ds:schemaRef ds:uri="http://purl.org/dc/elements/1.1/"/>
    <ds:schemaRef ds:uri="http://schemas.microsoft.com/office/2006/metadata/properties"/>
    <ds:schemaRef ds:uri="http://www.w3.org/XML/1998/namespace"/>
    <ds:schemaRef ds:uri="http://purl.org/dc/terms/"/>
    <ds:schemaRef ds:uri="http://schemas.openxmlformats.org/package/2006/metadata/core-properties"/>
    <ds:schemaRef ds:uri="http://schemas.microsoft.com/office/infopath/2007/PartnerControls"/>
    <ds:schemaRef ds:uri="603c054e-d324-4a4b-bfdc-a44c27811fd1"/>
    <ds:schemaRef ds:uri="7041af30-ae09-480b-a38a-622eca9a1506"/>
    <ds:schemaRef ds:uri="http://purl.org/dc/dcmitype/"/>
  </ds:schemaRefs>
</ds:datastoreItem>
</file>

<file path=customXml/itemProps2.xml><?xml version="1.0" encoding="utf-8"?>
<ds:datastoreItem xmlns:ds="http://schemas.openxmlformats.org/officeDocument/2006/customXml" ds:itemID="{1021E78E-12E7-4CE4-9420-4862F4881F42}"/>
</file>

<file path=customXml/itemProps3.xml><?xml version="1.0" encoding="utf-8"?>
<ds:datastoreItem xmlns:ds="http://schemas.openxmlformats.org/officeDocument/2006/customXml" ds:itemID="{6227C38B-80AF-48A4-A6C6-DD26910891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1314</TotalTime>
  <Words>4172</Words>
  <Application>Microsoft Office PowerPoint</Application>
  <PresentationFormat>Szélesvásznú</PresentationFormat>
  <Paragraphs>632</Paragraphs>
  <Slides>52</Slides>
  <Notes>0</Notes>
  <HiddenSlides>0</HiddenSlides>
  <MMClips>0</MMClips>
  <ScaleCrop>false</ScaleCrop>
  <HeadingPairs>
    <vt:vector size="6" baseType="variant">
      <vt:variant>
        <vt:lpstr>Használt betűtípusok</vt:lpstr>
      </vt:variant>
      <vt:variant>
        <vt:i4>5</vt:i4>
      </vt:variant>
      <vt:variant>
        <vt:lpstr>Téma</vt:lpstr>
      </vt:variant>
      <vt:variant>
        <vt:i4>1</vt:i4>
      </vt:variant>
      <vt:variant>
        <vt:lpstr>Diacímek</vt:lpstr>
      </vt:variant>
      <vt:variant>
        <vt:i4>52</vt:i4>
      </vt:variant>
    </vt:vector>
  </HeadingPairs>
  <TitlesOfParts>
    <vt:vector size="58" baseType="lpstr">
      <vt:lpstr>Arial</vt:lpstr>
      <vt:lpstr>Calibri</vt:lpstr>
      <vt:lpstr>Garamond</vt:lpstr>
      <vt:lpstr>Symbol</vt:lpstr>
      <vt:lpstr>Times New Roman</vt:lpstr>
      <vt:lpstr>Office-téma</vt:lpstr>
      <vt:lpstr>Developing new curriculum outlines and learning materials on climate change's health impacts for medical schools 2021-2-HU01-KA220-HED-000050972</vt:lpstr>
      <vt:lpstr> Az éghajlatváltozás hatása a vektorok által terjesztett betegségek előfordulására</vt:lpstr>
      <vt:lpstr>Az előadás segítségével megszerezhető ismeretek</vt:lpstr>
      <vt:lpstr>Bevezetés</vt:lpstr>
      <vt:lpstr>Vektorok által és egyéb más úton terjedő betegségek</vt:lpstr>
      <vt:lpstr>PowerPoint-bemutató</vt:lpstr>
      <vt:lpstr>PowerPoint-bemutató</vt:lpstr>
      <vt:lpstr>PowerPoint-bemutató</vt:lpstr>
      <vt:lpstr>PowerPoint-bemutató</vt:lpstr>
      <vt:lpstr>A betegségek terjedésének helyi szintű dinamikája</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Lehetséges megelőzés</vt:lpstr>
      <vt:lpstr>PowerPoint-bemutató</vt:lpstr>
      <vt:lpstr>Fő következtetések</vt:lpstr>
      <vt:lpstr>Ellenőrizze tudását</vt:lpstr>
      <vt:lpstr>Ajánlott irodalom</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Seamus McMonagle</dc:creator>
  <cp:lastModifiedBy>Giran</cp:lastModifiedBy>
  <cp:revision>356</cp:revision>
  <dcterms:created xsi:type="dcterms:W3CDTF">2023-02-21T16:51:38Z</dcterms:created>
  <dcterms:modified xsi:type="dcterms:W3CDTF">2025-04-17T08:10:38Z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