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326" r:id="rId5"/>
    <p:sldId id="309" r:id="rId6"/>
    <p:sldId id="323" r:id="rId7"/>
    <p:sldId id="289" r:id="rId8"/>
    <p:sldId id="310" r:id="rId9"/>
    <p:sldId id="292" r:id="rId10"/>
    <p:sldId id="288" r:id="rId11"/>
    <p:sldId id="265" r:id="rId12"/>
    <p:sldId id="264" r:id="rId13"/>
    <p:sldId id="263" r:id="rId14"/>
    <p:sldId id="305" r:id="rId15"/>
    <p:sldId id="317" r:id="rId16"/>
    <p:sldId id="274" r:id="rId17"/>
    <p:sldId id="291" r:id="rId18"/>
    <p:sldId id="294" r:id="rId19"/>
    <p:sldId id="314" r:id="rId20"/>
    <p:sldId id="297" r:id="rId21"/>
    <p:sldId id="306" r:id="rId22"/>
    <p:sldId id="303" r:id="rId23"/>
    <p:sldId id="304" r:id="rId24"/>
    <p:sldId id="318" r:id="rId25"/>
    <p:sldId id="311" r:id="rId26"/>
    <p:sldId id="312" r:id="rId27"/>
    <p:sldId id="313" r:id="rId28"/>
    <p:sldId id="268" r:id="rId29"/>
    <p:sldId id="269" r:id="rId30"/>
    <p:sldId id="270" r:id="rId31"/>
    <p:sldId id="271" r:id="rId32"/>
    <p:sldId id="272" r:id="rId33"/>
    <p:sldId id="273" r:id="rId34"/>
    <p:sldId id="279" r:id="rId35"/>
    <p:sldId id="319" r:id="rId36"/>
    <p:sldId id="324" r:id="rId37"/>
    <p:sldId id="325" r:id="rId38"/>
    <p:sldId id="327" r:id="rId39"/>
  </p:sldIdLst>
  <p:sldSz cx="12192000" cy="6858000"/>
  <p:notesSz cx="6858000" cy="91440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DD3DA6-8782-F7B2-4849-4E4A78EDDFE2}" v="2" dt="2024-06-10T13:16:26.6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95820"/>
  </p:normalViewPr>
  <p:slideViewPr>
    <p:cSldViewPr snapToGrid="0" showGuides="1">
      <p:cViewPr varScale="1">
        <p:scale>
          <a:sx n="111" d="100"/>
          <a:sy n="111" d="100"/>
        </p:scale>
        <p:origin x="450" y="102"/>
      </p:cViewPr>
      <p:guideLst>
        <p:guide orient="horz" pos="2183"/>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6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66"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D52C3A62-8ED5-394C-8D84-17EAE7803267}"/>
    <pc:docChg chg="modSld">
      <pc:chgData name="Márovics Gergely Péter" userId="346673cb-4fe2-4bc9-9989-67cfee16853a" providerId="ADAL" clId="{D52C3A62-8ED5-394C-8D84-17EAE7803267}" dt="2023-07-11T12:08:18.270" v="1" actId="207"/>
      <pc:docMkLst>
        <pc:docMk/>
      </pc:docMkLst>
      <pc:sldChg chg="setBg">
        <pc:chgData name="Márovics Gergely Péter" userId="346673cb-4fe2-4bc9-9989-67cfee16853a" providerId="ADAL" clId="{D52C3A62-8ED5-394C-8D84-17EAE7803267}" dt="2023-07-11T12:08:08.413" v="0"/>
        <pc:sldMkLst>
          <pc:docMk/>
          <pc:sldMk cId="4034320822" sldId="262"/>
        </pc:sldMkLst>
      </pc:sldChg>
      <pc:sldChg chg="setBg">
        <pc:chgData name="Márovics Gergely Péter" userId="346673cb-4fe2-4bc9-9989-67cfee16853a" providerId="ADAL" clId="{D52C3A62-8ED5-394C-8D84-17EAE7803267}" dt="2023-07-11T12:08:08.413" v="0"/>
        <pc:sldMkLst>
          <pc:docMk/>
          <pc:sldMk cId="225899648" sldId="263"/>
        </pc:sldMkLst>
      </pc:sldChg>
      <pc:sldChg chg="setBg">
        <pc:chgData name="Márovics Gergely Péter" userId="346673cb-4fe2-4bc9-9989-67cfee16853a" providerId="ADAL" clId="{D52C3A62-8ED5-394C-8D84-17EAE7803267}" dt="2023-07-11T12:08:08.413" v="0"/>
        <pc:sldMkLst>
          <pc:docMk/>
          <pc:sldMk cId="1073460781" sldId="264"/>
        </pc:sldMkLst>
      </pc:sldChg>
      <pc:sldChg chg="setBg">
        <pc:chgData name="Márovics Gergely Péter" userId="346673cb-4fe2-4bc9-9989-67cfee16853a" providerId="ADAL" clId="{D52C3A62-8ED5-394C-8D84-17EAE7803267}" dt="2023-07-11T12:08:08.413" v="0"/>
        <pc:sldMkLst>
          <pc:docMk/>
          <pc:sldMk cId="4229843804" sldId="265"/>
        </pc:sldMkLst>
      </pc:sldChg>
      <pc:sldChg chg="setBg">
        <pc:chgData name="Márovics Gergely Péter" userId="346673cb-4fe2-4bc9-9989-67cfee16853a" providerId="ADAL" clId="{D52C3A62-8ED5-394C-8D84-17EAE7803267}" dt="2023-07-11T12:08:08.413" v="0"/>
        <pc:sldMkLst>
          <pc:docMk/>
          <pc:sldMk cId="2978430710" sldId="266"/>
        </pc:sldMkLst>
      </pc:sldChg>
      <pc:sldChg chg="setBg">
        <pc:chgData name="Márovics Gergely Péter" userId="346673cb-4fe2-4bc9-9989-67cfee16853a" providerId="ADAL" clId="{D52C3A62-8ED5-394C-8D84-17EAE7803267}" dt="2023-07-11T12:08:08.413" v="0"/>
        <pc:sldMkLst>
          <pc:docMk/>
          <pc:sldMk cId="3339004984" sldId="267"/>
        </pc:sldMkLst>
      </pc:sldChg>
      <pc:sldChg chg="setBg">
        <pc:chgData name="Márovics Gergely Péter" userId="346673cb-4fe2-4bc9-9989-67cfee16853a" providerId="ADAL" clId="{D52C3A62-8ED5-394C-8D84-17EAE7803267}" dt="2023-07-11T12:08:08.413" v="0"/>
        <pc:sldMkLst>
          <pc:docMk/>
          <pc:sldMk cId="2967362371" sldId="268"/>
        </pc:sldMkLst>
      </pc:sldChg>
      <pc:sldChg chg="setBg">
        <pc:chgData name="Márovics Gergely Péter" userId="346673cb-4fe2-4bc9-9989-67cfee16853a" providerId="ADAL" clId="{D52C3A62-8ED5-394C-8D84-17EAE7803267}" dt="2023-07-11T12:08:08.413" v="0"/>
        <pc:sldMkLst>
          <pc:docMk/>
          <pc:sldMk cId="1753300276" sldId="269"/>
        </pc:sldMkLst>
      </pc:sldChg>
      <pc:sldChg chg="setBg">
        <pc:chgData name="Márovics Gergely Péter" userId="346673cb-4fe2-4bc9-9989-67cfee16853a" providerId="ADAL" clId="{D52C3A62-8ED5-394C-8D84-17EAE7803267}" dt="2023-07-11T12:08:08.413" v="0"/>
        <pc:sldMkLst>
          <pc:docMk/>
          <pc:sldMk cId="3802889707" sldId="270"/>
        </pc:sldMkLst>
      </pc:sldChg>
      <pc:sldChg chg="setBg">
        <pc:chgData name="Márovics Gergely Péter" userId="346673cb-4fe2-4bc9-9989-67cfee16853a" providerId="ADAL" clId="{D52C3A62-8ED5-394C-8D84-17EAE7803267}" dt="2023-07-11T12:08:08.413" v="0"/>
        <pc:sldMkLst>
          <pc:docMk/>
          <pc:sldMk cId="979862675" sldId="271"/>
        </pc:sldMkLst>
      </pc:sldChg>
      <pc:sldChg chg="setBg">
        <pc:chgData name="Márovics Gergely Péter" userId="346673cb-4fe2-4bc9-9989-67cfee16853a" providerId="ADAL" clId="{D52C3A62-8ED5-394C-8D84-17EAE7803267}" dt="2023-07-11T12:08:08.413" v="0"/>
        <pc:sldMkLst>
          <pc:docMk/>
          <pc:sldMk cId="2938414306" sldId="272"/>
        </pc:sldMkLst>
      </pc:sldChg>
      <pc:sldChg chg="setBg">
        <pc:chgData name="Márovics Gergely Péter" userId="346673cb-4fe2-4bc9-9989-67cfee16853a" providerId="ADAL" clId="{D52C3A62-8ED5-394C-8D84-17EAE7803267}" dt="2023-07-11T12:08:08.413" v="0"/>
        <pc:sldMkLst>
          <pc:docMk/>
          <pc:sldMk cId="3283588084" sldId="273"/>
        </pc:sldMkLst>
      </pc:sldChg>
      <pc:sldChg chg="setBg">
        <pc:chgData name="Márovics Gergely Péter" userId="346673cb-4fe2-4bc9-9989-67cfee16853a" providerId="ADAL" clId="{D52C3A62-8ED5-394C-8D84-17EAE7803267}" dt="2023-07-11T12:08:08.413" v="0"/>
        <pc:sldMkLst>
          <pc:docMk/>
          <pc:sldMk cId="806195627" sldId="274"/>
        </pc:sldMkLst>
      </pc:sldChg>
      <pc:sldChg chg="setBg">
        <pc:chgData name="Márovics Gergely Péter" userId="346673cb-4fe2-4bc9-9989-67cfee16853a" providerId="ADAL" clId="{D52C3A62-8ED5-394C-8D84-17EAE7803267}" dt="2023-07-11T12:08:08.413" v="0"/>
        <pc:sldMkLst>
          <pc:docMk/>
          <pc:sldMk cId="2429388455" sldId="279"/>
        </pc:sldMkLst>
      </pc:sldChg>
      <pc:sldChg chg="setBg">
        <pc:chgData name="Márovics Gergely Péter" userId="346673cb-4fe2-4bc9-9989-67cfee16853a" providerId="ADAL" clId="{D52C3A62-8ED5-394C-8D84-17EAE7803267}" dt="2023-07-11T12:08:08.413" v="0"/>
        <pc:sldMkLst>
          <pc:docMk/>
          <pc:sldMk cId="4205303771" sldId="280"/>
        </pc:sldMkLst>
      </pc:sldChg>
      <pc:sldChg chg="setBg">
        <pc:chgData name="Márovics Gergely Péter" userId="346673cb-4fe2-4bc9-9989-67cfee16853a" providerId="ADAL" clId="{D52C3A62-8ED5-394C-8D84-17EAE7803267}" dt="2023-07-11T12:08:08.413" v="0"/>
        <pc:sldMkLst>
          <pc:docMk/>
          <pc:sldMk cId="1516781629" sldId="281"/>
        </pc:sldMkLst>
      </pc:sldChg>
      <pc:sldChg chg="setBg">
        <pc:chgData name="Márovics Gergely Péter" userId="346673cb-4fe2-4bc9-9989-67cfee16853a" providerId="ADAL" clId="{D52C3A62-8ED5-394C-8D84-17EAE7803267}" dt="2023-07-11T12:08:08.413" v="0"/>
        <pc:sldMkLst>
          <pc:docMk/>
          <pc:sldMk cId="1551498612" sldId="282"/>
        </pc:sldMkLst>
      </pc:sldChg>
      <pc:sldChg chg="setBg">
        <pc:chgData name="Márovics Gergely Péter" userId="346673cb-4fe2-4bc9-9989-67cfee16853a" providerId="ADAL" clId="{D52C3A62-8ED5-394C-8D84-17EAE7803267}" dt="2023-07-11T12:08:08.413" v="0"/>
        <pc:sldMkLst>
          <pc:docMk/>
          <pc:sldMk cId="1922159964" sldId="283"/>
        </pc:sldMkLst>
      </pc:sldChg>
      <pc:sldChg chg="setBg">
        <pc:chgData name="Márovics Gergely Péter" userId="346673cb-4fe2-4bc9-9989-67cfee16853a" providerId="ADAL" clId="{D52C3A62-8ED5-394C-8D84-17EAE7803267}" dt="2023-07-11T12:08:08.413" v="0"/>
        <pc:sldMkLst>
          <pc:docMk/>
          <pc:sldMk cId="2883533208" sldId="284"/>
        </pc:sldMkLst>
      </pc:sldChg>
      <pc:sldChg chg="setBg">
        <pc:chgData name="Márovics Gergely Péter" userId="346673cb-4fe2-4bc9-9989-67cfee16853a" providerId="ADAL" clId="{D52C3A62-8ED5-394C-8D84-17EAE7803267}" dt="2023-07-11T12:08:08.413" v="0"/>
        <pc:sldMkLst>
          <pc:docMk/>
          <pc:sldMk cId="879890447" sldId="285"/>
        </pc:sldMkLst>
      </pc:sldChg>
      <pc:sldChg chg="setBg">
        <pc:chgData name="Márovics Gergely Péter" userId="346673cb-4fe2-4bc9-9989-67cfee16853a" providerId="ADAL" clId="{D52C3A62-8ED5-394C-8D84-17EAE7803267}" dt="2023-07-11T12:08:08.413" v="0"/>
        <pc:sldMkLst>
          <pc:docMk/>
          <pc:sldMk cId="3993142958" sldId="286"/>
        </pc:sldMkLst>
      </pc:sldChg>
      <pc:sldChg chg="setBg">
        <pc:chgData name="Márovics Gergely Péter" userId="346673cb-4fe2-4bc9-9989-67cfee16853a" providerId="ADAL" clId="{D52C3A62-8ED5-394C-8D84-17EAE7803267}" dt="2023-07-11T12:08:08.413" v="0"/>
        <pc:sldMkLst>
          <pc:docMk/>
          <pc:sldMk cId="2372906350" sldId="287"/>
        </pc:sldMkLst>
      </pc:sldChg>
      <pc:sldChg chg="setBg">
        <pc:chgData name="Márovics Gergely Péter" userId="346673cb-4fe2-4bc9-9989-67cfee16853a" providerId="ADAL" clId="{D52C3A62-8ED5-394C-8D84-17EAE7803267}" dt="2023-07-11T12:08:08.413" v="0"/>
        <pc:sldMkLst>
          <pc:docMk/>
          <pc:sldMk cId="2931887708" sldId="288"/>
        </pc:sldMkLst>
      </pc:sldChg>
      <pc:sldChg chg="setBg">
        <pc:chgData name="Márovics Gergely Péter" userId="346673cb-4fe2-4bc9-9989-67cfee16853a" providerId="ADAL" clId="{D52C3A62-8ED5-394C-8D84-17EAE7803267}" dt="2023-07-11T12:08:08.413" v="0"/>
        <pc:sldMkLst>
          <pc:docMk/>
          <pc:sldMk cId="3366901342" sldId="289"/>
        </pc:sldMkLst>
      </pc:sldChg>
      <pc:sldChg chg="setBg">
        <pc:chgData name="Márovics Gergely Péter" userId="346673cb-4fe2-4bc9-9989-67cfee16853a" providerId="ADAL" clId="{D52C3A62-8ED5-394C-8D84-17EAE7803267}" dt="2023-07-11T12:08:08.413" v="0"/>
        <pc:sldMkLst>
          <pc:docMk/>
          <pc:sldMk cId="3416929210" sldId="291"/>
        </pc:sldMkLst>
      </pc:sldChg>
      <pc:sldChg chg="setBg">
        <pc:chgData name="Márovics Gergely Péter" userId="346673cb-4fe2-4bc9-9989-67cfee16853a" providerId="ADAL" clId="{D52C3A62-8ED5-394C-8D84-17EAE7803267}" dt="2023-07-11T12:08:08.413" v="0"/>
        <pc:sldMkLst>
          <pc:docMk/>
          <pc:sldMk cId="2641697473" sldId="292"/>
        </pc:sldMkLst>
      </pc:sldChg>
      <pc:sldChg chg="setBg">
        <pc:chgData name="Márovics Gergely Péter" userId="346673cb-4fe2-4bc9-9989-67cfee16853a" providerId="ADAL" clId="{D52C3A62-8ED5-394C-8D84-17EAE7803267}" dt="2023-07-11T12:08:08.413" v="0"/>
        <pc:sldMkLst>
          <pc:docMk/>
          <pc:sldMk cId="469130744" sldId="293"/>
        </pc:sldMkLst>
      </pc:sldChg>
      <pc:sldChg chg="setBg">
        <pc:chgData name="Márovics Gergely Péter" userId="346673cb-4fe2-4bc9-9989-67cfee16853a" providerId="ADAL" clId="{D52C3A62-8ED5-394C-8D84-17EAE7803267}" dt="2023-07-11T12:08:08.413" v="0"/>
        <pc:sldMkLst>
          <pc:docMk/>
          <pc:sldMk cId="3140382463" sldId="294"/>
        </pc:sldMkLst>
      </pc:sldChg>
      <pc:sldChg chg="setBg">
        <pc:chgData name="Márovics Gergely Péter" userId="346673cb-4fe2-4bc9-9989-67cfee16853a" providerId="ADAL" clId="{D52C3A62-8ED5-394C-8D84-17EAE7803267}" dt="2023-07-11T12:08:08.413" v="0"/>
        <pc:sldMkLst>
          <pc:docMk/>
          <pc:sldMk cId="918505311" sldId="295"/>
        </pc:sldMkLst>
      </pc:sldChg>
      <pc:sldChg chg="setBg">
        <pc:chgData name="Márovics Gergely Péter" userId="346673cb-4fe2-4bc9-9989-67cfee16853a" providerId="ADAL" clId="{D52C3A62-8ED5-394C-8D84-17EAE7803267}" dt="2023-07-11T12:08:08.413" v="0"/>
        <pc:sldMkLst>
          <pc:docMk/>
          <pc:sldMk cId="2142007351" sldId="296"/>
        </pc:sldMkLst>
      </pc:sldChg>
      <pc:sldChg chg="setBg">
        <pc:chgData name="Márovics Gergely Péter" userId="346673cb-4fe2-4bc9-9989-67cfee16853a" providerId="ADAL" clId="{D52C3A62-8ED5-394C-8D84-17EAE7803267}" dt="2023-07-11T12:08:08.413" v="0"/>
        <pc:sldMkLst>
          <pc:docMk/>
          <pc:sldMk cId="120298121" sldId="297"/>
        </pc:sldMkLst>
      </pc:sldChg>
      <pc:sldChg chg="setBg">
        <pc:chgData name="Márovics Gergely Péter" userId="346673cb-4fe2-4bc9-9989-67cfee16853a" providerId="ADAL" clId="{D52C3A62-8ED5-394C-8D84-17EAE7803267}" dt="2023-07-11T12:08:08.413" v="0"/>
        <pc:sldMkLst>
          <pc:docMk/>
          <pc:sldMk cId="3996055149" sldId="298"/>
        </pc:sldMkLst>
      </pc:sldChg>
      <pc:sldChg chg="setBg">
        <pc:chgData name="Márovics Gergely Péter" userId="346673cb-4fe2-4bc9-9989-67cfee16853a" providerId="ADAL" clId="{D52C3A62-8ED5-394C-8D84-17EAE7803267}" dt="2023-07-11T12:08:08.413" v="0"/>
        <pc:sldMkLst>
          <pc:docMk/>
          <pc:sldMk cId="2441469129" sldId="299"/>
        </pc:sldMkLst>
      </pc:sldChg>
      <pc:sldChg chg="setBg">
        <pc:chgData name="Márovics Gergely Péter" userId="346673cb-4fe2-4bc9-9989-67cfee16853a" providerId="ADAL" clId="{D52C3A62-8ED5-394C-8D84-17EAE7803267}" dt="2023-07-11T12:08:08.413" v="0"/>
        <pc:sldMkLst>
          <pc:docMk/>
          <pc:sldMk cId="2094146188" sldId="300"/>
        </pc:sldMkLst>
      </pc:sldChg>
      <pc:sldChg chg="setBg">
        <pc:chgData name="Márovics Gergely Péter" userId="346673cb-4fe2-4bc9-9989-67cfee16853a" providerId="ADAL" clId="{D52C3A62-8ED5-394C-8D84-17EAE7803267}" dt="2023-07-11T12:08:08.413" v="0"/>
        <pc:sldMkLst>
          <pc:docMk/>
          <pc:sldMk cId="2196418718" sldId="301"/>
        </pc:sldMkLst>
      </pc:sldChg>
      <pc:sldChg chg="setBg">
        <pc:chgData name="Márovics Gergely Péter" userId="346673cb-4fe2-4bc9-9989-67cfee16853a" providerId="ADAL" clId="{D52C3A62-8ED5-394C-8D84-17EAE7803267}" dt="2023-07-11T12:08:08.413" v="0"/>
        <pc:sldMkLst>
          <pc:docMk/>
          <pc:sldMk cId="3444051736" sldId="302"/>
        </pc:sldMkLst>
      </pc:sldChg>
      <pc:sldChg chg="setBg">
        <pc:chgData name="Márovics Gergely Péter" userId="346673cb-4fe2-4bc9-9989-67cfee16853a" providerId="ADAL" clId="{D52C3A62-8ED5-394C-8D84-17EAE7803267}" dt="2023-07-11T12:08:08.413" v="0"/>
        <pc:sldMkLst>
          <pc:docMk/>
          <pc:sldMk cId="3166546050" sldId="303"/>
        </pc:sldMkLst>
      </pc:sldChg>
      <pc:sldChg chg="setBg">
        <pc:chgData name="Márovics Gergely Péter" userId="346673cb-4fe2-4bc9-9989-67cfee16853a" providerId="ADAL" clId="{D52C3A62-8ED5-394C-8D84-17EAE7803267}" dt="2023-07-11T12:08:08.413" v="0"/>
        <pc:sldMkLst>
          <pc:docMk/>
          <pc:sldMk cId="1051087904" sldId="304"/>
        </pc:sldMkLst>
      </pc:sldChg>
      <pc:sldChg chg="setBg">
        <pc:chgData name="Márovics Gergely Péter" userId="346673cb-4fe2-4bc9-9989-67cfee16853a" providerId="ADAL" clId="{D52C3A62-8ED5-394C-8D84-17EAE7803267}" dt="2023-07-11T12:08:08.413" v="0"/>
        <pc:sldMkLst>
          <pc:docMk/>
          <pc:sldMk cId="175920215" sldId="305"/>
        </pc:sldMkLst>
      </pc:sldChg>
      <pc:sldChg chg="setBg">
        <pc:chgData name="Márovics Gergely Péter" userId="346673cb-4fe2-4bc9-9989-67cfee16853a" providerId="ADAL" clId="{D52C3A62-8ED5-394C-8D84-17EAE7803267}" dt="2023-07-11T12:08:08.413" v="0"/>
        <pc:sldMkLst>
          <pc:docMk/>
          <pc:sldMk cId="4034537576" sldId="306"/>
        </pc:sldMkLst>
      </pc:sldChg>
      <pc:sldChg chg="setBg">
        <pc:chgData name="Márovics Gergely Péter" userId="346673cb-4fe2-4bc9-9989-67cfee16853a" providerId="ADAL" clId="{D52C3A62-8ED5-394C-8D84-17EAE7803267}" dt="2023-07-11T12:08:08.413" v="0"/>
        <pc:sldMkLst>
          <pc:docMk/>
          <pc:sldMk cId="2117147347" sldId="307"/>
        </pc:sldMkLst>
      </pc:sldChg>
      <pc:sldChg chg="setBg">
        <pc:chgData name="Márovics Gergely Péter" userId="346673cb-4fe2-4bc9-9989-67cfee16853a" providerId="ADAL" clId="{D52C3A62-8ED5-394C-8D84-17EAE7803267}" dt="2023-07-11T12:08:08.413" v="0"/>
        <pc:sldMkLst>
          <pc:docMk/>
          <pc:sldMk cId="3143780407" sldId="308"/>
        </pc:sldMkLst>
      </pc:sldChg>
      <pc:sldChg chg="setBg">
        <pc:chgData name="Márovics Gergely Péter" userId="346673cb-4fe2-4bc9-9989-67cfee16853a" providerId="ADAL" clId="{D52C3A62-8ED5-394C-8D84-17EAE7803267}" dt="2023-07-11T12:08:08.413" v="0"/>
        <pc:sldMkLst>
          <pc:docMk/>
          <pc:sldMk cId="1437326785" sldId="309"/>
        </pc:sldMkLst>
      </pc:sldChg>
      <pc:sldChg chg="setBg">
        <pc:chgData name="Márovics Gergely Péter" userId="346673cb-4fe2-4bc9-9989-67cfee16853a" providerId="ADAL" clId="{D52C3A62-8ED5-394C-8D84-17EAE7803267}" dt="2023-07-11T12:08:08.413" v="0"/>
        <pc:sldMkLst>
          <pc:docMk/>
          <pc:sldMk cId="20629358" sldId="310"/>
        </pc:sldMkLst>
      </pc:sldChg>
      <pc:sldChg chg="setBg">
        <pc:chgData name="Márovics Gergely Péter" userId="346673cb-4fe2-4bc9-9989-67cfee16853a" providerId="ADAL" clId="{D52C3A62-8ED5-394C-8D84-17EAE7803267}" dt="2023-07-11T12:08:08.413" v="0"/>
        <pc:sldMkLst>
          <pc:docMk/>
          <pc:sldMk cId="1585033995" sldId="311"/>
        </pc:sldMkLst>
      </pc:sldChg>
      <pc:sldChg chg="setBg">
        <pc:chgData name="Márovics Gergely Péter" userId="346673cb-4fe2-4bc9-9989-67cfee16853a" providerId="ADAL" clId="{D52C3A62-8ED5-394C-8D84-17EAE7803267}" dt="2023-07-11T12:08:08.413" v="0"/>
        <pc:sldMkLst>
          <pc:docMk/>
          <pc:sldMk cId="2687857391" sldId="312"/>
        </pc:sldMkLst>
      </pc:sldChg>
      <pc:sldChg chg="setBg">
        <pc:chgData name="Márovics Gergely Péter" userId="346673cb-4fe2-4bc9-9989-67cfee16853a" providerId="ADAL" clId="{D52C3A62-8ED5-394C-8D84-17EAE7803267}" dt="2023-07-11T12:08:08.413" v="0"/>
        <pc:sldMkLst>
          <pc:docMk/>
          <pc:sldMk cId="1545176875" sldId="313"/>
        </pc:sldMkLst>
      </pc:sldChg>
      <pc:sldChg chg="setBg">
        <pc:chgData name="Márovics Gergely Péter" userId="346673cb-4fe2-4bc9-9989-67cfee16853a" providerId="ADAL" clId="{D52C3A62-8ED5-394C-8D84-17EAE7803267}" dt="2023-07-11T12:08:08.413" v="0"/>
        <pc:sldMkLst>
          <pc:docMk/>
          <pc:sldMk cId="1763321345" sldId="314"/>
        </pc:sldMkLst>
      </pc:sldChg>
      <pc:sldChg chg="setBg">
        <pc:chgData name="Márovics Gergely Péter" userId="346673cb-4fe2-4bc9-9989-67cfee16853a" providerId="ADAL" clId="{D52C3A62-8ED5-394C-8D84-17EAE7803267}" dt="2023-07-11T12:08:08.413" v="0"/>
        <pc:sldMkLst>
          <pc:docMk/>
          <pc:sldMk cId="3207977071" sldId="315"/>
        </pc:sldMkLst>
      </pc:sldChg>
      <pc:sldChg chg="setBg">
        <pc:chgData name="Márovics Gergely Péter" userId="346673cb-4fe2-4bc9-9989-67cfee16853a" providerId="ADAL" clId="{D52C3A62-8ED5-394C-8D84-17EAE7803267}" dt="2023-07-11T12:08:08.413" v="0"/>
        <pc:sldMkLst>
          <pc:docMk/>
          <pc:sldMk cId="1751988687" sldId="316"/>
        </pc:sldMkLst>
      </pc:sldChg>
      <pc:sldChg chg="setBg">
        <pc:chgData name="Márovics Gergely Péter" userId="346673cb-4fe2-4bc9-9989-67cfee16853a" providerId="ADAL" clId="{D52C3A62-8ED5-394C-8D84-17EAE7803267}" dt="2023-07-11T12:08:08.413" v="0"/>
        <pc:sldMkLst>
          <pc:docMk/>
          <pc:sldMk cId="512643" sldId="317"/>
        </pc:sldMkLst>
      </pc:sldChg>
      <pc:sldChg chg="setBg">
        <pc:chgData name="Márovics Gergely Péter" userId="346673cb-4fe2-4bc9-9989-67cfee16853a" providerId="ADAL" clId="{D52C3A62-8ED5-394C-8D84-17EAE7803267}" dt="2023-07-11T12:08:08.413" v="0"/>
        <pc:sldMkLst>
          <pc:docMk/>
          <pc:sldMk cId="622692955" sldId="318"/>
        </pc:sldMkLst>
      </pc:sldChg>
      <pc:sldChg chg="setBg">
        <pc:chgData name="Márovics Gergely Péter" userId="346673cb-4fe2-4bc9-9989-67cfee16853a" providerId="ADAL" clId="{D52C3A62-8ED5-394C-8D84-17EAE7803267}" dt="2023-07-11T12:08:08.413" v="0"/>
        <pc:sldMkLst>
          <pc:docMk/>
          <pc:sldMk cId="2180120255" sldId="319"/>
        </pc:sldMkLst>
      </pc:sldChg>
      <pc:sldChg chg="setBg">
        <pc:chgData name="Márovics Gergely Péter" userId="346673cb-4fe2-4bc9-9989-67cfee16853a" providerId="ADAL" clId="{D52C3A62-8ED5-394C-8D84-17EAE7803267}" dt="2023-07-11T12:08:08.413" v="0"/>
        <pc:sldMkLst>
          <pc:docMk/>
          <pc:sldMk cId="3306774197" sldId="320"/>
        </pc:sldMkLst>
      </pc:sldChg>
      <pc:sldChg chg="setBg">
        <pc:chgData name="Márovics Gergely Péter" userId="346673cb-4fe2-4bc9-9989-67cfee16853a" providerId="ADAL" clId="{D52C3A62-8ED5-394C-8D84-17EAE7803267}" dt="2023-07-11T12:08:08.413" v="0"/>
        <pc:sldMkLst>
          <pc:docMk/>
          <pc:sldMk cId="398283769" sldId="321"/>
        </pc:sldMkLst>
      </pc:sldChg>
      <pc:sldChg chg="modSp mod setBg">
        <pc:chgData name="Márovics Gergely Péter" userId="346673cb-4fe2-4bc9-9989-67cfee16853a" providerId="ADAL" clId="{D52C3A62-8ED5-394C-8D84-17EAE7803267}" dt="2023-07-11T12:08:18.270" v="1" actId="207"/>
        <pc:sldMkLst>
          <pc:docMk/>
          <pc:sldMk cId="337259121" sldId="322"/>
        </pc:sldMkLst>
        <pc:spChg chg="mod">
          <ac:chgData name="Márovics Gergely Péter" userId="346673cb-4fe2-4bc9-9989-67cfee16853a" providerId="ADAL" clId="{D52C3A62-8ED5-394C-8D84-17EAE7803267}" dt="2023-07-11T12:08:18.270" v="1" actId="207"/>
          <ac:spMkLst>
            <pc:docMk/>
            <pc:sldMk cId="337259121" sldId="322"/>
            <ac:spMk id="11"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2"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3"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4"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5" creationId="{00000000-0000-0000-0000-000000000000}"/>
          </ac:spMkLst>
        </pc:spChg>
      </pc:sldChg>
    </pc:docChg>
  </pc:docChgLst>
  <pc:docChgLst>
    <pc:chgData name="Dr. Girán János" userId="S::gijaaa.b.jpte@tr.pte.hu::9954c96b-4763-45a4-9945-241d7a505e54" providerId="AD" clId="Web-{6DDD3DA6-8782-F7B2-4849-4E4A78EDDFE2}"/>
    <pc:docChg chg="modSld">
      <pc:chgData name="Dr. Girán János" userId="S::gijaaa.b.jpte@tr.pte.hu::9954c96b-4763-45a4-9945-241d7a505e54" providerId="AD" clId="Web-{6DDD3DA6-8782-F7B2-4849-4E4A78EDDFE2}" dt="2024-06-10T13:16:26.606" v="1" actId="14100"/>
      <pc:docMkLst>
        <pc:docMk/>
      </pc:docMkLst>
      <pc:sldChg chg="modSp">
        <pc:chgData name="Dr. Girán János" userId="S::gijaaa.b.jpte@tr.pte.hu::9954c96b-4763-45a4-9945-241d7a505e54" providerId="AD" clId="Web-{6DDD3DA6-8782-F7B2-4849-4E4A78EDDFE2}" dt="2024-06-10T13:16:26.606" v="1" actId="14100"/>
        <pc:sldMkLst>
          <pc:docMk/>
          <pc:sldMk cId="3416929210" sldId="291"/>
        </pc:sldMkLst>
        <pc:spChg chg="mod">
          <ac:chgData name="Dr. Girán János" userId="S::gijaaa.b.jpte@tr.pte.hu::9954c96b-4763-45a4-9945-241d7a505e54" providerId="AD" clId="Web-{6DDD3DA6-8782-F7B2-4849-4E4A78EDDFE2}" dt="2024-06-10T13:16:26.606" v="1" actId="14100"/>
          <ac:spMkLst>
            <pc:docMk/>
            <pc:sldMk cId="3416929210" sldId="291"/>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AC4F305-BB49-BD49-9BA0-956873554DA4}" type="datetimeFigureOut">
              <a:rPr lang="en-US" smtClean="0"/>
              <a:t>4/17/2025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6</a:t>
            </a:fld>
            <a:endParaRPr lang="en-US"/>
          </a:p>
        </p:txBody>
      </p:sp>
    </p:spTree>
    <p:extLst>
      <p:ext uri="{BB962C8B-B14F-4D97-AF65-F5344CB8AC3E}">
        <p14:creationId xmlns:p14="http://schemas.microsoft.com/office/powerpoint/2010/main" val="3857552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7</a:t>
            </a:fld>
            <a:endParaRPr lang="en-US"/>
          </a:p>
        </p:txBody>
      </p:sp>
    </p:spTree>
    <p:extLst>
      <p:ext uri="{BB962C8B-B14F-4D97-AF65-F5344CB8AC3E}">
        <p14:creationId xmlns:p14="http://schemas.microsoft.com/office/powerpoint/2010/main" val="4099903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hu"/>
              <a:t>https://www.who.int/docs/default-source/climate-change/who-global-strategy-on-health-environment-and-climate-change-a72-15.pdf?sfvrsn=20e72548_2 – pg 6</a:t>
            </a:r>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8</a:t>
            </a:fld>
            <a:endParaRPr lang="en-US"/>
          </a:p>
        </p:txBody>
      </p:sp>
    </p:spTree>
    <p:extLst>
      <p:ext uri="{BB962C8B-B14F-4D97-AF65-F5344CB8AC3E}">
        <p14:creationId xmlns:p14="http://schemas.microsoft.com/office/powerpoint/2010/main" val="209090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hu" sz="1200" b="0" i="0" u="none" strike="noStrike" kern="1200">
                <a:solidFill>
                  <a:schemeClr val="tx1"/>
                </a:solidFill>
                <a:latin typeface="+mn-lt"/>
                <a:ea typeface="+mn-ea"/>
                <a:cs typeface="+mn-cs"/>
              </a:rPr>
              <a:t>Checklists to assess vulnerabilities in health care facilities in the context of climate change </a:t>
            </a:r>
          </a:p>
          <a:p>
            <a:pPr rtl="0"/>
            <a:r>
              <a:rPr lang="hu" sz="1200" b="0" i="0" u="none" strike="noStrike" kern="1200">
                <a:solidFill>
                  <a:schemeClr val="tx1"/>
                </a:solidFill>
                <a:latin typeface="+mn-lt"/>
                <a:ea typeface="+mn-ea"/>
                <a:cs typeface="+mn-cs"/>
              </a:rPr>
              <a:t>ISBN 978-92-4-002290-4 (electronic version) – pg 7.</a:t>
            </a:r>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9</a:t>
            </a:fld>
            <a:endParaRPr lang="en-US"/>
          </a:p>
        </p:txBody>
      </p:sp>
    </p:spTree>
    <p:extLst>
      <p:ext uri="{BB962C8B-B14F-4D97-AF65-F5344CB8AC3E}">
        <p14:creationId xmlns:p14="http://schemas.microsoft.com/office/powerpoint/2010/main" val="1288154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hu"/>
              <a:t>https://www.statista.com/chart/28816/climate-change-performance-index/</a:t>
            </a:r>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11</a:t>
            </a:fld>
            <a:endParaRPr lang="en-US"/>
          </a:p>
        </p:txBody>
      </p:sp>
    </p:spTree>
    <p:extLst>
      <p:ext uri="{BB962C8B-B14F-4D97-AF65-F5344CB8AC3E}">
        <p14:creationId xmlns:p14="http://schemas.microsoft.com/office/powerpoint/2010/main" val="3604981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hu"/>
              <a:t>https://www.who.int/news-room/fact-sheets/detail/climate-change-and-health Figure: </a:t>
            </a:r>
            <a:r>
              <a:rPr lang="hu" sz="1200" b="1" i="1" kern="120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12</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hu"/>
              <a:t>https://www.who.int/news-room/fact-sheets/detail/climate-change-heat-and-health</a:t>
            </a:r>
          </a:p>
          <a:p>
            <a:pPr rtl="0"/>
            <a:r>
              <a:rPr lang="hu"/>
              <a:t>https://www.who.int/teams/environment-climate-change-and-health/climate-change-and-health/advocacy-partnerships/manifesto - infographics</a:t>
            </a:r>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13</a:t>
            </a:fld>
            <a:endParaRPr lang="en-US"/>
          </a:p>
        </p:txBody>
      </p:sp>
    </p:spTree>
    <p:extLst>
      <p:ext uri="{BB962C8B-B14F-4D97-AF65-F5344CB8AC3E}">
        <p14:creationId xmlns:p14="http://schemas.microsoft.com/office/powerpoint/2010/main" val="3826342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25</a:t>
            </a:fld>
            <a:endParaRPr lang="en-US"/>
          </a:p>
        </p:txBody>
      </p:sp>
    </p:spTree>
    <p:extLst>
      <p:ext uri="{BB962C8B-B14F-4D97-AF65-F5344CB8AC3E}">
        <p14:creationId xmlns:p14="http://schemas.microsoft.com/office/powerpoint/2010/main" val="146379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26</a:t>
            </a:fld>
            <a:endParaRPr lang="en-US"/>
          </a:p>
        </p:txBody>
      </p:sp>
    </p:spTree>
    <p:extLst>
      <p:ext uri="{BB962C8B-B14F-4D97-AF65-F5344CB8AC3E}">
        <p14:creationId xmlns:p14="http://schemas.microsoft.com/office/powerpoint/2010/main" val="22485110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hu"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hu" dirty="0"/>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noProof="0" dirty="0"/>
              <a:t>Main text (First level)</a:t>
            </a:r>
          </a:p>
          <a:p>
            <a:pPr lvl="1" rtl="0"/>
            <a:r>
              <a:rPr lang="hu" noProof="0" dirty="0"/>
              <a:t>Second level</a:t>
            </a:r>
          </a:p>
          <a:p>
            <a:pPr lvl="2" rtl="0"/>
            <a:r>
              <a:rPr lang="hu" noProof="0" dirty="0"/>
              <a:t>Third level</a:t>
            </a:r>
          </a:p>
          <a:p>
            <a:pPr lvl="3" rtl="0"/>
            <a:r>
              <a:rPr lang="hu"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hu"/>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www.who.int/news-room/fact-sheets/detail/climate-change-and-health&#16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statista.com/chart/28816/climate-change-performance-inde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hyperlink" Target="https://www.who.int/news-room/fact-sheets/detail/climate-change-heat-and-health" TargetMode="External"/><Relationship Id="rId4" Type="http://schemas.openxmlformats.org/officeDocument/2006/relationships/image" Target="../media/image18.pn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hyperlink" Target="https://www.cdc.gov/climateandhealth/images/climate_change_health_impact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statista.com/chart/26117/average-number-of-internal-climate-migrants-by-2050-per-region/"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bd.int/health/SOK-biodiversity-en.pdf"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ipcc.ch/site/assets/uploads/2020/11/The-Regional-Impact.pdf&#160;" TargetMode="External"/><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ipcc.ch/site/assets/uploads/2020/11/The-Regional-Impact.pdf" TargetMode="External"/><Relationship Id="rId2" Type="http://schemas.openxmlformats.org/officeDocument/2006/relationships/hyperlink" Target="https://chasecanada.org/wp-content/uploads/2021/01/Climate-Change-Toolkit-for-Health-Professionals-Full-Toolkit.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cdc.gov/climateandhealth/images/climate_change_health_impact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526968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757" y="1687482"/>
            <a:ext cx="6332985" cy="4197929"/>
          </a:xfrm>
        </p:spPr>
        <p:txBody>
          <a:bodyPr rtlCol="0">
            <a:normAutofit fontScale="92500"/>
          </a:bodyPr>
          <a:lstStyle/>
          <a:p>
            <a:pPr marL="0" indent="0" algn="just">
              <a:lnSpc>
                <a:spcPct val="120000"/>
              </a:lnSpc>
              <a:spcAft>
                <a:spcPts val="0"/>
              </a:spcAft>
              <a:buNone/>
            </a:pPr>
            <a:r>
              <a:rPr lang="hu-HU" sz="1800" dirty="0" smtClean="0"/>
              <a:t>Az éghajlatváltozás már jelenleg is számos módon befolyásolja az emberek egészségét, többek között </a:t>
            </a:r>
          </a:p>
          <a:p>
            <a:pPr lvl="1" algn="just">
              <a:lnSpc>
                <a:spcPct val="120000"/>
              </a:lnSpc>
            </a:pPr>
            <a:r>
              <a:rPr lang="hu-HU" sz="1800" dirty="0" smtClean="0"/>
              <a:t>az egyre gyakoribbá váló szélsőséges időjárási események – hőhullámok, viharok és árvizek – okozta halálesetek és megbetegedések; </a:t>
            </a:r>
          </a:p>
          <a:p>
            <a:pPr lvl="1" algn="just">
              <a:lnSpc>
                <a:spcPct val="120000"/>
              </a:lnSpc>
            </a:pPr>
            <a:r>
              <a:rPr lang="hu-HU" sz="1800" dirty="0" smtClean="0"/>
              <a:t>az élelmiszerellátás zavarai; </a:t>
            </a:r>
          </a:p>
          <a:p>
            <a:pPr lvl="1" algn="just">
              <a:lnSpc>
                <a:spcPct val="120000"/>
              </a:lnSpc>
            </a:pPr>
            <a:r>
              <a:rPr lang="hu-HU" sz="1800" dirty="0" smtClean="0"/>
              <a:t>a </a:t>
            </a:r>
            <a:r>
              <a:rPr lang="hu-HU" sz="1800" dirty="0" err="1" smtClean="0"/>
              <a:t>zoonózisok</a:t>
            </a:r>
            <a:r>
              <a:rPr lang="hu-HU" sz="1800" dirty="0" smtClean="0"/>
              <a:t>;</a:t>
            </a:r>
          </a:p>
          <a:p>
            <a:pPr lvl="1" algn="just">
              <a:lnSpc>
                <a:spcPct val="120000"/>
              </a:lnSpc>
            </a:pPr>
            <a:r>
              <a:rPr lang="hu-HU" sz="1800" dirty="0" smtClean="0"/>
              <a:t>a vizek, vektorok és  élelmiszerek által terjesztett betegségek; </a:t>
            </a:r>
          </a:p>
          <a:p>
            <a:pPr lvl="1" algn="just">
              <a:lnSpc>
                <a:spcPct val="120000"/>
              </a:lnSpc>
            </a:pPr>
            <a:r>
              <a:rPr lang="hu-HU" sz="1800" dirty="0" smtClean="0"/>
              <a:t>a mentális egészségi problémák számának növekedése miatt. </a:t>
            </a:r>
            <a:endParaRPr lang="hu-HU" sz="1800" dirty="0"/>
          </a:p>
        </p:txBody>
      </p:sp>
      <p:pic>
        <p:nvPicPr>
          <p:cNvPr id="4" name="Picture 3"/>
          <p:cNvPicPr>
            <a:picLocks noChangeAspect="1"/>
          </p:cNvPicPr>
          <p:nvPr/>
        </p:nvPicPr>
        <p:blipFill>
          <a:blip r:embed="rId2"/>
          <a:stretch>
            <a:fillRect/>
          </a:stretch>
        </p:blipFill>
        <p:spPr>
          <a:xfrm>
            <a:off x="6834750" y="3330132"/>
            <a:ext cx="5254581" cy="261504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4749" y="566923"/>
            <a:ext cx="5254581" cy="2641735"/>
          </a:xfrm>
          <a:prstGeom prst="rect">
            <a:avLst/>
          </a:prstGeom>
        </p:spPr>
      </p:pic>
      <p:sp>
        <p:nvSpPr>
          <p:cNvPr id="5" name="Rectangle 4"/>
          <p:cNvSpPr/>
          <p:nvPr/>
        </p:nvSpPr>
        <p:spPr>
          <a:xfrm>
            <a:off x="6138466" y="6041341"/>
            <a:ext cx="6096000" cy="261610"/>
          </a:xfrm>
          <a:prstGeom prst="rect">
            <a:avLst/>
          </a:prstGeom>
        </p:spPr>
        <p:txBody>
          <a:bodyPr lIns="91440" tIns="45720" rIns="91440" bIns="45720" rtlCol="0" anchor="t">
            <a:spAutoFit/>
          </a:bodyPr>
          <a:lstStyle/>
          <a:p>
            <a:pPr rtl="0"/>
            <a:r>
              <a:rPr lang="hu" sz="1100">
                <a:solidFill>
                  <a:srgbClr val="0000FF"/>
                </a:solidFill>
                <a:latin typeface="Calibri"/>
                <a:ea typeface="Calibri"/>
                <a:cs typeface="Times New Roman"/>
                <a:hlinkClick r:id="rId4"/>
              </a:rPr>
              <a:t>https://www.who.int/news-room/fact-sheets/detail/climate-change-and-health </a:t>
            </a:r>
            <a:r>
              <a:rPr lang="hu" sz="1100">
                <a:solidFill>
                  <a:srgbClr val="000000"/>
                </a:solidFill>
                <a:latin typeface="Calibri"/>
                <a:ea typeface="Calibri"/>
                <a:cs typeface="Calibri"/>
              </a:rPr>
              <a:t>Hozzáférhető 20 június 2023</a:t>
            </a:r>
            <a:endParaRPr lang="en-US" sz="1100" dirty="0"/>
          </a:p>
        </p:txBody>
      </p:sp>
      <p:sp>
        <p:nvSpPr>
          <p:cNvPr id="7" name="Téglalap 6"/>
          <p:cNvSpPr/>
          <p:nvPr/>
        </p:nvSpPr>
        <p:spPr>
          <a:xfrm>
            <a:off x="287397" y="130199"/>
            <a:ext cx="5963684" cy="523220"/>
          </a:xfrm>
          <a:prstGeom prst="rect">
            <a:avLst/>
          </a:prstGeom>
        </p:spPr>
        <p:txBody>
          <a:bodyPr wrap="none">
            <a:spAutoFit/>
          </a:bodyPr>
          <a:lstStyle/>
          <a:p>
            <a:r>
              <a:rPr lang="hu" sz="2800" b="1" dirty="0" smtClean="0"/>
              <a:t>Az éghajlatváltozás egészségkockázatai</a:t>
            </a:r>
            <a:endParaRPr lang="de-DE" sz="2800" b="1" dirty="0"/>
          </a:p>
        </p:txBody>
      </p:sp>
    </p:spTree>
    <p:extLst>
      <p:ext uri="{BB962C8B-B14F-4D97-AF65-F5344CB8AC3E}">
        <p14:creationId xmlns:p14="http://schemas.microsoft.com/office/powerpoint/2010/main" val="225899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 y="6033229"/>
            <a:ext cx="11896825" cy="419222"/>
          </a:xfrm>
        </p:spPr>
        <p:txBody>
          <a:bodyPr vert="horz" lIns="91440" tIns="45720" rIns="91440" bIns="45720" rtlCol="0" anchor="t">
            <a:normAutofit/>
          </a:bodyPr>
          <a:lstStyle/>
          <a:p>
            <a:pPr marL="0" indent="0" algn="ctr" rtl="0">
              <a:buNone/>
            </a:pPr>
            <a:r>
              <a:rPr lang="hu" sz="1100" dirty="0">
                <a:solidFill>
                  <a:schemeClr val="tx1"/>
                </a:solidFill>
                <a:hlinkClick r:id="rId3">
                  <a:extLst>
                    <a:ext uri="{A12FA001-AC4F-418D-AE19-62706E023703}">
                      <ahyp:hlinkClr xmlns:ahyp="http://schemas.microsoft.com/office/drawing/2018/hyperlinkcolor" xmlns="" val="tx"/>
                    </a:ext>
                  </a:extLst>
                </a:hlinkClick>
              </a:rPr>
              <a:t>https://www.statista.com/chart/28816/climate-change-performance-index/</a:t>
            </a:r>
            <a:r>
              <a:rPr lang="hu" sz="1100" dirty="0">
                <a:solidFill>
                  <a:schemeClr val="tx1"/>
                </a:solidFill>
              </a:rPr>
              <a:t> </a:t>
            </a:r>
            <a:r>
              <a:rPr lang="hu" sz="1100" dirty="0" smtClean="0">
                <a:solidFill>
                  <a:schemeClr val="tx1"/>
                </a:solidFill>
              </a:rPr>
              <a:t>elérve:</a:t>
            </a:r>
            <a:r>
              <a:rPr lang="hu" sz="1100" dirty="0">
                <a:solidFill>
                  <a:schemeClr val="tx1"/>
                </a:solidFill>
              </a:rPr>
              <a:t> </a:t>
            </a:r>
            <a:r>
              <a:rPr lang="hu" sz="1100" dirty="0" smtClean="0">
                <a:solidFill>
                  <a:schemeClr val="tx1"/>
                </a:solidFill>
              </a:rPr>
              <a:t> 2023 június 16</a:t>
            </a:r>
            <a:endParaRPr lang="hu" sz="1100" dirty="0">
              <a:solidFill>
                <a:schemeClr val="tx1"/>
              </a:solidFill>
            </a:endParaRPr>
          </a:p>
          <a:p>
            <a:pPr rtl="0"/>
            <a:endParaRPr lang="en-US" dirty="0"/>
          </a:p>
        </p:txBody>
      </p:sp>
      <p:pic>
        <p:nvPicPr>
          <p:cNvPr id="4" name="Picture 3"/>
          <p:cNvPicPr>
            <a:picLocks noChangeAspect="1"/>
          </p:cNvPicPr>
          <p:nvPr/>
        </p:nvPicPr>
        <p:blipFill rotWithShape="1">
          <a:blip r:embed="rId4"/>
          <a:srcRect l="13504" t="13651" r="36808" b="10252"/>
          <a:stretch/>
        </p:blipFill>
        <p:spPr>
          <a:xfrm>
            <a:off x="2812211" y="112695"/>
            <a:ext cx="6906247" cy="5946571"/>
          </a:xfrm>
          <a:prstGeom prst="rect">
            <a:avLst/>
          </a:prstGeom>
        </p:spPr>
      </p:pic>
    </p:spTree>
    <p:extLst>
      <p:ext uri="{BB962C8B-B14F-4D97-AF65-F5344CB8AC3E}">
        <p14:creationId xmlns:p14="http://schemas.microsoft.com/office/powerpoint/2010/main" val="175920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5979886"/>
            <a:ext cx="11896825" cy="525236"/>
          </a:xfrm>
        </p:spPr>
        <p:txBody>
          <a:bodyPr vert="horz" lIns="91440" tIns="45720" rIns="91440" bIns="45720" rtlCol="0" anchor="t">
            <a:normAutofit/>
          </a:bodyPr>
          <a:lstStyle/>
          <a:p>
            <a:pPr marL="0" indent="0" algn="ctr" rtl="0">
              <a:buNone/>
            </a:pPr>
            <a:r>
              <a:rPr lang="hu" sz="1100" dirty="0">
                <a:solidFill>
                  <a:schemeClr val="tx1"/>
                </a:solidFill>
              </a:rPr>
              <a:t>https://www.who.int/news-room/fact-sheets/detail/climate-change-and-health, </a:t>
            </a:r>
            <a:r>
              <a:rPr lang="hu" sz="1100" dirty="0" smtClean="0">
                <a:solidFill>
                  <a:schemeClr val="tx1"/>
                </a:solidFill>
              </a:rPr>
              <a:t>elérve: </a:t>
            </a:r>
            <a:r>
              <a:rPr lang="hu" sz="1100" dirty="0">
                <a:solidFill>
                  <a:schemeClr val="tx1"/>
                </a:solidFill>
              </a:rPr>
              <a:t>2023. június 20.</a:t>
            </a:r>
            <a:endParaRPr lang="en-US" sz="11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3"/>
          <a:srcRect l="17798" t="13864" r="18060" b="7614"/>
          <a:stretch/>
        </p:blipFill>
        <p:spPr>
          <a:xfrm>
            <a:off x="1268084" y="153038"/>
            <a:ext cx="9086530" cy="5828358"/>
          </a:xfrm>
          <a:prstGeom prst="rect">
            <a:avLst/>
          </a:prstGeom>
        </p:spPr>
      </p:pic>
    </p:spTree>
    <p:extLst>
      <p:ext uri="{BB962C8B-B14F-4D97-AF65-F5344CB8AC3E}">
        <p14:creationId xmlns:p14="http://schemas.microsoft.com/office/powerpoint/2010/main" val="512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3979572" y="4309913"/>
            <a:ext cx="4073046" cy="2061130"/>
          </a:xfrm>
          <a:prstGeom prst="rect">
            <a:avLst/>
          </a:prstGeom>
        </p:spPr>
      </p:pic>
      <p:pic>
        <p:nvPicPr>
          <p:cNvPr id="4" name="Picture 3"/>
          <p:cNvPicPr>
            <a:picLocks noChangeAspect="1"/>
          </p:cNvPicPr>
          <p:nvPr/>
        </p:nvPicPr>
        <p:blipFill rotWithShape="1">
          <a:blip r:embed="rId4"/>
          <a:srcRect l="27497" t="14393" r="27267" b="50396"/>
          <a:stretch/>
        </p:blipFill>
        <p:spPr>
          <a:xfrm>
            <a:off x="102353" y="171638"/>
            <a:ext cx="3877219" cy="1696813"/>
          </a:xfrm>
          <a:prstGeom prst="rect">
            <a:avLst/>
          </a:prstGeom>
        </p:spPr>
      </p:pic>
      <p:pic>
        <p:nvPicPr>
          <p:cNvPr id="5" name="Picture 4"/>
          <p:cNvPicPr>
            <a:picLocks noChangeAspect="1"/>
          </p:cNvPicPr>
          <p:nvPr/>
        </p:nvPicPr>
        <p:blipFill rotWithShape="1">
          <a:blip r:embed="rId5"/>
          <a:srcRect l="27399" t="14568" r="28752" b="48298"/>
          <a:stretch/>
        </p:blipFill>
        <p:spPr>
          <a:xfrm>
            <a:off x="3979573" y="153009"/>
            <a:ext cx="3657600" cy="1741450"/>
          </a:xfrm>
          <a:prstGeom prst="rect">
            <a:avLst/>
          </a:prstGeom>
        </p:spPr>
      </p:pic>
      <p:pic>
        <p:nvPicPr>
          <p:cNvPr id="7" name="Picture 6"/>
          <p:cNvPicPr>
            <a:picLocks noChangeAspect="1"/>
          </p:cNvPicPr>
          <p:nvPr/>
        </p:nvPicPr>
        <p:blipFill rotWithShape="1">
          <a:blip r:embed="rId6"/>
          <a:srcRect l="27498" t="14393" r="28554" b="49516"/>
          <a:stretch/>
        </p:blipFill>
        <p:spPr>
          <a:xfrm>
            <a:off x="7633240" y="153009"/>
            <a:ext cx="4546243" cy="1741450"/>
          </a:xfrm>
          <a:prstGeom prst="rect">
            <a:avLst/>
          </a:prstGeom>
        </p:spPr>
      </p:pic>
      <p:pic>
        <p:nvPicPr>
          <p:cNvPr id="8" name="Picture 7"/>
          <p:cNvPicPr>
            <a:picLocks noChangeAspect="1"/>
          </p:cNvPicPr>
          <p:nvPr/>
        </p:nvPicPr>
        <p:blipFill rotWithShape="1">
          <a:blip r:embed="rId7"/>
          <a:srcRect l="27795" t="14745" r="27663" b="49516"/>
          <a:stretch/>
        </p:blipFill>
        <p:spPr>
          <a:xfrm>
            <a:off x="8052618" y="4309912"/>
            <a:ext cx="4155583" cy="2061131"/>
          </a:xfrm>
          <a:prstGeom prst="rect">
            <a:avLst/>
          </a:prstGeom>
        </p:spPr>
      </p:pic>
      <p:pic>
        <p:nvPicPr>
          <p:cNvPr id="3" name="Picture 2"/>
          <p:cNvPicPr>
            <a:picLocks noChangeAspect="1"/>
          </p:cNvPicPr>
          <p:nvPr/>
        </p:nvPicPr>
        <p:blipFill>
          <a:blip r:embed="rId8"/>
          <a:stretch>
            <a:fillRect/>
          </a:stretch>
        </p:blipFill>
        <p:spPr>
          <a:xfrm>
            <a:off x="0" y="4309912"/>
            <a:ext cx="4082603" cy="2127891"/>
          </a:xfrm>
          <a:prstGeom prst="rect">
            <a:avLst/>
          </a:prstGeom>
        </p:spPr>
      </p:pic>
      <p:pic>
        <p:nvPicPr>
          <p:cNvPr id="9" name="Picture 8"/>
          <p:cNvPicPr>
            <a:picLocks noChangeAspect="1"/>
          </p:cNvPicPr>
          <p:nvPr/>
        </p:nvPicPr>
        <p:blipFill>
          <a:blip r:embed="rId9"/>
          <a:stretch>
            <a:fillRect/>
          </a:stretch>
        </p:blipFill>
        <p:spPr>
          <a:xfrm>
            <a:off x="2701637" y="1913088"/>
            <a:ext cx="9565178" cy="2242706"/>
          </a:xfrm>
          <a:prstGeom prst="rect">
            <a:avLst/>
          </a:prstGeom>
        </p:spPr>
      </p:pic>
      <p:sp>
        <p:nvSpPr>
          <p:cNvPr id="10" name="Rectangle 9"/>
          <p:cNvSpPr/>
          <p:nvPr/>
        </p:nvSpPr>
        <p:spPr>
          <a:xfrm>
            <a:off x="257695" y="2039244"/>
            <a:ext cx="2443942" cy="1384995"/>
          </a:xfrm>
          <a:prstGeom prst="rect">
            <a:avLst/>
          </a:prstGeom>
        </p:spPr>
        <p:txBody>
          <a:bodyPr wrap="square" rtlCol="0">
            <a:spAutoFit/>
          </a:bodyPr>
          <a:lstStyle/>
          <a:p>
            <a:pPr algn="ctr" rtl="0"/>
            <a:r>
              <a:rPr lang="hu" sz="2800" b="1" dirty="0" smtClean="0"/>
              <a:t>Veszélyeztetett társadalmi csoportok</a:t>
            </a:r>
            <a:endParaRPr lang="en-US" sz="2800" b="1" dirty="0"/>
          </a:p>
        </p:txBody>
      </p:sp>
      <p:sp>
        <p:nvSpPr>
          <p:cNvPr id="12" name="Rectangle 11"/>
          <p:cNvSpPr/>
          <p:nvPr/>
        </p:nvSpPr>
        <p:spPr>
          <a:xfrm>
            <a:off x="44917" y="6081258"/>
            <a:ext cx="12044413" cy="430887"/>
          </a:xfrm>
          <a:prstGeom prst="rect">
            <a:avLst/>
          </a:prstGeom>
        </p:spPr>
        <p:txBody>
          <a:bodyPr wrap="square" lIns="91440" tIns="45720" rIns="91440" bIns="45720" rtlCol="0" anchor="t">
            <a:spAutoFit/>
          </a:bodyPr>
          <a:lstStyle/>
          <a:p>
            <a:pPr algn="ctr" rtl="0"/>
            <a:r>
              <a:rPr lang="hu" sz="1100">
                <a:hlinkClick r:id="rId10"/>
              </a:rPr>
              <a:t>https://www.who.int/news-room/fact-sheets/detail/climate-change-heat-and-health</a:t>
            </a:r>
            <a:r>
              <a:rPr lang="hu" sz="1100"/>
              <a:t>. Hozzáférhető 20 június 2023</a:t>
            </a:r>
            <a:endParaRPr lang="en-US" sz="1100" dirty="0">
              <a:ea typeface="Calibri"/>
              <a:cs typeface="Calibri"/>
            </a:endParaRPr>
          </a:p>
          <a:p>
            <a:pPr algn="ctr" rtl="0"/>
            <a:r>
              <a:rPr lang="hu" sz="1100"/>
              <a:t>https://www.who.int/teams/environment-climate-change-and-health/climate-change-and-health/advocacy-partnerships/manifesto - infografika</a:t>
            </a:r>
          </a:p>
        </p:txBody>
      </p:sp>
    </p:spTree>
    <p:extLst>
      <p:ext uri="{BB962C8B-B14F-4D97-AF65-F5344CB8AC3E}">
        <p14:creationId xmlns:p14="http://schemas.microsoft.com/office/powerpoint/2010/main" val="806195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505" y="153009"/>
            <a:ext cx="11896826" cy="915770"/>
          </a:xfrm>
        </p:spPr>
        <p:txBody>
          <a:bodyPr rtlCol="0">
            <a:noAutofit/>
          </a:bodyPr>
          <a:lstStyle/>
          <a:p>
            <a:pPr rtl="0"/>
            <a:r>
              <a:rPr lang="hu-HU" sz="2800" dirty="0" smtClean="0"/>
              <a:t>Az éghajlatváltozás közvetlen, közvetett és harmadlagos hatásai az emberi egészségre</a:t>
            </a:r>
            <a:endParaRPr lang="hu-HU" sz="2800" dirty="0"/>
          </a:p>
        </p:txBody>
      </p:sp>
      <p:sp>
        <p:nvSpPr>
          <p:cNvPr id="3" name="Content Placeholder 2"/>
          <p:cNvSpPr>
            <a:spLocks noGrp="1"/>
          </p:cNvSpPr>
          <p:nvPr>
            <p:ph idx="1"/>
          </p:nvPr>
        </p:nvSpPr>
        <p:spPr>
          <a:xfrm>
            <a:off x="315136" y="1293961"/>
            <a:ext cx="11651563" cy="4781595"/>
          </a:xfrm>
        </p:spPr>
        <p:txBody>
          <a:bodyPr rtlCol="0">
            <a:noAutofit/>
          </a:bodyPr>
          <a:lstStyle/>
          <a:p>
            <a:pPr marL="0" indent="0" algn="just" rtl="0">
              <a:spcBef>
                <a:spcPts val="0"/>
              </a:spcBef>
              <a:spcAft>
                <a:spcPts val="0"/>
              </a:spcAft>
              <a:buNone/>
            </a:pPr>
            <a:r>
              <a:rPr lang="hu-HU" b="1" dirty="0" smtClean="0"/>
              <a:t>Közvetlen egészséghatások</a:t>
            </a:r>
          </a:p>
          <a:p>
            <a:pPr algn="just" rtl="0">
              <a:spcBef>
                <a:spcPts val="0"/>
              </a:spcBef>
            </a:pPr>
            <a:r>
              <a:rPr lang="hu-HU" sz="1600" dirty="0" smtClean="0"/>
              <a:t>Közvetlen egészséghatások azok, amelyek közvetlenül, ok-okozati összefüggésben állnak az éghajlatváltozással és/vagy az éghajlati változékonysággal, mint például a hőhullámokhoz kapcsolódó szív- és érrendszeri kockázat, vagy az intenzívebb és gyakoribb viharokhoz kapcsolódó sérülésveszély. </a:t>
            </a:r>
          </a:p>
          <a:p>
            <a:pPr marL="0" indent="0" algn="just" rtl="0">
              <a:spcAft>
                <a:spcPts val="0"/>
              </a:spcAft>
              <a:buNone/>
            </a:pPr>
            <a:r>
              <a:rPr lang="hu-HU" b="1" dirty="0" smtClean="0"/>
              <a:t>Közvetett egészséghatások</a:t>
            </a:r>
          </a:p>
          <a:p>
            <a:pPr algn="just" rtl="0">
              <a:spcBef>
                <a:spcPts val="0"/>
              </a:spcBef>
            </a:pPr>
            <a:r>
              <a:rPr lang="hu-HU" sz="1600" dirty="0" smtClean="0"/>
              <a:t>A közvetett egészséghatások jellemzően az éghajlatváltozás és a változékonyság utóhatásaként jelentkeznek. Ezek a hatások széles körűek és </a:t>
            </a:r>
            <a:r>
              <a:rPr lang="hu-HU" sz="1600" dirty="0" err="1" smtClean="0"/>
              <a:t>etiológiájukban</a:t>
            </a:r>
            <a:r>
              <a:rPr lang="hu-HU" sz="1600" dirty="0" smtClean="0"/>
              <a:t> változók, például a fertőző betegségek </a:t>
            </a:r>
            <a:r>
              <a:rPr lang="hu-HU" sz="1600" dirty="0" err="1" smtClean="0"/>
              <a:t>vektorainak</a:t>
            </a:r>
            <a:r>
              <a:rPr lang="hu-HU" sz="1600" dirty="0" smtClean="0"/>
              <a:t> eloszlásában bekövetkező változások és a hőhullámok helyzeteivel összefüggő légszennyezés.</a:t>
            </a:r>
          </a:p>
          <a:p>
            <a:pPr marL="0" indent="0" algn="just" rtl="0">
              <a:spcAft>
                <a:spcPts val="0"/>
              </a:spcAft>
              <a:buNone/>
            </a:pPr>
            <a:r>
              <a:rPr lang="hu-HU" b="1" dirty="0" smtClean="0"/>
              <a:t>Harmadlagos egészséghatások  </a:t>
            </a:r>
          </a:p>
          <a:p>
            <a:pPr algn="just">
              <a:spcBef>
                <a:spcPts val="0"/>
              </a:spcBef>
            </a:pPr>
            <a:r>
              <a:rPr lang="hu-HU" sz="1600" dirty="0" smtClean="0"/>
              <a:t>A harmadlagos egészséghatások olyan társadalmi következmények, amelyek az éghajlatváltozás hatására alakulnak ki, és az ebből eredő társadalmi problémák révén eredményeznek egészségkockázatokat. Ebbe a csoportba tartoznak a nagymértékű éhínség, a kényszermigráció, és a fegyveres konfliktusok okozta egészséghatások, amelyek az éghajlatváltozás geofizikai és ökológiai következményeire vezethetők vissza, beleértve az ökoszisztémák megváltozását, a tengerszint emelkedését, valamint a vízellátás és az élelmiszertermelés zavarait. </a:t>
            </a:r>
            <a:endParaRPr lang="hu-HU" sz="1600" dirty="0"/>
          </a:p>
        </p:txBody>
      </p:sp>
      <p:sp>
        <p:nvSpPr>
          <p:cNvPr id="5" name="Rectangle 4"/>
          <p:cNvSpPr/>
          <p:nvPr/>
        </p:nvSpPr>
        <p:spPr>
          <a:xfrm>
            <a:off x="0" y="6102715"/>
            <a:ext cx="6858000" cy="273473"/>
          </a:xfrm>
          <a:prstGeom prst="rect">
            <a:avLst/>
          </a:prstGeom>
        </p:spPr>
        <p:txBody>
          <a:bodyPr wrap="square" lIns="91440" tIns="45720" rIns="91440" bIns="45720" rtlCol="0" anchor="t">
            <a:spAutoFit/>
          </a:bodyPr>
          <a:lstStyle/>
          <a:p>
            <a:pPr>
              <a:lnSpc>
                <a:spcPct val="107000"/>
              </a:lnSpc>
              <a:spcAft>
                <a:spcPts val="800"/>
              </a:spcAft>
            </a:pPr>
            <a:r>
              <a:rPr lang="hu" sz="1100" dirty="0">
                <a:ea typeface="Times New Roman" panose="02020603050405020304" pitchFamily="18" charset="0"/>
                <a:cs typeface="Times New Roman"/>
                <a:hlinkClick r:id="rId2"/>
              </a:rPr>
              <a:t>https://www.cdc.gov/climateandhealth/images/climate_change_health_impacts</a:t>
            </a:r>
            <a:r>
              <a:rPr lang="hu" sz="1100" dirty="0">
                <a:ea typeface="Times New Roman" panose="02020603050405020304" pitchFamily="18" charset="0"/>
                <a:cs typeface="Times New Roman"/>
              </a:rPr>
              <a:t>. </a:t>
            </a:r>
            <a:endParaRPr lang="en-US"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6929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smtClean="0"/>
              <a:t>Közvetlen hatások</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5906" y="76809"/>
            <a:ext cx="4354258" cy="6152664"/>
          </a:xfrm>
          <a:prstGeom prst="rect">
            <a:avLst/>
          </a:prstGeom>
        </p:spPr>
      </p:pic>
      <p:pic>
        <p:nvPicPr>
          <p:cNvPr id="6" name="Picture 4"/>
          <p:cNvPicPr>
            <a:picLocks noChangeAspect="1"/>
          </p:cNvPicPr>
          <p:nvPr/>
        </p:nvPicPr>
        <p:blipFill rotWithShape="1">
          <a:blip r:embed="rId3"/>
          <a:srcRect l="29393" t="17773" r="24378" b="11523"/>
          <a:stretch/>
        </p:blipFill>
        <p:spPr>
          <a:xfrm>
            <a:off x="504825" y="682723"/>
            <a:ext cx="5782733" cy="4893817"/>
          </a:xfrm>
          <a:prstGeom prst="rect">
            <a:avLst/>
          </a:prstGeom>
          <a:ln w="6350">
            <a:solidFill>
              <a:schemeClr val="bg1">
                <a:lumMod val="50000"/>
              </a:schemeClr>
            </a:solidFill>
          </a:ln>
        </p:spPr>
      </p:pic>
      <p:sp>
        <p:nvSpPr>
          <p:cNvPr id="7" name="TextBox 5"/>
          <p:cNvSpPr txBox="1"/>
          <p:nvPr/>
        </p:nvSpPr>
        <p:spPr>
          <a:xfrm>
            <a:off x="0" y="5547965"/>
            <a:ext cx="6928821" cy="584775"/>
          </a:xfrm>
          <a:prstGeom prst="rect">
            <a:avLst/>
          </a:prstGeom>
          <a:noFill/>
        </p:spPr>
        <p:txBody>
          <a:bodyPr wrap="square" rtlCol="0">
            <a:spAutoFit/>
          </a:bodyPr>
          <a:lstStyle/>
          <a:p>
            <a:pPr algn="ctr" rtl="0"/>
            <a:r>
              <a:rPr lang="hu" sz="1600" dirty="0"/>
              <a:t>A tengeri jég </a:t>
            </a:r>
            <a:r>
              <a:rPr lang="hu" sz="1600" dirty="0" smtClean="0"/>
              <a:t>területének változása </a:t>
            </a:r>
            <a:r>
              <a:rPr lang="hu" sz="1600" dirty="0"/>
              <a:t>az Északi-sarkvidéken a nyári olvadási </a:t>
            </a:r>
            <a:r>
              <a:rPr lang="hu" sz="1600" dirty="0" smtClean="0"/>
              <a:t>időszak végén 1979-2022 </a:t>
            </a:r>
            <a:r>
              <a:rPr lang="hu" sz="1600" dirty="0"/>
              <a:t>között, műholdas megfigyelések alapján.</a:t>
            </a:r>
          </a:p>
        </p:txBody>
      </p:sp>
      <p:sp>
        <p:nvSpPr>
          <p:cNvPr id="8" name="Téglalap 7"/>
          <p:cNvSpPr/>
          <p:nvPr/>
        </p:nvSpPr>
        <p:spPr>
          <a:xfrm>
            <a:off x="0" y="6115174"/>
            <a:ext cx="6104467" cy="246221"/>
          </a:xfrm>
          <a:prstGeom prst="rect">
            <a:avLst/>
          </a:prstGeom>
        </p:spPr>
        <p:txBody>
          <a:bodyPr wrap="square">
            <a:spAutoFit/>
          </a:bodyPr>
          <a:lstStyle/>
          <a:p>
            <a:r>
              <a:rPr lang="hu" sz="1000" dirty="0"/>
              <a:t>https://</a:t>
            </a:r>
            <a:r>
              <a:rPr lang="hu" sz="1000" dirty="0" smtClean="0"/>
              <a:t>www.climate.gov/news-features/understanding-climate/climate-change-arctic-sea-ice-summer-minimum</a:t>
            </a:r>
            <a:endParaRPr lang="en-US" dirty="0"/>
          </a:p>
        </p:txBody>
      </p:sp>
    </p:spTree>
    <p:extLst>
      <p:ext uri="{BB962C8B-B14F-4D97-AF65-F5344CB8AC3E}">
        <p14:creationId xmlns:p14="http://schemas.microsoft.com/office/powerpoint/2010/main" val="3140382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2038" y="5203767"/>
            <a:ext cx="11097292" cy="1101906"/>
          </a:xfrm>
        </p:spPr>
        <p:txBody>
          <a:bodyPr vert="horz" lIns="91440" tIns="45720" rIns="91440" bIns="45720" rtlCol="0" anchor="t">
            <a:normAutofit fontScale="92500" lnSpcReduction="10000"/>
          </a:bodyPr>
          <a:lstStyle/>
          <a:p>
            <a:pPr marL="0" indent="0" algn="ctr" rtl="0">
              <a:buNone/>
            </a:pPr>
            <a:r>
              <a:rPr lang="hu" sz="2000" dirty="0"/>
              <a:t>A légkörben lévő szén-dioxid mennyisége (kék vonal) az emberi kibocsátással (szürke vonal) együtt nőtt az </a:t>
            </a:r>
            <a:r>
              <a:rPr lang="hu" sz="2000" dirty="0" smtClean="0"/>
              <a:t>Ipari </a:t>
            </a:r>
            <a:r>
              <a:rPr lang="hu" sz="2000" dirty="0"/>
              <a:t>F</a:t>
            </a:r>
            <a:r>
              <a:rPr lang="hu" sz="2000" dirty="0" smtClean="0"/>
              <a:t>orradalom </a:t>
            </a:r>
            <a:r>
              <a:rPr lang="hu" sz="2000" dirty="0"/>
              <a:t>1750-es kezdete óta.</a:t>
            </a:r>
          </a:p>
          <a:p>
            <a:pPr marL="0" indent="0" algn="ctr" rtl="0">
              <a:buNone/>
            </a:pPr>
            <a:r>
              <a:rPr lang="hu" sz="1200" dirty="0" smtClean="0">
                <a:solidFill>
                  <a:schemeClr val="tx1"/>
                </a:solidFill>
              </a:rPr>
              <a:t>https</a:t>
            </a:r>
            <a:r>
              <a:rPr lang="hu" sz="1200" dirty="0">
                <a:solidFill>
                  <a:schemeClr val="tx1"/>
                </a:solidFill>
              </a:rPr>
              <a:t>://www.climate.gov/news-features/understanding-climate/climate-change-atmospheric-carbon-dioxide, Elérhető 2023. március 16.</a:t>
            </a:r>
            <a:endParaRPr lang="en-US" sz="1200" dirty="0">
              <a:solidFill>
                <a:schemeClr val="tx1"/>
              </a:solidFill>
              <a:ea typeface="Calibri"/>
              <a:cs typeface="Calibri"/>
            </a:endParaRPr>
          </a:p>
        </p:txBody>
      </p:sp>
      <p:pic>
        <p:nvPicPr>
          <p:cNvPr id="4" name="Picture 3"/>
          <p:cNvPicPr>
            <a:picLocks noChangeAspect="1"/>
          </p:cNvPicPr>
          <p:nvPr/>
        </p:nvPicPr>
        <p:blipFill rotWithShape="1">
          <a:blip r:embed="rId2"/>
          <a:srcRect l="28624" t="26183" r="21633" b="31054"/>
          <a:stretch/>
        </p:blipFill>
        <p:spPr>
          <a:xfrm>
            <a:off x="988381" y="120841"/>
            <a:ext cx="10516731" cy="5082925"/>
          </a:xfrm>
          <a:prstGeom prst="rect">
            <a:avLst/>
          </a:prstGeom>
        </p:spPr>
      </p:pic>
    </p:spTree>
    <p:extLst>
      <p:ext uri="{BB962C8B-B14F-4D97-AF65-F5344CB8AC3E}">
        <p14:creationId xmlns:p14="http://schemas.microsoft.com/office/powerpoint/2010/main" val="1763321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a:t>Közvetett hatások</a:t>
            </a:r>
            <a:endParaRPr lang="en-US" dirty="0"/>
          </a:p>
        </p:txBody>
      </p:sp>
      <p:sp>
        <p:nvSpPr>
          <p:cNvPr id="3" name="Content Placeholder 2"/>
          <p:cNvSpPr>
            <a:spLocks noGrp="1"/>
          </p:cNvSpPr>
          <p:nvPr>
            <p:ph idx="1"/>
          </p:nvPr>
        </p:nvSpPr>
        <p:spPr>
          <a:xfrm>
            <a:off x="192505" y="934775"/>
            <a:ext cx="11736259" cy="5370897"/>
          </a:xfrm>
        </p:spPr>
        <p:txBody>
          <a:bodyPr rtlCol="0">
            <a:normAutofit/>
          </a:bodyPr>
          <a:lstStyle/>
          <a:p>
            <a:pPr algn="just" rtl="0"/>
            <a:r>
              <a:rPr lang="hu-HU" b="1" dirty="0" smtClean="0"/>
              <a:t>Erdőtüzek: </a:t>
            </a:r>
            <a:r>
              <a:rPr lang="hu-HU" dirty="0" smtClean="0"/>
              <a:t>az előrejelzések szerint a szélsőséges erdőtüzek gyakorisága az éghajlatváltozás következtében a világ számos részén növekedni fog.</a:t>
            </a:r>
          </a:p>
          <a:p>
            <a:pPr algn="just"/>
            <a:r>
              <a:rPr lang="hu-HU" b="1" dirty="0" smtClean="0"/>
              <a:t>Ultraibolya sugárzás: </a:t>
            </a:r>
            <a:r>
              <a:rPr lang="hu-HU" dirty="0" smtClean="0"/>
              <a:t>a nem </a:t>
            </a:r>
            <a:r>
              <a:rPr lang="hu-HU" dirty="0" err="1" smtClean="0"/>
              <a:t>melanómás</a:t>
            </a:r>
            <a:r>
              <a:rPr lang="hu-HU" dirty="0" smtClean="0"/>
              <a:t> bőrrák és a szürkehályoggal összefüggő szembetegségek kialakulásának gyakorisága összefügg az ultraibolya sugárzás (UV) szintjével és a nyári napi csúcshőmérséklettel. </a:t>
            </a:r>
          </a:p>
          <a:p>
            <a:pPr algn="just"/>
            <a:r>
              <a:rPr lang="hu-HU" b="1" dirty="0" smtClean="0"/>
              <a:t>Élelmiszerek és víz útján terjedő betegségek: </a:t>
            </a:r>
            <a:r>
              <a:rPr lang="hu-HU" dirty="0" smtClean="0"/>
              <a:t>a hasmenéses és emésztőrendszeri megbetegedések terjedésére hatással van a hőmérséklet és a csapadékmennyiség változása: a magasabb léghőmérséklet és a vízhiány növeli a hasmenéses megbetegedések számát.</a:t>
            </a:r>
          </a:p>
          <a:p>
            <a:pPr algn="just"/>
            <a:r>
              <a:rPr lang="hu-HU" b="1" dirty="0" smtClean="0"/>
              <a:t>Vektorok által terjesztett betegségek: </a:t>
            </a:r>
            <a:r>
              <a:rPr lang="hu-HU" dirty="0" smtClean="0"/>
              <a:t>a vektorok által terjesztett betegségek (beleértve a maláriát, a </a:t>
            </a:r>
            <a:r>
              <a:rPr lang="hu-HU" dirty="0" err="1" smtClean="0"/>
              <a:t>dengue</a:t>
            </a:r>
            <a:r>
              <a:rPr lang="hu-HU" dirty="0" smtClean="0"/>
              <a:t>-lázat, a nyugat-nílusi vírust és a Lyme-kórt) terjedését befolyásolja a környezeti hőmérséklet, a csapadékmennyiség, az áradások.</a:t>
            </a:r>
          </a:p>
          <a:p>
            <a:pPr algn="just"/>
            <a:endParaRPr lang="hu" dirty="0"/>
          </a:p>
        </p:txBody>
      </p:sp>
    </p:spTree>
    <p:extLst>
      <p:ext uri="{BB962C8B-B14F-4D97-AF65-F5344CB8AC3E}">
        <p14:creationId xmlns:p14="http://schemas.microsoft.com/office/powerpoint/2010/main" val="120298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6114139"/>
            <a:ext cx="11896825" cy="191533"/>
          </a:xfrm>
        </p:spPr>
        <p:txBody>
          <a:bodyPr vert="horz" lIns="91440" tIns="45720" rIns="91440" bIns="45720" rtlCol="0" anchor="t">
            <a:noAutofit/>
          </a:bodyPr>
          <a:lstStyle/>
          <a:p>
            <a:pPr marL="0" indent="0" algn="ctr" rtl="0">
              <a:buNone/>
            </a:pPr>
            <a:r>
              <a:rPr lang="hu" sz="1100">
                <a:solidFill>
                  <a:schemeClr val="tx1"/>
                </a:solidFill>
                <a:hlinkClick r:id="rId2">
                  <a:extLst>
                    <a:ext uri="{A12FA001-AC4F-418D-AE19-62706E023703}">
                      <ahyp:hlinkClr xmlns:ahyp="http://schemas.microsoft.com/office/drawing/2018/hyperlinkcolor" xmlns="" val="tx"/>
                    </a:ext>
                  </a:extLst>
                </a:hlinkClick>
              </a:rPr>
              <a:t>https://www.statista.com/chart/26117/average-number-of-internal-climate-migrants-by-2050-per-region/</a:t>
            </a:r>
            <a:r>
              <a:rPr lang="hu" sz="1100">
                <a:solidFill>
                  <a:schemeClr val="tx1"/>
                </a:solidFill>
              </a:rPr>
              <a:t> Hozzáférhető 20 június 2023</a:t>
            </a:r>
          </a:p>
        </p:txBody>
      </p:sp>
      <p:pic>
        <p:nvPicPr>
          <p:cNvPr id="4" name="Picture 3"/>
          <p:cNvPicPr>
            <a:picLocks noChangeAspect="1"/>
          </p:cNvPicPr>
          <p:nvPr/>
        </p:nvPicPr>
        <p:blipFill rotWithShape="1">
          <a:blip r:embed="rId3"/>
          <a:srcRect l="13874" t="14090" r="37177" b="9374"/>
          <a:stretch/>
        </p:blipFill>
        <p:spPr>
          <a:xfrm>
            <a:off x="2892390" y="153009"/>
            <a:ext cx="6780999" cy="5961130"/>
          </a:xfrm>
          <a:prstGeom prst="rect">
            <a:avLst/>
          </a:prstGeom>
        </p:spPr>
      </p:pic>
    </p:spTree>
    <p:extLst>
      <p:ext uri="{BB962C8B-B14F-4D97-AF65-F5344CB8AC3E}">
        <p14:creationId xmlns:p14="http://schemas.microsoft.com/office/powerpoint/2010/main" val="4034537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smtClean="0"/>
              <a:t>Harmadlagos hatások</a:t>
            </a:r>
            <a:endParaRPr lang="en-US" dirty="0"/>
          </a:p>
        </p:txBody>
      </p:sp>
      <p:sp>
        <p:nvSpPr>
          <p:cNvPr id="3" name="Content Placeholder 2"/>
          <p:cNvSpPr>
            <a:spLocks noGrp="1"/>
          </p:cNvSpPr>
          <p:nvPr>
            <p:ph idx="1"/>
          </p:nvPr>
        </p:nvSpPr>
        <p:spPr/>
        <p:txBody>
          <a:bodyPr rtlCol="0"/>
          <a:lstStyle/>
          <a:p>
            <a:pPr algn="just" rtl="0"/>
            <a:r>
              <a:rPr lang="hu-HU" b="1" dirty="0" smtClean="0"/>
              <a:t>Fegyveres és egyéb konfliktus: </a:t>
            </a:r>
            <a:r>
              <a:rPr lang="hu-HU" dirty="0" smtClean="0"/>
              <a:t>az éghajlatváltozás a különböző régiókban a konfliktusok egyik fő kiváltó oka lehet. Például az aszály a vízkészletekért folyó verseny révén bizonyítottan jelentősen növeli a tartós konfliktus valószínűségét a mezőgazdasági megélhetéstől függő nemzetek vagy csoportok esetében.</a:t>
            </a:r>
            <a:endParaRPr lang="hu-HU" dirty="0"/>
          </a:p>
        </p:txBody>
      </p:sp>
      <p:pic>
        <p:nvPicPr>
          <p:cNvPr id="4" name="Picture 3"/>
          <p:cNvPicPr>
            <a:picLocks noChangeAspect="1"/>
          </p:cNvPicPr>
          <p:nvPr/>
        </p:nvPicPr>
        <p:blipFill rotWithShape="1">
          <a:blip r:embed="rId2"/>
          <a:srcRect l="9773" t="25982" r="31896" b="22411"/>
          <a:stretch/>
        </p:blipFill>
        <p:spPr>
          <a:xfrm>
            <a:off x="2834640" y="2259875"/>
            <a:ext cx="7589520" cy="3775165"/>
          </a:xfrm>
          <a:prstGeom prst="rect">
            <a:avLst/>
          </a:prstGeom>
        </p:spPr>
      </p:pic>
      <p:sp>
        <p:nvSpPr>
          <p:cNvPr id="6" name="Rectangle 5"/>
          <p:cNvSpPr/>
          <p:nvPr/>
        </p:nvSpPr>
        <p:spPr>
          <a:xfrm>
            <a:off x="4857089" y="6172943"/>
            <a:ext cx="4480714" cy="265457"/>
          </a:xfrm>
          <a:prstGeom prst="rect">
            <a:avLst/>
          </a:prstGeom>
        </p:spPr>
        <p:txBody>
          <a:bodyPr wrap="none" lIns="91440" tIns="45720" rIns="91440" bIns="45720" rtlCol="0" anchor="t">
            <a:spAutoFit/>
          </a:bodyPr>
          <a:lstStyle/>
          <a:p>
            <a:pPr rtl="0">
              <a:lnSpc>
                <a:spcPct val="107000"/>
              </a:lnSpc>
              <a:spcAft>
                <a:spcPts val="800"/>
              </a:spcAft>
              <a:tabLst>
                <a:tab pos="457200" algn="l"/>
              </a:tabLst>
            </a:pPr>
            <a:r>
              <a:rPr lang="hu" sz="1100" u="sng">
                <a:solidFill>
                  <a:srgbClr val="0000FF"/>
                </a:solidFill>
                <a:latin typeface="Calibri"/>
                <a:ea typeface="Calibri"/>
                <a:cs typeface="Times New Roman"/>
                <a:hlinkClick r:id="rId3"/>
              </a:rPr>
              <a:t>https://www.cbd.int/health/SOK-biodiversity-en.pdf </a:t>
            </a:r>
            <a:r>
              <a:rPr lang="hu" sz="1100">
                <a:solidFill>
                  <a:srgbClr val="000000"/>
                </a:solidFill>
                <a:latin typeface="Calibri"/>
                <a:ea typeface="Calibri"/>
                <a:cs typeface="Calibri"/>
              </a:rPr>
              <a:t>Hozzáférhető 20 június 2023</a:t>
            </a:r>
            <a:endParaRPr lang="en-US"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654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696528" y="1415660"/>
            <a:ext cx="9144000" cy="2492106"/>
          </a:xfrm>
        </p:spPr>
        <p:txBody>
          <a:bodyPr rtlCol="0">
            <a:noAutofit/>
          </a:bodyPr>
          <a:lstStyle/>
          <a:p>
            <a:pPr algn="ctr">
              <a:lnSpc>
                <a:spcPct val="120000"/>
              </a:lnSpc>
            </a:pPr>
            <a:r>
              <a:rPr lang="hu" sz="5400" b="1" dirty="0" smtClean="0"/>
              <a:t>Az éghajlatváltozás és lehetséges hatásai </a:t>
            </a:r>
            <a:endParaRPr lang="hu-HU" sz="5400" b="1" dirty="0"/>
          </a:p>
        </p:txBody>
      </p:sp>
    </p:spTree>
    <p:extLst>
      <p:ext uri="{BB962C8B-B14F-4D97-AF65-F5344CB8AC3E}">
        <p14:creationId xmlns:p14="http://schemas.microsoft.com/office/powerpoint/2010/main" val="1437326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a:t>Regionális hatások</a:t>
            </a:r>
          </a:p>
        </p:txBody>
      </p:sp>
      <p:sp>
        <p:nvSpPr>
          <p:cNvPr id="3" name="Content Placeholder 2"/>
          <p:cNvSpPr>
            <a:spLocks noGrp="1"/>
          </p:cNvSpPr>
          <p:nvPr>
            <p:ph idx="1"/>
          </p:nvPr>
        </p:nvSpPr>
        <p:spPr>
          <a:xfrm>
            <a:off x="192505" y="934775"/>
            <a:ext cx="5371533" cy="5370897"/>
          </a:xfrm>
        </p:spPr>
        <p:txBody>
          <a:bodyPr rtlCol="0">
            <a:normAutofit/>
          </a:bodyPr>
          <a:lstStyle/>
          <a:p>
            <a:pPr marL="0" indent="0" rtl="0">
              <a:buNone/>
            </a:pPr>
            <a:r>
              <a:rPr lang="hu-HU" b="1" dirty="0" smtClean="0"/>
              <a:t>Afrikai</a:t>
            </a:r>
          </a:p>
          <a:p>
            <a:pPr marL="0" indent="0" algn="just" rtl="0">
              <a:buNone/>
            </a:pPr>
            <a:r>
              <a:rPr lang="hu-HU" sz="2000" dirty="0" smtClean="0"/>
              <a:t>A vízkészletek fokozott igénybevétele és a  terméshozamok csökkenése hátrányosan érintheti a nemzetek és háztartások élelmiszerbiztonságát. </a:t>
            </a:r>
          </a:p>
          <a:p>
            <a:pPr marL="0" indent="0" algn="just" rtl="0">
              <a:buNone/>
            </a:pPr>
            <a:r>
              <a:rPr lang="hu-HU" sz="2000" dirty="0" smtClean="0"/>
              <a:t>Változások következnek be a vektorok és a </a:t>
            </a:r>
            <a:r>
              <a:rPr lang="hu-HU" sz="2000" dirty="0" err="1" smtClean="0"/>
              <a:t>vízek</a:t>
            </a:r>
            <a:r>
              <a:rPr lang="hu-HU" sz="2000" dirty="0" smtClean="0"/>
              <a:t> által terjesztett betegségek területi eloszlásában és előfordulási gyakoriságában.</a:t>
            </a:r>
            <a:endParaRPr lang="hu-HU" sz="2000" dirty="0"/>
          </a:p>
        </p:txBody>
      </p:sp>
      <p:pic>
        <p:nvPicPr>
          <p:cNvPr id="4" name="Picture 3"/>
          <p:cNvPicPr>
            <a:picLocks noChangeAspect="1"/>
          </p:cNvPicPr>
          <p:nvPr/>
        </p:nvPicPr>
        <p:blipFill rotWithShape="1">
          <a:blip r:embed="rId2"/>
          <a:srcRect l="14614" t="15625" r="37177" b="8060"/>
          <a:stretch/>
        </p:blipFill>
        <p:spPr>
          <a:xfrm>
            <a:off x="5646820" y="723019"/>
            <a:ext cx="6272463" cy="4981095"/>
          </a:xfrm>
          <a:prstGeom prst="rect">
            <a:avLst/>
          </a:prstGeom>
        </p:spPr>
      </p:pic>
      <p:sp>
        <p:nvSpPr>
          <p:cNvPr id="6" name="Rectangle 5"/>
          <p:cNvSpPr/>
          <p:nvPr/>
        </p:nvSpPr>
        <p:spPr>
          <a:xfrm>
            <a:off x="4667198" y="5915870"/>
            <a:ext cx="8231706" cy="265457"/>
          </a:xfrm>
          <a:prstGeom prst="rect">
            <a:avLst/>
          </a:prstGeom>
        </p:spPr>
        <p:txBody>
          <a:bodyPr wrap="square" rtlCol="0">
            <a:spAutoFit/>
          </a:bodyPr>
          <a:lstStyle/>
          <a:p>
            <a:pPr lvl="0" algn="ctr" rtl="0">
              <a:lnSpc>
                <a:spcPct val="107000"/>
              </a:lnSpc>
              <a:spcAft>
                <a:spcPts val="800"/>
              </a:spcAft>
              <a:tabLst>
                <a:tab pos="457200" algn="l"/>
              </a:tabLst>
            </a:pPr>
            <a:r>
              <a:rPr lang="hu" sz="1100">
                <a:latin typeface="Calibri" panose="020F0502020204030204" pitchFamily="34" charset="0"/>
                <a:ea typeface="Calibri" panose="020F0502020204030204" pitchFamily="34" charset="0"/>
                <a:cs typeface="Times New Roman" panose="02020603050405020304" pitchFamily="18" charset="0"/>
              </a:rPr>
              <a:t>https://www.statista.com/chart/28136/index-scores-for-climate-resilience-of-african-countries/</a:t>
            </a:r>
          </a:p>
        </p:txBody>
      </p:sp>
    </p:spTree>
    <p:extLst>
      <p:ext uri="{BB962C8B-B14F-4D97-AF65-F5344CB8AC3E}">
        <p14:creationId xmlns:p14="http://schemas.microsoft.com/office/powerpoint/2010/main" val="1051087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a:t>Regionális hatások</a:t>
            </a:r>
            <a:endParaRPr lang="en-US" dirty="0"/>
          </a:p>
        </p:txBody>
      </p:sp>
      <p:sp>
        <p:nvSpPr>
          <p:cNvPr id="3" name="Content Placeholder 2"/>
          <p:cNvSpPr>
            <a:spLocks noGrp="1"/>
          </p:cNvSpPr>
          <p:nvPr>
            <p:ph idx="1"/>
          </p:nvPr>
        </p:nvSpPr>
        <p:spPr>
          <a:xfrm>
            <a:off x="6140918" y="427826"/>
            <a:ext cx="5377310" cy="5370897"/>
          </a:xfrm>
        </p:spPr>
        <p:txBody>
          <a:bodyPr rtlCol="0">
            <a:normAutofit fontScale="92500" lnSpcReduction="10000"/>
          </a:bodyPr>
          <a:lstStyle/>
          <a:p>
            <a:pPr marL="0" indent="0" rtl="0">
              <a:buNone/>
            </a:pPr>
            <a:r>
              <a:rPr lang="hu-HU" b="1" dirty="0" smtClean="0"/>
              <a:t>Sarkvidékek</a:t>
            </a:r>
            <a:r>
              <a:rPr lang="hu-HU" dirty="0" smtClean="0"/>
              <a:t>: Az Északi-sarkvidék és az Antarktisz. </a:t>
            </a:r>
          </a:p>
          <a:p>
            <a:pPr algn="just" rtl="0"/>
            <a:r>
              <a:rPr lang="hu-HU" dirty="0" smtClean="0"/>
              <a:t>Az édesvízi, szárazföldi és tengeri ökoszisztémák esetében az egészségkockázatokat a jég- és hótakaró, a </a:t>
            </a:r>
            <a:r>
              <a:rPr lang="hu-HU" dirty="0" err="1" smtClean="0"/>
              <a:t>permafroszt</a:t>
            </a:r>
            <a:r>
              <a:rPr lang="hu-HU" dirty="0" smtClean="0"/>
              <a:t>, és az óceánok állapotának változásai befolyásolják.</a:t>
            </a:r>
          </a:p>
          <a:p>
            <a:pPr algn="just" rtl="0"/>
            <a:r>
              <a:rPr lang="hu-HU" dirty="0" smtClean="0"/>
              <a:t>Az élelmiszer- és vízellátás területén gyengülhet az ellátás valamint hozzáférés biztonsága és az infrastruktúra is károsodhat.</a:t>
            </a:r>
          </a:p>
          <a:p>
            <a:pPr algn="just"/>
            <a:r>
              <a:rPr lang="hu-HU" dirty="0" smtClean="0"/>
              <a:t>Ha a környezeti változások gyorsasága meghaladja a társadalmi alkalmazkodás gyorsaságát, jelentős kihívásokkal kell a sarkvidéki közösségeknek szembenézniük elősorban a földhasználat lehetőségeinek átalakulása miatt.</a:t>
            </a:r>
            <a:endParaRPr lang="hu-H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01" y="729058"/>
            <a:ext cx="5708510" cy="5079025"/>
          </a:xfrm>
          <a:prstGeom prst="rect">
            <a:avLst/>
          </a:prstGeom>
        </p:spPr>
      </p:pic>
      <p:sp>
        <p:nvSpPr>
          <p:cNvPr id="6" name="Rectangle 5"/>
          <p:cNvSpPr/>
          <p:nvPr/>
        </p:nvSpPr>
        <p:spPr>
          <a:xfrm>
            <a:off x="3371133" y="6009569"/>
            <a:ext cx="6096000" cy="265457"/>
          </a:xfrm>
          <a:prstGeom prst="rect">
            <a:avLst/>
          </a:prstGeom>
        </p:spPr>
        <p:txBody>
          <a:bodyPr lIns="91440" tIns="45720" rIns="91440" bIns="45720" rtlCol="0" anchor="t">
            <a:spAutoFit/>
          </a:bodyPr>
          <a:lstStyle/>
          <a:p>
            <a:pPr algn="ctr" rtl="0">
              <a:lnSpc>
                <a:spcPct val="107000"/>
              </a:lnSpc>
              <a:spcAft>
                <a:spcPts val="800"/>
              </a:spcAft>
              <a:tabLst>
                <a:tab pos="457200" algn="l"/>
              </a:tabLst>
            </a:pPr>
            <a:r>
              <a:rPr lang="hu" sz="1100">
                <a:solidFill>
                  <a:srgbClr val="0000FF"/>
                </a:solidFill>
                <a:latin typeface="Calibri"/>
                <a:ea typeface="Calibri"/>
                <a:cs typeface="Times New Roman"/>
                <a:hlinkClick r:id="rId3"/>
              </a:rPr>
              <a:t>https://www.ipcc.ch/site/assets/uploads/2020/11/The-Regional-Impact.pdf </a:t>
            </a:r>
            <a:r>
              <a:rPr lang="hu" sz="1100">
                <a:solidFill>
                  <a:srgbClr val="000000"/>
                </a:solidFill>
                <a:latin typeface="Calibri"/>
                <a:ea typeface="Calibri"/>
                <a:cs typeface="Calibri"/>
              </a:rPr>
              <a:t>Hozzáférhető 2023. június 16.</a:t>
            </a:r>
            <a:endParaRPr lang="en-US"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22692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a:t>Regionális hatások</a:t>
            </a:r>
            <a:endParaRPr lang="en-US" dirty="0"/>
          </a:p>
        </p:txBody>
      </p:sp>
      <p:sp>
        <p:nvSpPr>
          <p:cNvPr id="3" name="Content Placeholder 2"/>
          <p:cNvSpPr>
            <a:spLocks noGrp="1"/>
          </p:cNvSpPr>
          <p:nvPr>
            <p:ph idx="1"/>
          </p:nvPr>
        </p:nvSpPr>
        <p:spPr>
          <a:xfrm>
            <a:off x="379562" y="934775"/>
            <a:ext cx="11533518" cy="5370897"/>
          </a:xfrm>
        </p:spPr>
        <p:txBody>
          <a:bodyPr rtlCol="0">
            <a:normAutofit fontScale="92500" lnSpcReduction="10000"/>
          </a:bodyPr>
          <a:lstStyle/>
          <a:p>
            <a:pPr marL="0" indent="0" algn="just" rtl="0">
              <a:buNone/>
            </a:pPr>
            <a:r>
              <a:rPr lang="hu-HU" sz="2400" b="1" dirty="0" smtClean="0"/>
              <a:t>Ausztrália </a:t>
            </a:r>
            <a:endParaRPr lang="hu-HU" sz="2400" dirty="0" smtClean="0"/>
          </a:p>
          <a:p>
            <a:pPr algn="just" rtl="0">
              <a:spcBef>
                <a:spcPts val="0"/>
              </a:spcBef>
            </a:pPr>
            <a:r>
              <a:rPr lang="hu-HU" sz="2400" dirty="0" smtClean="0"/>
              <a:t>A korallzátony-rendszerek degradációja Ausztráliában. </a:t>
            </a:r>
          </a:p>
          <a:p>
            <a:pPr algn="just" rtl="0">
              <a:spcBef>
                <a:spcPts val="0"/>
              </a:spcBef>
            </a:pPr>
            <a:r>
              <a:rPr lang="hu-HU" sz="2400" dirty="0" smtClean="0"/>
              <a:t>A települési infrastruktúrát és a települések közösségeit érő árvízkárok gyakoriságának és intenzitásának növekedése. </a:t>
            </a:r>
          </a:p>
          <a:p>
            <a:pPr algn="just" rtl="0">
              <a:spcBef>
                <a:spcPts val="0"/>
              </a:spcBef>
              <a:spcAft>
                <a:spcPts val="2000"/>
              </a:spcAft>
            </a:pPr>
            <a:r>
              <a:rPr lang="hu-HU" sz="2400" dirty="0" smtClean="0"/>
              <a:t>A part menti infrastruktúrát és az alacsonyan fekvő ökoszisztémákat érintő kockázatok növekedése.</a:t>
            </a:r>
            <a:endParaRPr lang="hu-HU" sz="2400" b="1" dirty="0" smtClean="0"/>
          </a:p>
          <a:p>
            <a:pPr marL="0" indent="0" algn="just" rtl="0">
              <a:buNone/>
            </a:pPr>
            <a:r>
              <a:rPr lang="hu-HU" sz="2400" b="1" dirty="0" smtClean="0"/>
              <a:t>Európa</a:t>
            </a:r>
          </a:p>
          <a:p>
            <a:pPr algn="just" rtl="0">
              <a:spcBef>
                <a:spcPts val="0"/>
              </a:spcBef>
            </a:pPr>
            <a:r>
              <a:rPr lang="hu-HU" sz="2400" dirty="0" smtClean="0"/>
              <a:t>Árvizek fokozódó veszélye a tengerpari területeken, és városi villámárvizek veszélyének fokozódása a sűrűn beépített városi régiókban, továbbá a part menti területek gyorsuló eróziója.</a:t>
            </a:r>
          </a:p>
          <a:p>
            <a:pPr algn="just" rtl="0">
              <a:spcBef>
                <a:spcPts val="0"/>
              </a:spcBef>
            </a:pPr>
            <a:r>
              <a:rPr lang="hu-HU" sz="2400" dirty="0" smtClean="0"/>
              <a:t>Fokozott vízkorlátozások.</a:t>
            </a:r>
          </a:p>
          <a:p>
            <a:pPr algn="just" rtl="0">
              <a:spcBef>
                <a:spcPts val="0"/>
              </a:spcBef>
            </a:pPr>
            <a:r>
              <a:rPr lang="hu-HU" sz="2400" dirty="0" smtClean="0"/>
              <a:t>A szélsőséges hőség gyakoribbá válása és az ezzel járó erdőtüzek kockázata Európában és az orosz boreális régióban.</a:t>
            </a:r>
            <a:endParaRPr lang="hu-HU" sz="2400" dirty="0"/>
          </a:p>
        </p:txBody>
      </p:sp>
    </p:spTree>
    <p:extLst>
      <p:ext uri="{BB962C8B-B14F-4D97-AF65-F5344CB8AC3E}">
        <p14:creationId xmlns:p14="http://schemas.microsoft.com/office/powerpoint/2010/main" val="1585033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a:t>Regionális hatások</a:t>
            </a:r>
            <a:endParaRPr lang="en-US" dirty="0"/>
          </a:p>
        </p:txBody>
      </p:sp>
      <p:sp>
        <p:nvSpPr>
          <p:cNvPr id="3" name="Content Placeholder 2"/>
          <p:cNvSpPr>
            <a:spLocks noGrp="1"/>
          </p:cNvSpPr>
          <p:nvPr>
            <p:ph idx="1"/>
          </p:nvPr>
        </p:nvSpPr>
        <p:spPr>
          <a:xfrm>
            <a:off x="500332" y="836762"/>
            <a:ext cx="11335110" cy="5236779"/>
          </a:xfrm>
        </p:spPr>
        <p:txBody>
          <a:bodyPr rtlCol="0">
            <a:normAutofit lnSpcReduction="10000"/>
          </a:bodyPr>
          <a:lstStyle/>
          <a:p>
            <a:pPr marL="0" indent="0" algn="just" rtl="0">
              <a:buNone/>
            </a:pPr>
            <a:r>
              <a:rPr lang="hu-HU" b="1" dirty="0" smtClean="0"/>
              <a:t>Közép- és Dél-Amerika</a:t>
            </a:r>
          </a:p>
          <a:p>
            <a:pPr algn="just" rtl="0"/>
            <a:r>
              <a:rPr lang="hu-HU" dirty="0" smtClean="0"/>
              <a:t>Csökkenő vízellátottság és vízkészlet a félsivatagi és a gleccserolvadástól függő régiókban.</a:t>
            </a:r>
          </a:p>
          <a:p>
            <a:pPr algn="just" rtl="0"/>
            <a:r>
              <a:rPr lang="hu-HU" dirty="0" smtClean="0"/>
              <a:t>Csökkenő élelmiszertermelés és romló élelmiszer-minőség.</a:t>
            </a:r>
          </a:p>
          <a:p>
            <a:pPr algn="just" rtl="0"/>
            <a:r>
              <a:rPr lang="hu-HU" dirty="0" smtClean="0"/>
              <a:t>A vektorok által terjesztett új betegségek megjelenése és terjedése az Egyenlítőtől távolabb lévő, magasabb és földrajzi szélességeken fekvő területeken.</a:t>
            </a:r>
          </a:p>
          <a:p>
            <a:pPr marL="0" indent="0" algn="just" rtl="0">
              <a:buNone/>
            </a:pPr>
            <a:r>
              <a:rPr lang="hu-HU" b="1" dirty="0" smtClean="0"/>
              <a:t>Észak-Amerika</a:t>
            </a:r>
          </a:p>
          <a:p>
            <a:pPr algn="just"/>
            <a:r>
              <a:rPr lang="hu-HU" dirty="0" smtClean="0"/>
              <a:t>Az erdőtüzek okozta vagyonvesztés és az ökoszisztéma épségének romlása, emberi megbetegedés veszélyeinek és halálozás fokozódása.</a:t>
            </a:r>
          </a:p>
          <a:p>
            <a:pPr algn="just" rtl="0"/>
            <a:r>
              <a:rPr lang="hu-HU" dirty="0" smtClean="0"/>
              <a:t>Hőség okozta fokozott halálozási kockázat.</a:t>
            </a:r>
          </a:p>
          <a:p>
            <a:pPr algn="just" rtl="0"/>
            <a:r>
              <a:rPr lang="hu-HU" dirty="0" smtClean="0"/>
              <a:t>Városi árvizek a folyó menti és part menti területeken.</a:t>
            </a:r>
            <a:endParaRPr lang="hu-HU" dirty="0"/>
          </a:p>
        </p:txBody>
      </p:sp>
    </p:spTree>
    <p:extLst>
      <p:ext uri="{BB962C8B-B14F-4D97-AF65-F5344CB8AC3E}">
        <p14:creationId xmlns:p14="http://schemas.microsoft.com/office/powerpoint/2010/main" val="2687857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rtl="0"/>
            <a:r>
              <a:rPr lang="hu" dirty="0"/>
              <a:t>Regionális hatások</a:t>
            </a:r>
            <a:endParaRPr lang="en-US" dirty="0"/>
          </a:p>
        </p:txBody>
      </p:sp>
      <p:sp>
        <p:nvSpPr>
          <p:cNvPr id="3" name="Content Placeholder 2"/>
          <p:cNvSpPr>
            <a:spLocks noGrp="1"/>
          </p:cNvSpPr>
          <p:nvPr>
            <p:ph idx="1"/>
          </p:nvPr>
        </p:nvSpPr>
        <p:spPr>
          <a:xfrm>
            <a:off x="655608" y="934775"/>
            <a:ext cx="11222966" cy="5370897"/>
          </a:xfrm>
        </p:spPr>
        <p:txBody>
          <a:bodyPr rtlCol="0"/>
          <a:lstStyle/>
          <a:p>
            <a:pPr marL="0" indent="0" algn="just" rtl="0">
              <a:buNone/>
            </a:pPr>
            <a:r>
              <a:rPr lang="hu-HU" b="1" dirty="0" smtClean="0"/>
              <a:t>Ázsia</a:t>
            </a:r>
          </a:p>
          <a:p>
            <a:pPr algn="just" rtl="0">
              <a:spcBef>
                <a:spcPts val="0"/>
              </a:spcBef>
            </a:pPr>
            <a:r>
              <a:rPr lang="hu-HU" dirty="0" smtClean="0"/>
              <a:t>Folyami, tengerpart-menti és városi árvizek kockázatának fokozódása.</a:t>
            </a:r>
          </a:p>
          <a:p>
            <a:pPr algn="just" rtl="0"/>
            <a:r>
              <a:rPr lang="hu-HU" dirty="0" smtClean="0"/>
              <a:t>Hőséggel összefüggő halálozás kockázatának fokozódása.</a:t>
            </a:r>
          </a:p>
          <a:p>
            <a:pPr algn="just" rtl="0">
              <a:spcAft>
                <a:spcPts val="2500"/>
              </a:spcAft>
            </a:pPr>
            <a:r>
              <a:rPr lang="hu-HU" dirty="0" smtClean="0"/>
              <a:t>Az aszály okozta víz- és élelmiszerhiány megnövekedett kockázata.</a:t>
            </a:r>
            <a:endParaRPr lang="hu-HU" b="1" dirty="0" smtClean="0"/>
          </a:p>
          <a:p>
            <a:pPr marL="0" indent="0" algn="just" rtl="0">
              <a:buNone/>
            </a:pPr>
            <a:r>
              <a:rPr lang="hu-HU" b="1" dirty="0" smtClean="0"/>
              <a:t>Óceániai szigetek</a:t>
            </a:r>
          </a:p>
          <a:p>
            <a:pPr algn="just">
              <a:lnSpc>
                <a:spcPct val="120000"/>
              </a:lnSpc>
              <a:spcBef>
                <a:spcPts val="0"/>
              </a:spcBef>
            </a:pPr>
            <a:r>
              <a:rPr lang="hu-HU" dirty="0" smtClean="0"/>
              <a:t>A tengerszint emelkedése miatt a megélhetési lehetőségek szűkülése, a part menti települések, az települési infrastruktúra, az ökoszisztéma és a gazdasági stabilitás gyengülése avagy teljes elvesztése.</a:t>
            </a:r>
            <a:endParaRPr lang="hu-HU" dirty="0"/>
          </a:p>
        </p:txBody>
      </p:sp>
    </p:spTree>
    <p:extLst>
      <p:ext uri="{BB962C8B-B14F-4D97-AF65-F5344CB8AC3E}">
        <p14:creationId xmlns:p14="http://schemas.microsoft.com/office/powerpoint/2010/main" val="1545176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46185"/>
            <a:ext cx="11896826" cy="750518"/>
          </a:xfrm>
        </p:spPr>
        <p:txBody>
          <a:bodyPr rtlCol="0">
            <a:noAutofit/>
          </a:bodyPr>
          <a:lstStyle/>
          <a:p>
            <a:pPr algn="ctr" rtl="0"/>
            <a:r>
              <a:rPr lang="hu" sz="2400" dirty="0"/>
              <a:t>Az egészségügyi </a:t>
            </a:r>
            <a:r>
              <a:rPr lang="hu" sz="2400" dirty="0" smtClean="0"/>
              <a:t>ellátórendszer működését és a személyes egészségi állapotot veszélyeztető  kockázatok</a:t>
            </a:r>
            <a:endParaRPr lang="hu-HU" sz="2400" dirty="0"/>
          </a:p>
        </p:txBody>
      </p:sp>
      <p:pic>
        <p:nvPicPr>
          <p:cNvPr id="6" name="Picture 5"/>
          <p:cNvPicPr>
            <a:picLocks noChangeAspect="1"/>
          </p:cNvPicPr>
          <p:nvPr/>
        </p:nvPicPr>
        <p:blipFill rotWithShape="1">
          <a:blip r:embed="rId3"/>
          <a:srcRect l="9088" t="23724" r="23605" b="28389"/>
          <a:stretch/>
        </p:blipFill>
        <p:spPr>
          <a:xfrm>
            <a:off x="4211393" y="882948"/>
            <a:ext cx="5009202" cy="2020960"/>
          </a:xfrm>
          <a:prstGeom prst="rect">
            <a:avLst/>
          </a:prstGeom>
        </p:spPr>
      </p:pic>
      <p:pic>
        <p:nvPicPr>
          <p:cNvPr id="7" name="Picture 6"/>
          <p:cNvPicPr>
            <a:picLocks noChangeAspect="1"/>
          </p:cNvPicPr>
          <p:nvPr/>
        </p:nvPicPr>
        <p:blipFill rotWithShape="1">
          <a:blip r:embed="rId4"/>
          <a:srcRect l="19876" t="20026" r="29049" b="22050"/>
          <a:stretch/>
        </p:blipFill>
        <p:spPr>
          <a:xfrm>
            <a:off x="4185515" y="2903908"/>
            <a:ext cx="5009202" cy="3193851"/>
          </a:xfrm>
          <a:prstGeom prst="rect">
            <a:avLst/>
          </a:prstGeom>
        </p:spPr>
      </p:pic>
      <p:sp>
        <p:nvSpPr>
          <p:cNvPr id="9" name="Content Placeholder 4"/>
          <p:cNvSpPr txBox="1">
            <a:spLocks/>
          </p:cNvSpPr>
          <p:nvPr/>
        </p:nvSpPr>
        <p:spPr>
          <a:xfrm>
            <a:off x="362857" y="6208490"/>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hu" sz="1100">
                <a:solidFill>
                  <a:schemeClr val="tx1"/>
                </a:solidFill>
              </a:rPr>
              <a:t>WHO, Checklists to assess vulnerabilities in health care facilities in the context of climate change, ISBN 978-92-4-002290-4 (elektronikus változat) - pp. 12-13.</a:t>
            </a:r>
          </a:p>
          <a:p>
            <a:pPr rtl="0"/>
            <a:endParaRPr lang="en-US" dirty="0"/>
          </a:p>
        </p:txBody>
      </p:sp>
    </p:spTree>
    <p:extLst>
      <p:ext uri="{BB962C8B-B14F-4D97-AF65-F5344CB8AC3E}">
        <p14:creationId xmlns:p14="http://schemas.microsoft.com/office/powerpoint/2010/main" val="29673623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0667" t="27949" r="24297" b="21523"/>
          <a:stretch/>
        </p:blipFill>
        <p:spPr>
          <a:xfrm>
            <a:off x="3812147" y="1876300"/>
            <a:ext cx="7160653" cy="3696237"/>
          </a:xfrm>
          <a:prstGeom prst="rect">
            <a:avLst/>
          </a:prstGeom>
        </p:spPr>
      </p:pic>
      <p:pic>
        <p:nvPicPr>
          <p:cNvPr id="4" name="Picture 3"/>
          <p:cNvPicPr>
            <a:picLocks noChangeAspect="1"/>
          </p:cNvPicPr>
          <p:nvPr/>
        </p:nvPicPr>
        <p:blipFill rotWithShape="1">
          <a:blip r:embed="rId4"/>
          <a:srcRect b="83985"/>
          <a:stretch/>
        </p:blipFill>
        <p:spPr>
          <a:xfrm>
            <a:off x="3788017" y="1483743"/>
            <a:ext cx="7184783" cy="392557"/>
          </a:xfrm>
          <a:prstGeom prst="rect">
            <a:avLst/>
          </a:prstGeom>
        </p:spPr>
      </p:pic>
      <p:sp>
        <p:nvSpPr>
          <p:cNvPr id="7" name="Rectangle 6"/>
          <p:cNvSpPr/>
          <p:nvPr/>
        </p:nvSpPr>
        <p:spPr>
          <a:xfrm>
            <a:off x="2177143" y="5820228"/>
            <a:ext cx="9581243" cy="273473"/>
          </a:xfrm>
          <a:prstGeom prst="rect">
            <a:avLst/>
          </a:prstGeom>
        </p:spPr>
        <p:txBody>
          <a:bodyPr wrap="square" rtlCol="0">
            <a:spAutoFit/>
          </a:bodyPr>
          <a:lstStyle/>
          <a:p>
            <a:pPr rtl="0">
              <a:lnSpc>
                <a:spcPct val="107000"/>
              </a:lnSpc>
              <a:spcAft>
                <a:spcPts val="800"/>
              </a:spcAft>
            </a:pPr>
            <a:r>
              <a:rPr lang="hu" sz="1100">
                <a:latin typeface="Calibri" panose="020F0502020204030204" pitchFamily="34" charset="0"/>
                <a:ea typeface="Calibri" panose="020F0502020204030204" pitchFamily="34" charset="0"/>
                <a:cs typeface="Times New Roman" panose="02020603050405020304" pitchFamily="18" charset="0"/>
              </a:rPr>
              <a:t>WHO, Checklists to assess vulnerabilities in health care facilities in the context of climate change, ISBN 978-92-4-002290-4 (elektronikus változat) - pp. 12-13.</a:t>
            </a:r>
          </a:p>
        </p:txBody>
      </p:sp>
      <p:sp>
        <p:nvSpPr>
          <p:cNvPr id="9" name="Cím 1"/>
          <p:cNvSpPr>
            <a:spLocks noGrp="1"/>
          </p:cNvSpPr>
          <p:nvPr>
            <p:ph type="title"/>
          </p:nvPr>
        </p:nvSpPr>
        <p:spPr>
          <a:xfrm>
            <a:off x="192505" y="46185"/>
            <a:ext cx="11896826" cy="750518"/>
          </a:xfrm>
        </p:spPr>
        <p:txBody>
          <a:bodyPr rtlCol="0">
            <a:noAutofit/>
          </a:bodyPr>
          <a:lstStyle/>
          <a:p>
            <a:pPr algn="ctr" rtl="0"/>
            <a:r>
              <a:rPr lang="hu" sz="2400" dirty="0"/>
              <a:t>Az egészségügyi </a:t>
            </a:r>
            <a:r>
              <a:rPr lang="hu" sz="2400" dirty="0" smtClean="0"/>
              <a:t>ellátórendszer működését és a személyes egészségi állapotot veszélyeztető  kockázatok</a:t>
            </a:r>
            <a:endParaRPr lang="hu-HU" sz="2400" dirty="0"/>
          </a:p>
        </p:txBody>
      </p:sp>
    </p:spTree>
    <p:extLst>
      <p:ext uri="{BB962C8B-B14F-4D97-AF65-F5344CB8AC3E}">
        <p14:creationId xmlns:p14="http://schemas.microsoft.com/office/powerpoint/2010/main" val="17533002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30962" t="30061" r="18458" b="23283"/>
          <a:stretch/>
        </p:blipFill>
        <p:spPr>
          <a:xfrm>
            <a:off x="3850783" y="1696917"/>
            <a:ext cx="7353837" cy="3813633"/>
          </a:xfrm>
          <a:prstGeom prst="rect">
            <a:avLst/>
          </a:prstGeom>
        </p:spPr>
      </p:pic>
      <p:pic>
        <p:nvPicPr>
          <p:cNvPr id="8" name="Picture 7"/>
          <p:cNvPicPr>
            <a:picLocks noChangeAspect="1"/>
          </p:cNvPicPr>
          <p:nvPr/>
        </p:nvPicPr>
        <p:blipFill>
          <a:blip r:embed="rId3"/>
          <a:stretch>
            <a:fillRect/>
          </a:stretch>
        </p:blipFill>
        <p:spPr>
          <a:xfrm>
            <a:off x="3850783" y="1373801"/>
            <a:ext cx="7320426" cy="323116"/>
          </a:xfrm>
          <a:prstGeom prst="rect">
            <a:avLst/>
          </a:prstGeom>
        </p:spPr>
      </p:pic>
      <p:sp>
        <p:nvSpPr>
          <p:cNvPr id="2" name="Rectangle 1"/>
          <p:cNvSpPr/>
          <p:nvPr/>
        </p:nvSpPr>
        <p:spPr>
          <a:xfrm>
            <a:off x="2067534" y="5709081"/>
            <a:ext cx="9137086" cy="273473"/>
          </a:xfrm>
          <a:prstGeom prst="rect">
            <a:avLst/>
          </a:prstGeom>
        </p:spPr>
        <p:txBody>
          <a:bodyPr wrap="square" rtlCol="0">
            <a:spAutoFit/>
          </a:bodyPr>
          <a:lstStyle/>
          <a:p>
            <a:pPr rtl="0">
              <a:lnSpc>
                <a:spcPct val="107000"/>
              </a:lnSpc>
              <a:spcAft>
                <a:spcPts val="800"/>
              </a:spcAft>
            </a:pPr>
            <a:r>
              <a:rPr lang="hu" sz="1100">
                <a:latin typeface="Calibri" panose="020F0502020204030204" pitchFamily="34" charset="0"/>
                <a:ea typeface="Calibri" panose="020F0502020204030204" pitchFamily="34" charset="0"/>
                <a:cs typeface="Times New Roman" panose="02020603050405020304" pitchFamily="18" charset="0"/>
              </a:rPr>
              <a:t>WHO, Checklists to assess vulnerabilities in health care facilities in the context of climate change, ISBN 978-92-4-002290-4 (elektronikus változat) - pp. 12-13.</a:t>
            </a:r>
          </a:p>
        </p:txBody>
      </p:sp>
      <p:sp>
        <p:nvSpPr>
          <p:cNvPr id="9" name="Cím 1"/>
          <p:cNvSpPr>
            <a:spLocks noGrp="1"/>
          </p:cNvSpPr>
          <p:nvPr>
            <p:ph type="title"/>
          </p:nvPr>
        </p:nvSpPr>
        <p:spPr>
          <a:xfrm>
            <a:off x="192505" y="46185"/>
            <a:ext cx="11896826" cy="750518"/>
          </a:xfrm>
        </p:spPr>
        <p:txBody>
          <a:bodyPr rtlCol="0">
            <a:noAutofit/>
          </a:bodyPr>
          <a:lstStyle/>
          <a:p>
            <a:pPr algn="ctr" rtl="0"/>
            <a:r>
              <a:rPr lang="hu" sz="2400" dirty="0"/>
              <a:t>Az egészségügyi </a:t>
            </a:r>
            <a:r>
              <a:rPr lang="hu" sz="2400" dirty="0" smtClean="0"/>
              <a:t>ellátórendszer működését és a személyes egészségi állapotot veszélyeztető  kockázatok</a:t>
            </a:r>
            <a:endParaRPr lang="hu-HU" sz="2400" dirty="0"/>
          </a:p>
        </p:txBody>
      </p:sp>
    </p:spTree>
    <p:extLst>
      <p:ext uri="{BB962C8B-B14F-4D97-AF65-F5344CB8AC3E}">
        <p14:creationId xmlns:p14="http://schemas.microsoft.com/office/powerpoint/2010/main" val="3802889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3239" t="16681" r="23110" b="15185"/>
          <a:stretch/>
        </p:blipFill>
        <p:spPr>
          <a:xfrm>
            <a:off x="3966693" y="882948"/>
            <a:ext cx="5679583" cy="4984124"/>
          </a:xfrm>
          <a:prstGeom prst="rect">
            <a:avLst/>
          </a:prstGeom>
        </p:spPr>
      </p:pic>
      <p:sp>
        <p:nvSpPr>
          <p:cNvPr id="3" name="Rectangle 2"/>
          <p:cNvSpPr/>
          <p:nvPr/>
        </p:nvSpPr>
        <p:spPr>
          <a:xfrm>
            <a:off x="2745015" y="5995888"/>
            <a:ext cx="9013371" cy="273473"/>
          </a:xfrm>
          <a:prstGeom prst="rect">
            <a:avLst/>
          </a:prstGeom>
        </p:spPr>
        <p:txBody>
          <a:bodyPr wrap="square" rtlCol="0">
            <a:spAutoFit/>
          </a:bodyPr>
          <a:lstStyle/>
          <a:p>
            <a:pPr rtl="0">
              <a:lnSpc>
                <a:spcPct val="107000"/>
              </a:lnSpc>
              <a:spcAft>
                <a:spcPts val="800"/>
              </a:spcAft>
            </a:pPr>
            <a:r>
              <a:rPr lang="hu" sz="1100">
                <a:latin typeface="Calibri" panose="020F0502020204030204" pitchFamily="34" charset="0"/>
                <a:ea typeface="Calibri" panose="020F0502020204030204" pitchFamily="34" charset="0"/>
                <a:cs typeface="Times New Roman" panose="02020603050405020304" pitchFamily="18" charset="0"/>
              </a:rPr>
              <a:t>WHO, Checklists to assess vulnerabilities in health care facilities in the context of climate change, ISBN 978-92-4-002290-4 (elektronikus változat) - pp. 12-13.</a:t>
            </a:r>
          </a:p>
        </p:txBody>
      </p:sp>
      <p:sp>
        <p:nvSpPr>
          <p:cNvPr id="6" name="Cím 1"/>
          <p:cNvSpPr>
            <a:spLocks noGrp="1"/>
          </p:cNvSpPr>
          <p:nvPr>
            <p:ph type="title"/>
          </p:nvPr>
        </p:nvSpPr>
        <p:spPr>
          <a:xfrm>
            <a:off x="192505" y="46185"/>
            <a:ext cx="11896826" cy="750518"/>
          </a:xfrm>
        </p:spPr>
        <p:txBody>
          <a:bodyPr rtlCol="0">
            <a:noAutofit/>
          </a:bodyPr>
          <a:lstStyle/>
          <a:p>
            <a:pPr algn="ctr" rtl="0"/>
            <a:r>
              <a:rPr lang="hu" sz="2400" dirty="0"/>
              <a:t>Az egészségügyi </a:t>
            </a:r>
            <a:r>
              <a:rPr lang="hu" sz="2400" dirty="0" smtClean="0"/>
              <a:t>ellátórendszer működését és a személyes egészségi állapotot veszélyeztető  kockázatok</a:t>
            </a:r>
            <a:endParaRPr lang="hu-HU" sz="2400" dirty="0"/>
          </a:p>
        </p:txBody>
      </p:sp>
    </p:spTree>
    <p:extLst>
      <p:ext uri="{BB962C8B-B14F-4D97-AF65-F5344CB8AC3E}">
        <p14:creationId xmlns:p14="http://schemas.microsoft.com/office/powerpoint/2010/main" val="9798626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33536" t="19850" r="16378" b="12720"/>
          <a:stretch/>
        </p:blipFill>
        <p:spPr>
          <a:xfrm>
            <a:off x="3966693" y="882948"/>
            <a:ext cx="6516710" cy="4932608"/>
          </a:xfrm>
          <a:prstGeom prst="rect">
            <a:avLst/>
          </a:prstGeom>
        </p:spPr>
      </p:pic>
      <p:sp>
        <p:nvSpPr>
          <p:cNvPr id="2" name="Rectangle 1"/>
          <p:cNvSpPr/>
          <p:nvPr/>
        </p:nvSpPr>
        <p:spPr>
          <a:xfrm>
            <a:off x="3177560" y="5927552"/>
            <a:ext cx="8911771" cy="273473"/>
          </a:xfrm>
          <a:prstGeom prst="rect">
            <a:avLst/>
          </a:prstGeom>
        </p:spPr>
        <p:txBody>
          <a:bodyPr wrap="square" rtlCol="0">
            <a:spAutoFit/>
          </a:bodyPr>
          <a:lstStyle/>
          <a:p>
            <a:pPr rtl="0">
              <a:lnSpc>
                <a:spcPct val="107000"/>
              </a:lnSpc>
              <a:spcAft>
                <a:spcPts val="800"/>
              </a:spcAft>
            </a:pPr>
            <a:r>
              <a:rPr lang="hu" sz="1100">
                <a:latin typeface="Calibri" panose="020F0502020204030204" pitchFamily="34" charset="0"/>
                <a:ea typeface="Calibri" panose="020F0502020204030204" pitchFamily="34" charset="0"/>
                <a:cs typeface="Times New Roman" panose="02020603050405020304" pitchFamily="18" charset="0"/>
              </a:rPr>
              <a:t>WHO, Checklists to assess vulnerabilities in health care facilities in the context of climate change, ISBN 978-92-4-002290-4 (elektronikus változat) - pp. 12-13.</a:t>
            </a:r>
          </a:p>
        </p:txBody>
      </p:sp>
      <p:sp>
        <p:nvSpPr>
          <p:cNvPr id="6" name="Cím 1"/>
          <p:cNvSpPr>
            <a:spLocks noGrp="1"/>
          </p:cNvSpPr>
          <p:nvPr>
            <p:ph type="title"/>
          </p:nvPr>
        </p:nvSpPr>
        <p:spPr>
          <a:xfrm>
            <a:off x="192505" y="46185"/>
            <a:ext cx="11896826" cy="750518"/>
          </a:xfrm>
        </p:spPr>
        <p:txBody>
          <a:bodyPr rtlCol="0">
            <a:noAutofit/>
          </a:bodyPr>
          <a:lstStyle/>
          <a:p>
            <a:pPr algn="ctr" rtl="0"/>
            <a:r>
              <a:rPr lang="hu" sz="2400" dirty="0"/>
              <a:t>Az egészségügyi </a:t>
            </a:r>
            <a:r>
              <a:rPr lang="hu" sz="2400" dirty="0" smtClean="0"/>
              <a:t>ellátórendszer működését és a személyes egészségi állapotot veszélyeztető  kockázatok</a:t>
            </a:r>
            <a:endParaRPr lang="hu-HU" sz="2400" dirty="0"/>
          </a:p>
        </p:txBody>
      </p:sp>
    </p:spTree>
    <p:extLst>
      <p:ext uri="{BB962C8B-B14F-4D97-AF65-F5344CB8AC3E}">
        <p14:creationId xmlns:p14="http://schemas.microsoft.com/office/powerpoint/2010/main" val="2938414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a:t>Az előadás segítségével megszerezhető </a:t>
            </a:r>
            <a:r>
              <a:rPr lang="hu-HU" b="1" dirty="0" smtClean="0"/>
              <a:t>ismeretek</a:t>
            </a:r>
            <a:endParaRPr lang="de-DE" dirty="0"/>
          </a:p>
        </p:txBody>
      </p:sp>
      <p:sp>
        <p:nvSpPr>
          <p:cNvPr id="3" name="Tartalom helye 2"/>
          <p:cNvSpPr>
            <a:spLocks noGrp="1"/>
          </p:cNvSpPr>
          <p:nvPr>
            <p:ph idx="1"/>
          </p:nvPr>
        </p:nvSpPr>
        <p:spPr>
          <a:xfrm>
            <a:off x="192505" y="1454727"/>
            <a:ext cx="11896825" cy="4850945"/>
          </a:xfrm>
        </p:spPr>
        <p:txBody>
          <a:bodyPr/>
          <a:lstStyle/>
          <a:p>
            <a:pPr marL="0" indent="0">
              <a:buNone/>
            </a:pPr>
            <a:r>
              <a:rPr lang="hu-HU" dirty="0" smtClean="0"/>
              <a:t>Az </a:t>
            </a:r>
            <a:r>
              <a:rPr lang="hu-HU" dirty="0"/>
              <a:t>előadás során a hallgatók ismereteket sajátíthatnak el:</a:t>
            </a:r>
          </a:p>
          <a:p>
            <a:pPr lvl="1"/>
            <a:r>
              <a:rPr lang="hu-HU" dirty="0"/>
              <a:t>az éghajlatváltozás és a globális felmelegedés okaival és folyamatával kapcsolatban;</a:t>
            </a:r>
          </a:p>
          <a:p>
            <a:pPr lvl="1"/>
            <a:r>
              <a:rPr lang="hu-HU" dirty="0"/>
              <a:t>az éghajlatváltozás hatásainak fokozottan kitett népességcsoportokról;</a:t>
            </a:r>
          </a:p>
          <a:p>
            <a:pPr lvl="1"/>
            <a:r>
              <a:rPr lang="hu-HU" dirty="0"/>
              <a:t>az éghajlatváltozás emberi egészségre gyakorolt közvetlen és közvetett hatásairól;</a:t>
            </a:r>
          </a:p>
          <a:p>
            <a:pPr lvl="1"/>
            <a:r>
              <a:rPr lang="hu-HU" dirty="0"/>
              <a:t>az éghajlatváltozással összefüggő egészség-kockázatokról és vészhelyzetekről a világ különböző régióit illetően;</a:t>
            </a:r>
          </a:p>
          <a:p>
            <a:pPr lvl="1"/>
            <a:r>
              <a:rPr lang="hu-HU" dirty="0"/>
              <a:t>az éghajlatváltozással kapcsolatosan az egészségügyi ellátórendszert érintő főbb kihívásokról, és a téma további tanulmányozását segítő szempontokról.</a:t>
            </a:r>
          </a:p>
          <a:p>
            <a:endParaRPr lang="de-DE" dirty="0"/>
          </a:p>
        </p:txBody>
      </p:sp>
    </p:spTree>
    <p:extLst>
      <p:ext uri="{BB962C8B-B14F-4D97-AF65-F5344CB8AC3E}">
        <p14:creationId xmlns:p14="http://schemas.microsoft.com/office/powerpoint/2010/main" val="18106428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4" y="118261"/>
            <a:ext cx="11896826" cy="7485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r>
              <a:rPr lang="hu" sz="2400" dirty="0" smtClean="0">
                <a:solidFill>
                  <a:schemeClr val="tx1"/>
                </a:solidFill>
              </a:rPr>
              <a:t>Bekövetkezett események</a:t>
            </a:r>
            <a:r>
              <a:rPr lang="hu" sz="2400" dirty="0">
                <a:solidFill>
                  <a:schemeClr val="tx1"/>
                </a:solidFill>
              </a:rPr>
              <a:t>, halálesetek és érintett személyek </a:t>
            </a:r>
            <a:r>
              <a:rPr lang="hu" sz="2400" dirty="0" smtClean="0">
                <a:solidFill>
                  <a:schemeClr val="tx1"/>
                </a:solidFill>
              </a:rPr>
              <a:t>száma</a:t>
            </a:r>
            <a:br>
              <a:rPr lang="hu" sz="2400" dirty="0" smtClean="0">
                <a:solidFill>
                  <a:schemeClr val="tx1"/>
                </a:solidFill>
              </a:rPr>
            </a:br>
            <a:r>
              <a:rPr lang="hu" sz="2400" dirty="0" smtClean="0">
                <a:solidFill>
                  <a:schemeClr val="tx1"/>
                </a:solidFill>
              </a:rPr>
              <a:t>1960 </a:t>
            </a:r>
            <a:r>
              <a:rPr lang="hu" sz="2400" dirty="0">
                <a:solidFill>
                  <a:schemeClr val="tx1"/>
                </a:solidFill>
              </a:rPr>
              <a:t>óta az aszály, a szélsőséges hőmérséklet (hőség), az árvíz, a vihar és az erdőtűz </a:t>
            </a:r>
            <a:r>
              <a:rPr lang="hu" sz="2400" dirty="0" smtClean="0">
                <a:solidFill>
                  <a:schemeClr val="tx1"/>
                </a:solidFill>
              </a:rPr>
              <a:t>esetében </a:t>
            </a:r>
            <a:endParaRPr lang="hu-HU" sz="2400" dirty="0">
              <a:solidFill>
                <a:schemeClr val="tx1"/>
              </a:solidFill>
            </a:endParaRPr>
          </a:p>
        </p:txBody>
      </p:sp>
      <p:pic>
        <p:nvPicPr>
          <p:cNvPr id="6" name="Content Placeholder 5"/>
          <p:cNvPicPr>
            <a:picLocks noGrp="1" noChangeAspect="1"/>
          </p:cNvPicPr>
          <p:nvPr>
            <p:ph idx="1"/>
          </p:nvPr>
        </p:nvPicPr>
        <p:blipFill rotWithShape="1">
          <a:blip r:embed="rId2"/>
          <a:srcRect l="14300" t="26234" r="16669" b="7819"/>
          <a:stretch/>
        </p:blipFill>
        <p:spPr>
          <a:xfrm>
            <a:off x="1486760" y="866773"/>
            <a:ext cx="9536054" cy="5121904"/>
          </a:xfrm>
          <a:prstGeom prst="rect">
            <a:avLst/>
          </a:prstGeom>
        </p:spPr>
      </p:pic>
      <p:sp>
        <p:nvSpPr>
          <p:cNvPr id="7" name="Content Placeholder 4"/>
          <p:cNvSpPr txBox="1">
            <a:spLocks/>
          </p:cNvSpPr>
          <p:nvPr/>
        </p:nvSpPr>
        <p:spPr>
          <a:xfrm>
            <a:off x="0" y="6154493"/>
            <a:ext cx="11896825" cy="8106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hu" sz="1100">
                <a:solidFill>
                  <a:schemeClr val="tx1"/>
                </a:solidFill>
              </a:rPr>
              <a:t>WHO, Checklists to assess vulnerabilities in health care facilities in the context of climate change, ISBN 978-92-4-002290-4 (elektronikus változat) - 16. o.</a:t>
            </a:r>
          </a:p>
          <a:p>
            <a:pPr rtl="0"/>
            <a:endParaRPr lang="en-US" dirty="0"/>
          </a:p>
        </p:txBody>
      </p:sp>
    </p:spTree>
    <p:extLst>
      <p:ext uri="{BB962C8B-B14F-4D97-AF65-F5344CB8AC3E}">
        <p14:creationId xmlns:p14="http://schemas.microsoft.com/office/powerpoint/2010/main" val="32835880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310" t="18090" r="29247" b="6030"/>
          <a:stretch/>
        </p:blipFill>
        <p:spPr>
          <a:xfrm>
            <a:off x="3959403" y="130199"/>
            <a:ext cx="6168980" cy="5921672"/>
          </a:xfrm>
          <a:prstGeom prst="rect">
            <a:avLst/>
          </a:prstGeom>
        </p:spPr>
      </p:pic>
      <p:sp>
        <p:nvSpPr>
          <p:cNvPr id="6" name="Content Placeholder 4"/>
          <p:cNvSpPr txBox="1">
            <a:spLocks/>
          </p:cNvSpPr>
          <p:nvPr/>
        </p:nvSpPr>
        <p:spPr>
          <a:xfrm>
            <a:off x="0" y="6087040"/>
            <a:ext cx="11896825" cy="3265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hu" sz="1100">
                <a:solidFill>
                  <a:schemeClr val="tx1"/>
                </a:solidFill>
              </a:rPr>
              <a:t>WHO. Checklists to assess vulnerabilities in health care facilities in the context of climate change, ISBN 978-92-4-002290-4 (elektronikus változat) - 22. o.</a:t>
            </a:r>
          </a:p>
          <a:p>
            <a:pPr rtl="0"/>
            <a:endParaRPr lang="en-US" dirty="0"/>
          </a:p>
        </p:txBody>
      </p:sp>
      <p:sp>
        <p:nvSpPr>
          <p:cNvPr id="7" name="Téglalap 6"/>
          <p:cNvSpPr/>
          <p:nvPr/>
        </p:nvSpPr>
        <p:spPr>
          <a:xfrm>
            <a:off x="140748" y="139423"/>
            <a:ext cx="3039294" cy="954107"/>
          </a:xfrm>
          <a:prstGeom prst="rect">
            <a:avLst/>
          </a:prstGeom>
        </p:spPr>
        <p:txBody>
          <a:bodyPr wrap="none">
            <a:spAutoFit/>
          </a:bodyPr>
          <a:lstStyle/>
          <a:p>
            <a:r>
              <a:rPr lang="hu" sz="2800" b="1" dirty="0" smtClean="0"/>
              <a:t>Az éghajlatváltozás</a:t>
            </a:r>
            <a:br>
              <a:rPr lang="hu" sz="2800" b="1" dirty="0" smtClean="0"/>
            </a:br>
            <a:r>
              <a:rPr lang="hu" sz="2800" b="1" dirty="0" smtClean="0"/>
              <a:t>egészségkockázatai</a:t>
            </a:r>
            <a:endParaRPr lang="de-DE" sz="2800" b="1" dirty="0"/>
          </a:p>
        </p:txBody>
      </p:sp>
    </p:spTree>
    <p:extLst>
      <p:ext uri="{BB962C8B-B14F-4D97-AF65-F5344CB8AC3E}">
        <p14:creationId xmlns:p14="http://schemas.microsoft.com/office/powerpoint/2010/main" val="24293884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a:bodyPr>
          <a:lstStyle/>
          <a:p>
            <a:pPr rtl="0"/>
            <a:r>
              <a:rPr lang="hu" b="1" dirty="0" smtClean="0"/>
              <a:t>Fő következtetések</a:t>
            </a:r>
            <a:endParaRPr lang="hu" b="1"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457200" y="1500996"/>
            <a:ext cx="11231592" cy="4804676"/>
          </a:xfrm>
        </p:spPr>
        <p:txBody>
          <a:bodyPr rtlCol="0">
            <a:normAutofit/>
          </a:bodyPr>
          <a:lstStyle/>
          <a:p>
            <a:pPr algn="just" rtl="0">
              <a:spcAft>
                <a:spcPts val="1500"/>
              </a:spcAft>
            </a:pPr>
            <a:r>
              <a:rPr lang="hu-HU" dirty="0" smtClean="0"/>
              <a:t>Tudatában kell lenni annak a ténynek, hogy az éghajlatváltozás napjainkban már jelentős egészségkockázatot és többlethalálozást eredményez.</a:t>
            </a:r>
          </a:p>
          <a:p>
            <a:pPr algn="just" rtl="0">
              <a:spcAft>
                <a:spcPts val="1500"/>
              </a:spcAft>
            </a:pPr>
            <a:r>
              <a:rPr lang="hu-HU" dirty="0" smtClean="0"/>
              <a:t>Jelentős figyelmet kell fordítani a veszélyeztetett társadalmi csoportok egészségi állapotát veszélyeztető kockázatok csökkentésére. </a:t>
            </a:r>
          </a:p>
          <a:p>
            <a:pPr algn="just" rtl="0">
              <a:spcAft>
                <a:spcPts val="1500"/>
              </a:spcAft>
            </a:pPr>
            <a:r>
              <a:rPr lang="hu-HU" dirty="0" smtClean="0"/>
              <a:t>El kell fogadni az a tényt, hogy az éghajlatváltozás már jelen van az társadalmak életében, és közös felelősségünk, hogy együtt tegyünk meg mindent a globális felmelegedés okozta egészségkockázatok csökkentése érdekében.</a:t>
            </a:r>
          </a:p>
          <a:p>
            <a:pPr algn="just">
              <a:spcAft>
                <a:spcPts val="1500"/>
              </a:spcAft>
            </a:pPr>
            <a:r>
              <a:rPr lang="hu-HU" dirty="0" smtClean="0"/>
              <a:t>Az éghajlatváltozással összefüggő egészségkockázatok azonosítása érdekében szükséges a  környezeti és társadalmi változások folyamatosan minitorozása és értékelése.</a:t>
            </a:r>
          </a:p>
          <a:p>
            <a:pPr rtl="0"/>
            <a:endParaRPr lang="hu-HU" dirty="0"/>
          </a:p>
          <a:p>
            <a:pPr rtl="0"/>
            <a:endParaRPr lang="en-US" dirty="0"/>
          </a:p>
        </p:txBody>
      </p:sp>
    </p:spTree>
    <p:extLst>
      <p:ext uri="{BB962C8B-B14F-4D97-AF65-F5344CB8AC3E}">
        <p14:creationId xmlns:p14="http://schemas.microsoft.com/office/powerpoint/2010/main" val="2180120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smtClean="0"/>
              <a:t>Ellenőrizze tudását</a:t>
            </a:r>
            <a:endParaRPr lang="de-DE" b="1" dirty="0"/>
          </a:p>
        </p:txBody>
      </p:sp>
      <p:sp>
        <p:nvSpPr>
          <p:cNvPr id="3" name="Tartalom helye 2"/>
          <p:cNvSpPr>
            <a:spLocks noGrp="1"/>
          </p:cNvSpPr>
          <p:nvPr>
            <p:ph idx="1"/>
          </p:nvPr>
        </p:nvSpPr>
        <p:spPr>
          <a:xfrm>
            <a:off x="465826" y="1233577"/>
            <a:ext cx="11623504" cy="5072095"/>
          </a:xfrm>
        </p:spPr>
        <p:txBody>
          <a:bodyPr/>
          <a:lstStyle/>
          <a:p>
            <a:pPr marL="266700" lvl="0" indent="-266700">
              <a:buFont typeface="+mj-lt"/>
              <a:buAutoNum type="arabicPeriod"/>
            </a:pPr>
            <a:r>
              <a:rPr lang="hu-HU" sz="2000" dirty="0"/>
              <a:t>Mit kellene tennünk az üvegházhatású gázok kibocsátásának csökkentése érdekében?</a:t>
            </a:r>
          </a:p>
          <a:p>
            <a:pPr marL="266700" lvl="0" indent="-266700">
              <a:buFont typeface="+mj-lt"/>
              <a:buAutoNum type="arabicPeriod"/>
            </a:pPr>
            <a:r>
              <a:rPr lang="hu-HU" sz="2000" dirty="0"/>
              <a:t>Soroljon föl olyan népességcsoportokat, amelyek az éghajlatváltozás hatásainak fokozottan kitett helyzetben vannak.</a:t>
            </a:r>
          </a:p>
          <a:p>
            <a:pPr marL="266700" lvl="0" indent="-266700">
              <a:buFont typeface="+mj-lt"/>
              <a:buAutoNum type="arabicPeriod"/>
            </a:pPr>
            <a:r>
              <a:rPr lang="hu-HU" sz="2000" dirty="0"/>
              <a:t>Hozzon példákat az éghajlatváltozás emberi egészségre gyakorolt közvetlen hatásaira!</a:t>
            </a:r>
          </a:p>
          <a:p>
            <a:pPr marL="266700" lvl="0" indent="-266700">
              <a:buFont typeface="+mj-lt"/>
              <a:buAutoNum type="arabicPeriod"/>
            </a:pPr>
            <a:r>
              <a:rPr lang="hu-HU" sz="2000" dirty="0"/>
              <a:t>Hozzon példákat az éghajlatváltozás emberi egészségre gyakorolt közvetett hatásaira!</a:t>
            </a:r>
          </a:p>
          <a:p>
            <a:pPr marL="266700" lvl="0" indent="-266700">
              <a:buFont typeface="+mj-lt"/>
              <a:buAutoNum type="arabicPeriod"/>
            </a:pPr>
            <a:r>
              <a:rPr lang="hu-HU" sz="2000" dirty="0"/>
              <a:t>Milyen hatással lehet a globális felmelegedés a migrációra?</a:t>
            </a:r>
          </a:p>
          <a:p>
            <a:pPr marL="266700" lvl="0" indent="-266700">
              <a:buFont typeface="+mj-lt"/>
              <a:buAutoNum type="arabicPeriod"/>
            </a:pPr>
            <a:r>
              <a:rPr lang="hu-HU" sz="2000" dirty="0"/>
              <a:t>Melyik kontinenst érinti leginkább az éghajlatváltozás?</a:t>
            </a:r>
          </a:p>
          <a:p>
            <a:pPr marL="266700" lvl="0" indent="-266700">
              <a:buFont typeface="+mj-lt"/>
              <a:buAutoNum type="arabicPeriod"/>
            </a:pPr>
            <a:r>
              <a:rPr lang="hu-HU" sz="2000" dirty="0"/>
              <a:t>Melyek az egészségügyi ellátórendszerre és az egyéni egészségi állapotra az éghajlatváltozás miatt kockázatot jelentő főbb veszélyeztető tényezők?</a:t>
            </a:r>
          </a:p>
          <a:p>
            <a:endParaRPr lang="de-DE" dirty="0"/>
          </a:p>
        </p:txBody>
      </p:sp>
    </p:spTree>
    <p:extLst>
      <p:ext uri="{BB962C8B-B14F-4D97-AF65-F5344CB8AC3E}">
        <p14:creationId xmlns:p14="http://schemas.microsoft.com/office/powerpoint/2010/main" val="3388445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smtClean="0"/>
              <a:t>Ajánlott irodalom</a:t>
            </a:r>
            <a:endParaRPr lang="de-DE" dirty="0"/>
          </a:p>
        </p:txBody>
      </p:sp>
      <p:sp>
        <p:nvSpPr>
          <p:cNvPr id="3" name="Tartalom helye 2"/>
          <p:cNvSpPr>
            <a:spLocks noGrp="1"/>
          </p:cNvSpPr>
          <p:nvPr>
            <p:ph idx="1"/>
          </p:nvPr>
        </p:nvSpPr>
        <p:spPr>
          <a:xfrm>
            <a:off x="192505" y="1260909"/>
            <a:ext cx="11896825" cy="5044763"/>
          </a:xfrm>
        </p:spPr>
        <p:txBody>
          <a:bodyPr>
            <a:normAutofit fontScale="92500" lnSpcReduction="10000"/>
          </a:bodyPr>
          <a:lstStyle/>
          <a:p>
            <a:r>
              <a:rPr lang="en-GB" dirty="0"/>
              <a:t>Checklists to assess vulnerabilities in health care facilities in the context of climate change. Geneva: World Health Organization, 2021, ISBN 978-92-4-002290-4 </a:t>
            </a:r>
            <a:endParaRPr lang="hu-HU" dirty="0"/>
          </a:p>
          <a:p>
            <a:r>
              <a:rPr lang="en-GB" dirty="0"/>
              <a:t>WHO guidance for climate-resilient and environmentally sustainable health care facilities. Geneva: World Health Organization, 2020. ISBN 978-92-4-001222-6</a:t>
            </a:r>
            <a:endParaRPr lang="hu-HU" dirty="0"/>
          </a:p>
          <a:p>
            <a:r>
              <a:rPr lang="en-GB" dirty="0"/>
              <a:t>Compendium of WHO and other UN guidance on health and environment, 2022 update. Geneva: World Health Organization; 2022 (WHO/HEP/ECH/EHD/22.01)</a:t>
            </a:r>
            <a:endParaRPr lang="hu-HU" dirty="0"/>
          </a:p>
          <a:p>
            <a:r>
              <a:rPr lang="en-GB" dirty="0">
                <a:hlinkClick r:id="rId2"/>
              </a:rPr>
              <a:t>https://chasecanada.org/wp-content/uploads/2021/01/Climate-Change-Toolkit-for-Health-Professionals-Full-Toolkit.pdf</a:t>
            </a:r>
            <a:r>
              <a:rPr lang="en-GB" dirty="0"/>
              <a:t>, accessed 20 June 2023</a:t>
            </a:r>
            <a:endParaRPr lang="hu-HU" dirty="0"/>
          </a:p>
          <a:p>
            <a:r>
              <a:rPr lang="en-GB" dirty="0">
                <a:hlinkClick r:id="rId3"/>
              </a:rPr>
              <a:t>https://www.ipcc.ch/site/assets/uploads/2020/11/The-Regional-Impact.pdf</a:t>
            </a:r>
            <a:r>
              <a:rPr lang="en-GB" dirty="0"/>
              <a:t>, accessed 20 June 2023</a:t>
            </a:r>
            <a:endParaRPr lang="hu-HU" dirty="0"/>
          </a:p>
          <a:p>
            <a:r>
              <a:rPr lang="ar-SA" dirty="0"/>
              <a:t>“</a:t>
            </a:r>
            <a:r>
              <a:rPr lang="en-GB" dirty="0"/>
              <a:t>Global Climate Change and Human Health : From Science to Practice”, by J. </a:t>
            </a:r>
            <a:r>
              <a:rPr lang="en-GB" dirty="0" err="1"/>
              <a:t>Lemery</a:t>
            </a:r>
            <a:r>
              <a:rPr lang="en-GB" dirty="0"/>
              <a:t>, K. Knowlton, and C. Sorensen. Chapter 1. Publisher: John Wiley, 2021. Print ISBN: 9781119667957, eBook ISBN: 9781119670018.</a:t>
            </a:r>
            <a:endParaRPr lang="hu-HU" dirty="0"/>
          </a:p>
          <a:p>
            <a:endParaRPr lang="de-DE" dirty="0"/>
          </a:p>
        </p:txBody>
      </p:sp>
    </p:spTree>
    <p:extLst>
      <p:ext uri="{BB962C8B-B14F-4D97-AF65-F5344CB8AC3E}">
        <p14:creationId xmlns:p14="http://schemas.microsoft.com/office/powerpoint/2010/main" val="2733379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658931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3640346"/>
            <a:ext cx="11862120" cy="2665325"/>
          </a:xfrm>
        </p:spPr>
        <p:txBody>
          <a:bodyPr rtlCol="0">
            <a:normAutofit/>
          </a:bodyPr>
          <a:lstStyle/>
          <a:p>
            <a:pPr algn="just" rtl="0">
              <a:lnSpc>
                <a:spcPct val="120000"/>
              </a:lnSpc>
            </a:pPr>
            <a:r>
              <a:rPr lang="hu-HU" sz="1800" dirty="0" smtClean="0"/>
              <a:t>Az éghajlatváltozás korunk egyik legnagyobb kihívása. Ma már széles körben elismert tény, hogy az éghajlatváltozás és a biológiai sokféleség csökkenése összefügg egymással, és hogy mindkettőt egyre inkább befolyásolja az emberi tevékenység.</a:t>
            </a:r>
          </a:p>
          <a:p>
            <a:pPr algn="just">
              <a:lnSpc>
                <a:spcPct val="120000"/>
              </a:lnSpc>
            </a:pPr>
            <a:r>
              <a:rPr lang="hu-HU" sz="1800" dirty="0" smtClean="0"/>
              <a:t>Előadássorozatunkkal szeretnénk számos olyan kockázatra felhívni a figyelmet, amelyet a Föld ökológiai és éghajlati jellemzőinek átalakulása jelent az emberi társadalmak számára. A témák között szerepel a víz- és élelmiszerbiztonság, a levegő minőség, a gyógyászati, rekreációs vagy gazdasági célokra használt természeti erőforrások elérhetősége, a népesség elvándorlása, az erőforrások birtoklásáért  kialakuló konfliktusok, természeti katasztrófák, valamint a új betegségek kialakulását  eredményező hatások tárgyalása. </a:t>
            </a:r>
            <a:endParaRPr lang="hu-HU" sz="1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204525"/>
            <a:ext cx="6191250" cy="3238500"/>
          </a:xfrm>
          <a:prstGeom prst="rect">
            <a:avLst/>
          </a:prstGeom>
        </p:spPr>
      </p:pic>
      <p:sp>
        <p:nvSpPr>
          <p:cNvPr id="2" name="Rectangle 1"/>
          <p:cNvSpPr/>
          <p:nvPr/>
        </p:nvSpPr>
        <p:spPr>
          <a:xfrm>
            <a:off x="27565" y="2481721"/>
            <a:ext cx="3267178" cy="430887"/>
          </a:xfrm>
          <a:prstGeom prst="rect">
            <a:avLst/>
          </a:prstGeom>
        </p:spPr>
        <p:txBody>
          <a:bodyPr wrap="square" lIns="91440" tIns="45720" rIns="91440" bIns="45720" rtlCol="0" anchor="t">
            <a:spAutoFit/>
          </a:bodyPr>
          <a:lstStyle/>
          <a:p>
            <a:pPr rtl="0"/>
            <a:r>
              <a:rPr lang="hu" sz="1100" dirty="0">
                <a:solidFill>
                  <a:srgbClr val="0000FF"/>
                </a:solidFill>
                <a:latin typeface="Calibri"/>
                <a:ea typeface="Calibri"/>
                <a:cs typeface="Times New Roman"/>
                <a:hlinkClick r:id="rId3"/>
              </a:rPr>
              <a:t>https://www.who.int/news-room/fact-sheets/detail/</a:t>
            </a:r>
            <a:endParaRPr lang="hu-HU" sz="1100" dirty="0">
              <a:solidFill>
                <a:srgbClr val="0000FF"/>
              </a:solidFill>
              <a:latin typeface="Calibri"/>
              <a:ea typeface="Calibri"/>
              <a:cs typeface="Times New Roman"/>
              <a:hlinkClick r:id="rId3"/>
            </a:endParaRPr>
          </a:p>
          <a:p>
            <a:pPr rtl="0"/>
            <a:r>
              <a:rPr lang="hu" sz="1100" dirty="0" smtClean="0">
                <a:solidFill>
                  <a:srgbClr val="0000FF"/>
                </a:solidFill>
                <a:latin typeface="Calibri"/>
                <a:ea typeface="Calibri"/>
                <a:cs typeface="Times New Roman"/>
              </a:rPr>
              <a:t>climate-change-and-health</a:t>
            </a:r>
            <a:endParaRPr lang="en-US" sz="1100" dirty="0"/>
          </a:p>
        </p:txBody>
      </p:sp>
    </p:spTree>
    <p:extLst>
      <p:ext uri="{BB962C8B-B14F-4D97-AF65-F5344CB8AC3E}">
        <p14:creationId xmlns:p14="http://schemas.microsoft.com/office/powerpoint/2010/main" val="3366901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0978" t="28303" r="11917" b="14018"/>
          <a:stretch/>
        </p:blipFill>
        <p:spPr>
          <a:xfrm>
            <a:off x="359895" y="427826"/>
            <a:ext cx="11370552" cy="5126390"/>
          </a:xfrm>
          <a:prstGeom prst="rect">
            <a:avLst/>
          </a:prstGeom>
        </p:spPr>
      </p:pic>
      <p:sp>
        <p:nvSpPr>
          <p:cNvPr id="2" name="Téglalap 1"/>
          <p:cNvSpPr/>
          <p:nvPr/>
        </p:nvSpPr>
        <p:spPr>
          <a:xfrm>
            <a:off x="1323975" y="295276"/>
            <a:ext cx="9401175"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églalap 4"/>
          <p:cNvSpPr/>
          <p:nvPr/>
        </p:nvSpPr>
        <p:spPr>
          <a:xfrm>
            <a:off x="1323975" y="2733845"/>
            <a:ext cx="9401175" cy="552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629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7062" t="27430" r="34187" b="10243"/>
          <a:stretch/>
        </p:blipFill>
        <p:spPr>
          <a:xfrm>
            <a:off x="3028043" y="153009"/>
            <a:ext cx="6451600" cy="5834066"/>
          </a:xfrm>
          <a:prstGeom prst="rect">
            <a:avLst/>
          </a:prstGeom>
        </p:spPr>
      </p:pic>
      <p:sp>
        <p:nvSpPr>
          <p:cNvPr id="6" name="Rectangle 5"/>
          <p:cNvSpPr/>
          <p:nvPr/>
        </p:nvSpPr>
        <p:spPr>
          <a:xfrm>
            <a:off x="3918857" y="6041112"/>
            <a:ext cx="7213599" cy="264560"/>
          </a:xfrm>
          <a:prstGeom prst="rect">
            <a:avLst/>
          </a:prstGeom>
        </p:spPr>
        <p:txBody>
          <a:bodyPr wrap="square" lIns="91440" tIns="45720" rIns="91440" bIns="45720" rtlCol="0" anchor="t">
            <a:spAutoFit/>
          </a:bodyPr>
          <a:lstStyle/>
          <a:p>
            <a:pPr rtl="0">
              <a:lnSpc>
                <a:spcPct val="107000"/>
              </a:lnSpc>
              <a:spcAft>
                <a:spcPts val="800"/>
              </a:spcAft>
            </a:pPr>
            <a:r>
              <a:rPr lang="hu" sz="1100">
                <a:latin typeface="Calibri"/>
                <a:ea typeface="Times New Roman" panose="02020603050405020304" pitchFamily="18" charset="0"/>
                <a:cs typeface="Times New Roman"/>
                <a:hlinkClick r:id="rId4"/>
              </a:rPr>
              <a:t>https://www.cdc.gov/climateandhealth/images/climate_change_health_impacts</a:t>
            </a:r>
            <a:r>
              <a:rPr lang="hu" sz="1100">
                <a:latin typeface="Calibri"/>
                <a:ea typeface="Times New Roman" panose="02020603050405020304" pitchFamily="18" charset="0"/>
                <a:cs typeface="Times New Roman"/>
              </a:rPr>
              <a:t> </a:t>
            </a:r>
            <a:r>
              <a:rPr lang="hu" sz="1100">
                <a:latin typeface="Calibri"/>
                <a:ea typeface="Calibri"/>
                <a:cs typeface="Calibri"/>
              </a:rPr>
              <a:t>Hozzáférhető 2023. március 16.</a:t>
            </a:r>
            <a:endParaRPr lang="en-US" sz="1100" dirty="0">
              <a:effectLst/>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1697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 y="2144684"/>
            <a:ext cx="5577230" cy="4160988"/>
          </a:xfrm>
        </p:spPr>
        <p:txBody>
          <a:bodyPr vert="horz" lIns="91440" tIns="45720" rIns="91440" bIns="45720" rtlCol="0" anchor="t">
            <a:normAutofit/>
          </a:bodyPr>
          <a:lstStyle/>
          <a:p>
            <a:pPr marL="0" indent="0" algn="just" rtl="0">
              <a:lnSpc>
                <a:spcPct val="130000"/>
              </a:lnSpc>
              <a:buNone/>
            </a:pPr>
            <a:r>
              <a:rPr lang="hu-HU" sz="2000" dirty="0" smtClean="0"/>
              <a:t>Globális szinten a különböző ökológiai rendszerek és a biológiai sokféleség meghatározó szerepet játszanak a bioszféra alakításában, szabályozva annak anyag- és energiaáramlását, valamint a hirtelen és fokozatos változásokra adott válaszait. </a:t>
            </a:r>
          </a:p>
          <a:p>
            <a:pPr marL="0" indent="0" algn="just" rtl="0">
              <a:lnSpc>
                <a:spcPct val="130000"/>
              </a:lnSpc>
              <a:buNone/>
            </a:pPr>
            <a:endParaRPr lang="hu" sz="2000" dirty="0"/>
          </a:p>
          <a:p>
            <a:pPr marL="0" indent="0" algn="just" rtl="0">
              <a:lnSpc>
                <a:spcPct val="130000"/>
              </a:lnSpc>
              <a:buNone/>
            </a:pPr>
            <a:endParaRPr lang="hu" sz="2000" dirty="0" smtClean="0"/>
          </a:p>
          <a:p>
            <a:pPr marL="0" indent="0" algn="just" rtl="0">
              <a:buNone/>
            </a:pPr>
            <a:r>
              <a:rPr lang="hu" sz="1200" dirty="0" smtClean="0">
                <a:solidFill>
                  <a:schemeClr val="tx1"/>
                </a:solidFill>
              </a:rPr>
              <a:t>https</a:t>
            </a:r>
            <a:r>
              <a:rPr lang="hu" sz="1200" dirty="0">
                <a:solidFill>
                  <a:schemeClr val="tx1"/>
                </a:solidFill>
              </a:rPr>
              <a:t>://www.cbd.int/health/SOK-biodiversity-en.pdf, p. 15, Accesed 16 March 2023</a:t>
            </a:r>
            <a:endParaRPr lang="en-US" sz="1200" dirty="0">
              <a:solidFill>
                <a:schemeClr val="tx1"/>
              </a:solidFill>
              <a:ea typeface="Calibri"/>
              <a:cs typeface="Calibri"/>
            </a:endParaRPr>
          </a:p>
          <a:p>
            <a:pPr algn="just" rtl="0"/>
            <a:endParaRPr lang="en-US" dirty="0"/>
          </a:p>
        </p:txBody>
      </p:sp>
      <p:pic>
        <p:nvPicPr>
          <p:cNvPr id="4" name="Picture 3"/>
          <p:cNvPicPr>
            <a:picLocks noChangeAspect="1"/>
          </p:cNvPicPr>
          <p:nvPr/>
        </p:nvPicPr>
        <p:blipFill rotWithShape="1">
          <a:blip r:embed="rId3"/>
          <a:srcRect l="28191" t="18266" r="31523" b="5854"/>
          <a:stretch/>
        </p:blipFill>
        <p:spPr>
          <a:xfrm>
            <a:off x="5872766" y="11875"/>
            <a:ext cx="6014434" cy="6369094"/>
          </a:xfrm>
          <a:prstGeom prst="rect">
            <a:avLst/>
          </a:prstGeom>
        </p:spPr>
      </p:pic>
      <p:sp>
        <p:nvSpPr>
          <p:cNvPr id="2" name="Téglalap 1"/>
          <p:cNvSpPr/>
          <p:nvPr/>
        </p:nvSpPr>
        <p:spPr>
          <a:xfrm>
            <a:off x="192506" y="181957"/>
            <a:ext cx="5676682" cy="523220"/>
          </a:xfrm>
          <a:prstGeom prst="rect">
            <a:avLst/>
          </a:prstGeom>
        </p:spPr>
        <p:txBody>
          <a:bodyPr wrap="none">
            <a:spAutoFit/>
          </a:bodyPr>
          <a:lstStyle/>
          <a:p>
            <a:r>
              <a:rPr lang="hu" sz="2800" b="1" dirty="0"/>
              <a:t>A biológiai sokféleség és az egészség </a:t>
            </a:r>
            <a:endParaRPr lang="de-DE" sz="2800" b="1" dirty="0"/>
          </a:p>
        </p:txBody>
      </p:sp>
    </p:spTree>
    <p:extLst>
      <p:ext uri="{BB962C8B-B14F-4D97-AF65-F5344CB8AC3E}">
        <p14:creationId xmlns:p14="http://schemas.microsoft.com/office/powerpoint/2010/main" val="2931887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rtlCol="0">
            <a:normAutofit fontScale="90000"/>
          </a:bodyPr>
          <a:lstStyle/>
          <a:p>
            <a:pPr rtl="0"/>
            <a:r>
              <a:rPr lang="en-US" sz="2700" dirty="0"/>
              <a:t/>
            </a:r>
            <a:br>
              <a:rPr lang="en-US" sz="2700" dirty="0"/>
            </a:br>
            <a:r>
              <a:rPr lang="hu-HU" sz="2700" dirty="0" smtClean="0"/>
              <a:t>Az egészségügy, a környezetvédelem és az éghajlatváltozás szempontjából releváns kulcsfontosságú ágazatok (a teljesség igénye nélkül)</a:t>
            </a:r>
            <a:br>
              <a:rPr lang="hu-HU" sz="2700" dirty="0" smtClean="0"/>
            </a:br>
            <a:endParaRPr lang="hu-HU" dirty="0"/>
          </a:p>
        </p:txBody>
      </p:sp>
      <p:sp>
        <p:nvSpPr>
          <p:cNvPr id="3" name="Content Placeholder 2"/>
          <p:cNvSpPr>
            <a:spLocks noGrp="1"/>
          </p:cNvSpPr>
          <p:nvPr>
            <p:ph idx="1"/>
          </p:nvPr>
        </p:nvSpPr>
        <p:spPr>
          <a:xfrm>
            <a:off x="192505" y="5979886"/>
            <a:ext cx="11896825" cy="325786"/>
          </a:xfrm>
        </p:spPr>
        <p:txBody>
          <a:bodyPr vert="horz" lIns="91440" tIns="45720" rIns="91440" bIns="45720" rtlCol="0" anchor="t">
            <a:normAutofit fontScale="55000" lnSpcReduction="20000"/>
          </a:bodyPr>
          <a:lstStyle/>
          <a:p>
            <a:pPr marL="0" indent="0" rtl="0">
              <a:buNone/>
            </a:pPr>
            <a:r>
              <a:rPr lang="hu" sz="1200">
                <a:solidFill>
                  <a:schemeClr val="tx1"/>
                </a:solidFill>
              </a:rPr>
              <a:t>https://www.who.int/docs/default-source/climate-change/who-global-strategy-on-health-environment-and-climate-change-a72-15.pdf?sfvrsn=20e72548_2 - 6. oldal, </a:t>
            </a:r>
            <a:r>
              <a:rPr lang="hu" sz="1100">
                <a:solidFill>
                  <a:schemeClr val="tx1"/>
                </a:solidFill>
              </a:rPr>
              <a:t>Hozzáférés 2023. június 20.</a:t>
            </a:r>
            <a:endParaRPr lang="en-US" sz="1200" dirty="0">
              <a:solidFill>
                <a:schemeClr val="tx1"/>
              </a:solidFill>
            </a:endParaRPr>
          </a:p>
          <a:p>
            <a:pPr rtl="0"/>
            <a:endParaRPr lang="en-US" dirty="0"/>
          </a:p>
        </p:txBody>
      </p:sp>
      <p:pic>
        <p:nvPicPr>
          <p:cNvPr id="5" name="Picture 4"/>
          <p:cNvPicPr>
            <a:picLocks noChangeAspect="1"/>
          </p:cNvPicPr>
          <p:nvPr/>
        </p:nvPicPr>
        <p:blipFill rotWithShape="1">
          <a:blip r:embed="rId3"/>
          <a:srcRect l="29181" t="38160" r="35482" b="10256"/>
          <a:stretch/>
        </p:blipFill>
        <p:spPr>
          <a:xfrm>
            <a:off x="2859314" y="792796"/>
            <a:ext cx="6243744" cy="5124419"/>
          </a:xfrm>
          <a:prstGeom prst="rect">
            <a:avLst/>
          </a:prstGeom>
        </p:spPr>
      </p:pic>
    </p:spTree>
    <p:extLst>
      <p:ext uri="{BB962C8B-B14F-4D97-AF65-F5344CB8AC3E}">
        <p14:creationId xmlns:p14="http://schemas.microsoft.com/office/powerpoint/2010/main" val="4229843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18259"/>
          </a:xfrm>
        </p:spPr>
        <p:txBody>
          <a:bodyPr rtlCol="0">
            <a:normAutofit fontScale="90000"/>
          </a:bodyPr>
          <a:lstStyle/>
          <a:p>
            <a:pPr rtl="0"/>
            <a:r>
              <a:rPr lang="hu" dirty="0"/>
              <a:t>Az éghajlattal kapcsolatos kockázatok hatása az egészségügyi </a:t>
            </a:r>
            <a:r>
              <a:rPr lang="hu" dirty="0" smtClean="0"/>
              <a:t>ellátásra</a:t>
            </a:r>
            <a:endParaRPr lang="hu-HU" dirty="0"/>
          </a:p>
        </p:txBody>
      </p:sp>
      <p:sp>
        <p:nvSpPr>
          <p:cNvPr id="5" name="Content Placeholder 4"/>
          <p:cNvSpPr>
            <a:spLocks noGrp="1"/>
          </p:cNvSpPr>
          <p:nvPr>
            <p:ph idx="1"/>
          </p:nvPr>
        </p:nvSpPr>
        <p:spPr>
          <a:xfrm>
            <a:off x="192506" y="5950856"/>
            <a:ext cx="11896825" cy="406401"/>
          </a:xfrm>
        </p:spPr>
        <p:txBody>
          <a:bodyPr rtlCol="0"/>
          <a:lstStyle/>
          <a:p>
            <a:pPr marL="0" indent="0" rtl="0">
              <a:buNone/>
            </a:pPr>
            <a:r>
              <a:rPr lang="hu" sz="1100">
                <a:solidFill>
                  <a:schemeClr val="tx1"/>
                </a:solidFill>
              </a:rPr>
              <a:t>World HealthOrganization, Checklists to assess vulnerabilities in health care facilities in the context of climate change, ISBN 978-92-4-002290-4 (elektronikus változat) - 7. o.</a:t>
            </a:r>
          </a:p>
          <a:p>
            <a:pPr rtl="0"/>
            <a:endParaRPr lang="en-US" dirty="0"/>
          </a:p>
        </p:txBody>
      </p:sp>
      <p:pic>
        <p:nvPicPr>
          <p:cNvPr id="6" name="Picture 5"/>
          <p:cNvPicPr>
            <a:picLocks noChangeAspect="1"/>
          </p:cNvPicPr>
          <p:nvPr/>
        </p:nvPicPr>
        <p:blipFill rotWithShape="1">
          <a:blip r:embed="rId3"/>
          <a:srcRect l="18293" t="26012" r="16675" b="23460"/>
          <a:stretch/>
        </p:blipFill>
        <p:spPr>
          <a:xfrm>
            <a:off x="520603" y="1029278"/>
            <a:ext cx="10669912" cy="4660981"/>
          </a:xfrm>
          <a:prstGeom prst="rect">
            <a:avLst/>
          </a:prstGeom>
        </p:spPr>
      </p:pic>
    </p:spTree>
    <p:extLst>
      <p:ext uri="{BB962C8B-B14F-4D97-AF65-F5344CB8AC3E}">
        <p14:creationId xmlns:p14="http://schemas.microsoft.com/office/powerpoint/2010/main" val="107346078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4E2E27-C412-4191-9B8A-0AD54A74A99D}"/>
</file>

<file path=customXml/itemProps2.xml><?xml version="1.0" encoding="utf-8"?>
<ds:datastoreItem xmlns:ds="http://schemas.openxmlformats.org/officeDocument/2006/customXml" ds:itemID="{7183FEE3-FF5C-47B7-92AE-7EF977E87599}">
  <ds:schemaRefs>
    <ds:schemaRef ds:uri="603c054e-d324-4a4b-bfdc-a44c27811fd1"/>
    <ds:schemaRef ds:uri="7041af30-ae09-480b-a38a-622eca9a1506"/>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3F15C608-6917-445F-8668-B10B55FB39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691</TotalTime>
  <Words>1904</Words>
  <Application>Microsoft Office PowerPoint</Application>
  <PresentationFormat>Szélesvásznú</PresentationFormat>
  <Paragraphs>155</Paragraphs>
  <Slides>35</Slides>
  <Notes>9</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35</vt:i4>
      </vt:variant>
    </vt:vector>
  </HeadingPairs>
  <TitlesOfParts>
    <vt:vector size="40"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Az éghajlatváltozás és lehetséges hatásai </vt:lpstr>
      <vt:lpstr>Az előadás segítségével megszerezhető ismeretek</vt:lpstr>
      <vt:lpstr>PowerPoint-bemutató</vt:lpstr>
      <vt:lpstr>PowerPoint-bemutató</vt:lpstr>
      <vt:lpstr>PowerPoint-bemutató</vt:lpstr>
      <vt:lpstr>PowerPoint-bemutató</vt:lpstr>
      <vt:lpstr> Az egészségügy, a környezetvédelem és az éghajlatváltozás szempontjából releváns kulcsfontosságú ágazatok (a teljesség igénye nélkül) </vt:lpstr>
      <vt:lpstr>Az éghajlattal kapcsolatos kockázatok hatása az egészségügyi ellátásra</vt:lpstr>
      <vt:lpstr>PowerPoint-bemutató</vt:lpstr>
      <vt:lpstr>PowerPoint-bemutató</vt:lpstr>
      <vt:lpstr>PowerPoint-bemutató</vt:lpstr>
      <vt:lpstr>PowerPoint-bemutató</vt:lpstr>
      <vt:lpstr>Az éghajlatváltozás közvetlen, közvetett és harmadlagos hatásai az emberi egészségre</vt:lpstr>
      <vt:lpstr>Közvetlen hatások</vt:lpstr>
      <vt:lpstr>PowerPoint-bemutató</vt:lpstr>
      <vt:lpstr>Közvetett hatások</vt:lpstr>
      <vt:lpstr>PowerPoint-bemutató</vt:lpstr>
      <vt:lpstr>Harmadlagos hatások</vt:lpstr>
      <vt:lpstr>Regionális hatások</vt:lpstr>
      <vt:lpstr>Regionális hatások</vt:lpstr>
      <vt:lpstr>Regionális hatások</vt:lpstr>
      <vt:lpstr>Regionális hatások</vt:lpstr>
      <vt:lpstr>Regionális hatások</vt:lpstr>
      <vt:lpstr>Az egészségügyi ellátórendszer működését és a személyes egészségi állapotot veszélyeztető  kockázatok</vt:lpstr>
      <vt:lpstr>Az egészségügyi ellátórendszer működését és a személyes egészségi állapotot veszélyeztető  kockázatok</vt:lpstr>
      <vt:lpstr>Az egészségügyi ellátórendszer működését és a személyes egészségi állapotot veszélyeztető  kockázatok</vt:lpstr>
      <vt:lpstr>Az egészségügyi ellátórendszer működését és a személyes egészségi állapotot veszélyeztető  kockázatok</vt:lpstr>
      <vt:lpstr>Az egészségügyi ellátórendszer működését és a személyes egészségi állapotot veszélyeztető  kockázatok</vt:lpstr>
      <vt:lpstr>PowerPoint-bemutató</vt:lpstr>
      <vt:lpstr>PowerPoint-bemutató</vt:lpstr>
      <vt:lpstr>Fő következtetések</vt:lpstr>
      <vt:lpstr>Ellenőrizze tudását</vt:lpstr>
      <vt:lpstr>Ajánlott irodalom</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110</cp:revision>
  <dcterms:created xsi:type="dcterms:W3CDTF">2023-07-11T11:55:05Z</dcterms:created>
  <dcterms:modified xsi:type="dcterms:W3CDTF">2025-04-17T05:18:28Z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