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9"/>
  </p:notesMasterIdLst>
  <p:sldIdLst>
    <p:sldId id="446" r:id="rId6"/>
    <p:sldId id="256" r:id="rId7"/>
    <p:sldId id="441" r:id="rId8"/>
    <p:sldId id="265" r:id="rId9"/>
    <p:sldId id="364" r:id="rId10"/>
    <p:sldId id="437" r:id="rId11"/>
    <p:sldId id="438" r:id="rId12"/>
    <p:sldId id="439" r:id="rId13"/>
    <p:sldId id="368" r:id="rId14"/>
    <p:sldId id="422" r:id="rId15"/>
    <p:sldId id="379" r:id="rId16"/>
    <p:sldId id="423" r:id="rId17"/>
    <p:sldId id="415" r:id="rId18"/>
    <p:sldId id="416" r:id="rId19"/>
    <p:sldId id="418" r:id="rId20"/>
    <p:sldId id="417" r:id="rId21"/>
    <p:sldId id="370" r:id="rId22"/>
    <p:sldId id="406" r:id="rId23"/>
    <p:sldId id="371" r:id="rId24"/>
    <p:sldId id="372" r:id="rId25"/>
    <p:sldId id="429" r:id="rId26"/>
    <p:sldId id="398" r:id="rId27"/>
    <p:sldId id="431" r:id="rId28"/>
    <p:sldId id="377" r:id="rId29"/>
    <p:sldId id="433" r:id="rId30"/>
    <p:sldId id="435" r:id="rId31"/>
    <p:sldId id="434" r:id="rId32"/>
    <p:sldId id="436" r:id="rId33"/>
    <p:sldId id="440" r:id="rId34"/>
    <p:sldId id="442" r:id="rId35"/>
    <p:sldId id="443" r:id="rId36"/>
    <p:sldId id="444" r:id="rId37"/>
    <p:sldId id="447" r:id="rId38"/>
  </p:sldIdLst>
  <p:sldSz cx="12192000" cy="6858000"/>
  <p:notesSz cx="6797675" cy="9926638"/>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7" userDrawn="1">
          <p15:clr>
            <a:srgbClr val="A4A3A4"/>
          </p15:clr>
        </p15:guide>
        <p15:guide id="2" pos="3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B60DD-3A46-4DA8-8025-74F0893DC7F7}" v="26" dt="2023-05-31T12:38:17.052"/>
    <p1510:client id="{C2B484D7-1ECA-4C9A-BC7D-40B207C95FF5}" v="55" dt="2023-03-14T22:59:51.849"/>
    <p1510:client id="{F7EB0D54-114E-BA9F-5268-F2C569496E84}" v="1141" dt="2023-07-07T20:04:31.142"/>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8" autoAdjust="0"/>
    <p:restoredTop sz="94660"/>
  </p:normalViewPr>
  <p:slideViewPr>
    <p:cSldViewPr snapToGrid="0" showGuides="1">
      <p:cViewPr varScale="1">
        <p:scale>
          <a:sx n="111" d="100"/>
          <a:sy n="111" d="100"/>
        </p:scale>
        <p:origin x="648" y="78"/>
      </p:cViewPr>
      <p:guideLst>
        <p:guide orient="horz" pos="2387"/>
        <p:guide pos="3908"/>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2025. 04. 17.</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ea typeface="Calibri"/>
                <a:cs typeface="Calibri"/>
              </a:rPr>
              <a:t>I changed font type for the last paragraph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17</a:t>
            </a:fld>
            <a:endParaRPr lang="hu-HU"/>
          </a:p>
        </p:txBody>
      </p:sp>
    </p:spTree>
    <p:extLst>
      <p:ext uri="{BB962C8B-B14F-4D97-AF65-F5344CB8AC3E}">
        <p14:creationId xmlns:p14="http://schemas.microsoft.com/office/powerpoint/2010/main" val="615269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090963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hu"/>
              <a:t>Main text (First level)</a:t>
            </a:r>
          </a:p>
          <a:p>
            <a:pPr lvl="1" rtl="0"/>
            <a:r>
              <a:rPr lang="hu"/>
              <a:t>Second level</a:t>
            </a:r>
            <a:endParaRPr lang="hu-HU" dirty="0"/>
          </a:p>
          <a:p>
            <a:pPr lvl="2" rtl="0"/>
            <a:r>
              <a:rPr lang="hu"/>
              <a:t>Third level</a:t>
            </a:r>
            <a:endParaRPr lang="hu-HU" dirty="0"/>
          </a:p>
          <a:p>
            <a:pPr lvl="3" rtl="0"/>
            <a:r>
              <a:rPr lang="hu"/>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500"/>
              </a:spcAft>
              <a:defRPr sz="2200" baseline="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dirty="0"/>
              <a:t>Main text (First level)</a:t>
            </a:r>
          </a:p>
          <a:p>
            <a:pPr lvl="1" rtl="0"/>
            <a:r>
              <a:rPr lang="hu" dirty="0"/>
              <a:t>Second level</a:t>
            </a:r>
            <a:endParaRPr lang="hu-HU" dirty="0"/>
          </a:p>
          <a:p>
            <a:pPr lvl="2" rtl="0"/>
            <a:r>
              <a:rPr lang="hu" dirty="0"/>
              <a:t>Third level</a:t>
            </a:r>
            <a:endParaRPr lang="hu-HU" dirty="0"/>
          </a:p>
          <a:p>
            <a:pPr lvl="3" rtl="0"/>
            <a:r>
              <a:rPr lang="hu"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twitter.com/eis2win/status/1405220181408980994/photo/1"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mdpi.com/2225-1154/2/3/133" TargetMode="External"/><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carolinaheartandleg.com/wp-content/uploads/2018/04/ARRHYTHMIA.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hyperlink" Target="https://www.express.co.uk/life-style/health/852809/heart-disease-flu-cold-winter"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epa.gov/climate-indicators/climate-change-indicators-heat-related-deaths" TargetMode="Externa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hyperlink" Target="https://www.iqair.com/newsroom/2021-WHO-air-quality-guidelin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www.ahajournals.org/doi/10.1161/CIRCULATIONAHA.121.058058" TargetMode="Externa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s://particleandfibretoxicology.biomedcentral.com/articles/10.1186/s12989-020-00394-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community.wmo.int/en/activity-areas/urban/urban-heat-island" TargetMode="Externa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hyperlink" Target="https://www.nytimes.com/interactive/2020/08/24/climate/racism-redlining-cities-global-warming.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toolkit.climate.gov/image/3378" TargetMode="External"/><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hyperlink" Target="https://www.famelab.gr/thousands-of-migrant-workers-died-in-qatars-extreme-hea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who.int/news-room/fact-sheets/detail/climate-change-and-health"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hsph.harvard.edu/healthybuildings%20/" TargetMode="Externa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hyperlink" Target="http://C:/Users/Lenovo/Downloads/9789289071918-eng.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jacc.org/doi/10.1016/j.jacc.2022.10.040"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twitter.com/USEmbassyPH/status/1124112965878284290"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hyperlink" Target="https://www.weather.gov/rah/hea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fif"/><Relationship Id="rId2" Type="http://schemas.openxmlformats.org/officeDocument/2006/relationships/hyperlink" Target="https://twitter.com/IFMSA/status/1310634998748385283/photo/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grist.org/health/doctors-climate-change-health-medicine-anthony-fauci/"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007/s00484-022-02301-6" TargetMode="External"/><Relationship Id="rId2" Type="http://schemas.openxmlformats.org/officeDocument/2006/relationships/hyperlink" Target="https://doi.org/10.1007/s40572-022-00345-9" TargetMode="External"/><Relationship Id="rId1" Type="http://schemas.openxmlformats.org/officeDocument/2006/relationships/slideLayout" Target="../slideLayouts/slideLayout13.xml"/><Relationship Id="rId4" Type="http://schemas.openxmlformats.org/officeDocument/2006/relationships/hyperlink" Target="https://doi.org/10.3390/ijerph19031771"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754379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 b="1" dirty="0">
                <a:solidFill>
                  <a:schemeClr val="tx1"/>
                </a:solidFill>
              </a:rPr>
              <a:t>A levegő hőmérséklete </a:t>
            </a:r>
            <a:r>
              <a:rPr lang="hu" b="1" dirty="0" smtClean="0">
                <a:solidFill>
                  <a:schemeClr val="tx1"/>
                </a:solidFill>
              </a:rPr>
              <a:t>és a </a:t>
            </a:r>
            <a:r>
              <a:rPr lang="hu" b="1" dirty="0">
                <a:solidFill>
                  <a:schemeClr val="tx1"/>
                </a:solidFill>
              </a:rPr>
              <a:t>CVD összefüggései</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276044" y="2049131"/>
            <a:ext cx="3707871" cy="2833420"/>
          </a:xfrm>
        </p:spPr>
        <p:txBody>
          <a:bodyPr vert="horz" lIns="91440" tIns="45720" rIns="91440" bIns="45720" rtlCol="0" anchor="t">
            <a:normAutofit/>
          </a:bodyPr>
          <a:lstStyle/>
          <a:p>
            <a:pPr marL="0" indent="0" algn="just" rtl="0">
              <a:lnSpc>
                <a:spcPct val="130000"/>
              </a:lnSpc>
              <a:buNone/>
            </a:pPr>
            <a:r>
              <a:rPr lang="hu-HU" sz="1800" dirty="0" smtClean="0">
                <a:solidFill>
                  <a:schemeClr val="tx1"/>
                </a:solidFill>
              </a:rPr>
              <a:t>A rövid távú hőmérséklet-ingadozások halálozásra gyakorolt hatásainak vizsgálata azt mutatta, hogy az expozíció-válasz kapcsolat eredendően nem lineáris, hanem U-alakú, V alakú vagy J alakú görbéket eredményezhet.</a:t>
            </a:r>
            <a:endParaRPr lang="hu-HU" sz="1800" dirty="0">
              <a:solidFill>
                <a:schemeClr val="tx1"/>
              </a:solidFill>
              <a:cs typeface="Calibri"/>
            </a:endParaRPr>
          </a:p>
        </p:txBody>
      </p:sp>
      <p:sp>
        <p:nvSpPr>
          <p:cNvPr id="4" name="Rectangle 3">
            <a:extLst>
              <a:ext uri="{FF2B5EF4-FFF2-40B4-BE49-F238E27FC236}">
                <a16:creationId xmlns:a16="http://schemas.microsoft.com/office/drawing/2014/main" id="{9AEB2023-796E-9FA4-7B61-506354955FC6}"/>
              </a:ext>
            </a:extLst>
          </p:cNvPr>
          <p:cNvSpPr/>
          <p:nvPr/>
        </p:nvSpPr>
        <p:spPr>
          <a:xfrm>
            <a:off x="5393997" y="5769736"/>
            <a:ext cx="5656715" cy="369332"/>
          </a:xfrm>
          <a:prstGeom prst="rect">
            <a:avLst/>
          </a:prstGeom>
        </p:spPr>
        <p:txBody>
          <a:bodyPr wrap="square" lIns="91440" tIns="45720" rIns="91440" bIns="45720" rtlCol="0" anchor="t">
            <a:spAutoFit/>
          </a:bodyPr>
          <a:lstStyle/>
          <a:p>
            <a:pPr algn="ctr" rtl="0"/>
            <a:r>
              <a:rPr lang="hu" sz="900" dirty="0"/>
              <a:t>Hőmérséklet és részecskék, mint az éghajlatváltozással összefüggő egészségügyi expozíció</a:t>
            </a:r>
            <a:endParaRPr lang="en-US" sz="900" dirty="0">
              <a:cs typeface="Calibri"/>
            </a:endParaRPr>
          </a:p>
          <a:p>
            <a:pPr algn="ctr" rtl="0"/>
            <a:r>
              <a:rPr lang="hu" sz="900" dirty="0"/>
              <a:t>Forrás: Khraishah et al., 2022</a:t>
            </a:r>
            <a:endParaRPr lang="en-US" sz="900" dirty="0">
              <a:cs typeface="Calibri"/>
            </a:endParaRPr>
          </a:p>
        </p:txBody>
      </p:sp>
      <p:pic>
        <p:nvPicPr>
          <p:cNvPr id="7" name="Picture 2">
            <a:extLst>
              <a:ext uri="{FF2B5EF4-FFF2-40B4-BE49-F238E27FC236}">
                <a16:creationId xmlns:a16="http://schemas.microsoft.com/office/drawing/2014/main" id="{91F936D5-FDDC-A23A-F64B-85C3E9CE6F2B}"/>
              </a:ext>
            </a:extLst>
          </p:cNvPr>
          <p:cNvPicPr>
            <a:picLocks noChangeAspect="1" noChangeArrowheads="1"/>
          </p:cNvPicPr>
          <p:nvPr/>
        </p:nvPicPr>
        <p:blipFill>
          <a:blip r:embed="rId2"/>
          <a:srcRect/>
          <a:stretch>
            <a:fillRect/>
          </a:stretch>
        </p:blipFill>
        <p:spPr bwMode="auto">
          <a:xfrm>
            <a:off x="3983916" y="817114"/>
            <a:ext cx="8105416" cy="4838152"/>
          </a:xfrm>
          <a:prstGeom prst="rect">
            <a:avLst/>
          </a:prstGeom>
          <a:noFill/>
          <a:ln w="9525">
            <a:noFill/>
            <a:miter lim="800000"/>
            <a:headEnd/>
            <a:tailEnd/>
          </a:ln>
          <a:effectLst/>
        </p:spPr>
      </p:pic>
    </p:spTree>
    <p:extLst>
      <p:ext uri="{BB962C8B-B14F-4D97-AF65-F5344CB8AC3E}">
        <p14:creationId xmlns:p14="http://schemas.microsoft.com/office/powerpoint/2010/main" val="2512932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337675"/>
            <a:ext cx="11896826" cy="549635"/>
          </a:xfrm>
        </p:spPr>
        <p:txBody>
          <a:bodyPr rtlCol="0">
            <a:normAutofit fontScale="90000"/>
          </a:bodyPr>
          <a:lstStyle/>
          <a:p>
            <a:pPr rtl="0"/>
            <a:r>
              <a:rPr lang="hu" b="1" dirty="0">
                <a:solidFill>
                  <a:schemeClr val="tx1"/>
                </a:solidFill>
              </a:rPr>
              <a:t>A hőmérséklettel kapcsolatos CVD epidemiológiája: </a:t>
            </a:r>
            <a:r>
              <a:rPr lang="hu" b="1" dirty="0" smtClean="0">
                <a:solidFill>
                  <a:schemeClr val="tx1"/>
                </a:solidFill>
              </a:rPr>
              <a:t>kardiovaszkuláris kockázati tényezők </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526211" y="2580042"/>
            <a:ext cx="4201065" cy="2757754"/>
          </a:xfrm>
        </p:spPr>
        <p:txBody>
          <a:bodyPr vert="horz" lIns="91440" tIns="45720" rIns="91440" bIns="45720" rtlCol="0" anchor="t">
            <a:normAutofit/>
          </a:bodyPr>
          <a:lstStyle/>
          <a:p>
            <a:pPr marL="0" indent="0" algn="just">
              <a:lnSpc>
                <a:spcPct val="130000"/>
              </a:lnSpc>
              <a:buNone/>
            </a:pPr>
            <a:r>
              <a:rPr lang="hu-HU" sz="1800" dirty="0" smtClean="0">
                <a:solidFill>
                  <a:schemeClr val="tx1"/>
                </a:solidFill>
              </a:rPr>
              <a:t>A vizsgálatok kimutatták, hogy a kültéri </a:t>
            </a:r>
            <a:r>
              <a:rPr lang="hu-HU" sz="1800" dirty="0" smtClean="0"/>
              <a:t>átlaghőmérséklet </a:t>
            </a:r>
            <a:r>
              <a:rPr lang="hu-HU" sz="1800" dirty="0" smtClean="0">
                <a:solidFill>
                  <a:schemeClr val="tx1"/>
                </a:solidFill>
              </a:rPr>
              <a:t>1°C-os csökkenése a szisztolés vérnyomás 0,26 </a:t>
            </a:r>
            <a:r>
              <a:rPr lang="hu-HU" sz="1800" dirty="0" err="1" smtClean="0">
                <a:solidFill>
                  <a:schemeClr val="tx1"/>
                </a:solidFill>
              </a:rPr>
              <a:t>mmHg-os</a:t>
            </a:r>
            <a:r>
              <a:rPr lang="hu-HU" sz="1800" dirty="0" smtClean="0">
                <a:solidFill>
                  <a:schemeClr val="tx1"/>
                </a:solidFill>
              </a:rPr>
              <a:t> emelkedésével és a diasztolés vérnyomás 0,13 </a:t>
            </a:r>
            <a:r>
              <a:rPr lang="hu-HU" sz="1800" dirty="0" err="1" smtClean="0">
                <a:solidFill>
                  <a:schemeClr val="tx1"/>
                </a:solidFill>
              </a:rPr>
              <a:t>mmHg-os</a:t>
            </a:r>
            <a:r>
              <a:rPr lang="hu-HU" sz="1800" dirty="0" smtClean="0">
                <a:solidFill>
                  <a:schemeClr val="tx1"/>
                </a:solidFill>
              </a:rPr>
              <a:t> emelkedésével járt.</a:t>
            </a:r>
            <a:endParaRPr lang="hu-HU" sz="1800" dirty="0" smtClean="0">
              <a:solidFill>
                <a:schemeClr val="tx1"/>
              </a:solidFill>
              <a:cs typeface="Calibri"/>
            </a:endParaRPr>
          </a:p>
          <a:p>
            <a:pPr rtl="0"/>
            <a:endParaRPr lang="en-US" sz="1800" dirty="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pic>
        <p:nvPicPr>
          <p:cNvPr id="7" name="Picture 6" descr="Diagram&#10;&#10;Description automatically generated">
            <a:extLst>
              <a:ext uri="{FF2B5EF4-FFF2-40B4-BE49-F238E27FC236}">
                <a16:creationId xmlns:a16="http://schemas.microsoft.com/office/drawing/2014/main" id="{501CBF2D-CEED-56E7-0EF9-091C10EED2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6186" y="647328"/>
            <a:ext cx="6680309" cy="5279021"/>
          </a:xfrm>
          <a:prstGeom prst="rect">
            <a:avLst/>
          </a:prstGeom>
        </p:spPr>
      </p:pic>
      <p:sp>
        <p:nvSpPr>
          <p:cNvPr id="5" name="Rectangle 4"/>
          <p:cNvSpPr/>
          <p:nvPr/>
        </p:nvSpPr>
        <p:spPr>
          <a:xfrm>
            <a:off x="6140918" y="5995357"/>
            <a:ext cx="5656715" cy="369332"/>
          </a:xfrm>
          <a:prstGeom prst="rect">
            <a:avLst/>
          </a:prstGeom>
        </p:spPr>
        <p:txBody>
          <a:bodyPr wrap="square" lIns="91440" tIns="45720" rIns="91440" bIns="45720" rtlCol="0" anchor="t">
            <a:spAutoFit/>
          </a:bodyPr>
          <a:lstStyle/>
          <a:p>
            <a:pPr algn="ctr" rtl="0"/>
            <a:r>
              <a:rPr lang="hu" sz="900" dirty="0"/>
              <a:t>Forró időjárás és szélsőséges hőség: egészségügyi kockázatok</a:t>
            </a:r>
            <a:endParaRPr lang="en-US" sz="900" dirty="0">
              <a:cs typeface="Calibri"/>
            </a:endParaRPr>
          </a:p>
          <a:p>
            <a:pPr algn="ctr" rtl="0"/>
            <a:r>
              <a:rPr lang="hu" sz="900" dirty="0"/>
              <a:t>Forrás: Ebi et al., 2021</a:t>
            </a:r>
            <a:endParaRPr lang="en-US" sz="900" dirty="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75252" y="238420"/>
            <a:ext cx="11896826" cy="719112"/>
          </a:xfrm>
        </p:spPr>
        <p:txBody>
          <a:bodyPr rtlCol="0">
            <a:normAutofit fontScale="90000"/>
          </a:bodyPr>
          <a:lstStyle/>
          <a:p>
            <a:pPr rtl="0"/>
            <a:r>
              <a:rPr lang="hu" b="1" dirty="0">
                <a:solidFill>
                  <a:schemeClr val="tx1"/>
                </a:solidFill>
              </a:rPr>
              <a:t>A hőmérséklettel kapcsolatos CVD epidemiológiája: </a:t>
            </a:r>
            <a:r>
              <a:rPr lang="hu" b="1" dirty="0" smtClean="0">
                <a:solidFill>
                  <a:schemeClr val="tx1"/>
                </a:solidFill>
              </a:rPr>
              <a:t>kardiovaszkuláris kockázati tényezők</a:t>
            </a:r>
            <a:endParaRPr lang="en-US" dirty="0">
              <a:solidFill>
                <a:schemeClr val="tx1"/>
              </a:solidFill>
              <a:cs typeface="Calibri"/>
            </a:endParaRPr>
          </a:p>
        </p:txBody>
      </p:sp>
      <p:sp>
        <p:nvSpPr>
          <p:cNvPr id="5" name="Rectangle 4"/>
          <p:cNvSpPr/>
          <p:nvPr/>
        </p:nvSpPr>
        <p:spPr>
          <a:xfrm>
            <a:off x="19465" y="6092476"/>
            <a:ext cx="5656715" cy="230832"/>
          </a:xfrm>
          <a:prstGeom prst="rect">
            <a:avLst/>
          </a:prstGeom>
        </p:spPr>
        <p:txBody>
          <a:bodyPr wrap="square" rtlCol="0">
            <a:spAutoFit/>
          </a:bodyPr>
          <a:lstStyle/>
          <a:p>
            <a:pPr rtl="0"/>
            <a:r>
              <a:rPr lang="hu" sz="900" dirty="0" smtClean="0">
                <a:solidFill>
                  <a:prstClr val="white">
                    <a:lumMod val="50000"/>
                  </a:prstClr>
                </a:solidFill>
              </a:rPr>
              <a:t> </a:t>
            </a:r>
            <a:r>
              <a:rPr lang="hu" sz="900" dirty="0">
                <a:solidFill>
                  <a:prstClr val="white">
                    <a:lumMod val="50000"/>
                  </a:prstClr>
                </a:solidFill>
                <a:hlinkClick r:id="rId2"/>
              </a:rPr>
              <a:t>https://twitter.com/eis2win/status/1405220181408980994/photo/1</a:t>
            </a:r>
            <a:endParaRPr lang="en-US" sz="900" dirty="0"/>
          </a:p>
        </p:txBody>
      </p:sp>
      <p:pic>
        <p:nvPicPr>
          <p:cNvPr id="6" name="Picture 5" descr="A picture containing diagram&#10;&#10;Description automatically generated">
            <a:extLst>
              <a:ext uri="{FF2B5EF4-FFF2-40B4-BE49-F238E27FC236}">
                <a16:creationId xmlns:a16="http://schemas.microsoft.com/office/drawing/2014/main" id="{80DC759B-55CC-A212-A512-166BC8CCC8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4814" y="594342"/>
            <a:ext cx="4580626" cy="5728966"/>
          </a:xfrm>
          <a:prstGeom prst="rect">
            <a:avLst/>
          </a:prstGeom>
        </p:spPr>
      </p:pic>
      <p:sp>
        <p:nvSpPr>
          <p:cNvPr id="7" name="Rectangle 4"/>
          <p:cNvSpPr/>
          <p:nvPr/>
        </p:nvSpPr>
        <p:spPr>
          <a:xfrm>
            <a:off x="175251" y="5744577"/>
            <a:ext cx="6833649" cy="369332"/>
          </a:xfrm>
          <a:prstGeom prst="rect">
            <a:avLst/>
          </a:prstGeom>
        </p:spPr>
        <p:txBody>
          <a:bodyPr wrap="square" lIns="91440" tIns="45720" rIns="91440" bIns="45720" rtlCol="0" anchor="t">
            <a:spAutoFit/>
          </a:bodyPr>
          <a:lstStyle/>
          <a:p>
            <a:pPr algn="ctr" rtl="0"/>
            <a:r>
              <a:rPr lang="hu" sz="900" dirty="0"/>
              <a:t>A meleg és hideg hőmérséklet hatása a CVD-re</a:t>
            </a:r>
            <a:r>
              <a:rPr lang="en-US" sz="900" dirty="0"/>
              <a:t/>
            </a:r>
            <a:br>
              <a:rPr lang="en-US" sz="900" dirty="0"/>
            </a:br>
            <a:r>
              <a:rPr lang="hu" sz="900" dirty="0"/>
              <a:t>Forrás: Khraishah et al., 2022</a:t>
            </a:r>
            <a:endParaRPr lang="en-US" sz="900" dirty="0">
              <a:cs typeface="Calibri"/>
            </a:endParaRPr>
          </a:p>
        </p:txBody>
      </p:sp>
      <p:pic>
        <p:nvPicPr>
          <p:cNvPr id="8" name="Picture 6" descr="Diagram&#10;&#10;Description automatically generated">
            <a:extLst>
              <a:ext uri="{FF2B5EF4-FFF2-40B4-BE49-F238E27FC236}">
                <a16:creationId xmlns:a16="http://schemas.microsoft.com/office/drawing/2014/main" id="{04C620B0-5328-0152-3515-DC1C04DE4D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27" y="1141584"/>
            <a:ext cx="6232155" cy="4603607"/>
          </a:xfrm>
          <a:prstGeom prst="rect">
            <a:avLst/>
          </a:prstGeom>
        </p:spPr>
      </p:pic>
    </p:spTree>
    <p:extLst>
      <p:ext uri="{BB962C8B-B14F-4D97-AF65-F5344CB8AC3E}">
        <p14:creationId xmlns:p14="http://schemas.microsoft.com/office/powerpoint/2010/main" val="2117335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333312"/>
            <a:ext cx="11896826" cy="667352"/>
          </a:xfrm>
        </p:spPr>
        <p:txBody>
          <a:bodyPr rtlCol="0">
            <a:normAutofit fontScale="90000"/>
          </a:bodyPr>
          <a:lstStyle/>
          <a:p>
            <a:pPr rtl="0"/>
            <a:r>
              <a:rPr lang="hu" b="1" dirty="0">
                <a:solidFill>
                  <a:schemeClr val="tx1"/>
                </a:solidFill>
              </a:rPr>
              <a:t>A hőmérséklettel kapcsolatos CVD epidemiológiája: </a:t>
            </a:r>
            <a:r>
              <a:rPr lang="hu" b="1" dirty="0" smtClean="0">
                <a:solidFill>
                  <a:schemeClr val="tx1"/>
                </a:solidFill>
              </a:rPr>
              <a:t>ischémiás </a:t>
            </a:r>
            <a:r>
              <a:rPr lang="hu" b="1" dirty="0">
                <a:solidFill>
                  <a:schemeClr val="tx1"/>
                </a:solidFill>
              </a:rPr>
              <a:t>szívbetegség</a:t>
            </a:r>
            <a:endParaRPr lang="en-US" dirty="0">
              <a:solidFill>
                <a:schemeClr val="tx1"/>
              </a:solidFill>
              <a:cs typeface="Calibri"/>
            </a:endParaRPr>
          </a:p>
        </p:txBody>
      </p:sp>
      <p:sp>
        <p:nvSpPr>
          <p:cNvPr id="5" name="Rectangle 4"/>
          <p:cNvSpPr/>
          <p:nvPr/>
        </p:nvSpPr>
        <p:spPr>
          <a:xfrm>
            <a:off x="4408099" y="5919676"/>
            <a:ext cx="4908324" cy="369332"/>
          </a:xfrm>
          <a:prstGeom prst="rect">
            <a:avLst/>
          </a:prstGeom>
        </p:spPr>
        <p:txBody>
          <a:bodyPr wrap="square" rtlCol="0">
            <a:spAutoFit/>
          </a:bodyPr>
          <a:lstStyle/>
          <a:p>
            <a:pPr algn="ctr" rtl="0"/>
            <a:r>
              <a:rPr lang="hu" sz="900" dirty="0">
                <a:solidFill>
                  <a:prstClr val="white">
                    <a:lumMod val="50000"/>
                  </a:prstClr>
                </a:solidFill>
              </a:rPr>
              <a:t>A hőhullámok hatása az ischaemiás szívbetegségekre Németországban</a:t>
            </a:r>
          </a:p>
          <a:p>
            <a:pPr algn="ctr" rtl="0"/>
            <a:r>
              <a:rPr lang="hu" sz="900" dirty="0">
                <a:solidFill>
                  <a:prstClr val="white">
                    <a:lumMod val="50000"/>
                  </a:prstClr>
                </a:solidFill>
              </a:rPr>
              <a:t>Forrás: </a:t>
            </a:r>
            <a:r>
              <a:rPr lang="hu" sz="900" dirty="0">
                <a:solidFill>
                  <a:prstClr val="white">
                    <a:lumMod val="50000"/>
                  </a:prstClr>
                </a:solidFill>
                <a:hlinkClick r:id="rId2"/>
              </a:rPr>
              <a:t>https://www.mdpi.com/2225-1154/2/3/133</a:t>
            </a:r>
            <a:r>
              <a:rPr lang="hu" sz="900" dirty="0">
                <a:solidFill>
                  <a:prstClr val="white">
                    <a:lumMod val="50000"/>
                  </a:prstClr>
                </a:solidFill>
              </a:rPr>
              <a:t> </a:t>
            </a:r>
            <a:endParaRPr lang="en-US" sz="900" dirty="0"/>
          </a:p>
        </p:txBody>
      </p:sp>
      <p:pic>
        <p:nvPicPr>
          <p:cNvPr id="8" name="Picture 6" descr="Chart, histogram&#10;&#10;Description automatically generated">
            <a:extLst>
              <a:ext uri="{FF2B5EF4-FFF2-40B4-BE49-F238E27FC236}">
                <a16:creationId xmlns:a16="http://schemas.microsoft.com/office/drawing/2014/main" id="{14E0D6A6-3305-E3A3-7EC9-6CB7278404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2898476" y="910154"/>
            <a:ext cx="7021902" cy="4975159"/>
          </a:xfrm>
          <a:prstGeom prst="rect">
            <a:avLst/>
          </a:prstGeom>
        </p:spPr>
      </p:pic>
    </p:spTree>
    <p:extLst>
      <p:ext uri="{BB962C8B-B14F-4D97-AF65-F5344CB8AC3E}">
        <p14:creationId xmlns:p14="http://schemas.microsoft.com/office/powerpoint/2010/main" val="3212049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53009"/>
            <a:ext cx="11896826" cy="666500"/>
          </a:xfrm>
        </p:spPr>
        <p:txBody>
          <a:bodyPr rtlCol="0">
            <a:normAutofit/>
          </a:bodyPr>
          <a:lstStyle/>
          <a:p>
            <a:pPr rtl="0"/>
            <a:r>
              <a:rPr lang="hu" sz="3100" b="1" dirty="0">
                <a:solidFill>
                  <a:schemeClr val="tx1"/>
                </a:solidFill>
              </a:rPr>
              <a:t>A hőmérséklettel kapcsolatos CVD </a:t>
            </a:r>
            <a:r>
              <a:rPr lang="hu" sz="3100" b="1" dirty="0" smtClean="0">
                <a:solidFill>
                  <a:schemeClr val="tx1"/>
                </a:solidFill>
              </a:rPr>
              <a:t>epidemiológiája: aritmia</a:t>
            </a:r>
            <a:endParaRPr lang="en-US" dirty="0">
              <a:solidFill>
                <a:schemeClr val="tx1"/>
              </a:solidFill>
              <a:cs typeface="Calibri"/>
            </a:endParaRPr>
          </a:p>
        </p:txBody>
      </p:sp>
      <p:sp>
        <p:nvSpPr>
          <p:cNvPr id="5" name="Rectangle 4"/>
          <p:cNvSpPr/>
          <p:nvPr/>
        </p:nvSpPr>
        <p:spPr>
          <a:xfrm>
            <a:off x="-423753" y="6158229"/>
            <a:ext cx="5656715" cy="230832"/>
          </a:xfrm>
          <a:prstGeom prst="rect">
            <a:avLst/>
          </a:prstGeom>
        </p:spPr>
        <p:txBody>
          <a:bodyPr wrap="square" lIns="91440" tIns="45720" rIns="91440" bIns="45720" rtlCol="0" anchor="t">
            <a:spAutoFit/>
          </a:bodyPr>
          <a:lstStyle/>
          <a:p>
            <a:pPr algn="ctr" rtl="0"/>
            <a:r>
              <a:rPr lang="hu" sz="900" dirty="0"/>
              <a:t>Forrás: </a:t>
            </a:r>
            <a:r>
              <a:rPr lang="hu" sz="900" dirty="0">
                <a:hlinkClick r:id="rId2">
                  <a:extLst>
                    <a:ext uri="{A12FA001-AC4F-418D-AE19-62706E023703}">
                      <ahyp:hlinkClr xmlns:ahyp="http://schemas.microsoft.com/office/drawing/2018/hyperlinkcolor" xmlns="" val="tx"/>
                    </a:ext>
                  </a:extLst>
                </a:hlinkClick>
              </a:rPr>
              <a:t>https://www.carolinaheartandleg.com/wp-content/uploads/2018/04/ARRHYTHMIA.jpg</a:t>
            </a:r>
            <a:r>
              <a:rPr lang="hu" sz="900" dirty="0"/>
              <a:t>  </a:t>
            </a:r>
            <a:endParaRPr lang="en-US" sz="900" dirty="0">
              <a:cs typeface="Calibri"/>
            </a:endParaRPr>
          </a:p>
        </p:txBody>
      </p:sp>
      <p:pic>
        <p:nvPicPr>
          <p:cNvPr id="6" name="Picture 5" descr="Diagram&#10;&#10;Description automatically generated">
            <a:extLst>
              <a:ext uri="{FF2B5EF4-FFF2-40B4-BE49-F238E27FC236}">
                <a16:creationId xmlns:a16="http://schemas.microsoft.com/office/drawing/2014/main" id="{8D1AD840-C10C-6969-2B0C-4AD0D40C0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9250" y="819509"/>
            <a:ext cx="8143336" cy="5286381"/>
          </a:xfrm>
          <a:prstGeom prst="rect">
            <a:avLst/>
          </a:prstGeom>
        </p:spPr>
      </p:pic>
    </p:spTree>
    <p:extLst>
      <p:ext uri="{BB962C8B-B14F-4D97-AF65-F5344CB8AC3E}">
        <p14:creationId xmlns:p14="http://schemas.microsoft.com/office/powerpoint/2010/main" val="1992643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hu" sz="3100" b="1" dirty="0">
                <a:solidFill>
                  <a:schemeClr val="tx1"/>
                </a:solidFill>
              </a:rPr>
              <a:t>A hőmérséklettel kapcsolatos CVD </a:t>
            </a:r>
            <a:r>
              <a:rPr lang="hu" sz="3100" b="1" dirty="0" smtClean="0">
                <a:solidFill>
                  <a:schemeClr val="tx1"/>
                </a:solidFill>
              </a:rPr>
              <a:t>epidemiológiája: </a:t>
            </a:r>
            <a:r>
              <a:rPr lang="hu" sz="3100" b="1" dirty="0">
                <a:solidFill>
                  <a:schemeClr val="tx1"/>
                </a:solidFill>
              </a:rPr>
              <a:t>s</a:t>
            </a:r>
            <a:r>
              <a:rPr lang="hu" sz="3100" b="1" dirty="0" smtClean="0">
                <a:solidFill>
                  <a:schemeClr val="tx1"/>
                </a:solidFill>
              </a:rPr>
              <a:t>troke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30528" y="2668283"/>
            <a:ext cx="4672794" cy="1687820"/>
          </a:xfrm>
        </p:spPr>
        <p:txBody>
          <a:bodyPr vert="horz" lIns="91440" tIns="45720" rIns="91440" bIns="45720" rtlCol="0" anchor="t">
            <a:noAutofit/>
          </a:bodyPr>
          <a:lstStyle/>
          <a:p>
            <a:pPr marL="0" indent="0" algn="just">
              <a:lnSpc>
                <a:spcPct val="130000"/>
              </a:lnSpc>
              <a:spcAft>
                <a:spcPts val="500"/>
              </a:spcAft>
              <a:buNone/>
            </a:pPr>
            <a:r>
              <a:rPr lang="hu-HU" sz="1600" dirty="0" smtClean="0"/>
              <a:t>Egy 20 tanulmányt és körülbelül 2.000.000 stroke eseményt vizsgáló metaanalízis, megállapította, hogy a környezeti hőmérséklet minden 1°C-os emelkedése 1,5%-</a:t>
            </a:r>
            <a:r>
              <a:rPr lang="hu-HU" sz="1600" dirty="0" err="1" smtClean="0"/>
              <a:t>kal</a:t>
            </a:r>
            <a:r>
              <a:rPr lang="hu-HU" sz="1600" dirty="0" smtClean="0"/>
              <a:t>, míg ugyanekkora csökkenése 1,2%-</a:t>
            </a:r>
            <a:r>
              <a:rPr lang="hu-HU" sz="1600" dirty="0" err="1" smtClean="0"/>
              <a:t>kal</a:t>
            </a:r>
            <a:r>
              <a:rPr lang="hu-HU" sz="1600" dirty="0" smtClean="0"/>
              <a:t> növelte a stroke miatti halálozás kockázatát.</a:t>
            </a:r>
            <a:endParaRPr lang="hu-HU" sz="1600" dirty="0"/>
          </a:p>
        </p:txBody>
      </p:sp>
      <p:sp>
        <p:nvSpPr>
          <p:cNvPr id="5" name="Rectangle 4"/>
          <p:cNvSpPr/>
          <p:nvPr/>
        </p:nvSpPr>
        <p:spPr>
          <a:xfrm>
            <a:off x="6432616" y="6074840"/>
            <a:ext cx="5656715" cy="230832"/>
          </a:xfrm>
          <a:prstGeom prst="rect">
            <a:avLst/>
          </a:prstGeom>
        </p:spPr>
        <p:txBody>
          <a:bodyPr wrap="square" lIns="91440" tIns="45720" rIns="91440" bIns="45720" rtlCol="0" anchor="t">
            <a:spAutoFit/>
          </a:bodyPr>
          <a:lstStyle/>
          <a:p>
            <a:pPr algn="r" rtl="0"/>
            <a:r>
              <a:rPr lang="hu" sz="900" dirty="0"/>
              <a:t>Forrás: </a:t>
            </a:r>
            <a:r>
              <a:rPr lang="hu" sz="900" dirty="0">
                <a:hlinkClick r:id="rId2">
                  <a:extLst>
                    <a:ext uri="{A12FA001-AC4F-418D-AE19-62706E023703}">
                      <ahyp:hlinkClr xmlns:ahyp="http://schemas.microsoft.com/office/drawing/2018/hyperlinkcolor" xmlns="" val="tx"/>
                    </a:ext>
                  </a:extLst>
                </a:hlinkClick>
              </a:rPr>
              <a:t>https://www.express.co.uk/life-style/health/852809/heart-disease-flu-cold-winter</a:t>
            </a:r>
            <a:r>
              <a:rPr lang="hu" sz="900" dirty="0"/>
              <a:t> </a:t>
            </a:r>
            <a:endParaRPr lang="en-US" sz="900" dirty="0">
              <a:cs typeface="Calibri"/>
            </a:endParaRPr>
          </a:p>
        </p:txBody>
      </p:sp>
      <p:pic>
        <p:nvPicPr>
          <p:cNvPr id="6" name="Picture 5">
            <a:extLst>
              <a:ext uri="{FF2B5EF4-FFF2-40B4-BE49-F238E27FC236}">
                <a16:creationId xmlns:a16="http://schemas.microsoft.com/office/drawing/2014/main" id="{6E0B42AF-7D18-5B55-6EC7-42C0D1C3E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5149" y="1200373"/>
            <a:ext cx="6934182" cy="4113497"/>
          </a:xfrm>
          <a:prstGeom prst="rect">
            <a:avLst/>
          </a:prstGeom>
        </p:spPr>
      </p:pic>
    </p:spTree>
    <p:extLst>
      <p:ext uri="{BB962C8B-B14F-4D97-AF65-F5344CB8AC3E}">
        <p14:creationId xmlns:p14="http://schemas.microsoft.com/office/powerpoint/2010/main" val="2994710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hu" sz="3100" b="1">
                <a:solidFill>
                  <a:schemeClr val="tx1"/>
                </a:solidFill>
              </a:rPr>
              <a:t>A hőhullámok és a hideg időszakok hatása a CVD-re</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200643" y="934775"/>
            <a:ext cx="5824580" cy="5500531"/>
          </a:xfrm>
        </p:spPr>
        <p:txBody>
          <a:bodyPr vert="horz" lIns="91440" tIns="45720" rIns="91440" bIns="45720" rtlCol="0" anchor="t">
            <a:normAutofit/>
          </a:bodyPr>
          <a:lstStyle/>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238393" y="4622050"/>
            <a:ext cx="5656715" cy="230832"/>
          </a:xfrm>
          <a:prstGeom prst="rect">
            <a:avLst/>
          </a:prstGeom>
        </p:spPr>
        <p:txBody>
          <a:bodyPr wrap="square" lIns="91440" tIns="45720" rIns="91440" bIns="45720" rtlCol="0" anchor="t">
            <a:spAutoFit/>
          </a:bodyPr>
          <a:lstStyle/>
          <a:p>
            <a:pPr algn="ctr" rtl="0"/>
            <a:r>
              <a:rPr lang="hu" sz="900" dirty="0" smtClean="0"/>
              <a:t>Forrás</a:t>
            </a:r>
            <a:r>
              <a:rPr lang="hu" sz="900" dirty="0"/>
              <a:t>: </a:t>
            </a:r>
            <a:r>
              <a:rPr lang="hu" sz="900" dirty="0">
                <a:hlinkClick r:id="rId2">
                  <a:extLst>
                    <a:ext uri="{A12FA001-AC4F-418D-AE19-62706E023703}">
                      <ahyp:hlinkClr xmlns:ahyp="http://schemas.microsoft.com/office/drawing/2018/hyperlinkcolor" xmlns="" val="tx"/>
                    </a:ext>
                  </a:extLst>
                </a:hlinkClick>
              </a:rPr>
              <a:t>https://www.epa.gov/climate-indicators/climate-change-indicators-heat-related-deaths</a:t>
            </a:r>
            <a:r>
              <a:rPr lang="hu" sz="900" dirty="0"/>
              <a:t> </a:t>
            </a:r>
            <a:endParaRPr lang="en-US" sz="900" dirty="0">
              <a:cs typeface="Calibri"/>
            </a:endParaRPr>
          </a:p>
        </p:txBody>
      </p:sp>
      <p:pic>
        <p:nvPicPr>
          <p:cNvPr id="6" name="Picture 5" descr="Chart, line chart&#10;&#10;Description automatically generated">
            <a:extLst>
              <a:ext uri="{FF2B5EF4-FFF2-40B4-BE49-F238E27FC236}">
                <a16:creationId xmlns:a16="http://schemas.microsoft.com/office/drawing/2014/main" id="{64D51399-43AC-7CA8-9B19-6ECC7B9F67BC}"/>
              </a:ext>
            </a:extLst>
          </p:cNvPr>
          <p:cNvPicPr>
            <a:picLocks noChangeAspect="1"/>
          </p:cNvPicPr>
          <p:nvPr/>
        </p:nvPicPr>
        <p:blipFill rotWithShape="1">
          <a:blip r:embed="rId3">
            <a:extLst>
              <a:ext uri="{28A0092B-C50C-407E-A947-70E740481C1C}">
                <a14:useLocalDpi xmlns:a14="http://schemas.microsoft.com/office/drawing/2010/main" val="0"/>
              </a:ext>
            </a:extLst>
          </a:blip>
          <a:srcRect r="3146"/>
          <a:stretch/>
        </p:blipFill>
        <p:spPr>
          <a:xfrm>
            <a:off x="45486" y="934775"/>
            <a:ext cx="5665201" cy="3687275"/>
          </a:xfrm>
          <a:prstGeom prst="rect">
            <a:avLst/>
          </a:prstGeom>
        </p:spPr>
      </p:pic>
      <p:pic>
        <p:nvPicPr>
          <p:cNvPr id="7"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6710" y="2836690"/>
            <a:ext cx="3613373" cy="3432704"/>
          </a:xfrm>
          <a:prstGeom prst="rect">
            <a:avLst/>
          </a:prstGeom>
        </p:spPr>
      </p:pic>
      <p:pic>
        <p:nvPicPr>
          <p:cNvPr id="8" name="Picture 7" descr="Chart, histogram&#10;&#10;Description automatically generated">
            <a:extLst>
              <a:ext uri="{FF2B5EF4-FFF2-40B4-BE49-F238E27FC236}">
                <a16:creationId xmlns:a16="http://schemas.microsoft.com/office/drawing/2014/main" id="{E11AC9A7-9791-D4AE-8DA9-C539225735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8587" y="589275"/>
            <a:ext cx="3372499" cy="3309865"/>
          </a:xfrm>
          <a:prstGeom prst="rect">
            <a:avLst/>
          </a:prstGeom>
        </p:spPr>
      </p:pic>
    </p:spTree>
    <p:extLst>
      <p:ext uri="{BB962C8B-B14F-4D97-AF65-F5344CB8AC3E}">
        <p14:creationId xmlns:p14="http://schemas.microsoft.com/office/powerpoint/2010/main" val="3621515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dirty="0">
                <a:solidFill>
                  <a:schemeClr val="tx1"/>
                </a:solidFill>
              </a:rPr>
              <a:t>A légszennyezés a CVD-re gyakorolt hatásai: </a:t>
            </a:r>
            <a:r>
              <a:rPr lang="hu" b="1" dirty="0" smtClean="0">
                <a:solidFill>
                  <a:schemeClr val="tx1"/>
                </a:solidFill>
              </a:rPr>
              <a:t>szálló por </a:t>
            </a:r>
            <a:r>
              <a:rPr lang="hu" b="1" dirty="0">
                <a:solidFill>
                  <a:schemeClr val="tx1"/>
                </a:solidFill>
              </a:rPr>
              <a:t>(PM)</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1897811"/>
            <a:ext cx="5953038" cy="4463530"/>
          </a:xfrm>
        </p:spPr>
        <p:txBody>
          <a:bodyPr vert="horz" lIns="91440" tIns="45720" rIns="91440" bIns="45720" rtlCol="0" anchor="t">
            <a:noAutofit/>
          </a:bodyPr>
          <a:lstStyle/>
          <a:p>
            <a:pPr marL="0" indent="0" algn="l" rtl="0">
              <a:buNone/>
            </a:pPr>
            <a:endParaRPr lang="en-US" sz="1800" dirty="0">
              <a:solidFill>
                <a:schemeClr val="tx1"/>
              </a:solidFill>
              <a:cs typeface="Calibri"/>
            </a:endParaRPr>
          </a:p>
          <a:p>
            <a:pPr lvl="1" rtl="0"/>
            <a:endParaRPr lang="en-US" sz="1400" dirty="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3218941" y="6043514"/>
            <a:ext cx="5843954" cy="369332"/>
          </a:xfrm>
          <a:prstGeom prst="rect">
            <a:avLst/>
          </a:prstGeom>
        </p:spPr>
        <p:txBody>
          <a:bodyPr wrap="square" lIns="91440" tIns="45720" rIns="91440" bIns="45720" rtlCol="0" anchor="t">
            <a:spAutoFit/>
          </a:bodyPr>
          <a:lstStyle/>
          <a:p>
            <a:pPr algn="ctr" rtl="0"/>
            <a:r>
              <a:rPr lang="hu" sz="900" dirty="0"/>
              <a:t>A WHO levegőminőségi irányelvei 2021-től</a:t>
            </a:r>
            <a:endParaRPr lang="en-US" sz="900" dirty="0">
              <a:cs typeface="Calibri"/>
            </a:endParaRPr>
          </a:p>
          <a:p>
            <a:pPr algn="ctr" rtl="0"/>
            <a:r>
              <a:rPr lang="hu" sz="900" dirty="0"/>
              <a:t>Forrás: </a:t>
            </a:r>
            <a:r>
              <a:rPr lang="hu" sz="900" dirty="0">
                <a:hlinkClick r:id="rId3">
                  <a:extLst>
                    <a:ext uri="{A12FA001-AC4F-418D-AE19-62706E023703}">
                      <ahyp:hlinkClr xmlns:ahyp="http://schemas.microsoft.com/office/drawing/2018/hyperlinkcolor" xmlns="" val="tx"/>
                    </a:ext>
                  </a:extLst>
                </a:hlinkClick>
              </a:rPr>
              <a:t>https://www.iqair.com/newsroom/2021-WHO-air-quality-guidelines</a:t>
            </a:r>
            <a:r>
              <a:rPr lang="hu" sz="900" dirty="0"/>
              <a:t> </a:t>
            </a:r>
            <a:endParaRPr lang="en-US" sz="900" dirty="0">
              <a:cs typeface="Calibri"/>
            </a:endParaRPr>
          </a:p>
        </p:txBody>
      </p:sp>
      <p:pic>
        <p:nvPicPr>
          <p:cNvPr id="6" name="Picture 5" descr="Table&#10;&#10;Description automatically generated">
            <a:extLst>
              <a:ext uri="{FF2B5EF4-FFF2-40B4-BE49-F238E27FC236}">
                <a16:creationId xmlns:a16="http://schemas.microsoft.com/office/drawing/2014/main" id="{40C6C5DE-6784-B5A0-E86A-D23B9B06BD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5" r="1969"/>
          <a:stretch/>
        </p:blipFill>
        <p:spPr>
          <a:xfrm>
            <a:off x="1282384" y="683843"/>
            <a:ext cx="9717068" cy="5308166"/>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53009"/>
            <a:ext cx="11896826" cy="692302"/>
          </a:xfrm>
        </p:spPr>
        <p:txBody>
          <a:bodyPr rtlCol="0">
            <a:normAutofit fontScale="90000"/>
          </a:bodyPr>
          <a:lstStyle/>
          <a:p>
            <a:pPr rtl="0"/>
            <a:r>
              <a:rPr lang="hu" b="1" dirty="0">
                <a:solidFill>
                  <a:schemeClr val="tx1"/>
                </a:solidFill>
              </a:rPr>
              <a:t>A légszennyezés és a CVD epidemiológiája: </a:t>
            </a:r>
            <a:r>
              <a:rPr lang="hu" b="1" dirty="0" smtClean="0">
                <a:solidFill>
                  <a:schemeClr val="tx1"/>
                </a:solidFill>
              </a:rPr>
              <a:t>szív- </a:t>
            </a:r>
            <a:r>
              <a:rPr lang="hu" b="1" dirty="0">
                <a:solidFill>
                  <a:schemeClr val="tx1"/>
                </a:solidFill>
              </a:rPr>
              <a:t>és </a:t>
            </a:r>
            <a:r>
              <a:rPr lang="hu" b="1" dirty="0" smtClean="0">
                <a:solidFill>
                  <a:schemeClr val="tx1"/>
                </a:solidFill>
              </a:rPr>
              <a:t>érrendszeri betegségek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2518913"/>
            <a:ext cx="5173125" cy="3959287"/>
          </a:xfrm>
        </p:spPr>
        <p:txBody>
          <a:bodyPr vert="horz" lIns="91440" tIns="45720" rIns="91440" bIns="45720" rtlCol="0" anchor="t">
            <a:noAutofit/>
          </a:bodyPr>
          <a:lstStyle/>
          <a:p>
            <a:pPr marL="0" indent="0" algn="just">
              <a:lnSpc>
                <a:spcPct val="130000"/>
              </a:lnSpc>
              <a:spcBef>
                <a:spcPts val="0"/>
              </a:spcBef>
              <a:spcAft>
                <a:spcPts val="1000"/>
              </a:spcAft>
              <a:buNone/>
            </a:pPr>
            <a:r>
              <a:rPr lang="hu-HU" sz="1800" dirty="0" smtClean="0"/>
              <a:t>Egy amerikai vizsgálat (N = 517.043) kimutatta, hogy a PM</a:t>
            </a:r>
            <a:r>
              <a:rPr lang="hu-HU" sz="1800" baseline="-25000" dirty="0" smtClean="0"/>
              <a:t>2.5 </a:t>
            </a:r>
            <a:r>
              <a:rPr lang="hu-HU" sz="1800" dirty="0" smtClean="0"/>
              <a:t>hosszú távú expozíciója (2000-2009 között) minden 10 </a:t>
            </a:r>
            <a:r>
              <a:rPr lang="hu-HU" sz="1800" dirty="0" err="1" smtClean="0"/>
              <a:t>μg</a:t>
            </a:r>
            <a:r>
              <a:rPr lang="hu-HU" sz="1800" dirty="0" smtClean="0"/>
              <a:t>/m³-es növekedés esetén 10%-</a:t>
            </a:r>
            <a:r>
              <a:rPr lang="hu-HU" sz="1800" dirty="0" err="1" smtClean="0"/>
              <a:t>kal</a:t>
            </a:r>
            <a:r>
              <a:rPr lang="hu-HU" sz="1800" dirty="0" smtClean="0"/>
              <a:t> növelte a szív- és érrendszeri halálozás kockázatát.</a:t>
            </a:r>
            <a:endParaRPr lang="hu-HU" sz="1800" dirty="0"/>
          </a:p>
        </p:txBody>
      </p:sp>
      <p:sp>
        <p:nvSpPr>
          <p:cNvPr id="5" name="Rectangle 4"/>
          <p:cNvSpPr/>
          <p:nvPr/>
        </p:nvSpPr>
        <p:spPr>
          <a:xfrm>
            <a:off x="6796534" y="5944102"/>
            <a:ext cx="3801016" cy="369332"/>
          </a:xfrm>
          <a:prstGeom prst="rect">
            <a:avLst/>
          </a:prstGeom>
        </p:spPr>
        <p:txBody>
          <a:bodyPr wrap="square" lIns="91440" tIns="45720" rIns="91440" bIns="45720" rtlCol="0" anchor="t">
            <a:spAutoFit/>
          </a:bodyPr>
          <a:lstStyle/>
          <a:p>
            <a:pPr algn="ctr" rtl="0"/>
            <a:r>
              <a:rPr lang="hu" sz="900" dirty="0"/>
              <a:t>A légszennyezésnek tulajdonítható globális CVD-halálozás</a:t>
            </a:r>
            <a:endParaRPr lang="en-US" sz="900" dirty="0">
              <a:cs typeface="Calibri"/>
            </a:endParaRPr>
          </a:p>
          <a:p>
            <a:pPr algn="ctr" rtl="0"/>
            <a:r>
              <a:rPr lang="hu" sz="900" dirty="0"/>
              <a:t>Forrás: Rajagopalan-tól és Landrigantól (2021)</a:t>
            </a:r>
            <a:endParaRPr lang="en-US" sz="900" dirty="0">
              <a:cs typeface="Calibri"/>
            </a:endParaRPr>
          </a:p>
        </p:txBody>
      </p:sp>
      <p:pic>
        <p:nvPicPr>
          <p:cNvPr id="6" name="Picture 5">
            <a:extLst>
              <a:ext uri="{FF2B5EF4-FFF2-40B4-BE49-F238E27FC236}">
                <a16:creationId xmlns:a16="http://schemas.microsoft.com/office/drawing/2014/main" id="{5FF2A353-6905-A211-70C6-228798CDF345}"/>
              </a:ext>
            </a:extLst>
          </p:cNvPr>
          <p:cNvPicPr>
            <a:picLocks noChangeAspect="1"/>
          </p:cNvPicPr>
          <p:nvPr/>
        </p:nvPicPr>
        <p:blipFill>
          <a:blip r:embed="rId2"/>
          <a:stretch>
            <a:fillRect/>
          </a:stretch>
        </p:blipFill>
        <p:spPr>
          <a:xfrm>
            <a:off x="5577320" y="674733"/>
            <a:ext cx="6239444" cy="5191731"/>
          </a:xfrm>
          <a:prstGeom prst="rect">
            <a:avLst/>
          </a:prstGeom>
        </p:spPr>
      </p:pic>
    </p:spTree>
    <p:extLst>
      <p:ext uri="{BB962C8B-B14F-4D97-AF65-F5344CB8AC3E}">
        <p14:creationId xmlns:p14="http://schemas.microsoft.com/office/powerpoint/2010/main" val="8294042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a:solidFill>
                  <a:schemeClr val="tx1"/>
                </a:solidFill>
              </a:rPr>
              <a:t>Erdőtüzek, sivatagi por és CVD</a:t>
            </a:r>
            <a:endParaRPr lang="en-US">
              <a:solidFill>
                <a:schemeClr val="tx1"/>
              </a:solidFill>
              <a:cs typeface="Calibri"/>
            </a:endParaRPr>
          </a:p>
        </p:txBody>
      </p:sp>
      <p:sp>
        <p:nvSpPr>
          <p:cNvPr id="5" name="Rectangle 4"/>
          <p:cNvSpPr/>
          <p:nvPr/>
        </p:nvSpPr>
        <p:spPr>
          <a:xfrm>
            <a:off x="6387612" y="6110505"/>
            <a:ext cx="5656715" cy="230832"/>
          </a:xfrm>
          <a:prstGeom prst="rect">
            <a:avLst/>
          </a:prstGeom>
        </p:spPr>
        <p:txBody>
          <a:bodyPr wrap="square" lIns="91440" tIns="45720" rIns="91440" bIns="45720" rtlCol="0" anchor="t">
            <a:spAutoFit/>
          </a:bodyPr>
          <a:lstStyle/>
          <a:p>
            <a:pPr algn="ctr" rtl="0"/>
            <a:r>
              <a:rPr lang="hu" sz="900" dirty="0"/>
              <a:t>Forrás: </a:t>
            </a:r>
            <a:r>
              <a:rPr lang="hu" sz="900" dirty="0">
                <a:hlinkClick r:id="rId2">
                  <a:extLst>
                    <a:ext uri="{A12FA001-AC4F-418D-AE19-62706E023703}">
                      <ahyp:hlinkClr xmlns:ahyp="http://schemas.microsoft.com/office/drawing/2018/hyperlinkcolor" xmlns="" val="tx"/>
                    </a:ext>
                  </a:extLst>
                </a:hlinkClick>
              </a:rPr>
              <a:t>https://www.ahajournals.org/doi/10.1161/CIRCULATIONAHA.121.058058</a:t>
            </a:r>
            <a:r>
              <a:rPr lang="hu" sz="900" dirty="0"/>
              <a:t> </a:t>
            </a:r>
            <a:endParaRPr lang="en-US" sz="900" dirty="0">
              <a:cs typeface="Calibri"/>
            </a:endParaRPr>
          </a:p>
        </p:txBody>
      </p:sp>
      <p:pic>
        <p:nvPicPr>
          <p:cNvPr id="6" name="Picture 5" descr="Diagram, timeline&#10;&#10;Description automatically generated">
            <a:extLst>
              <a:ext uri="{FF2B5EF4-FFF2-40B4-BE49-F238E27FC236}">
                <a16:creationId xmlns:a16="http://schemas.microsoft.com/office/drawing/2014/main" id="{74C70175-376A-09AD-5AF9-3886D16B8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1849" y="598345"/>
            <a:ext cx="5382517" cy="5310750"/>
          </a:xfrm>
          <a:prstGeom prst="rect">
            <a:avLst/>
          </a:prstGeom>
        </p:spPr>
      </p:pic>
      <p:sp>
        <p:nvSpPr>
          <p:cNvPr id="7" name="Rectangle 4"/>
          <p:cNvSpPr/>
          <p:nvPr/>
        </p:nvSpPr>
        <p:spPr>
          <a:xfrm>
            <a:off x="-219123" y="6100357"/>
            <a:ext cx="5656715" cy="230832"/>
          </a:xfrm>
          <a:prstGeom prst="rect">
            <a:avLst/>
          </a:prstGeom>
        </p:spPr>
        <p:txBody>
          <a:bodyPr wrap="square" lIns="91440" tIns="45720" rIns="91440" bIns="45720" rtlCol="0" anchor="t">
            <a:spAutoFit/>
          </a:bodyPr>
          <a:lstStyle/>
          <a:p>
            <a:pPr algn="ctr" rtl="0"/>
            <a:r>
              <a:rPr lang="hu" sz="900" dirty="0"/>
              <a:t>Forrás: </a:t>
            </a:r>
            <a:r>
              <a:rPr lang="hu" sz="900" dirty="0">
                <a:hlinkClick r:id="rId4">
                  <a:extLst>
                    <a:ext uri="{A12FA001-AC4F-418D-AE19-62706E023703}">
                      <ahyp:hlinkClr xmlns:ahyp="http://schemas.microsoft.com/office/drawing/2018/hyperlinkcolor" xmlns="" val="tx"/>
                    </a:ext>
                  </a:extLst>
                </a:hlinkClick>
              </a:rPr>
              <a:t>https://particleandfibretoxicology.biomedcentral.com/articles/10.1186/s12989-020-00394-8</a:t>
            </a:r>
            <a:r>
              <a:rPr lang="hu" sz="900" dirty="0"/>
              <a:t> </a:t>
            </a:r>
            <a:endParaRPr lang="en-US" sz="900" dirty="0">
              <a:cs typeface="Calibri"/>
            </a:endParaRPr>
          </a:p>
        </p:txBody>
      </p:sp>
      <p:pic>
        <p:nvPicPr>
          <p:cNvPr id="8" name="Picture 5" descr="Diagram&#10;&#10;Description automatically generated">
            <a:extLst>
              <a:ext uri="{FF2B5EF4-FFF2-40B4-BE49-F238E27FC236}">
                <a16:creationId xmlns:a16="http://schemas.microsoft.com/office/drawing/2014/main" id="{09824BF2-F08B-5E65-E570-32E8BCDCBA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323" y="1865269"/>
            <a:ext cx="6464070" cy="2991402"/>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891816" y="1803850"/>
            <a:ext cx="10572108" cy="2387600"/>
          </a:xfrm>
        </p:spPr>
        <p:txBody>
          <a:bodyPr rtlCol="0">
            <a:noAutofit/>
          </a:bodyPr>
          <a:lstStyle/>
          <a:p>
            <a:pPr algn="ctr" rtl="0">
              <a:lnSpc>
                <a:spcPct val="110000"/>
              </a:lnSpc>
            </a:pPr>
            <a:r>
              <a:rPr lang="hu" sz="5400" b="1" dirty="0">
                <a:solidFill>
                  <a:schemeClr val="tx1"/>
                </a:solidFill>
              </a:rPr>
              <a:t>Az éghajlatváltozás hatása a szív- és érrendszeri betegségekre (CVD)</a:t>
            </a:r>
            <a:endParaRPr lang="hu-HU" sz="5400" b="1"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HU" b="1" dirty="0" smtClean="0">
                <a:solidFill>
                  <a:schemeClr val="tx1"/>
                </a:solidFill>
              </a:rPr>
              <a:t>V</a:t>
            </a:r>
            <a:r>
              <a:rPr lang="hu" b="1" dirty="0" smtClean="0">
                <a:solidFill>
                  <a:schemeClr val="tx1"/>
                </a:solidFill>
              </a:rPr>
              <a:t>eszélyeztetett társadalmi csoportok</a:t>
            </a:r>
            <a:endParaRPr lang="en-US" dirty="0">
              <a:solidFill>
                <a:schemeClr val="tx1"/>
              </a:solidFill>
              <a:cs typeface="Calibri"/>
            </a:endParaRPr>
          </a:p>
        </p:txBody>
      </p:sp>
      <p:sp>
        <p:nvSpPr>
          <p:cNvPr id="5" name="Rectangle 4"/>
          <p:cNvSpPr/>
          <p:nvPr/>
        </p:nvSpPr>
        <p:spPr>
          <a:xfrm>
            <a:off x="8186676" y="3709775"/>
            <a:ext cx="3902655" cy="230832"/>
          </a:xfrm>
          <a:prstGeom prst="rect">
            <a:avLst/>
          </a:prstGeom>
        </p:spPr>
        <p:txBody>
          <a:bodyPr wrap="square" lIns="91440" tIns="45720" rIns="91440" bIns="45720" rtlCol="0" anchor="t">
            <a:spAutoFit/>
          </a:bodyPr>
          <a:lstStyle/>
          <a:p>
            <a:pPr rtl="0"/>
            <a:r>
              <a:rPr lang="hu" sz="900" dirty="0"/>
              <a:t>Forrás: </a:t>
            </a:r>
            <a:r>
              <a:rPr lang="hu" sz="900" dirty="0">
                <a:hlinkClick r:id="rId2">
                  <a:extLst>
                    <a:ext uri="{A12FA001-AC4F-418D-AE19-62706E023703}">
                      <ahyp:hlinkClr xmlns:ahyp="http://schemas.microsoft.com/office/drawing/2018/hyperlinkcolor" xmlns="" val="tx"/>
                    </a:ext>
                  </a:extLst>
                </a:hlinkClick>
              </a:rPr>
              <a:t>https://community.wmo.int/en/activity-areas/urban/urban-heat-island</a:t>
            </a:r>
            <a:r>
              <a:rPr lang="hu" sz="900" dirty="0"/>
              <a:t> </a:t>
            </a:r>
            <a:endParaRPr lang="en-US" sz="900" dirty="0">
              <a:cs typeface="Calibri"/>
            </a:endParaRPr>
          </a:p>
        </p:txBody>
      </p:sp>
      <p:pic>
        <p:nvPicPr>
          <p:cNvPr id="6" name="Picture 5" descr="Chart, histogram&#10;&#10;Description automatically generated">
            <a:extLst>
              <a:ext uri="{FF2B5EF4-FFF2-40B4-BE49-F238E27FC236}">
                <a16:creationId xmlns:a16="http://schemas.microsoft.com/office/drawing/2014/main" id="{13F0BB99-6318-570A-7EA6-9ED1AAEA2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547" y="971882"/>
            <a:ext cx="6403675" cy="2584071"/>
          </a:xfrm>
          <a:prstGeom prst="rect">
            <a:avLst/>
          </a:prstGeom>
        </p:spPr>
      </p:pic>
      <p:sp>
        <p:nvSpPr>
          <p:cNvPr id="7" name="Rectangle 4"/>
          <p:cNvSpPr/>
          <p:nvPr/>
        </p:nvSpPr>
        <p:spPr>
          <a:xfrm>
            <a:off x="749332" y="5952226"/>
            <a:ext cx="3795488" cy="369332"/>
          </a:xfrm>
          <a:prstGeom prst="rect">
            <a:avLst/>
          </a:prstGeom>
        </p:spPr>
        <p:txBody>
          <a:bodyPr wrap="square" lIns="91440" tIns="45720" rIns="91440" bIns="45720" rtlCol="0" anchor="t">
            <a:spAutoFit/>
          </a:bodyPr>
          <a:lstStyle/>
          <a:p>
            <a:pPr algn="ctr" rtl="0"/>
            <a:r>
              <a:rPr lang="hu" sz="900" dirty="0"/>
              <a:t>Forrás: </a:t>
            </a:r>
            <a:r>
              <a:rPr lang="hu" sz="900" dirty="0">
                <a:hlinkClick r:id="rId4">
                  <a:extLst>
                    <a:ext uri="{A12FA001-AC4F-418D-AE19-62706E023703}">
                      <ahyp:hlinkClr xmlns:ahyp="http://schemas.microsoft.com/office/drawing/2018/hyperlinkcolor" xmlns="" val="tx"/>
                    </a:ext>
                  </a:extLst>
                </a:hlinkClick>
              </a:rPr>
              <a:t>https://www.nytimes.com/interactive/2020/08/24/climate/racism-redlining-cities-global-warming.html</a:t>
            </a:r>
            <a:r>
              <a:rPr lang="hu" sz="900" dirty="0"/>
              <a:t> </a:t>
            </a:r>
            <a:endParaRPr lang="en-US" sz="900" dirty="0">
              <a:cs typeface="Calibri"/>
            </a:endParaRPr>
          </a:p>
        </p:txBody>
      </p:sp>
      <p:pic>
        <p:nvPicPr>
          <p:cNvPr id="8"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8931" y="788908"/>
            <a:ext cx="5077054" cy="5077054"/>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HU" b="1" dirty="0">
                <a:solidFill>
                  <a:schemeClr val="tx1"/>
                </a:solidFill>
              </a:rPr>
              <a:t>V</a:t>
            </a:r>
            <a:r>
              <a:rPr lang="hu" b="1" dirty="0">
                <a:solidFill>
                  <a:schemeClr val="tx1"/>
                </a:solidFill>
              </a:rPr>
              <a:t>eszélyeztetett társadalmi csoportok</a:t>
            </a:r>
            <a:endParaRPr lang="en-US" dirty="0">
              <a:solidFill>
                <a:schemeClr val="tx1"/>
              </a:solidFill>
              <a:cs typeface="Calibri"/>
            </a:endParaRPr>
          </a:p>
        </p:txBody>
      </p:sp>
      <p:sp>
        <p:nvSpPr>
          <p:cNvPr id="5" name="Rectangle 4"/>
          <p:cNvSpPr/>
          <p:nvPr/>
        </p:nvSpPr>
        <p:spPr>
          <a:xfrm>
            <a:off x="7893168" y="6173033"/>
            <a:ext cx="2465306" cy="230832"/>
          </a:xfrm>
          <a:prstGeom prst="rect">
            <a:avLst/>
          </a:prstGeom>
        </p:spPr>
        <p:txBody>
          <a:bodyPr wrap="square" lIns="91440" tIns="45720" rIns="91440" bIns="45720" rtlCol="0" anchor="t">
            <a:spAutoFit/>
          </a:bodyPr>
          <a:lstStyle/>
          <a:p>
            <a:pPr rtl="0"/>
            <a:r>
              <a:rPr lang="hu" sz="900" dirty="0"/>
              <a:t>Forrás: </a:t>
            </a:r>
            <a:r>
              <a:rPr lang="hu" sz="900" dirty="0">
                <a:hlinkClick r:id="rId2">
                  <a:extLst>
                    <a:ext uri="{A12FA001-AC4F-418D-AE19-62706E023703}">
                      <ahyp:hlinkClr xmlns:ahyp="http://schemas.microsoft.com/office/drawing/2018/hyperlinkcolor" xmlns="" val="tx"/>
                    </a:ext>
                  </a:extLst>
                </a:hlinkClick>
              </a:rPr>
              <a:t>https://toolkit.climate.gov/image/3378</a:t>
            </a:r>
            <a:r>
              <a:rPr lang="hu" sz="900" dirty="0"/>
              <a:t> </a:t>
            </a:r>
            <a:endParaRPr lang="en-US" sz="900" dirty="0">
              <a:cs typeface="Calibri"/>
            </a:endParaRPr>
          </a:p>
        </p:txBody>
      </p:sp>
      <p:pic>
        <p:nvPicPr>
          <p:cNvPr id="6" name="Picture 5" descr="Diagram&#10;&#10;Description automatically generated with medium confidence">
            <a:extLst>
              <a:ext uri="{FF2B5EF4-FFF2-40B4-BE49-F238E27FC236}">
                <a16:creationId xmlns:a16="http://schemas.microsoft.com/office/drawing/2014/main" id="{F196B035-600E-4B06-7157-62F497ACA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5167" y="594863"/>
            <a:ext cx="5578170" cy="5578170"/>
          </a:xfrm>
          <a:prstGeom prst="rect">
            <a:avLst/>
          </a:prstGeom>
        </p:spPr>
      </p:pic>
      <p:sp>
        <p:nvSpPr>
          <p:cNvPr id="7" name="Rectangle 4"/>
          <p:cNvSpPr/>
          <p:nvPr/>
        </p:nvSpPr>
        <p:spPr>
          <a:xfrm>
            <a:off x="1538389" y="6031231"/>
            <a:ext cx="3379910" cy="369332"/>
          </a:xfrm>
          <a:prstGeom prst="rect">
            <a:avLst/>
          </a:prstGeom>
        </p:spPr>
        <p:txBody>
          <a:bodyPr wrap="square" lIns="91440" tIns="45720" rIns="91440" bIns="45720" rtlCol="0" anchor="t">
            <a:spAutoFit/>
          </a:bodyPr>
          <a:lstStyle/>
          <a:p>
            <a:pPr algn="ctr" rtl="0"/>
            <a:r>
              <a:rPr lang="hu" sz="900" dirty="0"/>
              <a:t>Forrás: </a:t>
            </a:r>
            <a:r>
              <a:rPr lang="hu" sz="900" dirty="0">
                <a:hlinkClick r:id="rId4">
                  <a:extLst>
                    <a:ext uri="{A12FA001-AC4F-418D-AE19-62706E023703}">
                      <ahyp:hlinkClr xmlns:ahyp="http://schemas.microsoft.com/office/drawing/2018/hyperlinkcolor" xmlns="" val="tx"/>
                    </a:ext>
                  </a:extLst>
                </a:hlinkClick>
              </a:rPr>
              <a:t>https://www.famelab.gr/thousands-of-migrant-workers-died-in-qatars-extreme-heat/</a:t>
            </a:r>
            <a:r>
              <a:rPr lang="hu" sz="900" dirty="0"/>
              <a:t> </a:t>
            </a:r>
            <a:endParaRPr lang="en-US" sz="900" dirty="0">
              <a:cs typeface="Calibri"/>
            </a:endParaRPr>
          </a:p>
        </p:txBody>
      </p:sp>
      <p:pic>
        <p:nvPicPr>
          <p:cNvPr id="8" name="Picture 5" descr="Graphical user interface, website&#10;&#10;Description automatically generated">
            <a:extLst>
              <a:ext uri="{FF2B5EF4-FFF2-40B4-BE49-F238E27FC236}">
                <a16:creationId xmlns:a16="http://schemas.microsoft.com/office/drawing/2014/main" id="{04D5D99C-4CAB-28D0-A8A1-1E17814CB4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5916" y="702643"/>
            <a:ext cx="4027056" cy="5369408"/>
          </a:xfrm>
          <a:prstGeom prst="rect">
            <a:avLst/>
          </a:prstGeom>
        </p:spPr>
      </p:pic>
    </p:spTree>
    <p:extLst>
      <p:ext uri="{BB962C8B-B14F-4D97-AF65-F5344CB8AC3E}">
        <p14:creationId xmlns:p14="http://schemas.microsoft.com/office/powerpoint/2010/main" val="1732110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a:solidFill>
                  <a:schemeClr val="tx1"/>
                </a:solidFill>
              </a:rPr>
              <a:t>Hogyan lehet enyhíteni az éghajlatváltozással kapcsolatos CVD-t?</a:t>
            </a:r>
            <a:endParaRPr lang="en-US">
              <a:solidFill>
                <a:schemeClr val="tx1"/>
              </a:solidFill>
              <a:cs typeface="Calibri"/>
            </a:endParaRPr>
          </a:p>
        </p:txBody>
      </p:sp>
      <p:sp>
        <p:nvSpPr>
          <p:cNvPr id="5" name="Rectangle 4"/>
          <p:cNvSpPr/>
          <p:nvPr/>
        </p:nvSpPr>
        <p:spPr>
          <a:xfrm>
            <a:off x="2913039" y="6174874"/>
            <a:ext cx="5656715" cy="230832"/>
          </a:xfrm>
          <a:prstGeom prst="rect">
            <a:avLst/>
          </a:prstGeom>
        </p:spPr>
        <p:txBody>
          <a:bodyPr wrap="square" lIns="91440" tIns="45720" rIns="91440" bIns="45720" rtlCol="0" anchor="t">
            <a:spAutoFit/>
          </a:bodyPr>
          <a:lstStyle/>
          <a:p>
            <a:pPr algn="ctr" rtl="0"/>
            <a:r>
              <a:rPr lang="hu" sz="900" dirty="0"/>
              <a:t>Forrás: </a:t>
            </a:r>
            <a:r>
              <a:rPr lang="hu" sz="900" dirty="0">
                <a:hlinkClick r:id="rId2">
                  <a:extLst>
                    <a:ext uri="{A12FA001-AC4F-418D-AE19-62706E023703}">
                      <ahyp:hlinkClr xmlns:ahyp="http://schemas.microsoft.com/office/drawing/2018/hyperlinkcolor" xmlns="" val="tx"/>
                    </a:ext>
                  </a:extLst>
                </a:hlinkClick>
              </a:rPr>
              <a:t>https://www.who.int/news-room/fact-sheets/detail/climate-change-and-health</a:t>
            </a:r>
            <a:r>
              <a:rPr lang="hu" sz="900" dirty="0"/>
              <a:t> </a:t>
            </a:r>
            <a:endParaRPr lang="en-US" sz="900" dirty="0">
              <a:cs typeface="Calibri"/>
            </a:endParaRPr>
          </a:p>
        </p:txBody>
      </p:sp>
      <p:pic>
        <p:nvPicPr>
          <p:cNvPr id="6" name="Picture 5">
            <a:extLst>
              <a:ext uri="{FF2B5EF4-FFF2-40B4-BE49-F238E27FC236}">
                <a16:creationId xmlns:a16="http://schemas.microsoft.com/office/drawing/2014/main" id="{F74B5F7A-AD05-5227-B33A-34B3D005EBAD}"/>
              </a:ext>
            </a:extLst>
          </p:cNvPr>
          <p:cNvPicPr>
            <a:picLocks noChangeAspect="1"/>
          </p:cNvPicPr>
          <p:nvPr/>
        </p:nvPicPr>
        <p:blipFill>
          <a:blip r:embed="rId3"/>
          <a:stretch>
            <a:fillRect/>
          </a:stretch>
        </p:blipFill>
        <p:spPr>
          <a:xfrm>
            <a:off x="1811547" y="702643"/>
            <a:ext cx="8186468" cy="5498929"/>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a:solidFill>
                  <a:schemeClr val="tx1"/>
                </a:solidFill>
              </a:rPr>
              <a:t>Hogyan lehet enyhíteni az éghajlatváltozással kapcsolatos CVD-t?</a:t>
            </a:r>
            <a:endParaRPr lang="en-US">
              <a:solidFill>
                <a:schemeClr val="tx1"/>
              </a:solidFill>
              <a:cs typeface="Calibri"/>
            </a:endParaRPr>
          </a:p>
        </p:txBody>
      </p:sp>
      <p:sp>
        <p:nvSpPr>
          <p:cNvPr id="5" name="Rectangle 4"/>
          <p:cNvSpPr/>
          <p:nvPr/>
        </p:nvSpPr>
        <p:spPr>
          <a:xfrm>
            <a:off x="406566" y="6074840"/>
            <a:ext cx="5656715" cy="230832"/>
          </a:xfrm>
          <a:prstGeom prst="rect">
            <a:avLst/>
          </a:prstGeom>
        </p:spPr>
        <p:txBody>
          <a:bodyPr wrap="square" lIns="91440" tIns="45720" rIns="91440" bIns="45720" rtlCol="0" anchor="t">
            <a:spAutoFit/>
          </a:bodyPr>
          <a:lstStyle/>
          <a:p>
            <a:pPr algn="ctr" rtl="0"/>
            <a:r>
              <a:rPr lang="hu" sz="900" dirty="0"/>
              <a:t>Forrás: </a:t>
            </a:r>
            <a:r>
              <a:rPr lang="hu" sz="900" dirty="0">
                <a:hlinkClick r:id="rId2">
                  <a:extLst>
                    <a:ext uri="{A12FA001-AC4F-418D-AE19-62706E023703}">
                      <ahyp:hlinkClr xmlns:ahyp="http://schemas.microsoft.com/office/drawing/2018/hyperlinkcolor" xmlns="" val="tx"/>
                    </a:ext>
                  </a:extLst>
                </a:hlinkClick>
              </a:rPr>
              <a:t>https://www.hsph.harvard.edu/healthybuildings/</a:t>
            </a:r>
            <a:r>
              <a:rPr lang="hu" sz="900" dirty="0"/>
              <a:t> </a:t>
            </a:r>
            <a:endParaRPr lang="en-US" sz="900" dirty="0">
              <a:cs typeface="Calibri"/>
            </a:endParaRPr>
          </a:p>
        </p:txBody>
      </p:sp>
      <p:pic>
        <p:nvPicPr>
          <p:cNvPr id="6" name="Picture 5">
            <a:extLst>
              <a:ext uri="{FF2B5EF4-FFF2-40B4-BE49-F238E27FC236}">
                <a16:creationId xmlns:a16="http://schemas.microsoft.com/office/drawing/2014/main" id="{3589D1BB-E430-91F5-664E-1EAE4B24BE74}"/>
              </a:ext>
            </a:extLst>
          </p:cNvPr>
          <p:cNvPicPr>
            <a:picLocks noChangeAspect="1"/>
          </p:cNvPicPr>
          <p:nvPr/>
        </p:nvPicPr>
        <p:blipFill>
          <a:blip r:embed="rId3"/>
          <a:stretch>
            <a:fillRect/>
          </a:stretch>
        </p:blipFill>
        <p:spPr>
          <a:xfrm>
            <a:off x="406566" y="970533"/>
            <a:ext cx="5252361" cy="5104307"/>
          </a:xfrm>
          <a:prstGeom prst="rect">
            <a:avLst/>
          </a:prstGeom>
        </p:spPr>
      </p:pic>
      <p:sp>
        <p:nvSpPr>
          <p:cNvPr id="7" name="Rectangle 4"/>
          <p:cNvSpPr/>
          <p:nvPr/>
        </p:nvSpPr>
        <p:spPr>
          <a:xfrm>
            <a:off x="8446108" y="6074840"/>
            <a:ext cx="3643223" cy="230832"/>
          </a:xfrm>
          <a:prstGeom prst="rect">
            <a:avLst/>
          </a:prstGeom>
        </p:spPr>
        <p:txBody>
          <a:bodyPr wrap="square" lIns="91440" tIns="45720" rIns="91440" bIns="45720" rtlCol="0" anchor="t">
            <a:spAutoFit/>
          </a:bodyPr>
          <a:lstStyle/>
          <a:p>
            <a:pPr algn="r" rtl="0"/>
            <a:r>
              <a:rPr lang="hu" sz="900" dirty="0"/>
              <a:t>Forrás: </a:t>
            </a:r>
            <a:r>
              <a:rPr lang="hu" sz="900" dirty="0">
                <a:hlinkClick r:id="rId4">
                  <a:extLst>
                    <a:ext uri="{A12FA001-AC4F-418D-AE19-62706E023703}">
                      <ahyp:hlinkClr xmlns:ahyp="http://schemas.microsoft.com/office/drawing/2018/hyperlinkcolor" xmlns="" val="tx"/>
                    </a:ext>
                  </a:extLst>
                </a:hlinkClick>
              </a:rPr>
              <a:t>fájl: ///C</a:t>
            </a:r>
            <a:r>
              <a:rPr lang="hu" sz="900" dirty="0"/>
              <a:t>: /Users/Lenovo/Downloads/9789289071918-eng.pdf </a:t>
            </a:r>
            <a:endParaRPr lang="en-US" sz="900" dirty="0">
              <a:cs typeface="Calibri"/>
            </a:endParaRPr>
          </a:p>
        </p:txBody>
      </p:sp>
      <p:pic>
        <p:nvPicPr>
          <p:cNvPr id="8" name="Picture 5">
            <a:extLst>
              <a:ext uri="{FF2B5EF4-FFF2-40B4-BE49-F238E27FC236}">
                <a16:creationId xmlns:a16="http://schemas.microsoft.com/office/drawing/2014/main" id="{809281C0-BA45-00AA-138B-9EA957FB5076}"/>
              </a:ext>
            </a:extLst>
          </p:cNvPr>
          <p:cNvPicPr>
            <a:picLocks noChangeAspect="1"/>
          </p:cNvPicPr>
          <p:nvPr/>
        </p:nvPicPr>
        <p:blipFill>
          <a:blip r:embed="rId5"/>
          <a:stretch>
            <a:fillRect/>
          </a:stretch>
        </p:blipFill>
        <p:spPr>
          <a:xfrm>
            <a:off x="6114946" y="970533"/>
            <a:ext cx="5974385" cy="4337511"/>
          </a:xfrm>
          <a:prstGeom prst="rect">
            <a:avLst/>
          </a:prstGeom>
        </p:spPr>
      </p:pic>
    </p:spTree>
    <p:extLst>
      <p:ext uri="{BB962C8B-B14F-4D97-AF65-F5344CB8AC3E}">
        <p14:creationId xmlns:p14="http://schemas.microsoft.com/office/powerpoint/2010/main" val="31494344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 b="1" dirty="0">
                <a:solidFill>
                  <a:schemeClr val="tx1"/>
                </a:solidFill>
              </a:rPr>
              <a:t>Fő következtetések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339006" y="1082858"/>
            <a:ext cx="5651712" cy="5154040"/>
          </a:xfrm>
        </p:spPr>
        <p:txBody>
          <a:bodyPr vert="horz" lIns="91440" tIns="45720" rIns="91440" bIns="45720" rtlCol="0" anchor="t">
            <a:noAutofit/>
          </a:bodyPr>
          <a:lstStyle/>
          <a:p>
            <a:pPr algn="just"/>
            <a:r>
              <a:rPr lang="hu-HU" sz="1800" dirty="0"/>
              <a:t>Az éghajlatváltozás, a környezeti tényezők és a </a:t>
            </a:r>
            <a:r>
              <a:rPr lang="hu-HU" sz="1800" dirty="0" smtClean="0"/>
              <a:t>munkavégzés körülményei olyan </a:t>
            </a:r>
            <a:r>
              <a:rPr lang="hu-HU" sz="1800" dirty="0"/>
              <a:t>kiemelt kockázati tényezők, amelyek kedvezőtlen hatást gyakorolhatnak a szív- és </a:t>
            </a:r>
            <a:r>
              <a:rPr lang="hu-HU" sz="1800" dirty="0" smtClean="0"/>
              <a:t>érrendszeri betegségek kialakulásának kockázataira, </a:t>
            </a:r>
            <a:r>
              <a:rPr lang="hu-HU" sz="1800" dirty="0"/>
              <a:t>valamint az általános egészségi állapotra.</a:t>
            </a:r>
          </a:p>
          <a:p>
            <a:pPr algn="just"/>
            <a:r>
              <a:rPr lang="hu-HU" sz="1800" dirty="0"/>
              <a:t>Az orvosoknak felkészülteknek kell lenniük arra, hogy iránymutatást nyújtsanak e kockázatok csökkentésére, különösen azoknál a betegeknél, akik több kardiovaszkuláris kockázati </a:t>
            </a:r>
            <a:r>
              <a:rPr lang="hu-HU" sz="1800" dirty="0" smtClean="0"/>
              <a:t>tényezőnek is kitettek </a:t>
            </a:r>
            <a:r>
              <a:rPr lang="hu-HU" sz="1800" dirty="0"/>
              <a:t>vagy már szív- és érrendszeri betegségben szenvednek.</a:t>
            </a:r>
          </a:p>
          <a:p>
            <a:pPr algn="just"/>
            <a:r>
              <a:rPr lang="hu-HU" sz="1800" dirty="0" smtClean="0"/>
              <a:t>Az </a:t>
            </a:r>
            <a:r>
              <a:rPr lang="hu-HU" sz="1800" dirty="0"/>
              <a:t>ajánlások két fő csoportba sorolhatók: az egyik a légszennyezés mérséklésére, a másik pedig az éghajlatváltozás okozta szélsőséges hőmérsékleti hatások enyhítésére </a:t>
            </a:r>
            <a:r>
              <a:rPr lang="hu-HU" sz="1800" dirty="0" smtClean="0"/>
              <a:t>irányulhat.</a:t>
            </a:r>
            <a:endParaRPr lang="hu-HU" sz="1800" dirty="0"/>
          </a:p>
        </p:txBody>
      </p:sp>
      <p:sp>
        <p:nvSpPr>
          <p:cNvPr id="5" name="Rectangle 4"/>
          <p:cNvSpPr/>
          <p:nvPr/>
        </p:nvSpPr>
        <p:spPr>
          <a:xfrm>
            <a:off x="611065" y="4976445"/>
            <a:ext cx="5656715" cy="230832"/>
          </a:xfrm>
          <a:prstGeom prst="rect">
            <a:avLst/>
          </a:prstGeom>
        </p:spPr>
        <p:txBody>
          <a:bodyPr wrap="square" lIns="91440" tIns="45720" rIns="91440" bIns="45720" rtlCol="0" anchor="t">
            <a:spAutoFit/>
          </a:bodyPr>
          <a:lstStyle/>
          <a:p>
            <a:pPr algn="ctr" rtl="0"/>
            <a:r>
              <a:rPr lang="hu" sz="900"/>
              <a:t>Forrás: </a:t>
            </a:r>
            <a:r>
              <a:rPr lang="hu" sz="900">
                <a:hlinkClick r:id="rId2">
                  <a:extLst>
                    <a:ext uri="{A12FA001-AC4F-418D-AE19-62706E023703}">
                      <ahyp:hlinkClr xmlns:ahyp="http://schemas.microsoft.com/office/drawing/2018/hyperlinkcolor" xmlns="" val="tx"/>
                    </a:ext>
                  </a:extLst>
                </a:hlinkClick>
              </a:rPr>
              <a:t>https://www.jacc.org/doi/10.1016/j.jacc.2022.10.040</a:t>
            </a:r>
            <a:r>
              <a:rPr lang="hu" sz="900"/>
              <a:t> </a:t>
            </a:r>
            <a:endParaRPr lang="en-US" sz="900">
              <a:cs typeface="Calibri"/>
            </a:endParaRPr>
          </a:p>
        </p:txBody>
      </p:sp>
      <p:pic>
        <p:nvPicPr>
          <p:cNvPr id="6" name="Picture 5">
            <a:extLst>
              <a:ext uri="{FF2B5EF4-FFF2-40B4-BE49-F238E27FC236}">
                <a16:creationId xmlns:a16="http://schemas.microsoft.com/office/drawing/2014/main" id="{1E0713D5-B4A0-2D2C-9F8E-0EE7DB7BA1D2}"/>
              </a:ext>
            </a:extLst>
          </p:cNvPr>
          <p:cNvPicPr>
            <a:picLocks noChangeAspect="1"/>
          </p:cNvPicPr>
          <p:nvPr/>
        </p:nvPicPr>
        <p:blipFill rotWithShape="1">
          <a:blip r:embed="rId3"/>
          <a:srcRect t="1191"/>
          <a:stretch/>
        </p:blipFill>
        <p:spPr>
          <a:xfrm>
            <a:off x="611065" y="1565031"/>
            <a:ext cx="5590154" cy="3411414"/>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 b="1" dirty="0">
                <a:solidFill>
                  <a:schemeClr val="tx1"/>
                </a:solidFill>
              </a:rPr>
              <a:t>Fő következtetések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553352" cy="5370897"/>
          </a:xfrm>
        </p:spPr>
        <p:txBody>
          <a:bodyPr vert="horz" lIns="91440" tIns="45720" rIns="91440" bIns="45720" rtlCol="0" anchor="t">
            <a:normAutofit/>
          </a:bodyPr>
          <a:lstStyle/>
          <a:p>
            <a:pPr marL="0" indent="0" algn="just">
              <a:lnSpc>
                <a:spcPct val="120000"/>
              </a:lnSpc>
              <a:buNone/>
            </a:pPr>
            <a:r>
              <a:rPr lang="hu-HU" sz="1800" dirty="0" smtClean="0">
                <a:solidFill>
                  <a:schemeClr val="tx1"/>
                </a:solidFill>
                <a:cs typeface="Calibri"/>
              </a:rPr>
              <a:t>A légszennyezésnek való kitettség csökkentésére vonatkozó ajánlások közé tartoznak például a következők:</a:t>
            </a:r>
          </a:p>
          <a:p>
            <a:pPr algn="just">
              <a:lnSpc>
                <a:spcPct val="120000"/>
              </a:lnSpc>
              <a:spcBef>
                <a:spcPts val="0"/>
              </a:spcBef>
            </a:pPr>
            <a:r>
              <a:rPr lang="hu-HU" sz="1800" dirty="0" smtClean="0">
                <a:solidFill>
                  <a:schemeClr val="tx1"/>
                </a:solidFill>
                <a:cs typeface="Calibri"/>
              </a:rPr>
              <a:t>a szabadtéri testmozgás kerülése olyan napokon, amikor emelkedett a légszennyezettségi szint tapasztalható, </a:t>
            </a:r>
          </a:p>
          <a:p>
            <a:pPr algn="just">
              <a:lnSpc>
                <a:spcPct val="120000"/>
              </a:lnSpc>
              <a:spcBef>
                <a:spcPts val="0"/>
              </a:spcBef>
            </a:pPr>
            <a:r>
              <a:rPr lang="hu-HU" sz="1800" dirty="0" smtClean="0">
                <a:solidFill>
                  <a:schemeClr val="tx1"/>
                </a:solidFill>
                <a:cs typeface="Calibri"/>
              </a:rPr>
              <a:t>N95-ös (FFP3) vagy finomszemcsés (PM</a:t>
            </a:r>
            <a:r>
              <a:rPr lang="hu-HU" sz="1800" baseline="-25000" dirty="0" smtClean="0">
                <a:solidFill>
                  <a:schemeClr val="tx1"/>
                </a:solidFill>
                <a:cs typeface="Calibri"/>
              </a:rPr>
              <a:t>2.5</a:t>
            </a:r>
            <a:r>
              <a:rPr lang="hu-HU" sz="1800" dirty="0" smtClean="0">
                <a:solidFill>
                  <a:schemeClr val="tx1"/>
                </a:solidFill>
                <a:cs typeface="Calibri"/>
              </a:rPr>
              <a:t>) maszkok használata, </a:t>
            </a:r>
          </a:p>
          <a:p>
            <a:pPr algn="just">
              <a:lnSpc>
                <a:spcPct val="120000"/>
              </a:lnSpc>
              <a:spcBef>
                <a:spcPts val="0"/>
              </a:spcBef>
            </a:pPr>
            <a:r>
              <a:rPr lang="hu-HU" sz="1800" dirty="0" smtClean="0">
                <a:solidFill>
                  <a:schemeClr val="tx1"/>
                </a:solidFill>
                <a:cs typeface="Calibri"/>
              </a:rPr>
              <a:t>beltéri légtisztítók használata, </a:t>
            </a:r>
          </a:p>
          <a:p>
            <a:pPr algn="just">
              <a:lnSpc>
                <a:spcPct val="120000"/>
              </a:lnSpc>
              <a:spcBef>
                <a:spcPts val="0"/>
              </a:spcBef>
            </a:pPr>
            <a:r>
              <a:rPr lang="hu-HU" sz="1800" dirty="0" smtClean="0">
                <a:solidFill>
                  <a:schemeClr val="tx1"/>
                </a:solidFill>
                <a:cs typeface="Calibri"/>
              </a:rPr>
              <a:t>nagy hatékonyságú részecskeszűrővel ellátott fűtő-, szellőztető- és légkondicionáló egységek felszerelése</a:t>
            </a:r>
            <a:r>
              <a:rPr lang="hu-HU" sz="1800" dirty="0" smtClean="0">
                <a:cs typeface="Calibri"/>
              </a:rPr>
              <a:t>,</a:t>
            </a:r>
            <a:endParaRPr lang="hu-HU" sz="1800" dirty="0" smtClean="0">
              <a:solidFill>
                <a:schemeClr val="tx1"/>
              </a:solidFill>
              <a:cs typeface="Calibri"/>
            </a:endParaRPr>
          </a:p>
          <a:p>
            <a:pPr algn="just">
              <a:lnSpc>
                <a:spcPct val="120000"/>
              </a:lnSpc>
              <a:spcBef>
                <a:spcPts val="0"/>
              </a:spcBef>
            </a:pPr>
            <a:r>
              <a:rPr lang="hu-HU" sz="1800" dirty="0" smtClean="0">
                <a:solidFill>
                  <a:schemeClr val="tx1"/>
                </a:solidFill>
                <a:cs typeface="Calibri"/>
              </a:rPr>
              <a:t>a veszélyeztetett betegeknek kerülniük kell a gáztűzhelyek, kandallók és füstölők használatát is, amelyek mind súlyosbíthatják a beltéri légszennyezést.</a:t>
            </a:r>
            <a:endParaRPr lang="hu-HU" sz="1800" dirty="0">
              <a:solidFill>
                <a:schemeClr val="tx1"/>
              </a:solidFill>
              <a:cs typeface="Calibri"/>
            </a:endParaRPr>
          </a:p>
        </p:txBody>
      </p:sp>
      <p:sp>
        <p:nvSpPr>
          <p:cNvPr id="5" name="Rectangle 4"/>
          <p:cNvSpPr/>
          <p:nvPr/>
        </p:nvSpPr>
        <p:spPr>
          <a:xfrm>
            <a:off x="6342780" y="5600357"/>
            <a:ext cx="5656715" cy="230832"/>
          </a:xfrm>
          <a:prstGeom prst="rect">
            <a:avLst/>
          </a:prstGeom>
        </p:spPr>
        <p:txBody>
          <a:bodyPr wrap="square" lIns="91440" tIns="45720" rIns="91440" bIns="45720" rtlCol="0" anchor="t">
            <a:spAutoFit/>
          </a:bodyPr>
          <a:lstStyle/>
          <a:p>
            <a:pPr algn="ctr" rtl="0"/>
            <a:r>
              <a:rPr lang="hu" sz="900"/>
              <a:t>Source: </a:t>
            </a:r>
            <a:r>
              <a:rPr lang="hu" sz="900">
                <a:hlinkClick r:id="rId2">
                  <a:extLst>
                    <a:ext uri="{A12FA001-AC4F-418D-AE19-62706E023703}">
                      <ahyp:hlinkClr xmlns:ahyp="http://schemas.microsoft.com/office/drawing/2018/hyperlinkcolor" xmlns="" val="tx"/>
                    </a:ext>
                  </a:extLst>
                </a:hlinkClick>
              </a:rPr>
              <a:t>https://twitter.com/USEmbassyPH/status/1124112965878284290</a:t>
            </a:r>
            <a:r>
              <a:rPr lang="hu" sz="900"/>
              <a:t> </a:t>
            </a:r>
            <a:endParaRPr lang="en-US" sz="900">
              <a:cs typeface="Calibri"/>
            </a:endParaRPr>
          </a:p>
        </p:txBody>
      </p:sp>
      <p:pic>
        <p:nvPicPr>
          <p:cNvPr id="6" name="Picture 5" descr="A picture containing text&#10;&#10;Description automatically generated">
            <a:extLst>
              <a:ext uri="{FF2B5EF4-FFF2-40B4-BE49-F238E27FC236}">
                <a16:creationId xmlns:a16="http://schemas.microsoft.com/office/drawing/2014/main" id="{77B82D80-E948-0CFE-09B7-31DC4B9F7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5923" y="936955"/>
            <a:ext cx="4661330" cy="4663402"/>
          </a:xfrm>
          <a:prstGeom prst="rect">
            <a:avLst/>
          </a:prstGeom>
        </p:spPr>
      </p:pic>
    </p:spTree>
    <p:extLst>
      <p:ext uri="{BB962C8B-B14F-4D97-AF65-F5344CB8AC3E}">
        <p14:creationId xmlns:p14="http://schemas.microsoft.com/office/powerpoint/2010/main" val="36841457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dirty="0" smtClean="0">
                <a:solidFill>
                  <a:schemeClr val="tx1"/>
                </a:solidFill>
              </a:rPr>
              <a:t>Fő következtetések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399265" y="1133841"/>
            <a:ext cx="8315407" cy="4461865"/>
          </a:xfrm>
        </p:spPr>
        <p:txBody>
          <a:bodyPr vert="horz" lIns="91440" tIns="45720" rIns="91440" bIns="45720" rtlCol="0" anchor="t">
            <a:noAutofit/>
          </a:bodyPr>
          <a:lstStyle/>
          <a:p>
            <a:pPr marL="0" indent="0" algn="just">
              <a:buNone/>
            </a:pPr>
            <a:r>
              <a:rPr lang="hu-HU" sz="2000" dirty="0" smtClean="0">
                <a:solidFill>
                  <a:schemeClr val="tx1"/>
                </a:solidFill>
                <a:cs typeface="Calibri"/>
              </a:rPr>
              <a:t>A hőhatásokkal kapcsolatos egészségkockázatok csökkentése érdekében a betegeket tanácsokkal kell ellátni arra vonatkozóan, hogy</a:t>
            </a:r>
          </a:p>
          <a:p>
            <a:pPr algn="just"/>
            <a:r>
              <a:rPr lang="hu-HU" sz="2000" dirty="0" smtClean="0">
                <a:solidFill>
                  <a:schemeClr val="tx1"/>
                </a:solidFill>
                <a:cs typeface="Calibri"/>
              </a:rPr>
              <a:t>kerüljék a szabadtéri tevékenységeket a szélsőségesen meleg napokon, </a:t>
            </a:r>
          </a:p>
          <a:p>
            <a:pPr algn="just"/>
            <a:r>
              <a:rPr lang="hu-HU" sz="2000" dirty="0" smtClean="0">
                <a:solidFill>
                  <a:schemeClr val="tx1"/>
                </a:solidFill>
                <a:cs typeface="Calibri"/>
              </a:rPr>
              <a:t>ügyeljenek a megfelelő folyadékpótlásra, </a:t>
            </a:r>
          </a:p>
          <a:p>
            <a:pPr algn="just"/>
            <a:r>
              <a:rPr lang="hu-HU" sz="2000" dirty="0" smtClean="0">
                <a:solidFill>
                  <a:schemeClr val="tx1"/>
                </a:solidFill>
                <a:cs typeface="Calibri"/>
              </a:rPr>
              <a:t>használják a beltéri hőszabályozó rendszereket, </a:t>
            </a:r>
          </a:p>
          <a:p>
            <a:pPr algn="just"/>
            <a:r>
              <a:rPr lang="hu-HU" sz="2000" dirty="0" smtClean="0">
                <a:solidFill>
                  <a:schemeClr val="tx1"/>
                </a:solidFill>
                <a:cs typeface="Calibri"/>
              </a:rPr>
              <a:t>csökkentsék a hagyományos légkondicionáló egységek használatát, amelyek maguk is hozzájárulhatnak az üvegházhatású gázok kibocsátásához.</a:t>
            </a:r>
            <a:endParaRPr lang="hu-HU" sz="2000" dirty="0">
              <a:solidFill>
                <a:schemeClr val="tx1"/>
              </a:solidFill>
              <a:cs typeface="Calibri"/>
            </a:endParaRPr>
          </a:p>
        </p:txBody>
      </p:sp>
      <p:sp>
        <p:nvSpPr>
          <p:cNvPr id="5" name="Rectangle 4"/>
          <p:cNvSpPr/>
          <p:nvPr/>
        </p:nvSpPr>
        <p:spPr>
          <a:xfrm>
            <a:off x="1236827" y="6111366"/>
            <a:ext cx="2317255" cy="230832"/>
          </a:xfrm>
          <a:prstGeom prst="rect">
            <a:avLst/>
          </a:prstGeom>
        </p:spPr>
        <p:txBody>
          <a:bodyPr wrap="square" rtlCol="0">
            <a:spAutoFit/>
          </a:bodyPr>
          <a:lstStyle/>
          <a:p>
            <a:pPr algn="ctr" rtl="0"/>
            <a:r>
              <a:rPr lang="hu" sz="900" dirty="0">
                <a:solidFill>
                  <a:prstClr val="white">
                    <a:lumMod val="50000"/>
                  </a:prstClr>
                </a:solidFill>
              </a:rPr>
              <a:t>Forrás: </a:t>
            </a:r>
            <a:r>
              <a:rPr lang="hu" sz="900" dirty="0">
                <a:solidFill>
                  <a:prstClr val="white">
                    <a:lumMod val="50000"/>
                  </a:prstClr>
                </a:solidFill>
                <a:hlinkClick r:id="rId2"/>
              </a:rPr>
              <a:t>https://www.weather.gov/rah/heat</a:t>
            </a:r>
            <a:r>
              <a:rPr lang="hu" sz="900" dirty="0">
                <a:solidFill>
                  <a:prstClr val="white">
                    <a:lumMod val="50000"/>
                  </a:prstClr>
                </a:solidFill>
              </a:rPr>
              <a:t> </a:t>
            </a:r>
            <a:endParaRPr lang="en-US" sz="900" dirty="0"/>
          </a:p>
        </p:txBody>
      </p:sp>
      <p:pic>
        <p:nvPicPr>
          <p:cNvPr id="6" name="Picture 5" descr="Text&#10;&#10;Description automatically generated">
            <a:extLst>
              <a:ext uri="{FF2B5EF4-FFF2-40B4-BE49-F238E27FC236}">
                <a16:creationId xmlns:a16="http://schemas.microsoft.com/office/drawing/2014/main" id="{46FEBCA1-D2D4-FAA1-88E6-D960628D91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521" y="799185"/>
            <a:ext cx="2253442" cy="5131178"/>
          </a:xfrm>
          <a:prstGeom prst="rect">
            <a:avLst/>
          </a:prstGeom>
        </p:spPr>
      </p:pic>
    </p:spTree>
    <p:extLst>
      <p:ext uri="{BB962C8B-B14F-4D97-AF65-F5344CB8AC3E}">
        <p14:creationId xmlns:p14="http://schemas.microsoft.com/office/powerpoint/2010/main" val="2601750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 b="1" dirty="0">
                <a:solidFill>
                  <a:schemeClr val="tx1"/>
                </a:solidFill>
              </a:rPr>
              <a:t>Fő következtetések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819509"/>
            <a:ext cx="5858578" cy="5486163"/>
          </a:xfrm>
        </p:spPr>
        <p:txBody>
          <a:bodyPr vert="horz" lIns="91440" tIns="45720" rIns="91440" bIns="45720" rtlCol="0" anchor="t">
            <a:normAutofit fontScale="92500" lnSpcReduction="10000"/>
          </a:bodyPr>
          <a:lstStyle/>
          <a:p>
            <a:pPr algn="just">
              <a:lnSpc>
                <a:spcPct val="120000"/>
              </a:lnSpc>
              <a:spcBef>
                <a:spcPts val="0"/>
              </a:spcBef>
            </a:pPr>
            <a:r>
              <a:rPr lang="hu-HU" sz="1800" dirty="0"/>
              <a:t>Az orvosi közösség szélesebb körének is aktívan részt kell vennie az éghajlatváltozásról folytatott párbeszédben és szakmai vitákban, amelynek alapja az orvosképzés.</a:t>
            </a:r>
          </a:p>
          <a:p>
            <a:pPr algn="just">
              <a:lnSpc>
                <a:spcPct val="120000"/>
              </a:lnSpc>
              <a:spcBef>
                <a:spcPts val="0"/>
              </a:spcBef>
            </a:pPr>
            <a:r>
              <a:rPr lang="hu-HU" sz="1800" dirty="0"/>
              <a:t>Az orvosoknak nemcsak a képzésük során, hanem azt követően is közvetíteniük kell az </a:t>
            </a:r>
            <a:r>
              <a:rPr lang="hu-HU" sz="1800" dirty="0" smtClean="0"/>
              <a:t>éghajlatváltozás egészséghatásaival kapcsolatos </a:t>
            </a:r>
            <a:r>
              <a:rPr lang="hu-HU" sz="1800" dirty="0"/>
              <a:t>ismereteket, többek között politikai fórumokon is. Egyre több felhívás születik annak érdekében, hogy az </a:t>
            </a:r>
            <a:r>
              <a:rPr lang="hu-HU" sz="1800" dirty="0" smtClean="0"/>
              <a:t>orvosképzések tanterveibe építsék be az </a:t>
            </a:r>
            <a:r>
              <a:rPr lang="hu-HU" sz="1800" dirty="0"/>
              <a:t>éghajlatváltozás </a:t>
            </a:r>
            <a:r>
              <a:rPr lang="hu-HU" sz="1800" dirty="0" smtClean="0"/>
              <a:t>egészséghatásainak oktatását.</a:t>
            </a:r>
            <a:endParaRPr lang="hu-HU" sz="1800" dirty="0"/>
          </a:p>
          <a:p>
            <a:pPr algn="just">
              <a:lnSpc>
                <a:spcPct val="120000"/>
              </a:lnSpc>
              <a:spcBef>
                <a:spcPts val="0"/>
              </a:spcBef>
            </a:pPr>
            <a:r>
              <a:rPr lang="hu-HU" sz="1800" dirty="0"/>
              <a:t>Az </a:t>
            </a:r>
            <a:r>
              <a:rPr lang="hu-HU" sz="1800" dirty="0" smtClean="0"/>
              <a:t>orvosképzések </a:t>
            </a:r>
            <a:r>
              <a:rPr lang="hu-HU" sz="1800" dirty="0"/>
              <a:t>akkreditációs testületeinek fontolóra kellene venniük egy olyan keretrendszer bevezetését, amely a rezidensképzés </a:t>
            </a:r>
            <a:r>
              <a:rPr lang="hu-HU" sz="1800" dirty="0" smtClean="0"/>
              <a:t>alapkövetelményeként tartalmazná </a:t>
            </a:r>
            <a:r>
              <a:rPr lang="hu-HU" sz="1800" dirty="0"/>
              <a:t>az éghajlatváltozás egészségkárosító </a:t>
            </a:r>
            <a:r>
              <a:rPr lang="hu-HU" sz="1800" dirty="0" smtClean="0"/>
              <a:t>hatásaival kapcsolatosan a </a:t>
            </a:r>
            <a:r>
              <a:rPr lang="hu-HU" sz="1800" dirty="0"/>
              <a:t>klinikai gyakorlatban szükséges alkalmazkodási </a:t>
            </a:r>
            <a:r>
              <a:rPr lang="hu-HU" sz="1800" dirty="0" smtClean="0"/>
              <a:t>stratégiák elsajátítását, </a:t>
            </a:r>
            <a:r>
              <a:rPr lang="hu-HU" sz="1800" dirty="0"/>
              <a:t>valamint azt, hogy </a:t>
            </a:r>
            <a:r>
              <a:rPr lang="hu-HU" sz="1800" dirty="0" smtClean="0"/>
              <a:t>az éghajlatváltozás miként </a:t>
            </a:r>
            <a:r>
              <a:rPr lang="hu-HU" sz="1800" dirty="0"/>
              <a:t>befolyásolhatja az egészségügyi ellátás stabilitását és hozzáférhetőségét.</a:t>
            </a:r>
          </a:p>
        </p:txBody>
      </p:sp>
      <p:sp>
        <p:nvSpPr>
          <p:cNvPr id="5" name="Rectangle 4"/>
          <p:cNvSpPr/>
          <p:nvPr/>
        </p:nvSpPr>
        <p:spPr>
          <a:xfrm>
            <a:off x="6051083" y="5671038"/>
            <a:ext cx="5656715" cy="230832"/>
          </a:xfrm>
          <a:prstGeom prst="rect">
            <a:avLst/>
          </a:prstGeom>
        </p:spPr>
        <p:txBody>
          <a:bodyPr wrap="square" lIns="91440" tIns="45720" rIns="91440" bIns="45720" rtlCol="0" anchor="t">
            <a:spAutoFit/>
          </a:bodyPr>
          <a:lstStyle/>
          <a:p>
            <a:pPr algn="ctr" rtl="0"/>
            <a:r>
              <a:rPr lang="hu" sz="900"/>
              <a:t>Source: </a:t>
            </a:r>
            <a:r>
              <a:rPr lang="hu" sz="900">
                <a:hlinkClick r:id="rId2">
                  <a:extLst>
                    <a:ext uri="{A12FA001-AC4F-418D-AE19-62706E023703}">
                      <ahyp:hlinkClr xmlns:ahyp="http://schemas.microsoft.com/office/drawing/2018/hyperlinkcolor" xmlns="" val="tx"/>
                    </a:ext>
                  </a:extLst>
                </a:hlinkClick>
              </a:rPr>
              <a:t>https://twitter.com/IFMSA/status/1310634998748385283/photo/1</a:t>
            </a:r>
            <a:r>
              <a:rPr lang="hu" sz="900"/>
              <a:t> </a:t>
            </a:r>
            <a:endParaRPr lang="en-US" sz="900">
              <a:cs typeface="Calibri"/>
            </a:endParaRPr>
          </a:p>
        </p:txBody>
      </p:sp>
      <p:pic>
        <p:nvPicPr>
          <p:cNvPr id="6" name="Picture 5" descr="Diagram&#10;&#10;Description automatically generated">
            <a:extLst>
              <a:ext uri="{FF2B5EF4-FFF2-40B4-BE49-F238E27FC236}">
                <a16:creationId xmlns:a16="http://schemas.microsoft.com/office/drawing/2014/main" id="{889B6320-65D9-4F0E-C2EA-A80F9906A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0918" y="993530"/>
            <a:ext cx="5579768" cy="4677508"/>
          </a:xfrm>
          <a:prstGeom prst="rect">
            <a:avLst/>
          </a:prstGeom>
        </p:spPr>
      </p:pic>
    </p:spTree>
    <p:extLst>
      <p:ext uri="{BB962C8B-B14F-4D97-AF65-F5344CB8AC3E}">
        <p14:creationId xmlns:p14="http://schemas.microsoft.com/office/powerpoint/2010/main" val="3207359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dirty="0" smtClean="0">
                <a:solidFill>
                  <a:schemeClr val="tx1"/>
                </a:solidFill>
              </a:rPr>
              <a:t>Fő következtetések </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219585" y="1328467"/>
            <a:ext cx="6175342" cy="4804913"/>
          </a:xfrm>
        </p:spPr>
        <p:txBody>
          <a:bodyPr vert="horz" lIns="91440" tIns="45720" rIns="91440" bIns="45720" rtlCol="0" anchor="t">
            <a:noAutofit/>
          </a:bodyPr>
          <a:lstStyle/>
          <a:p>
            <a:pPr algn="just">
              <a:spcBef>
                <a:spcPts val="0"/>
              </a:spcBef>
            </a:pPr>
            <a:r>
              <a:rPr lang="hu-HU" sz="1700" dirty="0" smtClean="0"/>
              <a:t>Egy </a:t>
            </a:r>
            <a:r>
              <a:rPr lang="hu-HU" sz="1700" dirty="0"/>
              <a:t>több országra kiterjedő felmérés szerint az egészségügyi szakemberek egyöntetűen tisztában vannak az éghajlatváltozás egészségkárosító hatásaival, és felelősséget éreznek a nyilvánosság és a politikai döntéshozók tájékoztatása iránt a probléma súlyosságáról</a:t>
            </a:r>
            <a:r>
              <a:rPr lang="hu-HU" sz="1700" dirty="0" smtClean="0"/>
              <a:t>. Ennek </a:t>
            </a:r>
            <a:r>
              <a:rPr lang="hu-HU" sz="1700" dirty="0"/>
              <a:t>ellenére a lakosság kevesebb mint fele érzi </a:t>
            </a:r>
            <a:r>
              <a:rPr lang="hu-HU" sz="1700" dirty="0" smtClean="0"/>
              <a:t>személyes életére nézve fenyegetőnek </a:t>
            </a:r>
            <a:r>
              <a:rPr lang="hu-HU" sz="1700" dirty="0"/>
              <a:t>az éghajlatváltozás egészséghatásait, ami gyakran abból a téves elképzelésből fakad, hogy a klímaváltozás nem érint mindenkit közvetlenül.</a:t>
            </a:r>
          </a:p>
          <a:p>
            <a:pPr algn="just">
              <a:spcBef>
                <a:spcPts val="0"/>
              </a:spcBef>
            </a:pPr>
            <a:r>
              <a:rPr lang="hu-HU" sz="1700" dirty="0"/>
              <a:t>Az egészségügyi szakembereknek kiemelt szerepet kell vállalniuk az oktatásban és a tájékoztatásban, hogy rávilágítsanak az éghajlatváltozás hosszú távú, egyéni szinten is érezhető következményeire, és felhívják a figyelmet </a:t>
            </a:r>
            <a:r>
              <a:rPr lang="hu-HU" sz="1700" dirty="0" smtClean="0"/>
              <a:t>a káros egészséghatások megelőzésének </a:t>
            </a:r>
            <a:r>
              <a:rPr lang="hu-HU" sz="1700" dirty="0"/>
              <a:t>fontosságára.</a:t>
            </a:r>
          </a:p>
        </p:txBody>
      </p:sp>
      <p:sp>
        <p:nvSpPr>
          <p:cNvPr id="5" name="Rectangle 4"/>
          <p:cNvSpPr/>
          <p:nvPr/>
        </p:nvSpPr>
        <p:spPr>
          <a:xfrm>
            <a:off x="6566809" y="5224829"/>
            <a:ext cx="5656715" cy="230832"/>
          </a:xfrm>
          <a:prstGeom prst="rect">
            <a:avLst/>
          </a:prstGeom>
        </p:spPr>
        <p:txBody>
          <a:bodyPr wrap="square" lIns="91440" tIns="45720" rIns="91440" bIns="45720" rtlCol="0" anchor="t">
            <a:spAutoFit/>
          </a:bodyPr>
          <a:lstStyle/>
          <a:p>
            <a:pPr algn="ctr" rtl="0"/>
            <a:r>
              <a:rPr lang="hu" sz="900"/>
              <a:t>Forrás: </a:t>
            </a:r>
            <a:r>
              <a:rPr lang="hu" sz="900">
                <a:hlinkClick r:id="rId2">
                  <a:extLst>
                    <a:ext uri="{A12FA001-AC4F-418D-AE19-62706E023703}">
                      <ahyp:hlinkClr xmlns:ahyp="http://schemas.microsoft.com/office/drawing/2018/hyperlinkcolor" xmlns="" val="tx"/>
                    </a:ext>
                  </a:extLst>
                </a:hlinkClick>
              </a:rPr>
              <a:t>https://grist.org/health/doctors-climate-change-health-medicine-anthony-fauci/</a:t>
            </a:r>
            <a:r>
              <a:rPr lang="hu" sz="900"/>
              <a:t> </a:t>
            </a:r>
            <a:endParaRPr lang="en-US" sz="900">
              <a:cs typeface="Calibri"/>
            </a:endParaRPr>
          </a:p>
        </p:txBody>
      </p:sp>
      <p:pic>
        <p:nvPicPr>
          <p:cNvPr id="6" name="Picture 5">
            <a:extLst>
              <a:ext uri="{FF2B5EF4-FFF2-40B4-BE49-F238E27FC236}">
                <a16:creationId xmlns:a16="http://schemas.microsoft.com/office/drawing/2014/main" id="{11F4F7F4-C93A-D4E0-22AD-9F40943CF7FF}"/>
              </a:ext>
            </a:extLst>
          </p:cNvPr>
          <p:cNvPicPr>
            <a:picLocks noChangeAspect="1"/>
          </p:cNvPicPr>
          <p:nvPr/>
        </p:nvPicPr>
        <p:blipFill>
          <a:blip r:embed="rId3"/>
          <a:stretch>
            <a:fillRect/>
          </a:stretch>
        </p:blipFill>
        <p:spPr>
          <a:xfrm>
            <a:off x="6452221" y="1633171"/>
            <a:ext cx="5739779" cy="3591658"/>
          </a:xfrm>
          <a:prstGeom prst="rect">
            <a:avLst/>
          </a:prstGeom>
        </p:spPr>
      </p:pic>
    </p:spTree>
    <p:extLst>
      <p:ext uri="{BB962C8B-B14F-4D97-AF65-F5344CB8AC3E}">
        <p14:creationId xmlns:p14="http://schemas.microsoft.com/office/powerpoint/2010/main" val="35997650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hu" b="1" dirty="0" smtClean="0">
                <a:solidFill>
                  <a:schemeClr val="tx1"/>
                </a:solidFill>
              </a:rPr>
              <a:t>Fő következtetések </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3" y="1000664"/>
            <a:ext cx="11557521" cy="5287992"/>
          </a:xfrm>
        </p:spPr>
        <p:txBody>
          <a:bodyPr vert="horz" lIns="91440" tIns="45720" rIns="91440" bIns="45720" rtlCol="0" anchor="t">
            <a:normAutofit/>
          </a:bodyPr>
          <a:lstStyle/>
          <a:p>
            <a:pPr algn="just">
              <a:lnSpc>
                <a:spcPct val="110000"/>
              </a:lnSpc>
              <a:spcAft>
                <a:spcPts val="500"/>
              </a:spcAft>
            </a:pPr>
            <a:r>
              <a:rPr lang="hu-HU" sz="2000" dirty="0">
                <a:solidFill>
                  <a:schemeClr val="tx1"/>
                </a:solidFill>
              </a:rPr>
              <a:t>Az éghajlatváltozás és a szív- és érrendszeri betegségek (CVD) </a:t>
            </a:r>
            <a:r>
              <a:rPr lang="hu-HU" sz="2000" dirty="0" smtClean="0">
                <a:solidFill>
                  <a:schemeClr val="tx1"/>
                </a:solidFill>
              </a:rPr>
              <a:t>kockázatának emelkedése </a:t>
            </a:r>
            <a:r>
              <a:rPr lang="hu-HU" sz="2000" dirty="0">
                <a:solidFill>
                  <a:schemeClr val="tx1"/>
                </a:solidFill>
              </a:rPr>
              <a:t>egymással összefüggő </a:t>
            </a:r>
            <a:r>
              <a:rPr lang="hu-HU" sz="2000" dirty="0" smtClean="0">
                <a:solidFill>
                  <a:schemeClr val="tx1"/>
                </a:solidFill>
              </a:rPr>
              <a:t>kihívások</a:t>
            </a:r>
            <a:r>
              <a:rPr lang="hu-HU" sz="2000" dirty="0">
                <a:solidFill>
                  <a:schemeClr val="tx1"/>
                </a:solidFill>
              </a:rPr>
              <a:t>. A </a:t>
            </a:r>
            <a:r>
              <a:rPr lang="hu-HU" sz="2000" dirty="0" smtClean="0">
                <a:solidFill>
                  <a:schemeClr val="tx1"/>
                </a:solidFill>
              </a:rPr>
              <a:t>CVD kockázatának emelkedése éghajlatváltozás okozta szélsőséges </a:t>
            </a:r>
            <a:r>
              <a:rPr lang="hu-HU" sz="2000" dirty="0">
                <a:solidFill>
                  <a:schemeClr val="tx1"/>
                </a:solidFill>
              </a:rPr>
              <a:t>hőmérsékleti események, </a:t>
            </a:r>
            <a:r>
              <a:rPr lang="hu-HU" sz="2000" dirty="0" smtClean="0">
                <a:solidFill>
                  <a:schemeClr val="tx1"/>
                </a:solidFill>
              </a:rPr>
              <a:t>légszennyezés</a:t>
            </a:r>
            <a:r>
              <a:rPr lang="hu-HU" sz="2000" dirty="0">
                <a:solidFill>
                  <a:schemeClr val="tx1"/>
                </a:solidFill>
              </a:rPr>
              <a:t>, </a:t>
            </a:r>
            <a:r>
              <a:rPr lang="hu-HU" sz="2000" dirty="0" smtClean="0">
                <a:solidFill>
                  <a:schemeClr val="tx1"/>
                </a:solidFill>
              </a:rPr>
              <a:t>erdőtüzek okozta expozíciók növekvő </a:t>
            </a:r>
            <a:r>
              <a:rPr lang="hu-HU" sz="2000" dirty="0">
                <a:solidFill>
                  <a:schemeClr val="tx1"/>
                </a:solidFill>
              </a:rPr>
              <a:t>intenzitásából, időtartamából és gyakoriságából </a:t>
            </a:r>
            <a:r>
              <a:rPr lang="hu-HU" sz="2000" dirty="0" smtClean="0">
                <a:solidFill>
                  <a:schemeClr val="tx1"/>
                </a:solidFill>
              </a:rPr>
              <a:t>adódik</a:t>
            </a:r>
            <a:r>
              <a:rPr lang="hu-HU" sz="2000" dirty="0">
                <a:solidFill>
                  <a:schemeClr val="tx1"/>
                </a:solidFill>
              </a:rPr>
              <a:t>.</a:t>
            </a:r>
          </a:p>
          <a:p>
            <a:pPr algn="just">
              <a:lnSpc>
                <a:spcPct val="110000"/>
              </a:lnSpc>
              <a:spcAft>
                <a:spcPts val="500"/>
              </a:spcAft>
            </a:pPr>
            <a:r>
              <a:rPr lang="hu-HU" sz="2000" dirty="0">
                <a:solidFill>
                  <a:schemeClr val="tx1"/>
                </a:solidFill>
              </a:rPr>
              <a:t>Az éghajlatváltozással összefüggő szív- és érrendszeri betegségek megelőzése </a:t>
            </a:r>
            <a:r>
              <a:rPr lang="hu-HU" sz="2000" dirty="0" smtClean="0">
                <a:solidFill>
                  <a:schemeClr val="tx1"/>
                </a:solidFill>
              </a:rPr>
              <a:t>érdekében </a:t>
            </a:r>
            <a:r>
              <a:rPr lang="hu-HU" sz="2000" dirty="0">
                <a:solidFill>
                  <a:schemeClr val="tx1"/>
                </a:solidFill>
              </a:rPr>
              <a:t>olyan beavatkozásokra van szükség, amelyek </a:t>
            </a:r>
            <a:r>
              <a:rPr lang="hu-HU" sz="2000" dirty="0" smtClean="0">
                <a:solidFill>
                  <a:schemeClr val="tx1"/>
                </a:solidFill>
              </a:rPr>
              <a:t>az </a:t>
            </a:r>
            <a:r>
              <a:rPr lang="hu-HU" sz="2000" dirty="0">
                <a:solidFill>
                  <a:schemeClr val="tx1"/>
                </a:solidFill>
              </a:rPr>
              <a:t>orvosok, kutatók, közegészségügyi szakemberek, politológusok, jogalkotók és nemzeti vezetők </a:t>
            </a:r>
            <a:r>
              <a:rPr lang="hu-HU" sz="2000" dirty="0" smtClean="0">
                <a:solidFill>
                  <a:schemeClr val="tx1"/>
                </a:solidFill>
              </a:rPr>
              <a:t>közötti interdiszciplináris </a:t>
            </a:r>
            <a:r>
              <a:rPr lang="hu-HU" sz="2000" dirty="0">
                <a:solidFill>
                  <a:schemeClr val="tx1"/>
                </a:solidFill>
              </a:rPr>
              <a:t>együttműködésen </a:t>
            </a:r>
            <a:r>
              <a:rPr lang="hu-HU" sz="2000" dirty="0" smtClean="0">
                <a:solidFill>
                  <a:schemeClr val="tx1"/>
                </a:solidFill>
              </a:rPr>
              <a:t>alapulnak.</a:t>
            </a:r>
            <a:endParaRPr lang="hu-HU" sz="2000" dirty="0">
              <a:solidFill>
                <a:schemeClr val="tx1"/>
              </a:solidFill>
            </a:endParaRPr>
          </a:p>
          <a:p>
            <a:pPr algn="just">
              <a:lnSpc>
                <a:spcPct val="110000"/>
              </a:lnSpc>
              <a:spcAft>
                <a:spcPts val="500"/>
              </a:spcAft>
            </a:pPr>
            <a:r>
              <a:rPr lang="hu-HU" sz="2000" dirty="0">
                <a:solidFill>
                  <a:schemeClr val="tx1"/>
                </a:solidFill>
              </a:rPr>
              <a:t>A leginkább veszélyeztetett népességcsoportok közé tartoznak az idősek, a szabadban dolgozók, az etnikai kisebbségi csoportok, a várandós nők és azok a gyermekek, akik </a:t>
            </a:r>
            <a:r>
              <a:rPr lang="hu-HU" sz="2000" dirty="0" smtClean="0">
                <a:solidFill>
                  <a:schemeClr val="tx1"/>
                </a:solidFill>
              </a:rPr>
              <a:t>alacsony társadalmi-gazdasági státuszú családokban élnek</a:t>
            </a:r>
            <a:r>
              <a:rPr lang="hu-HU" sz="2000" dirty="0">
                <a:solidFill>
                  <a:schemeClr val="tx1"/>
                </a:solidFill>
              </a:rPr>
              <a:t>.</a:t>
            </a:r>
          </a:p>
          <a:p>
            <a:pPr algn="just">
              <a:lnSpc>
                <a:spcPct val="110000"/>
              </a:lnSpc>
            </a:pPr>
            <a:r>
              <a:rPr lang="hu-HU" sz="2000" dirty="0">
                <a:solidFill>
                  <a:schemeClr val="tx1"/>
                </a:solidFill>
              </a:rPr>
              <a:t>Az orvosoknak és az egészségügyi </a:t>
            </a:r>
            <a:r>
              <a:rPr lang="hu-HU" sz="2000" dirty="0" smtClean="0">
                <a:solidFill>
                  <a:schemeClr val="tx1"/>
                </a:solidFill>
              </a:rPr>
              <a:t>szakemberek közösségének meghatározó szerepet </a:t>
            </a:r>
            <a:r>
              <a:rPr lang="hu-HU" sz="2000" dirty="0">
                <a:solidFill>
                  <a:schemeClr val="tx1"/>
                </a:solidFill>
              </a:rPr>
              <a:t>kell vállalniuk abban, hogy az orvosi </a:t>
            </a:r>
            <a:r>
              <a:rPr lang="hu-HU" sz="2000" dirty="0" smtClean="0">
                <a:solidFill>
                  <a:schemeClr val="tx1"/>
                </a:solidFill>
              </a:rPr>
              <a:t>és egészségtudományi képzések hangsúlyozzák </a:t>
            </a:r>
            <a:r>
              <a:rPr lang="hu-HU" sz="2000" dirty="0">
                <a:solidFill>
                  <a:schemeClr val="tx1"/>
                </a:solidFill>
              </a:rPr>
              <a:t>az éghajlatváltozás </a:t>
            </a:r>
            <a:r>
              <a:rPr lang="hu-HU" sz="2000" dirty="0" smtClean="0">
                <a:solidFill>
                  <a:schemeClr val="tx1"/>
                </a:solidFill>
              </a:rPr>
              <a:t>egészséghatásait</a:t>
            </a:r>
            <a:r>
              <a:rPr lang="hu-HU" sz="2000" dirty="0">
                <a:solidFill>
                  <a:schemeClr val="tx1"/>
                </a:solidFill>
              </a:rPr>
              <a:t>, és biztosítsák a </a:t>
            </a:r>
            <a:r>
              <a:rPr lang="hu-HU" sz="2000" dirty="0" smtClean="0">
                <a:solidFill>
                  <a:schemeClr val="tx1"/>
                </a:solidFill>
              </a:rPr>
              <a:t>hallgatók számára a releváns ismeretek </a:t>
            </a:r>
            <a:r>
              <a:rPr lang="hu-HU" sz="2000" dirty="0">
                <a:solidFill>
                  <a:schemeClr val="tx1"/>
                </a:solidFill>
              </a:rPr>
              <a:t>átadását.</a:t>
            </a:r>
          </a:p>
        </p:txBody>
      </p:sp>
    </p:spTree>
    <p:extLst>
      <p:ext uri="{BB962C8B-B14F-4D97-AF65-F5344CB8AC3E}">
        <p14:creationId xmlns:p14="http://schemas.microsoft.com/office/powerpoint/2010/main" val="1497796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675127"/>
          </a:xfrm>
        </p:spPr>
        <p:txBody>
          <a:bodyPr>
            <a:normAutofit/>
          </a:bodyPr>
          <a:lstStyle/>
          <a:p>
            <a:r>
              <a:rPr lang="hu-HU" sz="3200" b="1" dirty="0">
                <a:solidFill>
                  <a:schemeClr val="tx1"/>
                </a:solidFill>
              </a:rPr>
              <a:t>Az előadás segítségével megszerezhető </a:t>
            </a:r>
            <a:r>
              <a:rPr lang="hu-HU" sz="3200" b="1" dirty="0" smtClean="0">
                <a:solidFill>
                  <a:schemeClr val="tx1"/>
                </a:solidFill>
              </a:rPr>
              <a:t>ismeretek</a:t>
            </a:r>
            <a:endParaRPr lang="de-DE" sz="3200" dirty="0">
              <a:solidFill>
                <a:schemeClr val="tx1"/>
              </a:solidFill>
            </a:endParaRPr>
          </a:p>
        </p:txBody>
      </p:sp>
      <p:sp>
        <p:nvSpPr>
          <p:cNvPr id="3" name="Tartalom helye 2"/>
          <p:cNvSpPr>
            <a:spLocks noGrp="1"/>
          </p:cNvSpPr>
          <p:nvPr>
            <p:ph idx="1"/>
          </p:nvPr>
        </p:nvSpPr>
        <p:spPr>
          <a:xfrm>
            <a:off x="192505" y="1121434"/>
            <a:ext cx="11556672" cy="5046215"/>
          </a:xfrm>
        </p:spPr>
        <p:txBody>
          <a:bodyPr>
            <a:normAutofit/>
          </a:bodyPr>
          <a:lstStyle/>
          <a:p>
            <a:pPr marL="0" indent="0">
              <a:buNone/>
            </a:pPr>
            <a:r>
              <a:rPr lang="hu-HU" dirty="0" smtClean="0"/>
              <a:t>A </a:t>
            </a:r>
            <a:r>
              <a:rPr lang="hu-HU" dirty="0"/>
              <a:t>tananyag elsajátítása után a hallgatók képesek lesznek arra, hogy</a:t>
            </a:r>
          </a:p>
          <a:p>
            <a:pPr lvl="1" algn="just">
              <a:lnSpc>
                <a:spcPct val="110000"/>
              </a:lnSpc>
              <a:spcAft>
                <a:spcPts val="1500"/>
              </a:spcAft>
            </a:pPr>
            <a:r>
              <a:rPr lang="hu-HU" dirty="0"/>
              <a:t>az éghajlatváltozás hatásai valamint, a szív- és érrendszeri betegségek (CVD) közötti összefüggéseket azonosítsák és értelmezzék;</a:t>
            </a:r>
          </a:p>
          <a:p>
            <a:pPr lvl="1" algn="just">
              <a:lnSpc>
                <a:spcPct val="110000"/>
              </a:lnSpc>
              <a:spcAft>
                <a:spcPts val="1500"/>
              </a:spcAft>
            </a:pPr>
            <a:r>
              <a:rPr lang="hu-HU" dirty="0"/>
              <a:t>értelmezzék miként hat a levegő hőmérséklete, a légszennyezés, az erdőtüzek, a sivatagi por a CVD kialakulásának vagy súlyosbodásának kockázatára;</a:t>
            </a:r>
          </a:p>
          <a:p>
            <a:pPr lvl="1" algn="just">
              <a:lnSpc>
                <a:spcPct val="110000"/>
              </a:lnSpc>
              <a:spcAft>
                <a:spcPts val="1500"/>
              </a:spcAft>
            </a:pPr>
            <a:r>
              <a:rPr lang="hu-HU" dirty="0"/>
              <a:t>meghatározzák azokat a társadalmi csoportokat, amelyek különösen érzékenyek azokra az éghajlatváltozással összefüggő hatásokra, amelyek a CVD kialakulásának vagy súlyosbodásának kockázatát növelik;</a:t>
            </a:r>
          </a:p>
          <a:p>
            <a:pPr lvl="1" algn="just">
              <a:lnSpc>
                <a:spcPct val="110000"/>
              </a:lnSpc>
              <a:spcAft>
                <a:spcPts val="1500"/>
              </a:spcAft>
            </a:pPr>
            <a:r>
              <a:rPr lang="hu-HU" dirty="0"/>
              <a:t>meghatározzák azokat az intézkedéseket, amelyeket az egészségügyi szakemberek tehetnek annak érdekében, hogy felkészítsék a szív- és érrendszeri betegségekben szenvedő lakosokat az éghajlatváltozással összefüggő negatív egészséghatások mérséklésére</a:t>
            </a:r>
            <a:r>
              <a:rPr lang="hu-HU" dirty="0" smtClean="0"/>
              <a:t>.</a:t>
            </a:r>
            <a:endParaRPr lang="hu-HU" dirty="0"/>
          </a:p>
        </p:txBody>
      </p:sp>
    </p:spTree>
    <p:extLst>
      <p:ext uri="{BB962C8B-B14F-4D97-AF65-F5344CB8AC3E}">
        <p14:creationId xmlns:p14="http://schemas.microsoft.com/office/powerpoint/2010/main" val="1150514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solidFill>
                  <a:schemeClr val="tx1"/>
                </a:solidFill>
              </a:rPr>
              <a:t>Ellenőrizze tudását</a:t>
            </a:r>
            <a:endParaRPr lang="de-DE" b="1" dirty="0">
              <a:solidFill>
                <a:schemeClr val="tx1"/>
              </a:solidFill>
            </a:endParaRPr>
          </a:p>
        </p:txBody>
      </p:sp>
      <p:sp>
        <p:nvSpPr>
          <p:cNvPr id="3" name="Tartalom helye 2"/>
          <p:cNvSpPr>
            <a:spLocks noGrp="1"/>
          </p:cNvSpPr>
          <p:nvPr>
            <p:ph idx="1"/>
          </p:nvPr>
        </p:nvSpPr>
        <p:spPr>
          <a:xfrm>
            <a:off x="517586" y="1138687"/>
            <a:ext cx="11309230" cy="5166985"/>
          </a:xfrm>
        </p:spPr>
        <p:txBody>
          <a:bodyPr>
            <a:normAutofit fontScale="92500" lnSpcReduction="10000"/>
          </a:bodyPr>
          <a:lstStyle/>
          <a:p>
            <a:pPr lvl="0" algn="just">
              <a:lnSpc>
                <a:spcPct val="110000"/>
              </a:lnSpc>
              <a:spcAft>
                <a:spcPts val="1000"/>
              </a:spcAft>
            </a:pPr>
            <a:r>
              <a:rPr lang="hu-HU" sz="2200" dirty="0">
                <a:solidFill>
                  <a:schemeClr val="tx1"/>
                </a:solidFill>
              </a:rPr>
              <a:t>Mely éghajlatváltozási tényezők súlyosbíthatják a CVD betegségekben szenvedők állapotát</a:t>
            </a:r>
            <a:r>
              <a:rPr lang="hu-HU" sz="2200" dirty="0" smtClean="0">
                <a:solidFill>
                  <a:schemeClr val="tx1"/>
                </a:solidFill>
              </a:rPr>
              <a:t>?</a:t>
            </a:r>
            <a:br>
              <a:rPr lang="hu-HU" sz="2200" dirty="0" smtClean="0">
                <a:solidFill>
                  <a:schemeClr val="tx1"/>
                </a:solidFill>
              </a:rPr>
            </a:br>
            <a:r>
              <a:rPr lang="hu-HU" sz="2200" dirty="0" smtClean="0">
                <a:solidFill>
                  <a:schemeClr val="tx1"/>
                </a:solidFill>
              </a:rPr>
              <a:t>Legalább </a:t>
            </a:r>
            <a:r>
              <a:rPr lang="hu-HU" sz="2200" dirty="0">
                <a:solidFill>
                  <a:schemeClr val="tx1"/>
                </a:solidFill>
              </a:rPr>
              <a:t>három tényezőt említsen.</a:t>
            </a:r>
          </a:p>
          <a:p>
            <a:pPr lvl="0" algn="just">
              <a:lnSpc>
                <a:spcPct val="110000"/>
              </a:lnSpc>
              <a:spcAft>
                <a:spcPts val="1000"/>
              </a:spcAft>
            </a:pPr>
            <a:r>
              <a:rPr lang="hu-HU" sz="2200" dirty="0">
                <a:solidFill>
                  <a:schemeClr val="tx1"/>
                </a:solidFill>
              </a:rPr>
              <a:t>Hogyan befolyásolja a levegő hőmérsékletének változása a CVD kialakulásának vagy súlyosbodásának kockázatát?</a:t>
            </a:r>
          </a:p>
          <a:p>
            <a:pPr lvl="0" algn="just">
              <a:lnSpc>
                <a:spcPct val="110000"/>
              </a:lnSpc>
              <a:spcAft>
                <a:spcPts val="1000"/>
              </a:spcAft>
            </a:pPr>
            <a:r>
              <a:rPr lang="hu-HU" sz="2200" dirty="0">
                <a:solidFill>
                  <a:schemeClr val="tx1"/>
                </a:solidFill>
              </a:rPr>
              <a:t>Hogyan befolyásolja a légszennyezés a CVD kialakulásának vagy súlyosbodásának kockázatát?</a:t>
            </a:r>
          </a:p>
          <a:p>
            <a:pPr lvl="0" algn="just">
              <a:lnSpc>
                <a:spcPct val="110000"/>
              </a:lnSpc>
              <a:spcAft>
                <a:spcPts val="1000"/>
              </a:spcAft>
            </a:pPr>
            <a:r>
              <a:rPr lang="hu-HU" sz="2200" dirty="0">
                <a:solidFill>
                  <a:schemeClr val="tx1"/>
                </a:solidFill>
              </a:rPr>
              <a:t>Melyek a kockázatnak fokozottan kitett társadalmi csoportok az éghajlatváltozás CVD-re gyakorolt hatásaival összefüggésben?</a:t>
            </a:r>
          </a:p>
          <a:p>
            <a:pPr lvl="0" algn="just">
              <a:lnSpc>
                <a:spcPct val="110000"/>
              </a:lnSpc>
              <a:spcAft>
                <a:spcPts val="1000"/>
              </a:spcAft>
            </a:pPr>
            <a:r>
              <a:rPr lang="hu-HU" sz="2200" dirty="0">
                <a:solidFill>
                  <a:schemeClr val="tx1"/>
                </a:solidFill>
              </a:rPr>
              <a:t>Hogyan lehet enyhíteni az éghajlatváltozással azon hatásait, amelyek a CVD kialakulását vagy súlyosbodását befolyásolhatják? Említsen legalább három példát.</a:t>
            </a:r>
          </a:p>
          <a:p>
            <a:pPr lvl="0" algn="just">
              <a:lnSpc>
                <a:spcPct val="110000"/>
              </a:lnSpc>
              <a:spcAft>
                <a:spcPts val="1000"/>
              </a:spcAft>
            </a:pPr>
            <a:r>
              <a:rPr lang="hu-HU" sz="2200" dirty="0">
                <a:solidFill>
                  <a:schemeClr val="tx1"/>
                </a:solidFill>
              </a:rPr>
              <a:t>Hogyan hasznosíthatják az orvosok az éghajlatváltozással kapcsolatos ismereteiket a CVD megelőzésének illetve kezelésének gyakorlatában?</a:t>
            </a:r>
          </a:p>
          <a:p>
            <a:endParaRPr lang="de-DE" dirty="0"/>
          </a:p>
        </p:txBody>
      </p:sp>
    </p:spTree>
    <p:extLst>
      <p:ext uri="{BB962C8B-B14F-4D97-AF65-F5344CB8AC3E}">
        <p14:creationId xmlns:p14="http://schemas.microsoft.com/office/powerpoint/2010/main" val="9903265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solidFill>
                  <a:schemeClr val="tx1"/>
                </a:solidFill>
              </a:rPr>
              <a:t>Ellenőrizze tudását</a:t>
            </a:r>
            <a:endParaRPr lang="de-DE" b="1" dirty="0">
              <a:solidFill>
                <a:schemeClr val="tx1"/>
              </a:solidFill>
            </a:endParaRPr>
          </a:p>
        </p:txBody>
      </p:sp>
      <p:sp>
        <p:nvSpPr>
          <p:cNvPr id="3" name="Tartalom helye 2"/>
          <p:cNvSpPr>
            <a:spLocks noGrp="1"/>
          </p:cNvSpPr>
          <p:nvPr>
            <p:ph idx="1"/>
          </p:nvPr>
        </p:nvSpPr>
        <p:spPr>
          <a:xfrm>
            <a:off x="310550" y="1190445"/>
            <a:ext cx="11421375" cy="5115227"/>
          </a:xfrm>
        </p:spPr>
        <p:txBody>
          <a:bodyPr>
            <a:normAutofit lnSpcReduction="10000"/>
          </a:bodyPr>
          <a:lstStyle/>
          <a:p>
            <a:pPr algn="just">
              <a:lnSpc>
                <a:spcPct val="110000"/>
              </a:lnSpc>
              <a:spcAft>
                <a:spcPts val="1000"/>
              </a:spcAft>
            </a:pPr>
            <a:r>
              <a:rPr lang="hu-HU" sz="2200" dirty="0">
                <a:solidFill>
                  <a:schemeClr val="tx1"/>
                </a:solidFill>
              </a:rPr>
              <a:t>Sorolja fel az éghajlatváltozás által veszélyeztetett népességcsoportokat.</a:t>
            </a:r>
          </a:p>
          <a:p>
            <a:pPr algn="just">
              <a:lnSpc>
                <a:spcPct val="110000"/>
              </a:lnSpc>
              <a:spcAft>
                <a:spcPts val="1000"/>
              </a:spcAft>
            </a:pPr>
            <a:r>
              <a:rPr lang="hu-HU" sz="2200" dirty="0">
                <a:solidFill>
                  <a:schemeClr val="tx1"/>
                </a:solidFill>
              </a:rPr>
              <a:t>Milyen, az éghajlatváltozással kapcsolatos hatások növelhetik a koraszülés kockázatát?</a:t>
            </a:r>
          </a:p>
          <a:p>
            <a:pPr algn="just">
              <a:lnSpc>
                <a:spcPct val="110000"/>
              </a:lnSpc>
              <a:spcAft>
                <a:spcPts val="1000"/>
              </a:spcAft>
            </a:pPr>
            <a:r>
              <a:rPr lang="hu-HU" sz="2200" dirty="0">
                <a:solidFill>
                  <a:schemeClr val="tx1"/>
                </a:solidFill>
              </a:rPr>
              <a:t>Milyen élettani mechanizmusokat okozhat a várandósság alatti emelkedett környezeti hőmérséklet?</a:t>
            </a:r>
          </a:p>
          <a:p>
            <a:pPr algn="just">
              <a:lnSpc>
                <a:spcPct val="110000"/>
              </a:lnSpc>
              <a:spcAft>
                <a:spcPts val="1000"/>
              </a:spcAft>
            </a:pPr>
            <a:r>
              <a:rPr lang="hu-HU" sz="2200" dirty="0">
                <a:solidFill>
                  <a:schemeClr val="tx1"/>
                </a:solidFill>
              </a:rPr>
              <a:t>Milyen kedvezőtlen újszülöttkori kimeneteleket okozhat a várandósság alatti emelkedett környezeti hőmérséklet? </a:t>
            </a:r>
          </a:p>
          <a:p>
            <a:pPr algn="just">
              <a:lnSpc>
                <a:spcPct val="110000"/>
              </a:lnSpc>
              <a:spcAft>
                <a:spcPts val="1000"/>
              </a:spcAft>
            </a:pPr>
            <a:r>
              <a:rPr lang="hu-HU" sz="2200" dirty="0">
                <a:solidFill>
                  <a:schemeClr val="tx1"/>
                </a:solidFill>
              </a:rPr>
              <a:t>Milyen kedvezőtlen anyai kórképek társulhatnak a várandósság alatti emelkedett környezeti hőmérséklethez? </a:t>
            </a:r>
          </a:p>
          <a:p>
            <a:pPr algn="just">
              <a:lnSpc>
                <a:spcPct val="110000"/>
              </a:lnSpc>
              <a:spcAft>
                <a:spcPts val="1000"/>
              </a:spcAft>
            </a:pPr>
            <a:r>
              <a:rPr lang="hu-HU" sz="2200" dirty="0">
                <a:solidFill>
                  <a:schemeClr val="tx1"/>
                </a:solidFill>
              </a:rPr>
              <a:t>Hogyan tájékoztatná a várandós anyákat az éghajlatváltozás várandóssággal összefüggő lehetséges hatásairól? Gyűjtse össze egy várandós nővel folytatott beszélgetés főbb pontjait.</a:t>
            </a:r>
          </a:p>
          <a:p>
            <a:endParaRPr lang="de-DE" dirty="0"/>
          </a:p>
        </p:txBody>
      </p:sp>
    </p:spTree>
    <p:extLst>
      <p:ext uri="{BB962C8B-B14F-4D97-AF65-F5344CB8AC3E}">
        <p14:creationId xmlns:p14="http://schemas.microsoft.com/office/powerpoint/2010/main" val="13090819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solidFill>
                  <a:schemeClr val="tx1"/>
                </a:solidFill>
              </a:rPr>
              <a:t>Ajánlott irodalom</a:t>
            </a:r>
            <a:endParaRPr lang="de-DE" b="1" dirty="0">
              <a:solidFill>
                <a:schemeClr val="tx1"/>
              </a:solidFill>
            </a:endParaRPr>
          </a:p>
        </p:txBody>
      </p:sp>
      <p:sp>
        <p:nvSpPr>
          <p:cNvPr id="3" name="Tartalom helye 2"/>
          <p:cNvSpPr>
            <a:spLocks noGrp="1"/>
          </p:cNvSpPr>
          <p:nvPr>
            <p:ph idx="1"/>
          </p:nvPr>
        </p:nvSpPr>
        <p:spPr>
          <a:xfrm>
            <a:off x="345057" y="1069675"/>
            <a:ext cx="11744273" cy="5235997"/>
          </a:xfrm>
        </p:spPr>
        <p:txBody>
          <a:bodyPr>
            <a:noAutofit/>
          </a:bodyPr>
          <a:lstStyle/>
          <a:p>
            <a:pPr>
              <a:lnSpc>
                <a:spcPct val="100000"/>
              </a:lnSpc>
              <a:spcBef>
                <a:spcPts val="0"/>
              </a:spcBef>
              <a:spcAft>
                <a:spcPts val="1500"/>
              </a:spcAft>
            </a:pPr>
            <a:r>
              <a:rPr lang="hu-HU" sz="1800" dirty="0">
                <a:solidFill>
                  <a:schemeClr val="tx1"/>
                </a:solidFill>
              </a:rPr>
              <a:t>Ha S. The </a:t>
            </a:r>
            <a:r>
              <a:rPr lang="hu-HU" sz="1800" dirty="0" err="1">
                <a:solidFill>
                  <a:schemeClr val="tx1"/>
                </a:solidFill>
              </a:rPr>
              <a:t>Changing</a:t>
            </a:r>
            <a:r>
              <a:rPr lang="hu-HU" sz="1800" dirty="0">
                <a:solidFill>
                  <a:schemeClr val="tx1"/>
                </a:solidFill>
              </a:rPr>
              <a:t> </a:t>
            </a:r>
            <a:r>
              <a:rPr lang="hu-HU" sz="1800" dirty="0" err="1">
                <a:solidFill>
                  <a:schemeClr val="tx1"/>
                </a:solidFill>
              </a:rPr>
              <a:t>Climate</a:t>
            </a:r>
            <a:r>
              <a:rPr lang="hu-HU" sz="1800" dirty="0">
                <a:solidFill>
                  <a:schemeClr val="tx1"/>
                </a:solidFill>
              </a:rPr>
              <a:t> and </a:t>
            </a:r>
            <a:r>
              <a:rPr lang="hu-HU" sz="1800" dirty="0" err="1">
                <a:solidFill>
                  <a:schemeClr val="tx1"/>
                </a:solidFill>
              </a:rPr>
              <a:t>Pregnancy</a:t>
            </a:r>
            <a:r>
              <a:rPr lang="hu-HU" sz="1800" dirty="0">
                <a:solidFill>
                  <a:schemeClr val="tx1"/>
                </a:solidFill>
              </a:rPr>
              <a:t> Health. </a:t>
            </a:r>
            <a:r>
              <a:rPr lang="hu-HU" sz="1800" dirty="0" err="1">
                <a:solidFill>
                  <a:schemeClr val="tx1"/>
                </a:solidFill>
              </a:rPr>
              <a:t>Curr</a:t>
            </a:r>
            <a:r>
              <a:rPr lang="hu-HU" sz="1800" dirty="0">
                <a:solidFill>
                  <a:schemeClr val="tx1"/>
                </a:solidFill>
              </a:rPr>
              <a:t> </a:t>
            </a:r>
            <a:r>
              <a:rPr lang="hu-HU" sz="1800" dirty="0" err="1">
                <a:solidFill>
                  <a:schemeClr val="tx1"/>
                </a:solidFill>
              </a:rPr>
              <a:t>Environ</a:t>
            </a:r>
            <a:r>
              <a:rPr lang="hu-HU" sz="1800" dirty="0">
                <a:solidFill>
                  <a:schemeClr val="tx1"/>
                </a:solidFill>
              </a:rPr>
              <a:t> </a:t>
            </a:r>
            <a:r>
              <a:rPr lang="hu-HU" sz="1800" dirty="0" err="1">
                <a:solidFill>
                  <a:schemeClr val="tx1"/>
                </a:solidFill>
              </a:rPr>
              <a:t>Heal</a:t>
            </a:r>
            <a:r>
              <a:rPr lang="hu-HU" sz="1800" dirty="0">
                <a:solidFill>
                  <a:schemeClr val="tx1"/>
                </a:solidFill>
              </a:rPr>
              <a:t> </a:t>
            </a:r>
            <a:r>
              <a:rPr lang="hu-HU" sz="1800" dirty="0" err="1">
                <a:solidFill>
                  <a:schemeClr val="tx1"/>
                </a:solidFill>
              </a:rPr>
              <a:t>Reports</a:t>
            </a:r>
            <a:r>
              <a:rPr lang="hu-HU" sz="1800" dirty="0">
                <a:solidFill>
                  <a:schemeClr val="tx1"/>
                </a:solidFill>
              </a:rPr>
              <a:t> [Internet]. 1:3. </a:t>
            </a:r>
            <a:r>
              <a:rPr lang="hu-HU" sz="1800" dirty="0" err="1">
                <a:solidFill>
                  <a:schemeClr val="tx1"/>
                </a:solidFill>
              </a:rPr>
              <a:t>Available</a:t>
            </a:r>
            <a:r>
              <a:rPr lang="hu-HU" sz="1800" dirty="0">
                <a:solidFill>
                  <a:schemeClr val="tx1"/>
                </a:solidFill>
              </a:rPr>
              <a:t> </a:t>
            </a:r>
            <a:r>
              <a:rPr lang="hu-HU" sz="1800" dirty="0" err="1">
                <a:solidFill>
                  <a:schemeClr val="tx1"/>
                </a:solidFill>
              </a:rPr>
              <a:t>from</a:t>
            </a:r>
            <a:r>
              <a:rPr lang="hu-HU" sz="1800" dirty="0">
                <a:solidFill>
                  <a:schemeClr val="tx1"/>
                </a:solidFill>
              </a:rPr>
              <a:t>: </a:t>
            </a:r>
            <a:r>
              <a:rPr lang="hu-HU" sz="1800" dirty="0">
                <a:solidFill>
                  <a:schemeClr val="tx1"/>
                </a:solidFill>
                <a:hlinkClick r:id="rId2"/>
              </a:rPr>
              <a:t>https://doi.org/10.1007/s40572-022-00345-9</a:t>
            </a:r>
            <a:r>
              <a:rPr lang="hu-HU" sz="1800" dirty="0">
                <a:solidFill>
                  <a:schemeClr val="tx1"/>
                </a:solidFill>
              </a:rPr>
              <a:t> </a:t>
            </a:r>
          </a:p>
          <a:p>
            <a:pPr>
              <a:lnSpc>
                <a:spcPct val="100000"/>
              </a:lnSpc>
              <a:spcBef>
                <a:spcPts val="0"/>
              </a:spcBef>
              <a:spcAft>
                <a:spcPts val="1500"/>
              </a:spcAft>
            </a:pPr>
            <a:r>
              <a:rPr lang="hu-HU" sz="1800" dirty="0" err="1">
                <a:solidFill>
                  <a:schemeClr val="tx1"/>
                </a:solidFill>
              </a:rPr>
              <a:t>Samuels</a:t>
            </a:r>
            <a:r>
              <a:rPr lang="hu-HU" sz="1800" dirty="0">
                <a:solidFill>
                  <a:schemeClr val="tx1"/>
                </a:solidFill>
              </a:rPr>
              <a:t>, L., </a:t>
            </a:r>
            <a:r>
              <a:rPr lang="hu-HU" sz="1800" dirty="0" err="1">
                <a:solidFill>
                  <a:schemeClr val="tx1"/>
                </a:solidFill>
              </a:rPr>
              <a:t>Nakstad</a:t>
            </a:r>
            <a:r>
              <a:rPr lang="hu-HU" sz="1800" dirty="0">
                <a:solidFill>
                  <a:schemeClr val="tx1"/>
                </a:solidFill>
              </a:rPr>
              <a:t>, B., </a:t>
            </a:r>
            <a:r>
              <a:rPr lang="hu-HU" sz="1800" dirty="0" err="1">
                <a:solidFill>
                  <a:schemeClr val="tx1"/>
                </a:solidFill>
              </a:rPr>
              <a:t>Roos</a:t>
            </a:r>
            <a:r>
              <a:rPr lang="hu-HU" sz="1800" dirty="0">
                <a:solidFill>
                  <a:schemeClr val="tx1"/>
                </a:solidFill>
              </a:rPr>
              <a:t>, N. et </a:t>
            </a:r>
            <a:r>
              <a:rPr lang="hu-HU" sz="1800" dirty="0" err="1">
                <a:solidFill>
                  <a:schemeClr val="tx1"/>
                </a:solidFill>
              </a:rPr>
              <a:t>al</a:t>
            </a:r>
            <a:r>
              <a:rPr lang="hu-HU" sz="1800" dirty="0">
                <a:solidFill>
                  <a:schemeClr val="tx1"/>
                </a:solidFill>
              </a:rPr>
              <a:t>. </a:t>
            </a:r>
            <a:r>
              <a:rPr lang="hu-HU" sz="1800" dirty="0" err="1">
                <a:solidFill>
                  <a:schemeClr val="tx1"/>
                </a:solidFill>
              </a:rPr>
              <a:t>Physiological</a:t>
            </a:r>
            <a:r>
              <a:rPr lang="hu-HU" sz="1800" dirty="0">
                <a:solidFill>
                  <a:schemeClr val="tx1"/>
                </a:solidFill>
              </a:rPr>
              <a:t> </a:t>
            </a:r>
            <a:r>
              <a:rPr lang="hu-HU" sz="1800" dirty="0" err="1">
                <a:solidFill>
                  <a:schemeClr val="tx1"/>
                </a:solidFill>
              </a:rPr>
              <a:t>mechanisms</a:t>
            </a:r>
            <a:r>
              <a:rPr lang="hu-HU" sz="1800" dirty="0">
                <a:solidFill>
                  <a:schemeClr val="tx1"/>
                </a:solidFill>
              </a:rPr>
              <a:t> of </a:t>
            </a:r>
            <a:r>
              <a:rPr lang="hu-HU" sz="1800" dirty="0" err="1">
                <a:solidFill>
                  <a:schemeClr val="tx1"/>
                </a:solidFill>
              </a:rPr>
              <a:t>the</a:t>
            </a:r>
            <a:r>
              <a:rPr lang="hu-HU" sz="1800" dirty="0">
                <a:solidFill>
                  <a:schemeClr val="tx1"/>
                </a:solidFill>
              </a:rPr>
              <a:t> </a:t>
            </a:r>
            <a:r>
              <a:rPr lang="hu-HU" sz="1800" dirty="0" err="1">
                <a:solidFill>
                  <a:schemeClr val="tx1"/>
                </a:solidFill>
              </a:rPr>
              <a:t>impact</a:t>
            </a:r>
            <a:r>
              <a:rPr lang="hu-HU" sz="1800" dirty="0">
                <a:solidFill>
                  <a:schemeClr val="tx1"/>
                </a:solidFill>
              </a:rPr>
              <a:t> of </a:t>
            </a:r>
            <a:r>
              <a:rPr lang="hu-HU" sz="1800" dirty="0" err="1">
                <a:solidFill>
                  <a:schemeClr val="tx1"/>
                </a:solidFill>
              </a:rPr>
              <a:t>heat</a:t>
            </a:r>
            <a:r>
              <a:rPr lang="hu-HU" sz="1800" dirty="0">
                <a:solidFill>
                  <a:schemeClr val="tx1"/>
                </a:solidFill>
              </a:rPr>
              <a:t> during </a:t>
            </a:r>
            <a:r>
              <a:rPr lang="hu-HU" sz="1800" dirty="0" err="1">
                <a:solidFill>
                  <a:schemeClr val="tx1"/>
                </a:solidFill>
              </a:rPr>
              <a:t>pregnancy</a:t>
            </a:r>
            <a:r>
              <a:rPr lang="hu-HU" sz="1800" dirty="0">
                <a:solidFill>
                  <a:schemeClr val="tx1"/>
                </a:solidFill>
              </a:rPr>
              <a:t> and </a:t>
            </a:r>
            <a:r>
              <a:rPr lang="hu-HU" sz="1800" dirty="0" err="1">
                <a:solidFill>
                  <a:schemeClr val="tx1"/>
                </a:solidFill>
              </a:rPr>
              <a:t>the</a:t>
            </a:r>
            <a:r>
              <a:rPr lang="hu-HU" sz="1800" dirty="0">
                <a:solidFill>
                  <a:schemeClr val="tx1"/>
                </a:solidFill>
              </a:rPr>
              <a:t> </a:t>
            </a:r>
            <a:r>
              <a:rPr lang="hu-HU" sz="1800" dirty="0" err="1">
                <a:solidFill>
                  <a:schemeClr val="tx1"/>
                </a:solidFill>
              </a:rPr>
              <a:t>clinical</a:t>
            </a:r>
            <a:r>
              <a:rPr lang="hu-HU" sz="1800" dirty="0">
                <a:solidFill>
                  <a:schemeClr val="tx1"/>
                </a:solidFill>
              </a:rPr>
              <a:t> </a:t>
            </a:r>
            <a:r>
              <a:rPr lang="hu-HU" sz="1800" dirty="0" err="1">
                <a:solidFill>
                  <a:schemeClr val="tx1"/>
                </a:solidFill>
              </a:rPr>
              <a:t>implications</a:t>
            </a:r>
            <a:r>
              <a:rPr lang="hu-HU" sz="1800" dirty="0">
                <a:solidFill>
                  <a:schemeClr val="tx1"/>
                </a:solidFill>
              </a:rPr>
              <a:t>: </a:t>
            </a:r>
            <a:r>
              <a:rPr lang="hu-HU" sz="1800" dirty="0" err="1">
                <a:solidFill>
                  <a:schemeClr val="tx1"/>
                </a:solidFill>
              </a:rPr>
              <a:t>review</a:t>
            </a:r>
            <a:r>
              <a:rPr lang="hu-HU" sz="1800" dirty="0">
                <a:solidFill>
                  <a:schemeClr val="tx1"/>
                </a:solidFill>
              </a:rPr>
              <a:t> of </a:t>
            </a:r>
            <a:r>
              <a:rPr lang="hu-HU" sz="1800" dirty="0" err="1">
                <a:solidFill>
                  <a:schemeClr val="tx1"/>
                </a:solidFill>
              </a:rPr>
              <a:t>the</a:t>
            </a:r>
            <a:r>
              <a:rPr lang="hu-HU" sz="1800" dirty="0">
                <a:solidFill>
                  <a:schemeClr val="tx1"/>
                </a:solidFill>
              </a:rPr>
              <a:t> </a:t>
            </a:r>
            <a:r>
              <a:rPr lang="hu-HU" sz="1800" dirty="0" err="1">
                <a:solidFill>
                  <a:schemeClr val="tx1"/>
                </a:solidFill>
              </a:rPr>
              <a:t>evidence</a:t>
            </a:r>
            <a:r>
              <a:rPr lang="hu-HU" sz="1800" dirty="0">
                <a:solidFill>
                  <a:schemeClr val="tx1"/>
                </a:solidFill>
              </a:rPr>
              <a:t> </a:t>
            </a:r>
            <a:r>
              <a:rPr lang="hu-HU" sz="1800" dirty="0" err="1">
                <a:solidFill>
                  <a:schemeClr val="tx1"/>
                </a:solidFill>
              </a:rPr>
              <a:t>from</a:t>
            </a:r>
            <a:r>
              <a:rPr lang="hu-HU" sz="1800" dirty="0">
                <a:solidFill>
                  <a:schemeClr val="tx1"/>
                </a:solidFill>
              </a:rPr>
              <a:t> an </a:t>
            </a:r>
            <a:r>
              <a:rPr lang="hu-HU" sz="1800" dirty="0" err="1">
                <a:solidFill>
                  <a:schemeClr val="tx1"/>
                </a:solidFill>
              </a:rPr>
              <a:t>expert</a:t>
            </a:r>
            <a:r>
              <a:rPr lang="hu-HU" sz="1800" dirty="0">
                <a:solidFill>
                  <a:schemeClr val="tx1"/>
                </a:solidFill>
              </a:rPr>
              <a:t> </a:t>
            </a:r>
            <a:r>
              <a:rPr lang="hu-HU" sz="1800" dirty="0" err="1">
                <a:solidFill>
                  <a:schemeClr val="tx1"/>
                </a:solidFill>
              </a:rPr>
              <a:t>group</a:t>
            </a:r>
            <a:r>
              <a:rPr lang="hu-HU" sz="1800" dirty="0">
                <a:solidFill>
                  <a:schemeClr val="tx1"/>
                </a:solidFill>
              </a:rPr>
              <a:t> meeting. Int J </a:t>
            </a:r>
            <a:r>
              <a:rPr lang="hu-HU" sz="1800" dirty="0" err="1">
                <a:solidFill>
                  <a:schemeClr val="tx1"/>
                </a:solidFill>
              </a:rPr>
              <a:t>Biometeorol</a:t>
            </a:r>
            <a:r>
              <a:rPr lang="hu-HU" sz="1800" dirty="0">
                <a:solidFill>
                  <a:schemeClr val="tx1"/>
                </a:solidFill>
              </a:rPr>
              <a:t> 66, 1505–1513 (2022). </a:t>
            </a:r>
            <a:r>
              <a:rPr lang="hu-HU" sz="1800" dirty="0">
                <a:solidFill>
                  <a:schemeClr val="tx1"/>
                </a:solidFill>
                <a:hlinkClick r:id="rId3"/>
              </a:rPr>
              <a:t>https://doi.org/10.1007/s00484-022-02301-6</a:t>
            </a:r>
            <a:endParaRPr lang="hu-HU" sz="1800" dirty="0">
              <a:solidFill>
                <a:schemeClr val="tx1"/>
              </a:solidFill>
            </a:endParaRPr>
          </a:p>
          <a:p>
            <a:pPr>
              <a:lnSpc>
                <a:spcPct val="100000"/>
              </a:lnSpc>
              <a:spcBef>
                <a:spcPts val="0"/>
              </a:spcBef>
              <a:spcAft>
                <a:spcPts val="1500"/>
              </a:spcAft>
            </a:pPr>
            <a:r>
              <a:rPr lang="hu-HU" sz="1800" dirty="0" err="1">
                <a:solidFill>
                  <a:schemeClr val="tx1"/>
                </a:solidFill>
              </a:rPr>
              <a:t>Dalugoda</a:t>
            </a:r>
            <a:r>
              <a:rPr lang="hu-HU" sz="1800" dirty="0">
                <a:solidFill>
                  <a:schemeClr val="tx1"/>
                </a:solidFill>
              </a:rPr>
              <a:t>, Y.; </a:t>
            </a:r>
            <a:r>
              <a:rPr lang="hu-HU" sz="1800" dirty="0" err="1">
                <a:solidFill>
                  <a:schemeClr val="tx1"/>
                </a:solidFill>
              </a:rPr>
              <a:t>Kuppa</a:t>
            </a:r>
            <a:r>
              <a:rPr lang="hu-HU" sz="1800" dirty="0">
                <a:solidFill>
                  <a:schemeClr val="tx1"/>
                </a:solidFill>
              </a:rPr>
              <a:t>, J.; </a:t>
            </a:r>
            <a:r>
              <a:rPr lang="hu-HU" sz="1800" dirty="0" err="1">
                <a:solidFill>
                  <a:schemeClr val="tx1"/>
                </a:solidFill>
              </a:rPr>
              <a:t>Phung</a:t>
            </a:r>
            <a:r>
              <a:rPr lang="hu-HU" sz="1800" dirty="0">
                <a:solidFill>
                  <a:schemeClr val="tx1"/>
                </a:solidFill>
              </a:rPr>
              <a:t>, H.; Rutherford, S.; </a:t>
            </a:r>
            <a:r>
              <a:rPr lang="hu-HU" sz="1800" dirty="0" err="1">
                <a:solidFill>
                  <a:schemeClr val="tx1"/>
                </a:solidFill>
              </a:rPr>
              <a:t>Phung</a:t>
            </a:r>
            <a:r>
              <a:rPr lang="hu-HU" sz="1800" dirty="0">
                <a:solidFill>
                  <a:schemeClr val="tx1"/>
                </a:solidFill>
              </a:rPr>
              <a:t>, D. </a:t>
            </a:r>
            <a:r>
              <a:rPr lang="hu-HU" sz="1800" dirty="0" err="1">
                <a:solidFill>
                  <a:schemeClr val="tx1"/>
                </a:solidFill>
              </a:rPr>
              <a:t>Effect</a:t>
            </a:r>
            <a:r>
              <a:rPr lang="hu-HU" sz="1800" dirty="0">
                <a:solidFill>
                  <a:schemeClr val="tx1"/>
                </a:solidFill>
              </a:rPr>
              <a:t> of </a:t>
            </a:r>
            <a:r>
              <a:rPr lang="hu-HU" sz="1800" dirty="0" err="1">
                <a:solidFill>
                  <a:schemeClr val="tx1"/>
                </a:solidFill>
              </a:rPr>
              <a:t>Elevated</a:t>
            </a:r>
            <a:r>
              <a:rPr lang="hu-HU" sz="1800" dirty="0">
                <a:solidFill>
                  <a:schemeClr val="tx1"/>
                </a:solidFill>
              </a:rPr>
              <a:t> </a:t>
            </a:r>
            <a:r>
              <a:rPr lang="hu-HU" sz="1800" dirty="0" err="1">
                <a:solidFill>
                  <a:schemeClr val="tx1"/>
                </a:solidFill>
              </a:rPr>
              <a:t>Ambient</a:t>
            </a:r>
            <a:r>
              <a:rPr lang="hu-HU" sz="1800" dirty="0">
                <a:solidFill>
                  <a:schemeClr val="tx1"/>
                </a:solidFill>
              </a:rPr>
              <a:t> </a:t>
            </a:r>
            <a:r>
              <a:rPr lang="hu-HU" sz="1800" dirty="0" err="1">
                <a:solidFill>
                  <a:schemeClr val="tx1"/>
                </a:solidFill>
              </a:rPr>
              <a:t>Temperature</a:t>
            </a:r>
            <a:r>
              <a:rPr lang="hu-HU" sz="1800" dirty="0">
                <a:solidFill>
                  <a:schemeClr val="tx1"/>
                </a:solidFill>
              </a:rPr>
              <a:t> </a:t>
            </a:r>
            <a:r>
              <a:rPr lang="hu-HU" sz="1800" dirty="0" err="1">
                <a:solidFill>
                  <a:schemeClr val="tx1"/>
                </a:solidFill>
              </a:rPr>
              <a:t>on</a:t>
            </a:r>
            <a:r>
              <a:rPr lang="hu-HU" sz="1800" dirty="0">
                <a:solidFill>
                  <a:schemeClr val="tx1"/>
                </a:solidFill>
              </a:rPr>
              <a:t> </a:t>
            </a:r>
            <a:r>
              <a:rPr lang="hu-HU" sz="1800" dirty="0" err="1">
                <a:solidFill>
                  <a:schemeClr val="tx1"/>
                </a:solidFill>
              </a:rPr>
              <a:t>Maternal</a:t>
            </a:r>
            <a:r>
              <a:rPr lang="hu-HU" sz="1800" dirty="0">
                <a:solidFill>
                  <a:schemeClr val="tx1"/>
                </a:solidFill>
              </a:rPr>
              <a:t>, </a:t>
            </a:r>
            <a:r>
              <a:rPr lang="hu-HU" sz="1800" dirty="0" err="1">
                <a:solidFill>
                  <a:schemeClr val="tx1"/>
                </a:solidFill>
              </a:rPr>
              <a:t>Foetal</a:t>
            </a:r>
            <a:r>
              <a:rPr lang="hu-HU" sz="1800" dirty="0">
                <a:solidFill>
                  <a:schemeClr val="tx1"/>
                </a:solidFill>
              </a:rPr>
              <a:t>, and </a:t>
            </a:r>
            <a:r>
              <a:rPr lang="hu-HU" sz="1800" dirty="0" err="1">
                <a:solidFill>
                  <a:schemeClr val="tx1"/>
                </a:solidFill>
              </a:rPr>
              <a:t>Neonatal</a:t>
            </a:r>
            <a:r>
              <a:rPr lang="hu-HU" sz="1800" dirty="0">
                <a:solidFill>
                  <a:schemeClr val="tx1"/>
                </a:solidFill>
              </a:rPr>
              <a:t> </a:t>
            </a:r>
            <a:r>
              <a:rPr lang="hu-HU" sz="1800" dirty="0" err="1">
                <a:solidFill>
                  <a:schemeClr val="tx1"/>
                </a:solidFill>
              </a:rPr>
              <a:t>Outcomes</a:t>
            </a:r>
            <a:r>
              <a:rPr lang="hu-HU" sz="1800" dirty="0">
                <a:solidFill>
                  <a:schemeClr val="tx1"/>
                </a:solidFill>
              </a:rPr>
              <a:t>: A </a:t>
            </a:r>
            <a:r>
              <a:rPr lang="hu-HU" sz="1800" dirty="0" err="1">
                <a:solidFill>
                  <a:schemeClr val="tx1"/>
                </a:solidFill>
              </a:rPr>
              <a:t>Scoping</a:t>
            </a:r>
            <a:r>
              <a:rPr lang="hu-HU" sz="1800" dirty="0">
                <a:solidFill>
                  <a:schemeClr val="tx1"/>
                </a:solidFill>
              </a:rPr>
              <a:t> </a:t>
            </a:r>
            <a:r>
              <a:rPr lang="hu-HU" sz="1800" dirty="0" err="1">
                <a:solidFill>
                  <a:schemeClr val="tx1"/>
                </a:solidFill>
              </a:rPr>
              <a:t>Review</a:t>
            </a:r>
            <a:r>
              <a:rPr lang="hu-HU" sz="1800" dirty="0">
                <a:solidFill>
                  <a:schemeClr val="tx1"/>
                </a:solidFill>
              </a:rPr>
              <a:t>. Int. J. </a:t>
            </a:r>
            <a:r>
              <a:rPr lang="hu-HU" sz="1800" dirty="0" err="1">
                <a:solidFill>
                  <a:schemeClr val="tx1"/>
                </a:solidFill>
              </a:rPr>
              <a:t>Environ</a:t>
            </a:r>
            <a:r>
              <a:rPr lang="hu-HU" sz="1800" dirty="0">
                <a:solidFill>
                  <a:schemeClr val="tx1"/>
                </a:solidFill>
              </a:rPr>
              <a:t>. Res. Public Health 2022, 19, 1771. </a:t>
            </a:r>
            <a:r>
              <a:rPr lang="hu-HU" sz="1800" dirty="0">
                <a:solidFill>
                  <a:schemeClr val="tx1"/>
                </a:solidFill>
                <a:hlinkClick r:id="rId4"/>
              </a:rPr>
              <a:t>https://doi.org/10.3390/ijerph19031771</a:t>
            </a:r>
            <a:r>
              <a:rPr lang="hu-HU" sz="1800" dirty="0">
                <a:solidFill>
                  <a:schemeClr val="tx1"/>
                </a:solidFill>
              </a:rPr>
              <a:t> </a:t>
            </a:r>
          </a:p>
          <a:p>
            <a:pPr>
              <a:lnSpc>
                <a:spcPct val="100000"/>
              </a:lnSpc>
              <a:spcBef>
                <a:spcPts val="0"/>
              </a:spcBef>
              <a:spcAft>
                <a:spcPts val="1500"/>
              </a:spcAft>
            </a:pPr>
            <a:r>
              <a:rPr lang="hu-HU" sz="1800" dirty="0" err="1">
                <a:solidFill>
                  <a:schemeClr val="tx1"/>
                </a:solidFill>
              </a:rPr>
              <a:t>Chersich</a:t>
            </a:r>
            <a:r>
              <a:rPr lang="hu-HU" sz="1800" dirty="0">
                <a:solidFill>
                  <a:schemeClr val="tx1"/>
                </a:solidFill>
              </a:rPr>
              <a:t> MF, </a:t>
            </a:r>
            <a:r>
              <a:rPr lang="hu-HU" sz="1800" dirty="0" err="1">
                <a:solidFill>
                  <a:schemeClr val="tx1"/>
                </a:solidFill>
              </a:rPr>
              <a:t>Pham</a:t>
            </a:r>
            <a:r>
              <a:rPr lang="hu-HU" sz="1800" dirty="0">
                <a:solidFill>
                  <a:schemeClr val="tx1"/>
                </a:solidFill>
              </a:rPr>
              <a:t> MD, </a:t>
            </a:r>
            <a:r>
              <a:rPr lang="hu-HU" sz="1800" dirty="0" err="1">
                <a:solidFill>
                  <a:schemeClr val="tx1"/>
                </a:solidFill>
              </a:rPr>
              <a:t>Areal</a:t>
            </a:r>
            <a:r>
              <a:rPr lang="hu-HU" sz="1800" dirty="0">
                <a:solidFill>
                  <a:schemeClr val="tx1"/>
                </a:solidFill>
              </a:rPr>
              <a:t> A, et </a:t>
            </a:r>
            <a:r>
              <a:rPr lang="hu-HU" sz="1800" dirty="0" err="1">
                <a:solidFill>
                  <a:schemeClr val="tx1"/>
                </a:solidFill>
              </a:rPr>
              <a:t>al</a:t>
            </a:r>
            <a:r>
              <a:rPr lang="hu-HU" sz="1800" dirty="0">
                <a:solidFill>
                  <a:schemeClr val="tx1"/>
                </a:solidFill>
              </a:rPr>
              <a:t>. </a:t>
            </a:r>
            <a:r>
              <a:rPr lang="hu-HU" sz="1800" dirty="0" err="1">
                <a:solidFill>
                  <a:schemeClr val="tx1"/>
                </a:solidFill>
              </a:rPr>
              <a:t>Associations</a:t>
            </a:r>
            <a:r>
              <a:rPr lang="hu-HU" sz="1800" dirty="0">
                <a:solidFill>
                  <a:schemeClr val="tx1"/>
                </a:solidFill>
              </a:rPr>
              <a:t> </a:t>
            </a:r>
            <a:r>
              <a:rPr lang="hu-HU" sz="1800" dirty="0" err="1">
                <a:solidFill>
                  <a:schemeClr val="tx1"/>
                </a:solidFill>
              </a:rPr>
              <a:t>between</a:t>
            </a:r>
            <a:r>
              <a:rPr lang="hu-HU" sz="1800" dirty="0">
                <a:solidFill>
                  <a:schemeClr val="tx1"/>
                </a:solidFill>
              </a:rPr>
              <a:t> </a:t>
            </a:r>
            <a:r>
              <a:rPr lang="hu-HU" sz="1800" dirty="0" err="1">
                <a:solidFill>
                  <a:schemeClr val="tx1"/>
                </a:solidFill>
              </a:rPr>
              <a:t>high</a:t>
            </a:r>
            <a:r>
              <a:rPr lang="hu-HU" sz="1800" dirty="0">
                <a:solidFill>
                  <a:schemeClr val="tx1"/>
                </a:solidFill>
              </a:rPr>
              <a:t> </a:t>
            </a:r>
            <a:r>
              <a:rPr lang="hu-HU" sz="1800" dirty="0" err="1">
                <a:solidFill>
                  <a:schemeClr val="tx1"/>
                </a:solidFill>
              </a:rPr>
              <a:t>temperatures</a:t>
            </a:r>
            <a:r>
              <a:rPr lang="hu-HU" sz="1800" dirty="0">
                <a:solidFill>
                  <a:schemeClr val="tx1"/>
                </a:solidFill>
              </a:rPr>
              <a:t> in </a:t>
            </a:r>
            <a:r>
              <a:rPr lang="hu-HU" sz="1800" dirty="0" err="1">
                <a:solidFill>
                  <a:schemeClr val="tx1"/>
                </a:solidFill>
              </a:rPr>
              <a:t>pregnancy</a:t>
            </a:r>
            <a:r>
              <a:rPr lang="hu-HU" sz="1800" dirty="0">
                <a:solidFill>
                  <a:schemeClr val="tx1"/>
                </a:solidFill>
              </a:rPr>
              <a:t> and </a:t>
            </a:r>
            <a:r>
              <a:rPr lang="hu-HU" sz="1800" dirty="0" err="1">
                <a:solidFill>
                  <a:schemeClr val="tx1"/>
                </a:solidFill>
              </a:rPr>
              <a:t>risk</a:t>
            </a:r>
            <a:r>
              <a:rPr lang="hu-HU" sz="1800" dirty="0">
                <a:solidFill>
                  <a:schemeClr val="tx1"/>
                </a:solidFill>
              </a:rPr>
              <a:t> of </a:t>
            </a:r>
            <a:r>
              <a:rPr lang="hu-HU" sz="1800" dirty="0" err="1">
                <a:solidFill>
                  <a:schemeClr val="tx1"/>
                </a:solidFill>
              </a:rPr>
              <a:t>preterm</a:t>
            </a:r>
            <a:r>
              <a:rPr lang="hu-HU" sz="1800" dirty="0">
                <a:solidFill>
                  <a:schemeClr val="tx1"/>
                </a:solidFill>
              </a:rPr>
              <a:t> </a:t>
            </a:r>
            <a:r>
              <a:rPr lang="hu-HU" sz="1800" dirty="0" err="1">
                <a:solidFill>
                  <a:schemeClr val="tx1"/>
                </a:solidFill>
              </a:rPr>
              <a:t>birth</a:t>
            </a:r>
            <a:r>
              <a:rPr lang="hu-HU" sz="1800" dirty="0">
                <a:solidFill>
                  <a:schemeClr val="tx1"/>
                </a:solidFill>
              </a:rPr>
              <a:t>, </a:t>
            </a:r>
            <a:r>
              <a:rPr lang="hu-HU" sz="1800" dirty="0" err="1">
                <a:solidFill>
                  <a:schemeClr val="tx1"/>
                </a:solidFill>
              </a:rPr>
              <a:t>low</a:t>
            </a:r>
            <a:r>
              <a:rPr lang="hu-HU" sz="1800" dirty="0">
                <a:solidFill>
                  <a:schemeClr val="tx1"/>
                </a:solidFill>
              </a:rPr>
              <a:t> </a:t>
            </a:r>
            <a:r>
              <a:rPr lang="hu-HU" sz="1800" dirty="0" err="1">
                <a:solidFill>
                  <a:schemeClr val="tx1"/>
                </a:solidFill>
              </a:rPr>
              <a:t>birth</a:t>
            </a:r>
            <a:r>
              <a:rPr lang="hu-HU" sz="1800" dirty="0">
                <a:solidFill>
                  <a:schemeClr val="tx1"/>
                </a:solidFill>
              </a:rPr>
              <a:t> </a:t>
            </a:r>
            <a:r>
              <a:rPr lang="hu-HU" sz="1800" dirty="0" err="1">
                <a:solidFill>
                  <a:schemeClr val="tx1"/>
                </a:solidFill>
              </a:rPr>
              <a:t>weight</a:t>
            </a:r>
            <a:r>
              <a:rPr lang="hu-HU" sz="1800" dirty="0">
                <a:solidFill>
                  <a:schemeClr val="tx1"/>
                </a:solidFill>
              </a:rPr>
              <a:t>, and </a:t>
            </a:r>
            <a:r>
              <a:rPr lang="hu-HU" sz="1800" dirty="0" err="1">
                <a:solidFill>
                  <a:schemeClr val="tx1"/>
                </a:solidFill>
              </a:rPr>
              <a:t>stillbirths</a:t>
            </a:r>
            <a:r>
              <a:rPr lang="hu-HU" sz="1800" dirty="0">
                <a:solidFill>
                  <a:schemeClr val="tx1"/>
                </a:solidFill>
              </a:rPr>
              <a:t>: </a:t>
            </a:r>
            <a:r>
              <a:rPr lang="hu-HU" sz="1800" dirty="0" err="1">
                <a:solidFill>
                  <a:schemeClr val="tx1"/>
                </a:solidFill>
              </a:rPr>
              <a:t>systematic</a:t>
            </a:r>
            <a:r>
              <a:rPr lang="hu-HU" sz="1800" dirty="0">
                <a:solidFill>
                  <a:schemeClr val="tx1"/>
                </a:solidFill>
              </a:rPr>
              <a:t> </a:t>
            </a:r>
            <a:r>
              <a:rPr lang="hu-HU" sz="1800" dirty="0" err="1">
                <a:solidFill>
                  <a:schemeClr val="tx1"/>
                </a:solidFill>
              </a:rPr>
              <a:t>review</a:t>
            </a:r>
            <a:r>
              <a:rPr lang="hu-HU" sz="1800" dirty="0">
                <a:solidFill>
                  <a:schemeClr val="tx1"/>
                </a:solidFill>
              </a:rPr>
              <a:t> and </a:t>
            </a:r>
            <a:r>
              <a:rPr lang="hu-HU" sz="1800" dirty="0" err="1">
                <a:solidFill>
                  <a:schemeClr val="tx1"/>
                </a:solidFill>
              </a:rPr>
              <a:t>meta-analysis</a:t>
            </a:r>
            <a:r>
              <a:rPr lang="hu-HU" sz="1800" dirty="0">
                <a:solidFill>
                  <a:schemeClr val="tx1"/>
                </a:solidFill>
              </a:rPr>
              <a:t>. BMJ. 2020; 371:m3811. </a:t>
            </a:r>
            <a:r>
              <a:rPr lang="hu-HU" sz="1800" dirty="0" err="1">
                <a:solidFill>
                  <a:schemeClr val="tx1"/>
                </a:solidFill>
              </a:rPr>
              <a:t>Published</a:t>
            </a:r>
            <a:r>
              <a:rPr lang="hu-HU" sz="1800" dirty="0">
                <a:solidFill>
                  <a:schemeClr val="tx1"/>
                </a:solidFill>
              </a:rPr>
              <a:t> 2020 </a:t>
            </a:r>
            <a:r>
              <a:rPr lang="hu-HU" sz="1800" dirty="0" err="1">
                <a:solidFill>
                  <a:schemeClr val="tx1"/>
                </a:solidFill>
              </a:rPr>
              <a:t>Nov</a:t>
            </a:r>
            <a:r>
              <a:rPr lang="hu-HU" sz="1800" dirty="0">
                <a:solidFill>
                  <a:schemeClr val="tx1"/>
                </a:solidFill>
              </a:rPr>
              <a:t> 4. doi:10.1136/bmj.m3811</a:t>
            </a:r>
          </a:p>
          <a:p>
            <a:pPr>
              <a:lnSpc>
                <a:spcPct val="100000"/>
              </a:lnSpc>
              <a:spcBef>
                <a:spcPts val="0"/>
              </a:spcBef>
              <a:spcAft>
                <a:spcPts val="1500"/>
              </a:spcAft>
            </a:pPr>
            <a:r>
              <a:rPr lang="hu-HU" sz="1800" dirty="0">
                <a:solidFill>
                  <a:schemeClr val="tx1"/>
                </a:solidFill>
              </a:rPr>
              <a:t>Global </a:t>
            </a:r>
            <a:r>
              <a:rPr lang="hu-HU" sz="1800" dirty="0" err="1">
                <a:solidFill>
                  <a:schemeClr val="tx1"/>
                </a:solidFill>
              </a:rPr>
              <a:t>Climate</a:t>
            </a:r>
            <a:r>
              <a:rPr lang="hu-HU" sz="1800" dirty="0">
                <a:solidFill>
                  <a:schemeClr val="tx1"/>
                </a:solidFill>
              </a:rPr>
              <a:t> </a:t>
            </a:r>
            <a:r>
              <a:rPr lang="hu-HU" sz="1800" dirty="0" err="1">
                <a:solidFill>
                  <a:schemeClr val="tx1"/>
                </a:solidFill>
              </a:rPr>
              <a:t>Change</a:t>
            </a:r>
            <a:r>
              <a:rPr lang="hu-HU" sz="1800" dirty="0">
                <a:solidFill>
                  <a:schemeClr val="tx1"/>
                </a:solidFill>
              </a:rPr>
              <a:t> and Human Health: </a:t>
            </a:r>
            <a:r>
              <a:rPr lang="hu-HU" sz="1800" dirty="0" err="1">
                <a:solidFill>
                  <a:schemeClr val="tx1"/>
                </a:solidFill>
              </a:rPr>
              <a:t>From</a:t>
            </a:r>
            <a:r>
              <a:rPr lang="hu-HU" sz="1800" dirty="0">
                <a:solidFill>
                  <a:schemeClr val="tx1"/>
                </a:solidFill>
              </a:rPr>
              <a:t> Science </a:t>
            </a:r>
            <a:r>
              <a:rPr lang="hu-HU" sz="1800" dirty="0" err="1">
                <a:solidFill>
                  <a:schemeClr val="tx1"/>
                </a:solidFill>
              </a:rPr>
              <a:t>to</a:t>
            </a:r>
            <a:r>
              <a:rPr lang="hu-HU" sz="1800" dirty="0">
                <a:solidFill>
                  <a:schemeClr val="tx1"/>
                </a:solidFill>
              </a:rPr>
              <a:t> </a:t>
            </a:r>
            <a:r>
              <a:rPr lang="hu-HU" sz="1800" dirty="0" err="1">
                <a:solidFill>
                  <a:schemeClr val="tx1"/>
                </a:solidFill>
              </a:rPr>
              <a:t>Practice</a:t>
            </a:r>
            <a:r>
              <a:rPr lang="hu-HU" sz="1800" dirty="0">
                <a:solidFill>
                  <a:schemeClr val="tx1"/>
                </a:solidFill>
              </a:rPr>
              <a:t>, </a:t>
            </a:r>
            <a:r>
              <a:rPr lang="hu-HU" sz="1800" dirty="0" err="1">
                <a:solidFill>
                  <a:schemeClr val="tx1"/>
                </a:solidFill>
              </a:rPr>
              <a:t>by</a:t>
            </a:r>
            <a:r>
              <a:rPr lang="hu-HU" sz="1800" dirty="0">
                <a:solidFill>
                  <a:schemeClr val="tx1"/>
                </a:solidFill>
              </a:rPr>
              <a:t> J. </a:t>
            </a:r>
            <a:r>
              <a:rPr lang="hu-HU" sz="1800" dirty="0" err="1">
                <a:solidFill>
                  <a:schemeClr val="tx1"/>
                </a:solidFill>
              </a:rPr>
              <a:t>Lemery</a:t>
            </a:r>
            <a:r>
              <a:rPr lang="hu-HU" sz="1800" dirty="0">
                <a:solidFill>
                  <a:schemeClr val="tx1"/>
                </a:solidFill>
              </a:rPr>
              <a:t>, K. </a:t>
            </a:r>
            <a:r>
              <a:rPr lang="hu-HU" sz="1800" dirty="0" err="1">
                <a:solidFill>
                  <a:schemeClr val="tx1"/>
                </a:solidFill>
              </a:rPr>
              <a:t>Knowlton</a:t>
            </a:r>
            <a:r>
              <a:rPr lang="hu-HU" sz="1800" dirty="0">
                <a:solidFill>
                  <a:schemeClr val="tx1"/>
                </a:solidFill>
              </a:rPr>
              <a:t>, and C. </a:t>
            </a:r>
            <a:r>
              <a:rPr lang="hu-HU" sz="1800" dirty="0" err="1">
                <a:solidFill>
                  <a:schemeClr val="tx1"/>
                </a:solidFill>
              </a:rPr>
              <a:t>Sorensen</a:t>
            </a:r>
            <a:r>
              <a:rPr lang="hu-HU" sz="1800" dirty="0">
                <a:solidFill>
                  <a:schemeClr val="tx1"/>
                </a:solidFill>
              </a:rPr>
              <a:t>. </a:t>
            </a:r>
            <a:r>
              <a:rPr lang="hu-HU" sz="1800" dirty="0" err="1">
                <a:solidFill>
                  <a:schemeClr val="tx1"/>
                </a:solidFill>
              </a:rPr>
              <a:t>Chapter</a:t>
            </a:r>
            <a:r>
              <a:rPr lang="hu-HU" sz="1800" dirty="0">
                <a:solidFill>
                  <a:schemeClr val="tx1"/>
                </a:solidFill>
              </a:rPr>
              <a:t> 3. Publisher: John </a:t>
            </a:r>
            <a:r>
              <a:rPr lang="hu-HU" sz="1800" dirty="0" err="1">
                <a:solidFill>
                  <a:schemeClr val="tx1"/>
                </a:solidFill>
              </a:rPr>
              <a:t>Wiley</a:t>
            </a:r>
            <a:r>
              <a:rPr lang="hu-HU" sz="1800" dirty="0">
                <a:solidFill>
                  <a:schemeClr val="tx1"/>
                </a:solidFill>
              </a:rPr>
              <a:t>, 2021. Print ISBN: 9781119667957, </a:t>
            </a:r>
            <a:r>
              <a:rPr lang="hu-HU" sz="1800" dirty="0" err="1">
                <a:solidFill>
                  <a:schemeClr val="tx1"/>
                </a:solidFill>
              </a:rPr>
              <a:t>eBook</a:t>
            </a:r>
            <a:r>
              <a:rPr lang="hu-HU" sz="1800" dirty="0">
                <a:solidFill>
                  <a:schemeClr val="tx1"/>
                </a:solidFill>
              </a:rPr>
              <a:t> ISBN: 9781119670018.</a:t>
            </a:r>
          </a:p>
          <a:p>
            <a:pPr>
              <a:lnSpc>
                <a:spcPct val="100000"/>
              </a:lnSpc>
              <a:spcBef>
                <a:spcPts val="0"/>
              </a:spcBef>
              <a:spcAft>
                <a:spcPts val="1500"/>
              </a:spcAft>
            </a:pPr>
            <a:r>
              <a:rPr lang="hu-HU" sz="1800" dirty="0" err="1">
                <a:solidFill>
                  <a:schemeClr val="tx1"/>
                </a:solidFill>
              </a:rPr>
              <a:t>Climate</a:t>
            </a:r>
            <a:r>
              <a:rPr lang="hu-HU" sz="1800" dirty="0">
                <a:solidFill>
                  <a:schemeClr val="tx1"/>
                </a:solidFill>
              </a:rPr>
              <a:t> </a:t>
            </a:r>
            <a:r>
              <a:rPr lang="hu-HU" sz="1800" dirty="0" err="1">
                <a:solidFill>
                  <a:schemeClr val="tx1"/>
                </a:solidFill>
              </a:rPr>
              <a:t>Change</a:t>
            </a:r>
            <a:r>
              <a:rPr lang="hu-HU" sz="1800" dirty="0">
                <a:solidFill>
                  <a:schemeClr val="tx1"/>
                </a:solidFill>
              </a:rPr>
              <a:t> and Public Health, </a:t>
            </a:r>
            <a:r>
              <a:rPr lang="hu-HU" sz="1800" dirty="0" err="1">
                <a:solidFill>
                  <a:schemeClr val="tx1"/>
                </a:solidFill>
              </a:rPr>
              <a:t>by</a:t>
            </a:r>
            <a:r>
              <a:rPr lang="hu-HU" sz="1800" dirty="0">
                <a:solidFill>
                  <a:schemeClr val="tx1"/>
                </a:solidFill>
              </a:rPr>
              <a:t> B. </a:t>
            </a:r>
            <a:r>
              <a:rPr lang="hu-HU" sz="1800" dirty="0" err="1">
                <a:solidFill>
                  <a:schemeClr val="tx1"/>
                </a:solidFill>
              </a:rPr>
              <a:t>Levy</a:t>
            </a:r>
            <a:r>
              <a:rPr lang="hu-HU" sz="1800" dirty="0">
                <a:solidFill>
                  <a:schemeClr val="tx1"/>
                </a:solidFill>
              </a:rPr>
              <a:t> and J. </a:t>
            </a:r>
            <a:r>
              <a:rPr lang="hu-HU" sz="1800" dirty="0" err="1">
                <a:solidFill>
                  <a:schemeClr val="tx1"/>
                </a:solidFill>
              </a:rPr>
              <a:t>Patz</a:t>
            </a:r>
            <a:r>
              <a:rPr lang="hu-HU" sz="1800" dirty="0">
                <a:solidFill>
                  <a:schemeClr val="tx1"/>
                </a:solidFill>
              </a:rPr>
              <a:t>. </a:t>
            </a:r>
            <a:r>
              <a:rPr lang="hu-HU" sz="1800" dirty="0" err="1">
                <a:solidFill>
                  <a:schemeClr val="tx1"/>
                </a:solidFill>
              </a:rPr>
              <a:t>Chapter</a:t>
            </a:r>
            <a:r>
              <a:rPr lang="hu-HU" sz="1800" dirty="0">
                <a:solidFill>
                  <a:schemeClr val="tx1"/>
                </a:solidFill>
              </a:rPr>
              <a:t> 4B. Publisher: Oxford University Press, 2015. Print ISBN: 9780190202453 </a:t>
            </a:r>
            <a:r>
              <a:rPr lang="hu-HU" sz="1800" dirty="0" err="1">
                <a:solidFill>
                  <a:schemeClr val="tx1"/>
                </a:solidFill>
              </a:rPr>
              <a:t>eBook</a:t>
            </a:r>
            <a:r>
              <a:rPr lang="hu-HU" sz="1800" dirty="0">
                <a:solidFill>
                  <a:schemeClr val="tx1"/>
                </a:solidFill>
              </a:rPr>
              <a:t> ISBN: 9780190202460.</a:t>
            </a:r>
          </a:p>
          <a:p>
            <a:endParaRPr lang="de-DE" dirty="0"/>
          </a:p>
        </p:txBody>
      </p:sp>
    </p:spTree>
    <p:extLst>
      <p:ext uri="{BB962C8B-B14F-4D97-AF65-F5344CB8AC3E}">
        <p14:creationId xmlns:p14="http://schemas.microsoft.com/office/powerpoint/2010/main" val="19459848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solidFill>
                  <a:schemeClr val="tx1"/>
                </a:solidFill>
              </a:rPr>
              <a:t>Köszönöm a </a:t>
            </a:r>
            <a:r>
              <a:rPr lang="hu" sz="3600" b="1" dirty="0">
                <a:solidFill>
                  <a:schemeClr val="tx1"/>
                </a:solidFill>
              </a:rPr>
              <a:t>figyelmet!</a:t>
            </a:r>
          </a:p>
          <a:p>
            <a:pPr marL="0" indent="0" algn="ctr">
              <a:buNone/>
            </a:pPr>
            <a:endParaRPr lang="hu-HU" sz="2000" dirty="0" smtClean="0">
              <a:solidFill>
                <a:schemeClr val="tx1"/>
              </a:solidFill>
            </a:endParaRPr>
          </a:p>
          <a:p>
            <a:pPr marL="0" indent="0" algn="ctr">
              <a:buNone/>
            </a:pPr>
            <a:r>
              <a:rPr lang="hu-HU" sz="2000" dirty="0" smtClean="0">
                <a:solidFill>
                  <a:schemeClr val="tx1"/>
                </a:solidFill>
              </a:rPr>
              <a:t>Az </a:t>
            </a:r>
            <a:r>
              <a:rPr lang="hu-HU" sz="2000" dirty="0">
                <a:solidFill>
                  <a:schemeClr val="tx1"/>
                </a:solidFill>
              </a:rPr>
              <a:t>előadást az Európai Unió Erasmus+ programja által támogatott CLIMATEMED projekt szakértői dolgozták ki.</a:t>
            </a:r>
            <a:endParaRPr lang="en-US" sz="2000" dirty="0">
              <a:solidFill>
                <a:schemeClr val="tx1"/>
              </a:solidFill>
            </a:endParaRPr>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1530679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hu" sz="3200" b="1" dirty="0" smtClean="0">
                <a:solidFill>
                  <a:srgbClr val="000000"/>
                </a:solidFill>
              </a:rPr>
              <a:t>Az éghajlatváltozás és a szív- és érrendszeri betegségek (CVD)</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01925" y="2192694"/>
            <a:ext cx="5983545" cy="4112978"/>
          </a:xfrm>
        </p:spPr>
        <p:txBody>
          <a:bodyPr vert="horz" lIns="91440" tIns="45720" rIns="91440" bIns="45720" rtlCol="0" anchor="t">
            <a:normAutofit/>
          </a:bodyPr>
          <a:lstStyle/>
          <a:p>
            <a:pPr marL="0" indent="0" rtl="0">
              <a:buNone/>
            </a:pPr>
            <a:endParaRPr lang="en-US" dirty="0">
              <a:solidFill>
                <a:schemeClr val="tx1"/>
              </a:solidFill>
              <a:cs typeface="Calibri"/>
            </a:endParaRPr>
          </a:p>
          <a:p>
            <a:pPr marL="0" indent="0" algn="just">
              <a:lnSpc>
                <a:spcPct val="120000"/>
              </a:lnSpc>
              <a:buNone/>
            </a:pPr>
            <a:r>
              <a:rPr lang="hu-HU" sz="1800" dirty="0" smtClean="0">
                <a:solidFill>
                  <a:schemeClr val="tx1"/>
                </a:solidFill>
              </a:rPr>
              <a:t>Az éghajlatváltozás bizonyítottan hatást gyakorol a </a:t>
            </a:r>
            <a:br>
              <a:rPr lang="hu-HU" sz="1800" dirty="0" smtClean="0">
                <a:solidFill>
                  <a:schemeClr val="tx1"/>
                </a:solidFill>
              </a:rPr>
            </a:br>
            <a:r>
              <a:rPr lang="hu-HU" sz="1800" dirty="0" smtClean="0">
                <a:solidFill>
                  <a:srgbClr val="000000"/>
                </a:solidFill>
              </a:rPr>
              <a:t>szív- és érrendszeri betegségek</a:t>
            </a:r>
            <a:r>
              <a:rPr lang="hu-HU" sz="1800" dirty="0" smtClean="0">
                <a:solidFill>
                  <a:schemeClr val="tx1"/>
                </a:solidFill>
              </a:rPr>
              <a:t> (CVD) kialakulásának kockázatára és így az általános egészségi állapotra, amely helyzet olyan problémahalmazt jelent, amelyet sürgősen és különböző szinteken is kezelni szükséges.</a:t>
            </a:r>
            <a:endParaRPr lang="hu-HU" sz="1800" dirty="0" smtClean="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6450226" y="1255125"/>
            <a:ext cx="5566370" cy="4165374"/>
          </a:xfrm>
          <a:prstGeom prst="rect">
            <a:avLst/>
          </a:prstGeom>
        </p:spPr>
      </p:pic>
      <p:sp>
        <p:nvSpPr>
          <p:cNvPr id="6" name="Rectangle 5"/>
          <p:cNvSpPr/>
          <p:nvPr/>
        </p:nvSpPr>
        <p:spPr>
          <a:xfrm>
            <a:off x="6444669" y="5410885"/>
            <a:ext cx="5211872" cy="507831"/>
          </a:xfrm>
          <a:prstGeom prst="rect">
            <a:avLst/>
          </a:prstGeom>
        </p:spPr>
        <p:txBody>
          <a:bodyPr wrap="square" lIns="91440" tIns="45720" rIns="91440" bIns="45720" rtlCol="0" anchor="t">
            <a:spAutoFit/>
          </a:bodyPr>
          <a:lstStyle/>
          <a:p>
            <a:pPr algn="ctr" rtl="0"/>
            <a:r>
              <a:rPr lang="hu" sz="900"/>
              <a:t>Az éghajlatváltozás hatása az emberi egészségre.</a:t>
            </a:r>
            <a:r>
              <a:rPr lang="en-US" sz="900" dirty="0"/>
              <a:t/>
            </a:r>
            <a:br>
              <a:rPr lang="en-US" sz="900" dirty="0"/>
            </a:br>
            <a:r>
              <a:rPr lang="hu" sz="900"/>
              <a:t>Forrás: </a:t>
            </a:r>
            <a:r>
              <a:rPr lang="hu" sz="900">
                <a:hlinkClick r:id="rId3">
                  <a:extLst>
                    <a:ext uri="{A12FA001-AC4F-418D-AE19-62706E023703}">
                      <ahyp:hlinkClr xmlns:ahyp="http://schemas.microsoft.com/office/drawing/2018/hyperlinkcolor" xmlns="" val="tx"/>
                    </a:ext>
                  </a:extLst>
                </a:hlinkClick>
              </a:rPr>
              <a:t>https://www.cdc.gov/climateandhealth/images/climate_change_health_impacts600w.jpg?_=06389</a:t>
            </a:r>
            <a:r>
              <a:rPr lang="hu" sz="900"/>
              <a:t> </a:t>
            </a:r>
            <a:endParaRPr lang="en-US" sz="90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 b="1" dirty="0">
                <a:solidFill>
                  <a:srgbClr val="000000"/>
                </a:solidFill>
              </a:rPr>
              <a:t>Az éghajlatváltozás és a szív- és érrendszeri betegségek (CVD)</a:t>
            </a: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457200" y="5507015"/>
            <a:ext cx="11395494" cy="964474"/>
          </a:xfrm>
        </p:spPr>
        <p:txBody>
          <a:bodyPr vert="horz" lIns="91440" tIns="45720" rIns="91440" bIns="45720" rtlCol="0" anchor="t">
            <a:noAutofit/>
          </a:bodyPr>
          <a:lstStyle/>
          <a:p>
            <a:pPr marL="0" indent="0" algn="ctr">
              <a:lnSpc>
                <a:spcPct val="120000"/>
              </a:lnSpc>
              <a:spcBef>
                <a:spcPts val="0"/>
              </a:spcBef>
              <a:buNone/>
            </a:pPr>
            <a:r>
              <a:rPr lang="hu-HU" sz="1700" dirty="0"/>
              <a:t>A szélsőséges időjárási jelenségek, a környezeti hőmérséklet ingadozásai, a hőhullámok, a hidegidőszakok és a különböző szennyező anyagoknak való közvetlen kitettség </a:t>
            </a:r>
            <a:r>
              <a:rPr lang="hu-HU" sz="1700" dirty="0" smtClean="0"/>
              <a:t>súlyosbíthatják </a:t>
            </a:r>
            <a:r>
              <a:rPr lang="hu-HU" sz="1700" dirty="0"/>
              <a:t>a </a:t>
            </a:r>
            <a:r>
              <a:rPr lang="hu-HU" sz="1700" dirty="0" smtClean="0"/>
              <a:t>már meglévő CVD, és hozzájárulhat </a:t>
            </a:r>
            <a:r>
              <a:rPr lang="hu-HU" sz="1700" dirty="0"/>
              <a:t>a betegség </a:t>
            </a:r>
            <a:r>
              <a:rPr lang="hu-HU" sz="1700" dirty="0" smtClean="0"/>
              <a:t>kialakulásához.</a:t>
            </a:r>
            <a:endParaRPr lang="hu-HU" sz="1700" dirty="0"/>
          </a:p>
        </p:txBody>
      </p:sp>
      <p:sp>
        <p:nvSpPr>
          <p:cNvPr id="5" name="Rectangle 4"/>
          <p:cNvSpPr/>
          <p:nvPr/>
        </p:nvSpPr>
        <p:spPr>
          <a:xfrm>
            <a:off x="3843999" y="5137683"/>
            <a:ext cx="5294251" cy="369332"/>
          </a:xfrm>
          <a:prstGeom prst="rect">
            <a:avLst/>
          </a:prstGeom>
        </p:spPr>
        <p:txBody>
          <a:bodyPr wrap="square" lIns="91440" tIns="45720" rIns="91440" bIns="45720" rtlCol="0" anchor="t">
            <a:spAutoFit/>
          </a:bodyPr>
          <a:lstStyle/>
          <a:p>
            <a:pPr algn="ctr" rtl="0"/>
            <a:r>
              <a:rPr lang="hu" sz="900" dirty="0">
                <a:ea typeface="Calibri"/>
                <a:cs typeface="Calibri"/>
              </a:rPr>
              <a:t>Az éghajlatváltozás hatása a szív- és érrendszeri betegségek kialakulására. </a:t>
            </a:r>
          </a:p>
          <a:p>
            <a:pPr algn="ctr" rtl="0"/>
            <a:r>
              <a:rPr lang="hu" sz="900" dirty="0">
                <a:ea typeface="Calibri"/>
                <a:cs typeface="Calibri"/>
              </a:rPr>
              <a:t>Forrás: Khraishah et al., </a:t>
            </a:r>
            <a:r>
              <a:rPr lang="hu" sz="900" dirty="0" smtClean="0">
                <a:ea typeface="Calibri"/>
                <a:cs typeface="Calibri"/>
              </a:rPr>
              <a:t>2022</a:t>
            </a:r>
            <a:endParaRPr lang="en-US" sz="900" dirty="0">
              <a:cs typeface="Calibri"/>
            </a:endParaRPr>
          </a:p>
        </p:txBody>
      </p:sp>
      <p:pic>
        <p:nvPicPr>
          <p:cNvPr id="6" name="Picture 5" descr="Timeline&#10;&#10;Description automatically generated"/>
          <p:cNvPicPr>
            <a:picLocks noChangeAspect="1"/>
          </p:cNvPicPr>
          <p:nvPr/>
        </p:nvPicPr>
        <p:blipFill rotWithShape="1">
          <a:blip r:embed="rId2"/>
          <a:srcRect t="1483" b="24423"/>
          <a:stretch/>
        </p:blipFill>
        <p:spPr bwMode="auto">
          <a:xfrm>
            <a:off x="1518247" y="672861"/>
            <a:ext cx="9113188" cy="453749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704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A968-8A79-CFF9-6049-23BAEFD0091A}"/>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89010C6D-4E7E-ACEB-1BD7-F6DAFDE2F964}"/>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C48D1674-0CE4-CCC8-3B4D-2FDCB8122061}"/>
              </a:ext>
            </a:extLst>
          </p:cNvPr>
          <p:cNvPicPr>
            <a:picLocks noChangeAspect="1"/>
          </p:cNvPicPr>
          <p:nvPr/>
        </p:nvPicPr>
        <p:blipFill>
          <a:blip r:embed="rId2"/>
          <a:stretch>
            <a:fillRect/>
          </a:stretch>
        </p:blipFill>
        <p:spPr>
          <a:xfrm>
            <a:off x="0" y="153009"/>
            <a:ext cx="12192000" cy="6152663"/>
          </a:xfrm>
          <a:prstGeom prst="rect">
            <a:avLst/>
          </a:prstGeom>
        </p:spPr>
      </p:pic>
      <p:sp>
        <p:nvSpPr>
          <p:cNvPr id="7" name="TextBox 6">
            <a:extLst>
              <a:ext uri="{FF2B5EF4-FFF2-40B4-BE49-F238E27FC236}">
                <a16:creationId xmlns:a16="http://schemas.microsoft.com/office/drawing/2014/main" id="{4DFA2DB4-F512-34AE-A1AA-54B204A7A557}"/>
              </a:ext>
            </a:extLst>
          </p:cNvPr>
          <p:cNvSpPr txBox="1"/>
          <p:nvPr/>
        </p:nvSpPr>
        <p:spPr>
          <a:xfrm>
            <a:off x="4967654" y="5128069"/>
            <a:ext cx="6145778" cy="646331"/>
          </a:xfrm>
          <a:prstGeom prst="rect">
            <a:avLst/>
          </a:prstGeom>
          <a:noFill/>
        </p:spPr>
        <p:txBody>
          <a:bodyPr wrap="square" lIns="91440" tIns="45720" rIns="91440" bIns="45720" rtlCol="0" anchor="t">
            <a:spAutoFit/>
          </a:bodyPr>
          <a:lstStyle/>
          <a:p>
            <a:pPr rtl="0"/>
            <a:r>
              <a:rPr lang="hu" sz="1200" b="0" i="0">
                <a:effectLst/>
                <a:latin typeface="+mj-lt"/>
              </a:rPr>
              <a:t>Forrás: Vaduganathan, M., Mensah, GA, Turco, JV, Fuster, V. és Roth, G.A. (2022). A szív- és érrendszeri betegségek globális terhe és a kockázat: Iránytű a jövő egészségéhez. </a:t>
            </a:r>
            <a:r>
              <a:rPr lang="hu" sz="1200" b="0" i="1">
                <a:effectLst/>
                <a:latin typeface="+mj-lt"/>
              </a:rPr>
              <a:t>Az Amerikai Kardiológiai Főiskola folyóirata</a:t>
            </a:r>
            <a:r>
              <a:rPr lang="hu" sz="1200" b="0" i="0">
                <a:effectLst/>
                <a:latin typeface="+mj-lt"/>
              </a:rPr>
              <a:t>, </a:t>
            </a:r>
            <a:r>
              <a:rPr lang="hu" sz="1200" b="0" i="1">
                <a:effectLst/>
                <a:latin typeface="+mj-lt"/>
              </a:rPr>
              <a:t>80</a:t>
            </a:r>
            <a:r>
              <a:rPr lang="hu" sz="1200" b="0" i="0">
                <a:effectLst/>
                <a:latin typeface="+mj-lt"/>
              </a:rPr>
              <a:t> (25), 2361-2371.</a:t>
            </a:r>
            <a:endParaRPr lang="en-US" sz="1200">
              <a:latin typeface="+mj-lt"/>
              <a:cs typeface="Calibri"/>
            </a:endParaRPr>
          </a:p>
        </p:txBody>
      </p:sp>
    </p:spTree>
    <p:extLst>
      <p:ext uri="{BB962C8B-B14F-4D97-AF65-F5344CB8AC3E}">
        <p14:creationId xmlns:p14="http://schemas.microsoft.com/office/powerpoint/2010/main" val="1060164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5581-44AE-5D87-9A39-C394305D262C}"/>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7E2819E3-DAF6-1F26-0B81-7AA175A03C47}"/>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962AC05F-E40E-90C2-829A-E5695D096DEB}"/>
              </a:ext>
            </a:extLst>
          </p:cNvPr>
          <p:cNvPicPr>
            <a:picLocks noChangeAspect="1"/>
          </p:cNvPicPr>
          <p:nvPr/>
        </p:nvPicPr>
        <p:blipFill>
          <a:blip r:embed="rId2"/>
          <a:stretch>
            <a:fillRect/>
          </a:stretch>
        </p:blipFill>
        <p:spPr>
          <a:xfrm>
            <a:off x="0" y="679224"/>
            <a:ext cx="12192000" cy="5499552"/>
          </a:xfrm>
          <a:prstGeom prst="rect">
            <a:avLst/>
          </a:prstGeom>
        </p:spPr>
      </p:pic>
      <p:sp>
        <p:nvSpPr>
          <p:cNvPr id="6" name="TextBox 5">
            <a:extLst>
              <a:ext uri="{FF2B5EF4-FFF2-40B4-BE49-F238E27FC236}">
                <a16:creationId xmlns:a16="http://schemas.microsoft.com/office/drawing/2014/main" id="{26A745D7-7CD5-B82E-04FC-52AFA3E1144E}"/>
              </a:ext>
            </a:extLst>
          </p:cNvPr>
          <p:cNvSpPr txBox="1"/>
          <p:nvPr/>
        </p:nvSpPr>
        <p:spPr>
          <a:xfrm>
            <a:off x="6893169" y="5659341"/>
            <a:ext cx="5247495" cy="646331"/>
          </a:xfrm>
          <a:prstGeom prst="rect">
            <a:avLst/>
          </a:prstGeom>
          <a:noFill/>
        </p:spPr>
        <p:txBody>
          <a:bodyPr wrap="square" lIns="91440" tIns="45720" rIns="91440" bIns="45720" rtlCol="0" anchor="t">
            <a:spAutoFit/>
          </a:bodyPr>
          <a:lstStyle/>
          <a:p>
            <a:pPr rtl="0"/>
            <a:r>
              <a:rPr lang="hu" sz="1200" b="0" i="0">
                <a:effectLst/>
                <a:latin typeface="+mj-lt"/>
              </a:rPr>
              <a:t>Forrás: Vaduganathan, M., Mensah, GA, Turco, JV, Fuster, V. és Roth, G.A. (2022). A szív- és érrendszeri betegségek globális terhe és a kockázat: Iránytű a jövő egészségéhez. </a:t>
            </a:r>
            <a:r>
              <a:rPr lang="hu" sz="1200" b="0" i="1">
                <a:effectLst/>
                <a:latin typeface="+mj-lt"/>
              </a:rPr>
              <a:t>Az Amerikai Kardiológiai Főiskola folyóirata</a:t>
            </a:r>
            <a:r>
              <a:rPr lang="hu" sz="1200" b="0" i="0">
                <a:effectLst/>
                <a:latin typeface="+mj-lt"/>
              </a:rPr>
              <a:t>, </a:t>
            </a:r>
            <a:r>
              <a:rPr lang="hu" sz="1200" b="0" i="1">
                <a:effectLst/>
                <a:latin typeface="+mj-lt"/>
              </a:rPr>
              <a:t>80</a:t>
            </a:r>
            <a:r>
              <a:rPr lang="hu" sz="1200" b="0" i="0">
                <a:effectLst/>
                <a:latin typeface="+mj-lt"/>
              </a:rPr>
              <a:t> (25), 2361-2371.</a:t>
            </a:r>
            <a:endParaRPr lang="en-US" sz="1200">
              <a:latin typeface="+mj-lt"/>
              <a:cs typeface="Calibri"/>
            </a:endParaRPr>
          </a:p>
        </p:txBody>
      </p:sp>
    </p:spTree>
    <p:extLst>
      <p:ext uri="{BB962C8B-B14F-4D97-AF65-F5344CB8AC3E}">
        <p14:creationId xmlns:p14="http://schemas.microsoft.com/office/powerpoint/2010/main" val="395067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9928C-331C-6D2A-9BE5-52FADCACEED1}"/>
              </a:ext>
            </a:extLst>
          </p:cNvPr>
          <p:cNvSpPr>
            <a:spLocks noGrp="1"/>
          </p:cNvSpPr>
          <p:nvPr>
            <p:ph type="title"/>
          </p:nvPr>
        </p:nvSpPr>
        <p:spPr/>
        <p:txBody>
          <a:bodyPr rtlCol="0">
            <a:normAutofit fontScale="90000"/>
          </a:bodyPr>
          <a:lstStyle/>
          <a:p>
            <a:r>
              <a:rPr lang="hu" b="1" dirty="0">
                <a:solidFill>
                  <a:schemeClr val="tx1"/>
                </a:solidFill>
              </a:rPr>
              <a:t>A szív- és érrendszeri betegségek globális terhe és a kockázat</a:t>
            </a:r>
            <a:endParaRPr lang="en-US" b="1" dirty="0">
              <a:solidFill>
                <a:schemeClr val="tx1"/>
              </a:solidFill>
            </a:endParaRPr>
          </a:p>
        </p:txBody>
      </p:sp>
      <p:sp>
        <p:nvSpPr>
          <p:cNvPr id="3" name="Content Placeholder 2">
            <a:extLst>
              <a:ext uri="{FF2B5EF4-FFF2-40B4-BE49-F238E27FC236}">
                <a16:creationId xmlns:a16="http://schemas.microsoft.com/office/drawing/2014/main" id="{A9B69635-0847-48A3-4E81-06FD3E2C4CC2}"/>
              </a:ext>
            </a:extLst>
          </p:cNvPr>
          <p:cNvSpPr>
            <a:spLocks noGrp="1"/>
          </p:cNvSpPr>
          <p:nvPr>
            <p:ph idx="1"/>
          </p:nvPr>
        </p:nvSpPr>
        <p:spPr/>
        <p:txBody>
          <a:bodyPr rtlCol="0"/>
          <a:lstStyle/>
          <a:p>
            <a:pPr rtl="0"/>
            <a:endParaRPr lang="en-US" dirty="0"/>
          </a:p>
        </p:txBody>
      </p:sp>
      <p:pic>
        <p:nvPicPr>
          <p:cNvPr id="5" name="Picture 4">
            <a:extLst>
              <a:ext uri="{FF2B5EF4-FFF2-40B4-BE49-F238E27FC236}">
                <a16:creationId xmlns:a16="http://schemas.microsoft.com/office/drawing/2014/main" id="{0EF3FA87-58E9-5CFB-FB23-0013607AA322}"/>
              </a:ext>
            </a:extLst>
          </p:cNvPr>
          <p:cNvPicPr>
            <a:picLocks noChangeAspect="1"/>
          </p:cNvPicPr>
          <p:nvPr/>
        </p:nvPicPr>
        <p:blipFill>
          <a:blip r:embed="rId2"/>
          <a:stretch>
            <a:fillRect/>
          </a:stretch>
        </p:blipFill>
        <p:spPr>
          <a:xfrm>
            <a:off x="0" y="2002341"/>
            <a:ext cx="12198332" cy="2854800"/>
          </a:xfrm>
          <a:prstGeom prst="rect">
            <a:avLst/>
          </a:prstGeom>
        </p:spPr>
      </p:pic>
      <p:sp>
        <p:nvSpPr>
          <p:cNvPr id="6" name="TextBox 5">
            <a:extLst>
              <a:ext uri="{FF2B5EF4-FFF2-40B4-BE49-F238E27FC236}">
                <a16:creationId xmlns:a16="http://schemas.microsoft.com/office/drawing/2014/main" id="{E4A83EAC-2AB7-C470-8AAD-4682C12C003D}"/>
              </a:ext>
            </a:extLst>
          </p:cNvPr>
          <p:cNvSpPr txBox="1"/>
          <p:nvPr/>
        </p:nvSpPr>
        <p:spPr>
          <a:xfrm>
            <a:off x="4967654" y="5128069"/>
            <a:ext cx="6145778" cy="646331"/>
          </a:xfrm>
          <a:prstGeom prst="rect">
            <a:avLst/>
          </a:prstGeom>
          <a:noFill/>
        </p:spPr>
        <p:txBody>
          <a:bodyPr wrap="square" lIns="91440" tIns="45720" rIns="91440" bIns="45720" rtlCol="0" anchor="t">
            <a:spAutoFit/>
          </a:bodyPr>
          <a:lstStyle/>
          <a:p>
            <a:pPr rtl="0"/>
            <a:r>
              <a:rPr lang="hu" sz="1200" b="0" i="0" dirty="0">
                <a:effectLst/>
                <a:latin typeface="+mj-lt"/>
              </a:rPr>
              <a:t>Forrás: Vaduganathan, M., Mensah, GA, Turco, JV, Fuster, V. és Roth, G.A. (2022). A szív- és érrendszeri betegségek globális terhe és a kockázat: Iránytű a jövő egészségéhez. </a:t>
            </a:r>
            <a:r>
              <a:rPr lang="hu" sz="1200" b="0" i="1" dirty="0">
                <a:effectLst/>
                <a:latin typeface="+mj-lt"/>
              </a:rPr>
              <a:t>Az Amerikai Kardiológiai Főiskola folyóirata</a:t>
            </a:r>
            <a:r>
              <a:rPr lang="hu" sz="1200" b="0" i="0" dirty="0">
                <a:effectLst/>
                <a:latin typeface="+mj-lt"/>
              </a:rPr>
              <a:t>, </a:t>
            </a:r>
            <a:r>
              <a:rPr lang="hu" sz="1200" b="0" i="1" dirty="0">
                <a:effectLst/>
                <a:latin typeface="+mj-lt"/>
              </a:rPr>
              <a:t>80</a:t>
            </a:r>
            <a:r>
              <a:rPr lang="hu" sz="1200" b="0" i="0" dirty="0">
                <a:effectLst/>
                <a:latin typeface="+mj-lt"/>
              </a:rPr>
              <a:t> (25), 2361-2371.</a:t>
            </a:r>
            <a:endParaRPr lang="en-US" sz="1200" dirty="0">
              <a:latin typeface="+mj-lt"/>
              <a:cs typeface="Calibri"/>
            </a:endParaRPr>
          </a:p>
        </p:txBody>
      </p:sp>
    </p:spTree>
    <p:extLst>
      <p:ext uri="{BB962C8B-B14F-4D97-AF65-F5344CB8AC3E}">
        <p14:creationId xmlns:p14="http://schemas.microsoft.com/office/powerpoint/2010/main" val="122584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dirty="0">
                <a:solidFill>
                  <a:schemeClr val="tx1"/>
                </a:solidFill>
              </a:rPr>
              <a:t>A levegő hőmérséklete </a:t>
            </a:r>
            <a:r>
              <a:rPr lang="hu" b="1" dirty="0" smtClean="0">
                <a:solidFill>
                  <a:schemeClr val="tx1"/>
                </a:solidFill>
              </a:rPr>
              <a:t>és a </a:t>
            </a:r>
            <a:r>
              <a:rPr lang="hu" b="1" dirty="0" smtClean="0">
                <a:solidFill>
                  <a:schemeClr val="tx1"/>
                </a:solidFill>
              </a:rPr>
              <a:t>CVD összefüggései</a:t>
            </a:r>
            <a:endParaRPr lang="en-US" b="1" dirty="0">
              <a:solidFill>
                <a:schemeClr val="tx1"/>
              </a:solidFill>
              <a:cs typeface="Calibri"/>
            </a:endParaRPr>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7209" y="702645"/>
            <a:ext cx="8284870" cy="5660320"/>
          </a:xfrm>
          <a:prstGeom prst="rect">
            <a:avLst/>
          </a:prstGeom>
        </p:spPr>
      </p:pic>
      <p:sp>
        <p:nvSpPr>
          <p:cNvPr id="5" name="Rectangle 4"/>
          <p:cNvSpPr/>
          <p:nvPr/>
        </p:nvSpPr>
        <p:spPr>
          <a:xfrm>
            <a:off x="3614183" y="5928245"/>
            <a:ext cx="5243249" cy="369332"/>
          </a:xfrm>
          <a:prstGeom prst="rect">
            <a:avLst/>
          </a:prstGeom>
        </p:spPr>
        <p:txBody>
          <a:bodyPr wrap="square" rtlCol="0">
            <a:spAutoFit/>
          </a:bodyPr>
          <a:lstStyle/>
          <a:p>
            <a:pPr algn="ctr" rtl="0"/>
            <a:r>
              <a:rPr lang="hu" sz="900" dirty="0">
                <a:solidFill>
                  <a:prstClr val="white">
                    <a:lumMod val="50000"/>
                  </a:prstClr>
                </a:solidFill>
              </a:rPr>
              <a:t> A szív- és érrendszeri betegségek szezonális variációjának modellje: egyén—környezeti kölcsönhatások</a:t>
            </a:r>
          </a:p>
          <a:p>
            <a:pPr algn="ctr" rtl="0"/>
            <a:r>
              <a:rPr lang="hu" sz="900" dirty="0">
                <a:solidFill>
                  <a:prstClr val="white">
                    <a:lumMod val="50000"/>
                  </a:prstClr>
                </a:solidFill>
              </a:rPr>
              <a:t>Forrás: Stewart et al., 2017</a:t>
            </a:r>
            <a:endParaRPr lang="en-US" sz="900" dirty="0"/>
          </a:p>
        </p:txBody>
      </p:sp>
    </p:spTree>
    <p:extLst>
      <p:ext uri="{BB962C8B-B14F-4D97-AF65-F5344CB8AC3E}">
        <p14:creationId xmlns:p14="http://schemas.microsoft.com/office/powerpoint/2010/main" val="37704910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CAC99C-A00D-4220-B380-6E25F4F9D9B6}">
  <ds:schemaRefs>
    <ds:schemaRef ds:uri="603c054e-d324-4a4b-bfdc-a44c27811fd1"/>
    <ds:schemaRef ds:uri="http://schemas.microsoft.com/office/2006/documentManagement/types"/>
    <ds:schemaRef ds:uri="http://www.w3.org/XML/1998/namespace"/>
    <ds:schemaRef ds:uri="7041af30-ae09-480b-a38a-622eca9a1506"/>
    <ds:schemaRef ds:uri="http://purl.org/dc/term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88B95B81-D62B-49C6-9E67-B8FDFDBCEC21}"/>
</file>

<file path=customXml/itemProps3.xml><?xml version="1.0" encoding="utf-8"?>
<ds:datastoreItem xmlns:ds="http://schemas.openxmlformats.org/officeDocument/2006/customXml" ds:itemID="{601CD358-40A9-498F-ADCE-740389B563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2673</TotalTime>
  <Words>1809</Words>
  <Application>Microsoft Office PowerPoint</Application>
  <PresentationFormat>Szélesvásznú</PresentationFormat>
  <Paragraphs>137</Paragraphs>
  <Slides>33</Slides>
  <Notes>1</Notes>
  <HiddenSlides>0</HiddenSlides>
  <MMClips>0</MMClips>
  <ScaleCrop>false</ScaleCrop>
  <HeadingPairs>
    <vt:vector size="6" baseType="variant">
      <vt:variant>
        <vt:lpstr>Használt betűtípusok</vt:lpstr>
      </vt:variant>
      <vt:variant>
        <vt:i4>4</vt:i4>
      </vt:variant>
      <vt:variant>
        <vt:lpstr>Téma</vt:lpstr>
      </vt:variant>
      <vt:variant>
        <vt:i4>2</vt:i4>
      </vt:variant>
      <vt:variant>
        <vt:lpstr>Diacímek</vt:lpstr>
      </vt:variant>
      <vt:variant>
        <vt:i4>33</vt:i4>
      </vt:variant>
    </vt:vector>
  </HeadingPairs>
  <TitlesOfParts>
    <vt:vector size="39" baseType="lpstr">
      <vt:lpstr>Arial</vt:lpstr>
      <vt:lpstr>Calibri</vt:lpstr>
      <vt:lpstr>Garamond</vt:lpstr>
      <vt:lpstr>Times New Roman</vt:lpstr>
      <vt:lpstr>Office-téma</vt:lpstr>
      <vt:lpstr>Office-téma</vt:lpstr>
      <vt:lpstr>Developing new curriculum outlines and learning materials on climate change's health impacts for medical schools 2021-2-HU01-KA220-HED-000050972</vt:lpstr>
      <vt:lpstr>Az éghajlatváltozás hatása a szív- és érrendszeri betegségekre (CVD)</vt:lpstr>
      <vt:lpstr>Az előadás segítségével megszerezhető ismeretek</vt:lpstr>
      <vt:lpstr>Az éghajlatváltozás és a szív- és érrendszeri betegségek (CVD)</vt:lpstr>
      <vt:lpstr>Az éghajlatváltozás és a szív- és érrendszeri betegségek (CVD)</vt:lpstr>
      <vt:lpstr>PowerPoint-bemutató</vt:lpstr>
      <vt:lpstr>PowerPoint-bemutató</vt:lpstr>
      <vt:lpstr>A szív- és érrendszeri betegségek globális terhe és a kockázat</vt:lpstr>
      <vt:lpstr>A levegő hőmérséklete és a CVD összefüggései</vt:lpstr>
      <vt:lpstr>A levegő hőmérséklete és a CVD összefüggései</vt:lpstr>
      <vt:lpstr>A hőmérséklettel kapcsolatos CVD epidemiológiája: kardiovaszkuláris kockázati tényezők </vt:lpstr>
      <vt:lpstr>A hőmérséklettel kapcsolatos CVD epidemiológiája: kardiovaszkuláris kockázati tényezők</vt:lpstr>
      <vt:lpstr>A hőmérséklettel kapcsolatos CVD epidemiológiája: ischémiás szívbetegség</vt:lpstr>
      <vt:lpstr>A hőmérséklettel kapcsolatos CVD epidemiológiája: aritmia</vt:lpstr>
      <vt:lpstr>A hőmérséklettel kapcsolatos CVD epidemiológiája: stroke</vt:lpstr>
      <vt:lpstr>A hőhullámok és a hideg időszakok hatása a CVD-re</vt:lpstr>
      <vt:lpstr>A légszennyezés a CVD-re gyakorolt hatásai: szálló por (PM)</vt:lpstr>
      <vt:lpstr>A légszennyezés és a CVD epidemiológiája: szív- és érrendszeri betegségek</vt:lpstr>
      <vt:lpstr>Erdőtüzek, sivatagi por és CVD</vt:lpstr>
      <vt:lpstr>Veszélyeztetett társadalmi csoportok</vt:lpstr>
      <vt:lpstr>Veszélyeztetett társadalmi csoportok</vt:lpstr>
      <vt:lpstr>Hogyan lehet enyhíteni az éghajlatváltozással kapcsolatos CVD-t?</vt:lpstr>
      <vt:lpstr>Hogyan lehet enyhíteni az éghajlatváltozással kapcsolatos CVD-t?</vt:lpstr>
      <vt:lpstr>Fő következtetések</vt:lpstr>
      <vt:lpstr>Fő következtetések</vt:lpstr>
      <vt:lpstr>Fő következtetések</vt:lpstr>
      <vt:lpstr>Fő következtetések</vt:lpstr>
      <vt:lpstr>Fő következtetések </vt:lpstr>
      <vt:lpstr>Fő következtetések </vt:lpstr>
      <vt:lpstr>Ellenőrizze tudását</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Giran</cp:lastModifiedBy>
  <cp:revision>480</cp:revision>
  <cp:lastPrinted>2023-03-02T11:05:34Z</cp:lastPrinted>
  <dcterms:created xsi:type="dcterms:W3CDTF">2023-02-21T16:51:38Z</dcterms:created>
  <dcterms:modified xsi:type="dcterms:W3CDTF">2025-04-17T07:01:55Z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