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sldIdLst>
    <p:sldId id="331" r:id="rId5"/>
    <p:sldId id="262" r:id="rId6"/>
    <p:sldId id="328" r:id="rId7"/>
    <p:sldId id="275" r:id="rId8"/>
    <p:sldId id="280" r:id="rId9"/>
    <p:sldId id="265" r:id="rId10"/>
    <p:sldId id="266" r:id="rId11"/>
    <p:sldId id="286" r:id="rId12"/>
    <p:sldId id="267" r:id="rId13"/>
    <p:sldId id="319" r:id="rId14"/>
    <p:sldId id="320" r:id="rId15"/>
    <p:sldId id="289" r:id="rId16"/>
    <p:sldId id="287" r:id="rId17"/>
    <p:sldId id="290" r:id="rId18"/>
    <p:sldId id="292" r:id="rId19"/>
    <p:sldId id="293" r:id="rId20"/>
    <p:sldId id="298" r:id="rId21"/>
    <p:sldId id="268" r:id="rId22"/>
    <p:sldId id="285" r:id="rId23"/>
    <p:sldId id="300" r:id="rId24"/>
    <p:sldId id="281" r:id="rId25"/>
    <p:sldId id="305" r:id="rId26"/>
    <p:sldId id="307" r:id="rId27"/>
    <p:sldId id="308" r:id="rId28"/>
    <p:sldId id="309" r:id="rId29"/>
    <p:sldId id="310" r:id="rId30"/>
    <p:sldId id="311" r:id="rId31"/>
    <p:sldId id="312" r:id="rId32"/>
    <p:sldId id="327" r:id="rId33"/>
    <p:sldId id="313" r:id="rId34"/>
    <p:sldId id="316" r:id="rId35"/>
    <p:sldId id="318" r:id="rId36"/>
    <p:sldId id="270" r:id="rId37"/>
    <p:sldId id="323" r:id="rId38"/>
    <p:sldId id="329" r:id="rId39"/>
    <p:sldId id="330" r:id="rId40"/>
    <p:sldId id="332" r:id="rId41"/>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93590" autoAdjust="0"/>
  </p:normalViewPr>
  <p:slideViewPr>
    <p:cSldViewPr snapToGrid="0" showGuides="1">
      <p:cViewPr varScale="1">
        <p:scale>
          <a:sx n="103" d="100"/>
          <a:sy n="103" d="100"/>
        </p:scale>
        <p:origin x="948" y="108"/>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33.png"/></Relationships>
</file>

<file path=ppt/diagrams/_rels/drawing3.xml.rels><?xml version="1.0" encoding="UTF-8" standalone="yes"?>
<Relationships xmlns="http://schemas.openxmlformats.org/package/2006/relationships"><Relationship Id="rId1"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8A6F5-90F3-448A-B51E-FAA11ADAA994}" type="doc">
      <dgm:prSet loTypeId="urn:microsoft.com/office/officeart/2005/8/layout/hList1" loCatId="list" qsTypeId="urn:microsoft.com/office/officeart/2005/8/quickstyle/simple3" qsCatId="simple" csTypeId="urn:microsoft.com/office/officeart/2005/8/colors/accent1_2" csCatId="accent1" phldr="1"/>
      <dgm:spPr/>
      <dgm:t>
        <a:bodyPr rtlCol="0"/>
        <a:lstStyle/>
        <a:p>
          <a:pPr rtl="0"/>
          <a:endParaRPr lang="hu-HU"/>
        </a:p>
      </dgm:t>
    </dgm:pt>
    <dgm:pt modelId="{7D605682-25FB-4684-A2F9-69DAC7AA066A}">
      <dgm:prSet phldrT="[Szöveg]"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hu" sz="2000" b="1" dirty="0">
              <a:latin typeface="+mn-lt"/>
              <a:sym typeface="PT Sans" charset="-52"/>
            </a:rPr>
            <a:t>Közvetlenül az egészségre gyakorolt hatás</a:t>
          </a:r>
          <a:endParaRPr lang="hu-HU" sz="1800" dirty="0"/>
        </a:p>
      </dgm:t>
    </dgm:pt>
    <dgm:pt modelId="{FFD63B34-61E6-4C4E-8E3C-852A998F16D3}" type="parTrans" cxnId="{E8D84A24-84D7-4E55-8B69-17F074A75EE9}">
      <dgm:prSet/>
      <dgm:spPr/>
      <dgm:t>
        <a:bodyPr rtlCol="0"/>
        <a:lstStyle/>
        <a:p>
          <a:pPr rtl="0"/>
          <a:endParaRPr lang="hu-HU">
            <a:solidFill>
              <a:schemeClr val="tx1"/>
            </a:solidFill>
          </a:endParaRPr>
        </a:p>
      </dgm:t>
    </dgm:pt>
    <dgm:pt modelId="{000F348A-D390-4356-BEF3-EBEA2670D223}" type="sibTrans" cxnId="{E8D84A24-84D7-4E55-8B69-17F074A75EE9}">
      <dgm:prSet/>
      <dgm:spPr/>
      <dgm:t>
        <a:bodyPr rtlCol="0"/>
        <a:lstStyle/>
        <a:p>
          <a:pPr rtl="0"/>
          <a:endParaRPr lang="hu-HU">
            <a:solidFill>
              <a:schemeClr val="tx1"/>
            </a:solidFill>
          </a:endParaRPr>
        </a:p>
      </dgm:t>
    </dgm:pt>
    <dgm:pt modelId="{CE97B37F-08EA-48D9-8026-C782D10CF31B}">
      <dgm:prSet phldrT="[Szöveg]" custT="1"/>
      <dgm:spPr/>
      <dgm:t>
        <a:bodyPr rtlCol="0"/>
        <a:lstStyle/>
        <a:p>
          <a:pPr rtl="0"/>
          <a:r>
            <a:rPr lang="hu" sz="2000" b="1" dirty="0" smtClean="0">
              <a:latin typeface="+mn-lt"/>
              <a:sym typeface="PT Sans" charset="-52"/>
            </a:rPr>
            <a:t>Betegségek</a:t>
          </a:r>
          <a:br>
            <a:rPr lang="hu" sz="2000" b="1" dirty="0" smtClean="0">
              <a:latin typeface="+mn-lt"/>
              <a:sym typeface="PT Sans" charset="-52"/>
            </a:rPr>
          </a:br>
          <a:r>
            <a:rPr lang="hu" sz="2000" b="1" dirty="0" smtClean="0">
              <a:latin typeface="+mn-lt"/>
              <a:sym typeface="PT Sans" charset="-52"/>
            </a:rPr>
            <a:t> terjedése</a:t>
          </a:r>
          <a:endParaRPr lang="hu-HU" sz="1800" dirty="0"/>
        </a:p>
      </dgm:t>
    </dgm:pt>
    <dgm:pt modelId="{C01DE81F-0722-4BC7-AF6A-743A4F4C0238}" type="parTrans" cxnId="{72763593-81DB-440B-B6C2-5652EF626D6F}">
      <dgm:prSet/>
      <dgm:spPr/>
      <dgm:t>
        <a:bodyPr rtlCol="0"/>
        <a:lstStyle/>
        <a:p>
          <a:pPr rtl="0"/>
          <a:endParaRPr lang="hu-HU">
            <a:solidFill>
              <a:schemeClr val="tx1"/>
            </a:solidFill>
          </a:endParaRPr>
        </a:p>
      </dgm:t>
    </dgm:pt>
    <dgm:pt modelId="{73400A9C-3183-42B3-8EB3-4A9E45EEDD0B}" type="sibTrans" cxnId="{72763593-81DB-440B-B6C2-5652EF626D6F}">
      <dgm:prSet/>
      <dgm:spPr/>
      <dgm:t>
        <a:bodyPr rtlCol="0"/>
        <a:lstStyle/>
        <a:p>
          <a:pPr rtl="0"/>
          <a:endParaRPr lang="hu-HU">
            <a:solidFill>
              <a:schemeClr val="tx1"/>
            </a:solidFill>
          </a:endParaRPr>
        </a:p>
      </dgm:t>
    </dgm:pt>
    <dgm:pt modelId="{A079790B-433C-4CE7-BBB1-2DFE696D708A}">
      <dgm:prSet phldrT="[Szöveg]" custT="1"/>
      <dgm:spPr/>
      <dgm:t>
        <a:bodyPr rtlCol="0"/>
        <a:lstStyle/>
        <a:p>
          <a:pPr rtl="0"/>
          <a:r>
            <a:rPr lang="hu" sz="2400"/>
            <a:t>Rovarok, kullancsok és rágcsálók által terjesztett betegségek</a:t>
          </a:r>
          <a:endParaRPr lang="hu-HU" sz="2400" dirty="0"/>
        </a:p>
      </dgm:t>
    </dgm:pt>
    <dgm:pt modelId="{34C004CA-B9CD-4F60-9160-187F31C116B4}" type="parTrans" cxnId="{ABED6D73-AF50-48D1-93AE-D72ED476B6AF}">
      <dgm:prSet/>
      <dgm:spPr/>
      <dgm:t>
        <a:bodyPr rtlCol="0"/>
        <a:lstStyle/>
        <a:p>
          <a:pPr rtl="0"/>
          <a:endParaRPr lang="hu-HU">
            <a:solidFill>
              <a:schemeClr val="tx1"/>
            </a:solidFill>
          </a:endParaRPr>
        </a:p>
      </dgm:t>
    </dgm:pt>
    <dgm:pt modelId="{D951A7D4-1F15-4695-8D9D-9FBC922475DE}" type="sibTrans" cxnId="{ABED6D73-AF50-48D1-93AE-D72ED476B6AF}">
      <dgm:prSet/>
      <dgm:spPr/>
      <dgm:t>
        <a:bodyPr rtlCol="0"/>
        <a:lstStyle/>
        <a:p>
          <a:pPr rtl="0"/>
          <a:endParaRPr lang="hu-HU">
            <a:solidFill>
              <a:schemeClr val="tx1"/>
            </a:solidFill>
          </a:endParaRPr>
        </a:p>
      </dgm:t>
    </dgm:pt>
    <dgm:pt modelId="{F395CAF5-AE8E-4CF3-BE39-032DC8FC2566}">
      <dgm:prSet phldrT="[Szöveg]"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hu" sz="2000" b="1" dirty="0">
              <a:latin typeface="+mn-lt"/>
              <a:sym typeface="PT Sans" charset="-52"/>
            </a:rPr>
            <a:t>Az </a:t>
          </a:r>
          <a:r>
            <a:rPr lang="hu" sz="2000" b="1" dirty="0" smtClean="0">
              <a:latin typeface="+mn-lt"/>
              <a:sym typeface="PT Sans" charset="-52"/>
            </a:rPr>
            <a:t>élelmiszerforrások és az ellátási lánc problémái</a:t>
          </a:r>
          <a:endParaRPr lang="hu-HU" sz="1800" dirty="0"/>
        </a:p>
      </dgm:t>
    </dgm:pt>
    <dgm:pt modelId="{0D549C6A-E0D0-479C-A9C5-18A9C3EF7E2A}" type="parTrans" cxnId="{8FD21C7B-F0B1-48FC-B3FC-D41AA9FDDAB1}">
      <dgm:prSet/>
      <dgm:spPr/>
      <dgm:t>
        <a:bodyPr rtlCol="0"/>
        <a:lstStyle/>
        <a:p>
          <a:pPr rtl="0"/>
          <a:endParaRPr lang="hu-HU">
            <a:solidFill>
              <a:schemeClr val="tx1"/>
            </a:solidFill>
          </a:endParaRPr>
        </a:p>
      </dgm:t>
    </dgm:pt>
    <dgm:pt modelId="{768832B0-89A3-43B2-BDBF-16433A350337}" type="sibTrans" cxnId="{8FD21C7B-F0B1-48FC-B3FC-D41AA9FDDAB1}">
      <dgm:prSet/>
      <dgm:spPr/>
      <dgm:t>
        <a:bodyPr rtlCol="0"/>
        <a:lstStyle/>
        <a:p>
          <a:pPr rtl="0"/>
          <a:endParaRPr lang="hu-HU">
            <a:solidFill>
              <a:schemeClr val="tx1"/>
            </a:solidFill>
          </a:endParaRPr>
        </a:p>
      </dgm:t>
    </dgm:pt>
    <dgm:pt modelId="{7A9D90F5-8BD4-4375-8996-2C96014D5550}">
      <dgm:prSet phldrT="[Szöveg]" custT="1"/>
      <dgm:spPr/>
      <dgm:t>
        <a:bodyPr rtlCol="0"/>
        <a:lstStyle/>
        <a:p>
          <a:pPr marL="57150" indent="0" defTabSz="488950" rtl="0">
            <a:spcBef>
              <a:spcPct val="0"/>
            </a:spcBef>
            <a:spcAft>
              <a:spcPct val="15000"/>
            </a:spcAft>
          </a:pPr>
          <a:r>
            <a:rPr lang="hu" sz="2400"/>
            <a:t>Éhezés és alultápláltság</a:t>
          </a:r>
          <a:endParaRPr lang="hu-HU" sz="2400" dirty="0"/>
        </a:p>
      </dgm:t>
    </dgm:pt>
    <dgm:pt modelId="{DB381598-DDD6-4B24-B982-EE94C25F8761}" type="parTrans" cxnId="{4F008849-7C57-4603-9AEE-5646DA1B36B4}">
      <dgm:prSet/>
      <dgm:spPr/>
      <dgm:t>
        <a:bodyPr rtlCol="0"/>
        <a:lstStyle/>
        <a:p>
          <a:pPr rtl="0"/>
          <a:endParaRPr lang="hu-HU">
            <a:solidFill>
              <a:schemeClr val="tx1"/>
            </a:solidFill>
          </a:endParaRPr>
        </a:p>
      </dgm:t>
    </dgm:pt>
    <dgm:pt modelId="{EC059C8B-E919-4B29-987D-31913E41126E}" type="sibTrans" cxnId="{4F008849-7C57-4603-9AEE-5646DA1B36B4}">
      <dgm:prSet/>
      <dgm:spPr/>
      <dgm:t>
        <a:bodyPr rtlCol="0"/>
        <a:lstStyle/>
        <a:p>
          <a:pPr rtl="0"/>
          <a:endParaRPr lang="hu-HU">
            <a:solidFill>
              <a:schemeClr val="tx1"/>
            </a:solidFill>
          </a:endParaRPr>
        </a:p>
      </dgm:t>
    </dgm:pt>
    <dgm:pt modelId="{01D8B814-DCE9-47EF-B4AE-CB3886612828}">
      <dgm:prSet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hu" sz="2000" b="1" dirty="0" smtClean="0">
              <a:latin typeface="+mn-lt"/>
              <a:sym typeface="PT Sans" charset="-52"/>
            </a:rPr>
            <a:t>Egészség-kockázatok</a:t>
          </a:r>
          <a:endParaRPr lang="hu-HU" sz="2400" dirty="0"/>
        </a:p>
      </dgm:t>
    </dgm:pt>
    <dgm:pt modelId="{24B7AAD2-C418-478D-A2B0-CF9B9DAA11EF}" type="parTrans" cxnId="{C2EC0DB7-F9D0-4446-B029-4D0F770D3FCD}">
      <dgm:prSet/>
      <dgm:spPr/>
      <dgm:t>
        <a:bodyPr rtlCol="0"/>
        <a:lstStyle/>
        <a:p>
          <a:pPr rtl="0"/>
          <a:endParaRPr lang="hu-HU">
            <a:solidFill>
              <a:schemeClr val="tx1"/>
            </a:solidFill>
          </a:endParaRPr>
        </a:p>
      </dgm:t>
    </dgm:pt>
    <dgm:pt modelId="{0CFC6545-8C03-4BDC-9425-197A08D674F1}" type="sibTrans" cxnId="{C2EC0DB7-F9D0-4446-B029-4D0F770D3FCD}">
      <dgm:prSet/>
      <dgm:spPr/>
      <dgm:t>
        <a:bodyPr rtlCol="0"/>
        <a:lstStyle/>
        <a:p>
          <a:pPr rtl="0"/>
          <a:endParaRPr lang="hu-HU">
            <a:solidFill>
              <a:schemeClr val="tx1"/>
            </a:solidFill>
          </a:endParaRPr>
        </a:p>
      </dgm:t>
    </dgm:pt>
    <dgm:pt modelId="{49B253DB-F502-4F9C-AD68-B82A764AA966}">
      <dgm:prSet custT="1"/>
      <dgm:spPr/>
      <dgm:t>
        <a:bodyPr rtlCol="0"/>
        <a:lstStyle/>
        <a:p>
          <a:pPr marL="57150" indent="0" defTabSz="488950" rtl="0">
            <a:spcBef>
              <a:spcPct val="0"/>
            </a:spcBef>
            <a:spcAft>
              <a:spcPct val="15000"/>
            </a:spcAft>
          </a:pPr>
          <a:r>
            <a:rPr lang="hu" sz="2400" dirty="0" smtClean="0"/>
            <a:t> Mentális betegségek kialakulásának  kockázatai</a:t>
          </a:r>
          <a:endParaRPr lang="hu-HU" sz="2400" dirty="0"/>
        </a:p>
      </dgm:t>
    </dgm:pt>
    <dgm:pt modelId="{03DF55F6-5368-463E-ABC9-AE9E6A569133}" type="parTrans" cxnId="{1559332A-358E-4A84-ABD0-57E6EDA02279}">
      <dgm:prSet/>
      <dgm:spPr/>
      <dgm:t>
        <a:bodyPr rtlCol="0"/>
        <a:lstStyle/>
        <a:p>
          <a:pPr rtl="0"/>
          <a:endParaRPr lang="hu-HU">
            <a:solidFill>
              <a:schemeClr val="tx1"/>
            </a:solidFill>
          </a:endParaRPr>
        </a:p>
      </dgm:t>
    </dgm:pt>
    <dgm:pt modelId="{1B1B71C4-8035-4421-9EDC-1BB5807BF4BC}" type="sibTrans" cxnId="{1559332A-358E-4A84-ABD0-57E6EDA02279}">
      <dgm:prSet/>
      <dgm:spPr/>
      <dgm:t>
        <a:bodyPr rtlCol="0"/>
        <a:lstStyle/>
        <a:p>
          <a:pPr rtl="0"/>
          <a:endParaRPr lang="hu-HU">
            <a:solidFill>
              <a:schemeClr val="tx1"/>
            </a:solidFill>
          </a:endParaRPr>
        </a:p>
      </dgm:t>
    </dgm:pt>
    <dgm:pt modelId="{8B99A27A-64CA-47E2-8D13-808EA9C23894}">
      <dgm:prSet custT="1"/>
      <dgm:spPr/>
      <dgm:t>
        <a:bodyPr rtlCol="0"/>
        <a:lstStyle/>
        <a:p>
          <a:pPr rtl="0"/>
          <a:endParaRPr lang="hu-HU" sz="2400" dirty="0">
            <a:solidFill>
              <a:schemeClr val="tx1"/>
            </a:solidFill>
          </a:endParaRPr>
        </a:p>
      </dgm:t>
    </dgm:pt>
    <dgm:pt modelId="{14A35F40-B4DD-434E-98DF-DB6E5D608C44}" type="parTrans" cxnId="{8B162D33-D632-477F-AABD-092832AF1159}">
      <dgm:prSet/>
      <dgm:spPr/>
      <dgm:t>
        <a:bodyPr rtlCol="0"/>
        <a:lstStyle/>
        <a:p>
          <a:pPr rtl="0"/>
          <a:endParaRPr lang="hu-HU"/>
        </a:p>
      </dgm:t>
    </dgm:pt>
    <dgm:pt modelId="{2D649507-F29C-4E09-B26F-40AEC9CCA8A5}" type="sibTrans" cxnId="{8B162D33-D632-477F-AABD-092832AF1159}">
      <dgm:prSet/>
      <dgm:spPr/>
      <dgm:t>
        <a:bodyPr rtlCol="0"/>
        <a:lstStyle/>
        <a:p>
          <a:pPr rtl="0"/>
          <a:endParaRPr lang="hu-HU"/>
        </a:p>
      </dgm:t>
    </dgm:pt>
    <dgm:pt modelId="{1BB1DD67-9E4B-4877-84F7-F976FE4E8680}">
      <dgm:prSet custT="1"/>
      <dgm:spPr/>
      <dgm:t>
        <a:bodyPr rtlCol="0"/>
        <a:lstStyle/>
        <a:p>
          <a:pPr rtl="0"/>
          <a:r>
            <a:rPr lang="hu" sz="2400"/>
            <a:t>Szennyezett víz</a:t>
          </a:r>
        </a:p>
      </dgm:t>
    </dgm:pt>
    <dgm:pt modelId="{B61A2814-5311-4B9C-AE34-F76E8825AADC}" type="parTrans" cxnId="{0BBFFC07-4ABB-4ACB-BD56-0F41410791DC}">
      <dgm:prSet/>
      <dgm:spPr/>
      <dgm:t>
        <a:bodyPr rtlCol="0"/>
        <a:lstStyle/>
        <a:p>
          <a:pPr rtl="0"/>
          <a:endParaRPr lang="hu-HU"/>
        </a:p>
      </dgm:t>
    </dgm:pt>
    <dgm:pt modelId="{652F122C-C046-49FE-B652-513965D327B3}" type="sibTrans" cxnId="{0BBFFC07-4ABB-4ACB-BD56-0F41410791DC}">
      <dgm:prSet/>
      <dgm:spPr/>
      <dgm:t>
        <a:bodyPr rtlCol="0"/>
        <a:lstStyle/>
        <a:p>
          <a:pPr rtl="0"/>
          <a:endParaRPr lang="hu-HU"/>
        </a:p>
      </dgm:t>
    </dgm:pt>
    <dgm:pt modelId="{D0464941-FD9C-4693-8001-F3F25BEE21D3}">
      <dgm:prSet custT="1"/>
      <dgm:spPr/>
      <dgm:t>
        <a:bodyPr rtlCol="0"/>
        <a:lstStyle/>
        <a:p>
          <a:pPr rtl="0"/>
          <a:r>
            <a:rPr lang="hu" sz="2400"/>
            <a:t>Szennyezett élelmiszer</a:t>
          </a:r>
          <a:endParaRPr lang="hu-HU" sz="2400" dirty="0"/>
        </a:p>
      </dgm:t>
    </dgm:pt>
    <dgm:pt modelId="{298DC04C-9AB7-4A35-939D-28DCD1FD88BC}" type="parTrans" cxnId="{2979887D-FB13-4797-A443-4C1BBB4E9FB7}">
      <dgm:prSet/>
      <dgm:spPr/>
      <dgm:t>
        <a:bodyPr rtlCol="0"/>
        <a:lstStyle/>
        <a:p>
          <a:pPr rtl="0"/>
          <a:endParaRPr lang="hu-HU"/>
        </a:p>
      </dgm:t>
    </dgm:pt>
    <dgm:pt modelId="{11156158-E0DA-4E7B-933B-BD5B2B578637}" type="sibTrans" cxnId="{2979887D-FB13-4797-A443-4C1BBB4E9FB7}">
      <dgm:prSet/>
      <dgm:spPr/>
      <dgm:t>
        <a:bodyPr rtlCol="0"/>
        <a:lstStyle/>
        <a:p>
          <a:pPr rtl="0"/>
          <a:endParaRPr lang="hu-HU"/>
        </a:p>
      </dgm:t>
    </dgm:pt>
    <dgm:pt modelId="{75EDF218-20E6-47B3-A23D-1366361558E2}">
      <dgm:prSet custT="1"/>
      <dgm:spPr/>
      <dgm:t>
        <a:bodyPr rtlCol="0"/>
        <a:lstStyle/>
        <a:p>
          <a:pPr rtl="0"/>
          <a:endParaRPr lang="hu-HU" sz="2400" dirty="0">
            <a:solidFill>
              <a:schemeClr val="tx1"/>
            </a:solidFill>
          </a:endParaRPr>
        </a:p>
      </dgm:t>
    </dgm:pt>
    <dgm:pt modelId="{AFAACB40-C77D-4CFF-A221-4D458FCDBCC6}" type="parTrans" cxnId="{C244A812-E771-410D-9136-C9A68CF0D269}">
      <dgm:prSet/>
      <dgm:spPr/>
      <dgm:t>
        <a:bodyPr rtlCol="0"/>
        <a:lstStyle/>
        <a:p>
          <a:pPr rtl="0"/>
          <a:endParaRPr lang="hu-HU"/>
        </a:p>
      </dgm:t>
    </dgm:pt>
    <dgm:pt modelId="{C3F7A379-0C0E-4F58-877C-2DAF4929F470}" type="sibTrans" cxnId="{C244A812-E771-410D-9136-C9A68CF0D269}">
      <dgm:prSet/>
      <dgm:spPr/>
      <dgm:t>
        <a:bodyPr rtlCol="0"/>
        <a:lstStyle/>
        <a:p>
          <a:pPr rtl="0"/>
          <a:endParaRPr lang="hu-HU"/>
        </a:p>
      </dgm:t>
    </dgm:pt>
    <dgm:pt modelId="{C8F3C722-CCC7-4363-ABF4-E834758F4453}">
      <dgm:prSet phldrT="[Szöveg]" custT="1"/>
      <dgm:spPr/>
      <dgm:t>
        <a:bodyPr rtlCol="0"/>
        <a:lstStyle/>
        <a:p>
          <a:pPr rtl="0"/>
          <a:r>
            <a:rPr lang="hu" sz="2400"/>
            <a:t>Extrém hőség</a:t>
          </a:r>
          <a:endParaRPr lang="en-US" sz="2400" dirty="0"/>
        </a:p>
      </dgm:t>
    </dgm:pt>
    <dgm:pt modelId="{E52DBACA-0C4C-4EE9-8360-177AFCA819DC}" type="parTrans" cxnId="{16F7564A-EE4D-4AB6-AE14-F1ACB05C802D}">
      <dgm:prSet/>
      <dgm:spPr/>
      <dgm:t>
        <a:bodyPr rtlCol="0"/>
        <a:lstStyle/>
        <a:p>
          <a:pPr rtl="0"/>
          <a:endParaRPr lang="hu-HU"/>
        </a:p>
      </dgm:t>
    </dgm:pt>
    <dgm:pt modelId="{277C221C-90E1-4163-B5EA-70715305C098}" type="sibTrans" cxnId="{16F7564A-EE4D-4AB6-AE14-F1ACB05C802D}">
      <dgm:prSet/>
      <dgm:spPr/>
      <dgm:t>
        <a:bodyPr rtlCol="0"/>
        <a:lstStyle/>
        <a:p>
          <a:pPr rtl="0"/>
          <a:endParaRPr lang="hu-HU"/>
        </a:p>
      </dgm:t>
    </dgm:pt>
    <dgm:pt modelId="{D52062E7-799C-42CD-B292-EC025B99B40B}">
      <dgm:prSet phldrT="[Szöveg]" custT="1"/>
      <dgm:spPr/>
      <dgm:t>
        <a:bodyPr rtlCol="0"/>
        <a:lstStyle/>
        <a:p>
          <a:pPr rtl="0"/>
          <a:r>
            <a:rPr lang="hu" sz="2400"/>
            <a:t>Extrém időjárás</a:t>
          </a:r>
          <a:endParaRPr lang="hu-HU" sz="2400" dirty="0"/>
        </a:p>
      </dgm:t>
    </dgm:pt>
    <dgm:pt modelId="{1A165843-1CE6-483A-AEED-4723E1641251}" type="parTrans" cxnId="{5995A9B2-6D98-4D5C-88FF-D51688836DFE}">
      <dgm:prSet/>
      <dgm:spPr/>
      <dgm:t>
        <a:bodyPr rtlCol="0"/>
        <a:lstStyle/>
        <a:p>
          <a:pPr rtl="0"/>
          <a:endParaRPr lang="hu-HU"/>
        </a:p>
      </dgm:t>
    </dgm:pt>
    <dgm:pt modelId="{D2ACCA13-14AC-479F-BA41-2E3670721833}" type="sibTrans" cxnId="{5995A9B2-6D98-4D5C-88FF-D51688836DFE}">
      <dgm:prSet/>
      <dgm:spPr/>
      <dgm:t>
        <a:bodyPr rtlCol="0"/>
        <a:lstStyle/>
        <a:p>
          <a:pPr rtl="0"/>
          <a:endParaRPr lang="hu-HU"/>
        </a:p>
      </dgm:t>
    </dgm:pt>
    <dgm:pt modelId="{E893E505-9715-4B8E-BFFD-AA8F4F7439B0}">
      <dgm:prSet phldrT="[Szöveg]" custT="1"/>
      <dgm:spPr/>
      <dgm:t>
        <a:bodyPr rtlCol="0"/>
        <a:lstStyle/>
        <a:p>
          <a:pPr rtl="0"/>
          <a:r>
            <a:rPr lang="hu" sz="2400"/>
            <a:t>Légszennyezés</a:t>
          </a:r>
          <a:endParaRPr lang="hu-HU" sz="2400" dirty="0"/>
        </a:p>
      </dgm:t>
    </dgm:pt>
    <dgm:pt modelId="{3F53F158-D047-4CFB-A0D1-1BB95CBA590A}" type="parTrans" cxnId="{86A53A6F-ACF9-4536-AB31-2683EAC4118C}">
      <dgm:prSet/>
      <dgm:spPr/>
      <dgm:t>
        <a:bodyPr rtlCol="0"/>
        <a:lstStyle/>
        <a:p>
          <a:pPr rtl="0"/>
          <a:endParaRPr lang="hu-HU"/>
        </a:p>
      </dgm:t>
    </dgm:pt>
    <dgm:pt modelId="{A22FBB4D-81A5-4EC0-A709-5D5292650EC9}" type="sibTrans" cxnId="{86A53A6F-ACF9-4536-AB31-2683EAC4118C}">
      <dgm:prSet/>
      <dgm:spPr/>
      <dgm:t>
        <a:bodyPr rtlCol="0"/>
        <a:lstStyle/>
        <a:p>
          <a:pPr rtl="0"/>
          <a:endParaRPr lang="hu-HU"/>
        </a:p>
      </dgm:t>
    </dgm:pt>
    <dgm:pt modelId="{0E6D734F-2A83-466E-8F3E-0C02B063B9DE}">
      <dgm:prSet custT="1"/>
      <dgm:spPr/>
      <dgm:t>
        <a:bodyPr rtlCol="0"/>
        <a:lstStyle/>
        <a:p>
          <a:pPr rtl="0"/>
          <a:endParaRPr lang="hu-HU" sz="2400" dirty="0">
            <a:solidFill>
              <a:schemeClr val="tx1"/>
            </a:solidFill>
          </a:endParaRPr>
        </a:p>
      </dgm:t>
    </dgm:pt>
    <dgm:pt modelId="{EFF38001-CA38-43BA-BB98-67FC218FABD4}" type="parTrans" cxnId="{5868B62F-821A-4A1C-BCF1-11D89E14C166}">
      <dgm:prSet/>
      <dgm:spPr/>
      <dgm:t>
        <a:bodyPr rtlCol="0"/>
        <a:lstStyle/>
        <a:p>
          <a:pPr rtl="0"/>
          <a:endParaRPr lang="hu-HU"/>
        </a:p>
      </dgm:t>
    </dgm:pt>
    <dgm:pt modelId="{91F83C11-48DA-471C-840D-FB8ECC242D12}" type="sibTrans" cxnId="{5868B62F-821A-4A1C-BCF1-11D89E14C166}">
      <dgm:prSet/>
      <dgm:spPr/>
      <dgm:t>
        <a:bodyPr rtlCol="0"/>
        <a:lstStyle/>
        <a:p>
          <a:pPr rtl="0"/>
          <a:endParaRPr lang="hu-HU"/>
        </a:p>
      </dgm:t>
    </dgm:pt>
    <dgm:pt modelId="{C2F088A4-C760-4A1D-B572-D0F2BD453506}">
      <dgm:prSet custT="1"/>
      <dgm:spPr/>
      <dgm:t>
        <a:bodyPr rtlCol="0"/>
        <a:lstStyle/>
        <a:p>
          <a:pPr rtl="0"/>
          <a:endParaRPr lang="hu-HU" sz="2400" dirty="0">
            <a:solidFill>
              <a:schemeClr val="tx1"/>
            </a:solidFill>
          </a:endParaRPr>
        </a:p>
      </dgm:t>
    </dgm:pt>
    <dgm:pt modelId="{DB651F8A-5DAB-417B-A6F1-3AAF1F3047EB}" type="parTrans" cxnId="{F3102504-930C-4F5F-8B24-70DAC21C6373}">
      <dgm:prSet/>
      <dgm:spPr/>
      <dgm:t>
        <a:bodyPr rtlCol="0"/>
        <a:lstStyle/>
        <a:p>
          <a:pPr rtl="0"/>
          <a:endParaRPr lang="hu-HU"/>
        </a:p>
      </dgm:t>
    </dgm:pt>
    <dgm:pt modelId="{653AA06F-DE49-4A88-96DA-1D3761E7869F}" type="sibTrans" cxnId="{F3102504-930C-4F5F-8B24-70DAC21C6373}">
      <dgm:prSet/>
      <dgm:spPr/>
      <dgm:t>
        <a:bodyPr rtlCol="0"/>
        <a:lstStyle/>
        <a:p>
          <a:pPr rtl="0"/>
          <a:endParaRPr lang="hu-HU"/>
        </a:p>
      </dgm:t>
    </dgm:pt>
    <dgm:pt modelId="{EE736986-C9D8-43C2-8BC2-31D3D5AD145B}" type="pres">
      <dgm:prSet presAssocID="{11A8A6F5-90F3-448A-B51E-FAA11ADAA994}" presName="Name0" presStyleCnt="0">
        <dgm:presLayoutVars>
          <dgm:dir/>
          <dgm:animLvl val="lvl"/>
          <dgm:resizeHandles val="exact"/>
        </dgm:presLayoutVars>
      </dgm:prSet>
      <dgm:spPr/>
      <dgm:t>
        <a:bodyPr/>
        <a:lstStyle/>
        <a:p>
          <a:endParaRPr lang="hu-HU"/>
        </a:p>
      </dgm:t>
    </dgm:pt>
    <dgm:pt modelId="{083EDC92-35FF-4382-A6D1-BE7F48864D60}" type="pres">
      <dgm:prSet presAssocID="{7D605682-25FB-4684-A2F9-69DAC7AA066A}" presName="composite" presStyleCnt="0"/>
      <dgm:spPr/>
    </dgm:pt>
    <dgm:pt modelId="{EA64971F-3098-4871-A022-BAB740C08545}" type="pres">
      <dgm:prSet presAssocID="{7D605682-25FB-4684-A2F9-69DAC7AA066A}" presName="parTx" presStyleLbl="alignNode1" presStyleIdx="0" presStyleCnt="4" custScaleY="137924">
        <dgm:presLayoutVars>
          <dgm:chMax val="0"/>
          <dgm:chPref val="0"/>
          <dgm:bulletEnabled val="1"/>
        </dgm:presLayoutVars>
      </dgm:prSet>
      <dgm:spPr/>
      <dgm:t>
        <a:bodyPr/>
        <a:lstStyle/>
        <a:p>
          <a:endParaRPr lang="hu-HU"/>
        </a:p>
      </dgm:t>
    </dgm:pt>
    <dgm:pt modelId="{28C51DA3-D185-4421-B6AC-3F6E3ED639C5}" type="pres">
      <dgm:prSet presAssocID="{7D605682-25FB-4684-A2F9-69DAC7AA066A}" presName="desTx" presStyleLbl="alignAccFollowNode1" presStyleIdx="0" presStyleCnt="4">
        <dgm:presLayoutVars>
          <dgm:bulletEnabled val="1"/>
        </dgm:presLayoutVars>
      </dgm:prSet>
      <dgm:spPr/>
      <dgm:t>
        <a:bodyPr/>
        <a:lstStyle/>
        <a:p>
          <a:endParaRPr lang="hu-HU"/>
        </a:p>
      </dgm:t>
    </dgm:pt>
    <dgm:pt modelId="{A084F925-B40E-4CD8-AB49-59C77F7077E2}" type="pres">
      <dgm:prSet presAssocID="{000F348A-D390-4356-BEF3-EBEA2670D223}" presName="space" presStyleCnt="0"/>
      <dgm:spPr/>
    </dgm:pt>
    <dgm:pt modelId="{496F31FA-22B5-4F03-9232-ADF87F4A2338}" type="pres">
      <dgm:prSet presAssocID="{CE97B37F-08EA-48D9-8026-C782D10CF31B}" presName="composite" presStyleCnt="0"/>
      <dgm:spPr/>
    </dgm:pt>
    <dgm:pt modelId="{B7E191DC-7C0A-4A05-B1B6-29E35115189F}" type="pres">
      <dgm:prSet presAssocID="{CE97B37F-08EA-48D9-8026-C782D10CF31B}" presName="parTx" presStyleLbl="alignNode1" presStyleIdx="1" presStyleCnt="4" custScaleY="145887">
        <dgm:presLayoutVars>
          <dgm:chMax val="0"/>
          <dgm:chPref val="0"/>
          <dgm:bulletEnabled val="1"/>
        </dgm:presLayoutVars>
      </dgm:prSet>
      <dgm:spPr/>
      <dgm:t>
        <a:bodyPr/>
        <a:lstStyle/>
        <a:p>
          <a:endParaRPr lang="hu-HU"/>
        </a:p>
      </dgm:t>
    </dgm:pt>
    <dgm:pt modelId="{6C5F50F6-93E4-470B-82D8-D1254DE3F46B}" type="pres">
      <dgm:prSet presAssocID="{CE97B37F-08EA-48D9-8026-C782D10CF31B}" presName="desTx" presStyleLbl="alignAccFollowNode1" presStyleIdx="1" presStyleCnt="4">
        <dgm:presLayoutVars>
          <dgm:bulletEnabled val="1"/>
        </dgm:presLayoutVars>
      </dgm:prSet>
      <dgm:spPr/>
      <dgm:t>
        <a:bodyPr/>
        <a:lstStyle/>
        <a:p>
          <a:endParaRPr lang="hu-HU"/>
        </a:p>
      </dgm:t>
    </dgm:pt>
    <dgm:pt modelId="{79956D1D-B120-47DC-9FC4-DF2C5ED8F365}" type="pres">
      <dgm:prSet presAssocID="{73400A9C-3183-42B3-8EB3-4A9E45EEDD0B}" presName="space" presStyleCnt="0"/>
      <dgm:spPr/>
    </dgm:pt>
    <dgm:pt modelId="{E4DE251A-C299-4BE5-A7FD-6B3124E6C425}" type="pres">
      <dgm:prSet presAssocID="{F395CAF5-AE8E-4CF3-BE39-032DC8FC2566}" presName="composite" presStyleCnt="0"/>
      <dgm:spPr/>
    </dgm:pt>
    <dgm:pt modelId="{846EFBE1-B234-4E3C-A630-B1984AC28B92}" type="pres">
      <dgm:prSet presAssocID="{F395CAF5-AE8E-4CF3-BE39-032DC8FC2566}" presName="parTx" presStyleLbl="alignNode1" presStyleIdx="2" presStyleCnt="4" custScaleY="162515">
        <dgm:presLayoutVars>
          <dgm:chMax val="0"/>
          <dgm:chPref val="0"/>
          <dgm:bulletEnabled val="1"/>
        </dgm:presLayoutVars>
      </dgm:prSet>
      <dgm:spPr/>
      <dgm:t>
        <a:bodyPr/>
        <a:lstStyle/>
        <a:p>
          <a:endParaRPr lang="hu-HU"/>
        </a:p>
      </dgm:t>
    </dgm:pt>
    <dgm:pt modelId="{C3C099AB-8A91-4873-9B9E-1263B7D7BAE4}" type="pres">
      <dgm:prSet presAssocID="{F395CAF5-AE8E-4CF3-BE39-032DC8FC2566}" presName="desTx" presStyleLbl="alignAccFollowNode1" presStyleIdx="2" presStyleCnt="4" custScaleY="90628">
        <dgm:presLayoutVars>
          <dgm:bulletEnabled val="1"/>
        </dgm:presLayoutVars>
      </dgm:prSet>
      <dgm:spPr/>
      <dgm:t>
        <a:bodyPr/>
        <a:lstStyle/>
        <a:p>
          <a:endParaRPr lang="hu-HU"/>
        </a:p>
      </dgm:t>
    </dgm:pt>
    <dgm:pt modelId="{0A6BF853-BF18-457E-98DC-6F52C346F9A3}" type="pres">
      <dgm:prSet presAssocID="{768832B0-89A3-43B2-BDBF-16433A350337}" presName="space" presStyleCnt="0"/>
      <dgm:spPr/>
    </dgm:pt>
    <dgm:pt modelId="{2F7AD87F-BD12-42ED-8103-D1DBD4C37C79}" type="pres">
      <dgm:prSet presAssocID="{01D8B814-DCE9-47EF-B4AE-CB3886612828}" presName="composite" presStyleCnt="0"/>
      <dgm:spPr/>
    </dgm:pt>
    <dgm:pt modelId="{38A72842-EC4A-4DCE-A1EE-6CE43394BADE}" type="pres">
      <dgm:prSet presAssocID="{01D8B814-DCE9-47EF-B4AE-CB3886612828}" presName="parTx" presStyleLbl="alignNode1" presStyleIdx="3" presStyleCnt="4" custScaleY="101308">
        <dgm:presLayoutVars>
          <dgm:chMax val="0"/>
          <dgm:chPref val="0"/>
          <dgm:bulletEnabled val="1"/>
        </dgm:presLayoutVars>
      </dgm:prSet>
      <dgm:spPr/>
      <dgm:t>
        <a:bodyPr/>
        <a:lstStyle/>
        <a:p>
          <a:endParaRPr lang="hu-HU"/>
        </a:p>
      </dgm:t>
    </dgm:pt>
    <dgm:pt modelId="{2F332A51-55E1-43B7-8DEA-D6D49BB16389}" type="pres">
      <dgm:prSet presAssocID="{01D8B814-DCE9-47EF-B4AE-CB3886612828}" presName="desTx" presStyleLbl="alignAccFollowNode1" presStyleIdx="3" presStyleCnt="4">
        <dgm:presLayoutVars>
          <dgm:bulletEnabled val="1"/>
        </dgm:presLayoutVars>
      </dgm:prSet>
      <dgm:spPr/>
      <dgm:t>
        <a:bodyPr/>
        <a:lstStyle/>
        <a:p>
          <a:endParaRPr lang="hu-HU"/>
        </a:p>
      </dgm:t>
    </dgm:pt>
  </dgm:ptLst>
  <dgm:cxnLst>
    <dgm:cxn modelId="{788AAA11-5BBE-4D7C-8ABF-DEF73F6C2B4B}" type="presOf" srcId="{1BB1DD67-9E4B-4877-84F7-F976FE4E8680}" destId="{6C5F50F6-93E4-470B-82D8-D1254DE3F46B}" srcOrd="0" destOrd="1" presId="urn:microsoft.com/office/officeart/2005/8/layout/hList1"/>
    <dgm:cxn modelId="{20505BCE-0747-4F0E-8D30-21F2E16795B0}" type="presOf" srcId="{0E6D734F-2A83-466E-8F3E-0C02B063B9DE}" destId="{C3C099AB-8A91-4873-9B9E-1263B7D7BAE4}" srcOrd="0" destOrd="1" presId="urn:microsoft.com/office/officeart/2005/8/layout/hList1"/>
    <dgm:cxn modelId="{D43E2AF4-ABFF-4C0E-B3EA-989158BE8ADB}" type="presOf" srcId="{49B253DB-F502-4F9C-AD68-B82A764AA966}" destId="{2F332A51-55E1-43B7-8DEA-D6D49BB16389}" srcOrd="0" destOrd="0" presId="urn:microsoft.com/office/officeart/2005/8/layout/hList1"/>
    <dgm:cxn modelId="{35E20587-CB9D-4950-BCB0-4CCA793F2044}" type="presOf" srcId="{11A8A6F5-90F3-448A-B51E-FAA11ADAA994}" destId="{EE736986-C9D8-43C2-8BC2-31D3D5AD145B}" srcOrd="0" destOrd="0" presId="urn:microsoft.com/office/officeart/2005/8/layout/hList1"/>
    <dgm:cxn modelId="{EDDDE207-7A94-4F0E-A9D3-79CAED67ED27}" type="presOf" srcId="{D0464941-FD9C-4693-8001-F3F25BEE21D3}" destId="{6C5F50F6-93E4-470B-82D8-D1254DE3F46B}" srcOrd="0" destOrd="2" presId="urn:microsoft.com/office/officeart/2005/8/layout/hList1"/>
    <dgm:cxn modelId="{0BBFFC07-4ABB-4ACB-BD56-0F41410791DC}" srcId="{CE97B37F-08EA-48D9-8026-C782D10CF31B}" destId="{1BB1DD67-9E4B-4877-84F7-F976FE4E8680}" srcOrd="1" destOrd="0" parTransId="{B61A2814-5311-4B9C-AE34-F76E8825AADC}" sibTransId="{652F122C-C046-49FE-B652-513965D327B3}"/>
    <dgm:cxn modelId="{6468C2B2-85F0-4775-968B-32D4BF6497EE}" type="presOf" srcId="{CE97B37F-08EA-48D9-8026-C782D10CF31B}" destId="{B7E191DC-7C0A-4A05-B1B6-29E35115189F}" srcOrd="0" destOrd="0" presId="urn:microsoft.com/office/officeart/2005/8/layout/hList1"/>
    <dgm:cxn modelId="{2979887D-FB13-4797-A443-4C1BBB4E9FB7}" srcId="{CE97B37F-08EA-48D9-8026-C782D10CF31B}" destId="{D0464941-FD9C-4693-8001-F3F25BEE21D3}" srcOrd="2" destOrd="0" parTransId="{298DC04C-9AB7-4A35-939D-28DCD1FD88BC}" sibTransId="{11156158-E0DA-4E7B-933B-BD5B2B578637}"/>
    <dgm:cxn modelId="{9E7E28A2-F4E8-4EBE-A4A0-7BFE6BB2A470}" type="presOf" srcId="{C8F3C722-CCC7-4363-ABF4-E834758F4453}" destId="{28C51DA3-D185-4421-B6AC-3F6E3ED639C5}" srcOrd="0" destOrd="0" presId="urn:microsoft.com/office/officeart/2005/8/layout/hList1"/>
    <dgm:cxn modelId="{8B162D33-D632-477F-AABD-092832AF1159}" srcId="{CE97B37F-08EA-48D9-8026-C782D10CF31B}" destId="{8B99A27A-64CA-47E2-8D13-808EA9C23894}" srcOrd="3" destOrd="0" parTransId="{14A35F40-B4DD-434E-98DF-DB6E5D608C44}" sibTransId="{2D649507-F29C-4E09-B26F-40AEC9CCA8A5}"/>
    <dgm:cxn modelId="{23F4C4E1-B08A-436A-8C59-3E769DA20CF5}" type="presOf" srcId="{E893E505-9715-4B8E-BFFD-AA8F4F7439B0}" destId="{28C51DA3-D185-4421-B6AC-3F6E3ED639C5}" srcOrd="0" destOrd="1" presId="urn:microsoft.com/office/officeart/2005/8/layout/hList1"/>
    <dgm:cxn modelId="{86A53A6F-ACF9-4536-AB31-2683EAC4118C}" srcId="{7D605682-25FB-4684-A2F9-69DAC7AA066A}" destId="{E893E505-9715-4B8E-BFFD-AA8F4F7439B0}" srcOrd="1" destOrd="0" parTransId="{3F53F158-D047-4CFB-A0D1-1BB95CBA590A}" sibTransId="{A22FBB4D-81A5-4EC0-A709-5D5292650EC9}"/>
    <dgm:cxn modelId="{E8D84A24-84D7-4E55-8B69-17F074A75EE9}" srcId="{11A8A6F5-90F3-448A-B51E-FAA11ADAA994}" destId="{7D605682-25FB-4684-A2F9-69DAC7AA066A}" srcOrd="0" destOrd="0" parTransId="{FFD63B34-61E6-4C4E-8E3C-852A998F16D3}" sibTransId="{000F348A-D390-4356-BEF3-EBEA2670D223}"/>
    <dgm:cxn modelId="{2AB8CE9F-8F03-4D77-AAE5-7B2F9879B45A}" type="presOf" srcId="{C2F088A4-C760-4A1D-B572-D0F2BD453506}" destId="{2F332A51-55E1-43B7-8DEA-D6D49BB16389}" srcOrd="0" destOrd="1" presId="urn:microsoft.com/office/officeart/2005/8/layout/hList1"/>
    <dgm:cxn modelId="{13CFB88E-72A3-40D9-B742-683EB237396C}" type="presOf" srcId="{D52062E7-799C-42CD-B292-EC025B99B40B}" destId="{28C51DA3-D185-4421-B6AC-3F6E3ED639C5}" srcOrd="0" destOrd="2" presId="urn:microsoft.com/office/officeart/2005/8/layout/hList1"/>
    <dgm:cxn modelId="{8FD21C7B-F0B1-48FC-B3FC-D41AA9FDDAB1}" srcId="{11A8A6F5-90F3-448A-B51E-FAA11ADAA994}" destId="{F395CAF5-AE8E-4CF3-BE39-032DC8FC2566}" srcOrd="2" destOrd="0" parTransId="{0D549C6A-E0D0-479C-A9C5-18A9C3EF7E2A}" sibTransId="{768832B0-89A3-43B2-BDBF-16433A350337}"/>
    <dgm:cxn modelId="{C2EC0DB7-F9D0-4446-B029-4D0F770D3FCD}" srcId="{11A8A6F5-90F3-448A-B51E-FAA11ADAA994}" destId="{01D8B814-DCE9-47EF-B4AE-CB3886612828}" srcOrd="3" destOrd="0" parTransId="{24B7AAD2-C418-478D-A2B0-CF9B9DAA11EF}" sibTransId="{0CFC6545-8C03-4BDC-9425-197A08D674F1}"/>
    <dgm:cxn modelId="{4D1F4156-6BBC-48F6-A770-9BF75B713793}" type="presOf" srcId="{7A9D90F5-8BD4-4375-8996-2C96014D5550}" destId="{C3C099AB-8A91-4873-9B9E-1263B7D7BAE4}" srcOrd="0" destOrd="0" presId="urn:microsoft.com/office/officeart/2005/8/layout/hList1"/>
    <dgm:cxn modelId="{5995A9B2-6D98-4D5C-88FF-D51688836DFE}" srcId="{7D605682-25FB-4684-A2F9-69DAC7AA066A}" destId="{D52062E7-799C-42CD-B292-EC025B99B40B}" srcOrd="2" destOrd="0" parTransId="{1A165843-1CE6-483A-AEED-4723E1641251}" sibTransId="{D2ACCA13-14AC-479F-BA41-2E3670721833}"/>
    <dgm:cxn modelId="{16F7564A-EE4D-4AB6-AE14-F1ACB05C802D}" srcId="{7D605682-25FB-4684-A2F9-69DAC7AA066A}" destId="{C8F3C722-CCC7-4363-ABF4-E834758F4453}" srcOrd="0" destOrd="0" parTransId="{E52DBACA-0C4C-4EE9-8360-177AFCA819DC}" sibTransId="{277C221C-90E1-4163-B5EA-70715305C098}"/>
    <dgm:cxn modelId="{F3102504-930C-4F5F-8B24-70DAC21C6373}" srcId="{01D8B814-DCE9-47EF-B4AE-CB3886612828}" destId="{C2F088A4-C760-4A1D-B572-D0F2BD453506}" srcOrd="1" destOrd="0" parTransId="{DB651F8A-5DAB-417B-A6F1-3AAF1F3047EB}" sibTransId="{653AA06F-DE49-4A88-96DA-1D3761E7869F}"/>
    <dgm:cxn modelId="{0BA50CD3-537E-4EBA-BF3E-2E43363157FA}" type="presOf" srcId="{F395CAF5-AE8E-4CF3-BE39-032DC8FC2566}" destId="{846EFBE1-B234-4E3C-A630-B1984AC28B92}" srcOrd="0" destOrd="0" presId="urn:microsoft.com/office/officeart/2005/8/layout/hList1"/>
    <dgm:cxn modelId="{E576BFDE-3A1F-44D7-8F28-C7C12441B15A}" type="presOf" srcId="{75EDF218-20E6-47B3-A23D-1366361558E2}" destId="{28C51DA3-D185-4421-B6AC-3F6E3ED639C5}" srcOrd="0" destOrd="3" presId="urn:microsoft.com/office/officeart/2005/8/layout/hList1"/>
    <dgm:cxn modelId="{4F008849-7C57-4603-9AEE-5646DA1B36B4}" srcId="{F395CAF5-AE8E-4CF3-BE39-032DC8FC2566}" destId="{7A9D90F5-8BD4-4375-8996-2C96014D5550}" srcOrd="0" destOrd="0" parTransId="{DB381598-DDD6-4B24-B982-EE94C25F8761}" sibTransId="{EC059C8B-E919-4B29-987D-31913E41126E}"/>
    <dgm:cxn modelId="{72763593-81DB-440B-B6C2-5652EF626D6F}" srcId="{11A8A6F5-90F3-448A-B51E-FAA11ADAA994}" destId="{CE97B37F-08EA-48D9-8026-C782D10CF31B}" srcOrd="1" destOrd="0" parTransId="{C01DE81F-0722-4BC7-AF6A-743A4F4C0238}" sibTransId="{73400A9C-3183-42B3-8EB3-4A9E45EEDD0B}"/>
    <dgm:cxn modelId="{80903319-4D7C-4073-93BC-C042DF568996}" type="presOf" srcId="{7D605682-25FB-4684-A2F9-69DAC7AA066A}" destId="{EA64971F-3098-4871-A022-BAB740C08545}" srcOrd="0" destOrd="0" presId="urn:microsoft.com/office/officeart/2005/8/layout/hList1"/>
    <dgm:cxn modelId="{C244A812-E771-410D-9136-C9A68CF0D269}" srcId="{7D605682-25FB-4684-A2F9-69DAC7AA066A}" destId="{75EDF218-20E6-47B3-A23D-1366361558E2}" srcOrd="3" destOrd="0" parTransId="{AFAACB40-C77D-4CFF-A221-4D458FCDBCC6}" sibTransId="{C3F7A379-0C0E-4F58-877C-2DAF4929F470}"/>
    <dgm:cxn modelId="{ABED6D73-AF50-48D1-93AE-D72ED476B6AF}" srcId="{CE97B37F-08EA-48D9-8026-C782D10CF31B}" destId="{A079790B-433C-4CE7-BBB1-2DFE696D708A}" srcOrd="0" destOrd="0" parTransId="{34C004CA-B9CD-4F60-9160-187F31C116B4}" sibTransId="{D951A7D4-1F15-4695-8D9D-9FBC922475DE}"/>
    <dgm:cxn modelId="{9F9D338A-7259-471C-A66D-C4C13E8A055B}" type="presOf" srcId="{8B99A27A-64CA-47E2-8D13-808EA9C23894}" destId="{6C5F50F6-93E4-470B-82D8-D1254DE3F46B}" srcOrd="0" destOrd="3" presId="urn:microsoft.com/office/officeart/2005/8/layout/hList1"/>
    <dgm:cxn modelId="{9FD6DC78-08E1-4B00-9EF8-802C0B6E349D}" type="presOf" srcId="{01D8B814-DCE9-47EF-B4AE-CB3886612828}" destId="{38A72842-EC4A-4DCE-A1EE-6CE43394BADE}" srcOrd="0" destOrd="0" presId="urn:microsoft.com/office/officeart/2005/8/layout/hList1"/>
    <dgm:cxn modelId="{5868B62F-821A-4A1C-BCF1-11D89E14C166}" srcId="{F395CAF5-AE8E-4CF3-BE39-032DC8FC2566}" destId="{0E6D734F-2A83-466E-8F3E-0C02B063B9DE}" srcOrd="1" destOrd="0" parTransId="{EFF38001-CA38-43BA-BB98-67FC218FABD4}" sibTransId="{91F83C11-48DA-471C-840D-FB8ECC242D12}"/>
    <dgm:cxn modelId="{DA506679-4C61-41A0-9A6E-100BFEDD662B}" type="presOf" srcId="{A079790B-433C-4CE7-BBB1-2DFE696D708A}" destId="{6C5F50F6-93E4-470B-82D8-D1254DE3F46B}" srcOrd="0" destOrd="0" presId="urn:microsoft.com/office/officeart/2005/8/layout/hList1"/>
    <dgm:cxn modelId="{1559332A-358E-4A84-ABD0-57E6EDA02279}" srcId="{01D8B814-DCE9-47EF-B4AE-CB3886612828}" destId="{49B253DB-F502-4F9C-AD68-B82A764AA966}" srcOrd="0" destOrd="0" parTransId="{03DF55F6-5368-463E-ABC9-AE9E6A569133}" sibTransId="{1B1B71C4-8035-4421-9EDC-1BB5807BF4BC}"/>
    <dgm:cxn modelId="{B2C66E3E-0C2B-4F5E-80A0-6D46EA56F668}" type="presParOf" srcId="{EE736986-C9D8-43C2-8BC2-31D3D5AD145B}" destId="{083EDC92-35FF-4382-A6D1-BE7F48864D60}" srcOrd="0" destOrd="0" presId="urn:microsoft.com/office/officeart/2005/8/layout/hList1"/>
    <dgm:cxn modelId="{A4D8D863-43A8-4580-9893-BA3DF619CB88}" type="presParOf" srcId="{083EDC92-35FF-4382-A6D1-BE7F48864D60}" destId="{EA64971F-3098-4871-A022-BAB740C08545}" srcOrd="0" destOrd="0" presId="urn:microsoft.com/office/officeart/2005/8/layout/hList1"/>
    <dgm:cxn modelId="{7C0DA0A8-C94E-4BE0-8406-271E7165308D}" type="presParOf" srcId="{083EDC92-35FF-4382-A6D1-BE7F48864D60}" destId="{28C51DA3-D185-4421-B6AC-3F6E3ED639C5}" srcOrd="1" destOrd="0" presId="urn:microsoft.com/office/officeart/2005/8/layout/hList1"/>
    <dgm:cxn modelId="{38514C19-DBDC-4F43-9ABB-6A76BB8AE674}" type="presParOf" srcId="{EE736986-C9D8-43C2-8BC2-31D3D5AD145B}" destId="{A084F925-B40E-4CD8-AB49-59C77F7077E2}" srcOrd="1" destOrd="0" presId="urn:microsoft.com/office/officeart/2005/8/layout/hList1"/>
    <dgm:cxn modelId="{0047F968-4F33-435A-9F57-CC9C440801ED}" type="presParOf" srcId="{EE736986-C9D8-43C2-8BC2-31D3D5AD145B}" destId="{496F31FA-22B5-4F03-9232-ADF87F4A2338}" srcOrd="2" destOrd="0" presId="urn:microsoft.com/office/officeart/2005/8/layout/hList1"/>
    <dgm:cxn modelId="{621CCA1F-5A95-4160-95D7-FA106618EBEC}" type="presParOf" srcId="{496F31FA-22B5-4F03-9232-ADF87F4A2338}" destId="{B7E191DC-7C0A-4A05-B1B6-29E35115189F}" srcOrd="0" destOrd="0" presId="urn:microsoft.com/office/officeart/2005/8/layout/hList1"/>
    <dgm:cxn modelId="{7D92CA1D-BB3C-42A4-905A-A617EB6FEE11}" type="presParOf" srcId="{496F31FA-22B5-4F03-9232-ADF87F4A2338}" destId="{6C5F50F6-93E4-470B-82D8-D1254DE3F46B}" srcOrd="1" destOrd="0" presId="urn:microsoft.com/office/officeart/2005/8/layout/hList1"/>
    <dgm:cxn modelId="{34A4B48D-4E34-4DCF-948E-49FC4AE627D5}" type="presParOf" srcId="{EE736986-C9D8-43C2-8BC2-31D3D5AD145B}" destId="{79956D1D-B120-47DC-9FC4-DF2C5ED8F365}" srcOrd="3" destOrd="0" presId="urn:microsoft.com/office/officeart/2005/8/layout/hList1"/>
    <dgm:cxn modelId="{EC56F931-F476-4F76-8D21-3DEB93EE59F9}" type="presParOf" srcId="{EE736986-C9D8-43C2-8BC2-31D3D5AD145B}" destId="{E4DE251A-C299-4BE5-A7FD-6B3124E6C425}" srcOrd="4" destOrd="0" presId="urn:microsoft.com/office/officeart/2005/8/layout/hList1"/>
    <dgm:cxn modelId="{67F76F66-CC36-4C32-9109-95FE8BC82FFE}" type="presParOf" srcId="{E4DE251A-C299-4BE5-A7FD-6B3124E6C425}" destId="{846EFBE1-B234-4E3C-A630-B1984AC28B92}" srcOrd="0" destOrd="0" presId="urn:microsoft.com/office/officeart/2005/8/layout/hList1"/>
    <dgm:cxn modelId="{2D0C2FCA-092E-446C-A44A-274286CEE456}" type="presParOf" srcId="{E4DE251A-C299-4BE5-A7FD-6B3124E6C425}" destId="{C3C099AB-8A91-4873-9B9E-1263B7D7BAE4}" srcOrd="1" destOrd="0" presId="urn:microsoft.com/office/officeart/2005/8/layout/hList1"/>
    <dgm:cxn modelId="{BE885D7F-FA80-4C42-B8FD-0EB40558C177}" type="presParOf" srcId="{EE736986-C9D8-43C2-8BC2-31D3D5AD145B}" destId="{0A6BF853-BF18-457E-98DC-6F52C346F9A3}" srcOrd="5" destOrd="0" presId="urn:microsoft.com/office/officeart/2005/8/layout/hList1"/>
    <dgm:cxn modelId="{12E97106-127C-47C0-9D86-2DAAC55FD301}" type="presParOf" srcId="{EE736986-C9D8-43C2-8BC2-31D3D5AD145B}" destId="{2F7AD87F-BD12-42ED-8103-D1DBD4C37C79}" srcOrd="6" destOrd="0" presId="urn:microsoft.com/office/officeart/2005/8/layout/hList1"/>
    <dgm:cxn modelId="{C45D09DF-3F46-47A4-8414-9A968540C947}" type="presParOf" srcId="{2F7AD87F-BD12-42ED-8103-D1DBD4C37C79}" destId="{38A72842-EC4A-4DCE-A1EE-6CE43394BADE}" srcOrd="0" destOrd="0" presId="urn:microsoft.com/office/officeart/2005/8/layout/hList1"/>
    <dgm:cxn modelId="{F3605C6F-F3F5-4BF8-AA7B-B6E5A87960B7}" type="presParOf" srcId="{2F7AD87F-BD12-42ED-8103-D1DBD4C37C79}" destId="{2F332A51-55E1-43B7-8DEA-D6D49BB1638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E6D71D-C8D2-4AEF-BA6C-4840B7EDE778}"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hu-HU"/>
        </a:p>
      </dgm:t>
    </dgm:pt>
    <dgm:pt modelId="{C5A39466-4C7A-434C-BFB3-7C6E4CCB0AD1}">
      <dgm:prSet phldrT="[Szöveg]"/>
      <dgm:spPr/>
      <dgm:t>
        <a:bodyPr/>
        <a:lstStyle/>
        <a:p>
          <a:r>
            <a:rPr lang="hu-HU" b="1" noProof="0" dirty="0" smtClean="0">
              <a:solidFill>
                <a:schemeClr val="tx1"/>
              </a:solidFill>
            </a:rPr>
            <a:t>Költségek:</a:t>
          </a:r>
          <a:r>
            <a:rPr lang="hu-HU" noProof="0" dirty="0" smtClean="0">
              <a:solidFill>
                <a:schemeClr val="tx1"/>
              </a:solidFill>
            </a:rPr>
            <a:t> milliók egészségi állapotának romlása növeli az egészségügyi ellátásra fordítandó költségeket</a:t>
          </a:r>
          <a:endParaRPr lang="hu-HU" noProof="0" dirty="0">
            <a:solidFill>
              <a:schemeClr val="tx1"/>
            </a:solidFill>
          </a:endParaRPr>
        </a:p>
      </dgm:t>
    </dgm:pt>
    <dgm:pt modelId="{F87062B8-85DF-4A79-BDE6-AAC05D81CD04}" type="parTrans" cxnId="{1830FF52-679D-4EEA-96F3-7D0B8CE7ECD5}">
      <dgm:prSet/>
      <dgm:spPr/>
      <dgm:t>
        <a:bodyPr/>
        <a:lstStyle/>
        <a:p>
          <a:endParaRPr lang="hu-HU"/>
        </a:p>
      </dgm:t>
    </dgm:pt>
    <dgm:pt modelId="{A621FA79-8744-44CA-9B35-5624A6D5B4F1}" type="sibTrans" cxnId="{1830FF52-679D-4EEA-96F3-7D0B8CE7ECD5}">
      <dgm:prSet/>
      <dgm:spPr/>
      <dgm:t>
        <a:bodyPr/>
        <a:lstStyle/>
        <a:p>
          <a:endParaRPr lang="hu-HU"/>
        </a:p>
      </dgm:t>
    </dgm:pt>
    <dgm:pt modelId="{04D5BEAC-E0B2-4998-84C0-0923E279567E}">
      <dgm:prSet phldrT="[Szöveg]"/>
      <dgm:spPr/>
      <dgm:t>
        <a:bodyPr/>
        <a:lstStyle/>
        <a:p>
          <a:r>
            <a:rPr lang="hu" b="1" dirty="0" smtClean="0">
              <a:solidFill>
                <a:schemeClr val="tx1"/>
              </a:solidFill>
            </a:rPr>
            <a:t>Hozzáférés:</a:t>
          </a:r>
          <a:r>
            <a:rPr lang="hu" dirty="0" smtClean="0">
              <a:solidFill>
                <a:schemeClr val="tx1"/>
              </a:solidFill>
            </a:rPr>
            <a:t> a szélsőséges környezeti hatások az egészségügyi rendszer működésének zavaraihoz is vezetnek</a:t>
          </a:r>
          <a:endParaRPr lang="hu-HU" dirty="0">
            <a:solidFill>
              <a:schemeClr val="tx1"/>
            </a:solidFill>
          </a:endParaRPr>
        </a:p>
      </dgm:t>
    </dgm:pt>
    <dgm:pt modelId="{F070D739-1CDA-4778-A574-7B6B01081FBD}" type="parTrans" cxnId="{F8BCEB55-9CB4-4BDA-A9F3-034EEC58D76F}">
      <dgm:prSet/>
      <dgm:spPr/>
      <dgm:t>
        <a:bodyPr/>
        <a:lstStyle/>
        <a:p>
          <a:endParaRPr lang="hu-HU"/>
        </a:p>
      </dgm:t>
    </dgm:pt>
    <dgm:pt modelId="{70F0E45D-14E2-4C83-A6E2-C8722B058905}" type="sibTrans" cxnId="{F8BCEB55-9CB4-4BDA-A9F3-034EEC58D76F}">
      <dgm:prSet/>
      <dgm:spPr/>
      <dgm:t>
        <a:bodyPr/>
        <a:lstStyle/>
        <a:p>
          <a:endParaRPr lang="hu-HU"/>
        </a:p>
      </dgm:t>
    </dgm:pt>
    <dgm:pt modelId="{CF85BBE4-8AC1-4642-9410-344708279B89}">
      <dgm:prSet phldrT="[Szöveg]"/>
      <dgm:spPr/>
      <dgm:t>
        <a:bodyPr/>
        <a:lstStyle/>
        <a:p>
          <a:r>
            <a:rPr lang="hu" b="1" dirty="0" smtClean="0">
              <a:solidFill>
                <a:schemeClr val="tx1"/>
              </a:solidFill>
            </a:rPr>
            <a:t>Minőség:</a:t>
          </a:r>
          <a:r>
            <a:rPr lang="hu" dirty="0" smtClean="0">
              <a:solidFill>
                <a:schemeClr val="tx1"/>
              </a:solidFill>
            </a:rPr>
            <a:t> </a:t>
          </a:r>
          <a:r>
            <a:rPr lang="hu-HU" dirty="0" smtClean="0">
              <a:solidFill>
                <a:schemeClr val="tx1"/>
              </a:solidFill>
            </a:rPr>
            <a:t>környezeti katasztrófák és vészhelyzetek esetén, amikor a veszélynek kitett kórházakat be kell zárni, a fennmaradó intézményeknek a szokásos kapacitásukat meghaladó terhelésnek kell megfelelniük</a:t>
          </a:r>
          <a:endParaRPr lang="hu-HU" dirty="0">
            <a:solidFill>
              <a:schemeClr val="tx1"/>
            </a:solidFill>
          </a:endParaRPr>
        </a:p>
      </dgm:t>
    </dgm:pt>
    <dgm:pt modelId="{C16522A0-EB12-485C-B08D-18AA55FB5B00}" type="parTrans" cxnId="{2802CDAA-46F8-4351-83B8-DAD012536C6D}">
      <dgm:prSet/>
      <dgm:spPr/>
      <dgm:t>
        <a:bodyPr/>
        <a:lstStyle/>
        <a:p>
          <a:endParaRPr lang="hu-HU"/>
        </a:p>
      </dgm:t>
    </dgm:pt>
    <dgm:pt modelId="{155D3009-8CB0-4264-809F-E8AF91B72633}" type="sibTrans" cxnId="{2802CDAA-46F8-4351-83B8-DAD012536C6D}">
      <dgm:prSet/>
      <dgm:spPr/>
      <dgm:t>
        <a:bodyPr/>
        <a:lstStyle/>
        <a:p>
          <a:endParaRPr lang="hu-HU"/>
        </a:p>
      </dgm:t>
    </dgm:pt>
    <dgm:pt modelId="{160B273F-9D2E-4589-82FB-3AAB05C20EFE}">
      <dgm:prSet phldrT="[Szöveg]"/>
      <dgm:spPr/>
      <dgm:t>
        <a:bodyPr/>
        <a:lstStyle/>
        <a:p>
          <a:r>
            <a:rPr lang="hu" b="1" dirty="0" smtClean="0">
              <a:solidFill>
                <a:schemeClr val="tx1"/>
              </a:solidFill>
            </a:rPr>
            <a:t>Egyenlőség:</a:t>
          </a:r>
          <a:r>
            <a:rPr lang="hu" dirty="0" smtClean="0">
              <a:solidFill>
                <a:schemeClr val="tx1"/>
              </a:solidFill>
            </a:rPr>
            <a:t> az éghajlatváltozás hatásai eltérően érintik az embereket, avagy a már meglévő hátrányokat tovább fokozhatják</a:t>
          </a:r>
          <a:endParaRPr lang="hu-HU" dirty="0">
            <a:solidFill>
              <a:schemeClr val="tx1"/>
            </a:solidFill>
          </a:endParaRPr>
        </a:p>
      </dgm:t>
    </dgm:pt>
    <dgm:pt modelId="{498A5F9D-BD47-475D-A9D8-56EF1A957BA9}" type="parTrans" cxnId="{9DCB0ECC-ECF8-480E-8252-62F3C0E3339A}">
      <dgm:prSet/>
      <dgm:spPr/>
      <dgm:t>
        <a:bodyPr/>
        <a:lstStyle/>
        <a:p>
          <a:endParaRPr lang="hu-HU"/>
        </a:p>
      </dgm:t>
    </dgm:pt>
    <dgm:pt modelId="{7E6AFB1D-9F8A-4E52-AB67-D70E36D685C6}" type="sibTrans" cxnId="{9DCB0ECC-ECF8-480E-8252-62F3C0E3339A}">
      <dgm:prSet/>
      <dgm:spPr/>
      <dgm:t>
        <a:bodyPr/>
        <a:lstStyle/>
        <a:p>
          <a:endParaRPr lang="hu-HU"/>
        </a:p>
      </dgm:t>
    </dgm:pt>
    <dgm:pt modelId="{F3A3B776-1844-42D7-B05E-ACD7088EEA21}" type="pres">
      <dgm:prSet presAssocID="{6CE6D71D-C8D2-4AEF-BA6C-4840B7EDE778}" presName="Name0" presStyleCnt="0">
        <dgm:presLayoutVars>
          <dgm:chMax val="7"/>
          <dgm:chPref val="7"/>
          <dgm:dir/>
        </dgm:presLayoutVars>
      </dgm:prSet>
      <dgm:spPr/>
      <dgm:t>
        <a:bodyPr/>
        <a:lstStyle/>
        <a:p>
          <a:endParaRPr lang="hu-HU"/>
        </a:p>
      </dgm:t>
    </dgm:pt>
    <dgm:pt modelId="{112DAA64-FEB8-4435-90D9-3C70B522A0C3}" type="pres">
      <dgm:prSet presAssocID="{6CE6D71D-C8D2-4AEF-BA6C-4840B7EDE778}" presName="Name1" presStyleCnt="0"/>
      <dgm:spPr/>
    </dgm:pt>
    <dgm:pt modelId="{0BB98F88-2778-41EA-BF1F-05C175201850}" type="pres">
      <dgm:prSet presAssocID="{6CE6D71D-C8D2-4AEF-BA6C-4840B7EDE778}" presName="cycle" presStyleCnt="0"/>
      <dgm:spPr/>
    </dgm:pt>
    <dgm:pt modelId="{8434D93D-3229-44A4-A57C-7C9695A812EC}" type="pres">
      <dgm:prSet presAssocID="{6CE6D71D-C8D2-4AEF-BA6C-4840B7EDE778}" presName="srcNode" presStyleLbl="node1" presStyleIdx="0" presStyleCnt="4"/>
      <dgm:spPr/>
    </dgm:pt>
    <dgm:pt modelId="{9AEEB6D0-1248-4DB9-8955-06D4ED3BCBFD}" type="pres">
      <dgm:prSet presAssocID="{6CE6D71D-C8D2-4AEF-BA6C-4840B7EDE778}" presName="conn" presStyleLbl="parChTrans1D2" presStyleIdx="0" presStyleCnt="1"/>
      <dgm:spPr/>
      <dgm:t>
        <a:bodyPr/>
        <a:lstStyle/>
        <a:p>
          <a:endParaRPr lang="hu-HU"/>
        </a:p>
      </dgm:t>
    </dgm:pt>
    <dgm:pt modelId="{285838AD-3F0E-4B62-B7DF-B4F8B2CCD191}" type="pres">
      <dgm:prSet presAssocID="{6CE6D71D-C8D2-4AEF-BA6C-4840B7EDE778}" presName="extraNode" presStyleLbl="node1" presStyleIdx="0" presStyleCnt="4"/>
      <dgm:spPr/>
    </dgm:pt>
    <dgm:pt modelId="{D0DCBEA6-2304-4675-AA5F-BED5AB0D80BC}" type="pres">
      <dgm:prSet presAssocID="{6CE6D71D-C8D2-4AEF-BA6C-4840B7EDE778}" presName="dstNode" presStyleLbl="node1" presStyleIdx="0" presStyleCnt="4"/>
      <dgm:spPr/>
    </dgm:pt>
    <dgm:pt modelId="{0DD3C836-9C5A-4BA4-AD15-154EF5C0891A}" type="pres">
      <dgm:prSet presAssocID="{C5A39466-4C7A-434C-BFB3-7C6E4CCB0AD1}" presName="text_1" presStyleLbl="node1" presStyleIdx="0" presStyleCnt="4">
        <dgm:presLayoutVars>
          <dgm:bulletEnabled val="1"/>
        </dgm:presLayoutVars>
      </dgm:prSet>
      <dgm:spPr/>
      <dgm:t>
        <a:bodyPr/>
        <a:lstStyle/>
        <a:p>
          <a:endParaRPr lang="hu-HU"/>
        </a:p>
      </dgm:t>
    </dgm:pt>
    <dgm:pt modelId="{3C71A444-C9B1-4FEA-9EE9-A04587BBA286}" type="pres">
      <dgm:prSet presAssocID="{C5A39466-4C7A-434C-BFB3-7C6E4CCB0AD1}" presName="accent_1" presStyleCnt="0"/>
      <dgm:spPr/>
    </dgm:pt>
    <dgm:pt modelId="{ABE8C04D-A566-4FC3-A156-F6F0D3055DBE}" type="pres">
      <dgm:prSet presAssocID="{C5A39466-4C7A-434C-BFB3-7C6E4CCB0AD1}" presName="accentRepeatNode" presStyleLbl="solidFgAcc1" presStyleIdx="0" presStyleCnt="4"/>
      <dgm:spPr/>
    </dgm:pt>
    <dgm:pt modelId="{CF5297F9-964A-4364-AE71-FBCC05F22B48}" type="pres">
      <dgm:prSet presAssocID="{160B273F-9D2E-4589-82FB-3AAB05C20EFE}" presName="text_2" presStyleLbl="node1" presStyleIdx="1" presStyleCnt="4">
        <dgm:presLayoutVars>
          <dgm:bulletEnabled val="1"/>
        </dgm:presLayoutVars>
      </dgm:prSet>
      <dgm:spPr/>
      <dgm:t>
        <a:bodyPr/>
        <a:lstStyle/>
        <a:p>
          <a:endParaRPr lang="hu-HU"/>
        </a:p>
      </dgm:t>
    </dgm:pt>
    <dgm:pt modelId="{AC7BEB4C-5F16-43F2-85C2-5236763CCA66}" type="pres">
      <dgm:prSet presAssocID="{160B273F-9D2E-4589-82FB-3AAB05C20EFE}" presName="accent_2" presStyleCnt="0"/>
      <dgm:spPr/>
    </dgm:pt>
    <dgm:pt modelId="{048C9448-5053-4217-9B3A-74758BBD272A}" type="pres">
      <dgm:prSet presAssocID="{160B273F-9D2E-4589-82FB-3AAB05C20EFE}" presName="accentRepeatNode" presStyleLbl="solidFgAcc1" presStyleIdx="1" presStyleCnt="4"/>
      <dgm:spPr/>
    </dgm:pt>
    <dgm:pt modelId="{1EF2C50D-C217-4EBE-8D6B-C2EFFB1BE1D9}" type="pres">
      <dgm:prSet presAssocID="{04D5BEAC-E0B2-4998-84C0-0923E279567E}" presName="text_3" presStyleLbl="node1" presStyleIdx="2" presStyleCnt="4">
        <dgm:presLayoutVars>
          <dgm:bulletEnabled val="1"/>
        </dgm:presLayoutVars>
      </dgm:prSet>
      <dgm:spPr/>
      <dgm:t>
        <a:bodyPr/>
        <a:lstStyle/>
        <a:p>
          <a:endParaRPr lang="hu-HU"/>
        </a:p>
      </dgm:t>
    </dgm:pt>
    <dgm:pt modelId="{69FE506E-E6FB-41A7-80C4-97C78A3FB9FE}" type="pres">
      <dgm:prSet presAssocID="{04D5BEAC-E0B2-4998-84C0-0923E279567E}" presName="accent_3" presStyleCnt="0"/>
      <dgm:spPr/>
    </dgm:pt>
    <dgm:pt modelId="{4D087503-E822-4F9D-BB21-465FAE22303A}" type="pres">
      <dgm:prSet presAssocID="{04D5BEAC-E0B2-4998-84C0-0923E279567E}" presName="accentRepeatNode" presStyleLbl="solidFgAcc1" presStyleIdx="2" presStyleCnt="4"/>
      <dgm:spPr/>
    </dgm:pt>
    <dgm:pt modelId="{6F5E0A9C-D052-48F5-832C-B8F7AF59F15F}" type="pres">
      <dgm:prSet presAssocID="{CF85BBE4-8AC1-4642-9410-344708279B89}" presName="text_4" presStyleLbl="node1" presStyleIdx="3" presStyleCnt="4">
        <dgm:presLayoutVars>
          <dgm:bulletEnabled val="1"/>
        </dgm:presLayoutVars>
      </dgm:prSet>
      <dgm:spPr/>
      <dgm:t>
        <a:bodyPr/>
        <a:lstStyle/>
        <a:p>
          <a:endParaRPr lang="hu-HU"/>
        </a:p>
      </dgm:t>
    </dgm:pt>
    <dgm:pt modelId="{C6F64960-CE81-4E7F-9B48-C5AC54591EEF}" type="pres">
      <dgm:prSet presAssocID="{CF85BBE4-8AC1-4642-9410-344708279B89}" presName="accent_4" presStyleCnt="0"/>
      <dgm:spPr/>
    </dgm:pt>
    <dgm:pt modelId="{EF952CFA-C05B-4DD2-A261-60000D051412}" type="pres">
      <dgm:prSet presAssocID="{CF85BBE4-8AC1-4642-9410-344708279B89}" presName="accentRepeatNode" presStyleLbl="solidFgAcc1" presStyleIdx="3" presStyleCnt="4"/>
      <dgm:spPr/>
    </dgm:pt>
  </dgm:ptLst>
  <dgm:cxnLst>
    <dgm:cxn modelId="{1830FF52-679D-4EEA-96F3-7D0B8CE7ECD5}" srcId="{6CE6D71D-C8D2-4AEF-BA6C-4840B7EDE778}" destId="{C5A39466-4C7A-434C-BFB3-7C6E4CCB0AD1}" srcOrd="0" destOrd="0" parTransId="{F87062B8-85DF-4A79-BDE6-AAC05D81CD04}" sibTransId="{A621FA79-8744-44CA-9B35-5624A6D5B4F1}"/>
    <dgm:cxn modelId="{E47FACCC-803F-4EE9-B239-6FBC5724F61B}" type="presOf" srcId="{160B273F-9D2E-4589-82FB-3AAB05C20EFE}" destId="{CF5297F9-964A-4364-AE71-FBCC05F22B48}" srcOrd="0" destOrd="0" presId="urn:microsoft.com/office/officeart/2008/layout/VerticalCurvedList"/>
    <dgm:cxn modelId="{2802CDAA-46F8-4351-83B8-DAD012536C6D}" srcId="{6CE6D71D-C8D2-4AEF-BA6C-4840B7EDE778}" destId="{CF85BBE4-8AC1-4642-9410-344708279B89}" srcOrd="3" destOrd="0" parTransId="{C16522A0-EB12-485C-B08D-18AA55FB5B00}" sibTransId="{155D3009-8CB0-4264-809F-E8AF91B72633}"/>
    <dgm:cxn modelId="{BA2880AF-3045-464F-8537-3EB37DCFCAA6}" type="presOf" srcId="{C5A39466-4C7A-434C-BFB3-7C6E4CCB0AD1}" destId="{0DD3C836-9C5A-4BA4-AD15-154EF5C0891A}" srcOrd="0" destOrd="0" presId="urn:microsoft.com/office/officeart/2008/layout/VerticalCurvedList"/>
    <dgm:cxn modelId="{F8BCEB55-9CB4-4BDA-A9F3-034EEC58D76F}" srcId="{6CE6D71D-C8D2-4AEF-BA6C-4840B7EDE778}" destId="{04D5BEAC-E0B2-4998-84C0-0923E279567E}" srcOrd="2" destOrd="0" parTransId="{F070D739-1CDA-4778-A574-7B6B01081FBD}" sibTransId="{70F0E45D-14E2-4C83-A6E2-C8722B058905}"/>
    <dgm:cxn modelId="{FEEF63AE-2AF5-4EEF-A58B-D3CBD60384E5}" type="presOf" srcId="{A621FA79-8744-44CA-9B35-5624A6D5B4F1}" destId="{9AEEB6D0-1248-4DB9-8955-06D4ED3BCBFD}" srcOrd="0" destOrd="0" presId="urn:microsoft.com/office/officeart/2008/layout/VerticalCurvedList"/>
    <dgm:cxn modelId="{596214DA-4CC1-452B-9DF8-A46828E4F534}" type="presOf" srcId="{04D5BEAC-E0B2-4998-84C0-0923E279567E}" destId="{1EF2C50D-C217-4EBE-8D6B-C2EFFB1BE1D9}" srcOrd="0" destOrd="0" presId="urn:microsoft.com/office/officeart/2008/layout/VerticalCurvedList"/>
    <dgm:cxn modelId="{B14FE656-3E58-40F8-9D25-6CC3631C941F}" type="presOf" srcId="{6CE6D71D-C8D2-4AEF-BA6C-4840B7EDE778}" destId="{F3A3B776-1844-42D7-B05E-ACD7088EEA21}" srcOrd="0" destOrd="0" presId="urn:microsoft.com/office/officeart/2008/layout/VerticalCurvedList"/>
    <dgm:cxn modelId="{9DCB0ECC-ECF8-480E-8252-62F3C0E3339A}" srcId="{6CE6D71D-C8D2-4AEF-BA6C-4840B7EDE778}" destId="{160B273F-9D2E-4589-82FB-3AAB05C20EFE}" srcOrd="1" destOrd="0" parTransId="{498A5F9D-BD47-475D-A9D8-56EF1A957BA9}" sibTransId="{7E6AFB1D-9F8A-4E52-AB67-D70E36D685C6}"/>
    <dgm:cxn modelId="{D0979746-85F9-4374-A63F-E32B4D4A11CD}" type="presOf" srcId="{CF85BBE4-8AC1-4642-9410-344708279B89}" destId="{6F5E0A9C-D052-48F5-832C-B8F7AF59F15F}" srcOrd="0" destOrd="0" presId="urn:microsoft.com/office/officeart/2008/layout/VerticalCurvedList"/>
    <dgm:cxn modelId="{A5F2F099-5E43-4A51-A80B-B901516A9D35}" type="presParOf" srcId="{F3A3B776-1844-42D7-B05E-ACD7088EEA21}" destId="{112DAA64-FEB8-4435-90D9-3C70B522A0C3}" srcOrd="0" destOrd="0" presId="urn:microsoft.com/office/officeart/2008/layout/VerticalCurvedList"/>
    <dgm:cxn modelId="{D1855F65-9430-4870-B9AB-FEAB30EFE1AC}" type="presParOf" srcId="{112DAA64-FEB8-4435-90D9-3C70B522A0C3}" destId="{0BB98F88-2778-41EA-BF1F-05C175201850}" srcOrd="0" destOrd="0" presId="urn:microsoft.com/office/officeart/2008/layout/VerticalCurvedList"/>
    <dgm:cxn modelId="{E6441AB3-0CAE-4574-A8FC-719E137B49AC}" type="presParOf" srcId="{0BB98F88-2778-41EA-BF1F-05C175201850}" destId="{8434D93D-3229-44A4-A57C-7C9695A812EC}" srcOrd="0" destOrd="0" presId="urn:microsoft.com/office/officeart/2008/layout/VerticalCurvedList"/>
    <dgm:cxn modelId="{43343C22-F394-49A9-BBE4-B12E94C4A88B}" type="presParOf" srcId="{0BB98F88-2778-41EA-BF1F-05C175201850}" destId="{9AEEB6D0-1248-4DB9-8955-06D4ED3BCBFD}" srcOrd="1" destOrd="0" presId="urn:microsoft.com/office/officeart/2008/layout/VerticalCurvedList"/>
    <dgm:cxn modelId="{07C7739B-5D59-403D-B3E6-23367654E5B4}" type="presParOf" srcId="{0BB98F88-2778-41EA-BF1F-05C175201850}" destId="{285838AD-3F0E-4B62-B7DF-B4F8B2CCD191}" srcOrd="2" destOrd="0" presId="urn:microsoft.com/office/officeart/2008/layout/VerticalCurvedList"/>
    <dgm:cxn modelId="{550B83C7-997A-498D-9F0D-BCA840BAD03E}" type="presParOf" srcId="{0BB98F88-2778-41EA-BF1F-05C175201850}" destId="{D0DCBEA6-2304-4675-AA5F-BED5AB0D80BC}" srcOrd="3" destOrd="0" presId="urn:microsoft.com/office/officeart/2008/layout/VerticalCurvedList"/>
    <dgm:cxn modelId="{42A17ABE-119A-4348-961F-01EE46A9931D}" type="presParOf" srcId="{112DAA64-FEB8-4435-90D9-3C70B522A0C3}" destId="{0DD3C836-9C5A-4BA4-AD15-154EF5C0891A}" srcOrd="1" destOrd="0" presId="urn:microsoft.com/office/officeart/2008/layout/VerticalCurvedList"/>
    <dgm:cxn modelId="{AB837E0F-8099-4757-AA2E-E9FFCDEC3451}" type="presParOf" srcId="{112DAA64-FEB8-4435-90D9-3C70B522A0C3}" destId="{3C71A444-C9B1-4FEA-9EE9-A04587BBA286}" srcOrd="2" destOrd="0" presId="urn:microsoft.com/office/officeart/2008/layout/VerticalCurvedList"/>
    <dgm:cxn modelId="{87DCDF80-B1F9-468A-99D8-81E344463C9B}" type="presParOf" srcId="{3C71A444-C9B1-4FEA-9EE9-A04587BBA286}" destId="{ABE8C04D-A566-4FC3-A156-F6F0D3055DBE}" srcOrd="0" destOrd="0" presId="urn:microsoft.com/office/officeart/2008/layout/VerticalCurvedList"/>
    <dgm:cxn modelId="{881AA78C-FCAE-4D4D-83F8-5FD749FE22C0}" type="presParOf" srcId="{112DAA64-FEB8-4435-90D9-3C70B522A0C3}" destId="{CF5297F9-964A-4364-AE71-FBCC05F22B48}" srcOrd="3" destOrd="0" presId="urn:microsoft.com/office/officeart/2008/layout/VerticalCurvedList"/>
    <dgm:cxn modelId="{4E843CD6-87BD-4AAD-BBB0-7DB264A31DFB}" type="presParOf" srcId="{112DAA64-FEB8-4435-90D9-3C70B522A0C3}" destId="{AC7BEB4C-5F16-43F2-85C2-5236763CCA66}" srcOrd="4" destOrd="0" presId="urn:microsoft.com/office/officeart/2008/layout/VerticalCurvedList"/>
    <dgm:cxn modelId="{0A09B9F5-9D59-4EBD-9CE9-58944884DBCA}" type="presParOf" srcId="{AC7BEB4C-5F16-43F2-85C2-5236763CCA66}" destId="{048C9448-5053-4217-9B3A-74758BBD272A}" srcOrd="0" destOrd="0" presId="urn:microsoft.com/office/officeart/2008/layout/VerticalCurvedList"/>
    <dgm:cxn modelId="{7A082C88-E255-4323-805B-271D1D4EE8C3}" type="presParOf" srcId="{112DAA64-FEB8-4435-90D9-3C70B522A0C3}" destId="{1EF2C50D-C217-4EBE-8D6B-C2EFFB1BE1D9}" srcOrd="5" destOrd="0" presId="urn:microsoft.com/office/officeart/2008/layout/VerticalCurvedList"/>
    <dgm:cxn modelId="{4A91610F-2127-48A2-B79E-0FE69D3CE9B2}" type="presParOf" srcId="{112DAA64-FEB8-4435-90D9-3C70B522A0C3}" destId="{69FE506E-E6FB-41A7-80C4-97C78A3FB9FE}" srcOrd="6" destOrd="0" presId="urn:microsoft.com/office/officeart/2008/layout/VerticalCurvedList"/>
    <dgm:cxn modelId="{7043BB62-5586-472B-8D33-0AE8E46D1047}" type="presParOf" srcId="{69FE506E-E6FB-41A7-80C4-97C78A3FB9FE}" destId="{4D087503-E822-4F9D-BB21-465FAE22303A}" srcOrd="0" destOrd="0" presId="urn:microsoft.com/office/officeart/2008/layout/VerticalCurvedList"/>
    <dgm:cxn modelId="{185725E8-6DD9-4B35-AB4E-395E8F8DA10D}" type="presParOf" srcId="{112DAA64-FEB8-4435-90D9-3C70B522A0C3}" destId="{6F5E0A9C-D052-48F5-832C-B8F7AF59F15F}" srcOrd="7" destOrd="0" presId="urn:microsoft.com/office/officeart/2008/layout/VerticalCurvedList"/>
    <dgm:cxn modelId="{7898A18E-02AE-4668-A0A8-0DE84E8295D4}" type="presParOf" srcId="{112DAA64-FEB8-4435-90D9-3C70B522A0C3}" destId="{C6F64960-CE81-4E7F-9B48-C5AC54591EEF}" srcOrd="8" destOrd="0" presId="urn:microsoft.com/office/officeart/2008/layout/VerticalCurvedList"/>
    <dgm:cxn modelId="{BF82305A-CA14-4CC4-96C2-7C85C6EF16DD}" type="presParOf" srcId="{C6F64960-CE81-4E7F-9B48-C5AC54591EEF}" destId="{EF952CFA-C05B-4DD2-A261-60000D05141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88A912-C153-4688-B18F-BC0B2EC4C837}" type="doc">
      <dgm:prSet loTypeId="urn:microsoft.com/office/officeart/2005/8/layout/radial2" loCatId="relationship" qsTypeId="urn:microsoft.com/office/officeart/2005/8/quickstyle/simple1" qsCatId="simple" csTypeId="urn:microsoft.com/office/officeart/2005/8/colors/accent1_2" csCatId="accent1" phldr="1"/>
      <dgm:spPr/>
      <dgm:t>
        <a:bodyPr rtlCol="0"/>
        <a:lstStyle/>
        <a:p>
          <a:pPr rtl="0"/>
          <a:endParaRPr lang="hu-HU"/>
        </a:p>
      </dgm:t>
    </dgm:pt>
    <dgm:pt modelId="{1E815395-E96C-4A70-AEFF-E65C848CE76B}">
      <dgm:prSet/>
      <dgm:spPr/>
      <dgm:t>
        <a:bodyPr rtlCol="0"/>
        <a:lstStyle/>
        <a:p>
          <a:pPr rtl="0"/>
          <a:r>
            <a:rPr lang="hu" b="1" dirty="0"/>
            <a:t>A munkavállalók egészségét fenyegető fő veszélyek</a:t>
          </a:r>
          <a:endParaRPr lang="hu-HU" dirty="0"/>
        </a:p>
      </dgm:t>
    </dgm:pt>
    <dgm:pt modelId="{7D256436-992A-4DE2-943A-8E5B618CE168}" type="parTrans" cxnId="{70CD3402-AAE7-46CF-8952-7DD0621082DB}">
      <dgm:prSet/>
      <dgm:spPr/>
      <dgm:t>
        <a:bodyPr rtlCol="0"/>
        <a:lstStyle/>
        <a:p>
          <a:pPr rtl="0"/>
          <a:endParaRPr lang="hu-HU"/>
        </a:p>
      </dgm:t>
    </dgm:pt>
    <dgm:pt modelId="{9F9E35FA-8878-4CA2-A901-24A54FF5D588}" type="sibTrans" cxnId="{70CD3402-AAE7-46CF-8952-7DD0621082DB}">
      <dgm:prSet/>
      <dgm:spPr/>
      <dgm:t>
        <a:bodyPr rtlCol="0"/>
        <a:lstStyle/>
        <a:p>
          <a:pPr rtl="0"/>
          <a:endParaRPr lang="hu-HU"/>
        </a:p>
      </dgm:t>
    </dgm:pt>
    <dgm:pt modelId="{0FE5802E-BFA6-4F25-9C8A-19BC960C0B57}">
      <dgm:prSet custT="1"/>
      <dgm:spPr/>
      <dgm:t>
        <a:bodyPr rtlCol="0"/>
        <a:lstStyle/>
        <a:p>
          <a:pPr rtl="0">
            <a:lnSpc>
              <a:spcPct val="110000"/>
            </a:lnSpc>
            <a:spcAft>
              <a:spcPts val="1000"/>
            </a:spcAft>
          </a:pPr>
          <a:r>
            <a:rPr lang="hu-HU" sz="2200" noProof="0" dirty="0" smtClean="0">
              <a:solidFill>
                <a:schemeClr val="tx1"/>
              </a:solidFill>
            </a:rPr>
            <a:t>Hőexpozíció okozta hatások</a:t>
          </a:r>
          <a:endParaRPr lang="hu-HU" sz="2200" noProof="0" dirty="0">
            <a:solidFill>
              <a:schemeClr val="tx1"/>
            </a:solidFill>
          </a:endParaRPr>
        </a:p>
      </dgm:t>
    </dgm:pt>
    <dgm:pt modelId="{B0C35D43-DBB0-45C9-9DEE-BE30D5EB2C85}" type="parTrans" cxnId="{C94AB9DA-9F6E-407D-86AF-51563C96D3B5}">
      <dgm:prSet/>
      <dgm:spPr/>
      <dgm:t>
        <a:bodyPr rtlCol="0"/>
        <a:lstStyle/>
        <a:p>
          <a:pPr rtl="0"/>
          <a:endParaRPr lang="hu-HU"/>
        </a:p>
      </dgm:t>
    </dgm:pt>
    <dgm:pt modelId="{C77404F0-B008-45DD-AFDA-CF9C62AD3E0D}" type="sibTrans" cxnId="{C94AB9DA-9F6E-407D-86AF-51563C96D3B5}">
      <dgm:prSet/>
      <dgm:spPr/>
      <dgm:t>
        <a:bodyPr rtlCol="0"/>
        <a:lstStyle/>
        <a:p>
          <a:pPr rtl="0"/>
          <a:endParaRPr lang="hu-HU"/>
        </a:p>
      </dgm:t>
    </dgm:pt>
    <dgm:pt modelId="{7EEABF8D-FF92-4687-AC38-4FDE55F1638B}">
      <dgm:prSet custT="1"/>
      <dgm:spPr/>
      <dgm:t>
        <a:bodyPr rtlCol="0"/>
        <a:lstStyle/>
        <a:p>
          <a:pPr rtl="0">
            <a:lnSpc>
              <a:spcPct val="110000"/>
            </a:lnSpc>
            <a:spcAft>
              <a:spcPts val="1000"/>
            </a:spcAft>
          </a:pPr>
          <a:r>
            <a:rPr lang="hu-HU" sz="2200" noProof="0" dirty="0" smtClean="0">
              <a:solidFill>
                <a:schemeClr val="tx1"/>
              </a:solidFill>
            </a:rPr>
            <a:t>Légzőszervi megbetegedések</a:t>
          </a:r>
          <a:endParaRPr lang="hu-HU" sz="2200" noProof="0" dirty="0">
            <a:solidFill>
              <a:schemeClr val="tx1"/>
            </a:solidFill>
          </a:endParaRPr>
        </a:p>
      </dgm:t>
    </dgm:pt>
    <dgm:pt modelId="{5EBC13B6-1E75-4D44-A2A1-72A7F9EAFBE6}" type="parTrans" cxnId="{0A8BBBBA-D30B-40DF-BD6C-AB316BB9A8BF}">
      <dgm:prSet/>
      <dgm:spPr/>
      <dgm:t>
        <a:bodyPr rtlCol="0"/>
        <a:lstStyle/>
        <a:p>
          <a:pPr rtl="0"/>
          <a:endParaRPr lang="hu-HU"/>
        </a:p>
      </dgm:t>
    </dgm:pt>
    <dgm:pt modelId="{584A75A5-343C-4059-B3A0-7B27A44A751B}" type="sibTrans" cxnId="{0A8BBBBA-D30B-40DF-BD6C-AB316BB9A8BF}">
      <dgm:prSet/>
      <dgm:spPr/>
      <dgm:t>
        <a:bodyPr rtlCol="0"/>
        <a:lstStyle/>
        <a:p>
          <a:pPr rtl="0"/>
          <a:endParaRPr lang="hu-HU"/>
        </a:p>
      </dgm:t>
    </dgm:pt>
    <dgm:pt modelId="{777D4C59-1E9A-41C1-AA7B-8A0F5B5CE813}">
      <dgm:prSet custT="1"/>
      <dgm:spPr/>
      <dgm:t>
        <a:bodyPr rtlCol="0"/>
        <a:lstStyle/>
        <a:p>
          <a:pPr rtl="0">
            <a:lnSpc>
              <a:spcPct val="110000"/>
            </a:lnSpc>
            <a:spcAft>
              <a:spcPts val="1000"/>
            </a:spcAft>
          </a:pPr>
          <a:r>
            <a:rPr lang="hu-HU" sz="2200" noProof="0" dirty="0" smtClean="0">
              <a:solidFill>
                <a:schemeClr val="tx1"/>
              </a:solidFill>
            </a:rPr>
            <a:t>Fizikai és mentális egészségi hatások</a:t>
          </a:r>
          <a:endParaRPr lang="hu-HU" sz="2200" noProof="0" dirty="0">
            <a:solidFill>
              <a:schemeClr val="tx1"/>
            </a:solidFill>
          </a:endParaRPr>
        </a:p>
      </dgm:t>
    </dgm:pt>
    <dgm:pt modelId="{B4E8E00A-C5F9-4CD2-A170-63FA5537C7E8}" type="parTrans" cxnId="{2237960A-E57C-49CD-8140-7B28EF8DB657}">
      <dgm:prSet/>
      <dgm:spPr/>
      <dgm:t>
        <a:bodyPr rtlCol="0"/>
        <a:lstStyle/>
        <a:p>
          <a:pPr rtl="0"/>
          <a:endParaRPr lang="hu-HU"/>
        </a:p>
      </dgm:t>
    </dgm:pt>
    <dgm:pt modelId="{ED4D56F8-3BD7-41C4-A500-997D936EB2BE}" type="sibTrans" cxnId="{2237960A-E57C-49CD-8140-7B28EF8DB657}">
      <dgm:prSet/>
      <dgm:spPr/>
      <dgm:t>
        <a:bodyPr rtlCol="0"/>
        <a:lstStyle/>
        <a:p>
          <a:pPr rtl="0"/>
          <a:endParaRPr lang="hu-HU"/>
        </a:p>
      </dgm:t>
    </dgm:pt>
    <dgm:pt modelId="{B035F5DF-453D-4317-8399-28F04B97EA96}">
      <dgm:prSet custT="1"/>
      <dgm:spPr/>
      <dgm:t>
        <a:bodyPr rtlCol="0"/>
        <a:lstStyle/>
        <a:p>
          <a:pPr rtl="0">
            <a:lnSpc>
              <a:spcPct val="110000"/>
            </a:lnSpc>
            <a:spcAft>
              <a:spcPts val="1000"/>
            </a:spcAft>
          </a:pPr>
          <a:r>
            <a:rPr lang="hu-HU" sz="2200" noProof="0" dirty="0" smtClean="0">
              <a:solidFill>
                <a:schemeClr val="tx1"/>
              </a:solidFill>
            </a:rPr>
            <a:t>Rovarok és kullancsok által terjesztett betegségek</a:t>
          </a:r>
          <a:endParaRPr lang="hu-HU" sz="2200" noProof="0" dirty="0">
            <a:solidFill>
              <a:schemeClr val="tx1"/>
            </a:solidFill>
          </a:endParaRPr>
        </a:p>
      </dgm:t>
    </dgm:pt>
    <dgm:pt modelId="{9954B93F-9E14-4CE7-B4A5-B0182E434CB2}" type="parTrans" cxnId="{1E845303-462F-412E-B3D6-A4D2EA02D6C6}">
      <dgm:prSet/>
      <dgm:spPr/>
      <dgm:t>
        <a:bodyPr rtlCol="0"/>
        <a:lstStyle/>
        <a:p>
          <a:pPr rtl="0"/>
          <a:endParaRPr lang="hu-HU"/>
        </a:p>
      </dgm:t>
    </dgm:pt>
    <dgm:pt modelId="{BDF35A4C-93D9-4F56-AF18-B0D5F1945C97}" type="sibTrans" cxnId="{1E845303-462F-412E-B3D6-A4D2EA02D6C6}">
      <dgm:prSet/>
      <dgm:spPr/>
      <dgm:t>
        <a:bodyPr rtlCol="0"/>
        <a:lstStyle/>
        <a:p>
          <a:pPr rtl="0"/>
          <a:endParaRPr lang="hu-HU"/>
        </a:p>
      </dgm:t>
    </dgm:pt>
    <dgm:pt modelId="{B83C2972-51B1-4712-AB32-1079E116E546}">
      <dgm:prSet custT="1"/>
      <dgm:spPr/>
      <dgm:t>
        <a:bodyPr rtlCol="0"/>
        <a:lstStyle/>
        <a:p>
          <a:pPr rtl="0">
            <a:lnSpc>
              <a:spcPct val="110000"/>
            </a:lnSpc>
            <a:spcAft>
              <a:spcPts val="1000"/>
            </a:spcAft>
          </a:pPr>
          <a:r>
            <a:rPr lang="hu-HU" sz="2200" noProof="0" dirty="0" err="1" smtClean="0">
              <a:solidFill>
                <a:schemeClr val="tx1"/>
              </a:solidFill>
            </a:rPr>
            <a:t>Peszticidekkel</a:t>
          </a:r>
          <a:r>
            <a:rPr lang="hu-HU" sz="2200" noProof="0" dirty="0" smtClean="0">
              <a:solidFill>
                <a:schemeClr val="tx1"/>
              </a:solidFill>
            </a:rPr>
            <a:t> kapcsolatos hatások</a:t>
          </a:r>
          <a:endParaRPr lang="hu-HU" sz="2200" noProof="0" dirty="0">
            <a:solidFill>
              <a:schemeClr val="tx1"/>
            </a:solidFill>
          </a:endParaRPr>
        </a:p>
      </dgm:t>
    </dgm:pt>
    <dgm:pt modelId="{98136700-F401-4D64-8B72-EECBDF3AE270}" type="parTrans" cxnId="{E9A3DD6B-AA56-4855-9002-A16AE064DCE3}">
      <dgm:prSet/>
      <dgm:spPr/>
      <dgm:t>
        <a:bodyPr rtlCol="0"/>
        <a:lstStyle/>
        <a:p>
          <a:pPr rtl="0"/>
          <a:endParaRPr lang="hu-HU"/>
        </a:p>
      </dgm:t>
    </dgm:pt>
    <dgm:pt modelId="{945F33DA-1003-4DEE-8DCB-71568AC2B076}" type="sibTrans" cxnId="{E9A3DD6B-AA56-4855-9002-A16AE064DCE3}">
      <dgm:prSet/>
      <dgm:spPr/>
      <dgm:t>
        <a:bodyPr rtlCol="0"/>
        <a:lstStyle/>
        <a:p>
          <a:pPr rtl="0"/>
          <a:endParaRPr lang="hu-HU"/>
        </a:p>
      </dgm:t>
    </dgm:pt>
    <dgm:pt modelId="{09A084EE-E6C0-4016-8A81-7964F7FFC352}" type="pres">
      <dgm:prSet presAssocID="{A688A912-C153-4688-B18F-BC0B2EC4C837}" presName="composite" presStyleCnt="0">
        <dgm:presLayoutVars>
          <dgm:chMax val="5"/>
          <dgm:dir/>
          <dgm:animLvl val="ctr"/>
          <dgm:resizeHandles val="exact"/>
        </dgm:presLayoutVars>
      </dgm:prSet>
      <dgm:spPr/>
      <dgm:t>
        <a:bodyPr/>
        <a:lstStyle/>
        <a:p>
          <a:endParaRPr lang="hu-HU"/>
        </a:p>
      </dgm:t>
    </dgm:pt>
    <dgm:pt modelId="{98752DFE-6078-4799-A73A-119D86BD9084}" type="pres">
      <dgm:prSet presAssocID="{A688A912-C153-4688-B18F-BC0B2EC4C837}" presName="cycle" presStyleCnt="0"/>
      <dgm:spPr/>
    </dgm:pt>
    <dgm:pt modelId="{6A4887E9-0049-4081-B8AE-EEE4852E7A62}" type="pres">
      <dgm:prSet presAssocID="{A688A912-C153-4688-B18F-BC0B2EC4C837}" presName="centerShape" presStyleCnt="0"/>
      <dgm:spPr/>
    </dgm:pt>
    <dgm:pt modelId="{C2F00679-5AB7-470D-9915-634C1713E359}" type="pres">
      <dgm:prSet presAssocID="{A688A912-C153-4688-B18F-BC0B2EC4C837}" presName="connSite" presStyleLbl="node1" presStyleIdx="0" presStyleCnt="2"/>
      <dgm:spPr/>
    </dgm:pt>
    <dgm:pt modelId="{D0D1086B-4CC5-43FA-878C-A30807C001B4}" type="pres">
      <dgm:prSet presAssocID="{A688A912-C153-4688-B18F-BC0B2EC4C837}" presName="visible" presStyleLbl="node1" presStyleIdx="0" presStyleCnt="2"/>
      <dgm:spPr>
        <a:blipFill rotWithShape="1">
          <a:blip xmlns:r="http://schemas.openxmlformats.org/officeDocument/2006/relationships" r:embed="rId1"/>
          <a:stretch>
            <a:fillRect/>
          </a:stretch>
        </a:blipFill>
      </dgm:spPr>
    </dgm:pt>
    <dgm:pt modelId="{550C5FFE-D796-4835-85DE-AD088500AD8D}" type="pres">
      <dgm:prSet presAssocID="{7D256436-992A-4DE2-943A-8E5B618CE168}" presName="Name25" presStyleLbl="parChTrans1D1" presStyleIdx="0" presStyleCnt="1"/>
      <dgm:spPr/>
      <dgm:t>
        <a:bodyPr/>
        <a:lstStyle/>
        <a:p>
          <a:endParaRPr lang="hu-HU"/>
        </a:p>
      </dgm:t>
    </dgm:pt>
    <dgm:pt modelId="{7B88EA52-C7DE-43EC-B8C4-A69725639923}" type="pres">
      <dgm:prSet presAssocID="{1E815395-E96C-4A70-AEFF-E65C848CE76B}" presName="node" presStyleCnt="0"/>
      <dgm:spPr/>
    </dgm:pt>
    <dgm:pt modelId="{22BB89B0-1D9D-4576-8685-6981D1A872F9}" type="pres">
      <dgm:prSet presAssocID="{1E815395-E96C-4A70-AEFF-E65C848CE76B}" presName="parentNode" presStyleLbl="node1" presStyleIdx="1" presStyleCnt="2" custScaleX="105755" custScaleY="110584" custLinFactNeighborX="2034">
        <dgm:presLayoutVars>
          <dgm:chMax val="1"/>
          <dgm:bulletEnabled val="1"/>
        </dgm:presLayoutVars>
      </dgm:prSet>
      <dgm:spPr/>
      <dgm:t>
        <a:bodyPr/>
        <a:lstStyle/>
        <a:p>
          <a:endParaRPr lang="hu-HU"/>
        </a:p>
      </dgm:t>
    </dgm:pt>
    <dgm:pt modelId="{56117B7F-4B1F-4073-AF24-43981A7159AE}" type="pres">
      <dgm:prSet presAssocID="{1E815395-E96C-4A70-AEFF-E65C848CE76B}" presName="childNode" presStyleLbl="revTx" presStyleIdx="0" presStyleCnt="1">
        <dgm:presLayoutVars>
          <dgm:bulletEnabled val="1"/>
        </dgm:presLayoutVars>
      </dgm:prSet>
      <dgm:spPr/>
      <dgm:t>
        <a:bodyPr/>
        <a:lstStyle/>
        <a:p>
          <a:endParaRPr lang="hu-HU"/>
        </a:p>
      </dgm:t>
    </dgm:pt>
  </dgm:ptLst>
  <dgm:cxnLst>
    <dgm:cxn modelId="{450FB34D-C0B6-4414-9069-C7A05ED0B595}" type="presOf" srcId="{777D4C59-1E9A-41C1-AA7B-8A0F5B5CE813}" destId="{56117B7F-4B1F-4073-AF24-43981A7159AE}" srcOrd="0" destOrd="2" presId="urn:microsoft.com/office/officeart/2005/8/layout/radial2"/>
    <dgm:cxn modelId="{E9A3DD6B-AA56-4855-9002-A16AE064DCE3}" srcId="{1E815395-E96C-4A70-AEFF-E65C848CE76B}" destId="{B83C2972-51B1-4712-AB32-1079E116E546}" srcOrd="4" destOrd="0" parTransId="{98136700-F401-4D64-8B72-EECBDF3AE270}" sibTransId="{945F33DA-1003-4DEE-8DCB-71568AC2B076}"/>
    <dgm:cxn modelId="{2237960A-E57C-49CD-8140-7B28EF8DB657}" srcId="{1E815395-E96C-4A70-AEFF-E65C848CE76B}" destId="{777D4C59-1E9A-41C1-AA7B-8A0F5B5CE813}" srcOrd="2" destOrd="0" parTransId="{B4E8E00A-C5F9-4CD2-A170-63FA5537C7E8}" sibTransId="{ED4D56F8-3BD7-41C4-A500-997D936EB2BE}"/>
    <dgm:cxn modelId="{90492B2D-4E24-43D4-9068-4DE6F1D6460B}" type="presOf" srcId="{B035F5DF-453D-4317-8399-28F04B97EA96}" destId="{56117B7F-4B1F-4073-AF24-43981A7159AE}" srcOrd="0" destOrd="3" presId="urn:microsoft.com/office/officeart/2005/8/layout/radial2"/>
    <dgm:cxn modelId="{891B6C89-EE1B-4E2A-B6B7-B3199B6AEF9B}" type="presOf" srcId="{B83C2972-51B1-4712-AB32-1079E116E546}" destId="{56117B7F-4B1F-4073-AF24-43981A7159AE}" srcOrd="0" destOrd="4" presId="urn:microsoft.com/office/officeart/2005/8/layout/radial2"/>
    <dgm:cxn modelId="{26999E3C-64F4-4D5F-A185-9C70341670E0}" type="presOf" srcId="{0FE5802E-BFA6-4F25-9C8A-19BC960C0B57}" destId="{56117B7F-4B1F-4073-AF24-43981A7159AE}" srcOrd="0" destOrd="0" presId="urn:microsoft.com/office/officeart/2005/8/layout/radial2"/>
    <dgm:cxn modelId="{4B25B79B-A3E6-4D35-9703-248F16490B5D}" type="presOf" srcId="{1E815395-E96C-4A70-AEFF-E65C848CE76B}" destId="{22BB89B0-1D9D-4576-8685-6981D1A872F9}" srcOrd="0" destOrd="0" presId="urn:microsoft.com/office/officeart/2005/8/layout/radial2"/>
    <dgm:cxn modelId="{F69B5AB3-A035-4046-B6EF-42FC4B5FDF2C}" type="presOf" srcId="{7D256436-992A-4DE2-943A-8E5B618CE168}" destId="{550C5FFE-D796-4835-85DE-AD088500AD8D}" srcOrd="0" destOrd="0" presId="urn:microsoft.com/office/officeart/2005/8/layout/radial2"/>
    <dgm:cxn modelId="{F49D1162-0B19-4024-99C1-100337E199D4}" type="presOf" srcId="{7EEABF8D-FF92-4687-AC38-4FDE55F1638B}" destId="{56117B7F-4B1F-4073-AF24-43981A7159AE}" srcOrd="0" destOrd="1" presId="urn:microsoft.com/office/officeart/2005/8/layout/radial2"/>
    <dgm:cxn modelId="{0A8BBBBA-D30B-40DF-BD6C-AB316BB9A8BF}" srcId="{1E815395-E96C-4A70-AEFF-E65C848CE76B}" destId="{7EEABF8D-FF92-4687-AC38-4FDE55F1638B}" srcOrd="1" destOrd="0" parTransId="{5EBC13B6-1E75-4D44-A2A1-72A7F9EAFBE6}" sibTransId="{584A75A5-343C-4059-B3A0-7B27A44A751B}"/>
    <dgm:cxn modelId="{EC99709B-B6B1-4049-8BE4-7EB75A4BEFFC}" type="presOf" srcId="{A688A912-C153-4688-B18F-BC0B2EC4C837}" destId="{09A084EE-E6C0-4016-8A81-7964F7FFC352}" srcOrd="0" destOrd="0" presId="urn:microsoft.com/office/officeart/2005/8/layout/radial2"/>
    <dgm:cxn modelId="{70CD3402-AAE7-46CF-8952-7DD0621082DB}" srcId="{A688A912-C153-4688-B18F-BC0B2EC4C837}" destId="{1E815395-E96C-4A70-AEFF-E65C848CE76B}" srcOrd="0" destOrd="0" parTransId="{7D256436-992A-4DE2-943A-8E5B618CE168}" sibTransId="{9F9E35FA-8878-4CA2-A901-24A54FF5D588}"/>
    <dgm:cxn modelId="{1E845303-462F-412E-B3D6-A4D2EA02D6C6}" srcId="{1E815395-E96C-4A70-AEFF-E65C848CE76B}" destId="{B035F5DF-453D-4317-8399-28F04B97EA96}" srcOrd="3" destOrd="0" parTransId="{9954B93F-9E14-4CE7-B4A5-B0182E434CB2}" sibTransId="{BDF35A4C-93D9-4F56-AF18-B0D5F1945C97}"/>
    <dgm:cxn modelId="{C94AB9DA-9F6E-407D-86AF-51563C96D3B5}" srcId="{1E815395-E96C-4A70-AEFF-E65C848CE76B}" destId="{0FE5802E-BFA6-4F25-9C8A-19BC960C0B57}" srcOrd="0" destOrd="0" parTransId="{B0C35D43-DBB0-45C9-9DEE-BE30D5EB2C85}" sibTransId="{C77404F0-B008-45DD-AFDA-CF9C62AD3E0D}"/>
    <dgm:cxn modelId="{07B8AABD-EA5F-47E3-955E-59C9062AF5DE}" type="presParOf" srcId="{09A084EE-E6C0-4016-8A81-7964F7FFC352}" destId="{98752DFE-6078-4799-A73A-119D86BD9084}" srcOrd="0" destOrd="0" presId="urn:microsoft.com/office/officeart/2005/8/layout/radial2"/>
    <dgm:cxn modelId="{9AFF0D68-493C-465A-A399-553D9DFFA70A}" type="presParOf" srcId="{98752DFE-6078-4799-A73A-119D86BD9084}" destId="{6A4887E9-0049-4081-B8AE-EEE4852E7A62}" srcOrd="0" destOrd="0" presId="urn:microsoft.com/office/officeart/2005/8/layout/radial2"/>
    <dgm:cxn modelId="{C629D048-7759-4E15-B8D6-D56020C79299}" type="presParOf" srcId="{6A4887E9-0049-4081-B8AE-EEE4852E7A62}" destId="{C2F00679-5AB7-470D-9915-634C1713E359}" srcOrd="0" destOrd="0" presId="urn:microsoft.com/office/officeart/2005/8/layout/radial2"/>
    <dgm:cxn modelId="{2ACEEFA3-E4C2-4226-BAED-ADDE2F59EF89}" type="presParOf" srcId="{6A4887E9-0049-4081-B8AE-EEE4852E7A62}" destId="{D0D1086B-4CC5-43FA-878C-A30807C001B4}" srcOrd="1" destOrd="0" presId="urn:microsoft.com/office/officeart/2005/8/layout/radial2"/>
    <dgm:cxn modelId="{82C647E1-E254-48B4-BEFF-9A95744E6CF7}" type="presParOf" srcId="{98752DFE-6078-4799-A73A-119D86BD9084}" destId="{550C5FFE-D796-4835-85DE-AD088500AD8D}" srcOrd="1" destOrd="0" presId="urn:microsoft.com/office/officeart/2005/8/layout/radial2"/>
    <dgm:cxn modelId="{AAE619C2-5226-4727-B843-880E104CBCF7}" type="presParOf" srcId="{98752DFE-6078-4799-A73A-119D86BD9084}" destId="{7B88EA52-C7DE-43EC-B8C4-A69725639923}" srcOrd="2" destOrd="0" presId="urn:microsoft.com/office/officeart/2005/8/layout/radial2"/>
    <dgm:cxn modelId="{47D69BE5-6E59-4CAF-A5E4-532472E7775A}" type="presParOf" srcId="{7B88EA52-C7DE-43EC-B8C4-A69725639923}" destId="{22BB89B0-1D9D-4576-8685-6981D1A872F9}" srcOrd="0" destOrd="0" presId="urn:microsoft.com/office/officeart/2005/8/layout/radial2"/>
    <dgm:cxn modelId="{6D5A747F-5BBF-4205-85CA-D4EBEA50DF66}" type="presParOf" srcId="{7B88EA52-C7DE-43EC-B8C4-A69725639923}" destId="{56117B7F-4B1F-4073-AF24-43981A7159AE}"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4971F-3098-4871-A022-BAB740C08545}">
      <dsp:nvSpPr>
        <dsp:cNvPr id="0" name=""/>
        <dsp:cNvSpPr/>
      </dsp:nvSpPr>
      <dsp:spPr>
        <a:xfrm>
          <a:off x="4284" y="621068"/>
          <a:ext cx="2576371" cy="1421374"/>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hu" sz="2000" b="1" kern="1200" dirty="0">
              <a:latin typeface="+mn-lt"/>
              <a:sym typeface="PT Sans" charset="-52"/>
            </a:rPr>
            <a:t>Közvetlenül az egészségre gyakorolt hatás</a:t>
          </a:r>
          <a:endParaRPr lang="hu-HU" sz="1800" kern="1200" dirty="0"/>
        </a:p>
      </dsp:txBody>
      <dsp:txXfrm>
        <a:off x="4284" y="621068"/>
        <a:ext cx="2576371" cy="1421374"/>
      </dsp:txXfrm>
    </dsp:sp>
    <dsp:sp modelId="{28C51DA3-D185-4421-B6AC-3F6E3ED639C5}">
      <dsp:nvSpPr>
        <dsp:cNvPr id="0" name=""/>
        <dsp:cNvSpPr/>
      </dsp:nvSpPr>
      <dsp:spPr>
        <a:xfrm>
          <a:off x="4284" y="1847029"/>
          <a:ext cx="2576371" cy="351360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hu" sz="2400" kern="1200"/>
            <a:t>Extrém hőség</a:t>
          </a:r>
          <a:endParaRPr lang="en-US" sz="2400" kern="1200" dirty="0"/>
        </a:p>
        <a:p>
          <a:pPr marL="228600" lvl="1" indent="-228600" algn="l" defTabSz="1066800" rtl="0">
            <a:lnSpc>
              <a:spcPct val="90000"/>
            </a:lnSpc>
            <a:spcBef>
              <a:spcPct val="0"/>
            </a:spcBef>
            <a:spcAft>
              <a:spcPct val="15000"/>
            </a:spcAft>
            <a:buChar char="••"/>
          </a:pPr>
          <a:r>
            <a:rPr lang="hu" sz="2400" kern="1200"/>
            <a:t>Légszennyezés</a:t>
          </a:r>
          <a:endParaRPr lang="hu-HU" sz="2400" kern="1200" dirty="0"/>
        </a:p>
        <a:p>
          <a:pPr marL="228600" lvl="1" indent="-228600" algn="l" defTabSz="1066800" rtl="0">
            <a:lnSpc>
              <a:spcPct val="90000"/>
            </a:lnSpc>
            <a:spcBef>
              <a:spcPct val="0"/>
            </a:spcBef>
            <a:spcAft>
              <a:spcPct val="15000"/>
            </a:spcAft>
            <a:buChar char="••"/>
          </a:pPr>
          <a:r>
            <a:rPr lang="hu" sz="2400" kern="1200"/>
            <a:t>Extrém időjárás</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4284" y="1847029"/>
        <a:ext cx="2576371" cy="3513600"/>
      </dsp:txXfrm>
    </dsp:sp>
    <dsp:sp modelId="{B7E191DC-7C0A-4A05-B1B6-29E35115189F}">
      <dsp:nvSpPr>
        <dsp:cNvPr id="0" name=""/>
        <dsp:cNvSpPr/>
      </dsp:nvSpPr>
      <dsp:spPr>
        <a:xfrm>
          <a:off x="2941348" y="600552"/>
          <a:ext cx="2576371" cy="1503436"/>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lvl="0" algn="ctr" defTabSz="889000" rtl="0">
            <a:lnSpc>
              <a:spcPct val="90000"/>
            </a:lnSpc>
            <a:spcBef>
              <a:spcPct val="0"/>
            </a:spcBef>
            <a:spcAft>
              <a:spcPct val="35000"/>
            </a:spcAft>
          </a:pPr>
          <a:r>
            <a:rPr lang="hu" sz="2000" b="1" kern="1200" dirty="0" smtClean="0">
              <a:latin typeface="+mn-lt"/>
              <a:sym typeface="PT Sans" charset="-52"/>
            </a:rPr>
            <a:t>Betegségek</a:t>
          </a:r>
          <a:br>
            <a:rPr lang="hu" sz="2000" b="1" kern="1200" dirty="0" smtClean="0">
              <a:latin typeface="+mn-lt"/>
              <a:sym typeface="PT Sans" charset="-52"/>
            </a:rPr>
          </a:br>
          <a:r>
            <a:rPr lang="hu" sz="2000" b="1" kern="1200" dirty="0" smtClean="0">
              <a:latin typeface="+mn-lt"/>
              <a:sym typeface="PT Sans" charset="-52"/>
            </a:rPr>
            <a:t> terjedése</a:t>
          </a:r>
          <a:endParaRPr lang="hu-HU" sz="1800" kern="1200" dirty="0"/>
        </a:p>
      </dsp:txBody>
      <dsp:txXfrm>
        <a:off x="2941348" y="600552"/>
        <a:ext cx="2576371" cy="1503436"/>
      </dsp:txXfrm>
    </dsp:sp>
    <dsp:sp modelId="{6C5F50F6-93E4-470B-82D8-D1254DE3F46B}">
      <dsp:nvSpPr>
        <dsp:cNvPr id="0" name=""/>
        <dsp:cNvSpPr/>
      </dsp:nvSpPr>
      <dsp:spPr>
        <a:xfrm>
          <a:off x="2941348" y="1867545"/>
          <a:ext cx="2576371" cy="351360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hu" sz="2400" kern="1200"/>
            <a:t>Rovarok, kullancsok és rágcsálók által terjesztett betegségek</a:t>
          </a:r>
          <a:endParaRPr lang="hu-HU" sz="2400" kern="1200" dirty="0"/>
        </a:p>
        <a:p>
          <a:pPr marL="228600" lvl="1" indent="-228600" algn="l" defTabSz="1066800" rtl="0">
            <a:lnSpc>
              <a:spcPct val="90000"/>
            </a:lnSpc>
            <a:spcBef>
              <a:spcPct val="0"/>
            </a:spcBef>
            <a:spcAft>
              <a:spcPct val="15000"/>
            </a:spcAft>
            <a:buChar char="••"/>
          </a:pPr>
          <a:r>
            <a:rPr lang="hu" sz="2400" kern="1200"/>
            <a:t>Szennyezett víz</a:t>
          </a:r>
        </a:p>
        <a:p>
          <a:pPr marL="228600" lvl="1" indent="-228600" algn="l" defTabSz="1066800" rtl="0">
            <a:lnSpc>
              <a:spcPct val="90000"/>
            </a:lnSpc>
            <a:spcBef>
              <a:spcPct val="0"/>
            </a:spcBef>
            <a:spcAft>
              <a:spcPct val="15000"/>
            </a:spcAft>
            <a:buChar char="••"/>
          </a:pPr>
          <a:r>
            <a:rPr lang="hu" sz="2400" kern="1200"/>
            <a:t>Szennyezett élelmiszer</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2941348" y="1867545"/>
        <a:ext cx="2576371" cy="3513600"/>
      </dsp:txXfrm>
    </dsp:sp>
    <dsp:sp modelId="{846EFBE1-B234-4E3C-A630-B1984AC28B92}">
      <dsp:nvSpPr>
        <dsp:cNvPr id="0" name=""/>
        <dsp:cNvSpPr/>
      </dsp:nvSpPr>
      <dsp:spPr>
        <a:xfrm>
          <a:off x="5878412" y="640036"/>
          <a:ext cx="2576371" cy="1674796"/>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hu" sz="2000" b="1" kern="1200" dirty="0">
              <a:latin typeface="+mn-lt"/>
              <a:sym typeface="PT Sans" charset="-52"/>
            </a:rPr>
            <a:t>Az </a:t>
          </a:r>
          <a:r>
            <a:rPr lang="hu" sz="2000" b="1" kern="1200" dirty="0" smtClean="0">
              <a:latin typeface="+mn-lt"/>
              <a:sym typeface="PT Sans" charset="-52"/>
            </a:rPr>
            <a:t>élelmiszerforrások és az ellátási lánc problémái</a:t>
          </a:r>
          <a:endParaRPr lang="hu-HU" sz="1800" kern="1200" dirty="0"/>
        </a:p>
      </dsp:txBody>
      <dsp:txXfrm>
        <a:off x="5878412" y="640036"/>
        <a:ext cx="2576371" cy="1674796"/>
      </dsp:txXfrm>
    </dsp:sp>
    <dsp:sp modelId="{C3C099AB-8A91-4873-9B9E-1263B7D7BAE4}">
      <dsp:nvSpPr>
        <dsp:cNvPr id="0" name=""/>
        <dsp:cNvSpPr/>
      </dsp:nvSpPr>
      <dsp:spPr>
        <a:xfrm>
          <a:off x="5878412" y="2157356"/>
          <a:ext cx="2576371" cy="3184305"/>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hu" sz="2400" kern="1200"/>
            <a:t>Éhezés és alultápláltság</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5878412" y="2157356"/>
        <a:ext cx="2576371" cy="3184305"/>
      </dsp:txXfrm>
    </dsp:sp>
    <dsp:sp modelId="{38A72842-EC4A-4DCE-A1EE-6CE43394BADE}">
      <dsp:nvSpPr>
        <dsp:cNvPr id="0" name=""/>
        <dsp:cNvSpPr/>
      </dsp:nvSpPr>
      <dsp:spPr>
        <a:xfrm>
          <a:off x="8815476" y="715404"/>
          <a:ext cx="2576371" cy="1044028"/>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hu" sz="2000" b="1" kern="1200" dirty="0" smtClean="0">
              <a:latin typeface="+mn-lt"/>
              <a:sym typeface="PT Sans" charset="-52"/>
            </a:rPr>
            <a:t>Egészség-kockázatok</a:t>
          </a:r>
          <a:endParaRPr lang="hu-HU" sz="2400" kern="1200" dirty="0"/>
        </a:p>
      </dsp:txBody>
      <dsp:txXfrm>
        <a:off x="8815476" y="715404"/>
        <a:ext cx="2576371" cy="1044028"/>
      </dsp:txXfrm>
    </dsp:sp>
    <dsp:sp modelId="{2F332A51-55E1-43B7-8DEA-D6D49BB16389}">
      <dsp:nvSpPr>
        <dsp:cNvPr id="0" name=""/>
        <dsp:cNvSpPr/>
      </dsp:nvSpPr>
      <dsp:spPr>
        <a:xfrm>
          <a:off x="8815476" y="1752693"/>
          <a:ext cx="2576371" cy="3513600"/>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hu" sz="2400" kern="1200" dirty="0" smtClean="0"/>
            <a:t> Mentális betegségek kialakulásának  kockázatai</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8815476" y="1752693"/>
        <a:ext cx="2576371" cy="35136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EB6D0-1248-4DB9-8955-06D4ED3BCBFD}">
      <dsp:nvSpPr>
        <dsp:cNvPr id="0" name=""/>
        <dsp:cNvSpPr/>
      </dsp:nvSpPr>
      <dsp:spPr>
        <a:xfrm>
          <a:off x="-6126981" y="-937410"/>
          <a:ext cx="7293488" cy="7293488"/>
        </a:xfrm>
        <a:prstGeom prst="blockArc">
          <a:avLst>
            <a:gd name="adj1" fmla="val 18900000"/>
            <a:gd name="adj2" fmla="val 2700000"/>
            <a:gd name="adj3" fmla="val 29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D3C836-9C5A-4BA4-AD15-154EF5C0891A}">
      <dsp:nvSpPr>
        <dsp:cNvPr id="0" name=""/>
        <dsp:cNvSpPr/>
      </dsp:nvSpPr>
      <dsp:spPr>
        <a:xfrm>
          <a:off x="610504" y="416587"/>
          <a:ext cx="8346077" cy="8336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3180" rIns="43180" bIns="43180" numCol="1" spcCol="1270" anchor="ctr" anchorCtr="0">
          <a:noAutofit/>
        </a:bodyPr>
        <a:lstStyle/>
        <a:p>
          <a:pPr lvl="0" algn="l" defTabSz="755650">
            <a:lnSpc>
              <a:spcPct val="90000"/>
            </a:lnSpc>
            <a:spcBef>
              <a:spcPct val="0"/>
            </a:spcBef>
            <a:spcAft>
              <a:spcPct val="35000"/>
            </a:spcAft>
          </a:pPr>
          <a:r>
            <a:rPr lang="hu-HU" sz="1700" b="1" kern="1200" noProof="0" dirty="0" smtClean="0">
              <a:solidFill>
                <a:schemeClr val="tx1"/>
              </a:solidFill>
            </a:rPr>
            <a:t>Költségek:</a:t>
          </a:r>
          <a:r>
            <a:rPr lang="hu-HU" sz="1700" kern="1200" noProof="0" dirty="0" smtClean="0">
              <a:solidFill>
                <a:schemeClr val="tx1"/>
              </a:solidFill>
            </a:rPr>
            <a:t> milliók egészségi állapotának romlása növeli az egészségügyi ellátásra fordítandó költségeket</a:t>
          </a:r>
          <a:endParaRPr lang="hu-HU" sz="1700" kern="1200" noProof="0" dirty="0">
            <a:solidFill>
              <a:schemeClr val="tx1"/>
            </a:solidFill>
          </a:endParaRPr>
        </a:p>
      </dsp:txBody>
      <dsp:txXfrm>
        <a:off x="610504" y="416587"/>
        <a:ext cx="8346077" cy="833607"/>
      </dsp:txXfrm>
    </dsp:sp>
    <dsp:sp modelId="{ABE8C04D-A566-4FC3-A156-F6F0D3055DBE}">
      <dsp:nvSpPr>
        <dsp:cNvPr id="0" name=""/>
        <dsp:cNvSpPr/>
      </dsp:nvSpPr>
      <dsp:spPr>
        <a:xfrm>
          <a:off x="89500" y="312386"/>
          <a:ext cx="1042009" cy="1042009"/>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5297F9-964A-4364-AE71-FBCC05F22B48}">
      <dsp:nvSpPr>
        <dsp:cNvPr id="0" name=""/>
        <dsp:cNvSpPr/>
      </dsp:nvSpPr>
      <dsp:spPr>
        <a:xfrm>
          <a:off x="1088431" y="1667215"/>
          <a:ext cx="7868150" cy="8336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3180" rIns="43180" bIns="43180" numCol="1" spcCol="1270" anchor="ctr" anchorCtr="0">
          <a:noAutofit/>
        </a:bodyPr>
        <a:lstStyle/>
        <a:p>
          <a:pPr lvl="0" algn="l" defTabSz="755650">
            <a:lnSpc>
              <a:spcPct val="90000"/>
            </a:lnSpc>
            <a:spcBef>
              <a:spcPct val="0"/>
            </a:spcBef>
            <a:spcAft>
              <a:spcPct val="35000"/>
            </a:spcAft>
          </a:pPr>
          <a:r>
            <a:rPr lang="hu" sz="1700" b="1" kern="1200" dirty="0" smtClean="0">
              <a:solidFill>
                <a:schemeClr val="tx1"/>
              </a:solidFill>
            </a:rPr>
            <a:t>Egyenlőség:</a:t>
          </a:r>
          <a:r>
            <a:rPr lang="hu" sz="1700" kern="1200" dirty="0" smtClean="0">
              <a:solidFill>
                <a:schemeClr val="tx1"/>
              </a:solidFill>
            </a:rPr>
            <a:t> az éghajlatváltozás hatásai eltérően érintik az embereket, avagy a már meglévő hátrányokat tovább fokozhatják</a:t>
          </a:r>
          <a:endParaRPr lang="hu-HU" sz="1700" kern="1200" dirty="0">
            <a:solidFill>
              <a:schemeClr val="tx1"/>
            </a:solidFill>
          </a:endParaRPr>
        </a:p>
      </dsp:txBody>
      <dsp:txXfrm>
        <a:off x="1088431" y="1667215"/>
        <a:ext cx="7868150" cy="833607"/>
      </dsp:txXfrm>
    </dsp:sp>
    <dsp:sp modelId="{048C9448-5053-4217-9B3A-74758BBD272A}">
      <dsp:nvSpPr>
        <dsp:cNvPr id="0" name=""/>
        <dsp:cNvSpPr/>
      </dsp:nvSpPr>
      <dsp:spPr>
        <a:xfrm>
          <a:off x="567426" y="1563014"/>
          <a:ext cx="1042009" cy="1042009"/>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F2C50D-C217-4EBE-8D6B-C2EFFB1BE1D9}">
      <dsp:nvSpPr>
        <dsp:cNvPr id="0" name=""/>
        <dsp:cNvSpPr/>
      </dsp:nvSpPr>
      <dsp:spPr>
        <a:xfrm>
          <a:off x="1088431" y="2917843"/>
          <a:ext cx="7868150" cy="8336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3180" rIns="43180" bIns="43180" numCol="1" spcCol="1270" anchor="ctr" anchorCtr="0">
          <a:noAutofit/>
        </a:bodyPr>
        <a:lstStyle/>
        <a:p>
          <a:pPr lvl="0" algn="l" defTabSz="755650">
            <a:lnSpc>
              <a:spcPct val="90000"/>
            </a:lnSpc>
            <a:spcBef>
              <a:spcPct val="0"/>
            </a:spcBef>
            <a:spcAft>
              <a:spcPct val="35000"/>
            </a:spcAft>
          </a:pPr>
          <a:r>
            <a:rPr lang="hu" sz="1700" b="1" kern="1200" dirty="0" smtClean="0">
              <a:solidFill>
                <a:schemeClr val="tx1"/>
              </a:solidFill>
            </a:rPr>
            <a:t>Hozzáférés:</a:t>
          </a:r>
          <a:r>
            <a:rPr lang="hu" sz="1700" kern="1200" dirty="0" smtClean="0">
              <a:solidFill>
                <a:schemeClr val="tx1"/>
              </a:solidFill>
            </a:rPr>
            <a:t> a szélsőséges környezeti hatások az egészségügyi rendszer működésének zavaraihoz is vezetnek</a:t>
          </a:r>
          <a:endParaRPr lang="hu-HU" sz="1700" kern="1200" dirty="0">
            <a:solidFill>
              <a:schemeClr val="tx1"/>
            </a:solidFill>
          </a:endParaRPr>
        </a:p>
      </dsp:txBody>
      <dsp:txXfrm>
        <a:off x="1088431" y="2917843"/>
        <a:ext cx="7868150" cy="833607"/>
      </dsp:txXfrm>
    </dsp:sp>
    <dsp:sp modelId="{4D087503-E822-4F9D-BB21-465FAE22303A}">
      <dsp:nvSpPr>
        <dsp:cNvPr id="0" name=""/>
        <dsp:cNvSpPr/>
      </dsp:nvSpPr>
      <dsp:spPr>
        <a:xfrm>
          <a:off x="567426" y="2813642"/>
          <a:ext cx="1042009" cy="1042009"/>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5E0A9C-D052-48F5-832C-B8F7AF59F15F}">
      <dsp:nvSpPr>
        <dsp:cNvPr id="0" name=""/>
        <dsp:cNvSpPr/>
      </dsp:nvSpPr>
      <dsp:spPr>
        <a:xfrm>
          <a:off x="610504" y="4168472"/>
          <a:ext cx="8346077" cy="83360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43180" rIns="43180" bIns="43180" numCol="1" spcCol="1270" anchor="ctr" anchorCtr="0">
          <a:noAutofit/>
        </a:bodyPr>
        <a:lstStyle/>
        <a:p>
          <a:pPr lvl="0" algn="l" defTabSz="755650">
            <a:lnSpc>
              <a:spcPct val="90000"/>
            </a:lnSpc>
            <a:spcBef>
              <a:spcPct val="0"/>
            </a:spcBef>
            <a:spcAft>
              <a:spcPct val="35000"/>
            </a:spcAft>
          </a:pPr>
          <a:r>
            <a:rPr lang="hu" sz="1700" b="1" kern="1200" dirty="0" smtClean="0">
              <a:solidFill>
                <a:schemeClr val="tx1"/>
              </a:solidFill>
            </a:rPr>
            <a:t>Minőség:</a:t>
          </a:r>
          <a:r>
            <a:rPr lang="hu" sz="1700" kern="1200" dirty="0" smtClean="0">
              <a:solidFill>
                <a:schemeClr val="tx1"/>
              </a:solidFill>
            </a:rPr>
            <a:t> </a:t>
          </a:r>
          <a:r>
            <a:rPr lang="hu-HU" sz="1700" kern="1200" dirty="0" smtClean="0">
              <a:solidFill>
                <a:schemeClr val="tx1"/>
              </a:solidFill>
            </a:rPr>
            <a:t>környezeti katasztrófák és vészhelyzetek esetén, amikor a veszélynek kitett kórházakat be kell zárni, a fennmaradó intézményeknek a szokásos kapacitásukat meghaladó terhelésnek kell megfelelniük</a:t>
          </a:r>
          <a:endParaRPr lang="hu-HU" sz="1700" kern="1200" dirty="0">
            <a:solidFill>
              <a:schemeClr val="tx1"/>
            </a:solidFill>
          </a:endParaRPr>
        </a:p>
      </dsp:txBody>
      <dsp:txXfrm>
        <a:off x="610504" y="4168472"/>
        <a:ext cx="8346077" cy="833607"/>
      </dsp:txXfrm>
    </dsp:sp>
    <dsp:sp modelId="{EF952CFA-C05B-4DD2-A261-60000D051412}">
      <dsp:nvSpPr>
        <dsp:cNvPr id="0" name=""/>
        <dsp:cNvSpPr/>
      </dsp:nvSpPr>
      <dsp:spPr>
        <a:xfrm>
          <a:off x="89500" y="4064271"/>
          <a:ext cx="1042009" cy="1042009"/>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C5FFE-D796-4835-85DE-AD088500AD8D}">
      <dsp:nvSpPr>
        <dsp:cNvPr id="0" name=""/>
        <dsp:cNvSpPr/>
      </dsp:nvSpPr>
      <dsp:spPr>
        <a:xfrm>
          <a:off x="3808191" y="2651127"/>
          <a:ext cx="918842" cy="68642"/>
        </a:xfrm>
        <a:custGeom>
          <a:avLst/>
          <a:gdLst/>
          <a:ahLst/>
          <a:cxnLst/>
          <a:rect l="0" t="0" r="0" b="0"/>
          <a:pathLst>
            <a:path>
              <a:moveTo>
                <a:pt x="0" y="34321"/>
              </a:moveTo>
              <a:lnTo>
                <a:pt x="918842" y="3432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D1086B-4CC5-43FA-878C-A30807C001B4}">
      <dsp:nvSpPr>
        <dsp:cNvPr id="0" name=""/>
        <dsp:cNvSpPr/>
      </dsp:nvSpPr>
      <dsp:spPr>
        <a:xfrm>
          <a:off x="-48111" y="417035"/>
          <a:ext cx="4536826" cy="453682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BB89B0-1D9D-4576-8685-6981D1A872F9}">
      <dsp:nvSpPr>
        <dsp:cNvPr id="0" name=""/>
        <dsp:cNvSpPr/>
      </dsp:nvSpPr>
      <dsp:spPr>
        <a:xfrm>
          <a:off x="4727033" y="1180347"/>
          <a:ext cx="2878752" cy="301020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rtlCol="0" anchor="ctr" anchorCtr="0">
          <a:noAutofit/>
        </a:bodyPr>
        <a:lstStyle/>
        <a:p>
          <a:pPr lvl="0" algn="ctr" defTabSz="1155700" rtl="0">
            <a:lnSpc>
              <a:spcPct val="90000"/>
            </a:lnSpc>
            <a:spcBef>
              <a:spcPct val="0"/>
            </a:spcBef>
            <a:spcAft>
              <a:spcPct val="35000"/>
            </a:spcAft>
          </a:pPr>
          <a:r>
            <a:rPr lang="hu" sz="2600" b="1" kern="1200" dirty="0"/>
            <a:t>A munkavállalók egészségét fenyegető fő veszélyek</a:t>
          </a:r>
          <a:endParaRPr lang="hu-HU" sz="2600" kern="1200" dirty="0"/>
        </a:p>
      </dsp:txBody>
      <dsp:txXfrm>
        <a:off x="5148616" y="1621181"/>
        <a:ext cx="2035586" cy="2128534"/>
      </dsp:txXfrm>
    </dsp:sp>
    <dsp:sp modelId="{56117B7F-4B1F-4073-AF24-43981A7159AE}">
      <dsp:nvSpPr>
        <dsp:cNvPr id="0" name=""/>
        <dsp:cNvSpPr/>
      </dsp:nvSpPr>
      <dsp:spPr>
        <a:xfrm>
          <a:off x="7682175" y="1180347"/>
          <a:ext cx="4318128" cy="3010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228600" lvl="1" indent="-228600" algn="l" defTabSz="977900" rtl="0">
            <a:lnSpc>
              <a:spcPct val="110000"/>
            </a:lnSpc>
            <a:spcBef>
              <a:spcPct val="0"/>
            </a:spcBef>
            <a:spcAft>
              <a:spcPts val="1000"/>
            </a:spcAft>
            <a:buChar char="••"/>
          </a:pPr>
          <a:r>
            <a:rPr lang="hu-HU" sz="2200" kern="1200" noProof="0" dirty="0" smtClean="0">
              <a:solidFill>
                <a:schemeClr val="tx1"/>
              </a:solidFill>
            </a:rPr>
            <a:t>Hőexpozíció okozta hatások</a:t>
          </a:r>
          <a:endParaRPr lang="hu-HU" sz="2200" kern="1200" noProof="0" dirty="0">
            <a:solidFill>
              <a:schemeClr val="tx1"/>
            </a:solidFill>
          </a:endParaRPr>
        </a:p>
        <a:p>
          <a:pPr marL="228600" lvl="1" indent="-228600" algn="l" defTabSz="977900" rtl="0">
            <a:lnSpc>
              <a:spcPct val="110000"/>
            </a:lnSpc>
            <a:spcBef>
              <a:spcPct val="0"/>
            </a:spcBef>
            <a:spcAft>
              <a:spcPts val="1000"/>
            </a:spcAft>
            <a:buChar char="••"/>
          </a:pPr>
          <a:r>
            <a:rPr lang="hu-HU" sz="2200" kern="1200" noProof="0" dirty="0" smtClean="0">
              <a:solidFill>
                <a:schemeClr val="tx1"/>
              </a:solidFill>
            </a:rPr>
            <a:t>Légzőszervi megbetegedések</a:t>
          </a:r>
          <a:endParaRPr lang="hu-HU" sz="2200" kern="1200" noProof="0" dirty="0">
            <a:solidFill>
              <a:schemeClr val="tx1"/>
            </a:solidFill>
          </a:endParaRPr>
        </a:p>
        <a:p>
          <a:pPr marL="228600" lvl="1" indent="-228600" algn="l" defTabSz="977900" rtl="0">
            <a:lnSpc>
              <a:spcPct val="110000"/>
            </a:lnSpc>
            <a:spcBef>
              <a:spcPct val="0"/>
            </a:spcBef>
            <a:spcAft>
              <a:spcPts val="1000"/>
            </a:spcAft>
            <a:buChar char="••"/>
          </a:pPr>
          <a:r>
            <a:rPr lang="hu-HU" sz="2200" kern="1200" noProof="0" dirty="0" smtClean="0">
              <a:solidFill>
                <a:schemeClr val="tx1"/>
              </a:solidFill>
            </a:rPr>
            <a:t>Fizikai és mentális egészségi hatások</a:t>
          </a:r>
          <a:endParaRPr lang="hu-HU" sz="2200" kern="1200" noProof="0" dirty="0">
            <a:solidFill>
              <a:schemeClr val="tx1"/>
            </a:solidFill>
          </a:endParaRPr>
        </a:p>
        <a:p>
          <a:pPr marL="228600" lvl="1" indent="-228600" algn="l" defTabSz="977900" rtl="0">
            <a:lnSpc>
              <a:spcPct val="110000"/>
            </a:lnSpc>
            <a:spcBef>
              <a:spcPct val="0"/>
            </a:spcBef>
            <a:spcAft>
              <a:spcPts val="1000"/>
            </a:spcAft>
            <a:buChar char="••"/>
          </a:pPr>
          <a:r>
            <a:rPr lang="hu-HU" sz="2200" kern="1200" noProof="0" dirty="0" smtClean="0">
              <a:solidFill>
                <a:schemeClr val="tx1"/>
              </a:solidFill>
            </a:rPr>
            <a:t>Rovarok és kullancsok által terjesztett betegségek</a:t>
          </a:r>
          <a:endParaRPr lang="hu-HU" sz="2200" kern="1200" noProof="0" dirty="0">
            <a:solidFill>
              <a:schemeClr val="tx1"/>
            </a:solidFill>
          </a:endParaRPr>
        </a:p>
        <a:p>
          <a:pPr marL="228600" lvl="1" indent="-228600" algn="l" defTabSz="977900" rtl="0">
            <a:lnSpc>
              <a:spcPct val="110000"/>
            </a:lnSpc>
            <a:spcBef>
              <a:spcPct val="0"/>
            </a:spcBef>
            <a:spcAft>
              <a:spcPts val="1000"/>
            </a:spcAft>
            <a:buChar char="••"/>
          </a:pPr>
          <a:r>
            <a:rPr lang="hu-HU" sz="2200" kern="1200" noProof="0" dirty="0" err="1" smtClean="0">
              <a:solidFill>
                <a:schemeClr val="tx1"/>
              </a:solidFill>
            </a:rPr>
            <a:t>Peszticidekkel</a:t>
          </a:r>
          <a:r>
            <a:rPr lang="hu-HU" sz="2200" kern="1200" noProof="0" dirty="0" smtClean="0">
              <a:solidFill>
                <a:schemeClr val="tx1"/>
              </a:solidFill>
            </a:rPr>
            <a:t> kapcsolatos hatások</a:t>
          </a:r>
          <a:endParaRPr lang="hu-HU" sz="2200" kern="1200" noProof="0" dirty="0">
            <a:solidFill>
              <a:schemeClr val="tx1"/>
            </a:solidFill>
          </a:endParaRPr>
        </a:p>
      </dsp:txBody>
      <dsp:txXfrm>
        <a:off x="7682175" y="1180347"/>
        <a:ext cx="4318128" cy="301020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F7A3B8E-8AE4-D944-9784-42C18A65852A}" type="datetimeFigureOut">
              <a:rPr lang="en-US" smtClean="0"/>
              <a:t>4/17/2025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EFF38B6-EC1A-E640-AD16-A0358578E9BF}" type="slidenum">
              <a:rPr lang="en-US" smtClean="0"/>
              <a:t>‹#›</a:t>
            </a:fld>
            <a:endParaRPr lang="en-US"/>
          </a:p>
        </p:txBody>
      </p:sp>
    </p:spTree>
    <p:extLst>
      <p:ext uri="{BB962C8B-B14F-4D97-AF65-F5344CB8AC3E}">
        <p14:creationId xmlns:p14="http://schemas.microsoft.com/office/powerpoint/2010/main" val="3929419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Shape 179"/>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spcBef>
                <a:spcPct val="0"/>
              </a:spcBef>
            </a:pPr>
            <a:endParaRPr lang="en-US" altLang="en-US" sz="1800"/>
          </a:p>
        </p:txBody>
      </p:sp>
      <p:sp>
        <p:nvSpPr>
          <p:cNvPr id="22531" name="Shape 180"/>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302911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normAutofit/>
          </a:bodyPr>
          <a:lstStyle/>
          <a:p>
            <a:pPr rtl="0"/>
            <a:endParaRPr lang="hu-HU" dirty="0"/>
          </a:p>
        </p:txBody>
      </p:sp>
      <p:sp>
        <p:nvSpPr>
          <p:cNvPr id="4" name="Dia számának helye 3"/>
          <p:cNvSpPr>
            <a:spLocks noGrp="1"/>
          </p:cNvSpPr>
          <p:nvPr>
            <p:ph type="sldNum" sz="quarter" idx="10"/>
          </p:nvPr>
        </p:nvSpPr>
        <p:spPr/>
        <p:txBody>
          <a:bodyPr rtlCol="0"/>
          <a:lstStyle/>
          <a:p>
            <a:pPr rtl="0">
              <a:defRPr/>
            </a:pPr>
            <a:fld id="{0FB5820B-46E1-4C54-9559-94F838E87289}" type="slidenum">
              <a:rPr lang="hu-HU" smtClean="0"/>
              <a:pPr rtl="0">
                <a:defRPr/>
              </a:pPr>
              <a:t>7</a:t>
            </a:fld>
            <a:endParaRPr lang="hu-HU"/>
          </a:p>
        </p:txBody>
      </p:sp>
    </p:spTree>
    <p:extLst>
      <p:ext uri="{BB962C8B-B14F-4D97-AF65-F5344CB8AC3E}">
        <p14:creationId xmlns:p14="http://schemas.microsoft.com/office/powerpoint/2010/main" val="121605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endParaRPr lang="hu-HU" dirty="0"/>
          </a:p>
        </p:txBody>
      </p:sp>
      <p:sp>
        <p:nvSpPr>
          <p:cNvPr id="4" name="Dia számának helye 3"/>
          <p:cNvSpPr>
            <a:spLocks noGrp="1"/>
          </p:cNvSpPr>
          <p:nvPr>
            <p:ph type="sldNum" sz="quarter" idx="10"/>
          </p:nvPr>
        </p:nvSpPr>
        <p:spPr/>
        <p:txBody>
          <a:bodyPr rtlCol="0"/>
          <a:lstStyle/>
          <a:p>
            <a:pPr rtl="0"/>
            <a:fld id="{E204AA53-4D06-4565-9C70-E74953846492}" type="slidenum">
              <a:rPr lang="hu-HU" altLang="hu-HU" smtClean="0"/>
              <a:pPr rtl="0"/>
              <a:t>8</a:t>
            </a:fld>
            <a:endParaRPr lang="hu-HU" altLang="hu-HU"/>
          </a:p>
        </p:txBody>
      </p:sp>
    </p:spTree>
    <p:extLst>
      <p:ext uri="{BB962C8B-B14F-4D97-AF65-F5344CB8AC3E}">
        <p14:creationId xmlns:p14="http://schemas.microsoft.com/office/powerpoint/2010/main" val="408146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endParaRPr lang="hu-HU" dirty="0"/>
          </a:p>
        </p:txBody>
      </p:sp>
      <p:sp>
        <p:nvSpPr>
          <p:cNvPr id="4" name="Dia számának helye 3"/>
          <p:cNvSpPr>
            <a:spLocks noGrp="1"/>
          </p:cNvSpPr>
          <p:nvPr>
            <p:ph type="sldNum" sz="quarter" idx="10"/>
          </p:nvPr>
        </p:nvSpPr>
        <p:spPr/>
        <p:txBody>
          <a:bodyPr rtlCol="0"/>
          <a:lstStyle/>
          <a:p>
            <a:pPr rtl="0"/>
            <a:fld id="{E204AA53-4D06-4565-9C70-E74953846492}" type="slidenum">
              <a:rPr lang="hu-HU" altLang="hu-HU" smtClean="0"/>
              <a:pPr rtl="0"/>
              <a:t>9</a:t>
            </a:fld>
            <a:endParaRPr lang="hu-HU" altLang="hu-HU"/>
          </a:p>
        </p:txBody>
      </p:sp>
    </p:spTree>
    <p:extLst>
      <p:ext uri="{BB962C8B-B14F-4D97-AF65-F5344CB8AC3E}">
        <p14:creationId xmlns:p14="http://schemas.microsoft.com/office/powerpoint/2010/main" val="3853895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rtl="0"/>
            <a:fld id="{1EFF38B6-EC1A-E640-AD16-A0358578E9BF}" type="slidenum">
              <a:rPr lang="en-US" smtClean="0"/>
              <a:t>12</a:t>
            </a:fld>
            <a:endParaRPr lang="en-US"/>
          </a:p>
        </p:txBody>
      </p:sp>
    </p:spTree>
    <p:extLst>
      <p:ext uri="{BB962C8B-B14F-4D97-AF65-F5344CB8AC3E}">
        <p14:creationId xmlns:p14="http://schemas.microsoft.com/office/powerpoint/2010/main" val="866214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t>https://www.healtheuropa.com/mental-health-problems-and-burnout-among-healthcare-workers/102618/</a:t>
            </a:r>
          </a:p>
          <a:p>
            <a:pPr rtl="0"/>
            <a:r>
              <a:rPr lang="hu"/>
              <a:t>https://www.ndtv.com/india-news/assam-floods-health-workers-borrow-boats-to-reach-out-flood-victims-2267910</a:t>
            </a:r>
          </a:p>
          <a:p>
            <a:pPr rtl="0"/>
            <a:r>
              <a:rPr lang="hu"/>
              <a:t>https://www.un.org/africarenewal/magazine/january-2023/drought-tightens-its-grip-kenya-motorcycle-ambulance-helping-women-access</a:t>
            </a:r>
          </a:p>
          <a:p>
            <a:pPr rtl="0"/>
            <a:r>
              <a:rPr lang="hu"/>
              <a:t>https://emag.medicalexpo.com/15597-2/</a:t>
            </a:r>
          </a:p>
          <a:p>
            <a:pPr rtl="0"/>
            <a:r>
              <a:rPr lang="hu"/>
              <a:t>https://www.timesofisrael.com/large-forest-fire-forces-evacuation-of-six-jerusalem-area-communities/</a:t>
            </a:r>
          </a:p>
          <a:p>
            <a:pPr rtl="0"/>
            <a:endParaRPr lang="hu-HU" dirty="0"/>
          </a:p>
        </p:txBody>
      </p:sp>
      <p:sp>
        <p:nvSpPr>
          <p:cNvPr id="4" name="Dia számának helye 3"/>
          <p:cNvSpPr>
            <a:spLocks noGrp="1"/>
          </p:cNvSpPr>
          <p:nvPr>
            <p:ph type="sldNum" sz="quarter" idx="10"/>
          </p:nvPr>
        </p:nvSpPr>
        <p:spPr/>
        <p:txBody>
          <a:bodyPr rtlCol="0"/>
          <a:lstStyle/>
          <a:p>
            <a:pPr rtl="0"/>
            <a:fld id="{AF0CD5B7-851A-4462-8B5A-54FB8DA262FD}" type="slidenum">
              <a:rPr lang="hu-HU" smtClean="0"/>
              <a:t>21</a:t>
            </a:fld>
            <a:endParaRPr lang="hu-HU"/>
          </a:p>
        </p:txBody>
      </p:sp>
    </p:spTree>
    <p:extLst>
      <p:ext uri="{BB962C8B-B14F-4D97-AF65-F5344CB8AC3E}">
        <p14:creationId xmlns:p14="http://schemas.microsoft.com/office/powerpoint/2010/main" val="36126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hu"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noProof="0" dirty="0"/>
              <a:t>Main text (First level)</a:t>
            </a:r>
          </a:p>
          <a:p>
            <a:pPr lvl="1" rtl="0"/>
            <a:r>
              <a:rPr lang="hu" noProof="0" dirty="0"/>
              <a:t>Second level</a:t>
            </a:r>
          </a:p>
          <a:p>
            <a:pPr lvl="2" rtl="0"/>
            <a:r>
              <a:rPr lang="hu" noProof="0" dirty="0"/>
              <a:t>Third level</a:t>
            </a:r>
          </a:p>
          <a:p>
            <a:pPr lvl="3" rtl="0"/>
            <a:r>
              <a:rPr lang="hu"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hu"/>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s://www.iberdrola.com/social-commitment/what-is-ecoanxiety" TargetMode="Externa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016/j.envres.2021.111503"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1016/j.ijheh.2018.10.004"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doi.org/10.5694/mja2.50869" TargetMode="External"/><Relationship Id="rId1" Type="http://schemas.openxmlformats.org/officeDocument/2006/relationships/slideLayout" Target="../slideLayouts/slideLayout2.xml"/><Relationship Id="rId4" Type="http://schemas.openxmlformats.org/officeDocument/2006/relationships/hyperlink" Target="https://www.nature.com/articles/d41586-022-02782-w"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3390/ijerph15071515"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doi.org/10.1016/j.envres.2018.10.013"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cdc.gov/climateandhealth/pubs/CDC-HealthHarmCards-508.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climateandhealth/site_resources.htm"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s://www.commonwealthfund.org/publications/explainer/2022/may/impact-climate-change-our-health-and-health-systems" TargetMode="Externa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hyperlink" Target="https://doi.org/10.1016/j.joclim.2022.100147" TargetMode="External"/><Relationship Id="rId4" Type="http://schemas.openxmlformats.org/officeDocument/2006/relationships/hyperlink" Target="https://en.gaonconnection.com/the-healthcare-sector-has-a-responsibility-to-address-climate-change-and-reduce-its-carbon-footprint-study/" TargetMode="Externa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s://www.epa.gov/climateimpacts/climate-change-and-health-workers"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youtu.be/2PWPGI7NSUo" TargetMode="Externa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hyperlink" Target="https://www.cdc.gov/climateandhealth/BRACE.htm" TargetMode="Externa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 Id="rId5" Type="http://schemas.openxmlformats.org/officeDocument/2006/relationships/hyperlink" Target="https://doi.org/10.1080/15459620903066008" TargetMode="External"/><Relationship Id="rId4" Type="http://schemas.openxmlformats.org/officeDocument/2006/relationships/hyperlink" Target="https://doi.org/10.3390/ijerph15071515"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hyperlink" Target="https://www.cdc.gov/climateandhealth/effects/mental_health_disorders.ht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cdc.gov/climateandhealth/effects/mental_health_disorders.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05915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smtClean="0"/>
              <a:t>Öko-szorongás (eco-anxiety)</a:t>
            </a:r>
            <a:endParaRPr lang="hu" b="1" dirty="0"/>
          </a:p>
        </p:txBody>
      </p:sp>
      <p:sp>
        <p:nvSpPr>
          <p:cNvPr id="3" name="Tartalom helye 2"/>
          <p:cNvSpPr>
            <a:spLocks noGrp="1"/>
          </p:cNvSpPr>
          <p:nvPr>
            <p:ph idx="1"/>
          </p:nvPr>
        </p:nvSpPr>
        <p:spPr>
          <a:xfrm>
            <a:off x="342045" y="1815285"/>
            <a:ext cx="6723773" cy="2729006"/>
          </a:xfrm>
        </p:spPr>
        <p:txBody>
          <a:bodyPr rtlCol="0">
            <a:normAutofit/>
          </a:bodyPr>
          <a:lstStyle/>
          <a:p>
            <a:pPr algn="just">
              <a:lnSpc>
                <a:spcPct val="100000"/>
              </a:lnSpc>
            </a:pPr>
            <a:r>
              <a:rPr lang="hu-HU" sz="2000" dirty="0" smtClean="0"/>
              <a:t>A környezeti változások miatt számos ember félti önmagát, gyermekeit és a jövő generációit, és mély veszteséget, reménytelenséget és dühöt éreznek, amikor az éghajlatváltozás jeleit a saját életükben érzékelik. </a:t>
            </a:r>
          </a:p>
          <a:p>
            <a:pPr algn="just">
              <a:lnSpc>
                <a:spcPct val="100000"/>
              </a:lnSpc>
            </a:pPr>
            <a:r>
              <a:rPr lang="hu-HU" sz="2000" dirty="0" smtClean="0"/>
              <a:t>Az </a:t>
            </a:r>
            <a:r>
              <a:rPr lang="hu-HU" sz="2000" dirty="0" err="1" smtClean="0"/>
              <a:t>öko</a:t>
            </a:r>
            <a:r>
              <a:rPr lang="hu-HU" sz="2000" dirty="0" smtClean="0"/>
              <a:t>-szorongás az éghajlatváltozás okozta szorongás, amikor az emberek szorongani kezdenek a jövőjük miatt. </a:t>
            </a:r>
          </a:p>
          <a:p>
            <a:pPr algn="just" rtl="0">
              <a:lnSpc>
                <a:spcPct val="100000"/>
              </a:lnSpc>
            </a:pPr>
            <a:endParaRPr lang="hu-HU" sz="2000" dirty="0"/>
          </a:p>
          <a:p>
            <a:pPr rtl="0">
              <a:lnSpc>
                <a:spcPct val="100000"/>
              </a:lnSpc>
            </a:pPr>
            <a:endParaRPr lang="hu-HU" sz="2000" dirty="0"/>
          </a:p>
        </p:txBody>
      </p:sp>
      <p:sp>
        <p:nvSpPr>
          <p:cNvPr id="4" name="Téglalap 3"/>
          <p:cNvSpPr/>
          <p:nvPr/>
        </p:nvSpPr>
        <p:spPr>
          <a:xfrm>
            <a:off x="9060873" y="6059452"/>
            <a:ext cx="3028458" cy="246221"/>
          </a:xfrm>
          <a:prstGeom prst="rect">
            <a:avLst/>
          </a:prstGeom>
        </p:spPr>
        <p:txBody>
          <a:bodyPr wrap="square" rtlCol="0">
            <a:spAutoFit/>
          </a:bodyPr>
          <a:lstStyle/>
          <a:p>
            <a:r>
              <a:rPr lang="hu-HU" sz="1000" dirty="0" smtClean="0">
                <a:solidFill>
                  <a:schemeClr val="bg1">
                    <a:lumMod val="50000"/>
                  </a:schemeClr>
                </a:solidFill>
                <a:hlinkClick r:id="rId2"/>
              </a:rPr>
              <a:t>https</a:t>
            </a:r>
            <a:r>
              <a:rPr lang="hu-HU" sz="1000" dirty="0">
                <a:solidFill>
                  <a:schemeClr val="bg1">
                    <a:lumMod val="50000"/>
                  </a:schemeClr>
                </a:solidFill>
                <a:hlinkClick r:id="rId2"/>
              </a:rPr>
              <a:t>://doi.org/10.1016/j.joclim.2021.100047</a:t>
            </a:r>
            <a:r>
              <a:rPr lang="hu-HU" sz="1000" dirty="0">
                <a:solidFill>
                  <a:schemeClr val="bg1">
                    <a:lumMod val="50000"/>
                  </a:schemeClr>
                </a:solidFill>
              </a:rPr>
              <a:t> </a:t>
            </a:r>
          </a:p>
        </p:txBody>
      </p:sp>
      <p:pic>
        <p:nvPicPr>
          <p:cNvPr id="5" name="Kép 4"/>
          <p:cNvPicPr>
            <a:picLocks noChangeAspect="1"/>
          </p:cNvPicPr>
          <p:nvPr/>
        </p:nvPicPr>
        <p:blipFill>
          <a:blip r:embed="rId3"/>
          <a:stretch>
            <a:fillRect/>
          </a:stretch>
        </p:blipFill>
        <p:spPr>
          <a:xfrm>
            <a:off x="7383369" y="702644"/>
            <a:ext cx="4513444" cy="4525138"/>
          </a:xfrm>
          <a:prstGeom prst="rect">
            <a:avLst/>
          </a:prstGeom>
        </p:spPr>
      </p:pic>
    </p:spTree>
    <p:extLst>
      <p:ext uri="{BB962C8B-B14F-4D97-AF65-F5344CB8AC3E}">
        <p14:creationId xmlns:p14="http://schemas.microsoft.com/office/powerpoint/2010/main" val="842942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a:t>Tippek az </a:t>
            </a:r>
            <a:r>
              <a:rPr lang="hu" b="1" dirty="0" smtClean="0"/>
              <a:t>öko-szorongás </a:t>
            </a:r>
            <a:r>
              <a:rPr lang="hu" b="1" dirty="0"/>
              <a:t>leküzdéséhez</a:t>
            </a:r>
          </a:p>
        </p:txBody>
      </p:sp>
      <p:sp>
        <p:nvSpPr>
          <p:cNvPr id="3" name="Tartalom helye 2"/>
          <p:cNvSpPr>
            <a:spLocks noGrp="1"/>
          </p:cNvSpPr>
          <p:nvPr>
            <p:ph idx="1"/>
          </p:nvPr>
        </p:nvSpPr>
        <p:spPr>
          <a:xfrm>
            <a:off x="603849" y="777767"/>
            <a:ext cx="5624423" cy="5527906"/>
          </a:xfrm>
        </p:spPr>
        <p:txBody>
          <a:bodyPr rtlCol="0">
            <a:normAutofit fontScale="92500" lnSpcReduction="10000"/>
          </a:bodyPr>
          <a:lstStyle/>
          <a:p>
            <a:pPr marL="0" indent="0" algn="just" rtl="0">
              <a:lnSpc>
                <a:spcPct val="100000"/>
              </a:lnSpc>
              <a:buNone/>
            </a:pPr>
            <a:r>
              <a:rPr lang="hu-HU" sz="2000" dirty="0" smtClean="0"/>
              <a:t>Az ellenség megismerése alapvető fontosságú: az éghajlatváltozás hatásaival kapcsolatos oktatás megatározó. </a:t>
            </a:r>
          </a:p>
          <a:p>
            <a:pPr marL="0" indent="0" algn="just" rtl="0">
              <a:lnSpc>
                <a:spcPct val="100000"/>
              </a:lnSpc>
              <a:buNone/>
            </a:pPr>
            <a:r>
              <a:rPr lang="hu-HU" sz="2000" dirty="0" smtClean="0"/>
              <a:t>A felelős fogyasztás és az újrahasznosítás, hogy a környezetet a lehető legjobban védje. Csökkentse a műanyagfogyasztást is.</a:t>
            </a:r>
          </a:p>
          <a:p>
            <a:pPr marL="0" indent="0" algn="just" rtl="0">
              <a:lnSpc>
                <a:spcPct val="100000"/>
              </a:lnSpc>
              <a:buNone/>
            </a:pPr>
            <a:r>
              <a:rPr lang="hu-HU" sz="2000" dirty="0" smtClean="0"/>
              <a:t>Végezzen fenntartható tevékenységeket, például hozzon létre egy városi kertet vagy </a:t>
            </a:r>
            <a:r>
              <a:rPr lang="hu-HU" sz="2000" dirty="0" err="1" smtClean="0"/>
              <a:t>ploggingoljon</a:t>
            </a:r>
            <a:r>
              <a:rPr lang="hu-HU" sz="2000" dirty="0" smtClean="0"/>
              <a:t> (futás közben szedje fel a műanyagot a földről).</a:t>
            </a:r>
          </a:p>
          <a:p>
            <a:pPr marL="0" indent="0" algn="just" rtl="0">
              <a:lnSpc>
                <a:spcPct val="100000"/>
              </a:lnSpc>
              <a:buNone/>
            </a:pPr>
            <a:r>
              <a:rPr lang="hu-HU" sz="2000" dirty="0" smtClean="0"/>
              <a:t>Kötelezze el magát a fenntartható mobilitás és a fenntartható élelmiszerek mellett. Az Ön és a bolygó egészsége hálás lesz érte.</a:t>
            </a:r>
          </a:p>
          <a:p>
            <a:pPr marL="0" indent="0" algn="just" rtl="0">
              <a:lnSpc>
                <a:spcPct val="100000"/>
              </a:lnSpc>
              <a:buNone/>
            </a:pPr>
            <a:r>
              <a:rPr lang="hu-HU" sz="2000" dirty="0" smtClean="0"/>
              <a:t>Kerülje azokat az apróságokat, amelyek szennyezik a környezetet, mint például a csöpögő vízcsap vagy a rágógumi földre dobása, mert a legapróbb részlet is számít.</a:t>
            </a:r>
            <a:endParaRPr lang="hu-HU" sz="2000" dirty="0"/>
          </a:p>
        </p:txBody>
      </p:sp>
      <p:sp>
        <p:nvSpPr>
          <p:cNvPr id="4" name="Téglalap 3"/>
          <p:cNvSpPr/>
          <p:nvPr/>
        </p:nvSpPr>
        <p:spPr>
          <a:xfrm>
            <a:off x="78533" y="6107861"/>
            <a:ext cx="10633646" cy="246221"/>
          </a:xfrm>
          <a:prstGeom prst="rect">
            <a:avLst/>
          </a:prstGeom>
        </p:spPr>
        <p:txBody>
          <a:bodyPr wrap="square" rtlCol="0">
            <a:spAutoFit/>
          </a:bodyPr>
          <a:lstStyle/>
          <a:p>
            <a:pPr rtl="0"/>
            <a:r>
              <a:rPr lang="hu" sz="1000" dirty="0" smtClean="0">
                <a:solidFill>
                  <a:schemeClr val="bg1">
                    <a:lumMod val="50000"/>
                  </a:schemeClr>
                </a:solidFill>
                <a:hlinkClick r:id="rId2"/>
              </a:rPr>
              <a:t>https</a:t>
            </a:r>
            <a:r>
              <a:rPr lang="hu" sz="1000" dirty="0">
                <a:solidFill>
                  <a:schemeClr val="bg1">
                    <a:lumMod val="50000"/>
                  </a:schemeClr>
                </a:solidFill>
                <a:hlinkClick r:id="rId2"/>
              </a:rPr>
              <a:t>://</a:t>
            </a:r>
            <a:r>
              <a:rPr lang="hu" sz="1000" dirty="0" smtClean="0">
                <a:solidFill>
                  <a:schemeClr val="bg1">
                    <a:lumMod val="50000"/>
                  </a:schemeClr>
                </a:solidFill>
                <a:hlinkClick r:id="rId2"/>
              </a:rPr>
              <a:t>www.iberdrola.com/social-commitment/what-is-ecoanxiety</a:t>
            </a:r>
            <a:endParaRPr lang="hu-HU" sz="1000" dirty="0">
              <a:solidFill>
                <a:schemeClr val="bg1">
                  <a:lumMod val="50000"/>
                </a:schemeClr>
              </a:solidFill>
            </a:endParaRPr>
          </a:p>
        </p:txBody>
      </p:sp>
      <p:pic>
        <p:nvPicPr>
          <p:cNvPr id="12" name="Kép 11"/>
          <p:cNvPicPr>
            <a:picLocks noChangeAspect="1"/>
          </p:cNvPicPr>
          <p:nvPr/>
        </p:nvPicPr>
        <p:blipFill>
          <a:blip r:embed="rId3"/>
          <a:stretch>
            <a:fillRect/>
          </a:stretch>
        </p:blipFill>
        <p:spPr>
          <a:xfrm>
            <a:off x="164546" y="1099149"/>
            <a:ext cx="381000" cy="381000"/>
          </a:xfrm>
          <a:prstGeom prst="rect">
            <a:avLst/>
          </a:prstGeom>
        </p:spPr>
      </p:pic>
      <p:pic>
        <p:nvPicPr>
          <p:cNvPr id="14" name="Kép 13"/>
          <p:cNvPicPr>
            <a:picLocks noChangeAspect="1"/>
          </p:cNvPicPr>
          <p:nvPr/>
        </p:nvPicPr>
        <p:blipFill>
          <a:blip r:embed="rId4"/>
          <a:stretch>
            <a:fillRect/>
          </a:stretch>
        </p:blipFill>
        <p:spPr>
          <a:xfrm>
            <a:off x="164546" y="2082560"/>
            <a:ext cx="381000" cy="381000"/>
          </a:xfrm>
          <a:prstGeom prst="rect">
            <a:avLst/>
          </a:prstGeom>
        </p:spPr>
      </p:pic>
      <p:pic>
        <p:nvPicPr>
          <p:cNvPr id="15" name="Kép 14"/>
          <p:cNvPicPr>
            <a:picLocks noChangeAspect="1"/>
          </p:cNvPicPr>
          <p:nvPr/>
        </p:nvPicPr>
        <p:blipFill>
          <a:blip r:embed="rId5"/>
          <a:stretch>
            <a:fillRect/>
          </a:stretch>
        </p:blipFill>
        <p:spPr>
          <a:xfrm>
            <a:off x="164546" y="3065971"/>
            <a:ext cx="381000" cy="381000"/>
          </a:xfrm>
          <a:prstGeom prst="rect">
            <a:avLst/>
          </a:prstGeom>
        </p:spPr>
      </p:pic>
      <p:pic>
        <p:nvPicPr>
          <p:cNvPr id="16" name="Kép 15"/>
          <p:cNvPicPr>
            <a:picLocks noChangeAspect="1"/>
          </p:cNvPicPr>
          <p:nvPr/>
        </p:nvPicPr>
        <p:blipFill>
          <a:blip r:embed="rId6"/>
          <a:stretch>
            <a:fillRect/>
          </a:stretch>
        </p:blipFill>
        <p:spPr>
          <a:xfrm>
            <a:off x="164546" y="3980372"/>
            <a:ext cx="381000" cy="381000"/>
          </a:xfrm>
          <a:prstGeom prst="rect">
            <a:avLst/>
          </a:prstGeom>
        </p:spPr>
      </p:pic>
      <p:pic>
        <p:nvPicPr>
          <p:cNvPr id="17" name="Kép 16"/>
          <p:cNvPicPr>
            <a:picLocks noChangeAspect="1"/>
          </p:cNvPicPr>
          <p:nvPr/>
        </p:nvPicPr>
        <p:blipFill>
          <a:blip r:embed="rId7"/>
          <a:stretch>
            <a:fillRect/>
          </a:stretch>
        </p:blipFill>
        <p:spPr>
          <a:xfrm>
            <a:off x="164546" y="4953596"/>
            <a:ext cx="381000" cy="381000"/>
          </a:xfrm>
          <a:prstGeom prst="rect">
            <a:avLst/>
          </a:prstGeom>
        </p:spPr>
      </p:pic>
      <p:pic>
        <p:nvPicPr>
          <p:cNvPr id="18" name="Kép 17"/>
          <p:cNvPicPr>
            <a:picLocks noChangeAspect="1"/>
          </p:cNvPicPr>
          <p:nvPr/>
        </p:nvPicPr>
        <p:blipFill>
          <a:blip r:embed="rId8"/>
          <a:stretch>
            <a:fillRect/>
          </a:stretch>
        </p:blipFill>
        <p:spPr>
          <a:xfrm>
            <a:off x="6338334" y="862642"/>
            <a:ext cx="5515183" cy="4642808"/>
          </a:xfrm>
          <a:prstGeom prst="rect">
            <a:avLst/>
          </a:prstGeom>
        </p:spPr>
      </p:pic>
      <p:sp>
        <p:nvSpPr>
          <p:cNvPr id="20" name="Lekerekített téglalap 19"/>
          <p:cNvSpPr/>
          <p:nvPr/>
        </p:nvSpPr>
        <p:spPr>
          <a:xfrm>
            <a:off x="9868620" y="3121778"/>
            <a:ext cx="1880557" cy="207132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843313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71681" y="-1"/>
            <a:ext cx="11896826" cy="1145309"/>
          </a:xfrm>
        </p:spPr>
        <p:txBody>
          <a:bodyPr rtlCol="0">
            <a:normAutofit/>
          </a:bodyPr>
          <a:lstStyle/>
          <a:p>
            <a:pPr rtl="0">
              <a:lnSpc>
                <a:spcPct val="110000"/>
              </a:lnSpc>
            </a:pPr>
            <a:r>
              <a:rPr lang="hu" sz="3000" b="1" dirty="0"/>
              <a:t>Van-e összefüggés a meleg időjárás és a rossz mentális egészségi állapot között? Szisztematikus áttekintés és metaanalízis</a:t>
            </a:r>
            <a:endParaRPr lang="hu-HU" sz="3000" b="1" dirty="0"/>
          </a:p>
        </p:txBody>
      </p:sp>
      <p:sp>
        <p:nvSpPr>
          <p:cNvPr id="3" name="Tartalom helye 2"/>
          <p:cNvSpPr>
            <a:spLocks noGrp="1"/>
          </p:cNvSpPr>
          <p:nvPr>
            <p:ph idx="1"/>
          </p:nvPr>
        </p:nvSpPr>
        <p:spPr>
          <a:xfrm>
            <a:off x="350982" y="1477818"/>
            <a:ext cx="11406909" cy="4557896"/>
          </a:xfrm>
        </p:spPr>
        <p:txBody>
          <a:bodyPr rtlCol="0">
            <a:normAutofit lnSpcReduction="10000"/>
          </a:bodyPr>
          <a:lstStyle/>
          <a:p>
            <a:pPr algn="just" rtl="0">
              <a:lnSpc>
                <a:spcPct val="100000"/>
              </a:lnSpc>
            </a:pPr>
            <a:r>
              <a:rPr lang="hu" sz="2000" dirty="0" smtClean="0"/>
              <a:t>A környezeti hőmérséklet </a:t>
            </a:r>
            <a:r>
              <a:rPr lang="hu" sz="2000" dirty="0"/>
              <a:t>minden </a:t>
            </a:r>
            <a:r>
              <a:rPr lang="hu" sz="2000" dirty="0" smtClean="0"/>
              <a:t>1°C-os </a:t>
            </a:r>
            <a:r>
              <a:rPr lang="hu" sz="2000" dirty="0"/>
              <a:t>emelkedésével a mentális egészséggel kapcsolatos</a:t>
            </a:r>
            <a:endParaRPr lang="hu-HU" sz="2000" dirty="0"/>
          </a:p>
          <a:p>
            <a:pPr lvl="1" algn="just" rtl="0">
              <a:lnSpc>
                <a:spcPct val="100000"/>
              </a:lnSpc>
            </a:pPr>
            <a:r>
              <a:rPr lang="hu" dirty="0" smtClean="0"/>
              <a:t>halálozás </a:t>
            </a:r>
            <a:r>
              <a:rPr lang="hu" dirty="0"/>
              <a:t>1,022-es RR-rel (95%CI: </a:t>
            </a:r>
            <a:r>
              <a:rPr lang="hu" dirty="0" smtClean="0"/>
              <a:t>1,015–1,029</a:t>
            </a:r>
            <a:r>
              <a:rPr lang="hu" dirty="0"/>
              <a:t>) </a:t>
            </a:r>
            <a:r>
              <a:rPr lang="hu" dirty="0" smtClean="0"/>
              <a:t>növekszik</a:t>
            </a:r>
          </a:p>
          <a:p>
            <a:pPr lvl="1" algn="just" rtl="0">
              <a:lnSpc>
                <a:spcPct val="100000"/>
              </a:lnSpc>
            </a:pPr>
            <a:r>
              <a:rPr lang="hu" dirty="0" smtClean="0"/>
              <a:t>morbiditás 1,009-es RR-el </a:t>
            </a:r>
            <a:r>
              <a:rPr lang="hu" dirty="0"/>
              <a:t>(95%CI: </a:t>
            </a:r>
            <a:r>
              <a:rPr lang="hu" dirty="0" smtClean="0"/>
              <a:t>1,007–1,015) növekszik</a:t>
            </a:r>
            <a:endParaRPr lang="hu" dirty="0"/>
          </a:p>
          <a:p>
            <a:pPr algn="just"/>
            <a:r>
              <a:rPr lang="hu-HU" sz="2000" dirty="0"/>
              <a:t>A halálozási kockázat a legmagasabbnak bizonyult a szerekkel összefüggő mentális zavarok </a:t>
            </a:r>
            <a:r>
              <a:rPr lang="hu-HU" sz="2000" dirty="0" smtClean="0"/>
              <a:t>esetében</a:t>
            </a:r>
            <a:br>
              <a:rPr lang="hu-HU" sz="2000" dirty="0" smtClean="0"/>
            </a:br>
            <a:r>
              <a:rPr lang="hu-HU" sz="2000" dirty="0" smtClean="0"/>
              <a:t>(</a:t>
            </a:r>
            <a:r>
              <a:rPr lang="hu-HU" sz="2000" dirty="0"/>
              <a:t>RR: 1,046; 95% CI: 0,991-1,101), amelyet a szervi mentális zavarok követtek (RR: 1,033; 95% CI: 1,020–1,046). </a:t>
            </a:r>
            <a:endParaRPr lang="hu-HU" sz="2000" dirty="0" smtClean="0"/>
          </a:p>
          <a:p>
            <a:pPr algn="just"/>
            <a:r>
              <a:rPr lang="hu-HU" sz="2000" dirty="0" smtClean="0"/>
              <a:t>Egy </a:t>
            </a:r>
            <a:r>
              <a:rPr lang="hu-HU" sz="2000" dirty="0"/>
              <a:t>1°C-os hőmérséklet-emelkedés jelentősen növelte a mentális </a:t>
            </a:r>
            <a:r>
              <a:rPr lang="hu-HU" sz="2000" dirty="0" smtClean="0"/>
              <a:t>egészségproblémák, </a:t>
            </a:r>
            <a:r>
              <a:rPr lang="hu-HU" sz="2000" dirty="0"/>
              <a:t>például a hangulatzavarok, a szervi mentális zavarok, a skizofrénia, valamint a neurotikus és szorongásos zavarok előfordulását. </a:t>
            </a:r>
            <a:endParaRPr lang="hu-HU" sz="2000" dirty="0" smtClean="0"/>
          </a:p>
          <a:p>
            <a:pPr algn="just"/>
            <a:r>
              <a:rPr lang="hu-HU" sz="2000" dirty="0" smtClean="0"/>
              <a:t>Az </a:t>
            </a:r>
            <a:r>
              <a:rPr lang="hu-HU" sz="2000" dirty="0"/>
              <a:t>eredmények </a:t>
            </a:r>
            <a:r>
              <a:rPr lang="hu-HU" sz="2000" dirty="0" smtClean="0"/>
              <a:t>azt mutatják, </a:t>
            </a:r>
            <a:r>
              <a:rPr lang="hu-HU" sz="2000" dirty="0"/>
              <a:t>hogy a trópusi és szubtrópusi éghajlati övezetekben élő lakosság, különösen a 65 év felettiek, fokozottan ki vannak téve </a:t>
            </a:r>
            <a:r>
              <a:rPr lang="hu-HU" sz="2000" dirty="0" smtClean="0"/>
              <a:t>ezeknek </a:t>
            </a:r>
            <a:r>
              <a:rPr lang="hu-HU" sz="2000" dirty="0"/>
              <a:t>a kockázatoknak.</a:t>
            </a:r>
          </a:p>
        </p:txBody>
      </p:sp>
      <p:sp>
        <p:nvSpPr>
          <p:cNvPr id="4" name="Téglalap 3"/>
          <p:cNvSpPr/>
          <p:nvPr/>
        </p:nvSpPr>
        <p:spPr>
          <a:xfrm>
            <a:off x="95783" y="6035714"/>
            <a:ext cx="8364523" cy="246221"/>
          </a:xfrm>
          <a:prstGeom prst="rect">
            <a:avLst/>
          </a:prstGeom>
        </p:spPr>
        <p:txBody>
          <a:bodyPr wrap="square" rtlCol="0">
            <a:spAutoFit/>
          </a:bodyPr>
          <a:lstStyle/>
          <a:p>
            <a:r>
              <a:rPr lang="hu-HU" sz="1000" dirty="0" smtClean="0">
                <a:solidFill>
                  <a:schemeClr val="bg1">
                    <a:lumMod val="50000"/>
                  </a:schemeClr>
                </a:solidFill>
                <a:hlinkClick r:id="rId3"/>
              </a:rPr>
              <a:t>https</a:t>
            </a:r>
            <a:r>
              <a:rPr lang="hu-HU" sz="1000" dirty="0">
                <a:solidFill>
                  <a:schemeClr val="bg1">
                    <a:lumMod val="50000"/>
                  </a:schemeClr>
                </a:solidFill>
                <a:hlinkClick r:id="rId3"/>
              </a:rPr>
              <a:t>://doi.org/10.1016/j.envint.2021.106533</a:t>
            </a:r>
            <a:endParaRPr lang="hu-HU" sz="1000" dirty="0">
              <a:solidFill>
                <a:schemeClr val="bg1">
                  <a:lumMod val="50000"/>
                </a:schemeClr>
              </a:solidFill>
            </a:endParaRPr>
          </a:p>
        </p:txBody>
      </p:sp>
    </p:spTree>
    <p:extLst>
      <p:ext uri="{BB962C8B-B14F-4D97-AF65-F5344CB8AC3E}">
        <p14:creationId xmlns:p14="http://schemas.microsoft.com/office/powerpoint/2010/main" val="3229608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01131" y="1562041"/>
            <a:ext cx="4250099" cy="3878177"/>
          </a:xfrm>
        </p:spPr>
        <p:txBody>
          <a:bodyPr rtlCol="0" anchor="t">
            <a:normAutofit/>
          </a:bodyPr>
          <a:lstStyle/>
          <a:p>
            <a:pPr algn="ctr" rtl="0">
              <a:lnSpc>
                <a:spcPct val="110000"/>
              </a:lnSpc>
            </a:pPr>
            <a:r>
              <a:rPr lang="hu-HU" sz="2000" dirty="0" smtClean="0"/>
              <a:t>A napi ok-specifikus halálozás százalékos változása (95% CI) rövid és hosszú időtartamú hőhullámok alatt.</a:t>
            </a:r>
            <a:br>
              <a:rPr lang="hu-HU" sz="2000" dirty="0" smtClean="0"/>
            </a:br>
            <a:r>
              <a:rPr lang="hu-HU" sz="2000" dirty="0" smtClean="0"/>
              <a:t/>
            </a:r>
            <a:br>
              <a:rPr lang="hu-HU" sz="2000" dirty="0" smtClean="0"/>
            </a:br>
            <a:r>
              <a:rPr lang="hu-HU" sz="2000" dirty="0" smtClean="0"/>
              <a:t>A 65-74 évesek körében statisztikailag szignifikáns halálozási növekedés volt kimutatható az agyi érrendszeri betegségek, a krónikus alsó légúti betegségek, valamint a mentális és viselkedési zavarok esetében.</a:t>
            </a:r>
            <a:endParaRPr lang="hu-HU" sz="2000" dirty="0"/>
          </a:p>
        </p:txBody>
      </p:sp>
      <p:pic>
        <p:nvPicPr>
          <p:cNvPr id="5" name="Tartalom helye 4"/>
          <p:cNvPicPr>
            <a:picLocks noGrp="1" noChangeAspect="1"/>
          </p:cNvPicPr>
          <p:nvPr>
            <p:ph idx="1"/>
          </p:nvPr>
        </p:nvPicPr>
        <p:blipFill>
          <a:blip r:embed="rId2"/>
          <a:stretch>
            <a:fillRect/>
          </a:stretch>
        </p:blipFill>
        <p:spPr>
          <a:xfrm>
            <a:off x="4571999" y="582867"/>
            <a:ext cx="7417871" cy="5389359"/>
          </a:xfrm>
          <a:prstGeom prst="rect">
            <a:avLst/>
          </a:prstGeom>
        </p:spPr>
      </p:pic>
      <p:sp>
        <p:nvSpPr>
          <p:cNvPr id="4" name="Téglalap 3"/>
          <p:cNvSpPr/>
          <p:nvPr/>
        </p:nvSpPr>
        <p:spPr>
          <a:xfrm>
            <a:off x="4572000" y="6054363"/>
            <a:ext cx="7417870" cy="246221"/>
          </a:xfrm>
          <a:prstGeom prst="rect">
            <a:avLst/>
          </a:prstGeom>
        </p:spPr>
        <p:txBody>
          <a:bodyPr wrap="square" rtlCol="0">
            <a:spAutoFit/>
          </a:bodyPr>
          <a:lstStyle/>
          <a:p>
            <a:r>
              <a:rPr lang="hu-HU" sz="1000" dirty="0" smtClean="0">
                <a:solidFill>
                  <a:schemeClr val="bg1">
                    <a:lumMod val="50000"/>
                  </a:schemeClr>
                </a:solidFill>
                <a:hlinkClick r:id="rId3"/>
              </a:rPr>
              <a:t>https</a:t>
            </a:r>
            <a:r>
              <a:rPr lang="hu-HU" sz="1000" dirty="0">
                <a:solidFill>
                  <a:schemeClr val="bg1">
                    <a:lumMod val="50000"/>
                  </a:schemeClr>
                </a:solidFill>
                <a:hlinkClick r:id="rId3"/>
              </a:rPr>
              <a:t>://</a:t>
            </a:r>
            <a:r>
              <a:rPr lang="hu-HU" sz="1000" dirty="0" smtClean="0">
                <a:solidFill>
                  <a:schemeClr val="bg1">
                    <a:lumMod val="50000"/>
                  </a:schemeClr>
                </a:solidFill>
                <a:hlinkClick r:id="rId3"/>
              </a:rPr>
              <a:t>doi.org/10.1016/j.envres.2021.111503</a:t>
            </a:r>
            <a:endParaRPr lang="hu-HU" sz="1000" dirty="0">
              <a:solidFill>
                <a:schemeClr val="bg1">
                  <a:lumMod val="50000"/>
                </a:schemeClr>
              </a:solidFill>
            </a:endParaRPr>
          </a:p>
        </p:txBody>
      </p:sp>
      <p:sp>
        <p:nvSpPr>
          <p:cNvPr id="6" name="Lekerekített téglalap 5"/>
          <p:cNvSpPr/>
          <p:nvPr/>
        </p:nvSpPr>
        <p:spPr>
          <a:xfrm>
            <a:off x="4735901" y="3985403"/>
            <a:ext cx="5995359" cy="51758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7" name="Cím 1"/>
          <p:cNvSpPr txBox="1">
            <a:spLocks/>
          </p:cNvSpPr>
          <p:nvPr/>
        </p:nvSpPr>
        <p:spPr>
          <a:xfrm>
            <a:off x="80361" y="162168"/>
            <a:ext cx="11797366" cy="44025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hu" sz="2800" b="1" dirty="0" smtClean="0">
                <a:solidFill>
                  <a:schemeClr val="tx1"/>
                </a:solidFill>
              </a:rPr>
              <a:t>A hőhullámokhoz kapcsolódó halálozási kockázat Finnországban</a:t>
            </a:r>
            <a:endParaRPr lang="hu-HU" sz="2800" b="1" dirty="0">
              <a:solidFill>
                <a:schemeClr val="tx1"/>
              </a:solidFill>
            </a:endParaRPr>
          </a:p>
        </p:txBody>
      </p:sp>
    </p:spTree>
    <p:extLst>
      <p:ext uri="{BB962C8B-B14F-4D97-AF65-F5344CB8AC3E}">
        <p14:creationId xmlns:p14="http://schemas.microsoft.com/office/powerpoint/2010/main" val="3092068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noFill/>
        </p:spPr>
        <p:txBody>
          <a:bodyPr rtlCol="0">
            <a:normAutofit/>
          </a:bodyPr>
          <a:lstStyle/>
          <a:p>
            <a:pPr rtl="0"/>
            <a:r>
              <a:rPr lang="hu" sz="2800" b="1" dirty="0"/>
              <a:t>Az </a:t>
            </a:r>
            <a:r>
              <a:rPr lang="hu" sz="2800" b="1" dirty="0" smtClean="0"/>
              <a:t>éghajlatváltozással </a:t>
            </a:r>
            <a:r>
              <a:rPr lang="hu" sz="2800" b="1" dirty="0"/>
              <a:t>összefüggő migráció a szubszaharai Afrikában</a:t>
            </a:r>
            <a:endParaRPr lang="hu-HU" sz="2800" b="1" dirty="0"/>
          </a:p>
        </p:txBody>
      </p:sp>
      <p:sp>
        <p:nvSpPr>
          <p:cNvPr id="9" name="Tartalom helye 8"/>
          <p:cNvSpPr>
            <a:spLocks noGrp="1"/>
          </p:cNvSpPr>
          <p:nvPr>
            <p:ph idx="1"/>
          </p:nvPr>
        </p:nvSpPr>
        <p:spPr>
          <a:xfrm>
            <a:off x="192506" y="1869482"/>
            <a:ext cx="4654182" cy="3063711"/>
          </a:xfrm>
        </p:spPr>
        <p:txBody>
          <a:bodyPr rtlCol="0">
            <a:noAutofit/>
          </a:bodyPr>
          <a:lstStyle/>
          <a:p>
            <a:pPr marL="0" indent="0" algn="just">
              <a:lnSpc>
                <a:spcPct val="130000"/>
              </a:lnSpc>
              <a:buNone/>
            </a:pPr>
            <a:r>
              <a:rPr lang="hu" sz="1800" dirty="0" smtClean="0"/>
              <a:t>A szubszaharai Afrika országaiban a </a:t>
            </a:r>
            <a:r>
              <a:rPr lang="hu" sz="1800" dirty="0"/>
              <a:t>hőhullámok, a vízhiány, az elsivatagosodás, az áradások és a tengerszint emelkedése olyan környezeti stressztényezők, amelyek növelik a megbetegedéseket, a halálozást és a </a:t>
            </a:r>
            <a:r>
              <a:rPr lang="hu" sz="1800" dirty="0" smtClean="0"/>
              <a:t>mentális egészségproblémákat.</a:t>
            </a:r>
            <a:endParaRPr lang="hu-HU" sz="1800" dirty="0"/>
          </a:p>
        </p:txBody>
      </p:sp>
      <p:sp>
        <p:nvSpPr>
          <p:cNvPr id="4" name="Téglalap 3"/>
          <p:cNvSpPr/>
          <p:nvPr/>
        </p:nvSpPr>
        <p:spPr>
          <a:xfrm>
            <a:off x="4846688" y="5266379"/>
            <a:ext cx="7345311" cy="523220"/>
          </a:xfrm>
          <a:prstGeom prst="rect">
            <a:avLst/>
          </a:prstGeom>
        </p:spPr>
        <p:txBody>
          <a:bodyPr wrap="square" rtlCol="0">
            <a:spAutoFit/>
          </a:bodyPr>
          <a:lstStyle/>
          <a:p>
            <a:pPr algn="ctr" rtl="0"/>
            <a:r>
              <a:rPr lang="hu" sz="1400" dirty="0"/>
              <a:t>Az éghajlattal összefüggő környezeti stresszorok és az egészségi állapotot befolyásoló főbb tényezők a szubszaharai </a:t>
            </a:r>
            <a:r>
              <a:rPr lang="hu" sz="1400" dirty="0" smtClean="0"/>
              <a:t>Afrikában</a:t>
            </a:r>
            <a:endParaRPr lang="hu-HU" sz="1400" dirty="0"/>
          </a:p>
        </p:txBody>
      </p:sp>
      <p:pic>
        <p:nvPicPr>
          <p:cNvPr id="7" name="Kép 6"/>
          <p:cNvPicPr>
            <a:picLocks noChangeAspect="1"/>
          </p:cNvPicPr>
          <p:nvPr/>
        </p:nvPicPr>
        <p:blipFill>
          <a:blip r:embed="rId2"/>
          <a:stretch>
            <a:fillRect/>
          </a:stretch>
        </p:blipFill>
        <p:spPr>
          <a:xfrm>
            <a:off x="4846689" y="972496"/>
            <a:ext cx="7089340" cy="4230549"/>
          </a:xfrm>
          <a:prstGeom prst="rect">
            <a:avLst/>
          </a:prstGeom>
        </p:spPr>
      </p:pic>
      <p:sp>
        <p:nvSpPr>
          <p:cNvPr id="6" name="Lekerekített téglalap 5"/>
          <p:cNvSpPr/>
          <p:nvPr/>
        </p:nvSpPr>
        <p:spPr>
          <a:xfrm>
            <a:off x="10252495" y="2530291"/>
            <a:ext cx="1683534" cy="77362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3" name="Téglalap 2"/>
          <p:cNvSpPr/>
          <p:nvPr/>
        </p:nvSpPr>
        <p:spPr>
          <a:xfrm>
            <a:off x="10104569" y="6059451"/>
            <a:ext cx="2087431" cy="246221"/>
          </a:xfrm>
          <a:prstGeom prst="rect">
            <a:avLst/>
          </a:prstGeom>
        </p:spPr>
        <p:txBody>
          <a:bodyPr wrap="none">
            <a:spAutoFit/>
          </a:bodyPr>
          <a:lstStyle/>
          <a:p>
            <a:r>
              <a:rPr lang="hu-HU" sz="1000" dirty="0">
                <a:solidFill>
                  <a:schemeClr val="bg1">
                    <a:lumMod val="50000"/>
                  </a:schemeClr>
                </a:solidFill>
                <a:hlinkClick r:id="rId3"/>
              </a:rPr>
              <a:t>doi.org/10.1016/j.ijheh.2018.10.004</a:t>
            </a:r>
            <a:endParaRPr lang="hu-HU" sz="1000" dirty="0">
              <a:solidFill>
                <a:schemeClr val="bg1">
                  <a:lumMod val="50000"/>
                </a:schemeClr>
              </a:solidFill>
            </a:endParaRPr>
          </a:p>
        </p:txBody>
      </p:sp>
    </p:spTree>
    <p:extLst>
      <p:ext uri="{BB962C8B-B14F-4D97-AF65-F5344CB8AC3E}">
        <p14:creationId xmlns:p14="http://schemas.microsoft.com/office/powerpoint/2010/main" val="3333560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a:t>Bozóttüzek Ausztráliában</a:t>
            </a:r>
            <a:endParaRPr lang="hu-HU" b="1" dirty="0"/>
          </a:p>
        </p:txBody>
      </p:sp>
      <p:sp>
        <p:nvSpPr>
          <p:cNvPr id="3" name="Tartalom helye 2"/>
          <p:cNvSpPr>
            <a:spLocks noGrp="1"/>
          </p:cNvSpPr>
          <p:nvPr>
            <p:ph idx="1"/>
          </p:nvPr>
        </p:nvSpPr>
        <p:spPr>
          <a:xfrm>
            <a:off x="90904" y="1404606"/>
            <a:ext cx="6974914" cy="4303689"/>
          </a:xfrm>
        </p:spPr>
        <p:txBody>
          <a:bodyPr rtlCol="0">
            <a:noAutofit/>
          </a:bodyPr>
          <a:lstStyle/>
          <a:p>
            <a:pPr algn="just" rtl="0"/>
            <a:r>
              <a:rPr lang="hu" sz="1800" dirty="0" smtClean="0"/>
              <a:t>Auszráliában a 2019-20-as </a:t>
            </a:r>
            <a:r>
              <a:rPr lang="hu" sz="1800" dirty="0"/>
              <a:t>bozóttüzek </a:t>
            </a:r>
            <a:r>
              <a:rPr lang="hu" sz="1800" dirty="0" smtClean="0"/>
              <a:t>három </a:t>
            </a:r>
            <a:r>
              <a:rPr lang="hu" sz="1800" dirty="0"/>
              <a:t>hónapig tartottak, 10 millió hektáron pusztítottak, több mint 3000 házat semmisítettek meg, és közvetlenül 33 ember halálát okozták.</a:t>
            </a:r>
            <a:endParaRPr lang="hu-HU" sz="1800" dirty="0"/>
          </a:p>
          <a:p>
            <a:pPr algn="just" rtl="0">
              <a:spcBef>
                <a:spcPts val="0"/>
              </a:spcBef>
              <a:spcAft>
                <a:spcPts val="400"/>
              </a:spcAft>
            </a:pPr>
            <a:r>
              <a:rPr lang="hu" sz="1800" dirty="0" smtClean="0"/>
              <a:t>A </a:t>
            </a:r>
            <a:r>
              <a:rPr lang="hu" sz="1800" dirty="0"/>
              <a:t>tüzek egyéb, még számszerűsítendő </a:t>
            </a:r>
            <a:r>
              <a:rPr lang="hu" sz="1800" dirty="0" smtClean="0"/>
              <a:t>egészséghatásai </a:t>
            </a:r>
            <a:r>
              <a:rPr lang="hu" sz="1800" dirty="0"/>
              <a:t>közé tartoznak a </a:t>
            </a:r>
            <a:r>
              <a:rPr lang="hu" sz="1800" dirty="0" smtClean="0"/>
              <a:t>következő </a:t>
            </a:r>
            <a:r>
              <a:rPr lang="hu" sz="1800" dirty="0"/>
              <a:t>akut és elhúzódó mentális </a:t>
            </a:r>
            <a:r>
              <a:rPr lang="hu" sz="1800" dirty="0" smtClean="0"/>
              <a:t>egészséghatások:  </a:t>
            </a:r>
            <a:endParaRPr lang="hu-HU" sz="1800" dirty="0"/>
          </a:p>
          <a:p>
            <a:pPr lvl="1" algn="just" rtl="0">
              <a:spcBef>
                <a:spcPts val="0"/>
              </a:spcBef>
              <a:spcAft>
                <a:spcPts val="400"/>
              </a:spcAft>
            </a:pPr>
            <a:r>
              <a:rPr lang="hu" sz="1800" dirty="0"/>
              <a:t>az evakuálás és a diszlokáció traumája; </a:t>
            </a:r>
            <a:endParaRPr lang="hu-HU" sz="1800" dirty="0"/>
          </a:p>
          <a:p>
            <a:pPr lvl="1" algn="just" rtl="0">
              <a:spcBef>
                <a:spcPts val="0"/>
              </a:spcBef>
              <a:spcAft>
                <a:spcPts val="400"/>
              </a:spcAft>
            </a:pPr>
            <a:r>
              <a:rPr lang="hu" sz="1800" dirty="0"/>
              <a:t>a család és a barátok, a tulajdon, a megélhetés és a természeti értékek elvesztése; </a:t>
            </a:r>
            <a:endParaRPr lang="hu-HU" sz="1800" dirty="0"/>
          </a:p>
          <a:p>
            <a:pPr lvl="1" algn="just" rtl="0">
              <a:spcBef>
                <a:spcPts val="0"/>
              </a:spcBef>
            </a:pPr>
            <a:r>
              <a:rPr lang="hu" sz="1800" dirty="0" smtClean="0"/>
              <a:t>félelem a jövőtől. </a:t>
            </a:r>
            <a:endParaRPr lang="hu-HU" sz="1800" dirty="0"/>
          </a:p>
          <a:p>
            <a:pPr algn="just"/>
            <a:r>
              <a:rPr lang="hu" sz="1800" dirty="0" smtClean="0"/>
              <a:t>A </a:t>
            </a:r>
            <a:r>
              <a:rPr lang="hu" sz="1800" dirty="0"/>
              <a:t>sztratoszférában a hőmérséklet helyenként 3°C-kal </a:t>
            </a:r>
            <a:r>
              <a:rPr lang="hu" sz="1800" dirty="0" smtClean="0"/>
              <a:t>megemelkedett</a:t>
            </a:r>
            <a:r>
              <a:rPr lang="hu" sz="1800" dirty="0"/>
              <a:t>.</a:t>
            </a:r>
            <a:endParaRPr lang="hu-HU" sz="1800" dirty="0"/>
          </a:p>
          <a:p>
            <a:pPr marL="0" indent="0" algn="just">
              <a:spcBef>
                <a:spcPts val="0"/>
              </a:spcBef>
              <a:buNone/>
            </a:pPr>
            <a:endParaRPr lang="hu" sz="1900" dirty="0" smtClean="0"/>
          </a:p>
        </p:txBody>
      </p:sp>
      <p:sp>
        <p:nvSpPr>
          <p:cNvPr id="4" name="Téglalap 3"/>
          <p:cNvSpPr/>
          <p:nvPr/>
        </p:nvSpPr>
        <p:spPr>
          <a:xfrm>
            <a:off x="9236" y="6079836"/>
            <a:ext cx="8205347" cy="307777"/>
          </a:xfrm>
          <a:prstGeom prst="rect">
            <a:avLst/>
          </a:prstGeom>
        </p:spPr>
        <p:txBody>
          <a:bodyPr wrap="square" rtlCol="0">
            <a:spAutoFit/>
          </a:bodyPr>
          <a:lstStyle/>
          <a:p>
            <a:r>
              <a:rPr lang="hu-HU" sz="1400" dirty="0" smtClean="0">
                <a:solidFill>
                  <a:schemeClr val="bg1">
                    <a:lumMod val="50000"/>
                  </a:schemeClr>
                </a:solidFill>
                <a:hlinkClick r:id="rId2"/>
              </a:rPr>
              <a:t>doi.org/10.5694/mja2.50869</a:t>
            </a:r>
            <a:endParaRPr lang="hu-HU" sz="14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7162036" y="1404607"/>
            <a:ext cx="4927295" cy="3693866"/>
          </a:xfrm>
          <a:prstGeom prst="rect">
            <a:avLst/>
          </a:prstGeom>
        </p:spPr>
      </p:pic>
      <p:sp>
        <p:nvSpPr>
          <p:cNvPr id="6" name="Téglalap 5"/>
          <p:cNvSpPr/>
          <p:nvPr/>
        </p:nvSpPr>
        <p:spPr>
          <a:xfrm>
            <a:off x="6770254" y="6053362"/>
            <a:ext cx="5421746" cy="307777"/>
          </a:xfrm>
          <a:prstGeom prst="rect">
            <a:avLst/>
          </a:prstGeom>
          <a:ln>
            <a:noFill/>
          </a:ln>
        </p:spPr>
        <p:txBody>
          <a:bodyPr wrap="square" rtlCol="0">
            <a:spAutoFit/>
          </a:bodyPr>
          <a:lstStyle/>
          <a:p>
            <a:pPr algn="r" rtl="0"/>
            <a:r>
              <a:rPr lang="hu" sz="1400" dirty="0" smtClean="0">
                <a:solidFill>
                  <a:schemeClr val="bg1">
                    <a:lumMod val="50000"/>
                  </a:schemeClr>
                </a:solidFill>
                <a:hlinkClick r:id="rId4"/>
              </a:rPr>
              <a:t>https</a:t>
            </a:r>
            <a:r>
              <a:rPr lang="hu" sz="1400" dirty="0">
                <a:solidFill>
                  <a:schemeClr val="bg1">
                    <a:lumMod val="50000"/>
                  </a:schemeClr>
                </a:solidFill>
                <a:hlinkClick r:id="rId4"/>
              </a:rPr>
              <a:t>://www.nature.com/articles/d41586-022-02782-w</a:t>
            </a:r>
            <a:r>
              <a:rPr lang="hu" sz="1400" dirty="0">
                <a:solidFill>
                  <a:schemeClr val="bg1">
                    <a:lumMod val="50000"/>
                  </a:schemeClr>
                </a:solidFill>
              </a:rPr>
              <a:t>.</a:t>
            </a:r>
            <a:endParaRPr lang="hu-HU" dirty="0">
              <a:solidFill>
                <a:schemeClr val="bg1">
                  <a:lumMod val="50000"/>
                </a:schemeClr>
              </a:solidFill>
            </a:endParaRPr>
          </a:p>
        </p:txBody>
      </p:sp>
    </p:spTree>
    <p:extLst>
      <p:ext uri="{BB962C8B-B14F-4D97-AF65-F5344CB8AC3E}">
        <p14:creationId xmlns:p14="http://schemas.microsoft.com/office/powerpoint/2010/main" val="3846352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rtl="0"/>
            <a:r>
              <a:rPr lang="hu" sz="3200" b="1" dirty="0"/>
              <a:t>A mentális egészség és a </a:t>
            </a:r>
            <a:r>
              <a:rPr lang="hu" sz="3200" b="1" dirty="0" smtClean="0"/>
              <a:t>hőség </a:t>
            </a:r>
            <a:r>
              <a:rPr lang="hu" sz="3200" b="1" dirty="0"/>
              <a:t>közötti lehetséges biológiai </a:t>
            </a:r>
            <a:r>
              <a:rPr lang="hu" sz="3200" b="1" dirty="0" smtClean="0"/>
              <a:t>mechanizmusok</a:t>
            </a:r>
            <a:endParaRPr lang="hu-HU" sz="3200" b="1" dirty="0"/>
          </a:p>
        </p:txBody>
      </p:sp>
      <p:sp>
        <p:nvSpPr>
          <p:cNvPr id="3" name="Tartalom helye 2"/>
          <p:cNvSpPr>
            <a:spLocks noGrp="1"/>
          </p:cNvSpPr>
          <p:nvPr>
            <p:ph idx="1"/>
          </p:nvPr>
        </p:nvSpPr>
        <p:spPr>
          <a:xfrm>
            <a:off x="323273" y="1385455"/>
            <a:ext cx="11480800" cy="4858327"/>
          </a:xfrm>
        </p:spPr>
        <p:txBody>
          <a:bodyPr rtlCol="0">
            <a:noAutofit/>
          </a:bodyPr>
          <a:lstStyle/>
          <a:p>
            <a:pPr algn="just" rtl="0">
              <a:spcBef>
                <a:spcPts val="0"/>
              </a:spcBef>
              <a:spcAft>
                <a:spcPts val="2000"/>
              </a:spcAft>
            </a:pPr>
            <a:r>
              <a:rPr lang="hu" sz="1900" b="1" dirty="0" smtClean="0"/>
              <a:t>1970-es </a:t>
            </a:r>
            <a:r>
              <a:rPr lang="hu" sz="1900" b="1" dirty="0"/>
              <a:t>évek</a:t>
            </a:r>
            <a:r>
              <a:rPr lang="hu" sz="1900" dirty="0"/>
              <a:t>: New York állam pszichiátriai kórházában a hőhullámok idején nagyszámú haláleset történt a betegek körében</a:t>
            </a:r>
            <a:r>
              <a:rPr lang="hu" sz="1900" dirty="0" smtClean="0"/>
              <a:t>. Az 1950 </a:t>
            </a:r>
            <a:r>
              <a:rPr lang="hu" sz="1900" dirty="0"/>
              <a:t>és 1984 között végzett halálozási adatok elemzése megállapította, hogy </a:t>
            </a:r>
            <a:r>
              <a:rPr lang="hu" sz="1900" dirty="0" smtClean="0"/>
              <a:t>a vizsgált időszakban </a:t>
            </a:r>
            <a:r>
              <a:rPr lang="hu" sz="1900" dirty="0"/>
              <a:t>a pszichiátriai betegeknél kétszer akkora volt a hőhullám alatti halálozás kockázata, mint </a:t>
            </a:r>
            <a:r>
              <a:rPr lang="hu" sz="1900" dirty="0" smtClean="0"/>
              <a:t>a lakosság többi csoportja esetében.</a:t>
            </a:r>
            <a:endParaRPr lang="hu-HU" sz="1900" dirty="0"/>
          </a:p>
          <a:p>
            <a:pPr algn="just">
              <a:spcBef>
                <a:spcPts val="0"/>
              </a:spcBef>
              <a:spcAft>
                <a:spcPts val="2000"/>
              </a:spcAft>
            </a:pPr>
            <a:r>
              <a:rPr lang="hu" sz="1900" b="1" dirty="0"/>
              <a:t>Kaliforniai hőhullám </a:t>
            </a:r>
            <a:r>
              <a:rPr lang="hu" sz="1900" b="1" dirty="0" smtClean="0"/>
              <a:t>1995</a:t>
            </a:r>
            <a:r>
              <a:rPr lang="hu" sz="1900" dirty="0"/>
              <a:t>: a </a:t>
            </a:r>
            <a:r>
              <a:rPr lang="hu" sz="1900" dirty="0" smtClean="0"/>
              <a:t>már </a:t>
            </a:r>
            <a:r>
              <a:rPr lang="hu" sz="1900" dirty="0"/>
              <a:t>meglévő mentális betegséggel küzdő személyek esetében a halálozás és a kórházi felvétel 20%-os növekedése (</a:t>
            </a:r>
            <a:r>
              <a:rPr lang="hu" sz="1900" dirty="0" smtClean="0"/>
              <a:t>OR=3,5; </a:t>
            </a:r>
            <a:r>
              <a:rPr lang="hu" sz="1900" dirty="0"/>
              <a:t>95% CI 1,7-7,3) </a:t>
            </a:r>
            <a:r>
              <a:rPr lang="hu" sz="1900" dirty="0" smtClean="0"/>
              <a:t>kimutatható volt</a:t>
            </a:r>
            <a:r>
              <a:rPr lang="hu" sz="1900" dirty="0"/>
              <a:t>.</a:t>
            </a:r>
            <a:endParaRPr lang="hu-HU" sz="1900" dirty="0"/>
          </a:p>
          <a:p>
            <a:pPr algn="just">
              <a:spcBef>
                <a:spcPts val="0"/>
              </a:spcBef>
              <a:spcAft>
                <a:spcPts val="2000"/>
              </a:spcAft>
            </a:pPr>
            <a:r>
              <a:rPr lang="hu" sz="1900" b="1" dirty="0" smtClean="0"/>
              <a:t>2003-as </a:t>
            </a:r>
            <a:r>
              <a:rPr lang="hu" sz="1900" b="1" dirty="0"/>
              <a:t>párizsi </a:t>
            </a:r>
            <a:r>
              <a:rPr lang="hu" sz="1900" b="1" dirty="0" smtClean="0"/>
              <a:t>hőhullám: </a:t>
            </a:r>
            <a:r>
              <a:rPr lang="hu" sz="1900" dirty="0" smtClean="0"/>
              <a:t>a mentális zavarokal küző betegek többlethalálozásához jelentős </a:t>
            </a:r>
            <a:r>
              <a:rPr lang="hu" sz="1900" dirty="0"/>
              <a:t>mértékben </a:t>
            </a:r>
            <a:r>
              <a:rPr lang="hu" sz="1900" dirty="0" smtClean="0"/>
              <a:t>hozzájárult: több </a:t>
            </a:r>
            <a:r>
              <a:rPr lang="hu" sz="1900" dirty="0"/>
              <a:t>mint 748 </a:t>
            </a:r>
            <a:r>
              <a:rPr lang="hu" sz="1900" dirty="0" smtClean="0"/>
              <a:t>idő előtti haláleset.</a:t>
            </a:r>
            <a:endParaRPr lang="hu-HU" sz="1900" dirty="0"/>
          </a:p>
          <a:p>
            <a:pPr algn="just">
              <a:spcBef>
                <a:spcPts val="0"/>
              </a:spcBef>
              <a:spcAft>
                <a:spcPts val="2000"/>
              </a:spcAft>
            </a:pPr>
            <a:r>
              <a:rPr lang="hu" sz="1900" dirty="0" smtClean="0"/>
              <a:t>A </a:t>
            </a:r>
            <a:r>
              <a:rPr lang="hu" sz="1900" dirty="0"/>
              <a:t>már meglévő </a:t>
            </a:r>
            <a:r>
              <a:rPr lang="hu" sz="1900" dirty="0" smtClean="0"/>
              <a:t>mentális </a:t>
            </a:r>
            <a:r>
              <a:rPr lang="hu" sz="1900" dirty="0"/>
              <a:t>betegség </a:t>
            </a:r>
            <a:r>
              <a:rPr lang="hu" sz="1900" dirty="0" smtClean="0"/>
              <a:t>a hőhullámok alatti halálozás kockázatát megháromszorozta (OR=3,61; </a:t>
            </a:r>
            <a:r>
              <a:rPr lang="hu" sz="1900" dirty="0"/>
              <a:t>95% Cl 1,3-9,8) </a:t>
            </a:r>
            <a:r>
              <a:rPr lang="hu" sz="1900" dirty="0" smtClean="0"/>
              <a:t>(Bouchama </a:t>
            </a:r>
            <a:r>
              <a:rPr lang="hu" sz="1900" dirty="0"/>
              <a:t>et al. </a:t>
            </a:r>
            <a:r>
              <a:rPr lang="hu" sz="1900" dirty="0" smtClean="0"/>
              <a:t>2007).</a:t>
            </a:r>
            <a:endParaRPr lang="hu" sz="1900" dirty="0"/>
          </a:p>
        </p:txBody>
      </p:sp>
      <p:sp>
        <p:nvSpPr>
          <p:cNvPr id="4" name="Téglalap 3"/>
          <p:cNvSpPr/>
          <p:nvPr/>
        </p:nvSpPr>
        <p:spPr>
          <a:xfrm>
            <a:off x="87310" y="6105724"/>
            <a:ext cx="1963163" cy="246221"/>
          </a:xfrm>
          <a:prstGeom prst="rect">
            <a:avLst/>
          </a:prstGeom>
        </p:spPr>
        <p:txBody>
          <a:bodyPr wrap="square" rtlCol="0">
            <a:spAutoFit/>
          </a:bodyPr>
          <a:lstStyle/>
          <a:p>
            <a:r>
              <a:rPr lang="en-US" sz="1000" dirty="0" smtClean="0">
                <a:solidFill>
                  <a:schemeClr val="bg1">
                    <a:lumMod val="50000"/>
                  </a:schemeClr>
                </a:solidFill>
                <a:hlinkClick r:id="rId2"/>
              </a:rPr>
              <a:t>doi.org/10.3390/ijerph15071515</a:t>
            </a:r>
            <a:endParaRPr lang="hu-HU" sz="1000" dirty="0">
              <a:solidFill>
                <a:schemeClr val="bg1">
                  <a:lumMod val="50000"/>
                </a:schemeClr>
              </a:solidFill>
            </a:endParaRPr>
          </a:p>
        </p:txBody>
      </p:sp>
    </p:spTree>
    <p:extLst>
      <p:ext uri="{BB962C8B-B14F-4D97-AF65-F5344CB8AC3E}">
        <p14:creationId xmlns:p14="http://schemas.microsoft.com/office/powerpoint/2010/main" val="2346941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43746"/>
          </a:xfrm>
        </p:spPr>
        <p:txBody>
          <a:bodyPr rtlCol="0">
            <a:noAutofit/>
          </a:bodyPr>
          <a:lstStyle/>
          <a:p>
            <a:r>
              <a:rPr lang="hu" sz="3200" b="1" dirty="0"/>
              <a:t>A hőhullám hatása az </a:t>
            </a:r>
            <a:r>
              <a:rPr lang="hu" sz="3200" b="1" dirty="0" smtClean="0"/>
              <a:t>okspecifikus </a:t>
            </a:r>
            <a:r>
              <a:rPr lang="hu" sz="3200" b="1" dirty="0"/>
              <a:t>sürgősségi </a:t>
            </a:r>
            <a:r>
              <a:rPr lang="hu" sz="3200" b="1" dirty="0" smtClean="0"/>
              <a:t>ellátás igénybe vételére</a:t>
            </a:r>
            <a:endParaRPr lang="hu" sz="3200" b="1" dirty="0"/>
          </a:p>
        </p:txBody>
      </p:sp>
      <p:sp>
        <p:nvSpPr>
          <p:cNvPr id="3" name="Tartalom helye 2"/>
          <p:cNvSpPr>
            <a:spLocks noGrp="1"/>
          </p:cNvSpPr>
          <p:nvPr>
            <p:ph idx="1"/>
          </p:nvPr>
        </p:nvSpPr>
        <p:spPr>
          <a:xfrm>
            <a:off x="192506" y="2863274"/>
            <a:ext cx="3668294" cy="1915756"/>
          </a:xfrm>
        </p:spPr>
        <p:txBody>
          <a:bodyPr rtlCol="0">
            <a:normAutofit/>
          </a:bodyPr>
          <a:lstStyle/>
          <a:p>
            <a:pPr marL="0" indent="0" algn="just">
              <a:lnSpc>
                <a:spcPct val="120000"/>
              </a:lnSpc>
              <a:buNone/>
            </a:pPr>
            <a:r>
              <a:rPr lang="hu" sz="1800" dirty="0" smtClean="0"/>
              <a:t>A </a:t>
            </a:r>
            <a:r>
              <a:rPr lang="hu" sz="1800" dirty="0"/>
              <a:t>hőhullámok jelentős </a:t>
            </a:r>
            <a:r>
              <a:rPr lang="hu" sz="1800" dirty="0" smtClean="0"/>
              <a:t>hatást </a:t>
            </a:r>
            <a:r>
              <a:rPr lang="hu" sz="1800" dirty="0"/>
              <a:t>gyakoroltak a teljes és az </a:t>
            </a:r>
            <a:r>
              <a:rPr lang="hu" sz="1800" dirty="0" smtClean="0"/>
              <a:t>okspecifikus </a:t>
            </a:r>
            <a:r>
              <a:rPr lang="hu" sz="1800" dirty="0"/>
              <a:t>sürgősségi </a:t>
            </a:r>
            <a:r>
              <a:rPr lang="hu" sz="1800" dirty="0" smtClean="0"/>
              <a:t>ellátás  igénybevételére  </a:t>
            </a:r>
            <a:r>
              <a:rPr lang="hu" sz="1800" dirty="0"/>
              <a:t>az ausztráliai Queensland nyolc településén.</a:t>
            </a:r>
            <a:endParaRPr lang="hu-HU" sz="1800" dirty="0"/>
          </a:p>
        </p:txBody>
      </p:sp>
      <p:sp>
        <p:nvSpPr>
          <p:cNvPr id="4" name="Téglalap 3"/>
          <p:cNvSpPr/>
          <p:nvPr/>
        </p:nvSpPr>
        <p:spPr>
          <a:xfrm>
            <a:off x="4636655" y="4895109"/>
            <a:ext cx="7187487" cy="738664"/>
          </a:xfrm>
          <a:prstGeom prst="rect">
            <a:avLst/>
          </a:prstGeom>
        </p:spPr>
        <p:txBody>
          <a:bodyPr wrap="square" rtlCol="0">
            <a:spAutoFit/>
          </a:bodyPr>
          <a:lstStyle/>
          <a:p>
            <a:pPr algn="ctr" rtl="0"/>
            <a:r>
              <a:rPr lang="hu" sz="1400" dirty="0" smtClean="0"/>
              <a:t>Az okspecifikus </a:t>
            </a:r>
            <a:r>
              <a:rPr lang="hu" sz="1400" dirty="0"/>
              <a:t>sürgősségi </a:t>
            </a:r>
            <a:r>
              <a:rPr lang="hu" sz="1400" dirty="0" smtClean="0"/>
              <a:t>ellátások igénybe vétele az </a:t>
            </a:r>
            <a:r>
              <a:rPr lang="hu" sz="1400" dirty="0"/>
              <a:t>ausztráliai Queensland nyolc </a:t>
            </a:r>
            <a:r>
              <a:rPr lang="hu" sz="1400" dirty="0" smtClean="0"/>
              <a:t>településén hőhullám idején </a:t>
            </a:r>
            <a:endParaRPr lang="hu" sz="1400" dirty="0"/>
          </a:p>
          <a:p>
            <a:pPr rtl="0"/>
            <a:endParaRPr lang="hu-HU" sz="1400" dirty="0">
              <a:solidFill>
                <a:schemeClr val="bg1">
                  <a:lumMod val="50000"/>
                </a:schemeClr>
              </a:solidFill>
            </a:endParaRPr>
          </a:p>
        </p:txBody>
      </p:sp>
      <p:sp>
        <p:nvSpPr>
          <p:cNvPr id="7" name="Téglalap 6"/>
          <p:cNvSpPr/>
          <p:nvPr/>
        </p:nvSpPr>
        <p:spPr>
          <a:xfrm>
            <a:off x="9610844" y="6141288"/>
            <a:ext cx="2581156" cy="246221"/>
          </a:xfrm>
          <a:prstGeom prst="rect">
            <a:avLst/>
          </a:prstGeom>
        </p:spPr>
        <p:txBody>
          <a:bodyPr wrap="none">
            <a:spAutoFit/>
          </a:bodyPr>
          <a:lstStyle/>
          <a:p>
            <a:r>
              <a:rPr lang="hu-HU" sz="1000" dirty="0">
                <a:solidFill>
                  <a:schemeClr val="bg1">
                    <a:lumMod val="50000"/>
                  </a:schemeClr>
                </a:solidFill>
                <a:hlinkClick r:id="rId2"/>
              </a:rPr>
              <a:t>https://doi.org/</a:t>
            </a:r>
            <a:r>
              <a:rPr lang="en-US" sz="1000" dirty="0">
                <a:solidFill>
                  <a:schemeClr val="bg1">
                    <a:lumMod val="50000"/>
                  </a:schemeClr>
                </a:solidFill>
                <a:hlinkClick r:id="rId2"/>
              </a:rPr>
              <a:t>10.1016/j.envres.2018.10.013</a:t>
            </a:r>
            <a:endParaRPr lang="hu-HU" sz="1000" dirty="0">
              <a:solidFill>
                <a:schemeClr val="bg1">
                  <a:lumMod val="50000"/>
                </a:schemeClr>
              </a:solidFill>
            </a:endParaRPr>
          </a:p>
        </p:txBody>
      </p:sp>
      <p:grpSp>
        <p:nvGrpSpPr>
          <p:cNvPr id="8" name="Csoportba foglalás 7"/>
          <p:cNvGrpSpPr/>
          <p:nvPr/>
        </p:nvGrpSpPr>
        <p:grpSpPr>
          <a:xfrm>
            <a:off x="4211957" y="1422769"/>
            <a:ext cx="7612185" cy="3437251"/>
            <a:chOff x="4466404" y="1032319"/>
            <a:chExt cx="7305062" cy="3060749"/>
          </a:xfrm>
        </p:grpSpPr>
        <p:pic>
          <p:nvPicPr>
            <p:cNvPr id="9" name="Picture 2" descr="https://ars.els-cdn.com/content/image/1-s2.0-S0013935118305450-gr4_lr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51"/>
            <a:stretch/>
          </p:blipFill>
          <p:spPr bwMode="auto">
            <a:xfrm>
              <a:off x="4587174" y="1032319"/>
              <a:ext cx="7184292" cy="30607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ars.els-cdn.com/content/image/1-s2.0-S0013935118305450-gr4_lr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5" t="34307" r="97313" b="39520"/>
            <a:stretch/>
          </p:blipFill>
          <p:spPr bwMode="auto">
            <a:xfrm>
              <a:off x="4466404" y="1952045"/>
              <a:ext cx="241540" cy="862643"/>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Lekerekített téglalap 10"/>
          <p:cNvSpPr/>
          <p:nvPr/>
        </p:nvSpPr>
        <p:spPr>
          <a:xfrm>
            <a:off x="8531525" y="1457858"/>
            <a:ext cx="586596" cy="3321171"/>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810805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7"/>
          </a:xfrm>
        </p:spPr>
        <p:txBody>
          <a:bodyPr rtlCol="0">
            <a:noAutofit/>
          </a:bodyPr>
          <a:lstStyle/>
          <a:p>
            <a:pPr rtl="0"/>
            <a:r>
              <a:rPr lang="hu" sz="3000" b="1" dirty="0" smtClean="0"/>
              <a:t>Az éghajlatváltozás hatásainak és a mentális egészségel kapcsolatos egészségkockázatok</a:t>
            </a:r>
            <a:endParaRPr lang="hu-HU" sz="3000" b="1" dirty="0"/>
          </a:p>
        </p:txBody>
      </p:sp>
      <p:sp>
        <p:nvSpPr>
          <p:cNvPr id="3" name="Tartalom helye 2"/>
          <p:cNvSpPr>
            <a:spLocks noGrp="1"/>
          </p:cNvSpPr>
          <p:nvPr>
            <p:ph idx="1"/>
          </p:nvPr>
        </p:nvSpPr>
        <p:spPr>
          <a:xfrm>
            <a:off x="332509" y="1348509"/>
            <a:ext cx="11808156" cy="4881518"/>
          </a:xfrm>
        </p:spPr>
        <p:txBody>
          <a:bodyPr rtlCol="0">
            <a:noAutofit/>
          </a:bodyPr>
          <a:lstStyle/>
          <a:p>
            <a:pPr marL="0" indent="0" rtl="0">
              <a:buNone/>
            </a:pPr>
            <a:r>
              <a:rPr lang="hu-HU" b="1" dirty="0" smtClean="0"/>
              <a:t>Leginkább veszélyeztetett csoportok:</a:t>
            </a:r>
          </a:p>
          <a:p>
            <a:pPr rtl="0">
              <a:spcBef>
                <a:spcPts val="0"/>
              </a:spcBef>
            </a:pPr>
            <a:r>
              <a:rPr lang="hu-HU" sz="1800" dirty="0" smtClean="0"/>
              <a:t>Gyermekek</a:t>
            </a:r>
          </a:p>
          <a:p>
            <a:pPr rtl="0">
              <a:spcBef>
                <a:spcPts val="0"/>
              </a:spcBef>
            </a:pPr>
            <a:r>
              <a:rPr lang="hu-HU" sz="1800" dirty="0" smtClean="0"/>
              <a:t>Idősebb felnőttek</a:t>
            </a:r>
          </a:p>
          <a:p>
            <a:pPr rtl="0">
              <a:spcBef>
                <a:spcPts val="0"/>
              </a:spcBef>
            </a:pPr>
            <a:r>
              <a:rPr lang="hu-HU" sz="1800" dirty="0" smtClean="0"/>
              <a:t>Várandós és szülés utáni nők</a:t>
            </a:r>
          </a:p>
          <a:p>
            <a:pPr rtl="0">
              <a:spcBef>
                <a:spcPts val="0"/>
              </a:spcBef>
            </a:pPr>
            <a:r>
              <a:rPr lang="hu-HU" sz="1800" dirty="0" smtClean="0"/>
              <a:t>Mentális betegségben szenvedők</a:t>
            </a:r>
          </a:p>
          <a:p>
            <a:pPr rtl="0">
              <a:spcBef>
                <a:spcPts val="0"/>
              </a:spcBef>
            </a:pPr>
            <a:r>
              <a:rPr lang="hu-HU" sz="1800" dirty="0" smtClean="0"/>
              <a:t>Szegénységben élők</a:t>
            </a:r>
          </a:p>
          <a:p>
            <a:pPr rtl="0">
              <a:spcBef>
                <a:spcPts val="0"/>
              </a:spcBef>
            </a:pPr>
            <a:r>
              <a:rPr lang="hu-HU" sz="1800" dirty="0" smtClean="0"/>
              <a:t>Hajléktalanok</a:t>
            </a:r>
          </a:p>
          <a:p>
            <a:pPr rtl="0">
              <a:spcBef>
                <a:spcPts val="0"/>
              </a:spcBef>
            </a:pPr>
            <a:r>
              <a:rPr lang="hu-HU" sz="1800" dirty="0" smtClean="0"/>
              <a:t>Elsősegélynyújtók</a:t>
            </a:r>
          </a:p>
          <a:p>
            <a:pPr rtl="0">
              <a:spcBef>
                <a:spcPts val="0"/>
              </a:spcBef>
            </a:pPr>
            <a:r>
              <a:rPr lang="hu-HU" sz="1800" dirty="0" smtClean="0"/>
              <a:t>Fokozott stresszben szenvedők</a:t>
            </a:r>
          </a:p>
          <a:p>
            <a:pPr rtl="0">
              <a:spcBef>
                <a:spcPts val="0"/>
              </a:spcBef>
            </a:pPr>
            <a:r>
              <a:rPr lang="hu-HU" sz="1800" dirty="0" smtClean="0"/>
              <a:t>Azok, akiknek a mindennapi megélhetését a környezeti erőforrások közvetlen használata biztosítja (mezőgazdaság, erőgazdálkodás, egyéb tevékenységek)</a:t>
            </a:r>
            <a:endParaRPr lang="hu-HU" sz="1800" dirty="0"/>
          </a:p>
        </p:txBody>
      </p:sp>
      <p:sp>
        <p:nvSpPr>
          <p:cNvPr id="4" name="Téglalap 3"/>
          <p:cNvSpPr/>
          <p:nvPr/>
        </p:nvSpPr>
        <p:spPr>
          <a:xfrm>
            <a:off x="192505" y="6106917"/>
            <a:ext cx="8211403" cy="246221"/>
          </a:xfrm>
          <a:prstGeom prst="rect">
            <a:avLst/>
          </a:prstGeom>
        </p:spPr>
        <p:txBody>
          <a:bodyPr wrap="square" rtlCol="0">
            <a:spAutoFit/>
          </a:bodyPr>
          <a:lstStyle/>
          <a:p>
            <a:pPr rtl="0"/>
            <a:r>
              <a:rPr lang="hu" sz="1000" dirty="0" smtClean="0">
                <a:solidFill>
                  <a:schemeClr val="bg1">
                    <a:lumMod val="50000"/>
                  </a:schemeClr>
                </a:solidFill>
                <a:hlinkClick r:id="rId2"/>
              </a:rPr>
              <a:t>https</a:t>
            </a:r>
            <a:r>
              <a:rPr lang="hu" sz="1000" dirty="0">
                <a:solidFill>
                  <a:schemeClr val="bg1">
                    <a:lumMod val="50000"/>
                  </a:schemeClr>
                </a:solidFill>
                <a:hlinkClick r:id="rId2"/>
              </a:rPr>
              <a:t>://www.cdc.gov/climateandhealth/pubs/CDC-HealthHarmCards-508.pdf</a:t>
            </a:r>
            <a:r>
              <a:rPr lang="hu" sz="1000" dirty="0">
                <a:solidFill>
                  <a:schemeClr val="bg1">
                    <a:lumMod val="50000"/>
                  </a:schemeClr>
                </a:solidFill>
              </a:rPr>
              <a:t>.</a:t>
            </a:r>
            <a:endParaRPr lang="hu-HU"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5640168" y="1446039"/>
            <a:ext cx="6217762" cy="3338397"/>
          </a:xfrm>
          <a:prstGeom prst="rect">
            <a:avLst/>
          </a:prstGeom>
        </p:spPr>
      </p:pic>
    </p:spTree>
    <p:extLst>
      <p:ext uri="{BB962C8B-B14F-4D97-AF65-F5344CB8AC3E}">
        <p14:creationId xmlns:p14="http://schemas.microsoft.com/office/powerpoint/2010/main" val="2937949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14906" y="1810329"/>
            <a:ext cx="5366328" cy="5446690"/>
          </a:xfrm>
        </p:spPr>
        <p:txBody>
          <a:bodyPr rtlCol="0">
            <a:normAutofit/>
          </a:bodyPr>
          <a:lstStyle/>
          <a:p>
            <a:pPr marL="0" indent="0" rtl="0">
              <a:lnSpc>
                <a:spcPct val="100000"/>
              </a:lnSpc>
              <a:buNone/>
            </a:pPr>
            <a:r>
              <a:rPr lang="hu-HU" b="1" dirty="0" smtClean="0"/>
              <a:t>Közösségi egészségtervek készítése</a:t>
            </a:r>
          </a:p>
          <a:p>
            <a:pPr algn="just">
              <a:lnSpc>
                <a:spcPct val="100000"/>
              </a:lnSpc>
            </a:pPr>
            <a:r>
              <a:rPr lang="hu-HU" sz="2000" dirty="0" smtClean="0"/>
              <a:t>A közösségek középtávú egészségterveket és vészhelyzeti akcióterveket dolgozhatnak ki az éghajlatváltozás mentális egészséghatásainak csökkentése érdekében.</a:t>
            </a:r>
          </a:p>
          <a:p>
            <a:pPr algn="just">
              <a:lnSpc>
                <a:spcPct val="100000"/>
              </a:lnSpc>
            </a:pPr>
            <a:r>
              <a:rPr lang="hu-HU" sz="2000" dirty="0" smtClean="0"/>
              <a:t>A tervezési folyamat a veszélyeztetett csoportok azonosításával kezdődhet, majd a célzott beavatkozási intézkedések kidolgozásával és szükséges feltételek biztosításával válhat véglegessé. </a:t>
            </a:r>
          </a:p>
          <a:p>
            <a:pPr rtl="0">
              <a:lnSpc>
                <a:spcPct val="100000"/>
              </a:lnSpc>
            </a:pPr>
            <a:endParaRPr lang="hu-HU" sz="3200" dirty="0"/>
          </a:p>
        </p:txBody>
      </p:sp>
      <p:pic>
        <p:nvPicPr>
          <p:cNvPr id="4" name="Kép 3"/>
          <p:cNvPicPr>
            <a:picLocks noChangeAspect="1"/>
          </p:cNvPicPr>
          <p:nvPr/>
        </p:nvPicPr>
        <p:blipFill>
          <a:blip r:embed="rId2"/>
          <a:stretch>
            <a:fillRect/>
          </a:stretch>
        </p:blipFill>
        <p:spPr>
          <a:xfrm>
            <a:off x="5863948" y="86995"/>
            <a:ext cx="6254162" cy="6129078"/>
          </a:xfrm>
          <a:prstGeom prst="rect">
            <a:avLst/>
          </a:prstGeom>
        </p:spPr>
      </p:pic>
      <p:sp>
        <p:nvSpPr>
          <p:cNvPr id="6" name="Téglalap 5"/>
          <p:cNvSpPr/>
          <p:nvPr/>
        </p:nvSpPr>
        <p:spPr>
          <a:xfrm>
            <a:off x="192505" y="5837871"/>
            <a:ext cx="3300904" cy="461665"/>
          </a:xfrm>
          <a:prstGeom prst="rect">
            <a:avLst/>
          </a:prstGeom>
        </p:spPr>
        <p:txBody>
          <a:bodyPr wrap="none" rtlCol="0">
            <a:spAutoFit/>
          </a:bodyPr>
          <a:lstStyle/>
          <a:p>
            <a:pPr rtl="0"/>
            <a:endParaRPr lang="hu" sz="1400" dirty="0">
              <a:solidFill>
                <a:schemeClr val="bg1">
                  <a:lumMod val="50000"/>
                </a:schemeClr>
              </a:solidFill>
            </a:endParaRPr>
          </a:p>
          <a:p>
            <a:pPr rtl="0"/>
            <a:r>
              <a:rPr lang="hu" sz="1000" dirty="0">
                <a:hlinkClick r:id="rId3"/>
              </a:rPr>
              <a:t>https://www.cdc.gov/climateandhealth/site_resources.htm</a:t>
            </a:r>
            <a:endParaRPr lang="hu-HU" sz="1000" dirty="0"/>
          </a:p>
        </p:txBody>
      </p:sp>
      <p:sp>
        <p:nvSpPr>
          <p:cNvPr id="8" name="Cím 8"/>
          <p:cNvSpPr>
            <a:spLocks noGrp="1"/>
          </p:cNvSpPr>
          <p:nvPr>
            <p:ph type="title"/>
          </p:nvPr>
        </p:nvSpPr>
        <p:spPr>
          <a:xfrm>
            <a:off x="192505" y="86995"/>
            <a:ext cx="5811131" cy="1335405"/>
          </a:xfrm>
        </p:spPr>
        <p:txBody>
          <a:bodyPr rtlCol="0">
            <a:noAutofit/>
          </a:bodyPr>
          <a:lstStyle/>
          <a:p>
            <a:pPr rtl="0"/>
            <a:r>
              <a:rPr lang="hu" sz="3000" b="1" dirty="0"/>
              <a:t>Mentális </a:t>
            </a:r>
            <a:r>
              <a:rPr lang="hu" sz="3000" b="1" dirty="0" smtClean="0"/>
              <a:t>egészségproblémák –</a:t>
            </a:r>
            <a:br>
              <a:rPr lang="hu" sz="3000" b="1" dirty="0" smtClean="0"/>
            </a:br>
            <a:r>
              <a:rPr lang="hu" sz="3000" b="1" dirty="0" smtClean="0"/>
              <a:t>Mit </a:t>
            </a:r>
            <a:r>
              <a:rPr lang="hu" sz="3000" b="1" dirty="0"/>
              <a:t>tehetnek </a:t>
            </a:r>
            <a:r>
              <a:rPr lang="hu" sz="3000" b="1" dirty="0" smtClean="0"/>
              <a:t>a közösségek</a:t>
            </a:r>
            <a:br>
              <a:rPr lang="hu" sz="3000" b="1" dirty="0" smtClean="0"/>
            </a:br>
            <a:r>
              <a:rPr lang="hu" sz="3000" b="1" dirty="0" smtClean="0"/>
              <a:t>a megelőzés érdekében</a:t>
            </a:r>
            <a:endParaRPr lang="hu-HU" sz="3000" b="1" dirty="0"/>
          </a:p>
        </p:txBody>
      </p:sp>
    </p:spTree>
    <p:extLst>
      <p:ext uri="{BB962C8B-B14F-4D97-AF65-F5344CB8AC3E}">
        <p14:creationId xmlns:p14="http://schemas.microsoft.com/office/powerpoint/2010/main" val="3404977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277091" y="1874982"/>
            <a:ext cx="11641565" cy="3205018"/>
          </a:xfrm>
        </p:spPr>
        <p:txBody>
          <a:bodyPr rtlCol="0">
            <a:normAutofit/>
          </a:bodyPr>
          <a:lstStyle/>
          <a:p>
            <a:pPr algn="ctr">
              <a:lnSpc>
                <a:spcPct val="110000"/>
              </a:lnSpc>
            </a:pPr>
            <a:r>
              <a:rPr lang="hu" sz="4000" b="1" dirty="0"/>
              <a:t>Az </a:t>
            </a:r>
            <a:r>
              <a:rPr lang="hu" sz="4000" b="1" dirty="0" smtClean="0"/>
              <a:t>éghajlatváltozás</a:t>
            </a:r>
            <a:r>
              <a:rPr lang="hu-HU" sz="4000" b="1" dirty="0"/>
              <a:t/>
            </a:r>
            <a:br>
              <a:rPr lang="hu-HU" sz="4000" b="1" dirty="0"/>
            </a:br>
            <a:r>
              <a:rPr lang="hu" sz="4000" b="1" dirty="0" smtClean="0"/>
              <a:t>mentális egészségre gyakorlot hatása</a:t>
            </a:r>
            <a:br>
              <a:rPr lang="hu" sz="4000" b="1" dirty="0" smtClean="0"/>
            </a:br>
            <a:r>
              <a:rPr lang="hu" sz="2000" b="1" dirty="0" smtClean="0"/>
              <a:t/>
            </a:r>
            <a:br>
              <a:rPr lang="hu" sz="2000" b="1" dirty="0" smtClean="0"/>
            </a:br>
            <a:r>
              <a:rPr lang="hu" sz="4000" b="1" dirty="0" smtClean="0"/>
              <a:t>Az </a:t>
            </a:r>
            <a:r>
              <a:rPr lang="hu" sz="4000" b="1" dirty="0"/>
              <a:t>éghajlatváltozás </a:t>
            </a:r>
            <a:r>
              <a:rPr lang="hu" sz="4000" b="1" dirty="0" smtClean="0"/>
              <a:t>foglalkozás-egészségügyi vonatkozásai</a:t>
            </a:r>
            <a:endParaRPr lang="hu-HU" sz="4000" b="1" dirty="0">
              <a:cs typeface="Calibri" panose="020F0502020204030204"/>
            </a:endParaRPr>
          </a:p>
        </p:txBody>
      </p:sp>
    </p:spTree>
    <p:extLst>
      <p:ext uri="{BB962C8B-B14F-4D97-AF65-F5344CB8AC3E}">
        <p14:creationId xmlns:p14="http://schemas.microsoft.com/office/powerpoint/2010/main" val="3502258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4240"/>
            <a:ext cx="11896826" cy="549635"/>
          </a:xfrm>
        </p:spPr>
        <p:txBody>
          <a:bodyPr rtlCol="0"/>
          <a:lstStyle/>
          <a:p>
            <a:r>
              <a:rPr lang="hu" sz="3200" b="1" dirty="0"/>
              <a:t>Hogyan hathat az éghajlatváltozás az egészségügyi ellátórendszerre?</a:t>
            </a:r>
            <a:endParaRPr lang="hu-HU" sz="3200" b="1" dirty="0"/>
          </a:p>
        </p:txBody>
      </p:sp>
      <p:sp>
        <p:nvSpPr>
          <p:cNvPr id="7" name="Téglalap 6"/>
          <p:cNvSpPr/>
          <p:nvPr/>
        </p:nvSpPr>
        <p:spPr>
          <a:xfrm>
            <a:off x="0" y="6028673"/>
            <a:ext cx="11266714" cy="246221"/>
          </a:xfrm>
          <a:prstGeom prst="rect">
            <a:avLst/>
          </a:prstGeom>
        </p:spPr>
        <p:txBody>
          <a:bodyPr wrap="square" rtlCol="0">
            <a:spAutoFit/>
          </a:bodyPr>
          <a:lstStyle/>
          <a:p>
            <a:pPr rtl="0"/>
            <a:r>
              <a:rPr lang="hu" sz="1000" dirty="0" smtClean="0">
                <a:hlinkClick r:id="rId2"/>
              </a:rPr>
              <a:t>https</a:t>
            </a:r>
            <a:r>
              <a:rPr lang="hu" sz="1000" dirty="0">
                <a:hlinkClick r:id="rId2"/>
              </a:rPr>
              <a:t>://www.commonwealthfund.org/publications/explainer/2022/may/impact-climate-change-our-health-and-health-systems</a:t>
            </a:r>
            <a:endParaRPr lang="hu-HU" sz="1000" dirty="0"/>
          </a:p>
        </p:txBody>
      </p:sp>
      <p:graphicFrame>
        <p:nvGraphicFramePr>
          <p:cNvPr id="6" name="Diagram 5"/>
          <p:cNvGraphicFramePr/>
          <p:nvPr>
            <p:extLst>
              <p:ext uri="{D42A27DB-BD31-4B8C-83A1-F6EECF244321}">
                <p14:modId xmlns:p14="http://schemas.microsoft.com/office/powerpoint/2010/main" val="3058202748"/>
              </p:ext>
            </p:extLst>
          </p:nvPr>
        </p:nvGraphicFramePr>
        <p:xfrm>
          <a:off x="2032000" y="719666"/>
          <a:ext cx="9033164"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46842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hu" sz="3200" b="1" dirty="0">
                <a:latin typeface="+mn-lt"/>
              </a:rPr>
              <a:t>Hogyan </a:t>
            </a:r>
            <a:r>
              <a:rPr lang="hu" sz="3200" b="1" dirty="0" smtClean="0">
                <a:latin typeface="+mn-lt"/>
              </a:rPr>
              <a:t>hathat </a:t>
            </a:r>
            <a:r>
              <a:rPr lang="hu" sz="3200" b="1" dirty="0">
                <a:latin typeface="+mn-lt"/>
              </a:rPr>
              <a:t>az éghajlatváltozás az </a:t>
            </a:r>
            <a:r>
              <a:rPr lang="hu" sz="3200" b="1" dirty="0" smtClean="0">
                <a:latin typeface="+mn-lt"/>
              </a:rPr>
              <a:t>egészségügyben dolgozókra?</a:t>
            </a:r>
            <a:endParaRPr lang="hu-HU" sz="3200" b="1" dirty="0">
              <a:latin typeface="+mn-lt"/>
            </a:endParaRPr>
          </a:p>
        </p:txBody>
      </p:sp>
      <p:pic>
        <p:nvPicPr>
          <p:cNvPr id="1028" name="Picture 4" descr="Assam Floods: Assam Health Workers Borrow Boats To Reach To Flood-Victims  Amid COVID-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2630" y="851748"/>
            <a:ext cx="3422470" cy="21061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s drought tightens its grip on Kenya, a motorcycle ambulance is helping  women to access critical health care | Africa Renew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7324" y="851748"/>
            <a:ext cx="4111340" cy="2301123"/>
          </a:xfrm>
          <a:prstGeom prst="rect">
            <a:avLst/>
          </a:prstGeom>
          <a:noFill/>
          <a:extLst>
            <a:ext uri="{909E8E84-426E-40DD-AFC4-6F175D3DCCD1}">
              <a14:hiddenFill xmlns:a14="http://schemas.microsoft.com/office/drawing/2010/main">
                <a:solidFill>
                  <a:srgbClr val="FFFFFF"/>
                </a:solidFill>
              </a14:hiddenFill>
            </a:ext>
          </a:extLst>
        </p:spPr>
      </p:pic>
      <p:sp>
        <p:nvSpPr>
          <p:cNvPr id="3" name="Téglalap 2"/>
          <p:cNvSpPr/>
          <p:nvPr/>
        </p:nvSpPr>
        <p:spPr>
          <a:xfrm>
            <a:off x="7716658" y="3152871"/>
            <a:ext cx="4372673" cy="738664"/>
          </a:xfrm>
          <a:prstGeom prst="rect">
            <a:avLst/>
          </a:prstGeom>
        </p:spPr>
        <p:txBody>
          <a:bodyPr wrap="square" rtlCol="0">
            <a:spAutoFit/>
          </a:bodyPr>
          <a:lstStyle/>
          <a:p>
            <a:pPr algn="ctr" rtl="0"/>
            <a:r>
              <a:rPr lang="hu" sz="1400">
                <a:solidFill>
                  <a:schemeClr val="bg1">
                    <a:lumMod val="50000"/>
                  </a:schemeClr>
                </a:solidFill>
              </a:rPr>
              <a:t>Miközben a szárazság egyre szorosabbra fogja Kenyát, egy motoros mentőautó segít a nőknek a kritikus egészségügyi ellátáshoz való hozzáférésben (Forrás: un.org/africarenewal, </a:t>
            </a:r>
            <a:r>
              <a:rPr lang="hu" sz="1400">
                <a:solidFill>
                  <a:schemeClr val="bg1">
                    <a:lumMod val="50000"/>
                  </a:schemeClr>
                </a:solidFill>
                <a:ea typeface="Tahoma" panose="020B0604030504040204" pitchFamily="34" charset="0"/>
                <a:cs typeface="Tahoma" panose="020B0604030504040204" pitchFamily="34" charset="0"/>
              </a:rPr>
              <a:t>hozzáférés: 14.06.2023</a:t>
            </a:r>
            <a:r>
              <a:rPr lang="hu" sz="1400">
                <a:solidFill>
                  <a:schemeClr val="bg1">
                    <a:lumMod val="50000"/>
                  </a:schemeClr>
                </a:solidFill>
              </a:rPr>
              <a:t>).</a:t>
            </a:r>
          </a:p>
        </p:txBody>
      </p:sp>
      <p:sp>
        <p:nvSpPr>
          <p:cNvPr id="4" name="Téglalap 3"/>
          <p:cNvSpPr/>
          <p:nvPr/>
        </p:nvSpPr>
        <p:spPr>
          <a:xfrm>
            <a:off x="4022157" y="2957883"/>
            <a:ext cx="3694499" cy="738664"/>
          </a:xfrm>
          <a:prstGeom prst="rect">
            <a:avLst/>
          </a:prstGeom>
        </p:spPr>
        <p:txBody>
          <a:bodyPr wrap="square" rtlCol="0">
            <a:spAutoFit/>
          </a:bodyPr>
          <a:lstStyle/>
          <a:p>
            <a:pPr algn="ctr" rtl="0"/>
            <a:r>
              <a:rPr lang="hu" sz="1400">
                <a:solidFill>
                  <a:schemeClr val="bg1">
                    <a:lumMod val="50000"/>
                  </a:schemeClr>
                </a:solidFill>
              </a:rPr>
              <a:t>Assam egészségügyi dolgozók "kölcsönöznek" csónakokat, hogy elérjék az árvíz áldozatait a COVID közepette (Forrás: ndtv.com/india-news, </a:t>
            </a:r>
            <a:r>
              <a:rPr lang="hu" sz="1400">
                <a:solidFill>
                  <a:schemeClr val="bg1">
                    <a:lumMod val="50000"/>
                  </a:schemeClr>
                </a:solidFill>
                <a:ea typeface="Tahoma" panose="020B0604030504040204" pitchFamily="34" charset="0"/>
                <a:cs typeface="Tahoma" panose="020B0604030504040204" pitchFamily="34" charset="0"/>
              </a:rPr>
              <a:t>hozzáférés: 14.06.2023</a:t>
            </a:r>
            <a:r>
              <a:rPr lang="hu" sz="1400">
                <a:solidFill>
                  <a:schemeClr val="bg1">
                    <a:lumMod val="50000"/>
                  </a:schemeClr>
                </a:solidFill>
              </a:rPr>
              <a:t>)</a:t>
            </a:r>
          </a:p>
        </p:txBody>
      </p:sp>
      <p:pic>
        <p:nvPicPr>
          <p:cNvPr id="1032" name="Picture 8" descr="Mental health problems and burnout among healthcare work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829" y="851748"/>
            <a:ext cx="3281577" cy="1848244"/>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632793" y="2663361"/>
            <a:ext cx="3281577" cy="954107"/>
          </a:xfrm>
          <a:prstGeom prst="rect">
            <a:avLst/>
          </a:prstGeom>
        </p:spPr>
        <p:txBody>
          <a:bodyPr wrap="square" rtlCol="0">
            <a:spAutoFit/>
          </a:bodyPr>
          <a:lstStyle/>
          <a:p>
            <a:pPr algn="ctr" rtl="0"/>
            <a:r>
              <a:rPr lang="hu" sz="1400" dirty="0">
                <a:solidFill>
                  <a:schemeClr val="bg1">
                    <a:lumMod val="50000"/>
                  </a:schemeClr>
                </a:solidFill>
              </a:rPr>
              <a:t>Mentális </a:t>
            </a:r>
            <a:r>
              <a:rPr lang="hu" sz="1400" dirty="0" smtClean="0">
                <a:solidFill>
                  <a:schemeClr val="bg1">
                    <a:lumMod val="50000"/>
                  </a:schemeClr>
                </a:solidFill>
              </a:rPr>
              <a:t>egészségproblémák </a:t>
            </a:r>
            <a:r>
              <a:rPr lang="hu" sz="1400" dirty="0">
                <a:solidFill>
                  <a:schemeClr val="bg1">
                    <a:lumMod val="50000"/>
                  </a:schemeClr>
                </a:solidFill>
              </a:rPr>
              <a:t>és kiégés az egészségügyi dolgozók körében (Forrás: healtheuropa.com, </a:t>
            </a:r>
            <a:r>
              <a:rPr lang="hu" sz="1400" dirty="0">
                <a:solidFill>
                  <a:schemeClr val="bg1">
                    <a:lumMod val="50000"/>
                  </a:schemeClr>
                </a:solidFill>
                <a:ea typeface="Tahoma" panose="020B0604030504040204" pitchFamily="34" charset="0"/>
                <a:cs typeface="Tahoma" panose="020B0604030504040204" pitchFamily="34" charset="0"/>
              </a:rPr>
              <a:t>hozzáférés: 2023.06.14</a:t>
            </a:r>
            <a:r>
              <a:rPr lang="hu" sz="1400" dirty="0">
                <a:solidFill>
                  <a:schemeClr val="bg1">
                    <a:lumMod val="50000"/>
                  </a:schemeClr>
                </a:solidFill>
              </a:rPr>
              <a:t>.)</a:t>
            </a:r>
          </a:p>
        </p:txBody>
      </p:sp>
      <p:pic>
        <p:nvPicPr>
          <p:cNvPr id="8" name="Kép 7"/>
          <p:cNvPicPr>
            <a:picLocks noChangeAspect="1"/>
          </p:cNvPicPr>
          <p:nvPr/>
        </p:nvPicPr>
        <p:blipFill>
          <a:blip r:embed="rId6"/>
          <a:stretch>
            <a:fillRect/>
          </a:stretch>
        </p:blipFill>
        <p:spPr>
          <a:xfrm>
            <a:off x="602731" y="3605048"/>
            <a:ext cx="3324370" cy="2216247"/>
          </a:xfrm>
          <a:prstGeom prst="rect">
            <a:avLst/>
          </a:prstGeom>
        </p:spPr>
      </p:pic>
      <p:sp>
        <p:nvSpPr>
          <p:cNvPr id="9" name="Téglalap 8"/>
          <p:cNvSpPr/>
          <p:nvPr/>
        </p:nvSpPr>
        <p:spPr>
          <a:xfrm>
            <a:off x="133807" y="5787371"/>
            <a:ext cx="4174434" cy="523220"/>
          </a:xfrm>
          <a:prstGeom prst="rect">
            <a:avLst/>
          </a:prstGeom>
        </p:spPr>
        <p:txBody>
          <a:bodyPr wrap="square" rtlCol="0">
            <a:spAutoFit/>
          </a:bodyPr>
          <a:lstStyle/>
          <a:p>
            <a:pPr algn="ctr" rtl="0"/>
            <a:r>
              <a:rPr lang="hu" sz="1400">
                <a:solidFill>
                  <a:schemeClr val="bg1">
                    <a:lumMod val="50000"/>
                  </a:schemeClr>
                </a:solidFill>
              </a:rPr>
              <a:t>A katasztrófa-gyógyászat növekvő jelentősége (Forrás: emag.medicalexpo.com, </a:t>
            </a:r>
            <a:r>
              <a:rPr lang="hu" sz="1400">
                <a:solidFill>
                  <a:schemeClr val="bg1">
                    <a:lumMod val="50000"/>
                  </a:schemeClr>
                </a:solidFill>
                <a:ea typeface="Tahoma" panose="020B0604030504040204" pitchFamily="34" charset="0"/>
                <a:cs typeface="Tahoma" panose="020B0604030504040204" pitchFamily="34" charset="0"/>
              </a:rPr>
              <a:t>hozzáférés: 2023.06.14</a:t>
            </a:r>
            <a:r>
              <a:rPr lang="hu" sz="1400">
                <a:solidFill>
                  <a:schemeClr val="bg1">
                    <a:lumMod val="50000"/>
                  </a:schemeClr>
                </a:solidFill>
              </a:rPr>
              <a:t>.)</a:t>
            </a:r>
          </a:p>
        </p:txBody>
      </p:sp>
      <p:pic>
        <p:nvPicPr>
          <p:cNvPr id="10" name="Kép 9"/>
          <p:cNvPicPr>
            <a:picLocks noChangeAspect="1"/>
          </p:cNvPicPr>
          <p:nvPr/>
        </p:nvPicPr>
        <p:blipFill>
          <a:blip r:embed="rId7"/>
          <a:stretch>
            <a:fillRect/>
          </a:stretch>
        </p:blipFill>
        <p:spPr>
          <a:xfrm>
            <a:off x="4567897" y="3891535"/>
            <a:ext cx="3556267" cy="2370266"/>
          </a:xfrm>
          <a:prstGeom prst="rect">
            <a:avLst/>
          </a:prstGeom>
        </p:spPr>
      </p:pic>
      <p:sp>
        <p:nvSpPr>
          <p:cNvPr id="11" name="Téglalap 10"/>
          <p:cNvSpPr/>
          <p:nvPr/>
        </p:nvSpPr>
        <p:spPr>
          <a:xfrm>
            <a:off x="8124164" y="5453994"/>
            <a:ext cx="3965167" cy="738664"/>
          </a:xfrm>
          <a:prstGeom prst="rect">
            <a:avLst/>
          </a:prstGeom>
        </p:spPr>
        <p:txBody>
          <a:bodyPr wrap="square" rtlCol="0">
            <a:spAutoFit/>
          </a:bodyPr>
          <a:lstStyle/>
          <a:p>
            <a:pPr algn="ctr" rtl="0"/>
            <a:r>
              <a:rPr lang="hu" sz="1400" dirty="0">
                <a:solidFill>
                  <a:schemeClr val="bg1">
                    <a:lumMod val="50000"/>
                  </a:schemeClr>
                </a:solidFill>
              </a:rPr>
              <a:t>Hatalmas erdőtűz miatt égnek a házak, hat Jeruzsálem környéki települést evakuálni kell (Forrás: timesofisrael.com, </a:t>
            </a:r>
            <a:r>
              <a:rPr lang="hu" sz="1400" dirty="0">
                <a:solidFill>
                  <a:schemeClr val="bg1">
                    <a:lumMod val="50000"/>
                  </a:schemeClr>
                </a:solidFill>
                <a:ea typeface="Tahoma" panose="020B0604030504040204" pitchFamily="34" charset="0"/>
                <a:cs typeface="Tahoma" panose="020B0604030504040204" pitchFamily="34" charset="0"/>
              </a:rPr>
              <a:t>hozzáférés: 2023.06.14</a:t>
            </a:r>
            <a:r>
              <a:rPr lang="hu" sz="1400" dirty="0">
                <a:solidFill>
                  <a:schemeClr val="bg1">
                    <a:lumMod val="50000"/>
                  </a:schemeClr>
                </a:solidFill>
              </a:rPr>
              <a:t>.)</a:t>
            </a:r>
          </a:p>
        </p:txBody>
      </p:sp>
    </p:spTree>
    <p:extLst>
      <p:ext uri="{BB962C8B-B14F-4D97-AF65-F5344CB8AC3E}">
        <p14:creationId xmlns:p14="http://schemas.microsoft.com/office/powerpoint/2010/main" val="352118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pPr rtl="0"/>
            <a:r>
              <a:rPr lang="hu" sz="2800" b="1" dirty="0"/>
              <a:t>Az éghajlatváltozással és annak </a:t>
            </a:r>
            <a:r>
              <a:rPr lang="hu" sz="2800" b="1" dirty="0" smtClean="0"/>
              <a:t>egészséghatásaival kapcsolatos </a:t>
            </a:r>
            <a:r>
              <a:rPr lang="hu" sz="2800" b="1" dirty="0"/>
              <a:t>ismeretek, attitűdök és gyakorlatok az indiai egészségügyi dolgozók körében </a:t>
            </a:r>
            <a:endParaRPr lang="hu-HU" sz="2800" b="1" dirty="0"/>
          </a:p>
        </p:txBody>
      </p:sp>
      <p:pic>
        <p:nvPicPr>
          <p:cNvPr id="4" name="Tartalom helye 3"/>
          <p:cNvPicPr>
            <a:picLocks noGrp="1" noChangeAspect="1"/>
          </p:cNvPicPr>
          <p:nvPr>
            <p:ph idx="1"/>
          </p:nvPr>
        </p:nvPicPr>
        <p:blipFill>
          <a:blip r:embed="rId2"/>
          <a:stretch>
            <a:fillRect/>
          </a:stretch>
        </p:blipFill>
        <p:spPr>
          <a:xfrm>
            <a:off x="423414" y="941387"/>
            <a:ext cx="5327202" cy="5370512"/>
          </a:xfrm>
          <a:prstGeom prst="rect">
            <a:avLst/>
          </a:prstGeom>
        </p:spPr>
      </p:pic>
      <p:pic>
        <p:nvPicPr>
          <p:cNvPr id="5" name="Kép 4"/>
          <p:cNvPicPr>
            <a:picLocks noChangeAspect="1"/>
          </p:cNvPicPr>
          <p:nvPr/>
        </p:nvPicPr>
        <p:blipFill>
          <a:blip r:embed="rId3"/>
          <a:stretch>
            <a:fillRect/>
          </a:stretch>
        </p:blipFill>
        <p:spPr>
          <a:xfrm>
            <a:off x="6209370" y="941387"/>
            <a:ext cx="5381568" cy="3870759"/>
          </a:xfrm>
          <a:prstGeom prst="rect">
            <a:avLst/>
          </a:prstGeom>
        </p:spPr>
      </p:pic>
      <p:sp>
        <p:nvSpPr>
          <p:cNvPr id="6" name="Téglalap 5"/>
          <p:cNvSpPr/>
          <p:nvPr/>
        </p:nvSpPr>
        <p:spPr>
          <a:xfrm>
            <a:off x="5920597" y="5434689"/>
            <a:ext cx="6271403" cy="738664"/>
          </a:xfrm>
          <a:prstGeom prst="rect">
            <a:avLst/>
          </a:prstGeom>
        </p:spPr>
        <p:txBody>
          <a:bodyPr wrap="square" rtlCol="0">
            <a:spAutoFit/>
          </a:bodyPr>
          <a:lstStyle/>
          <a:p>
            <a:r>
              <a:rPr lang="hu-HU" sz="1400" dirty="0" smtClean="0">
                <a:solidFill>
                  <a:schemeClr val="bg1">
                    <a:lumMod val="50000"/>
                  </a:schemeClr>
                </a:solidFill>
                <a:hlinkClick r:id="rId4"/>
              </a:rPr>
              <a:t>https</a:t>
            </a:r>
            <a:r>
              <a:rPr lang="hu-HU" sz="1400" dirty="0">
                <a:solidFill>
                  <a:schemeClr val="bg1">
                    <a:lumMod val="50000"/>
                  </a:schemeClr>
                </a:solidFill>
                <a:hlinkClick r:id="rId4"/>
              </a:rPr>
              <a:t>://en.gaonconnection.com/the-healthcare-sector-has-a-responsibility-to-address-climate-change-and-reduce-its-carbon-footprint-study/</a:t>
            </a:r>
            <a:endParaRPr lang="hu-HU" sz="1400" dirty="0">
              <a:solidFill>
                <a:schemeClr val="bg1">
                  <a:lumMod val="50000"/>
                </a:schemeClr>
              </a:solidFill>
            </a:endParaRPr>
          </a:p>
          <a:p>
            <a:r>
              <a:rPr lang="hu-HU" sz="1400" dirty="0" smtClean="0">
                <a:solidFill>
                  <a:schemeClr val="bg1">
                    <a:lumMod val="50000"/>
                  </a:schemeClr>
                </a:solidFill>
                <a:hlinkClick r:id="rId5"/>
              </a:rPr>
              <a:t>https</a:t>
            </a:r>
            <a:r>
              <a:rPr lang="hu-HU" sz="1400" dirty="0">
                <a:solidFill>
                  <a:schemeClr val="bg1">
                    <a:lumMod val="50000"/>
                  </a:schemeClr>
                </a:solidFill>
                <a:hlinkClick r:id="rId5"/>
              </a:rPr>
              <a:t>://</a:t>
            </a:r>
            <a:r>
              <a:rPr lang="hu-HU" sz="1400" dirty="0" smtClean="0">
                <a:solidFill>
                  <a:schemeClr val="bg1">
                    <a:lumMod val="50000"/>
                  </a:schemeClr>
                </a:solidFill>
                <a:hlinkClick r:id="rId5"/>
              </a:rPr>
              <a:t>doi.org/10.1016/j.joclim.2022.100147</a:t>
            </a:r>
            <a:endParaRPr lang="hu-HU" sz="1400" dirty="0">
              <a:solidFill>
                <a:schemeClr val="bg1">
                  <a:lumMod val="50000"/>
                </a:schemeClr>
              </a:solidFill>
            </a:endParaRPr>
          </a:p>
        </p:txBody>
      </p:sp>
    </p:spTree>
    <p:extLst>
      <p:ext uri="{BB962C8B-B14F-4D97-AF65-F5344CB8AC3E}">
        <p14:creationId xmlns:p14="http://schemas.microsoft.com/office/powerpoint/2010/main" val="4017804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a:t>Az éghajlatváltozás és a munkavállalók egészsége</a:t>
            </a:r>
            <a:endParaRPr lang="hu-HU" b="1" dirty="0"/>
          </a:p>
        </p:txBody>
      </p:sp>
      <p:graphicFrame>
        <p:nvGraphicFramePr>
          <p:cNvPr id="5" name="Tartalom helye 4"/>
          <p:cNvGraphicFramePr>
            <a:graphicFrameLocks noGrp="1"/>
          </p:cNvGraphicFramePr>
          <p:nvPr>
            <p:ph idx="1"/>
            <p:extLst>
              <p:ext uri="{D42A27DB-BD31-4B8C-83A1-F6EECF244321}">
                <p14:modId xmlns:p14="http://schemas.microsoft.com/office/powerpoint/2010/main" val="562693872"/>
              </p:ext>
            </p:extLst>
          </p:nvPr>
        </p:nvGraphicFramePr>
        <p:xfrm>
          <a:off x="192505" y="934775"/>
          <a:ext cx="11896825" cy="5370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églalap 3"/>
          <p:cNvSpPr/>
          <p:nvPr/>
        </p:nvSpPr>
        <p:spPr>
          <a:xfrm>
            <a:off x="192505" y="5997895"/>
            <a:ext cx="8215999" cy="246221"/>
          </a:xfrm>
          <a:prstGeom prst="rect">
            <a:avLst/>
          </a:prstGeom>
        </p:spPr>
        <p:txBody>
          <a:bodyPr wrap="square" rtlCol="0">
            <a:spAutoFit/>
          </a:bodyPr>
          <a:lstStyle/>
          <a:p>
            <a:pPr rtl="0"/>
            <a:r>
              <a:rPr lang="hu" sz="1000" dirty="0" smtClean="0">
                <a:solidFill>
                  <a:schemeClr val="bg1">
                    <a:lumMod val="50000"/>
                  </a:schemeClr>
                </a:solidFill>
                <a:hlinkClick r:id="rId7"/>
              </a:rPr>
              <a:t>https</a:t>
            </a:r>
            <a:r>
              <a:rPr lang="hu" sz="1000" dirty="0">
                <a:solidFill>
                  <a:schemeClr val="bg1">
                    <a:lumMod val="50000"/>
                  </a:schemeClr>
                </a:solidFill>
                <a:hlinkClick r:id="rId7"/>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1147678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a:t>Az éghajlatváltozás és a munkavállalók egészsége</a:t>
            </a:r>
            <a:endParaRPr lang="hu-HU" b="1" dirty="0"/>
          </a:p>
        </p:txBody>
      </p:sp>
      <p:sp>
        <p:nvSpPr>
          <p:cNvPr id="3" name="Tartalom helye 2"/>
          <p:cNvSpPr>
            <a:spLocks noGrp="1"/>
          </p:cNvSpPr>
          <p:nvPr>
            <p:ph idx="1"/>
          </p:nvPr>
        </p:nvSpPr>
        <p:spPr>
          <a:xfrm>
            <a:off x="314036" y="1200726"/>
            <a:ext cx="11582400" cy="4905783"/>
          </a:xfrm>
        </p:spPr>
        <p:txBody>
          <a:bodyPr rtlCol="0">
            <a:normAutofit/>
          </a:bodyPr>
          <a:lstStyle/>
          <a:p>
            <a:pPr marL="0" indent="0" rtl="0">
              <a:lnSpc>
                <a:spcPct val="100000"/>
              </a:lnSpc>
              <a:buNone/>
            </a:pPr>
            <a:r>
              <a:rPr lang="hu" sz="2400" b="1" dirty="0" smtClean="0"/>
              <a:t>Hőexpozíció okozta hatások</a:t>
            </a:r>
            <a:endParaRPr lang="hu-HU" sz="2400" b="1" dirty="0"/>
          </a:p>
          <a:p>
            <a:pPr algn="just" rtl="0">
              <a:spcBef>
                <a:spcPts val="0"/>
              </a:spcBef>
            </a:pPr>
            <a:r>
              <a:rPr lang="hu" sz="2000" dirty="0" smtClean="0"/>
              <a:t>Hőexpozíció okozta betegségek </a:t>
            </a:r>
            <a:r>
              <a:rPr lang="hu" sz="2000" dirty="0"/>
              <a:t>akkor </a:t>
            </a:r>
            <a:r>
              <a:rPr lang="hu" sz="2000" dirty="0" smtClean="0"/>
              <a:t>fordulhatnak </a:t>
            </a:r>
            <a:r>
              <a:rPr lang="hu" sz="2000" dirty="0"/>
              <a:t>elő, ha egy személy magas hőmérsékletnek van kitéve, és a </a:t>
            </a:r>
            <a:r>
              <a:rPr lang="hu" sz="2000" dirty="0" smtClean="0"/>
              <a:t>testhőmérséklete </a:t>
            </a:r>
            <a:r>
              <a:rPr lang="hu" sz="2000" dirty="0"/>
              <a:t>nem tud </a:t>
            </a:r>
            <a:r>
              <a:rPr lang="hu" sz="2000" dirty="0" smtClean="0"/>
              <a:t>a normál hőmérsékletre lecsökkeni. </a:t>
            </a:r>
            <a:endParaRPr lang="hu-HU" sz="2000" dirty="0"/>
          </a:p>
          <a:p>
            <a:pPr algn="just">
              <a:spcBef>
                <a:spcPts val="0"/>
              </a:spcBef>
            </a:pPr>
            <a:r>
              <a:rPr lang="hu" sz="2000" dirty="0"/>
              <a:t>Az éghajlatváltozással párhuzamosan </a:t>
            </a:r>
            <a:r>
              <a:rPr lang="hu" sz="2000" dirty="0" smtClean="0"/>
              <a:t>akörnyetei hőmárséklet átlagos </a:t>
            </a:r>
            <a:r>
              <a:rPr lang="hu" sz="2000" dirty="0"/>
              <a:t>és a </a:t>
            </a:r>
            <a:r>
              <a:rPr lang="hu" sz="2000" dirty="0" smtClean="0"/>
              <a:t>szélsőséges értékei, </a:t>
            </a:r>
            <a:r>
              <a:rPr lang="hu" sz="2000" dirty="0"/>
              <a:t>valamint a hőhullámok </a:t>
            </a:r>
            <a:r>
              <a:rPr lang="hu" sz="2000" dirty="0" smtClean="0"/>
              <a:t>gyakorisága is emelkedik</a:t>
            </a:r>
            <a:r>
              <a:rPr lang="hu" sz="2000" dirty="0"/>
              <a:t>. </a:t>
            </a:r>
            <a:endParaRPr lang="hu-HU" sz="2000" dirty="0"/>
          </a:p>
          <a:p>
            <a:pPr algn="just" rtl="0">
              <a:spcBef>
                <a:spcPts val="0"/>
              </a:spcBef>
            </a:pPr>
            <a:r>
              <a:rPr lang="hu" sz="2000" dirty="0"/>
              <a:t>Ezek a változások a </a:t>
            </a:r>
            <a:r>
              <a:rPr lang="hu" sz="2000" dirty="0" smtClean="0"/>
              <a:t>beltérben </a:t>
            </a:r>
            <a:r>
              <a:rPr lang="hu" sz="2000" dirty="0"/>
              <a:t>és </a:t>
            </a:r>
            <a:r>
              <a:rPr lang="hu" sz="2000" dirty="0" smtClean="0"/>
              <a:t>kültéren </a:t>
            </a:r>
            <a:r>
              <a:rPr lang="hu" sz="2000" dirty="0"/>
              <a:t>dolgozókat a hővel kapcsolatos betegségek, például a hőguta és a </a:t>
            </a:r>
            <a:r>
              <a:rPr lang="hu" sz="2000" dirty="0" smtClean="0"/>
              <a:t>hőkimerültés </a:t>
            </a:r>
            <a:r>
              <a:rPr lang="hu" sz="2000" dirty="0"/>
              <a:t>nagyobb kockázatának tehetik ki, különösen a fizikailag megterhelő munkakörökben.</a:t>
            </a:r>
          </a:p>
          <a:p>
            <a:pPr algn="just">
              <a:spcBef>
                <a:spcPts val="0"/>
              </a:spcBef>
            </a:pPr>
            <a:r>
              <a:rPr lang="hu" sz="2000" dirty="0"/>
              <a:t>A hőség okozta fáradtság befolyásolhatja a </a:t>
            </a:r>
            <a:r>
              <a:rPr lang="hu" sz="2000" dirty="0" smtClean="0"/>
              <a:t>munkavállalónak a munkavégzésre fordított figyelmét, </a:t>
            </a:r>
            <a:r>
              <a:rPr lang="hu" sz="2000" dirty="0"/>
              <a:t>ami növelheti a </a:t>
            </a:r>
            <a:r>
              <a:rPr lang="hu" sz="2000" dirty="0" smtClean="0"/>
              <a:t>baleseti sérülés </a:t>
            </a:r>
            <a:r>
              <a:rPr lang="hu" sz="2000" dirty="0"/>
              <a:t>vagy </a:t>
            </a:r>
            <a:r>
              <a:rPr lang="hu" sz="2000" dirty="0" smtClean="0"/>
              <a:t>a halálozás </a:t>
            </a:r>
            <a:r>
              <a:rPr lang="hu" sz="2000" dirty="0"/>
              <a:t>esélyét.</a:t>
            </a:r>
            <a:endParaRPr lang="hu-HU" sz="2000" dirty="0"/>
          </a:p>
          <a:p>
            <a:pPr algn="just" rtl="0">
              <a:spcBef>
                <a:spcPts val="0"/>
              </a:spcBef>
            </a:pPr>
            <a:r>
              <a:rPr lang="hu" sz="2000" dirty="0"/>
              <a:t>Az építőipari, közüzemi, közlekedési és egyéb kültéri munkások további kockázatokkal szembesülnek a városi </a:t>
            </a:r>
            <a:r>
              <a:rPr lang="hu" sz="2000" dirty="0" smtClean="0"/>
              <a:t>hősziget-jelenség hatásai miatt</a:t>
            </a:r>
            <a:r>
              <a:rPr lang="hu" sz="2000" dirty="0"/>
              <a:t>, amelyek fokozhatják </a:t>
            </a:r>
            <a:r>
              <a:rPr lang="hu" sz="2000" dirty="0" smtClean="0"/>
              <a:t>a dolgozók </a:t>
            </a:r>
            <a:r>
              <a:rPr lang="hu" sz="2000" dirty="0"/>
              <a:t>nappali és éjszakai </a:t>
            </a:r>
            <a:r>
              <a:rPr lang="hu" sz="2000" dirty="0" smtClean="0"/>
              <a:t>hőterhelését.</a:t>
            </a:r>
            <a:endParaRPr lang="hu-HU" sz="2000" dirty="0"/>
          </a:p>
        </p:txBody>
      </p:sp>
      <p:sp>
        <p:nvSpPr>
          <p:cNvPr id="4" name="Téglalap 3"/>
          <p:cNvSpPr/>
          <p:nvPr/>
        </p:nvSpPr>
        <p:spPr>
          <a:xfrm>
            <a:off x="192505" y="6106510"/>
            <a:ext cx="8235878" cy="246221"/>
          </a:xfrm>
          <a:prstGeom prst="rect">
            <a:avLst/>
          </a:prstGeom>
        </p:spPr>
        <p:txBody>
          <a:bodyPr wrap="square" rtlCol="0">
            <a:spAutoFit/>
          </a:bodyPr>
          <a:lstStyle/>
          <a:p>
            <a:pP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3926781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noFill/>
          <a:ln>
            <a:noFill/>
          </a:ln>
        </p:spPr>
        <p:txBody>
          <a:bodyPr rtlCol="0">
            <a:normAutofit fontScale="90000"/>
          </a:bodyPr>
          <a:lstStyle/>
          <a:p>
            <a:pPr rtl="0"/>
            <a:r>
              <a:rPr lang="hu" b="1" dirty="0"/>
              <a:t>Az éghajlatváltozás és a munkavállalók egészsége</a:t>
            </a:r>
            <a:endParaRPr lang="hu-HU" b="1" dirty="0"/>
          </a:p>
        </p:txBody>
      </p:sp>
      <p:sp>
        <p:nvSpPr>
          <p:cNvPr id="3" name="Tartalom helye 2"/>
          <p:cNvSpPr>
            <a:spLocks noGrp="1"/>
          </p:cNvSpPr>
          <p:nvPr>
            <p:ph idx="1"/>
          </p:nvPr>
        </p:nvSpPr>
        <p:spPr>
          <a:xfrm>
            <a:off x="304800" y="702645"/>
            <a:ext cx="5791200" cy="5374763"/>
          </a:xfrm>
        </p:spPr>
        <p:txBody>
          <a:bodyPr rtlCol="0">
            <a:noAutofit/>
          </a:bodyPr>
          <a:lstStyle/>
          <a:p>
            <a:pPr marL="0" indent="0" rtl="0">
              <a:lnSpc>
                <a:spcPct val="120000"/>
              </a:lnSpc>
              <a:buNone/>
            </a:pPr>
            <a:r>
              <a:rPr lang="hu-HU" sz="2000" b="1" dirty="0" smtClean="0"/>
              <a:t>Légzőszervi megbetegedések</a:t>
            </a:r>
          </a:p>
          <a:p>
            <a:pPr marL="0" indent="0" rtl="0">
              <a:lnSpc>
                <a:spcPct val="120000"/>
              </a:lnSpc>
              <a:spcBef>
                <a:spcPts val="0"/>
              </a:spcBef>
              <a:spcAft>
                <a:spcPts val="0"/>
              </a:spcAft>
              <a:buNone/>
            </a:pPr>
            <a:r>
              <a:rPr lang="hu-HU" sz="1600" b="1" i="1" dirty="0" smtClean="0"/>
              <a:t>A levegő minősége</a:t>
            </a:r>
          </a:p>
          <a:p>
            <a:pPr lvl="1" algn="just" rtl="0">
              <a:lnSpc>
                <a:spcPct val="120000"/>
              </a:lnSpc>
            </a:pPr>
            <a:r>
              <a:rPr lang="hu-HU" sz="1600" dirty="0" smtClean="0"/>
              <a:t>Az éghajlatváltozás hatással van a levegő minőségére, mivel egyes kültéri légszennyező anyagok (O</a:t>
            </a:r>
            <a:r>
              <a:rPr lang="hu-HU" sz="1600" baseline="-25000" dirty="0" smtClean="0"/>
              <a:t>3</a:t>
            </a:r>
            <a:r>
              <a:rPr lang="hu-HU" sz="1600" dirty="0" smtClean="0"/>
              <a:t> és PM) légköri koncentrációja növekszik.</a:t>
            </a:r>
          </a:p>
          <a:p>
            <a:pPr lvl="1" algn="just" rtl="0">
              <a:lnSpc>
                <a:spcPct val="120000"/>
              </a:lnSpc>
              <a:spcBef>
                <a:spcPts val="0"/>
              </a:spcBef>
            </a:pPr>
            <a:r>
              <a:rPr lang="hu-HU" sz="1600" dirty="0" smtClean="0"/>
              <a:t>A szabadban dolgozók, jobban ki lehetnek téve e szennyező anyagokkal összefüggő expozíciónak, ami légzőszervi megbetegedésekhez, többek között asztmához vezethet.</a:t>
            </a:r>
          </a:p>
          <a:p>
            <a:pPr marL="0" indent="0" rtl="0">
              <a:lnSpc>
                <a:spcPct val="120000"/>
              </a:lnSpc>
              <a:spcAft>
                <a:spcPts val="0"/>
              </a:spcAft>
              <a:buNone/>
            </a:pPr>
            <a:r>
              <a:rPr lang="hu-HU" sz="1600" b="1" i="1" dirty="0" smtClean="0"/>
              <a:t>Pollenek</a:t>
            </a:r>
          </a:p>
          <a:p>
            <a:pPr lvl="1" algn="just" rtl="0">
              <a:lnSpc>
                <a:spcPct val="120000"/>
              </a:lnSpc>
            </a:pPr>
            <a:r>
              <a:rPr lang="hu-HU" sz="1600" dirty="0" smtClean="0"/>
              <a:t>A korábban induló tavaszi felmelegedés, a csapadékváltozás, valamint a hőmérséklet és a szén-dioxid-koncentráció emelkedése növelheti a pollenszezon hosszát és a pollenkoncentrációt.</a:t>
            </a:r>
          </a:p>
          <a:p>
            <a:pPr lvl="1" algn="just" rtl="0">
              <a:lnSpc>
                <a:spcPct val="120000"/>
              </a:lnSpc>
              <a:spcBef>
                <a:spcPts val="0"/>
              </a:spcBef>
            </a:pPr>
            <a:r>
              <a:rPr lang="hu-HU" sz="1600" dirty="0" smtClean="0"/>
              <a:t>A szabadban dolgozók nagyobb mértékben lehetnek kitéve a pollenek és más allergének okozta kockázatoknak, amelyek allergiás tüneteket és/vagy asztmát okozhatnak.</a:t>
            </a:r>
            <a:endParaRPr lang="hu-HU" sz="1600" dirty="0"/>
          </a:p>
        </p:txBody>
      </p:sp>
      <p:sp>
        <p:nvSpPr>
          <p:cNvPr id="4" name="Téglalap 3"/>
          <p:cNvSpPr/>
          <p:nvPr/>
        </p:nvSpPr>
        <p:spPr>
          <a:xfrm>
            <a:off x="0" y="6077408"/>
            <a:ext cx="12192000"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
        <p:nvSpPr>
          <p:cNvPr id="5" name="Tartalom helye 2"/>
          <p:cNvSpPr txBox="1">
            <a:spLocks/>
          </p:cNvSpPr>
          <p:nvPr/>
        </p:nvSpPr>
        <p:spPr>
          <a:xfrm>
            <a:off x="6208295" y="956441"/>
            <a:ext cx="5780505" cy="51209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20000"/>
              </a:lnSpc>
              <a:buNone/>
            </a:pPr>
            <a:r>
              <a:rPr lang="hu-HU" sz="1600" b="1" i="1" dirty="0" smtClean="0">
                <a:solidFill>
                  <a:schemeClr val="tx1"/>
                </a:solidFill>
              </a:rPr>
              <a:t>Erdő- és bozóttüzek</a:t>
            </a:r>
          </a:p>
          <a:p>
            <a:pPr lvl="1" algn="just" rtl="0">
              <a:lnSpc>
                <a:spcPct val="120000"/>
              </a:lnSpc>
            </a:pPr>
            <a:r>
              <a:rPr lang="hu-HU" sz="1600" dirty="0" smtClean="0">
                <a:solidFill>
                  <a:schemeClr val="tx1"/>
                </a:solidFill>
              </a:rPr>
              <a:t>Az éghajlatváltozás hatására az erdőtüzek gyakoriságának és intenzitásának növekszik, amely helyzet a tűzoltók és más vészhelyzeti mentéseken dolgozó segítők légzőszervi egészségkockázatainak növekedéséhez vezethet.</a:t>
            </a:r>
          </a:p>
          <a:p>
            <a:pPr marL="0" indent="0" rtl="0">
              <a:lnSpc>
                <a:spcPct val="120000"/>
              </a:lnSpc>
              <a:spcBef>
                <a:spcPts val="2000"/>
              </a:spcBef>
              <a:buNone/>
            </a:pPr>
            <a:r>
              <a:rPr lang="hu-HU" sz="1600" b="1" i="1" dirty="0" smtClean="0">
                <a:solidFill>
                  <a:schemeClr val="tx1"/>
                </a:solidFill>
              </a:rPr>
              <a:t>Beltéri környezet</a:t>
            </a:r>
          </a:p>
          <a:p>
            <a:pPr lvl="1" algn="just" rtl="0">
              <a:lnSpc>
                <a:spcPct val="120000"/>
              </a:lnSpc>
            </a:pPr>
            <a:r>
              <a:rPr lang="hu-HU" sz="1600" dirty="0" smtClean="0">
                <a:solidFill>
                  <a:schemeClr val="tx1"/>
                </a:solidFill>
              </a:rPr>
              <a:t>Az éghajlatváltozás növelheti egyes szélsőséges időjárási események, köztük a heves esőzések gyakoriságát és súlyosságát is. A nagyobb páratartalom és nedvesség a beltéri penész, a baktériumok és a kártevők számának növekedéséhez vezethet, ami súlyosbíthatja az asztmát és más légzőszervi hatásokat a nedves környezetben dolgozóknál.</a:t>
            </a:r>
          </a:p>
          <a:p>
            <a:pPr lvl="1" algn="just" rtl="0">
              <a:lnSpc>
                <a:spcPct val="120000"/>
              </a:lnSpc>
            </a:pPr>
            <a:r>
              <a:rPr lang="hu-HU" sz="1600" dirty="0" smtClean="0">
                <a:solidFill>
                  <a:schemeClr val="tx1"/>
                </a:solidFill>
              </a:rPr>
              <a:t>A kültéri légszennyezők magasabb koncentrációja miatt e szennyező anyagok a beltéri levegőbe is könnybene bejuthatnak.</a:t>
            </a:r>
            <a:endParaRPr lang="hu-HU" sz="1600" dirty="0">
              <a:solidFill>
                <a:schemeClr val="tx1"/>
              </a:solidFill>
            </a:endParaRPr>
          </a:p>
        </p:txBody>
      </p:sp>
    </p:spTree>
    <p:extLst>
      <p:ext uri="{BB962C8B-B14F-4D97-AF65-F5344CB8AC3E}">
        <p14:creationId xmlns:p14="http://schemas.microsoft.com/office/powerpoint/2010/main" val="786985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a:t>Az éghajlatváltozás és a munkavállalók egészsége</a:t>
            </a:r>
            <a:endParaRPr lang="hu-HU" b="1" dirty="0"/>
          </a:p>
        </p:txBody>
      </p:sp>
      <p:sp>
        <p:nvSpPr>
          <p:cNvPr id="3" name="Tartalom helye 2"/>
          <p:cNvSpPr>
            <a:spLocks noGrp="1"/>
          </p:cNvSpPr>
          <p:nvPr>
            <p:ph idx="1"/>
          </p:nvPr>
        </p:nvSpPr>
        <p:spPr>
          <a:xfrm>
            <a:off x="637310" y="979146"/>
            <a:ext cx="10861964" cy="5320054"/>
          </a:xfrm>
        </p:spPr>
        <p:txBody>
          <a:bodyPr rtlCol="0">
            <a:noAutofit/>
          </a:bodyPr>
          <a:lstStyle/>
          <a:p>
            <a:pPr marL="0" indent="0" rtl="0">
              <a:lnSpc>
                <a:spcPct val="100000"/>
              </a:lnSpc>
              <a:buNone/>
            </a:pPr>
            <a:r>
              <a:rPr lang="hu-HU" b="1" dirty="0" smtClean="0"/>
              <a:t>Fizikai és mentális egészséghatások</a:t>
            </a:r>
          </a:p>
          <a:p>
            <a:pPr algn="just" rtl="0">
              <a:lnSpc>
                <a:spcPct val="100000"/>
              </a:lnSpc>
            </a:pPr>
            <a:r>
              <a:rPr lang="hu-HU" sz="2000" dirty="0" smtClean="0"/>
              <a:t>Az éghajlatváltozással párhuzamosan egyes szélsőséges időjárási események gyakoribbá vagy intenzívebbé válnak.</a:t>
            </a:r>
          </a:p>
          <a:p>
            <a:pPr algn="just" rtl="0">
              <a:lnSpc>
                <a:spcPct val="100000"/>
              </a:lnSpc>
            </a:pPr>
            <a:r>
              <a:rPr lang="hu-HU" sz="2000" dirty="0" smtClean="0"/>
              <a:t>Az árvizek, viharok, aszályok és erdőtüzek gyakran összetett vészhelyzeti reagálást, helyreállítási és mentési műveleteket igényelnek. </a:t>
            </a:r>
          </a:p>
          <a:p>
            <a:pPr algn="just" rtl="0">
              <a:lnSpc>
                <a:spcPct val="100000"/>
              </a:lnSpc>
            </a:pPr>
            <a:r>
              <a:rPr lang="hu-HU" sz="2000" dirty="0" smtClean="0"/>
              <a:t>Ezek a műveletek sokféle munkavállalót veszélyeztetnek, beleértve az elsősegélynyújtókat, az egészségügyi dolgozókat és a katasztrófa előtti és utáni munkálatokban résztvevőket.</a:t>
            </a:r>
          </a:p>
          <a:p>
            <a:pPr algn="just">
              <a:lnSpc>
                <a:spcPct val="100000"/>
              </a:lnSpc>
            </a:pPr>
            <a:r>
              <a:rPr lang="hu-HU" sz="2000" dirty="0" smtClean="0"/>
              <a:t>A munkavállalók egyaránt érzékelhetik ezen események fizikai és mentális egészségükre gyakorolt hatásait. </a:t>
            </a:r>
          </a:p>
          <a:p>
            <a:pPr algn="just">
              <a:lnSpc>
                <a:spcPct val="100000"/>
              </a:lnSpc>
            </a:pPr>
            <a:r>
              <a:rPr lang="hu-HU" sz="2000" dirty="0" smtClean="0"/>
              <a:t>A fizikai hatások közé tartozhatnak a sérülések, a megbetegedések és a halálesetek. </a:t>
            </a:r>
          </a:p>
          <a:p>
            <a:pPr algn="just" rtl="0">
              <a:lnSpc>
                <a:spcPct val="100000"/>
              </a:lnSpc>
            </a:pPr>
            <a:r>
              <a:rPr lang="hu-HU" sz="2000" dirty="0" smtClean="0"/>
              <a:t>A mentális egészségre gyakorolt hatások közé tartozhat a szorongás, a depresszió és a poszttraumás stressz szindróma (PTSD).</a:t>
            </a:r>
            <a:endParaRPr lang="hu-HU" sz="2000" dirty="0"/>
          </a:p>
        </p:txBody>
      </p:sp>
      <p:sp>
        <p:nvSpPr>
          <p:cNvPr id="4" name="Téglalap 3"/>
          <p:cNvSpPr/>
          <p:nvPr/>
        </p:nvSpPr>
        <p:spPr>
          <a:xfrm>
            <a:off x="192505" y="6118703"/>
            <a:ext cx="11999495"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35604215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a:t>Az éghajlatváltozás és a munkavállalók egészsége</a:t>
            </a:r>
            <a:endParaRPr lang="hu-HU" b="1" dirty="0"/>
          </a:p>
        </p:txBody>
      </p:sp>
      <p:sp>
        <p:nvSpPr>
          <p:cNvPr id="3" name="Tartalom helye 2"/>
          <p:cNvSpPr>
            <a:spLocks noGrp="1"/>
          </p:cNvSpPr>
          <p:nvPr>
            <p:ph idx="1"/>
          </p:nvPr>
        </p:nvSpPr>
        <p:spPr>
          <a:xfrm>
            <a:off x="424874" y="1431636"/>
            <a:ext cx="11443854" cy="4874036"/>
          </a:xfrm>
        </p:spPr>
        <p:txBody>
          <a:bodyPr rtlCol="0">
            <a:normAutofit/>
          </a:bodyPr>
          <a:lstStyle/>
          <a:p>
            <a:pPr marL="0" indent="0" rtl="0">
              <a:lnSpc>
                <a:spcPct val="100000"/>
              </a:lnSpc>
              <a:buNone/>
            </a:pPr>
            <a:r>
              <a:rPr lang="hu-HU" b="1" dirty="0" smtClean="0"/>
              <a:t>Rovarok és kullancsok által terjesztett betegségek</a:t>
            </a:r>
          </a:p>
          <a:p>
            <a:pPr algn="just">
              <a:lnSpc>
                <a:spcPct val="100000"/>
              </a:lnSpc>
            </a:pPr>
            <a:r>
              <a:rPr lang="hu-HU" sz="2000" dirty="0" smtClean="0"/>
              <a:t>Az éghajlatváltozás következtében emelkedő hőmérséklet felgyorsíthatja a szúnyogok fejlődési ciklusát és fokozhatja csípési aktivitásukat.</a:t>
            </a:r>
          </a:p>
          <a:p>
            <a:pPr algn="just">
              <a:lnSpc>
                <a:spcPct val="100000"/>
              </a:lnSpc>
            </a:pPr>
            <a:r>
              <a:rPr lang="hu-HU" sz="2000" dirty="0" smtClean="0"/>
              <a:t>A csapadék mennyiségének növekedése kedvezőbb feltételeket teremthet a szúnyogok szaporodására, mivel több </a:t>
            </a:r>
            <a:r>
              <a:rPr lang="hu-HU" sz="2000" dirty="0" err="1" smtClean="0"/>
              <a:t>tenyészhely</a:t>
            </a:r>
            <a:r>
              <a:rPr lang="hu-HU" sz="2000" dirty="0" smtClean="0"/>
              <a:t> alakulhat ki.</a:t>
            </a:r>
          </a:p>
          <a:p>
            <a:pPr algn="just">
              <a:lnSpc>
                <a:spcPct val="100000"/>
              </a:lnSpc>
            </a:pPr>
            <a:r>
              <a:rPr lang="hu-HU" sz="2000" dirty="0" smtClean="0"/>
              <a:t>A szabadtéri munkát végző személyek, például a mezőgazdaságban dolgozók, fokozottan ki lehetnek téve a Lyme-kórt, a nyugat-nílusi vírust és egyéb rovarok által terjesztett betegségeket okozó csípéseknek.</a:t>
            </a:r>
          </a:p>
          <a:p>
            <a:pPr algn="just">
              <a:lnSpc>
                <a:spcPct val="100000"/>
              </a:lnSpc>
            </a:pPr>
            <a:r>
              <a:rPr lang="hu-HU" sz="2000" dirty="0" smtClean="0"/>
              <a:t>Bár a nyugat-nílusi vírussal fertőzöttek többsége tünetmentes marad, egyes esetekben súlyos megbetegedés alakulhat ki, amely akár halálhoz is vezethet.</a:t>
            </a:r>
          </a:p>
          <a:p>
            <a:pPr algn="just">
              <a:lnSpc>
                <a:spcPct val="100000"/>
              </a:lnSpc>
            </a:pPr>
            <a:r>
              <a:rPr lang="hu-HU" sz="2000" dirty="0" smtClean="0"/>
              <a:t>A kezeletlen Lyme-kór hosszú távú egészségproblémákat, például krónikus fájdalmat és neurológiai zavarokat eredményezhet.</a:t>
            </a:r>
            <a:endParaRPr lang="hu-HU" sz="2000" dirty="0"/>
          </a:p>
        </p:txBody>
      </p:sp>
      <p:sp>
        <p:nvSpPr>
          <p:cNvPr id="4" name="Téglalap 3"/>
          <p:cNvSpPr/>
          <p:nvPr/>
        </p:nvSpPr>
        <p:spPr>
          <a:xfrm>
            <a:off x="192504" y="6062547"/>
            <a:ext cx="11999495"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2917695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a:t>Az éghajlatváltozás és a munkavállalók egészsége</a:t>
            </a:r>
            <a:endParaRPr lang="hu-HU" b="1" dirty="0"/>
          </a:p>
        </p:txBody>
      </p:sp>
      <p:sp>
        <p:nvSpPr>
          <p:cNvPr id="3" name="Tartalom helye 2"/>
          <p:cNvSpPr>
            <a:spLocks noGrp="1"/>
          </p:cNvSpPr>
          <p:nvPr>
            <p:ph idx="1"/>
          </p:nvPr>
        </p:nvSpPr>
        <p:spPr>
          <a:xfrm>
            <a:off x="326571" y="1431636"/>
            <a:ext cx="11514447" cy="4874036"/>
          </a:xfrm>
        </p:spPr>
        <p:txBody>
          <a:bodyPr rtlCol="0">
            <a:normAutofit/>
          </a:bodyPr>
          <a:lstStyle/>
          <a:p>
            <a:pPr marL="0" indent="0" rtl="0">
              <a:lnSpc>
                <a:spcPct val="100000"/>
              </a:lnSpc>
              <a:buNone/>
            </a:pPr>
            <a:r>
              <a:rPr lang="hu-HU" b="1" dirty="0" err="1" smtClean="0"/>
              <a:t>Peszticidekkel</a:t>
            </a:r>
            <a:r>
              <a:rPr lang="hu-HU" b="1" dirty="0" smtClean="0"/>
              <a:t> kapcsolatos hatások</a:t>
            </a:r>
          </a:p>
          <a:p>
            <a:pPr algn="just"/>
            <a:r>
              <a:rPr lang="hu-HU" sz="2000" dirty="0" smtClean="0"/>
              <a:t>A kártevők populációjának és terjedésének változása várhatóan fokozza a mezőgazdasági növényvédő szerek alkalmazását.</a:t>
            </a:r>
          </a:p>
          <a:p>
            <a:pPr algn="just"/>
            <a:r>
              <a:rPr lang="hu-HU" sz="2000" dirty="0" smtClean="0"/>
              <a:t>Az éghajlatváltozás már most is hozzájárul, hogy a kullancsok számára nagyobb földrajzi terület legyen alkalmas arra, hogy éljenek és szaporodjanak.</a:t>
            </a:r>
          </a:p>
          <a:p>
            <a:pPr algn="just" rtl="0"/>
            <a:r>
              <a:rPr lang="hu-HU" sz="2000" dirty="0" smtClean="0"/>
              <a:t>Ezek a változások növelhetik a mezőgazdasági dolgozók </a:t>
            </a:r>
            <a:r>
              <a:rPr lang="hu-HU" sz="2000" dirty="0" err="1" smtClean="0"/>
              <a:t>peszticideknek</a:t>
            </a:r>
            <a:r>
              <a:rPr lang="hu-HU" sz="2000" dirty="0" smtClean="0"/>
              <a:t> való kitettségét.</a:t>
            </a:r>
          </a:p>
          <a:p>
            <a:pPr algn="just"/>
            <a:r>
              <a:rPr lang="hu-HU" sz="2000" dirty="0" smtClean="0"/>
              <a:t>A mezőgazdasági munkavállalók családtagjai is veszélybe kerülhetnek, ha a </a:t>
            </a:r>
            <a:r>
              <a:rPr lang="hu-HU" sz="2000" dirty="0" err="1" smtClean="0"/>
              <a:t>peszticidmaradványok</a:t>
            </a:r>
            <a:r>
              <a:rPr lang="hu-HU" sz="2000" dirty="0" smtClean="0"/>
              <a:t> a bőrön, a munkaruházaton vagy a szerszámokon keresztül bekerülnek az otthoni környezetbe. </a:t>
            </a:r>
          </a:p>
          <a:p>
            <a:pPr algn="just"/>
            <a:r>
              <a:rPr lang="hu-HU" sz="2000" dirty="0" smtClean="0"/>
              <a:t>A permetezett növényvédő szerek eljuthatnak a termőterületek környezetében található lakóközösségekbe és otthonokba, növelve az ott élők egészségkockázatát.</a:t>
            </a:r>
            <a:endParaRPr lang="hu-HU" sz="2000" dirty="0"/>
          </a:p>
        </p:txBody>
      </p:sp>
      <p:sp>
        <p:nvSpPr>
          <p:cNvPr id="4" name="Téglalap 3"/>
          <p:cNvSpPr/>
          <p:nvPr/>
        </p:nvSpPr>
        <p:spPr>
          <a:xfrm>
            <a:off x="192504" y="6071783"/>
            <a:ext cx="11999495"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3988331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a:t>Az éghajlatváltozás és a munkavállalók egészsége </a:t>
            </a:r>
            <a:r>
              <a:rPr lang="hu" b="1" dirty="0" smtClean="0"/>
              <a:t>– Mit tehetünk?</a:t>
            </a:r>
            <a:endParaRPr lang="hu-HU" b="1" dirty="0"/>
          </a:p>
        </p:txBody>
      </p:sp>
      <p:sp>
        <p:nvSpPr>
          <p:cNvPr id="3" name="Tartalom helye 2"/>
          <p:cNvSpPr>
            <a:spLocks noGrp="1"/>
          </p:cNvSpPr>
          <p:nvPr>
            <p:ph idx="1"/>
          </p:nvPr>
        </p:nvSpPr>
        <p:spPr>
          <a:xfrm>
            <a:off x="192505" y="1274618"/>
            <a:ext cx="11602331" cy="4726790"/>
          </a:xfrm>
        </p:spPr>
        <p:txBody>
          <a:bodyPr rtlCol="0">
            <a:noAutofit/>
          </a:bodyPr>
          <a:lstStyle/>
          <a:p>
            <a:pPr marL="0" indent="0" algn="just" rtl="0">
              <a:lnSpc>
                <a:spcPct val="100000"/>
              </a:lnSpc>
              <a:spcBef>
                <a:spcPts val="0"/>
              </a:spcBef>
              <a:buNone/>
            </a:pPr>
            <a:r>
              <a:rPr lang="hu-HU" b="1" dirty="0" smtClean="0"/>
              <a:t>Mind a munkavállalók, mind a munkáltatók tehetnek intézkedéseket az éghajlatváltozás egészséghatásainak csökkentése érdekében.</a:t>
            </a:r>
          </a:p>
          <a:p>
            <a:pPr algn="just">
              <a:lnSpc>
                <a:spcPct val="120000"/>
              </a:lnSpc>
            </a:pPr>
            <a:r>
              <a:rPr lang="hu-HU" sz="1800" b="1" dirty="0" smtClean="0"/>
              <a:t>Testhőmérséklet szabályozása és megfelelő hidratáció: </a:t>
            </a:r>
            <a:r>
              <a:rPr lang="hu-HU" sz="1800" dirty="0" smtClean="0"/>
              <a:t>a </a:t>
            </a:r>
            <a:r>
              <a:rPr lang="hu-HU" sz="1800" dirty="0" err="1" smtClean="0"/>
              <a:t>kültéren</a:t>
            </a:r>
            <a:r>
              <a:rPr lang="hu-HU" sz="1800" dirty="0" smtClean="0"/>
              <a:t> dolgozóknak elegendő mennyiségű vizet kell fogyasztaniuk, rendszeresen pihenőt kell tartaniuk, és ha lehetséges, árnyékos helyet kell keresniük a pihenőidő eltöltéséhez. A munkáltatóknak biztosítaniuk kell, hogy a dolgozók a pihenőidőt hűvös helyen töltsék, és gondoskodniuk kell arról, hogy senki se hagyja ki ezeket a szüneteket.</a:t>
            </a:r>
          </a:p>
          <a:p>
            <a:pPr algn="just">
              <a:lnSpc>
                <a:spcPct val="120000"/>
              </a:lnSpc>
            </a:pPr>
            <a:r>
              <a:rPr lang="hu-HU" sz="1800" b="1" dirty="0" smtClean="0"/>
              <a:t>Megelőzés, képzés és felügyelet: </a:t>
            </a:r>
            <a:r>
              <a:rPr lang="hu-HU" sz="1800" dirty="0" smtClean="0"/>
              <a:t>a munkaadóknak írásos tervet kell készíteniük a munkahelyi hőstressz megelőzésére, és gondoskodniuk kell arról, hogy a munkavállalók felismerjék a környezeti hőhatásokkal kapcsolatos egészségkockázatokat. Emellett rendszeresen ellenőrizni kell a hőhatásokat és az időjárási körülményeket a munkahelyeken.</a:t>
            </a:r>
          </a:p>
          <a:p>
            <a:pPr algn="just">
              <a:lnSpc>
                <a:spcPct val="120000"/>
              </a:lnSpc>
            </a:pPr>
            <a:r>
              <a:rPr lang="hu-HU" sz="1800" b="1" dirty="0" smtClean="0"/>
              <a:t>A kültéri levegő minőségének ellenőrzése: </a:t>
            </a:r>
            <a:r>
              <a:rPr lang="hu-HU" sz="1800" dirty="0" smtClean="0"/>
              <a:t>fontos nyomon követni a helyi időjárás-előrejelzéseket és figyelni az erdőtüzekkel, füst- vagy hamuexpozícióval kapcsolatos figyelmeztetésekre.</a:t>
            </a:r>
          </a:p>
          <a:p>
            <a:pPr marL="0" indent="0" rtl="0">
              <a:lnSpc>
                <a:spcPct val="100000"/>
              </a:lnSpc>
              <a:spcBef>
                <a:spcPts val="0"/>
              </a:spcBef>
              <a:buNone/>
            </a:pPr>
            <a:endParaRPr lang="hu-HU" sz="1500" b="1" dirty="0"/>
          </a:p>
        </p:txBody>
      </p:sp>
      <p:sp>
        <p:nvSpPr>
          <p:cNvPr id="4" name="Téglalap 3"/>
          <p:cNvSpPr/>
          <p:nvPr/>
        </p:nvSpPr>
        <p:spPr>
          <a:xfrm>
            <a:off x="71735" y="6151783"/>
            <a:ext cx="8376526" cy="307777"/>
          </a:xfrm>
          <a:prstGeom prst="rect">
            <a:avLst/>
          </a:prstGeom>
        </p:spPr>
        <p:txBody>
          <a:bodyPr wrap="square" rtlCol="0">
            <a:spAutoFit/>
          </a:bodyPr>
          <a:lstStyle/>
          <a:p>
            <a:pPr rtl="0"/>
            <a:r>
              <a:rPr lang="hu" sz="1400">
                <a:solidFill>
                  <a:schemeClr val="bg1">
                    <a:lumMod val="50000"/>
                  </a:schemeClr>
                </a:solidFill>
              </a:rPr>
              <a:t>Forrás </a:t>
            </a:r>
            <a:r>
              <a:rPr lang="hu" sz="1400">
                <a:solidFill>
                  <a:schemeClr val="bg1">
                    <a:lumMod val="50000"/>
                  </a:schemeClr>
                </a:solidFill>
                <a:ea typeface="Tahoma" panose="020B0604030504040204" pitchFamily="34" charset="0"/>
                <a:cs typeface="Tahoma" panose="020B0604030504040204" pitchFamily="34" charset="0"/>
              </a:rPr>
              <a:t>(elérés: 2023.06.14.):</a:t>
            </a:r>
            <a:r>
              <a:rPr lang="hu" sz="1400">
                <a:solidFill>
                  <a:schemeClr val="bg1">
                    <a:lumMod val="50000"/>
                  </a:schemeClr>
                </a:solidFill>
              </a:rPr>
              <a:t> </a:t>
            </a:r>
            <a:r>
              <a:rPr lang="hu" sz="1400">
                <a:solidFill>
                  <a:schemeClr val="bg1">
                    <a:lumMod val="50000"/>
                  </a:schemeClr>
                </a:solidFill>
                <a:hlinkClick r:id="rId2"/>
              </a:rPr>
              <a:t>https://www.epa.gov/climateimpacts/climate-change-and-health-workers</a:t>
            </a:r>
            <a:endParaRPr lang="hu-HU" sz="1400" dirty="0">
              <a:solidFill>
                <a:schemeClr val="bg1">
                  <a:lumMod val="50000"/>
                </a:schemeClr>
              </a:solidFill>
            </a:endParaRPr>
          </a:p>
        </p:txBody>
      </p:sp>
    </p:spTree>
    <p:extLst>
      <p:ext uri="{BB962C8B-B14F-4D97-AF65-F5344CB8AC3E}">
        <p14:creationId xmlns:p14="http://schemas.microsoft.com/office/powerpoint/2010/main" val="3696571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a:t>Az előadás segítségével megszerezhető ismeretek</a:t>
            </a:r>
            <a:endParaRPr lang="de-DE" dirty="0"/>
          </a:p>
        </p:txBody>
      </p:sp>
      <p:sp>
        <p:nvSpPr>
          <p:cNvPr id="3" name="Tartalom helye 2"/>
          <p:cNvSpPr>
            <a:spLocks noGrp="1"/>
          </p:cNvSpPr>
          <p:nvPr>
            <p:ph idx="1"/>
          </p:nvPr>
        </p:nvSpPr>
        <p:spPr>
          <a:xfrm>
            <a:off x="192506" y="934775"/>
            <a:ext cx="11768586" cy="5370897"/>
          </a:xfrm>
        </p:spPr>
        <p:txBody>
          <a:bodyPr>
            <a:normAutofit fontScale="92500"/>
          </a:bodyPr>
          <a:lstStyle/>
          <a:p>
            <a:pPr marL="0" indent="0">
              <a:buNone/>
            </a:pPr>
            <a:r>
              <a:rPr lang="hu-HU" dirty="0" smtClean="0"/>
              <a:t>A tananyag elsajátítása után a hallgatók képesek lesznek</a:t>
            </a:r>
          </a:p>
          <a:p>
            <a:pPr lvl="1"/>
            <a:r>
              <a:rPr lang="hu-HU" dirty="0" smtClean="0"/>
              <a:t>az éghajlatváltozás és a mentális egészségi problémák közötti kapcsolatok meghatározására</a:t>
            </a:r>
          </a:p>
          <a:p>
            <a:pPr lvl="1"/>
            <a:r>
              <a:rPr lang="hu-HU" dirty="0" smtClean="0"/>
              <a:t>azoknak a társadalmi csoportoknak az azonosítására, amelyeknél az éghajlatváltozás miatt a mentális egészség és a </a:t>
            </a:r>
            <a:r>
              <a:rPr lang="hu-HU" dirty="0" err="1" smtClean="0"/>
              <a:t>stresszel</a:t>
            </a:r>
            <a:r>
              <a:rPr lang="hu-HU" dirty="0" smtClean="0"/>
              <a:t> kapcsolatos betegségek kockázata a legnagyobb</a:t>
            </a:r>
          </a:p>
          <a:p>
            <a:pPr lvl="1"/>
            <a:r>
              <a:rPr lang="hu-HU" dirty="0" smtClean="0"/>
              <a:t>felismerni az éghajlatváltozással összefüggő mentális egészség-kockázatok jellemzőit</a:t>
            </a:r>
          </a:p>
          <a:p>
            <a:pPr lvl="1"/>
            <a:r>
              <a:rPr lang="hu-HU" dirty="0" smtClean="0"/>
              <a:t>értelmezni a mentális egészség és a magas környezeti hőhatások közötti lehetséges élettani mechanizmusokat</a:t>
            </a:r>
          </a:p>
          <a:p>
            <a:pPr lvl="1"/>
            <a:r>
              <a:rPr lang="hu-HU" dirty="0" smtClean="0"/>
              <a:t>támogatni az egyéneket és a közösségeket a környezeti katasztrófák vagy egyéb, az éghajlatváltozással összefüggő traumatikus esemény feldolgozásában</a:t>
            </a:r>
          </a:p>
          <a:p>
            <a:pPr lvl="1"/>
            <a:r>
              <a:rPr lang="hu-HU" dirty="0" smtClean="0"/>
              <a:t>értelmezni az éghajlatváltozás főbb foglalkozás-egészségügyi összefüggéseit</a:t>
            </a:r>
          </a:p>
          <a:p>
            <a:pPr lvl="1"/>
            <a:r>
              <a:rPr lang="hu-HU" dirty="0" smtClean="0"/>
              <a:t>értelmezni az éghajlatváltozás főbb foglalkozás-egészségügyi kockázatait</a:t>
            </a:r>
          </a:p>
          <a:p>
            <a:pPr lvl="1"/>
            <a:r>
              <a:rPr lang="hu-HU" dirty="0" smtClean="0"/>
              <a:t>az éghajlatváltozás, a munkahelyi biztonság és egészségvédelem közötti kapcsolatok fogalmi kereteit értelmezni</a:t>
            </a:r>
            <a:endParaRPr lang="hu-HU" dirty="0"/>
          </a:p>
        </p:txBody>
      </p:sp>
    </p:spTree>
    <p:extLst>
      <p:ext uri="{BB962C8B-B14F-4D97-AF65-F5344CB8AC3E}">
        <p14:creationId xmlns:p14="http://schemas.microsoft.com/office/powerpoint/2010/main" val="2209145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a:t>Az éghajlatváltozás és a munkavállalók egészsége </a:t>
            </a:r>
            <a:r>
              <a:rPr lang="hu" b="1" dirty="0" smtClean="0"/>
              <a:t>– Mit tehetünk?</a:t>
            </a:r>
            <a:endParaRPr lang="hu-HU" b="1" dirty="0"/>
          </a:p>
        </p:txBody>
      </p:sp>
      <p:sp>
        <p:nvSpPr>
          <p:cNvPr id="3" name="Tartalom helye 2"/>
          <p:cNvSpPr>
            <a:spLocks noGrp="1"/>
          </p:cNvSpPr>
          <p:nvPr>
            <p:ph idx="1"/>
          </p:nvPr>
        </p:nvSpPr>
        <p:spPr>
          <a:xfrm>
            <a:off x="397164" y="831276"/>
            <a:ext cx="11508509" cy="5375564"/>
          </a:xfrm>
        </p:spPr>
        <p:txBody>
          <a:bodyPr rtlCol="0">
            <a:noAutofit/>
          </a:bodyPr>
          <a:lstStyle/>
          <a:p>
            <a:pPr algn="just">
              <a:lnSpc>
                <a:spcPct val="120000"/>
              </a:lnSpc>
            </a:pPr>
            <a:r>
              <a:rPr lang="hu-HU" sz="1800" b="1" dirty="0" smtClean="0"/>
              <a:t>Az egészségre nem ártalmas beltéri levegőminőség biztosítása: </a:t>
            </a:r>
            <a:r>
              <a:rPr lang="hu-HU" sz="1800" dirty="0" smtClean="0"/>
              <a:t>a beltéri munkahelyek dolgozóinak egészségkockázatait a munkáltatók azáltal is csökkenthetik, hogy megfelelő szellőzést, légkondicionálást és páratartalom-szabályozást biztosítanak a munkaterületeken.</a:t>
            </a:r>
            <a:endParaRPr lang="hu-HU" sz="1800" b="1" dirty="0" smtClean="0"/>
          </a:p>
          <a:p>
            <a:pPr algn="just">
              <a:lnSpc>
                <a:spcPct val="120000"/>
              </a:lnSpc>
            </a:pPr>
            <a:r>
              <a:rPr lang="hu-HU" sz="1800" b="1" dirty="0" smtClean="0"/>
              <a:t>Mentális egészség védelme: </a:t>
            </a:r>
            <a:r>
              <a:rPr lang="hu-HU" sz="1800" dirty="0" smtClean="0"/>
              <a:t>a munkáltatók gondoskodhatnak arról, hogy dolgozóik számára elérhetőek legyenek mentálhigiénés szolgáltatások, különösen szélsőséges időjárási helyzetek vagy természeti katasztrófák idején valamint ezen eseményeket követően is.</a:t>
            </a:r>
          </a:p>
          <a:p>
            <a:pPr algn="just">
              <a:lnSpc>
                <a:spcPct val="120000"/>
              </a:lnSpc>
            </a:pPr>
            <a:r>
              <a:rPr lang="hu-HU" sz="1800" b="1" dirty="0" smtClean="0"/>
              <a:t>Rovarcsípések elleni védekezés: </a:t>
            </a:r>
            <a:r>
              <a:rPr lang="hu-HU" sz="1800" dirty="0" smtClean="0"/>
              <a:t>a </a:t>
            </a:r>
            <a:r>
              <a:rPr lang="hu-HU" sz="1800" dirty="0" err="1" smtClean="0"/>
              <a:t>kültéren</a:t>
            </a:r>
            <a:r>
              <a:rPr lang="hu-HU" sz="1800" dirty="0" smtClean="0"/>
              <a:t> dolgozók rovarriasztó szerek alkalmazásával és hosszú ujjú ruházat viselésével csökkenthetik a szúnyogcsípések kockázatát. Fontos tisztában lenni azzal, hogy hol fordulnak elő kullancsok, és munkavégzés után alaposan átvizsgálni a testet, különösen melegebb hónapokban, valamint erdős vagy füves területeken való tartózkodás után.</a:t>
            </a:r>
          </a:p>
          <a:p>
            <a:pPr algn="just">
              <a:lnSpc>
                <a:spcPct val="120000"/>
              </a:lnSpc>
            </a:pPr>
            <a:r>
              <a:rPr lang="hu-HU" sz="1800" b="1" dirty="0" err="1" smtClean="0"/>
              <a:t>Peszticidekkel</a:t>
            </a:r>
            <a:r>
              <a:rPr lang="hu-HU" sz="1800" b="1" dirty="0" smtClean="0"/>
              <a:t> dolgozók védelme: </a:t>
            </a:r>
            <a:r>
              <a:rPr lang="hu-HU" sz="1800" dirty="0" smtClean="0"/>
              <a:t>a munkáltatók megfelelő képzést és védőfelszerelést kell, hogy biztosítsanak a növényvédő szerekkel dolgozó munkavállalóik számára, csökkentve ezzel a káros anyagok okozta kockázatoknak való kitettséget. A mezőgazdasági termelés során alternatív módszerekkel, például integrált növényvédelemmel is csökkenthető lehet a növényvédő szerek használata.</a:t>
            </a:r>
          </a:p>
          <a:p>
            <a:pPr marL="0" indent="0" rtl="0">
              <a:lnSpc>
                <a:spcPct val="100000"/>
              </a:lnSpc>
              <a:spcBef>
                <a:spcPts val="0"/>
              </a:spcBef>
              <a:buNone/>
            </a:pPr>
            <a:endParaRPr lang="hu-HU" sz="1500" b="1" dirty="0" smtClean="0"/>
          </a:p>
          <a:p>
            <a:pPr marL="0" indent="0" rtl="0">
              <a:lnSpc>
                <a:spcPct val="100000"/>
              </a:lnSpc>
              <a:spcBef>
                <a:spcPts val="0"/>
              </a:spcBef>
              <a:buNone/>
            </a:pPr>
            <a:endParaRPr lang="hu-HU" sz="1500" b="1" dirty="0"/>
          </a:p>
        </p:txBody>
      </p:sp>
      <p:sp>
        <p:nvSpPr>
          <p:cNvPr id="4" name="Téglalap 3"/>
          <p:cNvSpPr/>
          <p:nvPr/>
        </p:nvSpPr>
        <p:spPr>
          <a:xfrm>
            <a:off x="71734" y="6151783"/>
            <a:ext cx="12120265"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1673549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smtClean="0"/>
              <a:t>Éghajlatváltozás, </a:t>
            </a:r>
            <a:r>
              <a:rPr lang="hu" b="1" dirty="0"/>
              <a:t>munkahelyi biztonság és egészségvédelem</a:t>
            </a:r>
            <a:endParaRPr lang="hu-HU" b="1" dirty="0"/>
          </a:p>
        </p:txBody>
      </p:sp>
      <p:pic>
        <p:nvPicPr>
          <p:cNvPr id="4" name="Tartalom helye 3"/>
          <p:cNvPicPr>
            <a:picLocks noGrp="1" noChangeAspect="1"/>
          </p:cNvPicPr>
          <p:nvPr>
            <p:ph idx="1"/>
          </p:nvPr>
        </p:nvPicPr>
        <p:blipFill>
          <a:blip r:embed="rId2"/>
          <a:stretch>
            <a:fillRect/>
          </a:stretch>
        </p:blipFill>
        <p:spPr>
          <a:xfrm>
            <a:off x="4336543" y="702644"/>
            <a:ext cx="7656108" cy="5543132"/>
          </a:xfrm>
          <a:prstGeom prst="rect">
            <a:avLst/>
          </a:prstGeom>
        </p:spPr>
      </p:pic>
      <p:sp>
        <p:nvSpPr>
          <p:cNvPr id="5" name="Téglalap 4"/>
          <p:cNvSpPr/>
          <p:nvPr/>
        </p:nvSpPr>
        <p:spPr>
          <a:xfrm>
            <a:off x="192503" y="1466816"/>
            <a:ext cx="4144039" cy="1631216"/>
          </a:xfrm>
          <a:prstGeom prst="rect">
            <a:avLst/>
          </a:prstGeom>
        </p:spPr>
        <p:txBody>
          <a:bodyPr wrap="square" rtlCol="0">
            <a:spAutoFit/>
          </a:bodyPr>
          <a:lstStyle/>
          <a:p>
            <a:pPr algn="just" rtl="0">
              <a:lnSpc>
                <a:spcPct val="110000"/>
              </a:lnSpc>
            </a:pPr>
            <a:r>
              <a:rPr lang="hu" sz="2000" dirty="0"/>
              <a:t>Az éghajlatváltozás és a munkahelyi biztonság és egészségvédelem közötti </a:t>
            </a:r>
            <a:r>
              <a:rPr lang="hu" sz="2000" dirty="0" smtClean="0"/>
              <a:t>kapcsolatok </a:t>
            </a:r>
            <a:r>
              <a:rPr lang="hu" sz="2000" dirty="0"/>
              <a:t>fogalmi </a:t>
            </a:r>
            <a:r>
              <a:rPr lang="hu" sz="2000" dirty="0" smtClean="0"/>
              <a:t>keretrendszere.</a:t>
            </a:r>
            <a:endParaRPr lang="hu-HU" sz="2000" dirty="0"/>
          </a:p>
          <a:p>
            <a:pPr rtl="0"/>
            <a:endParaRPr lang="hu-HU" sz="2000" dirty="0">
              <a:solidFill>
                <a:schemeClr val="bg1">
                  <a:lumMod val="50000"/>
                </a:schemeClr>
              </a:solidFill>
            </a:endParaRPr>
          </a:p>
          <a:p>
            <a:r>
              <a:rPr lang="hu-HU" sz="1400" dirty="0" smtClean="0">
                <a:solidFill>
                  <a:schemeClr val="bg1">
                    <a:lumMod val="50000"/>
                  </a:schemeClr>
                </a:solidFill>
                <a:hlinkClick r:id="rId3"/>
              </a:rPr>
              <a:t>https</a:t>
            </a:r>
            <a:r>
              <a:rPr lang="hu-HU" sz="1400" dirty="0">
                <a:solidFill>
                  <a:schemeClr val="bg1">
                    <a:lumMod val="50000"/>
                  </a:schemeClr>
                </a:solidFill>
                <a:hlinkClick r:id="rId3"/>
              </a:rPr>
              <a:t>://doi.org/10.1080/15459620903066008</a:t>
            </a:r>
            <a:endParaRPr lang="hu-HU" sz="2000" dirty="0">
              <a:solidFill>
                <a:schemeClr val="bg1">
                  <a:lumMod val="50000"/>
                </a:schemeClr>
              </a:solidFill>
            </a:endParaRPr>
          </a:p>
        </p:txBody>
      </p:sp>
    </p:spTree>
    <p:extLst>
      <p:ext uri="{BB962C8B-B14F-4D97-AF65-F5344CB8AC3E}">
        <p14:creationId xmlns:p14="http://schemas.microsoft.com/office/powerpoint/2010/main" val="4220558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678891"/>
          </a:xfrm>
        </p:spPr>
        <p:txBody>
          <a:bodyPr rtlCol="0">
            <a:normAutofit/>
          </a:bodyPr>
          <a:lstStyle/>
          <a:p>
            <a:pPr rtl="0"/>
            <a:r>
              <a:rPr lang="hu" sz="3200" b="1" dirty="0" smtClean="0"/>
              <a:t>Éghajlatváltozás, </a:t>
            </a:r>
            <a:r>
              <a:rPr lang="hu" sz="3200" b="1" dirty="0"/>
              <a:t>munkahelyi biztonság és </a:t>
            </a:r>
            <a:r>
              <a:rPr lang="hu" sz="3200" b="1" dirty="0" smtClean="0"/>
              <a:t>egészségvédelem</a:t>
            </a:r>
            <a:endParaRPr lang="hu-HU" sz="3200" b="1" dirty="0"/>
          </a:p>
        </p:txBody>
      </p:sp>
      <p:sp>
        <p:nvSpPr>
          <p:cNvPr id="5" name="Téglalap 4"/>
          <p:cNvSpPr/>
          <p:nvPr/>
        </p:nvSpPr>
        <p:spPr>
          <a:xfrm>
            <a:off x="0" y="6113096"/>
            <a:ext cx="8776253" cy="246221"/>
          </a:xfrm>
          <a:prstGeom prst="rect">
            <a:avLst/>
          </a:prstGeom>
        </p:spPr>
        <p:txBody>
          <a:bodyPr wrap="square" rtlCol="0">
            <a:spAutoFit/>
          </a:bodyPr>
          <a:lstStyle/>
          <a:p>
            <a:r>
              <a:rPr lang="hu-HU" sz="1000" dirty="0" smtClean="0">
                <a:solidFill>
                  <a:schemeClr val="bg1">
                    <a:lumMod val="50000"/>
                  </a:schemeClr>
                </a:solidFill>
                <a:hlinkClick r:id="rId2"/>
              </a:rPr>
              <a:t>https</a:t>
            </a:r>
            <a:r>
              <a:rPr lang="hu-HU" sz="1000" dirty="0">
                <a:solidFill>
                  <a:schemeClr val="bg1">
                    <a:lumMod val="50000"/>
                  </a:schemeClr>
                </a:solidFill>
                <a:hlinkClick r:id="rId2"/>
              </a:rPr>
              <a:t>://doi.org/10.1080/15459620903066008</a:t>
            </a:r>
            <a:endParaRPr lang="hu-HU" sz="1000" dirty="0">
              <a:solidFill>
                <a:schemeClr val="bg1">
                  <a:lumMod val="50000"/>
                </a:schemeClr>
              </a:solidFill>
            </a:endParaRPr>
          </a:p>
        </p:txBody>
      </p:sp>
      <p:graphicFrame>
        <p:nvGraphicFramePr>
          <p:cNvPr id="3" name="Tartalom helye 2"/>
          <p:cNvGraphicFramePr>
            <a:graphicFrameLocks noGrp="1"/>
          </p:cNvGraphicFramePr>
          <p:nvPr>
            <p:ph idx="1"/>
            <p:extLst>
              <p:ext uri="{D42A27DB-BD31-4B8C-83A1-F6EECF244321}">
                <p14:modId xmlns:p14="http://schemas.microsoft.com/office/powerpoint/2010/main" val="1088227048"/>
              </p:ext>
            </p:extLst>
          </p:nvPr>
        </p:nvGraphicFramePr>
        <p:xfrm>
          <a:off x="192088" y="1498449"/>
          <a:ext cx="11896726" cy="4526280"/>
        </p:xfrm>
        <a:graphic>
          <a:graphicData uri="http://schemas.openxmlformats.org/drawingml/2006/table">
            <a:tbl>
              <a:tblPr firstRow="1" bandRow="1">
                <a:tableStyleId>{69CF1AB2-1976-4502-BF36-3FF5EA218861}</a:tableStyleId>
              </a:tblPr>
              <a:tblGrid>
                <a:gridCol w="2784025">
                  <a:extLst>
                    <a:ext uri="{9D8B030D-6E8A-4147-A177-3AD203B41FA5}">
                      <a16:colId xmlns:a16="http://schemas.microsoft.com/office/drawing/2014/main" val="672549290"/>
                    </a:ext>
                  </a:extLst>
                </a:gridCol>
                <a:gridCol w="9112701">
                  <a:extLst>
                    <a:ext uri="{9D8B030D-6E8A-4147-A177-3AD203B41FA5}">
                      <a16:colId xmlns:a16="http://schemas.microsoft.com/office/drawing/2014/main" val="814869164"/>
                    </a:ext>
                  </a:extLst>
                </a:gridCol>
              </a:tblGrid>
              <a:tr h="370840">
                <a:tc>
                  <a:txBody>
                    <a:bodyPr/>
                    <a:lstStyle/>
                    <a:p>
                      <a:pPr rtl="0"/>
                      <a:r>
                        <a:rPr lang="hu-HU" sz="1500" b="1" noProof="0" dirty="0" smtClean="0"/>
                        <a:t>Kor</a:t>
                      </a:r>
                      <a:endParaRPr lang="hu-HU" sz="1500" b="1" noProof="0" dirty="0"/>
                    </a:p>
                  </a:txBody>
                  <a:tcPr anchor="ctr"/>
                </a:tc>
                <a:tc>
                  <a:txBody>
                    <a:bodyPr/>
                    <a:lstStyle/>
                    <a:p>
                      <a:pPr rtl="0"/>
                      <a:r>
                        <a:rPr lang="hu-HU" sz="1500" b="0" noProof="0" dirty="0" smtClean="0"/>
                        <a:t>Az idősebb munkavállalóknál számos mérgező anyag szervezetből való kiürülése lassabb lehet. A hőszabályozásra is kevésbé képesek.</a:t>
                      </a:r>
                      <a:endParaRPr lang="hu-HU" sz="1500" b="0" noProof="0" dirty="0"/>
                    </a:p>
                  </a:txBody>
                  <a:tcPr/>
                </a:tc>
                <a:extLst>
                  <a:ext uri="{0D108BD9-81ED-4DB2-BD59-A6C34878D82A}">
                    <a16:rowId xmlns:a16="http://schemas.microsoft.com/office/drawing/2014/main" val="3179440856"/>
                  </a:ext>
                </a:extLst>
              </a:tr>
              <a:tr h="370840">
                <a:tc>
                  <a:txBody>
                    <a:bodyPr/>
                    <a:lstStyle/>
                    <a:p>
                      <a:pPr rtl="0"/>
                      <a:r>
                        <a:rPr lang="hu-HU" sz="1500" b="1" noProof="0" dirty="0" smtClean="0"/>
                        <a:t>Elhízás</a:t>
                      </a:r>
                      <a:endParaRPr lang="hu-HU" sz="1500" b="1" noProof="0" dirty="0"/>
                    </a:p>
                  </a:txBody>
                  <a:tcPr anchor="ctr"/>
                </a:tc>
                <a:tc>
                  <a:txBody>
                    <a:bodyPr/>
                    <a:lstStyle/>
                    <a:p>
                      <a:pPr rtl="0"/>
                      <a:r>
                        <a:rPr lang="hu-HU" sz="1500" b="0" noProof="0" dirty="0" smtClean="0"/>
                        <a:t>Öröklött és szerzett különbségek a hőtűrésben és a verejtékezés mértékében: a túlsúly növeli a metabolikus hőtermelést.</a:t>
                      </a:r>
                      <a:endParaRPr lang="hu-HU" sz="1500" b="0" noProof="0" dirty="0"/>
                    </a:p>
                  </a:txBody>
                  <a:tcPr/>
                </a:tc>
                <a:extLst>
                  <a:ext uri="{0D108BD9-81ED-4DB2-BD59-A6C34878D82A}">
                    <a16:rowId xmlns:a16="http://schemas.microsoft.com/office/drawing/2014/main" val="1444543203"/>
                  </a:ext>
                </a:extLst>
              </a:tr>
              <a:tr h="370840">
                <a:tc>
                  <a:txBody>
                    <a:bodyPr/>
                    <a:lstStyle/>
                    <a:p>
                      <a:pPr rtl="0"/>
                      <a:r>
                        <a:rPr lang="hu-HU" sz="1500" b="1" noProof="0" dirty="0" smtClean="0"/>
                        <a:t>Krónikus betegségek</a:t>
                      </a:r>
                      <a:endParaRPr lang="hu-HU" sz="1500" b="1" noProof="0" dirty="0"/>
                    </a:p>
                  </a:txBody>
                  <a:tcPr anchor="ctr"/>
                </a:tc>
                <a:tc>
                  <a:txBody>
                    <a:bodyPr/>
                    <a:lstStyle/>
                    <a:p>
                      <a:pPr algn="just" rtl="0"/>
                      <a:r>
                        <a:rPr lang="hu-HU" sz="1500" b="0" noProof="0" dirty="0" smtClean="0"/>
                        <a:t>A korábbi hősérüléssel, elhízással, vagy már meglévő betegséggel, például szív- és érrendszeri betegséggel vagy krónikus légzőszervi betegséggel küzdő, idősek, gyermek vagy más, hőterheléses foglalkozású, nem akklimatizálódott munkavállalóknál nagyobb lehet a hőség okozta megbetegedések kockázata.</a:t>
                      </a:r>
                      <a:endParaRPr lang="hu-HU" sz="1500" b="0" noProof="0" dirty="0"/>
                    </a:p>
                  </a:txBody>
                  <a:tcPr/>
                </a:tc>
                <a:extLst>
                  <a:ext uri="{0D108BD9-81ED-4DB2-BD59-A6C34878D82A}">
                    <a16:rowId xmlns:a16="http://schemas.microsoft.com/office/drawing/2014/main" val="1632600765"/>
                  </a:ext>
                </a:extLst>
              </a:tr>
              <a:tr h="370840">
                <a:tc>
                  <a:txBody>
                    <a:bodyPr/>
                    <a:lstStyle/>
                    <a:p>
                      <a:pPr rtl="0"/>
                      <a:r>
                        <a:rPr lang="hu-HU" sz="1500" b="1" noProof="0" dirty="0" smtClean="0"/>
                        <a:t>Alacsonyabb társadalmi-gazdasági státusz</a:t>
                      </a:r>
                      <a:endParaRPr lang="hu-HU" sz="1500" b="1" noProof="0" dirty="0"/>
                    </a:p>
                  </a:txBody>
                  <a:tcPr anchor="ctr"/>
                </a:tc>
                <a:tc>
                  <a:txBody>
                    <a:bodyPr/>
                    <a:lstStyle/>
                    <a:p>
                      <a:pPr algn="just" rtl="0"/>
                      <a:r>
                        <a:rPr lang="hu-HU" sz="1500" b="0" noProof="0" dirty="0" smtClean="0"/>
                        <a:t>A szegénységben élők a többszörös expozíció lehetőségének</a:t>
                      </a:r>
                      <a:r>
                        <a:rPr lang="hu-HU" sz="1500" b="0" baseline="0" noProof="0" dirty="0" smtClean="0"/>
                        <a:t> is ki vannak téve: </a:t>
                      </a:r>
                      <a:r>
                        <a:rPr lang="hu-HU" sz="1500" b="0" noProof="0" dirty="0" smtClean="0"/>
                        <a:t> a rosszabb táplálkozás</a:t>
                      </a:r>
                      <a:r>
                        <a:rPr lang="hu-HU" sz="1500" b="0" baseline="0" noProof="0" dirty="0" smtClean="0"/>
                        <a:t> és lakhatási körülmények valamint </a:t>
                      </a:r>
                      <a:r>
                        <a:rPr lang="hu-HU" sz="1500" b="0" noProof="0" dirty="0" smtClean="0"/>
                        <a:t>az orvosi ellátáshoz való hozzáférés hiánya vagy korlátozottsága miatt </a:t>
                      </a:r>
                      <a:r>
                        <a:rPr lang="hu-HU" sz="1500" b="0" baseline="0" noProof="0" dirty="0" smtClean="0"/>
                        <a:t>a </a:t>
                      </a:r>
                      <a:r>
                        <a:rPr lang="hu-HU" sz="1500" b="0" noProof="0" dirty="0" smtClean="0"/>
                        <a:t>hőstressz esetén nagyobb veszélyeknek vannak kitéve.</a:t>
                      </a:r>
                      <a:endParaRPr lang="hu-HU" sz="1500" b="0" noProof="0" dirty="0"/>
                    </a:p>
                  </a:txBody>
                  <a:tcPr/>
                </a:tc>
                <a:extLst>
                  <a:ext uri="{0D108BD9-81ED-4DB2-BD59-A6C34878D82A}">
                    <a16:rowId xmlns:a16="http://schemas.microsoft.com/office/drawing/2014/main" val="2226551038"/>
                  </a:ext>
                </a:extLst>
              </a:tr>
              <a:tr h="370840">
                <a:tc>
                  <a:txBody>
                    <a:bodyPr/>
                    <a:lstStyle/>
                    <a:p>
                      <a:pPr rtl="0"/>
                      <a:r>
                        <a:rPr lang="hu-HU" sz="1500" b="1" noProof="0" dirty="0" smtClean="0"/>
                        <a:t>Immunológiai státusz</a:t>
                      </a:r>
                      <a:endParaRPr lang="hu-HU" sz="1500" b="1" noProof="0" dirty="0"/>
                    </a:p>
                  </a:txBody>
                  <a:tcPr anchor="ctr"/>
                </a:tc>
                <a:tc>
                  <a:txBody>
                    <a:bodyPr/>
                    <a:lstStyle/>
                    <a:p>
                      <a:pPr algn="just" rtl="0"/>
                      <a:r>
                        <a:rPr lang="hu-HU" sz="1500" b="0" noProof="0" dirty="0" smtClean="0"/>
                        <a:t>Azok esetében, akik HIV-fertőzésben szenvednek, vagy rákterápia vagy egészségkockázatok miatt </a:t>
                      </a:r>
                      <a:r>
                        <a:rPr lang="hu-HU" sz="1500" b="0" noProof="0" dirty="0" err="1" smtClean="0"/>
                        <a:t>immunszupresszióban</a:t>
                      </a:r>
                      <a:r>
                        <a:rPr lang="hu-HU" sz="1500" b="0" noProof="0" dirty="0" smtClean="0"/>
                        <a:t> szenvednek, nagyobb a kockázata a súlyos fertőzéseknek.</a:t>
                      </a:r>
                      <a:endParaRPr lang="hu-HU" sz="1500" b="0" noProof="0" dirty="0"/>
                    </a:p>
                  </a:txBody>
                  <a:tcPr/>
                </a:tc>
                <a:extLst>
                  <a:ext uri="{0D108BD9-81ED-4DB2-BD59-A6C34878D82A}">
                    <a16:rowId xmlns:a16="http://schemas.microsoft.com/office/drawing/2014/main" val="709441481"/>
                  </a:ext>
                </a:extLst>
              </a:tr>
              <a:tr h="370840">
                <a:tc>
                  <a:txBody>
                    <a:bodyPr/>
                    <a:lstStyle/>
                    <a:p>
                      <a:pPr rtl="0"/>
                      <a:r>
                        <a:rPr lang="hu-HU" sz="1500" b="1" noProof="0" dirty="0" smtClean="0"/>
                        <a:t>Munkaruha típusa</a:t>
                      </a:r>
                      <a:endParaRPr lang="hu-HU" sz="1500" b="1" noProof="0" dirty="0"/>
                    </a:p>
                  </a:txBody>
                  <a:tcPr anchor="ctr"/>
                </a:tc>
                <a:tc>
                  <a:txBody>
                    <a:bodyPr/>
                    <a:lstStyle/>
                    <a:p>
                      <a:pPr algn="just" rtl="0"/>
                      <a:r>
                        <a:rPr lang="hu-HU" sz="1500" b="0" noProof="0" dirty="0" smtClean="0"/>
                        <a:t>A félig áteresztő vagy vízhatlan védőruházat vagy egyéni védőfelszerelés, például </a:t>
                      </a:r>
                      <a:r>
                        <a:rPr lang="hu-HU" sz="1500" b="0" noProof="0" dirty="0" err="1" smtClean="0"/>
                        <a:t>Tyvek</a:t>
                      </a:r>
                      <a:r>
                        <a:rPr lang="hu-HU" sz="1500" b="0" noProof="0" dirty="0" smtClean="0"/>
                        <a:t>-öltözet, kesztyű, légtisztító légzőkészülék viselésére kötelezett munkavállalók jobban ki vannak téve a hőbetegségek kockázatának.</a:t>
                      </a:r>
                      <a:endParaRPr lang="hu-HU" sz="1500" b="0" noProof="0" dirty="0"/>
                    </a:p>
                  </a:txBody>
                  <a:tcPr/>
                </a:tc>
                <a:extLst>
                  <a:ext uri="{0D108BD9-81ED-4DB2-BD59-A6C34878D82A}">
                    <a16:rowId xmlns:a16="http://schemas.microsoft.com/office/drawing/2014/main" val="1737988595"/>
                  </a:ext>
                </a:extLst>
              </a:tr>
              <a:tr h="370840">
                <a:tc>
                  <a:txBody>
                    <a:bodyPr/>
                    <a:lstStyle/>
                    <a:p>
                      <a:pPr rtl="0"/>
                      <a:r>
                        <a:rPr lang="hu-HU" sz="1500" b="1" noProof="0" dirty="0" smtClean="0"/>
                        <a:t>Genetikai jellemzők</a:t>
                      </a:r>
                      <a:endParaRPr lang="hu-HU" sz="1500" b="1" noProof="0" dirty="0"/>
                    </a:p>
                  </a:txBody>
                  <a:tcPr anchor="ctr"/>
                </a:tc>
                <a:tc>
                  <a:txBody>
                    <a:bodyPr/>
                    <a:lstStyle/>
                    <a:p>
                      <a:pPr algn="just" rtl="0"/>
                      <a:r>
                        <a:rPr lang="hu-HU" sz="1500" b="0" noProof="0" dirty="0" smtClean="0"/>
                        <a:t>A részecskék </a:t>
                      </a:r>
                      <a:r>
                        <a:rPr lang="hu-HU" sz="1500" b="0" noProof="0" dirty="0" err="1" smtClean="0"/>
                        <a:t>patofiziológiai</a:t>
                      </a:r>
                      <a:r>
                        <a:rPr lang="hu-HU" sz="1500" b="0" noProof="0" dirty="0" smtClean="0"/>
                        <a:t> hatásait módosító genetikai tényezők (pl. </a:t>
                      </a:r>
                      <a:r>
                        <a:rPr lang="hu-HU" sz="1500" b="0" noProof="0" dirty="0" err="1" smtClean="0"/>
                        <a:t>hemokromatózis</a:t>
                      </a:r>
                      <a:r>
                        <a:rPr lang="hu-HU" sz="1500" b="0" noProof="0" dirty="0" smtClean="0"/>
                        <a:t> gén) szerepet játszhatnak a légszennyezettségre való fogékonyság előrejelzésében. A hősokkfehérjék és néhány gén (pl. C-reaktív protein, ICAM-1, </a:t>
                      </a:r>
                      <a:r>
                        <a:rPr lang="hu-HU" sz="1500" b="0" noProof="0" dirty="0" err="1" smtClean="0"/>
                        <a:t>metallothionein</a:t>
                      </a:r>
                      <a:r>
                        <a:rPr lang="hu-HU" sz="1500" b="0" noProof="0" dirty="0" smtClean="0"/>
                        <a:t> és </a:t>
                      </a:r>
                      <a:r>
                        <a:rPr lang="hu-HU" sz="1500" b="0" noProof="0" dirty="0" err="1" smtClean="0"/>
                        <a:t>cNOS</a:t>
                      </a:r>
                      <a:r>
                        <a:rPr lang="hu-HU" sz="1500" b="0" noProof="0" dirty="0" smtClean="0"/>
                        <a:t>) expressziója hőstressz hatására megváltozik.</a:t>
                      </a:r>
                      <a:endParaRPr lang="hu-HU" sz="1500" b="0" noProof="0" dirty="0"/>
                    </a:p>
                  </a:txBody>
                  <a:tcPr/>
                </a:tc>
                <a:extLst>
                  <a:ext uri="{0D108BD9-81ED-4DB2-BD59-A6C34878D82A}">
                    <a16:rowId xmlns:a16="http://schemas.microsoft.com/office/drawing/2014/main" val="2991464320"/>
                  </a:ext>
                </a:extLst>
              </a:tr>
            </a:tbl>
          </a:graphicData>
        </a:graphic>
      </p:graphicFrame>
      <p:sp>
        <p:nvSpPr>
          <p:cNvPr id="4" name="Téglalap 3"/>
          <p:cNvSpPr/>
          <p:nvPr/>
        </p:nvSpPr>
        <p:spPr>
          <a:xfrm>
            <a:off x="336045" y="920267"/>
            <a:ext cx="11608811" cy="369332"/>
          </a:xfrm>
          <a:prstGeom prst="rect">
            <a:avLst/>
          </a:prstGeom>
        </p:spPr>
        <p:txBody>
          <a:bodyPr wrap="square">
            <a:spAutoFit/>
          </a:bodyPr>
          <a:lstStyle/>
          <a:p>
            <a:r>
              <a:rPr lang="hu" b="1" dirty="0"/>
              <a:t>Az </a:t>
            </a:r>
            <a:r>
              <a:rPr lang="hu" b="1" dirty="0" smtClean="0"/>
              <a:t>éghajlatváltozással összefüggő </a:t>
            </a:r>
            <a:r>
              <a:rPr lang="hu" b="1" dirty="0"/>
              <a:t>munkahelyi </a:t>
            </a:r>
            <a:r>
              <a:rPr lang="hu" b="1" dirty="0" smtClean="0"/>
              <a:t>kockázatokat </a:t>
            </a:r>
            <a:r>
              <a:rPr lang="hu" b="1" dirty="0" smtClean="0"/>
              <a:t>fokozó </a:t>
            </a:r>
            <a:r>
              <a:rPr lang="hu" b="1" dirty="0"/>
              <a:t>tényezők</a:t>
            </a:r>
            <a:endParaRPr lang="hu-HU" b="1" dirty="0"/>
          </a:p>
        </p:txBody>
      </p:sp>
    </p:spTree>
    <p:extLst>
      <p:ext uri="{BB962C8B-B14F-4D97-AF65-F5344CB8AC3E}">
        <p14:creationId xmlns:p14="http://schemas.microsoft.com/office/powerpoint/2010/main" val="2297022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8897559" y="1287506"/>
            <a:ext cx="3191772" cy="3207572"/>
          </a:xfrm>
          <a:prstGeom prst="rect">
            <a:avLst/>
          </a:prstGeom>
        </p:spPr>
      </p:pic>
      <p:sp>
        <p:nvSpPr>
          <p:cNvPr id="2" name="Cím 1"/>
          <p:cNvSpPr>
            <a:spLocks noGrp="1"/>
          </p:cNvSpPr>
          <p:nvPr>
            <p:ph type="title"/>
          </p:nvPr>
        </p:nvSpPr>
        <p:spPr/>
        <p:txBody>
          <a:bodyPr rtlCol="0">
            <a:normAutofit fontScale="90000"/>
          </a:bodyPr>
          <a:lstStyle/>
          <a:p>
            <a:r>
              <a:rPr lang="hu" sz="3200" b="1" dirty="0"/>
              <a:t>A CDC </a:t>
            </a:r>
            <a:r>
              <a:rPr lang="hu" sz="3200" b="1" dirty="0" smtClean="0"/>
              <a:t>BRACE (</a:t>
            </a:r>
            <a:r>
              <a:rPr lang="en-US" sz="3200" b="1" dirty="0"/>
              <a:t>Building Resilience Against Climate </a:t>
            </a:r>
            <a:r>
              <a:rPr lang="en-US" sz="3200" b="1" dirty="0" smtClean="0"/>
              <a:t>Effects</a:t>
            </a:r>
            <a:r>
              <a:rPr lang="hu" sz="3200" b="1" dirty="0" smtClean="0"/>
              <a:t>) </a:t>
            </a:r>
            <a:r>
              <a:rPr lang="hu" sz="3200" b="1" dirty="0"/>
              <a:t>keretrendszere</a:t>
            </a:r>
            <a:endParaRPr lang="hu-HU" sz="3200" b="1" dirty="0"/>
          </a:p>
        </p:txBody>
      </p:sp>
      <p:sp>
        <p:nvSpPr>
          <p:cNvPr id="6" name="Tartalom helye 5"/>
          <p:cNvSpPr>
            <a:spLocks noGrp="1"/>
          </p:cNvSpPr>
          <p:nvPr>
            <p:ph idx="1"/>
          </p:nvPr>
        </p:nvSpPr>
        <p:spPr>
          <a:xfrm>
            <a:off x="192505" y="711209"/>
            <a:ext cx="8705054" cy="5609420"/>
          </a:xfrm>
        </p:spPr>
        <p:txBody>
          <a:bodyPr rtlCol="0">
            <a:noAutofit/>
          </a:bodyPr>
          <a:lstStyle/>
          <a:p>
            <a:pPr marL="0" indent="0" algn="just">
              <a:lnSpc>
                <a:spcPct val="120000"/>
              </a:lnSpc>
              <a:spcAft>
                <a:spcPts val="0"/>
              </a:spcAft>
              <a:buNone/>
            </a:pPr>
            <a:r>
              <a:rPr lang="hu-HU" sz="1600" dirty="0" smtClean="0"/>
              <a:t>A </a:t>
            </a:r>
            <a:r>
              <a:rPr lang="hu-HU" sz="1600" b="1" dirty="0"/>
              <a:t>CDC BRACE</a:t>
            </a:r>
            <a:r>
              <a:rPr lang="hu-HU" sz="1600" dirty="0"/>
              <a:t> egy ötlépcsős folyamat, amely az egészségügyi döntéshozók számára </a:t>
            </a:r>
            <a:r>
              <a:rPr lang="hu-HU" sz="1600" dirty="0" smtClean="0"/>
              <a:t>keretet biztosít olyan stratégiák </a:t>
            </a:r>
            <a:r>
              <a:rPr lang="hu-HU" sz="1600" dirty="0"/>
              <a:t>és programok </a:t>
            </a:r>
            <a:r>
              <a:rPr lang="hu-HU" sz="1600" dirty="0" smtClean="0"/>
              <a:t>kidolgozásához, amelyek segítségével a </a:t>
            </a:r>
            <a:r>
              <a:rPr lang="hu-HU" sz="1600" dirty="0"/>
              <a:t>közösségek </a:t>
            </a:r>
            <a:r>
              <a:rPr lang="hu-HU" sz="1600" dirty="0" smtClean="0"/>
              <a:t>felkészülhetnek az </a:t>
            </a:r>
            <a:r>
              <a:rPr lang="hu-HU" sz="1600" dirty="0"/>
              <a:t>éghajlatváltozás </a:t>
            </a:r>
            <a:r>
              <a:rPr lang="hu-HU" sz="1600" dirty="0" smtClean="0"/>
              <a:t>okozta negatív egészséghatások mérséklésére.</a:t>
            </a:r>
            <a:endParaRPr lang="hu-HU" sz="1600" dirty="0"/>
          </a:p>
          <a:p>
            <a:pPr algn="just">
              <a:lnSpc>
                <a:spcPct val="120000"/>
              </a:lnSpc>
              <a:spcAft>
                <a:spcPts val="0"/>
              </a:spcAft>
            </a:pPr>
            <a:r>
              <a:rPr lang="hu-HU" sz="1600" b="1" dirty="0" smtClean="0"/>
              <a:t>A környezeti </a:t>
            </a:r>
            <a:r>
              <a:rPr lang="hu-HU" sz="1600" b="1" dirty="0"/>
              <a:t>hatások előrejelzése és a </a:t>
            </a:r>
            <a:r>
              <a:rPr lang="hu-HU" sz="1600" b="1" dirty="0" smtClean="0"/>
              <a:t>veszélyeztetettség </a:t>
            </a:r>
            <a:r>
              <a:rPr lang="hu-HU" sz="1600" b="1" dirty="0"/>
              <a:t>elemzése</a:t>
            </a:r>
            <a:r>
              <a:rPr lang="hu-HU" sz="1600" dirty="0"/>
              <a:t>: </a:t>
            </a:r>
            <a:r>
              <a:rPr lang="hu-HU" sz="1600" dirty="0" smtClean="0"/>
              <a:t>azonosítani </a:t>
            </a:r>
            <a:r>
              <a:rPr lang="hu-HU" sz="1600" dirty="0"/>
              <a:t>kell az éghajlatváltozásból eredő </a:t>
            </a:r>
            <a:r>
              <a:rPr lang="hu-HU" sz="1600" dirty="0" smtClean="0"/>
              <a:t>környezeti hatásokat</a:t>
            </a:r>
            <a:r>
              <a:rPr lang="hu-HU" sz="1600" dirty="0"/>
              <a:t>, a potenciális </a:t>
            </a:r>
            <a:r>
              <a:rPr lang="hu-HU" sz="1600" dirty="0" smtClean="0"/>
              <a:t>egészségkockázatokat, </a:t>
            </a:r>
            <a:r>
              <a:rPr lang="hu-HU" sz="1600" dirty="0"/>
              <a:t>valamint a leginkább érintett lakossági csoportokat és </a:t>
            </a:r>
            <a:r>
              <a:rPr lang="hu-HU" sz="1600" dirty="0" smtClean="0"/>
              <a:t>földrajzi területeket</a:t>
            </a:r>
            <a:r>
              <a:rPr lang="hu-HU" sz="1600" dirty="0"/>
              <a:t>.</a:t>
            </a:r>
          </a:p>
          <a:p>
            <a:pPr algn="just">
              <a:lnSpc>
                <a:spcPct val="120000"/>
              </a:lnSpc>
              <a:spcAft>
                <a:spcPts val="0"/>
              </a:spcAft>
            </a:pPr>
            <a:r>
              <a:rPr lang="hu-HU" sz="1600" b="1" dirty="0"/>
              <a:t>A betegségteher becslése</a:t>
            </a:r>
            <a:r>
              <a:rPr lang="hu-HU" sz="1600" dirty="0"/>
              <a:t>: </a:t>
            </a:r>
            <a:r>
              <a:rPr lang="hu-HU" sz="1600" dirty="0" smtClean="0"/>
              <a:t>fel </a:t>
            </a:r>
            <a:r>
              <a:rPr lang="hu-HU" sz="1600" dirty="0"/>
              <a:t>kell mérni és </a:t>
            </a:r>
            <a:r>
              <a:rPr lang="hu-HU" sz="1600" dirty="0" err="1"/>
              <a:t>számszerűsíteni</a:t>
            </a:r>
            <a:r>
              <a:rPr lang="hu-HU" sz="1600" dirty="0"/>
              <a:t> </a:t>
            </a:r>
            <a:r>
              <a:rPr lang="hu-HU" sz="1600" dirty="0" smtClean="0"/>
              <a:t>azokat az egészségügyi ellátásban jelentkező </a:t>
            </a:r>
            <a:r>
              <a:rPr lang="hu-HU" sz="1600" dirty="0" err="1"/>
              <a:t>többletterheket</a:t>
            </a:r>
            <a:r>
              <a:rPr lang="hu-HU" sz="1600" dirty="0"/>
              <a:t>, amelyeket az éghajlatváltozás </a:t>
            </a:r>
            <a:r>
              <a:rPr lang="hu-HU" sz="1600" dirty="0" smtClean="0"/>
              <a:t>egészséghatásai okozhatnak</a:t>
            </a:r>
            <a:r>
              <a:rPr lang="hu-HU" sz="1600" dirty="0"/>
              <a:t>.</a:t>
            </a:r>
          </a:p>
          <a:p>
            <a:pPr algn="just">
              <a:lnSpc>
                <a:spcPct val="120000"/>
              </a:lnSpc>
            </a:pPr>
            <a:r>
              <a:rPr lang="hu-HU" sz="1600" b="1" dirty="0" smtClean="0"/>
              <a:t>Egészségvédelmi </a:t>
            </a:r>
            <a:r>
              <a:rPr lang="hu-HU" sz="1600" b="1" dirty="0"/>
              <a:t>beavatkozások meghatározása</a:t>
            </a:r>
            <a:r>
              <a:rPr lang="hu-HU" sz="1600" dirty="0"/>
              <a:t>: </a:t>
            </a:r>
            <a:r>
              <a:rPr lang="hu-HU" sz="1600" dirty="0" smtClean="0"/>
              <a:t>azon intézkedések </a:t>
            </a:r>
            <a:r>
              <a:rPr lang="hu-HU" sz="1600" dirty="0"/>
              <a:t>azonosítása, amelyek a leginkább alkalmasak a legsúlyosabbnak ítélt </a:t>
            </a:r>
            <a:r>
              <a:rPr lang="hu-HU" sz="1600" dirty="0" smtClean="0"/>
              <a:t>egészségkockázatok enyhítésére</a:t>
            </a:r>
            <a:r>
              <a:rPr lang="hu-HU" sz="1600" dirty="0"/>
              <a:t>.</a:t>
            </a:r>
          </a:p>
          <a:p>
            <a:pPr algn="just">
              <a:lnSpc>
                <a:spcPct val="120000"/>
              </a:lnSpc>
              <a:spcBef>
                <a:spcPts val="0"/>
              </a:spcBef>
              <a:spcAft>
                <a:spcPts val="0"/>
              </a:spcAft>
            </a:pPr>
            <a:r>
              <a:rPr lang="hu-HU" sz="1600" b="1" dirty="0" smtClean="0"/>
              <a:t>Környezeti </a:t>
            </a:r>
            <a:r>
              <a:rPr lang="hu-HU" sz="1600" b="1" dirty="0"/>
              <a:t>és egészségügyi alkalmazkodási terv kidolgozása és végrehajtása</a:t>
            </a:r>
            <a:r>
              <a:rPr lang="hu-HU" sz="1600" dirty="0"/>
              <a:t>: </a:t>
            </a:r>
            <a:r>
              <a:rPr lang="hu-HU" sz="1600" dirty="0" smtClean="0"/>
              <a:t>részletes </a:t>
            </a:r>
            <a:r>
              <a:rPr lang="hu-HU" sz="1600" dirty="0"/>
              <a:t>írásos terv </a:t>
            </a:r>
            <a:r>
              <a:rPr lang="hu-HU" sz="1600" dirty="0" smtClean="0"/>
              <a:t>készítése és folyamatos frissítése, amely környezeti katasztrófa vagy vészhelyezt esetén alkalmazandó mentési és kockázatcsökkentési tevékenységeket határozza meg, valamint a kockázatcsökkentés érdekében megteendő preventív beavatkozásokat is tartalmazza.</a:t>
            </a:r>
            <a:endParaRPr lang="hu-HU" sz="1600" dirty="0"/>
          </a:p>
          <a:p>
            <a:pPr algn="just">
              <a:lnSpc>
                <a:spcPct val="120000"/>
              </a:lnSpc>
              <a:spcAft>
                <a:spcPts val="0"/>
              </a:spcAft>
            </a:pPr>
            <a:r>
              <a:rPr lang="hu-HU" sz="1600" b="1" dirty="0"/>
              <a:t>Hatásvizsgálat és folyamatos fejlesztés</a:t>
            </a:r>
            <a:r>
              <a:rPr lang="hu-HU" sz="1600" dirty="0"/>
              <a:t>: </a:t>
            </a:r>
            <a:r>
              <a:rPr lang="hu-HU" sz="1600" dirty="0" smtClean="0"/>
              <a:t>a tervekben foglalt célok eléréshez alkalmazott </a:t>
            </a:r>
            <a:r>
              <a:rPr lang="hu-HU" sz="1600" dirty="0"/>
              <a:t>módszerek és tevékenységek </a:t>
            </a:r>
            <a:r>
              <a:rPr lang="hu-HU" sz="1600" dirty="0" smtClean="0"/>
              <a:t>hatásosságának és hatékonyságának értékelése</a:t>
            </a:r>
            <a:r>
              <a:rPr lang="hu-HU" sz="1600" dirty="0"/>
              <a:t>, az összegyűjtött tapasztalatok és adatok alapján a </a:t>
            </a:r>
            <a:r>
              <a:rPr lang="hu-HU" sz="1600" dirty="0" smtClean="0"/>
              <a:t>stratégiák átdolgozása és fejlesztése.</a:t>
            </a:r>
            <a:endParaRPr lang="hu-HU" sz="1600" dirty="0"/>
          </a:p>
        </p:txBody>
      </p:sp>
      <p:sp>
        <p:nvSpPr>
          <p:cNvPr id="3" name="Téglalap 2"/>
          <p:cNvSpPr/>
          <p:nvPr/>
        </p:nvSpPr>
        <p:spPr>
          <a:xfrm>
            <a:off x="8794043" y="4605932"/>
            <a:ext cx="3346817" cy="584775"/>
          </a:xfrm>
          <a:prstGeom prst="rect">
            <a:avLst/>
          </a:prstGeom>
        </p:spPr>
        <p:txBody>
          <a:bodyPr wrap="square" rtlCol="0">
            <a:spAutoFit/>
          </a:bodyPr>
          <a:lstStyle/>
          <a:p>
            <a:pPr algn="ctr" rtl="0"/>
            <a:r>
              <a:rPr lang="hu" sz="1600" dirty="0">
                <a:hlinkClick r:id="rId3"/>
              </a:rPr>
              <a:t>https://youtu.be/2PWPGI7NSUo</a:t>
            </a:r>
            <a:endParaRPr lang="hu-HU" sz="1600" dirty="0"/>
          </a:p>
          <a:p>
            <a:pPr algn="ctr" rtl="0"/>
            <a:endParaRPr lang="hu-HU" sz="1600" dirty="0"/>
          </a:p>
        </p:txBody>
      </p:sp>
      <p:pic>
        <p:nvPicPr>
          <p:cNvPr id="5" name="Kép 4" descr="A képen szöveg, clipart látható&#10;&#10;Automatikusan generált leírás">
            <a:extLst>
              <a:ext uri="{FF2B5EF4-FFF2-40B4-BE49-F238E27FC236}">
                <a16:creationId xmlns:a16="http://schemas.microsoft.com/office/drawing/2014/main" id="{70F03A54-EBA9-408A-9B6B-4CE1582C1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6241" y="4974310"/>
            <a:ext cx="1002420" cy="566367"/>
          </a:xfrm>
          <a:prstGeom prst="rect">
            <a:avLst/>
          </a:prstGeom>
        </p:spPr>
      </p:pic>
      <p:sp>
        <p:nvSpPr>
          <p:cNvPr id="7" name="Téglalap 6"/>
          <p:cNvSpPr/>
          <p:nvPr/>
        </p:nvSpPr>
        <p:spPr>
          <a:xfrm>
            <a:off x="88988" y="6111352"/>
            <a:ext cx="12051872" cy="246221"/>
          </a:xfrm>
          <a:prstGeom prst="rect">
            <a:avLst/>
          </a:prstGeom>
        </p:spPr>
        <p:txBody>
          <a:bodyPr wrap="square" rtlCol="0">
            <a:spAutoFit/>
          </a:bodyPr>
          <a:lstStyle/>
          <a:p>
            <a:pPr algn="r" rtl="0"/>
            <a:r>
              <a:rPr lang="hu" sz="1000" dirty="0" smtClean="0">
                <a:solidFill>
                  <a:schemeClr val="bg1">
                    <a:lumMod val="50000"/>
                  </a:schemeClr>
                </a:solidFill>
                <a:hlinkClick r:id="rId5"/>
              </a:rPr>
              <a:t>https</a:t>
            </a:r>
            <a:r>
              <a:rPr lang="hu" sz="1000" dirty="0">
                <a:solidFill>
                  <a:schemeClr val="bg1">
                    <a:lumMod val="50000"/>
                  </a:schemeClr>
                </a:solidFill>
                <a:hlinkClick r:id="rId5"/>
              </a:rPr>
              <a:t>://www.cdc.gov/climateandhealth/BRACE.htm</a:t>
            </a:r>
            <a:endParaRPr lang="hu-HU" sz="1000" dirty="0">
              <a:solidFill>
                <a:schemeClr val="bg1">
                  <a:lumMod val="50000"/>
                </a:schemeClr>
              </a:solidFill>
            </a:endParaRPr>
          </a:p>
        </p:txBody>
      </p:sp>
    </p:spTree>
    <p:extLst>
      <p:ext uri="{BB962C8B-B14F-4D97-AF65-F5344CB8AC3E}">
        <p14:creationId xmlns:p14="http://schemas.microsoft.com/office/powerpoint/2010/main" val="20537489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smtClean="0"/>
              <a:t>Fő megállapítások</a:t>
            </a:r>
            <a:endParaRPr lang="hu" b="1" dirty="0"/>
          </a:p>
        </p:txBody>
      </p:sp>
      <p:sp>
        <p:nvSpPr>
          <p:cNvPr id="3" name="Tartalom helye 2"/>
          <p:cNvSpPr>
            <a:spLocks noGrp="1"/>
          </p:cNvSpPr>
          <p:nvPr>
            <p:ph idx="1"/>
          </p:nvPr>
        </p:nvSpPr>
        <p:spPr>
          <a:xfrm>
            <a:off x="192505" y="1062185"/>
            <a:ext cx="11777822" cy="5197308"/>
          </a:xfrm>
        </p:spPr>
        <p:txBody>
          <a:bodyPr rtlCol="0">
            <a:normAutofit fontScale="77500" lnSpcReduction="20000"/>
          </a:bodyPr>
          <a:lstStyle/>
          <a:p>
            <a:pPr algn="just" rtl="0">
              <a:lnSpc>
                <a:spcPct val="130000"/>
              </a:lnSpc>
            </a:pPr>
            <a:r>
              <a:rPr lang="hu-HU" sz="2400" dirty="0" smtClean="0"/>
              <a:t>Az </a:t>
            </a:r>
            <a:r>
              <a:rPr lang="hu-HU" sz="2400" dirty="0" err="1" smtClean="0"/>
              <a:t>öko</a:t>
            </a:r>
            <a:r>
              <a:rPr lang="hu-HU" sz="2400" dirty="0" smtClean="0"/>
              <a:t>-szorongás és a környezeti katasztrófákat követő mentális egészségproblémák az éghajlatváltozás okozta meghatározó egészségproblémáknak számítanak.</a:t>
            </a:r>
          </a:p>
          <a:p>
            <a:pPr algn="just" rtl="0">
              <a:lnSpc>
                <a:spcPct val="130000"/>
              </a:lnSpc>
            </a:pPr>
            <a:r>
              <a:rPr lang="hu-HU" sz="2400" dirty="0" smtClean="0"/>
              <a:t>A hőhullámok növelik a mentális betegségek kialakulásának vagy súlyosbodásának kockázatát.</a:t>
            </a:r>
          </a:p>
          <a:p>
            <a:pPr algn="just" rtl="0">
              <a:lnSpc>
                <a:spcPct val="130000"/>
              </a:lnSpc>
            </a:pPr>
            <a:r>
              <a:rPr lang="hu-HU" sz="2400" dirty="0" smtClean="0"/>
              <a:t>Az egészségügyi ellátórendszereket úgy kell átalakítani, hogy azok megfeleljenek az éghajlatváltozással összefüggően megnövekedett mentálhigiénés szolgáltatások iránti igénynek.</a:t>
            </a:r>
          </a:p>
          <a:p>
            <a:pPr algn="just">
              <a:lnSpc>
                <a:spcPct val="130000"/>
              </a:lnSpc>
            </a:pPr>
            <a:r>
              <a:rPr lang="hu-HU" sz="2400" dirty="0" smtClean="0"/>
              <a:t>Az egészségügyi dolgozók nagyobb mértékben vannak kitéve az éghajlatváltozás okozta fizikai és mentális egészségkockázatoknak, mint a lakosság többi része.</a:t>
            </a:r>
          </a:p>
          <a:p>
            <a:pPr algn="just">
              <a:lnSpc>
                <a:spcPct val="130000"/>
              </a:lnSpc>
            </a:pPr>
            <a:r>
              <a:rPr lang="hu-HU" sz="2400" dirty="0" smtClean="0"/>
              <a:t>A szabadban vagy magas hőmérsékletű beltéri környezetben dolgozó  munkavállalók – ide értve a vészhelyzeti beavatkozásokat végző szakembereket is –, fokozott veszélynek vannak kitéve az éghajlatváltozás okozta egészségkockázatokat illetően. </a:t>
            </a:r>
          </a:p>
          <a:p>
            <a:pPr algn="just">
              <a:lnSpc>
                <a:spcPct val="130000"/>
              </a:lnSpc>
            </a:pPr>
            <a:r>
              <a:rPr lang="hu-HU" sz="2400" dirty="0" smtClean="0"/>
              <a:t>Az éghajlatváltozás hozzájárulhat a meglévő foglalkozási kockázatok gyakoribbá válásához, szélesebb körű elterjedéséhez és súlyosbodásához.</a:t>
            </a:r>
            <a:endParaRPr lang="hu-HU" sz="2400" dirty="0"/>
          </a:p>
        </p:txBody>
      </p:sp>
    </p:spTree>
    <p:extLst>
      <p:ext uri="{BB962C8B-B14F-4D97-AF65-F5344CB8AC3E}">
        <p14:creationId xmlns:p14="http://schemas.microsoft.com/office/powerpoint/2010/main" val="1222900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t>Ellenőrizze tudását</a:t>
            </a:r>
            <a:endParaRPr lang="de-DE" b="1" dirty="0"/>
          </a:p>
        </p:txBody>
      </p:sp>
      <p:sp>
        <p:nvSpPr>
          <p:cNvPr id="3" name="Tartalom helye 2"/>
          <p:cNvSpPr>
            <a:spLocks noGrp="1"/>
          </p:cNvSpPr>
          <p:nvPr>
            <p:ph idx="1"/>
          </p:nvPr>
        </p:nvSpPr>
        <p:spPr>
          <a:xfrm>
            <a:off x="447869" y="934775"/>
            <a:ext cx="11641461" cy="5370897"/>
          </a:xfrm>
        </p:spPr>
        <p:txBody>
          <a:bodyPr>
            <a:normAutofit fontScale="85000" lnSpcReduction="20000"/>
          </a:bodyPr>
          <a:lstStyle/>
          <a:p>
            <a:pPr lvl="0" fontAlgn="base"/>
            <a:r>
              <a:rPr lang="hu-HU" sz="2400" dirty="0"/>
              <a:t>Milyen mentális egészséghatások léphetnek fel természeti katasztrófák után?</a:t>
            </a:r>
          </a:p>
          <a:p>
            <a:pPr lvl="0" fontAlgn="base"/>
            <a:r>
              <a:rPr lang="hu-HU" sz="2400" dirty="0"/>
              <a:t>Értelmezze az "</a:t>
            </a:r>
            <a:r>
              <a:rPr lang="hu-HU" sz="2400" dirty="0" err="1"/>
              <a:t>öko</a:t>
            </a:r>
            <a:r>
              <a:rPr lang="hu-HU" sz="2400" dirty="0"/>
              <a:t>-szorongás" fogalmát.</a:t>
            </a:r>
          </a:p>
          <a:p>
            <a:pPr lvl="0" fontAlgn="base"/>
            <a:r>
              <a:rPr lang="hu-HU" sz="2400" dirty="0"/>
              <a:t>Foglalja össze a hőséggel (és a kapcsolódó éghajlati hatásokkal) valamint a mentális betegségekkel kapcsolatos kutatásoknak a tananyagban tárgyalt eredményeit</a:t>
            </a:r>
          </a:p>
          <a:p>
            <a:pPr lvl="0" fontAlgn="base"/>
            <a:r>
              <a:rPr lang="hu-HU" sz="2400" dirty="0"/>
              <a:t>Melyek azok az élettani mechanizmusok, amelyek a magas környezeti hőmérséklet a mentális betegségek összefüggésében relevánsak lehetnek? </a:t>
            </a:r>
          </a:p>
          <a:p>
            <a:pPr lvl="0" fontAlgn="base"/>
            <a:r>
              <a:rPr lang="hu-HU" sz="2400" dirty="0"/>
              <a:t>Kiket veszélyeztetnek leginkább az éghajlatváltozással összefüggő mentális egészségproblémák?</a:t>
            </a:r>
          </a:p>
          <a:p>
            <a:pPr lvl="0" fontAlgn="base"/>
            <a:r>
              <a:rPr lang="hu-HU" sz="2400" dirty="0"/>
              <a:t>Hogyan hat az éghajlatváltozás az egészségügyi ellátórendszer működésére?</a:t>
            </a:r>
          </a:p>
          <a:p>
            <a:pPr lvl="0" fontAlgn="base"/>
            <a:r>
              <a:rPr lang="hu-HU" sz="2400" dirty="0"/>
              <a:t>Hogyan hat az éghajlatváltozás a munkavállalók egészségére?</a:t>
            </a:r>
          </a:p>
          <a:p>
            <a:pPr lvl="0" fontAlgn="base"/>
            <a:r>
              <a:rPr lang="hu-HU" sz="2400" dirty="0"/>
              <a:t>Milyen tényezők növelhetik az éghajlatváltozással kapcsolatos munkahelyi kockázatokat?</a:t>
            </a:r>
          </a:p>
          <a:p>
            <a:pPr lvl="0" fontAlgn="base"/>
            <a:r>
              <a:rPr lang="hu-HU" sz="2400" dirty="0"/>
              <a:t>Mi az a "BRACE" keretrendszer</a:t>
            </a:r>
            <a:r>
              <a:rPr lang="hu-HU" sz="2400" dirty="0" smtClean="0"/>
              <a:t>?</a:t>
            </a:r>
            <a:r>
              <a:rPr lang="hu-HU" sz="2400" dirty="0"/>
              <a:t> </a:t>
            </a:r>
          </a:p>
          <a:p>
            <a:endParaRPr lang="de-DE" dirty="0"/>
          </a:p>
        </p:txBody>
      </p:sp>
    </p:spTree>
    <p:extLst>
      <p:ext uri="{BB962C8B-B14F-4D97-AF65-F5344CB8AC3E}">
        <p14:creationId xmlns:p14="http://schemas.microsoft.com/office/powerpoint/2010/main" val="28405286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b="1" dirty="0" smtClean="0"/>
              <a:t>Ajánlott irodalom</a:t>
            </a:r>
            <a:endParaRPr lang="de-DE" b="1" dirty="0"/>
          </a:p>
        </p:txBody>
      </p:sp>
      <p:sp>
        <p:nvSpPr>
          <p:cNvPr id="3" name="Tartalom helye 2"/>
          <p:cNvSpPr>
            <a:spLocks noGrp="1"/>
          </p:cNvSpPr>
          <p:nvPr>
            <p:ph idx="1"/>
          </p:nvPr>
        </p:nvSpPr>
        <p:spPr>
          <a:xfrm>
            <a:off x="192506" y="934775"/>
            <a:ext cx="11648042" cy="5370897"/>
          </a:xfrm>
        </p:spPr>
        <p:txBody>
          <a:bodyPr>
            <a:normAutofit fontScale="92500" lnSpcReduction="10000"/>
          </a:bodyPr>
          <a:lstStyle/>
          <a:p>
            <a:pPr algn="just"/>
            <a:r>
              <a:rPr lang="hu-HU" sz="2100" dirty="0" err="1"/>
              <a:t>Coffey</a:t>
            </a:r>
            <a:r>
              <a:rPr lang="hu-HU" sz="2100" dirty="0"/>
              <a:t> et </a:t>
            </a:r>
            <a:r>
              <a:rPr lang="hu-HU" sz="2100" dirty="0" err="1"/>
              <a:t>al</a:t>
            </a:r>
            <a:r>
              <a:rPr lang="hu-HU" sz="2100" dirty="0"/>
              <a:t>.: </a:t>
            </a:r>
            <a:r>
              <a:rPr lang="hu-HU" sz="2100" dirty="0" err="1"/>
              <a:t>Understanding</a:t>
            </a:r>
            <a:r>
              <a:rPr lang="hu-HU" sz="2100" dirty="0"/>
              <a:t> </a:t>
            </a:r>
            <a:r>
              <a:rPr lang="hu-HU" sz="2100" dirty="0" err="1"/>
              <a:t>Eco-anxiety</a:t>
            </a:r>
            <a:r>
              <a:rPr lang="hu-HU" sz="2100" dirty="0"/>
              <a:t>: A </a:t>
            </a:r>
            <a:r>
              <a:rPr lang="hu-HU" sz="2100" dirty="0" err="1"/>
              <a:t>Systematic</a:t>
            </a:r>
            <a:r>
              <a:rPr lang="hu-HU" sz="2100" dirty="0"/>
              <a:t> </a:t>
            </a:r>
            <a:r>
              <a:rPr lang="hu-HU" sz="2100" dirty="0" err="1"/>
              <a:t>Scoping</a:t>
            </a:r>
            <a:r>
              <a:rPr lang="hu-HU" sz="2100" dirty="0"/>
              <a:t> </a:t>
            </a:r>
            <a:r>
              <a:rPr lang="hu-HU" sz="2100" dirty="0" err="1"/>
              <a:t>Review</a:t>
            </a:r>
            <a:r>
              <a:rPr lang="hu-HU" sz="2100" dirty="0"/>
              <a:t> of </a:t>
            </a:r>
            <a:r>
              <a:rPr lang="hu-HU" sz="2100" dirty="0" err="1"/>
              <a:t>Current</a:t>
            </a:r>
            <a:r>
              <a:rPr lang="hu-HU" sz="2100" dirty="0"/>
              <a:t> </a:t>
            </a:r>
            <a:r>
              <a:rPr lang="hu-HU" sz="2100" dirty="0" err="1"/>
              <a:t>Literature</a:t>
            </a:r>
            <a:r>
              <a:rPr lang="hu-HU" sz="2100" dirty="0"/>
              <a:t> and </a:t>
            </a:r>
            <a:r>
              <a:rPr lang="hu-HU" sz="2100" dirty="0" err="1"/>
              <a:t>Identified</a:t>
            </a:r>
            <a:r>
              <a:rPr lang="hu-HU" sz="2100" dirty="0"/>
              <a:t> </a:t>
            </a:r>
            <a:r>
              <a:rPr lang="hu-HU" sz="2100" dirty="0" err="1"/>
              <a:t>Knowledge</a:t>
            </a:r>
            <a:r>
              <a:rPr lang="hu-HU" sz="2100" dirty="0"/>
              <a:t> </a:t>
            </a:r>
            <a:r>
              <a:rPr lang="hu-HU" sz="2100" dirty="0" err="1"/>
              <a:t>Gaps</a:t>
            </a:r>
            <a:r>
              <a:rPr lang="hu-HU" sz="2100" dirty="0"/>
              <a:t>. The Journal of </a:t>
            </a:r>
            <a:r>
              <a:rPr lang="hu-HU" sz="2100" dirty="0" err="1"/>
              <a:t>Climate</a:t>
            </a:r>
            <a:r>
              <a:rPr lang="hu-HU" sz="2100" dirty="0"/>
              <a:t> </a:t>
            </a:r>
            <a:r>
              <a:rPr lang="hu-HU" sz="2100" dirty="0" err="1"/>
              <a:t>Change</a:t>
            </a:r>
            <a:r>
              <a:rPr lang="hu-HU" sz="2100" dirty="0"/>
              <a:t> and Health 3 (2021) 1000472. </a:t>
            </a:r>
            <a:r>
              <a:rPr lang="hu-HU" sz="2100" dirty="0">
                <a:hlinkClick r:id="rId2"/>
              </a:rPr>
              <a:t>https://doi.org/10.1016/j.joclim.2021.100047</a:t>
            </a:r>
            <a:endParaRPr lang="hu-HU" sz="2100" dirty="0"/>
          </a:p>
          <a:p>
            <a:pPr algn="just"/>
            <a:r>
              <a:rPr lang="hu-HU" sz="2100" dirty="0" err="1"/>
              <a:t>Liu</a:t>
            </a:r>
            <a:r>
              <a:rPr lang="hu-HU" sz="2100" dirty="0"/>
              <a:t> et </a:t>
            </a:r>
            <a:r>
              <a:rPr lang="hu-HU" sz="2100" dirty="0" err="1"/>
              <a:t>al</a:t>
            </a:r>
            <a:r>
              <a:rPr lang="hu-HU" sz="2100" dirty="0"/>
              <a:t>.: Is </a:t>
            </a:r>
            <a:r>
              <a:rPr lang="hu-HU" sz="2100" dirty="0" err="1"/>
              <a:t>there</a:t>
            </a:r>
            <a:r>
              <a:rPr lang="hu-HU" sz="2100" dirty="0"/>
              <a:t> an </a:t>
            </a:r>
            <a:r>
              <a:rPr lang="hu-HU" sz="2100" dirty="0" err="1"/>
              <a:t>association</a:t>
            </a:r>
            <a:r>
              <a:rPr lang="hu-HU" sz="2100" dirty="0"/>
              <a:t> </a:t>
            </a:r>
            <a:r>
              <a:rPr lang="hu-HU" sz="2100" dirty="0" err="1"/>
              <a:t>between</a:t>
            </a:r>
            <a:r>
              <a:rPr lang="hu-HU" sz="2100" dirty="0"/>
              <a:t> hot </a:t>
            </a:r>
            <a:r>
              <a:rPr lang="hu-HU" sz="2100" dirty="0" err="1"/>
              <a:t>weather</a:t>
            </a:r>
            <a:r>
              <a:rPr lang="hu-HU" sz="2100" dirty="0"/>
              <a:t> and </a:t>
            </a:r>
            <a:r>
              <a:rPr lang="hu-HU" sz="2100" dirty="0" err="1"/>
              <a:t>poor</a:t>
            </a:r>
            <a:r>
              <a:rPr lang="hu-HU" sz="2100" dirty="0"/>
              <a:t> </a:t>
            </a:r>
            <a:r>
              <a:rPr lang="hu-HU" sz="2100" dirty="0" err="1"/>
              <a:t>mental</a:t>
            </a:r>
            <a:r>
              <a:rPr lang="hu-HU" sz="2100" dirty="0"/>
              <a:t> </a:t>
            </a:r>
            <a:r>
              <a:rPr lang="hu-HU" sz="2100" dirty="0" err="1"/>
              <a:t>health</a:t>
            </a:r>
            <a:r>
              <a:rPr lang="hu-HU" sz="2100" dirty="0"/>
              <a:t> </a:t>
            </a:r>
            <a:r>
              <a:rPr lang="hu-HU" sz="2100" dirty="0" err="1"/>
              <a:t>outcomes</a:t>
            </a:r>
            <a:r>
              <a:rPr lang="hu-HU" sz="2100" dirty="0"/>
              <a:t>? A </a:t>
            </a:r>
            <a:r>
              <a:rPr lang="hu-HU" sz="2100" dirty="0" err="1"/>
              <a:t>systematic</a:t>
            </a:r>
            <a:r>
              <a:rPr lang="hu-HU" sz="2100" dirty="0"/>
              <a:t> </a:t>
            </a:r>
            <a:r>
              <a:rPr lang="hu-HU" sz="2100" dirty="0" err="1"/>
              <a:t>review</a:t>
            </a:r>
            <a:r>
              <a:rPr lang="hu-HU" sz="2100" dirty="0"/>
              <a:t> and </a:t>
            </a:r>
            <a:r>
              <a:rPr lang="hu-HU" sz="2100" dirty="0" err="1"/>
              <a:t>meta-analysis</a:t>
            </a:r>
            <a:r>
              <a:rPr lang="hu-HU" sz="2100" dirty="0"/>
              <a:t>. </a:t>
            </a:r>
            <a:r>
              <a:rPr lang="hu-HU" sz="2100" dirty="0" err="1"/>
              <a:t>Environ</a:t>
            </a:r>
            <a:r>
              <a:rPr lang="hu-HU" sz="2100" dirty="0"/>
              <a:t> Int. 2021. </a:t>
            </a:r>
            <a:r>
              <a:rPr lang="hu-HU" sz="2100" dirty="0">
                <a:hlinkClick r:id="rId3"/>
              </a:rPr>
              <a:t>https://doi.org/10.1016/j.envint.2021.106533</a:t>
            </a:r>
            <a:endParaRPr lang="hu-HU" sz="2100" dirty="0"/>
          </a:p>
          <a:p>
            <a:pPr algn="just"/>
            <a:r>
              <a:rPr lang="hu-HU" sz="2100" dirty="0" err="1"/>
              <a:t>Löhmus</a:t>
            </a:r>
            <a:r>
              <a:rPr lang="hu-HU" sz="2100" dirty="0"/>
              <a:t> M.: </a:t>
            </a:r>
            <a:r>
              <a:rPr lang="hu-HU" sz="2100" dirty="0" err="1"/>
              <a:t>Possible</a:t>
            </a:r>
            <a:r>
              <a:rPr lang="hu-HU" sz="2100" dirty="0"/>
              <a:t> </a:t>
            </a:r>
            <a:r>
              <a:rPr lang="hu-HU" sz="2100" dirty="0" err="1"/>
              <a:t>Biological</a:t>
            </a:r>
            <a:r>
              <a:rPr lang="hu-HU" sz="2100" dirty="0"/>
              <a:t> </a:t>
            </a:r>
            <a:r>
              <a:rPr lang="hu-HU" sz="2100" dirty="0" err="1"/>
              <a:t>Mechanisms</a:t>
            </a:r>
            <a:r>
              <a:rPr lang="hu-HU" sz="2100" dirty="0"/>
              <a:t> Linking </a:t>
            </a:r>
            <a:r>
              <a:rPr lang="hu-HU" sz="2100" dirty="0" err="1"/>
              <a:t>Mental</a:t>
            </a:r>
            <a:r>
              <a:rPr lang="hu-HU" sz="2100" dirty="0"/>
              <a:t> Health and </a:t>
            </a:r>
            <a:r>
              <a:rPr lang="hu-HU" sz="2100" dirty="0" err="1"/>
              <a:t>Heat</a:t>
            </a:r>
            <a:r>
              <a:rPr lang="hu-HU" sz="2100" dirty="0"/>
              <a:t>-A </a:t>
            </a:r>
            <a:r>
              <a:rPr lang="hu-HU" sz="2100" dirty="0" err="1"/>
              <a:t>Contemplative</a:t>
            </a:r>
            <a:r>
              <a:rPr lang="hu-HU" sz="2100" dirty="0"/>
              <a:t> </a:t>
            </a:r>
            <a:r>
              <a:rPr lang="hu-HU" sz="2100" dirty="0" err="1"/>
              <a:t>Review</a:t>
            </a:r>
            <a:r>
              <a:rPr lang="hu-HU" sz="2100" dirty="0"/>
              <a:t>. Int J </a:t>
            </a:r>
            <a:r>
              <a:rPr lang="hu-HU" sz="2100" dirty="0" err="1"/>
              <a:t>Environ</a:t>
            </a:r>
            <a:r>
              <a:rPr lang="hu-HU" sz="2100" dirty="0"/>
              <a:t> Res Public Health. 2018. </a:t>
            </a:r>
            <a:r>
              <a:rPr lang="hu-HU" sz="2100" dirty="0">
                <a:hlinkClick r:id="rId4"/>
              </a:rPr>
              <a:t>https://doi.org/10.3390/ijerph15071515</a:t>
            </a:r>
            <a:endParaRPr lang="hu-HU" sz="2100" dirty="0"/>
          </a:p>
          <a:p>
            <a:pPr algn="just"/>
            <a:r>
              <a:rPr lang="hu-HU" sz="2100" dirty="0" err="1"/>
              <a:t>Schulte</a:t>
            </a:r>
            <a:r>
              <a:rPr lang="hu-HU" sz="2100" dirty="0"/>
              <a:t> and </a:t>
            </a:r>
            <a:r>
              <a:rPr lang="hu-HU" sz="2100" dirty="0" err="1"/>
              <a:t>Chun</a:t>
            </a:r>
            <a:r>
              <a:rPr lang="hu-HU" sz="2100" dirty="0"/>
              <a:t>: </a:t>
            </a:r>
            <a:r>
              <a:rPr lang="hu-HU" sz="2100" dirty="0" err="1"/>
              <a:t>Climate</a:t>
            </a:r>
            <a:r>
              <a:rPr lang="hu-HU" sz="2100" dirty="0"/>
              <a:t> </a:t>
            </a:r>
            <a:r>
              <a:rPr lang="hu-HU" sz="2100" dirty="0" err="1"/>
              <a:t>Change</a:t>
            </a:r>
            <a:r>
              <a:rPr lang="hu-HU" sz="2100" dirty="0"/>
              <a:t> and </a:t>
            </a:r>
            <a:r>
              <a:rPr lang="hu-HU" sz="2100" dirty="0" err="1"/>
              <a:t>Occupational</a:t>
            </a:r>
            <a:r>
              <a:rPr lang="hu-HU" sz="2100" dirty="0"/>
              <a:t> </a:t>
            </a:r>
            <a:r>
              <a:rPr lang="hu-HU" sz="2100" dirty="0" err="1"/>
              <a:t>Safety</a:t>
            </a:r>
            <a:r>
              <a:rPr lang="hu-HU" sz="2100" dirty="0"/>
              <a:t> and Health: </a:t>
            </a:r>
            <a:r>
              <a:rPr lang="hu-HU" sz="2100" dirty="0" err="1"/>
              <a:t>Establishing</a:t>
            </a:r>
            <a:r>
              <a:rPr lang="hu-HU" sz="2100" dirty="0"/>
              <a:t> a </a:t>
            </a:r>
            <a:r>
              <a:rPr lang="hu-HU" sz="2100" dirty="0" err="1"/>
              <a:t>Preliminary</a:t>
            </a:r>
            <a:r>
              <a:rPr lang="hu-HU" sz="2100" dirty="0"/>
              <a:t> Framework. J </a:t>
            </a:r>
            <a:r>
              <a:rPr lang="hu-HU" sz="2100" dirty="0" err="1"/>
              <a:t>Occup</a:t>
            </a:r>
            <a:r>
              <a:rPr lang="hu-HU" sz="2100" dirty="0"/>
              <a:t> </a:t>
            </a:r>
            <a:r>
              <a:rPr lang="hu-HU" sz="2100" dirty="0" err="1"/>
              <a:t>Environ</a:t>
            </a:r>
            <a:r>
              <a:rPr lang="hu-HU" sz="2100" dirty="0"/>
              <a:t> </a:t>
            </a:r>
            <a:r>
              <a:rPr lang="hu-HU" sz="2100" dirty="0" err="1"/>
              <a:t>Hyg</a:t>
            </a:r>
            <a:r>
              <a:rPr lang="hu-HU" sz="2100" dirty="0"/>
              <a:t> 2009. </a:t>
            </a:r>
            <a:r>
              <a:rPr lang="hu-HU" sz="2100" dirty="0">
                <a:hlinkClick r:id="rId5"/>
              </a:rPr>
              <a:t>https://doi.org/10.1080/15459620903066008</a:t>
            </a:r>
            <a:endParaRPr lang="hu-HU" sz="2100" dirty="0"/>
          </a:p>
          <a:p>
            <a:pPr algn="just"/>
            <a:r>
              <a:rPr lang="hu-HU" sz="2100" dirty="0"/>
              <a:t>Global </a:t>
            </a:r>
            <a:r>
              <a:rPr lang="hu-HU" sz="2100" dirty="0" err="1"/>
              <a:t>Climate</a:t>
            </a:r>
            <a:r>
              <a:rPr lang="hu-HU" sz="2100" dirty="0"/>
              <a:t> </a:t>
            </a:r>
            <a:r>
              <a:rPr lang="hu-HU" sz="2100" dirty="0" err="1"/>
              <a:t>Change</a:t>
            </a:r>
            <a:r>
              <a:rPr lang="hu-HU" sz="2100" dirty="0"/>
              <a:t> and Human Health: </a:t>
            </a:r>
            <a:r>
              <a:rPr lang="hu-HU" sz="2100" dirty="0" err="1"/>
              <a:t>From</a:t>
            </a:r>
            <a:r>
              <a:rPr lang="hu-HU" sz="2100" dirty="0"/>
              <a:t> Science </a:t>
            </a:r>
            <a:r>
              <a:rPr lang="hu-HU" sz="2100" dirty="0" err="1"/>
              <a:t>to</a:t>
            </a:r>
            <a:r>
              <a:rPr lang="hu-HU" sz="2100" dirty="0"/>
              <a:t> </a:t>
            </a:r>
            <a:r>
              <a:rPr lang="hu-HU" sz="2100" dirty="0" err="1"/>
              <a:t>Practice</a:t>
            </a:r>
            <a:r>
              <a:rPr lang="hu-HU" sz="2100" dirty="0"/>
              <a:t>, </a:t>
            </a:r>
            <a:r>
              <a:rPr lang="hu-HU" sz="2100" dirty="0" err="1"/>
              <a:t>by</a:t>
            </a:r>
            <a:r>
              <a:rPr lang="hu-HU" sz="2100" dirty="0"/>
              <a:t> J. </a:t>
            </a:r>
            <a:r>
              <a:rPr lang="hu-HU" sz="2100" dirty="0" err="1"/>
              <a:t>Lemery</a:t>
            </a:r>
            <a:r>
              <a:rPr lang="hu-HU" sz="2100" dirty="0"/>
              <a:t>, K. </a:t>
            </a:r>
            <a:r>
              <a:rPr lang="hu-HU" sz="2100" dirty="0" err="1"/>
              <a:t>Knowlton</a:t>
            </a:r>
            <a:r>
              <a:rPr lang="hu-HU" sz="2100" dirty="0"/>
              <a:t>, and C. </a:t>
            </a:r>
            <a:r>
              <a:rPr lang="hu-HU" sz="2100" dirty="0" err="1"/>
              <a:t>Sorensen</a:t>
            </a:r>
            <a:r>
              <a:rPr lang="hu-HU" sz="2100" dirty="0"/>
              <a:t>. </a:t>
            </a:r>
            <a:r>
              <a:rPr lang="hu-HU" sz="2100" dirty="0" err="1"/>
              <a:t>Chapter</a:t>
            </a:r>
            <a:r>
              <a:rPr lang="hu-HU" sz="2100" dirty="0"/>
              <a:t> 3. Publisher: John </a:t>
            </a:r>
            <a:r>
              <a:rPr lang="hu-HU" sz="2100" dirty="0" err="1"/>
              <a:t>Wiley</a:t>
            </a:r>
            <a:r>
              <a:rPr lang="hu-HU" sz="2100" dirty="0"/>
              <a:t>, 2021. Print ISBN: 9781119667957, </a:t>
            </a:r>
            <a:r>
              <a:rPr lang="hu-HU" sz="2100" dirty="0" err="1"/>
              <a:t>eBook</a:t>
            </a:r>
            <a:r>
              <a:rPr lang="hu-HU" sz="2100" dirty="0"/>
              <a:t> ISBN: 9781119670018.</a:t>
            </a:r>
          </a:p>
          <a:p>
            <a:pPr algn="just"/>
            <a:r>
              <a:rPr lang="hu-HU" sz="2100" dirty="0" err="1"/>
              <a:t>Climate</a:t>
            </a:r>
            <a:r>
              <a:rPr lang="hu-HU" sz="2100" dirty="0"/>
              <a:t> </a:t>
            </a:r>
            <a:r>
              <a:rPr lang="hu-HU" sz="2100" dirty="0" err="1"/>
              <a:t>Change</a:t>
            </a:r>
            <a:r>
              <a:rPr lang="hu-HU" sz="2100" dirty="0"/>
              <a:t> and Public Health, </a:t>
            </a:r>
            <a:r>
              <a:rPr lang="hu-HU" sz="2100" dirty="0" err="1"/>
              <a:t>by</a:t>
            </a:r>
            <a:r>
              <a:rPr lang="hu-HU" sz="2100" dirty="0"/>
              <a:t> B. </a:t>
            </a:r>
            <a:r>
              <a:rPr lang="hu-HU" sz="2100" dirty="0" err="1"/>
              <a:t>Levy</a:t>
            </a:r>
            <a:r>
              <a:rPr lang="hu-HU" sz="2100" dirty="0"/>
              <a:t> and J. </a:t>
            </a:r>
            <a:r>
              <a:rPr lang="hu-HU" sz="2100" dirty="0" err="1"/>
              <a:t>Patz</a:t>
            </a:r>
            <a:r>
              <a:rPr lang="hu-HU" sz="2100" dirty="0"/>
              <a:t>. </a:t>
            </a:r>
            <a:r>
              <a:rPr lang="hu-HU" sz="2100" dirty="0" err="1"/>
              <a:t>Chapter</a:t>
            </a:r>
            <a:r>
              <a:rPr lang="hu-HU" sz="2100" dirty="0"/>
              <a:t> 4B. Publisher: Oxford University Press, 2015. Print ISBN: 9780190202453 </a:t>
            </a:r>
            <a:r>
              <a:rPr lang="hu-HU" sz="2100" dirty="0" err="1"/>
              <a:t>eBook</a:t>
            </a:r>
            <a:r>
              <a:rPr lang="hu-HU" sz="2100" dirty="0"/>
              <a:t> ISBN: 9780190202460</a:t>
            </a:r>
            <a:r>
              <a:rPr lang="hu-HU" sz="2100" dirty="0" smtClean="0"/>
              <a:t>.</a:t>
            </a:r>
            <a:endParaRPr lang="de-DE" dirty="0"/>
          </a:p>
        </p:txBody>
      </p:sp>
    </p:spTree>
    <p:extLst>
      <p:ext uri="{BB962C8B-B14F-4D97-AF65-F5344CB8AC3E}">
        <p14:creationId xmlns:p14="http://schemas.microsoft.com/office/powerpoint/2010/main" val="2384634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239904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38200" y="433133"/>
            <a:ext cx="10515600" cy="617902"/>
          </a:xfrm>
        </p:spPr>
        <p:txBody>
          <a:bodyPr rtlCol="0">
            <a:normAutofit/>
          </a:bodyPr>
          <a:lstStyle/>
          <a:p>
            <a:pPr algn="ctr" rtl="0"/>
            <a:r>
              <a:rPr lang="hu" sz="3200" b="1"/>
              <a:t>Hogyan hat az éghajlatváltozás az egészségre?</a:t>
            </a:r>
            <a:endParaRPr lang="hu-HU" sz="3200" b="1" dirty="0"/>
          </a:p>
        </p:txBody>
      </p:sp>
      <p:graphicFrame>
        <p:nvGraphicFramePr>
          <p:cNvPr id="3" name="Diagram 2"/>
          <p:cNvGraphicFramePr/>
          <p:nvPr>
            <p:extLst>
              <p:ext uri="{D42A27DB-BD31-4B8C-83A1-F6EECF244321}">
                <p14:modId xmlns:p14="http://schemas.microsoft.com/office/powerpoint/2010/main" val="3284230725"/>
              </p:ext>
            </p:extLst>
          </p:nvPr>
        </p:nvGraphicFramePr>
        <p:xfrm>
          <a:off x="457199" y="876302"/>
          <a:ext cx="11396133" cy="5981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ekerekített téglalap 3"/>
          <p:cNvSpPr/>
          <p:nvPr/>
        </p:nvSpPr>
        <p:spPr>
          <a:xfrm>
            <a:off x="9227127" y="1637731"/>
            <a:ext cx="2706256" cy="2601760"/>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147363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89340"/>
            <a:ext cx="11896826" cy="702264"/>
          </a:xfrm>
        </p:spPr>
        <p:txBody>
          <a:bodyPr rtlCol="0">
            <a:noAutofit/>
          </a:bodyPr>
          <a:lstStyle/>
          <a:p>
            <a:pPr algn="ctr"/>
            <a:r>
              <a:rPr lang="hu" sz="2800" b="1" dirty="0"/>
              <a:t>Az éghajlatváltozással foglalkozó kormányközi </a:t>
            </a:r>
            <a:r>
              <a:rPr lang="hu" sz="2800" b="1" dirty="0" smtClean="0"/>
              <a:t>testület (</a:t>
            </a:r>
            <a:r>
              <a:rPr lang="en-US" sz="2800" b="1" dirty="0"/>
              <a:t>Intergovernmental Panel on Climate </a:t>
            </a:r>
            <a:r>
              <a:rPr lang="en-US" sz="2800" b="1" dirty="0" smtClean="0"/>
              <a:t>Change</a:t>
            </a:r>
            <a:r>
              <a:rPr lang="hu-HU" sz="2800" b="1" dirty="0" smtClean="0"/>
              <a:t>,</a:t>
            </a:r>
            <a:r>
              <a:rPr lang="en-US" sz="2800" b="1" dirty="0" smtClean="0"/>
              <a:t> </a:t>
            </a:r>
            <a:r>
              <a:rPr lang="hu" sz="2800" b="1" dirty="0" smtClean="0"/>
              <a:t>IPCC</a:t>
            </a:r>
            <a:r>
              <a:rPr lang="hu" sz="2800" b="1" dirty="0"/>
              <a:t>) előrejelzései a jövőre </a:t>
            </a:r>
            <a:r>
              <a:rPr lang="hu" sz="2800" b="1" dirty="0" smtClean="0"/>
              <a:t>nézve</a:t>
            </a:r>
            <a:endParaRPr lang="hu" sz="2800" b="1" dirty="0"/>
          </a:p>
        </p:txBody>
      </p:sp>
      <p:sp>
        <p:nvSpPr>
          <p:cNvPr id="4" name="Tartalom helye 3"/>
          <p:cNvSpPr>
            <a:spLocks noGrp="1"/>
          </p:cNvSpPr>
          <p:nvPr>
            <p:ph idx="1"/>
          </p:nvPr>
        </p:nvSpPr>
        <p:spPr>
          <a:xfrm>
            <a:off x="295175" y="4978739"/>
            <a:ext cx="11896825" cy="1023988"/>
          </a:xfrm>
        </p:spPr>
        <p:txBody>
          <a:bodyPr rtlCol="0">
            <a:normAutofit fontScale="77500" lnSpcReduction="20000"/>
          </a:bodyPr>
          <a:lstStyle/>
          <a:p>
            <a:pPr rtl="0">
              <a:lnSpc>
                <a:spcPct val="110000"/>
              </a:lnSpc>
            </a:pPr>
            <a:r>
              <a:rPr lang="hu" sz="2000" dirty="0"/>
              <a:t>Az éghajlatváltozás </a:t>
            </a:r>
            <a:r>
              <a:rPr lang="hu" sz="2000" dirty="0" smtClean="0"/>
              <a:t>egészséghatásainak értékelése </a:t>
            </a:r>
            <a:r>
              <a:rPr lang="hu" sz="2000" dirty="0"/>
              <a:t>alkalmazkodási </a:t>
            </a:r>
            <a:r>
              <a:rPr lang="hu" sz="2000" dirty="0" smtClean="0"/>
              <a:t>intézkedésekkel, </a:t>
            </a:r>
            <a:r>
              <a:rPr lang="hu" sz="2000" dirty="0"/>
              <a:t>és </a:t>
            </a:r>
            <a:r>
              <a:rPr lang="hu" sz="2000" dirty="0" smtClean="0"/>
              <a:t>azok nélkül</a:t>
            </a:r>
            <a:r>
              <a:rPr lang="hu" sz="2000" dirty="0"/>
              <a:t>.</a:t>
            </a:r>
          </a:p>
          <a:p>
            <a:pPr rtl="0">
              <a:lnSpc>
                <a:spcPct val="110000"/>
              </a:lnSpc>
            </a:pPr>
            <a:r>
              <a:rPr lang="hu" sz="2000" dirty="0"/>
              <a:t>A </a:t>
            </a:r>
            <a:r>
              <a:rPr lang="hu" sz="2000" dirty="0" smtClean="0"/>
              <a:t>diagram-szeletek </a:t>
            </a:r>
            <a:r>
              <a:rPr lang="hu" sz="2000" dirty="0"/>
              <a:t>szélessége jelzi az egyes </a:t>
            </a:r>
            <a:r>
              <a:rPr lang="hu" sz="2000" dirty="0" smtClean="0"/>
              <a:t>egészségi </a:t>
            </a:r>
            <a:r>
              <a:rPr lang="hu" sz="2000" dirty="0"/>
              <a:t>hatásoknak tulajdonítható terhet, a </a:t>
            </a:r>
            <a:r>
              <a:rPr lang="hu" sz="2000" dirty="0" smtClean="0"/>
              <a:t>kékeszöld </a:t>
            </a:r>
            <a:r>
              <a:rPr lang="hu" sz="2000" dirty="0"/>
              <a:t>terület pedig azt az arányt, amely </a:t>
            </a:r>
            <a:r>
              <a:rPr lang="hu" sz="2000" dirty="0" smtClean="0"/>
              <a:t>célzott alkalmazkodási </a:t>
            </a:r>
            <a:r>
              <a:rPr lang="hu" sz="2000" dirty="0"/>
              <a:t>intézkedésekkel elkerülhető lenne.</a:t>
            </a:r>
          </a:p>
        </p:txBody>
      </p:sp>
      <p:sp>
        <p:nvSpPr>
          <p:cNvPr id="6" name="Téglalap 5"/>
          <p:cNvSpPr/>
          <p:nvPr/>
        </p:nvSpPr>
        <p:spPr>
          <a:xfrm>
            <a:off x="192505" y="6002727"/>
            <a:ext cx="6311812" cy="307777"/>
          </a:xfrm>
          <a:prstGeom prst="rect">
            <a:avLst/>
          </a:prstGeom>
        </p:spPr>
        <p:txBody>
          <a:bodyPr wrap="square" rtlCol="0">
            <a:spAutoFit/>
          </a:bodyPr>
          <a:lstStyle/>
          <a:p>
            <a:pPr lvl="0">
              <a:defRPr/>
            </a:pPr>
            <a:r>
              <a:rPr lang="hu" sz="1400" b="0" i="0" u="none" strike="noStrike" kern="1200" cap="none" spc="0" normalizeH="0" noProof="0" dirty="0">
                <a:ln>
                  <a:noFill/>
                </a:ln>
                <a:solidFill>
                  <a:schemeClr val="bg1">
                    <a:lumMod val="50000"/>
                  </a:schemeClr>
                </a:solidFill>
                <a:effectLst/>
                <a:uLnTx/>
                <a:uFillTx/>
                <a:ea typeface="Tahoma" panose="020B0604030504040204" pitchFamily="34" charset="0"/>
                <a:cs typeface="Tahoma" panose="020B0604030504040204" pitchFamily="34" charset="0"/>
              </a:rPr>
              <a:t>Forrás: </a:t>
            </a:r>
            <a:r>
              <a:rPr lang="en-US" sz="1400" dirty="0">
                <a:solidFill>
                  <a:schemeClr val="bg1">
                    <a:lumMod val="50000"/>
                  </a:schemeClr>
                </a:solidFill>
                <a:ea typeface="Tahoma" panose="020B0604030504040204" pitchFamily="34" charset="0"/>
                <a:cs typeface="Tahoma" panose="020B0604030504040204" pitchFamily="34" charset="0"/>
              </a:rPr>
              <a:t>Climate And Health Country Profiles – 2015</a:t>
            </a:r>
            <a:r>
              <a:rPr lang="hu-HU" sz="1400" dirty="0">
                <a:solidFill>
                  <a:schemeClr val="bg1">
                    <a:lumMod val="50000"/>
                  </a:schemeClr>
                </a:solidFill>
                <a:ea typeface="Tahoma" panose="020B0604030504040204" pitchFamily="34" charset="0"/>
                <a:cs typeface="Tahoma" panose="020B0604030504040204" pitchFamily="34" charset="0"/>
              </a:rPr>
              <a:t>, </a:t>
            </a:r>
            <a:r>
              <a:rPr lang="en-US" sz="1400" dirty="0">
                <a:solidFill>
                  <a:schemeClr val="bg1">
                    <a:lumMod val="50000"/>
                  </a:schemeClr>
                </a:solidFill>
                <a:ea typeface="Tahoma" panose="020B0604030504040204" pitchFamily="34" charset="0"/>
                <a:cs typeface="Tahoma" panose="020B0604030504040204" pitchFamily="34" charset="0"/>
              </a:rPr>
              <a:t>A Global Overview</a:t>
            </a:r>
            <a:r>
              <a:rPr lang="hu-HU" sz="1400" dirty="0">
                <a:solidFill>
                  <a:schemeClr val="bg1">
                    <a:lumMod val="50000"/>
                  </a:schemeClr>
                </a:solidFill>
                <a:ea typeface="Tahoma" panose="020B0604030504040204" pitchFamily="34" charset="0"/>
                <a:cs typeface="Tahoma" panose="020B0604030504040204" pitchFamily="34" charset="0"/>
              </a:rPr>
              <a:t>, WHO 2015</a:t>
            </a:r>
          </a:p>
        </p:txBody>
      </p:sp>
      <p:pic>
        <p:nvPicPr>
          <p:cNvPr id="5" name="Kép 4"/>
          <p:cNvPicPr>
            <a:picLocks noChangeAspect="1"/>
          </p:cNvPicPr>
          <p:nvPr/>
        </p:nvPicPr>
        <p:blipFill>
          <a:blip r:embed="rId2"/>
          <a:stretch>
            <a:fillRect/>
          </a:stretch>
        </p:blipFill>
        <p:spPr>
          <a:xfrm>
            <a:off x="975181" y="1079826"/>
            <a:ext cx="5153565" cy="3906735"/>
          </a:xfrm>
          <a:prstGeom prst="rect">
            <a:avLst/>
          </a:prstGeom>
        </p:spPr>
      </p:pic>
      <p:pic>
        <p:nvPicPr>
          <p:cNvPr id="7" name="Kép 6"/>
          <p:cNvPicPr>
            <a:picLocks noChangeAspect="1"/>
          </p:cNvPicPr>
          <p:nvPr/>
        </p:nvPicPr>
        <p:blipFill>
          <a:blip r:embed="rId3"/>
          <a:stretch>
            <a:fillRect/>
          </a:stretch>
        </p:blipFill>
        <p:spPr>
          <a:xfrm>
            <a:off x="6950516" y="2129894"/>
            <a:ext cx="4120112" cy="2104839"/>
          </a:xfrm>
          <a:prstGeom prst="rect">
            <a:avLst/>
          </a:prstGeom>
        </p:spPr>
      </p:pic>
      <p:sp>
        <p:nvSpPr>
          <p:cNvPr id="3" name="Lekerekített téglalap 2"/>
          <p:cNvSpPr/>
          <p:nvPr/>
        </p:nvSpPr>
        <p:spPr>
          <a:xfrm>
            <a:off x="4755006" y="3426421"/>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8" name="Lekerekített téglalap 7"/>
          <p:cNvSpPr/>
          <p:nvPr/>
        </p:nvSpPr>
        <p:spPr>
          <a:xfrm>
            <a:off x="4755006" y="4002721"/>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2240350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ím 1"/>
          <p:cNvSpPr>
            <a:spLocks noGrp="1"/>
          </p:cNvSpPr>
          <p:nvPr>
            <p:ph type="title"/>
          </p:nvPr>
        </p:nvSpPr>
        <p:spPr/>
        <p:txBody>
          <a:bodyPr rtlCol="0"/>
          <a:lstStyle/>
          <a:p>
            <a:pPr rtl="0" eaLnBrk="1" hangingPunct="1"/>
            <a:r>
              <a:rPr lang="hu" sz="3200" b="1"/>
              <a:t>Mentális zavarok</a:t>
            </a:r>
            <a:endParaRPr lang="hu-HU" altLang="hu-HU" sz="3200" b="1" dirty="0"/>
          </a:p>
        </p:txBody>
      </p:sp>
      <p:sp>
        <p:nvSpPr>
          <p:cNvPr id="3" name="Tartalom helye 2"/>
          <p:cNvSpPr>
            <a:spLocks noGrp="1"/>
          </p:cNvSpPr>
          <p:nvPr>
            <p:ph idx="1"/>
          </p:nvPr>
        </p:nvSpPr>
        <p:spPr>
          <a:xfrm>
            <a:off x="192504" y="888593"/>
            <a:ext cx="4961387" cy="5370897"/>
          </a:xfrm>
        </p:spPr>
        <p:txBody>
          <a:bodyPr rtlCol="0">
            <a:noAutofit/>
          </a:bodyPr>
          <a:lstStyle/>
          <a:p>
            <a:pPr marL="109728" lvl="2" indent="0" algn="just" rtl="0" eaLnBrk="1" fontAlgn="auto" hangingPunct="1">
              <a:lnSpc>
                <a:spcPct val="120000"/>
              </a:lnSpc>
              <a:spcBef>
                <a:spcPts val="0"/>
              </a:spcBef>
              <a:spcAft>
                <a:spcPts val="1500"/>
              </a:spcAft>
              <a:buClr>
                <a:schemeClr val="accent3"/>
              </a:buClr>
              <a:buNone/>
              <a:defRPr/>
            </a:pPr>
            <a:r>
              <a:rPr lang="hu-HU" sz="1800" dirty="0" smtClean="0"/>
              <a:t>A fő mentális zavarok a következők: depresszió, skizofrénia, bipoláris zavar, kényszerbetegség, pánikbetegség, poszttraumás stressz zavar, </a:t>
            </a:r>
            <a:r>
              <a:rPr lang="hu-HU" sz="1800" dirty="0" err="1" smtClean="0"/>
              <a:t>borderline</a:t>
            </a:r>
            <a:r>
              <a:rPr lang="hu-HU" sz="1800" dirty="0" smtClean="0"/>
              <a:t> személyiségzavar stb.</a:t>
            </a:r>
          </a:p>
          <a:p>
            <a:pPr marL="109728" indent="0" algn="just" rtl="0" eaLnBrk="1" fontAlgn="auto" hangingPunct="1">
              <a:lnSpc>
                <a:spcPct val="120000"/>
              </a:lnSpc>
              <a:spcBef>
                <a:spcPts val="0"/>
              </a:spcBef>
              <a:spcAft>
                <a:spcPts val="1500"/>
              </a:spcAft>
              <a:buClr>
                <a:schemeClr val="accent3"/>
              </a:buClr>
              <a:buNone/>
              <a:defRPr/>
            </a:pPr>
            <a:r>
              <a:rPr lang="hu-HU" sz="1800" dirty="0" smtClean="0"/>
              <a:t>"A mentális zavar olyan egészségi állapot, amelyet az egyén </a:t>
            </a:r>
            <a:r>
              <a:rPr lang="hu-HU" sz="1800" dirty="0" err="1" smtClean="0"/>
              <a:t>kognícióinak</a:t>
            </a:r>
            <a:r>
              <a:rPr lang="hu-HU" sz="1800" dirty="0" smtClean="0"/>
              <a:t>, érzelmeinek vagy viselkedésének jelentős diszfunkciója jellemez, amely a mentális működés alapjául</a:t>
            </a:r>
            <a:br>
              <a:rPr lang="hu-HU" sz="1800" dirty="0" smtClean="0"/>
            </a:br>
            <a:r>
              <a:rPr lang="hu-HU" sz="1800" dirty="0" smtClean="0"/>
              <a:t>szolgáló pszichológiai, biológiai vagy</a:t>
            </a:r>
            <a:br>
              <a:rPr lang="hu-HU" sz="1800" dirty="0" smtClean="0"/>
            </a:br>
            <a:r>
              <a:rPr lang="hu-HU" sz="1800" dirty="0" smtClean="0"/>
              <a:t>fejlődési folyamatok zavarát tükrözi."</a:t>
            </a:r>
            <a:br>
              <a:rPr lang="hu-HU" sz="1800" dirty="0" smtClean="0"/>
            </a:br>
            <a:r>
              <a:rPr lang="hu-HU" sz="1800" dirty="0" smtClean="0"/>
              <a:t> </a:t>
            </a:r>
            <a:r>
              <a:rPr lang="hu-HU" sz="1600" i="1" dirty="0" smtClean="0"/>
              <a:t>[Amerikai Pszichiátriai Társaság (2012)].</a:t>
            </a:r>
          </a:p>
          <a:p>
            <a:pPr marL="658368" lvl="1" indent="-246888" rtl="0" eaLnBrk="1" fontAlgn="auto" hangingPunct="1">
              <a:lnSpc>
                <a:spcPct val="100000"/>
              </a:lnSpc>
              <a:spcBef>
                <a:spcPts val="0"/>
              </a:spcBef>
              <a:spcAft>
                <a:spcPts val="1500"/>
              </a:spcAft>
              <a:buFont typeface="Georgia"/>
              <a:buChar char="▫"/>
              <a:defRPr/>
            </a:pPr>
            <a:r>
              <a:rPr lang="hu-HU" sz="1700" dirty="0" smtClean="0"/>
              <a:t>bármilyen korú, fajú, vallású vagy jövedelmű személyt érinthet.</a:t>
            </a:r>
          </a:p>
          <a:p>
            <a:pPr marL="658368" lvl="1" indent="-246888" rtl="0" eaLnBrk="1" fontAlgn="auto" hangingPunct="1">
              <a:lnSpc>
                <a:spcPct val="100000"/>
              </a:lnSpc>
              <a:spcBef>
                <a:spcPts val="0"/>
              </a:spcBef>
              <a:spcAft>
                <a:spcPts val="1500"/>
              </a:spcAft>
              <a:buFont typeface="Georgia"/>
              <a:buChar char="▫"/>
              <a:defRPr/>
            </a:pPr>
            <a:r>
              <a:rPr lang="hu-HU" sz="1700" dirty="0" smtClean="0"/>
              <a:t>a nem a  személyes gyengeség, jellemtelenség vagy rossz neveltetés eredménye</a:t>
            </a:r>
            <a:endParaRPr lang="hu-HU" sz="1700" dirty="0"/>
          </a:p>
        </p:txBody>
      </p:sp>
      <p:pic>
        <p:nvPicPr>
          <p:cNvPr id="5" name="Tartalom hely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721" y="604161"/>
            <a:ext cx="6796610" cy="3548135"/>
          </a:xfrm>
          <a:prstGeom prst="rect">
            <a:avLst/>
          </a:prstGeom>
        </p:spPr>
      </p:pic>
      <p:sp>
        <p:nvSpPr>
          <p:cNvPr id="6" name="Téglalap 5"/>
          <p:cNvSpPr/>
          <p:nvPr/>
        </p:nvSpPr>
        <p:spPr>
          <a:xfrm>
            <a:off x="7247326" y="4152296"/>
            <a:ext cx="2887400" cy="276999"/>
          </a:xfrm>
          <a:prstGeom prst="rect">
            <a:avLst/>
          </a:prstGeom>
        </p:spPr>
        <p:txBody>
          <a:bodyPr wrap="square" rtlCol="0">
            <a:spAutoFit/>
          </a:bodyPr>
          <a:lstStyle/>
          <a:p>
            <a:pPr rtl="0"/>
            <a:r>
              <a:rPr lang="hu" sz="1200" dirty="0" smtClean="0">
                <a:solidFill>
                  <a:schemeClr val="bg1">
                    <a:lumMod val="50000"/>
                  </a:schemeClr>
                </a:solidFill>
                <a:ea typeface="Tahoma" panose="020B0604030504040204" pitchFamily="34" charset="0"/>
                <a:cs typeface="Tahoma" panose="020B0604030504040204" pitchFamily="34" charset="0"/>
                <a:hlinkClick r:id="rId3"/>
              </a:rPr>
              <a:t>https</a:t>
            </a:r>
            <a:r>
              <a:rPr lang="hu" sz="1200" dirty="0">
                <a:solidFill>
                  <a:schemeClr val="bg1">
                    <a:lumMod val="50000"/>
                  </a:schemeClr>
                </a:solidFill>
                <a:ea typeface="Tahoma" panose="020B0604030504040204" pitchFamily="34" charset="0"/>
                <a:cs typeface="Tahoma" panose="020B0604030504040204" pitchFamily="34" charset="0"/>
                <a:hlinkClick r:id="rId3"/>
              </a:rPr>
              <a:t>://ourworldindata.org/mental-health</a:t>
            </a:r>
            <a:r>
              <a:rPr lang="hu" sz="1200" dirty="0">
                <a:solidFill>
                  <a:schemeClr val="bg1">
                    <a:lumMod val="50000"/>
                  </a:schemeClr>
                </a:solidFill>
                <a:ea typeface="Tahoma" panose="020B0604030504040204" pitchFamily="34" charset="0"/>
                <a:cs typeface="Tahoma" panose="020B0604030504040204" pitchFamily="34" charset="0"/>
              </a:rPr>
              <a:t>.</a:t>
            </a:r>
            <a:endParaRPr lang="hu-HU" sz="1200" dirty="0">
              <a:solidFill>
                <a:schemeClr val="bg1">
                  <a:lumMod val="50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3176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7464153" y="2711153"/>
            <a:ext cx="3961230" cy="2419124"/>
          </a:xfrm>
          <a:prstGeom prst="rect">
            <a:avLst/>
          </a:prstGeom>
          <a:solidFill>
            <a:schemeClr val="bg1">
              <a:lumMod val="95000"/>
            </a:schemeClr>
          </a:solidFill>
        </p:spPr>
        <p:txBody>
          <a:bodyPr wrap="square" rtlCol="0">
            <a:spAutoFit/>
          </a:bodyPr>
          <a:lstStyle/>
          <a:p>
            <a:pPr algn="just">
              <a:lnSpc>
                <a:spcPct val="120000"/>
              </a:lnSpc>
            </a:pPr>
            <a:r>
              <a:rPr lang="hu" dirty="0" smtClean="0"/>
              <a:t>2017-ben </a:t>
            </a:r>
            <a:r>
              <a:rPr lang="hu" dirty="0"/>
              <a:t>világszerte 970 millió ember szenvedett mentális vagy szerhasználati zavarban. </a:t>
            </a:r>
            <a:endParaRPr lang="hu" dirty="0" smtClean="0"/>
          </a:p>
          <a:p>
            <a:pPr algn="just">
              <a:lnSpc>
                <a:spcPct val="120000"/>
              </a:lnSpc>
            </a:pPr>
            <a:endParaRPr lang="hu" dirty="0" smtClean="0"/>
          </a:p>
          <a:p>
            <a:pPr algn="just">
              <a:lnSpc>
                <a:spcPct val="120000"/>
              </a:lnSpc>
            </a:pPr>
            <a:r>
              <a:rPr lang="hu" dirty="0" smtClean="0"/>
              <a:t>Becslések </a:t>
            </a:r>
            <a:r>
              <a:rPr lang="hu" dirty="0"/>
              <a:t>szerint a lakosság </a:t>
            </a:r>
            <a:r>
              <a:rPr lang="hu" dirty="0" smtClean="0"/>
              <a:t>minegy</a:t>
            </a:r>
            <a:br>
              <a:rPr lang="hu" dirty="0" smtClean="0"/>
            </a:br>
            <a:r>
              <a:rPr lang="hu" dirty="0" smtClean="0"/>
              <a:t>3,6 - 4,0 százaléka szorongásos </a:t>
            </a:r>
            <a:r>
              <a:rPr lang="hu" dirty="0"/>
              <a:t>zavarral és depresszióval </a:t>
            </a:r>
            <a:r>
              <a:rPr lang="hu" dirty="0" smtClean="0"/>
              <a:t>küzdött.</a:t>
            </a:r>
            <a:endParaRPr lang="hu" dirty="0"/>
          </a:p>
        </p:txBody>
      </p:sp>
      <p:sp>
        <p:nvSpPr>
          <p:cNvPr id="5" name="Téglalap 4"/>
          <p:cNvSpPr/>
          <p:nvPr/>
        </p:nvSpPr>
        <p:spPr>
          <a:xfrm>
            <a:off x="134413" y="6046243"/>
            <a:ext cx="5848944" cy="307777"/>
          </a:xfrm>
          <a:prstGeom prst="rect">
            <a:avLst/>
          </a:prstGeom>
        </p:spPr>
        <p:txBody>
          <a:bodyPr wrap="square" rtlCol="0">
            <a:spAutoFit/>
          </a:bodyPr>
          <a:lstStyle/>
          <a:p>
            <a:pPr rtl="0"/>
            <a:r>
              <a:rPr lang="hu" sz="1400">
                <a:solidFill>
                  <a:schemeClr val="bg1">
                    <a:lumMod val="50000"/>
                  </a:schemeClr>
                </a:solidFill>
                <a:ea typeface="Tahoma" panose="020B0604030504040204" pitchFamily="34" charset="0"/>
                <a:cs typeface="Tahoma" panose="020B0604030504040204" pitchFamily="34" charset="0"/>
              </a:rPr>
              <a:t>Forrás (hozzáférés: 2023.06.14.): </a:t>
            </a:r>
            <a:r>
              <a:rPr lang="hu" sz="1400">
                <a:solidFill>
                  <a:schemeClr val="bg1">
                    <a:lumMod val="50000"/>
                  </a:schemeClr>
                </a:solidFill>
                <a:ea typeface="Tahoma" panose="020B0604030504040204" pitchFamily="34" charset="0"/>
                <a:cs typeface="Tahoma" panose="020B0604030504040204" pitchFamily="34" charset="0"/>
                <a:hlinkClick r:id="rId3"/>
              </a:rPr>
              <a:t>https://ourworldindata.org/mental-health</a:t>
            </a:r>
            <a:r>
              <a:rPr lang="hu" sz="1400">
                <a:solidFill>
                  <a:schemeClr val="bg1">
                    <a:lumMod val="50000"/>
                  </a:schemeClr>
                </a:solidFill>
                <a:ea typeface="Tahoma" panose="020B0604030504040204" pitchFamily="34" charset="0"/>
                <a:cs typeface="Tahoma" panose="020B0604030504040204" pitchFamily="34" charset="0"/>
              </a:rPr>
              <a:t>.</a:t>
            </a:r>
            <a:endParaRPr lang="en-GB" sz="1400" dirty="0">
              <a:solidFill>
                <a:schemeClr val="bg1">
                  <a:lumMod val="50000"/>
                </a:schemeClr>
              </a:solidFill>
              <a:ea typeface="Tahoma" panose="020B0604030504040204" pitchFamily="34" charset="0"/>
              <a:cs typeface="Tahoma" panose="020B0604030504040204" pitchFamily="34" charset="0"/>
            </a:endParaRPr>
          </a:p>
        </p:txBody>
      </p:sp>
      <p:pic>
        <p:nvPicPr>
          <p:cNvPr id="2" name="Kép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4" y="836712"/>
            <a:ext cx="7234014" cy="5106363"/>
          </a:xfrm>
          <a:prstGeom prst="rect">
            <a:avLst/>
          </a:prstGeom>
        </p:spPr>
      </p:pic>
    </p:spTree>
    <p:extLst>
      <p:ext uri="{BB962C8B-B14F-4D97-AF65-F5344CB8AC3E}">
        <p14:creationId xmlns:p14="http://schemas.microsoft.com/office/powerpoint/2010/main" val="3077299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rtl="0"/>
            <a:r>
              <a:rPr lang="hu" sz="3200" b="1" dirty="0"/>
              <a:t>Mentális egészség és </a:t>
            </a:r>
            <a:r>
              <a:rPr lang="hu" sz="3200" b="1" dirty="0" smtClean="0"/>
              <a:t>a stresszel </a:t>
            </a:r>
            <a:r>
              <a:rPr lang="hu" sz="3200" b="1" dirty="0"/>
              <a:t>kapcsolatos rendellenességek</a:t>
            </a:r>
            <a:endParaRPr lang="hu-HU" sz="3200" b="1" dirty="0"/>
          </a:p>
        </p:txBody>
      </p:sp>
      <p:sp>
        <p:nvSpPr>
          <p:cNvPr id="3" name="Tartalom helye 2"/>
          <p:cNvSpPr>
            <a:spLocks noGrp="1"/>
          </p:cNvSpPr>
          <p:nvPr>
            <p:ph idx="1"/>
          </p:nvPr>
        </p:nvSpPr>
        <p:spPr>
          <a:xfrm>
            <a:off x="192506" y="1440873"/>
            <a:ext cx="8226875" cy="4373518"/>
          </a:xfrm>
        </p:spPr>
        <p:txBody>
          <a:bodyPr rtlCol="0">
            <a:noAutofit/>
          </a:bodyPr>
          <a:lstStyle/>
          <a:p>
            <a:pPr marL="0" indent="0" algn="just" rtl="0">
              <a:lnSpc>
                <a:spcPct val="100000"/>
              </a:lnSpc>
              <a:buNone/>
            </a:pPr>
            <a:r>
              <a:rPr lang="hu-HU" sz="2200" dirty="0" smtClean="0"/>
              <a:t>Egyes mentális betegségben szenvedő betegek különösen érzékenyek a hőhatásokra.</a:t>
            </a:r>
          </a:p>
          <a:p>
            <a:pPr lvl="1" algn="just" rtl="0">
              <a:lnSpc>
                <a:spcPct val="100000"/>
              </a:lnSpc>
              <a:spcAft>
                <a:spcPts val="1000"/>
              </a:spcAft>
            </a:pPr>
            <a:r>
              <a:rPr lang="hu-HU" sz="2200" dirty="0" smtClean="0"/>
              <a:t>Az öngyilkosságok aránya a hőmérséklet emelkedésével párhuzamosan emelkedik, ami arra utal, hogy az éghajlatváltozás hatással lehet a depresszióra és más mentális betegségekre. </a:t>
            </a:r>
          </a:p>
          <a:p>
            <a:pPr lvl="1" algn="just" rtl="0">
              <a:lnSpc>
                <a:spcPct val="100000"/>
              </a:lnSpc>
              <a:spcAft>
                <a:spcPts val="1000"/>
              </a:spcAft>
            </a:pPr>
            <a:r>
              <a:rPr lang="hu-HU" sz="2200" dirty="0" smtClean="0"/>
              <a:t>A súlyos mentális betegségben, például skizofréniában szenvedő betegek veszélyeztetettek a meleg időjárás idején </a:t>
            </a:r>
            <a:r>
              <a:rPr lang="hu-HU" sz="2200" dirty="0" smtClean="0">
                <a:sym typeface="Wingdings" panose="05000000000000000000" pitchFamily="2" charset="2"/>
              </a:rPr>
              <a:t> </a:t>
            </a:r>
            <a:r>
              <a:rPr lang="hu-HU" sz="2200" dirty="0" smtClean="0"/>
              <a:t>Gyógyszereik befolyásolhatják a hőszabályozást, vagy akár közvetlenül is okozhatnak </a:t>
            </a:r>
            <a:r>
              <a:rPr lang="hu-HU" sz="2200" dirty="0" err="1" smtClean="0"/>
              <a:t>hipertermiát</a:t>
            </a:r>
            <a:r>
              <a:rPr lang="hu-HU" sz="2200" dirty="0" smtClean="0"/>
              <a:t>.</a:t>
            </a:r>
          </a:p>
          <a:p>
            <a:pPr rtl="0">
              <a:lnSpc>
                <a:spcPct val="100000"/>
              </a:lnSpc>
            </a:pPr>
            <a:endParaRPr lang="hu-HU" sz="2400" dirty="0"/>
          </a:p>
        </p:txBody>
      </p:sp>
      <p:sp>
        <p:nvSpPr>
          <p:cNvPr id="6" name="Téglalap 5"/>
          <p:cNvSpPr/>
          <p:nvPr/>
        </p:nvSpPr>
        <p:spPr>
          <a:xfrm>
            <a:off x="0" y="6016219"/>
            <a:ext cx="8107925" cy="307777"/>
          </a:xfrm>
          <a:prstGeom prst="rect">
            <a:avLst/>
          </a:prstGeom>
        </p:spPr>
        <p:txBody>
          <a:bodyPr wrap="none" rtlCol="0">
            <a:spAutoFit/>
          </a:bodyPr>
          <a:lstStyle/>
          <a:p>
            <a:pPr rtl="0"/>
            <a:r>
              <a:rPr lang="hu" sz="1400">
                <a:solidFill>
                  <a:schemeClr val="bg1">
                    <a:lumMod val="50000"/>
                  </a:schemeClr>
                </a:solidFill>
              </a:rPr>
              <a:t>Forrás </a:t>
            </a:r>
            <a:r>
              <a:rPr lang="hu" sz="1400">
                <a:solidFill>
                  <a:schemeClr val="bg1">
                    <a:lumMod val="50000"/>
                  </a:schemeClr>
                </a:solidFill>
                <a:ea typeface="Tahoma" panose="020B0604030504040204" pitchFamily="34" charset="0"/>
                <a:cs typeface="Tahoma" panose="020B0604030504040204" pitchFamily="34" charset="0"/>
              </a:rPr>
              <a:t>(hozzáférés: 2023.06.14.): </a:t>
            </a:r>
            <a:r>
              <a:rPr lang="hu" sz="1400">
                <a:solidFill>
                  <a:schemeClr val="bg1">
                    <a:lumMod val="50000"/>
                  </a:schemeClr>
                </a:solidFill>
                <a:hlinkClick r:id="rId3"/>
              </a:rPr>
              <a:t>https://www.cdc.gov/climateandhealth/effects/mental_health_disorders.htm</a:t>
            </a:r>
            <a:r>
              <a:rPr lang="hu" sz="1400">
                <a:solidFill>
                  <a:schemeClr val="bg1">
                    <a:lumMod val="50000"/>
                  </a:schemeClr>
                </a:solidFill>
              </a:rPr>
              <a:t>.</a:t>
            </a:r>
            <a:endParaRPr lang="hu-HU" sz="1400" dirty="0">
              <a:solidFill>
                <a:schemeClr val="bg1">
                  <a:lumMod val="50000"/>
                </a:schemeClr>
              </a:solidFill>
            </a:endParaRPr>
          </a:p>
        </p:txBody>
      </p:sp>
      <p:pic>
        <p:nvPicPr>
          <p:cNvPr id="4" name="Kép 3"/>
          <p:cNvPicPr>
            <a:picLocks noChangeAspect="1"/>
          </p:cNvPicPr>
          <p:nvPr/>
        </p:nvPicPr>
        <p:blipFill>
          <a:blip r:embed="rId4"/>
          <a:stretch>
            <a:fillRect/>
          </a:stretch>
        </p:blipFill>
        <p:spPr>
          <a:xfrm>
            <a:off x="8978015" y="2378572"/>
            <a:ext cx="2914141" cy="1755800"/>
          </a:xfrm>
          <a:prstGeom prst="rect">
            <a:avLst/>
          </a:prstGeom>
        </p:spPr>
      </p:pic>
    </p:spTree>
    <p:extLst>
      <p:ext uri="{BB962C8B-B14F-4D97-AF65-F5344CB8AC3E}">
        <p14:creationId xmlns:p14="http://schemas.microsoft.com/office/powerpoint/2010/main" val="303867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rtl="0"/>
            <a:r>
              <a:rPr lang="hu" sz="3200" b="1"/>
              <a:t>Mentális egészség és stresszel kapcsolatos rendellenességek</a:t>
            </a:r>
            <a:endParaRPr lang="hu-HU" sz="3200" b="1" dirty="0"/>
          </a:p>
        </p:txBody>
      </p:sp>
      <p:sp>
        <p:nvSpPr>
          <p:cNvPr id="3" name="Tartalom helye 2"/>
          <p:cNvSpPr>
            <a:spLocks noGrp="1"/>
          </p:cNvSpPr>
          <p:nvPr>
            <p:ph idx="1"/>
          </p:nvPr>
        </p:nvSpPr>
        <p:spPr>
          <a:xfrm>
            <a:off x="192505" y="1146412"/>
            <a:ext cx="9034621" cy="4707736"/>
          </a:xfrm>
        </p:spPr>
        <p:txBody>
          <a:bodyPr rtlCol="0">
            <a:noAutofit/>
          </a:bodyPr>
          <a:lstStyle/>
          <a:p>
            <a:pPr algn="just" rtl="0">
              <a:lnSpc>
                <a:spcPct val="100000"/>
              </a:lnSpc>
            </a:pPr>
            <a:r>
              <a:rPr lang="hu" sz="2200" dirty="0" smtClean="0"/>
              <a:t>A természeti katasztrófák </a:t>
            </a:r>
            <a:r>
              <a:rPr lang="hu" sz="2200" dirty="0"/>
              <a:t>után a mentális </a:t>
            </a:r>
            <a:r>
              <a:rPr lang="hu" sz="2200" dirty="0" smtClean="0"/>
              <a:t>egészségproblémák </a:t>
            </a:r>
            <a:r>
              <a:rPr lang="hu" sz="2200" dirty="0"/>
              <a:t>fokozódnak</a:t>
            </a:r>
            <a:endParaRPr lang="hu-HU" sz="2200" dirty="0"/>
          </a:p>
          <a:p>
            <a:pPr lvl="1" algn="just" rtl="0">
              <a:lnSpc>
                <a:spcPct val="100000"/>
              </a:lnSpc>
            </a:pPr>
            <a:r>
              <a:rPr lang="hu" sz="2200" dirty="0"/>
              <a:t>Mind a mentális betegséggel nem rendelkező, mind a veszélyeztetett emberek körében </a:t>
            </a:r>
            <a:r>
              <a:rPr lang="hu" sz="2200" dirty="0" smtClean="0"/>
              <a:t>– ez </a:t>
            </a:r>
            <a:r>
              <a:rPr lang="hu" sz="2200" dirty="0"/>
              <a:t>a jelenség az "abnormális eseményekre adott közös reakciók" néven ismert.</a:t>
            </a:r>
            <a:endParaRPr lang="hu-HU" sz="2200" dirty="0"/>
          </a:p>
          <a:p>
            <a:pPr lvl="1" algn="just" rtl="0">
              <a:lnSpc>
                <a:spcPct val="100000"/>
              </a:lnSpc>
            </a:pPr>
            <a:r>
              <a:rPr lang="hu" sz="2200" dirty="0"/>
              <a:t>Szorongás és poszttraumás </a:t>
            </a:r>
            <a:r>
              <a:rPr lang="hu" sz="2200" dirty="0" smtClean="0"/>
              <a:t>stresszbetegség (PTSD)</a:t>
            </a:r>
            <a:endParaRPr lang="hu-HU" sz="2200" dirty="0"/>
          </a:p>
          <a:p>
            <a:pPr lvl="1" algn="just" rtl="0">
              <a:lnSpc>
                <a:spcPct val="100000"/>
              </a:lnSpc>
            </a:pPr>
            <a:r>
              <a:rPr lang="hu" sz="2200" dirty="0"/>
              <a:t>Az intenzív stresszhatások egyéb </a:t>
            </a:r>
            <a:r>
              <a:rPr lang="hu" sz="2200" dirty="0" smtClean="0"/>
              <a:t>egészségi </a:t>
            </a:r>
            <a:r>
              <a:rPr lang="hu" sz="2200" dirty="0"/>
              <a:t>következményei is aggodalomra adnak okot (koraszülés, alacsony születési súly</a:t>
            </a:r>
            <a:r>
              <a:rPr lang="hu" sz="2200" dirty="0" smtClean="0"/>
              <a:t>, stb).</a:t>
            </a:r>
            <a:endParaRPr lang="hu" sz="2200" dirty="0"/>
          </a:p>
          <a:p>
            <a:pPr algn="just" rtl="0">
              <a:lnSpc>
                <a:spcPct val="110000"/>
              </a:lnSpc>
            </a:pPr>
            <a:r>
              <a:rPr lang="hu" sz="2200" dirty="0"/>
              <a:t>A környezeti állapot romlásával és a kitelepítéssel kapcsolatos esetleges szorongás, valamint az éghajlatváltozással kapcsolatos ismeretek által egyes emberekben kiváltott szorongás és kétségbeesés -&gt; </a:t>
            </a:r>
            <a:r>
              <a:rPr lang="en" sz="2200" dirty="0" smtClean="0"/>
              <a:t>ÖKO-</a:t>
            </a:r>
            <a:r>
              <a:rPr lang="hu-HU" sz="2200" dirty="0" smtClean="0"/>
              <a:t>SZORONGÁS</a:t>
            </a:r>
            <a:endParaRPr lang="en" sz="2200" dirty="0"/>
          </a:p>
          <a:p>
            <a:pPr rtl="0">
              <a:lnSpc>
                <a:spcPct val="100000"/>
              </a:lnSpc>
            </a:pPr>
            <a:endParaRPr lang="hu-HU" sz="2400" dirty="0"/>
          </a:p>
        </p:txBody>
      </p:sp>
      <p:pic>
        <p:nvPicPr>
          <p:cNvPr id="7" name="Kép 6"/>
          <p:cNvPicPr>
            <a:picLocks noChangeAspect="1"/>
          </p:cNvPicPr>
          <p:nvPr/>
        </p:nvPicPr>
        <p:blipFill rotWithShape="1">
          <a:blip r:embed="rId3"/>
          <a:srcRect l="66413" t="34918" b="31682"/>
          <a:stretch/>
        </p:blipFill>
        <p:spPr>
          <a:xfrm>
            <a:off x="9176697" y="2315540"/>
            <a:ext cx="2912634" cy="1759788"/>
          </a:xfrm>
          <a:prstGeom prst="rect">
            <a:avLst/>
          </a:prstGeom>
        </p:spPr>
      </p:pic>
      <p:sp>
        <p:nvSpPr>
          <p:cNvPr id="8" name="Téglalap 7"/>
          <p:cNvSpPr/>
          <p:nvPr/>
        </p:nvSpPr>
        <p:spPr>
          <a:xfrm>
            <a:off x="0" y="6016219"/>
            <a:ext cx="8107925" cy="307777"/>
          </a:xfrm>
          <a:prstGeom prst="rect">
            <a:avLst/>
          </a:prstGeom>
        </p:spPr>
        <p:txBody>
          <a:bodyPr wrap="none" rtlCol="0">
            <a:spAutoFit/>
          </a:bodyPr>
          <a:lstStyle/>
          <a:p>
            <a:pPr rtl="0"/>
            <a:r>
              <a:rPr lang="hu" sz="1400">
                <a:solidFill>
                  <a:schemeClr val="bg1">
                    <a:lumMod val="50000"/>
                  </a:schemeClr>
                </a:solidFill>
              </a:rPr>
              <a:t>Forrás </a:t>
            </a:r>
            <a:r>
              <a:rPr lang="hu" sz="1400">
                <a:solidFill>
                  <a:schemeClr val="bg1">
                    <a:lumMod val="50000"/>
                  </a:schemeClr>
                </a:solidFill>
                <a:ea typeface="Tahoma" panose="020B0604030504040204" pitchFamily="34" charset="0"/>
                <a:cs typeface="Tahoma" panose="020B0604030504040204" pitchFamily="34" charset="0"/>
              </a:rPr>
              <a:t>(hozzáférés: 2023.06.14.): </a:t>
            </a:r>
            <a:r>
              <a:rPr lang="hu" sz="1400">
                <a:solidFill>
                  <a:schemeClr val="bg1">
                    <a:lumMod val="50000"/>
                  </a:schemeClr>
                </a:solidFill>
                <a:hlinkClick r:id="rId4"/>
              </a:rPr>
              <a:t>https://www.cdc.gov/climateandhealth/effects/mental_health_disorders.htm</a:t>
            </a:r>
            <a:r>
              <a:rPr lang="hu" sz="1400">
                <a:solidFill>
                  <a:schemeClr val="bg1">
                    <a:lumMod val="50000"/>
                  </a:schemeClr>
                </a:solidFill>
              </a:rPr>
              <a:t>.</a:t>
            </a:r>
            <a:endParaRPr lang="hu-HU" sz="1400" dirty="0">
              <a:solidFill>
                <a:schemeClr val="bg1">
                  <a:lumMod val="50000"/>
                </a:schemeClr>
              </a:solidFill>
            </a:endParaRPr>
          </a:p>
        </p:txBody>
      </p:sp>
    </p:spTree>
    <p:extLst>
      <p:ext uri="{BB962C8B-B14F-4D97-AF65-F5344CB8AC3E}">
        <p14:creationId xmlns:p14="http://schemas.microsoft.com/office/powerpoint/2010/main" val="2198346243"/>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ED4AB8-F934-4795-92F0-F61A2751ECD5}"/>
</file>

<file path=customXml/itemProps2.xml><?xml version="1.0" encoding="utf-8"?>
<ds:datastoreItem xmlns:ds="http://schemas.openxmlformats.org/officeDocument/2006/customXml" ds:itemID="{EE74605C-A642-43B2-8D93-D602E3F94B6A}">
  <ds:schemaRefs>
    <ds:schemaRef ds:uri="http://schemas.microsoft.com/office/2006/metadata/properties"/>
    <ds:schemaRef ds:uri="http://purl.org/dc/dcmitype/"/>
    <ds:schemaRef ds:uri="http://purl.org/dc/elements/1.1/"/>
    <ds:schemaRef ds:uri="http://purl.org/dc/term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603c054e-d324-4a4b-bfdc-a44c27811fd1"/>
    <ds:schemaRef ds:uri="7041af30-ae09-480b-a38a-622eca9a1506"/>
  </ds:schemaRefs>
</ds:datastoreItem>
</file>

<file path=customXml/itemProps3.xml><?xml version="1.0" encoding="utf-8"?>
<ds:datastoreItem xmlns:ds="http://schemas.openxmlformats.org/officeDocument/2006/customXml" ds:itemID="{7DD5A7EF-E185-488C-9016-8D4B92A94F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559</TotalTime>
  <Words>3447</Words>
  <Application>Microsoft Office PowerPoint</Application>
  <PresentationFormat>Szélesvásznú</PresentationFormat>
  <Paragraphs>271</Paragraphs>
  <Slides>37</Slides>
  <Notes>6</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37</vt:i4>
      </vt:variant>
    </vt:vector>
  </HeadingPairs>
  <TitlesOfParts>
    <vt:vector size="46" baseType="lpstr">
      <vt:lpstr>Arial</vt:lpstr>
      <vt:lpstr>Calibri</vt:lpstr>
      <vt:lpstr>Garamond</vt:lpstr>
      <vt:lpstr>Georgia</vt:lpstr>
      <vt:lpstr>PT Sans</vt:lpstr>
      <vt:lpstr>Tahoma</vt:lpstr>
      <vt:lpstr>Times New Roman</vt:lpstr>
      <vt:lpstr>Wingdings</vt:lpstr>
      <vt:lpstr>Office-téma</vt:lpstr>
      <vt:lpstr>Developing new curriculum outlines and learning materials on climate change's health impacts for medical schools 2021-2-HU01-KA220-HED-000050972</vt:lpstr>
      <vt:lpstr>Az éghajlatváltozás mentális egészségre gyakorlot hatása  Az éghajlatváltozás foglalkozás-egészségügyi vonatkozásai</vt:lpstr>
      <vt:lpstr>Az előadás segítségével megszerezhető ismeretek</vt:lpstr>
      <vt:lpstr>Hogyan hat az éghajlatváltozás az egészségre?</vt:lpstr>
      <vt:lpstr>Az éghajlatváltozással foglalkozó kormányközi testület (Intergovernmental Panel on Climate Change, IPCC) előrejelzései a jövőre nézve</vt:lpstr>
      <vt:lpstr>Mentális zavarok</vt:lpstr>
      <vt:lpstr>PowerPoint-bemutató</vt:lpstr>
      <vt:lpstr>Mentális egészség és a stresszel kapcsolatos rendellenességek</vt:lpstr>
      <vt:lpstr>Mentális egészség és stresszel kapcsolatos rendellenességek</vt:lpstr>
      <vt:lpstr>Öko-szorongás (eco-anxiety)</vt:lpstr>
      <vt:lpstr>Tippek az öko-szorongás leküzdéséhez</vt:lpstr>
      <vt:lpstr>Van-e összefüggés a meleg időjárás és a rossz mentális egészségi állapot között? Szisztematikus áttekintés és metaanalízis</vt:lpstr>
      <vt:lpstr>A napi ok-specifikus halálozás százalékos változása (95% CI) rövid és hosszú időtartamú hőhullámok alatt.  A 65-74 évesek körében statisztikailag szignifikáns halálozási növekedés volt kimutatható az agyi érrendszeri betegségek, a krónikus alsó légúti betegségek, valamint a mentális és viselkedési zavarok esetében.</vt:lpstr>
      <vt:lpstr>Az éghajlatváltozással összefüggő migráció a szubszaharai Afrikában</vt:lpstr>
      <vt:lpstr>Bozóttüzek Ausztráliában</vt:lpstr>
      <vt:lpstr>A mentális egészség és a hőség közötti lehetséges biológiai mechanizmusok</vt:lpstr>
      <vt:lpstr>A hőhullám hatása az okspecifikus sürgősségi ellátás igénybe vételére</vt:lpstr>
      <vt:lpstr>Az éghajlatváltozás hatásainak és a mentális egészségel kapcsolatos egészségkockázatok</vt:lpstr>
      <vt:lpstr>Mentális egészségproblémák – Mit tehetnek a közösségek a megelőzés érdekében</vt:lpstr>
      <vt:lpstr>Hogyan hathat az éghajlatváltozás az egészségügyi ellátórendszerre?</vt:lpstr>
      <vt:lpstr>Hogyan hathat az éghajlatváltozás az egészségügyben dolgozókra?</vt:lpstr>
      <vt:lpstr>Az éghajlatváltozással és annak egészséghatásaival kapcsolatos ismeretek, attitűdök és gyakorlatok az indiai egészségügyi dolgozók körében </vt:lpstr>
      <vt:lpstr>Az éghajlatváltozás és a munkavállalók egészsége</vt:lpstr>
      <vt:lpstr>Az éghajlatváltozás és a munkavállalók egészsége</vt:lpstr>
      <vt:lpstr>Az éghajlatváltozás és a munkavállalók egészsége</vt:lpstr>
      <vt:lpstr>Az éghajlatváltozás és a munkavállalók egészsége</vt:lpstr>
      <vt:lpstr>Az éghajlatváltozás és a munkavállalók egészsége</vt:lpstr>
      <vt:lpstr>Az éghajlatváltozás és a munkavállalók egészsége</vt:lpstr>
      <vt:lpstr>Az éghajlatváltozás és a munkavállalók egészsége – Mit tehetünk?</vt:lpstr>
      <vt:lpstr>Az éghajlatváltozás és a munkavállalók egészsége – Mit tehetünk?</vt:lpstr>
      <vt:lpstr>Éghajlatváltozás, munkahelyi biztonság és egészségvédelem</vt:lpstr>
      <vt:lpstr>Éghajlatváltozás, munkahelyi biztonság és egészségvédelem</vt:lpstr>
      <vt:lpstr>A CDC BRACE (Building Resilience Against Climate Effects) keretrendszere</vt:lpstr>
      <vt:lpstr>Fő megállapítások</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mental diseases, occupational load</dc:title>
  <dc:creator>Márovics Gergely Péter</dc:creator>
  <cp:lastModifiedBy>Giran</cp:lastModifiedBy>
  <cp:revision>154</cp:revision>
  <dcterms:created xsi:type="dcterms:W3CDTF">2023-07-11T12:15:07Z</dcterms:created>
  <dcterms:modified xsi:type="dcterms:W3CDTF">2025-04-17T07:40:02Z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