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2"/>
  </p:notesMasterIdLst>
  <p:sldIdLst>
    <p:sldId id="326" r:id="rId5"/>
    <p:sldId id="256" r:id="rId6"/>
    <p:sldId id="322" r:id="rId7"/>
    <p:sldId id="261" r:id="rId8"/>
    <p:sldId id="263" r:id="rId9"/>
    <p:sldId id="265" r:id="rId10"/>
    <p:sldId id="266" r:id="rId11"/>
    <p:sldId id="267" r:id="rId12"/>
    <p:sldId id="264" r:id="rId13"/>
    <p:sldId id="276" r:id="rId14"/>
    <p:sldId id="277" r:id="rId15"/>
    <p:sldId id="278" r:id="rId16"/>
    <p:sldId id="285" r:id="rId17"/>
    <p:sldId id="280" r:id="rId18"/>
    <p:sldId id="282" r:id="rId19"/>
    <p:sldId id="283" r:id="rId20"/>
    <p:sldId id="284" r:id="rId21"/>
    <p:sldId id="289" r:id="rId22"/>
    <p:sldId id="291" r:id="rId23"/>
    <p:sldId id="314" r:id="rId24"/>
    <p:sldId id="292" r:id="rId25"/>
    <p:sldId id="272" r:id="rId26"/>
    <p:sldId id="287" r:id="rId27"/>
    <p:sldId id="290" r:id="rId28"/>
    <p:sldId id="293" r:id="rId29"/>
    <p:sldId id="295" r:id="rId30"/>
    <p:sldId id="299" r:id="rId31"/>
    <p:sldId id="297" r:id="rId32"/>
    <p:sldId id="301" r:id="rId33"/>
    <p:sldId id="298" r:id="rId34"/>
    <p:sldId id="303" r:id="rId35"/>
    <p:sldId id="294" r:id="rId36"/>
    <p:sldId id="307" r:id="rId37"/>
    <p:sldId id="309" r:id="rId38"/>
    <p:sldId id="310" r:id="rId39"/>
    <p:sldId id="308" r:id="rId40"/>
    <p:sldId id="311" r:id="rId41"/>
    <p:sldId id="305" r:id="rId42"/>
    <p:sldId id="313" r:id="rId43"/>
    <p:sldId id="317" r:id="rId44"/>
    <p:sldId id="318" r:id="rId45"/>
    <p:sldId id="319" r:id="rId46"/>
    <p:sldId id="320" r:id="rId47"/>
    <p:sldId id="321" r:id="rId48"/>
    <p:sldId id="323" r:id="rId49"/>
    <p:sldId id="324" r:id="rId50"/>
    <p:sldId id="327" r:id="rId51"/>
  </p:sldIdLst>
  <p:sldSz cx="12192000" cy="6858000"/>
  <p:notesSz cx="6888163" cy="100203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FFE94"/>
    <a:srgbClr val="E68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4C3967-775A-4044-9FB4-5FC42676C6EF}" v="1" dt="2023-07-11T12:10:22.7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4660"/>
  </p:normalViewPr>
  <p:slideViewPr>
    <p:cSldViewPr showGuides="1">
      <p:cViewPr varScale="1">
        <p:scale>
          <a:sx n="111" d="100"/>
          <a:sy n="111" d="100"/>
        </p:scale>
        <p:origin x="456" y="66"/>
      </p:cViewPr>
      <p:guideLst>
        <p:guide orient="horz" pos="2160"/>
        <p:guide pos="3840"/>
      </p:guideLst>
    </p:cSldViewPr>
  </p:slideViewPr>
  <p:notesTextViewPr>
    <p:cViewPr>
      <p:scale>
        <a:sx n="3" d="2"/>
        <a:sy n="3" d="2"/>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654C3967-775A-4044-9FB4-5FC42676C6EF}"/>
    <pc:docChg chg="modSld">
      <pc:chgData name="Márovics Gergely Péter" userId="346673cb-4fe2-4bc9-9989-67cfee16853a" providerId="ADAL" clId="{654C3967-775A-4044-9FB4-5FC42676C6EF}" dt="2023-07-11T12:11:02.757" v="3" actId="207"/>
      <pc:docMkLst>
        <pc:docMk/>
      </pc:docMkLst>
      <pc:sldChg chg="setBg">
        <pc:chgData name="Márovics Gergely Péter" userId="346673cb-4fe2-4bc9-9989-67cfee16853a" providerId="ADAL" clId="{654C3967-775A-4044-9FB4-5FC42676C6EF}" dt="2023-07-11T12:10:22.797" v="0"/>
        <pc:sldMkLst>
          <pc:docMk/>
          <pc:sldMk cId="1603605295" sldId="256"/>
        </pc:sldMkLst>
      </pc:sldChg>
      <pc:sldChg chg="modSp mod setBg">
        <pc:chgData name="Márovics Gergely Péter" userId="346673cb-4fe2-4bc9-9989-67cfee16853a" providerId="ADAL" clId="{654C3967-775A-4044-9FB4-5FC42676C6EF}" dt="2023-07-11T12:11:02.757" v="3" actId="207"/>
        <pc:sldMkLst>
          <pc:docMk/>
          <pc:sldMk cId="4113579998" sldId="259"/>
        </pc:sldMkLst>
        <pc:spChg chg="mod">
          <ac:chgData name="Márovics Gergely Péter" userId="346673cb-4fe2-4bc9-9989-67cfee16853a" providerId="ADAL" clId="{654C3967-775A-4044-9FB4-5FC42676C6EF}" dt="2023-07-11T12:10:41.220" v="1" actId="790"/>
          <ac:spMkLst>
            <pc:docMk/>
            <pc:sldMk cId="4113579998" sldId="259"/>
            <ac:spMk id="3"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1"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2"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3"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4" creationId="{00000000-0000-0000-0000-000000000000}"/>
          </ac:spMkLst>
        </pc:spChg>
        <pc:spChg chg="mod">
          <ac:chgData name="Márovics Gergely Péter" userId="346673cb-4fe2-4bc9-9989-67cfee16853a" providerId="ADAL" clId="{654C3967-775A-4044-9FB4-5FC42676C6EF}" dt="2023-07-11T12:11:02.757" v="3" actId="207"/>
          <ac:spMkLst>
            <pc:docMk/>
            <pc:sldMk cId="4113579998" sldId="259"/>
            <ac:spMk id="15" creationId="{00000000-0000-0000-0000-000000000000}"/>
          </ac:spMkLst>
        </pc:spChg>
      </pc:sldChg>
      <pc:sldChg chg="setBg">
        <pc:chgData name="Márovics Gergely Péter" userId="346673cb-4fe2-4bc9-9989-67cfee16853a" providerId="ADAL" clId="{654C3967-775A-4044-9FB4-5FC42676C6EF}" dt="2023-07-11T12:10:22.797" v="0"/>
        <pc:sldMkLst>
          <pc:docMk/>
          <pc:sldMk cId="1940335048" sldId="261"/>
        </pc:sldMkLst>
      </pc:sldChg>
      <pc:sldChg chg="setBg">
        <pc:chgData name="Márovics Gergely Péter" userId="346673cb-4fe2-4bc9-9989-67cfee16853a" providerId="ADAL" clId="{654C3967-775A-4044-9FB4-5FC42676C6EF}" dt="2023-07-11T12:10:22.797" v="0"/>
        <pc:sldMkLst>
          <pc:docMk/>
          <pc:sldMk cId="1573844523" sldId="262"/>
        </pc:sldMkLst>
      </pc:sldChg>
      <pc:sldChg chg="setBg">
        <pc:chgData name="Márovics Gergely Péter" userId="346673cb-4fe2-4bc9-9989-67cfee16853a" providerId="ADAL" clId="{654C3967-775A-4044-9FB4-5FC42676C6EF}" dt="2023-07-11T12:10:22.797" v="0"/>
        <pc:sldMkLst>
          <pc:docMk/>
          <pc:sldMk cId="3623316366" sldId="263"/>
        </pc:sldMkLst>
      </pc:sldChg>
      <pc:sldChg chg="setBg">
        <pc:chgData name="Márovics Gergely Péter" userId="346673cb-4fe2-4bc9-9989-67cfee16853a" providerId="ADAL" clId="{654C3967-775A-4044-9FB4-5FC42676C6EF}" dt="2023-07-11T12:10:22.797" v="0"/>
        <pc:sldMkLst>
          <pc:docMk/>
          <pc:sldMk cId="1409663004" sldId="264"/>
        </pc:sldMkLst>
      </pc:sldChg>
      <pc:sldChg chg="setBg">
        <pc:chgData name="Márovics Gergely Péter" userId="346673cb-4fe2-4bc9-9989-67cfee16853a" providerId="ADAL" clId="{654C3967-775A-4044-9FB4-5FC42676C6EF}" dt="2023-07-11T12:10:22.797" v="0"/>
        <pc:sldMkLst>
          <pc:docMk/>
          <pc:sldMk cId="530729089" sldId="265"/>
        </pc:sldMkLst>
      </pc:sldChg>
      <pc:sldChg chg="setBg">
        <pc:chgData name="Márovics Gergely Péter" userId="346673cb-4fe2-4bc9-9989-67cfee16853a" providerId="ADAL" clId="{654C3967-775A-4044-9FB4-5FC42676C6EF}" dt="2023-07-11T12:10:22.797" v="0"/>
        <pc:sldMkLst>
          <pc:docMk/>
          <pc:sldMk cId="753013510" sldId="266"/>
        </pc:sldMkLst>
      </pc:sldChg>
      <pc:sldChg chg="setBg">
        <pc:chgData name="Márovics Gergely Péter" userId="346673cb-4fe2-4bc9-9989-67cfee16853a" providerId="ADAL" clId="{654C3967-775A-4044-9FB4-5FC42676C6EF}" dt="2023-07-11T12:10:22.797" v="0"/>
        <pc:sldMkLst>
          <pc:docMk/>
          <pc:sldMk cId="4254769372" sldId="267"/>
        </pc:sldMkLst>
      </pc:sldChg>
      <pc:sldChg chg="setBg">
        <pc:chgData name="Márovics Gergely Péter" userId="346673cb-4fe2-4bc9-9989-67cfee16853a" providerId="ADAL" clId="{654C3967-775A-4044-9FB4-5FC42676C6EF}" dt="2023-07-11T12:10:22.797" v="0"/>
        <pc:sldMkLst>
          <pc:docMk/>
          <pc:sldMk cId="1255237605" sldId="268"/>
        </pc:sldMkLst>
      </pc:sldChg>
      <pc:sldChg chg="setBg">
        <pc:chgData name="Márovics Gergely Péter" userId="346673cb-4fe2-4bc9-9989-67cfee16853a" providerId="ADAL" clId="{654C3967-775A-4044-9FB4-5FC42676C6EF}" dt="2023-07-11T12:10:22.797" v="0"/>
        <pc:sldMkLst>
          <pc:docMk/>
          <pc:sldMk cId="3358148514" sldId="272"/>
        </pc:sldMkLst>
      </pc:sldChg>
      <pc:sldChg chg="setBg">
        <pc:chgData name="Márovics Gergely Péter" userId="346673cb-4fe2-4bc9-9989-67cfee16853a" providerId="ADAL" clId="{654C3967-775A-4044-9FB4-5FC42676C6EF}" dt="2023-07-11T12:10:22.797" v="0"/>
        <pc:sldMkLst>
          <pc:docMk/>
          <pc:sldMk cId="2747472357" sldId="276"/>
        </pc:sldMkLst>
      </pc:sldChg>
      <pc:sldChg chg="setBg">
        <pc:chgData name="Márovics Gergely Péter" userId="346673cb-4fe2-4bc9-9989-67cfee16853a" providerId="ADAL" clId="{654C3967-775A-4044-9FB4-5FC42676C6EF}" dt="2023-07-11T12:10:22.797" v="0"/>
        <pc:sldMkLst>
          <pc:docMk/>
          <pc:sldMk cId="374662670" sldId="277"/>
        </pc:sldMkLst>
      </pc:sldChg>
      <pc:sldChg chg="setBg">
        <pc:chgData name="Márovics Gergely Péter" userId="346673cb-4fe2-4bc9-9989-67cfee16853a" providerId="ADAL" clId="{654C3967-775A-4044-9FB4-5FC42676C6EF}" dt="2023-07-11T12:10:22.797" v="0"/>
        <pc:sldMkLst>
          <pc:docMk/>
          <pc:sldMk cId="3384393083" sldId="278"/>
        </pc:sldMkLst>
      </pc:sldChg>
      <pc:sldChg chg="setBg">
        <pc:chgData name="Márovics Gergely Péter" userId="346673cb-4fe2-4bc9-9989-67cfee16853a" providerId="ADAL" clId="{654C3967-775A-4044-9FB4-5FC42676C6EF}" dt="2023-07-11T12:10:22.797" v="0"/>
        <pc:sldMkLst>
          <pc:docMk/>
          <pc:sldMk cId="1566529316" sldId="280"/>
        </pc:sldMkLst>
      </pc:sldChg>
      <pc:sldChg chg="setBg">
        <pc:chgData name="Márovics Gergely Péter" userId="346673cb-4fe2-4bc9-9989-67cfee16853a" providerId="ADAL" clId="{654C3967-775A-4044-9FB4-5FC42676C6EF}" dt="2023-07-11T12:10:22.797" v="0"/>
        <pc:sldMkLst>
          <pc:docMk/>
          <pc:sldMk cId="2728347544" sldId="282"/>
        </pc:sldMkLst>
      </pc:sldChg>
      <pc:sldChg chg="setBg">
        <pc:chgData name="Márovics Gergely Péter" userId="346673cb-4fe2-4bc9-9989-67cfee16853a" providerId="ADAL" clId="{654C3967-775A-4044-9FB4-5FC42676C6EF}" dt="2023-07-11T12:10:22.797" v="0"/>
        <pc:sldMkLst>
          <pc:docMk/>
          <pc:sldMk cId="1188484471" sldId="283"/>
        </pc:sldMkLst>
      </pc:sldChg>
      <pc:sldChg chg="setBg">
        <pc:chgData name="Márovics Gergely Péter" userId="346673cb-4fe2-4bc9-9989-67cfee16853a" providerId="ADAL" clId="{654C3967-775A-4044-9FB4-5FC42676C6EF}" dt="2023-07-11T12:10:22.797" v="0"/>
        <pc:sldMkLst>
          <pc:docMk/>
          <pc:sldMk cId="2816328016" sldId="284"/>
        </pc:sldMkLst>
      </pc:sldChg>
      <pc:sldChg chg="setBg">
        <pc:chgData name="Márovics Gergely Péter" userId="346673cb-4fe2-4bc9-9989-67cfee16853a" providerId="ADAL" clId="{654C3967-775A-4044-9FB4-5FC42676C6EF}" dt="2023-07-11T12:10:22.797" v="0"/>
        <pc:sldMkLst>
          <pc:docMk/>
          <pc:sldMk cId="4069535640" sldId="285"/>
        </pc:sldMkLst>
      </pc:sldChg>
      <pc:sldChg chg="setBg">
        <pc:chgData name="Márovics Gergely Péter" userId="346673cb-4fe2-4bc9-9989-67cfee16853a" providerId="ADAL" clId="{654C3967-775A-4044-9FB4-5FC42676C6EF}" dt="2023-07-11T12:10:22.797" v="0"/>
        <pc:sldMkLst>
          <pc:docMk/>
          <pc:sldMk cId="665353103" sldId="286"/>
        </pc:sldMkLst>
      </pc:sldChg>
      <pc:sldChg chg="setBg">
        <pc:chgData name="Márovics Gergely Péter" userId="346673cb-4fe2-4bc9-9989-67cfee16853a" providerId="ADAL" clId="{654C3967-775A-4044-9FB4-5FC42676C6EF}" dt="2023-07-11T12:10:22.797" v="0"/>
        <pc:sldMkLst>
          <pc:docMk/>
          <pc:sldMk cId="1521615683" sldId="287"/>
        </pc:sldMkLst>
      </pc:sldChg>
      <pc:sldChg chg="setBg">
        <pc:chgData name="Márovics Gergely Péter" userId="346673cb-4fe2-4bc9-9989-67cfee16853a" providerId="ADAL" clId="{654C3967-775A-4044-9FB4-5FC42676C6EF}" dt="2023-07-11T12:10:22.797" v="0"/>
        <pc:sldMkLst>
          <pc:docMk/>
          <pc:sldMk cId="2966546885" sldId="289"/>
        </pc:sldMkLst>
      </pc:sldChg>
      <pc:sldChg chg="setBg">
        <pc:chgData name="Márovics Gergely Péter" userId="346673cb-4fe2-4bc9-9989-67cfee16853a" providerId="ADAL" clId="{654C3967-775A-4044-9FB4-5FC42676C6EF}" dt="2023-07-11T12:10:22.797" v="0"/>
        <pc:sldMkLst>
          <pc:docMk/>
          <pc:sldMk cId="1415482374" sldId="290"/>
        </pc:sldMkLst>
      </pc:sldChg>
      <pc:sldChg chg="setBg">
        <pc:chgData name="Márovics Gergely Péter" userId="346673cb-4fe2-4bc9-9989-67cfee16853a" providerId="ADAL" clId="{654C3967-775A-4044-9FB4-5FC42676C6EF}" dt="2023-07-11T12:10:22.797" v="0"/>
        <pc:sldMkLst>
          <pc:docMk/>
          <pc:sldMk cId="4261235269" sldId="291"/>
        </pc:sldMkLst>
      </pc:sldChg>
      <pc:sldChg chg="setBg">
        <pc:chgData name="Márovics Gergely Péter" userId="346673cb-4fe2-4bc9-9989-67cfee16853a" providerId="ADAL" clId="{654C3967-775A-4044-9FB4-5FC42676C6EF}" dt="2023-07-11T12:10:22.797" v="0"/>
        <pc:sldMkLst>
          <pc:docMk/>
          <pc:sldMk cId="9171377" sldId="292"/>
        </pc:sldMkLst>
      </pc:sldChg>
      <pc:sldChg chg="setBg">
        <pc:chgData name="Márovics Gergely Péter" userId="346673cb-4fe2-4bc9-9989-67cfee16853a" providerId="ADAL" clId="{654C3967-775A-4044-9FB4-5FC42676C6EF}" dt="2023-07-11T12:10:22.797" v="0"/>
        <pc:sldMkLst>
          <pc:docMk/>
          <pc:sldMk cId="172073664" sldId="293"/>
        </pc:sldMkLst>
      </pc:sldChg>
      <pc:sldChg chg="setBg">
        <pc:chgData name="Márovics Gergely Péter" userId="346673cb-4fe2-4bc9-9989-67cfee16853a" providerId="ADAL" clId="{654C3967-775A-4044-9FB4-5FC42676C6EF}" dt="2023-07-11T12:10:22.797" v="0"/>
        <pc:sldMkLst>
          <pc:docMk/>
          <pc:sldMk cId="3393469786" sldId="294"/>
        </pc:sldMkLst>
      </pc:sldChg>
      <pc:sldChg chg="setBg">
        <pc:chgData name="Márovics Gergely Péter" userId="346673cb-4fe2-4bc9-9989-67cfee16853a" providerId="ADAL" clId="{654C3967-775A-4044-9FB4-5FC42676C6EF}" dt="2023-07-11T12:10:22.797" v="0"/>
        <pc:sldMkLst>
          <pc:docMk/>
          <pc:sldMk cId="199940871" sldId="295"/>
        </pc:sldMkLst>
      </pc:sldChg>
      <pc:sldChg chg="setBg">
        <pc:chgData name="Márovics Gergely Péter" userId="346673cb-4fe2-4bc9-9989-67cfee16853a" providerId="ADAL" clId="{654C3967-775A-4044-9FB4-5FC42676C6EF}" dt="2023-07-11T12:10:22.797" v="0"/>
        <pc:sldMkLst>
          <pc:docMk/>
          <pc:sldMk cId="3298186816" sldId="296"/>
        </pc:sldMkLst>
      </pc:sldChg>
      <pc:sldChg chg="setBg">
        <pc:chgData name="Márovics Gergely Péter" userId="346673cb-4fe2-4bc9-9989-67cfee16853a" providerId="ADAL" clId="{654C3967-775A-4044-9FB4-5FC42676C6EF}" dt="2023-07-11T12:10:22.797" v="0"/>
        <pc:sldMkLst>
          <pc:docMk/>
          <pc:sldMk cId="1272697988" sldId="297"/>
        </pc:sldMkLst>
      </pc:sldChg>
      <pc:sldChg chg="setBg">
        <pc:chgData name="Márovics Gergely Péter" userId="346673cb-4fe2-4bc9-9989-67cfee16853a" providerId="ADAL" clId="{654C3967-775A-4044-9FB4-5FC42676C6EF}" dt="2023-07-11T12:10:22.797" v="0"/>
        <pc:sldMkLst>
          <pc:docMk/>
          <pc:sldMk cId="3082184261" sldId="298"/>
        </pc:sldMkLst>
      </pc:sldChg>
      <pc:sldChg chg="setBg">
        <pc:chgData name="Márovics Gergely Péter" userId="346673cb-4fe2-4bc9-9989-67cfee16853a" providerId="ADAL" clId="{654C3967-775A-4044-9FB4-5FC42676C6EF}" dt="2023-07-11T12:10:22.797" v="0"/>
        <pc:sldMkLst>
          <pc:docMk/>
          <pc:sldMk cId="3079520061" sldId="299"/>
        </pc:sldMkLst>
      </pc:sldChg>
      <pc:sldChg chg="setBg">
        <pc:chgData name="Márovics Gergely Péter" userId="346673cb-4fe2-4bc9-9989-67cfee16853a" providerId="ADAL" clId="{654C3967-775A-4044-9FB4-5FC42676C6EF}" dt="2023-07-11T12:10:22.797" v="0"/>
        <pc:sldMkLst>
          <pc:docMk/>
          <pc:sldMk cId="3624176936" sldId="300"/>
        </pc:sldMkLst>
      </pc:sldChg>
      <pc:sldChg chg="setBg">
        <pc:chgData name="Márovics Gergely Péter" userId="346673cb-4fe2-4bc9-9989-67cfee16853a" providerId="ADAL" clId="{654C3967-775A-4044-9FB4-5FC42676C6EF}" dt="2023-07-11T12:10:22.797" v="0"/>
        <pc:sldMkLst>
          <pc:docMk/>
          <pc:sldMk cId="2355729136" sldId="301"/>
        </pc:sldMkLst>
      </pc:sldChg>
      <pc:sldChg chg="setBg">
        <pc:chgData name="Márovics Gergely Péter" userId="346673cb-4fe2-4bc9-9989-67cfee16853a" providerId="ADAL" clId="{654C3967-775A-4044-9FB4-5FC42676C6EF}" dt="2023-07-11T12:10:22.797" v="0"/>
        <pc:sldMkLst>
          <pc:docMk/>
          <pc:sldMk cId="3388993016" sldId="302"/>
        </pc:sldMkLst>
      </pc:sldChg>
      <pc:sldChg chg="setBg">
        <pc:chgData name="Márovics Gergely Péter" userId="346673cb-4fe2-4bc9-9989-67cfee16853a" providerId="ADAL" clId="{654C3967-775A-4044-9FB4-5FC42676C6EF}" dt="2023-07-11T12:10:22.797" v="0"/>
        <pc:sldMkLst>
          <pc:docMk/>
          <pc:sldMk cId="2640557963" sldId="303"/>
        </pc:sldMkLst>
      </pc:sldChg>
      <pc:sldChg chg="setBg">
        <pc:chgData name="Márovics Gergely Péter" userId="346673cb-4fe2-4bc9-9989-67cfee16853a" providerId="ADAL" clId="{654C3967-775A-4044-9FB4-5FC42676C6EF}" dt="2023-07-11T12:10:22.797" v="0"/>
        <pc:sldMkLst>
          <pc:docMk/>
          <pc:sldMk cId="655027647" sldId="304"/>
        </pc:sldMkLst>
      </pc:sldChg>
      <pc:sldChg chg="setBg">
        <pc:chgData name="Márovics Gergely Péter" userId="346673cb-4fe2-4bc9-9989-67cfee16853a" providerId="ADAL" clId="{654C3967-775A-4044-9FB4-5FC42676C6EF}" dt="2023-07-11T12:10:22.797" v="0"/>
        <pc:sldMkLst>
          <pc:docMk/>
          <pc:sldMk cId="6822258" sldId="305"/>
        </pc:sldMkLst>
      </pc:sldChg>
      <pc:sldChg chg="setBg">
        <pc:chgData name="Márovics Gergely Péter" userId="346673cb-4fe2-4bc9-9989-67cfee16853a" providerId="ADAL" clId="{654C3967-775A-4044-9FB4-5FC42676C6EF}" dt="2023-07-11T12:10:22.797" v="0"/>
        <pc:sldMkLst>
          <pc:docMk/>
          <pc:sldMk cId="2302889078" sldId="307"/>
        </pc:sldMkLst>
      </pc:sldChg>
      <pc:sldChg chg="setBg">
        <pc:chgData name="Márovics Gergely Péter" userId="346673cb-4fe2-4bc9-9989-67cfee16853a" providerId="ADAL" clId="{654C3967-775A-4044-9FB4-5FC42676C6EF}" dt="2023-07-11T12:10:22.797" v="0"/>
        <pc:sldMkLst>
          <pc:docMk/>
          <pc:sldMk cId="727589618" sldId="308"/>
        </pc:sldMkLst>
      </pc:sldChg>
      <pc:sldChg chg="setBg">
        <pc:chgData name="Márovics Gergely Péter" userId="346673cb-4fe2-4bc9-9989-67cfee16853a" providerId="ADAL" clId="{654C3967-775A-4044-9FB4-5FC42676C6EF}" dt="2023-07-11T12:10:22.797" v="0"/>
        <pc:sldMkLst>
          <pc:docMk/>
          <pc:sldMk cId="3601962302" sldId="309"/>
        </pc:sldMkLst>
      </pc:sldChg>
      <pc:sldChg chg="setBg">
        <pc:chgData name="Márovics Gergely Péter" userId="346673cb-4fe2-4bc9-9989-67cfee16853a" providerId="ADAL" clId="{654C3967-775A-4044-9FB4-5FC42676C6EF}" dt="2023-07-11T12:10:22.797" v="0"/>
        <pc:sldMkLst>
          <pc:docMk/>
          <pc:sldMk cId="4009320463" sldId="310"/>
        </pc:sldMkLst>
      </pc:sldChg>
      <pc:sldChg chg="setBg">
        <pc:chgData name="Márovics Gergely Péter" userId="346673cb-4fe2-4bc9-9989-67cfee16853a" providerId="ADAL" clId="{654C3967-775A-4044-9FB4-5FC42676C6EF}" dt="2023-07-11T12:10:22.797" v="0"/>
        <pc:sldMkLst>
          <pc:docMk/>
          <pc:sldMk cId="702588874" sldId="311"/>
        </pc:sldMkLst>
      </pc:sldChg>
      <pc:sldChg chg="setBg">
        <pc:chgData name="Márovics Gergely Péter" userId="346673cb-4fe2-4bc9-9989-67cfee16853a" providerId="ADAL" clId="{654C3967-775A-4044-9FB4-5FC42676C6EF}" dt="2023-07-11T12:10:22.797" v="0"/>
        <pc:sldMkLst>
          <pc:docMk/>
          <pc:sldMk cId="990933963" sldId="312"/>
        </pc:sldMkLst>
      </pc:sldChg>
      <pc:sldChg chg="setBg">
        <pc:chgData name="Márovics Gergely Péter" userId="346673cb-4fe2-4bc9-9989-67cfee16853a" providerId="ADAL" clId="{654C3967-775A-4044-9FB4-5FC42676C6EF}" dt="2023-07-11T12:10:22.797" v="0"/>
        <pc:sldMkLst>
          <pc:docMk/>
          <pc:sldMk cId="36580858" sldId="313"/>
        </pc:sldMkLst>
      </pc:sldChg>
      <pc:sldChg chg="setBg">
        <pc:chgData name="Márovics Gergely Péter" userId="346673cb-4fe2-4bc9-9989-67cfee16853a" providerId="ADAL" clId="{654C3967-775A-4044-9FB4-5FC42676C6EF}" dt="2023-07-11T12:10:22.797" v="0"/>
        <pc:sldMkLst>
          <pc:docMk/>
          <pc:sldMk cId="3225663052" sldId="314"/>
        </pc:sldMkLst>
      </pc:sldChg>
      <pc:sldChg chg="setBg">
        <pc:chgData name="Márovics Gergely Péter" userId="346673cb-4fe2-4bc9-9989-67cfee16853a" providerId="ADAL" clId="{654C3967-775A-4044-9FB4-5FC42676C6EF}" dt="2023-07-11T12:10:22.797" v="0"/>
        <pc:sldMkLst>
          <pc:docMk/>
          <pc:sldMk cId="2758585654" sldId="317"/>
        </pc:sldMkLst>
      </pc:sldChg>
      <pc:sldChg chg="setBg">
        <pc:chgData name="Márovics Gergely Péter" userId="346673cb-4fe2-4bc9-9989-67cfee16853a" providerId="ADAL" clId="{654C3967-775A-4044-9FB4-5FC42676C6EF}" dt="2023-07-11T12:10:22.797" v="0"/>
        <pc:sldMkLst>
          <pc:docMk/>
          <pc:sldMk cId="2365694526" sldId="318"/>
        </pc:sldMkLst>
      </pc:sldChg>
      <pc:sldChg chg="setBg">
        <pc:chgData name="Márovics Gergely Péter" userId="346673cb-4fe2-4bc9-9989-67cfee16853a" providerId="ADAL" clId="{654C3967-775A-4044-9FB4-5FC42676C6EF}" dt="2023-07-11T12:10:22.797" v="0"/>
        <pc:sldMkLst>
          <pc:docMk/>
          <pc:sldMk cId="1663821541" sldId="319"/>
        </pc:sldMkLst>
      </pc:sldChg>
      <pc:sldChg chg="setBg">
        <pc:chgData name="Márovics Gergely Péter" userId="346673cb-4fe2-4bc9-9989-67cfee16853a" providerId="ADAL" clId="{654C3967-775A-4044-9FB4-5FC42676C6EF}" dt="2023-07-11T12:10:22.797" v="0"/>
        <pc:sldMkLst>
          <pc:docMk/>
          <pc:sldMk cId="3976377319" sldId="320"/>
        </pc:sldMkLst>
      </pc:sldChg>
      <pc:sldChg chg="setBg">
        <pc:chgData name="Márovics Gergely Péter" userId="346673cb-4fe2-4bc9-9989-67cfee16853a" providerId="ADAL" clId="{654C3967-775A-4044-9FB4-5FC42676C6EF}" dt="2023-07-11T12:10:22.797" v="0"/>
        <pc:sldMkLst>
          <pc:docMk/>
          <pc:sldMk cId="457390029" sldId="321"/>
        </pc:sldMkLst>
      </pc:sldChg>
      <pc:sldChg chg="setBg">
        <pc:chgData name="Márovics Gergely Péter" userId="346673cb-4fe2-4bc9-9989-67cfee16853a" providerId="ADAL" clId="{654C3967-775A-4044-9FB4-5FC42676C6EF}" dt="2023-07-11T12:10:22.797" v="0"/>
        <pc:sldMkLst>
          <pc:docMk/>
          <pc:sldMk cId="2737249562" sldId="322"/>
        </pc:sldMkLst>
      </pc:sldChg>
      <pc:sldChg chg="setBg">
        <pc:chgData name="Márovics Gergely Péter" userId="346673cb-4fe2-4bc9-9989-67cfee16853a" providerId="ADAL" clId="{654C3967-775A-4044-9FB4-5FC42676C6EF}" dt="2023-07-11T12:10:22.797" v="0"/>
        <pc:sldMkLst>
          <pc:docMk/>
          <pc:sldMk cId="2769758764" sldId="323"/>
        </pc:sldMkLst>
      </pc:sldChg>
      <pc:sldChg chg="setBg">
        <pc:chgData name="Márovics Gergely Péter" userId="346673cb-4fe2-4bc9-9989-67cfee16853a" providerId="ADAL" clId="{654C3967-775A-4044-9FB4-5FC42676C6EF}" dt="2023-07-11T12:10:22.797" v="0"/>
        <pc:sldMkLst>
          <pc:docMk/>
          <pc:sldMk cId="3714422371" sldId="32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pPr rtl="0"/>
            <a:endParaRPr lang="en-IE"/>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pPr rtl="0"/>
            <a:fld id="{90D74316-AF2A-4B79-97BA-6437D31A6DFB}" type="datetimeFigureOut">
              <a:rPr lang="en-IE" smtClean="0"/>
              <a:t>17/04/2025</a:t>
            </a:fld>
            <a:endParaRPr lang="en-IE"/>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pPr rtl="0"/>
            <a:endParaRPr lang="en-IE"/>
          </a:p>
        </p:txBody>
      </p:sp>
      <p:sp>
        <p:nvSpPr>
          <p:cNvPr id="5" name="Notes Placeholder 4"/>
          <p:cNvSpPr>
            <a:spLocks noGrp="1"/>
          </p:cNvSpPr>
          <p:nvPr>
            <p:ph type="body" sz="quarter" idx="3"/>
          </p:nvPr>
        </p:nvSpPr>
        <p:spPr>
          <a:xfrm>
            <a:off x="688975" y="4822825"/>
            <a:ext cx="5510213" cy="3944938"/>
          </a:xfrm>
          <a:prstGeom prst="rect">
            <a:avLst/>
          </a:prstGeom>
        </p:spPr>
        <p:txBody>
          <a:bodyPr vert="horz" lIns="91440" tIns="45720" rIns="91440" bIns="45720" rtlCol="0"/>
          <a:lstStyle/>
          <a:p>
            <a:pPr lvl="0" rtl="0"/>
            <a:r>
              <a:rPr lang="hu"/>
              <a:t>Click to edit Master text styles</a:t>
            </a:r>
          </a:p>
          <a:p>
            <a:pPr lvl="1" rtl="0"/>
            <a:r>
              <a:rPr lang="hu"/>
              <a:t>Second level</a:t>
            </a:r>
          </a:p>
          <a:p>
            <a:pPr lvl="2" rtl="0"/>
            <a:r>
              <a:rPr lang="hu"/>
              <a:t>Third level</a:t>
            </a:r>
          </a:p>
          <a:p>
            <a:pPr lvl="3" rtl="0"/>
            <a:r>
              <a:rPr lang="hu"/>
              <a:t>Fourth level</a:t>
            </a:r>
          </a:p>
          <a:p>
            <a:pPr lvl="4" rtl="0"/>
            <a:r>
              <a:rPr lang="hu"/>
              <a:t>Fifth level</a:t>
            </a:r>
            <a:endParaRPr lang="en-IE"/>
          </a:p>
        </p:txBody>
      </p:sp>
      <p:sp>
        <p:nvSpPr>
          <p:cNvPr id="6" name="Footer Placeholder 5"/>
          <p:cNvSpPr>
            <a:spLocks noGrp="1"/>
          </p:cNvSpPr>
          <p:nvPr>
            <p:ph type="ftr" sz="quarter" idx="4"/>
          </p:nvPr>
        </p:nvSpPr>
        <p:spPr>
          <a:xfrm>
            <a:off x="0" y="9518650"/>
            <a:ext cx="2984500" cy="501650"/>
          </a:xfrm>
          <a:prstGeom prst="rect">
            <a:avLst/>
          </a:prstGeom>
        </p:spPr>
        <p:txBody>
          <a:bodyPr vert="horz" lIns="91440" tIns="45720" rIns="91440" bIns="45720" rtlCol="0" anchor="b"/>
          <a:lstStyle>
            <a:lvl1pPr algn="l">
              <a:defRPr sz="1200"/>
            </a:lvl1pPr>
          </a:lstStyle>
          <a:p>
            <a:pPr rtl="0"/>
            <a:endParaRPr lang="en-IE"/>
          </a:p>
        </p:txBody>
      </p:sp>
      <p:sp>
        <p:nvSpPr>
          <p:cNvPr id="7" name="Slide Number Placeholder 6"/>
          <p:cNvSpPr>
            <a:spLocks noGrp="1"/>
          </p:cNvSpPr>
          <p:nvPr>
            <p:ph type="sldNum" sz="quarter" idx="5"/>
          </p:nvPr>
        </p:nvSpPr>
        <p:spPr>
          <a:xfrm>
            <a:off x="3902075" y="9518650"/>
            <a:ext cx="2984500" cy="501650"/>
          </a:xfrm>
          <a:prstGeom prst="rect">
            <a:avLst/>
          </a:prstGeom>
        </p:spPr>
        <p:txBody>
          <a:bodyPr vert="horz" lIns="91440" tIns="45720" rIns="91440" bIns="45720" rtlCol="0" anchor="b"/>
          <a:lstStyle>
            <a:lvl1pPr algn="r">
              <a:defRPr sz="1200"/>
            </a:lvl1pPr>
          </a:lstStyle>
          <a:p>
            <a:pPr rtl="0"/>
            <a:fld id="{6C528381-94C1-4CF1-9B47-54BFA536C02B}" type="slidenum">
              <a:rPr lang="en-IE" smtClean="0"/>
              <a:t>‹#›</a:t>
            </a:fld>
            <a:endParaRPr lang="en-IE"/>
          </a:p>
        </p:txBody>
      </p:sp>
    </p:spTree>
    <p:extLst>
      <p:ext uri="{BB962C8B-B14F-4D97-AF65-F5344CB8AC3E}">
        <p14:creationId xmlns:p14="http://schemas.microsoft.com/office/powerpoint/2010/main" val="159134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hu"/>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hu" dirty="0"/>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hu" dirty="0"/>
              <a:t>Main text (First level)</a:t>
            </a:r>
          </a:p>
          <a:p>
            <a:pPr lvl="1" rtl="0"/>
            <a:r>
              <a:rPr lang="hu" dirty="0"/>
              <a:t>Second level</a:t>
            </a:r>
            <a:endParaRPr lang="hu-HU" dirty="0"/>
          </a:p>
          <a:p>
            <a:pPr lvl="2" rtl="0"/>
            <a:r>
              <a:rPr lang="hu" dirty="0"/>
              <a:t>Third level</a:t>
            </a:r>
            <a:endParaRPr lang="hu-HU" dirty="0"/>
          </a:p>
          <a:p>
            <a:pPr lvl="3" rtl="0"/>
            <a:r>
              <a:rPr lang="hu"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dx.doi.org/10.1021/acs.est.6b04908"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doi.org/10.1111/all.14177"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aafa.org/asthma-allergy-research/our-research/climate-health/" TargetMode="Externa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doi.org/10.3390/ijerph15081577"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doi.org/10.1111/all.14476" TargetMode="Externa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hyperlink" Target="http://dx.doi.org/10.1021/acs.est.6b04908"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4168/aair.2019.11.4.450"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doi.org/10.3390/D14100845"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oi.org/10.1186/s40168-021-01062-5"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doi.org/10.1186/s40413-017-0160-5"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oi.org/10.1111/j.1346-8138.2002.tb00313.x" TargetMode="External"/><Relationship Id="rId1" Type="http://schemas.openxmlformats.org/officeDocument/2006/relationships/slideLayout" Target="../slideLayouts/slideLayout2.xml"/><Relationship Id="rId5" Type="http://schemas.openxmlformats.org/officeDocument/2006/relationships/hyperlink" Target="https://doi.org/10.1111/ijd.14016" TargetMode="Externa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hyperlink" Target="https://doi.org/10.1111/ijd.12941" TargetMode="External"/><Relationship Id="rId4" Type="http://schemas.openxmlformats.org/officeDocument/2006/relationships/hyperlink" Target="https://doi.org/10.1073/pnas.1911130116"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doi.org/10.3897/BDJ.10.e90146"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1093/jtm/taz026"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s://doi.org/10.1038/s41598-019-48673-5" TargetMode="External"/><Relationship Id="rId3" Type="http://schemas.openxmlformats.org/officeDocument/2006/relationships/hyperlink" Target="https://repository.usfca.edu/thes/1382" TargetMode="External"/><Relationship Id="rId7" Type="http://schemas.openxmlformats.org/officeDocument/2006/relationships/hyperlink" Target="https://doi.org/10.1016/j.joclim.2022.100156" TargetMode="External"/><Relationship Id="rId2" Type="http://schemas.openxmlformats.org/officeDocument/2006/relationships/hyperlink" Target="https://doi.org/10.7554/eLife.58037" TargetMode="External"/><Relationship Id="rId1" Type="http://schemas.openxmlformats.org/officeDocument/2006/relationships/slideLayout" Target="../slideLayouts/slideLayout2.xml"/><Relationship Id="rId6" Type="http://schemas.openxmlformats.org/officeDocument/2006/relationships/hyperlink" Target="https://climateandsecurity.org/2022/09/monkeypox-and-the-convergence-of-climate-ecological-and-biological-security-risks/" TargetMode="External"/><Relationship Id="rId11" Type="http://schemas.openxmlformats.org/officeDocument/2006/relationships/hyperlink" Target="https://doi.org/10.1590/S0365-05962010000400007" TargetMode="External"/><Relationship Id="rId5" Type="http://schemas.openxmlformats.org/officeDocument/2006/relationships/hyperlink" Target="https://www.wbur.org/npr/1167093290/theres-a-second-outbreak-of-marburg-virus-in-africa-climate-change-could-be-a-fa" TargetMode="External"/><Relationship Id="rId10" Type="http://schemas.openxmlformats.org/officeDocument/2006/relationships/hyperlink" Target="https://doi.org/10.1111/j.1758-2229.2009.00096.x" TargetMode="External"/><Relationship Id="rId4" Type="http://schemas.openxmlformats.org/officeDocument/2006/relationships/hyperlink" Target="https://doi.org/10.1016/j.joclim.2022.100162" TargetMode="External"/><Relationship Id="rId9" Type="http://schemas.openxmlformats.org/officeDocument/2006/relationships/hyperlink" Target="https://doi.org/10.1111/ijd.15543"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ecdc.europa.eu/en/publications-data/increase-reported-diphtheria-cases-among-migrants-europe-due-corynebacterium" TargetMode="External"/><Relationship Id="rId2" Type="http://schemas.openxmlformats.org/officeDocument/2006/relationships/hyperlink" Target="https://doi.org/10.1186/s12879-016-1507-1" TargetMode="External"/><Relationship Id="rId1" Type="http://schemas.openxmlformats.org/officeDocument/2006/relationships/slideLayout" Target="../slideLayouts/slideLayout2.xml"/><Relationship Id="rId6" Type="http://schemas.openxmlformats.org/officeDocument/2006/relationships/hyperlink" Target="https://doi.org/10.4269/ajtmh.20-0585" TargetMode="External"/><Relationship Id="rId5" Type="http://schemas.openxmlformats.org/officeDocument/2006/relationships/hyperlink" Target="http://dx.doi.org/10.4161/hv.27826" TargetMode="External"/><Relationship Id="rId4" Type="http://schemas.openxmlformats.org/officeDocument/2006/relationships/hyperlink" Target="https://doi.org/10.1111/ijd.14188"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doi.org/10.1007/s10353-021-00730-y" TargetMode="External"/><Relationship Id="rId2" Type="http://schemas.openxmlformats.org/officeDocument/2006/relationships/hyperlink" Target="https://doi.org/10.1111/ijd.16636" TargetMode="External"/><Relationship Id="rId1" Type="http://schemas.openxmlformats.org/officeDocument/2006/relationships/slideLayout" Target="../slideLayouts/slideLayout2.xml"/><Relationship Id="rId4" Type="http://schemas.openxmlformats.org/officeDocument/2006/relationships/hyperlink" Target="http://dx.doi.org/10.1051/parasite/2016065"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hyperlink" Target="https://doi.org/10.1016/j.ijwd.2020.07.003"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oi.org/10.3389/fphar.2019.00759"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doi.org/10.3390/ijerph7083006" TargetMode="External"/><Relationship Id="rId2" Type="http://schemas.openxmlformats.org/officeDocument/2006/relationships/hyperlink" Target="https://doi.org/10.1111/j.1365-2222.2008.03033.x" TargetMode="External"/><Relationship Id="rId1" Type="http://schemas.openxmlformats.org/officeDocument/2006/relationships/slideLayout" Target="../slideLayouts/slideLayout2.xml"/><Relationship Id="rId5" Type="http://schemas.openxmlformats.org/officeDocument/2006/relationships/hyperlink" Target="https://doi.org/10.1016/j.joclim.2022.100162" TargetMode="External"/><Relationship Id="rId4" Type="http://schemas.openxmlformats.org/officeDocument/2006/relationships/hyperlink" Target="https://doi.org/10.1111/ijd.16297"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189940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825DE33-D748-517C-1D5A-37A200EC58D4}"/>
              </a:ext>
            </a:extLst>
          </p:cNvPr>
          <p:cNvGrpSpPr/>
          <p:nvPr/>
        </p:nvGrpSpPr>
        <p:grpSpPr>
          <a:xfrm>
            <a:off x="1859426" y="865005"/>
            <a:ext cx="7867278" cy="5358764"/>
            <a:chOff x="1859426" y="865005"/>
            <a:chExt cx="7867278" cy="5358764"/>
          </a:xfrm>
        </p:grpSpPr>
        <p:sp>
          <p:nvSpPr>
            <p:cNvPr id="2" name="Oval 1">
              <a:extLst>
                <a:ext uri="{FF2B5EF4-FFF2-40B4-BE49-F238E27FC236}">
                  <a16:creationId xmlns:a16="http://schemas.microsoft.com/office/drawing/2014/main" id="{2DC72FDA-A8F3-FDDC-A295-6CD45A41A086}"/>
                </a:ext>
              </a:extLst>
            </p:cNvPr>
            <p:cNvSpPr/>
            <p:nvPr/>
          </p:nvSpPr>
          <p:spPr>
            <a:xfrm>
              <a:off x="4511040" y="2342606"/>
              <a:ext cx="2960914" cy="1657500"/>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 b="1" dirty="0">
                  <a:solidFill>
                    <a:srgbClr val="00B050"/>
                  </a:solidFill>
                </a:rPr>
                <a:t>Az éghajlatváltozás hatásaival összefüggő krónikus gyulladásos bőrbetegségek</a:t>
              </a:r>
              <a:endParaRPr lang="en-IE" b="1" dirty="0">
                <a:solidFill>
                  <a:srgbClr val="00B05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4787358" y="865005"/>
              <a:ext cx="554960" cy="307777"/>
            </a:xfrm>
            <a:prstGeom prst="rect">
              <a:avLst/>
            </a:prstGeom>
            <a:noFill/>
          </p:spPr>
          <p:txBody>
            <a:bodyPr wrap="none" rtlCol="0">
              <a:spAutoFit/>
            </a:bodyPr>
            <a:lstStyle/>
            <a:p>
              <a:pPr rtl="0"/>
              <a:r>
                <a:rPr lang="hu" sz="1400" b="1">
                  <a:solidFill>
                    <a:srgbClr val="FF0000"/>
                  </a:solidFill>
                </a:rPr>
                <a:t>Akne</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6383556" y="904491"/>
              <a:ext cx="1397049" cy="307777"/>
            </a:xfrm>
            <a:prstGeom prst="rect">
              <a:avLst/>
            </a:prstGeom>
            <a:noFill/>
          </p:spPr>
          <p:txBody>
            <a:bodyPr wrap="none" rtlCol="0">
              <a:spAutoFit/>
            </a:bodyPr>
            <a:lstStyle/>
            <a:p>
              <a:pPr rtl="0"/>
              <a:r>
                <a:rPr lang="hu" sz="1400" b="1">
                  <a:solidFill>
                    <a:srgbClr val="FF0000"/>
                  </a:solidFill>
                </a:rPr>
                <a:t>Aktinikus keratózis</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658526" y="1658977"/>
              <a:ext cx="829073" cy="307777"/>
            </a:xfrm>
            <a:prstGeom prst="rect">
              <a:avLst/>
            </a:prstGeom>
            <a:noFill/>
          </p:spPr>
          <p:txBody>
            <a:bodyPr wrap="none" rtlCol="0">
              <a:spAutoFit/>
            </a:bodyPr>
            <a:lstStyle/>
            <a:p>
              <a:pPr rtl="0"/>
              <a:r>
                <a:rPr lang="hu" sz="1400" b="1">
                  <a:solidFill>
                    <a:srgbClr val="FF0000"/>
                  </a:solidFill>
                </a:rPr>
                <a:t>Hajhullás</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8902439" y="3204426"/>
              <a:ext cx="824265" cy="307777"/>
            </a:xfrm>
            <a:prstGeom prst="rect">
              <a:avLst/>
            </a:prstGeom>
            <a:noFill/>
          </p:spPr>
          <p:txBody>
            <a:bodyPr wrap="none" rtlCol="0">
              <a:spAutoFit/>
            </a:bodyPr>
            <a:lstStyle/>
            <a:p>
              <a:pPr rtl="0"/>
              <a:r>
                <a:rPr lang="hu" sz="1400" b="1">
                  <a:solidFill>
                    <a:srgbClr val="FF0000"/>
                  </a:solidFill>
                </a:rPr>
                <a:t>Cellulitisz</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8273290" y="4521007"/>
              <a:ext cx="738600" cy="307777"/>
            </a:xfrm>
            <a:prstGeom prst="rect">
              <a:avLst/>
            </a:prstGeom>
            <a:noFill/>
          </p:spPr>
          <p:txBody>
            <a:bodyPr wrap="none" rtlCol="0">
              <a:spAutoFit/>
            </a:bodyPr>
            <a:lstStyle/>
            <a:p>
              <a:pPr rtl="0"/>
              <a:r>
                <a:rPr lang="hu" sz="1400" b="1">
                  <a:solidFill>
                    <a:srgbClr val="FF0000"/>
                  </a:solidFill>
                </a:rPr>
                <a:t>Eczema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5554256" y="4945419"/>
              <a:ext cx="1564659" cy="307777"/>
            </a:xfrm>
            <a:prstGeom prst="rect">
              <a:avLst/>
            </a:prstGeom>
            <a:noFill/>
          </p:spPr>
          <p:txBody>
            <a:bodyPr wrap="none" rtlCol="0">
              <a:spAutoFit/>
            </a:bodyPr>
            <a:lstStyle/>
            <a:p>
              <a:pPr rtl="0"/>
              <a:r>
                <a:rPr lang="hu" sz="1400" b="1">
                  <a:solidFill>
                    <a:srgbClr val="FF0000"/>
                  </a:solidFill>
                </a:rPr>
                <a:t>Bőr myiasis</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3007805" y="4714662"/>
              <a:ext cx="1468544" cy="307777"/>
            </a:xfrm>
            <a:prstGeom prst="rect">
              <a:avLst/>
            </a:prstGeom>
            <a:noFill/>
          </p:spPr>
          <p:txBody>
            <a:bodyPr wrap="none" rtlCol="0">
              <a:spAutoFit/>
            </a:bodyPr>
            <a:lstStyle/>
            <a:p>
              <a:pPr rtl="0"/>
              <a:r>
                <a:rPr lang="hu" sz="1400" b="1">
                  <a:solidFill>
                    <a:srgbClr val="FF0000"/>
                  </a:solidFill>
                </a:rPr>
                <a:t>Prurigo nodularis</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2288910" y="3555874"/>
              <a:ext cx="833562" cy="307777"/>
            </a:xfrm>
            <a:prstGeom prst="rect">
              <a:avLst/>
            </a:prstGeom>
            <a:noFill/>
          </p:spPr>
          <p:txBody>
            <a:bodyPr wrap="none" rtlCol="0">
              <a:spAutoFit/>
            </a:bodyPr>
            <a:lstStyle/>
            <a:p>
              <a:pPr rtl="0"/>
              <a:r>
                <a:rPr lang="hu" sz="1400" b="1">
                  <a:solidFill>
                    <a:srgbClr val="FF0000"/>
                  </a:solidFill>
                </a:rPr>
                <a:t>Psoriasis</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2622828" y="1505089"/>
              <a:ext cx="711926" cy="307777"/>
            </a:xfrm>
            <a:prstGeom prst="rect">
              <a:avLst/>
            </a:prstGeom>
            <a:noFill/>
          </p:spPr>
          <p:txBody>
            <a:bodyPr wrap="none" rtlCol="0">
              <a:spAutoFit/>
            </a:bodyPr>
            <a:lstStyle/>
            <a:p>
              <a:pPr rtl="0"/>
              <a:r>
                <a:rPr lang="hu" sz="1400" b="1">
                  <a:solidFill>
                    <a:srgbClr val="FF0000"/>
                  </a:solidFill>
                </a:rPr>
                <a:t>Vitiligo</a:t>
              </a:r>
              <a:endParaRPr lang="en-IE" sz="1400" b="1" dirty="0">
                <a:solidFill>
                  <a:srgbClr val="FF0000"/>
                </a:solidFill>
              </a:endParaRPr>
            </a:p>
          </p:txBody>
        </p:sp>
        <p:cxnSp>
          <p:nvCxnSpPr>
            <p:cNvPr id="28" name="Straight Connector 27">
              <a:extLst>
                <a:ext uri="{FF2B5EF4-FFF2-40B4-BE49-F238E27FC236}">
                  <a16:creationId xmlns:a16="http://schemas.microsoft.com/office/drawing/2014/main" id="{0373CFBD-0470-73CF-9199-3376176E8000}"/>
                </a:ext>
              </a:extLst>
            </p:cNvPr>
            <p:cNvCxnSpPr>
              <a:cxnSpLocks/>
              <a:stCxn id="5" idx="2"/>
            </p:cNvCxnSpPr>
            <p:nvPr/>
          </p:nvCxnSpPr>
          <p:spPr>
            <a:xfrm>
              <a:off x="5064838" y="1172782"/>
              <a:ext cx="489418" cy="1207847"/>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a:stCxn id="14" idx="2"/>
            </p:cNvCxnSpPr>
            <p:nvPr/>
          </p:nvCxnSpPr>
          <p:spPr>
            <a:xfrm flipH="1">
              <a:off x="6653349" y="1212268"/>
              <a:ext cx="428732" cy="1200006"/>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a:off x="3425970" y="1812866"/>
              <a:ext cx="1361388" cy="884701"/>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a:endCxn id="2" idx="2"/>
            </p:cNvCxnSpPr>
            <p:nvPr/>
          </p:nvCxnSpPr>
          <p:spPr>
            <a:xfrm flipV="1">
              <a:off x="3131110" y="3171356"/>
              <a:ext cx="1379930" cy="569757"/>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221000" y="1900136"/>
              <a:ext cx="1522406" cy="797431"/>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p:cNvCxnSpPr>
            <p:nvPr/>
          </p:nvCxnSpPr>
          <p:spPr>
            <a:xfrm>
              <a:off x="7449516" y="3030474"/>
              <a:ext cx="1461631" cy="305024"/>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p:cNvCxnSpPr>
            <p:nvPr/>
          </p:nvCxnSpPr>
          <p:spPr>
            <a:xfrm>
              <a:off x="7221000" y="3668405"/>
              <a:ext cx="1113250" cy="903595"/>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141000" y="4000106"/>
              <a:ext cx="111754" cy="998614"/>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4094923" y="3668405"/>
              <a:ext cx="692435" cy="1078771"/>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a:extLst>
                <a:ext uri="{FF2B5EF4-FFF2-40B4-BE49-F238E27FC236}">
                  <a16:creationId xmlns:a16="http://schemas.microsoft.com/office/drawing/2014/main" id="{4C9256BC-534A-E9A8-BAB0-2B594AC37AA1}"/>
                </a:ext>
              </a:extLst>
            </p:cNvPr>
            <p:cNvSpPr txBox="1"/>
            <p:nvPr/>
          </p:nvSpPr>
          <p:spPr>
            <a:xfrm>
              <a:off x="2622828" y="5915992"/>
              <a:ext cx="7028172" cy="307777"/>
            </a:xfrm>
            <a:prstGeom prst="rect">
              <a:avLst/>
            </a:prstGeom>
            <a:noFill/>
          </p:spPr>
          <p:txBody>
            <a:bodyPr wrap="square" rtlCol="0">
              <a:spAutoFit/>
            </a:bodyPr>
            <a:lstStyle/>
            <a:p>
              <a:r>
                <a:rPr lang="hu" sz="1400" i="1" dirty="0">
                  <a:solidFill>
                    <a:srgbClr val="0070C0"/>
                  </a:solidFill>
                  <a:effectLst/>
                  <a:cs typeface="Arial" panose="020B0604020202020204" pitchFamily="34" charset="0"/>
                </a:rPr>
                <a:t>2. </a:t>
              </a:r>
              <a:r>
                <a:rPr lang="hu" sz="1400" i="1" dirty="0" smtClean="0">
                  <a:solidFill>
                    <a:srgbClr val="0070C0"/>
                  </a:solidFill>
                  <a:effectLst/>
                  <a:cs typeface="Arial" panose="020B0604020202020204" pitchFamily="34" charset="0"/>
                </a:rPr>
                <a:t>ábra </a:t>
              </a:r>
              <a:r>
                <a:rPr lang="hu" sz="1400" i="1" dirty="0">
                  <a:solidFill>
                    <a:srgbClr val="0070C0"/>
                  </a:solidFill>
                  <a:cs typeface="Arial" panose="020B0604020202020204" pitchFamily="34" charset="0"/>
                </a:rPr>
                <a:t>Az éghajlatváltozás hatásaival összefüggő </a:t>
              </a:r>
              <a:r>
                <a:rPr lang="hu" sz="1400" i="1" dirty="0" smtClean="0">
                  <a:solidFill>
                    <a:srgbClr val="0070C0"/>
                  </a:solidFill>
                  <a:effectLst/>
                  <a:cs typeface="Arial" panose="020B0604020202020204" pitchFamily="34" charset="0"/>
                </a:rPr>
                <a:t>krónikus </a:t>
              </a:r>
              <a:r>
                <a:rPr lang="hu" sz="1400" i="1" dirty="0">
                  <a:solidFill>
                    <a:srgbClr val="0070C0"/>
                  </a:solidFill>
                  <a:effectLst/>
                  <a:cs typeface="Arial" panose="020B0604020202020204" pitchFamily="34" charset="0"/>
                </a:rPr>
                <a:t>gyulladásos </a:t>
              </a:r>
              <a:r>
                <a:rPr lang="hu" sz="1400" i="1" dirty="0">
                  <a:solidFill>
                    <a:srgbClr val="0070C0"/>
                  </a:solidFill>
                  <a:cs typeface="Arial" panose="020B0604020202020204" pitchFamily="34" charset="0"/>
                </a:rPr>
                <a:t>bőrbetegségek </a:t>
              </a:r>
              <a:r>
                <a:rPr lang="hu" sz="1400" i="1" dirty="0">
                  <a:solidFill>
                    <a:srgbClr val="0070C0"/>
                  </a:solidFill>
                  <a:effectLst/>
                  <a:cs typeface="Arial" panose="020B0604020202020204" pitchFamily="34" charset="0"/>
                </a:rPr>
                <a:t> </a:t>
              </a:r>
            </a:p>
          </p:txBody>
        </p:sp>
        <p:sp>
          <p:nvSpPr>
            <p:cNvPr id="6" name="TextBox 5">
              <a:extLst>
                <a:ext uri="{FF2B5EF4-FFF2-40B4-BE49-F238E27FC236}">
                  <a16:creationId xmlns:a16="http://schemas.microsoft.com/office/drawing/2014/main" id="{42A3936E-9430-1B41-44A9-CB3497565D36}"/>
                </a:ext>
              </a:extLst>
            </p:cNvPr>
            <p:cNvSpPr txBox="1"/>
            <p:nvPr/>
          </p:nvSpPr>
          <p:spPr>
            <a:xfrm>
              <a:off x="1859426" y="2622323"/>
              <a:ext cx="792268" cy="307777"/>
            </a:xfrm>
            <a:prstGeom prst="rect">
              <a:avLst/>
            </a:prstGeom>
            <a:noFill/>
          </p:spPr>
          <p:txBody>
            <a:bodyPr wrap="none" rtlCol="0">
              <a:spAutoFit/>
            </a:bodyPr>
            <a:lstStyle/>
            <a:p>
              <a:pPr rtl="0"/>
              <a:r>
                <a:rPr lang="hu" sz="1400" b="1">
                  <a:solidFill>
                    <a:srgbClr val="FF0000"/>
                  </a:solidFill>
                </a:rPr>
                <a:t>Rosacea</a:t>
              </a:r>
              <a:endParaRPr lang="en-IE" sz="1400" b="1" dirty="0">
                <a:solidFill>
                  <a:srgbClr val="FF0000"/>
                </a:solidFill>
              </a:endParaRPr>
            </a:p>
          </p:txBody>
        </p:sp>
        <p:cxnSp>
          <p:nvCxnSpPr>
            <p:cNvPr id="7" name="Straight Connector 6">
              <a:extLst>
                <a:ext uri="{FF2B5EF4-FFF2-40B4-BE49-F238E27FC236}">
                  <a16:creationId xmlns:a16="http://schemas.microsoft.com/office/drawing/2014/main" id="{8EEFF3A0-CE1F-B56D-6254-2691DBC2E79E}"/>
                </a:ext>
              </a:extLst>
            </p:cNvPr>
            <p:cNvCxnSpPr>
              <a:cxnSpLocks/>
              <a:stCxn id="6" idx="3"/>
            </p:cNvCxnSpPr>
            <p:nvPr/>
          </p:nvCxnSpPr>
          <p:spPr>
            <a:xfrm>
              <a:off x="2651694" y="2776212"/>
              <a:ext cx="1959306" cy="119881"/>
            </a:xfrm>
            <a:prstGeom prst="line">
              <a:avLst/>
            </a:prstGeom>
          </p:spPr>
          <p:style>
            <a:lnRef idx="3">
              <a:schemeClr val="accent5"/>
            </a:lnRef>
            <a:fillRef idx="0">
              <a:schemeClr val="accent5"/>
            </a:fillRef>
            <a:effectRef idx="2">
              <a:schemeClr val="accent5"/>
            </a:effectRef>
            <a:fontRef idx="minor">
              <a:schemeClr val="tx1"/>
            </a:fontRef>
          </p:style>
        </p:cxnSp>
      </p:grpSp>
    </p:spTree>
    <p:extLst>
      <p:ext uri="{BB962C8B-B14F-4D97-AF65-F5344CB8AC3E}">
        <p14:creationId xmlns:p14="http://schemas.microsoft.com/office/powerpoint/2010/main" val="2747472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31FB927E-6053-AF3B-DC09-C53FE7B7100E}"/>
              </a:ext>
            </a:extLst>
          </p:cNvPr>
          <p:cNvGrpSpPr/>
          <p:nvPr/>
        </p:nvGrpSpPr>
        <p:grpSpPr>
          <a:xfrm>
            <a:off x="1245679" y="606389"/>
            <a:ext cx="9365274" cy="5606893"/>
            <a:chOff x="1245679" y="606389"/>
            <a:chExt cx="9365274" cy="5606893"/>
          </a:xfrm>
        </p:grpSpPr>
        <p:sp>
          <p:nvSpPr>
            <p:cNvPr id="2" name="Oval 1">
              <a:extLst>
                <a:ext uri="{FF2B5EF4-FFF2-40B4-BE49-F238E27FC236}">
                  <a16:creationId xmlns:a16="http://schemas.microsoft.com/office/drawing/2014/main" id="{2DC72FDA-A8F3-FDDC-A295-6CD45A41A086}"/>
                </a:ext>
              </a:extLst>
            </p:cNvPr>
            <p:cNvSpPr/>
            <p:nvPr/>
          </p:nvSpPr>
          <p:spPr>
            <a:xfrm>
              <a:off x="4511040" y="2342606"/>
              <a:ext cx="2960914" cy="134459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 b="1" dirty="0">
                  <a:solidFill>
                    <a:srgbClr val="00B050"/>
                  </a:solidFill>
                </a:rPr>
                <a:t>Az éghajlatváltozás hatásaival összefüggő fertőző bőrbetegségek</a:t>
              </a:r>
              <a:endParaRPr lang="en-IE" b="1" dirty="0">
                <a:solidFill>
                  <a:srgbClr val="00B050"/>
                </a:solidFill>
              </a:endParaRPr>
            </a:p>
          </p:txBody>
        </p:sp>
        <p:sp>
          <p:nvSpPr>
            <p:cNvPr id="4" name="TextBox 3">
              <a:extLst>
                <a:ext uri="{FF2B5EF4-FFF2-40B4-BE49-F238E27FC236}">
                  <a16:creationId xmlns:a16="http://schemas.microsoft.com/office/drawing/2014/main" id="{B79F3D89-53A6-102C-2F64-FE099017E481}"/>
                </a:ext>
              </a:extLst>
            </p:cNvPr>
            <p:cNvSpPr txBox="1"/>
            <p:nvPr/>
          </p:nvSpPr>
          <p:spPr>
            <a:xfrm>
              <a:off x="1996847" y="4096443"/>
              <a:ext cx="798617" cy="307777"/>
            </a:xfrm>
            <a:prstGeom prst="rect">
              <a:avLst/>
            </a:prstGeom>
            <a:noFill/>
          </p:spPr>
          <p:txBody>
            <a:bodyPr wrap="none" rtlCol="0">
              <a:spAutoFit/>
            </a:bodyPr>
            <a:lstStyle/>
            <a:p>
              <a:pPr rtl="0"/>
              <a:r>
                <a:rPr lang="hu" sz="1400" b="1">
                  <a:solidFill>
                    <a:srgbClr val="FF0000"/>
                  </a:solidFill>
                </a:rPr>
                <a:t>Övsömör</a:t>
              </a:r>
              <a:endParaRPr lang="en-IE" sz="1400" b="1" dirty="0">
                <a:solidFill>
                  <a:srgbClr val="FF000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3843897" y="883983"/>
              <a:ext cx="1033745" cy="307777"/>
            </a:xfrm>
            <a:prstGeom prst="rect">
              <a:avLst/>
            </a:prstGeom>
            <a:noFill/>
          </p:spPr>
          <p:txBody>
            <a:bodyPr wrap="none" rtlCol="0">
              <a:spAutoFit/>
            </a:bodyPr>
            <a:lstStyle/>
            <a:p>
              <a:pPr rtl="0"/>
              <a:r>
                <a:rPr lang="hu" sz="1400" b="1">
                  <a:solidFill>
                    <a:srgbClr val="FF0000"/>
                  </a:solidFill>
                </a:rPr>
                <a:t>Bárányhimlő</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6619983" y="810487"/>
              <a:ext cx="979692" cy="307777"/>
            </a:xfrm>
            <a:prstGeom prst="rect">
              <a:avLst/>
            </a:prstGeom>
            <a:noFill/>
          </p:spPr>
          <p:txBody>
            <a:bodyPr wrap="none" rtlCol="0">
              <a:spAutoFit/>
            </a:bodyPr>
            <a:lstStyle/>
            <a:p>
              <a:pPr rtl="0"/>
              <a:r>
                <a:rPr lang="hu" sz="1400" b="1">
                  <a:solidFill>
                    <a:srgbClr val="FF0000"/>
                  </a:solidFill>
                </a:rPr>
                <a:t>Diftéria</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360357" y="927790"/>
              <a:ext cx="1323183" cy="307777"/>
            </a:xfrm>
            <a:prstGeom prst="rect">
              <a:avLst/>
            </a:prstGeom>
            <a:noFill/>
          </p:spPr>
          <p:txBody>
            <a:bodyPr wrap="none" rtlCol="0">
              <a:spAutoFit/>
            </a:bodyPr>
            <a:lstStyle/>
            <a:p>
              <a:pPr rtl="0"/>
              <a:r>
                <a:rPr lang="hu" sz="1400" b="1">
                  <a:solidFill>
                    <a:srgbClr val="FF0000"/>
                  </a:solidFill>
                </a:rPr>
                <a:t>Herpes simplex</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2379357" y="1127192"/>
              <a:ext cx="986680" cy="307777"/>
            </a:xfrm>
            <a:prstGeom prst="rect">
              <a:avLst/>
            </a:prstGeom>
            <a:noFill/>
          </p:spPr>
          <p:txBody>
            <a:bodyPr wrap="none" rtlCol="0">
              <a:spAutoFit/>
            </a:bodyPr>
            <a:lstStyle/>
            <a:p>
              <a:pPr rtl="0"/>
              <a:r>
                <a:rPr lang="hu" sz="1400" b="1">
                  <a:solidFill>
                    <a:srgbClr val="FF0000"/>
                  </a:solidFill>
                </a:rPr>
                <a:t>Vírusos szemölcsök</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9372129" y="1779828"/>
              <a:ext cx="989373" cy="307777"/>
            </a:xfrm>
            <a:prstGeom prst="rect">
              <a:avLst/>
            </a:prstGeom>
            <a:noFill/>
          </p:spPr>
          <p:txBody>
            <a:bodyPr wrap="none" rtlCol="0">
              <a:spAutoFit/>
            </a:bodyPr>
            <a:lstStyle/>
            <a:p>
              <a:pPr rtl="0"/>
              <a:r>
                <a:rPr lang="hu" sz="1400" b="1">
                  <a:solidFill>
                    <a:srgbClr val="FF0000"/>
                  </a:solidFill>
                </a:rPr>
                <a:t>Gonorrhea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9518025" y="2688109"/>
              <a:ext cx="1092928" cy="523220"/>
            </a:xfrm>
            <a:prstGeom prst="rect">
              <a:avLst/>
            </a:prstGeom>
            <a:noFill/>
          </p:spPr>
          <p:txBody>
            <a:bodyPr wrap="none" rtlCol="0">
              <a:spAutoFit/>
            </a:bodyPr>
            <a:lstStyle/>
            <a:p>
              <a:pPr rtl="0"/>
              <a:r>
                <a:rPr lang="hu" sz="1400" b="1" dirty="0">
                  <a:solidFill>
                    <a:srgbClr val="FF0000"/>
                  </a:solidFill>
                </a:rPr>
                <a:t>Kéz-láb-száj </a:t>
              </a:r>
            </a:p>
            <a:p>
              <a:pPr rtl="0"/>
              <a:r>
                <a:rPr lang="hu" sz="1400" b="1" dirty="0">
                  <a:solidFill>
                    <a:srgbClr val="FF0000"/>
                  </a:solidFill>
                </a:rPr>
                <a:t>betegség</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8669572" y="3923211"/>
              <a:ext cx="850169" cy="307777"/>
            </a:xfrm>
            <a:prstGeom prst="rect">
              <a:avLst/>
            </a:prstGeom>
            <a:noFill/>
          </p:spPr>
          <p:txBody>
            <a:bodyPr wrap="none" rtlCol="0">
              <a:spAutoFit/>
            </a:bodyPr>
            <a:lstStyle/>
            <a:p>
              <a:pPr rtl="0"/>
              <a:r>
                <a:rPr lang="hu" sz="1400" b="1">
                  <a:solidFill>
                    <a:srgbClr val="FF0000"/>
                  </a:solidFill>
                </a:rPr>
                <a:t>Impetigo</a:t>
              </a:r>
              <a:endParaRPr lang="en-IE" sz="1400" b="1" dirty="0">
                <a:solidFill>
                  <a:srgbClr val="FF0000"/>
                </a:solidFill>
              </a:endParaRPr>
            </a:p>
          </p:txBody>
        </p:sp>
        <p:sp>
          <p:nvSpPr>
            <p:cNvPr id="20" name="TextBox 19">
              <a:extLst>
                <a:ext uri="{FF2B5EF4-FFF2-40B4-BE49-F238E27FC236}">
                  <a16:creationId xmlns:a16="http://schemas.microsoft.com/office/drawing/2014/main" id="{7C6E7ABE-0ED0-359C-1A41-BFB0A7C90AEA}"/>
                </a:ext>
              </a:extLst>
            </p:cNvPr>
            <p:cNvSpPr txBox="1"/>
            <p:nvPr/>
          </p:nvSpPr>
          <p:spPr>
            <a:xfrm>
              <a:off x="5461832" y="5063682"/>
              <a:ext cx="1146468" cy="307777"/>
            </a:xfrm>
            <a:prstGeom prst="rect">
              <a:avLst/>
            </a:prstGeom>
            <a:noFill/>
          </p:spPr>
          <p:txBody>
            <a:bodyPr wrap="none" rtlCol="0">
              <a:spAutoFit/>
            </a:bodyPr>
            <a:lstStyle/>
            <a:p>
              <a:pPr rtl="0"/>
              <a:r>
                <a:rPr lang="hu" sz="1400" b="1" dirty="0" smtClean="0">
                  <a:solidFill>
                    <a:srgbClr val="FF0000"/>
                  </a:solidFill>
                </a:rPr>
                <a:t>Majomhimlő</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8119431" y="4683525"/>
              <a:ext cx="833370" cy="307777"/>
            </a:xfrm>
            <a:prstGeom prst="rect">
              <a:avLst/>
            </a:prstGeom>
            <a:noFill/>
          </p:spPr>
          <p:txBody>
            <a:bodyPr wrap="none" rtlCol="0">
              <a:spAutoFit/>
            </a:bodyPr>
            <a:lstStyle/>
            <a:p>
              <a:pPr rtl="0"/>
              <a:r>
                <a:rPr lang="hu" sz="1400" b="1">
                  <a:solidFill>
                    <a:srgbClr val="FF0000"/>
                  </a:solidFill>
                </a:rPr>
                <a:t>Marburg</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6854931" y="4958093"/>
              <a:ext cx="798617" cy="307777"/>
            </a:xfrm>
            <a:prstGeom prst="rect">
              <a:avLst/>
            </a:prstGeom>
            <a:noFill/>
          </p:spPr>
          <p:txBody>
            <a:bodyPr wrap="none" rtlCol="0">
              <a:spAutoFit/>
            </a:bodyPr>
            <a:lstStyle/>
            <a:p>
              <a:pPr rtl="0"/>
              <a:r>
                <a:rPr lang="hu" sz="1400" b="1">
                  <a:solidFill>
                    <a:srgbClr val="FF0000"/>
                  </a:solidFill>
                </a:rPr>
                <a:t>Kanyaró</a:t>
              </a:r>
              <a:endParaRPr lang="en-IE" sz="1400" b="1" dirty="0">
                <a:solidFill>
                  <a:srgbClr val="FF0000"/>
                </a:solidFill>
              </a:endParaRPr>
            </a:p>
          </p:txBody>
        </p:sp>
        <p:cxnSp>
          <p:nvCxnSpPr>
            <p:cNvPr id="27" name="Straight Connector 26">
              <a:extLst>
                <a:ext uri="{FF2B5EF4-FFF2-40B4-BE49-F238E27FC236}">
                  <a16:creationId xmlns:a16="http://schemas.microsoft.com/office/drawing/2014/main" id="{FEF9BBED-01B2-F462-8FE0-8B5ADA74D703}"/>
                </a:ext>
              </a:extLst>
            </p:cNvPr>
            <p:cNvCxnSpPr>
              <a:cxnSpLocks/>
            </p:cNvCxnSpPr>
            <p:nvPr/>
          </p:nvCxnSpPr>
          <p:spPr>
            <a:xfrm flipV="1">
              <a:off x="2181000" y="3225532"/>
              <a:ext cx="2413217" cy="312495"/>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Straight Connector 27">
              <a:extLst>
                <a:ext uri="{FF2B5EF4-FFF2-40B4-BE49-F238E27FC236}">
                  <a16:creationId xmlns:a16="http://schemas.microsoft.com/office/drawing/2014/main" id="{0373CFBD-0470-73CF-9199-3376176E8000}"/>
                </a:ext>
              </a:extLst>
            </p:cNvPr>
            <p:cNvCxnSpPr>
              <a:cxnSpLocks/>
            </p:cNvCxnSpPr>
            <p:nvPr/>
          </p:nvCxnSpPr>
          <p:spPr>
            <a:xfrm>
              <a:off x="4683114" y="1165454"/>
              <a:ext cx="577533" cy="1250648"/>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a:extLst>
                <a:ext uri="{FF2B5EF4-FFF2-40B4-BE49-F238E27FC236}">
                  <a16:creationId xmlns:a16="http://schemas.microsoft.com/office/drawing/2014/main" id="{7CD780F5-96E0-2675-0D92-944C6E8BFBEF}"/>
                </a:ext>
              </a:extLst>
            </p:cNvPr>
            <p:cNvCxnSpPr>
              <a:cxnSpLocks/>
              <a:stCxn id="48" idx="0"/>
            </p:cNvCxnSpPr>
            <p:nvPr/>
          </p:nvCxnSpPr>
          <p:spPr>
            <a:xfrm flipV="1">
              <a:off x="4745791" y="3640444"/>
              <a:ext cx="810209" cy="1398867"/>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p:cNvCxnSpPr>
            <p:nvPr/>
          </p:nvCxnSpPr>
          <p:spPr>
            <a:xfrm flipH="1">
              <a:off x="6440830" y="1113658"/>
              <a:ext cx="395763" cy="1274326"/>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a:endCxn id="2" idx="4"/>
            </p:cNvCxnSpPr>
            <p:nvPr/>
          </p:nvCxnSpPr>
          <p:spPr>
            <a:xfrm flipV="1">
              <a:off x="5963183" y="3687197"/>
              <a:ext cx="28314" cy="1381049"/>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p:cNvCxnSpPr>
            <p:nvPr/>
          </p:nvCxnSpPr>
          <p:spPr>
            <a:xfrm flipH="1" flipV="1">
              <a:off x="6521161" y="3651618"/>
              <a:ext cx="547288" cy="1282395"/>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a:stCxn id="2" idx="7"/>
            </p:cNvCxnSpPr>
            <p:nvPr/>
          </p:nvCxnSpPr>
          <p:spPr>
            <a:xfrm flipV="1">
              <a:off x="7038338" y="1210232"/>
              <a:ext cx="1497778" cy="1329285"/>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a:stCxn id="2" idx="6"/>
              <a:endCxn id="18" idx="1"/>
            </p:cNvCxnSpPr>
            <p:nvPr/>
          </p:nvCxnSpPr>
          <p:spPr>
            <a:xfrm flipV="1">
              <a:off x="7471954" y="2949719"/>
              <a:ext cx="2046071" cy="65183"/>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a:endCxn id="17" idx="1"/>
            </p:cNvCxnSpPr>
            <p:nvPr/>
          </p:nvCxnSpPr>
          <p:spPr>
            <a:xfrm flipV="1">
              <a:off x="7311000" y="1933717"/>
              <a:ext cx="2061129" cy="818321"/>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a:endCxn id="19" idx="1"/>
            </p:cNvCxnSpPr>
            <p:nvPr/>
          </p:nvCxnSpPr>
          <p:spPr>
            <a:xfrm>
              <a:off x="7311000" y="3336398"/>
              <a:ext cx="1358572" cy="740702"/>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a:stCxn id="21" idx="1"/>
              <a:endCxn id="2" idx="5"/>
            </p:cNvCxnSpPr>
            <p:nvPr/>
          </p:nvCxnSpPr>
          <p:spPr>
            <a:xfrm flipH="1" flipV="1">
              <a:off x="7038338" y="3490286"/>
              <a:ext cx="1081093" cy="1347128"/>
            </a:xfrm>
            <a:prstGeom prst="line">
              <a:avLst/>
            </a:prstGeom>
          </p:spPr>
          <p:style>
            <a:lnRef idx="3">
              <a:schemeClr val="accent5"/>
            </a:lnRef>
            <a:fillRef idx="0">
              <a:schemeClr val="accent5"/>
            </a:fillRef>
            <a:effectRef idx="2">
              <a:schemeClr val="accent5"/>
            </a:effectRef>
            <a:fontRef idx="minor">
              <a:schemeClr val="tx1"/>
            </a:fontRef>
          </p:style>
        </p:cxnSp>
        <p:sp>
          <p:nvSpPr>
            <p:cNvPr id="42" name="TextBox 41">
              <a:extLst>
                <a:ext uri="{FF2B5EF4-FFF2-40B4-BE49-F238E27FC236}">
                  <a16:creationId xmlns:a16="http://schemas.microsoft.com/office/drawing/2014/main" id="{F47E151F-8015-2F1C-0B46-A0FD788CFE46}"/>
                </a:ext>
              </a:extLst>
            </p:cNvPr>
            <p:cNvSpPr txBox="1"/>
            <p:nvPr/>
          </p:nvSpPr>
          <p:spPr>
            <a:xfrm>
              <a:off x="1587496" y="3379420"/>
              <a:ext cx="735073" cy="307777"/>
            </a:xfrm>
            <a:prstGeom prst="rect">
              <a:avLst/>
            </a:prstGeom>
            <a:noFill/>
          </p:spPr>
          <p:txBody>
            <a:bodyPr wrap="none" rtlCol="0">
              <a:spAutoFit/>
            </a:bodyPr>
            <a:lstStyle/>
            <a:p>
              <a:pPr rtl="0"/>
              <a:r>
                <a:rPr lang="hu" sz="1400" b="1">
                  <a:solidFill>
                    <a:srgbClr val="FF0000"/>
                  </a:solidFill>
                </a:rPr>
                <a:t>Rüh</a:t>
              </a:r>
              <a:endParaRPr lang="en-IE" sz="1400" b="1" dirty="0">
                <a:solidFill>
                  <a:srgbClr val="FF0000"/>
                </a:solidFill>
              </a:endParaRPr>
            </a:p>
          </p:txBody>
        </p:sp>
        <p:cxnSp>
          <p:nvCxnSpPr>
            <p:cNvPr id="43" name="Straight Connector 42">
              <a:extLst>
                <a:ext uri="{FF2B5EF4-FFF2-40B4-BE49-F238E27FC236}">
                  <a16:creationId xmlns:a16="http://schemas.microsoft.com/office/drawing/2014/main" id="{ADA54C2A-6024-DFC1-F146-C00E91FA9D8E}"/>
                </a:ext>
              </a:extLst>
            </p:cNvPr>
            <p:cNvCxnSpPr>
              <a:cxnSpLocks/>
              <a:stCxn id="44" idx="3"/>
              <a:endCxn id="2" idx="2"/>
            </p:cNvCxnSpPr>
            <p:nvPr/>
          </p:nvCxnSpPr>
          <p:spPr>
            <a:xfrm>
              <a:off x="1996847" y="2886044"/>
              <a:ext cx="2514193" cy="128858"/>
            </a:xfrm>
            <a:prstGeom prst="line">
              <a:avLst/>
            </a:prstGeom>
          </p:spPr>
          <p:style>
            <a:lnRef idx="3">
              <a:schemeClr val="accent5"/>
            </a:lnRef>
            <a:fillRef idx="0">
              <a:schemeClr val="accent5"/>
            </a:fillRef>
            <a:effectRef idx="2">
              <a:schemeClr val="accent5"/>
            </a:effectRef>
            <a:fontRef idx="minor">
              <a:schemeClr val="tx1"/>
            </a:fontRef>
          </p:style>
        </p:cxnSp>
        <p:sp>
          <p:nvSpPr>
            <p:cNvPr id="44" name="TextBox 43">
              <a:extLst>
                <a:ext uri="{FF2B5EF4-FFF2-40B4-BE49-F238E27FC236}">
                  <a16:creationId xmlns:a16="http://schemas.microsoft.com/office/drawing/2014/main" id="{FAC538A3-C949-595A-B37E-3C7F064357FF}"/>
                </a:ext>
              </a:extLst>
            </p:cNvPr>
            <p:cNvSpPr txBox="1"/>
            <p:nvPr/>
          </p:nvSpPr>
          <p:spPr>
            <a:xfrm>
              <a:off x="1245679" y="2732155"/>
              <a:ext cx="751168" cy="307777"/>
            </a:xfrm>
            <a:prstGeom prst="rect">
              <a:avLst/>
            </a:prstGeom>
            <a:noFill/>
          </p:spPr>
          <p:txBody>
            <a:bodyPr wrap="none" rtlCol="0">
              <a:spAutoFit/>
            </a:bodyPr>
            <a:lstStyle/>
            <a:p>
              <a:pPr rtl="0"/>
              <a:r>
                <a:rPr lang="hu" sz="1400" b="1">
                  <a:solidFill>
                    <a:srgbClr val="FF0000"/>
                  </a:solidFill>
                </a:rPr>
                <a:t>Szifilisz</a:t>
              </a:r>
              <a:endParaRPr lang="en-IE" sz="1400" b="1" dirty="0">
                <a:solidFill>
                  <a:srgbClr val="FF0000"/>
                </a:solidFill>
              </a:endParaRPr>
            </a:p>
          </p:txBody>
        </p:sp>
        <p:cxnSp>
          <p:nvCxnSpPr>
            <p:cNvPr id="45" name="Straight Connector 44">
              <a:extLst>
                <a:ext uri="{FF2B5EF4-FFF2-40B4-BE49-F238E27FC236}">
                  <a16:creationId xmlns:a16="http://schemas.microsoft.com/office/drawing/2014/main" id="{F62D244F-8790-7E18-11FF-223FBC5774B4}"/>
                </a:ext>
              </a:extLst>
            </p:cNvPr>
            <p:cNvCxnSpPr>
              <a:cxnSpLocks/>
            </p:cNvCxnSpPr>
            <p:nvPr/>
          </p:nvCxnSpPr>
          <p:spPr>
            <a:xfrm>
              <a:off x="3335383" y="1445623"/>
              <a:ext cx="1595354" cy="1081683"/>
            </a:xfrm>
            <a:prstGeom prst="line">
              <a:avLst/>
            </a:prstGeom>
          </p:spPr>
          <p:style>
            <a:lnRef idx="3">
              <a:schemeClr val="accent5"/>
            </a:lnRef>
            <a:fillRef idx="0">
              <a:schemeClr val="accent5"/>
            </a:fillRef>
            <a:effectRef idx="2">
              <a:schemeClr val="accent5"/>
            </a:effectRef>
            <a:fontRef idx="minor">
              <a:schemeClr val="tx1"/>
            </a:fontRef>
          </p:style>
        </p:cxnSp>
        <p:sp>
          <p:nvSpPr>
            <p:cNvPr id="46" name="TextBox 45">
              <a:extLst>
                <a:ext uri="{FF2B5EF4-FFF2-40B4-BE49-F238E27FC236}">
                  <a16:creationId xmlns:a16="http://schemas.microsoft.com/office/drawing/2014/main" id="{AF38CC72-BD64-0830-2AF1-D9A0C8FEFDB9}"/>
                </a:ext>
              </a:extLst>
            </p:cNvPr>
            <p:cNvSpPr txBox="1"/>
            <p:nvPr/>
          </p:nvSpPr>
          <p:spPr>
            <a:xfrm>
              <a:off x="3294808" y="4571253"/>
              <a:ext cx="745717" cy="307777"/>
            </a:xfrm>
            <a:prstGeom prst="rect">
              <a:avLst/>
            </a:prstGeom>
            <a:noFill/>
          </p:spPr>
          <p:txBody>
            <a:bodyPr wrap="none" rtlCol="0">
              <a:spAutoFit/>
            </a:bodyPr>
            <a:lstStyle/>
            <a:p>
              <a:pPr rtl="0"/>
              <a:r>
                <a:rPr lang="hu" sz="1400" b="1">
                  <a:solidFill>
                    <a:srgbClr val="FF0000"/>
                  </a:solidFill>
                </a:rPr>
                <a:t>Rubella</a:t>
              </a:r>
              <a:endParaRPr lang="en-IE" sz="1400" b="1" dirty="0">
                <a:solidFill>
                  <a:srgbClr val="FF0000"/>
                </a:solidFill>
              </a:endParaRPr>
            </a:p>
          </p:txBody>
        </p:sp>
        <p:cxnSp>
          <p:nvCxnSpPr>
            <p:cNvPr id="47" name="Straight Connector 46">
              <a:extLst>
                <a:ext uri="{FF2B5EF4-FFF2-40B4-BE49-F238E27FC236}">
                  <a16:creationId xmlns:a16="http://schemas.microsoft.com/office/drawing/2014/main" id="{5CBC0087-E8C1-21A5-B558-E658AD07BD4A}"/>
                </a:ext>
              </a:extLst>
            </p:cNvPr>
            <p:cNvCxnSpPr>
              <a:cxnSpLocks/>
              <a:stCxn id="4" idx="3"/>
            </p:cNvCxnSpPr>
            <p:nvPr/>
          </p:nvCxnSpPr>
          <p:spPr>
            <a:xfrm flipV="1">
              <a:off x="2795464" y="3344776"/>
              <a:ext cx="1950327" cy="905556"/>
            </a:xfrm>
            <a:prstGeom prst="line">
              <a:avLst/>
            </a:prstGeom>
          </p:spPr>
          <p:style>
            <a:lnRef idx="3">
              <a:schemeClr val="accent5"/>
            </a:lnRef>
            <a:fillRef idx="0">
              <a:schemeClr val="accent5"/>
            </a:fillRef>
            <a:effectRef idx="2">
              <a:schemeClr val="accent5"/>
            </a:effectRef>
            <a:fontRef idx="minor">
              <a:schemeClr val="tx1"/>
            </a:fontRef>
          </p:style>
        </p:cxnSp>
        <p:sp>
          <p:nvSpPr>
            <p:cNvPr id="48" name="TextBox 47">
              <a:extLst>
                <a:ext uri="{FF2B5EF4-FFF2-40B4-BE49-F238E27FC236}">
                  <a16:creationId xmlns:a16="http://schemas.microsoft.com/office/drawing/2014/main" id="{2E1B869B-BA9E-F8EF-223F-73BD04D3EDF2}"/>
                </a:ext>
              </a:extLst>
            </p:cNvPr>
            <p:cNvSpPr txBox="1"/>
            <p:nvPr/>
          </p:nvSpPr>
          <p:spPr>
            <a:xfrm>
              <a:off x="4271077" y="5039311"/>
              <a:ext cx="949427" cy="307777"/>
            </a:xfrm>
            <a:prstGeom prst="rect">
              <a:avLst/>
            </a:prstGeom>
            <a:noFill/>
          </p:spPr>
          <p:txBody>
            <a:bodyPr wrap="none" rtlCol="0">
              <a:spAutoFit/>
            </a:bodyPr>
            <a:lstStyle/>
            <a:p>
              <a:pPr rtl="0"/>
              <a:r>
                <a:rPr lang="hu" sz="1400" b="1">
                  <a:solidFill>
                    <a:srgbClr val="FF0000"/>
                  </a:solidFill>
                </a:rPr>
                <a:t>Ótvar</a:t>
              </a:r>
              <a:endParaRPr lang="en-IE" sz="1400" b="1" dirty="0">
                <a:solidFill>
                  <a:srgbClr val="FF0000"/>
                </a:solidFill>
              </a:endParaRPr>
            </a:p>
          </p:txBody>
        </p:sp>
        <p:cxnSp>
          <p:nvCxnSpPr>
            <p:cNvPr id="49" name="Straight Connector 48">
              <a:extLst>
                <a:ext uri="{FF2B5EF4-FFF2-40B4-BE49-F238E27FC236}">
                  <a16:creationId xmlns:a16="http://schemas.microsoft.com/office/drawing/2014/main" id="{EDD3C83F-AA1C-4421-1783-12635C259A3F}"/>
                </a:ext>
              </a:extLst>
            </p:cNvPr>
            <p:cNvCxnSpPr>
              <a:cxnSpLocks/>
              <a:stCxn id="46" idx="0"/>
              <a:endCxn id="2" idx="3"/>
            </p:cNvCxnSpPr>
            <p:nvPr/>
          </p:nvCxnSpPr>
          <p:spPr>
            <a:xfrm flipV="1">
              <a:off x="3667667" y="3490286"/>
              <a:ext cx="1276989" cy="1080967"/>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a:extLst>
                <a:ext uri="{FF2B5EF4-FFF2-40B4-BE49-F238E27FC236}">
                  <a16:creationId xmlns:a16="http://schemas.microsoft.com/office/drawing/2014/main" id="{4547A65E-1CF5-EBA5-CBAC-40D6475F47CD}"/>
                </a:ext>
              </a:extLst>
            </p:cNvPr>
            <p:cNvSpPr txBox="1"/>
            <p:nvPr/>
          </p:nvSpPr>
          <p:spPr>
            <a:xfrm>
              <a:off x="3366037" y="5905505"/>
              <a:ext cx="6644963" cy="307777"/>
            </a:xfrm>
            <a:prstGeom prst="rect">
              <a:avLst/>
            </a:prstGeom>
            <a:noFill/>
          </p:spPr>
          <p:txBody>
            <a:bodyPr wrap="square" rtlCol="0">
              <a:spAutoFit/>
            </a:bodyPr>
            <a:lstStyle/>
            <a:p>
              <a:r>
                <a:rPr lang="hu" sz="1400" i="1" dirty="0">
                  <a:solidFill>
                    <a:srgbClr val="0070C0"/>
                  </a:solidFill>
                  <a:cs typeface="Arial" panose="020B0604020202020204" pitchFamily="34" charset="0"/>
                </a:rPr>
                <a:t>3</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ábra </a:t>
              </a:r>
              <a:r>
                <a:rPr lang="hu" sz="1400" i="1" dirty="0">
                  <a:solidFill>
                    <a:srgbClr val="0070C0"/>
                  </a:solidFill>
                  <a:cs typeface="Arial" panose="020B0604020202020204" pitchFamily="34" charset="0"/>
                </a:rPr>
                <a:t>Az éghajlatváltozás hatásaival összefüggő </a:t>
              </a:r>
              <a:r>
                <a:rPr lang="hu" sz="1400" i="1" dirty="0" smtClean="0">
                  <a:solidFill>
                    <a:srgbClr val="0070C0"/>
                  </a:solidFill>
                  <a:effectLst/>
                  <a:cs typeface="Arial" panose="020B0604020202020204" pitchFamily="34" charset="0"/>
                </a:rPr>
                <a:t>fertőző </a:t>
              </a:r>
              <a:r>
                <a:rPr lang="hu" sz="1400" i="1" dirty="0">
                  <a:solidFill>
                    <a:srgbClr val="0070C0"/>
                  </a:solidFill>
                  <a:cs typeface="Arial" panose="020B0604020202020204" pitchFamily="34" charset="0"/>
                </a:rPr>
                <a:t>bőrbetegségek </a:t>
              </a:r>
              <a:r>
                <a:rPr lang="hu" sz="1400" i="1" dirty="0">
                  <a:solidFill>
                    <a:srgbClr val="0070C0"/>
                  </a:solidFill>
                  <a:effectLst/>
                  <a:cs typeface="Arial" panose="020B0604020202020204" pitchFamily="34" charset="0"/>
                </a:rPr>
                <a:t> </a:t>
              </a:r>
            </a:p>
          </p:txBody>
        </p:sp>
        <p:cxnSp>
          <p:nvCxnSpPr>
            <p:cNvPr id="7" name="Straight Connector 6">
              <a:extLst>
                <a:ext uri="{FF2B5EF4-FFF2-40B4-BE49-F238E27FC236}">
                  <a16:creationId xmlns:a16="http://schemas.microsoft.com/office/drawing/2014/main" id="{9AC66A14-24B4-4B35-CA03-847A2F16CF39}"/>
                </a:ext>
              </a:extLst>
            </p:cNvPr>
            <p:cNvCxnSpPr>
              <a:cxnSpLocks/>
            </p:cNvCxnSpPr>
            <p:nvPr/>
          </p:nvCxnSpPr>
          <p:spPr>
            <a:xfrm>
              <a:off x="5848962" y="1113658"/>
              <a:ext cx="10981" cy="1251637"/>
            </a:xfrm>
            <a:prstGeom prst="line">
              <a:avLst/>
            </a:prstGeom>
          </p:spPr>
          <p:style>
            <a:lnRef idx="3">
              <a:schemeClr val="accent5"/>
            </a:lnRef>
            <a:fillRef idx="0">
              <a:schemeClr val="accent5"/>
            </a:fillRef>
            <a:effectRef idx="2">
              <a:schemeClr val="accent5"/>
            </a:effectRef>
            <a:fontRef idx="minor">
              <a:schemeClr val="tx1"/>
            </a:fontRef>
          </p:style>
        </p:cxnSp>
        <p:sp>
          <p:nvSpPr>
            <p:cNvPr id="10" name="TextBox 9">
              <a:extLst>
                <a:ext uri="{FF2B5EF4-FFF2-40B4-BE49-F238E27FC236}">
                  <a16:creationId xmlns:a16="http://schemas.microsoft.com/office/drawing/2014/main" id="{04DD2AFD-90E1-4F7B-AEAC-D67E410C49C9}"/>
                </a:ext>
              </a:extLst>
            </p:cNvPr>
            <p:cNvSpPr txBox="1"/>
            <p:nvPr/>
          </p:nvSpPr>
          <p:spPr>
            <a:xfrm>
              <a:off x="5106171" y="606389"/>
              <a:ext cx="1424236" cy="523220"/>
            </a:xfrm>
            <a:prstGeom prst="rect">
              <a:avLst/>
            </a:prstGeom>
            <a:noFill/>
          </p:spPr>
          <p:txBody>
            <a:bodyPr wrap="none" rtlCol="0">
              <a:spAutoFit/>
            </a:bodyPr>
            <a:lstStyle/>
            <a:p>
              <a:pPr algn="ctr" rtl="0"/>
              <a:r>
                <a:rPr lang="hu" sz="1400" b="1">
                  <a:solidFill>
                    <a:srgbClr val="FF0000"/>
                  </a:solidFill>
                </a:rPr>
                <a:t>Bőr lárva </a:t>
              </a:r>
            </a:p>
            <a:p>
              <a:pPr algn="ctr" rtl="0"/>
              <a:r>
                <a:rPr lang="hu" sz="1400" b="1">
                  <a:solidFill>
                    <a:srgbClr val="FF0000"/>
                  </a:solidFill>
                </a:rPr>
                <a:t>Migrans</a:t>
              </a:r>
              <a:endParaRPr lang="en-IE" sz="1400" b="1" dirty="0">
                <a:solidFill>
                  <a:srgbClr val="FF0000"/>
                </a:solidFill>
              </a:endParaRPr>
            </a:p>
          </p:txBody>
        </p:sp>
        <p:cxnSp>
          <p:nvCxnSpPr>
            <p:cNvPr id="57" name="Straight Connector 56">
              <a:extLst>
                <a:ext uri="{FF2B5EF4-FFF2-40B4-BE49-F238E27FC236}">
                  <a16:creationId xmlns:a16="http://schemas.microsoft.com/office/drawing/2014/main" id="{29490B45-7B2F-CEC2-1693-17F45240CBFE}"/>
                </a:ext>
              </a:extLst>
            </p:cNvPr>
            <p:cNvCxnSpPr>
              <a:cxnSpLocks/>
              <a:stCxn id="59" idx="3"/>
            </p:cNvCxnSpPr>
            <p:nvPr/>
          </p:nvCxnSpPr>
          <p:spPr>
            <a:xfrm>
              <a:off x="2795464" y="2109812"/>
              <a:ext cx="1798753" cy="621946"/>
            </a:xfrm>
            <a:prstGeom prst="line">
              <a:avLst/>
            </a:prstGeom>
          </p:spPr>
          <p:style>
            <a:lnRef idx="3">
              <a:schemeClr val="accent5"/>
            </a:lnRef>
            <a:fillRef idx="0">
              <a:schemeClr val="accent5"/>
            </a:fillRef>
            <a:effectRef idx="2">
              <a:schemeClr val="accent5"/>
            </a:effectRef>
            <a:fontRef idx="minor">
              <a:schemeClr val="tx1"/>
            </a:fontRef>
          </p:style>
        </p:cxnSp>
        <p:sp>
          <p:nvSpPr>
            <p:cNvPr id="59" name="TextBox 58">
              <a:extLst>
                <a:ext uri="{FF2B5EF4-FFF2-40B4-BE49-F238E27FC236}">
                  <a16:creationId xmlns:a16="http://schemas.microsoft.com/office/drawing/2014/main" id="{CB5BFCCA-9514-2560-E385-828A9F61222F}"/>
                </a:ext>
              </a:extLst>
            </p:cNvPr>
            <p:cNvSpPr txBox="1"/>
            <p:nvPr/>
          </p:nvSpPr>
          <p:spPr>
            <a:xfrm>
              <a:off x="1406942" y="1955923"/>
              <a:ext cx="1388522" cy="307777"/>
            </a:xfrm>
            <a:prstGeom prst="rect">
              <a:avLst/>
            </a:prstGeom>
            <a:noFill/>
          </p:spPr>
          <p:txBody>
            <a:bodyPr wrap="none" rtlCol="0">
              <a:spAutoFit/>
            </a:bodyPr>
            <a:lstStyle/>
            <a:p>
              <a:pPr rtl="0"/>
              <a:r>
                <a:rPr lang="hu" sz="1400" b="1">
                  <a:solidFill>
                    <a:srgbClr val="FF0000"/>
                  </a:solidFill>
                </a:rPr>
                <a:t>Vibrio vulnificus</a:t>
              </a:r>
              <a:endParaRPr lang="en-IE" sz="1400" b="1" dirty="0">
                <a:solidFill>
                  <a:srgbClr val="FF0000"/>
                </a:solidFill>
              </a:endParaRPr>
            </a:p>
          </p:txBody>
        </p:sp>
      </p:grpSp>
    </p:spTree>
    <p:extLst>
      <p:ext uri="{BB962C8B-B14F-4D97-AF65-F5344CB8AC3E}">
        <p14:creationId xmlns:p14="http://schemas.microsoft.com/office/powerpoint/2010/main" val="37466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7">
            <a:extLst>
              <a:ext uri="{FF2B5EF4-FFF2-40B4-BE49-F238E27FC236}">
                <a16:creationId xmlns:a16="http://schemas.microsoft.com/office/drawing/2014/main" id="{52F1C524-BCC6-D3FC-1AB8-5F9E75EDD242}"/>
              </a:ext>
            </a:extLst>
          </p:cNvPr>
          <p:cNvSpPr txBox="1">
            <a:spLocks/>
          </p:cNvSpPr>
          <p:nvPr/>
        </p:nvSpPr>
        <p:spPr>
          <a:xfrm>
            <a:off x="561000" y="4441166"/>
            <a:ext cx="11323901" cy="17690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buNone/>
            </a:pPr>
            <a:r>
              <a:rPr lang="hu-HU" sz="1800" dirty="0" smtClean="0">
                <a:solidFill>
                  <a:schemeClr val="tx1"/>
                </a:solidFill>
              </a:rPr>
              <a:t>Az allergiás és bőrbetegségek túlnyomó többségét (89%) az éghajlatváltozás befolyásolja. Kivételt képeznek azok a betegségek, amelyek kizárólag genetikai hajlam, hormonális változások, életmódbeli tényezők vagy állati szőrrel kapcsolatos érzékenység következtében alakulnak ki.</a:t>
            </a:r>
          </a:p>
          <a:p>
            <a:pPr marL="0" indent="0" algn="just">
              <a:lnSpc>
                <a:spcPct val="110000"/>
              </a:lnSpc>
              <a:buNone/>
            </a:pPr>
            <a:r>
              <a:rPr lang="hu-HU" sz="1800" dirty="0" smtClean="0">
                <a:solidFill>
                  <a:schemeClr val="tx1"/>
                </a:solidFill>
              </a:rPr>
              <a:t>Az éghajlatváltozás hatásaival összefüggő allergiás megbetegedések négy fő csoportba sorolhatók: allergiás megbetegedések; krónikus gyulladásos bőrbetegségek; fertőző bőrbetegségek; rosszindulatú daganatok.</a:t>
            </a:r>
            <a:endParaRPr lang="hu-HU" sz="1800" dirty="0">
              <a:solidFill>
                <a:schemeClr val="tx1"/>
              </a:solidFill>
            </a:endParaRPr>
          </a:p>
        </p:txBody>
      </p:sp>
      <p:grpSp>
        <p:nvGrpSpPr>
          <p:cNvPr id="4" name="Group 3">
            <a:extLst>
              <a:ext uri="{FF2B5EF4-FFF2-40B4-BE49-F238E27FC236}">
                <a16:creationId xmlns:a16="http://schemas.microsoft.com/office/drawing/2014/main" id="{30B4153B-F850-64FD-B6FF-DD341B0F656C}"/>
              </a:ext>
            </a:extLst>
          </p:cNvPr>
          <p:cNvGrpSpPr/>
          <p:nvPr/>
        </p:nvGrpSpPr>
        <p:grpSpPr>
          <a:xfrm>
            <a:off x="2046000" y="279000"/>
            <a:ext cx="7740000" cy="4050000"/>
            <a:chOff x="3195751" y="369000"/>
            <a:chExt cx="4927518" cy="3768388"/>
          </a:xfrm>
        </p:grpSpPr>
        <p:grpSp>
          <p:nvGrpSpPr>
            <p:cNvPr id="30" name="Group 29">
              <a:extLst>
                <a:ext uri="{FF2B5EF4-FFF2-40B4-BE49-F238E27FC236}">
                  <a16:creationId xmlns:a16="http://schemas.microsoft.com/office/drawing/2014/main" id="{26DBB69E-57BD-0BFF-FE87-56C5337E6A09}"/>
                </a:ext>
              </a:extLst>
            </p:cNvPr>
            <p:cNvGrpSpPr/>
            <p:nvPr/>
          </p:nvGrpSpPr>
          <p:grpSpPr>
            <a:xfrm>
              <a:off x="3486000" y="369000"/>
              <a:ext cx="4637269" cy="3273844"/>
              <a:chOff x="3451810" y="351897"/>
              <a:chExt cx="4637269" cy="3273844"/>
            </a:xfrm>
          </p:grpSpPr>
          <p:sp>
            <p:nvSpPr>
              <p:cNvPr id="2" name="Oval 1">
                <a:extLst>
                  <a:ext uri="{FF2B5EF4-FFF2-40B4-BE49-F238E27FC236}">
                    <a16:creationId xmlns:a16="http://schemas.microsoft.com/office/drawing/2014/main" id="{2DC72FDA-A8F3-FDDC-A295-6CD45A41A086}"/>
                  </a:ext>
                </a:extLst>
              </p:cNvPr>
              <p:cNvSpPr/>
              <p:nvPr/>
            </p:nvSpPr>
            <p:spPr>
              <a:xfrm>
                <a:off x="4484914" y="1463040"/>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hu" b="1" dirty="0">
                    <a:solidFill>
                      <a:srgbClr val="00B050"/>
                    </a:solidFill>
                  </a:rPr>
                  <a:t>Az </a:t>
                </a:r>
                <a:r>
                  <a:rPr lang="hu" b="1" dirty="0" smtClean="0">
                    <a:solidFill>
                      <a:srgbClr val="00B050"/>
                    </a:solidFill>
                  </a:rPr>
                  <a:t>éghajlatváltozás hatásaival összefüggő rosszindulatú </a:t>
                </a:r>
                <a:r>
                  <a:rPr lang="hu" b="1" dirty="0">
                    <a:solidFill>
                      <a:srgbClr val="00B050"/>
                    </a:solidFill>
                  </a:rPr>
                  <a:t>bőrdaganatok</a:t>
                </a:r>
                <a:endParaRPr lang="en-IE" b="1" dirty="0">
                  <a:solidFill>
                    <a:srgbClr val="00B05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5123025" y="351897"/>
                <a:ext cx="1684692" cy="307777"/>
              </a:xfrm>
              <a:prstGeom prst="rect">
                <a:avLst/>
              </a:prstGeom>
              <a:noFill/>
            </p:spPr>
            <p:txBody>
              <a:bodyPr wrap="none" rtlCol="0">
                <a:spAutoFit/>
              </a:bodyPr>
              <a:lstStyle/>
              <a:p>
                <a:pPr rtl="0"/>
                <a:r>
                  <a:rPr lang="hu" sz="1400" b="1">
                    <a:solidFill>
                      <a:srgbClr val="FF0000"/>
                    </a:solidFill>
                  </a:rPr>
                  <a:t>Bazálsejtes karcinóma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7098102" y="3317963"/>
                <a:ext cx="990977" cy="307777"/>
              </a:xfrm>
              <a:prstGeom prst="rect">
                <a:avLst/>
              </a:prstGeom>
              <a:noFill/>
            </p:spPr>
            <p:txBody>
              <a:bodyPr wrap="none" rtlCol="0">
                <a:spAutoFit/>
              </a:bodyPr>
              <a:lstStyle/>
              <a:p>
                <a:pPr rtl="0"/>
                <a:r>
                  <a:rPr lang="hu" sz="1400" b="1">
                    <a:solidFill>
                      <a:srgbClr val="FF0000"/>
                    </a:solidFill>
                  </a:rPr>
                  <a:t>Melanoma</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3451810" y="3317964"/>
                <a:ext cx="2066207" cy="307777"/>
              </a:xfrm>
              <a:prstGeom prst="rect">
                <a:avLst/>
              </a:prstGeom>
              <a:noFill/>
            </p:spPr>
            <p:txBody>
              <a:bodyPr wrap="none" rtlCol="0">
                <a:spAutoFit/>
              </a:bodyPr>
              <a:lstStyle/>
              <a:p>
                <a:pPr rtl="0"/>
                <a:r>
                  <a:rPr lang="hu" sz="1400" b="1">
                    <a:solidFill>
                      <a:srgbClr val="FF0000"/>
                    </a:solidFill>
                  </a:rPr>
                  <a:t>Laphámsejtes karcinóma</a:t>
                </a:r>
                <a:endParaRPr lang="en-IE" sz="1400" b="1" dirty="0">
                  <a:solidFill>
                    <a:srgbClr val="FF0000"/>
                  </a:solidFill>
                </a:endParaRPr>
              </a:p>
            </p:txBody>
          </p:sp>
          <p:cxnSp>
            <p:nvCxnSpPr>
              <p:cNvPr id="28" name="Straight Connector 27">
                <a:extLst>
                  <a:ext uri="{FF2B5EF4-FFF2-40B4-BE49-F238E27FC236}">
                    <a16:creationId xmlns:a16="http://schemas.microsoft.com/office/drawing/2014/main" id="{0373CFBD-0470-73CF-9199-3376176E8000}"/>
                  </a:ext>
                </a:extLst>
              </p:cNvPr>
              <p:cNvCxnSpPr>
                <a:cxnSpLocks/>
              </p:cNvCxnSpPr>
              <p:nvPr/>
            </p:nvCxnSpPr>
            <p:spPr>
              <a:xfrm>
                <a:off x="5965371" y="659674"/>
                <a:ext cx="0" cy="792480"/>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846831" y="2508527"/>
                <a:ext cx="502542" cy="809437"/>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4632960" y="2525486"/>
                <a:ext cx="478971" cy="792478"/>
              </a:xfrm>
              <a:prstGeom prst="line">
                <a:avLst/>
              </a:prstGeom>
            </p:spPr>
            <p:style>
              <a:lnRef idx="3">
                <a:schemeClr val="accent5"/>
              </a:lnRef>
              <a:fillRef idx="0">
                <a:schemeClr val="accent5"/>
              </a:fillRef>
              <a:effectRef idx="2">
                <a:schemeClr val="accent5"/>
              </a:effectRef>
              <a:fontRef idx="minor">
                <a:schemeClr val="tx1"/>
              </a:fontRef>
            </p:style>
          </p:cxnSp>
        </p:grpSp>
        <p:sp>
          <p:nvSpPr>
            <p:cNvPr id="3" name="TextBox 2">
              <a:extLst>
                <a:ext uri="{FF2B5EF4-FFF2-40B4-BE49-F238E27FC236}">
                  <a16:creationId xmlns:a16="http://schemas.microsoft.com/office/drawing/2014/main" id="{EEF56815-A4C7-5105-77D3-E4768E23DAEF}"/>
                </a:ext>
              </a:extLst>
            </p:cNvPr>
            <p:cNvSpPr txBox="1"/>
            <p:nvPr/>
          </p:nvSpPr>
          <p:spPr>
            <a:xfrm>
              <a:off x="3195751" y="3843999"/>
              <a:ext cx="4927518" cy="293389"/>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4. </a:t>
              </a:r>
              <a:r>
                <a:rPr lang="hu" sz="1400" i="1" dirty="0" smtClean="0">
                  <a:solidFill>
                    <a:srgbClr val="0070C0"/>
                  </a:solidFill>
                  <a:effectLst/>
                  <a:cs typeface="Arial" panose="020B0604020202020204" pitchFamily="34" charset="0"/>
                </a:rPr>
                <a:t>ábra </a:t>
              </a:r>
              <a:r>
                <a:rPr lang="hu" sz="1400" i="1" dirty="0">
                  <a:solidFill>
                    <a:srgbClr val="0070C0"/>
                  </a:solidFill>
                  <a:effectLst/>
                  <a:cs typeface="Arial" panose="020B0604020202020204" pitchFamily="34" charset="0"/>
                </a:rPr>
                <a:t>Az </a:t>
              </a:r>
              <a:r>
                <a:rPr lang="hu" sz="1400" i="1" dirty="0" smtClean="0">
                  <a:solidFill>
                    <a:srgbClr val="0070C0"/>
                  </a:solidFill>
                  <a:cs typeface="Arial" panose="020B0604020202020204" pitchFamily="34" charset="0"/>
                </a:rPr>
                <a:t>éghajlatváltozás hatásaival összefüggő </a:t>
              </a:r>
              <a:r>
                <a:rPr lang="hu" sz="1400" i="1" dirty="0" smtClean="0">
                  <a:solidFill>
                    <a:srgbClr val="0070C0"/>
                  </a:solidFill>
                  <a:effectLst/>
                  <a:cs typeface="Arial" panose="020B0604020202020204" pitchFamily="34" charset="0"/>
                </a:rPr>
                <a:t>rosszindulatú </a:t>
              </a:r>
              <a:r>
                <a:rPr lang="hu" sz="1400" i="1" dirty="0">
                  <a:solidFill>
                    <a:srgbClr val="0070C0"/>
                  </a:solidFill>
                  <a:effectLst/>
                  <a:cs typeface="Arial" panose="020B0604020202020204" pitchFamily="34" charset="0"/>
                </a:rPr>
                <a:t>bőrdaganatok</a:t>
              </a:r>
              <a:r>
                <a:rPr lang="hu" sz="1400" i="1" dirty="0">
                  <a:solidFill>
                    <a:srgbClr val="0070C0"/>
                  </a:solidFill>
                  <a:cs typeface="Arial" panose="020B0604020202020204" pitchFamily="34" charset="0"/>
                </a:rPr>
                <a:t> </a:t>
              </a:r>
              <a:r>
                <a:rPr lang="hu" sz="1400" i="1" dirty="0">
                  <a:solidFill>
                    <a:srgbClr val="0070C0"/>
                  </a:solidFill>
                  <a:effectLst/>
                  <a:cs typeface="Arial" panose="020B0604020202020204" pitchFamily="34" charset="0"/>
                </a:rPr>
                <a:t> </a:t>
              </a:r>
            </a:p>
          </p:txBody>
        </p:sp>
      </p:grpSp>
    </p:spTree>
    <p:extLst>
      <p:ext uri="{BB962C8B-B14F-4D97-AF65-F5344CB8AC3E}">
        <p14:creationId xmlns:p14="http://schemas.microsoft.com/office/powerpoint/2010/main" val="3384393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44000"/>
            <a:ext cx="11527128" cy="3132416"/>
          </a:xfrm>
        </p:spPr>
        <p:txBody>
          <a:bodyPr rtlCol="0">
            <a:normAutofit/>
          </a:bodyPr>
          <a:lstStyle/>
          <a:p>
            <a:pPr marL="0" indent="0" rtl="0">
              <a:spcAft>
                <a:spcPts val="0"/>
              </a:spcAft>
              <a:buNone/>
            </a:pPr>
            <a:r>
              <a:rPr lang="hu" sz="2000" u="sng" dirty="0" smtClean="0">
                <a:solidFill>
                  <a:srgbClr val="0070C0"/>
                </a:solidFill>
              </a:rPr>
              <a:t>A </a:t>
            </a:r>
            <a:r>
              <a:rPr lang="hu" sz="2000" u="sng" dirty="0">
                <a:solidFill>
                  <a:srgbClr val="0070C0"/>
                </a:solidFill>
              </a:rPr>
              <a:t>stresszorok és a betegség okai/kiváltó okai közötti kapcsolat</a:t>
            </a:r>
          </a:p>
          <a:p>
            <a:pPr marL="0" indent="0" algn="ctr">
              <a:spcBef>
                <a:spcPts val="500"/>
              </a:spcBef>
              <a:buNone/>
            </a:pPr>
            <a:r>
              <a:rPr lang="hu-HU" sz="2000" dirty="0" smtClean="0"/>
              <a:t>Több mint 40 allergiás és bőrbetegség létezik, amelyeket a 10 különböző éghajlati </a:t>
            </a:r>
            <a:r>
              <a:rPr lang="hu-HU" sz="2000" dirty="0" err="1" smtClean="0"/>
              <a:t>stresszor</a:t>
            </a:r>
            <a:r>
              <a:rPr lang="hu-HU" sz="2000" dirty="0" smtClean="0"/>
              <a:t> közül egy vagy több is befolyásolhat, különféle betegségek kialakulásán vagy kiváltó tényezőin keresztül.</a:t>
            </a:r>
            <a:br>
              <a:rPr lang="hu-HU" sz="2000" dirty="0" smtClean="0"/>
            </a:br>
            <a:r>
              <a:rPr lang="hu-HU" sz="2000" dirty="0" smtClean="0"/>
              <a:t> Az éghajlati stresszorok és a betegségek kiváltó tényezői közötti ok-okozati összefüggés vizsgálatán keresztül az alábbi négy betegségkategória mindegyikében értelmezhetők ezek a kölcsönhatások.</a:t>
            </a:r>
            <a:endParaRPr lang="hu-HU" sz="2000" dirty="0" smtClean="0">
              <a:solidFill>
                <a:schemeClr val="tx1"/>
              </a:solidFill>
            </a:endParaRPr>
          </a:p>
          <a:p>
            <a:pPr marL="0" indent="0" rtl="0">
              <a:buNone/>
            </a:pPr>
            <a:endParaRPr lang="en-GB" sz="2000" dirty="0">
              <a:solidFill>
                <a:schemeClr val="tx1">
                  <a:lumMod val="50000"/>
                  <a:lumOff val="50000"/>
                </a:schemeClr>
              </a:solidFill>
            </a:endParaRPr>
          </a:p>
        </p:txBody>
      </p:sp>
      <p:grpSp>
        <p:nvGrpSpPr>
          <p:cNvPr id="67" name="Group 66">
            <a:extLst>
              <a:ext uri="{FF2B5EF4-FFF2-40B4-BE49-F238E27FC236}">
                <a16:creationId xmlns:a16="http://schemas.microsoft.com/office/drawing/2014/main" id="{7C88BE48-6CCD-E189-8F05-A9D02F8DEE38}"/>
              </a:ext>
            </a:extLst>
          </p:cNvPr>
          <p:cNvGrpSpPr/>
          <p:nvPr/>
        </p:nvGrpSpPr>
        <p:grpSpPr>
          <a:xfrm>
            <a:off x="273404" y="1925973"/>
            <a:ext cx="11802057" cy="4294166"/>
            <a:chOff x="273404" y="1925973"/>
            <a:chExt cx="11802057" cy="4294166"/>
          </a:xfrm>
        </p:grpSpPr>
        <p:grpSp>
          <p:nvGrpSpPr>
            <p:cNvPr id="18" name="Group 17">
              <a:extLst>
                <a:ext uri="{FF2B5EF4-FFF2-40B4-BE49-F238E27FC236}">
                  <a16:creationId xmlns:a16="http://schemas.microsoft.com/office/drawing/2014/main" id="{B3DB195E-6354-0482-7B1E-14FFB596299F}"/>
                </a:ext>
              </a:extLst>
            </p:cNvPr>
            <p:cNvGrpSpPr/>
            <p:nvPr/>
          </p:nvGrpSpPr>
          <p:grpSpPr>
            <a:xfrm>
              <a:off x="273404" y="2368311"/>
              <a:ext cx="2882676" cy="3009483"/>
              <a:chOff x="1821000" y="2257294"/>
              <a:chExt cx="2882676" cy="3009483"/>
            </a:xfrm>
          </p:grpSpPr>
          <p:sp>
            <p:nvSpPr>
              <p:cNvPr id="6" name="TextBox 5">
                <a:extLst>
                  <a:ext uri="{FF2B5EF4-FFF2-40B4-BE49-F238E27FC236}">
                    <a16:creationId xmlns:a16="http://schemas.microsoft.com/office/drawing/2014/main" id="{C830698E-D1D6-E34D-4EDD-F7684860CF2B}"/>
                  </a:ext>
                </a:extLst>
              </p:cNvPr>
              <p:cNvSpPr txBox="1"/>
              <p:nvPr/>
            </p:nvSpPr>
            <p:spPr>
              <a:xfrm>
                <a:off x="1858345" y="2257294"/>
                <a:ext cx="2845331" cy="338554"/>
              </a:xfrm>
              <a:prstGeom prst="rect">
                <a:avLst/>
              </a:prstGeom>
              <a:noFill/>
            </p:spPr>
            <p:txBody>
              <a:bodyPr wrap="none" rtlCol="0">
                <a:spAutoFit/>
              </a:bodyPr>
              <a:lstStyle/>
              <a:p>
                <a:pPr rtl="0"/>
                <a:r>
                  <a:rPr lang="hu" sz="1600" u="sng" dirty="0"/>
                  <a:t>Éghajlatváltozás </a:t>
                </a:r>
                <a:r>
                  <a:rPr lang="hu" sz="1600" u="sng" dirty="0" smtClean="0"/>
                  <a:t>következménye</a:t>
                </a:r>
                <a:endParaRPr lang="en-IE"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2452702" y="2636802"/>
                <a:ext cx="891783" cy="307777"/>
              </a:xfrm>
              <a:prstGeom prst="rect">
                <a:avLst/>
              </a:prstGeom>
              <a:noFill/>
            </p:spPr>
            <p:txBody>
              <a:bodyPr wrap="none" rtlCol="0">
                <a:spAutoFit/>
              </a:bodyPr>
              <a:lstStyle/>
              <a:p>
                <a:pPr rtl="0"/>
                <a:r>
                  <a:rPr lang="hu" sz="1400">
                    <a:solidFill>
                      <a:schemeClr val="tx1"/>
                    </a:solidFill>
                  </a:rPr>
                  <a:t> Felmelegedés</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2518398" y="2888552"/>
                <a:ext cx="782843" cy="307777"/>
              </a:xfrm>
              <a:prstGeom prst="rect">
                <a:avLst/>
              </a:prstGeom>
              <a:noFill/>
            </p:spPr>
            <p:txBody>
              <a:bodyPr wrap="none" rtlCol="0">
                <a:spAutoFit/>
              </a:bodyPr>
              <a:lstStyle/>
              <a:p>
                <a:pPr rtl="0"/>
                <a:r>
                  <a:rPr lang="hu" sz="1400">
                    <a:solidFill>
                      <a:schemeClr val="tx1"/>
                    </a:solidFill>
                  </a:rPr>
                  <a:t>Aszály</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2401732" y="3138227"/>
                <a:ext cx="982641" cy="307777"/>
              </a:xfrm>
              <a:prstGeom prst="rect">
                <a:avLst/>
              </a:prstGeom>
              <a:noFill/>
            </p:spPr>
            <p:txBody>
              <a:bodyPr wrap="none" rtlCol="0">
                <a:spAutoFit/>
              </a:bodyPr>
              <a:lstStyle/>
              <a:p>
                <a:pPr rtl="0"/>
                <a:r>
                  <a:rPr lang="hu" sz="1400">
                    <a:solidFill>
                      <a:schemeClr val="tx1"/>
                    </a:solidFill>
                  </a:rPr>
                  <a:t>Hőhullámok</a:t>
                </a:r>
                <a:endParaRPr lang="en-IE"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2219239" y="3409970"/>
                <a:ext cx="1742054" cy="307777"/>
              </a:xfrm>
              <a:prstGeom prst="rect">
                <a:avLst/>
              </a:prstGeom>
              <a:noFill/>
            </p:spPr>
            <p:txBody>
              <a:bodyPr wrap="square" rtlCol="0">
                <a:spAutoFit/>
              </a:bodyPr>
              <a:lstStyle/>
              <a:p>
                <a:pPr rtl="0"/>
                <a:r>
                  <a:rPr lang="hu" sz="1400" dirty="0" smtClean="0"/>
                  <a:t>Erdő- és bozóttüzek</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2299743" y="3643703"/>
                <a:ext cx="1116203" cy="307777"/>
              </a:xfrm>
              <a:prstGeom prst="rect">
                <a:avLst/>
              </a:prstGeom>
              <a:noFill/>
            </p:spPr>
            <p:txBody>
              <a:bodyPr wrap="none" rtlCol="0">
                <a:spAutoFit/>
              </a:bodyPr>
              <a:lstStyle/>
              <a:p>
                <a:pPr rtl="0"/>
                <a:r>
                  <a:rPr lang="hu" sz="1400">
                    <a:solidFill>
                      <a:schemeClr val="tx1"/>
                    </a:solidFill>
                  </a:rPr>
                  <a:t>Csapadék</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2556248" y="3871951"/>
                <a:ext cx="662361" cy="307777"/>
              </a:xfrm>
              <a:prstGeom prst="rect">
                <a:avLst/>
              </a:prstGeom>
              <a:noFill/>
            </p:spPr>
            <p:txBody>
              <a:bodyPr wrap="none" rtlCol="0">
                <a:spAutoFit/>
              </a:bodyPr>
              <a:lstStyle/>
              <a:p>
                <a:pPr rtl="0"/>
                <a:r>
                  <a:rPr lang="hu" sz="1400"/>
                  <a:t>Árvizek</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2509896" y="4173598"/>
                <a:ext cx="746038" cy="307777"/>
              </a:xfrm>
              <a:prstGeom prst="rect">
                <a:avLst/>
              </a:prstGeom>
              <a:noFill/>
            </p:spPr>
            <p:txBody>
              <a:bodyPr wrap="none" rtlCol="0">
                <a:spAutoFit/>
              </a:bodyPr>
              <a:lstStyle/>
              <a:p>
                <a:pPr rtl="0"/>
                <a:r>
                  <a:rPr lang="hu" sz="1400" dirty="0" smtClean="0"/>
                  <a:t>Viharok</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2301036" y="4413461"/>
                <a:ext cx="1129412" cy="307777"/>
              </a:xfrm>
              <a:prstGeom prst="rect">
                <a:avLst/>
              </a:prstGeom>
              <a:noFill/>
            </p:spPr>
            <p:txBody>
              <a:bodyPr wrap="none" rtlCol="0">
                <a:spAutoFit/>
              </a:bodyPr>
              <a:lstStyle/>
              <a:p>
                <a:pPr rtl="0"/>
                <a:r>
                  <a:rPr lang="hu" sz="1400"/>
                  <a:t>A tengerszint emelkedése</a:t>
                </a:r>
                <a:endParaRPr lang="en-IE" sz="1400" dirty="0"/>
              </a:p>
            </p:txBody>
          </p:sp>
          <p:sp>
            <p:nvSpPr>
              <p:cNvPr id="16" name="TextBox 15">
                <a:extLst>
                  <a:ext uri="{FF2B5EF4-FFF2-40B4-BE49-F238E27FC236}">
                    <a16:creationId xmlns:a16="http://schemas.microsoft.com/office/drawing/2014/main" id="{45FF7B20-E91F-F795-461A-58070156E7E9}"/>
                  </a:ext>
                </a:extLst>
              </p:cNvPr>
              <p:cNvSpPr txBox="1"/>
              <p:nvPr/>
            </p:nvSpPr>
            <p:spPr>
              <a:xfrm>
                <a:off x="1963336" y="4707765"/>
                <a:ext cx="1789016" cy="307777"/>
              </a:xfrm>
              <a:prstGeom prst="rect">
                <a:avLst/>
              </a:prstGeom>
              <a:noFill/>
            </p:spPr>
            <p:txBody>
              <a:bodyPr wrap="none" rtlCol="0">
                <a:spAutoFit/>
              </a:bodyPr>
              <a:lstStyle/>
              <a:p>
                <a:pPr rtl="0"/>
                <a:r>
                  <a:rPr lang="hu" sz="1400"/>
                  <a:t>Óceáni éghajlatváltozás</a:t>
                </a:r>
                <a:endParaRPr lang="en-IE"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821000" y="4959000"/>
                <a:ext cx="2089483" cy="307777"/>
              </a:xfrm>
              <a:prstGeom prst="rect">
                <a:avLst/>
              </a:prstGeom>
              <a:noFill/>
            </p:spPr>
            <p:txBody>
              <a:bodyPr wrap="none" rtlCol="0">
                <a:spAutoFit/>
              </a:bodyPr>
              <a:lstStyle/>
              <a:p>
                <a:pPr rtl="0"/>
                <a:r>
                  <a:rPr lang="hu" sz="1400"/>
                  <a:t>A természetes felszínborítás változása</a:t>
                </a:r>
                <a:endParaRPr lang="en-IE" sz="1400" dirty="0"/>
              </a:p>
            </p:txBody>
          </p:sp>
        </p:grpSp>
        <p:grpSp>
          <p:nvGrpSpPr>
            <p:cNvPr id="58" name="Group 57">
              <a:extLst>
                <a:ext uri="{FF2B5EF4-FFF2-40B4-BE49-F238E27FC236}">
                  <a16:creationId xmlns:a16="http://schemas.microsoft.com/office/drawing/2014/main" id="{1C8FC516-CCCF-27DF-A069-A927ECE261BC}"/>
                </a:ext>
              </a:extLst>
            </p:cNvPr>
            <p:cNvGrpSpPr/>
            <p:nvPr/>
          </p:nvGrpSpPr>
          <p:grpSpPr>
            <a:xfrm>
              <a:off x="3711000" y="1925973"/>
              <a:ext cx="5220000" cy="4294166"/>
              <a:chOff x="4804261" y="2001746"/>
              <a:chExt cx="5220000" cy="4294166"/>
            </a:xfrm>
          </p:grpSpPr>
          <p:sp>
            <p:nvSpPr>
              <p:cNvPr id="19" name="TextBox 18">
                <a:extLst>
                  <a:ext uri="{FF2B5EF4-FFF2-40B4-BE49-F238E27FC236}">
                    <a16:creationId xmlns:a16="http://schemas.microsoft.com/office/drawing/2014/main" id="{C099A600-E3E1-5F1A-8761-14C395D79A93}"/>
                  </a:ext>
                </a:extLst>
              </p:cNvPr>
              <p:cNvSpPr txBox="1"/>
              <p:nvPr/>
            </p:nvSpPr>
            <p:spPr>
              <a:xfrm>
                <a:off x="5890737" y="2001746"/>
                <a:ext cx="2130455" cy="338554"/>
              </a:xfrm>
              <a:prstGeom prst="rect">
                <a:avLst/>
              </a:prstGeom>
              <a:noFill/>
            </p:spPr>
            <p:txBody>
              <a:bodyPr wrap="none" rtlCol="0">
                <a:spAutoFit/>
              </a:bodyPr>
              <a:lstStyle/>
              <a:p>
                <a:pPr marL="0" indent="0" rtl="0">
                  <a:buNone/>
                </a:pPr>
                <a:r>
                  <a:rPr lang="hu" sz="1600" u="sng"/>
                  <a:t>Betegség okai/kiváltó okai</a:t>
                </a:r>
              </a:p>
            </p:txBody>
          </p:sp>
          <p:sp>
            <p:nvSpPr>
              <p:cNvPr id="20" name="TextBox 19">
                <a:extLst>
                  <a:ext uri="{FF2B5EF4-FFF2-40B4-BE49-F238E27FC236}">
                    <a16:creationId xmlns:a16="http://schemas.microsoft.com/office/drawing/2014/main" id="{CCE81E62-3803-74DA-367D-ACB7442C1A98}"/>
                  </a:ext>
                </a:extLst>
              </p:cNvPr>
              <p:cNvSpPr txBox="1"/>
              <p:nvPr/>
            </p:nvSpPr>
            <p:spPr>
              <a:xfrm>
                <a:off x="6604480" y="2414136"/>
                <a:ext cx="820289" cy="307777"/>
              </a:xfrm>
              <a:prstGeom prst="rect">
                <a:avLst/>
              </a:prstGeom>
              <a:noFill/>
            </p:spPr>
            <p:txBody>
              <a:bodyPr wrap="none" rtlCol="0">
                <a:spAutoFit/>
              </a:bodyPr>
              <a:lstStyle/>
              <a:p>
                <a:pPr rtl="0"/>
                <a:r>
                  <a:rPr lang="hu" sz="1400" dirty="0" smtClean="0">
                    <a:solidFill>
                      <a:schemeClr val="tx1"/>
                    </a:solidFill>
                  </a:rPr>
                  <a:t>Poratkák</a:t>
                </a:r>
                <a:endParaRPr lang="en-IE"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376000" y="2650068"/>
                <a:ext cx="3372783" cy="307777"/>
              </a:xfrm>
              <a:prstGeom prst="rect">
                <a:avLst/>
              </a:prstGeom>
              <a:noFill/>
            </p:spPr>
            <p:txBody>
              <a:bodyPr wrap="none" rtlCol="0">
                <a:spAutoFit/>
              </a:bodyPr>
              <a:lstStyle/>
              <a:p>
                <a:pPr rtl="0"/>
                <a:r>
                  <a:rPr lang="hu" sz="1400" dirty="0">
                    <a:solidFill>
                      <a:schemeClr val="tx1"/>
                    </a:solidFill>
                  </a:rPr>
                  <a:t>Levegőben lévő kórokozók: vírusok, baktériumok, gombák</a:t>
                </a:r>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1893467" cy="307777"/>
              </a:xfrm>
              <a:prstGeom prst="rect">
                <a:avLst/>
              </a:prstGeom>
              <a:noFill/>
            </p:spPr>
            <p:txBody>
              <a:bodyPr wrap="none" rtlCol="0">
                <a:spAutoFit/>
              </a:bodyPr>
              <a:lstStyle/>
              <a:p>
                <a:pPr rtl="0"/>
                <a:r>
                  <a:rPr lang="hu" sz="1400" dirty="0"/>
                  <a:t>Állati szőr/szőrme/szőr</a:t>
                </a:r>
                <a:endParaRPr lang="en-IE"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4237891" cy="307777"/>
              </a:xfrm>
              <a:prstGeom prst="rect">
                <a:avLst/>
              </a:prstGeom>
              <a:noFill/>
            </p:spPr>
            <p:txBody>
              <a:bodyPr wrap="none" rtlCol="0">
                <a:spAutoFit/>
              </a:bodyPr>
              <a:lstStyle/>
              <a:p>
                <a:pPr rtl="0"/>
                <a:r>
                  <a:rPr lang="hu" sz="1400"/>
                  <a:t>Kapcsolat: allergének, kórokozók, élelmiszerek, vegyszerek, irritáló anyagok</a:t>
                </a:r>
                <a:endParaRPr lang="en-IE"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732497" cy="307777"/>
              </a:xfrm>
              <a:prstGeom prst="rect">
                <a:avLst/>
              </a:prstGeom>
              <a:noFill/>
            </p:spPr>
            <p:txBody>
              <a:bodyPr wrap="none" rtlCol="0">
                <a:spAutoFit/>
              </a:bodyPr>
              <a:lstStyle/>
              <a:p>
                <a:pPr rtl="0"/>
                <a:r>
                  <a:rPr lang="hu" sz="1400"/>
                  <a:t>Kontakt rovarok: méreg, lárvák, atkák, paraziták </a:t>
                </a:r>
                <a:endParaRPr lang="en-IE" sz="1400" dirty="0"/>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1734770" cy="307777"/>
              </a:xfrm>
              <a:prstGeom prst="rect">
                <a:avLst/>
              </a:prstGeom>
              <a:noFill/>
            </p:spPr>
            <p:txBody>
              <a:bodyPr wrap="none" rtlCol="0">
                <a:spAutoFit/>
              </a:bodyPr>
              <a:lstStyle/>
              <a:p>
                <a:pPr rtl="0"/>
                <a:r>
                  <a:rPr lang="hu" sz="1400" dirty="0"/>
                  <a:t>Gáz-halmazállapotú levegőszennyezés</a:t>
                </a:r>
                <a:endParaRPr lang="en-IE"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4599272" cy="307777"/>
              </a:xfrm>
              <a:prstGeom prst="rect">
                <a:avLst/>
              </a:prstGeom>
              <a:noFill/>
            </p:spPr>
            <p:txBody>
              <a:bodyPr wrap="none" rtlCol="0">
                <a:spAutoFit/>
              </a:bodyPr>
              <a:lstStyle/>
              <a:p>
                <a:pPr rtl="0"/>
                <a:r>
                  <a:rPr lang="hu" sz="1400"/>
                  <a:t>Emberi fiziológia: genetikai hajlam, hormonális változás</a:t>
                </a:r>
                <a:endParaRPr lang="en-IE"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pPr rtl="0"/>
                <a:r>
                  <a:rPr lang="hu" sz="1400"/>
                  <a:t>Emberi migráció</a:t>
                </a:r>
                <a:endParaRPr lang="en-IE"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5098963" y="5988135"/>
                <a:ext cx="4481400" cy="307777"/>
              </a:xfrm>
              <a:prstGeom prst="rect">
                <a:avLst/>
              </a:prstGeom>
              <a:noFill/>
            </p:spPr>
            <p:txBody>
              <a:bodyPr wrap="square" rtlCol="0">
                <a:spAutoFit/>
              </a:bodyPr>
              <a:lstStyle/>
              <a:p>
                <a:pPr rtl="0"/>
                <a:r>
                  <a:rPr lang="hu" sz="1400" dirty="0"/>
                  <a:t>Pszichológiai hatások: stressz, pszichodermális tényezők</a:t>
                </a:r>
                <a:endParaRPr lang="en-IE"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8" y="4721238"/>
                <a:ext cx="3647536" cy="307777"/>
              </a:xfrm>
              <a:prstGeom prst="rect">
                <a:avLst/>
              </a:prstGeom>
              <a:noFill/>
            </p:spPr>
            <p:txBody>
              <a:bodyPr wrap="square" rtlCol="0">
                <a:spAutoFit/>
              </a:bodyPr>
              <a:lstStyle/>
              <a:p>
                <a:pPr rtl="0"/>
                <a:r>
                  <a:rPr lang="hu" sz="1400"/>
                  <a:t>Emberi fizikai környezet: nap, meleg, hideg</a:t>
                </a:r>
                <a:endParaRPr lang="en-IE"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863196" y="5660015"/>
                <a:ext cx="5161065" cy="307777"/>
              </a:xfrm>
              <a:prstGeom prst="rect">
                <a:avLst/>
              </a:prstGeom>
              <a:noFill/>
            </p:spPr>
            <p:txBody>
              <a:bodyPr wrap="square" rtlCol="0">
                <a:spAutoFit/>
              </a:bodyPr>
              <a:lstStyle/>
              <a:p>
                <a:pPr rtl="0"/>
                <a:r>
                  <a:rPr lang="hu" sz="1400" dirty="0">
                    <a:solidFill>
                      <a:schemeClr val="tx1"/>
                    </a:solidFill>
                  </a:rPr>
                  <a:t>Nem biológiai levegőben lebegő részecskék: homok, por, füst, PM</a:t>
                </a:r>
                <a:r>
                  <a:rPr lang="hu" sz="1400" baseline="-25000" dirty="0">
                    <a:solidFill>
                      <a:schemeClr val="tx1"/>
                    </a:solidFill>
                  </a:rPr>
                  <a:t>2.5</a:t>
                </a:r>
                <a:endParaRPr lang="en-IE" sz="1400" baseline="-25000" dirty="0"/>
              </a:p>
            </p:txBody>
          </p:sp>
          <p:sp>
            <p:nvSpPr>
              <p:cNvPr id="47" name="TextBox 46">
                <a:extLst>
                  <a:ext uri="{FF2B5EF4-FFF2-40B4-BE49-F238E27FC236}">
                    <a16:creationId xmlns:a16="http://schemas.microsoft.com/office/drawing/2014/main" id="{3813BC9C-DF50-4D32-472D-256C8A5D18DD}"/>
                  </a:ext>
                </a:extLst>
              </p:cNvPr>
              <p:cNvSpPr txBox="1"/>
              <p:nvPr/>
            </p:nvSpPr>
            <p:spPr>
              <a:xfrm>
                <a:off x="5788792" y="5326998"/>
                <a:ext cx="3101742" cy="307777"/>
              </a:xfrm>
              <a:prstGeom prst="rect">
                <a:avLst/>
              </a:prstGeom>
              <a:noFill/>
            </p:spPr>
            <p:txBody>
              <a:bodyPr wrap="square" rtlCol="0">
                <a:spAutoFit/>
              </a:bodyPr>
              <a:lstStyle/>
              <a:p>
                <a:pPr rtl="0"/>
                <a:r>
                  <a:rPr lang="hu" sz="1400" dirty="0"/>
                  <a:t>Életmód: testmozgás, étrend, dohányzás</a:t>
                </a:r>
                <a:endParaRPr lang="en-IE"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4072068" cy="307777"/>
              </a:xfrm>
              <a:prstGeom prst="rect">
                <a:avLst/>
              </a:prstGeom>
              <a:noFill/>
            </p:spPr>
            <p:txBody>
              <a:bodyPr wrap="square" rtlCol="0">
                <a:spAutoFit/>
              </a:bodyPr>
              <a:lstStyle/>
              <a:p>
                <a:pPr rtl="0"/>
                <a:r>
                  <a:rPr lang="hu" sz="1400" dirty="0"/>
                  <a:t>B</a:t>
                </a:r>
                <a:r>
                  <a:rPr lang="hu" sz="1400" dirty="0">
                    <a:solidFill>
                      <a:schemeClr val="tx1"/>
                    </a:solidFill>
                  </a:rPr>
                  <a:t>iológiai levegőben lebegő részecskék: pollen, spórák</a:t>
                </a:r>
                <a:endParaRPr lang="en-IE" sz="1400" baseline="-25000" dirty="0"/>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620108" y="2684975"/>
              <a:ext cx="2455353" cy="1642130"/>
              <a:chOff x="9309910" y="2584706"/>
              <a:chExt cx="2455353" cy="1642130"/>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722716" cy="338554"/>
              </a:xfrm>
              <a:prstGeom prst="rect">
                <a:avLst/>
              </a:prstGeom>
              <a:noFill/>
            </p:spPr>
            <p:txBody>
              <a:bodyPr wrap="none" rtlCol="0">
                <a:spAutoFit/>
              </a:bodyPr>
              <a:lstStyle/>
              <a:p>
                <a:pPr marL="0" indent="0" rtl="0">
                  <a:buNone/>
                </a:pPr>
                <a:r>
                  <a:rPr lang="hu" sz="1600" u="sng"/>
                  <a:t>Betegségek kategóriái</a:t>
                </a:r>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688778" cy="307777"/>
              </a:xfrm>
              <a:prstGeom prst="rect">
                <a:avLst/>
              </a:prstGeom>
              <a:noFill/>
            </p:spPr>
            <p:txBody>
              <a:bodyPr wrap="none" rtlCol="0">
                <a:spAutoFit/>
              </a:bodyPr>
              <a:lstStyle/>
              <a:p>
                <a:pPr rtl="0"/>
                <a:r>
                  <a:rPr lang="hu" sz="1400"/>
                  <a:t>Allergia</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379177" cy="307777"/>
              </a:xfrm>
              <a:prstGeom prst="rect">
                <a:avLst/>
              </a:prstGeom>
              <a:noFill/>
            </p:spPr>
            <p:txBody>
              <a:bodyPr wrap="none" rtlCol="0">
                <a:spAutoFit/>
              </a:bodyPr>
              <a:lstStyle/>
              <a:p>
                <a:pPr rtl="0"/>
                <a:r>
                  <a:rPr lang="hu" sz="1400" dirty="0"/>
                  <a:t>Krónikus </a:t>
                </a:r>
                <a:r>
                  <a:rPr lang="hu" sz="1400" dirty="0" smtClean="0"/>
                  <a:t>dermális gyulladások</a:t>
                </a:r>
                <a:endParaRPr lang="en-IE" sz="14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743875" y="3618896"/>
                <a:ext cx="1139607" cy="307777"/>
              </a:xfrm>
              <a:prstGeom prst="rect">
                <a:avLst/>
              </a:prstGeom>
              <a:noFill/>
            </p:spPr>
            <p:txBody>
              <a:bodyPr wrap="none" rtlCol="0">
                <a:spAutoFit/>
              </a:bodyPr>
              <a:lstStyle/>
              <a:p>
                <a:pPr rtl="0"/>
                <a:r>
                  <a:rPr lang="hu" sz="1400" dirty="0" smtClean="0"/>
                  <a:t>Fertőzőtt </a:t>
                </a:r>
                <a:r>
                  <a:rPr lang="hu" sz="1400" dirty="0"/>
                  <a:t>bőr</a:t>
                </a:r>
                <a:endParaRPr lang="en-IE"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520802" y="3919059"/>
                <a:ext cx="2244461" cy="307777"/>
              </a:xfrm>
              <a:prstGeom prst="rect">
                <a:avLst/>
              </a:prstGeom>
              <a:noFill/>
            </p:spPr>
            <p:txBody>
              <a:bodyPr wrap="none" rtlCol="0">
                <a:spAutoFit/>
              </a:bodyPr>
              <a:lstStyle/>
              <a:p>
                <a:pPr rtl="0"/>
                <a:r>
                  <a:rPr lang="hu" sz="1400" dirty="0" smtClean="0"/>
                  <a:t>Rosszindulatú bőrdaganatok</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200342" y="3673381"/>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66" name="Arrow: Right 65">
              <a:extLst>
                <a:ext uri="{FF2B5EF4-FFF2-40B4-BE49-F238E27FC236}">
                  <a16:creationId xmlns:a16="http://schemas.microsoft.com/office/drawing/2014/main" id="{89EC0976-FEFE-DD9C-E356-8A9A6F49BA37}"/>
                </a:ext>
              </a:extLst>
            </p:cNvPr>
            <p:cNvSpPr/>
            <p:nvPr/>
          </p:nvSpPr>
          <p:spPr>
            <a:xfrm>
              <a:off x="8367542" y="3608040"/>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4069535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250432E-6514-6918-6A8D-22B709B9AE69}"/>
              </a:ext>
            </a:extLst>
          </p:cNvPr>
          <p:cNvGrpSpPr/>
          <p:nvPr/>
        </p:nvGrpSpPr>
        <p:grpSpPr>
          <a:xfrm>
            <a:off x="315004" y="173528"/>
            <a:ext cx="11809211" cy="6242230"/>
            <a:chOff x="315004" y="173528"/>
            <a:chExt cx="11809211" cy="6242230"/>
          </a:xfrm>
        </p:grpSpPr>
        <p:sp>
          <p:nvSpPr>
            <p:cNvPr id="86" name="Flowchart: Connector 85">
              <a:extLst>
                <a:ext uri="{FF2B5EF4-FFF2-40B4-BE49-F238E27FC236}">
                  <a16:creationId xmlns:a16="http://schemas.microsoft.com/office/drawing/2014/main" id="{CA138FA5-3CA0-AE37-FC9C-E1611CD57F9F}"/>
                </a:ext>
              </a:extLst>
            </p:cNvPr>
            <p:cNvSpPr/>
            <p:nvPr/>
          </p:nvSpPr>
          <p:spPr>
            <a:xfrm>
              <a:off x="7478947" y="231272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3" name="Straight Arrow Connector 2">
              <a:extLst>
                <a:ext uri="{FF2B5EF4-FFF2-40B4-BE49-F238E27FC236}">
                  <a16:creationId xmlns:a16="http://schemas.microsoft.com/office/drawing/2014/main" id="{3D4F1C8B-19F9-A0E9-3A4B-0A174B933CC4}"/>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8323342" cy="307777"/>
            </a:xfrm>
            <a:prstGeom prst="rect">
              <a:avLst/>
            </a:prstGeom>
            <a:noFill/>
          </p:spPr>
          <p:txBody>
            <a:bodyPr wrap="square" rtlCol="0">
              <a:spAutoFit/>
            </a:bodyPr>
            <a:lstStyle/>
            <a:p>
              <a:pPr algn="l" rtl="0"/>
              <a:r>
                <a:rPr lang="hu" sz="1400" i="1">
                  <a:solidFill>
                    <a:srgbClr val="0070C0"/>
                  </a:solidFill>
                  <a:effectLst/>
                  <a:cs typeface="Arial" panose="020B0604020202020204" pitchFamily="34" charset="0"/>
                </a:rPr>
                <a:t>6. ábra. </a:t>
              </a:r>
              <a:r>
                <a:rPr lang="hu" sz="1400" i="1">
                  <a:solidFill>
                    <a:srgbClr val="FF0000"/>
                  </a:solidFill>
                  <a:effectLst/>
                  <a:cs typeface="Arial" panose="020B0604020202020204" pitchFamily="34" charset="0"/>
                </a:rPr>
                <a:t>Allergiás betegségek</a:t>
              </a:r>
              <a:r>
                <a:rPr lang="hu" sz="1400" i="1">
                  <a:solidFill>
                    <a:srgbClr val="0070C0"/>
                  </a:solidFill>
                  <a:effectLst/>
                  <a:cs typeface="Arial" panose="020B0604020202020204" pitchFamily="34" charset="0"/>
                </a:rPr>
                <a:t>: </a:t>
              </a:r>
              <a:r>
                <a:rPr lang="hu" sz="1400" i="1">
                  <a:solidFill>
                    <a:srgbClr val="0070C0"/>
                  </a:solidFill>
                  <a:cs typeface="Arial" panose="020B0604020202020204" pitchFamily="34" charset="0"/>
                </a:rPr>
                <a:t>Az éghajlatváltozás veszélyei és a betegségek okai/kiváltó okai közötti ok-okozati összefüggések*</a:t>
              </a:r>
              <a:r>
                <a:rPr lang="hu" sz="1400" i="1">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845331" cy="338554"/>
            </a:xfrm>
            <a:prstGeom prst="rect">
              <a:avLst/>
            </a:prstGeom>
            <a:noFill/>
          </p:spPr>
          <p:txBody>
            <a:bodyPr wrap="none" rtlCol="0">
              <a:spAutoFit/>
            </a:bodyPr>
            <a:lstStyle/>
            <a:p>
              <a:pPr rtl="0"/>
              <a:r>
                <a:rPr lang="hu" sz="1600" u="sng" dirty="0"/>
                <a:t>Éghajlatváltozás </a:t>
              </a:r>
              <a:r>
                <a:rPr lang="hu" sz="1600" u="sng" dirty="0" smtClean="0"/>
                <a:t>következménye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hu" sz="1600" u="sng"/>
                <a:t>Betegség okai/kiváltó okai</a:t>
              </a:r>
            </a:p>
          </p:txBody>
        </p:sp>
        <p:sp>
          <p:nvSpPr>
            <p:cNvPr id="7" name="TextBox 6">
              <a:extLst>
                <a:ext uri="{FF2B5EF4-FFF2-40B4-BE49-F238E27FC236}">
                  <a16:creationId xmlns:a16="http://schemas.microsoft.com/office/drawing/2014/main" id="{9CAE93DA-C50D-AD7F-E186-3685ADDA0351}"/>
                </a:ext>
              </a:extLst>
            </p:cNvPr>
            <p:cNvSpPr txBox="1"/>
            <p:nvPr/>
          </p:nvSpPr>
          <p:spPr>
            <a:xfrm>
              <a:off x="1146000" y="1044000"/>
              <a:ext cx="1187248" cy="307777"/>
            </a:xfrm>
            <a:prstGeom prst="rect">
              <a:avLst/>
            </a:prstGeom>
            <a:noFill/>
          </p:spPr>
          <p:txBody>
            <a:bodyPr wrap="none" rtlCol="0">
              <a:spAutoFit/>
            </a:bodyPr>
            <a:lstStyle/>
            <a:p>
              <a:pPr rtl="0"/>
              <a:r>
                <a:rPr lang="hu" sz="1400" dirty="0" smtClean="0">
                  <a:solidFill>
                    <a:schemeClr val="tx1"/>
                  </a:solidFill>
                </a:rPr>
                <a:t>Felmelegedés</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pPr rtl="0"/>
              <a:r>
                <a:rPr lang="hu" sz="1400">
                  <a:solidFill>
                    <a:schemeClr val="tx1"/>
                  </a:solidFill>
                </a:rPr>
                <a:t>Levegőben lévő rovarok: poratkák</a:t>
              </a:r>
              <a:endParaRPr lang="en-IE" sz="1400" dirty="0"/>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pPr rtl="0"/>
              <a:r>
                <a:rPr lang="hu" sz="1400">
                  <a:solidFill>
                    <a:schemeClr val="tx1"/>
                  </a:solidFill>
                </a:rPr>
                <a:t>Aszály</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pPr rtl="0"/>
              <a:r>
                <a:rPr lang="hu" sz="1400">
                  <a:solidFill>
                    <a:schemeClr val="tx1"/>
                  </a:solidFill>
                </a:rPr>
                <a:t>Levegőben lévő kórokozók: vírusok, baktériumok, gombák</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056000" y="2087175"/>
              <a:ext cx="1080000" cy="307777"/>
            </a:xfrm>
            <a:prstGeom prst="rect">
              <a:avLst/>
            </a:prstGeom>
            <a:noFill/>
          </p:spPr>
          <p:txBody>
            <a:bodyPr wrap="square" rtlCol="0">
              <a:spAutoFit/>
            </a:bodyPr>
            <a:lstStyle/>
            <a:p>
              <a:pPr rtl="0"/>
              <a:r>
                <a:rPr lang="hu" sz="1400" dirty="0">
                  <a:solidFill>
                    <a:schemeClr val="tx1"/>
                  </a:solidFill>
                </a:rPr>
                <a:t>Hőhullámok</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561000" y="2646702"/>
              <a:ext cx="1665874" cy="307777"/>
            </a:xfrm>
            <a:prstGeom prst="rect">
              <a:avLst/>
            </a:prstGeom>
            <a:noFill/>
          </p:spPr>
          <p:txBody>
            <a:bodyPr wrap="square" rtlCol="0">
              <a:spAutoFit/>
            </a:bodyPr>
            <a:lstStyle/>
            <a:p>
              <a:pPr rtl="0"/>
              <a:r>
                <a:rPr lang="hu" sz="1400" dirty="0" smtClean="0"/>
                <a:t>Erdő- és bozóttüzek</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pPr rtl="0"/>
              <a:r>
                <a:rPr lang="hu" sz="1400">
                  <a:solidFill>
                    <a:schemeClr val="tx1"/>
                  </a:solidFill>
                </a:rPr>
                <a:t>Csapadék</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638642" y="3640732"/>
              <a:ext cx="662361" cy="307777"/>
            </a:xfrm>
            <a:prstGeom prst="rect">
              <a:avLst/>
            </a:prstGeom>
            <a:noFill/>
          </p:spPr>
          <p:txBody>
            <a:bodyPr wrap="none" rtlCol="0">
              <a:spAutoFit/>
            </a:bodyPr>
            <a:lstStyle/>
            <a:p>
              <a:pPr rtl="0"/>
              <a:r>
                <a:rPr lang="hu" sz="1400"/>
                <a:t>Árvizek</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746038" cy="307777"/>
            </a:xfrm>
            <a:prstGeom prst="rect">
              <a:avLst/>
            </a:prstGeom>
            <a:noFill/>
          </p:spPr>
          <p:txBody>
            <a:bodyPr wrap="none" rtlCol="0">
              <a:spAutoFit/>
            </a:bodyPr>
            <a:lstStyle/>
            <a:p>
              <a:pPr rtl="0"/>
              <a:r>
                <a:rPr lang="hu" sz="1400" dirty="0" smtClean="0"/>
                <a:t>Viharok</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866561" y="4629633"/>
              <a:ext cx="2062614" cy="307777"/>
            </a:xfrm>
            <a:prstGeom prst="rect">
              <a:avLst/>
            </a:prstGeom>
            <a:noFill/>
          </p:spPr>
          <p:txBody>
            <a:bodyPr wrap="square" rtlCol="0">
              <a:spAutoFit/>
            </a:bodyPr>
            <a:lstStyle/>
            <a:p>
              <a:pPr rtl="0"/>
              <a:r>
                <a:rPr lang="hu" sz="1400" dirty="0"/>
                <a:t>A tengerszint emelkedése</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pPr rtl="0"/>
              <a:r>
                <a:rPr lang="hu" sz="1400">
                  <a:solidFill>
                    <a:schemeClr val="bg1">
                      <a:lumMod val="75000"/>
                    </a:schemeClr>
                  </a:solidFill>
                </a:rPr>
                <a:t>Óceáni éghajlatváltozás</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2945996" cy="307777"/>
            </a:xfrm>
            <a:prstGeom prst="rect">
              <a:avLst/>
            </a:prstGeom>
            <a:noFill/>
          </p:spPr>
          <p:txBody>
            <a:bodyPr wrap="square" rtlCol="0">
              <a:spAutoFit/>
            </a:bodyPr>
            <a:lstStyle/>
            <a:p>
              <a:pPr rtl="0"/>
              <a:r>
                <a:rPr lang="hu" sz="1400" dirty="0"/>
                <a:t>A természetes felszínborítás változása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pPr rtl="0"/>
              <a:r>
                <a:rPr lang="hu" sz="1400">
                  <a:solidFill>
                    <a:schemeClr val="bg1">
                      <a:lumMod val="75000"/>
                    </a:schemeClr>
                  </a:solidFill>
                </a:rPr>
                <a:t>Állati szőr/szőrme/szőr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595768" cy="523220"/>
            </a:xfrm>
            <a:prstGeom prst="rect">
              <a:avLst/>
            </a:prstGeom>
            <a:noFill/>
          </p:spPr>
          <p:txBody>
            <a:bodyPr wrap="square" rtlCol="0">
              <a:spAutoFit/>
            </a:bodyPr>
            <a:lstStyle/>
            <a:p>
              <a:pPr rtl="0"/>
              <a:r>
                <a:rPr lang="hu" sz="1400" dirty="0"/>
                <a:t>Kapcsolat: allergének, kórokozók, élelmiszerek, vegyszerek, irritáló anyagok</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732497" cy="307777"/>
            </a:xfrm>
            <a:prstGeom prst="rect">
              <a:avLst/>
            </a:prstGeom>
            <a:noFill/>
          </p:spPr>
          <p:txBody>
            <a:bodyPr wrap="none" rtlCol="0">
              <a:spAutoFit/>
            </a:bodyPr>
            <a:lstStyle/>
            <a:p>
              <a:pPr rtl="0"/>
              <a:r>
                <a:rPr lang="hu" sz="1400"/>
                <a:t>Kontakt rovarok: méreg, lárvák, atkák, paraziták</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pPr rtl="0"/>
              <a:r>
                <a:rPr lang="hu" sz="1400"/>
                <a:t>Gáz-halmazállapotú levegőszennyezés</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hu" sz="1400">
                  <a:solidFill>
                    <a:schemeClr val="bg1">
                      <a:lumMod val="75000"/>
                    </a:schemeClr>
                  </a:solidFill>
                </a:rPr>
                <a:t>Emberi fiziológia: genetikai hajlam, hormonális változás</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hu" sz="1400"/>
                <a:t>Emberi migráció</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hu" sz="1400"/>
                <a:t>Pszichológiai hatások: stressz, pszichodermális tényezők</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hu" sz="1400"/>
                <a:t>Emberi fizikai környezet: nap, meleg, hideg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hu" sz="1400">
                  <a:solidFill>
                    <a:schemeClr val="tx1"/>
                  </a:solidFill>
                </a:rPr>
                <a:t>Nem biológiai levegőben lebegő részecskék: homok, por, füst, PM</a:t>
              </a:r>
              <a:r>
                <a:rPr lang="hu" sz="1400" baseline="-25000">
                  <a:solidFill>
                    <a:schemeClr val="tx1"/>
                  </a:solidFill>
                </a:rPr>
                <a:t>2.5</a:t>
              </a:r>
              <a:endParaRPr lang="en-IE" sz="1400" baseline="-25000" dirty="0"/>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pPr rtl="0"/>
              <a:r>
                <a:rPr lang="hu" sz="1400">
                  <a:solidFill>
                    <a:schemeClr val="bg1">
                      <a:lumMod val="75000"/>
                    </a:schemeClr>
                  </a:solidFill>
                </a:rPr>
                <a:t>Életmód: testmozgás, étrend, dohányzás</a:t>
              </a:r>
              <a:endParaRPr lang="en-IE" sz="1400" dirty="0">
                <a:solidFill>
                  <a:schemeClr val="bg1">
                    <a:lumMod val="75000"/>
                  </a:schemeClr>
                </a:solidFill>
              </a:endParaRPr>
            </a:p>
          </p:txBody>
        </p:sp>
        <p:cxnSp>
          <p:nvCxnSpPr>
            <p:cNvPr id="54" name="Straight Arrow Connector 53">
              <a:extLst>
                <a:ext uri="{FF2B5EF4-FFF2-40B4-BE49-F238E27FC236}">
                  <a16:creationId xmlns:a16="http://schemas.microsoft.com/office/drawing/2014/main" id="{0A16BFCB-AC2A-9CBD-F603-94C2E582EA38}"/>
                </a:ext>
              </a:extLst>
            </p:cNvPr>
            <p:cNvCxnSpPr>
              <a:cxnSpLocks/>
              <a:endCxn id="24" idx="1"/>
            </p:cNvCxnSpPr>
            <p:nvPr/>
          </p:nvCxnSpPr>
          <p:spPr>
            <a:xfrm>
              <a:off x="2404487" y="1240184"/>
              <a:ext cx="5120456" cy="19599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84C727A8-8488-194F-4E8E-EDD143D77387}"/>
                </a:ext>
              </a:extLst>
            </p:cNvPr>
            <p:cNvCxnSpPr>
              <a:cxnSpLocks/>
              <a:endCxn id="64" idx="1"/>
            </p:cNvCxnSpPr>
            <p:nvPr/>
          </p:nvCxnSpPr>
          <p:spPr>
            <a:xfrm>
              <a:off x="2404487" y="1248842"/>
              <a:ext cx="5123960" cy="11256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9" idx="1"/>
            </p:cNvCxnSpPr>
            <p:nvPr/>
          </p:nvCxnSpPr>
          <p:spPr>
            <a:xfrm>
              <a:off x="2333248" y="1197889"/>
              <a:ext cx="5195199" cy="4660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hu" sz="1400"/>
                <a:t>B</a:t>
              </a:r>
              <a:r>
                <a:rPr lang="hu" sz="1400">
                  <a:solidFill>
                    <a:schemeClr val="tx1"/>
                  </a:solidFill>
                </a:rPr>
                <a:t>iológiai levegőben lebegő részecskék: pollen, spórák</a:t>
              </a:r>
              <a:endParaRPr lang="en-IE" sz="1400" baseline="-25000" dirty="0"/>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25" idx="1"/>
            </p:cNvCxnSpPr>
            <p:nvPr/>
          </p:nvCxnSpPr>
          <p:spPr>
            <a:xfrm>
              <a:off x="2400983" y="1236267"/>
              <a:ext cx="5123960" cy="235630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85590DCE-5268-6F53-DCC3-F32E4F6396BB}"/>
                </a:ext>
              </a:extLst>
            </p:cNvPr>
            <p:cNvCxnSpPr>
              <a:cxnSpLocks/>
              <a:endCxn id="32" idx="1"/>
            </p:cNvCxnSpPr>
            <p:nvPr/>
          </p:nvCxnSpPr>
          <p:spPr>
            <a:xfrm>
              <a:off x="2410076" y="1240480"/>
              <a:ext cx="5114867" cy="310423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5" name="Straight Arrow Connector 74">
              <a:extLst>
                <a:ext uri="{FF2B5EF4-FFF2-40B4-BE49-F238E27FC236}">
                  <a16:creationId xmlns:a16="http://schemas.microsoft.com/office/drawing/2014/main" id="{A11971C5-5B2C-C83E-2920-437FEED160AE}"/>
                </a:ext>
              </a:extLst>
            </p:cNvPr>
            <p:cNvCxnSpPr>
              <a:cxnSpLocks/>
              <a:endCxn id="33" idx="1"/>
            </p:cNvCxnSpPr>
            <p:nvPr/>
          </p:nvCxnSpPr>
          <p:spPr>
            <a:xfrm>
              <a:off x="2413580" y="1244492"/>
              <a:ext cx="5111363" cy="433219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344476" y="1742778"/>
              <a:ext cx="5180467"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9" idx="1"/>
            </p:cNvCxnSpPr>
            <p:nvPr/>
          </p:nvCxnSpPr>
          <p:spPr>
            <a:xfrm>
              <a:off x="2344476" y="1742778"/>
              <a:ext cx="5180467"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1715C9EC-DF82-2EC5-5DE2-80054F16C44F}"/>
                </a:ext>
              </a:extLst>
            </p:cNvPr>
            <p:cNvCxnSpPr>
              <a:cxnSpLocks/>
              <a:stCxn id="10" idx="3"/>
              <a:endCxn id="33" idx="1"/>
            </p:cNvCxnSpPr>
            <p:nvPr/>
          </p:nvCxnSpPr>
          <p:spPr>
            <a:xfrm>
              <a:off x="2344476" y="1742778"/>
              <a:ext cx="5180467" cy="3833905"/>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D6E8ED34-3F58-A2B4-3847-694E5E46D693}"/>
                </a:ext>
              </a:extLst>
            </p:cNvPr>
            <p:cNvCxnSpPr>
              <a:cxnSpLocks/>
              <a:stCxn id="14" idx="3"/>
              <a:endCxn id="29" idx="1"/>
            </p:cNvCxnSpPr>
            <p:nvPr/>
          </p:nvCxnSpPr>
          <p:spPr>
            <a:xfrm>
              <a:off x="2136000" y="2241064"/>
              <a:ext cx="5388943"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6A2B221E-E6E0-B1EE-860A-CD8CBD449127}"/>
                </a:ext>
              </a:extLst>
            </p:cNvPr>
            <p:cNvCxnSpPr>
              <a:cxnSpLocks/>
              <a:endCxn id="33" idx="1"/>
            </p:cNvCxnSpPr>
            <p:nvPr/>
          </p:nvCxnSpPr>
          <p:spPr>
            <a:xfrm>
              <a:off x="2294398" y="2230956"/>
              <a:ext cx="5230545" cy="334572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32" idx="1"/>
            </p:cNvCxnSpPr>
            <p:nvPr/>
          </p:nvCxnSpPr>
          <p:spPr>
            <a:xfrm>
              <a:off x="2136000" y="2241064"/>
              <a:ext cx="5388943"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25" idx="1"/>
            </p:cNvCxnSpPr>
            <p:nvPr/>
          </p:nvCxnSpPr>
          <p:spPr>
            <a:xfrm>
              <a:off x="2136000" y="2241064"/>
              <a:ext cx="5388943" cy="135150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4" idx="1"/>
            </p:cNvCxnSpPr>
            <p:nvPr/>
          </p:nvCxnSpPr>
          <p:spPr>
            <a:xfrm>
              <a:off x="2136000" y="2241064"/>
              <a:ext cx="5388943"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5" idx="1"/>
            </p:cNvCxnSpPr>
            <p:nvPr/>
          </p:nvCxnSpPr>
          <p:spPr>
            <a:xfrm>
              <a:off x="2226874" y="2800591"/>
              <a:ext cx="5298069"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EA198A21-E79A-E94E-C808-8EBDBD66258F}"/>
                </a:ext>
              </a:extLst>
            </p:cNvPr>
            <p:cNvCxnSpPr>
              <a:cxnSpLocks/>
              <a:stCxn id="15" idx="3"/>
              <a:endCxn id="33" idx="1"/>
            </p:cNvCxnSpPr>
            <p:nvPr/>
          </p:nvCxnSpPr>
          <p:spPr>
            <a:xfrm>
              <a:off x="2226874" y="2800591"/>
              <a:ext cx="5298069"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p:cNvCxnSpPr>
            <p:nvPr/>
          </p:nvCxnSpPr>
          <p:spPr>
            <a:xfrm flipV="1">
              <a:off x="2294398" y="2368440"/>
              <a:ext cx="5241976" cy="927297"/>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899416"/>
              <a:ext cx="5227444" cy="895205"/>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351145" y="1613229"/>
              <a:ext cx="5177302"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3" name="Straight Arrow Connector 62">
              <a:extLst>
                <a:ext uri="{FF2B5EF4-FFF2-40B4-BE49-F238E27FC236}">
                  <a16:creationId xmlns:a16="http://schemas.microsoft.com/office/drawing/2014/main" id="{20EB0B91-1909-0556-8418-81191DF7172C}"/>
                </a:ext>
              </a:extLst>
            </p:cNvPr>
            <p:cNvCxnSpPr>
              <a:cxnSpLocks/>
              <a:stCxn id="18" idx="3"/>
              <a:endCxn id="33" idx="1"/>
            </p:cNvCxnSpPr>
            <p:nvPr/>
          </p:nvCxnSpPr>
          <p:spPr>
            <a:xfrm>
              <a:off x="2351145" y="4286084"/>
              <a:ext cx="5173798" cy="1290599"/>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929175" y="3965339"/>
              <a:ext cx="4595768" cy="818183"/>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3" y="1613229"/>
              <a:ext cx="5227444"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3261000" y="3965339"/>
              <a:ext cx="4263943"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75752" y="3529532"/>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5" name="Flowchart: Connector 84">
              <a:extLst>
                <a:ext uri="{FF2B5EF4-FFF2-40B4-BE49-F238E27FC236}">
                  <a16:creationId xmlns:a16="http://schemas.microsoft.com/office/drawing/2014/main" id="{B4471657-6BD8-12F4-9237-A07D7AC89C38}"/>
                </a:ext>
              </a:extLst>
            </p:cNvPr>
            <p:cNvSpPr/>
            <p:nvPr/>
          </p:nvSpPr>
          <p:spPr>
            <a:xfrm>
              <a:off x="7468024" y="313853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78764" y="592929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0" name="Flowchart: Connector 89">
              <a:extLst>
                <a:ext uri="{FF2B5EF4-FFF2-40B4-BE49-F238E27FC236}">
                  <a16:creationId xmlns:a16="http://schemas.microsoft.com/office/drawing/2014/main" id="{941C4AC4-423B-F4D5-6918-A1D4F52229C5}"/>
                </a:ext>
              </a:extLst>
            </p:cNvPr>
            <p:cNvSpPr/>
            <p:nvPr/>
          </p:nvSpPr>
          <p:spPr>
            <a:xfrm>
              <a:off x="7468024" y="551966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3358" y="427861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3" name="Flowchart: Connector 92">
              <a:extLst>
                <a:ext uri="{FF2B5EF4-FFF2-40B4-BE49-F238E27FC236}">
                  <a16:creationId xmlns:a16="http://schemas.microsoft.com/office/drawing/2014/main" id="{5696DD2A-B47E-F4F2-0876-52B538D77C4B}"/>
                </a:ext>
              </a:extLst>
            </p:cNvPr>
            <p:cNvSpPr/>
            <p:nvPr/>
          </p:nvSpPr>
          <p:spPr>
            <a:xfrm>
              <a:off x="7475703" y="3905660"/>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3" idx="1"/>
            </p:cNvCxnSpPr>
            <p:nvPr/>
          </p:nvCxnSpPr>
          <p:spPr>
            <a:xfrm>
              <a:off x="2344476" y="1742778"/>
              <a:ext cx="5183971" cy="1156638"/>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75606" y="273555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40" name="TextBox 39">
              <a:extLst>
                <a:ext uri="{FF2B5EF4-FFF2-40B4-BE49-F238E27FC236}">
                  <a16:creationId xmlns:a16="http://schemas.microsoft.com/office/drawing/2014/main" id="{B2D17E20-C9C9-E2F3-1F53-41DB2D1F6C62}"/>
                </a:ext>
              </a:extLst>
            </p:cNvPr>
            <p:cNvSpPr txBox="1"/>
            <p:nvPr/>
          </p:nvSpPr>
          <p:spPr>
            <a:xfrm>
              <a:off x="315004" y="6138759"/>
              <a:ext cx="5304144" cy="276999"/>
            </a:xfrm>
            <a:prstGeom prst="rect">
              <a:avLst/>
            </a:prstGeom>
            <a:noFill/>
          </p:spPr>
          <p:txBody>
            <a:bodyPr wrap="none" rtlCol="0">
              <a:spAutoFit/>
            </a:bodyPr>
            <a:lstStyle/>
            <a:p>
              <a:pPr rtl="0"/>
              <a:r>
                <a:rPr lang="hu" sz="1200"/>
                <a:t>*A szürkével jelölt elemek nem az éghajlattal kapcsolatos veszélyek/okok/kiváltó okok ennél a betegségtípusnál</a:t>
              </a:r>
              <a:endParaRPr lang="en-IE" sz="1200" dirty="0"/>
            </a:p>
          </p:txBody>
        </p:sp>
        <p:cxnSp>
          <p:nvCxnSpPr>
            <p:cNvPr id="43" name="Straight Arrow Connector 42">
              <a:extLst>
                <a:ext uri="{FF2B5EF4-FFF2-40B4-BE49-F238E27FC236}">
                  <a16:creationId xmlns:a16="http://schemas.microsoft.com/office/drawing/2014/main" id="{9046E06F-11CF-D507-C155-EE9F2F2A543C}"/>
                </a:ext>
              </a:extLst>
            </p:cNvPr>
            <p:cNvCxnSpPr>
              <a:cxnSpLocks/>
              <a:stCxn id="21" idx="3"/>
              <a:endCxn id="64" idx="1"/>
            </p:cNvCxnSpPr>
            <p:nvPr/>
          </p:nvCxnSpPr>
          <p:spPr>
            <a:xfrm flipV="1">
              <a:off x="3261000" y="2374485"/>
              <a:ext cx="4267447" cy="3466850"/>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1965F97A-D6E8-9FA5-CC59-827323071751}"/>
                </a:ext>
              </a:extLst>
            </p:cNvPr>
            <p:cNvCxnSpPr>
              <a:cxnSpLocks/>
              <a:stCxn id="16" idx="3"/>
              <a:endCxn id="9" idx="1"/>
            </p:cNvCxnSpPr>
            <p:nvPr/>
          </p:nvCxnSpPr>
          <p:spPr>
            <a:xfrm flipV="1">
              <a:off x="2294398" y="1244493"/>
              <a:ext cx="5234049" cy="2051244"/>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53" name="Flowchart: Connector 52">
              <a:extLst>
                <a:ext uri="{FF2B5EF4-FFF2-40B4-BE49-F238E27FC236}">
                  <a16:creationId xmlns:a16="http://schemas.microsoft.com/office/drawing/2014/main" id="{16D59B7F-39A2-6D82-BFE3-D96B418D1A7D}"/>
                </a:ext>
              </a:extLst>
            </p:cNvPr>
            <p:cNvSpPr/>
            <p:nvPr/>
          </p:nvSpPr>
          <p:spPr>
            <a:xfrm>
              <a:off x="7471397" y="1182941"/>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5" name="Straight Arrow Connector 4">
              <a:extLst>
                <a:ext uri="{FF2B5EF4-FFF2-40B4-BE49-F238E27FC236}">
                  <a16:creationId xmlns:a16="http://schemas.microsoft.com/office/drawing/2014/main" id="{8833265C-978A-4EFD-8088-810D006A174B}"/>
                </a:ext>
              </a:extLst>
            </p:cNvPr>
            <p:cNvCxnSpPr>
              <a:cxnSpLocks/>
              <a:stCxn id="7" idx="3"/>
              <a:endCxn id="11" idx="1"/>
            </p:cNvCxnSpPr>
            <p:nvPr/>
          </p:nvCxnSpPr>
          <p:spPr>
            <a:xfrm>
              <a:off x="2333248" y="1197889"/>
              <a:ext cx="5195199" cy="41534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2" name="Straight Arrow Connector 11">
              <a:extLst>
                <a:ext uri="{FF2B5EF4-FFF2-40B4-BE49-F238E27FC236}">
                  <a16:creationId xmlns:a16="http://schemas.microsoft.com/office/drawing/2014/main" id="{395E6BCE-4EAF-3D75-B7BF-FECC3E720245}"/>
                </a:ext>
              </a:extLst>
            </p:cNvPr>
            <p:cNvCxnSpPr>
              <a:cxnSpLocks/>
              <a:stCxn id="18" idx="3"/>
            </p:cNvCxnSpPr>
            <p:nvPr/>
          </p:nvCxnSpPr>
          <p:spPr>
            <a:xfrm flipV="1">
              <a:off x="2351145" y="2383938"/>
              <a:ext cx="5181656" cy="1902146"/>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68299" y="1561271"/>
              <a:ext cx="127672" cy="11842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47" name="Flowchart: Connector 46">
              <a:extLst>
                <a:ext uri="{FF2B5EF4-FFF2-40B4-BE49-F238E27FC236}">
                  <a16:creationId xmlns:a16="http://schemas.microsoft.com/office/drawing/2014/main" id="{F5F95219-D7D4-FB28-A8D0-B8D43C3DC540}"/>
                </a:ext>
              </a:extLst>
            </p:cNvPr>
            <p:cNvSpPr/>
            <p:nvPr/>
          </p:nvSpPr>
          <p:spPr>
            <a:xfrm>
              <a:off x="7483680" y="2321939"/>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1566529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D2159C9-7C48-A5ED-55D6-5E4810C39B78}"/>
              </a:ext>
            </a:extLst>
          </p:cNvPr>
          <p:cNvGrpSpPr/>
          <p:nvPr/>
        </p:nvGrpSpPr>
        <p:grpSpPr>
          <a:xfrm>
            <a:off x="246000" y="173528"/>
            <a:ext cx="11878215" cy="6242474"/>
            <a:chOff x="246000" y="173528"/>
            <a:chExt cx="11878215" cy="6242474"/>
          </a:xfrm>
        </p:grpSpPr>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845331" cy="338554"/>
            </a:xfrm>
            <a:prstGeom prst="rect">
              <a:avLst/>
            </a:prstGeom>
            <a:noFill/>
          </p:spPr>
          <p:txBody>
            <a:bodyPr wrap="none" rtlCol="0">
              <a:spAutoFit/>
            </a:bodyPr>
            <a:lstStyle/>
            <a:p>
              <a:r>
                <a:rPr lang="hu" sz="1600" u="sng" dirty="0"/>
                <a:t>Éghajlatváltozás következménye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hu" sz="1600" u="sng"/>
                <a:t>Betegség okai/kiváltó okai</a:t>
              </a:r>
            </a:p>
          </p:txBody>
        </p:sp>
        <p:sp>
          <p:nvSpPr>
            <p:cNvPr id="7" name="TextBox 6">
              <a:extLst>
                <a:ext uri="{FF2B5EF4-FFF2-40B4-BE49-F238E27FC236}">
                  <a16:creationId xmlns:a16="http://schemas.microsoft.com/office/drawing/2014/main" id="{9CAE93DA-C50D-AD7F-E186-3685ADDA0351}"/>
                </a:ext>
              </a:extLst>
            </p:cNvPr>
            <p:cNvSpPr txBox="1"/>
            <p:nvPr/>
          </p:nvSpPr>
          <p:spPr>
            <a:xfrm>
              <a:off x="1113498" y="1116990"/>
              <a:ext cx="1226292" cy="307777"/>
            </a:xfrm>
            <a:prstGeom prst="rect">
              <a:avLst/>
            </a:prstGeom>
            <a:noFill/>
          </p:spPr>
          <p:txBody>
            <a:bodyPr wrap="square" rtlCol="0">
              <a:spAutoFit/>
            </a:bodyPr>
            <a:lstStyle/>
            <a:p>
              <a:pPr rtl="0"/>
              <a:r>
                <a:rPr lang="hu" sz="1400" dirty="0">
                  <a:solidFill>
                    <a:schemeClr val="tx1"/>
                  </a:solidFill>
                </a:rPr>
                <a:t> Felmelegedés</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pPr rtl="0"/>
              <a:r>
                <a:rPr lang="hu" sz="1400">
                  <a:solidFill>
                    <a:schemeClr val="bg1">
                      <a:lumMod val="75000"/>
                    </a:schemeClr>
                  </a:solidFill>
                </a:rPr>
                <a:t>Levegőben lévő rovarok: poratkák</a:t>
              </a:r>
              <a:endParaRPr lang="en-IE"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644200" y="1561273"/>
              <a:ext cx="635367" cy="307777"/>
            </a:xfrm>
            <a:prstGeom prst="rect">
              <a:avLst/>
            </a:prstGeom>
            <a:noFill/>
          </p:spPr>
          <p:txBody>
            <a:bodyPr wrap="none" rtlCol="0">
              <a:spAutoFit/>
            </a:bodyPr>
            <a:lstStyle/>
            <a:p>
              <a:pPr algn="r" rtl="0"/>
              <a:r>
                <a:rPr lang="hu" sz="1400" dirty="0">
                  <a:solidFill>
                    <a:schemeClr val="tx1"/>
                  </a:solidFill>
                </a:rPr>
                <a:t>Aszály</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pPr rtl="0"/>
              <a:r>
                <a:rPr lang="hu" sz="1400">
                  <a:solidFill>
                    <a:schemeClr val="bg1">
                      <a:lumMod val="75000"/>
                    </a:schemeClr>
                  </a:solidFill>
                </a:rPr>
                <a:t>Levegőben lévő kórokozók: vírusok, baktériumok, gombák</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220605" y="2087175"/>
              <a:ext cx="1077372" cy="307777"/>
            </a:xfrm>
            <a:prstGeom prst="rect">
              <a:avLst/>
            </a:prstGeom>
            <a:noFill/>
          </p:spPr>
          <p:txBody>
            <a:bodyPr wrap="square" rtlCol="0">
              <a:spAutoFit/>
            </a:bodyPr>
            <a:lstStyle/>
            <a:p>
              <a:pPr rtl="0"/>
              <a:r>
                <a:rPr lang="hu" sz="1400" dirty="0">
                  <a:solidFill>
                    <a:schemeClr val="tx1"/>
                  </a:solidFill>
                </a:rPr>
                <a:t>Hőhullámok</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673222" y="2646702"/>
              <a:ext cx="1611031" cy="307777"/>
            </a:xfrm>
            <a:prstGeom prst="rect">
              <a:avLst/>
            </a:prstGeom>
            <a:noFill/>
          </p:spPr>
          <p:txBody>
            <a:bodyPr wrap="square" rtlCol="0">
              <a:spAutoFit/>
            </a:bodyPr>
            <a:lstStyle/>
            <a:p>
              <a:r>
                <a:rPr lang="hu" sz="1400" dirty="0"/>
                <a:t>Erdő- és </a:t>
              </a:r>
              <a:r>
                <a:rPr lang="hu" sz="1400" dirty="0" smtClean="0"/>
                <a:t>bozóttüzek</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409219" y="3141848"/>
              <a:ext cx="885179" cy="307777"/>
            </a:xfrm>
            <a:prstGeom prst="rect">
              <a:avLst/>
            </a:prstGeom>
            <a:noFill/>
          </p:spPr>
          <p:txBody>
            <a:bodyPr wrap="none" rtlCol="0">
              <a:spAutoFit/>
            </a:bodyPr>
            <a:lstStyle/>
            <a:p>
              <a:pPr algn="r" rtl="0"/>
              <a:r>
                <a:rPr lang="hu" sz="1400" dirty="0">
                  <a:solidFill>
                    <a:schemeClr val="tx1"/>
                  </a:solidFill>
                </a:rPr>
                <a:t>Csapadék</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561634" y="3640732"/>
              <a:ext cx="739370" cy="307777"/>
            </a:xfrm>
            <a:prstGeom prst="rect">
              <a:avLst/>
            </a:prstGeom>
            <a:noFill/>
          </p:spPr>
          <p:txBody>
            <a:bodyPr wrap="square" rtlCol="0">
              <a:spAutoFit/>
            </a:bodyPr>
            <a:lstStyle/>
            <a:p>
              <a:pPr rtl="0"/>
              <a:r>
                <a:rPr lang="hu" sz="1400" dirty="0"/>
                <a:t>Árvizek</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746038" cy="307777"/>
            </a:xfrm>
            <a:prstGeom prst="rect">
              <a:avLst/>
            </a:prstGeom>
            <a:noFill/>
          </p:spPr>
          <p:txBody>
            <a:bodyPr wrap="none" rtlCol="0">
              <a:spAutoFit/>
            </a:bodyPr>
            <a:lstStyle/>
            <a:p>
              <a:pPr rtl="0"/>
              <a:r>
                <a:rPr lang="hu-HU" sz="1400" dirty="0" smtClean="0"/>
                <a:t>Viharok</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246000" y="4635641"/>
              <a:ext cx="2101641" cy="307777"/>
            </a:xfrm>
            <a:prstGeom prst="rect">
              <a:avLst/>
            </a:prstGeom>
            <a:noFill/>
          </p:spPr>
          <p:txBody>
            <a:bodyPr wrap="square" rtlCol="0">
              <a:spAutoFit/>
            </a:bodyPr>
            <a:lstStyle/>
            <a:p>
              <a:pPr algn="r" rtl="0"/>
              <a:r>
                <a:rPr lang="hu" sz="1400" dirty="0"/>
                <a:t>A tengerszint emelkedése</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pPr rtl="0"/>
              <a:r>
                <a:rPr lang="hu" sz="1400">
                  <a:solidFill>
                    <a:schemeClr val="bg1">
                      <a:lumMod val="75000"/>
                    </a:schemeClr>
                  </a:solidFill>
                </a:rPr>
                <a:t>Óceáni éghajlatváltozás</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246000" y="5687446"/>
              <a:ext cx="2925000" cy="307777"/>
            </a:xfrm>
            <a:prstGeom prst="rect">
              <a:avLst/>
            </a:prstGeom>
            <a:noFill/>
          </p:spPr>
          <p:txBody>
            <a:bodyPr wrap="square" rtlCol="0">
              <a:spAutoFit/>
            </a:bodyPr>
            <a:lstStyle/>
            <a:p>
              <a:pPr rtl="0"/>
              <a:r>
                <a:rPr lang="hu" sz="1400" dirty="0"/>
                <a:t>A természetes felszínborítás változása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pPr rtl="0"/>
              <a:r>
                <a:rPr lang="hu" sz="1400">
                  <a:solidFill>
                    <a:schemeClr val="bg1">
                      <a:lumMod val="75000"/>
                    </a:schemeClr>
                  </a:solidFill>
                </a:rPr>
                <a:t>Állati szőr/szőrme/szőr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595768" cy="523220"/>
            </a:xfrm>
            <a:prstGeom prst="rect">
              <a:avLst/>
            </a:prstGeom>
            <a:noFill/>
          </p:spPr>
          <p:txBody>
            <a:bodyPr wrap="square" rtlCol="0">
              <a:spAutoFit/>
            </a:bodyPr>
            <a:lstStyle/>
            <a:p>
              <a:pPr rtl="0"/>
              <a:r>
                <a:rPr lang="hu" sz="1400" dirty="0"/>
                <a:t>Kapcsolat: allergének, kórokozók, élelmiszerek, vegyszerek, irritáló anyagok</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pPr rtl="0"/>
              <a:r>
                <a:rPr lang="hu" sz="1400"/>
                <a:t>Kontakt rovarok: méreg, lárvák, atkák, paraziták</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pPr rtl="0"/>
              <a:r>
                <a:rPr lang="hu" sz="1400" dirty="0"/>
                <a:t>Gáz-halmazállapotú levegőszennyezés</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hu" sz="1400">
                  <a:solidFill>
                    <a:schemeClr val="bg1">
                      <a:lumMod val="75000"/>
                    </a:schemeClr>
                  </a:solidFill>
                </a:rPr>
                <a:t>Emberi fiziológia: genetikai hajlam, hormonális változás</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hu" sz="1400"/>
                <a:t>Emberi migráció</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hu" sz="1400"/>
                <a:t>Pszichológiai hatások: stressz, pszichodermális tényezők</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hu" sz="1400"/>
                <a:t>Emberi fizikai környezet: nap, meleg, hideg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hu" sz="1400"/>
                <a:t>Nem biológiai levegőben lebegő részecskék: homok, por, füst, PM</a:t>
              </a:r>
              <a:r>
                <a:rPr lang="hu" sz="1400" baseline="-25000"/>
                <a:t>2.5</a:t>
              </a:r>
              <a:endParaRPr lang="en-IE" sz="1400" baseline="-25000" dirty="0"/>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pPr rtl="0"/>
              <a:r>
                <a:rPr lang="hu" sz="1400">
                  <a:solidFill>
                    <a:schemeClr val="bg1">
                      <a:lumMod val="75000"/>
                    </a:schemeClr>
                  </a:solidFill>
                </a:rPr>
                <a:t>Életmód: testmozgás, étrend, dohányzás</a:t>
              </a:r>
              <a:endParaRPr lang="en-IE" sz="1400" dirty="0">
                <a:solidFill>
                  <a:schemeClr val="bg1">
                    <a:lumMod val="75000"/>
                  </a:schemeClr>
                </a:solidFill>
              </a:endParaRPr>
            </a:p>
          </p:txBody>
        </p: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hu" sz="1400">
                  <a:solidFill>
                    <a:schemeClr val="bg1">
                      <a:lumMod val="75000"/>
                    </a:schemeClr>
                  </a:solidFill>
                </a:rPr>
                <a:t>Biológiai levegőben lévő részecskék: pollen, spórák</a:t>
              </a:r>
              <a:endParaRPr lang="en-IE" sz="1400" baseline="-25000" dirty="0">
                <a:solidFill>
                  <a:schemeClr val="bg1">
                    <a:lumMod val="75000"/>
                  </a:schemeClr>
                </a:solidFill>
              </a:endParaRPr>
            </a:p>
          </p:txBody>
        </p: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3" idx="1"/>
            </p:cNvCxnSpPr>
            <p:nvPr/>
          </p:nvCxnSpPr>
          <p:spPr>
            <a:xfrm>
              <a:off x="2279567" y="1715162"/>
              <a:ext cx="5248880" cy="1184254"/>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297977" y="2241064"/>
              <a:ext cx="5230470" cy="658352"/>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9" idx="1"/>
            </p:cNvCxnSpPr>
            <p:nvPr/>
          </p:nvCxnSpPr>
          <p:spPr>
            <a:xfrm>
              <a:off x="2284253" y="2800591"/>
              <a:ext cx="5240690" cy="3184524"/>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9" idx="1"/>
            </p:cNvCxnSpPr>
            <p:nvPr/>
          </p:nvCxnSpPr>
          <p:spPr>
            <a:xfrm>
              <a:off x="2294398" y="3295737"/>
              <a:ext cx="5230545" cy="268937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29" idx="1"/>
            </p:cNvCxnSpPr>
            <p:nvPr/>
          </p:nvCxnSpPr>
          <p:spPr>
            <a:xfrm>
              <a:off x="2351145" y="4286084"/>
              <a:ext cx="5173798"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47641" y="3965339"/>
              <a:ext cx="5177302"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23" idx="1"/>
            </p:cNvCxnSpPr>
            <p:nvPr/>
          </p:nvCxnSpPr>
          <p:spPr>
            <a:xfrm flipV="1">
              <a:off x="2301004" y="2899416"/>
              <a:ext cx="5227443" cy="895205"/>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3171000" y="3965339"/>
              <a:ext cx="4353943"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1056000" y="173528"/>
              <a:ext cx="9845230" cy="307777"/>
            </a:xfrm>
            <a:prstGeom prst="rect">
              <a:avLst/>
            </a:prstGeom>
            <a:noFill/>
          </p:spPr>
          <p:txBody>
            <a:bodyPr wrap="square" rtlCol="0">
              <a:spAutoFit/>
            </a:bodyPr>
            <a:lstStyle/>
            <a:p>
              <a:pPr algn="l" rtl="0"/>
              <a:r>
                <a:rPr lang="hu" sz="1400" i="1">
                  <a:solidFill>
                    <a:srgbClr val="0070C0"/>
                  </a:solidFill>
                  <a:effectLst/>
                  <a:cs typeface="Arial" panose="020B0604020202020204" pitchFamily="34" charset="0"/>
                </a:rPr>
                <a:t>7. ábra. </a:t>
              </a:r>
              <a:r>
                <a:rPr lang="hu" sz="1400" i="1">
                  <a:solidFill>
                    <a:srgbClr val="FF0000"/>
                  </a:solidFill>
                  <a:cs typeface="Arial" panose="020B0604020202020204" pitchFamily="34" charset="0"/>
                </a:rPr>
                <a:t>Krónikus gyulladásos bőrbetegségek</a:t>
              </a:r>
              <a:r>
                <a:rPr lang="hu" sz="1400" i="1">
                  <a:solidFill>
                    <a:srgbClr val="0070C0"/>
                  </a:solidFill>
                  <a:effectLst/>
                  <a:cs typeface="Arial" panose="020B0604020202020204" pitchFamily="34" charset="0"/>
                </a:rPr>
                <a:t>: </a:t>
              </a:r>
              <a:r>
                <a:rPr lang="hu" sz="1400" i="1">
                  <a:solidFill>
                    <a:srgbClr val="0070C0"/>
                  </a:solidFill>
                  <a:cs typeface="Arial" panose="020B0604020202020204" pitchFamily="34" charset="0"/>
                </a:rPr>
                <a:t>Az éghajlatváltozás veszélyei és a betegségek okai/kiváltó okai közötti ok-okozati összefüggések*</a:t>
              </a:r>
              <a:r>
                <a:rPr lang="hu" sz="1400" i="1">
                  <a:solidFill>
                    <a:srgbClr val="0070C0"/>
                  </a:solidFill>
                  <a:effectLst/>
                  <a:cs typeface="Arial" panose="020B0604020202020204" pitchFamily="34" charset="0"/>
                </a:rPr>
                <a:t> </a:t>
              </a:r>
            </a:p>
          </p:txBody>
        </p:sp>
        <p:sp>
          <p:nvSpPr>
            <p:cNvPr id="3" name="Flowchart: Connector 2">
              <a:extLst>
                <a:ext uri="{FF2B5EF4-FFF2-40B4-BE49-F238E27FC236}">
                  <a16:creationId xmlns:a16="http://schemas.microsoft.com/office/drawing/2014/main" id="{9B96C773-AA72-8A97-53C6-53C8C9B23CD6}"/>
                </a:ext>
              </a:extLst>
            </p:cNvPr>
            <p:cNvSpPr/>
            <p:nvPr/>
          </p:nvSpPr>
          <p:spPr>
            <a:xfrm>
              <a:off x="7475605" y="272684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5" name="Straight Arrow Connector 4">
              <a:extLst>
                <a:ext uri="{FF2B5EF4-FFF2-40B4-BE49-F238E27FC236}">
                  <a16:creationId xmlns:a16="http://schemas.microsoft.com/office/drawing/2014/main" id="{0AECA0B3-166E-FB3E-BC72-7868154EC387}"/>
                </a:ext>
              </a:extLst>
            </p:cNvPr>
            <p:cNvCxnSpPr>
              <a:cxnSpLocks/>
              <a:stCxn id="7" idx="3"/>
              <a:endCxn id="24" idx="1"/>
            </p:cNvCxnSpPr>
            <p:nvPr/>
          </p:nvCxnSpPr>
          <p:spPr>
            <a:xfrm>
              <a:off x="2339790" y="1270879"/>
              <a:ext cx="5185153" cy="1929248"/>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4B9609B4-BAB8-7D68-A44B-7DD67CC072F5}"/>
                </a:ext>
              </a:extLst>
            </p:cNvPr>
            <p:cNvCxnSpPr>
              <a:cxnSpLocks/>
              <a:stCxn id="7" idx="3"/>
              <a:endCxn id="32" idx="1"/>
            </p:cNvCxnSpPr>
            <p:nvPr/>
          </p:nvCxnSpPr>
          <p:spPr>
            <a:xfrm>
              <a:off x="2339790" y="1270879"/>
              <a:ext cx="5185153" cy="307383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1" name="Straight Arrow Connector 40">
              <a:extLst>
                <a:ext uri="{FF2B5EF4-FFF2-40B4-BE49-F238E27FC236}">
                  <a16:creationId xmlns:a16="http://schemas.microsoft.com/office/drawing/2014/main" id="{CF2565B4-B903-B1F7-3734-A6AE7F2FAF70}"/>
                </a:ext>
              </a:extLst>
            </p:cNvPr>
            <p:cNvCxnSpPr>
              <a:cxnSpLocks/>
              <a:stCxn id="10" idx="3"/>
              <a:endCxn id="27" idx="1"/>
            </p:cNvCxnSpPr>
            <p:nvPr/>
          </p:nvCxnSpPr>
          <p:spPr>
            <a:xfrm>
              <a:off x="2279567" y="1715162"/>
              <a:ext cx="5245376" cy="225017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492DAE3F-E8DC-2742-583D-93F54A83CDDB}"/>
                </a:ext>
              </a:extLst>
            </p:cNvPr>
            <p:cNvCxnSpPr>
              <a:cxnSpLocks/>
              <a:stCxn id="10" idx="3"/>
              <a:endCxn id="32" idx="1"/>
            </p:cNvCxnSpPr>
            <p:nvPr/>
          </p:nvCxnSpPr>
          <p:spPr>
            <a:xfrm>
              <a:off x="2279567" y="1715162"/>
              <a:ext cx="5245376" cy="2629548"/>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F961B362-7B83-CDA6-D5E4-29C870538131}"/>
                </a:ext>
              </a:extLst>
            </p:cNvPr>
            <p:cNvCxnSpPr>
              <a:cxnSpLocks/>
              <a:stCxn id="10" idx="3"/>
              <a:endCxn id="29" idx="1"/>
            </p:cNvCxnSpPr>
            <p:nvPr/>
          </p:nvCxnSpPr>
          <p:spPr>
            <a:xfrm>
              <a:off x="2279567" y="1715162"/>
              <a:ext cx="5245376" cy="4269953"/>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4" name="Straight Arrow Connector 53">
              <a:extLst>
                <a:ext uri="{FF2B5EF4-FFF2-40B4-BE49-F238E27FC236}">
                  <a16:creationId xmlns:a16="http://schemas.microsoft.com/office/drawing/2014/main" id="{2F7F896F-C3C8-5F3D-0404-BE96ECCDB857}"/>
                </a:ext>
              </a:extLst>
            </p:cNvPr>
            <p:cNvCxnSpPr>
              <a:cxnSpLocks/>
              <a:stCxn id="14" idx="3"/>
              <a:endCxn id="24" idx="1"/>
            </p:cNvCxnSpPr>
            <p:nvPr/>
          </p:nvCxnSpPr>
          <p:spPr>
            <a:xfrm>
              <a:off x="2297977" y="2241064"/>
              <a:ext cx="5226966"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FCFA6856-3D02-AE5F-89E6-52F458178197}"/>
                </a:ext>
              </a:extLst>
            </p:cNvPr>
            <p:cNvCxnSpPr>
              <a:cxnSpLocks/>
              <a:stCxn id="14" idx="3"/>
              <a:endCxn id="32" idx="1"/>
            </p:cNvCxnSpPr>
            <p:nvPr/>
          </p:nvCxnSpPr>
          <p:spPr>
            <a:xfrm>
              <a:off x="2297977" y="2241064"/>
              <a:ext cx="5226966"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2" name="Straight Arrow Connector 61">
              <a:extLst>
                <a:ext uri="{FF2B5EF4-FFF2-40B4-BE49-F238E27FC236}">
                  <a16:creationId xmlns:a16="http://schemas.microsoft.com/office/drawing/2014/main" id="{5D920C13-85DB-A9F9-B063-39822ED152B6}"/>
                </a:ext>
              </a:extLst>
            </p:cNvPr>
            <p:cNvCxnSpPr>
              <a:cxnSpLocks/>
              <a:stCxn id="14" idx="3"/>
              <a:endCxn id="29" idx="1"/>
            </p:cNvCxnSpPr>
            <p:nvPr/>
          </p:nvCxnSpPr>
          <p:spPr>
            <a:xfrm>
              <a:off x="2297977" y="2241064"/>
              <a:ext cx="5226966"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1" name="Straight Arrow Connector 70">
              <a:extLst>
                <a:ext uri="{FF2B5EF4-FFF2-40B4-BE49-F238E27FC236}">
                  <a16:creationId xmlns:a16="http://schemas.microsoft.com/office/drawing/2014/main" id="{2C6126DF-2D33-0DBE-B721-B67537F12521}"/>
                </a:ext>
              </a:extLst>
            </p:cNvPr>
            <p:cNvCxnSpPr>
              <a:cxnSpLocks/>
              <a:stCxn id="17" idx="3"/>
              <a:endCxn id="24" idx="1"/>
            </p:cNvCxnSpPr>
            <p:nvPr/>
          </p:nvCxnSpPr>
          <p:spPr>
            <a:xfrm flipV="1">
              <a:off x="2301004" y="3200127"/>
              <a:ext cx="5223939"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6CC304B1-BBB6-C482-9E43-84B95EF0E806}"/>
                </a:ext>
              </a:extLst>
            </p:cNvPr>
            <p:cNvCxnSpPr>
              <a:cxnSpLocks/>
              <a:stCxn id="17" idx="3"/>
              <a:endCxn id="29" idx="1"/>
            </p:cNvCxnSpPr>
            <p:nvPr/>
          </p:nvCxnSpPr>
          <p:spPr>
            <a:xfrm>
              <a:off x="2301004" y="3794621"/>
              <a:ext cx="5223939"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5" name="Flowchart: Connector 84">
              <a:extLst>
                <a:ext uri="{FF2B5EF4-FFF2-40B4-BE49-F238E27FC236}">
                  <a16:creationId xmlns:a16="http://schemas.microsoft.com/office/drawing/2014/main" id="{AB550A68-2BFB-068A-8DD2-80FB8B616CC6}"/>
                </a:ext>
              </a:extLst>
            </p:cNvPr>
            <p:cNvSpPr/>
            <p:nvPr/>
          </p:nvSpPr>
          <p:spPr>
            <a:xfrm>
              <a:off x="7466897" y="59228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6" name="Flowchart: Connector 85">
              <a:extLst>
                <a:ext uri="{FF2B5EF4-FFF2-40B4-BE49-F238E27FC236}">
                  <a16:creationId xmlns:a16="http://schemas.microsoft.com/office/drawing/2014/main" id="{E210DA4E-BD7A-FC68-2E62-128516A5C79D}"/>
                </a:ext>
              </a:extLst>
            </p:cNvPr>
            <p:cNvSpPr/>
            <p:nvPr/>
          </p:nvSpPr>
          <p:spPr>
            <a:xfrm>
              <a:off x="7471252" y="429003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7" name="Flowchart: Connector 86">
              <a:extLst>
                <a:ext uri="{FF2B5EF4-FFF2-40B4-BE49-F238E27FC236}">
                  <a16:creationId xmlns:a16="http://schemas.microsoft.com/office/drawing/2014/main" id="{5B48FE9C-ABF8-925F-23DA-F585C4EA3516}"/>
                </a:ext>
              </a:extLst>
            </p:cNvPr>
            <p:cNvSpPr/>
            <p:nvPr/>
          </p:nvSpPr>
          <p:spPr>
            <a:xfrm>
              <a:off x="7475606" y="390250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TextBox 88">
              <a:extLst>
                <a:ext uri="{FF2B5EF4-FFF2-40B4-BE49-F238E27FC236}">
                  <a16:creationId xmlns:a16="http://schemas.microsoft.com/office/drawing/2014/main" id="{0876C77B-3B96-76D0-412A-8F8C14481917}"/>
                </a:ext>
              </a:extLst>
            </p:cNvPr>
            <p:cNvSpPr txBox="1"/>
            <p:nvPr/>
          </p:nvSpPr>
          <p:spPr>
            <a:xfrm>
              <a:off x="315004" y="6139003"/>
              <a:ext cx="5304144" cy="276999"/>
            </a:xfrm>
            <a:prstGeom prst="rect">
              <a:avLst/>
            </a:prstGeom>
            <a:noFill/>
          </p:spPr>
          <p:txBody>
            <a:bodyPr wrap="none" rtlCol="0">
              <a:spAutoFit/>
            </a:bodyPr>
            <a:lstStyle/>
            <a:p>
              <a:pPr rtl="0"/>
              <a:r>
                <a:rPr lang="hu" sz="1200"/>
                <a:t>*A szürkével jelölt elemek nem az éghajlattal kapcsolatos veszélyek/okok/kiváltó okok ennél a betegségtípusnál</a:t>
              </a:r>
              <a:endParaRPr lang="en-IE" sz="1200" dirty="0"/>
            </a:p>
          </p:txBody>
        </p:sp>
        <p:cxnSp>
          <p:nvCxnSpPr>
            <p:cNvPr id="91" name="Straight Arrow Connector 90">
              <a:extLst>
                <a:ext uri="{FF2B5EF4-FFF2-40B4-BE49-F238E27FC236}">
                  <a16:creationId xmlns:a16="http://schemas.microsoft.com/office/drawing/2014/main" id="{333D8FFD-01D1-B792-59F4-3148A3CFF575}"/>
                </a:ext>
              </a:extLst>
            </p:cNvPr>
            <p:cNvCxnSpPr>
              <a:cxnSpLocks/>
              <a:stCxn id="15" idx="3"/>
              <a:endCxn id="25" idx="1"/>
            </p:cNvCxnSpPr>
            <p:nvPr/>
          </p:nvCxnSpPr>
          <p:spPr>
            <a:xfrm>
              <a:off x="2284253" y="2800591"/>
              <a:ext cx="524069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41FCB739-626C-8008-DB43-7AE0CC392500}"/>
                </a:ext>
              </a:extLst>
            </p:cNvPr>
            <p:cNvCxnSpPr>
              <a:cxnSpLocks/>
              <a:stCxn id="15" idx="3"/>
              <a:endCxn id="33" idx="1"/>
            </p:cNvCxnSpPr>
            <p:nvPr/>
          </p:nvCxnSpPr>
          <p:spPr>
            <a:xfrm>
              <a:off x="2284253" y="2800591"/>
              <a:ext cx="5240690"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9A37AFF2-EF22-475C-5DE1-1A56F9E235AE}"/>
                </a:ext>
              </a:extLst>
            </p:cNvPr>
            <p:cNvCxnSpPr>
              <a:cxnSpLocks/>
              <a:stCxn id="21" idx="3"/>
              <a:endCxn id="24" idx="1"/>
            </p:cNvCxnSpPr>
            <p:nvPr/>
          </p:nvCxnSpPr>
          <p:spPr>
            <a:xfrm flipV="1">
              <a:off x="3171000" y="3200127"/>
              <a:ext cx="4353943" cy="2641208"/>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EB175B8-6CB7-CA32-DF7F-9B4AF4A304FC}"/>
                </a:ext>
              </a:extLst>
            </p:cNvPr>
            <p:cNvSpPr/>
            <p:nvPr/>
          </p:nvSpPr>
          <p:spPr>
            <a:xfrm>
              <a:off x="7467823" y="313206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728347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A98E0544-5CC6-6680-0E53-CA7EF95A0101}"/>
              </a:ext>
            </a:extLst>
          </p:cNvPr>
          <p:cNvGrpSpPr/>
          <p:nvPr/>
        </p:nvGrpSpPr>
        <p:grpSpPr>
          <a:xfrm>
            <a:off x="246000" y="173528"/>
            <a:ext cx="11878215" cy="6242230"/>
            <a:chOff x="246000" y="173528"/>
            <a:chExt cx="11878215" cy="6242230"/>
          </a:xfrm>
        </p:grpSpPr>
        <p:cxnSp>
          <p:nvCxnSpPr>
            <p:cNvPr id="44" name="Straight Arrow Connector 43">
              <a:extLst>
                <a:ext uri="{FF2B5EF4-FFF2-40B4-BE49-F238E27FC236}">
                  <a16:creationId xmlns:a16="http://schemas.microsoft.com/office/drawing/2014/main" id="{25AAF7BB-5673-1D2E-7BD6-425E866D757C}"/>
                </a:ext>
              </a:extLst>
            </p:cNvPr>
            <p:cNvCxnSpPr>
              <a:cxnSpLocks/>
              <a:stCxn id="20" idx="3"/>
              <a:endCxn id="23" idx="1"/>
            </p:cNvCxnSpPr>
            <p:nvPr/>
          </p:nvCxnSpPr>
          <p:spPr>
            <a:xfrm flipV="1">
              <a:off x="2373356" y="2899416"/>
              <a:ext cx="5155091" cy="2438473"/>
            </a:xfrm>
            <a:prstGeom prst="straightConnector1">
              <a:avLst/>
            </a:prstGeom>
            <a:ln w="25400">
              <a:solidFill>
                <a:srgbClr val="7030A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6" name="Straight Arrow Connector 35">
              <a:extLst>
                <a:ext uri="{FF2B5EF4-FFF2-40B4-BE49-F238E27FC236}">
                  <a16:creationId xmlns:a16="http://schemas.microsoft.com/office/drawing/2014/main" id="{459D96C3-6846-45D2-BE65-999E2BFE3EB0}"/>
                </a:ext>
              </a:extLst>
            </p:cNvPr>
            <p:cNvCxnSpPr>
              <a:cxnSpLocks/>
              <a:stCxn id="19" idx="3"/>
              <a:endCxn id="23" idx="1"/>
            </p:cNvCxnSpPr>
            <p:nvPr/>
          </p:nvCxnSpPr>
          <p:spPr>
            <a:xfrm flipV="1">
              <a:off x="2350016" y="2899416"/>
              <a:ext cx="5178431" cy="1890114"/>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rtlCol="0">
              <a:spAutoFit/>
            </a:bodyPr>
            <a:lstStyle/>
            <a:p>
              <a:pPr algn="l" rtl="0"/>
              <a:r>
                <a:rPr lang="hu" sz="1400" i="1">
                  <a:solidFill>
                    <a:srgbClr val="0070C0"/>
                  </a:solidFill>
                  <a:effectLst/>
                  <a:cs typeface="Arial" panose="020B0604020202020204" pitchFamily="34" charset="0"/>
                </a:rPr>
                <a:t>8. ábra. </a:t>
              </a:r>
              <a:r>
                <a:rPr lang="hu" sz="1400" i="1">
                  <a:solidFill>
                    <a:srgbClr val="FF0000"/>
                  </a:solidFill>
                  <a:cs typeface="Arial" panose="020B0604020202020204" pitchFamily="34" charset="0"/>
                </a:rPr>
                <a:t>Fertőző bőrbetegségek</a:t>
              </a:r>
              <a:r>
                <a:rPr lang="hu" sz="1400" i="1">
                  <a:solidFill>
                    <a:srgbClr val="0070C0"/>
                  </a:solidFill>
                  <a:effectLst/>
                  <a:cs typeface="Arial" panose="020B0604020202020204" pitchFamily="34" charset="0"/>
                </a:rPr>
                <a:t>: </a:t>
              </a:r>
              <a:r>
                <a:rPr lang="hu" sz="1400" i="1">
                  <a:solidFill>
                    <a:srgbClr val="0070C0"/>
                  </a:solidFill>
                  <a:cs typeface="Arial" panose="020B0604020202020204" pitchFamily="34" charset="0"/>
                </a:rPr>
                <a:t>Az éghajlatváltozás veszélyei és a betegségek okai/kiváltó okai közötti ok-okozati összefüggések*</a:t>
              </a:r>
              <a:r>
                <a:rPr lang="hu" sz="1400" i="1">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845331" cy="338554"/>
            </a:xfrm>
            <a:prstGeom prst="rect">
              <a:avLst/>
            </a:prstGeom>
            <a:noFill/>
          </p:spPr>
          <p:txBody>
            <a:bodyPr wrap="none" rtlCol="0">
              <a:spAutoFit/>
            </a:bodyPr>
            <a:lstStyle/>
            <a:p>
              <a:r>
                <a:rPr lang="hu" sz="1600" u="sng" dirty="0"/>
                <a:t>Éghajlatváltozás következménye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hu" sz="1600" u="sng"/>
                <a:t>Betegség okai/kiváltó okai</a:t>
              </a:r>
            </a:p>
          </p:txBody>
        </p:sp>
        <p:sp>
          <p:nvSpPr>
            <p:cNvPr id="7" name="TextBox 6">
              <a:extLst>
                <a:ext uri="{FF2B5EF4-FFF2-40B4-BE49-F238E27FC236}">
                  <a16:creationId xmlns:a16="http://schemas.microsoft.com/office/drawing/2014/main" id="{9CAE93DA-C50D-AD7F-E186-3685ADDA0351}"/>
                </a:ext>
              </a:extLst>
            </p:cNvPr>
            <p:cNvSpPr txBox="1"/>
            <p:nvPr/>
          </p:nvSpPr>
          <p:spPr>
            <a:xfrm>
              <a:off x="1178196" y="1090604"/>
              <a:ext cx="1226292" cy="307777"/>
            </a:xfrm>
            <a:prstGeom prst="rect">
              <a:avLst/>
            </a:prstGeom>
            <a:noFill/>
          </p:spPr>
          <p:txBody>
            <a:bodyPr wrap="square" rtlCol="0">
              <a:spAutoFit/>
            </a:bodyPr>
            <a:lstStyle/>
            <a:p>
              <a:pPr rtl="0"/>
              <a:r>
                <a:rPr lang="hu" sz="1400" dirty="0">
                  <a:solidFill>
                    <a:schemeClr val="tx1"/>
                  </a:solidFill>
                </a:rPr>
                <a:t> Felmelegedés</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pPr rtl="0"/>
              <a:r>
                <a:rPr lang="hu" sz="1400">
                  <a:solidFill>
                    <a:schemeClr val="bg1">
                      <a:lumMod val="75000"/>
                    </a:schemeClr>
                  </a:solidFill>
                </a:rPr>
                <a:t>Levegőben lévő rovarok: poratkák</a:t>
              </a:r>
              <a:endParaRPr lang="en-IE"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709109" y="1588889"/>
              <a:ext cx="635367" cy="307777"/>
            </a:xfrm>
            <a:prstGeom prst="rect">
              <a:avLst/>
            </a:prstGeom>
            <a:noFill/>
          </p:spPr>
          <p:txBody>
            <a:bodyPr wrap="none" rtlCol="0">
              <a:spAutoFit/>
            </a:bodyPr>
            <a:lstStyle/>
            <a:p>
              <a:pPr algn="r" rtl="0"/>
              <a:r>
                <a:rPr lang="hu" sz="1400" dirty="0">
                  <a:solidFill>
                    <a:schemeClr val="tx1"/>
                  </a:solidFill>
                </a:rPr>
                <a:t>Aszály</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pPr rtl="0"/>
              <a:r>
                <a:rPr lang="hu" sz="1400">
                  <a:solidFill>
                    <a:schemeClr val="tx1"/>
                  </a:solidFill>
                </a:rPr>
                <a:t>Levegőben lévő kórokozók: vírusok, baktériumok, gombák</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178195" y="2087175"/>
              <a:ext cx="1119781" cy="307777"/>
            </a:xfrm>
            <a:prstGeom prst="rect">
              <a:avLst/>
            </a:prstGeom>
            <a:noFill/>
          </p:spPr>
          <p:txBody>
            <a:bodyPr wrap="square" rtlCol="0">
              <a:spAutoFit/>
            </a:bodyPr>
            <a:lstStyle/>
            <a:p>
              <a:pPr rtl="0"/>
              <a:r>
                <a:rPr lang="hu" sz="1400" dirty="0">
                  <a:solidFill>
                    <a:schemeClr val="tx1"/>
                  </a:solidFill>
                </a:rPr>
                <a:t>Hőhullámok</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507516" y="2646702"/>
              <a:ext cx="1793487" cy="307777"/>
            </a:xfrm>
            <a:prstGeom prst="rect">
              <a:avLst/>
            </a:prstGeom>
            <a:noFill/>
          </p:spPr>
          <p:txBody>
            <a:bodyPr wrap="square" rtlCol="0">
              <a:spAutoFit/>
            </a:bodyPr>
            <a:lstStyle/>
            <a:p>
              <a:pPr algn="r"/>
              <a:r>
                <a:rPr lang="hu" sz="1400" dirty="0">
                  <a:solidFill>
                    <a:schemeClr val="bg1">
                      <a:lumMod val="75000"/>
                    </a:schemeClr>
                  </a:solidFill>
                </a:rPr>
                <a:t>Erdő- és bozóttüzek</a:t>
              </a:r>
              <a:endParaRPr lang="en-IE" sz="1400" dirty="0">
                <a:solidFill>
                  <a:schemeClr val="bg1">
                    <a:lumMod val="75000"/>
                  </a:schemeClr>
                </a:solidFill>
              </a:endParaRPr>
            </a:p>
          </p:txBody>
        </p:sp>
        <p:sp>
          <p:nvSpPr>
            <p:cNvPr id="16" name="TextBox 15">
              <a:extLst>
                <a:ext uri="{FF2B5EF4-FFF2-40B4-BE49-F238E27FC236}">
                  <a16:creationId xmlns:a16="http://schemas.microsoft.com/office/drawing/2014/main" id="{05233299-55DE-4389-8977-B6F37FE44D1F}"/>
                </a:ext>
              </a:extLst>
            </p:cNvPr>
            <p:cNvSpPr txBox="1"/>
            <p:nvPr/>
          </p:nvSpPr>
          <p:spPr>
            <a:xfrm>
              <a:off x="1371000" y="3141848"/>
              <a:ext cx="923398" cy="307777"/>
            </a:xfrm>
            <a:prstGeom prst="rect">
              <a:avLst/>
            </a:prstGeom>
            <a:noFill/>
          </p:spPr>
          <p:txBody>
            <a:bodyPr wrap="square" rtlCol="0">
              <a:spAutoFit/>
            </a:bodyPr>
            <a:lstStyle/>
            <a:p>
              <a:pPr rtl="0"/>
              <a:r>
                <a:rPr lang="hu" sz="1400" dirty="0">
                  <a:solidFill>
                    <a:schemeClr val="tx1"/>
                  </a:solidFill>
                </a:rPr>
                <a:t>Csapadék</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561634" y="3640732"/>
              <a:ext cx="739370" cy="307777"/>
            </a:xfrm>
            <a:prstGeom prst="rect">
              <a:avLst/>
            </a:prstGeom>
            <a:noFill/>
          </p:spPr>
          <p:txBody>
            <a:bodyPr wrap="square" rtlCol="0">
              <a:spAutoFit/>
            </a:bodyPr>
            <a:lstStyle/>
            <a:p>
              <a:pPr rtl="0"/>
              <a:r>
                <a:rPr lang="hu" sz="1400" dirty="0"/>
                <a:t>Árvizek</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746038" cy="307777"/>
            </a:xfrm>
            <a:prstGeom prst="rect">
              <a:avLst/>
            </a:prstGeom>
            <a:noFill/>
          </p:spPr>
          <p:txBody>
            <a:bodyPr wrap="none" rtlCol="0">
              <a:spAutoFit/>
            </a:bodyPr>
            <a:lstStyle/>
            <a:p>
              <a:pPr rtl="0"/>
              <a:r>
                <a:rPr lang="hu-HU" sz="1400" dirty="0" smtClean="0"/>
                <a:t>Viharok</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246000" y="4635641"/>
              <a:ext cx="2104016" cy="307777"/>
            </a:xfrm>
            <a:prstGeom prst="rect">
              <a:avLst/>
            </a:prstGeom>
            <a:noFill/>
          </p:spPr>
          <p:txBody>
            <a:bodyPr wrap="square" rtlCol="0">
              <a:spAutoFit/>
            </a:bodyPr>
            <a:lstStyle/>
            <a:p>
              <a:pPr rtl="0"/>
              <a:r>
                <a:rPr lang="hu" sz="1400" dirty="0"/>
                <a:t>A tengerszint emelkedése</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404034" y="5184000"/>
              <a:ext cx="1969322" cy="307777"/>
            </a:xfrm>
            <a:prstGeom prst="rect">
              <a:avLst/>
            </a:prstGeom>
            <a:noFill/>
          </p:spPr>
          <p:txBody>
            <a:bodyPr wrap="square" rtlCol="0">
              <a:spAutoFit/>
            </a:bodyPr>
            <a:lstStyle/>
            <a:p>
              <a:pPr rtl="0"/>
              <a:r>
                <a:rPr lang="hu" sz="1400" dirty="0"/>
                <a:t>Óceáni éghajlatváltozás</a:t>
              </a:r>
              <a:endParaRPr lang="en-IE" sz="1400" dirty="0"/>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87446"/>
              <a:ext cx="2990996" cy="307777"/>
            </a:xfrm>
            <a:prstGeom prst="rect">
              <a:avLst/>
            </a:prstGeom>
            <a:noFill/>
          </p:spPr>
          <p:txBody>
            <a:bodyPr wrap="square" rtlCol="0">
              <a:spAutoFit/>
            </a:bodyPr>
            <a:lstStyle/>
            <a:p>
              <a:pPr rtl="0"/>
              <a:r>
                <a:rPr lang="hu" sz="1400" dirty="0"/>
                <a:t>A természetes felszínborítás változása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pPr rtl="0"/>
              <a:r>
                <a:rPr lang="hu" sz="1400">
                  <a:solidFill>
                    <a:schemeClr val="bg1">
                      <a:lumMod val="75000"/>
                    </a:schemeClr>
                  </a:solidFill>
                </a:rPr>
                <a:t>Állati szőr/szőrme/szőr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273157" cy="523220"/>
            </a:xfrm>
            <a:prstGeom prst="rect">
              <a:avLst/>
            </a:prstGeom>
            <a:noFill/>
          </p:spPr>
          <p:txBody>
            <a:bodyPr wrap="square" rtlCol="0">
              <a:spAutoFit/>
            </a:bodyPr>
            <a:lstStyle/>
            <a:p>
              <a:pPr rtl="0"/>
              <a:r>
                <a:rPr lang="hu" sz="1400" dirty="0"/>
                <a:t>Kapcsolat: allergének, kórokozók, élelmiszerek, vegyszerek, irritáló anyagok</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pPr rtl="0"/>
              <a:r>
                <a:rPr lang="hu" sz="1400"/>
                <a:t>Kontakt rovarok: méreg, lárvák, atkák, paraziták</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pPr rtl="0"/>
              <a:r>
                <a:rPr lang="hu" sz="1400" dirty="0">
                  <a:solidFill>
                    <a:schemeClr val="bg1">
                      <a:lumMod val="75000"/>
                    </a:schemeClr>
                  </a:solidFill>
                </a:rPr>
                <a:t>Gáz-halmazállapotú levegőszennyezés</a:t>
              </a:r>
              <a:endParaRPr lang="en-IE" sz="1400" dirty="0">
                <a:solidFill>
                  <a:schemeClr val="bg1">
                    <a:lumMod val="75000"/>
                  </a:schemeClr>
                </a:solidFill>
              </a:endParaRPr>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hu" sz="1400">
                  <a:solidFill>
                    <a:schemeClr val="bg1">
                      <a:lumMod val="75000"/>
                    </a:schemeClr>
                  </a:solidFill>
                </a:rPr>
                <a:t>Emberi fiziológia: genetikai hajlam, hormonális változás</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hu" sz="1400"/>
                <a:t>Emberi migráció</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hu" sz="1400"/>
                <a:t>Pszichológiai hatások: stressz, pszichodermális tényezők</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hu" sz="1400"/>
                <a:t>Emberi fizikai környezet: nap, meleg, hideg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hu" sz="1400">
                  <a:solidFill>
                    <a:schemeClr val="bg1">
                      <a:lumMod val="75000"/>
                    </a:schemeClr>
                  </a:solidFill>
                </a:rPr>
                <a:t>Nem biológiai levegőben lebegő részecskék: homok, por, füst, PM</a:t>
              </a:r>
              <a:r>
                <a:rPr lang="hu" sz="1400" baseline="-25000">
                  <a:solidFill>
                    <a:schemeClr val="bg1">
                      <a:lumMod val="75000"/>
                    </a:schemeClr>
                  </a:solidFill>
                </a:rPr>
                <a:t>2.5</a:t>
              </a:r>
              <a:endParaRPr lang="en-IE" sz="1400" baseline="-25000" dirty="0">
                <a:solidFill>
                  <a:schemeClr val="bg1">
                    <a:lumMod val="75000"/>
                  </a:schemeClr>
                </a:solidFill>
              </a:endParaRP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pPr rtl="0"/>
              <a:r>
                <a:rPr lang="hu" sz="1400">
                  <a:solidFill>
                    <a:schemeClr val="bg1">
                      <a:lumMod val="75000"/>
                    </a:schemeClr>
                  </a:solidFill>
                </a:rPr>
                <a:t>Életmód: testmozgás, étrend, dohányzás</a:t>
              </a:r>
              <a:endParaRPr lang="en-IE" sz="1400" dirty="0">
                <a:solidFill>
                  <a:schemeClr val="bg1">
                    <a:lumMod val="75000"/>
                  </a:schemeClr>
                </a:solidFill>
              </a:endParaRPr>
            </a:p>
          </p:txBody>
        </p:sp>
        <p:cxnSp>
          <p:nvCxnSpPr>
            <p:cNvPr id="57" name="Straight Arrow Connector 56">
              <a:extLst>
                <a:ext uri="{FF2B5EF4-FFF2-40B4-BE49-F238E27FC236}">
                  <a16:creationId xmlns:a16="http://schemas.microsoft.com/office/drawing/2014/main" id="{84C727A8-8488-194F-4E8E-EDD143D77387}"/>
                </a:ext>
              </a:extLst>
            </p:cNvPr>
            <p:cNvCxnSpPr>
              <a:cxnSpLocks/>
              <a:endCxn id="24" idx="1"/>
            </p:cNvCxnSpPr>
            <p:nvPr/>
          </p:nvCxnSpPr>
          <p:spPr>
            <a:xfrm>
              <a:off x="2404487" y="1248842"/>
              <a:ext cx="5120456" cy="1951285"/>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hu" sz="1400">
                  <a:solidFill>
                    <a:schemeClr val="bg1">
                      <a:lumMod val="75000"/>
                    </a:schemeClr>
                  </a:solidFill>
                </a:rPr>
                <a:t>Biológiai levegőben lévő részecskék: pollen, spórák</a:t>
              </a:r>
              <a:endParaRPr lang="en-IE" sz="1400" baseline="-25000" dirty="0">
                <a:solidFill>
                  <a:schemeClr val="bg1">
                    <a:lumMod val="75000"/>
                  </a:schemeClr>
                </a:solidFill>
              </a:endParaRPr>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32" idx="1"/>
            </p:cNvCxnSpPr>
            <p:nvPr/>
          </p:nvCxnSpPr>
          <p:spPr>
            <a:xfrm>
              <a:off x="2400983" y="1236267"/>
              <a:ext cx="5123960" cy="31084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344476" y="1742778"/>
              <a:ext cx="5180467"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24" idx="1"/>
            </p:cNvCxnSpPr>
            <p:nvPr/>
          </p:nvCxnSpPr>
          <p:spPr>
            <a:xfrm>
              <a:off x="2297976" y="2241064"/>
              <a:ext cx="5226967"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297976" y="2241064"/>
              <a:ext cx="5230471" cy="658352"/>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11" idx="1"/>
            </p:cNvCxnSpPr>
            <p:nvPr/>
          </p:nvCxnSpPr>
          <p:spPr>
            <a:xfrm flipV="1">
              <a:off x="2294398" y="1613229"/>
              <a:ext cx="5234049" cy="168250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4" y="2899416"/>
              <a:ext cx="5227443" cy="895205"/>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4" y="3200127"/>
              <a:ext cx="5223939"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351145" y="1613229"/>
              <a:ext cx="5177302"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4" y="1613229"/>
              <a:ext cx="5227443"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3306000" y="3965339"/>
              <a:ext cx="4218943" cy="187599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75394" y="15462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304144" cy="276999"/>
            </a:xfrm>
            <a:prstGeom prst="rect">
              <a:avLst/>
            </a:prstGeom>
            <a:noFill/>
          </p:spPr>
          <p:txBody>
            <a:bodyPr wrap="none" rtlCol="0">
              <a:spAutoFit/>
            </a:bodyPr>
            <a:lstStyle/>
            <a:p>
              <a:pPr rtl="0"/>
              <a:r>
                <a:rPr lang="hu" sz="1200"/>
                <a:t>*A szürkével jelölt elemek nem az éghajlattal kapcsolatos veszélyek/okok/kiváltó okok ennél a betegségtípusnál</a:t>
              </a:r>
              <a:endParaRPr lang="en-IE" sz="1200" dirty="0"/>
            </a:p>
          </p:txBody>
        </p:sp>
        <p:cxnSp>
          <p:nvCxnSpPr>
            <p:cNvPr id="105" name="Straight Arrow Connector 104">
              <a:extLst>
                <a:ext uri="{FF2B5EF4-FFF2-40B4-BE49-F238E27FC236}">
                  <a16:creationId xmlns:a16="http://schemas.microsoft.com/office/drawing/2014/main" id="{A032DAEA-A580-2EEA-DE1D-64619280A2BF}"/>
                </a:ext>
              </a:extLst>
            </p:cNvPr>
            <p:cNvCxnSpPr>
              <a:cxnSpLocks/>
              <a:stCxn id="16" idx="3"/>
              <a:endCxn id="23" idx="1"/>
            </p:cNvCxnSpPr>
            <p:nvPr/>
          </p:nvCxnSpPr>
          <p:spPr>
            <a:xfrm flipV="1">
              <a:off x="2294398" y="2899416"/>
              <a:ext cx="5234049" cy="396321"/>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08" name="Straight Arrow Connector 107">
              <a:extLst>
                <a:ext uri="{FF2B5EF4-FFF2-40B4-BE49-F238E27FC236}">
                  <a16:creationId xmlns:a16="http://schemas.microsoft.com/office/drawing/2014/main" id="{CE626715-5792-DC8C-76E0-FAB2C9A9407A}"/>
                </a:ext>
              </a:extLst>
            </p:cNvPr>
            <p:cNvCxnSpPr>
              <a:cxnSpLocks/>
              <a:stCxn id="16" idx="3"/>
              <a:endCxn id="24" idx="1"/>
            </p:cNvCxnSpPr>
            <p:nvPr/>
          </p:nvCxnSpPr>
          <p:spPr>
            <a:xfrm flipV="1">
              <a:off x="2294398" y="3200127"/>
              <a:ext cx="5230545" cy="95610"/>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93" name="Flowchart: Connector 92">
              <a:extLst>
                <a:ext uri="{FF2B5EF4-FFF2-40B4-BE49-F238E27FC236}">
                  <a16:creationId xmlns:a16="http://schemas.microsoft.com/office/drawing/2014/main" id="{5696DD2A-B47E-F4F2-0876-52B538D77C4B}"/>
                </a:ext>
              </a:extLst>
            </p:cNvPr>
            <p:cNvSpPr/>
            <p:nvPr/>
          </p:nvSpPr>
          <p:spPr>
            <a:xfrm>
              <a:off x="7474671" y="313434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5203" y="390218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84009" y="4282697"/>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2" name="Straight Arrow Connector 1">
              <a:extLst>
                <a:ext uri="{FF2B5EF4-FFF2-40B4-BE49-F238E27FC236}">
                  <a16:creationId xmlns:a16="http://schemas.microsoft.com/office/drawing/2014/main" id="{51ABADA3-2B49-1F71-0E3F-E0D33E8470B5}"/>
                </a:ext>
              </a:extLst>
            </p:cNvPr>
            <p:cNvCxnSpPr>
              <a:cxnSpLocks/>
              <a:stCxn id="14" idx="3"/>
              <a:endCxn id="29" idx="1"/>
            </p:cNvCxnSpPr>
            <p:nvPr/>
          </p:nvCxnSpPr>
          <p:spPr>
            <a:xfrm>
              <a:off x="2297976" y="2241064"/>
              <a:ext cx="5226967"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5A60A45C-A56C-B263-1904-F77CEEF9C939}"/>
                </a:ext>
              </a:extLst>
            </p:cNvPr>
            <p:cNvCxnSpPr>
              <a:cxnSpLocks/>
              <a:stCxn id="17" idx="3"/>
              <a:endCxn id="29" idx="1"/>
            </p:cNvCxnSpPr>
            <p:nvPr/>
          </p:nvCxnSpPr>
          <p:spPr>
            <a:xfrm>
              <a:off x="2301004" y="3794621"/>
              <a:ext cx="5223939"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1" name="Straight Arrow Connector 30">
              <a:extLst>
                <a:ext uri="{FF2B5EF4-FFF2-40B4-BE49-F238E27FC236}">
                  <a16:creationId xmlns:a16="http://schemas.microsoft.com/office/drawing/2014/main" id="{42E6D455-C79D-0F53-7433-3401EF778FF4}"/>
                </a:ext>
              </a:extLst>
            </p:cNvPr>
            <p:cNvCxnSpPr>
              <a:cxnSpLocks/>
              <a:stCxn id="18" idx="3"/>
              <a:endCxn id="29" idx="1"/>
            </p:cNvCxnSpPr>
            <p:nvPr/>
          </p:nvCxnSpPr>
          <p:spPr>
            <a:xfrm>
              <a:off x="2351145" y="4286084"/>
              <a:ext cx="5173798"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40" name="Flowchart: Connector 39">
              <a:extLst>
                <a:ext uri="{FF2B5EF4-FFF2-40B4-BE49-F238E27FC236}">
                  <a16:creationId xmlns:a16="http://schemas.microsoft.com/office/drawing/2014/main" id="{6F69CE3B-4BD6-8FD5-8246-77A8D35CA403}"/>
                </a:ext>
              </a:extLst>
            </p:cNvPr>
            <p:cNvSpPr/>
            <p:nvPr/>
          </p:nvSpPr>
          <p:spPr>
            <a:xfrm>
              <a:off x="7470163" y="592468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3" name="Straight Arrow Connector 2">
              <a:extLst>
                <a:ext uri="{FF2B5EF4-FFF2-40B4-BE49-F238E27FC236}">
                  <a16:creationId xmlns:a16="http://schemas.microsoft.com/office/drawing/2014/main" id="{43968746-5000-3BE0-8DBE-91B0E20F1F0E}"/>
                </a:ext>
              </a:extLst>
            </p:cNvPr>
            <p:cNvCxnSpPr>
              <a:cxnSpLocks/>
              <a:stCxn id="7" idx="3"/>
              <a:endCxn id="23" idx="1"/>
            </p:cNvCxnSpPr>
            <p:nvPr/>
          </p:nvCxnSpPr>
          <p:spPr>
            <a:xfrm>
              <a:off x="2404488" y="1244493"/>
              <a:ext cx="5123959" cy="165492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84009" y="2734528"/>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1188484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9E69417-5D39-2560-617F-E54A6DA6E003}"/>
              </a:ext>
            </a:extLst>
          </p:cNvPr>
          <p:cNvGrpSpPr/>
          <p:nvPr/>
        </p:nvGrpSpPr>
        <p:grpSpPr>
          <a:xfrm>
            <a:off x="165644" y="173528"/>
            <a:ext cx="11958571" cy="6242230"/>
            <a:chOff x="165644" y="173528"/>
            <a:chExt cx="11958571" cy="6242230"/>
          </a:xfrm>
        </p:grpSpPr>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rtlCol="0">
              <a:spAutoFit/>
            </a:bodyPr>
            <a:lstStyle/>
            <a:p>
              <a:pPr algn="l" rtl="0"/>
              <a:r>
                <a:rPr lang="hu" sz="1400" i="1">
                  <a:solidFill>
                    <a:srgbClr val="0070C0"/>
                  </a:solidFill>
                  <a:effectLst/>
                  <a:cs typeface="Arial" panose="020B0604020202020204" pitchFamily="34" charset="0"/>
                </a:rPr>
                <a:t>9. ábra. </a:t>
              </a:r>
              <a:r>
                <a:rPr lang="hu" sz="1400" i="1">
                  <a:solidFill>
                    <a:srgbClr val="FF0000"/>
                  </a:solidFill>
                  <a:effectLst/>
                  <a:cs typeface="Arial" panose="020B0604020202020204" pitchFamily="34" charset="0"/>
                </a:rPr>
                <a:t>Bőr rosszindulatú daganatok</a:t>
              </a:r>
              <a:r>
                <a:rPr lang="hu" sz="1400" i="1">
                  <a:solidFill>
                    <a:srgbClr val="0070C0"/>
                  </a:solidFill>
                  <a:effectLst/>
                  <a:cs typeface="Arial" panose="020B0604020202020204" pitchFamily="34" charset="0"/>
                </a:rPr>
                <a:t>: </a:t>
              </a:r>
              <a:r>
                <a:rPr lang="hu" sz="1400" i="1">
                  <a:solidFill>
                    <a:srgbClr val="0070C0"/>
                  </a:solidFill>
                  <a:cs typeface="Arial" panose="020B0604020202020204" pitchFamily="34" charset="0"/>
                </a:rPr>
                <a:t>Az éghajlatváltozás veszélyei és a betegségek okai/kiváltó okai közötti ok-okozati összefüggések*</a:t>
              </a:r>
              <a:r>
                <a:rPr lang="hu" sz="1400" i="1">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845331" cy="338554"/>
            </a:xfrm>
            <a:prstGeom prst="rect">
              <a:avLst/>
            </a:prstGeom>
            <a:noFill/>
          </p:spPr>
          <p:txBody>
            <a:bodyPr wrap="none" rtlCol="0">
              <a:spAutoFit/>
            </a:bodyPr>
            <a:lstStyle/>
            <a:p>
              <a:r>
                <a:rPr lang="hu" sz="1600" u="sng" dirty="0"/>
                <a:t>Éghajlatváltozás következménye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hu" sz="1600" u="sng"/>
                <a:t>Betegség okai/kiváltó okai</a:t>
              </a:r>
            </a:p>
          </p:txBody>
        </p:sp>
        <p:sp>
          <p:nvSpPr>
            <p:cNvPr id="7" name="TextBox 6">
              <a:extLst>
                <a:ext uri="{FF2B5EF4-FFF2-40B4-BE49-F238E27FC236}">
                  <a16:creationId xmlns:a16="http://schemas.microsoft.com/office/drawing/2014/main" id="{9CAE93DA-C50D-AD7F-E186-3685ADDA0351}"/>
                </a:ext>
              </a:extLst>
            </p:cNvPr>
            <p:cNvSpPr txBox="1"/>
            <p:nvPr/>
          </p:nvSpPr>
          <p:spPr>
            <a:xfrm>
              <a:off x="1178196" y="1090604"/>
              <a:ext cx="1226292" cy="307777"/>
            </a:xfrm>
            <a:prstGeom prst="rect">
              <a:avLst/>
            </a:prstGeom>
            <a:noFill/>
          </p:spPr>
          <p:txBody>
            <a:bodyPr wrap="square" rtlCol="0">
              <a:spAutoFit/>
            </a:bodyPr>
            <a:lstStyle/>
            <a:p>
              <a:pPr rtl="0"/>
              <a:r>
                <a:rPr lang="hu" sz="1400" dirty="0">
                  <a:solidFill>
                    <a:schemeClr val="tx1"/>
                  </a:solidFill>
                </a:rPr>
                <a:t> Felmelegedés</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222981" cy="307777"/>
            </a:xfrm>
            <a:prstGeom prst="rect">
              <a:avLst/>
            </a:prstGeom>
            <a:noFill/>
          </p:spPr>
          <p:txBody>
            <a:bodyPr wrap="none" rtlCol="0">
              <a:spAutoFit/>
            </a:bodyPr>
            <a:lstStyle/>
            <a:p>
              <a:pPr rtl="0"/>
              <a:r>
                <a:rPr lang="hu" sz="1400">
                  <a:solidFill>
                    <a:schemeClr val="bg1">
                      <a:lumMod val="75000"/>
                    </a:schemeClr>
                  </a:solidFill>
                </a:rPr>
                <a:t>Levegőben lévő rovarok: poratkák</a:t>
              </a:r>
              <a:endParaRPr lang="en-IE"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709109" y="1588889"/>
              <a:ext cx="635367" cy="307777"/>
            </a:xfrm>
            <a:prstGeom prst="rect">
              <a:avLst/>
            </a:prstGeom>
            <a:noFill/>
          </p:spPr>
          <p:txBody>
            <a:bodyPr wrap="none" rtlCol="0">
              <a:spAutoFit/>
            </a:bodyPr>
            <a:lstStyle/>
            <a:p>
              <a:pPr algn="r" rtl="0"/>
              <a:r>
                <a:rPr lang="hu" sz="1400" dirty="0">
                  <a:solidFill>
                    <a:schemeClr val="tx1"/>
                  </a:solidFill>
                </a:rPr>
                <a:t>Aszály</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372783" cy="307777"/>
            </a:xfrm>
            <a:prstGeom prst="rect">
              <a:avLst/>
            </a:prstGeom>
            <a:noFill/>
          </p:spPr>
          <p:txBody>
            <a:bodyPr wrap="none" rtlCol="0">
              <a:spAutoFit/>
            </a:bodyPr>
            <a:lstStyle/>
            <a:p>
              <a:pPr rtl="0"/>
              <a:r>
                <a:rPr lang="hu" sz="1400">
                  <a:solidFill>
                    <a:schemeClr val="bg1">
                      <a:lumMod val="75000"/>
                    </a:schemeClr>
                  </a:solidFill>
                </a:rPr>
                <a:t>Levegőben lévő kórokozók: vírusok, baktériumok, gombák</a:t>
              </a:r>
            </a:p>
          </p:txBody>
        </p:sp>
        <p:sp>
          <p:nvSpPr>
            <p:cNvPr id="14" name="TextBox 13">
              <a:extLst>
                <a:ext uri="{FF2B5EF4-FFF2-40B4-BE49-F238E27FC236}">
                  <a16:creationId xmlns:a16="http://schemas.microsoft.com/office/drawing/2014/main" id="{EB93BF5F-E082-BF1D-FA17-6EF022FFF33C}"/>
                </a:ext>
              </a:extLst>
            </p:cNvPr>
            <p:cNvSpPr txBox="1"/>
            <p:nvPr/>
          </p:nvSpPr>
          <p:spPr>
            <a:xfrm>
              <a:off x="1178195" y="2087175"/>
              <a:ext cx="1119781" cy="307777"/>
            </a:xfrm>
            <a:prstGeom prst="rect">
              <a:avLst/>
            </a:prstGeom>
            <a:noFill/>
          </p:spPr>
          <p:txBody>
            <a:bodyPr wrap="square" rtlCol="0">
              <a:spAutoFit/>
            </a:bodyPr>
            <a:lstStyle/>
            <a:p>
              <a:pPr algn="r" rtl="0"/>
              <a:r>
                <a:rPr lang="hu" sz="1400" dirty="0">
                  <a:solidFill>
                    <a:schemeClr val="tx1"/>
                  </a:solidFill>
                </a:rPr>
                <a:t>Hőhullámok</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613210" y="2646702"/>
              <a:ext cx="1687793" cy="307777"/>
            </a:xfrm>
            <a:prstGeom prst="rect">
              <a:avLst/>
            </a:prstGeom>
            <a:noFill/>
          </p:spPr>
          <p:txBody>
            <a:bodyPr wrap="square" rtlCol="0">
              <a:spAutoFit/>
            </a:bodyPr>
            <a:lstStyle/>
            <a:p>
              <a:pPr algn="r"/>
              <a:r>
                <a:rPr lang="hu" sz="1400" dirty="0"/>
                <a:t>Erdő- és </a:t>
              </a:r>
              <a:r>
                <a:rPr lang="hu" sz="1400" dirty="0" smtClean="0"/>
                <a:t>bozóttüzek</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409219" y="3141848"/>
              <a:ext cx="885179" cy="307777"/>
            </a:xfrm>
            <a:prstGeom prst="rect">
              <a:avLst/>
            </a:prstGeom>
            <a:noFill/>
          </p:spPr>
          <p:txBody>
            <a:bodyPr wrap="none" rtlCol="0">
              <a:spAutoFit/>
            </a:bodyPr>
            <a:lstStyle/>
            <a:p>
              <a:pPr algn="r" rtl="0"/>
              <a:r>
                <a:rPr lang="hu" sz="1400" dirty="0">
                  <a:solidFill>
                    <a:schemeClr val="tx1"/>
                  </a:solidFill>
                </a:rPr>
                <a:t>Csapadék</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506000" y="3640732"/>
              <a:ext cx="795003" cy="307777"/>
            </a:xfrm>
            <a:prstGeom prst="rect">
              <a:avLst/>
            </a:prstGeom>
            <a:noFill/>
          </p:spPr>
          <p:txBody>
            <a:bodyPr wrap="square" rtlCol="0">
              <a:spAutoFit/>
            </a:bodyPr>
            <a:lstStyle/>
            <a:p>
              <a:pPr algn="r" rtl="0"/>
              <a:r>
                <a:rPr lang="hu" sz="1400" dirty="0"/>
                <a:t>Árvizek</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786113" cy="307777"/>
            </a:xfrm>
            <a:prstGeom prst="rect">
              <a:avLst/>
            </a:prstGeom>
            <a:noFill/>
          </p:spPr>
          <p:txBody>
            <a:bodyPr wrap="none" rtlCol="0">
              <a:spAutoFit/>
            </a:bodyPr>
            <a:lstStyle/>
            <a:p>
              <a:pPr rtl="0"/>
              <a:r>
                <a:rPr lang="hu-HU" sz="1400" dirty="0" smtClean="0">
                  <a:solidFill>
                    <a:schemeClr val="bg1">
                      <a:lumMod val="75000"/>
                    </a:schemeClr>
                  </a:solidFill>
                </a:rPr>
                <a:t>Viharok </a:t>
              </a:r>
              <a:endParaRPr lang="en-IE" sz="1400" dirty="0">
                <a:solidFill>
                  <a:schemeClr val="bg1">
                    <a:lumMod val="75000"/>
                  </a:schemeClr>
                </a:solidFill>
              </a:endParaRPr>
            </a:p>
          </p:txBody>
        </p:sp>
        <p:sp>
          <p:nvSpPr>
            <p:cNvPr id="19" name="TextBox 18">
              <a:extLst>
                <a:ext uri="{FF2B5EF4-FFF2-40B4-BE49-F238E27FC236}">
                  <a16:creationId xmlns:a16="http://schemas.microsoft.com/office/drawing/2014/main" id="{DA7F77CF-D74D-42B0-C203-1E09711C70FF}"/>
                </a:ext>
              </a:extLst>
            </p:cNvPr>
            <p:cNvSpPr txBox="1"/>
            <p:nvPr/>
          </p:nvSpPr>
          <p:spPr>
            <a:xfrm>
              <a:off x="246000" y="4635641"/>
              <a:ext cx="2104016" cy="307777"/>
            </a:xfrm>
            <a:prstGeom prst="rect">
              <a:avLst/>
            </a:prstGeom>
            <a:noFill/>
          </p:spPr>
          <p:txBody>
            <a:bodyPr wrap="square" rtlCol="0">
              <a:spAutoFit/>
            </a:bodyPr>
            <a:lstStyle/>
            <a:p>
              <a:pPr algn="r" rtl="0"/>
              <a:r>
                <a:rPr lang="hu" sz="1400" dirty="0">
                  <a:solidFill>
                    <a:schemeClr val="bg1">
                      <a:lumMod val="75000"/>
                    </a:schemeClr>
                  </a:solidFill>
                </a:rPr>
                <a:t>A tengerszint emelkedése</a:t>
              </a:r>
              <a:endParaRPr lang="en-IE" sz="1400" dirty="0">
                <a:solidFill>
                  <a:schemeClr val="bg1">
                    <a:lumMod val="75000"/>
                  </a:schemeClr>
                </a:solidFill>
              </a:endParaRPr>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pPr rtl="0"/>
              <a:r>
                <a:rPr lang="hu" sz="1400">
                  <a:solidFill>
                    <a:schemeClr val="bg1">
                      <a:lumMod val="75000"/>
                    </a:schemeClr>
                  </a:solidFill>
                </a:rPr>
                <a:t>Óceáni éghajlatváltozás</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165644" y="5689703"/>
              <a:ext cx="2945996" cy="307777"/>
            </a:xfrm>
            <a:prstGeom prst="rect">
              <a:avLst/>
            </a:prstGeom>
            <a:noFill/>
          </p:spPr>
          <p:txBody>
            <a:bodyPr wrap="square" rtlCol="0">
              <a:spAutoFit/>
            </a:bodyPr>
            <a:lstStyle/>
            <a:p>
              <a:pPr rtl="0"/>
              <a:r>
                <a:rPr lang="hu" sz="1400" dirty="0"/>
                <a:t>A természetes felszínborítás változása</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893467" cy="307777"/>
            </a:xfrm>
            <a:prstGeom prst="rect">
              <a:avLst/>
            </a:prstGeom>
            <a:noFill/>
          </p:spPr>
          <p:txBody>
            <a:bodyPr wrap="none" rtlCol="0">
              <a:spAutoFit/>
            </a:bodyPr>
            <a:lstStyle/>
            <a:p>
              <a:pPr rtl="0"/>
              <a:r>
                <a:rPr lang="hu" sz="1400">
                  <a:solidFill>
                    <a:schemeClr val="bg1">
                      <a:lumMod val="75000"/>
                    </a:schemeClr>
                  </a:solidFill>
                </a:rPr>
                <a:t>Állati szőr/szőrme/szőr</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637806"/>
              <a:ext cx="4477896" cy="523220"/>
            </a:xfrm>
            <a:prstGeom prst="rect">
              <a:avLst/>
            </a:prstGeom>
            <a:noFill/>
          </p:spPr>
          <p:txBody>
            <a:bodyPr wrap="square" rtlCol="0">
              <a:spAutoFit/>
            </a:bodyPr>
            <a:lstStyle/>
            <a:p>
              <a:pPr rtl="0"/>
              <a:r>
                <a:rPr lang="hu" sz="1400" dirty="0"/>
                <a:t>Kapcsolat: allergének, kórokozók, élelmiszerek, vegyszerek, irritáló anyagok</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pPr rtl="0"/>
              <a:r>
                <a:rPr lang="hu" sz="1400">
                  <a:solidFill>
                    <a:schemeClr val="bg1">
                      <a:lumMod val="75000"/>
                    </a:schemeClr>
                  </a:solidFill>
                </a:rPr>
                <a:t>Kontakt rovarok: méreg, lárvák, atkák, paraziták</a:t>
              </a:r>
              <a:endParaRPr lang="en-IE" sz="1400" dirty="0">
                <a:solidFill>
                  <a:schemeClr val="bg1">
                    <a:lumMod val="75000"/>
                  </a:schemeClr>
                </a:solidFill>
              </a:endParaRP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734770" cy="307777"/>
            </a:xfrm>
            <a:prstGeom prst="rect">
              <a:avLst/>
            </a:prstGeom>
            <a:noFill/>
          </p:spPr>
          <p:txBody>
            <a:bodyPr wrap="none" rtlCol="0">
              <a:spAutoFit/>
            </a:bodyPr>
            <a:lstStyle/>
            <a:p>
              <a:pPr rtl="0"/>
              <a:r>
                <a:rPr lang="hu" sz="1400"/>
                <a:t>Gáz-halmazállapotú levegőszennyezés</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hu" sz="1400">
                  <a:solidFill>
                    <a:schemeClr val="bg1">
                      <a:lumMod val="75000"/>
                    </a:schemeClr>
                  </a:solidFill>
                </a:rPr>
                <a:t>Emberi fiziológia: genetikai hajlam, hormonális változás</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hu" sz="1400">
                  <a:solidFill>
                    <a:schemeClr val="bg1">
                      <a:lumMod val="75000"/>
                    </a:schemeClr>
                  </a:solidFill>
                </a:rPr>
                <a:t>Emberi migráció</a:t>
              </a:r>
              <a:endParaRPr lang="en-IE" sz="1400" dirty="0">
                <a:solidFill>
                  <a:schemeClr val="bg1">
                    <a:lumMod val="75000"/>
                  </a:schemeClr>
                </a:solidFill>
              </a:endParaRPr>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hu" sz="1400">
                  <a:solidFill>
                    <a:schemeClr val="bg1">
                      <a:lumMod val="75000"/>
                    </a:schemeClr>
                  </a:solidFill>
                </a:rPr>
                <a:t>Pszichológiai hatások: stressz, pszichodermális tényezők</a:t>
              </a:r>
              <a:endParaRPr lang="en-IE" sz="1400" dirty="0">
                <a:solidFill>
                  <a:schemeClr val="bg1">
                    <a:lumMod val="75000"/>
                  </a:schemeClr>
                </a:solidFill>
              </a:endParaRPr>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hu" sz="1400"/>
                <a:t>Emberi fizikai környezet: nap, meleg, hideg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hu" sz="1400">
                  <a:solidFill>
                    <a:schemeClr val="bg1">
                      <a:lumMod val="75000"/>
                    </a:schemeClr>
                  </a:solidFill>
                </a:rPr>
                <a:t>Nem biológiai levegőben lebegő részecskék: homok, por, füst, PM</a:t>
              </a:r>
              <a:r>
                <a:rPr lang="hu" sz="1400" baseline="-25000">
                  <a:solidFill>
                    <a:schemeClr val="bg1">
                      <a:lumMod val="75000"/>
                    </a:schemeClr>
                  </a:solidFill>
                </a:rPr>
                <a:t>2.5</a:t>
              </a:r>
              <a:endParaRPr lang="en-IE" sz="1400" baseline="-25000" dirty="0">
                <a:solidFill>
                  <a:schemeClr val="bg1">
                    <a:lumMod val="75000"/>
                  </a:schemeClr>
                </a:solidFill>
              </a:endParaRP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101742" cy="307777"/>
            </a:xfrm>
            <a:prstGeom prst="rect">
              <a:avLst/>
            </a:prstGeom>
            <a:noFill/>
          </p:spPr>
          <p:txBody>
            <a:bodyPr wrap="square" rtlCol="0">
              <a:spAutoFit/>
            </a:bodyPr>
            <a:lstStyle/>
            <a:p>
              <a:pPr rtl="0"/>
              <a:r>
                <a:rPr lang="hu" sz="1400">
                  <a:solidFill>
                    <a:schemeClr val="bg1">
                      <a:lumMod val="75000"/>
                    </a:schemeClr>
                  </a:solidFill>
                </a:rPr>
                <a:t>Életmód: testmozgás, étrend, dohányzás</a:t>
              </a:r>
              <a:endParaRPr lang="en-IE" sz="1400" dirty="0">
                <a:solidFill>
                  <a:schemeClr val="bg1">
                    <a:lumMod val="75000"/>
                  </a:schemeClr>
                </a:solidFill>
              </a:endParaRPr>
            </a:p>
          </p:txBody>
        </p: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32" idx="1"/>
            </p:cNvCxnSpPr>
            <p:nvPr/>
          </p:nvCxnSpPr>
          <p:spPr>
            <a:xfrm>
              <a:off x="2404488" y="1244493"/>
              <a:ext cx="5120455" cy="3100217"/>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hu" sz="1400">
                  <a:solidFill>
                    <a:schemeClr val="bg1">
                      <a:lumMod val="75000"/>
                    </a:schemeClr>
                  </a:solidFill>
                </a:rPr>
                <a:t>Biológiai levegőben lévő részecskék: pollen, spórák</a:t>
              </a:r>
              <a:endParaRPr lang="en-IE" sz="1400" baseline="-25000" dirty="0">
                <a:solidFill>
                  <a:schemeClr val="bg1">
                    <a:lumMod val="75000"/>
                  </a:schemeClr>
                </a:solidFill>
              </a:endParaRPr>
            </a:p>
          </p:txBody>
        </p: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3" idx="1"/>
            </p:cNvCxnSpPr>
            <p:nvPr/>
          </p:nvCxnSpPr>
          <p:spPr>
            <a:xfrm>
              <a:off x="2344476" y="1742778"/>
              <a:ext cx="5183971" cy="1156638"/>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3" idx="1"/>
            </p:cNvCxnSpPr>
            <p:nvPr/>
          </p:nvCxnSpPr>
          <p:spPr>
            <a:xfrm flipV="1">
              <a:off x="2294398" y="2899416"/>
              <a:ext cx="5234049" cy="396321"/>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899416"/>
              <a:ext cx="5227444" cy="895205"/>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32" idx="1"/>
            </p:cNvCxnSpPr>
            <p:nvPr/>
          </p:nvCxnSpPr>
          <p:spPr>
            <a:xfrm flipV="1">
              <a:off x="3111640" y="4344710"/>
              <a:ext cx="4413303" cy="1498882"/>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69075" y="4285776"/>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304144" cy="276999"/>
            </a:xfrm>
            <a:prstGeom prst="rect">
              <a:avLst/>
            </a:prstGeom>
            <a:noFill/>
          </p:spPr>
          <p:txBody>
            <a:bodyPr wrap="none" rtlCol="0">
              <a:spAutoFit/>
            </a:bodyPr>
            <a:lstStyle/>
            <a:p>
              <a:pPr rtl="0"/>
              <a:r>
                <a:rPr lang="hu" sz="1200"/>
                <a:t>*A szürkével jelölt elemek nem az éghajlattal kapcsolatos veszélyek/okok/kiváltó okok ennél a betegségtípusnál</a:t>
              </a:r>
              <a:endParaRPr lang="en-IE" sz="1200" dirty="0"/>
            </a:p>
          </p:txBody>
        </p:sp>
        <p:sp>
          <p:nvSpPr>
            <p:cNvPr id="41" name="Flowchart: Connector 40">
              <a:extLst>
                <a:ext uri="{FF2B5EF4-FFF2-40B4-BE49-F238E27FC236}">
                  <a16:creationId xmlns:a16="http://schemas.microsoft.com/office/drawing/2014/main" id="{940CA504-9530-FF9A-6D45-8CE9469080B9}"/>
                </a:ext>
              </a:extLst>
            </p:cNvPr>
            <p:cNvSpPr/>
            <p:nvPr/>
          </p:nvSpPr>
          <p:spPr>
            <a:xfrm>
              <a:off x="7473429" y="2722588"/>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2" name="Straight Arrow Connector 1">
              <a:extLst>
                <a:ext uri="{FF2B5EF4-FFF2-40B4-BE49-F238E27FC236}">
                  <a16:creationId xmlns:a16="http://schemas.microsoft.com/office/drawing/2014/main" id="{B26B05A4-732C-D7BE-B96C-E2F0F5DF7FEC}"/>
                </a:ext>
              </a:extLst>
            </p:cNvPr>
            <p:cNvCxnSpPr>
              <a:cxnSpLocks/>
            </p:cNvCxnSpPr>
            <p:nvPr/>
          </p:nvCxnSpPr>
          <p:spPr>
            <a:xfrm>
              <a:off x="2301003" y="2800591"/>
              <a:ext cx="522394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2816328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239026" y="140874"/>
            <a:ext cx="11340001" cy="1282302"/>
          </a:xfrm>
        </p:spPr>
        <p:txBody>
          <a:bodyPr rtlCol="0">
            <a:normAutofit/>
          </a:bodyPr>
          <a:lstStyle/>
          <a:p>
            <a:pPr marL="0" indent="0" algn="ctr" rtl="0">
              <a:buNone/>
            </a:pPr>
            <a:r>
              <a:rPr lang="hu-HU" sz="1800" dirty="0" smtClean="0">
                <a:solidFill>
                  <a:schemeClr val="tx1"/>
                </a:solidFill>
              </a:rPr>
              <a:t>A </a:t>
            </a:r>
            <a:r>
              <a:rPr lang="hu-HU" sz="1800" dirty="0" smtClean="0">
                <a:solidFill>
                  <a:srgbClr val="FF0000"/>
                </a:solidFill>
              </a:rPr>
              <a:t>légszennyezés</a:t>
            </a:r>
            <a:r>
              <a:rPr lang="hu-HU" sz="1800" dirty="0" smtClean="0">
                <a:solidFill>
                  <a:schemeClr val="tx1"/>
                </a:solidFill>
              </a:rPr>
              <a:t> által okozott/kiváltott allergiás betegségek esetében a 10. ábra mutatja az éghajlatváltozás, a légszennyezés, az allergének/kiváltó tényezők és az emberi test közötti összefüggéseket. </a:t>
            </a:r>
            <a:br>
              <a:rPr lang="hu-HU" sz="1800" dirty="0" smtClean="0">
                <a:solidFill>
                  <a:schemeClr val="tx1"/>
                </a:solidFill>
              </a:rPr>
            </a:br>
            <a:r>
              <a:rPr lang="hu-HU" sz="1800" dirty="0" smtClean="0">
                <a:solidFill>
                  <a:schemeClr val="tx1"/>
                </a:solidFill>
              </a:rPr>
              <a:t>Az 1. táblázat az éghajlatváltozás ezen hatásainak egészséghatásaira ad példákat.</a:t>
            </a:r>
            <a:endParaRPr lang="hu-HU" sz="1800" dirty="0">
              <a:solidFill>
                <a:schemeClr val="tx1"/>
              </a:solidFill>
            </a:endParaRPr>
          </a:p>
        </p:txBody>
      </p:sp>
      <p:sp>
        <p:nvSpPr>
          <p:cNvPr id="9" name="TextBox 8">
            <a:extLst>
              <a:ext uri="{FF2B5EF4-FFF2-40B4-BE49-F238E27FC236}">
                <a16:creationId xmlns:a16="http://schemas.microsoft.com/office/drawing/2014/main" id="{0AAE1BCF-D747-E798-ECBB-2FC243F97923}"/>
              </a:ext>
            </a:extLst>
          </p:cNvPr>
          <p:cNvSpPr txBox="1"/>
          <p:nvPr/>
        </p:nvSpPr>
        <p:spPr>
          <a:xfrm>
            <a:off x="239026" y="5949209"/>
            <a:ext cx="4356326" cy="415498"/>
          </a:xfrm>
          <a:prstGeom prst="rect">
            <a:avLst/>
          </a:prstGeom>
          <a:noFill/>
        </p:spPr>
        <p:txBody>
          <a:bodyPr wrap="square" rtlCol="0">
            <a:spAutoFit/>
          </a:bodyPr>
          <a:lstStyle/>
          <a:p>
            <a:pPr rtl="0"/>
            <a:r>
              <a:rPr lang="hu" sz="1050">
                <a:cs typeface="Arial" panose="020B0604020202020204" pitchFamily="34" charset="0"/>
              </a:rPr>
              <a:t>Tól: K. Reinmuth-Selzle </a:t>
            </a:r>
            <a:r>
              <a:rPr lang="hu" sz="1050" i="1">
                <a:cs typeface="Arial" panose="020B0604020202020204" pitchFamily="34" charset="0"/>
              </a:rPr>
              <a:t>et al</a:t>
            </a:r>
            <a:r>
              <a:rPr lang="hu" sz="1050">
                <a:cs typeface="Arial" panose="020B0604020202020204" pitchFamily="34" charset="0"/>
              </a:rPr>
              <a:t>., Environ. Sci. Technol., </a:t>
            </a:r>
            <a:r>
              <a:rPr lang="hu" sz="1050" u="sng">
                <a:cs typeface="Arial" panose="020B0604020202020204" pitchFamily="34" charset="0"/>
              </a:rPr>
              <a:t>51</a:t>
            </a:r>
            <a:r>
              <a:rPr lang="hu" sz="1050">
                <a:cs typeface="Arial" panose="020B0604020202020204" pitchFamily="34" charset="0"/>
              </a:rPr>
              <a:t>, 2017, 4119−4141. DOI: </a:t>
            </a:r>
            <a:r>
              <a:rPr lang="hu" sz="1050">
                <a:cs typeface="Arial" panose="020B0604020202020204" pitchFamily="34" charset="0"/>
                <a:hlinkClick r:id="rId2">
                  <a:extLst>
                    <a:ext uri="{A12FA001-AC4F-418D-AE19-62706E023703}">
                      <ahyp:hlinkClr xmlns:ahyp="http://schemas.microsoft.com/office/drawing/2018/hyperlinkcolor" xmlns="" val="tx"/>
                    </a:ext>
                  </a:extLst>
                </a:hlinkClick>
              </a:rPr>
              <a:t>http://dx.doi.org/10.1021/acs.est.6b04908</a:t>
            </a:r>
            <a:r>
              <a:rPr lang="hu" sz="1050">
                <a:cs typeface="Arial" panose="020B0604020202020204" pitchFamily="34" charset="0"/>
              </a:rPr>
              <a:t>  </a:t>
            </a:r>
          </a:p>
        </p:txBody>
      </p:sp>
      <p:grpSp>
        <p:nvGrpSpPr>
          <p:cNvPr id="6" name="Group 5">
            <a:extLst>
              <a:ext uri="{FF2B5EF4-FFF2-40B4-BE49-F238E27FC236}">
                <a16:creationId xmlns:a16="http://schemas.microsoft.com/office/drawing/2014/main" id="{17555B98-2CB1-C68D-6887-BECA00683D5B}"/>
              </a:ext>
            </a:extLst>
          </p:cNvPr>
          <p:cNvGrpSpPr/>
          <p:nvPr/>
        </p:nvGrpSpPr>
        <p:grpSpPr>
          <a:xfrm>
            <a:off x="239026" y="1743011"/>
            <a:ext cx="5722111" cy="4021132"/>
            <a:chOff x="6137316" y="1494000"/>
            <a:chExt cx="5722111" cy="4021132"/>
          </a:xfrm>
        </p:grpSpPr>
        <p:pic>
          <p:nvPicPr>
            <p:cNvPr id="4" name="Picture 3">
              <a:extLst>
                <a:ext uri="{FF2B5EF4-FFF2-40B4-BE49-F238E27FC236}">
                  <a16:creationId xmlns:a16="http://schemas.microsoft.com/office/drawing/2014/main" id="{5732BF16-3CD7-AB05-C4F0-597B89116429}"/>
                </a:ext>
              </a:extLst>
            </p:cNvPr>
            <p:cNvPicPr>
              <a:picLocks noChangeAspect="1"/>
            </p:cNvPicPr>
            <p:nvPr/>
          </p:nvPicPr>
          <p:blipFill>
            <a:blip r:embed="rId3"/>
            <a:stretch>
              <a:fillRect/>
            </a:stretch>
          </p:blipFill>
          <p:spPr>
            <a:xfrm>
              <a:off x="6137317" y="1494000"/>
              <a:ext cx="5722110" cy="3456819"/>
            </a:xfrm>
            <a:prstGeom prst="rect">
              <a:avLst/>
            </a:prstGeom>
          </p:spPr>
        </p:pic>
        <p:sp>
          <p:nvSpPr>
            <p:cNvPr id="11" name="TextBox 10">
              <a:extLst>
                <a:ext uri="{FF2B5EF4-FFF2-40B4-BE49-F238E27FC236}">
                  <a16:creationId xmlns:a16="http://schemas.microsoft.com/office/drawing/2014/main" id="{B826A06F-35FC-6818-686B-4AE249AD035E}"/>
                </a:ext>
              </a:extLst>
            </p:cNvPr>
            <p:cNvSpPr txBox="1"/>
            <p:nvPr/>
          </p:nvSpPr>
          <p:spPr>
            <a:xfrm>
              <a:off x="6137316" y="4991912"/>
              <a:ext cx="5722111" cy="523220"/>
            </a:xfrm>
            <a:prstGeom prst="rect">
              <a:avLst/>
            </a:prstGeom>
            <a:noFill/>
          </p:spPr>
          <p:txBody>
            <a:bodyPr wrap="square" rtlCol="0">
              <a:spAutoFit/>
            </a:bodyPr>
            <a:lstStyle/>
            <a:p>
              <a:pPr algn="ctr"/>
              <a:r>
                <a:rPr lang="hu" sz="1400" i="1" dirty="0">
                  <a:solidFill>
                    <a:srgbClr val="0070C0"/>
                  </a:solidFill>
                  <a:cs typeface="Arial" panose="020B0604020202020204" pitchFamily="34" charset="0"/>
                </a:rPr>
                <a:t>10</a:t>
              </a:r>
              <a:r>
                <a:rPr lang="hu" sz="1400" i="1" dirty="0">
                  <a:solidFill>
                    <a:srgbClr val="0070C0"/>
                  </a:solidFill>
                  <a:effectLst/>
                  <a:cs typeface="Arial" panose="020B0604020202020204" pitchFamily="34" charset="0"/>
                </a:rPr>
                <a:t>. ábra. </a:t>
              </a:r>
              <a:r>
                <a:rPr lang="hu-HU" sz="1400" i="1" dirty="0">
                  <a:solidFill>
                    <a:srgbClr val="0070C0"/>
                  </a:solidFill>
                  <a:cs typeface="Arial" panose="020B0604020202020204" pitchFamily="34" charset="0"/>
                </a:rPr>
                <a:t>A </a:t>
              </a:r>
              <a:r>
                <a:rPr lang="hu-HU" sz="1400" i="1" dirty="0" smtClean="0">
                  <a:solidFill>
                    <a:srgbClr val="0070C0"/>
                  </a:solidFill>
                  <a:cs typeface="Arial" panose="020B0604020202020204" pitchFamily="34" charset="0"/>
                </a:rPr>
                <a:t>éghajlatváltozás okozta légszennyezés hatása </a:t>
              </a:r>
              <a:r>
                <a:rPr lang="hu-HU" sz="1400" i="1" dirty="0">
                  <a:solidFill>
                    <a:srgbClr val="0070C0"/>
                  </a:solidFill>
                  <a:cs typeface="Arial" panose="020B0604020202020204" pitchFamily="34" charset="0"/>
                </a:rPr>
                <a:t>az allergiás megbetegedések </a:t>
              </a:r>
              <a:r>
                <a:rPr lang="hu-HU" sz="1400" i="1" dirty="0" smtClean="0">
                  <a:solidFill>
                    <a:srgbClr val="0070C0"/>
                  </a:solidFill>
                  <a:cs typeface="Arial" panose="020B0604020202020204" pitchFamily="34" charset="0"/>
                </a:rPr>
                <a:t>kockázatának fokozódásában</a:t>
              </a:r>
              <a:endParaRPr lang="hu" sz="1400" i="1" dirty="0">
                <a:solidFill>
                  <a:srgbClr val="0070C0"/>
                </a:solidFill>
                <a:cs typeface="Arial" panose="020B0604020202020204" pitchFamily="34" charset="0"/>
              </a:endParaRPr>
            </a:p>
          </p:txBody>
        </p:sp>
      </p:grpSp>
      <p:sp>
        <p:nvSpPr>
          <p:cNvPr id="3" name="TextBox 2">
            <a:extLst>
              <a:ext uri="{FF2B5EF4-FFF2-40B4-BE49-F238E27FC236}">
                <a16:creationId xmlns:a16="http://schemas.microsoft.com/office/drawing/2014/main" id="{E4467809-4302-6D1A-5C2E-8F36CF220D3E}"/>
              </a:ext>
            </a:extLst>
          </p:cNvPr>
          <p:cNvSpPr txBox="1"/>
          <p:nvPr/>
        </p:nvSpPr>
        <p:spPr>
          <a:xfrm>
            <a:off x="6469889" y="5641432"/>
            <a:ext cx="5722111" cy="523220"/>
          </a:xfrm>
          <a:prstGeom prst="rect">
            <a:avLst/>
          </a:prstGeom>
          <a:noFill/>
        </p:spPr>
        <p:txBody>
          <a:bodyPr wrap="square" rtlCol="0">
            <a:spAutoFit/>
          </a:bodyPr>
          <a:lstStyle/>
          <a:p>
            <a:pPr algn="ctr" rtl="0"/>
            <a:r>
              <a:rPr lang="hu" sz="1400" i="1" dirty="0">
                <a:solidFill>
                  <a:srgbClr val="0070C0"/>
                </a:solidFill>
                <a:cs typeface="Arial" panose="020B0604020202020204" pitchFamily="34" charset="0"/>
              </a:rPr>
              <a:t>1</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táblázat </a:t>
            </a:r>
            <a:r>
              <a:rPr lang="hu" sz="1400" i="1" dirty="0" smtClean="0">
                <a:solidFill>
                  <a:srgbClr val="0070C0"/>
                </a:solidFill>
                <a:cs typeface="Arial" panose="020B0604020202020204" pitchFamily="34" charset="0"/>
              </a:rPr>
              <a:t>Az </a:t>
            </a:r>
            <a:r>
              <a:rPr lang="hu" sz="1400" i="1" dirty="0" smtClean="0">
                <a:solidFill>
                  <a:srgbClr val="0070C0"/>
                </a:solidFill>
                <a:effectLst/>
                <a:cs typeface="Arial" panose="020B0604020202020204" pitchFamily="34" charset="0"/>
              </a:rPr>
              <a:t>éghajlatváltozás okokzta</a:t>
            </a:r>
            <a:r>
              <a:rPr lang="hu" sz="1400" i="1" dirty="0" smtClean="0">
                <a:solidFill>
                  <a:srgbClr val="0070C0"/>
                </a:solidFill>
                <a:cs typeface="Arial" panose="020B0604020202020204" pitchFamily="34" charset="0"/>
              </a:rPr>
              <a:t> </a:t>
            </a:r>
            <a:r>
              <a:rPr lang="hu" sz="1400" i="1" dirty="0">
                <a:solidFill>
                  <a:srgbClr val="0070C0"/>
                </a:solidFill>
                <a:cs typeface="Arial" panose="020B0604020202020204" pitchFamily="34" charset="0"/>
              </a:rPr>
              <a:t>allergiával összefüggő </a:t>
            </a:r>
            <a:r>
              <a:rPr lang="hu" sz="1400" i="1" dirty="0" smtClean="0">
                <a:solidFill>
                  <a:srgbClr val="0070C0"/>
                </a:solidFill>
                <a:cs typeface="Arial" panose="020B0604020202020204" pitchFamily="34" charset="0"/>
              </a:rPr>
              <a:t>egészséghatások</a:t>
            </a:r>
            <a:endParaRPr lang="hu" sz="1400" i="1" dirty="0">
              <a:solidFill>
                <a:srgbClr val="0070C0"/>
              </a:solidFill>
              <a:cs typeface="Arial" panose="020B0604020202020204" pitchFamily="34" charset="0"/>
            </a:endParaRPr>
          </a:p>
        </p:txBody>
      </p:sp>
      <p:sp>
        <p:nvSpPr>
          <p:cNvPr id="5" name="TextBox 4">
            <a:extLst>
              <a:ext uri="{FF2B5EF4-FFF2-40B4-BE49-F238E27FC236}">
                <a16:creationId xmlns:a16="http://schemas.microsoft.com/office/drawing/2014/main" id="{EE9531C9-76F7-051A-A56F-B09084642B55}"/>
              </a:ext>
            </a:extLst>
          </p:cNvPr>
          <p:cNvSpPr txBox="1"/>
          <p:nvPr/>
        </p:nvSpPr>
        <p:spPr>
          <a:xfrm>
            <a:off x="6546000" y="6124554"/>
            <a:ext cx="5579999" cy="253916"/>
          </a:xfrm>
          <a:prstGeom prst="rect">
            <a:avLst/>
          </a:prstGeom>
          <a:noFill/>
        </p:spPr>
        <p:txBody>
          <a:bodyPr wrap="square" rtlCol="0">
            <a:spAutoFit/>
          </a:bodyPr>
          <a:lstStyle/>
          <a:p>
            <a:pPr rtl="0"/>
            <a:r>
              <a:rPr lang="hu" sz="1050">
                <a:cs typeface="Arial" panose="020B0604020202020204" pitchFamily="34" charset="0"/>
              </a:rPr>
              <a:t>Tól: I. Eguiluz-Gracia </a:t>
            </a:r>
            <a:r>
              <a:rPr lang="hu" sz="1050" i="1">
                <a:cs typeface="Arial" panose="020B0604020202020204" pitchFamily="34" charset="0"/>
              </a:rPr>
              <a:t>et al</a:t>
            </a:r>
            <a:r>
              <a:rPr lang="hu" sz="1050">
                <a:cs typeface="Arial" panose="020B0604020202020204" pitchFamily="34" charset="0"/>
              </a:rPr>
              <a:t>., Allergia, 2020, </a:t>
            </a:r>
            <a:r>
              <a:rPr lang="hu" sz="1050" u="sng">
                <a:cs typeface="Arial" panose="020B0604020202020204" pitchFamily="34" charset="0"/>
              </a:rPr>
              <a:t>75</a:t>
            </a:r>
            <a:r>
              <a:rPr lang="hu" sz="1050">
                <a:cs typeface="Arial" panose="020B0604020202020204" pitchFamily="34" charset="0"/>
              </a:rPr>
              <a:t>, 2170–2184. DOI: </a:t>
            </a:r>
            <a:r>
              <a:rPr lang="hu" sz="1050">
                <a:cs typeface="Arial" panose="020B0604020202020204" pitchFamily="34" charset="0"/>
                <a:hlinkClick r:id="rId4">
                  <a:extLst>
                    <a:ext uri="{A12FA001-AC4F-418D-AE19-62706E023703}">
                      <ahyp:hlinkClr xmlns:ahyp="http://schemas.microsoft.com/office/drawing/2018/hyperlinkcolor" xmlns="" val="tx"/>
                    </a:ext>
                  </a:extLst>
                </a:hlinkClick>
              </a:rPr>
              <a:t>https://doi.org/10.1111/all.14177</a:t>
            </a:r>
            <a:r>
              <a:rPr lang="hu" sz="1050">
                <a:cs typeface="Arial" panose="020B0604020202020204" pitchFamily="34" charset="0"/>
              </a:rPr>
              <a:t>      </a:t>
            </a:r>
          </a:p>
        </p:txBody>
      </p:sp>
      <p:grpSp>
        <p:nvGrpSpPr>
          <p:cNvPr id="33" name="Group 32">
            <a:extLst>
              <a:ext uri="{FF2B5EF4-FFF2-40B4-BE49-F238E27FC236}">
                <a16:creationId xmlns:a16="http://schemas.microsoft.com/office/drawing/2014/main" id="{11827C3C-28FF-AE61-1892-D256CF655182}"/>
              </a:ext>
            </a:extLst>
          </p:cNvPr>
          <p:cNvGrpSpPr/>
          <p:nvPr/>
        </p:nvGrpSpPr>
        <p:grpSpPr>
          <a:xfrm>
            <a:off x="6726001" y="1269000"/>
            <a:ext cx="5130000" cy="4317432"/>
            <a:chOff x="6671934" y="928437"/>
            <a:chExt cx="5281039" cy="4657995"/>
          </a:xfrm>
        </p:grpSpPr>
        <p:pic>
          <p:nvPicPr>
            <p:cNvPr id="2" name="Picture 1">
              <a:extLst>
                <a:ext uri="{FF2B5EF4-FFF2-40B4-BE49-F238E27FC236}">
                  <a16:creationId xmlns:a16="http://schemas.microsoft.com/office/drawing/2014/main" id="{A5C6A5A9-41AB-8F7E-4DD7-56E3D31A41C6}"/>
                </a:ext>
              </a:extLst>
            </p:cNvPr>
            <p:cNvPicPr>
              <a:picLocks noChangeAspect="1"/>
            </p:cNvPicPr>
            <p:nvPr/>
          </p:nvPicPr>
          <p:blipFill>
            <a:blip r:embed="rId5"/>
            <a:stretch>
              <a:fillRect/>
            </a:stretch>
          </p:blipFill>
          <p:spPr>
            <a:xfrm>
              <a:off x="6671934" y="928437"/>
              <a:ext cx="5281039" cy="4657995"/>
            </a:xfrm>
            <a:prstGeom prst="rect">
              <a:avLst/>
            </a:prstGeom>
          </p:spPr>
        </p:pic>
        <p:sp>
          <p:nvSpPr>
            <p:cNvPr id="7" name="Rectangle 6">
              <a:extLst>
                <a:ext uri="{FF2B5EF4-FFF2-40B4-BE49-F238E27FC236}">
                  <a16:creationId xmlns:a16="http://schemas.microsoft.com/office/drawing/2014/main" id="{21C1BADC-C907-F51C-59FA-85A62352DBF4}"/>
                </a:ext>
              </a:extLst>
            </p:cNvPr>
            <p:cNvSpPr/>
            <p:nvPr/>
          </p:nvSpPr>
          <p:spPr>
            <a:xfrm>
              <a:off x="10056000" y="1809000"/>
              <a:ext cx="360000" cy="900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0" name="Rectangle 9">
              <a:extLst>
                <a:ext uri="{FF2B5EF4-FFF2-40B4-BE49-F238E27FC236}">
                  <a16:creationId xmlns:a16="http://schemas.microsoft.com/office/drawing/2014/main" id="{66B646E9-AB9C-9EBE-7BBC-BEF9BB5EBF86}"/>
                </a:ext>
              </a:extLst>
            </p:cNvPr>
            <p:cNvSpPr/>
            <p:nvPr/>
          </p:nvSpPr>
          <p:spPr>
            <a:xfrm>
              <a:off x="10281000" y="2349000"/>
              <a:ext cx="294890" cy="112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2" name="Rectangle 11">
              <a:extLst>
                <a:ext uri="{FF2B5EF4-FFF2-40B4-BE49-F238E27FC236}">
                  <a16:creationId xmlns:a16="http://schemas.microsoft.com/office/drawing/2014/main" id="{C3365174-F43E-E9DA-B63E-0E71FFDCF810}"/>
                </a:ext>
              </a:extLst>
            </p:cNvPr>
            <p:cNvSpPr/>
            <p:nvPr/>
          </p:nvSpPr>
          <p:spPr>
            <a:xfrm>
              <a:off x="10575890" y="2349000"/>
              <a:ext cx="123511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3" name="Rectangle 12">
              <a:extLst>
                <a:ext uri="{FF2B5EF4-FFF2-40B4-BE49-F238E27FC236}">
                  <a16:creationId xmlns:a16="http://schemas.microsoft.com/office/drawing/2014/main" id="{04616045-71E3-353F-3047-0E864377FCE0}"/>
                </a:ext>
              </a:extLst>
            </p:cNvPr>
            <p:cNvSpPr/>
            <p:nvPr/>
          </p:nvSpPr>
          <p:spPr>
            <a:xfrm>
              <a:off x="9561000" y="2529000"/>
              <a:ext cx="2270934" cy="3398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7" name="Rectangle 16">
              <a:extLst>
                <a:ext uri="{FF2B5EF4-FFF2-40B4-BE49-F238E27FC236}">
                  <a16:creationId xmlns:a16="http://schemas.microsoft.com/office/drawing/2014/main" id="{AADF3B20-0155-CA3D-2B3D-B194F1B22688}"/>
                </a:ext>
              </a:extLst>
            </p:cNvPr>
            <p:cNvSpPr/>
            <p:nvPr/>
          </p:nvSpPr>
          <p:spPr>
            <a:xfrm>
              <a:off x="10892413" y="3250642"/>
              <a:ext cx="326572" cy="8038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8" name="Rectangle 17">
              <a:extLst>
                <a:ext uri="{FF2B5EF4-FFF2-40B4-BE49-F238E27FC236}">
                  <a16:creationId xmlns:a16="http://schemas.microsoft.com/office/drawing/2014/main" id="{4409BA4F-FE9C-D7D6-F0E0-1132BF031B9D}"/>
                </a:ext>
              </a:extLst>
            </p:cNvPr>
            <p:cNvSpPr/>
            <p:nvPr/>
          </p:nvSpPr>
          <p:spPr>
            <a:xfrm>
              <a:off x="10641000" y="3789000"/>
              <a:ext cx="326572"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9" name="Rectangle 18">
              <a:extLst>
                <a:ext uri="{FF2B5EF4-FFF2-40B4-BE49-F238E27FC236}">
                  <a16:creationId xmlns:a16="http://schemas.microsoft.com/office/drawing/2014/main" id="{091BDE82-9077-B30B-6BA1-6551C5F1E103}"/>
                </a:ext>
              </a:extLst>
            </p:cNvPr>
            <p:cNvSpPr/>
            <p:nvPr/>
          </p:nvSpPr>
          <p:spPr>
            <a:xfrm>
              <a:off x="7266000" y="3609000"/>
              <a:ext cx="675000"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4" name="Rectangle 23">
              <a:extLst>
                <a:ext uri="{FF2B5EF4-FFF2-40B4-BE49-F238E27FC236}">
                  <a16:creationId xmlns:a16="http://schemas.microsoft.com/office/drawing/2014/main" id="{A27163BE-7527-F70A-009F-E58DF28B53C4}"/>
                </a:ext>
              </a:extLst>
            </p:cNvPr>
            <p:cNvSpPr/>
            <p:nvPr/>
          </p:nvSpPr>
          <p:spPr>
            <a:xfrm>
              <a:off x="8976000" y="4191432"/>
              <a:ext cx="135000" cy="9256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7" name="Rectangle 26">
              <a:extLst>
                <a:ext uri="{FF2B5EF4-FFF2-40B4-BE49-F238E27FC236}">
                  <a16:creationId xmlns:a16="http://schemas.microsoft.com/office/drawing/2014/main" id="{E1DB17FF-76C6-8266-7EA6-A2FB827B97DF}"/>
                </a:ext>
              </a:extLst>
            </p:cNvPr>
            <p:cNvSpPr/>
            <p:nvPr/>
          </p:nvSpPr>
          <p:spPr>
            <a:xfrm>
              <a:off x="8031000" y="4374000"/>
              <a:ext cx="164310" cy="608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8" name="Rectangle 27">
              <a:extLst>
                <a:ext uri="{FF2B5EF4-FFF2-40B4-BE49-F238E27FC236}">
                  <a16:creationId xmlns:a16="http://schemas.microsoft.com/office/drawing/2014/main" id="{B3F95EB0-E6CD-D61F-7415-7E04B398E9BD}"/>
                </a:ext>
              </a:extLst>
            </p:cNvPr>
            <p:cNvSpPr/>
            <p:nvPr/>
          </p:nvSpPr>
          <p:spPr>
            <a:xfrm>
              <a:off x="8661000" y="4509000"/>
              <a:ext cx="185820" cy="1163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9" name="Rectangle 28">
              <a:extLst>
                <a:ext uri="{FF2B5EF4-FFF2-40B4-BE49-F238E27FC236}">
                  <a16:creationId xmlns:a16="http://schemas.microsoft.com/office/drawing/2014/main" id="{25615446-5546-FA33-51FC-026E9F1B39AB}"/>
                </a:ext>
              </a:extLst>
            </p:cNvPr>
            <p:cNvSpPr/>
            <p:nvPr/>
          </p:nvSpPr>
          <p:spPr>
            <a:xfrm>
              <a:off x="10911000" y="4509000"/>
              <a:ext cx="347550" cy="1011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0" name="Rectangle 29">
              <a:extLst>
                <a:ext uri="{FF2B5EF4-FFF2-40B4-BE49-F238E27FC236}">
                  <a16:creationId xmlns:a16="http://schemas.microsoft.com/office/drawing/2014/main" id="{247701DC-D7FE-1091-292E-9F9887176E84}"/>
                </a:ext>
              </a:extLst>
            </p:cNvPr>
            <p:cNvSpPr/>
            <p:nvPr/>
          </p:nvSpPr>
          <p:spPr>
            <a:xfrm>
              <a:off x="7761000" y="4869000"/>
              <a:ext cx="180000" cy="818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1" name="Rectangle 30">
              <a:extLst>
                <a:ext uri="{FF2B5EF4-FFF2-40B4-BE49-F238E27FC236}">
                  <a16:creationId xmlns:a16="http://schemas.microsoft.com/office/drawing/2014/main" id="{B6377045-76C6-457C-D993-43AC7A3EF180}"/>
                </a:ext>
              </a:extLst>
            </p:cNvPr>
            <p:cNvSpPr/>
            <p:nvPr/>
          </p:nvSpPr>
          <p:spPr>
            <a:xfrm>
              <a:off x="8571000" y="4991912"/>
              <a:ext cx="176760" cy="11348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2" name="Rectangle 31">
              <a:extLst>
                <a:ext uri="{FF2B5EF4-FFF2-40B4-BE49-F238E27FC236}">
                  <a16:creationId xmlns:a16="http://schemas.microsoft.com/office/drawing/2014/main" id="{EBE797F5-AD57-EE5F-69B3-48B00B4B075E}"/>
                </a:ext>
              </a:extLst>
            </p:cNvPr>
            <p:cNvSpPr/>
            <p:nvPr/>
          </p:nvSpPr>
          <p:spPr>
            <a:xfrm>
              <a:off x="9111000" y="5409000"/>
              <a:ext cx="135000" cy="92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966546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4273664" y="5871427"/>
            <a:ext cx="7672732" cy="253916"/>
          </a:xfrm>
          <a:prstGeom prst="rect">
            <a:avLst/>
          </a:prstGeom>
          <a:noFill/>
        </p:spPr>
        <p:txBody>
          <a:bodyPr wrap="square" rtlCol="0">
            <a:spAutoFit/>
          </a:bodyPr>
          <a:lstStyle/>
          <a:p>
            <a:pPr algn="r" rtl="0"/>
            <a:r>
              <a:rPr lang="hu"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2">
                  <a:extLst>
                    <a:ext uri="{A12FA001-AC4F-418D-AE19-62706E023703}">
                      <ahyp:hlinkClr xmlns:ahyp="http://schemas.microsoft.com/office/drawing/2018/hyperlinkcolor" xmlns="" val="tx"/>
                    </a:ext>
                  </a:extLst>
                </a:hlinkClick>
              </a:rPr>
              <a:t>://aafa.org/asthma-allergy-research/our-research/climate-health</a:t>
            </a:r>
            <a:r>
              <a:rPr lang="hu"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a:t>
            </a:r>
            <a:endParaRPr lang="hu" sz="1050" baseline="30000" dirty="0">
              <a:cs typeface="Arial" panose="020B0604020202020204" pitchFamily="34" charset="0"/>
            </a:endParaRPr>
          </a:p>
        </p:txBody>
      </p:sp>
      <p:sp>
        <p:nvSpPr>
          <p:cNvPr id="13" name="TextBox 12">
            <a:extLst>
              <a:ext uri="{FF2B5EF4-FFF2-40B4-BE49-F238E27FC236}">
                <a16:creationId xmlns:a16="http://schemas.microsoft.com/office/drawing/2014/main" id="{8D063935-295A-7D49-5F6A-5E7FE6C4139C}"/>
              </a:ext>
            </a:extLst>
          </p:cNvPr>
          <p:cNvSpPr txBox="1"/>
          <p:nvPr/>
        </p:nvSpPr>
        <p:spPr>
          <a:xfrm>
            <a:off x="8346000" y="1539000"/>
            <a:ext cx="3257831" cy="1169551"/>
          </a:xfrm>
          <a:prstGeom prst="rect">
            <a:avLst/>
          </a:prstGeom>
          <a:noFill/>
        </p:spPr>
        <p:txBody>
          <a:bodyPr wrap="square" rtlCol="0">
            <a:spAutoFit/>
          </a:bodyPr>
          <a:lstStyle/>
          <a:p>
            <a:pPr algn="just" rtl="0"/>
            <a:r>
              <a:rPr lang="hu" sz="1400" i="1" dirty="0">
                <a:solidFill>
                  <a:srgbClr val="0070C0"/>
                </a:solidFill>
                <a:cs typeface="Arial" panose="020B0604020202020204" pitchFamily="34" charset="0"/>
              </a:rPr>
              <a:t>11</a:t>
            </a:r>
            <a:r>
              <a:rPr lang="hu" sz="1400" i="1" dirty="0">
                <a:solidFill>
                  <a:srgbClr val="0070C0"/>
                </a:solidFill>
                <a:effectLst/>
                <a:cs typeface="Arial" panose="020B0604020202020204" pitchFamily="34" charset="0"/>
              </a:rPr>
              <a:t>. ábra. </a:t>
            </a:r>
            <a:r>
              <a:rPr lang="hu" sz="1400" i="1" dirty="0" smtClean="0">
                <a:solidFill>
                  <a:srgbClr val="0070C0"/>
                </a:solidFill>
                <a:cs typeface="Arial" panose="020B0604020202020204" pitchFamily="34" charset="0"/>
              </a:rPr>
              <a:t>Az allergén </a:t>
            </a:r>
            <a:r>
              <a:rPr lang="hu" sz="1400" i="1" dirty="0">
                <a:solidFill>
                  <a:srgbClr val="0070C0"/>
                </a:solidFill>
                <a:cs typeface="Arial" panose="020B0604020202020204" pitchFamily="34" charset="0"/>
              </a:rPr>
              <a:t>fák élőhelyeinek jelenlegi és várható eloszlása az Egyesült Államok keleti részén mind az alacsony, mind a magas üvegházhatásúgáz-kibocsátási forgatókönyvek esetében.</a:t>
            </a:r>
            <a:endParaRPr lang="en-GB" sz="1400" i="1" dirty="0">
              <a:solidFill>
                <a:srgbClr val="0070C0"/>
              </a:solidFill>
              <a:effectLst/>
              <a:cs typeface="Arial" panose="020B0604020202020204" pitchFamily="34" charset="0"/>
            </a:endParaRPr>
          </a:p>
        </p:txBody>
      </p:sp>
      <p:pic>
        <p:nvPicPr>
          <p:cNvPr id="4" name="Picture 3">
            <a:extLst>
              <a:ext uri="{FF2B5EF4-FFF2-40B4-BE49-F238E27FC236}">
                <a16:creationId xmlns:a16="http://schemas.microsoft.com/office/drawing/2014/main" id="{8A472540-BD25-981D-B886-1C714ED0386C}"/>
              </a:ext>
            </a:extLst>
          </p:cNvPr>
          <p:cNvPicPr>
            <a:picLocks noChangeAspect="1"/>
          </p:cNvPicPr>
          <p:nvPr/>
        </p:nvPicPr>
        <p:blipFill>
          <a:blip r:embed="rId3"/>
          <a:stretch>
            <a:fillRect/>
          </a:stretch>
        </p:blipFill>
        <p:spPr>
          <a:xfrm>
            <a:off x="4273664" y="403099"/>
            <a:ext cx="3819668" cy="2584226"/>
          </a:xfrm>
          <a:prstGeom prst="rect">
            <a:avLst/>
          </a:prstGeom>
        </p:spPr>
      </p:pic>
      <p:pic>
        <p:nvPicPr>
          <p:cNvPr id="6" name="Picture 5">
            <a:extLst>
              <a:ext uri="{FF2B5EF4-FFF2-40B4-BE49-F238E27FC236}">
                <a16:creationId xmlns:a16="http://schemas.microsoft.com/office/drawing/2014/main" id="{E34A2F84-F3C1-D08D-3EB8-6F1D5ED49FA5}"/>
              </a:ext>
            </a:extLst>
          </p:cNvPr>
          <p:cNvPicPr>
            <a:picLocks noChangeAspect="1"/>
          </p:cNvPicPr>
          <p:nvPr/>
        </p:nvPicPr>
        <p:blipFill>
          <a:blip r:embed="rId4"/>
          <a:stretch>
            <a:fillRect/>
          </a:stretch>
        </p:blipFill>
        <p:spPr>
          <a:xfrm>
            <a:off x="4273664" y="3105509"/>
            <a:ext cx="3834215" cy="2696194"/>
          </a:xfrm>
          <a:prstGeom prst="rect">
            <a:avLst/>
          </a:prstGeom>
        </p:spPr>
      </p:pic>
      <p:pic>
        <p:nvPicPr>
          <p:cNvPr id="8" name="Picture 7">
            <a:extLst>
              <a:ext uri="{FF2B5EF4-FFF2-40B4-BE49-F238E27FC236}">
                <a16:creationId xmlns:a16="http://schemas.microsoft.com/office/drawing/2014/main" id="{7BB88785-CEA5-C5B2-9411-431896E869DA}"/>
              </a:ext>
            </a:extLst>
          </p:cNvPr>
          <p:cNvPicPr>
            <a:picLocks noChangeAspect="1"/>
          </p:cNvPicPr>
          <p:nvPr/>
        </p:nvPicPr>
        <p:blipFill>
          <a:blip r:embed="rId5"/>
          <a:stretch>
            <a:fillRect/>
          </a:stretch>
        </p:blipFill>
        <p:spPr>
          <a:xfrm>
            <a:off x="8174942" y="3105509"/>
            <a:ext cx="3771454" cy="2696194"/>
          </a:xfrm>
          <a:prstGeom prst="rect">
            <a:avLst/>
          </a:prstGeom>
        </p:spPr>
      </p:pic>
      <p:grpSp>
        <p:nvGrpSpPr>
          <p:cNvPr id="15" name="Group 14">
            <a:extLst>
              <a:ext uri="{FF2B5EF4-FFF2-40B4-BE49-F238E27FC236}">
                <a16:creationId xmlns:a16="http://schemas.microsoft.com/office/drawing/2014/main" id="{E450A1DF-AF0E-289A-071B-805004E1E8A6}"/>
              </a:ext>
            </a:extLst>
          </p:cNvPr>
          <p:cNvGrpSpPr/>
          <p:nvPr/>
        </p:nvGrpSpPr>
        <p:grpSpPr>
          <a:xfrm>
            <a:off x="380999" y="3294000"/>
            <a:ext cx="3771453" cy="3127945"/>
            <a:chOff x="426000" y="2587510"/>
            <a:chExt cx="2939537" cy="3857516"/>
          </a:xfrm>
        </p:grpSpPr>
        <p:pic>
          <p:nvPicPr>
            <p:cNvPr id="11" name="Picture 10">
              <a:extLst>
                <a:ext uri="{FF2B5EF4-FFF2-40B4-BE49-F238E27FC236}">
                  <a16:creationId xmlns:a16="http://schemas.microsoft.com/office/drawing/2014/main" id="{0DEC0384-7CC5-47E9-E0BC-78693D6681B2}"/>
                </a:ext>
              </a:extLst>
            </p:cNvPr>
            <p:cNvPicPr>
              <a:picLocks noChangeAspect="1"/>
            </p:cNvPicPr>
            <p:nvPr/>
          </p:nvPicPr>
          <p:blipFill>
            <a:blip r:embed="rId6"/>
            <a:stretch>
              <a:fillRect/>
            </a:stretch>
          </p:blipFill>
          <p:spPr>
            <a:xfrm>
              <a:off x="426000" y="2587510"/>
              <a:ext cx="2918160" cy="3194464"/>
            </a:xfrm>
            <a:prstGeom prst="rect">
              <a:avLst/>
            </a:prstGeom>
          </p:spPr>
        </p:pic>
        <p:sp>
          <p:nvSpPr>
            <p:cNvPr id="12" name="TextBox 11">
              <a:extLst>
                <a:ext uri="{FF2B5EF4-FFF2-40B4-BE49-F238E27FC236}">
                  <a16:creationId xmlns:a16="http://schemas.microsoft.com/office/drawing/2014/main" id="{6B963957-5A99-367C-36A1-3348420C449C}"/>
                </a:ext>
              </a:extLst>
            </p:cNvPr>
            <p:cNvSpPr txBox="1"/>
            <p:nvPr/>
          </p:nvSpPr>
          <p:spPr>
            <a:xfrm>
              <a:off x="440537" y="5799769"/>
              <a:ext cx="2925000" cy="645257"/>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12. </a:t>
              </a:r>
              <a:r>
                <a:rPr lang="hu-HU" sz="1400" i="1" dirty="0">
                  <a:solidFill>
                    <a:srgbClr val="0070C0"/>
                  </a:solidFill>
                  <a:cs typeface="Arial" panose="020B0604020202020204" pitchFamily="34" charset="0"/>
                </a:rPr>
                <a:t>á</a:t>
              </a:r>
              <a:r>
                <a:rPr lang="hu" sz="1400" i="1" dirty="0" smtClean="0">
                  <a:solidFill>
                    <a:srgbClr val="0070C0"/>
                  </a:solidFill>
                  <a:effectLst/>
                  <a:cs typeface="Arial" panose="020B0604020202020204" pitchFamily="34" charset="0"/>
                </a:rPr>
                <a:t>bra </a:t>
              </a:r>
              <a:r>
                <a:rPr lang="hu" sz="1400" i="1" dirty="0" smtClean="0">
                  <a:solidFill>
                    <a:srgbClr val="0070C0"/>
                  </a:solidFill>
                  <a:cs typeface="Arial" panose="020B0604020202020204" pitchFamily="34" charset="0"/>
                </a:rPr>
                <a:t> </a:t>
              </a:r>
              <a:r>
                <a:rPr lang="hu" sz="1400" i="1" dirty="0">
                  <a:solidFill>
                    <a:srgbClr val="0070C0"/>
                  </a:solidFill>
                  <a:cs typeface="Arial" panose="020B0604020202020204" pitchFamily="34" charset="0"/>
                </a:rPr>
                <a:t>A parlagfű pollenszintjének növekedése a </a:t>
              </a:r>
              <a:r>
                <a:rPr lang="hu" sz="1400" i="1" dirty="0" smtClean="0">
                  <a:solidFill>
                    <a:srgbClr val="0070C0"/>
                  </a:solidFill>
                  <a:cs typeface="Arial" panose="020B0604020202020204" pitchFamily="34" charset="0"/>
                </a:rPr>
                <a:t>CO</a:t>
              </a:r>
              <a:r>
                <a:rPr lang="hu" sz="1400" i="1" baseline="-25000" dirty="0" smtClean="0">
                  <a:solidFill>
                    <a:srgbClr val="0070C0"/>
                  </a:solidFill>
                  <a:cs typeface="Arial" panose="020B0604020202020204" pitchFamily="34" charset="0"/>
                </a:rPr>
                <a:t>2 </a:t>
              </a:r>
              <a:r>
                <a:rPr lang="hu" sz="1400" i="1" dirty="0" smtClean="0">
                  <a:solidFill>
                    <a:srgbClr val="0070C0"/>
                  </a:solidFill>
                  <a:cs typeface="Arial" panose="020B0604020202020204" pitchFamily="34" charset="0"/>
                </a:rPr>
                <a:t>-szint emelkedésével összefüggésben  </a:t>
              </a:r>
              <a:endParaRPr lang="en-GB" sz="1400" i="1" dirty="0">
                <a:solidFill>
                  <a:srgbClr val="0070C0"/>
                </a:solidFill>
                <a:effectLst/>
                <a:cs typeface="Arial" panose="020B0604020202020204" pitchFamily="34" charset="0"/>
              </a:endParaRPr>
            </a:p>
          </p:txBody>
        </p:sp>
      </p:grpSp>
      <p:sp>
        <p:nvSpPr>
          <p:cNvPr id="5" name="Rectangle 2"/>
          <p:cNvSpPr>
            <a:spLocks noChangeArrowheads="1"/>
          </p:cNvSpPr>
          <p:nvPr/>
        </p:nvSpPr>
        <p:spPr bwMode="auto">
          <a:xfrm>
            <a:off x="87497" y="453967"/>
            <a:ext cx="4119103" cy="2532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10000"/>
              </a:lnSpc>
              <a:spcBef>
                <a:spcPct val="0"/>
              </a:spcBef>
              <a:spcAft>
                <a:spcPct val="0"/>
              </a:spcAft>
              <a:buClrTx/>
              <a:buSzTx/>
              <a:buFontTx/>
              <a:buNone/>
              <a:tabLst/>
            </a:pPr>
            <a:r>
              <a:rPr kumimoji="0" lang="hu-HU" altLang="hu-HU" sz="1500" b="0" i="0" u="none" strike="noStrike" cap="none" normalizeH="0" baseline="0" dirty="0" smtClean="0">
                <a:ln>
                  <a:noFill/>
                </a:ln>
                <a:solidFill>
                  <a:schemeClr val="tx1"/>
                </a:solidFill>
                <a:effectLst/>
              </a:rPr>
              <a:t>A 2100-ra vonatkozó előrejelzések szerint az Egyesült Államok keleti részén, mind alacsony, mind magas üvegházhatású gázkibocsátási forgatókönyvek esetén, az allergén fák élőhelyének eloszlása jelentősen változhat (11. ábra). Számos államban ez a jelenlegi pollenszint emelkedését eredményezheti.</a:t>
            </a:r>
          </a:p>
          <a:p>
            <a:pPr marL="0" marR="0" lvl="0" indent="0" algn="just" defTabSz="914400" rtl="0" eaLnBrk="0" fontAlgn="base" latinLnBrk="0" hangingPunct="0">
              <a:lnSpc>
                <a:spcPct val="110000"/>
              </a:lnSpc>
              <a:spcBef>
                <a:spcPct val="0"/>
              </a:spcBef>
              <a:spcAft>
                <a:spcPct val="0"/>
              </a:spcAft>
              <a:buClrTx/>
              <a:buSzTx/>
              <a:buFontTx/>
              <a:buNone/>
              <a:tabLst/>
            </a:pPr>
            <a:endParaRPr kumimoji="0" lang="hu-HU" altLang="hu-HU" sz="10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10000"/>
              </a:lnSpc>
              <a:spcBef>
                <a:spcPct val="0"/>
              </a:spcBef>
              <a:spcAft>
                <a:spcPct val="0"/>
              </a:spcAft>
              <a:buClrTx/>
              <a:buSzTx/>
              <a:buFontTx/>
              <a:buNone/>
              <a:tabLst/>
            </a:pPr>
            <a:r>
              <a:rPr kumimoji="0" lang="hu-HU" altLang="hu-HU" sz="1500" b="0" i="0" u="none" strike="noStrike" cap="none" normalizeH="0" baseline="0" dirty="0" smtClean="0">
                <a:ln>
                  <a:noFill/>
                </a:ln>
                <a:solidFill>
                  <a:schemeClr val="tx1"/>
                </a:solidFill>
                <a:effectLst/>
              </a:rPr>
              <a:t>A 12. ábra hasonló növekedést mutat a parlagfű pollenkoncentrációja tekintetében.</a:t>
            </a:r>
            <a:endParaRPr kumimoji="0" lang="hu-HU" altLang="hu-H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61235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696000" y="1944000"/>
            <a:ext cx="10755000" cy="1712600"/>
          </a:xfrm>
        </p:spPr>
        <p:txBody>
          <a:bodyPr rtlCol="0">
            <a:normAutofit fontScale="90000"/>
          </a:bodyPr>
          <a:lstStyle/>
          <a:p>
            <a:pPr algn="ctr" rtl="0">
              <a:lnSpc>
                <a:spcPct val="110000"/>
              </a:lnSpc>
            </a:pPr>
            <a:r>
              <a:rPr lang="hu" b="1" dirty="0">
                <a:solidFill>
                  <a:schemeClr val="tx1"/>
                </a:solidFill>
              </a:rPr>
              <a:t>Az éghajlatváltozás hatása az </a:t>
            </a:r>
            <a:r>
              <a:rPr lang="hu" b="1" dirty="0" smtClean="0">
                <a:solidFill>
                  <a:schemeClr val="tx1"/>
                </a:solidFill>
              </a:rPr>
              <a:t>allergiákra  </a:t>
            </a:r>
            <a:r>
              <a:rPr lang="hu" b="1" dirty="0">
                <a:solidFill>
                  <a:schemeClr val="tx1"/>
                </a:solidFill>
              </a:rPr>
              <a:t>és a bőrbetegségekre</a:t>
            </a:r>
            <a:endParaRPr lang="hu-HU" b="1"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2496000" y="6070110"/>
            <a:ext cx="9630000" cy="253916"/>
          </a:xfrm>
          <a:prstGeom prst="rect">
            <a:avLst/>
          </a:prstGeom>
          <a:noFill/>
        </p:spPr>
        <p:txBody>
          <a:bodyPr wrap="square" rtlCol="0">
            <a:spAutoFit/>
          </a:bodyPr>
          <a:lstStyle/>
          <a:p>
            <a:pPr algn="r" rtl="0"/>
            <a:r>
              <a:rPr lang="hu" sz="1050" dirty="0" smtClean="0">
                <a:cs typeface="Arial" panose="020B0604020202020204" pitchFamily="34" charset="0"/>
              </a:rPr>
              <a:t> </a:t>
            </a:r>
            <a:r>
              <a:rPr lang="hu" sz="1050" dirty="0">
                <a:cs typeface="Arial" panose="020B0604020202020204" pitchFamily="34" charset="0"/>
                <a:hlinkClick r:id="rId2">
                  <a:extLst>
                    <a:ext uri="{A12FA001-AC4F-418D-AE19-62706E023703}">
                      <ahyp:hlinkClr xmlns:ahyp="http://schemas.microsoft.com/office/drawing/2018/hyperlinkcolor" xmlns="" val="tx"/>
                    </a:ext>
                  </a:extLst>
                </a:hlinkClick>
              </a:rPr>
              <a:t>https://doi.org/10.3390/ijerph15081577</a:t>
            </a:r>
            <a:r>
              <a:rPr lang="hu" sz="1050" dirty="0">
                <a:cs typeface="Arial" panose="020B0604020202020204" pitchFamily="34" charset="0"/>
              </a:rPr>
              <a:t>   </a:t>
            </a:r>
          </a:p>
        </p:txBody>
      </p:sp>
      <p:sp>
        <p:nvSpPr>
          <p:cNvPr id="13" name="TextBox 12">
            <a:extLst>
              <a:ext uri="{FF2B5EF4-FFF2-40B4-BE49-F238E27FC236}">
                <a16:creationId xmlns:a16="http://schemas.microsoft.com/office/drawing/2014/main" id="{8D063935-295A-7D49-5F6A-5E7FE6C4139C}"/>
              </a:ext>
            </a:extLst>
          </p:cNvPr>
          <p:cNvSpPr txBox="1"/>
          <p:nvPr/>
        </p:nvSpPr>
        <p:spPr>
          <a:xfrm>
            <a:off x="3351000" y="5352066"/>
            <a:ext cx="5670000" cy="338554"/>
          </a:xfrm>
          <a:prstGeom prst="rect">
            <a:avLst/>
          </a:prstGeom>
          <a:noFill/>
        </p:spPr>
        <p:txBody>
          <a:bodyPr wrap="square" rtlCol="0">
            <a:spAutoFit/>
          </a:bodyPr>
          <a:lstStyle/>
          <a:p>
            <a:pPr rtl="0"/>
            <a:r>
              <a:rPr lang="hu" sz="1600" i="1" dirty="0">
                <a:solidFill>
                  <a:srgbClr val="0070C0"/>
                </a:solidFill>
                <a:cs typeface="Arial" panose="020B0604020202020204" pitchFamily="34" charset="0"/>
              </a:rPr>
              <a:t>13</a:t>
            </a:r>
            <a:r>
              <a:rPr lang="hu" sz="1600" i="1" dirty="0">
                <a:solidFill>
                  <a:srgbClr val="0070C0"/>
                </a:solidFill>
                <a:effectLst/>
                <a:cs typeface="Arial" panose="020B0604020202020204" pitchFamily="34" charset="0"/>
              </a:rPr>
              <a:t>. ábra. </a:t>
            </a:r>
            <a:r>
              <a:rPr lang="hu" sz="1600" i="1" dirty="0">
                <a:solidFill>
                  <a:srgbClr val="0070C0"/>
                </a:solidFill>
                <a:cs typeface="Arial" panose="020B0604020202020204" pitchFamily="34" charset="0"/>
              </a:rPr>
              <a:t>Az éghajlatváltozás hatása az </a:t>
            </a:r>
            <a:r>
              <a:rPr lang="hu" sz="1600" i="1" dirty="0" smtClean="0">
                <a:solidFill>
                  <a:srgbClr val="0070C0"/>
                </a:solidFill>
                <a:cs typeface="Arial" panose="020B0604020202020204" pitchFamily="34" charset="0"/>
              </a:rPr>
              <a:t>aeroallergénekre</a:t>
            </a:r>
            <a:endParaRPr lang="en-GB" sz="16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BAA50F86-8730-66AC-1640-81FD0FBC4A61}"/>
              </a:ext>
            </a:extLst>
          </p:cNvPr>
          <p:cNvPicPr>
            <a:picLocks noChangeAspect="1"/>
          </p:cNvPicPr>
          <p:nvPr/>
        </p:nvPicPr>
        <p:blipFill>
          <a:blip r:embed="rId3"/>
          <a:stretch>
            <a:fillRect/>
          </a:stretch>
        </p:blipFill>
        <p:spPr>
          <a:xfrm>
            <a:off x="1911000" y="594000"/>
            <a:ext cx="8709219" cy="4717130"/>
          </a:xfrm>
          <a:prstGeom prst="rect">
            <a:avLst/>
          </a:prstGeom>
        </p:spPr>
      </p:pic>
    </p:spTree>
    <p:extLst>
      <p:ext uri="{BB962C8B-B14F-4D97-AF65-F5344CB8AC3E}">
        <p14:creationId xmlns:p14="http://schemas.microsoft.com/office/powerpoint/2010/main" val="3225663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145011" y="588018"/>
            <a:ext cx="3790989" cy="20759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buNone/>
            </a:pPr>
            <a:r>
              <a:rPr lang="hu-HU" sz="1800" dirty="0" smtClean="0">
                <a:solidFill>
                  <a:schemeClr val="tx1"/>
                </a:solidFill>
              </a:rPr>
              <a:t>Különböző kontinensek különböző országaiból származó adatok alapján szoros összefüggés figyelhető meg a zivatarok aktivitása és a pollenszint között, amely hatással van az asztmás esetek előfordulására (2. táblázat).</a:t>
            </a:r>
            <a:endParaRPr lang="hu-HU" sz="1800" dirty="0">
              <a:solidFill>
                <a:schemeClr val="tx1"/>
              </a:solidFill>
            </a:endParaRPr>
          </a:p>
        </p:txBody>
      </p:sp>
      <p:sp>
        <p:nvSpPr>
          <p:cNvPr id="14" name="TextBox 13">
            <a:extLst>
              <a:ext uri="{FF2B5EF4-FFF2-40B4-BE49-F238E27FC236}">
                <a16:creationId xmlns:a16="http://schemas.microsoft.com/office/drawing/2014/main" id="{920330E4-25CB-006F-CF1A-9426DB57E7FA}"/>
              </a:ext>
            </a:extLst>
          </p:cNvPr>
          <p:cNvSpPr txBox="1"/>
          <p:nvPr/>
        </p:nvSpPr>
        <p:spPr>
          <a:xfrm>
            <a:off x="5614945" y="6077803"/>
            <a:ext cx="5971056" cy="253916"/>
          </a:xfrm>
          <a:prstGeom prst="rect">
            <a:avLst/>
          </a:prstGeom>
          <a:noFill/>
        </p:spPr>
        <p:txBody>
          <a:bodyPr wrap="square" rtlCol="0">
            <a:spAutoFit/>
          </a:bodyPr>
          <a:lstStyle/>
          <a:p>
            <a:pPr rtl="0"/>
            <a:r>
              <a:rPr lang="hu" sz="1050">
                <a:cs typeface="Arial" panose="020B0604020202020204" pitchFamily="34" charset="0"/>
              </a:rPr>
              <a:t>Tól: G. D'Amato </a:t>
            </a:r>
            <a:r>
              <a:rPr lang="hu" sz="1050" i="1">
                <a:cs typeface="Arial" panose="020B0604020202020204" pitchFamily="34" charset="0"/>
              </a:rPr>
              <a:t>et al</a:t>
            </a:r>
            <a:r>
              <a:rPr lang="hu" sz="1050">
                <a:cs typeface="Arial" panose="020B0604020202020204" pitchFamily="34" charset="0"/>
              </a:rPr>
              <a:t>., Allergia, 2020, </a:t>
            </a:r>
            <a:r>
              <a:rPr lang="hu" sz="1050" u="sng">
                <a:cs typeface="Arial" panose="020B0604020202020204" pitchFamily="34" charset="0"/>
              </a:rPr>
              <a:t>75</a:t>
            </a:r>
            <a:r>
              <a:rPr lang="hu" sz="1050">
                <a:cs typeface="Arial" panose="020B0604020202020204" pitchFamily="34" charset="0"/>
              </a:rPr>
              <a:t>, 2219–2228. </a:t>
            </a:r>
            <a:r>
              <a:rPr lang="hu" sz="1050">
                <a:cs typeface="Arial" panose="020B0604020202020204" pitchFamily="34" charset="0"/>
                <a:hlinkClick r:id="rId2">
                  <a:extLst>
                    <a:ext uri="{A12FA001-AC4F-418D-AE19-62706E023703}">
                      <ahyp:hlinkClr xmlns:ahyp="http://schemas.microsoft.com/office/drawing/2018/hyperlinkcolor" xmlns="" val="tx"/>
                    </a:ext>
                  </a:extLst>
                </a:hlinkClick>
              </a:rPr>
              <a:t>https://doi.org/10.1111/all.14476</a:t>
            </a:r>
            <a:r>
              <a:rPr lang="hu" sz="1050">
                <a:cs typeface="Arial" panose="020B0604020202020204" pitchFamily="34" charset="0"/>
              </a:rPr>
              <a:t>   </a:t>
            </a:r>
          </a:p>
        </p:txBody>
      </p:sp>
      <p:pic>
        <p:nvPicPr>
          <p:cNvPr id="6" name="Picture 5">
            <a:extLst>
              <a:ext uri="{FF2B5EF4-FFF2-40B4-BE49-F238E27FC236}">
                <a16:creationId xmlns:a16="http://schemas.microsoft.com/office/drawing/2014/main" id="{189F0E14-AFA7-7159-CD20-34759F319774}"/>
              </a:ext>
            </a:extLst>
          </p:cNvPr>
          <p:cNvPicPr>
            <a:picLocks noChangeAspect="1"/>
          </p:cNvPicPr>
          <p:nvPr/>
        </p:nvPicPr>
        <p:blipFill rotWithShape="1">
          <a:blip r:embed="rId3"/>
          <a:srcRect l="1125" t="2356" r="2095" b="1"/>
          <a:stretch/>
        </p:blipFill>
        <p:spPr>
          <a:xfrm>
            <a:off x="140194" y="3102011"/>
            <a:ext cx="3870000" cy="2430795"/>
          </a:xfrm>
          <a:prstGeom prst="rect">
            <a:avLst/>
          </a:prstGeom>
        </p:spPr>
      </p:pic>
      <p:grpSp>
        <p:nvGrpSpPr>
          <p:cNvPr id="12" name="Group 11">
            <a:extLst>
              <a:ext uri="{FF2B5EF4-FFF2-40B4-BE49-F238E27FC236}">
                <a16:creationId xmlns:a16="http://schemas.microsoft.com/office/drawing/2014/main" id="{C4887F43-226B-B37C-8447-C9911688D8CE}"/>
              </a:ext>
            </a:extLst>
          </p:cNvPr>
          <p:cNvGrpSpPr/>
          <p:nvPr/>
        </p:nvGrpSpPr>
        <p:grpSpPr>
          <a:xfrm>
            <a:off x="4109828" y="414000"/>
            <a:ext cx="8027163" cy="5214788"/>
            <a:chOff x="4107420" y="960006"/>
            <a:chExt cx="8027163" cy="4944788"/>
          </a:xfrm>
        </p:grpSpPr>
        <p:sp>
          <p:nvSpPr>
            <p:cNvPr id="13" name="TextBox 12">
              <a:extLst>
                <a:ext uri="{FF2B5EF4-FFF2-40B4-BE49-F238E27FC236}">
                  <a16:creationId xmlns:a16="http://schemas.microsoft.com/office/drawing/2014/main" id="{8D063935-295A-7D49-5F6A-5E7FE6C4139C}"/>
                </a:ext>
              </a:extLst>
            </p:cNvPr>
            <p:cNvSpPr txBox="1"/>
            <p:nvPr/>
          </p:nvSpPr>
          <p:spPr>
            <a:xfrm>
              <a:off x="5013592" y="960006"/>
              <a:ext cx="5686352" cy="291842"/>
            </a:xfrm>
            <a:prstGeom prst="rect">
              <a:avLst/>
            </a:prstGeom>
            <a:noFill/>
          </p:spPr>
          <p:txBody>
            <a:bodyPr wrap="square" rtlCol="0">
              <a:spAutoFit/>
            </a:bodyPr>
            <a:lstStyle/>
            <a:p>
              <a:r>
                <a:rPr lang="hu" sz="1400" i="1" dirty="0">
                  <a:solidFill>
                    <a:srgbClr val="0070C0"/>
                  </a:solidFill>
                  <a:effectLst/>
                  <a:cs typeface="Arial" panose="020B0604020202020204" pitchFamily="34" charset="0"/>
                </a:rPr>
                <a:t>2. </a:t>
              </a:r>
              <a:r>
                <a:rPr lang="hu" sz="1400" i="1" dirty="0">
                  <a:solidFill>
                    <a:srgbClr val="0070C0"/>
                  </a:solidFill>
                  <a:cs typeface="Arial" panose="020B0604020202020204" pitchFamily="34" charset="0"/>
                </a:rPr>
                <a:t>táblázat  </a:t>
              </a:r>
              <a:r>
                <a:rPr lang="hu" sz="1400" i="1" dirty="0" smtClean="0">
                  <a:solidFill>
                    <a:srgbClr val="0070C0"/>
                  </a:solidFill>
                  <a:cs typeface="Arial" panose="020B0604020202020204" pitchFamily="34" charset="0"/>
                </a:rPr>
                <a:t>Az asztma </a:t>
              </a:r>
              <a:r>
                <a:rPr lang="hu" sz="1400" i="1" dirty="0" smtClean="0">
                  <a:solidFill>
                    <a:srgbClr val="0070C0"/>
                  </a:solidFill>
                  <a:effectLst/>
                  <a:cs typeface="Arial" panose="020B0604020202020204" pitchFamily="34" charset="0"/>
                </a:rPr>
                <a:t>viharos időszakokkal összefüggő súlyosbodása </a:t>
              </a:r>
              <a:endParaRPr lang="hu" sz="1400" i="1" dirty="0">
                <a:solidFill>
                  <a:srgbClr val="0070C0"/>
                </a:solidFill>
                <a:effectLst/>
                <a:cs typeface="Arial" panose="020B0604020202020204" pitchFamily="34" charset="0"/>
              </a:endParaRPr>
            </a:p>
          </p:txBody>
        </p:sp>
        <p:grpSp>
          <p:nvGrpSpPr>
            <p:cNvPr id="11" name="Group 10">
              <a:extLst>
                <a:ext uri="{FF2B5EF4-FFF2-40B4-BE49-F238E27FC236}">
                  <a16:creationId xmlns:a16="http://schemas.microsoft.com/office/drawing/2014/main" id="{006789A1-4CEC-E129-02AE-AE4D194377F6}"/>
                </a:ext>
              </a:extLst>
            </p:cNvPr>
            <p:cNvGrpSpPr/>
            <p:nvPr/>
          </p:nvGrpSpPr>
          <p:grpSpPr>
            <a:xfrm>
              <a:off x="4107420" y="1353389"/>
              <a:ext cx="8027163" cy="4551405"/>
              <a:chOff x="4116000" y="833025"/>
              <a:chExt cx="8027163" cy="4551405"/>
            </a:xfrm>
          </p:grpSpPr>
          <p:pic>
            <p:nvPicPr>
              <p:cNvPr id="8" name="Picture 7">
                <a:extLst>
                  <a:ext uri="{FF2B5EF4-FFF2-40B4-BE49-F238E27FC236}">
                    <a16:creationId xmlns:a16="http://schemas.microsoft.com/office/drawing/2014/main" id="{849146EE-560B-E211-8ABF-7F0972A06CBF}"/>
                  </a:ext>
                </a:extLst>
              </p:cNvPr>
              <p:cNvPicPr>
                <a:picLocks noChangeAspect="1"/>
              </p:cNvPicPr>
              <p:nvPr/>
            </p:nvPicPr>
            <p:blipFill rotWithShape="1">
              <a:blip r:embed="rId4"/>
              <a:srcRect t="12485"/>
              <a:stretch/>
            </p:blipFill>
            <p:spPr>
              <a:xfrm>
                <a:off x="4120817" y="833025"/>
                <a:ext cx="8022346" cy="2362924"/>
              </a:xfrm>
              <a:prstGeom prst="rect">
                <a:avLst/>
              </a:prstGeom>
            </p:spPr>
          </p:pic>
          <p:pic>
            <p:nvPicPr>
              <p:cNvPr id="10" name="Picture 9">
                <a:extLst>
                  <a:ext uri="{FF2B5EF4-FFF2-40B4-BE49-F238E27FC236}">
                    <a16:creationId xmlns:a16="http://schemas.microsoft.com/office/drawing/2014/main" id="{10BF1A1D-9FD6-0F77-FC64-6ED9A827920B}"/>
                  </a:ext>
                </a:extLst>
              </p:cNvPr>
              <p:cNvPicPr>
                <a:picLocks noChangeAspect="1"/>
              </p:cNvPicPr>
              <p:nvPr/>
            </p:nvPicPr>
            <p:blipFill>
              <a:blip r:embed="rId5"/>
              <a:stretch>
                <a:fillRect/>
              </a:stretch>
            </p:blipFill>
            <p:spPr>
              <a:xfrm>
                <a:off x="4116000" y="3188904"/>
                <a:ext cx="8022346" cy="2195526"/>
              </a:xfrm>
              <a:prstGeom prst="rect">
                <a:avLst/>
              </a:prstGeom>
            </p:spPr>
          </p:pic>
        </p:grpSp>
      </p:grpSp>
    </p:spTree>
    <p:extLst>
      <p:ext uri="{BB962C8B-B14F-4D97-AF65-F5344CB8AC3E}">
        <p14:creationId xmlns:p14="http://schemas.microsoft.com/office/powerpoint/2010/main" val="9171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154058-98A1-41B0-17E9-EFE368859CA3}"/>
              </a:ext>
            </a:extLst>
          </p:cNvPr>
          <p:cNvPicPr>
            <a:picLocks noChangeAspect="1"/>
          </p:cNvPicPr>
          <p:nvPr/>
        </p:nvPicPr>
        <p:blipFill>
          <a:blip r:embed="rId2"/>
          <a:stretch>
            <a:fillRect/>
          </a:stretch>
        </p:blipFill>
        <p:spPr>
          <a:xfrm>
            <a:off x="2541000" y="54000"/>
            <a:ext cx="7786716" cy="6000285"/>
          </a:xfrm>
          <a:prstGeom prst="rect">
            <a:avLst/>
          </a:prstGeom>
        </p:spPr>
      </p:pic>
      <p:sp>
        <p:nvSpPr>
          <p:cNvPr id="6" name="TextBox 5">
            <a:extLst>
              <a:ext uri="{FF2B5EF4-FFF2-40B4-BE49-F238E27FC236}">
                <a16:creationId xmlns:a16="http://schemas.microsoft.com/office/drawing/2014/main" id="{6778D898-88AC-ADBA-557E-4BD40B00EC8F}"/>
              </a:ext>
            </a:extLst>
          </p:cNvPr>
          <p:cNvSpPr txBox="1"/>
          <p:nvPr/>
        </p:nvSpPr>
        <p:spPr>
          <a:xfrm>
            <a:off x="2226000" y="5874467"/>
            <a:ext cx="8910000" cy="738664"/>
          </a:xfrm>
          <a:prstGeom prst="rect">
            <a:avLst/>
          </a:prstGeom>
          <a:noFill/>
        </p:spPr>
        <p:txBody>
          <a:bodyPr wrap="square" rtlCol="0">
            <a:spAutoFit/>
          </a:bodyPr>
          <a:lstStyle/>
          <a:p>
            <a:pPr algn="just"/>
            <a:r>
              <a:rPr lang="hu" sz="1400" i="1" dirty="0">
                <a:solidFill>
                  <a:srgbClr val="0070C0"/>
                </a:solidFill>
                <a:cs typeface="Arial" panose="020B0604020202020204" pitchFamily="34" charset="0"/>
              </a:rPr>
              <a:t>14</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ábra </a:t>
            </a:r>
            <a:r>
              <a:rPr lang="hu-HU" sz="1400" i="1" dirty="0" smtClean="0">
                <a:solidFill>
                  <a:srgbClr val="0070C0"/>
                </a:solidFill>
                <a:cs typeface="Arial" panose="020B0604020202020204" pitchFamily="34" charset="0"/>
              </a:rPr>
              <a:t>A környezeti hatások és </a:t>
            </a:r>
            <a:r>
              <a:rPr lang="hu-HU" sz="1400" i="1" dirty="0">
                <a:solidFill>
                  <a:srgbClr val="0070C0"/>
                </a:solidFill>
                <a:cs typeface="Arial" panose="020B0604020202020204" pitchFamily="34" charset="0"/>
              </a:rPr>
              <a:t>a légszennyező anyagok valamint az allergének és </a:t>
            </a:r>
            <a:r>
              <a:rPr lang="hu-HU" sz="1400" i="1" dirty="0" err="1">
                <a:solidFill>
                  <a:srgbClr val="0070C0"/>
                </a:solidFill>
                <a:cs typeface="Arial" panose="020B0604020202020204" pitchFamily="34" charset="0"/>
              </a:rPr>
              <a:t>adjuvánsok</a:t>
            </a:r>
            <a:r>
              <a:rPr lang="hu-HU" sz="1400" i="1" dirty="0">
                <a:solidFill>
                  <a:srgbClr val="0070C0"/>
                </a:solidFill>
                <a:cs typeface="Arial" panose="020B0604020202020204" pitchFamily="34" charset="0"/>
              </a:rPr>
              <a:t> kölcsönhatásai</a:t>
            </a:r>
            <a:endParaRPr lang="hu" sz="1400" i="1" dirty="0">
              <a:solidFill>
                <a:srgbClr val="0070C0"/>
              </a:solidFill>
              <a:cs typeface="Arial" panose="020B0604020202020204" pitchFamily="34" charset="0"/>
            </a:endParaRPr>
          </a:p>
          <a:p>
            <a:pPr rtl="0"/>
            <a:endParaRPr lang="hu" sz="1400" i="1" dirty="0">
              <a:solidFill>
                <a:srgbClr val="0070C0"/>
              </a:solidFill>
              <a:cs typeface="Arial" panose="020B0604020202020204" pitchFamily="34" charset="0"/>
            </a:endParaRPr>
          </a:p>
          <a:p>
            <a:pPr rtl="0"/>
            <a:endParaRPr lang="hu" sz="1400" i="1" dirty="0" smtClean="0">
              <a:solidFill>
                <a:srgbClr val="0070C0"/>
              </a:solidFill>
              <a:effectLst/>
              <a:cs typeface="Arial" panose="020B0604020202020204" pitchFamily="34" charset="0"/>
            </a:endParaRPr>
          </a:p>
        </p:txBody>
      </p:sp>
      <p:sp>
        <p:nvSpPr>
          <p:cNvPr id="7" name="TextBox 6">
            <a:extLst>
              <a:ext uri="{FF2B5EF4-FFF2-40B4-BE49-F238E27FC236}">
                <a16:creationId xmlns:a16="http://schemas.microsoft.com/office/drawing/2014/main" id="{D9612266-72F6-8644-39B8-BE7B69B8551C}"/>
              </a:ext>
            </a:extLst>
          </p:cNvPr>
          <p:cNvSpPr txBox="1"/>
          <p:nvPr/>
        </p:nvSpPr>
        <p:spPr>
          <a:xfrm>
            <a:off x="-12962" y="6116841"/>
            <a:ext cx="4356326" cy="253916"/>
          </a:xfrm>
          <a:prstGeom prst="rect">
            <a:avLst/>
          </a:prstGeom>
          <a:noFill/>
        </p:spPr>
        <p:txBody>
          <a:bodyPr wrap="square" rtlCol="0">
            <a:spAutoFit/>
          </a:bodyPr>
          <a:lstStyle/>
          <a:p>
            <a:pPr rtl="0"/>
            <a:r>
              <a:rPr lang="hu" sz="1000" dirty="0" smtClean="0">
                <a:cs typeface="Arial" panose="020B0604020202020204" pitchFamily="34" charset="0"/>
              </a:rPr>
              <a:t>DOI</a:t>
            </a:r>
            <a:r>
              <a:rPr lang="hu" sz="1000" dirty="0">
                <a:cs typeface="Arial" panose="020B0604020202020204" pitchFamily="34" charset="0"/>
              </a:rPr>
              <a:t>: </a:t>
            </a:r>
            <a:r>
              <a:rPr lang="hu" sz="1000" dirty="0">
                <a:cs typeface="Arial" panose="020B0604020202020204" pitchFamily="34" charset="0"/>
                <a:hlinkClick r:id="rId3">
                  <a:extLst>
                    <a:ext uri="{A12FA001-AC4F-418D-AE19-62706E023703}">
                      <ahyp:hlinkClr xmlns:ahyp="http://schemas.microsoft.com/office/drawing/2018/hyperlinkcolor" xmlns="" val="tx"/>
                    </a:ext>
                  </a:extLst>
                </a:hlinkClick>
              </a:rPr>
              <a:t>http://dx.doi.org/10.1021/acs.est.6b04908</a:t>
            </a:r>
            <a:r>
              <a:rPr lang="hu" sz="1000" dirty="0">
                <a:cs typeface="Arial" panose="020B0604020202020204" pitchFamily="34" charset="0"/>
              </a:rPr>
              <a:t>  </a:t>
            </a:r>
          </a:p>
        </p:txBody>
      </p:sp>
    </p:spTree>
    <p:extLst>
      <p:ext uri="{BB962C8B-B14F-4D97-AF65-F5344CB8AC3E}">
        <p14:creationId xmlns:p14="http://schemas.microsoft.com/office/powerpoint/2010/main" val="33581485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hu-HU" sz="1800" dirty="0">
                <a:solidFill>
                  <a:schemeClr val="tx1"/>
                </a:solidFill>
              </a:rPr>
              <a:t>A 15. ábra </a:t>
            </a:r>
            <a:r>
              <a:rPr lang="hu-HU" sz="1800" dirty="0" smtClean="0">
                <a:solidFill>
                  <a:schemeClr val="tx1"/>
                </a:solidFill>
              </a:rPr>
              <a:t>azt szemlélteti</a:t>
            </a:r>
            <a:r>
              <a:rPr lang="hu-HU" sz="1800" dirty="0">
                <a:solidFill>
                  <a:schemeClr val="tx1"/>
                </a:solidFill>
              </a:rPr>
              <a:t>, hogy az éghajlatváltozás következtében növekvő </a:t>
            </a:r>
            <a:r>
              <a:rPr lang="hu-HU" sz="1800" dirty="0" smtClean="0">
                <a:solidFill>
                  <a:schemeClr val="tx1"/>
                </a:solidFill>
              </a:rPr>
              <a:t>környezeti hőmérséklet </a:t>
            </a:r>
            <a:r>
              <a:rPr lang="hu-HU" sz="1800" dirty="0">
                <a:solidFill>
                  <a:schemeClr val="tx1"/>
                </a:solidFill>
              </a:rPr>
              <a:t>és páratartalom </a:t>
            </a:r>
            <a:r>
              <a:rPr lang="hu-HU" sz="1800" dirty="0" smtClean="0">
                <a:solidFill>
                  <a:schemeClr val="tx1"/>
                </a:solidFill>
              </a:rPr>
              <a:t>miként járulhat </a:t>
            </a:r>
            <a:r>
              <a:rPr lang="hu-HU" sz="1800" dirty="0">
                <a:solidFill>
                  <a:schemeClr val="tx1"/>
                </a:solidFill>
              </a:rPr>
              <a:t>hozzá a poratka-allergia </a:t>
            </a:r>
            <a:r>
              <a:rPr lang="hu-HU" sz="1800" dirty="0" smtClean="0">
                <a:solidFill>
                  <a:schemeClr val="tx1"/>
                </a:solidFill>
              </a:rPr>
              <a:t>kockázatának </a:t>
            </a:r>
            <a:r>
              <a:rPr lang="hu-HU" sz="1800" dirty="0" smtClean="0">
                <a:solidFill>
                  <a:schemeClr val="tx1"/>
                </a:solidFill>
              </a:rPr>
              <a:t>fokozódásához</a:t>
            </a:r>
            <a:r>
              <a:rPr lang="hu-HU" sz="1800" dirty="0">
                <a:solidFill>
                  <a:schemeClr val="tx1"/>
                </a:solidFill>
              </a:rPr>
              <a:t>.</a:t>
            </a:r>
            <a:r>
              <a:rPr lang="hu" sz="1800" dirty="0" smtClean="0">
                <a:solidFill>
                  <a:schemeClr val="tx1"/>
                </a:solidFill>
              </a:rPr>
              <a:t> </a:t>
            </a:r>
            <a:endParaRPr lang="hu" sz="1800" dirty="0">
              <a:solidFill>
                <a:schemeClr val="tx1"/>
              </a:solidFill>
            </a:endParaRPr>
          </a:p>
        </p:txBody>
      </p:sp>
      <p:grpSp>
        <p:nvGrpSpPr>
          <p:cNvPr id="2" name="Group 1">
            <a:extLst>
              <a:ext uri="{FF2B5EF4-FFF2-40B4-BE49-F238E27FC236}">
                <a16:creationId xmlns:a16="http://schemas.microsoft.com/office/drawing/2014/main" id="{6D2D7591-E37A-F5C8-05EC-70FF1FFC4932}"/>
              </a:ext>
            </a:extLst>
          </p:cNvPr>
          <p:cNvGrpSpPr/>
          <p:nvPr/>
        </p:nvGrpSpPr>
        <p:grpSpPr>
          <a:xfrm>
            <a:off x="344229" y="1145782"/>
            <a:ext cx="10791770" cy="4782900"/>
            <a:chOff x="344229" y="1145782"/>
            <a:chExt cx="10791770" cy="4782900"/>
          </a:xfrm>
        </p:grpSpPr>
        <p:pic>
          <p:nvPicPr>
            <p:cNvPr id="12" name="Picture 11">
              <a:extLst>
                <a:ext uri="{FF2B5EF4-FFF2-40B4-BE49-F238E27FC236}">
                  <a16:creationId xmlns:a16="http://schemas.microsoft.com/office/drawing/2014/main" id="{E584CA0A-34EC-E1FC-769D-15CEB0C843BA}"/>
                </a:ext>
              </a:extLst>
            </p:cNvPr>
            <p:cNvPicPr>
              <a:picLocks noChangeAspect="1"/>
            </p:cNvPicPr>
            <p:nvPr/>
          </p:nvPicPr>
          <p:blipFill>
            <a:blip r:embed="rId2"/>
            <a:stretch>
              <a:fillRect/>
            </a:stretch>
          </p:blipFill>
          <p:spPr>
            <a:xfrm>
              <a:off x="344229" y="1145782"/>
              <a:ext cx="7072085" cy="4782900"/>
            </a:xfrm>
            <a:prstGeom prst="rect">
              <a:avLst/>
            </a:prstGeom>
          </p:spPr>
        </p:pic>
        <p:sp>
          <p:nvSpPr>
            <p:cNvPr id="13" name="TextBox 12">
              <a:extLst>
                <a:ext uri="{FF2B5EF4-FFF2-40B4-BE49-F238E27FC236}">
                  <a16:creationId xmlns:a16="http://schemas.microsoft.com/office/drawing/2014/main" id="{8D063935-295A-7D49-5F6A-5E7FE6C4139C}"/>
                </a:ext>
              </a:extLst>
            </p:cNvPr>
            <p:cNvSpPr txBox="1"/>
            <p:nvPr/>
          </p:nvSpPr>
          <p:spPr>
            <a:xfrm>
              <a:off x="7606050" y="2529000"/>
              <a:ext cx="3529949" cy="954107"/>
            </a:xfrm>
            <a:prstGeom prst="rect">
              <a:avLst/>
            </a:prstGeom>
            <a:noFill/>
          </p:spPr>
          <p:txBody>
            <a:bodyPr wrap="square" rtlCol="0">
              <a:spAutoFit/>
            </a:bodyPr>
            <a:lstStyle/>
            <a:p>
              <a:pPr algn="just"/>
              <a:r>
                <a:rPr lang="hu" sz="1400" i="1" dirty="0">
                  <a:solidFill>
                    <a:srgbClr val="0070C0"/>
                  </a:solidFill>
                  <a:cs typeface="Arial" panose="020B0604020202020204" pitchFamily="34" charset="0"/>
                </a:rPr>
                <a:t>15</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ábra A </a:t>
              </a:r>
              <a:r>
                <a:rPr lang="hu-HU" sz="1400" i="1" dirty="0" smtClean="0">
                  <a:solidFill>
                    <a:srgbClr val="0070C0"/>
                  </a:solidFill>
                  <a:cs typeface="Arial" panose="020B0604020202020204" pitchFamily="34" charset="0"/>
                </a:rPr>
                <a:t>háziporatkák </a:t>
              </a:r>
              <a:r>
                <a:rPr lang="hu-HU" sz="1400" i="1" dirty="0">
                  <a:solidFill>
                    <a:srgbClr val="0070C0"/>
                  </a:solidFill>
                  <a:cs typeface="Arial" panose="020B0604020202020204" pitchFamily="34" charset="0"/>
                </a:rPr>
                <a:t>(HDM) </a:t>
              </a:r>
              <a:r>
                <a:rPr lang="hu-HU" sz="1400" i="1" dirty="0" smtClean="0">
                  <a:solidFill>
                    <a:srgbClr val="0070C0"/>
                  </a:solidFill>
                  <a:cs typeface="Arial" panose="020B0604020202020204" pitchFamily="34" charset="0"/>
                </a:rPr>
                <a:t>szaporodását, </a:t>
              </a:r>
              <a:r>
                <a:rPr lang="hu-HU" sz="1400" i="1" dirty="0">
                  <a:solidFill>
                    <a:srgbClr val="0070C0"/>
                  </a:solidFill>
                  <a:cs typeface="Arial" panose="020B0604020202020204" pitchFamily="34" charset="0"/>
                </a:rPr>
                <a:t>az allergéneknek való </a:t>
              </a:r>
              <a:r>
                <a:rPr lang="hu-HU" sz="1400" i="1" dirty="0" smtClean="0">
                  <a:solidFill>
                    <a:srgbClr val="0070C0"/>
                  </a:solidFill>
                  <a:cs typeface="Arial" panose="020B0604020202020204" pitchFamily="34" charset="0"/>
                </a:rPr>
                <a:t>kitettséget, az egyéni érzékenység kialakulását </a:t>
              </a:r>
              <a:r>
                <a:rPr lang="hu-HU" sz="1400" i="1" dirty="0">
                  <a:solidFill>
                    <a:srgbClr val="0070C0"/>
                  </a:solidFill>
                  <a:cs typeface="Arial" panose="020B0604020202020204" pitchFamily="34" charset="0"/>
                </a:rPr>
                <a:t>és az allergiás tünetek </a:t>
              </a:r>
              <a:r>
                <a:rPr lang="hu-HU" sz="1400" i="1" dirty="0" smtClean="0">
                  <a:solidFill>
                    <a:srgbClr val="0070C0"/>
                  </a:solidFill>
                  <a:cs typeface="Arial" panose="020B0604020202020204" pitchFamily="34" charset="0"/>
                </a:rPr>
                <a:t>megjelenését befolyásoló tényezők</a:t>
              </a:r>
              <a:endParaRPr lang="hu" sz="1400" i="1" dirty="0">
                <a:solidFill>
                  <a:srgbClr val="0070C0"/>
                </a:solidFill>
                <a:cs typeface="Arial" panose="020B0604020202020204" pitchFamily="34" charset="0"/>
              </a:endParaRPr>
            </a:p>
          </p:txBody>
        </p:sp>
      </p:grpSp>
      <p:sp>
        <p:nvSpPr>
          <p:cNvPr id="14" name="TextBox 13">
            <a:extLst>
              <a:ext uri="{FF2B5EF4-FFF2-40B4-BE49-F238E27FC236}">
                <a16:creationId xmlns:a16="http://schemas.microsoft.com/office/drawing/2014/main" id="{920330E4-25CB-006F-CF1A-9426DB57E7FA}"/>
              </a:ext>
            </a:extLst>
          </p:cNvPr>
          <p:cNvSpPr txBox="1"/>
          <p:nvPr/>
        </p:nvSpPr>
        <p:spPr>
          <a:xfrm>
            <a:off x="7536000" y="5976765"/>
            <a:ext cx="4582915" cy="253916"/>
          </a:xfrm>
          <a:prstGeom prst="rect">
            <a:avLst/>
          </a:prstGeom>
          <a:noFill/>
        </p:spPr>
        <p:txBody>
          <a:bodyPr wrap="square" rtlCol="0">
            <a:spAutoFit/>
          </a:bodyPr>
          <a:lstStyle/>
          <a:p>
            <a:pPr algn="r" rtl="0"/>
            <a:r>
              <a:rPr lang="hu" sz="1050" dirty="0" smtClean="0">
                <a:cs typeface="Arial" panose="020B0604020202020204" pitchFamily="34" charset="0"/>
                <a:hlinkClick r:id="rId3">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3">
                  <a:extLst>
                    <a:ext uri="{A12FA001-AC4F-418D-AE19-62706E023703}">
                      <ahyp:hlinkClr xmlns:ahyp="http://schemas.microsoft.com/office/drawing/2018/hyperlinkcolor" xmlns="" val="tx"/>
                    </a:ext>
                  </a:extLst>
                </a:hlinkClick>
              </a:rPr>
              <a:t>://doi.org/10.4168/aair.2019.11.4.450</a:t>
            </a:r>
            <a:r>
              <a:rPr lang="hu" sz="1050" dirty="0">
                <a:cs typeface="Arial" panose="020B0604020202020204" pitchFamily="34" charset="0"/>
              </a:rPr>
              <a:t>  </a:t>
            </a:r>
          </a:p>
        </p:txBody>
      </p:sp>
    </p:spTree>
    <p:extLst>
      <p:ext uri="{BB962C8B-B14F-4D97-AF65-F5344CB8AC3E}">
        <p14:creationId xmlns:p14="http://schemas.microsoft.com/office/powerpoint/2010/main" val="1521615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3564000"/>
            <a:ext cx="5670000" cy="20053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hu-HU" sz="1800" dirty="0">
                <a:solidFill>
                  <a:schemeClr val="tx1"/>
                </a:solidFill>
              </a:rPr>
              <a:t>Az éghajlatváltozás hatása az </a:t>
            </a:r>
            <a:r>
              <a:rPr lang="hu-HU" sz="1800" i="1" dirty="0" err="1">
                <a:solidFill>
                  <a:schemeClr val="tx1"/>
                </a:solidFill>
              </a:rPr>
              <a:t>Aspergillus</a:t>
            </a:r>
            <a:r>
              <a:rPr lang="hu-HU" sz="1800" i="1" dirty="0">
                <a:solidFill>
                  <a:schemeClr val="tx1"/>
                </a:solidFill>
              </a:rPr>
              <a:t> </a:t>
            </a:r>
            <a:r>
              <a:rPr lang="hu-HU" sz="1800" i="1" dirty="0" err="1">
                <a:solidFill>
                  <a:schemeClr val="tx1"/>
                </a:solidFill>
              </a:rPr>
              <a:t>niger</a:t>
            </a:r>
            <a:r>
              <a:rPr lang="hu-HU" sz="1800" i="1" dirty="0">
                <a:solidFill>
                  <a:schemeClr val="tx1"/>
                </a:solidFill>
              </a:rPr>
              <a:t> </a:t>
            </a:r>
            <a:r>
              <a:rPr lang="hu-HU" sz="1800" dirty="0">
                <a:solidFill>
                  <a:schemeClr val="tx1"/>
                </a:solidFill>
              </a:rPr>
              <a:t>baktériumok levegőben való jelenlétéhez köthető </a:t>
            </a:r>
            <a:r>
              <a:rPr lang="hu-HU" sz="1800" dirty="0" err="1">
                <a:solidFill>
                  <a:schemeClr val="tx1"/>
                </a:solidFill>
              </a:rPr>
              <a:t>aspergillosis</a:t>
            </a:r>
            <a:r>
              <a:rPr lang="hu-HU" sz="1800" dirty="0">
                <a:solidFill>
                  <a:schemeClr val="tx1"/>
                </a:solidFill>
              </a:rPr>
              <a:t> allergiára a baktérium élőhelyének várható változásaiban </a:t>
            </a:r>
            <a:r>
              <a:rPr lang="hu-HU" sz="1800" dirty="0" smtClean="0">
                <a:solidFill>
                  <a:schemeClr val="tx1"/>
                </a:solidFill>
              </a:rPr>
              <a:t>is megmutatkozik </a:t>
            </a:r>
            <a:r>
              <a:rPr lang="hu-HU" sz="1800" dirty="0">
                <a:solidFill>
                  <a:schemeClr val="tx1"/>
                </a:solidFill>
              </a:rPr>
              <a:t>(16. ábra). </a:t>
            </a:r>
            <a:endParaRPr lang="hu-HU" sz="1800" dirty="0" smtClean="0">
              <a:solidFill>
                <a:schemeClr val="tx1"/>
              </a:solidFill>
            </a:endParaRPr>
          </a:p>
        </p:txBody>
      </p:sp>
      <p:sp>
        <p:nvSpPr>
          <p:cNvPr id="14" name="TextBox 13">
            <a:extLst>
              <a:ext uri="{FF2B5EF4-FFF2-40B4-BE49-F238E27FC236}">
                <a16:creationId xmlns:a16="http://schemas.microsoft.com/office/drawing/2014/main" id="{920330E4-25CB-006F-CF1A-9426DB57E7FA}"/>
              </a:ext>
            </a:extLst>
          </p:cNvPr>
          <p:cNvSpPr txBox="1"/>
          <p:nvPr/>
        </p:nvSpPr>
        <p:spPr>
          <a:xfrm>
            <a:off x="8348963" y="6084000"/>
            <a:ext cx="3777037" cy="253916"/>
          </a:xfrm>
          <a:prstGeom prst="rect">
            <a:avLst/>
          </a:prstGeom>
          <a:noFill/>
        </p:spPr>
        <p:txBody>
          <a:bodyPr wrap="square" rtlCol="0">
            <a:spAutoFit/>
          </a:bodyPr>
          <a:lstStyle/>
          <a:p>
            <a:pPr algn="r" rtl="0"/>
            <a:r>
              <a:rPr lang="hu"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2">
                  <a:extLst>
                    <a:ext uri="{A12FA001-AC4F-418D-AE19-62706E023703}">
                      <ahyp:hlinkClr xmlns:ahyp="http://schemas.microsoft.com/office/drawing/2018/hyperlinkcolor" xmlns="" val="tx"/>
                    </a:ext>
                  </a:extLst>
                </a:hlinkClick>
              </a:rPr>
              <a:t>://doi.org/10.3390/D14100845</a:t>
            </a:r>
            <a:r>
              <a:rPr lang="hu" sz="1050" dirty="0">
                <a:cs typeface="Arial" panose="020B0604020202020204" pitchFamily="34" charset="0"/>
              </a:rPr>
              <a:t>  </a:t>
            </a:r>
            <a:endParaRPr lang="it-IT" sz="1050" dirty="0">
              <a:cs typeface="Arial" panose="020B0604020202020204" pitchFamily="34" charset="0"/>
            </a:endParaRPr>
          </a:p>
        </p:txBody>
      </p:sp>
      <p:grpSp>
        <p:nvGrpSpPr>
          <p:cNvPr id="27" name="Group 26">
            <a:extLst>
              <a:ext uri="{FF2B5EF4-FFF2-40B4-BE49-F238E27FC236}">
                <a16:creationId xmlns:a16="http://schemas.microsoft.com/office/drawing/2014/main" id="{55A7CE55-5838-053A-38E8-2715297AE8F4}"/>
              </a:ext>
            </a:extLst>
          </p:cNvPr>
          <p:cNvGrpSpPr/>
          <p:nvPr/>
        </p:nvGrpSpPr>
        <p:grpSpPr>
          <a:xfrm>
            <a:off x="6816001" y="234000"/>
            <a:ext cx="5220000" cy="5985000"/>
            <a:chOff x="7130999" y="619392"/>
            <a:chExt cx="4633301" cy="4870221"/>
          </a:xfrm>
        </p:grpSpPr>
        <p:sp>
          <p:nvSpPr>
            <p:cNvPr id="13" name="TextBox 12">
              <a:extLst>
                <a:ext uri="{FF2B5EF4-FFF2-40B4-BE49-F238E27FC236}">
                  <a16:creationId xmlns:a16="http://schemas.microsoft.com/office/drawing/2014/main" id="{8D063935-295A-7D49-5F6A-5E7FE6C4139C}"/>
                </a:ext>
              </a:extLst>
            </p:cNvPr>
            <p:cNvSpPr txBox="1"/>
            <p:nvPr/>
          </p:nvSpPr>
          <p:spPr>
            <a:xfrm>
              <a:off x="7130999" y="4966393"/>
              <a:ext cx="4629037" cy="523220"/>
            </a:xfrm>
            <a:prstGeom prst="rect">
              <a:avLst/>
            </a:prstGeom>
            <a:noFill/>
          </p:spPr>
          <p:txBody>
            <a:bodyPr wrap="square" rtlCol="0">
              <a:spAutoFit/>
            </a:bodyPr>
            <a:lstStyle/>
            <a:p>
              <a:pPr algn="ctr" rtl="0"/>
              <a:r>
                <a:rPr lang="hu" sz="1400" i="1" dirty="0">
                  <a:solidFill>
                    <a:srgbClr val="0070C0"/>
                  </a:solidFill>
                  <a:cs typeface="Arial" panose="020B0604020202020204" pitchFamily="34" charset="0"/>
                </a:rPr>
                <a:t>16</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ábra </a:t>
              </a:r>
              <a:r>
                <a:rPr lang="hu" sz="1400" i="1" dirty="0">
                  <a:solidFill>
                    <a:srgbClr val="0070C0"/>
                  </a:solidFill>
                  <a:effectLst/>
                  <a:cs typeface="Arial" panose="020B0604020202020204" pitchFamily="34" charset="0"/>
                </a:rPr>
                <a:t>Az Aspergillus niger baktérium jelenlegi </a:t>
              </a:r>
              <a:r>
                <a:rPr lang="hu" sz="1400" i="1" dirty="0" smtClean="0">
                  <a:solidFill>
                    <a:srgbClr val="0070C0"/>
                  </a:solidFill>
                  <a:effectLst/>
                  <a:cs typeface="Arial" panose="020B0604020202020204" pitchFamily="34" charset="0"/>
                </a:rPr>
                <a:t>és</a:t>
              </a:r>
              <a:br>
                <a:rPr lang="hu" sz="1400" i="1" dirty="0" smtClean="0">
                  <a:solidFill>
                    <a:srgbClr val="0070C0"/>
                  </a:solidFill>
                  <a:effectLst/>
                  <a:cs typeface="Arial" panose="020B0604020202020204" pitchFamily="34" charset="0"/>
                </a:rPr>
              </a:br>
              <a:r>
                <a:rPr lang="hu" sz="1400" i="1" dirty="0" smtClean="0">
                  <a:solidFill>
                    <a:srgbClr val="0070C0"/>
                  </a:solidFill>
                  <a:effectLst/>
                  <a:cs typeface="Arial" panose="020B0604020202020204" pitchFamily="34" charset="0"/>
                </a:rPr>
                <a:t>várható élőhelyei</a:t>
              </a:r>
              <a:endParaRPr lang="hu" sz="1400" i="1" dirty="0">
                <a:solidFill>
                  <a:srgbClr val="0070C0"/>
                </a:solidFill>
                <a:effectLst/>
                <a:cs typeface="Arial" panose="020B0604020202020204" pitchFamily="34" charset="0"/>
              </a:endParaRPr>
            </a:p>
          </p:txBody>
        </p:sp>
        <p:grpSp>
          <p:nvGrpSpPr>
            <p:cNvPr id="26" name="Group 25">
              <a:extLst>
                <a:ext uri="{FF2B5EF4-FFF2-40B4-BE49-F238E27FC236}">
                  <a16:creationId xmlns:a16="http://schemas.microsoft.com/office/drawing/2014/main" id="{D8E095FF-F34C-A39A-C66A-53D28E6DCB29}"/>
                </a:ext>
              </a:extLst>
            </p:cNvPr>
            <p:cNvGrpSpPr/>
            <p:nvPr/>
          </p:nvGrpSpPr>
          <p:grpSpPr>
            <a:xfrm>
              <a:off x="7131000" y="619392"/>
              <a:ext cx="4633300" cy="4308108"/>
              <a:chOff x="2864785" y="1270161"/>
              <a:chExt cx="4633300" cy="4308108"/>
            </a:xfrm>
          </p:grpSpPr>
          <p:grpSp>
            <p:nvGrpSpPr>
              <p:cNvPr id="24" name="Group 23">
                <a:extLst>
                  <a:ext uri="{FF2B5EF4-FFF2-40B4-BE49-F238E27FC236}">
                    <a16:creationId xmlns:a16="http://schemas.microsoft.com/office/drawing/2014/main" id="{B4F04F62-B698-7EA8-AAAC-72364C851F3E}"/>
                  </a:ext>
                </a:extLst>
              </p:cNvPr>
              <p:cNvGrpSpPr/>
              <p:nvPr/>
            </p:nvGrpSpPr>
            <p:grpSpPr>
              <a:xfrm>
                <a:off x="2864785" y="3474108"/>
                <a:ext cx="4633300" cy="2104161"/>
                <a:chOff x="2864785" y="3474108"/>
                <a:chExt cx="4633300" cy="2104161"/>
              </a:xfrm>
            </p:grpSpPr>
            <p:grpSp>
              <p:nvGrpSpPr>
                <p:cNvPr id="21" name="Group 20">
                  <a:extLst>
                    <a:ext uri="{FF2B5EF4-FFF2-40B4-BE49-F238E27FC236}">
                      <a16:creationId xmlns:a16="http://schemas.microsoft.com/office/drawing/2014/main" id="{4664F329-A3DF-9BA7-149F-2427AE326199}"/>
                    </a:ext>
                  </a:extLst>
                </p:cNvPr>
                <p:cNvGrpSpPr/>
                <p:nvPr/>
              </p:nvGrpSpPr>
              <p:grpSpPr>
                <a:xfrm>
                  <a:off x="2864785" y="3474108"/>
                  <a:ext cx="4633300" cy="2065268"/>
                  <a:chOff x="2951866" y="3072789"/>
                  <a:chExt cx="4633300" cy="2065268"/>
                </a:xfrm>
              </p:grpSpPr>
              <p:pic>
                <p:nvPicPr>
                  <p:cNvPr id="8" name="Picture 7">
                    <a:extLst>
                      <a:ext uri="{FF2B5EF4-FFF2-40B4-BE49-F238E27FC236}">
                        <a16:creationId xmlns:a16="http://schemas.microsoft.com/office/drawing/2014/main" id="{579C440F-B385-BFE4-F2E0-85FEB2673088}"/>
                      </a:ext>
                    </a:extLst>
                  </p:cNvPr>
                  <p:cNvPicPr>
                    <a:picLocks noChangeAspect="1"/>
                  </p:cNvPicPr>
                  <p:nvPr/>
                </p:nvPicPr>
                <p:blipFill>
                  <a:blip r:embed="rId3"/>
                  <a:stretch>
                    <a:fillRect/>
                  </a:stretch>
                </p:blipFill>
                <p:spPr>
                  <a:xfrm>
                    <a:off x="2956127" y="3072789"/>
                    <a:ext cx="4629039" cy="2065268"/>
                  </a:xfrm>
                  <a:prstGeom prst="rect">
                    <a:avLst/>
                  </a:prstGeom>
                </p:spPr>
              </p:pic>
              <p:sp>
                <p:nvSpPr>
                  <p:cNvPr id="20" name="Rectangle 19">
                    <a:extLst>
                      <a:ext uri="{FF2B5EF4-FFF2-40B4-BE49-F238E27FC236}">
                        <a16:creationId xmlns:a16="http://schemas.microsoft.com/office/drawing/2014/main" id="{690A34E0-7F55-895A-F22B-68BF662ACE97}"/>
                      </a:ext>
                    </a:extLst>
                  </p:cNvPr>
                  <p:cNvSpPr/>
                  <p:nvPr/>
                </p:nvSpPr>
                <p:spPr>
                  <a:xfrm>
                    <a:off x="2951866" y="4239000"/>
                    <a:ext cx="399134" cy="899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22" name="TextBox 21">
                  <a:extLst>
                    <a:ext uri="{FF2B5EF4-FFF2-40B4-BE49-F238E27FC236}">
                      <a16:creationId xmlns:a16="http://schemas.microsoft.com/office/drawing/2014/main" id="{80209B79-E10B-1056-41E7-5B05ADF6BD52}"/>
                    </a:ext>
                  </a:extLst>
                </p:cNvPr>
                <p:cNvSpPr txBox="1"/>
                <p:nvPr/>
              </p:nvSpPr>
              <p:spPr>
                <a:xfrm>
                  <a:off x="4728156" y="5316659"/>
                  <a:ext cx="941283" cy="261610"/>
                </a:xfrm>
                <a:prstGeom prst="rect">
                  <a:avLst/>
                </a:prstGeom>
                <a:noFill/>
              </p:spPr>
              <p:txBody>
                <a:bodyPr wrap="none" rtlCol="0">
                  <a:spAutoFit/>
                </a:bodyPr>
                <a:lstStyle/>
                <a:p>
                  <a:pPr rtl="0"/>
                  <a:r>
                    <a:rPr lang="hu" sz="1100" dirty="0"/>
                    <a:t>2070 RCP 2.6</a:t>
                  </a:r>
                  <a:endParaRPr lang="en-IE" sz="1100" dirty="0"/>
                </a:p>
              </p:txBody>
            </p:sp>
          </p:grpSp>
          <p:grpSp>
            <p:nvGrpSpPr>
              <p:cNvPr id="25" name="Group 24">
                <a:extLst>
                  <a:ext uri="{FF2B5EF4-FFF2-40B4-BE49-F238E27FC236}">
                    <a16:creationId xmlns:a16="http://schemas.microsoft.com/office/drawing/2014/main" id="{57551292-D180-F074-34EE-B0A5220CCEA7}"/>
                  </a:ext>
                </a:extLst>
              </p:cNvPr>
              <p:cNvGrpSpPr/>
              <p:nvPr/>
            </p:nvGrpSpPr>
            <p:grpSpPr>
              <a:xfrm>
                <a:off x="2869046" y="1270161"/>
                <a:ext cx="4629038" cy="2107181"/>
                <a:chOff x="2869046" y="1270161"/>
                <a:chExt cx="4629038" cy="2107181"/>
              </a:xfrm>
            </p:grpSpPr>
            <p:pic>
              <p:nvPicPr>
                <p:cNvPr id="4" name="Picture 3">
                  <a:extLst>
                    <a:ext uri="{FF2B5EF4-FFF2-40B4-BE49-F238E27FC236}">
                      <a16:creationId xmlns:a16="http://schemas.microsoft.com/office/drawing/2014/main" id="{077C9533-B7C1-2193-EF3E-02F3C47BB0C9}"/>
                    </a:ext>
                  </a:extLst>
                </p:cNvPr>
                <p:cNvPicPr>
                  <a:picLocks noChangeAspect="1"/>
                </p:cNvPicPr>
                <p:nvPr/>
              </p:nvPicPr>
              <p:blipFill>
                <a:blip r:embed="rId4"/>
                <a:stretch>
                  <a:fillRect/>
                </a:stretch>
              </p:blipFill>
              <p:spPr>
                <a:xfrm>
                  <a:off x="2869046" y="1270161"/>
                  <a:ext cx="4629038" cy="2043741"/>
                </a:xfrm>
                <a:prstGeom prst="rect">
                  <a:avLst/>
                </a:prstGeom>
              </p:spPr>
            </p:pic>
            <p:sp>
              <p:nvSpPr>
                <p:cNvPr id="23" name="TextBox 22">
                  <a:extLst>
                    <a:ext uri="{FF2B5EF4-FFF2-40B4-BE49-F238E27FC236}">
                      <a16:creationId xmlns:a16="http://schemas.microsoft.com/office/drawing/2014/main" id="{02007981-A823-B39F-6951-76B271C4F963}"/>
                    </a:ext>
                  </a:extLst>
                </p:cNvPr>
                <p:cNvSpPr txBox="1"/>
                <p:nvPr/>
              </p:nvSpPr>
              <p:spPr>
                <a:xfrm>
                  <a:off x="4728155" y="3115732"/>
                  <a:ext cx="1031051" cy="261610"/>
                </a:xfrm>
                <a:prstGeom prst="rect">
                  <a:avLst/>
                </a:prstGeom>
                <a:noFill/>
              </p:spPr>
              <p:txBody>
                <a:bodyPr wrap="none" rtlCol="0">
                  <a:spAutoFit/>
                </a:bodyPr>
                <a:lstStyle/>
                <a:p>
                  <a:pPr rtl="0"/>
                  <a:r>
                    <a:rPr lang="hu" sz="1100" dirty="0"/>
                    <a:t>Aktuális (2022)</a:t>
                  </a:r>
                  <a:endParaRPr lang="en-IE" sz="1100" dirty="0"/>
                </a:p>
              </p:txBody>
            </p:sp>
          </p:grpSp>
        </p:grpSp>
      </p:grpSp>
    </p:spTree>
    <p:extLst>
      <p:ext uri="{BB962C8B-B14F-4D97-AF65-F5344CB8AC3E}">
        <p14:creationId xmlns:p14="http://schemas.microsoft.com/office/powerpoint/2010/main" val="1415482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hu" sz="2000" u="sng" dirty="0" smtClean="0">
                <a:solidFill>
                  <a:srgbClr val="0070C0"/>
                </a:solidFill>
              </a:rPr>
              <a:t>Krónikus </a:t>
            </a:r>
            <a:r>
              <a:rPr lang="hu" sz="2000" u="sng" dirty="0">
                <a:solidFill>
                  <a:srgbClr val="0070C0"/>
                </a:solidFill>
              </a:rPr>
              <a:t>gyulladásos bőrbetegségek</a:t>
            </a:r>
          </a:p>
          <a:p>
            <a:pPr marL="0" indent="0" rtl="0">
              <a:buNone/>
            </a:pPr>
            <a:endParaRPr lang="en-GB" sz="2000" dirty="0">
              <a:solidFill>
                <a:schemeClr val="tx1"/>
              </a:solidFill>
            </a:endParaRPr>
          </a:p>
        </p:txBody>
      </p:sp>
      <p:sp>
        <p:nvSpPr>
          <p:cNvPr id="13" name="TextBox 12">
            <a:extLst>
              <a:ext uri="{FF2B5EF4-FFF2-40B4-BE49-F238E27FC236}">
                <a16:creationId xmlns:a16="http://schemas.microsoft.com/office/drawing/2014/main" id="{8D063935-295A-7D49-5F6A-5E7FE6C4139C}"/>
              </a:ext>
            </a:extLst>
          </p:cNvPr>
          <p:cNvSpPr txBox="1"/>
          <p:nvPr/>
        </p:nvSpPr>
        <p:spPr>
          <a:xfrm>
            <a:off x="4180490" y="5075111"/>
            <a:ext cx="4275000" cy="307777"/>
          </a:xfrm>
          <a:prstGeom prst="rect">
            <a:avLst/>
          </a:prstGeom>
          <a:noFill/>
        </p:spPr>
        <p:txBody>
          <a:bodyPr wrap="square" rtlCol="0">
            <a:spAutoFit/>
          </a:bodyPr>
          <a:lstStyle/>
          <a:p>
            <a:pPr algn="ctr" rtl="0"/>
            <a:r>
              <a:rPr lang="hu" sz="1400" i="1" dirty="0">
                <a:solidFill>
                  <a:srgbClr val="0070C0"/>
                </a:solidFill>
                <a:cs typeface="Arial" panose="020B0604020202020204" pitchFamily="34" charset="0"/>
              </a:rPr>
              <a:t>17</a:t>
            </a:r>
            <a:r>
              <a:rPr lang="hu" sz="1400" i="1" dirty="0">
                <a:solidFill>
                  <a:srgbClr val="0070C0"/>
                </a:solidFill>
                <a:effectLst/>
                <a:cs typeface="Arial" panose="020B0604020202020204" pitchFamily="34" charset="0"/>
              </a:rPr>
              <a:t>. ábra. Az emberi bőr </a:t>
            </a:r>
            <a:r>
              <a:rPr lang="hu" sz="1400" i="1" dirty="0" smtClean="0">
                <a:solidFill>
                  <a:srgbClr val="0070C0"/>
                </a:solidFill>
                <a:effectLst/>
                <a:cs typeface="Arial" panose="020B0604020202020204" pitchFamily="34" charset="0"/>
              </a:rPr>
              <a:t>szerkezeti </a:t>
            </a:r>
            <a:r>
              <a:rPr lang="hu" sz="1400" i="1" dirty="0">
                <a:solidFill>
                  <a:srgbClr val="0070C0"/>
                </a:solidFill>
                <a:effectLst/>
                <a:cs typeface="Arial" panose="020B0604020202020204" pitchFamily="34" charset="0"/>
              </a:rPr>
              <a:t>nézete</a:t>
            </a:r>
          </a:p>
        </p:txBody>
      </p:sp>
      <p:pic>
        <p:nvPicPr>
          <p:cNvPr id="5" name="Picture 4">
            <a:extLst>
              <a:ext uri="{FF2B5EF4-FFF2-40B4-BE49-F238E27FC236}">
                <a16:creationId xmlns:a16="http://schemas.microsoft.com/office/drawing/2014/main" id="{38A4B9C1-649E-2D5B-CA3C-2D90D58EC9BD}"/>
              </a:ext>
            </a:extLst>
          </p:cNvPr>
          <p:cNvPicPr>
            <a:picLocks noChangeAspect="1"/>
          </p:cNvPicPr>
          <p:nvPr/>
        </p:nvPicPr>
        <p:blipFill>
          <a:blip r:embed="rId2"/>
          <a:stretch>
            <a:fillRect/>
          </a:stretch>
        </p:blipFill>
        <p:spPr>
          <a:xfrm>
            <a:off x="2451000" y="983602"/>
            <a:ext cx="7733981" cy="3999320"/>
          </a:xfrm>
          <a:prstGeom prst="rect">
            <a:avLst/>
          </a:prstGeom>
        </p:spPr>
      </p:pic>
    </p:spTree>
    <p:extLst>
      <p:ext uri="{BB962C8B-B14F-4D97-AF65-F5344CB8AC3E}">
        <p14:creationId xmlns:p14="http://schemas.microsoft.com/office/powerpoint/2010/main" val="1720736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5826000" y="6087671"/>
            <a:ext cx="6366000" cy="253916"/>
          </a:xfrm>
          <a:prstGeom prst="rect">
            <a:avLst/>
          </a:prstGeom>
          <a:noFill/>
        </p:spPr>
        <p:txBody>
          <a:bodyPr wrap="square" rtlCol="0">
            <a:spAutoFit/>
          </a:bodyPr>
          <a:lstStyle/>
          <a:p>
            <a:pPr lvl="1" algn="r"/>
            <a:r>
              <a:rPr lang="hu"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2">
                  <a:extLst>
                    <a:ext uri="{A12FA001-AC4F-418D-AE19-62706E023703}">
                      <ahyp:hlinkClr xmlns:ahyp="http://schemas.microsoft.com/office/drawing/2018/hyperlinkcolor" xmlns="" val="tx"/>
                    </a:ext>
                  </a:extLst>
                </a:hlinkClick>
              </a:rPr>
              <a:t>://doi.org/10.1186/s40168-021-01062-5</a:t>
            </a:r>
            <a:r>
              <a:rPr lang="hu" sz="1050" dirty="0">
                <a:cs typeface="Arial" panose="020B0604020202020204" pitchFamily="34" charset="0"/>
              </a:rPr>
              <a:t>    </a:t>
            </a:r>
          </a:p>
        </p:txBody>
      </p:sp>
      <p:pic>
        <p:nvPicPr>
          <p:cNvPr id="1026" name="Picture 2" descr="Fig. 1">
            <a:extLst>
              <a:ext uri="{FF2B5EF4-FFF2-40B4-BE49-F238E27FC236}">
                <a16:creationId xmlns:a16="http://schemas.microsoft.com/office/drawing/2014/main" id="{74E0BDB8-C1AC-BF9F-8900-19914EA141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6001" y="496777"/>
            <a:ext cx="7515000" cy="564408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D88E52F-7328-0337-8464-A99B253D41EA}"/>
              </a:ext>
            </a:extLst>
          </p:cNvPr>
          <p:cNvSpPr txBox="1"/>
          <p:nvPr/>
        </p:nvSpPr>
        <p:spPr>
          <a:xfrm>
            <a:off x="515999" y="2304000"/>
            <a:ext cx="3897079" cy="1399742"/>
          </a:xfrm>
          <a:prstGeom prst="rect">
            <a:avLst/>
          </a:prstGeom>
          <a:noFill/>
        </p:spPr>
        <p:txBody>
          <a:bodyPr wrap="square" rtlCol="0">
            <a:spAutoFit/>
          </a:bodyPr>
          <a:lstStyle/>
          <a:p>
            <a:pPr algn="just">
              <a:lnSpc>
                <a:spcPct val="120000"/>
              </a:lnSpc>
            </a:pPr>
            <a:r>
              <a:rPr lang="hu-HU" dirty="0" smtClean="0"/>
              <a:t>A </a:t>
            </a:r>
            <a:r>
              <a:rPr lang="hu-HU" dirty="0"/>
              <a:t>bőr </a:t>
            </a:r>
            <a:r>
              <a:rPr lang="hu-HU" dirty="0" err="1"/>
              <a:t>mikrobiomját</a:t>
            </a:r>
            <a:r>
              <a:rPr lang="hu-HU" dirty="0"/>
              <a:t> különböző mikroorganizmusok alkotják, beleértve a baktériumokat, gombákat, </a:t>
            </a:r>
            <a:r>
              <a:rPr lang="hu-HU" dirty="0" err="1"/>
              <a:t>archeákat</a:t>
            </a:r>
            <a:r>
              <a:rPr lang="hu-HU" dirty="0"/>
              <a:t>, vírusokat és atkafajokat (pl. </a:t>
            </a:r>
            <a:r>
              <a:rPr lang="hu-HU" i="1" dirty="0" err="1"/>
              <a:t>Demodex</a:t>
            </a:r>
            <a:r>
              <a:rPr lang="hu-HU" dirty="0"/>
              <a:t>). </a:t>
            </a:r>
          </a:p>
        </p:txBody>
      </p:sp>
      <p:sp>
        <p:nvSpPr>
          <p:cNvPr id="3" name="TextBox 2">
            <a:extLst>
              <a:ext uri="{FF2B5EF4-FFF2-40B4-BE49-F238E27FC236}">
                <a16:creationId xmlns:a16="http://schemas.microsoft.com/office/drawing/2014/main" id="{DB394F13-4433-A7E7-F9E0-F5E012C37FCC}"/>
              </a:ext>
            </a:extLst>
          </p:cNvPr>
          <p:cNvSpPr txBox="1"/>
          <p:nvPr/>
        </p:nvSpPr>
        <p:spPr>
          <a:xfrm>
            <a:off x="246000" y="156949"/>
            <a:ext cx="4815000" cy="892552"/>
          </a:xfrm>
          <a:prstGeom prst="rect">
            <a:avLst/>
          </a:prstGeom>
          <a:noFill/>
        </p:spPr>
        <p:txBody>
          <a:bodyPr wrap="square" rtlCol="0">
            <a:spAutoFit/>
          </a:bodyPr>
          <a:lstStyle/>
          <a:p>
            <a:pPr marL="0" indent="0" rtl="0">
              <a:buNone/>
            </a:pPr>
            <a:r>
              <a:rPr lang="hu" sz="2600" b="1" dirty="0"/>
              <a:t>A </a:t>
            </a:r>
            <a:r>
              <a:rPr lang="hu" sz="2600" b="1" dirty="0" smtClean="0"/>
              <a:t>bőr mikrobiomja és kapcsolata az immunrendszerrel</a:t>
            </a:r>
            <a:endParaRPr lang="hu" sz="2600" b="1" dirty="0"/>
          </a:p>
        </p:txBody>
      </p:sp>
      <p:sp>
        <p:nvSpPr>
          <p:cNvPr id="4" name="TextBox 3">
            <a:extLst>
              <a:ext uri="{FF2B5EF4-FFF2-40B4-BE49-F238E27FC236}">
                <a16:creationId xmlns:a16="http://schemas.microsoft.com/office/drawing/2014/main" id="{415C1329-C9B4-595D-B6FD-2EF9CEF36672}"/>
              </a:ext>
            </a:extLst>
          </p:cNvPr>
          <p:cNvSpPr txBox="1"/>
          <p:nvPr/>
        </p:nvSpPr>
        <p:spPr>
          <a:xfrm>
            <a:off x="4989250" y="189000"/>
            <a:ext cx="7181749" cy="307777"/>
          </a:xfrm>
          <a:prstGeom prst="rect">
            <a:avLst/>
          </a:prstGeom>
          <a:noFill/>
        </p:spPr>
        <p:txBody>
          <a:bodyPr wrap="square" rtlCol="0">
            <a:spAutoFit/>
          </a:bodyPr>
          <a:lstStyle/>
          <a:p>
            <a:pPr algn="ctr" rtl="0"/>
            <a:r>
              <a:rPr lang="hu" sz="1400" i="1" dirty="0">
                <a:solidFill>
                  <a:srgbClr val="0070C0"/>
                </a:solidFill>
                <a:cs typeface="Arial" panose="020B0604020202020204" pitchFamily="34" charset="0"/>
              </a:rPr>
              <a:t>18</a:t>
            </a:r>
            <a:r>
              <a:rPr lang="hu" sz="1400" i="1" dirty="0">
                <a:solidFill>
                  <a:srgbClr val="0070C0"/>
                </a:solidFill>
                <a:effectLst/>
                <a:cs typeface="Arial" panose="020B0604020202020204" pitchFamily="34" charset="0"/>
              </a:rPr>
              <a:t>. ábra. </a:t>
            </a:r>
            <a:r>
              <a:rPr lang="hu" sz="1400" i="1" dirty="0" smtClean="0">
                <a:solidFill>
                  <a:srgbClr val="0070C0"/>
                </a:solidFill>
                <a:cs typeface="Arial" panose="020B0604020202020204" pitchFamily="34" charset="0"/>
              </a:rPr>
              <a:t>Az </a:t>
            </a:r>
            <a:r>
              <a:rPr lang="hu" sz="1400" i="1" dirty="0" smtClean="0">
                <a:solidFill>
                  <a:srgbClr val="0070C0"/>
                </a:solidFill>
                <a:effectLst/>
                <a:cs typeface="Arial" panose="020B0604020202020204" pitchFamily="34" charset="0"/>
              </a:rPr>
              <a:t>emberi </a:t>
            </a:r>
            <a:r>
              <a:rPr lang="hu" sz="1400" i="1" dirty="0">
                <a:solidFill>
                  <a:srgbClr val="0070C0"/>
                </a:solidFill>
                <a:effectLst/>
                <a:cs typeface="Arial" panose="020B0604020202020204" pitchFamily="34" charset="0"/>
              </a:rPr>
              <a:t>bőr mikrobiomja</a:t>
            </a:r>
          </a:p>
        </p:txBody>
      </p:sp>
    </p:spTree>
    <p:extLst>
      <p:ext uri="{BB962C8B-B14F-4D97-AF65-F5344CB8AC3E}">
        <p14:creationId xmlns:p14="http://schemas.microsoft.com/office/powerpoint/2010/main" val="199940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69000" y="6145084"/>
            <a:ext cx="4629975" cy="253916"/>
          </a:xfrm>
          <a:prstGeom prst="rect">
            <a:avLst/>
          </a:prstGeom>
          <a:noFill/>
        </p:spPr>
        <p:txBody>
          <a:bodyPr wrap="square" rtlCol="0">
            <a:spAutoFit/>
          </a:bodyPr>
          <a:lstStyle/>
          <a:p>
            <a:pPr rtl="0"/>
            <a:r>
              <a:rPr lang="hu" sz="100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00" dirty="0">
                <a:cs typeface="Arial" panose="020B0604020202020204" pitchFamily="34" charset="0"/>
                <a:hlinkClick r:id="rId2">
                  <a:extLst>
                    <a:ext uri="{A12FA001-AC4F-418D-AE19-62706E023703}">
                      <ahyp:hlinkClr xmlns:ahyp="http://schemas.microsoft.com/office/drawing/2018/hyperlinkcolor" xmlns="" val="tx"/>
                    </a:ext>
                  </a:extLst>
                </a:hlinkClick>
              </a:rPr>
              <a:t>://doi.org/10.1186/s40413-017-0160-5</a:t>
            </a:r>
            <a:r>
              <a:rPr lang="hu" sz="1000" dirty="0">
                <a:cs typeface="Arial" panose="020B0604020202020204" pitchFamily="34" charset="0"/>
              </a:rPr>
              <a:t>     </a:t>
            </a:r>
          </a:p>
        </p:txBody>
      </p:sp>
      <p:sp>
        <p:nvSpPr>
          <p:cNvPr id="4" name="TextBox 3">
            <a:extLst>
              <a:ext uri="{FF2B5EF4-FFF2-40B4-BE49-F238E27FC236}">
                <a16:creationId xmlns:a16="http://schemas.microsoft.com/office/drawing/2014/main" id="{415C1329-C9B4-595D-B6FD-2EF9CEF36672}"/>
              </a:ext>
            </a:extLst>
          </p:cNvPr>
          <p:cNvSpPr txBox="1"/>
          <p:nvPr/>
        </p:nvSpPr>
        <p:spPr>
          <a:xfrm>
            <a:off x="0" y="5670010"/>
            <a:ext cx="12192000" cy="523220"/>
          </a:xfrm>
          <a:prstGeom prst="rect">
            <a:avLst/>
          </a:prstGeom>
          <a:noFill/>
        </p:spPr>
        <p:txBody>
          <a:bodyPr wrap="square" rtlCol="0">
            <a:spAutoFit/>
          </a:bodyPr>
          <a:lstStyle/>
          <a:p>
            <a:pPr algn="ctr" rtl="0"/>
            <a:r>
              <a:rPr lang="hu" sz="1400" i="1" dirty="0">
                <a:solidFill>
                  <a:srgbClr val="0070C0"/>
                </a:solidFill>
                <a:cs typeface="Arial" panose="020B0604020202020204" pitchFamily="34" charset="0"/>
              </a:rPr>
              <a:t>19</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ábra </a:t>
            </a:r>
            <a:r>
              <a:rPr lang="hu" sz="1400" i="1" dirty="0">
                <a:solidFill>
                  <a:srgbClr val="0070C0"/>
                </a:solidFill>
                <a:effectLst/>
                <a:cs typeface="Arial" panose="020B0604020202020204" pitchFamily="34" charset="0"/>
              </a:rPr>
              <a:t>A biológiai sokféleséget és a mikrobiális ökológiát befolyásoló környezeti ökoszisztémák </a:t>
            </a:r>
            <a:r>
              <a:rPr lang="hu" sz="1400" i="1" dirty="0" smtClean="0">
                <a:solidFill>
                  <a:srgbClr val="0070C0"/>
                </a:solidFill>
                <a:effectLst/>
                <a:cs typeface="Arial" panose="020B0604020202020204" pitchFamily="34" charset="0"/>
              </a:rPr>
              <a:t>változása </a:t>
            </a:r>
          </a:p>
          <a:p>
            <a:pPr algn="ctr"/>
            <a:r>
              <a:rPr lang="hu" sz="1400" i="1" dirty="0" smtClean="0">
                <a:solidFill>
                  <a:srgbClr val="0070C0"/>
                </a:solidFill>
                <a:effectLst/>
                <a:cs typeface="Arial" panose="020B0604020202020204" pitchFamily="34" charset="0"/>
              </a:rPr>
              <a:t>(</a:t>
            </a:r>
            <a:r>
              <a:rPr lang="hu" sz="1400" i="1" dirty="0">
                <a:solidFill>
                  <a:srgbClr val="0070C0"/>
                </a:solidFill>
                <a:effectLst/>
                <a:cs typeface="Arial" panose="020B0604020202020204" pitchFamily="34" charset="0"/>
              </a:rPr>
              <a:t>Dysbiosis = </a:t>
            </a:r>
            <a:r>
              <a:rPr lang="hu" sz="1400" i="1" dirty="0" smtClean="0">
                <a:solidFill>
                  <a:srgbClr val="0070C0"/>
                </a:solidFill>
                <a:effectLst/>
                <a:cs typeface="Arial" panose="020B0604020202020204" pitchFamily="34" charset="0"/>
              </a:rPr>
              <a:t> </a:t>
            </a:r>
            <a:r>
              <a:rPr lang="hu-HU" sz="1400" i="1" dirty="0" smtClean="0">
                <a:solidFill>
                  <a:srgbClr val="0070C0"/>
                </a:solidFill>
                <a:cs typeface="Arial" panose="020B0604020202020204" pitchFamily="34" charset="0"/>
              </a:rPr>
              <a:t>a </a:t>
            </a:r>
            <a:r>
              <a:rPr lang="hu-HU" sz="1400" i="1" dirty="0">
                <a:solidFill>
                  <a:srgbClr val="0070C0"/>
                </a:solidFill>
                <a:cs typeface="Arial" panose="020B0604020202020204" pitchFamily="34" charset="0"/>
              </a:rPr>
              <a:t>baktériumok egyensúlyának felborulása, az anyagcsere-aktivitásuk megváltozása, illetve eloszlásuk </a:t>
            </a:r>
            <a:r>
              <a:rPr lang="hu-HU" sz="1400" i="1" dirty="0" smtClean="0">
                <a:solidFill>
                  <a:srgbClr val="0070C0"/>
                </a:solidFill>
                <a:cs typeface="Arial" panose="020B0604020202020204" pitchFamily="34" charset="0"/>
              </a:rPr>
              <a:t>módosulása)</a:t>
            </a:r>
            <a:endParaRPr lang="hu" sz="14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E2A420E1-DAE3-C977-9C89-0A6B1FA20ECD}"/>
              </a:ext>
            </a:extLst>
          </p:cNvPr>
          <p:cNvPicPr>
            <a:picLocks noChangeAspect="1"/>
          </p:cNvPicPr>
          <p:nvPr/>
        </p:nvPicPr>
        <p:blipFill>
          <a:blip r:embed="rId3"/>
          <a:stretch>
            <a:fillRect/>
          </a:stretch>
        </p:blipFill>
        <p:spPr>
          <a:xfrm>
            <a:off x="1866000" y="79887"/>
            <a:ext cx="8100000" cy="5618958"/>
          </a:xfrm>
          <a:prstGeom prst="rect">
            <a:avLst/>
          </a:prstGeom>
        </p:spPr>
      </p:pic>
    </p:spTree>
    <p:extLst>
      <p:ext uri="{BB962C8B-B14F-4D97-AF65-F5344CB8AC3E}">
        <p14:creationId xmlns:p14="http://schemas.microsoft.com/office/powerpoint/2010/main" val="3079520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9029" y="6160712"/>
            <a:ext cx="3337055" cy="253916"/>
          </a:xfrm>
          <a:prstGeom prst="rect">
            <a:avLst/>
          </a:prstGeom>
          <a:noFill/>
        </p:spPr>
        <p:txBody>
          <a:bodyPr wrap="square" rtlCol="0">
            <a:spAutoFit/>
          </a:bodyPr>
          <a:lstStyle/>
          <a:p>
            <a:pPr rtl="0"/>
            <a:r>
              <a:rPr lang="hu"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2">
                  <a:extLst>
                    <a:ext uri="{A12FA001-AC4F-418D-AE19-62706E023703}">
                      <ahyp:hlinkClr xmlns:ahyp="http://schemas.microsoft.com/office/drawing/2018/hyperlinkcolor" xmlns="" val="tx"/>
                    </a:ext>
                  </a:extLst>
                </a:hlinkClick>
              </a:rPr>
              <a:t>://doi.org/10.1111/j.1346-8138.2002.tb00313.x</a:t>
            </a:r>
            <a:r>
              <a:rPr lang="hu" sz="1050" dirty="0">
                <a:cs typeface="Arial" panose="020B0604020202020204" pitchFamily="34" charset="0"/>
              </a:rPr>
              <a:t>   </a:t>
            </a:r>
            <a:endParaRPr lang="en-IE" sz="1050" dirty="0">
              <a:cs typeface="Arial" panose="020B0604020202020204" pitchFamily="34" charset="0"/>
            </a:endParaRPr>
          </a:p>
        </p:txBody>
      </p:sp>
      <p:grpSp>
        <p:nvGrpSpPr>
          <p:cNvPr id="7" name="Group 6">
            <a:extLst>
              <a:ext uri="{FF2B5EF4-FFF2-40B4-BE49-F238E27FC236}">
                <a16:creationId xmlns:a16="http://schemas.microsoft.com/office/drawing/2014/main" id="{6DB5A96E-B701-BFFE-CB5B-DEBE46D4B194}"/>
              </a:ext>
            </a:extLst>
          </p:cNvPr>
          <p:cNvGrpSpPr/>
          <p:nvPr/>
        </p:nvGrpSpPr>
        <p:grpSpPr>
          <a:xfrm>
            <a:off x="124835" y="741770"/>
            <a:ext cx="5791055" cy="3767230"/>
            <a:chOff x="6394553" y="1097257"/>
            <a:chExt cx="5501659" cy="3419179"/>
          </a:xfrm>
        </p:grpSpPr>
        <p:sp>
          <p:nvSpPr>
            <p:cNvPr id="4" name="TextBox 3">
              <a:extLst>
                <a:ext uri="{FF2B5EF4-FFF2-40B4-BE49-F238E27FC236}">
                  <a16:creationId xmlns:a16="http://schemas.microsoft.com/office/drawing/2014/main" id="{415C1329-C9B4-595D-B6FD-2EF9CEF36672}"/>
                </a:ext>
              </a:extLst>
            </p:cNvPr>
            <p:cNvSpPr txBox="1"/>
            <p:nvPr/>
          </p:nvSpPr>
          <p:spPr>
            <a:xfrm>
              <a:off x="6394553" y="4236958"/>
              <a:ext cx="5375076" cy="279478"/>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20. </a:t>
              </a:r>
              <a:r>
                <a:rPr lang="hu" sz="1400" i="1" dirty="0" smtClean="0">
                  <a:solidFill>
                    <a:srgbClr val="0070C0"/>
                  </a:solidFill>
                  <a:effectLst/>
                  <a:cs typeface="Arial" panose="020B0604020202020204" pitchFamily="34" charset="0"/>
                </a:rPr>
                <a:t>ábra </a:t>
              </a:r>
              <a:r>
                <a:rPr lang="hu" sz="1400" i="1" dirty="0">
                  <a:solidFill>
                    <a:srgbClr val="0070C0"/>
                  </a:solidFill>
                  <a:effectLst/>
                  <a:cs typeface="Arial" panose="020B0604020202020204" pitchFamily="34" charset="0"/>
                </a:rPr>
                <a:t>A </a:t>
              </a:r>
              <a:r>
                <a:rPr lang="hu" sz="1400" i="1" dirty="0" smtClean="0">
                  <a:solidFill>
                    <a:srgbClr val="0070C0"/>
                  </a:solidFill>
                  <a:cs typeface="Arial" panose="020B0604020202020204" pitchFamily="34" charset="0"/>
                </a:rPr>
                <a:t>acne megjelenésének szezonális </a:t>
              </a:r>
              <a:r>
                <a:rPr lang="hu" sz="1400" i="1" dirty="0">
                  <a:solidFill>
                    <a:srgbClr val="0070C0"/>
                  </a:solidFill>
                  <a:cs typeface="Arial" panose="020B0604020202020204" pitchFamily="34" charset="0"/>
                </a:rPr>
                <a:t>változása </a:t>
              </a:r>
            </a:p>
          </p:txBody>
        </p:sp>
        <p:pic>
          <p:nvPicPr>
            <p:cNvPr id="6" name="Picture 5">
              <a:extLst>
                <a:ext uri="{FF2B5EF4-FFF2-40B4-BE49-F238E27FC236}">
                  <a16:creationId xmlns:a16="http://schemas.microsoft.com/office/drawing/2014/main" id="{AA9FFE86-6658-1A4C-1715-FF8D6748C02D}"/>
                </a:ext>
              </a:extLst>
            </p:cNvPr>
            <p:cNvPicPr>
              <a:picLocks noChangeAspect="1"/>
            </p:cNvPicPr>
            <p:nvPr/>
          </p:nvPicPr>
          <p:blipFill>
            <a:blip r:embed="rId3"/>
            <a:stretch>
              <a:fillRect/>
            </a:stretch>
          </p:blipFill>
          <p:spPr>
            <a:xfrm>
              <a:off x="6394553" y="1097257"/>
              <a:ext cx="5501659" cy="3116069"/>
            </a:xfrm>
            <a:prstGeom prst="rect">
              <a:avLst/>
            </a:prstGeom>
          </p:spPr>
        </p:pic>
      </p:grpSp>
      <p:grpSp>
        <p:nvGrpSpPr>
          <p:cNvPr id="8" name="Group 8">
            <a:extLst>
              <a:ext uri="{FF2B5EF4-FFF2-40B4-BE49-F238E27FC236}">
                <a16:creationId xmlns:a16="http://schemas.microsoft.com/office/drawing/2014/main" id="{05475C2B-1F49-A237-479C-063E76E564C0}"/>
              </a:ext>
            </a:extLst>
          </p:cNvPr>
          <p:cNvGrpSpPr/>
          <p:nvPr/>
        </p:nvGrpSpPr>
        <p:grpSpPr>
          <a:xfrm>
            <a:off x="5902056" y="639000"/>
            <a:ext cx="6019130" cy="4353617"/>
            <a:chOff x="6497940" y="1524312"/>
            <a:chExt cx="5268060" cy="3702520"/>
          </a:xfrm>
        </p:grpSpPr>
        <p:sp>
          <p:nvSpPr>
            <p:cNvPr id="9" name="TextBox 17">
              <a:extLst>
                <a:ext uri="{FF2B5EF4-FFF2-40B4-BE49-F238E27FC236}">
                  <a16:creationId xmlns:a16="http://schemas.microsoft.com/office/drawing/2014/main" id="{C4BDBF7A-70D2-82BD-CF36-67253F544A08}"/>
                </a:ext>
              </a:extLst>
            </p:cNvPr>
            <p:cNvSpPr txBox="1"/>
            <p:nvPr/>
          </p:nvSpPr>
          <p:spPr>
            <a:xfrm>
              <a:off x="6497940" y="4930352"/>
              <a:ext cx="5268060" cy="296480"/>
            </a:xfrm>
            <a:prstGeom prst="rect">
              <a:avLst/>
            </a:prstGeom>
            <a:noFill/>
          </p:spPr>
          <p:txBody>
            <a:bodyPr wrap="square" rtlCol="0">
              <a:spAutoFit/>
            </a:bodyPr>
            <a:lstStyle/>
            <a:p>
              <a:pPr algn="ctr" rtl="0"/>
              <a:r>
                <a:rPr lang="hu" sz="1400" i="1" dirty="0">
                  <a:solidFill>
                    <a:srgbClr val="0070C0"/>
                  </a:solidFill>
                  <a:cs typeface="Arial" panose="020B0604020202020204" pitchFamily="34" charset="0"/>
                </a:rPr>
                <a:t>3. </a:t>
              </a:r>
              <a:r>
                <a:rPr lang="hu" sz="1400" i="1" dirty="0" smtClean="0">
                  <a:solidFill>
                    <a:srgbClr val="0070C0"/>
                  </a:solidFill>
                  <a:cs typeface="Arial" panose="020B0604020202020204" pitchFamily="34" charset="0"/>
                </a:rPr>
                <a:t>táblázat </a:t>
              </a:r>
              <a:r>
                <a:rPr lang="hu" sz="1400" i="1" dirty="0">
                  <a:solidFill>
                    <a:srgbClr val="0070C0"/>
                  </a:solidFill>
                  <a:cs typeface="Arial" panose="020B0604020202020204" pitchFamily="34" charset="0"/>
                </a:rPr>
                <a:t>Az atópiás dermatitisz </a:t>
              </a:r>
              <a:r>
                <a:rPr lang="hu" sz="1400" i="1" dirty="0" smtClean="0">
                  <a:solidFill>
                    <a:srgbClr val="0070C0"/>
                  </a:solidFill>
                  <a:cs typeface="Arial" panose="020B0604020202020204" pitchFamily="34" charset="0"/>
                </a:rPr>
                <a:t>kialakulására ható tényezők</a:t>
              </a:r>
              <a:endParaRPr lang="en-GB" sz="1400" i="1" dirty="0">
                <a:solidFill>
                  <a:srgbClr val="0070C0"/>
                </a:solidFill>
                <a:effectLst/>
                <a:cs typeface="Arial" panose="020B0604020202020204" pitchFamily="34" charset="0"/>
              </a:endParaRPr>
            </a:p>
          </p:txBody>
        </p:sp>
        <p:pic>
          <p:nvPicPr>
            <p:cNvPr id="10" name="Picture 4">
              <a:extLst>
                <a:ext uri="{FF2B5EF4-FFF2-40B4-BE49-F238E27FC236}">
                  <a16:creationId xmlns:a16="http://schemas.microsoft.com/office/drawing/2014/main" id="{A651E07E-2FE1-B10B-AE16-59EC88763567}"/>
                </a:ext>
              </a:extLst>
            </p:cNvPr>
            <p:cNvPicPr>
              <a:picLocks noChangeAspect="1"/>
            </p:cNvPicPr>
            <p:nvPr/>
          </p:nvPicPr>
          <p:blipFill>
            <a:blip r:embed="rId4"/>
            <a:stretch>
              <a:fillRect/>
            </a:stretch>
          </p:blipFill>
          <p:spPr>
            <a:xfrm>
              <a:off x="6497940" y="1524312"/>
              <a:ext cx="5268060" cy="3448531"/>
            </a:xfrm>
            <a:prstGeom prst="rect">
              <a:avLst/>
            </a:prstGeom>
          </p:spPr>
        </p:pic>
      </p:grpSp>
      <p:sp>
        <p:nvSpPr>
          <p:cNvPr id="11" name="TextBox 16">
            <a:extLst>
              <a:ext uri="{FF2B5EF4-FFF2-40B4-BE49-F238E27FC236}">
                <a16:creationId xmlns:a16="http://schemas.microsoft.com/office/drawing/2014/main" id="{8DBD8E4A-692B-A237-71D4-2EA708C20074}"/>
              </a:ext>
            </a:extLst>
          </p:cNvPr>
          <p:cNvSpPr txBox="1"/>
          <p:nvPr/>
        </p:nvSpPr>
        <p:spPr>
          <a:xfrm>
            <a:off x="6186000" y="6160712"/>
            <a:ext cx="5940000" cy="253916"/>
          </a:xfrm>
          <a:prstGeom prst="rect">
            <a:avLst/>
          </a:prstGeom>
          <a:noFill/>
        </p:spPr>
        <p:txBody>
          <a:bodyPr wrap="square" rtlCol="0">
            <a:spAutoFit/>
          </a:bodyPr>
          <a:lstStyle/>
          <a:p>
            <a:pPr algn="r" rtl="0"/>
            <a:r>
              <a:rPr lang="hu" sz="1000" dirty="0" smtClean="0">
                <a:cs typeface="Arial" panose="020B0604020202020204" pitchFamily="34" charset="0"/>
                <a:hlinkClick r:id="rId5">
                  <a:extLst>
                    <a:ext uri="{A12FA001-AC4F-418D-AE19-62706E023703}">
                      <ahyp:hlinkClr xmlns:ahyp="http://schemas.microsoft.com/office/drawing/2018/hyperlinkcolor" xmlns="" val="tx"/>
                    </a:ext>
                  </a:extLst>
                </a:hlinkClick>
              </a:rPr>
              <a:t>https</a:t>
            </a:r>
            <a:r>
              <a:rPr lang="hu" sz="1000" dirty="0">
                <a:cs typeface="Arial" panose="020B0604020202020204" pitchFamily="34" charset="0"/>
                <a:hlinkClick r:id="rId5">
                  <a:extLst>
                    <a:ext uri="{A12FA001-AC4F-418D-AE19-62706E023703}">
                      <ahyp:hlinkClr xmlns:ahyp="http://schemas.microsoft.com/office/drawing/2018/hyperlinkcolor" xmlns="" val="tx"/>
                    </a:ext>
                  </a:extLst>
                </a:hlinkClick>
              </a:rPr>
              <a:t>://doi.org/10.1111/ijd.14016</a:t>
            </a:r>
            <a:r>
              <a:rPr lang="hu" sz="1000" dirty="0">
                <a:cs typeface="Arial" panose="020B0604020202020204" pitchFamily="34" charset="0"/>
              </a:rPr>
              <a:t>  </a:t>
            </a:r>
            <a:endParaRPr lang="en-IE" sz="1000" dirty="0">
              <a:cs typeface="Arial" panose="020B0604020202020204" pitchFamily="34" charset="0"/>
            </a:endParaRPr>
          </a:p>
        </p:txBody>
      </p:sp>
    </p:spTree>
    <p:extLst>
      <p:ext uri="{BB962C8B-B14F-4D97-AF65-F5344CB8AC3E}">
        <p14:creationId xmlns:p14="http://schemas.microsoft.com/office/powerpoint/2010/main" val="1272697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7EA56BC-36A8-EB8D-16B7-0F5CB6D7F2FC}"/>
              </a:ext>
            </a:extLst>
          </p:cNvPr>
          <p:cNvGrpSpPr/>
          <p:nvPr/>
        </p:nvGrpSpPr>
        <p:grpSpPr>
          <a:xfrm>
            <a:off x="201000" y="99000"/>
            <a:ext cx="5040000" cy="5130000"/>
            <a:chOff x="223028" y="1735996"/>
            <a:chExt cx="4770001" cy="4095632"/>
          </a:xfrm>
        </p:grpSpPr>
        <p:sp>
          <p:nvSpPr>
            <p:cNvPr id="18" name="TextBox 17">
              <a:extLst>
                <a:ext uri="{FF2B5EF4-FFF2-40B4-BE49-F238E27FC236}">
                  <a16:creationId xmlns:a16="http://schemas.microsoft.com/office/drawing/2014/main" id="{C4BDBF7A-70D2-82BD-CF36-67253F544A08}"/>
                </a:ext>
              </a:extLst>
            </p:cNvPr>
            <p:cNvSpPr txBox="1"/>
            <p:nvPr/>
          </p:nvSpPr>
          <p:spPr>
            <a:xfrm>
              <a:off x="223028" y="5352460"/>
              <a:ext cx="4747971" cy="479168"/>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21. </a:t>
              </a:r>
              <a:r>
                <a:rPr lang="hu" sz="1400" i="1" dirty="0" smtClean="0">
                  <a:solidFill>
                    <a:srgbClr val="0070C0"/>
                  </a:solidFill>
                  <a:effectLst/>
                  <a:cs typeface="Arial" panose="020B0604020202020204" pitchFamily="34" charset="0"/>
                </a:rPr>
                <a:t>ábra </a:t>
              </a:r>
              <a:r>
                <a:rPr lang="hu" sz="1400" i="1" dirty="0">
                  <a:solidFill>
                    <a:srgbClr val="0070C0"/>
                  </a:solidFill>
                  <a:cs typeface="Arial" panose="020B0604020202020204" pitchFamily="34" charset="0"/>
                </a:rPr>
                <a:t>Földrajzi </a:t>
              </a:r>
              <a:r>
                <a:rPr lang="hu" sz="1400" i="1" dirty="0" smtClean="0">
                  <a:solidFill>
                    <a:srgbClr val="0070C0"/>
                  </a:solidFill>
                  <a:cs typeface="Arial" panose="020B0604020202020204" pitchFamily="34" charset="0"/>
                </a:rPr>
                <a:t>összefüggés </a:t>
              </a:r>
              <a:r>
                <a:rPr lang="hu" sz="1400" i="1" dirty="0" smtClean="0">
                  <a:solidFill>
                    <a:srgbClr val="0070C0"/>
                  </a:solidFill>
                  <a:effectLst/>
                  <a:cs typeface="Arial" panose="020B0604020202020204" pitchFamily="34" charset="0"/>
                </a:rPr>
                <a:t>a gyermekorvosi </a:t>
              </a:r>
              <a:r>
                <a:rPr lang="hu" sz="1400" i="1" dirty="0">
                  <a:solidFill>
                    <a:srgbClr val="0070C0"/>
                  </a:solidFill>
                  <a:effectLst/>
                  <a:cs typeface="Arial" panose="020B0604020202020204" pitchFamily="34" charset="0"/>
                </a:rPr>
                <a:t>sürgősségi </a:t>
              </a:r>
              <a:r>
                <a:rPr lang="hu" sz="1400" i="1" dirty="0" smtClean="0">
                  <a:solidFill>
                    <a:srgbClr val="0070C0"/>
                  </a:solidFill>
                  <a:cs typeface="Arial" panose="020B0604020202020204" pitchFamily="34" charset="0"/>
                </a:rPr>
                <a:t>betegforgalom </a:t>
              </a:r>
              <a:r>
                <a:rPr lang="hu" sz="1400" i="1" dirty="0" smtClean="0">
                  <a:solidFill>
                    <a:srgbClr val="0070C0"/>
                  </a:solidFill>
                  <a:effectLst/>
                  <a:cs typeface="Arial" panose="020B0604020202020204" pitchFamily="34" charset="0"/>
                </a:rPr>
                <a:t>és </a:t>
              </a:r>
              <a:r>
                <a:rPr lang="hu" sz="1400" i="1" dirty="0">
                  <a:solidFill>
                    <a:srgbClr val="0070C0"/>
                  </a:solidFill>
                  <a:effectLst/>
                  <a:cs typeface="Arial" panose="020B0604020202020204" pitchFamily="34" charset="0"/>
                </a:rPr>
                <a:t>a tajvani árvízesemények </a:t>
              </a:r>
              <a:r>
                <a:rPr lang="hu" sz="1400" i="1" dirty="0" smtClean="0">
                  <a:solidFill>
                    <a:srgbClr val="0070C0"/>
                  </a:solidFill>
                  <a:effectLst/>
                  <a:cs typeface="Arial" panose="020B0604020202020204" pitchFamily="34" charset="0"/>
                </a:rPr>
                <a:t>közötti összefügés</a:t>
              </a:r>
              <a:endParaRPr lang="hu" sz="1400" i="1" dirty="0">
                <a:solidFill>
                  <a:srgbClr val="0070C0"/>
                </a:solidFill>
                <a:effectLst/>
                <a:cs typeface="Arial" panose="020B0604020202020204" pitchFamily="34" charset="0"/>
              </a:endParaRPr>
            </a:p>
          </p:txBody>
        </p:sp>
        <p:pic>
          <p:nvPicPr>
            <p:cNvPr id="4" name="Picture 3">
              <a:extLst>
                <a:ext uri="{FF2B5EF4-FFF2-40B4-BE49-F238E27FC236}">
                  <a16:creationId xmlns:a16="http://schemas.microsoft.com/office/drawing/2014/main" id="{85314C6E-FE93-0B1C-AEF7-21A9E543D102}"/>
                </a:ext>
              </a:extLst>
            </p:cNvPr>
            <p:cNvPicPr>
              <a:picLocks noChangeAspect="1"/>
            </p:cNvPicPr>
            <p:nvPr/>
          </p:nvPicPr>
          <p:blipFill>
            <a:blip r:embed="rId2"/>
            <a:stretch>
              <a:fillRect/>
            </a:stretch>
          </p:blipFill>
          <p:spPr>
            <a:xfrm>
              <a:off x="223029" y="1735996"/>
              <a:ext cx="4770000" cy="3511005"/>
            </a:xfrm>
            <a:prstGeom prst="rect">
              <a:avLst/>
            </a:prstGeom>
          </p:spPr>
        </p:pic>
      </p:grpSp>
      <p:sp>
        <p:nvSpPr>
          <p:cNvPr id="10" name="TextBox 17">
            <a:extLst>
              <a:ext uri="{FF2B5EF4-FFF2-40B4-BE49-F238E27FC236}">
                <a16:creationId xmlns:a16="http://schemas.microsoft.com/office/drawing/2014/main" id="{C4BDBF7A-70D2-82BD-CF36-67253F544A08}"/>
              </a:ext>
            </a:extLst>
          </p:cNvPr>
          <p:cNvSpPr txBox="1"/>
          <p:nvPr/>
        </p:nvSpPr>
        <p:spPr>
          <a:xfrm>
            <a:off x="6382551" y="5808193"/>
            <a:ext cx="4668191" cy="500807"/>
          </a:xfrm>
          <a:prstGeom prst="rect">
            <a:avLst/>
          </a:prstGeom>
          <a:noFill/>
        </p:spPr>
        <p:txBody>
          <a:bodyPr wrap="square" rtlCol="0">
            <a:spAutoFit/>
          </a:bodyPr>
          <a:lstStyle/>
          <a:p>
            <a:pPr algn="ctr"/>
            <a:r>
              <a:rPr lang="hu" sz="1400" i="1" dirty="0">
                <a:solidFill>
                  <a:srgbClr val="0070C0"/>
                </a:solidFill>
                <a:effectLst/>
                <a:cs typeface="Arial" panose="020B0604020202020204" pitchFamily="34" charset="0"/>
              </a:rPr>
              <a:t>22. </a:t>
            </a:r>
            <a:r>
              <a:rPr lang="hu-HU" sz="1400" i="1" dirty="0">
                <a:solidFill>
                  <a:srgbClr val="0070C0"/>
                </a:solidFill>
                <a:cs typeface="Arial" panose="020B0604020202020204" pitchFamily="34" charset="0"/>
              </a:rPr>
              <a:t>á</a:t>
            </a:r>
            <a:r>
              <a:rPr lang="hu" sz="1400" i="1" dirty="0" smtClean="0">
                <a:solidFill>
                  <a:srgbClr val="0070C0"/>
                </a:solidFill>
                <a:effectLst/>
                <a:cs typeface="Arial" panose="020B0604020202020204" pitchFamily="34" charset="0"/>
              </a:rPr>
              <a:t>bra </a:t>
            </a:r>
            <a:r>
              <a:rPr lang="hu-HU" sz="1400" i="1" dirty="0">
                <a:solidFill>
                  <a:srgbClr val="0070C0"/>
                </a:solidFill>
                <a:cs typeface="Arial" panose="020B0604020202020204" pitchFamily="34" charset="0"/>
              </a:rPr>
              <a:t>Az alsó végtagi </a:t>
            </a:r>
            <a:r>
              <a:rPr lang="hu-HU" sz="1400" i="1" dirty="0" err="1">
                <a:solidFill>
                  <a:srgbClr val="0070C0"/>
                </a:solidFill>
                <a:cs typeface="Arial" panose="020B0604020202020204" pitchFamily="34" charset="0"/>
              </a:rPr>
              <a:t>cellulitiszes</a:t>
            </a:r>
            <a:r>
              <a:rPr lang="hu-HU" sz="1400" i="1" dirty="0">
                <a:solidFill>
                  <a:srgbClr val="0070C0"/>
                </a:solidFill>
                <a:cs typeface="Arial" panose="020B0604020202020204" pitchFamily="34" charset="0"/>
              </a:rPr>
              <a:t> betegek napi és heti esetszáma, valamint a napi csapadékmennyiség </a:t>
            </a:r>
            <a:r>
              <a:rPr lang="hu" sz="1400" i="1" dirty="0">
                <a:solidFill>
                  <a:srgbClr val="0070C0"/>
                </a:solidFill>
                <a:cs typeface="Arial" panose="020B0604020202020204" pitchFamily="34" charset="0"/>
              </a:rPr>
              <a:t>összefüggése </a:t>
            </a:r>
          </a:p>
        </p:txBody>
      </p:sp>
      <p:pic>
        <p:nvPicPr>
          <p:cNvPr id="11" name="Picture 4">
            <a:extLst>
              <a:ext uri="{FF2B5EF4-FFF2-40B4-BE49-F238E27FC236}">
                <a16:creationId xmlns:a16="http://schemas.microsoft.com/office/drawing/2014/main" id="{FB76B7C9-5572-F27B-979C-0EE1F14BFC2C}"/>
              </a:ext>
            </a:extLst>
          </p:cNvPr>
          <p:cNvPicPr>
            <a:picLocks noChangeAspect="1"/>
          </p:cNvPicPr>
          <p:nvPr/>
        </p:nvPicPr>
        <p:blipFill rotWithShape="1">
          <a:blip r:embed="rId3"/>
          <a:srcRect r="30156"/>
          <a:stretch/>
        </p:blipFill>
        <p:spPr>
          <a:xfrm>
            <a:off x="5466000" y="662202"/>
            <a:ext cx="6559109" cy="5196798"/>
          </a:xfrm>
          <a:prstGeom prst="rect">
            <a:avLst/>
          </a:prstGeom>
        </p:spPr>
      </p:pic>
      <p:pic>
        <p:nvPicPr>
          <p:cNvPr id="12" name="Picture 4">
            <a:extLst>
              <a:ext uri="{FF2B5EF4-FFF2-40B4-BE49-F238E27FC236}">
                <a16:creationId xmlns:a16="http://schemas.microsoft.com/office/drawing/2014/main" id="{FB76B7C9-5572-F27B-979C-0EE1F14BFC2C}"/>
              </a:ext>
            </a:extLst>
          </p:cNvPr>
          <p:cNvPicPr>
            <a:picLocks noChangeAspect="1"/>
          </p:cNvPicPr>
          <p:nvPr/>
        </p:nvPicPr>
        <p:blipFill rotWithShape="1">
          <a:blip r:embed="rId3"/>
          <a:srcRect l="70395" t="30441" r="1328" b="46044"/>
          <a:stretch/>
        </p:blipFill>
        <p:spPr>
          <a:xfrm>
            <a:off x="6500999" y="1133656"/>
            <a:ext cx="1954285" cy="855000"/>
          </a:xfrm>
          <a:prstGeom prst="rect">
            <a:avLst/>
          </a:prstGeom>
        </p:spPr>
      </p:pic>
    </p:spTree>
    <p:extLst>
      <p:ext uri="{BB962C8B-B14F-4D97-AF65-F5344CB8AC3E}">
        <p14:creationId xmlns:p14="http://schemas.microsoft.com/office/powerpoint/2010/main" val="2355729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Az előadás segítségével megszerezhető ismeretek</a:t>
            </a:r>
            <a:endParaRPr lang="en-US" dirty="0"/>
          </a:p>
        </p:txBody>
      </p:sp>
      <p:sp>
        <p:nvSpPr>
          <p:cNvPr id="3" name="Tartalom helye 2"/>
          <p:cNvSpPr>
            <a:spLocks noGrp="1"/>
          </p:cNvSpPr>
          <p:nvPr>
            <p:ph idx="1"/>
          </p:nvPr>
        </p:nvSpPr>
        <p:spPr>
          <a:xfrm>
            <a:off x="192505" y="1179000"/>
            <a:ext cx="11663495" cy="5126672"/>
          </a:xfrm>
        </p:spPr>
        <p:txBody>
          <a:bodyPr>
            <a:normAutofit lnSpcReduction="10000"/>
          </a:bodyPr>
          <a:lstStyle/>
          <a:p>
            <a:pPr marL="0" indent="0">
              <a:buNone/>
            </a:pPr>
            <a:r>
              <a:rPr lang="hu-HU" dirty="0" smtClean="0"/>
              <a:t>A tananyag elsajátítása után a hallgatók képesek lesznek</a:t>
            </a:r>
          </a:p>
          <a:p>
            <a:pPr lvl="1"/>
            <a:r>
              <a:rPr lang="hu-HU" dirty="0" smtClean="0"/>
              <a:t>értelmezni az allergiák és bőrbetegségek kórokozóinak általános klinikai jellemzőit, valamint az éghajlatváltozás hatásaival való kapcsolatukat</a:t>
            </a:r>
          </a:p>
          <a:p>
            <a:pPr lvl="1"/>
            <a:r>
              <a:rPr lang="hu-HU" dirty="0" smtClean="0"/>
              <a:t>felismerni azokat a környezeti és egyéb </a:t>
            </a:r>
            <a:r>
              <a:rPr lang="hu-HU" dirty="0" err="1" smtClean="0"/>
              <a:t>stresszorokat</a:t>
            </a:r>
            <a:r>
              <a:rPr lang="hu-HU" dirty="0" smtClean="0"/>
              <a:t>, amelyek befolyásolják a fertőző bőrbetegségek kialakulását és terjedését</a:t>
            </a:r>
          </a:p>
          <a:p>
            <a:pPr lvl="1"/>
            <a:r>
              <a:rPr lang="hu-HU" dirty="0" smtClean="0"/>
              <a:t>meghatározni azokat a környezeti tényezőket, amelyek allergiás bőrbetegségek és egyéb allergiás reakciók kiváltó okaként szolgálhatnak</a:t>
            </a:r>
          </a:p>
          <a:p>
            <a:pPr lvl="1"/>
            <a:r>
              <a:rPr lang="hu-HU" dirty="0" smtClean="0"/>
              <a:t>áttekinteni és értelmezni a szakirodalmi forrásokat, amelyek az éghajlatváltozás okozta allergiás reakciókkal és bőrbetegségekkel foglalkoznak </a:t>
            </a:r>
          </a:p>
          <a:p>
            <a:pPr lvl="1"/>
            <a:r>
              <a:rPr lang="hu-HU" dirty="0" err="1" smtClean="0"/>
              <a:t>előreszámítások</a:t>
            </a:r>
            <a:r>
              <a:rPr lang="hu-HU" dirty="0" smtClean="0"/>
              <a:t> és epidemiológiai adatok alapján értelmezni az éghajlatváltozás által előidézett allergia-típusok és bőrbetegségek várható változásait és tendenciáit</a:t>
            </a:r>
          </a:p>
          <a:p>
            <a:pPr lvl="1"/>
            <a:r>
              <a:rPr lang="hu-HU" dirty="0" smtClean="0"/>
              <a:t>értelmezni az éghajlatváltozással összefüggő allergiák és bőrbetegségek megelőzésének lehetőségeit </a:t>
            </a:r>
          </a:p>
          <a:p>
            <a:endParaRPr lang="en-US" dirty="0"/>
          </a:p>
        </p:txBody>
      </p:sp>
    </p:spTree>
    <p:extLst>
      <p:ext uri="{BB962C8B-B14F-4D97-AF65-F5344CB8AC3E}">
        <p14:creationId xmlns:p14="http://schemas.microsoft.com/office/powerpoint/2010/main" val="2021281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1CADEDAF-9FA8-09BF-2ED1-0712180C9AED}"/>
              </a:ext>
            </a:extLst>
          </p:cNvPr>
          <p:cNvGrpSpPr/>
          <p:nvPr/>
        </p:nvGrpSpPr>
        <p:grpSpPr>
          <a:xfrm>
            <a:off x="6938366" y="367015"/>
            <a:ext cx="4950000" cy="5304008"/>
            <a:chOff x="6938366" y="367015"/>
            <a:chExt cx="4950000" cy="5304008"/>
          </a:xfrm>
        </p:grpSpPr>
        <p:sp>
          <p:nvSpPr>
            <p:cNvPr id="4" name="TextBox 3">
              <a:extLst>
                <a:ext uri="{FF2B5EF4-FFF2-40B4-BE49-F238E27FC236}">
                  <a16:creationId xmlns:a16="http://schemas.microsoft.com/office/drawing/2014/main" id="{415C1329-C9B4-595D-B6FD-2EF9CEF36672}"/>
                </a:ext>
              </a:extLst>
            </p:cNvPr>
            <p:cNvSpPr txBox="1"/>
            <p:nvPr/>
          </p:nvSpPr>
          <p:spPr>
            <a:xfrm>
              <a:off x="7793366" y="367015"/>
              <a:ext cx="3240000" cy="307777"/>
            </a:xfrm>
            <a:prstGeom prst="rect">
              <a:avLst/>
            </a:prstGeom>
            <a:noFill/>
          </p:spPr>
          <p:txBody>
            <a:bodyPr wrap="square" rtlCol="0">
              <a:spAutoFit/>
            </a:bodyPr>
            <a:lstStyle/>
            <a:p>
              <a:pPr rtl="0"/>
              <a:r>
                <a:rPr lang="hu" sz="1400" i="1">
                  <a:solidFill>
                    <a:srgbClr val="0070C0"/>
                  </a:solidFill>
                  <a:effectLst/>
                  <a:cs typeface="Arial" panose="020B0604020202020204" pitchFamily="34" charset="0"/>
                </a:rPr>
                <a:t>23. ábra. Az El Niño éghajlati hatásai </a:t>
              </a:r>
            </a:p>
          </p:txBody>
        </p:sp>
        <p:pic>
          <p:nvPicPr>
            <p:cNvPr id="11" name="Picture 10">
              <a:extLst>
                <a:ext uri="{FF2B5EF4-FFF2-40B4-BE49-F238E27FC236}">
                  <a16:creationId xmlns:a16="http://schemas.microsoft.com/office/drawing/2014/main" id="{AC87A426-455D-9594-D17E-87AE93DA2833}"/>
                </a:ext>
              </a:extLst>
            </p:cNvPr>
            <p:cNvPicPr>
              <a:picLocks noChangeAspect="1"/>
            </p:cNvPicPr>
            <p:nvPr/>
          </p:nvPicPr>
          <p:blipFill>
            <a:blip r:embed="rId2"/>
            <a:stretch>
              <a:fillRect/>
            </a:stretch>
          </p:blipFill>
          <p:spPr>
            <a:xfrm>
              <a:off x="6938366" y="768391"/>
              <a:ext cx="4950000" cy="4902632"/>
            </a:xfrm>
            <a:prstGeom prst="rect">
              <a:avLst/>
            </a:prstGeom>
          </p:spPr>
        </p:pic>
      </p:grpSp>
      <p:grpSp>
        <p:nvGrpSpPr>
          <p:cNvPr id="20" name="Group 19">
            <a:extLst>
              <a:ext uri="{FF2B5EF4-FFF2-40B4-BE49-F238E27FC236}">
                <a16:creationId xmlns:a16="http://schemas.microsoft.com/office/drawing/2014/main" id="{22C4E2E8-3BE5-6A87-87DF-6EBCB167A2EB}"/>
              </a:ext>
            </a:extLst>
          </p:cNvPr>
          <p:cNvGrpSpPr/>
          <p:nvPr/>
        </p:nvGrpSpPr>
        <p:grpSpPr>
          <a:xfrm>
            <a:off x="66185" y="1089000"/>
            <a:ext cx="6557684" cy="5375054"/>
            <a:chOff x="66184" y="2961892"/>
            <a:chExt cx="6557684" cy="5375054"/>
          </a:xfrm>
        </p:grpSpPr>
        <p:sp>
          <p:nvSpPr>
            <p:cNvPr id="18" name="TextBox 17">
              <a:extLst>
                <a:ext uri="{FF2B5EF4-FFF2-40B4-BE49-F238E27FC236}">
                  <a16:creationId xmlns:a16="http://schemas.microsoft.com/office/drawing/2014/main" id="{C4BDBF7A-70D2-82BD-CF36-67253F544A08}"/>
                </a:ext>
              </a:extLst>
            </p:cNvPr>
            <p:cNvSpPr txBox="1"/>
            <p:nvPr/>
          </p:nvSpPr>
          <p:spPr>
            <a:xfrm>
              <a:off x="207316" y="5394139"/>
              <a:ext cx="6408322" cy="2031325"/>
            </a:xfrm>
            <a:prstGeom prst="rect">
              <a:avLst/>
            </a:prstGeom>
            <a:noFill/>
          </p:spPr>
          <p:txBody>
            <a:bodyPr wrap="square" rtlCol="0">
              <a:spAutoFit/>
            </a:bodyPr>
            <a:lstStyle/>
            <a:p>
              <a:pPr rtl="0"/>
              <a:r>
                <a:rPr lang="hu" sz="1400" i="1" dirty="0">
                  <a:solidFill>
                    <a:srgbClr val="0070C0"/>
                  </a:solidFill>
                  <a:effectLst/>
                  <a:cs typeface="Arial" panose="020B0604020202020204" pitchFamily="34" charset="0"/>
                </a:rPr>
                <a:t>24. </a:t>
              </a:r>
              <a:r>
                <a:rPr lang="en-US" sz="1400" i="1" dirty="0" smtClean="0">
                  <a:solidFill>
                    <a:srgbClr val="0070C0"/>
                  </a:solidFill>
                  <a:effectLst/>
                  <a:cs typeface="Arial" panose="020B0604020202020204" pitchFamily="34" charset="0"/>
                </a:rPr>
                <a:t>Á</a:t>
              </a:r>
              <a:r>
                <a:rPr lang="hu" sz="1400" i="1" dirty="0" smtClean="0">
                  <a:solidFill>
                    <a:srgbClr val="0070C0"/>
                  </a:solidFill>
                  <a:effectLst/>
                  <a:cs typeface="Arial" panose="020B0604020202020204" pitchFamily="34" charset="0"/>
                </a:rPr>
                <a:t>bra  </a:t>
              </a:r>
              <a:r>
                <a:rPr lang="hu" sz="1400" i="1" dirty="0">
                  <a:solidFill>
                    <a:srgbClr val="0070C0"/>
                  </a:solidFill>
                  <a:effectLst/>
                  <a:cs typeface="Arial" panose="020B0604020202020204" pitchFamily="34" charset="0"/>
                </a:rPr>
                <a:t>Az</a:t>
              </a:r>
              <a:r>
                <a:rPr lang="hu" sz="1400" i="1" dirty="0">
                  <a:solidFill>
                    <a:srgbClr val="0070C0"/>
                  </a:solidFill>
                  <a:cs typeface="Arial" panose="020B0604020202020204" pitchFamily="34" charset="0"/>
                </a:rPr>
                <a:t> intenzitás </a:t>
              </a:r>
              <a:r>
                <a:rPr lang="hu" sz="1400" i="1" dirty="0" smtClean="0">
                  <a:solidFill>
                    <a:srgbClr val="0070C0"/>
                  </a:solidFill>
                  <a:cs typeface="Arial" panose="020B0604020202020204" pitchFamily="34" charset="0"/>
                </a:rPr>
                <a:t>növekedése</a:t>
              </a:r>
              <a:br>
                <a:rPr lang="hu" sz="1400" i="1" dirty="0" smtClean="0">
                  <a:solidFill>
                    <a:srgbClr val="0070C0"/>
                  </a:solidFill>
                  <a:cs typeface="Arial" panose="020B0604020202020204" pitchFamily="34" charset="0"/>
                </a:rPr>
              </a:br>
              <a:r>
                <a:rPr lang="hu" sz="1400" i="1" dirty="0" smtClean="0">
                  <a:solidFill>
                    <a:srgbClr val="0070C0"/>
                  </a:solidFill>
                  <a:cs typeface="Arial" panose="020B0604020202020204" pitchFamily="34" charset="0"/>
                </a:rPr>
                <a:t>(</a:t>
              </a:r>
              <a:r>
                <a:rPr lang="hu" sz="1400" i="1" dirty="0">
                  <a:solidFill>
                    <a:srgbClr val="0070C0"/>
                  </a:solidFill>
                  <a:cs typeface="Arial" panose="020B0604020202020204" pitchFamily="34" charset="0"/>
                </a:rPr>
                <a:t>ONI = óceáni </a:t>
              </a:r>
              <a:r>
                <a:rPr lang="hu" sz="1400" i="1" dirty="0">
                  <a:solidFill>
                    <a:srgbClr val="0070C0"/>
                  </a:solidFill>
                  <a:effectLst/>
                  <a:cs typeface="Arial" panose="020B0604020202020204" pitchFamily="34" charset="0"/>
                </a:rPr>
                <a:t>Niño index, magas érték = intenzívebb) és gyakorisága, 1960 után. A színek egy adott El Niño esemény által érintett különböző régiókat jelölik</a:t>
              </a:r>
              <a:r>
                <a:rPr lang="hu" sz="1400" i="1" dirty="0" smtClean="0">
                  <a:solidFill>
                    <a:srgbClr val="0070C0"/>
                  </a:solidFill>
                  <a:effectLst/>
                  <a:cs typeface="Arial" panose="020B0604020202020204" pitchFamily="34" charset="0"/>
                </a:rPr>
                <a:t>.)</a:t>
              </a:r>
            </a:p>
            <a:p>
              <a:pPr rtl="0"/>
              <a:endParaRPr lang="hu" sz="1400" i="1" dirty="0" smtClean="0">
                <a:solidFill>
                  <a:srgbClr val="0070C0"/>
                </a:solidFill>
                <a:effectLst/>
                <a:cs typeface="Arial" panose="020B0604020202020204" pitchFamily="34" charset="0"/>
              </a:endParaRPr>
            </a:p>
            <a:p>
              <a:pPr rtl="0"/>
              <a:endParaRPr lang="hu" sz="1400" i="1" dirty="0">
                <a:solidFill>
                  <a:srgbClr val="0070C0"/>
                </a:solidFill>
                <a:cs typeface="Arial" panose="020B0604020202020204" pitchFamily="34" charset="0"/>
              </a:endParaRPr>
            </a:p>
            <a:p>
              <a:pPr rtl="0"/>
              <a:endParaRPr lang="hu" sz="1400" i="1" dirty="0" smtClean="0">
                <a:solidFill>
                  <a:srgbClr val="0070C0"/>
                </a:solidFill>
                <a:effectLst/>
                <a:cs typeface="Arial" panose="020B0604020202020204" pitchFamily="34" charset="0"/>
              </a:endParaRPr>
            </a:p>
            <a:p>
              <a:pPr rtl="0"/>
              <a:endParaRPr lang="hu" sz="1400" i="1" dirty="0">
                <a:solidFill>
                  <a:srgbClr val="0070C0"/>
                </a:solidFill>
                <a:cs typeface="Arial" panose="020B0604020202020204" pitchFamily="34" charset="0"/>
              </a:endParaRPr>
            </a:p>
            <a:p>
              <a:pPr rtl="0"/>
              <a:endParaRPr lang="hu" sz="1400" i="1" dirty="0" smtClean="0">
                <a:solidFill>
                  <a:srgbClr val="0070C0"/>
                </a:solidFill>
                <a:effectLst/>
                <a:cs typeface="Arial" panose="020B0604020202020204" pitchFamily="34" charset="0"/>
              </a:endParaRPr>
            </a:p>
            <a:p>
              <a:pPr rtl="0"/>
              <a:endParaRPr lang="hu" sz="1400" i="1" dirty="0">
                <a:solidFill>
                  <a:srgbClr val="0070C0"/>
                </a:solidFill>
                <a:effectLst/>
                <a:cs typeface="Arial" panose="020B0604020202020204" pitchFamily="34" charset="0"/>
              </a:endParaRPr>
            </a:p>
          </p:txBody>
        </p:sp>
        <p:pic>
          <p:nvPicPr>
            <p:cNvPr id="16" name="Picture 15">
              <a:extLst>
                <a:ext uri="{FF2B5EF4-FFF2-40B4-BE49-F238E27FC236}">
                  <a16:creationId xmlns:a16="http://schemas.microsoft.com/office/drawing/2014/main" id="{CB764E39-F3F5-E0B1-CBF4-728D68F71A95}"/>
                </a:ext>
              </a:extLst>
            </p:cNvPr>
            <p:cNvPicPr>
              <a:picLocks noChangeAspect="1"/>
            </p:cNvPicPr>
            <p:nvPr/>
          </p:nvPicPr>
          <p:blipFill>
            <a:blip r:embed="rId3"/>
            <a:stretch>
              <a:fillRect/>
            </a:stretch>
          </p:blipFill>
          <p:spPr>
            <a:xfrm>
              <a:off x="278995" y="2961892"/>
              <a:ext cx="6336643" cy="2432247"/>
            </a:xfrm>
            <a:prstGeom prst="rect">
              <a:avLst/>
            </a:prstGeom>
          </p:spPr>
        </p:pic>
        <p:sp>
          <p:nvSpPr>
            <p:cNvPr id="17" name="TextBox 16">
              <a:extLst>
                <a:ext uri="{FF2B5EF4-FFF2-40B4-BE49-F238E27FC236}">
                  <a16:creationId xmlns:a16="http://schemas.microsoft.com/office/drawing/2014/main" id="{8DBD8E4A-692B-A237-71D4-2EA708C20074}"/>
                </a:ext>
              </a:extLst>
            </p:cNvPr>
            <p:cNvSpPr txBox="1"/>
            <p:nvPr/>
          </p:nvSpPr>
          <p:spPr>
            <a:xfrm>
              <a:off x="66184" y="7921448"/>
              <a:ext cx="6557684" cy="415498"/>
            </a:xfrm>
            <a:prstGeom prst="rect">
              <a:avLst/>
            </a:prstGeom>
            <a:noFill/>
          </p:spPr>
          <p:txBody>
            <a:bodyPr wrap="square" rtlCol="0">
              <a:spAutoFit/>
            </a:bodyPr>
            <a:lstStyle/>
            <a:p>
              <a:r>
                <a:rPr lang="hu" sz="1050" dirty="0" smtClean="0">
                  <a:cs typeface="Arial" panose="020B0604020202020204" pitchFamily="34" charset="0"/>
                  <a:hlinkClick r:id="rId4"/>
                </a:rPr>
                <a:t>https</a:t>
              </a:r>
              <a:r>
                <a:rPr lang="hu" sz="1050" dirty="0">
                  <a:cs typeface="Arial" panose="020B0604020202020204" pitchFamily="34" charset="0"/>
                  <a:hlinkClick r:id="rId4"/>
                </a:rPr>
                <a:t>://</a:t>
              </a:r>
              <a:r>
                <a:rPr lang="hu" sz="1050" dirty="0" smtClean="0">
                  <a:cs typeface="Arial" panose="020B0604020202020204" pitchFamily="34" charset="0"/>
                  <a:hlinkClick r:id="rId4"/>
                </a:rPr>
                <a:t>doi.org/10.1073/pnas.1911130116</a:t>
              </a:r>
              <a:r>
                <a:rPr lang="hu" sz="1050" dirty="0">
                  <a:cs typeface="Arial" panose="020B0604020202020204" pitchFamily="34" charset="0"/>
                </a:rPr>
                <a:t/>
              </a:r>
              <a:br>
                <a:rPr lang="hu" sz="1050" dirty="0">
                  <a:cs typeface="Arial" panose="020B0604020202020204" pitchFamily="34" charset="0"/>
                </a:rPr>
              </a:br>
              <a:r>
                <a:rPr lang="hu" sz="1050" dirty="0" smtClean="0">
                  <a:cs typeface="Arial" panose="020B0604020202020204" pitchFamily="34" charset="0"/>
                  <a:hlinkClick r:id="rId5">
                    <a:extLst>
                      <a:ext uri="{A12FA001-AC4F-418D-AE19-62706E023703}">
                        <ahyp:hlinkClr xmlns="" xmlns:ahyp="http://schemas.microsoft.com/office/drawing/2018/hyperlinkcolor" xmlns:lc="http://schemas.openxmlformats.org/drawingml/2006/lockedCanvas" val="tx"/>
                      </a:ext>
                    </a:extLst>
                  </a:hlinkClick>
                </a:rPr>
                <a:t>https</a:t>
              </a:r>
              <a:r>
                <a:rPr lang="hu" sz="1050" dirty="0">
                  <a:cs typeface="Arial" panose="020B0604020202020204" pitchFamily="34" charset="0"/>
                  <a:hlinkClick r:id="rId5">
                    <a:extLst>
                      <a:ext uri="{A12FA001-AC4F-418D-AE19-62706E023703}">
                        <ahyp:hlinkClr xmlns="" xmlns:ahyp="http://schemas.microsoft.com/office/drawing/2018/hyperlinkcolor" xmlns:lc="http://schemas.openxmlformats.org/drawingml/2006/lockedCanvas" val="tx"/>
                      </a:ext>
                    </a:extLst>
                  </a:hlinkClick>
                </a:rPr>
                <a:t>://doi.org/10.1111/ijd.12941</a:t>
              </a:r>
              <a:r>
                <a:rPr lang="hu" sz="1050" dirty="0">
                  <a:cs typeface="Arial" panose="020B0604020202020204" pitchFamily="34" charset="0"/>
                </a:rPr>
                <a:t> </a:t>
              </a:r>
            </a:p>
          </p:txBody>
        </p:sp>
      </p:grpSp>
    </p:spTree>
    <p:extLst>
      <p:ext uri="{BB962C8B-B14F-4D97-AF65-F5344CB8AC3E}">
        <p14:creationId xmlns:p14="http://schemas.microsoft.com/office/powerpoint/2010/main" val="30821842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111000" y="6118254"/>
            <a:ext cx="3195000" cy="253916"/>
          </a:xfrm>
          <a:prstGeom prst="rect">
            <a:avLst/>
          </a:prstGeom>
          <a:noFill/>
        </p:spPr>
        <p:txBody>
          <a:bodyPr wrap="square" rtlCol="0">
            <a:spAutoFit/>
          </a:bodyPr>
          <a:lstStyle/>
          <a:p>
            <a:pPr rtl="0"/>
            <a:r>
              <a:rPr lang="hu" sz="100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00" dirty="0">
                <a:cs typeface="Arial" panose="020B0604020202020204" pitchFamily="34" charset="0"/>
                <a:hlinkClick r:id="rId2">
                  <a:extLst>
                    <a:ext uri="{A12FA001-AC4F-418D-AE19-62706E023703}">
                      <ahyp:hlinkClr xmlns:ahyp="http://schemas.microsoft.com/office/drawing/2018/hyperlinkcolor" xmlns="" val="tx"/>
                    </a:ext>
                  </a:extLst>
                </a:hlinkClick>
              </a:rPr>
              <a:t>://doi.org/10.3897/BDJ.10.e90146</a:t>
            </a:r>
            <a:r>
              <a:rPr lang="hu" sz="1000" dirty="0">
                <a:cs typeface="Arial" panose="020B0604020202020204" pitchFamily="34" charset="0"/>
              </a:rPr>
              <a:t>  </a:t>
            </a:r>
          </a:p>
        </p:txBody>
      </p:sp>
      <p:sp>
        <p:nvSpPr>
          <p:cNvPr id="3" name="TextBox 2">
            <a:extLst>
              <a:ext uri="{FF2B5EF4-FFF2-40B4-BE49-F238E27FC236}">
                <a16:creationId xmlns:a16="http://schemas.microsoft.com/office/drawing/2014/main" id="{6B93AF7A-8F5B-D13B-0073-D3EA39F6F137}"/>
              </a:ext>
            </a:extLst>
          </p:cNvPr>
          <p:cNvSpPr txBox="1"/>
          <p:nvPr/>
        </p:nvSpPr>
        <p:spPr>
          <a:xfrm>
            <a:off x="257146" y="1629000"/>
            <a:ext cx="3903854" cy="2837700"/>
          </a:xfrm>
          <a:prstGeom prst="rect">
            <a:avLst/>
          </a:prstGeom>
          <a:noFill/>
        </p:spPr>
        <p:txBody>
          <a:bodyPr wrap="square" rtlCol="0">
            <a:spAutoFit/>
          </a:bodyPr>
          <a:lstStyle/>
          <a:p>
            <a:pPr algn="just">
              <a:lnSpc>
                <a:spcPct val="110000"/>
              </a:lnSpc>
            </a:pPr>
            <a:r>
              <a:rPr lang="hu-HU" dirty="0" smtClean="0"/>
              <a:t>A 25. ábra a különböző éghajlatváltozási forgatókönyvek szerint mutatja az </a:t>
            </a:r>
            <a:r>
              <a:rPr lang="hu-HU" dirty="0" err="1" smtClean="0"/>
              <a:t>invazív</a:t>
            </a:r>
            <a:r>
              <a:rPr lang="hu-HU" dirty="0" smtClean="0"/>
              <a:t> légyfajok kontinensek szerinti expanzióját.</a:t>
            </a:r>
          </a:p>
          <a:p>
            <a:pPr algn="just">
              <a:lnSpc>
                <a:spcPct val="110000"/>
              </a:lnSpc>
            </a:pPr>
            <a:endParaRPr lang="hu-HU" dirty="0" smtClean="0"/>
          </a:p>
          <a:p>
            <a:pPr algn="just">
              <a:lnSpc>
                <a:spcPct val="110000"/>
              </a:lnSpc>
            </a:pPr>
            <a:r>
              <a:rPr lang="hu-HU" dirty="0" smtClean="0"/>
              <a:t>E folyamat eredményeként a </a:t>
            </a:r>
            <a:r>
              <a:rPr lang="hu-HU" dirty="0" err="1" smtClean="0"/>
              <a:t>myiasis</a:t>
            </a:r>
            <a:r>
              <a:rPr lang="hu-HU" dirty="0" smtClean="0"/>
              <a:t> esetek számának jelentős növekedése várható Európában is.</a:t>
            </a:r>
          </a:p>
          <a:p>
            <a:pPr rtl="0"/>
            <a:endParaRPr lang="en-GB" sz="2000" dirty="0">
              <a:solidFill>
                <a:schemeClr val="tx1">
                  <a:lumMod val="50000"/>
                  <a:lumOff val="50000"/>
                </a:schemeClr>
              </a:solidFill>
            </a:endParaRPr>
          </a:p>
        </p:txBody>
      </p:sp>
      <p:grpSp>
        <p:nvGrpSpPr>
          <p:cNvPr id="10" name="Group 9">
            <a:extLst>
              <a:ext uri="{FF2B5EF4-FFF2-40B4-BE49-F238E27FC236}">
                <a16:creationId xmlns:a16="http://schemas.microsoft.com/office/drawing/2014/main" id="{A0246EBE-FB1E-D08C-9811-A7BF42B56086}"/>
              </a:ext>
            </a:extLst>
          </p:cNvPr>
          <p:cNvGrpSpPr/>
          <p:nvPr/>
        </p:nvGrpSpPr>
        <p:grpSpPr>
          <a:xfrm>
            <a:off x="4161000" y="144000"/>
            <a:ext cx="8031000" cy="5212140"/>
            <a:chOff x="3441000" y="1237117"/>
            <a:chExt cx="8751000" cy="5135004"/>
          </a:xfrm>
        </p:grpSpPr>
        <p:sp>
          <p:nvSpPr>
            <p:cNvPr id="18" name="TextBox 17">
              <a:extLst>
                <a:ext uri="{FF2B5EF4-FFF2-40B4-BE49-F238E27FC236}">
                  <a16:creationId xmlns:a16="http://schemas.microsoft.com/office/drawing/2014/main" id="{C4BDBF7A-70D2-82BD-CF36-67253F544A08}"/>
                </a:ext>
              </a:extLst>
            </p:cNvPr>
            <p:cNvSpPr txBox="1"/>
            <p:nvPr/>
          </p:nvSpPr>
          <p:spPr>
            <a:xfrm>
              <a:off x="3441000" y="5856644"/>
              <a:ext cx="8751000" cy="515477"/>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25. ábra. A Hermetia illucens (fekete katonalégy) potenciális elterjedési területe öt éghajlatváltozási </a:t>
              </a:r>
              <a:r>
                <a:rPr lang="hu" sz="1400" i="1" dirty="0" smtClean="0">
                  <a:solidFill>
                    <a:srgbClr val="0070C0"/>
                  </a:solidFill>
                  <a:effectLst/>
                  <a:cs typeface="Arial" panose="020B0604020202020204" pitchFamily="34" charset="0"/>
                </a:rPr>
                <a:t>forgatókönyv szerint</a:t>
              </a:r>
              <a:endParaRPr lang="hu" sz="14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04CD6C00-CBBF-4DC8-C351-6CE402D72CE5}"/>
                </a:ext>
              </a:extLst>
            </p:cNvPr>
            <p:cNvPicPr>
              <a:picLocks noChangeAspect="1"/>
            </p:cNvPicPr>
            <p:nvPr/>
          </p:nvPicPr>
          <p:blipFill>
            <a:blip r:embed="rId3"/>
            <a:stretch>
              <a:fillRect/>
            </a:stretch>
          </p:blipFill>
          <p:spPr>
            <a:xfrm>
              <a:off x="3608972" y="1237117"/>
              <a:ext cx="8446759" cy="4486883"/>
            </a:xfrm>
            <a:prstGeom prst="rect">
              <a:avLst/>
            </a:prstGeom>
          </p:spPr>
        </p:pic>
      </p:grpSp>
    </p:spTree>
    <p:extLst>
      <p:ext uri="{BB962C8B-B14F-4D97-AF65-F5344CB8AC3E}">
        <p14:creationId xmlns:p14="http://schemas.microsoft.com/office/powerpoint/2010/main" val="2640557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25279" y="954000"/>
            <a:ext cx="6760722"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endParaRPr lang="en-GB" sz="2000" dirty="0">
              <a:solidFill>
                <a:schemeClr val="tx1">
                  <a:lumMod val="50000"/>
                  <a:lumOff val="50000"/>
                </a:schemeClr>
              </a:solidFill>
            </a:endParaRPr>
          </a:p>
          <a:p>
            <a:pPr marL="0" indent="0" algn="just">
              <a:lnSpc>
                <a:spcPct val="110000"/>
              </a:lnSpc>
              <a:buNone/>
            </a:pPr>
            <a:r>
              <a:rPr lang="hu-HU" sz="1800" dirty="0" smtClean="0">
                <a:solidFill>
                  <a:schemeClr val="tx1"/>
                </a:solidFill>
              </a:rPr>
              <a:t>Az éghajlatváltozás fertőző </a:t>
            </a:r>
            <a:r>
              <a:rPr lang="hu-HU" sz="1800" dirty="0">
                <a:solidFill>
                  <a:schemeClr val="tx1"/>
                </a:solidFill>
              </a:rPr>
              <a:t>bőrbetegségek terjedésére gyakorolt </a:t>
            </a:r>
            <a:r>
              <a:rPr lang="hu-HU" sz="1800" dirty="0" smtClean="0">
                <a:solidFill>
                  <a:schemeClr val="tx1"/>
                </a:solidFill>
              </a:rPr>
              <a:t>hatásainak megértéséhez érdemes </a:t>
            </a:r>
            <a:r>
              <a:rPr lang="hu-HU" sz="1800" dirty="0">
                <a:solidFill>
                  <a:schemeClr val="tx1"/>
                </a:solidFill>
              </a:rPr>
              <a:t>megvizsgálni a betegségek átvitelének </a:t>
            </a:r>
            <a:r>
              <a:rPr lang="hu-HU" sz="1800" dirty="0" smtClean="0">
                <a:solidFill>
                  <a:schemeClr val="tx1"/>
                </a:solidFill>
              </a:rPr>
              <a:t>módozatait:</a:t>
            </a:r>
            <a:endParaRPr lang="hu-HU" sz="1800" dirty="0">
              <a:solidFill>
                <a:schemeClr val="tx1"/>
              </a:solidFill>
            </a:endParaRPr>
          </a:p>
          <a:p>
            <a:pPr algn="just">
              <a:lnSpc>
                <a:spcPct val="110000"/>
              </a:lnSpc>
            </a:pPr>
            <a:r>
              <a:rPr lang="hu-HU" sz="1800" dirty="0" smtClean="0">
                <a:solidFill>
                  <a:schemeClr val="tx1"/>
                </a:solidFill>
              </a:rPr>
              <a:t>fertőzés szilárd anyagokkal vagy folyadékokkal való érintkezés révén;</a:t>
            </a:r>
            <a:endParaRPr lang="hu-HU" sz="1800" dirty="0">
              <a:solidFill>
                <a:schemeClr val="tx1"/>
              </a:solidFill>
            </a:endParaRPr>
          </a:p>
          <a:p>
            <a:pPr algn="just">
              <a:lnSpc>
                <a:spcPct val="110000"/>
              </a:lnSpc>
            </a:pPr>
            <a:r>
              <a:rPr lang="hu-HU" sz="1800" dirty="0" smtClean="0">
                <a:solidFill>
                  <a:schemeClr val="tx1"/>
                </a:solidFill>
              </a:rPr>
              <a:t>fertőzés a levegőben terjedő kórokozókkal való érintkezés révén</a:t>
            </a:r>
            <a:endParaRPr lang="hu-HU" sz="1800" dirty="0">
              <a:solidFill>
                <a:schemeClr val="tx1"/>
              </a:solidFill>
            </a:endParaRPr>
          </a:p>
          <a:p>
            <a:pPr algn="just">
              <a:lnSpc>
                <a:spcPct val="110000"/>
              </a:lnSpc>
            </a:pPr>
            <a:r>
              <a:rPr lang="hu-HU" sz="1800" dirty="0">
                <a:solidFill>
                  <a:schemeClr val="tx1"/>
                </a:solidFill>
              </a:rPr>
              <a:t>v</a:t>
            </a:r>
            <a:r>
              <a:rPr lang="hu-HU" sz="1800" dirty="0" smtClean="0">
                <a:solidFill>
                  <a:schemeClr val="tx1"/>
                </a:solidFill>
              </a:rPr>
              <a:t>ektorok által terjesztett fertőzések.</a:t>
            </a:r>
          </a:p>
          <a:p>
            <a:pPr marL="0" indent="0" algn="just">
              <a:lnSpc>
                <a:spcPct val="110000"/>
              </a:lnSpc>
              <a:buNone/>
            </a:pPr>
            <a:r>
              <a:rPr lang="hu-HU" sz="1800" dirty="0" smtClean="0">
                <a:solidFill>
                  <a:schemeClr val="tx1"/>
                </a:solidFill>
              </a:rPr>
              <a:t>Minden egyes kórokozóátviteli módozat esetében az </a:t>
            </a:r>
            <a:r>
              <a:rPr lang="hu-HU" sz="1800" dirty="0">
                <a:solidFill>
                  <a:schemeClr val="tx1"/>
                </a:solidFill>
              </a:rPr>
              <a:t>emberi migráció, </a:t>
            </a:r>
            <a:r>
              <a:rPr lang="hu-HU" sz="1800" dirty="0" smtClean="0">
                <a:solidFill>
                  <a:schemeClr val="tx1"/>
                </a:solidFill>
              </a:rPr>
              <a:t>a lakóhelyelhagyás és </a:t>
            </a:r>
            <a:r>
              <a:rPr lang="hu-HU" sz="1800" dirty="0">
                <a:solidFill>
                  <a:schemeClr val="tx1"/>
                </a:solidFill>
              </a:rPr>
              <a:t>utazás további tényezőként befolyásolhatja </a:t>
            </a:r>
            <a:r>
              <a:rPr lang="hu-HU" sz="1800" dirty="0" smtClean="0">
                <a:solidFill>
                  <a:schemeClr val="tx1"/>
                </a:solidFill>
              </a:rPr>
              <a:t>a kórokozók átvitelének jellemzőit.</a:t>
            </a:r>
            <a:endParaRPr lang="hu-HU" sz="1800" dirty="0">
              <a:solidFill>
                <a:schemeClr val="tx1"/>
              </a:solidFill>
            </a:endParaRPr>
          </a:p>
        </p:txBody>
      </p:sp>
      <p:pic>
        <p:nvPicPr>
          <p:cNvPr id="2" name="New picture">
            <a:extLst>
              <a:ext uri="{FF2B5EF4-FFF2-40B4-BE49-F238E27FC236}">
                <a16:creationId xmlns:a16="http://schemas.microsoft.com/office/drawing/2014/main" id="{948ADB8A-56E6-6A79-8839-95C2A3E42445}"/>
              </a:ext>
            </a:extLst>
          </p:cNvPr>
          <p:cNvPicPr/>
          <p:nvPr/>
        </p:nvPicPr>
        <p:blipFill>
          <a:blip r:embed="rId2"/>
          <a:stretch>
            <a:fillRect/>
          </a:stretch>
        </p:blipFill>
        <p:spPr>
          <a:xfrm>
            <a:off x="7697427" y="739032"/>
            <a:ext cx="4248573" cy="4457700"/>
          </a:xfrm>
          <a:prstGeom prst="rect">
            <a:avLst/>
          </a:prstGeom>
        </p:spPr>
      </p:pic>
      <p:sp>
        <p:nvSpPr>
          <p:cNvPr id="4" name="TextBox 3">
            <a:extLst>
              <a:ext uri="{FF2B5EF4-FFF2-40B4-BE49-F238E27FC236}">
                <a16:creationId xmlns:a16="http://schemas.microsoft.com/office/drawing/2014/main" id="{72ECE66F-6B7D-FB9D-8BBB-DF8A539FE0F6}"/>
              </a:ext>
            </a:extLst>
          </p:cNvPr>
          <p:cNvSpPr txBox="1"/>
          <p:nvPr/>
        </p:nvSpPr>
        <p:spPr>
          <a:xfrm>
            <a:off x="8532509" y="6039000"/>
            <a:ext cx="3645000" cy="253916"/>
          </a:xfrm>
          <a:prstGeom prst="rect">
            <a:avLst/>
          </a:prstGeom>
          <a:noFill/>
        </p:spPr>
        <p:txBody>
          <a:bodyPr wrap="square" rtlCol="0">
            <a:spAutoFit/>
          </a:bodyPr>
          <a:lstStyle/>
          <a:p>
            <a:pPr algn="r" rtl="0"/>
            <a:r>
              <a:rPr lang="hu" sz="1050" dirty="0" smtClean="0">
                <a:cs typeface="Arial" panose="020B0604020202020204" pitchFamily="34" charset="0"/>
                <a:hlinkClick r:id="rId3">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3">
                  <a:extLst>
                    <a:ext uri="{A12FA001-AC4F-418D-AE19-62706E023703}">
                      <ahyp:hlinkClr xmlns:ahyp="http://schemas.microsoft.com/office/drawing/2018/hyperlinkcolor" xmlns="" val="tx"/>
                    </a:ext>
                  </a:extLst>
                </a:hlinkClick>
              </a:rPr>
              <a:t>://</a:t>
            </a:r>
            <a:r>
              <a:rPr lang="hu" sz="1050" dirty="0" smtClean="0">
                <a:cs typeface="Arial" panose="020B0604020202020204" pitchFamily="34" charset="0"/>
                <a:hlinkClick r:id="rId3">
                  <a:extLst>
                    <a:ext uri="{A12FA001-AC4F-418D-AE19-62706E023703}">
                      <ahyp:hlinkClr xmlns:ahyp="http://schemas.microsoft.com/office/drawing/2018/hyperlinkcolor" xmlns="" val="tx"/>
                    </a:ext>
                  </a:extLst>
                </a:hlinkClick>
              </a:rPr>
              <a:t>doi.org/10.1093/jtm/taz026</a:t>
            </a:r>
            <a:r>
              <a:rPr lang="hu" sz="1050" dirty="0" smtClean="0">
                <a:cs typeface="Arial" panose="020B0604020202020204" pitchFamily="34" charset="0"/>
              </a:rPr>
              <a:t> </a:t>
            </a:r>
            <a:endParaRPr lang="hu" sz="1050" dirty="0">
              <a:cs typeface="Arial" panose="020B0604020202020204" pitchFamily="34" charset="0"/>
            </a:endParaRPr>
          </a:p>
        </p:txBody>
      </p:sp>
      <p:sp>
        <p:nvSpPr>
          <p:cNvPr id="5" name="TextBox 4">
            <a:extLst>
              <a:ext uri="{FF2B5EF4-FFF2-40B4-BE49-F238E27FC236}">
                <a16:creationId xmlns:a16="http://schemas.microsoft.com/office/drawing/2014/main" id="{F57CAE0A-D2ED-BCFB-D2FC-F34884FBC08C}"/>
              </a:ext>
            </a:extLst>
          </p:cNvPr>
          <p:cNvSpPr txBox="1"/>
          <p:nvPr/>
        </p:nvSpPr>
        <p:spPr>
          <a:xfrm>
            <a:off x="7526713" y="5331381"/>
            <a:ext cx="4590000" cy="523220"/>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26. </a:t>
            </a:r>
            <a:r>
              <a:rPr lang="hu" sz="1400" i="1" dirty="0" smtClean="0">
                <a:solidFill>
                  <a:srgbClr val="0070C0"/>
                </a:solidFill>
                <a:effectLst/>
                <a:cs typeface="Arial" panose="020B0604020202020204" pitchFamily="34" charset="0"/>
              </a:rPr>
              <a:t>ábra A környezeti </a:t>
            </a:r>
            <a:r>
              <a:rPr lang="hu" sz="1400" i="1" dirty="0">
                <a:solidFill>
                  <a:srgbClr val="0070C0"/>
                </a:solidFill>
                <a:effectLst/>
                <a:cs typeface="Arial" panose="020B0604020202020204" pitchFamily="34" charset="0"/>
              </a:rPr>
              <a:t>katasztrófák </a:t>
            </a:r>
            <a:r>
              <a:rPr lang="hu" sz="1400" i="1" dirty="0" smtClean="0">
                <a:solidFill>
                  <a:srgbClr val="0070C0"/>
                </a:solidFill>
                <a:effectLst/>
                <a:cs typeface="Arial" panose="020B0604020202020204" pitchFamily="34" charset="0"/>
              </a:rPr>
              <a:t>miatti lakóhelyelhagyások száma globálisan, 2017</a:t>
            </a:r>
            <a:endParaRPr lang="hu" sz="1400" i="1" dirty="0">
              <a:solidFill>
                <a:srgbClr val="0070C0"/>
              </a:solidFill>
              <a:effectLst/>
              <a:cs typeface="Arial" panose="020B0604020202020204" pitchFamily="34" charset="0"/>
            </a:endParaRPr>
          </a:p>
        </p:txBody>
      </p:sp>
      <p:sp>
        <p:nvSpPr>
          <p:cNvPr id="7" name="TextBox 6">
            <a:extLst>
              <a:ext uri="{FF2B5EF4-FFF2-40B4-BE49-F238E27FC236}">
                <a16:creationId xmlns:a16="http://schemas.microsoft.com/office/drawing/2014/main" id="{D02A1B48-3D5C-6CB8-59D4-78E6CE7342E5}"/>
              </a:ext>
            </a:extLst>
          </p:cNvPr>
          <p:cNvSpPr txBox="1"/>
          <p:nvPr/>
        </p:nvSpPr>
        <p:spPr>
          <a:xfrm>
            <a:off x="335999" y="111940"/>
            <a:ext cx="11268573" cy="492443"/>
          </a:xfrm>
          <a:prstGeom prst="rect">
            <a:avLst/>
          </a:prstGeom>
          <a:noFill/>
        </p:spPr>
        <p:txBody>
          <a:bodyPr wrap="square" rtlCol="0">
            <a:spAutoFit/>
          </a:bodyPr>
          <a:lstStyle/>
          <a:p>
            <a:pPr marL="0" indent="0" rtl="0">
              <a:buNone/>
            </a:pPr>
            <a:r>
              <a:rPr lang="hu" sz="2600" u="sng" dirty="0" smtClean="0">
                <a:solidFill>
                  <a:srgbClr val="0070C0"/>
                </a:solidFill>
              </a:rPr>
              <a:t>Fertőző </a:t>
            </a:r>
            <a:r>
              <a:rPr lang="hu" sz="2600" u="sng" dirty="0">
                <a:solidFill>
                  <a:srgbClr val="0070C0"/>
                </a:solidFill>
              </a:rPr>
              <a:t>bőrbetegségek </a:t>
            </a:r>
            <a:r>
              <a:rPr lang="hu" sz="2000" u="sng" dirty="0">
                <a:solidFill>
                  <a:srgbClr val="0070C0"/>
                </a:solidFill>
              </a:rPr>
              <a:t>(kivéve a </a:t>
            </a:r>
            <a:r>
              <a:rPr lang="hu" sz="2000" u="sng" dirty="0" smtClean="0">
                <a:solidFill>
                  <a:srgbClr val="0070C0"/>
                </a:solidFill>
              </a:rPr>
              <a:t>vektorok által </a:t>
            </a:r>
            <a:r>
              <a:rPr lang="hu" sz="2000" u="sng" dirty="0">
                <a:solidFill>
                  <a:srgbClr val="0070C0"/>
                </a:solidFill>
              </a:rPr>
              <a:t>terjesztett bőrbetegségeket) </a:t>
            </a:r>
          </a:p>
        </p:txBody>
      </p:sp>
    </p:spTree>
    <p:extLst>
      <p:ext uri="{BB962C8B-B14F-4D97-AF65-F5344CB8AC3E}">
        <p14:creationId xmlns:p14="http://schemas.microsoft.com/office/powerpoint/2010/main" val="3393469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3551720855"/>
              </p:ext>
            </p:extLst>
          </p:nvPr>
        </p:nvGraphicFramePr>
        <p:xfrm>
          <a:off x="348700" y="663462"/>
          <a:ext cx="11494595" cy="5653920"/>
        </p:xfrm>
        <a:graphic>
          <a:graphicData uri="http://schemas.openxmlformats.org/drawingml/2006/table">
            <a:tbl>
              <a:tblPr>
                <a:tableStyleId>{5C22544A-7EE6-4342-B048-85BDC9FD1C3A}</a:tableStyleId>
              </a:tblPr>
              <a:tblGrid>
                <a:gridCol w="1427299">
                  <a:extLst>
                    <a:ext uri="{9D8B030D-6E8A-4147-A177-3AD203B41FA5}">
                      <a16:colId xmlns:a16="http://schemas.microsoft.com/office/drawing/2014/main" val="2497409396"/>
                    </a:ext>
                  </a:extLst>
                </a:gridCol>
                <a:gridCol w="3150000">
                  <a:extLst>
                    <a:ext uri="{9D8B030D-6E8A-4147-A177-3AD203B41FA5}">
                      <a16:colId xmlns:a16="http://schemas.microsoft.com/office/drawing/2014/main" val="3440800795"/>
                    </a:ext>
                  </a:extLst>
                </a:gridCol>
                <a:gridCol w="2790000">
                  <a:extLst>
                    <a:ext uri="{9D8B030D-6E8A-4147-A177-3AD203B41FA5}">
                      <a16:colId xmlns:a16="http://schemas.microsoft.com/office/drawing/2014/main" val="509933588"/>
                    </a:ext>
                  </a:extLst>
                </a:gridCol>
                <a:gridCol w="4127296">
                  <a:extLst>
                    <a:ext uri="{9D8B030D-6E8A-4147-A177-3AD203B41FA5}">
                      <a16:colId xmlns:a16="http://schemas.microsoft.com/office/drawing/2014/main" val="879713380"/>
                    </a:ext>
                  </a:extLst>
                </a:gridCol>
              </a:tblGrid>
              <a:tr h="503382">
                <a:tc>
                  <a:txBody>
                    <a:bodyPr/>
                    <a:lstStyle/>
                    <a:p>
                      <a:pPr algn="ctr" rtl="0" fontAlgn="t"/>
                      <a:r>
                        <a:rPr lang="hu-HU" sz="1600" b="1" u="none" strike="noStrike" noProof="0" dirty="0" smtClean="0">
                          <a:solidFill>
                            <a:srgbClr val="0070C0"/>
                          </a:solidFill>
                          <a:effectLst/>
                          <a:latin typeface="+mn-lt"/>
                        </a:rPr>
                        <a:t>Betegség</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A betegséget befolyásoló környezeti tényező(k)</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Az</a:t>
                      </a:r>
                      <a:r>
                        <a:rPr lang="hu-HU" sz="1600" b="1" i="0" u="none" strike="noStrike" baseline="0" noProof="0" dirty="0" smtClean="0">
                          <a:solidFill>
                            <a:srgbClr val="0070C0"/>
                          </a:solidFill>
                          <a:effectLst/>
                          <a:latin typeface="+mn-lt"/>
                        </a:rPr>
                        <a:t> éghajlatváltozás </a:t>
                      </a:r>
                      <a:r>
                        <a:rPr lang="hu-HU" sz="1600" b="1" i="0" u="none" strike="noStrike" noProof="0" dirty="0" smtClean="0">
                          <a:solidFill>
                            <a:srgbClr val="0070C0"/>
                          </a:solidFill>
                          <a:effectLst/>
                          <a:latin typeface="+mn-lt"/>
                        </a:rPr>
                        <a:t>betegségre gyakorolt várható hatása</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További</a:t>
                      </a:r>
                      <a:r>
                        <a:rPr lang="hu-HU" sz="1600" b="1" i="0" u="none" strike="noStrike" baseline="0" noProof="0" dirty="0" smtClean="0">
                          <a:solidFill>
                            <a:srgbClr val="0070C0"/>
                          </a:solidFill>
                          <a:effectLst/>
                          <a:latin typeface="+mn-lt"/>
                        </a:rPr>
                        <a:t> ismeretek</a:t>
                      </a:r>
                      <a:endParaRPr lang="hu-HU" sz="1600" b="1" i="0" u="none" strike="noStrike" noProof="0"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503382">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Herpes</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simplex</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Napsugárzás, szélsőséges időjárási események okozta stressz</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 beteg állapotának súlyosbodása</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600" b="0" i="0" u="none" strike="noStrike" noProof="0" dirty="0" smtClean="0">
                          <a:solidFill>
                            <a:srgbClr val="000000"/>
                          </a:solidFill>
                          <a:effectLst/>
                          <a:latin typeface="+mn-lt"/>
                        </a:rPr>
                        <a:t> </a:t>
                      </a:r>
                      <a:r>
                        <a:rPr lang="hu-HU" sz="1200" b="0" i="0" u="none" strike="noStrike" noProof="0" dirty="0" smtClean="0">
                          <a:solidFill>
                            <a:srgbClr val="000000"/>
                          </a:solidFill>
                          <a:effectLst/>
                          <a:latin typeface="+mn-lt"/>
                        </a:rPr>
                        <a:t>S.R. </a:t>
                      </a:r>
                      <a:r>
                        <a:rPr lang="hu-HU" sz="1200" b="0" i="0" u="none" strike="noStrike" noProof="0" dirty="0" err="1" smtClean="0">
                          <a:solidFill>
                            <a:srgbClr val="000000"/>
                          </a:solidFill>
                          <a:effectLst/>
                          <a:latin typeface="+mn-lt"/>
                        </a:rPr>
                        <a:t>Cuddy</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eLife</a:t>
                      </a:r>
                      <a:r>
                        <a:rPr lang="hu-HU" sz="1200" b="0" i="0" u="none" strike="noStrike" noProof="0" dirty="0" smtClean="0">
                          <a:solidFill>
                            <a:srgbClr val="000000"/>
                          </a:solidFill>
                          <a:effectLst/>
                          <a:latin typeface="+mn-lt"/>
                        </a:rPr>
                        <a:t>, 2020, </a:t>
                      </a:r>
                      <a:r>
                        <a:rPr lang="hu-HU" sz="1200" b="0" i="0" u="sng" strike="noStrike" noProof="0" dirty="0" smtClean="0">
                          <a:solidFill>
                            <a:srgbClr val="000000"/>
                          </a:solidFill>
                          <a:effectLst/>
                          <a:latin typeface="+mn-lt"/>
                        </a:rPr>
                        <a:t>9,</a:t>
                      </a:r>
                      <a:r>
                        <a:rPr lang="hu-HU" sz="1200" b="0" i="0" u="none" strike="noStrike" noProof="0" dirty="0" smtClean="0">
                          <a:solidFill>
                            <a:srgbClr val="000000"/>
                          </a:solidFill>
                          <a:effectLst/>
                          <a:latin typeface="+mn-lt"/>
                        </a:rPr>
                        <a:t> e58037. </a:t>
                      </a:r>
                      <a:r>
                        <a:rPr lang="hu-HU" sz="1200" b="0" i="0" u="none" strike="noStrike" noProof="0" dirty="0" smtClean="0">
                          <a:solidFill>
                            <a:srgbClr val="000000"/>
                          </a:solidFill>
                          <a:effectLst/>
                          <a:latin typeface="+mn-lt"/>
                          <a:hlinkClick r:id="rId2"/>
                        </a:rPr>
                        <a:t>https://doi.org/10.7554/eLife.58037</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1302052893"/>
                  </a:ext>
                </a:extLst>
              </a:tr>
              <a:tr h="503382">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Gonorrhoea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Környezeti hőmérséklet emelkedése, emberi migráció</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Az esetek számának növekedése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R. </a:t>
                      </a:r>
                      <a:r>
                        <a:rPr lang="hu-HU" sz="1200" b="0" i="0" u="none" strike="noStrike" noProof="0" dirty="0" err="1" smtClean="0">
                          <a:solidFill>
                            <a:srgbClr val="000000"/>
                          </a:solidFill>
                          <a:effectLst/>
                          <a:latin typeface="+mn-lt"/>
                        </a:rPr>
                        <a:t>Suresh</a:t>
                      </a:r>
                      <a:r>
                        <a:rPr lang="hu-HU" sz="1200" b="0" i="0" u="none" strike="noStrike" noProof="0" dirty="0" smtClean="0">
                          <a:solidFill>
                            <a:srgbClr val="000000"/>
                          </a:solidFill>
                          <a:effectLst/>
                          <a:latin typeface="+mn-lt"/>
                        </a:rPr>
                        <a:t>, 2021, USFCA diplomamunkák, 1382. </a:t>
                      </a:r>
                    </a:p>
                    <a:p>
                      <a:pPr algn="ctr" rtl="0" fontAlgn="t"/>
                      <a:r>
                        <a:rPr lang="hu-HU" sz="1200" b="0" i="0" u="none" strike="noStrike" noProof="0" dirty="0" smtClean="0">
                          <a:solidFill>
                            <a:srgbClr val="000000"/>
                          </a:solidFill>
                          <a:effectLst/>
                          <a:latin typeface="+mn-lt"/>
                          <a:hlinkClick r:id="rId3"/>
                        </a:rPr>
                        <a:t>https://repository.usfca.edu/thes/1382</a:t>
                      </a:r>
                      <a:r>
                        <a:rPr lang="hu-HU" sz="1200" b="0" i="0" u="none" strike="noStrike" noProof="0" dirty="0" smtClean="0">
                          <a:solidFill>
                            <a:srgbClr val="000000"/>
                          </a:solidFill>
                          <a:effectLst/>
                          <a:latin typeface="+mn-lt"/>
                        </a:rPr>
                        <a:t>. Hozzáférés: 2023. június 11</a:t>
                      </a:r>
                      <a:r>
                        <a:rPr lang="hu-HU" sz="1200" b="0" i="0" u="none" strike="noStrike" baseline="16000" noProof="0" dirty="0" smtClean="0">
                          <a:solidFill>
                            <a:srgbClr val="000000"/>
                          </a:solidFill>
                          <a:effectLst/>
                          <a:latin typeface="+mn-lt"/>
                        </a:rPr>
                        <a:t>.</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096391511"/>
                  </a:ext>
                </a:extLst>
              </a:tr>
              <a:tr h="379256">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Impetigo</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Árvizek</a:t>
                      </a:r>
                      <a:endParaRPr lang="hu-HU" sz="1200" b="0" i="0" u="none" strike="noStrike" noProof="0"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Az esetek számának növekedése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E. Parker, J. Éghajlatváltozás és egészség, 2022, </a:t>
                      </a:r>
                      <a:r>
                        <a:rPr lang="hu-HU" sz="1200" b="0" i="0" u="sng" strike="noStrike" noProof="0" dirty="0" smtClean="0">
                          <a:solidFill>
                            <a:srgbClr val="000000"/>
                          </a:solidFill>
                          <a:effectLst/>
                          <a:latin typeface="+mn-lt"/>
                        </a:rPr>
                        <a:t>8,</a:t>
                      </a:r>
                      <a:r>
                        <a:rPr lang="hu-HU" sz="1200" b="0" i="0" u="none" strike="noStrike" noProof="0" dirty="0" smtClean="0">
                          <a:solidFill>
                            <a:srgbClr val="000000"/>
                          </a:solidFill>
                          <a:effectLst/>
                          <a:latin typeface="+mn-lt"/>
                        </a:rPr>
                        <a:t> 10016.</a:t>
                      </a:r>
                    </a:p>
                    <a:p>
                      <a:pPr algn="ctr" rtl="0" fontAlgn="t"/>
                      <a:r>
                        <a:rPr lang="hu-HU" sz="1200" b="0" i="0" u="none" strike="noStrike" noProof="0" dirty="0" smtClean="0">
                          <a:solidFill>
                            <a:srgbClr val="000000"/>
                          </a:solidFill>
                          <a:effectLst/>
                          <a:latin typeface="+mn-lt"/>
                          <a:hlinkClick r:id="rId4"/>
                        </a:rPr>
                        <a:t>https://doi.org/10.1016/j.joclim.2022.100162</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547741257"/>
                  </a:ext>
                </a:extLst>
              </a:tr>
              <a:tr h="651136">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Marburg</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A gazdaállatok elterjedéséhez környezeti hőmérséklet emelkedése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 betegség földrajzi elterjedése </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F. </a:t>
                      </a:r>
                      <a:r>
                        <a:rPr lang="hu-HU" sz="1200" b="0" i="0" u="none" strike="noStrike" noProof="0" dirty="0" err="1" smtClean="0">
                          <a:solidFill>
                            <a:srgbClr val="000000"/>
                          </a:solidFill>
                          <a:effectLst/>
                          <a:latin typeface="+mn-lt"/>
                        </a:rPr>
                        <a:t>Kritz</a:t>
                      </a:r>
                      <a:r>
                        <a:rPr lang="hu-HU" sz="1200" b="0" i="0" u="none" strike="noStrike" noProof="0" dirty="0" smtClean="0">
                          <a:solidFill>
                            <a:srgbClr val="000000"/>
                          </a:solidFill>
                          <a:effectLst/>
                          <a:latin typeface="+mn-lt"/>
                        </a:rPr>
                        <a:t>, </a:t>
                      </a:r>
                      <a:r>
                        <a:rPr lang="hu-HU" sz="1200" b="0" i="0" u="none" strike="noStrike" noProof="0" dirty="0" smtClean="0">
                          <a:solidFill>
                            <a:srgbClr val="000000"/>
                          </a:solidFill>
                          <a:effectLst/>
                          <a:latin typeface="+mn-lt"/>
                          <a:hlinkClick r:id="rId5"/>
                        </a:rPr>
                        <a:t>https://www.wbur.org/npr/1167093290/theres-a-second-outbreak-of-marburg-virus-in-africa-climate-change-could-be-a-fa</a:t>
                      </a:r>
                      <a:r>
                        <a:rPr lang="hu-HU" sz="1200" b="0" i="0" u="none" strike="noStrike" noProof="0" dirty="0" smtClean="0">
                          <a:solidFill>
                            <a:srgbClr val="000000"/>
                          </a:solidFill>
                          <a:effectLst/>
                          <a:latin typeface="+mn-lt"/>
                        </a:rPr>
                        <a:t>  Hozzáférés: 2023</a:t>
                      </a:r>
                      <a:r>
                        <a:rPr lang="hu-HU" sz="1200" b="0" i="0" u="none" strike="noStrike" baseline="16000" noProof="0" dirty="0" smtClean="0">
                          <a:solidFill>
                            <a:srgbClr val="000000"/>
                          </a:solidFill>
                          <a:effectLst/>
                          <a:latin typeface="+mn-lt"/>
                        </a:rPr>
                        <a:t>.</a:t>
                      </a:r>
                      <a:r>
                        <a:rPr lang="hu-HU" sz="1200" b="0" i="0" u="none" strike="noStrike" noProof="0" dirty="0" smtClean="0">
                          <a:solidFill>
                            <a:srgbClr val="000000"/>
                          </a:solidFill>
                          <a:effectLst/>
                          <a:latin typeface="+mn-lt"/>
                        </a:rPr>
                        <a:t> június 11.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054579435"/>
                  </a:ext>
                </a:extLst>
              </a:tr>
              <a:tr h="751634">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Monkeypox</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A természetes felszínborítás megváltozása és erdőirtás, ami fokozott emberi és állati gazdaszervezetekkel való érintkezéshez vezet </a:t>
                      </a:r>
                      <a:endParaRPr lang="hu-HU" sz="1200" b="0" i="0" u="none" strike="noStrike" noProof="0"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A betegség földrajzi elterjedése </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rgbClr val="000000"/>
                          </a:solidFill>
                          <a:effectLst/>
                          <a:latin typeface="Calibri" panose="020F0502020204030204" pitchFamily="34" charset="0"/>
                        </a:rPr>
                        <a:t>B. Hugh et </a:t>
                      </a:r>
                      <a:r>
                        <a:rPr lang="hu-HU" sz="1200" b="0" i="0" u="none" strike="noStrike" noProof="0" dirty="0" err="1" smtClean="0">
                          <a:solidFill>
                            <a:srgbClr val="000000"/>
                          </a:solidFill>
                          <a:effectLst/>
                          <a:latin typeface="Calibri" panose="020F0502020204030204" pitchFamily="34" charset="0"/>
                        </a:rPr>
                        <a:t>al</a:t>
                      </a:r>
                      <a:r>
                        <a:rPr lang="hu-HU" sz="1200" b="0" i="0" u="none" strike="noStrike" noProof="0" dirty="0" smtClean="0">
                          <a:solidFill>
                            <a:srgbClr val="000000"/>
                          </a:solidFill>
                          <a:effectLst/>
                          <a:latin typeface="Calibri" panose="020F0502020204030204" pitchFamily="34" charset="0"/>
                        </a:rPr>
                        <a:t>., </a:t>
                      </a:r>
                      <a:r>
                        <a:rPr lang="hu-HU" sz="1200" b="0" i="0" u="none" strike="noStrike" noProof="0" dirty="0" smtClean="0">
                          <a:solidFill>
                            <a:srgbClr val="000000"/>
                          </a:solidFill>
                          <a:effectLst/>
                          <a:latin typeface="Calibri" panose="020F0502020204030204" pitchFamily="34" charset="0"/>
                          <a:hlinkClick r:id="rId6"/>
                        </a:rPr>
                        <a:t>https://climateandsecurity.org/2022/09/monkeypox-and-the-convergence-of-climate-ecological-and-biological-security-risks/</a:t>
                      </a:r>
                      <a:r>
                        <a:rPr lang="hu-HU" sz="1200" b="0" i="0" u="none" strike="noStrike" noProof="0" dirty="0" smtClean="0">
                          <a:solidFill>
                            <a:srgbClr val="000000"/>
                          </a:solidFill>
                          <a:effectLst/>
                          <a:latin typeface="Calibri" panose="020F0502020204030204" pitchFamily="34" charset="0"/>
                        </a:rPr>
                        <a:t> Hozzáférés: 2023. június 11</a:t>
                      </a:r>
                      <a:r>
                        <a:rPr lang="hu-HU" sz="1200" b="0" i="0" u="none" strike="noStrike" baseline="16000" noProof="0" dirty="0" smtClean="0">
                          <a:solidFill>
                            <a:srgbClr val="000000"/>
                          </a:solidFill>
                          <a:effectLst/>
                          <a:latin typeface="Calibri" panose="020F0502020204030204" pitchFamily="34" charset="0"/>
                        </a:rPr>
                        <a:t>. </a:t>
                      </a:r>
                      <a:endParaRPr lang="hu-HU" sz="1200" b="0" i="0" u="none" strike="noStrike" noProof="0" dirty="0">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2792473928"/>
                  </a:ext>
                </a:extLst>
              </a:tr>
              <a:tr h="50620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Ótvar (</a:t>
                      </a:r>
                      <a:r>
                        <a:rPr lang="hu-HU" sz="1200" b="0" i="0" u="none" strike="noStrike" noProof="0" dirty="0" err="1" smtClean="0">
                          <a:solidFill>
                            <a:schemeClr val="tx1"/>
                          </a:solidFill>
                          <a:effectLst/>
                          <a:latin typeface="+mn-lt"/>
                          <a:cs typeface="Arial" panose="020B0604020202020204" pitchFamily="34" charset="0"/>
                        </a:rPr>
                        <a:t>tinea</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corporis</a:t>
                      </a:r>
                      <a:r>
                        <a:rPr lang="hu-HU" sz="1200" b="0" i="0" u="none" strike="noStrike" noProof="0" dirty="0" smtClean="0">
                          <a:solidFill>
                            <a:schemeClr val="tx1"/>
                          </a:solidFill>
                          <a:effectLst/>
                          <a:latin typeface="+mn-lt"/>
                          <a:cs typeface="Arial" panose="020B0604020202020204" pitchFamily="34" charset="0"/>
                        </a:rPr>
                        <a:t>)</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Megnövekedett környezeti hőmérséklet és páratartalom, árvíz</a:t>
                      </a:r>
                      <a:endParaRPr lang="hu-HU" sz="1200" b="0" i="0" u="none" strike="noStrike" noProof="0"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Az esetek számának növekedése</a:t>
                      </a:r>
                      <a:endParaRPr lang="hu-HU" sz="1200" b="0" i="0" u="none" strike="noStrike" noProof="0" dirty="0">
                        <a:solidFill>
                          <a:schemeClr val="tx1"/>
                        </a:solidFill>
                        <a:effectLst/>
                        <a:latin typeface="+mn-lt"/>
                      </a:endParaRPr>
                    </a:p>
                  </a:txBody>
                  <a:tcPr marL="6757" marR="6757" marT="6757" marB="0" anchor="ctr"/>
                </a:tc>
                <a:tc>
                  <a:txBody>
                    <a:bodyPr/>
                    <a:lstStyle/>
                    <a:p>
                      <a:pPr marL="228600" indent="-228600" algn="ctr" rtl="0" fontAlgn="t">
                        <a:buAutoNum type="alphaUcPeriod"/>
                      </a:pPr>
                      <a:r>
                        <a:rPr lang="hu-HU" sz="1200" b="0" i="0" u="none" strike="noStrike" noProof="0" dirty="0" err="1" smtClean="0">
                          <a:solidFill>
                            <a:srgbClr val="000000"/>
                          </a:solidFill>
                          <a:effectLst/>
                          <a:latin typeface="+mn-lt"/>
                        </a:rPr>
                        <a:t>Gadre</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J. Éghajlatváltozás és egészség, 2022, </a:t>
                      </a:r>
                      <a:r>
                        <a:rPr lang="hu-HU" sz="1200" b="0" i="0" u="sng" strike="noStrike" noProof="0" dirty="0" smtClean="0">
                          <a:solidFill>
                            <a:srgbClr val="000000"/>
                          </a:solidFill>
                          <a:effectLst/>
                          <a:latin typeface="+mn-lt"/>
                        </a:rPr>
                        <a:t>6,</a:t>
                      </a:r>
                      <a:r>
                        <a:rPr lang="hu-HU" sz="1200" b="0" i="0" u="none" strike="noStrike" noProof="0" dirty="0" smtClean="0">
                          <a:solidFill>
                            <a:srgbClr val="000000"/>
                          </a:solidFill>
                          <a:effectLst/>
                          <a:latin typeface="+mn-lt"/>
                        </a:rPr>
                        <a:t> 10015.</a:t>
                      </a:r>
                    </a:p>
                    <a:p>
                      <a:pPr marL="0" indent="0" algn="ctr" rtl="0" fontAlgn="t">
                        <a:buNone/>
                      </a:pPr>
                      <a:r>
                        <a:rPr lang="hu-HU" sz="1200" b="0" i="0" u="none" strike="noStrike" noProof="0" dirty="0" smtClean="0">
                          <a:solidFill>
                            <a:srgbClr val="000000"/>
                          </a:solidFill>
                          <a:effectLst/>
                          <a:latin typeface="+mn-lt"/>
                          <a:hlinkClick r:id="rId7"/>
                        </a:rPr>
                        <a:t>https://doi.org/10.1016/j.joclim.2022.100156</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281767"/>
                  </a:ext>
                </a:extLst>
              </a:tr>
              <a:tr h="379256">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Övsömör</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Megnövekedett környezeti hőmérséklet</a:t>
                      </a:r>
                      <a:endParaRPr lang="hu-HU" sz="1200" b="0" i="0" u="none" strike="noStrike" noProof="0"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Az esetek számának növekedése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Y. </a:t>
                      </a:r>
                      <a:r>
                        <a:rPr lang="hu-HU" sz="1200" b="0" i="0" u="none" strike="noStrike" noProof="0" dirty="0" err="1" smtClean="0">
                          <a:solidFill>
                            <a:srgbClr val="000000"/>
                          </a:solidFill>
                          <a:effectLst/>
                          <a:latin typeface="+mn-lt"/>
                        </a:rPr>
                        <a:t>Choi</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Nature</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Scientific</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Reports</a:t>
                      </a:r>
                      <a:r>
                        <a:rPr lang="hu-HU" sz="1200" b="0" i="0" u="none" strike="noStrike" noProof="0" dirty="0" smtClean="0">
                          <a:solidFill>
                            <a:srgbClr val="000000"/>
                          </a:solidFill>
                          <a:effectLst/>
                          <a:latin typeface="+mn-lt"/>
                        </a:rPr>
                        <a:t>, 2019, </a:t>
                      </a:r>
                      <a:r>
                        <a:rPr lang="hu-HU" sz="1200" b="0" i="0" u="sng" strike="noStrike" noProof="0" dirty="0" smtClean="0">
                          <a:solidFill>
                            <a:srgbClr val="000000"/>
                          </a:solidFill>
                          <a:effectLst/>
                          <a:latin typeface="+mn-lt"/>
                        </a:rPr>
                        <a:t>9</a:t>
                      </a:r>
                      <a:r>
                        <a:rPr lang="hu-HU" sz="1200" b="0" i="0" u="none" strike="noStrike" noProof="0" dirty="0" smtClean="0">
                          <a:solidFill>
                            <a:srgbClr val="000000"/>
                          </a:solidFill>
                          <a:effectLst/>
                          <a:latin typeface="+mn-lt"/>
                        </a:rPr>
                        <a:t>, 12254. </a:t>
                      </a:r>
                      <a:r>
                        <a:rPr lang="hu-HU" sz="1200" b="0" i="0" u="none" strike="noStrike" noProof="0" dirty="0" smtClean="0">
                          <a:solidFill>
                            <a:srgbClr val="000000"/>
                          </a:solidFill>
                          <a:effectLst/>
                          <a:latin typeface="+mn-lt"/>
                          <a:hlinkClick r:id="rId8"/>
                        </a:rPr>
                        <a:t>https://doi.org/10.1038/s41598-019-48673-5</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506549879"/>
                  </a:ext>
                </a:extLst>
              </a:tr>
              <a:tr h="503382">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Szifilisz</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Emberi migráció az éghajlatváltozás és a háborúk miatt</a:t>
                      </a:r>
                      <a:endParaRPr lang="hu-HU" sz="1200" b="0" i="0" u="none" strike="noStrike" noProof="0" dirty="0">
                        <a:solidFill>
                          <a:schemeClr val="tx1"/>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A betegség földrajzi elterjedése </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J. F. </a:t>
                      </a:r>
                      <a:r>
                        <a:rPr lang="hu-HU" sz="1200" b="0" i="0" u="none" strike="noStrike" noProof="0" dirty="0" err="1" smtClean="0">
                          <a:solidFill>
                            <a:srgbClr val="000000"/>
                          </a:solidFill>
                          <a:effectLst/>
                          <a:latin typeface="+mn-lt"/>
                        </a:rPr>
                        <a:t>Dayrit</a:t>
                      </a:r>
                      <a:r>
                        <a:rPr lang="hu-HU" sz="1200" b="0" i="0" u="none" strike="noStrike" noProof="0" dirty="0" smtClean="0">
                          <a:solidFill>
                            <a:srgbClr val="000000"/>
                          </a:solidFill>
                          <a:effectLst/>
                          <a:latin typeface="+mn-lt"/>
                        </a:rPr>
                        <a:t>, Int. J. Bőrgyógyászat 2022, </a:t>
                      </a:r>
                      <a:r>
                        <a:rPr lang="hu-HU" sz="1200" b="0" i="0" u="sng" strike="noStrike" noProof="0" dirty="0" smtClean="0">
                          <a:solidFill>
                            <a:srgbClr val="000000"/>
                          </a:solidFill>
                          <a:effectLst/>
                          <a:latin typeface="+mn-lt"/>
                        </a:rPr>
                        <a:t>61</a:t>
                      </a:r>
                      <a:r>
                        <a:rPr lang="hu-HU" sz="1200" b="0" i="0" u="none" strike="noStrike" noProof="0" dirty="0" smtClean="0">
                          <a:solidFill>
                            <a:srgbClr val="000000"/>
                          </a:solidFill>
                          <a:effectLst/>
                          <a:latin typeface="+mn-lt"/>
                        </a:rPr>
                        <a:t>, 127–138.</a:t>
                      </a:r>
                    </a:p>
                    <a:p>
                      <a:pPr algn="ctr" rtl="0" fontAlgn="t"/>
                      <a:r>
                        <a:rPr lang="hu-HU" sz="1200" b="0" i="0" u="none" strike="noStrike" noProof="0" dirty="0" smtClean="0">
                          <a:solidFill>
                            <a:srgbClr val="000000"/>
                          </a:solidFill>
                          <a:effectLst/>
                          <a:latin typeface="+mn-lt"/>
                          <a:hlinkClick r:id="rId9"/>
                        </a:rPr>
                        <a:t>https://doi.org/10.1111/ijd.15543</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802454498"/>
                  </a:ext>
                </a:extLst>
              </a:tr>
              <a:tr h="417513">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Vibrio</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vulnificus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A hőmérséklet-emelkedés és az árvíz okozta változások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Megnövekedett előfordulási gyakoriság és földrajzi elterjedés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C. Baker-Austin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Env</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Microbio</a:t>
                      </a:r>
                      <a:r>
                        <a:rPr lang="hu-HU" sz="1200" b="0" i="0" u="none" strike="noStrike" noProof="0" dirty="0" smtClean="0">
                          <a:solidFill>
                            <a:srgbClr val="000000"/>
                          </a:solidFill>
                          <a:effectLst/>
                          <a:latin typeface="+mn-lt"/>
                        </a:rPr>
                        <a:t>. Jelentések, 2010, (1), </a:t>
                      </a:r>
                      <a:r>
                        <a:rPr lang="hu-HU" sz="1200" b="0" i="0" u="sng" strike="noStrike" noProof="0" dirty="0" smtClean="0">
                          <a:solidFill>
                            <a:srgbClr val="000000"/>
                          </a:solidFill>
                          <a:effectLst/>
                          <a:latin typeface="+mn-lt"/>
                        </a:rPr>
                        <a:t>2</a:t>
                      </a:r>
                      <a:r>
                        <a:rPr lang="hu-HU" sz="1200" b="0" i="0" u="none" strike="noStrike" noProof="0" dirty="0" smtClean="0">
                          <a:solidFill>
                            <a:srgbClr val="000000"/>
                          </a:solidFill>
                          <a:effectLst/>
                          <a:latin typeface="+mn-lt"/>
                        </a:rPr>
                        <a:t>, 7–18.</a:t>
                      </a:r>
                    </a:p>
                    <a:p>
                      <a:pPr algn="ctr" rtl="0" fontAlgn="t"/>
                      <a:r>
                        <a:rPr lang="hu-HU" sz="1200" b="0" i="0" u="none" strike="noStrike" noProof="0" dirty="0" smtClean="0">
                          <a:solidFill>
                            <a:srgbClr val="000000"/>
                          </a:solidFill>
                          <a:effectLst/>
                          <a:latin typeface="+mn-lt"/>
                          <a:hlinkClick r:id="rId10"/>
                        </a:rPr>
                        <a:t>https://doi.org/10.1111/j.1758-2229.2009.00096.x</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268353475"/>
                  </a:ext>
                </a:extLst>
              </a:tr>
              <a:tr h="503382">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Vírusos szemölcsök</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Hőmérséklet-emelkedés az El </a:t>
                      </a:r>
                      <a:r>
                        <a:rPr lang="hu-HU" sz="1200" b="0" i="0" u="none" strike="noStrike" noProof="0" dirty="0" err="1" smtClean="0">
                          <a:solidFill>
                            <a:schemeClr val="tx1"/>
                          </a:solidFill>
                          <a:effectLst/>
                          <a:latin typeface="+mn-lt"/>
                        </a:rPr>
                        <a:t>Niño</a:t>
                      </a:r>
                      <a:r>
                        <a:rPr lang="hu-HU" sz="1200" b="0" i="0" u="none" strike="noStrike" noProof="0" dirty="0" smtClean="0">
                          <a:solidFill>
                            <a:schemeClr val="tx1"/>
                          </a:solidFill>
                          <a:effectLst/>
                          <a:latin typeface="+mn-lt"/>
                        </a:rPr>
                        <a:t> miatt, emberi migráció</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Az esetek számának növekedése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E.L. </a:t>
                      </a:r>
                      <a:r>
                        <a:rPr lang="hu-HU" sz="1200" b="0" i="0" u="none" strike="noStrike" noProof="0" dirty="0" err="1" smtClean="0">
                          <a:solidFill>
                            <a:srgbClr val="000000"/>
                          </a:solidFill>
                          <a:effectLst/>
                          <a:latin typeface="+mn-lt"/>
                        </a:rPr>
                        <a:t>Gutierrez</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An. Melltartó. </a:t>
                      </a:r>
                      <a:r>
                        <a:rPr lang="hu-HU" sz="1200" b="0" i="0" u="none" strike="noStrike" noProof="0" dirty="0" err="1" smtClean="0">
                          <a:solidFill>
                            <a:srgbClr val="000000"/>
                          </a:solidFill>
                          <a:effectLst/>
                          <a:latin typeface="+mn-lt"/>
                        </a:rPr>
                        <a:t>Dermatol</a:t>
                      </a:r>
                      <a:r>
                        <a:rPr lang="hu-HU" sz="1200" b="0" i="0" u="none" strike="noStrike" noProof="0" dirty="0" smtClean="0">
                          <a:solidFill>
                            <a:srgbClr val="000000"/>
                          </a:solidFill>
                          <a:effectLst/>
                          <a:latin typeface="+mn-lt"/>
                        </a:rPr>
                        <a:t>., 2010, (4), </a:t>
                      </a:r>
                      <a:r>
                        <a:rPr lang="hu-HU" sz="1200" b="0" i="0" u="sng" strike="noStrike" noProof="0" dirty="0" smtClean="0">
                          <a:solidFill>
                            <a:srgbClr val="000000"/>
                          </a:solidFill>
                          <a:effectLst/>
                          <a:latin typeface="+mn-lt"/>
                        </a:rPr>
                        <a:t>85,</a:t>
                      </a:r>
                      <a:r>
                        <a:rPr lang="hu-HU" sz="1200" b="0" i="0" u="none" strike="noStrike" noProof="0" dirty="0" smtClean="0">
                          <a:solidFill>
                            <a:srgbClr val="000000"/>
                          </a:solidFill>
                          <a:effectLst/>
                          <a:latin typeface="+mn-lt"/>
                        </a:rPr>
                        <a:t> 461-8. </a:t>
                      </a:r>
                      <a:r>
                        <a:rPr lang="hu-HU" sz="1200" b="0" i="0" u="none" strike="noStrike" noProof="0" dirty="0" smtClean="0">
                          <a:solidFill>
                            <a:srgbClr val="000000"/>
                          </a:solidFill>
                          <a:effectLst/>
                          <a:latin typeface="+mn-lt"/>
                          <a:hlinkClick r:id="rId11"/>
                        </a:rPr>
                        <a:t>https://doi.org/10.1590/S0365-05962010000400007</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2077316439"/>
                  </a:ext>
                </a:extLst>
              </a:tr>
            </a:tbl>
          </a:graphicData>
        </a:graphic>
      </p:graphicFrame>
      <p:sp>
        <p:nvSpPr>
          <p:cNvPr id="9" name="TextBox 8">
            <a:extLst>
              <a:ext uri="{FF2B5EF4-FFF2-40B4-BE49-F238E27FC236}">
                <a16:creationId xmlns:a16="http://schemas.microsoft.com/office/drawing/2014/main" id="{40324206-24C6-08FE-3E87-70C652732B4F}"/>
              </a:ext>
            </a:extLst>
          </p:cNvPr>
          <p:cNvSpPr txBox="1"/>
          <p:nvPr/>
        </p:nvSpPr>
        <p:spPr>
          <a:xfrm>
            <a:off x="348699" y="138593"/>
            <a:ext cx="11494595" cy="369332"/>
          </a:xfrm>
          <a:prstGeom prst="rect">
            <a:avLst/>
          </a:prstGeom>
          <a:noFill/>
        </p:spPr>
        <p:txBody>
          <a:bodyPr wrap="square" rtlCol="0">
            <a:spAutoFit/>
          </a:bodyPr>
          <a:lstStyle/>
          <a:p>
            <a:pPr lvl="1" algn="ctr">
              <a:buClr>
                <a:srgbClr val="FF0000"/>
              </a:buClr>
            </a:pPr>
            <a:r>
              <a:rPr lang="hu-HU" b="1" dirty="0" smtClean="0">
                <a:solidFill>
                  <a:srgbClr val="FF0000"/>
                </a:solidFill>
              </a:rPr>
              <a:t>Fertőzés </a:t>
            </a:r>
            <a:r>
              <a:rPr lang="hu-HU" b="1" dirty="0">
                <a:solidFill>
                  <a:srgbClr val="FF0000"/>
                </a:solidFill>
              </a:rPr>
              <a:t>szilárd anyagokkal vagy folyadékokkal való érintkezés révén</a:t>
            </a:r>
            <a:endParaRPr lang="hu" b="1" dirty="0">
              <a:solidFill>
                <a:srgbClr val="FF0000"/>
              </a:solidFill>
            </a:endParaRPr>
          </a:p>
        </p:txBody>
      </p:sp>
    </p:spTree>
    <p:extLst>
      <p:ext uri="{BB962C8B-B14F-4D97-AF65-F5344CB8AC3E}">
        <p14:creationId xmlns:p14="http://schemas.microsoft.com/office/powerpoint/2010/main" val="23028890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689492772"/>
              </p:ext>
            </p:extLst>
          </p:nvPr>
        </p:nvGraphicFramePr>
        <p:xfrm>
          <a:off x="426000" y="999000"/>
          <a:ext cx="11430000" cy="4893160"/>
        </p:xfrm>
        <a:graphic>
          <a:graphicData uri="http://schemas.openxmlformats.org/drawingml/2006/table">
            <a:tbl>
              <a:tblPr>
                <a:tableStyleId>{5C22544A-7EE6-4342-B048-85BDC9FD1C3A}</a:tableStyleId>
              </a:tblPr>
              <a:tblGrid>
                <a:gridCol w="1350000">
                  <a:extLst>
                    <a:ext uri="{9D8B030D-6E8A-4147-A177-3AD203B41FA5}">
                      <a16:colId xmlns:a16="http://schemas.microsoft.com/office/drawing/2014/main" val="2497409396"/>
                    </a:ext>
                  </a:extLst>
                </a:gridCol>
                <a:gridCol w="3015000">
                  <a:extLst>
                    <a:ext uri="{9D8B030D-6E8A-4147-A177-3AD203B41FA5}">
                      <a16:colId xmlns:a16="http://schemas.microsoft.com/office/drawing/2014/main" val="3440800795"/>
                    </a:ext>
                  </a:extLst>
                </a:gridCol>
                <a:gridCol w="3150000">
                  <a:extLst>
                    <a:ext uri="{9D8B030D-6E8A-4147-A177-3AD203B41FA5}">
                      <a16:colId xmlns:a16="http://schemas.microsoft.com/office/drawing/2014/main" val="509933588"/>
                    </a:ext>
                  </a:extLst>
                </a:gridCol>
                <a:gridCol w="3915000">
                  <a:extLst>
                    <a:ext uri="{9D8B030D-6E8A-4147-A177-3AD203B41FA5}">
                      <a16:colId xmlns:a16="http://schemas.microsoft.com/office/drawing/2014/main" val="3617947361"/>
                    </a:ext>
                  </a:extLst>
                </a:gridCol>
              </a:tblGrid>
              <a:tr h="630000">
                <a:tc>
                  <a:txBody>
                    <a:bodyPr/>
                    <a:lstStyle/>
                    <a:p>
                      <a:pPr algn="ctr" rtl="0" fontAlgn="t"/>
                      <a:r>
                        <a:rPr lang="hu-HU" sz="1600" b="1" u="none" strike="noStrike" noProof="0" dirty="0" smtClean="0">
                          <a:solidFill>
                            <a:srgbClr val="0070C0"/>
                          </a:solidFill>
                          <a:effectLst/>
                          <a:latin typeface="+mn-lt"/>
                        </a:rPr>
                        <a:t>Betegség</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A betegséget befolyásoló környezeti tényező(k)</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Az</a:t>
                      </a:r>
                      <a:r>
                        <a:rPr lang="hu-HU" sz="1600" b="1" i="0" u="none" strike="noStrike" baseline="0" noProof="0" dirty="0" smtClean="0">
                          <a:solidFill>
                            <a:srgbClr val="0070C0"/>
                          </a:solidFill>
                          <a:effectLst/>
                          <a:latin typeface="+mn-lt"/>
                        </a:rPr>
                        <a:t> éghajlatváltozás </a:t>
                      </a:r>
                      <a:r>
                        <a:rPr lang="hu-HU" sz="1600" b="1" i="0" u="none" strike="noStrike" noProof="0" dirty="0" smtClean="0">
                          <a:solidFill>
                            <a:srgbClr val="0070C0"/>
                          </a:solidFill>
                          <a:effectLst/>
                          <a:latin typeface="+mn-lt"/>
                        </a:rPr>
                        <a:t>betegségre gyakorolt várható hatása</a:t>
                      </a:r>
                      <a:endParaRPr lang="hu-HU" sz="1600" b="1" i="0" u="none" strike="noStrike" noProof="0"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600" b="1" i="0" u="none" strike="noStrike" noProof="0" dirty="0" smtClean="0">
                          <a:solidFill>
                            <a:srgbClr val="0070C0"/>
                          </a:solidFill>
                          <a:effectLst/>
                          <a:latin typeface="+mn-lt"/>
                        </a:rPr>
                        <a:t>További</a:t>
                      </a:r>
                      <a:r>
                        <a:rPr lang="hu-HU" sz="1600" b="1" i="0" u="none" strike="noStrike" baseline="0" noProof="0" dirty="0" smtClean="0">
                          <a:solidFill>
                            <a:srgbClr val="0070C0"/>
                          </a:solidFill>
                          <a:effectLst/>
                          <a:latin typeface="+mn-lt"/>
                        </a:rPr>
                        <a:t> ismeretek</a:t>
                      </a:r>
                      <a:endParaRPr lang="hu-HU" sz="1600" b="1" i="0" u="none" strike="noStrike" noProof="0"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646380">
                <a:tc>
                  <a:txBody>
                    <a:bodyPr/>
                    <a:lstStyle/>
                    <a:p>
                      <a:pPr algn="l" rtl="0" fontAlgn="ctr"/>
                      <a:r>
                        <a:rPr lang="hu-HU" sz="1600" b="0" i="0" u="none" strike="noStrike" noProof="0" dirty="0" smtClean="0">
                          <a:solidFill>
                            <a:schemeClr val="tx1"/>
                          </a:solidFill>
                          <a:effectLst/>
                          <a:latin typeface="+mn-lt"/>
                          <a:cs typeface="Arial" panose="020B0604020202020204" pitchFamily="34" charset="0"/>
                        </a:rPr>
                        <a:t>Bárányhimlő</a:t>
                      </a:r>
                      <a:endParaRPr lang="hu-HU" sz="16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chemeClr val="tx1"/>
                          </a:solidFill>
                          <a:effectLst/>
                          <a:latin typeface="+mn-lt"/>
                        </a:rPr>
                        <a:t>Hőmérséklet, és csapadékmennyiség emelkedése</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600" b="0" i="0" u="none" strike="noStrike" noProof="0" dirty="0" smtClean="0">
                          <a:solidFill>
                            <a:schemeClr val="tx1"/>
                          </a:solidFill>
                          <a:effectLst/>
                          <a:latin typeface="+mn-lt"/>
                        </a:rPr>
                        <a:t>Növekvő esetszám</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Y. </a:t>
                      </a:r>
                      <a:r>
                        <a:rPr lang="hu-HU" sz="1200" b="0" i="0" u="none" strike="noStrike" noProof="0" dirty="0" err="1" smtClean="0">
                          <a:solidFill>
                            <a:srgbClr val="000000"/>
                          </a:solidFill>
                          <a:effectLst/>
                          <a:latin typeface="+mn-lt"/>
                        </a:rPr>
                        <a:t>Yang</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BMC fertőző betegségek, 2016, </a:t>
                      </a:r>
                      <a:r>
                        <a:rPr lang="hu-HU" sz="1200" b="0" i="0" u="sng" strike="noStrike" noProof="0" dirty="0" smtClean="0">
                          <a:solidFill>
                            <a:srgbClr val="000000"/>
                          </a:solidFill>
                          <a:effectLst/>
                          <a:latin typeface="+mn-lt"/>
                        </a:rPr>
                        <a:t>16,</a:t>
                      </a:r>
                      <a:r>
                        <a:rPr lang="hu-HU" sz="1200" b="0" i="0" u="none" strike="noStrike" noProof="0" dirty="0" smtClean="0">
                          <a:solidFill>
                            <a:srgbClr val="000000"/>
                          </a:solidFill>
                          <a:effectLst/>
                          <a:latin typeface="+mn-lt"/>
                        </a:rPr>
                        <a:t> 179. </a:t>
                      </a:r>
                    </a:p>
                    <a:p>
                      <a:pPr algn="ctr" rtl="0" fontAlgn="t"/>
                      <a:r>
                        <a:rPr lang="hu-HU" sz="1200" b="0" i="0" u="none" strike="noStrike" noProof="0" dirty="0" smtClean="0">
                          <a:solidFill>
                            <a:srgbClr val="000000"/>
                          </a:solidFill>
                          <a:effectLst/>
                          <a:latin typeface="+mn-lt"/>
                          <a:hlinkClick r:id="rId2"/>
                        </a:rPr>
                        <a:t>https://doi.org/10.1186/s12879-016-1507-1</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1769801198"/>
                  </a:ext>
                </a:extLst>
              </a:tr>
              <a:tr h="944263">
                <a:tc>
                  <a:txBody>
                    <a:bodyPr/>
                    <a:lstStyle/>
                    <a:p>
                      <a:pPr algn="l" rtl="0" fontAlgn="ctr"/>
                      <a:r>
                        <a:rPr lang="hu-HU" sz="1600" b="0" i="0" u="none" strike="noStrike" noProof="0" dirty="0" smtClean="0">
                          <a:solidFill>
                            <a:schemeClr val="tx1"/>
                          </a:solidFill>
                          <a:effectLst/>
                          <a:latin typeface="+mn-lt"/>
                          <a:cs typeface="Arial" panose="020B0604020202020204" pitchFamily="34" charset="0"/>
                        </a:rPr>
                        <a:t>Diftéria</a:t>
                      </a:r>
                      <a:endParaRPr lang="hu-HU" sz="16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chemeClr val="tx1"/>
                          </a:solidFill>
                          <a:effectLst/>
                          <a:latin typeface="+mn-lt"/>
                        </a:rPr>
                        <a:t>Emberi migráció</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600" b="0" i="0" u="none" strike="noStrike" noProof="0" dirty="0" smtClean="0">
                          <a:solidFill>
                            <a:schemeClr val="tx1"/>
                          </a:solidFill>
                          <a:effectLst/>
                          <a:latin typeface="+mn-lt"/>
                        </a:rPr>
                        <a:t>A természeti katasztrófák miatti népességvándorlás miatti növekvő esetszám</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Európai Betegségmegelőzési és Járványvédelmi Központ, 2022. október 6., Stockholm. </a:t>
                      </a:r>
                      <a:r>
                        <a:rPr lang="hu-HU" sz="1200" b="0" i="0" u="none" strike="noStrike" noProof="0" dirty="0" smtClean="0">
                          <a:solidFill>
                            <a:srgbClr val="000000"/>
                          </a:solidFill>
                          <a:effectLst/>
                          <a:latin typeface="+mn-lt"/>
                          <a:hlinkClick r:id="rId3"/>
                        </a:rPr>
                        <a:t>https://www.ecdc.europa.eu/en/publications-data/increase-reported-diphtheria-cases-among-migrants-europe-due-corynebacterium</a:t>
                      </a:r>
                      <a:r>
                        <a:rPr lang="hu-HU" sz="1200" b="0" i="0" u="none" strike="noStrike" noProof="0" dirty="0" smtClean="0">
                          <a:solidFill>
                            <a:srgbClr val="000000"/>
                          </a:solidFill>
                          <a:effectLst/>
                          <a:latin typeface="+mn-lt"/>
                        </a:rPr>
                        <a:t>  Hozzáférés: 2023. június 11</a:t>
                      </a:r>
                      <a:r>
                        <a:rPr lang="hu-HU" sz="1200" b="0" i="0" u="none" strike="noStrike" baseline="30000" noProof="0" dirty="0" smtClean="0">
                          <a:solidFill>
                            <a:srgbClr val="000000"/>
                          </a:solidFill>
                          <a:effectLst/>
                          <a:latin typeface="+mn-lt"/>
                        </a:rPr>
                        <a:t>.</a:t>
                      </a:r>
                      <a:endParaRPr lang="hu-HU" sz="1200" b="0" i="0" u="none" strike="noStrike" baseline="30000" noProof="0" dirty="0">
                        <a:solidFill>
                          <a:srgbClr val="000000"/>
                        </a:solidFill>
                        <a:effectLst/>
                        <a:latin typeface="+mn-lt"/>
                      </a:endParaRPr>
                    </a:p>
                  </a:txBody>
                  <a:tcPr marL="6757" marR="6757" marT="6757" marB="0" anchor="ctr"/>
                </a:tc>
                <a:extLst>
                  <a:ext uri="{0D108BD9-81ED-4DB2-BD59-A6C34878D82A}">
                    <a16:rowId xmlns:a16="http://schemas.microsoft.com/office/drawing/2014/main" val="1644683193"/>
                  </a:ext>
                </a:extLst>
              </a:tr>
              <a:tr h="670244">
                <a:tc>
                  <a:txBody>
                    <a:bodyPr/>
                    <a:lstStyle/>
                    <a:p>
                      <a:pPr algn="l" rtl="0" fontAlgn="ctr"/>
                      <a:r>
                        <a:rPr lang="hu-HU" sz="1600" b="0" i="0" u="none" strike="noStrike" noProof="0" dirty="0" smtClean="0">
                          <a:solidFill>
                            <a:schemeClr val="tx1"/>
                          </a:solidFill>
                          <a:effectLst/>
                          <a:latin typeface="+mn-lt"/>
                          <a:cs typeface="Arial" panose="020B0604020202020204" pitchFamily="34" charset="0"/>
                        </a:rPr>
                        <a:t>Száj- és körömfájás</a:t>
                      </a:r>
                      <a:endParaRPr lang="hu-HU" sz="16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chemeClr val="tx1"/>
                          </a:solidFill>
                          <a:effectLst/>
                          <a:latin typeface="+mn-lt"/>
                        </a:rPr>
                        <a:t>Hőmérséklet-emelkedés</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600" b="0" i="0" u="none" strike="noStrike" noProof="0" dirty="0" smtClean="0">
                          <a:solidFill>
                            <a:schemeClr val="tx1"/>
                          </a:solidFill>
                          <a:effectLst/>
                          <a:latin typeface="+mn-lt"/>
                        </a:rPr>
                        <a:t>Növekvő esetszám és a járványok hosszabb időtartam</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S.J. </a:t>
                      </a:r>
                      <a:r>
                        <a:rPr lang="hu-HU" sz="1200" b="0" i="0" u="none" strike="noStrike" noProof="0" dirty="0" err="1" smtClean="0">
                          <a:solidFill>
                            <a:srgbClr val="000000"/>
                          </a:solidFill>
                          <a:effectLst/>
                          <a:latin typeface="+mn-lt"/>
                        </a:rPr>
                        <a:t>Coates</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Nemz. J. </a:t>
                      </a:r>
                      <a:r>
                        <a:rPr lang="hu-HU" sz="1200" b="0" i="0" u="none" strike="noStrike" noProof="0" dirty="0" err="1" smtClean="0">
                          <a:solidFill>
                            <a:srgbClr val="000000"/>
                          </a:solidFill>
                          <a:effectLst/>
                          <a:latin typeface="+mn-lt"/>
                        </a:rPr>
                        <a:t>Dermatology</a:t>
                      </a:r>
                      <a:r>
                        <a:rPr lang="hu-HU" sz="1200" b="0" i="0" u="none" strike="noStrike" noProof="0" dirty="0" smtClean="0">
                          <a:solidFill>
                            <a:srgbClr val="000000"/>
                          </a:solidFill>
                          <a:effectLst/>
                          <a:latin typeface="+mn-lt"/>
                        </a:rPr>
                        <a:t>, 2019, </a:t>
                      </a:r>
                      <a:r>
                        <a:rPr lang="hu-HU" sz="1200" b="0" i="0" u="sng" strike="noStrike" noProof="0" dirty="0" smtClean="0">
                          <a:solidFill>
                            <a:srgbClr val="000000"/>
                          </a:solidFill>
                          <a:effectLst/>
                          <a:latin typeface="+mn-lt"/>
                        </a:rPr>
                        <a:t>58</a:t>
                      </a:r>
                      <a:r>
                        <a:rPr lang="hu-HU" sz="1200" b="0" i="0" u="none" strike="noStrike" noProof="0" dirty="0" smtClean="0">
                          <a:solidFill>
                            <a:srgbClr val="000000"/>
                          </a:solidFill>
                          <a:effectLst/>
                          <a:latin typeface="+mn-lt"/>
                        </a:rPr>
                        <a:t>, 388–399.</a:t>
                      </a:r>
                    </a:p>
                    <a:p>
                      <a:pPr algn="ctr" rtl="0" fontAlgn="t"/>
                      <a:r>
                        <a:rPr lang="hu-HU" sz="1200" b="0" i="0" u="none" strike="noStrike" noProof="0" dirty="0" smtClean="0">
                          <a:solidFill>
                            <a:srgbClr val="000000"/>
                          </a:solidFill>
                          <a:effectLst/>
                          <a:latin typeface="+mn-lt"/>
                          <a:hlinkClick r:id="rId4"/>
                        </a:rPr>
                        <a:t>https://doi.org/10.1111/ijd.14188</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525117701"/>
                  </a:ext>
                </a:extLst>
              </a:tr>
              <a:tr h="1245477">
                <a:tc>
                  <a:txBody>
                    <a:bodyPr/>
                    <a:lstStyle/>
                    <a:p>
                      <a:pPr algn="l" rtl="0" fontAlgn="ctr"/>
                      <a:r>
                        <a:rPr lang="hu-HU" sz="1600" b="0" i="0" u="none" strike="noStrike" noProof="0" dirty="0" smtClean="0">
                          <a:solidFill>
                            <a:schemeClr val="tx1"/>
                          </a:solidFill>
                          <a:effectLst/>
                          <a:latin typeface="+mn-lt"/>
                          <a:cs typeface="Arial" panose="020B0604020202020204" pitchFamily="34" charset="0"/>
                        </a:rPr>
                        <a:t>Kanyaró</a:t>
                      </a:r>
                      <a:endParaRPr lang="hu-HU" sz="16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chemeClr val="tx1"/>
                          </a:solidFill>
                          <a:effectLst/>
                          <a:latin typeface="+mn-lt"/>
                        </a:rPr>
                        <a:t>Hőmérsékletemelkedés, páratartalom változása és emberi vándorlás/utazás</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600" b="0" i="0" u="none" strike="noStrike" noProof="0" dirty="0" smtClean="0">
                          <a:solidFill>
                            <a:schemeClr val="tx1"/>
                          </a:solidFill>
                          <a:effectLst/>
                          <a:latin typeface="+mn-lt"/>
                        </a:rPr>
                        <a:t>Növekvő esetszám az optimális 18 </a:t>
                      </a:r>
                      <a:r>
                        <a:rPr lang="hu-HU" sz="1600" b="0" i="0" u="none" strike="noStrike" noProof="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a:t>
                      </a:r>
                      <a:r>
                        <a:rPr lang="hu-HU" sz="1600" b="0" i="0" u="none" strike="noStrike" noProof="0" dirty="0" smtClean="0">
                          <a:solidFill>
                            <a:schemeClr val="tx1"/>
                          </a:solidFill>
                          <a:effectLst/>
                          <a:latin typeface="+mn-lt"/>
                        </a:rPr>
                        <a:t> és 20 </a:t>
                      </a:r>
                      <a:r>
                        <a:rPr lang="hu-HU" sz="1600" b="0" i="0" u="none" strike="noStrike" noProof="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lang="hu-HU" sz="1600" b="0" i="0" u="none" strike="noStrike" noProof="0" dirty="0" smtClean="0">
                          <a:solidFill>
                            <a:schemeClr val="tx1"/>
                          </a:solidFill>
                          <a:effectLst/>
                          <a:latin typeface="+mn-lt"/>
                        </a:rPr>
                        <a:t>C közötti hőmérséklet-tartományban. Növekvő előfordulás csökkenő páratartalom esetén </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Q. </a:t>
                      </a:r>
                      <a:r>
                        <a:rPr lang="hu-HU" sz="1200" b="0" i="0" u="none" strike="noStrike" noProof="0" dirty="0" err="1" smtClean="0">
                          <a:solidFill>
                            <a:srgbClr val="000000"/>
                          </a:solidFill>
                          <a:effectLst/>
                          <a:latin typeface="+mn-lt"/>
                        </a:rPr>
                        <a:t>Yang</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Human </a:t>
                      </a:r>
                      <a:r>
                        <a:rPr lang="hu-HU" sz="1200" b="0" i="0" u="none" strike="noStrike" noProof="0" dirty="0" err="1" smtClean="0">
                          <a:solidFill>
                            <a:srgbClr val="000000"/>
                          </a:solidFill>
                          <a:effectLst/>
                          <a:latin typeface="+mn-lt"/>
                        </a:rPr>
                        <a:t>Vaccines</a:t>
                      </a:r>
                      <a:r>
                        <a:rPr lang="hu-HU" sz="1200" b="0" i="0" u="none" strike="noStrike" noProof="0" dirty="0" smtClean="0">
                          <a:solidFill>
                            <a:srgbClr val="000000"/>
                          </a:solidFill>
                          <a:effectLst/>
                          <a:latin typeface="+mn-lt"/>
                        </a:rPr>
                        <a:t> &amp; </a:t>
                      </a:r>
                      <a:r>
                        <a:rPr lang="hu-HU" sz="1200" b="0" i="0" u="none" strike="noStrike" noProof="0" dirty="0" err="1" smtClean="0">
                          <a:solidFill>
                            <a:srgbClr val="000000"/>
                          </a:solidFill>
                          <a:effectLst/>
                          <a:latin typeface="+mn-lt"/>
                        </a:rPr>
                        <a:t>Immunotherapeutics</a:t>
                      </a:r>
                      <a:r>
                        <a:rPr lang="hu-HU" sz="1200" b="0" i="0" u="none" strike="noStrike" noProof="0" dirty="0" smtClean="0">
                          <a:solidFill>
                            <a:srgbClr val="000000"/>
                          </a:solidFill>
                          <a:effectLst/>
                          <a:latin typeface="+mn-lt"/>
                        </a:rPr>
                        <a:t>, 2014. április, </a:t>
                      </a:r>
                      <a:r>
                        <a:rPr lang="hu-HU" sz="1200" b="0" i="0" u="sng" strike="noStrike" noProof="0" dirty="0" smtClean="0">
                          <a:solidFill>
                            <a:srgbClr val="000000"/>
                          </a:solidFill>
                          <a:effectLst/>
                          <a:latin typeface="+mn-lt"/>
                        </a:rPr>
                        <a:t>10</a:t>
                      </a:r>
                      <a:r>
                        <a:rPr lang="hu-HU" sz="1200" b="0" i="0" u="none" strike="noStrike" noProof="0" dirty="0" smtClean="0">
                          <a:solidFill>
                            <a:srgbClr val="000000"/>
                          </a:solidFill>
                          <a:effectLst/>
                          <a:latin typeface="+mn-lt"/>
                        </a:rPr>
                        <a:t>, (4), 1104–1110. </a:t>
                      </a:r>
                      <a:r>
                        <a:rPr lang="hu-HU" sz="1200" b="0" i="0" u="none" strike="noStrike" noProof="0" dirty="0" smtClean="0">
                          <a:solidFill>
                            <a:srgbClr val="000000"/>
                          </a:solidFill>
                          <a:effectLst/>
                          <a:latin typeface="+mn-lt"/>
                          <a:hlinkClick r:id="rId5"/>
                        </a:rPr>
                        <a:t>http://dx.doi.org/10.4161/hv.27826</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910787869"/>
                  </a:ext>
                </a:extLst>
              </a:tr>
              <a:tr h="756796">
                <a:tc>
                  <a:txBody>
                    <a:bodyPr/>
                    <a:lstStyle/>
                    <a:p>
                      <a:pPr algn="l" rtl="0" fontAlgn="ctr"/>
                      <a:r>
                        <a:rPr lang="hu-HU" sz="1600" b="0" i="0" u="none" strike="noStrike" noProof="0" dirty="0" smtClean="0">
                          <a:solidFill>
                            <a:schemeClr val="tx1"/>
                          </a:solidFill>
                          <a:effectLst/>
                          <a:latin typeface="+mn-lt"/>
                          <a:cs typeface="Arial" panose="020B0604020202020204" pitchFamily="34" charset="0"/>
                        </a:rPr>
                        <a:t>Rubeola</a:t>
                      </a:r>
                      <a:endParaRPr lang="hu-HU" sz="16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chemeClr val="tx1"/>
                          </a:solidFill>
                          <a:effectLst/>
                          <a:latin typeface="+mn-lt"/>
                        </a:rPr>
                        <a:t>Hőmérsékletemelkedés és a páratartalom/csapadék változása</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600" b="0" i="0" u="none" strike="noStrike" noProof="0" dirty="0" smtClean="0">
                          <a:solidFill>
                            <a:schemeClr val="tx1"/>
                          </a:solidFill>
                          <a:effectLst/>
                          <a:latin typeface="+mn-lt"/>
                        </a:rPr>
                        <a:t>Növekvő esetszám csökkenő hőmérséklet és csökkenő páratartalom esetén</a:t>
                      </a:r>
                      <a:endParaRPr lang="hu-HU" sz="16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Y. Ma </a:t>
                      </a:r>
                      <a:r>
                        <a:rPr lang="hu-HU" sz="1200" b="0" i="1" u="none" strike="noStrike" noProof="0" dirty="0" smtClean="0">
                          <a:solidFill>
                            <a:srgbClr val="000000"/>
                          </a:solidFill>
                          <a:effectLst/>
                          <a:latin typeface="+mn-lt"/>
                        </a:rPr>
                        <a:t>és </a:t>
                      </a:r>
                      <a:r>
                        <a:rPr lang="hu-HU" sz="1200" b="0" i="1" u="none" strike="noStrike" noProof="0" dirty="0" err="1" smtClean="0">
                          <a:solidFill>
                            <a:srgbClr val="000000"/>
                          </a:solidFill>
                          <a:effectLst/>
                          <a:latin typeface="+mn-lt"/>
                        </a:rPr>
                        <a:t>mtsai</a:t>
                      </a:r>
                      <a:r>
                        <a:rPr lang="hu-HU" sz="1200" b="0" i="0" u="none" strike="noStrike" noProof="0" dirty="0" smtClean="0">
                          <a:solidFill>
                            <a:srgbClr val="000000"/>
                          </a:solidFill>
                          <a:effectLst/>
                          <a:latin typeface="+mn-lt"/>
                        </a:rPr>
                        <a:t>, Am. J. </a:t>
                      </a:r>
                      <a:r>
                        <a:rPr lang="hu-HU" sz="1200" b="0" i="0" u="none" strike="noStrike" noProof="0" dirty="0" err="1" smtClean="0">
                          <a:solidFill>
                            <a:srgbClr val="000000"/>
                          </a:solidFill>
                          <a:effectLst/>
                          <a:latin typeface="+mn-lt"/>
                        </a:rPr>
                        <a:t>Trop</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Med</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Hyg</a:t>
                      </a:r>
                      <a:r>
                        <a:rPr lang="hu-HU" sz="1200" b="0" i="0" u="none" strike="noStrike" noProof="0" dirty="0" smtClean="0">
                          <a:solidFill>
                            <a:srgbClr val="000000"/>
                          </a:solidFill>
                          <a:effectLst/>
                          <a:latin typeface="+mn-lt"/>
                        </a:rPr>
                        <a:t>., </a:t>
                      </a:r>
                      <a:r>
                        <a:rPr lang="hu-HU" sz="1200" b="0" i="0" u="sng" strike="noStrike" noProof="0" dirty="0" smtClean="0">
                          <a:solidFill>
                            <a:srgbClr val="000000"/>
                          </a:solidFill>
                          <a:effectLst/>
                          <a:latin typeface="+mn-lt"/>
                        </a:rPr>
                        <a:t>2021, 104</a:t>
                      </a:r>
                      <a:r>
                        <a:rPr lang="hu-HU" sz="1200" b="0" i="0" u="none" strike="noStrike" noProof="0" dirty="0" smtClean="0">
                          <a:solidFill>
                            <a:srgbClr val="000000"/>
                          </a:solidFill>
                          <a:effectLst/>
                          <a:latin typeface="+mn-lt"/>
                        </a:rPr>
                        <a:t>, (1), 166–174. </a:t>
                      </a:r>
                      <a:r>
                        <a:rPr lang="hu-HU" sz="1200" b="0" i="0" u="none" strike="noStrike" noProof="0" dirty="0" smtClean="0">
                          <a:solidFill>
                            <a:srgbClr val="000000"/>
                          </a:solidFill>
                          <a:effectLst/>
                          <a:latin typeface="+mn-lt"/>
                          <a:hlinkClick r:id="rId6"/>
                        </a:rPr>
                        <a:t>https://doi.org/10.4269/ajtmh.20-0585</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1012205923"/>
                  </a:ext>
                </a:extLst>
              </a:tr>
            </a:tbl>
          </a:graphicData>
        </a:graphic>
      </p:graphicFrame>
      <p:sp>
        <p:nvSpPr>
          <p:cNvPr id="4" name="TextBox 3">
            <a:extLst>
              <a:ext uri="{FF2B5EF4-FFF2-40B4-BE49-F238E27FC236}">
                <a16:creationId xmlns:a16="http://schemas.microsoft.com/office/drawing/2014/main" id="{3302E7A0-B813-BDF7-95DC-73C0B120D89B}"/>
              </a:ext>
            </a:extLst>
          </p:cNvPr>
          <p:cNvSpPr txBox="1"/>
          <p:nvPr/>
        </p:nvSpPr>
        <p:spPr>
          <a:xfrm>
            <a:off x="381000" y="279000"/>
            <a:ext cx="11475000" cy="381771"/>
          </a:xfrm>
          <a:prstGeom prst="rect">
            <a:avLst/>
          </a:prstGeom>
          <a:noFill/>
        </p:spPr>
        <p:txBody>
          <a:bodyPr wrap="square" rtlCol="0">
            <a:spAutoFit/>
          </a:bodyPr>
          <a:lstStyle/>
          <a:p>
            <a:pPr algn="ctr">
              <a:lnSpc>
                <a:spcPct val="110000"/>
              </a:lnSpc>
            </a:pPr>
            <a:r>
              <a:rPr lang="hu-HU" b="1" dirty="0" smtClean="0">
                <a:solidFill>
                  <a:srgbClr val="FF0000"/>
                </a:solidFill>
              </a:rPr>
              <a:t>Fertőzés </a:t>
            </a:r>
            <a:r>
              <a:rPr lang="hu-HU" b="1" dirty="0">
                <a:solidFill>
                  <a:srgbClr val="FF0000"/>
                </a:solidFill>
              </a:rPr>
              <a:t>a levegőben terjedő kórokozókkal való érintkezés révén</a:t>
            </a:r>
          </a:p>
        </p:txBody>
      </p:sp>
    </p:spTree>
    <p:extLst>
      <p:ext uri="{BB962C8B-B14F-4D97-AF65-F5344CB8AC3E}">
        <p14:creationId xmlns:p14="http://schemas.microsoft.com/office/powerpoint/2010/main" val="36019623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2768682421"/>
              </p:ext>
            </p:extLst>
          </p:nvPr>
        </p:nvGraphicFramePr>
        <p:xfrm>
          <a:off x="381000" y="1089000"/>
          <a:ext cx="11430000" cy="3691738"/>
        </p:xfrm>
        <a:graphic>
          <a:graphicData uri="http://schemas.openxmlformats.org/drawingml/2006/table">
            <a:tbl>
              <a:tblPr>
                <a:tableStyleId>{5C22544A-7EE6-4342-B048-85BDC9FD1C3A}</a:tableStyleId>
              </a:tblPr>
              <a:tblGrid>
                <a:gridCol w="1578962">
                  <a:extLst>
                    <a:ext uri="{9D8B030D-6E8A-4147-A177-3AD203B41FA5}">
                      <a16:colId xmlns:a16="http://schemas.microsoft.com/office/drawing/2014/main" val="2497409396"/>
                    </a:ext>
                  </a:extLst>
                </a:gridCol>
                <a:gridCol w="3731699">
                  <a:extLst>
                    <a:ext uri="{9D8B030D-6E8A-4147-A177-3AD203B41FA5}">
                      <a16:colId xmlns:a16="http://schemas.microsoft.com/office/drawing/2014/main" val="3440800795"/>
                    </a:ext>
                  </a:extLst>
                </a:gridCol>
                <a:gridCol w="3003337">
                  <a:extLst>
                    <a:ext uri="{9D8B030D-6E8A-4147-A177-3AD203B41FA5}">
                      <a16:colId xmlns:a16="http://schemas.microsoft.com/office/drawing/2014/main" val="509933588"/>
                    </a:ext>
                  </a:extLst>
                </a:gridCol>
                <a:gridCol w="3116002">
                  <a:extLst>
                    <a:ext uri="{9D8B030D-6E8A-4147-A177-3AD203B41FA5}">
                      <a16:colId xmlns:a16="http://schemas.microsoft.com/office/drawing/2014/main" val="2069717473"/>
                    </a:ext>
                  </a:extLst>
                </a:gridCol>
              </a:tblGrid>
              <a:tr h="765000">
                <a:tc>
                  <a:txBody>
                    <a:bodyPr/>
                    <a:lstStyle/>
                    <a:p>
                      <a:pPr algn="ctr" rtl="0" fontAlgn="t"/>
                      <a:r>
                        <a:rPr lang="hu-HU" sz="1600" b="1" u="none" strike="noStrike" noProof="0" dirty="0" smtClean="0">
                          <a:solidFill>
                            <a:srgbClr val="0070C0"/>
                          </a:solidFill>
                          <a:effectLst/>
                          <a:latin typeface="+mn-lt"/>
                        </a:rPr>
                        <a:t>Betegség</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A betegséget befolyásoló környezeti tényező(k)</a:t>
                      </a:r>
                      <a:endParaRPr lang="hu-HU" sz="1600" b="1" i="0" u="none" strike="noStrike" noProof="0" dirty="0">
                        <a:solidFill>
                          <a:srgbClr val="0070C0"/>
                        </a:solidFill>
                        <a:effectLst/>
                        <a:latin typeface="+mn-lt"/>
                      </a:endParaRPr>
                    </a:p>
                  </a:txBody>
                  <a:tcPr marL="6757" marR="6757" marT="6757" marB="0" anchor="ctr"/>
                </a:tc>
                <a:tc>
                  <a:txBody>
                    <a:bodyPr/>
                    <a:lstStyle/>
                    <a:p>
                      <a:pPr algn="ctr" rtl="0" fontAlgn="t"/>
                      <a:r>
                        <a:rPr lang="hu-HU" sz="1600" b="1" i="0" u="none" strike="noStrike" noProof="0" dirty="0" smtClean="0">
                          <a:solidFill>
                            <a:srgbClr val="0070C0"/>
                          </a:solidFill>
                          <a:effectLst/>
                          <a:latin typeface="+mn-lt"/>
                        </a:rPr>
                        <a:t>Az</a:t>
                      </a:r>
                      <a:r>
                        <a:rPr lang="hu-HU" sz="1600" b="1" i="0" u="none" strike="noStrike" baseline="0" noProof="0" dirty="0" smtClean="0">
                          <a:solidFill>
                            <a:srgbClr val="0070C0"/>
                          </a:solidFill>
                          <a:effectLst/>
                          <a:latin typeface="+mn-lt"/>
                        </a:rPr>
                        <a:t> éghajlatváltozás </a:t>
                      </a:r>
                      <a:r>
                        <a:rPr lang="hu-HU" sz="1600" b="1" i="0" u="none" strike="noStrike" noProof="0" dirty="0" smtClean="0">
                          <a:solidFill>
                            <a:srgbClr val="0070C0"/>
                          </a:solidFill>
                          <a:effectLst/>
                          <a:latin typeface="+mn-lt"/>
                        </a:rPr>
                        <a:t>betegségre gyakorolt várható hatása</a:t>
                      </a:r>
                      <a:endParaRPr lang="hu-HU" sz="1600" b="1" i="0" u="none" strike="noStrike" noProof="0"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600" b="1" i="0" u="none" strike="noStrike" noProof="0" dirty="0" smtClean="0">
                          <a:solidFill>
                            <a:srgbClr val="0070C0"/>
                          </a:solidFill>
                          <a:effectLst/>
                          <a:latin typeface="+mn-lt"/>
                        </a:rPr>
                        <a:t>További</a:t>
                      </a:r>
                      <a:r>
                        <a:rPr lang="hu-HU" sz="1600" b="1" i="0" u="none" strike="noStrike" baseline="0" noProof="0" dirty="0" smtClean="0">
                          <a:solidFill>
                            <a:srgbClr val="0070C0"/>
                          </a:solidFill>
                          <a:effectLst/>
                          <a:latin typeface="+mn-lt"/>
                        </a:rPr>
                        <a:t> ismeretek</a:t>
                      </a:r>
                      <a:endParaRPr lang="hu-HU" sz="1600" b="1" i="0" u="none" strike="noStrike" noProof="0"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760889">
                <a:tc>
                  <a:txBody>
                    <a:bodyPr/>
                    <a:lstStyle/>
                    <a:p>
                      <a:pPr algn="l" rtl="0" fontAlgn="ctr"/>
                      <a:r>
                        <a:rPr lang="hu-HU" sz="1600" b="0" i="0" u="none" strike="noStrike" noProof="0" dirty="0" smtClean="0">
                          <a:solidFill>
                            <a:srgbClr val="414841"/>
                          </a:solidFill>
                          <a:effectLst/>
                          <a:latin typeface="+mn-lt"/>
                          <a:cs typeface="Arial" panose="020B0604020202020204" pitchFamily="34" charset="0"/>
                        </a:rPr>
                        <a:t>Bőr lárva </a:t>
                      </a:r>
                      <a:r>
                        <a:rPr lang="hu-HU" sz="1600" b="0" i="0" u="none" strike="noStrike" noProof="0" dirty="0" err="1" smtClean="0">
                          <a:solidFill>
                            <a:srgbClr val="414841"/>
                          </a:solidFill>
                          <a:effectLst/>
                          <a:latin typeface="+mn-lt"/>
                          <a:cs typeface="Arial" panose="020B0604020202020204" pitchFamily="34" charset="0"/>
                        </a:rPr>
                        <a:t>migrans</a:t>
                      </a:r>
                      <a:endParaRPr lang="hu-HU" sz="1600" b="0" i="0" u="none" strike="noStrike" noProof="0"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rgbClr val="000000"/>
                          </a:solidFill>
                          <a:effectLst/>
                          <a:latin typeface="+mn-lt"/>
                        </a:rPr>
                        <a:t>Hőmérséklet-emelkedés és emberi migráció</a:t>
                      </a:r>
                      <a:endParaRPr lang="hu-HU" sz="1600" b="0" i="0" u="none" strike="noStrike" noProof="0" dirty="0">
                        <a:solidFill>
                          <a:srgbClr val="000000"/>
                        </a:solidFill>
                        <a:effectLst/>
                        <a:latin typeface="+mn-lt"/>
                      </a:endParaRPr>
                    </a:p>
                  </a:txBody>
                  <a:tcPr marL="6757" marR="6757" marT="6757" marB="0" anchor="ctr"/>
                </a:tc>
                <a:tc>
                  <a:txBody>
                    <a:bodyPr/>
                    <a:lstStyle/>
                    <a:p>
                      <a:pPr algn="ctr" rtl="0" fontAlgn="t"/>
                      <a:r>
                        <a:rPr lang="hu-HU" sz="1600" b="0" i="0" u="none" strike="noStrike" noProof="0" dirty="0" smtClean="0">
                          <a:solidFill>
                            <a:srgbClr val="000000"/>
                          </a:solidFill>
                          <a:effectLst/>
                          <a:latin typeface="+mn-lt"/>
                        </a:rPr>
                        <a:t>Növekvő esetszám</a:t>
                      </a:r>
                      <a:endParaRPr lang="hu-HU" sz="1600" b="0" i="0" u="none" strike="noStrike" noProof="0" dirty="0">
                        <a:solidFill>
                          <a:srgbClr val="000000"/>
                        </a:solidFill>
                        <a:effectLst/>
                        <a:latin typeface="+mn-lt"/>
                      </a:endParaRPr>
                    </a:p>
                  </a:txBody>
                  <a:tcPr marL="9525" marR="9525" marT="9525" marB="0" anchor="ctr"/>
                </a:tc>
                <a:tc>
                  <a:txBody>
                    <a:bodyPr/>
                    <a:lstStyle/>
                    <a:p>
                      <a:pPr algn="ctr" rtl="0" fontAlgn="t"/>
                      <a:r>
                        <a:rPr lang="hu-HU" sz="1200" b="0" i="0" u="none" strike="noStrike" noProof="0" dirty="0" smtClean="0">
                          <a:solidFill>
                            <a:srgbClr val="000000"/>
                          </a:solidFill>
                          <a:effectLst/>
                          <a:latin typeface="+mn-lt"/>
                        </a:rPr>
                        <a:t>S.H. </a:t>
                      </a:r>
                      <a:r>
                        <a:rPr lang="hu-HU" sz="1200" b="0" i="0" u="none" strike="noStrike" noProof="0" dirty="0" err="1" smtClean="0">
                          <a:solidFill>
                            <a:srgbClr val="000000"/>
                          </a:solidFill>
                          <a:effectLst/>
                          <a:latin typeface="+mn-lt"/>
                        </a:rPr>
                        <a:t>Choi</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International Journal of </a:t>
                      </a:r>
                      <a:r>
                        <a:rPr lang="hu-HU" sz="1200" b="0" i="0" u="none" strike="noStrike" noProof="0" dirty="0" err="1" smtClean="0">
                          <a:solidFill>
                            <a:srgbClr val="000000"/>
                          </a:solidFill>
                          <a:effectLst/>
                          <a:latin typeface="+mn-lt"/>
                        </a:rPr>
                        <a:t>Dermatology</a:t>
                      </a:r>
                      <a:r>
                        <a:rPr lang="hu-HU" sz="1200" b="0" i="0" u="none" strike="noStrike" noProof="0" dirty="0" smtClean="0">
                          <a:solidFill>
                            <a:srgbClr val="000000"/>
                          </a:solidFill>
                          <a:effectLst/>
                          <a:latin typeface="+mn-lt"/>
                        </a:rPr>
                        <a:t>, 2023, </a:t>
                      </a:r>
                      <a:r>
                        <a:rPr lang="hu-HU" sz="1200" b="0" i="0" u="sng" strike="noStrike" noProof="0" dirty="0" smtClean="0">
                          <a:solidFill>
                            <a:srgbClr val="000000"/>
                          </a:solidFill>
                          <a:effectLst/>
                          <a:latin typeface="+mn-lt"/>
                        </a:rPr>
                        <a:t>62</a:t>
                      </a:r>
                      <a:r>
                        <a:rPr lang="hu-HU" sz="1200" b="0" i="0" u="none" strike="noStrike" noProof="0" dirty="0" smtClean="0">
                          <a:solidFill>
                            <a:srgbClr val="000000"/>
                          </a:solidFill>
                          <a:effectLst/>
                          <a:latin typeface="+mn-lt"/>
                        </a:rPr>
                        <a:t>, 681–684. </a:t>
                      </a:r>
                      <a:r>
                        <a:rPr lang="hu-HU" sz="1200" b="0" i="0" u="none" strike="noStrike" noProof="0" dirty="0" smtClean="0">
                          <a:solidFill>
                            <a:srgbClr val="000000"/>
                          </a:solidFill>
                          <a:effectLst/>
                          <a:latin typeface="+mn-lt"/>
                          <a:hlinkClick r:id="rId2"/>
                        </a:rPr>
                        <a:t>https://doi.org/10.1111/ijd.16636</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9525" marR="9525" marT="9525" marB="0"/>
                </a:tc>
                <a:extLst>
                  <a:ext uri="{0D108BD9-81ED-4DB2-BD59-A6C34878D82A}">
                    <a16:rowId xmlns:a16="http://schemas.microsoft.com/office/drawing/2014/main" val="1365162305"/>
                  </a:ext>
                </a:extLst>
              </a:tr>
              <a:tr h="1286208">
                <a:tc>
                  <a:txBody>
                    <a:bodyPr/>
                    <a:lstStyle/>
                    <a:p>
                      <a:pPr algn="l" rtl="0" fontAlgn="ctr"/>
                      <a:r>
                        <a:rPr lang="hu-HU" sz="1600" b="0" i="0" u="none" strike="noStrike" noProof="0" dirty="0" smtClean="0">
                          <a:solidFill>
                            <a:srgbClr val="414841"/>
                          </a:solidFill>
                          <a:effectLst/>
                          <a:latin typeface="+mn-lt"/>
                          <a:cs typeface="Arial" panose="020B0604020202020204" pitchFamily="34" charset="0"/>
                        </a:rPr>
                        <a:t>Bőr </a:t>
                      </a:r>
                      <a:r>
                        <a:rPr lang="hu-HU" sz="1600" b="0" i="0" u="none" strike="noStrike" noProof="0" dirty="0" err="1" smtClean="0">
                          <a:solidFill>
                            <a:srgbClr val="414841"/>
                          </a:solidFill>
                          <a:effectLst/>
                          <a:latin typeface="+mn-lt"/>
                          <a:cs typeface="Arial" panose="020B0604020202020204" pitchFamily="34" charset="0"/>
                        </a:rPr>
                        <a:t>myiasis</a:t>
                      </a:r>
                      <a:endParaRPr lang="hu-HU" sz="1600" b="0" i="0" u="none" strike="noStrike" noProof="0"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rgbClr val="000000"/>
                          </a:solidFill>
                          <a:effectLst/>
                          <a:latin typeface="+mn-lt"/>
                        </a:rPr>
                        <a:t>Hőmérséklet-emelkedés és emberi utazás</a:t>
                      </a:r>
                      <a:endParaRPr lang="hu-HU" sz="1600" b="0" i="0" u="none" strike="noStrike" noProof="0" dirty="0">
                        <a:solidFill>
                          <a:srgbClr val="000000"/>
                        </a:solidFill>
                        <a:effectLst/>
                        <a:latin typeface="+mn-lt"/>
                      </a:endParaRPr>
                    </a:p>
                  </a:txBody>
                  <a:tcPr marL="6757" marR="6757" marT="6757" marB="0" anchor="ctr"/>
                </a:tc>
                <a:tc>
                  <a:txBody>
                    <a:bodyPr/>
                    <a:lstStyle/>
                    <a:p>
                      <a:pPr algn="ctr" rtl="0" fontAlgn="t"/>
                      <a:r>
                        <a:rPr lang="hu-HU" sz="1600" b="0" i="0" u="none" strike="noStrike" noProof="0" dirty="0" smtClean="0">
                          <a:solidFill>
                            <a:srgbClr val="000000"/>
                          </a:solidFill>
                          <a:effectLst/>
                          <a:latin typeface="+mn-lt"/>
                        </a:rPr>
                        <a:t>A </a:t>
                      </a:r>
                      <a:r>
                        <a:rPr lang="hu-HU" sz="1600" b="0" i="1" u="none" strike="noStrike" noProof="0" dirty="0" err="1" smtClean="0">
                          <a:solidFill>
                            <a:srgbClr val="000000"/>
                          </a:solidFill>
                          <a:effectLst/>
                          <a:latin typeface="+mn-lt"/>
                        </a:rPr>
                        <a:t>Diptera</a:t>
                      </a:r>
                      <a:r>
                        <a:rPr lang="hu-HU" sz="1600" b="0" i="0" u="none" strike="noStrike" noProof="0" dirty="0" smtClean="0">
                          <a:solidFill>
                            <a:srgbClr val="000000"/>
                          </a:solidFill>
                          <a:effectLst/>
                          <a:latin typeface="+mn-lt"/>
                        </a:rPr>
                        <a:t> legyek számára kedvező éghajlati régiók növekedése miatt növekvő</a:t>
                      </a:r>
                      <a:r>
                        <a:rPr lang="hu-HU" sz="1600" b="0" i="0" u="none" strike="noStrike" baseline="0" noProof="0" dirty="0" smtClean="0">
                          <a:solidFill>
                            <a:srgbClr val="000000"/>
                          </a:solidFill>
                          <a:effectLst/>
                          <a:latin typeface="+mn-lt"/>
                        </a:rPr>
                        <a:t> esetszám </a:t>
                      </a:r>
                      <a:r>
                        <a:rPr lang="hu-HU" sz="1600" b="0" i="0" u="none" strike="noStrike" noProof="0" dirty="0" smtClean="0">
                          <a:solidFill>
                            <a:srgbClr val="000000"/>
                          </a:solidFill>
                          <a:effectLst/>
                          <a:latin typeface="+mn-lt"/>
                        </a:rPr>
                        <a:t>és földrajzi elterjedés</a:t>
                      </a:r>
                      <a:endParaRPr lang="hu-HU" sz="1600" b="0" i="0" u="none" strike="noStrike" noProof="0" dirty="0">
                        <a:solidFill>
                          <a:srgbClr val="000000"/>
                        </a:solidFill>
                        <a:effectLst/>
                        <a:latin typeface="+mn-lt"/>
                      </a:endParaRPr>
                    </a:p>
                  </a:txBody>
                  <a:tcPr marL="9525" marR="9525" marT="9525" marB="0" anchor="ctr"/>
                </a:tc>
                <a:tc>
                  <a:txBody>
                    <a:bodyPr/>
                    <a:lstStyle/>
                    <a:p>
                      <a:pPr algn="ctr" rtl="0" fontAlgn="t"/>
                      <a:r>
                        <a:rPr lang="hu-HU" sz="1200" b="0" i="0" u="none" strike="noStrike" noProof="0" dirty="0" smtClean="0">
                          <a:solidFill>
                            <a:srgbClr val="000000"/>
                          </a:solidFill>
                          <a:effectLst/>
                          <a:latin typeface="+mn-lt"/>
                        </a:rPr>
                        <a:t>E. </a:t>
                      </a:r>
                      <a:r>
                        <a:rPr lang="hu-HU" sz="1200" b="0" i="0" u="none" strike="noStrike" noProof="0" dirty="0" err="1" smtClean="0">
                          <a:solidFill>
                            <a:srgbClr val="000000"/>
                          </a:solidFill>
                          <a:effectLst/>
                          <a:latin typeface="+mn-lt"/>
                        </a:rPr>
                        <a:t>Andreattas</a:t>
                      </a:r>
                      <a:r>
                        <a:rPr lang="hu-HU" sz="1200" b="0" i="0" u="none" strike="noStrike" noProof="0" dirty="0" smtClean="0">
                          <a:solidFill>
                            <a:srgbClr val="000000"/>
                          </a:solidFill>
                          <a:effectLst/>
                          <a:latin typeface="+mn-lt"/>
                        </a:rPr>
                        <a:t> és L. </a:t>
                      </a:r>
                      <a:r>
                        <a:rPr lang="hu-HU" sz="1200" b="0" i="0" u="none" strike="noStrike" noProof="0" dirty="0" err="1" smtClean="0">
                          <a:solidFill>
                            <a:srgbClr val="000000"/>
                          </a:solidFill>
                          <a:effectLst/>
                          <a:latin typeface="+mn-lt"/>
                        </a:rPr>
                        <a:t>Bonavina</a:t>
                      </a:r>
                      <a:r>
                        <a:rPr lang="hu-HU" sz="1200" b="0" i="0" u="none" strike="noStrike" noProof="0" dirty="0" smtClean="0">
                          <a:solidFill>
                            <a:srgbClr val="000000"/>
                          </a:solidFill>
                          <a:effectLst/>
                          <a:latin typeface="+mn-lt"/>
                        </a:rPr>
                        <a:t>, Európai sebészet, 2022, </a:t>
                      </a:r>
                      <a:r>
                        <a:rPr lang="hu-HU" sz="1200" b="0" i="0" u="sng" strike="noStrike" noProof="0" dirty="0" smtClean="0">
                          <a:solidFill>
                            <a:srgbClr val="000000"/>
                          </a:solidFill>
                          <a:effectLst/>
                          <a:latin typeface="+mn-lt"/>
                        </a:rPr>
                        <a:t>54</a:t>
                      </a:r>
                      <a:r>
                        <a:rPr lang="hu-HU" sz="1200" b="0" i="0" u="none" strike="noStrike" noProof="0" dirty="0" smtClean="0">
                          <a:solidFill>
                            <a:srgbClr val="000000"/>
                          </a:solidFill>
                          <a:effectLst/>
                          <a:latin typeface="+mn-lt"/>
                        </a:rPr>
                        <a:t>, 289–294.</a:t>
                      </a:r>
                    </a:p>
                    <a:p>
                      <a:pPr algn="ctr" rtl="0" fontAlgn="t"/>
                      <a:r>
                        <a:rPr lang="hu-HU" sz="1200" b="0" i="0" u="none" strike="noStrike" noProof="0" dirty="0" smtClean="0">
                          <a:solidFill>
                            <a:srgbClr val="000000"/>
                          </a:solidFill>
                          <a:effectLst/>
                          <a:latin typeface="+mn-lt"/>
                          <a:hlinkClick r:id="rId3"/>
                        </a:rPr>
                        <a:t>https://doi.org/10.1007/s10353-021-00730-y</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9525" marR="9525" marT="9525" marB="0" anchor="ctr"/>
                </a:tc>
                <a:extLst>
                  <a:ext uri="{0D108BD9-81ED-4DB2-BD59-A6C34878D82A}">
                    <a16:rowId xmlns:a16="http://schemas.microsoft.com/office/drawing/2014/main" val="2270651920"/>
                  </a:ext>
                </a:extLst>
              </a:tr>
              <a:tr h="879641">
                <a:tc>
                  <a:txBody>
                    <a:bodyPr/>
                    <a:lstStyle/>
                    <a:p>
                      <a:pPr algn="l" rtl="0" fontAlgn="ctr"/>
                      <a:r>
                        <a:rPr lang="hu-HU" sz="1600" b="0" i="0" u="none" strike="noStrike" noProof="0" dirty="0" smtClean="0">
                          <a:solidFill>
                            <a:srgbClr val="0F2940"/>
                          </a:solidFill>
                          <a:effectLst/>
                          <a:latin typeface="+mn-lt"/>
                          <a:cs typeface="Arial" panose="020B0604020202020204" pitchFamily="34" charset="0"/>
                        </a:rPr>
                        <a:t>Rüh</a:t>
                      </a:r>
                      <a:endParaRPr lang="hu-HU" sz="1600" b="0" i="0" u="none" strike="noStrike" noProof="0"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hu-HU" sz="1600" b="0" i="0" u="none" strike="noStrike" noProof="0" dirty="0" smtClean="0">
                          <a:solidFill>
                            <a:srgbClr val="000000"/>
                          </a:solidFill>
                          <a:effectLst/>
                          <a:latin typeface="+mn-lt"/>
                        </a:rPr>
                        <a:t>Hőmérséklet és páratartalom</a:t>
                      </a:r>
                      <a:endParaRPr lang="hu-HU" sz="1600" b="0" i="0" u="none" strike="noStrike" noProof="0" dirty="0">
                        <a:solidFill>
                          <a:srgbClr val="000000"/>
                        </a:solidFill>
                        <a:effectLst/>
                        <a:latin typeface="+mn-lt"/>
                      </a:endParaRPr>
                    </a:p>
                  </a:txBody>
                  <a:tcPr marL="6757" marR="6757" marT="6757" marB="0" anchor="ctr"/>
                </a:tc>
                <a:tc>
                  <a:txBody>
                    <a:bodyPr/>
                    <a:lstStyle/>
                    <a:p>
                      <a:pPr algn="ctr" rtl="0" fontAlgn="t"/>
                      <a:r>
                        <a:rPr lang="hu-HU" sz="1600" b="0" i="0" u="none" strike="noStrike" noProof="0" dirty="0" smtClean="0">
                          <a:solidFill>
                            <a:srgbClr val="000000"/>
                          </a:solidFill>
                          <a:effectLst/>
                          <a:latin typeface="+mn-lt"/>
                        </a:rPr>
                        <a:t>Növekvő</a:t>
                      </a:r>
                      <a:r>
                        <a:rPr lang="hu-HU" sz="1600" b="0" i="0" u="none" strike="noStrike" baseline="0" noProof="0" dirty="0" smtClean="0">
                          <a:solidFill>
                            <a:srgbClr val="000000"/>
                          </a:solidFill>
                          <a:effectLst/>
                          <a:latin typeface="+mn-lt"/>
                        </a:rPr>
                        <a:t> esetszám </a:t>
                      </a:r>
                      <a:r>
                        <a:rPr lang="hu-HU" sz="1600" b="0" i="0" u="none" strike="noStrike" noProof="0" dirty="0" smtClean="0">
                          <a:solidFill>
                            <a:srgbClr val="000000"/>
                          </a:solidFill>
                          <a:effectLst/>
                          <a:latin typeface="+mn-lt"/>
                        </a:rPr>
                        <a:t>csökkenő hőmérséklet és növekvő páratartalom esetén</a:t>
                      </a:r>
                      <a:endParaRPr lang="hu-HU" sz="1600" b="0" i="0" u="none" strike="noStrike" noProof="0" dirty="0">
                        <a:solidFill>
                          <a:srgbClr val="000000"/>
                        </a:solidFill>
                        <a:effectLst/>
                        <a:latin typeface="+mn-lt"/>
                      </a:endParaRPr>
                    </a:p>
                  </a:txBody>
                  <a:tcPr marL="6757" marR="6757" marT="6757" marB="0" anchor="ctr"/>
                </a:tc>
                <a:tc>
                  <a:txBody>
                    <a:bodyPr/>
                    <a:lstStyle/>
                    <a:p>
                      <a:pPr algn="ctr" rtl="0" fontAlgn="t"/>
                      <a:r>
                        <a:rPr lang="hu-HU" sz="1200" b="0" i="0" u="none" strike="noStrike" noProof="0" dirty="0" smtClean="0">
                          <a:solidFill>
                            <a:srgbClr val="000000"/>
                          </a:solidFill>
                          <a:effectLst/>
                          <a:latin typeface="+mn-lt"/>
                        </a:rPr>
                        <a:t>J.M. </a:t>
                      </a:r>
                      <a:r>
                        <a:rPr lang="hu-HU" sz="1200" b="0" i="0" u="none" strike="noStrike" noProof="0" dirty="0" err="1" smtClean="0">
                          <a:solidFill>
                            <a:srgbClr val="000000"/>
                          </a:solidFill>
                          <a:effectLst/>
                          <a:latin typeface="+mn-lt"/>
                        </a:rPr>
                        <a:t>Liu</a:t>
                      </a:r>
                      <a:r>
                        <a:rPr lang="hu-HU" sz="1200" b="0" i="0" u="none" strike="noStrike" noProof="0" dirty="0" smtClean="0">
                          <a:solidFill>
                            <a:srgbClr val="000000"/>
                          </a:solidFill>
                          <a:effectLst/>
                          <a:latin typeface="+mn-lt"/>
                        </a:rPr>
                        <a:t> </a:t>
                      </a:r>
                      <a:r>
                        <a:rPr lang="hu-HU" sz="1200" b="0" i="1" u="none" strike="noStrike" noProof="0" dirty="0" smtClean="0">
                          <a:solidFill>
                            <a:srgbClr val="000000"/>
                          </a:solidFill>
                          <a:effectLst/>
                          <a:latin typeface="+mn-lt"/>
                        </a:rPr>
                        <a:t>et </a:t>
                      </a:r>
                      <a:r>
                        <a:rPr lang="hu-HU" sz="1200" b="0" i="1" u="none" strike="noStrike" noProof="0" dirty="0" err="1" smtClean="0">
                          <a:solidFill>
                            <a:srgbClr val="000000"/>
                          </a:solidFill>
                          <a:effectLst/>
                          <a:latin typeface="+mn-lt"/>
                        </a:rPr>
                        <a:t>al</a:t>
                      </a:r>
                      <a:r>
                        <a:rPr lang="hu-HU" sz="1200" b="0" i="0" u="none" strike="noStrike" noProof="0" dirty="0" smtClean="0">
                          <a:solidFill>
                            <a:srgbClr val="000000"/>
                          </a:solidFill>
                          <a:effectLst/>
                          <a:latin typeface="+mn-lt"/>
                        </a:rPr>
                        <a:t>., Parazita, 2016, </a:t>
                      </a:r>
                      <a:r>
                        <a:rPr lang="hu-HU" sz="1200" b="0" i="0" u="sng" strike="noStrike" noProof="0" dirty="0" smtClean="0">
                          <a:solidFill>
                            <a:srgbClr val="000000"/>
                          </a:solidFill>
                          <a:effectLst/>
                          <a:latin typeface="+mn-lt"/>
                        </a:rPr>
                        <a:t>23</a:t>
                      </a:r>
                      <a:r>
                        <a:rPr lang="hu-HU" sz="1200" b="0" i="0" u="none" strike="noStrike" noProof="0" dirty="0" smtClean="0">
                          <a:solidFill>
                            <a:srgbClr val="000000"/>
                          </a:solidFill>
                          <a:effectLst/>
                          <a:latin typeface="+mn-lt"/>
                        </a:rPr>
                        <a:t>, 54. </a:t>
                      </a:r>
                      <a:r>
                        <a:rPr lang="hu-HU" sz="1200" b="0" i="0" u="none" strike="noStrike" noProof="0" dirty="0" smtClean="0">
                          <a:solidFill>
                            <a:srgbClr val="000000"/>
                          </a:solidFill>
                          <a:effectLst/>
                          <a:latin typeface="+mn-lt"/>
                          <a:hlinkClick r:id="rId4"/>
                        </a:rPr>
                        <a:t>http://dx.doi.org/10.1051/parasite/2016065</a:t>
                      </a:r>
                      <a:r>
                        <a:rPr lang="hu-HU" sz="1200" b="0" i="0" u="none" strike="noStrike" noProof="0" dirty="0" smtClean="0">
                          <a:solidFill>
                            <a:srgbClr val="000000"/>
                          </a:solidFill>
                          <a:effectLst/>
                          <a:latin typeface="+mn-lt"/>
                        </a:rPr>
                        <a:t> </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523541550"/>
                  </a:ext>
                </a:extLst>
              </a:tr>
            </a:tbl>
          </a:graphicData>
        </a:graphic>
      </p:graphicFrame>
      <p:sp>
        <p:nvSpPr>
          <p:cNvPr id="7" name="TextBox 6">
            <a:extLst>
              <a:ext uri="{FF2B5EF4-FFF2-40B4-BE49-F238E27FC236}">
                <a16:creationId xmlns:a16="http://schemas.microsoft.com/office/drawing/2014/main" id="{5AB2D180-A7C1-F5D4-5645-E18D13136F1A}"/>
              </a:ext>
            </a:extLst>
          </p:cNvPr>
          <p:cNvSpPr txBox="1"/>
          <p:nvPr/>
        </p:nvSpPr>
        <p:spPr>
          <a:xfrm>
            <a:off x="3261000" y="324000"/>
            <a:ext cx="6143896" cy="369332"/>
          </a:xfrm>
          <a:prstGeom prst="rect">
            <a:avLst/>
          </a:prstGeom>
          <a:noFill/>
        </p:spPr>
        <p:txBody>
          <a:bodyPr wrap="square" rtlCol="0">
            <a:spAutoFit/>
          </a:bodyPr>
          <a:lstStyle/>
          <a:p>
            <a:pPr lvl="1" algn="ctr" rtl="0">
              <a:buClr>
                <a:srgbClr val="FF0000"/>
              </a:buClr>
            </a:pPr>
            <a:r>
              <a:rPr lang="hu" b="1" dirty="0" smtClean="0">
                <a:solidFill>
                  <a:srgbClr val="FF0000"/>
                </a:solidFill>
              </a:rPr>
              <a:t>Fertőzés vektorok révén</a:t>
            </a:r>
            <a:endParaRPr lang="hu" b="1" dirty="0">
              <a:solidFill>
                <a:srgbClr val="FF0000"/>
              </a:solidFill>
            </a:endParaRPr>
          </a:p>
        </p:txBody>
      </p:sp>
    </p:spTree>
    <p:extLst>
      <p:ext uri="{BB962C8B-B14F-4D97-AF65-F5344CB8AC3E}">
        <p14:creationId xmlns:p14="http://schemas.microsoft.com/office/powerpoint/2010/main" val="40093204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87745"/>
          </a:xfrm>
        </p:spPr>
        <p:txBody>
          <a:bodyPr rtlCol="0">
            <a:noAutofit/>
          </a:bodyPr>
          <a:lstStyle/>
          <a:p>
            <a:pPr marL="0" indent="0" rtl="0">
              <a:buNone/>
            </a:pPr>
            <a:r>
              <a:rPr lang="hu" sz="2800" u="sng" dirty="0" smtClean="0">
                <a:solidFill>
                  <a:srgbClr val="0070C0"/>
                </a:solidFill>
              </a:rPr>
              <a:t>Bőr rosszindulatú daganatai </a:t>
            </a:r>
            <a:endParaRPr lang="hu" sz="2800" u="sng" dirty="0">
              <a:solidFill>
                <a:srgbClr val="0070C0"/>
              </a:solidFill>
            </a:endParaRPr>
          </a:p>
        </p:txBody>
      </p:sp>
      <p:sp>
        <p:nvSpPr>
          <p:cNvPr id="2" name="TextBox 1">
            <a:extLst>
              <a:ext uri="{FF2B5EF4-FFF2-40B4-BE49-F238E27FC236}">
                <a16:creationId xmlns:a16="http://schemas.microsoft.com/office/drawing/2014/main" id="{EDD26164-6C17-C159-02F9-DE09AE3F1644}"/>
              </a:ext>
            </a:extLst>
          </p:cNvPr>
          <p:cNvSpPr txBox="1"/>
          <p:nvPr/>
        </p:nvSpPr>
        <p:spPr>
          <a:xfrm>
            <a:off x="381000" y="3474000"/>
            <a:ext cx="6210000" cy="2445285"/>
          </a:xfrm>
          <a:prstGeom prst="rect">
            <a:avLst/>
          </a:prstGeom>
          <a:noFill/>
        </p:spPr>
        <p:txBody>
          <a:bodyPr wrap="square" rtlCol="0">
            <a:spAutoFit/>
          </a:bodyPr>
          <a:lstStyle/>
          <a:p>
            <a:pPr algn="just" rtl="0">
              <a:lnSpc>
                <a:spcPct val="110000"/>
              </a:lnSpc>
            </a:pPr>
            <a:r>
              <a:rPr lang="hu-HU" sz="2000" dirty="0" smtClean="0"/>
              <a:t>A bőr rosszindulatú daganataival kapcsolatos jelenlegi ismeretek meglehetősen pontosak és megalapozottak. A bőrdaganatok három fő oka a következő:</a:t>
            </a:r>
          </a:p>
          <a:p>
            <a:pPr marL="342900" indent="-342900" algn="just">
              <a:lnSpc>
                <a:spcPct val="150000"/>
              </a:lnSpc>
              <a:buFont typeface="+mj-lt"/>
              <a:buAutoNum type="arabicPeriod"/>
            </a:pPr>
            <a:r>
              <a:rPr lang="hu-HU" sz="2000" dirty="0" smtClean="0"/>
              <a:t>Ultraibolya sugárzásnak (UVR) való fokozott kitettség. </a:t>
            </a:r>
          </a:p>
          <a:p>
            <a:pPr marL="342900" indent="-342900" algn="just">
              <a:lnSpc>
                <a:spcPct val="150000"/>
              </a:lnSpc>
              <a:buFont typeface="+mj-lt"/>
              <a:buAutoNum type="arabicPeriod"/>
            </a:pPr>
            <a:r>
              <a:rPr lang="hu-HU" sz="2000" dirty="0" smtClean="0"/>
              <a:t>Légszennyezés és a PM</a:t>
            </a:r>
            <a:r>
              <a:rPr lang="hu-HU" sz="2000" baseline="-25000" dirty="0" smtClean="0"/>
              <a:t>2.5 </a:t>
            </a:r>
            <a:r>
              <a:rPr lang="hu-HU" sz="2000" dirty="0" smtClean="0"/>
              <a:t>szállópor részecskék hatása.</a:t>
            </a:r>
          </a:p>
          <a:p>
            <a:pPr marL="342900" indent="-342900" algn="just">
              <a:lnSpc>
                <a:spcPct val="150000"/>
              </a:lnSpc>
              <a:buFont typeface="+mj-lt"/>
              <a:buAutoNum type="arabicPeriod"/>
            </a:pPr>
            <a:r>
              <a:rPr lang="hu-HU" sz="2000" dirty="0" smtClean="0"/>
              <a:t>Az arzén és vegyületeinek szervezetbe jutása.</a:t>
            </a:r>
            <a:endParaRPr lang="hu-HU" sz="2000" dirty="0"/>
          </a:p>
        </p:txBody>
      </p:sp>
      <p:pic>
        <p:nvPicPr>
          <p:cNvPr id="4" name="Picture 3">
            <a:extLst>
              <a:ext uri="{FF2B5EF4-FFF2-40B4-BE49-F238E27FC236}">
                <a16:creationId xmlns:a16="http://schemas.microsoft.com/office/drawing/2014/main" id="{94382EC1-7320-3A04-FC3D-E7E2B945463F}"/>
              </a:ext>
            </a:extLst>
          </p:cNvPr>
          <p:cNvPicPr>
            <a:picLocks noChangeAspect="1"/>
          </p:cNvPicPr>
          <p:nvPr/>
        </p:nvPicPr>
        <p:blipFill rotWithShape="1">
          <a:blip r:embed="rId2"/>
          <a:srcRect l="6991"/>
          <a:stretch/>
        </p:blipFill>
        <p:spPr>
          <a:xfrm>
            <a:off x="6861000" y="236632"/>
            <a:ext cx="5051530" cy="3576668"/>
          </a:xfrm>
          <a:prstGeom prst="rect">
            <a:avLst/>
          </a:prstGeom>
        </p:spPr>
      </p:pic>
    </p:spTree>
    <p:extLst>
      <p:ext uri="{BB962C8B-B14F-4D97-AF65-F5344CB8AC3E}">
        <p14:creationId xmlns:p14="http://schemas.microsoft.com/office/powerpoint/2010/main" val="7275896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CEAC63-3C2A-9D6A-543E-A5FC88741958}"/>
              </a:ext>
            </a:extLst>
          </p:cNvPr>
          <p:cNvGrpSpPr/>
          <p:nvPr/>
        </p:nvGrpSpPr>
        <p:grpSpPr>
          <a:xfrm>
            <a:off x="246000" y="337168"/>
            <a:ext cx="6255000" cy="4320270"/>
            <a:chOff x="-96239" y="1250915"/>
            <a:chExt cx="5607239" cy="3943062"/>
          </a:xfrm>
        </p:grpSpPr>
        <p:pic>
          <p:nvPicPr>
            <p:cNvPr id="4" name="Picture 3">
              <a:extLst>
                <a:ext uri="{FF2B5EF4-FFF2-40B4-BE49-F238E27FC236}">
                  <a16:creationId xmlns:a16="http://schemas.microsoft.com/office/drawing/2014/main" id="{EF079BC5-E103-BD2A-5BF9-EEECA19A3DBC}"/>
                </a:ext>
              </a:extLst>
            </p:cNvPr>
            <p:cNvPicPr>
              <a:picLocks noChangeAspect="1"/>
            </p:cNvPicPr>
            <p:nvPr/>
          </p:nvPicPr>
          <p:blipFill rotWithShape="1">
            <a:blip r:embed="rId2"/>
            <a:srcRect t="618" b="-1"/>
            <a:stretch/>
          </p:blipFill>
          <p:spPr>
            <a:xfrm>
              <a:off x="-96239" y="1250915"/>
              <a:ext cx="5056580" cy="3354989"/>
            </a:xfrm>
            <a:prstGeom prst="rect">
              <a:avLst/>
            </a:prstGeom>
          </p:spPr>
        </p:pic>
        <p:sp>
          <p:nvSpPr>
            <p:cNvPr id="3" name="TextBox 2">
              <a:extLst>
                <a:ext uri="{FF2B5EF4-FFF2-40B4-BE49-F238E27FC236}">
                  <a16:creationId xmlns:a16="http://schemas.microsoft.com/office/drawing/2014/main" id="{755DD70C-063F-BD4E-CEFE-1A2E5D215B36}"/>
                </a:ext>
              </a:extLst>
            </p:cNvPr>
            <p:cNvSpPr txBox="1"/>
            <p:nvPr/>
          </p:nvSpPr>
          <p:spPr>
            <a:xfrm>
              <a:off x="-96238" y="4716440"/>
              <a:ext cx="5607238" cy="477537"/>
            </a:xfrm>
            <a:prstGeom prst="rect">
              <a:avLst/>
            </a:prstGeom>
            <a:noFill/>
          </p:spPr>
          <p:txBody>
            <a:bodyPr wrap="square" rtlCol="0">
              <a:spAutoFit/>
            </a:bodyPr>
            <a:lstStyle/>
            <a:p>
              <a:pPr algn="ctr" rtl="0"/>
              <a:r>
                <a:rPr lang="hu" sz="1400" i="1" dirty="0">
                  <a:solidFill>
                    <a:srgbClr val="0070C0"/>
                  </a:solidFill>
                  <a:effectLst/>
                  <a:cs typeface="Arial" panose="020B0604020202020204" pitchFamily="34" charset="0"/>
                </a:rPr>
                <a:t>27. ábra. </a:t>
              </a:r>
              <a:r>
                <a:rPr lang="hu" sz="1400" i="1" dirty="0">
                  <a:solidFill>
                    <a:srgbClr val="0070C0"/>
                  </a:solidFill>
                  <a:cs typeface="Arial" panose="020B0604020202020204" pitchFamily="34" charset="0"/>
                </a:rPr>
                <a:t>P</a:t>
              </a:r>
              <a:r>
                <a:rPr lang="hu" sz="1400" i="1" dirty="0">
                  <a:solidFill>
                    <a:srgbClr val="0070C0"/>
                  </a:solidFill>
                  <a:effectLst/>
                  <a:cs typeface="Arial" panose="020B0604020202020204" pitchFamily="34" charset="0"/>
                </a:rPr>
                <a:t>hotokarcinogenezis</a:t>
              </a:r>
              <a:r>
                <a:rPr lang="hu" sz="1400" i="1" dirty="0">
                  <a:solidFill>
                    <a:srgbClr val="0070C0"/>
                  </a:solidFill>
                  <a:cs typeface="Arial" panose="020B0604020202020204" pitchFamily="34" charset="0"/>
                </a:rPr>
                <a:t>: </a:t>
              </a:r>
              <a:r>
                <a:rPr lang="hu" sz="1400" i="1" dirty="0">
                  <a:solidFill>
                    <a:srgbClr val="0070C0"/>
                  </a:solidFill>
                  <a:effectLst/>
                  <a:cs typeface="Arial" panose="020B0604020202020204" pitchFamily="34" charset="0"/>
                </a:rPr>
                <a:t>a bőr </a:t>
              </a:r>
              <a:r>
                <a:rPr lang="hu" sz="1400" i="1" dirty="0" smtClean="0">
                  <a:solidFill>
                    <a:srgbClr val="0070C0"/>
                  </a:solidFill>
                  <a:effectLst/>
                  <a:cs typeface="Arial" panose="020B0604020202020204" pitchFamily="34" charset="0"/>
                </a:rPr>
                <a:t>UVR expizíciónak </a:t>
              </a:r>
              <a:r>
                <a:rPr lang="hu" sz="1400" i="1" dirty="0">
                  <a:solidFill>
                    <a:srgbClr val="0070C0"/>
                  </a:solidFill>
                  <a:effectLst/>
                  <a:cs typeface="Arial" panose="020B0604020202020204" pitchFamily="34" charset="0"/>
                </a:rPr>
                <a:t>való kitettsége pirimidin-dimerek és reaktív oxigénfajták képződése révén DNS-károsodást </a:t>
              </a:r>
              <a:r>
                <a:rPr lang="hu" sz="1400" i="1" dirty="0" smtClean="0">
                  <a:solidFill>
                    <a:srgbClr val="0070C0"/>
                  </a:solidFill>
                  <a:effectLst/>
                  <a:cs typeface="Arial" panose="020B0604020202020204" pitchFamily="34" charset="0"/>
                </a:rPr>
                <a:t>okoz </a:t>
              </a:r>
              <a:endParaRPr lang="hu" sz="1400" i="1" dirty="0">
                <a:solidFill>
                  <a:srgbClr val="0070C0"/>
                </a:solidFill>
                <a:effectLst/>
                <a:cs typeface="Arial" panose="020B0604020202020204" pitchFamily="34" charset="0"/>
              </a:endParaRPr>
            </a:p>
          </p:txBody>
        </p:sp>
      </p:grpSp>
      <p:grpSp>
        <p:nvGrpSpPr>
          <p:cNvPr id="11" name="Group 10">
            <a:extLst>
              <a:ext uri="{FF2B5EF4-FFF2-40B4-BE49-F238E27FC236}">
                <a16:creationId xmlns:a16="http://schemas.microsoft.com/office/drawing/2014/main" id="{A8040958-6964-3A05-A9F6-CA6A9FDFDF2C}"/>
              </a:ext>
            </a:extLst>
          </p:cNvPr>
          <p:cNvGrpSpPr/>
          <p:nvPr/>
        </p:nvGrpSpPr>
        <p:grpSpPr>
          <a:xfrm>
            <a:off x="6636000" y="992334"/>
            <a:ext cx="5422652" cy="4786732"/>
            <a:chOff x="6951000" y="1274550"/>
            <a:chExt cx="5062652" cy="4855305"/>
          </a:xfrm>
        </p:grpSpPr>
        <p:pic>
          <p:nvPicPr>
            <p:cNvPr id="6" name="Picture 5">
              <a:extLst>
                <a:ext uri="{FF2B5EF4-FFF2-40B4-BE49-F238E27FC236}">
                  <a16:creationId xmlns:a16="http://schemas.microsoft.com/office/drawing/2014/main" id="{0A450C75-D750-BFC3-415E-389993DA8262}"/>
                </a:ext>
              </a:extLst>
            </p:cNvPr>
            <p:cNvPicPr>
              <a:picLocks noChangeAspect="1"/>
            </p:cNvPicPr>
            <p:nvPr/>
          </p:nvPicPr>
          <p:blipFill>
            <a:blip r:embed="rId3"/>
            <a:stretch>
              <a:fillRect/>
            </a:stretch>
          </p:blipFill>
          <p:spPr>
            <a:xfrm>
              <a:off x="6951000" y="1274550"/>
              <a:ext cx="5062652" cy="4092939"/>
            </a:xfrm>
            <a:prstGeom prst="rect">
              <a:avLst/>
            </a:prstGeom>
          </p:spPr>
        </p:pic>
        <p:sp>
          <p:nvSpPr>
            <p:cNvPr id="8" name="TextBox 7">
              <a:extLst>
                <a:ext uri="{FF2B5EF4-FFF2-40B4-BE49-F238E27FC236}">
                  <a16:creationId xmlns:a16="http://schemas.microsoft.com/office/drawing/2014/main" id="{7DA6EBB3-A721-1D71-A14D-E73C0FE4F862}"/>
                </a:ext>
              </a:extLst>
            </p:cNvPr>
            <p:cNvSpPr txBox="1"/>
            <p:nvPr/>
          </p:nvSpPr>
          <p:spPr>
            <a:xfrm>
              <a:off x="6951000" y="5380609"/>
              <a:ext cx="4909248" cy="749246"/>
            </a:xfrm>
            <a:prstGeom prst="rect">
              <a:avLst/>
            </a:prstGeom>
            <a:noFill/>
          </p:spPr>
          <p:txBody>
            <a:bodyPr wrap="square" rtlCol="0">
              <a:spAutoFit/>
            </a:bodyPr>
            <a:lstStyle/>
            <a:p>
              <a:pPr algn="ctr"/>
              <a:r>
                <a:rPr lang="hu" sz="1400" i="1" dirty="0">
                  <a:solidFill>
                    <a:srgbClr val="0070C0"/>
                  </a:solidFill>
                  <a:effectLst/>
                  <a:cs typeface="Arial" panose="020B0604020202020204" pitchFamily="34" charset="0"/>
                </a:rPr>
                <a:t>28. ábra. </a:t>
              </a:r>
              <a:r>
                <a:rPr lang="hu" sz="1400" i="1" dirty="0" smtClean="0">
                  <a:solidFill>
                    <a:srgbClr val="0070C0"/>
                  </a:solidFill>
                  <a:effectLst/>
                  <a:cs typeface="Arial" panose="020B0604020202020204" pitchFamily="34" charset="0"/>
                </a:rPr>
                <a:t>A rosszindulatú melanóma éves esetszámainak változása az Egyesült Államokban a SEER </a:t>
              </a:r>
              <a:r>
                <a:rPr lang="hu" sz="1400" i="1" dirty="0">
                  <a:solidFill>
                    <a:srgbClr val="0070C0"/>
                  </a:solidFill>
                  <a:effectLst/>
                  <a:cs typeface="Arial" panose="020B0604020202020204" pitchFamily="34" charset="0"/>
                </a:rPr>
                <a:t>9 és 13 </a:t>
              </a:r>
              <a:r>
                <a:rPr lang="hu" sz="1400" i="1" dirty="0" smtClean="0">
                  <a:solidFill>
                    <a:srgbClr val="0070C0"/>
                  </a:solidFill>
                  <a:effectLst/>
                  <a:cs typeface="Arial" panose="020B0604020202020204" pitchFamily="34" charset="0"/>
                </a:rPr>
                <a:t>adatbázisok adatai alapján</a:t>
              </a:r>
              <a:br>
                <a:rPr lang="hu" sz="1400" i="1" dirty="0" smtClean="0">
                  <a:solidFill>
                    <a:srgbClr val="0070C0"/>
                  </a:solidFill>
                  <a:effectLst/>
                  <a:cs typeface="Arial" panose="020B0604020202020204" pitchFamily="34" charset="0"/>
                </a:rPr>
              </a:br>
              <a:r>
                <a:rPr lang="hu" sz="1400" i="1" dirty="0" smtClean="0">
                  <a:solidFill>
                    <a:srgbClr val="0070C0"/>
                  </a:solidFill>
                  <a:effectLst/>
                  <a:cs typeface="Arial" panose="020B0604020202020204" pitchFamily="34" charset="0"/>
                </a:rPr>
                <a:t>(</a:t>
              </a:r>
              <a:r>
                <a:rPr lang="hu-HU" sz="1200" i="1" dirty="0" smtClean="0">
                  <a:solidFill>
                    <a:srgbClr val="0070C0"/>
                  </a:solidFill>
                  <a:cs typeface="Arial" panose="020B0604020202020204" pitchFamily="34" charset="0"/>
                </a:rPr>
                <a:t>A </a:t>
              </a:r>
              <a:r>
                <a:rPr lang="hu-HU" sz="1200" i="1" dirty="0">
                  <a:solidFill>
                    <a:srgbClr val="0070C0"/>
                  </a:solidFill>
                  <a:cs typeface="Arial" panose="020B0604020202020204" pitchFamily="34" charset="0"/>
                </a:rPr>
                <a:t>SEER 9 és 13 különböző földrajzi területekre vonatkozó adatokat tartalmaz</a:t>
              </a:r>
              <a:r>
                <a:rPr lang="hu-HU" sz="1200" i="1" dirty="0" smtClean="0">
                  <a:solidFill>
                    <a:srgbClr val="0070C0"/>
                  </a:solidFill>
                  <a:cs typeface="Arial" panose="020B0604020202020204" pitchFamily="34" charset="0"/>
                </a:rPr>
                <a:t>.)</a:t>
              </a:r>
              <a:endParaRPr lang="hu" sz="1200" i="1" dirty="0">
                <a:solidFill>
                  <a:srgbClr val="0070C0"/>
                </a:solidFill>
                <a:cs typeface="Arial" panose="020B0604020202020204" pitchFamily="34" charset="0"/>
              </a:endParaRPr>
            </a:p>
          </p:txBody>
        </p:sp>
      </p:grpSp>
      <p:sp>
        <p:nvSpPr>
          <p:cNvPr id="9" name="TextBox 8">
            <a:extLst>
              <a:ext uri="{FF2B5EF4-FFF2-40B4-BE49-F238E27FC236}">
                <a16:creationId xmlns:a16="http://schemas.microsoft.com/office/drawing/2014/main" id="{E2157B37-F21A-D258-5FD6-DF6A5CA31B58}"/>
              </a:ext>
            </a:extLst>
          </p:cNvPr>
          <p:cNvSpPr txBox="1"/>
          <p:nvPr/>
        </p:nvSpPr>
        <p:spPr>
          <a:xfrm>
            <a:off x="-11060" y="6129785"/>
            <a:ext cx="2859430" cy="253916"/>
          </a:xfrm>
          <a:prstGeom prst="rect">
            <a:avLst/>
          </a:prstGeom>
          <a:noFill/>
        </p:spPr>
        <p:txBody>
          <a:bodyPr wrap="square" rtlCol="0">
            <a:spAutoFit/>
          </a:bodyPr>
          <a:lstStyle/>
          <a:p>
            <a:pPr rtl="0"/>
            <a:r>
              <a:rPr lang="hu" sz="1050" dirty="0" smtClean="0">
                <a:cs typeface="Arial" panose="020B0604020202020204" pitchFamily="34" charset="0"/>
                <a:hlinkClick r:id="rId4">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4">
                  <a:extLst>
                    <a:ext uri="{A12FA001-AC4F-418D-AE19-62706E023703}">
                      <ahyp:hlinkClr xmlns:ahyp="http://schemas.microsoft.com/office/drawing/2018/hyperlinkcolor" xmlns="" val="tx"/>
                    </a:ext>
                  </a:extLst>
                </a:hlinkClick>
              </a:rPr>
              <a:t>://doi.org/10.1016/j.ijwd.2020.07.003</a:t>
            </a:r>
            <a:r>
              <a:rPr lang="hu"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7025888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8672440" y="6003804"/>
            <a:ext cx="3433786" cy="253916"/>
          </a:xfrm>
          <a:prstGeom prst="rect">
            <a:avLst/>
          </a:prstGeom>
          <a:noFill/>
        </p:spPr>
        <p:txBody>
          <a:bodyPr wrap="square" rtlCol="0">
            <a:spAutoFit/>
          </a:bodyPr>
          <a:lstStyle/>
          <a:p>
            <a:pPr algn="r" rtl="0"/>
            <a:r>
              <a:rPr lang="hu" sz="1050" dirty="0" smtClean="0">
                <a:cs typeface="Arial" panose="020B0604020202020204" pitchFamily="34" charset="0"/>
                <a:hlinkClick r:id="rId2">
                  <a:extLst>
                    <a:ext uri="{A12FA001-AC4F-418D-AE19-62706E023703}">
                      <ahyp:hlinkClr xmlns:ahyp="http://schemas.microsoft.com/office/drawing/2018/hyperlinkcolor" xmlns="" val="tx"/>
                    </a:ext>
                  </a:extLst>
                </a:hlinkClick>
              </a:rPr>
              <a:t>https</a:t>
            </a:r>
            <a:r>
              <a:rPr lang="hu" sz="1050" dirty="0">
                <a:cs typeface="Arial" panose="020B0604020202020204" pitchFamily="34" charset="0"/>
                <a:hlinkClick r:id="rId2">
                  <a:extLst>
                    <a:ext uri="{A12FA001-AC4F-418D-AE19-62706E023703}">
                      <ahyp:hlinkClr xmlns:ahyp="http://schemas.microsoft.com/office/drawing/2018/hyperlinkcolor" xmlns="" val="tx"/>
                    </a:ext>
                  </a:extLst>
                </a:hlinkClick>
              </a:rPr>
              <a:t>://doi.org/10.3389/fphar.2019.00759</a:t>
            </a:r>
            <a:r>
              <a:rPr lang="hu" sz="1050" dirty="0">
                <a:cs typeface="Arial" panose="020B0604020202020204" pitchFamily="34" charset="0"/>
              </a:rPr>
              <a:t> </a:t>
            </a:r>
            <a:endParaRPr lang="en-IE" sz="1050" dirty="0">
              <a:cs typeface="Arial" panose="020B0604020202020204" pitchFamily="34" charset="0"/>
            </a:endParaRPr>
          </a:p>
        </p:txBody>
      </p:sp>
      <p:grpSp>
        <p:nvGrpSpPr>
          <p:cNvPr id="3" name="Group 2">
            <a:extLst>
              <a:ext uri="{FF2B5EF4-FFF2-40B4-BE49-F238E27FC236}">
                <a16:creationId xmlns:a16="http://schemas.microsoft.com/office/drawing/2014/main" id="{46DC09FD-AAA6-68D2-F241-5E2048385088}"/>
              </a:ext>
            </a:extLst>
          </p:cNvPr>
          <p:cNvGrpSpPr/>
          <p:nvPr/>
        </p:nvGrpSpPr>
        <p:grpSpPr>
          <a:xfrm>
            <a:off x="231223" y="279000"/>
            <a:ext cx="11774375" cy="5851762"/>
            <a:chOff x="231223" y="279000"/>
            <a:chExt cx="11774375" cy="5851762"/>
          </a:xfrm>
        </p:grpSpPr>
        <p:sp>
          <p:nvSpPr>
            <p:cNvPr id="18" name="TextBox 17">
              <a:extLst>
                <a:ext uri="{FF2B5EF4-FFF2-40B4-BE49-F238E27FC236}">
                  <a16:creationId xmlns:a16="http://schemas.microsoft.com/office/drawing/2014/main" id="{C4BDBF7A-70D2-82BD-CF36-67253F544A08}"/>
                </a:ext>
              </a:extLst>
            </p:cNvPr>
            <p:cNvSpPr txBox="1"/>
            <p:nvPr/>
          </p:nvSpPr>
          <p:spPr>
            <a:xfrm>
              <a:off x="8672440" y="2124000"/>
              <a:ext cx="3333158" cy="1107996"/>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30</a:t>
              </a:r>
              <a:r>
                <a:rPr lang="hu" sz="1400" i="1" dirty="0">
                  <a:solidFill>
                    <a:srgbClr val="0070C0"/>
                  </a:solidFill>
                  <a:effectLst/>
                  <a:cs typeface="Arial" panose="020B0604020202020204" pitchFamily="34" charset="0"/>
                </a:rPr>
                <a:t>. </a:t>
              </a:r>
              <a:r>
                <a:rPr lang="hu" sz="1400" i="1" dirty="0" smtClean="0">
                  <a:solidFill>
                    <a:srgbClr val="0070C0"/>
                  </a:solidFill>
                  <a:effectLst/>
                  <a:cs typeface="Arial" panose="020B0604020202020204" pitchFamily="34" charset="0"/>
                </a:rPr>
                <a:t>ábra </a:t>
              </a:r>
              <a:r>
                <a:rPr lang="hu" sz="1400" i="1" dirty="0">
                  <a:solidFill>
                    <a:srgbClr val="0070C0"/>
                  </a:solidFill>
                  <a:effectLst/>
                  <a:cs typeface="Arial" panose="020B0604020202020204" pitchFamily="34" charset="0"/>
                </a:rPr>
                <a:t>A bőr reakciói a légszennyezésre és az </a:t>
              </a:r>
              <a:r>
                <a:rPr lang="hu" sz="1400" i="1" dirty="0" smtClean="0">
                  <a:solidFill>
                    <a:srgbClr val="0070C0"/>
                  </a:solidFill>
                  <a:effectLst/>
                  <a:cs typeface="Arial" panose="020B0604020202020204" pitchFamily="34" charset="0"/>
                </a:rPr>
                <a:t>UVR expozícióra</a:t>
              </a:r>
              <a:br>
                <a:rPr lang="hu" sz="1400" i="1" dirty="0" smtClean="0">
                  <a:solidFill>
                    <a:srgbClr val="0070C0"/>
                  </a:solidFill>
                  <a:effectLst/>
                  <a:cs typeface="Arial" panose="020B0604020202020204" pitchFamily="34" charset="0"/>
                </a:rPr>
              </a:br>
              <a:r>
                <a:rPr lang="hu" sz="1200" i="1" dirty="0" smtClean="0">
                  <a:solidFill>
                    <a:srgbClr val="0070C0"/>
                  </a:solidFill>
                  <a:effectLst/>
                  <a:cs typeface="Arial" panose="020B0604020202020204" pitchFamily="34" charset="0"/>
                </a:rPr>
                <a:t>(</a:t>
              </a:r>
              <a:r>
                <a:rPr lang="hu" sz="1200" i="1" dirty="0">
                  <a:solidFill>
                    <a:srgbClr val="0070C0"/>
                  </a:solidFill>
                  <a:effectLst/>
                  <a:cs typeface="Arial" panose="020B0604020202020204" pitchFamily="34" charset="0"/>
                </a:rPr>
                <a:t>PAH = poliaromás szénhidrogének, ECM = extra celluláris mátrix, ROS = reaktív oxigénfajták)</a:t>
              </a:r>
            </a:p>
            <a:p>
              <a:pPr rtl="0"/>
              <a:r>
                <a:rPr lang="hu" sz="1400" i="1" dirty="0">
                  <a:solidFill>
                    <a:srgbClr val="0070C0"/>
                  </a:solidFill>
                  <a:effectLst/>
                  <a:cs typeface="Arial" panose="020B0604020202020204" pitchFamily="34" charset="0"/>
                </a:rPr>
                <a:t> </a:t>
              </a:r>
            </a:p>
          </p:txBody>
        </p:sp>
        <p:pic>
          <p:nvPicPr>
            <p:cNvPr id="2" name="Picture 1">
              <a:extLst>
                <a:ext uri="{FF2B5EF4-FFF2-40B4-BE49-F238E27FC236}">
                  <a16:creationId xmlns:a16="http://schemas.microsoft.com/office/drawing/2014/main" id="{F2F37CB3-FE07-E26C-F970-04E5F769C4AD}"/>
                </a:ext>
              </a:extLst>
            </p:cNvPr>
            <p:cNvPicPr>
              <a:picLocks noChangeAspect="1"/>
            </p:cNvPicPr>
            <p:nvPr/>
          </p:nvPicPr>
          <p:blipFill>
            <a:blip r:embed="rId3"/>
            <a:stretch>
              <a:fillRect/>
            </a:stretch>
          </p:blipFill>
          <p:spPr>
            <a:xfrm>
              <a:off x="231223" y="279000"/>
              <a:ext cx="8355572" cy="5851762"/>
            </a:xfrm>
            <a:prstGeom prst="rect">
              <a:avLst/>
            </a:prstGeom>
          </p:spPr>
        </p:pic>
      </p:grpSp>
    </p:spTree>
    <p:extLst>
      <p:ext uri="{BB962C8B-B14F-4D97-AF65-F5344CB8AC3E}">
        <p14:creationId xmlns:p14="http://schemas.microsoft.com/office/powerpoint/2010/main" val="68222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633326"/>
          </a:xfrm>
        </p:spPr>
        <p:txBody>
          <a:bodyPr rtlCol="0">
            <a:normAutofit fontScale="90000"/>
          </a:bodyPr>
          <a:lstStyle/>
          <a:p>
            <a:pPr algn="ctr" rtl="0"/>
            <a:r>
              <a:rPr lang="hu" sz="2800" dirty="0" smtClean="0">
                <a:solidFill>
                  <a:schemeClr val="tx1"/>
                </a:solidFill>
              </a:rPr>
              <a:t>A bőrbetegségek kialakulásának megelőzése, a kockázatok csökkentése</a:t>
            </a:r>
            <a:endParaRPr lang="hu-HU" sz="2800" dirty="0">
              <a:solidFill>
                <a:schemeClr val="tx1"/>
              </a:solidFill>
            </a:endParaRPr>
          </a:p>
        </p:txBody>
      </p:sp>
      <p:sp>
        <p:nvSpPr>
          <p:cNvPr id="3" name="Tartalom helye 2"/>
          <p:cNvSpPr>
            <a:spLocks noGrp="1"/>
          </p:cNvSpPr>
          <p:nvPr>
            <p:ph idx="1"/>
          </p:nvPr>
        </p:nvSpPr>
        <p:spPr>
          <a:xfrm>
            <a:off x="291000" y="1269000"/>
            <a:ext cx="11610000" cy="4837500"/>
          </a:xfrm>
        </p:spPr>
        <p:txBody>
          <a:bodyPr rtlCol="0">
            <a:normAutofit fontScale="92500" lnSpcReduction="20000"/>
          </a:bodyPr>
          <a:lstStyle/>
          <a:p>
            <a:pPr marL="0" indent="0" algn="just">
              <a:buNone/>
            </a:pPr>
            <a:r>
              <a:rPr lang="hu-HU" sz="2000" dirty="0" smtClean="0"/>
              <a:t>Az allergiás, daganatos és fertőző bőrbetegségek kialakulásának megelőzése célzott intézkedéseket igényel. A lehetséges beavatkozások három fő csoportba sorolhatók:</a:t>
            </a:r>
            <a:endParaRPr lang="hu-HU" sz="1000" dirty="0" smtClean="0">
              <a:solidFill>
                <a:schemeClr val="tx1"/>
              </a:solidFill>
              <a:cs typeface="Arial" panose="020B0604020202020204" pitchFamily="34" charset="0"/>
            </a:endParaRPr>
          </a:p>
          <a:p>
            <a:pPr marL="742950" lvl="1" indent="-285750" rtl="0">
              <a:lnSpc>
                <a:spcPct val="100000"/>
              </a:lnSpc>
              <a:spcBef>
                <a:spcPts val="0"/>
              </a:spcBef>
              <a:buClr>
                <a:srgbClr val="FF0000"/>
              </a:buClr>
              <a:buFont typeface="Arial" panose="020B0604020202020204" pitchFamily="34" charset="0"/>
              <a:buChar char="•"/>
            </a:pPr>
            <a:r>
              <a:rPr lang="hu-HU" sz="2000" dirty="0" smtClean="0">
                <a:solidFill>
                  <a:schemeClr val="tx1"/>
                </a:solidFill>
                <a:cs typeface="Arial" panose="020B0604020202020204" pitchFamily="34" charset="0"/>
              </a:rPr>
              <a:t>Környezeti expozíció csökkentése</a:t>
            </a:r>
          </a:p>
          <a:p>
            <a:pPr marL="742950" lvl="1" indent="-285750" rtl="0">
              <a:lnSpc>
                <a:spcPct val="100000"/>
              </a:lnSpc>
              <a:buClr>
                <a:srgbClr val="FF0000"/>
              </a:buClr>
              <a:buFont typeface="Arial" panose="020B0604020202020204" pitchFamily="34" charset="0"/>
              <a:buChar char="•"/>
            </a:pPr>
            <a:r>
              <a:rPr lang="hu-HU" sz="2000" dirty="0" smtClean="0">
                <a:solidFill>
                  <a:schemeClr val="tx1"/>
                </a:solidFill>
                <a:cs typeface="Arial" panose="020B0604020202020204" pitchFamily="34" charset="0"/>
              </a:rPr>
              <a:t>Társadalmi beavatkozások</a:t>
            </a:r>
          </a:p>
          <a:p>
            <a:pPr marL="742950" lvl="1" indent="-285750" rtl="0">
              <a:lnSpc>
                <a:spcPct val="100000"/>
              </a:lnSpc>
              <a:buClr>
                <a:srgbClr val="FF0000"/>
              </a:buClr>
              <a:buFont typeface="Arial" panose="020B0604020202020204" pitchFamily="34" charset="0"/>
              <a:buChar char="•"/>
            </a:pPr>
            <a:r>
              <a:rPr lang="hu-HU" sz="2000" dirty="0" smtClean="0">
                <a:solidFill>
                  <a:schemeClr val="tx1"/>
                </a:solidFill>
                <a:cs typeface="Arial" panose="020B0604020202020204" pitchFamily="34" charset="0"/>
              </a:rPr>
              <a:t>Technológiai megoldások</a:t>
            </a:r>
          </a:p>
          <a:p>
            <a:pPr marL="0" indent="0" rtl="0">
              <a:lnSpc>
                <a:spcPct val="100000"/>
              </a:lnSpc>
              <a:buNone/>
            </a:pPr>
            <a:r>
              <a:rPr lang="hu-HU" sz="2000" u="sng" dirty="0" smtClean="0">
                <a:solidFill>
                  <a:srgbClr val="0070C0"/>
                </a:solidFill>
              </a:rPr>
              <a:t>Környezeti expozíció csökkentése</a:t>
            </a:r>
            <a:endParaRPr lang="hu-HU" sz="2000" dirty="0" smtClean="0"/>
          </a:p>
          <a:p>
            <a:pPr>
              <a:buClr>
                <a:srgbClr val="00B050"/>
              </a:buClr>
              <a:buSzPct val="80000"/>
              <a:buFont typeface="Wingdings" panose="05000000000000000000" pitchFamily="2" charset="2"/>
              <a:buChar char="Ø"/>
            </a:pPr>
            <a:r>
              <a:rPr lang="hu-HU" sz="2000" dirty="0" smtClean="0"/>
              <a:t>Pollenallergia esetén néhány egyszerű megoldás is segítheti a kockázatok csökkentését, különösen a sűrűn beépített lakóövezetekben:</a:t>
            </a:r>
          </a:p>
          <a:p>
            <a:pPr>
              <a:buClr>
                <a:srgbClr val="00B050"/>
              </a:buClr>
              <a:buSzPct val="80000"/>
              <a:buFont typeface="Wingdings" panose="05000000000000000000" pitchFamily="2" charset="2"/>
              <a:buChar char="Ø"/>
            </a:pPr>
            <a:r>
              <a:rPr lang="hu-HU" sz="2000" dirty="0" err="1" smtClean="0"/>
              <a:t>Entomofil</a:t>
            </a:r>
            <a:r>
              <a:rPr lang="hu-HU" sz="2000" dirty="0" smtClean="0"/>
              <a:t> növények ültetése, amelyek beporzását rovarok végzik, így kevesebb pollent termelnek.</a:t>
            </a:r>
          </a:p>
          <a:p>
            <a:pPr>
              <a:buClr>
                <a:srgbClr val="00B050"/>
              </a:buClr>
              <a:buSzPct val="80000"/>
              <a:buFont typeface="Wingdings" panose="05000000000000000000" pitchFamily="2" charset="2"/>
              <a:buChar char="Ø"/>
            </a:pPr>
            <a:r>
              <a:rPr lang="hu-HU" sz="2000" dirty="0" smtClean="0"/>
              <a:t>Olyan fák és cserjék telepítése, amelyek nyáron vagy télen virágoznak, így csökkentve a tavaszi pollenterhelést.</a:t>
            </a:r>
          </a:p>
          <a:p>
            <a:pPr>
              <a:buClr>
                <a:srgbClr val="00B050"/>
              </a:buClr>
              <a:buSzPct val="80000"/>
              <a:buFont typeface="Wingdings" panose="05000000000000000000" pitchFamily="2" charset="2"/>
              <a:buChar char="Ø"/>
            </a:pPr>
            <a:r>
              <a:rPr lang="hu-HU" sz="2000" dirty="0" smtClean="0"/>
              <a:t>Sövények metszése és a gyep kaszálása a virágzás előtt, megelőzve a pollenkibocsátást.</a:t>
            </a:r>
          </a:p>
          <a:p>
            <a:pPr marL="0" indent="0" rtl="0">
              <a:buNone/>
            </a:pPr>
            <a:endParaRPr lang="hu-HU" sz="2000" dirty="0"/>
          </a:p>
        </p:txBody>
      </p:sp>
    </p:spTree>
    <p:extLst>
      <p:ext uri="{BB962C8B-B14F-4D97-AF65-F5344CB8AC3E}">
        <p14:creationId xmlns:p14="http://schemas.microsoft.com/office/powerpoint/2010/main" val="3658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hu" sz="2800" dirty="0" smtClean="0">
                <a:solidFill>
                  <a:schemeClr val="tx1"/>
                </a:solidFill>
              </a:rPr>
              <a:t>Bevezetés</a:t>
            </a:r>
            <a:endParaRPr lang="hu" sz="2800" dirty="0">
              <a:solidFill>
                <a:schemeClr val="tx1"/>
              </a:solidFill>
            </a:endParaRPr>
          </a:p>
        </p:txBody>
      </p:sp>
      <p:sp>
        <p:nvSpPr>
          <p:cNvPr id="3" name="Tartalom helye 2"/>
          <p:cNvSpPr>
            <a:spLocks noGrp="1"/>
          </p:cNvSpPr>
          <p:nvPr>
            <p:ph idx="1"/>
          </p:nvPr>
        </p:nvSpPr>
        <p:spPr>
          <a:xfrm>
            <a:off x="336000" y="1404000"/>
            <a:ext cx="7245000" cy="4560897"/>
          </a:xfrm>
        </p:spPr>
        <p:txBody>
          <a:bodyPr rtlCol="0">
            <a:normAutofit/>
          </a:bodyPr>
          <a:lstStyle/>
          <a:p>
            <a:pPr marL="0" indent="0" algn="just">
              <a:lnSpc>
                <a:spcPct val="120000"/>
              </a:lnSpc>
              <a:spcBef>
                <a:spcPts val="0"/>
              </a:spcBef>
              <a:buNone/>
            </a:pPr>
            <a:r>
              <a:rPr lang="hu-HU" sz="1600" dirty="0"/>
              <a:t>Az allergiák világszerte a lakosság 30-40%-át érintik, és becslések szerint csak az asztma mintegy 300 millió ember életét nehezíti meg. Az Európai Unióban az allergiás betegek nem megfelelő kezelése évente </a:t>
            </a:r>
            <a:r>
              <a:rPr lang="hu-HU" sz="1600" dirty="0" smtClean="0"/>
              <a:t>55-151 </a:t>
            </a:r>
            <a:r>
              <a:rPr lang="hu-HU" sz="1600" dirty="0"/>
              <a:t>milliárd </a:t>
            </a:r>
            <a:r>
              <a:rPr lang="hu-HU" sz="1600" dirty="0" smtClean="0"/>
              <a:t>Euro </a:t>
            </a:r>
            <a:r>
              <a:rPr lang="hu-HU" sz="1600" dirty="0"/>
              <a:t>közötti elkerülhető közvetett költségeket eredményez (2014), főként a munkából való kiesés és csökkent </a:t>
            </a:r>
            <a:r>
              <a:rPr lang="hu-HU" sz="1600" dirty="0" smtClean="0"/>
              <a:t>munkateljesítmény </a:t>
            </a:r>
            <a:r>
              <a:rPr lang="hu-HU" sz="1600" dirty="0"/>
              <a:t>miatt.</a:t>
            </a:r>
          </a:p>
          <a:p>
            <a:pPr marL="0" indent="0" rtl="0">
              <a:buNone/>
            </a:pPr>
            <a:endParaRPr lang="en-IE" sz="2000" dirty="0">
              <a:cs typeface="Arial" panose="020B0604020202020204" pitchFamily="34" charset="0"/>
            </a:endParaRPr>
          </a:p>
          <a:p>
            <a:pPr marL="0" indent="0" rtl="0">
              <a:buNone/>
            </a:pPr>
            <a:endParaRPr lang="en-GB" dirty="0"/>
          </a:p>
        </p:txBody>
      </p:sp>
      <p:pic>
        <p:nvPicPr>
          <p:cNvPr id="4" name="Picture 3">
            <a:extLst>
              <a:ext uri="{FF2B5EF4-FFF2-40B4-BE49-F238E27FC236}">
                <a16:creationId xmlns:a16="http://schemas.microsoft.com/office/drawing/2014/main" id="{C0AD8788-8693-2C60-33E1-E7740288F770}"/>
              </a:ext>
            </a:extLst>
          </p:cNvPr>
          <p:cNvPicPr>
            <a:picLocks noChangeAspect="1"/>
          </p:cNvPicPr>
          <p:nvPr/>
        </p:nvPicPr>
        <p:blipFill>
          <a:blip r:embed="rId2"/>
          <a:stretch>
            <a:fillRect/>
          </a:stretch>
        </p:blipFill>
        <p:spPr>
          <a:xfrm>
            <a:off x="7761000" y="909000"/>
            <a:ext cx="4175474" cy="2520000"/>
          </a:xfrm>
          <a:prstGeom prst="rect">
            <a:avLst/>
          </a:prstGeom>
        </p:spPr>
      </p:pic>
      <p:sp>
        <p:nvSpPr>
          <p:cNvPr id="7" name="TextBox 6">
            <a:extLst>
              <a:ext uri="{FF2B5EF4-FFF2-40B4-BE49-F238E27FC236}">
                <a16:creationId xmlns:a16="http://schemas.microsoft.com/office/drawing/2014/main" id="{8FB70559-8715-BF42-2C87-A0AFA2E0FC98}"/>
              </a:ext>
            </a:extLst>
          </p:cNvPr>
          <p:cNvSpPr txBox="1"/>
          <p:nvPr/>
        </p:nvSpPr>
        <p:spPr>
          <a:xfrm>
            <a:off x="6186001" y="4419000"/>
            <a:ext cx="5804999" cy="1569660"/>
          </a:xfrm>
          <a:prstGeom prst="rect">
            <a:avLst/>
          </a:prstGeom>
          <a:noFill/>
        </p:spPr>
        <p:txBody>
          <a:bodyPr wrap="square" rtlCol="0">
            <a:spAutoFit/>
          </a:bodyPr>
          <a:lstStyle/>
          <a:p>
            <a:pPr algn="just">
              <a:lnSpc>
                <a:spcPct val="120000"/>
              </a:lnSpc>
            </a:pPr>
            <a:r>
              <a:rPr lang="hu-HU" sz="1600" dirty="0"/>
              <a:t>A bőrbetegségek 2013-ban világszerte a negyedik leggyakoribb nem halálos kimenetelű betegségcsoportot alkották, és a globális betegségteher 1,79%-át tették ki. Európában a közepesen súlyos vagy súlyos </a:t>
            </a:r>
            <a:r>
              <a:rPr lang="hu-HU" sz="1600" dirty="0" err="1"/>
              <a:t>atópiás</a:t>
            </a:r>
            <a:r>
              <a:rPr lang="hu-HU" sz="1600" dirty="0"/>
              <a:t> </a:t>
            </a:r>
            <a:r>
              <a:rPr lang="hu-HU" sz="1600" dirty="0" err="1"/>
              <a:t>dermatitisz</a:t>
            </a:r>
            <a:r>
              <a:rPr lang="hu-HU" sz="1600" dirty="0"/>
              <a:t> felnőttkori kezelésére fordított éves összkiadást mintegy 27 milliárd </a:t>
            </a:r>
            <a:r>
              <a:rPr lang="hu-HU" sz="1600" dirty="0" smtClean="0"/>
              <a:t>Euro összegre </a:t>
            </a:r>
            <a:r>
              <a:rPr lang="hu-HU" sz="1600" dirty="0"/>
              <a:t>becsülik</a:t>
            </a:r>
            <a:r>
              <a:rPr lang="hu-HU" sz="1600" dirty="0" smtClean="0"/>
              <a:t>.</a:t>
            </a:r>
            <a:endParaRPr lang="hu-HU" sz="1600" dirty="0"/>
          </a:p>
        </p:txBody>
      </p:sp>
      <p:pic>
        <p:nvPicPr>
          <p:cNvPr id="8" name="Picture 7">
            <a:extLst>
              <a:ext uri="{FF2B5EF4-FFF2-40B4-BE49-F238E27FC236}">
                <a16:creationId xmlns:a16="http://schemas.microsoft.com/office/drawing/2014/main" id="{C9017CC1-4A9C-0AF2-414E-37D4BD777B70}"/>
              </a:ext>
            </a:extLst>
          </p:cNvPr>
          <p:cNvPicPr>
            <a:picLocks noChangeAspect="1"/>
          </p:cNvPicPr>
          <p:nvPr/>
        </p:nvPicPr>
        <p:blipFill rotWithShape="1">
          <a:blip r:embed="rId3"/>
          <a:srcRect t="3866" b="3350"/>
          <a:stretch/>
        </p:blipFill>
        <p:spPr>
          <a:xfrm>
            <a:off x="75099" y="3249000"/>
            <a:ext cx="6026167" cy="2891284"/>
          </a:xfrm>
          <a:prstGeom prst="rect">
            <a:avLst/>
          </a:prstGeom>
        </p:spPr>
      </p:pic>
    </p:spTree>
    <p:extLst>
      <p:ext uri="{BB962C8B-B14F-4D97-AF65-F5344CB8AC3E}">
        <p14:creationId xmlns:p14="http://schemas.microsoft.com/office/powerpoint/2010/main" val="1940335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1000" y="639000"/>
            <a:ext cx="11610000" cy="5850000"/>
          </a:xfrm>
        </p:spPr>
        <p:txBody>
          <a:bodyPr rtlCol="0">
            <a:normAutofit fontScale="92500" lnSpcReduction="20000"/>
          </a:bodyPr>
          <a:lstStyle/>
          <a:p>
            <a:pPr lvl="1">
              <a:buClr>
                <a:srgbClr val="00B050"/>
              </a:buClr>
              <a:buSzPct val="80000"/>
              <a:buFont typeface="Wingdings" panose="05000000000000000000" pitchFamily="2" charset="2"/>
              <a:buChar char="Ø"/>
            </a:pPr>
            <a:r>
              <a:rPr lang="hu-HU" sz="1900" dirty="0"/>
              <a:t>Az allergén növények virágzás előtti visszametszése és </a:t>
            </a:r>
            <a:r>
              <a:rPr lang="hu-HU" sz="1900" dirty="0" smtClean="0"/>
              <a:t>így a </a:t>
            </a:r>
            <a:r>
              <a:rPr lang="hu-HU" sz="1900" dirty="0"/>
              <a:t>pollenkibocsátás csökkentése.</a:t>
            </a:r>
          </a:p>
          <a:p>
            <a:pPr lvl="1">
              <a:buClr>
                <a:srgbClr val="00B050"/>
              </a:buClr>
              <a:buSzPct val="80000"/>
              <a:buFont typeface="Wingdings" panose="05000000000000000000" pitchFamily="2" charset="2"/>
              <a:buChar char="Ø"/>
            </a:pPr>
            <a:r>
              <a:rPr lang="hu-HU" sz="1900" dirty="0"/>
              <a:t>A zöldterületek </a:t>
            </a:r>
            <a:r>
              <a:rPr lang="hu-HU" sz="1900" dirty="0" smtClean="0"/>
              <a:t>szélcsendes </a:t>
            </a:r>
            <a:r>
              <a:rPr lang="hu-HU" sz="1900" dirty="0"/>
              <a:t>időben, lehetőleg az éjszakai </a:t>
            </a:r>
            <a:r>
              <a:rPr lang="hu-HU" sz="1900" dirty="0" smtClean="0"/>
              <a:t>órákban történő kaszálása.</a:t>
            </a:r>
            <a:endParaRPr lang="hu-HU" sz="1900" dirty="0"/>
          </a:p>
          <a:p>
            <a:pPr lvl="1">
              <a:buClr>
                <a:srgbClr val="00B050"/>
              </a:buClr>
              <a:buSzPct val="80000"/>
              <a:buFont typeface="Wingdings" panose="05000000000000000000" pitchFamily="2" charset="2"/>
              <a:buChar char="Ø"/>
            </a:pPr>
            <a:r>
              <a:rPr lang="hu-HU" sz="1900" dirty="0"/>
              <a:t>Az erősen allergén növényfajok eltávolítása a nyilvános területekről.</a:t>
            </a:r>
          </a:p>
          <a:p>
            <a:pPr marL="0" indent="0">
              <a:buNone/>
            </a:pPr>
            <a:r>
              <a:rPr lang="hu-HU" dirty="0"/>
              <a:t>A </a:t>
            </a:r>
            <a:r>
              <a:rPr lang="hu-HU" dirty="0">
                <a:solidFill>
                  <a:srgbClr val="FF0000"/>
                </a:solidFill>
              </a:rPr>
              <a:t>légszennyezés</a:t>
            </a:r>
            <a:r>
              <a:rPr lang="hu-HU" dirty="0"/>
              <a:t> csökkentésére irányuló </a:t>
            </a:r>
            <a:r>
              <a:rPr lang="hu-HU" dirty="0" smtClean="0"/>
              <a:t>intézkedések:</a:t>
            </a:r>
            <a:endParaRPr lang="hu-HU" dirty="0"/>
          </a:p>
          <a:p>
            <a:pPr lvl="1">
              <a:lnSpc>
                <a:spcPct val="130000"/>
              </a:lnSpc>
              <a:buClr>
                <a:srgbClr val="00B050"/>
              </a:buClr>
              <a:buSzPct val="80000"/>
              <a:buFont typeface="Wingdings" panose="05000000000000000000" pitchFamily="2" charset="2"/>
              <a:buChar char="Ø"/>
            </a:pPr>
            <a:r>
              <a:rPr lang="hu-HU" sz="1900" dirty="0"/>
              <a:t>A járművekből, háztartási berendezésekből és ipari forrásokból származó kipufogógázok szigorú szabályozása, különösen a sűrűn lakott területeken.</a:t>
            </a:r>
          </a:p>
          <a:p>
            <a:pPr lvl="1">
              <a:buClr>
                <a:srgbClr val="00B050"/>
              </a:buClr>
              <a:buSzPct val="80000"/>
              <a:buFont typeface="Wingdings" panose="05000000000000000000" pitchFamily="2" charset="2"/>
              <a:buChar char="Ø"/>
            </a:pPr>
            <a:r>
              <a:rPr lang="hu-HU" sz="1900" dirty="0"/>
              <a:t>A belső égésű motorral működő járművek számának csökkentése a városi környezetben.</a:t>
            </a:r>
          </a:p>
          <a:p>
            <a:pPr lvl="1">
              <a:buClr>
                <a:srgbClr val="00B050"/>
              </a:buClr>
              <a:buSzPct val="80000"/>
              <a:buFont typeface="Wingdings" panose="05000000000000000000" pitchFamily="2" charset="2"/>
              <a:buChar char="Ø"/>
            </a:pPr>
            <a:r>
              <a:rPr lang="hu-HU" sz="1900" dirty="0" smtClean="0"/>
              <a:t>Erdős </a:t>
            </a:r>
            <a:r>
              <a:rPr lang="hu-HU" sz="1900" dirty="0"/>
              <a:t>területek fokozott </a:t>
            </a:r>
            <a:r>
              <a:rPr lang="hu-HU" sz="1900" dirty="0" err="1" smtClean="0"/>
              <a:t>monitorozása</a:t>
            </a:r>
            <a:r>
              <a:rPr lang="hu-HU" sz="1900" dirty="0" smtClean="0"/>
              <a:t> az </a:t>
            </a:r>
            <a:r>
              <a:rPr lang="hu-HU" sz="1900" dirty="0"/>
              <a:t>erdőtüzek megelőzése és gyors észlelése érdekében.</a:t>
            </a:r>
          </a:p>
          <a:p>
            <a:pPr lvl="1">
              <a:buClr>
                <a:srgbClr val="00B050"/>
              </a:buClr>
              <a:buSzPct val="80000"/>
              <a:buFont typeface="Wingdings" panose="05000000000000000000" pitchFamily="2" charset="2"/>
              <a:buChar char="Ø"/>
            </a:pPr>
            <a:r>
              <a:rPr lang="hu-HU" sz="1900" dirty="0"/>
              <a:t>Nemzetközi együttműködésen alapuló gyors beavatkozási rendszerek kialakítása az erdőtüzek hatékony megfékezésére.</a:t>
            </a:r>
          </a:p>
          <a:p>
            <a:pPr marL="0" indent="0">
              <a:buNone/>
            </a:pPr>
            <a:r>
              <a:rPr lang="hu-HU" dirty="0"/>
              <a:t>Az </a:t>
            </a:r>
            <a:r>
              <a:rPr lang="hu-HU" dirty="0" smtClean="0">
                <a:solidFill>
                  <a:srgbClr val="FF0000"/>
                </a:solidFill>
              </a:rPr>
              <a:t>árvizekkel </a:t>
            </a:r>
            <a:r>
              <a:rPr lang="hu-HU" dirty="0" smtClean="0"/>
              <a:t>összefüggő bőrbetegségek </a:t>
            </a:r>
            <a:r>
              <a:rPr lang="hu-HU" dirty="0"/>
              <a:t>megelőzésére </a:t>
            </a:r>
            <a:r>
              <a:rPr lang="hu-HU" dirty="0" smtClean="0"/>
              <a:t>irányuló intézkedések:</a:t>
            </a:r>
            <a:endParaRPr lang="hu-HU" dirty="0"/>
          </a:p>
          <a:p>
            <a:pPr lvl="1">
              <a:buClr>
                <a:srgbClr val="00B050"/>
              </a:buClr>
              <a:buSzPct val="80000"/>
              <a:buFont typeface="Wingdings" panose="05000000000000000000" pitchFamily="2" charset="2"/>
              <a:buChar char="Ø"/>
            </a:pPr>
            <a:r>
              <a:rPr lang="hu-HU" sz="1900" dirty="0"/>
              <a:t>A leginkább veszélyeztetett területek azonosítása és </a:t>
            </a:r>
            <a:r>
              <a:rPr lang="hu-HU" sz="1900" dirty="0" smtClean="0"/>
              <a:t>árvízvédelmi </a:t>
            </a:r>
            <a:r>
              <a:rPr lang="hu-HU" sz="1900" dirty="0"/>
              <a:t>intézkedések bevezetése.</a:t>
            </a:r>
          </a:p>
          <a:p>
            <a:pPr lvl="1">
              <a:buClr>
                <a:srgbClr val="00B050"/>
              </a:buClr>
              <a:buSzPct val="80000"/>
              <a:buFont typeface="Wingdings" panose="05000000000000000000" pitchFamily="2" charset="2"/>
              <a:buChar char="Ø"/>
            </a:pPr>
            <a:r>
              <a:rPr lang="hu-HU" sz="1900" dirty="0"/>
              <a:t>Az érintett lakosság evakuálására vonatkozó </a:t>
            </a:r>
            <a:r>
              <a:rPr lang="hu-HU" sz="1900" dirty="0" smtClean="0"/>
              <a:t>tervek </a:t>
            </a:r>
            <a:r>
              <a:rPr lang="hu-HU" sz="1900" dirty="0"/>
              <a:t>kidolgozása és alkalmazása árvízveszély </a:t>
            </a:r>
            <a:r>
              <a:rPr lang="hu-HU" sz="1900" dirty="0" smtClean="0"/>
              <a:t>esetén.</a:t>
            </a:r>
            <a:endParaRPr lang="en-GB" sz="1900" dirty="0">
              <a:solidFill>
                <a:schemeClr val="tx1"/>
              </a:solidFill>
            </a:endParaRPr>
          </a:p>
        </p:txBody>
      </p:sp>
      <p:sp>
        <p:nvSpPr>
          <p:cNvPr id="2" name="Téglalap 1"/>
          <p:cNvSpPr/>
          <p:nvPr/>
        </p:nvSpPr>
        <p:spPr>
          <a:xfrm>
            <a:off x="156000" y="99000"/>
            <a:ext cx="3965445" cy="430887"/>
          </a:xfrm>
          <a:prstGeom prst="rect">
            <a:avLst/>
          </a:prstGeom>
        </p:spPr>
        <p:txBody>
          <a:bodyPr wrap="none">
            <a:spAutoFit/>
          </a:bodyPr>
          <a:lstStyle/>
          <a:p>
            <a:r>
              <a:rPr lang="hu-HU" sz="2200" u="sng" dirty="0">
                <a:solidFill>
                  <a:srgbClr val="0070C0"/>
                </a:solidFill>
              </a:rPr>
              <a:t>Környezeti expozíció csökkentése</a:t>
            </a:r>
            <a:endParaRPr lang="hu-HU" sz="2200" dirty="0"/>
          </a:p>
        </p:txBody>
      </p:sp>
    </p:spTree>
    <p:extLst>
      <p:ext uri="{BB962C8B-B14F-4D97-AF65-F5344CB8AC3E}">
        <p14:creationId xmlns:p14="http://schemas.microsoft.com/office/powerpoint/2010/main" val="2758585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504000"/>
            <a:ext cx="11430000" cy="5850000"/>
          </a:xfrm>
        </p:spPr>
        <p:txBody>
          <a:bodyPr rtlCol="0">
            <a:normAutofit/>
          </a:bodyPr>
          <a:lstStyle/>
          <a:p>
            <a:pPr marL="0" indent="0" rtl="0">
              <a:lnSpc>
                <a:spcPct val="100000"/>
              </a:lnSpc>
              <a:buNone/>
            </a:pPr>
            <a:r>
              <a:rPr lang="hu-HU" u="sng" dirty="0" smtClean="0">
                <a:solidFill>
                  <a:srgbClr val="0070C0"/>
                </a:solidFill>
              </a:rPr>
              <a:t>Társadalmi beavatkozások</a:t>
            </a:r>
            <a:endParaRPr lang="hu-HU" dirty="0" smtClean="0"/>
          </a:p>
          <a:p>
            <a:pPr marL="0" indent="0">
              <a:lnSpc>
                <a:spcPct val="100000"/>
              </a:lnSpc>
              <a:spcBef>
                <a:spcPts val="0"/>
              </a:spcBef>
              <a:spcAft>
                <a:spcPts val="500"/>
              </a:spcAft>
              <a:buClr>
                <a:srgbClr val="00B050"/>
              </a:buClr>
              <a:buNone/>
            </a:pPr>
            <a:r>
              <a:rPr lang="hu-HU" sz="2000" dirty="0" smtClean="0"/>
              <a:t>Az éghajlatváltozás bőrbetegségekre és allergiákra gyakorolt hatásainak mérséklése érdekében szükséges</a:t>
            </a:r>
            <a:r>
              <a:rPr lang="hu-HU" sz="2000" dirty="0" smtClean="0">
                <a:solidFill>
                  <a:schemeClr val="tx1"/>
                </a:solidFill>
                <a:cs typeface="Arial" panose="020B0604020202020204" pitchFamily="34" charset="0"/>
              </a:rPr>
              <a:t>: </a:t>
            </a:r>
          </a:p>
          <a:p>
            <a:pPr lvl="1" algn="just">
              <a:spcBef>
                <a:spcPts val="0"/>
              </a:spcBef>
              <a:buClr>
                <a:srgbClr val="00B050"/>
              </a:buClr>
              <a:buFont typeface="Wingdings" panose="05000000000000000000" pitchFamily="2" charset="2"/>
              <a:buChar char="Ø"/>
            </a:pPr>
            <a:r>
              <a:rPr lang="hu-HU" sz="1800" dirty="0" smtClean="0"/>
              <a:t>Az éghajlatváltozás egészséghatásaira fókuszáló szemléletformáló és szakmai oktatási programok bevezetése a közoktatási és felsőoktatási intézményekben. </a:t>
            </a:r>
          </a:p>
          <a:p>
            <a:pPr lvl="1" algn="just">
              <a:spcBef>
                <a:spcPts val="0"/>
              </a:spcBef>
              <a:buClr>
                <a:srgbClr val="00B050"/>
              </a:buClr>
              <a:buFont typeface="Wingdings" panose="05000000000000000000" pitchFamily="2" charset="2"/>
              <a:buChar char="Ø"/>
            </a:pPr>
            <a:r>
              <a:rPr lang="hu-HU" sz="1800" dirty="0" smtClean="0"/>
              <a:t>Az éghajlatváltozás egészséghatásaira fókuszáló tájékoztató kampányok indítása hagyományos és online médiában. </a:t>
            </a:r>
          </a:p>
          <a:p>
            <a:pPr lvl="1" algn="just">
              <a:spcBef>
                <a:spcPts val="0"/>
              </a:spcBef>
              <a:buClr>
                <a:srgbClr val="00B050"/>
              </a:buClr>
              <a:buFont typeface="Wingdings" panose="05000000000000000000" pitchFamily="2" charset="2"/>
              <a:buChar char="Ø"/>
            </a:pPr>
            <a:r>
              <a:rPr lang="hu-HU" sz="1800" dirty="0" smtClean="0"/>
              <a:t>Az orvosi kezelésekhez és a védőoltásokhoz való hozzáférés bővítése az érintett betegségek esetében.</a:t>
            </a:r>
          </a:p>
          <a:p>
            <a:pPr marL="0" indent="0" algn="just" rtl="0">
              <a:lnSpc>
                <a:spcPct val="100000"/>
              </a:lnSpc>
              <a:spcBef>
                <a:spcPts val="1800"/>
              </a:spcBef>
              <a:spcAft>
                <a:spcPts val="500"/>
              </a:spcAft>
              <a:buClr>
                <a:srgbClr val="00B050"/>
              </a:buClr>
              <a:buNone/>
            </a:pPr>
            <a:r>
              <a:rPr lang="hu-HU" sz="2000" dirty="0" smtClean="0">
                <a:solidFill>
                  <a:srgbClr val="FF0000"/>
                </a:solidFill>
                <a:cs typeface="Arial" panose="020B0604020202020204" pitchFamily="34" charset="0"/>
              </a:rPr>
              <a:t>Allergia és krónikus gyulladásos bőrbetegségek</a:t>
            </a:r>
            <a:r>
              <a:rPr lang="hu-HU" sz="2000" dirty="0" smtClean="0">
                <a:solidFill>
                  <a:schemeClr val="tx1"/>
                </a:solidFill>
                <a:cs typeface="Arial" panose="020B0604020202020204" pitchFamily="34" charset="0"/>
              </a:rPr>
              <a:t> esetén:</a:t>
            </a:r>
          </a:p>
          <a:p>
            <a:pPr lvl="1" algn="just">
              <a:spcBef>
                <a:spcPts val="0"/>
              </a:spcBef>
              <a:buClr>
                <a:srgbClr val="00B050"/>
              </a:buClr>
              <a:buFont typeface="Wingdings" panose="05000000000000000000" pitchFamily="2" charset="2"/>
              <a:buChar char="Ø"/>
            </a:pPr>
            <a:r>
              <a:rPr lang="hu-HU" sz="1800" dirty="0" smtClean="0">
                <a:solidFill>
                  <a:schemeClr val="tx1"/>
                </a:solidFill>
              </a:rPr>
              <a:t>A (klíma)migráció pszichológiai, társadalmi és környezeti hatásainak vizsgálata, beleértve mind a belföldi, mind a nemzetközi vándorlási folyamatoka</a:t>
            </a:r>
            <a:r>
              <a:rPr lang="hu-HU" sz="1800" dirty="0" smtClean="0">
                <a:solidFill>
                  <a:schemeClr val="tx1"/>
                </a:solidFill>
                <a:cs typeface="Arial" panose="020B0604020202020204" pitchFamily="34" charset="0"/>
              </a:rPr>
              <a:t>.</a:t>
            </a:r>
          </a:p>
          <a:p>
            <a:pPr marL="0" indent="0" algn="just" rtl="0">
              <a:lnSpc>
                <a:spcPct val="100000"/>
              </a:lnSpc>
              <a:spcBef>
                <a:spcPts val="1800"/>
              </a:spcBef>
              <a:spcAft>
                <a:spcPts val="500"/>
              </a:spcAft>
              <a:buClr>
                <a:srgbClr val="00B050"/>
              </a:buClr>
              <a:buNone/>
            </a:pPr>
            <a:r>
              <a:rPr lang="hu-HU" sz="2000" dirty="0" smtClean="0">
                <a:solidFill>
                  <a:srgbClr val="FF0000"/>
                </a:solidFill>
                <a:cs typeface="Arial" panose="020B0604020202020204" pitchFamily="34" charset="0"/>
              </a:rPr>
              <a:t>Fertőző bőrbetegségek</a:t>
            </a:r>
            <a:r>
              <a:rPr lang="hu-HU" sz="2000" dirty="0" smtClean="0">
                <a:solidFill>
                  <a:schemeClr val="tx1"/>
                </a:solidFill>
                <a:cs typeface="Arial" panose="020B0604020202020204" pitchFamily="34" charset="0"/>
              </a:rPr>
              <a:t> esetén:</a:t>
            </a:r>
            <a:r>
              <a:rPr lang="hu-HU" sz="2000" dirty="0" smtClean="0">
                <a:cs typeface="Arial" panose="020B0604020202020204" pitchFamily="34" charset="0"/>
              </a:rPr>
              <a:t> </a:t>
            </a:r>
          </a:p>
          <a:p>
            <a:pPr lvl="1" algn="just">
              <a:spcBef>
                <a:spcPts val="0"/>
              </a:spcBef>
              <a:buClr>
                <a:srgbClr val="00B050"/>
              </a:buClr>
              <a:buFont typeface="Wingdings" panose="05000000000000000000" pitchFamily="2" charset="2"/>
              <a:buChar char="Ø"/>
            </a:pPr>
            <a:r>
              <a:rPr lang="hu-HU" sz="1800" dirty="0" smtClean="0">
                <a:solidFill>
                  <a:schemeClr val="tx1"/>
                </a:solidFill>
                <a:cs typeface="Arial" panose="020B0604020202020204" pitchFamily="34" charset="0"/>
              </a:rPr>
              <a:t>Utazások esetén a fertőzött területekről be és kiutazó személyek egészségi állapotának ellenőrzése, szükség esetén megfelelő orvosi ellátás biztosítása.</a:t>
            </a:r>
          </a:p>
          <a:p>
            <a:pPr marL="0" indent="0" rtl="0">
              <a:buClr>
                <a:srgbClr val="00B050"/>
              </a:buClr>
              <a:buNone/>
            </a:pPr>
            <a:endParaRPr lang="en-GB" sz="2400" dirty="0">
              <a:cs typeface="Arial" panose="020B0604020202020204" pitchFamily="34" charset="0"/>
            </a:endParaRPr>
          </a:p>
          <a:p>
            <a:pPr marL="0" indent="0" rtl="0">
              <a:lnSpc>
                <a:spcPct val="100000"/>
              </a:lnSpc>
              <a:buClr>
                <a:srgbClr val="FF0000"/>
              </a:buClr>
              <a:buNone/>
            </a:pPr>
            <a:endParaRPr lang="en-GB" sz="2000" dirty="0">
              <a:cs typeface="Arial" panose="020B0604020202020204" pitchFamily="34" charset="0"/>
            </a:endParaRPr>
          </a:p>
          <a:p>
            <a:pPr marL="0" indent="0" rtl="0">
              <a:lnSpc>
                <a:spcPct val="100000"/>
              </a:lnSpc>
              <a:buNone/>
            </a:pPr>
            <a:endParaRPr lang="en-GB" sz="2000" dirty="0"/>
          </a:p>
        </p:txBody>
      </p:sp>
    </p:spTree>
    <p:extLst>
      <p:ext uri="{BB962C8B-B14F-4D97-AF65-F5344CB8AC3E}">
        <p14:creationId xmlns:p14="http://schemas.microsoft.com/office/powerpoint/2010/main" val="23656945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200999" y="19200"/>
            <a:ext cx="7094745" cy="6030000"/>
          </a:xfrm>
        </p:spPr>
        <p:txBody>
          <a:bodyPr rtlCol="0">
            <a:normAutofit/>
          </a:bodyPr>
          <a:lstStyle/>
          <a:p>
            <a:pPr marL="0" indent="0" rtl="0">
              <a:lnSpc>
                <a:spcPct val="100000"/>
              </a:lnSpc>
              <a:buClr>
                <a:srgbClr val="00B050"/>
              </a:buClr>
              <a:buNone/>
            </a:pPr>
            <a:endParaRPr lang="en-GB" sz="2000" dirty="0">
              <a:solidFill>
                <a:schemeClr val="tx1"/>
              </a:solidFill>
              <a:cs typeface="Arial" panose="020B0604020202020204" pitchFamily="34" charset="0"/>
            </a:endParaRPr>
          </a:p>
          <a:p>
            <a:pPr marL="0" indent="0" rtl="0">
              <a:lnSpc>
                <a:spcPct val="100000"/>
              </a:lnSpc>
              <a:buClr>
                <a:srgbClr val="FF0000"/>
              </a:buClr>
              <a:buNone/>
            </a:pPr>
            <a:endParaRPr lang="en-GB" sz="2000" dirty="0">
              <a:solidFill>
                <a:schemeClr val="tx1"/>
              </a:solidFill>
              <a:cs typeface="Arial" panose="020B0604020202020204" pitchFamily="34" charset="0"/>
            </a:endParaRPr>
          </a:p>
          <a:p>
            <a:pPr marL="0" indent="0" rtl="0">
              <a:lnSpc>
                <a:spcPct val="100000"/>
              </a:lnSpc>
              <a:buNone/>
            </a:pPr>
            <a:endParaRPr lang="en-GB" sz="2000" dirty="0">
              <a:solidFill>
                <a:schemeClr val="tx1"/>
              </a:solidFill>
            </a:endParaRPr>
          </a:p>
        </p:txBody>
      </p:sp>
      <p:pic>
        <p:nvPicPr>
          <p:cNvPr id="2" name="Picture 1">
            <a:extLst>
              <a:ext uri="{FF2B5EF4-FFF2-40B4-BE49-F238E27FC236}">
                <a16:creationId xmlns:a16="http://schemas.microsoft.com/office/drawing/2014/main" id="{EB0F9345-026D-9FDF-789A-83C5788041FD}"/>
              </a:ext>
            </a:extLst>
          </p:cNvPr>
          <p:cNvPicPr>
            <a:picLocks noChangeAspect="1"/>
          </p:cNvPicPr>
          <p:nvPr/>
        </p:nvPicPr>
        <p:blipFill>
          <a:blip r:embed="rId2"/>
          <a:stretch>
            <a:fillRect/>
          </a:stretch>
        </p:blipFill>
        <p:spPr>
          <a:xfrm>
            <a:off x="6609605" y="99000"/>
            <a:ext cx="5066395" cy="3600000"/>
          </a:xfrm>
          <a:prstGeom prst="rect">
            <a:avLst/>
          </a:prstGeom>
        </p:spPr>
      </p:pic>
      <p:sp>
        <p:nvSpPr>
          <p:cNvPr id="3" name="Tartalom helye 2">
            <a:extLst>
              <a:ext uri="{FF2B5EF4-FFF2-40B4-BE49-F238E27FC236}">
                <a16:creationId xmlns:a16="http://schemas.microsoft.com/office/drawing/2014/main" id="{A57043B3-A30D-9FEE-5D7F-A926C501DE1A}"/>
              </a:ext>
            </a:extLst>
          </p:cNvPr>
          <p:cNvSpPr txBox="1">
            <a:spLocks/>
          </p:cNvSpPr>
          <p:nvPr/>
        </p:nvSpPr>
        <p:spPr>
          <a:xfrm>
            <a:off x="426000" y="3249000"/>
            <a:ext cx="11250000" cy="297000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00000"/>
              </a:lnSpc>
              <a:buFont typeface="Arial" panose="020B0604020202020204" pitchFamily="34" charset="0"/>
              <a:buNone/>
            </a:pPr>
            <a:r>
              <a:rPr lang="hu-HU" sz="2000" u="sng" dirty="0" smtClean="0">
                <a:solidFill>
                  <a:srgbClr val="0070C0"/>
                </a:solidFill>
              </a:rPr>
              <a:t>Technológiai megoldások</a:t>
            </a:r>
            <a:endParaRPr lang="hu-HU" sz="2000" dirty="0" smtClean="0"/>
          </a:p>
          <a:p>
            <a:pPr lvl="1" rtl="0">
              <a:lnSpc>
                <a:spcPct val="100000"/>
              </a:lnSpc>
              <a:buClr>
                <a:srgbClr val="00B050"/>
              </a:buClr>
              <a:buFont typeface="Wingdings" panose="05000000000000000000" pitchFamily="2" charset="2"/>
              <a:buChar char="Ø"/>
            </a:pPr>
            <a:endParaRPr lang="hu-HU" sz="1000" dirty="0" smtClean="0"/>
          </a:p>
          <a:p>
            <a:pPr marL="228600" lvl="1" algn="just">
              <a:lnSpc>
                <a:spcPct val="110000"/>
              </a:lnSpc>
              <a:spcBef>
                <a:spcPts val="1000"/>
              </a:spcBef>
              <a:buClr>
                <a:srgbClr val="00B050"/>
              </a:buClr>
              <a:buFont typeface="Wingdings" panose="05000000000000000000" pitchFamily="2" charset="2"/>
              <a:buChar char="Ø"/>
            </a:pPr>
            <a:r>
              <a:rPr lang="hu-HU" sz="1800" dirty="0" smtClean="0">
                <a:solidFill>
                  <a:srgbClr val="FF0000"/>
                </a:solidFill>
              </a:rPr>
              <a:t>Valós idejű információk biztosítása </a:t>
            </a:r>
            <a:r>
              <a:rPr lang="hu-HU" sz="1800" dirty="0" smtClean="0">
                <a:solidFill>
                  <a:schemeClr val="tx1"/>
                </a:solidFill>
              </a:rPr>
              <a:t>a lakosság számára a környezeti expozíciókról digitális egészségügyi alkalmazásokon keresztül. </a:t>
            </a:r>
          </a:p>
          <a:p>
            <a:pPr algn="just">
              <a:lnSpc>
                <a:spcPct val="110000"/>
              </a:lnSpc>
              <a:buClr>
                <a:srgbClr val="00B050"/>
              </a:buClr>
              <a:buFont typeface="Wingdings" panose="05000000000000000000" pitchFamily="2" charset="2"/>
              <a:buChar char="Ø"/>
            </a:pPr>
            <a:r>
              <a:rPr lang="hu-HU" sz="1800" dirty="0" smtClean="0">
                <a:solidFill>
                  <a:schemeClr val="tx1"/>
                </a:solidFill>
              </a:rPr>
              <a:t>Olyan </a:t>
            </a:r>
            <a:r>
              <a:rPr lang="hu-HU" sz="1800" dirty="0" smtClean="0">
                <a:solidFill>
                  <a:srgbClr val="FF0000"/>
                </a:solidFill>
              </a:rPr>
              <a:t>automatizált pollen- és spórafigyelő rendszerek létrehozása</a:t>
            </a:r>
            <a:r>
              <a:rPr lang="hu-HU" sz="1800" dirty="0" smtClean="0">
                <a:solidFill>
                  <a:schemeClr val="tx1"/>
                </a:solidFill>
              </a:rPr>
              <a:t>, amelyek a levegőminőséget ellenőrző monitoringrendszerek adataival együtt alkalmasak lehetnek kockázatmodellezés elvégzéséhez, lehetővé téve ezáltal a magas </a:t>
            </a:r>
            <a:r>
              <a:rPr lang="hu-HU" sz="1800" dirty="0" err="1" smtClean="0">
                <a:solidFill>
                  <a:schemeClr val="tx1"/>
                </a:solidFill>
              </a:rPr>
              <a:t>aeroallergén</a:t>
            </a:r>
            <a:r>
              <a:rPr lang="hu-HU" sz="1800" dirty="0" smtClean="0">
                <a:solidFill>
                  <a:schemeClr val="tx1"/>
                </a:solidFill>
              </a:rPr>
              <a:t> szinttel járó környezeti események előrejelzését.</a:t>
            </a:r>
          </a:p>
          <a:p>
            <a:pPr>
              <a:lnSpc>
                <a:spcPct val="100000"/>
              </a:lnSpc>
              <a:buClr>
                <a:srgbClr val="00B050"/>
              </a:buClr>
              <a:buFont typeface="Wingdings" panose="05000000000000000000" pitchFamily="2" charset="2"/>
              <a:buChar char="Ø"/>
            </a:pPr>
            <a:r>
              <a:rPr lang="hu-HU" sz="1800" dirty="0" smtClean="0">
                <a:solidFill>
                  <a:schemeClr val="tx1"/>
                </a:solidFill>
              </a:rPr>
              <a:t>Az </a:t>
            </a:r>
            <a:r>
              <a:rPr lang="hu-HU" sz="1800" dirty="0" smtClean="0">
                <a:solidFill>
                  <a:srgbClr val="FF0000"/>
                </a:solidFill>
              </a:rPr>
              <a:t>allergén-specifikus immunterápiák (AIT-k)</a:t>
            </a:r>
            <a:r>
              <a:rPr lang="hu-HU" sz="1800" dirty="0" smtClean="0">
                <a:solidFill>
                  <a:schemeClr val="tx1"/>
                </a:solidFill>
              </a:rPr>
              <a:t> továbbfejlesztése és alkalmazásuk széleskörű bevezetése</a:t>
            </a:r>
            <a:r>
              <a:rPr lang="hu-HU" sz="1800" dirty="0" smtClean="0"/>
              <a:t>.</a:t>
            </a:r>
          </a:p>
          <a:p>
            <a:pPr>
              <a:lnSpc>
                <a:spcPct val="100000"/>
              </a:lnSpc>
              <a:buClr>
                <a:srgbClr val="00B050"/>
              </a:buClr>
              <a:buFont typeface="Wingdings" panose="05000000000000000000" pitchFamily="2" charset="2"/>
              <a:buChar char="Ø"/>
            </a:pPr>
            <a:r>
              <a:rPr lang="hu-HU" sz="1800" dirty="0" smtClean="0">
                <a:solidFill>
                  <a:schemeClr val="tx1"/>
                </a:solidFill>
              </a:rPr>
              <a:t>A krónikus gyulladásos bőrbetegségek </a:t>
            </a:r>
            <a:r>
              <a:rPr lang="hu-HU" sz="1800" dirty="0" err="1" smtClean="0">
                <a:solidFill>
                  <a:srgbClr val="FF0000"/>
                </a:solidFill>
              </a:rPr>
              <a:t>bakterioterápiáinak</a:t>
            </a:r>
            <a:r>
              <a:rPr lang="hu-HU" sz="1800" dirty="0" smtClean="0"/>
              <a:t> </a:t>
            </a:r>
            <a:r>
              <a:rPr lang="hu-HU" sz="1800" dirty="0" smtClean="0">
                <a:solidFill>
                  <a:schemeClr val="tx1"/>
                </a:solidFill>
              </a:rPr>
              <a:t>továbbfejlesztése és alkalmazása.</a:t>
            </a:r>
            <a:endParaRPr lang="hu-HU" sz="1800" dirty="0">
              <a:solidFill>
                <a:schemeClr val="tx1"/>
              </a:solidFill>
            </a:endParaRPr>
          </a:p>
        </p:txBody>
      </p:sp>
    </p:spTree>
    <p:extLst>
      <p:ext uri="{BB962C8B-B14F-4D97-AF65-F5344CB8AC3E}">
        <p14:creationId xmlns:p14="http://schemas.microsoft.com/office/powerpoint/2010/main" val="16638215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2439000"/>
            <a:ext cx="5895000" cy="2385000"/>
          </a:xfrm>
        </p:spPr>
        <p:txBody>
          <a:bodyPr rtlCol="0">
            <a:normAutofit/>
          </a:bodyPr>
          <a:lstStyle/>
          <a:p>
            <a:pPr marL="0" indent="0">
              <a:lnSpc>
                <a:spcPct val="100000"/>
              </a:lnSpc>
              <a:buClr>
                <a:srgbClr val="00B050"/>
              </a:buClr>
              <a:buNone/>
            </a:pPr>
            <a:r>
              <a:rPr lang="hu" sz="2000" dirty="0" smtClean="0">
                <a:solidFill>
                  <a:srgbClr val="FF0000"/>
                </a:solidFill>
                <a:cs typeface="Arial" panose="020B0604020202020204" pitchFamily="34" charset="0"/>
              </a:rPr>
              <a:t>A bőrbetegségek </a:t>
            </a:r>
            <a:r>
              <a:rPr lang="hu" sz="2000" dirty="0">
                <a:solidFill>
                  <a:srgbClr val="FF0000"/>
                </a:solidFill>
                <a:cs typeface="Arial" panose="020B0604020202020204" pitchFamily="34" charset="0"/>
              </a:rPr>
              <a:t>elleni </a:t>
            </a:r>
            <a:r>
              <a:rPr lang="hu" sz="2000" dirty="0" smtClean="0">
                <a:solidFill>
                  <a:srgbClr val="FF0000"/>
                </a:solidFill>
                <a:cs typeface="Arial" panose="020B0604020202020204" pitchFamily="34" charset="0"/>
              </a:rPr>
              <a:t>vakcinafejlesztés </a:t>
            </a:r>
          </a:p>
          <a:p>
            <a:pPr marL="0" indent="0" algn="just">
              <a:lnSpc>
                <a:spcPct val="120000"/>
              </a:lnSpc>
              <a:buClr>
                <a:srgbClr val="00B050"/>
              </a:buClr>
              <a:buNone/>
            </a:pPr>
            <a:r>
              <a:rPr lang="hu-HU" sz="2000" dirty="0" smtClean="0">
                <a:solidFill>
                  <a:schemeClr val="tx1"/>
                </a:solidFill>
                <a:cs typeface="Arial" panose="020B0604020202020204" pitchFamily="34" charset="0"/>
              </a:rPr>
              <a:t>A táblázatban szereplő 24 bőrbetegség közül nyolc esetében (33%) van elérhető védőoltás. A  fennmaradó 16 betegség közel fele (56%) esetében a vakcinák jelenleg is fejlesztés alatt állnak.</a:t>
            </a:r>
            <a:endParaRPr lang="hu-HU" sz="2000" dirty="0"/>
          </a:p>
        </p:txBody>
      </p:sp>
      <p:graphicFrame>
        <p:nvGraphicFramePr>
          <p:cNvPr id="4" name="Table 3">
            <a:extLst>
              <a:ext uri="{FF2B5EF4-FFF2-40B4-BE49-F238E27FC236}">
                <a16:creationId xmlns:a16="http://schemas.microsoft.com/office/drawing/2014/main" id="{D9BCC918-568C-2787-8627-5E68BE370D05}"/>
              </a:ext>
            </a:extLst>
          </p:cNvPr>
          <p:cNvGraphicFramePr>
            <a:graphicFrameLocks noGrp="1"/>
          </p:cNvGraphicFramePr>
          <p:nvPr>
            <p:extLst>
              <p:ext uri="{D42A27DB-BD31-4B8C-83A1-F6EECF244321}">
                <p14:modId xmlns:p14="http://schemas.microsoft.com/office/powerpoint/2010/main" val="4149358398"/>
              </p:ext>
            </p:extLst>
          </p:nvPr>
        </p:nvGraphicFramePr>
        <p:xfrm>
          <a:off x="6771000" y="98994"/>
          <a:ext cx="5175000" cy="6257170"/>
        </p:xfrm>
        <a:graphic>
          <a:graphicData uri="http://schemas.openxmlformats.org/drawingml/2006/table">
            <a:tbl>
              <a:tblPr>
                <a:tableStyleId>{E8B1032C-EA38-4F05-BA0D-38AFFFC7BED3}</a:tableStyleId>
              </a:tblPr>
              <a:tblGrid>
                <a:gridCol w="1888333">
                  <a:extLst>
                    <a:ext uri="{9D8B030D-6E8A-4147-A177-3AD203B41FA5}">
                      <a16:colId xmlns:a16="http://schemas.microsoft.com/office/drawing/2014/main" val="2355101674"/>
                    </a:ext>
                  </a:extLst>
                </a:gridCol>
                <a:gridCol w="1261667">
                  <a:extLst>
                    <a:ext uri="{9D8B030D-6E8A-4147-A177-3AD203B41FA5}">
                      <a16:colId xmlns:a16="http://schemas.microsoft.com/office/drawing/2014/main" val="585040636"/>
                    </a:ext>
                  </a:extLst>
                </a:gridCol>
                <a:gridCol w="2025000">
                  <a:extLst>
                    <a:ext uri="{9D8B030D-6E8A-4147-A177-3AD203B41FA5}">
                      <a16:colId xmlns:a16="http://schemas.microsoft.com/office/drawing/2014/main" val="1473101237"/>
                    </a:ext>
                  </a:extLst>
                </a:gridCol>
              </a:tblGrid>
              <a:tr h="438741">
                <a:tc>
                  <a:txBody>
                    <a:bodyPr/>
                    <a:lstStyle/>
                    <a:p>
                      <a:pPr algn="ctr" rtl="0" fontAlgn="ctr"/>
                      <a:r>
                        <a:rPr lang="hu" sz="1400" b="1" u="none" strike="noStrike" dirty="0">
                          <a:solidFill>
                            <a:srgbClr val="0070C0"/>
                          </a:solidFill>
                          <a:effectLst/>
                        </a:rPr>
                        <a:t>Betegség</a:t>
                      </a:r>
                      <a:endParaRPr lang="en-IE" sz="14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hu" sz="1400" b="1" u="none" strike="noStrike">
                          <a:solidFill>
                            <a:srgbClr val="0070C0"/>
                          </a:solidFill>
                          <a:effectLst/>
                        </a:rPr>
                        <a:t>Vakcina elérhető?</a:t>
                      </a:r>
                      <a:endParaRPr lang="en-IE" sz="14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hu" sz="1400" b="1" u="none" strike="noStrike" dirty="0">
                          <a:solidFill>
                            <a:srgbClr val="0070C0"/>
                          </a:solidFill>
                          <a:effectLst/>
                        </a:rPr>
                        <a:t>Fejlesztés alatt áll a vakcina?</a:t>
                      </a:r>
                      <a:endParaRPr lang="en-IE" sz="1400" b="1" i="0" u="none" strike="noStrike" dirty="0">
                        <a:solidFill>
                          <a:srgbClr val="0070C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4778104"/>
                  </a:ext>
                </a:extLst>
              </a:tr>
              <a:tr h="225733">
                <a:tc>
                  <a:txBody>
                    <a:bodyPr/>
                    <a:lstStyle/>
                    <a:p>
                      <a:pPr lvl="0" algn="l" rtl="0" fontAlgn="ctr"/>
                      <a:r>
                        <a:rPr lang="hu" sz="1400" u="none" strike="noStrike" dirty="0">
                          <a:solidFill>
                            <a:srgbClr val="C00000"/>
                          </a:solidFill>
                          <a:effectLst/>
                        </a:rPr>
                        <a:t>Akne</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6632289"/>
                  </a:ext>
                </a:extLst>
              </a:tr>
              <a:tr h="225733">
                <a:tc>
                  <a:txBody>
                    <a:bodyPr/>
                    <a:lstStyle/>
                    <a:p>
                      <a:pPr lvl="0" algn="l" rtl="0" fontAlgn="ctr"/>
                      <a:r>
                        <a:rPr lang="hu" sz="1400" u="none" strike="noStrike" dirty="0">
                          <a:solidFill>
                            <a:srgbClr val="C00000"/>
                          </a:solidFill>
                          <a:effectLst/>
                        </a:rPr>
                        <a:t>Aktinikus keratózis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37530351"/>
                  </a:ext>
                </a:extLst>
              </a:tr>
              <a:tr h="225733">
                <a:tc>
                  <a:txBody>
                    <a:bodyPr/>
                    <a:lstStyle/>
                    <a:p>
                      <a:pPr lvl="0" algn="l" rtl="0" fontAlgn="ctr"/>
                      <a:r>
                        <a:rPr lang="hu" sz="1400" u="none" strike="noStrike" dirty="0">
                          <a:solidFill>
                            <a:srgbClr val="C00000"/>
                          </a:solidFill>
                          <a:effectLst/>
                        </a:rPr>
                        <a:t>Alopecia areata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93046056"/>
                  </a:ext>
                </a:extLst>
              </a:tr>
              <a:tr h="225733">
                <a:tc>
                  <a:txBody>
                    <a:bodyPr/>
                    <a:lstStyle/>
                    <a:p>
                      <a:pPr lvl="0" algn="l" rtl="0" fontAlgn="ctr"/>
                      <a:r>
                        <a:rPr lang="hu" sz="1400" u="none" strike="noStrike" dirty="0">
                          <a:solidFill>
                            <a:srgbClr val="C00000"/>
                          </a:solidFill>
                          <a:effectLst/>
                        </a:rPr>
                        <a:t>Cellulitisz</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411701222"/>
                  </a:ext>
                </a:extLst>
              </a:tr>
              <a:tr h="225733">
                <a:tc>
                  <a:txBody>
                    <a:bodyPr/>
                    <a:lstStyle/>
                    <a:p>
                      <a:pPr lvl="0" algn="l" rtl="0" fontAlgn="ctr"/>
                      <a:r>
                        <a:rPr lang="hu" sz="1400" u="none" strike="noStrike" dirty="0">
                          <a:solidFill>
                            <a:srgbClr val="C00000"/>
                          </a:solidFill>
                          <a:effectLst/>
                        </a:rPr>
                        <a:t>Bárányhimlő</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a:t>
                      </a:r>
                      <a:endParaRPr lang="en-IE" sz="14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02362693"/>
                  </a:ext>
                </a:extLst>
              </a:tr>
              <a:tr h="225733">
                <a:tc>
                  <a:txBody>
                    <a:bodyPr/>
                    <a:lstStyle/>
                    <a:p>
                      <a:pPr lvl="0" algn="l" rtl="0" fontAlgn="ctr"/>
                      <a:r>
                        <a:rPr lang="hu" sz="1400" u="none" strike="noStrike" dirty="0">
                          <a:solidFill>
                            <a:srgbClr val="C00000"/>
                          </a:solidFill>
                          <a:effectLst/>
                        </a:rPr>
                        <a:t>Diftéria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123017141"/>
                  </a:ext>
                </a:extLst>
              </a:tr>
              <a:tr h="232262">
                <a:tc>
                  <a:txBody>
                    <a:bodyPr/>
                    <a:lstStyle/>
                    <a:p>
                      <a:pPr lvl="0" algn="l" rtl="0" fontAlgn="ctr"/>
                      <a:r>
                        <a:rPr lang="hu" sz="1400" u="none" strike="noStrike" dirty="0" smtClean="0">
                          <a:solidFill>
                            <a:srgbClr val="C00000"/>
                          </a:solidFill>
                          <a:effectLst/>
                        </a:rPr>
                        <a:t>Ekcéma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144039329"/>
                  </a:ext>
                </a:extLst>
              </a:tr>
              <a:tr h="225733">
                <a:tc>
                  <a:txBody>
                    <a:bodyPr/>
                    <a:lstStyle/>
                    <a:p>
                      <a:pPr lvl="0" algn="l" rtl="0" fontAlgn="ctr"/>
                      <a:r>
                        <a:rPr lang="hu" sz="1400" u="none" strike="noStrike">
                          <a:solidFill>
                            <a:srgbClr val="C00000"/>
                          </a:solidFill>
                          <a:effectLst/>
                        </a:rPr>
                        <a:t>Gonorrhea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771657367"/>
                  </a:ext>
                </a:extLst>
              </a:tr>
              <a:tr h="438741">
                <a:tc>
                  <a:txBody>
                    <a:bodyPr/>
                    <a:lstStyle/>
                    <a:p>
                      <a:pPr lvl="0" algn="l" rtl="0" fontAlgn="ctr"/>
                      <a:r>
                        <a:rPr lang="hu" sz="1400" u="none" strike="noStrike" dirty="0">
                          <a:solidFill>
                            <a:srgbClr val="C00000"/>
                          </a:solidFill>
                          <a:effectLst/>
                        </a:rPr>
                        <a:t>Kéz-ragadós száj- és körömfájás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230809893"/>
                  </a:ext>
                </a:extLst>
              </a:tr>
              <a:tr h="236431">
                <a:tc>
                  <a:txBody>
                    <a:bodyPr/>
                    <a:lstStyle/>
                    <a:p>
                      <a:pPr lvl="0" algn="l" rtl="0" fontAlgn="ctr"/>
                      <a:r>
                        <a:rPr lang="hu" sz="1400" u="none" strike="noStrike" dirty="0">
                          <a:solidFill>
                            <a:srgbClr val="C00000"/>
                          </a:solidFill>
                          <a:effectLst/>
                        </a:rPr>
                        <a:t>Herpes simplex</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77299907"/>
                  </a:ext>
                </a:extLst>
              </a:tr>
              <a:tr h="236431">
                <a:tc>
                  <a:txBody>
                    <a:bodyPr/>
                    <a:lstStyle/>
                    <a:p>
                      <a:pPr lvl="0" algn="l" rtl="0" fontAlgn="ctr"/>
                      <a:r>
                        <a:rPr lang="hu" sz="1400" u="none" strike="noStrike" dirty="0">
                          <a:solidFill>
                            <a:srgbClr val="C00000"/>
                          </a:solidFill>
                          <a:effectLst/>
                        </a:rPr>
                        <a:t>Impetigo</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961853912"/>
                  </a:ext>
                </a:extLst>
              </a:tr>
              <a:tr h="257261">
                <a:tc>
                  <a:txBody>
                    <a:bodyPr/>
                    <a:lstStyle/>
                    <a:p>
                      <a:pPr lvl="0" algn="l" rtl="0" fontAlgn="ctr"/>
                      <a:r>
                        <a:rPr lang="hu" sz="1400" u="none" strike="noStrike" dirty="0">
                          <a:solidFill>
                            <a:srgbClr val="C00000"/>
                          </a:solidFill>
                          <a:effectLst/>
                        </a:rPr>
                        <a:t>Marburg</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34566097"/>
                  </a:ext>
                </a:extLst>
              </a:tr>
              <a:tr h="236431">
                <a:tc>
                  <a:txBody>
                    <a:bodyPr/>
                    <a:lstStyle/>
                    <a:p>
                      <a:pPr lvl="0" algn="l" rtl="0" fontAlgn="ctr"/>
                      <a:r>
                        <a:rPr lang="hu" sz="1400" u="none" strike="noStrike">
                          <a:solidFill>
                            <a:srgbClr val="C00000"/>
                          </a:solidFill>
                          <a:effectLst/>
                        </a:rPr>
                        <a:t>Kanyaró</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450505507"/>
                  </a:ext>
                </a:extLst>
              </a:tr>
              <a:tr h="236431">
                <a:tc>
                  <a:txBody>
                    <a:bodyPr/>
                    <a:lstStyle/>
                    <a:p>
                      <a:pPr lvl="0" algn="l" rtl="0" fontAlgn="ctr"/>
                      <a:r>
                        <a:rPr lang="hu" sz="1400" u="none" strike="noStrike" dirty="0" smtClean="0">
                          <a:solidFill>
                            <a:srgbClr val="C00000"/>
                          </a:solidFill>
                          <a:effectLst/>
                        </a:rPr>
                        <a:t>Majomhimlő</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a:t>
                      </a:r>
                      <a:endParaRPr lang="en-IE" sz="14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66090629"/>
                  </a:ext>
                </a:extLst>
              </a:tr>
              <a:tr h="236431">
                <a:tc>
                  <a:txBody>
                    <a:bodyPr/>
                    <a:lstStyle/>
                    <a:p>
                      <a:pPr lvl="0" algn="l" rtl="0" fontAlgn="ctr"/>
                      <a:r>
                        <a:rPr lang="hu" sz="1400" u="none" strike="noStrike">
                          <a:solidFill>
                            <a:srgbClr val="C00000"/>
                          </a:solidFill>
                          <a:effectLst/>
                        </a:rPr>
                        <a:t>Prurigo nodularis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04254169"/>
                  </a:ext>
                </a:extLst>
              </a:tr>
              <a:tr h="236431">
                <a:tc>
                  <a:txBody>
                    <a:bodyPr/>
                    <a:lstStyle/>
                    <a:p>
                      <a:pPr lvl="0" algn="l" rtl="0" fontAlgn="ctr"/>
                      <a:r>
                        <a:rPr lang="hu" sz="1400" u="none" strike="noStrike" dirty="0">
                          <a:solidFill>
                            <a:srgbClr val="C00000"/>
                          </a:solidFill>
                          <a:effectLst/>
                        </a:rPr>
                        <a:t>Psoriasis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631713902"/>
                  </a:ext>
                </a:extLst>
              </a:tr>
              <a:tr h="236431">
                <a:tc>
                  <a:txBody>
                    <a:bodyPr/>
                    <a:lstStyle/>
                    <a:p>
                      <a:pPr lvl="0" algn="l" rtl="0" fontAlgn="ctr"/>
                      <a:r>
                        <a:rPr lang="hu" sz="1400" u="none" strike="noStrike">
                          <a:solidFill>
                            <a:srgbClr val="C00000"/>
                          </a:solidFill>
                          <a:effectLst/>
                        </a:rPr>
                        <a:t>Ótvar</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925934041"/>
                  </a:ext>
                </a:extLst>
              </a:tr>
              <a:tr h="236431">
                <a:tc>
                  <a:txBody>
                    <a:bodyPr/>
                    <a:lstStyle/>
                    <a:p>
                      <a:pPr lvl="0" algn="l" rtl="0" fontAlgn="ctr"/>
                      <a:r>
                        <a:rPr lang="hu" sz="1400" u="none" strike="noStrike" dirty="0">
                          <a:solidFill>
                            <a:srgbClr val="C00000"/>
                          </a:solidFill>
                          <a:effectLst/>
                        </a:rPr>
                        <a:t>Rosacea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66939026"/>
                  </a:ext>
                </a:extLst>
              </a:tr>
              <a:tr h="236431">
                <a:tc>
                  <a:txBody>
                    <a:bodyPr/>
                    <a:lstStyle/>
                    <a:p>
                      <a:pPr lvl="0" algn="l" rtl="0" fontAlgn="ctr"/>
                      <a:r>
                        <a:rPr lang="hu" sz="1400" u="none" strike="noStrike" dirty="0">
                          <a:solidFill>
                            <a:srgbClr val="C00000"/>
                          </a:solidFill>
                          <a:effectLst/>
                        </a:rPr>
                        <a:t>Rubella</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790704490"/>
                  </a:ext>
                </a:extLst>
              </a:tr>
              <a:tr h="236431">
                <a:tc>
                  <a:txBody>
                    <a:bodyPr/>
                    <a:lstStyle/>
                    <a:p>
                      <a:pPr lvl="0" algn="l" rtl="0" fontAlgn="ctr"/>
                      <a:r>
                        <a:rPr lang="hu" sz="1400" u="none" strike="noStrike" dirty="0">
                          <a:solidFill>
                            <a:srgbClr val="C00000"/>
                          </a:solidFill>
                          <a:effectLst/>
                        </a:rPr>
                        <a:t>Övsömör</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544185268"/>
                  </a:ext>
                </a:extLst>
              </a:tr>
              <a:tr h="236431">
                <a:tc>
                  <a:txBody>
                    <a:bodyPr/>
                    <a:lstStyle/>
                    <a:p>
                      <a:pPr lvl="0" algn="l" rtl="0" fontAlgn="ctr"/>
                      <a:r>
                        <a:rPr lang="hu" sz="1400" u="none" strike="noStrike" dirty="0">
                          <a:solidFill>
                            <a:srgbClr val="C00000"/>
                          </a:solidFill>
                          <a:effectLst/>
                        </a:rPr>
                        <a:t>Szifilisz</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Igen</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23486789"/>
                  </a:ext>
                </a:extLst>
              </a:tr>
              <a:tr h="236431">
                <a:tc>
                  <a:txBody>
                    <a:bodyPr/>
                    <a:lstStyle/>
                    <a:p>
                      <a:pPr lvl="0" algn="l" rtl="0" fontAlgn="ctr"/>
                      <a:r>
                        <a:rPr lang="hu" sz="1400" b="0" i="0" u="none" strike="noStrike" dirty="0">
                          <a:solidFill>
                            <a:srgbClr val="C00000"/>
                          </a:solidFill>
                          <a:effectLst/>
                          <a:latin typeface="Calibri" panose="020F0502020204030204" pitchFamily="34" charset="0"/>
                        </a:rPr>
                        <a:t>Vibrio vulnificus</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b="0" i="0" u="none" strike="noStrike">
                          <a:solidFill>
                            <a:srgbClr val="414841"/>
                          </a:solidFill>
                          <a:effectLst/>
                          <a:latin typeface="Calibri" panose="020F0502020204030204" pitchFamily="34" charset="0"/>
                        </a:rPr>
                        <a:t>Nem</a:t>
                      </a:r>
                      <a:endParaRPr lang="en-IE" sz="14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b="0" i="0" u="none" strike="noStrike" dirty="0">
                          <a:solidFill>
                            <a:srgbClr val="414841"/>
                          </a:solidFill>
                          <a:effectLst/>
                          <a:latin typeface="Calibri" panose="020F0502020204030204" pitchFamily="34" charset="0"/>
                        </a:rPr>
                        <a:t>Igen</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4070233518"/>
                  </a:ext>
                </a:extLst>
              </a:tr>
              <a:tr h="236431">
                <a:tc>
                  <a:txBody>
                    <a:bodyPr/>
                    <a:lstStyle/>
                    <a:p>
                      <a:pPr lvl="0" algn="l" rtl="0" fontAlgn="ctr"/>
                      <a:r>
                        <a:rPr lang="hu" sz="1400" u="none" strike="noStrike" dirty="0">
                          <a:solidFill>
                            <a:srgbClr val="C00000"/>
                          </a:solidFill>
                          <a:effectLst/>
                        </a:rPr>
                        <a:t>Vírusos szemölcsök</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Igen</a:t>
                      </a:r>
                      <a:endParaRPr lang="en-IE" sz="14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a:t>
                      </a:r>
                      <a:endParaRPr lang="en-IE" sz="14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354785"/>
                  </a:ext>
                </a:extLst>
              </a:tr>
              <a:tr h="236431">
                <a:tc>
                  <a:txBody>
                    <a:bodyPr/>
                    <a:lstStyle/>
                    <a:p>
                      <a:pPr lvl="0" algn="l" rtl="0" fontAlgn="ctr"/>
                      <a:r>
                        <a:rPr lang="hu" sz="1400" u="none" strike="noStrike" dirty="0">
                          <a:solidFill>
                            <a:srgbClr val="C00000"/>
                          </a:solidFill>
                          <a:effectLst/>
                        </a:rPr>
                        <a:t>Vitiligo</a:t>
                      </a:r>
                      <a:endParaRPr lang="en-IE" sz="14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hu" sz="1400" u="none" strike="noStrike">
                          <a:effectLst/>
                        </a:rPr>
                        <a:t>Nem</a:t>
                      </a:r>
                      <a:endParaRPr lang="en-IE" sz="14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hu" sz="1400" u="none" strike="noStrike" dirty="0">
                          <a:effectLst/>
                        </a:rPr>
                        <a:t>Nem</a:t>
                      </a:r>
                      <a:endParaRPr lang="en-IE" sz="14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6397475"/>
                  </a:ext>
                </a:extLst>
              </a:tr>
            </a:tbl>
          </a:graphicData>
        </a:graphic>
      </p:graphicFrame>
      <p:sp>
        <p:nvSpPr>
          <p:cNvPr id="6" name="TextBox 5">
            <a:extLst>
              <a:ext uri="{FF2B5EF4-FFF2-40B4-BE49-F238E27FC236}">
                <a16:creationId xmlns:a16="http://schemas.microsoft.com/office/drawing/2014/main" id="{3EA195FD-2678-E5B2-48DE-FFA6CD56F218}"/>
              </a:ext>
            </a:extLst>
          </p:cNvPr>
          <p:cNvSpPr txBox="1"/>
          <p:nvPr/>
        </p:nvSpPr>
        <p:spPr>
          <a:xfrm>
            <a:off x="2880000" y="189000"/>
            <a:ext cx="3621000" cy="523220"/>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5. táblázat. A </a:t>
            </a:r>
            <a:r>
              <a:rPr lang="hu" sz="1400" i="1" dirty="0" smtClean="0">
                <a:solidFill>
                  <a:srgbClr val="0070C0"/>
                </a:solidFill>
                <a:cs typeface="Arial" panose="020B0604020202020204" pitchFamily="34" charset="0"/>
              </a:rPr>
              <a:t>bőrbetegségek </a:t>
            </a:r>
            <a:r>
              <a:rPr lang="hu" sz="1400" i="1" dirty="0">
                <a:solidFill>
                  <a:srgbClr val="0070C0"/>
                </a:solidFill>
                <a:cs typeface="Arial" panose="020B0604020202020204" pitchFamily="34" charset="0"/>
              </a:rPr>
              <a:t>elleni </a:t>
            </a:r>
            <a:r>
              <a:rPr lang="hu" sz="1400" i="1" dirty="0" smtClean="0">
                <a:solidFill>
                  <a:srgbClr val="0070C0"/>
                </a:solidFill>
                <a:cs typeface="Arial" panose="020B0604020202020204" pitchFamily="34" charset="0"/>
              </a:rPr>
              <a:t>vakcinák</a:t>
            </a:r>
            <a:br>
              <a:rPr lang="hu" sz="1400" i="1" dirty="0" smtClean="0">
                <a:solidFill>
                  <a:srgbClr val="0070C0"/>
                </a:solidFill>
                <a:cs typeface="Arial" panose="020B0604020202020204" pitchFamily="34" charset="0"/>
              </a:rPr>
            </a:br>
            <a:r>
              <a:rPr lang="hu" sz="1400" i="1" dirty="0" smtClean="0">
                <a:solidFill>
                  <a:srgbClr val="0070C0"/>
                </a:solidFill>
                <a:cs typeface="Arial" panose="020B0604020202020204" pitchFamily="34" charset="0"/>
              </a:rPr>
              <a:t> </a:t>
            </a:r>
            <a:r>
              <a:rPr lang="hu" sz="1400" i="1" dirty="0">
                <a:solidFill>
                  <a:srgbClr val="0070C0"/>
                </a:solidFill>
                <a:cs typeface="Arial" panose="020B0604020202020204" pitchFamily="34" charset="0"/>
              </a:rPr>
              <a:t>fejlesztésének jelenlegi állása  </a:t>
            </a:r>
            <a:endParaRPr lang="en-IE" sz="1400" i="1" dirty="0">
              <a:solidFill>
                <a:srgbClr val="0070C0"/>
              </a:solidFill>
            </a:endParaRPr>
          </a:p>
        </p:txBody>
      </p:sp>
    </p:spTree>
    <p:extLst>
      <p:ext uri="{BB962C8B-B14F-4D97-AF65-F5344CB8AC3E}">
        <p14:creationId xmlns:p14="http://schemas.microsoft.com/office/powerpoint/2010/main" val="39763773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hu" sz="2800" dirty="0" smtClean="0"/>
              <a:t>Fő megállapítások</a:t>
            </a:r>
            <a:endParaRPr lang="hu-HU" sz="2800" dirty="0">
              <a:solidFill>
                <a:schemeClr val="tx1"/>
              </a:solidFill>
            </a:endParaRPr>
          </a:p>
        </p:txBody>
      </p:sp>
      <p:sp>
        <p:nvSpPr>
          <p:cNvPr id="3" name="Tartalom helye 2"/>
          <p:cNvSpPr>
            <a:spLocks noGrp="1"/>
          </p:cNvSpPr>
          <p:nvPr>
            <p:ph idx="1"/>
          </p:nvPr>
        </p:nvSpPr>
        <p:spPr>
          <a:xfrm>
            <a:off x="291000" y="954000"/>
            <a:ext cx="11565000" cy="5265000"/>
          </a:xfrm>
        </p:spPr>
        <p:txBody>
          <a:bodyPr rtlCol="0">
            <a:normAutofit/>
          </a:bodyPr>
          <a:lstStyle/>
          <a:p>
            <a:pPr algn="just">
              <a:spcBef>
                <a:spcPts val="600"/>
              </a:spcBef>
              <a:buClr>
                <a:srgbClr val="00B050"/>
              </a:buClr>
              <a:buFont typeface="Wingdings" panose="05000000000000000000" pitchFamily="2" charset="2"/>
              <a:buChar char="Ø"/>
            </a:pPr>
            <a:r>
              <a:rPr lang="hu-HU" sz="2000" dirty="0" smtClean="0"/>
              <a:t>Az allergiás és bőrbetegségek jelentős részét az éghajlatváltozás hatásai befolyásolják</a:t>
            </a:r>
            <a:r>
              <a:rPr lang="hu-HU" sz="2000" dirty="0" smtClean="0">
                <a:solidFill>
                  <a:schemeClr val="tx1"/>
                </a:solidFill>
              </a:rPr>
              <a:t>.</a:t>
            </a:r>
          </a:p>
          <a:p>
            <a:pPr algn="just">
              <a:spcBef>
                <a:spcPts val="600"/>
              </a:spcBef>
              <a:buClr>
                <a:srgbClr val="00B050"/>
              </a:buClr>
              <a:buFont typeface="Wingdings" panose="05000000000000000000" pitchFamily="2" charset="2"/>
              <a:buChar char="Ø"/>
            </a:pPr>
            <a:r>
              <a:rPr lang="hu-HU" sz="2000" dirty="0" smtClean="0"/>
              <a:t>Az éghajlatváltozás hatása kimutatható vagy előre jelezhető a betegségek előfordulásának gyakoriságában, súlyosságában, szezonális időtartamában és földrajzi elterjedésében</a:t>
            </a:r>
            <a:r>
              <a:rPr lang="hu-HU" sz="2000" dirty="0" smtClean="0">
                <a:solidFill>
                  <a:schemeClr val="tx1"/>
                </a:solidFill>
              </a:rPr>
              <a:t>.</a:t>
            </a:r>
          </a:p>
          <a:p>
            <a:pPr algn="just">
              <a:spcBef>
                <a:spcPts val="600"/>
              </a:spcBef>
              <a:buClr>
                <a:srgbClr val="00B050"/>
              </a:buClr>
              <a:buFont typeface="Wingdings" panose="05000000000000000000" pitchFamily="2" charset="2"/>
              <a:buChar char="Ø"/>
            </a:pPr>
            <a:r>
              <a:rPr lang="hu-HU" sz="2000" dirty="0" smtClean="0"/>
              <a:t>Az allergiás tüneteket elsősorban a légszennyezés, a biológiai </a:t>
            </a:r>
            <a:r>
              <a:rPr lang="hu-HU" sz="2000" dirty="0" err="1" smtClean="0"/>
              <a:t>aeroallergének</a:t>
            </a:r>
            <a:r>
              <a:rPr lang="hu-HU" sz="2000" dirty="0" smtClean="0"/>
              <a:t> (pollen) mennyiségének növekedése, valamint a környezeti hőmérséklet emelkedése és páratartalom változása súlyosbítja. </a:t>
            </a:r>
          </a:p>
          <a:p>
            <a:pPr algn="just">
              <a:spcBef>
                <a:spcPts val="600"/>
              </a:spcBef>
              <a:buClr>
                <a:srgbClr val="00B050"/>
              </a:buClr>
              <a:buFont typeface="Wingdings" panose="05000000000000000000" pitchFamily="2" charset="2"/>
              <a:buChar char="Ø"/>
            </a:pPr>
            <a:r>
              <a:rPr lang="hu-HU" sz="2000" dirty="0" smtClean="0"/>
              <a:t>A krónikus gyulladásos bőrbetegségek kialakulására és súlyosbodására leginkább a környezeti hőmérséklet, a páratartalom és az UV-sugárzás növekedése, valamint az árvizek, viharok és természeti katasztrófák okozta pszichológiai hatások vannak hatással. </a:t>
            </a:r>
          </a:p>
          <a:p>
            <a:pPr algn="just">
              <a:spcBef>
                <a:spcPts val="600"/>
              </a:spcBef>
              <a:buClr>
                <a:srgbClr val="00B050"/>
              </a:buClr>
              <a:buFont typeface="Wingdings" panose="05000000000000000000" pitchFamily="2" charset="2"/>
              <a:buChar char="Ø"/>
            </a:pPr>
            <a:r>
              <a:rPr lang="hu-HU" sz="2000" dirty="0" smtClean="0"/>
              <a:t>A fertőző bőrbetegségek terjedését a környezeti hőmérséklet- és páratartalom-emelkedés, az árvizek és az éghajlatváltozás által kiváltott migráció befolyásolja leginkább.</a:t>
            </a:r>
            <a:endParaRPr lang="hu-HU" sz="2000" dirty="0" smtClean="0">
              <a:solidFill>
                <a:schemeClr val="tx1"/>
              </a:solidFill>
            </a:endParaRPr>
          </a:p>
          <a:p>
            <a:pPr algn="just">
              <a:spcBef>
                <a:spcPts val="600"/>
              </a:spcBef>
              <a:buClr>
                <a:srgbClr val="00B050"/>
              </a:buClr>
              <a:buFont typeface="Wingdings" panose="05000000000000000000" pitchFamily="2" charset="2"/>
              <a:buChar char="Ø"/>
            </a:pPr>
            <a:r>
              <a:rPr lang="hu-HU" sz="2000" dirty="0" smtClean="0"/>
              <a:t>A bőrdaganatok esetében az éghajlatváltozással összefüggő fő expozíciókat az intenzívebbé váló UV-sugárzás és a </a:t>
            </a:r>
            <a:r>
              <a:rPr lang="hu-HU" sz="2000" dirty="0" err="1" smtClean="0"/>
              <a:t>nanorészecskéket</a:t>
            </a:r>
            <a:r>
              <a:rPr lang="hu-HU" sz="2000" dirty="0" smtClean="0"/>
              <a:t> tartalmazó légszennyezés jelentik</a:t>
            </a:r>
            <a:r>
              <a:rPr lang="hu-HU" sz="2000" dirty="0" smtClean="0">
                <a:solidFill>
                  <a:schemeClr val="tx1"/>
                </a:solidFill>
              </a:rPr>
              <a:t>.</a:t>
            </a:r>
          </a:p>
          <a:p>
            <a:pPr rtl="0">
              <a:buClr>
                <a:srgbClr val="00B050"/>
              </a:buClr>
              <a:buFont typeface="Wingdings" panose="05000000000000000000" pitchFamily="2" charset="2"/>
              <a:buChar char="Ø"/>
            </a:pPr>
            <a:endParaRPr lang="en-GB" sz="2000" dirty="0">
              <a:solidFill>
                <a:schemeClr val="tx1"/>
              </a:solidFill>
            </a:endParaRPr>
          </a:p>
        </p:txBody>
      </p:sp>
    </p:spTree>
    <p:extLst>
      <p:ext uri="{BB962C8B-B14F-4D97-AF65-F5344CB8AC3E}">
        <p14:creationId xmlns:p14="http://schemas.microsoft.com/office/powerpoint/2010/main" val="4573900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Ellenőrizze tudását</a:t>
            </a:r>
            <a:endParaRPr lang="en-US" dirty="0"/>
          </a:p>
        </p:txBody>
      </p:sp>
      <p:sp>
        <p:nvSpPr>
          <p:cNvPr id="3" name="Tartalom helye 2"/>
          <p:cNvSpPr>
            <a:spLocks noGrp="1"/>
          </p:cNvSpPr>
          <p:nvPr>
            <p:ph idx="1"/>
          </p:nvPr>
        </p:nvSpPr>
        <p:spPr>
          <a:xfrm>
            <a:off x="192505" y="1494000"/>
            <a:ext cx="11798495" cy="4811672"/>
          </a:xfrm>
        </p:spPr>
        <p:txBody>
          <a:bodyPr/>
          <a:lstStyle/>
          <a:p>
            <a:pPr marL="355600" lvl="0" indent="-355600" algn="just">
              <a:buFont typeface="+mj-lt"/>
              <a:buAutoNum type="arabicPeriod"/>
            </a:pPr>
            <a:r>
              <a:rPr lang="hu-HU" sz="2100" dirty="0" smtClean="0"/>
              <a:t>Melyek az allergiák és bőrbetegségek főbb epidemiológiai jellemzői?</a:t>
            </a:r>
          </a:p>
          <a:p>
            <a:pPr marL="355600" lvl="0" indent="-355600" algn="just">
              <a:buFont typeface="+mj-lt"/>
              <a:buAutoNum type="arabicPeriod"/>
            </a:pPr>
            <a:r>
              <a:rPr lang="hu-HU" sz="2100" dirty="0" smtClean="0"/>
              <a:t>Mondjon példákat a következő betegségtípusokra: a) allergia; b) krónikus gyulladásos bőrbetegségek; c) fertőző bőrbetegségek; d) rosszindulatú bőrdaganat.</a:t>
            </a:r>
          </a:p>
          <a:p>
            <a:pPr marL="355600" lvl="0" indent="-355600" algn="just">
              <a:buFont typeface="+mj-lt"/>
              <a:buAutoNum type="arabicPeriod"/>
            </a:pPr>
            <a:r>
              <a:rPr lang="hu-HU" sz="2100" dirty="0" smtClean="0"/>
              <a:t>Soroljon fel három fertőző bőrbetegség okát, amelyeket az éghajlatváltozás okozta környezeti hatások befolyásolnak.</a:t>
            </a:r>
          </a:p>
          <a:p>
            <a:pPr marL="355600" lvl="0" indent="-355600" algn="just">
              <a:buFont typeface="+mj-lt"/>
              <a:buAutoNum type="arabicPeriod"/>
            </a:pPr>
            <a:r>
              <a:rPr lang="hu-HU" sz="2100" dirty="0" smtClean="0"/>
              <a:t>Mutassa be egy vázlatos diagram segítségével, hogy a légszennyezés és az éghajlatváltozás kölcsönhatásai miként hatnak az allergiák kialakulására.</a:t>
            </a:r>
          </a:p>
          <a:p>
            <a:pPr marL="355600" lvl="0" indent="-355600" algn="just">
              <a:buFont typeface="+mj-lt"/>
              <a:buAutoNum type="arabicPeriod"/>
            </a:pPr>
            <a:r>
              <a:rPr lang="hu-HU" sz="2100" dirty="0" smtClean="0"/>
              <a:t>Soroljon fel példákat a (1) környezetvédelmi beavatkozások, a (2) társadalmi-közösségi beavatkozások, (3) technológiai beavatkozások területeiről, amelyek segítségével az éghajaltváltozással összefüggő allergiák és bőrbetegségek kialakulásának kockázata csökkenthető.</a:t>
            </a:r>
          </a:p>
          <a:p>
            <a:endParaRPr lang="en-US" dirty="0"/>
          </a:p>
        </p:txBody>
      </p:sp>
    </p:spTree>
    <p:extLst>
      <p:ext uri="{BB962C8B-B14F-4D97-AF65-F5344CB8AC3E}">
        <p14:creationId xmlns:p14="http://schemas.microsoft.com/office/powerpoint/2010/main" val="39895828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Ajánlott irodalom</a:t>
            </a:r>
            <a:endParaRPr lang="en-US" dirty="0"/>
          </a:p>
        </p:txBody>
      </p:sp>
      <p:sp>
        <p:nvSpPr>
          <p:cNvPr id="3" name="Tartalom helye 2"/>
          <p:cNvSpPr>
            <a:spLocks noGrp="1"/>
          </p:cNvSpPr>
          <p:nvPr>
            <p:ph idx="1"/>
          </p:nvPr>
        </p:nvSpPr>
        <p:spPr>
          <a:xfrm>
            <a:off x="335918" y="1269000"/>
            <a:ext cx="11610000" cy="4721672"/>
          </a:xfrm>
        </p:spPr>
        <p:txBody>
          <a:bodyPr/>
          <a:lstStyle/>
          <a:p>
            <a:pPr>
              <a:spcAft>
                <a:spcPts val="1500"/>
              </a:spcAft>
            </a:pPr>
            <a:r>
              <a:rPr lang="hu-HU" sz="2000" dirty="0"/>
              <a:t>G. </a:t>
            </a:r>
            <a:r>
              <a:rPr lang="hu-HU" sz="2000" dirty="0" err="1"/>
              <a:t>D’Amato</a:t>
            </a:r>
            <a:r>
              <a:rPr lang="hu-HU" sz="2000" dirty="0"/>
              <a:t> and L. </a:t>
            </a:r>
            <a:r>
              <a:rPr lang="hu-HU" sz="2000" dirty="0" err="1"/>
              <a:t>Cecchi</a:t>
            </a:r>
            <a:r>
              <a:rPr lang="hu-HU" sz="2000" dirty="0"/>
              <a:t>, “</a:t>
            </a:r>
            <a:r>
              <a:rPr lang="hu-HU" sz="2000" dirty="0" err="1"/>
              <a:t>Effects</a:t>
            </a:r>
            <a:r>
              <a:rPr lang="hu-HU" sz="2000" dirty="0"/>
              <a:t> of </a:t>
            </a:r>
            <a:r>
              <a:rPr lang="hu-HU" sz="2000" dirty="0" err="1"/>
              <a:t>climate</a:t>
            </a:r>
            <a:r>
              <a:rPr lang="hu-HU" sz="2000" dirty="0"/>
              <a:t> </a:t>
            </a:r>
            <a:r>
              <a:rPr lang="hu-HU" sz="2000" dirty="0" err="1"/>
              <a:t>change</a:t>
            </a:r>
            <a:r>
              <a:rPr lang="hu-HU" sz="2000" dirty="0"/>
              <a:t> </a:t>
            </a:r>
            <a:r>
              <a:rPr lang="hu-HU" sz="2000" dirty="0" err="1"/>
              <a:t>on</a:t>
            </a:r>
            <a:r>
              <a:rPr lang="hu-HU" sz="2000" dirty="0"/>
              <a:t> </a:t>
            </a:r>
            <a:r>
              <a:rPr lang="hu-HU" sz="2000" dirty="0" err="1"/>
              <a:t>environmental</a:t>
            </a:r>
            <a:r>
              <a:rPr lang="hu-HU" sz="2000" dirty="0"/>
              <a:t> </a:t>
            </a:r>
            <a:r>
              <a:rPr lang="hu-HU" sz="2000" dirty="0" err="1"/>
              <a:t>factors</a:t>
            </a:r>
            <a:r>
              <a:rPr lang="hu-HU" sz="2000" dirty="0"/>
              <a:t> in </a:t>
            </a:r>
            <a:r>
              <a:rPr lang="hu-HU" sz="2000" dirty="0" err="1"/>
              <a:t>respiratory</a:t>
            </a:r>
            <a:r>
              <a:rPr lang="hu-HU" sz="2000" dirty="0"/>
              <a:t> </a:t>
            </a:r>
            <a:r>
              <a:rPr lang="hu-HU" sz="2000" dirty="0" err="1"/>
              <a:t>allergic</a:t>
            </a:r>
            <a:r>
              <a:rPr lang="hu-HU" sz="2000" dirty="0"/>
              <a:t> </a:t>
            </a:r>
            <a:r>
              <a:rPr lang="hu-HU" sz="2000" dirty="0" err="1"/>
              <a:t>diseases</a:t>
            </a:r>
            <a:r>
              <a:rPr lang="hu-HU" sz="2000" dirty="0"/>
              <a:t>”, </a:t>
            </a:r>
            <a:r>
              <a:rPr lang="hu-HU" sz="2000" dirty="0" err="1"/>
              <a:t>Clinical</a:t>
            </a:r>
            <a:r>
              <a:rPr lang="hu-HU" sz="2000" dirty="0"/>
              <a:t> and </a:t>
            </a:r>
            <a:r>
              <a:rPr lang="hu-HU" sz="2000" dirty="0" err="1"/>
              <a:t>Experimental</a:t>
            </a:r>
            <a:r>
              <a:rPr lang="hu-HU" sz="2000" dirty="0"/>
              <a:t> </a:t>
            </a:r>
            <a:r>
              <a:rPr lang="hu-HU" sz="2000" dirty="0" err="1"/>
              <a:t>Allergy</a:t>
            </a:r>
            <a:r>
              <a:rPr lang="hu-HU" sz="2000" dirty="0"/>
              <a:t>, 2008, 38, 1264–1274. </a:t>
            </a:r>
            <a:r>
              <a:rPr lang="hu-HU" sz="2000" dirty="0">
                <a:hlinkClick r:id="rId2"/>
              </a:rPr>
              <a:t>https://doi.org/10.1111/j.1365-2222.2008.03033.x</a:t>
            </a:r>
            <a:r>
              <a:rPr lang="hu-HU" sz="2000" dirty="0"/>
              <a:t> </a:t>
            </a:r>
            <a:endParaRPr lang="en-US" sz="2000" dirty="0"/>
          </a:p>
          <a:p>
            <a:pPr>
              <a:spcAft>
                <a:spcPts val="1500"/>
              </a:spcAft>
            </a:pPr>
            <a:r>
              <a:rPr lang="hu-HU" sz="2000" dirty="0"/>
              <a:t>P.J. </a:t>
            </a:r>
            <a:r>
              <a:rPr lang="hu-HU" sz="2000" dirty="0" err="1"/>
              <a:t>Beggs</a:t>
            </a:r>
            <a:r>
              <a:rPr lang="hu-HU" sz="2000" dirty="0"/>
              <a:t>, “</a:t>
            </a:r>
            <a:r>
              <a:rPr lang="hu-HU" sz="2000" dirty="0" err="1"/>
              <a:t>Adaptation</a:t>
            </a:r>
            <a:r>
              <a:rPr lang="hu-HU" sz="2000" dirty="0"/>
              <a:t> </a:t>
            </a:r>
            <a:r>
              <a:rPr lang="hu-HU" sz="2000" dirty="0" err="1"/>
              <a:t>to</a:t>
            </a:r>
            <a:r>
              <a:rPr lang="hu-HU" sz="2000" dirty="0"/>
              <a:t> </a:t>
            </a:r>
            <a:r>
              <a:rPr lang="hu-HU" sz="2000" dirty="0" err="1"/>
              <a:t>Impacts</a:t>
            </a:r>
            <a:r>
              <a:rPr lang="hu-HU" sz="2000" dirty="0"/>
              <a:t> of </a:t>
            </a:r>
            <a:r>
              <a:rPr lang="hu-HU" sz="2000" dirty="0" err="1"/>
              <a:t>Climate</a:t>
            </a:r>
            <a:r>
              <a:rPr lang="hu-HU" sz="2000" dirty="0"/>
              <a:t> </a:t>
            </a:r>
            <a:r>
              <a:rPr lang="hu-HU" sz="2000" dirty="0" err="1"/>
              <a:t>Change</a:t>
            </a:r>
            <a:r>
              <a:rPr lang="hu-HU" sz="2000" dirty="0"/>
              <a:t> </a:t>
            </a:r>
            <a:r>
              <a:rPr lang="hu-HU" sz="2000" dirty="0" err="1"/>
              <a:t>on</a:t>
            </a:r>
            <a:r>
              <a:rPr lang="hu-HU" sz="2000" dirty="0"/>
              <a:t> </a:t>
            </a:r>
            <a:r>
              <a:rPr lang="hu-HU" sz="2000" dirty="0" err="1"/>
              <a:t>Aeroallergens</a:t>
            </a:r>
            <a:r>
              <a:rPr lang="hu-HU" sz="2000" dirty="0"/>
              <a:t> and </a:t>
            </a:r>
            <a:r>
              <a:rPr lang="hu-HU" sz="2000" dirty="0" err="1"/>
              <a:t>Allergic</a:t>
            </a:r>
            <a:r>
              <a:rPr lang="hu-HU" sz="2000" dirty="0"/>
              <a:t> </a:t>
            </a:r>
            <a:r>
              <a:rPr lang="hu-HU" sz="2000" dirty="0" err="1"/>
              <a:t>Respiratory</a:t>
            </a:r>
            <a:r>
              <a:rPr lang="hu-HU" sz="2000" dirty="0"/>
              <a:t> </a:t>
            </a:r>
            <a:r>
              <a:rPr lang="hu-HU" sz="2000" dirty="0" err="1"/>
              <a:t>Diseases</a:t>
            </a:r>
            <a:r>
              <a:rPr lang="hu-HU" sz="2000" dirty="0"/>
              <a:t>”, Int. J. </a:t>
            </a:r>
            <a:r>
              <a:rPr lang="hu-HU" sz="2000" dirty="0" err="1"/>
              <a:t>Environ</a:t>
            </a:r>
            <a:r>
              <a:rPr lang="hu-HU" sz="2000" dirty="0"/>
              <a:t>. Res. Public Health, 2010, 7, 3006-3021. </a:t>
            </a:r>
            <a:r>
              <a:rPr lang="hu-HU" sz="2000" dirty="0">
                <a:hlinkClick r:id="rId3"/>
              </a:rPr>
              <a:t>https://doi.org/10.3390/ijerph7083006</a:t>
            </a:r>
            <a:r>
              <a:rPr lang="hu-HU" sz="2000" dirty="0"/>
              <a:t> </a:t>
            </a:r>
            <a:endParaRPr lang="en-US" sz="2000" dirty="0"/>
          </a:p>
          <a:p>
            <a:pPr>
              <a:spcAft>
                <a:spcPts val="1500"/>
              </a:spcAft>
            </a:pPr>
            <a:r>
              <a:rPr lang="hu-HU" sz="2000" dirty="0"/>
              <a:t>M.F. Isler et </a:t>
            </a:r>
            <a:r>
              <a:rPr lang="hu-HU" sz="2000" dirty="0" err="1"/>
              <a:t>al</a:t>
            </a:r>
            <a:r>
              <a:rPr lang="hu-HU" sz="2000" dirty="0"/>
              <a:t>., “</a:t>
            </a:r>
            <a:r>
              <a:rPr lang="hu-HU" sz="2000" dirty="0" err="1"/>
              <a:t>Climate</a:t>
            </a:r>
            <a:r>
              <a:rPr lang="hu-HU" sz="2000" dirty="0"/>
              <a:t> </a:t>
            </a:r>
            <a:r>
              <a:rPr lang="hu-HU" sz="2000" dirty="0" err="1"/>
              <a:t>change</a:t>
            </a:r>
            <a:r>
              <a:rPr lang="hu-HU" sz="2000" dirty="0"/>
              <a:t>, </a:t>
            </a:r>
            <a:r>
              <a:rPr lang="hu-HU" sz="2000" dirty="0" err="1"/>
              <a:t>the</a:t>
            </a:r>
            <a:r>
              <a:rPr lang="hu-HU" sz="2000" dirty="0"/>
              <a:t> </a:t>
            </a:r>
            <a:r>
              <a:rPr lang="hu-HU" sz="2000" dirty="0" err="1"/>
              <a:t>cutaneous</a:t>
            </a:r>
            <a:r>
              <a:rPr lang="hu-HU" sz="2000" dirty="0"/>
              <a:t> </a:t>
            </a:r>
            <a:r>
              <a:rPr lang="hu-HU" sz="2000" dirty="0" err="1"/>
              <a:t>microbiome</a:t>
            </a:r>
            <a:r>
              <a:rPr lang="hu-HU" sz="2000" dirty="0"/>
              <a:t> and </a:t>
            </a:r>
            <a:r>
              <a:rPr lang="hu-HU" sz="2000" dirty="0" err="1"/>
              <a:t>skin</a:t>
            </a:r>
            <a:r>
              <a:rPr lang="hu-HU" sz="2000" dirty="0"/>
              <a:t> </a:t>
            </a:r>
            <a:r>
              <a:rPr lang="hu-HU" sz="2000" dirty="0" err="1"/>
              <a:t>disease</a:t>
            </a:r>
            <a:r>
              <a:rPr lang="hu-HU" sz="2000" dirty="0"/>
              <a:t>: </a:t>
            </a:r>
            <a:r>
              <a:rPr lang="hu-HU" sz="2000" dirty="0" err="1"/>
              <a:t>implications</a:t>
            </a:r>
            <a:r>
              <a:rPr lang="hu-HU" sz="2000" dirty="0"/>
              <a:t> </a:t>
            </a:r>
            <a:r>
              <a:rPr lang="hu-HU" sz="2000" dirty="0" err="1"/>
              <a:t>for</a:t>
            </a:r>
            <a:r>
              <a:rPr lang="hu-HU" sz="2000" dirty="0"/>
              <a:t> a </a:t>
            </a:r>
            <a:r>
              <a:rPr lang="hu-HU" sz="2000" dirty="0" err="1"/>
              <a:t>warming</a:t>
            </a:r>
            <a:r>
              <a:rPr lang="hu-HU" sz="2000" dirty="0"/>
              <a:t> </a:t>
            </a:r>
            <a:r>
              <a:rPr lang="hu-HU" sz="2000" dirty="0" err="1"/>
              <a:t>world</a:t>
            </a:r>
            <a:r>
              <a:rPr lang="hu-HU" sz="2000" dirty="0"/>
              <a:t>”, Int. J. </a:t>
            </a:r>
            <a:r>
              <a:rPr lang="hu-HU" sz="2000" dirty="0" err="1"/>
              <a:t>Dermatology</a:t>
            </a:r>
            <a:r>
              <a:rPr lang="hu-HU" sz="2000" dirty="0"/>
              <a:t>, 2023, 62, 337–345. </a:t>
            </a:r>
            <a:r>
              <a:rPr lang="hu-HU" sz="2000" dirty="0">
                <a:hlinkClick r:id="rId4"/>
              </a:rPr>
              <a:t>https://doi.org/10.1111/ijd.16297</a:t>
            </a:r>
            <a:r>
              <a:rPr lang="hu-HU" sz="2000" dirty="0"/>
              <a:t> </a:t>
            </a:r>
            <a:endParaRPr lang="en-US" sz="2000" dirty="0"/>
          </a:p>
          <a:p>
            <a:pPr>
              <a:spcAft>
                <a:spcPts val="1500"/>
              </a:spcAft>
            </a:pPr>
            <a:r>
              <a:rPr lang="hu-HU" sz="2000" dirty="0"/>
              <a:t>E. Parker et </a:t>
            </a:r>
            <a:r>
              <a:rPr lang="hu-HU" sz="2000" dirty="0" err="1"/>
              <a:t>al</a:t>
            </a:r>
            <a:r>
              <a:rPr lang="hu-HU" sz="2000" dirty="0"/>
              <a:t>., “The </a:t>
            </a:r>
            <a:r>
              <a:rPr lang="hu-HU" sz="2000" dirty="0" err="1"/>
              <a:t>dermatological</a:t>
            </a:r>
            <a:r>
              <a:rPr lang="hu-HU" sz="2000" dirty="0"/>
              <a:t> </a:t>
            </a:r>
            <a:r>
              <a:rPr lang="hu-HU" sz="2000" dirty="0" err="1"/>
              <a:t>manifestations</a:t>
            </a:r>
            <a:r>
              <a:rPr lang="hu-HU" sz="2000" dirty="0"/>
              <a:t> of </a:t>
            </a:r>
            <a:r>
              <a:rPr lang="hu-HU" sz="2000" dirty="0" err="1"/>
              <a:t>extreme</a:t>
            </a:r>
            <a:r>
              <a:rPr lang="hu-HU" sz="2000" dirty="0"/>
              <a:t> </a:t>
            </a:r>
            <a:r>
              <a:rPr lang="hu-HU" sz="2000" dirty="0" err="1"/>
              <a:t>weather</a:t>
            </a:r>
            <a:r>
              <a:rPr lang="hu-HU" sz="2000" dirty="0"/>
              <a:t> </a:t>
            </a:r>
            <a:r>
              <a:rPr lang="hu-HU" sz="2000" dirty="0" err="1"/>
              <a:t>events</a:t>
            </a:r>
            <a:r>
              <a:rPr lang="hu-HU" sz="2000" dirty="0"/>
              <a:t>: A </a:t>
            </a:r>
            <a:r>
              <a:rPr lang="hu-HU" sz="2000" dirty="0" err="1"/>
              <a:t>comprehensive</a:t>
            </a:r>
            <a:r>
              <a:rPr lang="hu-HU" sz="2000" dirty="0"/>
              <a:t> </a:t>
            </a:r>
            <a:r>
              <a:rPr lang="hu-HU" sz="2000" dirty="0" err="1"/>
              <a:t>review</a:t>
            </a:r>
            <a:r>
              <a:rPr lang="hu-HU" sz="2000" dirty="0"/>
              <a:t> of </a:t>
            </a:r>
            <a:r>
              <a:rPr lang="hu-HU" sz="2000" dirty="0" err="1"/>
              <a:t>skin</a:t>
            </a:r>
            <a:r>
              <a:rPr lang="hu-HU" sz="2000" dirty="0"/>
              <a:t> </a:t>
            </a:r>
            <a:r>
              <a:rPr lang="hu-HU" sz="2000" dirty="0" err="1"/>
              <a:t>disease</a:t>
            </a:r>
            <a:r>
              <a:rPr lang="hu-HU" sz="2000" dirty="0"/>
              <a:t> and </a:t>
            </a:r>
            <a:r>
              <a:rPr lang="hu-HU" sz="2000" dirty="0" err="1"/>
              <a:t>vulnerability</a:t>
            </a:r>
            <a:r>
              <a:rPr lang="hu-HU" sz="2000" dirty="0"/>
              <a:t>”, J. </a:t>
            </a:r>
            <a:r>
              <a:rPr lang="hu-HU" sz="2000" dirty="0" err="1"/>
              <a:t>Climate</a:t>
            </a:r>
            <a:r>
              <a:rPr lang="hu-HU" sz="2000" dirty="0"/>
              <a:t> </a:t>
            </a:r>
            <a:r>
              <a:rPr lang="hu-HU" sz="2000" dirty="0" err="1"/>
              <a:t>Change</a:t>
            </a:r>
            <a:r>
              <a:rPr lang="hu-HU" sz="2000" dirty="0"/>
              <a:t> and Health, 2022, 8, 10016. </a:t>
            </a:r>
            <a:r>
              <a:rPr lang="hu-HU" sz="2000" dirty="0">
                <a:hlinkClick r:id="rId5"/>
              </a:rPr>
              <a:t>https://doi.org/10.1016/j.joclim.2022.100162</a:t>
            </a:r>
            <a:r>
              <a:rPr lang="hu-HU" sz="2000" dirty="0"/>
              <a:t>  </a:t>
            </a:r>
            <a:endParaRPr lang="en-US" sz="2000" dirty="0"/>
          </a:p>
          <a:p>
            <a:endParaRPr lang="en-US" dirty="0"/>
          </a:p>
        </p:txBody>
      </p:sp>
    </p:spTree>
    <p:extLst>
      <p:ext uri="{BB962C8B-B14F-4D97-AF65-F5344CB8AC3E}">
        <p14:creationId xmlns:p14="http://schemas.microsoft.com/office/powerpoint/2010/main" val="2428294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673350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hu" sz="2800" dirty="0" smtClean="0">
                <a:solidFill>
                  <a:schemeClr val="tx1"/>
                </a:solidFill>
                <a:cs typeface="Arial" panose="020B0604020202020204" pitchFamily="34" charset="0"/>
              </a:rPr>
              <a:t>Az </a:t>
            </a:r>
            <a:r>
              <a:rPr lang="hu" sz="2800" dirty="0">
                <a:solidFill>
                  <a:schemeClr val="tx1"/>
                </a:solidFill>
                <a:cs typeface="Arial" panose="020B0604020202020204" pitchFamily="34" charset="0"/>
              </a:rPr>
              <a:t>allergia és a bőrbetegségek áttekintése</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71000" y="2169000"/>
            <a:ext cx="6435000" cy="1889999"/>
          </a:xfrm>
        </p:spPr>
        <p:txBody>
          <a:bodyPr rtlCol="0">
            <a:noAutofit/>
          </a:bodyPr>
          <a:lstStyle/>
          <a:p>
            <a:pPr marL="0" indent="0" algn="just">
              <a:spcBef>
                <a:spcPts val="0"/>
              </a:spcBef>
              <a:spcAft>
                <a:spcPts val="500"/>
              </a:spcAft>
              <a:buNone/>
            </a:pPr>
            <a:r>
              <a:rPr lang="hu-HU" sz="1600" dirty="0" smtClean="0"/>
              <a:t>Az </a:t>
            </a:r>
            <a:r>
              <a:rPr lang="hu-HU" sz="1600" dirty="0">
                <a:solidFill>
                  <a:srgbClr val="0070C0"/>
                </a:solidFill>
                <a:latin typeface="Calibri" panose="020F0502020204030204"/>
              </a:rPr>
              <a:t>allergiás betegségek </a:t>
            </a:r>
            <a:r>
              <a:rPr lang="hu-HU" sz="1600" dirty="0"/>
              <a:t>olyan </a:t>
            </a:r>
            <a:r>
              <a:rPr lang="hu-HU" sz="1600" dirty="0" err="1"/>
              <a:t>immunmediált</a:t>
            </a:r>
            <a:r>
              <a:rPr lang="hu-HU" sz="1600" dirty="0"/>
              <a:t> rendellenességek, amelyeket elsősorban az immunrendszer túlzott reakciója vált ki egy </a:t>
            </a:r>
            <a:r>
              <a:rPr lang="hu-HU" sz="1600" dirty="0" smtClean="0"/>
              <a:t>környezeti allergénre. </a:t>
            </a:r>
            <a:r>
              <a:rPr lang="hu-HU" sz="1600" dirty="0"/>
              <a:t>Ez a reakció az </a:t>
            </a:r>
            <a:r>
              <a:rPr lang="hu-HU" sz="1600" dirty="0" err="1"/>
              <a:t>IgE</a:t>
            </a:r>
            <a:r>
              <a:rPr lang="hu-HU" sz="1600" dirty="0"/>
              <a:t> (immunglobulin E) révén zajlik, és az allergénnel való érintkezés helyétől függően különféle klinikai tünetek alakulhatnak ki a szervezetben</a:t>
            </a:r>
            <a:r>
              <a:rPr lang="hu-HU" sz="1600" dirty="0" smtClean="0"/>
              <a:t>.</a:t>
            </a:r>
            <a:endParaRPr lang="hu-HU" sz="1600" dirty="0"/>
          </a:p>
        </p:txBody>
      </p:sp>
      <p:sp>
        <p:nvSpPr>
          <p:cNvPr id="5" name="TextBox 4">
            <a:extLst>
              <a:ext uri="{FF2B5EF4-FFF2-40B4-BE49-F238E27FC236}">
                <a16:creationId xmlns:a16="http://schemas.microsoft.com/office/drawing/2014/main" id="{960478E0-E700-8D8E-6C6B-E8BD2B7D7E62}"/>
              </a:ext>
            </a:extLst>
          </p:cNvPr>
          <p:cNvSpPr txBox="1"/>
          <p:nvPr/>
        </p:nvSpPr>
        <p:spPr>
          <a:xfrm>
            <a:off x="4611001" y="4554000"/>
            <a:ext cx="7289999" cy="1569660"/>
          </a:xfrm>
          <a:prstGeom prst="rect">
            <a:avLst/>
          </a:prstGeom>
          <a:noFill/>
        </p:spPr>
        <p:txBody>
          <a:bodyPr wrap="square" rtlCol="0">
            <a:spAutoFit/>
          </a:bodyPr>
          <a:lstStyle/>
          <a:p>
            <a:pPr algn="just">
              <a:lnSpc>
                <a:spcPct val="120000"/>
              </a:lnSpc>
            </a:pPr>
            <a:r>
              <a:rPr lang="hu-HU" sz="1600" dirty="0"/>
              <a:t>A </a:t>
            </a:r>
            <a:r>
              <a:rPr lang="hu-HU" sz="1600" dirty="0">
                <a:solidFill>
                  <a:srgbClr val="0070C0"/>
                </a:solidFill>
              </a:rPr>
              <a:t>bőrbetegségek</a:t>
            </a:r>
            <a:r>
              <a:rPr lang="hu-HU" sz="1600" dirty="0"/>
              <a:t> </a:t>
            </a:r>
            <a:r>
              <a:rPr lang="hu-HU" sz="1600" dirty="0" smtClean="0"/>
              <a:t>– beleértve </a:t>
            </a:r>
            <a:r>
              <a:rPr lang="hu-HU" sz="1600" dirty="0"/>
              <a:t>a bőrrákot </a:t>
            </a:r>
            <a:r>
              <a:rPr lang="hu-HU" sz="1600" dirty="0" smtClean="0"/>
              <a:t>is – olyan </a:t>
            </a:r>
            <a:r>
              <a:rPr lang="hu-HU" sz="1600" dirty="0"/>
              <a:t>állapotokat foglalnak magukban, amelyek irritálják, eltömítik vagy károsítják a </a:t>
            </a:r>
            <a:r>
              <a:rPr lang="hu-HU" sz="1600" dirty="0" smtClean="0"/>
              <a:t>bőrt. </a:t>
            </a:r>
            <a:r>
              <a:rPr lang="hu-HU" sz="1600" dirty="0"/>
              <a:t>Ezek a betegségek lehetnek genetikai eredetűek, de kialakulhatnak fertőzések, </a:t>
            </a:r>
            <a:r>
              <a:rPr lang="hu-HU" sz="1600" dirty="0" smtClean="0"/>
              <a:t>várandósság, </a:t>
            </a:r>
            <a:r>
              <a:rPr lang="hu-HU" sz="1600" dirty="0"/>
              <a:t>stressz, hormonális változások, illetve egyéb </a:t>
            </a:r>
            <a:r>
              <a:rPr lang="hu-HU" sz="1600" dirty="0" smtClean="0"/>
              <a:t>egészségproblémák</a:t>
            </a:r>
            <a:r>
              <a:rPr lang="hu-HU" sz="1600" dirty="0"/>
              <a:t>, például cukorbetegség, gyulladásos bélbetegség vagy </a:t>
            </a:r>
            <a:r>
              <a:rPr lang="hu-HU" sz="1600" dirty="0" err="1"/>
              <a:t>lupus</a:t>
            </a:r>
            <a:r>
              <a:rPr lang="hu-HU" sz="1600" dirty="0"/>
              <a:t> következtében is.</a:t>
            </a:r>
          </a:p>
        </p:txBody>
      </p:sp>
      <p:pic>
        <p:nvPicPr>
          <p:cNvPr id="6" name="Picture 5">
            <a:extLst>
              <a:ext uri="{FF2B5EF4-FFF2-40B4-BE49-F238E27FC236}">
                <a16:creationId xmlns:a16="http://schemas.microsoft.com/office/drawing/2014/main" id="{634BCAB6-0CC3-9291-E26C-9E134D616EDC}"/>
              </a:ext>
            </a:extLst>
          </p:cNvPr>
          <p:cNvPicPr>
            <a:picLocks noChangeAspect="1"/>
          </p:cNvPicPr>
          <p:nvPr/>
        </p:nvPicPr>
        <p:blipFill>
          <a:blip r:embed="rId2"/>
          <a:stretch>
            <a:fillRect/>
          </a:stretch>
        </p:blipFill>
        <p:spPr>
          <a:xfrm>
            <a:off x="6996000" y="594000"/>
            <a:ext cx="4973903" cy="3886191"/>
          </a:xfrm>
          <a:prstGeom prst="rect">
            <a:avLst/>
          </a:prstGeom>
        </p:spPr>
      </p:pic>
      <p:pic>
        <p:nvPicPr>
          <p:cNvPr id="7" name="Picture 6">
            <a:extLst>
              <a:ext uri="{FF2B5EF4-FFF2-40B4-BE49-F238E27FC236}">
                <a16:creationId xmlns:a16="http://schemas.microsoft.com/office/drawing/2014/main" id="{25AA7FAD-8924-79AF-8D0A-7BE13FFD4A6A}"/>
              </a:ext>
            </a:extLst>
          </p:cNvPr>
          <p:cNvPicPr>
            <a:picLocks noChangeAspect="1"/>
          </p:cNvPicPr>
          <p:nvPr/>
        </p:nvPicPr>
        <p:blipFill>
          <a:blip r:embed="rId3"/>
          <a:stretch>
            <a:fillRect/>
          </a:stretch>
        </p:blipFill>
        <p:spPr>
          <a:xfrm>
            <a:off x="483848" y="3699000"/>
            <a:ext cx="3947152" cy="2612982"/>
          </a:xfrm>
          <a:prstGeom prst="rect">
            <a:avLst/>
          </a:prstGeom>
        </p:spPr>
      </p:pic>
    </p:spTree>
    <p:extLst>
      <p:ext uri="{BB962C8B-B14F-4D97-AF65-F5344CB8AC3E}">
        <p14:creationId xmlns:p14="http://schemas.microsoft.com/office/powerpoint/2010/main" val="3623316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132416"/>
          </a:xfrm>
        </p:spPr>
        <p:txBody>
          <a:bodyPr rtlCol="0">
            <a:normAutofit/>
          </a:bodyPr>
          <a:lstStyle/>
          <a:p>
            <a:pPr marL="0" indent="0" rtl="0">
              <a:buNone/>
            </a:pPr>
            <a:r>
              <a:rPr lang="hu" sz="2000" u="sng" dirty="0" smtClean="0">
                <a:solidFill>
                  <a:srgbClr val="0070C0"/>
                </a:solidFill>
              </a:rPr>
              <a:t>Gyakori allergiás </a:t>
            </a:r>
            <a:r>
              <a:rPr lang="hu" sz="2000" u="sng" dirty="0">
                <a:solidFill>
                  <a:srgbClr val="0070C0"/>
                </a:solidFill>
              </a:rPr>
              <a:t>betegségek</a:t>
            </a:r>
          </a:p>
        </p:txBody>
      </p:sp>
      <p:graphicFrame>
        <p:nvGraphicFramePr>
          <p:cNvPr id="9" name="Table 8">
            <a:extLst>
              <a:ext uri="{FF2B5EF4-FFF2-40B4-BE49-F238E27FC236}">
                <a16:creationId xmlns:a16="http://schemas.microsoft.com/office/drawing/2014/main" id="{EA312C65-6140-EFC6-8FC2-7FB9A00A5362}"/>
              </a:ext>
            </a:extLst>
          </p:cNvPr>
          <p:cNvGraphicFramePr>
            <a:graphicFrameLocks noGrp="1"/>
          </p:cNvGraphicFramePr>
          <p:nvPr>
            <p:extLst>
              <p:ext uri="{D42A27DB-BD31-4B8C-83A1-F6EECF244321}">
                <p14:modId xmlns:p14="http://schemas.microsoft.com/office/powerpoint/2010/main" val="2738496778"/>
              </p:ext>
            </p:extLst>
          </p:nvPr>
        </p:nvGraphicFramePr>
        <p:xfrm>
          <a:off x="405606" y="719642"/>
          <a:ext cx="11380788" cy="5604363"/>
        </p:xfrm>
        <a:graphic>
          <a:graphicData uri="http://schemas.openxmlformats.org/drawingml/2006/table">
            <a:tbl>
              <a:tblPr>
                <a:tableStyleId>{5C22544A-7EE6-4342-B048-85BDC9FD1C3A}</a:tableStyleId>
              </a:tblPr>
              <a:tblGrid>
                <a:gridCol w="1731690">
                  <a:extLst>
                    <a:ext uri="{9D8B030D-6E8A-4147-A177-3AD203B41FA5}">
                      <a16:colId xmlns:a16="http://schemas.microsoft.com/office/drawing/2014/main" val="2497409396"/>
                    </a:ext>
                  </a:extLst>
                </a:gridCol>
                <a:gridCol w="3444633">
                  <a:extLst>
                    <a:ext uri="{9D8B030D-6E8A-4147-A177-3AD203B41FA5}">
                      <a16:colId xmlns:a16="http://schemas.microsoft.com/office/drawing/2014/main" val="3440800795"/>
                    </a:ext>
                  </a:extLst>
                </a:gridCol>
                <a:gridCol w="5089767">
                  <a:extLst>
                    <a:ext uri="{9D8B030D-6E8A-4147-A177-3AD203B41FA5}">
                      <a16:colId xmlns:a16="http://schemas.microsoft.com/office/drawing/2014/main" val="509933588"/>
                    </a:ext>
                  </a:extLst>
                </a:gridCol>
                <a:gridCol w="1114698">
                  <a:extLst>
                    <a:ext uri="{9D8B030D-6E8A-4147-A177-3AD203B41FA5}">
                      <a16:colId xmlns:a16="http://schemas.microsoft.com/office/drawing/2014/main" val="2064854761"/>
                    </a:ext>
                  </a:extLst>
                </a:gridCol>
              </a:tblGrid>
              <a:tr h="240218">
                <a:tc>
                  <a:txBody>
                    <a:bodyPr/>
                    <a:lstStyle/>
                    <a:p>
                      <a:pPr algn="ctr" rtl="0" fontAlgn="t"/>
                      <a:r>
                        <a:rPr lang="hu-HU" sz="1200" b="1" u="none" strike="noStrike" noProof="0" dirty="0" smtClean="0">
                          <a:solidFill>
                            <a:srgbClr val="0070C0"/>
                          </a:solidFill>
                          <a:effectLst/>
                          <a:latin typeface="+mn-lt"/>
                        </a:rPr>
                        <a:t>Betegség</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Okok/kiváltó okok</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Tünetek/klinikai jellemzők</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Érinti az éghajlatváltozás?</a:t>
                      </a:r>
                      <a:endParaRPr lang="hu-HU" sz="1200" b="1" i="0" u="none" strike="noStrike" noProof="0"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hu-HU" sz="1200" b="0" i="0" u="none" strike="noStrike" noProof="0" dirty="0" smtClean="0">
                          <a:solidFill>
                            <a:schemeClr val="tx1"/>
                          </a:solidFill>
                          <a:effectLst/>
                          <a:latin typeface="+mn-lt"/>
                        </a:rPr>
                        <a:t>Allergia</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 gyógyszer/környezeti/</a:t>
                      </a:r>
                    </a:p>
                    <a:p>
                      <a:pPr algn="ctr" rtl="0" fontAlgn="t"/>
                      <a:r>
                        <a:rPr lang="hu-HU" sz="1200" b="0" i="0" u="none" strike="noStrike" noProof="0" dirty="0" smtClean="0">
                          <a:solidFill>
                            <a:schemeClr val="tx1"/>
                          </a:solidFill>
                          <a:effectLst/>
                          <a:latin typeface="+mn-lt"/>
                        </a:rPr>
                        <a:t>Élelmiszer/latex/kisállat allergének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Orrfolyás, tüsszögés, fájdalom/érzékenység az arc, a szem vagy a homlok körül, köhögés, légszomj, bőrviszketés, bőrkiütés, hasmenés, hányinger/hányás, duzzadt szemek, ajkak, száj vagy torok.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831694956"/>
                  </a:ext>
                </a:extLst>
              </a:tr>
              <a:tr h="0">
                <a:tc>
                  <a:txBody>
                    <a:bodyPr/>
                    <a:lstStyle/>
                    <a:p>
                      <a:pPr algn="l" rtl="0" fontAlgn="ctr"/>
                      <a:r>
                        <a:rPr lang="hu-HU" sz="1200" b="0" i="0" u="none" strike="noStrike" noProof="0" dirty="0" err="1" smtClean="0">
                          <a:solidFill>
                            <a:schemeClr val="tx1"/>
                          </a:solidFill>
                          <a:effectLst/>
                          <a:latin typeface="+mn-lt"/>
                        </a:rPr>
                        <a:t>Anafilaxia</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Bizonyos allergének: élelmiszerek, egyes gyógyszerek, rovarméreg, latex.</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Gyors, súlyos allergiás reakció: gyors, gyenge pulzus, bőrkiütés, hányinger, hányás,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525117701"/>
                  </a:ext>
                </a:extLst>
              </a:tr>
              <a:tr h="0">
                <a:tc>
                  <a:txBody>
                    <a:bodyPr/>
                    <a:lstStyle/>
                    <a:p>
                      <a:pPr algn="l" rtl="0" fontAlgn="ctr"/>
                      <a:r>
                        <a:rPr lang="hu-HU" sz="1200" b="0" i="0" u="none" strike="noStrike" noProof="0" dirty="0" err="1" smtClean="0">
                          <a:solidFill>
                            <a:schemeClr val="tx1"/>
                          </a:solidFill>
                          <a:effectLst/>
                          <a:latin typeface="+mn-lt"/>
                        </a:rPr>
                        <a:t>angioödéma</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Állati szőr, víznek, napfénynek, hidegnek vagy hőnek, élelmiszereknek, rovarcsípéseknek, pollennek, autoimmun betegségeknek, például </a:t>
                      </a:r>
                      <a:r>
                        <a:rPr lang="hu-HU" sz="1200" b="0" i="0" u="none" strike="noStrike" noProof="0" dirty="0" err="1" smtClean="0">
                          <a:solidFill>
                            <a:schemeClr val="tx1"/>
                          </a:solidFill>
                          <a:effectLst/>
                          <a:latin typeface="+mn-lt"/>
                        </a:rPr>
                        <a:t>lupusnak</a:t>
                      </a:r>
                      <a:r>
                        <a:rPr lang="hu-HU" sz="1200" b="0" i="0" u="none" strike="noStrike" noProof="0" dirty="0" smtClean="0">
                          <a:solidFill>
                            <a:schemeClr val="tx1"/>
                          </a:solidFill>
                          <a:effectLst/>
                          <a:latin typeface="+mn-lt"/>
                        </a:rPr>
                        <a:t> való kitettség.</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 bőrfelszín alatti duzzanat, hasi görcsök, légzési nehézség.</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333219853"/>
                  </a:ext>
                </a:extLst>
              </a:tr>
              <a:tr h="0">
                <a:tc>
                  <a:txBody>
                    <a:bodyPr/>
                    <a:lstStyle/>
                    <a:p>
                      <a:pPr algn="l" rtl="0" fontAlgn="ctr"/>
                      <a:r>
                        <a:rPr lang="hu-HU" sz="1200" b="0" i="0" u="none" strike="noStrike" noProof="0" dirty="0" err="1" smtClean="0">
                          <a:solidFill>
                            <a:schemeClr val="tx1"/>
                          </a:solidFill>
                          <a:effectLst/>
                          <a:latin typeface="+mn-lt"/>
                        </a:rPr>
                        <a:t>Aspergillosis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1" u="none" strike="noStrike" noProof="0" dirty="0" err="1" smtClean="0">
                          <a:solidFill>
                            <a:schemeClr val="tx1"/>
                          </a:solidFill>
                          <a:effectLst/>
                          <a:latin typeface="+mn-lt"/>
                          <a:cs typeface="Arial" panose="020B0604020202020204" pitchFamily="34" charset="0"/>
                        </a:rPr>
                        <a:t>Aspergillus</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fungus</a:t>
                      </a:r>
                      <a:endParaRPr lang="hu-HU" sz="1200" b="0" i="0" u="none" strike="noStrike" noProof="0" dirty="0">
                        <a:solidFill>
                          <a:schemeClr val="tx1"/>
                        </a:solidFill>
                        <a:effectLst/>
                        <a:latin typeface="+mn-lt"/>
                        <a:cs typeface="Arial" panose="020B060402020202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cs typeface="Arial" panose="020B0604020202020204" pitchFamily="34" charset="0"/>
                        </a:rPr>
                        <a:t>Zihálás, légszomj, köhögés, fülledtség, orrfolyás, fejfájás.</a:t>
                      </a:r>
                      <a:endParaRPr lang="hu-HU" sz="1200" b="0" i="0" u="none" strike="noStrike" noProof="0" dirty="0">
                        <a:solidFill>
                          <a:schemeClr val="tx1"/>
                        </a:solidFill>
                        <a:effectLst/>
                        <a:latin typeface="+mn-lt"/>
                        <a:cs typeface="Arial" panose="020B0604020202020204" pitchFamily="34" charset="0"/>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443362599"/>
                  </a:ext>
                </a:extLst>
              </a:tr>
              <a:tr h="0">
                <a:tc>
                  <a:txBody>
                    <a:bodyPr/>
                    <a:lstStyle/>
                    <a:p>
                      <a:pPr algn="l" rtl="0" fontAlgn="ctr"/>
                      <a:r>
                        <a:rPr lang="hu-HU" sz="1200" b="0" i="0" u="none" strike="noStrike" noProof="0" dirty="0" smtClean="0">
                          <a:solidFill>
                            <a:schemeClr val="tx1"/>
                          </a:solidFill>
                          <a:effectLst/>
                          <a:latin typeface="+mn-lt"/>
                        </a:rPr>
                        <a:t>Asztma</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Poratkák, állati szőr, pollen, füst, testmozgás</a:t>
                      </a:r>
                    </a:p>
                    <a:p>
                      <a:pPr algn="ctr" rtl="0" fontAlgn="t"/>
                      <a:r>
                        <a:rPr lang="hu-HU" sz="1200" b="0" i="0" u="none" strike="noStrike" noProof="0" dirty="0" smtClean="0">
                          <a:solidFill>
                            <a:schemeClr val="tx1"/>
                          </a:solidFill>
                          <a:effectLst/>
                          <a:latin typeface="+mn-lt"/>
                        </a:rPr>
                        <a:t>vírusfertőzések, kémiai vagy egyéb allergének belélegzése.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Köhögés, zihálás, mellkasi szorító érzés, légszomj,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610616814"/>
                  </a:ext>
                </a:extLst>
              </a:tr>
              <a:tr h="0">
                <a:tc>
                  <a:txBody>
                    <a:bodyPr/>
                    <a:lstStyle/>
                    <a:p>
                      <a:pPr algn="l" rtl="0" fontAlgn="ctr"/>
                      <a:r>
                        <a:rPr lang="hu-HU" sz="1200" b="0" i="0" u="none" strike="noStrike" noProof="0" dirty="0" smtClean="0">
                          <a:solidFill>
                            <a:schemeClr val="tx1"/>
                          </a:solidFill>
                          <a:effectLst/>
                          <a:latin typeface="+mn-lt"/>
                        </a:rPr>
                        <a:t>Krónikus </a:t>
                      </a:r>
                      <a:r>
                        <a:rPr lang="hu-HU" sz="1200" b="0" i="0" u="none" strike="noStrike" noProof="0" dirty="0" err="1" smtClean="0">
                          <a:solidFill>
                            <a:schemeClr val="tx1"/>
                          </a:solidFill>
                          <a:effectLst/>
                          <a:latin typeface="+mn-lt"/>
                        </a:rPr>
                        <a:t>granulomatózus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a:t>
                      </a:r>
                      <a:endParaRPr lang="hu-HU" sz="1200" b="0" i="0" u="none" strike="noStrike" noProof="0" dirty="0">
                        <a:solidFill>
                          <a:schemeClr val="tx1"/>
                        </a:solidFill>
                        <a:effectLst/>
                        <a:latin typeface="+mn-lt"/>
                      </a:endParaRPr>
                    </a:p>
                  </a:txBody>
                  <a:tcPr marL="6757" marR="6757" marT="6757" marB="0" anchor="ctr"/>
                </a:tc>
                <a:tc>
                  <a:txBody>
                    <a:bodyPr/>
                    <a:lstStyle/>
                    <a:p>
                      <a:pPr algn="ctr" rtl="0"/>
                      <a:r>
                        <a:rPr lang="hu-HU" sz="1200" b="0" i="0" kern="1200" noProof="0" dirty="0" smtClean="0">
                          <a:solidFill>
                            <a:schemeClr val="tx1"/>
                          </a:solidFill>
                          <a:effectLst/>
                          <a:latin typeface="+mn-lt"/>
                          <a:ea typeface="+mn-ea"/>
                          <a:cs typeface="+mn-cs"/>
                        </a:rPr>
                        <a:t>Láz, mellkasi fájdalom, nyirokcsomó-duzzanat, orrfolyás, bőrkiütés, duzzanat/bőrpír a szájban, gyomor-bélrendszeri problémák, tüdőgyulladás.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0">
                <a:tc>
                  <a:txBody>
                    <a:bodyPr/>
                    <a:lstStyle/>
                    <a:p>
                      <a:pPr algn="l" rtl="0" fontAlgn="ctr"/>
                      <a:r>
                        <a:rPr lang="hu-HU" sz="1200" b="0" i="0" u="none" strike="noStrike" noProof="0" dirty="0" smtClean="0">
                          <a:solidFill>
                            <a:schemeClr val="tx1"/>
                          </a:solidFill>
                          <a:effectLst/>
                          <a:latin typeface="+mn-lt"/>
                        </a:rPr>
                        <a:t>Krónikus </a:t>
                      </a:r>
                      <a:r>
                        <a:rPr lang="hu-HU" sz="1200" b="0" i="0" u="none" strike="noStrike" noProof="0" dirty="0" err="1" smtClean="0">
                          <a:solidFill>
                            <a:schemeClr val="tx1"/>
                          </a:solidFill>
                          <a:effectLst/>
                          <a:latin typeface="+mn-lt"/>
                        </a:rPr>
                        <a:t>rhinosinusitis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Allergének, már meglévő állapotok, például cisztás </a:t>
                      </a:r>
                      <a:r>
                        <a:rPr lang="hu-HU" sz="1200" b="0" i="0" u="none" strike="noStrike" noProof="0" dirty="0" err="1" smtClean="0">
                          <a:solidFill>
                            <a:schemeClr val="tx1"/>
                          </a:solidFill>
                          <a:effectLst/>
                          <a:latin typeface="+mn-lt"/>
                        </a:rPr>
                        <a:t>fibrózis</a:t>
                      </a:r>
                      <a:r>
                        <a:rPr lang="hu-HU" sz="1200" b="0" i="0" u="none" strike="noStrike" noProof="0" dirty="0" smtClean="0">
                          <a:solidFill>
                            <a:schemeClr val="tx1"/>
                          </a:solidFill>
                          <a:effectLst/>
                          <a:latin typeface="+mn-lt"/>
                        </a:rPr>
                        <a: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 Orrdugulás, vastag </a:t>
                      </a:r>
                      <a:r>
                        <a:rPr lang="hu-HU" sz="1200" b="0" i="0" u="none" strike="noStrike" noProof="0" dirty="0" err="1" smtClean="0">
                          <a:solidFill>
                            <a:schemeClr val="tx1"/>
                          </a:solidFill>
                          <a:effectLst/>
                          <a:latin typeface="+mn-lt"/>
                        </a:rPr>
                        <a:t>orrváladékozás</a:t>
                      </a:r>
                      <a:r>
                        <a:rPr lang="hu-HU" sz="1200" b="0" i="0" u="none" strike="noStrike" noProof="0" dirty="0" smtClean="0">
                          <a:solidFill>
                            <a:schemeClr val="tx1"/>
                          </a:solidFill>
                          <a:effectLst/>
                          <a:latin typeface="+mn-lt"/>
                        </a:rPr>
                        <a:t>, arcfájdalom/nyomás, a szaglás csökkenése/elvesztése.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4014244708"/>
                  </a:ext>
                </a:extLst>
              </a:tr>
              <a:tr h="0">
                <a:tc>
                  <a:txBody>
                    <a:bodyPr/>
                    <a:lstStyle/>
                    <a:p>
                      <a:pPr algn="l" rtl="0" fontAlgn="ctr"/>
                      <a:r>
                        <a:rPr lang="hu-HU" sz="1200" b="0" i="0" u="none" strike="noStrike" noProof="0" dirty="0" err="1" smtClean="0">
                          <a:solidFill>
                            <a:schemeClr val="tx1"/>
                          </a:solidFill>
                          <a:effectLst/>
                          <a:latin typeface="+mn-lt"/>
                        </a:rPr>
                        <a:t>Churg</a:t>
                      </a:r>
                      <a:r>
                        <a:rPr lang="hu-HU" sz="1200" b="0" i="0" u="none" strike="noStrike" noProof="0" dirty="0" smtClean="0">
                          <a:solidFill>
                            <a:schemeClr val="tx1"/>
                          </a:solidFill>
                          <a:effectLst/>
                          <a:latin typeface="+mn-lt"/>
                        </a:rPr>
                        <a:t>-Strauss-szindróma</a:t>
                      </a:r>
                      <a:endParaRPr lang="hu-HU" sz="1200" b="0" i="0" u="none" strike="noStrike" noProof="0" dirty="0">
                        <a:solidFill>
                          <a:schemeClr val="tx1"/>
                        </a:solidFill>
                        <a:effectLst/>
                        <a:latin typeface="+mn-lt"/>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Genetikai hajlam és az allergéneknek való kitettség kombinációja.</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kern="1200" noProof="0" dirty="0" smtClean="0">
                          <a:solidFill>
                            <a:schemeClr val="tx1"/>
                          </a:solidFill>
                          <a:effectLst/>
                          <a:latin typeface="+mn-lt"/>
                          <a:ea typeface="+mn-ea"/>
                          <a:cs typeface="+mn-cs"/>
                        </a:rPr>
                        <a:t>Érgyulladás, orrallergia, arcüregproblémák, bőrkiütés, gyomor-bélrendszeri vérzés, kéz- és lábfájdalom és zsibbadás, felnőttkori asztma, halál.</a:t>
                      </a:r>
                      <a:endParaRPr lang="hu-HU" sz="10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583744662"/>
                  </a:ext>
                </a:extLst>
              </a:tr>
              <a:tr h="0">
                <a:tc>
                  <a:txBody>
                    <a:bodyPr/>
                    <a:lstStyle/>
                    <a:p>
                      <a:pPr algn="l" rtl="0" fontAlgn="ctr"/>
                      <a:r>
                        <a:rPr lang="hu-HU" sz="1200" b="0" i="0" u="none" strike="noStrike" noProof="0" dirty="0" smtClean="0">
                          <a:solidFill>
                            <a:schemeClr val="tx1"/>
                          </a:solidFill>
                          <a:effectLst/>
                          <a:latin typeface="+mn-lt"/>
                        </a:rPr>
                        <a:t>Hideg csalánkiütés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Hidegnek és bizonyos esetekben genetikai hajlamnak való kitettség. </a:t>
                      </a:r>
                      <a:endParaRPr lang="hu-HU" sz="1200" b="0" i="0" u="none" strike="noStrike" noProof="0" dirty="0">
                        <a:solidFill>
                          <a:schemeClr val="tx1"/>
                        </a:solidFill>
                        <a:effectLst/>
                        <a:latin typeface="+mn-lt"/>
                      </a:endParaRPr>
                    </a:p>
                  </a:txBody>
                  <a:tcPr marL="6757" marR="6757" marT="6757" marB="0" anchor="ctr"/>
                </a:tc>
                <a:tc>
                  <a:txBody>
                    <a:bodyPr/>
                    <a:lstStyle/>
                    <a:p>
                      <a:pPr algn="ctr" rtl="0"/>
                      <a:r>
                        <a:rPr lang="hu-HU" sz="1200" b="0" i="0" kern="1200" noProof="0" dirty="0" smtClean="0">
                          <a:solidFill>
                            <a:schemeClr val="tx1"/>
                          </a:solidFill>
                          <a:effectLst/>
                          <a:latin typeface="+mn-lt"/>
                          <a:ea typeface="+mn-ea"/>
                          <a:cs typeface="+mn-cs"/>
                        </a:rPr>
                        <a:t>Csalánkiütés, kéz, ajkak,</a:t>
                      </a:r>
                      <a:r>
                        <a:rPr lang="hu-HU" sz="1200" b="0" i="0" u="none" strike="noStrike" kern="1200" noProof="0" dirty="0" smtClean="0">
                          <a:solidFill>
                            <a:schemeClr val="tx1"/>
                          </a:solidFill>
                          <a:effectLst/>
                          <a:latin typeface="+mn-lt"/>
                          <a:ea typeface="+mn-ea"/>
                          <a:cs typeface="+mn-cs"/>
                        </a:rPr>
                        <a:t> </a:t>
                      </a:r>
                      <a:r>
                        <a:rPr lang="hu-HU" sz="1200" b="0" i="0" kern="1200" noProof="0" dirty="0" smtClean="0">
                          <a:solidFill>
                            <a:schemeClr val="tx1"/>
                          </a:solidFill>
                          <a:effectLst/>
                          <a:latin typeface="+mn-lt"/>
                          <a:ea typeface="+mn-ea"/>
                          <a:cs typeface="+mn-cs"/>
                        </a:rPr>
                        <a:t>nyelv vagy torok duzzanata, </a:t>
                      </a:r>
                      <a:r>
                        <a:rPr lang="hu-HU" sz="1200" b="0" i="0" kern="1200" noProof="0" dirty="0" err="1" smtClean="0">
                          <a:solidFill>
                            <a:schemeClr val="tx1"/>
                          </a:solidFill>
                          <a:effectLst/>
                          <a:latin typeface="+mn-lt"/>
                          <a:ea typeface="+mn-ea"/>
                          <a:cs typeface="+mn-cs"/>
                        </a:rPr>
                        <a:t>anafilaxia</a:t>
                      </a:r>
                      <a:r>
                        <a:rPr lang="hu-HU" sz="1200" b="0" i="0" kern="1200" noProof="0" dirty="0" smtClean="0">
                          <a:solidFill>
                            <a:schemeClr val="tx1"/>
                          </a:solidFill>
                          <a:effectLst/>
                          <a:latin typeface="+mn-lt"/>
                          <a:ea typeface="+mn-ea"/>
                          <a:cs typeface="+mn-cs"/>
                        </a:rPr>
                        <a:t>, halál.</a:t>
                      </a:r>
                      <a:endParaRPr lang="hu-HU" sz="1200" b="0" i="0" kern="1200" noProof="0" dirty="0">
                        <a:solidFill>
                          <a:schemeClr val="tx1"/>
                        </a:solidFill>
                        <a:effectLst/>
                        <a:latin typeface="+mn-lt"/>
                        <a:ea typeface="+mn-ea"/>
                        <a:cs typeface="+mn-cs"/>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9850138"/>
                  </a:ext>
                </a:extLst>
              </a:tr>
              <a:tr h="0">
                <a:tc>
                  <a:txBody>
                    <a:bodyPr/>
                    <a:lstStyle/>
                    <a:p>
                      <a:pPr algn="l" rtl="0" fontAlgn="ctr"/>
                      <a:r>
                        <a:rPr lang="hu-HU" sz="1200" b="0" i="0" u="none" strike="noStrike" noProof="0" dirty="0" smtClean="0">
                          <a:solidFill>
                            <a:schemeClr val="tx1"/>
                          </a:solidFill>
                          <a:effectLst/>
                          <a:latin typeface="+mn-lt"/>
                        </a:rPr>
                        <a:t>Közös változó immunhiány (CVID)</a:t>
                      </a:r>
                      <a:endParaRPr lang="hu-HU" sz="1200" b="0" i="0" u="none" strike="noStrike" noProof="0" dirty="0">
                        <a:solidFill>
                          <a:schemeClr val="tx1"/>
                        </a:solidFill>
                        <a:effectLst/>
                        <a:latin typeface="+mn-lt"/>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Genetikai hajlam</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kern="1200" noProof="0" dirty="0" smtClean="0">
                          <a:solidFill>
                            <a:schemeClr val="tx1"/>
                          </a:solidFill>
                          <a:effectLst/>
                          <a:latin typeface="+mn-lt"/>
                          <a:ea typeface="+mn-ea"/>
                          <a:cs typeface="+mn-cs"/>
                        </a:rPr>
                        <a:t>Hörghurut, a felső légutak, a szinuszok és a tüdő bakteriális és vírusos fertőzései, tüdőgyulladás.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136233348"/>
                  </a:ext>
                </a:extLst>
              </a:tr>
              <a:tr h="0">
                <a:tc>
                  <a:txBody>
                    <a:bodyPr/>
                    <a:lstStyle/>
                    <a:p>
                      <a:pPr algn="l" rtl="0" fontAlgn="ctr"/>
                      <a:r>
                        <a:rPr lang="hu-HU" sz="1200" b="0" i="0" u="none" strike="noStrike" noProof="0" dirty="0" err="1" smtClean="0">
                          <a:solidFill>
                            <a:schemeClr val="tx1"/>
                          </a:solidFill>
                          <a:effectLst/>
                          <a:latin typeface="+mn-lt"/>
                        </a:rPr>
                        <a:t>Esophagitis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Élelmiszer-/gyógyszerallergének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Nehéz/fájdalmas nyelés, mellkasi fájdalom, gyomorégés, savas </a:t>
                      </a:r>
                      <a:r>
                        <a:rPr lang="hu-HU" sz="1200" b="0" i="0" u="none" strike="noStrike" noProof="0" dirty="0" err="1" smtClean="0">
                          <a:solidFill>
                            <a:schemeClr val="tx1"/>
                          </a:solidFill>
                          <a:effectLst/>
                          <a:latin typeface="+mn-lt"/>
                        </a:rPr>
                        <a:t>regurgitáció</a:t>
                      </a:r>
                      <a:r>
                        <a:rPr lang="hu-HU" sz="1200" b="0" i="0" u="none" strike="noStrike" noProof="0" dirty="0" smtClean="0">
                          <a:solidFill>
                            <a:schemeClr val="tx1"/>
                          </a:solidFill>
                          <a:effectLst/>
                          <a:latin typeface="+mn-lt"/>
                        </a:rPr>
                        <a: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4074214482"/>
                  </a:ext>
                </a:extLst>
              </a:tr>
              <a:tr h="0">
                <a:tc>
                  <a:txBody>
                    <a:bodyPr/>
                    <a:lstStyle/>
                    <a:p>
                      <a:pPr algn="l" rtl="0" fontAlgn="ctr"/>
                      <a:r>
                        <a:rPr lang="hu-HU" sz="1200" b="0" i="0" u="none" strike="noStrike" noProof="0" dirty="0" smtClean="0">
                          <a:solidFill>
                            <a:schemeClr val="tx1"/>
                          </a:solidFill>
                          <a:effectLst/>
                          <a:latin typeface="+mn-lt"/>
                        </a:rPr>
                        <a:t>Szénanátha (allergiás </a:t>
                      </a:r>
                      <a:r>
                        <a:rPr lang="hu-HU" sz="1200" b="0" i="0" u="none" strike="noStrike" noProof="0" dirty="0" err="1" smtClean="0">
                          <a:solidFill>
                            <a:schemeClr val="tx1"/>
                          </a:solidFill>
                          <a:effectLst/>
                          <a:latin typeface="+mn-lt"/>
                        </a:rPr>
                        <a:t>rhinitis</a:t>
                      </a:r>
                      <a:r>
                        <a:rPr lang="hu-HU" sz="1200" b="0" i="0" u="none" strike="noStrike" noProof="0" dirty="0" smtClean="0">
                          <a:solidFill>
                            <a:schemeClr val="tx1"/>
                          </a:solidFill>
                          <a:effectLst/>
                          <a:latin typeface="+mn-lt"/>
                        </a:rPr>
                        <a:t>)</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Pollen</a:t>
                      </a:r>
                      <a:endParaRPr lang="hu-HU" sz="1200" b="0" i="0" u="none" strike="noStrike" noProof="0" dirty="0">
                        <a:solidFill>
                          <a:schemeClr val="tx1"/>
                        </a:solidFill>
                        <a:effectLst/>
                        <a:latin typeface="+mn-lt"/>
                      </a:endParaRPr>
                    </a:p>
                  </a:txBody>
                  <a:tcPr marL="6757" marR="6757" marT="6757" marB="0" anchor="ctr"/>
                </a:tc>
                <a:tc>
                  <a:txBody>
                    <a:bodyPr/>
                    <a:lstStyle/>
                    <a:p>
                      <a:pPr algn="ctr" rtl="0"/>
                      <a:r>
                        <a:rPr lang="hu-HU" sz="1200" b="0" i="0" kern="1200" noProof="0" dirty="0" smtClean="0">
                          <a:solidFill>
                            <a:schemeClr val="tx1"/>
                          </a:solidFill>
                          <a:effectLst/>
                          <a:latin typeface="+mn-lt"/>
                          <a:ea typeface="+mn-ea"/>
                          <a:cs typeface="+mn-cs"/>
                        </a:rPr>
                        <a:t>Tüsszögés, orrfolyás/orrdugulás, </a:t>
                      </a:r>
                      <a:r>
                        <a:rPr lang="hu-HU" sz="1200" b="0" i="0" u="none" kern="1200" noProof="0" dirty="0" smtClean="0">
                          <a:solidFill>
                            <a:schemeClr val="tx1"/>
                          </a:solidFill>
                          <a:effectLst/>
                          <a:latin typeface="+mn-lt"/>
                          <a:ea typeface="+mn-ea"/>
                          <a:cs typeface="+mn-cs"/>
                        </a:rPr>
                        <a:t>kötőhártya-gyulladás, torokviszketés, száj, orr és fül, köhögés.</a:t>
                      </a:r>
                      <a:endParaRPr lang="hu-HU" sz="1200" b="0" i="0" u="none" kern="1200" noProof="0" dirty="0">
                        <a:solidFill>
                          <a:schemeClr val="tx1"/>
                        </a:solidFill>
                        <a:effectLst/>
                        <a:latin typeface="+mn-lt"/>
                        <a:ea typeface="+mn-ea"/>
                        <a:cs typeface="+mn-cs"/>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455905768"/>
                  </a:ext>
                </a:extLst>
              </a:tr>
              <a:tr h="0">
                <a:tc>
                  <a:txBody>
                    <a:bodyPr/>
                    <a:lstStyle/>
                    <a:p>
                      <a:pPr algn="l" rtl="0" fontAlgn="ctr"/>
                      <a:r>
                        <a:rPr lang="hu-HU" sz="1200" b="0" i="0" u="none" strike="noStrike" noProof="0" dirty="0" smtClean="0">
                          <a:solidFill>
                            <a:schemeClr val="tx1"/>
                          </a:solidFill>
                          <a:effectLst/>
                          <a:latin typeface="+mn-lt"/>
                        </a:rPr>
                        <a:t>Tüdőgyulladás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err="1" smtClean="0">
                          <a:solidFill>
                            <a:schemeClr val="tx1"/>
                          </a:solidFill>
                          <a:effectLst/>
                          <a:latin typeface="+mn-lt"/>
                        </a:rPr>
                        <a:t>Aeroallergének</a:t>
                      </a:r>
                      <a:r>
                        <a:rPr lang="hu-HU" sz="1200" b="0" i="0" u="none" strike="noStrike" noProof="0" dirty="0" smtClean="0">
                          <a:solidFill>
                            <a:schemeClr val="tx1"/>
                          </a:solidFill>
                          <a:effectLst/>
                          <a:latin typeface="+mn-lt"/>
                        </a:rPr>
                        <a:t>, bizonyos gyógyszerek.</a:t>
                      </a:r>
                      <a:endParaRPr lang="hu-HU" sz="1200" b="0" i="0" u="none" strike="noStrike" noProof="0" dirty="0">
                        <a:solidFill>
                          <a:schemeClr val="tx1"/>
                        </a:solidFill>
                        <a:effectLst/>
                        <a:latin typeface="+mn-lt"/>
                      </a:endParaRPr>
                    </a:p>
                  </a:txBody>
                  <a:tcPr marL="6757" marR="6757" marT="6757" marB="0" anchor="ctr"/>
                </a:tc>
                <a:tc>
                  <a:txBody>
                    <a:bodyPr/>
                    <a:lstStyle/>
                    <a:p>
                      <a:pPr algn="ctr" rtl="0"/>
                      <a:r>
                        <a:rPr lang="hu-HU" sz="1200" b="0" i="0" kern="1200" noProof="0" dirty="0" smtClean="0">
                          <a:solidFill>
                            <a:schemeClr val="tx1"/>
                          </a:solidFill>
                          <a:effectLst/>
                          <a:latin typeface="+mn-lt"/>
                          <a:ea typeface="+mn-ea"/>
                          <a:cs typeface="+mn-cs"/>
                        </a:rPr>
                        <a:t>Légszomj, köhögés, fáradtság, étvágytalanság, fogyás.</a:t>
                      </a:r>
                      <a:endParaRPr lang="hu-HU" sz="1200" b="0" i="0" kern="1200" noProof="0" dirty="0">
                        <a:solidFill>
                          <a:schemeClr val="tx1"/>
                        </a:solidFill>
                        <a:effectLst/>
                        <a:latin typeface="+mn-lt"/>
                        <a:ea typeface="+mn-ea"/>
                        <a:cs typeface="+mn-cs"/>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925585405"/>
                  </a:ext>
                </a:extLst>
              </a:tr>
              <a:tr h="0">
                <a:tc>
                  <a:txBody>
                    <a:bodyPr/>
                    <a:lstStyle/>
                    <a:p>
                      <a:pPr algn="l" rtl="0" fontAlgn="ctr"/>
                      <a:r>
                        <a:rPr lang="hu-HU" sz="1200" b="0" i="0" u="none" strike="noStrike" noProof="0" dirty="0" err="1" smtClean="0">
                          <a:solidFill>
                            <a:schemeClr val="tx1"/>
                          </a:solidFill>
                          <a:effectLst/>
                          <a:latin typeface="+mn-lt"/>
                        </a:rPr>
                        <a:t>Urticaria</a:t>
                      </a:r>
                      <a:r>
                        <a:rPr lang="hu-HU" sz="1200" b="0" i="0" u="none" strike="noStrike" noProof="0" dirty="0" smtClean="0">
                          <a:solidFill>
                            <a:schemeClr val="tx1"/>
                          </a:solidFill>
                          <a:effectLst/>
                          <a:latin typeface="+mn-lt"/>
                        </a:rPr>
                        <a:t> (csalánkiütés)</a:t>
                      </a:r>
                      <a:endParaRPr lang="hu-HU" sz="1200" b="0" i="0" u="none" strike="noStrike" noProof="0" dirty="0">
                        <a:solidFill>
                          <a:schemeClr val="tx1"/>
                        </a:solidFill>
                        <a:effectLst/>
                        <a:latin typeface="+mn-lt"/>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Élelmiszer/gyógyszer allergének, rovarméreg.</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Kiütés, csalánkiütés, </a:t>
                      </a:r>
                      <a:r>
                        <a:rPr lang="hu-HU" sz="1200" b="0" i="0" u="none" strike="noStrike" noProof="0" dirty="0" err="1" smtClean="0">
                          <a:solidFill>
                            <a:schemeClr val="tx1"/>
                          </a:solidFill>
                          <a:effectLst/>
                          <a:latin typeface="+mn-lt"/>
                        </a:rPr>
                        <a:t>angioödéma</a:t>
                      </a:r>
                      <a:r>
                        <a:rPr lang="hu-HU" sz="1200" b="0" i="0" u="none" strike="noStrike" noProof="0" dirty="0" smtClean="0">
                          <a:solidFill>
                            <a:schemeClr val="tx1"/>
                          </a:solidFill>
                          <a:effectLst/>
                          <a:latin typeface="+mn-lt"/>
                        </a:rPr>
                        <a:t> </a:t>
                      </a:r>
                      <a:r>
                        <a:rPr lang="hu-HU" sz="1200" b="0" i="0" u="none" strike="noStrike" noProof="0" dirty="0" err="1" smtClean="0">
                          <a:solidFill>
                            <a:schemeClr val="tx1"/>
                          </a:solidFill>
                          <a:effectLst/>
                          <a:latin typeface="+mn-lt"/>
                        </a:rPr>
                        <a:t>prekurzora</a:t>
                      </a:r>
                      <a:r>
                        <a:rPr lang="hu-HU" sz="1200" b="0" i="0" u="none" strike="noStrike" noProof="0" dirty="0" smtClean="0">
                          <a:solidFill>
                            <a:schemeClr val="tx1"/>
                          </a:solidFill>
                          <a:effectLst/>
                          <a:latin typeface="+mn-lt"/>
                        </a:rPr>
                        <a: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09160608"/>
                  </a:ext>
                </a:extLst>
              </a:tr>
            </a:tbl>
          </a:graphicData>
        </a:graphic>
      </p:graphicFrame>
    </p:spTree>
    <p:extLst>
      <p:ext uri="{BB962C8B-B14F-4D97-AF65-F5344CB8AC3E}">
        <p14:creationId xmlns:p14="http://schemas.microsoft.com/office/powerpoint/2010/main" val="530729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71000" y="99072"/>
            <a:ext cx="10420300" cy="586225"/>
          </a:xfrm>
        </p:spPr>
        <p:txBody>
          <a:bodyPr rtlCol="0">
            <a:normAutofit/>
          </a:bodyPr>
          <a:lstStyle/>
          <a:p>
            <a:pPr marL="0" indent="0" rtl="0">
              <a:buNone/>
            </a:pPr>
            <a:r>
              <a:rPr lang="hu-HU" sz="2000" u="sng" dirty="0" smtClean="0">
                <a:solidFill>
                  <a:srgbClr val="0070C0"/>
                </a:solidFill>
              </a:rPr>
              <a:t>G</a:t>
            </a:r>
            <a:r>
              <a:rPr lang="hu" sz="2000" u="sng" dirty="0" smtClean="0">
                <a:solidFill>
                  <a:srgbClr val="0070C0"/>
                </a:solidFill>
              </a:rPr>
              <a:t>yakori bőrbetegségek </a:t>
            </a:r>
            <a:r>
              <a:rPr lang="hu" sz="2000" u="sng" dirty="0">
                <a:solidFill>
                  <a:srgbClr val="0070C0"/>
                </a:solidFill>
              </a:rPr>
              <a:t>(kivéve a kórokozó-átvivők által terjesztett </a:t>
            </a:r>
            <a:r>
              <a:rPr lang="hu" sz="2000" u="sng" dirty="0" smtClean="0">
                <a:solidFill>
                  <a:srgbClr val="0070C0"/>
                </a:solidFill>
              </a:rPr>
              <a:t>bőrbetegségeket</a:t>
            </a:r>
            <a:r>
              <a:rPr lang="hu" sz="1600" u="sng" baseline="30000" dirty="0" smtClean="0">
                <a:solidFill>
                  <a:srgbClr val="0070C0"/>
                </a:solidFill>
              </a:rPr>
              <a:t>1</a:t>
            </a:r>
            <a:r>
              <a:rPr lang="hu" sz="2000" u="sng" dirty="0" smtClean="0">
                <a:solidFill>
                  <a:srgbClr val="0070C0"/>
                </a:solidFill>
              </a:rPr>
              <a:t>)</a:t>
            </a:r>
            <a:endParaRPr lang="hu" sz="2000" u="sng" dirty="0">
              <a:solidFill>
                <a:srgbClr val="0070C0"/>
              </a:solidFill>
            </a:endParaRPr>
          </a:p>
        </p:txBody>
      </p:sp>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11414222"/>
              </p:ext>
            </p:extLst>
          </p:nvPr>
        </p:nvGraphicFramePr>
        <p:xfrm>
          <a:off x="261257" y="541642"/>
          <a:ext cx="11659286" cy="5798527"/>
        </p:xfrm>
        <a:graphic>
          <a:graphicData uri="http://schemas.openxmlformats.org/drawingml/2006/table">
            <a:tbl>
              <a:tblPr>
                <a:tableStyleId>{5C22544A-7EE6-4342-B048-85BDC9FD1C3A}</a:tableStyleId>
              </a:tblPr>
              <a:tblGrid>
                <a:gridCol w="2000759">
                  <a:extLst>
                    <a:ext uri="{9D8B030D-6E8A-4147-A177-3AD203B41FA5}">
                      <a16:colId xmlns:a16="http://schemas.microsoft.com/office/drawing/2014/main" val="2497409396"/>
                    </a:ext>
                  </a:extLst>
                </a:gridCol>
                <a:gridCol w="4585808">
                  <a:extLst>
                    <a:ext uri="{9D8B030D-6E8A-4147-A177-3AD203B41FA5}">
                      <a16:colId xmlns:a16="http://schemas.microsoft.com/office/drawing/2014/main" val="3440800795"/>
                    </a:ext>
                  </a:extLst>
                </a:gridCol>
                <a:gridCol w="3948399">
                  <a:extLst>
                    <a:ext uri="{9D8B030D-6E8A-4147-A177-3AD203B41FA5}">
                      <a16:colId xmlns:a16="http://schemas.microsoft.com/office/drawing/2014/main" val="509933588"/>
                    </a:ext>
                  </a:extLst>
                </a:gridCol>
                <a:gridCol w="1124320">
                  <a:extLst>
                    <a:ext uri="{9D8B030D-6E8A-4147-A177-3AD203B41FA5}">
                      <a16:colId xmlns:a16="http://schemas.microsoft.com/office/drawing/2014/main" val="2064854761"/>
                    </a:ext>
                  </a:extLst>
                </a:gridCol>
              </a:tblGrid>
              <a:tr h="252000">
                <a:tc>
                  <a:txBody>
                    <a:bodyPr/>
                    <a:lstStyle/>
                    <a:p>
                      <a:pPr algn="ctr" rtl="0" fontAlgn="t"/>
                      <a:r>
                        <a:rPr lang="hu-HU" sz="1200" b="1" u="none" strike="noStrike" noProof="0" dirty="0" smtClean="0">
                          <a:solidFill>
                            <a:srgbClr val="0070C0"/>
                          </a:solidFill>
                          <a:effectLst/>
                          <a:latin typeface="+mn-lt"/>
                        </a:rPr>
                        <a:t>Betegség</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Okok/kiváltó okok</a:t>
                      </a:r>
                      <a:r>
                        <a:rPr lang="hu-HU" sz="1200" b="1" i="0" u="none" strike="noStrike" baseline="30000" noProof="0" dirty="0" smtClean="0">
                          <a:solidFill>
                            <a:srgbClr val="0070C0"/>
                          </a:solidFill>
                          <a:effectLst/>
                          <a:latin typeface="+mn-lt"/>
                        </a:rPr>
                        <a:t>2</a:t>
                      </a:r>
                      <a:endParaRPr lang="hu-HU" sz="1200" b="1" i="0" u="none" strike="noStrike" baseline="30000"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Tünetek/klinikai jellemzők</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Érinti az éghajlatváltozás?</a:t>
                      </a:r>
                      <a:endParaRPr lang="hu-HU" sz="1200" b="1" i="0" u="none" strike="noStrike" noProof="0"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Akne</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 hormonális változások, bizonyos gyógyszerek, kozmetikumok, dohányzás, magas </a:t>
                      </a:r>
                      <a:r>
                        <a:rPr lang="hu-HU" sz="1200" b="0" i="0" u="none" strike="noStrike" noProof="0" dirty="0" err="1" smtClean="0">
                          <a:solidFill>
                            <a:schemeClr val="tx1"/>
                          </a:solidFill>
                          <a:effectLst/>
                          <a:latin typeface="+mn-lt"/>
                        </a:rPr>
                        <a:t>glikémiás</a:t>
                      </a:r>
                      <a:r>
                        <a:rPr lang="hu-HU" sz="1200" b="0" i="0" u="none" strike="noStrike" noProof="0" dirty="0" smtClean="0">
                          <a:solidFill>
                            <a:schemeClr val="tx1"/>
                          </a:solidFill>
                          <a:effectLst/>
                          <a:latin typeface="+mn-lt"/>
                        </a:rPr>
                        <a:t> étrend.</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Pattanások, bőrcsomók, cisztás elváltozások.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831694956"/>
                  </a:ext>
                </a:extLst>
              </a:tr>
              <a:tr h="252324">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Aktinikus</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keratózis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Napsugárzás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Száraz, pikkelyes bőrfoltok, a bőrrák lehetséges előfutára.</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4005406686"/>
                  </a:ext>
                </a:extLst>
              </a:tr>
              <a:tr h="284919">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Alopecia</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areata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 bizonyos gyógyszerek, hormonális változások, stressz.</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Hajhullás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928370044"/>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Cellulitisz</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Sérülések / fertőzések, amelyek lehetővé teszik a baktériumok behatolását a bőrbe.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Vörös, duzzadt, fájdalmas bőr a lábakon vagy a lábakon, láz.</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599375618"/>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Bárányhimlő</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Kontakt vagy levegőben lévő </a:t>
                      </a:r>
                      <a:r>
                        <a:rPr lang="hu-HU" sz="1200" b="0" i="1" u="none" strike="noStrike" noProof="0" dirty="0" smtClean="0">
                          <a:solidFill>
                            <a:schemeClr val="tx1"/>
                          </a:solidFill>
                          <a:effectLst/>
                          <a:latin typeface="+mn-lt"/>
                        </a:rPr>
                        <a:t>varicella-</a:t>
                      </a:r>
                      <a:r>
                        <a:rPr lang="hu-HU" sz="1200" b="0" i="1" u="none" strike="noStrike" noProof="0" dirty="0" err="1" smtClean="0">
                          <a:solidFill>
                            <a:schemeClr val="tx1"/>
                          </a:solidFill>
                          <a:effectLst/>
                          <a:latin typeface="+mn-lt"/>
                        </a:rPr>
                        <a:t>zoster</a:t>
                      </a:r>
                      <a:r>
                        <a:rPr lang="hu-HU" sz="1200" b="0" i="0" u="none" strike="noStrike" noProof="0" dirty="0" smtClean="0">
                          <a:solidFill>
                            <a:schemeClr val="tx1"/>
                          </a:solidFill>
                          <a:effectLst/>
                          <a:latin typeface="+mn-lt"/>
                        </a:rPr>
                        <a:t> vírus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Kiütés, láz, fejfájás, tüdőgyulladás, </a:t>
                      </a:r>
                      <a:r>
                        <a:rPr lang="hu-HU" sz="1200" b="0" i="0" u="none" strike="noStrike" noProof="0" dirty="0" err="1" smtClean="0">
                          <a:solidFill>
                            <a:schemeClr val="tx1"/>
                          </a:solidFill>
                          <a:effectLst/>
                          <a:latin typeface="+mn-lt"/>
                        </a:rPr>
                        <a:t>encephalitis</a:t>
                      </a:r>
                      <a:r>
                        <a:rPr lang="hu-HU" sz="1200" b="0" i="0" u="none" strike="noStrike" noProof="0" dirty="0" smtClean="0">
                          <a:solidFill>
                            <a:schemeClr val="tx1"/>
                          </a:solidFill>
                          <a:effectLst/>
                          <a:latin typeface="+mn-lt"/>
                        </a:rPr>
                        <a:t>, szepszis,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769801198"/>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Bőr lárva </a:t>
                      </a:r>
                      <a:r>
                        <a:rPr lang="hu-HU" sz="1200" b="0" i="0" u="none" strike="noStrike" noProof="0" dirty="0" err="1" smtClean="0">
                          <a:solidFill>
                            <a:schemeClr val="tx1"/>
                          </a:solidFill>
                          <a:effectLst/>
                          <a:latin typeface="+mn-lt"/>
                          <a:cs typeface="Arial" panose="020B0604020202020204" pitchFamily="34" charset="0"/>
                        </a:rPr>
                        <a:t>migrans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Érintkezés a horogféreg lárvákkal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err="1" smtClean="0">
                          <a:solidFill>
                            <a:schemeClr val="tx1"/>
                          </a:solidFill>
                          <a:effectLst/>
                          <a:latin typeface="Calibri" panose="020F0502020204030204" pitchFamily="34" charset="0"/>
                        </a:rPr>
                        <a:t>Serpiginás</a:t>
                      </a:r>
                      <a:r>
                        <a:rPr lang="hu-HU" sz="1200" b="0" i="0" u="none" strike="noStrike" noProof="0" dirty="0" smtClean="0">
                          <a:solidFill>
                            <a:schemeClr val="tx1"/>
                          </a:solidFill>
                          <a:effectLst/>
                          <a:latin typeface="Calibri" panose="020F0502020204030204" pitchFamily="34" charset="0"/>
                        </a:rPr>
                        <a:t> bőrelváltozások.</a:t>
                      </a:r>
                      <a:endParaRPr lang="hu-HU" sz="1200" b="0" i="0" u="none" strike="noStrike" noProof="0" dirty="0">
                        <a:solidFill>
                          <a:schemeClr val="tx1"/>
                        </a:solidFill>
                        <a:effectLst/>
                        <a:latin typeface="Calibri" panose="020F0502020204030204" pitchFamily="34" charset="0"/>
                      </a:endParaRPr>
                    </a:p>
                  </a:txBody>
                  <a:tcPr marL="9525" marR="9525" marT="9525" marB="0"/>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365162305"/>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Bőr </a:t>
                      </a:r>
                      <a:r>
                        <a:rPr lang="hu-HU" sz="1200" b="0" i="0" u="none" strike="noStrike" noProof="0" dirty="0" err="1" smtClean="0">
                          <a:solidFill>
                            <a:schemeClr val="tx1"/>
                          </a:solidFill>
                          <a:effectLst/>
                          <a:latin typeface="+mn-lt"/>
                          <a:cs typeface="Arial" panose="020B0604020202020204" pitchFamily="34" charset="0"/>
                        </a:rPr>
                        <a:t>myiasis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Érintkezés a </a:t>
                      </a:r>
                      <a:r>
                        <a:rPr lang="hu-HU" sz="1200" b="0" i="0" u="none" strike="noStrike" noProof="0" dirty="0" err="1" smtClean="0">
                          <a:solidFill>
                            <a:schemeClr val="tx1"/>
                          </a:solidFill>
                          <a:effectLst/>
                          <a:latin typeface="+mn-lt"/>
                        </a:rPr>
                        <a:t>Diptera</a:t>
                      </a:r>
                      <a:r>
                        <a:rPr lang="hu-HU" sz="1200" b="0" i="0" u="none" strike="noStrike" noProof="0" dirty="0" smtClean="0">
                          <a:solidFill>
                            <a:schemeClr val="tx1"/>
                          </a:solidFill>
                          <a:effectLst/>
                          <a:latin typeface="+mn-lt"/>
                        </a:rPr>
                        <a:t> rendbe tartozó legyek lárváival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Calibri" panose="020F0502020204030204" pitchFamily="34" charset="0"/>
                        </a:rPr>
                        <a:t>Fájdalmas lárvákat tartalmazó fekélyek/sebek.</a:t>
                      </a:r>
                      <a:endParaRPr lang="hu-HU" sz="1200" b="0" i="0" u="none" strike="noStrike" noProof="0" dirty="0">
                        <a:solidFill>
                          <a:schemeClr val="tx1"/>
                        </a:solidFill>
                        <a:effectLst/>
                        <a:latin typeface="Calibri" panose="020F0502020204030204" pitchFamily="34" charset="0"/>
                      </a:endParaRPr>
                    </a:p>
                  </a:txBody>
                  <a:tcPr marL="9525" marR="9525" marT="9525" marB="0"/>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270651920"/>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Diftéria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Kontakt vagy levegőben terjedő </a:t>
                      </a:r>
                      <a:r>
                        <a:rPr lang="hu-HU" sz="1200" b="0" i="0" u="none" strike="noStrike" noProof="0" dirty="0" err="1" smtClean="0">
                          <a:solidFill>
                            <a:schemeClr val="tx1"/>
                          </a:solidFill>
                          <a:effectLst/>
                          <a:latin typeface="+mn-lt"/>
                        </a:rPr>
                        <a:t>c</a:t>
                      </a:r>
                      <a:r>
                        <a:rPr lang="hu-HU" sz="1200" b="0" i="1" u="none" strike="noStrike" noProof="0" dirty="0" err="1" smtClean="0">
                          <a:solidFill>
                            <a:schemeClr val="tx1"/>
                          </a:solidFill>
                          <a:effectLst/>
                          <a:latin typeface="+mn-lt"/>
                        </a:rPr>
                        <a:t>orynebacterium</a:t>
                      </a:r>
                      <a:r>
                        <a:rPr lang="hu-HU" sz="1200" b="0" i="1" u="none" strike="noStrike" noProof="0" dirty="0" smtClean="0">
                          <a:solidFill>
                            <a:schemeClr val="tx1"/>
                          </a:solidFill>
                          <a:effectLst/>
                          <a:latin typeface="+mn-lt"/>
                        </a:rPr>
                        <a:t> </a:t>
                      </a:r>
                      <a:r>
                        <a:rPr lang="hu-HU" sz="1200" b="0" i="1" u="none" strike="noStrike" noProof="0" dirty="0" err="1" smtClean="0">
                          <a:solidFill>
                            <a:schemeClr val="tx1"/>
                          </a:solidFill>
                          <a:effectLst/>
                          <a:latin typeface="+mn-lt"/>
                        </a:rPr>
                        <a:t>diphtheriae</a:t>
                      </a:r>
                      <a:r>
                        <a:rPr lang="hu-HU" sz="1200" b="0" i="1" u="none" strike="noStrike" noProof="0" dirty="0" smtClean="0">
                          <a:solidFill>
                            <a:schemeClr val="tx1"/>
                          </a:solidFill>
                          <a:effectLst/>
                          <a:latin typeface="+mn-lt"/>
                        </a:rPr>
                        <a:t> </a:t>
                      </a:r>
                      <a:r>
                        <a:rPr lang="hu-HU" sz="1200" b="0" i="0" u="none" strike="noStrike" noProof="0" dirty="0" smtClean="0">
                          <a:solidFill>
                            <a:schemeClr val="tx1"/>
                          </a:solidFill>
                          <a:effectLst/>
                          <a:latin typeface="+mn-lt"/>
                        </a:rPr>
                        <a:t>baktériumok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Láz, légzési roham, fekélyek/bőrfekélyek, szívizomgyulladás, idegkárosodás, veseelégtelenség,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644683193"/>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Ekcéma (</a:t>
                      </a:r>
                      <a:r>
                        <a:rPr lang="hu-HU" sz="1200" b="0" i="0" u="none" strike="noStrike" noProof="0" dirty="0" err="1" smtClean="0">
                          <a:solidFill>
                            <a:schemeClr val="tx1"/>
                          </a:solidFill>
                          <a:effectLst/>
                          <a:latin typeface="+mn-lt"/>
                          <a:cs typeface="Arial" panose="020B0604020202020204" pitchFamily="34" charset="0"/>
                        </a:rPr>
                        <a:t>atópiás</a:t>
                      </a:r>
                      <a:r>
                        <a:rPr lang="hu-HU" sz="1200" b="0" i="0" u="none" strike="noStrike" noProof="0" dirty="0" smtClean="0">
                          <a:solidFill>
                            <a:schemeClr val="tx1"/>
                          </a:solidFill>
                          <a:effectLst/>
                          <a:latin typeface="+mn-lt"/>
                          <a:cs typeface="Arial" panose="020B0604020202020204" pitchFamily="34" charset="0"/>
                        </a:rPr>
                        <a:t>/kontakt </a:t>
                      </a:r>
                      <a:r>
                        <a:rPr lang="hu-HU" sz="1200" b="0" i="0" u="none" strike="noStrike" noProof="0" dirty="0" err="1" smtClean="0">
                          <a:solidFill>
                            <a:schemeClr val="tx1"/>
                          </a:solidFill>
                          <a:effectLst/>
                          <a:latin typeface="+mn-lt"/>
                          <a:cs typeface="Arial" panose="020B0604020202020204" pitchFamily="34" charset="0"/>
                        </a:rPr>
                        <a:t>dermatitisz</a:t>
                      </a:r>
                      <a:r>
                        <a:rPr lang="hu-HU" sz="1200" b="0" i="0" u="none" strike="noStrike" noProof="0" dirty="0" smtClean="0">
                          <a:solidFill>
                            <a:schemeClr val="tx1"/>
                          </a:solidFill>
                          <a:effectLst/>
                          <a:latin typeface="+mn-lt"/>
                          <a:cs typeface="Arial" panose="020B0604020202020204" pitchFamily="34" charset="0"/>
                        </a:rPr>
                        <a:t>)</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 környezeti allergének, vegyszerek.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Vörös, száraz bőrfoltok, kiütés, </a:t>
                      </a:r>
                      <a:r>
                        <a:rPr lang="hu-HU" sz="1200" b="0" i="0" u="none" strike="noStrike" noProof="0" dirty="0" err="1" smtClean="0">
                          <a:solidFill>
                            <a:schemeClr val="tx1"/>
                          </a:solidFill>
                          <a:effectLst/>
                          <a:latin typeface="+mn-lt"/>
                        </a:rPr>
                        <a:t>bőrkikeményedés</a:t>
                      </a:r>
                      <a:r>
                        <a:rPr lang="hu-HU" sz="1200" b="0" i="0" u="none" strike="noStrike" noProof="0" dirty="0" smtClean="0">
                          <a:solidFill>
                            <a:schemeClr val="tx1"/>
                          </a:solidFill>
                          <a:effectLst/>
                          <a:latin typeface="+mn-lt"/>
                        </a:rPr>
                        <a:t>, kötőhártya-gyulladás.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282008233"/>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Epidermolysis</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bullosa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 bőr törékenysége, könnyek, sebek, hólyagok a bőrön.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6044971"/>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Herpes</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simplex</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Kontakt vagy testfolyadék </a:t>
                      </a:r>
                      <a:r>
                        <a:rPr lang="hu-HU" sz="1200" b="0" i="1" u="none" strike="noStrike" noProof="0" dirty="0" err="1" smtClean="0">
                          <a:solidFill>
                            <a:schemeClr val="tx1"/>
                          </a:solidFill>
                          <a:effectLst/>
                          <a:latin typeface="+mn-lt"/>
                        </a:rPr>
                        <a:t>herpes</a:t>
                      </a:r>
                      <a:r>
                        <a:rPr lang="hu-HU" sz="1200" b="0" i="1" u="none" strike="noStrike" noProof="0" dirty="0" smtClean="0">
                          <a:solidFill>
                            <a:schemeClr val="tx1"/>
                          </a:solidFill>
                          <a:effectLst/>
                          <a:latin typeface="+mn-lt"/>
                        </a:rPr>
                        <a:t> </a:t>
                      </a:r>
                      <a:r>
                        <a:rPr lang="hu-HU" sz="1200" b="0" i="1" u="none" strike="noStrike" noProof="0" dirty="0" err="1" smtClean="0">
                          <a:solidFill>
                            <a:schemeClr val="tx1"/>
                          </a:solidFill>
                          <a:effectLst/>
                          <a:latin typeface="+mn-lt"/>
                        </a:rPr>
                        <a:t>simplex</a:t>
                      </a:r>
                      <a:r>
                        <a:rPr lang="hu-HU" sz="1200" b="0" i="1" u="none" strike="noStrike" noProof="0" dirty="0" smtClean="0">
                          <a:solidFill>
                            <a:schemeClr val="tx1"/>
                          </a:solidFill>
                          <a:effectLst/>
                          <a:latin typeface="+mn-lt"/>
                        </a:rPr>
                        <a:t> </a:t>
                      </a:r>
                      <a:r>
                        <a:rPr lang="hu-HU" sz="1200" b="0" i="0" u="none" strike="noStrike" noProof="0" dirty="0" smtClean="0">
                          <a:solidFill>
                            <a:schemeClr val="tx1"/>
                          </a:solidFill>
                          <a:effectLst/>
                          <a:latin typeface="+mn-lt"/>
                        </a:rPr>
                        <a:t>vírus.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Fájdalom, viszketés és sebek a nemi szervek, a végbélnyílás vagy a száj körül.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302052893"/>
                  </a:ext>
                </a:extLst>
              </a:tr>
              <a:tr h="242625">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Gonorrhea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a:t>
                      </a:r>
                      <a:r>
                        <a:rPr lang="hu-HU" sz="1200" b="0" i="1" u="none" strike="noStrike" noProof="0" dirty="0" smtClean="0">
                          <a:solidFill>
                            <a:schemeClr val="tx1"/>
                          </a:solidFill>
                          <a:effectLst/>
                          <a:latin typeface="+mn-lt"/>
                        </a:rPr>
                        <a:t>a </a:t>
                      </a:r>
                      <a:r>
                        <a:rPr lang="hu-HU" sz="1200" b="0" i="1" u="none" strike="noStrike" noProof="0" dirty="0" err="1" smtClean="0">
                          <a:solidFill>
                            <a:schemeClr val="tx1"/>
                          </a:solidFill>
                          <a:effectLst/>
                          <a:latin typeface="+mn-lt"/>
                        </a:rPr>
                        <a:t>neisseria</a:t>
                      </a:r>
                      <a:r>
                        <a:rPr lang="hu-HU" sz="1200" b="0" i="1" u="none" strike="noStrike" noProof="0" dirty="0" smtClean="0">
                          <a:solidFill>
                            <a:schemeClr val="tx1"/>
                          </a:solidFill>
                          <a:effectLst/>
                          <a:latin typeface="+mn-lt"/>
                        </a:rPr>
                        <a:t> </a:t>
                      </a:r>
                      <a:r>
                        <a:rPr lang="hu-HU" sz="1200" b="0" i="1" u="none" strike="noStrike" noProof="0" dirty="0" err="1" smtClean="0">
                          <a:solidFill>
                            <a:schemeClr val="tx1"/>
                          </a:solidFill>
                          <a:effectLst/>
                          <a:latin typeface="+mn-lt"/>
                        </a:rPr>
                        <a:t>gonorrhoeae</a:t>
                      </a:r>
                      <a:r>
                        <a:rPr lang="hu-HU" sz="1200" b="0" i="0" u="none" strike="noStrike" noProof="0" dirty="0" smtClean="0">
                          <a:solidFill>
                            <a:schemeClr val="tx1"/>
                          </a:solidFill>
                          <a:effectLst/>
                          <a:latin typeface="+mn-lt"/>
                        </a:rPr>
                        <a:t> baktériummal</a:t>
                      </a:r>
                      <a:endParaRPr lang="hu-HU" sz="1200" b="0" i="1"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Láz, kiütés, bőrfekélyek, ízületi fájdalom, duzzanat és merevség.</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4096391511"/>
                  </a:ext>
                </a:extLst>
              </a:tr>
              <a:tr h="23022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Száj- és körömfájás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Kontaktus vagy levegőben terjedő</a:t>
                      </a:r>
                      <a:r>
                        <a:rPr lang="hu-HU" sz="1200" b="0" i="1" u="none" strike="noStrike" noProof="0" dirty="0" smtClean="0">
                          <a:solidFill>
                            <a:schemeClr val="tx1"/>
                          </a:solidFill>
                          <a:effectLst/>
                          <a:latin typeface="+mn-lt"/>
                        </a:rPr>
                        <a:t> </a:t>
                      </a:r>
                      <a:r>
                        <a:rPr lang="hu-HU" sz="1200" b="0" i="1" u="none" strike="noStrike" noProof="0" dirty="0" err="1" smtClean="0">
                          <a:solidFill>
                            <a:schemeClr val="tx1"/>
                          </a:solidFill>
                          <a:effectLst/>
                          <a:latin typeface="+mn-lt"/>
                        </a:rPr>
                        <a:t>Coxsackievirus</a:t>
                      </a:r>
                      <a:r>
                        <a:rPr lang="hu-HU" sz="1200" b="0" i="1" u="none" strike="noStrike" noProof="0" dirty="0" smtClean="0">
                          <a:solidFill>
                            <a:schemeClr val="tx1"/>
                          </a:solidFill>
                          <a:effectLst/>
                          <a:latin typeface="+mn-lt"/>
                        </a:rPr>
                        <a:t>.</a:t>
                      </a:r>
                      <a:endParaRPr lang="hu-HU" sz="1200" b="0" i="1"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Láz, torokfájás, hányinger, fájdalmas szájelváltozások, kiütés.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525117701"/>
                  </a:ext>
                </a:extLst>
              </a:tr>
              <a:tr h="217815">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Hidradenitis</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suppurativa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Hormonális változások, dohányzás, elhízás.</a:t>
                      </a:r>
                      <a:endParaRPr lang="hu-HU" sz="1200" b="0" i="1"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Fájdalmas tályogok, a bőr hegesedése.</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443362599"/>
                  </a:ext>
                </a:extLst>
              </a:tr>
              <a:tr h="25041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Bőrpikkelyesedés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Genetikai hajlam</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Száraz, pikkelyes, viszkető, vörös bőr.</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610616814"/>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Impetigo</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a:t>
                      </a:r>
                      <a:r>
                        <a:rPr lang="hu-HU" sz="1200" b="0" i="1" u="none" strike="noStrike" noProof="0" dirty="0" smtClean="0">
                          <a:solidFill>
                            <a:schemeClr val="tx1"/>
                          </a:solidFill>
                          <a:effectLst/>
                          <a:latin typeface="+mn-lt"/>
                        </a:rPr>
                        <a:t>a </a:t>
                      </a:r>
                      <a:r>
                        <a:rPr lang="hu-HU" sz="1200" b="0" i="1" u="none" strike="noStrike" noProof="0" dirty="0" err="1" smtClean="0">
                          <a:solidFill>
                            <a:schemeClr val="tx1"/>
                          </a:solidFill>
                          <a:effectLst/>
                          <a:latin typeface="+mn-lt"/>
                        </a:rPr>
                        <a:t>staphylococcus</a:t>
                      </a:r>
                      <a:r>
                        <a:rPr lang="hu-HU" sz="1200" b="0" i="0" u="none" strike="noStrike" noProof="0" dirty="0" smtClean="0">
                          <a:solidFill>
                            <a:schemeClr val="tx1"/>
                          </a:solidFill>
                          <a:effectLst/>
                          <a:latin typeface="+mn-lt"/>
                        </a:rPr>
                        <a:t> baktériumokkal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Vörös sebek az arcon.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Marburg</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1" u="none" strike="noStrike" noProof="0" dirty="0" smtClean="0">
                          <a:solidFill>
                            <a:schemeClr val="tx1"/>
                          </a:solidFill>
                          <a:effectLst/>
                          <a:latin typeface="+mn-lt"/>
                        </a:rPr>
                        <a:t> </a:t>
                      </a:r>
                      <a:r>
                        <a:rPr lang="hu-HU" sz="1200" b="0" i="0" u="none" strike="noStrike" noProof="0" dirty="0" smtClean="0">
                          <a:solidFill>
                            <a:schemeClr val="tx1"/>
                          </a:solidFill>
                          <a:effectLst/>
                          <a:latin typeface="+mn-lt"/>
                        </a:rPr>
                        <a:t>Kapcsolat </a:t>
                      </a:r>
                      <a:r>
                        <a:rPr lang="hu-HU" sz="1200" b="0" i="1" u="none" strike="noStrike" noProof="0" dirty="0" smtClean="0">
                          <a:solidFill>
                            <a:schemeClr val="tx1"/>
                          </a:solidFill>
                          <a:effectLst/>
                          <a:latin typeface="+mn-lt"/>
                        </a:rPr>
                        <a:t>a </a:t>
                      </a:r>
                      <a:r>
                        <a:rPr lang="hu-HU" sz="1200" b="0" i="1" u="none" strike="noStrike" noProof="0" dirty="0" err="1" smtClean="0">
                          <a:solidFill>
                            <a:schemeClr val="tx1"/>
                          </a:solidFill>
                          <a:effectLst/>
                          <a:latin typeface="+mn-lt"/>
                        </a:rPr>
                        <a:t>marburg</a:t>
                      </a:r>
                      <a:r>
                        <a:rPr lang="hu-HU" sz="1200" b="0" i="1" u="none" strike="noStrike" noProof="0" dirty="0" smtClean="0">
                          <a:solidFill>
                            <a:schemeClr val="tx1"/>
                          </a:solidFill>
                          <a:effectLst/>
                          <a:latin typeface="+mn-lt"/>
                        </a:rPr>
                        <a:t> </a:t>
                      </a:r>
                      <a:r>
                        <a:rPr lang="hu-HU" sz="1200" b="0" i="0" u="none" strike="noStrike" noProof="0" dirty="0" smtClean="0">
                          <a:solidFill>
                            <a:schemeClr val="tx1"/>
                          </a:solidFill>
                          <a:effectLst/>
                          <a:latin typeface="+mn-lt"/>
                        </a:rPr>
                        <a:t>vírussal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Láz, fejfájás, bőrkiütés, hányás, hasmenés, sárgaság, vérzés, többszervi elégtelenség,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054579435"/>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Kanyaró</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Érintkezés vagy levegőben lévő </a:t>
                      </a:r>
                      <a:r>
                        <a:rPr lang="hu-HU" sz="1200" b="0" i="1" u="none" strike="noStrike" noProof="0" dirty="0" smtClean="0">
                          <a:solidFill>
                            <a:schemeClr val="tx1"/>
                          </a:solidFill>
                          <a:effectLst/>
                          <a:latin typeface="+mn-lt"/>
                        </a:rPr>
                        <a:t>kanyaró </a:t>
                      </a:r>
                      <a:r>
                        <a:rPr lang="hu-HU" sz="1200" b="0" i="1" u="none" strike="noStrike" noProof="0" dirty="0" err="1" smtClean="0">
                          <a:solidFill>
                            <a:schemeClr val="tx1"/>
                          </a:solidFill>
                          <a:effectLst/>
                          <a:latin typeface="+mn-lt"/>
                        </a:rPr>
                        <a:t>morbillivírus</a:t>
                      </a:r>
                      <a:r>
                        <a:rPr lang="hu-HU" sz="1200" b="0" i="1" u="none" strike="noStrike" noProof="0" dirty="0" smtClean="0">
                          <a:solidFill>
                            <a:schemeClr val="tx1"/>
                          </a:solidFill>
                          <a:effectLst/>
                          <a:latin typeface="+mn-lt"/>
                        </a:rPr>
                        <a:t>.</a:t>
                      </a:r>
                      <a:endParaRPr lang="hu-HU" sz="1200" b="0" i="1"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Láz, köhögés, kötőhártya-gyulladás, </a:t>
                      </a:r>
                      <a:r>
                        <a:rPr lang="hu-HU" sz="1200" b="0" i="0" u="none" strike="noStrike" noProof="0" dirty="0" err="1" smtClean="0">
                          <a:solidFill>
                            <a:schemeClr val="tx1"/>
                          </a:solidFill>
                          <a:effectLst/>
                          <a:latin typeface="+mn-lt"/>
                        </a:rPr>
                        <a:t>Koplik</a:t>
                      </a:r>
                      <a:r>
                        <a:rPr lang="hu-HU" sz="1200" b="0" i="0" u="none" strike="noStrike" noProof="0" dirty="0" smtClean="0">
                          <a:solidFill>
                            <a:schemeClr val="tx1"/>
                          </a:solidFill>
                          <a:effectLst/>
                          <a:latin typeface="+mn-lt"/>
                        </a:rPr>
                        <a:t> foltok, kiütés, tüdőgyulladás, </a:t>
                      </a:r>
                      <a:r>
                        <a:rPr lang="hu-HU" sz="1200" b="0" i="0" u="none" strike="noStrike" noProof="0" dirty="0" err="1" smtClean="0">
                          <a:solidFill>
                            <a:schemeClr val="tx1"/>
                          </a:solidFill>
                          <a:effectLst/>
                          <a:latin typeface="+mn-lt"/>
                        </a:rPr>
                        <a:t>encephalitis</a:t>
                      </a:r>
                      <a:r>
                        <a:rPr lang="hu-HU" sz="1200" b="0" i="0" u="none" strike="noStrike" noProof="0" dirty="0" smtClean="0">
                          <a:solidFill>
                            <a:schemeClr val="tx1"/>
                          </a:solidFill>
                          <a:effectLst/>
                          <a:latin typeface="+mn-lt"/>
                        </a:rPr>
                        <a:t>,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910787869"/>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Majomhimlő</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a:t>
                      </a:r>
                      <a:r>
                        <a:rPr lang="hu-HU" sz="1200" b="0" i="1" u="none" strike="noStrike" noProof="0" dirty="0" err="1" smtClean="0">
                          <a:solidFill>
                            <a:schemeClr val="tx1"/>
                          </a:solidFill>
                          <a:effectLst/>
                          <a:latin typeface="+mn-lt"/>
                        </a:rPr>
                        <a:t>mpox</a:t>
                      </a:r>
                      <a:r>
                        <a:rPr lang="hu-HU" sz="1200" b="0" i="0" u="none" strike="noStrike" noProof="0" dirty="0" smtClean="0">
                          <a:solidFill>
                            <a:schemeClr val="tx1"/>
                          </a:solidFill>
                          <a:effectLst/>
                          <a:latin typeface="+mn-lt"/>
                        </a:rPr>
                        <a:t> vírus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Calibri" panose="020F0502020204030204" pitchFamily="34" charset="0"/>
                        </a:rPr>
                        <a:t>Kiütés, kopás, láz, fejfájás, duzzadt nyirokcsomók, légzőszervi tünetek. </a:t>
                      </a:r>
                      <a:endParaRPr lang="hu-HU" sz="1200" b="0" i="0" u="none" strike="noStrike" noProof="0" dirty="0">
                        <a:solidFill>
                          <a:schemeClr val="tx1"/>
                        </a:solidFill>
                        <a:effectLst/>
                        <a:latin typeface="Calibri" panose="020F0502020204030204" pitchFamily="34" charset="0"/>
                      </a:endParaRPr>
                    </a:p>
                  </a:txBody>
                  <a:tcPr marL="9525" marR="9525" marT="9525" marB="0"/>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792473928"/>
                  </a:ext>
                </a:extLst>
              </a:tr>
            </a:tbl>
          </a:graphicData>
        </a:graphic>
      </p:graphicFrame>
    </p:spTree>
    <p:extLst>
      <p:ext uri="{BB962C8B-B14F-4D97-AF65-F5344CB8AC3E}">
        <p14:creationId xmlns:p14="http://schemas.microsoft.com/office/powerpoint/2010/main" val="753013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57994DC-D5A1-837B-183E-7211FFA631BA}"/>
              </a:ext>
            </a:extLst>
          </p:cNvPr>
          <p:cNvGraphicFramePr>
            <a:graphicFrameLocks noGrp="1"/>
          </p:cNvGraphicFramePr>
          <p:nvPr>
            <p:extLst>
              <p:ext uri="{D42A27DB-BD31-4B8C-83A1-F6EECF244321}">
                <p14:modId xmlns:p14="http://schemas.microsoft.com/office/powerpoint/2010/main" val="2879396046"/>
              </p:ext>
            </p:extLst>
          </p:nvPr>
        </p:nvGraphicFramePr>
        <p:xfrm>
          <a:off x="361405" y="670031"/>
          <a:ext cx="11469190" cy="5381486"/>
        </p:xfrm>
        <a:graphic>
          <a:graphicData uri="http://schemas.openxmlformats.org/drawingml/2006/table">
            <a:tbl>
              <a:tblPr>
                <a:tableStyleId>{5C22544A-7EE6-4342-B048-85BDC9FD1C3A}</a:tableStyleId>
              </a:tblPr>
              <a:tblGrid>
                <a:gridCol w="1780904">
                  <a:extLst>
                    <a:ext uri="{9D8B030D-6E8A-4147-A177-3AD203B41FA5}">
                      <a16:colId xmlns:a16="http://schemas.microsoft.com/office/drawing/2014/main" val="581275691"/>
                    </a:ext>
                  </a:extLst>
                </a:gridCol>
                <a:gridCol w="3998691">
                  <a:extLst>
                    <a:ext uri="{9D8B030D-6E8A-4147-A177-3AD203B41FA5}">
                      <a16:colId xmlns:a16="http://schemas.microsoft.com/office/drawing/2014/main" val="14083155"/>
                    </a:ext>
                  </a:extLst>
                </a:gridCol>
                <a:gridCol w="4583606">
                  <a:extLst>
                    <a:ext uri="{9D8B030D-6E8A-4147-A177-3AD203B41FA5}">
                      <a16:colId xmlns:a16="http://schemas.microsoft.com/office/drawing/2014/main" val="1550759289"/>
                    </a:ext>
                  </a:extLst>
                </a:gridCol>
                <a:gridCol w="1105989">
                  <a:extLst>
                    <a:ext uri="{9D8B030D-6E8A-4147-A177-3AD203B41FA5}">
                      <a16:colId xmlns:a16="http://schemas.microsoft.com/office/drawing/2014/main" val="197457860"/>
                    </a:ext>
                  </a:extLst>
                </a:gridCol>
              </a:tblGrid>
              <a:tr h="0">
                <a:tc>
                  <a:txBody>
                    <a:bodyPr/>
                    <a:lstStyle/>
                    <a:p>
                      <a:pPr algn="ctr" rtl="0" fontAlgn="t"/>
                      <a:r>
                        <a:rPr lang="hu-HU" sz="1200" b="1" u="none" strike="noStrike" noProof="0" dirty="0" smtClean="0">
                          <a:solidFill>
                            <a:srgbClr val="0070C0"/>
                          </a:solidFill>
                          <a:effectLst/>
                          <a:latin typeface="+mn-lt"/>
                        </a:rPr>
                        <a:t>Betegség</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Okok/kiváltó okok</a:t>
                      </a:r>
                      <a:r>
                        <a:rPr lang="hu-HU" sz="1200" b="1" i="0" u="none" strike="noStrike" baseline="30000" noProof="0" dirty="0" smtClean="0">
                          <a:solidFill>
                            <a:srgbClr val="0070C0"/>
                          </a:solidFill>
                          <a:effectLst/>
                          <a:latin typeface="+mn-lt"/>
                        </a:rPr>
                        <a:t>2</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Tünetek/klinikai jellemzők</a:t>
                      </a:r>
                      <a:endParaRPr lang="hu-HU" sz="1200" b="1" i="0" u="none" strike="noStrike" noProof="0" dirty="0">
                        <a:solidFill>
                          <a:srgbClr val="0070C0"/>
                        </a:solidFill>
                        <a:effectLst/>
                        <a:latin typeface="+mn-lt"/>
                      </a:endParaRPr>
                    </a:p>
                  </a:txBody>
                  <a:tcPr marL="6757" marR="6757" marT="6757" marB="0" anchor="ctr"/>
                </a:tc>
                <a:tc>
                  <a:txBody>
                    <a:bodyPr/>
                    <a:lstStyle/>
                    <a:p>
                      <a:pPr algn="ctr" rtl="0" fontAlgn="t"/>
                      <a:r>
                        <a:rPr lang="hu-HU" sz="1200" b="1" i="0" u="none" strike="noStrike" noProof="0" dirty="0" smtClean="0">
                          <a:solidFill>
                            <a:srgbClr val="0070C0"/>
                          </a:solidFill>
                          <a:effectLst/>
                          <a:latin typeface="+mn-lt"/>
                        </a:rPr>
                        <a:t>Érinti az éghajlatváltozás?</a:t>
                      </a:r>
                      <a:endParaRPr lang="hu-HU" sz="1200" b="1" i="0" u="none" strike="noStrike" noProof="0" dirty="0">
                        <a:solidFill>
                          <a:srgbClr val="0070C0"/>
                        </a:solidFill>
                        <a:effectLst/>
                        <a:latin typeface="+mn-lt"/>
                      </a:endParaRPr>
                    </a:p>
                  </a:txBody>
                  <a:tcPr marL="6757" marR="6757" marT="6757" marB="0" anchor="ctr"/>
                </a:tc>
                <a:extLst>
                  <a:ext uri="{0D108BD9-81ED-4DB2-BD59-A6C34878D82A}">
                    <a16:rowId xmlns:a16="http://schemas.microsoft.com/office/drawing/2014/main" val="2179879080"/>
                  </a:ext>
                </a:extLst>
              </a:tr>
              <a:tr h="451452">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Prurigo</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nodularis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Nem ismert. A kockázati tényezők közé tartozik az </a:t>
                      </a:r>
                      <a:r>
                        <a:rPr lang="hu-HU" sz="1200" b="0" i="0" u="none" strike="noStrike" noProof="0" dirty="0" err="1" smtClean="0">
                          <a:solidFill>
                            <a:schemeClr val="tx1"/>
                          </a:solidFill>
                          <a:effectLst/>
                          <a:latin typeface="+mn-lt"/>
                        </a:rPr>
                        <a:t>atópiás</a:t>
                      </a:r>
                      <a:r>
                        <a:rPr lang="hu-HU" sz="1200" b="0" i="0" u="none" strike="noStrike" noProof="0" dirty="0" smtClean="0">
                          <a:solidFill>
                            <a:schemeClr val="tx1"/>
                          </a:solidFill>
                          <a:effectLst/>
                          <a:latin typeface="+mn-lt"/>
                        </a:rPr>
                        <a:t> </a:t>
                      </a:r>
                      <a:r>
                        <a:rPr lang="hu-HU" sz="1200" b="0" i="0" u="none" strike="noStrike" noProof="0" dirty="0" err="1" smtClean="0">
                          <a:solidFill>
                            <a:schemeClr val="tx1"/>
                          </a:solidFill>
                          <a:effectLst/>
                          <a:latin typeface="+mn-lt"/>
                        </a:rPr>
                        <a:t>dermatitis</a:t>
                      </a:r>
                      <a:r>
                        <a:rPr lang="hu-HU" sz="1200" b="0" i="0" u="none" strike="noStrike" noProof="0" dirty="0" smtClean="0">
                          <a:solidFill>
                            <a:schemeClr val="tx1"/>
                          </a:solidFill>
                          <a:effectLst/>
                          <a:latin typeface="+mn-lt"/>
                        </a:rPr>
                        <a: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Viszkető bőrcsomók a karokon, lábakon, hason és/vagy háton.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Esetleg</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375918404"/>
                  </a:ext>
                </a:extLst>
              </a:tr>
              <a:tr h="49500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Psoriasis</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Genetikai hajlam, bőrsérülés, torokfertőzések, bizonyos gyógyszerek.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Hámló bőrfoltok/pikkelyek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914117409"/>
                  </a:ext>
                </a:extLst>
              </a:tr>
              <a:tr h="31500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Reynaud</a:t>
                      </a:r>
                      <a:r>
                        <a:rPr lang="hu-HU" sz="1200" b="0" i="0" u="none" strike="noStrike" noProof="0" dirty="0" smtClean="0">
                          <a:solidFill>
                            <a:schemeClr val="tx1"/>
                          </a:solidFill>
                          <a:effectLst/>
                          <a:latin typeface="+mn-lt"/>
                          <a:cs typeface="Arial" panose="020B0604020202020204" pitchFamily="34" charset="0"/>
                        </a:rPr>
                        <a:t>-kór</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Hideg hőmérséklet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Hideg, zsibbadt, fehér/kék bőr az ujjakon vagy lábujjakon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Nem</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609697411"/>
                  </a:ext>
                </a:extLst>
              </a:tr>
              <a:tr h="49500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Ótvar (</a:t>
                      </a:r>
                      <a:r>
                        <a:rPr lang="hu-HU" sz="1200" b="0" i="0" u="none" strike="noStrike" noProof="0" dirty="0" err="1" smtClean="0">
                          <a:solidFill>
                            <a:schemeClr val="tx1"/>
                          </a:solidFill>
                          <a:effectLst/>
                          <a:latin typeface="+mn-lt"/>
                          <a:cs typeface="Arial" panose="020B0604020202020204" pitchFamily="34" charset="0"/>
                        </a:rPr>
                        <a:t>tinea</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cs typeface="Arial" panose="020B0604020202020204" pitchFamily="34" charset="0"/>
                        </a:rPr>
                        <a:t>corporis</a:t>
                      </a:r>
                      <a:r>
                        <a:rPr lang="hu-HU" sz="1200" b="0" i="0" u="none" strike="noStrike" noProof="0" dirty="0" smtClean="0">
                          <a:solidFill>
                            <a:schemeClr val="tx1"/>
                          </a:solidFill>
                          <a:effectLst/>
                          <a:latin typeface="+mn-lt"/>
                          <a:cs typeface="Arial" panose="020B0604020202020204" pitchFamily="34" charset="0"/>
                        </a:rPr>
                        <a:t>)</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a:t>
                      </a:r>
                      <a:r>
                        <a:rPr lang="hu-HU" sz="1200" b="0" i="1" u="none" strike="noStrike" noProof="0" dirty="0" smtClean="0">
                          <a:solidFill>
                            <a:schemeClr val="tx1"/>
                          </a:solidFill>
                          <a:effectLst/>
                          <a:latin typeface="+mn-lt"/>
                        </a:rPr>
                        <a:t>a </a:t>
                      </a:r>
                      <a:r>
                        <a:rPr lang="hu-HU" sz="1200" b="0" i="1" u="none" strike="noStrike" noProof="0" dirty="0" err="1" smtClean="0">
                          <a:solidFill>
                            <a:schemeClr val="tx1"/>
                          </a:solidFill>
                          <a:effectLst/>
                          <a:latin typeface="+mn-lt"/>
                        </a:rPr>
                        <a:t>trichophyton</a:t>
                      </a:r>
                      <a:r>
                        <a:rPr lang="hu-HU" sz="1200" b="0" i="0" u="none" strike="noStrike" noProof="0" dirty="0" smtClean="0">
                          <a:solidFill>
                            <a:schemeClr val="tx1"/>
                          </a:solidFill>
                          <a:effectLst/>
                          <a:latin typeface="+mn-lt"/>
                        </a:rPr>
                        <a:t>, </a:t>
                      </a:r>
                      <a:r>
                        <a:rPr lang="hu-HU" sz="1200" b="0" i="1" u="none" strike="noStrike" noProof="0" dirty="0" smtClean="0">
                          <a:solidFill>
                            <a:schemeClr val="tx1"/>
                          </a:solidFill>
                          <a:effectLst/>
                          <a:latin typeface="+mn-lt"/>
                        </a:rPr>
                        <a:t>a </a:t>
                      </a:r>
                      <a:r>
                        <a:rPr lang="hu-HU" sz="1200" b="0" i="1" u="none" strike="noStrike" noProof="0" dirty="0" err="1" smtClean="0">
                          <a:solidFill>
                            <a:schemeClr val="tx1"/>
                          </a:solidFill>
                          <a:effectLst/>
                          <a:latin typeface="+mn-lt"/>
                        </a:rPr>
                        <a:t>microsporum</a:t>
                      </a:r>
                      <a:r>
                        <a:rPr lang="hu-HU" sz="1200" b="0" i="0" u="none" strike="noStrike" noProof="0" dirty="0" smtClean="0">
                          <a:solidFill>
                            <a:schemeClr val="tx1"/>
                          </a:solidFill>
                          <a:effectLst/>
                          <a:latin typeface="+mn-lt"/>
                        </a:rPr>
                        <a:t> vagy az </a:t>
                      </a:r>
                      <a:r>
                        <a:rPr lang="hu-HU" sz="1200" b="0" i="1" u="none" strike="noStrike" noProof="0" dirty="0" err="1" smtClean="0">
                          <a:solidFill>
                            <a:schemeClr val="tx1"/>
                          </a:solidFill>
                          <a:effectLst/>
                          <a:latin typeface="+mn-lt"/>
                        </a:rPr>
                        <a:t>epidermophyton</a:t>
                      </a:r>
                      <a:r>
                        <a:rPr lang="hu-HU" sz="1200" b="0" i="1" u="none" strike="noStrike" noProof="0" dirty="0" smtClean="0">
                          <a:solidFill>
                            <a:schemeClr val="tx1"/>
                          </a:solidFill>
                          <a:effectLst/>
                          <a:latin typeface="+mn-lt"/>
                        </a:rPr>
                        <a:t> gombákkal</a:t>
                      </a:r>
                      <a:r>
                        <a:rPr lang="hu-HU" sz="1200" b="0" i="0" u="none" strike="noStrike" noProof="0" dirty="0" smtClean="0">
                          <a:solidFill>
                            <a:schemeClr val="tx1"/>
                          </a:solidFill>
                          <a:effectLst/>
                          <a:latin typeface="+mn-lt"/>
                        </a:rPr>
                        <a:t> .</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Viszkető, piros, körkörös kiütés.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780844472"/>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Rosacea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rPr>
                        <a:t>Genetikai hajlam, bizonyos vegyi anyagok élelmiszerekben, alkohol, éghajlati viszonyok.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Vörös foltok / kiütések az arcon.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559362778"/>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Rubella</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Levegőben terjedő vagy kontakt </a:t>
                      </a:r>
                      <a:r>
                        <a:rPr lang="hu-HU" sz="1200" b="0" i="1" u="none" strike="noStrike" noProof="0" dirty="0" smtClean="0">
                          <a:solidFill>
                            <a:schemeClr val="tx1"/>
                          </a:solidFill>
                          <a:effectLst/>
                          <a:latin typeface="+mn-lt"/>
                        </a:rPr>
                        <a:t>rubeola</a:t>
                      </a:r>
                      <a:r>
                        <a:rPr lang="hu-HU" sz="1200" b="0" i="0" u="none" strike="noStrike" noProof="0" dirty="0" smtClean="0">
                          <a:solidFill>
                            <a:schemeClr val="tx1"/>
                          </a:solidFill>
                          <a:effectLst/>
                          <a:latin typeface="+mn-lt"/>
                        </a:rPr>
                        <a:t> vírus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Vörös bőrkiütés, vörös szemek, láz, fejfájás, köhögés, ízületi gyulladás (nőknél), vetélés, születési rendellenességek és halál (újszülötteknél)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180697838"/>
                  </a:ext>
                </a:extLst>
              </a:tr>
              <a:tr h="334966">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Övsömör</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 V</a:t>
                      </a:r>
                      <a:r>
                        <a:rPr lang="hu-HU" sz="1200" b="0" i="1" u="none" strike="noStrike" noProof="0" dirty="0" smtClean="0">
                          <a:solidFill>
                            <a:schemeClr val="tx1"/>
                          </a:solidFill>
                          <a:effectLst/>
                          <a:latin typeface="+mn-lt"/>
                        </a:rPr>
                        <a:t>aricella-</a:t>
                      </a:r>
                      <a:r>
                        <a:rPr lang="hu-HU" sz="1200" b="0" i="1" u="none" strike="noStrike" noProof="0" dirty="0" err="1" smtClean="0">
                          <a:solidFill>
                            <a:schemeClr val="tx1"/>
                          </a:solidFill>
                          <a:effectLst/>
                          <a:latin typeface="+mn-lt"/>
                        </a:rPr>
                        <a:t>zoster</a:t>
                      </a:r>
                      <a:r>
                        <a:rPr lang="hu-HU" sz="1200" b="0" i="0" u="none" strike="noStrike" noProof="0" dirty="0" smtClean="0">
                          <a:solidFill>
                            <a:schemeClr val="tx1"/>
                          </a:solidFill>
                          <a:effectLst/>
                          <a:latin typeface="+mn-lt"/>
                        </a:rPr>
                        <a:t> vírus előzetesen bárányhimlőből szerzett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Fájdalmas kiütés az arc vagy a test egyik oldalán.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305989447"/>
                  </a:ext>
                </a:extLst>
              </a:tr>
              <a:tr h="45000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hu-HU" sz="1200" b="0" i="0" u="none" strike="noStrike" noProof="0" dirty="0" smtClean="0">
                          <a:solidFill>
                            <a:schemeClr val="tx1"/>
                          </a:solidFill>
                          <a:effectLst/>
                          <a:latin typeface="+mn-lt"/>
                          <a:cs typeface="Arial" panose="020B0604020202020204" pitchFamily="34" charset="0"/>
                        </a:rPr>
                        <a:t>Bőrrák (</a:t>
                      </a:r>
                      <a:r>
                        <a:rPr lang="hu-HU" sz="1200" b="0" i="0" u="none" strike="noStrike" noProof="0" dirty="0" err="1" smtClean="0">
                          <a:solidFill>
                            <a:schemeClr val="tx1"/>
                          </a:solidFill>
                          <a:effectLst/>
                          <a:latin typeface="+mn-lt"/>
                          <a:cs typeface="Arial" panose="020B0604020202020204" pitchFamily="34" charset="0"/>
                        </a:rPr>
                        <a:t>bazális</a:t>
                      </a:r>
                      <a:r>
                        <a:rPr lang="hu-HU" sz="1200" b="0" i="0" u="none" strike="noStrike" noProof="0" dirty="0" smtClean="0">
                          <a:solidFill>
                            <a:schemeClr val="tx1"/>
                          </a:solidFill>
                          <a:effectLst/>
                          <a:latin typeface="+mn-lt"/>
                          <a:cs typeface="Arial" panose="020B0604020202020204" pitchFamily="34" charset="0"/>
                        </a:rPr>
                        <a:t> sejt, laphámsejt, </a:t>
                      </a:r>
                      <a:r>
                        <a:rPr lang="hu-HU" sz="1200" b="0" i="0" u="none" strike="noStrike" noProof="0" dirty="0" err="1" smtClean="0">
                          <a:solidFill>
                            <a:schemeClr val="tx1"/>
                          </a:solidFill>
                          <a:effectLst/>
                          <a:latin typeface="+mn-lt"/>
                          <a:cs typeface="Arial" panose="020B0604020202020204" pitchFamily="34" charset="0"/>
                        </a:rPr>
                        <a:t>melanoma</a:t>
                      </a:r>
                      <a:r>
                        <a:rPr lang="hu-HU" sz="1200" b="0" i="0" u="none" strike="noStrike" noProof="0" dirty="0" smtClean="0">
                          <a:solidFill>
                            <a:schemeClr val="tx1"/>
                          </a:solidFill>
                          <a:effectLst/>
                          <a:latin typeface="+mn-lt"/>
                          <a:cs typeface="Arial" panose="020B0604020202020204" pitchFamily="34" charset="0"/>
                        </a:rPr>
                        <a:t>)</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 napsugárzás, vese dialízis, arzénfogyasztás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Sérülések vagy csomók a bőrön, laphámsejt és </a:t>
                      </a:r>
                      <a:r>
                        <a:rPr lang="hu-HU" sz="1200" b="0" i="0" u="none" strike="noStrike" noProof="0" dirty="0" err="1" smtClean="0">
                          <a:solidFill>
                            <a:schemeClr val="tx1"/>
                          </a:solidFill>
                          <a:effectLst/>
                          <a:latin typeface="+mn-lt"/>
                        </a:rPr>
                        <a:t>melanoma</a:t>
                      </a:r>
                      <a:r>
                        <a:rPr lang="hu-HU" sz="1200" b="0" i="0" u="none" strike="noStrike" noProof="0" dirty="0" smtClean="0">
                          <a:solidFill>
                            <a:schemeClr val="tx1"/>
                          </a:solidFill>
                          <a:effectLst/>
                          <a:latin typeface="+mn-lt"/>
                        </a:rPr>
                        <a:t> esetén: </a:t>
                      </a:r>
                      <a:r>
                        <a:rPr lang="hu-HU" sz="1200" b="0" i="0" u="none" strike="noStrike" noProof="0" dirty="0" err="1" smtClean="0">
                          <a:solidFill>
                            <a:schemeClr val="tx1"/>
                          </a:solidFill>
                          <a:effectLst/>
                          <a:latin typeface="+mn-lt"/>
                        </a:rPr>
                        <a:t>metasztázis</a:t>
                      </a:r>
                      <a:r>
                        <a:rPr lang="hu-HU" sz="1200" b="0" i="0" u="none" strike="noStrike" noProof="0" dirty="0" smtClean="0">
                          <a:solidFill>
                            <a:schemeClr val="tx1"/>
                          </a:solidFill>
                          <a:effectLst/>
                          <a:latin typeface="+mn-lt"/>
                        </a:rPr>
                        <a:t>,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1833861977"/>
                  </a:ext>
                </a:extLst>
              </a:tr>
              <a:tr h="31500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Rüh</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emberi rüh atkával (</a:t>
                      </a:r>
                      <a:r>
                        <a:rPr lang="hu-HU" sz="1200" b="0" i="1" u="none" strike="noStrike" noProof="0" dirty="0" err="1" smtClean="0">
                          <a:solidFill>
                            <a:schemeClr val="tx1"/>
                          </a:solidFill>
                          <a:effectLst/>
                          <a:latin typeface="+mn-lt"/>
                        </a:rPr>
                        <a:t>sarcoptes</a:t>
                      </a:r>
                      <a:r>
                        <a:rPr lang="hu-HU" sz="1200" b="0" i="1" u="none" strike="noStrike" noProof="0" dirty="0" smtClean="0">
                          <a:solidFill>
                            <a:schemeClr val="tx1"/>
                          </a:solidFill>
                          <a:effectLst/>
                          <a:latin typeface="+mn-lt"/>
                        </a:rPr>
                        <a:t> </a:t>
                      </a:r>
                      <a:r>
                        <a:rPr lang="hu-HU" sz="1200" b="0" i="1" u="none" strike="noStrike" noProof="0" dirty="0" err="1" smtClean="0">
                          <a:solidFill>
                            <a:schemeClr val="tx1"/>
                          </a:solidFill>
                          <a:effectLst/>
                          <a:latin typeface="+mn-lt"/>
                        </a:rPr>
                        <a:t>scabiei</a:t>
                      </a:r>
                      <a:r>
                        <a:rPr lang="hu-HU" sz="1200" b="0" i="1" u="none" strike="noStrike" noProof="0" dirty="0" smtClean="0">
                          <a:solidFill>
                            <a:schemeClr val="tx1"/>
                          </a:solidFill>
                          <a:effectLst/>
                          <a:latin typeface="+mn-lt"/>
                        </a:rPr>
                        <a:t> var. </a:t>
                      </a:r>
                      <a:r>
                        <a:rPr lang="hu-HU" sz="1200" b="0" i="1" u="none" strike="noStrike" noProof="0" dirty="0" err="1" smtClean="0">
                          <a:solidFill>
                            <a:schemeClr val="tx1"/>
                          </a:solidFill>
                          <a:effectLst/>
                          <a:latin typeface="+mn-lt"/>
                        </a:rPr>
                        <a:t>hominis</a:t>
                      </a:r>
                      <a:r>
                        <a:rPr lang="hu-HU" sz="1200" b="0" i="0" u="none" strike="noStrike" noProof="0" dirty="0" smtClean="0">
                          <a:solidFill>
                            <a:schemeClr val="tx1"/>
                          </a:solidFill>
                          <a:effectLst/>
                          <a:latin typeface="+mn-lt"/>
                        </a:rPr>
                        <a:t>)</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Viszkető, pattanásszerű kiütés.</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507568171"/>
                  </a:ext>
                </a:extLst>
              </a:tr>
              <a:tr h="0">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Szifilisz</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a </a:t>
                      </a:r>
                      <a:r>
                        <a:rPr lang="hu-HU" sz="1200" b="0" i="0" u="none" strike="noStrike" noProof="0" dirty="0" err="1" smtClean="0">
                          <a:solidFill>
                            <a:schemeClr val="tx1"/>
                          </a:solidFill>
                          <a:effectLst/>
                          <a:latin typeface="+mn-lt"/>
                        </a:rPr>
                        <a:t>treponema</a:t>
                      </a:r>
                      <a:r>
                        <a:rPr lang="hu-HU" sz="1200" b="0" i="0" u="none" strike="noStrike" noProof="0" dirty="0" smtClean="0">
                          <a:solidFill>
                            <a:schemeClr val="tx1"/>
                          </a:solidFill>
                          <a:effectLst/>
                          <a:latin typeface="+mn-lt"/>
                        </a:rPr>
                        <a:t> </a:t>
                      </a:r>
                      <a:r>
                        <a:rPr lang="hu-HU" sz="1200" b="0" i="0" u="none" strike="noStrike" noProof="0" dirty="0" err="1" smtClean="0">
                          <a:solidFill>
                            <a:schemeClr val="tx1"/>
                          </a:solidFill>
                          <a:effectLst/>
                          <a:latin typeface="+mn-lt"/>
                        </a:rPr>
                        <a:t>pallidum</a:t>
                      </a:r>
                      <a:r>
                        <a:rPr lang="hu-HU" sz="1200" b="0" i="0" u="none" strike="noStrike" noProof="0" dirty="0" smtClean="0">
                          <a:solidFill>
                            <a:schemeClr val="tx1"/>
                          </a:solidFill>
                          <a:effectLst/>
                          <a:latin typeface="+mn-lt"/>
                        </a:rPr>
                        <a:t> baktériummal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Egyetlen </a:t>
                      </a:r>
                      <a:r>
                        <a:rPr lang="hu-HU" sz="1200" b="0" i="0" u="none" strike="noStrike" noProof="0" dirty="0" err="1" smtClean="0">
                          <a:solidFill>
                            <a:schemeClr val="tx1"/>
                          </a:solidFill>
                          <a:effectLst/>
                          <a:latin typeface="+mn-lt"/>
                        </a:rPr>
                        <a:t>chancre</a:t>
                      </a:r>
                      <a:r>
                        <a:rPr lang="hu-HU" sz="1200" b="0" i="0" u="none" strike="noStrike" noProof="0" dirty="0" smtClean="0">
                          <a:solidFill>
                            <a:schemeClr val="tx1"/>
                          </a:solidFill>
                          <a:effectLst/>
                          <a:latin typeface="+mn-lt"/>
                        </a:rPr>
                        <a:t> (fájó), kiütések, elváltozások, láz, duzzadt nyirokcsomók, létfontosságú szervek támadása,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2117888876"/>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Vibrio</a:t>
                      </a:r>
                      <a:r>
                        <a:rPr lang="hu-HU" sz="1200" b="0" i="0" u="none" strike="noStrike" noProof="0" dirty="0" smtClean="0">
                          <a:solidFill>
                            <a:schemeClr val="tx1"/>
                          </a:solidFill>
                          <a:effectLst/>
                          <a:latin typeface="+mn-lt"/>
                          <a:cs typeface="Arial" panose="020B0604020202020204" pitchFamily="34" charset="0"/>
                        </a:rPr>
                        <a:t> </a:t>
                      </a:r>
                      <a:r>
                        <a:rPr lang="hu-HU" sz="1200" b="0" i="0" u="none" strike="noStrike" noProof="0" dirty="0" err="1" smtClean="0">
                          <a:solidFill>
                            <a:schemeClr val="tx1"/>
                          </a:solidFill>
                          <a:effectLst/>
                          <a:latin typeface="+mn-lt"/>
                        </a:rPr>
                        <a:t>vulnificus</a:t>
                      </a:r>
                      <a:r>
                        <a:rPr lang="hu-HU" sz="1200" b="0" i="0" u="none" strike="noStrike" noProof="0" dirty="0" smtClean="0">
                          <a:solidFill>
                            <a:schemeClr val="tx1"/>
                          </a:solidFill>
                          <a:effectLst/>
                          <a:latin typeface="+mn-lt"/>
                        </a:rPr>
                        <a:t> </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Nyílt sebérintkezés folyadékkal vagy </a:t>
                      </a:r>
                      <a:r>
                        <a:rPr lang="hu-HU" sz="1200" b="0" i="0" u="none" strike="noStrike" noProof="0" dirty="0" err="1" smtClean="0">
                          <a:solidFill>
                            <a:schemeClr val="tx1"/>
                          </a:solidFill>
                          <a:effectLst/>
                          <a:latin typeface="+mn-lt"/>
                        </a:rPr>
                        <a:t>v</a:t>
                      </a:r>
                      <a:r>
                        <a:rPr lang="hu-HU" sz="1200" b="0" i="1" u="none" strike="noStrike" noProof="0" dirty="0" err="1" smtClean="0">
                          <a:solidFill>
                            <a:schemeClr val="tx1"/>
                          </a:solidFill>
                          <a:effectLst/>
                          <a:latin typeface="+mn-lt"/>
                        </a:rPr>
                        <a:t>ibrio</a:t>
                      </a:r>
                      <a:r>
                        <a:rPr lang="hu-HU" sz="1200" b="0" i="1" u="none" strike="noStrike" noProof="0" dirty="0" smtClean="0">
                          <a:solidFill>
                            <a:schemeClr val="tx1"/>
                          </a:solidFill>
                          <a:effectLst/>
                          <a:latin typeface="+mn-lt"/>
                        </a:rPr>
                        <a:t> </a:t>
                      </a:r>
                      <a:r>
                        <a:rPr lang="hu-HU" sz="1200" b="0" i="1" u="none" strike="noStrike" noProof="0" dirty="0" err="1" smtClean="0">
                          <a:solidFill>
                            <a:schemeClr val="tx1"/>
                          </a:solidFill>
                          <a:effectLst/>
                          <a:latin typeface="+mn-lt"/>
                        </a:rPr>
                        <a:t>vulnificus</a:t>
                      </a:r>
                      <a:r>
                        <a:rPr lang="hu-HU" sz="1200" b="0" i="1" u="none" strike="noStrike" noProof="0" dirty="0" smtClean="0">
                          <a:solidFill>
                            <a:schemeClr val="tx1"/>
                          </a:solidFill>
                          <a:effectLst/>
                          <a:latin typeface="+mn-lt"/>
                        </a:rPr>
                        <a:t> </a:t>
                      </a:r>
                      <a:r>
                        <a:rPr lang="hu-HU" sz="1200" b="0" i="0" u="none" strike="noStrike" noProof="0" dirty="0" smtClean="0">
                          <a:solidFill>
                            <a:schemeClr val="tx1"/>
                          </a:solidFill>
                          <a:effectLst/>
                          <a:latin typeface="+mn-lt"/>
                        </a:rPr>
                        <a:t>baktériumokat tartalmazó tenger gyümölcseinek fogyasztása</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Hólyagos bőrelváltozások, láz, hányás, hasmenés, </a:t>
                      </a:r>
                      <a:r>
                        <a:rPr lang="hu-HU" sz="1200" b="0" i="0" u="none" strike="noStrike" noProof="0" dirty="0" err="1" smtClean="0">
                          <a:solidFill>
                            <a:schemeClr val="tx1"/>
                          </a:solidFill>
                          <a:effectLst/>
                          <a:latin typeface="+mn-lt"/>
                        </a:rPr>
                        <a:t>nekrotizáló</a:t>
                      </a:r>
                      <a:r>
                        <a:rPr lang="hu-HU" sz="1200" b="0" i="0" u="none" strike="noStrike" noProof="0" dirty="0" smtClean="0">
                          <a:solidFill>
                            <a:schemeClr val="tx1"/>
                          </a:solidFill>
                          <a:effectLst/>
                          <a:latin typeface="+mn-lt"/>
                        </a:rPr>
                        <a:t> </a:t>
                      </a:r>
                      <a:r>
                        <a:rPr lang="hu-HU" sz="1200" b="0" i="0" u="none" strike="noStrike" noProof="0" dirty="0" err="1" smtClean="0">
                          <a:solidFill>
                            <a:schemeClr val="tx1"/>
                          </a:solidFill>
                          <a:effectLst/>
                          <a:latin typeface="+mn-lt"/>
                        </a:rPr>
                        <a:t>fasciitis</a:t>
                      </a:r>
                      <a:r>
                        <a:rPr lang="hu-HU" sz="1200" b="0" i="0" u="none" strike="noStrike" noProof="0" dirty="0" smtClean="0">
                          <a:solidFill>
                            <a:schemeClr val="tx1"/>
                          </a:solidFill>
                          <a:effectLst/>
                          <a:latin typeface="+mn-lt"/>
                        </a:rPr>
                        <a:t>, halál.</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548335840"/>
                  </a:ext>
                </a:extLst>
              </a:tr>
              <a:tr h="289966">
                <a:tc>
                  <a:txBody>
                    <a:bodyPr/>
                    <a:lstStyle/>
                    <a:p>
                      <a:pPr algn="l" rtl="0" fontAlgn="ctr"/>
                      <a:r>
                        <a:rPr lang="hu-HU" sz="1200" b="0" i="0" u="none" strike="noStrike" noProof="0" dirty="0" smtClean="0">
                          <a:solidFill>
                            <a:schemeClr val="tx1"/>
                          </a:solidFill>
                          <a:effectLst/>
                          <a:latin typeface="+mn-lt"/>
                          <a:cs typeface="Arial" panose="020B0604020202020204" pitchFamily="34" charset="0"/>
                        </a:rPr>
                        <a:t>Vírusos szemölcsök</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kapcsolat </a:t>
                      </a:r>
                      <a:r>
                        <a:rPr lang="hu-HU" sz="1200" b="0" i="1" u="none" strike="noStrike" noProof="0" dirty="0" smtClean="0">
                          <a:solidFill>
                            <a:schemeClr val="tx1"/>
                          </a:solidFill>
                          <a:effectLst/>
                          <a:latin typeface="+mn-lt"/>
                        </a:rPr>
                        <a:t>a humán </a:t>
                      </a:r>
                      <a:r>
                        <a:rPr lang="hu-HU" sz="1200" b="0" i="1" u="none" strike="noStrike" noProof="0" dirty="0" err="1" smtClean="0">
                          <a:solidFill>
                            <a:schemeClr val="tx1"/>
                          </a:solidFill>
                          <a:effectLst/>
                          <a:latin typeface="+mn-lt"/>
                        </a:rPr>
                        <a:t>papillomavírussal</a:t>
                      </a:r>
                      <a:r>
                        <a:rPr lang="hu-HU" sz="1200" b="0" i="1" u="none" strike="noStrike" noProof="0" dirty="0" smtClean="0">
                          <a:solidFill>
                            <a:schemeClr val="tx1"/>
                          </a:solidFill>
                          <a:effectLst/>
                          <a:latin typeface="+mn-lt"/>
                        </a:rPr>
                        <a:t>  </a:t>
                      </a:r>
                      <a:endParaRPr lang="hu-HU" sz="1200" b="0" i="1"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Szemölcsök.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4159951182"/>
                  </a:ext>
                </a:extLst>
              </a:tr>
              <a:tr h="0">
                <a:tc>
                  <a:txBody>
                    <a:bodyPr/>
                    <a:lstStyle/>
                    <a:p>
                      <a:pPr algn="l" rtl="0" fontAlgn="ctr"/>
                      <a:r>
                        <a:rPr lang="hu-HU" sz="1200" b="0" i="0" u="none" strike="noStrike" noProof="0" dirty="0" err="1" smtClean="0">
                          <a:solidFill>
                            <a:schemeClr val="tx1"/>
                          </a:solidFill>
                          <a:effectLst/>
                          <a:latin typeface="+mn-lt"/>
                          <a:cs typeface="Arial" panose="020B0604020202020204" pitchFamily="34" charset="0"/>
                        </a:rPr>
                        <a:t>Vitiligo</a:t>
                      </a:r>
                      <a:endParaRPr lang="hu-HU" sz="1200" b="0" i="0" u="none" strike="noStrike" noProof="0"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hu-HU" sz="1200" b="0" i="0" u="none" strike="noStrike" noProof="0" dirty="0" smtClean="0">
                          <a:solidFill>
                            <a:schemeClr val="tx1"/>
                          </a:solidFill>
                          <a:effectLst/>
                          <a:latin typeface="+mn-lt"/>
                        </a:rPr>
                        <a:t>Genetikai hajlam, napégés, sérült bőr, bizonyos vegyi anyagok.</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A bőr pigmentjének/színének szimmetrikus elvesztése a test mindkét oldalán.</a:t>
                      </a:r>
                      <a:endParaRPr lang="hu-HU" sz="1200" b="0" i="0" u="none" strike="noStrike" noProof="0" dirty="0">
                        <a:solidFill>
                          <a:schemeClr val="tx1"/>
                        </a:solidFill>
                        <a:effectLst/>
                        <a:latin typeface="+mn-lt"/>
                      </a:endParaRPr>
                    </a:p>
                  </a:txBody>
                  <a:tcPr marL="6757" marR="6757" marT="6757" marB="0" anchor="ctr"/>
                </a:tc>
                <a:tc>
                  <a:txBody>
                    <a:bodyPr/>
                    <a:lstStyle/>
                    <a:p>
                      <a:pPr algn="ctr" rtl="0" fontAlgn="t"/>
                      <a:r>
                        <a:rPr lang="hu-HU" sz="1200" b="0" i="0" u="none" strike="noStrike" noProof="0" dirty="0" smtClean="0">
                          <a:solidFill>
                            <a:schemeClr val="tx1"/>
                          </a:solidFill>
                          <a:effectLst/>
                          <a:latin typeface="+mn-lt"/>
                        </a:rPr>
                        <a:t>Igen</a:t>
                      </a:r>
                      <a:endParaRPr lang="hu-HU" sz="1200" b="0" i="0" u="none" strike="noStrike" noProof="0" dirty="0">
                        <a:solidFill>
                          <a:schemeClr val="tx1"/>
                        </a:solidFill>
                        <a:effectLst/>
                        <a:latin typeface="+mn-lt"/>
                      </a:endParaRPr>
                    </a:p>
                  </a:txBody>
                  <a:tcPr marL="6757" marR="6757" marT="6757" marB="0" anchor="ctr"/>
                </a:tc>
                <a:extLst>
                  <a:ext uri="{0D108BD9-81ED-4DB2-BD59-A6C34878D82A}">
                    <a16:rowId xmlns:a16="http://schemas.microsoft.com/office/drawing/2014/main" val="3089344450"/>
                  </a:ext>
                </a:extLst>
              </a:tr>
            </a:tbl>
          </a:graphicData>
        </a:graphic>
      </p:graphicFrame>
      <p:sp>
        <p:nvSpPr>
          <p:cNvPr id="5"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71000" y="99072"/>
            <a:ext cx="10420300" cy="586225"/>
          </a:xfrm>
        </p:spPr>
        <p:txBody>
          <a:bodyPr rtlCol="0">
            <a:normAutofit/>
          </a:bodyPr>
          <a:lstStyle/>
          <a:p>
            <a:pPr marL="0" indent="0">
              <a:buNone/>
            </a:pPr>
            <a:r>
              <a:rPr lang="hu-HU" sz="2000" u="sng" dirty="0" smtClean="0">
                <a:solidFill>
                  <a:srgbClr val="0070C0"/>
                </a:solidFill>
              </a:rPr>
              <a:t>G</a:t>
            </a:r>
            <a:r>
              <a:rPr lang="hu" sz="2000" u="sng" dirty="0" smtClean="0">
                <a:solidFill>
                  <a:srgbClr val="0070C0"/>
                </a:solidFill>
              </a:rPr>
              <a:t>yakori bőrbetegségek </a:t>
            </a:r>
            <a:r>
              <a:rPr lang="hu" sz="2000" u="sng" dirty="0">
                <a:solidFill>
                  <a:srgbClr val="0070C0"/>
                </a:solidFill>
              </a:rPr>
              <a:t>(kivéve a kórokozó-átvivők által terjesztett </a:t>
            </a:r>
            <a:r>
              <a:rPr lang="hu" sz="2000" u="sng" dirty="0" smtClean="0">
                <a:solidFill>
                  <a:srgbClr val="0070C0"/>
                </a:solidFill>
              </a:rPr>
              <a:t>bőrbetegségeket</a:t>
            </a:r>
            <a:r>
              <a:rPr lang="hu" sz="2000" u="sng" baseline="30000" dirty="0">
                <a:solidFill>
                  <a:srgbClr val="0070C0"/>
                </a:solidFill>
              </a:rPr>
              <a:t>1</a:t>
            </a:r>
            <a:r>
              <a:rPr lang="hu" sz="2000" u="sng" dirty="0" smtClean="0">
                <a:solidFill>
                  <a:srgbClr val="0070C0"/>
                </a:solidFill>
              </a:rPr>
              <a:t>)</a:t>
            </a:r>
            <a:endParaRPr lang="hu" sz="2000" u="sng" dirty="0">
              <a:solidFill>
                <a:srgbClr val="0070C0"/>
              </a:solidFill>
            </a:endParaRPr>
          </a:p>
        </p:txBody>
      </p:sp>
      <p:sp>
        <p:nvSpPr>
          <p:cNvPr id="6" name="TextBox 2">
            <a:extLst>
              <a:ext uri="{FF2B5EF4-FFF2-40B4-BE49-F238E27FC236}">
                <a16:creationId xmlns:a16="http://schemas.microsoft.com/office/drawing/2014/main" id="{F80D2BC3-2D38-C30E-917E-3FD8D4683497}"/>
              </a:ext>
            </a:extLst>
          </p:cNvPr>
          <p:cNvSpPr txBox="1"/>
          <p:nvPr/>
        </p:nvSpPr>
        <p:spPr>
          <a:xfrm>
            <a:off x="261257" y="6104475"/>
            <a:ext cx="5123518" cy="246221"/>
          </a:xfrm>
          <a:prstGeom prst="rect">
            <a:avLst/>
          </a:prstGeom>
          <a:noFill/>
        </p:spPr>
        <p:txBody>
          <a:bodyPr wrap="none" rtlCol="0">
            <a:spAutoFit/>
          </a:bodyPr>
          <a:lstStyle/>
          <a:p>
            <a:pPr rtl="0"/>
            <a:r>
              <a:rPr lang="hu" sz="1000" baseline="30000" dirty="0"/>
              <a:t>1</a:t>
            </a:r>
            <a:r>
              <a:rPr lang="hu" sz="1000" dirty="0"/>
              <a:t> "Az éghajlatváltozás hatása a vektorok által született és rokon betegségekre" című leckében tárgyaltuk</a:t>
            </a:r>
            <a:endParaRPr lang="en-IE" sz="1000" dirty="0"/>
          </a:p>
        </p:txBody>
      </p:sp>
      <p:sp>
        <p:nvSpPr>
          <p:cNvPr id="7" name="TextBox 3">
            <a:extLst>
              <a:ext uri="{FF2B5EF4-FFF2-40B4-BE49-F238E27FC236}">
                <a16:creationId xmlns:a16="http://schemas.microsoft.com/office/drawing/2014/main" id="{9EF786E1-4597-8F86-176E-378E48756B35}"/>
              </a:ext>
            </a:extLst>
          </p:cNvPr>
          <p:cNvSpPr txBox="1"/>
          <p:nvPr/>
        </p:nvSpPr>
        <p:spPr>
          <a:xfrm>
            <a:off x="5916000" y="6098304"/>
            <a:ext cx="4610558" cy="246221"/>
          </a:xfrm>
          <a:prstGeom prst="rect">
            <a:avLst/>
          </a:prstGeom>
          <a:noFill/>
        </p:spPr>
        <p:txBody>
          <a:bodyPr wrap="none" rtlCol="0">
            <a:spAutoFit/>
          </a:bodyPr>
          <a:lstStyle/>
          <a:p>
            <a:pPr rtl="0"/>
            <a:r>
              <a:rPr lang="hu" sz="1000" baseline="30000" dirty="0"/>
              <a:t>2</a:t>
            </a:r>
            <a:r>
              <a:rPr lang="hu" sz="1000" dirty="0"/>
              <a:t> Itt az "érintkezés" a kórokozót tartalmazó szilárd anyagokkal vagy folyadékokkal való fizikai érintkezést jelenti</a:t>
            </a:r>
            <a:endParaRPr lang="en-IE" sz="1000" dirty="0"/>
          </a:p>
        </p:txBody>
      </p:sp>
    </p:spTree>
    <p:extLst>
      <p:ext uri="{BB962C8B-B14F-4D97-AF65-F5344CB8AC3E}">
        <p14:creationId xmlns:p14="http://schemas.microsoft.com/office/powerpoint/2010/main" val="4254769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1F71B7B-0927-75DD-16E9-8A339A706948}"/>
              </a:ext>
            </a:extLst>
          </p:cNvPr>
          <p:cNvGrpSpPr/>
          <p:nvPr/>
        </p:nvGrpSpPr>
        <p:grpSpPr>
          <a:xfrm>
            <a:off x="2034762" y="865005"/>
            <a:ext cx="7865836" cy="5133495"/>
            <a:chOff x="2034762" y="865005"/>
            <a:chExt cx="7865836" cy="5133495"/>
          </a:xfrm>
        </p:grpSpPr>
        <p:grpSp>
          <p:nvGrpSpPr>
            <p:cNvPr id="71" name="Group 70">
              <a:extLst>
                <a:ext uri="{FF2B5EF4-FFF2-40B4-BE49-F238E27FC236}">
                  <a16:creationId xmlns:a16="http://schemas.microsoft.com/office/drawing/2014/main" id="{9EEE6D7D-D1EF-0322-174D-1E651FE0A4A4}"/>
                </a:ext>
              </a:extLst>
            </p:cNvPr>
            <p:cNvGrpSpPr/>
            <p:nvPr/>
          </p:nvGrpSpPr>
          <p:grpSpPr>
            <a:xfrm>
              <a:off x="2034762" y="865005"/>
              <a:ext cx="7865836" cy="4601506"/>
              <a:chOff x="2261185" y="1030468"/>
              <a:chExt cx="7865836" cy="4601506"/>
            </a:xfrm>
          </p:grpSpPr>
          <p:sp>
            <p:nvSpPr>
              <p:cNvPr id="2" name="Oval 1">
                <a:extLst>
                  <a:ext uri="{FF2B5EF4-FFF2-40B4-BE49-F238E27FC236}">
                    <a16:creationId xmlns:a16="http://schemas.microsoft.com/office/drawing/2014/main" id="{2DC72FDA-A8F3-FDDC-A295-6CD45A41A086}"/>
                  </a:ext>
                </a:extLst>
              </p:cNvPr>
              <p:cNvSpPr/>
              <p:nvPr/>
            </p:nvSpPr>
            <p:spPr>
              <a:xfrm>
                <a:off x="4737463" y="2508069"/>
                <a:ext cx="2960914" cy="1401357"/>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 b="1" dirty="0">
                    <a:solidFill>
                      <a:srgbClr val="00B050"/>
                    </a:solidFill>
                  </a:rPr>
                  <a:t>Az éghajlatváltozás hatásaival összefüggő allergiás betegségek</a:t>
                </a:r>
                <a:endParaRPr lang="en-IE" b="1" dirty="0">
                  <a:solidFill>
                    <a:srgbClr val="00B050"/>
                  </a:solidFill>
                </a:endParaRPr>
              </a:p>
            </p:txBody>
          </p:sp>
          <p:sp>
            <p:nvSpPr>
              <p:cNvPr id="4" name="TextBox 3">
                <a:extLst>
                  <a:ext uri="{FF2B5EF4-FFF2-40B4-BE49-F238E27FC236}">
                    <a16:creationId xmlns:a16="http://schemas.microsoft.com/office/drawing/2014/main" id="{B79F3D89-53A6-102C-2F64-FE099017E481}"/>
                  </a:ext>
                </a:extLst>
              </p:cNvPr>
              <p:cNvSpPr txBox="1"/>
              <p:nvPr/>
            </p:nvSpPr>
            <p:spPr>
              <a:xfrm>
                <a:off x="3492137" y="1623348"/>
                <a:ext cx="705129" cy="307777"/>
              </a:xfrm>
              <a:prstGeom prst="rect">
                <a:avLst/>
              </a:prstGeom>
              <a:noFill/>
            </p:spPr>
            <p:txBody>
              <a:bodyPr wrap="none" rtlCol="0">
                <a:spAutoFit/>
              </a:bodyPr>
              <a:lstStyle/>
              <a:p>
                <a:pPr rtl="0"/>
                <a:r>
                  <a:rPr lang="hu" sz="1400" b="1">
                    <a:solidFill>
                      <a:srgbClr val="FF0000"/>
                    </a:solidFill>
                  </a:rPr>
                  <a:t>Allergia</a:t>
                </a:r>
                <a:endParaRPr lang="en-IE" sz="1400" b="1" dirty="0">
                  <a:solidFill>
                    <a:srgbClr val="FF000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5013781" y="1030468"/>
                <a:ext cx="1082219" cy="307777"/>
              </a:xfrm>
              <a:prstGeom prst="rect">
                <a:avLst/>
              </a:prstGeom>
              <a:noFill/>
            </p:spPr>
            <p:txBody>
              <a:bodyPr wrap="none" rtlCol="0">
                <a:spAutoFit/>
              </a:bodyPr>
              <a:lstStyle/>
              <a:p>
                <a:pPr rtl="0"/>
                <a:r>
                  <a:rPr lang="hu" sz="1400" b="1">
                    <a:solidFill>
                      <a:srgbClr val="FF0000"/>
                    </a:solidFill>
                  </a:rPr>
                  <a:t>Anafilaxia</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7014278" y="1114688"/>
                <a:ext cx="1132041" cy="307777"/>
              </a:xfrm>
              <a:prstGeom prst="rect">
                <a:avLst/>
              </a:prstGeom>
              <a:noFill/>
            </p:spPr>
            <p:txBody>
              <a:bodyPr wrap="none" rtlCol="0">
                <a:spAutoFit/>
              </a:bodyPr>
              <a:lstStyle/>
              <a:p>
                <a:pPr rtl="0"/>
                <a:r>
                  <a:rPr lang="hu" sz="1400" b="1" dirty="0">
                    <a:solidFill>
                      <a:srgbClr val="FF0000"/>
                    </a:solidFill>
                  </a:rPr>
                  <a:t>A</a:t>
                </a:r>
                <a:r>
                  <a:rPr lang="hu" sz="1400" b="1" dirty="0" smtClean="0">
                    <a:solidFill>
                      <a:srgbClr val="FF0000"/>
                    </a:solidFill>
                  </a:rPr>
                  <a:t>ngioödéma</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560673" y="1799984"/>
                <a:ext cx="1118704" cy="307777"/>
              </a:xfrm>
              <a:prstGeom prst="rect">
                <a:avLst/>
              </a:prstGeom>
              <a:noFill/>
            </p:spPr>
            <p:txBody>
              <a:bodyPr wrap="none" rtlCol="0">
                <a:spAutoFit/>
              </a:bodyPr>
              <a:lstStyle/>
              <a:p>
                <a:pPr rtl="0"/>
                <a:r>
                  <a:rPr lang="hu" sz="1400" b="1">
                    <a:solidFill>
                      <a:srgbClr val="FF0000"/>
                    </a:solidFill>
                  </a:rPr>
                  <a:t>Aspergillosis</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9154987" y="2908335"/>
                <a:ext cx="756554" cy="307777"/>
              </a:xfrm>
              <a:prstGeom prst="rect">
                <a:avLst/>
              </a:prstGeom>
              <a:noFill/>
            </p:spPr>
            <p:txBody>
              <a:bodyPr wrap="none" rtlCol="0">
                <a:spAutoFit/>
              </a:bodyPr>
              <a:lstStyle/>
              <a:p>
                <a:pPr rtl="0"/>
                <a:r>
                  <a:rPr lang="hu" sz="1400" b="1">
                    <a:solidFill>
                      <a:srgbClr val="FF0000"/>
                    </a:solidFill>
                  </a:rPr>
                  <a:t>Asztma</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8333517" y="4038951"/>
                <a:ext cx="1793504" cy="307777"/>
              </a:xfrm>
              <a:prstGeom prst="rect">
                <a:avLst/>
              </a:prstGeom>
              <a:noFill/>
            </p:spPr>
            <p:txBody>
              <a:bodyPr wrap="none" rtlCol="0">
                <a:spAutoFit/>
              </a:bodyPr>
              <a:lstStyle/>
              <a:p>
                <a:pPr rtl="0"/>
                <a:r>
                  <a:rPr lang="hu" sz="1400" b="1">
                    <a:solidFill>
                      <a:srgbClr val="FF0000"/>
                    </a:solidFill>
                  </a:rPr>
                  <a:t>Krónikus rhinosinusitis</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6952423" y="5318840"/>
                <a:ext cx="1989904" cy="307777"/>
              </a:xfrm>
              <a:prstGeom prst="rect">
                <a:avLst/>
              </a:prstGeom>
              <a:noFill/>
            </p:spPr>
            <p:txBody>
              <a:bodyPr wrap="none" rtlCol="0">
                <a:spAutoFit/>
              </a:bodyPr>
              <a:lstStyle/>
              <a:p>
                <a:pPr rtl="0"/>
                <a:r>
                  <a:rPr lang="hu" sz="1400" b="1" dirty="0">
                    <a:solidFill>
                      <a:srgbClr val="FF0000"/>
                    </a:solidFill>
                  </a:rPr>
                  <a:t>Churg-Strauss-szindróma</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4610073" y="5324197"/>
                <a:ext cx="1031051" cy="307777"/>
              </a:xfrm>
              <a:prstGeom prst="rect">
                <a:avLst/>
              </a:prstGeom>
              <a:noFill/>
            </p:spPr>
            <p:txBody>
              <a:bodyPr wrap="none" rtlCol="0">
                <a:spAutoFit/>
              </a:bodyPr>
              <a:lstStyle/>
              <a:p>
                <a:pPr rtl="0"/>
                <a:r>
                  <a:rPr lang="hu" sz="1400" b="1" dirty="0">
                    <a:solidFill>
                      <a:srgbClr val="FF0000"/>
                    </a:solidFill>
                  </a:rPr>
                  <a:t>Esophagitis</a:t>
                </a:r>
                <a:endParaRPr lang="en-IE" sz="1400" b="1" dirty="0">
                  <a:solidFill>
                    <a:srgbClr val="FF0000"/>
                  </a:solidFill>
                </a:endParaRPr>
              </a:p>
            </p:txBody>
          </p:sp>
          <p:sp>
            <p:nvSpPr>
              <p:cNvPr id="20" name="TextBox 19">
                <a:extLst>
                  <a:ext uri="{FF2B5EF4-FFF2-40B4-BE49-F238E27FC236}">
                    <a16:creationId xmlns:a16="http://schemas.microsoft.com/office/drawing/2014/main" id="{7C6E7ABE-0ED0-359C-1A41-BFB0A7C90AEA}"/>
                  </a:ext>
                </a:extLst>
              </p:cNvPr>
              <p:cNvSpPr txBox="1"/>
              <p:nvPr/>
            </p:nvSpPr>
            <p:spPr>
              <a:xfrm>
                <a:off x="2505048" y="2540249"/>
                <a:ext cx="832857" cy="307777"/>
              </a:xfrm>
              <a:prstGeom prst="rect">
                <a:avLst/>
              </a:prstGeom>
              <a:noFill/>
            </p:spPr>
            <p:txBody>
              <a:bodyPr wrap="none" rtlCol="0">
                <a:spAutoFit/>
              </a:bodyPr>
              <a:lstStyle/>
              <a:p>
                <a:pPr rtl="0"/>
                <a:r>
                  <a:rPr lang="hu" sz="1400" b="1">
                    <a:solidFill>
                      <a:srgbClr val="FF0000"/>
                    </a:solidFill>
                  </a:rPr>
                  <a:t>Urticaria</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3309844" y="4518417"/>
                <a:ext cx="887422" cy="307777"/>
              </a:xfrm>
              <a:prstGeom prst="rect">
                <a:avLst/>
              </a:prstGeom>
              <a:noFill/>
            </p:spPr>
            <p:txBody>
              <a:bodyPr wrap="none" rtlCol="0">
                <a:spAutoFit/>
              </a:bodyPr>
              <a:lstStyle/>
              <a:p>
                <a:pPr rtl="0"/>
                <a:r>
                  <a:rPr lang="hu" sz="1400" b="1">
                    <a:solidFill>
                      <a:srgbClr val="FF0000"/>
                    </a:solidFill>
                  </a:rPr>
                  <a:t>Szénanátha</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2261185" y="3569279"/>
                <a:ext cx="1252651" cy="307777"/>
              </a:xfrm>
              <a:prstGeom prst="rect">
                <a:avLst/>
              </a:prstGeom>
              <a:noFill/>
            </p:spPr>
            <p:txBody>
              <a:bodyPr wrap="none" rtlCol="0">
                <a:spAutoFit/>
              </a:bodyPr>
              <a:lstStyle/>
              <a:p>
                <a:pPr rtl="0"/>
                <a:r>
                  <a:rPr lang="hu" sz="1400" b="1" dirty="0">
                    <a:solidFill>
                      <a:srgbClr val="FF0000"/>
                    </a:solidFill>
                  </a:rPr>
                  <a:t>T</a:t>
                </a:r>
                <a:r>
                  <a:rPr lang="hu" sz="1400" b="1" dirty="0" smtClean="0">
                    <a:solidFill>
                      <a:srgbClr val="FF0000"/>
                    </a:solidFill>
                  </a:rPr>
                  <a:t>üdőgyulladás</a:t>
                </a:r>
                <a:endParaRPr lang="en-IE" sz="1400" b="1" dirty="0">
                  <a:solidFill>
                    <a:srgbClr val="FF0000"/>
                  </a:solidFill>
                </a:endParaRPr>
              </a:p>
            </p:txBody>
          </p:sp>
          <p:cxnSp>
            <p:nvCxnSpPr>
              <p:cNvPr id="27" name="Straight Connector 26">
                <a:extLst>
                  <a:ext uri="{FF2B5EF4-FFF2-40B4-BE49-F238E27FC236}">
                    <a16:creationId xmlns:a16="http://schemas.microsoft.com/office/drawing/2014/main" id="{FEF9BBED-01B2-F462-8FE0-8B5ADA74D703}"/>
                  </a:ext>
                </a:extLst>
              </p:cNvPr>
              <p:cNvCxnSpPr>
                <a:endCxn id="2" idx="1"/>
              </p:cNvCxnSpPr>
              <p:nvPr/>
            </p:nvCxnSpPr>
            <p:spPr>
              <a:xfrm>
                <a:off x="4101737" y="1931125"/>
                <a:ext cx="1069342" cy="782168"/>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Straight Connector 27">
                <a:extLst>
                  <a:ext uri="{FF2B5EF4-FFF2-40B4-BE49-F238E27FC236}">
                    <a16:creationId xmlns:a16="http://schemas.microsoft.com/office/drawing/2014/main" id="{0373CFBD-0470-73CF-9199-3376176E8000}"/>
                  </a:ext>
                </a:extLst>
              </p:cNvPr>
              <p:cNvCxnSpPr>
                <a:cxnSpLocks/>
                <a:stCxn id="5" idx="2"/>
              </p:cNvCxnSpPr>
              <p:nvPr/>
            </p:nvCxnSpPr>
            <p:spPr>
              <a:xfrm>
                <a:off x="5554891" y="1338245"/>
                <a:ext cx="225788" cy="1207847"/>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a:extLst>
                  <a:ext uri="{FF2B5EF4-FFF2-40B4-BE49-F238E27FC236}">
                    <a16:creationId xmlns:a16="http://schemas.microsoft.com/office/drawing/2014/main" id="{7CD780F5-96E0-2675-0D92-944C6E8BFBEF}"/>
                  </a:ext>
                </a:extLst>
              </p:cNvPr>
              <p:cNvCxnSpPr>
                <a:cxnSpLocks/>
              </p:cNvCxnSpPr>
              <p:nvPr/>
            </p:nvCxnSpPr>
            <p:spPr>
              <a:xfrm>
                <a:off x="3280853" y="2716693"/>
                <a:ext cx="1513662" cy="247770"/>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a:stCxn id="14" idx="2"/>
              </p:cNvCxnSpPr>
              <p:nvPr/>
            </p:nvCxnSpPr>
            <p:spPr>
              <a:xfrm flipH="1">
                <a:off x="6653349" y="1422465"/>
                <a:ext cx="926950" cy="1111729"/>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flipV="1">
                <a:off x="3460623" y="3324463"/>
                <a:ext cx="1305986" cy="398706"/>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a:endCxn id="2" idx="3"/>
              </p:cNvCxnSpPr>
              <p:nvPr/>
            </p:nvCxnSpPr>
            <p:spPr>
              <a:xfrm flipV="1">
                <a:off x="3939956" y="3704202"/>
                <a:ext cx="1231123" cy="876196"/>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473971" y="2065939"/>
                <a:ext cx="1196946" cy="774585"/>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a:endCxn id="16" idx="1"/>
              </p:cNvCxnSpPr>
              <p:nvPr/>
            </p:nvCxnSpPr>
            <p:spPr>
              <a:xfrm flipV="1">
                <a:off x="7707086" y="3062224"/>
                <a:ext cx="1447901" cy="29319"/>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a:stCxn id="2" idx="5"/>
              </p:cNvCxnSpPr>
              <p:nvPr/>
            </p:nvCxnSpPr>
            <p:spPr>
              <a:xfrm>
                <a:off x="7264761" y="3704202"/>
                <a:ext cx="1121593" cy="414952"/>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859656" y="3836484"/>
                <a:ext cx="900749" cy="1512406"/>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5180636" y="3890684"/>
                <a:ext cx="571754" cy="1483313"/>
              </a:xfrm>
              <a:prstGeom prst="line">
                <a:avLst/>
              </a:prstGeom>
            </p:spPr>
            <p:style>
              <a:lnRef idx="3">
                <a:schemeClr val="accent5"/>
              </a:lnRef>
              <a:fillRef idx="0">
                <a:schemeClr val="accent5"/>
              </a:fillRef>
              <a:effectRef idx="2">
                <a:schemeClr val="accent5"/>
              </a:effectRef>
              <a:fontRef idx="minor">
                <a:schemeClr val="tx1"/>
              </a:fontRef>
            </p:style>
          </p:cxnSp>
        </p:grpSp>
        <p:sp>
          <p:nvSpPr>
            <p:cNvPr id="3" name="TextBox 2">
              <a:extLst>
                <a:ext uri="{FF2B5EF4-FFF2-40B4-BE49-F238E27FC236}">
                  <a16:creationId xmlns:a16="http://schemas.microsoft.com/office/drawing/2014/main" id="{9F01E053-5B6D-0808-7BED-3DAC64C5978E}"/>
                </a:ext>
              </a:extLst>
            </p:cNvPr>
            <p:cNvSpPr txBox="1"/>
            <p:nvPr/>
          </p:nvSpPr>
          <p:spPr>
            <a:xfrm>
              <a:off x="3083421" y="5690723"/>
              <a:ext cx="6702579" cy="307777"/>
            </a:xfrm>
            <a:prstGeom prst="rect">
              <a:avLst/>
            </a:prstGeom>
            <a:noFill/>
          </p:spPr>
          <p:txBody>
            <a:bodyPr wrap="square" rtlCol="0">
              <a:spAutoFit/>
            </a:bodyPr>
            <a:lstStyle/>
            <a:p>
              <a:r>
                <a:rPr lang="hu" sz="1400" i="1" dirty="0">
                  <a:solidFill>
                    <a:srgbClr val="0070C0"/>
                  </a:solidFill>
                  <a:effectLst/>
                  <a:cs typeface="Arial" panose="020B0604020202020204" pitchFamily="34" charset="0"/>
                </a:rPr>
                <a:t>1. </a:t>
              </a:r>
              <a:r>
                <a:rPr lang="hu" sz="1400" i="1" dirty="0" smtClean="0">
                  <a:solidFill>
                    <a:srgbClr val="0070C0"/>
                  </a:solidFill>
                  <a:effectLst/>
                  <a:cs typeface="Arial" panose="020B0604020202020204" pitchFamily="34" charset="0"/>
                </a:rPr>
                <a:t>ábra </a:t>
              </a:r>
              <a:r>
                <a:rPr lang="hu" sz="1400" i="1" dirty="0">
                  <a:solidFill>
                    <a:srgbClr val="0070C0"/>
                  </a:solidFill>
                  <a:cs typeface="Arial" panose="020B0604020202020204" pitchFamily="34" charset="0"/>
                </a:rPr>
                <a:t>Az éghajlatváltozás hatásaival összefüggő allergiás betegségek  </a:t>
              </a:r>
            </a:p>
          </p:txBody>
        </p:sp>
      </p:grpSp>
    </p:spTree>
    <p:extLst>
      <p:ext uri="{BB962C8B-B14F-4D97-AF65-F5344CB8AC3E}">
        <p14:creationId xmlns:p14="http://schemas.microsoft.com/office/powerpoint/2010/main" val="1409663004"/>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26FFE4-5B10-4FA4-B644-BBC528949D2D}">
  <ds:schemaRefs>
    <ds:schemaRef ds:uri="http://schemas.microsoft.com/office/2006/documentManagement/types"/>
    <ds:schemaRef ds:uri="http://schemas.microsoft.com/office/2006/metadata/properties"/>
    <ds:schemaRef ds:uri="http://purl.org/dc/dcmitype/"/>
    <ds:schemaRef ds:uri="603c054e-d324-4a4b-bfdc-a44c27811fd1"/>
    <ds:schemaRef ds:uri="http://schemas.openxmlformats.org/package/2006/metadata/core-properties"/>
    <ds:schemaRef ds:uri="http://purl.org/dc/elements/1.1/"/>
    <ds:schemaRef ds:uri="http://www.w3.org/XML/1998/namespace"/>
    <ds:schemaRef ds:uri="http://schemas.microsoft.com/office/infopath/2007/PartnerControls"/>
    <ds:schemaRef ds:uri="7041af30-ae09-480b-a38a-622eca9a1506"/>
    <ds:schemaRef ds:uri="http://purl.org/dc/terms/"/>
  </ds:schemaRefs>
</ds:datastoreItem>
</file>

<file path=customXml/itemProps2.xml><?xml version="1.0" encoding="utf-8"?>
<ds:datastoreItem xmlns:ds="http://schemas.openxmlformats.org/officeDocument/2006/customXml" ds:itemID="{32ADA618-D967-45D2-9ACD-0A24FB7AA24F}">
  <ds:schemaRefs>
    <ds:schemaRef ds:uri="http://schemas.microsoft.com/sharepoint/v3/contenttype/forms"/>
  </ds:schemaRefs>
</ds:datastoreItem>
</file>

<file path=customXml/itemProps3.xml><?xml version="1.0" encoding="utf-8"?>
<ds:datastoreItem xmlns:ds="http://schemas.openxmlformats.org/officeDocument/2006/customXml" ds:itemID="{7E101D16-24C0-4F3B-956E-E5AA3989831D}"/>
</file>

<file path=docProps/app.xml><?xml version="1.0" encoding="utf-8"?>
<Properties xmlns="http://schemas.openxmlformats.org/officeDocument/2006/extended-properties" xmlns:vt="http://schemas.openxmlformats.org/officeDocument/2006/docPropsVTypes">
  <TotalTime>555</TotalTime>
  <Words>4909</Words>
  <Application>Microsoft Office PowerPoint</Application>
  <PresentationFormat>Szélesvásznú</PresentationFormat>
  <Paragraphs>726</Paragraphs>
  <Slides>47</Slides>
  <Notes>0</Notes>
  <HiddenSlides>0</HiddenSlides>
  <MMClips>0</MMClips>
  <ScaleCrop>false</ScaleCrop>
  <HeadingPairs>
    <vt:vector size="6" baseType="variant">
      <vt:variant>
        <vt:lpstr>Használt betűtípusok</vt:lpstr>
      </vt:variant>
      <vt:variant>
        <vt:i4>5</vt:i4>
      </vt:variant>
      <vt:variant>
        <vt:lpstr>Téma</vt:lpstr>
      </vt:variant>
      <vt:variant>
        <vt:i4>1</vt:i4>
      </vt:variant>
      <vt:variant>
        <vt:lpstr>Diacímek</vt:lpstr>
      </vt:variant>
      <vt:variant>
        <vt:i4>47</vt:i4>
      </vt:variant>
    </vt:vector>
  </HeadingPairs>
  <TitlesOfParts>
    <vt:vector size="53" baseType="lpstr">
      <vt:lpstr>Arial</vt:lpstr>
      <vt:lpstr>Calibri</vt:lpstr>
      <vt:lpstr>Garamond</vt:lpstr>
      <vt:lpstr>Times New Roman</vt:lpstr>
      <vt:lpstr>Wingdings</vt:lpstr>
      <vt:lpstr>Office-téma</vt:lpstr>
      <vt:lpstr>Developing new curriculum outlines and learning materials on climate change's health impacts for medical schools 2021-2-HU01-KA220-HED-000050972</vt:lpstr>
      <vt:lpstr>Az éghajlatváltozás hatása az allergiákra  és a bőrbetegségekre</vt:lpstr>
      <vt:lpstr>Az előadás segítségével megszerezhető ismeretek</vt:lpstr>
      <vt:lpstr>Bevezetés</vt:lpstr>
      <vt:lpstr>Az allergia és a bőrbetegségek áttekintése</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A bőrbetegségek kialakulásának megelőzése, a kockázatok csökkentése</vt:lpstr>
      <vt:lpstr>PowerPoint-bemutató</vt:lpstr>
      <vt:lpstr>PowerPoint-bemutató</vt:lpstr>
      <vt:lpstr>PowerPoint-bemutató</vt:lpstr>
      <vt:lpstr>PowerPoint-bemutató</vt:lpstr>
      <vt:lpstr>Fő megállapítások</vt:lpstr>
      <vt:lpstr>Ellenőrizze tudását</vt:lpstr>
      <vt:lpstr>Ajánlott irodalom</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Giran</cp:lastModifiedBy>
  <cp:revision>419</cp:revision>
  <cp:lastPrinted>2023-05-29T09:21:26Z</cp:lastPrinted>
  <dcterms:created xsi:type="dcterms:W3CDTF">2023-02-21T16:51:38Z</dcterms:created>
  <dcterms:modified xsi:type="dcterms:W3CDTF">2025-04-17T08:43:25Z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