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0.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9.xml" ContentType="application/vnd.openxmlformats-officedocument.presentationml.slide+xml"/>
  <Override PartName="/ppt/slides/slide1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notesSlides/notesSlide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2.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39" r:id="rId2"/>
    <p:sldId id="256" r:id="rId3"/>
    <p:sldId id="335" r:id="rId4"/>
    <p:sldId id="269" r:id="rId5"/>
    <p:sldId id="265" r:id="rId6"/>
    <p:sldId id="272" r:id="rId7"/>
    <p:sldId id="275" r:id="rId8"/>
    <p:sldId id="274" r:id="rId9"/>
    <p:sldId id="282" r:id="rId10"/>
    <p:sldId id="281" r:id="rId11"/>
    <p:sldId id="280" r:id="rId12"/>
    <p:sldId id="283" r:id="rId13"/>
    <p:sldId id="285" r:id="rId14"/>
    <p:sldId id="288" r:id="rId15"/>
    <p:sldId id="286" r:id="rId16"/>
    <p:sldId id="279" r:id="rId17"/>
    <p:sldId id="287" r:id="rId18"/>
    <p:sldId id="293" r:id="rId19"/>
    <p:sldId id="314" r:id="rId20"/>
    <p:sldId id="294" r:id="rId21"/>
    <p:sldId id="297" r:id="rId22"/>
    <p:sldId id="319" r:id="rId23"/>
    <p:sldId id="322" r:id="rId24"/>
    <p:sldId id="325" r:id="rId25"/>
    <p:sldId id="333" r:id="rId26"/>
    <p:sldId id="331" r:id="rId27"/>
    <p:sldId id="332" r:id="rId28"/>
    <p:sldId id="305" r:id="rId29"/>
    <p:sldId id="311" r:id="rId30"/>
    <p:sldId id="312" r:id="rId31"/>
    <p:sldId id="270" r:id="rId32"/>
    <p:sldId id="336" r:id="rId33"/>
    <p:sldId id="337" r:id="rId34"/>
    <p:sldId id="340" r:id="rId35"/>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1" d="100"/>
          <a:sy n="111" d="100"/>
        </p:scale>
        <p:origin x="456" y="78"/>
      </p:cViewPr>
      <p:guideLst>
        <p:guide orient="horz" pos="2160"/>
        <p:guide pos="3840"/>
      </p:guideLst>
    </p:cSldViewPr>
  </p:slideViewPr>
  <p:notesTextViewPr>
    <p:cViewPr>
      <p:scale>
        <a:sx n="3" d="2"/>
        <a:sy n="3" d="2"/>
      </p:scale>
      <p:origin x="0" y="0"/>
    </p:cViewPr>
  </p:notesTextViewPr>
  <p:sorterViewPr>
    <p:cViewPr>
      <p:scale>
        <a:sx n="58" d="100"/>
        <a:sy n="58" d="100"/>
      </p:scale>
      <p:origin x="0" y="28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406067-26D1-4D5B-AF26-2AA22DEFBB92}" type="datetimeFigureOut">
              <a:rPr lang="hu-HU" smtClean="0"/>
              <a:t>2025. 04. 17.</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0B7BED-213E-48B1-B9B2-4F3C51894F95}" type="slidenum">
              <a:rPr lang="hu-HU" smtClean="0"/>
              <a:t>‹#›</a:t>
            </a:fld>
            <a:endParaRPr lang="hu-HU"/>
          </a:p>
        </p:txBody>
      </p:sp>
    </p:spTree>
    <p:extLst>
      <p:ext uri="{BB962C8B-B14F-4D97-AF65-F5344CB8AC3E}">
        <p14:creationId xmlns:p14="http://schemas.microsoft.com/office/powerpoint/2010/main" val="1741761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8CD20D7C-5340-43FC-8191-9379E3EF85FF}" type="slidenum">
              <a:rPr lang="hu-HU" altLang="hu-HU" smtClean="0"/>
              <a:pPr eaLnBrk="1" hangingPunct="1">
                <a:spcBef>
                  <a:spcPct val="0"/>
                </a:spcBef>
              </a:pPr>
              <a:t>21</a:t>
            </a:fld>
            <a:endParaRPr lang="hu-HU" altLang="hu-HU"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pPr eaLnBrk="1" hangingPunct="1"/>
            <a:endParaRPr lang="hu-HU" altLang="hu-HU" smtClean="0"/>
          </a:p>
        </p:txBody>
      </p:sp>
    </p:spTree>
    <p:extLst>
      <p:ext uri="{BB962C8B-B14F-4D97-AF65-F5344CB8AC3E}">
        <p14:creationId xmlns:p14="http://schemas.microsoft.com/office/powerpoint/2010/main" val="1034313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F0722904-4F0B-492A-A26A-C87DF42C8B14}" type="slidenum">
              <a:rPr lang="hu-HU" altLang="hu-HU" smtClean="0"/>
              <a:pPr eaLnBrk="1" hangingPunct="1">
                <a:spcBef>
                  <a:spcPct val="0"/>
                </a:spcBef>
              </a:pPr>
              <a:t>28</a:t>
            </a:fld>
            <a:endParaRPr lang="hu-HU" altLang="hu-HU"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p:spPr>
        <p:txBody>
          <a:bodyPr/>
          <a:lstStyle/>
          <a:p>
            <a:pPr eaLnBrk="1" hangingPunct="1"/>
            <a:endParaRPr lang="hu-HU" altLang="hu-HU" smtClean="0"/>
          </a:p>
        </p:txBody>
      </p:sp>
    </p:spTree>
    <p:extLst>
      <p:ext uri="{BB962C8B-B14F-4D97-AF65-F5344CB8AC3E}">
        <p14:creationId xmlns:p14="http://schemas.microsoft.com/office/powerpoint/2010/main" val="41980630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anchor="b"/>
          <a:lstStyle>
            <a:lvl1pPr algn="l">
              <a:defRPr sz="6000">
                <a:solidFill>
                  <a:schemeClr val="bg1">
                    <a:lumMod val="50000"/>
                  </a:schemeClr>
                </a:solidFill>
              </a:defRPr>
            </a:lvl1pPr>
          </a:lstStyle>
          <a:p>
            <a:r>
              <a:rPr lang="hu-HU" dirty="0" err="1" smtClean="0"/>
              <a:t>Title</a:t>
            </a:r>
            <a:endParaRPr lang="hu-HU" dirty="0"/>
          </a:p>
        </p:txBody>
      </p:sp>
      <p:sp>
        <p:nvSpPr>
          <p:cNvPr id="3" name="Alcím 2"/>
          <p:cNvSpPr>
            <a:spLocks noGrp="1"/>
          </p:cNvSpPr>
          <p:nvPr>
            <p:ph type="subTitle" idx="1" hasCustomPrompt="1"/>
          </p:nvPr>
        </p:nvSpPr>
        <p:spPr>
          <a:xfrm>
            <a:off x="1524000" y="3602038"/>
            <a:ext cx="9144000" cy="1655762"/>
          </a:xfrm>
        </p:spPr>
        <p:txBody>
          <a:bodyPr/>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dirty="0" smtClean="0"/>
              <a:t>Text</a:t>
            </a:r>
            <a:endParaRPr lang="hu-HU" dirty="0"/>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a:spAutoFit/>
          </a:bodyPr>
          <a:lstStyle/>
          <a:p>
            <a:r>
              <a:rPr lang="hu-HU" sz="800" b="1" dirty="0" smtClean="0">
                <a:solidFill>
                  <a:schemeClr val="bg1">
                    <a:lumMod val="95000"/>
                  </a:schemeClr>
                </a:solidFill>
              </a:rPr>
              <a:t>ref. 2021-2HU01-KA220-HED-000050972</a:t>
            </a:r>
            <a:endParaRPr lang="hu-HU" sz="800" b="1" dirty="0">
              <a:solidFill>
                <a:schemeClr val="bg1">
                  <a:lumMod val="95000"/>
                </a:schemeClr>
              </a:solidFill>
            </a:endParaRP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smtClean="0"/>
              <a:t>CLIMATEMED – </a:t>
            </a:r>
            <a:r>
              <a:rPr lang="hu-HU" dirty="0" err="1" smtClean="0"/>
              <a:t>Knowledge</a:t>
            </a:r>
            <a:r>
              <a:rPr lang="hu-HU" dirty="0" smtClean="0"/>
              <a:t> </a:t>
            </a:r>
            <a:r>
              <a:rPr lang="hu-HU" dirty="0" err="1" smtClean="0"/>
              <a:t>about</a:t>
            </a:r>
            <a:r>
              <a:rPr lang="hu-HU" dirty="0" smtClean="0"/>
              <a:t> </a:t>
            </a:r>
            <a:r>
              <a:rPr lang="hu-HU" dirty="0" err="1" smtClean="0"/>
              <a:t>climate</a:t>
            </a:r>
            <a:r>
              <a:rPr lang="hu-HU" dirty="0" smtClean="0"/>
              <a:t> </a:t>
            </a:r>
            <a:r>
              <a:rPr lang="hu-HU" dirty="0" err="1" smtClean="0"/>
              <a:t>change’s</a:t>
            </a:r>
            <a:r>
              <a:rPr lang="hu-HU" dirty="0" smtClean="0"/>
              <a:t> </a:t>
            </a:r>
            <a:r>
              <a:rPr lang="hu-HU" dirty="0" err="1" smtClean="0"/>
              <a:t>health</a:t>
            </a:r>
            <a:r>
              <a:rPr lang="hu-HU" dirty="0" smtClean="0"/>
              <a:t> </a:t>
            </a:r>
            <a:r>
              <a:rPr lang="hu-HU" dirty="0" err="1" smtClean="0"/>
              <a:t>impacts</a:t>
            </a:r>
            <a:r>
              <a:rPr lang="hu-HU" dirty="0" smtClean="0"/>
              <a:t> </a:t>
            </a:r>
            <a:r>
              <a:rPr lang="hu-HU" dirty="0" err="1" smtClean="0"/>
              <a:t>starts</a:t>
            </a:r>
            <a:r>
              <a:rPr lang="hu-HU" dirty="0" smtClean="0"/>
              <a:t> here</a:t>
            </a:r>
            <a:endParaRPr lang="hu-HU" dirty="0"/>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dirty="0">
                  <a:solidFill>
                    <a:srgbClr val="333333"/>
                  </a:solidFill>
                  <a:latin typeface="+mn-lt"/>
                </a:rPr>
                <a:t>This learning material © 2023-2024 by CLIMATEMED project (</a:t>
              </a:r>
              <a:r>
                <a:rPr lang="hu" sz="1200" dirty="0">
                  <a:solidFill>
                    <a:srgbClr val="333333"/>
                  </a:solidFill>
                  <a:latin typeface="+mn-lt"/>
                  <a:hlinkClick r:id="rId4"/>
                </a:rPr>
                <a:t>www.climatemed.eu</a:t>
              </a:r>
              <a:r>
                <a:rPr lang="hu" sz="1200" dirty="0">
                  <a:solidFill>
                    <a:srgbClr val="333333"/>
                  </a:solidFill>
                  <a:latin typeface="+mn-lt"/>
                </a:rPr>
                <a:t>) is licensed under CC BY 4.0.</a:t>
              </a:r>
              <a:endParaRPr lang="hu-HU" sz="1200" dirty="0">
                <a:solidFill>
                  <a:srgbClr val="333333"/>
                </a:solidFill>
                <a:latin typeface="+mn-lt"/>
              </a:endParaRPr>
            </a:p>
            <a:p>
              <a:pPr rtl="0"/>
              <a:r>
                <a:rPr lang="hu" sz="1200" dirty="0">
                  <a:solidFill>
                    <a:srgbClr val="333333"/>
                  </a:solidFill>
                  <a:latin typeface="+mn-lt"/>
                </a:rPr>
                <a:t>To view a copy of this license, visit </a:t>
              </a:r>
              <a:r>
                <a:rPr lang="hu" sz="1200" dirty="0">
                  <a:solidFill>
                    <a:srgbClr val="333333"/>
                  </a:solidFill>
                  <a:latin typeface="+mn-lt"/>
                  <a:hlinkClick r:id="rId5"/>
                </a:rPr>
                <a:t>https://creativecommons.org/licenses/by/4.0/</a:t>
              </a:r>
              <a:r>
                <a:rPr lang="hu" sz="1200" dirty="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Függőleges szöveg helye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a:lstStyle>
            <a:lvl1pPr>
              <a:defRPr sz="3600">
                <a:solidFill>
                  <a:schemeClr val="tx1"/>
                </a:solidFill>
              </a:defRPr>
            </a:lvl1pPr>
          </a:lstStyle>
          <a:p>
            <a:r>
              <a:rPr lang="hu-HU" dirty="0" smtClean="0"/>
              <a:t>Titel</a:t>
            </a:r>
            <a:endParaRPr lang="hu-HU" dirty="0"/>
          </a:p>
        </p:txBody>
      </p:sp>
      <p:sp>
        <p:nvSpPr>
          <p:cNvPr id="3" name="Tartalom helye 2"/>
          <p:cNvSpPr>
            <a:spLocks noGrp="1"/>
          </p:cNvSpPr>
          <p:nvPr>
            <p:ph idx="1" hasCustomPrompt="1"/>
          </p:nvPr>
        </p:nvSpPr>
        <p:spPr>
          <a:xfrm>
            <a:off x="192505" y="934775"/>
            <a:ext cx="11896825" cy="5370897"/>
          </a:xfrm>
        </p:spPr>
        <p:txBody>
          <a:bodyPr/>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a:r>
              <a:rPr lang="hu-HU" dirty="0" smtClean="0"/>
              <a:t>Main text (</a:t>
            </a:r>
            <a:r>
              <a:rPr lang="hu-HU" dirty="0" err="1" smtClean="0"/>
              <a:t>First</a:t>
            </a:r>
            <a:r>
              <a:rPr lang="hu-HU" dirty="0" smtClean="0"/>
              <a:t> </a:t>
            </a:r>
            <a:r>
              <a:rPr lang="hu-HU" dirty="0" err="1" smtClean="0"/>
              <a:t>level</a:t>
            </a:r>
            <a:r>
              <a:rPr lang="hu-HU" dirty="0" smtClean="0"/>
              <a:t>)</a:t>
            </a:r>
          </a:p>
          <a:p>
            <a:pPr lvl="1"/>
            <a:r>
              <a:rPr lang="hu-HU" dirty="0" err="1" smtClean="0"/>
              <a:t>Second</a:t>
            </a:r>
            <a:r>
              <a:rPr lang="hu-HU" dirty="0" smtClean="0"/>
              <a:t> </a:t>
            </a:r>
            <a:r>
              <a:rPr lang="hu-HU" dirty="0" err="1" smtClean="0"/>
              <a:t>level</a:t>
            </a:r>
            <a:endParaRPr lang="hu-HU" dirty="0" smtClean="0"/>
          </a:p>
          <a:p>
            <a:pPr lvl="2"/>
            <a:r>
              <a:rPr lang="hu-HU" dirty="0" err="1" smtClean="0"/>
              <a:t>Third</a:t>
            </a:r>
            <a:r>
              <a:rPr lang="hu-HU" dirty="0" smtClean="0"/>
              <a:t> </a:t>
            </a:r>
            <a:r>
              <a:rPr lang="hu-HU" dirty="0" err="1" smtClean="0"/>
              <a:t>level</a:t>
            </a:r>
            <a:endParaRPr lang="hu-HU" dirty="0" smtClean="0"/>
          </a:p>
          <a:p>
            <a:pPr lvl="3"/>
            <a:r>
              <a:rPr lang="hu-HU" dirty="0" err="1" smtClean="0"/>
              <a:t>Fourth</a:t>
            </a:r>
            <a:r>
              <a:rPr lang="hu-HU" dirty="0" smtClean="0"/>
              <a:t> </a:t>
            </a:r>
            <a:r>
              <a:rPr lang="hu-HU" dirty="0" err="1" smtClean="0"/>
              <a:t>level</a:t>
            </a:r>
            <a:endParaRPr lang="hu-HU" dirty="0" smtClean="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HU" dirty="0" err="1" smtClean="0"/>
              <a:t>Fifth</a:t>
            </a:r>
            <a:r>
              <a:rPr lang="hu-HU" dirty="0" smtClean="0"/>
              <a:t> </a:t>
            </a:r>
            <a:r>
              <a:rPr lang="hu-HU" dirty="0" err="1" smtClean="0"/>
              <a:t>level</a:t>
            </a:r>
            <a:endParaRPr lang="hu-HU" dirty="0" smtClean="0"/>
          </a:p>
          <a:p>
            <a:pPr lvl="4"/>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a:spAutoFit/>
          </a:bodyPr>
          <a:lstStyle/>
          <a:p>
            <a:r>
              <a:rPr lang="hu-HU" sz="800" b="1" dirty="0" smtClean="0">
                <a:solidFill>
                  <a:schemeClr val="bg1">
                    <a:lumMod val="95000"/>
                  </a:schemeClr>
                </a:solidFill>
              </a:rPr>
              <a:t>ref. 2021-2HU01-KA220-HED-000050972</a:t>
            </a:r>
            <a:endParaRPr lang="hu-HU" sz="800" b="1" dirty="0">
              <a:solidFill>
                <a:schemeClr val="bg1">
                  <a:lumMod val="95000"/>
                </a:schemeClr>
              </a:solidFill>
            </a:endParaRP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u-HU" dirty="0" smtClean="0"/>
              <a:t>CLIMATEMED – </a:t>
            </a:r>
            <a:r>
              <a:rPr lang="hu-HU" dirty="0" err="1" smtClean="0"/>
              <a:t>Knowledge</a:t>
            </a:r>
            <a:r>
              <a:rPr lang="hu-HU" dirty="0" smtClean="0"/>
              <a:t> </a:t>
            </a:r>
            <a:r>
              <a:rPr lang="hu-HU" dirty="0" err="1" smtClean="0"/>
              <a:t>about</a:t>
            </a:r>
            <a:r>
              <a:rPr lang="hu-HU" dirty="0" smtClean="0"/>
              <a:t> </a:t>
            </a:r>
            <a:r>
              <a:rPr lang="hu-HU" dirty="0" err="1" smtClean="0"/>
              <a:t>climate</a:t>
            </a:r>
            <a:r>
              <a:rPr lang="hu-HU" dirty="0" smtClean="0"/>
              <a:t> </a:t>
            </a:r>
            <a:r>
              <a:rPr lang="hu-HU" dirty="0" err="1" smtClean="0"/>
              <a:t>change’s</a:t>
            </a:r>
            <a:r>
              <a:rPr lang="hu-HU" dirty="0" smtClean="0"/>
              <a:t> </a:t>
            </a:r>
            <a:r>
              <a:rPr lang="hu-HU" dirty="0" err="1" smtClean="0"/>
              <a:t>health</a:t>
            </a:r>
            <a:r>
              <a:rPr lang="hu-HU" dirty="0" smtClean="0"/>
              <a:t> </a:t>
            </a:r>
            <a:r>
              <a:rPr lang="hu-HU" dirty="0" err="1" smtClean="0"/>
              <a:t>impacts</a:t>
            </a:r>
            <a:r>
              <a:rPr lang="hu-HU" dirty="0" smtClean="0"/>
              <a:t> </a:t>
            </a:r>
            <a:r>
              <a:rPr lang="hu-HU" dirty="0" err="1" smtClean="0"/>
              <a:t>starts</a:t>
            </a:r>
            <a:r>
              <a:rPr lang="hu-HU" dirty="0" smtClean="0"/>
              <a:t> here</a:t>
            </a:r>
            <a:endParaRPr lang="hu-HU" dirty="0"/>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anchor="b"/>
          <a:lstStyle>
            <a:lvl1pPr>
              <a:defRPr sz="6000"/>
            </a:lvl1pPr>
          </a:lstStyle>
          <a:p>
            <a:r>
              <a:rPr lang="hu-HU" smtClean="0"/>
              <a:t>Mintacím szerkesztése</a:t>
            </a:r>
            <a:endParaRPr lang="hu-HU"/>
          </a:p>
        </p:txBody>
      </p:sp>
      <p:sp>
        <p:nvSpPr>
          <p:cNvPr id="3" name="Szöveg hely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dirty="0" smtClean="0"/>
              <a:t>Mintaszöveg szerkesztése</a:t>
            </a:r>
          </a:p>
        </p:txBody>
      </p:sp>
      <p:sp>
        <p:nvSpPr>
          <p:cNvPr id="4" name="Dátum helye 3"/>
          <p:cNvSpPr>
            <a:spLocks noGrp="1"/>
          </p:cNvSpPr>
          <p:nvPr>
            <p:ph type="dt" sz="half" idx="10"/>
          </p:nvPr>
        </p:nvSpPr>
        <p:spPr/>
        <p:txBody>
          <a:bodyPr/>
          <a:lstStyle/>
          <a:p>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sz="half" idx="1"/>
          </p:nvPr>
        </p:nvSpPr>
        <p:spPr>
          <a:xfrm>
            <a:off x="838200" y="1825625"/>
            <a:ext cx="5181600" cy="4351338"/>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6172200" y="1825625"/>
            <a:ext cx="5181600" cy="4351338"/>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4"/>
          <p:cNvSpPr>
            <a:spLocks noGrp="1"/>
          </p:cNvSpPr>
          <p:nvPr>
            <p:ph type="dt" sz="half" idx="10"/>
          </p:nvPr>
        </p:nvSpPr>
        <p:spPr/>
        <p:txBody>
          <a:bodyPr/>
          <a:lstStyle/>
          <a:p>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smtClean="0"/>
              <a:t>Mintacím szerkesztése</a:t>
            </a:r>
            <a:endParaRPr lang="hu-HU"/>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6"/>
          <p:cNvSpPr>
            <a:spLocks noGrp="1"/>
          </p:cNvSpPr>
          <p:nvPr>
            <p:ph type="dt" sz="half" idx="10"/>
          </p:nvPr>
        </p:nvSpPr>
        <p:spPr/>
        <p:txBody>
          <a:bodyPr/>
          <a:lstStyle/>
          <a:p>
            <a:fld id="{9D080D7D-CCD9-4F98-BC7D-474E94E1E9D2}" type="datetimeFigureOut">
              <a:rPr lang="hu-HU" smtClean="0"/>
              <a:t>2025. 04. 17.</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Dátum helye 2"/>
          <p:cNvSpPr>
            <a:spLocks noGrp="1"/>
          </p:cNvSpPr>
          <p:nvPr>
            <p:ph type="dt" sz="half" idx="10"/>
          </p:nvPr>
        </p:nvSpPr>
        <p:spPr/>
        <p:txBody>
          <a:bodyPr/>
          <a:lstStyle/>
          <a:p>
            <a:fld id="{9D080D7D-CCD9-4F98-BC7D-474E94E1E9D2}" type="datetimeFigureOut">
              <a:rPr lang="hu-HU" smtClean="0"/>
              <a:t>2025. 04. 17.</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D080D7D-CCD9-4F98-BC7D-474E94E1E9D2}" type="datetimeFigureOut">
              <a:rPr lang="hu-HU" smtClean="0"/>
              <a:t>2025. 04. 17.</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smtClean="0"/>
              <a:t>Mintacím szerkesztése</a:t>
            </a:r>
            <a:endParaRPr lang="hu-HU"/>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smtClean="0"/>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smtClean="0"/>
              <a:t>Mintacím szerkesztése</a:t>
            </a:r>
            <a:endParaRPr lang="hu-HU"/>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smtClean="0"/>
              <a:t>Mintaszöveg szerkesztése</a:t>
            </a:r>
          </a:p>
        </p:txBody>
      </p:sp>
      <p:sp>
        <p:nvSpPr>
          <p:cNvPr id="5" name="Dátum helye 4"/>
          <p:cNvSpPr>
            <a:spLocks noGrp="1"/>
          </p:cNvSpPr>
          <p:nvPr>
            <p:ph type="dt" sz="half" idx="10"/>
          </p:nvPr>
        </p:nvSpPr>
        <p:spPr/>
        <p:txBody>
          <a:bodyPr/>
          <a:lstStyle/>
          <a:p>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u-HU" smtClean="0"/>
              <a:t>Mintacím szerkesztése</a:t>
            </a:r>
            <a:endParaRPr lang="hu-HU"/>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80D7D-CCD9-4F98-BC7D-474E94E1E9D2}" type="datetimeFigureOut">
              <a:rPr lang="hu-HU" smtClean="0"/>
              <a:t>2025. 04. 17.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https://doi.org/10.1155/2017/3782182" TargetMode="External"/><Relationship Id="rId3" Type="http://schemas.openxmlformats.org/officeDocument/2006/relationships/hyperlink" Target="https://pubmed.ncbi.nlm.nih.gov/?term=Philipsborn%20R%5bAuthor%5d" TargetMode="External"/><Relationship Id="rId7" Type="http://schemas.openxmlformats.org/officeDocument/2006/relationships/hyperlink" Target="https://www.ncbi.nlm.nih.gov/pmc/articles/PMC5429938/" TargetMode="External"/><Relationship Id="rId2" Type="http://schemas.openxmlformats.org/officeDocument/2006/relationships/hyperlink" Target="https://journals.lww.com/epidem/toc/2008/01000" TargetMode="External"/><Relationship Id="rId1" Type="http://schemas.openxmlformats.org/officeDocument/2006/relationships/slideLayout" Target="../slideLayouts/slideLayout2.xml"/><Relationship Id="rId6" Type="http://schemas.openxmlformats.org/officeDocument/2006/relationships/hyperlink" Target="https://pubmed.ncbi.nlm.nih.gov/?term=Ryan%20MP%5bAuthor%5d" TargetMode="External"/><Relationship Id="rId5" Type="http://schemas.openxmlformats.org/officeDocument/2006/relationships/hyperlink" Target="https://doi.org/10.3390/atmos9100385" TargetMode="External"/><Relationship Id="rId4" Type="http://schemas.openxmlformats.org/officeDocument/2006/relationships/hyperlink" Target="https://www.ncbi.nlm.nih.gov/pmc/articles/PMC4907410/"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sciencedirect.com/topics/medicine-and-dentistry/weils-disease" TargetMode="External"/><Relationship Id="rId2" Type="http://schemas.openxmlformats.org/officeDocument/2006/relationships/hyperlink" Target="https://www.ncbi.nlm.nih.gov/pmc/articles/PMC4907410/#:~:text=Conclusions.,face%20of%20increasing%20global%20temperatures" TargetMode="External"/><Relationship Id="rId1" Type="http://schemas.openxmlformats.org/officeDocument/2006/relationships/slideLayout" Target="../slideLayouts/slideLayout2.xml"/><Relationship Id="rId4" Type="http://schemas.openxmlformats.org/officeDocument/2006/relationships/hyperlink" Target="https://www.sciencedirect.com/topics/medicine-and-dentistry/dengue-fever"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s://pubmed.ncbi.nlm.nih.gov/?term=Ryan%20MP%5bAuthor%5d"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6840503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a:t>Szúnyog által közvetített betegségek </a:t>
            </a:r>
            <a:r>
              <a:rPr lang="hu-HU" b="1" dirty="0" smtClean="0"/>
              <a:t>II. (West </a:t>
            </a:r>
            <a:r>
              <a:rPr lang="hu-HU" b="1" dirty="0" err="1" smtClean="0"/>
              <a:t>Nile</a:t>
            </a:r>
            <a:r>
              <a:rPr lang="hu-HU" b="1" dirty="0" smtClean="0"/>
              <a:t> </a:t>
            </a:r>
            <a:r>
              <a:rPr lang="hu-HU" b="1" dirty="0" err="1" smtClean="0"/>
              <a:t>Virus</a:t>
            </a:r>
            <a:r>
              <a:rPr lang="hu-HU" b="1" dirty="0" smtClean="0"/>
              <a:t> </a:t>
            </a:r>
            <a:r>
              <a:rPr lang="hu-HU" b="1" dirty="0" err="1" smtClean="0"/>
              <a:t>Disease</a:t>
            </a:r>
            <a:r>
              <a:rPr lang="hu-HU" b="1" dirty="0" smtClean="0"/>
              <a:t>)</a:t>
            </a:r>
            <a:endParaRPr lang="hu-HU" b="1" dirty="0"/>
          </a:p>
        </p:txBody>
      </p:sp>
      <p:sp>
        <p:nvSpPr>
          <p:cNvPr id="3" name="Tartalom helye 2"/>
          <p:cNvSpPr>
            <a:spLocks noGrp="1"/>
          </p:cNvSpPr>
          <p:nvPr>
            <p:ph idx="1"/>
          </p:nvPr>
        </p:nvSpPr>
        <p:spPr/>
        <p:txBody>
          <a:bodyPr>
            <a:normAutofit/>
          </a:bodyPr>
          <a:lstStyle/>
          <a:p>
            <a:r>
              <a:rPr lang="hu-HU" dirty="0" smtClean="0"/>
              <a:t>A </a:t>
            </a:r>
            <a:r>
              <a:rPr lang="hu-HU" b="1" i="1" dirty="0" smtClean="0"/>
              <a:t>West </a:t>
            </a:r>
            <a:r>
              <a:rPr lang="hu-HU" b="1" i="1" dirty="0" err="1" smtClean="0"/>
              <a:t>Nile</a:t>
            </a:r>
            <a:r>
              <a:rPr lang="hu-HU" b="1" i="1" dirty="0" smtClean="0"/>
              <a:t> </a:t>
            </a:r>
            <a:r>
              <a:rPr lang="hu-HU" b="1" i="1" dirty="0" err="1" smtClean="0"/>
              <a:t>virus</a:t>
            </a:r>
            <a:r>
              <a:rPr lang="hu-HU" b="1" i="1" dirty="0" smtClean="0"/>
              <a:t> (Nyugat-Nílusi vírus)</a:t>
            </a:r>
            <a:r>
              <a:rPr lang="hu-HU" dirty="0" smtClean="0"/>
              <a:t> szúnyogcsípéssel fertőz. </a:t>
            </a:r>
          </a:p>
          <a:p>
            <a:r>
              <a:rPr lang="hu-HU" dirty="0" smtClean="0"/>
              <a:t>A legtöbb esetben nem jár tünetekkel.</a:t>
            </a:r>
          </a:p>
          <a:p>
            <a:r>
              <a:rPr lang="hu-HU" dirty="0" smtClean="0"/>
              <a:t>A betegek 20%-a esetében láz és egyéb tünetek jelentkeznek.</a:t>
            </a:r>
          </a:p>
          <a:p>
            <a:r>
              <a:rPr lang="hu-HU" dirty="0" smtClean="0"/>
              <a:t>Az esetke kevesebb mint 1%-</a:t>
            </a:r>
            <a:r>
              <a:rPr lang="hu-HU" dirty="0" err="1" smtClean="0"/>
              <a:t>ban</a:t>
            </a:r>
            <a:r>
              <a:rPr lang="hu-HU" dirty="0" smtClean="0"/>
              <a:t> komoly, néha fatális neurológiai betegség jelentkezik.</a:t>
            </a:r>
          </a:p>
          <a:p>
            <a:endParaRPr lang="hu-HU" dirty="0" smtClean="0"/>
          </a:p>
          <a:p>
            <a:r>
              <a:rPr lang="hu-HU" dirty="0" smtClean="0"/>
              <a:t>Vektor: </a:t>
            </a:r>
            <a:r>
              <a:rPr lang="hu-HU" b="1" i="1" dirty="0" err="1" smtClean="0"/>
              <a:t>Culex</a:t>
            </a:r>
            <a:r>
              <a:rPr lang="hu-HU" b="1" i="1" dirty="0" smtClean="0"/>
              <a:t> </a:t>
            </a:r>
            <a:r>
              <a:rPr lang="hu-HU" b="1" i="1" dirty="0" err="1" smtClean="0"/>
              <a:t>spp</a:t>
            </a:r>
            <a:r>
              <a:rPr lang="hu-HU" b="1" i="1" dirty="0" smtClean="0"/>
              <a:t>.</a:t>
            </a:r>
            <a:endParaRPr lang="hu-HU" b="1" i="1"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61570" y="3538330"/>
            <a:ext cx="4171479" cy="2754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5438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a:normAutofit/>
          </a:bodyPr>
          <a:lstStyle/>
          <a:p>
            <a:r>
              <a:rPr lang="hu-HU" b="1" dirty="0" err="1" smtClean="0"/>
              <a:t>Dengue-láz</a:t>
            </a:r>
            <a:endParaRPr lang="hu-HU" b="1" dirty="0"/>
          </a:p>
        </p:txBody>
      </p:sp>
      <p:sp>
        <p:nvSpPr>
          <p:cNvPr id="3" name="Tartalom helye 2"/>
          <p:cNvSpPr>
            <a:spLocks noGrp="1"/>
          </p:cNvSpPr>
          <p:nvPr>
            <p:ph idx="1"/>
          </p:nvPr>
        </p:nvSpPr>
        <p:spPr>
          <a:xfrm>
            <a:off x="192505" y="1544128"/>
            <a:ext cx="11896825" cy="4761544"/>
          </a:xfrm>
        </p:spPr>
        <p:txBody>
          <a:bodyPr/>
          <a:lstStyle/>
          <a:p>
            <a:r>
              <a:rPr lang="hu-HU" b="1" dirty="0" smtClean="0"/>
              <a:t>Vektorok:</a:t>
            </a:r>
          </a:p>
          <a:p>
            <a:pPr lvl="1">
              <a:spcBef>
                <a:spcPts val="0"/>
              </a:spcBef>
            </a:pPr>
            <a:r>
              <a:rPr lang="hu-HU" dirty="0" err="1" smtClean="0"/>
              <a:t>Aedes</a:t>
            </a:r>
            <a:r>
              <a:rPr lang="hu-HU" dirty="0" smtClean="0"/>
              <a:t> </a:t>
            </a:r>
            <a:r>
              <a:rPr lang="hu-HU" dirty="0" err="1" smtClean="0"/>
              <a:t>aegypti</a:t>
            </a:r>
            <a:endParaRPr lang="hu-HU" dirty="0" smtClean="0"/>
          </a:p>
          <a:p>
            <a:pPr lvl="1"/>
            <a:r>
              <a:rPr lang="hu-HU" dirty="0" err="1" smtClean="0"/>
              <a:t>Aedes</a:t>
            </a:r>
            <a:r>
              <a:rPr lang="hu-HU" dirty="0" smtClean="0"/>
              <a:t> </a:t>
            </a:r>
            <a:r>
              <a:rPr lang="hu-HU" dirty="0" err="1" smtClean="0"/>
              <a:t>albopictus</a:t>
            </a:r>
            <a:endParaRPr lang="hu-HU" dirty="0" smtClean="0"/>
          </a:p>
          <a:p>
            <a:pPr lvl="1"/>
            <a:r>
              <a:rPr lang="hu-HU" dirty="0" err="1" smtClean="0"/>
              <a:t>Aedes</a:t>
            </a:r>
            <a:r>
              <a:rPr lang="hu-HU" dirty="0" smtClean="0"/>
              <a:t> </a:t>
            </a:r>
            <a:r>
              <a:rPr lang="hu-HU" dirty="0" err="1" smtClean="0"/>
              <a:t>polynesiensis</a:t>
            </a:r>
            <a:endParaRPr lang="hu-HU" dirty="0" smtClean="0"/>
          </a:p>
          <a:p>
            <a:pPr lvl="1"/>
            <a:r>
              <a:rPr lang="hu-HU" dirty="0" smtClean="0"/>
              <a:t>Az </a:t>
            </a:r>
            <a:r>
              <a:rPr lang="hu-HU" dirty="0" err="1" smtClean="0"/>
              <a:t>Aedes</a:t>
            </a:r>
            <a:r>
              <a:rPr lang="hu-HU" dirty="0" smtClean="0"/>
              <a:t> </a:t>
            </a:r>
            <a:r>
              <a:rPr lang="hu-HU" dirty="0" err="1" smtClean="0"/>
              <a:t>scutellaris</a:t>
            </a:r>
            <a:r>
              <a:rPr lang="hu-HU" dirty="0" smtClean="0"/>
              <a:t> </a:t>
            </a:r>
            <a:r>
              <a:rPr lang="hu-HU" i="1" dirty="0" err="1" smtClean="0"/>
              <a:t>complex</a:t>
            </a:r>
            <a:r>
              <a:rPr lang="hu-HU" i="1" dirty="0" smtClean="0"/>
              <a:t> </a:t>
            </a:r>
            <a:r>
              <a:rPr lang="hu-HU" dirty="0" smtClean="0"/>
              <a:t>néhány tagja</a:t>
            </a:r>
          </a:p>
          <a:p>
            <a:pPr>
              <a:spcBef>
                <a:spcPts val="2000"/>
              </a:spcBef>
            </a:pPr>
            <a:r>
              <a:rPr lang="hu-HU" b="1" dirty="0" smtClean="0"/>
              <a:t>Patogén:</a:t>
            </a:r>
          </a:p>
          <a:p>
            <a:pPr lvl="1">
              <a:spcBef>
                <a:spcPts val="0"/>
              </a:spcBef>
            </a:pPr>
            <a:r>
              <a:rPr lang="hu-HU" dirty="0" err="1" smtClean="0"/>
              <a:t>Dengue</a:t>
            </a:r>
            <a:r>
              <a:rPr lang="hu-HU" dirty="0" smtClean="0"/>
              <a:t> </a:t>
            </a:r>
            <a:r>
              <a:rPr lang="hu-HU" dirty="0" err="1" smtClean="0"/>
              <a:t>fever</a:t>
            </a:r>
            <a:r>
              <a:rPr lang="hu-HU" dirty="0" smtClean="0"/>
              <a:t> </a:t>
            </a:r>
            <a:r>
              <a:rPr lang="hu-HU" dirty="0" err="1" smtClean="0"/>
              <a:t>virus</a:t>
            </a:r>
            <a:r>
              <a:rPr lang="hu-HU" dirty="0" smtClean="0"/>
              <a:t> (DENV </a:t>
            </a:r>
            <a:r>
              <a:rPr lang="hu-HU" dirty="0"/>
              <a:t>1-4</a:t>
            </a:r>
            <a:r>
              <a:rPr lang="hu-HU" dirty="0" smtClean="0"/>
              <a:t>), RNS-vírus a </a:t>
            </a:r>
            <a:r>
              <a:rPr lang="hu-HU" dirty="0" err="1" smtClean="0"/>
              <a:t>Flaviviridae</a:t>
            </a:r>
            <a:r>
              <a:rPr lang="hu-HU" dirty="0" smtClean="0"/>
              <a:t> családból; </a:t>
            </a:r>
            <a:r>
              <a:rPr lang="hu-HU" dirty="0" err="1" smtClean="0"/>
              <a:t>Flavivirus</a:t>
            </a:r>
            <a:r>
              <a:rPr lang="hu-HU" dirty="0" smtClean="0"/>
              <a:t> genus</a:t>
            </a:r>
            <a:endParaRPr lang="hu-HU" dirty="0"/>
          </a:p>
        </p:txBody>
      </p:sp>
    </p:spTree>
    <p:extLst>
      <p:ext uri="{BB962C8B-B14F-4D97-AF65-F5344CB8AC3E}">
        <p14:creationId xmlns:p14="http://schemas.microsoft.com/office/powerpoint/2010/main" val="42646363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7010" y="109877"/>
            <a:ext cx="11896826" cy="761391"/>
          </a:xfrm>
        </p:spPr>
        <p:txBody>
          <a:bodyPr>
            <a:normAutofit fontScale="90000"/>
          </a:bodyPr>
          <a:lstStyle/>
          <a:p>
            <a:r>
              <a:rPr lang="hu-HU" sz="1600" dirty="0"/>
              <a:t/>
            </a:r>
            <a:br>
              <a:rPr lang="hu-HU" sz="1600" dirty="0"/>
            </a:br>
            <a:r>
              <a:rPr lang="hu-HU" b="1" dirty="0"/>
              <a:t>Egyéb vízhez kötött, szúnyogvektor által közvetített </a:t>
            </a:r>
            <a:r>
              <a:rPr lang="hu-HU" b="1" dirty="0" smtClean="0"/>
              <a:t>vírusok</a:t>
            </a:r>
            <a:endParaRPr lang="hu-HU" b="1" dirty="0"/>
          </a:p>
        </p:txBody>
      </p:sp>
      <p:sp>
        <p:nvSpPr>
          <p:cNvPr id="3" name="Tartalom helye 2"/>
          <p:cNvSpPr>
            <a:spLocks noGrp="1"/>
          </p:cNvSpPr>
          <p:nvPr>
            <p:ph idx="1"/>
          </p:nvPr>
        </p:nvSpPr>
        <p:spPr>
          <a:xfrm>
            <a:off x="554815" y="1337093"/>
            <a:ext cx="11384144" cy="4692533"/>
          </a:xfrm>
        </p:spPr>
        <p:txBody>
          <a:bodyPr>
            <a:normAutofit fontScale="92500" lnSpcReduction="20000"/>
          </a:bodyPr>
          <a:lstStyle/>
          <a:p>
            <a:r>
              <a:rPr lang="hu-HU" sz="2400" dirty="0" err="1" smtClean="0"/>
              <a:t>Chikungunya</a:t>
            </a:r>
            <a:r>
              <a:rPr lang="hu-HU" sz="2400" dirty="0" smtClean="0"/>
              <a:t> </a:t>
            </a:r>
            <a:r>
              <a:rPr lang="hu-HU" sz="2400" dirty="0" err="1"/>
              <a:t>Virus</a:t>
            </a:r>
            <a:endParaRPr lang="hu-HU" sz="2400" dirty="0"/>
          </a:p>
          <a:p>
            <a:r>
              <a:rPr lang="hu-HU" sz="2400" dirty="0" err="1"/>
              <a:t>Eastern</a:t>
            </a:r>
            <a:r>
              <a:rPr lang="hu-HU" sz="2400" dirty="0"/>
              <a:t> </a:t>
            </a:r>
            <a:r>
              <a:rPr lang="hu-HU" sz="2400" dirty="0" err="1"/>
              <a:t>Equine</a:t>
            </a:r>
            <a:r>
              <a:rPr lang="hu-HU" sz="2400" dirty="0"/>
              <a:t> </a:t>
            </a:r>
            <a:r>
              <a:rPr lang="hu-HU" sz="2400" dirty="0" err="1"/>
              <a:t>Encephalitis</a:t>
            </a:r>
            <a:r>
              <a:rPr lang="hu-HU" sz="2400" dirty="0"/>
              <a:t> </a:t>
            </a:r>
            <a:r>
              <a:rPr lang="hu-HU" sz="2400" dirty="0" err="1" smtClean="0"/>
              <a:t>Virus</a:t>
            </a:r>
            <a:r>
              <a:rPr lang="hu-HU" sz="2400" dirty="0" smtClean="0"/>
              <a:t> (Keleti </a:t>
            </a:r>
            <a:r>
              <a:rPr lang="hu-HU" sz="2400" dirty="0" err="1" smtClean="0"/>
              <a:t>Lóencephalitis</a:t>
            </a:r>
            <a:r>
              <a:rPr lang="hu-HU" sz="2400" dirty="0" smtClean="0"/>
              <a:t>)</a:t>
            </a:r>
            <a:endParaRPr lang="hu-HU" sz="2400" dirty="0"/>
          </a:p>
          <a:p>
            <a:r>
              <a:rPr lang="hu-HU" sz="2400" dirty="0" err="1"/>
              <a:t>Japanese</a:t>
            </a:r>
            <a:r>
              <a:rPr lang="hu-HU" sz="2400" dirty="0"/>
              <a:t> </a:t>
            </a:r>
            <a:r>
              <a:rPr lang="hu-HU" sz="2400" dirty="0" err="1"/>
              <a:t>Encephalitis</a:t>
            </a:r>
            <a:r>
              <a:rPr lang="hu-HU" sz="2400" dirty="0"/>
              <a:t> </a:t>
            </a:r>
            <a:r>
              <a:rPr lang="hu-HU" sz="2400" dirty="0" err="1" smtClean="0"/>
              <a:t>Virus</a:t>
            </a:r>
            <a:r>
              <a:rPr lang="hu-HU" sz="2400" dirty="0" smtClean="0"/>
              <a:t> (Japán </a:t>
            </a:r>
            <a:r>
              <a:rPr lang="hu-HU" sz="2400" dirty="0" err="1" smtClean="0"/>
              <a:t>Encephalitis</a:t>
            </a:r>
            <a:r>
              <a:rPr lang="hu-HU" sz="2400" dirty="0" smtClean="0"/>
              <a:t>)</a:t>
            </a:r>
            <a:endParaRPr lang="hu-HU" sz="2400" dirty="0"/>
          </a:p>
          <a:p>
            <a:r>
              <a:rPr lang="hu-HU" sz="2400" dirty="0"/>
              <a:t>La </a:t>
            </a:r>
            <a:r>
              <a:rPr lang="hu-HU" sz="2400" dirty="0" err="1"/>
              <a:t>Crosse</a:t>
            </a:r>
            <a:r>
              <a:rPr lang="hu-HU" sz="2400" dirty="0"/>
              <a:t> </a:t>
            </a:r>
            <a:r>
              <a:rPr lang="hu-HU" sz="2400" dirty="0" err="1"/>
              <a:t>Encephalitis</a:t>
            </a:r>
            <a:endParaRPr lang="hu-HU" sz="2400" dirty="0"/>
          </a:p>
          <a:p>
            <a:r>
              <a:rPr lang="hu-HU" sz="2400" dirty="0" err="1" smtClean="0"/>
              <a:t>St</a:t>
            </a:r>
            <a:r>
              <a:rPr lang="hu-HU" sz="2400" dirty="0"/>
              <a:t>. Louis </a:t>
            </a:r>
            <a:r>
              <a:rPr lang="hu-HU" sz="2400" dirty="0" err="1"/>
              <a:t>Encephalitis</a:t>
            </a:r>
            <a:endParaRPr lang="hu-HU" sz="2400" dirty="0"/>
          </a:p>
          <a:p>
            <a:r>
              <a:rPr lang="hu-HU" sz="2400" dirty="0" err="1"/>
              <a:t>Yellow</a:t>
            </a:r>
            <a:r>
              <a:rPr lang="hu-HU" sz="2400" dirty="0"/>
              <a:t> </a:t>
            </a:r>
            <a:r>
              <a:rPr lang="hu-HU" sz="2400" dirty="0" err="1" smtClean="0"/>
              <a:t>Fever</a:t>
            </a:r>
            <a:r>
              <a:rPr lang="hu-HU" sz="2400" dirty="0" smtClean="0"/>
              <a:t> (Sárgaláz)</a:t>
            </a:r>
          </a:p>
          <a:p>
            <a:endParaRPr lang="hu-HU" dirty="0"/>
          </a:p>
          <a:p>
            <a:pPr marL="0" indent="0" algn="ctr">
              <a:lnSpc>
                <a:spcPct val="130000"/>
              </a:lnSpc>
              <a:buNone/>
            </a:pPr>
            <a:r>
              <a:rPr lang="hu-HU" b="1" dirty="0" smtClean="0"/>
              <a:t>Napjainkban már </a:t>
            </a:r>
            <a:r>
              <a:rPr lang="hu-HU" b="1" dirty="0"/>
              <a:t>közvetlen kapcsolatot lehet kimutatni a klímaváltozás hatásai és a vektorok által terjesztett fertőző betegségek előfordulási mintázata között</a:t>
            </a:r>
            <a:r>
              <a:rPr lang="hu-HU" dirty="0" smtClean="0"/>
              <a:t>.</a:t>
            </a:r>
            <a:r>
              <a:rPr lang="hu-HU" b="1" dirty="0" smtClean="0"/>
              <a:t> </a:t>
            </a:r>
            <a:r>
              <a:rPr lang="hu-HU" sz="1200" b="1" dirty="0" smtClean="0"/>
              <a:t>(</a:t>
            </a:r>
            <a:r>
              <a:rPr lang="hu-HU" sz="1200" b="1" dirty="0"/>
              <a:t>Rita </a:t>
            </a:r>
            <a:r>
              <a:rPr lang="hu-HU" sz="1200" b="1" dirty="0" err="1"/>
              <a:t>Corwell</a:t>
            </a:r>
            <a:r>
              <a:rPr lang="hu-HU" sz="1200" b="1" dirty="0"/>
              <a:t>, </a:t>
            </a:r>
            <a:r>
              <a:rPr lang="hu-HU" sz="1200" b="1" dirty="0" err="1"/>
              <a:t>Johns</a:t>
            </a:r>
            <a:r>
              <a:rPr lang="hu-HU" sz="1200" b="1" dirty="0"/>
              <a:t> </a:t>
            </a:r>
            <a:r>
              <a:rPr lang="hu-HU" sz="1200" b="1" dirty="0" err="1"/>
              <a:t>Hopkins</a:t>
            </a:r>
            <a:r>
              <a:rPr lang="hu-HU" sz="1200" b="1" dirty="0"/>
              <a:t> </a:t>
            </a:r>
            <a:r>
              <a:rPr lang="hu-HU" sz="1200" b="1" dirty="0" err="1"/>
              <a:t>Univ</a:t>
            </a:r>
            <a:r>
              <a:rPr lang="hu-HU" sz="1200" b="1" dirty="0" smtClean="0"/>
              <a:t>.)</a:t>
            </a:r>
            <a:endParaRPr lang="hu-HU" dirty="0"/>
          </a:p>
        </p:txBody>
      </p:sp>
    </p:spTree>
    <p:extLst>
      <p:ext uri="{BB962C8B-B14F-4D97-AF65-F5344CB8AC3E}">
        <p14:creationId xmlns:p14="http://schemas.microsoft.com/office/powerpoint/2010/main" val="7171874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572274"/>
          </a:xfrm>
        </p:spPr>
        <p:txBody>
          <a:bodyPr>
            <a:noAutofit/>
          </a:bodyPr>
          <a:lstStyle/>
          <a:p>
            <a:pPr>
              <a:lnSpc>
                <a:spcPct val="130000"/>
              </a:lnSpc>
            </a:pPr>
            <a:r>
              <a:rPr lang="hu-HU" sz="2600" b="1" dirty="0" smtClean="0"/>
              <a:t>Klasszifikáció: </a:t>
            </a:r>
            <a:r>
              <a:rPr lang="hu-HU" sz="2600" i="1" dirty="0" err="1"/>
              <a:t>Aedes</a:t>
            </a:r>
            <a:r>
              <a:rPr lang="hu-HU" sz="2600" i="1" dirty="0"/>
              <a:t> (</a:t>
            </a:r>
            <a:r>
              <a:rPr lang="hu-HU" sz="2600" i="1" dirty="0" err="1"/>
              <a:t>Stegomyia</a:t>
            </a:r>
            <a:r>
              <a:rPr lang="hu-HU" sz="2600" i="1" dirty="0"/>
              <a:t>) </a:t>
            </a:r>
            <a:r>
              <a:rPr lang="hu-HU" sz="2600" i="1" dirty="0" err="1"/>
              <a:t>albopictus</a:t>
            </a:r>
            <a:r>
              <a:rPr lang="hu-HU" sz="2600" i="1" dirty="0"/>
              <a:t> </a:t>
            </a:r>
            <a:r>
              <a:rPr lang="hu-HU" sz="2600" dirty="0" smtClean="0"/>
              <a:t> </a:t>
            </a:r>
            <a:br>
              <a:rPr lang="hu-HU" sz="2600" dirty="0" smtClean="0"/>
            </a:br>
            <a:r>
              <a:rPr lang="hu-HU" sz="2600" b="1" dirty="0" smtClean="0"/>
              <a:t>Hétköznapi elnevezés: </a:t>
            </a:r>
            <a:r>
              <a:rPr lang="hu-HU" sz="2600" dirty="0" smtClean="0"/>
              <a:t>Ázsiai tigrisszúnyog</a:t>
            </a:r>
            <a:br>
              <a:rPr lang="hu-HU" sz="2600" dirty="0" smtClean="0"/>
            </a:br>
            <a:r>
              <a:rPr lang="hu-HU" sz="2600" b="1" dirty="0" smtClean="0"/>
              <a:t>További ismert elnevezés:</a:t>
            </a:r>
            <a:r>
              <a:rPr lang="hu-HU" sz="2600" dirty="0" smtClean="0"/>
              <a:t> </a:t>
            </a:r>
            <a:r>
              <a:rPr lang="hu-HU" sz="2600" i="1" dirty="0" err="1"/>
              <a:t>Stegomyia</a:t>
            </a:r>
            <a:r>
              <a:rPr lang="hu-HU" sz="2600" i="1" dirty="0"/>
              <a:t> </a:t>
            </a:r>
            <a:r>
              <a:rPr lang="hu-HU" sz="2600" i="1" dirty="0" err="1"/>
              <a:t>albopicta</a:t>
            </a:r>
            <a:endParaRPr lang="hu-HU" sz="26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52340" y="1857271"/>
            <a:ext cx="7366000"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44197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0"/>
            <a:ext cx="11896826" cy="908042"/>
          </a:xfrm>
        </p:spPr>
        <p:txBody>
          <a:bodyPr>
            <a:normAutofit/>
          </a:bodyPr>
          <a:lstStyle/>
          <a:p>
            <a:pPr>
              <a:lnSpc>
                <a:spcPct val="110000"/>
              </a:lnSpc>
            </a:pPr>
            <a:r>
              <a:rPr lang="hu-HU" sz="2200" b="1" dirty="0" smtClean="0"/>
              <a:t>Az </a:t>
            </a:r>
            <a:r>
              <a:rPr lang="hu-HU" sz="2200" b="1" dirty="0" err="1" smtClean="0"/>
              <a:t>Aedes</a:t>
            </a:r>
            <a:r>
              <a:rPr lang="hu-HU" sz="2200" b="1" dirty="0" smtClean="0"/>
              <a:t> genusba tartozó </a:t>
            </a:r>
            <a:r>
              <a:rPr lang="hu-HU" sz="2200" b="1" dirty="0" err="1" smtClean="0"/>
              <a:t>invazív</a:t>
            </a:r>
            <a:r>
              <a:rPr lang="hu-HU" sz="2200" b="1" dirty="0" smtClean="0"/>
              <a:t> fajok (</a:t>
            </a:r>
            <a:r>
              <a:rPr lang="hu-HU" sz="2200" b="1" dirty="0" err="1" smtClean="0"/>
              <a:t>Ae</a:t>
            </a:r>
            <a:r>
              <a:rPr lang="hu-HU" sz="2200" b="1" dirty="0"/>
              <a:t>. </a:t>
            </a:r>
            <a:r>
              <a:rPr lang="hu-HU" sz="2200" b="1" dirty="0" err="1"/>
              <a:t>aegypti</a:t>
            </a:r>
            <a:r>
              <a:rPr lang="hu-HU" sz="2200" b="1" dirty="0"/>
              <a:t>, </a:t>
            </a:r>
            <a:r>
              <a:rPr lang="hu-HU" sz="2200" b="1" dirty="0" err="1"/>
              <a:t>Ae</a:t>
            </a:r>
            <a:r>
              <a:rPr lang="hu-HU" sz="2200" b="1" dirty="0"/>
              <a:t>. </a:t>
            </a:r>
            <a:r>
              <a:rPr lang="hu-HU" sz="2200" b="1" dirty="0" err="1"/>
              <a:t>albopictus</a:t>
            </a:r>
            <a:r>
              <a:rPr lang="hu-HU" sz="2200" b="1" dirty="0"/>
              <a:t>, </a:t>
            </a:r>
            <a:r>
              <a:rPr lang="hu-HU" sz="2200" b="1" dirty="0" err="1"/>
              <a:t>Ae</a:t>
            </a:r>
            <a:r>
              <a:rPr lang="hu-HU" sz="2200" b="1" dirty="0"/>
              <a:t>. </a:t>
            </a:r>
            <a:r>
              <a:rPr lang="hu-HU" sz="2200" b="1" dirty="0" err="1"/>
              <a:t>atropalpus</a:t>
            </a:r>
            <a:r>
              <a:rPr lang="hu-HU" sz="2200" b="1" dirty="0"/>
              <a:t>, </a:t>
            </a:r>
            <a:r>
              <a:rPr lang="hu-HU" sz="2200" b="1" dirty="0" err="1"/>
              <a:t>Ae</a:t>
            </a:r>
            <a:r>
              <a:rPr lang="hu-HU" sz="2200" b="1" dirty="0"/>
              <a:t>. </a:t>
            </a:r>
            <a:r>
              <a:rPr lang="hu-HU" sz="2200" b="1" dirty="0" err="1"/>
              <a:t>japonicus</a:t>
            </a:r>
            <a:r>
              <a:rPr lang="hu-HU" sz="2200" b="1" dirty="0"/>
              <a:t> </a:t>
            </a:r>
            <a:r>
              <a:rPr lang="hu-HU" sz="2200" b="1" dirty="0" smtClean="0"/>
              <a:t>és </a:t>
            </a:r>
            <a:r>
              <a:rPr lang="hu-HU" sz="2200" b="1" dirty="0" err="1"/>
              <a:t>Ae</a:t>
            </a:r>
            <a:r>
              <a:rPr lang="hu-HU" sz="2200" b="1" dirty="0"/>
              <a:t>. </a:t>
            </a:r>
            <a:r>
              <a:rPr lang="hu-HU" sz="2200" b="1" dirty="0" err="1"/>
              <a:t>koreicus</a:t>
            </a:r>
            <a:r>
              <a:rPr lang="hu-HU" sz="2200" b="1" dirty="0"/>
              <a:t>) </a:t>
            </a:r>
            <a:r>
              <a:rPr lang="hu-HU" sz="2200" b="1" dirty="0" smtClean="0"/>
              <a:t>ismert elterjedése Európában (2022. március)</a:t>
            </a:r>
            <a:endParaRPr lang="hu-HU" sz="2200" b="1"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4408" y="830120"/>
            <a:ext cx="7784828" cy="5496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003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pPr algn="ctr"/>
            <a:r>
              <a:rPr lang="hu-HU" b="1" dirty="0" smtClean="0"/>
              <a:t>Az </a:t>
            </a:r>
            <a:r>
              <a:rPr lang="hu-HU" b="1" dirty="0" err="1" smtClean="0"/>
              <a:t>Aedes</a:t>
            </a:r>
            <a:r>
              <a:rPr lang="hu-HU" b="1" dirty="0" smtClean="0"/>
              <a:t> fajok földrajzi megoszlása </a:t>
            </a:r>
            <a:endParaRPr lang="hu-HU" b="1"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371515" y="1335820"/>
            <a:ext cx="5534238" cy="4332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149" y="1335820"/>
            <a:ext cx="5621572" cy="4332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églalap 2"/>
          <p:cNvSpPr/>
          <p:nvPr/>
        </p:nvSpPr>
        <p:spPr>
          <a:xfrm>
            <a:off x="4805718" y="834566"/>
            <a:ext cx="2532040" cy="430887"/>
          </a:xfrm>
          <a:prstGeom prst="rect">
            <a:avLst/>
          </a:prstGeom>
        </p:spPr>
        <p:txBody>
          <a:bodyPr wrap="none">
            <a:spAutoFit/>
          </a:bodyPr>
          <a:lstStyle/>
          <a:p>
            <a:pPr algn="ctr"/>
            <a:r>
              <a:rPr lang="hu-HU" sz="2200" b="1" dirty="0"/>
              <a:t>(jelenlegi – várható)</a:t>
            </a:r>
          </a:p>
        </p:txBody>
      </p:sp>
    </p:spTree>
    <p:extLst>
      <p:ext uri="{BB962C8B-B14F-4D97-AF65-F5344CB8AC3E}">
        <p14:creationId xmlns:p14="http://schemas.microsoft.com/office/powerpoint/2010/main" val="11182572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84001"/>
            <a:ext cx="11896826" cy="908040"/>
          </a:xfrm>
        </p:spPr>
        <p:txBody>
          <a:bodyPr>
            <a:noAutofit/>
          </a:bodyPr>
          <a:lstStyle/>
          <a:p>
            <a:pPr>
              <a:lnSpc>
                <a:spcPct val="110000"/>
              </a:lnSpc>
            </a:pPr>
            <a:r>
              <a:rPr lang="hu-HU" sz="3000" b="1" i="1" dirty="0" err="1" smtClean="0"/>
              <a:t>Plasmodium</a:t>
            </a:r>
            <a:r>
              <a:rPr lang="hu-HU" sz="3000" b="1" i="1" dirty="0" smtClean="0"/>
              <a:t> falciparum </a:t>
            </a:r>
            <a:r>
              <a:rPr lang="hu-HU" sz="3000" b="1" dirty="0" smtClean="0"/>
              <a:t>által okozott malária 2050-re várható földrajzi </a:t>
            </a:r>
            <a:r>
              <a:rPr lang="hu-HU" sz="3000" b="1" dirty="0"/>
              <a:t>elterjedése</a:t>
            </a:r>
          </a:p>
        </p:txBody>
      </p:sp>
      <p:pic>
        <p:nvPicPr>
          <p:cNvPr id="4" name="Tartalom helye 3"/>
          <p:cNvPicPr>
            <a:picLocks noGrp="1" noChangeAspect="1"/>
          </p:cNvPicPr>
          <p:nvPr>
            <p:ph idx="1"/>
          </p:nvPr>
        </p:nvPicPr>
        <p:blipFill rotWithShape="1">
          <a:blip r:embed="rId2">
            <a:extLst>
              <a:ext uri="{28A0092B-C50C-407E-A947-70E740481C1C}">
                <a14:useLocalDpi xmlns:a14="http://schemas.microsoft.com/office/drawing/2010/main" val="0"/>
              </a:ext>
            </a:extLst>
          </a:blip>
          <a:srcRect t="6655"/>
          <a:stretch/>
        </p:blipFill>
        <p:spPr>
          <a:xfrm>
            <a:off x="3617807" y="607029"/>
            <a:ext cx="8506028" cy="5603990"/>
          </a:xfrm>
        </p:spPr>
      </p:pic>
    </p:spTree>
    <p:extLst>
      <p:ext uri="{BB962C8B-B14F-4D97-AF65-F5344CB8AC3E}">
        <p14:creationId xmlns:p14="http://schemas.microsoft.com/office/powerpoint/2010/main" val="12984569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95357" y="65883"/>
            <a:ext cx="6091440" cy="6201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églalap 2"/>
          <p:cNvSpPr/>
          <p:nvPr/>
        </p:nvSpPr>
        <p:spPr>
          <a:xfrm>
            <a:off x="106392" y="83135"/>
            <a:ext cx="6096000" cy="769441"/>
          </a:xfrm>
          <a:prstGeom prst="rect">
            <a:avLst/>
          </a:prstGeom>
        </p:spPr>
        <p:txBody>
          <a:bodyPr>
            <a:spAutoFit/>
          </a:bodyPr>
          <a:lstStyle/>
          <a:p>
            <a:r>
              <a:rPr lang="en-US" sz="2200" b="1" i="1" dirty="0"/>
              <a:t>An</a:t>
            </a:r>
            <a:r>
              <a:rPr lang="hu-HU" sz="2200" b="1" i="1" dirty="0" err="1"/>
              <a:t>opheles</a:t>
            </a:r>
            <a:r>
              <a:rPr lang="en-US" sz="2200" b="1" i="1" dirty="0"/>
              <a:t> </a:t>
            </a:r>
            <a:r>
              <a:rPr lang="hu-HU" sz="2200" b="1" i="1" dirty="0"/>
              <a:t>d</a:t>
            </a:r>
            <a:r>
              <a:rPr lang="en-US" sz="2200" b="1" i="1" dirty="0" err="1"/>
              <a:t>arlingi</a:t>
            </a:r>
            <a:r>
              <a:rPr lang="hu-HU" sz="2200" b="1" dirty="0" smtClean="0"/>
              <a:t>, </a:t>
            </a:r>
            <a:r>
              <a:rPr lang="en-US" sz="2200" b="1" i="1" dirty="0" smtClean="0"/>
              <a:t>P</a:t>
            </a:r>
            <a:r>
              <a:rPr lang="hu-HU" sz="2200" b="1" i="1" dirty="0" err="1"/>
              <a:t>lasmodium</a:t>
            </a:r>
            <a:r>
              <a:rPr lang="en-US" sz="2200" b="1" i="1" dirty="0"/>
              <a:t> falciparum</a:t>
            </a:r>
            <a:r>
              <a:rPr lang="en-US" sz="2200" b="1" dirty="0"/>
              <a:t> </a:t>
            </a:r>
            <a:r>
              <a:rPr lang="hu-HU" sz="2200" b="1" dirty="0"/>
              <a:t>és a </a:t>
            </a:r>
            <a:r>
              <a:rPr lang="en-US" sz="2200" b="1" dirty="0"/>
              <a:t> </a:t>
            </a:r>
            <a:r>
              <a:rPr lang="hu-HU" sz="2200" b="1" dirty="0"/>
              <a:t/>
            </a:r>
            <a:br>
              <a:rPr lang="hu-HU" sz="2200" b="1" dirty="0"/>
            </a:br>
            <a:r>
              <a:rPr lang="en-US" sz="2200" b="1" i="1" dirty="0"/>
              <a:t>An. </a:t>
            </a:r>
            <a:r>
              <a:rPr lang="en-US" sz="2200" b="1" i="1" dirty="0" err="1"/>
              <a:t>deaneorum</a:t>
            </a:r>
            <a:r>
              <a:rPr lang="en-US" sz="2200" b="1" dirty="0"/>
              <a:t> </a:t>
            </a:r>
            <a:r>
              <a:rPr lang="hu-HU" sz="2200" b="1" dirty="0"/>
              <a:t>lehetséges elterjedése</a:t>
            </a:r>
            <a:endParaRPr lang="de-DE" sz="2200" dirty="0"/>
          </a:p>
        </p:txBody>
      </p:sp>
      <p:sp>
        <p:nvSpPr>
          <p:cNvPr id="4" name="Téglalap 3"/>
          <p:cNvSpPr/>
          <p:nvPr/>
        </p:nvSpPr>
        <p:spPr>
          <a:xfrm>
            <a:off x="3374427" y="1481278"/>
            <a:ext cx="2620930" cy="646331"/>
          </a:xfrm>
          <a:prstGeom prst="rect">
            <a:avLst/>
          </a:prstGeom>
        </p:spPr>
        <p:txBody>
          <a:bodyPr wrap="square">
            <a:spAutoFit/>
          </a:bodyPr>
          <a:lstStyle/>
          <a:p>
            <a:pPr marL="180975" indent="-180975">
              <a:buFont typeface="Arial" panose="020B0604020202020204" pitchFamily="34" charset="0"/>
              <a:buChar char="•"/>
            </a:pPr>
            <a:r>
              <a:rPr lang="hu-HU" b="1" dirty="0" smtClean="0"/>
              <a:t>jelenlegi körülmények</a:t>
            </a:r>
            <a:r>
              <a:rPr lang="en-US" b="1" dirty="0" smtClean="0"/>
              <a:t> </a:t>
            </a:r>
            <a:r>
              <a:rPr lang="hu-HU" b="1" dirty="0"/>
              <a:t/>
            </a:r>
            <a:br>
              <a:rPr lang="hu-HU" b="1" dirty="0"/>
            </a:br>
            <a:endParaRPr lang="de-DE" dirty="0"/>
          </a:p>
        </p:txBody>
      </p:sp>
      <p:sp>
        <p:nvSpPr>
          <p:cNvPr id="6" name="Téglalap 5"/>
          <p:cNvSpPr/>
          <p:nvPr/>
        </p:nvSpPr>
        <p:spPr>
          <a:xfrm>
            <a:off x="2700068" y="3571203"/>
            <a:ext cx="3295289" cy="646331"/>
          </a:xfrm>
          <a:prstGeom prst="rect">
            <a:avLst/>
          </a:prstGeom>
        </p:spPr>
        <p:txBody>
          <a:bodyPr wrap="square">
            <a:spAutoFit/>
          </a:bodyPr>
          <a:lstStyle/>
          <a:p>
            <a:pPr marL="180975" indent="-180975">
              <a:buFont typeface="Arial" panose="020B0604020202020204" pitchFamily="34" charset="0"/>
              <a:buChar char="•"/>
            </a:pPr>
            <a:r>
              <a:rPr lang="hu-HU" b="1" dirty="0"/>
              <a:t>klímaváltozás 1. forgatókönyv</a:t>
            </a:r>
            <a:br>
              <a:rPr lang="hu-HU" b="1" dirty="0"/>
            </a:br>
            <a:endParaRPr lang="de-DE" dirty="0"/>
          </a:p>
        </p:txBody>
      </p:sp>
      <p:sp>
        <p:nvSpPr>
          <p:cNvPr id="7" name="Téglalap 6"/>
          <p:cNvSpPr/>
          <p:nvPr/>
        </p:nvSpPr>
        <p:spPr>
          <a:xfrm>
            <a:off x="2700068" y="5730140"/>
            <a:ext cx="3295289" cy="646331"/>
          </a:xfrm>
          <a:prstGeom prst="rect">
            <a:avLst/>
          </a:prstGeom>
        </p:spPr>
        <p:txBody>
          <a:bodyPr wrap="square">
            <a:spAutoFit/>
          </a:bodyPr>
          <a:lstStyle/>
          <a:p>
            <a:pPr marL="180975" indent="-180975">
              <a:buFont typeface="Arial" panose="020B0604020202020204" pitchFamily="34" charset="0"/>
              <a:buChar char="•"/>
            </a:pPr>
            <a:r>
              <a:rPr lang="hu-HU" b="1" dirty="0"/>
              <a:t>klímaváltozás </a:t>
            </a:r>
            <a:r>
              <a:rPr lang="hu-HU" b="1" dirty="0" smtClean="0"/>
              <a:t>2. </a:t>
            </a:r>
            <a:r>
              <a:rPr lang="hu-HU" b="1" dirty="0"/>
              <a:t>forgatókönyv</a:t>
            </a:r>
            <a:br>
              <a:rPr lang="hu-HU" b="1" dirty="0"/>
            </a:br>
            <a:endParaRPr lang="de-DE" dirty="0"/>
          </a:p>
        </p:txBody>
      </p:sp>
    </p:spTree>
    <p:extLst>
      <p:ext uri="{BB962C8B-B14F-4D97-AF65-F5344CB8AC3E}">
        <p14:creationId xmlns:p14="http://schemas.microsoft.com/office/powerpoint/2010/main" val="33630651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3595" y="207033"/>
            <a:ext cx="11896826" cy="1147313"/>
          </a:xfrm>
        </p:spPr>
        <p:txBody>
          <a:bodyPr>
            <a:normAutofit fontScale="90000"/>
          </a:bodyPr>
          <a:lstStyle/>
          <a:p>
            <a:r>
              <a:rPr lang="hu-HU" sz="5400" b="1" dirty="0" smtClean="0"/>
              <a:t>Vízeredetű mérgezések és a klímaváltozás</a:t>
            </a:r>
            <a:endParaRPr lang="hu-HU" sz="5400" b="1" dirty="0"/>
          </a:p>
        </p:txBody>
      </p:sp>
      <p:sp>
        <p:nvSpPr>
          <p:cNvPr id="3" name="Tartalom helye 2"/>
          <p:cNvSpPr>
            <a:spLocks noGrp="1"/>
          </p:cNvSpPr>
          <p:nvPr>
            <p:ph idx="1"/>
          </p:nvPr>
        </p:nvSpPr>
        <p:spPr>
          <a:xfrm>
            <a:off x="240304" y="2467156"/>
            <a:ext cx="4067854" cy="1690777"/>
          </a:xfrm>
        </p:spPr>
        <p:txBody>
          <a:bodyPr>
            <a:normAutofit/>
          </a:bodyPr>
          <a:lstStyle/>
          <a:p>
            <a:pPr marL="0" indent="0">
              <a:buNone/>
            </a:pPr>
            <a:r>
              <a:rPr lang="hu-HU" sz="4000" dirty="0" smtClean="0"/>
              <a:t>Toxikus algák és </a:t>
            </a:r>
            <a:r>
              <a:rPr lang="hu-HU" sz="4000" dirty="0" err="1" smtClean="0"/>
              <a:t>cianobaktériumok</a:t>
            </a:r>
            <a:endParaRPr lang="hu-HU" sz="40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4866" y="1354346"/>
            <a:ext cx="7543837" cy="4537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286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166833"/>
          </a:xfrm>
        </p:spPr>
        <p:txBody>
          <a:bodyPr>
            <a:normAutofit fontScale="90000"/>
          </a:bodyPr>
          <a:lstStyle/>
          <a:p>
            <a:r>
              <a:rPr lang="hu-HU" sz="4400" b="1" dirty="0" err="1" smtClean="0"/>
              <a:t>Harmful</a:t>
            </a:r>
            <a:r>
              <a:rPr lang="hu-HU" sz="4400" b="1" dirty="0" smtClean="0"/>
              <a:t> </a:t>
            </a:r>
            <a:r>
              <a:rPr lang="hu-HU" sz="4400" b="1" dirty="0" err="1" smtClean="0"/>
              <a:t>Algal</a:t>
            </a:r>
            <a:r>
              <a:rPr lang="hu-HU" sz="4400" b="1" dirty="0" smtClean="0"/>
              <a:t> </a:t>
            </a:r>
            <a:r>
              <a:rPr lang="hu-HU" sz="4400" b="1" dirty="0" err="1" smtClean="0"/>
              <a:t>Blooms</a:t>
            </a:r>
            <a:r>
              <a:rPr lang="hu-HU" sz="4400" b="1" dirty="0" smtClean="0"/>
              <a:t> (</a:t>
            </a:r>
            <a:r>
              <a:rPr lang="hu-HU" sz="4400" b="1" dirty="0" err="1" smtClean="0"/>
              <a:t>HABs</a:t>
            </a:r>
            <a:r>
              <a:rPr lang="hu-HU" sz="4400" b="1" dirty="0" smtClean="0"/>
              <a:t>):  Mérgező vízvirágzások</a:t>
            </a:r>
            <a:endParaRPr lang="hu-HU" sz="4400" b="1" dirty="0"/>
          </a:p>
        </p:txBody>
      </p:sp>
      <p:sp>
        <p:nvSpPr>
          <p:cNvPr id="3" name="Tartalom helye 2"/>
          <p:cNvSpPr>
            <a:spLocks noGrp="1"/>
          </p:cNvSpPr>
          <p:nvPr>
            <p:ph idx="1"/>
          </p:nvPr>
        </p:nvSpPr>
        <p:spPr>
          <a:xfrm>
            <a:off x="458562" y="1457864"/>
            <a:ext cx="11364711" cy="4537257"/>
          </a:xfrm>
        </p:spPr>
        <p:txBody>
          <a:bodyPr>
            <a:normAutofit/>
          </a:bodyPr>
          <a:lstStyle/>
          <a:p>
            <a:pPr marL="0" indent="0">
              <a:buNone/>
            </a:pPr>
            <a:r>
              <a:rPr lang="hu-HU" sz="2400" dirty="0" smtClean="0"/>
              <a:t>Akut és krónikus egészségi hatások – természetes </a:t>
            </a:r>
            <a:r>
              <a:rPr lang="hu-HU" sz="2400" dirty="0" err="1" smtClean="0"/>
              <a:t>fikotoxinok</a:t>
            </a:r>
            <a:r>
              <a:rPr lang="hu-HU" sz="2400" dirty="0" smtClean="0"/>
              <a:t>:</a:t>
            </a:r>
          </a:p>
          <a:p>
            <a:pPr lvl="1"/>
            <a:r>
              <a:rPr lang="hu-HU" sz="2200" dirty="0" smtClean="0"/>
              <a:t>Szennyezett élelmiszer fogyasztása</a:t>
            </a:r>
          </a:p>
          <a:p>
            <a:pPr lvl="1"/>
            <a:r>
              <a:rPr lang="hu-HU" sz="2200" dirty="0" smtClean="0"/>
              <a:t>Ivóvízfogyasztás</a:t>
            </a:r>
          </a:p>
          <a:p>
            <a:pPr lvl="1"/>
            <a:r>
              <a:rPr lang="hu-HU" sz="2200" dirty="0" smtClean="0"/>
              <a:t>Inhaláció</a:t>
            </a:r>
          </a:p>
          <a:p>
            <a:pPr lvl="1"/>
            <a:r>
              <a:rPr lang="hu-HU" sz="2200" dirty="0" smtClean="0"/>
              <a:t>Közvetlen bőrkontaktus</a:t>
            </a:r>
          </a:p>
          <a:p>
            <a:pPr lvl="1"/>
            <a:endParaRPr lang="hu-HU"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5514" y="2345143"/>
            <a:ext cx="6297760" cy="378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7394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819509" y="1122362"/>
            <a:ext cx="10446589" cy="3777441"/>
          </a:xfrm>
        </p:spPr>
        <p:txBody>
          <a:bodyPr>
            <a:normAutofit/>
          </a:bodyPr>
          <a:lstStyle/>
          <a:p>
            <a:pPr algn="ctr">
              <a:lnSpc>
                <a:spcPct val="110000"/>
              </a:lnSpc>
            </a:pPr>
            <a:r>
              <a:rPr lang="hu-HU" sz="5400" b="1" dirty="0" smtClean="0">
                <a:solidFill>
                  <a:schemeClr val="tx1"/>
                </a:solidFill>
              </a:rPr>
              <a:t>Vízzel terjedő fertőzések, toxikus algák és balneológiai kérdések az éghajlatváltozás kontextusában</a:t>
            </a:r>
            <a:endParaRPr lang="hu-HU" sz="5400" b="1" dirty="0">
              <a:solidFill>
                <a:schemeClr val="tx1"/>
              </a:solidFill>
            </a:endParaRPr>
          </a:p>
        </p:txBody>
      </p:sp>
    </p:spTree>
    <p:extLst>
      <p:ext uri="{BB962C8B-B14F-4D97-AF65-F5344CB8AC3E}">
        <p14:creationId xmlns:p14="http://schemas.microsoft.com/office/powerpoint/2010/main" val="16036052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a:normAutofit/>
          </a:bodyPr>
          <a:lstStyle/>
          <a:p>
            <a:r>
              <a:rPr lang="hu-HU" b="1" dirty="0" smtClean="0"/>
              <a:t>Tengeri toxikus </a:t>
            </a:r>
            <a:r>
              <a:rPr lang="hu-HU" b="1" dirty="0" err="1" smtClean="0"/>
              <a:t>HABok</a:t>
            </a:r>
            <a:r>
              <a:rPr lang="hu-HU" b="1" dirty="0" smtClean="0"/>
              <a:t>/”</a:t>
            </a:r>
            <a:r>
              <a:rPr lang="hu-HU" b="1" dirty="0" err="1" smtClean="0"/>
              <a:t>Seafood</a:t>
            </a:r>
            <a:r>
              <a:rPr lang="hu-HU" b="1" dirty="0" smtClean="0"/>
              <a:t>”</a:t>
            </a:r>
            <a:r>
              <a:rPr lang="hu-HU" b="1" dirty="0" err="1" smtClean="0"/>
              <a:t>-eredetű</a:t>
            </a:r>
            <a:r>
              <a:rPr lang="hu-HU" b="1" dirty="0" smtClean="0"/>
              <a:t> betegségek</a:t>
            </a:r>
            <a:endParaRPr lang="hu-HU" b="1" dirty="0"/>
          </a:p>
        </p:txBody>
      </p:sp>
      <p:sp>
        <p:nvSpPr>
          <p:cNvPr id="3" name="Tartalom helye 2"/>
          <p:cNvSpPr>
            <a:spLocks noGrp="1"/>
          </p:cNvSpPr>
          <p:nvPr>
            <p:ph idx="1"/>
          </p:nvPr>
        </p:nvSpPr>
        <p:spPr>
          <a:xfrm>
            <a:off x="192505" y="1228725"/>
            <a:ext cx="11896825" cy="5076947"/>
          </a:xfrm>
        </p:spPr>
        <p:txBody>
          <a:bodyPr/>
          <a:lstStyle/>
          <a:p>
            <a:r>
              <a:rPr lang="hu-HU" dirty="0" err="1" smtClean="0"/>
              <a:t>Ciguatera</a:t>
            </a:r>
            <a:r>
              <a:rPr lang="hu-HU" dirty="0"/>
              <a:t>-</a:t>
            </a:r>
            <a:r>
              <a:rPr lang="hu-HU" dirty="0" smtClean="0"/>
              <a:t>mérgezés (</a:t>
            </a:r>
            <a:r>
              <a:rPr lang="hu-HU" dirty="0" err="1" smtClean="0"/>
              <a:t>incidencia</a:t>
            </a:r>
            <a:r>
              <a:rPr lang="hu-HU" dirty="0" smtClean="0"/>
              <a:t>: 251/10,000) Csendes-óceáni és Karib-tengeri népességben</a:t>
            </a:r>
          </a:p>
          <a:p>
            <a:pPr marL="0" indent="0">
              <a:buNone/>
            </a:pPr>
            <a:endParaRPr lang="hu-HU" dirty="0" smtClean="0"/>
          </a:p>
          <a:p>
            <a:pPr marL="0" indent="0">
              <a:buNone/>
            </a:pPr>
            <a:r>
              <a:rPr lang="hu-HU" dirty="0" smtClean="0"/>
              <a:t>Gyakori emberi halálokok:</a:t>
            </a:r>
          </a:p>
          <a:p>
            <a:pPr lvl="1"/>
            <a:r>
              <a:rPr lang="hu-HU" dirty="0" smtClean="0"/>
              <a:t>Amnéziás Kagylómérgezés (</a:t>
            </a:r>
            <a:r>
              <a:rPr lang="hu-HU" dirty="0" err="1" smtClean="0"/>
              <a:t>Domoinsav</a:t>
            </a:r>
            <a:r>
              <a:rPr lang="hu-HU" dirty="0" smtClean="0"/>
              <a:t>)</a:t>
            </a:r>
          </a:p>
          <a:p>
            <a:pPr lvl="1"/>
            <a:r>
              <a:rPr lang="hu-HU" dirty="0" err="1" smtClean="0"/>
              <a:t>Ciguatera</a:t>
            </a:r>
            <a:r>
              <a:rPr lang="hu-HU" dirty="0" smtClean="0"/>
              <a:t>-mérgezés (</a:t>
            </a:r>
            <a:r>
              <a:rPr lang="hu-HU" dirty="0" err="1" smtClean="0"/>
              <a:t>Ciguatoxin</a:t>
            </a:r>
            <a:r>
              <a:rPr lang="hu-HU" dirty="0" smtClean="0"/>
              <a:t>)</a:t>
            </a:r>
          </a:p>
          <a:p>
            <a:pPr lvl="1"/>
            <a:r>
              <a:rPr lang="hu-HU" dirty="0" err="1" smtClean="0"/>
              <a:t>Palytoxicosis</a:t>
            </a:r>
            <a:r>
              <a:rPr lang="hu-HU" dirty="0" smtClean="0"/>
              <a:t> (</a:t>
            </a:r>
            <a:r>
              <a:rPr lang="hu-HU" dirty="0" err="1" smtClean="0"/>
              <a:t>Palytoxin</a:t>
            </a:r>
            <a:r>
              <a:rPr lang="hu-HU" dirty="0" smtClean="0"/>
              <a:t>)</a:t>
            </a:r>
          </a:p>
          <a:p>
            <a:pPr lvl="1"/>
            <a:r>
              <a:rPr lang="hu-HU" dirty="0" err="1" smtClean="0"/>
              <a:t>Bénulásos</a:t>
            </a:r>
            <a:r>
              <a:rPr lang="hu-HU" dirty="0" smtClean="0"/>
              <a:t> </a:t>
            </a:r>
            <a:r>
              <a:rPr lang="hu-HU" dirty="0" smtClean="0"/>
              <a:t>Kagylómérgezés (</a:t>
            </a:r>
            <a:r>
              <a:rPr lang="hu-HU" dirty="0" err="1" smtClean="0"/>
              <a:t>Szaxitoxin</a:t>
            </a:r>
            <a:r>
              <a:rPr lang="hu-HU" dirty="0" smtClean="0"/>
              <a:t>)</a:t>
            </a:r>
          </a:p>
          <a:p>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7075" y="1866900"/>
            <a:ext cx="4762500" cy="4324350"/>
          </a:xfrm>
          <a:prstGeom prst="rect">
            <a:avLst/>
          </a:prstGeom>
        </p:spPr>
      </p:pic>
      <p:sp>
        <p:nvSpPr>
          <p:cNvPr id="5" name="Szövegdoboz 4"/>
          <p:cNvSpPr txBox="1"/>
          <p:nvPr/>
        </p:nvSpPr>
        <p:spPr>
          <a:xfrm>
            <a:off x="310551" y="5905562"/>
            <a:ext cx="6098875" cy="400110"/>
          </a:xfrm>
          <a:prstGeom prst="rect">
            <a:avLst/>
          </a:prstGeom>
          <a:noFill/>
        </p:spPr>
        <p:txBody>
          <a:bodyPr wrap="square" rtlCol="0">
            <a:spAutoFit/>
          </a:bodyPr>
          <a:lstStyle/>
          <a:p>
            <a:r>
              <a:rPr lang="hu-HU" sz="1000" dirty="0" smtClean="0"/>
              <a:t>Young N et </a:t>
            </a:r>
            <a:r>
              <a:rPr lang="hu-HU" sz="1000" dirty="0" err="1" smtClean="0"/>
              <a:t>al</a:t>
            </a:r>
            <a:r>
              <a:rPr lang="hu-HU" sz="1000" dirty="0" smtClean="0"/>
              <a:t>. </a:t>
            </a:r>
            <a:r>
              <a:rPr lang="hu-HU" sz="1000" dirty="0" err="1" smtClean="0"/>
              <a:t>Marine</a:t>
            </a:r>
            <a:r>
              <a:rPr lang="hu-HU" sz="1000" dirty="0" smtClean="0"/>
              <a:t> </a:t>
            </a:r>
            <a:r>
              <a:rPr lang="hu-HU" sz="1000" dirty="0" err="1" smtClean="0"/>
              <a:t>harmful</a:t>
            </a:r>
            <a:r>
              <a:rPr lang="hu-HU" sz="1000" dirty="0" smtClean="0"/>
              <a:t> </a:t>
            </a:r>
            <a:r>
              <a:rPr lang="hu-HU" sz="1000" dirty="0" err="1" smtClean="0"/>
              <a:t>algal</a:t>
            </a:r>
            <a:r>
              <a:rPr lang="hu-HU" sz="1000" dirty="0" smtClean="0"/>
              <a:t> </a:t>
            </a:r>
            <a:r>
              <a:rPr lang="hu-HU" sz="1000" dirty="0" err="1" smtClean="0"/>
              <a:t>blooms</a:t>
            </a:r>
            <a:r>
              <a:rPr lang="hu-HU" sz="1000" dirty="0" smtClean="0"/>
              <a:t> and human </a:t>
            </a:r>
            <a:r>
              <a:rPr lang="hu-HU" sz="1000" dirty="0" err="1" smtClean="0"/>
              <a:t>health</a:t>
            </a:r>
            <a:r>
              <a:rPr lang="hu-HU" sz="1000" dirty="0" smtClean="0"/>
              <a:t>: A </a:t>
            </a:r>
            <a:r>
              <a:rPr lang="hu-HU" sz="1000" dirty="0" err="1" smtClean="0"/>
              <a:t>systematic</a:t>
            </a:r>
            <a:r>
              <a:rPr lang="hu-HU" sz="1000" dirty="0" smtClean="0"/>
              <a:t> </a:t>
            </a:r>
            <a:r>
              <a:rPr lang="hu-HU" sz="1000" dirty="0" err="1" smtClean="0"/>
              <a:t>scoping</a:t>
            </a:r>
            <a:r>
              <a:rPr lang="hu-HU" sz="1000" dirty="0" smtClean="0"/>
              <a:t> </a:t>
            </a:r>
            <a:r>
              <a:rPr lang="hu-HU" sz="1000" dirty="0" err="1" smtClean="0"/>
              <a:t>review</a:t>
            </a:r>
            <a:r>
              <a:rPr lang="hu-HU" sz="1000" dirty="0" smtClean="0"/>
              <a:t>. </a:t>
            </a:r>
            <a:r>
              <a:rPr lang="hu-HU" sz="1000" dirty="0" err="1" smtClean="0"/>
              <a:t>Harmful</a:t>
            </a:r>
            <a:r>
              <a:rPr lang="hu-HU" sz="1000" dirty="0" smtClean="0"/>
              <a:t> </a:t>
            </a:r>
            <a:r>
              <a:rPr lang="hu-HU" sz="1000" dirty="0" err="1" smtClean="0"/>
              <a:t>Algae</a:t>
            </a:r>
            <a:r>
              <a:rPr lang="hu-HU" sz="1000" dirty="0" smtClean="0"/>
              <a:t> 98 (2020) 101901</a:t>
            </a:r>
            <a:endParaRPr lang="hu-HU" sz="1000" dirty="0"/>
          </a:p>
        </p:txBody>
      </p:sp>
    </p:spTree>
    <p:extLst>
      <p:ext uri="{BB962C8B-B14F-4D97-AF65-F5344CB8AC3E}">
        <p14:creationId xmlns:p14="http://schemas.microsoft.com/office/powerpoint/2010/main" val="1072042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body" idx="1"/>
          </p:nvPr>
        </p:nvSpPr>
        <p:spPr>
          <a:xfrm>
            <a:off x="192505" y="2027208"/>
            <a:ext cx="11896825" cy="4278464"/>
          </a:xfrm>
        </p:spPr>
        <p:txBody>
          <a:bodyPr/>
          <a:lstStyle/>
          <a:p>
            <a:pPr marL="0" indent="0">
              <a:buNone/>
            </a:pPr>
            <a:r>
              <a:rPr lang="hu-HU" altLang="hu-HU" sz="2400" dirty="0"/>
              <a:t>Mik azok a </a:t>
            </a:r>
            <a:r>
              <a:rPr lang="hu-HU" altLang="hu-HU" sz="2400" dirty="0" err="1"/>
              <a:t>cianobaktériumok</a:t>
            </a:r>
            <a:r>
              <a:rPr lang="hu-HU" altLang="hu-HU" sz="2400" dirty="0"/>
              <a:t> (</a:t>
            </a:r>
            <a:r>
              <a:rPr lang="hu-HU" altLang="hu-HU" sz="2400" dirty="0" err="1"/>
              <a:t>Cyanobacteria</a:t>
            </a:r>
            <a:r>
              <a:rPr lang="hu-HU" altLang="hu-HU" sz="2400" dirty="0"/>
              <a:t>)?</a:t>
            </a:r>
            <a:endParaRPr lang="hu-HU" altLang="hu-HU" dirty="0" smtClean="0"/>
          </a:p>
          <a:p>
            <a:pPr lvl="1"/>
            <a:r>
              <a:rPr lang="hu-HU" altLang="hu-HU" sz="2200" dirty="0" smtClean="0"/>
              <a:t>új taxonómiai besorolás: korábban kékalgák</a:t>
            </a:r>
          </a:p>
          <a:p>
            <a:pPr lvl="1"/>
            <a:r>
              <a:rPr lang="hu-HU" altLang="hu-HU" sz="2200" dirty="0" err="1" smtClean="0"/>
              <a:t>prokaryoták</a:t>
            </a:r>
            <a:endParaRPr lang="hu-HU" altLang="hu-HU" sz="2200" dirty="0" smtClean="0"/>
          </a:p>
          <a:p>
            <a:pPr lvl="1"/>
            <a:r>
              <a:rPr lang="hu-HU" altLang="hu-HU" sz="2200" dirty="0" err="1" smtClean="0"/>
              <a:t>fotoszintetizálók</a:t>
            </a:r>
            <a:endParaRPr lang="hu-HU" altLang="hu-HU" sz="2200" dirty="0" smtClean="0"/>
          </a:p>
          <a:p>
            <a:pPr lvl="1"/>
            <a:r>
              <a:rPr lang="hu-HU" altLang="hu-HU" sz="2200" dirty="0" err="1" smtClean="0"/>
              <a:t>Gram</a:t>
            </a:r>
            <a:r>
              <a:rPr lang="hu-HU" altLang="hu-HU" sz="2200" dirty="0" smtClean="0"/>
              <a:t> – negatív sejtfal</a:t>
            </a:r>
          </a:p>
          <a:p>
            <a:pPr lvl="1"/>
            <a:r>
              <a:rPr lang="hu-HU" altLang="hu-HU" sz="2200" dirty="0" smtClean="0"/>
              <a:t>egysejtűek</a:t>
            </a:r>
          </a:p>
          <a:p>
            <a:pPr lvl="1"/>
            <a:r>
              <a:rPr lang="hu-HU" altLang="hu-HU" sz="2200" dirty="0" smtClean="0"/>
              <a:t>fonalasok</a:t>
            </a:r>
          </a:p>
        </p:txBody>
      </p:sp>
      <p:pic>
        <p:nvPicPr>
          <p:cNvPr id="46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820518" y="1173945"/>
            <a:ext cx="6143994" cy="4119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églalap 1"/>
          <p:cNvSpPr/>
          <p:nvPr/>
        </p:nvSpPr>
        <p:spPr>
          <a:xfrm>
            <a:off x="192505" y="114251"/>
            <a:ext cx="11759741" cy="1077218"/>
          </a:xfrm>
          <a:prstGeom prst="rect">
            <a:avLst/>
          </a:prstGeom>
        </p:spPr>
        <p:txBody>
          <a:bodyPr wrap="square">
            <a:spAutoFit/>
          </a:bodyPr>
          <a:lstStyle/>
          <a:p>
            <a:r>
              <a:rPr lang="hu-HU" sz="3200" b="1" dirty="0" err="1"/>
              <a:t>Cianobaktérium</a:t>
            </a:r>
            <a:r>
              <a:rPr lang="hu-HU" sz="3200" b="1" dirty="0"/>
              <a:t> </a:t>
            </a:r>
            <a:r>
              <a:rPr lang="hu-HU" sz="3200" b="1" dirty="0" smtClean="0"/>
              <a:t>Vízvirágzások</a:t>
            </a:r>
            <a:br>
              <a:rPr lang="hu-HU" sz="3200" b="1" dirty="0" smtClean="0"/>
            </a:br>
            <a:r>
              <a:rPr lang="hu-HU" sz="3200" b="1" dirty="0" smtClean="0"/>
              <a:t>(</a:t>
            </a:r>
            <a:r>
              <a:rPr lang="hu-HU" sz="3200" b="1" dirty="0" err="1"/>
              <a:t>CyanoHABok</a:t>
            </a:r>
            <a:r>
              <a:rPr lang="hu-HU" sz="3200" b="1" dirty="0"/>
              <a:t>) édesvízi ökoszisztémákban</a:t>
            </a:r>
            <a:endParaRPr lang="de-DE" sz="3200" dirty="0"/>
          </a:p>
        </p:txBody>
      </p:sp>
    </p:spTree>
    <p:extLst>
      <p:ext uri="{BB962C8B-B14F-4D97-AF65-F5344CB8AC3E}">
        <p14:creationId xmlns:p14="http://schemas.microsoft.com/office/powerpoint/2010/main" val="22909017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9010" y="153009"/>
            <a:ext cx="12122989" cy="549635"/>
          </a:xfrm>
        </p:spPr>
        <p:txBody>
          <a:bodyPr>
            <a:normAutofit fontScale="90000"/>
          </a:bodyPr>
          <a:lstStyle/>
          <a:p>
            <a:r>
              <a:rPr lang="hu-HU" sz="3100" b="1" dirty="0" smtClean="0"/>
              <a:t>A </a:t>
            </a:r>
            <a:r>
              <a:rPr lang="hu-HU" sz="3100" b="1" dirty="0" err="1" smtClean="0"/>
              <a:t>CyanoHAB-ok</a:t>
            </a:r>
            <a:r>
              <a:rPr lang="hu-HU" sz="3100" b="1" dirty="0" smtClean="0"/>
              <a:t> kialakulását befolyásoló környezeti tényezők édesvízi ökoszisztémákban </a:t>
            </a:r>
            <a:r>
              <a:rPr lang="hu-HU" sz="2200" b="1" dirty="0" smtClean="0"/>
              <a:t>(</a:t>
            </a:r>
            <a:r>
              <a:rPr lang="hu-HU" sz="2200" b="1" dirty="0" err="1" smtClean="0"/>
              <a:t>Paerl</a:t>
            </a:r>
            <a:r>
              <a:rPr lang="hu-HU" sz="2200" b="1" dirty="0" smtClean="0"/>
              <a:t> 2017)</a:t>
            </a:r>
            <a:endParaRPr lang="hu-HU" sz="2200" dirty="0"/>
          </a:p>
        </p:txBody>
      </p:sp>
      <p:pic>
        <p:nvPicPr>
          <p:cNvPr id="4" name="Tartalom helye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1" y="900943"/>
            <a:ext cx="10449516" cy="5335961"/>
          </a:xfrm>
        </p:spPr>
      </p:pic>
    </p:spTree>
    <p:extLst>
      <p:ext uri="{BB962C8B-B14F-4D97-AF65-F5344CB8AC3E}">
        <p14:creationId xmlns:p14="http://schemas.microsoft.com/office/powerpoint/2010/main" val="8769948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84001"/>
            <a:ext cx="11896826" cy="549635"/>
          </a:xfrm>
        </p:spPr>
        <p:txBody>
          <a:bodyPr>
            <a:normAutofit fontScale="90000"/>
          </a:bodyPr>
          <a:lstStyle/>
          <a:p>
            <a:r>
              <a:rPr lang="hu-HU" b="1" dirty="0" err="1"/>
              <a:t>Phylum</a:t>
            </a:r>
            <a:r>
              <a:rPr lang="hu-HU" b="1" dirty="0"/>
              <a:t> </a:t>
            </a:r>
            <a:r>
              <a:rPr lang="hu-HU" b="1" dirty="0" err="1" smtClean="0"/>
              <a:t>Cyanobacteria</a:t>
            </a:r>
            <a:endParaRPr lang="hu-HU" b="1" dirty="0"/>
          </a:p>
        </p:txBody>
      </p:sp>
      <p:sp>
        <p:nvSpPr>
          <p:cNvPr id="3" name="Tartalom helye 2"/>
          <p:cNvSpPr>
            <a:spLocks noGrp="1"/>
          </p:cNvSpPr>
          <p:nvPr>
            <p:ph idx="1"/>
          </p:nvPr>
        </p:nvSpPr>
        <p:spPr>
          <a:xfrm>
            <a:off x="483079" y="675988"/>
            <a:ext cx="11606251" cy="5638548"/>
          </a:xfrm>
        </p:spPr>
        <p:txBody>
          <a:bodyPr>
            <a:noAutofit/>
          </a:bodyPr>
          <a:lstStyle/>
          <a:p>
            <a:pPr marL="0" indent="0">
              <a:spcBef>
                <a:spcPts val="500"/>
              </a:spcBef>
              <a:spcAft>
                <a:spcPts val="0"/>
              </a:spcAft>
              <a:buNone/>
            </a:pPr>
            <a:r>
              <a:rPr lang="hu-HU" sz="1500" b="1" dirty="0" err="1" smtClean="0"/>
              <a:t>Subphylum</a:t>
            </a:r>
            <a:r>
              <a:rPr lang="hu-HU" sz="1500" b="1" dirty="0" smtClean="0"/>
              <a:t> </a:t>
            </a:r>
            <a:r>
              <a:rPr lang="hu-HU" sz="1500" b="1" dirty="0" err="1"/>
              <a:t>Gloeobacteria</a:t>
            </a:r>
            <a:r>
              <a:rPr lang="hu-HU" sz="1500" b="1" dirty="0"/>
              <a:t> </a:t>
            </a:r>
            <a:r>
              <a:rPr lang="hu-HU" sz="1500" dirty="0"/>
              <a:t>(</a:t>
            </a:r>
            <a:r>
              <a:rPr lang="hu-HU" sz="1500" dirty="0" err="1"/>
              <a:t>Gloeobacter</a:t>
            </a:r>
            <a:r>
              <a:rPr lang="hu-HU" sz="1500" dirty="0"/>
              <a:t> </a:t>
            </a:r>
            <a:r>
              <a:rPr lang="hu-HU" sz="1500" dirty="0" err="1"/>
              <a:t>violaceus</a:t>
            </a:r>
            <a:r>
              <a:rPr lang="hu-HU" sz="1500" dirty="0"/>
              <a:t>)</a:t>
            </a:r>
          </a:p>
          <a:p>
            <a:pPr marL="0" indent="0">
              <a:spcBef>
                <a:spcPts val="500"/>
              </a:spcBef>
              <a:spcAft>
                <a:spcPts val="0"/>
              </a:spcAft>
              <a:buNone/>
            </a:pPr>
            <a:r>
              <a:rPr lang="hu-HU" sz="1500" b="1" dirty="0" err="1" smtClean="0"/>
              <a:t>Subphylum</a:t>
            </a:r>
            <a:r>
              <a:rPr lang="hu-HU" sz="1500" b="1" dirty="0" smtClean="0"/>
              <a:t> </a:t>
            </a:r>
            <a:r>
              <a:rPr lang="hu-HU" sz="1500" b="1" dirty="0" err="1"/>
              <a:t>Phycobacteria</a:t>
            </a:r>
            <a:endParaRPr lang="hu-HU" sz="1500" b="1" dirty="0"/>
          </a:p>
          <a:p>
            <a:pPr marL="0" indent="0">
              <a:spcBef>
                <a:spcPts val="1500"/>
              </a:spcBef>
              <a:spcAft>
                <a:spcPts val="0"/>
              </a:spcAft>
              <a:buNone/>
            </a:pPr>
            <a:r>
              <a:rPr lang="hu-HU" sz="1500" b="1" dirty="0" smtClean="0"/>
              <a:t>          </a:t>
            </a:r>
            <a:r>
              <a:rPr lang="hu-HU" sz="1500" b="1" i="1" dirty="0" err="1"/>
              <a:t>Classis</a:t>
            </a:r>
            <a:r>
              <a:rPr lang="hu-HU" sz="1500" b="1" i="1" dirty="0"/>
              <a:t> </a:t>
            </a:r>
            <a:r>
              <a:rPr lang="hu-HU" sz="1500" b="1" i="1" dirty="0" err="1"/>
              <a:t>Myxophyceae</a:t>
            </a:r>
            <a:endParaRPr lang="hu-HU" sz="1500" b="1" i="1" dirty="0"/>
          </a:p>
          <a:p>
            <a:pPr marL="0" indent="0">
              <a:spcBef>
                <a:spcPts val="500"/>
              </a:spcBef>
              <a:spcAft>
                <a:spcPts val="0"/>
              </a:spcAft>
              <a:buNone/>
            </a:pPr>
            <a:r>
              <a:rPr lang="hu-HU" sz="1500" dirty="0" smtClean="0"/>
              <a:t>  # </a:t>
            </a:r>
            <a:r>
              <a:rPr lang="hu-HU" sz="1500" i="1" dirty="0" err="1"/>
              <a:t>Chroococcales</a:t>
            </a:r>
            <a:r>
              <a:rPr lang="hu-HU" sz="1500" i="1" dirty="0"/>
              <a:t> </a:t>
            </a:r>
            <a:r>
              <a:rPr lang="hu-HU" sz="1500" dirty="0"/>
              <a:t>(</a:t>
            </a:r>
            <a:r>
              <a:rPr lang="hu-HU" sz="1500" dirty="0" err="1"/>
              <a:t>Chroococcus</a:t>
            </a:r>
            <a:r>
              <a:rPr lang="hu-HU" sz="1500" dirty="0"/>
              <a:t>, </a:t>
            </a:r>
            <a:r>
              <a:rPr lang="hu-HU" sz="1500" dirty="0" err="1"/>
              <a:t>Dactylococcopsis</a:t>
            </a:r>
            <a:r>
              <a:rPr lang="hu-HU" sz="1500" dirty="0"/>
              <a:t>, </a:t>
            </a:r>
            <a:r>
              <a:rPr lang="hu-HU" sz="1500" dirty="0" err="1"/>
              <a:t>Microcystis</a:t>
            </a:r>
            <a:r>
              <a:rPr lang="hu-HU" sz="1500" dirty="0"/>
              <a:t>, </a:t>
            </a:r>
            <a:r>
              <a:rPr lang="hu-HU" sz="1500" dirty="0" err="1" smtClean="0"/>
              <a:t>Merismopedia</a:t>
            </a:r>
            <a:r>
              <a:rPr lang="hu-HU" sz="1500" dirty="0"/>
              <a:t>, </a:t>
            </a:r>
            <a:r>
              <a:rPr lang="hu-HU" sz="1500" dirty="0" err="1"/>
              <a:t>Synechococcus</a:t>
            </a:r>
            <a:r>
              <a:rPr lang="hu-HU" sz="1500" dirty="0"/>
              <a:t>, </a:t>
            </a:r>
            <a:r>
              <a:rPr lang="hu-HU" sz="1500" dirty="0" err="1" smtClean="0"/>
              <a:t>Aphanothece</a:t>
            </a:r>
            <a:r>
              <a:rPr lang="hu-HU" sz="1500" dirty="0" smtClean="0"/>
              <a:t>, </a:t>
            </a:r>
            <a:r>
              <a:rPr lang="hu-HU" sz="1500" dirty="0" err="1" smtClean="0"/>
              <a:t>Gomphosphaeria</a:t>
            </a:r>
            <a:r>
              <a:rPr lang="hu-HU" sz="1500" dirty="0"/>
              <a:t>, </a:t>
            </a:r>
            <a:r>
              <a:rPr lang="hu-HU" sz="1500" dirty="0" err="1" smtClean="0"/>
              <a:t>Aphanocapsa</a:t>
            </a:r>
            <a:r>
              <a:rPr lang="hu-HU" sz="1500" dirty="0"/>
              <a:t>)</a:t>
            </a:r>
          </a:p>
          <a:p>
            <a:pPr marL="0" indent="0">
              <a:spcBef>
                <a:spcPts val="500"/>
              </a:spcBef>
              <a:spcAft>
                <a:spcPts val="0"/>
              </a:spcAft>
              <a:buNone/>
            </a:pPr>
            <a:r>
              <a:rPr lang="hu-HU" sz="1500" dirty="0" smtClean="0"/>
              <a:t> # </a:t>
            </a:r>
            <a:r>
              <a:rPr lang="hu-HU" sz="1500" i="1" dirty="0" err="1"/>
              <a:t>Pleurocapsales</a:t>
            </a:r>
            <a:r>
              <a:rPr lang="hu-HU" sz="1500" dirty="0"/>
              <a:t> (</a:t>
            </a:r>
            <a:r>
              <a:rPr lang="hu-HU" sz="1500" dirty="0" err="1"/>
              <a:t>Dermocarpa</a:t>
            </a:r>
            <a:r>
              <a:rPr lang="hu-HU" sz="1500" dirty="0"/>
              <a:t>, </a:t>
            </a:r>
            <a:r>
              <a:rPr lang="hu-HU" sz="1500" dirty="0" err="1"/>
              <a:t>Xenococcus</a:t>
            </a:r>
            <a:r>
              <a:rPr lang="hu-HU" sz="1500" dirty="0"/>
              <a:t>, </a:t>
            </a:r>
            <a:r>
              <a:rPr lang="hu-HU" sz="1500" dirty="0" err="1"/>
              <a:t>Chroococcidiopsis</a:t>
            </a:r>
            <a:r>
              <a:rPr lang="hu-HU" sz="1500" dirty="0"/>
              <a:t>, </a:t>
            </a:r>
            <a:r>
              <a:rPr lang="hu-HU" sz="1500" dirty="0" err="1" smtClean="0"/>
              <a:t>Pleurocapsa</a:t>
            </a:r>
            <a:r>
              <a:rPr lang="hu-HU" sz="1500" dirty="0" smtClean="0"/>
              <a:t>)</a:t>
            </a:r>
          </a:p>
          <a:p>
            <a:pPr marL="0" indent="0">
              <a:spcBef>
                <a:spcPts val="500"/>
              </a:spcBef>
              <a:spcAft>
                <a:spcPts val="0"/>
              </a:spcAft>
              <a:buNone/>
            </a:pPr>
            <a:r>
              <a:rPr lang="hu-HU" sz="1500" dirty="0" smtClean="0"/>
              <a:t> # </a:t>
            </a:r>
            <a:r>
              <a:rPr lang="hu-HU" sz="1500" i="1" dirty="0" err="1"/>
              <a:t>Oscillatoriales</a:t>
            </a:r>
            <a:r>
              <a:rPr lang="hu-HU" sz="1500" i="1" dirty="0"/>
              <a:t> </a:t>
            </a:r>
            <a:r>
              <a:rPr lang="hu-HU" sz="1500" dirty="0"/>
              <a:t>(</a:t>
            </a:r>
            <a:r>
              <a:rPr lang="hu-HU" sz="1500" dirty="0" err="1"/>
              <a:t>Spirulina</a:t>
            </a:r>
            <a:r>
              <a:rPr lang="hu-HU" sz="1500" dirty="0"/>
              <a:t>, </a:t>
            </a:r>
            <a:r>
              <a:rPr lang="hu-HU" sz="1500" dirty="0" err="1"/>
              <a:t>Oscillatoria</a:t>
            </a:r>
            <a:r>
              <a:rPr lang="hu-HU" sz="1500" dirty="0"/>
              <a:t>, </a:t>
            </a:r>
            <a:r>
              <a:rPr lang="hu-HU" sz="1500" dirty="0" err="1"/>
              <a:t>Lyngbya</a:t>
            </a:r>
            <a:r>
              <a:rPr lang="hu-HU" sz="1500" dirty="0"/>
              <a:t>, </a:t>
            </a:r>
            <a:r>
              <a:rPr lang="hu-HU" sz="1500" dirty="0" err="1"/>
              <a:t>Pseudanabaena</a:t>
            </a:r>
            <a:r>
              <a:rPr lang="hu-HU" sz="1500" dirty="0"/>
              <a:t>, </a:t>
            </a:r>
            <a:r>
              <a:rPr lang="hu-HU" sz="1500" dirty="0" err="1" smtClean="0"/>
              <a:t>Phormidium</a:t>
            </a:r>
            <a:r>
              <a:rPr lang="hu-HU" sz="1500" dirty="0"/>
              <a:t>, </a:t>
            </a:r>
            <a:r>
              <a:rPr lang="hu-HU" sz="1500" dirty="0" err="1"/>
              <a:t>Trichodesmium</a:t>
            </a:r>
            <a:r>
              <a:rPr lang="hu-HU" sz="1500" dirty="0"/>
              <a:t>, </a:t>
            </a:r>
            <a:r>
              <a:rPr lang="hu-HU" sz="1500" dirty="0" err="1"/>
              <a:t>Arthronema</a:t>
            </a:r>
            <a:r>
              <a:rPr lang="hu-HU" sz="1500" dirty="0"/>
              <a:t>, </a:t>
            </a:r>
            <a:r>
              <a:rPr lang="hu-HU" sz="1500" dirty="0" err="1"/>
              <a:t>Arthrospira</a:t>
            </a:r>
            <a:r>
              <a:rPr lang="hu-HU" sz="1500" dirty="0"/>
              <a:t>)</a:t>
            </a:r>
          </a:p>
          <a:p>
            <a:pPr marL="0" indent="0">
              <a:spcBef>
                <a:spcPts val="500"/>
              </a:spcBef>
              <a:spcAft>
                <a:spcPts val="0"/>
              </a:spcAft>
              <a:buNone/>
            </a:pPr>
            <a:r>
              <a:rPr lang="hu-HU" sz="1500" dirty="0" smtClean="0"/>
              <a:t> </a:t>
            </a:r>
            <a:r>
              <a:rPr lang="hu-HU" sz="1500" dirty="0"/>
              <a:t># </a:t>
            </a:r>
            <a:r>
              <a:rPr lang="hu-HU" sz="1500" i="1" dirty="0" err="1" smtClean="0"/>
              <a:t>Nostocales</a:t>
            </a:r>
            <a:endParaRPr lang="hu-HU" sz="1500" i="1" dirty="0" smtClean="0"/>
          </a:p>
          <a:p>
            <a:pPr marL="0" indent="0">
              <a:spcBef>
                <a:spcPts val="500"/>
              </a:spcBef>
              <a:spcAft>
                <a:spcPts val="0"/>
              </a:spcAft>
              <a:buNone/>
            </a:pPr>
            <a:r>
              <a:rPr lang="hu-HU" sz="1500" dirty="0" smtClean="0"/>
              <a:t>            	## </a:t>
            </a:r>
            <a:r>
              <a:rPr lang="hu-HU" sz="1500" dirty="0" err="1"/>
              <a:t>Microchaetaceae</a:t>
            </a:r>
            <a:r>
              <a:rPr lang="hu-HU" sz="1500" dirty="0"/>
              <a:t> (</a:t>
            </a:r>
            <a:r>
              <a:rPr lang="hu-HU" sz="1500" dirty="0" err="1"/>
              <a:t>Tolypothrix</a:t>
            </a:r>
            <a:r>
              <a:rPr lang="hu-HU" sz="1500" dirty="0"/>
              <a:t>, </a:t>
            </a:r>
            <a:r>
              <a:rPr lang="hu-HU" sz="1500" dirty="0" err="1"/>
              <a:t>Coleodesmium</a:t>
            </a:r>
            <a:r>
              <a:rPr lang="hu-HU" sz="1500" dirty="0" smtClean="0"/>
              <a:t>)</a:t>
            </a:r>
          </a:p>
          <a:p>
            <a:pPr marL="0" indent="0">
              <a:spcBef>
                <a:spcPts val="500"/>
              </a:spcBef>
              <a:spcAft>
                <a:spcPts val="0"/>
              </a:spcAft>
              <a:buNone/>
            </a:pPr>
            <a:r>
              <a:rPr lang="hu-HU" sz="1500" dirty="0" smtClean="0"/>
              <a:t>	## </a:t>
            </a:r>
            <a:r>
              <a:rPr lang="hu-HU" sz="1500" dirty="0" err="1"/>
              <a:t>Nostocaceae</a:t>
            </a:r>
            <a:r>
              <a:rPr lang="hu-HU" sz="1500" dirty="0"/>
              <a:t> (</a:t>
            </a:r>
            <a:r>
              <a:rPr lang="hu-HU" sz="1500" dirty="0" err="1"/>
              <a:t>Anabaena</a:t>
            </a:r>
            <a:r>
              <a:rPr lang="hu-HU" sz="1500" dirty="0"/>
              <a:t>, </a:t>
            </a:r>
            <a:r>
              <a:rPr lang="hu-HU" sz="1500" dirty="0" err="1"/>
              <a:t>Aphanizomenon</a:t>
            </a:r>
            <a:r>
              <a:rPr lang="hu-HU" sz="1500" dirty="0"/>
              <a:t>, </a:t>
            </a:r>
            <a:r>
              <a:rPr lang="hu-HU" sz="1500" dirty="0" err="1"/>
              <a:t>Nostoc</a:t>
            </a:r>
            <a:r>
              <a:rPr lang="hu-HU" sz="1500" dirty="0"/>
              <a:t>, </a:t>
            </a:r>
            <a:r>
              <a:rPr lang="hu-HU" sz="1500" dirty="0" err="1" smtClean="0"/>
              <a:t>Cylindrospermum</a:t>
            </a:r>
            <a:r>
              <a:rPr lang="hu-HU" sz="1500" dirty="0"/>
              <a:t>)</a:t>
            </a:r>
          </a:p>
          <a:p>
            <a:pPr marL="457200" lvl="1" indent="0">
              <a:spcAft>
                <a:spcPts val="0"/>
              </a:spcAft>
              <a:buNone/>
            </a:pPr>
            <a:r>
              <a:rPr lang="hu-HU" sz="1500" dirty="0"/>
              <a:t>	</a:t>
            </a:r>
            <a:r>
              <a:rPr lang="hu-HU" sz="1500" dirty="0" smtClean="0"/>
              <a:t>## </a:t>
            </a:r>
            <a:r>
              <a:rPr lang="hu-HU" sz="1500" dirty="0" err="1"/>
              <a:t>Rivulariaceae</a:t>
            </a:r>
            <a:r>
              <a:rPr lang="hu-HU" sz="1500" dirty="0"/>
              <a:t> (</a:t>
            </a:r>
            <a:r>
              <a:rPr lang="hu-HU" sz="1500" dirty="0" err="1"/>
              <a:t>Rivularia</a:t>
            </a:r>
            <a:r>
              <a:rPr lang="hu-HU" sz="1500" dirty="0"/>
              <a:t>, </a:t>
            </a:r>
            <a:r>
              <a:rPr lang="hu-HU" sz="1500" dirty="0" err="1"/>
              <a:t>Calothrix</a:t>
            </a:r>
            <a:r>
              <a:rPr lang="hu-HU" sz="1500" dirty="0"/>
              <a:t>, </a:t>
            </a:r>
            <a:r>
              <a:rPr lang="hu-HU" sz="1500" dirty="0" err="1"/>
              <a:t>Richelia</a:t>
            </a:r>
            <a:r>
              <a:rPr lang="hu-HU" sz="1500" dirty="0"/>
              <a:t>)</a:t>
            </a:r>
          </a:p>
          <a:p>
            <a:pPr marL="457200" lvl="1" indent="0">
              <a:spcAft>
                <a:spcPts val="0"/>
              </a:spcAft>
              <a:buNone/>
            </a:pPr>
            <a:r>
              <a:rPr lang="hu-HU" sz="1500" dirty="0"/>
              <a:t>        </a:t>
            </a:r>
            <a:r>
              <a:rPr lang="hu-HU" sz="1500" dirty="0" smtClean="0"/>
              <a:t>	## </a:t>
            </a:r>
            <a:r>
              <a:rPr lang="hu-HU" sz="1500" dirty="0" err="1"/>
              <a:t>Scytonemataceae</a:t>
            </a:r>
            <a:r>
              <a:rPr lang="hu-HU" sz="1500" dirty="0"/>
              <a:t> (</a:t>
            </a:r>
            <a:r>
              <a:rPr lang="hu-HU" sz="1500" dirty="0" err="1"/>
              <a:t>Scytonema</a:t>
            </a:r>
            <a:r>
              <a:rPr lang="hu-HU" sz="1500" dirty="0"/>
              <a:t>)</a:t>
            </a:r>
          </a:p>
          <a:p>
            <a:pPr marL="0" indent="0">
              <a:spcBef>
                <a:spcPts val="500"/>
              </a:spcBef>
              <a:spcAft>
                <a:spcPts val="0"/>
              </a:spcAft>
              <a:buNone/>
            </a:pPr>
            <a:r>
              <a:rPr lang="hu-HU" sz="1500" dirty="0" smtClean="0"/>
              <a:t># </a:t>
            </a:r>
            <a:r>
              <a:rPr lang="hu-HU" sz="1500" i="1" dirty="0" err="1"/>
              <a:t>Stigonematales</a:t>
            </a:r>
            <a:r>
              <a:rPr lang="hu-HU" sz="1500" dirty="0"/>
              <a:t> (</a:t>
            </a:r>
            <a:r>
              <a:rPr lang="hu-HU" sz="1500" dirty="0" err="1"/>
              <a:t>Fischerella</a:t>
            </a:r>
            <a:r>
              <a:rPr lang="hu-HU" sz="1500" dirty="0"/>
              <a:t>, </a:t>
            </a:r>
            <a:r>
              <a:rPr lang="hu-HU" sz="1500" dirty="0" err="1"/>
              <a:t>Stigonema</a:t>
            </a:r>
            <a:r>
              <a:rPr lang="hu-HU" sz="1500" dirty="0"/>
              <a:t>, </a:t>
            </a:r>
            <a:r>
              <a:rPr lang="hu-HU" sz="1500" dirty="0" err="1"/>
              <a:t>Chlorogloeopsis</a:t>
            </a:r>
            <a:r>
              <a:rPr lang="hu-HU" sz="1500" dirty="0"/>
              <a:t>)</a:t>
            </a:r>
          </a:p>
          <a:p>
            <a:pPr marL="0" indent="0">
              <a:spcBef>
                <a:spcPts val="1500"/>
              </a:spcBef>
              <a:spcAft>
                <a:spcPts val="0"/>
              </a:spcAft>
              <a:buNone/>
            </a:pPr>
            <a:r>
              <a:rPr lang="hu-HU" sz="1500" dirty="0" smtClean="0"/>
              <a:t>          </a:t>
            </a:r>
            <a:r>
              <a:rPr lang="hu-HU" sz="1500" b="1" i="1" dirty="0" err="1"/>
              <a:t>Classis</a:t>
            </a:r>
            <a:r>
              <a:rPr lang="hu-HU" sz="1500" b="1" i="1" dirty="0"/>
              <a:t> </a:t>
            </a:r>
            <a:r>
              <a:rPr lang="hu-HU" sz="1500" b="1" i="1" dirty="0" err="1" smtClean="0"/>
              <a:t>Chloroxybacteria</a:t>
            </a:r>
            <a:endParaRPr lang="hu-HU" sz="1500" b="1" i="1" dirty="0" smtClean="0"/>
          </a:p>
          <a:p>
            <a:pPr marL="0" indent="0">
              <a:spcBef>
                <a:spcPts val="500"/>
              </a:spcBef>
              <a:spcAft>
                <a:spcPts val="0"/>
              </a:spcAft>
              <a:buNone/>
            </a:pPr>
            <a:r>
              <a:rPr lang="hu-HU" sz="1500" dirty="0" smtClean="0"/>
              <a:t># </a:t>
            </a:r>
            <a:r>
              <a:rPr lang="hu-HU" sz="1500" i="1" dirty="0" err="1"/>
              <a:t>Prochlorales</a:t>
            </a:r>
            <a:endParaRPr lang="hu-HU" sz="1500" i="1" dirty="0"/>
          </a:p>
          <a:p>
            <a:pPr marL="457200" lvl="1" indent="0">
              <a:spcAft>
                <a:spcPts val="0"/>
              </a:spcAft>
              <a:buNone/>
            </a:pPr>
            <a:r>
              <a:rPr lang="hu-HU" sz="1500" dirty="0"/>
              <a:t>            ## </a:t>
            </a:r>
            <a:r>
              <a:rPr lang="hu-HU" sz="1500" dirty="0" err="1"/>
              <a:t>Prochloraceae</a:t>
            </a:r>
            <a:r>
              <a:rPr lang="hu-HU" sz="1500" dirty="0"/>
              <a:t> (</a:t>
            </a:r>
            <a:r>
              <a:rPr lang="hu-HU" sz="1500" dirty="0" err="1"/>
              <a:t>Prochloron</a:t>
            </a:r>
            <a:r>
              <a:rPr lang="hu-HU" sz="1500" dirty="0"/>
              <a:t> </a:t>
            </a:r>
            <a:r>
              <a:rPr lang="hu-HU" sz="1500" dirty="0" err="1"/>
              <a:t>didemni</a:t>
            </a:r>
            <a:r>
              <a:rPr lang="hu-HU" sz="1500" dirty="0"/>
              <a:t>)</a:t>
            </a:r>
          </a:p>
          <a:p>
            <a:pPr marL="457200" lvl="1" indent="0">
              <a:spcAft>
                <a:spcPts val="0"/>
              </a:spcAft>
              <a:buNone/>
            </a:pPr>
            <a:r>
              <a:rPr lang="hu-HU" sz="1500" dirty="0"/>
              <a:t>            ## </a:t>
            </a:r>
            <a:r>
              <a:rPr lang="hu-HU" sz="1500" dirty="0" err="1"/>
              <a:t>Prochlorococcaceae</a:t>
            </a:r>
            <a:r>
              <a:rPr lang="hu-HU" sz="1500" dirty="0"/>
              <a:t> (</a:t>
            </a:r>
            <a:r>
              <a:rPr lang="hu-HU" sz="1500" dirty="0" err="1"/>
              <a:t>Prochlorococcus</a:t>
            </a:r>
            <a:r>
              <a:rPr lang="hu-HU" sz="1500" dirty="0"/>
              <a:t> </a:t>
            </a:r>
            <a:r>
              <a:rPr lang="hu-HU" sz="1500" dirty="0" err="1"/>
              <a:t>marinus</a:t>
            </a:r>
            <a:r>
              <a:rPr lang="hu-HU" sz="1500" dirty="0"/>
              <a:t>)</a:t>
            </a:r>
          </a:p>
          <a:p>
            <a:pPr marL="457200" lvl="1" indent="0">
              <a:spcAft>
                <a:spcPts val="0"/>
              </a:spcAft>
              <a:buNone/>
            </a:pPr>
            <a:r>
              <a:rPr lang="hu-HU" sz="1500" dirty="0"/>
              <a:t>            ## </a:t>
            </a:r>
            <a:r>
              <a:rPr lang="hu-HU" sz="1500" dirty="0" err="1"/>
              <a:t>Prochlorothricaceae</a:t>
            </a:r>
            <a:r>
              <a:rPr lang="hu-HU" sz="1500" dirty="0"/>
              <a:t> (</a:t>
            </a:r>
            <a:r>
              <a:rPr lang="hu-HU" sz="1500" dirty="0" err="1"/>
              <a:t>Prochlorothrix</a:t>
            </a:r>
            <a:r>
              <a:rPr lang="hu-HU" sz="1500" dirty="0"/>
              <a:t> </a:t>
            </a:r>
            <a:r>
              <a:rPr lang="hu-HU" sz="1500" dirty="0" err="1"/>
              <a:t>hollandica</a:t>
            </a:r>
            <a:r>
              <a:rPr lang="hu-HU" sz="1500" dirty="0" smtClean="0"/>
              <a:t>)</a:t>
            </a:r>
            <a:endParaRPr lang="hu-HU" sz="1500" dirty="0"/>
          </a:p>
        </p:txBody>
      </p:sp>
    </p:spTree>
    <p:extLst>
      <p:ext uri="{BB962C8B-B14F-4D97-AF65-F5344CB8AC3E}">
        <p14:creationId xmlns:p14="http://schemas.microsoft.com/office/powerpoint/2010/main" val="1124054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p:txBody>
          <a:bodyPr>
            <a:normAutofit fontScale="90000"/>
          </a:bodyPr>
          <a:lstStyle/>
          <a:p>
            <a:r>
              <a:rPr lang="hu-HU" b="1" dirty="0" smtClean="0"/>
              <a:t>Szénforrás</a:t>
            </a:r>
            <a:endParaRPr lang="hu-HU" b="1" dirty="0"/>
          </a:p>
        </p:txBody>
      </p:sp>
      <p:sp>
        <p:nvSpPr>
          <p:cNvPr id="4" name="Tartalom helye 3"/>
          <p:cNvSpPr>
            <a:spLocks noGrp="1"/>
          </p:cNvSpPr>
          <p:nvPr>
            <p:ph idx="1"/>
          </p:nvPr>
        </p:nvSpPr>
        <p:spPr>
          <a:xfrm>
            <a:off x="192505" y="1285336"/>
            <a:ext cx="11896825" cy="5020336"/>
          </a:xfrm>
        </p:spPr>
        <p:txBody>
          <a:bodyPr/>
          <a:lstStyle/>
          <a:p>
            <a:r>
              <a:rPr lang="hu-HU" dirty="0" smtClean="0"/>
              <a:t>Szén-dioxidból szerves anyagot szintetizálnak (fotoszintézis)</a:t>
            </a:r>
          </a:p>
          <a:p>
            <a:r>
              <a:rPr lang="hu-HU" dirty="0" smtClean="0"/>
              <a:t>Vízi szervezetek: szervetlen szenet oldott CO</a:t>
            </a:r>
            <a:r>
              <a:rPr lang="hu-HU" baseline="-25000" dirty="0" smtClean="0"/>
              <a:t>2</a:t>
            </a:r>
            <a:r>
              <a:rPr lang="hu-HU" dirty="0" smtClean="0"/>
              <a:t> gázból és hidrogén-karbonátionból nyernek </a:t>
            </a:r>
            <a:r>
              <a:rPr lang="hu-HU" dirty="0" err="1" smtClean="0"/>
              <a:t>karboxiszómák</a:t>
            </a:r>
            <a:r>
              <a:rPr lang="hu-HU" dirty="0" smtClean="0"/>
              <a:t> segítségével, melyek baktérium-</a:t>
            </a:r>
            <a:r>
              <a:rPr lang="hu-HU" dirty="0" err="1" smtClean="0"/>
              <a:t>mikrokompartmentek</a:t>
            </a:r>
            <a:r>
              <a:rPr lang="hu-HU" dirty="0" smtClean="0"/>
              <a:t>, speciális enzimekkel</a:t>
            </a:r>
          </a:p>
          <a:p>
            <a:endParaRPr lang="hu-HU" sz="2400" dirty="0"/>
          </a:p>
          <a:p>
            <a:pPr marL="0" indent="0">
              <a:buNone/>
            </a:pPr>
            <a:r>
              <a:rPr lang="hu-HU" sz="2400" dirty="0" smtClean="0"/>
              <a:t>		</a:t>
            </a:r>
            <a:r>
              <a:rPr lang="hu-HU" sz="2400" dirty="0" err="1" smtClean="0"/>
              <a:t>Cianobaktérium-tilakoid</a:t>
            </a:r>
            <a:r>
              <a:rPr lang="hu-HU" sz="2400" dirty="0" smtClean="0"/>
              <a:t>  </a:t>
            </a:r>
          </a:p>
          <a:p>
            <a:pPr marL="0" indent="0">
              <a:buNone/>
            </a:pPr>
            <a:r>
              <a:rPr lang="hu-HU" sz="2400" dirty="0" smtClean="0"/>
              <a:t>		C: </a:t>
            </a:r>
            <a:r>
              <a:rPr lang="hu-HU" sz="2400" dirty="0" err="1" smtClean="0"/>
              <a:t>karboxiszóma</a:t>
            </a:r>
            <a:endParaRPr lang="hu-HU"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9094" y="2881360"/>
            <a:ext cx="6098591" cy="3067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6576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p:cNvPicPr>
            <a:picLocks noChangeAspect="1"/>
          </p:cNvPicPr>
          <p:nvPr/>
        </p:nvPicPr>
        <p:blipFill>
          <a:blip r:embed="rId2"/>
          <a:stretch>
            <a:fillRect/>
          </a:stretch>
        </p:blipFill>
        <p:spPr>
          <a:xfrm>
            <a:off x="2067914" y="100077"/>
            <a:ext cx="8128510" cy="6210146"/>
          </a:xfrm>
          <a:prstGeom prst="rect">
            <a:avLst/>
          </a:prstGeom>
        </p:spPr>
      </p:pic>
    </p:spTree>
    <p:extLst>
      <p:ext uri="{BB962C8B-B14F-4D97-AF65-F5344CB8AC3E}">
        <p14:creationId xmlns:p14="http://schemas.microsoft.com/office/powerpoint/2010/main" val="330185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484" y="1354348"/>
            <a:ext cx="6000299" cy="4080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a:xfrm>
            <a:off x="337868" y="172529"/>
            <a:ext cx="10515600" cy="7418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defRPr/>
            </a:pPr>
            <a:r>
              <a:rPr lang="hu-HU" altLang="hu-HU" b="1" dirty="0" err="1" smtClean="0"/>
              <a:t>Cylindrospermopsis</a:t>
            </a:r>
            <a:r>
              <a:rPr lang="hu-HU" altLang="hu-HU" b="1" dirty="0" smtClean="0"/>
              <a:t> </a:t>
            </a:r>
            <a:r>
              <a:rPr lang="hu-HU" altLang="hu-HU" b="1" dirty="0" err="1" smtClean="0"/>
              <a:t>raciborskii</a:t>
            </a:r>
            <a:endParaRPr lang="hu-HU" altLang="hu-HU" b="1" dirty="0" smtClean="0"/>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5849" y="1354348"/>
            <a:ext cx="2981290" cy="4109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04172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294736" y="88963"/>
            <a:ext cx="11299166" cy="1325563"/>
          </a:xfrm>
        </p:spPr>
        <p:txBody>
          <a:bodyPr>
            <a:normAutofit/>
          </a:bodyPr>
          <a:lstStyle/>
          <a:p>
            <a:pPr algn="ctr" eaLnBrk="1" hangingPunct="1">
              <a:lnSpc>
                <a:spcPct val="110000"/>
              </a:lnSpc>
              <a:defRPr/>
            </a:pPr>
            <a:r>
              <a:rPr lang="hu-HU" altLang="hu-HU" sz="3200" b="1" dirty="0" smtClean="0"/>
              <a:t>A </a:t>
            </a:r>
            <a:r>
              <a:rPr lang="hu-HU" altLang="hu-HU" sz="3200" b="1" dirty="0" err="1" smtClean="0"/>
              <a:t>cianobaktériumok</a:t>
            </a:r>
            <a:r>
              <a:rPr lang="hu-HU" altLang="hu-HU" sz="3200" b="1" dirty="0" smtClean="0"/>
              <a:t> </a:t>
            </a:r>
            <a:r>
              <a:rPr lang="hu-HU" altLang="hu-HU" sz="3200" b="1" dirty="0" err="1" smtClean="0"/>
              <a:t>cianotoxinokat</a:t>
            </a:r>
            <a:r>
              <a:rPr lang="hu-HU" altLang="hu-HU" sz="3200" b="1" dirty="0" smtClean="0"/>
              <a:t> termelhetnek, melyek súlyos közegészségügyi problémát okozhatnak</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262" y="1414526"/>
            <a:ext cx="5471662" cy="2384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2597" y="3078678"/>
            <a:ext cx="5672626" cy="3110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églalap 6"/>
          <p:cNvSpPr/>
          <p:nvPr/>
        </p:nvSpPr>
        <p:spPr>
          <a:xfrm>
            <a:off x="6609403" y="1414526"/>
            <a:ext cx="4824707" cy="1554272"/>
          </a:xfrm>
          <a:prstGeom prst="rect">
            <a:avLst/>
          </a:prstGeom>
        </p:spPr>
        <p:txBody>
          <a:bodyPr wrap="square">
            <a:spAutoFit/>
          </a:bodyPr>
          <a:lstStyle/>
          <a:p>
            <a:r>
              <a:rPr lang="hu-HU" altLang="hu-HU" dirty="0" err="1"/>
              <a:t>Neurotoxinok</a:t>
            </a:r>
            <a:r>
              <a:rPr lang="hu-HU" altLang="hu-HU" dirty="0" smtClean="0">
                <a:cs typeface="Times New Roman" pitchFamily="18" charset="0"/>
              </a:rPr>
              <a:t>:</a:t>
            </a:r>
          </a:p>
          <a:p>
            <a:pPr lvl="3">
              <a:spcAft>
                <a:spcPts val="300"/>
              </a:spcAft>
            </a:pPr>
            <a:r>
              <a:rPr lang="hu-HU" altLang="hu-HU" dirty="0" smtClean="0">
                <a:cs typeface="Times New Roman" pitchFamily="18" charset="0"/>
              </a:rPr>
              <a:t>a</a:t>
            </a:r>
            <a:r>
              <a:rPr lang="hu-HU" altLang="hu-HU" dirty="0">
                <a:cs typeface="Times New Roman" pitchFamily="18" charset="0"/>
              </a:rPr>
              <a:t>) </a:t>
            </a:r>
            <a:r>
              <a:rPr lang="hu-HU" altLang="hu-HU" dirty="0" err="1" smtClean="0">
                <a:cs typeface="Times New Roman" pitchFamily="18" charset="0"/>
              </a:rPr>
              <a:t>anatoxin</a:t>
            </a:r>
            <a:r>
              <a:rPr lang="hu-HU" altLang="hu-HU" dirty="0" smtClean="0">
                <a:cs typeface="Times New Roman" pitchFamily="18" charset="0"/>
              </a:rPr>
              <a:t>-a;</a:t>
            </a:r>
          </a:p>
          <a:p>
            <a:pPr lvl="3">
              <a:spcAft>
                <a:spcPts val="300"/>
              </a:spcAft>
            </a:pPr>
            <a:r>
              <a:rPr lang="hu-HU" altLang="hu-HU" dirty="0" smtClean="0">
                <a:cs typeface="Times New Roman" pitchFamily="18" charset="0"/>
              </a:rPr>
              <a:t>b</a:t>
            </a:r>
            <a:r>
              <a:rPr lang="hu-HU" altLang="hu-HU" dirty="0">
                <a:cs typeface="Times New Roman" pitchFamily="18" charset="0"/>
              </a:rPr>
              <a:t>) </a:t>
            </a:r>
            <a:r>
              <a:rPr lang="hu-HU" altLang="hu-HU" dirty="0" err="1">
                <a:cs typeface="Times New Roman" pitchFamily="18" charset="0"/>
              </a:rPr>
              <a:t>homoanatoxin</a:t>
            </a:r>
            <a:r>
              <a:rPr lang="hu-HU" altLang="hu-HU" dirty="0">
                <a:cs typeface="Times New Roman" pitchFamily="18" charset="0"/>
              </a:rPr>
              <a:t>-a</a:t>
            </a:r>
            <a:r>
              <a:rPr lang="hu-HU" altLang="hu-HU" dirty="0" smtClean="0">
                <a:cs typeface="Times New Roman" pitchFamily="18" charset="0"/>
              </a:rPr>
              <a:t>;</a:t>
            </a:r>
            <a:br>
              <a:rPr lang="hu-HU" altLang="hu-HU" dirty="0" smtClean="0">
                <a:cs typeface="Times New Roman" pitchFamily="18" charset="0"/>
              </a:rPr>
            </a:br>
            <a:r>
              <a:rPr lang="hu-HU" altLang="hu-HU" dirty="0" smtClean="0">
                <a:cs typeface="Times New Roman" pitchFamily="18" charset="0"/>
              </a:rPr>
              <a:t>c</a:t>
            </a:r>
            <a:r>
              <a:rPr lang="hu-HU" altLang="hu-HU" dirty="0">
                <a:cs typeface="Times New Roman" pitchFamily="18" charset="0"/>
              </a:rPr>
              <a:t>) </a:t>
            </a:r>
            <a:r>
              <a:rPr lang="hu-HU" altLang="hu-HU" dirty="0" err="1" smtClean="0">
                <a:cs typeface="Times New Roman" pitchFamily="18" charset="0"/>
              </a:rPr>
              <a:t>anatoxin</a:t>
            </a:r>
            <a:r>
              <a:rPr lang="hu-HU" altLang="hu-HU" dirty="0" smtClean="0">
                <a:cs typeface="Times New Roman" pitchFamily="18" charset="0"/>
              </a:rPr>
              <a:t>-a (</a:t>
            </a:r>
            <a:r>
              <a:rPr lang="hu-HU" altLang="hu-HU" dirty="0">
                <a:cs typeface="Times New Roman" pitchFamily="18" charset="0"/>
              </a:rPr>
              <a:t>S); </a:t>
            </a:r>
            <a:endParaRPr lang="hu-HU" altLang="hu-HU" dirty="0" smtClean="0">
              <a:cs typeface="Times New Roman" pitchFamily="18" charset="0"/>
            </a:endParaRPr>
          </a:p>
          <a:p>
            <a:pPr lvl="3"/>
            <a:r>
              <a:rPr lang="hu-HU" altLang="hu-HU" dirty="0" smtClean="0">
                <a:cs typeface="Times New Roman" pitchFamily="18" charset="0"/>
              </a:rPr>
              <a:t>d</a:t>
            </a:r>
            <a:r>
              <a:rPr lang="hu-HU" altLang="hu-HU" dirty="0">
                <a:cs typeface="Times New Roman" pitchFamily="18" charset="0"/>
              </a:rPr>
              <a:t>) </a:t>
            </a:r>
            <a:r>
              <a:rPr lang="hu-HU" altLang="hu-HU" dirty="0" err="1">
                <a:cs typeface="Times New Roman" pitchFamily="18" charset="0"/>
              </a:rPr>
              <a:t>szaxitoxin</a:t>
            </a:r>
            <a:endParaRPr lang="hu-HU" dirty="0"/>
          </a:p>
        </p:txBody>
      </p:sp>
      <p:sp>
        <p:nvSpPr>
          <p:cNvPr id="9" name="Téglalap 8"/>
          <p:cNvSpPr/>
          <p:nvPr/>
        </p:nvSpPr>
        <p:spPr>
          <a:xfrm>
            <a:off x="360328" y="3887042"/>
            <a:ext cx="5229783" cy="1277273"/>
          </a:xfrm>
          <a:prstGeom prst="rect">
            <a:avLst/>
          </a:prstGeom>
        </p:spPr>
        <p:txBody>
          <a:bodyPr wrap="square">
            <a:spAutoFit/>
          </a:bodyPr>
          <a:lstStyle/>
          <a:p>
            <a:r>
              <a:rPr lang="hu-HU" altLang="hu-HU" dirty="0" err="1"/>
              <a:t>Sejttoxikus</a:t>
            </a:r>
            <a:r>
              <a:rPr lang="hu-HU" altLang="hu-HU" dirty="0"/>
              <a:t> alkaloidok</a:t>
            </a:r>
            <a:r>
              <a:rPr lang="hu-HU" altLang="hu-HU" dirty="0">
                <a:cs typeface="Times New Roman" pitchFamily="18" charset="0"/>
              </a:rPr>
              <a:t>: </a:t>
            </a:r>
            <a:endParaRPr lang="hu-HU" altLang="hu-HU" dirty="0" smtClean="0">
              <a:cs typeface="Times New Roman" pitchFamily="18" charset="0"/>
            </a:endParaRPr>
          </a:p>
          <a:p>
            <a:pPr lvl="4">
              <a:spcAft>
                <a:spcPts val="300"/>
              </a:spcAft>
            </a:pPr>
            <a:r>
              <a:rPr lang="hu-HU" altLang="hu-HU" dirty="0" smtClean="0">
                <a:cs typeface="Times New Roman" pitchFamily="18" charset="0"/>
              </a:rPr>
              <a:t>a</a:t>
            </a:r>
            <a:r>
              <a:rPr lang="hu-HU" altLang="hu-HU" dirty="0">
                <a:cs typeface="Times New Roman" pitchFamily="18" charset="0"/>
              </a:rPr>
              <a:t>) </a:t>
            </a:r>
            <a:r>
              <a:rPr lang="hu-HU" altLang="hu-HU" dirty="0" err="1">
                <a:cs typeface="Times New Roman" pitchFamily="18" charset="0"/>
              </a:rPr>
              <a:t>c</a:t>
            </a:r>
            <a:r>
              <a:rPr lang="hu-HU" altLang="hu-HU" dirty="0" err="1"/>
              <a:t>y</a:t>
            </a:r>
            <a:r>
              <a:rPr lang="hu-HU" altLang="hu-HU" dirty="0" err="1">
                <a:cs typeface="Times New Roman" pitchFamily="18" charset="0"/>
              </a:rPr>
              <a:t>lindroszpermopszin</a:t>
            </a:r>
            <a:r>
              <a:rPr lang="hu-HU" altLang="hu-HU" dirty="0">
                <a:cs typeface="Times New Roman" pitchFamily="18" charset="0"/>
              </a:rPr>
              <a:t>; </a:t>
            </a:r>
            <a:endParaRPr lang="hu-HU" altLang="hu-HU" dirty="0"/>
          </a:p>
          <a:p>
            <a:pPr lvl="4">
              <a:spcAft>
                <a:spcPts val="300"/>
              </a:spcAft>
            </a:pPr>
            <a:r>
              <a:rPr lang="hu-HU" altLang="hu-HU" dirty="0">
                <a:cs typeface="Times New Roman" pitchFamily="18" charset="0"/>
              </a:rPr>
              <a:t>b) </a:t>
            </a:r>
            <a:r>
              <a:rPr lang="hu-HU" altLang="hu-HU" dirty="0" err="1">
                <a:cs typeface="Times New Roman" pitchFamily="18" charset="0"/>
              </a:rPr>
              <a:t>dezox</a:t>
            </a:r>
            <a:r>
              <a:rPr lang="hu-HU" altLang="hu-HU" dirty="0" err="1"/>
              <a:t>i</a:t>
            </a:r>
            <a:r>
              <a:rPr lang="hu-HU" altLang="hu-HU" dirty="0" err="1">
                <a:cs typeface="Times New Roman" pitchFamily="18" charset="0"/>
              </a:rPr>
              <a:t>c</a:t>
            </a:r>
            <a:r>
              <a:rPr lang="hu-HU" altLang="hu-HU" dirty="0" err="1"/>
              <a:t>y</a:t>
            </a:r>
            <a:r>
              <a:rPr lang="hu-HU" altLang="hu-HU" dirty="0" err="1">
                <a:cs typeface="Times New Roman" pitchFamily="18" charset="0"/>
              </a:rPr>
              <a:t>lindroszpermopszin</a:t>
            </a:r>
            <a:r>
              <a:rPr lang="hu-HU" altLang="hu-HU" dirty="0">
                <a:cs typeface="Times New Roman" pitchFamily="18" charset="0"/>
              </a:rPr>
              <a:t>; </a:t>
            </a:r>
            <a:endParaRPr lang="hu-HU" altLang="hu-HU" dirty="0" smtClean="0">
              <a:cs typeface="Times New Roman" pitchFamily="18" charset="0"/>
            </a:endParaRPr>
          </a:p>
          <a:p>
            <a:pPr lvl="4">
              <a:spcAft>
                <a:spcPts val="300"/>
              </a:spcAft>
            </a:pPr>
            <a:r>
              <a:rPr lang="hu-HU" altLang="hu-HU" dirty="0" smtClean="0">
                <a:cs typeface="Times New Roman" pitchFamily="18" charset="0"/>
              </a:rPr>
              <a:t>c</a:t>
            </a:r>
            <a:r>
              <a:rPr lang="hu-HU" altLang="hu-HU" dirty="0">
                <a:cs typeface="Times New Roman" pitchFamily="18" charset="0"/>
              </a:rPr>
              <a:t>) 7-epic</a:t>
            </a:r>
            <a:r>
              <a:rPr lang="hu-HU" altLang="hu-HU" dirty="0"/>
              <a:t>y</a:t>
            </a:r>
            <a:r>
              <a:rPr lang="hu-HU" altLang="hu-HU" dirty="0">
                <a:cs typeface="Times New Roman" pitchFamily="18" charset="0"/>
              </a:rPr>
              <a:t>lindroszpermopszin.</a:t>
            </a:r>
            <a:endParaRPr lang="hu-HU" altLang="hu-HU" dirty="0"/>
          </a:p>
        </p:txBody>
      </p:sp>
    </p:spTree>
    <p:extLst>
      <p:ext uri="{BB962C8B-B14F-4D97-AF65-F5344CB8AC3E}">
        <p14:creationId xmlns:p14="http://schemas.microsoft.com/office/powerpoint/2010/main" val="35339812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normAutofit/>
          </a:bodyPr>
          <a:lstStyle/>
          <a:p>
            <a:pPr eaLnBrk="1" hangingPunct="1">
              <a:defRPr/>
            </a:pPr>
            <a:r>
              <a:rPr lang="hu-HU" altLang="hu-HU" sz="3200" b="1" dirty="0" smtClean="0"/>
              <a:t>Toxikus algák és toxinok – közvetlen expozíció</a:t>
            </a:r>
            <a:endParaRPr lang="hu-HU" altLang="hu-HU" sz="3200" b="1" dirty="0"/>
          </a:p>
        </p:txBody>
      </p:sp>
      <p:sp>
        <p:nvSpPr>
          <p:cNvPr id="49155" name="Rectangle 3"/>
          <p:cNvSpPr>
            <a:spLocks noGrp="1" noChangeArrowheads="1"/>
          </p:cNvSpPr>
          <p:nvPr>
            <p:ph type="body" idx="1"/>
          </p:nvPr>
        </p:nvSpPr>
        <p:spPr>
          <a:xfrm>
            <a:off x="314127" y="1061049"/>
            <a:ext cx="11383292" cy="5236234"/>
          </a:xfrm>
        </p:spPr>
        <p:txBody>
          <a:bodyPr>
            <a:noAutofit/>
          </a:bodyPr>
          <a:lstStyle/>
          <a:p>
            <a:pPr marL="0" indent="0" eaLnBrk="1" hangingPunct="1">
              <a:lnSpc>
                <a:spcPct val="130000"/>
              </a:lnSpc>
              <a:spcAft>
                <a:spcPts val="0"/>
              </a:spcAft>
              <a:buNone/>
            </a:pPr>
            <a:r>
              <a:rPr lang="hu-HU" altLang="hu-HU" sz="2000" b="1" dirty="0" smtClean="0"/>
              <a:t>Ivóvíz</a:t>
            </a:r>
          </a:p>
          <a:p>
            <a:pPr lvl="1">
              <a:lnSpc>
                <a:spcPct val="130000"/>
              </a:lnSpc>
              <a:spcBef>
                <a:spcPts val="0"/>
              </a:spcBef>
              <a:spcAft>
                <a:spcPts val="500"/>
              </a:spcAft>
            </a:pPr>
            <a:r>
              <a:rPr lang="hu-HU" altLang="hu-HU" dirty="0" smtClean="0"/>
              <a:t>Palm Island </a:t>
            </a:r>
            <a:r>
              <a:rPr lang="hu-HU" altLang="hu-HU" dirty="0" err="1" smtClean="0"/>
              <a:t>Mystery</a:t>
            </a:r>
            <a:r>
              <a:rPr lang="hu-HU" altLang="hu-HU" dirty="0" smtClean="0"/>
              <a:t> </a:t>
            </a:r>
            <a:r>
              <a:rPr lang="hu-HU" altLang="hu-HU" dirty="0" err="1" smtClean="0"/>
              <a:t>Disease</a:t>
            </a:r>
            <a:r>
              <a:rPr lang="hu-HU" altLang="hu-HU" dirty="0" smtClean="0"/>
              <a:t>, Ausztrália (1979)</a:t>
            </a:r>
          </a:p>
          <a:p>
            <a:pPr lvl="2">
              <a:lnSpc>
                <a:spcPct val="130000"/>
              </a:lnSpc>
              <a:spcBef>
                <a:spcPts val="0"/>
              </a:spcBef>
              <a:spcAft>
                <a:spcPts val="500"/>
              </a:spcAft>
            </a:pPr>
            <a:r>
              <a:rPr lang="hu-HU" altLang="hu-HU" dirty="0" err="1" smtClean="0"/>
              <a:t>Gastroenteritis</a:t>
            </a:r>
            <a:r>
              <a:rPr lang="hu-HU" altLang="hu-HU" dirty="0" smtClean="0"/>
              <a:t>, </a:t>
            </a:r>
            <a:r>
              <a:rPr lang="hu-HU" altLang="hu-HU" dirty="0" err="1" smtClean="0"/>
              <a:t>diarrhea</a:t>
            </a:r>
            <a:r>
              <a:rPr lang="hu-HU" altLang="hu-HU" dirty="0" smtClean="0"/>
              <a:t>, hányás, veseleállás, stb.</a:t>
            </a:r>
          </a:p>
          <a:p>
            <a:pPr lvl="1">
              <a:lnSpc>
                <a:spcPct val="130000"/>
              </a:lnSpc>
              <a:spcBef>
                <a:spcPts val="0"/>
              </a:spcBef>
              <a:spcAft>
                <a:spcPts val="500"/>
              </a:spcAft>
            </a:pPr>
            <a:r>
              <a:rPr lang="hu-HU" altLang="hu-HU" dirty="0" smtClean="0"/>
              <a:t>Fertőtlenítési melléktermékek (ivóvíztisztítás)</a:t>
            </a:r>
          </a:p>
          <a:p>
            <a:pPr lvl="2">
              <a:lnSpc>
                <a:spcPct val="130000"/>
              </a:lnSpc>
              <a:spcBef>
                <a:spcPts val="0"/>
              </a:spcBef>
              <a:spcAft>
                <a:spcPts val="500"/>
              </a:spcAft>
            </a:pPr>
            <a:r>
              <a:rPr lang="hu-HU" altLang="hu-HU" dirty="0" smtClean="0"/>
              <a:t>Dioxin keletkezése</a:t>
            </a:r>
          </a:p>
          <a:p>
            <a:pPr marL="0" indent="0" eaLnBrk="1" hangingPunct="1">
              <a:lnSpc>
                <a:spcPct val="130000"/>
              </a:lnSpc>
              <a:spcAft>
                <a:spcPts val="0"/>
              </a:spcAft>
              <a:buNone/>
            </a:pPr>
            <a:r>
              <a:rPr lang="hu-HU" altLang="hu-HU" sz="2000" b="1" dirty="0" smtClean="0"/>
              <a:t>Fürdőzés, úszás (bőrkontaktus, lenyelés)	</a:t>
            </a:r>
          </a:p>
          <a:p>
            <a:pPr lvl="1">
              <a:lnSpc>
                <a:spcPct val="130000"/>
              </a:lnSpc>
              <a:spcBef>
                <a:spcPts val="0"/>
              </a:spcBef>
            </a:pPr>
            <a:r>
              <a:rPr lang="hu-HU" dirty="0" smtClean="0"/>
              <a:t>Kiütések</a:t>
            </a:r>
          </a:p>
          <a:p>
            <a:pPr lvl="1">
              <a:lnSpc>
                <a:spcPct val="130000"/>
              </a:lnSpc>
              <a:spcBef>
                <a:spcPts val="0"/>
              </a:spcBef>
            </a:pPr>
            <a:r>
              <a:rPr lang="hu-HU" dirty="0" smtClean="0"/>
              <a:t>Gyomor-, májzavarok</a:t>
            </a:r>
          </a:p>
          <a:p>
            <a:pPr lvl="1">
              <a:lnSpc>
                <a:spcPct val="130000"/>
              </a:lnSpc>
              <a:spcBef>
                <a:spcPts val="0"/>
              </a:spcBef>
            </a:pPr>
            <a:r>
              <a:rPr lang="hu-HU" dirty="0" smtClean="0"/>
              <a:t>Légzőszervi problémák</a:t>
            </a:r>
          </a:p>
          <a:p>
            <a:pPr lvl="1">
              <a:lnSpc>
                <a:spcPct val="130000"/>
              </a:lnSpc>
              <a:spcBef>
                <a:spcPts val="0"/>
              </a:spcBef>
            </a:pPr>
            <a:r>
              <a:rPr lang="hu-HU" dirty="0" smtClean="0"/>
              <a:t>Neurológiai hatások</a:t>
            </a:r>
            <a:endParaRPr lang="hu-HU" altLang="hu-HU" b="1" dirty="0" smtClean="0"/>
          </a:p>
        </p:txBody>
      </p:sp>
    </p:spTree>
    <p:extLst>
      <p:ext uri="{BB962C8B-B14F-4D97-AF65-F5344CB8AC3E}">
        <p14:creationId xmlns:p14="http://schemas.microsoft.com/office/powerpoint/2010/main" val="19139538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a:xfrm>
            <a:off x="854016" y="129395"/>
            <a:ext cx="10187796" cy="842481"/>
          </a:xfrm>
        </p:spPr>
        <p:txBody>
          <a:bodyPr>
            <a:noAutofit/>
          </a:bodyPr>
          <a:lstStyle/>
          <a:p>
            <a:pPr algn="ctr">
              <a:lnSpc>
                <a:spcPct val="110000"/>
              </a:lnSpc>
            </a:pPr>
            <a:r>
              <a:rPr lang="hu-HU" sz="2600" b="1" dirty="0" smtClean="0"/>
              <a:t>Kísérletes és terepvizsgálatok a klímaváltozás hatásainak hatásairól</a:t>
            </a:r>
            <a:br>
              <a:rPr lang="hu-HU" sz="2600" b="1" dirty="0" smtClean="0"/>
            </a:br>
            <a:r>
              <a:rPr lang="hu-HU" sz="2600" b="1" dirty="0" smtClean="0"/>
              <a:t>Az </a:t>
            </a:r>
            <a:r>
              <a:rPr lang="hu-HU" sz="2600" b="1" dirty="0" err="1" smtClean="0"/>
              <a:t>omikák</a:t>
            </a:r>
            <a:r>
              <a:rPr lang="hu-HU" sz="2600" b="1" dirty="0" smtClean="0"/>
              <a:t> szerepe</a:t>
            </a:r>
            <a:endParaRPr lang="hu-HU" sz="26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444" y="1167380"/>
            <a:ext cx="9753470" cy="4991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9427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smtClean="0">
                <a:solidFill>
                  <a:schemeClr val="tx1"/>
                </a:solidFill>
              </a:rPr>
              <a:t>Az előadás várható eredményei</a:t>
            </a:r>
            <a:endParaRPr lang="de-DE" b="1" dirty="0">
              <a:solidFill>
                <a:schemeClr val="tx1"/>
              </a:solidFill>
            </a:endParaRPr>
          </a:p>
        </p:txBody>
      </p:sp>
      <p:sp>
        <p:nvSpPr>
          <p:cNvPr id="3" name="Tartalom helye 2"/>
          <p:cNvSpPr>
            <a:spLocks noGrp="1"/>
          </p:cNvSpPr>
          <p:nvPr>
            <p:ph idx="1"/>
          </p:nvPr>
        </p:nvSpPr>
        <p:spPr>
          <a:xfrm>
            <a:off x="192506" y="1449238"/>
            <a:ext cx="11772332" cy="4856434"/>
          </a:xfrm>
        </p:spPr>
        <p:txBody>
          <a:bodyPr/>
          <a:lstStyle/>
          <a:p>
            <a:pPr marL="0" indent="0">
              <a:buNone/>
            </a:pPr>
            <a:r>
              <a:rPr lang="hu-HU" dirty="0">
                <a:solidFill>
                  <a:schemeClr val="tx1"/>
                </a:solidFill>
              </a:rPr>
              <a:t>A tananyag elsajátítása után a hallgatók képesek lesznek</a:t>
            </a:r>
          </a:p>
          <a:p>
            <a:pPr lvl="1" algn="just">
              <a:lnSpc>
                <a:spcPct val="110000"/>
              </a:lnSpc>
              <a:spcAft>
                <a:spcPts val="1500"/>
              </a:spcAft>
            </a:pPr>
            <a:r>
              <a:rPr lang="hu-HU" dirty="0">
                <a:solidFill>
                  <a:schemeClr val="tx1"/>
                </a:solidFill>
              </a:rPr>
              <a:t>azonosítani a vízzel terjedő betegségek különböző típusait, </a:t>
            </a:r>
            <a:r>
              <a:rPr lang="hu-HU" dirty="0" smtClean="0">
                <a:solidFill>
                  <a:schemeClr val="tx1"/>
                </a:solidFill>
              </a:rPr>
              <a:t>kórokozókat</a:t>
            </a:r>
            <a:r>
              <a:rPr lang="hu-HU" dirty="0">
                <a:solidFill>
                  <a:schemeClr val="tx1"/>
                </a:solidFill>
              </a:rPr>
              <a:t>, valamint a vektorokat és gazdaszervezeteket</a:t>
            </a:r>
          </a:p>
          <a:p>
            <a:pPr lvl="1" algn="just">
              <a:lnSpc>
                <a:spcPct val="110000"/>
              </a:lnSpc>
              <a:spcAft>
                <a:spcPts val="1500"/>
              </a:spcAft>
            </a:pPr>
            <a:r>
              <a:rPr lang="hu-HU" dirty="0">
                <a:solidFill>
                  <a:schemeClr val="tx1"/>
                </a:solidFill>
              </a:rPr>
              <a:t>értelmezni az éghajlatváltozás hatásait a vízzel terjedő betegségek földrajzi jellemzőinek változását illetően </a:t>
            </a:r>
          </a:p>
          <a:p>
            <a:pPr lvl="1" algn="just">
              <a:lnSpc>
                <a:spcPct val="110000"/>
              </a:lnSpc>
              <a:spcAft>
                <a:spcPts val="1500"/>
              </a:spcAft>
            </a:pPr>
            <a:r>
              <a:rPr lang="hu-HU" dirty="0">
                <a:solidFill>
                  <a:schemeClr val="tx1"/>
                </a:solidFill>
              </a:rPr>
              <a:t>értelmezni, hogy miként befolyásolják az éghajlatváltozási hatások a káros algavirágzások és az édesvízi ökoszisztémák </a:t>
            </a:r>
            <a:r>
              <a:rPr lang="hu-HU" dirty="0" err="1">
                <a:solidFill>
                  <a:schemeClr val="tx1"/>
                </a:solidFill>
              </a:rPr>
              <a:t>cianobaktérium</a:t>
            </a:r>
            <a:r>
              <a:rPr lang="hu-HU" dirty="0">
                <a:solidFill>
                  <a:schemeClr val="tx1"/>
                </a:solidFill>
              </a:rPr>
              <a:t>-virágzásainak megjelenéseit valamint a tengeri élelmiszerek okozta betegségek kockázatait </a:t>
            </a:r>
          </a:p>
          <a:p>
            <a:pPr lvl="1" algn="just">
              <a:lnSpc>
                <a:spcPct val="110000"/>
              </a:lnSpc>
              <a:spcAft>
                <a:spcPts val="1500"/>
              </a:spcAft>
            </a:pPr>
            <a:r>
              <a:rPr lang="hu-HU" dirty="0">
                <a:solidFill>
                  <a:schemeClr val="tx1"/>
                </a:solidFill>
              </a:rPr>
              <a:t>azonosítani </a:t>
            </a:r>
            <a:r>
              <a:rPr lang="hu-HU" dirty="0" smtClean="0">
                <a:solidFill>
                  <a:schemeClr val="tx1"/>
                </a:solidFill>
              </a:rPr>
              <a:t>azokat </a:t>
            </a:r>
            <a:r>
              <a:rPr lang="hu-HU" dirty="0">
                <a:solidFill>
                  <a:schemeClr val="tx1"/>
                </a:solidFill>
              </a:rPr>
              <a:t>a módszereket, amelyek alkalmazásával a vízzel terjedő betegségek általi fertőzés kockázata mérsékelhető lehet</a:t>
            </a:r>
          </a:p>
          <a:p>
            <a:endParaRPr lang="de-DE" dirty="0"/>
          </a:p>
        </p:txBody>
      </p:sp>
    </p:spTree>
    <p:extLst>
      <p:ext uri="{BB962C8B-B14F-4D97-AF65-F5344CB8AC3E}">
        <p14:creationId xmlns:p14="http://schemas.microsoft.com/office/powerpoint/2010/main" val="1427927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47587" y="190439"/>
            <a:ext cx="11896826" cy="549635"/>
          </a:xfrm>
        </p:spPr>
        <p:txBody>
          <a:bodyPr>
            <a:noAutofit/>
          </a:bodyPr>
          <a:lstStyle/>
          <a:p>
            <a:pPr algn="ctr"/>
            <a:r>
              <a:rPr lang="hu-HU" b="1" dirty="0" smtClean="0"/>
              <a:t>Hozzáférhető </a:t>
            </a:r>
            <a:r>
              <a:rPr lang="hu-HU" b="1" dirty="0" err="1" smtClean="0"/>
              <a:t>omikaadatok</a:t>
            </a:r>
            <a:r>
              <a:rPr lang="hu-HU" b="1" dirty="0" smtClean="0"/>
              <a:t> </a:t>
            </a:r>
            <a:r>
              <a:rPr lang="hu-HU" b="1" dirty="0" err="1" smtClean="0"/>
              <a:t>HAB-ot</a:t>
            </a:r>
            <a:r>
              <a:rPr lang="hu-HU" b="1" dirty="0" smtClean="0"/>
              <a:t> okozó </a:t>
            </a:r>
            <a:r>
              <a:rPr lang="hu-HU" b="1" dirty="0" err="1" smtClean="0"/>
              <a:t>taxonokról</a:t>
            </a:r>
            <a:r>
              <a:rPr lang="hu-HU" b="1" dirty="0" smtClean="0"/>
              <a:t> </a:t>
            </a:r>
            <a:endParaRPr lang="hu-HU" b="1" dirty="0"/>
          </a:p>
        </p:txBody>
      </p:sp>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380"/>
          <a:stretch/>
        </p:blipFill>
        <p:spPr bwMode="auto">
          <a:xfrm>
            <a:off x="2341719" y="810882"/>
            <a:ext cx="7508561" cy="5369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30082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54689"/>
          </a:xfrm>
        </p:spPr>
        <p:txBody>
          <a:bodyPr>
            <a:normAutofit fontScale="90000"/>
          </a:bodyPr>
          <a:lstStyle/>
          <a:p>
            <a:pPr>
              <a:lnSpc>
                <a:spcPct val="110000"/>
              </a:lnSpc>
            </a:pPr>
            <a:r>
              <a:rPr lang="hu-HU" b="1" dirty="0" smtClean="0"/>
              <a:t>Mit tehetünk a vízeredetű megbetegedések kockázatának csökkentése érdekébe</a:t>
            </a:r>
            <a:r>
              <a:rPr lang="en-US" b="1" dirty="0" smtClean="0"/>
              <a:t>?</a:t>
            </a:r>
            <a:endParaRPr lang="en-US" b="1" dirty="0"/>
          </a:p>
        </p:txBody>
      </p:sp>
      <p:sp>
        <p:nvSpPr>
          <p:cNvPr id="3" name="Tartalom helye 2"/>
          <p:cNvSpPr>
            <a:spLocks noGrp="1"/>
          </p:cNvSpPr>
          <p:nvPr>
            <p:ph idx="1"/>
          </p:nvPr>
        </p:nvSpPr>
        <p:spPr>
          <a:xfrm>
            <a:off x="672860" y="1475117"/>
            <a:ext cx="11416470" cy="4830555"/>
          </a:xfrm>
        </p:spPr>
        <p:txBody>
          <a:bodyPr/>
          <a:lstStyle/>
          <a:p>
            <a:r>
              <a:rPr lang="hu-HU" dirty="0" smtClean="0"/>
              <a:t>Teljeskörű hozzáférés biztosítása a betegellátáshoz, kezeléshez </a:t>
            </a:r>
          </a:p>
          <a:p>
            <a:r>
              <a:rPr lang="hu-HU" dirty="0" smtClean="0"/>
              <a:t>Betegség-</a:t>
            </a:r>
            <a:r>
              <a:rPr lang="hu-HU" dirty="0" err="1" smtClean="0"/>
              <a:t>surveillance</a:t>
            </a:r>
            <a:r>
              <a:rPr lang="hu-HU" dirty="0" smtClean="0"/>
              <a:t> javítása </a:t>
            </a:r>
          </a:p>
          <a:p>
            <a:r>
              <a:rPr lang="hu-HU" dirty="0" smtClean="0"/>
              <a:t>Korai figyelmeztető rendszer a klimatikus tényezők változásának </a:t>
            </a:r>
            <a:r>
              <a:rPr lang="hu-HU" dirty="0" err="1" smtClean="0"/>
              <a:t>monitorozására</a:t>
            </a:r>
            <a:r>
              <a:rPr lang="hu-HU" dirty="0" smtClean="0"/>
              <a:t> </a:t>
            </a:r>
          </a:p>
          <a:p>
            <a:r>
              <a:rPr lang="hu-HU" dirty="0" smtClean="0"/>
              <a:t>A vízgyűjtő területek, </a:t>
            </a:r>
            <a:r>
              <a:rPr lang="hu-HU" dirty="0" err="1" smtClean="0"/>
              <a:t>víztározás</a:t>
            </a:r>
            <a:r>
              <a:rPr lang="hu-HU" dirty="0" smtClean="0"/>
              <a:t>, vízkezelés, vízellátó rendszerek felülvizsgálata</a:t>
            </a:r>
          </a:p>
          <a:p>
            <a:r>
              <a:rPr lang="hu-HU" dirty="0" smtClean="0"/>
              <a:t>A kritikus infrastruktúra védelme az árvizek, viharok, tengervízszint-emelkedés ellen</a:t>
            </a:r>
          </a:p>
          <a:p>
            <a:r>
              <a:rPr lang="hu-HU" dirty="0" smtClean="0"/>
              <a:t>A </a:t>
            </a:r>
            <a:r>
              <a:rPr lang="hu-HU" dirty="0" err="1" smtClean="0"/>
              <a:t>víztúlhasználat</a:t>
            </a:r>
            <a:r>
              <a:rPr lang="hu-HU" dirty="0" smtClean="0"/>
              <a:t> szabályozása  </a:t>
            </a:r>
          </a:p>
          <a:p>
            <a:r>
              <a:rPr lang="hu-HU" dirty="0" smtClean="0"/>
              <a:t>Házi víztisztító rendszerek használata</a:t>
            </a:r>
          </a:p>
          <a:p>
            <a:endParaRPr lang="hu-HU" dirty="0"/>
          </a:p>
        </p:txBody>
      </p:sp>
    </p:spTree>
    <p:extLst>
      <p:ext uri="{BB962C8B-B14F-4D97-AF65-F5344CB8AC3E}">
        <p14:creationId xmlns:p14="http://schemas.microsoft.com/office/powerpoint/2010/main" val="5036105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smtClean="0"/>
              <a:t>Ellenőrizze tudását</a:t>
            </a:r>
            <a:endParaRPr lang="de-DE" b="1" dirty="0"/>
          </a:p>
        </p:txBody>
      </p:sp>
      <p:sp>
        <p:nvSpPr>
          <p:cNvPr id="3" name="Tartalom helye 2"/>
          <p:cNvSpPr>
            <a:spLocks noGrp="1"/>
          </p:cNvSpPr>
          <p:nvPr>
            <p:ph idx="1"/>
          </p:nvPr>
        </p:nvSpPr>
        <p:spPr>
          <a:xfrm>
            <a:off x="192505" y="1086928"/>
            <a:ext cx="11642937" cy="5218744"/>
          </a:xfrm>
        </p:spPr>
        <p:txBody>
          <a:bodyPr>
            <a:normAutofit/>
          </a:bodyPr>
          <a:lstStyle/>
          <a:p>
            <a:pPr lvl="0" algn="just" fontAlgn="base">
              <a:spcAft>
                <a:spcPts val="1500"/>
              </a:spcAft>
            </a:pPr>
            <a:r>
              <a:rPr lang="hu-HU" sz="2000" dirty="0" smtClean="0"/>
              <a:t>Nevezzen meg olyan vízzel terjedő betegségeket, amelyek fertőzésének kockázatát az éghajlatváltozás súlyosbítja.</a:t>
            </a:r>
          </a:p>
          <a:p>
            <a:pPr lvl="0" algn="just" fontAlgn="base">
              <a:spcAft>
                <a:spcPts val="1500"/>
              </a:spcAft>
            </a:pPr>
            <a:r>
              <a:rPr lang="hu-HU" sz="2000" dirty="0" smtClean="0"/>
              <a:t>Melyek azok a főbb éghajlatváltozási hatások, amelyek növelik a vízzel terjedő betegségek fertőzésének kockázatát?</a:t>
            </a:r>
          </a:p>
          <a:p>
            <a:pPr lvl="0" algn="just" fontAlgn="base">
              <a:spcAft>
                <a:spcPts val="1500"/>
              </a:spcAft>
            </a:pPr>
            <a:r>
              <a:rPr lang="hu-HU" sz="2000" dirty="0" smtClean="0"/>
              <a:t>Sorolja fel olyan éghajlatváltozási tényezőket, amelyek a vízzel terjedő betegségek esetében a vektorok életciklusát és szaporodását befolyásolják.</a:t>
            </a:r>
          </a:p>
          <a:p>
            <a:pPr lvl="0" algn="just" fontAlgn="base">
              <a:spcAft>
                <a:spcPts val="1500"/>
              </a:spcAft>
            </a:pPr>
            <a:r>
              <a:rPr lang="hu-HU" sz="2000" dirty="0" smtClean="0"/>
              <a:t>Milyen éghajlatváltozási hatások befolyásolják az algavirágzást?</a:t>
            </a:r>
          </a:p>
          <a:p>
            <a:pPr lvl="0" algn="just" fontAlgn="base">
              <a:spcAft>
                <a:spcPts val="1500"/>
              </a:spcAft>
            </a:pPr>
            <a:r>
              <a:rPr lang="hu-HU" sz="2000" dirty="0" smtClean="0"/>
              <a:t>Ismertessen néhány környezeti tényezőt, amelyek az édesvízi ökoszisztémákban a </a:t>
            </a:r>
            <a:r>
              <a:rPr lang="hu-HU" sz="2000" dirty="0" err="1" smtClean="0"/>
              <a:t>cianobaktériumok</a:t>
            </a:r>
            <a:r>
              <a:rPr lang="hu-HU" sz="2000" dirty="0" smtClean="0"/>
              <a:t> káros virágzását szabályozzák.</a:t>
            </a:r>
          </a:p>
          <a:p>
            <a:pPr lvl="0" algn="just" fontAlgn="base">
              <a:spcAft>
                <a:spcPts val="1500"/>
              </a:spcAft>
            </a:pPr>
            <a:r>
              <a:rPr lang="hu-HU" sz="2000" dirty="0" smtClean="0"/>
              <a:t>Soroljon fel olyan intézkedéseket, amelyekkel a vízzel terjedő betegségek kockázata csökkenthető.</a:t>
            </a:r>
            <a:endParaRPr lang="hu-HU" dirty="0"/>
          </a:p>
        </p:txBody>
      </p:sp>
    </p:spTree>
    <p:extLst>
      <p:ext uri="{BB962C8B-B14F-4D97-AF65-F5344CB8AC3E}">
        <p14:creationId xmlns:p14="http://schemas.microsoft.com/office/powerpoint/2010/main" val="17212286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smtClean="0"/>
              <a:t>Ajánlott irodalom</a:t>
            </a:r>
            <a:endParaRPr lang="de-DE" b="1" dirty="0"/>
          </a:p>
        </p:txBody>
      </p:sp>
      <p:sp>
        <p:nvSpPr>
          <p:cNvPr id="3" name="Tartalom helye 2"/>
          <p:cNvSpPr>
            <a:spLocks noGrp="1"/>
          </p:cNvSpPr>
          <p:nvPr>
            <p:ph idx="1"/>
          </p:nvPr>
        </p:nvSpPr>
        <p:spPr>
          <a:xfrm>
            <a:off x="192506" y="1380226"/>
            <a:ext cx="11539420" cy="4925446"/>
          </a:xfrm>
        </p:spPr>
        <p:txBody>
          <a:bodyPr>
            <a:normAutofit/>
          </a:bodyPr>
          <a:lstStyle/>
          <a:p>
            <a:pPr>
              <a:lnSpc>
                <a:spcPct val="100000"/>
              </a:lnSpc>
            </a:pPr>
            <a:r>
              <a:rPr lang="hu-HU" sz="1800" dirty="0"/>
              <a:t>The </a:t>
            </a:r>
            <a:r>
              <a:rPr lang="hu-HU" sz="1800" dirty="0" err="1"/>
              <a:t>Effect</a:t>
            </a:r>
            <a:r>
              <a:rPr lang="hu-HU" sz="1800" dirty="0"/>
              <a:t> of </a:t>
            </a:r>
            <a:r>
              <a:rPr lang="hu-HU" sz="1800" dirty="0" err="1"/>
              <a:t>Rainfall</a:t>
            </a:r>
            <a:r>
              <a:rPr lang="hu-HU" sz="1800" dirty="0"/>
              <a:t> </a:t>
            </a:r>
            <a:r>
              <a:rPr lang="hu-HU" sz="1800" dirty="0" err="1"/>
              <a:t>on</a:t>
            </a:r>
            <a:r>
              <a:rPr lang="hu-HU" sz="1800" dirty="0"/>
              <a:t> </a:t>
            </a:r>
            <a:r>
              <a:rPr lang="hu-HU" sz="1800" dirty="0" err="1"/>
              <a:t>the</a:t>
            </a:r>
            <a:r>
              <a:rPr lang="hu-HU" sz="1800" dirty="0"/>
              <a:t> </a:t>
            </a:r>
            <a:r>
              <a:rPr lang="hu-HU" sz="1800" dirty="0" err="1"/>
              <a:t>Incidence</a:t>
            </a:r>
            <a:r>
              <a:rPr lang="hu-HU" sz="1800" dirty="0"/>
              <a:t> of </a:t>
            </a:r>
            <a:r>
              <a:rPr lang="hu-HU" sz="1800" dirty="0" err="1"/>
              <a:t>Cholera</a:t>
            </a:r>
            <a:r>
              <a:rPr lang="hu-HU" sz="1800" dirty="0"/>
              <a:t> in </a:t>
            </a:r>
            <a:r>
              <a:rPr lang="hu-HU" sz="1800" dirty="0" err="1"/>
              <a:t>Bangladesh</a:t>
            </a:r>
            <a:r>
              <a:rPr lang="hu-HU" sz="1800" dirty="0"/>
              <a:t> </a:t>
            </a:r>
            <a:r>
              <a:rPr lang="hu-HU" sz="1800" dirty="0" err="1"/>
              <a:t>Hashizume</a:t>
            </a:r>
            <a:r>
              <a:rPr lang="hu-HU" sz="1800" dirty="0"/>
              <a:t>, M. et </a:t>
            </a:r>
            <a:r>
              <a:rPr lang="hu-HU" sz="1800" dirty="0" err="1"/>
              <a:t>al</a:t>
            </a:r>
            <a:r>
              <a:rPr lang="hu-HU" sz="1800" dirty="0"/>
              <a:t>.: </a:t>
            </a:r>
            <a:r>
              <a:rPr lang="hu-HU" sz="1800" dirty="0" err="1"/>
              <a:t>Epidemiology</a:t>
            </a:r>
            <a:r>
              <a:rPr lang="hu-HU" sz="1800" dirty="0"/>
              <a:t> </a:t>
            </a:r>
            <a:r>
              <a:rPr lang="hu-HU" sz="1800" u="sng" dirty="0">
                <a:hlinkClick r:id="rId2"/>
              </a:rPr>
              <a:t>19(1):p 103-110, </a:t>
            </a:r>
            <a:r>
              <a:rPr lang="hu-HU" sz="1800" u="sng" dirty="0" err="1">
                <a:hlinkClick r:id="rId2"/>
              </a:rPr>
              <a:t>January</a:t>
            </a:r>
            <a:r>
              <a:rPr lang="hu-HU" sz="1800" u="sng" dirty="0">
                <a:hlinkClick r:id="rId2"/>
              </a:rPr>
              <a:t> 2008.</a:t>
            </a:r>
            <a:r>
              <a:rPr lang="hu-HU" sz="1800" dirty="0"/>
              <a:t> 	DOI:10.1097/EDE.0b013e31815c09ea</a:t>
            </a:r>
          </a:p>
          <a:p>
            <a:pPr>
              <a:lnSpc>
                <a:spcPct val="100000"/>
              </a:lnSpc>
            </a:pPr>
            <a:r>
              <a:rPr lang="hu-HU" sz="1800" dirty="0" err="1"/>
              <a:t>Climatic</a:t>
            </a:r>
            <a:r>
              <a:rPr lang="hu-HU" sz="1800" dirty="0"/>
              <a:t> </a:t>
            </a:r>
            <a:r>
              <a:rPr lang="hu-HU" sz="1800" dirty="0" err="1"/>
              <a:t>Drivers</a:t>
            </a:r>
            <a:r>
              <a:rPr lang="hu-HU" sz="1800" dirty="0"/>
              <a:t> of </a:t>
            </a:r>
            <a:r>
              <a:rPr lang="hu-HU" sz="1800" dirty="0" err="1"/>
              <a:t>Diarrheagenic</a:t>
            </a:r>
            <a:r>
              <a:rPr lang="hu-HU" sz="1800" dirty="0"/>
              <a:t> </a:t>
            </a:r>
            <a:r>
              <a:rPr lang="hu-HU" sz="1800" i="1" dirty="0" err="1"/>
              <a:t>Escherichia</a:t>
            </a:r>
            <a:r>
              <a:rPr lang="hu-HU" sz="1800" i="1" dirty="0"/>
              <a:t> coli</a:t>
            </a:r>
            <a:r>
              <a:rPr lang="hu-HU" sz="1800" dirty="0"/>
              <a:t> </a:t>
            </a:r>
            <a:r>
              <a:rPr lang="hu-HU" sz="1800" dirty="0" err="1"/>
              <a:t>Incidence</a:t>
            </a:r>
            <a:r>
              <a:rPr lang="hu-HU" sz="1800" dirty="0"/>
              <a:t>: A </a:t>
            </a:r>
            <a:r>
              <a:rPr lang="hu-HU" sz="1800" dirty="0" err="1"/>
              <a:t>Systematic</a:t>
            </a:r>
            <a:r>
              <a:rPr lang="hu-HU" sz="1800" dirty="0"/>
              <a:t> </a:t>
            </a:r>
            <a:r>
              <a:rPr lang="hu-HU" sz="1800" dirty="0" err="1"/>
              <a:t>Review</a:t>
            </a:r>
            <a:r>
              <a:rPr lang="hu-HU" sz="1800" dirty="0"/>
              <a:t> and Meta-</a:t>
            </a:r>
            <a:r>
              <a:rPr lang="hu-HU" sz="1800" dirty="0" err="1"/>
              <a:t>analysis</a:t>
            </a:r>
            <a:r>
              <a:rPr lang="hu-HU" sz="1800" dirty="0"/>
              <a:t> </a:t>
            </a:r>
            <a:r>
              <a:rPr lang="hu-HU" sz="1800" u="sng" dirty="0">
                <a:hlinkClick r:id="rId3"/>
              </a:rPr>
              <a:t>R. </a:t>
            </a:r>
            <a:r>
              <a:rPr lang="hu-HU" sz="1800" u="sng" dirty="0" err="1">
                <a:hlinkClick r:id="rId3"/>
              </a:rPr>
              <a:t>Philipsborn</a:t>
            </a:r>
            <a:r>
              <a:rPr lang="hu-HU" sz="1800" dirty="0"/>
              <a:t>, et </a:t>
            </a:r>
            <a:r>
              <a:rPr lang="hu-HU" sz="1800" dirty="0" err="1"/>
              <a:t>al</a:t>
            </a:r>
            <a:r>
              <a:rPr lang="hu-HU" sz="1800" dirty="0"/>
              <a:t>. </a:t>
            </a:r>
            <a:r>
              <a:rPr lang="fr-FR" sz="1800" u="sng" dirty="0">
                <a:hlinkClick r:id="rId4"/>
              </a:rPr>
              <a:t>J Infect Dis.</a:t>
            </a:r>
            <a:r>
              <a:rPr lang="fr-FR" sz="1800" dirty="0"/>
              <a:t> 2016 Jul 1; 214(1): 6–15. </a:t>
            </a:r>
            <a:endParaRPr lang="hu-HU" sz="1800" dirty="0"/>
          </a:p>
          <a:p>
            <a:pPr>
              <a:lnSpc>
                <a:spcPct val="100000"/>
              </a:lnSpc>
            </a:pPr>
            <a:r>
              <a:rPr lang="en-US" sz="1800" dirty="0"/>
              <a:t>G. Nichols, I</a:t>
            </a:r>
            <a:r>
              <a:rPr lang="hu-HU" sz="1800" dirty="0"/>
              <a:t>et </a:t>
            </a:r>
            <a:r>
              <a:rPr lang="hu-HU" sz="1800" dirty="0" err="1"/>
              <a:t>al</a:t>
            </a:r>
            <a:r>
              <a:rPr lang="hu-HU" sz="1800" dirty="0"/>
              <a:t>. </a:t>
            </a:r>
            <a:r>
              <a:rPr lang="en-US" sz="1800" dirty="0"/>
              <a:t>Climate change and water-related infectious diseases Atmosphere (Basel), 9 (2018), p. 385, </a:t>
            </a:r>
            <a:r>
              <a:rPr lang="en-US" sz="1800" u="sng" dirty="0">
                <a:hlinkClick r:id="rId5"/>
              </a:rPr>
              <a:t>10.3390/atmos9100385</a:t>
            </a:r>
            <a:endParaRPr lang="hu-HU" sz="1800" dirty="0"/>
          </a:p>
          <a:p>
            <a:pPr>
              <a:lnSpc>
                <a:spcPct val="100000"/>
              </a:lnSpc>
            </a:pPr>
            <a:r>
              <a:rPr lang="hu-HU" sz="1800" u="sng" dirty="0">
                <a:hlinkClick r:id="rId6"/>
              </a:rPr>
              <a:t>M. P. </a:t>
            </a:r>
            <a:r>
              <a:rPr lang="hu-HU" sz="1800" u="sng" dirty="0" err="1">
                <a:hlinkClick r:id="rId6"/>
              </a:rPr>
              <a:t>Ryan</a:t>
            </a:r>
            <a:r>
              <a:rPr lang="hu-HU" sz="1800" dirty="0"/>
              <a:t> et </a:t>
            </a:r>
            <a:r>
              <a:rPr lang="hu-HU" sz="1800" dirty="0" err="1"/>
              <a:t>al</a:t>
            </a:r>
            <a:r>
              <a:rPr lang="hu-HU" sz="1800" dirty="0"/>
              <a:t>. </a:t>
            </a:r>
            <a:r>
              <a:rPr lang="hu-HU" sz="1800" dirty="0" err="1"/>
              <a:t>Evaluation</a:t>
            </a:r>
            <a:r>
              <a:rPr lang="hu-HU" sz="1800" dirty="0"/>
              <a:t> of </a:t>
            </a:r>
            <a:r>
              <a:rPr lang="hu-HU" sz="1800" dirty="0" err="1"/>
              <a:t>the</a:t>
            </a:r>
            <a:r>
              <a:rPr lang="hu-HU" sz="1800" dirty="0"/>
              <a:t> </a:t>
            </a:r>
            <a:r>
              <a:rPr lang="hu-HU" sz="1800" dirty="0" err="1"/>
              <a:t>Complex</a:t>
            </a:r>
            <a:r>
              <a:rPr lang="hu-HU" sz="1800" dirty="0"/>
              <a:t> </a:t>
            </a:r>
            <a:r>
              <a:rPr lang="hu-HU" sz="1800" dirty="0" err="1"/>
              <a:t>Nomenclature</a:t>
            </a:r>
            <a:r>
              <a:rPr lang="hu-HU" sz="1800" dirty="0"/>
              <a:t> of </a:t>
            </a:r>
            <a:r>
              <a:rPr lang="hu-HU" sz="1800" dirty="0" err="1"/>
              <a:t>the</a:t>
            </a:r>
            <a:r>
              <a:rPr lang="hu-HU" sz="1800" dirty="0"/>
              <a:t> </a:t>
            </a:r>
            <a:r>
              <a:rPr lang="hu-HU" sz="1800" dirty="0" err="1"/>
              <a:t>Clinically</a:t>
            </a:r>
            <a:r>
              <a:rPr lang="hu-HU" sz="1800" dirty="0"/>
              <a:t> and </a:t>
            </a:r>
            <a:r>
              <a:rPr lang="hu-HU" sz="1800" dirty="0" err="1"/>
              <a:t>Veterinary</a:t>
            </a:r>
            <a:r>
              <a:rPr lang="hu-HU" sz="1800" dirty="0"/>
              <a:t> </a:t>
            </a:r>
            <a:r>
              <a:rPr lang="hu-HU" sz="1800" dirty="0" err="1"/>
              <a:t>Significant</a:t>
            </a:r>
            <a:r>
              <a:rPr lang="hu-HU" sz="1800" dirty="0"/>
              <a:t> </a:t>
            </a:r>
            <a:r>
              <a:rPr lang="hu-HU" sz="1800" dirty="0" err="1"/>
              <a:t>Pathogen</a:t>
            </a:r>
            <a:r>
              <a:rPr lang="hu-HU" sz="1800" i="1" dirty="0"/>
              <a:t> Salmonella </a:t>
            </a:r>
            <a:r>
              <a:rPr lang="hu-HU" sz="1800" u="sng" dirty="0" err="1">
                <a:hlinkClick r:id="rId7"/>
              </a:rPr>
              <a:t>Biomed</a:t>
            </a:r>
            <a:r>
              <a:rPr lang="hu-HU" sz="1800" u="sng" dirty="0">
                <a:hlinkClick r:id="rId7"/>
              </a:rPr>
              <a:t> Res Int.</a:t>
            </a:r>
            <a:r>
              <a:rPr lang="hu-HU" sz="1800" dirty="0"/>
              <a:t> ; 2017: 3782182. </a:t>
            </a:r>
            <a:r>
              <a:rPr lang="hu-HU" sz="1800" dirty="0" err="1"/>
              <a:t>doi</a:t>
            </a:r>
            <a:r>
              <a:rPr lang="hu-HU" sz="1800" dirty="0"/>
              <a:t>: </a:t>
            </a:r>
            <a:r>
              <a:rPr lang="hu-HU" sz="1800" u="sng" dirty="0">
                <a:hlinkClick r:id="rId8"/>
              </a:rPr>
              <a:t>10.1155/2017/3782182</a:t>
            </a:r>
            <a:endParaRPr lang="hu-HU" sz="1800" dirty="0"/>
          </a:p>
          <a:p>
            <a:pPr>
              <a:lnSpc>
                <a:spcPct val="100000"/>
              </a:lnSpc>
            </a:pPr>
            <a:r>
              <a:rPr lang="en-US" sz="1800" dirty="0" err="1"/>
              <a:t>Caminade</a:t>
            </a:r>
            <a:r>
              <a:rPr lang="en-US" sz="1800" dirty="0"/>
              <a:t> C</a:t>
            </a:r>
            <a:r>
              <a:rPr lang="hu-HU" sz="1800" dirty="0"/>
              <a:t>. et </a:t>
            </a:r>
            <a:r>
              <a:rPr lang="hu-HU" sz="1800" dirty="0" err="1"/>
              <a:t>al</a:t>
            </a:r>
            <a:r>
              <a:rPr lang="hu-HU" sz="1800" dirty="0"/>
              <a:t>. (</a:t>
            </a:r>
            <a:r>
              <a:rPr lang="en-US" sz="1800" dirty="0"/>
              <a:t>2014) Impact of climate change on global malaria distribution. </a:t>
            </a:r>
            <a:r>
              <a:rPr lang="en-US" sz="1800" dirty="0" err="1"/>
              <a:t>Proc</a:t>
            </a:r>
            <a:r>
              <a:rPr lang="en-US" sz="1800" dirty="0"/>
              <a:t> Natl </a:t>
            </a:r>
            <a:r>
              <a:rPr lang="en-US" sz="1800" dirty="0" err="1"/>
              <a:t>Acad</a:t>
            </a:r>
            <a:r>
              <a:rPr lang="en-US" sz="1800" dirty="0"/>
              <a:t> </a:t>
            </a:r>
            <a:r>
              <a:rPr lang="en-US" sz="1800" dirty="0" err="1"/>
              <a:t>Sci</a:t>
            </a:r>
            <a:r>
              <a:rPr lang="en-US" sz="1800" dirty="0"/>
              <a:t> USA 111(9):3286–3291. doi:10.1073/pnas.1302089111</a:t>
            </a:r>
            <a:endParaRPr lang="hu-HU" sz="1800" dirty="0"/>
          </a:p>
          <a:p>
            <a:pPr>
              <a:lnSpc>
                <a:spcPct val="100000"/>
              </a:lnSpc>
            </a:pPr>
            <a:r>
              <a:rPr lang="en-US" sz="1800" dirty="0" err="1"/>
              <a:t>Caminade</a:t>
            </a:r>
            <a:r>
              <a:rPr lang="en-US" sz="1800" dirty="0"/>
              <a:t> C. </a:t>
            </a:r>
            <a:r>
              <a:rPr lang="hu-HU" sz="1800" dirty="0"/>
              <a:t>et </a:t>
            </a:r>
            <a:r>
              <a:rPr lang="hu-HU" sz="1800" dirty="0" err="1"/>
              <a:t>al</a:t>
            </a:r>
            <a:r>
              <a:rPr lang="hu-HU" sz="1800" dirty="0"/>
              <a:t>. </a:t>
            </a:r>
            <a:r>
              <a:rPr lang="en-US" sz="1800" dirty="0"/>
              <a:t>(2011). Mapping Rift Valley fever and malaria risk over West Africa using climatic indicators. Atmospheric Science Letters, 12(1), 96-103. 10.1002/asl.296</a:t>
            </a:r>
            <a:endParaRPr lang="hu-HU" sz="1800" dirty="0"/>
          </a:p>
          <a:p>
            <a:endParaRPr lang="de-DE" dirty="0"/>
          </a:p>
        </p:txBody>
      </p:sp>
    </p:spTree>
    <p:extLst>
      <p:ext uri="{BB962C8B-B14F-4D97-AF65-F5344CB8AC3E}">
        <p14:creationId xmlns:p14="http://schemas.microsoft.com/office/powerpoint/2010/main" val="616034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t>Köszönöm a </a:t>
            </a:r>
            <a:r>
              <a:rPr lang="hu" sz="3600" b="1" dirty="0"/>
              <a:t>figyelmet!</a:t>
            </a:r>
          </a:p>
          <a:p>
            <a:pPr marL="0" indent="0" algn="ctr">
              <a:buNone/>
            </a:pPr>
            <a:r>
              <a:rPr lang="hu-HU" sz="2000" dirty="0" smtClean="0"/>
              <a:t>Az </a:t>
            </a:r>
            <a:r>
              <a:rPr lang="hu-HU" sz="2000" dirty="0"/>
              <a:t>előadást az Európai Unió Erasmus+ programja által támogatott CLIMATEMED projekt szakértői dolgozták ki.</a:t>
            </a:r>
            <a:endParaRPr lang="en-US" sz="2000"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627035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356614"/>
          </a:xfrm>
        </p:spPr>
        <p:txBody>
          <a:bodyPr>
            <a:normAutofit/>
          </a:bodyPr>
          <a:lstStyle/>
          <a:p>
            <a:r>
              <a:rPr lang="hu-HU" b="1" dirty="0" smtClean="0"/>
              <a:t>Mi okozhat vízeredetű megbetegedést</a:t>
            </a:r>
            <a:r>
              <a:rPr lang="en-US" b="1" dirty="0" smtClean="0"/>
              <a:t>?</a:t>
            </a:r>
            <a:endParaRPr lang="hu-HU" dirty="0"/>
          </a:p>
        </p:txBody>
      </p:sp>
      <p:sp>
        <p:nvSpPr>
          <p:cNvPr id="3" name="Tartalom helye 2"/>
          <p:cNvSpPr>
            <a:spLocks noGrp="1"/>
          </p:cNvSpPr>
          <p:nvPr>
            <p:ph idx="1"/>
          </p:nvPr>
        </p:nvSpPr>
        <p:spPr>
          <a:xfrm>
            <a:off x="192506" y="1440611"/>
            <a:ext cx="11599804" cy="4865061"/>
          </a:xfrm>
        </p:spPr>
        <p:txBody>
          <a:bodyPr>
            <a:normAutofit/>
          </a:bodyPr>
          <a:lstStyle/>
          <a:p>
            <a:pPr marL="0" indent="0">
              <a:buNone/>
            </a:pPr>
            <a:r>
              <a:rPr lang="en-US" dirty="0"/>
              <a:t> </a:t>
            </a:r>
            <a:endParaRPr lang="hu-HU" dirty="0"/>
          </a:p>
          <a:p>
            <a:pPr algn="just"/>
            <a:r>
              <a:rPr lang="hu-HU" dirty="0" smtClean="0"/>
              <a:t>Vízeredetű megbetegedést a szennyezett víz elfogyasztása vagy az azzal való fizikai kontaktusba kerülés okozhat.</a:t>
            </a:r>
            <a:endParaRPr lang="hu-HU" dirty="0"/>
          </a:p>
          <a:p>
            <a:pPr algn="just"/>
            <a:r>
              <a:rPr lang="hu-HU" dirty="0" smtClean="0"/>
              <a:t>A szennyeződést mesterséges vagy természetes szennyezés okozhat, illetve fertőzött állat vagy ember széklete.</a:t>
            </a:r>
          </a:p>
          <a:p>
            <a:pPr algn="just"/>
            <a:r>
              <a:rPr lang="hu-HU" dirty="0" smtClean="0"/>
              <a:t>Világszerte olyan vízeredetű betegségek, mint a kolera és a hastífusz okozzák még mindig a legmagasabb morbiditást és mortalitást. A klímaváltozás hatásai miatt ez a helyzet csak </a:t>
            </a:r>
            <a:r>
              <a:rPr lang="hu-HU" dirty="0"/>
              <a:t>tovább romlik </a:t>
            </a:r>
            <a:r>
              <a:rPr lang="hu-HU" dirty="0" smtClean="0"/>
              <a:t>(globális felmelegedés, időjárási anomáliák).</a:t>
            </a:r>
          </a:p>
          <a:p>
            <a:pPr algn="just"/>
            <a:r>
              <a:rPr lang="hu-HU" dirty="0" smtClean="0"/>
              <a:t>Vannak azonban olyan lehetőségek, amelyek a vízeredetű  fertőzések kockázatát csökkenthetik.</a:t>
            </a:r>
            <a:endParaRPr lang="hu-HU" dirty="0"/>
          </a:p>
          <a:p>
            <a:endParaRPr lang="hu-HU" dirty="0"/>
          </a:p>
          <a:p>
            <a:endParaRPr lang="hu-HU" dirty="0"/>
          </a:p>
        </p:txBody>
      </p:sp>
    </p:spTree>
    <p:extLst>
      <p:ext uri="{BB962C8B-B14F-4D97-AF65-F5344CB8AC3E}">
        <p14:creationId xmlns:p14="http://schemas.microsoft.com/office/powerpoint/2010/main" val="10532881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p:txBody>
          <a:bodyPr>
            <a:normAutofit fontScale="90000"/>
          </a:bodyPr>
          <a:lstStyle/>
          <a:p>
            <a:r>
              <a:rPr lang="hu-HU" b="1" dirty="0" smtClean="0"/>
              <a:t>A kolerajárványok okai</a:t>
            </a:r>
            <a:endParaRPr lang="hu-HU" b="1" dirty="0"/>
          </a:p>
        </p:txBody>
      </p:sp>
      <p:sp>
        <p:nvSpPr>
          <p:cNvPr id="4" name="Tartalom helye 3"/>
          <p:cNvSpPr>
            <a:spLocks noGrp="1"/>
          </p:cNvSpPr>
          <p:nvPr>
            <p:ph idx="1"/>
          </p:nvPr>
        </p:nvSpPr>
        <p:spPr>
          <a:xfrm>
            <a:off x="508164" y="1069763"/>
            <a:ext cx="10663043" cy="5141168"/>
          </a:xfrm>
        </p:spPr>
        <p:txBody>
          <a:bodyPr>
            <a:normAutofit/>
          </a:bodyPr>
          <a:lstStyle/>
          <a:p>
            <a:r>
              <a:rPr lang="hu-HU" dirty="0" smtClean="0"/>
              <a:t>Forróság és átlag feletti csapadék, szegényes infrastruktúra, zsúfoltság.</a:t>
            </a:r>
          </a:p>
          <a:p>
            <a:r>
              <a:rPr lang="hu-HU" dirty="0" smtClean="0"/>
              <a:t>A gazdaszervezetek: </a:t>
            </a:r>
          </a:p>
          <a:p>
            <a:pPr marL="0" indent="0">
              <a:buNone/>
            </a:pPr>
            <a:r>
              <a:rPr lang="hu-HU" dirty="0" smtClean="0"/>
              <a:t>	</a:t>
            </a:r>
            <a:r>
              <a:rPr lang="hu-HU" i="1" dirty="0" err="1" smtClean="0"/>
              <a:t>Copepoda</a:t>
            </a:r>
            <a:r>
              <a:rPr lang="hu-HU" i="1" dirty="0" smtClean="0"/>
              <a:t> </a:t>
            </a:r>
            <a:r>
              <a:rPr lang="hu-HU" dirty="0" smtClean="0"/>
              <a:t>(evezőlábú rákok, </a:t>
            </a:r>
            <a:r>
              <a:rPr lang="hu-HU" dirty="0" err="1" smtClean="0"/>
              <a:t>zooplankton</a:t>
            </a:r>
            <a:r>
              <a:rPr lang="hu-HU" dirty="0" smtClean="0"/>
              <a:t>). </a:t>
            </a:r>
          </a:p>
          <a:p>
            <a:pPr marL="0" indent="0">
              <a:buNone/>
            </a:pPr>
            <a:endParaRPr lang="hu-HU" dirty="0" smtClean="0"/>
          </a:p>
          <a:p>
            <a:pPr marL="0" indent="0">
              <a:buNone/>
            </a:pPr>
            <a:endParaRPr lang="hu-HU" dirty="0" smtClean="0"/>
          </a:p>
          <a:p>
            <a:r>
              <a:rPr lang="hu-HU" dirty="0" smtClean="0"/>
              <a:t>A melegebb, tápanyagban gazdag vizek a </a:t>
            </a:r>
            <a:r>
              <a:rPr lang="hu-HU" dirty="0" err="1" smtClean="0"/>
              <a:t>fitoplankton</a:t>
            </a:r>
            <a:r>
              <a:rPr lang="hu-HU" dirty="0" smtClean="0"/>
              <a:t> populációinak növekedését okozzák, amely helyezt kedvez a </a:t>
            </a:r>
            <a:r>
              <a:rPr lang="hu-HU" dirty="0" err="1" smtClean="0"/>
              <a:t>zooplankton</a:t>
            </a:r>
            <a:r>
              <a:rPr lang="hu-HU" dirty="0" smtClean="0"/>
              <a:t> elszaporodásának. </a:t>
            </a:r>
          </a:p>
          <a:p>
            <a:r>
              <a:rPr lang="hu-HU" dirty="0" smtClean="0"/>
              <a:t>A gazda nem </a:t>
            </a:r>
            <a:r>
              <a:rPr lang="hu-HU" dirty="0" err="1" smtClean="0"/>
              <a:t>eradikálható</a:t>
            </a:r>
            <a:r>
              <a:rPr lang="hu-HU" dirty="0" smtClean="0"/>
              <a:t>, mivel integráns része az ökoszisztémának!</a:t>
            </a:r>
            <a:endParaRPr lang="hu-H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4211" y="1653137"/>
            <a:ext cx="3512723" cy="2337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6647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209965"/>
          </a:xfrm>
        </p:spPr>
        <p:txBody>
          <a:bodyPr>
            <a:normAutofit fontScale="90000"/>
          </a:bodyPr>
          <a:lstStyle/>
          <a:p>
            <a:pPr algn="ctr">
              <a:lnSpc>
                <a:spcPct val="120000"/>
              </a:lnSpc>
            </a:pPr>
            <a:r>
              <a:rPr lang="hu-HU" b="1" dirty="0" smtClean="0"/>
              <a:t>Nem a kolera az egyetlen vízeredetű betegség, melyet a magas hőmérséklet, a heves esőzés és a szárazság befolyásol.</a:t>
            </a:r>
            <a:endParaRPr lang="hu-HU" b="1" dirty="0"/>
          </a:p>
        </p:txBody>
      </p:sp>
      <p:sp>
        <p:nvSpPr>
          <p:cNvPr id="3" name="Tartalom helye 2"/>
          <p:cNvSpPr>
            <a:spLocks noGrp="1"/>
          </p:cNvSpPr>
          <p:nvPr>
            <p:ph idx="1"/>
          </p:nvPr>
        </p:nvSpPr>
        <p:spPr>
          <a:xfrm>
            <a:off x="192505" y="1742536"/>
            <a:ext cx="11896825" cy="4563136"/>
          </a:xfrm>
        </p:spPr>
        <p:txBody>
          <a:bodyPr>
            <a:normAutofit/>
          </a:bodyPr>
          <a:lstStyle/>
          <a:p>
            <a:r>
              <a:rPr lang="hu-HU" dirty="0" smtClean="0">
                <a:hlinkClick r:id="rId2"/>
              </a:rPr>
              <a:t>Az emelkedő környezeti hőmérséklettel nőtt az E. coli által okozott hasmenések  emelkedő száma.</a:t>
            </a:r>
            <a:endParaRPr lang="hu-HU" dirty="0" smtClean="0"/>
          </a:p>
          <a:p>
            <a:pPr marL="457200" lvl="1" indent="0">
              <a:buNone/>
            </a:pPr>
            <a:r>
              <a:rPr lang="hu-HU" sz="2200" dirty="0" smtClean="0"/>
              <a:t>A környezeti hőmérséklet havi átlagának 1°C-os emelkedésével 8%-</a:t>
            </a:r>
            <a:r>
              <a:rPr lang="hu-HU" sz="2200" dirty="0" err="1" smtClean="0"/>
              <a:t>kal</a:t>
            </a:r>
            <a:r>
              <a:rPr lang="hu-HU" sz="2200" dirty="0" smtClean="0"/>
              <a:t> növekedett az </a:t>
            </a:r>
            <a:r>
              <a:rPr lang="hu-HU" sz="2200" i="1" dirty="0" smtClean="0"/>
              <a:t>E. coli</a:t>
            </a:r>
            <a:r>
              <a:rPr lang="hu-HU" sz="2200" dirty="0" smtClean="0"/>
              <a:t> eredetű hasmenések száma. 	</a:t>
            </a:r>
          </a:p>
          <a:p>
            <a:pPr marL="0" indent="0">
              <a:buNone/>
            </a:pPr>
            <a:r>
              <a:rPr lang="hu-HU" dirty="0" smtClean="0"/>
              <a:t>A Csendes-óceáni szigeteken a </a:t>
            </a:r>
            <a:r>
              <a:rPr lang="hu-HU" dirty="0" err="1" smtClean="0">
                <a:hlinkClick r:id="rId3" tooltip="Learn more about Leptospirosis from ScienceDirect's AI-generated Topic Pages"/>
              </a:rPr>
              <a:t>leptospirosis</a:t>
            </a:r>
            <a:r>
              <a:rPr lang="hu-HU" dirty="0" smtClean="0"/>
              <a:t>, tífusz és a </a:t>
            </a:r>
            <a:r>
              <a:rPr lang="hu-HU" dirty="0" err="1" smtClean="0">
                <a:hlinkClick r:id="rId4" tooltip="Learn more about dengue from ScienceDirect's AI-generated Topic Pages"/>
              </a:rPr>
              <a:t>dengue</a:t>
            </a:r>
            <a:r>
              <a:rPr lang="hu-HU" dirty="0" smtClean="0"/>
              <a:t>-láz, mint vízeredetű megbetegedést tanulmányozták, melyeket a környezet tényezők befolyásolnak.</a:t>
            </a:r>
          </a:p>
          <a:p>
            <a:pPr marL="0" indent="0">
              <a:buNone/>
            </a:pPr>
            <a:r>
              <a:rPr lang="hu-HU" dirty="0" smtClean="0"/>
              <a:t>A tífusz gyakrabban jelentkezik a folyók által gyakran elárasztott területeken.</a:t>
            </a:r>
            <a:endParaRPr lang="hu-HU" sz="2200" dirty="0" smtClean="0"/>
          </a:p>
          <a:p>
            <a:pPr lvl="1"/>
            <a:endParaRPr lang="hu-HU" dirty="0"/>
          </a:p>
        </p:txBody>
      </p:sp>
    </p:spTree>
    <p:extLst>
      <p:ext uri="{BB962C8B-B14F-4D97-AF65-F5344CB8AC3E}">
        <p14:creationId xmlns:p14="http://schemas.microsoft.com/office/powerpoint/2010/main" val="33760489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a:normAutofit/>
          </a:bodyPr>
          <a:lstStyle/>
          <a:p>
            <a:r>
              <a:rPr lang="hu-HU" b="1" dirty="0" smtClean="0"/>
              <a:t>(Has)tífusz</a:t>
            </a:r>
            <a:endParaRPr lang="hu-HU" b="1" dirty="0"/>
          </a:p>
        </p:txBody>
      </p:sp>
      <p:sp>
        <p:nvSpPr>
          <p:cNvPr id="3" name="Tartalom helye 2"/>
          <p:cNvSpPr>
            <a:spLocks noGrp="1"/>
          </p:cNvSpPr>
          <p:nvPr>
            <p:ph idx="1"/>
          </p:nvPr>
        </p:nvSpPr>
        <p:spPr>
          <a:xfrm>
            <a:off x="192505" y="1552755"/>
            <a:ext cx="11896825" cy="4752917"/>
          </a:xfrm>
        </p:spPr>
        <p:txBody>
          <a:bodyPr>
            <a:normAutofit/>
          </a:bodyPr>
          <a:lstStyle/>
          <a:p>
            <a:r>
              <a:rPr lang="hu-HU" dirty="0" smtClean="0"/>
              <a:t>A fejlődő országok gyermek és felnőtt lakosságát érinti. </a:t>
            </a:r>
          </a:p>
          <a:p>
            <a:r>
              <a:rPr lang="hu-HU" dirty="0" smtClean="0"/>
              <a:t>Global </a:t>
            </a:r>
            <a:r>
              <a:rPr lang="hu-HU" dirty="0" err="1" smtClean="0"/>
              <a:t>Burden</a:t>
            </a:r>
            <a:r>
              <a:rPr lang="hu-HU" dirty="0" smtClean="0"/>
              <a:t> of </a:t>
            </a:r>
            <a:r>
              <a:rPr lang="hu-HU" dirty="0" err="1" smtClean="0"/>
              <a:t>Disease</a:t>
            </a:r>
            <a:r>
              <a:rPr lang="hu-HU" dirty="0" smtClean="0"/>
              <a:t> tanulmány: 2017-ben közel 11 millió eset és több mint 116 ezer halálozás világszerte.</a:t>
            </a:r>
          </a:p>
          <a:p>
            <a:r>
              <a:rPr lang="hu-HU" dirty="0" smtClean="0"/>
              <a:t>A </a:t>
            </a:r>
            <a:r>
              <a:rPr lang="hu-HU" dirty="0" err="1" smtClean="0"/>
              <a:t>surveillance</a:t>
            </a:r>
            <a:r>
              <a:rPr lang="hu-HU" dirty="0" smtClean="0"/>
              <a:t> és a diagnosztikai bizonytalanságok miatt valószínűleg </a:t>
            </a:r>
            <a:r>
              <a:rPr lang="hu-HU" dirty="0" err="1" smtClean="0"/>
              <a:t>alábecsült</a:t>
            </a:r>
            <a:r>
              <a:rPr lang="hu-HU" dirty="0" smtClean="0"/>
              <a:t> adatok.</a:t>
            </a:r>
            <a:endParaRPr lang="hu-HU" dirty="0" smtClean="0">
              <a:hlinkClick r:id="rId2"/>
            </a:endParaRPr>
          </a:p>
          <a:p>
            <a:pPr marL="0" indent="0">
              <a:buNone/>
            </a:pPr>
            <a:r>
              <a:rPr lang="hu-HU" dirty="0" smtClean="0">
                <a:hlinkClick r:id="rId2"/>
              </a:rPr>
              <a:t>A kórokozó: Salmonella </a:t>
            </a:r>
            <a:r>
              <a:rPr lang="hu-HU" dirty="0" err="1" smtClean="0">
                <a:hlinkClick r:id="rId2"/>
              </a:rPr>
              <a:t>enterica</a:t>
            </a:r>
            <a:r>
              <a:rPr lang="hu-HU" dirty="0" smtClean="0">
                <a:hlinkClick r:id="rId2"/>
              </a:rPr>
              <a:t> </a:t>
            </a:r>
            <a:r>
              <a:rPr lang="hu-HU" dirty="0" err="1" smtClean="0">
                <a:hlinkClick r:id="rId2"/>
              </a:rPr>
              <a:t>ssp</a:t>
            </a:r>
            <a:r>
              <a:rPr lang="hu-HU" dirty="0" smtClean="0">
                <a:hlinkClick r:id="rId2"/>
              </a:rPr>
              <a:t>. </a:t>
            </a:r>
            <a:r>
              <a:rPr lang="hu-HU" dirty="0" err="1" smtClean="0">
                <a:hlinkClick r:id="rId2"/>
              </a:rPr>
              <a:t>enterica</a:t>
            </a:r>
            <a:r>
              <a:rPr lang="hu-HU" dirty="0" smtClean="0">
                <a:hlinkClick r:id="rId2"/>
              </a:rPr>
              <a:t> </a:t>
            </a:r>
            <a:r>
              <a:rPr lang="hu-HU" dirty="0" err="1" smtClean="0">
                <a:hlinkClick r:id="rId2"/>
              </a:rPr>
              <a:t>serovar</a:t>
            </a:r>
            <a:r>
              <a:rPr lang="hu-HU" dirty="0" smtClean="0">
                <a:hlinkClick r:id="rId2"/>
              </a:rPr>
              <a:t>. </a:t>
            </a:r>
            <a:r>
              <a:rPr lang="hu-HU" dirty="0" err="1" smtClean="0">
                <a:hlinkClick r:id="rId2"/>
              </a:rPr>
              <a:t>Typhi</a:t>
            </a:r>
            <a:r>
              <a:rPr lang="hu-HU" dirty="0" smtClean="0">
                <a:hlinkClick r:id="rId2"/>
              </a:rPr>
              <a:t> (S. </a:t>
            </a:r>
            <a:r>
              <a:rPr lang="hu-HU" dirty="0" err="1" smtClean="0">
                <a:hlinkClick r:id="rId2"/>
              </a:rPr>
              <a:t>Typhi</a:t>
            </a:r>
            <a:r>
              <a:rPr lang="hu-HU" dirty="0" smtClean="0">
                <a:hlinkClick r:id="rId2"/>
              </a:rPr>
              <a:t>)</a:t>
            </a:r>
          </a:p>
          <a:p>
            <a:pPr marL="0" indent="0">
              <a:buNone/>
            </a:pPr>
            <a:endParaRPr lang="hu-HU" dirty="0" smtClean="0">
              <a:hlinkClick r:id="rId2"/>
            </a:endParaRPr>
          </a:p>
          <a:p>
            <a:endParaRPr lang="hu-HU" b="1" dirty="0"/>
          </a:p>
          <a:p>
            <a:endParaRPr lang="hu-HU" dirty="0"/>
          </a:p>
        </p:txBody>
      </p:sp>
    </p:spTree>
    <p:extLst>
      <p:ext uri="{BB962C8B-B14F-4D97-AF65-F5344CB8AC3E}">
        <p14:creationId xmlns:p14="http://schemas.microsoft.com/office/powerpoint/2010/main" val="5477388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734573" y="27517"/>
            <a:ext cx="9311625" cy="795897"/>
          </a:xfrm>
        </p:spPr>
        <p:txBody>
          <a:bodyPr>
            <a:normAutofit/>
          </a:bodyPr>
          <a:lstStyle/>
          <a:p>
            <a:r>
              <a:rPr lang="en-US" b="1" dirty="0"/>
              <a:t>El </a:t>
            </a:r>
            <a:r>
              <a:rPr lang="en-US" b="1" dirty="0" smtClean="0"/>
              <a:t>Ni</a:t>
            </a:r>
            <a:r>
              <a:rPr lang="en-US" b="1" dirty="0"/>
              <a:t>ño</a:t>
            </a:r>
            <a:r>
              <a:rPr lang="hu-HU" b="1" dirty="0" smtClean="0"/>
              <a:t> és a járványos betegségek</a:t>
            </a:r>
            <a:endParaRPr lang="hu-HU" b="1" dirty="0"/>
          </a:p>
        </p:txBody>
      </p:sp>
      <p:pic>
        <p:nvPicPr>
          <p:cNvPr id="4" name="Tartalom helye 3"/>
          <p:cNvPicPr>
            <a:picLocks noGrp="1" noChangeAspect="1"/>
          </p:cNvPicPr>
          <p:nvPr>
            <p:ph idx="1"/>
          </p:nvPr>
        </p:nvPicPr>
        <p:blipFill>
          <a:blip r:embed="rId2"/>
          <a:stretch>
            <a:fillRect/>
          </a:stretch>
        </p:blipFill>
        <p:spPr>
          <a:xfrm>
            <a:off x="104061" y="823414"/>
            <a:ext cx="5977562" cy="3795752"/>
          </a:xfrm>
          <a:prstGeom prst="rect">
            <a:avLst/>
          </a:prstGeom>
        </p:spPr>
      </p:pic>
      <p:pic>
        <p:nvPicPr>
          <p:cNvPr id="8" name="Kép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2793" y="2493034"/>
            <a:ext cx="6065369" cy="3874596"/>
          </a:xfrm>
          <a:prstGeom prst="rect">
            <a:avLst/>
          </a:prstGeom>
        </p:spPr>
      </p:pic>
      <p:sp>
        <p:nvSpPr>
          <p:cNvPr id="9" name="Szövegdoboz 8"/>
          <p:cNvSpPr txBox="1"/>
          <p:nvPr/>
        </p:nvSpPr>
        <p:spPr>
          <a:xfrm>
            <a:off x="104061" y="4641689"/>
            <a:ext cx="5727396" cy="1046440"/>
          </a:xfrm>
          <a:prstGeom prst="rect">
            <a:avLst/>
          </a:prstGeom>
          <a:noFill/>
        </p:spPr>
        <p:txBody>
          <a:bodyPr wrap="square" rtlCol="0">
            <a:spAutoFit/>
          </a:bodyPr>
          <a:lstStyle/>
          <a:p>
            <a:pPr algn="ctr"/>
            <a:r>
              <a:rPr lang="hu-HU" sz="2200" dirty="0"/>
              <a:t>A </a:t>
            </a:r>
            <a:r>
              <a:rPr lang="hu-HU" sz="2200" dirty="0" smtClean="0"/>
              <a:t>járványveszélynek leginkább kitett területek</a:t>
            </a:r>
            <a:br>
              <a:rPr lang="hu-HU" sz="2200" dirty="0" smtClean="0"/>
            </a:br>
            <a:r>
              <a:rPr lang="hu-HU" sz="2200" dirty="0" smtClean="0"/>
              <a:t>El </a:t>
            </a:r>
            <a:r>
              <a:rPr lang="hu-HU" sz="2200" dirty="0" err="1"/>
              <a:t>Niño</a:t>
            </a:r>
            <a:r>
              <a:rPr lang="hu-HU" sz="2200" dirty="0"/>
              <a:t> körülmények </a:t>
            </a:r>
            <a:r>
              <a:rPr lang="hu-HU" sz="2200" dirty="0" smtClean="0"/>
              <a:t>között, </a:t>
            </a:r>
            <a:r>
              <a:rPr lang="en-US" sz="2200" dirty="0" smtClean="0"/>
              <a:t>2006 </a:t>
            </a:r>
            <a:r>
              <a:rPr lang="en-US" sz="2200" dirty="0"/>
              <a:t>– </a:t>
            </a:r>
            <a:r>
              <a:rPr lang="en-US" sz="2200" dirty="0" smtClean="0"/>
              <a:t>2007</a:t>
            </a:r>
            <a:endParaRPr lang="en-US" sz="2200" dirty="0"/>
          </a:p>
          <a:p>
            <a:endParaRPr lang="hu-HU" dirty="0"/>
          </a:p>
        </p:txBody>
      </p:sp>
      <p:sp>
        <p:nvSpPr>
          <p:cNvPr id="6" name="Szövegdoboz 5"/>
          <p:cNvSpPr txBox="1"/>
          <p:nvPr/>
        </p:nvSpPr>
        <p:spPr>
          <a:xfrm>
            <a:off x="6200212" y="1688561"/>
            <a:ext cx="5727396" cy="769441"/>
          </a:xfrm>
          <a:prstGeom prst="rect">
            <a:avLst/>
          </a:prstGeom>
          <a:noFill/>
        </p:spPr>
        <p:txBody>
          <a:bodyPr wrap="square" rtlCol="0">
            <a:spAutoFit/>
          </a:bodyPr>
          <a:lstStyle/>
          <a:p>
            <a:pPr algn="ctr"/>
            <a:r>
              <a:rPr lang="hu-HU" sz="2200" dirty="0"/>
              <a:t>A járványveszélynek leginkább kitett területek</a:t>
            </a:r>
            <a:br>
              <a:rPr lang="hu-HU" sz="2200" dirty="0"/>
            </a:br>
            <a:r>
              <a:rPr lang="hu-HU" sz="2200" dirty="0"/>
              <a:t>El </a:t>
            </a:r>
            <a:r>
              <a:rPr lang="hu-HU" sz="2200" dirty="0" err="1"/>
              <a:t>Niño</a:t>
            </a:r>
            <a:r>
              <a:rPr lang="hu-HU" sz="2200" dirty="0"/>
              <a:t> körülmények között, </a:t>
            </a:r>
            <a:r>
              <a:rPr lang="en-US" sz="2200" dirty="0" smtClean="0"/>
              <a:t>20</a:t>
            </a:r>
            <a:r>
              <a:rPr lang="hu-HU" sz="2200" dirty="0" smtClean="0"/>
              <a:t>15</a:t>
            </a:r>
            <a:r>
              <a:rPr lang="en-US" sz="2200" dirty="0" smtClean="0"/>
              <a:t> </a:t>
            </a:r>
            <a:r>
              <a:rPr lang="en-US" sz="2200" dirty="0"/>
              <a:t>– </a:t>
            </a:r>
            <a:r>
              <a:rPr lang="en-US" sz="2200" dirty="0" smtClean="0"/>
              <a:t>20</a:t>
            </a:r>
            <a:r>
              <a:rPr lang="hu-HU" sz="2200" dirty="0" smtClean="0"/>
              <a:t>16</a:t>
            </a:r>
            <a:endParaRPr lang="en-US" sz="2200" dirty="0"/>
          </a:p>
        </p:txBody>
      </p:sp>
    </p:spTree>
    <p:extLst>
      <p:ext uri="{BB962C8B-B14F-4D97-AF65-F5344CB8AC3E}">
        <p14:creationId xmlns:p14="http://schemas.microsoft.com/office/powerpoint/2010/main" val="12297769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smtClean="0"/>
              <a:t>Szúnyog által közvetített betegségek I. (</a:t>
            </a:r>
            <a:r>
              <a:rPr lang="hu-HU" b="1" dirty="0" err="1" smtClean="0"/>
              <a:t>Zika</a:t>
            </a:r>
            <a:r>
              <a:rPr lang="hu-HU" b="1" dirty="0"/>
              <a:t>)</a:t>
            </a:r>
          </a:p>
        </p:txBody>
      </p:sp>
      <p:sp>
        <p:nvSpPr>
          <p:cNvPr id="3" name="Tartalom helye 2"/>
          <p:cNvSpPr>
            <a:spLocks noGrp="1"/>
          </p:cNvSpPr>
          <p:nvPr>
            <p:ph idx="1"/>
          </p:nvPr>
        </p:nvSpPr>
        <p:spPr/>
        <p:txBody>
          <a:bodyPr/>
          <a:lstStyle/>
          <a:p>
            <a:r>
              <a:rPr lang="hu-HU" b="1" i="1" dirty="0" smtClean="0"/>
              <a:t>A </a:t>
            </a:r>
            <a:r>
              <a:rPr lang="hu-HU" b="1" i="1" dirty="0" err="1" smtClean="0"/>
              <a:t>Zika</a:t>
            </a:r>
            <a:r>
              <a:rPr lang="hu-HU" b="1" i="1" dirty="0" smtClean="0"/>
              <a:t>-vírusbetegség </a:t>
            </a:r>
            <a:r>
              <a:rPr lang="hu-HU" dirty="0" smtClean="0"/>
              <a:t>(</a:t>
            </a:r>
            <a:r>
              <a:rPr lang="hu-HU" dirty="0" err="1" smtClean="0"/>
              <a:t>Zika</a:t>
            </a:r>
            <a:r>
              <a:rPr lang="hu-HU" dirty="0" smtClean="0"/>
              <a:t>): fertőzött </a:t>
            </a:r>
            <a:r>
              <a:rPr lang="hu-HU" i="1" dirty="0" err="1" smtClean="0"/>
              <a:t>Aedes</a:t>
            </a:r>
            <a:r>
              <a:rPr lang="hu-HU" i="1" dirty="0" smtClean="0"/>
              <a:t> </a:t>
            </a:r>
            <a:r>
              <a:rPr lang="hu-HU" i="1" dirty="0" err="1" smtClean="0"/>
              <a:t>sp</a:t>
            </a:r>
            <a:r>
              <a:rPr lang="hu-HU" i="1" dirty="0" smtClean="0"/>
              <a:t>. </a:t>
            </a:r>
            <a:r>
              <a:rPr lang="hu-HU" dirty="0" smtClean="0"/>
              <a:t>Szúnyog csípésével terjed. </a:t>
            </a:r>
          </a:p>
          <a:p>
            <a:r>
              <a:rPr lang="hu-HU" dirty="0" smtClean="0"/>
              <a:t>A szúnyogok napközben aktívak, de éjjel is csípnek. Jelenleg még nincs vakcina a </a:t>
            </a:r>
            <a:r>
              <a:rPr lang="hu-HU" dirty="0" err="1" smtClean="0"/>
              <a:t>Zika</a:t>
            </a:r>
            <a:r>
              <a:rPr lang="hu-HU" dirty="0" smtClean="0"/>
              <a:t>-fertőzés megelőzésére. </a:t>
            </a:r>
          </a:p>
          <a:p>
            <a:r>
              <a:rPr lang="hu-HU" b="1" i="1" dirty="0" err="1" smtClean="0"/>
              <a:t>Aedes</a:t>
            </a:r>
            <a:r>
              <a:rPr lang="hu-HU" b="1" i="1" dirty="0" smtClean="0"/>
              <a:t> </a:t>
            </a:r>
            <a:r>
              <a:rPr lang="hu-HU" b="1" i="1" dirty="0" err="1" smtClean="0"/>
              <a:t>egypti</a:t>
            </a:r>
            <a:endParaRPr lang="hu-HU" b="1" i="1" dirty="0"/>
          </a:p>
        </p:txBody>
      </p:sp>
      <p:pic>
        <p:nvPicPr>
          <p:cNvPr id="2050" name="Picture 2" descr="https://orilliadentist.com/wp-content/uploads/2016/02/AeAegypti-PHI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5467" y="2712693"/>
            <a:ext cx="7381875" cy="34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8087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7135bf7-eb40-4ed2-ab58-bb2a8f06b6aa" xsi:nil="true"/>
    <lcf76f155ced4ddcb4097134ff3c332f xmlns="ac5bba62-9a53-42e3-8e34-ca49e24f4fe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C7B7CDD-7457-4824-91B8-BC749D0A4564}"/>
</file>

<file path=customXml/itemProps2.xml><?xml version="1.0" encoding="utf-8"?>
<ds:datastoreItem xmlns:ds="http://schemas.openxmlformats.org/officeDocument/2006/customXml" ds:itemID="{AD45C2B5-8289-4DF4-B26B-55F5B535EE53}"/>
</file>

<file path=customXml/itemProps3.xml><?xml version="1.0" encoding="utf-8"?>
<ds:datastoreItem xmlns:ds="http://schemas.openxmlformats.org/officeDocument/2006/customXml" ds:itemID="{24FFE718-1442-4F74-BDEC-1E82167F2A56}"/>
</file>

<file path=docProps/app.xml><?xml version="1.0" encoding="utf-8"?>
<Properties xmlns="http://schemas.openxmlformats.org/officeDocument/2006/extended-properties" xmlns:vt="http://schemas.openxmlformats.org/officeDocument/2006/docPropsVTypes">
  <TotalTime>1922</TotalTime>
  <Words>1091</Words>
  <Application>Microsoft Office PowerPoint</Application>
  <PresentationFormat>Szélesvásznú</PresentationFormat>
  <Paragraphs>181</Paragraphs>
  <Slides>34</Slides>
  <Notes>2</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34</vt:i4>
      </vt:variant>
    </vt:vector>
  </HeadingPairs>
  <TitlesOfParts>
    <vt:vector size="39"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Vízzel terjedő fertőzések, toxikus algák és balneológiai kérdések az éghajlatváltozás kontextusában</vt:lpstr>
      <vt:lpstr>Az előadás várható eredményei</vt:lpstr>
      <vt:lpstr>Mi okozhat vízeredetű megbetegedést?</vt:lpstr>
      <vt:lpstr>A kolerajárványok okai</vt:lpstr>
      <vt:lpstr>Nem a kolera az egyetlen vízeredetű betegség, melyet a magas hőmérséklet, a heves esőzés és a szárazság befolyásol.</vt:lpstr>
      <vt:lpstr>(Has)tífusz</vt:lpstr>
      <vt:lpstr>El Niño és a járványos betegségek</vt:lpstr>
      <vt:lpstr>Szúnyog által közvetített betegségek I. (Zika)</vt:lpstr>
      <vt:lpstr>Szúnyog által közvetített betegségek II. (West Nile Virus Disease)</vt:lpstr>
      <vt:lpstr>Dengue-láz</vt:lpstr>
      <vt:lpstr> Egyéb vízhez kötött, szúnyogvektor által közvetített vírusok</vt:lpstr>
      <vt:lpstr>Klasszifikáció: Aedes (Stegomyia) albopictus   Hétköznapi elnevezés: Ázsiai tigrisszúnyog További ismert elnevezés: Stegomyia albopicta</vt:lpstr>
      <vt:lpstr>Az Aedes genusba tartozó invazív fajok (Ae. aegypti, Ae. albopictus, Ae. atropalpus, Ae. japonicus és Ae. koreicus) ismert elterjedése Európában (2022. március)</vt:lpstr>
      <vt:lpstr>Az Aedes fajok földrajzi megoszlása </vt:lpstr>
      <vt:lpstr>Plasmodium falciparum által okozott malária 2050-re várható földrajzi elterjedése</vt:lpstr>
      <vt:lpstr>PowerPoint-bemutató</vt:lpstr>
      <vt:lpstr>Vízeredetű mérgezések és a klímaváltozás</vt:lpstr>
      <vt:lpstr>Harmful Algal Blooms (HABs):  Mérgező vízvirágzások</vt:lpstr>
      <vt:lpstr>Tengeri toxikus HABok/”Seafood”-eredetű betegségek</vt:lpstr>
      <vt:lpstr>PowerPoint-bemutató</vt:lpstr>
      <vt:lpstr>A CyanoHAB-ok kialakulását befolyásoló környezeti tényezők édesvízi ökoszisztémákban (Paerl 2017)</vt:lpstr>
      <vt:lpstr>Phylum Cyanobacteria</vt:lpstr>
      <vt:lpstr>Szénforrás</vt:lpstr>
      <vt:lpstr>PowerPoint-bemutató</vt:lpstr>
      <vt:lpstr>PowerPoint-bemutató</vt:lpstr>
      <vt:lpstr>A cianobaktériumok cianotoxinokat termelhetnek, melyek súlyos közegészségügyi problémát okozhatnak</vt:lpstr>
      <vt:lpstr>Toxikus algák és toxinok – közvetlen expozíció</vt:lpstr>
      <vt:lpstr>Kísérletes és terepvizsgálatok a klímaváltozás hatásainak hatásairól Az omikák szerepe</vt:lpstr>
      <vt:lpstr>Hozzáférhető omikaadatok HAB-ot okozó taxonokról </vt:lpstr>
      <vt:lpstr>Mit tehetünk a vízeredetű megbetegedések kockázatának csökkentése érdekébe?</vt:lpstr>
      <vt:lpstr>Ellenőrizze tudását</vt:lpstr>
      <vt:lpstr>Ajánlott irodalom</vt:lpstr>
      <vt:lpstr>PowerPoint-bemutató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Giran</cp:lastModifiedBy>
  <cp:revision>174</cp:revision>
  <dcterms:created xsi:type="dcterms:W3CDTF">2023-02-21T16:51:38Z</dcterms:created>
  <dcterms:modified xsi:type="dcterms:W3CDTF">2025-04-17T08:33:23Z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