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329" r:id="rId5"/>
    <p:sldId id="256" r:id="rId6"/>
    <p:sldId id="325" r:id="rId7"/>
    <p:sldId id="324" r:id="rId8"/>
    <p:sldId id="269" r:id="rId9"/>
    <p:sldId id="265" r:id="rId10"/>
    <p:sldId id="318" r:id="rId11"/>
    <p:sldId id="276" r:id="rId12"/>
    <p:sldId id="278" r:id="rId13"/>
    <p:sldId id="272" r:id="rId14"/>
    <p:sldId id="316" r:id="rId15"/>
    <p:sldId id="284" r:id="rId16"/>
    <p:sldId id="287" r:id="rId17"/>
    <p:sldId id="289" r:id="rId18"/>
    <p:sldId id="294" r:id="rId19"/>
    <p:sldId id="297" r:id="rId20"/>
    <p:sldId id="298" r:id="rId21"/>
    <p:sldId id="299" r:id="rId22"/>
    <p:sldId id="302" r:id="rId23"/>
    <p:sldId id="303" r:id="rId24"/>
    <p:sldId id="306" r:id="rId25"/>
    <p:sldId id="307" r:id="rId26"/>
    <p:sldId id="308" r:id="rId27"/>
    <p:sldId id="310" r:id="rId28"/>
    <p:sldId id="309" r:id="rId29"/>
    <p:sldId id="312" r:id="rId30"/>
    <p:sldId id="311" r:id="rId31"/>
    <p:sldId id="313" r:id="rId32"/>
    <p:sldId id="326" r:id="rId33"/>
    <p:sldId id="327" r:id="rId34"/>
    <p:sldId id="328" r:id="rId35"/>
    <p:sldId id="321" r:id="rId36"/>
    <p:sldId id="323" r:id="rId37"/>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0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ksandra Vojvodic" initials="AV" lastIdx="1" clrIdx="0">
    <p:extLst>
      <p:ext uri="{19B8F6BF-5375-455C-9EA6-DF929625EA0E}">
        <p15:presenceInfo xmlns:p15="http://schemas.microsoft.com/office/powerpoint/2012/main" userId="ee54869c2e839d8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81C9"/>
    <a:srgbClr val="0E84CB"/>
    <a:srgbClr val="F4B623"/>
    <a:srgbClr val="4C9F37"/>
    <a:srgbClr val="FEBD59"/>
    <a:srgbClr val="FF914C"/>
    <a:srgbClr val="F451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D9C3D3-0772-234A-B372-8B4B9790C2B5}" v="1" dt="2023-07-11T12:08:57.0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101" autoAdjust="0"/>
    <p:restoredTop sz="94660"/>
  </p:normalViewPr>
  <p:slideViewPr>
    <p:cSldViewPr snapToGrid="0" showGuides="1">
      <p:cViewPr varScale="1">
        <p:scale>
          <a:sx n="109" d="100"/>
          <a:sy n="109" d="100"/>
        </p:scale>
        <p:origin x="144" y="144"/>
      </p:cViewPr>
      <p:guideLst>
        <p:guide orient="horz" pos="3906"/>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63"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8DD9C3D3-0772-234A-B372-8B4B9790C2B5}"/>
    <pc:docChg chg="modSld">
      <pc:chgData name="Márovics Gergely Péter" userId="346673cb-4fe2-4bc9-9989-67cfee16853a" providerId="ADAL" clId="{8DD9C3D3-0772-234A-B372-8B4B9790C2B5}" dt="2023-07-11T12:09:31.785" v="5" actId="790"/>
      <pc:docMkLst>
        <pc:docMk/>
      </pc:docMkLst>
      <pc:sldChg chg="setBg">
        <pc:chgData name="Márovics Gergely Péter" userId="346673cb-4fe2-4bc9-9989-67cfee16853a" providerId="ADAL" clId="{8DD9C3D3-0772-234A-B372-8B4B9790C2B5}" dt="2023-07-11T12:08:57.082" v="0"/>
        <pc:sldMkLst>
          <pc:docMk/>
          <pc:sldMk cId="1603605295" sldId="256"/>
        </pc:sldMkLst>
      </pc:sldChg>
      <pc:sldChg chg="modSp mod setBg">
        <pc:chgData name="Márovics Gergely Péter" userId="346673cb-4fe2-4bc9-9989-67cfee16853a" providerId="ADAL" clId="{8DD9C3D3-0772-234A-B372-8B4B9790C2B5}" dt="2023-07-11T12:09:31.785" v="5" actId="790"/>
        <pc:sldMkLst>
          <pc:docMk/>
          <pc:sldMk cId="4113579998" sldId="259"/>
        </pc:sldMkLst>
        <pc:spChg chg="mod">
          <ac:chgData name="Márovics Gergely Péter" userId="346673cb-4fe2-4bc9-9989-67cfee16853a" providerId="ADAL" clId="{8DD9C3D3-0772-234A-B372-8B4B9790C2B5}" dt="2023-07-11T12:09:31.785" v="5" actId="790"/>
          <ac:spMkLst>
            <pc:docMk/>
            <pc:sldMk cId="4113579998" sldId="259"/>
            <ac:spMk id="3"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1"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2"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3"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4" creationId="{00000000-0000-0000-0000-000000000000}"/>
          </ac:spMkLst>
        </pc:spChg>
        <pc:spChg chg="mod">
          <ac:chgData name="Márovics Gergely Péter" userId="346673cb-4fe2-4bc9-9989-67cfee16853a" providerId="ADAL" clId="{8DD9C3D3-0772-234A-B372-8B4B9790C2B5}" dt="2023-07-11T12:09:19.373" v="3" actId="207"/>
          <ac:spMkLst>
            <pc:docMk/>
            <pc:sldMk cId="4113579998" sldId="259"/>
            <ac:spMk id="15" creationId="{00000000-0000-0000-0000-000000000000}"/>
          </ac:spMkLst>
        </pc:spChg>
      </pc:sldChg>
      <pc:sldChg chg="setBg">
        <pc:chgData name="Márovics Gergely Péter" userId="346673cb-4fe2-4bc9-9989-67cfee16853a" providerId="ADAL" clId="{8DD9C3D3-0772-234A-B372-8B4B9790C2B5}" dt="2023-07-11T12:08:57.082" v="0"/>
        <pc:sldMkLst>
          <pc:docMk/>
          <pc:sldMk cId="2700896177" sldId="265"/>
        </pc:sldMkLst>
      </pc:sldChg>
      <pc:sldChg chg="setBg">
        <pc:chgData name="Márovics Gergely Péter" userId="346673cb-4fe2-4bc9-9989-67cfee16853a" providerId="ADAL" clId="{8DD9C3D3-0772-234A-B372-8B4B9790C2B5}" dt="2023-07-11T12:08:57.082" v="0"/>
        <pc:sldMkLst>
          <pc:docMk/>
          <pc:sldMk cId="3277304701" sldId="266"/>
        </pc:sldMkLst>
      </pc:sldChg>
      <pc:sldChg chg="setBg">
        <pc:chgData name="Márovics Gergely Péter" userId="346673cb-4fe2-4bc9-9989-67cfee16853a" providerId="ADAL" clId="{8DD9C3D3-0772-234A-B372-8B4B9790C2B5}" dt="2023-07-11T12:08:57.082" v="0"/>
        <pc:sldMkLst>
          <pc:docMk/>
          <pc:sldMk cId="418163192" sldId="269"/>
        </pc:sldMkLst>
      </pc:sldChg>
      <pc:sldChg chg="setBg">
        <pc:chgData name="Márovics Gergely Péter" userId="346673cb-4fe2-4bc9-9989-67cfee16853a" providerId="ADAL" clId="{8DD9C3D3-0772-234A-B372-8B4B9790C2B5}" dt="2023-07-11T12:08:57.082" v="0"/>
        <pc:sldMkLst>
          <pc:docMk/>
          <pc:sldMk cId="572202848" sldId="270"/>
        </pc:sldMkLst>
      </pc:sldChg>
      <pc:sldChg chg="setBg">
        <pc:chgData name="Márovics Gergely Péter" userId="346673cb-4fe2-4bc9-9989-67cfee16853a" providerId="ADAL" clId="{8DD9C3D3-0772-234A-B372-8B4B9790C2B5}" dt="2023-07-11T12:08:57.082" v="0"/>
        <pc:sldMkLst>
          <pc:docMk/>
          <pc:sldMk cId="512871373" sldId="271"/>
        </pc:sldMkLst>
      </pc:sldChg>
      <pc:sldChg chg="setBg">
        <pc:chgData name="Márovics Gergely Péter" userId="346673cb-4fe2-4bc9-9989-67cfee16853a" providerId="ADAL" clId="{8DD9C3D3-0772-234A-B372-8B4B9790C2B5}" dt="2023-07-11T12:08:57.082" v="0"/>
        <pc:sldMkLst>
          <pc:docMk/>
          <pc:sldMk cId="2389004194" sldId="272"/>
        </pc:sldMkLst>
      </pc:sldChg>
      <pc:sldChg chg="setBg">
        <pc:chgData name="Márovics Gergely Péter" userId="346673cb-4fe2-4bc9-9989-67cfee16853a" providerId="ADAL" clId="{8DD9C3D3-0772-234A-B372-8B4B9790C2B5}" dt="2023-07-11T12:08:57.082" v="0"/>
        <pc:sldMkLst>
          <pc:docMk/>
          <pc:sldMk cId="1338285894" sldId="273"/>
        </pc:sldMkLst>
      </pc:sldChg>
      <pc:sldChg chg="setBg">
        <pc:chgData name="Márovics Gergely Péter" userId="346673cb-4fe2-4bc9-9989-67cfee16853a" providerId="ADAL" clId="{8DD9C3D3-0772-234A-B372-8B4B9790C2B5}" dt="2023-07-11T12:08:57.082" v="0"/>
        <pc:sldMkLst>
          <pc:docMk/>
          <pc:sldMk cId="2229025531" sldId="275"/>
        </pc:sldMkLst>
      </pc:sldChg>
      <pc:sldChg chg="setBg">
        <pc:chgData name="Márovics Gergely Péter" userId="346673cb-4fe2-4bc9-9989-67cfee16853a" providerId="ADAL" clId="{8DD9C3D3-0772-234A-B372-8B4B9790C2B5}" dt="2023-07-11T12:08:57.082" v="0"/>
        <pc:sldMkLst>
          <pc:docMk/>
          <pc:sldMk cId="3395501658" sldId="276"/>
        </pc:sldMkLst>
      </pc:sldChg>
      <pc:sldChg chg="setBg">
        <pc:chgData name="Márovics Gergely Péter" userId="346673cb-4fe2-4bc9-9989-67cfee16853a" providerId="ADAL" clId="{8DD9C3D3-0772-234A-B372-8B4B9790C2B5}" dt="2023-07-11T12:08:57.082" v="0"/>
        <pc:sldMkLst>
          <pc:docMk/>
          <pc:sldMk cId="3069269957" sldId="277"/>
        </pc:sldMkLst>
      </pc:sldChg>
      <pc:sldChg chg="setBg">
        <pc:chgData name="Márovics Gergely Péter" userId="346673cb-4fe2-4bc9-9989-67cfee16853a" providerId="ADAL" clId="{8DD9C3D3-0772-234A-B372-8B4B9790C2B5}" dt="2023-07-11T12:08:57.082" v="0"/>
        <pc:sldMkLst>
          <pc:docMk/>
          <pc:sldMk cId="1664544310" sldId="278"/>
        </pc:sldMkLst>
      </pc:sldChg>
      <pc:sldChg chg="setBg">
        <pc:chgData name="Márovics Gergely Péter" userId="346673cb-4fe2-4bc9-9989-67cfee16853a" providerId="ADAL" clId="{8DD9C3D3-0772-234A-B372-8B4B9790C2B5}" dt="2023-07-11T12:08:57.082" v="0"/>
        <pc:sldMkLst>
          <pc:docMk/>
          <pc:sldMk cId="3059710309" sldId="279"/>
        </pc:sldMkLst>
      </pc:sldChg>
      <pc:sldChg chg="setBg">
        <pc:chgData name="Márovics Gergely Péter" userId="346673cb-4fe2-4bc9-9989-67cfee16853a" providerId="ADAL" clId="{8DD9C3D3-0772-234A-B372-8B4B9790C2B5}" dt="2023-07-11T12:08:57.082" v="0"/>
        <pc:sldMkLst>
          <pc:docMk/>
          <pc:sldMk cId="2512866389" sldId="280"/>
        </pc:sldMkLst>
      </pc:sldChg>
      <pc:sldChg chg="setBg">
        <pc:chgData name="Márovics Gergely Péter" userId="346673cb-4fe2-4bc9-9989-67cfee16853a" providerId="ADAL" clId="{8DD9C3D3-0772-234A-B372-8B4B9790C2B5}" dt="2023-07-11T12:08:57.082" v="0"/>
        <pc:sldMkLst>
          <pc:docMk/>
          <pc:sldMk cId="2791358243" sldId="281"/>
        </pc:sldMkLst>
      </pc:sldChg>
      <pc:sldChg chg="setBg">
        <pc:chgData name="Márovics Gergely Péter" userId="346673cb-4fe2-4bc9-9989-67cfee16853a" providerId="ADAL" clId="{8DD9C3D3-0772-234A-B372-8B4B9790C2B5}" dt="2023-07-11T12:08:57.082" v="0"/>
        <pc:sldMkLst>
          <pc:docMk/>
          <pc:sldMk cId="4265207978" sldId="283"/>
        </pc:sldMkLst>
      </pc:sldChg>
      <pc:sldChg chg="setBg">
        <pc:chgData name="Márovics Gergely Péter" userId="346673cb-4fe2-4bc9-9989-67cfee16853a" providerId="ADAL" clId="{8DD9C3D3-0772-234A-B372-8B4B9790C2B5}" dt="2023-07-11T12:08:57.082" v="0"/>
        <pc:sldMkLst>
          <pc:docMk/>
          <pc:sldMk cId="2589329624" sldId="284"/>
        </pc:sldMkLst>
      </pc:sldChg>
      <pc:sldChg chg="setBg">
        <pc:chgData name="Márovics Gergely Péter" userId="346673cb-4fe2-4bc9-9989-67cfee16853a" providerId="ADAL" clId="{8DD9C3D3-0772-234A-B372-8B4B9790C2B5}" dt="2023-07-11T12:08:57.082" v="0"/>
        <pc:sldMkLst>
          <pc:docMk/>
          <pc:sldMk cId="2924237232" sldId="285"/>
        </pc:sldMkLst>
      </pc:sldChg>
      <pc:sldChg chg="setBg">
        <pc:chgData name="Márovics Gergely Péter" userId="346673cb-4fe2-4bc9-9989-67cfee16853a" providerId="ADAL" clId="{8DD9C3D3-0772-234A-B372-8B4B9790C2B5}" dt="2023-07-11T12:08:57.082" v="0"/>
        <pc:sldMkLst>
          <pc:docMk/>
          <pc:sldMk cId="2078221289" sldId="286"/>
        </pc:sldMkLst>
      </pc:sldChg>
      <pc:sldChg chg="setBg">
        <pc:chgData name="Márovics Gergely Péter" userId="346673cb-4fe2-4bc9-9989-67cfee16853a" providerId="ADAL" clId="{8DD9C3D3-0772-234A-B372-8B4B9790C2B5}" dt="2023-07-11T12:08:57.082" v="0"/>
        <pc:sldMkLst>
          <pc:docMk/>
          <pc:sldMk cId="2940033709" sldId="287"/>
        </pc:sldMkLst>
      </pc:sldChg>
      <pc:sldChg chg="setBg">
        <pc:chgData name="Márovics Gergely Péter" userId="346673cb-4fe2-4bc9-9989-67cfee16853a" providerId="ADAL" clId="{8DD9C3D3-0772-234A-B372-8B4B9790C2B5}" dt="2023-07-11T12:08:57.082" v="0"/>
        <pc:sldMkLst>
          <pc:docMk/>
          <pc:sldMk cId="2164023833" sldId="288"/>
        </pc:sldMkLst>
      </pc:sldChg>
      <pc:sldChg chg="setBg">
        <pc:chgData name="Márovics Gergely Péter" userId="346673cb-4fe2-4bc9-9989-67cfee16853a" providerId="ADAL" clId="{8DD9C3D3-0772-234A-B372-8B4B9790C2B5}" dt="2023-07-11T12:08:57.082" v="0"/>
        <pc:sldMkLst>
          <pc:docMk/>
          <pc:sldMk cId="2555784873" sldId="289"/>
        </pc:sldMkLst>
      </pc:sldChg>
      <pc:sldChg chg="setBg">
        <pc:chgData name="Márovics Gergely Péter" userId="346673cb-4fe2-4bc9-9989-67cfee16853a" providerId="ADAL" clId="{8DD9C3D3-0772-234A-B372-8B4B9790C2B5}" dt="2023-07-11T12:08:57.082" v="0"/>
        <pc:sldMkLst>
          <pc:docMk/>
          <pc:sldMk cId="2482847670" sldId="290"/>
        </pc:sldMkLst>
      </pc:sldChg>
      <pc:sldChg chg="setBg">
        <pc:chgData name="Márovics Gergely Péter" userId="346673cb-4fe2-4bc9-9989-67cfee16853a" providerId="ADAL" clId="{8DD9C3D3-0772-234A-B372-8B4B9790C2B5}" dt="2023-07-11T12:08:57.082" v="0"/>
        <pc:sldMkLst>
          <pc:docMk/>
          <pc:sldMk cId="754563338" sldId="291"/>
        </pc:sldMkLst>
      </pc:sldChg>
      <pc:sldChg chg="setBg">
        <pc:chgData name="Márovics Gergely Péter" userId="346673cb-4fe2-4bc9-9989-67cfee16853a" providerId="ADAL" clId="{8DD9C3D3-0772-234A-B372-8B4B9790C2B5}" dt="2023-07-11T12:08:57.082" v="0"/>
        <pc:sldMkLst>
          <pc:docMk/>
          <pc:sldMk cId="958493019" sldId="292"/>
        </pc:sldMkLst>
      </pc:sldChg>
      <pc:sldChg chg="setBg">
        <pc:chgData name="Márovics Gergely Péter" userId="346673cb-4fe2-4bc9-9989-67cfee16853a" providerId="ADAL" clId="{8DD9C3D3-0772-234A-B372-8B4B9790C2B5}" dt="2023-07-11T12:08:57.082" v="0"/>
        <pc:sldMkLst>
          <pc:docMk/>
          <pc:sldMk cId="2209803171" sldId="293"/>
        </pc:sldMkLst>
      </pc:sldChg>
      <pc:sldChg chg="setBg">
        <pc:chgData name="Márovics Gergely Péter" userId="346673cb-4fe2-4bc9-9989-67cfee16853a" providerId="ADAL" clId="{8DD9C3D3-0772-234A-B372-8B4B9790C2B5}" dt="2023-07-11T12:08:57.082" v="0"/>
        <pc:sldMkLst>
          <pc:docMk/>
          <pc:sldMk cId="1803430668" sldId="294"/>
        </pc:sldMkLst>
      </pc:sldChg>
      <pc:sldChg chg="setBg">
        <pc:chgData name="Márovics Gergely Péter" userId="346673cb-4fe2-4bc9-9989-67cfee16853a" providerId="ADAL" clId="{8DD9C3D3-0772-234A-B372-8B4B9790C2B5}" dt="2023-07-11T12:08:57.082" v="0"/>
        <pc:sldMkLst>
          <pc:docMk/>
          <pc:sldMk cId="1671750992" sldId="295"/>
        </pc:sldMkLst>
      </pc:sldChg>
      <pc:sldChg chg="setBg">
        <pc:chgData name="Márovics Gergely Péter" userId="346673cb-4fe2-4bc9-9989-67cfee16853a" providerId="ADAL" clId="{8DD9C3D3-0772-234A-B372-8B4B9790C2B5}" dt="2023-07-11T12:08:57.082" v="0"/>
        <pc:sldMkLst>
          <pc:docMk/>
          <pc:sldMk cId="874215204" sldId="297"/>
        </pc:sldMkLst>
      </pc:sldChg>
      <pc:sldChg chg="setBg">
        <pc:chgData name="Márovics Gergely Péter" userId="346673cb-4fe2-4bc9-9989-67cfee16853a" providerId="ADAL" clId="{8DD9C3D3-0772-234A-B372-8B4B9790C2B5}" dt="2023-07-11T12:08:57.082" v="0"/>
        <pc:sldMkLst>
          <pc:docMk/>
          <pc:sldMk cId="1730220643" sldId="298"/>
        </pc:sldMkLst>
      </pc:sldChg>
      <pc:sldChg chg="setBg">
        <pc:chgData name="Márovics Gergely Péter" userId="346673cb-4fe2-4bc9-9989-67cfee16853a" providerId="ADAL" clId="{8DD9C3D3-0772-234A-B372-8B4B9790C2B5}" dt="2023-07-11T12:08:57.082" v="0"/>
        <pc:sldMkLst>
          <pc:docMk/>
          <pc:sldMk cId="1891917274" sldId="299"/>
        </pc:sldMkLst>
      </pc:sldChg>
      <pc:sldChg chg="setBg">
        <pc:chgData name="Márovics Gergely Péter" userId="346673cb-4fe2-4bc9-9989-67cfee16853a" providerId="ADAL" clId="{8DD9C3D3-0772-234A-B372-8B4B9790C2B5}" dt="2023-07-11T12:08:57.082" v="0"/>
        <pc:sldMkLst>
          <pc:docMk/>
          <pc:sldMk cId="1180769840" sldId="301"/>
        </pc:sldMkLst>
      </pc:sldChg>
      <pc:sldChg chg="setBg">
        <pc:chgData name="Márovics Gergely Péter" userId="346673cb-4fe2-4bc9-9989-67cfee16853a" providerId="ADAL" clId="{8DD9C3D3-0772-234A-B372-8B4B9790C2B5}" dt="2023-07-11T12:08:57.082" v="0"/>
        <pc:sldMkLst>
          <pc:docMk/>
          <pc:sldMk cId="2657605262" sldId="302"/>
        </pc:sldMkLst>
      </pc:sldChg>
      <pc:sldChg chg="setBg">
        <pc:chgData name="Márovics Gergely Péter" userId="346673cb-4fe2-4bc9-9989-67cfee16853a" providerId="ADAL" clId="{8DD9C3D3-0772-234A-B372-8B4B9790C2B5}" dt="2023-07-11T12:08:57.082" v="0"/>
        <pc:sldMkLst>
          <pc:docMk/>
          <pc:sldMk cId="3744421668" sldId="303"/>
        </pc:sldMkLst>
      </pc:sldChg>
      <pc:sldChg chg="setBg">
        <pc:chgData name="Márovics Gergely Péter" userId="346673cb-4fe2-4bc9-9989-67cfee16853a" providerId="ADAL" clId="{8DD9C3D3-0772-234A-B372-8B4B9790C2B5}" dt="2023-07-11T12:08:57.082" v="0"/>
        <pc:sldMkLst>
          <pc:docMk/>
          <pc:sldMk cId="400917573" sldId="304"/>
        </pc:sldMkLst>
      </pc:sldChg>
      <pc:sldChg chg="setBg">
        <pc:chgData name="Márovics Gergely Péter" userId="346673cb-4fe2-4bc9-9989-67cfee16853a" providerId="ADAL" clId="{8DD9C3D3-0772-234A-B372-8B4B9790C2B5}" dt="2023-07-11T12:08:57.082" v="0"/>
        <pc:sldMkLst>
          <pc:docMk/>
          <pc:sldMk cId="2385874822" sldId="305"/>
        </pc:sldMkLst>
      </pc:sldChg>
      <pc:sldChg chg="setBg">
        <pc:chgData name="Márovics Gergely Péter" userId="346673cb-4fe2-4bc9-9989-67cfee16853a" providerId="ADAL" clId="{8DD9C3D3-0772-234A-B372-8B4B9790C2B5}" dt="2023-07-11T12:08:57.082" v="0"/>
        <pc:sldMkLst>
          <pc:docMk/>
          <pc:sldMk cId="2517938626" sldId="306"/>
        </pc:sldMkLst>
      </pc:sldChg>
      <pc:sldChg chg="setBg">
        <pc:chgData name="Márovics Gergely Péter" userId="346673cb-4fe2-4bc9-9989-67cfee16853a" providerId="ADAL" clId="{8DD9C3D3-0772-234A-B372-8B4B9790C2B5}" dt="2023-07-11T12:08:57.082" v="0"/>
        <pc:sldMkLst>
          <pc:docMk/>
          <pc:sldMk cId="4288245876" sldId="307"/>
        </pc:sldMkLst>
      </pc:sldChg>
      <pc:sldChg chg="setBg">
        <pc:chgData name="Márovics Gergely Péter" userId="346673cb-4fe2-4bc9-9989-67cfee16853a" providerId="ADAL" clId="{8DD9C3D3-0772-234A-B372-8B4B9790C2B5}" dt="2023-07-11T12:08:57.082" v="0"/>
        <pc:sldMkLst>
          <pc:docMk/>
          <pc:sldMk cId="196093523" sldId="308"/>
        </pc:sldMkLst>
      </pc:sldChg>
      <pc:sldChg chg="setBg">
        <pc:chgData name="Márovics Gergely Péter" userId="346673cb-4fe2-4bc9-9989-67cfee16853a" providerId="ADAL" clId="{8DD9C3D3-0772-234A-B372-8B4B9790C2B5}" dt="2023-07-11T12:08:57.082" v="0"/>
        <pc:sldMkLst>
          <pc:docMk/>
          <pc:sldMk cId="1278429261" sldId="309"/>
        </pc:sldMkLst>
      </pc:sldChg>
      <pc:sldChg chg="setBg">
        <pc:chgData name="Márovics Gergely Péter" userId="346673cb-4fe2-4bc9-9989-67cfee16853a" providerId="ADAL" clId="{8DD9C3D3-0772-234A-B372-8B4B9790C2B5}" dt="2023-07-11T12:08:57.082" v="0"/>
        <pc:sldMkLst>
          <pc:docMk/>
          <pc:sldMk cId="3662676900" sldId="310"/>
        </pc:sldMkLst>
      </pc:sldChg>
      <pc:sldChg chg="setBg">
        <pc:chgData name="Márovics Gergely Péter" userId="346673cb-4fe2-4bc9-9989-67cfee16853a" providerId="ADAL" clId="{8DD9C3D3-0772-234A-B372-8B4B9790C2B5}" dt="2023-07-11T12:08:57.082" v="0"/>
        <pc:sldMkLst>
          <pc:docMk/>
          <pc:sldMk cId="2869085214" sldId="311"/>
        </pc:sldMkLst>
      </pc:sldChg>
      <pc:sldChg chg="setBg">
        <pc:chgData name="Márovics Gergely Péter" userId="346673cb-4fe2-4bc9-9989-67cfee16853a" providerId="ADAL" clId="{8DD9C3D3-0772-234A-B372-8B4B9790C2B5}" dt="2023-07-11T12:08:57.082" v="0"/>
        <pc:sldMkLst>
          <pc:docMk/>
          <pc:sldMk cId="2923610541" sldId="312"/>
        </pc:sldMkLst>
      </pc:sldChg>
      <pc:sldChg chg="setBg">
        <pc:chgData name="Márovics Gergely Péter" userId="346673cb-4fe2-4bc9-9989-67cfee16853a" providerId="ADAL" clId="{8DD9C3D3-0772-234A-B372-8B4B9790C2B5}" dt="2023-07-11T12:08:57.082" v="0"/>
        <pc:sldMkLst>
          <pc:docMk/>
          <pc:sldMk cId="1398086937" sldId="313"/>
        </pc:sldMkLst>
      </pc:sldChg>
      <pc:sldChg chg="setBg">
        <pc:chgData name="Márovics Gergely Péter" userId="346673cb-4fe2-4bc9-9989-67cfee16853a" providerId="ADAL" clId="{8DD9C3D3-0772-234A-B372-8B4B9790C2B5}" dt="2023-07-11T12:08:57.082" v="0"/>
        <pc:sldMkLst>
          <pc:docMk/>
          <pc:sldMk cId="4244204870" sldId="314"/>
        </pc:sldMkLst>
      </pc:sldChg>
      <pc:sldChg chg="setBg">
        <pc:chgData name="Márovics Gergely Péter" userId="346673cb-4fe2-4bc9-9989-67cfee16853a" providerId="ADAL" clId="{8DD9C3D3-0772-234A-B372-8B4B9790C2B5}" dt="2023-07-11T12:08:57.082" v="0"/>
        <pc:sldMkLst>
          <pc:docMk/>
          <pc:sldMk cId="1386106819" sldId="316"/>
        </pc:sldMkLst>
      </pc:sldChg>
      <pc:sldChg chg="setBg">
        <pc:chgData name="Márovics Gergely Péter" userId="346673cb-4fe2-4bc9-9989-67cfee16853a" providerId="ADAL" clId="{8DD9C3D3-0772-234A-B372-8B4B9790C2B5}" dt="2023-07-11T12:08:57.082" v="0"/>
        <pc:sldMkLst>
          <pc:docMk/>
          <pc:sldMk cId="1446944630" sldId="318"/>
        </pc:sldMkLst>
      </pc:sldChg>
      <pc:sldChg chg="setBg">
        <pc:chgData name="Márovics Gergely Péter" userId="346673cb-4fe2-4bc9-9989-67cfee16853a" providerId="ADAL" clId="{8DD9C3D3-0772-234A-B372-8B4B9790C2B5}" dt="2023-07-11T12:08:57.082" v="0"/>
        <pc:sldMkLst>
          <pc:docMk/>
          <pc:sldMk cId="1571523065" sldId="320"/>
        </pc:sldMkLst>
      </pc:sldChg>
      <pc:sldChg chg="setBg">
        <pc:chgData name="Márovics Gergely Péter" userId="346673cb-4fe2-4bc9-9989-67cfee16853a" providerId="ADAL" clId="{8DD9C3D3-0772-234A-B372-8B4B9790C2B5}" dt="2023-07-11T12:08:57.082" v="0"/>
        <pc:sldMkLst>
          <pc:docMk/>
          <pc:sldMk cId="2462441250" sldId="321"/>
        </pc:sldMkLst>
      </pc:sldChg>
      <pc:sldChg chg="setBg">
        <pc:chgData name="Márovics Gergely Péter" userId="346673cb-4fe2-4bc9-9989-67cfee16853a" providerId="ADAL" clId="{8DD9C3D3-0772-234A-B372-8B4B9790C2B5}" dt="2023-07-11T12:08:57.082" v="0"/>
        <pc:sldMkLst>
          <pc:docMk/>
          <pc:sldMk cId="3968949052" sldId="323"/>
        </pc:sldMkLst>
      </pc:sldChg>
      <pc:sldChg chg="setBg">
        <pc:chgData name="Márovics Gergely Péter" userId="346673cb-4fe2-4bc9-9989-67cfee16853a" providerId="ADAL" clId="{8DD9C3D3-0772-234A-B372-8B4B9790C2B5}" dt="2023-07-11T12:08:57.082" v="0"/>
        <pc:sldMkLst>
          <pc:docMk/>
          <pc:sldMk cId="1438309450" sldId="32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9975AECC-6711-4044-9147-2EDC8E7061B7}" type="datetimeFigureOut">
              <a:t>4/17/2025</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DEFAF30-B71C-4ED0-ACCB-0E6D83FB8F87}" type="slidenum">
              <a:t>‹#›</a:t>
            </a:fld>
            <a:endParaRPr lang="hu-HU"/>
          </a:p>
        </p:txBody>
      </p:sp>
    </p:spTree>
    <p:extLst>
      <p:ext uri="{BB962C8B-B14F-4D97-AF65-F5344CB8AC3E}">
        <p14:creationId xmlns:p14="http://schemas.microsoft.com/office/powerpoint/2010/main" val="2333347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hu"/>
              <a:t>Main text (First level)</a:t>
            </a:r>
          </a:p>
          <a:p>
            <a:pPr lvl="1" rtl="0"/>
            <a:r>
              <a:rPr lang="hu"/>
              <a:t>Second level</a:t>
            </a:r>
            <a:endParaRPr lang="hu-HU" dirty="0"/>
          </a:p>
          <a:p>
            <a:pPr lvl="2" rtl="0"/>
            <a:r>
              <a:rPr lang="hu"/>
              <a:t>Third level</a:t>
            </a:r>
            <a:endParaRPr lang="hu-HU" dirty="0"/>
          </a:p>
          <a:p>
            <a:pPr lvl="3" rtl="0"/>
            <a:r>
              <a:rPr lang="hu"/>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hyperlink" Target="https://www.cdc.gov/climateandhealth/BRACE.ht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aace.com/sites/default/files/2021-03/Diabetes-Emergency-Web-Download%20Checklist.pdf"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worldobesity.org/about/about-obesity/prevalence-of-obesity"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52645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175847"/>
            <a:ext cx="11896826" cy="549635"/>
          </a:xfrm>
        </p:spPr>
        <p:txBody>
          <a:bodyPr rtlCol="0">
            <a:normAutofit fontScale="90000"/>
          </a:bodyPr>
          <a:lstStyle/>
          <a:p>
            <a:pPr algn="ctr" rtl="0"/>
            <a:r>
              <a:rPr lang="hu" b="1" dirty="0">
                <a:solidFill>
                  <a:schemeClr val="tx1"/>
                </a:solidFill>
              </a:rPr>
              <a:t>A CC hatása a cukorbetegségre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hu" sz="1200" i="1">
                <a:effectLst/>
              </a:rPr>
              <a:t>DOI: 10.1016/j.diabet.2020.10.003.</a:t>
            </a:r>
            <a:endParaRPr lang="en-US" sz="1200" dirty="0">
              <a:effectLst/>
            </a:endParaRPr>
          </a:p>
        </p:txBody>
      </p:sp>
    </p:spTree>
    <p:extLst>
      <p:ext uri="{BB962C8B-B14F-4D97-AF65-F5344CB8AC3E}">
        <p14:creationId xmlns:p14="http://schemas.microsoft.com/office/powerpoint/2010/main" val="2389004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hu" b="1" dirty="0">
                <a:solidFill>
                  <a:schemeClr val="tx1"/>
                </a:solidFill>
              </a:rPr>
              <a:t>A CC hatása az anyagcserezavarokra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8373" y="2450576"/>
            <a:ext cx="6444833" cy="3300719"/>
          </a:xfrm>
        </p:spPr>
        <p:txBody>
          <a:bodyPr rtlCol="0">
            <a:normAutofit/>
          </a:bodyPr>
          <a:lstStyle/>
          <a:p>
            <a:pPr marL="0" indent="0" algn="just" defTabSz="412750" rtl="0">
              <a:lnSpc>
                <a:spcPct val="130000"/>
              </a:lnSpc>
              <a:spcBef>
                <a:spcPts val="0"/>
              </a:spcBef>
              <a:spcAft>
                <a:spcPts val="1000"/>
              </a:spcAft>
              <a:buNone/>
              <a:defRPr sz="1600">
                <a:solidFill>
                  <a:srgbClr val="7F7F7F"/>
                </a:solidFill>
              </a:defRPr>
            </a:pPr>
            <a:r>
              <a:rPr lang="hu-HU" sz="1800" dirty="0" smtClean="0">
                <a:solidFill>
                  <a:schemeClr val="tx1"/>
                </a:solidFill>
              </a:rPr>
              <a:t>A szilárd szállópor részecskéknek (PM) való kitettség az egyik legsúlyosabb egészségkockázat. A PM a levegőben lebegő olyan szerves és szervetlen szilárd részecskékből áll, mint a szulfátok, nitrátok, ammónia, nátrium-klorid, korom és ásványi por, amelyek  belélegzése mind rövid, mind hosszú távú egészségkárosító hatással járhatnak.</a:t>
            </a:r>
          </a:p>
          <a:p>
            <a:pPr rtl="0"/>
            <a:endParaRPr lang="en-US"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hu" sz="2400" dirty="0">
                <a:solidFill>
                  <a:schemeClr val="tx1">
                    <a:lumMod val="75000"/>
                    <a:lumOff val="25000"/>
                  </a:schemeClr>
                </a:solidFill>
              </a:rPr>
              <a:t>Levegőszennyezés és bozóttűzek füstje</a:t>
            </a:r>
          </a:p>
        </p:txBody>
      </p:sp>
      <p:pic>
        <p:nvPicPr>
          <p:cNvPr id="8" name="Picture 7">
            <a:extLst>
              <a:ext uri="{FF2B5EF4-FFF2-40B4-BE49-F238E27FC236}">
                <a16:creationId xmlns:a16="http://schemas.microsoft.com/office/drawing/2014/main" id="{9975E9F8-D6CF-03DC-9411-44C521B5CEC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368466" y="218672"/>
            <a:ext cx="4539921" cy="5914508"/>
          </a:xfrm>
          <a:prstGeom prst="rect">
            <a:avLst/>
          </a:prstGeom>
        </p:spPr>
      </p:pic>
      <p:sp>
        <p:nvSpPr>
          <p:cNvPr id="5" name="Rectangle 4">
            <a:extLst>
              <a:ext uri="{FF2B5EF4-FFF2-40B4-BE49-F238E27FC236}">
                <a16:creationId xmlns:a16="http://schemas.microsoft.com/office/drawing/2014/main" id="{F85BDD03-BA16-707A-B39A-49B21E38C130}"/>
              </a:ext>
            </a:extLst>
          </p:cNvPr>
          <p:cNvSpPr/>
          <p:nvPr/>
        </p:nvSpPr>
        <p:spPr>
          <a:xfrm>
            <a:off x="0" y="6114135"/>
            <a:ext cx="2652471" cy="246221"/>
          </a:xfrm>
          <a:prstGeom prst="rect">
            <a:avLst/>
          </a:prstGeom>
        </p:spPr>
        <p:txBody>
          <a:bodyPr wrap="square" rtlCol="0">
            <a:spAutoFit/>
          </a:bodyPr>
          <a:lstStyle/>
          <a:p>
            <a:pPr rtl="0"/>
            <a:r>
              <a:rPr lang="hu" sz="1000" i="1" dirty="0"/>
              <a:t>DOI: 10.5696/2156-9614-9.22.190608. </a:t>
            </a:r>
          </a:p>
        </p:txBody>
      </p:sp>
    </p:spTree>
    <p:extLst>
      <p:ext uri="{BB962C8B-B14F-4D97-AF65-F5344CB8AC3E}">
        <p14:creationId xmlns:p14="http://schemas.microsoft.com/office/powerpoint/2010/main" val="1386106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fontScale="90000"/>
          </a:bodyPr>
          <a:lstStyle/>
          <a:p>
            <a:pPr algn="ctr" rtl="0"/>
            <a:r>
              <a:rPr lang="hu" b="1" dirty="0" smtClean="0">
                <a:solidFill>
                  <a:schemeClr val="tx1"/>
                </a:solidFill>
              </a:rPr>
              <a:t>CC és cukorbetegség: közvetlen kapcsolatok</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p>
            <a:pPr algn="ctr" rtl="0"/>
            <a:r>
              <a:rPr lang="hu" sz="1200">
                <a:solidFill>
                  <a:schemeClr val="tx1"/>
                </a:solidFill>
              </a:rPr>
              <a:t>https://ncdalliance.org/sites/default/files/rfiles/IDF%20Diabetes%20and%20Climate%20Change%20Policy%20Report.pdf, hozzáférés: 2022. október 10.</a:t>
            </a:r>
          </a:p>
        </p:txBody>
      </p:sp>
    </p:spTree>
    <p:extLst>
      <p:ext uri="{BB962C8B-B14F-4D97-AF65-F5344CB8AC3E}">
        <p14:creationId xmlns:p14="http://schemas.microsoft.com/office/powerpoint/2010/main" val="25893296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336942"/>
            <a:ext cx="11896826" cy="549635"/>
          </a:xfrm>
        </p:spPr>
        <p:txBody>
          <a:bodyPr rtlCol="0">
            <a:normAutofit fontScale="90000"/>
          </a:bodyPr>
          <a:lstStyle/>
          <a:p>
            <a:r>
              <a:rPr lang="hu" b="1" dirty="0">
                <a:solidFill>
                  <a:schemeClr val="tx1"/>
                </a:solidFill>
              </a:rPr>
              <a:t>A CC hatása az élelmezésbiztonságra és a T2D kockázatára</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186962"/>
            <a:ext cx="11256544" cy="949569"/>
          </a:xfrm>
        </p:spPr>
        <p:txBody>
          <a:bodyPr rtlCol="0">
            <a:normAutofit fontScale="85000" lnSpcReduction="10000"/>
          </a:bodyPr>
          <a:lstStyle/>
          <a:p>
            <a:pPr marL="0" indent="0" algn="just" rtl="0">
              <a:lnSpc>
                <a:spcPct val="120000"/>
              </a:lnSpc>
              <a:buNone/>
            </a:pPr>
            <a:r>
              <a:rPr lang="hu" sz="2000" dirty="0">
                <a:solidFill>
                  <a:schemeClr val="tx1"/>
                </a:solidFill>
              </a:rPr>
              <a:t>A termények minőségének és mennyiségének csökkenése az élelmiszer- és pénzügyi bizonytalanság növekedését </a:t>
            </a:r>
            <a:r>
              <a:rPr lang="hu" sz="2000" dirty="0" smtClean="0">
                <a:solidFill>
                  <a:schemeClr val="tx1"/>
                </a:solidFill>
              </a:rPr>
              <a:t>eredményezheti</a:t>
            </a:r>
            <a:r>
              <a:rPr lang="hu" sz="2000" dirty="0">
                <a:solidFill>
                  <a:schemeClr val="tx1"/>
                </a:solidFill>
              </a:rPr>
              <a:t>, ami </a:t>
            </a:r>
            <a:r>
              <a:rPr lang="hu" sz="2000" dirty="0">
                <a:solidFill>
                  <a:srgbClr val="F4B623"/>
                </a:solidFill>
              </a:rPr>
              <a:t>alultápláltsághoz </a:t>
            </a:r>
            <a:r>
              <a:rPr lang="hu" sz="2000" dirty="0" smtClean="0">
                <a:solidFill>
                  <a:schemeClr val="tx1"/>
                </a:solidFill>
              </a:rPr>
              <a:t>és</a:t>
            </a:r>
            <a:r>
              <a:rPr lang="hu" sz="2000" dirty="0" smtClean="0"/>
              <a:t> </a:t>
            </a:r>
            <a:r>
              <a:rPr lang="hu" sz="2000" dirty="0">
                <a:solidFill>
                  <a:srgbClr val="0481C9"/>
                </a:solidFill>
              </a:rPr>
              <a:t>táplálkozással összefüggő </a:t>
            </a:r>
            <a:r>
              <a:rPr lang="hu" sz="2000" dirty="0" smtClean="0">
                <a:solidFill>
                  <a:srgbClr val="0481C9"/>
                </a:solidFill>
              </a:rPr>
              <a:t>krónikus betegségek gyakoribb megjelenéséhez </a:t>
            </a:r>
            <a:r>
              <a:rPr lang="hu" sz="2000" dirty="0" smtClean="0">
                <a:solidFill>
                  <a:schemeClr val="tx1"/>
                </a:solidFill>
              </a:rPr>
              <a:t>vezethet. </a:t>
            </a:r>
            <a:endParaRPr lang="hu" sz="20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9" name="Picture 8">
            <a:extLst>
              <a:ext uri="{FF2B5EF4-FFF2-40B4-BE49-F238E27FC236}">
                <a16:creationId xmlns:a16="http://schemas.microsoft.com/office/drawing/2014/main" id="{351AB186-E279-BC85-7487-47196B3F6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729" y="2438517"/>
            <a:ext cx="10706100" cy="3111500"/>
          </a:xfrm>
          <a:prstGeom prst="rect">
            <a:avLst/>
          </a:prstGeom>
        </p:spPr>
      </p:pic>
      <p:sp>
        <p:nvSpPr>
          <p:cNvPr id="13" name="Nat. Rev. Dis. Primers 2021 Dec 9;7(1):90.">
            <a:extLst>
              <a:ext uri="{FF2B5EF4-FFF2-40B4-BE49-F238E27FC236}">
                <a16:creationId xmlns:a16="http://schemas.microsoft.com/office/drawing/2014/main" id="{F1207B68-5E65-720B-2B90-B1B3E6571651}"/>
              </a:ext>
            </a:extLst>
          </p:cNvPr>
          <p:cNvSpPr txBox="1"/>
          <p:nvPr/>
        </p:nvSpPr>
        <p:spPr>
          <a:xfrm>
            <a:off x="4952526" y="5936839"/>
            <a:ext cx="228694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defRPr sz="1200" i="1">
                <a:solidFill>
                  <a:srgbClr val="7F7F7F"/>
                </a:solidFill>
                <a:latin typeface="Helvetica Neue"/>
                <a:ea typeface="Helvetica Neue"/>
                <a:cs typeface="Helvetica Neue"/>
                <a:sym typeface="Helvetica Neue"/>
              </a:defRPr>
            </a:lvl1pPr>
          </a:lstStyle>
          <a:p>
            <a:pPr rtl="0"/>
            <a:r>
              <a:rPr lang="hu" cap="all">
                <a:solidFill>
                  <a:schemeClr val="tx1"/>
                </a:solidFill>
                <a:latin typeface="+mn-lt"/>
              </a:rPr>
              <a:t>doi: </a:t>
            </a:r>
            <a:r>
              <a:rPr lang="hu">
                <a:solidFill>
                  <a:schemeClr val="tx1"/>
                </a:solidFill>
                <a:latin typeface="+mn-lt"/>
              </a:rPr>
              <a:t>10.1038/s41572-021-00329-3</a:t>
            </a:r>
            <a:r>
              <a:rPr lang="hu"/>
              <a:t>.</a:t>
            </a:r>
            <a:endParaRPr dirty="0"/>
          </a:p>
        </p:txBody>
      </p:sp>
    </p:spTree>
    <p:extLst>
      <p:ext uri="{BB962C8B-B14F-4D97-AF65-F5344CB8AC3E}">
        <p14:creationId xmlns:p14="http://schemas.microsoft.com/office/powerpoint/2010/main" val="2940033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hu" b="1" dirty="0">
                <a:solidFill>
                  <a:schemeClr val="tx1"/>
                </a:solidFill>
              </a:rPr>
              <a:t>CC és </a:t>
            </a:r>
            <a:r>
              <a:rPr lang="hu" b="1" dirty="0" smtClean="0">
                <a:solidFill>
                  <a:schemeClr val="tx1"/>
                </a:solidFill>
              </a:rPr>
              <a:t>az anyagcsere-betegségek</a:t>
            </a:r>
            <a:endParaRPr lang="hu"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238491"/>
            <a:ext cx="5065295" cy="4735589"/>
          </a:xfrm>
        </p:spPr>
        <p:txBody>
          <a:bodyPr rtlCol="0">
            <a:normAutofit fontScale="92500" lnSpcReduction="20000"/>
          </a:bodyPr>
          <a:lstStyle/>
          <a:p>
            <a:pPr algn="just">
              <a:lnSpc>
                <a:spcPct val="130000"/>
              </a:lnSpc>
            </a:pPr>
            <a:r>
              <a:rPr lang="hu-HU" sz="1800" dirty="0" smtClean="0">
                <a:solidFill>
                  <a:schemeClr val="tx1"/>
                </a:solidFill>
              </a:rPr>
              <a:t>A globális gazdasági növekedés, amely az üvegházhatású gázok kibocsátásának egyik fő okozója, számos egymással összefüggő társadalmi és kulturális tényező által befolyásolt folyamat. A fő tényezőcsoportok a következők: </a:t>
            </a:r>
          </a:p>
          <a:p>
            <a:pPr marL="800100" lvl="1" indent="-342900">
              <a:lnSpc>
                <a:spcPct val="120000"/>
              </a:lnSpc>
              <a:buFont typeface="+mj-lt"/>
              <a:buAutoNum type="arabicParenR"/>
            </a:pPr>
            <a:r>
              <a:rPr lang="hu-HU" sz="1700" dirty="0" smtClean="0">
                <a:solidFill>
                  <a:srgbClr val="0481C9"/>
                </a:solidFill>
              </a:rPr>
              <a:t>földhasználat és urbanizáció, </a:t>
            </a:r>
          </a:p>
          <a:p>
            <a:pPr marL="800100" lvl="1" indent="-342900">
              <a:lnSpc>
                <a:spcPct val="120000"/>
              </a:lnSpc>
              <a:buFont typeface="+mj-lt"/>
              <a:buAutoNum type="arabicParenR"/>
            </a:pPr>
            <a:r>
              <a:rPr lang="hu-HU" sz="1700" dirty="0" smtClean="0">
                <a:solidFill>
                  <a:srgbClr val="0481C9"/>
                </a:solidFill>
              </a:rPr>
              <a:t>motorizált közlekedés, és </a:t>
            </a:r>
          </a:p>
          <a:p>
            <a:pPr marL="800100" lvl="1" indent="-342900">
              <a:lnSpc>
                <a:spcPct val="120000"/>
              </a:lnSpc>
              <a:buFont typeface="+mj-lt"/>
              <a:buAutoNum type="arabicParenR"/>
            </a:pPr>
            <a:r>
              <a:rPr lang="hu-HU" sz="1700" dirty="0" smtClean="0">
                <a:solidFill>
                  <a:srgbClr val="0481C9"/>
                </a:solidFill>
              </a:rPr>
              <a:t>globális élelmiszerrendszer </a:t>
            </a:r>
          </a:p>
          <a:p>
            <a:pPr marL="0" indent="0" rtl="0">
              <a:lnSpc>
                <a:spcPct val="120000"/>
              </a:lnSpc>
              <a:buNone/>
            </a:pPr>
            <a:r>
              <a:rPr lang="hu-HU" sz="1800" dirty="0" smtClean="0">
                <a:solidFill>
                  <a:schemeClr val="tx1"/>
                </a:solidFill>
              </a:rPr>
              <a:t>E tényezők hatással vannak </a:t>
            </a:r>
          </a:p>
          <a:p>
            <a:pPr lvl="1" rtl="0">
              <a:lnSpc>
                <a:spcPct val="120000"/>
              </a:lnSpc>
            </a:pPr>
            <a:r>
              <a:rPr lang="hu-HU" sz="1800" dirty="0" smtClean="0">
                <a:solidFill>
                  <a:schemeClr val="tx1"/>
                </a:solidFill>
              </a:rPr>
              <a:t>az </a:t>
            </a:r>
            <a:r>
              <a:rPr lang="hu-HU" sz="1800" dirty="0" smtClean="0">
                <a:solidFill>
                  <a:srgbClr val="FF914C"/>
                </a:solidFill>
              </a:rPr>
              <a:t>üvegházhatású gázok többletkibocsátása</a:t>
            </a:r>
            <a:r>
              <a:rPr lang="hu-HU" sz="1800" dirty="0" smtClean="0">
                <a:solidFill>
                  <a:schemeClr val="tx1"/>
                </a:solidFill>
              </a:rPr>
              <a:t> révén a CC hatásainak erősödésére; </a:t>
            </a:r>
          </a:p>
          <a:p>
            <a:pPr lvl="1" algn="just">
              <a:lnSpc>
                <a:spcPct val="120000"/>
              </a:lnSpc>
            </a:pPr>
            <a:r>
              <a:rPr lang="hu-HU" sz="1800" dirty="0" smtClean="0">
                <a:solidFill>
                  <a:schemeClr val="tx1"/>
                </a:solidFill>
              </a:rPr>
              <a:t>az </a:t>
            </a:r>
            <a:r>
              <a:rPr lang="hu-HU" sz="1800" dirty="0" smtClean="0">
                <a:solidFill>
                  <a:srgbClr val="FF914C"/>
                </a:solidFill>
              </a:rPr>
              <a:t>egészségtelen táplálkozási szokások valamint a mozgásszegény életmód </a:t>
            </a:r>
            <a:r>
              <a:rPr lang="hu-HU" sz="1800" dirty="0" smtClean="0">
                <a:solidFill>
                  <a:schemeClr val="tx1"/>
                </a:solidFill>
              </a:rPr>
              <a:t>miatt a cukorbetegség és elhízás prevalenciájának emelkedésére.</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98163" y="1140040"/>
            <a:ext cx="7401332" cy="416324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710571" y="5288599"/>
            <a:ext cx="5519075" cy="338554"/>
          </a:xfrm>
          <a:prstGeom prst="rect">
            <a:avLst/>
          </a:prstGeom>
          <a:noFill/>
        </p:spPr>
        <p:txBody>
          <a:bodyPr wrap="none" rtlCol="0">
            <a:spAutoFit/>
          </a:bodyPr>
          <a:lstStyle/>
          <a:p>
            <a:pPr algn="ctr" defTabSz="412750" rtl="0">
              <a:defRPr sz="1600">
                <a:solidFill>
                  <a:srgbClr val="7F7F7F"/>
                </a:solidFill>
              </a:defRPr>
            </a:pPr>
            <a:r>
              <a:rPr lang="hu" dirty="0"/>
              <a:t>A CC és a cukorbetegség/elhízás összefüggéseinek </a:t>
            </a:r>
            <a:r>
              <a:rPr lang="hu" dirty="0" smtClean="0"/>
              <a:t>összefüggései</a:t>
            </a:r>
            <a:endParaRPr lang="hu" dirty="0"/>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rtl="0"/>
            <a:r>
              <a:rPr lang="hu" sz="1200" i="1">
                <a:effectLst/>
              </a:rPr>
              <a:t>DOI: 10.1111/dme.14971. </a:t>
            </a:r>
          </a:p>
        </p:txBody>
      </p:sp>
    </p:spTree>
    <p:extLst>
      <p:ext uri="{BB962C8B-B14F-4D97-AF65-F5344CB8AC3E}">
        <p14:creationId xmlns:p14="http://schemas.microsoft.com/office/powerpoint/2010/main" val="25557848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4" y="153009"/>
            <a:ext cx="11999495" cy="708637"/>
          </a:xfrm>
          <a:noFill/>
        </p:spPr>
        <p:txBody>
          <a:bodyPr rtlCol="0">
            <a:normAutofit/>
          </a:bodyPr>
          <a:lstStyle/>
          <a:p>
            <a:pPr defTabSz="1219168">
              <a:lnSpc>
                <a:spcPct val="80000"/>
              </a:lnSpc>
              <a:defRPr sz="2600" b="1" spc="-52">
                <a:solidFill>
                  <a:srgbClr val="7F7F7F"/>
                </a:solidFill>
              </a:defRPr>
            </a:pPr>
            <a:r>
              <a:rPr lang="hu" sz="2800" dirty="0">
                <a:solidFill>
                  <a:schemeClr val="tx1"/>
                </a:solidFill>
              </a:rPr>
              <a:t>Az </a:t>
            </a:r>
            <a:r>
              <a:rPr lang="hu" sz="2800" b="1" dirty="0">
                <a:solidFill>
                  <a:schemeClr val="tx1"/>
                </a:solidFill>
              </a:rPr>
              <a:t>éghajlatváltozással szembeni ellenálló képesség javítása</a:t>
            </a:r>
            <a:endParaRPr lang="hu"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52284" y="931986"/>
            <a:ext cx="11487431" cy="1588068"/>
          </a:xfrm>
        </p:spPr>
        <p:txBody>
          <a:bodyPr rtlCol="0">
            <a:noAutofit/>
          </a:bodyPr>
          <a:lstStyle/>
          <a:p>
            <a:pPr algn="ctr" defTabSz="193414" rtl="0">
              <a:lnSpc>
                <a:spcPct val="120000"/>
              </a:lnSpc>
              <a:spcBef>
                <a:spcPts val="0"/>
              </a:spcBef>
              <a:defRPr sz="2046">
                <a:solidFill>
                  <a:srgbClr val="7F7F7F"/>
                </a:solidFill>
              </a:defRPr>
            </a:pPr>
            <a:r>
              <a:rPr lang="hu-HU" sz="1800" dirty="0" smtClean="0">
                <a:solidFill>
                  <a:schemeClr val="tx1"/>
                </a:solidFill>
              </a:rPr>
              <a:t>Az éghajlatváltozással szembeni </a:t>
            </a:r>
            <a:r>
              <a:rPr lang="hu-HU" sz="1800" dirty="0" smtClean="0">
                <a:solidFill>
                  <a:srgbClr val="0481C9"/>
                </a:solidFill>
              </a:rPr>
              <a:t>ellenálló képesség javítása </a:t>
            </a:r>
            <a:r>
              <a:rPr lang="hu-HU" sz="1800" dirty="0" smtClean="0">
                <a:solidFill>
                  <a:schemeClr val="tx1"/>
                </a:solidFill>
              </a:rPr>
              <a:t>és a </a:t>
            </a:r>
            <a:r>
              <a:rPr lang="hu-HU" sz="1800" dirty="0" smtClean="0">
                <a:solidFill>
                  <a:srgbClr val="0481C9"/>
                </a:solidFill>
              </a:rPr>
              <a:t>szélsőséges hőhatások csökkentése </a:t>
            </a:r>
            <a:r>
              <a:rPr lang="hu-HU" sz="1800" dirty="0" smtClean="0">
                <a:solidFill>
                  <a:schemeClr val="tx1"/>
                </a:solidFill>
              </a:rPr>
              <a:t>magában foglalja a megfelelő egészségvédelmi beavatkozások (pl. hőségriadók, hőség-egészségügyi cselekvési tervek) kidolgozását, valamint az egészségügyi szolgáltatók felkészítését arra, hogy felismerjék, kezeljék és kommunikálják</a:t>
            </a:r>
            <a:br>
              <a:rPr lang="hu-HU" sz="1800" dirty="0" smtClean="0">
                <a:solidFill>
                  <a:schemeClr val="tx1"/>
                </a:solidFill>
              </a:rPr>
            </a:br>
            <a:r>
              <a:rPr lang="hu-HU" sz="1800" dirty="0" smtClean="0">
                <a:solidFill>
                  <a:schemeClr val="tx1"/>
                </a:solidFill>
              </a:rPr>
              <a:t>a hőexpozíció egészséghatásait.</a:t>
            </a:r>
          </a:p>
          <a:p>
            <a:pPr algn="ctr" defTabSz="272415" rtl="0">
              <a:lnSpc>
                <a:spcPct val="120000"/>
              </a:lnSpc>
              <a:spcBef>
                <a:spcPts val="0"/>
              </a:spcBef>
              <a:defRPr sz="2046" b="1">
                <a:solidFill>
                  <a:srgbClr val="FF644E"/>
                </a:solidFill>
              </a:defRPr>
            </a:pPr>
            <a:r>
              <a:rPr lang="hu-HU" sz="1800" dirty="0" smtClean="0"/>
              <a:t>A CDC Building </a:t>
            </a:r>
            <a:r>
              <a:rPr lang="hu-HU" sz="1800" dirty="0" err="1" smtClean="0"/>
              <a:t>Resistance</a:t>
            </a:r>
            <a:r>
              <a:rPr lang="hu-HU" sz="1800" dirty="0" smtClean="0"/>
              <a:t> </a:t>
            </a:r>
            <a:r>
              <a:rPr lang="hu-HU" sz="1800" dirty="0" err="1" smtClean="0"/>
              <a:t>Against</a:t>
            </a:r>
            <a:r>
              <a:rPr lang="hu-HU" sz="1800" dirty="0" smtClean="0"/>
              <a:t> </a:t>
            </a:r>
            <a:r>
              <a:rPr lang="hu-HU" sz="1800" dirty="0" err="1" smtClean="0"/>
              <a:t>Climate</a:t>
            </a:r>
            <a:r>
              <a:rPr lang="hu-HU" sz="1800" dirty="0" smtClean="0"/>
              <a:t> </a:t>
            </a:r>
            <a:r>
              <a:rPr lang="hu-HU" sz="1800" dirty="0" err="1" smtClean="0"/>
              <a:t>Effects</a:t>
            </a:r>
            <a:r>
              <a:rPr lang="hu-HU" sz="1800" dirty="0" smtClean="0"/>
              <a:t> (BRACE) </a:t>
            </a:r>
            <a:r>
              <a:rPr lang="hu-HU" sz="1800" dirty="0" smtClean="0">
                <a:solidFill>
                  <a:srgbClr val="ED6E58"/>
                </a:solidFill>
              </a:rPr>
              <a:t>keretrendszere</a:t>
            </a:r>
            <a:r>
              <a:rPr lang="hu-HU" sz="1800" dirty="0" smtClean="0"/>
              <a:t> öt egymást követő lépésből áll:</a:t>
            </a:r>
            <a:endParaRPr lang="hu-HU" sz="1800"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6" name="Picture 5">
            <a:extLst>
              <a:ext uri="{FF2B5EF4-FFF2-40B4-BE49-F238E27FC236}">
                <a16:creationId xmlns:a16="http://schemas.microsoft.com/office/drawing/2014/main" id="{FDE41C8F-84A2-6379-BCE3-54D484D72C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708" y="2594505"/>
            <a:ext cx="3833702" cy="3641684"/>
          </a:xfrm>
          <a:prstGeom prst="rect">
            <a:avLst/>
          </a:prstGeom>
        </p:spPr>
      </p:pic>
      <p:pic>
        <p:nvPicPr>
          <p:cNvPr id="15" name="Picture 14">
            <a:extLst>
              <a:ext uri="{FF2B5EF4-FFF2-40B4-BE49-F238E27FC236}">
                <a16:creationId xmlns:a16="http://schemas.microsoft.com/office/drawing/2014/main" id="{796304B1-2FC7-7A81-985A-49493EA88C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34964" y="2768385"/>
            <a:ext cx="4020415" cy="3383848"/>
          </a:xfrm>
          <a:prstGeom prst="rect">
            <a:avLst/>
          </a:prstGeom>
        </p:spPr>
      </p:pic>
      <p:sp>
        <p:nvSpPr>
          <p:cNvPr id="16" name="Rectangle 15">
            <a:extLst>
              <a:ext uri="{FF2B5EF4-FFF2-40B4-BE49-F238E27FC236}">
                <a16:creationId xmlns:a16="http://schemas.microsoft.com/office/drawing/2014/main" id="{CA57FA9C-FE73-038F-2DB3-C163E7DD42C9}"/>
              </a:ext>
            </a:extLst>
          </p:cNvPr>
          <p:cNvSpPr/>
          <p:nvPr/>
        </p:nvSpPr>
        <p:spPr>
          <a:xfrm>
            <a:off x="1132746" y="6212908"/>
            <a:ext cx="5184946" cy="276999"/>
          </a:xfrm>
          <a:prstGeom prst="rect">
            <a:avLst/>
          </a:prstGeom>
        </p:spPr>
        <p:txBody>
          <a:bodyPr wrap="none" rtlCol="0">
            <a:spAutoFit/>
          </a:bodyPr>
          <a:lstStyle/>
          <a:p>
            <a:pPr rtl="0"/>
            <a:r>
              <a:rPr lang="hu" sz="1200" i="1">
                <a:hlinkClick r:id="rId4"/>
              </a:rPr>
              <a:t>https://www.cdc.gov/climateandhealth/BRACE.htm</a:t>
            </a:r>
            <a:r>
              <a:rPr lang="hu" sz="1200" i="1"/>
              <a:t>, hozzáférés: 2023. február 15.</a:t>
            </a:r>
          </a:p>
        </p:txBody>
      </p:sp>
    </p:spTree>
    <p:extLst>
      <p:ext uri="{BB962C8B-B14F-4D97-AF65-F5344CB8AC3E}">
        <p14:creationId xmlns:p14="http://schemas.microsoft.com/office/powerpoint/2010/main" val="18034306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897074" y="1068912"/>
            <a:ext cx="10487687" cy="5564589"/>
          </a:xfrm>
        </p:spPr>
        <p:txBody>
          <a:bodyPr rtlCol="0">
            <a:normAutofit/>
          </a:bodyPr>
          <a:lstStyle/>
          <a:p>
            <a:r>
              <a:rPr lang="hu-HU" sz="2000" dirty="0" smtClean="0">
                <a:solidFill>
                  <a:schemeClr val="tx1"/>
                </a:solidFill>
              </a:rPr>
              <a:t>A CDC BRACE keretrendszere szerint az ellenállóképesség javítása érdekében a következő lépés: </a:t>
            </a:r>
          </a:p>
          <a:p>
            <a:pPr lvl="1">
              <a:buFont typeface="Wingdings" panose="05000000000000000000" pitchFamily="2" charset="2"/>
              <a:buChar char="ü"/>
            </a:pPr>
            <a:r>
              <a:rPr lang="hu-HU" sz="1600" dirty="0" smtClean="0">
                <a:solidFill>
                  <a:schemeClr val="tx1"/>
                </a:solidFill>
              </a:rPr>
              <a:t>az egészségvédelmi intézkedések és beavatkozások értékelése a leginkább hatékony módszerek és megoldások kiválasztása érdekében </a:t>
            </a:r>
          </a:p>
          <a:p>
            <a:pPr lvl="1">
              <a:buFont typeface="Wingdings" panose="05000000000000000000" pitchFamily="2" charset="2"/>
              <a:buChar char="ü"/>
            </a:pPr>
            <a:r>
              <a:rPr lang="hu-HU" sz="1600" dirty="0" smtClean="0">
                <a:solidFill>
                  <a:schemeClr val="tx1"/>
                </a:solidFill>
              </a:rPr>
              <a:t>a szélsőséges időjárási események egészségkockázatainak csökkentését célzó és az azokhoz való alkalmazkodást segítő stratégiák kidolgozása </a:t>
            </a:r>
          </a:p>
          <a:p>
            <a:pPr algn="ctr">
              <a:lnSpc>
                <a:spcPct val="120000"/>
              </a:lnSpc>
            </a:pPr>
            <a:r>
              <a:rPr lang="hu-HU" sz="2000" dirty="0" smtClean="0">
                <a:solidFill>
                  <a:schemeClr val="tx1"/>
                </a:solidFill>
              </a:rPr>
              <a:t>Az ellenállóképesség javítását célzó </a:t>
            </a:r>
            <a:r>
              <a:rPr lang="hu-HU" sz="2000" dirty="0" smtClean="0">
                <a:solidFill>
                  <a:srgbClr val="4C9F37"/>
                </a:solidFill>
              </a:rPr>
              <a:t>a stratégiai tervezésből eredő </a:t>
            </a:r>
            <a:r>
              <a:rPr lang="hu-HU" sz="2000" dirty="0" err="1" smtClean="0">
                <a:solidFill>
                  <a:srgbClr val="4C9F37"/>
                </a:solidFill>
              </a:rPr>
              <a:t>szinergikus</a:t>
            </a:r>
            <a:r>
              <a:rPr lang="hu-HU" sz="2000" dirty="0" smtClean="0">
                <a:solidFill>
                  <a:srgbClr val="4C9F37"/>
                </a:solidFill>
              </a:rPr>
              <a:t> előnyök kihasználásának lehetőségei:</a:t>
            </a:r>
          </a:p>
          <a:p>
            <a:pPr marL="457200" lvl="1" indent="0" algn="ctr" rtl="0">
              <a:lnSpc>
                <a:spcPct val="120000"/>
              </a:lnSpc>
              <a:buNone/>
            </a:pPr>
            <a:r>
              <a:rPr lang="hu-HU" sz="2000" dirty="0" smtClean="0">
                <a:solidFill>
                  <a:srgbClr val="C00000"/>
                </a:solidFill>
              </a:rPr>
              <a:t>magas szén-dioxid-kibocsátású elhízást okozó környezet </a:t>
            </a:r>
            <a:r>
              <a:rPr lang="hu-HU" sz="2000" dirty="0" smtClean="0">
                <a:solidFill>
                  <a:schemeClr val="tx1"/>
                </a:solidFill>
              </a:rPr>
              <a:t>→</a:t>
            </a:r>
            <a:r>
              <a:rPr lang="hu-HU" sz="2000" dirty="0" smtClean="0"/>
              <a:t> </a:t>
            </a:r>
            <a:r>
              <a:rPr lang="hu-HU" sz="2000" dirty="0" smtClean="0">
                <a:solidFill>
                  <a:srgbClr val="4C9F37"/>
                </a:solidFill>
              </a:rPr>
              <a:t>aktív, alacsony szén-dioxid-kibocsátású életmód</a:t>
            </a:r>
            <a:r>
              <a:rPr lang="hu-HU" sz="2000" dirty="0" smtClean="0"/>
              <a:t> </a:t>
            </a:r>
          </a:p>
          <a:p>
            <a:pPr marL="0" indent="0" algn="ctr" rtl="0">
              <a:lnSpc>
                <a:spcPct val="120000"/>
              </a:lnSpc>
              <a:buNone/>
            </a:pPr>
            <a:r>
              <a:rPr lang="hu-HU" sz="2000" dirty="0" smtClean="0">
                <a:solidFill>
                  <a:schemeClr val="tx1"/>
                </a:solidFill>
              </a:rPr>
              <a:t>Egészségügyi I Gazdasági I Környezeti előnyök és fenntartható fejlődés</a:t>
            </a:r>
          </a:p>
          <a:p>
            <a:pPr algn="ctr">
              <a:lnSpc>
                <a:spcPct val="120000"/>
              </a:lnSpc>
            </a:pPr>
            <a:r>
              <a:rPr lang="hu-HU" sz="2000" dirty="0" smtClean="0">
                <a:solidFill>
                  <a:schemeClr val="tx1"/>
                </a:solidFill>
              </a:rPr>
              <a:t>Az életmódváltást és a fenntartható urbanizációt támogató </a:t>
            </a:r>
            <a:r>
              <a:rPr lang="hu-HU" sz="2000" dirty="0" err="1" smtClean="0">
                <a:solidFill>
                  <a:srgbClr val="4C9F37"/>
                </a:solidFill>
              </a:rPr>
              <a:t>szinergikus</a:t>
            </a:r>
            <a:r>
              <a:rPr lang="hu-HU" sz="2000" dirty="0" smtClean="0">
                <a:solidFill>
                  <a:srgbClr val="4C9F37"/>
                </a:solidFill>
              </a:rPr>
              <a:t> előnyök: </a:t>
            </a:r>
            <a:endParaRPr lang="hu-HU" sz="2000" b="1" dirty="0" smtClean="0">
              <a:solidFill>
                <a:schemeClr val="tx1"/>
              </a:solidFill>
            </a:endParaRPr>
          </a:p>
          <a:p>
            <a:pPr marL="800100" lvl="1" indent="-342900" algn="ctr">
              <a:lnSpc>
                <a:spcPct val="120000"/>
              </a:lnSpc>
              <a:buAutoNum type="arabicParenBoth"/>
            </a:pPr>
            <a:r>
              <a:rPr lang="hu-HU" sz="2000" dirty="0" smtClean="0">
                <a:solidFill>
                  <a:schemeClr val="tx1"/>
                </a:solidFill>
              </a:rPr>
              <a:t>közlekedési és várostervezési szakpolitikai döntések, valamint </a:t>
            </a:r>
          </a:p>
          <a:p>
            <a:pPr marL="800100" lvl="1" indent="-342900" algn="ctr" rtl="0">
              <a:lnSpc>
                <a:spcPct val="120000"/>
              </a:lnSpc>
              <a:buAutoNum type="arabicParenBoth"/>
            </a:pPr>
            <a:r>
              <a:rPr lang="hu-HU" sz="2000" dirty="0" smtClean="0">
                <a:solidFill>
                  <a:schemeClr val="tx1"/>
                </a:solidFill>
              </a:rPr>
              <a:t>élelmiszertermeléssel és -ellátással összefüggő szakpolitikai döntések </a:t>
            </a:r>
            <a:r>
              <a:rPr lang="hu-HU" sz="2000" dirty="0" err="1" smtClean="0">
                <a:solidFill>
                  <a:srgbClr val="4C9F37"/>
                </a:solidFill>
              </a:rPr>
              <a:t>szinergikus</a:t>
            </a:r>
            <a:r>
              <a:rPr lang="hu-HU" sz="2000" dirty="0" smtClean="0">
                <a:solidFill>
                  <a:srgbClr val="4C9F37"/>
                </a:solidFill>
              </a:rPr>
              <a:t> előnyeinek azonosítása és hasznosítása</a:t>
            </a:r>
            <a:r>
              <a:rPr lang="hu-HU" sz="2000" dirty="0" smtClean="0">
                <a:solidFill>
                  <a:schemeClr val="tx1"/>
                </a:solidFill>
              </a:rPr>
              <a:t>.</a:t>
            </a:r>
          </a:p>
          <a:p>
            <a:pPr marL="0" indent="0" rtl="0">
              <a:lnSpc>
                <a:spcPct val="120000"/>
              </a:lnSpc>
              <a:buNone/>
            </a:pPr>
            <a:endParaRPr lang="en-US" sz="2000" dirty="0">
              <a:solidFill>
                <a:srgbClr val="4C9F37"/>
              </a:solidFill>
            </a:endParaRPr>
          </a:p>
          <a:p>
            <a:pPr marL="0" indent="0" algn="ctr" rtl="0">
              <a:lnSpc>
                <a:spcPct val="120000"/>
              </a:lnSpc>
              <a:buNone/>
            </a:pPr>
            <a:endParaRPr lang="en-US" sz="1800" b="1" dirty="0"/>
          </a:p>
        </p:txBody>
      </p:sp>
      <p:sp>
        <p:nvSpPr>
          <p:cNvPr id="6" name="Title 1">
            <a:extLst>
              <a:ext uri="{FF2B5EF4-FFF2-40B4-BE49-F238E27FC236}">
                <a16:creationId xmlns:a16="http://schemas.microsoft.com/office/drawing/2014/main" id="{1D751878-F0A4-59CB-F58F-02D052CDFC04}"/>
              </a:ext>
            </a:extLst>
          </p:cNvPr>
          <p:cNvSpPr>
            <a:spLocks noGrp="1"/>
          </p:cNvSpPr>
          <p:nvPr>
            <p:ph type="title"/>
          </p:nvPr>
        </p:nvSpPr>
        <p:spPr>
          <a:xfrm>
            <a:off x="192504" y="153009"/>
            <a:ext cx="11999495" cy="708637"/>
          </a:xfrm>
          <a:noFill/>
        </p:spPr>
        <p:txBody>
          <a:bodyPr rtlCol="0">
            <a:normAutofit/>
          </a:bodyPr>
          <a:lstStyle/>
          <a:p>
            <a:pPr defTabSz="1219168">
              <a:lnSpc>
                <a:spcPct val="80000"/>
              </a:lnSpc>
              <a:defRPr sz="2600" b="1" spc="-52">
                <a:solidFill>
                  <a:srgbClr val="7F7F7F"/>
                </a:solidFill>
              </a:defRPr>
            </a:pPr>
            <a:r>
              <a:rPr lang="hu" sz="2800" dirty="0">
                <a:solidFill>
                  <a:schemeClr val="tx1"/>
                </a:solidFill>
              </a:rPr>
              <a:t>Az </a:t>
            </a:r>
            <a:r>
              <a:rPr lang="hu" sz="2800" b="1" dirty="0">
                <a:solidFill>
                  <a:schemeClr val="tx1"/>
                </a:solidFill>
              </a:rPr>
              <a:t>éghajlatváltozással szembeni ellenálló képesség javítása</a:t>
            </a:r>
            <a:endParaRPr lang="hu" dirty="0">
              <a:solidFill>
                <a:schemeClr val="tx1"/>
              </a:solidFill>
            </a:endParaRPr>
          </a:p>
        </p:txBody>
      </p:sp>
    </p:spTree>
    <p:extLst>
      <p:ext uri="{BB962C8B-B14F-4D97-AF65-F5344CB8AC3E}">
        <p14:creationId xmlns:p14="http://schemas.microsoft.com/office/powerpoint/2010/main" val="8742152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p:txBody>
          <a:bodyPr rtlCol="0">
            <a:normAutofit fontScale="90000"/>
          </a:bodyPr>
          <a:lstStyle/>
          <a:p>
            <a:r>
              <a:rPr lang="hu" b="1" dirty="0" smtClean="0">
                <a:solidFill>
                  <a:srgbClr val="4C9F37"/>
                </a:solidFill>
              </a:rPr>
              <a:t>Szinergikus </a:t>
            </a:r>
            <a:r>
              <a:rPr lang="hu" b="1" dirty="0">
                <a:solidFill>
                  <a:srgbClr val="4C9F37"/>
                </a:solidFill>
              </a:rPr>
              <a:t>előnyök kihasználásának </a:t>
            </a:r>
            <a:r>
              <a:rPr lang="hu" b="1" dirty="0" smtClean="0">
                <a:solidFill>
                  <a:srgbClr val="4C9F37"/>
                </a:solidFill>
              </a:rPr>
              <a:t>lehetőségei: aktív közlekedés</a:t>
            </a:r>
            <a:endParaRPr lang="hu" b="1" dirty="0">
              <a:solidFill>
                <a:srgbClr val="4C9F37"/>
              </a:solidFill>
            </a:endParaRP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192505" y="1006997"/>
            <a:ext cx="9347149" cy="4942390"/>
          </a:xfrm>
        </p:spPr>
        <p:txBody>
          <a:bodyPr rtlCol="0">
            <a:normAutofit fontScale="85000" lnSpcReduction="10000"/>
          </a:bodyPr>
          <a:lstStyle/>
          <a:p>
            <a:pPr marL="0" indent="0" algn="just">
              <a:lnSpc>
                <a:spcPct val="130000"/>
              </a:lnSpc>
              <a:buNone/>
            </a:pPr>
            <a:r>
              <a:rPr lang="hu-HU" sz="1900" dirty="0" smtClean="0">
                <a:solidFill>
                  <a:schemeClr val="tx1"/>
                </a:solidFill>
              </a:rPr>
              <a:t>A városi lakosság fizikai aktivitással töltött idejének növelését segíti a jól átgondolt városi közlekedési infrastruktúra kialakítása és az ahhoz kapcsolódó várostervezési és városfejlesztési megoldások alkalmazása:  </a:t>
            </a:r>
          </a:p>
          <a:p>
            <a:pPr marL="457200" indent="-457200" rtl="0">
              <a:lnSpc>
                <a:spcPct val="130000"/>
              </a:lnSpc>
              <a:buFont typeface="+mj-lt"/>
              <a:buAutoNum type="arabicParenR"/>
            </a:pPr>
            <a:r>
              <a:rPr lang="hu-HU" sz="1900" dirty="0" smtClean="0">
                <a:solidFill>
                  <a:schemeClr val="tx1"/>
                </a:solidFill>
              </a:rPr>
              <a:t> A közlekedési lehetőségek közül az alacsony szén-dioxid-kibocsátású megoldások preferálása:</a:t>
            </a:r>
          </a:p>
          <a:p>
            <a:pPr lvl="1" rtl="0">
              <a:lnSpc>
                <a:spcPct val="130000"/>
              </a:lnSpc>
              <a:buFont typeface="Wingdings" pitchFamily="2" charset="2"/>
              <a:buChar char="ü"/>
            </a:pPr>
            <a:r>
              <a:rPr lang="hu-HU" sz="1700" dirty="0" smtClean="0">
                <a:solidFill>
                  <a:schemeClr val="tx1"/>
                </a:solidFill>
              </a:rPr>
              <a:t>A gépjárművel történő közlekedésről az „aktív közlekedésre” való átállás: gyaloglás és kerékpározás, kombinálva a megújuló energiával működő közösségi közlekedési megoldásokkal</a:t>
            </a:r>
          </a:p>
          <a:p>
            <a:pPr lvl="1" rtl="0">
              <a:lnSpc>
                <a:spcPct val="100000"/>
              </a:lnSpc>
              <a:buFont typeface="Wingdings" pitchFamily="2" charset="2"/>
              <a:buChar char="ü"/>
            </a:pPr>
            <a:r>
              <a:rPr lang="hu-HU" sz="1700" dirty="0" smtClean="0">
                <a:solidFill>
                  <a:schemeClr val="tx1"/>
                </a:solidFill>
              </a:rPr>
              <a:t>Alacsony emissziójú járművek használatára való áttérés </a:t>
            </a:r>
          </a:p>
          <a:p>
            <a:pPr lvl="1" rtl="0">
              <a:lnSpc>
                <a:spcPct val="130000"/>
              </a:lnSpc>
              <a:buFont typeface="Wingdings" pitchFamily="2" charset="2"/>
              <a:buChar char="ü"/>
            </a:pPr>
            <a:r>
              <a:rPr lang="hu-HU" sz="1700" dirty="0" smtClean="0">
                <a:solidFill>
                  <a:schemeClr val="tx1"/>
                </a:solidFill>
              </a:rPr>
              <a:t>A városokban a gépjárműhasználat korlátozása</a:t>
            </a:r>
          </a:p>
          <a:p>
            <a:pPr lvl="1" rtl="0">
              <a:lnSpc>
                <a:spcPct val="130000"/>
              </a:lnSpc>
              <a:buFont typeface="Wingdings" pitchFamily="2" charset="2"/>
              <a:buChar char="ü"/>
            </a:pPr>
            <a:r>
              <a:rPr lang="hu-HU" sz="1700" dirty="0" smtClean="0">
                <a:solidFill>
                  <a:schemeClr val="tx1"/>
                </a:solidFill>
              </a:rPr>
              <a:t>Alacsony sebességkorlátok alkalmazása</a:t>
            </a:r>
          </a:p>
          <a:p>
            <a:pPr marL="457200" indent="-457200" rtl="0">
              <a:lnSpc>
                <a:spcPct val="130000"/>
              </a:lnSpc>
              <a:buFont typeface="+mj-lt"/>
              <a:buAutoNum type="arabicParenR"/>
            </a:pPr>
            <a:r>
              <a:rPr lang="hu-HU" sz="1900" dirty="0" smtClean="0">
                <a:solidFill>
                  <a:schemeClr val="tx1"/>
                </a:solidFill>
              </a:rPr>
              <a:t>Az „aktív tervezés” koncepciójának érvényesítése a várostervezésbe:</a:t>
            </a:r>
          </a:p>
          <a:p>
            <a:pPr lvl="1">
              <a:lnSpc>
                <a:spcPct val="130000"/>
              </a:lnSpc>
              <a:buFont typeface="Wingdings" pitchFamily="2" charset="2"/>
              <a:buChar char="ü"/>
            </a:pPr>
            <a:r>
              <a:rPr lang="hu-HU" sz="1700" dirty="0" smtClean="0">
                <a:solidFill>
                  <a:schemeClr val="tx1"/>
                </a:solidFill>
              </a:rPr>
              <a:t>Gyalogosan is használható városi környezet -</a:t>
            </a:r>
            <a:r>
              <a:rPr lang="hu-HU" sz="1700" dirty="0" smtClean="0"/>
              <a:t> </a:t>
            </a:r>
            <a:r>
              <a:rPr lang="hu-HU" sz="1700" dirty="0" smtClean="0">
                <a:solidFill>
                  <a:srgbClr val="4C9F37"/>
                </a:solidFill>
              </a:rPr>
              <a:t>„városrészi szolgáltatási </a:t>
            </a:r>
            <a:r>
              <a:rPr lang="hu-HU" sz="1700" dirty="0" err="1" smtClean="0">
                <a:solidFill>
                  <a:srgbClr val="4C9F37"/>
                </a:solidFill>
              </a:rPr>
              <a:t>decentrumok</a:t>
            </a:r>
            <a:r>
              <a:rPr lang="hu-HU" sz="1700" dirty="0" smtClean="0">
                <a:solidFill>
                  <a:srgbClr val="4C9F37"/>
                </a:solidFill>
              </a:rPr>
              <a:t>" </a:t>
            </a:r>
            <a:r>
              <a:rPr lang="hu-HU" sz="1700" dirty="0" smtClean="0">
                <a:solidFill>
                  <a:schemeClr val="tx1"/>
                </a:solidFill>
              </a:rPr>
              <a:t>kialakítása</a:t>
            </a:r>
          </a:p>
          <a:p>
            <a:pPr lvl="1" rtl="0">
              <a:lnSpc>
                <a:spcPct val="130000"/>
              </a:lnSpc>
              <a:buFont typeface="Wingdings" pitchFamily="2" charset="2"/>
              <a:buChar char="ü"/>
            </a:pPr>
            <a:r>
              <a:rPr lang="hu-HU" sz="1700" dirty="0" smtClean="0">
                <a:solidFill>
                  <a:schemeClr val="tx1"/>
                </a:solidFill>
              </a:rPr>
              <a:t>Nagyobb utcakapcsolat és kiegyensúlyozott vegyes területhasználat</a:t>
            </a:r>
          </a:p>
          <a:p>
            <a:pPr lvl="1" rtl="0">
              <a:lnSpc>
                <a:spcPct val="130000"/>
              </a:lnSpc>
              <a:buFont typeface="Wingdings" pitchFamily="2" charset="2"/>
              <a:buChar char="ü"/>
            </a:pPr>
            <a:r>
              <a:rPr lang="hu-HU" sz="1700" dirty="0" smtClean="0">
                <a:solidFill>
                  <a:schemeClr val="tx1"/>
                </a:solidFill>
              </a:rPr>
              <a:t>Kerékpársávok és gépjárműforgalomtól elzárt területek növelése városi területeken</a:t>
            </a:r>
          </a:p>
          <a:p>
            <a:pPr lvl="1" rtl="0">
              <a:lnSpc>
                <a:spcPct val="130000"/>
              </a:lnSpc>
              <a:buFont typeface="Wingdings" pitchFamily="2" charset="2"/>
              <a:buChar char="ü"/>
            </a:pPr>
            <a:r>
              <a:rPr lang="hu-HU" sz="1700" dirty="0" smtClean="0">
                <a:solidFill>
                  <a:schemeClr val="tx1"/>
                </a:solidFill>
              </a:rPr>
              <a:t>Zöldterületek fejlesztése, ide értve a </a:t>
            </a:r>
            <a:r>
              <a:rPr lang="hu-HU" sz="1700" dirty="0" err="1" smtClean="0">
                <a:solidFill>
                  <a:schemeClr val="tx1"/>
                </a:solidFill>
              </a:rPr>
              <a:t>bárosi</a:t>
            </a:r>
            <a:r>
              <a:rPr lang="hu-HU" sz="1700" dirty="0" smtClean="0">
                <a:solidFill>
                  <a:schemeClr val="tx1"/>
                </a:solidFill>
              </a:rPr>
              <a:t> közösségi kerteket</a:t>
            </a:r>
          </a:p>
          <a:p>
            <a:pPr lvl="1" rtl="0">
              <a:lnSpc>
                <a:spcPct val="130000"/>
              </a:lnSpc>
              <a:buFont typeface="Wingdings" pitchFamily="2" charset="2"/>
              <a:buChar char="ü"/>
            </a:pPr>
            <a:r>
              <a:rPr lang="hu-HU" sz="1700" dirty="0" err="1" smtClean="0">
                <a:solidFill>
                  <a:schemeClr val="tx1"/>
                </a:solidFill>
              </a:rPr>
              <a:t>Köszösségi</a:t>
            </a:r>
            <a:r>
              <a:rPr lang="hu-HU" sz="1700" dirty="0" smtClean="0">
                <a:solidFill>
                  <a:schemeClr val="tx1"/>
                </a:solidFill>
              </a:rPr>
              <a:t> egészségfejlesztési központpk </a:t>
            </a:r>
            <a:r>
              <a:rPr lang="hu-HU" sz="1700" dirty="0" err="1" smtClean="0">
                <a:solidFill>
                  <a:schemeClr val="tx1"/>
                </a:solidFill>
              </a:rPr>
              <a:t>léltesítése</a:t>
            </a:r>
            <a:r>
              <a:rPr lang="hu-HU" sz="1700" dirty="0" smtClean="0">
                <a:solidFill>
                  <a:schemeClr val="tx1"/>
                </a:solidFill>
              </a:rPr>
              <a:t> a krónikus betegségek, köztük</a:t>
            </a:r>
            <a:br>
              <a:rPr lang="hu-HU" sz="1700" dirty="0" smtClean="0">
                <a:solidFill>
                  <a:schemeClr val="tx1"/>
                </a:solidFill>
              </a:rPr>
            </a:br>
            <a:r>
              <a:rPr lang="hu-HU" sz="1700" dirty="0" smtClean="0">
                <a:solidFill>
                  <a:schemeClr val="tx1"/>
                </a:solidFill>
              </a:rPr>
              <a:t>a T2DM megelőzésének támogatása érdekében</a:t>
            </a:r>
          </a:p>
          <a:p>
            <a:pPr rtl="0"/>
            <a:endParaRPr lang="en-US" dirty="0"/>
          </a:p>
        </p:txBody>
      </p:sp>
      <p:pic>
        <p:nvPicPr>
          <p:cNvPr id="7" name="Picture 6">
            <a:extLst>
              <a:ext uri="{FF2B5EF4-FFF2-40B4-BE49-F238E27FC236}">
                <a16:creationId xmlns:a16="http://schemas.microsoft.com/office/drawing/2014/main" id="{96AC1471-BD89-84FE-CD42-77C8A7D33311}"/>
              </a:ext>
            </a:extLst>
          </p:cNvPr>
          <p:cNvPicPr>
            <a:picLocks noChangeAspect="1"/>
          </p:cNvPicPr>
          <p:nvPr/>
        </p:nvPicPr>
        <p:blipFill rotWithShape="1">
          <a:blip r:embed="rId2">
            <a:extLst>
              <a:ext uri="{28A0092B-C50C-407E-A947-70E740481C1C}">
                <a14:useLocalDpi xmlns:a14="http://schemas.microsoft.com/office/drawing/2010/main" val="0"/>
              </a:ext>
            </a:extLst>
          </a:blip>
          <a:srcRect l="14502" t="11283" r="8890" b="25218"/>
          <a:stretch/>
        </p:blipFill>
        <p:spPr>
          <a:xfrm>
            <a:off x="7850726" y="2901462"/>
            <a:ext cx="4261418" cy="3030341"/>
          </a:xfrm>
          <a:prstGeom prst="rect">
            <a:avLst/>
          </a:prstGeom>
        </p:spPr>
      </p:pic>
      <p:sp>
        <p:nvSpPr>
          <p:cNvPr id="5" name="TextBox 4">
            <a:extLst>
              <a:ext uri="{FF2B5EF4-FFF2-40B4-BE49-F238E27FC236}">
                <a16:creationId xmlns:a16="http://schemas.microsoft.com/office/drawing/2014/main" id="{151EF366-EEE7-F841-631A-EA73849B3079}"/>
              </a:ext>
            </a:extLst>
          </p:cNvPr>
          <p:cNvSpPr txBox="1"/>
          <p:nvPr/>
        </p:nvSpPr>
        <p:spPr>
          <a:xfrm>
            <a:off x="7897599" y="5844008"/>
            <a:ext cx="4101896" cy="461665"/>
          </a:xfrm>
          <a:prstGeom prst="rect">
            <a:avLst/>
          </a:prstGeom>
          <a:noFill/>
        </p:spPr>
        <p:txBody>
          <a:bodyPr wrap="square" rtlCol="0">
            <a:spAutoFit/>
          </a:bodyPr>
          <a:lstStyle/>
          <a:p>
            <a:pPr algn="r" rtl="0"/>
            <a:r>
              <a:rPr lang="hu" sz="1200" i="1">
                <a:effectLst/>
              </a:rPr>
              <a:t>DOI: 10.1088/1755-1315/1016/1/012054</a:t>
            </a:r>
          </a:p>
          <a:p>
            <a:pPr algn="r" rtl="0"/>
            <a:r>
              <a:rPr lang="hu" sz="1200" i="1"/>
              <a:t>DOI:10.1016/j.earlhumdev.2020.105220</a:t>
            </a:r>
            <a:endParaRPr lang="en-US" sz="1200" dirty="0"/>
          </a:p>
        </p:txBody>
      </p:sp>
    </p:spTree>
    <p:extLst>
      <p:ext uri="{BB962C8B-B14F-4D97-AF65-F5344CB8AC3E}">
        <p14:creationId xmlns:p14="http://schemas.microsoft.com/office/powerpoint/2010/main" val="1730220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p:txBody>
          <a:bodyPr rtlCol="0">
            <a:normAutofit fontScale="90000"/>
          </a:bodyPr>
          <a:lstStyle/>
          <a:p>
            <a:r>
              <a:rPr lang="hu" b="1" dirty="0">
                <a:solidFill>
                  <a:srgbClr val="4C9F37"/>
                </a:solidFill>
              </a:rPr>
              <a:t>Szinergikus előnyök kihasználásának lehetőségei: aktív közlekedés</a:t>
            </a: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192505" y="926591"/>
            <a:ext cx="7525031" cy="5379081"/>
          </a:xfrm>
        </p:spPr>
        <p:txBody>
          <a:bodyPr rtlCol="0">
            <a:normAutofit fontScale="92500"/>
          </a:bodyPr>
          <a:lstStyle/>
          <a:p>
            <a:pPr rtl="0">
              <a:lnSpc>
                <a:spcPct val="120000"/>
              </a:lnSpc>
            </a:pPr>
            <a:r>
              <a:rPr lang="hu-HU" sz="1800" dirty="0" smtClean="0">
                <a:solidFill>
                  <a:srgbClr val="4C9F37"/>
                </a:solidFill>
              </a:rPr>
              <a:t>Épített környezet </a:t>
            </a:r>
            <a:r>
              <a:rPr lang="hu-HU" sz="1800" dirty="0" smtClean="0">
                <a:solidFill>
                  <a:schemeClr val="tx1"/>
                </a:solidFill>
              </a:rPr>
              <a:t>– gyalogosan is használható városi környezet </a:t>
            </a:r>
          </a:p>
          <a:p>
            <a:pPr algn="just">
              <a:lnSpc>
                <a:spcPct val="120000"/>
              </a:lnSpc>
            </a:pPr>
            <a:r>
              <a:rPr lang="hu-HU" sz="1800" dirty="0" smtClean="0">
                <a:solidFill>
                  <a:schemeClr val="tx1"/>
                </a:solidFill>
              </a:rPr>
              <a:t>A városokban az "épített környezet" tudatos alakítása hozzájárulhat az életmódváltáshoz: a könnyen bejárható, mozgásra ösztönző városrészek elősegíthetik a lakosok fizikai aktivitásának növekedését, hozzájárulva az elhízás és a cukorbetegség előfordulásának csökkenéséhez. </a:t>
            </a:r>
          </a:p>
          <a:p>
            <a:pPr algn="just">
              <a:lnSpc>
                <a:spcPct val="120000"/>
              </a:lnSpc>
            </a:pPr>
            <a:r>
              <a:rPr lang="hu-HU" sz="1800" dirty="0" smtClean="0">
                <a:solidFill>
                  <a:schemeClr val="tx1"/>
                </a:solidFill>
              </a:rPr>
              <a:t>A lakhatási körülmények, az egészséges élelmiszerek hozzáférhetősége és elérhetősége, a légszennyezettség és a zöldterületek elhelyezkedése egyaránt befolyásolja az épített környezet egészséghatásait, valamint az anyagcserével kapcsolatos egészségkockázatok alakulását. </a:t>
            </a:r>
          </a:p>
          <a:p>
            <a:pPr algn="just">
              <a:lnSpc>
                <a:spcPct val="120000"/>
              </a:lnSpc>
            </a:pPr>
            <a:r>
              <a:rPr lang="hu-HU" sz="1800" dirty="0" smtClean="0">
                <a:solidFill>
                  <a:schemeClr val="tx1"/>
                </a:solidFill>
              </a:rPr>
              <a:t>A „</a:t>
            </a:r>
            <a:r>
              <a:rPr lang="hu-HU" sz="1800" dirty="0" err="1" smtClean="0">
                <a:solidFill>
                  <a:schemeClr val="tx1"/>
                </a:solidFill>
              </a:rPr>
              <a:t>Nationwide</a:t>
            </a:r>
            <a:r>
              <a:rPr lang="hu-HU" sz="1800" dirty="0" smtClean="0">
                <a:solidFill>
                  <a:schemeClr val="tx1"/>
                </a:solidFill>
              </a:rPr>
              <a:t> </a:t>
            </a:r>
            <a:r>
              <a:rPr lang="hu-HU" sz="1800" dirty="0" err="1" smtClean="0">
                <a:solidFill>
                  <a:schemeClr val="tx1"/>
                </a:solidFill>
              </a:rPr>
              <a:t>Nurses</a:t>
            </a:r>
            <a:r>
              <a:rPr lang="hu-HU" sz="1800" dirty="0" smtClean="0">
                <a:solidFill>
                  <a:schemeClr val="tx1"/>
                </a:solidFill>
              </a:rPr>
              <a:t>' Health </a:t>
            </a:r>
            <a:r>
              <a:rPr lang="hu-HU" sz="1800" dirty="0" err="1" smtClean="0">
                <a:solidFill>
                  <a:schemeClr val="tx1"/>
                </a:solidFill>
              </a:rPr>
              <a:t>Study</a:t>
            </a:r>
            <a:r>
              <a:rPr lang="hu-HU" sz="1800" dirty="0" smtClean="0">
                <a:solidFill>
                  <a:schemeClr val="tx1"/>
                </a:solidFill>
              </a:rPr>
              <a:t>” eredményei szerint a gyalogosan könnyen megközelíthető városi területeken gyakran tapasztalható rossz levegőminőség, míg a kerékpárutak jellemzően a forgalmas közlekedési utak mentén kerülnek kialakításra. </a:t>
            </a:r>
          </a:p>
          <a:p>
            <a:pPr rtl="0">
              <a:lnSpc>
                <a:spcPct val="120000"/>
              </a:lnSpc>
            </a:pPr>
            <a:r>
              <a:rPr lang="hu-HU" sz="1800" dirty="0" smtClean="0">
                <a:solidFill>
                  <a:schemeClr val="tx1"/>
                </a:solidFill>
              </a:rPr>
              <a:t>A kerékpáros infrastruktúra tervezése és kiépítése során elsődleges szempont kell, hogy legyen a használók légszennyezésnek való kitettségének csökkentése. </a:t>
            </a:r>
          </a:p>
          <a:p>
            <a:pPr rtl="0"/>
            <a:endParaRPr lang="hu-HU" dirty="0" smtClean="0"/>
          </a:p>
          <a:p>
            <a:pPr rtl="0"/>
            <a:endParaRPr lang="en-US" dirty="0"/>
          </a:p>
        </p:txBody>
      </p:sp>
      <p:pic>
        <p:nvPicPr>
          <p:cNvPr id="7" name="Picture 6">
            <a:extLst>
              <a:ext uri="{FF2B5EF4-FFF2-40B4-BE49-F238E27FC236}">
                <a16:creationId xmlns:a16="http://schemas.microsoft.com/office/drawing/2014/main" id="{96AC1471-BD89-84FE-CD42-77C8A7D33311}"/>
              </a:ext>
            </a:extLst>
          </p:cNvPr>
          <p:cNvPicPr>
            <a:picLocks noChangeAspect="1"/>
          </p:cNvPicPr>
          <p:nvPr/>
        </p:nvPicPr>
        <p:blipFill rotWithShape="1">
          <a:blip r:embed="rId2">
            <a:extLst>
              <a:ext uri="{28A0092B-C50C-407E-A947-70E740481C1C}">
                <a14:useLocalDpi xmlns:a14="http://schemas.microsoft.com/office/drawing/2010/main" val="0"/>
              </a:ext>
            </a:extLst>
          </a:blip>
          <a:srcRect l="6581" r="3887"/>
          <a:stretch/>
        </p:blipFill>
        <p:spPr>
          <a:xfrm>
            <a:off x="7766756" y="1318846"/>
            <a:ext cx="4390560" cy="4044462"/>
          </a:xfrm>
          <a:prstGeom prst="rect">
            <a:avLst/>
          </a:prstGeom>
        </p:spPr>
      </p:pic>
      <p:sp>
        <p:nvSpPr>
          <p:cNvPr id="9" name="Urban Ecology and Global Climate Change. 10.1002/9781119807216.">
            <a:extLst>
              <a:ext uri="{FF2B5EF4-FFF2-40B4-BE49-F238E27FC236}">
                <a16:creationId xmlns:a16="http://schemas.microsoft.com/office/drawing/2014/main" id="{313D9CC2-78B0-7C71-CA58-40FDD8C79465}"/>
              </a:ext>
            </a:extLst>
          </p:cNvPr>
          <p:cNvSpPr txBox="1"/>
          <p:nvPr/>
        </p:nvSpPr>
        <p:spPr>
          <a:xfrm>
            <a:off x="7345386" y="5346922"/>
            <a:ext cx="4846614"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rtlCol="0" anchor="ctr">
            <a:spAutoFit/>
          </a:bodyPr>
          <a:lstStyle>
            <a:lvl1pPr algn="ctr" defTabSz="292100">
              <a:defRPr sz="1200" i="1">
                <a:solidFill>
                  <a:srgbClr val="7F7F7F"/>
                </a:solidFill>
                <a:latin typeface="Helvetica Neue"/>
                <a:ea typeface="Helvetica Neue"/>
                <a:cs typeface="Helvetica Neue"/>
                <a:sym typeface="Helvetica Neue"/>
              </a:defRPr>
            </a:lvl1pPr>
          </a:lstStyle>
          <a:p>
            <a:pPr defTabSz="228600" rtl="0">
              <a:spcBef>
                <a:spcPts val="600"/>
              </a:spcBef>
              <a:defRPr sz="1400" i="1">
                <a:solidFill>
                  <a:srgbClr val="7F7F7F"/>
                </a:solidFill>
                <a:latin typeface="+mn-lt"/>
                <a:ea typeface="+mn-ea"/>
                <a:cs typeface="+mn-cs"/>
                <a:sym typeface="Helvetica"/>
              </a:defRPr>
            </a:pPr>
            <a:r>
              <a:rPr lang="hu" sz="1200" cap="all" dirty="0">
                <a:solidFill>
                  <a:schemeClr val="tx1"/>
                </a:solidFill>
              </a:rPr>
              <a:t>doi</a:t>
            </a:r>
            <a:r>
              <a:rPr lang="hu" sz="1200" dirty="0">
                <a:solidFill>
                  <a:schemeClr val="tx1"/>
                </a:solidFill>
              </a:rPr>
              <a:t>: 10.1210/endrev/bnac005.</a:t>
            </a:r>
            <a:endParaRPr lang="en-US" sz="1200" dirty="0">
              <a:solidFill>
                <a:schemeClr val="tx1"/>
              </a:solidFill>
              <a:latin typeface="Calibri" panose="020F0502020204030204" pitchFamily="34" charset="0"/>
            </a:endParaRPr>
          </a:p>
        </p:txBody>
      </p:sp>
      <p:sp>
        <p:nvSpPr>
          <p:cNvPr id="10" name="J Endocrinol. 2021 Apr;249(1):R25-R41">
            <a:extLst>
              <a:ext uri="{FF2B5EF4-FFF2-40B4-BE49-F238E27FC236}">
                <a16:creationId xmlns:a16="http://schemas.microsoft.com/office/drawing/2014/main" id="{376C26D7-78F7-2D9E-CA30-E049E9350373}"/>
              </a:ext>
            </a:extLst>
          </p:cNvPr>
          <p:cNvSpPr txBox="1"/>
          <p:nvPr/>
        </p:nvSpPr>
        <p:spPr>
          <a:xfrm>
            <a:off x="7696754" y="5853593"/>
            <a:ext cx="2258013" cy="3836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755885">
              <a:lnSpc>
                <a:spcPct val="90000"/>
              </a:lnSpc>
              <a:spcBef>
                <a:spcPts val="1300"/>
              </a:spcBef>
              <a:defRPr sz="1200" i="1">
                <a:latin typeface="Helvetica Neue"/>
                <a:ea typeface="Helvetica Neue"/>
                <a:cs typeface="Helvetica Neue"/>
                <a:sym typeface="Helvetica Neue"/>
              </a:defRPr>
            </a:lvl1pPr>
          </a:lstStyle>
          <a:p>
            <a:pPr algn="ctr" rtl="0"/>
            <a:r>
              <a:rPr lang="hu" dirty="0">
                <a:latin typeface="+mn-lt"/>
              </a:rPr>
              <a:t>DOI:10.1002/9781119807216.ch1 DOI: 10.1530/JOE-20-0487.</a:t>
            </a:r>
            <a:endParaRPr lang="en-US" dirty="0">
              <a:solidFill>
                <a:schemeClr val="bg1">
                  <a:lumMod val="50000"/>
                </a:schemeClr>
              </a:solidFill>
              <a:latin typeface="+mn-lt"/>
            </a:endParaRPr>
          </a:p>
        </p:txBody>
      </p:sp>
    </p:spTree>
    <p:extLst>
      <p:ext uri="{BB962C8B-B14F-4D97-AF65-F5344CB8AC3E}">
        <p14:creationId xmlns:p14="http://schemas.microsoft.com/office/powerpoint/2010/main" val="1891917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fontScale="90000"/>
          </a:bodyPr>
          <a:lstStyle/>
          <a:p>
            <a:pPr algn="ctr" rtl="0"/>
            <a:r>
              <a:rPr lang="hu" b="1">
                <a:solidFill>
                  <a:schemeClr val="tx1"/>
                </a:solidFill>
              </a:rPr>
              <a:t>Az élelmezési rendszerek átalakítása az étrend javítása érdekében</a:t>
            </a: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865375" y="702644"/>
            <a:ext cx="8302753" cy="5500429"/>
          </a:xfrm>
        </p:spPr>
      </p:pic>
      <p:pic>
        <p:nvPicPr>
          <p:cNvPr id="4" name="Image" descr="Image">
            <a:extLst>
              <a:ext uri="{FF2B5EF4-FFF2-40B4-BE49-F238E27FC236}">
                <a16:creationId xmlns:a16="http://schemas.microsoft.com/office/drawing/2014/main" id="{02DDE84D-8C99-16B3-6238-1E9674A1715B}"/>
              </a:ext>
            </a:extLst>
          </p:cNvPr>
          <p:cNvPicPr>
            <a:picLocks noChangeAspect="1"/>
          </p:cNvPicPr>
          <p:nvPr/>
        </p:nvPicPr>
        <p:blipFill>
          <a:blip r:embed="rId3"/>
          <a:stretch>
            <a:fillRect/>
          </a:stretch>
        </p:blipFill>
        <p:spPr>
          <a:xfrm>
            <a:off x="4262746" y="4403084"/>
            <a:ext cx="3666507" cy="1253315"/>
          </a:xfrm>
          <a:prstGeom prst="rect">
            <a:avLst/>
          </a:prstGeom>
          <a:ln w="12700">
            <a:miter lim="400000"/>
          </a:ln>
        </p:spPr>
      </p:pic>
      <p:sp>
        <p:nvSpPr>
          <p:cNvPr id="6" name="10.3389/fclim.2022.941842">
            <a:extLst>
              <a:ext uri="{FF2B5EF4-FFF2-40B4-BE49-F238E27FC236}">
                <a16:creationId xmlns:a16="http://schemas.microsoft.com/office/drawing/2014/main" id="{7E4A0677-A989-8D24-CAFA-88B410E30E69}"/>
              </a:ext>
            </a:extLst>
          </p:cNvPr>
          <p:cNvSpPr txBox="1"/>
          <p:nvPr/>
        </p:nvSpPr>
        <p:spPr>
          <a:xfrm>
            <a:off x="4906534" y="6155356"/>
            <a:ext cx="2220433"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r" defTabSz="292100">
              <a:defRPr sz="1200" i="1">
                <a:solidFill>
                  <a:srgbClr val="7F7F7F"/>
                </a:solidFill>
              </a:defRPr>
            </a:lvl1pPr>
          </a:lstStyle>
          <a:p>
            <a:pPr rtl="0"/>
            <a:r>
              <a:t>DOI: 10.3389/fclim.2022.941842.</a:t>
            </a:r>
            <a:endParaRPr dirty="0">
              <a:solidFill>
                <a:schemeClr val="tx1"/>
              </a:solidFill>
            </a:endParaRPr>
          </a:p>
        </p:txBody>
      </p:sp>
    </p:spTree>
    <p:extLst>
      <p:ext uri="{BB962C8B-B14F-4D97-AF65-F5344CB8AC3E}">
        <p14:creationId xmlns:p14="http://schemas.microsoft.com/office/powerpoint/2010/main" val="26576052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rtlCol="0">
            <a:normAutofit/>
          </a:bodyPr>
          <a:lstStyle/>
          <a:p>
            <a:pPr algn="ctr" rtl="0"/>
            <a:r>
              <a:rPr lang="hu" b="1" dirty="0">
                <a:solidFill>
                  <a:schemeClr val="tx1"/>
                </a:solidFill>
              </a:rPr>
              <a:t>Éghajlatváltozás és </a:t>
            </a:r>
            <a:r>
              <a:rPr lang="en-US" dirty="0">
                <a:solidFill>
                  <a:schemeClr val="tx1"/>
                </a:solidFill>
              </a:rPr>
              <a:t/>
            </a:r>
            <a:br>
              <a:rPr lang="en-US" dirty="0">
                <a:solidFill>
                  <a:schemeClr val="tx1"/>
                </a:solidFill>
              </a:rPr>
            </a:br>
            <a:r>
              <a:rPr lang="hu" b="1" dirty="0">
                <a:solidFill>
                  <a:schemeClr val="tx1"/>
                </a:solidFill>
              </a:rPr>
              <a:t>anyagcserezavarok</a:t>
            </a:r>
            <a:endParaRPr lang="hu-HU" dirty="0">
              <a:solidFill>
                <a:schemeClr val="tx1"/>
              </a:solidFill>
            </a:endParaRPr>
          </a:p>
        </p:txBody>
      </p:sp>
    </p:spTree>
    <p:extLst>
      <p:ext uri="{BB962C8B-B14F-4D97-AF65-F5344CB8AC3E}">
        <p14:creationId xmlns:p14="http://schemas.microsoft.com/office/powerpoint/2010/main" val="1603605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192505" y="153009"/>
            <a:ext cx="11896826" cy="822937"/>
          </a:xfrm>
        </p:spPr>
        <p:txBody>
          <a:bodyPr rtlCol="0">
            <a:noAutofit/>
          </a:bodyPr>
          <a:lstStyle/>
          <a:p>
            <a:r>
              <a:rPr lang="hu" sz="3000" b="1" dirty="0">
                <a:solidFill>
                  <a:srgbClr val="F4B623"/>
                </a:solidFill>
              </a:rPr>
              <a:t>Szinergikus előnyök kihasználásának lehetőségei: a fenntartható </a:t>
            </a:r>
            <a:r>
              <a:rPr lang="hu" sz="3000" b="1" dirty="0" smtClean="0">
                <a:solidFill>
                  <a:srgbClr val="F4B623"/>
                </a:solidFill>
              </a:rPr>
              <a:t>élelmiszerellátást támogató szakpolitikai intézkedések</a:t>
            </a:r>
            <a:endParaRPr lang="hu" sz="3000" b="1" dirty="0">
              <a:solidFill>
                <a:srgbClr val="F4B623"/>
              </a:solidFill>
            </a:endParaRP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280415" y="1068937"/>
            <a:ext cx="11497057" cy="4938324"/>
          </a:xfrm>
        </p:spPr>
        <p:txBody>
          <a:bodyPr rtlCol="0">
            <a:noAutofit/>
          </a:bodyPr>
          <a:lstStyle/>
          <a:p>
            <a:pPr>
              <a:lnSpc>
                <a:spcPct val="120000"/>
              </a:lnSpc>
            </a:pPr>
            <a:r>
              <a:rPr lang="hu-HU" sz="1400" dirty="0" smtClean="0">
                <a:solidFill>
                  <a:schemeClr val="tx1"/>
                </a:solidFill>
              </a:rPr>
              <a:t>A </a:t>
            </a:r>
            <a:r>
              <a:rPr lang="hu-HU" sz="1400" b="1" dirty="0" smtClean="0">
                <a:solidFill>
                  <a:srgbClr val="F4B623"/>
                </a:solidFill>
              </a:rPr>
              <a:t>fenntartható élelmiszerellátás kialakításával</a:t>
            </a:r>
            <a:r>
              <a:rPr lang="hu-HU" sz="1400" b="1" dirty="0" smtClean="0">
                <a:solidFill>
                  <a:schemeClr val="tx1"/>
                </a:solidFill>
              </a:rPr>
              <a:t> </a:t>
            </a:r>
            <a:r>
              <a:rPr lang="hu-HU" sz="1400" dirty="0" smtClean="0">
                <a:solidFill>
                  <a:schemeClr val="tx1"/>
                </a:solidFill>
              </a:rPr>
              <a:t>összefüggő szakpolitikai intézkedések olyan beavatkozások lehetnek, amelyek az egyének számára ösztönzően hatnak a nagymértékben feldolgozott és állati eredetű étrendről a "fenntartható étrendre" való áttérésére.</a:t>
            </a:r>
          </a:p>
          <a:p>
            <a:pPr marL="457200" lvl="1" indent="0" rtl="0">
              <a:lnSpc>
                <a:spcPct val="120000"/>
              </a:lnSpc>
              <a:buNone/>
            </a:pPr>
            <a:r>
              <a:rPr lang="hu-HU" sz="1400" dirty="0" smtClean="0">
                <a:solidFill>
                  <a:schemeClr val="tx1"/>
                </a:solidFill>
              </a:rPr>
              <a:t>A</a:t>
            </a:r>
            <a:r>
              <a:rPr lang="hu-HU" sz="1400" dirty="0" smtClean="0">
                <a:solidFill>
                  <a:srgbClr val="F4B623"/>
                </a:solidFill>
              </a:rPr>
              <a:t> </a:t>
            </a:r>
            <a:r>
              <a:rPr lang="hu-HU" sz="1400" b="1" dirty="0" smtClean="0">
                <a:solidFill>
                  <a:srgbClr val="F4B623"/>
                </a:solidFill>
              </a:rPr>
              <a:t>"fenntartható étrend" </a:t>
            </a:r>
            <a:r>
              <a:rPr lang="hu-HU" sz="1400" dirty="0" smtClean="0">
                <a:solidFill>
                  <a:schemeClr val="tx1"/>
                </a:solidFill>
              </a:rPr>
              <a:t>alacsony környezeti hatásokkal jár, elősegíti az élelmiszer- és táplálkozásbiztonság fenntartását, és támogatja a jelen és a jövő nemzedékek egészséges életvezetését.</a:t>
            </a:r>
            <a:endParaRPr lang="hu-HU" sz="1400" dirty="0" smtClean="0">
              <a:solidFill>
                <a:srgbClr val="F4B623"/>
              </a:solidFill>
            </a:endParaRPr>
          </a:p>
          <a:p>
            <a:pPr rtl="0">
              <a:lnSpc>
                <a:spcPct val="120000"/>
              </a:lnSpc>
            </a:pPr>
            <a:r>
              <a:rPr lang="hu-HU" sz="1400" dirty="0" smtClean="0">
                <a:solidFill>
                  <a:schemeClr val="tx1"/>
                </a:solidFill>
              </a:rPr>
              <a:t>A fenntartható táplálkozás biztosításához fenntartható élelmiszer-rendszerekre van szükség, amely fenntartható mezőgazdaságra alapozottan működik.</a:t>
            </a:r>
          </a:p>
          <a:p>
            <a:pPr rtl="0">
              <a:lnSpc>
                <a:spcPct val="120000"/>
              </a:lnSpc>
            </a:pPr>
            <a:r>
              <a:rPr lang="hu-HU" sz="1400" dirty="0" smtClean="0">
                <a:solidFill>
                  <a:schemeClr val="tx1"/>
                </a:solidFill>
              </a:rPr>
              <a:t>A </a:t>
            </a:r>
            <a:r>
              <a:rPr lang="hu-HU" sz="1400" b="1" dirty="0" smtClean="0">
                <a:solidFill>
                  <a:srgbClr val="F4B623"/>
                </a:solidFill>
              </a:rPr>
              <a:t>fenntartható élelmezési rendszerek </a:t>
            </a:r>
            <a:r>
              <a:rPr lang="hu-HU" sz="1400" dirty="0" smtClean="0">
                <a:solidFill>
                  <a:schemeClr val="tx1"/>
                </a:solidFill>
              </a:rPr>
              <a:t>a növekvő népesség számára olyan étrendet biztosítanak, amely kevés állati terméket és feldolgozott élelmiszert, és sok helyben termelt gyümölcsöt és zöldséget tartalmaz.</a:t>
            </a:r>
          </a:p>
          <a:p>
            <a:pPr lvl="1" rtl="0">
              <a:lnSpc>
                <a:spcPct val="120000"/>
              </a:lnSpc>
              <a:buFont typeface="Wingdings" pitchFamily="2" charset="2"/>
              <a:buChar char="ü"/>
            </a:pPr>
            <a:r>
              <a:rPr lang="hu-HU" sz="1400" dirty="0" smtClean="0">
                <a:solidFill>
                  <a:schemeClr val="tx1"/>
                </a:solidFill>
              </a:rPr>
              <a:t>Az </a:t>
            </a:r>
            <a:r>
              <a:rPr lang="hu-HU" sz="1400" b="1" dirty="0" smtClean="0">
                <a:solidFill>
                  <a:srgbClr val="F4B623"/>
                </a:solidFill>
              </a:rPr>
              <a:t>állati termékek előállításának és fogyasztásának csökkentése </a:t>
            </a:r>
            <a:r>
              <a:rPr lang="hu-HU" sz="1400" dirty="0" smtClean="0">
                <a:solidFill>
                  <a:schemeClr val="tx1"/>
                </a:solidFill>
              </a:rPr>
              <a:t>– az üvegházhatású gázok kibocsátásának csökkentése, az étrend javítása, valamint az elhízásnak, a T2D és egyéb anyagcserebetegségek kockázatának való kitettség csökkentése szempontjából kulcsfontosságú stratégia. </a:t>
            </a:r>
          </a:p>
          <a:p>
            <a:pPr lvl="1" rtl="0">
              <a:lnSpc>
                <a:spcPct val="120000"/>
              </a:lnSpc>
              <a:buFont typeface="Wingdings" pitchFamily="2" charset="2"/>
              <a:buChar char="ü"/>
            </a:pPr>
            <a:r>
              <a:rPr lang="hu-HU" sz="1400" dirty="0" smtClean="0">
                <a:solidFill>
                  <a:schemeClr val="tx1"/>
                </a:solidFill>
              </a:rPr>
              <a:t>Az étrend </a:t>
            </a:r>
            <a:r>
              <a:rPr lang="hu-HU" sz="1400" b="1" dirty="0" smtClean="0">
                <a:solidFill>
                  <a:srgbClr val="F4B623"/>
                </a:solidFill>
              </a:rPr>
              <a:t>diverzifikálása, dúsítás, </a:t>
            </a:r>
            <a:r>
              <a:rPr lang="hu-HU" sz="1400" b="1" dirty="0" err="1" smtClean="0">
                <a:solidFill>
                  <a:srgbClr val="F4B623"/>
                </a:solidFill>
              </a:rPr>
              <a:t>biofortifikáció</a:t>
            </a:r>
            <a:r>
              <a:rPr lang="hu-HU" sz="1400" b="1" dirty="0" smtClean="0">
                <a:solidFill>
                  <a:srgbClr val="F4B623"/>
                </a:solidFill>
              </a:rPr>
              <a:t> és alternatív fehérjeforrások </a:t>
            </a:r>
            <a:r>
              <a:rPr lang="hu-HU" sz="1400" dirty="0" smtClean="0">
                <a:solidFill>
                  <a:schemeClr val="tx1"/>
                </a:solidFill>
              </a:rPr>
              <a:t>(pl. ehető rovarok) </a:t>
            </a:r>
            <a:r>
              <a:rPr lang="hu-HU" sz="1400" b="1" dirty="0" smtClean="0">
                <a:solidFill>
                  <a:srgbClr val="F4B623"/>
                </a:solidFill>
              </a:rPr>
              <a:t>bevonása</a:t>
            </a:r>
            <a:r>
              <a:rPr lang="hu-HU" sz="1400" dirty="0" smtClean="0">
                <a:solidFill>
                  <a:schemeClr val="tx1"/>
                </a:solidFill>
              </a:rPr>
              <a:t> csak néhány a rendelkezésre álló alternatív lehetőségek közül.</a:t>
            </a:r>
          </a:p>
          <a:p>
            <a:pPr lvl="1" rtl="0">
              <a:lnSpc>
                <a:spcPct val="120000"/>
              </a:lnSpc>
              <a:buFont typeface="Wingdings" pitchFamily="2" charset="2"/>
              <a:buChar char="ü"/>
            </a:pPr>
            <a:r>
              <a:rPr lang="hu-HU" sz="1400" dirty="0" smtClean="0">
                <a:solidFill>
                  <a:schemeClr val="tx1"/>
                </a:solidFill>
              </a:rPr>
              <a:t>Fenntartható mezőgazdaság – élelmezésbiztonság hatékony, környezetbarát és társadalmilag felelős módon. </a:t>
            </a:r>
          </a:p>
          <a:p>
            <a:pPr lvl="2">
              <a:lnSpc>
                <a:spcPct val="120000"/>
              </a:lnSpc>
              <a:buFont typeface="Wingdings" pitchFamily="2" charset="2"/>
              <a:buChar char="§"/>
            </a:pPr>
            <a:r>
              <a:rPr lang="hu-HU" sz="1400" dirty="0" smtClean="0">
                <a:solidFill>
                  <a:schemeClr val="tx1"/>
                </a:solidFill>
              </a:rPr>
              <a:t>Helyi élelmiszertermelés / tápláló élelmiszerek megfizethetősége</a:t>
            </a:r>
          </a:p>
          <a:p>
            <a:pPr lvl="2">
              <a:lnSpc>
                <a:spcPct val="120000"/>
              </a:lnSpc>
              <a:buFont typeface="Wingdings" pitchFamily="2" charset="2"/>
              <a:buChar char="§"/>
            </a:pPr>
            <a:r>
              <a:rPr lang="hu-HU" sz="1400" dirty="0" smtClean="0">
                <a:solidFill>
                  <a:schemeClr val="tx1"/>
                </a:solidFill>
              </a:rPr>
              <a:t>Városi mezőgazdaság – városi közösségi és iskolai kertek és termelői piacok / helyi hozzáférés a friss, helyi és szezonális élelmiszerekhez</a:t>
            </a:r>
          </a:p>
          <a:p>
            <a:pPr lvl="2">
              <a:lnSpc>
                <a:spcPct val="120000"/>
              </a:lnSpc>
              <a:buFont typeface="Wingdings" pitchFamily="2" charset="2"/>
              <a:buChar char="§"/>
            </a:pPr>
            <a:r>
              <a:rPr lang="hu-HU" sz="1400" dirty="0" smtClean="0">
                <a:solidFill>
                  <a:schemeClr val="tx1"/>
                </a:solidFill>
              </a:rPr>
              <a:t>Érthető táplálkozási információk az élelmiszerek címkézése, az étrendi iránymutatások és a tudatosító kampányok révén. </a:t>
            </a:r>
            <a:endParaRPr lang="hu-HU" sz="1400" dirty="0"/>
          </a:p>
        </p:txBody>
      </p:sp>
      <p:sp>
        <p:nvSpPr>
          <p:cNvPr id="14" name="10.3389/fclim.2022.941842">
            <a:extLst>
              <a:ext uri="{FF2B5EF4-FFF2-40B4-BE49-F238E27FC236}">
                <a16:creationId xmlns:a16="http://schemas.microsoft.com/office/drawing/2014/main" id="{697BF73D-C350-5ACC-9877-1B2B53A2E527}"/>
              </a:ext>
            </a:extLst>
          </p:cNvPr>
          <p:cNvSpPr txBox="1"/>
          <p:nvPr/>
        </p:nvSpPr>
        <p:spPr>
          <a:xfrm>
            <a:off x="8891444" y="621191"/>
            <a:ext cx="3044289" cy="4206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r" defTabSz="292100">
              <a:defRPr sz="1200" i="1">
                <a:solidFill>
                  <a:srgbClr val="7F7F7F"/>
                </a:solidFill>
              </a:defRPr>
            </a:lvl1pPr>
          </a:lstStyle>
          <a:p>
            <a:pPr rtl="0"/>
            <a:r>
              <a:rPr lang="hu" cap="all" dirty="0">
                <a:solidFill>
                  <a:schemeClr val="tx1"/>
                </a:solidFill>
              </a:rPr>
              <a:t>doi</a:t>
            </a:r>
            <a:r>
              <a:rPr lang="hu" dirty="0">
                <a:solidFill>
                  <a:schemeClr val="tx1"/>
                </a:solidFill>
              </a:rPr>
              <a:t>: 10.1016/j.earlhumdev.2020.105220.</a:t>
            </a:r>
          </a:p>
          <a:p>
            <a:pPr rtl="0"/>
            <a:r>
              <a:rPr dirty="0"/>
              <a:t>DOI: 10.3389/fclim.2022.941842. </a:t>
            </a:r>
          </a:p>
        </p:txBody>
      </p:sp>
    </p:spTree>
    <p:extLst>
      <p:ext uri="{BB962C8B-B14F-4D97-AF65-F5344CB8AC3E}">
        <p14:creationId xmlns:p14="http://schemas.microsoft.com/office/powerpoint/2010/main" val="37444216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147587" y="172652"/>
            <a:ext cx="11896826" cy="1111025"/>
          </a:xfrm>
        </p:spPr>
        <p:txBody>
          <a:bodyPr rtlCol="0">
            <a:normAutofit/>
          </a:bodyPr>
          <a:lstStyle/>
          <a:p>
            <a:pPr algn="ctr" rtl="0">
              <a:lnSpc>
                <a:spcPct val="110000"/>
              </a:lnSpc>
            </a:pPr>
            <a:r>
              <a:rPr lang="hu" sz="2600" dirty="0" smtClean="0">
                <a:solidFill>
                  <a:srgbClr val="0481C9"/>
                </a:solidFill>
              </a:rPr>
              <a:t>Hogyan </a:t>
            </a:r>
            <a:r>
              <a:rPr lang="hu" sz="2600" dirty="0">
                <a:solidFill>
                  <a:srgbClr val="0481C9"/>
                </a:solidFill>
              </a:rPr>
              <a:t>lehet a legjobban felkészülni </a:t>
            </a:r>
            <a:r>
              <a:rPr lang="hu" sz="2600" dirty="0" smtClean="0">
                <a:solidFill>
                  <a:srgbClr val="0481C9"/>
                </a:solidFill>
              </a:rPr>
              <a:t>a cukorbetegség kezelésére </a:t>
            </a:r>
            <a:r>
              <a:rPr lang="en-US" sz="2600" dirty="0">
                <a:solidFill>
                  <a:srgbClr val="0481C9"/>
                </a:solidFill>
              </a:rPr>
              <a:t/>
            </a:r>
            <a:br>
              <a:rPr lang="en-US" sz="2600" dirty="0">
                <a:solidFill>
                  <a:srgbClr val="0481C9"/>
                </a:solidFill>
              </a:rPr>
            </a:br>
            <a:r>
              <a:rPr lang="hu" sz="2600" dirty="0">
                <a:solidFill>
                  <a:srgbClr val="0481C9"/>
                </a:solidFill>
              </a:rPr>
              <a:t>szélsőséges </a:t>
            </a:r>
            <a:r>
              <a:rPr lang="hu" sz="2600" dirty="0" smtClean="0">
                <a:solidFill>
                  <a:srgbClr val="0481C9"/>
                </a:solidFill>
              </a:rPr>
              <a:t>időjárási </a:t>
            </a:r>
            <a:r>
              <a:rPr lang="hu" sz="2600" dirty="0">
                <a:solidFill>
                  <a:srgbClr val="0481C9"/>
                </a:solidFill>
              </a:rPr>
              <a:t>események esetén?</a:t>
            </a: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280416" y="1563623"/>
            <a:ext cx="8705322" cy="4831579"/>
          </a:xfrm>
        </p:spPr>
        <p:txBody>
          <a:bodyPr rtlCol="0">
            <a:normAutofit fontScale="92500" lnSpcReduction="10000"/>
          </a:bodyPr>
          <a:lstStyle/>
          <a:p>
            <a:pPr rtl="0">
              <a:lnSpc>
                <a:spcPct val="110000"/>
              </a:lnSpc>
            </a:pPr>
            <a:r>
              <a:rPr lang="hu-HU" sz="1900" dirty="0" smtClean="0">
                <a:solidFill>
                  <a:srgbClr val="C00000"/>
                </a:solidFill>
              </a:rPr>
              <a:t>A cukorbetegség mindennapi kezelése </a:t>
            </a:r>
            <a:r>
              <a:rPr lang="hu-HU" sz="1900" dirty="0" smtClean="0">
                <a:solidFill>
                  <a:schemeClr val="tx1"/>
                </a:solidFill>
              </a:rPr>
              <a:t>egyre összetettebbé válik a CC-korszakban</a:t>
            </a:r>
            <a:r>
              <a:rPr lang="hu-HU" sz="1900" dirty="0" smtClean="0">
                <a:solidFill>
                  <a:srgbClr val="C00000"/>
                </a:solidFill>
              </a:rPr>
              <a:t>.</a:t>
            </a:r>
          </a:p>
          <a:p>
            <a:pPr rtl="0">
              <a:lnSpc>
                <a:spcPct val="110000"/>
              </a:lnSpc>
            </a:pPr>
            <a:r>
              <a:rPr lang="hu-HU" sz="1900" dirty="0" smtClean="0">
                <a:solidFill>
                  <a:schemeClr val="tx1"/>
                </a:solidFill>
              </a:rPr>
              <a:t>A cukorbetegség mindennapi kezelésének és kezelési protokolljainak figyelembe kell venniük az időjárás sajátoságait.</a:t>
            </a:r>
          </a:p>
          <a:p>
            <a:pPr lvl="1" rtl="0">
              <a:lnSpc>
                <a:spcPct val="110000"/>
              </a:lnSpc>
              <a:spcAft>
                <a:spcPts val="500"/>
              </a:spcAft>
              <a:buFont typeface="Wingdings" pitchFamily="2" charset="2"/>
              <a:buChar char="ü"/>
            </a:pPr>
            <a:r>
              <a:rPr lang="hu-HU" sz="1800" dirty="0" smtClean="0">
                <a:solidFill>
                  <a:schemeClr val="tx1"/>
                </a:solidFill>
              </a:rPr>
              <a:t>Figyelmet kell fordítani a folyadék rendszeres pótlására.</a:t>
            </a:r>
          </a:p>
          <a:p>
            <a:pPr lvl="1" rtl="0">
              <a:lnSpc>
                <a:spcPct val="110000"/>
              </a:lnSpc>
              <a:spcAft>
                <a:spcPts val="500"/>
              </a:spcAft>
              <a:buFont typeface="Wingdings" pitchFamily="2" charset="2"/>
              <a:buChar char="ü"/>
            </a:pPr>
            <a:r>
              <a:rPr lang="hu-HU" sz="1800" dirty="0" smtClean="0">
                <a:solidFill>
                  <a:schemeClr val="tx1"/>
                </a:solidFill>
              </a:rPr>
              <a:t>A betegeket arra kell ösztönözni , hogy a nap legmelegebb időszakában ne a szabadban, hanem légkondicionált helyiségben  tartózkodjanak.</a:t>
            </a:r>
          </a:p>
          <a:p>
            <a:pPr lvl="1" algn="just" rtl="0">
              <a:lnSpc>
                <a:spcPct val="110000"/>
              </a:lnSpc>
              <a:spcAft>
                <a:spcPts val="500"/>
              </a:spcAft>
              <a:buFont typeface="Wingdings" pitchFamily="2" charset="2"/>
              <a:buChar char="ü"/>
            </a:pPr>
            <a:r>
              <a:rPr lang="hu-HU" sz="1800" dirty="0" smtClean="0">
                <a:solidFill>
                  <a:schemeClr val="tx1"/>
                </a:solidFill>
              </a:rPr>
              <a:t>A cukorbetegség mindennapi kezelésében (</a:t>
            </a:r>
            <a:r>
              <a:rPr lang="hu-HU" sz="1800" dirty="0" err="1" smtClean="0">
                <a:solidFill>
                  <a:schemeClr val="tx1"/>
                </a:solidFill>
              </a:rPr>
              <a:t>gyógyszerezés</a:t>
            </a:r>
            <a:r>
              <a:rPr lang="hu-HU" sz="1800" dirty="0" smtClean="0">
                <a:solidFill>
                  <a:schemeClr val="tx1"/>
                </a:solidFill>
              </a:rPr>
              <a:t>, étrend, fizikai aktivitás) szezonális változtatásokra lehet szükség a </a:t>
            </a:r>
            <a:r>
              <a:rPr lang="hu-HU" sz="1800" dirty="0" err="1" smtClean="0">
                <a:solidFill>
                  <a:schemeClr val="tx1"/>
                </a:solidFill>
              </a:rPr>
              <a:t>glikémiás</a:t>
            </a:r>
            <a:r>
              <a:rPr lang="hu-HU" sz="1800" dirty="0" smtClean="0">
                <a:solidFill>
                  <a:schemeClr val="tx1"/>
                </a:solidFill>
              </a:rPr>
              <a:t> kontroll következetességének elérése érdekében.</a:t>
            </a:r>
          </a:p>
          <a:p>
            <a:pPr lvl="1" rtl="0">
              <a:lnSpc>
                <a:spcPct val="110000"/>
              </a:lnSpc>
              <a:spcAft>
                <a:spcPts val="500"/>
              </a:spcAft>
              <a:buFont typeface="Wingdings" pitchFamily="2" charset="2"/>
              <a:buChar char="ü"/>
            </a:pPr>
            <a:r>
              <a:rPr lang="hu-HU" sz="1800" dirty="0" smtClean="0">
                <a:solidFill>
                  <a:schemeClr val="tx1"/>
                </a:solidFill>
              </a:rPr>
              <a:t>A betegeknek a hőségben folyamatosan figyelniük kell a glükózszintjük változását, és hogy szükség lehet az inzulinos kezelés megváltoztatására. </a:t>
            </a:r>
          </a:p>
          <a:p>
            <a:pPr lvl="1" algn="just" rtl="0">
              <a:lnSpc>
                <a:spcPct val="110000"/>
              </a:lnSpc>
              <a:spcAft>
                <a:spcPts val="500"/>
              </a:spcAft>
              <a:buFont typeface="Wingdings" pitchFamily="2" charset="2"/>
              <a:buChar char="ü"/>
            </a:pPr>
            <a:r>
              <a:rPr lang="hu-HU" sz="1800" dirty="0" smtClean="0">
                <a:solidFill>
                  <a:schemeClr val="tx1"/>
                </a:solidFill>
              </a:rPr>
              <a:t>Figyelmet kell fordítani az inzulin és az orális </a:t>
            </a:r>
            <a:r>
              <a:rPr lang="hu-HU" sz="1800" dirty="0" err="1" smtClean="0">
                <a:solidFill>
                  <a:schemeClr val="tx1"/>
                </a:solidFill>
              </a:rPr>
              <a:t>hipoglikémiás</a:t>
            </a:r>
            <a:r>
              <a:rPr lang="hu-HU" sz="1800" dirty="0" smtClean="0">
                <a:solidFill>
                  <a:schemeClr val="tx1"/>
                </a:solidFill>
              </a:rPr>
              <a:t> gyógyszereknek, valamint a </a:t>
            </a:r>
            <a:r>
              <a:rPr lang="hu-HU" sz="1800" dirty="0" err="1" smtClean="0">
                <a:solidFill>
                  <a:schemeClr val="tx1"/>
                </a:solidFill>
              </a:rPr>
              <a:t>glükométereknek</a:t>
            </a:r>
            <a:r>
              <a:rPr lang="hu-HU" sz="1800" dirty="0" smtClean="0">
                <a:solidFill>
                  <a:schemeClr val="tx1"/>
                </a:solidFill>
              </a:rPr>
              <a:t> és az inzulinpumpáknak a teljesítményük szempontjából optimális hőmérséklet-tartományban való tárolására. </a:t>
            </a:r>
          </a:p>
          <a:p>
            <a:pPr rtl="0"/>
            <a:endParaRPr lang="en-US" dirty="0"/>
          </a:p>
        </p:txBody>
      </p:sp>
      <p:pic>
        <p:nvPicPr>
          <p:cNvPr id="7" name="Picture 6">
            <a:extLst>
              <a:ext uri="{FF2B5EF4-FFF2-40B4-BE49-F238E27FC236}">
                <a16:creationId xmlns:a16="http://schemas.microsoft.com/office/drawing/2014/main" id="{ED0487A6-27DA-B538-BA6E-11B4F4E0F8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7204" y="1005067"/>
            <a:ext cx="5756666" cy="5756666"/>
          </a:xfrm>
          <a:prstGeom prst="rect">
            <a:avLst/>
          </a:prstGeom>
        </p:spPr>
      </p:pic>
      <p:sp>
        <p:nvSpPr>
          <p:cNvPr id="9" name="Endocr Pract. 2010 May-Jun;16(3):506-11.">
            <a:extLst>
              <a:ext uri="{FF2B5EF4-FFF2-40B4-BE49-F238E27FC236}">
                <a16:creationId xmlns:a16="http://schemas.microsoft.com/office/drawing/2014/main" id="{7635E689-904C-0D94-F371-9362A9CE4155}"/>
              </a:ext>
            </a:extLst>
          </p:cNvPr>
          <p:cNvSpPr txBox="1"/>
          <p:nvPr/>
        </p:nvSpPr>
        <p:spPr>
          <a:xfrm>
            <a:off x="3928802" y="6159240"/>
            <a:ext cx="1518044"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algn="ctr" defTabSz="292100">
              <a:defRPr sz="1200" i="1">
                <a:solidFill>
                  <a:srgbClr val="7F7F7F"/>
                </a:solidFill>
              </a:defRPr>
            </a:lvl1pPr>
          </a:lstStyle>
          <a:p>
            <a:pPr rtl="0"/>
            <a:r>
              <a:rPr lang="hu" cap="all">
                <a:solidFill>
                  <a:schemeClr val="tx1"/>
                </a:solidFill>
              </a:rPr>
              <a:t>doi</a:t>
            </a:r>
            <a:r>
              <a:rPr lang="hu">
                <a:solidFill>
                  <a:schemeClr val="tx1"/>
                </a:solidFill>
              </a:rPr>
              <a:t>: 10.4158/EP09344.</a:t>
            </a:r>
            <a:endParaRPr dirty="0">
              <a:solidFill>
                <a:schemeClr val="tx1"/>
              </a:solidFill>
            </a:endParaRPr>
          </a:p>
        </p:txBody>
      </p:sp>
    </p:spTree>
    <p:extLst>
      <p:ext uri="{BB962C8B-B14F-4D97-AF65-F5344CB8AC3E}">
        <p14:creationId xmlns:p14="http://schemas.microsoft.com/office/powerpoint/2010/main" val="2517938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417542"/>
            <a:ext cx="11896826" cy="795796"/>
          </a:xfrm>
        </p:spPr>
        <p:txBody>
          <a:bodyPr rtlCol="0">
            <a:normAutofit fontScale="90000"/>
          </a:bodyPr>
          <a:lstStyle/>
          <a:p>
            <a:pPr>
              <a:lnSpc>
                <a:spcPct val="100000"/>
              </a:lnSpc>
            </a:pPr>
            <a:r>
              <a:rPr lang="hu" sz="3200" b="1" dirty="0">
                <a:solidFill>
                  <a:srgbClr val="0481C9"/>
                </a:solidFill>
              </a:rPr>
              <a:t>K</a:t>
            </a:r>
            <a:r>
              <a:rPr lang="hu" sz="3200" b="1" dirty="0" smtClean="0">
                <a:solidFill>
                  <a:srgbClr val="0481C9"/>
                </a:solidFill>
              </a:rPr>
              <a:t>örnyezeti </a:t>
            </a:r>
            <a:r>
              <a:rPr lang="hu" sz="3200" b="1" dirty="0">
                <a:solidFill>
                  <a:srgbClr val="0481C9"/>
                </a:solidFill>
              </a:rPr>
              <a:t>tényezők </a:t>
            </a:r>
            <a:r>
              <a:rPr lang="hu" sz="3200" b="1" dirty="0" smtClean="0">
                <a:solidFill>
                  <a:srgbClr val="0481C9"/>
                </a:solidFill>
              </a:rPr>
              <a:t>figyelembe vétele a cukorbetegség </a:t>
            </a:r>
            <a:r>
              <a:rPr lang="hu" sz="3200" b="1" dirty="0">
                <a:solidFill>
                  <a:srgbClr val="0481C9"/>
                </a:solidFill>
              </a:rPr>
              <a:t>kezelése </a:t>
            </a:r>
            <a:r>
              <a:rPr lang="hu" sz="3200" b="1" dirty="0" smtClean="0">
                <a:solidFill>
                  <a:srgbClr val="0481C9"/>
                </a:solidFill>
              </a:rPr>
              <a:t>során nemzeti </a:t>
            </a:r>
            <a:r>
              <a:rPr lang="hu" sz="3200" b="1" dirty="0">
                <a:solidFill>
                  <a:srgbClr val="0481C9"/>
                </a:solidFill>
              </a:rPr>
              <a:t>szint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57200" y="1679331"/>
            <a:ext cx="11125200" cy="4995951"/>
          </a:xfrm>
        </p:spPr>
        <p:txBody>
          <a:bodyPr rtlCol="0">
            <a:normAutofit/>
          </a:bodyPr>
          <a:lstStyle/>
          <a:p>
            <a:pPr marL="0" indent="0" algn="just">
              <a:lnSpc>
                <a:spcPct val="130000"/>
              </a:lnSpc>
              <a:buNone/>
            </a:pPr>
            <a:r>
              <a:rPr lang="hu-HU" sz="2000" dirty="0">
                <a:solidFill>
                  <a:schemeClr val="tx1"/>
                </a:solidFill>
              </a:rPr>
              <a:t>A </a:t>
            </a:r>
            <a:r>
              <a:rPr lang="hu-HU" sz="2000" dirty="0" smtClean="0">
                <a:solidFill>
                  <a:schemeClr val="tx1"/>
                </a:solidFill>
              </a:rPr>
              <a:t>cukorbetegség környezeti tényezők figyelembe vételével történő kezelését célzó stratégia </a:t>
            </a:r>
            <a:r>
              <a:rPr lang="hu-HU" sz="2000" dirty="0">
                <a:solidFill>
                  <a:schemeClr val="tx1"/>
                </a:solidFill>
              </a:rPr>
              <a:t>kidolgozása </a:t>
            </a:r>
            <a:r>
              <a:rPr lang="hu-HU" sz="2000" dirty="0" smtClean="0">
                <a:solidFill>
                  <a:schemeClr val="tx1"/>
                </a:solidFill>
              </a:rPr>
              <a:t>érdekében </a:t>
            </a:r>
            <a:r>
              <a:rPr lang="hu-HU" sz="2000" dirty="0">
                <a:solidFill>
                  <a:schemeClr val="tx1"/>
                </a:solidFill>
              </a:rPr>
              <a:t>többszintű megközelítés szükséges. Azokban a régiókban, amelyeket geológiai vagy szélsőséges időjárási események veszélyeztetnek, összehangolt erőfeszítésekre van szükség a kormányzat, a </a:t>
            </a:r>
            <a:r>
              <a:rPr lang="hu-HU" sz="2000" dirty="0" smtClean="0">
                <a:solidFill>
                  <a:schemeClr val="tx1"/>
                </a:solidFill>
              </a:rPr>
              <a:t>civil szervezetek </a:t>
            </a:r>
            <a:r>
              <a:rPr lang="hu-HU" sz="2000" dirty="0">
                <a:solidFill>
                  <a:schemeClr val="tx1"/>
                </a:solidFill>
              </a:rPr>
              <a:t>és az egészségügyi intézmények részéről:</a:t>
            </a:r>
          </a:p>
          <a:p>
            <a:pPr lvl="1">
              <a:lnSpc>
                <a:spcPct val="110000"/>
              </a:lnSpc>
              <a:spcAft>
                <a:spcPts val="900"/>
              </a:spcAft>
              <a:buFont typeface="Wingdings" panose="05000000000000000000" pitchFamily="2" charset="2"/>
              <a:buChar char="ü"/>
            </a:pPr>
            <a:r>
              <a:rPr lang="hu-HU" sz="1800" dirty="0">
                <a:solidFill>
                  <a:schemeClr val="tx1"/>
                </a:solidFill>
              </a:rPr>
              <a:t>Felkészülési tervek </a:t>
            </a:r>
            <a:r>
              <a:rPr lang="hu-HU" sz="1800" dirty="0" smtClean="0">
                <a:solidFill>
                  <a:schemeClr val="tx1"/>
                </a:solidFill>
              </a:rPr>
              <a:t>kidolgozása, </a:t>
            </a:r>
            <a:r>
              <a:rPr lang="hu-HU" sz="1800" dirty="0">
                <a:solidFill>
                  <a:schemeClr val="tx1"/>
                </a:solidFill>
              </a:rPr>
              <a:t>végrehajtása és </a:t>
            </a:r>
            <a:r>
              <a:rPr lang="hu-HU" sz="1800" dirty="0" smtClean="0">
                <a:solidFill>
                  <a:schemeClr val="tx1"/>
                </a:solidFill>
              </a:rPr>
              <a:t>kommunikálása, </a:t>
            </a:r>
            <a:r>
              <a:rPr lang="hu-HU" sz="1800" dirty="0">
                <a:solidFill>
                  <a:schemeClr val="tx1"/>
                </a:solidFill>
              </a:rPr>
              <a:t>amelyek </a:t>
            </a:r>
            <a:r>
              <a:rPr lang="hu-HU" sz="1800" dirty="0" smtClean="0">
                <a:solidFill>
                  <a:schemeClr val="tx1"/>
                </a:solidFill>
              </a:rPr>
              <a:t>a szélsőséges időjárási helyzetekkel kapcsolatos felkészülést segítő célzott </a:t>
            </a:r>
            <a:r>
              <a:rPr lang="hu-HU" sz="1800" dirty="0">
                <a:solidFill>
                  <a:schemeClr val="tx1"/>
                </a:solidFill>
              </a:rPr>
              <a:t>információkat tartalmaznak a cukorbetegek számára.</a:t>
            </a:r>
          </a:p>
          <a:p>
            <a:pPr lvl="1">
              <a:lnSpc>
                <a:spcPct val="110000"/>
              </a:lnSpc>
              <a:spcAft>
                <a:spcPts val="900"/>
              </a:spcAft>
              <a:buFont typeface="Wingdings" panose="05000000000000000000" pitchFamily="2" charset="2"/>
              <a:buChar char="ü"/>
            </a:pPr>
            <a:r>
              <a:rPr lang="hu-HU" sz="1800" dirty="0">
                <a:solidFill>
                  <a:schemeClr val="tx1"/>
                </a:solidFill>
              </a:rPr>
              <a:t>Vészhelyzeti </a:t>
            </a:r>
            <a:r>
              <a:rPr lang="hu-HU" sz="1800" dirty="0" smtClean="0">
                <a:solidFill>
                  <a:schemeClr val="tx1"/>
                </a:solidFill>
              </a:rPr>
              <a:t>intézkedési tervek kidolgozása </a:t>
            </a:r>
            <a:r>
              <a:rPr lang="hu-HU" sz="1800" dirty="0">
                <a:solidFill>
                  <a:schemeClr val="tx1"/>
                </a:solidFill>
              </a:rPr>
              <a:t>a legnagyobb kockázatnak kitett betegek sürgős ellátására és az egészségügyi szolgáltatásokhoz való hozzáférés </a:t>
            </a:r>
            <a:r>
              <a:rPr lang="hu-HU" sz="1800" dirty="0" smtClean="0">
                <a:solidFill>
                  <a:schemeClr val="tx1"/>
                </a:solidFill>
              </a:rPr>
              <a:t>akadálymentes biztosítása érdekében.</a:t>
            </a:r>
            <a:endParaRPr lang="hu-HU" sz="1800" dirty="0">
              <a:solidFill>
                <a:schemeClr val="tx1"/>
              </a:solidFill>
            </a:endParaRPr>
          </a:p>
          <a:p>
            <a:pPr lvl="1">
              <a:lnSpc>
                <a:spcPct val="110000"/>
              </a:lnSpc>
              <a:spcAft>
                <a:spcPts val="900"/>
              </a:spcAft>
              <a:buFont typeface="Wingdings" panose="05000000000000000000" pitchFamily="2" charset="2"/>
              <a:buChar char="ü"/>
            </a:pPr>
            <a:r>
              <a:rPr lang="hu-HU" sz="1800" dirty="0">
                <a:solidFill>
                  <a:schemeClr val="tx1"/>
                </a:solidFill>
              </a:rPr>
              <a:t>Az </a:t>
            </a:r>
            <a:r>
              <a:rPr lang="hu-HU" sz="1800" dirty="0" smtClean="0">
                <a:solidFill>
                  <a:schemeClr val="tx1"/>
                </a:solidFill>
              </a:rPr>
              <a:t>életmentő és mindennapi kezeléshez szükséges gyógyszerek rendelkezésre állasának folyamatos </a:t>
            </a:r>
            <a:r>
              <a:rPr lang="hu-HU" sz="1800" dirty="0" err="1" smtClean="0">
                <a:solidFill>
                  <a:schemeClr val="tx1"/>
                </a:solidFill>
              </a:rPr>
              <a:t>monitorozása</a:t>
            </a:r>
            <a:r>
              <a:rPr lang="hu-HU" sz="1800" dirty="0" smtClean="0">
                <a:solidFill>
                  <a:schemeClr val="tx1"/>
                </a:solidFill>
              </a:rPr>
              <a:t> és vészhelyzet esetén a készletek folyamatos pótlásának biztosítása</a:t>
            </a:r>
            <a:r>
              <a:rPr lang="hu-HU" sz="1800" dirty="0">
                <a:solidFill>
                  <a:schemeClr val="tx1"/>
                </a:solidFill>
              </a:rPr>
              <a:t>.</a:t>
            </a:r>
          </a:p>
          <a:p>
            <a:pPr lvl="1">
              <a:lnSpc>
                <a:spcPct val="110000"/>
              </a:lnSpc>
              <a:spcAft>
                <a:spcPts val="900"/>
              </a:spcAft>
              <a:buFont typeface="Wingdings" panose="05000000000000000000" pitchFamily="2" charset="2"/>
              <a:buChar char="ü"/>
            </a:pPr>
            <a:r>
              <a:rPr lang="hu-HU" sz="1800" dirty="0">
                <a:solidFill>
                  <a:schemeClr val="tx1"/>
                </a:solidFill>
              </a:rPr>
              <a:t>Az </a:t>
            </a:r>
            <a:r>
              <a:rPr lang="hu-HU" sz="1800" dirty="0" smtClean="0">
                <a:solidFill>
                  <a:schemeClr val="tx1"/>
                </a:solidFill>
              </a:rPr>
              <a:t>esélyhátrányok kezelése a </a:t>
            </a:r>
            <a:r>
              <a:rPr lang="hu-HU" sz="1800" dirty="0">
                <a:solidFill>
                  <a:schemeClr val="tx1"/>
                </a:solidFill>
              </a:rPr>
              <a:t>cukorbetegséggel kapcsolatos v</a:t>
            </a:r>
            <a:r>
              <a:rPr lang="hu-HU" sz="1800" dirty="0" smtClean="0">
                <a:solidFill>
                  <a:schemeClr val="tx1"/>
                </a:solidFill>
              </a:rPr>
              <a:t>észhelyzeti felkészülési </a:t>
            </a:r>
            <a:r>
              <a:rPr lang="hu-HU" sz="1800" dirty="0">
                <a:solidFill>
                  <a:schemeClr val="tx1"/>
                </a:solidFill>
              </a:rPr>
              <a:t>stratégiákban.</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J Diabetes Sci Technol.2011 Jul; 5(4): 834–842.">
            <a:extLst>
              <a:ext uri="{FF2B5EF4-FFF2-40B4-BE49-F238E27FC236}">
                <a16:creationId xmlns:a16="http://schemas.microsoft.com/office/drawing/2014/main" id="{92FE1191-630C-A363-6EAE-99612B6472A0}"/>
              </a:ext>
            </a:extLst>
          </p:cNvPr>
          <p:cNvSpPr txBox="1"/>
          <p:nvPr/>
        </p:nvSpPr>
        <p:spPr>
          <a:xfrm>
            <a:off x="8742585" y="6043615"/>
            <a:ext cx="2839815"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rtl="0">
              <a:defRPr sz="1400"/>
            </a:pPr>
            <a:r>
              <a:rPr lang="hu" cap="all">
                <a:solidFill>
                  <a:schemeClr val="tx1"/>
                </a:solidFill>
              </a:rPr>
              <a:t>doi:</a:t>
            </a:r>
            <a:r>
              <a:rPr lang="hu">
                <a:solidFill>
                  <a:schemeClr val="tx1"/>
                </a:solidFill>
              </a:rPr>
              <a:t> 10.1177/193229681100500402.</a:t>
            </a:r>
            <a:endParaRPr dirty="0">
              <a:solidFill>
                <a:schemeClr val="tx1"/>
              </a:solidFill>
            </a:endParaRPr>
          </a:p>
        </p:txBody>
      </p:sp>
    </p:spTree>
    <p:extLst>
      <p:ext uri="{BB962C8B-B14F-4D97-AF65-F5344CB8AC3E}">
        <p14:creationId xmlns:p14="http://schemas.microsoft.com/office/powerpoint/2010/main" val="42882458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rgbClr val="0481C9"/>
                </a:solidFill>
              </a:rPr>
              <a:t>Környezeti tényezők figyelembe vétele a cukorbetegség kezelése során egészségügyi </a:t>
            </a:r>
            <a:r>
              <a:rPr lang="hu" sz="3200" b="1" dirty="0" smtClean="0">
                <a:solidFill>
                  <a:srgbClr val="0481C9"/>
                </a:solidFill>
              </a:rPr>
              <a:t>ellátás </a:t>
            </a:r>
            <a:endParaRPr lang="hu"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22031" y="1283678"/>
            <a:ext cx="11416401" cy="4796618"/>
          </a:xfrm>
        </p:spPr>
        <p:txBody>
          <a:bodyPr rtlCol="0">
            <a:normAutofit fontScale="92500"/>
          </a:bodyPr>
          <a:lstStyle/>
          <a:p>
            <a:pPr algn="just" rtl="0">
              <a:lnSpc>
                <a:spcPct val="130000"/>
              </a:lnSpc>
              <a:spcAft>
                <a:spcPts val="800"/>
              </a:spcAft>
            </a:pPr>
            <a:r>
              <a:rPr lang="hu-HU" sz="1800" dirty="0" smtClean="0">
                <a:solidFill>
                  <a:schemeClr val="tx1"/>
                </a:solidFill>
              </a:rPr>
              <a:t>Az egészségügyi hatóságoknak, az egészségügyi szakembereknek és az egészségügyi szolgáltatóknak veszélyeztetettség szerinti célcsoportspecifikus tájékoztatást kell nyújtaniuk a hőhullámok egészséghatásairól.</a:t>
            </a:r>
          </a:p>
          <a:p>
            <a:pPr algn="just" rtl="0">
              <a:lnSpc>
                <a:spcPct val="120000"/>
              </a:lnSpc>
              <a:spcAft>
                <a:spcPts val="800"/>
              </a:spcAft>
            </a:pPr>
            <a:r>
              <a:rPr lang="hu-HU" sz="1800" dirty="0" smtClean="0">
                <a:solidFill>
                  <a:schemeClr val="tx1"/>
                </a:solidFill>
              </a:rPr>
              <a:t>A praktizáló orvosoknak be kell építeniük a helyspecifikus időjárási kockázatokat a betegségmegelőzési és kezelési tervekbe.</a:t>
            </a:r>
          </a:p>
          <a:p>
            <a:pPr algn="just">
              <a:lnSpc>
                <a:spcPct val="120000"/>
              </a:lnSpc>
              <a:spcAft>
                <a:spcPts val="800"/>
              </a:spcAft>
            </a:pPr>
            <a:r>
              <a:rPr lang="hu-HU" sz="1800" dirty="0" smtClean="0">
                <a:solidFill>
                  <a:schemeClr val="tx1"/>
                </a:solidFill>
              </a:rPr>
              <a:t>A gyakorló orvosoknak minden vizsgálati alkalom során tájékoztatást és tanácsadást kell nyújtaniuk a pácienseknek az egészségmegőrző életmód jellemzőiről, valamint az életmódbeli változtatások lehetőségeiről.</a:t>
            </a:r>
          </a:p>
          <a:p>
            <a:pPr algn="just">
              <a:lnSpc>
                <a:spcPct val="120000"/>
              </a:lnSpc>
            </a:pPr>
            <a:r>
              <a:rPr lang="hu-HU" sz="1800" dirty="0" smtClean="0">
                <a:solidFill>
                  <a:schemeClr val="tx1"/>
                </a:solidFill>
              </a:rPr>
              <a:t>Fokozni kell az egészségügyi ellátórendszer intézményei által kibocsátott szén-dioxid mértékének csökkentést célzó intézkedések tervezését és végrehajtását. E téren már az olyan egyszerű változtatások is sokat segíthetnek, mint például</a:t>
            </a:r>
          </a:p>
          <a:p>
            <a:pPr lvl="1" algn="just">
              <a:lnSpc>
                <a:spcPct val="100000"/>
              </a:lnSpc>
              <a:spcAft>
                <a:spcPts val="300"/>
              </a:spcAft>
              <a:buFont typeface="Wingdings" panose="05000000000000000000" pitchFamily="2" charset="2"/>
              <a:buChar char="ü"/>
            </a:pPr>
            <a:r>
              <a:rPr lang="hu-HU" sz="1800" dirty="0" smtClean="0">
                <a:solidFill>
                  <a:schemeClr val="tx1"/>
                </a:solidFill>
              </a:rPr>
              <a:t>a halogénezett érzéstelenítő szerek használatának megszüntetése, </a:t>
            </a:r>
          </a:p>
          <a:p>
            <a:pPr lvl="1" algn="just">
              <a:lnSpc>
                <a:spcPct val="100000"/>
              </a:lnSpc>
              <a:spcAft>
                <a:spcPts val="300"/>
              </a:spcAft>
              <a:buFont typeface="Wingdings" panose="05000000000000000000" pitchFamily="2" charset="2"/>
              <a:buChar char="ü"/>
            </a:pPr>
            <a:r>
              <a:rPr lang="hu-HU" sz="1800" dirty="0" smtClean="0">
                <a:solidFill>
                  <a:schemeClr val="tx1"/>
                </a:solidFill>
              </a:rPr>
              <a:t>az egyszer használatos orvosi eszközök (például inzulintollak) használatának csökkentése vagy megszüntetése, </a:t>
            </a:r>
          </a:p>
          <a:p>
            <a:pPr lvl="1" algn="just">
              <a:lnSpc>
                <a:spcPct val="100000"/>
              </a:lnSpc>
              <a:spcAft>
                <a:spcPts val="300"/>
              </a:spcAft>
              <a:buFont typeface="Wingdings" panose="05000000000000000000" pitchFamily="2" charset="2"/>
              <a:buChar char="ü"/>
            </a:pPr>
            <a:r>
              <a:rPr lang="hu-HU" sz="1800" dirty="0" smtClean="0">
                <a:solidFill>
                  <a:schemeClr val="tx1"/>
                </a:solidFill>
              </a:rPr>
              <a:t>a hulladékválogatás és újrahasznosítás javítása, </a:t>
            </a:r>
          </a:p>
          <a:p>
            <a:pPr lvl="1" algn="just">
              <a:lnSpc>
                <a:spcPct val="100000"/>
              </a:lnSpc>
              <a:spcAft>
                <a:spcPts val="300"/>
              </a:spcAft>
              <a:buFont typeface="Wingdings" panose="05000000000000000000" pitchFamily="2" charset="2"/>
              <a:buChar char="ü"/>
            </a:pPr>
            <a:r>
              <a:rPr lang="hu-HU" sz="1800" dirty="0" smtClean="0">
                <a:solidFill>
                  <a:schemeClr val="tx1"/>
                </a:solidFill>
              </a:rPr>
              <a:t>a távkonzíliumok támogatása az utazások csökkentése érdekében.</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N Engl J Med. 2022 Oct 13;387(15):1404-1413">
            <a:extLst>
              <a:ext uri="{FF2B5EF4-FFF2-40B4-BE49-F238E27FC236}">
                <a16:creationId xmlns:a16="http://schemas.microsoft.com/office/drawing/2014/main" id="{55AFA4E1-9DF3-9BBE-F363-BFD5A65B388F}"/>
              </a:ext>
            </a:extLst>
          </p:cNvPr>
          <p:cNvSpPr txBox="1"/>
          <p:nvPr/>
        </p:nvSpPr>
        <p:spPr>
          <a:xfrm>
            <a:off x="9833113" y="5962197"/>
            <a:ext cx="2005319"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algn="r" rtl="0"/>
            <a:r>
              <a:rPr lang="hu" cap="all">
                <a:solidFill>
                  <a:schemeClr val="tx1"/>
                </a:solidFill>
              </a:rPr>
              <a:t>doi: </a:t>
            </a:r>
            <a:r>
              <a:rPr lang="hu">
                <a:solidFill>
                  <a:schemeClr val="tx1"/>
                </a:solidFill>
              </a:rPr>
              <a:t>10.1056/NEJMcp2210623.</a:t>
            </a:r>
            <a:endParaRPr dirty="0">
              <a:solidFill>
                <a:schemeClr val="tx1"/>
              </a:solidFill>
            </a:endParaRPr>
          </a:p>
        </p:txBody>
      </p:sp>
    </p:spTree>
    <p:extLst>
      <p:ext uri="{BB962C8B-B14F-4D97-AF65-F5344CB8AC3E}">
        <p14:creationId xmlns:p14="http://schemas.microsoft.com/office/powerpoint/2010/main" val="1960935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401257"/>
            <a:ext cx="11694693" cy="4981958"/>
          </a:xfrm>
        </p:spPr>
        <p:txBody>
          <a:bodyPr rtlCol="0">
            <a:normAutofit lnSpcReduction="10000"/>
          </a:bodyPr>
          <a:lstStyle/>
          <a:p>
            <a:pPr marL="0" indent="0" rtl="0">
              <a:lnSpc>
                <a:spcPct val="100000"/>
              </a:lnSpc>
              <a:buNone/>
            </a:pPr>
            <a:r>
              <a:rPr lang="hu-HU" sz="1800" dirty="0" smtClean="0">
                <a:solidFill>
                  <a:srgbClr val="C00000"/>
                </a:solidFill>
              </a:rPr>
              <a:t>A háziorvosok feladatai:</a:t>
            </a:r>
          </a:p>
          <a:p>
            <a:pPr lvl="1" algn="just" rtl="0">
              <a:lnSpc>
                <a:spcPct val="110000"/>
              </a:lnSpc>
              <a:spcAft>
                <a:spcPts val="500"/>
              </a:spcAft>
              <a:buFont typeface="Wingdings" pitchFamily="2" charset="2"/>
              <a:buChar char="ü"/>
            </a:pPr>
            <a:r>
              <a:rPr lang="hu-HU" sz="1800" dirty="0" smtClean="0">
                <a:solidFill>
                  <a:schemeClr val="tx1"/>
                </a:solidFill>
              </a:rPr>
              <a:t>azonosítani a szív- és érrendszeri szövődményekkel vagy krónikus vesebetegséggel küzdő T2D-s betegeket, akiknek bizonyos egyéni kezelési tervre lehet szükségük;</a:t>
            </a:r>
          </a:p>
          <a:p>
            <a:pPr lvl="1" algn="just" rtl="0">
              <a:lnSpc>
                <a:spcPct val="110000"/>
              </a:lnSpc>
              <a:spcAft>
                <a:spcPts val="500"/>
              </a:spcAft>
              <a:buFont typeface="Wingdings" pitchFamily="2" charset="2"/>
              <a:buChar char="ü"/>
            </a:pPr>
            <a:r>
              <a:rPr lang="hu-HU" sz="1800" dirty="0" smtClean="0">
                <a:solidFill>
                  <a:schemeClr val="tx1"/>
                </a:solidFill>
              </a:rPr>
              <a:t>biztosítsanak a nyári időszak előtti konzultációs lehetőséget a cukorbetegek számára a hőterhelés kockázataival és azok megelőzési lehetőségeivel kapcsolatban;</a:t>
            </a:r>
          </a:p>
          <a:p>
            <a:pPr lvl="1" algn="just" rtl="0">
              <a:lnSpc>
                <a:spcPct val="110000"/>
              </a:lnSpc>
              <a:spcAft>
                <a:spcPts val="500"/>
              </a:spcAft>
              <a:buFont typeface="Wingdings" pitchFamily="2" charset="2"/>
              <a:buChar char="ü"/>
            </a:pPr>
            <a:r>
              <a:rPr lang="hu-HU" sz="1800" dirty="0" smtClean="0">
                <a:solidFill>
                  <a:schemeClr val="tx1"/>
                </a:solidFill>
              </a:rPr>
              <a:t>fokozott figyelmet kell fordítaniuk a cukorbetegek számára felírt gyógyszerek hőség hatására lehetségesen kialakuló mellékhatásaira, és szükség esetén módosítaniuk kell azok adagolását;</a:t>
            </a:r>
          </a:p>
          <a:p>
            <a:pPr lvl="1" algn="just">
              <a:lnSpc>
                <a:spcPct val="110000"/>
              </a:lnSpc>
              <a:spcAft>
                <a:spcPts val="500"/>
              </a:spcAft>
              <a:buFont typeface="Wingdings" pitchFamily="2" charset="2"/>
              <a:buChar char="ü"/>
            </a:pPr>
            <a:r>
              <a:rPr lang="hu-HU" sz="1800" dirty="0" smtClean="0">
                <a:solidFill>
                  <a:schemeClr val="tx1"/>
                </a:solidFill>
              </a:rPr>
              <a:t>szélsőséges időjárási események esetén a cukorbetegséggel vagy más  anyagcserebetegséggel küzdő betegeik számára gyakoribb kontrollvizsgálat lehetőségének biztosítása</a:t>
            </a:r>
          </a:p>
          <a:p>
            <a:pPr lvl="1" algn="just">
              <a:lnSpc>
                <a:spcPct val="110000"/>
              </a:lnSpc>
              <a:spcAft>
                <a:spcPts val="500"/>
              </a:spcAft>
              <a:buFont typeface="Wingdings" pitchFamily="2" charset="2"/>
              <a:buChar char="ü"/>
            </a:pPr>
            <a:r>
              <a:rPr lang="hu-HU" sz="1800" dirty="0" smtClean="0">
                <a:solidFill>
                  <a:schemeClr val="tx1"/>
                </a:solidFill>
              </a:rPr>
              <a:t>szélsőséges időjárási események esetén alkalmazható felkészülési tervek kidolgozásában és megvalósításában történő feladatvállalás </a:t>
            </a:r>
          </a:p>
          <a:p>
            <a:pPr lvl="1" algn="just">
              <a:lnSpc>
                <a:spcPct val="110000"/>
              </a:lnSpc>
              <a:spcAft>
                <a:spcPts val="500"/>
              </a:spcAft>
              <a:buFont typeface="Wingdings" pitchFamily="2" charset="2"/>
              <a:buChar char="ü"/>
            </a:pPr>
            <a:r>
              <a:rPr lang="hu-HU" sz="1800" dirty="0" smtClean="0">
                <a:solidFill>
                  <a:schemeClr val="tx1"/>
                </a:solidFill>
              </a:rPr>
              <a:t>átfogó felvilágosító kampányok és ismeretátadó közösségi rendezvények szervezésében és megvalósításában való feladatvállalás, amelyek a szélsőséges időjárási események egészségkockázataira és a kockázatcsökkentés lehetőségeire hívják fel a lakosság figyelmét.</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738192" y="5848824"/>
            <a:ext cx="6149008" cy="461665"/>
          </a:xfrm>
          <a:prstGeom prst="rect">
            <a:avLst/>
          </a:prstGeom>
          <a:noFill/>
        </p:spPr>
        <p:txBody>
          <a:bodyPr wrap="square" rtlCol="0">
            <a:spAutoFit/>
          </a:bodyPr>
          <a:lstStyle/>
          <a:p>
            <a:pPr algn="r" rtl="0"/>
            <a:r>
              <a:rPr lang="hu" sz="1200">
                <a:effectLst/>
              </a:rPr>
              <a:t>ISBN 978 92 890 7191 8 </a:t>
            </a:r>
          </a:p>
          <a:p>
            <a:pPr algn="r" rtl="0"/>
            <a:r>
              <a:rPr lang="hu" sz="1200">
                <a:effectLst/>
              </a:rPr>
              <a:t>DOI: 10.1088/1755-1315/1016/1/012054</a:t>
            </a:r>
          </a:p>
        </p:txBody>
      </p:sp>
      <p:sp>
        <p:nvSpPr>
          <p:cNvPr id="7"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rgbClr val="0481C9"/>
                </a:solidFill>
              </a:rPr>
              <a:t>Környezeti tényezők figyelembe vétele a cukorbetegség kezelése során egészségügyi </a:t>
            </a:r>
            <a:r>
              <a:rPr lang="hu" sz="3200" b="1" dirty="0" smtClean="0">
                <a:solidFill>
                  <a:srgbClr val="0481C9"/>
                </a:solidFill>
              </a:rPr>
              <a:t>ellátás</a:t>
            </a:r>
            <a:endParaRPr lang="hu" sz="3200" b="1" dirty="0">
              <a:solidFill>
                <a:srgbClr val="0481C9"/>
              </a:solidFill>
            </a:endParaRPr>
          </a:p>
        </p:txBody>
      </p:sp>
    </p:spTree>
    <p:extLst>
      <p:ext uri="{BB962C8B-B14F-4D97-AF65-F5344CB8AC3E}">
        <p14:creationId xmlns:p14="http://schemas.microsoft.com/office/powerpoint/2010/main" val="36626769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4" y="1556238"/>
            <a:ext cx="10709958" cy="5001977"/>
          </a:xfrm>
        </p:spPr>
        <p:txBody>
          <a:bodyPr rtlCol="0">
            <a:normAutofit/>
          </a:bodyPr>
          <a:lstStyle/>
          <a:p>
            <a:pPr marL="0" indent="0" defTabSz="987527" rtl="0">
              <a:lnSpc>
                <a:spcPct val="120000"/>
              </a:lnSpc>
              <a:spcBef>
                <a:spcPts val="1800"/>
              </a:spcBef>
              <a:buNone/>
              <a:defRPr sz="1900"/>
            </a:pPr>
            <a:r>
              <a:rPr lang="hu-HU" sz="2000" b="1" dirty="0" smtClean="0">
                <a:solidFill>
                  <a:srgbClr val="0082CC"/>
                </a:solidFill>
              </a:rPr>
              <a:t>Továbbképzés  </a:t>
            </a:r>
            <a:r>
              <a:rPr lang="hu-HU" sz="2000" dirty="0" smtClean="0">
                <a:solidFill>
                  <a:schemeClr val="tx1"/>
                </a:solidFill>
              </a:rPr>
              <a:t>egészségügyi szakemberek számára: </a:t>
            </a:r>
          </a:p>
          <a:p>
            <a:pPr marL="839787" indent="-342900" defTabSz="987527" rtl="0">
              <a:lnSpc>
                <a:spcPct val="100000"/>
              </a:lnSpc>
              <a:spcBef>
                <a:spcPts val="1800"/>
              </a:spcBef>
              <a:buSzPct val="100000"/>
              <a:buFont typeface="Wingdings" pitchFamily="2" charset="2"/>
              <a:buChar char="ü"/>
              <a:defRPr sz="1900">
                <a:solidFill>
                  <a:srgbClr val="7F7F7F"/>
                </a:solidFill>
              </a:defRPr>
            </a:pPr>
            <a:r>
              <a:rPr lang="hu-HU" sz="1700" dirty="0" smtClean="0">
                <a:solidFill>
                  <a:schemeClr val="tx1"/>
                </a:solidFill>
              </a:rPr>
              <a:t>A hőkórképekkel kapcsolatos ismeretek frissítése</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hu-HU" sz="1700" dirty="0" smtClean="0">
                <a:solidFill>
                  <a:schemeClr val="tx1"/>
                </a:solidFill>
              </a:rPr>
              <a:t>A veszélyeztetett személyek és helyzetek azonosítása</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hu-HU" sz="1700" dirty="0" smtClean="0">
                <a:solidFill>
                  <a:schemeClr val="tx1"/>
                </a:solidFill>
              </a:rPr>
              <a:t>A megelőzési intézkedések és az ápolási elvek ismerete</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hu-HU" sz="1700" dirty="0" smtClean="0">
                <a:solidFill>
                  <a:schemeClr val="tx1"/>
                </a:solidFill>
              </a:rPr>
              <a:t>A korai figyelmeztető rendszerek és a vészhelyzeti egészségügyi ellátást biztosító szervezetek ismerete</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hu-HU" sz="1700" dirty="0" smtClean="0">
                <a:solidFill>
                  <a:schemeClr val="tx1"/>
                </a:solidFill>
              </a:rPr>
              <a:t>Gyógyszerekkel  kapcsolatos ismeretek frissítése (hőexpozíció hatása a betegekre, a gyógyszerekre, szélsőséges időjárási helyzetekben a gyógyszerek megfelelő tárolása, stb.)</a:t>
            </a:r>
            <a:endParaRPr lang="hu-HU" sz="17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extBox 6">
            <a:extLst>
              <a:ext uri="{FF2B5EF4-FFF2-40B4-BE49-F238E27FC236}">
                <a16:creationId xmlns:a16="http://schemas.microsoft.com/office/drawing/2014/main" id="{C37750AB-C939-FC94-8B08-46DDF4D4BF9D}"/>
              </a:ext>
            </a:extLst>
          </p:cNvPr>
          <p:cNvSpPr txBox="1"/>
          <p:nvPr/>
        </p:nvSpPr>
        <p:spPr>
          <a:xfrm>
            <a:off x="0" y="6098788"/>
            <a:ext cx="1873688" cy="276999"/>
          </a:xfrm>
          <a:prstGeom prst="rect">
            <a:avLst/>
          </a:prstGeom>
          <a:noFill/>
        </p:spPr>
        <p:txBody>
          <a:bodyPr wrap="square" rtlCol="0">
            <a:spAutoFit/>
          </a:bodyPr>
          <a:lstStyle/>
          <a:p>
            <a:pPr algn="r" rtl="0"/>
            <a:r>
              <a:rPr lang="hu" sz="1000" i="1" dirty="0">
                <a:effectLst/>
              </a:rPr>
              <a:t>ISBN 978 92 890 7191 8</a:t>
            </a:r>
            <a:r>
              <a:rPr lang="hu" sz="1200" i="1" dirty="0">
                <a:effectLst/>
              </a:rPr>
              <a:t> </a:t>
            </a:r>
          </a:p>
        </p:txBody>
      </p:sp>
      <p:sp>
        <p:nvSpPr>
          <p:cNvPr id="8" name="Title 1">
            <a:extLst>
              <a:ext uri="{FF2B5EF4-FFF2-40B4-BE49-F238E27FC236}">
                <a16:creationId xmlns:a16="http://schemas.microsoft.com/office/drawing/2014/main" id="{1D751878-F0A4-59CB-F58F-02D052CDFC04}"/>
              </a:ext>
            </a:extLst>
          </p:cNvPr>
          <p:cNvSpPr txBox="1">
            <a:spLocks/>
          </p:cNvSpPr>
          <p:nvPr/>
        </p:nvSpPr>
        <p:spPr>
          <a:xfrm>
            <a:off x="295174" y="250433"/>
            <a:ext cx="11896826" cy="846847"/>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nSpc>
                <a:spcPct val="100000"/>
              </a:lnSpc>
            </a:pPr>
            <a:r>
              <a:rPr lang="hu" sz="3200" b="1" smtClean="0">
                <a:solidFill>
                  <a:srgbClr val="0481C9"/>
                </a:solidFill>
              </a:rPr>
              <a:t>Környezeti tényezők figyelembe vétele a cukorbetegség kezelése során egészségügyi ellátás </a:t>
            </a:r>
            <a:endParaRPr lang="hu" sz="3200" b="1" dirty="0">
              <a:solidFill>
                <a:srgbClr val="0481C9"/>
              </a:solidFill>
            </a:endParaRPr>
          </a:p>
        </p:txBody>
      </p:sp>
    </p:spTree>
    <p:extLst>
      <p:ext uri="{BB962C8B-B14F-4D97-AF65-F5344CB8AC3E}">
        <p14:creationId xmlns:p14="http://schemas.microsoft.com/office/powerpoint/2010/main" val="12784292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rgbClr val="0481C9"/>
                </a:solidFill>
              </a:rPr>
              <a:t>Környezeti tényezők figyelembe vétele a cukorbetegség kezelése során </a:t>
            </a:r>
            <a:r>
              <a:rPr lang="hu" sz="3200" b="1" dirty="0" smtClean="0">
                <a:solidFill>
                  <a:srgbClr val="0481C9"/>
                </a:solidFill>
              </a:rPr>
              <a:t>technológai támogatás</a:t>
            </a:r>
            <a:endParaRPr lang="hu" sz="3200" b="1" dirty="0">
              <a:solidFill>
                <a:srgbClr val="0481C9"/>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74785" y="1503114"/>
            <a:ext cx="10682885" cy="5382094"/>
          </a:xfrm>
        </p:spPr>
        <p:txBody>
          <a:bodyPr rtlCol="0">
            <a:normAutofit/>
          </a:bodyPr>
          <a:lstStyle/>
          <a:p>
            <a:pPr marL="0" indent="0" algn="just" rtl="0">
              <a:lnSpc>
                <a:spcPct val="120000"/>
              </a:lnSpc>
              <a:spcAft>
                <a:spcPts val="500"/>
              </a:spcAft>
              <a:buNone/>
            </a:pPr>
            <a:r>
              <a:rPr lang="hu-HU" sz="2000" dirty="0" smtClean="0">
                <a:solidFill>
                  <a:schemeClr val="tx1"/>
                </a:solidFill>
              </a:rPr>
              <a:t>A technológiai megoldások nagy jelentőséggel bírhatnak, hogy a cukorbetegség kezelése során a változó környezeti tényezők figyelembe vételre kerüljenek: </a:t>
            </a:r>
          </a:p>
          <a:p>
            <a:pPr lvl="1" algn="just">
              <a:lnSpc>
                <a:spcPct val="110000"/>
              </a:lnSpc>
              <a:spcAft>
                <a:spcPts val="800"/>
              </a:spcAft>
              <a:buFont typeface="Wingdings" panose="05000000000000000000" pitchFamily="2" charset="2"/>
              <a:buChar char="ü"/>
            </a:pPr>
            <a:r>
              <a:rPr lang="hu-HU" sz="1800" dirty="0" err="1" smtClean="0">
                <a:solidFill>
                  <a:schemeClr val="tx1"/>
                </a:solidFill>
              </a:rPr>
              <a:t>Geolokációs</a:t>
            </a:r>
            <a:r>
              <a:rPr lang="hu-HU" sz="1800" dirty="0" smtClean="0">
                <a:solidFill>
                  <a:schemeClr val="tx1"/>
                </a:solidFill>
              </a:rPr>
              <a:t> információs rendszerek létrehozása a hőhatásoknak különösen kitett városi területek azonosítására</a:t>
            </a:r>
          </a:p>
          <a:p>
            <a:pPr lvl="1" algn="just">
              <a:lnSpc>
                <a:spcPct val="110000"/>
              </a:lnSpc>
              <a:spcAft>
                <a:spcPts val="800"/>
              </a:spcAft>
              <a:buFont typeface="Wingdings" panose="05000000000000000000" pitchFamily="2" charset="2"/>
              <a:buChar char="ü"/>
            </a:pPr>
            <a:r>
              <a:rPr lang="hu-HU" sz="1800" dirty="0" smtClean="0">
                <a:solidFill>
                  <a:schemeClr val="tx1"/>
                </a:solidFill>
              </a:rPr>
              <a:t>Támogató rendszer kiépítése, amely vezeték nélküli adatátvitellel továbbítja a betegek személyes vércukorszint-adatait egy központi nyilvántartó rendszerbe, lehetővé téve az egyéni vészhelyzetek korai felismerését</a:t>
            </a:r>
          </a:p>
          <a:p>
            <a:pPr lvl="1" algn="just">
              <a:lnSpc>
                <a:spcPct val="110000"/>
              </a:lnSpc>
              <a:spcAft>
                <a:spcPts val="800"/>
              </a:spcAft>
              <a:buFont typeface="Wingdings" panose="05000000000000000000" pitchFamily="2" charset="2"/>
              <a:buChar char="ü"/>
            </a:pPr>
            <a:r>
              <a:rPr lang="hu-HU" sz="1800" dirty="0" smtClean="0">
                <a:solidFill>
                  <a:schemeClr val="tx1"/>
                </a:solidFill>
              </a:rPr>
              <a:t>Központi támogatás biztosítása szélsőséges időjárási események esetén az egyéni vércukorszint szabályozásához </a:t>
            </a:r>
          </a:p>
          <a:p>
            <a:pPr lvl="1" algn="just">
              <a:lnSpc>
                <a:spcPct val="110000"/>
              </a:lnSpc>
              <a:spcAft>
                <a:spcPts val="800"/>
              </a:spcAft>
              <a:buFont typeface="Wingdings" panose="05000000000000000000" pitchFamily="2" charset="2"/>
              <a:buChar char="ü"/>
            </a:pPr>
            <a:r>
              <a:rPr lang="hu-HU" sz="1800" dirty="0" smtClean="0">
                <a:solidFill>
                  <a:schemeClr val="tx1"/>
                </a:solidFill>
              </a:rPr>
              <a:t>Valós idejű kommunikációs eszközök, például mobil szöveges üzenetek vagy telefonos alkalmazások használata a szélsőséges időjárási körülményekkel kapcsolatos tanácsok továbbítására cukorbetegek számára. </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15" name="J Diabetes Sci Technol.2011 Jul; 5(4): 834–842.">
            <a:extLst>
              <a:ext uri="{FF2B5EF4-FFF2-40B4-BE49-F238E27FC236}">
                <a16:creationId xmlns:a16="http://schemas.microsoft.com/office/drawing/2014/main" id="{031C54B8-1735-CA4B-B127-7DB05CC3EBE2}"/>
              </a:ext>
            </a:extLst>
          </p:cNvPr>
          <p:cNvSpPr txBox="1"/>
          <p:nvPr/>
        </p:nvSpPr>
        <p:spPr>
          <a:xfrm>
            <a:off x="7056386" y="6043615"/>
            <a:ext cx="4197814"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rtlCol="0" anchor="ctr">
            <a:spAutoFit/>
          </a:bodyPr>
          <a:lstStyle>
            <a:lvl1pPr algn="ctr" defTabSz="292100">
              <a:defRPr sz="1200" i="1">
                <a:solidFill>
                  <a:srgbClr val="7F7F7F"/>
                </a:solidFill>
              </a:defRPr>
            </a:lvl1pPr>
          </a:lstStyle>
          <a:p>
            <a:pPr algn="r" rtl="0">
              <a:defRPr sz="1400"/>
            </a:pPr>
            <a:r>
              <a:rPr lang="hu">
                <a:solidFill>
                  <a:schemeClr val="tx1"/>
                </a:solidFill>
              </a:rPr>
              <a:t>doi: 10.1177/193229681100500402.</a:t>
            </a:r>
            <a:endParaRPr dirty="0">
              <a:solidFill>
                <a:schemeClr val="tx1"/>
              </a:solidFill>
            </a:endParaRPr>
          </a:p>
        </p:txBody>
      </p:sp>
    </p:spTree>
    <p:extLst>
      <p:ext uri="{BB962C8B-B14F-4D97-AF65-F5344CB8AC3E}">
        <p14:creationId xmlns:p14="http://schemas.microsoft.com/office/powerpoint/2010/main" val="29236105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179930"/>
            <a:ext cx="11466095" cy="5208392"/>
          </a:xfrm>
        </p:spPr>
        <p:txBody>
          <a:bodyPr rtlCol="0">
            <a:noAutofit/>
          </a:bodyPr>
          <a:lstStyle/>
          <a:p>
            <a:pPr rtl="0">
              <a:lnSpc>
                <a:spcPct val="110000"/>
              </a:lnSpc>
              <a:spcAft>
                <a:spcPts val="500"/>
              </a:spcAft>
            </a:pPr>
            <a:r>
              <a:rPr lang="hu-HU" sz="1800" dirty="0" smtClean="0">
                <a:solidFill>
                  <a:schemeClr val="tx1"/>
                </a:solidFill>
              </a:rPr>
              <a:t>A cukorbetegségben szenvedő pácienseknek is lépéseket kell tenniük annak érdekében, hogy a változó környezeti hatások egészségkockázatait a maguk számára csökkentsék. Meg kell ismerniük a szélsőséges időjárási helyzetekre való felkészülés lehetőségeit és az egyéni kockázataik csökkentésének módozatait. </a:t>
            </a:r>
          </a:p>
          <a:p>
            <a:pPr rtl="0">
              <a:lnSpc>
                <a:spcPct val="110000"/>
              </a:lnSpc>
              <a:spcAft>
                <a:spcPts val="500"/>
              </a:spcAft>
            </a:pPr>
            <a:r>
              <a:rPr lang="hu-HU" sz="1800" dirty="0" smtClean="0">
                <a:solidFill>
                  <a:schemeClr val="tx1"/>
                </a:solidFill>
              </a:rPr>
              <a:t>Célszerű – a kezelőorvossal közösen – egy személyes</a:t>
            </a:r>
            <a:r>
              <a:rPr lang="hu-HU" sz="1800" dirty="0" smtClean="0"/>
              <a:t> </a:t>
            </a:r>
            <a:r>
              <a:rPr lang="hu-HU" sz="1800" dirty="0" smtClean="0">
                <a:solidFill>
                  <a:srgbClr val="C00000"/>
                </a:solidFill>
              </a:rPr>
              <a:t>vészhelyzeti tervet kidolgozniuk</a:t>
            </a:r>
            <a:r>
              <a:rPr lang="hu-HU" sz="1800" dirty="0" smtClean="0">
                <a:solidFill>
                  <a:schemeClr val="tx1"/>
                </a:solidFill>
              </a:rPr>
              <a:t>, hogy a vészhelyzet alatti és után időszakban a cukorbetegség kezeléséhez szükséges mindennapi rutinjukat fenn tudják tartani.</a:t>
            </a:r>
          </a:p>
          <a:p>
            <a:pPr>
              <a:lnSpc>
                <a:spcPct val="110000"/>
              </a:lnSpc>
            </a:pPr>
            <a:r>
              <a:rPr lang="hu-HU" sz="1800" dirty="0" smtClean="0">
                <a:solidFill>
                  <a:schemeClr val="tx1"/>
                </a:solidFill>
              </a:rPr>
              <a:t>A cukorbetegek egyéni vészhelyzeti tervének összeállításakor az alábbi</a:t>
            </a:r>
            <a:br>
              <a:rPr lang="hu-HU" sz="1800" dirty="0" smtClean="0">
                <a:solidFill>
                  <a:schemeClr val="tx1"/>
                </a:solidFill>
              </a:rPr>
            </a:br>
            <a:r>
              <a:rPr lang="hu-HU" sz="1800" dirty="0" smtClean="0">
                <a:solidFill>
                  <a:schemeClr val="tx1"/>
                </a:solidFill>
              </a:rPr>
              <a:t>szempontokat érdemes figyelembe venni:</a:t>
            </a:r>
          </a:p>
          <a:p>
            <a:pPr lvl="1">
              <a:spcAft>
                <a:spcPts val="300"/>
              </a:spcAft>
              <a:buFont typeface="Wingdings" panose="05000000000000000000" pitchFamily="2" charset="2"/>
              <a:buChar char="ü"/>
            </a:pPr>
            <a:r>
              <a:rPr lang="hu-HU" sz="1600" dirty="0" smtClean="0">
                <a:solidFill>
                  <a:schemeClr val="tx1"/>
                </a:solidFill>
              </a:rPr>
              <a:t>Egyértelmű jelzés arról, hogy cukorbetegséggel él, és napi szintű kezelést igényel</a:t>
            </a:r>
          </a:p>
          <a:p>
            <a:pPr lvl="1">
              <a:spcAft>
                <a:spcPts val="300"/>
              </a:spcAft>
              <a:buFont typeface="Wingdings" panose="05000000000000000000" pitchFamily="2" charset="2"/>
              <a:buChar char="ü"/>
            </a:pPr>
            <a:r>
              <a:rPr lang="hu-HU" sz="1600" dirty="0" smtClean="0">
                <a:solidFill>
                  <a:schemeClr val="tx1"/>
                </a:solidFill>
              </a:rPr>
              <a:t>Megfelelő folyadékbevitel biztosítása</a:t>
            </a:r>
          </a:p>
          <a:p>
            <a:pPr lvl="1">
              <a:spcAft>
                <a:spcPts val="300"/>
              </a:spcAft>
              <a:buFont typeface="Wingdings" panose="05000000000000000000" pitchFamily="2" charset="2"/>
              <a:buChar char="ü"/>
            </a:pPr>
            <a:r>
              <a:rPr lang="hu-HU" sz="1600" dirty="0" smtClean="0">
                <a:solidFill>
                  <a:schemeClr val="tx1"/>
                </a:solidFill>
              </a:rPr>
              <a:t>A </a:t>
            </a:r>
            <a:r>
              <a:rPr lang="hu-HU" sz="1600" dirty="0" err="1" smtClean="0">
                <a:solidFill>
                  <a:schemeClr val="tx1"/>
                </a:solidFill>
              </a:rPr>
              <a:t>hipoglikémia</a:t>
            </a:r>
            <a:r>
              <a:rPr lang="hu-HU" sz="1600" dirty="0" smtClean="0">
                <a:solidFill>
                  <a:schemeClr val="tx1"/>
                </a:solidFill>
              </a:rPr>
              <a:t> veszélyének csökkentése</a:t>
            </a:r>
          </a:p>
          <a:p>
            <a:pPr lvl="1">
              <a:spcAft>
                <a:spcPts val="300"/>
              </a:spcAft>
              <a:buFont typeface="Wingdings" panose="05000000000000000000" pitchFamily="2" charset="2"/>
              <a:buChar char="ü"/>
            </a:pPr>
            <a:r>
              <a:rPr lang="hu-HU" sz="1600" dirty="0" smtClean="0">
                <a:solidFill>
                  <a:schemeClr val="tx1"/>
                </a:solidFill>
              </a:rPr>
              <a:t>A fertőzések megelőzése</a:t>
            </a:r>
          </a:p>
          <a:p>
            <a:pPr lvl="1">
              <a:spcAft>
                <a:spcPts val="300"/>
              </a:spcAft>
              <a:buFont typeface="Wingdings" panose="05000000000000000000" pitchFamily="2" charset="2"/>
              <a:buChar char="ü"/>
            </a:pPr>
            <a:r>
              <a:rPr lang="hu-HU" sz="1600" dirty="0" smtClean="0">
                <a:solidFill>
                  <a:schemeClr val="tx1"/>
                </a:solidFill>
              </a:rPr>
              <a:t>A gyógyszerek rendszeres szedésének fenntartása</a:t>
            </a:r>
          </a:p>
          <a:p>
            <a:pPr lvl="1">
              <a:spcAft>
                <a:spcPts val="300"/>
              </a:spcAft>
              <a:buFont typeface="Wingdings" panose="05000000000000000000" pitchFamily="2" charset="2"/>
              <a:buChar char="ü"/>
            </a:pPr>
            <a:r>
              <a:rPr lang="hu-HU" sz="1600" dirty="0" smtClean="0">
                <a:solidFill>
                  <a:schemeClr val="tx1"/>
                </a:solidFill>
              </a:rPr>
              <a:t>A kiegyensúlyozott étrend követése</a:t>
            </a:r>
          </a:p>
          <a:p>
            <a:pPr lvl="1">
              <a:spcAft>
                <a:spcPts val="300"/>
              </a:spcAft>
              <a:buFont typeface="Wingdings" panose="05000000000000000000" pitchFamily="2" charset="2"/>
              <a:buChar char="ü"/>
            </a:pPr>
            <a:r>
              <a:rPr lang="hu-HU" sz="1600" dirty="0" smtClean="0">
                <a:solidFill>
                  <a:schemeClr val="tx1"/>
                </a:solidFill>
              </a:rPr>
              <a:t>Összeállított, könnyen hordozható vészhelyzeti készlet</a:t>
            </a:r>
          </a:p>
          <a:p>
            <a:pPr lvl="1">
              <a:spcAft>
                <a:spcPts val="300"/>
              </a:spcAft>
              <a:buFont typeface="Wingdings" panose="05000000000000000000" pitchFamily="2" charset="2"/>
              <a:buChar char="ü"/>
            </a:pPr>
            <a:r>
              <a:rPr lang="hu-HU" sz="1600" dirty="0" smtClean="0">
                <a:solidFill>
                  <a:schemeClr val="tx1"/>
                </a:solidFill>
              </a:rPr>
              <a:t>A sürgősségi kapcsolattartók listájának összeállítása</a:t>
            </a:r>
            <a:endParaRPr lang="hu-HU" sz="16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9" name="Picture 8">
            <a:extLst>
              <a:ext uri="{FF2B5EF4-FFF2-40B4-BE49-F238E27FC236}">
                <a16:creationId xmlns:a16="http://schemas.microsoft.com/office/drawing/2014/main" id="{89D59D33-2B2A-CF33-8B36-E7A8DB8854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5328" y="2566646"/>
            <a:ext cx="4521305" cy="3567388"/>
          </a:xfrm>
          <a:prstGeom prst="rect">
            <a:avLst/>
          </a:prstGeom>
        </p:spPr>
      </p:pic>
      <p:sp>
        <p:nvSpPr>
          <p:cNvPr id="10" name="TextBox 9">
            <a:extLst>
              <a:ext uri="{FF2B5EF4-FFF2-40B4-BE49-F238E27FC236}">
                <a16:creationId xmlns:a16="http://schemas.microsoft.com/office/drawing/2014/main" id="{15334DB2-B6E9-A3C2-01A8-EE9092AC39B4}"/>
              </a:ext>
            </a:extLst>
          </p:cNvPr>
          <p:cNvSpPr txBox="1"/>
          <p:nvPr/>
        </p:nvSpPr>
        <p:spPr>
          <a:xfrm>
            <a:off x="8415634" y="3478676"/>
            <a:ext cx="2920692" cy="1815882"/>
          </a:xfrm>
          <a:prstGeom prst="rect">
            <a:avLst/>
          </a:prstGeom>
          <a:noFill/>
        </p:spPr>
        <p:txBody>
          <a:bodyPr wrap="square" rtlCol="0">
            <a:spAutoFit/>
          </a:bodyPr>
          <a:lstStyle/>
          <a:p>
            <a:pPr algn="ctr"/>
            <a:r>
              <a:rPr lang="hu-HU" sz="1600" dirty="0" smtClean="0"/>
              <a:t>A szélsőséges időjárási események által érintett régiókban működő klinikai ellátóhelyeken a vészhelyzeti tájékoztatást be kell építeni a diabéteszbetegek tájékoztató programjaiba.</a:t>
            </a:r>
            <a:endParaRPr lang="hu-HU" sz="1500" dirty="0">
              <a:solidFill>
                <a:schemeClr val="bg1">
                  <a:lumMod val="50000"/>
                </a:schemeClr>
              </a:solidFill>
            </a:endParaRPr>
          </a:p>
        </p:txBody>
      </p:sp>
      <p:sp>
        <p:nvSpPr>
          <p:cNvPr id="13" name="https://www.aace.com/sites/default/files/2021-03/Diabetes-Emergency-Web-Download%20Checklist.pdf">
            <a:extLst>
              <a:ext uri="{FF2B5EF4-FFF2-40B4-BE49-F238E27FC236}">
                <a16:creationId xmlns:a16="http://schemas.microsoft.com/office/drawing/2014/main" id="{A74121AA-C898-A756-FC26-91DC6FFACD24}"/>
              </a:ext>
            </a:extLst>
          </p:cNvPr>
          <p:cNvSpPr txBox="1"/>
          <p:nvPr/>
        </p:nvSpPr>
        <p:spPr>
          <a:xfrm>
            <a:off x="5515749" y="6134034"/>
            <a:ext cx="6676251"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algn="ctr" defTabSz="1219168" rtl="0">
              <a:defRPr sz="1200">
                <a:solidFill>
                  <a:srgbClr val="5E5E5E"/>
                </a:solidFill>
              </a:defRPr>
            </a:pPr>
            <a:r>
              <a:rPr lang="hu" i="1" u="sng" dirty="0">
                <a:solidFill>
                  <a:srgbClr val="0000FF"/>
                </a:solidFill>
                <a:uFill>
                  <a:solidFill>
                    <a:srgbClr val="0000FF"/>
                  </a:solidFill>
                </a:uFill>
                <a:hlinkClick r:id="rId3"/>
              </a:rPr>
              <a:t>https://www.aace.com/sites/default/files/2021-03/Diabetes-Emergency-Web-Download%20Checklist.pdf</a:t>
            </a:r>
            <a:r>
              <a:rPr lang="hu" i="1" dirty="0"/>
              <a:t>  </a:t>
            </a:r>
          </a:p>
        </p:txBody>
      </p:sp>
      <p:sp>
        <p:nvSpPr>
          <p:cNvPr id="8"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rgbClr val="0481C9"/>
                </a:solidFill>
              </a:rPr>
              <a:t>Környezeti tényezők figyelembe vétele a cukorbetegség kezelése során </a:t>
            </a:r>
            <a:r>
              <a:rPr lang="hu" sz="3200" b="1" dirty="0" smtClean="0">
                <a:solidFill>
                  <a:srgbClr val="0481C9"/>
                </a:solidFill>
              </a:rPr>
              <a:t>betegek bevonása</a:t>
            </a:r>
            <a:endParaRPr lang="hu" sz="3200" b="1" dirty="0">
              <a:solidFill>
                <a:srgbClr val="0481C9"/>
              </a:solidFill>
            </a:endParaRPr>
          </a:p>
        </p:txBody>
      </p:sp>
    </p:spTree>
    <p:extLst>
      <p:ext uri="{BB962C8B-B14F-4D97-AF65-F5344CB8AC3E}">
        <p14:creationId xmlns:p14="http://schemas.microsoft.com/office/powerpoint/2010/main" val="28690852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hu" b="1" dirty="0" smtClean="0">
                <a:solidFill>
                  <a:schemeClr val="tx1"/>
                </a:solidFill>
              </a:rPr>
              <a:t>Fő következtetések</a:t>
            </a:r>
            <a:endParaRPr lang="hu"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067770" cy="4436044"/>
          </a:xfrm>
        </p:spPr>
        <p:txBody>
          <a:bodyPr rtlCol="0">
            <a:normAutofit fontScale="92500"/>
          </a:bodyPr>
          <a:lstStyle/>
          <a:p>
            <a:pPr algn="just">
              <a:lnSpc>
                <a:spcPct val="120000"/>
              </a:lnSpc>
            </a:pPr>
            <a:r>
              <a:rPr lang="hu-HU" sz="2000" dirty="0" smtClean="0">
                <a:solidFill>
                  <a:schemeClr val="tx1"/>
                </a:solidFill>
              </a:rPr>
              <a:t>Az éghajlatváltozás következtében fellépő váratlan események, valamint a cukorbetegség, az elhízás és más anyagcsere-betegségek előfordulásának folyamatos növekedése szorosan összefüggő jelenségek. Ezeket a problémákat számos közös tényező befolyásolja, amelyek egymás hatását tovább fokozhatják.</a:t>
            </a:r>
          </a:p>
          <a:p>
            <a:pPr algn="just">
              <a:lnSpc>
                <a:spcPct val="120000"/>
              </a:lnSpc>
            </a:pPr>
            <a:r>
              <a:rPr lang="hu-HU" sz="2000" dirty="0" smtClean="0">
                <a:solidFill>
                  <a:schemeClr val="tx1"/>
                </a:solidFill>
              </a:rPr>
              <a:t>A folyamatokat három kulcsfontosságú tényező befolyásolja meghatározó módon: az urbanizáció gyors terjedése, a motorizált közlekedés túlsúlya, valamint a hústermékek és az ultrafeldolgozott élelmiszerek fokozódó előállítása és fogyasztása.</a:t>
            </a:r>
          </a:p>
          <a:p>
            <a:pPr algn="just">
              <a:lnSpc>
                <a:spcPct val="120000"/>
              </a:lnSpc>
            </a:pPr>
            <a:r>
              <a:rPr lang="hu-HU" sz="2000" dirty="0" smtClean="0">
                <a:solidFill>
                  <a:schemeClr val="tx1"/>
                </a:solidFill>
              </a:rPr>
              <a:t>A változásokhoz való alkalmazkodás során az egészségkockázatok csökkentése az életmódbeli változtatásokkal, fenntartható urbanizációt támogató várostervezési és üzemeltetési megoldások bevezetésével, valamint célzott közösségi egészségvédelmi intézkedések biztosításával valósítható meg.</a:t>
            </a:r>
          </a:p>
          <a:p>
            <a:pPr algn="just">
              <a:lnSpc>
                <a:spcPct val="120000"/>
              </a:lnSpc>
            </a:pPr>
            <a:r>
              <a:rPr lang="hu-HU" sz="2000" dirty="0" smtClean="0">
                <a:solidFill>
                  <a:schemeClr val="tx1"/>
                </a:solidFill>
              </a:rPr>
              <a:t>Az egészségügyi szakembereknek minden fejlesztési területen szerepet kell vállalniuk az éghajlatváltozással összefüggő egészségkockázatok csökkentését célzó intézkedések kidolgozásában és megvalósításában.</a:t>
            </a:r>
            <a:endParaRPr lang="hu-HU" sz="2000" dirty="0">
              <a:solidFill>
                <a:schemeClr val="tx1"/>
              </a:solidFill>
            </a:endParaRPr>
          </a:p>
        </p:txBody>
      </p:sp>
    </p:spTree>
    <p:extLst>
      <p:ext uri="{BB962C8B-B14F-4D97-AF65-F5344CB8AC3E}">
        <p14:creationId xmlns:p14="http://schemas.microsoft.com/office/powerpoint/2010/main" val="13980869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849755"/>
            <a:ext cx="11525327" cy="5454866"/>
          </a:xfrm>
        </p:spPr>
        <p:txBody>
          <a:bodyPr rtlCol="0">
            <a:normAutofit fontScale="92500" lnSpcReduction="10000"/>
          </a:bodyPr>
          <a:lstStyle/>
          <a:p>
            <a:pPr marL="0" indent="0">
              <a:spcAft>
                <a:spcPts val="1500"/>
              </a:spcAft>
              <a:buNone/>
            </a:pPr>
            <a:r>
              <a:rPr lang="hu-HU" sz="2600" b="1" dirty="0">
                <a:solidFill>
                  <a:schemeClr val="tx1"/>
                </a:solidFill>
              </a:rPr>
              <a:t>Az egyes kérdéseknél MINDEN HELYES VÁLASZT </a:t>
            </a:r>
            <a:r>
              <a:rPr lang="hu-HU" sz="2600" b="1" dirty="0" err="1">
                <a:solidFill>
                  <a:schemeClr val="tx1"/>
                </a:solidFill>
              </a:rPr>
              <a:t>jelöljön</a:t>
            </a:r>
            <a:r>
              <a:rPr lang="hu-HU" sz="2600" b="1" dirty="0">
                <a:solidFill>
                  <a:schemeClr val="tx1"/>
                </a:solidFill>
              </a:rPr>
              <a:t> be (többszörös választás):</a:t>
            </a:r>
            <a:endParaRPr lang="hu-HU" sz="2600" dirty="0">
              <a:solidFill>
                <a:schemeClr val="tx1"/>
              </a:solidFill>
            </a:endParaRPr>
          </a:p>
          <a:p>
            <a:pPr marL="514350" lvl="0" indent="-514350">
              <a:buFont typeface="+mj-lt"/>
              <a:buAutoNum type="arabicPeriod"/>
            </a:pPr>
            <a:r>
              <a:rPr lang="hu-HU" sz="1900" dirty="0" smtClean="0">
                <a:solidFill>
                  <a:schemeClr val="tx1"/>
                </a:solidFill>
              </a:rPr>
              <a:t>Milyen okok vezethetnek extrém hőség hatására a diabetes-betegek állapotának súlyosbodásához?</a:t>
            </a:r>
          </a:p>
          <a:p>
            <a:pPr marL="914400" lvl="1" indent="-457200">
              <a:buFont typeface="+mj-lt"/>
              <a:buAutoNum type="alphaLcParenR"/>
            </a:pPr>
            <a:r>
              <a:rPr lang="hu-HU" sz="1900" dirty="0" smtClean="0">
                <a:solidFill>
                  <a:schemeClr val="tx1"/>
                </a:solidFill>
              </a:rPr>
              <a:t>bőr vérellátásának csökkenése</a:t>
            </a:r>
          </a:p>
          <a:p>
            <a:pPr marL="914400" lvl="1" indent="-457200">
              <a:buFont typeface="+mj-lt"/>
              <a:buAutoNum type="alphaLcParenR"/>
            </a:pPr>
            <a:r>
              <a:rPr lang="hu-HU" sz="1900" dirty="0" smtClean="0">
                <a:solidFill>
                  <a:schemeClr val="tx1"/>
                </a:solidFill>
              </a:rPr>
              <a:t>fokozott hőveszteség</a:t>
            </a:r>
          </a:p>
          <a:p>
            <a:pPr marL="914400" lvl="1" indent="-457200">
              <a:buFont typeface="+mj-lt"/>
              <a:buAutoNum type="alphaLcParenR"/>
            </a:pPr>
            <a:r>
              <a:rPr lang="hu-HU" sz="1900" dirty="0" smtClean="0">
                <a:solidFill>
                  <a:schemeClr val="tx1"/>
                </a:solidFill>
              </a:rPr>
              <a:t>csökkent verejtékezés</a:t>
            </a:r>
          </a:p>
          <a:p>
            <a:pPr marL="914400" lvl="1" indent="-457200">
              <a:buFont typeface="+mj-lt"/>
              <a:buAutoNum type="alphaLcParenR"/>
            </a:pPr>
            <a:r>
              <a:rPr lang="hu-HU" sz="1900" dirty="0" smtClean="0">
                <a:solidFill>
                  <a:schemeClr val="tx1"/>
                </a:solidFill>
              </a:rPr>
              <a:t>megnövekedett testhőmérséklet</a:t>
            </a:r>
          </a:p>
          <a:p>
            <a:pPr marL="514350" lvl="0" indent="-514350">
              <a:buFont typeface="+mj-lt"/>
              <a:buAutoNum type="arabicPeriod"/>
            </a:pPr>
            <a:r>
              <a:rPr lang="hu-HU" sz="1900" dirty="0" smtClean="0">
                <a:solidFill>
                  <a:schemeClr val="tx1"/>
                </a:solidFill>
              </a:rPr>
              <a:t>Milyen tényezők miatt érzékenyek az időskorúak a hőség okozta kockázatokra?</a:t>
            </a:r>
          </a:p>
          <a:p>
            <a:pPr marL="914400" lvl="1" indent="-457200">
              <a:buFont typeface="+mj-lt"/>
              <a:buAutoNum type="alphaLcParenR"/>
            </a:pPr>
            <a:r>
              <a:rPr lang="hu-HU" sz="1900" dirty="0" smtClean="0">
                <a:solidFill>
                  <a:schemeClr val="tx1"/>
                </a:solidFill>
              </a:rPr>
              <a:t>az életkorral összefüggő krónikus betegségek megléte </a:t>
            </a:r>
          </a:p>
          <a:p>
            <a:pPr marL="914400" lvl="1" indent="-457200">
              <a:buFont typeface="+mj-lt"/>
              <a:buAutoNum type="alphaLcParenR"/>
            </a:pPr>
            <a:r>
              <a:rPr lang="hu-HU" sz="1900" dirty="0" smtClean="0">
                <a:solidFill>
                  <a:schemeClr val="tx1"/>
                </a:solidFill>
              </a:rPr>
              <a:t>a nem megfelelő folyadék- és elektrolitegyensúly </a:t>
            </a:r>
          </a:p>
          <a:p>
            <a:pPr marL="914400" lvl="1" indent="-457200">
              <a:buFont typeface="+mj-lt"/>
              <a:buAutoNum type="alphaLcParenR"/>
            </a:pPr>
            <a:r>
              <a:rPr lang="hu-HU" sz="1900" dirty="0" smtClean="0">
                <a:solidFill>
                  <a:schemeClr val="tx1"/>
                </a:solidFill>
              </a:rPr>
              <a:t>a bőr fokozott vérellátása </a:t>
            </a:r>
          </a:p>
          <a:p>
            <a:pPr marL="914400" lvl="1" indent="-457200">
              <a:buFont typeface="+mj-lt"/>
              <a:buAutoNum type="alphaLcParenR"/>
            </a:pPr>
            <a:r>
              <a:rPr lang="hu-HU" sz="1900" dirty="0" smtClean="0">
                <a:solidFill>
                  <a:schemeClr val="tx1"/>
                </a:solidFill>
              </a:rPr>
              <a:t>a krónikus betegségek megléte miatti gyógyszerek együttes és rendszeres szedése </a:t>
            </a:r>
          </a:p>
          <a:p>
            <a:pPr marL="514350" lvl="0" indent="-514350">
              <a:buFont typeface="+mj-lt"/>
              <a:buAutoNum type="arabicPeriod"/>
            </a:pPr>
            <a:r>
              <a:rPr lang="hu-HU" sz="1900" dirty="0" smtClean="0">
                <a:solidFill>
                  <a:schemeClr val="tx1"/>
                </a:solidFill>
              </a:rPr>
              <a:t>Melyek azok a főbb szociokulturális tényezők, amelyeken keresztül a klímaváltozás a cukorbetegség és az elhízás kockázatát fokozza?</a:t>
            </a:r>
          </a:p>
          <a:p>
            <a:pPr marL="914400" lvl="1" indent="-457200">
              <a:buFont typeface="+mj-lt"/>
              <a:buAutoNum type="alphaLcParenR"/>
            </a:pPr>
            <a:r>
              <a:rPr lang="hu-HU" sz="1900" dirty="0" smtClean="0">
                <a:solidFill>
                  <a:schemeClr val="tx1"/>
                </a:solidFill>
              </a:rPr>
              <a:t>gyors és tervezetlen urbanizáció</a:t>
            </a:r>
          </a:p>
          <a:p>
            <a:pPr marL="914400" lvl="1" indent="-457200">
              <a:buFont typeface="+mj-lt"/>
              <a:buAutoNum type="alphaLcParenR"/>
            </a:pPr>
            <a:r>
              <a:rPr lang="hu-HU" sz="1900" dirty="0" smtClean="0">
                <a:solidFill>
                  <a:schemeClr val="tx1"/>
                </a:solidFill>
              </a:rPr>
              <a:t>a kiszáradás nagyobb előfordulási gyakorisága</a:t>
            </a:r>
          </a:p>
          <a:p>
            <a:pPr marL="914400" lvl="1" indent="-457200">
              <a:buFont typeface="+mj-lt"/>
              <a:buAutoNum type="alphaLcParenR"/>
            </a:pPr>
            <a:r>
              <a:rPr lang="hu-HU" sz="1900" dirty="0" smtClean="0">
                <a:solidFill>
                  <a:schemeClr val="tx1"/>
                </a:solidFill>
              </a:rPr>
              <a:t>a szén-dioxid kibocsátás fokozódását eredményező közlekedés</a:t>
            </a:r>
          </a:p>
          <a:p>
            <a:pPr marL="914400" lvl="1" indent="-457200">
              <a:buFont typeface="+mj-lt"/>
              <a:buAutoNum type="alphaLcParenR"/>
            </a:pPr>
            <a:r>
              <a:rPr lang="hu-HU" sz="1900" dirty="0" smtClean="0">
                <a:solidFill>
                  <a:schemeClr val="tx1"/>
                </a:solidFill>
              </a:rPr>
              <a:t>állattenyésztés volumenének növekedése</a:t>
            </a:r>
            <a:endParaRPr lang="hu-HU" sz="1900" dirty="0">
              <a:solidFill>
                <a:schemeClr val="tx1"/>
              </a:solidFill>
              <a:effectLst/>
            </a:endParaRPr>
          </a:p>
        </p:txBody>
      </p:sp>
      <p:sp>
        <p:nvSpPr>
          <p:cNvPr id="5"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hu" b="1" dirty="0" smtClean="0">
                <a:solidFill>
                  <a:schemeClr val="tx1"/>
                </a:solidFill>
              </a:rPr>
              <a:t>Ellenőrizze tudását</a:t>
            </a:r>
            <a:endParaRPr lang="hu" b="1" dirty="0">
              <a:solidFill>
                <a:schemeClr val="tx1"/>
              </a:solidFill>
            </a:endParaRPr>
          </a:p>
        </p:txBody>
      </p:sp>
    </p:spTree>
    <p:extLst>
      <p:ext uri="{BB962C8B-B14F-4D97-AF65-F5344CB8AC3E}">
        <p14:creationId xmlns:p14="http://schemas.microsoft.com/office/powerpoint/2010/main" val="9625247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solidFill>
                  <a:schemeClr val="tx1"/>
                </a:solidFill>
              </a:rPr>
              <a:t>Az előadás segítségével megszerezhető ismeretek</a:t>
            </a:r>
            <a:endParaRPr lang="en-US" dirty="0">
              <a:solidFill>
                <a:schemeClr val="tx1"/>
              </a:solidFill>
            </a:endParaRPr>
          </a:p>
        </p:txBody>
      </p:sp>
      <p:sp>
        <p:nvSpPr>
          <p:cNvPr id="3" name="Tartalom helye 2"/>
          <p:cNvSpPr>
            <a:spLocks noGrp="1"/>
          </p:cNvSpPr>
          <p:nvPr>
            <p:ph idx="1"/>
          </p:nvPr>
        </p:nvSpPr>
        <p:spPr>
          <a:xfrm>
            <a:off x="373164" y="984740"/>
            <a:ext cx="11535507" cy="5162672"/>
          </a:xfrm>
        </p:spPr>
        <p:txBody>
          <a:bodyPr>
            <a:noAutofit/>
          </a:bodyPr>
          <a:lstStyle/>
          <a:p>
            <a:pPr marL="0" indent="0">
              <a:spcAft>
                <a:spcPts val="500"/>
              </a:spcAft>
              <a:buNone/>
            </a:pPr>
            <a:r>
              <a:rPr lang="hu-HU" sz="2000" dirty="0" smtClean="0">
                <a:solidFill>
                  <a:schemeClr val="tx1"/>
                </a:solidFill>
              </a:rPr>
              <a:t>A tananyag elsajátítása után a hallgatók képesek lesznek </a:t>
            </a:r>
          </a:p>
          <a:p>
            <a:pPr lvl="1" algn="just" fontAlgn="base">
              <a:lnSpc>
                <a:spcPct val="110000"/>
              </a:lnSpc>
              <a:spcBef>
                <a:spcPts val="0"/>
              </a:spcBef>
              <a:spcAft>
                <a:spcPts val="1500"/>
              </a:spcAft>
            </a:pPr>
            <a:r>
              <a:rPr lang="hu-HU" sz="1800" dirty="0" smtClean="0">
                <a:solidFill>
                  <a:schemeClr val="tx1"/>
                </a:solidFill>
              </a:rPr>
              <a:t>megérteni a szélsőséges környezeti hőterhelés, a légszennyezés és egyéb környezeti expozíciók valamint az anyagcserezavarok kialakulása közötti összefüggéseket;</a:t>
            </a:r>
          </a:p>
          <a:p>
            <a:pPr lvl="1" algn="just" fontAlgn="base">
              <a:lnSpc>
                <a:spcPct val="110000"/>
              </a:lnSpc>
              <a:spcBef>
                <a:spcPts val="0"/>
              </a:spcBef>
              <a:spcAft>
                <a:spcPts val="1500"/>
              </a:spcAft>
            </a:pPr>
            <a:r>
              <a:rPr lang="hu-HU" sz="1800" dirty="0" smtClean="0">
                <a:solidFill>
                  <a:schemeClr val="tx1"/>
                </a:solidFill>
              </a:rPr>
              <a:t>megérteni az elhízás, valamint a 2. típusú cukorbetegség kialakulásának a hőterheléssel kapcsolatos, bizonyítékokon alapuló magyarázatokkal alátámasztott okrendszerét;</a:t>
            </a:r>
          </a:p>
          <a:p>
            <a:pPr lvl="1" algn="just" fontAlgn="base">
              <a:lnSpc>
                <a:spcPct val="110000"/>
              </a:lnSpc>
              <a:spcBef>
                <a:spcPts val="0"/>
              </a:spcBef>
              <a:spcAft>
                <a:spcPts val="1500"/>
              </a:spcAft>
            </a:pPr>
            <a:r>
              <a:rPr lang="hu-HU" sz="1800" dirty="0" smtClean="0">
                <a:solidFill>
                  <a:schemeClr val="tx1"/>
                </a:solidFill>
              </a:rPr>
              <a:t>azonosítani azokat a népességcsoportokat, amelyek különösen veszélyeztetettek az éghajlatváltozással összefüggő anyagcserezavarok kialakulását illetően;</a:t>
            </a:r>
          </a:p>
          <a:p>
            <a:pPr lvl="1" algn="just" fontAlgn="base">
              <a:lnSpc>
                <a:spcPct val="110000"/>
              </a:lnSpc>
              <a:spcBef>
                <a:spcPts val="0"/>
              </a:spcBef>
              <a:spcAft>
                <a:spcPts val="1500"/>
              </a:spcAft>
            </a:pPr>
            <a:r>
              <a:rPr lang="hu-HU" sz="1800" dirty="0" smtClean="0">
                <a:solidFill>
                  <a:schemeClr val="tx1"/>
                </a:solidFill>
              </a:rPr>
              <a:t>felismerni, hogy az éghajlatváltozás hogyan függ össze más környezeti változásokkal, és ezek külön-külön és kombináltan miként hathatnak az anyagcserezavarban szenvedő betegek egészégi állapotára;</a:t>
            </a:r>
          </a:p>
          <a:p>
            <a:pPr lvl="1" algn="just" fontAlgn="base">
              <a:lnSpc>
                <a:spcPct val="110000"/>
              </a:lnSpc>
              <a:spcBef>
                <a:spcPts val="0"/>
              </a:spcBef>
              <a:spcAft>
                <a:spcPts val="1500"/>
              </a:spcAft>
            </a:pPr>
            <a:r>
              <a:rPr lang="hu-HU" sz="1800" dirty="0" smtClean="0">
                <a:solidFill>
                  <a:schemeClr val="tx1"/>
                </a:solidFill>
              </a:rPr>
              <a:t>megvitatni, hogy az éghajlatváltozás hatásainak mérséklése hogyan vezethet járulékos egészség-előnyökhöz és az egészség-kockázatok csökkentéséhez;</a:t>
            </a:r>
          </a:p>
          <a:p>
            <a:pPr lvl="1" algn="just" fontAlgn="base">
              <a:lnSpc>
                <a:spcPct val="110000"/>
              </a:lnSpc>
              <a:spcBef>
                <a:spcPts val="0"/>
              </a:spcBef>
              <a:spcAft>
                <a:spcPts val="1500"/>
              </a:spcAft>
            </a:pPr>
            <a:r>
              <a:rPr lang="hu-HU" sz="1800" dirty="0" smtClean="0">
                <a:solidFill>
                  <a:schemeClr val="tx1"/>
                </a:solidFill>
              </a:rPr>
              <a:t>értelmezni, milyen intézkedések segítségével támogathatják az egészségügyi szakemberek az anyagcsere-betegségekben szenvedőket, hogy a szélsőséges időjárási események és természeti katasztrófák egészség-kockázatainak csökkenthessék.</a:t>
            </a:r>
            <a:endParaRPr lang="hu-HU" sz="1800" dirty="0">
              <a:solidFill>
                <a:schemeClr val="tx1"/>
              </a:solidFill>
            </a:endParaRPr>
          </a:p>
        </p:txBody>
      </p:sp>
    </p:spTree>
    <p:extLst>
      <p:ext uri="{BB962C8B-B14F-4D97-AF65-F5344CB8AC3E}">
        <p14:creationId xmlns:p14="http://schemas.microsoft.com/office/powerpoint/2010/main" val="10510202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2336" y="675482"/>
            <a:ext cx="11392098" cy="5672564"/>
          </a:xfrm>
        </p:spPr>
        <p:txBody>
          <a:bodyPr rtlCol="0">
            <a:noAutofit/>
          </a:bodyPr>
          <a:lstStyle/>
          <a:p>
            <a:pPr marL="514350" lvl="0" indent="-514350">
              <a:buFont typeface="+mj-lt"/>
              <a:buAutoNum type="arabicPeriod" startAt="4"/>
            </a:pPr>
            <a:r>
              <a:rPr lang="hu-HU" sz="1800" dirty="0" smtClean="0">
                <a:solidFill>
                  <a:schemeClr val="tx1"/>
                </a:solidFill>
              </a:rPr>
              <a:t>Milyen stratégiák segíthetnek csökkenteni az anyagcserezavarokkal összefüggő betegségek kialakulásának kockázatát? </a:t>
            </a:r>
          </a:p>
          <a:p>
            <a:pPr marL="800100" lvl="1" indent="-342900">
              <a:buFont typeface="+mj-lt"/>
              <a:buAutoNum type="alphaLcParenR"/>
            </a:pPr>
            <a:r>
              <a:rPr lang="hu-HU" sz="1800" dirty="0" smtClean="0">
                <a:solidFill>
                  <a:schemeClr val="tx1"/>
                </a:solidFill>
              </a:rPr>
              <a:t>aktív, alacsony szén-dioxid-kibocsátást eredményező életmód kialakítása</a:t>
            </a:r>
          </a:p>
          <a:p>
            <a:pPr marL="800100" lvl="1" indent="-342900">
              <a:buFont typeface="+mj-lt"/>
              <a:buAutoNum type="alphaLcParenR"/>
            </a:pPr>
            <a:r>
              <a:rPr lang="hu-HU" sz="1800" dirty="0" smtClean="0">
                <a:solidFill>
                  <a:schemeClr val="tx1"/>
                </a:solidFill>
              </a:rPr>
              <a:t>életmódbeli változások támogatása</a:t>
            </a:r>
          </a:p>
          <a:p>
            <a:pPr marL="800100" lvl="1" indent="-342900">
              <a:buFont typeface="+mj-lt"/>
              <a:buAutoNum type="alphaLcParenR"/>
            </a:pPr>
            <a:r>
              <a:rPr lang="hu-HU" sz="1800" dirty="0" smtClean="0">
                <a:solidFill>
                  <a:schemeClr val="tx1"/>
                </a:solidFill>
              </a:rPr>
              <a:t>az egészségügyi ellátás ökológiai lábnyomának csökkentése</a:t>
            </a:r>
          </a:p>
          <a:p>
            <a:pPr marL="800100" lvl="1" indent="-342900">
              <a:buFont typeface="+mj-lt"/>
              <a:buAutoNum type="alphaLcParenR"/>
            </a:pPr>
            <a:r>
              <a:rPr lang="hu-HU" sz="1800" dirty="0" smtClean="0">
                <a:solidFill>
                  <a:schemeClr val="tx1"/>
                </a:solidFill>
              </a:rPr>
              <a:t>a városi levegőminőség javítása</a:t>
            </a:r>
          </a:p>
          <a:p>
            <a:pPr marL="514350" lvl="0" indent="-514350">
              <a:buFont typeface="+mj-lt"/>
              <a:buAutoNum type="arabicPeriod" startAt="5"/>
            </a:pPr>
            <a:r>
              <a:rPr lang="hu-HU" sz="1800" dirty="0" smtClean="0">
                <a:solidFill>
                  <a:schemeClr val="tx1"/>
                </a:solidFill>
              </a:rPr>
              <a:t>Hogyan járulhat hozzá az épített városi környezet fejlesztése az egészséges életmód feltételeinek biztosításához?</a:t>
            </a:r>
          </a:p>
          <a:p>
            <a:pPr marL="800100" lvl="1" indent="-342900">
              <a:buFont typeface="+mj-lt"/>
              <a:buAutoNum type="alphaLcParenR"/>
            </a:pPr>
            <a:r>
              <a:rPr lang="hu-HU" sz="1800" dirty="0" smtClean="0">
                <a:solidFill>
                  <a:schemeClr val="tx1"/>
                </a:solidFill>
              </a:rPr>
              <a:t>a tömegközlekedés fejlesztésével</a:t>
            </a:r>
          </a:p>
          <a:p>
            <a:pPr marL="800100" lvl="1" indent="-342900">
              <a:buFont typeface="+mj-lt"/>
              <a:buAutoNum type="alphaLcParenR"/>
            </a:pPr>
            <a:r>
              <a:rPr lang="hu-HU" sz="1800" dirty="0" smtClean="0">
                <a:solidFill>
                  <a:schemeClr val="tx1"/>
                </a:solidFill>
              </a:rPr>
              <a:t>termelői piacok kialakításával</a:t>
            </a:r>
          </a:p>
          <a:p>
            <a:pPr marL="800100" lvl="1" indent="-342900">
              <a:buFont typeface="+mj-lt"/>
              <a:buAutoNum type="alphaLcParenR"/>
            </a:pPr>
            <a:r>
              <a:rPr lang="hu-HU" sz="1800" dirty="0" smtClean="0">
                <a:solidFill>
                  <a:schemeClr val="tx1"/>
                </a:solidFill>
              </a:rPr>
              <a:t>a városi zöldterületek növelésével</a:t>
            </a:r>
          </a:p>
          <a:p>
            <a:pPr marL="800100" lvl="1" indent="-342900">
              <a:buFont typeface="+mj-lt"/>
              <a:buAutoNum type="alphaLcParenR"/>
            </a:pPr>
            <a:r>
              <a:rPr lang="hu-HU" sz="1800" dirty="0" smtClean="0">
                <a:solidFill>
                  <a:schemeClr val="tx1"/>
                </a:solidFill>
              </a:rPr>
              <a:t>bevásárlóközpontok kialakításával</a:t>
            </a:r>
          </a:p>
          <a:p>
            <a:pPr marL="800100" lvl="1" indent="-342900">
              <a:buFont typeface="+mj-lt"/>
              <a:buAutoNum type="alphaLcParenR"/>
            </a:pPr>
            <a:r>
              <a:rPr lang="hu-HU" sz="1800" dirty="0" smtClean="0">
                <a:solidFill>
                  <a:schemeClr val="tx1"/>
                </a:solidFill>
              </a:rPr>
              <a:t>gyalogosforgalom feltételeinek biztosításával</a:t>
            </a:r>
          </a:p>
          <a:p>
            <a:pPr marL="514350" lvl="0" indent="-514350">
              <a:buFont typeface="+mj-lt"/>
              <a:buAutoNum type="arabicPeriod" startAt="6"/>
            </a:pPr>
            <a:r>
              <a:rPr lang="hu-HU" sz="1800" dirty="0" smtClean="0">
                <a:solidFill>
                  <a:schemeClr val="tx1"/>
                </a:solidFill>
              </a:rPr>
              <a:t>Mely tényezők támogathatják a fenntartható étkezés megvalósítását?</a:t>
            </a:r>
          </a:p>
          <a:p>
            <a:pPr marL="800100" lvl="1" indent="-342900">
              <a:buFont typeface="+mj-lt"/>
              <a:buAutoNum type="alphaLcParenR"/>
            </a:pPr>
            <a:r>
              <a:rPr lang="hu-HU" sz="1800" dirty="0" smtClean="0">
                <a:solidFill>
                  <a:schemeClr val="tx1"/>
                </a:solidFill>
              </a:rPr>
              <a:t>több növényi eredetű étel fogyasztása</a:t>
            </a:r>
          </a:p>
          <a:p>
            <a:pPr marL="800100" lvl="1" indent="-342900">
              <a:buFont typeface="+mj-lt"/>
              <a:buAutoNum type="alphaLcParenR"/>
            </a:pPr>
            <a:r>
              <a:rPr lang="hu-HU" sz="1800" dirty="0" smtClean="0">
                <a:solidFill>
                  <a:schemeClr val="tx1"/>
                </a:solidFill>
              </a:rPr>
              <a:t>a feldolgozott élelmiszerek fogyasztásának jelentős csökkentése</a:t>
            </a:r>
          </a:p>
          <a:p>
            <a:pPr marL="800100" lvl="1" indent="-342900">
              <a:buFont typeface="+mj-lt"/>
              <a:buAutoNum type="alphaLcParenR"/>
            </a:pPr>
            <a:r>
              <a:rPr lang="hu-HU" sz="1800" dirty="0" smtClean="0">
                <a:solidFill>
                  <a:schemeClr val="tx1"/>
                </a:solidFill>
              </a:rPr>
              <a:t>helyben termesztett élelmiszer fogyasztása</a:t>
            </a:r>
          </a:p>
          <a:p>
            <a:pPr marL="800100" lvl="1" indent="-342900">
              <a:buFont typeface="+mj-lt"/>
              <a:buAutoNum type="alphaLcParenR"/>
            </a:pPr>
            <a:r>
              <a:rPr lang="hu-HU" sz="1800" dirty="0" smtClean="0">
                <a:solidFill>
                  <a:schemeClr val="tx1"/>
                </a:solidFill>
              </a:rPr>
              <a:t>étkezéshez a lakóhelyhez legközelebbi étterem választása</a:t>
            </a:r>
          </a:p>
          <a:p>
            <a:pPr marL="800100" lvl="1" indent="-342900">
              <a:buFont typeface="+mj-lt"/>
              <a:buAutoNum type="alphaLcParenR"/>
            </a:pPr>
            <a:r>
              <a:rPr lang="hu-HU" sz="1800" dirty="0" smtClean="0">
                <a:solidFill>
                  <a:schemeClr val="tx1"/>
                </a:solidFill>
              </a:rPr>
              <a:t>szezonális termékek fogyasztása</a:t>
            </a:r>
            <a:endParaRPr lang="hu-HU" sz="1800" dirty="0">
              <a:solidFill>
                <a:schemeClr val="tx1"/>
              </a:solidFill>
              <a:effectLst/>
              <a:latin typeface="Helvetica Neue" panose="02000503000000020004" pitchFamily="2" charset="0"/>
            </a:endParaRPr>
          </a:p>
        </p:txBody>
      </p:sp>
      <p:sp>
        <p:nvSpPr>
          <p:cNvPr id="5"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hu" b="1" dirty="0" smtClean="0">
                <a:solidFill>
                  <a:schemeClr val="tx1"/>
                </a:solidFill>
              </a:rPr>
              <a:t>Ellenőrizze tudását</a:t>
            </a:r>
            <a:endParaRPr lang="hu" b="1" dirty="0">
              <a:solidFill>
                <a:schemeClr val="tx1"/>
              </a:solidFill>
            </a:endParaRPr>
          </a:p>
        </p:txBody>
      </p:sp>
    </p:spTree>
    <p:extLst>
      <p:ext uri="{BB962C8B-B14F-4D97-AF65-F5344CB8AC3E}">
        <p14:creationId xmlns:p14="http://schemas.microsoft.com/office/powerpoint/2010/main" val="16550430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solidFill>
                  <a:schemeClr val="tx1"/>
                </a:solidFill>
              </a:rPr>
              <a:t>Köszönöm a </a:t>
            </a:r>
            <a:r>
              <a:rPr lang="hu" sz="3600" b="1" dirty="0">
                <a:solidFill>
                  <a:schemeClr val="tx1"/>
                </a:solidFill>
              </a:rPr>
              <a:t>figyelmet!</a:t>
            </a:r>
          </a:p>
          <a:p>
            <a:pPr marL="0" indent="0" algn="ctr">
              <a:buNone/>
            </a:pPr>
            <a:endParaRPr lang="hu-HU" sz="2000" dirty="0" smtClean="0">
              <a:solidFill>
                <a:schemeClr val="tx1"/>
              </a:solidFill>
            </a:endParaRPr>
          </a:p>
          <a:p>
            <a:pPr marL="0" indent="0" algn="ctr">
              <a:buNone/>
            </a:pPr>
            <a:r>
              <a:rPr lang="hu-HU" sz="2000" dirty="0" smtClean="0">
                <a:solidFill>
                  <a:schemeClr val="tx1"/>
                </a:solidFill>
              </a:rPr>
              <a:t>Az </a:t>
            </a:r>
            <a:r>
              <a:rPr lang="hu-HU" sz="2000" dirty="0">
                <a:solidFill>
                  <a:schemeClr val="tx1"/>
                </a:solidFill>
              </a:rPr>
              <a:t>előadást az Európai Unió Erasmus+ programja által támogatott CLIMATEMED projekt szakértői dolgozták ki.</a:t>
            </a:r>
            <a:endParaRPr lang="en-US" sz="2000" dirty="0">
              <a:solidFill>
                <a:schemeClr val="tx1"/>
              </a:solidFill>
            </a:endParaRPr>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4992757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849755"/>
            <a:ext cx="11525327" cy="5454866"/>
          </a:xfrm>
        </p:spPr>
        <p:txBody>
          <a:bodyPr rtlCol="0">
            <a:normAutofit fontScale="92500" lnSpcReduction="10000"/>
          </a:bodyPr>
          <a:lstStyle/>
          <a:p>
            <a:pPr marL="0" indent="0">
              <a:spcAft>
                <a:spcPts val="1500"/>
              </a:spcAft>
              <a:buNone/>
            </a:pPr>
            <a:r>
              <a:rPr lang="hu-HU" sz="2600" b="1" dirty="0">
                <a:solidFill>
                  <a:schemeClr val="tx1"/>
                </a:solidFill>
              </a:rPr>
              <a:t>Az egyes kérdéseknél MINDEN HELYES VÁLASZT </a:t>
            </a:r>
            <a:r>
              <a:rPr lang="hu-HU" sz="2600" b="1" dirty="0" err="1">
                <a:solidFill>
                  <a:schemeClr val="tx1"/>
                </a:solidFill>
              </a:rPr>
              <a:t>jelöljön</a:t>
            </a:r>
            <a:r>
              <a:rPr lang="hu-HU" sz="2600" b="1" dirty="0">
                <a:solidFill>
                  <a:schemeClr val="tx1"/>
                </a:solidFill>
              </a:rPr>
              <a:t> be (többszörös választás):</a:t>
            </a:r>
            <a:endParaRPr lang="hu-HU" sz="2600" dirty="0">
              <a:solidFill>
                <a:schemeClr val="tx1"/>
              </a:solidFill>
            </a:endParaRPr>
          </a:p>
          <a:p>
            <a:pPr marL="514350" lvl="0" indent="-514350">
              <a:buFont typeface="+mj-lt"/>
              <a:buAutoNum type="arabicPeriod"/>
            </a:pPr>
            <a:r>
              <a:rPr lang="hu-HU" sz="1900" dirty="0" smtClean="0">
                <a:solidFill>
                  <a:schemeClr val="tx1"/>
                </a:solidFill>
              </a:rPr>
              <a:t>Milyen </a:t>
            </a:r>
            <a:r>
              <a:rPr lang="hu-HU" sz="1900" dirty="0">
                <a:solidFill>
                  <a:schemeClr val="tx1"/>
                </a:solidFill>
              </a:rPr>
              <a:t>okok vezethetnek extrém hőség hatására a diabetes-betegek állapotának súlyosbodásához?</a:t>
            </a:r>
          </a:p>
          <a:p>
            <a:pPr marL="914400" lvl="1" indent="-457200">
              <a:buFont typeface="+mj-lt"/>
              <a:buAutoNum type="alphaLcParenR"/>
            </a:pPr>
            <a:r>
              <a:rPr lang="hu-HU" sz="1900" dirty="0">
                <a:solidFill>
                  <a:srgbClr val="0E84CB"/>
                </a:solidFill>
              </a:rPr>
              <a:t>bőr vérellátásának csökkenése</a:t>
            </a:r>
          </a:p>
          <a:p>
            <a:pPr marL="914400" lvl="1" indent="-457200">
              <a:buFont typeface="+mj-lt"/>
              <a:buAutoNum type="alphaLcParenR"/>
            </a:pPr>
            <a:r>
              <a:rPr lang="hu-HU" sz="1900" dirty="0">
                <a:solidFill>
                  <a:schemeClr val="tx1"/>
                </a:solidFill>
              </a:rPr>
              <a:t>fokozott hőveszteség</a:t>
            </a:r>
          </a:p>
          <a:p>
            <a:pPr marL="914400" lvl="1" indent="-457200">
              <a:buFont typeface="+mj-lt"/>
              <a:buAutoNum type="alphaLcParenR"/>
            </a:pPr>
            <a:r>
              <a:rPr lang="hu-HU" sz="1900" dirty="0">
                <a:solidFill>
                  <a:srgbClr val="0E84CB"/>
                </a:solidFill>
              </a:rPr>
              <a:t>csökkent verejtékezés</a:t>
            </a:r>
          </a:p>
          <a:p>
            <a:pPr marL="914400" lvl="1" indent="-457200">
              <a:buFont typeface="+mj-lt"/>
              <a:buAutoNum type="alphaLcParenR"/>
            </a:pPr>
            <a:r>
              <a:rPr lang="hu-HU" sz="1900" dirty="0">
                <a:solidFill>
                  <a:srgbClr val="0E84CB"/>
                </a:solidFill>
              </a:rPr>
              <a:t>megnövekedett testhőmérséklet</a:t>
            </a:r>
          </a:p>
          <a:p>
            <a:pPr marL="514350" lvl="0" indent="-514350">
              <a:buFont typeface="+mj-lt"/>
              <a:buAutoNum type="arabicPeriod"/>
            </a:pPr>
            <a:r>
              <a:rPr lang="hu-HU" sz="1900" dirty="0">
                <a:solidFill>
                  <a:schemeClr val="tx1"/>
                </a:solidFill>
              </a:rPr>
              <a:t>Milyen tényezők miatt érzékenyek az időskorúak a hőség </a:t>
            </a:r>
            <a:r>
              <a:rPr lang="hu-HU" sz="1900" dirty="0" smtClean="0">
                <a:solidFill>
                  <a:schemeClr val="tx1"/>
                </a:solidFill>
              </a:rPr>
              <a:t>okozta </a:t>
            </a:r>
            <a:r>
              <a:rPr lang="hu-HU" sz="1900" dirty="0">
                <a:solidFill>
                  <a:schemeClr val="tx1"/>
                </a:solidFill>
              </a:rPr>
              <a:t>kockázatokra?</a:t>
            </a:r>
          </a:p>
          <a:p>
            <a:pPr marL="914400" lvl="1" indent="-457200">
              <a:buFont typeface="+mj-lt"/>
              <a:buAutoNum type="alphaLcParenR"/>
            </a:pPr>
            <a:r>
              <a:rPr lang="hu-HU" sz="1900" dirty="0">
                <a:solidFill>
                  <a:srgbClr val="0E84CB"/>
                </a:solidFill>
              </a:rPr>
              <a:t>az életkorral összefüggő krónikus betegségek megléte </a:t>
            </a:r>
          </a:p>
          <a:p>
            <a:pPr marL="914400" lvl="1" indent="-457200">
              <a:buFont typeface="+mj-lt"/>
              <a:buAutoNum type="alphaLcParenR"/>
            </a:pPr>
            <a:r>
              <a:rPr lang="hu-HU" sz="1900" dirty="0">
                <a:solidFill>
                  <a:srgbClr val="0E84CB"/>
                </a:solidFill>
              </a:rPr>
              <a:t>a nem megfelelő folyadék- és elektrolitegyensúly </a:t>
            </a:r>
          </a:p>
          <a:p>
            <a:pPr marL="914400" lvl="1" indent="-457200">
              <a:buFont typeface="+mj-lt"/>
              <a:buAutoNum type="alphaLcParenR"/>
            </a:pPr>
            <a:r>
              <a:rPr lang="hu-HU" sz="1900" dirty="0">
                <a:solidFill>
                  <a:schemeClr val="tx1"/>
                </a:solidFill>
              </a:rPr>
              <a:t>a bőr fokozott vérellátása </a:t>
            </a:r>
          </a:p>
          <a:p>
            <a:pPr marL="914400" lvl="1" indent="-457200">
              <a:buFont typeface="+mj-lt"/>
              <a:buAutoNum type="alphaLcParenR"/>
            </a:pPr>
            <a:r>
              <a:rPr lang="hu-HU" sz="1900" dirty="0">
                <a:solidFill>
                  <a:srgbClr val="0E84CB"/>
                </a:solidFill>
              </a:rPr>
              <a:t>a krónikus betegségek megléte miatti gyógyszerek együttes és rendszeres szedése </a:t>
            </a:r>
          </a:p>
          <a:p>
            <a:pPr marL="514350" lvl="0" indent="-514350">
              <a:buFont typeface="+mj-lt"/>
              <a:buAutoNum type="arabicPeriod"/>
            </a:pPr>
            <a:r>
              <a:rPr lang="hu-HU" sz="1900" dirty="0">
                <a:solidFill>
                  <a:schemeClr val="tx1"/>
                </a:solidFill>
              </a:rPr>
              <a:t>Melyek azok a főbb szociokulturális tényezők, amelyeken keresztül a klímaváltozás a cukorbetegség és az elhízás kockázatát fokozza?</a:t>
            </a:r>
          </a:p>
          <a:p>
            <a:pPr marL="914400" lvl="1" indent="-457200">
              <a:buFont typeface="+mj-lt"/>
              <a:buAutoNum type="alphaLcParenR"/>
            </a:pPr>
            <a:r>
              <a:rPr lang="hu-HU" sz="1900" dirty="0">
                <a:solidFill>
                  <a:srgbClr val="0E84CB"/>
                </a:solidFill>
              </a:rPr>
              <a:t>gyors és tervezetlen urbanizáció</a:t>
            </a:r>
          </a:p>
          <a:p>
            <a:pPr marL="914400" lvl="1" indent="-457200">
              <a:buFont typeface="+mj-lt"/>
              <a:buAutoNum type="alphaLcParenR"/>
            </a:pPr>
            <a:r>
              <a:rPr lang="hu-HU" sz="1900" dirty="0">
                <a:solidFill>
                  <a:schemeClr val="tx1"/>
                </a:solidFill>
              </a:rPr>
              <a:t>a kiszáradás nagyobb előfordulási gyakorisága</a:t>
            </a:r>
          </a:p>
          <a:p>
            <a:pPr marL="914400" lvl="1" indent="-457200">
              <a:buFont typeface="+mj-lt"/>
              <a:buAutoNum type="alphaLcParenR"/>
            </a:pPr>
            <a:r>
              <a:rPr lang="hu-HU" sz="1900" dirty="0">
                <a:solidFill>
                  <a:srgbClr val="0E84CB"/>
                </a:solidFill>
              </a:rPr>
              <a:t>a szén-dioxid kibocsátás fokozódását eredményező közlekedés</a:t>
            </a:r>
          </a:p>
          <a:p>
            <a:pPr marL="914400" lvl="1" indent="-457200">
              <a:buFont typeface="+mj-lt"/>
              <a:buAutoNum type="alphaLcParenR"/>
            </a:pPr>
            <a:r>
              <a:rPr lang="hu-HU" sz="1900" dirty="0">
                <a:solidFill>
                  <a:srgbClr val="0E84CB"/>
                </a:solidFill>
              </a:rPr>
              <a:t>állattenyésztés volumenének </a:t>
            </a:r>
            <a:r>
              <a:rPr lang="hu-HU" sz="1900" dirty="0" smtClean="0">
                <a:solidFill>
                  <a:srgbClr val="0E84CB"/>
                </a:solidFill>
              </a:rPr>
              <a:t>növekedése</a:t>
            </a:r>
            <a:endParaRPr lang="en-US" sz="1900" dirty="0">
              <a:solidFill>
                <a:srgbClr val="0E84CB"/>
              </a:solidFill>
              <a:effectLst/>
            </a:endParaRPr>
          </a:p>
        </p:txBody>
      </p:sp>
      <p:sp>
        <p:nvSpPr>
          <p:cNvPr id="5"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hu" b="1" dirty="0" smtClean="0">
                <a:solidFill>
                  <a:schemeClr val="tx1"/>
                </a:solidFill>
              </a:rPr>
              <a:t>Ellenőrizze tudását - MEGOLDÁS</a:t>
            </a:r>
            <a:endParaRPr lang="hu" b="1" dirty="0">
              <a:solidFill>
                <a:schemeClr val="tx1"/>
              </a:solidFill>
            </a:endParaRPr>
          </a:p>
        </p:txBody>
      </p:sp>
    </p:spTree>
    <p:extLst>
      <p:ext uri="{BB962C8B-B14F-4D97-AF65-F5344CB8AC3E}">
        <p14:creationId xmlns:p14="http://schemas.microsoft.com/office/powerpoint/2010/main" val="24624412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2336" y="675482"/>
            <a:ext cx="11392098" cy="5672564"/>
          </a:xfrm>
        </p:spPr>
        <p:txBody>
          <a:bodyPr rtlCol="0">
            <a:noAutofit/>
          </a:bodyPr>
          <a:lstStyle/>
          <a:p>
            <a:pPr marL="514350" lvl="0" indent="-514350">
              <a:buFont typeface="+mj-lt"/>
              <a:buAutoNum type="arabicPeriod" startAt="4"/>
            </a:pPr>
            <a:r>
              <a:rPr lang="hu-HU" sz="1800" dirty="0">
                <a:solidFill>
                  <a:schemeClr val="tx1"/>
                </a:solidFill>
              </a:rPr>
              <a:t>Milyen stratégiák segíthetnek csökkenteni az anyagcserezavarokkal összefüggő betegségek kialakulásának kockázatát? </a:t>
            </a:r>
          </a:p>
          <a:p>
            <a:pPr marL="800100" lvl="1" indent="-342900">
              <a:buFont typeface="+mj-lt"/>
              <a:buAutoNum type="alphaLcParenR"/>
            </a:pPr>
            <a:r>
              <a:rPr lang="hu-HU" sz="1800" dirty="0">
                <a:solidFill>
                  <a:srgbClr val="0E84CB"/>
                </a:solidFill>
              </a:rPr>
              <a:t>aktív, alacsony szén-dioxid-kibocsátást eredményező életmód kialakítása</a:t>
            </a:r>
          </a:p>
          <a:p>
            <a:pPr marL="800100" lvl="1" indent="-342900">
              <a:buFont typeface="+mj-lt"/>
              <a:buAutoNum type="alphaLcParenR"/>
            </a:pPr>
            <a:r>
              <a:rPr lang="hu-HU" sz="1800" dirty="0">
                <a:solidFill>
                  <a:srgbClr val="0E84CB"/>
                </a:solidFill>
              </a:rPr>
              <a:t>életmódbeli változások támogatása</a:t>
            </a:r>
          </a:p>
          <a:p>
            <a:pPr marL="800100" lvl="1" indent="-342900">
              <a:buFont typeface="+mj-lt"/>
              <a:buAutoNum type="alphaLcParenR"/>
            </a:pPr>
            <a:r>
              <a:rPr lang="hu-HU" sz="1800" dirty="0">
                <a:solidFill>
                  <a:schemeClr val="tx1"/>
                </a:solidFill>
              </a:rPr>
              <a:t>az egészségügyi ellátás ökológiai lábnyomának csökkentése</a:t>
            </a:r>
          </a:p>
          <a:p>
            <a:pPr marL="800100" lvl="1" indent="-342900">
              <a:buFont typeface="+mj-lt"/>
              <a:buAutoNum type="alphaLcParenR"/>
            </a:pPr>
            <a:r>
              <a:rPr lang="hu-HU" sz="1800" dirty="0">
                <a:solidFill>
                  <a:srgbClr val="0E84CB"/>
                </a:solidFill>
              </a:rPr>
              <a:t>a városi levegőminőség javítása</a:t>
            </a:r>
          </a:p>
          <a:p>
            <a:pPr marL="514350" lvl="0" indent="-514350">
              <a:buFont typeface="+mj-lt"/>
              <a:buAutoNum type="arabicPeriod" startAt="5"/>
            </a:pPr>
            <a:r>
              <a:rPr lang="hu-HU" sz="1800" dirty="0">
                <a:solidFill>
                  <a:schemeClr val="tx1"/>
                </a:solidFill>
              </a:rPr>
              <a:t>Hogyan járulhat hozzá az épített városi környezet fejlesztése az egészséges életmód feltételeinek biztosításához?</a:t>
            </a:r>
          </a:p>
          <a:p>
            <a:pPr marL="800100" lvl="1" indent="-342900">
              <a:buFont typeface="+mj-lt"/>
              <a:buAutoNum type="alphaLcParenR"/>
            </a:pPr>
            <a:r>
              <a:rPr lang="hu-HU" sz="1800" dirty="0">
                <a:solidFill>
                  <a:srgbClr val="0E84CB"/>
                </a:solidFill>
              </a:rPr>
              <a:t>a tömegközlekedés fejlesztésével</a:t>
            </a:r>
          </a:p>
          <a:p>
            <a:pPr marL="800100" lvl="1" indent="-342900">
              <a:buFont typeface="+mj-lt"/>
              <a:buAutoNum type="alphaLcParenR"/>
            </a:pPr>
            <a:r>
              <a:rPr lang="hu-HU" sz="1800" dirty="0">
                <a:solidFill>
                  <a:srgbClr val="0E84CB"/>
                </a:solidFill>
              </a:rPr>
              <a:t>termelői piacok kialakításával</a:t>
            </a:r>
          </a:p>
          <a:p>
            <a:pPr marL="800100" lvl="1" indent="-342900">
              <a:buFont typeface="+mj-lt"/>
              <a:buAutoNum type="alphaLcParenR"/>
            </a:pPr>
            <a:r>
              <a:rPr lang="hu-HU" sz="1800" dirty="0">
                <a:solidFill>
                  <a:srgbClr val="0E84CB"/>
                </a:solidFill>
              </a:rPr>
              <a:t>a városi zöldterületek növelésével</a:t>
            </a:r>
          </a:p>
          <a:p>
            <a:pPr marL="800100" lvl="1" indent="-342900">
              <a:buFont typeface="+mj-lt"/>
              <a:buAutoNum type="alphaLcParenR"/>
            </a:pPr>
            <a:r>
              <a:rPr lang="hu-HU" sz="1800" dirty="0">
                <a:solidFill>
                  <a:schemeClr val="tx1"/>
                </a:solidFill>
              </a:rPr>
              <a:t>bevásárlóközpontok kialakításával</a:t>
            </a:r>
          </a:p>
          <a:p>
            <a:pPr marL="800100" lvl="1" indent="-342900">
              <a:buFont typeface="+mj-lt"/>
              <a:buAutoNum type="alphaLcParenR"/>
            </a:pPr>
            <a:r>
              <a:rPr lang="hu-HU" sz="1800" dirty="0">
                <a:solidFill>
                  <a:srgbClr val="0E84CB"/>
                </a:solidFill>
              </a:rPr>
              <a:t>gyalogosforgalom feltételeinek biztosításával</a:t>
            </a:r>
          </a:p>
          <a:p>
            <a:pPr marL="514350" lvl="0" indent="-514350">
              <a:buFont typeface="+mj-lt"/>
              <a:buAutoNum type="arabicPeriod" startAt="6"/>
            </a:pPr>
            <a:r>
              <a:rPr lang="hu-HU" sz="1800" dirty="0">
                <a:solidFill>
                  <a:schemeClr val="tx1"/>
                </a:solidFill>
              </a:rPr>
              <a:t>Mely tényezők támogathatják a fenntartható étkezés megvalósítását?</a:t>
            </a:r>
          </a:p>
          <a:p>
            <a:pPr marL="800100" lvl="1" indent="-342900">
              <a:buFont typeface="+mj-lt"/>
              <a:buAutoNum type="alphaLcParenR"/>
            </a:pPr>
            <a:r>
              <a:rPr lang="hu-HU" sz="1800" dirty="0">
                <a:solidFill>
                  <a:srgbClr val="0E84CB"/>
                </a:solidFill>
              </a:rPr>
              <a:t>több növényi eredetű étel fogyasztása</a:t>
            </a:r>
          </a:p>
          <a:p>
            <a:pPr marL="800100" lvl="1" indent="-342900">
              <a:buFont typeface="+mj-lt"/>
              <a:buAutoNum type="alphaLcParenR"/>
            </a:pPr>
            <a:r>
              <a:rPr lang="hu-HU" sz="1800" dirty="0">
                <a:solidFill>
                  <a:srgbClr val="0E84CB"/>
                </a:solidFill>
              </a:rPr>
              <a:t>a feldolgozott élelmiszerek fogyasztásának jelentős csökkentése</a:t>
            </a:r>
          </a:p>
          <a:p>
            <a:pPr marL="800100" lvl="1" indent="-342900">
              <a:buFont typeface="+mj-lt"/>
              <a:buAutoNum type="alphaLcParenR"/>
            </a:pPr>
            <a:r>
              <a:rPr lang="hu-HU" sz="1800" dirty="0">
                <a:solidFill>
                  <a:srgbClr val="0E84CB"/>
                </a:solidFill>
              </a:rPr>
              <a:t>helyben termesztett élelmiszer fogyasztása</a:t>
            </a:r>
          </a:p>
          <a:p>
            <a:pPr marL="800100" lvl="1" indent="-342900">
              <a:buFont typeface="+mj-lt"/>
              <a:buAutoNum type="alphaLcParenR"/>
            </a:pPr>
            <a:r>
              <a:rPr lang="hu-HU" sz="1800" dirty="0">
                <a:solidFill>
                  <a:schemeClr val="tx1"/>
                </a:solidFill>
              </a:rPr>
              <a:t>étkezéshez a lakóhelyhez legközelebbi étterem választása</a:t>
            </a:r>
          </a:p>
          <a:p>
            <a:pPr marL="800100" lvl="1" indent="-342900">
              <a:buFont typeface="+mj-lt"/>
              <a:buAutoNum type="alphaLcParenR"/>
            </a:pPr>
            <a:r>
              <a:rPr lang="hu-HU" sz="1800" dirty="0">
                <a:solidFill>
                  <a:srgbClr val="0E84CB"/>
                </a:solidFill>
              </a:rPr>
              <a:t>szezonális termékek </a:t>
            </a:r>
            <a:r>
              <a:rPr lang="hu-HU" sz="1800" dirty="0" smtClean="0">
                <a:solidFill>
                  <a:srgbClr val="0E84CB"/>
                </a:solidFill>
              </a:rPr>
              <a:t>fogyasztása</a:t>
            </a:r>
            <a:endParaRPr lang="en-US" sz="1800" dirty="0">
              <a:solidFill>
                <a:srgbClr val="0E84CB"/>
              </a:solidFill>
              <a:effectLst/>
              <a:latin typeface="Helvetica Neue" panose="02000503000000020004" pitchFamily="2" charset="0"/>
            </a:endParaRPr>
          </a:p>
        </p:txBody>
      </p:sp>
      <p:sp>
        <p:nvSpPr>
          <p:cNvPr id="5"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hu" b="1" dirty="0" smtClean="0">
                <a:solidFill>
                  <a:schemeClr val="tx1"/>
                </a:solidFill>
              </a:rPr>
              <a:t>Ellenőrizze tudását - MEGOLDÁS</a:t>
            </a:r>
            <a:endParaRPr lang="hu" b="1" dirty="0">
              <a:solidFill>
                <a:schemeClr val="tx1"/>
              </a:solidFill>
            </a:endParaRPr>
          </a:p>
        </p:txBody>
      </p:sp>
    </p:spTree>
    <p:extLst>
      <p:ext uri="{BB962C8B-B14F-4D97-AF65-F5344CB8AC3E}">
        <p14:creationId xmlns:p14="http://schemas.microsoft.com/office/powerpoint/2010/main" val="3968949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5FF107-901C-CC44-9573-43802756035B}"/>
              </a:ext>
            </a:extLst>
          </p:cNvPr>
          <p:cNvSpPr txBox="1"/>
          <p:nvPr/>
        </p:nvSpPr>
        <p:spPr>
          <a:xfrm>
            <a:off x="192505" y="1306306"/>
            <a:ext cx="5832828" cy="4524315"/>
          </a:xfrm>
          <a:prstGeom prst="rect">
            <a:avLst/>
          </a:prstGeom>
          <a:noFill/>
        </p:spPr>
        <p:txBody>
          <a:bodyPr wrap="square" rtlCol="0">
            <a:spAutoFit/>
          </a:bodyPr>
          <a:lstStyle/>
          <a:p>
            <a:pPr marL="285750" indent="-285750" rtl="0">
              <a:buFont typeface="Arial" panose="020B0604020202020204" pitchFamily="34" charset="0"/>
              <a:buChar char="•"/>
            </a:pPr>
            <a:r>
              <a:rPr lang="hu-HU" dirty="0" smtClean="0"/>
              <a:t>Az európai emberek egészségét számtalan módon befolyásolja az éghajlatváltozás (CC).</a:t>
            </a:r>
          </a:p>
          <a:p>
            <a:pPr marL="285750" indent="-285750" rtl="0">
              <a:buFont typeface="Arial" panose="020B0604020202020204" pitchFamily="34" charset="0"/>
              <a:buChar char="•"/>
            </a:pPr>
            <a:endParaRPr lang="hu-HU" dirty="0" smtClean="0"/>
          </a:p>
          <a:p>
            <a:pPr marL="285750" indent="-285750" algn="just">
              <a:buFont typeface="Arial" panose="020B0604020202020204" pitchFamily="34" charset="0"/>
              <a:buChar char="•"/>
            </a:pPr>
            <a:r>
              <a:rPr lang="hu-HU" dirty="0" smtClean="0"/>
              <a:t>Az 1. fő kockázat a hőséggel összefüggő halálozás és megbetegedés növekedése, valamint a hőség okozta változások az ökoszisztémában.</a:t>
            </a:r>
          </a:p>
          <a:p>
            <a:pPr marL="285750" indent="-285750" rtl="0">
              <a:buFont typeface="Arial" panose="020B0604020202020204" pitchFamily="34" charset="0"/>
              <a:buChar char="•"/>
            </a:pPr>
            <a:endParaRPr lang="hu-HU" dirty="0" smtClean="0"/>
          </a:p>
          <a:p>
            <a:pPr marL="285750" indent="-285750" algn="just" rtl="0">
              <a:buFont typeface="Arial" panose="020B0604020202020204" pitchFamily="34" charset="0"/>
              <a:buChar char="•"/>
            </a:pPr>
            <a:r>
              <a:rPr lang="hu-HU" dirty="0" smtClean="0"/>
              <a:t>További jelentős tényező a CC szempontjából a természeti katasztrófák – mint például a szélsőséges hőség – következményei, beleértve az aszályokat, bozóttüzeket és árvizeket.</a:t>
            </a:r>
          </a:p>
          <a:p>
            <a:pPr marL="285750" indent="-285750" rtl="0">
              <a:buFont typeface="Arial" panose="020B0604020202020204" pitchFamily="34" charset="0"/>
              <a:buChar char="•"/>
            </a:pPr>
            <a:endParaRPr lang="hu-HU" dirty="0" smtClean="0"/>
          </a:p>
          <a:p>
            <a:pPr marL="285750" indent="-285750" rtl="0">
              <a:buFont typeface="Arial" panose="020B0604020202020204" pitchFamily="34" charset="0"/>
              <a:buChar char="•"/>
            </a:pPr>
            <a:r>
              <a:rPr lang="hu-HU" dirty="0" smtClean="0"/>
              <a:t>A hőhullámok gyakoriságának növekedésével csökken a vízkészlet és a terméshozam, nő a tűzveszély, valamint emelkedik a tengerszint.</a:t>
            </a:r>
          </a:p>
          <a:p>
            <a:pPr marL="285750" indent="-285750" rtl="0">
              <a:buFont typeface="Arial" panose="020B0604020202020204" pitchFamily="34" charset="0"/>
              <a:buChar char="•"/>
            </a:pPr>
            <a:endParaRPr lang="en-US" dirty="0"/>
          </a:p>
        </p:txBody>
      </p:sp>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fontScale="90000"/>
          </a:bodyPr>
          <a:lstStyle/>
          <a:p>
            <a:pPr rtl="0"/>
            <a:r>
              <a:rPr lang="en-US" b="1" dirty="0"/>
              <a:t/>
            </a:r>
            <a:br>
              <a:rPr lang="en-US" b="1" dirty="0"/>
            </a:br>
            <a:r>
              <a:rPr lang="hu" b="1" dirty="0">
                <a:solidFill>
                  <a:schemeClr val="tx1"/>
                </a:solidFill>
              </a:rPr>
              <a:t>Az éghajlatváltozás hatásai és kockázatai</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6163261" y="613164"/>
            <a:ext cx="5832829" cy="5669057"/>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92505" y="571140"/>
            <a:ext cx="5310461" cy="7351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defTabSz="859536" rtl="0">
              <a:lnSpc>
                <a:spcPct val="100000"/>
              </a:lnSpc>
              <a:spcBef>
                <a:spcPts val="0"/>
              </a:spcBef>
              <a:defRPr sz="2444" b="1">
                <a:solidFill>
                  <a:srgbClr val="377DC2"/>
                </a:solidFill>
              </a:defRPr>
            </a:pPr>
            <a:endParaRPr lang="en-US" dirty="0"/>
          </a:p>
        </p:txBody>
      </p:sp>
      <p:pic>
        <p:nvPicPr>
          <p:cNvPr id="19"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6096000" y="2827437"/>
            <a:ext cx="1455502" cy="497531"/>
          </a:xfrm>
          <a:prstGeom prst="rect">
            <a:avLst/>
          </a:prstGeom>
          <a:ln w="12700">
            <a:miter lim="400000"/>
          </a:ln>
        </p:spPr>
      </p:pic>
      <p:pic>
        <p:nvPicPr>
          <p:cNvPr id="20" name="Image" descr="Image">
            <a:extLst>
              <a:ext uri="{FF2B5EF4-FFF2-40B4-BE49-F238E27FC236}">
                <a16:creationId xmlns:a16="http://schemas.microsoft.com/office/drawing/2014/main" id="{D61388D0-F7EA-440C-D5C1-E4CE91A6C5E2}"/>
              </a:ext>
            </a:extLst>
          </p:cNvPr>
          <p:cNvPicPr>
            <a:picLocks noChangeAspect="1"/>
          </p:cNvPicPr>
          <p:nvPr/>
        </p:nvPicPr>
        <p:blipFill>
          <a:blip r:embed="rId3"/>
          <a:stretch>
            <a:fillRect/>
          </a:stretch>
        </p:blipFill>
        <p:spPr>
          <a:xfrm>
            <a:off x="6025333" y="4054979"/>
            <a:ext cx="1455502" cy="497531"/>
          </a:xfrm>
          <a:prstGeom prst="rect">
            <a:avLst/>
          </a:prstGeom>
          <a:ln w="12700">
            <a:miter lim="400000"/>
          </a:ln>
        </p:spPr>
      </p:pic>
      <p:pic>
        <p:nvPicPr>
          <p:cNvPr id="21" name="Image" descr="Image">
            <a:extLst>
              <a:ext uri="{FF2B5EF4-FFF2-40B4-BE49-F238E27FC236}">
                <a16:creationId xmlns:a16="http://schemas.microsoft.com/office/drawing/2014/main" id="{A4387188-7750-17C7-C5AF-9FCF641F2D3C}"/>
              </a:ext>
            </a:extLst>
          </p:cNvPr>
          <p:cNvPicPr>
            <a:picLocks noChangeAspect="1"/>
          </p:cNvPicPr>
          <p:nvPr/>
        </p:nvPicPr>
        <p:blipFill>
          <a:blip r:embed="rId3"/>
          <a:stretch>
            <a:fillRect/>
          </a:stretch>
        </p:blipFill>
        <p:spPr>
          <a:xfrm>
            <a:off x="6096000" y="4808795"/>
            <a:ext cx="1455502" cy="497531"/>
          </a:xfrm>
          <a:prstGeom prst="rect">
            <a:avLst/>
          </a:prstGeom>
          <a:ln w="12700">
            <a:miter lim="400000"/>
          </a:ln>
        </p:spPr>
      </p:pic>
      <p:pic>
        <p:nvPicPr>
          <p:cNvPr id="22" name="Image" descr="Image">
            <a:extLst>
              <a:ext uri="{FF2B5EF4-FFF2-40B4-BE49-F238E27FC236}">
                <a16:creationId xmlns:a16="http://schemas.microsoft.com/office/drawing/2014/main" id="{8291CB40-3889-A378-1998-8E74271B0807}"/>
              </a:ext>
            </a:extLst>
          </p:cNvPr>
          <p:cNvPicPr>
            <a:picLocks noChangeAspect="1"/>
          </p:cNvPicPr>
          <p:nvPr/>
        </p:nvPicPr>
        <p:blipFill>
          <a:blip r:embed="rId3"/>
          <a:stretch>
            <a:fillRect/>
          </a:stretch>
        </p:blipFill>
        <p:spPr>
          <a:xfrm>
            <a:off x="8847583" y="4808795"/>
            <a:ext cx="1455502" cy="497531"/>
          </a:xfrm>
          <a:prstGeom prst="rect">
            <a:avLst/>
          </a:prstGeom>
          <a:ln w="12700">
            <a:miter lim="400000"/>
          </a:ln>
        </p:spPr>
      </p:pic>
      <p:sp>
        <p:nvSpPr>
          <p:cNvPr id="23" name="Title 1">
            <a:extLst>
              <a:ext uri="{FF2B5EF4-FFF2-40B4-BE49-F238E27FC236}">
                <a16:creationId xmlns:a16="http://schemas.microsoft.com/office/drawing/2014/main" id="{AECD0B05-96E8-1ED3-F2F5-A719A3477325}"/>
              </a:ext>
            </a:extLst>
          </p:cNvPr>
          <p:cNvSpPr txBox="1">
            <a:spLocks/>
          </p:cNvSpPr>
          <p:nvPr/>
        </p:nvSpPr>
        <p:spPr>
          <a:xfrm>
            <a:off x="192505" y="748051"/>
            <a:ext cx="5872052" cy="61411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sz="2400" dirty="0">
              <a:solidFill>
                <a:srgbClr val="0481C9"/>
              </a:solidFill>
            </a:endParaRPr>
          </a:p>
        </p:txBody>
      </p:sp>
    </p:spTree>
    <p:extLst>
      <p:ext uri="{BB962C8B-B14F-4D97-AF65-F5344CB8AC3E}">
        <p14:creationId xmlns:p14="http://schemas.microsoft.com/office/powerpoint/2010/main" val="1438309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fontScale="90000"/>
          </a:bodyPr>
          <a:lstStyle/>
          <a:p>
            <a:pPr rtl="0"/>
            <a:r>
              <a:rPr lang="en-US" b="1" dirty="0"/>
              <a:t/>
            </a:r>
            <a:br>
              <a:rPr lang="en-US" b="1" dirty="0"/>
            </a:br>
            <a:r>
              <a:rPr lang="hu" b="1">
                <a:solidFill>
                  <a:schemeClr val="tx1"/>
                </a:solidFill>
              </a:rPr>
              <a:t>A hőséggel összefüggő megbetegedések CC hatásai és kockázatai</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830958" y="768935"/>
            <a:ext cx="6009512" cy="5290984"/>
          </a:xfrm>
        </p:spPr>
      </p:pic>
      <p:sp>
        <p:nvSpPr>
          <p:cNvPr id="9" name="TextBox 8">
            <a:extLst>
              <a:ext uri="{FF2B5EF4-FFF2-40B4-BE49-F238E27FC236}">
                <a16:creationId xmlns:a16="http://schemas.microsoft.com/office/drawing/2014/main" id="{DC8E3375-F5DF-CF5B-8BCC-6813C1C8F6FD}"/>
              </a:ext>
            </a:extLst>
          </p:cNvPr>
          <p:cNvSpPr txBox="1"/>
          <p:nvPr/>
        </p:nvSpPr>
        <p:spPr>
          <a:xfrm>
            <a:off x="78205" y="1919682"/>
            <a:ext cx="5575249" cy="3468642"/>
          </a:xfrm>
          <a:prstGeom prst="rect">
            <a:avLst/>
          </a:prstGeom>
          <a:noFill/>
        </p:spPr>
        <p:txBody>
          <a:bodyPr wrap="square" rtlCol="0">
            <a:spAutoFit/>
          </a:bodyPr>
          <a:lstStyle/>
          <a:p>
            <a:pPr marL="342900" indent="-342900" algn="just">
              <a:lnSpc>
                <a:spcPct val="120000"/>
              </a:lnSpc>
              <a:spcAft>
                <a:spcPts val="1500"/>
              </a:spcAft>
              <a:buFont typeface="Arial" panose="020B0604020202020204" pitchFamily="34" charset="0"/>
              <a:buChar char="•"/>
            </a:pPr>
            <a:r>
              <a:rPr lang="hu-HU" dirty="0"/>
              <a:t>A hőséggel összefüggő betegségek kialakulásának kockázatát számos tényező befolyásolja, köztük a meglévő </a:t>
            </a:r>
            <a:r>
              <a:rPr lang="hu-HU" dirty="0" smtClean="0"/>
              <a:t>krónikus betegségek is</a:t>
            </a:r>
            <a:r>
              <a:rPr lang="hu-HU" dirty="0"/>
              <a:t>.</a:t>
            </a:r>
          </a:p>
          <a:p>
            <a:pPr marL="342900" indent="-342900" algn="just">
              <a:lnSpc>
                <a:spcPct val="120000"/>
              </a:lnSpc>
              <a:spcAft>
                <a:spcPts val="1500"/>
              </a:spcAft>
              <a:buFont typeface="Arial" panose="020B0604020202020204" pitchFamily="34" charset="0"/>
              <a:buChar char="•"/>
            </a:pPr>
            <a:r>
              <a:rPr lang="hu-HU" dirty="0"/>
              <a:t>A cukorbetegség és az elhízás, mint anyagcserezavarok, gyakran társulnak a magas hőmérséklet által kiváltott </a:t>
            </a:r>
            <a:r>
              <a:rPr lang="hu-HU" dirty="0" smtClean="0"/>
              <a:t>egészségproblémákhoz.</a:t>
            </a:r>
          </a:p>
          <a:p>
            <a:pPr marL="342900" indent="-342900" algn="just">
              <a:lnSpc>
                <a:spcPct val="120000"/>
              </a:lnSpc>
              <a:spcAft>
                <a:spcPts val="1500"/>
              </a:spcAft>
              <a:buFont typeface="Arial" panose="020B0604020202020204" pitchFamily="34" charset="0"/>
              <a:buChar char="•"/>
            </a:pPr>
            <a:r>
              <a:rPr lang="hu-HU" dirty="0"/>
              <a:t>A tananyag nem tér ki külön a metabolikus szindróma</a:t>
            </a:r>
            <a:r>
              <a:rPr lang="hu-HU" dirty="0" smtClean="0"/>
              <a:t> </a:t>
            </a:r>
            <a:r>
              <a:rPr lang="hu-HU" dirty="0"/>
              <a:t>részleteinek tárgyalására, kivéve a </a:t>
            </a:r>
            <a:r>
              <a:rPr lang="hu-HU" dirty="0" err="1"/>
              <a:t>lipidanyagcsere</a:t>
            </a:r>
            <a:r>
              <a:rPr lang="hu-HU" dirty="0"/>
              <a:t>-károsodás témáját.</a:t>
            </a:r>
            <a:r>
              <a:rPr lang="hu-HU" dirty="0" smtClean="0"/>
              <a:t> </a:t>
            </a:r>
          </a:p>
        </p:txBody>
      </p:sp>
      <p:sp>
        <p:nvSpPr>
          <p:cNvPr id="11" name="Title 1">
            <a:extLst>
              <a:ext uri="{FF2B5EF4-FFF2-40B4-BE49-F238E27FC236}">
                <a16:creationId xmlns:a16="http://schemas.microsoft.com/office/drawing/2014/main" id="{EBE8E766-CAD3-8F1D-16C1-BD37098FB703}"/>
              </a:ext>
            </a:extLst>
          </p:cNvPr>
          <p:cNvSpPr txBox="1">
            <a:spLocks/>
          </p:cNvSpPr>
          <p:nvPr/>
        </p:nvSpPr>
        <p:spPr>
          <a:xfrm>
            <a:off x="240352" y="702644"/>
            <a:ext cx="11896826" cy="102642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hu" sz="2400" dirty="0" smtClean="0">
                <a:solidFill>
                  <a:srgbClr val="0481C9"/>
                </a:solidFill>
              </a:rPr>
              <a:t>Anyagcserezavarok</a:t>
            </a:r>
            <a:endParaRPr lang="hu" sz="2400" dirty="0">
              <a:solidFill>
                <a:srgbClr val="0481C9"/>
              </a:solidFill>
            </a:endParaRPr>
          </a:p>
        </p:txBody>
      </p:sp>
      <p:sp>
        <p:nvSpPr>
          <p:cNvPr id="16" name="N Engl J Med. 2022 Oct 13;387(15):1404-1413.">
            <a:extLst>
              <a:ext uri="{FF2B5EF4-FFF2-40B4-BE49-F238E27FC236}">
                <a16:creationId xmlns:a16="http://schemas.microsoft.com/office/drawing/2014/main" id="{0B060E99-71BC-2723-C03C-FE4C11B594F7}"/>
              </a:ext>
            </a:extLst>
          </p:cNvPr>
          <p:cNvSpPr txBox="1"/>
          <p:nvPr/>
        </p:nvSpPr>
        <p:spPr>
          <a:xfrm>
            <a:off x="7715215" y="6071849"/>
            <a:ext cx="2043829"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defTabSz="228600">
              <a:defRPr sz="1200" i="1">
                <a:solidFill>
                  <a:srgbClr val="7F7F7F"/>
                </a:solidFill>
              </a:defRPr>
            </a:lvl1pPr>
          </a:lstStyle>
          <a:p>
            <a:pPr rtl="0"/>
            <a:r>
              <a:rPr lang="hu" dirty="0">
                <a:solidFill>
                  <a:srgbClr val="000000"/>
                </a:solidFill>
                <a:effectLst/>
              </a:rPr>
              <a:t>DOI: </a:t>
            </a:r>
            <a:r>
              <a:rPr lang="hu" dirty="0" smtClean="0">
                <a:solidFill>
                  <a:srgbClr val="000000"/>
                </a:solidFill>
                <a:effectLst/>
              </a:rPr>
              <a:t>10.1056/NEJMcp2210623</a:t>
            </a:r>
            <a:endParaRPr dirty="0"/>
          </a:p>
        </p:txBody>
      </p:sp>
    </p:spTree>
    <p:extLst>
      <p:ext uri="{BB962C8B-B14F-4D97-AF65-F5344CB8AC3E}">
        <p14:creationId xmlns:p14="http://schemas.microsoft.com/office/powerpoint/2010/main" val="418163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Lst>
          </a:blip>
          <a:srcRect l="-281" t="281" r="-92" b="43914"/>
          <a:stretch/>
        </p:blipFill>
        <p:spPr>
          <a:xfrm>
            <a:off x="287946" y="1041737"/>
            <a:ext cx="11616107" cy="3614980"/>
          </a:xfrm>
          <a:prstGeom prst="rect">
            <a:avLst/>
          </a:prstGeom>
        </p:spPr>
      </p:pic>
      <p:sp>
        <p:nvSpPr>
          <p:cNvPr id="2" name="TextBox 1">
            <a:extLst>
              <a:ext uri="{FF2B5EF4-FFF2-40B4-BE49-F238E27FC236}">
                <a16:creationId xmlns:a16="http://schemas.microsoft.com/office/drawing/2014/main" id="{6346FF04-1813-0503-355E-DB68EC6377FA}"/>
              </a:ext>
            </a:extLst>
          </p:cNvPr>
          <p:cNvSpPr txBox="1"/>
          <p:nvPr/>
        </p:nvSpPr>
        <p:spPr>
          <a:xfrm>
            <a:off x="5234608" y="5706604"/>
            <a:ext cx="6669445" cy="646331"/>
          </a:xfrm>
          <a:prstGeom prst="rect">
            <a:avLst/>
          </a:prstGeom>
          <a:noFill/>
        </p:spPr>
        <p:txBody>
          <a:bodyPr wrap="square" rtlCol="0">
            <a:spAutoFit/>
          </a:bodyPr>
          <a:lstStyle/>
          <a:p>
            <a:pPr algn="r" rtl="0"/>
            <a:r>
              <a:rPr lang="hu" sz="1200" i="1">
                <a:solidFill>
                  <a:srgbClr val="000000"/>
                </a:solidFill>
                <a:effectLst/>
                <a:latin typeface="Helvetica Neue" panose="02000503000000020004" pitchFamily="2" charset="0"/>
              </a:rPr>
              <a:t>https://idf.org/aboutdiabetes/what-is-diabetes/facts-figures.html, </a:t>
            </a:r>
            <a:r>
              <a:rPr lang="hu" sz="1200" i="1">
                <a:solidFill>
                  <a:srgbClr val="000000"/>
                </a:solidFill>
                <a:latin typeface="Helvetica Neue" panose="02000503000000020004" pitchFamily="2" charset="0"/>
              </a:rPr>
              <a:t>hozzáférés: 2023. február 6. </a:t>
            </a:r>
            <a:endParaRPr lang="en-US" sz="1200" i="1" dirty="0">
              <a:solidFill>
                <a:srgbClr val="000000"/>
              </a:solidFill>
              <a:effectLst/>
              <a:latin typeface="Helvetica Neue" panose="02000503000000020004" pitchFamily="2" charset="0"/>
            </a:endParaRPr>
          </a:p>
          <a:p>
            <a:pPr algn="r" rtl="0"/>
            <a:r>
              <a:rPr lang="hu" sz="1200" i="1">
                <a:effectLst/>
              </a:rPr>
              <a:t>DOI 10.1088/1755-1315/1016/1/012054</a:t>
            </a:r>
            <a:endParaRPr lang="en-US" sz="1200" i="1" dirty="0">
              <a:solidFill>
                <a:srgbClr val="000000"/>
              </a:solidFill>
              <a:effectLst/>
              <a:latin typeface="Helvetica Neue" panose="02000503000000020004" pitchFamily="2" charset="0"/>
            </a:endParaRPr>
          </a:p>
          <a:p>
            <a:pPr algn="r" rtl="0"/>
            <a:r>
              <a:rPr lang="hu" sz="1200" i="1">
                <a:effectLst/>
              </a:rPr>
              <a:t>DOI</a:t>
            </a:r>
            <a:r>
              <a:rPr lang="hu" sz="1200" i="1">
                <a:solidFill>
                  <a:srgbClr val="000000"/>
                </a:solidFill>
                <a:effectLst/>
                <a:latin typeface="Helvetica Neue" panose="02000503000000020004" pitchFamily="2" charset="0"/>
              </a:rPr>
              <a:t>: 10.1016/j.diabet.2020.10.003. </a:t>
            </a:r>
          </a:p>
        </p:txBody>
      </p:sp>
    </p:spTree>
    <p:extLst>
      <p:ext uri="{BB962C8B-B14F-4D97-AF65-F5344CB8AC3E}">
        <p14:creationId xmlns:p14="http://schemas.microsoft.com/office/powerpoint/2010/main" val="2700896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CC4BC795-6FEC-DD8B-2B52-9A7DB111B6F3}"/>
              </a:ext>
            </a:extLst>
          </p:cNvPr>
          <p:cNvPicPr>
            <a:picLocks noGrp="1" noChangeAspect="1"/>
          </p:cNvPicPr>
          <p:nvPr>
            <p:ph idx="1"/>
          </p:nvPr>
        </p:nvPicPr>
        <p:blipFill>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65431" y="618067"/>
            <a:ext cx="11861138" cy="4387935"/>
          </a:xfrm>
        </p:spPr>
      </p:pic>
      <p:sp>
        <p:nvSpPr>
          <p:cNvPr id="14" name="TextBox 13">
            <a:extLst>
              <a:ext uri="{FF2B5EF4-FFF2-40B4-BE49-F238E27FC236}">
                <a16:creationId xmlns:a16="http://schemas.microsoft.com/office/drawing/2014/main" id="{0F8F2A7C-D75D-91A8-438E-8FAC040D75AF}"/>
              </a:ext>
            </a:extLst>
          </p:cNvPr>
          <p:cNvSpPr txBox="1"/>
          <p:nvPr/>
        </p:nvSpPr>
        <p:spPr>
          <a:xfrm>
            <a:off x="4916556" y="5219870"/>
            <a:ext cx="7110013" cy="1200329"/>
          </a:xfrm>
          <a:prstGeom prst="rect">
            <a:avLst/>
          </a:prstGeom>
          <a:noFill/>
        </p:spPr>
        <p:txBody>
          <a:bodyPr wrap="square" rtlCol="0">
            <a:spAutoFit/>
          </a:bodyPr>
          <a:lstStyle/>
          <a:p>
            <a:pPr algn="r" rtl="0"/>
            <a:r>
              <a:rPr lang="hu" sz="1200" i="1">
                <a:solidFill>
                  <a:srgbClr val="000000"/>
                </a:solidFill>
                <a:effectLst/>
                <a:hlinkClick r:id="rId3"/>
              </a:rPr>
              <a:t>https://www.worldobesity.org/about/about-obesity/prevalence-of-obesity</a:t>
            </a:r>
            <a:r>
              <a:rPr lang="hu" sz="1200" i="1">
                <a:solidFill>
                  <a:srgbClr val="000000"/>
                </a:solidFill>
              </a:rPr>
              <a:t> </a:t>
            </a:r>
            <a:r>
              <a:rPr lang="hu" sz="1200" i="1">
                <a:solidFill>
                  <a:srgbClr val="000000"/>
                </a:solidFill>
                <a:effectLst/>
              </a:rPr>
              <a:t> hozzáférés </a:t>
            </a:r>
            <a:r>
              <a:rPr lang="hu" sz="1200" i="1">
                <a:solidFill>
                  <a:srgbClr val="000000"/>
                </a:solidFill>
              </a:rPr>
              <a:t>:</a:t>
            </a:r>
            <a:r>
              <a:rPr lang="hu" sz="1200" i="1">
                <a:solidFill>
                  <a:srgbClr val="000000"/>
                </a:solidFill>
                <a:effectLst/>
              </a:rPr>
              <a:t> 2023. február</a:t>
            </a:r>
            <a:r>
              <a:rPr lang="hu" sz="1200" i="1">
                <a:solidFill>
                  <a:srgbClr val="000000"/>
                </a:solidFill>
              </a:rPr>
              <a:t> 6.</a:t>
            </a:r>
          </a:p>
          <a:p>
            <a:pPr algn="r" rtl="0"/>
            <a:r>
              <a:rPr lang="hu" sz="1200" i="1">
                <a:solidFill>
                  <a:srgbClr val="000000"/>
                </a:solidFill>
                <a:effectLst/>
              </a:rPr>
              <a:t>DOI:10.1503/cmaj.081050.</a:t>
            </a:r>
          </a:p>
          <a:p>
            <a:pPr algn="r" rtl="0"/>
            <a:r>
              <a:rPr lang="hu" sz="1200" i="1" cap="all">
                <a:solidFill>
                  <a:srgbClr val="000000"/>
                </a:solidFill>
                <a:effectLst/>
              </a:rPr>
              <a:t>doi:</a:t>
            </a:r>
            <a:r>
              <a:rPr lang="hu" sz="1200" i="1">
                <a:solidFill>
                  <a:srgbClr val="000000"/>
                </a:solidFill>
                <a:effectLst/>
              </a:rPr>
              <a:t>10.1371/journal.pmed.1003767.</a:t>
            </a:r>
          </a:p>
          <a:p>
            <a:pPr algn="r" rtl="0"/>
            <a:r>
              <a:rPr lang="hu" sz="1200" i="1" cap="all">
                <a:solidFill>
                  <a:srgbClr val="000000"/>
                </a:solidFill>
                <a:effectLst/>
              </a:rPr>
              <a:t>doi: </a:t>
            </a:r>
            <a:r>
              <a:rPr lang="hu" sz="1200" i="1">
                <a:solidFill>
                  <a:srgbClr val="000000"/>
                </a:solidFill>
                <a:effectLst/>
              </a:rPr>
              <a:t>10.1016/S2352-4642(21)00374-6.</a:t>
            </a:r>
          </a:p>
          <a:p>
            <a:pPr algn="r" rtl="0"/>
            <a:r>
              <a:rPr lang="hu" sz="1200" i="1" cap="all">
                <a:solidFill>
                  <a:srgbClr val="000000"/>
                </a:solidFill>
                <a:effectLst/>
              </a:rPr>
              <a:t>doi: </a:t>
            </a:r>
            <a:r>
              <a:rPr lang="hu" sz="1200" i="1">
                <a:solidFill>
                  <a:srgbClr val="000000"/>
                </a:solidFill>
                <a:effectLst/>
              </a:rPr>
              <a:t>10.1007/s13167-022-00273-6.</a:t>
            </a:r>
          </a:p>
          <a:p>
            <a:pPr algn="r" rtl="0"/>
            <a:r>
              <a:rPr lang="hu" sz="1200" i="1" cap="all">
                <a:solidFill>
                  <a:srgbClr val="000000"/>
                </a:solidFill>
                <a:effectLst/>
              </a:rPr>
              <a:t>doi: </a:t>
            </a:r>
            <a:r>
              <a:rPr lang="hu" sz="1200" i="1">
                <a:solidFill>
                  <a:srgbClr val="000000"/>
                </a:solidFill>
                <a:effectLst/>
              </a:rPr>
              <a:t>10.5772/39004.</a:t>
            </a:r>
          </a:p>
        </p:txBody>
      </p:sp>
    </p:spTree>
    <p:extLst>
      <p:ext uri="{BB962C8B-B14F-4D97-AF65-F5344CB8AC3E}">
        <p14:creationId xmlns:p14="http://schemas.microsoft.com/office/powerpoint/2010/main" val="1446944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fontScale="90000"/>
          </a:bodyPr>
          <a:lstStyle/>
          <a:p>
            <a:pPr rtl="0"/>
            <a:r>
              <a:rPr lang="en-US" b="1" dirty="0"/>
              <a:t/>
            </a:r>
            <a:br>
              <a:rPr lang="en-US" b="1" dirty="0"/>
            </a:br>
            <a:r>
              <a:rPr lang="hu" b="1">
                <a:solidFill>
                  <a:schemeClr val="tx1"/>
                </a:solidFill>
              </a:rPr>
              <a:t>A CC hatása a cukorbetegség kockázatára</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237825" y="702644"/>
            <a:ext cx="6748559" cy="5100821"/>
          </a:xfrm>
        </p:spPr>
      </p:pic>
      <p:sp>
        <p:nvSpPr>
          <p:cNvPr id="10" name="Title 1">
            <a:extLst>
              <a:ext uri="{FF2B5EF4-FFF2-40B4-BE49-F238E27FC236}">
                <a16:creationId xmlns:a16="http://schemas.microsoft.com/office/drawing/2014/main" id="{BBB11069-F7DD-C671-2CBC-B3737FAB63C5}"/>
              </a:ext>
            </a:extLst>
          </p:cNvPr>
          <p:cNvSpPr txBox="1">
            <a:spLocks/>
          </p:cNvSpPr>
          <p:nvPr/>
        </p:nvSpPr>
        <p:spPr>
          <a:xfrm>
            <a:off x="192505" y="571123"/>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hu" sz="2400" dirty="0" smtClean="0">
                <a:solidFill>
                  <a:srgbClr val="C00000"/>
                </a:solidFill>
              </a:rPr>
              <a:t>Szélsőséges </a:t>
            </a:r>
            <a:r>
              <a:rPr lang="hu" sz="2400" dirty="0">
                <a:solidFill>
                  <a:srgbClr val="C00000"/>
                </a:solidFill>
              </a:rPr>
              <a:t>hőség </a:t>
            </a:r>
          </a:p>
        </p:txBody>
      </p:sp>
      <p:sp>
        <p:nvSpPr>
          <p:cNvPr id="13" name="Nutrients 2021, 13, 1450">
            <a:extLst>
              <a:ext uri="{FF2B5EF4-FFF2-40B4-BE49-F238E27FC236}">
                <a16:creationId xmlns:a16="http://schemas.microsoft.com/office/drawing/2014/main" id="{62580DD4-16C7-F22F-CC52-F15236976533}"/>
              </a:ext>
            </a:extLst>
          </p:cNvPr>
          <p:cNvSpPr txBox="1"/>
          <p:nvPr/>
        </p:nvSpPr>
        <p:spPr>
          <a:xfrm>
            <a:off x="8306752" y="5955904"/>
            <a:ext cx="1755289"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algn="ctr" defTabSz="292100" rtl="0">
              <a:defRPr sz="1200" i="1"/>
            </a:pPr>
            <a:r>
              <a:rPr lang="hu" cap="all"/>
              <a:t>doi</a:t>
            </a:r>
            <a:r>
              <a:rPr lang="hu"/>
              <a:t>: 10.3390/nu13051450.</a:t>
            </a:r>
            <a:endParaRPr dirty="0">
              <a:solidFill>
                <a:schemeClr val="bg1">
                  <a:lumMod val="50000"/>
                </a:schemeClr>
              </a:solidFill>
            </a:endParaRPr>
          </a:p>
        </p:txBody>
      </p:sp>
      <p:sp>
        <p:nvSpPr>
          <p:cNvPr id="3" name="TextBox 2">
            <a:extLst>
              <a:ext uri="{FF2B5EF4-FFF2-40B4-BE49-F238E27FC236}">
                <a16:creationId xmlns:a16="http://schemas.microsoft.com/office/drawing/2014/main" id="{F453CC89-3887-7B43-AF59-287B187D0318}"/>
              </a:ext>
            </a:extLst>
          </p:cNvPr>
          <p:cNvSpPr txBox="1"/>
          <p:nvPr/>
        </p:nvSpPr>
        <p:spPr>
          <a:xfrm>
            <a:off x="523783" y="1692218"/>
            <a:ext cx="4500977" cy="3878981"/>
          </a:xfrm>
          <a:prstGeom prst="rect">
            <a:avLst/>
          </a:prstGeom>
          <a:noFill/>
        </p:spPr>
        <p:txBody>
          <a:bodyPr wrap="square" rtlCol="0">
            <a:normAutofit/>
          </a:bodyPr>
          <a:lstStyle/>
          <a:p>
            <a:pPr marL="285750" indent="-285750" rtl="0">
              <a:lnSpc>
                <a:spcPct val="120000"/>
              </a:lnSpc>
              <a:buFont typeface="Arial" panose="020B0604020202020204" pitchFamily="34" charset="0"/>
              <a:buChar char="•"/>
            </a:pPr>
            <a:endParaRPr lang="en-US" dirty="0"/>
          </a:p>
          <a:p>
            <a:pPr algn="just" rtl="0">
              <a:lnSpc>
                <a:spcPct val="120000"/>
              </a:lnSpc>
            </a:pPr>
            <a:r>
              <a:rPr lang="hu-HU" dirty="0" smtClean="0"/>
              <a:t>Lehetséges mechanizmus: a magasabb környezeti hőmérséklet negatívan befolyásolja a glükózanyagcserét a barna zsírszövet (BAT) aktivitásának csökkenésén keresztül.</a:t>
            </a:r>
          </a:p>
          <a:p>
            <a:pPr marL="285750" indent="-285750" rtl="0">
              <a:lnSpc>
                <a:spcPct val="120000"/>
              </a:lnSpc>
              <a:buFont typeface="Arial" panose="020B0604020202020204" pitchFamily="34" charset="0"/>
              <a:buChar char="•"/>
            </a:pPr>
            <a:endParaRPr lang="en-US" dirty="0"/>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endParaRPr lang="en-US" dirty="0"/>
          </a:p>
          <a:p>
            <a:pPr marL="285750" indent="-285750" rtl="0">
              <a:buFont typeface="Arial" panose="020B0604020202020204" pitchFamily="34" charset="0"/>
              <a:buChar char="•"/>
            </a:pPr>
            <a:endParaRPr lang="en-US" dirty="0"/>
          </a:p>
        </p:txBody>
      </p:sp>
    </p:spTree>
    <p:extLst>
      <p:ext uri="{BB962C8B-B14F-4D97-AF65-F5344CB8AC3E}">
        <p14:creationId xmlns:p14="http://schemas.microsoft.com/office/powerpoint/2010/main" val="3395501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hu" b="1">
                <a:solidFill>
                  <a:schemeClr val="tx1"/>
                </a:solidFill>
              </a:rPr>
              <a:t>A CC hatása az elhízással összefüggő betegségekre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23457" y="2855423"/>
            <a:ext cx="5121874" cy="1674395"/>
          </a:xfrm>
        </p:spPr>
        <p:txBody>
          <a:bodyPr rtlCol="0">
            <a:noAutofit/>
          </a:bodyPr>
          <a:lstStyle/>
          <a:p>
            <a:pPr marL="0" indent="0" algn="just" defTabSz="799164" rtl="0">
              <a:lnSpc>
                <a:spcPct val="120000"/>
              </a:lnSpc>
              <a:spcBef>
                <a:spcPts val="1400"/>
              </a:spcBef>
              <a:buNone/>
              <a:defRPr>
                <a:solidFill>
                  <a:srgbClr val="7F7F7F"/>
                </a:solidFill>
              </a:defRPr>
            </a:pPr>
            <a:r>
              <a:rPr lang="hu-HU" sz="2000" dirty="0" smtClean="0">
                <a:solidFill>
                  <a:schemeClr val="tx1"/>
                </a:solidFill>
              </a:rPr>
              <a:t>A hőstresszhez való alkalmazkodásért felelős biológiai útvonalak átfedésben vannak az elhízással összefüggő </a:t>
            </a:r>
            <a:r>
              <a:rPr lang="hu-HU" sz="2000" dirty="0" err="1" smtClean="0">
                <a:solidFill>
                  <a:schemeClr val="tx1"/>
                </a:solidFill>
              </a:rPr>
              <a:t>kardiometabolikus</a:t>
            </a:r>
            <a:r>
              <a:rPr lang="hu-HU" sz="2000" dirty="0" smtClean="0">
                <a:solidFill>
                  <a:schemeClr val="tx1"/>
                </a:solidFill>
              </a:rPr>
              <a:t> betegségek </a:t>
            </a:r>
            <a:r>
              <a:rPr lang="hu-HU" sz="2000" dirty="0" err="1" smtClean="0">
                <a:solidFill>
                  <a:schemeClr val="tx1"/>
                </a:solidFill>
              </a:rPr>
              <a:t>etiológiájában</a:t>
            </a:r>
            <a:r>
              <a:rPr lang="hu-HU" sz="2000" dirty="0" smtClean="0">
                <a:solidFill>
                  <a:schemeClr val="tx1"/>
                </a:solidFill>
              </a:rPr>
              <a:t> szerepet játszó útvonalakkal. </a:t>
            </a:r>
            <a:endParaRPr lang="hu-HU" sz="20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hu" sz="2400" dirty="0" smtClean="0">
                <a:solidFill>
                  <a:srgbClr val="C00000"/>
                </a:solidFill>
              </a:rPr>
              <a:t>Szélsőséges </a:t>
            </a:r>
            <a:r>
              <a:rPr lang="hu" sz="2400" dirty="0">
                <a:solidFill>
                  <a:srgbClr val="C00000"/>
                </a:solidFill>
              </a:rPr>
              <a:t>hőség</a:t>
            </a: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9641" y="637773"/>
            <a:ext cx="5949696" cy="5661385"/>
          </a:xfrm>
          <a:prstGeom prst="rect">
            <a:avLst/>
          </a:prstGeom>
        </p:spPr>
      </p:pic>
      <p:sp>
        <p:nvSpPr>
          <p:cNvPr id="11" name="Rectangle 10">
            <a:extLst>
              <a:ext uri="{FF2B5EF4-FFF2-40B4-BE49-F238E27FC236}">
                <a16:creationId xmlns:a16="http://schemas.microsoft.com/office/drawing/2014/main" id="{B9533395-DA59-E305-C026-9E47214892C3}"/>
              </a:ext>
            </a:extLst>
          </p:cNvPr>
          <p:cNvSpPr/>
          <p:nvPr/>
        </p:nvSpPr>
        <p:spPr>
          <a:xfrm>
            <a:off x="2105562" y="5760720"/>
            <a:ext cx="1890009" cy="276999"/>
          </a:xfrm>
          <a:prstGeom prst="rect">
            <a:avLst/>
          </a:prstGeom>
        </p:spPr>
        <p:txBody>
          <a:bodyPr wrap="square" rtlCol="0">
            <a:spAutoFit/>
          </a:bodyPr>
          <a:lstStyle/>
          <a:p>
            <a:pPr rtl="0"/>
            <a:r>
              <a:rPr lang="hu" sz="1200" i="1" cap="all">
                <a:solidFill>
                  <a:srgbClr val="000000"/>
                </a:solidFill>
                <a:effectLst/>
              </a:rPr>
              <a:t>doi: </a:t>
            </a:r>
            <a:r>
              <a:rPr lang="hu" sz="1200" i="1">
                <a:solidFill>
                  <a:srgbClr val="000000"/>
                </a:solidFill>
                <a:effectLst/>
              </a:rPr>
              <a:t>10.1002/ajhb.23460. </a:t>
            </a:r>
          </a:p>
        </p:txBody>
      </p:sp>
    </p:spTree>
    <p:extLst>
      <p:ext uri="{BB962C8B-B14F-4D97-AF65-F5344CB8AC3E}">
        <p14:creationId xmlns:p14="http://schemas.microsoft.com/office/powerpoint/2010/main" val="16645443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B062B9-3817-4997-BEE4-002455EFC6A5}"/>
</file>

<file path=customXml/itemProps2.xml><?xml version="1.0" encoding="utf-8"?>
<ds:datastoreItem xmlns:ds="http://schemas.openxmlformats.org/officeDocument/2006/customXml" ds:itemID="{5DBE8F04-82CE-47ED-9108-0D38E8221203}">
  <ds:schemaRefs>
    <ds:schemaRef ds:uri="http://schemas.microsoft.com/office/infopath/2007/PartnerControls"/>
    <ds:schemaRef ds:uri="http://schemas.microsoft.com/office/2006/documentManagement/types"/>
    <ds:schemaRef ds:uri="7041af30-ae09-480b-a38a-622eca9a1506"/>
    <ds:schemaRef ds:uri="http://www.w3.org/XML/1998/namespace"/>
    <ds:schemaRef ds:uri="http://purl.org/dc/elements/1.1/"/>
    <ds:schemaRef ds:uri="http://schemas.openxmlformats.org/package/2006/metadata/core-properties"/>
    <ds:schemaRef ds:uri="http://purl.org/dc/terms/"/>
    <ds:schemaRef ds:uri="603c054e-d324-4a4b-bfdc-a44c27811fd1"/>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5CA60ECB-AAF5-41CE-AD3A-59A03D8371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14026</TotalTime>
  <Words>2778</Words>
  <Application>Microsoft Office PowerPoint</Application>
  <PresentationFormat>Szélesvásznú</PresentationFormat>
  <Paragraphs>270</Paragraphs>
  <Slides>33</Slides>
  <Notes>0</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33</vt:i4>
      </vt:variant>
    </vt:vector>
  </HeadingPairs>
  <TitlesOfParts>
    <vt:vector size="41" baseType="lpstr">
      <vt:lpstr>Arial</vt:lpstr>
      <vt:lpstr>Calibri</vt:lpstr>
      <vt:lpstr>Garamond</vt:lpstr>
      <vt:lpstr>Helvetica</vt:lpstr>
      <vt:lpstr>Helvetica Neue</vt:lpstr>
      <vt:lpstr>Times New Roman</vt:lpstr>
      <vt:lpstr>Wingdings</vt:lpstr>
      <vt:lpstr>Office-téma</vt:lpstr>
      <vt:lpstr>Developing new curriculum outlines and learning materials on climate change's health impacts for medical schools 2021-2-HU01-KA220-HED-000050972</vt:lpstr>
      <vt:lpstr>Éghajlatváltozás és  anyagcserezavarok</vt:lpstr>
      <vt:lpstr>Az előadás segítségével megszerezhető ismeretek</vt:lpstr>
      <vt:lpstr> Az éghajlatváltozás hatásai és kockázatai </vt:lpstr>
      <vt:lpstr> A hőséggel összefüggő megbetegedések CC hatásai és kockázatai </vt:lpstr>
      <vt:lpstr>PowerPoint-bemutató</vt:lpstr>
      <vt:lpstr>PowerPoint-bemutató</vt:lpstr>
      <vt:lpstr> A CC hatása a cukorbetegség kockázatára </vt:lpstr>
      <vt:lpstr>A CC hatása az elhízással összefüggő betegségekre</vt:lpstr>
      <vt:lpstr>A CC hatása a cukorbetegségre</vt:lpstr>
      <vt:lpstr>A CC hatása az anyagcserezavarokra </vt:lpstr>
      <vt:lpstr>CC és cukorbetegség: közvetlen kapcsolatok</vt:lpstr>
      <vt:lpstr>A CC hatása az élelmezésbiztonságra és a T2D kockázatára</vt:lpstr>
      <vt:lpstr>CC és az anyagcsere-betegségek</vt:lpstr>
      <vt:lpstr>Az éghajlatváltozással szembeni ellenálló képesség javítása</vt:lpstr>
      <vt:lpstr>Az éghajlatváltozással szembeni ellenálló képesség javítása</vt:lpstr>
      <vt:lpstr>Szinergikus előnyök kihasználásának lehetőségei: aktív közlekedés</vt:lpstr>
      <vt:lpstr>Szinergikus előnyök kihasználásának lehetőségei: aktív közlekedés</vt:lpstr>
      <vt:lpstr>Az élelmezési rendszerek átalakítása az étrend javítása érdekében</vt:lpstr>
      <vt:lpstr>Szinergikus előnyök kihasználásának lehetőségei: a fenntartható élelmiszerellátást támogató szakpolitikai intézkedések</vt:lpstr>
      <vt:lpstr>Hogyan lehet a legjobban felkészülni a cukorbetegség kezelésére  szélsőséges időjárási események esetén?</vt:lpstr>
      <vt:lpstr>Környezeti tényezők figyelembe vétele a cukorbetegség kezelése során nemzeti szint </vt:lpstr>
      <vt:lpstr>Környezeti tényezők figyelembe vétele a cukorbetegség kezelése során egészségügyi ellátás </vt:lpstr>
      <vt:lpstr>Környezeti tényezők figyelembe vétele a cukorbetegség kezelése során egészségügyi ellátás</vt:lpstr>
      <vt:lpstr>PowerPoint-bemutató</vt:lpstr>
      <vt:lpstr>Környezeti tényezők figyelembe vétele a cukorbetegség kezelése során technológai támogatás</vt:lpstr>
      <vt:lpstr>Környezeti tényezők figyelembe vétele a cukorbetegség kezelése során betegek bevonása</vt:lpstr>
      <vt:lpstr>Fő következtetések</vt:lpstr>
      <vt:lpstr>Ellenőrizze tudását</vt:lpstr>
      <vt:lpstr>Ellenőrizze tudását</vt:lpstr>
      <vt:lpstr>PowerPoint-bemutató</vt:lpstr>
      <vt:lpstr>Ellenőrizze tudását - MEGOLDÁS</vt:lpstr>
      <vt:lpstr>Ellenőrizze tudását - MEGOLDÁS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Giran</cp:lastModifiedBy>
  <cp:revision>199</cp:revision>
  <dcterms:created xsi:type="dcterms:W3CDTF">2023-02-21T16:51:38Z</dcterms:created>
  <dcterms:modified xsi:type="dcterms:W3CDTF">2025-04-17T07:08:52Z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