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30"/>
  </p:notesMasterIdLst>
  <p:sldIdLst>
    <p:sldId id="305" r:id="rId5"/>
    <p:sldId id="256" r:id="rId6"/>
    <p:sldId id="302" r:id="rId7"/>
    <p:sldId id="258" r:id="rId8"/>
    <p:sldId id="259" r:id="rId9"/>
    <p:sldId id="263" r:id="rId10"/>
    <p:sldId id="266" r:id="rId11"/>
    <p:sldId id="265" r:id="rId12"/>
    <p:sldId id="268" r:id="rId13"/>
    <p:sldId id="269" r:id="rId14"/>
    <p:sldId id="270" r:id="rId15"/>
    <p:sldId id="272" r:id="rId16"/>
    <p:sldId id="274" r:id="rId17"/>
    <p:sldId id="275" r:id="rId18"/>
    <p:sldId id="277" r:id="rId19"/>
    <p:sldId id="279" r:id="rId20"/>
    <p:sldId id="281" r:id="rId21"/>
    <p:sldId id="290" r:id="rId22"/>
    <p:sldId id="297" r:id="rId23"/>
    <p:sldId id="294" r:id="rId24"/>
    <p:sldId id="296" r:id="rId25"/>
    <p:sldId id="298" r:id="rId26"/>
    <p:sldId id="303" r:id="rId27"/>
    <p:sldId id="304" r:id="rId28"/>
    <p:sldId id="306" r:id="rId2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2" roundtripDataSignature="AMtx7mgpQOQEj/Q6dCsU+IeR5TydvsD7u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756" y="11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52"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5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hu"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u" sz="1200" b="0" i="0">
                <a:solidFill>
                  <a:schemeClr val="dk1"/>
                </a:solidFill>
                <a:latin typeface="Calibri"/>
                <a:ea typeface="Calibri"/>
                <a:cs typeface="Calibri"/>
                <a:sym typeface="Calibri"/>
              </a:rPr>
              <a:t>doi.org/10.1186/s12940-017-0328-z</a:t>
            </a:r>
            <a:endParaRPr/>
          </a:p>
        </p:txBody>
      </p:sp>
      <p:sp>
        <p:nvSpPr>
          <p:cNvPr id="206" name="Google Shape;206;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u"/>
              <a:t>12</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4" name="Google Shape;224;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6" name="Google Shape;236;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u"/>
              <a:t>https://unfccc.int/topics/adaptation-and-resilience/the-big-picture/introduction</a:t>
            </a:r>
            <a:endParaRPr/>
          </a:p>
        </p:txBody>
      </p:sp>
      <p:sp>
        <p:nvSpPr>
          <p:cNvPr id="249" name="Google Shape;249;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u"/>
              <a:t>16</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5" name="Google Shape;265;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1" name="Google Shape;321;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u"/>
              <a:t>https://www.who.int/publications/i/item/9789241565073</a:t>
            </a:r>
            <a:endParaRPr/>
          </a:p>
        </p:txBody>
      </p:sp>
      <p:sp>
        <p:nvSpPr>
          <p:cNvPr id="322" name="Google Shape;322;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u"/>
              <a:t>18</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2" name="Google Shape;352;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4" name="Google Shape;364;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6" name="Google Shape;376;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 name="Google Shape;11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u"/>
              <a:t>5</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 name="Google Shape;16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 name="Google Shape;15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 name="Google Shape;17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3" name="Google Shape;183;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hu"/>
              <a:t>https://www.who.int/publications/i/item/9789241508001</a:t>
            </a:r>
            <a:endParaRPr/>
          </a:p>
        </p:txBody>
      </p:sp>
      <p:sp>
        <p:nvSpPr>
          <p:cNvPr id="190" name="Google Shape;190;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hu"/>
              <a:t>11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ímdia">
  <p:cSld name="Címdia">
    <p:spTree>
      <p:nvGrpSpPr>
        <p:cNvPr id="1" name="Shape 15"/>
        <p:cNvGrpSpPr/>
        <p:nvPr/>
      </p:nvGrpSpPr>
      <p:grpSpPr>
        <a:xfrm>
          <a:off x="0" y="0"/>
          <a:ext cx="0" cy="0"/>
          <a:chOff x="0" y="0"/>
          <a:chExt cx="0" cy="0"/>
        </a:xfrm>
      </p:grpSpPr>
      <p:sp>
        <p:nvSpPr>
          <p:cNvPr id="16" name="Google Shape;16;p4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7" name="Google Shape;17;p48"/>
          <p:cNvPicPr preferRelativeResize="0"/>
          <p:nvPr/>
        </p:nvPicPr>
        <p:blipFill rotWithShape="1">
          <a:blip r:embed="rId2">
            <a:alphaModFix/>
          </a:blip>
          <a:srcRect/>
          <a:stretch/>
        </p:blipFill>
        <p:spPr>
          <a:xfrm>
            <a:off x="1" y="5486400"/>
            <a:ext cx="12192000" cy="1371600"/>
          </a:xfrm>
          <a:prstGeom prst="rect">
            <a:avLst/>
          </a:prstGeom>
          <a:noFill/>
          <a:ln>
            <a:noFill/>
          </a:ln>
        </p:spPr>
      </p:pic>
      <p:pic>
        <p:nvPicPr>
          <p:cNvPr id="18" name="Google Shape;18;p48"/>
          <p:cNvPicPr preferRelativeResize="0"/>
          <p:nvPr/>
        </p:nvPicPr>
        <p:blipFill rotWithShape="1">
          <a:blip r:embed="rId3">
            <a:alphaModFix/>
          </a:blip>
          <a:srcRect l="62791" t="86822"/>
          <a:stretch/>
        </p:blipFill>
        <p:spPr>
          <a:xfrm>
            <a:off x="10805963" y="6326042"/>
            <a:ext cx="1386037" cy="490888"/>
          </a:xfrm>
          <a:prstGeom prst="rect">
            <a:avLst/>
          </a:prstGeom>
          <a:noFill/>
          <a:ln>
            <a:noFill/>
          </a:ln>
        </p:spPr>
      </p:pic>
      <p:pic>
        <p:nvPicPr>
          <p:cNvPr id="19" name="Google Shape;19;p48"/>
          <p:cNvPicPr preferRelativeResize="0"/>
          <p:nvPr/>
        </p:nvPicPr>
        <p:blipFill rotWithShape="1">
          <a:blip r:embed="rId3">
            <a:alphaModFix/>
          </a:blip>
          <a:srcRect l="2135" t="93596" r="70114" b="1314"/>
          <a:stretch/>
        </p:blipFill>
        <p:spPr>
          <a:xfrm>
            <a:off x="10703718" y="6661802"/>
            <a:ext cx="1437374" cy="263661"/>
          </a:xfrm>
          <a:prstGeom prst="rect">
            <a:avLst/>
          </a:prstGeom>
          <a:noFill/>
          <a:ln>
            <a:noFill/>
          </a:ln>
        </p:spPr>
      </p:pic>
      <p:pic>
        <p:nvPicPr>
          <p:cNvPr id="20" name="Google Shape;20;p48"/>
          <p:cNvPicPr preferRelativeResize="0"/>
          <p:nvPr/>
        </p:nvPicPr>
        <p:blipFill rotWithShape="1">
          <a:blip r:embed="rId3">
            <a:alphaModFix/>
          </a:blip>
          <a:srcRect l="12273" t="75194" r="49224" b="17828"/>
          <a:stretch/>
        </p:blipFill>
        <p:spPr>
          <a:xfrm>
            <a:off x="-99034" y="6410421"/>
            <a:ext cx="1434164" cy="259883"/>
          </a:xfrm>
          <a:prstGeom prst="rect">
            <a:avLst/>
          </a:prstGeom>
          <a:noFill/>
          <a:ln>
            <a:noFill/>
          </a:ln>
        </p:spPr>
      </p:pic>
      <p:sp>
        <p:nvSpPr>
          <p:cNvPr id="21" name="Google Shape;21;p48"/>
          <p:cNvSpPr/>
          <p:nvPr/>
        </p:nvSpPr>
        <p:spPr>
          <a:xfrm>
            <a:off x="427725" y="6661803"/>
            <a:ext cx="1872629" cy="2154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hu" sz="800" b="1" i="0" u="none" strike="noStrike" cap="none">
                <a:solidFill>
                  <a:srgbClr val="F2F2F2"/>
                </a:solidFill>
                <a:latin typeface="Calibri"/>
                <a:ea typeface="Calibri"/>
                <a:cs typeface="Calibri"/>
                <a:sym typeface="Calibri"/>
              </a:rPr>
              <a:t>ref. 2021-2HU01-KA220-HED-000050972</a:t>
            </a:r>
            <a:endParaRPr/>
          </a:p>
        </p:txBody>
      </p:sp>
      <p:pic>
        <p:nvPicPr>
          <p:cNvPr id="22" name="Google Shape;22;p48"/>
          <p:cNvPicPr preferRelativeResize="0"/>
          <p:nvPr/>
        </p:nvPicPr>
        <p:blipFill rotWithShape="1">
          <a:blip r:embed="rId3">
            <a:alphaModFix/>
          </a:blip>
          <a:srcRect l="50345" t="74225" r="8139" b="13436"/>
          <a:stretch/>
        </p:blipFill>
        <p:spPr>
          <a:xfrm>
            <a:off x="1263941" y="6369512"/>
            <a:ext cx="1546460" cy="459605"/>
          </a:xfrm>
          <a:prstGeom prst="rect">
            <a:avLst/>
          </a:prstGeom>
          <a:noFill/>
          <a:ln>
            <a:noFill/>
          </a:ln>
        </p:spPr>
      </p:pic>
      <p:sp>
        <p:nvSpPr>
          <p:cNvPr id="23" name="Google Shape;23;p48"/>
          <p:cNvSpPr txBox="1"/>
          <p:nvPr/>
        </p:nvSpPr>
        <p:spPr>
          <a:xfrm>
            <a:off x="3211628" y="6516749"/>
            <a:ext cx="5858578" cy="27688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hu" sz="1200" b="1" i="0" u="none" strike="noStrike" cap="none">
                <a:solidFill>
                  <a:schemeClr val="lt1"/>
                </a:solidFill>
                <a:latin typeface="Calibri"/>
                <a:ea typeface="Calibri"/>
                <a:cs typeface="Calibri"/>
                <a:sym typeface="Calibri"/>
              </a:rPr>
              <a:t>CLIMATEMED – Knowledge about climate change’s health impacts starts here</a:t>
            </a:r>
            <a:endParaRPr/>
          </a:p>
        </p:txBody>
      </p:sp>
      <p:grpSp>
        <p:nvGrpSpPr>
          <p:cNvPr id="24" name="Google Shape;24;p48"/>
          <p:cNvGrpSpPr/>
          <p:nvPr/>
        </p:nvGrpSpPr>
        <p:grpSpPr>
          <a:xfrm>
            <a:off x="0" y="-22639"/>
            <a:ext cx="10178041" cy="471288"/>
            <a:chOff x="0" y="-22639"/>
            <a:chExt cx="10178041" cy="471288"/>
          </a:xfrm>
        </p:grpSpPr>
        <p:sp>
          <p:nvSpPr>
            <p:cNvPr id="25" name="Google Shape;25;p48"/>
            <p:cNvSpPr/>
            <p:nvPr/>
          </p:nvSpPr>
          <p:spPr>
            <a:xfrm>
              <a:off x="0" y="-22639"/>
              <a:ext cx="10178041"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hu" sz="1200" b="0" i="0" u="none" strike="noStrike" cap="none">
                  <a:solidFill>
                    <a:srgbClr val="333333"/>
                  </a:solidFill>
                  <a:latin typeface="Calibri"/>
                  <a:ea typeface="Calibri"/>
                  <a:cs typeface="Calibri"/>
                  <a:sym typeface="Calibri"/>
                </a:rPr>
                <a:t>This learning material © 2023-2024 by CLIMATEMED project (</a:t>
              </a:r>
              <a:r>
                <a:rPr lang="hu" sz="1200" b="0" i="0" u="sng" strike="noStrike" cap="none">
                  <a:solidFill>
                    <a:srgbClr val="333333"/>
                  </a:solidFill>
                  <a:latin typeface="Calibri"/>
                  <a:ea typeface="Calibri"/>
                  <a:cs typeface="Calibri"/>
                  <a:sym typeface="Calibri"/>
                  <a:hlinkClick r:id="rId4">
                    <a:extLst>
                      <a:ext uri="{A12FA001-AC4F-418D-AE19-62706E023703}">
                        <ahyp:hlinkClr xmlns="" xmlns:ahyp="http://schemas.microsoft.com/office/drawing/2018/hyperlinkcolor" val="tx"/>
                      </a:ext>
                    </a:extLst>
                  </a:hlinkClick>
                </a:rPr>
                <a:t>www.climatemed.eu</a:t>
              </a:r>
              <a:r>
                <a:rPr lang="hu" sz="1200" b="0" i="0" u="none" strike="noStrike" cap="none">
                  <a:solidFill>
                    <a:srgbClr val="333333"/>
                  </a:solidFill>
                  <a:latin typeface="Calibri"/>
                  <a:ea typeface="Calibri"/>
                  <a:cs typeface="Calibri"/>
                  <a:sym typeface="Calibri"/>
                </a:rPr>
                <a:t>) is licensed under CC BY 4.0.</a:t>
              </a:r>
              <a:endParaRPr sz="1200" b="0" i="0" u="none" strike="noStrike" cap="none">
                <a:solidFill>
                  <a:srgbClr val="333333"/>
                </a:solidFill>
                <a:latin typeface="Calibri"/>
                <a:ea typeface="Calibri"/>
                <a:cs typeface="Calibri"/>
                <a:sym typeface="Calibri"/>
              </a:endParaRPr>
            </a:p>
            <a:p>
              <a:pPr marL="0" marR="0" lvl="0" indent="0" algn="l" rtl="0">
                <a:spcBef>
                  <a:spcPts val="0"/>
                </a:spcBef>
                <a:spcAft>
                  <a:spcPts val="0"/>
                </a:spcAft>
                <a:buNone/>
              </a:pPr>
              <a:r>
                <a:rPr lang="hu" sz="1200" b="0" i="0" u="none" strike="noStrike" cap="none">
                  <a:solidFill>
                    <a:srgbClr val="333333"/>
                  </a:solidFill>
                  <a:latin typeface="Calibri"/>
                  <a:ea typeface="Calibri"/>
                  <a:cs typeface="Calibri"/>
                  <a:sym typeface="Calibri"/>
                </a:rPr>
                <a:t>To view a copy of this license, visit </a:t>
              </a:r>
              <a:r>
                <a:rPr lang="hu" sz="1200" b="0" i="0" u="sng" strike="noStrike" cap="none">
                  <a:solidFill>
                    <a:srgbClr val="333333"/>
                  </a:solidFill>
                  <a:latin typeface="Calibri"/>
                  <a:ea typeface="Calibri"/>
                  <a:cs typeface="Calibri"/>
                  <a:sym typeface="Calibri"/>
                  <a:hlinkClick r:id="rId5">
                    <a:extLst>
                      <a:ext uri="{A12FA001-AC4F-418D-AE19-62706E023703}">
                        <ahyp:hlinkClr xmlns="" xmlns:ahyp="http://schemas.microsoft.com/office/drawing/2018/hyperlinkcolor" val="tx"/>
                      </a:ext>
                    </a:extLst>
                  </a:hlinkClick>
                </a:rPr>
                <a:t>https://creativecommons.org/licenses/by/4.0/</a:t>
              </a:r>
              <a:r>
                <a:rPr lang="hu" sz="1200" b="0" i="0" u="none" strike="noStrike" cap="none">
                  <a:solidFill>
                    <a:srgbClr val="333333"/>
                  </a:solidFill>
                  <a:latin typeface="Calibri"/>
                  <a:ea typeface="Calibri"/>
                  <a:cs typeface="Calibri"/>
                  <a:sym typeface="Calibri"/>
                </a:rPr>
                <a:t> </a:t>
              </a:r>
              <a:endParaRPr sz="1200" b="0" i="0" u="none" strike="noStrike" cap="none">
                <a:solidFill>
                  <a:schemeClr val="dk1"/>
                </a:solidFill>
                <a:latin typeface="Calibri"/>
                <a:ea typeface="Calibri"/>
                <a:cs typeface="Calibri"/>
                <a:sym typeface="Calibri"/>
              </a:endParaRPr>
            </a:p>
          </p:txBody>
        </p:sp>
        <p:pic>
          <p:nvPicPr>
            <p:cNvPr id="26" name="Google Shape;26;p48"/>
            <p:cNvPicPr preferRelativeResize="0"/>
            <p:nvPr/>
          </p:nvPicPr>
          <p:blipFill rotWithShape="1">
            <a:blip r:embed="rId6">
              <a:alphaModFix/>
            </a:blip>
            <a:srcRect/>
            <a:stretch/>
          </p:blipFill>
          <p:spPr>
            <a:xfrm>
              <a:off x="5183787" y="217912"/>
              <a:ext cx="461473" cy="230737"/>
            </a:xfrm>
            <a:prstGeom prst="rect">
              <a:avLst/>
            </a:prstGeom>
            <a:noFill/>
            <a:ln>
              <a:noFill/>
            </a:ln>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ím és függőleges szöveg" type="vertTx">
  <p:cSld name="VERTICAL_TEXT">
    <p:spTree>
      <p:nvGrpSpPr>
        <p:cNvPr id="1" name="Shape 83"/>
        <p:cNvGrpSpPr/>
        <p:nvPr/>
      </p:nvGrpSpPr>
      <p:grpSpPr>
        <a:xfrm>
          <a:off x="0" y="0"/>
          <a:ext cx="0" cy="0"/>
          <a:chOff x="0" y="0"/>
          <a:chExt cx="0" cy="0"/>
        </a:xfrm>
      </p:grpSpPr>
      <p:sp>
        <p:nvSpPr>
          <p:cNvPr id="84" name="Google Shape;84;p5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5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6" name="Google Shape;86;p5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5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5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h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Függőleges cím és szöveg" type="vertTitleAndTx">
  <p:cSld name="VERTICAL_TITLE_AND_VERTICAL_TEXT">
    <p:spTree>
      <p:nvGrpSpPr>
        <p:cNvPr id="1" name="Shape 89"/>
        <p:cNvGrpSpPr/>
        <p:nvPr/>
      </p:nvGrpSpPr>
      <p:grpSpPr>
        <a:xfrm>
          <a:off x="0" y="0"/>
          <a:ext cx="0" cy="0"/>
          <a:chOff x="0" y="0"/>
          <a:chExt cx="0" cy="0"/>
        </a:xfrm>
      </p:grpSpPr>
      <p:sp>
        <p:nvSpPr>
          <p:cNvPr id="90" name="Google Shape;90;p5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 name="Google Shape;91;p5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5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5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5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hu"/>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anchor="b"/>
          <a:lstStyle>
            <a:lvl1pPr algn="l">
              <a:defRPr sz="6000">
                <a:solidFill>
                  <a:schemeClr val="bg1">
                    <a:lumMod val="50000"/>
                  </a:schemeClr>
                </a:solidFill>
              </a:defRPr>
            </a:lvl1pPr>
          </a:lstStyle>
          <a:p>
            <a:r>
              <a:rPr lang="hu-HU" dirty="0" err="1"/>
              <a:t>Title</a:t>
            </a:r>
            <a:endParaRPr lang="hu-HU" dirty="0"/>
          </a:p>
        </p:txBody>
      </p:sp>
      <p:sp>
        <p:nvSpPr>
          <p:cNvPr id="3" name="Alcím 2"/>
          <p:cNvSpPr>
            <a:spLocks noGrp="1"/>
          </p:cNvSpPr>
          <p:nvPr>
            <p:ph type="subTitle" idx="1" hasCustomPrompt="1"/>
          </p:nvPr>
        </p:nvSpPr>
        <p:spPr>
          <a:xfrm>
            <a:off x="1524000" y="3602038"/>
            <a:ext cx="9144000" cy="1655762"/>
          </a:xfrm>
        </p:spPr>
        <p:txBody>
          <a:bodyPr/>
          <a:lstStyle>
            <a:lvl1pPr marL="0" indent="0" algn="l">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dirty="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CLIMATEMED – </a:t>
            </a:r>
            <a:r>
              <a:rPr lang="hu-HU" dirty="0" err="1"/>
              <a:t>Knowledge</a:t>
            </a:r>
            <a:r>
              <a:rPr lang="hu-HU" dirty="0"/>
              <a:t> </a:t>
            </a:r>
            <a:r>
              <a:rPr lang="hu-HU" dirty="0" err="1"/>
              <a:t>about</a:t>
            </a:r>
            <a:r>
              <a:rPr lang="hu-HU" dirty="0"/>
              <a:t> </a:t>
            </a:r>
            <a:r>
              <a:rPr lang="hu-HU" dirty="0" err="1"/>
              <a:t>climate</a:t>
            </a:r>
            <a:r>
              <a:rPr lang="hu-HU" dirty="0"/>
              <a:t> </a:t>
            </a:r>
            <a:r>
              <a:rPr lang="hu-HU" dirty="0" err="1"/>
              <a:t>change’s</a:t>
            </a:r>
            <a:r>
              <a:rPr lang="hu-HU" dirty="0"/>
              <a:t> </a:t>
            </a:r>
            <a:r>
              <a:rPr lang="hu-HU" dirty="0" err="1"/>
              <a:t>health</a:t>
            </a:r>
            <a:r>
              <a:rPr lang="hu-HU" dirty="0"/>
              <a:t> </a:t>
            </a:r>
            <a:r>
              <a:rPr lang="hu-HU" dirty="0" err="1"/>
              <a:t>impacts</a:t>
            </a:r>
            <a:r>
              <a:rPr lang="hu-HU" dirty="0"/>
              <a:t> </a:t>
            </a:r>
            <a:r>
              <a:rPr lang="hu-HU" dirty="0" err="1"/>
              <a:t>starts</a:t>
            </a:r>
            <a:r>
              <a:rPr lang="hu-HU" dirty="0"/>
              <a:t> here</a:t>
            </a:r>
          </a:p>
        </p:txBody>
      </p:sp>
    </p:spTree>
    <p:extLst>
      <p:ext uri="{BB962C8B-B14F-4D97-AF65-F5344CB8AC3E}">
        <p14:creationId xmlns:p14="http://schemas.microsoft.com/office/powerpoint/2010/main" val="1858693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ím és tartalom" type="obj">
  <p:cSld name="OBJECT">
    <p:spTree>
      <p:nvGrpSpPr>
        <p:cNvPr id="1" name="Shape 27"/>
        <p:cNvGrpSpPr/>
        <p:nvPr/>
      </p:nvGrpSpPr>
      <p:grpSpPr>
        <a:xfrm>
          <a:off x="0" y="0"/>
          <a:ext cx="0" cy="0"/>
          <a:chOff x="0" y="0"/>
          <a:chExt cx="0" cy="0"/>
        </a:xfrm>
      </p:grpSpPr>
      <p:pic>
        <p:nvPicPr>
          <p:cNvPr id="28" name="Google Shape;28;p49"/>
          <p:cNvPicPr preferRelativeResize="0"/>
          <p:nvPr/>
        </p:nvPicPr>
        <p:blipFill rotWithShape="1">
          <a:blip r:embed="rId2">
            <a:alphaModFix/>
          </a:blip>
          <a:srcRect/>
          <a:stretch/>
        </p:blipFill>
        <p:spPr>
          <a:xfrm>
            <a:off x="1" y="5486400"/>
            <a:ext cx="12192000" cy="1371600"/>
          </a:xfrm>
          <a:prstGeom prst="rect">
            <a:avLst/>
          </a:prstGeom>
          <a:noFill/>
          <a:ln>
            <a:noFill/>
          </a:ln>
        </p:spPr>
      </p:pic>
      <p:sp>
        <p:nvSpPr>
          <p:cNvPr id="29" name="Google Shape;29;p49"/>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3600"/>
              <a:buFont typeface="Calibri"/>
              <a:buNone/>
              <a:defRPr sz="36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49"/>
          <p:cNvSpPr txBox="1">
            <a:spLocks noGrp="1"/>
          </p:cNvSpPr>
          <p:nvPr>
            <p:ph type="body" idx="1"/>
          </p:nvPr>
        </p:nvSpPr>
        <p:spPr>
          <a:xfrm>
            <a:off x="192505" y="934775"/>
            <a:ext cx="11896825" cy="537089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solidFill>
                  <a:schemeClr val="dk1"/>
                </a:solidFill>
              </a:defRPr>
            </a:lvl1pPr>
            <a:lvl2pPr marL="914400" lvl="1" indent="-381000" algn="l">
              <a:lnSpc>
                <a:spcPct val="90000"/>
              </a:lnSpc>
              <a:spcBef>
                <a:spcPts val="500"/>
              </a:spcBef>
              <a:spcAft>
                <a:spcPts val="0"/>
              </a:spcAft>
              <a:buClr>
                <a:schemeClr val="dk1"/>
              </a:buClr>
              <a:buSzPts val="2400"/>
              <a:buChar char="•"/>
              <a:defRPr>
                <a:solidFill>
                  <a:schemeClr val="dk1"/>
                </a:solidFill>
              </a:defRPr>
            </a:lvl2pPr>
            <a:lvl3pPr marL="1371600" lvl="2" indent="-355600" algn="l">
              <a:lnSpc>
                <a:spcPct val="90000"/>
              </a:lnSpc>
              <a:spcBef>
                <a:spcPts val="500"/>
              </a:spcBef>
              <a:spcAft>
                <a:spcPts val="0"/>
              </a:spcAft>
              <a:buClr>
                <a:schemeClr val="dk1"/>
              </a:buClr>
              <a:buSzPts val="2000"/>
              <a:buChar char="•"/>
              <a:defRPr>
                <a:solidFill>
                  <a:schemeClr val="dk1"/>
                </a:solidFill>
              </a:defRPr>
            </a:lvl3pPr>
            <a:lvl4pPr marL="1828800" lvl="3" indent="-342900" algn="l">
              <a:lnSpc>
                <a:spcPct val="90000"/>
              </a:lnSpc>
              <a:spcBef>
                <a:spcPts val="500"/>
              </a:spcBef>
              <a:spcAft>
                <a:spcPts val="0"/>
              </a:spcAft>
              <a:buClr>
                <a:schemeClr val="dk1"/>
              </a:buClr>
              <a:buSzPts val="1800"/>
              <a:buChar char="•"/>
              <a:defRPr>
                <a:solidFill>
                  <a:schemeClr val="dk1"/>
                </a:solidFill>
              </a:defRPr>
            </a:lvl4pPr>
            <a:lvl5pPr marL="2286000" marR="0" lvl="4" indent="-342900" algn="l">
              <a:lnSpc>
                <a:spcPct val="90000"/>
              </a:lnSpc>
              <a:spcBef>
                <a:spcPts val="500"/>
              </a:spcBef>
              <a:spcAft>
                <a:spcPts val="0"/>
              </a:spcAft>
              <a:buClr>
                <a:schemeClr val="dk1"/>
              </a:buClr>
              <a:buSzPts val="1800"/>
              <a:buFont typeface="Arial"/>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49"/>
          <p:cNvSpPr txBox="1"/>
          <p:nvPr/>
        </p:nvSpPr>
        <p:spPr>
          <a:xfrm>
            <a:off x="86627" y="244060"/>
            <a:ext cx="11267173" cy="833970"/>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4400"/>
              <a:buFont typeface="Calibri"/>
              <a:buNone/>
            </a:pPr>
            <a:endParaRPr sz="4400" b="0" i="0" u="none" strike="noStrike" cap="none">
              <a:solidFill>
                <a:schemeClr val="dk1"/>
              </a:solidFill>
              <a:latin typeface="Calibri"/>
              <a:ea typeface="Calibri"/>
              <a:cs typeface="Calibri"/>
              <a:sym typeface="Calibri"/>
            </a:endParaRPr>
          </a:p>
        </p:txBody>
      </p:sp>
      <p:pic>
        <p:nvPicPr>
          <p:cNvPr id="32" name="Google Shape;32;p49"/>
          <p:cNvPicPr preferRelativeResize="0"/>
          <p:nvPr/>
        </p:nvPicPr>
        <p:blipFill rotWithShape="1">
          <a:blip r:embed="rId3">
            <a:alphaModFix/>
          </a:blip>
          <a:srcRect l="62791" t="86822"/>
          <a:stretch/>
        </p:blipFill>
        <p:spPr>
          <a:xfrm>
            <a:off x="10805963" y="6326042"/>
            <a:ext cx="1386037" cy="490888"/>
          </a:xfrm>
          <a:prstGeom prst="rect">
            <a:avLst/>
          </a:prstGeom>
          <a:noFill/>
          <a:ln>
            <a:noFill/>
          </a:ln>
        </p:spPr>
      </p:pic>
      <p:pic>
        <p:nvPicPr>
          <p:cNvPr id="33" name="Google Shape;33;p49"/>
          <p:cNvPicPr preferRelativeResize="0"/>
          <p:nvPr/>
        </p:nvPicPr>
        <p:blipFill rotWithShape="1">
          <a:blip r:embed="rId3">
            <a:alphaModFix/>
          </a:blip>
          <a:srcRect l="2135" t="93596" r="70114" b="1314"/>
          <a:stretch/>
        </p:blipFill>
        <p:spPr>
          <a:xfrm>
            <a:off x="10703718" y="6661802"/>
            <a:ext cx="1437374" cy="263661"/>
          </a:xfrm>
          <a:prstGeom prst="rect">
            <a:avLst/>
          </a:prstGeom>
          <a:noFill/>
          <a:ln>
            <a:noFill/>
          </a:ln>
        </p:spPr>
      </p:pic>
      <p:pic>
        <p:nvPicPr>
          <p:cNvPr id="34" name="Google Shape;34;p49"/>
          <p:cNvPicPr preferRelativeResize="0"/>
          <p:nvPr/>
        </p:nvPicPr>
        <p:blipFill rotWithShape="1">
          <a:blip r:embed="rId3">
            <a:alphaModFix/>
          </a:blip>
          <a:srcRect l="12273" t="75194" r="49224" b="17828"/>
          <a:stretch/>
        </p:blipFill>
        <p:spPr>
          <a:xfrm>
            <a:off x="-99034" y="6410421"/>
            <a:ext cx="1434164" cy="259883"/>
          </a:xfrm>
          <a:prstGeom prst="rect">
            <a:avLst/>
          </a:prstGeom>
          <a:noFill/>
          <a:ln>
            <a:noFill/>
          </a:ln>
        </p:spPr>
      </p:pic>
      <p:sp>
        <p:nvSpPr>
          <p:cNvPr id="35" name="Google Shape;35;p49"/>
          <p:cNvSpPr/>
          <p:nvPr/>
        </p:nvSpPr>
        <p:spPr>
          <a:xfrm>
            <a:off x="427725" y="6661803"/>
            <a:ext cx="1872629" cy="2154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hu" sz="800" b="1" i="0" u="none" strike="noStrike" cap="none">
                <a:solidFill>
                  <a:srgbClr val="F2F2F2"/>
                </a:solidFill>
                <a:latin typeface="Calibri"/>
                <a:ea typeface="Calibri"/>
                <a:cs typeface="Calibri"/>
                <a:sym typeface="Calibri"/>
              </a:rPr>
              <a:t>ref. 2021-2HU01-KA220-HED-000050972</a:t>
            </a:r>
            <a:endParaRPr/>
          </a:p>
        </p:txBody>
      </p:sp>
      <p:pic>
        <p:nvPicPr>
          <p:cNvPr id="36" name="Google Shape;36;p49"/>
          <p:cNvPicPr preferRelativeResize="0"/>
          <p:nvPr/>
        </p:nvPicPr>
        <p:blipFill rotWithShape="1">
          <a:blip r:embed="rId3">
            <a:alphaModFix/>
          </a:blip>
          <a:srcRect l="50345" t="74225" r="8139" b="13436"/>
          <a:stretch/>
        </p:blipFill>
        <p:spPr>
          <a:xfrm>
            <a:off x="1263941" y="6369512"/>
            <a:ext cx="1546460" cy="459605"/>
          </a:xfrm>
          <a:prstGeom prst="rect">
            <a:avLst/>
          </a:prstGeom>
          <a:noFill/>
          <a:ln>
            <a:noFill/>
          </a:ln>
        </p:spPr>
      </p:pic>
      <p:sp>
        <p:nvSpPr>
          <p:cNvPr id="37" name="Google Shape;37;p49"/>
          <p:cNvSpPr txBox="1"/>
          <p:nvPr/>
        </p:nvSpPr>
        <p:spPr>
          <a:xfrm>
            <a:off x="3211628" y="6516749"/>
            <a:ext cx="5858578" cy="27688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hu" sz="1200" b="1" i="0" u="none" strike="noStrike" cap="none">
                <a:solidFill>
                  <a:schemeClr val="lt1"/>
                </a:solidFill>
                <a:latin typeface="Calibri"/>
                <a:ea typeface="Calibri"/>
                <a:cs typeface="Calibri"/>
                <a:sym typeface="Calibri"/>
              </a:rPr>
              <a:t>CLIMATEMED – Knowledge about climate change’s health impacts starts here</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zakaszfejléc" type="secHead">
  <p:cSld name="SECTION_HEADER">
    <p:spTree>
      <p:nvGrpSpPr>
        <p:cNvPr id="1" name="Shape 38"/>
        <p:cNvGrpSpPr/>
        <p:nvPr/>
      </p:nvGrpSpPr>
      <p:grpSpPr>
        <a:xfrm>
          <a:off x="0" y="0"/>
          <a:ext cx="0" cy="0"/>
          <a:chOff x="0" y="0"/>
          <a:chExt cx="0" cy="0"/>
        </a:xfrm>
      </p:grpSpPr>
      <p:sp>
        <p:nvSpPr>
          <p:cNvPr id="39" name="Google Shape;39;p5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5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1" name="Google Shape;41;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h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 tartalomrész" type="twoObj">
  <p:cSld name="TWO_OBJECTS">
    <p:spTree>
      <p:nvGrpSpPr>
        <p:cNvPr id="1" name="Shape 44"/>
        <p:cNvGrpSpPr/>
        <p:nvPr/>
      </p:nvGrpSpPr>
      <p:grpSpPr>
        <a:xfrm>
          <a:off x="0" y="0"/>
          <a:ext cx="0" cy="0"/>
          <a:chOff x="0" y="0"/>
          <a:chExt cx="0" cy="0"/>
        </a:xfrm>
      </p:grpSpPr>
      <p:sp>
        <p:nvSpPr>
          <p:cNvPr id="45" name="Google Shape;45;p5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5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5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5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5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5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h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Összehasonlítás" type="twoTxTwoObj">
  <p:cSld name="TWO_OBJECTS_WITH_TEXT">
    <p:spTree>
      <p:nvGrpSpPr>
        <p:cNvPr id="1" name="Shape 51"/>
        <p:cNvGrpSpPr/>
        <p:nvPr/>
      </p:nvGrpSpPr>
      <p:grpSpPr>
        <a:xfrm>
          <a:off x="0" y="0"/>
          <a:ext cx="0" cy="0"/>
          <a:chOff x="0" y="0"/>
          <a:chExt cx="0" cy="0"/>
        </a:xfrm>
      </p:grpSpPr>
      <p:sp>
        <p:nvSpPr>
          <p:cNvPr id="52" name="Google Shape;52;p5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5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5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5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6" name="Google Shape;56;p5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5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5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5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h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sak cím" type="titleOnly">
  <p:cSld name="TITLE_ONLY">
    <p:spTree>
      <p:nvGrpSpPr>
        <p:cNvPr id="1" name="Shape 60"/>
        <p:cNvGrpSpPr/>
        <p:nvPr/>
      </p:nvGrpSpPr>
      <p:grpSpPr>
        <a:xfrm>
          <a:off x="0" y="0"/>
          <a:ext cx="0" cy="0"/>
          <a:chOff x="0" y="0"/>
          <a:chExt cx="0" cy="0"/>
        </a:xfrm>
      </p:grpSpPr>
      <p:sp>
        <p:nvSpPr>
          <p:cNvPr id="61" name="Google Shape;61;p5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5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5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5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h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Üres" type="blank">
  <p:cSld name="BLANK">
    <p:spTree>
      <p:nvGrpSpPr>
        <p:cNvPr id="1" name="Shape 65"/>
        <p:cNvGrpSpPr/>
        <p:nvPr/>
      </p:nvGrpSpPr>
      <p:grpSpPr>
        <a:xfrm>
          <a:off x="0" y="0"/>
          <a:ext cx="0" cy="0"/>
          <a:chOff x="0" y="0"/>
          <a:chExt cx="0" cy="0"/>
        </a:xfrm>
      </p:grpSpPr>
      <p:sp>
        <p:nvSpPr>
          <p:cNvPr id="66" name="Google Shape;66;p5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5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5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h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rtalomrész képaláírással" type="objTx">
  <p:cSld name="OBJECT_WITH_CAPTION_TEXT">
    <p:spTree>
      <p:nvGrpSpPr>
        <p:cNvPr id="1" name="Shape 69"/>
        <p:cNvGrpSpPr/>
        <p:nvPr/>
      </p:nvGrpSpPr>
      <p:grpSpPr>
        <a:xfrm>
          <a:off x="0" y="0"/>
          <a:ext cx="0" cy="0"/>
          <a:chOff x="0" y="0"/>
          <a:chExt cx="0" cy="0"/>
        </a:xfrm>
      </p:grpSpPr>
      <p:sp>
        <p:nvSpPr>
          <p:cNvPr id="70" name="Google Shape;70;p5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5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2" name="Google Shape;72;p5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5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5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5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h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Kép képaláírással" type="picTx">
  <p:cSld name="PICTURE_WITH_CAPTION_TEXT">
    <p:spTree>
      <p:nvGrpSpPr>
        <p:cNvPr id="1" name="Shape 76"/>
        <p:cNvGrpSpPr/>
        <p:nvPr/>
      </p:nvGrpSpPr>
      <p:grpSpPr>
        <a:xfrm>
          <a:off x="0" y="0"/>
          <a:ext cx="0" cy="0"/>
          <a:chOff x="0" y="0"/>
          <a:chExt cx="0" cy="0"/>
        </a:xfrm>
      </p:grpSpPr>
      <p:sp>
        <p:nvSpPr>
          <p:cNvPr id="77" name="Google Shape;77;p5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56"/>
          <p:cNvSpPr>
            <a:spLocks noGrp="1"/>
          </p:cNvSpPr>
          <p:nvPr>
            <p:ph type="pic" idx="2"/>
          </p:nvPr>
        </p:nvSpPr>
        <p:spPr>
          <a:xfrm>
            <a:off x="5183188" y="987425"/>
            <a:ext cx="6172200" cy="4873625"/>
          </a:xfrm>
          <a:prstGeom prst="rect">
            <a:avLst/>
          </a:prstGeom>
          <a:noFill/>
          <a:ln>
            <a:noFill/>
          </a:ln>
        </p:spPr>
      </p:sp>
      <p:sp>
        <p:nvSpPr>
          <p:cNvPr id="79" name="Google Shape;79;p5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0" name="Google Shape;80;p5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5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5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h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9"/>
        <p:cNvGrpSpPr/>
        <p:nvPr/>
      </p:nvGrpSpPr>
      <p:grpSpPr>
        <a:xfrm>
          <a:off x="0" y="0"/>
          <a:ext cx="0" cy="0"/>
          <a:chOff x="0" y="0"/>
          <a:chExt cx="0" cy="0"/>
        </a:xfrm>
      </p:grpSpPr>
      <p:sp>
        <p:nvSpPr>
          <p:cNvPr id="10" name="Google Shape;10;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4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hu"/>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186/s12940-017-0328-z" TargetMode="External"/><Relationship Id="rId2" Type="http://schemas.openxmlformats.org/officeDocument/2006/relationships/hyperlink" Target="https://www.who.int/publications/i/item/9789240012226" TargetMode="External"/><Relationship Id="rId1" Type="http://schemas.openxmlformats.org/officeDocument/2006/relationships/slideLayout" Target="../slideLayouts/slideLayout2.xml"/><Relationship Id="rId6" Type="http://schemas.openxmlformats.org/officeDocument/2006/relationships/hyperlink" Target="https://unfccc.int/topics/adaptation-and-resilience/the-big-picture/introduction" TargetMode="External"/><Relationship Id="rId5" Type="http://schemas.openxmlformats.org/officeDocument/2006/relationships/hyperlink" Target="https://www.who.int/publications/i/item/9789241508001" TargetMode="External"/><Relationship Id="rId4" Type="http://schemas.openxmlformats.org/officeDocument/2006/relationships/hyperlink" Target="https://www.who.int/publications/i/item/9789241565073"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4579332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14"/>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hu" b="1" dirty="0" smtClean="0"/>
              <a:t>Egészség-egyenlőtlenségek</a:t>
            </a:r>
            <a:endParaRPr b="1" dirty="0"/>
          </a:p>
        </p:txBody>
      </p:sp>
      <p:sp>
        <p:nvSpPr>
          <p:cNvPr id="186" name="Google Shape;186;p14"/>
          <p:cNvSpPr txBox="1">
            <a:spLocks noGrp="1"/>
          </p:cNvSpPr>
          <p:nvPr>
            <p:ph type="body" idx="1"/>
          </p:nvPr>
        </p:nvSpPr>
        <p:spPr>
          <a:xfrm>
            <a:off x="192505" y="785768"/>
            <a:ext cx="11814768" cy="5688920"/>
          </a:xfrm>
          <a:prstGeom prst="rect">
            <a:avLst/>
          </a:prstGeom>
          <a:noFill/>
          <a:ln>
            <a:noFill/>
          </a:ln>
        </p:spPr>
        <p:txBody>
          <a:bodyPr spcFirstLastPara="1" wrap="square" lIns="91425" tIns="45700" rIns="91425" bIns="45700" anchor="t" anchorCtr="0">
            <a:noAutofit/>
          </a:bodyPr>
          <a:lstStyle/>
          <a:p>
            <a:pPr marL="360363" indent="-309563" algn="just">
              <a:lnSpc>
                <a:spcPct val="110000"/>
              </a:lnSpc>
              <a:spcBef>
                <a:spcPts val="0"/>
              </a:spcBef>
              <a:buSzPct val="100000"/>
            </a:pPr>
            <a:r>
              <a:rPr lang="hu-HU" sz="2000" dirty="0"/>
              <a:t>Az </a:t>
            </a:r>
            <a:r>
              <a:rPr lang="hu-HU" sz="2000" dirty="0" smtClean="0"/>
              <a:t>egészség-egyenlőtlenségek azokat egyének </a:t>
            </a:r>
            <a:r>
              <a:rPr lang="hu-HU" sz="2000" dirty="0"/>
              <a:t>közötti különbségeket </a:t>
            </a:r>
            <a:r>
              <a:rPr lang="hu-HU" sz="2000" dirty="0" smtClean="0"/>
              <a:t>jelentik, amelyek </a:t>
            </a:r>
            <a:r>
              <a:rPr lang="hu-HU" sz="2000" dirty="0"/>
              <a:t>az egészségi </a:t>
            </a:r>
            <a:r>
              <a:rPr lang="hu-HU" sz="2000" dirty="0" smtClean="0"/>
              <a:t>állapot és </a:t>
            </a:r>
            <a:r>
              <a:rPr lang="hu-HU" sz="2000" dirty="0"/>
              <a:t>az ellátáshoz való hozzáférés </a:t>
            </a:r>
            <a:r>
              <a:rPr lang="hu-HU" sz="2000" dirty="0" smtClean="0"/>
              <a:t>vonatkozásában azonosíthatók. </a:t>
            </a:r>
            <a:r>
              <a:rPr lang="hu-HU" sz="2000" dirty="0"/>
              <a:t>Ezek a </a:t>
            </a:r>
            <a:r>
              <a:rPr lang="hu-HU" sz="2000" dirty="0" smtClean="0"/>
              <a:t>különbségek lehetnek:</a:t>
            </a:r>
            <a:endParaRPr lang="hu-HU" sz="2000" dirty="0"/>
          </a:p>
          <a:p>
            <a:pPr marL="803275" lvl="1" indent="-269875" algn="just">
              <a:lnSpc>
                <a:spcPct val="110000"/>
              </a:lnSpc>
              <a:spcAft>
                <a:spcPts val="1000"/>
              </a:spcAft>
              <a:buSzPct val="100000"/>
            </a:pPr>
            <a:r>
              <a:rPr lang="hu-HU" sz="1800" dirty="0" smtClean="0"/>
              <a:t>rendszerszerűek </a:t>
            </a:r>
            <a:r>
              <a:rPr lang="hu-HU" sz="1800" dirty="0"/>
              <a:t>– </a:t>
            </a:r>
            <a:r>
              <a:rPr lang="hu-HU" sz="1800" dirty="0" smtClean="0"/>
              <a:t>adott társadalmi helyzethez köthetők, nem véletlenszerűen alakulnak ki;</a:t>
            </a:r>
            <a:endParaRPr lang="hu-HU" sz="1800" dirty="0"/>
          </a:p>
          <a:p>
            <a:pPr marL="803275" lvl="1" indent="-269875" algn="just">
              <a:lnSpc>
                <a:spcPct val="110000"/>
              </a:lnSpc>
              <a:spcBef>
                <a:spcPts val="0"/>
              </a:spcBef>
              <a:spcAft>
                <a:spcPts val="1000"/>
              </a:spcAft>
              <a:buSzPct val="100000"/>
            </a:pPr>
            <a:r>
              <a:rPr lang="hu-HU" sz="1800" dirty="0" smtClean="0"/>
              <a:t>elkerülhetők </a:t>
            </a:r>
            <a:r>
              <a:rPr lang="hu-HU" sz="1800" dirty="0"/>
              <a:t>– </a:t>
            </a:r>
            <a:r>
              <a:rPr lang="hu-HU" sz="1800" dirty="0" smtClean="0"/>
              <a:t>célzott </a:t>
            </a:r>
            <a:r>
              <a:rPr lang="hu-HU" sz="1800" dirty="0"/>
              <a:t>intézkedésekkel csökkenthetők vagy </a:t>
            </a:r>
            <a:r>
              <a:rPr lang="hu-HU" sz="1800" dirty="0" smtClean="0"/>
              <a:t>megszüntethetők;</a:t>
            </a:r>
            <a:endParaRPr lang="hu-HU" sz="1800" dirty="0"/>
          </a:p>
          <a:p>
            <a:pPr marL="803275" lvl="1" indent="-269875" algn="just">
              <a:lnSpc>
                <a:spcPct val="110000"/>
              </a:lnSpc>
              <a:spcBef>
                <a:spcPts val="0"/>
              </a:spcBef>
              <a:spcAft>
                <a:spcPts val="2000"/>
              </a:spcAft>
              <a:buSzPct val="100000"/>
            </a:pPr>
            <a:r>
              <a:rPr lang="hu-HU" sz="1800" dirty="0" smtClean="0"/>
              <a:t>igazságtalanok </a:t>
            </a:r>
            <a:r>
              <a:rPr lang="hu-HU" sz="1800" dirty="0"/>
              <a:t>– a társadalmi, gazdasági és környezeti tényezők okozzák, nem egyéni </a:t>
            </a:r>
            <a:r>
              <a:rPr lang="hu-HU" sz="1800" dirty="0" smtClean="0"/>
              <a:t>döntések következményei.</a:t>
            </a:r>
            <a:endParaRPr lang="hu-HU" sz="1800" dirty="0"/>
          </a:p>
          <a:p>
            <a:pPr marL="360363" indent="-309563" algn="just">
              <a:lnSpc>
                <a:spcPct val="110000"/>
              </a:lnSpc>
              <a:spcBef>
                <a:spcPts val="0"/>
              </a:spcBef>
              <a:spcAft>
                <a:spcPts val="1000"/>
              </a:spcAft>
              <a:buSzPct val="100000"/>
            </a:pPr>
            <a:r>
              <a:rPr lang="hu-HU" sz="2000" dirty="0"/>
              <a:t>Az </a:t>
            </a:r>
            <a:r>
              <a:rPr lang="hu-HU" sz="2000" dirty="0" smtClean="0"/>
              <a:t>egészség-egyenlőtlenségek </a:t>
            </a:r>
            <a:r>
              <a:rPr lang="hu-HU" sz="2000" dirty="0"/>
              <a:t>hátterében olyan tényezők </a:t>
            </a:r>
            <a:r>
              <a:rPr lang="hu-HU" sz="2000" dirty="0" smtClean="0"/>
              <a:t>állhatnak</a:t>
            </a:r>
            <a:r>
              <a:rPr lang="hu-HU" sz="2000" dirty="0"/>
              <a:t>, </a:t>
            </a:r>
            <a:r>
              <a:rPr lang="hu-HU" sz="2000" dirty="0" smtClean="0"/>
              <a:t>mint például:</a:t>
            </a:r>
            <a:endParaRPr lang="hu-HU" sz="2000" dirty="0"/>
          </a:p>
          <a:p>
            <a:pPr marL="803275" lvl="1" indent="-269875" algn="just">
              <a:lnSpc>
                <a:spcPct val="110000"/>
              </a:lnSpc>
              <a:spcBef>
                <a:spcPts val="0"/>
              </a:spcBef>
              <a:spcAft>
                <a:spcPts val="1000"/>
              </a:spcAft>
              <a:buSzPct val="100000"/>
            </a:pPr>
            <a:r>
              <a:rPr lang="hu-HU" sz="1800" dirty="0"/>
              <a:t>s</a:t>
            </a:r>
            <a:r>
              <a:rPr lang="hu-HU" sz="1800" dirty="0" smtClean="0"/>
              <a:t>zociális </a:t>
            </a:r>
            <a:r>
              <a:rPr lang="hu-HU" sz="1800" dirty="0"/>
              <a:t>és gazdasági </a:t>
            </a:r>
            <a:r>
              <a:rPr lang="hu-HU" sz="1800" dirty="0" smtClean="0"/>
              <a:t>helyzet;</a:t>
            </a:r>
            <a:endParaRPr lang="hu-HU" sz="1800" dirty="0"/>
          </a:p>
          <a:p>
            <a:pPr marL="803275" lvl="1" indent="-269875" algn="just">
              <a:lnSpc>
                <a:spcPct val="110000"/>
              </a:lnSpc>
              <a:spcBef>
                <a:spcPts val="0"/>
              </a:spcBef>
              <a:spcAft>
                <a:spcPts val="1000"/>
              </a:spcAft>
              <a:buSzPct val="100000"/>
            </a:pPr>
            <a:r>
              <a:rPr lang="hu-HU" sz="1800" dirty="0"/>
              <a:t>e</a:t>
            </a:r>
            <a:r>
              <a:rPr lang="hu-HU" sz="1800" dirty="0" smtClean="0"/>
              <a:t>sélyhátrányok, és diszkrimináció (pl</a:t>
            </a:r>
            <a:r>
              <a:rPr lang="hu-HU" sz="1800" dirty="0"/>
              <a:t>. etnikai, nemi, társadalmi</a:t>
            </a:r>
            <a:r>
              <a:rPr lang="hu-HU" sz="1800" dirty="0" smtClean="0"/>
              <a:t>);</a:t>
            </a:r>
            <a:endParaRPr lang="hu-HU" sz="1800" dirty="0"/>
          </a:p>
          <a:p>
            <a:pPr marL="803275" lvl="1" indent="-269875" algn="just">
              <a:lnSpc>
                <a:spcPct val="110000"/>
              </a:lnSpc>
              <a:spcBef>
                <a:spcPts val="0"/>
              </a:spcBef>
              <a:spcAft>
                <a:spcPts val="1000"/>
              </a:spcAft>
              <a:buSzPct val="100000"/>
            </a:pPr>
            <a:r>
              <a:rPr lang="hu-HU" sz="1800" dirty="0" smtClean="0"/>
              <a:t>az </a:t>
            </a:r>
            <a:r>
              <a:rPr lang="hu-HU" sz="1800" dirty="0"/>
              <a:t>egészségügyi szolgáltatásokhoz való hozzáférés hiánya</a:t>
            </a:r>
          </a:p>
          <a:p>
            <a:pPr marL="803275" lvl="1" indent="-269875" algn="just">
              <a:lnSpc>
                <a:spcPct val="110000"/>
              </a:lnSpc>
              <a:spcBef>
                <a:spcPts val="0"/>
              </a:spcBef>
              <a:spcAft>
                <a:spcPts val="2000"/>
              </a:spcAft>
              <a:buSzPct val="100000"/>
            </a:pPr>
            <a:r>
              <a:rPr lang="hu-HU" sz="1800" dirty="0"/>
              <a:t>Környezeti tényezők, például a légszennyezés vagy az éghajlatváltozás</a:t>
            </a:r>
          </a:p>
          <a:p>
            <a:pPr marL="360363" indent="-309563" algn="just">
              <a:lnSpc>
                <a:spcPct val="110000"/>
              </a:lnSpc>
              <a:spcBef>
                <a:spcPts val="0"/>
              </a:spcBef>
              <a:spcAft>
                <a:spcPts val="1000"/>
              </a:spcAft>
              <a:buSzPct val="100000"/>
            </a:pPr>
            <a:r>
              <a:rPr lang="hu-HU" sz="2000" dirty="0" smtClean="0"/>
              <a:t>Az éghajlatváltozás hatásai tovább fokozhatják </a:t>
            </a:r>
            <a:r>
              <a:rPr lang="hu-HU" sz="2000" dirty="0"/>
              <a:t>az </a:t>
            </a:r>
            <a:r>
              <a:rPr lang="hu-HU" sz="2000" dirty="0" smtClean="0"/>
              <a:t>egészség-egyenlőtlenségeket</a:t>
            </a:r>
            <a:r>
              <a:rPr lang="hu-HU" sz="2000" dirty="0"/>
              <a:t>, mivel az alacsonyabb jövedelmű </a:t>
            </a:r>
            <a:r>
              <a:rPr lang="hu-HU" sz="2000" dirty="0" smtClean="0"/>
              <a:t>társadalmi csoportok tagjai fokozottan </a:t>
            </a:r>
            <a:r>
              <a:rPr lang="hu-HU" sz="2000" dirty="0"/>
              <a:t>ki vannak téve a szélsőséges időjárási </a:t>
            </a:r>
            <a:r>
              <a:rPr lang="hu-HU" sz="2000" dirty="0" smtClean="0"/>
              <a:t>jelenségekkel, </a:t>
            </a:r>
            <a:r>
              <a:rPr lang="hu-HU" sz="2000" dirty="0"/>
              <a:t>a rossz </a:t>
            </a:r>
            <a:r>
              <a:rPr lang="hu-HU" sz="2000" dirty="0" smtClean="0"/>
              <a:t>levegőminőséggel </a:t>
            </a:r>
            <a:r>
              <a:rPr lang="hu-HU" sz="2000" dirty="0"/>
              <a:t>és az élelmiszerellátás </a:t>
            </a:r>
            <a:r>
              <a:rPr lang="hu-HU" sz="2000" dirty="0" smtClean="0"/>
              <a:t>bizonytalanságával összefüggő egészségkockázatoknak.</a:t>
            </a:r>
            <a:endParaRPr lang="hu-HU"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5"/>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fontScale="90000"/>
          </a:bodyPr>
          <a:lstStyle/>
          <a:p>
            <a:pPr lvl="0">
              <a:buSzPct val="100000"/>
            </a:pPr>
            <a:r>
              <a:rPr lang="hu-HU" b="1" dirty="0" smtClean="0"/>
              <a:t>Az </a:t>
            </a:r>
            <a:r>
              <a:rPr lang="en-US" b="1" dirty="0" err="1" smtClean="0"/>
              <a:t>éghajlatváltozás</a:t>
            </a:r>
            <a:r>
              <a:rPr lang="en-US" b="1" dirty="0" smtClean="0"/>
              <a:t> </a:t>
            </a:r>
            <a:r>
              <a:rPr lang="en-US" b="1" dirty="0" err="1" smtClean="0"/>
              <a:t>egészséghatásaival</a:t>
            </a:r>
            <a:r>
              <a:rPr lang="en-US" b="1" dirty="0" smtClean="0"/>
              <a:t> </a:t>
            </a:r>
            <a:r>
              <a:rPr lang="en-US" b="1" dirty="0" err="1" smtClean="0"/>
              <a:t>szemben</a:t>
            </a:r>
            <a:r>
              <a:rPr lang="hu-HU" b="1" dirty="0" smtClean="0"/>
              <a:t>i v</a:t>
            </a:r>
            <a:r>
              <a:rPr lang="hu" b="1" dirty="0" smtClean="0"/>
              <a:t>eszélyeztetettség</a:t>
            </a:r>
            <a:endParaRPr b="1" dirty="0"/>
          </a:p>
        </p:txBody>
      </p:sp>
      <p:sp>
        <p:nvSpPr>
          <p:cNvPr id="193" name="Google Shape;193;p15"/>
          <p:cNvSpPr txBox="1">
            <a:spLocks noGrp="1"/>
          </p:cNvSpPr>
          <p:nvPr>
            <p:ph type="body" idx="1"/>
          </p:nvPr>
        </p:nvSpPr>
        <p:spPr>
          <a:xfrm>
            <a:off x="567409" y="1308443"/>
            <a:ext cx="3465095" cy="4690021"/>
          </a:xfrm>
          <a:prstGeom prst="rect">
            <a:avLst/>
          </a:prstGeom>
          <a:noFill/>
          <a:ln>
            <a:noFill/>
          </a:ln>
        </p:spPr>
        <p:txBody>
          <a:bodyPr spcFirstLastPara="1" wrap="square" lIns="91425" tIns="45700" rIns="91425" bIns="45700" anchor="t" anchorCtr="0">
            <a:noAutofit/>
          </a:bodyPr>
          <a:lstStyle/>
          <a:p>
            <a:pPr marL="0" lvl="0" indent="0" algn="just">
              <a:lnSpc>
                <a:spcPct val="130000"/>
              </a:lnSpc>
              <a:spcBef>
                <a:spcPts val="0"/>
              </a:spcBef>
              <a:buSzPts val="2400"/>
              <a:buNone/>
            </a:pPr>
            <a:r>
              <a:rPr lang="hu-HU" sz="1800" dirty="0" smtClean="0"/>
              <a:t>A veszélyeztetettség megmutatja, hogy egyes népességcsoportok milyen mértékben vannak kitéve az éghajlatváltozás negatív egészséghatásainak.</a:t>
            </a:r>
          </a:p>
          <a:p>
            <a:pPr marL="0" lvl="0" indent="0" algn="just">
              <a:lnSpc>
                <a:spcPct val="120000"/>
              </a:lnSpc>
              <a:spcBef>
                <a:spcPts val="0"/>
              </a:spcBef>
              <a:buSzPts val="2400"/>
              <a:buNone/>
            </a:pPr>
            <a:endParaRPr lang="hu-HU" sz="1800" dirty="0" smtClean="0"/>
          </a:p>
          <a:p>
            <a:pPr marL="0" lvl="0" indent="0" algn="just">
              <a:lnSpc>
                <a:spcPct val="130000"/>
              </a:lnSpc>
              <a:spcBef>
                <a:spcPts val="0"/>
              </a:spcBef>
              <a:buSzPts val="2400"/>
              <a:buNone/>
            </a:pPr>
            <a:r>
              <a:rPr lang="hu-HU" sz="1800" dirty="0" smtClean="0"/>
              <a:t> A veszélyeztetettség mértékét befolyásoló tényezők lehetnek:</a:t>
            </a:r>
          </a:p>
          <a:p>
            <a:pPr marL="268288" indent="-217488" algn="just">
              <a:lnSpc>
                <a:spcPct val="130000"/>
              </a:lnSpc>
              <a:spcBef>
                <a:spcPts val="500"/>
              </a:spcBef>
              <a:buSzPct val="100000"/>
            </a:pPr>
            <a:r>
              <a:rPr lang="hu-HU" sz="1800" dirty="0" smtClean="0"/>
              <a:t>Fizikai kitettség </a:t>
            </a:r>
          </a:p>
          <a:p>
            <a:pPr marL="268288" indent="-217488" algn="just">
              <a:lnSpc>
                <a:spcPct val="130000"/>
              </a:lnSpc>
              <a:spcBef>
                <a:spcPts val="500"/>
              </a:spcBef>
              <a:buSzPct val="100000"/>
            </a:pPr>
            <a:r>
              <a:rPr lang="hu-HU" sz="1800" dirty="0" smtClean="0"/>
              <a:t>Társadalmi-gazdasági helyzet</a:t>
            </a:r>
          </a:p>
          <a:p>
            <a:pPr marL="268288" indent="-217488" algn="just">
              <a:lnSpc>
                <a:spcPct val="130000"/>
              </a:lnSpc>
              <a:spcBef>
                <a:spcPts val="500"/>
              </a:spcBef>
              <a:buSzPct val="100000"/>
            </a:pPr>
            <a:r>
              <a:rPr lang="hu-HU" sz="1800" dirty="0" smtClean="0"/>
              <a:t>Egészségi állapot</a:t>
            </a:r>
            <a:endParaRPr lang="hu-HU" sz="1800" dirty="0"/>
          </a:p>
        </p:txBody>
      </p:sp>
      <p:grpSp>
        <p:nvGrpSpPr>
          <p:cNvPr id="2" name="Csoportba foglalás 1"/>
          <p:cNvGrpSpPr/>
          <p:nvPr/>
        </p:nvGrpSpPr>
        <p:grpSpPr>
          <a:xfrm>
            <a:off x="4462272" y="1306149"/>
            <a:ext cx="7627059" cy="4911772"/>
            <a:chOff x="4462272" y="1086693"/>
            <a:chExt cx="7627059" cy="4911772"/>
          </a:xfrm>
        </p:grpSpPr>
        <p:pic>
          <p:nvPicPr>
            <p:cNvPr id="194" name="Google Shape;194;p15"/>
            <p:cNvPicPr preferRelativeResize="0"/>
            <p:nvPr/>
          </p:nvPicPr>
          <p:blipFill rotWithShape="1">
            <a:blip r:embed="rId3">
              <a:alphaModFix/>
            </a:blip>
            <a:srcRect l="2504" t="13073" r="1311"/>
            <a:stretch/>
          </p:blipFill>
          <p:spPr>
            <a:xfrm>
              <a:off x="4462272" y="1086693"/>
              <a:ext cx="7627059" cy="4911772"/>
            </a:xfrm>
            <a:prstGeom prst="rect">
              <a:avLst/>
            </a:prstGeom>
            <a:noFill/>
            <a:ln w="9525" cap="flat" cmpd="sng">
              <a:solidFill>
                <a:srgbClr val="7F7F7F"/>
              </a:solidFill>
              <a:prstDash val="solid"/>
              <a:round/>
              <a:headEnd type="none" w="sm" len="sm"/>
              <a:tailEnd type="none" w="sm" len="sm"/>
            </a:ln>
          </p:spPr>
        </p:pic>
        <p:sp>
          <p:nvSpPr>
            <p:cNvPr id="196" name="Google Shape;196;p15"/>
            <p:cNvSpPr/>
            <p:nvPr/>
          </p:nvSpPr>
          <p:spPr>
            <a:xfrm>
              <a:off x="4462272" y="5798410"/>
              <a:ext cx="6096000" cy="20005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hu" sz="700" b="0" i="0" u="none" strike="noStrike" cap="none" dirty="0">
                  <a:solidFill>
                    <a:srgbClr val="7F7F7F"/>
                  </a:solidFill>
                  <a:latin typeface="Calibri"/>
                  <a:ea typeface="Calibri"/>
                  <a:cs typeface="Calibri"/>
                  <a:sym typeface="Calibri"/>
                </a:rPr>
                <a:t>Forrás: Útmutató az egészségnek az éghajlatváltozással szembeni védelméhez az egészségügyi alkalmazkodástervezés révén, WHO, 2014.</a:t>
              </a:r>
              <a:endParaRPr sz="700" b="0" i="0" u="none" strike="noStrike" cap="none" dirty="0">
                <a:solidFill>
                  <a:srgbClr val="7F7F7F"/>
                </a:solidFill>
                <a:latin typeface="Calibri"/>
                <a:ea typeface="Calibri"/>
                <a:cs typeface="Calibri"/>
                <a:sym typeface="Calibri"/>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7"/>
          <p:cNvSpPr txBox="1">
            <a:spLocks noGrp="1"/>
          </p:cNvSpPr>
          <p:nvPr>
            <p:ph type="title"/>
          </p:nvPr>
        </p:nvSpPr>
        <p:spPr>
          <a:xfrm>
            <a:off x="192505" y="153009"/>
            <a:ext cx="11896826" cy="905770"/>
          </a:xfrm>
          <a:prstGeom prst="rect">
            <a:avLst/>
          </a:prstGeom>
          <a:noFill/>
          <a:ln>
            <a:noFill/>
          </a:ln>
        </p:spPr>
        <p:txBody>
          <a:bodyPr spcFirstLastPara="1" wrap="square" lIns="91425" tIns="45700" rIns="91425" bIns="45700" anchor="ctr" anchorCtr="0">
            <a:normAutofit fontScale="90000"/>
          </a:bodyPr>
          <a:lstStyle/>
          <a:p>
            <a:pPr lvl="0">
              <a:lnSpc>
                <a:spcPct val="110000"/>
              </a:lnSpc>
              <a:spcAft>
                <a:spcPts val="300"/>
              </a:spcAft>
              <a:buSzPct val="100000"/>
            </a:pPr>
            <a:r>
              <a:rPr lang="hu-HU" sz="2200" dirty="0"/>
              <a:t>Az </a:t>
            </a:r>
            <a:r>
              <a:rPr lang="en-US" sz="2200" dirty="0" err="1"/>
              <a:t>éghajlatváltozás</a:t>
            </a:r>
            <a:r>
              <a:rPr lang="en-US" sz="2200" dirty="0"/>
              <a:t> </a:t>
            </a:r>
            <a:r>
              <a:rPr lang="en-US" sz="2200" dirty="0" err="1"/>
              <a:t>egészséghatásaival</a:t>
            </a:r>
            <a:r>
              <a:rPr lang="en-US" sz="2200" dirty="0"/>
              <a:t> </a:t>
            </a:r>
            <a:r>
              <a:rPr lang="en-US" sz="2200" dirty="0" err="1"/>
              <a:t>szemben</a:t>
            </a:r>
            <a:r>
              <a:rPr lang="hu-HU" sz="2200" dirty="0"/>
              <a:t>i v</a:t>
            </a:r>
            <a:r>
              <a:rPr lang="hu" sz="2200" dirty="0" smtClean="0"/>
              <a:t>eszélyeztetettség</a:t>
            </a:r>
            <a:r>
              <a:rPr lang="hu" sz="2400" b="1" dirty="0" smtClean="0"/>
              <a:t/>
            </a:r>
            <a:br>
              <a:rPr lang="hu" sz="2400" b="1" dirty="0" smtClean="0"/>
            </a:br>
            <a:r>
              <a:rPr lang="hu" b="1" dirty="0" smtClean="0"/>
              <a:t>Az időseket veszélyeztető hatások hőhullámok idején</a:t>
            </a:r>
            <a:endParaRPr b="1" dirty="0"/>
          </a:p>
        </p:txBody>
      </p:sp>
      <p:sp>
        <p:nvSpPr>
          <p:cNvPr id="209" name="Google Shape;209;p17"/>
          <p:cNvSpPr txBox="1">
            <a:spLocks noGrp="1"/>
          </p:cNvSpPr>
          <p:nvPr>
            <p:ph type="body" idx="1"/>
          </p:nvPr>
        </p:nvSpPr>
        <p:spPr>
          <a:xfrm>
            <a:off x="448056" y="1335024"/>
            <a:ext cx="11484864" cy="4928616"/>
          </a:xfrm>
          <a:prstGeom prst="rect">
            <a:avLst/>
          </a:prstGeom>
          <a:noFill/>
          <a:ln>
            <a:noFill/>
          </a:ln>
        </p:spPr>
        <p:txBody>
          <a:bodyPr spcFirstLastPara="1" wrap="square" lIns="91425" tIns="45700" rIns="91425" bIns="45700" anchor="t" anchorCtr="0">
            <a:noAutofit/>
          </a:bodyPr>
          <a:lstStyle/>
          <a:p>
            <a:pPr marL="265113" indent="-265113" algn="just">
              <a:lnSpc>
                <a:spcPct val="110000"/>
              </a:lnSpc>
              <a:spcBef>
                <a:spcPts val="0"/>
              </a:spcBef>
              <a:spcAft>
                <a:spcPts val="2500"/>
              </a:spcAft>
              <a:buSzPts val="2400"/>
            </a:pPr>
            <a:r>
              <a:rPr lang="hu-HU" sz="2000" dirty="0" smtClean="0"/>
              <a:t>Az idős emberek szervezete nehezebben kezeli a hőterhelést: gyengébb a hőszabályozásuk, gyakran több krónikus betegségben is szenvednek, és rendszeresen szednek olyan gyógyszereket, amelyek növelhetik a magas környezeti hőmérséklet okozta halálozás kockázatát.</a:t>
            </a:r>
          </a:p>
          <a:p>
            <a:pPr marL="265113" indent="-265113" algn="just">
              <a:lnSpc>
                <a:spcPct val="110000"/>
              </a:lnSpc>
              <a:spcBef>
                <a:spcPts val="0"/>
              </a:spcBef>
              <a:spcAft>
                <a:spcPts val="2500"/>
              </a:spcAft>
              <a:buSzPts val="2400"/>
            </a:pPr>
            <a:r>
              <a:rPr lang="hu-HU" sz="2000" dirty="0" smtClean="0"/>
              <a:t>Az elszigeteltség, az információhiány, a korlátozott mozgásképesség tovább fokozhatja az egészségkockázatoknak való kitettségüket.</a:t>
            </a:r>
          </a:p>
          <a:p>
            <a:pPr marL="265113" indent="-265113" algn="just">
              <a:lnSpc>
                <a:spcPct val="110000"/>
              </a:lnSpc>
              <a:spcBef>
                <a:spcPts val="0"/>
              </a:spcBef>
              <a:spcAft>
                <a:spcPts val="2500"/>
              </a:spcAft>
              <a:buSzPts val="2400"/>
            </a:pPr>
            <a:r>
              <a:rPr lang="hu-HU" sz="2000" dirty="0" smtClean="0"/>
              <a:t>Az éghajlatváltozás miatt a pollenszezon hosszabb lehet, és új allergén növények is megjelenhetnek. Az idősek számára ez különösen kockázatos mert gyakran szenvednek légzőszervi betegségekben. Az idősebb korosztályban ötször nagyobb az asztmával összefüggő halálozás esélye, különösen, ha egyéb egészségproblémák – például szív- és érrendszeri betegségek – is jelen vannak.  </a:t>
            </a:r>
          </a:p>
          <a:p>
            <a:pPr marL="265113" indent="-265113" algn="just">
              <a:lnSpc>
                <a:spcPct val="110000"/>
              </a:lnSpc>
              <a:spcBef>
                <a:spcPts val="0"/>
              </a:spcBef>
              <a:spcAft>
                <a:spcPts val="2500"/>
              </a:spcAft>
              <a:buSzPts val="2400"/>
            </a:pPr>
            <a:r>
              <a:rPr lang="hu-HU" sz="2000" dirty="0" smtClean="0"/>
              <a:t>Ezek a tényezők együtt súlyosbítják az idősek sebezhetőségét a klímaváltozás miatt gyakoribb hőhullámokkal szemben.</a:t>
            </a:r>
            <a:endParaRPr lang="hu-HU"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1" name="Google Shape;221;p19"/>
          <p:cNvSpPr txBox="1">
            <a:spLocks noGrp="1"/>
          </p:cNvSpPr>
          <p:nvPr>
            <p:ph type="body" idx="1"/>
          </p:nvPr>
        </p:nvSpPr>
        <p:spPr>
          <a:xfrm>
            <a:off x="393192" y="1325880"/>
            <a:ext cx="11457432" cy="5062057"/>
          </a:xfrm>
          <a:prstGeom prst="rect">
            <a:avLst/>
          </a:prstGeom>
          <a:noFill/>
          <a:ln>
            <a:noFill/>
          </a:ln>
        </p:spPr>
        <p:txBody>
          <a:bodyPr spcFirstLastPara="1" wrap="square" lIns="91425" tIns="45700" rIns="91425" bIns="45700" anchor="t" anchorCtr="0">
            <a:normAutofit/>
          </a:bodyPr>
          <a:lstStyle/>
          <a:p>
            <a:pPr marL="265113" indent="-265113" algn="just">
              <a:lnSpc>
                <a:spcPct val="120000"/>
              </a:lnSpc>
              <a:spcBef>
                <a:spcPts val="0"/>
              </a:spcBef>
              <a:spcAft>
                <a:spcPts val="2000"/>
              </a:spcAft>
              <a:buSzPts val="2000"/>
            </a:pPr>
            <a:r>
              <a:rPr lang="hu-HU" sz="1900" dirty="0"/>
              <a:t>Az éghajlatváltozás miatt nő az ózon (O₃) és a finomrészecskék (PM) koncentrációja a levegőben. A hátrányos helyzetű és etnikai kisebbségekhez tartozó egyéneknek gyakran kevesebb lehetőségük van az egészségkockázatok elkerülésére, például nehezebben tudnak elköltözni szennyezett területekről.</a:t>
            </a:r>
          </a:p>
          <a:p>
            <a:pPr marL="265113" indent="-265113" algn="just">
              <a:lnSpc>
                <a:spcPct val="120000"/>
              </a:lnSpc>
              <a:spcBef>
                <a:spcPts val="0"/>
              </a:spcBef>
              <a:spcAft>
                <a:spcPts val="2000"/>
              </a:spcAft>
              <a:buSzPts val="2000"/>
            </a:pPr>
            <a:r>
              <a:rPr lang="hu-HU" sz="1900" dirty="0"/>
              <a:t>A fizikai munkát végző </a:t>
            </a:r>
            <a:r>
              <a:rPr lang="hu-HU" sz="1900" dirty="0" smtClean="0"/>
              <a:t>munkavállaók esetében </a:t>
            </a:r>
            <a:r>
              <a:rPr lang="hu-HU" sz="1900" dirty="0"/>
              <a:t>ötször nagyobb a szív- és érrendszeri betegségek miatti halálozás, mint a vezető beosztású vagy szakmai munkát </a:t>
            </a:r>
            <a:r>
              <a:rPr lang="hu-HU" sz="1900" dirty="0" smtClean="0"/>
              <a:t>végző munkavállalók esetében, </a:t>
            </a:r>
            <a:r>
              <a:rPr lang="hu-HU" sz="1900" dirty="0"/>
              <a:t>különösen </a:t>
            </a:r>
            <a:r>
              <a:rPr lang="hu-HU" sz="1900" dirty="0" smtClean="0"/>
              <a:t>az ipari területeken, </a:t>
            </a:r>
            <a:r>
              <a:rPr lang="hu-HU" sz="1900" dirty="0"/>
              <a:t>ahol a légszennyezés tovább növeli a keringési problémák és a korai halálozás kockázatát</a:t>
            </a:r>
            <a:r>
              <a:rPr lang="hu-HU" sz="1900" dirty="0" smtClean="0"/>
              <a:t>.</a:t>
            </a:r>
          </a:p>
          <a:p>
            <a:pPr marL="265113" indent="-265113" algn="just">
              <a:lnSpc>
                <a:spcPct val="120000"/>
              </a:lnSpc>
              <a:spcBef>
                <a:spcPts val="0"/>
              </a:spcBef>
              <a:spcAft>
                <a:spcPts val="2000"/>
              </a:spcAft>
              <a:buSzPts val="2000"/>
            </a:pPr>
            <a:r>
              <a:rPr lang="hu-HU" sz="1900" dirty="0" smtClean="0"/>
              <a:t>A </a:t>
            </a:r>
            <a:r>
              <a:rPr lang="hu-HU" sz="1900" dirty="0"/>
              <a:t>hátrányos helyzetű társadalmi csoportok gyakran olyan városrészekben élnek, ahol magasabb a légszennyezettség a forgalom, ipari létesítmények vagy fűtési módok miatt. Ezeken a területeken az egészségkockázatok – például a légúti betegségek, a szív- és érrendszeri problémák és a korai halálozás </a:t>
            </a:r>
            <a:r>
              <a:rPr lang="hu-HU" sz="1900" dirty="0" smtClean="0"/>
              <a:t>– fokozottan jelentkeznek. Emellett az alacsonyabb jövedelem és a korlátozott egészségügyi ellátáshoz való hozzáférés miatt a megelőzés és a kezelés is nehezebb számukra, ami tovább növeli a kiszolgáltatottságukat.</a:t>
            </a:r>
          </a:p>
          <a:p>
            <a:pPr marL="0" lvl="0" indent="0" algn="just" rtl="0">
              <a:lnSpc>
                <a:spcPct val="120000"/>
              </a:lnSpc>
              <a:spcBef>
                <a:spcPts val="0"/>
              </a:spcBef>
              <a:spcAft>
                <a:spcPts val="0"/>
              </a:spcAft>
              <a:buClr>
                <a:schemeClr val="dk1"/>
              </a:buClr>
              <a:buSzPts val="2000"/>
              <a:buNone/>
            </a:pPr>
            <a:endParaRPr lang="hu" sz="2000" dirty="0"/>
          </a:p>
        </p:txBody>
      </p:sp>
      <p:sp>
        <p:nvSpPr>
          <p:cNvPr id="7" name="Google Shape;208;p17"/>
          <p:cNvSpPr txBox="1">
            <a:spLocks noGrp="1"/>
          </p:cNvSpPr>
          <p:nvPr>
            <p:ph type="title"/>
          </p:nvPr>
        </p:nvSpPr>
        <p:spPr>
          <a:xfrm>
            <a:off x="192505" y="153009"/>
            <a:ext cx="11896826" cy="905770"/>
          </a:xfrm>
          <a:prstGeom prst="rect">
            <a:avLst/>
          </a:prstGeom>
          <a:noFill/>
          <a:ln>
            <a:noFill/>
          </a:ln>
        </p:spPr>
        <p:txBody>
          <a:bodyPr spcFirstLastPara="1" wrap="square" lIns="91425" tIns="45700" rIns="91425" bIns="45700" anchor="ctr" anchorCtr="0">
            <a:normAutofit fontScale="90000"/>
          </a:bodyPr>
          <a:lstStyle/>
          <a:p>
            <a:pPr lvl="0">
              <a:lnSpc>
                <a:spcPct val="110000"/>
              </a:lnSpc>
              <a:spcAft>
                <a:spcPts val="300"/>
              </a:spcAft>
              <a:buSzPct val="100000"/>
            </a:pPr>
            <a:r>
              <a:rPr lang="hu-HU" sz="2200" dirty="0"/>
              <a:t>Az </a:t>
            </a:r>
            <a:r>
              <a:rPr lang="en-US" sz="2200" dirty="0" err="1"/>
              <a:t>éghajlatváltozás</a:t>
            </a:r>
            <a:r>
              <a:rPr lang="en-US" sz="2200" dirty="0"/>
              <a:t> </a:t>
            </a:r>
            <a:r>
              <a:rPr lang="en-US" sz="2200" dirty="0" err="1"/>
              <a:t>egészséghatásaival</a:t>
            </a:r>
            <a:r>
              <a:rPr lang="en-US" sz="2200" dirty="0"/>
              <a:t> </a:t>
            </a:r>
            <a:r>
              <a:rPr lang="en-US" sz="2200" dirty="0" err="1"/>
              <a:t>szemben</a:t>
            </a:r>
            <a:r>
              <a:rPr lang="hu-HU" sz="2200" dirty="0"/>
              <a:t>i v</a:t>
            </a:r>
            <a:r>
              <a:rPr lang="hu" sz="2200" dirty="0" smtClean="0"/>
              <a:t>eszélyeztetettség</a:t>
            </a:r>
            <a:r>
              <a:rPr lang="hu" sz="2400" b="1" dirty="0" smtClean="0"/>
              <a:t/>
            </a:r>
            <a:br>
              <a:rPr lang="hu" sz="2400" b="1" dirty="0" smtClean="0"/>
            </a:br>
            <a:r>
              <a:rPr lang="hu" b="1" dirty="0" smtClean="0"/>
              <a:t>Légszennyezés és társadalmi egyenlőtlenségek</a:t>
            </a:r>
            <a:endParaRPr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7" name="Google Shape;227;p20"/>
          <p:cNvSpPr txBox="1">
            <a:spLocks noGrp="1"/>
          </p:cNvSpPr>
          <p:nvPr>
            <p:ph type="body" idx="1"/>
          </p:nvPr>
        </p:nvSpPr>
        <p:spPr>
          <a:xfrm>
            <a:off x="320039" y="1563624"/>
            <a:ext cx="11631169" cy="4503996"/>
          </a:xfrm>
          <a:prstGeom prst="rect">
            <a:avLst/>
          </a:prstGeom>
          <a:noFill/>
          <a:ln>
            <a:noFill/>
          </a:ln>
        </p:spPr>
        <p:txBody>
          <a:bodyPr spcFirstLastPara="1" wrap="square" lIns="91425" tIns="45700" rIns="91425" bIns="45700" anchor="t" anchorCtr="0">
            <a:noAutofit/>
          </a:bodyPr>
          <a:lstStyle/>
          <a:p>
            <a:pPr marL="342900" indent="-342900" algn="just">
              <a:lnSpc>
                <a:spcPct val="110000"/>
              </a:lnSpc>
              <a:spcBef>
                <a:spcPts val="0"/>
              </a:spcBef>
              <a:spcAft>
                <a:spcPts val="2500"/>
              </a:spcAft>
              <a:buSzPct val="100000"/>
            </a:pPr>
            <a:r>
              <a:rPr lang="hu-HU" sz="2100" dirty="0" smtClean="0"/>
              <a:t>A nem megfelelő higiéniai körülmények és a tiszta vízhez való korlátozott hozzáférés különösen a hátrányos helyzetű csoportoknál növeli az élelmiszer-eredetű betegségek kockázatát. Az áradások és a szárazságok súlyosbíthatják a higiéniai problémákat, elősegítve az </a:t>
            </a:r>
            <a:r>
              <a:rPr lang="hu-HU" sz="2100" dirty="0" err="1" smtClean="0"/>
              <a:t>enterális</a:t>
            </a:r>
            <a:r>
              <a:rPr lang="hu-HU" sz="2100" dirty="0" smtClean="0"/>
              <a:t> és egyéb fertőzések terjedését.</a:t>
            </a:r>
          </a:p>
          <a:p>
            <a:pPr marL="342900" indent="-342900" algn="just">
              <a:lnSpc>
                <a:spcPct val="110000"/>
              </a:lnSpc>
              <a:spcBef>
                <a:spcPts val="0"/>
              </a:spcBef>
              <a:spcAft>
                <a:spcPts val="2500"/>
              </a:spcAft>
              <a:buSzPct val="100000"/>
            </a:pPr>
            <a:r>
              <a:rPr lang="hu-HU" sz="2100" dirty="0" smtClean="0"/>
              <a:t>A klímaváltozás nemcsak a higiéniai helyzetet rontja, hanem az élelmiszertermelésre is negatívan hat: a szélsőséges időjárás, a talajminőség romlása és a vízhiány csökkentheti a terméshozamokat, ami élelmiszerhiányhoz és az élelmiszerek drágulásához vezethet. </a:t>
            </a:r>
          </a:p>
          <a:p>
            <a:pPr marL="342900" indent="-342900" algn="just">
              <a:lnSpc>
                <a:spcPct val="110000"/>
              </a:lnSpc>
              <a:spcBef>
                <a:spcPts val="0"/>
              </a:spcBef>
              <a:spcAft>
                <a:spcPts val="2500"/>
              </a:spcAft>
              <a:buSzPct val="100000"/>
            </a:pPr>
            <a:r>
              <a:rPr lang="hu-HU" sz="2100" dirty="0" smtClean="0"/>
              <a:t>Az alultápláltság miatt legyengült szervezet fogékonyabbá válik a fertőzésekre és más betegségekre, így az ághajlatváltozás hatásai miatt az élelmiszerbiztonság kérdése egyre jelentősebb egészségkockázatot jelent.</a:t>
            </a:r>
            <a:endParaRPr lang="hu-HU" sz="2100" dirty="0"/>
          </a:p>
        </p:txBody>
      </p:sp>
      <p:sp>
        <p:nvSpPr>
          <p:cNvPr id="5" name="Google Shape;208;p17"/>
          <p:cNvSpPr txBox="1">
            <a:spLocks noGrp="1"/>
          </p:cNvSpPr>
          <p:nvPr>
            <p:ph type="title"/>
          </p:nvPr>
        </p:nvSpPr>
        <p:spPr>
          <a:xfrm>
            <a:off x="192505" y="153009"/>
            <a:ext cx="11896826" cy="905770"/>
          </a:xfrm>
          <a:prstGeom prst="rect">
            <a:avLst/>
          </a:prstGeom>
          <a:noFill/>
          <a:ln>
            <a:noFill/>
          </a:ln>
        </p:spPr>
        <p:txBody>
          <a:bodyPr spcFirstLastPara="1" wrap="square" lIns="91425" tIns="45700" rIns="91425" bIns="45700" anchor="ctr" anchorCtr="0">
            <a:normAutofit fontScale="90000"/>
          </a:bodyPr>
          <a:lstStyle/>
          <a:p>
            <a:pPr lvl="0">
              <a:lnSpc>
                <a:spcPct val="110000"/>
              </a:lnSpc>
              <a:spcAft>
                <a:spcPts val="300"/>
              </a:spcAft>
              <a:buSzPct val="100000"/>
            </a:pPr>
            <a:r>
              <a:rPr lang="hu-HU" sz="2200" dirty="0"/>
              <a:t>Az </a:t>
            </a:r>
            <a:r>
              <a:rPr lang="en-US" sz="2200" dirty="0" err="1"/>
              <a:t>éghajlatváltozás</a:t>
            </a:r>
            <a:r>
              <a:rPr lang="en-US" sz="2200" dirty="0"/>
              <a:t> </a:t>
            </a:r>
            <a:r>
              <a:rPr lang="en-US" sz="2200" dirty="0" err="1"/>
              <a:t>egészséghatásaival</a:t>
            </a:r>
            <a:r>
              <a:rPr lang="en-US" sz="2200" dirty="0"/>
              <a:t> </a:t>
            </a:r>
            <a:r>
              <a:rPr lang="en-US" sz="2200" dirty="0" err="1"/>
              <a:t>szemben</a:t>
            </a:r>
            <a:r>
              <a:rPr lang="hu-HU" sz="2200" dirty="0"/>
              <a:t>i v</a:t>
            </a:r>
            <a:r>
              <a:rPr lang="hu" sz="2200" dirty="0" smtClean="0"/>
              <a:t>eszélyeztetettség</a:t>
            </a:r>
            <a:r>
              <a:rPr lang="hu" sz="2400" b="1" dirty="0" smtClean="0"/>
              <a:t/>
            </a:r>
            <a:br>
              <a:rPr lang="hu" sz="2400" b="1" dirty="0" smtClean="0"/>
            </a:br>
            <a:r>
              <a:rPr lang="hu" b="1" dirty="0" smtClean="0"/>
              <a:t>Élelmiszerbiztonság és alultápláltság</a:t>
            </a:r>
            <a:endParaRPr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22"/>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hu" b="1" dirty="0" smtClean="0"/>
              <a:t>Klímaigazságosság</a:t>
            </a:r>
            <a:endParaRPr b="1" dirty="0"/>
          </a:p>
        </p:txBody>
      </p:sp>
      <p:sp>
        <p:nvSpPr>
          <p:cNvPr id="239" name="Google Shape;239;p22"/>
          <p:cNvSpPr txBox="1">
            <a:spLocks noGrp="1"/>
          </p:cNvSpPr>
          <p:nvPr>
            <p:ph type="body" idx="1"/>
          </p:nvPr>
        </p:nvSpPr>
        <p:spPr>
          <a:xfrm>
            <a:off x="301836" y="1664208"/>
            <a:ext cx="11585363" cy="4343886"/>
          </a:xfrm>
          <a:prstGeom prst="rect">
            <a:avLst/>
          </a:prstGeom>
          <a:noFill/>
          <a:ln>
            <a:noFill/>
          </a:ln>
        </p:spPr>
        <p:txBody>
          <a:bodyPr spcFirstLastPara="1" wrap="square" lIns="91425" tIns="45700" rIns="91425" bIns="45700" anchor="t" anchorCtr="0">
            <a:noAutofit/>
          </a:bodyPr>
          <a:lstStyle/>
          <a:p>
            <a:pPr marL="342900" indent="-342900" algn="just">
              <a:lnSpc>
                <a:spcPct val="120000"/>
              </a:lnSpc>
              <a:spcBef>
                <a:spcPts val="0"/>
              </a:spcBef>
              <a:spcAft>
                <a:spcPts val="2500"/>
              </a:spcAft>
              <a:buSzPct val="100000"/>
            </a:pPr>
            <a:r>
              <a:rPr lang="hu-HU" sz="2000" dirty="0" smtClean="0"/>
              <a:t>Az éghajlatváltozás hatásai nem egyformán érintik a különböző társadalmi csoportokat: a hátrányos helyzetű közösségek fokozott egészségkockázatokkal szembesülnek, miközben kevesebb forrás áll rendelkezésükre az alkalmazkodáshoz. </a:t>
            </a:r>
          </a:p>
          <a:p>
            <a:pPr marL="342900" indent="-342900" algn="just">
              <a:lnSpc>
                <a:spcPct val="120000"/>
              </a:lnSpc>
              <a:spcBef>
                <a:spcPts val="0"/>
              </a:spcBef>
              <a:spcAft>
                <a:spcPts val="2500"/>
              </a:spcAft>
              <a:buSzPct val="100000"/>
            </a:pPr>
            <a:r>
              <a:rPr lang="hu-HU" sz="2000" dirty="0" smtClean="0"/>
              <a:t>A klímaigazságosság célja, hogy az éghajlatváltozás mérséklése és az alkalmazkodás lehetőségei mindenki számára egyenlően elérhetők legyenek és a döntéshozatali folyamatokban a leginkább érintett, de gyenge érdekérvényesítéssel rendelkező társadalmi csoportok érdekei is megjelenítésre kerüljenek. </a:t>
            </a:r>
          </a:p>
          <a:p>
            <a:pPr marL="342900" indent="-342900" algn="just">
              <a:lnSpc>
                <a:spcPct val="120000"/>
              </a:lnSpc>
              <a:spcBef>
                <a:spcPts val="0"/>
              </a:spcBef>
              <a:spcAft>
                <a:spcPts val="2500"/>
              </a:spcAft>
              <a:buSzPct val="100000"/>
            </a:pPr>
            <a:r>
              <a:rPr lang="hu-HU" sz="2000" dirty="0" smtClean="0"/>
              <a:t>A megújuló energiaforrások használatára, a zöld munkahelyek és a gazdaság alacsony széndioxid-kibocsátású működésére történő átállás költségeit és előnyeit igazságosan kell elosztani, mivel gyakran azok szenvednek leginkább a negatív hatásoktól, akik a legkevésbé felelősek a probléma kialakulásáért.</a:t>
            </a:r>
            <a:endParaRPr lang="hu-HU"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24"/>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hu" b="1" dirty="0"/>
              <a:t>Adaptáció</a:t>
            </a:r>
            <a:endParaRPr b="1" dirty="0"/>
          </a:p>
        </p:txBody>
      </p:sp>
      <p:sp>
        <p:nvSpPr>
          <p:cNvPr id="252" name="Google Shape;252;p24"/>
          <p:cNvSpPr txBox="1">
            <a:spLocks noGrp="1"/>
          </p:cNvSpPr>
          <p:nvPr>
            <p:ph type="body" idx="1"/>
          </p:nvPr>
        </p:nvSpPr>
        <p:spPr>
          <a:xfrm>
            <a:off x="109727" y="1362456"/>
            <a:ext cx="4491153" cy="3825246"/>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ct val="100000"/>
              <a:buNone/>
            </a:pPr>
            <a:endParaRPr dirty="0"/>
          </a:p>
          <a:p>
            <a:pPr marL="0" lvl="0" indent="0" algn="just">
              <a:lnSpc>
                <a:spcPct val="120000"/>
              </a:lnSpc>
              <a:buSzPct val="100000"/>
              <a:buNone/>
            </a:pPr>
            <a:r>
              <a:rPr lang="hu-HU" sz="2000" dirty="0"/>
              <a:t>Az adaptáció olyan intézkedések és alkalmazkodási folyamatok összessége, amelyek célja, hogy a társadalom, a gazdaság és </a:t>
            </a:r>
            <a:r>
              <a:rPr lang="hu-HU" sz="2000" dirty="0" smtClean="0"/>
              <a:t>az ökoszisztéma mérsékelni </a:t>
            </a:r>
            <a:r>
              <a:rPr lang="hu-HU" sz="2000" dirty="0"/>
              <a:t>tudja a klímaváltozás hatásait, illetve képes legyen azokhoz </a:t>
            </a:r>
            <a:r>
              <a:rPr lang="hu-HU" sz="2000" dirty="0" smtClean="0"/>
              <a:t>alkalmazkodni. </a:t>
            </a:r>
          </a:p>
        </p:txBody>
      </p:sp>
      <p:grpSp>
        <p:nvGrpSpPr>
          <p:cNvPr id="253" name="Google Shape;253;p24"/>
          <p:cNvGrpSpPr/>
          <p:nvPr/>
        </p:nvGrpSpPr>
        <p:grpSpPr>
          <a:xfrm>
            <a:off x="4697127" y="682766"/>
            <a:ext cx="7459579" cy="4582620"/>
            <a:chOff x="4697127" y="153009"/>
            <a:chExt cx="7459579" cy="4582620"/>
          </a:xfrm>
        </p:grpSpPr>
        <p:sp>
          <p:nvSpPr>
            <p:cNvPr id="254" name="Google Shape;254;p24"/>
            <p:cNvSpPr/>
            <p:nvPr/>
          </p:nvSpPr>
          <p:spPr>
            <a:xfrm>
              <a:off x="4697127" y="153009"/>
              <a:ext cx="7459579" cy="4582620"/>
            </a:xfrm>
            <a:prstGeom prst="rect">
              <a:avLst/>
            </a:prstGeom>
            <a:solidFill>
              <a:schemeClr val="lt1"/>
            </a:solidFill>
            <a:ln w="9525" cap="flat" cmpd="sng">
              <a:solidFill>
                <a:srgbClr val="7F7F7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55" name="Google Shape;255;p24" descr="Adaptation process reduced"/>
            <p:cNvPicPr preferRelativeResize="0"/>
            <p:nvPr/>
          </p:nvPicPr>
          <p:blipFill rotWithShape="1">
            <a:blip r:embed="rId3">
              <a:alphaModFix/>
            </a:blip>
            <a:srcRect/>
            <a:stretch/>
          </p:blipFill>
          <p:spPr>
            <a:xfrm>
              <a:off x="4745256" y="298383"/>
              <a:ext cx="7315200" cy="4305301"/>
            </a:xfrm>
            <a:prstGeom prst="rect">
              <a:avLst/>
            </a:prstGeom>
            <a:noFill/>
            <a:ln>
              <a:noFill/>
            </a:ln>
          </p:spPr>
        </p:pic>
      </p:grpSp>
      <p:sp>
        <p:nvSpPr>
          <p:cNvPr id="256" name="Google Shape;256;p24"/>
          <p:cNvSpPr/>
          <p:nvPr/>
        </p:nvSpPr>
        <p:spPr>
          <a:xfrm>
            <a:off x="4697127" y="5336018"/>
            <a:ext cx="6096000"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hu" sz="900" b="0" i="0" u="none" strike="noStrike" cap="none" dirty="0">
                <a:solidFill>
                  <a:srgbClr val="7F7F7F"/>
                </a:solidFill>
                <a:latin typeface="Calibri"/>
                <a:ea typeface="Calibri"/>
                <a:cs typeface="Calibri"/>
                <a:sym typeface="Calibri"/>
              </a:rPr>
              <a:t>Forrás: https://unfccc.int/topics/adaptation-and-resilience/the-big-picture/introduction</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26"/>
          <p:cNvSpPr txBox="1">
            <a:spLocks noGrp="1"/>
          </p:cNvSpPr>
          <p:nvPr>
            <p:ph type="title"/>
          </p:nvPr>
        </p:nvSpPr>
        <p:spPr>
          <a:xfrm>
            <a:off x="110209" y="107289"/>
            <a:ext cx="6208296" cy="985509"/>
          </a:xfrm>
          <a:prstGeom prst="rect">
            <a:avLst/>
          </a:prstGeom>
          <a:noFill/>
          <a:ln>
            <a:noFill/>
          </a:ln>
        </p:spPr>
        <p:txBody>
          <a:bodyPr spcFirstLastPara="1" wrap="square" lIns="91425" tIns="45700" rIns="91425" bIns="45700" anchor="ctr" anchorCtr="0">
            <a:noAutofit/>
          </a:bodyPr>
          <a:lstStyle/>
          <a:p>
            <a:pPr lvl="0">
              <a:lnSpc>
                <a:spcPct val="110000"/>
              </a:lnSpc>
              <a:buSzPct val="100000"/>
            </a:pPr>
            <a:r>
              <a:rPr lang="hu-HU" sz="2700" b="1" dirty="0" smtClean="0"/>
              <a:t>Az </a:t>
            </a:r>
            <a:r>
              <a:rPr lang="hu-HU" sz="2700" b="1" dirty="0"/>
              <a:t>egészségkockázatok mérséklésének </a:t>
            </a:r>
            <a:r>
              <a:rPr lang="hu-HU" sz="2700" b="1" dirty="0" smtClean="0"/>
              <a:t>eszköze: az alkalmazkodás</a:t>
            </a:r>
            <a:endParaRPr sz="2700" b="1" dirty="0"/>
          </a:p>
        </p:txBody>
      </p:sp>
      <p:sp>
        <p:nvSpPr>
          <p:cNvPr id="268" name="Google Shape;268;p26"/>
          <p:cNvSpPr txBox="1">
            <a:spLocks noGrp="1"/>
          </p:cNvSpPr>
          <p:nvPr>
            <p:ph type="body" idx="1"/>
          </p:nvPr>
        </p:nvSpPr>
        <p:spPr>
          <a:xfrm>
            <a:off x="175651" y="2450592"/>
            <a:ext cx="5521061" cy="3725014"/>
          </a:xfrm>
          <a:prstGeom prst="rect">
            <a:avLst/>
          </a:prstGeom>
          <a:noFill/>
          <a:ln>
            <a:noFill/>
          </a:ln>
        </p:spPr>
        <p:txBody>
          <a:bodyPr spcFirstLastPara="1" wrap="square" lIns="91425" tIns="45700" rIns="91425" bIns="45700" anchor="t" anchorCtr="0">
            <a:noAutofit/>
          </a:bodyPr>
          <a:lstStyle/>
          <a:p>
            <a:pPr marL="0" lvl="0" indent="0" algn="just">
              <a:lnSpc>
                <a:spcPct val="130000"/>
              </a:lnSpc>
              <a:spcBef>
                <a:spcPts val="0"/>
              </a:spcBef>
              <a:spcAft>
                <a:spcPts val="2000"/>
              </a:spcAft>
              <a:buSzPts val="1800"/>
              <a:buNone/>
            </a:pPr>
            <a:r>
              <a:rPr lang="hu-HU" sz="1800" dirty="0" smtClean="0"/>
              <a:t>A globális hőmérséklet 2025-re már csaknem elérte 1,5°C-os emelkedést, amely változás már elkerülhetetlen egészségkockázatokat eredményez.</a:t>
            </a:r>
          </a:p>
          <a:p>
            <a:pPr marL="0" lvl="0" indent="0" algn="just">
              <a:lnSpc>
                <a:spcPct val="130000"/>
              </a:lnSpc>
              <a:spcBef>
                <a:spcPts val="0"/>
              </a:spcBef>
              <a:spcAft>
                <a:spcPts val="1000"/>
              </a:spcAft>
              <a:buSzPts val="1800"/>
              <a:buNone/>
            </a:pPr>
            <a:r>
              <a:rPr lang="hu-HU" sz="1800" dirty="0" smtClean="0"/>
              <a:t>A diagramon látható az is, hogy az időben bevezetett alkalmazkodási intézkedések csökkenthetik a betegségek előfordulását és a klímaváltozás egészségre gyakorolt negatív hatásait.</a:t>
            </a:r>
            <a:endParaRPr lang="hu-HU" sz="1800" dirty="0"/>
          </a:p>
        </p:txBody>
      </p:sp>
      <p:pic>
        <p:nvPicPr>
          <p:cNvPr id="269" name="Google Shape;269;p26"/>
          <p:cNvPicPr preferRelativeResize="0"/>
          <p:nvPr/>
        </p:nvPicPr>
        <p:blipFill rotWithShape="1">
          <a:blip r:embed="rId3">
            <a:alphaModFix/>
          </a:blip>
          <a:srcRect/>
          <a:stretch/>
        </p:blipFill>
        <p:spPr>
          <a:xfrm>
            <a:off x="5970494" y="54393"/>
            <a:ext cx="6149429" cy="6435279"/>
          </a:xfrm>
          <a:prstGeom prst="rect">
            <a:avLst/>
          </a:prstGeom>
          <a:noFill/>
          <a:ln w="9525" cap="flat" cmpd="sng">
            <a:solidFill>
              <a:srgbClr val="7F7F7F"/>
            </a:solidFill>
            <a:prstDash val="solid"/>
            <a:round/>
            <a:headEnd type="none" w="sm" len="sm"/>
            <a:tailEnd type="none" w="sm" len="sm"/>
          </a:ln>
        </p:spPr>
      </p:pic>
      <p:sp>
        <p:nvSpPr>
          <p:cNvPr id="270" name="Google Shape;270;p26"/>
          <p:cNvSpPr txBox="1"/>
          <p:nvPr/>
        </p:nvSpPr>
        <p:spPr>
          <a:xfrm>
            <a:off x="9853732" y="6318492"/>
            <a:ext cx="2379980" cy="20005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hu" sz="700" b="0" i="0" u="none" strike="noStrike" cap="none">
                <a:solidFill>
                  <a:srgbClr val="262626"/>
                </a:solidFill>
                <a:latin typeface="Calibri"/>
                <a:ea typeface="Calibri"/>
                <a:cs typeface="Calibri"/>
                <a:sym typeface="Calibri"/>
              </a:rPr>
              <a:t>Forrás: Az éghajlatváltozásnak ellenálló egészségügyi rendszer kiépítése WHO, 2015</a:t>
            </a:r>
            <a:endParaRPr sz="700" b="0" i="0" u="none" strike="noStrike" cap="none">
              <a:solidFill>
                <a:srgbClr val="262626"/>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5" name="Google Shape;325;p35"/>
          <p:cNvSpPr txBox="1">
            <a:spLocks noGrp="1"/>
          </p:cNvSpPr>
          <p:nvPr>
            <p:ph type="body" idx="1"/>
          </p:nvPr>
        </p:nvSpPr>
        <p:spPr>
          <a:xfrm>
            <a:off x="147586" y="1673351"/>
            <a:ext cx="4460990" cy="4328897"/>
          </a:xfrm>
          <a:prstGeom prst="rect">
            <a:avLst/>
          </a:prstGeom>
          <a:noFill/>
          <a:ln>
            <a:noFill/>
          </a:ln>
        </p:spPr>
        <p:txBody>
          <a:bodyPr spcFirstLastPara="1" wrap="square" lIns="91425" tIns="45700" rIns="91425" bIns="45700" anchor="t" anchorCtr="0">
            <a:noAutofit/>
          </a:bodyPr>
          <a:lstStyle/>
          <a:p>
            <a:pPr marL="0" indent="0" algn="just">
              <a:lnSpc>
                <a:spcPct val="120000"/>
              </a:lnSpc>
              <a:spcBef>
                <a:spcPts val="0"/>
              </a:spcBef>
              <a:buSzPts val="2600"/>
              <a:buNone/>
            </a:pPr>
            <a:endParaRPr lang="hu-HU" sz="1000" dirty="0" smtClean="0"/>
          </a:p>
          <a:p>
            <a:pPr marL="0" indent="0" algn="just">
              <a:lnSpc>
                <a:spcPct val="120000"/>
              </a:lnSpc>
              <a:spcBef>
                <a:spcPts val="0"/>
              </a:spcBef>
              <a:buSzPts val="2600"/>
              <a:buNone/>
            </a:pPr>
            <a:endParaRPr lang="hu-HU" sz="2000" dirty="0">
              <a:latin typeface="Calibri" panose="020F0502020204030204" pitchFamily="34" charset="0"/>
              <a:cs typeface="Calibri" panose="020F0502020204030204" pitchFamily="34" charset="0"/>
            </a:endParaRPr>
          </a:p>
          <a:p>
            <a:pPr marL="0" indent="0" algn="just">
              <a:lnSpc>
                <a:spcPct val="120000"/>
              </a:lnSpc>
              <a:spcBef>
                <a:spcPts val="0"/>
              </a:spcBef>
              <a:buSzPts val="2600"/>
              <a:buNone/>
            </a:pPr>
            <a:r>
              <a:rPr lang="hu-HU" sz="2000" dirty="0" smtClean="0">
                <a:latin typeface="Calibri" panose="020F0502020204030204" pitchFamily="34" charset="0"/>
                <a:cs typeface="Calibri" panose="020F0502020204030204" pitchFamily="34" charset="0"/>
              </a:rPr>
              <a:t>Az </a:t>
            </a:r>
            <a:r>
              <a:rPr lang="hu-HU" sz="2000" dirty="0">
                <a:latin typeface="Calibri" panose="020F0502020204030204" pitchFamily="34" charset="0"/>
                <a:cs typeface="Calibri" panose="020F0502020204030204" pitchFamily="34" charset="0"/>
              </a:rPr>
              <a:t>ellenállóképesség lényege a rugalmasság, az alkalmazkodóképesség és a gyors reagálás képessége, amely lehetővé teszi az egészségügyi rendszerek számára, hogy hatékonyan kezeljék a klímaváltozás kihívásait.</a:t>
            </a:r>
            <a:endParaRPr lang="hu-HU" sz="2000" dirty="0">
              <a:solidFill>
                <a:srgbClr val="7F7F7F"/>
              </a:solidFill>
              <a:latin typeface="Calibri" panose="020F0502020204030204" pitchFamily="34" charset="0"/>
              <a:cs typeface="Calibri" panose="020F0502020204030204" pitchFamily="34" charset="0"/>
            </a:endParaRPr>
          </a:p>
          <a:p>
            <a:pPr marL="0" lvl="0" indent="0" algn="just">
              <a:lnSpc>
                <a:spcPct val="120000"/>
              </a:lnSpc>
              <a:spcBef>
                <a:spcPts val="0"/>
              </a:spcBef>
              <a:buSzPts val="2600"/>
              <a:buNone/>
            </a:pPr>
            <a:endParaRPr sz="2000" dirty="0"/>
          </a:p>
        </p:txBody>
      </p:sp>
      <p:pic>
        <p:nvPicPr>
          <p:cNvPr id="326" name="Google Shape;326;p35"/>
          <p:cNvPicPr preferRelativeResize="0"/>
          <p:nvPr/>
        </p:nvPicPr>
        <p:blipFill rotWithShape="1">
          <a:blip r:embed="rId3">
            <a:alphaModFix/>
          </a:blip>
          <a:srcRect/>
          <a:stretch/>
        </p:blipFill>
        <p:spPr>
          <a:xfrm>
            <a:off x="4736592" y="1673351"/>
            <a:ext cx="7380171" cy="4416553"/>
          </a:xfrm>
          <a:prstGeom prst="rect">
            <a:avLst/>
          </a:prstGeom>
          <a:noFill/>
          <a:ln w="9525" cap="flat" cmpd="sng">
            <a:solidFill>
              <a:srgbClr val="7F7F7F"/>
            </a:solidFill>
            <a:prstDash val="solid"/>
            <a:round/>
            <a:headEnd type="none" w="sm" len="sm"/>
            <a:tailEnd type="none" w="sm" len="sm"/>
          </a:ln>
        </p:spPr>
      </p:pic>
      <p:sp>
        <p:nvSpPr>
          <p:cNvPr id="328" name="Google Shape;328;p35"/>
          <p:cNvSpPr txBox="1"/>
          <p:nvPr/>
        </p:nvSpPr>
        <p:spPr>
          <a:xfrm>
            <a:off x="4818729" y="5902241"/>
            <a:ext cx="3275635" cy="2000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hu" sz="700" b="0" i="0" u="none" strike="noStrike" cap="none">
                <a:solidFill>
                  <a:srgbClr val="7F7F7F"/>
                </a:solidFill>
                <a:latin typeface="Calibri"/>
                <a:ea typeface="Calibri"/>
                <a:cs typeface="Calibri"/>
                <a:sym typeface="Calibri"/>
              </a:rPr>
              <a:t>Forrás: Az éghajlatváltozásnak ellenálló egészségügyi rendszer kiépítése WHO, 2015</a:t>
            </a:r>
            <a:endParaRPr sz="700" b="0" i="0" u="none" strike="noStrike" cap="none">
              <a:solidFill>
                <a:srgbClr val="7F7F7F"/>
              </a:solidFill>
              <a:latin typeface="Calibri"/>
              <a:ea typeface="Calibri"/>
              <a:cs typeface="Calibri"/>
              <a:sym typeface="Calibri"/>
            </a:endParaRPr>
          </a:p>
        </p:txBody>
      </p:sp>
      <p:sp>
        <p:nvSpPr>
          <p:cNvPr id="9" name="Google Shape;342;p37"/>
          <p:cNvSpPr txBox="1">
            <a:spLocks noGrp="1"/>
          </p:cNvSpPr>
          <p:nvPr>
            <p:ph type="title"/>
          </p:nvPr>
        </p:nvSpPr>
        <p:spPr>
          <a:xfrm>
            <a:off x="147586" y="331914"/>
            <a:ext cx="12044413" cy="829374"/>
          </a:xfrm>
          <a:prstGeom prst="rect">
            <a:avLst/>
          </a:prstGeom>
          <a:noFill/>
          <a:ln>
            <a:noFill/>
          </a:ln>
        </p:spPr>
        <p:txBody>
          <a:bodyPr spcFirstLastPara="1" wrap="square" lIns="91425" tIns="45700" rIns="91425" bIns="45700" anchor="ctr" anchorCtr="0">
            <a:normAutofit fontScale="90000"/>
          </a:bodyPr>
          <a:lstStyle/>
          <a:p>
            <a:pPr lvl="0">
              <a:buSzPct val="100000"/>
            </a:pPr>
            <a:r>
              <a:rPr lang="hu" sz="3200" b="1" dirty="0" smtClean="0"/>
              <a:t>Az éghajlatváltozás </a:t>
            </a:r>
            <a:r>
              <a:rPr lang="hu" sz="3200" b="1" dirty="0"/>
              <a:t>egészséghatásaival </a:t>
            </a:r>
            <a:r>
              <a:rPr lang="hu" sz="3200" b="1" dirty="0" smtClean="0"/>
              <a:t>szembeni ellenállóképesség </a:t>
            </a:r>
            <a:r>
              <a:rPr lang="hu" sz="3200" b="1" dirty="0"/>
              <a:t>fokozása </a:t>
            </a:r>
            <a:endParaRPr sz="32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42"/>
          <p:cNvSpPr txBox="1">
            <a:spLocks noGrp="1"/>
          </p:cNvSpPr>
          <p:nvPr>
            <p:ph type="body" idx="1"/>
          </p:nvPr>
        </p:nvSpPr>
        <p:spPr>
          <a:xfrm>
            <a:off x="338328" y="1481328"/>
            <a:ext cx="11594592" cy="4757318"/>
          </a:xfrm>
          <a:prstGeom prst="rect">
            <a:avLst/>
          </a:prstGeom>
          <a:noFill/>
          <a:ln>
            <a:noFill/>
          </a:ln>
        </p:spPr>
        <p:txBody>
          <a:bodyPr spcFirstLastPara="1" wrap="square" lIns="91425" tIns="45700" rIns="91425" bIns="45700" anchor="t" anchorCtr="0">
            <a:normAutofit/>
          </a:bodyPr>
          <a:lstStyle/>
          <a:p>
            <a:pPr marL="50800" indent="0" algn="just">
              <a:lnSpc>
                <a:spcPct val="110000"/>
              </a:lnSpc>
              <a:buNone/>
            </a:pPr>
            <a:r>
              <a:rPr lang="hu-HU" sz="2100" dirty="0"/>
              <a:t>Az ellenállóképesség egyik kulcseleme a hosszú távú szemléletmód, amely lehetővé teszi az éghajlatváltozás </a:t>
            </a:r>
            <a:r>
              <a:rPr lang="hu-HU" sz="2100" dirty="0" smtClean="0"/>
              <a:t>egészséghatásainak </a:t>
            </a:r>
            <a:r>
              <a:rPr lang="hu-HU" sz="2100" dirty="0"/>
              <a:t>előrelátó kezelését</a:t>
            </a:r>
            <a:r>
              <a:rPr lang="hu-HU" sz="2100" dirty="0" smtClean="0"/>
              <a:t>. A </a:t>
            </a:r>
            <a:r>
              <a:rPr lang="hu-HU" sz="2100" dirty="0"/>
              <a:t>gyakorlatban </a:t>
            </a:r>
            <a:r>
              <a:rPr lang="hu-HU" sz="2100" dirty="0" smtClean="0"/>
              <a:t>mindez </a:t>
            </a:r>
            <a:r>
              <a:rPr lang="hu-HU" sz="2100" dirty="0"/>
              <a:t>azt jelenti</a:t>
            </a:r>
            <a:r>
              <a:rPr lang="hu-HU" sz="2100" dirty="0" smtClean="0"/>
              <a:t>,</a:t>
            </a:r>
            <a:br>
              <a:rPr lang="hu-HU" sz="2100" dirty="0" smtClean="0"/>
            </a:br>
            <a:r>
              <a:rPr lang="hu-HU" sz="2100" dirty="0" smtClean="0"/>
              <a:t>hogy az egészségügyi ellátórendszerek mindennapi tevékenységeinek és a jövőbeni működésének tervezés során:</a:t>
            </a:r>
            <a:endParaRPr lang="hu-HU" sz="2100" dirty="0"/>
          </a:p>
          <a:p>
            <a:pPr lvl="1" algn="just">
              <a:lnSpc>
                <a:spcPct val="110000"/>
              </a:lnSpc>
              <a:spcAft>
                <a:spcPts val="1000"/>
              </a:spcAft>
            </a:pPr>
            <a:r>
              <a:rPr lang="hu-HU" sz="2100" dirty="0"/>
              <a:t>figyelembe kell venni </a:t>
            </a:r>
            <a:r>
              <a:rPr lang="hu-HU" sz="2100" dirty="0" smtClean="0"/>
              <a:t>az éghajlatváltozás várható hatásait prognosztizáló forgatókönyvek megállapításait;</a:t>
            </a:r>
            <a:endParaRPr lang="hu-HU" sz="2100" dirty="0"/>
          </a:p>
          <a:p>
            <a:pPr lvl="1" algn="just">
              <a:lnSpc>
                <a:spcPct val="110000"/>
              </a:lnSpc>
              <a:spcAft>
                <a:spcPts val="1000"/>
              </a:spcAft>
            </a:pPr>
            <a:r>
              <a:rPr lang="hu-HU" sz="2100" dirty="0" smtClean="0"/>
              <a:t>az ellátórendszer egységeit érintő tervezett változtatások esetén el </a:t>
            </a:r>
            <a:r>
              <a:rPr lang="hu-HU" sz="2100" dirty="0"/>
              <a:t>kell végezni a kapcsolódó </a:t>
            </a:r>
            <a:r>
              <a:rPr lang="hu-HU" sz="2100" dirty="0" smtClean="0"/>
              <a:t>egészséghatás-vizsgálatokat és környezeti kockázatelemzéseket;</a:t>
            </a:r>
            <a:endParaRPr lang="hu-HU" sz="2100" dirty="0"/>
          </a:p>
          <a:p>
            <a:pPr lvl="1" algn="just">
              <a:lnSpc>
                <a:spcPct val="110000"/>
              </a:lnSpc>
              <a:spcAft>
                <a:spcPts val="1000"/>
              </a:spcAft>
            </a:pPr>
            <a:r>
              <a:rPr lang="hu-HU" sz="2100" dirty="0"/>
              <a:t>az </a:t>
            </a:r>
            <a:r>
              <a:rPr lang="hu-HU" sz="2100" dirty="0" smtClean="0"/>
              <a:t>éghajlatváltozással és annak mindennemű hatásaival kapcsolatos új tudományos eredményeket és az aktualizált </a:t>
            </a:r>
            <a:r>
              <a:rPr lang="hu-HU" sz="2100" dirty="0"/>
              <a:t>előrejelzéseket be kell építeni </a:t>
            </a:r>
            <a:r>
              <a:rPr lang="hu-HU" sz="2100" dirty="0" smtClean="0"/>
              <a:t>a fejlesztését megalapozó szakpolitikai koncepciókba és a tervezési módszertanokba. </a:t>
            </a:r>
            <a:endParaRPr lang="hu-HU" sz="2100" dirty="0"/>
          </a:p>
          <a:p>
            <a:pPr marL="228600" lvl="0" indent="-63500" algn="just" rtl="0">
              <a:lnSpc>
                <a:spcPct val="110000"/>
              </a:lnSpc>
              <a:spcBef>
                <a:spcPts val="1000"/>
              </a:spcBef>
              <a:spcAft>
                <a:spcPts val="0"/>
              </a:spcAft>
              <a:buClr>
                <a:schemeClr val="dk1"/>
              </a:buClr>
              <a:buSzPts val="2600"/>
              <a:buNone/>
            </a:pPr>
            <a:endParaRPr sz="2600" dirty="0"/>
          </a:p>
          <a:p>
            <a:pPr marL="228600" lvl="0" indent="-50800" algn="l" rtl="0">
              <a:lnSpc>
                <a:spcPct val="90000"/>
              </a:lnSpc>
              <a:spcBef>
                <a:spcPts val="1000"/>
              </a:spcBef>
              <a:spcAft>
                <a:spcPts val="0"/>
              </a:spcAft>
              <a:buClr>
                <a:schemeClr val="dk1"/>
              </a:buClr>
              <a:buSzPts val="2800"/>
              <a:buNone/>
            </a:pPr>
            <a:endParaRPr dirty="0"/>
          </a:p>
        </p:txBody>
      </p:sp>
      <p:sp>
        <p:nvSpPr>
          <p:cNvPr id="5" name="Google Shape;342;p37"/>
          <p:cNvSpPr txBox="1">
            <a:spLocks noGrp="1"/>
          </p:cNvSpPr>
          <p:nvPr>
            <p:ph type="title"/>
          </p:nvPr>
        </p:nvSpPr>
        <p:spPr>
          <a:xfrm>
            <a:off x="147586" y="331914"/>
            <a:ext cx="12044413" cy="829374"/>
          </a:xfrm>
          <a:prstGeom prst="rect">
            <a:avLst/>
          </a:prstGeom>
          <a:noFill/>
          <a:ln>
            <a:noFill/>
          </a:ln>
        </p:spPr>
        <p:txBody>
          <a:bodyPr spcFirstLastPara="1" wrap="square" lIns="91425" tIns="45700" rIns="91425" bIns="45700" anchor="ctr" anchorCtr="0">
            <a:normAutofit fontScale="90000"/>
          </a:bodyPr>
          <a:lstStyle/>
          <a:p>
            <a:pPr lvl="0">
              <a:buSzPct val="100000"/>
            </a:pPr>
            <a:r>
              <a:rPr lang="hu" sz="3200" b="1" dirty="0" smtClean="0"/>
              <a:t>Az éghajlatváltozás </a:t>
            </a:r>
            <a:r>
              <a:rPr lang="hu" sz="3200" b="1" dirty="0"/>
              <a:t>egészséghatásaival </a:t>
            </a:r>
            <a:r>
              <a:rPr lang="hu" sz="3200" b="1" dirty="0" smtClean="0"/>
              <a:t>szembeni ellenállóképesség </a:t>
            </a:r>
            <a:r>
              <a:rPr lang="hu" sz="3200" b="1" dirty="0"/>
              <a:t>fokozása </a:t>
            </a:r>
            <a:endParaRPr sz="32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
          <p:cNvSpPr txBox="1">
            <a:spLocks noGrp="1"/>
          </p:cNvSpPr>
          <p:nvPr>
            <p:ph type="ctrTitle"/>
          </p:nvPr>
        </p:nvSpPr>
        <p:spPr>
          <a:xfrm>
            <a:off x="320040" y="1481328"/>
            <a:ext cx="11622024" cy="3691036"/>
          </a:xfrm>
          <a:prstGeom prst="rect">
            <a:avLst/>
          </a:prstGeom>
          <a:noFill/>
          <a:ln>
            <a:noFill/>
          </a:ln>
        </p:spPr>
        <p:txBody>
          <a:bodyPr spcFirstLastPara="1" wrap="square" lIns="91425" tIns="45700" rIns="91425" bIns="45700" anchor="b" anchorCtr="0">
            <a:normAutofit/>
          </a:bodyPr>
          <a:lstStyle/>
          <a:p>
            <a:pPr lvl="0" algn="ctr">
              <a:lnSpc>
                <a:spcPct val="110000"/>
              </a:lnSpc>
              <a:buSzPct val="100000"/>
            </a:pPr>
            <a:r>
              <a:rPr lang="hu" sz="4800" b="1" dirty="0" smtClean="0"/>
              <a:t>Az </a:t>
            </a:r>
            <a:r>
              <a:rPr lang="hu" sz="4800" b="1" dirty="0"/>
              <a:t>egészségügyi </a:t>
            </a:r>
            <a:r>
              <a:rPr lang="hu" sz="4800" b="1" dirty="0" smtClean="0"/>
              <a:t>ellátórendszer környezettudatos működtetése,</a:t>
            </a:r>
            <a:br>
              <a:rPr lang="hu" sz="4800" b="1" dirty="0" smtClean="0"/>
            </a:br>
            <a:r>
              <a:rPr lang="hu" sz="4800" b="1" dirty="0" smtClean="0"/>
              <a:t>az </a:t>
            </a:r>
            <a:r>
              <a:rPr lang="hu" sz="4800" b="1" dirty="0"/>
              <a:t>esélyhátrányok </a:t>
            </a:r>
            <a:r>
              <a:rPr lang="hu" sz="4800" b="1" dirty="0" smtClean="0"/>
              <a:t>csökkentésének és</a:t>
            </a:r>
            <a:br>
              <a:rPr lang="hu" sz="4800" b="1" dirty="0" smtClean="0"/>
            </a:br>
            <a:r>
              <a:rPr lang="hu" sz="4800" b="1" dirty="0" smtClean="0"/>
              <a:t>az alkalmazkodás lehetőségei</a:t>
            </a:r>
            <a:endParaRPr sz="4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39"/>
          <p:cNvSpPr txBox="1">
            <a:spLocks noGrp="1"/>
          </p:cNvSpPr>
          <p:nvPr>
            <p:ph type="body" idx="1"/>
          </p:nvPr>
        </p:nvSpPr>
        <p:spPr>
          <a:xfrm>
            <a:off x="262078" y="1508760"/>
            <a:ext cx="11634265" cy="4809744"/>
          </a:xfrm>
          <a:prstGeom prst="rect">
            <a:avLst/>
          </a:prstGeom>
          <a:noFill/>
          <a:ln>
            <a:noFill/>
          </a:ln>
        </p:spPr>
        <p:txBody>
          <a:bodyPr spcFirstLastPara="1" wrap="square" lIns="91425" tIns="45700" rIns="91425" bIns="45700" anchor="t" anchorCtr="0">
            <a:normAutofit/>
          </a:bodyPr>
          <a:lstStyle/>
          <a:p>
            <a:pPr marL="50800" indent="0" algn="just">
              <a:lnSpc>
                <a:spcPct val="110000"/>
              </a:lnSpc>
              <a:spcBef>
                <a:spcPts val="0"/>
              </a:spcBef>
              <a:spcAft>
                <a:spcPts val="1000"/>
              </a:spcAft>
              <a:buNone/>
            </a:pPr>
            <a:r>
              <a:rPr lang="hu-HU" sz="2100" dirty="0" smtClean="0"/>
              <a:t>A közösségek bevonása kulcsszerepet játszik az éghajlatváltozás egészségkockázatainak kezelésében. Ha az érintett közösségek tagjai aktívan részt vehetnek a döntésekben és közreműködhetnek a saját egészségük védelmét célzó intézkedések kidolgozásában és megvalósításában, jelentős hozzájárulást tesznek a rendszer egészének ellenállóképességét célzó intézkedésekhez. Mindehhez az szükséges, hogy</a:t>
            </a:r>
          </a:p>
          <a:p>
            <a:pPr lvl="1">
              <a:lnSpc>
                <a:spcPct val="110000"/>
              </a:lnSpc>
              <a:spcBef>
                <a:spcPts val="0"/>
              </a:spcBef>
              <a:spcAft>
                <a:spcPts val="2500"/>
              </a:spcAft>
              <a:buSzPct val="100000"/>
            </a:pPr>
            <a:r>
              <a:rPr lang="hu-HU" sz="2100" dirty="0" smtClean="0"/>
              <a:t>az éghajlatváltozás egészséghatásainak a lakossági csoportok körében történő tudatosítása a célzott kommunikáció segítségével folyamatos legyen;</a:t>
            </a:r>
          </a:p>
          <a:p>
            <a:pPr lvl="1" algn="just">
              <a:lnSpc>
                <a:spcPct val="110000"/>
              </a:lnSpc>
              <a:spcBef>
                <a:spcPts val="0"/>
              </a:spcBef>
              <a:spcAft>
                <a:spcPts val="2500"/>
              </a:spcAft>
              <a:buSzPct val="100000"/>
            </a:pPr>
            <a:r>
              <a:rPr lang="hu-HU" sz="2100" dirty="0" smtClean="0"/>
              <a:t>a közösségek számára a reagáláshoz szükséges specifikus ismeretek átadása, és szükség szerint a tárgyi eszközök rendelkezésre bocsátása megtörténjen;</a:t>
            </a:r>
          </a:p>
          <a:p>
            <a:pPr lvl="1" algn="just">
              <a:lnSpc>
                <a:spcPct val="110000"/>
              </a:lnSpc>
              <a:spcBef>
                <a:spcPts val="0"/>
              </a:spcBef>
              <a:spcAft>
                <a:spcPts val="2500"/>
              </a:spcAft>
              <a:buSzPct val="100000"/>
            </a:pPr>
            <a:r>
              <a:rPr lang="hu-HU" sz="2100" dirty="0" smtClean="0"/>
              <a:t>az alkalmazkodás elősegítése érdekében a helyi szinten megvalósuló közösségi kezdeményezések ösztönzése a döntéshozók tevékenységének prioritásai között szerepeljen.</a:t>
            </a:r>
            <a:endParaRPr lang="hu-HU" dirty="0"/>
          </a:p>
        </p:txBody>
      </p:sp>
      <p:sp>
        <p:nvSpPr>
          <p:cNvPr id="6" name="Google Shape;342;p37"/>
          <p:cNvSpPr txBox="1">
            <a:spLocks noGrp="1"/>
          </p:cNvSpPr>
          <p:nvPr>
            <p:ph type="title"/>
          </p:nvPr>
        </p:nvSpPr>
        <p:spPr>
          <a:xfrm>
            <a:off x="147586" y="331914"/>
            <a:ext cx="12044413" cy="829374"/>
          </a:xfrm>
          <a:prstGeom prst="rect">
            <a:avLst/>
          </a:prstGeom>
          <a:noFill/>
          <a:ln>
            <a:noFill/>
          </a:ln>
        </p:spPr>
        <p:txBody>
          <a:bodyPr spcFirstLastPara="1" wrap="square" lIns="91425" tIns="45700" rIns="91425" bIns="45700" anchor="ctr" anchorCtr="0">
            <a:normAutofit fontScale="90000"/>
          </a:bodyPr>
          <a:lstStyle/>
          <a:p>
            <a:pPr lvl="0">
              <a:buSzPct val="100000"/>
            </a:pPr>
            <a:r>
              <a:rPr lang="hu" sz="3200" b="1" dirty="0" smtClean="0"/>
              <a:t>Az éghajlatváltozás </a:t>
            </a:r>
            <a:r>
              <a:rPr lang="hu" sz="3200" b="1" dirty="0"/>
              <a:t>egészséghatásaival </a:t>
            </a:r>
            <a:r>
              <a:rPr lang="hu" sz="3200" b="1" dirty="0" smtClean="0"/>
              <a:t>szembeni ellenállóképesség </a:t>
            </a:r>
            <a:r>
              <a:rPr lang="hu" sz="3200" b="1" dirty="0"/>
              <a:t>fokozása </a:t>
            </a:r>
            <a:endParaRPr sz="32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41"/>
          <p:cNvSpPr txBox="1">
            <a:spLocks noGrp="1"/>
          </p:cNvSpPr>
          <p:nvPr>
            <p:ph type="body" idx="1"/>
          </p:nvPr>
        </p:nvSpPr>
        <p:spPr>
          <a:xfrm>
            <a:off x="539495" y="1344168"/>
            <a:ext cx="11338561" cy="5202936"/>
          </a:xfrm>
          <a:prstGeom prst="rect">
            <a:avLst/>
          </a:prstGeom>
          <a:noFill/>
          <a:ln>
            <a:noFill/>
          </a:ln>
        </p:spPr>
        <p:txBody>
          <a:bodyPr spcFirstLastPara="1" wrap="square" lIns="91425" tIns="45700" rIns="91425" bIns="45700" anchor="t" anchorCtr="0">
            <a:normAutofit lnSpcReduction="10000"/>
          </a:bodyPr>
          <a:lstStyle/>
          <a:p>
            <a:pPr algn="just">
              <a:lnSpc>
                <a:spcPct val="120000"/>
              </a:lnSpc>
              <a:spcBef>
                <a:spcPts val="0"/>
              </a:spcBef>
              <a:spcAft>
                <a:spcPts val="2000"/>
              </a:spcAft>
              <a:buSzPct val="100000"/>
            </a:pPr>
            <a:r>
              <a:rPr lang="hu-HU" sz="2100" dirty="0"/>
              <a:t>Az ellenálló és befogadó közösségek kialakítása csak akkor lehetséges, ha </a:t>
            </a:r>
            <a:r>
              <a:rPr lang="hu-HU" sz="2100" dirty="0" smtClean="0"/>
              <a:t>megtörténik azoknak </a:t>
            </a:r>
            <a:r>
              <a:rPr lang="hu-HU" sz="2100" dirty="0"/>
              <a:t>az alapvető </a:t>
            </a:r>
            <a:r>
              <a:rPr lang="hu-HU" sz="2100" dirty="0" smtClean="0"/>
              <a:t>veszélyeztető tényezőknek a kezelése, </a:t>
            </a:r>
            <a:r>
              <a:rPr lang="hu-HU" sz="2100" dirty="0"/>
              <a:t>amelyek hatással vannak az emberek egészségére. Ehhez figyelembe kell venni </a:t>
            </a:r>
            <a:r>
              <a:rPr lang="hu-HU" sz="2100" dirty="0" smtClean="0"/>
              <a:t>az egészség </a:t>
            </a:r>
            <a:r>
              <a:rPr lang="hu-HU" sz="2100" dirty="0"/>
              <a:t>társadalmi, gazdasági és környezeti </a:t>
            </a:r>
            <a:r>
              <a:rPr lang="hu-HU" sz="2100" dirty="0" smtClean="0"/>
              <a:t>determinánsait, </a:t>
            </a:r>
            <a:r>
              <a:rPr lang="hu-HU" sz="2100" dirty="0"/>
              <a:t>amelyek </a:t>
            </a:r>
            <a:r>
              <a:rPr lang="hu-HU" sz="2100" dirty="0" smtClean="0"/>
              <a:t>a mindennapi életvezetést és életminőséget  a vészhelyzetek időszakain kívül is jelen befolyásolják.</a:t>
            </a:r>
            <a:endParaRPr lang="hu-HU" sz="2100" dirty="0"/>
          </a:p>
          <a:p>
            <a:pPr algn="just">
              <a:lnSpc>
                <a:spcPct val="120000"/>
              </a:lnSpc>
              <a:spcBef>
                <a:spcPts val="0"/>
              </a:spcBef>
              <a:spcAft>
                <a:spcPts val="2000"/>
              </a:spcAft>
              <a:buSzPct val="100000"/>
            </a:pPr>
            <a:r>
              <a:rPr lang="hu-HU" sz="2100" dirty="0"/>
              <a:t>Az </a:t>
            </a:r>
            <a:r>
              <a:rPr lang="hu-HU" sz="2100" dirty="0" smtClean="0"/>
              <a:t>egészség társadalmi</a:t>
            </a:r>
            <a:r>
              <a:rPr lang="hu-HU" sz="2100" dirty="0"/>
              <a:t>, gazdasági és környezeti </a:t>
            </a:r>
            <a:r>
              <a:rPr lang="hu-HU" sz="2100" dirty="0" smtClean="0"/>
              <a:t>determinánsait célzó  </a:t>
            </a:r>
            <a:r>
              <a:rPr lang="hu-HU" sz="2100" dirty="0"/>
              <a:t>kezdeményezéseknek olyan problémákra kell </a:t>
            </a:r>
            <a:r>
              <a:rPr lang="hu-HU" sz="2100" dirty="0" smtClean="0"/>
              <a:t>hatásos választ </a:t>
            </a:r>
            <a:r>
              <a:rPr lang="hu-HU" sz="2100" dirty="0"/>
              <a:t>adniuk, mint a szegénység, a társadalmi kirekesztettség, az </a:t>
            </a:r>
            <a:r>
              <a:rPr lang="hu-HU" sz="2100" dirty="0" smtClean="0"/>
              <a:t>esélyhátrányok, </a:t>
            </a:r>
            <a:r>
              <a:rPr lang="hu-HU" sz="2100" dirty="0"/>
              <a:t>az elégtelen lakhatási körülmények, valamint az egészségügyi ellátáshoz való korlátozott hozzáférés.</a:t>
            </a:r>
          </a:p>
          <a:p>
            <a:pPr algn="just">
              <a:lnSpc>
                <a:spcPct val="120000"/>
              </a:lnSpc>
              <a:spcBef>
                <a:spcPts val="0"/>
              </a:spcBef>
              <a:spcAft>
                <a:spcPts val="2000"/>
              </a:spcAft>
              <a:buSzPct val="100000"/>
            </a:pPr>
            <a:r>
              <a:rPr lang="hu-HU" sz="2100" dirty="0" smtClean="0"/>
              <a:t>Az ezekhez az egészség-determinánsokhoz kapcsolódó specifikus kockázatokat az éghajlatváltozása hatásai tovább erősítik, különösen </a:t>
            </a:r>
            <a:r>
              <a:rPr lang="hu-HU" sz="2100" dirty="0"/>
              <a:t>a veszélyeztetett csoportok </a:t>
            </a:r>
            <a:r>
              <a:rPr lang="hu-HU" sz="2100" dirty="0" smtClean="0"/>
              <a:t>esetében. Ebből következően a kockázatcsökkentés holisztikus szemlélet alkalmazását szükségelteti.</a:t>
            </a:r>
            <a:endParaRPr lang="hu-HU" sz="2100" dirty="0"/>
          </a:p>
          <a:p>
            <a:pPr marL="228600" lvl="0" indent="-63500" algn="just" rtl="0">
              <a:lnSpc>
                <a:spcPct val="110000"/>
              </a:lnSpc>
              <a:spcBef>
                <a:spcPts val="1000"/>
              </a:spcBef>
              <a:spcAft>
                <a:spcPts val="0"/>
              </a:spcAft>
              <a:buClr>
                <a:schemeClr val="dk1"/>
              </a:buClr>
              <a:buSzPts val="2600"/>
              <a:buNone/>
            </a:pPr>
            <a:endParaRPr sz="2600" dirty="0"/>
          </a:p>
          <a:p>
            <a:pPr marL="228600" lvl="0" indent="-63500" algn="just" rtl="0">
              <a:lnSpc>
                <a:spcPct val="110000"/>
              </a:lnSpc>
              <a:spcBef>
                <a:spcPts val="1000"/>
              </a:spcBef>
              <a:spcAft>
                <a:spcPts val="0"/>
              </a:spcAft>
              <a:buClr>
                <a:schemeClr val="dk1"/>
              </a:buClr>
              <a:buSzPts val="2600"/>
              <a:buNone/>
            </a:pPr>
            <a:endParaRPr sz="2600" dirty="0"/>
          </a:p>
          <a:p>
            <a:pPr marL="228600" lvl="0" indent="-50800" algn="l" rtl="0">
              <a:lnSpc>
                <a:spcPct val="90000"/>
              </a:lnSpc>
              <a:spcBef>
                <a:spcPts val="1000"/>
              </a:spcBef>
              <a:spcAft>
                <a:spcPts val="0"/>
              </a:spcAft>
              <a:buClr>
                <a:schemeClr val="dk1"/>
              </a:buClr>
              <a:buSzPts val="2800"/>
              <a:buNone/>
            </a:pPr>
            <a:endParaRPr dirty="0"/>
          </a:p>
        </p:txBody>
      </p:sp>
      <p:sp>
        <p:nvSpPr>
          <p:cNvPr id="5" name="Google Shape;342;p37"/>
          <p:cNvSpPr txBox="1">
            <a:spLocks noGrp="1"/>
          </p:cNvSpPr>
          <p:nvPr>
            <p:ph type="title"/>
          </p:nvPr>
        </p:nvSpPr>
        <p:spPr>
          <a:xfrm>
            <a:off x="147586" y="331914"/>
            <a:ext cx="12044413" cy="829374"/>
          </a:xfrm>
          <a:prstGeom prst="rect">
            <a:avLst/>
          </a:prstGeom>
          <a:noFill/>
          <a:ln>
            <a:noFill/>
          </a:ln>
        </p:spPr>
        <p:txBody>
          <a:bodyPr spcFirstLastPara="1" wrap="square" lIns="91425" tIns="45700" rIns="91425" bIns="45700" anchor="ctr" anchorCtr="0">
            <a:normAutofit fontScale="90000"/>
          </a:bodyPr>
          <a:lstStyle/>
          <a:p>
            <a:pPr lvl="0">
              <a:buSzPct val="100000"/>
            </a:pPr>
            <a:r>
              <a:rPr lang="hu" sz="3200" b="1" dirty="0" smtClean="0"/>
              <a:t>Az éghajlatváltozás </a:t>
            </a:r>
            <a:r>
              <a:rPr lang="hu" sz="3200" b="1" dirty="0"/>
              <a:t>egészséghatásaival </a:t>
            </a:r>
            <a:r>
              <a:rPr lang="hu" sz="3200" b="1" dirty="0" smtClean="0"/>
              <a:t>szembeni ellenállóképesség </a:t>
            </a:r>
            <a:r>
              <a:rPr lang="hu" sz="3200" b="1" dirty="0"/>
              <a:t>fokozása </a:t>
            </a:r>
            <a:endParaRPr sz="32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43"/>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hu" b="1" dirty="0" smtClean="0"/>
              <a:t>Fő megállapítások</a:t>
            </a:r>
            <a:endParaRPr b="1" dirty="0"/>
          </a:p>
        </p:txBody>
      </p:sp>
      <p:sp>
        <p:nvSpPr>
          <p:cNvPr id="379" name="Google Shape;379;p43"/>
          <p:cNvSpPr txBox="1">
            <a:spLocks noGrp="1"/>
          </p:cNvSpPr>
          <p:nvPr>
            <p:ph type="body" idx="1"/>
          </p:nvPr>
        </p:nvSpPr>
        <p:spPr>
          <a:xfrm>
            <a:off x="384770" y="832104"/>
            <a:ext cx="11512296" cy="5504688"/>
          </a:xfrm>
          <a:prstGeom prst="rect">
            <a:avLst/>
          </a:prstGeom>
          <a:noFill/>
          <a:ln>
            <a:noFill/>
          </a:ln>
        </p:spPr>
        <p:txBody>
          <a:bodyPr spcFirstLastPara="1" wrap="square" lIns="91425" tIns="45700" rIns="91425" bIns="45700" anchor="t" anchorCtr="0">
            <a:noAutofit/>
          </a:bodyPr>
          <a:lstStyle/>
          <a:p>
            <a:pPr marL="357188" indent="-306388" algn="just">
              <a:lnSpc>
                <a:spcPct val="120000"/>
              </a:lnSpc>
              <a:spcBef>
                <a:spcPts val="0"/>
              </a:spcBef>
              <a:spcAft>
                <a:spcPts val="1500"/>
              </a:spcAft>
              <a:buSzPct val="100000"/>
            </a:pPr>
            <a:r>
              <a:rPr lang="hu-HU" sz="1800" dirty="0" smtClean="0"/>
              <a:t>Amennyiben a jelenleg működő globális egészségügyi ellátórendszer egyetlen ország lenne, akkor a világ ötödik legnagyobb szén-dioxid-kibocsátója lenne.</a:t>
            </a:r>
          </a:p>
          <a:p>
            <a:pPr marL="357188" indent="-306388" algn="just">
              <a:lnSpc>
                <a:spcPct val="120000"/>
              </a:lnSpc>
              <a:spcBef>
                <a:spcPts val="0"/>
              </a:spcBef>
              <a:spcAft>
                <a:spcPts val="1500"/>
              </a:spcAft>
              <a:buSzPct val="100000"/>
            </a:pPr>
            <a:r>
              <a:rPr lang="hu-HU" sz="1800" dirty="0" smtClean="0"/>
              <a:t>Az ágazat kibocsátásainak döntő része (71%) a tevékenységek során felhasznált áruk és szolgáltatások gyártásához, szállításához, használatához és hulladékkezeléséhez kapcsolódik.</a:t>
            </a:r>
          </a:p>
          <a:p>
            <a:pPr marL="357188" indent="-306388" algn="just">
              <a:lnSpc>
                <a:spcPct val="120000"/>
              </a:lnSpc>
              <a:spcBef>
                <a:spcPts val="0"/>
              </a:spcBef>
              <a:spcAft>
                <a:spcPts val="1500"/>
              </a:spcAft>
              <a:buSzPct val="100000"/>
            </a:pPr>
            <a:r>
              <a:rPr lang="hu-HU" sz="1800" dirty="0" smtClean="0"/>
              <a:t>Az éghajlatváltozás felerősíti azoknak a társadalmi tényezőknek – például a szegénységet, a diszkriminációt vagy az erőforrásokhoz való egyenlőtlen hozzáférést – a negatív egészséghatásait, amelyek már most is hátrányosan befolyásolják a lakosság egészségét. Ezek különösen sebezhetővé teszik a veszélyeztetett csoportokat a klímaváltozás egészségkockázataival szemben.</a:t>
            </a:r>
          </a:p>
          <a:p>
            <a:pPr marL="357188" indent="-306388" algn="just">
              <a:lnSpc>
                <a:spcPct val="120000"/>
              </a:lnSpc>
              <a:spcBef>
                <a:spcPts val="0"/>
              </a:spcBef>
              <a:spcAft>
                <a:spcPts val="1500"/>
              </a:spcAft>
              <a:buSzPct val="100000"/>
            </a:pPr>
            <a:r>
              <a:rPr lang="hu-HU" sz="1800" dirty="0" smtClean="0"/>
              <a:t>Az alkalmazkodás aktív lépések megtételét jelenti: ide tartoznak a korai figyelmeztető rendszerek, felkészültségi tervek és infrastruktúra-fejlesztések, amelyek célja a sérülékenység csökkentése. Az ellenálló és befogadó közösségek kialakításához foglalkozni kell az egészséget befolyásoló társadalmi, gazdasági és környezeti tényezőkkel.</a:t>
            </a:r>
          </a:p>
          <a:p>
            <a:pPr marL="357188" indent="-306388" algn="just">
              <a:lnSpc>
                <a:spcPct val="120000"/>
              </a:lnSpc>
              <a:spcBef>
                <a:spcPts val="0"/>
              </a:spcBef>
              <a:spcAft>
                <a:spcPts val="1500"/>
              </a:spcAft>
              <a:buSzPct val="100000"/>
            </a:pPr>
            <a:r>
              <a:rPr lang="hu-HU" sz="1800" dirty="0" smtClean="0"/>
              <a:t>Az ellenállóképesség fokozása érdekében az éghajlatváltozással és annak minden hatásával kapcsolatos legfrissebb tudományos eredményeket és előrejelzéseket be kell építeni a szakpolitikai koncepciókba és a fejlesztési tervek kidolgozását meghatározó tervezési módszerekbe.</a:t>
            </a:r>
          </a:p>
          <a:p>
            <a:pPr marL="0" lvl="0" indent="0" algn="just" rtl="0">
              <a:lnSpc>
                <a:spcPct val="120000"/>
              </a:lnSpc>
              <a:spcBef>
                <a:spcPts val="2000"/>
              </a:spcBef>
              <a:spcAft>
                <a:spcPts val="0"/>
              </a:spcAft>
              <a:buClr>
                <a:schemeClr val="dk1"/>
              </a:buClr>
              <a:buSzPct val="100000"/>
              <a:buNone/>
            </a:pPr>
            <a:endParaRPr sz="2400" dirty="0"/>
          </a:p>
          <a:p>
            <a:pPr marL="0" lvl="0" indent="0" algn="just" rtl="0">
              <a:lnSpc>
                <a:spcPct val="120000"/>
              </a:lnSpc>
              <a:spcBef>
                <a:spcPts val="2000"/>
              </a:spcBef>
              <a:spcAft>
                <a:spcPts val="0"/>
              </a:spcAft>
              <a:buClr>
                <a:schemeClr val="dk1"/>
              </a:buClr>
              <a:buSzPct val="100000"/>
              <a:buNone/>
            </a:pP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smtClean="0"/>
              <a:t>Ellenőrizze tudását</a:t>
            </a:r>
            <a:endParaRPr lang="de-DE" b="1" dirty="0"/>
          </a:p>
        </p:txBody>
      </p:sp>
      <p:sp>
        <p:nvSpPr>
          <p:cNvPr id="3" name="Szöveg helye 2"/>
          <p:cNvSpPr>
            <a:spLocks noGrp="1"/>
          </p:cNvSpPr>
          <p:nvPr>
            <p:ph type="body" idx="1"/>
          </p:nvPr>
        </p:nvSpPr>
        <p:spPr>
          <a:xfrm>
            <a:off x="347472" y="1179577"/>
            <a:ext cx="11741858" cy="5184648"/>
          </a:xfrm>
        </p:spPr>
        <p:txBody>
          <a:bodyPr>
            <a:noAutofit/>
          </a:bodyPr>
          <a:lstStyle/>
          <a:p>
            <a:pPr lvl="0">
              <a:lnSpc>
                <a:spcPct val="110000"/>
              </a:lnSpc>
              <a:spcBef>
                <a:spcPts val="0"/>
              </a:spcBef>
              <a:spcAft>
                <a:spcPts val="1500"/>
              </a:spcAft>
            </a:pPr>
            <a:r>
              <a:rPr lang="hu-HU" sz="2000" dirty="0" smtClean="0"/>
              <a:t>Mit jelent az a kijelentés, hogy „az éghajlatváltozás kettős kihívás elé állítja az egészségügyi ágazatot”?</a:t>
            </a:r>
          </a:p>
          <a:p>
            <a:pPr lvl="0">
              <a:lnSpc>
                <a:spcPct val="110000"/>
              </a:lnSpc>
              <a:spcBef>
                <a:spcPts val="0"/>
              </a:spcBef>
              <a:spcAft>
                <a:spcPts val="1500"/>
              </a:spcAft>
            </a:pPr>
            <a:r>
              <a:rPr lang="hu-HU" sz="2000" dirty="0" smtClean="0"/>
              <a:t>Melyek az üvegházhatású gázok emissziójával összefüggésben az elsődleges, másodlagos és harmadlagos kibocsátási rendszerek?</a:t>
            </a:r>
          </a:p>
          <a:p>
            <a:pPr lvl="0">
              <a:lnSpc>
                <a:spcPct val="110000"/>
              </a:lnSpc>
              <a:spcBef>
                <a:spcPts val="0"/>
              </a:spcBef>
              <a:spcAft>
                <a:spcPts val="1500"/>
              </a:spcAft>
            </a:pPr>
            <a:r>
              <a:rPr lang="hu-HU" sz="2000" dirty="0" smtClean="0"/>
              <a:t>Mit jelent az "egészség-egyenlőtlenség" kifejezés?</a:t>
            </a:r>
          </a:p>
          <a:p>
            <a:pPr lvl="0">
              <a:lnSpc>
                <a:spcPct val="110000"/>
              </a:lnSpc>
              <a:spcBef>
                <a:spcPts val="0"/>
              </a:spcBef>
              <a:spcAft>
                <a:spcPts val="1500"/>
              </a:spcAft>
            </a:pPr>
            <a:r>
              <a:rPr lang="hu-HU" sz="2000" dirty="0" smtClean="0"/>
              <a:t>Melyek az egészségügyi ellátórendszer által kibocsátott üvegházhatású gázok fő forrásai?</a:t>
            </a:r>
          </a:p>
          <a:p>
            <a:pPr lvl="0">
              <a:lnSpc>
                <a:spcPct val="110000"/>
              </a:lnSpc>
              <a:spcBef>
                <a:spcPts val="0"/>
              </a:spcBef>
              <a:spcAft>
                <a:spcPts val="1500"/>
              </a:spcAft>
            </a:pPr>
            <a:r>
              <a:rPr lang="hu-HU" sz="2000" dirty="0" smtClean="0"/>
              <a:t>Mi a különbség a mérséklés (</a:t>
            </a:r>
            <a:r>
              <a:rPr lang="hu-HU" sz="2000" dirty="0" err="1" smtClean="0"/>
              <a:t>mitigáció</a:t>
            </a:r>
            <a:r>
              <a:rPr lang="hu-HU" sz="2000" dirty="0" smtClean="0"/>
              <a:t>) és az alkalmazkodás (adaptáció) között?</a:t>
            </a:r>
          </a:p>
          <a:p>
            <a:pPr lvl="0">
              <a:lnSpc>
                <a:spcPct val="110000"/>
              </a:lnSpc>
              <a:spcBef>
                <a:spcPts val="0"/>
              </a:spcBef>
              <a:spcAft>
                <a:spcPts val="1500"/>
              </a:spcAft>
            </a:pPr>
            <a:r>
              <a:rPr lang="hu-HU" sz="2000" dirty="0" smtClean="0"/>
              <a:t>Értelmezze a "klímaigazságosság" fogalmát. </a:t>
            </a:r>
          </a:p>
          <a:p>
            <a:pPr lvl="0">
              <a:lnSpc>
                <a:spcPct val="110000"/>
              </a:lnSpc>
              <a:spcBef>
                <a:spcPts val="0"/>
              </a:spcBef>
              <a:spcAft>
                <a:spcPts val="1500"/>
              </a:spcAft>
            </a:pPr>
            <a:r>
              <a:rPr lang="hu-HU" sz="2000" dirty="0" smtClean="0"/>
              <a:t>Hogyan segíthetik az egészségügyi </a:t>
            </a:r>
            <a:r>
              <a:rPr lang="hu-HU" sz="2000" dirty="0" err="1" smtClean="0"/>
              <a:t>surveillance</a:t>
            </a:r>
            <a:r>
              <a:rPr lang="hu-HU" sz="2000" dirty="0" smtClean="0"/>
              <a:t>-rendszerek az éghajlatváltozás egészséghatásaihoz történő alkalmazkodást?</a:t>
            </a:r>
          </a:p>
          <a:p>
            <a:pPr lvl="0">
              <a:lnSpc>
                <a:spcPct val="110000"/>
              </a:lnSpc>
              <a:spcBef>
                <a:spcPts val="0"/>
              </a:spcBef>
              <a:spcAft>
                <a:spcPts val="1500"/>
              </a:spcAft>
            </a:pPr>
            <a:r>
              <a:rPr lang="hu-HU" sz="2000" dirty="0" smtClean="0"/>
              <a:t>Melyek a környezettudatosan működtetett egészségügyi ellátórendszerek jellemzői?</a:t>
            </a:r>
            <a:endParaRPr lang="hu-HU" sz="2000" b="1" dirty="0"/>
          </a:p>
        </p:txBody>
      </p:sp>
    </p:spTree>
    <p:extLst>
      <p:ext uri="{BB962C8B-B14F-4D97-AF65-F5344CB8AC3E}">
        <p14:creationId xmlns:p14="http://schemas.microsoft.com/office/powerpoint/2010/main" val="35282637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smtClean="0"/>
              <a:t>Ajánlott irodalom</a:t>
            </a:r>
            <a:endParaRPr lang="de-DE" b="1" dirty="0"/>
          </a:p>
        </p:txBody>
      </p:sp>
      <p:sp>
        <p:nvSpPr>
          <p:cNvPr id="3" name="Szöveg helye 2"/>
          <p:cNvSpPr>
            <a:spLocks noGrp="1"/>
          </p:cNvSpPr>
          <p:nvPr>
            <p:ph type="body" idx="1"/>
          </p:nvPr>
        </p:nvSpPr>
        <p:spPr>
          <a:xfrm>
            <a:off x="347472" y="1243584"/>
            <a:ext cx="11548872" cy="5062088"/>
          </a:xfrm>
        </p:spPr>
        <p:txBody>
          <a:bodyPr>
            <a:normAutofit/>
          </a:bodyPr>
          <a:lstStyle/>
          <a:p>
            <a:pPr>
              <a:lnSpc>
                <a:spcPct val="110000"/>
              </a:lnSpc>
              <a:spcAft>
                <a:spcPts val="1500"/>
              </a:spcAft>
            </a:pPr>
            <a:r>
              <a:rPr lang="hu-HU" sz="2000" dirty="0"/>
              <a:t>WHO (2020) </a:t>
            </a:r>
            <a:r>
              <a:rPr lang="hu-HU" sz="2000" dirty="0" err="1"/>
              <a:t>guidance</a:t>
            </a:r>
            <a:r>
              <a:rPr lang="hu-HU" sz="2000" dirty="0"/>
              <a:t> </a:t>
            </a:r>
            <a:r>
              <a:rPr lang="hu-HU" sz="2000" dirty="0" err="1"/>
              <a:t>for</a:t>
            </a:r>
            <a:r>
              <a:rPr lang="hu-HU" sz="2000" dirty="0"/>
              <a:t> </a:t>
            </a:r>
            <a:r>
              <a:rPr lang="hu-HU" sz="2000" dirty="0" err="1"/>
              <a:t>climate</a:t>
            </a:r>
            <a:r>
              <a:rPr lang="hu-HU" sz="2000" dirty="0"/>
              <a:t> </a:t>
            </a:r>
            <a:r>
              <a:rPr lang="hu-HU" sz="2000" dirty="0" err="1"/>
              <a:t>resilient</a:t>
            </a:r>
            <a:r>
              <a:rPr lang="hu-HU" sz="2000" dirty="0"/>
              <a:t> and </a:t>
            </a:r>
            <a:r>
              <a:rPr lang="hu-HU" sz="2000" dirty="0" err="1"/>
              <a:t>environmentally</a:t>
            </a:r>
            <a:r>
              <a:rPr lang="hu-HU" sz="2000" dirty="0"/>
              <a:t> </a:t>
            </a:r>
            <a:r>
              <a:rPr lang="hu-HU" sz="2000" dirty="0" err="1"/>
              <a:t>sustainable</a:t>
            </a:r>
            <a:r>
              <a:rPr lang="hu-HU" sz="2000" dirty="0"/>
              <a:t> </a:t>
            </a:r>
            <a:r>
              <a:rPr lang="hu-HU" sz="2000" dirty="0" err="1"/>
              <a:t>health</a:t>
            </a:r>
            <a:r>
              <a:rPr lang="hu-HU" sz="2000" dirty="0"/>
              <a:t> </a:t>
            </a:r>
            <a:r>
              <a:rPr lang="hu-HU" sz="2000" dirty="0" err="1"/>
              <a:t>care</a:t>
            </a:r>
            <a:r>
              <a:rPr lang="hu-HU" sz="2000" dirty="0"/>
              <a:t> </a:t>
            </a:r>
            <a:r>
              <a:rPr lang="hu-HU" sz="2000" dirty="0" err="1"/>
              <a:t>facilities</a:t>
            </a:r>
            <a:r>
              <a:rPr lang="hu-HU" sz="2000" dirty="0"/>
              <a:t> </a:t>
            </a:r>
            <a:r>
              <a:rPr lang="hu-HU" sz="2000" dirty="0">
                <a:hlinkClick r:id="rId2"/>
              </a:rPr>
              <a:t>https://www.who.int/publications/i/item/9789240012226</a:t>
            </a:r>
            <a:r>
              <a:rPr lang="hu-HU" sz="2000" dirty="0"/>
              <a:t> </a:t>
            </a:r>
          </a:p>
          <a:p>
            <a:pPr>
              <a:lnSpc>
                <a:spcPct val="110000"/>
              </a:lnSpc>
              <a:spcAft>
                <a:spcPts val="1500"/>
              </a:spcAft>
            </a:pPr>
            <a:r>
              <a:rPr lang="hu-HU" sz="2000" dirty="0" err="1"/>
              <a:t>Paavola</a:t>
            </a:r>
            <a:r>
              <a:rPr lang="hu-HU" sz="2000" dirty="0"/>
              <a:t> (2017) Health </a:t>
            </a:r>
            <a:r>
              <a:rPr lang="hu-HU" sz="2000" dirty="0" err="1"/>
              <a:t>impacts</a:t>
            </a:r>
            <a:r>
              <a:rPr lang="hu-HU" sz="2000" dirty="0"/>
              <a:t> of </a:t>
            </a:r>
            <a:r>
              <a:rPr lang="hu-HU" sz="2000" dirty="0" err="1"/>
              <a:t>climate</a:t>
            </a:r>
            <a:r>
              <a:rPr lang="hu-HU" sz="2000" dirty="0"/>
              <a:t> </a:t>
            </a:r>
            <a:r>
              <a:rPr lang="hu-HU" sz="2000" dirty="0" err="1"/>
              <a:t>change</a:t>
            </a:r>
            <a:r>
              <a:rPr lang="hu-HU" sz="2000" dirty="0"/>
              <a:t> and </a:t>
            </a:r>
            <a:r>
              <a:rPr lang="hu-HU" sz="2000" dirty="0" err="1"/>
              <a:t>health</a:t>
            </a:r>
            <a:r>
              <a:rPr lang="hu-HU" sz="2000" dirty="0"/>
              <a:t> and </a:t>
            </a:r>
            <a:r>
              <a:rPr lang="hu-HU" sz="2000" dirty="0" err="1"/>
              <a:t>social</a:t>
            </a:r>
            <a:r>
              <a:rPr lang="hu-HU" sz="2000" dirty="0"/>
              <a:t> </a:t>
            </a:r>
            <a:r>
              <a:rPr lang="hu-HU" sz="2000" dirty="0" err="1"/>
              <a:t>inequalities</a:t>
            </a:r>
            <a:r>
              <a:rPr lang="hu-HU" sz="2000" dirty="0"/>
              <a:t> in </a:t>
            </a:r>
            <a:r>
              <a:rPr lang="hu-HU" sz="2000" dirty="0" err="1"/>
              <a:t>the</a:t>
            </a:r>
            <a:r>
              <a:rPr lang="hu-HU" sz="2000" dirty="0"/>
              <a:t> UK </a:t>
            </a:r>
            <a:r>
              <a:rPr lang="hu-HU" sz="2000" dirty="0">
                <a:hlinkClick r:id="rId3"/>
              </a:rPr>
              <a:t>https://doi.org/10.1186/s12940-017-0328-z</a:t>
            </a:r>
            <a:endParaRPr lang="hu-HU" sz="2000" dirty="0"/>
          </a:p>
          <a:p>
            <a:pPr>
              <a:lnSpc>
                <a:spcPct val="110000"/>
              </a:lnSpc>
              <a:spcAft>
                <a:spcPts val="1500"/>
              </a:spcAft>
            </a:pPr>
            <a:r>
              <a:rPr lang="hu-HU" sz="2000" dirty="0"/>
              <a:t>WHO (2015) </a:t>
            </a:r>
            <a:r>
              <a:rPr lang="hu-HU" sz="2000" dirty="0" err="1"/>
              <a:t>Operational</a:t>
            </a:r>
            <a:r>
              <a:rPr lang="hu-HU" sz="2000" dirty="0"/>
              <a:t> </a:t>
            </a:r>
            <a:r>
              <a:rPr lang="hu-HU" sz="2000" dirty="0" err="1"/>
              <a:t>framework</a:t>
            </a:r>
            <a:r>
              <a:rPr lang="hu-HU" sz="2000" dirty="0"/>
              <a:t> </a:t>
            </a:r>
            <a:r>
              <a:rPr lang="hu-HU" sz="2000" dirty="0" err="1"/>
              <a:t>for</a:t>
            </a:r>
            <a:r>
              <a:rPr lang="hu-HU" sz="2000" dirty="0"/>
              <a:t> building </a:t>
            </a:r>
            <a:r>
              <a:rPr lang="hu-HU" sz="2000" dirty="0" err="1"/>
              <a:t>climate</a:t>
            </a:r>
            <a:r>
              <a:rPr lang="hu-HU" sz="2000" dirty="0"/>
              <a:t> </a:t>
            </a:r>
            <a:r>
              <a:rPr lang="hu-HU" sz="2000" dirty="0" err="1"/>
              <a:t>resilient</a:t>
            </a:r>
            <a:r>
              <a:rPr lang="hu-HU" sz="2000" dirty="0"/>
              <a:t> </a:t>
            </a:r>
            <a:r>
              <a:rPr lang="hu-HU" sz="2000" dirty="0" err="1"/>
              <a:t>health</a:t>
            </a:r>
            <a:r>
              <a:rPr lang="hu-HU" sz="2000" dirty="0"/>
              <a:t> </a:t>
            </a:r>
            <a:r>
              <a:rPr lang="hu-HU" sz="2000" dirty="0" err="1"/>
              <a:t>systems</a:t>
            </a:r>
            <a:r>
              <a:rPr lang="hu-HU" sz="2000" dirty="0"/>
              <a:t> </a:t>
            </a:r>
            <a:r>
              <a:rPr lang="hu-HU" sz="2000" dirty="0">
                <a:hlinkClick r:id="rId4"/>
              </a:rPr>
              <a:t>https://www.who.int/publications/i/item/9789241565073</a:t>
            </a:r>
            <a:r>
              <a:rPr lang="hu-HU" sz="2000" dirty="0"/>
              <a:t> </a:t>
            </a:r>
          </a:p>
          <a:p>
            <a:pPr>
              <a:lnSpc>
                <a:spcPct val="110000"/>
              </a:lnSpc>
              <a:spcAft>
                <a:spcPts val="1500"/>
              </a:spcAft>
            </a:pPr>
            <a:r>
              <a:rPr lang="hu-HU" sz="2000" dirty="0"/>
              <a:t>WHO (2014) </a:t>
            </a:r>
            <a:r>
              <a:rPr lang="hu-HU" sz="2000" dirty="0" err="1"/>
              <a:t>Guidance</a:t>
            </a:r>
            <a:r>
              <a:rPr lang="hu-HU" sz="2000" dirty="0"/>
              <a:t> </a:t>
            </a:r>
            <a:r>
              <a:rPr lang="hu-HU" sz="2000" dirty="0" err="1"/>
              <a:t>to</a:t>
            </a:r>
            <a:r>
              <a:rPr lang="hu-HU" sz="2000" dirty="0"/>
              <a:t> </a:t>
            </a:r>
            <a:r>
              <a:rPr lang="hu-HU" sz="2000" dirty="0" err="1"/>
              <a:t>protect</a:t>
            </a:r>
            <a:r>
              <a:rPr lang="hu-HU" sz="2000" dirty="0"/>
              <a:t> </a:t>
            </a:r>
            <a:r>
              <a:rPr lang="hu-HU" sz="2000" dirty="0" err="1"/>
              <a:t>health</a:t>
            </a:r>
            <a:r>
              <a:rPr lang="hu-HU" sz="2000" dirty="0"/>
              <a:t> </a:t>
            </a:r>
            <a:r>
              <a:rPr lang="hu-HU" sz="2000" dirty="0" err="1"/>
              <a:t>from</a:t>
            </a:r>
            <a:r>
              <a:rPr lang="hu-HU" sz="2000" dirty="0"/>
              <a:t> </a:t>
            </a:r>
            <a:r>
              <a:rPr lang="hu-HU" sz="2000" dirty="0" err="1"/>
              <a:t>climate</a:t>
            </a:r>
            <a:r>
              <a:rPr lang="hu-HU" sz="2000" dirty="0"/>
              <a:t> </a:t>
            </a:r>
            <a:r>
              <a:rPr lang="hu-HU" sz="2000" dirty="0" err="1"/>
              <a:t>change</a:t>
            </a:r>
            <a:r>
              <a:rPr lang="hu-HU" sz="2000" dirty="0"/>
              <a:t> </a:t>
            </a:r>
            <a:r>
              <a:rPr lang="hu-HU" sz="2000" dirty="0" err="1"/>
              <a:t>through</a:t>
            </a:r>
            <a:r>
              <a:rPr lang="hu-HU" sz="2000" dirty="0"/>
              <a:t> </a:t>
            </a:r>
            <a:r>
              <a:rPr lang="hu-HU" sz="2000" dirty="0" err="1"/>
              <a:t>health</a:t>
            </a:r>
            <a:r>
              <a:rPr lang="hu-HU" sz="2000" dirty="0"/>
              <a:t> </a:t>
            </a:r>
            <a:r>
              <a:rPr lang="hu-HU" sz="2000" dirty="0" err="1"/>
              <a:t>adaptation</a:t>
            </a:r>
            <a:r>
              <a:rPr lang="hu-HU" sz="2000" dirty="0"/>
              <a:t> </a:t>
            </a:r>
            <a:r>
              <a:rPr lang="hu-HU" sz="2000" dirty="0" err="1"/>
              <a:t>planning</a:t>
            </a:r>
            <a:r>
              <a:rPr lang="hu-HU" sz="2000" dirty="0"/>
              <a:t> </a:t>
            </a:r>
            <a:r>
              <a:rPr lang="hu-HU" sz="2000" dirty="0">
                <a:hlinkClick r:id="rId5"/>
              </a:rPr>
              <a:t>https://www.who.int/publications/i/item/9789241508001</a:t>
            </a:r>
            <a:r>
              <a:rPr lang="hu-HU" sz="2000" dirty="0"/>
              <a:t> </a:t>
            </a:r>
          </a:p>
          <a:p>
            <a:pPr>
              <a:lnSpc>
                <a:spcPct val="110000"/>
              </a:lnSpc>
              <a:spcAft>
                <a:spcPts val="1500"/>
              </a:spcAft>
            </a:pPr>
            <a:r>
              <a:rPr lang="hu-HU" sz="2000" dirty="0"/>
              <a:t>United </a:t>
            </a:r>
            <a:r>
              <a:rPr lang="hu-HU" sz="2000" dirty="0" err="1"/>
              <a:t>Nations</a:t>
            </a:r>
            <a:r>
              <a:rPr lang="hu-HU" sz="2000" dirty="0"/>
              <a:t> </a:t>
            </a:r>
            <a:r>
              <a:rPr lang="hu-HU" sz="2000" dirty="0" err="1"/>
              <a:t>Climate</a:t>
            </a:r>
            <a:r>
              <a:rPr lang="hu-HU" sz="2000" dirty="0"/>
              <a:t> </a:t>
            </a:r>
            <a:r>
              <a:rPr lang="hu-HU" sz="2000" dirty="0" err="1"/>
              <a:t>Change</a:t>
            </a:r>
            <a:r>
              <a:rPr lang="hu-HU" sz="2000" dirty="0"/>
              <a:t> – </a:t>
            </a:r>
            <a:r>
              <a:rPr lang="hu-HU" sz="2000" dirty="0" err="1"/>
              <a:t>Adaptation</a:t>
            </a:r>
            <a:r>
              <a:rPr lang="hu-HU" sz="2000" dirty="0"/>
              <a:t> and </a:t>
            </a:r>
            <a:r>
              <a:rPr lang="hu-HU" sz="2000" dirty="0" err="1"/>
              <a:t>resilience</a:t>
            </a:r>
            <a:r>
              <a:rPr lang="hu-HU" sz="2000" dirty="0"/>
              <a:t>  </a:t>
            </a:r>
            <a:r>
              <a:rPr lang="hu-HU" sz="2000" dirty="0">
                <a:hlinkClick r:id="rId6"/>
              </a:rPr>
              <a:t>https://unfccc.int/topics/adaptation-and-resilience/the-big-picture/introduction</a:t>
            </a:r>
            <a:r>
              <a:rPr lang="hu-HU" sz="2000" dirty="0"/>
              <a:t> </a:t>
            </a:r>
          </a:p>
          <a:p>
            <a:endParaRPr lang="de-DE" dirty="0"/>
          </a:p>
        </p:txBody>
      </p:sp>
    </p:spTree>
    <p:extLst>
      <p:ext uri="{BB962C8B-B14F-4D97-AF65-F5344CB8AC3E}">
        <p14:creationId xmlns:p14="http://schemas.microsoft.com/office/powerpoint/2010/main" val="7828081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665018"/>
            <a:ext cx="11896825" cy="5664530"/>
          </a:xfrm>
        </p:spPr>
        <p:txBody>
          <a:bodyPr rtlCol="0"/>
          <a:lstStyle/>
          <a:p>
            <a:pPr marL="0" indent="0" algn="ctr" rtl="0">
              <a:buNone/>
            </a:pPr>
            <a:r>
              <a:rPr lang="hu" sz="3600" b="1" dirty="0" smtClean="0"/>
              <a:t>Köszönöm a </a:t>
            </a:r>
            <a:r>
              <a:rPr lang="hu" sz="3600" b="1" dirty="0"/>
              <a:t>figyelmet!</a:t>
            </a:r>
          </a:p>
          <a:p>
            <a:pPr marL="0" indent="0" algn="ctr">
              <a:buNone/>
            </a:pPr>
            <a:endParaRPr lang="hu-HU" sz="2000" dirty="0" smtClean="0"/>
          </a:p>
          <a:p>
            <a:pPr marL="0" indent="0" algn="ctr">
              <a:buNone/>
            </a:pPr>
            <a:r>
              <a:rPr lang="hu-HU" sz="2000" dirty="0" smtClean="0"/>
              <a:t>Az </a:t>
            </a:r>
            <a:r>
              <a:rPr lang="hu-HU" sz="2000" dirty="0"/>
              <a:t>előadást az Európai Unió Erasmus+ programja által támogatott CLIMATEMED projekt szakértői dolgozták ki.</a:t>
            </a:r>
            <a:endParaRPr lang="en-US" sz="2000"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1" name="Téglalap 10"/>
          <p:cNvSpPr/>
          <p:nvPr/>
        </p:nvSpPr>
        <p:spPr>
          <a:xfrm>
            <a:off x="1930437" y="2856594"/>
            <a:ext cx="8989199"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Pécsi </a:t>
            </a:r>
            <a:r>
              <a:rPr lang="hu" dirty="0" smtClean="0">
                <a:solidFill>
                  <a:schemeClr val="tx1"/>
                </a:solidFill>
              </a:rPr>
              <a:t>Tudományegyetem, Általános </a:t>
            </a:r>
            <a:r>
              <a:rPr lang="hu" dirty="0">
                <a:solidFill>
                  <a:schemeClr val="tx1"/>
                </a:solidFill>
              </a:rPr>
              <a:t>Orvostudományi </a:t>
            </a:r>
            <a:r>
              <a:rPr lang="hu" dirty="0" smtClean="0">
                <a:solidFill>
                  <a:schemeClr val="tx1"/>
                </a:solidFill>
              </a:rPr>
              <a:t>Kar,</a:t>
            </a:r>
            <a:br>
              <a:rPr lang="hu" dirty="0" smtClean="0">
                <a:solidFill>
                  <a:schemeClr val="tx1"/>
                </a:solidFill>
              </a:rPr>
            </a:br>
            <a:r>
              <a:rPr lang="hu" dirty="0" smtClean="0">
                <a:solidFill>
                  <a:schemeClr val="tx1"/>
                </a:solidFill>
              </a:rPr>
              <a:t>Orvosi Népegészségtani Intézet - </a:t>
            </a:r>
            <a:r>
              <a:rPr lang="hu" dirty="0">
                <a:solidFill>
                  <a:schemeClr val="tx1"/>
                </a:solidFill>
              </a:rPr>
              <a:t>Pécs, Magyarország </a:t>
            </a:r>
          </a:p>
        </p:txBody>
      </p:sp>
      <p:sp>
        <p:nvSpPr>
          <p:cNvPr id="12" name="Téglalap 11"/>
          <p:cNvSpPr/>
          <p:nvPr/>
        </p:nvSpPr>
        <p:spPr>
          <a:xfrm>
            <a:off x="1930436" y="3471036"/>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Center for Health, Exercise and Sport Science - </a:t>
            </a:r>
            <a:r>
              <a:rPr lang="hu" dirty="0" smtClean="0">
                <a:solidFill>
                  <a:schemeClr val="tx1"/>
                </a:solidFill>
              </a:rPr>
              <a:t>Belgrád, </a:t>
            </a:r>
            <a:r>
              <a:rPr lang="hu" dirty="0">
                <a:solidFill>
                  <a:schemeClr val="tx1"/>
                </a:solidFill>
              </a:rPr>
              <a:t>Szerbia  </a:t>
            </a:r>
          </a:p>
        </p:txBody>
      </p:sp>
      <p:sp>
        <p:nvSpPr>
          <p:cNvPr id="13" name="Téglalap 12"/>
          <p:cNvSpPr/>
          <p:nvPr/>
        </p:nvSpPr>
        <p:spPr>
          <a:xfrm>
            <a:off x="1930436" y="4032200"/>
            <a:ext cx="7745190"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Nemzeti Népegészségügyi </a:t>
            </a:r>
            <a:r>
              <a:rPr lang="hu" dirty="0" smtClean="0">
                <a:solidFill>
                  <a:schemeClr val="tx1"/>
                </a:solidFill>
              </a:rPr>
              <a:t>és Gyógyszerészeti Központ </a:t>
            </a:r>
            <a:r>
              <a:rPr lang="hu" dirty="0">
                <a:solidFill>
                  <a:schemeClr val="tx1"/>
                </a:solidFill>
              </a:rPr>
              <a:t>- Budapest, Magyarország </a:t>
            </a:r>
          </a:p>
        </p:txBody>
      </p:sp>
      <p:sp>
        <p:nvSpPr>
          <p:cNvPr id="14" name="Téglalap 13"/>
          <p:cNvSpPr/>
          <p:nvPr/>
        </p:nvSpPr>
        <p:spPr>
          <a:xfrm>
            <a:off x="1930436" y="4744100"/>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University College Cork - Írország Nemzeti Egyetem - Cork, Írország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cs typeface="Times New Roman" panose="02020603050405020304" pitchFamily="18" charset="0"/>
              </a:rPr>
              <a:t>Universitatea de Medicina, Farmacie, Stinte si Tehnologie</a:t>
            </a:r>
            <a:r>
              <a:rPr lang="en-US" dirty="0">
                <a:solidFill>
                  <a:schemeClr val="tx1"/>
                </a:solidFill>
                <a:cs typeface="Times New Roman" panose="02020603050405020304" pitchFamily="18" charset="0"/>
              </a:rPr>
              <a:t/>
            </a:r>
            <a:br>
              <a:rPr lang="en-US" dirty="0">
                <a:solidFill>
                  <a:schemeClr val="tx1"/>
                </a:solidFill>
                <a:cs typeface="Times New Roman" panose="02020603050405020304" pitchFamily="18" charset="0"/>
              </a:rPr>
            </a:br>
            <a:r>
              <a:rPr lang="hu" dirty="0">
                <a:solidFill>
                  <a:schemeClr val="tx1"/>
                </a:solidFill>
                <a:cs typeface="Times New Roman" panose="02020603050405020304" pitchFamily="18" charset="0"/>
              </a:rPr>
              <a:t>George Emil Palade din Tirgu Mures</a:t>
            </a:r>
            <a:r>
              <a:rPr lang="hu" sz="800" dirty="0">
                <a:solidFill>
                  <a:schemeClr val="tx1"/>
                </a:solidFill>
                <a:cs typeface="Times New Roman" panose="02020603050405020304" pitchFamily="18" charset="0"/>
              </a:rPr>
              <a:t> </a:t>
            </a:r>
            <a:r>
              <a:rPr lang="hu" sz="800" dirty="0" smtClean="0">
                <a:solidFill>
                  <a:schemeClr val="tx1"/>
                </a:solidFill>
                <a:cs typeface="Times New Roman" panose="02020603050405020304" pitchFamily="18" charset="0"/>
              </a:rPr>
              <a:t> </a:t>
            </a:r>
            <a:r>
              <a:rPr lang="hu" dirty="0" smtClean="0">
                <a:solidFill>
                  <a:schemeClr val="tx1"/>
                </a:solidFill>
              </a:rPr>
              <a:t>- </a:t>
            </a:r>
            <a:r>
              <a:rPr lang="hu" dirty="0" smtClean="0">
                <a:solidFill>
                  <a:schemeClr val="tx1"/>
                </a:solidFill>
                <a:cs typeface="Times New Roman" panose="02020603050405020304" pitchFamily="18" charset="0"/>
              </a:rPr>
              <a:t>Marosvásárhely, </a:t>
            </a:r>
            <a:r>
              <a:rPr lang="hu" dirty="0">
                <a:solidFill>
                  <a:schemeClr val="tx1"/>
                </a:solidFill>
                <a:cs typeface="Times New Roman" panose="02020603050405020304" pitchFamily="18" charset="0"/>
              </a:rPr>
              <a:t>Románia</a:t>
            </a:r>
            <a:r>
              <a:rPr lang="hu" dirty="0">
                <a:solidFill>
                  <a:schemeClr val="tx1"/>
                </a:solidFill>
              </a:rPr>
              <a:t>  </a:t>
            </a: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2360314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a:t>Az előadás segítségével megszerezhető ismeretek</a:t>
            </a:r>
            <a:endParaRPr lang="de-DE" dirty="0"/>
          </a:p>
        </p:txBody>
      </p:sp>
      <p:sp>
        <p:nvSpPr>
          <p:cNvPr id="3" name="Szöveg helye 2"/>
          <p:cNvSpPr>
            <a:spLocks noGrp="1"/>
          </p:cNvSpPr>
          <p:nvPr>
            <p:ph type="body" idx="1"/>
          </p:nvPr>
        </p:nvSpPr>
        <p:spPr>
          <a:xfrm>
            <a:off x="192505" y="1335024"/>
            <a:ext cx="11630687" cy="5084064"/>
          </a:xfrm>
        </p:spPr>
        <p:txBody>
          <a:bodyPr>
            <a:normAutofit/>
          </a:bodyPr>
          <a:lstStyle/>
          <a:p>
            <a:pPr marL="50800" indent="0">
              <a:buNone/>
            </a:pPr>
            <a:r>
              <a:rPr lang="hu-HU" sz="2400" dirty="0" smtClean="0"/>
              <a:t>A tananyag elsajátítása után a hallgatók képesek lesznek</a:t>
            </a:r>
          </a:p>
          <a:p>
            <a:pPr lvl="0" algn="just">
              <a:lnSpc>
                <a:spcPct val="110000"/>
              </a:lnSpc>
              <a:spcAft>
                <a:spcPts val="1500"/>
              </a:spcAft>
            </a:pPr>
            <a:r>
              <a:rPr lang="hu-HU" sz="2100" dirty="0" smtClean="0"/>
              <a:t>az ökológiai lábnyom, az alkalmazkodás (</a:t>
            </a:r>
            <a:r>
              <a:rPr lang="hu-HU" sz="2100" dirty="0" err="1" smtClean="0"/>
              <a:t>adaptation</a:t>
            </a:r>
            <a:r>
              <a:rPr lang="hu-HU" sz="2100" dirty="0" smtClean="0"/>
              <a:t>), az reagálóképesség (</a:t>
            </a:r>
            <a:r>
              <a:rPr lang="hu-HU" sz="2100" dirty="0" err="1" smtClean="0"/>
              <a:t>resilience</a:t>
            </a:r>
            <a:r>
              <a:rPr lang="hu-HU" sz="2100" dirty="0" smtClean="0"/>
              <a:t>), a klímaigazságosság (</a:t>
            </a:r>
            <a:r>
              <a:rPr lang="hu-HU" sz="2100" dirty="0" err="1" smtClean="0"/>
              <a:t>climate</a:t>
            </a:r>
            <a:r>
              <a:rPr lang="hu-HU" sz="2100" dirty="0" smtClean="0"/>
              <a:t> </a:t>
            </a:r>
            <a:r>
              <a:rPr lang="hu-HU" sz="2100" dirty="0" err="1" smtClean="0"/>
              <a:t>justice</a:t>
            </a:r>
            <a:r>
              <a:rPr lang="hu-HU" sz="2100" dirty="0" smtClean="0"/>
              <a:t>) fogalmainak értelmezésére</a:t>
            </a:r>
          </a:p>
          <a:p>
            <a:pPr lvl="0" algn="just">
              <a:lnSpc>
                <a:spcPct val="110000"/>
              </a:lnSpc>
              <a:spcAft>
                <a:spcPts val="1500"/>
              </a:spcAft>
            </a:pPr>
            <a:r>
              <a:rPr lang="hu-HU" sz="2100" dirty="0" smtClean="0"/>
              <a:t>a környezettudatosan működtetett egészségügyi rendszerek jellemzőit és az egészségügyi rendszerek szén-dioxid-kibocsátásának csökkentésére irányuló törekvések elméleti keretrendszerét bemutatni</a:t>
            </a:r>
          </a:p>
          <a:p>
            <a:pPr lvl="0" algn="just">
              <a:lnSpc>
                <a:spcPct val="110000"/>
              </a:lnSpc>
              <a:spcAft>
                <a:spcPts val="1500"/>
              </a:spcAft>
            </a:pPr>
            <a:r>
              <a:rPr lang="hu-HU" sz="2100" dirty="0" smtClean="0"/>
              <a:t>azonosítani azokat a meghatározó tényezőit az éghajlatváltozás egészségügyi hatásainak összefüggésében</a:t>
            </a:r>
          </a:p>
          <a:p>
            <a:pPr algn="just">
              <a:lnSpc>
                <a:spcPct val="110000"/>
              </a:lnSpc>
              <a:spcAft>
                <a:spcPts val="1500"/>
              </a:spcAft>
            </a:pPr>
            <a:r>
              <a:rPr lang="hu-HU" sz="2100" dirty="0" smtClean="0"/>
              <a:t>a szakirodalmi források felhasználásával, az éghajlatváltozás által okozott egészség-egyenlőtlenségek témájában naprakész ismeretek önálló felkutatására</a:t>
            </a:r>
            <a:endParaRPr lang="hu-HU" sz="2100" dirty="0"/>
          </a:p>
        </p:txBody>
      </p:sp>
    </p:spTree>
    <p:extLst>
      <p:ext uri="{BB962C8B-B14F-4D97-AF65-F5344CB8AC3E}">
        <p14:creationId xmlns:p14="http://schemas.microsoft.com/office/powerpoint/2010/main" val="619038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3"/>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hu" b="1" dirty="0" smtClean="0"/>
              <a:t>Egészségügyi ágazat</a:t>
            </a:r>
            <a:endParaRPr b="1" dirty="0"/>
          </a:p>
        </p:txBody>
      </p:sp>
      <p:sp>
        <p:nvSpPr>
          <p:cNvPr id="111" name="Google Shape;111;p3"/>
          <p:cNvSpPr txBox="1">
            <a:spLocks noGrp="1"/>
          </p:cNvSpPr>
          <p:nvPr>
            <p:ph type="body" idx="1"/>
          </p:nvPr>
        </p:nvSpPr>
        <p:spPr>
          <a:xfrm>
            <a:off x="192505" y="702644"/>
            <a:ext cx="11896825" cy="867364"/>
          </a:xfrm>
          <a:prstGeom prst="rect">
            <a:avLst/>
          </a:prstGeom>
          <a:noFill/>
          <a:ln>
            <a:noFill/>
          </a:ln>
        </p:spPr>
        <p:txBody>
          <a:bodyPr spcFirstLastPara="1" wrap="square" lIns="91425" tIns="45700" rIns="91425" bIns="45700" anchor="t" anchorCtr="0">
            <a:normAutofit fontScale="77500" lnSpcReduction="20000"/>
          </a:bodyPr>
          <a:lstStyle/>
          <a:p>
            <a:pPr marL="0" lvl="0" indent="0" algn="just">
              <a:lnSpc>
                <a:spcPct val="120000"/>
              </a:lnSpc>
              <a:spcBef>
                <a:spcPts val="0"/>
              </a:spcBef>
              <a:buSzPts val="2300"/>
              <a:buNone/>
            </a:pPr>
            <a:r>
              <a:rPr lang="hu-HU" sz="2400" dirty="0"/>
              <a:t>A </a:t>
            </a:r>
            <a:r>
              <a:rPr lang="hu-HU" sz="2400" dirty="0" smtClean="0"/>
              <a:t>WHO meghatározása szerint az egészségügyi ágazat minden olyan szervezetet, intézményt és erőforrást magában foglal, amely az egészségügyi ellátásokkal kapcsolatos tevékenységek és intézkedések megvalósítását szolgálja.</a:t>
            </a:r>
            <a:endParaRPr lang="hu-HU" sz="2400" dirty="0"/>
          </a:p>
        </p:txBody>
      </p:sp>
      <p:pic>
        <p:nvPicPr>
          <p:cNvPr id="112" name="Google Shape;112;p3"/>
          <p:cNvPicPr preferRelativeResize="0"/>
          <p:nvPr/>
        </p:nvPicPr>
        <p:blipFill rotWithShape="1">
          <a:blip r:embed="rId3">
            <a:alphaModFix/>
          </a:blip>
          <a:srcRect/>
          <a:stretch/>
        </p:blipFill>
        <p:spPr>
          <a:xfrm>
            <a:off x="2880359" y="1570008"/>
            <a:ext cx="9208972" cy="3797475"/>
          </a:xfrm>
          <a:prstGeom prst="rect">
            <a:avLst/>
          </a:prstGeom>
          <a:noFill/>
          <a:ln w="9525" cap="flat" cmpd="sng">
            <a:solidFill>
              <a:srgbClr val="7F7F7F"/>
            </a:solidFill>
            <a:prstDash val="solid"/>
            <a:round/>
            <a:headEnd type="none" w="sm" len="sm"/>
            <a:tailEnd type="none" w="sm" len="sm"/>
          </a:ln>
        </p:spPr>
      </p:pic>
      <p:sp>
        <p:nvSpPr>
          <p:cNvPr id="113" name="Google Shape;113;p3"/>
          <p:cNvSpPr/>
          <p:nvPr/>
        </p:nvSpPr>
        <p:spPr>
          <a:xfrm>
            <a:off x="2880358" y="5164124"/>
            <a:ext cx="4361689" cy="230792"/>
          </a:xfrm>
          <a:prstGeom prst="rect">
            <a:avLst/>
          </a:prstGeom>
          <a:noFill/>
          <a:ln>
            <a:noFill/>
          </a:ln>
        </p:spPr>
        <p:txBody>
          <a:bodyPr spcFirstLastPara="1" wrap="square" lIns="91425" tIns="45700" rIns="91425" bIns="45700" anchor="t" anchorCtr="0">
            <a:spAutoFit/>
          </a:bodyPr>
          <a:lstStyle/>
          <a:p>
            <a:r>
              <a:rPr lang="hu" sz="900" b="0" i="0" u="none" strike="noStrike" cap="none" dirty="0" smtClean="0">
                <a:solidFill>
                  <a:srgbClr val="7F7F7F"/>
                </a:solidFill>
                <a:latin typeface="Calibri"/>
                <a:ea typeface="Calibri"/>
                <a:cs typeface="Calibri"/>
                <a:sym typeface="Calibri"/>
              </a:rPr>
              <a:t>Source: </a:t>
            </a:r>
            <a:r>
              <a:rPr lang="en-US" sz="800" dirty="0">
                <a:solidFill>
                  <a:schemeClr val="bg1">
                    <a:lumMod val="50000"/>
                  </a:schemeClr>
                </a:solidFill>
              </a:rPr>
              <a:t>MONITORING THE BUILDING BLOCKS OF HEALTH SYSTEMS</a:t>
            </a:r>
            <a:r>
              <a:rPr lang="hu-HU" sz="800" dirty="0">
                <a:solidFill>
                  <a:schemeClr val="bg1">
                    <a:lumMod val="50000"/>
                  </a:schemeClr>
                </a:solidFill>
              </a:rPr>
              <a:t>, WHO, 2010</a:t>
            </a:r>
            <a:endParaRPr lang="de-DE" sz="800" dirty="0">
              <a:solidFill>
                <a:schemeClr val="bg1">
                  <a:lumMod val="50000"/>
                </a:schemeClr>
              </a:solidFill>
            </a:endParaRPr>
          </a:p>
        </p:txBody>
      </p:sp>
      <p:sp>
        <p:nvSpPr>
          <p:cNvPr id="114" name="Google Shape;114;p3"/>
          <p:cNvSpPr/>
          <p:nvPr/>
        </p:nvSpPr>
        <p:spPr>
          <a:xfrm>
            <a:off x="295174" y="5468068"/>
            <a:ext cx="11896826" cy="757090"/>
          </a:xfrm>
          <a:prstGeom prst="rect">
            <a:avLst/>
          </a:prstGeom>
          <a:noFill/>
          <a:ln>
            <a:noFill/>
          </a:ln>
        </p:spPr>
        <p:txBody>
          <a:bodyPr spcFirstLastPara="1" wrap="square" lIns="91425" tIns="45700" rIns="91425" bIns="45700" anchor="t" anchorCtr="0">
            <a:spAutoFit/>
          </a:bodyPr>
          <a:lstStyle/>
          <a:p>
            <a:pPr lvl="0" algn="just">
              <a:lnSpc>
                <a:spcPct val="120000"/>
              </a:lnSpc>
            </a:pPr>
            <a:r>
              <a:rPr lang="hu-HU" sz="1800" dirty="0" smtClean="0">
                <a:latin typeface="Calibri" panose="020F0502020204030204" pitchFamily="34" charset="0"/>
                <a:cs typeface="Calibri" panose="020F0502020204030204" pitchFamily="34" charset="0"/>
              </a:rPr>
              <a:t>Az egészségügyi intézkedések közé tartozik minden olyan erőfeszítés, amelynek célja az egészség javítása – legyen szó személyes egészségügyi ellátásról, közegészségügyi szolgáltatásokról vagy más ágazatokkal való együttműködésről.</a:t>
            </a:r>
            <a:endParaRPr lang="hu-HU" sz="2000" b="0" i="0" u="none" strike="noStrike" cap="none" dirty="0">
              <a:solidFill>
                <a:srgbClr val="7F7F7F"/>
              </a:solidFill>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4"/>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hu" b="1" dirty="0"/>
              <a:t>Az egészségügyi </a:t>
            </a:r>
            <a:r>
              <a:rPr lang="hu" b="1" dirty="0" smtClean="0"/>
              <a:t>ágazat és ellátórendszer „zöldítése”</a:t>
            </a:r>
            <a:endParaRPr b="1" dirty="0"/>
          </a:p>
        </p:txBody>
      </p:sp>
      <p:sp>
        <p:nvSpPr>
          <p:cNvPr id="121" name="Google Shape;121;p4"/>
          <p:cNvSpPr txBox="1">
            <a:spLocks noGrp="1"/>
          </p:cNvSpPr>
          <p:nvPr>
            <p:ph type="body" idx="1"/>
          </p:nvPr>
        </p:nvSpPr>
        <p:spPr>
          <a:xfrm>
            <a:off x="493776" y="1380744"/>
            <a:ext cx="11292840" cy="4805657"/>
          </a:xfrm>
          <a:prstGeom prst="rect">
            <a:avLst/>
          </a:prstGeom>
          <a:noFill/>
          <a:ln>
            <a:noFill/>
          </a:ln>
        </p:spPr>
        <p:txBody>
          <a:bodyPr spcFirstLastPara="1" wrap="square" lIns="91425" tIns="45700" rIns="91425" bIns="45700" anchor="t" anchorCtr="0">
            <a:normAutofit lnSpcReduction="10000"/>
          </a:bodyPr>
          <a:lstStyle/>
          <a:p>
            <a:pPr marL="50800" indent="0" algn="just">
              <a:lnSpc>
                <a:spcPct val="120000"/>
              </a:lnSpc>
              <a:spcBef>
                <a:spcPts val="0"/>
              </a:spcBef>
              <a:spcAft>
                <a:spcPts val="1500"/>
              </a:spcAft>
              <a:buNone/>
            </a:pPr>
            <a:r>
              <a:rPr lang="hu-HU" sz="2200" dirty="0" smtClean="0"/>
              <a:t>Az éghajlatváltozás kettős kihívást jelent az egészségügyi ágazat és ellátórendszer számára:</a:t>
            </a:r>
          </a:p>
          <a:p>
            <a:pPr marL="1022350" lvl="1" indent="-514350" algn="just">
              <a:lnSpc>
                <a:spcPct val="120000"/>
              </a:lnSpc>
              <a:spcAft>
                <a:spcPts val="1500"/>
              </a:spcAft>
              <a:buFont typeface="+mj-lt"/>
              <a:buAutoNum type="arabicPeriod"/>
            </a:pPr>
            <a:r>
              <a:rPr lang="hu-HU" sz="2200" dirty="0" smtClean="0"/>
              <a:t>Az éghajlatváltozás hatásai világszerte egyre nagyobb terhet rónak az amúgy is túlterhelt egészségügyi rendszerekre, amely feladatoknak való megfelelés a kapacitások bővítését, avagy a rendelkezésre álló erőforrások intenzív használatát igényli, ami az üvegházhatású gázok (ÜHG) kibocsátásának növekedésével jár.</a:t>
            </a:r>
          </a:p>
          <a:p>
            <a:pPr marL="1022350" lvl="1" indent="-514350" algn="just">
              <a:lnSpc>
                <a:spcPct val="120000"/>
              </a:lnSpc>
              <a:spcAft>
                <a:spcPts val="1500"/>
              </a:spcAft>
              <a:buFont typeface="+mj-lt"/>
              <a:buAutoNum type="arabicPeriod"/>
            </a:pPr>
            <a:r>
              <a:rPr lang="hu-HU" sz="2200" dirty="0" smtClean="0"/>
              <a:t>A Párizsi Megállapodás célja az ÜHG kibocsátásának jelentős csökkentése, hogy a globális hőmérséklet-emelkedés ne haladja meg a 2°C-ot.</a:t>
            </a:r>
          </a:p>
          <a:p>
            <a:pPr marL="50800" indent="0" algn="just">
              <a:lnSpc>
                <a:spcPct val="120000"/>
              </a:lnSpc>
              <a:spcAft>
                <a:spcPts val="1500"/>
              </a:spcAft>
              <a:buNone/>
            </a:pPr>
            <a:r>
              <a:rPr lang="hu-HU" sz="2200" dirty="0" smtClean="0"/>
              <a:t>Bár az egészségügyi ágazat és ellátórendszer közvetlen kibocsátása alacsonyabb más iparágakhoz képest, az ellátási lánc mentén vásárolt termékek és szolgáltatások jelentős részét teszik ki a nemzeti szénlábnyomnak.</a:t>
            </a:r>
            <a:endParaRPr lang="hu-HU" sz="2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grpSp>
        <p:nvGrpSpPr>
          <p:cNvPr id="145" name="Google Shape;145;p8"/>
          <p:cNvGrpSpPr/>
          <p:nvPr/>
        </p:nvGrpSpPr>
        <p:grpSpPr>
          <a:xfrm>
            <a:off x="3588026" y="298174"/>
            <a:ext cx="8484052" cy="5994943"/>
            <a:chOff x="2924174" y="71984"/>
            <a:chExt cx="9147904" cy="6221133"/>
          </a:xfrm>
        </p:grpSpPr>
        <p:sp>
          <p:nvSpPr>
            <p:cNvPr id="146" name="Google Shape;146;p8"/>
            <p:cNvSpPr/>
            <p:nvPr/>
          </p:nvSpPr>
          <p:spPr>
            <a:xfrm>
              <a:off x="2924174" y="6128885"/>
              <a:ext cx="9147903" cy="16423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47" name="Google Shape;147;p8"/>
            <p:cNvPicPr preferRelativeResize="0"/>
            <p:nvPr/>
          </p:nvPicPr>
          <p:blipFill rotWithShape="1">
            <a:blip r:embed="rId3">
              <a:alphaModFix/>
            </a:blip>
            <a:srcRect l="3713" r="1940"/>
            <a:stretch/>
          </p:blipFill>
          <p:spPr>
            <a:xfrm>
              <a:off x="2924175" y="71984"/>
              <a:ext cx="9147903" cy="6071325"/>
            </a:xfrm>
            <a:prstGeom prst="rect">
              <a:avLst/>
            </a:prstGeom>
            <a:noFill/>
            <a:ln>
              <a:noFill/>
            </a:ln>
          </p:spPr>
        </p:pic>
      </p:grpSp>
      <p:sp>
        <p:nvSpPr>
          <p:cNvPr id="148" name="Google Shape;148;p8"/>
          <p:cNvSpPr/>
          <p:nvPr/>
        </p:nvSpPr>
        <p:spPr>
          <a:xfrm>
            <a:off x="2843152" y="6097009"/>
            <a:ext cx="1531188" cy="21544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hu" sz="800" b="0" i="0" u="none" strike="noStrike" cap="none">
                <a:solidFill>
                  <a:srgbClr val="7F7F7F"/>
                </a:solidFill>
                <a:latin typeface="Calibri"/>
                <a:ea typeface="Calibri"/>
                <a:cs typeface="Calibri"/>
                <a:sym typeface="Calibri"/>
              </a:rPr>
              <a:t>Forrás: ISBN 978-1-56973-772-9</a:t>
            </a:r>
            <a:endParaRPr/>
          </a:p>
        </p:txBody>
      </p:sp>
      <p:sp>
        <p:nvSpPr>
          <p:cNvPr id="144" name="Google Shape;144;p8"/>
          <p:cNvSpPr txBox="1">
            <a:spLocks noGrp="1"/>
          </p:cNvSpPr>
          <p:nvPr>
            <p:ph type="title"/>
          </p:nvPr>
        </p:nvSpPr>
        <p:spPr>
          <a:xfrm>
            <a:off x="192505" y="153009"/>
            <a:ext cx="4189714" cy="176205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Calibri"/>
              <a:buNone/>
            </a:pPr>
            <a:r>
              <a:rPr lang="hu" b="1" dirty="0"/>
              <a:t>ÜHG-források</a:t>
            </a:r>
            <a:br>
              <a:rPr lang="hu" b="1" dirty="0"/>
            </a:br>
            <a:r>
              <a:rPr lang="hu" b="1" dirty="0" smtClean="0"/>
              <a:t>hatókörök szerint</a:t>
            </a:r>
            <a:endParaRPr b="1" dirty="0"/>
          </a:p>
        </p:txBody>
      </p:sp>
      <p:sp>
        <p:nvSpPr>
          <p:cNvPr id="2" name="Téglalap 1"/>
          <p:cNvSpPr/>
          <p:nvPr/>
        </p:nvSpPr>
        <p:spPr>
          <a:xfrm>
            <a:off x="192505" y="1837951"/>
            <a:ext cx="3581400" cy="4463786"/>
          </a:xfrm>
          <a:prstGeom prst="rect">
            <a:avLst/>
          </a:prstGeom>
        </p:spPr>
        <p:txBody>
          <a:bodyPr wrap="square">
            <a:spAutoFit/>
          </a:bodyPr>
          <a:lstStyle/>
          <a:p>
            <a:pPr lvl="0">
              <a:lnSpc>
                <a:spcPct val="120000"/>
              </a:lnSpc>
              <a:spcAft>
                <a:spcPts val="1000"/>
              </a:spcAft>
              <a:buClr>
                <a:schemeClr val="dk1"/>
              </a:buClr>
              <a:buSzPts val="2600"/>
            </a:pPr>
            <a:r>
              <a:rPr lang="hu-HU" sz="1600" i="1" dirty="0" smtClean="0"/>
              <a:t>1. Hatókör </a:t>
            </a:r>
            <a:r>
              <a:rPr lang="hu-HU" sz="1600" i="1" dirty="0"/>
              <a:t>(</a:t>
            </a:r>
            <a:r>
              <a:rPr lang="hu-HU" sz="1600" i="1" dirty="0" err="1"/>
              <a:t>Scope</a:t>
            </a:r>
            <a:r>
              <a:rPr lang="hu-HU" sz="1600" i="1" dirty="0"/>
              <a:t> 1</a:t>
            </a:r>
            <a:r>
              <a:rPr lang="hu-HU" sz="1600" i="1" dirty="0" smtClean="0"/>
              <a:t>):</a:t>
            </a:r>
            <a:br>
              <a:rPr lang="hu-HU" sz="1600" i="1" dirty="0" smtClean="0"/>
            </a:br>
            <a:r>
              <a:rPr lang="hu-HU" sz="1600" i="1" dirty="0" smtClean="0"/>
              <a:t>Közvetlen energiaelőállítás- </a:t>
            </a:r>
            <a:r>
              <a:rPr lang="hu-HU" sz="1600" i="1" dirty="0"/>
              <a:t>és felhasználás által kibocsátott </a:t>
            </a:r>
            <a:r>
              <a:rPr lang="hu-HU" sz="1600" i="1" dirty="0" smtClean="0"/>
              <a:t>ÜHG</a:t>
            </a:r>
          </a:p>
          <a:p>
            <a:pPr lvl="0">
              <a:lnSpc>
                <a:spcPct val="120000"/>
              </a:lnSpc>
              <a:spcAft>
                <a:spcPts val="1000"/>
              </a:spcAft>
              <a:buClr>
                <a:schemeClr val="dk1"/>
              </a:buClr>
              <a:buSzPts val="2600"/>
            </a:pPr>
            <a:endParaRPr lang="hu-HU" sz="1600" i="1" dirty="0"/>
          </a:p>
          <a:p>
            <a:pPr>
              <a:lnSpc>
                <a:spcPct val="120000"/>
              </a:lnSpc>
              <a:spcAft>
                <a:spcPts val="1000"/>
              </a:spcAft>
              <a:buClr>
                <a:schemeClr val="dk1"/>
              </a:buClr>
              <a:buSzPts val="2600"/>
            </a:pPr>
            <a:r>
              <a:rPr lang="hu-HU" sz="1600" i="1" dirty="0" smtClean="0"/>
              <a:t>2. Hatókör </a:t>
            </a:r>
            <a:r>
              <a:rPr lang="hu-HU" sz="1600" i="1" dirty="0"/>
              <a:t>(</a:t>
            </a:r>
            <a:r>
              <a:rPr lang="hu-HU" sz="1600" i="1" dirty="0" err="1"/>
              <a:t>Scope</a:t>
            </a:r>
            <a:r>
              <a:rPr lang="hu-HU" sz="1600" i="1" dirty="0"/>
              <a:t> 2</a:t>
            </a:r>
            <a:r>
              <a:rPr lang="hu-HU" sz="1600" i="1" dirty="0" smtClean="0"/>
              <a:t>):</a:t>
            </a:r>
            <a:br>
              <a:rPr lang="hu-HU" sz="1600" i="1" dirty="0" smtClean="0"/>
            </a:br>
            <a:r>
              <a:rPr lang="hu-HU" sz="1600" i="1" dirty="0" smtClean="0"/>
              <a:t>Közvetett </a:t>
            </a:r>
            <a:r>
              <a:rPr lang="hu-HU" sz="1600" i="1" dirty="0"/>
              <a:t>energiahasználattal összefüggő </a:t>
            </a:r>
            <a:r>
              <a:rPr lang="hu-HU" sz="1600" i="1" dirty="0" smtClean="0"/>
              <a:t>ÜHG-kibocsátás</a:t>
            </a:r>
          </a:p>
          <a:p>
            <a:pPr lvl="0">
              <a:lnSpc>
                <a:spcPct val="120000"/>
              </a:lnSpc>
              <a:spcAft>
                <a:spcPts val="1000"/>
              </a:spcAft>
              <a:buClr>
                <a:schemeClr val="dk1"/>
              </a:buClr>
              <a:buSzPts val="2600"/>
            </a:pPr>
            <a:endParaRPr lang="hu-HU" sz="1600" i="1" dirty="0" smtClean="0"/>
          </a:p>
          <a:p>
            <a:pPr lvl="0">
              <a:lnSpc>
                <a:spcPct val="120000"/>
              </a:lnSpc>
              <a:spcAft>
                <a:spcPts val="1000"/>
              </a:spcAft>
              <a:buClr>
                <a:schemeClr val="dk1"/>
              </a:buClr>
              <a:buSzPts val="2600"/>
            </a:pPr>
            <a:r>
              <a:rPr lang="hu-HU" sz="1600" i="1" dirty="0" smtClean="0"/>
              <a:t>3</a:t>
            </a:r>
            <a:r>
              <a:rPr lang="hu-HU" sz="1600" i="1" dirty="0"/>
              <a:t>. Hatókör (</a:t>
            </a:r>
            <a:r>
              <a:rPr lang="hu-HU" sz="1600" i="1" dirty="0" err="1"/>
              <a:t>Scope</a:t>
            </a:r>
            <a:r>
              <a:rPr lang="hu-HU" sz="1600" i="1" dirty="0"/>
              <a:t> 3</a:t>
            </a:r>
            <a:r>
              <a:rPr lang="hu-HU" sz="1600" i="1" dirty="0" smtClean="0"/>
              <a:t>):</a:t>
            </a:r>
            <a:br>
              <a:rPr lang="hu-HU" sz="1600" i="1" dirty="0" smtClean="0"/>
            </a:br>
            <a:r>
              <a:rPr lang="hu-HU" sz="1600" i="1" dirty="0" smtClean="0"/>
              <a:t>Egyéb </a:t>
            </a:r>
            <a:r>
              <a:rPr lang="hu-HU" sz="1600" i="1" dirty="0"/>
              <a:t>közvetett ÜHG-kibocsátások</a:t>
            </a:r>
          </a:p>
          <a:p>
            <a:pPr>
              <a:lnSpc>
                <a:spcPct val="90000"/>
              </a:lnSpc>
              <a:buClr>
                <a:schemeClr val="dk1"/>
              </a:buClr>
              <a:buSzPts val="2600"/>
            </a:pPr>
            <a:endParaRPr lang="hu-HU" b="1" i="1" dirty="0" smtClean="0"/>
          </a:p>
          <a:p>
            <a:pPr>
              <a:lnSpc>
                <a:spcPct val="90000"/>
              </a:lnSpc>
              <a:buClr>
                <a:schemeClr val="dk1"/>
              </a:buClr>
              <a:buSzPts val="2600"/>
            </a:pPr>
            <a:endParaRPr lang="hu-HU" b="1" i="1" dirty="0"/>
          </a:p>
          <a:p>
            <a:pPr>
              <a:lnSpc>
                <a:spcPct val="90000"/>
              </a:lnSpc>
              <a:buClr>
                <a:schemeClr val="dk1"/>
              </a:buClr>
              <a:buSzPts val="2600"/>
            </a:pPr>
            <a:endParaRPr lang="hu-HU" b="1" i="1" dirty="0"/>
          </a:p>
          <a:p>
            <a:pPr marL="342900" lvl="0" indent="-342900">
              <a:lnSpc>
                <a:spcPct val="90000"/>
              </a:lnSpc>
              <a:buClr>
                <a:schemeClr val="dk1"/>
              </a:buClr>
              <a:buSzPts val="2600"/>
              <a:buAutoNum type="arabicPeriod"/>
            </a:pPr>
            <a:endParaRPr lang="hu-HU" b="1"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8" name="Google Shape;168;p11"/>
          <p:cNvSpPr txBox="1">
            <a:spLocks noGrp="1"/>
          </p:cNvSpPr>
          <p:nvPr>
            <p:ph type="body" idx="1"/>
          </p:nvPr>
        </p:nvSpPr>
        <p:spPr>
          <a:xfrm>
            <a:off x="448055" y="1481328"/>
            <a:ext cx="11457433" cy="5047488"/>
          </a:xfrm>
          <a:prstGeom prst="rect">
            <a:avLst/>
          </a:prstGeom>
          <a:noFill/>
          <a:ln>
            <a:noFill/>
          </a:ln>
        </p:spPr>
        <p:txBody>
          <a:bodyPr spcFirstLastPara="1" wrap="square" lIns="91425" tIns="45700" rIns="91425" bIns="45700" anchor="t" anchorCtr="0">
            <a:normAutofit/>
          </a:bodyPr>
          <a:lstStyle/>
          <a:p>
            <a:pPr marL="268288" indent="-217488" algn="just">
              <a:lnSpc>
                <a:spcPct val="110000"/>
              </a:lnSpc>
              <a:spcBef>
                <a:spcPts val="0"/>
              </a:spcBef>
              <a:spcAft>
                <a:spcPts val="1500"/>
              </a:spcAft>
              <a:buSzPct val="100000"/>
            </a:pPr>
            <a:r>
              <a:rPr lang="hu-HU" sz="2200" dirty="0" smtClean="0"/>
              <a:t>Ha a globális egészségügyi ellátórendszer egy ország lenne, a világ ötödik legnagyobb</a:t>
            </a:r>
            <a:br>
              <a:rPr lang="hu-HU" sz="2200" dirty="0" smtClean="0"/>
            </a:br>
            <a:r>
              <a:rPr lang="hu-HU" sz="2200" dirty="0" smtClean="0"/>
              <a:t>szén-dioxid-kibocsátója lenne.</a:t>
            </a:r>
          </a:p>
          <a:p>
            <a:pPr marL="268288" indent="-217488" algn="just">
              <a:lnSpc>
                <a:spcPct val="110000"/>
              </a:lnSpc>
              <a:spcBef>
                <a:spcPts val="0"/>
              </a:spcBef>
              <a:spcAft>
                <a:spcPts val="1500"/>
              </a:spcAft>
              <a:buSzPct val="100000"/>
            </a:pPr>
            <a:r>
              <a:rPr lang="hu-HU" sz="2200" dirty="0" smtClean="0"/>
              <a:t>A szén-dioxid kibocsátások megoszlása az egészségügyi szektorban hatókörök szerint:</a:t>
            </a:r>
          </a:p>
          <a:p>
            <a:pPr marL="803275" lvl="1" indent="-269875" algn="just">
              <a:lnSpc>
                <a:spcPct val="110000"/>
              </a:lnSpc>
              <a:spcBef>
                <a:spcPts val="0"/>
              </a:spcBef>
              <a:spcAft>
                <a:spcPts val="1500"/>
              </a:spcAft>
              <a:buSzPct val="100000"/>
            </a:pPr>
            <a:r>
              <a:rPr lang="hu-HU" sz="2200" dirty="0" smtClean="0"/>
              <a:t>17% közvetlen kibocsátás (pl. egészségügyi létesítmények energiafelhasználása, fűtés, hűtés);</a:t>
            </a:r>
          </a:p>
          <a:p>
            <a:pPr marL="803275" lvl="1" indent="-269875" algn="just">
              <a:lnSpc>
                <a:spcPct val="110000"/>
              </a:lnSpc>
              <a:spcBef>
                <a:spcPts val="0"/>
              </a:spcBef>
              <a:spcAft>
                <a:spcPts val="1500"/>
              </a:spcAft>
              <a:buSzPct val="100000"/>
            </a:pPr>
            <a:r>
              <a:rPr lang="hu-HU" sz="2200" dirty="0" smtClean="0"/>
              <a:t>12% közvetett kibocsátás (pl. vásárolt villamos energia, gőz, hűtési és fűtési rendszerek);</a:t>
            </a:r>
          </a:p>
          <a:p>
            <a:pPr marL="803275" lvl="1" indent="-269875" algn="just">
              <a:lnSpc>
                <a:spcPct val="110000"/>
              </a:lnSpc>
              <a:spcBef>
                <a:spcPts val="0"/>
              </a:spcBef>
              <a:spcAft>
                <a:spcPts val="1500"/>
              </a:spcAft>
              <a:buSzPct val="100000"/>
            </a:pPr>
            <a:r>
              <a:rPr lang="hu-HU" sz="2200" dirty="0" smtClean="0"/>
              <a:t>71% az ellátási láncból eredő kibocsátás (pl. gyógyszerek és orvosi eszközök előállítása, szállítási és hulladékkezelési tevékenységek).</a:t>
            </a:r>
          </a:p>
          <a:p>
            <a:pPr marL="268288" indent="-217488" algn="just">
              <a:lnSpc>
                <a:spcPct val="110000"/>
              </a:lnSpc>
              <a:spcBef>
                <a:spcPts val="0"/>
              </a:spcBef>
              <a:spcAft>
                <a:spcPts val="1500"/>
              </a:spcAft>
              <a:buSzPct val="100000"/>
            </a:pPr>
            <a:r>
              <a:rPr lang="hu-HU" sz="2200" dirty="0" smtClean="0"/>
              <a:t>A szektor szén-dioxid-kibocsátásának csökkentése kulcsfontosságú az éghajlatváltozás mérséklése és a fenntartható egészségügyi ellátás biztosítása érdekében.</a:t>
            </a:r>
          </a:p>
          <a:p>
            <a:pPr marL="0" lvl="0" indent="0" algn="just" rtl="0">
              <a:lnSpc>
                <a:spcPct val="120000"/>
              </a:lnSpc>
              <a:spcBef>
                <a:spcPts val="0"/>
              </a:spcBef>
              <a:spcAft>
                <a:spcPts val="0"/>
              </a:spcAft>
              <a:buClr>
                <a:schemeClr val="dk1"/>
              </a:buClr>
              <a:buSzPct val="100000"/>
              <a:buNone/>
            </a:pPr>
            <a:endParaRPr lang="hu-HU" sz="2600" dirty="0"/>
          </a:p>
        </p:txBody>
      </p:sp>
      <p:sp>
        <p:nvSpPr>
          <p:cNvPr id="5" name="Google Shape;153;p9"/>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hu" b="1" dirty="0"/>
              <a:t>Az egészségügyi </a:t>
            </a:r>
            <a:r>
              <a:rPr lang="hu" b="1" dirty="0" smtClean="0"/>
              <a:t>ágazat </a:t>
            </a:r>
            <a:r>
              <a:rPr lang="hu" b="1" dirty="0"/>
              <a:t>szénlábnyoma</a:t>
            </a:r>
            <a:endParaRPr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10"/>
          <p:cNvSpPr txBox="1">
            <a:spLocks noGrp="1"/>
          </p:cNvSpPr>
          <p:nvPr>
            <p:ph type="title"/>
          </p:nvPr>
        </p:nvSpPr>
        <p:spPr>
          <a:xfrm>
            <a:off x="192504" y="0"/>
            <a:ext cx="4553231" cy="1831238"/>
          </a:xfrm>
          <a:prstGeom prst="rect">
            <a:avLst/>
          </a:prstGeom>
          <a:noFill/>
          <a:ln>
            <a:noFill/>
          </a:ln>
        </p:spPr>
        <p:txBody>
          <a:bodyPr spcFirstLastPara="1" wrap="square" lIns="91425" tIns="45700" rIns="91425" bIns="45700" anchor="ctr" anchorCtr="0">
            <a:normAutofit/>
          </a:bodyPr>
          <a:lstStyle/>
          <a:p>
            <a:pPr marL="0" lvl="0" indent="0" algn="l" rtl="0">
              <a:lnSpc>
                <a:spcPct val="110000"/>
              </a:lnSpc>
              <a:spcBef>
                <a:spcPts val="0"/>
              </a:spcBef>
              <a:spcAft>
                <a:spcPts val="0"/>
              </a:spcAft>
              <a:buClr>
                <a:schemeClr val="dk1"/>
              </a:buClr>
              <a:buSzPct val="100000"/>
              <a:buFont typeface="Calibri"/>
              <a:buNone/>
            </a:pPr>
            <a:r>
              <a:rPr lang="hu" sz="2800" b="1" dirty="0"/>
              <a:t>Az </a:t>
            </a:r>
            <a:r>
              <a:rPr lang="hu" sz="2800" b="1" dirty="0" smtClean="0"/>
              <a:t>egyes országok egészségügyi ágazatainak szénlábnyoma</a:t>
            </a:r>
            <a:endParaRPr sz="2800" b="1" dirty="0"/>
          </a:p>
        </p:txBody>
      </p:sp>
      <p:sp>
        <p:nvSpPr>
          <p:cNvPr id="160" name="Google Shape;160;p10"/>
          <p:cNvSpPr txBox="1">
            <a:spLocks noGrp="1"/>
          </p:cNvSpPr>
          <p:nvPr>
            <p:ph type="body" idx="1"/>
          </p:nvPr>
        </p:nvSpPr>
        <p:spPr>
          <a:xfrm>
            <a:off x="-19250" y="6217919"/>
            <a:ext cx="3801979" cy="184005"/>
          </a:xfrm>
          <a:prstGeom prst="rect">
            <a:avLst/>
          </a:prstGeom>
          <a:noFill/>
          <a:ln>
            <a:noFill/>
          </a:ln>
        </p:spPr>
        <p:txBody>
          <a:bodyPr spcFirstLastPara="1" wrap="square" lIns="91425" tIns="45700" rIns="91425" bIns="45700" anchor="t" anchorCtr="0">
            <a:normAutofit fontScale="25000" lnSpcReduction="20000"/>
          </a:bodyPr>
          <a:lstStyle/>
          <a:p>
            <a:pPr marL="0" lvl="0" indent="0" algn="l" rtl="0">
              <a:lnSpc>
                <a:spcPct val="90000"/>
              </a:lnSpc>
              <a:spcBef>
                <a:spcPts val="0"/>
              </a:spcBef>
              <a:spcAft>
                <a:spcPts val="0"/>
              </a:spcAft>
              <a:buClr>
                <a:schemeClr val="dk1"/>
              </a:buClr>
              <a:buSzPct val="100000"/>
              <a:buNone/>
            </a:pPr>
            <a:r>
              <a:rPr lang="hu"/>
              <a:t>Source: https://doi.org/10.1088/1748-9326/ab19e1</a:t>
            </a:r>
            <a:endParaRPr/>
          </a:p>
        </p:txBody>
      </p:sp>
      <p:pic>
        <p:nvPicPr>
          <p:cNvPr id="161" name="Google Shape;161;p10"/>
          <p:cNvPicPr preferRelativeResize="0"/>
          <p:nvPr/>
        </p:nvPicPr>
        <p:blipFill rotWithShape="1">
          <a:blip r:embed="rId3">
            <a:alphaModFix/>
          </a:blip>
          <a:srcRect/>
          <a:stretch/>
        </p:blipFill>
        <p:spPr>
          <a:xfrm>
            <a:off x="4411318" y="183586"/>
            <a:ext cx="7701253" cy="6019994"/>
          </a:xfrm>
          <a:prstGeom prst="rect">
            <a:avLst/>
          </a:prstGeom>
          <a:noFill/>
          <a:ln w="9525" cap="flat" cmpd="sng">
            <a:solidFill>
              <a:srgbClr val="7F7F7F"/>
            </a:solidFill>
            <a:prstDash val="solid"/>
            <a:round/>
            <a:headEnd type="none" w="sm" len="sm"/>
            <a:tailEnd type="none" w="sm" len="sm"/>
          </a:ln>
        </p:spPr>
      </p:pic>
      <p:sp>
        <p:nvSpPr>
          <p:cNvPr id="162" name="Google Shape;162;p10"/>
          <p:cNvSpPr/>
          <p:nvPr/>
        </p:nvSpPr>
        <p:spPr>
          <a:xfrm>
            <a:off x="338329" y="2143070"/>
            <a:ext cx="3758184" cy="3748678"/>
          </a:xfrm>
          <a:prstGeom prst="rect">
            <a:avLst/>
          </a:prstGeom>
          <a:noFill/>
          <a:ln>
            <a:noFill/>
          </a:ln>
        </p:spPr>
        <p:txBody>
          <a:bodyPr spcFirstLastPara="1" wrap="square" lIns="91425" tIns="45700" rIns="91425" bIns="45700" anchor="t" anchorCtr="0">
            <a:spAutoFit/>
          </a:bodyPr>
          <a:lstStyle/>
          <a:p>
            <a:pPr lvl="0" algn="just">
              <a:lnSpc>
                <a:spcPct val="120000"/>
              </a:lnSpc>
            </a:pPr>
            <a:r>
              <a:rPr lang="hu-HU" sz="2200" b="0" i="0" u="none" strike="noStrike" cap="none" dirty="0" smtClean="0">
                <a:solidFill>
                  <a:schemeClr val="tx1"/>
                </a:solidFill>
                <a:latin typeface="Calibri"/>
                <a:ea typeface="Calibri"/>
                <a:cs typeface="Calibri"/>
                <a:sym typeface="Calibri"/>
              </a:rPr>
              <a:t>A szénlábnyom kiszámítása lehetővé teszi az ágazatok számára, hogy számszerűsítsék</a:t>
            </a:r>
            <a:br>
              <a:rPr lang="hu-HU" sz="2200" b="0" i="0" u="none" strike="noStrike" cap="none" dirty="0" smtClean="0">
                <a:solidFill>
                  <a:schemeClr val="tx1"/>
                </a:solidFill>
                <a:latin typeface="Calibri"/>
                <a:ea typeface="Calibri"/>
                <a:cs typeface="Calibri"/>
                <a:sym typeface="Calibri"/>
              </a:rPr>
            </a:br>
            <a:r>
              <a:rPr lang="hu-HU" sz="2200" b="0" i="0" u="none" strike="noStrike" cap="none" dirty="0" smtClean="0">
                <a:solidFill>
                  <a:schemeClr val="tx1"/>
                </a:solidFill>
                <a:latin typeface="Calibri"/>
                <a:ea typeface="Calibri"/>
                <a:cs typeface="Calibri"/>
                <a:sym typeface="Calibri"/>
              </a:rPr>
              <a:t>és értelmezzék tevékenységeik környezeti hatását, továbbá,  hogy meghatározzák azokat</a:t>
            </a:r>
            <a:br>
              <a:rPr lang="hu-HU" sz="2200" b="0" i="0" u="none" strike="noStrike" cap="none" dirty="0" smtClean="0">
                <a:solidFill>
                  <a:schemeClr val="tx1"/>
                </a:solidFill>
                <a:latin typeface="Calibri"/>
                <a:ea typeface="Calibri"/>
                <a:cs typeface="Calibri"/>
                <a:sym typeface="Calibri"/>
              </a:rPr>
            </a:br>
            <a:r>
              <a:rPr lang="hu-HU" sz="2200" b="0" i="0" u="none" strike="noStrike" cap="none" dirty="0" smtClean="0">
                <a:solidFill>
                  <a:schemeClr val="tx1"/>
                </a:solidFill>
                <a:latin typeface="Calibri"/>
                <a:ea typeface="Calibri"/>
                <a:cs typeface="Calibri"/>
                <a:sym typeface="Calibri"/>
              </a:rPr>
              <a:t>a </a:t>
            </a:r>
            <a:r>
              <a:rPr lang="hu-HU" sz="2200" dirty="0" smtClean="0">
                <a:solidFill>
                  <a:schemeClr val="tx1"/>
                </a:solidFill>
                <a:latin typeface="Calibri"/>
                <a:ea typeface="Calibri"/>
                <a:cs typeface="Calibri"/>
                <a:sym typeface="Calibri"/>
              </a:rPr>
              <a:t>stratégiákat, amelyek alkalmazásával a kibocsátások csökkenthetők lehetnek. </a:t>
            </a:r>
            <a:endParaRPr lang="hu-HU" sz="2200" b="0" i="0" u="none" strike="noStrike" cap="none" dirty="0">
              <a:solidFill>
                <a:schemeClr val="tx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13"/>
          <p:cNvSpPr txBox="1">
            <a:spLocks noGrp="1"/>
          </p:cNvSpPr>
          <p:nvPr>
            <p:ph type="title"/>
          </p:nvPr>
        </p:nvSpPr>
        <p:spPr>
          <a:xfrm>
            <a:off x="192505" y="161974"/>
            <a:ext cx="11815395" cy="54963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000"/>
              <a:buFont typeface="Calibri"/>
              <a:buNone/>
            </a:pPr>
            <a:r>
              <a:rPr lang="hu" sz="3200" b="1" dirty="0" smtClean="0"/>
              <a:t>Decentralizált egészségügyi ellátás</a:t>
            </a:r>
            <a:endParaRPr sz="3200" b="1" dirty="0"/>
          </a:p>
        </p:txBody>
      </p:sp>
      <p:sp>
        <p:nvSpPr>
          <p:cNvPr id="180" name="Google Shape;180;p13"/>
          <p:cNvSpPr txBox="1">
            <a:spLocks noGrp="1"/>
          </p:cNvSpPr>
          <p:nvPr>
            <p:ph type="body" idx="1"/>
          </p:nvPr>
        </p:nvSpPr>
        <p:spPr>
          <a:xfrm>
            <a:off x="192505" y="1182255"/>
            <a:ext cx="11731640" cy="5123417"/>
          </a:xfrm>
          <a:prstGeom prst="rect">
            <a:avLst/>
          </a:prstGeom>
          <a:noFill/>
          <a:ln>
            <a:noFill/>
          </a:ln>
        </p:spPr>
        <p:txBody>
          <a:bodyPr spcFirstLastPara="1" wrap="square" lIns="91425" tIns="45700" rIns="91425" bIns="45700" anchor="t" anchorCtr="0">
            <a:noAutofit/>
          </a:bodyPr>
          <a:lstStyle/>
          <a:p>
            <a:pPr marL="50800" indent="0" algn="just">
              <a:lnSpc>
                <a:spcPct val="110000"/>
              </a:lnSpc>
              <a:spcBef>
                <a:spcPts val="0"/>
              </a:spcBef>
              <a:spcAft>
                <a:spcPts val="1000"/>
              </a:spcAft>
              <a:buSzPct val="100000"/>
              <a:buNone/>
            </a:pPr>
            <a:r>
              <a:rPr lang="hu-HU" sz="2200" dirty="0"/>
              <a:t>A decentralizált egészségügyi </a:t>
            </a:r>
            <a:r>
              <a:rPr lang="hu-HU" sz="2200" dirty="0" smtClean="0"/>
              <a:t>ellátórendszer a változó igényekhez jól alkalmazkodó betegellátást biztosít. </a:t>
            </a:r>
            <a:r>
              <a:rPr lang="hu-HU" sz="2200" dirty="0"/>
              <a:t>A központosított modellek helyett olyan helyi megoldásokat alkalmaz, amelyek gyorsabban és hatékonyabban képesek reagálni a közösségek </a:t>
            </a:r>
            <a:r>
              <a:rPr lang="hu-HU" sz="2200" dirty="0" smtClean="0"/>
              <a:t>sajátos, és olykor gyorsan változó szükségleteire</a:t>
            </a:r>
            <a:r>
              <a:rPr lang="hu-HU" sz="2200" dirty="0"/>
              <a:t>.</a:t>
            </a:r>
          </a:p>
          <a:p>
            <a:pPr marL="803275" lvl="1" indent="-269875" algn="just">
              <a:lnSpc>
                <a:spcPct val="110000"/>
              </a:lnSpc>
              <a:spcBef>
                <a:spcPts val="0"/>
              </a:spcBef>
              <a:spcAft>
                <a:spcPts val="1000"/>
              </a:spcAft>
              <a:buSzPct val="100000"/>
            </a:pPr>
            <a:r>
              <a:rPr lang="hu-HU" sz="2200" dirty="0" smtClean="0"/>
              <a:t>Rugalmasabb </a:t>
            </a:r>
            <a:r>
              <a:rPr lang="hu-HU" sz="2200" dirty="0"/>
              <a:t>működés: </a:t>
            </a:r>
            <a:r>
              <a:rPr lang="hu-HU" sz="2200" dirty="0" smtClean="0"/>
              <a:t>az </a:t>
            </a:r>
            <a:r>
              <a:rPr lang="hu-HU" sz="2200" dirty="0"/>
              <a:t>egészségügyi szolgáltatók a helyi igényekhez igazodva alakíthatják ki az ellátást.</a:t>
            </a:r>
          </a:p>
          <a:p>
            <a:pPr marL="803275" lvl="1" indent="-269875" algn="just">
              <a:lnSpc>
                <a:spcPct val="110000"/>
              </a:lnSpc>
              <a:spcBef>
                <a:spcPts val="0"/>
              </a:spcBef>
              <a:spcAft>
                <a:spcPts val="1000"/>
              </a:spcAft>
              <a:buSzPct val="100000"/>
            </a:pPr>
            <a:r>
              <a:rPr lang="hu-HU" sz="2200" dirty="0" smtClean="0"/>
              <a:t>Célcsoportspecifikus kockázatbecslés: a </a:t>
            </a:r>
            <a:r>
              <a:rPr lang="hu-HU" sz="2200" dirty="0"/>
              <a:t>helyi </a:t>
            </a:r>
            <a:r>
              <a:rPr lang="hu-HU" sz="2200" dirty="0" smtClean="0"/>
              <a:t>egészségkockázatok </a:t>
            </a:r>
            <a:r>
              <a:rPr lang="hu-HU" sz="2200" dirty="0"/>
              <a:t>jobban azonosíthatók és kezelhetők.</a:t>
            </a:r>
          </a:p>
          <a:p>
            <a:pPr marL="803275" lvl="1" indent="-269875" algn="just">
              <a:lnSpc>
                <a:spcPct val="110000"/>
              </a:lnSpc>
              <a:spcBef>
                <a:spcPts val="0"/>
              </a:spcBef>
              <a:spcAft>
                <a:spcPts val="1000"/>
              </a:spcAft>
              <a:buSzPct val="100000"/>
            </a:pPr>
            <a:r>
              <a:rPr lang="hu-HU" sz="2200" dirty="0"/>
              <a:t>Hatékonyságnövelés: </a:t>
            </a:r>
            <a:r>
              <a:rPr lang="hu-HU" sz="2200" dirty="0" smtClean="0"/>
              <a:t>a </a:t>
            </a:r>
            <a:r>
              <a:rPr lang="hu-HU" sz="2200" dirty="0"/>
              <a:t>ritkán használt vagy szükségtelen szolgáltatások csökkentése révén </a:t>
            </a:r>
            <a:r>
              <a:rPr lang="hu-HU" sz="2200" dirty="0" smtClean="0"/>
              <a:t>az erőforrás-felhasználás optimalizálható.</a:t>
            </a:r>
            <a:endParaRPr lang="hu-HU" sz="2200" dirty="0"/>
          </a:p>
          <a:p>
            <a:pPr marL="803275" lvl="1" indent="-269875" algn="just">
              <a:lnSpc>
                <a:spcPct val="110000"/>
              </a:lnSpc>
              <a:spcBef>
                <a:spcPts val="0"/>
              </a:spcBef>
              <a:spcAft>
                <a:spcPts val="1000"/>
              </a:spcAft>
              <a:buSzPct val="100000"/>
            </a:pPr>
            <a:r>
              <a:rPr lang="hu-HU" sz="2200" dirty="0"/>
              <a:t>Fenntarthatóság: </a:t>
            </a:r>
            <a:r>
              <a:rPr lang="hu-HU" sz="2200" dirty="0" smtClean="0"/>
              <a:t>a hatékonyságnövelés csökkenti </a:t>
            </a:r>
            <a:r>
              <a:rPr lang="hu-HU" sz="2200" dirty="0"/>
              <a:t>az egészségügyi </a:t>
            </a:r>
            <a:r>
              <a:rPr lang="hu-HU" sz="2200" dirty="0" smtClean="0"/>
              <a:t>ellátások </a:t>
            </a:r>
            <a:r>
              <a:rPr lang="hu-HU" sz="2200" dirty="0"/>
              <a:t>ökológiai lábnyomát és energiafelhasználását.</a:t>
            </a:r>
          </a:p>
          <a:p>
            <a:pPr marL="0" lvl="0" indent="0" algn="just" rtl="0">
              <a:lnSpc>
                <a:spcPct val="120000"/>
              </a:lnSpc>
              <a:spcBef>
                <a:spcPts val="0"/>
              </a:spcBef>
              <a:spcAft>
                <a:spcPts val="0"/>
              </a:spcAft>
              <a:buClr>
                <a:schemeClr val="dk1"/>
              </a:buClr>
              <a:buSzPts val="2400"/>
              <a:buNone/>
            </a:pPr>
            <a:endParaRPr lang="hu" sz="2400" dirty="0"/>
          </a:p>
        </p:txBody>
      </p:sp>
    </p:spTree>
  </p:cSld>
  <p:clrMapOvr>
    <a:masterClrMapping/>
  </p:clrMapOvr>
</p:sld>
</file>

<file path=ppt/theme/theme1.xml><?xml version="1.0" encoding="utf-8"?>
<a:theme xmlns:a="http://schemas.openxmlformats.org/drawingml/2006/main" name="Office-téma">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99F81E6-5884-4F65-8B41-43B1E6D8B0AC}">
  <ds:schemaRefs>
    <ds:schemaRef ds:uri="http://schemas.microsoft.com/sharepoint/v3/contenttype/forms"/>
  </ds:schemaRefs>
</ds:datastoreItem>
</file>

<file path=customXml/itemProps2.xml><?xml version="1.0" encoding="utf-8"?>
<ds:datastoreItem xmlns:ds="http://schemas.openxmlformats.org/officeDocument/2006/customXml" ds:itemID="{D8A0C379-4BE4-48C9-A454-0163C686AA36}">
  <ds:schemaRefs>
    <ds:schemaRef ds:uri="http://schemas.microsoft.com/office/2006/metadata/properties"/>
    <ds:schemaRef ds:uri="http://schemas.microsoft.com/office/infopath/2007/PartnerControls"/>
    <ds:schemaRef ds:uri="7041af30-ae09-480b-a38a-622eca9a1506"/>
    <ds:schemaRef ds:uri="603c054e-d324-4a4b-bfdc-a44c27811fd1"/>
  </ds:schemaRefs>
</ds:datastoreItem>
</file>

<file path=customXml/itemProps3.xml><?xml version="1.0" encoding="utf-8"?>
<ds:datastoreItem xmlns:ds="http://schemas.openxmlformats.org/officeDocument/2006/customXml" ds:itemID="{B989C466-6E09-459E-AB7C-127784D8C7AF}"/>
</file>

<file path=docProps/app.xml><?xml version="1.0" encoding="utf-8"?>
<Properties xmlns="http://schemas.openxmlformats.org/officeDocument/2006/extended-properties" xmlns:vt="http://schemas.openxmlformats.org/officeDocument/2006/docPropsVTypes">
  <TotalTime>619</TotalTime>
  <Words>2011</Words>
  <Application>Microsoft Office PowerPoint</Application>
  <PresentationFormat>Szélesvásznú</PresentationFormat>
  <Paragraphs>148</Paragraphs>
  <Slides>25</Slides>
  <Notes>20</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25</vt:i4>
      </vt:variant>
    </vt:vector>
  </HeadingPairs>
  <TitlesOfParts>
    <vt:vector size="30" baseType="lpstr">
      <vt:lpstr>Arial</vt:lpstr>
      <vt:lpstr>Calibri</vt:lpstr>
      <vt:lpstr>Garamond</vt:lpstr>
      <vt:lpstr>Times New Roman</vt:lpstr>
      <vt:lpstr>Office-téma</vt:lpstr>
      <vt:lpstr>Developing new curriculum outlines and learning materials on climate change's health impacts for medical schools 2021-2-HU01-KA220-HED-000050972</vt:lpstr>
      <vt:lpstr>Az egészségügyi ellátórendszer környezettudatos működtetése, az esélyhátrányok csökkentésének és az alkalmazkodás lehetőségei</vt:lpstr>
      <vt:lpstr>Az előadás segítségével megszerezhető ismeretek</vt:lpstr>
      <vt:lpstr>Egészségügyi ágazat</vt:lpstr>
      <vt:lpstr>Az egészségügyi ágazat és ellátórendszer „zöldítése”</vt:lpstr>
      <vt:lpstr>ÜHG-források hatókörök szerint</vt:lpstr>
      <vt:lpstr>Az egészségügyi ágazat szénlábnyoma</vt:lpstr>
      <vt:lpstr>Az egyes országok egészségügyi ágazatainak szénlábnyoma</vt:lpstr>
      <vt:lpstr>Decentralizált egészségügyi ellátás</vt:lpstr>
      <vt:lpstr>Egészség-egyenlőtlenségek</vt:lpstr>
      <vt:lpstr>Az éghajlatváltozás egészséghatásaival szembeni veszélyeztetettség</vt:lpstr>
      <vt:lpstr>Az éghajlatváltozás egészséghatásaival szembeni veszélyeztetettség Az időseket veszélyeztető hatások hőhullámok idején</vt:lpstr>
      <vt:lpstr>Az éghajlatváltozás egészséghatásaival szembeni veszélyeztetettség Légszennyezés és társadalmi egyenlőtlenségek</vt:lpstr>
      <vt:lpstr>Az éghajlatváltozás egészséghatásaival szembeni veszélyeztetettség Élelmiszerbiztonság és alultápláltság</vt:lpstr>
      <vt:lpstr>Klímaigazságosság</vt:lpstr>
      <vt:lpstr>Adaptáció</vt:lpstr>
      <vt:lpstr>Az egészségkockázatok mérséklésének eszköze: az alkalmazkodás</vt:lpstr>
      <vt:lpstr>Az éghajlatváltozás egészséghatásaival szembeni ellenállóképesség fokozása </vt:lpstr>
      <vt:lpstr>Az éghajlatváltozás egészséghatásaival szembeni ellenállóképesség fokozása </vt:lpstr>
      <vt:lpstr>Az éghajlatváltozás egészséghatásaival szembeni ellenállóképesség fokozása </vt:lpstr>
      <vt:lpstr>Az éghajlatváltozás egészséghatásaival szembeni ellenállóképesség fokozása </vt:lpstr>
      <vt:lpstr>Fő megállapítások</vt:lpstr>
      <vt:lpstr>Ellenőrizze tudását</vt:lpstr>
      <vt:lpstr>Ajánlott irodalom</vt:lpstr>
      <vt:lpstr>PowerPoint-bemutató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 egészségügyi ellátórendszer környezettudatos működztetése, alkalmazkodás és esélyhátrányok</dc:title>
  <dc:creator>Márovics Gergely Péter</dc:creator>
  <cp:lastModifiedBy>Giran</cp:lastModifiedBy>
  <cp:revision>80</cp:revision>
  <dcterms:created xsi:type="dcterms:W3CDTF">2023-07-11T12:02:52Z</dcterms:created>
  <dcterms:modified xsi:type="dcterms:W3CDTF">2025-04-17T09:07:58Z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