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8"/>
  </p:notesMasterIdLst>
  <p:sldIdLst>
    <p:sldId id="333" r:id="rId5"/>
    <p:sldId id="262" r:id="rId6"/>
    <p:sldId id="329" r:id="rId7"/>
    <p:sldId id="266" r:id="rId8"/>
    <p:sldId id="270" r:id="rId9"/>
    <p:sldId id="274" r:id="rId10"/>
    <p:sldId id="271" r:id="rId11"/>
    <p:sldId id="272" r:id="rId12"/>
    <p:sldId id="275" r:id="rId13"/>
    <p:sldId id="323" r:id="rId14"/>
    <p:sldId id="276" r:id="rId15"/>
    <p:sldId id="285" r:id="rId16"/>
    <p:sldId id="278" r:id="rId17"/>
    <p:sldId id="321" r:id="rId18"/>
    <p:sldId id="280" r:id="rId19"/>
    <p:sldId id="286" r:id="rId20"/>
    <p:sldId id="324" r:id="rId21"/>
    <p:sldId id="269" r:id="rId22"/>
    <p:sldId id="267" r:id="rId23"/>
    <p:sldId id="294" r:id="rId24"/>
    <p:sldId id="311" r:id="rId25"/>
    <p:sldId id="305" r:id="rId26"/>
    <p:sldId id="297" r:id="rId27"/>
    <p:sldId id="299" r:id="rId28"/>
    <p:sldId id="313" r:id="rId29"/>
    <p:sldId id="314" r:id="rId30"/>
    <p:sldId id="302" r:id="rId31"/>
    <p:sldId id="316" r:id="rId32"/>
    <p:sldId id="317" r:id="rId33"/>
    <p:sldId id="318" r:id="rId34"/>
    <p:sldId id="331" r:id="rId35"/>
    <p:sldId id="330" r:id="rId36"/>
    <p:sldId id="334" r:id="rId37"/>
  </p:sldIdLst>
  <p:sldSz cx="12192000" cy="6858000"/>
  <p:notesSz cx="6858000" cy="9144000"/>
  <p:defaultTextStyle>
    <a:defPPr rtl="0">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5820"/>
  </p:normalViewPr>
  <p:slideViewPr>
    <p:cSldViewPr snapToGrid="0" showGuides="1">
      <p:cViewPr varScale="1">
        <p:scale>
          <a:sx n="111" d="100"/>
          <a:sy n="111" d="100"/>
        </p:scale>
        <p:origin x="456" y="78"/>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564C6F3-FF8C-CD41-9900-250A26EDE519}" type="datetimeFigureOut">
              <a:rPr lang="en-US" smtClean="0"/>
              <a:t>4/17/2025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D5D8112-43C1-534F-8D30-36DA3C5DD8FD}" type="slidenum">
              <a:rPr lang="en-US" smtClean="0"/>
              <a:t>‹#›</a:t>
            </a:fld>
            <a:endParaRPr lang="en-US"/>
          </a:p>
        </p:txBody>
      </p:sp>
    </p:spTree>
    <p:extLst>
      <p:ext uri="{BB962C8B-B14F-4D97-AF65-F5344CB8AC3E}">
        <p14:creationId xmlns:p14="http://schemas.microsoft.com/office/powerpoint/2010/main" val="1311984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endParaRPr lang="de-DE" dirty="0"/>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20</a:t>
            </a:fld>
            <a:endParaRPr lang="de-DE"/>
          </a:p>
        </p:txBody>
      </p:sp>
    </p:spTree>
    <p:extLst>
      <p:ext uri="{BB962C8B-B14F-4D97-AF65-F5344CB8AC3E}">
        <p14:creationId xmlns:p14="http://schemas.microsoft.com/office/powerpoint/2010/main" val="2558873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hu"/>
              <a:t>https://www.betterhealth.vic.gov.au/</a:t>
            </a:r>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23</a:t>
            </a:fld>
            <a:endParaRPr lang="de-DE"/>
          </a:p>
        </p:txBody>
      </p:sp>
    </p:spTree>
    <p:extLst>
      <p:ext uri="{BB962C8B-B14F-4D97-AF65-F5344CB8AC3E}">
        <p14:creationId xmlns:p14="http://schemas.microsoft.com/office/powerpoint/2010/main" val="1860132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hu"/>
              <a:t>https://www.betterhealth.vic.gov.au/</a:t>
            </a:r>
          </a:p>
        </p:txBody>
      </p:sp>
      <p:sp>
        <p:nvSpPr>
          <p:cNvPr id="4" name="Dia számának helye 3"/>
          <p:cNvSpPr>
            <a:spLocks noGrp="1"/>
          </p:cNvSpPr>
          <p:nvPr>
            <p:ph type="sldNum" sz="quarter" idx="10"/>
          </p:nvPr>
        </p:nvSpPr>
        <p:spPr/>
        <p:txBody>
          <a:bodyPr rtlCol="0"/>
          <a:lstStyle/>
          <a:p>
            <a:pPr rtl="0"/>
            <a:fld id="{F54AA1A7-F98A-4E1D-BFFB-4285D5EE406B}" type="slidenum">
              <a:rPr lang="de-DE" smtClean="0"/>
              <a:t>24</a:t>
            </a:fld>
            <a:endParaRPr lang="de-DE"/>
          </a:p>
        </p:txBody>
      </p:sp>
    </p:spTree>
    <p:extLst>
      <p:ext uri="{BB962C8B-B14F-4D97-AF65-F5344CB8AC3E}">
        <p14:creationId xmlns:p14="http://schemas.microsoft.com/office/powerpoint/2010/main" val="2188865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hu"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hu"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a:solidFill>
                    <a:srgbClr val="333333"/>
                  </a:solidFill>
                  <a:latin typeface="+mn-lt"/>
                </a:rPr>
                <a:t>This learning material © 2023-2024 by CLIMATEMED project (</a:t>
              </a:r>
              <a:r>
                <a:rPr lang="hu" sz="1200">
                  <a:solidFill>
                    <a:srgbClr val="333333"/>
                  </a:solidFill>
                  <a:latin typeface="+mn-lt"/>
                  <a:hlinkClick r:id="rId4"/>
                </a:rPr>
                <a:t>www.climatemed.eu</a:t>
              </a:r>
              <a:r>
                <a:rPr lang="hu" sz="1200">
                  <a:solidFill>
                    <a:srgbClr val="333333"/>
                  </a:solidFill>
                  <a:latin typeface="+mn-lt"/>
                </a:rPr>
                <a:t>) is licensed under CC BY 4.0.</a:t>
              </a:r>
              <a:endParaRPr lang="hu-HU" sz="1200" dirty="0">
                <a:solidFill>
                  <a:srgbClr val="333333"/>
                </a:solidFill>
                <a:latin typeface="+mn-lt"/>
              </a:endParaRPr>
            </a:p>
            <a:p>
              <a:pPr rtl="0"/>
              <a:r>
                <a:rPr lang="hu" sz="1200">
                  <a:solidFill>
                    <a:srgbClr val="333333"/>
                  </a:solidFill>
                  <a:latin typeface="+mn-lt"/>
                </a:rPr>
                <a:t>To view a copy of this license, visit </a:t>
              </a:r>
              <a:r>
                <a:rPr lang="hu" sz="1200">
                  <a:solidFill>
                    <a:srgbClr val="333333"/>
                  </a:solidFill>
                  <a:latin typeface="+mn-lt"/>
                  <a:hlinkClick r:id="rId5"/>
                </a:rPr>
                <a:t>https://creativecommons.org/licenses/by/4.0/</a:t>
              </a:r>
              <a:r>
                <a:rPr lang="hu"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Függőleges szöveg helye 2"/>
          <p:cNvSpPr>
            <a:spLocks noGrp="1"/>
          </p:cNvSpPr>
          <p:nvPr>
            <p:ph type="body" orient="vert" idx="1"/>
          </p:nvPr>
        </p:nvSpPr>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normAutofit/>
          </a:bodyPr>
          <a:lstStyle>
            <a:lvl1pPr>
              <a:defRPr sz="3200" b="1">
                <a:solidFill>
                  <a:schemeClr val="tx1"/>
                </a:solidFill>
                <a:latin typeface="+mn-lt"/>
              </a:defRPr>
            </a:lvl1pPr>
          </a:lstStyle>
          <a:p>
            <a:pPr rtl="0"/>
            <a:r>
              <a:rPr lang="hu" dirty="0"/>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200" baseline="0">
                <a:solidFill>
                  <a:schemeClr val="tx1"/>
                </a:solidFill>
                <a:latin typeface="+mn-lt"/>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hu" noProof="0" dirty="0"/>
              <a:t>Main text (First level)</a:t>
            </a:r>
          </a:p>
          <a:p>
            <a:pPr lvl="1" rtl="0"/>
            <a:r>
              <a:rPr lang="hu" noProof="0" dirty="0"/>
              <a:t>Second level</a:t>
            </a:r>
          </a:p>
          <a:p>
            <a:pPr lvl="2" rtl="0"/>
            <a:r>
              <a:rPr lang="hu" noProof="0" dirty="0"/>
              <a:t>Third level</a:t>
            </a:r>
          </a:p>
          <a:p>
            <a:pPr lvl="3" rtl="0"/>
            <a:r>
              <a:rPr lang="hu"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hu"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hu"/>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hu"/>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hu"/>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hu"/>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2025. 04. 17.</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eea.europa.eu/publications/climate-change-impacts-on-health" TargetMode="External"/><Relationship Id="rId2" Type="http://schemas.openxmlformats.org/officeDocument/2006/relationships/hyperlink" Target="https://doi.org/10.1186/s12302-022-00621-3" TargetMode="External"/><Relationship Id="rId1" Type="http://schemas.openxmlformats.org/officeDocument/2006/relationships/slideLayout" Target="../slideLayouts/slideLayout2.xml"/><Relationship Id="rId6" Type="http://schemas.openxmlformats.org/officeDocument/2006/relationships/hyperlink" Target="https://www.eea.europa.eu/publications/europes-changing-climate-hazards-1/what-will-the-future-bring" TargetMode="External"/><Relationship Id="rId5" Type="http://schemas.openxmlformats.org/officeDocument/2006/relationships/hyperlink" Target="https://doi.org/10.1016/S2542-5196(21)00200-X" TargetMode="External"/><Relationship Id="rId4" Type="http://schemas.openxmlformats.org/officeDocument/2006/relationships/hyperlink" Target="https://www.who.int/publications/i/item/WHO-EURO-2011-2510-42266-58691"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s://doi.org/10.1016/S2542-5196(21)00200-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718517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églalap 8"/>
          <p:cNvSpPr/>
          <p:nvPr/>
        </p:nvSpPr>
        <p:spPr>
          <a:xfrm>
            <a:off x="1999149" y="6113787"/>
            <a:ext cx="8928992" cy="215444"/>
          </a:xfrm>
          <a:prstGeom prst="rect">
            <a:avLst/>
          </a:prstGeom>
        </p:spPr>
        <p:txBody>
          <a:bodyPr wrap="square" rtlCol="0">
            <a:spAutoFit/>
          </a:bodyPr>
          <a:lstStyle/>
          <a:p>
            <a:pPr rtl="0"/>
            <a:r>
              <a:rPr lang="hu" sz="800"/>
              <a:t>Forrás:  Акутагава - Own work, CC BY-SA 3.0, https://commons.wikimedia.org/w/index.php?curid=11114108</a:t>
            </a:r>
          </a:p>
        </p:txBody>
      </p:sp>
      <p:pic>
        <p:nvPicPr>
          <p:cNvPr id="10" name="Picture 2" descr="C:\Users\paldy.anna\Downloads\Smog_Moscow_August_20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8690" y="1381734"/>
            <a:ext cx="7149150" cy="4766100"/>
          </a:xfrm>
          <a:prstGeom prst="rect">
            <a:avLst/>
          </a:prstGeom>
          <a:noFill/>
          <a:extLst>
            <a:ext uri="{909E8E84-426E-40DD-AFC4-6F175D3DCCD1}">
              <a14:hiddenFill xmlns:a14="http://schemas.microsoft.com/office/drawing/2010/main">
                <a:solidFill>
                  <a:srgbClr val="FFFFFF"/>
                </a:solidFill>
              </a14:hiddenFill>
            </a:ext>
          </a:extLst>
        </p:spPr>
      </p:pic>
      <p:sp>
        <p:nvSpPr>
          <p:cNvPr id="11" name="Téglalap 10"/>
          <p:cNvSpPr/>
          <p:nvPr/>
        </p:nvSpPr>
        <p:spPr>
          <a:xfrm>
            <a:off x="2078690" y="724969"/>
            <a:ext cx="7149150" cy="646331"/>
          </a:xfrm>
          <a:prstGeom prst="rect">
            <a:avLst/>
          </a:prstGeom>
        </p:spPr>
        <p:txBody>
          <a:bodyPr wrap="square" rtlCol="0">
            <a:spAutoFit/>
          </a:bodyPr>
          <a:lstStyle/>
          <a:p>
            <a:pPr algn="ctr" rtl="0"/>
            <a:r>
              <a:rPr lang="hu" dirty="0"/>
              <a:t>Moszkva, Oroszország, Yasenevo, Aivazovskogo </a:t>
            </a:r>
            <a:r>
              <a:rPr lang="hu" dirty="0" smtClean="0"/>
              <a:t>utca </a:t>
            </a:r>
            <a:endParaRPr lang="hu-HU" dirty="0"/>
          </a:p>
          <a:p>
            <a:pPr algn="ctr" rtl="0"/>
            <a:r>
              <a:rPr lang="hu" dirty="0" smtClean="0"/>
              <a:t>2010</a:t>
            </a:r>
            <a:r>
              <a:rPr lang="hu" dirty="0"/>
              <a:t>. június 17., 20:22 </a:t>
            </a:r>
            <a:r>
              <a:rPr lang="hu" dirty="0" smtClean="0"/>
              <a:t>                      2010</a:t>
            </a:r>
            <a:r>
              <a:rPr lang="hu" dirty="0"/>
              <a:t>. augusztus 7., 17:05</a:t>
            </a:r>
          </a:p>
        </p:txBody>
      </p:sp>
      <p:sp>
        <p:nvSpPr>
          <p:cNvPr id="7" name="Cím 1"/>
          <p:cNvSpPr>
            <a:spLocks noGrp="1"/>
          </p:cNvSpPr>
          <p:nvPr>
            <p:ph type="title"/>
          </p:nvPr>
        </p:nvSpPr>
        <p:spPr>
          <a:xfrm>
            <a:off x="192504" y="153009"/>
            <a:ext cx="11999495" cy="781766"/>
          </a:xfrm>
        </p:spPr>
        <p:txBody>
          <a:bodyPr rtlCol="0">
            <a:noAutofit/>
          </a:bodyPr>
          <a:lstStyle/>
          <a:p>
            <a:pPr rtl="0"/>
            <a:r>
              <a:rPr lang="hu" dirty="0">
                <a:cs typeface="Arial" panose="020B0604020202020204" pitchFamily="34" charset="0"/>
              </a:rPr>
              <a:t>Az erdőtüzek </a:t>
            </a:r>
            <a:r>
              <a:rPr lang="hu" dirty="0" smtClean="0">
                <a:cs typeface="Arial" panose="020B0604020202020204" pitchFamily="34" charset="0"/>
              </a:rPr>
              <a:t>egészségkockázatai – füstexpozíció</a:t>
            </a:r>
            <a:endParaRPr lang="de-DE" dirty="0">
              <a:cs typeface="Arial" panose="020B0604020202020204" pitchFamily="34" charset="0"/>
            </a:endParaRPr>
          </a:p>
        </p:txBody>
      </p:sp>
    </p:spTree>
    <p:extLst>
      <p:ext uri="{BB962C8B-B14F-4D97-AF65-F5344CB8AC3E}">
        <p14:creationId xmlns:p14="http://schemas.microsoft.com/office/powerpoint/2010/main" val="309505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Aszály</a:t>
            </a:r>
            <a:endParaRPr lang="de-DE" dirty="0">
              <a:cs typeface="Arial" panose="020B0604020202020204" pitchFamily="34" charset="0"/>
            </a:endParaRPr>
          </a:p>
        </p:txBody>
      </p:sp>
      <p:sp>
        <p:nvSpPr>
          <p:cNvPr id="3" name="Tartalom helye 2"/>
          <p:cNvSpPr>
            <a:spLocks noGrp="1"/>
          </p:cNvSpPr>
          <p:nvPr>
            <p:ph idx="1"/>
          </p:nvPr>
        </p:nvSpPr>
        <p:spPr>
          <a:xfrm>
            <a:off x="192505" y="2688692"/>
            <a:ext cx="3594491" cy="2840840"/>
          </a:xfrm>
        </p:spPr>
        <p:txBody>
          <a:bodyPr rtlCol="0">
            <a:noAutofit/>
          </a:bodyPr>
          <a:lstStyle/>
          <a:p>
            <a:pPr marL="0" indent="0" algn="just">
              <a:buNone/>
            </a:pPr>
            <a:r>
              <a:rPr lang="hu-HU" sz="1800" dirty="0"/>
              <a:t>Az</a:t>
            </a:r>
            <a:r>
              <a:rPr lang="hu-HU" sz="1600" dirty="0"/>
              <a:t> </a:t>
            </a:r>
            <a:r>
              <a:rPr lang="hu-HU" sz="1800" dirty="0"/>
              <a:t>aszály a természetes éghajlati ciklus része, amely hosszú ideig tartó csapadékhiányt jelent</a:t>
            </a:r>
            <a:r>
              <a:rPr lang="hu-HU" sz="1800" dirty="0" smtClean="0"/>
              <a:t>.</a:t>
            </a:r>
          </a:p>
          <a:p>
            <a:pPr marL="0" indent="0" algn="just">
              <a:buNone/>
            </a:pPr>
            <a:r>
              <a:rPr lang="hu-HU" sz="1800" dirty="0" smtClean="0"/>
              <a:t>Bárhol </a:t>
            </a:r>
            <a:r>
              <a:rPr lang="hu-HU" sz="1800" dirty="0"/>
              <a:t>előfordulhat a világon, és komoly következményekkel járhat a vízellátásra, a </a:t>
            </a:r>
            <a:r>
              <a:rPr lang="hu-HU" sz="1800" dirty="0" smtClean="0"/>
              <a:t>mezőgazdaságra, az emberi és állati az </a:t>
            </a:r>
            <a:r>
              <a:rPr lang="hu-HU" sz="1800" dirty="0"/>
              <a:t>egészségre.</a:t>
            </a:r>
          </a:p>
          <a:p>
            <a:pPr marL="0" indent="0" algn="just" rtl="0">
              <a:lnSpc>
                <a:spcPct val="130000"/>
              </a:lnSpc>
              <a:buNone/>
            </a:pPr>
            <a:endParaRPr lang="hu" sz="2200" dirty="0">
              <a:latin typeface="Arial" panose="020B0604020202020204" pitchFamily="34" charset="0"/>
              <a:cs typeface="Arial" panose="020B0604020202020204" pitchFamily="34" charset="0"/>
            </a:endParaRPr>
          </a:p>
        </p:txBody>
      </p:sp>
      <p:pic>
        <p:nvPicPr>
          <p:cNvPr id="5122" name="Picture 2" descr="Droug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2020" y="153009"/>
            <a:ext cx="8037312" cy="5376523"/>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0" y="6180546"/>
            <a:ext cx="11646569" cy="200055"/>
          </a:xfrm>
          <a:prstGeom prst="rect">
            <a:avLst/>
          </a:prstGeom>
        </p:spPr>
        <p:txBody>
          <a:bodyPr wrap="square" rtlCol="0">
            <a:spAutoFit/>
          </a:bodyPr>
          <a:lstStyle/>
          <a:p>
            <a:pPr rtl="0"/>
            <a:r>
              <a:rPr lang="hu" sz="700"/>
              <a:t>https://www.who.int/health-topics/drought?gclid=Cj0KCQjwu-KiBhCsARIsAPztUF3i7krKNNuckPiSoh5gocw9gdNKGiWNlylf4UusHYcI4JgM67TdfBQaAjbiEALw_wcB#tab=tab_1</a:t>
            </a:r>
          </a:p>
        </p:txBody>
      </p:sp>
    </p:spTree>
    <p:extLst>
      <p:ext uri="{BB962C8B-B14F-4D97-AF65-F5344CB8AC3E}">
        <p14:creationId xmlns:p14="http://schemas.microsoft.com/office/powerpoint/2010/main" val="1775781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732" y="82583"/>
            <a:ext cx="8838535" cy="6248606"/>
          </a:xfrm>
          <a:prstGeom prst="rect">
            <a:avLst/>
          </a:prstGeom>
        </p:spPr>
      </p:pic>
    </p:spTree>
    <p:extLst>
      <p:ext uri="{BB962C8B-B14F-4D97-AF65-F5344CB8AC3E}">
        <p14:creationId xmlns:p14="http://schemas.microsoft.com/office/powerpoint/2010/main" val="3881456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Aszály – </a:t>
            </a:r>
            <a:r>
              <a:rPr lang="hu" dirty="0" smtClean="0">
                <a:cs typeface="Arial" panose="020B0604020202020204" pitchFamily="34" charset="0"/>
              </a:rPr>
              <a:t>egészségkockázatok</a:t>
            </a:r>
            <a:endParaRPr lang="de-DE" dirty="0">
              <a:cs typeface="Arial" panose="020B0604020202020204" pitchFamily="34" charset="0"/>
            </a:endParaRPr>
          </a:p>
        </p:txBody>
      </p:sp>
      <p:sp>
        <p:nvSpPr>
          <p:cNvPr id="3" name="Tartalom helye 2"/>
          <p:cNvSpPr>
            <a:spLocks noGrp="1"/>
          </p:cNvSpPr>
          <p:nvPr>
            <p:ph idx="1"/>
          </p:nvPr>
        </p:nvSpPr>
        <p:spPr>
          <a:xfrm>
            <a:off x="150282" y="940279"/>
            <a:ext cx="11496287" cy="5174169"/>
          </a:xfrm>
        </p:spPr>
        <p:txBody>
          <a:bodyPr rtlCol="0">
            <a:normAutofit fontScale="85000" lnSpcReduction="10000"/>
          </a:bodyPr>
          <a:lstStyle/>
          <a:p>
            <a:pPr algn="just"/>
            <a:r>
              <a:rPr lang="hu-HU" sz="2400" dirty="0" smtClean="0"/>
              <a:t>Az aszály következtében fellépő víz- és élelmiszerhiány komoly veszélyt jelent az érintett lakosság számára, növelve a betegségek és a halálozás kockázatát. Az egészséghatások lehetnek </a:t>
            </a:r>
            <a:r>
              <a:rPr lang="hu-HU" sz="2400" dirty="0" err="1" smtClean="0"/>
              <a:t>akutak</a:t>
            </a:r>
            <a:r>
              <a:rPr lang="hu-HU" sz="2400" dirty="0" smtClean="0"/>
              <a:t> és </a:t>
            </a:r>
            <a:r>
              <a:rPr lang="hu-HU" sz="2400" dirty="0" err="1" smtClean="0"/>
              <a:t>krónikusak</a:t>
            </a:r>
            <a:r>
              <a:rPr lang="hu-HU" sz="2400" dirty="0" smtClean="0"/>
              <a:t> is, többek között:</a:t>
            </a:r>
          </a:p>
          <a:p>
            <a:pPr lvl="1" algn="just"/>
            <a:r>
              <a:rPr lang="hu-HU" sz="2200" dirty="0" smtClean="0"/>
              <a:t>Alultápláltság, amely az élelmiszerhiány következménye, beleértve a </a:t>
            </a:r>
            <a:r>
              <a:rPr lang="hu-HU" sz="2200" dirty="0" err="1" smtClean="0"/>
              <a:t>mikrotápanyaghiányt</a:t>
            </a:r>
            <a:r>
              <a:rPr lang="hu-HU" sz="2200" dirty="0" smtClean="0"/>
              <a:t>, és az ezzel összefüggő betegségeket, például a vashiányos vérszegénységet.</a:t>
            </a:r>
          </a:p>
          <a:p>
            <a:pPr lvl="1" algn="just"/>
            <a:r>
              <a:rPr lang="hu-HU" sz="2200" dirty="0" smtClean="0"/>
              <a:t>Fertőző betegségek fokozott kockázata, mint a kolera, hastífusz és TBC, amelyeket az elégtelen vízellátás, a rossz higiéniai körülmények és a lakóhelyüket elhagyni kényszerült emberek mozgása segíthet elő.</a:t>
            </a:r>
          </a:p>
          <a:p>
            <a:pPr lvl="1" algn="just"/>
            <a:r>
              <a:rPr lang="hu-HU" sz="2200" dirty="0" err="1" smtClean="0"/>
              <a:t>Pszichoszociális</a:t>
            </a:r>
            <a:r>
              <a:rPr lang="hu-HU" sz="2200" dirty="0" smtClean="0"/>
              <a:t> stressz és mentális problémák, amelyek az életkörülmények romlásából, a megélhetés elvesztéséből és a jövővel kapcsolatos bizonytalanságokkal függenek össze.</a:t>
            </a:r>
          </a:p>
          <a:p>
            <a:pPr lvl="1" algn="just"/>
            <a:r>
              <a:rPr lang="hu-HU" sz="2200" dirty="0" smtClean="0"/>
              <a:t>Az egészségügyi szolgáltatások elérhetőségének korlátozottabbá válása, amelyet a vízhiány, az anyagi források szűkössége vagy az egészségügyi dolgozók elvándorlása okozhat.</a:t>
            </a:r>
          </a:p>
          <a:p>
            <a:pPr algn="just"/>
            <a:r>
              <a:rPr lang="hu-HU" sz="2400" dirty="0" smtClean="0"/>
              <a:t>Ezen túlmenően az aszály hozzájárulhat a levegő minőségének romlásához, növelve az erdőtüzek és porviharok gyakoriságát, amelyek különösen veszélyesek a légzőszervi betegségekben szenvedők számára.</a:t>
            </a:r>
          </a:p>
          <a:p>
            <a:pPr rtl="0"/>
            <a:endParaRPr lang="hu-HU" dirty="0"/>
          </a:p>
        </p:txBody>
      </p:sp>
      <p:sp>
        <p:nvSpPr>
          <p:cNvPr id="4" name="Téglalap 3"/>
          <p:cNvSpPr/>
          <p:nvPr/>
        </p:nvSpPr>
        <p:spPr>
          <a:xfrm>
            <a:off x="0" y="6180546"/>
            <a:ext cx="11646569" cy="200055"/>
          </a:xfrm>
          <a:prstGeom prst="rect">
            <a:avLst/>
          </a:prstGeom>
        </p:spPr>
        <p:txBody>
          <a:bodyPr wrap="square" rtlCol="0">
            <a:spAutoFit/>
          </a:bodyPr>
          <a:lstStyle/>
          <a:p>
            <a:pPr rtl="0"/>
            <a:r>
              <a:rPr lang="hu" sz="700"/>
              <a:t>https://www.who.int/health-topics/drought?gclid=Cj0KCQjwu-KiBhCsARIsAPztUF3i7krKNNuckPiSoh5gocw9gdNKGiWNlylf4UusHYcI4JgM67TdfBQaAjbiEALw_wcB#tab=tab_1</a:t>
            </a:r>
          </a:p>
        </p:txBody>
      </p:sp>
    </p:spTree>
    <p:extLst>
      <p:ext uri="{BB962C8B-B14F-4D97-AF65-F5344CB8AC3E}">
        <p14:creationId xmlns:p14="http://schemas.microsoft.com/office/powerpoint/2010/main" val="2573401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églalap 5"/>
          <p:cNvSpPr/>
          <p:nvPr/>
        </p:nvSpPr>
        <p:spPr>
          <a:xfrm>
            <a:off x="1687398" y="6002859"/>
            <a:ext cx="10357015" cy="348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4" name="Kép 3"/>
          <p:cNvPicPr>
            <a:picLocks noChangeAspect="1"/>
          </p:cNvPicPr>
          <p:nvPr/>
        </p:nvPicPr>
        <p:blipFill>
          <a:blip r:embed="rId2"/>
          <a:stretch>
            <a:fillRect/>
          </a:stretch>
        </p:blipFill>
        <p:spPr>
          <a:xfrm>
            <a:off x="907003" y="1288412"/>
            <a:ext cx="10292923" cy="4683511"/>
          </a:xfrm>
          <a:prstGeom prst="rect">
            <a:avLst/>
          </a:prstGeom>
        </p:spPr>
      </p:pic>
      <p:sp>
        <p:nvSpPr>
          <p:cNvPr id="5" name="Téglalap 4"/>
          <p:cNvSpPr/>
          <p:nvPr/>
        </p:nvSpPr>
        <p:spPr>
          <a:xfrm>
            <a:off x="3733016" y="6167143"/>
            <a:ext cx="8012781" cy="215444"/>
          </a:xfrm>
          <a:prstGeom prst="rect">
            <a:avLst/>
          </a:prstGeom>
        </p:spPr>
        <p:txBody>
          <a:bodyPr wrap="square" rtlCol="0">
            <a:spAutoFit/>
          </a:bodyPr>
          <a:lstStyle/>
          <a:p>
            <a:pPr rtl="0"/>
            <a:r>
              <a:rPr lang="hu" sz="800" i="1">
                <a:solidFill>
                  <a:schemeClr val="bg1">
                    <a:lumMod val="50000"/>
                  </a:schemeClr>
                </a:solidFill>
              </a:rPr>
              <a:t>Beltrame és mtsai. </a:t>
            </a:r>
            <a:r>
              <a:rPr lang="hu" sz="800">
                <a:solidFill>
                  <a:schemeClr val="bg1">
                    <a:lumMod val="50000"/>
                  </a:schemeClr>
                </a:solidFill>
              </a:rPr>
              <a:t>Az aszály és az egészség közötti útvonalak megértése a WHO európai régiójában</a:t>
            </a:r>
            <a:r>
              <a:rPr lang="hu" sz="800"/>
              <a:t> </a:t>
            </a:r>
            <a:r>
              <a:rPr lang="hu" sz="800" i="1">
                <a:solidFill>
                  <a:schemeClr val="bg1">
                    <a:lumMod val="50000"/>
                  </a:schemeClr>
                </a:solidFill>
              </a:rPr>
              <a:t>- ludovica.beltrame@bristol.ac.uk</a:t>
            </a:r>
            <a:endParaRPr lang="de-DE" sz="800" dirty="0">
              <a:solidFill>
                <a:schemeClr val="bg1">
                  <a:lumMod val="50000"/>
                </a:schemeClr>
              </a:solidFill>
            </a:endParaRPr>
          </a:p>
        </p:txBody>
      </p:sp>
      <p:sp>
        <p:nvSpPr>
          <p:cNvPr id="8" name="Cím 1"/>
          <p:cNvSpPr txBox="1">
            <a:spLocks/>
          </p:cNvSpPr>
          <p:nvPr/>
        </p:nvSpPr>
        <p:spPr>
          <a:xfrm>
            <a:off x="344905" y="305409"/>
            <a:ext cx="11896826" cy="549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a:lstStyle>
          <a:p>
            <a:r>
              <a:rPr lang="en-US" smtClean="0"/>
              <a:t>Az aszállyal kapcsolatos egészségkockázatok és az alkalmazkodási stratégiák</a:t>
            </a:r>
            <a:endParaRPr lang="en-US" dirty="0"/>
          </a:p>
        </p:txBody>
      </p:sp>
    </p:spTree>
    <p:extLst>
      <p:ext uri="{BB962C8B-B14F-4D97-AF65-F5344CB8AC3E}">
        <p14:creationId xmlns:p14="http://schemas.microsoft.com/office/powerpoint/2010/main" val="170769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Aszály </a:t>
            </a:r>
            <a:r>
              <a:rPr lang="hu" dirty="0" smtClean="0">
                <a:cs typeface="Arial" panose="020B0604020202020204" pitchFamily="34" charset="0"/>
              </a:rPr>
              <a:t>és migráció</a:t>
            </a:r>
            <a:endParaRPr lang="de-DE" dirty="0">
              <a:cs typeface="Arial" panose="020B0604020202020204" pitchFamily="34" charset="0"/>
            </a:endParaRPr>
          </a:p>
        </p:txBody>
      </p:sp>
      <p:sp>
        <p:nvSpPr>
          <p:cNvPr id="3" name="Tartalom helye 2"/>
          <p:cNvSpPr>
            <a:spLocks noGrp="1"/>
          </p:cNvSpPr>
          <p:nvPr>
            <p:ph idx="1"/>
          </p:nvPr>
        </p:nvSpPr>
        <p:spPr>
          <a:xfrm>
            <a:off x="192506" y="1604513"/>
            <a:ext cx="11263374" cy="4701159"/>
          </a:xfrm>
        </p:spPr>
        <p:txBody>
          <a:bodyPr rtlCol="0">
            <a:normAutofit/>
          </a:bodyPr>
          <a:lstStyle/>
          <a:p>
            <a:pPr algn="just">
              <a:spcAft>
                <a:spcPts val="2000"/>
              </a:spcAft>
            </a:pPr>
            <a:r>
              <a:rPr lang="hu-HU" sz="2000" dirty="0"/>
              <a:t>A hosszan tartó aszály miatt sok ember kényszerül elhagyni otthonát, mivel a víz- és élelmiszerforrások kimerülnek. Ez leginkább száraz és félszáraz területeken fordul elő, ahol a mezőgazdasági termelés csökkenése megélhetési válsághoz vezethet.</a:t>
            </a:r>
          </a:p>
          <a:p>
            <a:pPr algn="just">
              <a:spcAft>
                <a:spcPts val="2000"/>
              </a:spcAft>
            </a:pPr>
            <a:r>
              <a:rPr lang="hu-HU" sz="2000" dirty="0"/>
              <a:t>Az aszály okozta migráció nemcsak az érintett közösségekre van hatással, hanem a befogadó területeken is társadalmi és gazdasági kihívásokat eredményezhet. A migráció növeli a túlzsúfoltságot, az egészségkockázatokat és a fertőző betegségek terjedésének esélyét.</a:t>
            </a:r>
          </a:p>
          <a:p>
            <a:pPr algn="just">
              <a:spcAft>
                <a:spcPts val="2000"/>
              </a:spcAft>
            </a:pPr>
            <a:r>
              <a:rPr lang="hu-HU" sz="2000" dirty="0"/>
              <a:t>Az elvándorlás mentális </a:t>
            </a:r>
            <a:r>
              <a:rPr lang="hu-HU" sz="2000" dirty="0" smtClean="0"/>
              <a:t>egészségproblémákat </a:t>
            </a:r>
            <a:r>
              <a:rPr lang="hu-HU" sz="2000" dirty="0"/>
              <a:t>is okozhat a lakóhely, a közösségi kapcsolatok és a stabil élet elvesztése miatt. A migránsok számára kulcsfontosságú a megfelelő egészségügyi ellátás, valamint a szociális és pszichológiai támogatás biztosítása, hogy csökkentsék az alkalmazkodásból fakadó nehézségeket.</a:t>
            </a:r>
          </a:p>
        </p:txBody>
      </p:sp>
    </p:spTree>
    <p:extLst>
      <p:ext uri="{BB962C8B-B14F-4D97-AF65-F5344CB8AC3E}">
        <p14:creationId xmlns:p14="http://schemas.microsoft.com/office/powerpoint/2010/main" val="26718358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414732"/>
            <a:ext cx="11461782" cy="5126056"/>
          </a:xfrm>
        </p:spPr>
        <p:txBody>
          <a:bodyPr rtlCol="0">
            <a:normAutofit/>
          </a:bodyPr>
          <a:lstStyle/>
          <a:p>
            <a:pPr marL="0" indent="0" algn="just">
              <a:buNone/>
            </a:pPr>
            <a:r>
              <a:rPr lang="hu-HU" dirty="0" smtClean="0"/>
              <a:t>Főbb egészségkockázatok a klímamigrációval összefüggésben:</a:t>
            </a:r>
          </a:p>
          <a:p>
            <a:pPr lvl="1" algn="just"/>
            <a:r>
              <a:rPr lang="hu-HU" dirty="0" smtClean="0"/>
              <a:t>Fertőző betegségek, például tuberkulózis vagy HIV, amelyek előfordulási aránya eltérhet a származási és a befogadó országokban.</a:t>
            </a:r>
          </a:p>
          <a:p>
            <a:pPr lvl="1" algn="just"/>
            <a:r>
              <a:rPr lang="hu-HU" dirty="0" smtClean="0"/>
              <a:t>Trópusi betegségek, mint a malária vagy a </a:t>
            </a:r>
            <a:r>
              <a:rPr lang="hu-HU" dirty="0" err="1" smtClean="0"/>
              <a:t>dengue</a:t>
            </a:r>
            <a:r>
              <a:rPr lang="hu-HU" dirty="0" smtClean="0"/>
              <a:t>-láz, amelyek felismerése és kezelése nehezebb lehet olyan országokban, ahol ezek ritkán fordulnak elő.</a:t>
            </a:r>
          </a:p>
          <a:p>
            <a:pPr lvl="1" algn="just"/>
            <a:r>
              <a:rPr lang="hu-HU" dirty="0" smtClean="0"/>
              <a:t>Diagnosztikai kihívások, mivel egyes betegségek eltérő tüneteket mutathatnak a különböző etnikai csoportoknál.</a:t>
            </a:r>
          </a:p>
          <a:p>
            <a:pPr lvl="1" algn="just"/>
            <a:r>
              <a:rPr lang="hu-HU" dirty="0" smtClean="0"/>
              <a:t>Pszichológiai és fizikai kimerültség, amelyet a hosszú és gyakran veszélyes migrációs útvonalak okoznak.</a:t>
            </a:r>
          </a:p>
          <a:p>
            <a:pPr lvl="1" algn="just"/>
            <a:r>
              <a:rPr lang="hu-HU" dirty="0" smtClean="0"/>
              <a:t>A befogadó országok felelőssége, hogy megfelelő egészségügyi ellátást és támogatást biztosítsanak a migránsok számára, ezzel segítve beilleszkedésüket és csökkentve az egészségkockázatokat.</a:t>
            </a:r>
          </a:p>
          <a:p>
            <a:pPr algn="just" rtl="0">
              <a:lnSpc>
                <a:spcPct val="120000"/>
              </a:lnSpc>
            </a:pPr>
            <a:endParaRPr lang="hu-HU" dirty="0">
              <a:latin typeface="Arial" panose="020B0604020202020204" pitchFamily="34" charset="0"/>
              <a:cs typeface="Arial" panose="020B0604020202020204" pitchFamily="34" charset="0"/>
            </a:endParaRPr>
          </a:p>
        </p:txBody>
      </p:sp>
      <p:sp>
        <p:nvSpPr>
          <p:cNvPr id="5" name="Cím 1"/>
          <p:cNvSpPr>
            <a:spLocks noGrp="1"/>
          </p:cNvSpPr>
          <p:nvPr>
            <p:ph type="title"/>
          </p:nvPr>
        </p:nvSpPr>
        <p:spPr>
          <a:xfrm>
            <a:off x="192505" y="153009"/>
            <a:ext cx="11896826" cy="549635"/>
          </a:xfrm>
        </p:spPr>
        <p:txBody>
          <a:bodyPr rtlCol="0">
            <a:normAutofit/>
          </a:bodyPr>
          <a:lstStyle/>
          <a:p>
            <a:pPr rtl="0"/>
            <a:r>
              <a:rPr lang="hu" dirty="0">
                <a:cs typeface="Arial" panose="020B0604020202020204" pitchFamily="34" charset="0"/>
              </a:rPr>
              <a:t>Aszály </a:t>
            </a:r>
            <a:r>
              <a:rPr lang="hu" dirty="0" smtClean="0">
                <a:cs typeface="Arial" panose="020B0604020202020204" pitchFamily="34" charset="0"/>
              </a:rPr>
              <a:t>és migráció</a:t>
            </a:r>
            <a:endParaRPr lang="de-DE" dirty="0">
              <a:cs typeface="Arial" panose="020B0604020202020204" pitchFamily="34" charset="0"/>
            </a:endParaRPr>
          </a:p>
        </p:txBody>
      </p:sp>
    </p:spTree>
    <p:extLst>
      <p:ext uri="{BB962C8B-B14F-4D97-AF65-F5344CB8AC3E}">
        <p14:creationId xmlns:p14="http://schemas.microsoft.com/office/powerpoint/2010/main" val="2656065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Kép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7487" y="135457"/>
            <a:ext cx="8719361" cy="6122828"/>
          </a:xfrm>
          <a:prstGeom prst="rect">
            <a:avLst/>
          </a:prstGeom>
        </p:spPr>
      </p:pic>
      <p:pic>
        <p:nvPicPr>
          <p:cNvPr id="10" name="Kép 9"/>
          <p:cNvPicPr>
            <a:picLocks noChangeAspect="1"/>
          </p:cNvPicPr>
          <p:nvPr/>
        </p:nvPicPr>
        <p:blipFill>
          <a:blip r:embed="rId3"/>
          <a:stretch>
            <a:fillRect/>
          </a:stretch>
        </p:blipFill>
        <p:spPr>
          <a:xfrm>
            <a:off x="6532896" y="2050323"/>
            <a:ext cx="1588541" cy="1978183"/>
          </a:xfrm>
          <a:prstGeom prst="rect">
            <a:avLst/>
          </a:prstGeom>
        </p:spPr>
      </p:pic>
      <p:sp>
        <p:nvSpPr>
          <p:cNvPr id="6" name="Téglalap 5"/>
          <p:cNvSpPr/>
          <p:nvPr/>
        </p:nvSpPr>
        <p:spPr>
          <a:xfrm>
            <a:off x="2919362" y="5919731"/>
            <a:ext cx="2742852" cy="307777"/>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
        <p:nvSpPr>
          <p:cNvPr id="2" name="Cím 1"/>
          <p:cNvSpPr>
            <a:spLocks noGrp="1"/>
          </p:cNvSpPr>
          <p:nvPr>
            <p:ph type="title"/>
          </p:nvPr>
        </p:nvSpPr>
        <p:spPr>
          <a:xfrm>
            <a:off x="267419" y="370936"/>
            <a:ext cx="3459192" cy="1207697"/>
          </a:xfrm>
        </p:spPr>
        <p:txBody>
          <a:bodyPr rtlCol="0">
            <a:normAutofit fontScale="90000"/>
          </a:bodyPr>
          <a:lstStyle/>
          <a:p>
            <a:pPr rtl="0"/>
            <a:r>
              <a:rPr lang="hu" sz="3100" b="1" dirty="0"/>
              <a:t>Szélsőséges </a:t>
            </a:r>
            <a:r>
              <a:rPr lang="hu" sz="3100" b="1" dirty="0" smtClean="0"/>
              <a:t>időjárási események</a:t>
            </a:r>
            <a:endParaRPr lang="hu-HU" dirty="0"/>
          </a:p>
        </p:txBody>
      </p:sp>
    </p:spTree>
    <p:extLst>
      <p:ext uri="{BB962C8B-B14F-4D97-AF65-F5344CB8AC3E}">
        <p14:creationId xmlns:p14="http://schemas.microsoft.com/office/powerpoint/2010/main" val="151455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t>Reprezentatív </a:t>
            </a:r>
            <a:r>
              <a:rPr lang="hu" dirty="0" smtClean="0"/>
              <a:t>Koncentrációs Útvonal (RCP)</a:t>
            </a:r>
            <a:endParaRPr lang="de-DE" dirty="0"/>
          </a:p>
        </p:txBody>
      </p:sp>
      <p:sp>
        <p:nvSpPr>
          <p:cNvPr id="3" name="Tartalom helye 2"/>
          <p:cNvSpPr>
            <a:spLocks noGrp="1"/>
          </p:cNvSpPr>
          <p:nvPr>
            <p:ph idx="1"/>
          </p:nvPr>
        </p:nvSpPr>
        <p:spPr>
          <a:xfrm>
            <a:off x="192505" y="934775"/>
            <a:ext cx="11711947" cy="5370897"/>
          </a:xfrm>
        </p:spPr>
        <p:txBody>
          <a:bodyPr rtlCol="0">
            <a:normAutofit fontScale="77500" lnSpcReduction="20000"/>
          </a:bodyPr>
          <a:lstStyle/>
          <a:p>
            <a:pPr algn="just">
              <a:lnSpc>
                <a:spcPct val="140000"/>
              </a:lnSpc>
            </a:pPr>
            <a:r>
              <a:rPr lang="hu-HU" sz="2400" dirty="0" smtClean="0"/>
              <a:t>A reprezentatív koncentrációs útvonalak (RCP) az üvegházhatású gázok (ÜHG) kibocsátására és koncentrációjára vonatkozó, valamint a földhasználati változásokra vonatkozó különböző lehetséges forgatókönyveket fogalmazzák meg a 21. századra. Az egyes forgatókönyvek tartalma és az előre vetített jövőkép attól függ, hogy az emberiség milyen mértékben csökkenti a környezetre káros kibocsátásokat a következő évtizedekben.</a:t>
            </a:r>
          </a:p>
          <a:p>
            <a:pPr algn="just">
              <a:spcAft>
                <a:spcPts val="0"/>
              </a:spcAft>
            </a:pPr>
            <a:r>
              <a:rPr lang="hu-HU" sz="2400" dirty="0" smtClean="0"/>
              <a:t>Az egyes RCP forgatókönyvek fő jellemzői a következők:</a:t>
            </a:r>
          </a:p>
          <a:p>
            <a:pPr lvl="1" algn="just">
              <a:lnSpc>
                <a:spcPct val="130000"/>
              </a:lnSpc>
            </a:pPr>
            <a:r>
              <a:rPr lang="hu-HU" sz="2400" b="1" dirty="0" smtClean="0"/>
              <a:t>RCP 2.6:</a:t>
            </a:r>
            <a:r>
              <a:rPr lang="hu-HU" sz="2400" dirty="0" smtClean="0"/>
              <a:t> erőteljes kibocsátáscsökkentést feltételező forgatókönyv, amely a globális felmelegedés jelentős mérséklődését feltételezi.</a:t>
            </a:r>
          </a:p>
          <a:p>
            <a:pPr lvl="1" algn="just">
              <a:lnSpc>
                <a:spcPct val="130000"/>
              </a:lnSpc>
            </a:pPr>
            <a:r>
              <a:rPr lang="hu-HU" sz="2400" b="1" dirty="0" smtClean="0"/>
              <a:t>RCP 4.5 és RCP 6.0:</a:t>
            </a:r>
            <a:r>
              <a:rPr lang="hu-HU" sz="2400" dirty="0" smtClean="0"/>
              <a:t> közepes kibocsátási forgatókönyvek, amelyek lassabb, de folyamatos éghajlatváltozást vetítenek előre.</a:t>
            </a:r>
          </a:p>
          <a:p>
            <a:pPr lvl="1" algn="just">
              <a:lnSpc>
                <a:spcPct val="130000"/>
              </a:lnSpc>
            </a:pPr>
            <a:r>
              <a:rPr lang="hu-HU" sz="2400" b="1" dirty="0" smtClean="0"/>
              <a:t>RCP 8.5:</a:t>
            </a:r>
            <a:r>
              <a:rPr lang="hu-HU" sz="2400" dirty="0" smtClean="0"/>
              <a:t> a legmagasabb kibocsátási forgatókönyv, amelyet a jelenlegi kibocsátási trendek változatlan folytatódását feltételezve extrém globális felmelegedést prognosztizál.</a:t>
            </a:r>
          </a:p>
          <a:p>
            <a:pPr algn="just">
              <a:lnSpc>
                <a:spcPct val="140000"/>
              </a:lnSpc>
            </a:pPr>
            <a:r>
              <a:rPr lang="hu-HU" sz="2400" dirty="0" smtClean="0"/>
              <a:t>A különböző kibocsátási pályák eltérő következményekkel járnak az éghajlatra és az emberi egészségre, ezért a fenntartható technológiai megoldások bevezetése kulcsfontosságú a káros hatások csökkentése érdekében.</a:t>
            </a:r>
            <a:endParaRPr lang="hu-HU" sz="2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98977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4722" y="201996"/>
            <a:ext cx="11896826" cy="549635"/>
          </a:xfrm>
        </p:spPr>
        <p:txBody>
          <a:bodyPr rtlCol="0">
            <a:normAutofit/>
          </a:bodyPr>
          <a:lstStyle/>
          <a:p>
            <a:pPr rtl="0"/>
            <a:r>
              <a:rPr lang="hu" dirty="0" smtClean="0">
                <a:cs typeface="Arial" panose="020B0604020202020204" pitchFamily="34" charset="0"/>
              </a:rPr>
              <a:t>Az évenkénti meleg napok várható száma Európában régiók szerint</a:t>
            </a:r>
            <a:endParaRPr lang="hu" dirty="0">
              <a:cs typeface="Arial" panose="020B0604020202020204" pitchFamily="34" charset="0"/>
            </a:endParaRPr>
          </a:p>
        </p:txBody>
      </p:sp>
      <p:grpSp>
        <p:nvGrpSpPr>
          <p:cNvPr id="7" name="Csoportba foglalás 6"/>
          <p:cNvGrpSpPr/>
          <p:nvPr/>
        </p:nvGrpSpPr>
        <p:grpSpPr>
          <a:xfrm>
            <a:off x="603314" y="948327"/>
            <a:ext cx="5445551" cy="4274121"/>
            <a:chOff x="2177143" y="948328"/>
            <a:chExt cx="3918857" cy="3481322"/>
          </a:xfrm>
        </p:grpSpPr>
        <p:sp>
          <p:nvSpPr>
            <p:cNvPr id="4" name="Téglalap 3"/>
            <p:cNvSpPr/>
            <p:nvPr/>
          </p:nvSpPr>
          <p:spPr>
            <a:xfrm>
              <a:off x="2177143" y="948328"/>
              <a:ext cx="3918857" cy="2545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1093"/>
            <a:stretch/>
          </p:blipFill>
          <p:spPr>
            <a:xfrm>
              <a:off x="2177143" y="1075590"/>
              <a:ext cx="3918857" cy="3354060"/>
            </a:xfrm>
            <a:prstGeom prst="rect">
              <a:avLst/>
            </a:prstGeom>
          </p:spPr>
        </p:pic>
      </p:grpSp>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82"/>
          <a:stretch/>
        </p:blipFill>
        <p:spPr>
          <a:xfrm>
            <a:off x="6143135" y="944563"/>
            <a:ext cx="4810330" cy="4277885"/>
          </a:xfrm>
          <a:prstGeom prst="rect">
            <a:avLst/>
          </a:prstGeom>
        </p:spPr>
      </p:pic>
      <p:sp>
        <p:nvSpPr>
          <p:cNvPr id="8" name="Téglalap 7"/>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2956315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577970" y="2028136"/>
            <a:ext cx="11153955" cy="2837162"/>
          </a:xfrm>
        </p:spPr>
        <p:txBody>
          <a:bodyPr rtlCol="0">
            <a:normAutofit fontScale="90000"/>
          </a:bodyPr>
          <a:lstStyle/>
          <a:p>
            <a:pPr algn="ctr" rtl="0">
              <a:lnSpc>
                <a:spcPct val="110000"/>
              </a:lnSpc>
            </a:pPr>
            <a:r>
              <a:rPr lang="hu" b="1" dirty="0"/>
              <a:t>Erdőtüzek, </a:t>
            </a:r>
            <a:r>
              <a:rPr lang="hu" b="1" dirty="0" smtClean="0"/>
              <a:t>aszályok és egyéb szélsőséges </a:t>
            </a:r>
            <a:r>
              <a:rPr lang="hu" b="1" dirty="0"/>
              <a:t>időjárási események </a:t>
            </a:r>
            <a:r>
              <a:rPr lang="hu" b="1" dirty="0" smtClean="0"/>
              <a:t>egészséghatásai</a:t>
            </a:r>
            <a:r>
              <a:rPr lang="hu" dirty="0"/>
              <a:t> </a:t>
            </a:r>
            <a:endParaRPr lang="hu-HU" dirty="0"/>
          </a:p>
        </p:txBody>
      </p:sp>
    </p:spTree>
    <p:extLst>
      <p:ext uri="{BB962C8B-B14F-4D97-AF65-F5344CB8AC3E}">
        <p14:creationId xmlns:p14="http://schemas.microsoft.com/office/powerpoint/2010/main" val="2543166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Városi hősziget</a:t>
            </a:r>
            <a:endParaRPr lang="de-DE" dirty="0">
              <a:cs typeface="Arial" panose="020B0604020202020204" pitchFamily="34" charset="0"/>
            </a:endParaRPr>
          </a:p>
        </p:txBody>
      </p:sp>
      <p:grpSp>
        <p:nvGrpSpPr>
          <p:cNvPr id="8" name="Csoportba foglalás 7"/>
          <p:cNvGrpSpPr/>
          <p:nvPr/>
        </p:nvGrpSpPr>
        <p:grpSpPr>
          <a:xfrm>
            <a:off x="3657600" y="369479"/>
            <a:ext cx="8431731" cy="5039283"/>
            <a:chOff x="766916" y="875071"/>
            <a:chExt cx="10323871" cy="5525729"/>
          </a:xfrm>
        </p:grpSpPr>
        <p:sp>
          <p:nvSpPr>
            <p:cNvPr id="9" name="Téglalap 8"/>
            <p:cNvSpPr/>
            <p:nvPr/>
          </p:nvSpPr>
          <p:spPr>
            <a:xfrm>
              <a:off x="766916" y="875071"/>
              <a:ext cx="10323871" cy="5525729"/>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a:p>
          </p:txBody>
        </p:sp>
        <p:pic>
          <p:nvPicPr>
            <p:cNvPr id="10" name="Picture 2" descr="urban heat island pro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311" y="1091380"/>
              <a:ext cx="9753600" cy="5143501"/>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11" name="Szövegdoboz 10"/>
          <p:cNvSpPr txBox="1"/>
          <p:nvPr/>
        </p:nvSpPr>
        <p:spPr>
          <a:xfrm>
            <a:off x="0" y="6155474"/>
            <a:ext cx="5026266" cy="200055"/>
          </a:xfrm>
          <a:prstGeom prst="rect">
            <a:avLst/>
          </a:prstGeom>
          <a:noFill/>
        </p:spPr>
        <p:txBody>
          <a:bodyPr wrap="square" rtlCol="0">
            <a:spAutoFit/>
          </a:bodyPr>
          <a:lstStyle/>
          <a:p>
            <a:pPr rtl="0"/>
            <a:r>
              <a:rPr lang="hu" sz="700"/>
              <a:t>Forrás: Royal Meteorological Society, UK, www.metlink.org/fieldwork-resource/urban-heat-island-introduction/</a:t>
            </a:r>
            <a:endParaRPr lang="de-DE" sz="700" dirty="0"/>
          </a:p>
        </p:txBody>
      </p:sp>
      <p:sp>
        <p:nvSpPr>
          <p:cNvPr id="12" name="Téglalap 11"/>
          <p:cNvSpPr/>
          <p:nvPr/>
        </p:nvSpPr>
        <p:spPr>
          <a:xfrm>
            <a:off x="284672" y="1056101"/>
            <a:ext cx="3255485" cy="4745915"/>
          </a:xfrm>
          <a:prstGeom prst="rect">
            <a:avLst/>
          </a:prstGeom>
        </p:spPr>
        <p:txBody>
          <a:bodyPr wrap="square" rtlCol="0">
            <a:spAutoFit/>
          </a:bodyPr>
          <a:lstStyle/>
          <a:p>
            <a:pPr algn="just">
              <a:lnSpc>
                <a:spcPct val="120000"/>
              </a:lnSpc>
            </a:pPr>
            <a:r>
              <a:rPr lang="hu-HU" dirty="0"/>
              <a:t>A városi környezetben a beton, az aszfalt és az egyéb mesterséges felületek több hőt nyelnek el és sugároznak vissza, mint a </a:t>
            </a:r>
            <a:r>
              <a:rPr lang="hu-HU" dirty="0" smtClean="0"/>
              <a:t>mesterséges burkolattal nem fedett területek. </a:t>
            </a:r>
          </a:p>
          <a:p>
            <a:pPr algn="just">
              <a:lnSpc>
                <a:spcPct val="120000"/>
              </a:lnSpc>
            </a:pPr>
            <a:endParaRPr lang="hu-HU" dirty="0">
              <a:latin typeface="Arial" panose="020B0604020202020204" pitchFamily="34" charset="0"/>
              <a:cs typeface="Arial" panose="020B0604020202020204" pitchFamily="34" charset="0"/>
            </a:endParaRPr>
          </a:p>
          <a:p>
            <a:pPr algn="just">
              <a:lnSpc>
                <a:spcPct val="120000"/>
              </a:lnSpc>
            </a:pPr>
            <a:r>
              <a:rPr lang="hu-HU" dirty="0"/>
              <a:t>Az emberi </a:t>
            </a:r>
            <a:r>
              <a:rPr lang="hu-HU" dirty="0" smtClean="0"/>
              <a:t>tevékenységek</a:t>
            </a:r>
            <a:br>
              <a:rPr lang="hu-HU" dirty="0" smtClean="0"/>
            </a:br>
            <a:r>
              <a:rPr lang="hu-HU" dirty="0" smtClean="0"/>
              <a:t>– </a:t>
            </a:r>
            <a:r>
              <a:rPr lang="hu-HU" dirty="0"/>
              <a:t>például a közlekedés és az ipari termelés – tovább </a:t>
            </a:r>
            <a:r>
              <a:rPr lang="hu-HU" dirty="0" smtClean="0"/>
              <a:t>növelik</a:t>
            </a:r>
            <a:br>
              <a:rPr lang="hu-HU" dirty="0" smtClean="0"/>
            </a:br>
            <a:r>
              <a:rPr lang="hu-HU" dirty="0" smtClean="0"/>
              <a:t>a </a:t>
            </a:r>
            <a:r>
              <a:rPr lang="hu-HU" dirty="0"/>
              <a:t>környezeti hőmérsékletet</a:t>
            </a:r>
            <a:r>
              <a:rPr lang="hu-HU" dirty="0" smtClean="0"/>
              <a:t>,</a:t>
            </a:r>
            <a:br>
              <a:rPr lang="hu-HU" dirty="0" smtClean="0"/>
            </a:br>
            <a:r>
              <a:rPr lang="hu-HU" dirty="0" smtClean="0"/>
              <a:t> </a:t>
            </a:r>
            <a:r>
              <a:rPr lang="hu-HU" dirty="0"/>
              <a:t>ami a </a:t>
            </a:r>
            <a:r>
              <a:rPr lang="hu-HU" dirty="0" smtClean="0"/>
              <a:t>városi hősziget-hatás </a:t>
            </a:r>
            <a:r>
              <a:rPr lang="hu-HU" dirty="0"/>
              <a:t>kialakulásához vezet.</a:t>
            </a:r>
            <a:endParaRPr lang="hu-HU" altLang="hu-HU" dirty="0"/>
          </a:p>
          <a:p>
            <a:pPr algn="just">
              <a:lnSpc>
                <a:spcPct val="120000"/>
              </a:lnSpc>
            </a:pPr>
            <a:endParaRPr lang="h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7399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94891"/>
            <a:ext cx="11896826" cy="759124"/>
          </a:xfrm>
        </p:spPr>
        <p:txBody>
          <a:bodyPr rtlCol="0">
            <a:normAutofit/>
          </a:bodyPr>
          <a:lstStyle/>
          <a:p>
            <a:pPr rtl="0"/>
            <a:r>
              <a:rPr lang="hu" dirty="0" smtClean="0">
                <a:cs typeface="Arial" panose="020B0604020202020204" pitchFamily="34" charset="0"/>
              </a:rPr>
              <a:t>Évenkénti fagyos napok várható száma Európában régiók szerint</a:t>
            </a:r>
            <a:endParaRPr lang="de-DE" dirty="0">
              <a:cs typeface="Arial" panose="020B0604020202020204" pitchFamily="34" charset="0"/>
            </a:endParaRPr>
          </a:p>
        </p:txBody>
      </p:sp>
      <p:pic>
        <p:nvPicPr>
          <p:cNvPr id="5" name="Kép 4"/>
          <p:cNvPicPr>
            <a:picLocks noChangeAspect="1"/>
          </p:cNvPicPr>
          <p:nvPr/>
        </p:nvPicPr>
        <p:blipFill rotWithShape="1">
          <a:blip r:embed="rId2">
            <a:extLst>
              <a:ext uri="{28A0092B-C50C-407E-A947-70E740481C1C}">
                <a14:useLocalDpi xmlns:a14="http://schemas.microsoft.com/office/drawing/2010/main" val="0"/>
              </a:ext>
            </a:extLst>
          </a:blip>
          <a:srcRect b="51643"/>
          <a:stretch/>
        </p:blipFill>
        <p:spPr>
          <a:xfrm>
            <a:off x="395926" y="945504"/>
            <a:ext cx="5652940" cy="4783828"/>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50236" b="1654"/>
          <a:stretch/>
        </p:blipFill>
        <p:spPr>
          <a:xfrm>
            <a:off x="6143135" y="962475"/>
            <a:ext cx="5661859" cy="4766857"/>
          </a:xfrm>
          <a:prstGeom prst="rect">
            <a:avLst/>
          </a:prstGeom>
        </p:spPr>
      </p:pic>
      <p:sp>
        <p:nvSpPr>
          <p:cNvPr id="7" name="Téglalap 6"/>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1864675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17714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2" name="Cím 1"/>
          <p:cNvSpPr>
            <a:spLocks noGrp="1"/>
          </p:cNvSpPr>
          <p:nvPr>
            <p:ph type="title"/>
          </p:nvPr>
        </p:nvSpPr>
        <p:spPr>
          <a:xfrm>
            <a:off x="194722" y="230921"/>
            <a:ext cx="11896826" cy="549635"/>
          </a:xfrm>
        </p:spPr>
        <p:txBody>
          <a:bodyPr rtlCol="0">
            <a:normAutofit/>
          </a:bodyPr>
          <a:lstStyle/>
          <a:p>
            <a:r>
              <a:rPr lang="hu" dirty="0">
                <a:cs typeface="Arial" panose="020B0604020202020204" pitchFamily="34" charset="0"/>
              </a:rPr>
              <a:t>Az </a:t>
            </a:r>
            <a:r>
              <a:rPr lang="hu" dirty="0" smtClean="0">
                <a:cs typeface="Arial" panose="020B0604020202020204" pitchFamily="34" charset="0"/>
              </a:rPr>
              <a:t>éves csapadék várható mennyisége Európában régiók </a:t>
            </a:r>
            <a:r>
              <a:rPr lang="hu" dirty="0">
                <a:cs typeface="Arial" panose="020B0604020202020204" pitchFamily="34" charset="0"/>
              </a:rPr>
              <a:t>szerint</a:t>
            </a:r>
          </a:p>
        </p:txBody>
      </p:sp>
      <p:pic>
        <p:nvPicPr>
          <p:cNvPr id="3" name="Kép 2"/>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77143" y="1041061"/>
            <a:ext cx="3918857" cy="3391767"/>
          </a:xfrm>
          <a:prstGeom prst="rect">
            <a:avLst/>
          </a:prstGeom>
        </p:spPr>
      </p:pic>
      <p:pic>
        <p:nvPicPr>
          <p:cNvPr id="6" name="Kép 5"/>
          <p:cNvPicPr>
            <a:picLocks noChangeAspect="1"/>
          </p:cNvPicPr>
          <p:nvPr/>
        </p:nvPicPr>
        <p:blipFill rotWithShape="1">
          <a:blip r:embed="rId2">
            <a:extLst>
              <a:ext uri="{28A0092B-C50C-407E-A947-70E740481C1C}">
                <a14:useLocalDpi xmlns:a14="http://schemas.microsoft.com/office/drawing/2010/main" val="0"/>
              </a:ext>
            </a:extLst>
          </a:blip>
          <a:srcRect t="49136"/>
          <a:stretch/>
        </p:blipFill>
        <p:spPr>
          <a:xfrm>
            <a:off x="6143135" y="944563"/>
            <a:ext cx="5081301" cy="4522983"/>
          </a:xfrm>
          <a:prstGeom prst="rect">
            <a:avLst/>
          </a:prstGeom>
        </p:spPr>
      </p:pic>
      <p:grpSp>
        <p:nvGrpSpPr>
          <p:cNvPr id="9" name="Csoportba foglalás 8"/>
          <p:cNvGrpSpPr/>
          <p:nvPr/>
        </p:nvGrpSpPr>
        <p:grpSpPr>
          <a:xfrm>
            <a:off x="537329" y="944563"/>
            <a:ext cx="5552612" cy="4522983"/>
            <a:chOff x="2183203" y="944563"/>
            <a:chExt cx="3918857" cy="3488265"/>
          </a:xfrm>
        </p:grpSpPr>
        <p:sp>
          <p:nvSpPr>
            <p:cNvPr id="7" name="Téglalap 6"/>
            <p:cNvSpPr/>
            <p:nvPr/>
          </p:nvSpPr>
          <p:spPr>
            <a:xfrm>
              <a:off x="2183203" y="944563"/>
              <a:ext cx="3912797" cy="217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8" name="Kép 7"/>
            <p:cNvPicPr>
              <a:picLocks noChangeAspect="1"/>
            </p:cNvPicPr>
            <p:nvPr/>
          </p:nvPicPr>
          <p:blipFill rotWithShape="1">
            <a:blip r:embed="rId2">
              <a:extLst>
                <a:ext uri="{28A0092B-C50C-407E-A947-70E740481C1C}">
                  <a14:useLocalDpi xmlns:a14="http://schemas.microsoft.com/office/drawing/2010/main" val="0"/>
                </a:ext>
              </a:extLst>
            </a:blip>
            <a:srcRect b="50543"/>
            <a:stretch/>
          </p:blipFill>
          <p:spPr>
            <a:xfrm>
              <a:off x="2183203" y="1041061"/>
              <a:ext cx="3918857" cy="3391767"/>
            </a:xfrm>
            <a:prstGeom prst="rect">
              <a:avLst/>
            </a:prstGeom>
          </p:spPr>
        </p:pic>
      </p:grpSp>
      <p:sp>
        <p:nvSpPr>
          <p:cNvPr id="10" name="Téglalap 9"/>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2070303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Villámárvizek</a:t>
            </a:r>
            <a:endParaRPr lang="de-DE" dirty="0">
              <a:cs typeface="Arial" panose="020B0604020202020204" pitchFamily="34" charset="0"/>
            </a:endParaRPr>
          </a:p>
        </p:txBody>
      </p:sp>
      <p:sp>
        <p:nvSpPr>
          <p:cNvPr id="3" name="Tartalom helye 2"/>
          <p:cNvSpPr>
            <a:spLocks noGrp="1"/>
          </p:cNvSpPr>
          <p:nvPr>
            <p:ph idx="1"/>
          </p:nvPr>
        </p:nvSpPr>
        <p:spPr>
          <a:xfrm>
            <a:off x="192505" y="1699404"/>
            <a:ext cx="5302521" cy="4563377"/>
          </a:xfrm>
        </p:spPr>
        <p:txBody>
          <a:bodyPr rtlCol="0">
            <a:normAutofit fontScale="85000" lnSpcReduction="20000"/>
          </a:bodyPr>
          <a:lstStyle/>
          <a:p>
            <a:pPr marL="0" indent="0" algn="just">
              <a:lnSpc>
                <a:spcPct val="130000"/>
              </a:lnSpc>
              <a:spcBef>
                <a:spcPts val="0"/>
              </a:spcBef>
              <a:buNone/>
            </a:pPr>
            <a:r>
              <a:rPr lang="hu-HU" dirty="0"/>
              <a:t>A villámárvizek </a:t>
            </a:r>
            <a:r>
              <a:rPr lang="hu-HU" dirty="0" smtClean="0"/>
              <a:t>gyors lefolyású, </a:t>
            </a:r>
            <a:r>
              <a:rPr lang="hu-HU" dirty="0"/>
              <a:t>intenzív esőzések következtében alakulnak </a:t>
            </a:r>
            <a:r>
              <a:rPr lang="hu-HU" dirty="0" smtClean="0"/>
              <a:t>ki. Az </a:t>
            </a:r>
            <a:r>
              <a:rPr lang="hu-HU" dirty="0"/>
              <a:t>árvizek rövid idő alatt nagy mennyiségű vizet zúdítanak le egy adott </a:t>
            </a:r>
            <a:r>
              <a:rPr lang="hu-HU" dirty="0" smtClean="0"/>
              <a:t>területen. </a:t>
            </a:r>
          </a:p>
          <a:p>
            <a:pPr marL="0" indent="0" algn="just">
              <a:lnSpc>
                <a:spcPct val="130000"/>
              </a:lnSpc>
              <a:spcBef>
                <a:spcPts val="0"/>
              </a:spcBef>
              <a:buNone/>
            </a:pPr>
            <a:r>
              <a:rPr lang="hu-HU" dirty="0" smtClean="0"/>
              <a:t>A </a:t>
            </a:r>
            <a:r>
              <a:rPr lang="hu-HU" dirty="0"/>
              <a:t>városi környezetben kialakuló </a:t>
            </a:r>
            <a:r>
              <a:rPr lang="hu-HU" dirty="0" smtClean="0"/>
              <a:t>villámárvizek </a:t>
            </a:r>
            <a:r>
              <a:rPr lang="hu-HU" dirty="0"/>
              <a:t>főként a nem megfelelő vízelvezetés és az áthatolhatatlan burkolt felületek miatt alakulnak ki. </a:t>
            </a:r>
            <a:endParaRPr lang="hu-HU" dirty="0" smtClean="0"/>
          </a:p>
          <a:p>
            <a:pPr marL="0" indent="0" algn="just">
              <a:lnSpc>
                <a:spcPct val="130000"/>
              </a:lnSpc>
              <a:spcBef>
                <a:spcPts val="0"/>
              </a:spcBef>
              <a:buNone/>
            </a:pPr>
            <a:r>
              <a:rPr lang="hu-HU" dirty="0" smtClean="0"/>
              <a:t>A </a:t>
            </a:r>
            <a:r>
              <a:rPr lang="hu-HU" dirty="0"/>
              <a:t>városi villámárvizek megelőzése érdekében alapvető fontosságú a megfelelő csapadékvíz-elvezető rendszerek kiépítése, a vízáteresztő utcaburkolatok alkalmazása és a lakosság tájékoztatása a kockázatokról.</a:t>
            </a:r>
          </a:p>
          <a:p>
            <a:pPr marL="0" indent="0" algn="just">
              <a:lnSpc>
                <a:spcPct val="130000"/>
              </a:lnSpc>
              <a:spcBef>
                <a:spcPts val="0"/>
              </a:spcBef>
              <a:buNone/>
            </a:pPr>
            <a:endParaRPr lang="de-DE" dirty="0"/>
          </a:p>
        </p:txBody>
      </p:sp>
      <p:sp>
        <p:nvSpPr>
          <p:cNvPr id="6" name="AutoShape 2" descr="A woman is carried through a flooded street in Angleur, Province of Liege, Belgium, Friday July 16, 2021. Severe flooding in Germany and Belgium has turned streams and streets into raging torrents that have swept away cars and caused houses to collapse. (AP Photo/Valentin Bianch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de-DE"/>
          </a:p>
        </p:txBody>
      </p:sp>
      <p:pic>
        <p:nvPicPr>
          <p:cNvPr id="2052" name="Picture 4" descr="New rainfall, new flooding - new norm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7341" y="279174"/>
            <a:ext cx="6478920" cy="4577498"/>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9907384" y="4822422"/>
            <a:ext cx="2218877" cy="200055"/>
          </a:xfrm>
          <a:prstGeom prst="rect">
            <a:avLst/>
          </a:prstGeom>
        </p:spPr>
        <p:txBody>
          <a:bodyPr wrap="none" rtlCol="0">
            <a:spAutoFit/>
          </a:bodyPr>
          <a:lstStyle/>
          <a:p>
            <a:pPr rtl="0"/>
            <a:r>
              <a:rPr lang="hu" sz="700" dirty="0">
                <a:solidFill>
                  <a:srgbClr val="666F7D"/>
                </a:solidFill>
                <a:latin typeface="Source Sans Pro"/>
              </a:rPr>
              <a:t>Brusselstimes.com, Árvizek Liège-ben, Belgium, 2021</a:t>
            </a:r>
            <a:endParaRPr lang="de-DE" sz="700" dirty="0"/>
          </a:p>
        </p:txBody>
      </p:sp>
    </p:spTree>
    <p:extLst>
      <p:ext uri="{BB962C8B-B14F-4D97-AF65-F5344CB8AC3E}">
        <p14:creationId xmlns:p14="http://schemas.microsoft.com/office/powerpoint/2010/main" val="38199060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Városi </a:t>
            </a:r>
            <a:r>
              <a:rPr lang="hu" dirty="0" smtClean="0">
                <a:cs typeface="Arial" panose="020B0604020202020204" pitchFamily="34" charset="0"/>
              </a:rPr>
              <a:t>villámárvizek </a:t>
            </a:r>
            <a:r>
              <a:rPr lang="hu" sz="2300" dirty="0">
                <a:cs typeface="Arial" panose="020B0604020202020204" pitchFamily="34" charset="0"/>
              </a:rPr>
              <a:t>– </a:t>
            </a:r>
            <a:r>
              <a:rPr lang="hu" sz="2300" dirty="0" smtClean="0">
                <a:cs typeface="Arial" panose="020B0604020202020204" pitchFamily="34" charset="0"/>
              </a:rPr>
              <a:t>egészségkockázatok</a:t>
            </a:r>
            <a:endParaRPr lang="de-DE" sz="2300" dirty="0">
              <a:cs typeface="Arial" panose="020B0604020202020204" pitchFamily="34" charset="0"/>
            </a:endParaRPr>
          </a:p>
        </p:txBody>
      </p:sp>
      <p:sp>
        <p:nvSpPr>
          <p:cNvPr id="3" name="Tartalom helye 2"/>
          <p:cNvSpPr>
            <a:spLocks noGrp="1"/>
          </p:cNvSpPr>
          <p:nvPr>
            <p:ph idx="1"/>
          </p:nvPr>
        </p:nvSpPr>
        <p:spPr>
          <a:xfrm>
            <a:off x="220415" y="1406105"/>
            <a:ext cx="5464393" cy="4882551"/>
          </a:xfrm>
        </p:spPr>
        <p:txBody>
          <a:bodyPr rtlCol="0">
            <a:noAutofit/>
          </a:bodyPr>
          <a:lstStyle/>
          <a:p>
            <a:pPr marL="0" indent="0" algn="just">
              <a:lnSpc>
                <a:spcPct val="130000"/>
              </a:lnSpc>
              <a:spcBef>
                <a:spcPts val="0"/>
              </a:spcBef>
              <a:spcAft>
                <a:spcPts val="0"/>
              </a:spcAft>
              <a:buNone/>
            </a:pPr>
            <a:r>
              <a:rPr lang="hu-HU" sz="1800" dirty="0" smtClean="0"/>
              <a:t>A főbb egészségkockázatok a következők:</a:t>
            </a:r>
            <a:endParaRPr lang="hu-HU" sz="1800" dirty="0"/>
          </a:p>
          <a:p>
            <a:pPr marL="630238" lvl="1" indent="-268288" algn="just">
              <a:lnSpc>
                <a:spcPct val="130000"/>
              </a:lnSpc>
              <a:spcBef>
                <a:spcPts val="0"/>
              </a:spcBef>
              <a:spcAft>
                <a:spcPts val="500"/>
              </a:spcAft>
            </a:pPr>
            <a:r>
              <a:rPr lang="hu-HU" sz="1800" dirty="0" smtClean="0"/>
              <a:t>Sebfertőzések </a:t>
            </a:r>
            <a:r>
              <a:rPr lang="hu-HU" sz="1800" dirty="0"/>
              <a:t>és bőrproblémák: </a:t>
            </a:r>
            <a:r>
              <a:rPr lang="hu-HU" sz="1800" dirty="0" smtClean="0"/>
              <a:t>a villámárvizek szennyezett vizével </a:t>
            </a:r>
            <a:r>
              <a:rPr lang="hu-HU" sz="1800" dirty="0"/>
              <a:t>való érintkezés növeli a sebfertőzések, </a:t>
            </a:r>
            <a:r>
              <a:rPr lang="hu-HU" sz="1800" dirty="0" err="1"/>
              <a:t>dermatitisz</a:t>
            </a:r>
            <a:r>
              <a:rPr lang="hu-HU" sz="1800" dirty="0"/>
              <a:t> és kötőhártya-gyulladás kockázatát.</a:t>
            </a:r>
          </a:p>
          <a:p>
            <a:pPr marL="630238" lvl="1" indent="-268288" algn="just">
              <a:lnSpc>
                <a:spcPct val="130000"/>
              </a:lnSpc>
              <a:spcBef>
                <a:spcPts val="0"/>
              </a:spcBef>
              <a:spcAft>
                <a:spcPts val="500"/>
              </a:spcAft>
            </a:pPr>
            <a:r>
              <a:rPr lang="hu-HU" sz="1800" dirty="0"/>
              <a:t>Légzőszervi betegségek: </a:t>
            </a:r>
            <a:r>
              <a:rPr lang="hu-HU" sz="1800" dirty="0" smtClean="0"/>
              <a:t>az </a:t>
            </a:r>
            <a:r>
              <a:rPr lang="hu-HU" sz="1800" dirty="0"/>
              <a:t>árvíz utáni </a:t>
            </a:r>
            <a:r>
              <a:rPr lang="hu-HU" sz="1800" dirty="0" smtClean="0"/>
              <a:t>párás környezet </a:t>
            </a:r>
            <a:r>
              <a:rPr lang="hu-HU" sz="1800" dirty="0"/>
              <a:t>kedvez a penész és más allergén anyagok elszaporodásának, ami légúti problémákat okozhat.</a:t>
            </a:r>
          </a:p>
          <a:p>
            <a:pPr marL="630238" lvl="1" indent="-268288" algn="just">
              <a:lnSpc>
                <a:spcPct val="130000"/>
              </a:lnSpc>
              <a:spcBef>
                <a:spcPts val="0"/>
              </a:spcBef>
              <a:spcAft>
                <a:spcPts val="500"/>
              </a:spcAft>
            </a:pPr>
            <a:r>
              <a:rPr lang="hu-HU" sz="1800" dirty="0"/>
              <a:t>Mechanikai sérülések: </a:t>
            </a:r>
            <a:r>
              <a:rPr lang="hu-HU" sz="1800" dirty="0" smtClean="0"/>
              <a:t>az </a:t>
            </a:r>
            <a:r>
              <a:rPr lang="hu-HU" sz="1800" dirty="0"/>
              <a:t>elárasztott utcák rejtett veszélyeket hordozhatnak, például kiálló éles tárgyakat, amelyeken vágásos vagy szúrt sebek keletkezhetnek.</a:t>
            </a:r>
          </a:p>
          <a:p>
            <a:pPr algn="just" rtl="0">
              <a:lnSpc>
                <a:spcPct val="120000"/>
              </a:lnSpc>
              <a:spcBef>
                <a:spcPts val="2000"/>
              </a:spcBef>
            </a:pPr>
            <a:endParaRPr lang="hu" sz="1900" dirty="0">
              <a:latin typeface="Arial" panose="020B0604020202020204" pitchFamily="34" charset="0"/>
              <a:cs typeface="Arial" panose="020B0604020202020204" pitchFamily="34" charset="0"/>
            </a:endParaRPr>
          </a:p>
        </p:txBody>
      </p:sp>
      <p:sp>
        <p:nvSpPr>
          <p:cNvPr id="5" name="Szövegdoboz 4"/>
          <p:cNvSpPr txBox="1"/>
          <p:nvPr/>
        </p:nvSpPr>
        <p:spPr>
          <a:xfrm>
            <a:off x="6628060" y="4079412"/>
            <a:ext cx="5573367" cy="207749"/>
          </a:xfrm>
          <a:prstGeom prst="rect">
            <a:avLst/>
          </a:prstGeom>
          <a:noFill/>
        </p:spPr>
        <p:txBody>
          <a:bodyPr wrap="square" rtlCol="0">
            <a:spAutoFit/>
          </a:bodyPr>
          <a:lstStyle/>
          <a:p>
            <a:pPr rtl="0"/>
            <a:r>
              <a:rPr lang="hu" sz="750" dirty="0">
                <a:solidFill>
                  <a:schemeClr val="bg1">
                    <a:lumMod val="50000"/>
                  </a:schemeClr>
                </a:solidFill>
              </a:rPr>
              <a:t>Forrás: www.galvnews.com/news/free/flash-flood-warning-ends-rain-to-continue/article_9d9f8462-c052-5c4a-9afe-4b3677c65221.html </a:t>
            </a:r>
          </a:p>
        </p:txBody>
      </p:sp>
      <p:sp>
        <p:nvSpPr>
          <p:cNvPr id="6" name="Téglalap 5"/>
          <p:cNvSpPr/>
          <p:nvPr/>
        </p:nvSpPr>
        <p:spPr>
          <a:xfrm>
            <a:off x="6628060" y="4390681"/>
            <a:ext cx="5379911" cy="1892826"/>
          </a:xfrm>
          <a:prstGeom prst="rect">
            <a:avLst/>
          </a:prstGeom>
        </p:spPr>
        <p:txBody>
          <a:bodyPr wrap="square" rtlCol="0">
            <a:spAutoFit/>
          </a:bodyPr>
          <a:lstStyle/>
          <a:p>
            <a:pPr algn="just">
              <a:lnSpc>
                <a:spcPct val="130000"/>
              </a:lnSpc>
              <a:spcAft>
                <a:spcPts val="500"/>
              </a:spcAft>
            </a:pPr>
            <a:r>
              <a:rPr lang="hu-HU" dirty="0" smtClean="0"/>
              <a:t>A villámárvizek vize gyakran keveredik </a:t>
            </a:r>
            <a:r>
              <a:rPr lang="hu-HU" dirty="0"/>
              <a:t>szennyvízzel, amely </a:t>
            </a:r>
            <a:r>
              <a:rPr lang="hu-HU" dirty="0" smtClean="0"/>
              <a:t>fertőző </a:t>
            </a:r>
            <a:r>
              <a:rPr lang="hu-HU" dirty="0"/>
              <a:t>betegségek </a:t>
            </a:r>
            <a:r>
              <a:rPr lang="hu-HU" dirty="0" smtClean="0"/>
              <a:t>kórokozóit, </a:t>
            </a:r>
            <a:r>
              <a:rPr lang="hu-HU" dirty="0"/>
              <a:t>például E. coli baktériumokat vagy hepatitis A vírust </a:t>
            </a:r>
            <a:r>
              <a:rPr lang="hu-HU" dirty="0" smtClean="0"/>
              <a:t>tartalmazhat. A szennyezett esővíz elszennyezheti a lakóterületeket fokozva a járványveszélyt.</a:t>
            </a:r>
            <a:endParaRPr lang="hu-HU" dirty="0"/>
          </a:p>
        </p:txBody>
      </p:sp>
      <p:pic>
        <p:nvPicPr>
          <p:cNvPr id="1028" name="Picture 4" descr="Galveston County Flash Flo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7140" y="103570"/>
            <a:ext cx="5727990" cy="4011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5111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47587" y="0"/>
            <a:ext cx="11896826" cy="898954"/>
          </a:xfrm>
        </p:spPr>
        <p:txBody>
          <a:bodyPr rtlCol="0">
            <a:noAutofit/>
          </a:bodyPr>
          <a:lstStyle/>
          <a:p>
            <a:pPr rtl="0"/>
            <a:r>
              <a:rPr lang="hu" sz="2800" dirty="0" smtClean="0">
                <a:cs typeface="Arial" panose="020B0604020202020204" pitchFamily="34" charset="0"/>
              </a:rPr>
              <a:t>A fokozottan </a:t>
            </a:r>
            <a:r>
              <a:rPr lang="hu" sz="2800" dirty="0">
                <a:cs typeface="Arial" panose="020B0604020202020204" pitchFamily="34" charset="0"/>
              </a:rPr>
              <a:t>tűzveszélyes </a:t>
            </a:r>
            <a:r>
              <a:rPr lang="hu" sz="2800" dirty="0" smtClean="0">
                <a:cs typeface="Arial" panose="020B0604020202020204" pitchFamily="34" charset="0"/>
              </a:rPr>
              <a:t>napok várható éves száma Európában régiók szerint</a:t>
            </a:r>
            <a:endParaRPr lang="de-DE" sz="2800" dirty="0">
              <a:cs typeface="Arial" panose="020B0604020202020204" pitchFamily="34" charset="0"/>
            </a:endParaRPr>
          </a:p>
        </p:txBody>
      </p:sp>
      <p:grpSp>
        <p:nvGrpSpPr>
          <p:cNvPr id="5" name="Csoportba foglalás 4"/>
          <p:cNvGrpSpPr/>
          <p:nvPr/>
        </p:nvGrpSpPr>
        <p:grpSpPr>
          <a:xfrm>
            <a:off x="514266" y="898954"/>
            <a:ext cx="5520459" cy="4929239"/>
            <a:chOff x="575542" y="719842"/>
            <a:chExt cx="5520459" cy="4929239"/>
          </a:xfrm>
        </p:grpSpPr>
        <p:sp>
          <p:nvSpPr>
            <p:cNvPr id="7" name="Téglalap 6"/>
            <p:cNvSpPr/>
            <p:nvPr/>
          </p:nvSpPr>
          <p:spPr>
            <a:xfrm>
              <a:off x="575542" y="719842"/>
              <a:ext cx="5520459" cy="2247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1026" name="Picture 2"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b="51010"/>
            <a:stretch/>
          </p:blipFill>
          <p:spPr bwMode="auto">
            <a:xfrm>
              <a:off x="575543" y="916283"/>
              <a:ext cx="5520458" cy="4732798"/>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descr="Annual days with high fire danger "/>
          <p:cNvPicPr>
            <a:picLocks noChangeAspect="1" noChangeArrowheads="1"/>
          </p:cNvPicPr>
          <p:nvPr/>
        </p:nvPicPr>
        <p:blipFill rotWithShape="1">
          <a:blip r:embed="rId2">
            <a:extLst>
              <a:ext uri="{28A0092B-C50C-407E-A947-70E740481C1C}">
                <a14:useLocalDpi xmlns:a14="http://schemas.microsoft.com/office/drawing/2010/main" val="0"/>
              </a:ext>
            </a:extLst>
          </a:blip>
          <a:srcRect t="49116"/>
          <a:stretch/>
        </p:blipFill>
        <p:spPr bwMode="auto">
          <a:xfrm>
            <a:off x="6190271" y="898954"/>
            <a:ext cx="5535586" cy="4929239"/>
          </a:xfrm>
          <a:prstGeom prst="rect">
            <a:avLst/>
          </a:prstGeom>
          <a:noFill/>
          <a:extLst>
            <a:ext uri="{909E8E84-426E-40DD-AFC4-6F175D3DCCD1}">
              <a14:hiddenFill xmlns:a14="http://schemas.microsoft.com/office/drawing/2010/main">
                <a:solidFill>
                  <a:srgbClr val="FFFFFF"/>
                </a:solidFill>
              </a14:hiddenFill>
            </a:ext>
          </a:extLst>
        </p:spPr>
      </p:pic>
      <p:sp>
        <p:nvSpPr>
          <p:cNvPr id="8" name="Téglalap 7"/>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32777994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90548" y="226035"/>
            <a:ext cx="12375385" cy="544575"/>
          </a:xfrm>
        </p:spPr>
        <p:txBody>
          <a:bodyPr rtlCol="0">
            <a:noAutofit/>
          </a:bodyPr>
          <a:lstStyle/>
          <a:p>
            <a:pPr rtl="0"/>
            <a:r>
              <a:rPr lang="hu" sz="2800" dirty="0" smtClean="0">
                <a:cs typeface="Arial" panose="020B0604020202020204" pitchFamily="34" charset="0"/>
              </a:rPr>
              <a:t>A szélsebesség várható változása Európában régiónként</a:t>
            </a:r>
            <a:endParaRPr lang="de-DE" sz="2800" dirty="0">
              <a:cs typeface="Arial" panose="020B0604020202020204" pitchFamily="34" charset="0"/>
            </a:endParaRPr>
          </a:p>
        </p:txBody>
      </p:sp>
      <p:grpSp>
        <p:nvGrpSpPr>
          <p:cNvPr id="4" name="Csoportba foglalás 3"/>
          <p:cNvGrpSpPr/>
          <p:nvPr/>
        </p:nvGrpSpPr>
        <p:grpSpPr>
          <a:xfrm>
            <a:off x="347892" y="944563"/>
            <a:ext cx="5691546" cy="5112399"/>
            <a:chOff x="404454" y="944563"/>
            <a:chExt cx="5691546" cy="5112399"/>
          </a:xfrm>
        </p:grpSpPr>
        <p:sp>
          <p:nvSpPr>
            <p:cNvPr id="6" name="Téglalap 5"/>
            <p:cNvSpPr/>
            <p:nvPr/>
          </p:nvSpPr>
          <p:spPr>
            <a:xfrm>
              <a:off x="404454" y="944563"/>
              <a:ext cx="5691543" cy="281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2050" name="Picture 2"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b="50646"/>
            <a:stretch/>
          </p:blipFill>
          <p:spPr bwMode="auto">
            <a:xfrm>
              <a:off x="404455" y="1141231"/>
              <a:ext cx="5691545" cy="4915731"/>
            </a:xfrm>
            <a:prstGeom prst="rect">
              <a:avLst/>
            </a:prstGeom>
            <a:noFill/>
            <a:extLst>
              <a:ext uri="{909E8E84-426E-40DD-AFC4-6F175D3DCCD1}">
                <a14:hiddenFill xmlns:a14="http://schemas.microsoft.com/office/drawing/2010/main">
                  <a:solidFill>
                    <a:srgbClr val="FFFFFF"/>
                  </a:solidFill>
                </a14:hiddenFill>
              </a:ext>
            </a:extLst>
          </p:spPr>
        </p:pic>
      </p:grpSp>
      <p:pic>
        <p:nvPicPr>
          <p:cNvPr id="2052" name="Picture 4" descr="Annual mean wind speed for the European land area and sub-regions"/>
          <p:cNvPicPr>
            <a:picLocks noChangeAspect="1" noChangeArrowheads="1"/>
          </p:cNvPicPr>
          <p:nvPr/>
        </p:nvPicPr>
        <p:blipFill rotWithShape="1">
          <a:blip r:embed="rId2">
            <a:extLst>
              <a:ext uri="{28A0092B-C50C-407E-A947-70E740481C1C}">
                <a14:useLocalDpi xmlns:a14="http://schemas.microsoft.com/office/drawing/2010/main" val="0"/>
              </a:ext>
            </a:extLst>
          </a:blip>
          <a:srcRect t="49273"/>
          <a:stretch/>
        </p:blipFill>
        <p:spPr bwMode="auto">
          <a:xfrm>
            <a:off x="6143134" y="944563"/>
            <a:ext cx="5758972" cy="5112399"/>
          </a:xfrm>
          <a:prstGeom prst="rect">
            <a:avLst/>
          </a:prstGeom>
          <a:noFill/>
          <a:extLst>
            <a:ext uri="{909E8E84-426E-40DD-AFC4-6F175D3DCCD1}">
              <a14:hiddenFill xmlns:a14="http://schemas.microsoft.com/office/drawing/2010/main">
                <a:solidFill>
                  <a:srgbClr val="FFFFFF"/>
                </a:solidFill>
              </a14:hiddenFill>
            </a:ext>
          </a:extLst>
        </p:spPr>
      </p:pic>
      <p:sp>
        <p:nvSpPr>
          <p:cNvPr id="7" name="Téglalap 6"/>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214382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sz="3200" dirty="0" smtClean="0">
                <a:cs typeface="Arial" panose="020B0604020202020204" pitchFamily="34" charset="0"/>
              </a:rPr>
              <a:t>A havazás gyakoriságának és a hómennyiségnek a változása</a:t>
            </a:r>
            <a:endParaRPr lang="de-DE" sz="3200" dirty="0">
              <a:cs typeface="Arial" panose="020B0604020202020204" pitchFamily="34" charset="0"/>
            </a:endParaRPr>
          </a:p>
        </p:txBody>
      </p:sp>
      <p:sp>
        <p:nvSpPr>
          <p:cNvPr id="3" name="Tartalom helye 2"/>
          <p:cNvSpPr>
            <a:spLocks noGrp="1"/>
          </p:cNvSpPr>
          <p:nvPr>
            <p:ph idx="1"/>
          </p:nvPr>
        </p:nvSpPr>
        <p:spPr>
          <a:xfrm>
            <a:off x="345057" y="1112363"/>
            <a:ext cx="11386868" cy="5193309"/>
          </a:xfrm>
        </p:spPr>
        <p:txBody>
          <a:bodyPr rtlCol="0">
            <a:normAutofit fontScale="85000" lnSpcReduction="20000"/>
          </a:bodyPr>
          <a:lstStyle/>
          <a:p>
            <a:pPr algn="just">
              <a:lnSpc>
                <a:spcPct val="130000"/>
              </a:lnSpc>
            </a:pPr>
            <a:r>
              <a:rPr lang="hu-HU" sz="2400" dirty="0"/>
              <a:t>Az éves havazás mennyisége és a hótakaró kiterjedése </a:t>
            </a:r>
            <a:r>
              <a:rPr lang="hu-HU" sz="2400" dirty="0" smtClean="0"/>
              <a:t>már jelenleg is Európa-szerte </a:t>
            </a:r>
            <a:r>
              <a:rPr lang="hu-HU" sz="2400" dirty="0"/>
              <a:t>csökkenő tendenciát mutat, különösen az </a:t>
            </a:r>
            <a:r>
              <a:rPr lang="hu-HU" sz="2400" dirty="0" smtClean="0"/>
              <a:t>tengerszint felett alacsonyabban fekvő területeken</a:t>
            </a:r>
            <a:r>
              <a:rPr lang="hu-HU" sz="2400" dirty="0"/>
              <a:t>.</a:t>
            </a:r>
          </a:p>
          <a:p>
            <a:pPr algn="just">
              <a:lnSpc>
                <a:spcPct val="130000"/>
              </a:lnSpc>
            </a:pPr>
            <a:r>
              <a:rPr lang="hu-HU" sz="2400" dirty="0" smtClean="0"/>
              <a:t>Közép- </a:t>
            </a:r>
            <a:r>
              <a:rPr lang="hu-HU" sz="2400" dirty="0"/>
              <a:t>és Dél-Európa tengerszint felett alacsonyabban</a:t>
            </a:r>
            <a:r>
              <a:rPr lang="hu-HU" sz="2400" dirty="0" smtClean="0"/>
              <a:t> </a:t>
            </a:r>
            <a:r>
              <a:rPr lang="hu-HU" sz="2400" dirty="0"/>
              <a:t>fekvő régióiban a havazás </a:t>
            </a:r>
            <a:r>
              <a:rPr lang="hu-HU" sz="2400" dirty="0" smtClean="0"/>
              <a:t>gyakorisága és a hó mennyisége a </a:t>
            </a:r>
            <a:r>
              <a:rPr lang="hu-HU" sz="2400" dirty="0"/>
              <a:t>következő évtizedekben jelentősen visszaeshet, egyes területeken akár teljesen </a:t>
            </a:r>
            <a:r>
              <a:rPr lang="hu-HU" sz="2400" dirty="0" smtClean="0"/>
              <a:t>el is tűnhet.</a:t>
            </a:r>
            <a:endParaRPr lang="hu-HU" sz="2400" dirty="0"/>
          </a:p>
          <a:p>
            <a:pPr algn="just">
              <a:lnSpc>
                <a:spcPct val="130000"/>
              </a:lnSpc>
            </a:pPr>
            <a:r>
              <a:rPr lang="hu-HU" sz="2400" dirty="0"/>
              <a:t>Észak-, Nyugat- és Kelet-Európában a hószezon egyre rövidebbé válik, elsősorban a </a:t>
            </a:r>
            <a:r>
              <a:rPr lang="hu-HU" sz="2400" dirty="0" smtClean="0"/>
              <a:t>korábban kezdődő </a:t>
            </a:r>
            <a:r>
              <a:rPr lang="hu-HU" sz="2400" dirty="0"/>
              <a:t>tavaszi hóolvadás miatt.</a:t>
            </a:r>
          </a:p>
          <a:p>
            <a:pPr algn="just">
              <a:lnSpc>
                <a:spcPct val="130000"/>
              </a:lnSpc>
            </a:pPr>
            <a:r>
              <a:rPr lang="hu-HU" sz="2400" dirty="0"/>
              <a:t>Az előrejelzések szerint a hótakaró fennmaradásának időtartama a század végére több mint 100 nappal is lerövidülhet egyes régiókban.</a:t>
            </a:r>
          </a:p>
          <a:p>
            <a:pPr algn="just">
              <a:lnSpc>
                <a:spcPct val="130000"/>
              </a:lnSpc>
            </a:pPr>
            <a:r>
              <a:rPr lang="hu-HU" sz="2400" dirty="0"/>
              <a:t>A havazás </a:t>
            </a:r>
            <a:r>
              <a:rPr lang="hu-HU" sz="2400" dirty="0" smtClean="0"/>
              <a:t>gyakoriságának és a hómennyiségnek a csökkenése </a:t>
            </a:r>
            <a:r>
              <a:rPr lang="hu-HU" sz="2400" dirty="0"/>
              <a:t>hatással van a vízkészletekre, a mezőgazdaságra, az ökoszisztémákra és a téli turizmusra, ezért fontos az érintett ágazatok alkalmazkodási stratégiáinak kidolgozása.</a:t>
            </a:r>
          </a:p>
          <a:p>
            <a:pPr algn="just" rtl="0">
              <a:lnSpc>
                <a:spcPct val="130000"/>
              </a:lnSpc>
            </a:pPr>
            <a:endParaRPr lang="h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33274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55274" y="0"/>
            <a:ext cx="4711343" cy="1311215"/>
          </a:xfrm>
        </p:spPr>
        <p:txBody>
          <a:bodyPr rtlCol="0">
            <a:normAutofit/>
          </a:bodyPr>
          <a:lstStyle/>
          <a:p>
            <a:pPr>
              <a:lnSpc>
                <a:spcPct val="110000"/>
              </a:lnSpc>
            </a:pPr>
            <a:r>
              <a:rPr lang="hu" sz="3200" dirty="0" smtClean="0">
                <a:cs typeface="Arial" panose="020B0604020202020204" pitchFamily="34" charset="0"/>
              </a:rPr>
              <a:t>A tengerszint v</a:t>
            </a:r>
            <a:r>
              <a:rPr lang="hu-HU" dirty="0" err="1" smtClean="0"/>
              <a:t>árható</a:t>
            </a:r>
            <a:r>
              <a:rPr lang="hu-HU" dirty="0" smtClean="0"/>
              <a:t> </a:t>
            </a:r>
            <a:r>
              <a:rPr lang="hu-HU" dirty="0"/>
              <a:t>alakulása Európában</a:t>
            </a:r>
            <a:endParaRPr lang="de-DE" sz="3200" dirty="0">
              <a:cs typeface="Arial" panose="020B0604020202020204" pitchFamily="34" charset="0"/>
            </a:endParaRPr>
          </a:p>
        </p:txBody>
      </p:sp>
      <p:sp>
        <p:nvSpPr>
          <p:cNvPr id="3" name="Tartalom helye 2"/>
          <p:cNvSpPr>
            <a:spLocks noGrp="1"/>
          </p:cNvSpPr>
          <p:nvPr>
            <p:ph idx="1"/>
          </p:nvPr>
        </p:nvSpPr>
        <p:spPr>
          <a:xfrm>
            <a:off x="232913" y="2398142"/>
            <a:ext cx="4735902" cy="3780653"/>
          </a:xfrm>
        </p:spPr>
        <p:txBody>
          <a:bodyPr rtlCol="0">
            <a:noAutofit/>
          </a:bodyPr>
          <a:lstStyle/>
          <a:p>
            <a:pPr marL="0" indent="0" algn="just">
              <a:buNone/>
            </a:pPr>
            <a:r>
              <a:rPr lang="hu-HU" sz="1800" dirty="0" smtClean="0"/>
              <a:t>Az előrejelzések szerint a század végére a relatív tengerszint több tíz centiméterrel is növekedhet.</a:t>
            </a:r>
          </a:p>
          <a:p>
            <a:pPr marL="0" indent="0" algn="just">
              <a:buNone/>
            </a:pPr>
            <a:r>
              <a:rPr lang="hu-HU" sz="1800" dirty="0" smtClean="0"/>
              <a:t> Az Északi-tenger térségében az emelkedés üteme gyorsabb lehet, míg a Földközi-tenger partvidékén az emelkedés és a part menti süllyedés együttes hatása növelheti az árvízkockázatot. </a:t>
            </a:r>
          </a:p>
          <a:p>
            <a:pPr marL="0" indent="0" algn="just">
              <a:buNone/>
            </a:pPr>
            <a:r>
              <a:rPr lang="hu-HU" sz="1800" dirty="0" smtClean="0"/>
              <a:t>Az ábrán látható nyilak a tengerszint relatív változását mutatják a kiválasztott európai ár-apály mérőállomásokon 1970 óta. </a:t>
            </a:r>
            <a:endParaRPr lang="hu-HU" sz="1800" dirty="0"/>
          </a:p>
        </p:txBody>
      </p:sp>
      <p:pic>
        <p:nvPicPr>
          <p:cNvPr id="3074" name="Picture 2" descr="Past trends and projected changes in relative sea level across Europ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2344"/>
          <a:stretch/>
        </p:blipFill>
        <p:spPr bwMode="auto">
          <a:xfrm>
            <a:off x="5064604" y="146024"/>
            <a:ext cx="7038158" cy="6036257"/>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77336" y="6182281"/>
            <a:ext cx="12269335" cy="200055"/>
          </a:xfrm>
          <a:prstGeom prst="rect">
            <a:avLst/>
          </a:prstGeom>
        </p:spPr>
        <p:txBody>
          <a:bodyPr wrap="square" rtlCol="0">
            <a:spAutoFit/>
          </a:bodyPr>
          <a:lstStyle/>
          <a:p>
            <a:pPr lvl="1" algn="r"/>
            <a:r>
              <a:rPr lang="hu" sz="700" dirty="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2136302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smtClean="0">
                <a:cs typeface="Arial" panose="020B0604020202020204" pitchFamily="34" charset="0"/>
              </a:rPr>
              <a:t>Az óceánok és tengerek </a:t>
            </a:r>
            <a:r>
              <a:rPr lang="hu" dirty="0">
                <a:cs typeface="Arial" panose="020B0604020202020204" pitchFamily="34" charset="0"/>
              </a:rPr>
              <a:t>felszíni </a:t>
            </a:r>
            <a:r>
              <a:rPr lang="hu" dirty="0" smtClean="0">
                <a:cs typeface="Arial" panose="020B0604020202020204" pitchFamily="34" charset="0"/>
              </a:rPr>
              <a:t>hőmérsékletének várható változásai</a:t>
            </a:r>
            <a:endParaRPr lang="de-DE" dirty="0">
              <a:cs typeface="Arial" panose="020B0604020202020204" pitchFamily="34" charset="0"/>
            </a:endParaRPr>
          </a:p>
        </p:txBody>
      </p:sp>
      <p:pic>
        <p:nvPicPr>
          <p:cNvPr id="4098" name="Picture 2" descr="Sea Surface tempera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2240" y="944562"/>
            <a:ext cx="9130786" cy="5136067"/>
          </a:xfrm>
          <a:prstGeom prst="rect">
            <a:avLst/>
          </a:prstGeom>
          <a:noFill/>
          <a:extLst>
            <a:ext uri="{909E8E84-426E-40DD-AFC4-6F175D3DCCD1}">
              <a14:hiddenFill xmlns:a14="http://schemas.microsoft.com/office/drawing/2010/main">
                <a:solidFill>
                  <a:srgbClr val="FFFFFF"/>
                </a:solidFill>
              </a14:hiddenFill>
            </a:ext>
          </a:extLst>
        </p:spPr>
      </p:pic>
      <p:sp>
        <p:nvSpPr>
          <p:cNvPr id="4" name="Téglalap 3"/>
          <p:cNvSpPr/>
          <p:nvPr/>
        </p:nvSpPr>
        <p:spPr>
          <a:xfrm>
            <a:off x="-77335" y="6182281"/>
            <a:ext cx="4866618" cy="200055"/>
          </a:xfrm>
          <a:prstGeom prst="rect">
            <a:avLst/>
          </a:prstGeom>
        </p:spPr>
        <p:txBody>
          <a:bodyPr wrap="square" rtlCol="0">
            <a:spAutoFit/>
          </a:bodyPr>
          <a:lstStyle/>
          <a:p>
            <a:pPr rtl="0"/>
            <a:r>
              <a:rPr lang="hu" sz="700">
                <a:solidFill>
                  <a:schemeClr val="bg1">
                    <a:lumMod val="50000"/>
                  </a:schemeClr>
                </a:solidFill>
              </a:rPr>
              <a:t>Forrás: https://www.eea.europa.eu/publications/europes-changing-climate-hazards-1/what-will-the-future-bring</a:t>
            </a:r>
          </a:p>
        </p:txBody>
      </p:sp>
    </p:spTree>
    <p:extLst>
      <p:ext uri="{BB962C8B-B14F-4D97-AF65-F5344CB8AC3E}">
        <p14:creationId xmlns:p14="http://schemas.microsoft.com/office/powerpoint/2010/main" val="3716077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Az előadás segítségével megszerezhető ismeretek</a:t>
            </a:r>
            <a:endParaRPr lang="en-US" dirty="0"/>
          </a:p>
        </p:txBody>
      </p:sp>
      <p:sp>
        <p:nvSpPr>
          <p:cNvPr id="3" name="Tartalom helye 2"/>
          <p:cNvSpPr>
            <a:spLocks noGrp="1"/>
          </p:cNvSpPr>
          <p:nvPr>
            <p:ph idx="1"/>
          </p:nvPr>
        </p:nvSpPr>
        <p:spPr>
          <a:xfrm>
            <a:off x="192505" y="1268083"/>
            <a:ext cx="11642937" cy="5037589"/>
          </a:xfrm>
        </p:spPr>
        <p:txBody>
          <a:bodyPr/>
          <a:lstStyle/>
          <a:p>
            <a:pPr marL="0" indent="0">
              <a:buNone/>
            </a:pPr>
            <a:r>
              <a:rPr lang="hu-HU" dirty="0" smtClean="0"/>
              <a:t>A tananyag elsajátítása után a hallgatók képesek lesznek</a:t>
            </a:r>
          </a:p>
          <a:p>
            <a:pPr lvl="1" algn="just">
              <a:spcAft>
                <a:spcPts val="1500"/>
              </a:spcAft>
            </a:pPr>
            <a:r>
              <a:rPr lang="hu-HU" sz="2100" dirty="0" smtClean="0"/>
              <a:t>meghatározni az egyének egészségi állapotát és jólétét befolyásoló szélsőséges környezeti eseményeket</a:t>
            </a:r>
          </a:p>
          <a:p>
            <a:pPr lvl="1" algn="just">
              <a:spcAft>
                <a:spcPts val="1500"/>
              </a:spcAft>
            </a:pPr>
            <a:r>
              <a:rPr lang="hu-HU" sz="2100" dirty="0" smtClean="0"/>
              <a:t>rendszerezni az éghajlatváltozás hatására kialakuló szélsőséges időjárási eseményekkel összefüggő egészség-kockázatokat</a:t>
            </a:r>
          </a:p>
          <a:p>
            <a:pPr lvl="1" algn="just">
              <a:spcAft>
                <a:spcPts val="1500"/>
              </a:spcAft>
            </a:pPr>
            <a:r>
              <a:rPr lang="hu-HU" sz="2100" dirty="0" smtClean="0"/>
              <a:t>rendszerezni az éghajlatváltozás hatására kialakuló szélsőséges időjárási eseményekkel összefüggő társadalmi-közösségi kockázatokat</a:t>
            </a:r>
          </a:p>
          <a:p>
            <a:pPr lvl="1" algn="just">
              <a:spcAft>
                <a:spcPts val="1500"/>
              </a:spcAft>
            </a:pPr>
            <a:r>
              <a:rPr lang="hu-HU" sz="2100" dirty="0" smtClean="0"/>
              <a:t>azonosítani azokat a hatásokat, amelyek a szélsőséges időjárási események kialakulásához vezetnek</a:t>
            </a:r>
          </a:p>
          <a:p>
            <a:pPr lvl="1" algn="just">
              <a:spcAft>
                <a:spcPts val="1500"/>
              </a:spcAft>
            </a:pPr>
            <a:r>
              <a:rPr lang="hu-HU" sz="2100" dirty="0" smtClean="0"/>
              <a:t>meghatározni azokat a prevenciós lehetőségeket, amelyek segítségével a szélsőséges környezeti esemény hatásaira való felkészülés támogatható</a:t>
            </a:r>
            <a:endParaRPr lang="hu-HU" sz="2100" dirty="0"/>
          </a:p>
        </p:txBody>
      </p:sp>
    </p:spTree>
    <p:extLst>
      <p:ext uri="{BB962C8B-B14F-4D97-AF65-F5344CB8AC3E}">
        <p14:creationId xmlns:p14="http://schemas.microsoft.com/office/powerpoint/2010/main" val="3886464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smtClean="0">
                <a:cs typeface="Arial" panose="020B0604020202020204" pitchFamily="34" charset="0"/>
              </a:rPr>
              <a:t>Fő következtetések</a:t>
            </a:r>
            <a:endParaRPr lang="de-DE" dirty="0">
              <a:cs typeface="Arial" panose="020B0604020202020204" pitchFamily="34" charset="0"/>
            </a:endParaRPr>
          </a:p>
        </p:txBody>
      </p:sp>
      <p:sp>
        <p:nvSpPr>
          <p:cNvPr id="3" name="Tartalom helye 2"/>
          <p:cNvSpPr>
            <a:spLocks noGrp="1"/>
          </p:cNvSpPr>
          <p:nvPr>
            <p:ph idx="1"/>
          </p:nvPr>
        </p:nvSpPr>
        <p:spPr>
          <a:xfrm>
            <a:off x="370936" y="1061049"/>
            <a:ext cx="11602528" cy="5322498"/>
          </a:xfrm>
        </p:spPr>
        <p:txBody>
          <a:bodyPr rtlCol="0">
            <a:normAutofit lnSpcReduction="10000"/>
          </a:bodyPr>
          <a:lstStyle/>
          <a:p>
            <a:pPr algn="just">
              <a:lnSpc>
                <a:spcPct val="120000"/>
              </a:lnSpc>
            </a:pPr>
            <a:r>
              <a:rPr lang="hu-HU" sz="2000" dirty="0"/>
              <a:t>Az éghajlatváltozás következtében az erdőtüzek, aszályok, árvizek és viharok egyre nagyobb kihívást jelentenek. Ezek nemcsak a környezetre és a gazdaságra, hanem az emberi egészségre is komoly hatással vannak</a:t>
            </a:r>
            <a:r>
              <a:rPr lang="hu-HU" sz="2000" dirty="0" smtClean="0"/>
              <a:t>.</a:t>
            </a:r>
          </a:p>
          <a:p>
            <a:pPr algn="just">
              <a:lnSpc>
                <a:spcPct val="120000"/>
              </a:lnSpc>
            </a:pPr>
            <a:r>
              <a:rPr lang="hu-HU" sz="2000" dirty="0"/>
              <a:t>A hőhullámok, légszennyezés és vízhiány súlyos egészségügyi problémákat okozhatnak, például légzőszervi és szív- és érrendszeri betegségeket, fertőzéseket és mentális egészségi problémákat</a:t>
            </a:r>
            <a:r>
              <a:rPr lang="hu-HU" sz="2000" dirty="0" smtClean="0"/>
              <a:t>.</a:t>
            </a:r>
          </a:p>
          <a:p>
            <a:pPr algn="just">
              <a:lnSpc>
                <a:spcPct val="120000"/>
              </a:lnSpc>
            </a:pPr>
            <a:r>
              <a:rPr lang="hu-HU" sz="2000" dirty="0" smtClean="0"/>
              <a:t>A </a:t>
            </a:r>
            <a:r>
              <a:rPr lang="hu-HU" sz="2000" dirty="0"/>
              <a:t>szélsőséges időjárási események hatásainak csökkentése érdekében fontos a vészhelyzeti tervekben foglaltak </a:t>
            </a:r>
            <a:r>
              <a:rPr lang="hu-HU" sz="2000" dirty="0" smtClean="0"/>
              <a:t>követése, a </a:t>
            </a:r>
            <a:r>
              <a:rPr lang="hu-HU" sz="2000" dirty="0"/>
              <a:t>közösségek összefogása, a helyi segélyhálózatok és védelmi rendszerek megerősítése.</a:t>
            </a:r>
          </a:p>
          <a:p>
            <a:pPr algn="just">
              <a:lnSpc>
                <a:spcPct val="120000"/>
              </a:lnSpc>
            </a:pPr>
            <a:r>
              <a:rPr lang="hu-HU" sz="2000" dirty="0" smtClean="0"/>
              <a:t>Az </a:t>
            </a:r>
            <a:r>
              <a:rPr lang="hu-HU" sz="2000" dirty="0"/>
              <a:t>infrastruktúra megerősítése, az árvízvédelmi rendszerek fejlesztése és a megfelelő lakossági tájékoztatás mind hozzájárulhat a biztonság növeléséhez</a:t>
            </a:r>
            <a:r>
              <a:rPr lang="hu-HU" sz="2000" dirty="0" smtClean="0"/>
              <a:t>.</a:t>
            </a:r>
          </a:p>
          <a:p>
            <a:pPr algn="just">
              <a:lnSpc>
                <a:spcPct val="120000"/>
              </a:lnSpc>
            </a:pPr>
            <a:r>
              <a:rPr lang="hu-HU" sz="2000" dirty="0"/>
              <a:t>A klímaváltozás hatásainak enyhítése érdekében a várostervezés, az egészségügyi rendszerek fejlesztése és az energiafelhasználás fenntarthatóbbá tétele elengedhetetlen. Az intézkedések nemcsak a jelenlegi kihívások kezelésére szolgálnak, hanem a jövő generációinak </a:t>
            </a:r>
            <a:r>
              <a:rPr lang="hu-HU" sz="2000" dirty="0" smtClean="0"/>
              <a:t>is hasznosak lehetnek.</a:t>
            </a:r>
            <a:endParaRPr lang="hu-HU" sz="2000" dirty="0"/>
          </a:p>
        </p:txBody>
      </p:sp>
    </p:spTree>
    <p:extLst>
      <p:ext uri="{BB962C8B-B14F-4D97-AF65-F5344CB8AC3E}">
        <p14:creationId xmlns:p14="http://schemas.microsoft.com/office/powerpoint/2010/main" val="4068395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Ellenőrizze tudását</a:t>
            </a:r>
            <a:endParaRPr lang="en-US" dirty="0"/>
          </a:p>
        </p:txBody>
      </p:sp>
      <p:sp>
        <p:nvSpPr>
          <p:cNvPr id="3" name="Tartalom helye 2"/>
          <p:cNvSpPr>
            <a:spLocks noGrp="1"/>
          </p:cNvSpPr>
          <p:nvPr>
            <p:ph idx="1"/>
          </p:nvPr>
        </p:nvSpPr>
        <p:spPr>
          <a:xfrm>
            <a:off x="500332" y="1319842"/>
            <a:ext cx="11412747" cy="4985830"/>
          </a:xfrm>
        </p:spPr>
        <p:txBody>
          <a:bodyPr/>
          <a:lstStyle/>
          <a:p>
            <a:pPr marL="361950" lvl="0" indent="-361950" algn="just" fontAlgn="base">
              <a:spcAft>
                <a:spcPts val="1500"/>
              </a:spcAft>
              <a:buFont typeface="+mj-lt"/>
              <a:buAutoNum type="arabicPeriod"/>
            </a:pPr>
            <a:r>
              <a:rPr lang="hu-HU" dirty="0" smtClean="0"/>
              <a:t>Soroljon fel olyan egészség-kockázatokat, amelyek az erdőtüzekkel állhatnak összefüggésbe.</a:t>
            </a:r>
          </a:p>
          <a:p>
            <a:pPr marL="361950" lvl="0" indent="-361950" algn="just" fontAlgn="base">
              <a:spcAft>
                <a:spcPts val="1500"/>
              </a:spcAft>
              <a:buFont typeface="+mj-lt"/>
              <a:buAutoNum type="arabicPeriod"/>
            </a:pPr>
            <a:r>
              <a:rPr lang="hu-HU" dirty="0" smtClean="0"/>
              <a:t>Mit jelent az "városi hősziget" jelenség? </a:t>
            </a:r>
          </a:p>
          <a:p>
            <a:pPr marL="361950" lvl="0" indent="-361950" algn="just" fontAlgn="base">
              <a:spcAft>
                <a:spcPts val="1500"/>
              </a:spcAft>
              <a:buFont typeface="+mj-lt"/>
              <a:buAutoNum type="arabicPeriod"/>
            </a:pPr>
            <a:r>
              <a:rPr lang="hu-HU" dirty="0" smtClean="0"/>
              <a:t>Melyek a városi környezetben kialakuló villámárvizek okozta jellemző egészség-kockázatok?</a:t>
            </a:r>
          </a:p>
          <a:p>
            <a:pPr marL="361950" lvl="0" indent="-361950" algn="just" fontAlgn="base">
              <a:spcAft>
                <a:spcPts val="1500"/>
              </a:spcAft>
              <a:buFont typeface="+mj-lt"/>
              <a:buAutoNum type="arabicPeriod"/>
            </a:pPr>
            <a:r>
              <a:rPr lang="hu-HU" dirty="0" smtClean="0"/>
              <a:t>Magyarázza el, miként befolyásolja az üvegházhatást okozó gázok különböző szintű kibocsátása a környezet-egészségi kockázatok alakulását.</a:t>
            </a:r>
          </a:p>
          <a:p>
            <a:pPr marL="361950" lvl="0" indent="-361950" algn="just" fontAlgn="base">
              <a:spcAft>
                <a:spcPts val="1500"/>
              </a:spcAft>
              <a:buFont typeface="+mj-lt"/>
              <a:buAutoNum type="arabicPeriod"/>
            </a:pPr>
            <a:r>
              <a:rPr lang="hu-HU" dirty="0" smtClean="0"/>
              <a:t>Foglalja össze az aszállyal kapcsolatos egészség-kockázatokat és az alkalmazkodás lehetséges stratégiáit.</a:t>
            </a:r>
          </a:p>
          <a:p>
            <a:pPr marL="361950" indent="-361950" algn="just">
              <a:spcAft>
                <a:spcPts val="1500"/>
              </a:spcAft>
              <a:buFont typeface="+mj-lt"/>
              <a:buAutoNum type="arabicPeriod"/>
            </a:pPr>
            <a:r>
              <a:rPr lang="hu-HU" dirty="0" smtClean="0"/>
              <a:t>Milyen környezeti jelenségek számítanak szélsőséges időjárási eseményeknek?</a:t>
            </a:r>
            <a:endParaRPr lang="hu-HU" dirty="0"/>
          </a:p>
        </p:txBody>
      </p:sp>
    </p:spTree>
    <p:extLst>
      <p:ext uri="{BB962C8B-B14F-4D97-AF65-F5344CB8AC3E}">
        <p14:creationId xmlns:p14="http://schemas.microsoft.com/office/powerpoint/2010/main" val="34952544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Ajánlott irodalom</a:t>
            </a:r>
            <a:endParaRPr lang="en-US" dirty="0"/>
          </a:p>
        </p:txBody>
      </p:sp>
      <p:sp>
        <p:nvSpPr>
          <p:cNvPr id="3" name="Tartalom helye 2"/>
          <p:cNvSpPr>
            <a:spLocks noGrp="1"/>
          </p:cNvSpPr>
          <p:nvPr>
            <p:ph idx="1"/>
          </p:nvPr>
        </p:nvSpPr>
        <p:spPr>
          <a:xfrm>
            <a:off x="192506" y="1302589"/>
            <a:ext cx="11634310" cy="5003084"/>
          </a:xfrm>
        </p:spPr>
        <p:txBody>
          <a:bodyPr>
            <a:normAutofit/>
          </a:bodyPr>
          <a:lstStyle/>
          <a:p>
            <a:pPr>
              <a:spcAft>
                <a:spcPts val="1300"/>
              </a:spcAft>
            </a:pPr>
            <a:r>
              <a:rPr lang="hu-HU" sz="2000" dirty="0" err="1"/>
              <a:t>Filho</a:t>
            </a:r>
            <a:r>
              <a:rPr lang="hu-HU" sz="2000" dirty="0"/>
              <a:t> et </a:t>
            </a:r>
            <a:r>
              <a:rPr lang="hu-HU" sz="2000" dirty="0" err="1"/>
              <a:t>al</a:t>
            </a:r>
            <a:r>
              <a:rPr lang="hu-HU" sz="2000" dirty="0"/>
              <a:t>. (2022) </a:t>
            </a:r>
            <a:r>
              <a:rPr lang="hu-HU" sz="2000" dirty="0" err="1"/>
              <a:t>Handling</a:t>
            </a:r>
            <a:r>
              <a:rPr lang="hu-HU" sz="2000" dirty="0"/>
              <a:t> </a:t>
            </a:r>
            <a:r>
              <a:rPr lang="hu-HU" sz="2000" dirty="0" err="1"/>
              <a:t>the</a:t>
            </a:r>
            <a:r>
              <a:rPr lang="hu-HU" sz="2000" dirty="0"/>
              <a:t> </a:t>
            </a:r>
            <a:r>
              <a:rPr lang="hu-HU" sz="2000" dirty="0" err="1"/>
              <a:t>health</a:t>
            </a:r>
            <a:r>
              <a:rPr lang="hu-HU" sz="2000" dirty="0"/>
              <a:t> </a:t>
            </a:r>
            <a:r>
              <a:rPr lang="hu-HU" sz="2000" dirty="0" err="1"/>
              <a:t>impacts</a:t>
            </a:r>
            <a:r>
              <a:rPr lang="hu-HU" sz="2000" dirty="0"/>
              <a:t> of </a:t>
            </a:r>
            <a:r>
              <a:rPr lang="hu-HU" sz="2000" dirty="0" err="1"/>
              <a:t>extreme</a:t>
            </a:r>
            <a:r>
              <a:rPr lang="hu-HU" sz="2000" dirty="0"/>
              <a:t> </a:t>
            </a:r>
            <a:r>
              <a:rPr lang="hu-HU" sz="2000" dirty="0" err="1"/>
              <a:t>climate</a:t>
            </a:r>
            <a:r>
              <a:rPr lang="hu-HU" sz="2000" dirty="0"/>
              <a:t> </a:t>
            </a:r>
            <a:r>
              <a:rPr lang="hu-HU" sz="2000" dirty="0" err="1"/>
              <a:t>events</a:t>
            </a:r>
            <a:r>
              <a:rPr lang="hu-HU" sz="2000" dirty="0"/>
              <a:t> </a:t>
            </a:r>
            <a:r>
              <a:rPr lang="hu-HU" sz="2000" dirty="0">
                <a:hlinkClick r:id="rId2"/>
              </a:rPr>
              <a:t>https://doi.org/10.1186/s12302-022-00621-3</a:t>
            </a:r>
            <a:r>
              <a:rPr lang="hu-HU" sz="2000" dirty="0"/>
              <a:t> </a:t>
            </a:r>
            <a:endParaRPr lang="en-US" sz="2000" dirty="0"/>
          </a:p>
          <a:p>
            <a:pPr>
              <a:spcAft>
                <a:spcPts val="1300"/>
              </a:spcAft>
            </a:pPr>
            <a:r>
              <a:rPr lang="hu-HU" sz="2000" dirty="0"/>
              <a:t>EEA (2022) </a:t>
            </a:r>
            <a:r>
              <a:rPr lang="hu-HU" sz="2000" dirty="0" err="1"/>
              <a:t>Climate</a:t>
            </a:r>
            <a:r>
              <a:rPr lang="hu-HU" sz="2000" dirty="0"/>
              <a:t> </a:t>
            </a:r>
            <a:r>
              <a:rPr lang="hu-HU" sz="2000" dirty="0" err="1"/>
              <a:t>change</a:t>
            </a:r>
            <a:r>
              <a:rPr lang="hu-HU" sz="2000" dirty="0"/>
              <a:t> </a:t>
            </a:r>
            <a:r>
              <a:rPr lang="hu-HU" sz="2000" dirty="0" err="1"/>
              <a:t>as</a:t>
            </a:r>
            <a:r>
              <a:rPr lang="hu-HU" sz="2000" dirty="0"/>
              <a:t> a </a:t>
            </a:r>
            <a:r>
              <a:rPr lang="hu-HU" sz="2000" dirty="0" err="1"/>
              <a:t>threat</a:t>
            </a:r>
            <a:r>
              <a:rPr lang="hu-HU" sz="2000" dirty="0"/>
              <a:t> </a:t>
            </a:r>
            <a:r>
              <a:rPr lang="hu-HU" sz="2000" dirty="0" err="1"/>
              <a:t>to</a:t>
            </a:r>
            <a:r>
              <a:rPr lang="hu-HU" sz="2000" dirty="0"/>
              <a:t> </a:t>
            </a:r>
            <a:r>
              <a:rPr lang="hu-HU" sz="2000" dirty="0" err="1"/>
              <a:t>health</a:t>
            </a:r>
            <a:r>
              <a:rPr lang="hu-HU" sz="2000" dirty="0"/>
              <a:t> and </a:t>
            </a:r>
            <a:r>
              <a:rPr lang="hu-HU" sz="2000" dirty="0" err="1"/>
              <a:t>well</a:t>
            </a:r>
            <a:r>
              <a:rPr lang="hu-HU" sz="2000" dirty="0"/>
              <a:t>-being in Europe: </a:t>
            </a:r>
            <a:r>
              <a:rPr lang="hu-HU" sz="2000" dirty="0" err="1"/>
              <a:t>focus</a:t>
            </a:r>
            <a:r>
              <a:rPr lang="hu-HU" sz="2000" dirty="0"/>
              <a:t> </a:t>
            </a:r>
            <a:r>
              <a:rPr lang="hu-HU" sz="2000" dirty="0" err="1"/>
              <a:t>on</a:t>
            </a:r>
            <a:r>
              <a:rPr lang="hu-HU" sz="2000" dirty="0"/>
              <a:t> </a:t>
            </a:r>
            <a:r>
              <a:rPr lang="hu-HU" sz="2000" dirty="0" err="1"/>
              <a:t>heat</a:t>
            </a:r>
            <a:r>
              <a:rPr lang="hu-HU" sz="2000" dirty="0"/>
              <a:t> and </a:t>
            </a:r>
            <a:r>
              <a:rPr lang="hu-HU" sz="2000" dirty="0" err="1"/>
              <a:t>infectious</a:t>
            </a:r>
            <a:r>
              <a:rPr lang="hu-HU" sz="2000" dirty="0"/>
              <a:t> </a:t>
            </a:r>
            <a:r>
              <a:rPr lang="hu-HU" sz="2000" dirty="0" err="1"/>
              <a:t>diseases</a:t>
            </a:r>
            <a:r>
              <a:rPr lang="hu-HU" sz="2000" dirty="0"/>
              <a:t> </a:t>
            </a:r>
            <a:r>
              <a:rPr lang="hu-HU" sz="2000" dirty="0">
                <a:hlinkClick r:id="rId3"/>
              </a:rPr>
              <a:t>https://www.eea.europa.eu/publications/climate-change-impacts-on-health</a:t>
            </a:r>
            <a:r>
              <a:rPr lang="hu-HU" sz="2000" dirty="0"/>
              <a:t> </a:t>
            </a:r>
            <a:endParaRPr lang="en-US" sz="2000" dirty="0"/>
          </a:p>
          <a:p>
            <a:pPr>
              <a:spcAft>
                <a:spcPts val="1300"/>
              </a:spcAft>
            </a:pPr>
            <a:r>
              <a:rPr lang="hu-HU" sz="2000" dirty="0"/>
              <a:t>WHO (2011) Public Health </a:t>
            </a:r>
            <a:r>
              <a:rPr lang="hu-HU" sz="2000" dirty="0" err="1"/>
              <a:t>Advice</a:t>
            </a:r>
            <a:r>
              <a:rPr lang="hu-HU" sz="2000" dirty="0"/>
              <a:t> </a:t>
            </a:r>
            <a:r>
              <a:rPr lang="hu-HU" sz="2000" dirty="0" err="1"/>
              <a:t>on</a:t>
            </a:r>
            <a:r>
              <a:rPr lang="hu-HU" sz="2000" dirty="0"/>
              <a:t> </a:t>
            </a:r>
            <a:r>
              <a:rPr lang="hu-HU" sz="2000" dirty="0" err="1"/>
              <a:t>Preventing</a:t>
            </a:r>
            <a:r>
              <a:rPr lang="hu-HU" sz="2000" dirty="0"/>
              <a:t> Health </a:t>
            </a:r>
            <a:r>
              <a:rPr lang="hu-HU" sz="2000" dirty="0" err="1"/>
              <a:t>Effects</a:t>
            </a:r>
            <a:r>
              <a:rPr lang="hu-HU" sz="2000" dirty="0"/>
              <a:t> of </a:t>
            </a:r>
            <a:r>
              <a:rPr lang="hu-HU" sz="2000" dirty="0" err="1"/>
              <a:t>Heat</a:t>
            </a:r>
            <a:r>
              <a:rPr lang="hu-HU" sz="2000" dirty="0"/>
              <a:t> </a:t>
            </a:r>
            <a:r>
              <a:rPr lang="hu-HU" sz="2000" dirty="0">
                <a:hlinkClick r:id="rId4"/>
              </a:rPr>
              <a:t>https://www.who.int/publications/i/item/WHO-EURO-2011-2510-42266-58691</a:t>
            </a:r>
            <a:r>
              <a:rPr lang="hu-HU" sz="2000" dirty="0"/>
              <a:t> </a:t>
            </a:r>
            <a:endParaRPr lang="en-US" sz="2000" dirty="0"/>
          </a:p>
          <a:p>
            <a:pPr>
              <a:spcAft>
                <a:spcPts val="1300"/>
              </a:spcAft>
            </a:pPr>
            <a:r>
              <a:rPr lang="hu-HU" sz="2000" dirty="0" err="1"/>
              <a:t>Chen</a:t>
            </a:r>
            <a:r>
              <a:rPr lang="hu-HU" sz="2000" dirty="0"/>
              <a:t> et </a:t>
            </a:r>
            <a:r>
              <a:rPr lang="hu-HU" sz="2000" dirty="0" err="1"/>
              <a:t>al</a:t>
            </a:r>
            <a:r>
              <a:rPr lang="hu-HU" sz="2000" dirty="0"/>
              <a:t>. (2021) </a:t>
            </a:r>
            <a:r>
              <a:rPr lang="hu-HU" sz="2000" dirty="0" err="1"/>
              <a:t>Mortality</a:t>
            </a:r>
            <a:r>
              <a:rPr lang="hu-HU" sz="2000" dirty="0"/>
              <a:t> </a:t>
            </a:r>
            <a:r>
              <a:rPr lang="hu-HU" sz="2000" dirty="0" err="1"/>
              <a:t>risk</a:t>
            </a:r>
            <a:r>
              <a:rPr lang="hu-HU" sz="2000" dirty="0"/>
              <a:t> </a:t>
            </a:r>
            <a:r>
              <a:rPr lang="hu-HU" sz="2000" dirty="0" err="1"/>
              <a:t>attributable</a:t>
            </a:r>
            <a:r>
              <a:rPr lang="hu-HU" sz="2000" dirty="0"/>
              <a:t> </a:t>
            </a:r>
            <a:r>
              <a:rPr lang="hu-HU" sz="2000" dirty="0" err="1"/>
              <a:t>to</a:t>
            </a:r>
            <a:r>
              <a:rPr lang="hu-HU" sz="2000" dirty="0"/>
              <a:t> </a:t>
            </a:r>
            <a:r>
              <a:rPr lang="hu-HU" sz="2000" dirty="0" err="1"/>
              <a:t>wildfire-related</a:t>
            </a:r>
            <a:r>
              <a:rPr lang="hu-HU" sz="2000" dirty="0"/>
              <a:t> PM2·5 </a:t>
            </a:r>
            <a:r>
              <a:rPr lang="hu-HU" sz="2000" dirty="0" err="1"/>
              <a:t>pollution</a:t>
            </a:r>
            <a:r>
              <a:rPr lang="hu-HU" sz="2000" dirty="0"/>
              <a:t>: a </a:t>
            </a:r>
            <a:r>
              <a:rPr lang="hu-HU" sz="2000" dirty="0" err="1"/>
              <a:t>global</a:t>
            </a:r>
            <a:r>
              <a:rPr lang="hu-HU" sz="2000" dirty="0"/>
              <a:t> </a:t>
            </a:r>
            <a:r>
              <a:rPr lang="hu-HU" sz="2000" dirty="0" err="1"/>
              <a:t>time</a:t>
            </a:r>
            <a:r>
              <a:rPr lang="hu-HU" sz="2000" dirty="0"/>
              <a:t> series </a:t>
            </a:r>
            <a:r>
              <a:rPr lang="hu-HU" sz="2000" dirty="0" err="1"/>
              <a:t>study</a:t>
            </a:r>
            <a:r>
              <a:rPr lang="hu-HU" sz="2000" dirty="0"/>
              <a:t> in 749 </a:t>
            </a:r>
            <a:r>
              <a:rPr lang="hu-HU" sz="2000" dirty="0" err="1"/>
              <a:t>locations</a:t>
            </a:r>
            <a:r>
              <a:rPr lang="hu-HU" sz="2000" dirty="0"/>
              <a:t> </a:t>
            </a:r>
            <a:r>
              <a:rPr lang="hu-HU" sz="2000" dirty="0" err="1"/>
              <a:t>DOI:</a:t>
            </a:r>
            <a:r>
              <a:rPr lang="hu-HU" sz="2000" dirty="0" err="1">
                <a:hlinkClick r:id="rId5"/>
              </a:rPr>
              <a:t>https</a:t>
            </a:r>
            <a:r>
              <a:rPr lang="hu-HU" sz="2000" dirty="0">
                <a:hlinkClick r:id="rId5"/>
              </a:rPr>
              <a:t>://doi.org/10.1016/S2542-5196(21)00200-X</a:t>
            </a:r>
            <a:endParaRPr lang="en-US" sz="2000" dirty="0"/>
          </a:p>
          <a:p>
            <a:pPr>
              <a:spcAft>
                <a:spcPts val="1300"/>
              </a:spcAft>
            </a:pPr>
            <a:r>
              <a:rPr lang="hu-HU" sz="2000" dirty="0" err="1"/>
              <a:t>What</a:t>
            </a:r>
            <a:r>
              <a:rPr lang="hu-HU" sz="2000" dirty="0"/>
              <a:t> </a:t>
            </a:r>
            <a:r>
              <a:rPr lang="hu-HU" sz="2000" dirty="0" err="1"/>
              <a:t>will</a:t>
            </a:r>
            <a:r>
              <a:rPr lang="hu-HU" sz="2000" dirty="0"/>
              <a:t> </a:t>
            </a:r>
            <a:r>
              <a:rPr lang="hu-HU" sz="2000" dirty="0" err="1"/>
              <a:t>the</a:t>
            </a:r>
            <a:r>
              <a:rPr lang="hu-HU" sz="2000" dirty="0"/>
              <a:t> </a:t>
            </a:r>
            <a:r>
              <a:rPr lang="hu-HU" sz="2000" dirty="0" err="1"/>
              <a:t>future</a:t>
            </a:r>
            <a:r>
              <a:rPr lang="hu-HU" sz="2000" dirty="0"/>
              <a:t> </a:t>
            </a:r>
            <a:r>
              <a:rPr lang="hu-HU" sz="2000" dirty="0" err="1"/>
              <a:t>bring</a:t>
            </a:r>
            <a:r>
              <a:rPr lang="hu-HU" sz="2000" dirty="0"/>
              <a:t> </a:t>
            </a:r>
            <a:r>
              <a:rPr lang="hu-HU" sz="2000" dirty="0" err="1"/>
              <a:t>when</a:t>
            </a:r>
            <a:r>
              <a:rPr lang="hu-HU" sz="2000" dirty="0"/>
              <a:t> it </a:t>
            </a:r>
            <a:r>
              <a:rPr lang="hu-HU" sz="2000" dirty="0" err="1"/>
              <a:t>comes</a:t>
            </a:r>
            <a:r>
              <a:rPr lang="hu-HU" sz="2000" dirty="0"/>
              <a:t> </a:t>
            </a:r>
            <a:r>
              <a:rPr lang="hu-HU" sz="2000" dirty="0" err="1"/>
              <a:t>to</a:t>
            </a:r>
            <a:r>
              <a:rPr lang="hu-HU" sz="2000" dirty="0"/>
              <a:t> </a:t>
            </a:r>
            <a:r>
              <a:rPr lang="hu-HU" sz="2000" dirty="0" err="1"/>
              <a:t>climate</a:t>
            </a:r>
            <a:r>
              <a:rPr lang="hu-HU" sz="2000" dirty="0"/>
              <a:t> </a:t>
            </a:r>
            <a:r>
              <a:rPr lang="hu-HU" sz="2000" dirty="0" err="1"/>
              <a:t>hazards</a:t>
            </a:r>
            <a:r>
              <a:rPr lang="hu-HU" sz="2000" dirty="0"/>
              <a:t>? </a:t>
            </a:r>
            <a:r>
              <a:rPr lang="hu-HU" sz="2000" dirty="0">
                <a:hlinkClick r:id="rId6"/>
              </a:rPr>
              <a:t>https://www.eea.europa.eu/publications/europes-changing-climate-hazards-1/what-will-the-future-bring</a:t>
            </a:r>
            <a:r>
              <a:rPr lang="hu-HU" sz="2000" dirty="0"/>
              <a:t> </a:t>
            </a:r>
            <a:endParaRPr lang="en-US" sz="2000" dirty="0"/>
          </a:p>
        </p:txBody>
      </p:sp>
    </p:spTree>
    <p:extLst>
      <p:ext uri="{BB962C8B-B14F-4D97-AF65-F5344CB8AC3E}">
        <p14:creationId xmlns:p14="http://schemas.microsoft.com/office/powerpoint/2010/main" val="23693879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60866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a:cs typeface="Arial" panose="020B0604020202020204" pitchFamily="34" charset="0"/>
              </a:rPr>
              <a:t>Bevezetés</a:t>
            </a:r>
            <a:endParaRPr lang="de-DE" dirty="0"/>
          </a:p>
        </p:txBody>
      </p:sp>
      <p:sp>
        <p:nvSpPr>
          <p:cNvPr id="3" name="Tartalom helye 2"/>
          <p:cNvSpPr>
            <a:spLocks noGrp="1"/>
          </p:cNvSpPr>
          <p:nvPr>
            <p:ph idx="1"/>
          </p:nvPr>
        </p:nvSpPr>
        <p:spPr>
          <a:xfrm>
            <a:off x="192505" y="894022"/>
            <a:ext cx="11729201" cy="5370897"/>
          </a:xfrm>
        </p:spPr>
        <p:txBody>
          <a:bodyPr rtlCol="0">
            <a:normAutofit fontScale="92500" lnSpcReduction="20000"/>
          </a:bodyPr>
          <a:lstStyle/>
          <a:p>
            <a:pPr algn="just" rtl="0">
              <a:lnSpc>
                <a:spcPct val="130000"/>
              </a:lnSpc>
              <a:spcAft>
                <a:spcPts val="1000"/>
              </a:spcAft>
            </a:pPr>
            <a:r>
              <a:rPr lang="hu-HU" sz="2400" dirty="0" smtClean="0">
                <a:cs typeface="Arial" panose="020B0604020202020204" pitchFamily="34" charset="0"/>
              </a:rPr>
              <a:t>Az erdőtüzek, aszályok és szélsőséges időjárási események mind az éghajlatváltozás közvetlen következményei. Ezek az események hatást gyakorolhatnak a környezetre, a gazdaságra és az emberi egészségre.</a:t>
            </a:r>
          </a:p>
          <a:p>
            <a:pPr algn="just">
              <a:lnSpc>
                <a:spcPct val="130000"/>
              </a:lnSpc>
            </a:pPr>
            <a:r>
              <a:rPr lang="hu-HU" sz="2400" dirty="0" smtClean="0"/>
              <a:t>Az árvizek, hurrikánok és tornádók komoly infrastrukturális károkat okozhatnak, rombolhatják az otthonokat és a vállalkozásokat, ami súlyos gazdasági veszteségekhez és társadalmi zavarokhoz vezethet.</a:t>
            </a:r>
          </a:p>
          <a:p>
            <a:pPr algn="just">
              <a:lnSpc>
                <a:spcPct val="130000"/>
              </a:lnSpc>
            </a:pPr>
            <a:r>
              <a:rPr lang="hu-HU" sz="2400" dirty="0" smtClean="0">
                <a:cs typeface="Arial" panose="020B0604020202020204" pitchFamily="34" charset="0"/>
              </a:rPr>
              <a:t>A szélsőséges időjárási események </a:t>
            </a:r>
            <a:r>
              <a:rPr lang="hu-HU" sz="2400" dirty="0" smtClean="0"/>
              <a:t>nem csupán anyagi károkat okoznak, hanem közvetlen veszélyt is jelentenek az emberi életre. Sérüléseket, haláleseteket idézhetnek elő, és pszichológiai hatásuk is jelentős lehet. </a:t>
            </a:r>
          </a:p>
          <a:p>
            <a:pPr algn="just">
              <a:lnSpc>
                <a:spcPct val="130000"/>
              </a:lnSpc>
            </a:pPr>
            <a:r>
              <a:rPr lang="hu-HU" sz="2400" dirty="0" smtClean="0"/>
              <a:t>Az éghajlatváltozás hatására az extrém környezeti események egyre gyakoribbá, intenzívebbé és kiszámíthatatlanabbá válnak. A jövőben is folytatódik az időjárási szélsőségek térbeli és időbeli eloszlásának módosulása, ami új kihívások elé állítja a társadalmat és az egészségügyi rendszereket.</a:t>
            </a:r>
            <a:endParaRPr lang="hu-HU" sz="2400" dirty="0">
              <a:cs typeface="Arial" panose="020B0604020202020204" pitchFamily="34" charset="0"/>
            </a:endParaRPr>
          </a:p>
        </p:txBody>
      </p:sp>
    </p:spTree>
    <p:extLst>
      <p:ext uri="{BB962C8B-B14F-4D97-AF65-F5344CB8AC3E}">
        <p14:creationId xmlns:p14="http://schemas.microsoft.com/office/powerpoint/2010/main" val="1744700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smtClean="0">
                <a:cs typeface="Arial" panose="020B0604020202020204" pitchFamily="34" charset="0"/>
              </a:rPr>
              <a:t>Erdőtüzek</a:t>
            </a:r>
            <a:endParaRPr lang="de-DE" dirty="0">
              <a:cs typeface="Arial" panose="020B0604020202020204" pitchFamily="34" charset="0"/>
            </a:endParaRPr>
          </a:p>
        </p:txBody>
      </p:sp>
      <p:sp>
        <p:nvSpPr>
          <p:cNvPr id="3" name="Tartalom helye 2"/>
          <p:cNvSpPr>
            <a:spLocks noGrp="1"/>
          </p:cNvSpPr>
          <p:nvPr>
            <p:ph idx="1"/>
          </p:nvPr>
        </p:nvSpPr>
        <p:spPr>
          <a:xfrm>
            <a:off x="311869" y="1575506"/>
            <a:ext cx="4242880" cy="3220781"/>
          </a:xfrm>
        </p:spPr>
        <p:txBody>
          <a:bodyPr rtlCol="0">
            <a:noAutofit/>
          </a:bodyPr>
          <a:lstStyle/>
          <a:p>
            <a:pPr marL="0" indent="0" algn="just">
              <a:lnSpc>
                <a:spcPct val="130000"/>
              </a:lnSpc>
              <a:spcAft>
                <a:spcPts val="0"/>
              </a:spcAft>
              <a:buNone/>
            </a:pPr>
            <a:r>
              <a:rPr lang="hu-HU" sz="1800" dirty="0" smtClean="0"/>
              <a:t>Az </a:t>
            </a:r>
            <a:r>
              <a:rPr lang="hu-HU" sz="1800" dirty="0"/>
              <a:t>erdőtűz olyan </a:t>
            </a:r>
            <a:r>
              <a:rPr lang="hu-HU" sz="1800" dirty="0" err="1"/>
              <a:t>kontrollálatlan</a:t>
            </a:r>
            <a:r>
              <a:rPr lang="hu-HU" sz="1800" dirty="0"/>
              <a:t> tűz, amely természetes területeken – például erdőkben, réteken vagy pusztaságban – terjed. Kialakulását gyakran emberi tevékenység vagy természeti jelenségek, például villámlás idézik elő. </a:t>
            </a:r>
            <a:endParaRPr lang="hu-HU" sz="1800" dirty="0" smtClean="0"/>
          </a:p>
          <a:p>
            <a:pPr marL="0" indent="0" algn="just">
              <a:lnSpc>
                <a:spcPct val="130000"/>
              </a:lnSpc>
              <a:spcAft>
                <a:spcPts val="0"/>
              </a:spcAft>
              <a:buNone/>
            </a:pPr>
            <a:r>
              <a:rPr lang="hu-HU" sz="1800" dirty="0" smtClean="0"/>
              <a:t>Az </a:t>
            </a:r>
            <a:r>
              <a:rPr lang="hu-HU" sz="1800" dirty="0"/>
              <a:t>esetek </a:t>
            </a:r>
            <a:r>
              <a:rPr lang="hu-HU" sz="1800" dirty="0" smtClean="0"/>
              <a:t>nagyobb részében </a:t>
            </a:r>
            <a:r>
              <a:rPr lang="hu-HU" sz="1800" dirty="0"/>
              <a:t>a tűz eredete ismeretlen</a:t>
            </a:r>
            <a:r>
              <a:rPr lang="hu-HU" sz="1800" dirty="0" smtClean="0"/>
              <a:t>.</a:t>
            </a:r>
          </a:p>
        </p:txBody>
      </p:sp>
      <p:pic>
        <p:nvPicPr>
          <p:cNvPr id="2052" name="Picture 4" descr="Wildfi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3478" y="153008"/>
            <a:ext cx="7395853" cy="5419655"/>
          </a:xfrm>
          <a:prstGeom prst="rect">
            <a:avLst/>
          </a:prstGeom>
          <a:noFill/>
          <a:extLst>
            <a:ext uri="{909E8E84-426E-40DD-AFC4-6F175D3DCCD1}">
              <a14:hiddenFill xmlns:a14="http://schemas.microsoft.com/office/drawing/2010/main">
                <a:solidFill>
                  <a:srgbClr val="FFFFFF"/>
                </a:solidFill>
              </a14:hiddenFill>
            </a:ext>
          </a:extLst>
        </p:spPr>
      </p:pic>
      <p:sp>
        <p:nvSpPr>
          <p:cNvPr id="5" name="Téglalap 4"/>
          <p:cNvSpPr/>
          <p:nvPr/>
        </p:nvSpPr>
        <p:spPr>
          <a:xfrm>
            <a:off x="8884608" y="5572663"/>
            <a:ext cx="3204723" cy="230832"/>
          </a:xfrm>
          <a:prstGeom prst="rect">
            <a:avLst/>
          </a:prstGeom>
        </p:spPr>
        <p:txBody>
          <a:bodyPr wrap="none" rtlCol="0">
            <a:spAutoFit/>
          </a:bodyPr>
          <a:lstStyle/>
          <a:p>
            <a:pPr rtl="0"/>
            <a:r>
              <a:rPr lang="hu" sz="900" dirty="0">
                <a:solidFill>
                  <a:schemeClr val="bg1">
                    <a:lumMod val="50000"/>
                  </a:schemeClr>
                </a:solidFill>
              </a:rPr>
              <a:t>Source: https://www.who.int/health-topics/wildfires#tab=tab_1</a:t>
            </a:r>
          </a:p>
        </p:txBody>
      </p:sp>
    </p:spTree>
    <p:extLst>
      <p:ext uri="{BB962C8B-B14F-4D97-AF65-F5344CB8AC3E}">
        <p14:creationId xmlns:p14="http://schemas.microsoft.com/office/powerpoint/2010/main" val="709352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hu" dirty="0" smtClean="0">
                <a:cs typeface="Arial" panose="020B0604020202020204" pitchFamily="34" charset="0"/>
              </a:rPr>
              <a:t>Erdőtűzek</a:t>
            </a:r>
            <a:endParaRPr lang="de-DE" dirty="0">
              <a:cs typeface="Arial" panose="020B0604020202020204" pitchFamily="34" charset="0"/>
            </a:endParaRPr>
          </a:p>
        </p:txBody>
      </p:sp>
      <p:sp>
        <p:nvSpPr>
          <p:cNvPr id="3" name="Tartalom helye 2"/>
          <p:cNvSpPr>
            <a:spLocks noGrp="1"/>
          </p:cNvSpPr>
          <p:nvPr>
            <p:ph idx="1"/>
          </p:nvPr>
        </p:nvSpPr>
        <p:spPr>
          <a:xfrm>
            <a:off x="114867" y="1000664"/>
            <a:ext cx="6786265" cy="5015125"/>
          </a:xfrm>
        </p:spPr>
        <p:txBody>
          <a:bodyPr rtlCol="0">
            <a:noAutofit/>
          </a:bodyPr>
          <a:lstStyle/>
          <a:p>
            <a:pPr marL="0" indent="0" algn="just" rtl="0">
              <a:spcAft>
                <a:spcPts val="1000"/>
              </a:spcAft>
              <a:buNone/>
            </a:pPr>
            <a:r>
              <a:rPr lang="hu-HU" sz="1800" dirty="0" smtClean="0">
                <a:cs typeface="Arial" panose="020B0604020202020204" pitchFamily="34" charset="0"/>
              </a:rPr>
              <a:t>Az erdőtüzek kiterjedtsége és gyakorisága az éghajlatváltozás miatt növekszik. </a:t>
            </a:r>
          </a:p>
          <a:p>
            <a:pPr marL="0" indent="0" algn="just" rtl="0">
              <a:spcAft>
                <a:spcPts val="1000"/>
              </a:spcAft>
              <a:buNone/>
            </a:pPr>
            <a:r>
              <a:rPr lang="hu-HU" sz="1800" dirty="0" smtClean="0">
                <a:cs typeface="Arial" panose="020B0604020202020204" pitchFamily="34" charset="0"/>
              </a:rPr>
              <a:t>A melegebb és szárazabb körülmények kiszárítják az ökoszisztémákat és növelik az erdőtüzek kockázatát. Az erdőtüzek befolyásolják az időjárás és az éghajlatváltozással összefüggő egészségkockázatokat is azáltal, hogy nagy mennyiségű szén-dioxidot, szén-monoxidot és finom részecskéket bocsátanak ki a légkörbe. </a:t>
            </a:r>
          </a:p>
          <a:p>
            <a:pPr marL="0" indent="0" algn="just" rtl="0">
              <a:spcAft>
                <a:spcPts val="600"/>
              </a:spcAft>
              <a:buNone/>
            </a:pPr>
            <a:r>
              <a:rPr lang="hu-HU" sz="1800" dirty="0" smtClean="0">
                <a:cs typeface="Arial" panose="020B0604020202020204" pitchFamily="34" charset="0"/>
              </a:rPr>
              <a:t>Az erdőtüzek számos egészségproblémát okozhatnak, többek között: </a:t>
            </a:r>
          </a:p>
          <a:p>
            <a:pPr lvl="1" algn="just" rtl="0">
              <a:spcAft>
                <a:spcPts val="600"/>
              </a:spcAft>
              <a:buFont typeface="Symbol" panose="05050102010706020507" pitchFamily="18" charset="2"/>
              <a:buChar char="-"/>
            </a:pPr>
            <a:r>
              <a:rPr lang="hu-HU" sz="1800" dirty="0" smtClean="0">
                <a:cs typeface="Arial" panose="020B0604020202020204" pitchFamily="34" charset="0"/>
              </a:rPr>
              <a:t>égési és egyéb sérülések;</a:t>
            </a:r>
          </a:p>
          <a:p>
            <a:pPr lvl="1">
              <a:spcAft>
                <a:spcPts val="600"/>
              </a:spcAft>
              <a:buFont typeface="Symbol" panose="05050102010706020507" pitchFamily="18" charset="2"/>
              <a:buChar char="-"/>
            </a:pPr>
            <a:r>
              <a:rPr lang="hu-HU" sz="1800" dirty="0" smtClean="0"/>
              <a:t>mentális problémákat, például szorongást és poszttraumás stresszt</a:t>
            </a:r>
            <a:r>
              <a:rPr lang="hu-HU" sz="1800" dirty="0" smtClean="0">
                <a:cs typeface="Arial" panose="020B0604020202020204" pitchFamily="34" charset="0"/>
              </a:rPr>
              <a:t>;</a:t>
            </a:r>
          </a:p>
          <a:p>
            <a:pPr lvl="1" algn="just">
              <a:spcBef>
                <a:spcPts val="0"/>
              </a:spcBef>
              <a:spcAft>
                <a:spcPts val="600"/>
              </a:spcAft>
              <a:buFont typeface="Symbol" panose="05050102010706020507" pitchFamily="18" charset="2"/>
              <a:buChar char="-"/>
            </a:pPr>
            <a:r>
              <a:rPr lang="hu-HU" sz="1800" dirty="0" smtClean="0"/>
              <a:t>súlyos légúti megbetegedéseket a füst és a finom részecskék belélegzése miatt</a:t>
            </a:r>
            <a:r>
              <a:rPr lang="hu-HU" sz="1800" dirty="0" smtClean="0">
                <a:cs typeface="Arial" panose="020B0604020202020204" pitchFamily="34" charset="0"/>
              </a:rPr>
              <a:t>.</a:t>
            </a:r>
            <a:endParaRPr lang="hu-HU" sz="1800" dirty="0">
              <a:cs typeface="Arial" panose="020B0604020202020204" pitchFamily="34" charset="0"/>
            </a:endParaRPr>
          </a:p>
        </p:txBody>
      </p:sp>
      <p:pic>
        <p:nvPicPr>
          <p:cNvPr id="3074" name="Picture 2" descr="wildfires climate change environment global warming nature natural disaster greenhouse gase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1132" y="75375"/>
            <a:ext cx="5205452" cy="5233349"/>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56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4" y="153009"/>
            <a:ext cx="11999495" cy="781766"/>
          </a:xfrm>
        </p:spPr>
        <p:txBody>
          <a:bodyPr rtlCol="0">
            <a:noAutofit/>
          </a:bodyPr>
          <a:lstStyle/>
          <a:p>
            <a:pPr rtl="0"/>
            <a:r>
              <a:rPr lang="hu" dirty="0">
                <a:cs typeface="Arial" panose="020B0604020202020204" pitchFamily="34" charset="0"/>
              </a:rPr>
              <a:t>Az erdőtüzek </a:t>
            </a:r>
            <a:r>
              <a:rPr lang="hu" dirty="0" smtClean="0">
                <a:cs typeface="Arial" panose="020B0604020202020204" pitchFamily="34" charset="0"/>
              </a:rPr>
              <a:t>egészségkockázatai - égési és </a:t>
            </a:r>
            <a:r>
              <a:rPr lang="hu" dirty="0">
                <a:cs typeface="Arial" panose="020B0604020202020204" pitchFamily="34" charset="0"/>
              </a:rPr>
              <a:t>egyéb sérülések </a:t>
            </a:r>
            <a:endParaRPr lang="de-DE" dirty="0">
              <a:cs typeface="Arial" panose="020B0604020202020204" pitchFamily="34" charset="0"/>
            </a:endParaRPr>
          </a:p>
        </p:txBody>
      </p:sp>
      <p:sp>
        <p:nvSpPr>
          <p:cNvPr id="3" name="Tartalom helye 2"/>
          <p:cNvSpPr>
            <a:spLocks noGrp="1"/>
          </p:cNvSpPr>
          <p:nvPr>
            <p:ph idx="1"/>
          </p:nvPr>
        </p:nvSpPr>
        <p:spPr>
          <a:xfrm>
            <a:off x="192505" y="934775"/>
            <a:ext cx="11896825" cy="5370897"/>
          </a:xfrm>
        </p:spPr>
        <p:txBody>
          <a:bodyPr rtlCol="0">
            <a:normAutofit fontScale="92500" lnSpcReduction="10000"/>
          </a:bodyPr>
          <a:lstStyle/>
          <a:p>
            <a:pPr algn="just">
              <a:lnSpc>
                <a:spcPct val="130000"/>
              </a:lnSpc>
            </a:pPr>
            <a:r>
              <a:rPr lang="hu-HU" sz="2200" dirty="0" smtClean="0">
                <a:cs typeface="Arial" panose="020B0604020202020204" pitchFamily="34" charset="0"/>
              </a:rPr>
              <a:t>Az erdőtüzek által okozott leggyakoribb sérülések az égési sérülések. Az esetek többségében ezek a sérülések másod- vagy harmadfokú égési sérülések. A sérülés körülményei miatt az erdőtűzben égési sérüléseket szenvedett betegeknek számos esetben </a:t>
            </a:r>
            <a:r>
              <a:rPr lang="hu-HU" dirty="0" smtClean="0"/>
              <a:t>pszichológiai támogatásra is szükségük lehet a trauma feldolgozásához.</a:t>
            </a:r>
            <a:endParaRPr lang="hu-HU" sz="2200" dirty="0" smtClean="0">
              <a:cs typeface="Arial" panose="020B0604020202020204" pitchFamily="34" charset="0"/>
            </a:endParaRPr>
          </a:p>
          <a:p>
            <a:pPr>
              <a:spcBef>
                <a:spcPts val="2000"/>
              </a:spcBef>
            </a:pPr>
            <a:r>
              <a:rPr lang="hu-HU" dirty="0" smtClean="0"/>
              <a:t>Az égési sérülések mellett a füst belélegzése is súlyos egészségkárosodást okozhat, többek között</a:t>
            </a:r>
            <a:r>
              <a:rPr lang="hu-HU" sz="2200" dirty="0" smtClean="0">
                <a:cs typeface="Arial" panose="020B0604020202020204" pitchFamily="34" charset="0"/>
              </a:rPr>
              <a:t>: </a:t>
            </a:r>
          </a:p>
          <a:p>
            <a:pPr lvl="1" rtl="0">
              <a:buFont typeface="Symbol" panose="05050102010706020507" pitchFamily="18" charset="2"/>
              <a:buChar char="-"/>
            </a:pPr>
            <a:r>
              <a:rPr lang="hu-HU" sz="2000" dirty="0" smtClean="0">
                <a:cs typeface="Arial" panose="020B0604020202020204" pitchFamily="34" charset="0"/>
              </a:rPr>
              <a:t>szem-, orr-, torok- és tüdőirritáció</a:t>
            </a:r>
          </a:p>
          <a:p>
            <a:pPr lvl="1">
              <a:buFont typeface="Symbol" panose="05050102010706020507" pitchFamily="18" charset="2"/>
              <a:buChar char="-"/>
            </a:pPr>
            <a:r>
              <a:rPr lang="hu-HU" dirty="0" smtClean="0"/>
              <a:t>légzőszervi problémákat, például köhögést és sípoló légzést</a:t>
            </a:r>
            <a:endParaRPr lang="hu-HU" sz="2000" dirty="0" smtClean="0">
              <a:cs typeface="Arial" panose="020B0604020202020204" pitchFamily="34" charset="0"/>
            </a:endParaRPr>
          </a:p>
          <a:p>
            <a:pPr lvl="1" rtl="0">
              <a:buFont typeface="Symbol" panose="05050102010706020507" pitchFamily="18" charset="2"/>
              <a:buChar char="-"/>
            </a:pPr>
            <a:r>
              <a:rPr lang="hu-HU" sz="2000" dirty="0" smtClean="0">
                <a:cs typeface="Arial" panose="020B0604020202020204" pitchFamily="34" charset="0"/>
              </a:rPr>
              <a:t>tüdőgyulladás, hörghurut, asztma súlyosbodása és egyéb tüdőbetegségek</a:t>
            </a:r>
          </a:p>
          <a:p>
            <a:pPr lvl="1" rtl="0">
              <a:buFont typeface="Symbol" panose="05050102010706020507" pitchFamily="18" charset="2"/>
              <a:buChar char="-"/>
            </a:pPr>
            <a:r>
              <a:rPr lang="hu-HU" sz="2000" dirty="0" smtClean="0">
                <a:cs typeface="Arial" panose="020B0604020202020204" pitchFamily="34" charset="0"/>
              </a:rPr>
              <a:t>szív- és érrendszeri betegségek, például szívelégtelenség súlyosbodása</a:t>
            </a:r>
          </a:p>
          <a:p>
            <a:r>
              <a:rPr lang="hu-HU" dirty="0" smtClean="0"/>
              <a:t>Az erdőtüzek során a levegőbe kerülő higany szintén egészségkárosító hatású lehet: a higanyexpozíció befolyásolhatja a beszédközpont működését, a hallást, a mozgáskoordinációt és a látást.</a:t>
            </a:r>
          </a:p>
          <a:p>
            <a:r>
              <a:rPr lang="hu-HU" dirty="0" smtClean="0"/>
              <a:t>Az erdőtüzek nemcsak közvetlen fizikai sérüléseket, hanem hosszú távú egészségproblémákat is okozhatnak.</a:t>
            </a:r>
            <a:endParaRPr lang="hu-HU" dirty="0"/>
          </a:p>
        </p:txBody>
      </p:sp>
    </p:spTree>
    <p:extLst>
      <p:ext uri="{BB962C8B-B14F-4D97-AF65-F5344CB8AC3E}">
        <p14:creationId xmlns:p14="http://schemas.microsoft.com/office/powerpoint/2010/main" val="2422341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250830"/>
            <a:ext cx="11627318" cy="5152986"/>
          </a:xfrm>
        </p:spPr>
        <p:txBody>
          <a:bodyPr rtlCol="0">
            <a:normAutofit/>
          </a:bodyPr>
          <a:lstStyle/>
          <a:p>
            <a:pPr algn="just"/>
            <a:r>
              <a:rPr lang="hu-HU" sz="2000" dirty="0"/>
              <a:t>Az erdőtüzek nemcsak fizikai, hanem súlyos pszichológiai következményekkel is járhatnak. Az érintettek gyakran tapasztalnak depressziót, szorongást és poszttraumás stressz zavart (PTSD) a tűzesetekkel kapcsolatos élményeik miatt.</a:t>
            </a:r>
          </a:p>
          <a:p>
            <a:pPr algn="just"/>
            <a:r>
              <a:rPr lang="hu-HU" sz="2000" dirty="0" smtClean="0"/>
              <a:t>Az erdőtüzeket átélt </a:t>
            </a:r>
            <a:r>
              <a:rPr lang="hu-HU" sz="2000" dirty="0"/>
              <a:t>emberekre jellemző mentális </a:t>
            </a:r>
            <a:r>
              <a:rPr lang="hu-HU" sz="2000" dirty="0" smtClean="0"/>
              <a:t>problémák:</a:t>
            </a:r>
            <a:endParaRPr lang="hu-HU" sz="2000" dirty="0"/>
          </a:p>
          <a:p>
            <a:pPr lvl="1" algn="just"/>
            <a:r>
              <a:rPr lang="hu-HU" dirty="0" smtClean="0"/>
              <a:t>alvászavarok </a:t>
            </a:r>
            <a:r>
              <a:rPr lang="hu-HU" dirty="0"/>
              <a:t>(álmatlanság, rémálmok),</a:t>
            </a:r>
          </a:p>
          <a:p>
            <a:pPr lvl="1" algn="just"/>
            <a:r>
              <a:rPr lang="hu-HU" dirty="0" smtClean="0"/>
              <a:t>visszatérő rossz emlékek </a:t>
            </a:r>
            <a:r>
              <a:rPr lang="hu-HU" dirty="0"/>
              <a:t>és </a:t>
            </a:r>
            <a:r>
              <a:rPr lang="hu-HU" dirty="0" err="1"/>
              <a:t>flashbackek</a:t>
            </a:r>
            <a:r>
              <a:rPr lang="hu-HU" dirty="0"/>
              <a:t>,</a:t>
            </a:r>
          </a:p>
          <a:p>
            <a:pPr lvl="1" algn="just"/>
            <a:r>
              <a:rPr lang="hu-HU" dirty="0" smtClean="0"/>
              <a:t>fokozott </a:t>
            </a:r>
            <a:r>
              <a:rPr lang="hu-HU" dirty="0"/>
              <a:t>éberség és szorongás,</a:t>
            </a:r>
          </a:p>
          <a:p>
            <a:pPr lvl="1" algn="just"/>
            <a:r>
              <a:rPr lang="hu-HU" dirty="0" smtClean="0"/>
              <a:t>folyamatos </a:t>
            </a:r>
            <a:r>
              <a:rPr lang="hu-HU" dirty="0"/>
              <a:t>félelem a jövőbeni tüzek pusztításától.</a:t>
            </a:r>
          </a:p>
          <a:p>
            <a:pPr algn="just"/>
            <a:r>
              <a:rPr lang="hu-HU" sz="2000" dirty="0"/>
              <a:t>A tüzek által okozott társadalmi és gazdasági hatások is növelik a pszichés stresszt. A lakóhely és a közösségi kapcsolatok elvesztése, valamint az anyagi nehézségek hosszú távú mentális problémákhoz vezethetnek.</a:t>
            </a:r>
          </a:p>
        </p:txBody>
      </p:sp>
      <p:sp>
        <p:nvSpPr>
          <p:cNvPr id="5" name="Cím 1"/>
          <p:cNvSpPr>
            <a:spLocks noGrp="1"/>
          </p:cNvSpPr>
          <p:nvPr>
            <p:ph type="title"/>
          </p:nvPr>
        </p:nvSpPr>
        <p:spPr>
          <a:xfrm>
            <a:off x="192504" y="153009"/>
            <a:ext cx="11999495" cy="781766"/>
          </a:xfrm>
        </p:spPr>
        <p:txBody>
          <a:bodyPr rtlCol="0">
            <a:noAutofit/>
          </a:bodyPr>
          <a:lstStyle/>
          <a:p>
            <a:pPr rtl="0"/>
            <a:r>
              <a:rPr lang="hu" dirty="0">
                <a:cs typeface="Arial" panose="020B0604020202020204" pitchFamily="34" charset="0"/>
              </a:rPr>
              <a:t>Az erdőtüzek </a:t>
            </a:r>
            <a:r>
              <a:rPr lang="hu" dirty="0" smtClean="0">
                <a:cs typeface="Arial" panose="020B0604020202020204" pitchFamily="34" charset="0"/>
              </a:rPr>
              <a:t>egészségkockázatai – mentális problémák </a:t>
            </a:r>
            <a:endParaRPr lang="de-DE" dirty="0">
              <a:cs typeface="Arial" panose="020B0604020202020204" pitchFamily="34" charset="0"/>
            </a:endParaRPr>
          </a:p>
        </p:txBody>
      </p:sp>
    </p:spTree>
    <p:extLst>
      <p:ext uri="{BB962C8B-B14F-4D97-AF65-F5344CB8AC3E}">
        <p14:creationId xmlns:p14="http://schemas.microsoft.com/office/powerpoint/2010/main" val="15434250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églalap 4"/>
          <p:cNvSpPr/>
          <p:nvPr/>
        </p:nvSpPr>
        <p:spPr>
          <a:xfrm>
            <a:off x="-74960" y="6197950"/>
            <a:ext cx="2382383" cy="215444"/>
          </a:xfrm>
          <a:prstGeom prst="rect">
            <a:avLst/>
          </a:prstGeom>
        </p:spPr>
        <p:txBody>
          <a:bodyPr wrap="none" rtlCol="0">
            <a:spAutoFit/>
          </a:bodyPr>
          <a:lstStyle/>
          <a:p>
            <a:pPr rtl="0"/>
            <a:r>
              <a:rPr lang="hu" sz="800" dirty="0" smtClean="0">
                <a:latin typeface="Arial" panose="020B0604020202020204" pitchFamily="34" charset="0"/>
                <a:ea typeface="Calibri" panose="020F0502020204030204" pitchFamily="34" charset="0"/>
                <a:hlinkClick r:id="rId2"/>
              </a:rPr>
              <a:t>https</a:t>
            </a:r>
            <a:r>
              <a:rPr lang="hu" sz="800" dirty="0">
                <a:latin typeface="Arial" panose="020B0604020202020204" pitchFamily="34" charset="0"/>
                <a:ea typeface="Calibri" panose="020F0502020204030204" pitchFamily="34" charset="0"/>
                <a:hlinkClick r:id="rId2"/>
              </a:rPr>
              <a:t>://doi.org/10.1016/S2542-5196(21)00200-X</a:t>
            </a:r>
            <a:endParaRPr lang="de-DE" dirty="0"/>
          </a:p>
        </p:txBody>
      </p:sp>
      <p:sp>
        <p:nvSpPr>
          <p:cNvPr id="7" name="Tartalom helye 2"/>
          <p:cNvSpPr txBox="1">
            <a:spLocks/>
          </p:cNvSpPr>
          <p:nvPr/>
        </p:nvSpPr>
        <p:spPr>
          <a:xfrm>
            <a:off x="776377" y="4804907"/>
            <a:ext cx="10929668" cy="1372143"/>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bg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mn-lt"/>
                <a:ea typeface="+mn-ea"/>
                <a:cs typeface="+mn-cs"/>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8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spcBef>
                <a:spcPts val="0"/>
              </a:spcBef>
              <a:buNone/>
            </a:pPr>
            <a:r>
              <a:rPr lang="hu-HU" sz="2000" dirty="0" smtClean="0">
                <a:solidFill>
                  <a:schemeClr val="tx1"/>
                </a:solidFill>
              </a:rPr>
              <a:t>43 </a:t>
            </a:r>
            <a:r>
              <a:rPr lang="hu-HU" sz="2000" dirty="0">
                <a:solidFill>
                  <a:schemeClr val="tx1"/>
                </a:solidFill>
              </a:rPr>
              <a:t>ország 750 </a:t>
            </a:r>
            <a:r>
              <a:rPr lang="hu-HU" sz="2000" dirty="0" smtClean="0">
                <a:solidFill>
                  <a:schemeClr val="tx1"/>
                </a:solidFill>
              </a:rPr>
              <a:t>városa </a:t>
            </a:r>
            <a:r>
              <a:rPr lang="hu-HU" sz="2000" dirty="0">
                <a:solidFill>
                  <a:schemeClr val="tx1"/>
                </a:solidFill>
              </a:rPr>
              <a:t>halálozási </a:t>
            </a:r>
            <a:r>
              <a:rPr lang="hu-HU" sz="2000" dirty="0" smtClean="0">
                <a:solidFill>
                  <a:schemeClr val="tx1"/>
                </a:solidFill>
              </a:rPr>
              <a:t>adatainak elemzése azt mutatta, hogy az </a:t>
            </a:r>
            <a:r>
              <a:rPr lang="hu-HU" sz="2000" dirty="0">
                <a:solidFill>
                  <a:schemeClr val="tx1"/>
                </a:solidFill>
              </a:rPr>
              <a:t>erdőtüzek füstszennyezése növeli az összes halálozási ok, valamint a szív- és légzőszervi betegségek miatti elhalálozás </a:t>
            </a:r>
            <a:r>
              <a:rPr lang="hu-HU" sz="2000" dirty="0" smtClean="0">
                <a:solidFill>
                  <a:schemeClr val="tx1"/>
                </a:solidFill>
              </a:rPr>
              <a:t>kockázatát: az </a:t>
            </a:r>
            <a:r>
              <a:rPr lang="hu-HU" sz="2000" dirty="0">
                <a:solidFill>
                  <a:schemeClr val="tx1"/>
                </a:solidFill>
              </a:rPr>
              <a:t>erdőtüzek okozta </a:t>
            </a:r>
            <a:r>
              <a:rPr lang="hu-HU" sz="2000" dirty="0" smtClean="0">
                <a:solidFill>
                  <a:schemeClr val="tx1"/>
                </a:solidFill>
              </a:rPr>
              <a:t>PM</a:t>
            </a:r>
            <a:r>
              <a:rPr lang="hu-HU" sz="2000" baseline="-25000" dirty="0" smtClean="0">
                <a:solidFill>
                  <a:schemeClr val="tx1"/>
                </a:solidFill>
              </a:rPr>
              <a:t>2.5</a:t>
            </a:r>
            <a:r>
              <a:rPr lang="hu-HU" sz="2000" dirty="0" smtClean="0">
                <a:solidFill>
                  <a:schemeClr val="tx1"/>
                </a:solidFill>
              </a:rPr>
              <a:t>-koncentráció </a:t>
            </a:r>
            <a:r>
              <a:rPr lang="hu-HU" sz="2000" dirty="0">
                <a:solidFill>
                  <a:schemeClr val="tx1"/>
                </a:solidFill>
              </a:rPr>
              <a:t>növekedése néhány napon belül mérhetően növeli a halálozási arányt</a:t>
            </a:r>
            <a:r>
              <a:rPr lang="hu-HU" sz="2000" dirty="0" smtClean="0">
                <a:solidFill>
                  <a:schemeClr val="tx1"/>
                </a:solidFill>
              </a:rPr>
              <a:t>.</a:t>
            </a:r>
            <a:endParaRPr lang="hu-HU" sz="2000" dirty="0">
              <a:solidFill>
                <a:schemeClr val="tx1"/>
              </a:solidFill>
            </a:endParaRPr>
          </a:p>
        </p:txBody>
      </p:sp>
      <p:sp>
        <p:nvSpPr>
          <p:cNvPr id="9" name="Cím 1"/>
          <p:cNvSpPr>
            <a:spLocks noGrp="1"/>
          </p:cNvSpPr>
          <p:nvPr>
            <p:ph type="title"/>
          </p:nvPr>
        </p:nvSpPr>
        <p:spPr>
          <a:xfrm>
            <a:off x="192504" y="153009"/>
            <a:ext cx="8873858" cy="781766"/>
          </a:xfrm>
        </p:spPr>
        <p:txBody>
          <a:bodyPr rtlCol="0">
            <a:noAutofit/>
          </a:bodyPr>
          <a:lstStyle/>
          <a:p>
            <a:pPr rtl="0"/>
            <a:r>
              <a:rPr lang="hu" dirty="0">
                <a:cs typeface="Arial" panose="020B0604020202020204" pitchFamily="34" charset="0"/>
              </a:rPr>
              <a:t>Az erdőtüzek </a:t>
            </a:r>
            <a:r>
              <a:rPr lang="hu" dirty="0" smtClean="0">
                <a:cs typeface="Arial" panose="020B0604020202020204" pitchFamily="34" charset="0"/>
              </a:rPr>
              <a:t>egészségkockázatai – füstexpozíció</a:t>
            </a:r>
            <a:endParaRPr lang="de-DE" dirty="0">
              <a:cs typeface="Arial" panose="020B0604020202020204" pitchFamily="34" charset="0"/>
            </a:endParaRPr>
          </a:p>
        </p:txBody>
      </p:sp>
      <p:pic>
        <p:nvPicPr>
          <p:cNvPr id="11" name="Picture 2" descr="https://www.thelancet.com/cms/attachment/beb7782a-1b61-4f9b-9cc5-e7e432b15a98/gr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9911" y="1344549"/>
            <a:ext cx="10128155" cy="3278977"/>
          </a:xfrm>
          <a:prstGeom prst="rect">
            <a:avLst/>
          </a:prstGeom>
          <a:noFill/>
          <a:extLst>
            <a:ext uri="{909E8E84-426E-40DD-AFC4-6F175D3DCCD1}">
              <a14:hiddenFill xmlns:a14="http://schemas.microsoft.com/office/drawing/2010/main">
                <a:solidFill>
                  <a:srgbClr val="FFFFFF"/>
                </a:solidFill>
              </a14:hiddenFill>
            </a:ext>
          </a:extLst>
        </p:spPr>
      </p:pic>
      <p:sp>
        <p:nvSpPr>
          <p:cNvPr id="12" name="Téglalap 11"/>
          <p:cNvSpPr/>
          <p:nvPr/>
        </p:nvSpPr>
        <p:spPr>
          <a:xfrm>
            <a:off x="1268083" y="1031222"/>
            <a:ext cx="9773723" cy="276999"/>
          </a:xfrm>
          <a:prstGeom prst="rect">
            <a:avLst/>
          </a:prstGeom>
        </p:spPr>
        <p:txBody>
          <a:bodyPr wrap="square" rtlCol="0">
            <a:spAutoFit/>
          </a:bodyPr>
          <a:lstStyle/>
          <a:p>
            <a:pPr algn="ctr"/>
            <a:r>
              <a:rPr lang="hu-HU" sz="1200" b="1" dirty="0"/>
              <a:t>Az erdőtüzek okozta PM2,5-szennyezés és a halálozás közötti összefüggések háromnapos mozgóátlaga, 0–2 napos késéssel</a:t>
            </a:r>
            <a:endParaRPr lang="de-DE" sz="1200" b="1" dirty="0"/>
          </a:p>
        </p:txBody>
      </p:sp>
    </p:spTree>
    <p:extLst>
      <p:ext uri="{BB962C8B-B14F-4D97-AF65-F5344CB8AC3E}">
        <p14:creationId xmlns:p14="http://schemas.microsoft.com/office/powerpoint/2010/main" val="1880125263"/>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4BA171-956B-4AFA-9B7E-9A87CCFC8BB3}">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2.xml><?xml version="1.0" encoding="utf-8"?>
<ds:datastoreItem xmlns:ds="http://schemas.openxmlformats.org/officeDocument/2006/customXml" ds:itemID="{5544F15D-7442-4D3A-90BB-A4E49AC47F54}">
  <ds:schemaRefs>
    <ds:schemaRef ds:uri="http://schemas.microsoft.com/sharepoint/v3/contenttype/forms"/>
  </ds:schemaRefs>
</ds:datastoreItem>
</file>

<file path=customXml/itemProps3.xml><?xml version="1.0" encoding="utf-8"?>
<ds:datastoreItem xmlns:ds="http://schemas.openxmlformats.org/officeDocument/2006/customXml" ds:itemID="{344D3EB6-D2AC-4CCB-8384-99E54D65C662}"/>
</file>

<file path=docProps/app.xml><?xml version="1.0" encoding="utf-8"?>
<Properties xmlns="http://schemas.openxmlformats.org/officeDocument/2006/extended-properties" xmlns:vt="http://schemas.openxmlformats.org/officeDocument/2006/docPropsVTypes">
  <Template>Office-téma</Template>
  <TotalTime>506</TotalTime>
  <Words>2269</Words>
  <Application>Microsoft Office PowerPoint</Application>
  <PresentationFormat>Szélesvásznú</PresentationFormat>
  <Paragraphs>159</Paragraphs>
  <Slides>33</Slides>
  <Notes>3</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33</vt:i4>
      </vt:variant>
    </vt:vector>
  </HeadingPairs>
  <TitlesOfParts>
    <vt:vector size="40" baseType="lpstr">
      <vt:lpstr>Arial</vt:lpstr>
      <vt:lpstr>Calibri</vt:lpstr>
      <vt:lpstr>Garamond</vt:lpstr>
      <vt:lpstr>Source Sans Pro</vt:lpstr>
      <vt:lpstr>Symbol</vt:lpstr>
      <vt:lpstr>Times New Roman</vt:lpstr>
      <vt:lpstr>Office-téma</vt:lpstr>
      <vt:lpstr>Developing new curriculum outlines and learning materials on climate change's health impacts for medical schools 2021-2-HU01-KA220-HED-000050972</vt:lpstr>
      <vt:lpstr>Erdőtüzek, aszályok és egyéb szélsőséges időjárási események egészséghatásai </vt:lpstr>
      <vt:lpstr>Az előadás segítségével megszerezhető ismeretek</vt:lpstr>
      <vt:lpstr>Bevezetés</vt:lpstr>
      <vt:lpstr>Erdőtüzek</vt:lpstr>
      <vt:lpstr>Erdőtűzek</vt:lpstr>
      <vt:lpstr>Az erdőtüzek egészségkockázatai - égési és egyéb sérülések </vt:lpstr>
      <vt:lpstr>Az erdőtüzek egészségkockázatai – mentális problémák </vt:lpstr>
      <vt:lpstr>Az erdőtüzek egészségkockázatai – füstexpozíció</vt:lpstr>
      <vt:lpstr>Az erdőtüzek egészségkockázatai – füstexpozíció</vt:lpstr>
      <vt:lpstr>Aszály</vt:lpstr>
      <vt:lpstr>PowerPoint-bemutató</vt:lpstr>
      <vt:lpstr>Aszály – egészségkockázatok</vt:lpstr>
      <vt:lpstr>PowerPoint-bemutató</vt:lpstr>
      <vt:lpstr>Aszály és migráció</vt:lpstr>
      <vt:lpstr>Aszály és migráció</vt:lpstr>
      <vt:lpstr>Szélsőséges időjárási események</vt:lpstr>
      <vt:lpstr>Reprezentatív Koncentrációs Útvonal (RCP)</vt:lpstr>
      <vt:lpstr>Az évenkénti meleg napok várható száma Európában régiók szerint</vt:lpstr>
      <vt:lpstr>Városi hősziget</vt:lpstr>
      <vt:lpstr>Évenkénti fagyos napok várható száma Európában régiók szerint</vt:lpstr>
      <vt:lpstr>Az éves csapadék várható mennyisége Európában régiók szerint</vt:lpstr>
      <vt:lpstr>Villámárvizek</vt:lpstr>
      <vt:lpstr>Városi villámárvizek – egészségkockázatok</vt:lpstr>
      <vt:lpstr>A fokozottan tűzveszélyes napok várható éves száma Európában régiók szerint</vt:lpstr>
      <vt:lpstr>A szélsebesség várható változása Európában régiónként</vt:lpstr>
      <vt:lpstr>A havazás gyakoriságának és a hómennyiségnek a változása</vt:lpstr>
      <vt:lpstr>A tengerszint várható alakulása Európában</vt:lpstr>
      <vt:lpstr>Az óceánok és tengerek felszíni hőmérsékletének várható változásai</vt:lpstr>
      <vt:lpstr>Fő következtetések</vt:lpstr>
      <vt:lpstr>Ellenőrizze tudását</vt:lpstr>
      <vt:lpstr>Ajánlott irodalom</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wildfires, droughts, extreme weather events</dc:title>
  <dc:creator>Márovics Gergely Péter</dc:creator>
  <cp:lastModifiedBy>Giran</cp:lastModifiedBy>
  <cp:revision>93</cp:revision>
  <dcterms:created xsi:type="dcterms:W3CDTF">2023-07-11T12:27:49Z</dcterms:created>
  <dcterms:modified xsi:type="dcterms:W3CDTF">2025-04-17T09:02:35Z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