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338" r:id="rId5"/>
    <p:sldId id="262" r:id="rId6"/>
    <p:sldId id="334" r:id="rId7"/>
    <p:sldId id="306" r:id="rId8"/>
    <p:sldId id="340" r:id="rId9"/>
    <p:sldId id="331" r:id="rId10"/>
    <p:sldId id="275" r:id="rId11"/>
    <p:sldId id="318" r:id="rId12"/>
    <p:sldId id="278" r:id="rId13"/>
    <p:sldId id="279" r:id="rId14"/>
    <p:sldId id="280" r:id="rId15"/>
    <p:sldId id="281" r:id="rId16"/>
    <p:sldId id="282" r:id="rId17"/>
    <p:sldId id="283" r:id="rId18"/>
    <p:sldId id="284" r:id="rId19"/>
    <p:sldId id="285" r:id="rId20"/>
    <p:sldId id="293" r:id="rId21"/>
    <p:sldId id="286" r:id="rId22"/>
    <p:sldId id="287" r:id="rId23"/>
    <p:sldId id="288" r:id="rId24"/>
    <p:sldId id="264" r:id="rId25"/>
    <p:sldId id="270" r:id="rId26"/>
    <p:sldId id="320" r:id="rId27"/>
    <p:sldId id="272" r:id="rId28"/>
    <p:sldId id="329" r:id="rId29"/>
    <p:sldId id="330" r:id="rId30"/>
    <p:sldId id="298" r:id="rId31"/>
    <p:sldId id="335" r:id="rId32"/>
    <p:sldId id="336" r:id="rId33"/>
    <p:sldId id="339" r:id="rId34"/>
  </p:sldIdLst>
  <p:sldSz cx="12192000" cy="6858000"/>
  <p:notesSz cx="6858000" cy="9144000"/>
  <p:defaultTextStyle>
    <a:defPPr rtl="0">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3" autoAdjust="0"/>
    <p:restoredTop sz="95820"/>
  </p:normalViewPr>
  <p:slideViewPr>
    <p:cSldViewPr snapToGrid="0" showGuides="1">
      <p:cViewPr varScale="1">
        <p:scale>
          <a:sx n="111" d="100"/>
          <a:sy n="111" d="100"/>
        </p:scale>
        <p:origin x="456" y="78"/>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rtlCol="0" anchor="b"/>
          <a:lstStyle>
            <a:lvl1pPr algn="l">
              <a:defRPr sz="6000">
                <a:solidFill>
                  <a:schemeClr val="tx1"/>
                </a:solidFill>
              </a:defRPr>
            </a:lvl1pPr>
          </a:lstStyle>
          <a:p>
            <a:pPr rtl="0"/>
            <a:r>
              <a:rPr lang="hu" noProof="0"/>
              <a:t>Title</a:t>
            </a:r>
          </a:p>
        </p:txBody>
      </p:sp>
      <p:sp>
        <p:nvSpPr>
          <p:cNvPr id="3" name="Alcím 2"/>
          <p:cNvSpPr>
            <a:spLocks noGrp="1"/>
          </p:cNvSpPr>
          <p:nvPr>
            <p:ph type="subTitle" idx="1" hasCustomPrompt="1"/>
          </p:nvPr>
        </p:nvSpPr>
        <p:spPr>
          <a:xfrm>
            <a:off x="1524000" y="3602038"/>
            <a:ext cx="9144000" cy="1655762"/>
          </a:xfrm>
        </p:spPr>
        <p:txBody>
          <a:bodyPr rtlCol="0"/>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hu" noProof="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rtlCol="0">
            <a:spAutoFit/>
          </a:bodyPr>
          <a:lstStyle/>
          <a:p>
            <a:pPr rtl="0"/>
            <a:r>
              <a:rPr lang="hu" sz="800" b="1">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hu"/>
              <a:t>CLIMATEMED – Knowledge about climate change’s health impacts starts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rtlCol="0">
              <a:spAutoFit/>
            </a:bodyPr>
            <a:lstStyle/>
            <a:p>
              <a:pPr rtl="0"/>
              <a:r>
                <a:rPr lang="hu" sz="1200">
                  <a:solidFill>
                    <a:srgbClr val="333333"/>
                  </a:solidFill>
                  <a:latin typeface="+mn-lt"/>
                </a:rPr>
                <a:t>This learning material © 2023-2024 by CLIMATEMED project (</a:t>
              </a:r>
              <a:r>
                <a:rPr lang="hu" sz="1200">
                  <a:solidFill>
                    <a:srgbClr val="333333"/>
                  </a:solidFill>
                  <a:latin typeface="+mn-lt"/>
                  <a:hlinkClick r:id="rId4"/>
                </a:rPr>
                <a:t>www.climatemed.eu</a:t>
              </a:r>
              <a:r>
                <a:rPr lang="hu" sz="1200">
                  <a:solidFill>
                    <a:srgbClr val="333333"/>
                  </a:solidFill>
                  <a:latin typeface="+mn-lt"/>
                </a:rPr>
                <a:t>) is licensed under CC BY 4.0.</a:t>
              </a:r>
              <a:endParaRPr lang="hu-HU" sz="1200" dirty="0">
                <a:solidFill>
                  <a:srgbClr val="333333"/>
                </a:solidFill>
                <a:latin typeface="+mn-lt"/>
              </a:endParaRPr>
            </a:p>
            <a:p>
              <a:pPr rtl="0"/>
              <a:r>
                <a:rPr lang="hu" sz="1200">
                  <a:solidFill>
                    <a:srgbClr val="333333"/>
                  </a:solidFill>
                  <a:latin typeface="+mn-lt"/>
                </a:rPr>
                <a:t>To view a copy of this license, visit </a:t>
              </a:r>
              <a:r>
                <a:rPr lang="hu" sz="1200">
                  <a:solidFill>
                    <a:srgbClr val="333333"/>
                  </a:solidFill>
                  <a:latin typeface="+mn-lt"/>
                  <a:hlinkClick r:id="rId5"/>
                </a:rPr>
                <a:t>https://creativecommons.org/licenses/by/4.0/</a:t>
              </a:r>
              <a:r>
                <a:rPr lang="hu" sz="120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hu"/>
              <a:t>Mintacím szerkesztése</a:t>
            </a:r>
          </a:p>
        </p:txBody>
      </p:sp>
      <p:sp>
        <p:nvSpPr>
          <p:cNvPr id="3" name="Függőleges szöveg helye 2"/>
          <p:cNvSpPr>
            <a:spLocks noGrp="1"/>
          </p:cNvSpPr>
          <p:nvPr>
            <p:ph type="body" orient="vert" idx="1"/>
          </p:nvPr>
        </p:nvSpPr>
        <p:spPr/>
        <p:txBody>
          <a:bodyPr vert="eaVert"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rtlCol="0"/>
          <a:lstStyle/>
          <a:p>
            <a:pPr rtl="0"/>
            <a:r>
              <a:rPr lang="hu"/>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rtlCol="0"/>
          <a:lstStyle>
            <a:lvl1pPr>
              <a:defRPr sz="3600">
                <a:solidFill>
                  <a:schemeClr val="tx1"/>
                </a:solidFill>
              </a:defRPr>
            </a:lvl1pPr>
          </a:lstStyle>
          <a:p>
            <a:pPr rtl="0"/>
            <a:r>
              <a:rPr lang="hu"/>
              <a:t>Titel</a:t>
            </a:r>
          </a:p>
        </p:txBody>
      </p:sp>
      <p:sp>
        <p:nvSpPr>
          <p:cNvPr id="3" name="Tartalom helye 2"/>
          <p:cNvSpPr>
            <a:spLocks noGrp="1"/>
          </p:cNvSpPr>
          <p:nvPr>
            <p:ph idx="1" hasCustomPrompt="1"/>
          </p:nvPr>
        </p:nvSpPr>
        <p:spPr>
          <a:xfrm>
            <a:off x="192505" y="934775"/>
            <a:ext cx="11896825" cy="5370897"/>
          </a:xfrm>
        </p:spPr>
        <p:txBody>
          <a:bodyPr rtlCol="0"/>
          <a:lstStyle>
            <a:lvl1pPr>
              <a:lnSpc>
                <a:spcPct val="110000"/>
              </a:lnSpc>
              <a:spcAft>
                <a:spcPts val="1000"/>
              </a:spcAft>
              <a:defRPr sz="2200" baseline="0">
                <a:solidFill>
                  <a:schemeClr val="tx1"/>
                </a:solidFill>
              </a:defRPr>
            </a:lvl1pPr>
            <a:lvl2pPr>
              <a:lnSpc>
                <a:spcPct val="110000"/>
              </a:lnSpc>
              <a:spcAft>
                <a:spcPts val="1000"/>
              </a:spcAft>
              <a:defRPr sz="2000">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rtl="0"/>
            <a:r>
              <a:rPr lang="hu" noProof="0" dirty="0"/>
              <a:t>Main text (First level)</a:t>
            </a:r>
          </a:p>
          <a:p>
            <a:pPr lvl="1" rtl="0"/>
            <a:r>
              <a:rPr lang="hu" noProof="0" dirty="0"/>
              <a:t>Second level</a:t>
            </a:r>
          </a:p>
          <a:p>
            <a:pPr lvl="2" rtl="0"/>
            <a:r>
              <a:rPr lang="hu" noProof="0" dirty="0"/>
              <a:t>Third level</a:t>
            </a:r>
          </a:p>
          <a:p>
            <a:pPr lvl="3" rtl="0"/>
            <a:r>
              <a:rPr lang="hu"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hu" noProof="0" dirty="0"/>
              <a:t>Fifth level</a:t>
            </a:r>
          </a:p>
          <a:p>
            <a:pPr lvl="4" rtl="0"/>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rtl="0"/>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rtlCol="0">
            <a:spAutoFit/>
          </a:bodyPr>
          <a:lstStyle/>
          <a:p>
            <a:pPr rtl="0"/>
            <a:r>
              <a:rPr lang="hu" sz="800" b="1">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hu" noProof="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rtlCol="0" anchor="b"/>
          <a:lstStyle>
            <a:lvl1pPr>
              <a:defRPr sz="6000"/>
            </a:lvl1pPr>
          </a:lstStyle>
          <a:p>
            <a:pPr rtl="0"/>
            <a:r>
              <a:rPr lang="hu"/>
              <a:t>Mintacím szerkesztése</a:t>
            </a:r>
          </a:p>
        </p:txBody>
      </p:sp>
      <p:sp>
        <p:nvSpPr>
          <p:cNvPr id="3" name="Szöveg helye 2"/>
          <p:cNvSpPr>
            <a:spLocks noGrp="1"/>
          </p:cNvSpPr>
          <p:nvPr>
            <p:ph type="body" idx="1"/>
          </p:nvPr>
        </p:nvSpPr>
        <p:spPr>
          <a:xfrm>
            <a:off x="831850" y="4589463"/>
            <a:ext cx="10515600" cy="1500187"/>
          </a:xfrm>
        </p:spPr>
        <p:txBody>
          <a:bodyPr rtlCol="0"/>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hu"/>
              <a:t>Mintaszöveg szerkesztése</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hu"/>
              <a:t>Mintacím szerkesztése</a:t>
            </a:r>
          </a:p>
        </p:txBody>
      </p:sp>
      <p:sp>
        <p:nvSpPr>
          <p:cNvPr id="3" name="Tartalom helye 2"/>
          <p:cNvSpPr>
            <a:spLocks noGrp="1"/>
          </p:cNvSpPr>
          <p:nvPr>
            <p:ph sz="half" idx="1"/>
          </p:nvPr>
        </p:nvSpPr>
        <p:spPr>
          <a:xfrm>
            <a:off x="838200" y="1825625"/>
            <a:ext cx="5181600" cy="435133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Tartalom helye 3"/>
          <p:cNvSpPr>
            <a:spLocks noGrp="1"/>
          </p:cNvSpPr>
          <p:nvPr>
            <p:ph sz="half" idx="2"/>
          </p:nvPr>
        </p:nvSpPr>
        <p:spPr>
          <a:xfrm>
            <a:off x="6172200" y="1825625"/>
            <a:ext cx="5181600" cy="435133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rtlCol="0"/>
          <a:lstStyle/>
          <a:p>
            <a:pPr rtl="0"/>
            <a:r>
              <a:rPr lang="hu"/>
              <a:t>Mintacím szerkesztése</a:t>
            </a:r>
          </a:p>
        </p:txBody>
      </p:sp>
      <p:sp>
        <p:nvSpPr>
          <p:cNvPr id="3" name="Szöveg helye 2"/>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hu"/>
              <a:t>Mintaszöveg szerkesztése</a:t>
            </a:r>
          </a:p>
        </p:txBody>
      </p:sp>
      <p:sp>
        <p:nvSpPr>
          <p:cNvPr id="4" name="Tartalom helye 3"/>
          <p:cNvSpPr>
            <a:spLocks noGrp="1"/>
          </p:cNvSpPr>
          <p:nvPr>
            <p:ph sz="half" idx="2"/>
          </p:nvPr>
        </p:nvSpPr>
        <p:spPr>
          <a:xfrm>
            <a:off x="839788" y="2505075"/>
            <a:ext cx="5157787" cy="368458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5" name="Szöveg helye 4"/>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hu"/>
              <a:t>Mintaszöveg szerkesztése</a:t>
            </a:r>
          </a:p>
        </p:txBody>
      </p:sp>
      <p:sp>
        <p:nvSpPr>
          <p:cNvPr id="6" name="Tartalom helye 5"/>
          <p:cNvSpPr>
            <a:spLocks noGrp="1"/>
          </p:cNvSpPr>
          <p:nvPr>
            <p:ph sz="quarter" idx="4"/>
          </p:nvPr>
        </p:nvSpPr>
        <p:spPr>
          <a:xfrm>
            <a:off x="6172200" y="2505075"/>
            <a:ext cx="5183188" cy="3684588"/>
          </a:xfrm>
        </p:spPr>
        <p:txBody>
          <a:bodyPr rtlCol="0"/>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7" name="Dátum helye 6"/>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8" name="Élőláb helye 7"/>
          <p:cNvSpPr>
            <a:spLocks noGrp="1"/>
          </p:cNvSpPr>
          <p:nvPr>
            <p:ph type="ftr" sz="quarter" idx="11"/>
          </p:nvPr>
        </p:nvSpPr>
        <p:spPr/>
        <p:txBody>
          <a:bodyPr rtlCol="0"/>
          <a:lstStyle/>
          <a:p>
            <a:pPr rtl="0"/>
            <a:endParaRPr lang="hu-HU"/>
          </a:p>
        </p:txBody>
      </p:sp>
      <p:sp>
        <p:nvSpPr>
          <p:cNvPr id="9" name="Dia számának helye 8"/>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hu"/>
              <a:t>Mintacím szerkesztése</a:t>
            </a:r>
          </a:p>
        </p:txBody>
      </p:sp>
      <p:sp>
        <p:nvSpPr>
          <p:cNvPr id="3" name="Dátum helye 2"/>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4" name="Élőláb helye 3"/>
          <p:cNvSpPr>
            <a:spLocks noGrp="1"/>
          </p:cNvSpPr>
          <p:nvPr>
            <p:ph type="ftr" sz="quarter" idx="11"/>
          </p:nvPr>
        </p:nvSpPr>
        <p:spPr/>
        <p:txBody>
          <a:bodyPr rtlCol="0"/>
          <a:lstStyle/>
          <a:p>
            <a:pPr rtl="0"/>
            <a:endParaRPr lang="hu-HU"/>
          </a:p>
        </p:txBody>
      </p:sp>
      <p:sp>
        <p:nvSpPr>
          <p:cNvPr id="5" name="Dia számának helye 4"/>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3" name="Élőláb helye 2"/>
          <p:cNvSpPr>
            <a:spLocks noGrp="1"/>
          </p:cNvSpPr>
          <p:nvPr>
            <p:ph type="ftr" sz="quarter" idx="11"/>
          </p:nvPr>
        </p:nvSpPr>
        <p:spPr/>
        <p:txBody>
          <a:bodyPr rtlCol="0"/>
          <a:lstStyle/>
          <a:p>
            <a:pPr rtl="0"/>
            <a:endParaRPr lang="hu-HU"/>
          </a:p>
        </p:txBody>
      </p:sp>
      <p:sp>
        <p:nvSpPr>
          <p:cNvPr id="4" name="Dia számának helye 3"/>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hu"/>
              <a:t>Mintacím szerkesztése</a:t>
            </a:r>
          </a:p>
        </p:txBody>
      </p:sp>
      <p:sp>
        <p:nvSpPr>
          <p:cNvPr id="3" name="Tartalom helye 2"/>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hu"/>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hu"/>
              <a:t>Mintacím szerkesztése</a:t>
            </a:r>
          </a:p>
        </p:txBody>
      </p:sp>
      <p:sp>
        <p:nvSpPr>
          <p:cNvPr id="3" name="Kép helye 2"/>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hu"/>
              <a:t>Kép beszúrásához kattintson az ikonra</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hu"/>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2025. 04. 17.</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hu"/>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hu"/>
              <a:t>Mintaszöveg szerkesztése</a:t>
            </a:r>
          </a:p>
          <a:p>
            <a:pPr lvl="1" rtl="0"/>
            <a:r>
              <a:rPr lang="hu"/>
              <a:t>Második szint</a:t>
            </a:r>
          </a:p>
          <a:p>
            <a:pPr lvl="2" rtl="0"/>
            <a:r>
              <a:rPr lang="hu"/>
              <a:t>Harmadik szint</a:t>
            </a:r>
          </a:p>
          <a:p>
            <a:pPr lvl="3" rtl="0"/>
            <a:r>
              <a:rPr lang="hu"/>
              <a:t>Negyedik szint</a:t>
            </a:r>
          </a:p>
          <a:p>
            <a:pPr lvl="4" rtl="0"/>
            <a:r>
              <a:rPr lang="hu"/>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D080D7D-CCD9-4F98-BC7D-474E94E1E9D2}" type="datetimeFigureOut">
              <a:rPr lang="hu-HU" smtClean="0"/>
              <a:t>2025. 04. 17.</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who.int/publications/i/item/public-health-advice-on-preventing-health-effects-of-heat" TargetMode="External"/><Relationship Id="rId2" Type="http://schemas.openxmlformats.org/officeDocument/2006/relationships/hyperlink" Target="https://doi.org/10.1371/journal.pone.0243665"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apps.who.int/iris/handle/10665/69387" TargetMode="External"/><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8136023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352705"/>
            <a:ext cx="11896826" cy="549635"/>
          </a:xfrm>
        </p:spPr>
        <p:txBody>
          <a:bodyPr rtlCol="0">
            <a:normAutofit fontScale="90000"/>
          </a:bodyPr>
          <a:lstStyle/>
          <a:p>
            <a:pPr rtl="0"/>
            <a:r>
              <a:rPr lang="hu" b="1" dirty="0">
                <a:solidFill>
                  <a:schemeClr val="tx1"/>
                </a:solidFill>
              </a:rPr>
              <a:t>A gyógyszerek hatása a hőszabályozó rendszerekre</a:t>
            </a:r>
            <a:endParaRPr lang="hu-HU" b="1" dirty="0">
              <a:solidFill>
                <a:schemeClr val="tx1"/>
              </a:solidFill>
            </a:endParaRPr>
          </a:p>
        </p:txBody>
      </p:sp>
      <p:sp>
        <p:nvSpPr>
          <p:cNvPr id="3" name="Tartalom helye 2"/>
          <p:cNvSpPr>
            <a:spLocks noGrp="1"/>
          </p:cNvSpPr>
          <p:nvPr>
            <p:ph idx="1"/>
          </p:nvPr>
        </p:nvSpPr>
        <p:spPr>
          <a:xfrm>
            <a:off x="192506" y="1334094"/>
            <a:ext cx="11896825" cy="5370897"/>
          </a:xfrm>
        </p:spPr>
        <p:txBody>
          <a:bodyPr rtlCol="0"/>
          <a:lstStyle/>
          <a:p>
            <a:pPr rtl="0"/>
            <a:r>
              <a:rPr lang="hu-HU" dirty="0" smtClean="0">
                <a:solidFill>
                  <a:schemeClr val="tx1"/>
                </a:solidFill>
              </a:rPr>
              <a:t>A hőszabályozásra és a hősokkra adott fiziológiai válaszokat számos gyógyszer befolyásolhatja, a sejtszabályozástól a szisztémás válaszokig</a:t>
            </a:r>
          </a:p>
          <a:p>
            <a:pPr rtl="0"/>
            <a:r>
              <a:rPr lang="hu-HU" dirty="0" smtClean="0">
                <a:solidFill>
                  <a:schemeClr val="tx1"/>
                </a:solidFill>
              </a:rPr>
              <a:t>Az érintett rendszerek/mechanizmusok a következők:</a:t>
            </a:r>
          </a:p>
          <a:p>
            <a:pPr marL="0" indent="0" rtl="0">
              <a:buNone/>
            </a:pPr>
            <a:r>
              <a:rPr lang="hu-HU" dirty="0" smtClean="0">
                <a:solidFill>
                  <a:schemeClr val="tx1"/>
                </a:solidFill>
              </a:rPr>
              <a:t>	1. hősokk fehérjék </a:t>
            </a:r>
          </a:p>
          <a:p>
            <a:pPr marL="0" indent="0" rtl="0">
              <a:buNone/>
            </a:pPr>
            <a:r>
              <a:rPr lang="hu-HU" dirty="0" smtClean="0">
                <a:solidFill>
                  <a:schemeClr val="tx1"/>
                </a:solidFill>
              </a:rPr>
              <a:t>	2. érrendszeri szabályozás</a:t>
            </a:r>
          </a:p>
          <a:p>
            <a:pPr marL="0" indent="0" rtl="0">
              <a:buNone/>
            </a:pPr>
            <a:r>
              <a:rPr lang="hu-HU" dirty="0" smtClean="0">
                <a:solidFill>
                  <a:schemeClr val="tx1"/>
                </a:solidFill>
              </a:rPr>
              <a:t>	3. </a:t>
            </a:r>
            <a:r>
              <a:rPr lang="hu-HU" dirty="0" err="1" smtClean="0">
                <a:solidFill>
                  <a:schemeClr val="tx1"/>
                </a:solidFill>
              </a:rPr>
              <a:t>sudatio</a:t>
            </a:r>
            <a:r>
              <a:rPr lang="hu-HU" dirty="0" smtClean="0">
                <a:solidFill>
                  <a:schemeClr val="tx1"/>
                </a:solidFill>
              </a:rPr>
              <a:t> (izzadás)</a:t>
            </a:r>
          </a:p>
          <a:p>
            <a:pPr marL="0" indent="0" rtl="0">
              <a:buNone/>
            </a:pPr>
            <a:r>
              <a:rPr lang="hu-HU" dirty="0" smtClean="0">
                <a:solidFill>
                  <a:schemeClr val="tx1"/>
                </a:solidFill>
              </a:rPr>
              <a:t>	4. termogenezis, az anyagcsere sebessége</a:t>
            </a:r>
          </a:p>
          <a:p>
            <a:pPr marL="0" indent="0" rtl="0">
              <a:buNone/>
            </a:pPr>
            <a:r>
              <a:rPr lang="hu-HU" dirty="0" smtClean="0">
                <a:solidFill>
                  <a:schemeClr val="tx1"/>
                </a:solidFill>
              </a:rPr>
              <a:t>	5. folyadék- és ionegyensúly</a:t>
            </a:r>
            <a:endParaRPr lang="hu-HU" dirty="0">
              <a:solidFill>
                <a:schemeClr val="tx1"/>
              </a:solidFill>
            </a:endParaRPr>
          </a:p>
        </p:txBody>
      </p:sp>
    </p:spTree>
    <p:extLst>
      <p:ext uri="{BB962C8B-B14F-4D97-AF65-F5344CB8AC3E}">
        <p14:creationId xmlns:p14="http://schemas.microsoft.com/office/powerpoint/2010/main" val="3014942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95175" y="138024"/>
            <a:ext cx="12083868" cy="905772"/>
          </a:xfrm>
        </p:spPr>
        <p:txBody>
          <a:bodyPr rtlCol="0">
            <a:normAutofit fontScale="90000"/>
          </a:bodyPr>
          <a:lstStyle/>
          <a:p>
            <a:pPr rtl="0">
              <a:lnSpc>
                <a:spcPct val="110000"/>
              </a:lnSpc>
            </a:pPr>
            <a:r>
              <a:rPr lang="hu" b="1" dirty="0" smtClean="0">
                <a:solidFill>
                  <a:schemeClr val="tx1"/>
                </a:solidFill>
              </a:rPr>
              <a:t>A központi idegrendszer működését </a:t>
            </a:r>
            <a:r>
              <a:rPr lang="hu" b="1" dirty="0">
                <a:solidFill>
                  <a:schemeClr val="tx1"/>
                </a:solidFill>
              </a:rPr>
              <a:t>befolyásoló </a:t>
            </a:r>
            <a:r>
              <a:rPr lang="hu" b="1" dirty="0" smtClean="0">
                <a:solidFill>
                  <a:schemeClr val="tx1"/>
                </a:solidFill>
              </a:rPr>
              <a:t>gyógyszerek alkalmazása </a:t>
            </a:r>
            <a:r>
              <a:rPr lang="hu" b="1" dirty="0" smtClean="0">
                <a:solidFill>
                  <a:schemeClr val="tx1"/>
                </a:solidFill>
              </a:rPr>
              <a:t>fokozott </a:t>
            </a:r>
            <a:r>
              <a:rPr lang="hu" b="1" dirty="0" smtClean="0">
                <a:solidFill>
                  <a:schemeClr val="tx1"/>
                </a:solidFill>
              </a:rPr>
              <a:t>óvatosságot igényel</a:t>
            </a:r>
            <a:endParaRPr lang="hu" dirty="0">
              <a:solidFill>
                <a:schemeClr val="tx1"/>
              </a:solidFill>
            </a:endParaRPr>
          </a:p>
        </p:txBody>
      </p:sp>
      <p:sp>
        <p:nvSpPr>
          <p:cNvPr id="3" name="Tartalom helye 2"/>
          <p:cNvSpPr>
            <a:spLocks noGrp="1"/>
          </p:cNvSpPr>
          <p:nvPr>
            <p:ph idx="1"/>
          </p:nvPr>
        </p:nvSpPr>
        <p:spPr>
          <a:xfrm>
            <a:off x="295175" y="1397231"/>
            <a:ext cx="11471255" cy="5370897"/>
          </a:xfrm>
        </p:spPr>
        <p:txBody>
          <a:bodyPr rtlCol="0"/>
          <a:lstStyle/>
          <a:p>
            <a:pPr algn="just" rtl="0"/>
            <a:r>
              <a:rPr lang="hu-HU" dirty="0" smtClean="0">
                <a:solidFill>
                  <a:schemeClr val="tx1"/>
                </a:solidFill>
              </a:rPr>
              <a:t>A pszichoaktív gyógyszerek, például a szelektív szerotonin újrafelvétel-gátlók (SSRI-k), a </a:t>
            </a:r>
            <a:r>
              <a:rPr lang="hu-HU" dirty="0" err="1" smtClean="0">
                <a:solidFill>
                  <a:schemeClr val="tx1"/>
                </a:solidFill>
              </a:rPr>
              <a:t>monoamin-oxidáz</a:t>
            </a:r>
            <a:r>
              <a:rPr lang="hu-HU" dirty="0" smtClean="0">
                <a:solidFill>
                  <a:schemeClr val="tx1"/>
                </a:solidFill>
              </a:rPr>
              <a:t> inhibitorok (MAO) és a triciklusos antidepresszánsok </a:t>
            </a:r>
            <a:r>
              <a:rPr lang="hu-HU" dirty="0" err="1" smtClean="0">
                <a:solidFill>
                  <a:schemeClr val="tx1"/>
                </a:solidFill>
              </a:rPr>
              <a:t>hipertermiát</a:t>
            </a:r>
            <a:r>
              <a:rPr lang="hu-HU" dirty="0" smtClean="0">
                <a:solidFill>
                  <a:schemeClr val="tx1"/>
                </a:solidFill>
              </a:rPr>
              <a:t> okozhatnak.</a:t>
            </a:r>
          </a:p>
          <a:p>
            <a:pPr algn="just" rtl="0"/>
            <a:r>
              <a:rPr lang="hu-HU" dirty="0" smtClean="0">
                <a:solidFill>
                  <a:schemeClr val="tx1"/>
                </a:solidFill>
              </a:rPr>
              <a:t>A </a:t>
            </a:r>
            <a:r>
              <a:rPr lang="hu-HU" dirty="0" err="1" smtClean="0">
                <a:solidFill>
                  <a:schemeClr val="tx1"/>
                </a:solidFill>
              </a:rPr>
              <a:t>hipertermia</a:t>
            </a:r>
            <a:r>
              <a:rPr lang="hu-HU" dirty="0" smtClean="0">
                <a:solidFill>
                  <a:schemeClr val="tx1"/>
                </a:solidFill>
              </a:rPr>
              <a:t> számos illegális kábítószer, például amfetamin, kokain, PCP, LSD és MDMA mellékhatásaként is előfordulhat.</a:t>
            </a:r>
          </a:p>
          <a:p>
            <a:pPr algn="just" rtl="0"/>
            <a:r>
              <a:rPr lang="hu-HU" dirty="0" smtClean="0">
                <a:solidFill>
                  <a:schemeClr val="tx1"/>
                </a:solidFill>
              </a:rPr>
              <a:t>A rosszindulatú </a:t>
            </a:r>
            <a:r>
              <a:rPr lang="hu-HU" dirty="0" err="1" smtClean="0">
                <a:solidFill>
                  <a:schemeClr val="tx1"/>
                </a:solidFill>
              </a:rPr>
              <a:t>hipertermia</a:t>
            </a:r>
            <a:r>
              <a:rPr lang="hu-HU" dirty="0" smtClean="0">
                <a:solidFill>
                  <a:schemeClr val="tx1"/>
                </a:solidFill>
              </a:rPr>
              <a:t> a szervezet viszonylag ritka reakciója az érzéstelenítő anyagokra (pl. </a:t>
            </a:r>
            <a:r>
              <a:rPr lang="hu-HU" dirty="0" err="1" smtClean="0">
                <a:solidFill>
                  <a:schemeClr val="tx1"/>
                </a:solidFill>
              </a:rPr>
              <a:t>halotán</a:t>
            </a:r>
            <a:r>
              <a:rPr lang="hu-HU" dirty="0" smtClean="0">
                <a:solidFill>
                  <a:schemeClr val="tx1"/>
                </a:solidFill>
              </a:rPr>
              <a:t>) vagy </a:t>
            </a:r>
            <a:r>
              <a:rPr lang="hu-HU" dirty="0" err="1" smtClean="0">
                <a:solidFill>
                  <a:schemeClr val="tx1"/>
                </a:solidFill>
              </a:rPr>
              <a:t>izomrelaxánsokra</a:t>
            </a:r>
            <a:r>
              <a:rPr lang="hu-HU" dirty="0" smtClean="0">
                <a:solidFill>
                  <a:schemeClr val="tx1"/>
                </a:solidFill>
              </a:rPr>
              <a:t> (pl. </a:t>
            </a:r>
            <a:r>
              <a:rPr lang="hu-HU" dirty="0" err="1" smtClean="0">
                <a:solidFill>
                  <a:schemeClr val="tx1"/>
                </a:solidFill>
              </a:rPr>
              <a:t>szukcinilkolin</a:t>
            </a:r>
            <a:r>
              <a:rPr lang="hu-HU" dirty="0" smtClean="0">
                <a:solidFill>
                  <a:schemeClr val="tx1"/>
                </a:solidFill>
              </a:rPr>
              <a:t>). </a:t>
            </a:r>
          </a:p>
          <a:p>
            <a:pPr algn="just"/>
            <a:r>
              <a:rPr lang="hu-HU" dirty="0" smtClean="0"/>
              <a:t>A pszichoaktív szerek különös veszélye, hogy rontják a látást, álmosságot, figyelemelterelést okozhatnak.</a:t>
            </a:r>
          </a:p>
          <a:p>
            <a:pPr algn="just"/>
            <a:r>
              <a:rPr lang="hu-HU" dirty="0" smtClean="0"/>
              <a:t>Az alkoholnak hasonló hatása van, főleg a </a:t>
            </a:r>
            <a:r>
              <a:rPr lang="hu-HU" dirty="0" err="1" smtClean="0"/>
              <a:t>hipotermia</a:t>
            </a:r>
            <a:r>
              <a:rPr lang="hu-HU" dirty="0" smtClean="0"/>
              <a:t> és a fagyás kockázatát növeli – pl. hajléktanok esetében –, de a </a:t>
            </a:r>
            <a:r>
              <a:rPr lang="hu-HU" dirty="0" err="1" smtClean="0"/>
              <a:t>hipertermia</a:t>
            </a:r>
            <a:r>
              <a:rPr lang="hu-HU" dirty="0" smtClean="0"/>
              <a:t> kockázatát is növeli (pl. napozás közbeni elalvás).</a:t>
            </a:r>
            <a:endParaRPr lang="hu-HU" dirty="0">
              <a:solidFill>
                <a:schemeClr val="tx1"/>
              </a:solidFill>
            </a:endParaRPr>
          </a:p>
        </p:txBody>
      </p:sp>
    </p:spTree>
    <p:extLst>
      <p:ext uri="{BB962C8B-B14F-4D97-AF65-F5344CB8AC3E}">
        <p14:creationId xmlns:p14="http://schemas.microsoft.com/office/powerpoint/2010/main" val="20588487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b="1" dirty="0">
                <a:solidFill>
                  <a:schemeClr val="tx1"/>
                </a:solidFill>
              </a:rPr>
              <a:t>Amfetamin </a:t>
            </a:r>
            <a:r>
              <a:rPr lang="hu" b="1" dirty="0" smtClean="0">
                <a:solidFill>
                  <a:schemeClr val="tx1"/>
                </a:solidFill>
              </a:rPr>
              <a:t>hatása a szervezet </a:t>
            </a:r>
            <a:r>
              <a:rPr lang="hu" b="1" dirty="0" smtClean="0">
                <a:solidFill>
                  <a:schemeClr val="tx1"/>
                </a:solidFill>
              </a:rPr>
              <a:t>hőszabályozására</a:t>
            </a:r>
            <a:endParaRPr lang="hu-HU" b="1" dirty="0">
              <a:solidFill>
                <a:schemeClr val="tx1"/>
              </a:solidFill>
            </a:endParaRPr>
          </a:p>
        </p:txBody>
      </p:sp>
      <p:sp>
        <p:nvSpPr>
          <p:cNvPr id="3" name="Tartalom helye 2"/>
          <p:cNvSpPr>
            <a:spLocks noGrp="1"/>
          </p:cNvSpPr>
          <p:nvPr>
            <p:ph idx="1"/>
          </p:nvPr>
        </p:nvSpPr>
        <p:spPr>
          <a:xfrm>
            <a:off x="192505" y="934775"/>
            <a:ext cx="11444529" cy="5370897"/>
          </a:xfrm>
        </p:spPr>
        <p:txBody>
          <a:bodyPr rtlCol="0">
            <a:normAutofit fontScale="92500" lnSpcReduction="20000"/>
          </a:bodyPr>
          <a:lstStyle/>
          <a:p>
            <a:pPr marL="0" indent="0" algn="just" rtl="0">
              <a:buNone/>
            </a:pPr>
            <a:r>
              <a:rPr lang="hu" dirty="0" smtClean="0">
                <a:solidFill>
                  <a:schemeClr val="tx1"/>
                </a:solidFill>
              </a:rPr>
              <a:t>Fenn áll annak a kockázata, hogy a diszkódrogok használata során a </a:t>
            </a:r>
            <a:r>
              <a:rPr lang="hu" dirty="0">
                <a:solidFill>
                  <a:schemeClr val="tx1"/>
                </a:solidFill>
              </a:rPr>
              <a:t>fiatalok </a:t>
            </a:r>
            <a:r>
              <a:rPr lang="hu" dirty="0" smtClean="0">
                <a:solidFill>
                  <a:schemeClr val="tx1"/>
                </a:solidFill>
              </a:rPr>
              <a:t>az intenzív táncolás közben eszméletüket vesztik.</a:t>
            </a:r>
            <a:endParaRPr lang="hu-HU" dirty="0">
              <a:solidFill>
                <a:schemeClr val="tx1"/>
              </a:solidFill>
            </a:endParaRPr>
          </a:p>
          <a:p>
            <a:pPr rtl="0"/>
            <a:r>
              <a:rPr lang="hu" dirty="0">
                <a:solidFill>
                  <a:schemeClr val="tx1"/>
                </a:solidFill>
              </a:rPr>
              <a:t>A 3,4-metilén-dioxi-metamfetamin (MDMA), „ecstasy” mérgezés jelei:</a:t>
            </a:r>
          </a:p>
          <a:p>
            <a:pPr lvl="1" rtl="0"/>
            <a:r>
              <a:rPr lang="hu" dirty="0">
                <a:solidFill>
                  <a:schemeClr val="tx1"/>
                </a:solidFill>
              </a:rPr>
              <a:t>Eszméletvesztés</a:t>
            </a:r>
            <a:endParaRPr lang="hu-HU" dirty="0">
              <a:solidFill>
                <a:schemeClr val="tx1"/>
              </a:solidFill>
            </a:endParaRPr>
          </a:p>
          <a:p>
            <a:pPr lvl="1" rtl="0"/>
            <a:r>
              <a:rPr lang="hu" dirty="0">
                <a:solidFill>
                  <a:schemeClr val="tx1"/>
                </a:solidFill>
              </a:rPr>
              <a:t>Tachyarrhythmia</a:t>
            </a:r>
            <a:endParaRPr lang="hu-HU" dirty="0">
              <a:solidFill>
                <a:schemeClr val="tx1"/>
              </a:solidFill>
            </a:endParaRPr>
          </a:p>
          <a:p>
            <a:pPr lvl="1" rtl="0"/>
            <a:r>
              <a:rPr lang="hu" dirty="0">
                <a:solidFill>
                  <a:schemeClr val="tx1"/>
                </a:solidFill>
              </a:rPr>
              <a:t>Rohamok</a:t>
            </a:r>
            <a:endParaRPr lang="hu-HU" dirty="0">
              <a:solidFill>
                <a:schemeClr val="tx1"/>
              </a:solidFill>
            </a:endParaRPr>
          </a:p>
          <a:p>
            <a:pPr lvl="1" rtl="0"/>
            <a:r>
              <a:rPr lang="hu" dirty="0" smtClean="0">
                <a:solidFill>
                  <a:schemeClr val="tx1"/>
                </a:solidFill>
              </a:rPr>
              <a:t>Pupilla </a:t>
            </a:r>
            <a:r>
              <a:rPr lang="hu" dirty="0">
                <a:solidFill>
                  <a:schemeClr val="tx1"/>
                </a:solidFill>
              </a:rPr>
              <a:t>tágulás </a:t>
            </a:r>
          </a:p>
          <a:p>
            <a:pPr lvl="1" rtl="0"/>
            <a:r>
              <a:rPr lang="hu" dirty="0">
                <a:solidFill>
                  <a:schemeClr val="tx1"/>
                </a:solidFill>
              </a:rPr>
              <a:t>Magas vérnyomás</a:t>
            </a:r>
            <a:endParaRPr lang="hu-HU" dirty="0">
              <a:solidFill>
                <a:schemeClr val="tx1"/>
              </a:solidFill>
            </a:endParaRPr>
          </a:p>
          <a:p>
            <a:pPr lvl="1" rtl="0"/>
            <a:r>
              <a:rPr lang="hu" dirty="0">
                <a:solidFill>
                  <a:schemeClr val="tx1"/>
                </a:solidFill>
              </a:rPr>
              <a:t>Acidosis</a:t>
            </a:r>
            <a:endParaRPr lang="hu-HU" dirty="0">
              <a:solidFill>
                <a:schemeClr val="tx1"/>
              </a:solidFill>
            </a:endParaRPr>
          </a:p>
          <a:p>
            <a:pPr lvl="1" rtl="0"/>
            <a:r>
              <a:rPr lang="hu" dirty="0">
                <a:solidFill>
                  <a:schemeClr val="tx1"/>
                </a:solidFill>
              </a:rPr>
              <a:t>Izommerevség</a:t>
            </a:r>
            <a:endParaRPr lang="hu-HU" dirty="0">
              <a:solidFill>
                <a:schemeClr val="tx1"/>
              </a:solidFill>
            </a:endParaRPr>
          </a:p>
          <a:p>
            <a:pPr lvl="1" rtl="0"/>
            <a:r>
              <a:rPr lang="hu" b="1" dirty="0" smtClean="0">
                <a:solidFill>
                  <a:schemeClr val="tx1"/>
                </a:solidFill>
              </a:rPr>
              <a:t>Hipertermia</a:t>
            </a:r>
          </a:p>
          <a:p>
            <a:pPr lvl="1" rtl="0"/>
            <a:r>
              <a:rPr lang="hu" b="1" dirty="0" smtClean="0">
                <a:solidFill>
                  <a:schemeClr val="tx1"/>
                </a:solidFill>
              </a:rPr>
              <a:t>Izzadás</a:t>
            </a:r>
            <a:endParaRPr lang="hu-HU" b="1" dirty="0">
              <a:solidFill>
                <a:schemeClr val="tx1"/>
              </a:solidFill>
            </a:endParaRPr>
          </a:p>
        </p:txBody>
      </p:sp>
    </p:spTree>
    <p:extLst>
      <p:ext uri="{BB962C8B-B14F-4D97-AF65-F5344CB8AC3E}">
        <p14:creationId xmlns:p14="http://schemas.microsoft.com/office/powerpoint/2010/main" val="1369891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b="1" dirty="0" smtClean="0">
                <a:solidFill>
                  <a:schemeClr val="tx1"/>
                </a:solidFill>
              </a:rPr>
              <a:t>Vaszkuláris faktorok</a:t>
            </a:r>
            <a:endParaRPr lang="hu" b="1" dirty="0">
              <a:solidFill>
                <a:schemeClr val="tx1"/>
              </a:solidFill>
            </a:endParaRPr>
          </a:p>
        </p:txBody>
      </p:sp>
      <p:sp>
        <p:nvSpPr>
          <p:cNvPr id="3" name="Tartalom helye 2"/>
          <p:cNvSpPr>
            <a:spLocks noGrp="1"/>
          </p:cNvSpPr>
          <p:nvPr>
            <p:ph idx="1"/>
          </p:nvPr>
        </p:nvSpPr>
        <p:spPr>
          <a:xfrm>
            <a:off x="396816" y="934775"/>
            <a:ext cx="11395494" cy="5509157"/>
          </a:xfrm>
        </p:spPr>
        <p:txBody>
          <a:bodyPr rtlCol="0">
            <a:normAutofit fontScale="92500" lnSpcReduction="10000"/>
          </a:bodyPr>
          <a:lstStyle/>
          <a:p>
            <a:pPr algn="just"/>
            <a:r>
              <a:rPr lang="hu-HU" dirty="0" smtClean="0"/>
              <a:t>A hőszabályozás szempontjából meghatározó szerepet játszik a perifériás erek, a végtagok, valamint a bőr és annak függelékeinek értágulása.</a:t>
            </a:r>
            <a:r>
              <a:rPr lang="hu-HU" dirty="0" smtClean="0">
                <a:solidFill>
                  <a:schemeClr val="tx1"/>
                </a:solidFill>
              </a:rPr>
              <a:t> </a:t>
            </a:r>
          </a:p>
          <a:p>
            <a:pPr algn="just" rtl="0"/>
            <a:r>
              <a:rPr lang="hu-HU" dirty="0" smtClean="0">
                <a:solidFill>
                  <a:schemeClr val="tx1"/>
                </a:solidFill>
              </a:rPr>
              <a:t>A megnövekedett perifériás véráramlás segíti a hőleadást és az izzadást.</a:t>
            </a:r>
          </a:p>
          <a:p>
            <a:pPr algn="just"/>
            <a:r>
              <a:rPr lang="hu-HU" dirty="0" smtClean="0"/>
              <a:t>Ez a hatás azonban a keringés centralizációja miatt a tényleges sokk állapotában csökken. </a:t>
            </a:r>
          </a:p>
          <a:p>
            <a:pPr algn="just">
              <a:spcAft>
                <a:spcPts val="0"/>
              </a:spcAft>
            </a:pPr>
            <a:r>
              <a:rPr lang="hu-HU" dirty="0" smtClean="0"/>
              <a:t>Az erek α1 stimulációt kapnak, és erre a stimulációra vagy a </a:t>
            </a:r>
            <a:r>
              <a:rPr lang="hu-HU" dirty="0" err="1" smtClean="0"/>
              <a:t>bradikininre</a:t>
            </a:r>
            <a:r>
              <a:rPr lang="hu-HU" dirty="0" smtClean="0"/>
              <a:t> </a:t>
            </a:r>
            <a:r>
              <a:rPr lang="hu-HU" dirty="0" err="1" smtClean="0"/>
              <a:t>vazodilatációval</a:t>
            </a:r>
            <a:r>
              <a:rPr lang="hu-HU" dirty="0" smtClean="0"/>
              <a:t> reagálnak; </a:t>
            </a:r>
          </a:p>
          <a:p>
            <a:pPr lvl="1" algn="just">
              <a:lnSpc>
                <a:spcPct val="130000"/>
              </a:lnSpc>
            </a:pPr>
            <a:r>
              <a:rPr lang="hu-HU" dirty="0" smtClean="0"/>
              <a:t>ugyanakkor az </a:t>
            </a:r>
            <a:r>
              <a:rPr lang="hu-HU" dirty="0" err="1" smtClean="0"/>
              <a:t>antikolinergikumok</a:t>
            </a:r>
            <a:r>
              <a:rPr lang="hu-HU" dirty="0" smtClean="0"/>
              <a:t> hatékonyan csökkentik a paraszimpatikus tónust, így a keringés centralizációjának előidézésével csökkentik a hőleadást.</a:t>
            </a:r>
          </a:p>
          <a:p>
            <a:pPr marL="0" indent="0" algn="just">
              <a:buNone/>
            </a:pPr>
            <a:r>
              <a:rPr lang="hu-HU" dirty="0" smtClean="0"/>
              <a:t>Számos </a:t>
            </a:r>
            <a:r>
              <a:rPr lang="hu-HU" dirty="0" err="1" smtClean="0"/>
              <a:t>antikolinerg</a:t>
            </a:r>
            <a:r>
              <a:rPr lang="hu-HU" dirty="0" smtClean="0"/>
              <a:t>, paraszimpatikus tónuscsökkentő hatású gyógyszer központosítja a keringést is, </a:t>
            </a:r>
          </a:p>
          <a:p>
            <a:pPr lvl="1" algn="just"/>
            <a:r>
              <a:rPr lang="hu-HU" dirty="0" smtClean="0"/>
              <a:t>csökkenti a verejtékmirigy szekrécióját, </a:t>
            </a:r>
          </a:p>
          <a:p>
            <a:pPr lvl="1" algn="just"/>
            <a:r>
              <a:rPr lang="hu-HU" dirty="0" smtClean="0"/>
              <a:t>növeli a szívmunkát és a hőtermelést, és </a:t>
            </a:r>
          </a:p>
          <a:p>
            <a:pPr lvl="1" algn="just"/>
            <a:r>
              <a:rPr lang="hu-HU" dirty="0" smtClean="0"/>
              <a:t>közvetlenül hat a </a:t>
            </a:r>
            <a:r>
              <a:rPr lang="hu-HU" dirty="0" err="1" smtClean="0"/>
              <a:t>hipotalamusz</a:t>
            </a:r>
            <a:r>
              <a:rPr lang="hu-HU" dirty="0" smtClean="0"/>
              <a:t> központi idegrendszeri termoregulációs központjára, ami a </a:t>
            </a:r>
            <a:r>
              <a:rPr lang="hu-HU" dirty="0" err="1" smtClean="0"/>
              <a:t>vagalis</a:t>
            </a:r>
            <a:r>
              <a:rPr lang="hu-HU" dirty="0" smtClean="0"/>
              <a:t> </a:t>
            </a:r>
            <a:r>
              <a:rPr lang="hu-HU" dirty="0" err="1" smtClean="0"/>
              <a:t>lízis</a:t>
            </a:r>
            <a:r>
              <a:rPr lang="hu-HU" dirty="0" smtClean="0"/>
              <a:t> dózisfüggő tüneteit idézi elő</a:t>
            </a:r>
            <a:endParaRPr lang="hu-HU" dirty="0">
              <a:solidFill>
                <a:schemeClr val="tx1"/>
              </a:solidFill>
            </a:endParaRPr>
          </a:p>
        </p:txBody>
      </p:sp>
    </p:spTree>
    <p:extLst>
      <p:ext uri="{BB962C8B-B14F-4D97-AF65-F5344CB8AC3E}">
        <p14:creationId xmlns:p14="http://schemas.microsoft.com/office/powerpoint/2010/main" val="2964426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614742"/>
          </a:xfrm>
        </p:spPr>
        <p:txBody>
          <a:bodyPr rtlCol="0">
            <a:normAutofit/>
          </a:bodyPr>
          <a:lstStyle/>
          <a:p>
            <a:pPr rtl="0"/>
            <a:r>
              <a:rPr lang="hu" b="1" dirty="0">
                <a:solidFill>
                  <a:schemeClr val="tx1"/>
                </a:solidFill>
              </a:rPr>
              <a:t>Egyéb szerek, amelyek csökkent perifériás keringést okoznak</a:t>
            </a:r>
            <a:endParaRPr lang="hu-HU" b="1" dirty="0">
              <a:solidFill>
                <a:schemeClr val="tx1"/>
              </a:solidFill>
            </a:endParaRPr>
          </a:p>
        </p:txBody>
      </p:sp>
      <p:sp>
        <p:nvSpPr>
          <p:cNvPr id="3" name="Tartalom helye 2"/>
          <p:cNvSpPr>
            <a:spLocks noGrp="1"/>
          </p:cNvSpPr>
          <p:nvPr>
            <p:ph idx="1"/>
          </p:nvPr>
        </p:nvSpPr>
        <p:spPr>
          <a:xfrm>
            <a:off x="586596" y="1880558"/>
            <a:ext cx="11136702" cy="4425114"/>
          </a:xfrm>
        </p:spPr>
        <p:txBody>
          <a:bodyPr rtlCol="0">
            <a:normAutofit/>
          </a:bodyPr>
          <a:lstStyle/>
          <a:p>
            <a:pPr algn="just">
              <a:spcAft>
                <a:spcPts val="3000"/>
              </a:spcAft>
            </a:pPr>
            <a:r>
              <a:rPr lang="hu-HU" dirty="0" smtClean="0"/>
              <a:t>A β2-receptorok stimulálása simaizomrelaxációt okoz, ami értágulatot, hörgőtágulást eredményez, potenciálisan támogatva a hőleadást.</a:t>
            </a:r>
          </a:p>
          <a:p>
            <a:pPr algn="just">
              <a:spcAft>
                <a:spcPts val="3000"/>
              </a:spcAft>
            </a:pPr>
            <a:r>
              <a:rPr lang="hu-HU" dirty="0" smtClean="0"/>
              <a:t>A β2-receptorokat stimuláló szerek további hatása, hogy a vázizomzatban remegést is kiváltanak, valamint fokozzák a </a:t>
            </a:r>
            <a:r>
              <a:rPr lang="hu-HU" dirty="0" err="1" smtClean="0"/>
              <a:t>glikogenolízist</a:t>
            </a:r>
            <a:r>
              <a:rPr lang="hu-HU" dirty="0" smtClean="0"/>
              <a:t> a májban és a vázizomzatban, ami viszont növeli a hőtermelést.</a:t>
            </a:r>
          </a:p>
          <a:p>
            <a:pPr algn="just">
              <a:spcAft>
                <a:spcPts val="3000"/>
              </a:spcAft>
            </a:pPr>
            <a:r>
              <a:rPr lang="hu-HU" dirty="0" smtClean="0"/>
              <a:t>A </a:t>
            </a:r>
            <a:r>
              <a:rPr lang="hu-HU" dirty="0" err="1" smtClean="0"/>
              <a:t>labetalol</a:t>
            </a:r>
            <a:r>
              <a:rPr lang="hu-HU" dirty="0" smtClean="0"/>
              <a:t> és a </a:t>
            </a:r>
            <a:r>
              <a:rPr lang="hu-HU" dirty="0" err="1" smtClean="0"/>
              <a:t>karvedilol</a:t>
            </a:r>
            <a:r>
              <a:rPr lang="hu-HU" dirty="0" smtClean="0"/>
              <a:t> nagyobb dózisban a CNS depressziója mellett acidózist is okozhat.</a:t>
            </a:r>
            <a:endParaRPr lang="hu-HU" dirty="0" smtClean="0"/>
          </a:p>
        </p:txBody>
      </p:sp>
    </p:spTree>
    <p:extLst>
      <p:ext uri="{BB962C8B-B14F-4D97-AF65-F5344CB8AC3E}">
        <p14:creationId xmlns:p14="http://schemas.microsoft.com/office/powerpoint/2010/main" val="7091548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b="1" dirty="0">
                <a:solidFill>
                  <a:schemeClr val="tx1"/>
                </a:solidFill>
              </a:rPr>
              <a:t>A sudatio-1-et gátló anyagok</a:t>
            </a:r>
            <a:endParaRPr lang="hu-HU" b="1" dirty="0">
              <a:solidFill>
                <a:schemeClr val="tx1"/>
              </a:solidFill>
            </a:endParaRPr>
          </a:p>
        </p:txBody>
      </p:sp>
      <p:sp>
        <p:nvSpPr>
          <p:cNvPr id="3" name="Tartalom helye 2"/>
          <p:cNvSpPr>
            <a:spLocks noGrp="1"/>
          </p:cNvSpPr>
          <p:nvPr>
            <p:ph idx="1"/>
          </p:nvPr>
        </p:nvSpPr>
        <p:spPr>
          <a:xfrm>
            <a:off x="422694" y="1656273"/>
            <a:ext cx="11386868" cy="5684570"/>
          </a:xfrm>
        </p:spPr>
        <p:txBody>
          <a:bodyPr rtlCol="0">
            <a:normAutofit/>
          </a:bodyPr>
          <a:lstStyle/>
          <a:p>
            <a:pPr algn="just">
              <a:spcAft>
                <a:spcPts val="3500"/>
              </a:spcAft>
            </a:pPr>
            <a:r>
              <a:rPr lang="hu-HU" dirty="0" smtClean="0"/>
              <a:t>Az </a:t>
            </a:r>
            <a:r>
              <a:rPr lang="hu-HU" dirty="0" err="1"/>
              <a:t>ekkrin</a:t>
            </a:r>
            <a:r>
              <a:rPr lang="hu-HU" dirty="0"/>
              <a:t> (verejték) mirigyeket a szimpatikus idegrendszer (SNS) </a:t>
            </a:r>
            <a:r>
              <a:rPr lang="hu-HU" dirty="0" err="1"/>
              <a:t>innerválja</a:t>
            </a:r>
            <a:r>
              <a:rPr lang="hu-HU" dirty="0"/>
              <a:t>, elsősorban </a:t>
            </a:r>
            <a:r>
              <a:rPr lang="hu-HU" dirty="0" err="1"/>
              <a:t>kolinerg</a:t>
            </a:r>
            <a:r>
              <a:rPr lang="hu-HU" dirty="0"/>
              <a:t> rostok; </a:t>
            </a:r>
            <a:r>
              <a:rPr lang="hu-HU" dirty="0" err="1"/>
              <a:t>posztganglionikus</a:t>
            </a:r>
            <a:r>
              <a:rPr lang="hu-HU" dirty="0"/>
              <a:t> neuronjaik </a:t>
            </a:r>
            <a:r>
              <a:rPr lang="hu-HU" dirty="0" err="1" smtClean="0"/>
              <a:t>acetilkolint</a:t>
            </a:r>
            <a:r>
              <a:rPr lang="hu-HU" dirty="0" smtClean="0"/>
              <a:t> szabadítanak fel, ami hat </a:t>
            </a:r>
            <a:r>
              <a:rPr lang="hu-HU" dirty="0"/>
              <a:t>a </a:t>
            </a:r>
            <a:r>
              <a:rPr lang="hu-HU" dirty="0" err="1"/>
              <a:t>muszkarin</a:t>
            </a:r>
            <a:r>
              <a:rPr lang="hu-HU" dirty="0"/>
              <a:t> </a:t>
            </a:r>
            <a:r>
              <a:rPr lang="hu-HU" dirty="0" smtClean="0"/>
              <a:t>receptorokra.</a:t>
            </a:r>
          </a:p>
          <a:p>
            <a:pPr algn="just">
              <a:spcAft>
                <a:spcPts val="3500"/>
              </a:spcAft>
            </a:pPr>
            <a:r>
              <a:rPr lang="hu-HU" dirty="0" smtClean="0"/>
              <a:t>Az </a:t>
            </a:r>
            <a:r>
              <a:rPr lang="hu-HU" dirty="0"/>
              <a:t>atropinszerű molekulák ezért nemcsak a </a:t>
            </a:r>
            <a:r>
              <a:rPr lang="hu-HU" dirty="0" err="1"/>
              <a:t>vasoreguláción</a:t>
            </a:r>
            <a:r>
              <a:rPr lang="hu-HU" dirty="0"/>
              <a:t> keresztül csökkentik a szekréciót, hanem a verejtékmirigyek szekréciós aktivitásának közvetlen befolyásolásával is</a:t>
            </a:r>
            <a:r>
              <a:rPr lang="hu-HU" dirty="0" smtClean="0"/>
              <a:t>.</a:t>
            </a:r>
          </a:p>
          <a:p>
            <a:pPr algn="just">
              <a:spcAft>
                <a:spcPts val="3500"/>
              </a:spcAft>
            </a:pPr>
            <a:r>
              <a:rPr lang="hu-HU" dirty="0" smtClean="0"/>
              <a:t>Az </a:t>
            </a:r>
            <a:r>
              <a:rPr lang="hu-HU" dirty="0"/>
              <a:t>atropin, </a:t>
            </a:r>
            <a:r>
              <a:rPr lang="hu-HU" dirty="0" err="1"/>
              <a:t>benztropin</a:t>
            </a:r>
            <a:r>
              <a:rPr lang="hu-HU" dirty="0"/>
              <a:t> (</a:t>
            </a:r>
            <a:r>
              <a:rPr lang="hu-HU" dirty="0" err="1"/>
              <a:t>CogentinTM</a:t>
            </a:r>
            <a:r>
              <a:rPr lang="hu-HU" dirty="0"/>
              <a:t>) a </a:t>
            </a:r>
            <a:r>
              <a:rPr lang="hu-HU" dirty="0" err="1"/>
              <a:t>vagolízis</a:t>
            </a:r>
            <a:r>
              <a:rPr lang="hu-HU" dirty="0"/>
              <a:t> révén növeli a szívfrekvenciát és csökkenti a </a:t>
            </a:r>
            <a:r>
              <a:rPr lang="hu-HU" dirty="0" err="1"/>
              <a:t>kolinerg</a:t>
            </a:r>
            <a:r>
              <a:rPr lang="hu-HU" dirty="0"/>
              <a:t> verejtékmirigyek működését</a:t>
            </a:r>
            <a:r>
              <a:rPr lang="hu-HU" dirty="0" smtClean="0"/>
              <a:t>.</a:t>
            </a:r>
          </a:p>
        </p:txBody>
      </p:sp>
    </p:spTree>
    <p:extLst>
      <p:ext uri="{BB962C8B-B14F-4D97-AF65-F5344CB8AC3E}">
        <p14:creationId xmlns:p14="http://schemas.microsoft.com/office/powerpoint/2010/main" val="6325664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b="1" dirty="0">
                <a:solidFill>
                  <a:schemeClr val="tx1"/>
                </a:solidFill>
              </a:rPr>
              <a:t>A sudatio-t gátló </a:t>
            </a:r>
            <a:r>
              <a:rPr lang="hu" b="1" dirty="0" smtClean="0">
                <a:solidFill>
                  <a:schemeClr val="tx1"/>
                </a:solidFill>
              </a:rPr>
              <a:t>anyagok</a:t>
            </a:r>
            <a:endParaRPr lang="hu" b="1" dirty="0">
              <a:solidFill>
                <a:schemeClr val="tx1"/>
              </a:solidFill>
            </a:endParaRPr>
          </a:p>
        </p:txBody>
      </p:sp>
      <p:sp>
        <p:nvSpPr>
          <p:cNvPr id="3" name="Tartalom helye 2"/>
          <p:cNvSpPr>
            <a:spLocks noGrp="1"/>
          </p:cNvSpPr>
          <p:nvPr>
            <p:ph idx="1"/>
          </p:nvPr>
        </p:nvSpPr>
        <p:spPr>
          <a:xfrm>
            <a:off x="414068" y="1155940"/>
            <a:ext cx="11317857" cy="5149732"/>
          </a:xfrm>
        </p:spPr>
        <p:txBody>
          <a:bodyPr rtlCol="0">
            <a:normAutofit/>
          </a:bodyPr>
          <a:lstStyle/>
          <a:p>
            <a:pPr algn="just" rtl="0"/>
            <a:r>
              <a:rPr lang="hu-HU" sz="2000" dirty="0" smtClean="0">
                <a:solidFill>
                  <a:schemeClr val="tx1"/>
                </a:solidFill>
              </a:rPr>
              <a:t>A triciklusos antidepresszánsok (TCA) </a:t>
            </a:r>
            <a:r>
              <a:rPr lang="hu-HU" sz="2000" dirty="0" err="1" smtClean="0">
                <a:solidFill>
                  <a:schemeClr val="tx1"/>
                </a:solidFill>
              </a:rPr>
              <a:t>antikolinerg</a:t>
            </a:r>
            <a:r>
              <a:rPr lang="hu-HU" sz="2000" dirty="0" smtClean="0">
                <a:solidFill>
                  <a:schemeClr val="tx1"/>
                </a:solidFill>
              </a:rPr>
              <a:t> hatásuk révén is gátolják az izzadást.</a:t>
            </a:r>
          </a:p>
          <a:p>
            <a:pPr algn="just" rtl="0"/>
            <a:r>
              <a:rPr lang="hu-HU" sz="2000" dirty="0" smtClean="0">
                <a:solidFill>
                  <a:schemeClr val="tx1"/>
                </a:solidFill>
              </a:rPr>
              <a:t>A következő anyagok izzadásgátlók, amelyek bizonyítottan </a:t>
            </a:r>
            <a:r>
              <a:rPr lang="hu-HU" sz="2000" dirty="0" err="1" smtClean="0">
                <a:solidFill>
                  <a:schemeClr val="tx1"/>
                </a:solidFill>
              </a:rPr>
              <a:t>antikolinerg</a:t>
            </a:r>
            <a:r>
              <a:rPr lang="hu-HU" sz="2000" dirty="0" smtClean="0">
                <a:solidFill>
                  <a:schemeClr val="tx1"/>
                </a:solidFill>
              </a:rPr>
              <a:t> aktivitással rendelkeznek</a:t>
            </a:r>
            <a:br>
              <a:rPr lang="hu-HU" sz="2000" dirty="0" smtClean="0">
                <a:solidFill>
                  <a:schemeClr val="tx1"/>
                </a:solidFill>
              </a:rPr>
            </a:br>
            <a:r>
              <a:rPr lang="hu-HU" sz="2000" dirty="0" smtClean="0">
                <a:solidFill>
                  <a:schemeClr val="tx1"/>
                </a:solidFill>
              </a:rPr>
              <a:t>(az </a:t>
            </a:r>
            <a:r>
              <a:rPr lang="hu-HU" sz="2000" dirty="0" err="1" smtClean="0">
                <a:solidFill>
                  <a:schemeClr val="tx1"/>
                </a:solidFill>
              </a:rPr>
              <a:t>antihisztamin</a:t>
            </a:r>
            <a:r>
              <a:rPr lang="hu-HU" sz="2000" dirty="0" smtClean="0">
                <a:solidFill>
                  <a:schemeClr val="tx1"/>
                </a:solidFill>
              </a:rPr>
              <a:t> és a dopamin receptor blokkoló aktivitás mellett):</a:t>
            </a:r>
          </a:p>
          <a:p>
            <a:pPr lvl="1" algn="just" rtl="0"/>
            <a:r>
              <a:rPr lang="hu-HU" dirty="0" smtClean="0">
                <a:solidFill>
                  <a:schemeClr val="tx1"/>
                </a:solidFill>
              </a:rPr>
              <a:t>A </a:t>
            </a:r>
            <a:r>
              <a:rPr lang="hu-HU" dirty="0" err="1" smtClean="0">
                <a:solidFill>
                  <a:schemeClr val="tx1"/>
                </a:solidFill>
              </a:rPr>
              <a:t>fenotiazinok</a:t>
            </a:r>
            <a:r>
              <a:rPr lang="hu-HU" dirty="0" smtClean="0">
                <a:solidFill>
                  <a:schemeClr val="tx1"/>
                </a:solidFill>
              </a:rPr>
              <a:t> közül a </a:t>
            </a:r>
            <a:r>
              <a:rPr lang="hu-HU" dirty="0" err="1" smtClean="0">
                <a:solidFill>
                  <a:schemeClr val="tx1"/>
                </a:solidFill>
              </a:rPr>
              <a:t>klórpromazin</a:t>
            </a:r>
            <a:r>
              <a:rPr lang="hu-HU" dirty="0" smtClean="0">
                <a:solidFill>
                  <a:schemeClr val="tx1"/>
                </a:solidFill>
              </a:rPr>
              <a:t> (</a:t>
            </a:r>
            <a:r>
              <a:rPr lang="hu-HU" dirty="0" err="1" smtClean="0">
                <a:solidFill>
                  <a:schemeClr val="tx1"/>
                </a:solidFill>
              </a:rPr>
              <a:t>ThorazinTM</a:t>
            </a:r>
            <a:r>
              <a:rPr lang="hu-HU" dirty="0" smtClean="0">
                <a:solidFill>
                  <a:schemeClr val="tx1"/>
                </a:solidFill>
              </a:rPr>
              <a:t>), </a:t>
            </a:r>
            <a:r>
              <a:rPr lang="hu-HU" dirty="0" err="1" smtClean="0">
                <a:solidFill>
                  <a:schemeClr val="tx1"/>
                </a:solidFill>
              </a:rPr>
              <a:t>flufenazin</a:t>
            </a:r>
            <a:r>
              <a:rPr lang="hu-HU" dirty="0" smtClean="0">
                <a:solidFill>
                  <a:schemeClr val="tx1"/>
                </a:solidFill>
              </a:rPr>
              <a:t> (</a:t>
            </a:r>
            <a:r>
              <a:rPr lang="hu-HU" dirty="0" err="1" smtClean="0">
                <a:solidFill>
                  <a:schemeClr val="tx1"/>
                </a:solidFill>
              </a:rPr>
              <a:t>ProlixinTM</a:t>
            </a:r>
            <a:r>
              <a:rPr lang="hu-HU" dirty="0" smtClean="0">
                <a:solidFill>
                  <a:schemeClr val="tx1"/>
                </a:solidFill>
              </a:rPr>
              <a:t>); a </a:t>
            </a:r>
            <a:r>
              <a:rPr lang="hu-HU" dirty="0" err="1" smtClean="0">
                <a:solidFill>
                  <a:schemeClr val="tx1"/>
                </a:solidFill>
              </a:rPr>
              <a:t>butirofenonok</a:t>
            </a:r>
            <a:r>
              <a:rPr lang="hu-HU" dirty="0" smtClean="0">
                <a:solidFill>
                  <a:schemeClr val="tx1"/>
                </a:solidFill>
              </a:rPr>
              <a:t> közül </a:t>
            </a:r>
            <a:r>
              <a:rPr lang="hu-HU" dirty="0" err="1" smtClean="0">
                <a:solidFill>
                  <a:schemeClr val="tx1"/>
                </a:solidFill>
              </a:rPr>
              <a:t>haloperidol</a:t>
            </a:r>
            <a:r>
              <a:rPr lang="hu-HU" dirty="0" smtClean="0">
                <a:solidFill>
                  <a:schemeClr val="tx1"/>
                </a:solidFill>
              </a:rPr>
              <a:t> (</a:t>
            </a:r>
            <a:r>
              <a:rPr lang="hu-HU" dirty="0" err="1" smtClean="0">
                <a:solidFill>
                  <a:schemeClr val="tx1"/>
                </a:solidFill>
              </a:rPr>
              <a:t>HaldolTM</a:t>
            </a:r>
            <a:r>
              <a:rPr lang="hu-HU" dirty="0" smtClean="0">
                <a:solidFill>
                  <a:schemeClr val="tx1"/>
                </a:solidFill>
              </a:rPr>
              <a:t>) </a:t>
            </a:r>
          </a:p>
          <a:p>
            <a:pPr lvl="1" algn="just" rtl="0"/>
            <a:r>
              <a:rPr lang="hu-HU" dirty="0" smtClean="0">
                <a:solidFill>
                  <a:schemeClr val="tx1"/>
                </a:solidFill>
              </a:rPr>
              <a:t>Az atipikus antidepresszánsok közül </a:t>
            </a:r>
            <a:r>
              <a:rPr lang="hu-HU" dirty="0" err="1" smtClean="0">
                <a:solidFill>
                  <a:schemeClr val="tx1"/>
                </a:solidFill>
              </a:rPr>
              <a:t>klozapin</a:t>
            </a:r>
            <a:r>
              <a:rPr lang="hu-HU" dirty="0" smtClean="0">
                <a:solidFill>
                  <a:schemeClr val="tx1"/>
                </a:solidFill>
              </a:rPr>
              <a:t> (</a:t>
            </a:r>
            <a:r>
              <a:rPr lang="hu-HU" dirty="0" err="1" smtClean="0">
                <a:solidFill>
                  <a:schemeClr val="tx1"/>
                </a:solidFill>
              </a:rPr>
              <a:t>ClozarilTM</a:t>
            </a:r>
            <a:r>
              <a:rPr lang="hu-HU" dirty="0" smtClean="0">
                <a:solidFill>
                  <a:schemeClr val="tx1"/>
                </a:solidFill>
              </a:rPr>
              <a:t>), </a:t>
            </a:r>
            <a:r>
              <a:rPr lang="hu-HU" dirty="0" err="1" smtClean="0">
                <a:solidFill>
                  <a:schemeClr val="tx1"/>
                </a:solidFill>
              </a:rPr>
              <a:t>risperidon</a:t>
            </a:r>
            <a:r>
              <a:rPr lang="hu-HU" dirty="0" smtClean="0">
                <a:solidFill>
                  <a:schemeClr val="tx1"/>
                </a:solidFill>
              </a:rPr>
              <a:t> (</a:t>
            </a:r>
            <a:r>
              <a:rPr lang="hu-HU" dirty="0" err="1" smtClean="0">
                <a:solidFill>
                  <a:schemeClr val="tx1"/>
                </a:solidFill>
              </a:rPr>
              <a:t>RisperdalTM</a:t>
            </a:r>
            <a:r>
              <a:rPr lang="hu-HU" dirty="0" smtClean="0">
                <a:solidFill>
                  <a:schemeClr val="tx1"/>
                </a:solidFill>
              </a:rPr>
              <a:t>), </a:t>
            </a:r>
            <a:r>
              <a:rPr lang="hu-HU" dirty="0" err="1" smtClean="0">
                <a:solidFill>
                  <a:schemeClr val="tx1"/>
                </a:solidFill>
              </a:rPr>
              <a:t>olanzapin</a:t>
            </a:r>
            <a:r>
              <a:rPr lang="hu-HU" dirty="0" smtClean="0">
                <a:solidFill>
                  <a:schemeClr val="tx1"/>
                </a:solidFill>
              </a:rPr>
              <a:t> (</a:t>
            </a:r>
            <a:r>
              <a:rPr lang="hu-HU" dirty="0" err="1" smtClean="0">
                <a:solidFill>
                  <a:schemeClr val="tx1"/>
                </a:solidFill>
              </a:rPr>
              <a:t>Zyprexatm</a:t>
            </a:r>
            <a:r>
              <a:rPr lang="hu-HU" dirty="0" smtClean="0">
                <a:solidFill>
                  <a:schemeClr val="tx1"/>
                </a:solidFill>
              </a:rPr>
              <a:t>).</a:t>
            </a:r>
          </a:p>
          <a:p>
            <a:pPr algn="just" rtl="0"/>
            <a:r>
              <a:rPr lang="hu-HU" sz="2000" dirty="0" smtClean="0">
                <a:solidFill>
                  <a:schemeClr val="tx1"/>
                </a:solidFill>
              </a:rPr>
              <a:t>Túladagolás esetén tipikus atropinszerű tünetekkel is társulnak: kipirulás, szájszárazság, meleg érzés, bél- és hólyagbénulás</a:t>
            </a:r>
          </a:p>
          <a:p>
            <a:pPr algn="just" rtl="0"/>
            <a:r>
              <a:rPr lang="hu-HU" sz="2000" dirty="0" smtClean="0">
                <a:solidFill>
                  <a:schemeClr val="tx1"/>
                </a:solidFill>
              </a:rPr>
              <a:t>A MAO </a:t>
            </a:r>
            <a:r>
              <a:rPr lang="hu-HU" sz="2000" dirty="0" err="1" smtClean="0">
                <a:solidFill>
                  <a:schemeClr val="tx1"/>
                </a:solidFill>
              </a:rPr>
              <a:t>paralizátorok</a:t>
            </a:r>
            <a:r>
              <a:rPr lang="hu-HU" sz="2000" dirty="0" smtClean="0">
                <a:solidFill>
                  <a:schemeClr val="tx1"/>
                </a:solidFill>
              </a:rPr>
              <a:t> túladagolása </a:t>
            </a:r>
            <a:r>
              <a:rPr lang="hu-HU" sz="2000" dirty="0" err="1" smtClean="0">
                <a:solidFill>
                  <a:schemeClr val="tx1"/>
                </a:solidFill>
              </a:rPr>
              <a:t>hiperpiraxiához</a:t>
            </a:r>
            <a:r>
              <a:rPr lang="hu-HU" sz="2000" dirty="0" smtClean="0">
                <a:solidFill>
                  <a:schemeClr val="tx1"/>
                </a:solidFill>
              </a:rPr>
              <a:t>, rohamokhoz, kómához vezet.</a:t>
            </a:r>
            <a:endParaRPr lang="hu-HU" sz="2000" dirty="0">
              <a:solidFill>
                <a:schemeClr val="tx1"/>
              </a:solidFill>
            </a:endParaRPr>
          </a:p>
        </p:txBody>
      </p:sp>
    </p:spTree>
    <p:extLst>
      <p:ext uri="{BB962C8B-B14F-4D97-AF65-F5344CB8AC3E}">
        <p14:creationId xmlns:p14="http://schemas.microsoft.com/office/powerpoint/2010/main" val="34042776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r>
              <a:rPr lang="hu" b="1" dirty="0"/>
              <a:t>L</a:t>
            </a:r>
            <a:r>
              <a:rPr lang="hu" b="1" dirty="0" smtClean="0"/>
              <a:t>ehetséges további hatások</a:t>
            </a:r>
            <a:endParaRPr lang="hu-HU" b="1" dirty="0">
              <a:solidFill>
                <a:schemeClr val="tx1"/>
              </a:solidFill>
            </a:endParaRPr>
          </a:p>
        </p:txBody>
      </p:sp>
      <p:sp>
        <p:nvSpPr>
          <p:cNvPr id="3" name="Tartalom helye 2"/>
          <p:cNvSpPr>
            <a:spLocks noGrp="1"/>
          </p:cNvSpPr>
          <p:nvPr>
            <p:ph idx="1"/>
          </p:nvPr>
        </p:nvSpPr>
        <p:spPr>
          <a:xfrm>
            <a:off x="192506" y="1647645"/>
            <a:ext cx="11254748" cy="4658027"/>
          </a:xfrm>
        </p:spPr>
        <p:txBody>
          <a:bodyPr rtlCol="0">
            <a:normAutofit/>
          </a:bodyPr>
          <a:lstStyle/>
          <a:p>
            <a:pPr algn="just" rtl="0">
              <a:spcAft>
                <a:spcPts val="3500"/>
              </a:spcAft>
            </a:pPr>
            <a:r>
              <a:rPr lang="hu-HU" dirty="0" smtClean="0">
                <a:solidFill>
                  <a:schemeClr val="tx1"/>
                </a:solidFill>
              </a:rPr>
              <a:t>Az atropin és a </a:t>
            </a:r>
            <a:r>
              <a:rPr lang="hu-HU" dirty="0" err="1" smtClean="0">
                <a:solidFill>
                  <a:schemeClr val="tx1"/>
                </a:solidFill>
              </a:rPr>
              <a:t>skopolamin</a:t>
            </a:r>
            <a:r>
              <a:rPr lang="hu-HU" dirty="0" smtClean="0">
                <a:solidFill>
                  <a:schemeClr val="tx1"/>
                </a:solidFill>
              </a:rPr>
              <a:t> mérgezés jelei nem véletlenül a </a:t>
            </a:r>
            <a:r>
              <a:rPr lang="hu-HU" dirty="0" err="1" smtClean="0">
                <a:solidFill>
                  <a:schemeClr val="tx1"/>
                </a:solidFill>
              </a:rPr>
              <a:t>hipertermia</a:t>
            </a:r>
            <a:r>
              <a:rPr lang="hu-HU" dirty="0" smtClean="0">
                <a:solidFill>
                  <a:schemeClr val="tx1"/>
                </a:solidFill>
              </a:rPr>
              <a:t>: a fő ok a központi idegrendszeri hatás. </a:t>
            </a:r>
          </a:p>
          <a:p>
            <a:pPr algn="just" rtl="0">
              <a:spcAft>
                <a:spcPts val="3500"/>
              </a:spcAft>
            </a:pPr>
            <a:r>
              <a:rPr lang="hu-HU" dirty="0" smtClean="0">
                <a:solidFill>
                  <a:schemeClr val="tx1"/>
                </a:solidFill>
              </a:rPr>
              <a:t>A hősemlegesnél magasabb külső hőmérséklet esetén ezeknek a gyógyszereknek fontos mellékhatása, hogy csökkentik a hőhöz való alkalmazkodási képességet (további kedvezőtlen hatások a vizeletürítésre, a torokszárazság, a </a:t>
            </a:r>
            <a:r>
              <a:rPr lang="hu-HU" dirty="0" err="1" smtClean="0">
                <a:solidFill>
                  <a:schemeClr val="tx1"/>
                </a:solidFill>
              </a:rPr>
              <a:t>hipertermiában</a:t>
            </a:r>
            <a:r>
              <a:rPr lang="hu-HU" dirty="0" smtClean="0">
                <a:solidFill>
                  <a:schemeClr val="tx1"/>
                </a:solidFill>
              </a:rPr>
              <a:t> szomjúság).</a:t>
            </a:r>
          </a:p>
          <a:p>
            <a:pPr algn="just" rtl="0">
              <a:spcAft>
                <a:spcPts val="3500"/>
              </a:spcAft>
            </a:pPr>
            <a:r>
              <a:rPr lang="hu-HU" dirty="0" smtClean="0"/>
              <a:t>A </a:t>
            </a:r>
            <a:r>
              <a:rPr lang="hu-HU" i="1" dirty="0" err="1" smtClean="0">
                <a:solidFill>
                  <a:schemeClr val="tx1"/>
                </a:solidFill>
              </a:rPr>
              <a:t>difenhidramin</a:t>
            </a:r>
            <a:r>
              <a:rPr lang="hu-HU" i="1" dirty="0" smtClean="0">
                <a:solidFill>
                  <a:schemeClr val="tx1"/>
                </a:solidFill>
              </a:rPr>
              <a:t> (</a:t>
            </a:r>
            <a:r>
              <a:rPr lang="hu-HU" i="1" dirty="0" err="1" smtClean="0">
                <a:solidFill>
                  <a:schemeClr val="tx1"/>
                </a:solidFill>
              </a:rPr>
              <a:t>BenadryLTM</a:t>
            </a:r>
            <a:r>
              <a:rPr lang="hu-HU" dirty="0" smtClean="0"/>
              <a:t>) </a:t>
            </a:r>
            <a:r>
              <a:rPr lang="hu-HU" dirty="0" err="1" smtClean="0"/>
              <a:t>antihisztamin</a:t>
            </a:r>
            <a:r>
              <a:rPr lang="hu-HU" dirty="0" smtClean="0"/>
              <a:t> és </a:t>
            </a:r>
            <a:r>
              <a:rPr lang="hu-HU" dirty="0" err="1" smtClean="0"/>
              <a:t>antikolinerg</a:t>
            </a:r>
            <a:r>
              <a:rPr lang="hu-HU" dirty="0" smtClean="0"/>
              <a:t> hatású, és a verejtékmirigy szekréciójának gátlása mellett </a:t>
            </a:r>
            <a:r>
              <a:rPr lang="hu-HU" dirty="0" err="1" smtClean="0"/>
              <a:t>fotoallergiás</a:t>
            </a:r>
            <a:r>
              <a:rPr lang="hu-HU" dirty="0" smtClean="0"/>
              <a:t> reakciót is kiválthat.</a:t>
            </a:r>
          </a:p>
          <a:p>
            <a:pPr marL="0" indent="0">
              <a:buNone/>
            </a:pPr>
            <a:endParaRPr lang="hu" dirty="0"/>
          </a:p>
          <a:p>
            <a:pPr rtl="0"/>
            <a:endParaRPr lang="hu-HU" dirty="0"/>
          </a:p>
        </p:txBody>
      </p:sp>
    </p:spTree>
    <p:extLst>
      <p:ext uri="{BB962C8B-B14F-4D97-AF65-F5344CB8AC3E}">
        <p14:creationId xmlns:p14="http://schemas.microsoft.com/office/powerpoint/2010/main" val="32203307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b="1" dirty="0" smtClean="0">
                <a:solidFill>
                  <a:schemeClr val="tx1"/>
                </a:solidFill>
              </a:rPr>
              <a:t>A szervezet hőtermelését fokozó szerek</a:t>
            </a:r>
            <a:endParaRPr lang="hu" b="1" dirty="0">
              <a:solidFill>
                <a:schemeClr val="tx1"/>
              </a:solidFill>
            </a:endParaRPr>
          </a:p>
        </p:txBody>
      </p:sp>
      <p:sp>
        <p:nvSpPr>
          <p:cNvPr id="3" name="Tartalom helye 2"/>
          <p:cNvSpPr>
            <a:spLocks noGrp="1"/>
          </p:cNvSpPr>
          <p:nvPr>
            <p:ph idx="1"/>
          </p:nvPr>
        </p:nvSpPr>
        <p:spPr>
          <a:xfrm>
            <a:off x="475890" y="1078263"/>
            <a:ext cx="11240219" cy="5370897"/>
          </a:xfrm>
        </p:spPr>
        <p:txBody>
          <a:bodyPr rtlCol="0">
            <a:normAutofit/>
          </a:bodyPr>
          <a:lstStyle/>
          <a:p>
            <a:pPr algn="just" rtl="0"/>
            <a:r>
              <a:rPr lang="hu-HU" sz="2000" dirty="0" smtClean="0">
                <a:solidFill>
                  <a:schemeClr val="tx1"/>
                </a:solidFill>
              </a:rPr>
              <a:t>A β2-receptor stimuláló szerek már korábban említésre kerültek. </a:t>
            </a:r>
          </a:p>
          <a:p>
            <a:pPr algn="just" rtl="0"/>
            <a:r>
              <a:rPr lang="hu-HU" sz="2000" dirty="0" smtClean="0"/>
              <a:t>Az olyan stimulánsok, mint </a:t>
            </a:r>
            <a:r>
              <a:rPr lang="hu-HU" sz="2000" dirty="0" smtClean="0">
                <a:solidFill>
                  <a:schemeClr val="tx1"/>
                </a:solidFill>
              </a:rPr>
              <a:t>a</a:t>
            </a:r>
            <a:r>
              <a:rPr lang="hu-HU" sz="2000" i="1" dirty="0" smtClean="0">
                <a:solidFill>
                  <a:schemeClr val="tx1"/>
                </a:solidFill>
              </a:rPr>
              <a:t> </a:t>
            </a:r>
            <a:r>
              <a:rPr lang="hu-HU" sz="2000" dirty="0" smtClean="0">
                <a:solidFill>
                  <a:schemeClr val="tx1"/>
                </a:solidFill>
              </a:rPr>
              <a:t>kokain és az amfetamin</a:t>
            </a:r>
            <a:r>
              <a:rPr lang="hu-HU" sz="2000" dirty="0" smtClean="0"/>
              <a:t> a gyorsabb pulzusszám, a fokozott izomaktivitást és a gyorsult anyagcserét eredményező hatásai mellett közvetlenül hatnak a termoregulációs központra (</a:t>
            </a:r>
            <a:r>
              <a:rPr lang="hu-HU" sz="2000" dirty="0" err="1" smtClean="0"/>
              <a:t>hipotalamuszra</a:t>
            </a:r>
            <a:r>
              <a:rPr lang="hu-HU" sz="2000" dirty="0" smtClean="0"/>
              <a:t>) is, ami a testhőmérséklet emelkedését eredményezheti.</a:t>
            </a:r>
          </a:p>
          <a:p>
            <a:pPr algn="just" rtl="0"/>
            <a:r>
              <a:rPr lang="hu-HU" sz="2000" dirty="0" smtClean="0">
                <a:solidFill>
                  <a:schemeClr val="tx1"/>
                </a:solidFill>
              </a:rPr>
              <a:t>Az amfetaminok súlyos szájszárazságot és szomjúságot okoznak. Ezt a hatást kihasználva egyes szórakozóhelyek a mosdók csapjainak elzárásával  kényszerítik a vendégeket, hogy a pultnál vásároljanak vizet. Ugyanakkor ez a helyzet több halálesetet is okozott már.</a:t>
            </a:r>
          </a:p>
          <a:p>
            <a:pPr algn="just"/>
            <a:r>
              <a:rPr lang="hu-HU" sz="2000" dirty="0" smtClean="0"/>
              <a:t>Nemcsak az „illegális”, hanem az orvostudományban vagy a fogyasztói gyakorlatban használt gyógyszerek is, például a </a:t>
            </a:r>
            <a:r>
              <a:rPr lang="hu-HU" sz="2000" dirty="0" err="1" smtClean="0"/>
              <a:t>teofillin</a:t>
            </a:r>
            <a:r>
              <a:rPr lang="hu-HU" sz="2000" dirty="0" smtClean="0"/>
              <a:t>, a koffein hasonló (de általában enyhébb) hatásúak.</a:t>
            </a:r>
          </a:p>
          <a:p>
            <a:pPr algn="just"/>
            <a:r>
              <a:rPr lang="hu-HU" sz="2000" dirty="0" smtClean="0"/>
              <a:t>A fenti okok miatt az erős fekete kávé fogyasztása hőhullámok alatt erősen ellenjavallt, különösen a forró napsütésben dolgozók vagy idős, </a:t>
            </a:r>
            <a:r>
              <a:rPr lang="hu-HU" sz="2000" dirty="0" err="1" smtClean="0"/>
              <a:t>polimorbid</a:t>
            </a:r>
            <a:r>
              <a:rPr lang="hu-HU" sz="2000" dirty="0" smtClean="0"/>
              <a:t> személyek esetében, és a külső hőhatást minden egyéb stimuláló gyógyszer alkalmazása esetén is figyelembe kell venni.</a:t>
            </a:r>
            <a:endParaRPr lang="hu-HU" sz="2000" dirty="0">
              <a:solidFill>
                <a:schemeClr val="tx1"/>
              </a:solidFill>
            </a:endParaRPr>
          </a:p>
        </p:txBody>
      </p:sp>
    </p:spTree>
    <p:extLst>
      <p:ext uri="{BB962C8B-B14F-4D97-AF65-F5344CB8AC3E}">
        <p14:creationId xmlns:p14="http://schemas.microsoft.com/office/powerpoint/2010/main" val="42321462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b="1" dirty="0">
                <a:solidFill>
                  <a:schemeClr val="tx1"/>
                </a:solidFill>
              </a:rPr>
              <a:t>Folyadék- és ionegyensúly</a:t>
            </a:r>
            <a:endParaRPr lang="hu-HU" b="1" dirty="0">
              <a:solidFill>
                <a:schemeClr val="tx1"/>
              </a:solidFill>
            </a:endParaRPr>
          </a:p>
        </p:txBody>
      </p:sp>
      <p:sp>
        <p:nvSpPr>
          <p:cNvPr id="3" name="Tartalom helye 2"/>
          <p:cNvSpPr>
            <a:spLocks noGrp="1"/>
          </p:cNvSpPr>
          <p:nvPr>
            <p:ph idx="1"/>
          </p:nvPr>
        </p:nvSpPr>
        <p:spPr>
          <a:xfrm>
            <a:off x="192506" y="1621766"/>
            <a:ext cx="11599804" cy="5073205"/>
          </a:xfrm>
        </p:spPr>
        <p:txBody>
          <a:bodyPr rtlCol="0"/>
          <a:lstStyle/>
          <a:p>
            <a:pPr algn="just" rtl="0">
              <a:spcAft>
                <a:spcPts val="3500"/>
              </a:spcAft>
            </a:pPr>
            <a:r>
              <a:rPr lang="hu-HU" dirty="0" smtClean="0">
                <a:solidFill>
                  <a:schemeClr val="tx1"/>
                </a:solidFill>
              </a:rPr>
              <a:t>A </a:t>
            </a:r>
            <a:r>
              <a:rPr lang="hu-HU" dirty="0" err="1" smtClean="0">
                <a:solidFill>
                  <a:schemeClr val="tx1"/>
                </a:solidFill>
              </a:rPr>
              <a:t>diuretikumok</a:t>
            </a:r>
            <a:r>
              <a:rPr lang="hu-HU" dirty="0" smtClean="0">
                <a:solidFill>
                  <a:schemeClr val="tx1"/>
                </a:solidFill>
              </a:rPr>
              <a:t> alkalmazása – különösen az ionvesztő (elsősorba a K+) </a:t>
            </a:r>
            <a:r>
              <a:rPr lang="hu-HU" dirty="0" err="1" smtClean="0">
                <a:solidFill>
                  <a:schemeClr val="tx1"/>
                </a:solidFill>
              </a:rPr>
              <a:t>diuretikumok</a:t>
            </a:r>
            <a:r>
              <a:rPr lang="hu-HU" dirty="0" smtClean="0">
                <a:solidFill>
                  <a:schemeClr val="tx1"/>
                </a:solidFill>
              </a:rPr>
              <a:t>, a </a:t>
            </a:r>
            <a:r>
              <a:rPr lang="hu-HU" dirty="0" err="1" smtClean="0">
                <a:solidFill>
                  <a:schemeClr val="tx1"/>
                </a:solidFill>
              </a:rPr>
              <a:t>hidroklorotiazid</a:t>
            </a:r>
            <a:r>
              <a:rPr lang="hu-HU" dirty="0" smtClean="0">
                <a:solidFill>
                  <a:schemeClr val="tx1"/>
                </a:solidFill>
              </a:rPr>
              <a:t> (HCTZTM), a </a:t>
            </a:r>
            <a:r>
              <a:rPr lang="hu-HU" dirty="0" err="1" smtClean="0">
                <a:solidFill>
                  <a:schemeClr val="tx1"/>
                </a:solidFill>
              </a:rPr>
              <a:t>furoszemid</a:t>
            </a:r>
            <a:r>
              <a:rPr lang="hu-HU" dirty="0" smtClean="0">
                <a:solidFill>
                  <a:schemeClr val="tx1"/>
                </a:solidFill>
              </a:rPr>
              <a:t> (</a:t>
            </a:r>
            <a:r>
              <a:rPr lang="hu-HU" dirty="0" err="1" smtClean="0">
                <a:solidFill>
                  <a:schemeClr val="tx1"/>
                </a:solidFill>
              </a:rPr>
              <a:t>LasiXTM</a:t>
            </a:r>
            <a:r>
              <a:rPr lang="hu-HU" dirty="0" smtClean="0">
                <a:solidFill>
                  <a:schemeClr val="tx1"/>
                </a:solidFill>
              </a:rPr>
              <a:t>) – szintén emeli  a kiszáradás kockázatát, mivel fokozzák a vese só és a víz kiválasztását.</a:t>
            </a:r>
          </a:p>
          <a:p>
            <a:pPr algn="just">
              <a:spcAft>
                <a:spcPts val="3500"/>
              </a:spcAft>
            </a:pPr>
            <a:r>
              <a:rPr lang="hu-HU" dirty="0" smtClean="0"/>
              <a:t>Az etil-alkohol gátolja az </a:t>
            </a:r>
            <a:r>
              <a:rPr lang="hu-HU" dirty="0" err="1" smtClean="0"/>
              <a:t>antidiuretikus</a:t>
            </a:r>
            <a:r>
              <a:rPr lang="hu-HU" dirty="0" smtClean="0"/>
              <a:t> hormon (ADH) kiválasztását, miközben fokozza a pitvari </a:t>
            </a:r>
            <a:r>
              <a:rPr lang="hu-HU" dirty="0" err="1" smtClean="0"/>
              <a:t>natriuretikus</a:t>
            </a:r>
            <a:r>
              <a:rPr lang="hu-HU" dirty="0" smtClean="0"/>
              <a:t> </a:t>
            </a:r>
            <a:r>
              <a:rPr lang="hu-HU" dirty="0" err="1" smtClean="0"/>
              <a:t>peptid</a:t>
            </a:r>
            <a:r>
              <a:rPr lang="hu-HU" dirty="0" smtClean="0"/>
              <a:t> (ANP) termelődését. Ennek eredményeként növeli a vizeletkiválasztás sebességét, és csökkenti a viselkedéskontrol képességét.</a:t>
            </a:r>
            <a:endParaRPr lang="hu-HU" dirty="0">
              <a:solidFill>
                <a:schemeClr val="tx1"/>
              </a:solidFill>
            </a:endParaRPr>
          </a:p>
        </p:txBody>
      </p:sp>
    </p:spTree>
    <p:extLst>
      <p:ext uri="{BB962C8B-B14F-4D97-AF65-F5344CB8AC3E}">
        <p14:creationId xmlns:p14="http://schemas.microsoft.com/office/powerpoint/2010/main" val="1989043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437736" y="2096219"/>
            <a:ext cx="9144000" cy="2251493"/>
          </a:xfrm>
        </p:spPr>
        <p:txBody>
          <a:bodyPr rtlCol="0">
            <a:normAutofit/>
          </a:bodyPr>
          <a:lstStyle/>
          <a:p>
            <a:pPr algn="ctr" rtl="0">
              <a:lnSpc>
                <a:spcPct val="110000"/>
              </a:lnSpc>
            </a:pPr>
            <a:r>
              <a:rPr lang="hu" sz="5400" b="1" dirty="0" smtClean="0">
                <a:solidFill>
                  <a:schemeClr val="tx1"/>
                </a:solidFill>
              </a:rPr>
              <a:t>Az éghajlatváltozás farmakológiai vonatkozásai</a:t>
            </a:r>
            <a:endParaRPr lang="hu" sz="5400" b="1" dirty="0">
              <a:solidFill>
                <a:schemeClr val="tx1"/>
              </a:solidFill>
            </a:endParaRPr>
          </a:p>
        </p:txBody>
      </p:sp>
    </p:spTree>
    <p:extLst>
      <p:ext uri="{BB962C8B-B14F-4D97-AF65-F5344CB8AC3E}">
        <p14:creationId xmlns:p14="http://schemas.microsoft.com/office/powerpoint/2010/main" val="10699239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b="1" dirty="0" smtClean="0">
                <a:solidFill>
                  <a:schemeClr val="tx1"/>
                </a:solidFill>
              </a:rPr>
              <a:t>Farmakokinetika</a:t>
            </a:r>
            <a:endParaRPr lang="hu" b="1" dirty="0">
              <a:solidFill>
                <a:schemeClr val="tx1"/>
              </a:solidFill>
            </a:endParaRPr>
          </a:p>
        </p:txBody>
      </p:sp>
      <p:sp>
        <p:nvSpPr>
          <p:cNvPr id="3" name="Tartalom helye 2"/>
          <p:cNvSpPr>
            <a:spLocks noGrp="1"/>
          </p:cNvSpPr>
          <p:nvPr>
            <p:ph idx="1"/>
          </p:nvPr>
        </p:nvSpPr>
        <p:spPr>
          <a:xfrm>
            <a:off x="508958" y="1906438"/>
            <a:ext cx="11369616" cy="4399234"/>
          </a:xfrm>
        </p:spPr>
        <p:txBody>
          <a:bodyPr rtlCol="0"/>
          <a:lstStyle/>
          <a:p>
            <a:pPr algn="just">
              <a:spcAft>
                <a:spcPts val="3500"/>
              </a:spcAft>
            </a:pPr>
            <a:r>
              <a:rPr lang="hu-HU" dirty="0" smtClean="0"/>
              <a:t>Az anyagcserefolyamatok valószínűleg lineáris, de legfeljebb enyhén exponenciális összefüggést mutatnak a hőmérséklettel egészen addig a határig, amíg az anyagcserében szerepet játszó fehérjék denaturálódnak.</a:t>
            </a:r>
          </a:p>
          <a:p>
            <a:pPr algn="just">
              <a:spcAft>
                <a:spcPts val="3500"/>
              </a:spcAft>
            </a:pPr>
            <a:r>
              <a:rPr lang="hu-HU" dirty="0" smtClean="0">
                <a:solidFill>
                  <a:schemeClr val="tx1"/>
                </a:solidFill>
              </a:rPr>
              <a:t>A májban a gyógyszerek lebomlása gyorsabb magasabb maghőmérsékleten.</a:t>
            </a:r>
          </a:p>
          <a:p>
            <a:pPr algn="just" rtl="0">
              <a:spcAft>
                <a:spcPts val="3500"/>
              </a:spcAft>
            </a:pPr>
            <a:r>
              <a:rPr lang="hu-HU" dirty="0" smtClean="0">
                <a:solidFill>
                  <a:schemeClr val="tx1"/>
                </a:solidFill>
              </a:rPr>
              <a:t>A vese- és májfunkciók változásai a hőstressz során (csökkent vérmennyiség a vesében, májban) szintén lelassítják a farmakológiai vegyületek lebomlását és eliminációját.</a:t>
            </a:r>
            <a:endParaRPr lang="hu-HU" dirty="0">
              <a:solidFill>
                <a:schemeClr val="tx1"/>
              </a:solidFill>
            </a:endParaRPr>
          </a:p>
        </p:txBody>
      </p:sp>
    </p:spTree>
    <p:extLst>
      <p:ext uri="{BB962C8B-B14F-4D97-AF65-F5344CB8AC3E}">
        <p14:creationId xmlns:p14="http://schemas.microsoft.com/office/powerpoint/2010/main" val="34946486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344905" y="2001328"/>
            <a:ext cx="11412899" cy="4304344"/>
          </a:xfrm>
        </p:spPr>
        <p:txBody>
          <a:bodyPr rtlCol="0"/>
          <a:lstStyle/>
          <a:p>
            <a:pPr algn="just">
              <a:spcAft>
                <a:spcPts val="3500"/>
              </a:spcAft>
            </a:pPr>
            <a:r>
              <a:rPr lang="hu-HU" dirty="0" smtClean="0">
                <a:solidFill>
                  <a:schemeClr val="tx1"/>
                </a:solidFill>
              </a:rPr>
              <a:t>A lázcsillapítók nem hatékonyak a környezeti hőhatások okozta magas testhőmérséklet csökkentésében. E szerek akkor csökkentik a testhőmérsékletet, ha a pirogének növelik a termoregulációt. Alkalmazásuk </a:t>
            </a:r>
            <a:r>
              <a:rPr lang="hu-HU" dirty="0" smtClean="0"/>
              <a:t>a vese- és májkárosító mellékhatásaik miatt káros </a:t>
            </a:r>
            <a:r>
              <a:rPr lang="hu-HU" dirty="0" smtClean="0">
                <a:solidFill>
                  <a:schemeClr val="tx1"/>
                </a:solidFill>
              </a:rPr>
              <a:t>lehet a környezeti hőhatás okozta betegségek kezelésében.</a:t>
            </a:r>
          </a:p>
          <a:p>
            <a:pPr algn="just" rtl="0">
              <a:spcAft>
                <a:spcPts val="3500"/>
              </a:spcAft>
            </a:pPr>
            <a:r>
              <a:rPr lang="hu-HU" dirty="0" smtClean="0">
                <a:solidFill>
                  <a:schemeClr val="tx1"/>
                </a:solidFill>
              </a:rPr>
              <a:t>Számos gyógyszer mellékhatásként hasmenést és hányást okozhat, amely mellékhatások meleg időben fokozott kiszáradás kockázatához vezethetnek.</a:t>
            </a:r>
          </a:p>
          <a:p>
            <a:pPr rtl="0"/>
            <a:endParaRPr lang="hu-HU" dirty="0"/>
          </a:p>
        </p:txBody>
      </p:sp>
      <p:sp>
        <p:nvSpPr>
          <p:cNvPr id="4" name="Cím 1"/>
          <p:cNvSpPr txBox="1">
            <a:spLocks/>
          </p:cNvSpPr>
          <p:nvPr/>
        </p:nvSpPr>
        <p:spPr>
          <a:xfrm>
            <a:off x="344905" y="305409"/>
            <a:ext cx="11896826" cy="549635"/>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600" kern="1200">
                <a:solidFill>
                  <a:schemeClr val="bg1">
                    <a:lumMod val="50000"/>
                  </a:schemeClr>
                </a:solidFill>
                <a:latin typeface="+mj-lt"/>
                <a:ea typeface="+mj-ea"/>
                <a:cs typeface="+mj-cs"/>
              </a:defRPr>
            </a:lvl1pPr>
          </a:lstStyle>
          <a:p>
            <a:pPr rtl="0"/>
            <a:r>
              <a:rPr lang="hu" b="1" dirty="0">
                <a:solidFill>
                  <a:schemeClr val="tx1"/>
                </a:solidFill>
              </a:rPr>
              <a:t>Egyéb hatások </a:t>
            </a:r>
          </a:p>
        </p:txBody>
      </p:sp>
    </p:spTree>
    <p:extLst>
      <p:ext uri="{BB962C8B-B14F-4D97-AF65-F5344CB8AC3E}">
        <p14:creationId xmlns:p14="http://schemas.microsoft.com/office/powerpoint/2010/main" val="13149651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rtlCol="0">
            <a:normAutofit fontScale="90000"/>
          </a:bodyPr>
          <a:lstStyle/>
          <a:p>
            <a:pPr rtl="0"/>
            <a:r>
              <a:rPr lang="hu" b="1" dirty="0">
                <a:solidFill>
                  <a:schemeClr val="tx1"/>
                </a:solidFill>
              </a:rPr>
              <a:t>Különleges problémák idős betegeknél </a:t>
            </a:r>
          </a:p>
        </p:txBody>
      </p:sp>
      <p:sp>
        <p:nvSpPr>
          <p:cNvPr id="3" name="Tartalom helye 2"/>
          <p:cNvSpPr>
            <a:spLocks noGrp="1"/>
          </p:cNvSpPr>
          <p:nvPr>
            <p:ph idx="1"/>
          </p:nvPr>
        </p:nvSpPr>
        <p:spPr>
          <a:xfrm>
            <a:off x="465826" y="2139351"/>
            <a:ext cx="11248846" cy="4166321"/>
          </a:xfrm>
        </p:spPr>
        <p:txBody>
          <a:bodyPr rtlCol="0">
            <a:normAutofit/>
          </a:bodyPr>
          <a:lstStyle/>
          <a:p>
            <a:pPr algn="just">
              <a:spcAft>
                <a:spcPts val="3500"/>
              </a:spcAft>
            </a:pPr>
            <a:r>
              <a:rPr lang="hu-HU" dirty="0" smtClean="0"/>
              <a:t>A </a:t>
            </a:r>
            <a:r>
              <a:rPr lang="hu-HU" dirty="0" err="1" smtClean="0"/>
              <a:t>hipertermia</a:t>
            </a:r>
            <a:r>
              <a:rPr lang="hu-HU" dirty="0" smtClean="0"/>
              <a:t> kialakulásával kapcsolatba hozható különböző gyógyszercsoportokat a 60 év feletti korosztályban gyakrabban használják, ami arra utal, hogy az időskori </a:t>
            </a:r>
            <a:r>
              <a:rPr lang="hu-HU" dirty="0" err="1" smtClean="0"/>
              <a:t>polifarmácia</a:t>
            </a:r>
            <a:r>
              <a:rPr lang="hu-HU" dirty="0" smtClean="0"/>
              <a:t> hozzájárulhat a </a:t>
            </a:r>
            <a:r>
              <a:rPr lang="hu-HU" dirty="0" err="1" smtClean="0"/>
              <a:t>hipertermia</a:t>
            </a:r>
            <a:r>
              <a:rPr lang="hu-HU" dirty="0" smtClean="0"/>
              <a:t> kialakulásához.</a:t>
            </a:r>
          </a:p>
          <a:p>
            <a:pPr algn="just">
              <a:spcAft>
                <a:spcPts val="3500"/>
              </a:spcAft>
            </a:pPr>
            <a:r>
              <a:rPr lang="hu-HU" dirty="0" smtClean="0"/>
              <a:t>Egy vizsgálatban az </a:t>
            </a:r>
            <a:r>
              <a:rPr lang="hu-HU" dirty="0" err="1" smtClean="0"/>
              <a:t>antiepileptikumok</a:t>
            </a:r>
            <a:r>
              <a:rPr lang="hu-HU" dirty="0" smtClean="0"/>
              <a:t> és a </a:t>
            </a:r>
            <a:r>
              <a:rPr lang="hu-HU" dirty="0" err="1" smtClean="0"/>
              <a:t>furoszemid</a:t>
            </a:r>
            <a:r>
              <a:rPr lang="hu-HU" dirty="0" smtClean="0"/>
              <a:t> voltak a leggyakrabban használt gyógyszerek a primer </a:t>
            </a:r>
            <a:r>
              <a:rPr lang="hu-HU" dirty="0" err="1" smtClean="0"/>
              <a:t>hipertermiában</a:t>
            </a:r>
            <a:r>
              <a:rPr lang="hu-HU" dirty="0" smtClean="0"/>
              <a:t> szenvedő betegeknél. Fontos eredmény volt a </a:t>
            </a:r>
            <a:r>
              <a:rPr lang="hu-HU" dirty="0" err="1" smtClean="0"/>
              <a:t>levothyroxin</a:t>
            </a:r>
            <a:r>
              <a:rPr lang="hu-HU" dirty="0" smtClean="0"/>
              <a:t> nagymértékű használata is a vizsgált populációban.</a:t>
            </a:r>
            <a:endParaRPr lang="hu-HU" dirty="0">
              <a:solidFill>
                <a:schemeClr val="tx1"/>
              </a:solidFill>
            </a:endParaRPr>
          </a:p>
        </p:txBody>
      </p:sp>
      <p:sp>
        <p:nvSpPr>
          <p:cNvPr id="4" name="Szövegdoboz 3"/>
          <p:cNvSpPr txBox="1"/>
          <p:nvPr/>
        </p:nvSpPr>
        <p:spPr>
          <a:xfrm>
            <a:off x="110417" y="5936340"/>
            <a:ext cx="12222178" cy="369332"/>
          </a:xfrm>
          <a:prstGeom prst="rect">
            <a:avLst/>
          </a:prstGeom>
          <a:noFill/>
        </p:spPr>
        <p:txBody>
          <a:bodyPr wrap="square" rtlCol="0">
            <a:spAutoFit/>
          </a:bodyPr>
          <a:lstStyle/>
          <a:p>
            <a:pPr rtl="0"/>
            <a:r>
              <a:rPr lang="hu" sz="1200" i="1"/>
              <a:t>Forrás: Bongers KS, Salahudeen MS, Peterson GM. Kábítószerrel összefüggő hipertermia: A kórházi prezentációk longitudinális elemzése. doi: 10.1111/jcpt.13090</a:t>
            </a:r>
            <a:r>
              <a:rPr lang="hu"/>
              <a:t>.</a:t>
            </a:r>
          </a:p>
        </p:txBody>
      </p:sp>
    </p:spTree>
    <p:extLst>
      <p:ext uri="{BB962C8B-B14F-4D97-AF65-F5344CB8AC3E}">
        <p14:creationId xmlns:p14="http://schemas.microsoft.com/office/powerpoint/2010/main" val="36684809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rtl="0"/>
            <a:r>
              <a:rPr lang="hu" b="1" dirty="0">
                <a:solidFill>
                  <a:schemeClr val="tx1"/>
                </a:solidFill>
              </a:rPr>
              <a:t>Néhány </a:t>
            </a:r>
            <a:r>
              <a:rPr lang="hu" b="1" dirty="0" smtClean="0">
                <a:solidFill>
                  <a:schemeClr val="tx1"/>
                </a:solidFill>
              </a:rPr>
              <a:t>fontos megállapítás</a:t>
            </a:r>
            <a:endParaRPr lang="hu" b="1" dirty="0">
              <a:solidFill>
                <a:schemeClr val="tx1"/>
              </a:solidFill>
            </a:endParaRPr>
          </a:p>
        </p:txBody>
      </p:sp>
      <p:sp>
        <p:nvSpPr>
          <p:cNvPr id="3" name="Tartalom helye 2"/>
          <p:cNvSpPr>
            <a:spLocks noGrp="1"/>
          </p:cNvSpPr>
          <p:nvPr>
            <p:ph idx="1"/>
          </p:nvPr>
        </p:nvSpPr>
        <p:spPr>
          <a:xfrm>
            <a:off x="483078" y="1319842"/>
            <a:ext cx="11171209" cy="5065099"/>
          </a:xfrm>
        </p:spPr>
        <p:txBody>
          <a:bodyPr rtlCol="0">
            <a:normAutofit/>
          </a:bodyPr>
          <a:lstStyle/>
          <a:p>
            <a:pPr algn="just" rtl="0"/>
            <a:r>
              <a:rPr lang="hu-HU" sz="2000" dirty="0" smtClean="0">
                <a:solidFill>
                  <a:schemeClr val="tx1"/>
                </a:solidFill>
              </a:rPr>
              <a:t>Egy tanulmány összefüggést mutatott  ki a véráramlás és a nitroglicerin </a:t>
            </a:r>
            <a:r>
              <a:rPr lang="hu-HU" sz="2000" dirty="0" err="1" smtClean="0">
                <a:solidFill>
                  <a:schemeClr val="tx1"/>
                </a:solidFill>
              </a:rPr>
              <a:t>transzdermális</a:t>
            </a:r>
            <a:r>
              <a:rPr lang="hu-HU" sz="2000" dirty="0" smtClean="0">
                <a:solidFill>
                  <a:schemeClr val="tx1"/>
                </a:solidFill>
              </a:rPr>
              <a:t> felszívódása között a felkar több területére elhelyezett nitroglicerin tapaszok lokális melegítése következtében. </a:t>
            </a:r>
          </a:p>
          <a:p>
            <a:pPr algn="just" rtl="0"/>
            <a:r>
              <a:rPr lang="hu-HU" sz="2000" dirty="0" smtClean="0">
                <a:solidFill>
                  <a:schemeClr val="tx1"/>
                </a:solidFill>
              </a:rPr>
              <a:t>A 15 perces melegítés után végzett eredmények fokozták a helyi vérperfúziót, és egyidejűleg szignifikánsan növelték a nitroglicerin plazmakoncentrációját. Ezért a nitroglicerin </a:t>
            </a:r>
            <a:r>
              <a:rPr lang="hu-HU" sz="2000" dirty="0" err="1" smtClean="0">
                <a:solidFill>
                  <a:schemeClr val="tx1"/>
                </a:solidFill>
              </a:rPr>
              <a:t>perkután</a:t>
            </a:r>
            <a:r>
              <a:rPr lang="hu-HU" sz="2000" dirty="0" smtClean="0">
                <a:solidFill>
                  <a:schemeClr val="tx1"/>
                </a:solidFill>
              </a:rPr>
              <a:t> formájának alkalmazása meleg időben további vérnyomáscsökkenéshez vezethet.</a:t>
            </a:r>
          </a:p>
          <a:p>
            <a:pPr algn="just"/>
            <a:r>
              <a:rPr lang="hu-HU" sz="2000" dirty="0" smtClean="0"/>
              <a:t>Az </a:t>
            </a:r>
            <a:r>
              <a:rPr lang="hu-HU" sz="2000" dirty="0" err="1" smtClean="0"/>
              <a:t>szubdermálisan</a:t>
            </a:r>
            <a:r>
              <a:rPr lang="hu-HU" sz="2000" dirty="0" smtClean="0"/>
              <a:t> beadott inzulin súlyos </a:t>
            </a:r>
            <a:r>
              <a:rPr lang="hu-HU" sz="2000" dirty="0" err="1" smtClean="0"/>
              <a:t>hipoglikémiát</a:t>
            </a:r>
            <a:r>
              <a:rPr lang="hu-HU" sz="2000" dirty="0" smtClean="0"/>
              <a:t> okozhat cukorbetegeknél. A magas </a:t>
            </a:r>
            <a:r>
              <a:rPr lang="hu-HU" sz="2000" dirty="0" err="1" smtClean="0"/>
              <a:t>májextrakciós</a:t>
            </a:r>
            <a:r>
              <a:rPr lang="hu-HU" sz="2000" dirty="0" smtClean="0"/>
              <a:t> sebességű gyógyszerek eliminációját befolyásolják a máj véráramlásának változásai. </a:t>
            </a:r>
          </a:p>
          <a:p>
            <a:pPr algn="just"/>
            <a:r>
              <a:rPr lang="hu-HU" sz="2000" dirty="0" smtClean="0"/>
              <a:t>A bőr megnövekedett véráramlása ennek következtében csökkentheti a belső szervek véráramlását, és ezáltal csökkentheti a gyógyszerek májból történő kiválasztását.</a:t>
            </a:r>
          </a:p>
          <a:p>
            <a:pPr rtl="0"/>
            <a:endParaRPr lang="hu" dirty="0">
              <a:solidFill>
                <a:schemeClr val="tx1"/>
              </a:solidFill>
            </a:endParaRPr>
          </a:p>
        </p:txBody>
      </p:sp>
      <p:sp>
        <p:nvSpPr>
          <p:cNvPr id="4" name="Téglalap 3"/>
          <p:cNvSpPr/>
          <p:nvPr/>
        </p:nvSpPr>
        <p:spPr>
          <a:xfrm>
            <a:off x="341182" y="5687091"/>
            <a:ext cx="11218983" cy="461665"/>
          </a:xfrm>
          <a:prstGeom prst="rect">
            <a:avLst/>
          </a:prstGeom>
        </p:spPr>
        <p:txBody>
          <a:bodyPr wrap="square" rtlCol="0">
            <a:spAutoFit/>
          </a:bodyPr>
          <a:lstStyle/>
          <a:p>
            <a:pPr rtl="0"/>
            <a:r>
              <a:rPr lang="hu" sz="1200" i="1" dirty="0"/>
              <a:t>Forrás: Šklebar T, Rudež KD, Rudež LK, Likić R. Globális felmelegedés és előírás: A gyógyszerek hatásainak és óvintézkedéseinek áttekintése. Danub pszichiáter. 2022. december; 34 (10. kiegészítés): 5-12. PMID: 36752238.</a:t>
            </a:r>
          </a:p>
        </p:txBody>
      </p:sp>
    </p:spTree>
    <p:extLst>
      <p:ext uri="{BB962C8B-B14F-4D97-AF65-F5344CB8AC3E}">
        <p14:creationId xmlns:p14="http://schemas.microsoft.com/office/powerpoint/2010/main" val="3436506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17536" y="0"/>
            <a:ext cx="11773181" cy="1173192"/>
          </a:xfrm>
        </p:spPr>
        <p:txBody>
          <a:bodyPr rtlCol="0">
            <a:normAutofit/>
          </a:bodyPr>
          <a:lstStyle/>
          <a:p>
            <a:pPr rtl="0">
              <a:lnSpc>
                <a:spcPct val="110000"/>
              </a:lnSpc>
            </a:pPr>
            <a:r>
              <a:rPr lang="hu" sz="3000" b="1" dirty="0">
                <a:solidFill>
                  <a:schemeClr val="tx1"/>
                </a:solidFill>
              </a:rPr>
              <a:t>Ajánlások az egészségügyi szakembereknek a kiszáradás és a hővel összefüggő betegségek kockázatának csökkentésére </a:t>
            </a:r>
            <a:endParaRPr lang="hu-HU" sz="3000" b="1" dirty="0"/>
          </a:p>
        </p:txBody>
      </p:sp>
      <p:sp>
        <p:nvSpPr>
          <p:cNvPr id="3" name="Tartalom helye 2"/>
          <p:cNvSpPr>
            <a:spLocks noGrp="1"/>
          </p:cNvSpPr>
          <p:nvPr>
            <p:ph idx="1"/>
          </p:nvPr>
        </p:nvSpPr>
        <p:spPr>
          <a:xfrm>
            <a:off x="360372" y="1259455"/>
            <a:ext cx="11471255" cy="5029201"/>
          </a:xfrm>
        </p:spPr>
        <p:txBody>
          <a:bodyPr rtlCol="0">
            <a:normAutofit fontScale="92500" lnSpcReduction="10000"/>
          </a:bodyPr>
          <a:lstStyle/>
          <a:p>
            <a:pPr marL="0" indent="0">
              <a:buNone/>
            </a:pPr>
            <a:r>
              <a:rPr lang="hu" b="1" dirty="0">
                <a:solidFill>
                  <a:schemeClr val="tx1"/>
                </a:solidFill>
              </a:rPr>
              <a:t>Tekintse át a </a:t>
            </a:r>
            <a:r>
              <a:rPr lang="hu" b="1" dirty="0" smtClean="0">
                <a:solidFill>
                  <a:schemeClr val="tx1"/>
                </a:solidFill>
              </a:rPr>
              <a:t>betege gyógyszereit</a:t>
            </a:r>
            <a:r>
              <a:rPr lang="hu-HU" dirty="0" smtClean="0"/>
              <a:t> </a:t>
            </a:r>
          </a:p>
          <a:p>
            <a:pPr marL="0" indent="0" algn="just">
              <a:buNone/>
            </a:pPr>
            <a:r>
              <a:rPr lang="hu-HU" dirty="0" smtClean="0"/>
              <a:t>Meleg időben még fontosabb, hogy a lehető legrövidebb idő alatt a legkisebb hatékony dózist alkalmazzuk. </a:t>
            </a:r>
          </a:p>
          <a:p>
            <a:pPr marL="0" indent="0" algn="just">
              <a:buNone/>
            </a:pPr>
            <a:r>
              <a:rPr lang="hu-HU" dirty="0" smtClean="0"/>
              <a:t>A </a:t>
            </a:r>
            <a:r>
              <a:rPr lang="hu-HU" dirty="0" err="1"/>
              <a:t>pszichotróp</a:t>
            </a:r>
            <a:r>
              <a:rPr lang="hu-HU" dirty="0"/>
              <a:t> gyógyszereket szedő személyek különösen nagy kockázatnak vannak kitéve, mind betegségük viselkedésre gyakorolt hatása, mind a szedett gyógyszerek miatt.	</a:t>
            </a:r>
            <a:endParaRPr lang="hu-HU" dirty="0" smtClean="0"/>
          </a:p>
          <a:p>
            <a:pPr marL="0" indent="0" algn="just">
              <a:buNone/>
            </a:pPr>
            <a:r>
              <a:rPr lang="hu-HU" dirty="0" smtClean="0"/>
              <a:t>Különösen </a:t>
            </a:r>
            <a:r>
              <a:rPr lang="hu-HU" dirty="0"/>
              <a:t>fontos, hogy a </a:t>
            </a:r>
            <a:r>
              <a:rPr lang="hu-HU" dirty="0" err="1"/>
              <a:t>pszichotróp</a:t>
            </a:r>
            <a:r>
              <a:rPr lang="hu-HU" dirty="0"/>
              <a:t> gyógyszereket szedők esetében felülvizsgálják az adagot, és hogy tisztában legyenek a hőséggel kapcsolatos betegségek kockázataival, és ismerjék a lehetséges védekezési intézkedéseket</a:t>
            </a:r>
            <a:r>
              <a:rPr lang="hu-HU" dirty="0" smtClean="0"/>
              <a:t>.</a:t>
            </a:r>
          </a:p>
          <a:p>
            <a:pPr marL="0" indent="0" algn="just">
              <a:buNone/>
            </a:pPr>
            <a:r>
              <a:rPr lang="hu-HU" dirty="0" smtClean="0"/>
              <a:t>Ha </a:t>
            </a:r>
            <a:r>
              <a:rPr lang="hu-HU" dirty="0"/>
              <a:t>lehetséges, </a:t>
            </a:r>
            <a:r>
              <a:rPr lang="hu-HU" dirty="0" err="1"/>
              <a:t>halassza</a:t>
            </a:r>
            <a:r>
              <a:rPr lang="hu-HU" dirty="0"/>
              <a:t> el a </a:t>
            </a:r>
            <a:r>
              <a:rPr lang="hu-HU" dirty="0" err="1"/>
              <a:t>pszichotróp</a:t>
            </a:r>
            <a:r>
              <a:rPr lang="hu-HU" dirty="0"/>
              <a:t> </a:t>
            </a:r>
            <a:r>
              <a:rPr lang="hu-HU" dirty="0" smtClean="0"/>
              <a:t>gyógyszerek alkalmazásának </a:t>
            </a:r>
            <a:r>
              <a:rPr lang="hu-HU" dirty="0"/>
              <a:t>megkezdését vagy adagjának növelését a meleg </a:t>
            </a:r>
            <a:r>
              <a:rPr lang="hu-HU" dirty="0" smtClean="0"/>
              <a:t>időjárási viszonyok elmúltáig.</a:t>
            </a:r>
            <a:endParaRPr lang="hu-HU" dirty="0"/>
          </a:p>
          <a:p>
            <a:pPr marL="0" indent="0" algn="just">
              <a:buNone/>
            </a:pPr>
            <a:r>
              <a:rPr lang="hu-HU" dirty="0" smtClean="0"/>
              <a:t>Ha </a:t>
            </a:r>
            <a:r>
              <a:rPr lang="hu-HU" dirty="0"/>
              <a:t>vízhajtót </a:t>
            </a:r>
            <a:r>
              <a:rPr lang="hu-HU" dirty="0" smtClean="0"/>
              <a:t>alkalmaz a terápiában, meleg időszakokban fontolja meg az adag csökkentését. </a:t>
            </a:r>
            <a:r>
              <a:rPr lang="hu-HU" dirty="0"/>
              <a:t>Hasznos lehet egy olyan személyre szabott </a:t>
            </a:r>
            <a:r>
              <a:rPr lang="hu-HU" dirty="0" err="1" smtClean="0"/>
              <a:t>gyógyszerezési</a:t>
            </a:r>
            <a:r>
              <a:rPr lang="hu-HU" dirty="0" smtClean="0"/>
              <a:t> terv készítése, </a:t>
            </a:r>
            <a:r>
              <a:rPr lang="hu-HU" dirty="0"/>
              <a:t>amely szerint a beteg a forró napokon maga </a:t>
            </a:r>
            <a:r>
              <a:rPr lang="hu-HU" dirty="0" smtClean="0"/>
              <a:t>állíthatja </a:t>
            </a:r>
            <a:r>
              <a:rPr lang="hu-HU" dirty="0"/>
              <a:t>be a </a:t>
            </a:r>
            <a:r>
              <a:rPr lang="hu-HU" dirty="0" smtClean="0"/>
              <a:t>az alkalmazott vízhajtó gyógyszer adagját.</a:t>
            </a:r>
            <a:endParaRPr lang="hu" dirty="0">
              <a:solidFill>
                <a:schemeClr val="tx1"/>
              </a:solidFill>
            </a:endParaRPr>
          </a:p>
        </p:txBody>
      </p:sp>
    </p:spTree>
    <p:extLst>
      <p:ext uri="{BB962C8B-B14F-4D97-AF65-F5344CB8AC3E}">
        <p14:creationId xmlns:p14="http://schemas.microsoft.com/office/powerpoint/2010/main" val="23438258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a:blip r:embed="rId2"/>
          <a:stretch>
            <a:fillRect/>
          </a:stretch>
        </p:blipFill>
        <p:spPr>
          <a:xfrm>
            <a:off x="1098330" y="666764"/>
            <a:ext cx="4872143" cy="6114762"/>
          </a:xfrm>
          <a:prstGeom prst="rect">
            <a:avLst/>
          </a:prstGeom>
        </p:spPr>
      </p:pic>
      <p:sp>
        <p:nvSpPr>
          <p:cNvPr id="2" name="Szövegdoboz 1"/>
          <p:cNvSpPr txBox="1"/>
          <p:nvPr/>
        </p:nvSpPr>
        <p:spPr>
          <a:xfrm>
            <a:off x="6192569" y="88709"/>
            <a:ext cx="5712737" cy="923330"/>
          </a:xfrm>
          <a:prstGeom prst="rect">
            <a:avLst/>
          </a:prstGeom>
          <a:noFill/>
          <a:ln>
            <a:solidFill>
              <a:schemeClr val="tx1"/>
            </a:solidFill>
          </a:ln>
        </p:spPr>
        <p:txBody>
          <a:bodyPr wrap="square" rtlCol="0">
            <a:spAutoFit/>
          </a:bodyPr>
          <a:lstStyle/>
          <a:p>
            <a:r>
              <a:rPr lang="hu-HU" b="1" dirty="0" err="1" smtClean="0"/>
              <a:t>Gyógyszerezés</a:t>
            </a:r>
            <a:r>
              <a:rPr lang="hu-HU" b="1" dirty="0" smtClean="0"/>
              <a:t> és hőség                 krízist idézhet elő</a:t>
            </a:r>
          </a:p>
          <a:p>
            <a:r>
              <a:rPr lang="hu-HU" dirty="0" smtClean="0"/>
              <a:t>A </a:t>
            </a:r>
            <a:r>
              <a:rPr lang="hu-HU" dirty="0" err="1" smtClean="0"/>
              <a:t>gyógyszerezés</a:t>
            </a:r>
            <a:r>
              <a:rPr lang="hu-HU" dirty="0" smtClean="0"/>
              <a:t> sokféleképpen befolyásolhatja a szervezet hőségre adott válaszát: </a:t>
            </a:r>
            <a:endParaRPr lang="hu-HU" dirty="0"/>
          </a:p>
        </p:txBody>
      </p:sp>
      <p:sp>
        <p:nvSpPr>
          <p:cNvPr id="3" name="Szövegdoboz 2"/>
          <p:cNvSpPr txBox="1"/>
          <p:nvPr/>
        </p:nvSpPr>
        <p:spPr>
          <a:xfrm>
            <a:off x="6192570" y="1156303"/>
            <a:ext cx="5712736" cy="923330"/>
          </a:xfrm>
          <a:prstGeom prst="rect">
            <a:avLst/>
          </a:prstGeom>
          <a:noFill/>
          <a:ln>
            <a:solidFill>
              <a:schemeClr val="tx1"/>
            </a:solidFill>
          </a:ln>
        </p:spPr>
        <p:txBody>
          <a:bodyPr wrap="square" rtlCol="0">
            <a:spAutoFit/>
          </a:bodyPr>
          <a:lstStyle/>
          <a:p>
            <a:r>
              <a:rPr lang="hu-HU" b="1" dirty="0" smtClean="0"/>
              <a:t>Hőtermelés</a:t>
            </a:r>
            <a:br>
              <a:rPr lang="hu-HU" b="1" dirty="0" smtClean="0"/>
            </a:br>
            <a:r>
              <a:rPr lang="hu-HU" dirty="0" smtClean="0"/>
              <a:t>Néhány </a:t>
            </a:r>
            <a:r>
              <a:rPr lang="hu-HU" dirty="0" smtClean="0"/>
              <a:t>gyógyszer hatására a </a:t>
            </a:r>
            <a:r>
              <a:rPr lang="hu-HU" dirty="0" err="1" smtClean="0"/>
              <a:t>hypothalamus</a:t>
            </a:r>
            <a:r>
              <a:rPr lang="hu-HU" dirty="0" smtClean="0"/>
              <a:t> több hőt </a:t>
            </a:r>
            <a:r>
              <a:rPr lang="hu-HU" dirty="0" smtClean="0"/>
              <a:t>termel.</a:t>
            </a:r>
            <a:endParaRPr lang="hu-HU" dirty="0"/>
          </a:p>
        </p:txBody>
      </p:sp>
      <p:sp>
        <p:nvSpPr>
          <p:cNvPr id="6" name="Szövegdoboz 5"/>
          <p:cNvSpPr txBox="1"/>
          <p:nvPr/>
        </p:nvSpPr>
        <p:spPr>
          <a:xfrm>
            <a:off x="6192570" y="2008405"/>
            <a:ext cx="5712736" cy="923330"/>
          </a:xfrm>
          <a:prstGeom prst="rect">
            <a:avLst/>
          </a:prstGeom>
          <a:noFill/>
          <a:ln>
            <a:solidFill>
              <a:schemeClr val="tx1"/>
            </a:solidFill>
          </a:ln>
        </p:spPr>
        <p:txBody>
          <a:bodyPr wrap="square" rtlCol="0">
            <a:spAutoFit/>
          </a:bodyPr>
          <a:lstStyle/>
          <a:p>
            <a:r>
              <a:rPr lang="hu-HU" b="1" dirty="0" smtClean="0"/>
              <a:t>Csökkent </a:t>
            </a:r>
            <a:r>
              <a:rPr lang="hu-HU" b="1" dirty="0" smtClean="0"/>
              <a:t>izzadás</a:t>
            </a:r>
            <a:endParaRPr lang="hu-HU" b="1" dirty="0" smtClean="0"/>
          </a:p>
          <a:p>
            <a:r>
              <a:rPr lang="hu-HU" dirty="0" smtClean="0"/>
              <a:t>Egyes mentális betegségekre és allergiára ható gyógyszerek gátolják az izzadást, ezáltal a szervezet </a:t>
            </a:r>
            <a:r>
              <a:rPr lang="hu-HU" dirty="0" smtClean="0"/>
              <a:t>hőleadását…</a:t>
            </a:r>
            <a:endParaRPr lang="hu-HU" dirty="0"/>
          </a:p>
        </p:txBody>
      </p:sp>
      <p:sp>
        <p:nvSpPr>
          <p:cNvPr id="7" name="Szövegdoboz 6"/>
          <p:cNvSpPr txBox="1"/>
          <p:nvPr/>
        </p:nvSpPr>
        <p:spPr>
          <a:xfrm>
            <a:off x="6178989" y="3344523"/>
            <a:ext cx="5712737" cy="923330"/>
          </a:xfrm>
          <a:prstGeom prst="rect">
            <a:avLst/>
          </a:prstGeom>
          <a:noFill/>
          <a:ln>
            <a:solidFill>
              <a:schemeClr val="tx1"/>
            </a:solidFill>
          </a:ln>
        </p:spPr>
        <p:txBody>
          <a:bodyPr wrap="square" rtlCol="0">
            <a:spAutoFit/>
          </a:bodyPr>
          <a:lstStyle/>
          <a:p>
            <a:r>
              <a:rPr lang="hu-HU" b="1" dirty="0" smtClean="0"/>
              <a:t>Vérnyomás</a:t>
            </a:r>
          </a:p>
          <a:p>
            <a:r>
              <a:rPr lang="hu-HU" dirty="0" smtClean="0"/>
              <a:t>Vérnyomáscsökkentők és egyéb gyógyszerek gátolják a véráramlást a </a:t>
            </a:r>
            <a:r>
              <a:rPr lang="hu-HU" dirty="0" err="1" smtClean="0"/>
              <a:t>bőrerekbe</a:t>
            </a:r>
            <a:r>
              <a:rPr lang="hu-HU" dirty="0" smtClean="0"/>
              <a:t>, ezáltal csökkentik a </a:t>
            </a:r>
            <a:r>
              <a:rPr lang="hu-HU" dirty="0" smtClean="0"/>
              <a:t>hőleadást.</a:t>
            </a:r>
            <a:endParaRPr lang="hu-HU" dirty="0"/>
          </a:p>
        </p:txBody>
      </p:sp>
      <p:sp>
        <p:nvSpPr>
          <p:cNvPr id="8" name="Szövegdoboz 7"/>
          <p:cNvSpPr txBox="1"/>
          <p:nvPr/>
        </p:nvSpPr>
        <p:spPr>
          <a:xfrm>
            <a:off x="6192570" y="4473624"/>
            <a:ext cx="5712736" cy="1200329"/>
          </a:xfrm>
          <a:prstGeom prst="rect">
            <a:avLst/>
          </a:prstGeom>
          <a:noFill/>
          <a:ln>
            <a:solidFill>
              <a:schemeClr val="tx1"/>
            </a:solidFill>
          </a:ln>
        </p:spPr>
        <p:txBody>
          <a:bodyPr wrap="square" rtlCol="0">
            <a:spAutoFit/>
          </a:bodyPr>
          <a:lstStyle/>
          <a:p>
            <a:r>
              <a:rPr lang="hu-HU" b="1" dirty="0" smtClean="0"/>
              <a:t>Kiszáradás</a:t>
            </a:r>
          </a:p>
          <a:p>
            <a:r>
              <a:rPr lang="hu-HU" dirty="0" smtClean="0"/>
              <a:t>Vízhajtók, hashajtók egyes antibiotikumok és daganatellenes szerek fokozhatják a vizeletelválasztást és hasmenést okozhatnak, ami kiszáradáshoz </a:t>
            </a:r>
            <a:r>
              <a:rPr lang="hu-HU" dirty="0" smtClean="0"/>
              <a:t>vezet.</a:t>
            </a:r>
            <a:endParaRPr lang="hu-HU" dirty="0"/>
          </a:p>
        </p:txBody>
      </p:sp>
      <p:sp>
        <p:nvSpPr>
          <p:cNvPr id="9" name="Szövegdoboz 8"/>
          <p:cNvSpPr txBox="1"/>
          <p:nvPr/>
        </p:nvSpPr>
        <p:spPr>
          <a:xfrm>
            <a:off x="6192569" y="5879724"/>
            <a:ext cx="5758003" cy="923330"/>
          </a:xfrm>
          <a:prstGeom prst="rect">
            <a:avLst/>
          </a:prstGeom>
          <a:noFill/>
          <a:ln>
            <a:solidFill>
              <a:schemeClr val="tx1"/>
            </a:solidFill>
          </a:ln>
        </p:spPr>
        <p:txBody>
          <a:bodyPr wrap="square" rtlCol="0">
            <a:spAutoFit/>
          </a:bodyPr>
          <a:lstStyle/>
          <a:p>
            <a:r>
              <a:rPr lang="hu-HU" b="1" dirty="0" smtClean="0"/>
              <a:t>Szomjúságérzet</a:t>
            </a:r>
          </a:p>
          <a:p>
            <a:r>
              <a:rPr lang="hu-HU" dirty="0" smtClean="0"/>
              <a:t>Egyes antidepresszánsok és vérnyomáscsökkentők </a:t>
            </a:r>
            <a:r>
              <a:rPr lang="hu-HU" dirty="0" smtClean="0"/>
              <a:t>a </a:t>
            </a:r>
            <a:r>
              <a:rPr lang="hu-HU" dirty="0" smtClean="0"/>
              <a:t>szomjúság </a:t>
            </a:r>
            <a:r>
              <a:rPr lang="hu-HU" dirty="0" smtClean="0"/>
              <a:t>érzetét csökkentik</a:t>
            </a:r>
            <a:r>
              <a:rPr lang="hu-HU" dirty="0"/>
              <a:t>.</a:t>
            </a:r>
            <a:endParaRPr lang="hu-HU" dirty="0"/>
          </a:p>
        </p:txBody>
      </p:sp>
      <p:sp>
        <p:nvSpPr>
          <p:cNvPr id="13" name="Jobbra nyíl 12"/>
          <p:cNvSpPr/>
          <p:nvPr/>
        </p:nvSpPr>
        <p:spPr>
          <a:xfrm>
            <a:off x="8573632" y="214829"/>
            <a:ext cx="669956" cy="1530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1" name="Cím 1"/>
          <p:cNvSpPr txBox="1">
            <a:spLocks/>
          </p:cNvSpPr>
          <p:nvPr/>
        </p:nvSpPr>
        <p:spPr>
          <a:xfrm>
            <a:off x="230576" y="86228"/>
            <a:ext cx="11896826" cy="54963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sz="3000" b="1" dirty="0" smtClean="0"/>
              <a:t>Fő következtetések</a:t>
            </a:r>
            <a:endParaRPr lang="hu-HU" sz="3000" b="1" dirty="0"/>
          </a:p>
        </p:txBody>
      </p:sp>
    </p:spTree>
    <p:extLst>
      <p:ext uri="{BB962C8B-B14F-4D97-AF65-F5344CB8AC3E}">
        <p14:creationId xmlns:p14="http://schemas.microsoft.com/office/powerpoint/2010/main" val="39104313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6" y="934775"/>
            <a:ext cx="6335044" cy="5370897"/>
          </a:xfrm>
        </p:spPr>
        <p:txBody>
          <a:bodyPr>
            <a:normAutofit/>
          </a:bodyPr>
          <a:lstStyle/>
          <a:p>
            <a:pPr marL="0" indent="0" algn="just">
              <a:buNone/>
            </a:pPr>
            <a:r>
              <a:rPr lang="hu-HU" dirty="0"/>
              <a:t>Az egészségügyi szakembereknek tisztában kell lenniük a </a:t>
            </a:r>
            <a:r>
              <a:rPr lang="hu-HU" dirty="0" err="1"/>
              <a:t>hipertermia</a:t>
            </a:r>
            <a:r>
              <a:rPr lang="hu-HU" dirty="0"/>
              <a:t> növekvő gyakoriságával és a gyógyszerek lehetséges szerepével</a:t>
            </a:r>
            <a:r>
              <a:rPr lang="hu-HU" dirty="0" smtClean="0"/>
              <a:t>.</a:t>
            </a:r>
          </a:p>
          <a:p>
            <a:pPr marL="0" indent="0" algn="just">
              <a:buNone/>
            </a:pPr>
            <a:r>
              <a:rPr lang="hu-HU" dirty="0" smtClean="0"/>
              <a:t>A </a:t>
            </a:r>
            <a:r>
              <a:rPr lang="hu-HU" dirty="0"/>
              <a:t>krónikus betegségben szenvedő idősebb betegek által gyakran használt gyógyszerek egyes csoportjai hajlamosíthatják ezeket a személyeket a hővel kapcsolatos szövődményekre</a:t>
            </a:r>
            <a:r>
              <a:rPr lang="hu-HU" dirty="0" smtClean="0"/>
              <a:t>.</a:t>
            </a:r>
          </a:p>
          <a:p>
            <a:pPr marL="0" indent="0" algn="just">
              <a:buNone/>
            </a:pPr>
            <a:r>
              <a:rPr lang="hu-HU" dirty="0" smtClean="0"/>
              <a:t>Bizonyos gyógyszerek </a:t>
            </a:r>
            <a:r>
              <a:rPr lang="hu-HU" dirty="0"/>
              <a:t>a testmaghőmérsékletet fenntartó hőszabályozási reakciók </a:t>
            </a:r>
            <a:r>
              <a:rPr lang="hu-HU" dirty="0" smtClean="0"/>
              <a:t>befolyásolásával </a:t>
            </a:r>
            <a:r>
              <a:rPr lang="hu-HU" dirty="0"/>
              <a:t>érzékennyé tehetik a beteget a hőre, akár a kognitív folyamatok befolyásolásával, akár a vegetatív mechanizmusok közvetlen megzavarásával.</a:t>
            </a:r>
          </a:p>
        </p:txBody>
      </p:sp>
      <p:pic>
        <p:nvPicPr>
          <p:cNvPr id="4" name="Kép 3"/>
          <p:cNvPicPr>
            <a:picLocks noChangeAspect="1"/>
          </p:cNvPicPr>
          <p:nvPr/>
        </p:nvPicPr>
        <p:blipFill>
          <a:blip r:embed="rId2"/>
          <a:stretch>
            <a:fillRect/>
          </a:stretch>
        </p:blipFill>
        <p:spPr>
          <a:xfrm>
            <a:off x="6632207" y="655043"/>
            <a:ext cx="5457124" cy="5004298"/>
          </a:xfrm>
          <a:prstGeom prst="rect">
            <a:avLst/>
          </a:prstGeom>
        </p:spPr>
      </p:pic>
      <p:sp>
        <p:nvSpPr>
          <p:cNvPr id="5" name="Téglalap 4"/>
          <p:cNvSpPr/>
          <p:nvPr/>
        </p:nvSpPr>
        <p:spPr>
          <a:xfrm>
            <a:off x="7306147" y="5891472"/>
            <a:ext cx="4155540" cy="553998"/>
          </a:xfrm>
          <a:prstGeom prst="rect">
            <a:avLst/>
          </a:prstGeom>
        </p:spPr>
        <p:txBody>
          <a:bodyPr wrap="square">
            <a:spAutoFit/>
          </a:bodyPr>
          <a:lstStyle/>
          <a:p>
            <a:r>
              <a:rPr lang="hu-HU" sz="1200" dirty="0"/>
              <a:t>https://nexusmedianews.com/prescription-drugs-and-extreme-heat-a-deadly-combination-bbbfe4a68a49</a:t>
            </a:r>
            <a:r>
              <a:rPr lang="hu-HU" dirty="0"/>
              <a:t>/</a:t>
            </a:r>
          </a:p>
        </p:txBody>
      </p:sp>
      <p:sp>
        <p:nvSpPr>
          <p:cNvPr id="7" name="Cím 1"/>
          <p:cNvSpPr txBox="1">
            <a:spLocks/>
          </p:cNvSpPr>
          <p:nvPr/>
        </p:nvSpPr>
        <p:spPr>
          <a:xfrm>
            <a:off x="230576" y="86228"/>
            <a:ext cx="11896826" cy="54963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sz="3000" b="1" dirty="0" smtClean="0"/>
              <a:t>Fő következtetések</a:t>
            </a:r>
            <a:endParaRPr lang="hu-HU" sz="3000" b="1" dirty="0"/>
          </a:p>
        </p:txBody>
      </p:sp>
    </p:spTree>
    <p:extLst>
      <p:ext uri="{BB962C8B-B14F-4D97-AF65-F5344CB8AC3E}">
        <p14:creationId xmlns:p14="http://schemas.microsoft.com/office/powerpoint/2010/main" val="25895233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356135" y="1366787"/>
            <a:ext cx="11405937" cy="4938885"/>
          </a:xfrm>
        </p:spPr>
        <p:txBody>
          <a:bodyPr rtlCol="0">
            <a:normAutofit/>
          </a:bodyPr>
          <a:lstStyle/>
          <a:p>
            <a:pPr algn="just">
              <a:spcAft>
                <a:spcPts val="3500"/>
              </a:spcAft>
            </a:pPr>
            <a:r>
              <a:rPr lang="hu-HU" dirty="0" smtClean="0"/>
              <a:t>A szervezet hőszabályozását számos, </a:t>
            </a:r>
            <a:r>
              <a:rPr lang="hu-HU" dirty="0" err="1" smtClean="0"/>
              <a:t>neuropszichológiai</a:t>
            </a:r>
            <a:r>
              <a:rPr lang="hu-HU" dirty="0" smtClean="0"/>
              <a:t> rendellenességek kezelésére szolgáló, központi hatású gyógyszer befolyásolhatja, beleértve az </a:t>
            </a:r>
            <a:r>
              <a:rPr lang="hu-HU" dirty="0" err="1" smtClean="0"/>
              <a:t>antipszichotikumokat</a:t>
            </a:r>
            <a:r>
              <a:rPr lang="hu-HU" dirty="0" smtClean="0"/>
              <a:t>, béta-blokkolókat, stimulánsokat és az </a:t>
            </a:r>
            <a:r>
              <a:rPr lang="hu-HU" dirty="0" err="1" smtClean="0"/>
              <a:t>antikolinerg</a:t>
            </a:r>
            <a:r>
              <a:rPr lang="hu-HU" dirty="0" smtClean="0"/>
              <a:t> tulajdonságokkal rendelkező gyógyszerek széles skáláját.</a:t>
            </a:r>
          </a:p>
          <a:p>
            <a:pPr algn="just">
              <a:spcAft>
                <a:spcPts val="3500"/>
              </a:spcAft>
            </a:pPr>
            <a:r>
              <a:rPr lang="hu-HU" dirty="0" smtClean="0"/>
              <a:t>A </a:t>
            </a:r>
            <a:r>
              <a:rPr lang="hu-HU" dirty="0" err="1" smtClean="0"/>
              <a:t>dehidráció</a:t>
            </a:r>
            <a:r>
              <a:rPr lang="hu-HU" dirty="0" smtClean="0"/>
              <a:t>, akár egyidejű elektrolit-zavarral, akár anélkül, szintén hozzájárulhat a hőszabályozási zavarokhoz, mivel a szomjúságot elnyomó és a folyadékegyensúlyt megbontó gyógyszereket, mint például az </a:t>
            </a:r>
            <a:r>
              <a:rPr lang="hu-HU" dirty="0" err="1" smtClean="0"/>
              <a:t>angiotenzin</a:t>
            </a:r>
            <a:r>
              <a:rPr lang="hu-HU" dirty="0" smtClean="0"/>
              <a:t> konvertáló enzim (ACE) gátlókat és a vízhajtókat, gyakran alkalmazzák a krónikus betegségben szenvedő idős betegek kezelésére.</a:t>
            </a:r>
            <a:endParaRPr lang="hu-HU" dirty="0">
              <a:solidFill>
                <a:schemeClr val="tx1"/>
              </a:solidFill>
            </a:endParaRPr>
          </a:p>
        </p:txBody>
      </p:sp>
      <p:sp>
        <p:nvSpPr>
          <p:cNvPr id="5" name="Cím 1"/>
          <p:cNvSpPr txBox="1">
            <a:spLocks/>
          </p:cNvSpPr>
          <p:nvPr/>
        </p:nvSpPr>
        <p:spPr>
          <a:xfrm>
            <a:off x="230576" y="86228"/>
            <a:ext cx="11896826" cy="549635"/>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sz="3000" b="1" dirty="0" smtClean="0"/>
              <a:t>Fő következtetések</a:t>
            </a:r>
            <a:endParaRPr lang="hu-HU" sz="3000" b="1" dirty="0"/>
          </a:p>
        </p:txBody>
      </p:sp>
    </p:spTree>
    <p:extLst>
      <p:ext uri="{BB962C8B-B14F-4D97-AF65-F5344CB8AC3E}">
        <p14:creationId xmlns:p14="http://schemas.microsoft.com/office/powerpoint/2010/main" val="31837763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b="1" dirty="0" smtClean="0"/>
              <a:t>Ellenőrizze tudását</a:t>
            </a:r>
            <a:endParaRPr lang="de-DE" b="1" dirty="0"/>
          </a:p>
        </p:txBody>
      </p:sp>
      <p:sp>
        <p:nvSpPr>
          <p:cNvPr id="3" name="Tartalom helye 2"/>
          <p:cNvSpPr>
            <a:spLocks noGrp="1"/>
          </p:cNvSpPr>
          <p:nvPr>
            <p:ph idx="1"/>
          </p:nvPr>
        </p:nvSpPr>
        <p:spPr>
          <a:xfrm>
            <a:off x="192505" y="1518249"/>
            <a:ext cx="11896825" cy="4787423"/>
          </a:xfrm>
        </p:spPr>
        <p:txBody>
          <a:bodyPr/>
          <a:lstStyle/>
          <a:p>
            <a:pPr marL="457200" lvl="0" indent="-457200">
              <a:buFont typeface="+mj-lt"/>
              <a:buAutoNum type="arabicPeriod"/>
            </a:pPr>
            <a:r>
              <a:rPr lang="hu-HU" dirty="0"/>
              <a:t>Milyen fő hatásai vannak a gyógyszereknek a szervezet hűtési mechanizmusára?</a:t>
            </a:r>
          </a:p>
          <a:p>
            <a:pPr marL="457200" lvl="0" indent="-457200">
              <a:buFont typeface="+mj-lt"/>
              <a:buAutoNum type="arabicPeriod"/>
            </a:pPr>
            <a:r>
              <a:rPr lang="hu-HU" dirty="0"/>
              <a:t>Hozzon példákat a gyógyszerek hőhatással történő lehetséges kölcsönhatásaira.</a:t>
            </a:r>
          </a:p>
          <a:p>
            <a:pPr marL="457200" lvl="0" indent="-457200">
              <a:buFont typeface="+mj-lt"/>
              <a:buAutoNum type="arabicPeriod"/>
            </a:pPr>
            <a:r>
              <a:rPr lang="hu-HU" dirty="0"/>
              <a:t>Soroljon fel néhány fény- és hőérzékeny gyógyszert.</a:t>
            </a:r>
          </a:p>
          <a:p>
            <a:pPr marL="457200" lvl="0" indent="-457200">
              <a:buFont typeface="+mj-lt"/>
              <a:buAutoNum type="arabicPeriod"/>
            </a:pPr>
            <a:r>
              <a:rPr lang="hu-HU" dirty="0"/>
              <a:t>Melyek a </a:t>
            </a:r>
            <a:r>
              <a:rPr lang="hu-HU" dirty="0" err="1"/>
              <a:t>gyógyszerezés</a:t>
            </a:r>
            <a:r>
              <a:rPr lang="hu-HU" dirty="0"/>
              <a:t> fő területei, amelyek esetén a környezeti hőhatások figyelembe vétele releváns lehet?</a:t>
            </a:r>
          </a:p>
          <a:p>
            <a:pPr marL="457200" lvl="0" indent="-457200">
              <a:buFont typeface="+mj-lt"/>
              <a:buAutoNum type="arabicPeriod"/>
            </a:pPr>
            <a:r>
              <a:rPr lang="hu-HU" dirty="0"/>
              <a:t>Melyek az idős betegek </a:t>
            </a:r>
            <a:r>
              <a:rPr lang="hu-HU" dirty="0" err="1"/>
              <a:t>gyógyszerezésekor</a:t>
            </a:r>
            <a:r>
              <a:rPr lang="hu-HU" dirty="0"/>
              <a:t> az emelkedett környezeti hőmérséklet esetén figyelembe veendő sajátos problémák?</a:t>
            </a:r>
          </a:p>
          <a:p>
            <a:endParaRPr lang="de-DE" dirty="0"/>
          </a:p>
        </p:txBody>
      </p:sp>
    </p:spTree>
    <p:extLst>
      <p:ext uri="{BB962C8B-B14F-4D97-AF65-F5344CB8AC3E}">
        <p14:creationId xmlns:p14="http://schemas.microsoft.com/office/powerpoint/2010/main" val="2424088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b="1" dirty="0" smtClean="0"/>
              <a:t>Ajánlott irodalom</a:t>
            </a:r>
            <a:endParaRPr lang="de-DE" b="1" dirty="0"/>
          </a:p>
        </p:txBody>
      </p:sp>
      <p:sp>
        <p:nvSpPr>
          <p:cNvPr id="3" name="Tartalom helye 2"/>
          <p:cNvSpPr>
            <a:spLocks noGrp="1"/>
          </p:cNvSpPr>
          <p:nvPr>
            <p:ph idx="1"/>
          </p:nvPr>
        </p:nvSpPr>
        <p:spPr/>
        <p:txBody>
          <a:bodyPr>
            <a:normAutofit fontScale="77500" lnSpcReduction="20000"/>
          </a:bodyPr>
          <a:lstStyle/>
          <a:p>
            <a:pPr>
              <a:lnSpc>
                <a:spcPct val="130000"/>
              </a:lnSpc>
            </a:pPr>
            <a:r>
              <a:rPr lang="hu-HU" dirty="0" err="1"/>
              <a:t>Westaway</a:t>
            </a:r>
            <a:r>
              <a:rPr lang="hu-HU" dirty="0"/>
              <a:t> K, Frank O, </a:t>
            </a:r>
            <a:r>
              <a:rPr lang="hu-HU" dirty="0" err="1"/>
              <a:t>Husband</a:t>
            </a:r>
            <a:r>
              <a:rPr lang="hu-HU" dirty="0"/>
              <a:t> A, </a:t>
            </a:r>
            <a:r>
              <a:rPr lang="hu-HU" dirty="0" err="1"/>
              <a:t>McClure</a:t>
            </a:r>
            <a:r>
              <a:rPr lang="hu-HU" dirty="0"/>
              <a:t> A, </a:t>
            </a:r>
            <a:r>
              <a:rPr lang="hu-HU" dirty="0" err="1"/>
              <a:t>Shute</a:t>
            </a:r>
            <a:r>
              <a:rPr lang="hu-HU" dirty="0"/>
              <a:t> R, Edwards S, Curtis J, </a:t>
            </a:r>
            <a:r>
              <a:rPr lang="hu-HU" dirty="0" err="1"/>
              <a:t>Rowett</a:t>
            </a:r>
            <a:r>
              <a:rPr lang="hu-HU" dirty="0"/>
              <a:t> D. </a:t>
            </a:r>
            <a:r>
              <a:rPr lang="hu-HU" dirty="0" err="1"/>
              <a:t>Medicines</a:t>
            </a:r>
            <a:r>
              <a:rPr lang="hu-HU" dirty="0"/>
              <a:t> </a:t>
            </a:r>
            <a:r>
              <a:rPr lang="hu-HU" dirty="0" err="1"/>
              <a:t>can</a:t>
            </a:r>
            <a:r>
              <a:rPr lang="hu-HU" dirty="0"/>
              <a:t> </a:t>
            </a:r>
            <a:r>
              <a:rPr lang="hu-HU" dirty="0" err="1"/>
              <a:t>affect</a:t>
            </a:r>
            <a:r>
              <a:rPr lang="hu-HU" dirty="0"/>
              <a:t> </a:t>
            </a:r>
            <a:r>
              <a:rPr lang="hu-HU" dirty="0" err="1"/>
              <a:t>thermoregulation</a:t>
            </a:r>
            <a:r>
              <a:rPr lang="hu-HU" dirty="0"/>
              <a:t> and </a:t>
            </a:r>
            <a:r>
              <a:rPr lang="hu-HU" dirty="0" err="1"/>
              <a:t>accentuate</a:t>
            </a:r>
            <a:r>
              <a:rPr lang="hu-HU" dirty="0"/>
              <a:t> </a:t>
            </a:r>
            <a:r>
              <a:rPr lang="hu-HU" dirty="0" err="1"/>
              <a:t>the</a:t>
            </a:r>
            <a:r>
              <a:rPr lang="hu-HU" dirty="0"/>
              <a:t> </a:t>
            </a:r>
            <a:r>
              <a:rPr lang="hu-HU" dirty="0" err="1"/>
              <a:t>risk</a:t>
            </a:r>
            <a:r>
              <a:rPr lang="hu-HU" dirty="0"/>
              <a:t> of </a:t>
            </a:r>
            <a:r>
              <a:rPr lang="hu-HU" dirty="0" err="1"/>
              <a:t>dehydration</a:t>
            </a:r>
            <a:r>
              <a:rPr lang="hu-HU" dirty="0"/>
              <a:t> and </a:t>
            </a:r>
            <a:r>
              <a:rPr lang="hu-HU" dirty="0" err="1"/>
              <a:t>heat-related</a:t>
            </a:r>
            <a:r>
              <a:rPr lang="hu-HU" dirty="0"/>
              <a:t> </a:t>
            </a:r>
            <a:r>
              <a:rPr lang="hu-HU" dirty="0" err="1"/>
              <a:t>illness</a:t>
            </a:r>
            <a:r>
              <a:rPr lang="hu-HU" dirty="0"/>
              <a:t> during hot </a:t>
            </a:r>
            <a:r>
              <a:rPr lang="hu-HU" dirty="0" err="1"/>
              <a:t>weather</a:t>
            </a:r>
            <a:r>
              <a:rPr lang="hu-HU" dirty="0"/>
              <a:t>. J </a:t>
            </a:r>
            <a:r>
              <a:rPr lang="hu-HU" dirty="0" err="1"/>
              <a:t>Clin</a:t>
            </a:r>
            <a:r>
              <a:rPr lang="hu-HU" dirty="0"/>
              <a:t> </a:t>
            </a:r>
            <a:r>
              <a:rPr lang="hu-HU" dirty="0" err="1"/>
              <a:t>Pharm</a:t>
            </a:r>
            <a:r>
              <a:rPr lang="hu-HU" dirty="0"/>
              <a:t> </a:t>
            </a:r>
            <a:r>
              <a:rPr lang="hu-HU" dirty="0" err="1"/>
              <a:t>Ther</a:t>
            </a:r>
            <a:r>
              <a:rPr lang="hu-HU" dirty="0"/>
              <a:t>. 2015 Aug;40(4):363-7. </a:t>
            </a:r>
            <a:r>
              <a:rPr lang="hu-HU" dirty="0" err="1"/>
              <a:t>doi</a:t>
            </a:r>
            <a:r>
              <a:rPr lang="hu-HU" dirty="0"/>
              <a:t>: 10.1111/jcpt.12294. </a:t>
            </a:r>
            <a:r>
              <a:rPr lang="hu-HU" dirty="0" err="1"/>
              <a:t>Epub</a:t>
            </a:r>
            <a:r>
              <a:rPr lang="hu-HU" dirty="0"/>
              <a:t> 2015 </a:t>
            </a:r>
            <a:r>
              <a:rPr lang="hu-HU" dirty="0" err="1"/>
              <a:t>Jun</a:t>
            </a:r>
            <a:r>
              <a:rPr lang="hu-HU" dirty="0"/>
              <a:t> 13. PMID: 26073686.</a:t>
            </a:r>
          </a:p>
          <a:p>
            <a:pPr>
              <a:lnSpc>
                <a:spcPct val="130000"/>
              </a:lnSpc>
            </a:pPr>
            <a:r>
              <a:rPr lang="hu-HU" dirty="0" err="1"/>
              <a:t>Layton</a:t>
            </a:r>
            <a:r>
              <a:rPr lang="hu-HU" dirty="0"/>
              <a:t> JB, </a:t>
            </a:r>
            <a:r>
              <a:rPr lang="hu-HU" dirty="0" err="1"/>
              <a:t>Li</a:t>
            </a:r>
            <a:r>
              <a:rPr lang="hu-HU" dirty="0"/>
              <a:t> W, </a:t>
            </a:r>
            <a:r>
              <a:rPr lang="hu-HU" dirty="0" err="1"/>
              <a:t>Yuan</a:t>
            </a:r>
            <a:r>
              <a:rPr lang="hu-HU" dirty="0"/>
              <a:t> J, </a:t>
            </a:r>
            <a:r>
              <a:rPr lang="hu-HU" dirty="0" err="1"/>
              <a:t>Gilman</a:t>
            </a:r>
            <a:r>
              <a:rPr lang="hu-HU" dirty="0"/>
              <a:t> JP, Horton DB, </a:t>
            </a:r>
            <a:r>
              <a:rPr lang="hu-HU" dirty="0" err="1"/>
              <a:t>Setoguchi</a:t>
            </a:r>
            <a:r>
              <a:rPr lang="hu-HU" dirty="0"/>
              <a:t> S (2020) </a:t>
            </a:r>
            <a:r>
              <a:rPr lang="hu-HU" dirty="0" err="1"/>
              <a:t>Heatwaves</a:t>
            </a:r>
            <a:r>
              <a:rPr lang="hu-HU" dirty="0"/>
              <a:t>, </a:t>
            </a:r>
            <a:r>
              <a:rPr lang="hu-HU" dirty="0" err="1"/>
              <a:t>medications</a:t>
            </a:r>
            <a:r>
              <a:rPr lang="hu-HU" dirty="0"/>
              <a:t>, and </a:t>
            </a:r>
            <a:r>
              <a:rPr lang="hu-HU" dirty="0" err="1"/>
              <a:t>heat-related</a:t>
            </a:r>
            <a:r>
              <a:rPr lang="hu-HU" dirty="0"/>
              <a:t> </a:t>
            </a:r>
            <a:r>
              <a:rPr lang="hu-HU" dirty="0" err="1"/>
              <a:t>hospitalization</a:t>
            </a:r>
            <a:r>
              <a:rPr lang="hu-HU" dirty="0"/>
              <a:t> in </a:t>
            </a:r>
            <a:r>
              <a:rPr lang="hu-HU" dirty="0" err="1"/>
              <a:t>older</a:t>
            </a:r>
            <a:r>
              <a:rPr lang="hu-HU" dirty="0"/>
              <a:t> </a:t>
            </a:r>
            <a:r>
              <a:rPr lang="hu-HU" dirty="0" err="1"/>
              <a:t>Medicare</a:t>
            </a:r>
            <a:r>
              <a:rPr lang="hu-HU" dirty="0"/>
              <a:t> </a:t>
            </a:r>
            <a:r>
              <a:rPr lang="hu-HU" dirty="0" err="1"/>
              <a:t>beneficiaries</a:t>
            </a:r>
            <a:r>
              <a:rPr lang="hu-HU" dirty="0"/>
              <a:t> </a:t>
            </a:r>
            <a:r>
              <a:rPr lang="hu-HU" dirty="0" err="1"/>
              <a:t>with</a:t>
            </a:r>
            <a:r>
              <a:rPr lang="hu-HU" dirty="0"/>
              <a:t> </a:t>
            </a:r>
            <a:r>
              <a:rPr lang="hu-HU" dirty="0" err="1"/>
              <a:t>chronic</a:t>
            </a:r>
            <a:r>
              <a:rPr lang="hu-HU" dirty="0"/>
              <a:t> </a:t>
            </a:r>
            <a:r>
              <a:rPr lang="hu-HU" dirty="0" err="1"/>
              <a:t>conditions</a:t>
            </a:r>
            <a:r>
              <a:rPr lang="hu-HU" dirty="0"/>
              <a:t>. </a:t>
            </a:r>
            <a:r>
              <a:rPr lang="hu-HU" dirty="0" err="1"/>
              <a:t>PLoS</a:t>
            </a:r>
            <a:r>
              <a:rPr lang="hu-HU" dirty="0"/>
              <a:t> ONE 15(12): e0243665. </a:t>
            </a:r>
            <a:r>
              <a:rPr lang="hu-HU" dirty="0">
                <a:hlinkClick r:id="rId2"/>
              </a:rPr>
              <a:t>https://doi.org/10.1371/journal.pone.0243665</a:t>
            </a:r>
            <a:endParaRPr lang="hu-HU" dirty="0"/>
          </a:p>
          <a:p>
            <a:pPr>
              <a:lnSpc>
                <a:spcPct val="130000"/>
              </a:lnSpc>
            </a:pPr>
            <a:r>
              <a:rPr lang="hu-HU" dirty="0" err="1"/>
              <a:t>Leyk</a:t>
            </a:r>
            <a:r>
              <a:rPr lang="hu-HU" dirty="0"/>
              <a:t> D, </a:t>
            </a:r>
            <a:r>
              <a:rPr lang="hu-HU" dirty="0" err="1"/>
              <a:t>Hoitz</a:t>
            </a:r>
            <a:r>
              <a:rPr lang="hu-HU" dirty="0"/>
              <a:t> J, Becker C, </a:t>
            </a:r>
            <a:r>
              <a:rPr lang="hu-HU" dirty="0" err="1"/>
              <a:t>Glitz</a:t>
            </a:r>
            <a:r>
              <a:rPr lang="hu-HU" dirty="0"/>
              <a:t> KJ, </a:t>
            </a:r>
            <a:r>
              <a:rPr lang="hu-HU" dirty="0" err="1"/>
              <a:t>Nestler</a:t>
            </a:r>
            <a:r>
              <a:rPr lang="hu-HU" dirty="0"/>
              <a:t> K, </a:t>
            </a:r>
            <a:r>
              <a:rPr lang="hu-HU" dirty="0" err="1"/>
              <a:t>Piekarski</a:t>
            </a:r>
            <a:r>
              <a:rPr lang="hu-HU" dirty="0"/>
              <a:t> C. Health </a:t>
            </a:r>
            <a:r>
              <a:rPr lang="hu-HU" dirty="0" err="1"/>
              <a:t>Risks</a:t>
            </a:r>
            <a:r>
              <a:rPr lang="hu-HU" dirty="0"/>
              <a:t> and </a:t>
            </a:r>
            <a:r>
              <a:rPr lang="hu-HU" dirty="0" err="1"/>
              <a:t>Interventions</a:t>
            </a:r>
            <a:r>
              <a:rPr lang="hu-HU" dirty="0"/>
              <a:t> in </a:t>
            </a:r>
            <a:r>
              <a:rPr lang="hu-HU" dirty="0" err="1"/>
              <a:t>Exertional</a:t>
            </a:r>
            <a:r>
              <a:rPr lang="hu-HU" dirty="0"/>
              <a:t> </a:t>
            </a:r>
            <a:r>
              <a:rPr lang="hu-HU" dirty="0" err="1"/>
              <a:t>Heat</a:t>
            </a:r>
            <a:r>
              <a:rPr lang="hu-HU" dirty="0"/>
              <a:t> </a:t>
            </a:r>
            <a:r>
              <a:rPr lang="hu-HU" dirty="0" err="1"/>
              <a:t>Stress</a:t>
            </a:r>
            <a:r>
              <a:rPr lang="hu-HU" dirty="0"/>
              <a:t>. </a:t>
            </a:r>
            <a:r>
              <a:rPr lang="hu-HU" dirty="0" err="1"/>
              <a:t>Dtsch</a:t>
            </a:r>
            <a:r>
              <a:rPr lang="hu-HU" dirty="0"/>
              <a:t> </a:t>
            </a:r>
            <a:r>
              <a:rPr lang="hu-HU" dirty="0" err="1"/>
              <a:t>Arztebl</a:t>
            </a:r>
            <a:r>
              <a:rPr lang="hu-HU" dirty="0"/>
              <a:t> Int. 2019 </a:t>
            </a:r>
            <a:r>
              <a:rPr lang="hu-HU" dirty="0" err="1"/>
              <a:t>Aug</a:t>
            </a:r>
            <a:r>
              <a:rPr lang="hu-HU" dirty="0"/>
              <a:t> 5;116(31-32):537-544. </a:t>
            </a:r>
            <a:r>
              <a:rPr lang="hu-HU" dirty="0" err="1"/>
              <a:t>doi</a:t>
            </a:r>
            <a:r>
              <a:rPr lang="hu-HU" dirty="0"/>
              <a:t>: 10.3238/arztebl.2019.0537. PMID: 31554541; PMCID: PMC6783627.</a:t>
            </a:r>
          </a:p>
          <a:p>
            <a:pPr>
              <a:lnSpc>
                <a:spcPct val="130000"/>
              </a:lnSpc>
            </a:pPr>
            <a:r>
              <a:rPr lang="hu-HU" dirty="0"/>
              <a:t>Public Health </a:t>
            </a:r>
            <a:r>
              <a:rPr lang="hu-HU" dirty="0" err="1"/>
              <a:t>advice</a:t>
            </a:r>
            <a:r>
              <a:rPr lang="hu-HU" dirty="0"/>
              <a:t> </a:t>
            </a:r>
            <a:r>
              <a:rPr lang="hu-HU" dirty="0" err="1"/>
              <a:t>on</a:t>
            </a:r>
            <a:r>
              <a:rPr lang="hu-HU" dirty="0"/>
              <a:t> </a:t>
            </a:r>
            <a:r>
              <a:rPr lang="hu-HU" dirty="0" err="1"/>
              <a:t>preventing</a:t>
            </a:r>
            <a:r>
              <a:rPr lang="hu-HU" dirty="0"/>
              <a:t> </a:t>
            </a:r>
            <a:r>
              <a:rPr lang="hu-HU" dirty="0" err="1"/>
              <a:t>health</a:t>
            </a:r>
            <a:r>
              <a:rPr lang="hu-HU" dirty="0"/>
              <a:t> </a:t>
            </a:r>
            <a:r>
              <a:rPr lang="hu-HU" dirty="0" err="1"/>
              <a:t>effects</a:t>
            </a:r>
            <a:r>
              <a:rPr lang="hu-HU" dirty="0"/>
              <a:t> of </a:t>
            </a:r>
            <a:r>
              <a:rPr lang="hu-HU" dirty="0" err="1"/>
              <a:t>heat</a:t>
            </a:r>
            <a:r>
              <a:rPr lang="hu-HU" dirty="0"/>
              <a:t>. WHO/EURO:2011-2510-42266-5869. </a:t>
            </a:r>
            <a:r>
              <a:rPr lang="hu-HU" dirty="0">
                <a:hlinkClick r:id="rId3"/>
              </a:rPr>
              <a:t>https://www.who.int/publications/i/item/public-health-advice-on-preventing-health-effects-of-heat</a:t>
            </a:r>
            <a:endParaRPr lang="hu-HU" dirty="0"/>
          </a:p>
          <a:p>
            <a:pPr>
              <a:lnSpc>
                <a:spcPct val="130000"/>
              </a:lnSpc>
            </a:pPr>
            <a:r>
              <a:rPr lang="hu-HU" dirty="0" err="1"/>
              <a:t>Savioli</a:t>
            </a:r>
            <a:r>
              <a:rPr lang="hu-HU" dirty="0"/>
              <a:t> G, </a:t>
            </a:r>
            <a:r>
              <a:rPr lang="hu-HU" dirty="0" err="1"/>
              <a:t>Zanza</a:t>
            </a:r>
            <a:r>
              <a:rPr lang="hu-HU" dirty="0"/>
              <a:t> C, </a:t>
            </a:r>
            <a:r>
              <a:rPr lang="hu-HU" dirty="0" err="1"/>
              <a:t>Longhitano</a:t>
            </a:r>
            <a:r>
              <a:rPr lang="hu-HU" dirty="0"/>
              <a:t> Y, </a:t>
            </a:r>
            <a:r>
              <a:rPr lang="hu-HU" dirty="0" err="1"/>
              <a:t>Nardone</a:t>
            </a:r>
            <a:r>
              <a:rPr lang="hu-HU" dirty="0"/>
              <a:t> A, </a:t>
            </a:r>
            <a:r>
              <a:rPr lang="hu-HU" dirty="0" err="1"/>
              <a:t>Varesi</a:t>
            </a:r>
            <a:r>
              <a:rPr lang="hu-HU" dirty="0"/>
              <a:t> A, </a:t>
            </a:r>
            <a:r>
              <a:rPr lang="hu-HU" dirty="0" err="1"/>
              <a:t>Ceresa</a:t>
            </a:r>
            <a:r>
              <a:rPr lang="hu-HU" dirty="0"/>
              <a:t> IF, </a:t>
            </a:r>
            <a:r>
              <a:rPr lang="hu-HU" dirty="0" err="1"/>
              <a:t>Manetti</a:t>
            </a:r>
            <a:r>
              <a:rPr lang="hu-HU" dirty="0"/>
              <a:t> AC, </a:t>
            </a:r>
            <a:r>
              <a:rPr lang="hu-HU" dirty="0" err="1"/>
              <a:t>Volonnino</a:t>
            </a:r>
            <a:r>
              <a:rPr lang="hu-HU" dirty="0"/>
              <a:t> G, </a:t>
            </a:r>
            <a:r>
              <a:rPr lang="hu-HU" dirty="0" err="1"/>
              <a:t>Maiese</a:t>
            </a:r>
            <a:r>
              <a:rPr lang="hu-HU" dirty="0"/>
              <a:t> A, La </a:t>
            </a:r>
            <a:r>
              <a:rPr lang="hu-HU" dirty="0" err="1"/>
              <a:t>Russa</a:t>
            </a:r>
            <a:r>
              <a:rPr lang="hu-HU" dirty="0"/>
              <a:t> R. </a:t>
            </a:r>
            <a:r>
              <a:rPr lang="hu-HU" dirty="0" err="1"/>
              <a:t>Heat-Related</a:t>
            </a:r>
            <a:r>
              <a:rPr lang="hu-HU" dirty="0"/>
              <a:t> </a:t>
            </a:r>
            <a:r>
              <a:rPr lang="hu-HU" dirty="0" err="1"/>
              <a:t>Illness</a:t>
            </a:r>
            <a:r>
              <a:rPr lang="hu-HU" dirty="0"/>
              <a:t> in </a:t>
            </a:r>
            <a:r>
              <a:rPr lang="hu-HU" dirty="0" err="1"/>
              <a:t>Emergency</a:t>
            </a:r>
            <a:r>
              <a:rPr lang="hu-HU" dirty="0"/>
              <a:t> and </a:t>
            </a:r>
            <a:r>
              <a:rPr lang="hu-HU" dirty="0" err="1"/>
              <a:t>Critical</a:t>
            </a:r>
            <a:r>
              <a:rPr lang="hu-HU" dirty="0"/>
              <a:t> </a:t>
            </a:r>
            <a:r>
              <a:rPr lang="hu-HU" dirty="0" err="1"/>
              <a:t>Care</a:t>
            </a:r>
            <a:r>
              <a:rPr lang="hu-HU" dirty="0"/>
              <a:t>: </a:t>
            </a:r>
            <a:r>
              <a:rPr lang="hu-HU" dirty="0" err="1"/>
              <a:t>Recommendations</a:t>
            </a:r>
            <a:r>
              <a:rPr lang="hu-HU" dirty="0"/>
              <a:t> </a:t>
            </a:r>
            <a:r>
              <a:rPr lang="hu-HU" dirty="0" err="1"/>
              <a:t>for</a:t>
            </a:r>
            <a:r>
              <a:rPr lang="hu-HU" dirty="0"/>
              <a:t> </a:t>
            </a:r>
            <a:r>
              <a:rPr lang="hu-HU" dirty="0" err="1"/>
              <a:t>Recognition</a:t>
            </a:r>
            <a:r>
              <a:rPr lang="hu-HU" dirty="0"/>
              <a:t> and Management </a:t>
            </a:r>
            <a:r>
              <a:rPr lang="hu-HU" dirty="0" err="1"/>
              <a:t>with</a:t>
            </a:r>
            <a:r>
              <a:rPr lang="hu-HU" dirty="0"/>
              <a:t> </a:t>
            </a:r>
            <a:r>
              <a:rPr lang="hu-HU" dirty="0" err="1"/>
              <a:t>Medico-Legal</a:t>
            </a:r>
            <a:r>
              <a:rPr lang="hu-HU" dirty="0"/>
              <a:t> </a:t>
            </a:r>
            <a:r>
              <a:rPr lang="hu-HU" dirty="0" err="1"/>
              <a:t>Considerations</a:t>
            </a:r>
            <a:r>
              <a:rPr lang="hu-HU" dirty="0"/>
              <a:t>. </a:t>
            </a:r>
            <a:r>
              <a:rPr lang="hu-HU" dirty="0" err="1"/>
              <a:t>Biomedicines</a:t>
            </a:r>
            <a:r>
              <a:rPr lang="hu-HU" dirty="0"/>
              <a:t>. 2022 </a:t>
            </a:r>
            <a:r>
              <a:rPr lang="hu-HU" dirty="0" err="1"/>
              <a:t>Oct</a:t>
            </a:r>
            <a:r>
              <a:rPr lang="hu-HU" dirty="0"/>
              <a:t> 12;10(10):2542. </a:t>
            </a:r>
            <a:r>
              <a:rPr lang="hu-HU" dirty="0" err="1"/>
              <a:t>doi</a:t>
            </a:r>
            <a:r>
              <a:rPr lang="hu-HU" dirty="0"/>
              <a:t>: 10.3390/biomedicines10102542. PMID: 36289804; PMCID: PMC9599879.</a:t>
            </a:r>
          </a:p>
          <a:p>
            <a:pPr>
              <a:lnSpc>
                <a:spcPct val="130000"/>
              </a:lnSpc>
            </a:pPr>
            <a:r>
              <a:rPr lang="hu-HU" dirty="0" err="1"/>
              <a:t>Šklebar</a:t>
            </a:r>
            <a:r>
              <a:rPr lang="hu-HU" dirty="0"/>
              <a:t> T, </a:t>
            </a:r>
            <a:r>
              <a:rPr lang="hu-HU" dirty="0" err="1"/>
              <a:t>Rudež</a:t>
            </a:r>
            <a:r>
              <a:rPr lang="hu-HU" dirty="0"/>
              <a:t> KD, </a:t>
            </a:r>
            <a:r>
              <a:rPr lang="hu-HU" dirty="0" err="1"/>
              <a:t>Rudež</a:t>
            </a:r>
            <a:r>
              <a:rPr lang="hu-HU" dirty="0"/>
              <a:t> LK, </a:t>
            </a:r>
            <a:r>
              <a:rPr lang="hu-HU" dirty="0" err="1"/>
              <a:t>Likić</a:t>
            </a:r>
            <a:r>
              <a:rPr lang="hu-HU" dirty="0"/>
              <a:t> R. Global </a:t>
            </a:r>
            <a:r>
              <a:rPr lang="hu-HU" dirty="0" err="1"/>
              <a:t>Warming</a:t>
            </a:r>
            <a:r>
              <a:rPr lang="hu-HU" dirty="0"/>
              <a:t> and </a:t>
            </a:r>
            <a:r>
              <a:rPr lang="hu-HU" dirty="0" err="1"/>
              <a:t>Prescribing</a:t>
            </a:r>
            <a:r>
              <a:rPr lang="hu-HU" dirty="0"/>
              <a:t>: A </a:t>
            </a:r>
            <a:r>
              <a:rPr lang="hu-HU" dirty="0" err="1"/>
              <a:t>Review</a:t>
            </a:r>
            <a:r>
              <a:rPr lang="hu-HU" dirty="0"/>
              <a:t> </a:t>
            </a:r>
            <a:r>
              <a:rPr lang="hu-HU" dirty="0" err="1"/>
              <a:t>on</a:t>
            </a:r>
            <a:r>
              <a:rPr lang="hu-HU" dirty="0"/>
              <a:t> </a:t>
            </a:r>
            <a:r>
              <a:rPr lang="hu-HU" dirty="0" err="1"/>
              <a:t>Medicines</a:t>
            </a:r>
            <a:r>
              <a:rPr lang="hu-HU" dirty="0"/>
              <a:t>' </a:t>
            </a:r>
            <a:r>
              <a:rPr lang="hu-HU" dirty="0" err="1"/>
              <a:t>Effects</a:t>
            </a:r>
            <a:r>
              <a:rPr lang="hu-HU" dirty="0"/>
              <a:t> and </a:t>
            </a:r>
            <a:r>
              <a:rPr lang="hu-HU" dirty="0" err="1"/>
              <a:t>Precautions</a:t>
            </a:r>
            <a:r>
              <a:rPr lang="hu-HU" dirty="0"/>
              <a:t>. </a:t>
            </a:r>
            <a:r>
              <a:rPr lang="hu-HU" dirty="0" err="1"/>
              <a:t>Psychiatr</a:t>
            </a:r>
            <a:r>
              <a:rPr lang="hu-HU" dirty="0"/>
              <a:t> </a:t>
            </a:r>
            <a:r>
              <a:rPr lang="hu-HU" dirty="0" err="1"/>
              <a:t>Danub</a:t>
            </a:r>
            <a:r>
              <a:rPr lang="hu-HU" dirty="0"/>
              <a:t>. 2022 Dec;34(</a:t>
            </a:r>
            <a:r>
              <a:rPr lang="hu-HU" dirty="0" err="1"/>
              <a:t>Suppl</a:t>
            </a:r>
            <a:r>
              <a:rPr lang="hu-HU" dirty="0"/>
              <a:t> 10):5-12. PMID: 36752238</a:t>
            </a:r>
            <a:r>
              <a:rPr lang="hu-HU" dirty="0" smtClean="0"/>
              <a:t>.</a:t>
            </a:r>
            <a:endParaRPr lang="de-DE" dirty="0"/>
          </a:p>
        </p:txBody>
      </p:sp>
    </p:spTree>
    <p:extLst>
      <p:ext uri="{BB962C8B-B14F-4D97-AF65-F5344CB8AC3E}">
        <p14:creationId xmlns:p14="http://schemas.microsoft.com/office/powerpoint/2010/main" val="3649151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b="1" dirty="0"/>
              <a:t>Az előadás segítségével megszerezhető ismeretek</a:t>
            </a:r>
            <a:endParaRPr lang="de-DE" dirty="0"/>
          </a:p>
        </p:txBody>
      </p:sp>
      <p:sp>
        <p:nvSpPr>
          <p:cNvPr id="3" name="Tartalom helye 2"/>
          <p:cNvSpPr>
            <a:spLocks noGrp="1"/>
          </p:cNvSpPr>
          <p:nvPr>
            <p:ph idx="1"/>
          </p:nvPr>
        </p:nvSpPr>
        <p:spPr>
          <a:xfrm>
            <a:off x="192505" y="1164566"/>
            <a:ext cx="11608431" cy="5141106"/>
          </a:xfrm>
        </p:spPr>
        <p:txBody>
          <a:bodyPr>
            <a:normAutofit/>
          </a:bodyPr>
          <a:lstStyle/>
          <a:p>
            <a:pPr marL="0" indent="0">
              <a:buNone/>
            </a:pPr>
            <a:r>
              <a:rPr lang="hu-HU" dirty="0" smtClean="0"/>
              <a:t>A tananyag elsajátítása után a hallgatók képesek lesznek</a:t>
            </a:r>
          </a:p>
          <a:p>
            <a:pPr lvl="1" algn="just"/>
            <a:r>
              <a:rPr lang="hu-HU" dirty="0" smtClean="0"/>
              <a:t>értelmezni, hogy emelkedett környezeti hőmérséklet esetén miként változhatnak az adott paciens számára előírt gyógyszerek mellékhatásai</a:t>
            </a:r>
          </a:p>
          <a:p>
            <a:pPr lvl="1" algn="just"/>
            <a:r>
              <a:rPr lang="hu-HU" dirty="0" smtClean="0"/>
              <a:t>átlátni, hogy emelkedett környezeti hőmérséklet esetén miért lehet szükséges bizonyos gyógyszerek adagolását megváltoztatni</a:t>
            </a:r>
          </a:p>
          <a:p>
            <a:pPr lvl="1" algn="just"/>
            <a:r>
              <a:rPr lang="hu-HU" dirty="0" smtClean="0"/>
              <a:t>értelmezni, hogy emelkedett környezeti hőmérséklet a gyógyszerek hatásosságat miként befolyásolhatja </a:t>
            </a:r>
          </a:p>
          <a:p>
            <a:pPr lvl="1" algn="just"/>
            <a:r>
              <a:rPr lang="hu-HU" dirty="0" smtClean="0"/>
              <a:t>felismerni a gyógyszeres terápia és a folyadékbevitel figyelemmel kísérésének szükségességét, különösen az idősek és a krónikus betegségekben szenvedők, különös tekintettel a keringési rendszer betegségeiben szenvedők esetében</a:t>
            </a:r>
          </a:p>
          <a:p>
            <a:pPr lvl="1" algn="just"/>
            <a:r>
              <a:rPr lang="hu-HU" dirty="0" smtClean="0"/>
              <a:t>a betegek számára, az emelkedett környezeti hőmérséklet okozta gyógyszerhasználat-módosítással kapcsolatos ajánlások főbb pontjait interpretálni</a:t>
            </a:r>
            <a:endParaRPr lang="hu-HU" dirty="0"/>
          </a:p>
        </p:txBody>
      </p:sp>
    </p:spTree>
    <p:extLst>
      <p:ext uri="{BB962C8B-B14F-4D97-AF65-F5344CB8AC3E}">
        <p14:creationId xmlns:p14="http://schemas.microsoft.com/office/powerpoint/2010/main" val="1482556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665018"/>
            <a:ext cx="11896825" cy="5664530"/>
          </a:xfrm>
        </p:spPr>
        <p:txBody>
          <a:bodyPr rtlCol="0"/>
          <a:lstStyle/>
          <a:p>
            <a:pPr marL="0" indent="0" algn="ctr" rtl="0">
              <a:buNone/>
            </a:pPr>
            <a:r>
              <a:rPr lang="hu" sz="3600" b="1" dirty="0" smtClean="0"/>
              <a:t>Köszönöm a </a:t>
            </a:r>
            <a:r>
              <a:rPr lang="hu" sz="3600" b="1" dirty="0"/>
              <a:t>figyelmet!</a:t>
            </a:r>
          </a:p>
          <a:p>
            <a:pPr marL="0" indent="0" algn="ctr">
              <a:buNone/>
            </a:pPr>
            <a:r>
              <a:rPr lang="hu-HU" sz="2000" dirty="0" smtClean="0"/>
              <a:t>Az </a:t>
            </a:r>
            <a:r>
              <a:rPr lang="hu-HU" sz="2000" dirty="0"/>
              <a:t>előadást az Európai Unió Erasmus+ programja által támogatott CLIMATEMED projekt szakértői dolgozták ki.</a:t>
            </a:r>
            <a:endParaRPr lang="en-US" sz="2000"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5"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9" name="Téglalap 8"/>
          <p:cNvSpPr/>
          <p:nvPr/>
        </p:nvSpPr>
        <p:spPr>
          <a:xfrm>
            <a:off x="266732" y="5320037"/>
            <a:ext cx="1590887" cy="655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dirty="0">
              <a:solidFill>
                <a:schemeClr val="tx1">
                  <a:lumMod val="65000"/>
                  <a:lumOff val="35000"/>
                </a:schemeClr>
              </a:solidFill>
            </a:endParaRPr>
          </a:p>
        </p:txBody>
      </p:sp>
      <p:sp>
        <p:nvSpPr>
          <p:cNvPr id="11" name="Téglalap 10"/>
          <p:cNvSpPr/>
          <p:nvPr/>
        </p:nvSpPr>
        <p:spPr>
          <a:xfrm>
            <a:off x="1930437" y="2856594"/>
            <a:ext cx="8989199"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Pécsi </a:t>
            </a:r>
            <a:r>
              <a:rPr lang="hu" dirty="0" smtClean="0">
                <a:solidFill>
                  <a:schemeClr val="tx1"/>
                </a:solidFill>
              </a:rPr>
              <a:t>Tudományegyetem, Általános </a:t>
            </a:r>
            <a:r>
              <a:rPr lang="hu" dirty="0">
                <a:solidFill>
                  <a:schemeClr val="tx1"/>
                </a:solidFill>
              </a:rPr>
              <a:t>Orvostudományi </a:t>
            </a:r>
            <a:r>
              <a:rPr lang="hu" dirty="0" smtClean="0">
                <a:solidFill>
                  <a:schemeClr val="tx1"/>
                </a:solidFill>
              </a:rPr>
              <a:t>Kar,</a:t>
            </a:r>
            <a:br>
              <a:rPr lang="hu" dirty="0" smtClean="0">
                <a:solidFill>
                  <a:schemeClr val="tx1"/>
                </a:solidFill>
              </a:rPr>
            </a:br>
            <a:r>
              <a:rPr lang="hu" dirty="0" smtClean="0">
                <a:solidFill>
                  <a:schemeClr val="tx1"/>
                </a:solidFill>
              </a:rPr>
              <a:t>Orvosi Népegészségtani Intézet - </a:t>
            </a:r>
            <a:r>
              <a:rPr lang="hu" dirty="0">
                <a:solidFill>
                  <a:schemeClr val="tx1"/>
                </a:solidFill>
              </a:rPr>
              <a:t>Pécs, Magyarország </a:t>
            </a:r>
          </a:p>
        </p:txBody>
      </p:sp>
      <p:sp>
        <p:nvSpPr>
          <p:cNvPr id="12" name="Téglalap 11"/>
          <p:cNvSpPr/>
          <p:nvPr/>
        </p:nvSpPr>
        <p:spPr>
          <a:xfrm>
            <a:off x="1930436" y="3471036"/>
            <a:ext cx="62732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Center for Health, Exercise and Sport Science - </a:t>
            </a:r>
            <a:r>
              <a:rPr lang="hu" dirty="0" smtClean="0">
                <a:solidFill>
                  <a:schemeClr val="tx1"/>
                </a:solidFill>
              </a:rPr>
              <a:t>Belgrád, </a:t>
            </a:r>
            <a:r>
              <a:rPr lang="hu" dirty="0">
                <a:solidFill>
                  <a:schemeClr val="tx1"/>
                </a:solidFill>
              </a:rPr>
              <a:t>Szerbia  </a:t>
            </a:r>
          </a:p>
        </p:txBody>
      </p:sp>
      <p:sp>
        <p:nvSpPr>
          <p:cNvPr id="13" name="Téglalap 12"/>
          <p:cNvSpPr/>
          <p:nvPr/>
        </p:nvSpPr>
        <p:spPr>
          <a:xfrm>
            <a:off x="1930436" y="4032200"/>
            <a:ext cx="7745190"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Nemzeti Népegészségügyi </a:t>
            </a:r>
            <a:r>
              <a:rPr lang="hu" dirty="0" smtClean="0">
                <a:solidFill>
                  <a:schemeClr val="tx1"/>
                </a:solidFill>
              </a:rPr>
              <a:t>és Gyógyszerészeti Központ </a:t>
            </a:r>
            <a:r>
              <a:rPr lang="hu" dirty="0">
                <a:solidFill>
                  <a:schemeClr val="tx1"/>
                </a:solidFill>
              </a:rPr>
              <a:t>- Budapest, Magyarország </a:t>
            </a:r>
          </a:p>
        </p:txBody>
      </p:sp>
      <p:sp>
        <p:nvSpPr>
          <p:cNvPr id="14" name="Téglalap 13"/>
          <p:cNvSpPr/>
          <p:nvPr/>
        </p:nvSpPr>
        <p:spPr>
          <a:xfrm>
            <a:off x="1930436" y="4744100"/>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rPr>
              <a:t>University College Cork - Írország Nemzeti Egyetem - Cork, Írország </a:t>
            </a:r>
          </a:p>
        </p:txBody>
      </p:sp>
      <p:sp>
        <p:nvSpPr>
          <p:cNvPr id="15" name="Téglalap 14"/>
          <p:cNvSpPr/>
          <p:nvPr/>
        </p:nvSpPr>
        <p:spPr>
          <a:xfrm>
            <a:off x="1930437" y="5397804"/>
            <a:ext cx="6557955"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hu" dirty="0">
                <a:solidFill>
                  <a:schemeClr val="tx1"/>
                </a:solidFill>
                <a:cs typeface="Times New Roman" panose="02020603050405020304" pitchFamily="18" charset="0"/>
              </a:rPr>
              <a:t>Universitatea de Medicina, Farmacie, Stinte si Tehnologie</a:t>
            </a:r>
            <a:r>
              <a:rPr lang="en-US" dirty="0">
                <a:solidFill>
                  <a:schemeClr val="tx1"/>
                </a:solidFill>
                <a:cs typeface="Times New Roman" panose="02020603050405020304" pitchFamily="18" charset="0"/>
              </a:rPr>
              <a:t/>
            </a:r>
            <a:br>
              <a:rPr lang="en-US" dirty="0">
                <a:solidFill>
                  <a:schemeClr val="tx1"/>
                </a:solidFill>
                <a:cs typeface="Times New Roman" panose="02020603050405020304" pitchFamily="18" charset="0"/>
              </a:rPr>
            </a:br>
            <a:r>
              <a:rPr lang="hu" dirty="0">
                <a:solidFill>
                  <a:schemeClr val="tx1"/>
                </a:solidFill>
                <a:cs typeface="Times New Roman" panose="02020603050405020304" pitchFamily="18" charset="0"/>
              </a:rPr>
              <a:t>George Emil Palade din Tirgu Mures</a:t>
            </a:r>
            <a:r>
              <a:rPr lang="hu" sz="800" dirty="0">
                <a:solidFill>
                  <a:schemeClr val="tx1"/>
                </a:solidFill>
                <a:cs typeface="Times New Roman" panose="02020603050405020304" pitchFamily="18" charset="0"/>
              </a:rPr>
              <a:t> </a:t>
            </a:r>
            <a:r>
              <a:rPr lang="hu" sz="800" dirty="0" smtClean="0">
                <a:solidFill>
                  <a:schemeClr val="tx1"/>
                </a:solidFill>
                <a:cs typeface="Times New Roman" panose="02020603050405020304" pitchFamily="18" charset="0"/>
              </a:rPr>
              <a:t> </a:t>
            </a:r>
            <a:r>
              <a:rPr lang="hu" dirty="0" smtClean="0">
                <a:solidFill>
                  <a:schemeClr val="tx1"/>
                </a:solidFill>
              </a:rPr>
              <a:t>- </a:t>
            </a:r>
            <a:r>
              <a:rPr lang="hu" dirty="0" smtClean="0">
                <a:solidFill>
                  <a:schemeClr val="tx1"/>
                </a:solidFill>
                <a:cs typeface="Times New Roman" panose="02020603050405020304" pitchFamily="18" charset="0"/>
              </a:rPr>
              <a:t>Marosvásárhely, </a:t>
            </a:r>
            <a:r>
              <a:rPr lang="hu" dirty="0">
                <a:solidFill>
                  <a:schemeClr val="tx1"/>
                </a:solidFill>
                <a:cs typeface="Times New Roman" panose="02020603050405020304" pitchFamily="18" charset="0"/>
              </a:rPr>
              <a:t>Románia</a:t>
            </a:r>
            <a:r>
              <a:rPr lang="hu" dirty="0">
                <a:solidFill>
                  <a:schemeClr val="tx1"/>
                </a:solidFill>
              </a:rPr>
              <a:t>  </a:t>
            </a:r>
          </a:p>
        </p:txBody>
      </p:sp>
      <p:pic>
        <p:nvPicPr>
          <p:cNvPr id="16" name="Kép 15"/>
          <p:cNvPicPr>
            <a:picLocks noChangeAspect="1"/>
          </p:cNvPicPr>
          <p:nvPr/>
        </p:nvPicPr>
        <p:blipFill>
          <a:blip r:embed="rId6"/>
          <a:stretch>
            <a:fillRect/>
          </a:stretch>
        </p:blipFill>
        <p:spPr>
          <a:xfrm>
            <a:off x="297191" y="5380125"/>
            <a:ext cx="1529969" cy="676474"/>
          </a:xfrm>
          <a:prstGeom prst="rect">
            <a:avLst/>
          </a:prstGeom>
        </p:spPr>
      </p:pic>
    </p:spTree>
    <p:extLst>
      <p:ext uri="{BB962C8B-B14F-4D97-AF65-F5344CB8AC3E}">
        <p14:creationId xmlns:p14="http://schemas.microsoft.com/office/powerpoint/2010/main" val="2564599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95174" y="112144"/>
            <a:ext cx="11896826" cy="904668"/>
          </a:xfrm>
        </p:spPr>
        <p:txBody>
          <a:bodyPr rtlCol="0">
            <a:noAutofit/>
          </a:bodyPr>
          <a:lstStyle/>
          <a:p>
            <a:pPr rtl="0"/>
            <a:r>
              <a:rPr lang="hu" sz="3000" b="1" dirty="0">
                <a:solidFill>
                  <a:schemeClr val="tx1"/>
                </a:solidFill>
              </a:rPr>
              <a:t>Milyen </a:t>
            </a:r>
            <a:r>
              <a:rPr lang="hu" sz="3000" b="1" dirty="0" smtClean="0">
                <a:solidFill>
                  <a:schemeClr val="tx1"/>
                </a:solidFill>
              </a:rPr>
              <a:t>hatásai lehetnek </a:t>
            </a:r>
            <a:r>
              <a:rPr lang="hu" sz="3000" b="1" dirty="0">
                <a:solidFill>
                  <a:schemeClr val="tx1"/>
                </a:solidFill>
              </a:rPr>
              <a:t>a gyógyszereknek a szervezet </a:t>
            </a:r>
            <a:r>
              <a:rPr lang="hu" sz="3000" b="1" dirty="0" smtClean="0">
                <a:solidFill>
                  <a:schemeClr val="tx1"/>
                </a:solidFill>
              </a:rPr>
              <a:t>hőszabályozási </a:t>
            </a:r>
            <a:r>
              <a:rPr lang="hu" sz="3000" b="1" dirty="0">
                <a:solidFill>
                  <a:schemeClr val="tx1"/>
                </a:solidFill>
              </a:rPr>
              <a:t>mechanizmusára?</a:t>
            </a:r>
          </a:p>
        </p:txBody>
      </p:sp>
      <p:sp>
        <p:nvSpPr>
          <p:cNvPr id="3" name="Tartalom helye 2"/>
          <p:cNvSpPr>
            <a:spLocks noGrp="1"/>
          </p:cNvSpPr>
          <p:nvPr>
            <p:ph idx="1"/>
          </p:nvPr>
        </p:nvSpPr>
        <p:spPr>
          <a:xfrm>
            <a:off x="483079" y="2458528"/>
            <a:ext cx="10472467" cy="3743864"/>
          </a:xfrm>
        </p:spPr>
        <p:txBody>
          <a:bodyPr rtlCol="0">
            <a:noAutofit/>
          </a:bodyPr>
          <a:lstStyle/>
          <a:p>
            <a:pPr marL="0" indent="0" algn="just">
              <a:buNone/>
            </a:pPr>
            <a:r>
              <a:rPr lang="hu-HU" dirty="0" smtClean="0"/>
              <a:t>A</a:t>
            </a:r>
            <a:r>
              <a:rPr lang="hu-HU" dirty="0" smtClean="0">
                <a:solidFill>
                  <a:schemeClr val="tx1"/>
                </a:solidFill>
              </a:rPr>
              <a:t> gyógyszeres kezelés hatással lehet a betegek hőháztartásának szabályozására, ami számos egészségproblémát okozhat (WHO, 2009): </a:t>
            </a:r>
          </a:p>
          <a:p>
            <a:pPr lvl="1">
              <a:spcBef>
                <a:spcPts val="0"/>
              </a:spcBef>
            </a:pPr>
            <a:r>
              <a:rPr lang="hu-HU" sz="2200" dirty="0" smtClean="0"/>
              <a:t>megváltoztatja a központi hőszabályozást és ezáltal a fiziológiai és viselkedési válaszokat;</a:t>
            </a:r>
          </a:p>
          <a:p>
            <a:pPr lvl="1">
              <a:spcBef>
                <a:spcPts val="0"/>
              </a:spcBef>
            </a:pPr>
            <a:r>
              <a:rPr lang="hu-HU" sz="2200" dirty="0" smtClean="0"/>
              <a:t>megváltoztatja a kognitív éberséget, ami például fokozott álmosságot és a hőkerülő magatartás csökkenését okozhat.</a:t>
            </a:r>
            <a:endParaRPr lang="hu-HU" sz="2200" dirty="0" smtClean="0"/>
          </a:p>
        </p:txBody>
      </p:sp>
    </p:spTree>
    <p:extLst>
      <p:ext uri="{BB962C8B-B14F-4D97-AF65-F5344CB8AC3E}">
        <p14:creationId xmlns:p14="http://schemas.microsoft.com/office/powerpoint/2010/main" val="2964170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rotWithShape="1">
          <a:blip r:embed="rId2"/>
          <a:srcRect l="1693" t="1750"/>
          <a:stretch/>
        </p:blipFill>
        <p:spPr>
          <a:xfrm>
            <a:off x="5000884" y="26190"/>
            <a:ext cx="5816861" cy="6238339"/>
          </a:xfrm>
          <a:prstGeom prst="rect">
            <a:avLst/>
          </a:prstGeom>
        </p:spPr>
      </p:pic>
      <p:pic>
        <p:nvPicPr>
          <p:cNvPr id="6" name="Kép 5"/>
          <p:cNvPicPr>
            <a:picLocks noChangeAspect="1"/>
          </p:cNvPicPr>
          <p:nvPr/>
        </p:nvPicPr>
        <p:blipFill>
          <a:blip r:embed="rId3"/>
          <a:stretch>
            <a:fillRect/>
          </a:stretch>
        </p:blipFill>
        <p:spPr>
          <a:xfrm>
            <a:off x="93272" y="5907746"/>
            <a:ext cx="4418342" cy="356783"/>
          </a:xfrm>
          <a:prstGeom prst="rect">
            <a:avLst/>
          </a:prstGeom>
        </p:spPr>
      </p:pic>
      <p:grpSp>
        <p:nvGrpSpPr>
          <p:cNvPr id="5" name="Csoportba foglalás 4"/>
          <p:cNvGrpSpPr/>
          <p:nvPr/>
        </p:nvGrpSpPr>
        <p:grpSpPr>
          <a:xfrm>
            <a:off x="299488" y="1484054"/>
            <a:ext cx="4012253" cy="2509975"/>
            <a:chOff x="299488" y="1484054"/>
            <a:chExt cx="4012253" cy="2509975"/>
          </a:xfrm>
        </p:grpSpPr>
        <p:pic>
          <p:nvPicPr>
            <p:cNvPr id="7" name="Kép 6"/>
            <p:cNvPicPr>
              <a:picLocks noChangeAspect="1"/>
            </p:cNvPicPr>
            <p:nvPr/>
          </p:nvPicPr>
          <p:blipFill rotWithShape="1">
            <a:blip r:embed="rId2"/>
            <a:srcRect l="1693" t="1750" r="57299" b="74343"/>
            <a:stretch/>
          </p:blipFill>
          <p:spPr>
            <a:xfrm>
              <a:off x="299488" y="1484054"/>
              <a:ext cx="4012253" cy="2509975"/>
            </a:xfrm>
            <a:prstGeom prst="rect">
              <a:avLst/>
            </a:prstGeom>
          </p:spPr>
        </p:pic>
        <p:pic>
          <p:nvPicPr>
            <p:cNvPr id="3" name="Kép 2"/>
            <p:cNvPicPr>
              <a:picLocks noChangeAspect="1"/>
            </p:cNvPicPr>
            <p:nvPr/>
          </p:nvPicPr>
          <p:blipFill>
            <a:blip r:embed="rId4"/>
            <a:stretch>
              <a:fillRect/>
            </a:stretch>
          </p:blipFill>
          <p:spPr>
            <a:xfrm>
              <a:off x="833687" y="2001704"/>
              <a:ext cx="2920165" cy="1552128"/>
            </a:xfrm>
            <a:prstGeom prst="rect">
              <a:avLst/>
            </a:prstGeom>
          </p:spPr>
        </p:pic>
      </p:grpSp>
      <p:sp>
        <p:nvSpPr>
          <p:cNvPr id="8" name="Szövegdoboz 7"/>
          <p:cNvSpPr txBox="1"/>
          <p:nvPr/>
        </p:nvSpPr>
        <p:spPr>
          <a:xfrm>
            <a:off x="998219" y="1769545"/>
            <a:ext cx="2608447" cy="1938992"/>
          </a:xfrm>
          <a:prstGeom prst="rect">
            <a:avLst/>
          </a:prstGeom>
          <a:noFill/>
        </p:spPr>
        <p:txBody>
          <a:bodyPr wrap="square" rtlCol="0">
            <a:spAutoFit/>
          </a:bodyPr>
          <a:lstStyle/>
          <a:p>
            <a:pPr algn="ctr"/>
            <a:r>
              <a:rPr lang="hu-HU" sz="3000" b="1" dirty="0" smtClean="0"/>
              <a:t>A környezeti hőhatásokra érzékeny gyógyszerek</a:t>
            </a:r>
            <a:endParaRPr lang="de-DE" sz="3000" b="1" dirty="0"/>
          </a:p>
        </p:txBody>
      </p:sp>
    </p:spTree>
    <p:extLst>
      <p:ext uri="{BB962C8B-B14F-4D97-AF65-F5344CB8AC3E}">
        <p14:creationId xmlns:p14="http://schemas.microsoft.com/office/powerpoint/2010/main" val="368800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áblázat 5"/>
          <p:cNvGraphicFramePr>
            <a:graphicFrameLocks noGrp="1"/>
          </p:cNvGraphicFramePr>
          <p:nvPr>
            <p:extLst>
              <p:ext uri="{D42A27DB-BD31-4B8C-83A1-F6EECF244321}">
                <p14:modId xmlns:p14="http://schemas.microsoft.com/office/powerpoint/2010/main" val="1806175977"/>
              </p:ext>
            </p:extLst>
          </p:nvPr>
        </p:nvGraphicFramePr>
        <p:xfrm>
          <a:off x="452672" y="95389"/>
          <a:ext cx="11579382" cy="4544841"/>
        </p:xfrm>
        <a:graphic>
          <a:graphicData uri="http://schemas.openxmlformats.org/drawingml/2006/table">
            <a:tbl>
              <a:tblPr firstRow="1" bandRow="1">
                <a:tableStyleId>{5C22544A-7EE6-4342-B048-85BDC9FD1C3A}</a:tableStyleId>
              </a:tblPr>
              <a:tblGrid>
                <a:gridCol w="5789691">
                  <a:extLst>
                    <a:ext uri="{9D8B030D-6E8A-4147-A177-3AD203B41FA5}">
                      <a16:colId xmlns:a16="http://schemas.microsoft.com/office/drawing/2014/main" val="659505282"/>
                    </a:ext>
                  </a:extLst>
                </a:gridCol>
                <a:gridCol w="5789691">
                  <a:extLst>
                    <a:ext uri="{9D8B030D-6E8A-4147-A177-3AD203B41FA5}">
                      <a16:colId xmlns:a16="http://schemas.microsoft.com/office/drawing/2014/main" val="1066642405"/>
                    </a:ext>
                  </a:extLst>
                </a:gridCol>
              </a:tblGrid>
              <a:tr h="425151">
                <a:tc>
                  <a:txBody>
                    <a:bodyPr/>
                    <a:lstStyle/>
                    <a:p>
                      <a:r>
                        <a:rPr lang="hu-HU" sz="1800" b="1" i="0" u="none" strike="noStrike" kern="1200" baseline="0" noProof="0" dirty="0" smtClean="0">
                          <a:solidFill>
                            <a:schemeClr val="lt1"/>
                          </a:solidFill>
                          <a:latin typeface="+mn-lt"/>
                          <a:ea typeface="+mn-ea"/>
                          <a:cs typeface="+mn-cs"/>
                        </a:rPr>
                        <a:t>Gyógyszerek</a:t>
                      </a:r>
                      <a:endParaRPr lang="hu-HU" sz="1800" b="1" i="0" u="none" strike="noStrike" kern="1200" baseline="0" noProof="0" dirty="0">
                        <a:solidFill>
                          <a:schemeClr val="lt1"/>
                        </a:solidFill>
                        <a:latin typeface="+mn-lt"/>
                        <a:ea typeface="+mn-ea"/>
                        <a:cs typeface="+mn-cs"/>
                      </a:endParaRPr>
                    </a:p>
                  </a:txBody>
                  <a:tcPr/>
                </a:tc>
                <a:tc>
                  <a:txBody>
                    <a:bodyPr/>
                    <a:lstStyle/>
                    <a:p>
                      <a:r>
                        <a:rPr lang="hu-HU" sz="1800" b="1" i="0" u="none" strike="noStrike" kern="1200" baseline="0" noProof="0" dirty="0" smtClean="0">
                          <a:solidFill>
                            <a:schemeClr val="lt1"/>
                          </a:solidFill>
                          <a:latin typeface="+mn-lt"/>
                          <a:ea typeface="+mn-ea"/>
                          <a:cs typeface="+mn-cs"/>
                        </a:rPr>
                        <a:t>Lehetséges mellékhatások</a:t>
                      </a:r>
                      <a:endParaRPr lang="hu-HU" noProof="0" dirty="0"/>
                    </a:p>
                  </a:txBody>
                  <a:tcPr/>
                </a:tc>
                <a:extLst>
                  <a:ext uri="{0D108BD9-81ED-4DB2-BD59-A6C34878D82A}">
                    <a16:rowId xmlns:a16="http://schemas.microsoft.com/office/drawing/2014/main" val="1563092562"/>
                  </a:ext>
                </a:extLst>
              </a:tr>
              <a:tr h="125879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0" i="0" u="none" strike="noStrike" kern="1200" baseline="0" noProof="0" dirty="0" smtClean="0">
                          <a:solidFill>
                            <a:schemeClr val="tx1"/>
                          </a:solidFill>
                          <a:latin typeface="+mn-lt"/>
                          <a:ea typeface="+mn-ea"/>
                          <a:cs typeface="+mn-cs"/>
                        </a:rPr>
                        <a:t>Anti-</a:t>
                      </a:r>
                      <a:r>
                        <a:rPr lang="hu-HU" sz="1800" b="0" i="0" u="none" strike="noStrike" kern="1200" baseline="0" noProof="0" dirty="0" err="1" smtClean="0">
                          <a:solidFill>
                            <a:schemeClr val="tx1"/>
                          </a:solidFill>
                          <a:latin typeface="+mn-lt"/>
                          <a:ea typeface="+mn-ea"/>
                          <a:cs typeface="+mn-cs"/>
                        </a:rPr>
                        <a:t>cholinerg</a:t>
                      </a:r>
                      <a:r>
                        <a:rPr lang="hu-HU" sz="1800" b="0" i="0" u="none" strike="noStrike" kern="1200" baseline="0" noProof="0" dirty="0" smtClean="0">
                          <a:solidFill>
                            <a:schemeClr val="tx1"/>
                          </a:solidFill>
                          <a:latin typeface="+mn-lt"/>
                          <a:ea typeface="+mn-ea"/>
                          <a:cs typeface="+mn-cs"/>
                        </a:rPr>
                        <a:t> hatásúak</a:t>
                      </a:r>
                      <a:endParaRPr lang="hu-HU" sz="1800" b="0" i="0" u="none" strike="noStrike" kern="1200" baseline="0" noProof="0" dirty="0">
                        <a:solidFill>
                          <a:schemeClr val="tx1"/>
                        </a:solidFill>
                        <a:latin typeface="+mn-lt"/>
                        <a:ea typeface="+mn-ea"/>
                        <a:cs typeface="+mn-cs"/>
                      </a:endParaRPr>
                    </a:p>
                    <a:p>
                      <a:endParaRPr lang="hu-HU" noProof="0" dirty="0">
                        <a:solidFill>
                          <a:schemeClr val="tx1"/>
                        </a:solidFill>
                      </a:endParaRPr>
                    </a:p>
                  </a:txBody>
                  <a:tcPr anchor="ctr"/>
                </a:tc>
                <a:tc>
                  <a:txBody>
                    <a:bodyPr/>
                    <a:lstStyle/>
                    <a:p>
                      <a:r>
                        <a:rPr lang="hu-HU" noProof="0" dirty="0" smtClean="0"/>
                        <a:t>Befolyásolhatja a központi hőszabályozást, csökkentheti a kognitív éberséget, és megakadályozhatja, vagy csökkentheti az izzadást (számos alábbi gyógyszer </a:t>
                      </a:r>
                      <a:r>
                        <a:rPr lang="hu-HU" noProof="0" dirty="0" err="1" smtClean="0"/>
                        <a:t>antikolinerg</a:t>
                      </a:r>
                      <a:r>
                        <a:rPr lang="hu-HU" noProof="0" dirty="0" smtClean="0"/>
                        <a:t> hatású)</a:t>
                      </a:r>
                      <a:endParaRPr lang="hu-HU" noProof="0" dirty="0"/>
                    </a:p>
                  </a:txBody>
                  <a:tcPr anchor="ctr"/>
                </a:tc>
                <a:extLst>
                  <a:ext uri="{0D108BD9-81ED-4DB2-BD59-A6C34878D82A}">
                    <a16:rowId xmlns:a16="http://schemas.microsoft.com/office/drawing/2014/main" val="115468102"/>
                  </a:ext>
                </a:extLst>
              </a:tr>
              <a:tr h="7440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0" i="0" u="none" strike="noStrike" kern="1200" baseline="0" noProof="0" dirty="0" err="1" smtClean="0">
                          <a:solidFill>
                            <a:schemeClr val="tx1"/>
                          </a:solidFill>
                          <a:latin typeface="+mn-lt"/>
                          <a:ea typeface="+mn-ea"/>
                          <a:cs typeface="+mn-cs"/>
                        </a:rPr>
                        <a:t>Antihistaminok</a:t>
                      </a:r>
                      <a:endParaRPr lang="hu-HU" noProof="0" dirty="0">
                        <a:solidFill>
                          <a:schemeClr val="tx1"/>
                        </a:solidFill>
                      </a:endParaRPr>
                    </a:p>
                  </a:txBody>
                  <a:tcPr anchor="ctr"/>
                </a:tc>
                <a:tc>
                  <a:txBody>
                    <a:bodyPr/>
                    <a:lstStyle/>
                    <a:p>
                      <a:r>
                        <a:rPr lang="hu-HU" noProof="0" dirty="0" smtClean="0"/>
                        <a:t>Gátolhatja az izzadási mechanizmust, és csökkentheti a szisztolés vérnyomást.</a:t>
                      </a:r>
                      <a:endParaRPr lang="hu-HU" noProof="0" dirty="0"/>
                    </a:p>
                  </a:txBody>
                  <a:tcPr anchor="ctr"/>
                </a:tc>
                <a:extLst>
                  <a:ext uri="{0D108BD9-81ED-4DB2-BD59-A6C34878D82A}">
                    <a16:rowId xmlns:a16="http://schemas.microsoft.com/office/drawing/2014/main" val="2705827802"/>
                  </a:ext>
                </a:extLst>
              </a:tr>
              <a:tr h="10628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0" i="0" u="none" strike="noStrike" kern="1200" baseline="0" noProof="0" dirty="0" smtClean="0">
                          <a:solidFill>
                            <a:schemeClr val="tx1"/>
                          </a:solidFill>
                          <a:latin typeface="+mn-lt"/>
                          <a:ea typeface="+mn-ea"/>
                          <a:cs typeface="+mn-cs"/>
                        </a:rPr>
                        <a:t>Anti-Parkinsonszerek</a:t>
                      </a:r>
                      <a:endParaRPr lang="hu-HU" noProof="0" dirty="0">
                        <a:solidFill>
                          <a:schemeClr val="tx1"/>
                        </a:solidFill>
                      </a:endParaRPr>
                    </a:p>
                  </a:txBody>
                  <a:tcPr anchor="ctr"/>
                </a:tc>
                <a:tc>
                  <a:txBody>
                    <a:bodyPr/>
                    <a:lstStyle/>
                    <a:p>
                      <a:r>
                        <a:rPr lang="hu-HU" noProof="0" dirty="0" smtClean="0"/>
                        <a:t>Gátolhatja az izzadási mechanizmust, csökkentheti a szisztolés vérnyomást, és szédülést és zavartságot okozhat.</a:t>
                      </a:r>
                      <a:endParaRPr lang="hu-HU" noProof="0" dirty="0"/>
                    </a:p>
                  </a:txBody>
                  <a:tcPr anchor="ctr"/>
                </a:tc>
                <a:extLst>
                  <a:ext uri="{0D108BD9-81ED-4DB2-BD59-A6C34878D82A}">
                    <a16:rowId xmlns:a16="http://schemas.microsoft.com/office/drawing/2014/main" val="4278197553"/>
                  </a:ext>
                </a:extLst>
              </a:tr>
              <a:tr h="10540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0" i="0" u="none" strike="noStrike" kern="1200" baseline="0" noProof="0" dirty="0" err="1" smtClean="0">
                          <a:solidFill>
                            <a:schemeClr val="tx1"/>
                          </a:solidFill>
                          <a:latin typeface="+mn-lt"/>
                          <a:ea typeface="+mn-ea"/>
                          <a:cs typeface="+mn-cs"/>
                        </a:rPr>
                        <a:t>Antipsychoticumok</a:t>
                      </a:r>
                      <a:endParaRPr lang="hu-HU" sz="1800" b="0" i="0" u="none" strike="noStrike" kern="1200" baseline="0" noProof="0" dirty="0">
                        <a:solidFill>
                          <a:schemeClr val="tx1"/>
                        </a:solidFill>
                        <a:latin typeface="+mn-lt"/>
                        <a:ea typeface="+mn-ea"/>
                        <a:cs typeface="+mn-cs"/>
                      </a:endParaRPr>
                    </a:p>
                    <a:p>
                      <a:endParaRPr lang="hu-HU" noProof="0" dirty="0">
                        <a:solidFill>
                          <a:schemeClr val="tx1"/>
                        </a:solidFill>
                      </a:endParaRPr>
                    </a:p>
                  </a:txBody>
                  <a:tcPr anchor="ctr"/>
                </a:tc>
                <a:tc>
                  <a:txBody>
                    <a:bodyPr/>
                    <a:lstStyle/>
                    <a:p>
                      <a:r>
                        <a:rPr lang="hu-HU" noProof="0" dirty="0" smtClean="0"/>
                        <a:t>Gátolhatja az izzadási mechanizmust, és csökkentheti a szisztolés vérnyomást, a központi hőszabályozást, a kognitív éberséget és az értágulatot.</a:t>
                      </a:r>
                      <a:endParaRPr lang="hu-HU" noProof="0" dirty="0"/>
                    </a:p>
                  </a:txBody>
                  <a:tcPr anchor="ctr"/>
                </a:tc>
                <a:extLst>
                  <a:ext uri="{0D108BD9-81ED-4DB2-BD59-A6C34878D82A}">
                    <a16:rowId xmlns:a16="http://schemas.microsoft.com/office/drawing/2014/main" val="1725951268"/>
                  </a:ext>
                </a:extLst>
              </a:tr>
            </a:tbl>
          </a:graphicData>
        </a:graphic>
      </p:graphicFrame>
      <p:graphicFrame>
        <p:nvGraphicFramePr>
          <p:cNvPr id="7" name="Táblázat 6"/>
          <p:cNvGraphicFramePr>
            <a:graphicFrameLocks noGrp="1"/>
          </p:cNvGraphicFramePr>
          <p:nvPr>
            <p:extLst>
              <p:ext uri="{D42A27DB-BD31-4B8C-83A1-F6EECF244321}">
                <p14:modId xmlns:p14="http://schemas.microsoft.com/office/powerpoint/2010/main" val="4162729222"/>
              </p:ext>
            </p:extLst>
          </p:nvPr>
        </p:nvGraphicFramePr>
        <p:xfrm>
          <a:off x="452672" y="4640230"/>
          <a:ext cx="11579382" cy="1502875"/>
        </p:xfrm>
        <a:graphic>
          <a:graphicData uri="http://schemas.openxmlformats.org/drawingml/2006/table">
            <a:tbl>
              <a:tblPr firstRow="1" bandRow="1">
                <a:tableStyleId>{5C22544A-7EE6-4342-B048-85BDC9FD1C3A}</a:tableStyleId>
              </a:tblPr>
              <a:tblGrid>
                <a:gridCol w="5789691">
                  <a:extLst>
                    <a:ext uri="{9D8B030D-6E8A-4147-A177-3AD203B41FA5}">
                      <a16:colId xmlns:a16="http://schemas.microsoft.com/office/drawing/2014/main" val="224579570"/>
                    </a:ext>
                  </a:extLst>
                </a:gridCol>
                <a:gridCol w="5789691">
                  <a:extLst>
                    <a:ext uri="{9D8B030D-6E8A-4147-A177-3AD203B41FA5}">
                      <a16:colId xmlns:a16="http://schemas.microsoft.com/office/drawing/2014/main" val="4194266192"/>
                    </a:ext>
                  </a:extLst>
                </a:gridCol>
              </a:tblGrid>
              <a:tr h="588475">
                <a:tc>
                  <a:txBody>
                    <a:bodyPr/>
                    <a:lstStyle/>
                    <a:p>
                      <a:r>
                        <a:rPr lang="hu-HU" sz="1800" b="0" i="0" u="none" strike="noStrike" kern="1200" baseline="0" dirty="0" err="1" smtClean="0">
                          <a:solidFill>
                            <a:schemeClr val="tx1"/>
                          </a:solidFill>
                          <a:latin typeface="+mn-lt"/>
                          <a:ea typeface="+mn-ea"/>
                          <a:cs typeface="+mn-cs"/>
                        </a:rPr>
                        <a:t>Antiepilepticumok</a:t>
                      </a:r>
                      <a:endParaRPr lang="hu-HU" dirty="0">
                        <a:solidFill>
                          <a:schemeClr val="tx1"/>
                        </a:solidFill>
                      </a:endParaRPr>
                    </a:p>
                  </a:txBody>
                  <a:tcPr/>
                </a:tc>
                <a:tc>
                  <a:txBody>
                    <a:bodyPr/>
                    <a:lstStyle/>
                    <a:p>
                      <a:r>
                        <a:rPr lang="hu-HU" b="0" dirty="0" smtClean="0">
                          <a:solidFill>
                            <a:schemeClr val="tx1"/>
                          </a:solidFill>
                        </a:rPr>
                        <a:t>Csökkentheti a kognitív éberséget és fokozhatja a szédülést.</a:t>
                      </a:r>
                      <a:endParaRPr lang="hu-HU" b="0" dirty="0">
                        <a:solidFill>
                          <a:schemeClr val="tx1"/>
                        </a:solidFill>
                      </a:endParaRPr>
                    </a:p>
                  </a:txBody>
                  <a:tcPr/>
                </a:tc>
                <a:extLst>
                  <a:ext uri="{0D108BD9-81ED-4DB2-BD59-A6C34878D82A}">
                    <a16:rowId xmlns:a16="http://schemas.microsoft.com/office/drawing/2014/main" val="2348945704"/>
                  </a:ext>
                </a:extLst>
              </a:tr>
              <a:tr h="401523">
                <a:tc>
                  <a:txBody>
                    <a:bodyPr/>
                    <a:lstStyle/>
                    <a:p>
                      <a:r>
                        <a:rPr lang="hu-HU" noProof="0" dirty="0" smtClean="0"/>
                        <a:t>Egyéb gyógyszerosztályok, például hányás, szédülés elleni gyógyszerek, gyomor-bélrendszeri gyógyszerek, vizeletinkontinencia elleni gyógyszerek</a:t>
                      </a:r>
                      <a:endParaRPr lang="hu-HU" noProof="0" dirty="0"/>
                    </a:p>
                  </a:txBody>
                  <a:tcPr anchor="ctr"/>
                </a:tc>
                <a:tc>
                  <a:txBody>
                    <a:bodyPr/>
                    <a:lstStyle/>
                    <a:p>
                      <a:r>
                        <a:rPr lang="hu-HU" noProof="0" dirty="0" smtClean="0"/>
                        <a:t>Anti-</a:t>
                      </a:r>
                      <a:r>
                        <a:rPr lang="hu-HU" noProof="0" dirty="0" err="1" smtClean="0"/>
                        <a:t>kolinerg</a:t>
                      </a:r>
                      <a:r>
                        <a:rPr lang="hu-HU" noProof="0" dirty="0" smtClean="0"/>
                        <a:t> hatásúak is</a:t>
                      </a:r>
                      <a:endParaRPr lang="hu-HU" noProof="0" dirty="0"/>
                    </a:p>
                  </a:txBody>
                  <a:tcPr anchor="ctr"/>
                </a:tc>
                <a:extLst>
                  <a:ext uri="{0D108BD9-81ED-4DB2-BD59-A6C34878D82A}">
                    <a16:rowId xmlns:a16="http://schemas.microsoft.com/office/drawing/2014/main" val="1014438977"/>
                  </a:ext>
                </a:extLst>
              </a:tr>
            </a:tbl>
          </a:graphicData>
        </a:graphic>
      </p:graphicFrame>
      <p:sp>
        <p:nvSpPr>
          <p:cNvPr id="8" name="Szövegdoboz 7"/>
          <p:cNvSpPr txBox="1"/>
          <p:nvPr/>
        </p:nvSpPr>
        <p:spPr>
          <a:xfrm>
            <a:off x="103517" y="6151745"/>
            <a:ext cx="11984966" cy="215444"/>
          </a:xfrm>
          <a:prstGeom prst="rect">
            <a:avLst/>
          </a:prstGeom>
          <a:noFill/>
        </p:spPr>
        <p:txBody>
          <a:bodyPr wrap="square" rtlCol="0">
            <a:spAutoFit/>
          </a:bodyPr>
          <a:lstStyle/>
          <a:p>
            <a:r>
              <a:rPr lang="en-US" sz="800" i="1" dirty="0"/>
              <a:t>Source</a:t>
            </a:r>
            <a:r>
              <a:rPr lang="hu-HU" sz="800" i="1" dirty="0"/>
              <a:t>s</a:t>
            </a:r>
            <a:r>
              <a:rPr lang="en-US" sz="800" i="1" dirty="0"/>
              <a:t>: adapted from Health Canada (2011b) and building on the work of </a:t>
            </a:r>
            <a:r>
              <a:rPr lang="en-US" sz="800" i="1" dirty="0" err="1"/>
              <a:t>Bouchama</a:t>
            </a:r>
            <a:r>
              <a:rPr lang="en-US" sz="800" i="1" dirty="0"/>
              <a:t> (2007), the National Centre for Diseases</a:t>
            </a:r>
            <a:r>
              <a:rPr lang="hu-HU" sz="800" i="1" dirty="0"/>
              <a:t> </a:t>
            </a:r>
            <a:r>
              <a:rPr lang="en-US" sz="800" i="1" dirty="0"/>
              <a:t>Prevention and Control (2011) and </a:t>
            </a:r>
            <a:r>
              <a:rPr lang="en-US" sz="800" i="1" dirty="0" err="1"/>
              <a:t>Hajat</a:t>
            </a:r>
            <a:r>
              <a:rPr lang="en-US" sz="800" i="1" dirty="0"/>
              <a:t>, O’Connor &amp; </a:t>
            </a:r>
            <a:r>
              <a:rPr lang="en-US" sz="800" i="1" dirty="0" err="1"/>
              <a:t>Kosatsky</a:t>
            </a:r>
            <a:r>
              <a:rPr lang="en-US" sz="800" i="1" dirty="0"/>
              <a:t> (2010), National Collaborating Centre for Environmental Health (2011</a:t>
            </a:r>
            <a:r>
              <a:rPr lang="en-US" sz="800" dirty="0"/>
              <a:t>).</a:t>
            </a:r>
            <a:endParaRPr lang="hu-HU" sz="800" dirty="0"/>
          </a:p>
        </p:txBody>
      </p:sp>
    </p:spTree>
    <p:extLst>
      <p:ext uri="{BB962C8B-B14F-4D97-AF65-F5344CB8AC3E}">
        <p14:creationId xmlns:p14="http://schemas.microsoft.com/office/powerpoint/2010/main" val="3566001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áblázat 5"/>
          <p:cNvGraphicFramePr>
            <a:graphicFrameLocks noGrp="1"/>
          </p:cNvGraphicFramePr>
          <p:nvPr>
            <p:extLst>
              <p:ext uri="{D42A27DB-BD31-4B8C-83A1-F6EECF244321}">
                <p14:modId xmlns:p14="http://schemas.microsoft.com/office/powerpoint/2010/main" val="316970414"/>
              </p:ext>
            </p:extLst>
          </p:nvPr>
        </p:nvGraphicFramePr>
        <p:xfrm>
          <a:off x="688062" y="271605"/>
          <a:ext cx="10936588" cy="5719553"/>
        </p:xfrm>
        <a:graphic>
          <a:graphicData uri="http://schemas.openxmlformats.org/drawingml/2006/table">
            <a:tbl>
              <a:tblPr firstRow="1" bandRow="1">
                <a:tableStyleId>{5C22544A-7EE6-4342-B048-85BDC9FD1C3A}</a:tableStyleId>
              </a:tblPr>
              <a:tblGrid>
                <a:gridCol w="5468294">
                  <a:extLst>
                    <a:ext uri="{9D8B030D-6E8A-4147-A177-3AD203B41FA5}">
                      <a16:colId xmlns:a16="http://schemas.microsoft.com/office/drawing/2014/main" val="2279531192"/>
                    </a:ext>
                  </a:extLst>
                </a:gridCol>
                <a:gridCol w="5468294">
                  <a:extLst>
                    <a:ext uri="{9D8B030D-6E8A-4147-A177-3AD203B41FA5}">
                      <a16:colId xmlns:a16="http://schemas.microsoft.com/office/drawing/2014/main" val="2227873254"/>
                    </a:ext>
                  </a:extLst>
                </a:gridCol>
              </a:tblGrid>
              <a:tr h="5479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1" i="0" u="none" strike="noStrike" kern="1200" baseline="0" noProof="0" dirty="0" smtClean="0">
                          <a:solidFill>
                            <a:schemeClr val="lt1"/>
                          </a:solidFill>
                          <a:latin typeface="+mn-lt"/>
                          <a:ea typeface="+mn-ea"/>
                          <a:cs typeface="+mn-cs"/>
                        </a:rPr>
                        <a:t>Gyógyszerek</a:t>
                      </a:r>
                      <a:endParaRPr lang="hu-HU" noProof="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1" i="0" u="none" strike="noStrike" kern="1200" baseline="0" noProof="0" dirty="0" smtClean="0">
                          <a:solidFill>
                            <a:schemeClr val="lt1"/>
                          </a:solidFill>
                          <a:latin typeface="+mn-lt"/>
                          <a:ea typeface="+mn-ea"/>
                          <a:cs typeface="+mn-cs"/>
                        </a:rPr>
                        <a:t>Lehetséges mellékhatások</a:t>
                      </a:r>
                      <a:endParaRPr lang="hu-HU" noProof="0" dirty="0"/>
                    </a:p>
                  </a:txBody>
                  <a:tcPr anchor="ctr"/>
                </a:tc>
                <a:extLst>
                  <a:ext uri="{0D108BD9-81ED-4DB2-BD59-A6C34878D82A}">
                    <a16:rowId xmlns:a16="http://schemas.microsoft.com/office/drawing/2014/main" val="4135221153"/>
                  </a:ext>
                </a:extLst>
              </a:tr>
              <a:tr h="990058">
                <a:tc>
                  <a:txBody>
                    <a:bodyPr/>
                    <a:lstStyle/>
                    <a:p>
                      <a:r>
                        <a:rPr lang="hu-HU" sz="1800" b="0" i="0" u="none" strike="noStrike" kern="1200" baseline="0" noProof="0" dirty="0" err="1" smtClean="0">
                          <a:solidFill>
                            <a:schemeClr val="dk1"/>
                          </a:solidFill>
                          <a:latin typeface="+mn-lt"/>
                          <a:ea typeface="+mn-ea"/>
                          <a:cs typeface="+mn-cs"/>
                        </a:rPr>
                        <a:t>Antidepressansok</a:t>
                      </a:r>
                      <a:endParaRPr lang="hu-HU" noProof="0" dirty="0"/>
                    </a:p>
                  </a:txBody>
                  <a:tcPr anchor="ctr"/>
                </a:tc>
                <a:tc>
                  <a:txBody>
                    <a:bodyPr/>
                    <a:lstStyle/>
                    <a:p>
                      <a:r>
                        <a:rPr lang="hu-HU" noProof="0" dirty="0" smtClean="0"/>
                        <a:t>Csökkentik az izzadást, némelyik csökkentheti a központilag indukált hőszabályozást és a kognitív éberséget. </a:t>
                      </a:r>
                      <a:r>
                        <a:rPr lang="hu-HU" noProof="0" dirty="0" err="1" smtClean="0"/>
                        <a:t>Antikolinerg</a:t>
                      </a:r>
                      <a:r>
                        <a:rPr lang="hu-HU" noProof="0" dirty="0" smtClean="0"/>
                        <a:t> hatásúak is.</a:t>
                      </a:r>
                      <a:endParaRPr lang="hu-HU" noProof="0" dirty="0"/>
                    </a:p>
                  </a:txBody>
                  <a:tcPr anchor="ctr"/>
                </a:tc>
                <a:extLst>
                  <a:ext uri="{0D108BD9-81ED-4DB2-BD59-A6C34878D82A}">
                    <a16:rowId xmlns:a16="http://schemas.microsoft.com/office/drawing/2014/main" val="155081557"/>
                  </a:ext>
                </a:extLst>
              </a:tr>
              <a:tr h="1287075">
                <a:tc>
                  <a:txBody>
                    <a:bodyPr/>
                    <a:lstStyle/>
                    <a:p>
                      <a:r>
                        <a:rPr lang="hu-HU" sz="1800" b="0" i="0" u="none" strike="noStrike" kern="1200" baseline="0" noProof="0" dirty="0" err="1" smtClean="0">
                          <a:solidFill>
                            <a:schemeClr val="dk1"/>
                          </a:solidFill>
                          <a:latin typeface="+mn-lt"/>
                          <a:ea typeface="+mn-ea"/>
                          <a:cs typeface="+mn-cs"/>
                        </a:rPr>
                        <a:t>Anxiolyticumok</a:t>
                      </a:r>
                      <a:r>
                        <a:rPr lang="hu-HU" sz="1800" b="0" i="0" u="none" strike="noStrike" kern="1200" baseline="0" noProof="0" dirty="0" smtClean="0">
                          <a:solidFill>
                            <a:schemeClr val="dk1"/>
                          </a:solidFill>
                          <a:latin typeface="+mn-lt"/>
                          <a:ea typeface="+mn-ea"/>
                          <a:cs typeface="+mn-cs"/>
                        </a:rPr>
                        <a:t> és </a:t>
                      </a:r>
                      <a:r>
                        <a:rPr lang="hu-HU" sz="1800" b="0" i="0" u="none" strike="noStrike" kern="1200" baseline="0" noProof="0" dirty="0" err="1" smtClean="0">
                          <a:solidFill>
                            <a:schemeClr val="dk1"/>
                          </a:solidFill>
                          <a:latin typeface="+mn-lt"/>
                          <a:ea typeface="+mn-ea"/>
                          <a:cs typeface="+mn-cs"/>
                        </a:rPr>
                        <a:t>izomrelaxánsok</a:t>
                      </a:r>
                      <a:endParaRPr lang="hu-HU" noProof="0" dirty="0"/>
                    </a:p>
                  </a:txBody>
                  <a:tcPr anchor="ctr"/>
                </a:tc>
                <a:tc>
                  <a:txBody>
                    <a:bodyPr/>
                    <a:lstStyle/>
                    <a:p>
                      <a:r>
                        <a:rPr lang="hu-HU" noProof="0" dirty="0" smtClean="0"/>
                        <a:t>Csökkentik az izzadást és növelik a szédülést, csökkentik a szív teljesítményét, és ezért csökkentik a hűtést az értágulat révén, és rontják a légúti tüneteket.</a:t>
                      </a:r>
                      <a:endParaRPr lang="hu-HU" noProof="0" dirty="0"/>
                    </a:p>
                  </a:txBody>
                  <a:tcPr anchor="ctr"/>
                </a:tc>
                <a:extLst>
                  <a:ext uri="{0D108BD9-81ED-4DB2-BD59-A6C34878D82A}">
                    <a16:rowId xmlns:a16="http://schemas.microsoft.com/office/drawing/2014/main" val="2613518061"/>
                  </a:ext>
                </a:extLst>
              </a:tr>
              <a:tr h="990058">
                <a:tc>
                  <a:txBody>
                    <a:bodyPr/>
                    <a:lstStyle/>
                    <a:p>
                      <a:r>
                        <a:rPr lang="hu-HU" sz="1800" b="0" i="0" u="none" strike="noStrike" kern="1200" baseline="0" noProof="0" dirty="0" err="1" smtClean="0">
                          <a:solidFill>
                            <a:schemeClr val="dk1"/>
                          </a:solidFill>
                          <a:latin typeface="+mn-lt"/>
                          <a:ea typeface="+mn-ea"/>
                          <a:cs typeface="+mn-cs"/>
                        </a:rPr>
                        <a:t>Antiadrenerg</a:t>
                      </a:r>
                      <a:r>
                        <a:rPr lang="hu-HU" sz="1800" b="0" i="0" u="none" strike="noStrike" kern="1200" baseline="0" noProof="0" dirty="0" smtClean="0">
                          <a:solidFill>
                            <a:schemeClr val="dk1"/>
                          </a:solidFill>
                          <a:latin typeface="+mn-lt"/>
                          <a:ea typeface="+mn-ea"/>
                          <a:cs typeface="+mn-cs"/>
                        </a:rPr>
                        <a:t> hatásúak és beta-blokkolók</a:t>
                      </a:r>
                      <a:endParaRPr lang="hu-HU" noProof="0" dirty="0"/>
                    </a:p>
                  </a:txBody>
                  <a:tcPr anchor="ctr"/>
                </a:tc>
                <a:tc>
                  <a:txBody>
                    <a:bodyPr/>
                    <a:lstStyle/>
                    <a:p>
                      <a:r>
                        <a:rPr lang="hu-HU" noProof="0" dirty="0" smtClean="0"/>
                        <a:t>Megakadályozhatják a </a:t>
                      </a:r>
                      <a:r>
                        <a:rPr lang="hu-HU" noProof="0" dirty="0" err="1" smtClean="0"/>
                        <a:t>bőrerek</a:t>
                      </a:r>
                      <a:r>
                        <a:rPr lang="hu-HU" noProof="0" dirty="0" smtClean="0"/>
                        <a:t> tágulását, csökkentve ezáltal a hőleadást </a:t>
                      </a:r>
                      <a:r>
                        <a:rPr lang="hu-HU" noProof="0" dirty="0" err="1" smtClean="0"/>
                        <a:t>konvekció</a:t>
                      </a:r>
                      <a:r>
                        <a:rPr lang="hu-HU" noProof="0" dirty="0" smtClean="0"/>
                        <a:t> útján.</a:t>
                      </a:r>
                      <a:endParaRPr lang="hu-HU" noProof="0" dirty="0"/>
                    </a:p>
                  </a:txBody>
                  <a:tcPr anchor="ctr"/>
                </a:tc>
                <a:extLst>
                  <a:ext uri="{0D108BD9-81ED-4DB2-BD59-A6C34878D82A}">
                    <a16:rowId xmlns:a16="http://schemas.microsoft.com/office/drawing/2014/main" val="4067592841"/>
                  </a:ext>
                </a:extLst>
              </a:tr>
              <a:tr h="990058">
                <a:tc>
                  <a:txBody>
                    <a:bodyPr/>
                    <a:lstStyle/>
                    <a:p>
                      <a:r>
                        <a:rPr lang="hu-HU" sz="1800" b="0" i="0" u="none" strike="noStrike" kern="1200" baseline="0" noProof="0" dirty="0" err="1" smtClean="0">
                          <a:solidFill>
                            <a:schemeClr val="dk1"/>
                          </a:solidFill>
                          <a:latin typeface="+mn-lt"/>
                          <a:ea typeface="+mn-ea"/>
                          <a:cs typeface="+mn-cs"/>
                        </a:rPr>
                        <a:t>Sympathomimeticumok</a:t>
                      </a:r>
                      <a:endParaRPr lang="hu-HU" noProof="0" dirty="0"/>
                    </a:p>
                  </a:txBody>
                  <a:tcPr anchor="ctr"/>
                </a:tc>
                <a:tc>
                  <a:txBody>
                    <a:bodyPr/>
                    <a:lstStyle/>
                    <a:p>
                      <a:r>
                        <a:rPr lang="hu-HU" noProof="0" dirty="0" smtClean="0"/>
                        <a:t>Az értágítók, beleértve a nitrátokat és a kalciumcsatorna-blokkolókat is, ronthatják a </a:t>
                      </a:r>
                      <a:r>
                        <a:rPr lang="hu-HU" noProof="0" dirty="0" err="1" smtClean="0"/>
                        <a:t>hipotenziót</a:t>
                      </a:r>
                      <a:r>
                        <a:rPr lang="hu-HU" noProof="0" dirty="0" smtClean="0"/>
                        <a:t> a veszélyeztetett betegeknél</a:t>
                      </a:r>
                      <a:endParaRPr lang="hu-HU" noProof="0" dirty="0"/>
                    </a:p>
                  </a:txBody>
                  <a:tcPr anchor="ctr"/>
                </a:tc>
                <a:extLst>
                  <a:ext uri="{0D108BD9-81ED-4DB2-BD59-A6C34878D82A}">
                    <a16:rowId xmlns:a16="http://schemas.microsoft.com/office/drawing/2014/main" val="1357607846"/>
                  </a:ext>
                </a:extLst>
              </a:tr>
              <a:tr h="401523">
                <a:tc>
                  <a:txBody>
                    <a:bodyPr/>
                    <a:lstStyle/>
                    <a:p>
                      <a:r>
                        <a:rPr lang="hu-HU" noProof="0" dirty="0" smtClean="0"/>
                        <a:t>Vérnyomáscsökkentők</a:t>
                      </a:r>
                      <a:r>
                        <a:rPr lang="hu-HU" baseline="0" noProof="0" dirty="0" smtClean="0"/>
                        <a:t> és vízhajtók</a:t>
                      </a:r>
                      <a:endParaRPr lang="hu-HU" noProof="0" dirty="0"/>
                    </a:p>
                  </a:txBody>
                  <a:tcPr anchor="ctr"/>
                </a:tc>
                <a:tc>
                  <a:txBody>
                    <a:bodyPr/>
                    <a:lstStyle/>
                    <a:p>
                      <a:r>
                        <a:rPr lang="hu-HU" noProof="0" dirty="0" err="1" smtClean="0"/>
                        <a:t>Dehidrációhoz</a:t>
                      </a:r>
                      <a:r>
                        <a:rPr lang="hu-HU" noProof="0" dirty="0" smtClean="0"/>
                        <a:t> vezethetnek és csökkenthetik a vérnyomást; a </a:t>
                      </a:r>
                      <a:r>
                        <a:rPr lang="hu-HU" noProof="0" dirty="0" err="1" smtClean="0"/>
                        <a:t>hyponatraemia</a:t>
                      </a:r>
                      <a:r>
                        <a:rPr lang="hu-HU" noProof="0" dirty="0" smtClean="0"/>
                        <a:t> gyakori mellékhatás, amelyet a túlzott folyadékbevitel súlyosbíthat.</a:t>
                      </a:r>
                      <a:endParaRPr lang="hu-HU" noProof="0" dirty="0"/>
                    </a:p>
                  </a:txBody>
                  <a:tcPr anchor="ctr"/>
                </a:tc>
                <a:extLst>
                  <a:ext uri="{0D108BD9-81ED-4DB2-BD59-A6C34878D82A}">
                    <a16:rowId xmlns:a16="http://schemas.microsoft.com/office/drawing/2014/main" val="1782051335"/>
                  </a:ext>
                </a:extLst>
              </a:tr>
            </a:tbl>
          </a:graphicData>
        </a:graphic>
      </p:graphicFrame>
      <p:sp>
        <p:nvSpPr>
          <p:cNvPr id="7" name="Szövegdoboz 6"/>
          <p:cNvSpPr txBox="1"/>
          <p:nvPr/>
        </p:nvSpPr>
        <p:spPr>
          <a:xfrm>
            <a:off x="103517" y="6151745"/>
            <a:ext cx="11984966" cy="215444"/>
          </a:xfrm>
          <a:prstGeom prst="rect">
            <a:avLst/>
          </a:prstGeom>
          <a:noFill/>
        </p:spPr>
        <p:txBody>
          <a:bodyPr wrap="square" rtlCol="0">
            <a:spAutoFit/>
          </a:bodyPr>
          <a:lstStyle/>
          <a:p>
            <a:r>
              <a:rPr lang="en-US" sz="800" i="1" dirty="0"/>
              <a:t>Source</a:t>
            </a:r>
            <a:r>
              <a:rPr lang="hu-HU" sz="800" i="1" dirty="0"/>
              <a:t>s</a:t>
            </a:r>
            <a:r>
              <a:rPr lang="en-US" sz="800" i="1" dirty="0"/>
              <a:t>: adapted from Health Canada (2011b) and building on the work of </a:t>
            </a:r>
            <a:r>
              <a:rPr lang="en-US" sz="800" i="1" dirty="0" err="1"/>
              <a:t>Bouchama</a:t>
            </a:r>
            <a:r>
              <a:rPr lang="en-US" sz="800" i="1" dirty="0"/>
              <a:t> (2007), the National Centre for Diseases</a:t>
            </a:r>
            <a:r>
              <a:rPr lang="hu-HU" sz="800" i="1" dirty="0"/>
              <a:t> </a:t>
            </a:r>
            <a:r>
              <a:rPr lang="en-US" sz="800" i="1" dirty="0"/>
              <a:t>Prevention and Control (2011) and </a:t>
            </a:r>
            <a:r>
              <a:rPr lang="en-US" sz="800" i="1" dirty="0" err="1"/>
              <a:t>Hajat</a:t>
            </a:r>
            <a:r>
              <a:rPr lang="en-US" sz="800" i="1" dirty="0"/>
              <a:t>, O’Connor &amp; </a:t>
            </a:r>
            <a:r>
              <a:rPr lang="en-US" sz="800" i="1" dirty="0" err="1"/>
              <a:t>Kosatsky</a:t>
            </a:r>
            <a:r>
              <a:rPr lang="en-US" sz="800" i="1" dirty="0"/>
              <a:t> (2010), National Collaborating Centre for Environmental Health (2011</a:t>
            </a:r>
            <a:r>
              <a:rPr lang="en-US" sz="800" dirty="0"/>
              <a:t>).</a:t>
            </a:r>
            <a:endParaRPr lang="hu-HU" sz="800" dirty="0"/>
          </a:p>
        </p:txBody>
      </p:sp>
    </p:spTree>
    <p:extLst>
      <p:ext uri="{BB962C8B-B14F-4D97-AF65-F5344CB8AC3E}">
        <p14:creationId xmlns:p14="http://schemas.microsoft.com/office/powerpoint/2010/main" val="2925585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Kép 2"/>
          <p:cNvPicPr>
            <a:picLocks noChangeAspect="1"/>
          </p:cNvPicPr>
          <p:nvPr/>
        </p:nvPicPr>
        <p:blipFill>
          <a:blip r:embed="rId2"/>
          <a:stretch>
            <a:fillRect/>
          </a:stretch>
        </p:blipFill>
        <p:spPr>
          <a:xfrm>
            <a:off x="4255315" y="151942"/>
            <a:ext cx="7573432" cy="6554115"/>
          </a:xfrm>
          <a:prstGeom prst="rect">
            <a:avLst/>
          </a:prstGeom>
        </p:spPr>
      </p:pic>
      <p:sp>
        <p:nvSpPr>
          <p:cNvPr id="4" name="Téglalap 3"/>
          <p:cNvSpPr/>
          <p:nvPr/>
        </p:nvSpPr>
        <p:spPr>
          <a:xfrm>
            <a:off x="224286" y="1960513"/>
            <a:ext cx="4597881" cy="1200329"/>
          </a:xfrm>
          <a:prstGeom prst="rect">
            <a:avLst/>
          </a:prstGeom>
        </p:spPr>
        <p:txBody>
          <a:bodyPr wrap="square" rtlCol="0">
            <a:spAutoFit/>
          </a:bodyPr>
          <a:lstStyle/>
          <a:p>
            <a:pPr rtl="0"/>
            <a:r>
              <a:rPr lang="hu" sz="2400" b="1" dirty="0"/>
              <a:t>A nemzeti </a:t>
            </a:r>
            <a:r>
              <a:rPr lang="hu" sz="2400" b="1" dirty="0" smtClean="0"/>
              <a:t>immunizációs programokban leggyakraban </a:t>
            </a:r>
            <a:r>
              <a:rPr lang="hu" sz="2400" b="1" dirty="0"/>
              <a:t>alkalmazott vakcinák </a:t>
            </a:r>
            <a:r>
              <a:rPr lang="hu" sz="2400" b="1" dirty="0" smtClean="0"/>
              <a:t>hőstabilitása </a:t>
            </a:r>
            <a:endParaRPr lang="hu" sz="2400" b="1" dirty="0"/>
          </a:p>
        </p:txBody>
      </p:sp>
      <p:sp>
        <p:nvSpPr>
          <p:cNvPr id="5" name="Téglalap 4"/>
          <p:cNvSpPr/>
          <p:nvPr/>
        </p:nvSpPr>
        <p:spPr>
          <a:xfrm>
            <a:off x="94891" y="6219814"/>
            <a:ext cx="3973961" cy="553998"/>
          </a:xfrm>
          <a:prstGeom prst="rect">
            <a:avLst/>
          </a:prstGeom>
        </p:spPr>
        <p:txBody>
          <a:bodyPr wrap="square" rtlCol="0">
            <a:spAutoFit/>
          </a:bodyPr>
          <a:lstStyle/>
          <a:p>
            <a:pPr rtl="0"/>
            <a:r>
              <a:rPr lang="hu" sz="1000" dirty="0"/>
              <a:t>Egészségügyi Világszervezet: A vakcinák hőmérsékleti érzékenysége Immunizáció, vakcinák és biológiai anyagok. 2006;</a:t>
            </a:r>
          </a:p>
          <a:p>
            <a:pPr rtl="0"/>
            <a:r>
              <a:rPr lang="hu" sz="1000" dirty="0"/>
              <a:t>1-62. </a:t>
            </a:r>
            <a:r>
              <a:rPr lang="hu" sz="1000" dirty="0">
                <a:hlinkClick r:id="rId3"/>
              </a:rPr>
              <a:t>https://apps.who.int/iris/handle/10665/69387</a:t>
            </a:r>
            <a:endParaRPr lang="hu-HU" sz="1000" dirty="0"/>
          </a:p>
        </p:txBody>
      </p:sp>
    </p:spTree>
    <p:extLst>
      <p:ext uri="{BB962C8B-B14F-4D97-AF65-F5344CB8AC3E}">
        <p14:creationId xmlns:p14="http://schemas.microsoft.com/office/powerpoint/2010/main" val="417985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47587" y="300154"/>
            <a:ext cx="11896826" cy="549635"/>
          </a:xfrm>
        </p:spPr>
        <p:txBody>
          <a:bodyPr rtlCol="0">
            <a:normAutofit fontScale="90000"/>
          </a:bodyPr>
          <a:lstStyle/>
          <a:p>
            <a:pPr rtl="0"/>
            <a:r>
              <a:rPr lang="hu" b="1" dirty="0">
                <a:solidFill>
                  <a:schemeClr val="tx1"/>
                </a:solidFill>
              </a:rPr>
              <a:t>Ismert fényérzékeny és hőérzékeny </a:t>
            </a:r>
            <a:r>
              <a:rPr lang="hu" b="1" dirty="0" smtClean="0">
                <a:solidFill>
                  <a:schemeClr val="tx1"/>
                </a:solidFill>
              </a:rPr>
              <a:t>gyógyszerkészítmények</a:t>
            </a:r>
            <a:endParaRPr lang="hu" b="1" dirty="0">
              <a:solidFill>
                <a:schemeClr val="tx1"/>
              </a:solidFill>
            </a:endParaRPr>
          </a:p>
        </p:txBody>
      </p:sp>
      <p:sp>
        <p:nvSpPr>
          <p:cNvPr id="3" name="Tartalom helye 2"/>
          <p:cNvSpPr>
            <a:spLocks noGrp="1"/>
          </p:cNvSpPr>
          <p:nvPr>
            <p:ph idx="1"/>
          </p:nvPr>
        </p:nvSpPr>
        <p:spPr>
          <a:xfrm>
            <a:off x="543464" y="1259456"/>
            <a:ext cx="11500948" cy="5445535"/>
          </a:xfrm>
        </p:spPr>
        <p:txBody>
          <a:bodyPr rtlCol="0">
            <a:normAutofit/>
          </a:bodyPr>
          <a:lstStyle/>
          <a:p>
            <a:pPr rtl="0">
              <a:spcBef>
                <a:spcPts val="0"/>
              </a:spcBef>
            </a:pPr>
            <a:r>
              <a:rPr lang="hu" sz="2000" dirty="0" smtClean="0">
                <a:solidFill>
                  <a:schemeClr val="tx1"/>
                </a:solidFill>
              </a:rPr>
              <a:t>adrenalin</a:t>
            </a:r>
            <a:r>
              <a:rPr lang="hu" sz="2000" dirty="0">
                <a:solidFill>
                  <a:schemeClr val="tx1"/>
                </a:solidFill>
              </a:rPr>
              <a:t>, aceton, akriflavin, p-amino-benzoesav-észterek, p-amino-szalicilsav, amobarbitál, aneurin, apoatropin, apomorfin, aszkorbinsav, atropin, </a:t>
            </a:r>
          </a:p>
          <a:p>
            <a:pPr rtl="0">
              <a:spcBef>
                <a:spcPts val="0"/>
              </a:spcBef>
            </a:pPr>
            <a:r>
              <a:rPr lang="hu" sz="2000" dirty="0">
                <a:solidFill>
                  <a:schemeClr val="tx1"/>
                </a:solidFill>
              </a:rPr>
              <a:t>benzokain, benzodiazepinek, benzil-alkohol, benzil-nikotinát, benzil-maleát,</a:t>
            </a:r>
          </a:p>
          <a:p>
            <a:pPr rtl="0">
              <a:spcBef>
                <a:spcPts val="0"/>
              </a:spcBef>
            </a:pPr>
            <a:r>
              <a:rPr lang="hu" sz="2000" dirty="0">
                <a:solidFill>
                  <a:schemeClr val="tx1"/>
                </a:solidFill>
              </a:rPr>
              <a:t>eritromicin, </a:t>
            </a:r>
          </a:p>
          <a:p>
            <a:pPr rtl="0">
              <a:spcBef>
                <a:spcPts val="0"/>
              </a:spcBef>
            </a:pPr>
            <a:r>
              <a:rPr lang="hu" sz="2000" dirty="0"/>
              <a:t>neosztigmin-bromid, nikotinsav, nikotinsav-amid, nifedipin, -cirinsav-észterek, nitrofurazon</a:t>
            </a:r>
            <a:r>
              <a:rPr lang="hu" sz="2000" dirty="0" smtClean="0"/>
              <a:t>,</a:t>
            </a:r>
          </a:p>
          <a:p>
            <a:pPr>
              <a:spcBef>
                <a:spcPts val="0"/>
              </a:spcBef>
            </a:pPr>
            <a:r>
              <a:rPr lang="hu" sz="2000" dirty="0"/>
              <a:t>prednizon, prednizolon, progeszteron, propil-gallát, piridoxin-hidroklorid,</a:t>
            </a:r>
          </a:p>
          <a:p>
            <a:pPr>
              <a:spcBef>
                <a:spcPts val="0"/>
              </a:spcBef>
            </a:pPr>
            <a:r>
              <a:rPr lang="hu" sz="2000" dirty="0"/>
              <a:t>reserpin, rezorcinol, riboflavin,</a:t>
            </a:r>
          </a:p>
          <a:p>
            <a:pPr>
              <a:spcBef>
                <a:spcPts val="0"/>
              </a:spcBef>
            </a:pPr>
            <a:r>
              <a:rPr lang="hu" sz="2000" dirty="0"/>
              <a:t>szorbinsav, sztreptomicin, strofantin, szulfonamidok,</a:t>
            </a:r>
          </a:p>
          <a:p>
            <a:pPr>
              <a:spcBef>
                <a:spcPts val="0"/>
              </a:spcBef>
            </a:pPr>
            <a:r>
              <a:rPr lang="hu" sz="2000" dirty="0"/>
              <a:t>tesztoszteron, tetrakain, alfa-tokoferol-acetát, trietanol-amin, </a:t>
            </a:r>
          </a:p>
          <a:p>
            <a:pPr>
              <a:spcBef>
                <a:spcPts val="0"/>
              </a:spcBef>
            </a:pPr>
            <a:r>
              <a:rPr lang="hu" sz="2000" dirty="0"/>
              <a:t>vanillin, viaszok, xanthocillin, yohimbin</a:t>
            </a:r>
            <a:endParaRPr lang="hu-HU" sz="2000" dirty="0"/>
          </a:p>
          <a:p>
            <a:pPr rtl="0"/>
            <a:endParaRPr lang="hu" dirty="0"/>
          </a:p>
        </p:txBody>
      </p:sp>
    </p:spTree>
    <p:extLst>
      <p:ext uri="{BB962C8B-B14F-4D97-AF65-F5344CB8AC3E}">
        <p14:creationId xmlns:p14="http://schemas.microsoft.com/office/powerpoint/2010/main" val="1322368395"/>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Props1.xml><?xml version="1.0" encoding="utf-8"?>
<ds:datastoreItem xmlns:ds="http://schemas.openxmlformats.org/officeDocument/2006/customXml" ds:itemID="{A7BE2069-21BD-4208-8905-D3CA3985D6A3}"/>
</file>

<file path=customXml/itemProps2.xml><?xml version="1.0" encoding="utf-8"?>
<ds:datastoreItem xmlns:ds="http://schemas.openxmlformats.org/officeDocument/2006/customXml" ds:itemID="{03BFFB5D-A68F-4D5A-BB90-739F6E0EB9B4}">
  <ds:schemaRefs>
    <ds:schemaRef ds:uri="http://schemas.microsoft.com/sharepoint/v3/contenttype/forms"/>
  </ds:schemaRefs>
</ds:datastoreItem>
</file>

<file path=customXml/itemProps3.xml><?xml version="1.0" encoding="utf-8"?>
<ds:datastoreItem xmlns:ds="http://schemas.openxmlformats.org/officeDocument/2006/customXml" ds:itemID="{664DA64D-C5C5-4A7B-886A-5D12B8232F23}">
  <ds:schemaRefs>
    <ds:schemaRef ds:uri="http://purl.org/dc/elements/1.1/"/>
    <ds:schemaRef ds:uri="http://schemas.microsoft.com/office/2006/metadata/properties"/>
    <ds:schemaRef ds:uri="http://purl.org/dc/terms/"/>
    <ds:schemaRef ds:uri="http://www.w3.org/XML/1998/namespace"/>
    <ds:schemaRef ds:uri="http://schemas.microsoft.com/office/2006/documentManagement/types"/>
    <ds:schemaRef ds:uri="http://schemas.microsoft.com/office/infopath/2007/PartnerControls"/>
    <ds:schemaRef ds:uri="http://purl.org/dc/dcmitype/"/>
    <ds:schemaRef ds:uri="http://schemas.openxmlformats.org/package/2006/metadata/core-properties"/>
    <ds:schemaRef ds:uri="603c054e-d324-4a4b-bfdc-a44c27811fd1"/>
    <ds:schemaRef ds:uri="7041af30-ae09-480b-a38a-622eca9a1506"/>
  </ds:schemaRefs>
</ds:datastoreItem>
</file>

<file path=docProps/app.xml><?xml version="1.0" encoding="utf-8"?>
<Properties xmlns="http://schemas.openxmlformats.org/officeDocument/2006/extended-properties" xmlns:vt="http://schemas.openxmlformats.org/officeDocument/2006/docPropsVTypes">
  <Template>Office-téma</Template>
  <TotalTime>532</TotalTime>
  <Words>2533</Words>
  <Application>Microsoft Office PowerPoint</Application>
  <PresentationFormat>Szélesvásznú</PresentationFormat>
  <Paragraphs>187</Paragraphs>
  <Slides>30</Slides>
  <Notes>0</Notes>
  <HiddenSlides>0</HiddenSlides>
  <MMClips>0</MMClips>
  <ScaleCrop>false</ScaleCrop>
  <HeadingPairs>
    <vt:vector size="6" baseType="variant">
      <vt:variant>
        <vt:lpstr>Használt betűtípusok</vt:lpstr>
      </vt:variant>
      <vt:variant>
        <vt:i4>4</vt:i4>
      </vt:variant>
      <vt:variant>
        <vt:lpstr>Téma</vt:lpstr>
      </vt:variant>
      <vt:variant>
        <vt:i4>1</vt:i4>
      </vt:variant>
      <vt:variant>
        <vt:lpstr>Diacímek</vt:lpstr>
      </vt:variant>
      <vt:variant>
        <vt:i4>30</vt:i4>
      </vt:variant>
    </vt:vector>
  </HeadingPairs>
  <TitlesOfParts>
    <vt:vector size="35" baseType="lpstr">
      <vt:lpstr>Arial</vt:lpstr>
      <vt:lpstr>Calibri</vt:lpstr>
      <vt:lpstr>Garamond</vt:lpstr>
      <vt:lpstr>Times New Roman</vt:lpstr>
      <vt:lpstr>Office-téma</vt:lpstr>
      <vt:lpstr>Developing new curriculum outlines and learning materials on climate change's health impacts for medical schools 2021-2-HU01-KA220-HED-000050972</vt:lpstr>
      <vt:lpstr>Az éghajlatváltozás farmakológiai vonatkozásai</vt:lpstr>
      <vt:lpstr>Az előadás segítségével megszerezhető ismeretek</vt:lpstr>
      <vt:lpstr>Milyen hatásai lehetnek a gyógyszereknek a szervezet hőszabályozási mechanizmusára?</vt:lpstr>
      <vt:lpstr>PowerPoint-bemutató</vt:lpstr>
      <vt:lpstr>PowerPoint-bemutató</vt:lpstr>
      <vt:lpstr>PowerPoint-bemutató</vt:lpstr>
      <vt:lpstr>PowerPoint-bemutató</vt:lpstr>
      <vt:lpstr>Ismert fényérzékeny és hőérzékeny gyógyszerkészítmények</vt:lpstr>
      <vt:lpstr>A gyógyszerek hatása a hőszabályozó rendszerekre</vt:lpstr>
      <vt:lpstr>A központi idegrendszer működését befolyásoló gyógyszerek alkalmazása fokozott óvatosságot igényel</vt:lpstr>
      <vt:lpstr>Amfetamin hatása a szervezet hőszabályozására</vt:lpstr>
      <vt:lpstr>Vaszkuláris faktorok</vt:lpstr>
      <vt:lpstr>Egyéb szerek, amelyek csökkent perifériás keringést okoznak</vt:lpstr>
      <vt:lpstr>A sudatio-1-et gátló anyagok</vt:lpstr>
      <vt:lpstr>A sudatio-t gátló anyagok</vt:lpstr>
      <vt:lpstr>Lehetséges további hatások</vt:lpstr>
      <vt:lpstr>A szervezet hőtermelését fokozó szerek</vt:lpstr>
      <vt:lpstr>Folyadék- és ionegyensúly</vt:lpstr>
      <vt:lpstr>Farmakokinetika</vt:lpstr>
      <vt:lpstr>PowerPoint-bemutató</vt:lpstr>
      <vt:lpstr>Különleges problémák idős betegeknél </vt:lpstr>
      <vt:lpstr>Néhány fontos megállapítás</vt:lpstr>
      <vt:lpstr>Ajánlások az egészségügyi szakembereknek a kiszáradás és a hővel összefüggő betegségek kockázatának csökkentésére </vt:lpstr>
      <vt:lpstr>PowerPoint-bemutató</vt:lpstr>
      <vt:lpstr>PowerPoint-bemutató</vt:lpstr>
      <vt:lpstr>PowerPoint-bemutató</vt:lpstr>
      <vt:lpstr>Ellenőrizze tudását</vt:lpstr>
      <vt:lpstr>Ajánlott irodalom</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Pharmacological aspects, medication</dc:title>
  <dc:creator>Márovics Gergely Péter</dc:creator>
  <cp:lastModifiedBy>Giran</cp:lastModifiedBy>
  <cp:revision>70</cp:revision>
  <dcterms:created xsi:type="dcterms:W3CDTF">2023-07-11T12:17:15Z</dcterms:created>
  <dcterms:modified xsi:type="dcterms:W3CDTF">2025-04-17T07:48:21Z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