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sldIdLst>
    <p:sldId id="685" r:id="rId5"/>
    <p:sldId id="262" r:id="rId6"/>
    <p:sldId id="681" r:id="rId7"/>
    <p:sldId id="644" r:id="rId8"/>
    <p:sldId id="645" r:id="rId9"/>
    <p:sldId id="265" r:id="rId10"/>
    <p:sldId id="671" r:id="rId11"/>
    <p:sldId id="271" r:id="rId12"/>
    <p:sldId id="270" r:id="rId13"/>
    <p:sldId id="672" r:id="rId14"/>
    <p:sldId id="673" r:id="rId15"/>
    <p:sldId id="674" r:id="rId16"/>
    <p:sldId id="641" r:id="rId17"/>
    <p:sldId id="676" r:id="rId18"/>
    <p:sldId id="662" r:id="rId19"/>
    <p:sldId id="660" r:id="rId20"/>
    <p:sldId id="661" r:id="rId21"/>
    <p:sldId id="663" r:id="rId22"/>
    <p:sldId id="655" r:id="rId23"/>
    <p:sldId id="653" r:id="rId24"/>
    <p:sldId id="657" r:id="rId25"/>
    <p:sldId id="658" r:id="rId26"/>
    <p:sldId id="668" r:id="rId27"/>
    <p:sldId id="638" r:id="rId28"/>
    <p:sldId id="639" r:id="rId29"/>
    <p:sldId id="268" r:id="rId30"/>
    <p:sldId id="636" r:id="rId31"/>
    <p:sldId id="677" r:id="rId32"/>
    <p:sldId id="684" r:id="rId33"/>
    <p:sldId id="683" r:id="rId34"/>
    <p:sldId id="686" r:id="rId35"/>
  </p:sldIdLst>
  <p:sldSz cx="12192000" cy="6858000"/>
  <p:notesSz cx="6858000" cy="9144000"/>
  <p:defaultTextStyle>
    <a:defPPr rtl="0">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5820"/>
  </p:normalViewPr>
  <p:slideViewPr>
    <p:cSldViewPr snapToGrid="0" showGuides="1">
      <p:cViewPr varScale="1">
        <p:scale>
          <a:sx n="111" d="100"/>
          <a:sy n="111" d="100"/>
        </p:scale>
        <p:origin x="456" y="78"/>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diagrams/_rels/data2.xml.rels><?xml version="1.0" encoding="UTF-8" standalone="yes"?>
<Relationships xmlns="http://schemas.openxmlformats.org/package/2006/relationships"><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image" Target="../media/image27.jpeg"/><Relationship Id="rId1" Type="http://schemas.openxmlformats.org/officeDocument/2006/relationships/image" Target="../media/image26.jpeg"/><Relationship Id="rId6" Type="http://schemas.openxmlformats.org/officeDocument/2006/relationships/image" Target="../media/image31.jpeg"/><Relationship Id="rId5" Type="http://schemas.openxmlformats.org/officeDocument/2006/relationships/image" Target="../media/image30.jpg"/><Relationship Id="rId4" Type="http://schemas.openxmlformats.org/officeDocument/2006/relationships/image" Target="../media/image29.jpeg"/></Relationships>
</file>

<file path=ppt/diagrams/_rels/data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g"/><Relationship Id="rId1" Type="http://schemas.openxmlformats.org/officeDocument/2006/relationships/image" Target="../media/image34.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image" Target="../media/image27.jpeg"/><Relationship Id="rId1" Type="http://schemas.openxmlformats.org/officeDocument/2006/relationships/image" Target="../media/image26.jpeg"/><Relationship Id="rId6" Type="http://schemas.openxmlformats.org/officeDocument/2006/relationships/image" Target="../media/image31.jpeg"/><Relationship Id="rId5" Type="http://schemas.openxmlformats.org/officeDocument/2006/relationships/image" Target="../media/image30.jpg"/><Relationship Id="rId4" Type="http://schemas.openxmlformats.org/officeDocument/2006/relationships/image" Target="../media/image29.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g"/><Relationship Id="rId1" Type="http://schemas.openxmlformats.org/officeDocument/2006/relationships/image" Target="../media/image34.jpe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BA3738-087C-40D2-80B4-8B284D7847D6}" type="doc">
      <dgm:prSet loTypeId="urn:microsoft.com/office/officeart/2005/8/layout/hList6" loCatId="list" qsTypeId="urn:microsoft.com/office/officeart/2005/8/quickstyle/simple1" qsCatId="simple" csTypeId="urn:microsoft.com/office/officeart/2005/8/colors/accent0_3" csCatId="mainScheme" phldr="1"/>
      <dgm:spPr/>
      <dgm:t>
        <a:bodyPr rtlCol="0"/>
        <a:lstStyle/>
        <a:p>
          <a:pPr rtl="0"/>
          <a:endParaRPr lang="en-GB"/>
        </a:p>
      </dgm:t>
    </dgm:pt>
    <dgm:pt modelId="{0B0C8BF0-727A-43A8-8844-BAE9C2A9B401}">
      <dgm:prSet phldrT="[Szöveg]"/>
      <dgm:spPr/>
      <dgm:t>
        <a:bodyPr rtlCol="0"/>
        <a:lstStyle/>
        <a:p>
          <a:pPr rtl="0"/>
          <a:r>
            <a:rPr lang="hu" b="1" dirty="0" smtClean="0"/>
            <a:t>Közvetlen hatások</a:t>
          </a:r>
          <a:endParaRPr lang="en-GB" b="1" dirty="0"/>
        </a:p>
      </dgm:t>
    </dgm:pt>
    <dgm:pt modelId="{0A8FA2AD-CFB5-497A-8AB6-8ABB92CA6D8C}" type="parTrans" cxnId="{2A6AF917-C7E7-452F-B103-15D5294204F2}">
      <dgm:prSet/>
      <dgm:spPr/>
      <dgm:t>
        <a:bodyPr rtlCol="0"/>
        <a:lstStyle/>
        <a:p>
          <a:pPr rtl="0"/>
          <a:endParaRPr lang="en-GB"/>
        </a:p>
      </dgm:t>
    </dgm:pt>
    <dgm:pt modelId="{A44FBA8D-5C4E-4EAE-BC88-83A001CE292F}" type="sibTrans" cxnId="{2A6AF917-C7E7-452F-B103-15D5294204F2}">
      <dgm:prSet/>
      <dgm:spPr/>
      <dgm:t>
        <a:bodyPr rtlCol="0"/>
        <a:lstStyle/>
        <a:p>
          <a:pPr rtl="0"/>
          <a:endParaRPr lang="en-GB"/>
        </a:p>
      </dgm:t>
    </dgm:pt>
    <dgm:pt modelId="{7C03A25B-3142-4BFC-B96A-A91DFDB8727B}">
      <dgm:prSet phldrT="[Szöveg]"/>
      <dgm:spPr/>
      <dgm:t>
        <a:bodyPr rtlCol="0"/>
        <a:lstStyle/>
        <a:p>
          <a:pPr rtl="0"/>
          <a:r>
            <a:rPr lang="hu" dirty="0" smtClean="0"/>
            <a:t>Erdőtűzek</a:t>
          </a:r>
          <a:endParaRPr lang="en-GB" dirty="0"/>
        </a:p>
      </dgm:t>
    </dgm:pt>
    <dgm:pt modelId="{DAB1A13F-C8D8-486A-B86D-668B8B5D7792}" type="parTrans" cxnId="{FBEA8398-A17F-4252-B47F-31EB238F0D7C}">
      <dgm:prSet/>
      <dgm:spPr/>
      <dgm:t>
        <a:bodyPr rtlCol="0"/>
        <a:lstStyle/>
        <a:p>
          <a:pPr rtl="0"/>
          <a:endParaRPr lang="en-GB"/>
        </a:p>
      </dgm:t>
    </dgm:pt>
    <dgm:pt modelId="{38491DD9-76BB-4E4A-B178-CEEA2D005ED9}" type="sibTrans" cxnId="{FBEA8398-A17F-4252-B47F-31EB238F0D7C}">
      <dgm:prSet/>
      <dgm:spPr/>
      <dgm:t>
        <a:bodyPr rtlCol="0"/>
        <a:lstStyle/>
        <a:p>
          <a:pPr rtl="0"/>
          <a:endParaRPr lang="en-GB"/>
        </a:p>
      </dgm:t>
    </dgm:pt>
    <dgm:pt modelId="{9981DC67-50AB-49C5-8F79-148EBFAD2062}">
      <dgm:prSet phldrT="[Szöveg]"/>
      <dgm:spPr/>
      <dgm:t>
        <a:bodyPr rtlCol="0"/>
        <a:lstStyle/>
        <a:p>
          <a:pPr rtl="0"/>
          <a:r>
            <a:rPr lang="hu" b="1"/>
            <a:t>Extrém hőség</a:t>
          </a:r>
          <a:endParaRPr lang="en-GB" b="1" dirty="0"/>
        </a:p>
      </dgm:t>
    </dgm:pt>
    <dgm:pt modelId="{9E2B93A1-DE61-456F-8A25-ACD70A0BF9ED}" type="parTrans" cxnId="{DDEE85A1-3E0F-489F-A591-C9E4048E0EE4}">
      <dgm:prSet/>
      <dgm:spPr/>
      <dgm:t>
        <a:bodyPr rtlCol="0"/>
        <a:lstStyle/>
        <a:p>
          <a:pPr rtl="0"/>
          <a:endParaRPr lang="en-GB"/>
        </a:p>
      </dgm:t>
    </dgm:pt>
    <dgm:pt modelId="{BDC89DFA-778E-4E56-9E06-5F8C2C1535BF}" type="sibTrans" cxnId="{DDEE85A1-3E0F-489F-A591-C9E4048E0EE4}">
      <dgm:prSet/>
      <dgm:spPr/>
      <dgm:t>
        <a:bodyPr rtlCol="0"/>
        <a:lstStyle/>
        <a:p>
          <a:pPr rtl="0"/>
          <a:endParaRPr lang="en-GB"/>
        </a:p>
      </dgm:t>
    </dgm:pt>
    <dgm:pt modelId="{A72FD507-8811-4633-9C1D-36FFA5FCEB64}">
      <dgm:prSet phldrT="[Szöveg]"/>
      <dgm:spPr/>
      <dgm:t>
        <a:bodyPr rtlCol="0"/>
        <a:lstStyle/>
        <a:p>
          <a:pPr rtl="0">
            <a:spcAft>
              <a:spcPct val="35000"/>
            </a:spcAft>
          </a:pPr>
          <a:r>
            <a:rPr lang="hu" b="1" dirty="0" smtClean="0"/>
            <a:t>Közvetett hatások</a:t>
          </a:r>
          <a:endParaRPr lang="en-GB" b="1" dirty="0"/>
        </a:p>
      </dgm:t>
    </dgm:pt>
    <dgm:pt modelId="{BDBE2036-A512-4B30-8CE4-B0C707C684D6}" type="parTrans" cxnId="{22976F4D-AEC5-4ECD-9787-BC6DB429DAE3}">
      <dgm:prSet/>
      <dgm:spPr/>
      <dgm:t>
        <a:bodyPr rtlCol="0"/>
        <a:lstStyle/>
        <a:p>
          <a:pPr rtl="0"/>
          <a:endParaRPr lang="en-GB"/>
        </a:p>
      </dgm:t>
    </dgm:pt>
    <dgm:pt modelId="{637278DC-5486-4FC3-B75B-1CC209A559DD}" type="sibTrans" cxnId="{22976F4D-AEC5-4ECD-9787-BC6DB429DAE3}">
      <dgm:prSet/>
      <dgm:spPr/>
      <dgm:t>
        <a:bodyPr rtlCol="0"/>
        <a:lstStyle/>
        <a:p>
          <a:pPr rtl="0"/>
          <a:endParaRPr lang="en-GB"/>
        </a:p>
      </dgm:t>
    </dgm:pt>
    <dgm:pt modelId="{F64C54FB-3CD9-4509-8CB7-04A12CDC5E3D}">
      <dgm:prSet phldrT="[Szöveg]"/>
      <dgm:spPr/>
      <dgm:t>
        <a:bodyPr rtlCol="0"/>
        <a:lstStyle/>
        <a:p>
          <a:pPr rtl="0">
            <a:spcAft>
              <a:spcPct val="15000"/>
            </a:spcAft>
          </a:pPr>
          <a:r>
            <a:rPr lang="hu" b="1"/>
            <a:t>Természetes környezet</a:t>
          </a:r>
          <a:endParaRPr lang="en-GB" b="1" dirty="0"/>
        </a:p>
      </dgm:t>
    </dgm:pt>
    <dgm:pt modelId="{BE3DBB64-07EF-4AFC-B6C9-C45B79412986}" type="parTrans" cxnId="{2DCC1BF0-9CDC-4665-BDED-30A1038A4A96}">
      <dgm:prSet/>
      <dgm:spPr/>
      <dgm:t>
        <a:bodyPr rtlCol="0"/>
        <a:lstStyle/>
        <a:p>
          <a:pPr rtl="0"/>
          <a:endParaRPr lang="en-GB"/>
        </a:p>
      </dgm:t>
    </dgm:pt>
    <dgm:pt modelId="{14DD262D-B80A-4728-A28D-AFA8CB283934}" type="sibTrans" cxnId="{2DCC1BF0-9CDC-4665-BDED-30A1038A4A96}">
      <dgm:prSet/>
      <dgm:spPr/>
      <dgm:t>
        <a:bodyPr rtlCol="0"/>
        <a:lstStyle/>
        <a:p>
          <a:pPr rtl="0"/>
          <a:endParaRPr lang="en-GB"/>
        </a:p>
      </dgm:t>
    </dgm:pt>
    <dgm:pt modelId="{CD78315B-E1EB-4BFE-AB51-8A471CB2983B}">
      <dgm:prSet phldrT="[Szöveg]"/>
      <dgm:spPr/>
      <dgm:t>
        <a:bodyPr rtlCol="0"/>
        <a:lstStyle/>
        <a:p>
          <a:pPr rtl="0"/>
          <a:r>
            <a:rPr lang="hu" dirty="0" smtClean="0"/>
            <a:t>Hurrikánok, árvizek</a:t>
          </a:r>
          <a:endParaRPr lang="en-GB" dirty="0"/>
        </a:p>
      </dgm:t>
    </dgm:pt>
    <dgm:pt modelId="{A35E4943-BBC1-4CE8-8433-DDB85981EABD}" type="parTrans" cxnId="{06DBC3C8-1CA5-44D3-9BD8-7DFB9FA9715E}">
      <dgm:prSet/>
      <dgm:spPr/>
      <dgm:t>
        <a:bodyPr rtlCol="0"/>
        <a:lstStyle/>
        <a:p>
          <a:pPr rtl="0"/>
          <a:endParaRPr lang="en-GB"/>
        </a:p>
      </dgm:t>
    </dgm:pt>
    <dgm:pt modelId="{1C5B1996-0307-4B99-9127-1F899A1105A0}" type="sibTrans" cxnId="{06DBC3C8-1CA5-44D3-9BD8-7DFB9FA9715E}">
      <dgm:prSet/>
      <dgm:spPr/>
      <dgm:t>
        <a:bodyPr rtlCol="0"/>
        <a:lstStyle/>
        <a:p>
          <a:pPr rtl="0"/>
          <a:endParaRPr lang="en-GB"/>
        </a:p>
      </dgm:t>
    </dgm:pt>
    <dgm:pt modelId="{03B2B0A1-8257-4385-8229-80261185C19B}">
      <dgm:prSet phldrT="[Szöveg]"/>
      <dgm:spPr/>
      <dgm:t>
        <a:bodyPr rtlCol="0"/>
        <a:lstStyle/>
        <a:p>
          <a:pPr rtl="0"/>
          <a:r>
            <a:rPr lang="hu"/>
            <a:t>Aszály </a:t>
          </a:r>
          <a:endParaRPr lang="en-GB" dirty="0"/>
        </a:p>
      </dgm:t>
    </dgm:pt>
    <dgm:pt modelId="{E5C09430-739E-482C-B2A5-26E1FE91378E}" type="parTrans" cxnId="{624FE84F-70AC-4BF3-B42A-6FEF073F9EDA}">
      <dgm:prSet/>
      <dgm:spPr/>
      <dgm:t>
        <a:bodyPr rtlCol="0"/>
        <a:lstStyle/>
        <a:p>
          <a:pPr rtl="0"/>
          <a:endParaRPr lang="en-GB"/>
        </a:p>
      </dgm:t>
    </dgm:pt>
    <dgm:pt modelId="{2BEF5C37-8AB0-4C8F-9354-9FC2453FE0FD}" type="sibTrans" cxnId="{624FE84F-70AC-4BF3-B42A-6FEF073F9EDA}">
      <dgm:prSet/>
      <dgm:spPr/>
      <dgm:t>
        <a:bodyPr rtlCol="0"/>
        <a:lstStyle/>
        <a:p>
          <a:pPr rtl="0"/>
          <a:endParaRPr lang="en-GB"/>
        </a:p>
      </dgm:t>
    </dgm:pt>
    <dgm:pt modelId="{4827A3B2-791F-4447-95D5-2429CF1D83B4}">
      <dgm:prSet phldrT="[Szöveg]"/>
      <dgm:spPr/>
      <dgm:t>
        <a:bodyPr rtlCol="0"/>
        <a:lstStyle/>
        <a:p>
          <a:pPr rtl="0">
            <a:spcAft>
              <a:spcPct val="15000"/>
            </a:spcAft>
          </a:pPr>
          <a:r>
            <a:rPr lang="hu"/>
            <a:t>A levegő minősége</a:t>
          </a:r>
          <a:endParaRPr lang="en-GB" dirty="0"/>
        </a:p>
      </dgm:t>
    </dgm:pt>
    <dgm:pt modelId="{A4B21B80-C8FC-43A5-A841-9F04C493C05C}" type="parTrans" cxnId="{D60D4BB5-F5AC-48C1-80BD-520768D42B11}">
      <dgm:prSet/>
      <dgm:spPr/>
      <dgm:t>
        <a:bodyPr rtlCol="0"/>
        <a:lstStyle/>
        <a:p>
          <a:pPr rtl="0"/>
          <a:endParaRPr lang="en-GB"/>
        </a:p>
      </dgm:t>
    </dgm:pt>
    <dgm:pt modelId="{5D0367ED-8CE4-4BE3-877E-96C0BBC6B3F6}" type="sibTrans" cxnId="{D60D4BB5-F5AC-48C1-80BD-520768D42B11}">
      <dgm:prSet/>
      <dgm:spPr/>
      <dgm:t>
        <a:bodyPr rtlCol="0"/>
        <a:lstStyle/>
        <a:p>
          <a:pPr rtl="0"/>
          <a:endParaRPr lang="en-GB"/>
        </a:p>
      </dgm:t>
    </dgm:pt>
    <dgm:pt modelId="{3018D951-3B96-434F-815F-FC16C5A0D7D0}">
      <dgm:prSet phldrT="[Szöveg]"/>
      <dgm:spPr/>
      <dgm:t>
        <a:bodyPr rtlCol="0"/>
        <a:lstStyle/>
        <a:p>
          <a:pPr rtl="0">
            <a:spcAft>
              <a:spcPct val="15000"/>
            </a:spcAft>
          </a:pPr>
          <a:r>
            <a:rPr lang="hu" dirty="0"/>
            <a:t>Élelmiszer- és vízminőség, </a:t>
          </a:r>
          <a:r>
            <a:rPr lang="hu" dirty="0" smtClean="0"/>
            <a:t>hozzáférhetőség</a:t>
          </a:r>
          <a:endParaRPr lang="en-GB" dirty="0"/>
        </a:p>
      </dgm:t>
    </dgm:pt>
    <dgm:pt modelId="{44306F04-98DB-498E-BE8A-214425915D0B}" type="parTrans" cxnId="{59F44C84-6821-4B06-83FC-782B89B66062}">
      <dgm:prSet/>
      <dgm:spPr/>
      <dgm:t>
        <a:bodyPr rtlCol="0"/>
        <a:lstStyle/>
        <a:p>
          <a:pPr rtl="0"/>
          <a:endParaRPr lang="en-GB"/>
        </a:p>
      </dgm:t>
    </dgm:pt>
    <dgm:pt modelId="{C22DA72C-A616-44DD-8123-B227FD4A270C}" type="sibTrans" cxnId="{59F44C84-6821-4B06-83FC-782B89B66062}">
      <dgm:prSet/>
      <dgm:spPr/>
      <dgm:t>
        <a:bodyPr rtlCol="0"/>
        <a:lstStyle/>
        <a:p>
          <a:pPr rtl="0"/>
          <a:endParaRPr lang="en-GB"/>
        </a:p>
      </dgm:t>
    </dgm:pt>
    <dgm:pt modelId="{DA79FD43-0D37-4D20-89B4-25441F264A26}">
      <dgm:prSet phldrT="[Szöveg]"/>
      <dgm:spPr/>
      <dgm:t>
        <a:bodyPr rtlCol="0"/>
        <a:lstStyle/>
        <a:p>
          <a:pPr rtl="0">
            <a:spcAft>
              <a:spcPts val="800"/>
            </a:spcAft>
          </a:pPr>
          <a:r>
            <a:rPr lang="hu" dirty="0" smtClean="0"/>
            <a:t>Vektorok, kórokozók </a:t>
          </a:r>
          <a:r>
            <a:rPr lang="hu" dirty="0"/>
            <a:t>előfordulása</a:t>
          </a:r>
          <a:endParaRPr lang="en-GB" dirty="0"/>
        </a:p>
      </dgm:t>
    </dgm:pt>
    <dgm:pt modelId="{853C06B7-2727-48B7-A6A8-9073934B6BDA}" type="parTrans" cxnId="{B34BEE95-3193-4634-BCB8-B05EC8D2C621}">
      <dgm:prSet/>
      <dgm:spPr/>
      <dgm:t>
        <a:bodyPr rtlCol="0"/>
        <a:lstStyle/>
        <a:p>
          <a:pPr rtl="0"/>
          <a:endParaRPr lang="en-GB"/>
        </a:p>
      </dgm:t>
    </dgm:pt>
    <dgm:pt modelId="{86CB4FD0-0F5B-473E-AEC7-384C0A03238F}" type="sibTrans" cxnId="{B34BEE95-3193-4634-BCB8-B05EC8D2C621}">
      <dgm:prSet/>
      <dgm:spPr/>
      <dgm:t>
        <a:bodyPr rtlCol="0"/>
        <a:lstStyle/>
        <a:p>
          <a:pPr rtl="0"/>
          <a:endParaRPr lang="en-GB"/>
        </a:p>
      </dgm:t>
    </dgm:pt>
    <dgm:pt modelId="{D77348EC-46BA-444A-890C-EA9D7C8689DA}">
      <dgm:prSet phldrT="[Szöveg]"/>
      <dgm:spPr/>
      <dgm:t>
        <a:bodyPr rtlCol="0"/>
        <a:lstStyle/>
        <a:p>
          <a:pPr rtl="0">
            <a:spcAft>
              <a:spcPct val="15000"/>
            </a:spcAft>
          </a:pPr>
          <a:r>
            <a:rPr lang="hu" b="1"/>
            <a:t>Szociális környezet</a:t>
          </a:r>
          <a:endParaRPr lang="en-GB" b="1" dirty="0"/>
        </a:p>
      </dgm:t>
    </dgm:pt>
    <dgm:pt modelId="{FD99CE20-FE05-41AC-B8D7-A74ECD7AA816}" type="parTrans" cxnId="{CD3EED6F-BE7E-4B3A-9C7B-E21D97F64A92}">
      <dgm:prSet/>
      <dgm:spPr/>
      <dgm:t>
        <a:bodyPr rtlCol="0"/>
        <a:lstStyle/>
        <a:p>
          <a:pPr rtl="0"/>
          <a:endParaRPr lang="en-GB"/>
        </a:p>
      </dgm:t>
    </dgm:pt>
    <dgm:pt modelId="{91C5893D-3F03-4C82-9C54-9C79D1B1D1FB}" type="sibTrans" cxnId="{CD3EED6F-BE7E-4B3A-9C7B-E21D97F64A92}">
      <dgm:prSet/>
      <dgm:spPr/>
      <dgm:t>
        <a:bodyPr rtlCol="0"/>
        <a:lstStyle/>
        <a:p>
          <a:pPr rtl="0"/>
          <a:endParaRPr lang="en-GB"/>
        </a:p>
      </dgm:t>
    </dgm:pt>
    <dgm:pt modelId="{6A58D67D-18A5-4A47-8925-02A45A5E4550}">
      <dgm:prSet phldrT="[Szöveg]"/>
      <dgm:spPr/>
      <dgm:t>
        <a:bodyPr rtlCol="0"/>
        <a:lstStyle/>
        <a:p>
          <a:pPr rtl="0"/>
          <a:r>
            <a:rPr lang="hu" b="1"/>
            <a:t>Természetes környezet</a:t>
          </a:r>
          <a:endParaRPr lang="en-GB" b="1" dirty="0"/>
        </a:p>
      </dgm:t>
    </dgm:pt>
    <dgm:pt modelId="{A8C20DF9-3A6C-4822-8567-43784B67D7F2}" type="parTrans" cxnId="{8FD53387-E2EC-4109-A0BB-D1FF94F97064}">
      <dgm:prSet/>
      <dgm:spPr/>
      <dgm:t>
        <a:bodyPr rtlCol="0"/>
        <a:lstStyle/>
        <a:p>
          <a:pPr rtl="0"/>
          <a:endParaRPr lang="en-GB"/>
        </a:p>
      </dgm:t>
    </dgm:pt>
    <dgm:pt modelId="{00EC2B22-B539-414C-80C8-5DEC1C953D45}" type="sibTrans" cxnId="{8FD53387-E2EC-4109-A0BB-D1FF94F97064}">
      <dgm:prSet/>
      <dgm:spPr/>
      <dgm:t>
        <a:bodyPr rtlCol="0"/>
        <a:lstStyle/>
        <a:p>
          <a:pPr rtl="0"/>
          <a:endParaRPr lang="en-GB"/>
        </a:p>
      </dgm:t>
    </dgm:pt>
    <dgm:pt modelId="{7BF47898-2F77-464B-AE7A-1E8D84435AA6}">
      <dgm:prSet phldrT="[Szöveg]"/>
      <dgm:spPr/>
      <dgm:t>
        <a:bodyPr rtlCol="0"/>
        <a:lstStyle/>
        <a:p>
          <a:pPr rtl="0">
            <a:spcAft>
              <a:spcPct val="15000"/>
            </a:spcAft>
          </a:pPr>
          <a:r>
            <a:rPr lang="hu" dirty="0"/>
            <a:t>Kényszermigráció (a várandós nők kisebb valószínűséggel keresik fel a várandósgondozást, komplikációk</a:t>
          </a:r>
          <a:r>
            <a:rPr lang="hu" dirty="0" smtClean="0"/>
            <a:t>)</a:t>
          </a:r>
          <a:endParaRPr lang="en-GB" dirty="0"/>
        </a:p>
      </dgm:t>
    </dgm:pt>
    <dgm:pt modelId="{92316329-4FC8-40F5-9818-AEAA92AA67F2}" type="parTrans" cxnId="{79B56199-5C10-4CD9-9077-E3EA51066A8E}">
      <dgm:prSet/>
      <dgm:spPr/>
      <dgm:t>
        <a:bodyPr rtlCol="0"/>
        <a:lstStyle/>
        <a:p>
          <a:pPr rtl="0"/>
          <a:endParaRPr lang="en-GB"/>
        </a:p>
      </dgm:t>
    </dgm:pt>
    <dgm:pt modelId="{502F21F5-4CB6-4103-BC1B-63F60CE5ED76}" type="sibTrans" cxnId="{79B56199-5C10-4CD9-9077-E3EA51066A8E}">
      <dgm:prSet/>
      <dgm:spPr/>
      <dgm:t>
        <a:bodyPr rtlCol="0"/>
        <a:lstStyle/>
        <a:p>
          <a:pPr rtl="0"/>
          <a:endParaRPr lang="en-GB"/>
        </a:p>
      </dgm:t>
    </dgm:pt>
    <dgm:pt modelId="{398DC771-46D9-4DE4-82B2-71A823F109E9}" type="pres">
      <dgm:prSet presAssocID="{13BA3738-087C-40D2-80B4-8B284D7847D6}" presName="Name0" presStyleCnt="0">
        <dgm:presLayoutVars>
          <dgm:dir/>
          <dgm:resizeHandles val="exact"/>
        </dgm:presLayoutVars>
      </dgm:prSet>
      <dgm:spPr/>
      <dgm:t>
        <a:bodyPr/>
        <a:lstStyle/>
        <a:p>
          <a:endParaRPr lang="hu-HU"/>
        </a:p>
      </dgm:t>
    </dgm:pt>
    <dgm:pt modelId="{B0311B3F-DCE8-41BD-B0D7-E6AEAC18E647}" type="pres">
      <dgm:prSet presAssocID="{0B0C8BF0-727A-43A8-8844-BAE9C2A9B401}" presName="node" presStyleLbl="node1" presStyleIdx="0" presStyleCnt="2">
        <dgm:presLayoutVars>
          <dgm:bulletEnabled val="1"/>
        </dgm:presLayoutVars>
      </dgm:prSet>
      <dgm:spPr/>
      <dgm:t>
        <a:bodyPr/>
        <a:lstStyle/>
        <a:p>
          <a:endParaRPr lang="hu-HU"/>
        </a:p>
      </dgm:t>
    </dgm:pt>
    <dgm:pt modelId="{D548BCF5-50E3-47AD-AD35-1EE6B7DF996B}" type="pres">
      <dgm:prSet presAssocID="{A44FBA8D-5C4E-4EAE-BC88-83A001CE292F}" presName="sibTrans" presStyleCnt="0"/>
      <dgm:spPr/>
    </dgm:pt>
    <dgm:pt modelId="{6E4D7605-3F5E-479F-ADEC-AA1DF6001D44}" type="pres">
      <dgm:prSet presAssocID="{A72FD507-8811-4633-9C1D-36FFA5FCEB64}" presName="node" presStyleLbl="node1" presStyleIdx="1" presStyleCnt="2">
        <dgm:presLayoutVars>
          <dgm:bulletEnabled val="1"/>
        </dgm:presLayoutVars>
      </dgm:prSet>
      <dgm:spPr/>
      <dgm:t>
        <a:bodyPr/>
        <a:lstStyle/>
        <a:p>
          <a:endParaRPr lang="hu-HU"/>
        </a:p>
      </dgm:t>
    </dgm:pt>
  </dgm:ptLst>
  <dgm:cxnLst>
    <dgm:cxn modelId="{2A6AF917-C7E7-452F-B103-15D5294204F2}" srcId="{13BA3738-087C-40D2-80B4-8B284D7847D6}" destId="{0B0C8BF0-727A-43A8-8844-BAE9C2A9B401}" srcOrd="0" destOrd="0" parTransId="{0A8FA2AD-CFB5-497A-8AB6-8ABB92CA6D8C}" sibTransId="{A44FBA8D-5C4E-4EAE-BC88-83A001CE292F}"/>
    <dgm:cxn modelId="{B34BEE95-3193-4634-BCB8-B05EC8D2C621}" srcId="{F64C54FB-3CD9-4509-8CB7-04A12CDC5E3D}" destId="{DA79FD43-0D37-4D20-89B4-25441F264A26}" srcOrd="2" destOrd="0" parTransId="{853C06B7-2727-48B7-A6A8-9073934B6BDA}" sibTransId="{86CB4FD0-0F5B-473E-AEC7-384C0A03238F}"/>
    <dgm:cxn modelId="{D60D4BB5-F5AC-48C1-80BD-520768D42B11}" srcId="{F64C54FB-3CD9-4509-8CB7-04A12CDC5E3D}" destId="{4827A3B2-791F-4447-95D5-2429CF1D83B4}" srcOrd="0" destOrd="0" parTransId="{A4B21B80-C8FC-43A5-A841-9F04C493C05C}" sibTransId="{5D0367ED-8CE4-4BE3-877E-96C0BBC6B3F6}"/>
    <dgm:cxn modelId="{ACA23110-4189-41A8-AAD2-73A3749B2806}" type="presOf" srcId="{6A58D67D-18A5-4A47-8925-02A45A5E4550}" destId="{B0311B3F-DCE8-41BD-B0D7-E6AEAC18E647}" srcOrd="0" destOrd="1" presId="urn:microsoft.com/office/officeart/2005/8/layout/hList6"/>
    <dgm:cxn modelId="{624FE84F-70AC-4BF3-B42A-6FEF073F9EDA}" srcId="{6A58D67D-18A5-4A47-8925-02A45A5E4550}" destId="{03B2B0A1-8257-4385-8229-80261185C19B}" srcOrd="3" destOrd="0" parTransId="{E5C09430-739E-482C-B2A5-26E1FE91378E}" sibTransId="{2BEF5C37-8AB0-4C8F-9354-9FC2453FE0FD}"/>
    <dgm:cxn modelId="{CD3EED6F-BE7E-4B3A-9C7B-E21D97F64A92}" srcId="{A72FD507-8811-4633-9C1D-36FFA5FCEB64}" destId="{D77348EC-46BA-444A-890C-EA9D7C8689DA}" srcOrd="1" destOrd="0" parTransId="{FD99CE20-FE05-41AC-B8D7-A74ECD7AA816}" sibTransId="{91C5893D-3F03-4C82-9C54-9C79D1B1D1FB}"/>
    <dgm:cxn modelId="{EC199BAF-35CE-4736-B26F-211A0B87D363}" type="presOf" srcId="{0B0C8BF0-727A-43A8-8844-BAE9C2A9B401}" destId="{B0311B3F-DCE8-41BD-B0D7-E6AEAC18E647}" srcOrd="0" destOrd="0" presId="urn:microsoft.com/office/officeart/2005/8/layout/hList6"/>
    <dgm:cxn modelId="{B51E54DB-3B9D-448F-A1B8-3704EA8B43AC}" type="presOf" srcId="{D77348EC-46BA-444A-890C-EA9D7C8689DA}" destId="{6E4D7605-3F5E-479F-ADEC-AA1DF6001D44}" srcOrd="0" destOrd="5" presId="urn:microsoft.com/office/officeart/2005/8/layout/hList6"/>
    <dgm:cxn modelId="{22976F4D-AEC5-4ECD-9787-BC6DB429DAE3}" srcId="{13BA3738-087C-40D2-80B4-8B284D7847D6}" destId="{A72FD507-8811-4633-9C1D-36FFA5FCEB64}" srcOrd="1" destOrd="0" parTransId="{BDBE2036-A512-4B30-8CE4-B0C707C684D6}" sibTransId="{637278DC-5486-4FC3-B75B-1CC209A559DD}"/>
    <dgm:cxn modelId="{850FD8A2-BE20-4BA8-B05A-478A7BDD2F98}" type="presOf" srcId="{13BA3738-087C-40D2-80B4-8B284D7847D6}" destId="{398DC771-46D9-4DE4-82B2-71A823F109E9}" srcOrd="0" destOrd="0" presId="urn:microsoft.com/office/officeart/2005/8/layout/hList6"/>
    <dgm:cxn modelId="{79B56199-5C10-4CD9-9077-E3EA51066A8E}" srcId="{D77348EC-46BA-444A-890C-EA9D7C8689DA}" destId="{7BF47898-2F77-464B-AE7A-1E8D84435AA6}" srcOrd="0" destOrd="0" parTransId="{92316329-4FC8-40F5-9818-AEAA92AA67F2}" sibTransId="{502F21F5-4CB6-4103-BC1B-63F60CE5ED76}"/>
    <dgm:cxn modelId="{4B8B5718-CD72-449C-B92F-9ECB8FD9EF4F}" type="presOf" srcId="{7BF47898-2F77-464B-AE7A-1E8D84435AA6}" destId="{6E4D7605-3F5E-479F-ADEC-AA1DF6001D44}" srcOrd="0" destOrd="6" presId="urn:microsoft.com/office/officeart/2005/8/layout/hList6"/>
    <dgm:cxn modelId="{FBEA8398-A17F-4252-B47F-31EB238F0D7C}" srcId="{6A58D67D-18A5-4A47-8925-02A45A5E4550}" destId="{7C03A25B-3142-4BFC-B96A-A91DFDB8727B}" srcOrd="0" destOrd="0" parTransId="{DAB1A13F-C8D8-486A-B86D-668B8B5D7792}" sibTransId="{38491DD9-76BB-4E4A-B178-CEEA2D005ED9}"/>
    <dgm:cxn modelId="{8D290080-E4BB-4EE4-8441-434D8C9AA636}" type="presOf" srcId="{03B2B0A1-8257-4385-8229-80261185C19B}" destId="{B0311B3F-DCE8-41BD-B0D7-E6AEAC18E647}" srcOrd="0" destOrd="5" presId="urn:microsoft.com/office/officeart/2005/8/layout/hList6"/>
    <dgm:cxn modelId="{DDEE85A1-3E0F-489F-A591-C9E4048E0EE4}" srcId="{6A58D67D-18A5-4A47-8925-02A45A5E4550}" destId="{9981DC67-50AB-49C5-8F79-148EBFAD2062}" srcOrd="1" destOrd="0" parTransId="{9E2B93A1-DE61-456F-8A25-ACD70A0BF9ED}" sibTransId="{BDC89DFA-778E-4E56-9E06-5F8C2C1535BF}"/>
    <dgm:cxn modelId="{8718FBDD-AEB3-4813-BEDB-769F646ECC8B}" type="presOf" srcId="{3018D951-3B96-434F-815F-FC16C5A0D7D0}" destId="{6E4D7605-3F5E-479F-ADEC-AA1DF6001D44}" srcOrd="0" destOrd="3" presId="urn:microsoft.com/office/officeart/2005/8/layout/hList6"/>
    <dgm:cxn modelId="{2D044DB6-2B23-4CCF-A7EC-B31C3C7C2BA9}" type="presOf" srcId="{CD78315B-E1EB-4BFE-AB51-8A471CB2983B}" destId="{B0311B3F-DCE8-41BD-B0D7-E6AEAC18E647}" srcOrd="0" destOrd="4" presId="urn:microsoft.com/office/officeart/2005/8/layout/hList6"/>
    <dgm:cxn modelId="{59F44C84-6821-4B06-83FC-782B89B66062}" srcId="{F64C54FB-3CD9-4509-8CB7-04A12CDC5E3D}" destId="{3018D951-3B96-434F-815F-FC16C5A0D7D0}" srcOrd="1" destOrd="0" parTransId="{44306F04-98DB-498E-BE8A-214425915D0B}" sibTransId="{C22DA72C-A616-44DD-8123-B227FD4A270C}"/>
    <dgm:cxn modelId="{F31E5481-D303-4B86-96C3-0A7F06EE067B}" type="presOf" srcId="{DA79FD43-0D37-4D20-89B4-25441F264A26}" destId="{6E4D7605-3F5E-479F-ADEC-AA1DF6001D44}" srcOrd="0" destOrd="4" presId="urn:microsoft.com/office/officeart/2005/8/layout/hList6"/>
    <dgm:cxn modelId="{C5F3F026-98FF-497B-A07D-404FC39B3AE2}" type="presOf" srcId="{A72FD507-8811-4633-9C1D-36FFA5FCEB64}" destId="{6E4D7605-3F5E-479F-ADEC-AA1DF6001D44}" srcOrd="0" destOrd="0" presId="urn:microsoft.com/office/officeart/2005/8/layout/hList6"/>
    <dgm:cxn modelId="{2A90C6E7-2C87-4BCB-B6ED-8F0AF021A128}" type="presOf" srcId="{4827A3B2-791F-4447-95D5-2429CF1D83B4}" destId="{6E4D7605-3F5E-479F-ADEC-AA1DF6001D44}" srcOrd="0" destOrd="2" presId="urn:microsoft.com/office/officeart/2005/8/layout/hList6"/>
    <dgm:cxn modelId="{663BA1A3-CF66-4FAC-B2E1-A1FDF67A135C}" type="presOf" srcId="{9981DC67-50AB-49C5-8F79-148EBFAD2062}" destId="{B0311B3F-DCE8-41BD-B0D7-E6AEAC18E647}" srcOrd="0" destOrd="3" presId="urn:microsoft.com/office/officeart/2005/8/layout/hList6"/>
    <dgm:cxn modelId="{1B0E81C3-8855-4FAD-AAE1-06870ED2971E}" type="presOf" srcId="{F64C54FB-3CD9-4509-8CB7-04A12CDC5E3D}" destId="{6E4D7605-3F5E-479F-ADEC-AA1DF6001D44}" srcOrd="0" destOrd="1" presId="urn:microsoft.com/office/officeart/2005/8/layout/hList6"/>
    <dgm:cxn modelId="{06DBC3C8-1CA5-44D3-9BD8-7DFB9FA9715E}" srcId="{6A58D67D-18A5-4A47-8925-02A45A5E4550}" destId="{CD78315B-E1EB-4BFE-AB51-8A471CB2983B}" srcOrd="2" destOrd="0" parTransId="{A35E4943-BBC1-4CE8-8433-DDB85981EABD}" sibTransId="{1C5B1996-0307-4B99-9127-1F899A1105A0}"/>
    <dgm:cxn modelId="{7EDFF1D0-D31A-4DD1-85E1-35ECE4E38180}" type="presOf" srcId="{7C03A25B-3142-4BFC-B96A-A91DFDB8727B}" destId="{B0311B3F-DCE8-41BD-B0D7-E6AEAC18E647}" srcOrd="0" destOrd="2" presId="urn:microsoft.com/office/officeart/2005/8/layout/hList6"/>
    <dgm:cxn modelId="{2DCC1BF0-9CDC-4665-BDED-30A1038A4A96}" srcId="{A72FD507-8811-4633-9C1D-36FFA5FCEB64}" destId="{F64C54FB-3CD9-4509-8CB7-04A12CDC5E3D}" srcOrd="0" destOrd="0" parTransId="{BE3DBB64-07EF-4AFC-B6C9-C45B79412986}" sibTransId="{14DD262D-B80A-4728-A28D-AFA8CB283934}"/>
    <dgm:cxn modelId="{8FD53387-E2EC-4109-A0BB-D1FF94F97064}" srcId="{0B0C8BF0-727A-43A8-8844-BAE9C2A9B401}" destId="{6A58D67D-18A5-4A47-8925-02A45A5E4550}" srcOrd="0" destOrd="0" parTransId="{A8C20DF9-3A6C-4822-8567-43784B67D7F2}" sibTransId="{00EC2B22-B539-414C-80C8-5DEC1C953D45}"/>
    <dgm:cxn modelId="{4AE2145B-A110-4E4B-B7B3-8E3B27B24522}" type="presParOf" srcId="{398DC771-46D9-4DE4-82B2-71A823F109E9}" destId="{B0311B3F-DCE8-41BD-B0D7-E6AEAC18E647}" srcOrd="0" destOrd="0" presId="urn:microsoft.com/office/officeart/2005/8/layout/hList6"/>
    <dgm:cxn modelId="{EF141904-E56F-430E-9F93-C732B0993767}" type="presParOf" srcId="{398DC771-46D9-4DE4-82B2-71A823F109E9}" destId="{D548BCF5-50E3-47AD-AD35-1EE6B7DF996B}" srcOrd="1" destOrd="0" presId="urn:microsoft.com/office/officeart/2005/8/layout/hList6"/>
    <dgm:cxn modelId="{1EDB6689-7E48-4734-BA72-1FF40848E661}" type="presParOf" srcId="{398DC771-46D9-4DE4-82B2-71A823F109E9}" destId="{6E4D7605-3F5E-479F-ADEC-AA1DF6001D4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963060-0D97-47BA-98C3-C5830A6E2FBF}" type="doc">
      <dgm:prSet loTypeId="urn:microsoft.com/office/officeart/2008/layout/PictureStrips" loCatId="list" qsTypeId="urn:microsoft.com/office/officeart/2005/8/quickstyle/simple1" qsCatId="simple" csTypeId="urn:microsoft.com/office/officeart/2005/8/colors/accent1_2" csCatId="accent1" phldr="1"/>
      <dgm:spPr/>
      <dgm:t>
        <a:bodyPr rtlCol="0"/>
        <a:lstStyle/>
        <a:p>
          <a:pPr rtl="0"/>
          <a:endParaRPr lang="en-GB"/>
        </a:p>
      </dgm:t>
    </dgm:pt>
    <dgm:pt modelId="{2AE9BC77-94C2-4A7A-8B16-94F8726B9165}">
      <dgm:prSet phldrT="[Szöveg]"/>
      <dgm:spPr/>
      <dgm:t>
        <a:bodyPr rtlCol="0"/>
        <a:lstStyle/>
        <a:p>
          <a:pPr rtl="0"/>
          <a:r>
            <a:rPr lang="hu" dirty="0"/>
            <a:t>Gesztációs diabétesz (GDM)</a:t>
          </a:r>
          <a:endParaRPr lang="en-GB" dirty="0"/>
        </a:p>
      </dgm:t>
    </dgm:pt>
    <dgm:pt modelId="{E59FE0A7-7A4D-4BD8-A415-50D3AE18CEAB}" type="parTrans" cxnId="{2B79A2A3-6C11-450E-A61D-119E9A3935F0}">
      <dgm:prSet/>
      <dgm:spPr/>
      <dgm:t>
        <a:bodyPr rtlCol="0"/>
        <a:lstStyle/>
        <a:p>
          <a:pPr rtl="0"/>
          <a:endParaRPr lang="en-GB"/>
        </a:p>
      </dgm:t>
    </dgm:pt>
    <dgm:pt modelId="{46366CE6-5E0A-490C-BEBD-768FED7AF924}" type="sibTrans" cxnId="{2B79A2A3-6C11-450E-A61D-119E9A3935F0}">
      <dgm:prSet/>
      <dgm:spPr/>
      <dgm:t>
        <a:bodyPr rtlCol="0"/>
        <a:lstStyle/>
        <a:p>
          <a:pPr rtl="0"/>
          <a:endParaRPr lang="en-GB"/>
        </a:p>
      </dgm:t>
    </dgm:pt>
    <dgm:pt modelId="{29F07F16-AF4A-4187-B250-63E45F1F0195}">
      <dgm:prSet phldrT="[Szöveg]"/>
      <dgm:spPr/>
      <dgm:t>
        <a:bodyPr rtlCol="0"/>
        <a:lstStyle/>
        <a:p>
          <a:pPr rtl="0"/>
          <a:r>
            <a:rPr lang="hu"/>
            <a:t>Hipertóniás rendellenességek</a:t>
          </a:r>
          <a:endParaRPr lang="en-GB" dirty="0"/>
        </a:p>
      </dgm:t>
    </dgm:pt>
    <dgm:pt modelId="{EDC74ECE-8CBA-4F70-9C87-D809F70565C1}" type="parTrans" cxnId="{3A7E75EE-7BCA-4E78-B366-033752107EEE}">
      <dgm:prSet/>
      <dgm:spPr/>
      <dgm:t>
        <a:bodyPr rtlCol="0"/>
        <a:lstStyle/>
        <a:p>
          <a:pPr rtl="0"/>
          <a:endParaRPr lang="en-GB"/>
        </a:p>
      </dgm:t>
    </dgm:pt>
    <dgm:pt modelId="{49C49983-AC8B-4077-8320-DEB568E04F5B}" type="sibTrans" cxnId="{3A7E75EE-7BCA-4E78-B366-033752107EEE}">
      <dgm:prSet/>
      <dgm:spPr/>
      <dgm:t>
        <a:bodyPr rtlCol="0"/>
        <a:lstStyle/>
        <a:p>
          <a:pPr rtl="0"/>
          <a:endParaRPr lang="en-GB"/>
        </a:p>
      </dgm:t>
    </dgm:pt>
    <dgm:pt modelId="{919F373B-68C0-47D8-AF66-527E6679DC0D}">
      <dgm:prSet phldrT="[Szöveg]"/>
      <dgm:spPr/>
      <dgm:t>
        <a:bodyPr rtlCol="0"/>
        <a:lstStyle/>
        <a:p>
          <a:pPr rtl="0"/>
          <a:r>
            <a:rPr lang="hu" dirty="0"/>
            <a:t>Korai burokrepedés (PROM)</a:t>
          </a:r>
          <a:endParaRPr lang="en-GB" dirty="0"/>
        </a:p>
      </dgm:t>
    </dgm:pt>
    <dgm:pt modelId="{2A36D1EF-2C48-4E31-8112-6B7C3AD8982B}" type="parTrans" cxnId="{D54BB7F7-89CE-4AB7-8F32-213CBF633538}">
      <dgm:prSet/>
      <dgm:spPr/>
      <dgm:t>
        <a:bodyPr rtlCol="0"/>
        <a:lstStyle/>
        <a:p>
          <a:pPr rtl="0"/>
          <a:endParaRPr lang="en-GB"/>
        </a:p>
      </dgm:t>
    </dgm:pt>
    <dgm:pt modelId="{D9C33114-C4BE-4981-A8A8-436E1DF09D4D}" type="sibTrans" cxnId="{D54BB7F7-89CE-4AB7-8F32-213CBF633538}">
      <dgm:prSet/>
      <dgm:spPr/>
      <dgm:t>
        <a:bodyPr rtlCol="0"/>
        <a:lstStyle/>
        <a:p>
          <a:pPr rtl="0"/>
          <a:endParaRPr lang="en-GB"/>
        </a:p>
      </dgm:t>
    </dgm:pt>
    <dgm:pt modelId="{24B24928-D3BE-4D27-BF23-44F47243BEFD}">
      <dgm:prSet phldrT="[Szöveg]"/>
      <dgm:spPr/>
      <dgm:t>
        <a:bodyPr rtlCol="0"/>
        <a:lstStyle/>
        <a:p>
          <a:pPr rtl="0"/>
          <a:r>
            <a:rPr lang="hu" dirty="0"/>
            <a:t>Placenta leválás</a:t>
          </a:r>
          <a:endParaRPr lang="en-GB" dirty="0"/>
        </a:p>
      </dgm:t>
    </dgm:pt>
    <dgm:pt modelId="{8209BBD3-F57A-49C9-9819-2EE2396B4BEB}" type="parTrans" cxnId="{9C2EA1D9-43DB-4C68-A135-4BFBBAFD9DD3}">
      <dgm:prSet/>
      <dgm:spPr/>
      <dgm:t>
        <a:bodyPr rtlCol="0"/>
        <a:lstStyle/>
        <a:p>
          <a:pPr rtl="0"/>
          <a:endParaRPr lang="en-GB"/>
        </a:p>
      </dgm:t>
    </dgm:pt>
    <dgm:pt modelId="{DC304869-070E-4C3F-A494-46C40218429D}" type="sibTrans" cxnId="{9C2EA1D9-43DB-4C68-A135-4BFBBAFD9DD3}">
      <dgm:prSet/>
      <dgm:spPr/>
      <dgm:t>
        <a:bodyPr rtlCol="0"/>
        <a:lstStyle/>
        <a:p>
          <a:pPr rtl="0"/>
          <a:endParaRPr lang="en-GB"/>
        </a:p>
      </dgm:t>
    </dgm:pt>
    <dgm:pt modelId="{28AE1809-DD18-41A1-AF06-43B448B2FF55}">
      <dgm:prSet phldrT="[Szöveg]"/>
      <dgm:spPr/>
      <dgm:t>
        <a:bodyPr rtlCol="0"/>
        <a:lstStyle/>
        <a:p>
          <a:pPr rtl="0"/>
          <a:r>
            <a:rPr lang="hu"/>
            <a:t>Anyai stressz</a:t>
          </a:r>
          <a:endParaRPr lang="en-GB" dirty="0"/>
        </a:p>
      </dgm:t>
    </dgm:pt>
    <dgm:pt modelId="{E7CDD519-EA00-4C69-BE2D-40A644648724}" type="parTrans" cxnId="{716A3FF4-FC38-4E75-A5D8-07AAA1C5CA92}">
      <dgm:prSet/>
      <dgm:spPr/>
      <dgm:t>
        <a:bodyPr rtlCol="0"/>
        <a:lstStyle/>
        <a:p>
          <a:pPr rtl="0"/>
          <a:endParaRPr lang="en-GB"/>
        </a:p>
      </dgm:t>
    </dgm:pt>
    <dgm:pt modelId="{E0564316-B838-459D-80C1-D05FC58AF220}" type="sibTrans" cxnId="{716A3FF4-FC38-4E75-A5D8-07AAA1C5CA92}">
      <dgm:prSet/>
      <dgm:spPr/>
      <dgm:t>
        <a:bodyPr rtlCol="0"/>
        <a:lstStyle/>
        <a:p>
          <a:pPr rtl="0"/>
          <a:endParaRPr lang="en-GB"/>
        </a:p>
      </dgm:t>
    </dgm:pt>
    <dgm:pt modelId="{90CD0026-0B6E-4F09-900B-51E25E068ADE}">
      <dgm:prSet phldrT="[Szöveg]"/>
      <dgm:spPr/>
      <dgm:t>
        <a:bodyPr rtlCol="0"/>
        <a:lstStyle/>
        <a:p>
          <a:pPr rtl="0"/>
          <a:r>
            <a:rPr lang="hu"/>
            <a:t>Szív- és érrendszeri kockázat a szüléskor</a:t>
          </a:r>
          <a:endParaRPr lang="en-GB" dirty="0"/>
        </a:p>
      </dgm:t>
    </dgm:pt>
    <dgm:pt modelId="{1F8A7CAC-5910-44DF-B3B5-0FE2724BCD1D}" type="parTrans" cxnId="{20F0DA15-58F5-4846-B7FA-CFC838B4E6CB}">
      <dgm:prSet/>
      <dgm:spPr/>
      <dgm:t>
        <a:bodyPr rtlCol="0"/>
        <a:lstStyle/>
        <a:p>
          <a:pPr rtl="0"/>
          <a:endParaRPr lang="en-GB"/>
        </a:p>
      </dgm:t>
    </dgm:pt>
    <dgm:pt modelId="{7653EEDC-F220-4B9A-B375-4C2313BD6E18}" type="sibTrans" cxnId="{20F0DA15-58F5-4846-B7FA-CFC838B4E6CB}">
      <dgm:prSet/>
      <dgm:spPr/>
      <dgm:t>
        <a:bodyPr rtlCol="0"/>
        <a:lstStyle/>
        <a:p>
          <a:pPr rtl="0"/>
          <a:endParaRPr lang="en-GB"/>
        </a:p>
      </dgm:t>
    </dgm:pt>
    <dgm:pt modelId="{F3A65BCF-83C5-400D-BCFF-9B5B9E7D8EFE}">
      <dgm:prSet phldrT="[Szöveg]"/>
      <dgm:spPr/>
      <dgm:t>
        <a:bodyPr rtlCol="0"/>
        <a:lstStyle/>
        <a:p>
          <a:pPr rtl="0"/>
          <a:r>
            <a:rPr lang="hu"/>
            <a:t>Bakteriuria</a:t>
          </a:r>
          <a:endParaRPr lang="en-GB" dirty="0"/>
        </a:p>
      </dgm:t>
    </dgm:pt>
    <dgm:pt modelId="{190B7C13-C8CA-411E-832F-F31B0351197F}" type="parTrans" cxnId="{271A7032-EF64-45E2-8637-A29D2D6E075B}">
      <dgm:prSet/>
      <dgm:spPr/>
      <dgm:t>
        <a:bodyPr rtlCol="0"/>
        <a:lstStyle/>
        <a:p>
          <a:pPr rtl="0"/>
          <a:endParaRPr lang="en-GB"/>
        </a:p>
      </dgm:t>
    </dgm:pt>
    <dgm:pt modelId="{CB06C57A-17C9-4CDC-90E8-DCC14C326C6F}" type="sibTrans" cxnId="{271A7032-EF64-45E2-8637-A29D2D6E075B}">
      <dgm:prSet/>
      <dgm:spPr/>
      <dgm:t>
        <a:bodyPr rtlCol="0"/>
        <a:lstStyle/>
        <a:p>
          <a:pPr rtl="0"/>
          <a:endParaRPr lang="en-GB"/>
        </a:p>
      </dgm:t>
    </dgm:pt>
    <dgm:pt modelId="{734D9983-A494-40E4-BE67-290934C9F3FE}" type="pres">
      <dgm:prSet presAssocID="{02963060-0D97-47BA-98C3-C5830A6E2FBF}" presName="Name0" presStyleCnt="0">
        <dgm:presLayoutVars>
          <dgm:dir/>
          <dgm:resizeHandles val="exact"/>
        </dgm:presLayoutVars>
      </dgm:prSet>
      <dgm:spPr/>
      <dgm:t>
        <a:bodyPr/>
        <a:lstStyle/>
        <a:p>
          <a:endParaRPr lang="hu-HU"/>
        </a:p>
      </dgm:t>
    </dgm:pt>
    <dgm:pt modelId="{2795329D-3F09-4708-90B0-C315B51ABAFD}" type="pres">
      <dgm:prSet presAssocID="{2AE9BC77-94C2-4A7A-8B16-94F8726B9165}" presName="composite" presStyleCnt="0"/>
      <dgm:spPr/>
    </dgm:pt>
    <dgm:pt modelId="{929A0A4D-498F-4931-9D00-AA77F826D7F6}" type="pres">
      <dgm:prSet presAssocID="{2AE9BC77-94C2-4A7A-8B16-94F8726B9165}" presName="rect1" presStyleLbl="trAlignAcc1" presStyleIdx="0" presStyleCnt="7">
        <dgm:presLayoutVars>
          <dgm:bulletEnabled val="1"/>
        </dgm:presLayoutVars>
      </dgm:prSet>
      <dgm:spPr/>
      <dgm:t>
        <a:bodyPr/>
        <a:lstStyle/>
        <a:p>
          <a:endParaRPr lang="hu-HU"/>
        </a:p>
      </dgm:t>
    </dgm:pt>
    <dgm:pt modelId="{5EBA2DD7-C440-4BFD-B1C1-7DF13A48D0AD}" type="pres">
      <dgm:prSet presAssocID="{2AE9BC77-94C2-4A7A-8B16-94F8726B9165}" presName="rect2" presStyleLbl="fgImgPlace1" presStyleIdx="0" presStyleCnt="7"/>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B166D9E3-EB98-448E-910C-0423048E86ED}" type="pres">
      <dgm:prSet presAssocID="{46366CE6-5E0A-490C-BEBD-768FED7AF924}" presName="sibTrans" presStyleCnt="0"/>
      <dgm:spPr/>
    </dgm:pt>
    <dgm:pt modelId="{98D93081-16DB-49B0-8628-DA5F2BB95CE3}" type="pres">
      <dgm:prSet presAssocID="{29F07F16-AF4A-4187-B250-63E45F1F0195}" presName="composite" presStyleCnt="0"/>
      <dgm:spPr/>
    </dgm:pt>
    <dgm:pt modelId="{2863DFB2-683A-46CF-B59F-4AA8DCCB14B0}" type="pres">
      <dgm:prSet presAssocID="{29F07F16-AF4A-4187-B250-63E45F1F0195}" presName="rect1" presStyleLbl="trAlignAcc1" presStyleIdx="1" presStyleCnt="7">
        <dgm:presLayoutVars>
          <dgm:bulletEnabled val="1"/>
        </dgm:presLayoutVars>
      </dgm:prSet>
      <dgm:spPr/>
      <dgm:t>
        <a:bodyPr/>
        <a:lstStyle/>
        <a:p>
          <a:endParaRPr lang="hu-HU"/>
        </a:p>
      </dgm:t>
    </dgm:pt>
    <dgm:pt modelId="{8A38BD04-8909-4ECB-A925-7B6320434565}" type="pres">
      <dgm:prSet presAssocID="{29F07F16-AF4A-4187-B250-63E45F1F0195}" presName="rect2"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dgm:spPr>
    </dgm:pt>
    <dgm:pt modelId="{67B878D6-AEF1-46B9-B485-B7AA7E73286C}" type="pres">
      <dgm:prSet presAssocID="{49C49983-AC8B-4077-8320-DEB568E04F5B}" presName="sibTrans" presStyleCnt="0"/>
      <dgm:spPr/>
    </dgm:pt>
    <dgm:pt modelId="{2094ADE0-E830-40C5-A0CE-68876C663872}" type="pres">
      <dgm:prSet presAssocID="{919F373B-68C0-47D8-AF66-527E6679DC0D}" presName="composite" presStyleCnt="0"/>
      <dgm:spPr/>
    </dgm:pt>
    <dgm:pt modelId="{90FACB0B-2D47-46C9-8E21-CAACFE3309CB}" type="pres">
      <dgm:prSet presAssocID="{919F373B-68C0-47D8-AF66-527E6679DC0D}" presName="rect1" presStyleLbl="trAlignAcc1" presStyleIdx="2" presStyleCnt="7">
        <dgm:presLayoutVars>
          <dgm:bulletEnabled val="1"/>
        </dgm:presLayoutVars>
      </dgm:prSet>
      <dgm:spPr/>
      <dgm:t>
        <a:bodyPr/>
        <a:lstStyle/>
        <a:p>
          <a:endParaRPr lang="hu-HU"/>
        </a:p>
      </dgm:t>
    </dgm:pt>
    <dgm:pt modelId="{C3CDCE5D-0F21-408D-A8D7-D149F7913A01}" type="pres">
      <dgm:prSet presAssocID="{919F373B-68C0-47D8-AF66-527E6679DC0D}" presName="rect2" presStyleLbl="f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32000" r="-32000"/>
          </a:stretch>
        </a:blipFill>
      </dgm:spPr>
      <dgm:t>
        <a:bodyPr/>
        <a:lstStyle/>
        <a:p>
          <a:endParaRPr lang="hu-HU"/>
        </a:p>
      </dgm:t>
    </dgm:pt>
    <dgm:pt modelId="{6DF872FC-6843-4F73-A921-9191CDD9BFD5}" type="pres">
      <dgm:prSet presAssocID="{D9C33114-C4BE-4981-A8A8-436E1DF09D4D}" presName="sibTrans" presStyleCnt="0"/>
      <dgm:spPr/>
    </dgm:pt>
    <dgm:pt modelId="{9FED2FA0-5A60-4D5B-ACC3-C30A83303101}" type="pres">
      <dgm:prSet presAssocID="{24B24928-D3BE-4D27-BF23-44F47243BEFD}" presName="composite" presStyleCnt="0"/>
      <dgm:spPr/>
    </dgm:pt>
    <dgm:pt modelId="{D1F60DB2-864D-40FF-B975-7D78B8ADE1AE}" type="pres">
      <dgm:prSet presAssocID="{24B24928-D3BE-4D27-BF23-44F47243BEFD}" presName="rect1" presStyleLbl="trAlignAcc1" presStyleIdx="3" presStyleCnt="7">
        <dgm:presLayoutVars>
          <dgm:bulletEnabled val="1"/>
        </dgm:presLayoutVars>
      </dgm:prSet>
      <dgm:spPr/>
      <dgm:t>
        <a:bodyPr/>
        <a:lstStyle/>
        <a:p>
          <a:endParaRPr lang="hu-HU"/>
        </a:p>
      </dgm:t>
    </dgm:pt>
    <dgm:pt modelId="{67A67821-9722-4032-816A-C0DC4679568F}" type="pres">
      <dgm:prSet presAssocID="{24B24928-D3BE-4D27-BF23-44F47243BEFD}" presName="rect2"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51000" r="-51000"/>
          </a:stretch>
        </a:blipFill>
      </dgm:spPr>
    </dgm:pt>
    <dgm:pt modelId="{7CFB17B7-AB06-4904-AF36-743528A68FA8}" type="pres">
      <dgm:prSet presAssocID="{DC304869-070E-4C3F-A494-46C40218429D}" presName="sibTrans" presStyleCnt="0"/>
      <dgm:spPr/>
    </dgm:pt>
    <dgm:pt modelId="{CF3D49EA-E476-4F79-BFDF-01F4B537ACBF}" type="pres">
      <dgm:prSet presAssocID="{28AE1809-DD18-41A1-AF06-43B448B2FF55}" presName="composite" presStyleCnt="0"/>
      <dgm:spPr/>
    </dgm:pt>
    <dgm:pt modelId="{EC8016B6-4FB1-445E-A212-DAF465865350}" type="pres">
      <dgm:prSet presAssocID="{28AE1809-DD18-41A1-AF06-43B448B2FF55}" presName="rect1" presStyleLbl="trAlignAcc1" presStyleIdx="4" presStyleCnt="7">
        <dgm:presLayoutVars>
          <dgm:bulletEnabled val="1"/>
        </dgm:presLayoutVars>
      </dgm:prSet>
      <dgm:spPr/>
      <dgm:t>
        <a:bodyPr/>
        <a:lstStyle/>
        <a:p>
          <a:endParaRPr lang="hu-HU"/>
        </a:p>
      </dgm:t>
    </dgm:pt>
    <dgm:pt modelId="{39626C91-4EC9-4930-A2CA-98810B171F15}" type="pres">
      <dgm:prSet presAssocID="{28AE1809-DD18-41A1-AF06-43B448B2FF55}" presName="rect2" presStyleLbl="fgImgPlac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l="-65000" r="-65000"/>
          </a:stretch>
        </a:blipFill>
      </dgm:spPr>
      <dgm:t>
        <a:bodyPr/>
        <a:lstStyle/>
        <a:p>
          <a:endParaRPr lang="hu-HU"/>
        </a:p>
      </dgm:t>
    </dgm:pt>
    <dgm:pt modelId="{22254046-CAB7-42A4-BE4C-FDB4F64C2194}" type="pres">
      <dgm:prSet presAssocID="{E0564316-B838-459D-80C1-D05FC58AF220}" presName="sibTrans" presStyleCnt="0"/>
      <dgm:spPr/>
    </dgm:pt>
    <dgm:pt modelId="{FBDB1401-CDD8-49A0-9169-3EC1473F9C1F}" type="pres">
      <dgm:prSet presAssocID="{90CD0026-0B6E-4F09-900B-51E25E068ADE}" presName="composite" presStyleCnt="0"/>
      <dgm:spPr/>
    </dgm:pt>
    <dgm:pt modelId="{BD62913C-77C5-4F16-9988-2D889D25C682}" type="pres">
      <dgm:prSet presAssocID="{90CD0026-0B6E-4F09-900B-51E25E068ADE}" presName="rect1" presStyleLbl="trAlignAcc1" presStyleIdx="5" presStyleCnt="7">
        <dgm:presLayoutVars>
          <dgm:bulletEnabled val="1"/>
        </dgm:presLayoutVars>
      </dgm:prSet>
      <dgm:spPr/>
      <dgm:t>
        <a:bodyPr/>
        <a:lstStyle/>
        <a:p>
          <a:endParaRPr lang="hu-HU"/>
        </a:p>
      </dgm:t>
    </dgm:pt>
    <dgm:pt modelId="{30F382A4-4FB3-41F5-A084-09F162B47891}" type="pres">
      <dgm:prSet presAssocID="{90CD0026-0B6E-4F09-900B-51E25E068ADE}" presName="rect2"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60000" r="-60000"/>
          </a:stretch>
        </a:blipFill>
      </dgm:spPr>
    </dgm:pt>
    <dgm:pt modelId="{7C517997-2864-4D5D-A133-86501EDE13B2}" type="pres">
      <dgm:prSet presAssocID="{7653EEDC-F220-4B9A-B375-4C2313BD6E18}" presName="sibTrans" presStyleCnt="0"/>
      <dgm:spPr/>
    </dgm:pt>
    <dgm:pt modelId="{0E0905BA-3569-4E51-9A36-52EBE101831F}" type="pres">
      <dgm:prSet presAssocID="{F3A65BCF-83C5-400D-BCFF-9B5B9E7D8EFE}" presName="composite" presStyleCnt="0"/>
      <dgm:spPr/>
    </dgm:pt>
    <dgm:pt modelId="{ABBFBF7B-C076-46A0-81F9-F2F51B6D3CF4}" type="pres">
      <dgm:prSet presAssocID="{F3A65BCF-83C5-400D-BCFF-9B5B9E7D8EFE}" presName="rect1" presStyleLbl="trAlignAcc1" presStyleIdx="6" presStyleCnt="7">
        <dgm:presLayoutVars>
          <dgm:bulletEnabled val="1"/>
        </dgm:presLayoutVars>
      </dgm:prSet>
      <dgm:spPr/>
      <dgm:t>
        <a:bodyPr/>
        <a:lstStyle/>
        <a:p>
          <a:endParaRPr lang="hu-HU"/>
        </a:p>
      </dgm:t>
    </dgm:pt>
    <dgm:pt modelId="{D6A29C5A-7DFE-4676-86A1-15C041856D5C}" type="pres">
      <dgm:prSet presAssocID="{F3A65BCF-83C5-400D-BCFF-9B5B9E7D8EFE}" presName="rect2" presStyleLbl="fgImgPlace1" presStyleIdx="6" presStyleCnt="7"/>
      <dgm:spPr>
        <a:blipFill>
          <a:blip xmlns:r="http://schemas.openxmlformats.org/officeDocument/2006/relationships" r:embed="rId7"/>
          <a:srcRect/>
          <a:stretch>
            <a:fillRect l="-63000" r="-63000"/>
          </a:stretch>
        </a:blipFill>
      </dgm:spPr>
    </dgm:pt>
  </dgm:ptLst>
  <dgm:cxnLst>
    <dgm:cxn modelId="{3A7E75EE-7BCA-4E78-B366-033752107EEE}" srcId="{02963060-0D97-47BA-98C3-C5830A6E2FBF}" destId="{29F07F16-AF4A-4187-B250-63E45F1F0195}" srcOrd="1" destOrd="0" parTransId="{EDC74ECE-8CBA-4F70-9C87-D809F70565C1}" sibTransId="{49C49983-AC8B-4077-8320-DEB568E04F5B}"/>
    <dgm:cxn modelId="{FDF94A3D-33CA-4575-81D4-9CB1C796AC22}" type="presOf" srcId="{90CD0026-0B6E-4F09-900B-51E25E068ADE}" destId="{BD62913C-77C5-4F16-9988-2D889D25C682}" srcOrd="0" destOrd="0" presId="urn:microsoft.com/office/officeart/2008/layout/PictureStrips"/>
    <dgm:cxn modelId="{C21116C8-187A-4152-BDA8-D291498357D1}" type="presOf" srcId="{F3A65BCF-83C5-400D-BCFF-9B5B9E7D8EFE}" destId="{ABBFBF7B-C076-46A0-81F9-F2F51B6D3CF4}" srcOrd="0" destOrd="0" presId="urn:microsoft.com/office/officeart/2008/layout/PictureStrips"/>
    <dgm:cxn modelId="{271A7032-EF64-45E2-8637-A29D2D6E075B}" srcId="{02963060-0D97-47BA-98C3-C5830A6E2FBF}" destId="{F3A65BCF-83C5-400D-BCFF-9B5B9E7D8EFE}" srcOrd="6" destOrd="0" parTransId="{190B7C13-C8CA-411E-832F-F31B0351197F}" sibTransId="{CB06C57A-17C9-4CDC-90E8-DCC14C326C6F}"/>
    <dgm:cxn modelId="{7A912531-5690-49B3-BC98-0B91EEA395C2}" type="presOf" srcId="{919F373B-68C0-47D8-AF66-527E6679DC0D}" destId="{90FACB0B-2D47-46C9-8E21-CAACFE3309CB}" srcOrd="0" destOrd="0" presId="urn:microsoft.com/office/officeart/2008/layout/PictureStrips"/>
    <dgm:cxn modelId="{9573726E-8666-4C7D-8C34-01A94D9ACC07}" type="presOf" srcId="{24B24928-D3BE-4D27-BF23-44F47243BEFD}" destId="{D1F60DB2-864D-40FF-B975-7D78B8ADE1AE}" srcOrd="0" destOrd="0" presId="urn:microsoft.com/office/officeart/2008/layout/PictureStrips"/>
    <dgm:cxn modelId="{1C6869F4-CB9C-4A7F-9362-63D5126AEAE4}" type="presOf" srcId="{2AE9BC77-94C2-4A7A-8B16-94F8726B9165}" destId="{929A0A4D-498F-4931-9D00-AA77F826D7F6}" srcOrd="0" destOrd="0" presId="urn:microsoft.com/office/officeart/2008/layout/PictureStrips"/>
    <dgm:cxn modelId="{2F765E43-048D-4E09-A42D-177BD50C339A}" type="presOf" srcId="{02963060-0D97-47BA-98C3-C5830A6E2FBF}" destId="{734D9983-A494-40E4-BE67-290934C9F3FE}" srcOrd="0" destOrd="0" presId="urn:microsoft.com/office/officeart/2008/layout/PictureStrips"/>
    <dgm:cxn modelId="{2B79A2A3-6C11-450E-A61D-119E9A3935F0}" srcId="{02963060-0D97-47BA-98C3-C5830A6E2FBF}" destId="{2AE9BC77-94C2-4A7A-8B16-94F8726B9165}" srcOrd="0" destOrd="0" parTransId="{E59FE0A7-7A4D-4BD8-A415-50D3AE18CEAB}" sibTransId="{46366CE6-5E0A-490C-BEBD-768FED7AF924}"/>
    <dgm:cxn modelId="{D54BB7F7-89CE-4AB7-8F32-213CBF633538}" srcId="{02963060-0D97-47BA-98C3-C5830A6E2FBF}" destId="{919F373B-68C0-47D8-AF66-527E6679DC0D}" srcOrd="2" destOrd="0" parTransId="{2A36D1EF-2C48-4E31-8112-6B7C3AD8982B}" sibTransId="{D9C33114-C4BE-4981-A8A8-436E1DF09D4D}"/>
    <dgm:cxn modelId="{716A3FF4-FC38-4E75-A5D8-07AAA1C5CA92}" srcId="{02963060-0D97-47BA-98C3-C5830A6E2FBF}" destId="{28AE1809-DD18-41A1-AF06-43B448B2FF55}" srcOrd="4" destOrd="0" parTransId="{E7CDD519-EA00-4C69-BE2D-40A644648724}" sibTransId="{E0564316-B838-459D-80C1-D05FC58AF220}"/>
    <dgm:cxn modelId="{E359DD26-D12A-46B0-B1D1-ABFCC5F57C72}" type="presOf" srcId="{28AE1809-DD18-41A1-AF06-43B448B2FF55}" destId="{EC8016B6-4FB1-445E-A212-DAF465865350}" srcOrd="0" destOrd="0" presId="urn:microsoft.com/office/officeart/2008/layout/PictureStrips"/>
    <dgm:cxn modelId="{20F0DA15-58F5-4846-B7FA-CFC838B4E6CB}" srcId="{02963060-0D97-47BA-98C3-C5830A6E2FBF}" destId="{90CD0026-0B6E-4F09-900B-51E25E068ADE}" srcOrd="5" destOrd="0" parTransId="{1F8A7CAC-5910-44DF-B3B5-0FE2724BCD1D}" sibTransId="{7653EEDC-F220-4B9A-B375-4C2313BD6E18}"/>
    <dgm:cxn modelId="{9C2EA1D9-43DB-4C68-A135-4BFBBAFD9DD3}" srcId="{02963060-0D97-47BA-98C3-C5830A6E2FBF}" destId="{24B24928-D3BE-4D27-BF23-44F47243BEFD}" srcOrd="3" destOrd="0" parTransId="{8209BBD3-F57A-49C9-9819-2EE2396B4BEB}" sibTransId="{DC304869-070E-4C3F-A494-46C40218429D}"/>
    <dgm:cxn modelId="{8C3D8699-430C-4BD5-911A-AEF64FC7A19A}" type="presOf" srcId="{29F07F16-AF4A-4187-B250-63E45F1F0195}" destId="{2863DFB2-683A-46CF-B59F-4AA8DCCB14B0}" srcOrd="0" destOrd="0" presId="urn:microsoft.com/office/officeart/2008/layout/PictureStrips"/>
    <dgm:cxn modelId="{CF68D69F-1529-4409-BB8C-5791007E3EE8}" type="presParOf" srcId="{734D9983-A494-40E4-BE67-290934C9F3FE}" destId="{2795329D-3F09-4708-90B0-C315B51ABAFD}" srcOrd="0" destOrd="0" presId="urn:microsoft.com/office/officeart/2008/layout/PictureStrips"/>
    <dgm:cxn modelId="{226EA0B7-4ECF-43E6-8CF9-306B134D5B04}" type="presParOf" srcId="{2795329D-3F09-4708-90B0-C315B51ABAFD}" destId="{929A0A4D-498F-4931-9D00-AA77F826D7F6}" srcOrd="0" destOrd="0" presId="urn:microsoft.com/office/officeart/2008/layout/PictureStrips"/>
    <dgm:cxn modelId="{04A30812-C13B-4EDD-8CA4-E346F5ED8D4D}" type="presParOf" srcId="{2795329D-3F09-4708-90B0-C315B51ABAFD}" destId="{5EBA2DD7-C440-4BFD-B1C1-7DF13A48D0AD}" srcOrd="1" destOrd="0" presId="urn:microsoft.com/office/officeart/2008/layout/PictureStrips"/>
    <dgm:cxn modelId="{8D53501B-D736-4E70-B4CA-DB984AE31147}" type="presParOf" srcId="{734D9983-A494-40E4-BE67-290934C9F3FE}" destId="{B166D9E3-EB98-448E-910C-0423048E86ED}" srcOrd="1" destOrd="0" presId="urn:microsoft.com/office/officeart/2008/layout/PictureStrips"/>
    <dgm:cxn modelId="{D67B502B-F9F8-47B4-933D-239676A0BF99}" type="presParOf" srcId="{734D9983-A494-40E4-BE67-290934C9F3FE}" destId="{98D93081-16DB-49B0-8628-DA5F2BB95CE3}" srcOrd="2" destOrd="0" presId="urn:microsoft.com/office/officeart/2008/layout/PictureStrips"/>
    <dgm:cxn modelId="{883785E7-A72C-4D8D-93A4-71D637852E6C}" type="presParOf" srcId="{98D93081-16DB-49B0-8628-DA5F2BB95CE3}" destId="{2863DFB2-683A-46CF-B59F-4AA8DCCB14B0}" srcOrd="0" destOrd="0" presId="urn:microsoft.com/office/officeart/2008/layout/PictureStrips"/>
    <dgm:cxn modelId="{FE488EAC-110F-41A9-8A75-B3C04C836EA0}" type="presParOf" srcId="{98D93081-16DB-49B0-8628-DA5F2BB95CE3}" destId="{8A38BD04-8909-4ECB-A925-7B6320434565}" srcOrd="1" destOrd="0" presId="urn:microsoft.com/office/officeart/2008/layout/PictureStrips"/>
    <dgm:cxn modelId="{7AD74D28-5B89-4227-93FE-B81DC3AE69ED}" type="presParOf" srcId="{734D9983-A494-40E4-BE67-290934C9F3FE}" destId="{67B878D6-AEF1-46B9-B485-B7AA7E73286C}" srcOrd="3" destOrd="0" presId="urn:microsoft.com/office/officeart/2008/layout/PictureStrips"/>
    <dgm:cxn modelId="{DEAA272E-C1F9-4140-A35C-7C4BC40A9C97}" type="presParOf" srcId="{734D9983-A494-40E4-BE67-290934C9F3FE}" destId="{2094ADE0-E830-40C5-A0CE-68876C663872}" srcOrd="4" destOrd="0" presId="urn:microsoft.com/office/officeart/2008/layout/PictureStrips"/>
    <dgm:cxn modelId="{E415ED63-E3D2-4AC0-B33D-7413666008A4}" type="presParOf" srcId="{2094ADE0-E830-40C5-A0CE-68876C663872}" destId="{90FACB0B-2D47-46C9-8E21-CAACFE3309CB}" srcOrd="0" destOrd="0" presId="urn:microsoft.com/office/officeart/2008/layout/PictureStrips"/>
    <dgm:cxn modelId="{0279ED35-A261-4B8D-898A-EA4032CD09ED}" type="presParOf" srcId="{2094ADE0-E830-40C5-A0CE-68876C663872}" destId="{C3CDCE5D-0F21-408D-A8D7-D149F7913A01}" srcOrd="1" destOrd="0" presId="urn:microsoft.com/office/officeart/2008/layout/PictureStrips"/>
    <dgm:cxn modelId="{8CD5FF2C-C1F3-4024-8DA9-5A7D745B61F8}" type="presParOf" srcId="{734D9983-A494-40E4-BE67-290934C9F3FE}" destId="{6DF872FC-6843-4F73-A921-9191CDD9BFD5}" srcOrd="5" destOrd="0" presId="urn:microsoft.com/office/officeart/2008/layout/PictureStrips"/>
    <dgm:cxn modelId="{40A6AD96-DDEF-4984-8715-F7AE96446069}" type="presParOf" srcId="{734D9983-A494-40E4-BE67-290934C9F3FE}" destId="{9FED2FA0-5A60-4D5B-ACC3-C30A83303101}" srcOrd="6" destOrd="0" presId="urn:microsoft.com/office/officeart/2008/layout/PictureStrips"/>
    <dgm:cxn modelId="{5F444C64-69ED-4E0F-885D-04BB44B81C43}" type="presParOf" srcId="{9FED2FA0-5A60-4D5B-ACC3-C30A83303101}" destId="{D1F60DB2-864D-40FF-B975-7D78B8ADE1AE}" srcOrd="0" destOrd="0" presId="urn:microsoft.com/office/officeart/2008/layout/PictureStrips"/>
    <dgm:cxn modelId="{67006F16-68A5-41EF-BA0B-51BCB1A58243}" type="presParOf" srcId="{9FED2FA0-5A60-4D5B-ACC3-C30A83303101}" destId="{67A67821-9722-4032-816A-C0DC4679568F}" srcOrd="1" destOrd="0" presId="urn:microsoft.com/office/officeart/2008/layout/PictureStrips"/>
    <dgm:cxn modelId="{97A4B095-1634-4D32-ABB7-EE3A45B6D1AD}" type="presParOf" srcId="{734D9983-A494-40E4-BE67-290934C9F3FE}" destId="{7CFB17B7-AB06-4904-AF36-743528A68FA8}" srcOrd="7" destOrd="0" presId="urn:microsoft.com/office/officeart/2008/layout/PictureStrips"/>
    <dgm:cxn modelId="{BC1E1A3A-9A96-4282-AB4A-C1DA9A5F09FD}" type="presParOf" srcId="{734D9983-A494-40E4-BE67-290934C9F3FE}" destId="{CF3D49EA-E476-4F79-BFDF-01F4B537ACBF}" srcOrd="8" destOrd="0" presId="urn:microsoft.com/office/officeart/2008/layout/PictureStrips"/>
    <dgm:cxn modelId="{E553B581-A017-4E61-ABEC-861E0681BA6A}" type="presParOf" srcId="{CF3D49EA-E476-4F79-BFDF-01F4B537ACBF}" destId="{EC8016B6-4FB1-445E-A212-DAF465865350}" srcOrd="0" destOrd="0" presId="urn:microsoft.com/office/officeart/2008/layout/PictureStrips"/>
    <dgm:cxn modelId="{67094867-3FE8-403A-9CD7-BD6A6437AFD7}" type="presParOf" srcId="{CF3D49EA-E476-4F79-BFDF-01F4B537ACBF}" destId="{39626C91-4EC9-4930-A2CA-98810B171F15}" srcOrd="1" destOrd="0" presId="urn:microsoft.com/office/officeart/2008/layout/PictureStrips"/>
    <dgm:cxn modelId="{BF3848F1-128F-4969-82CA-BEEEE67CED4A}" type="presParOf" srcId="{734D9983-A494-40E4-BE67-290934C9F3FE}" destId="{22254046-CAB7-42A4-BE4C-FDB4F64C2194}" srcOrd="9" destOrd="0" presId="urn:microsoft.com/office/officeart/2008/layout/PictureStrips"/>
    <dgm:cxn modelId="{E820A86E-BE0E-4B70-9F65-99AB339CA0B0}" type="presParOf" srcId="{734D9983-A494-40E4-BE67-290934C9F3FE}" destId="{FBDB1401-CDD8-49A0-9169-3EC1473F9C1F}" srcOrd="10" destOrd="0" presId="urn:microsoft.com/office/officeart/2008/layout/PictureStrips"/>
    <dgm:cxn modelId="{DF462463-DF20-4C54-863D-ACE833E805BA}" type="presParOf" srcId="{FBDB1401-CDD8-49A0-9169-3EC1473F9C1F}" destId="{BD62913C-77C5-4F16-9988-2D889D25C682}" srcOrd="0" destOrd="0" presId="urn:microsoft.com/office/officeart/2008/layout/PictureStrips"/>
    <dgm:cxn modelId="{5B26C4D2-8ABF-4152-8835-37F5845426B9}" type="presParOf" srcId="{FBDB1401-CDD8-49A0-9169-3EC1473F9C1F}" destId="{30F382A4-4FB3-41F5-A084-09F162B47891}" srcOrd="1" destOrd="0" presId="urn:microsoft.com/office/officeart/2008/layout/PictureStrips"/>
    <dgm:cxn modelId="{B7AD87D7-69E5-4833-9153-6C8895434B80}" type="presParOf" srcId="{734D9983-A494-40E4-BE67-290934C9F3FE}" destId="{7C517997-2864-4D5D-A133-86501EDE13B2}" srcOrd="11" destOrd="0" presId="urn:microsoft.com/office/officeart/2008/layout/PictureStrips"/>
    <dgm:cxn modelId="{B0E8CBD2-E601-4A80-AE1B-968186916FCA}" type="presParOf" srcId="{734D9983-A494-40E4-BE67-290934C9F3FE}" destId="{0E0905BA-3569-4E51-9A36-52EBE101831F}" srcOrd="12" destOrd="0" presId="urn:microsoft.com/office/officeart/2008/layout/PictureStrips"/>
    <dgm:cxn modelId="{6CE067D9-E2F6-4BF2-AD1A-ED5053F315FA}" type="presParOf" srcId="{0E0905BA-3569-4E51-9A36-52EBE101831F}" destId="{ABBFBF7B-C076-46A0-81F9-F2F51B6D3CF4}" srcOrd="0" destOrd="0" presId="urn:microsoft.com/office/officeart/2008/layout/PictureStrips"/>
    <dgm:cxn modelId="{CED4D593-FC9F-4940-8A84-C2F2DF9BBBCD}" type="presParOf" srcId="{0E0905BA-3569-4E51-9A36-52EBE101831F}" destId="{D6A29C5A-7DFE-4676-86A1-15C041856D5C}"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D42197-2E15-4ED8-9E81-C60A7F420591}" type="doc">
      <dgm:prSet loTypeId="urn:microsoft.com/office/officeart/2005/8/layout/vList4" loCatId="list" qsTypeId="urn:microsoft.com/office/officeart/2005/8/quickstyle/simple1" qsCatId="simple" csTypeId="urn:microsoft.com/office/officeart/2005/8/colors/accent1_2" csCatId="accent1" phldr="1"/>
      <dgm:spPr/>
      <dgm:t>
        <a:bodyPr rtlCol="0"/>
        <a:lstStyle/>
        <a:p>
          <a:pPr rtl="0"/>
          <a:endParaRPr lang="en-GB"/>
        </a:p>
      </dgm:t>
    </dgm:pt>
    <dgm:pt modelId="{DEB2F910-F6EB-4C93-A243-2697766AA316}">
      <dgm:prSet phldrT="[Szöveg]" custT="1"/>
      <dgm:spPr/>
      <dgm:t>
        <a:bodyPr rtlCol="0"/>
        <a:lstStyle/>
        <a:p>
          <a:pPr rtl="0"/>
          <a:r>
            <a:rPr lang="hu" sz="2000"/>
            <a:t>Nem fertőző betegségek</a:t>
          </a:r>
          <a:endParaRPr lang="en-GB" sz="2000" dirty="0"/>
        </a:p>
      </dgm:t>
    </dgm:pt>
    <dgm:pt modelId="{3BF5D72F-FC24-4E5A-930C-5F37FD54FFC3}" type="parTrans" cxnId="{C84F8CBF-EA80-408C-B6C7-0BBC843D3E9B}">
      <dgm:prSet/>
      <dgm:spPr/>
      <dgm:t>
        <a:bodyPr rtlCol="0"/>
        <a:lstStyle/>
        <a:p>
          <a:pPr rtl="0"/>
          <a:endParaRPr lang="en-GB" sz="4400"/>
        </a:p>
      </dgm:t>
    </dgm:pt>
    <dgm:pt modelId="{E446ECC2-19BA-43AF-ADBD-CD5C2E9B24FA}" type="sibTrans" cxnId="{C84F8CBF-EA80-408C-B6C7-0BBC843D3E9B}">
      <dgm:prSet/>
      <dgm:spPr/>
      <dgm:t>
        <a:bodyPr rtlCol="0"/>
        <a:lstStyle/>
        <a:p>
          <a:pPr rtl="0"/>
          <a:endParaRPr lang="en-GB" sz="4400"/>
        </a:p>
      </dgm:t>
    </dgm:pt>
    <dgm:pt modelId="{FC5C6D14-17A2-4C95-A7E2-8090C6B078FB}">
      <dgm:prSet phldrT="[Szöveg]" custT="1"/>
      <dgm:spPr/>
      <dgm:t>
        <a:bodyPr rtlCol="0"/>
        <a:lstStyle/>
        <a:p>
          <a:pPr rtl="0"/>
          <a:r>
            <a:rPr lang="hu-HU" sz="1600" noProof="0" dirty="0" smtClean="0"/>
            <a:t>Az egészség és a betegség fejlődési eredete</a:t>
          </a:r>
          <a:endParaRPr lang="hu-HU" sz="1600" noProof="0" dirty="0"/>
        </a:p>
      </dgm:t>
    </dgm:pt>
    <dgm:pt modelId="{A25C91B6-836B-41D4-891F-E8C6ED4E854A}" type="parTrans" cxnId="{AC6424D8-85E9-48F2-861F-EC24573AB4A5}">
      <dgm:prSet/>
      <dgm:spPr/>
      <dgm:t>
        <a:bodyPr rtlCol="0"/>
        <a:lstStyle/>
        <a:p>
          <a:pPr rtl="0"/>
          <a:endParaRPr lang="en-GB" sz="4400"/>
        </a:p>
      </dgm:t>
    </dgm:pt>
    <dgm:pt modelId="{8F37288D-1B49-4FE8-BDCB-682C034AD582}" type="sibTrans" cxnId="{AC6424D8-85E9-48F2-861F-EC24573AB4A5}">
      <dgm:prSet/>
      <dgm:spPr/>
      <dgm:t>
        <a:bodyPr rtlCol="0"/>
        <a:lstStyle/>
        <a:p>
          <a:pPr rtl="0"/>
          <a:endParaRPr lang="en-GB" sz="4400"/>
        </a:p>
      </dgm:t>
    </dgm:pt>
    <dgm:pt modelId="{4B00FD96-DF15-424F-A030-3FE0E963F075}">
      <dgm:prSet phldrT="[Szöveg]" custT="1"/>
      <dgm:spPr/>
      <dgm:t>
        <a:bodyPr rtlCol="0"/>
        <a:lstStyle/>
        <a:p>
          <a:pPr rtl="0"/>
          <a:r>
            <a:rPr lang="hu-HU" sz="1600" noProof="0" dirty="0" smtClean="0"/>
            <a:t>A korai életkori expozíciók nem specifikus módon befolyásolják az egészséget és a betegségek kockázatát</a:t>
          </a:r>
          <a:endParaRPr lang="hu-HU" sz="1600" noProof="0" dirty="0"/>
        </a:p>
      </dgm:t>
    </dgm:pt>
    <dgm:pt modelId="{DC9B27E9-4CB7-47F1-AC34-62CEC11D85EE}" type="parTrans" cxnId="{8AA73357-32D3-4070-92DA-FF6E75238660}">
      <dgm:prSet/>
      <dgm:spPr/>
      <dgm:t>
        <a:bodyPr rtlCol="0"/>
        <a:lstStyle/>
        <a:p>
          <a:pPr rtl="0"/>
          <a:endParaRPr lang="en-GB" sz="4400"/>
        </a:p>
      </dgm:t>
    </dgm:pt>
    <dgm:pt modelId="{AD83DC88-365A-4D15-A55A-57BA17A97B7E}" type="sibTrans" cxnId="{8AA73357-32D3-4070-92DA-FF6E75238660}">
      <dgm:prSet/>
      <dgm:spPr/>
      <dgm:t>
        <a:bodyPr rtlCol="0"/>
        <a:lstStyle/>
        <a:p>
          <a:pPr rtl="0"/>
          <a:endParaRPr lang="en-GB" sz="4400"/>
        </a:p>
      </dgm:t>
    </dgm:pt>
    <dgm:pt modelId="{C8056203-C348-48A4-A842-15065F585701}">
      <dgm:prSet phldrT="[Szöveg]" custT="1"/>
      <dgm:spPr/>
      <dgm:t>
        <a:bodyPr rtlCol="0"/>
        <a:lstStyle/>
        <a:p>
          <a:pPr rtl="0"/>
          <a:r>
            <a:rPr lang="hu" sz="2000"/>
            <a:t>Generációs hatások</a:t>
          </a:r>
          <a:endParaRPr lang="en-GB" sz="2000" dirty="0"/>
        </a:p>
      </dgm:t>
    </dgm:pt>
    <dgm:pt modelId="{6927ED51-E3A5-4B48-82CB-5ED8D287E9AA}" type="parTrans" cxnId="{C417AE83-CED0-4362-BE69-82D71FAF99D9}">
      <dgm:prSet/>
      <dgm:spPr/>
      <dgm:t>
        <a:bodyPr rtlCol="0"/>
        <a:lstStyle/>
        <a:p>
          <a:pPr rtl="0"/>
          <a:endParaRPr lang="en-GB" sz="4400"/>
        </a:p>
      </dgm:t>
    </dgm:pt>
    <dgm:pt modelId="{955C9CDA-FC8B-495D-ADAE-0446D577D2BE}" type="sibTrans" cxnId="{C417AE83-CED0-4362-BE69-82D71FAF99D9}">
      <dgm:prSet/>
      <dgm:spPr/>
      <dgm:t>
        <a:bodyPr rtlCol="0"/>
        <a:lstStyle/>
        <a:p>
          <a:pPr rtl="0"/>
          <a:endParaRPr lang="en-GB" sz="4400"/>
        </a:p>
      </dgm:t>
    </dgm:pt>
    <dgm:pt modelId="{3D0AAAAE-3A64-4029-990A-5EE1B441A812}">
      <dgm:prSet phldrT="[Szöveg]" custT="1"/>
      <dgm:spPr/>
      <dgm:t>
        <a:bodyPr rtlCol="0"/>
        <a:lstStyle/>
        <a:p>
          <a:pPr rtl="0"/>
          <a:r>
            <a:rPr lang="hu-HU" sz="1600" noProof="0" dirty="0" smtClean="0"/>
            <a:t>A várandósság alatti stressz (∼ az éghajlatváltozás okozta PNMS) az anyában potenciálisan több generáción keresztül alakíthatja a fiziológiai válaszokat és a szüléssel összefüggő kockázatokat.</a:t>
          </a:r>
          <a:endParaRPr lang="hu-HU" sz="1600" noProof="0" dirty="0"/>
        </a:p>
      </dgm:t>
    </dgm:pt>
    <dgm:pt modelId="{97203154-273F-4DBA-9E90-A5F53B333461}" type="parTrans" cxnId="{26614812-3977-4872-BB36-B4F6DB63E1B6}">
      <dgm:prSet/>
      <dgm:spPr/>
      <dgm:t>
        <a:bodyPr rtlCol="0"/>
        <a:lstStyle/>
        <a:p>
          <a:pPr rtl="0"/>
          <a:endParaRPr lang="en-GB" sz="4400"/>
        </a:p>
      </dgm:t>
    </dgm:pt>
    <dgm:pt modelId="{4D008D7B-646F-4C6B-9AC9-E5C7DF37D9E9}" type="sibTrans" cxnId="{26614812-3977-4872-BB36-B4F6DB63E1B6}">
      <dgm:prSet/>
      <dgm:spPr/>
      <dgm:t>
        <a:bodyPr rtlCol="0"/>
        <a:lstStyle/>
        <a:p>
          <a:pPr rtl="0"/>
          <a:endParaRPr lang="en-GB" sz="4400"/>
        </a:p>
      </dgm:t>
    </dgm:pt>
    <dgm:pt modelId="{0094047B-F1FB-461C-8724-49E7ECB090A8}">
      <dgm:prSet phldrT="[Szöveg]" custT="1"/>
      <dgm:spPr/>
      <dgm:t>
        <a:bodyPr rtlCol="0"/>
        <a:lstStyle/>
        <a:p>
          <a:pPr rtl="0"/>
          <a:r>
            <a:rPr lang="hu" sz="2000" dirty="0"/>
            <a:t>Stresszorok felhalmozódása</a:t>
          </a:r>
          <a:endParaRPr lang="en-GB" sz="2000" dirty="0"/>
        </a:p>
      </dgm:t>
    </dgm:pt>
    <dgm:pt modelId="{FFC50C0F-2451-44A6-87A8-DB4F5FD027BF}" type="parTrans" cxnId="{2E494184-2D92-4EF1-BEE2-FFC19FC579ED}">
      <dgm:prSet/>
      <dgm:spPr/>
      <dgm:t>
        <a:bodyPr rtlCol="0"/>
        <a:lstStyle/>
        <a:p>
          <a:pPr rtl="0"/>
          <a:endParaRPr lang="en-GB" sz="4400"/>
        </a:p>
      </dgm:t>
    </dgm:pt>
    <dgm:pt modelId="{BBF70D42-16C0-4213-B137-B6D21E751B51}" type="sibTrans" cxnId="{2E494184-2D92-4EF1-BEE2-FFC19FC579ED}">
      <dgm:prSet/>
      <dgm:spPr/>
      <dgm:t>
        <a:bodyPr rtlCol="0"/>
        <a:lstStyle/>
        <a:p>
          <a:pPr rtl="0"/>
          <a:endParaRPr lang="en-GB" sz="4400"/>
        </a:p>
      </dgm:t>
    </dgm:pt>
    <dgm:pt modelId="{211CF1A8-D5FC-425A-B0D5-F6AAC519F551}">
      <dgm:prSet phldrT="[Szöveg]" custT="1"/>
      <dgm:spPr/>
      <dgm:t>
        <a:bodyPr rtlCol="0"/>
        <a:lstStyle/>
        <a:p>
          <a:pPr rtl="0"/>
          <a:r>
            <a:rPr lang="hu-HU" sz="1600" noProof="0" dirty="0" smtClean="0"/>
            <a:t>A </a:t>
          </a:r>
          <a:r>
            <a:rPr lang="hu-HU" sz="1600" noProof="0" dirty="0" err="1" smtClean="0"/>
            <a:t>neuropszichiátriai</a:t>
          </a:r>
          <a:r>
            <a:rPr lang="hu-HU" sz="1600" noProof="0" dirty="0" smtClean="0"/>
            <a:t> betegségek (szorongás, depresszió, skizofrénia) nagyobb kockázata.</a:t>
          </a:r>
          <a:endParaRPr lang="hu-HU" sz="1600" noProof="0" dirty="0"/>
        </a:p>
      </dgm:t>
    </dgm:pt>
    <dgm:pt modelId="{E3827613-7B9D-436D-9B03-F0B3A2D03AF2}" type="parTrans" cxnId="{324D108C-8E00-4AB2-B44A-8393ECBEA055}">
      <dgm:prSet/>
      <dgm:spPr/>
      <dgm:t>
        <a:bodyPr rtlCol="0"/>
        <a:lstStyle/>
        <a:p>
          <a:pPr rtl="0"/>
          <a:endParaRPr lang="en-GB" sz="4400"/>
        </a:p>
      </dgm:t>
    </dgm:pt>
    <dgm:pt modelId="{67B58BB3-19E4-4265-A983-44EF3A31E5C2}" type="sibTrans" cxnId="{324D108C-8E00-4AB2-B44A-8393ECBEA055}">
      <dgm:prSet/>
      <dgm:spPr/>
      <dgm:t>
        <a:bodyPr rtlCol="0"/>
        <a:lstStyle/>
        <a:p>
          <a:pPr rtl="0"/>
          <a:endParaRPr lang="en-GB" sz="4400"/>
        </a:p>
      </dgm:t>
    </dgm:pt>
    <dgm:pt modelId="{C636A69F-F16A-4E07-8F92-918DE5B0E53E}">
      <dgm:prSet phldrT="[Szöveg]" custT="1"/>
      <dgm:spPr/>
      <dgm:t>
        <a:bodyPr rtlCol="0"/>
        <a:lstStyle/>
        <a:p>
          <a:pPr rtl="0"/>
          <a:r>
            <a:rPr lang="hu-HU" sz="1600" noProof="0" dirty="0" smtClean="0"/>
            <a:t>A PNMS dokumentáltan befolyásolja a szülést és a szülés időzítését, emellett növeli a szüléssel összefüggő kockázatokat.</a:t>
          </a:r>
          <a:endParaRPr lang="hu-HU" sz="1600" noProof="0" dirty="0"/>
        </a:p>
      </dgm:t>
    </dgm:pt>
    <dgm:pt modelId="{156D6C19-9AFD-4875-9FAE-54B44851C07F}" type="parTrans" cxnId="{9015445E-BD49-4DE1-80F0-D1815E0B4F16}">
      <dgm:prSet/>
      <dgm:spPr/>
      <dgm:t>
        <a:bodyPr rtlCol="0"/>
        <a:lstStyle/>
        <a:p>
          <a:pPr rtl="0"/>
          <a:endParaRPr lang="en-GB" sz="4400"/>
        </a:p>
      </dgm:t>
    </dgm:pt>
    <dgm:pt modelId="{75B8527A-4423-424A-A19F-B8CB1337D8C5}" type="sibTrans" cxnId="{9015445E-BD49-4DE1-80F0-D1815E0B4F16}">
      <dgm:prSet/>
      <dgm:spPr/>
      <dgm:t>
        <a:bodyPr rtlCol="0"/>
        <a:lstStyle/>
        <a:p>
          <a:pPr rtl="0"/>
          <a:endParaRPr lang="en-GB" sz="4400"/>
        </a:p>
      </dgm:t>
    </dgm:pt>
    <dgm:pt modelId="{89F30FF7-3E86-466B-9989-839BF772C3B0}" type="pres">
      <dgm:prSet presAssocID="{90D42197-2E15-4ED8-9E81-C60A7F420591}" presName="linear" presStyleCnt="0">
        <dgm:presLayoutVars>
          <dgm:dir/>
          <dgm:resizeHandles val="exact"/>
        </dgm:presLayoutVars>
      </dgm:prSet>
      <dgm:spPr/>
      <dgm:t>
        <a:bodyPr/>
        <a:lstStyle/>
        <a:p>
          <a:endParaRPr lang="hu-HU"/>
        </a:p>
      </dgm:t>
    </dgm:pt>
    <dgm:pt modelId="{BCAB3FC1-E3BD-4328-8A74-603EBED74479}" type="pres">
      <dgm:prSet presAssocID="{DEB2F910-F6EB-4C93-A243-2697766AA316}" presName="comp" presStyleCnt="0"/>
      <dgm:spPr/>
    </dgm:pt>
    <dgm:pt modelId="{98B3028E-D23D-4706-AC24-130F0F98E331}" type="pres">
      <dgm:prSet presAssocID="{DEB2F910-F6EB-4C93-A243-2697766AA316}" presName="box" presStyleLbl="node1" presStyleIdx="0" presStyleCnt="3" custLinFactNeighborY="-702"/>
      <dgm:spPr/>
      <dgm:t>
        <a:bodyPr/>
        <a:lstStyle/>
        <a:p>
          <a:endParaRPr lang="hu-HU"/>
        </a:p>
      </dgm:t>
    </dgm:pt>
    <dgm:pt modelId="{9E843958-42F5-49E5-BA17-C8D6040770A9}" type="pres">
      <dgm:prSet presAssocID="{DEB2F910-F6EB-4C93-A243-2697766AA316}"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36000" b="-36000"/>
          </a:stretch>
        </a:blipFill>
      </dgm:spPr>
    </dgm:pt>
    <dgm:pt modelId="{FC861D3D-38D1-415E-B429-007D9211788D}" type="pres">
      <dgm:prSet presAssocID="{DEB2F910-F6EB-4C93-A243-2697766AA316}" presName="text" presStyleLbl="node1" presStyleIdx="0" presStyleCnt="3">
        <dgm:presLayoutVars>
          <dgm:bulletEnabled val="1"/>
        </dgm:presLayoutVars>
      </dgm:prSet>
      <dgm:spPr/>
      <dgm:t>
        <a:bodyPr/>
        <a:lstStyle/>
        <a:p>
          <a:endParaRPr lang="hu-HU"/>
        </a:p>
      </dgm:t>
    </dgm:pt>
    <dgm:pt modelId="{0FD6706F-43DF-47AD-ABAA-061966BFDCCF}" type="pres">
      <dgm:prSet presAssocID="{E446ECC2-19BA-43AF-ADBD-CD5C2E9B24FA}" presName="spacer" presStyleCnt="0"/>
      <dgm:spPr/>
    </dgm:pt>
    <dgm:pt modelId="{DFD641A3-A46E-4754-818C-CA5E760358BE}" type="pres">
      <dgm:prSet presAssocID="{C8056203-C348-48A4-A842-15065F585701}" presName="comp" presStyleCnt="0"/>
      <dgm:spPr/>
    </dgm:pt>
    <dgm:pt modelId="{FC96788C-7A4E-4D65-89CA-CC88A9A6E7ED}" type="pres">
      <dgm:prSet presAssocID="{C8056203-C348-48A4-A842-15065F585701}" presName="box" presStyleLbl="node1" presStyleIdx="1" presStyleCnt="3"/>
      <dgm:spPr/>
      <dgm:t>
        <a:bodyPr/>
        <a:lstStyle/>
        <a:p>
          <a:endParaRPr lang="hu-HU"/>
        </a:p>
      </dgm:t>
    </dgm:pt>
    <dgm:pt modelId="{E925A6DE-609A-489F-91DB-F7AA0C6CE827}" type="pres">
      <dgm:prSet presAssocID="{C8056203-C348-48A4-A842-15065F585701}" presName="img" presStyleLbl="fgImgPlace1" presStyleIdx="1" presStyleCnt="3"/>
      <dgm:spPr>
        <a:blipFill>
          <a:blip xmlns:r="http://schemas.openxmlformats.org/officeDocument/2006/relationships" r:embed="rId2"/>
          <a:srcRect/>
          <a:stretch>
            <a:fillRect t="-12000" b="-12000"/>
          </a:stretch>
        </a:blipFill>
      </dgm:spPr>
    </dgm:pt>
    <dgm:pt modelId="{4EBAFD1E-3F3C-4F13-A557-EB24134878BE}" type="pres">
      <dgm:prSet presAssocID="{C8056203-C348-48A4-A842-15065F585701}" presName="text" presStyleLbl="node1" presStyleIdx="1" presStyleCnt="3">
        <dgm:presLayoutVars>
          <dgm:bulletEnabled val="1"/>
        </dgm:presLayoutVars>
      </dgm:prSet>
      <dgm:spPr/>
      <dgm:t>
        <a:bodyPr/>
        <a:lstStyle/>
        <a:p>
          <a:endParaRPr lang="hu-HU"/>
        </a:p>
      </dgm:t>
    </dgm:pt>
    <dgm:pt modelId="{79775F1E-EC51-4A2E-9344-CAD1CFC48D66}" type="pres">
      <dgm:prSet presAssocID="{955C9CDA-FC8B-495D-ADAE-0446D577D2BE}" presName="spacer" presStyleCnt="0"/>
      <dgm:spPr/>
    </dgm:pt>
    <dgm:pt modelId="{9FE9A887-EF7C-4B42-822E-0519DB756FF7}" type="pres">
      <dgm:prSet presAssocID="{0094047B-F1FB-461C-8724-49E7ECB090A8}" presName="comp" presStyleCnt="0"/>
      <dgm:spPr/>
    </dgm:pt>
    <dgm:pt modelId="{2367890A-FC2D-4B96-BAD3-17940486F054}" type="pres">
      <dgm:prSet presAssocID="{0094047B-F1FB-461C-8724-49E7ECB090A8}" presName="box" presStyleLbl="node1" presStyleIdx="2" presStyleCnt="3" custScaleX="99303" custScaleY="109986"/>
      <dgm:spPr/>
      <dgm:t>
        <a:bodyPr/>
        <a:lstStyle/>
        <a:p>
          <a:endParaRPr lang="hu-HU"/>
        </a:p>
      </dgm:t>
    </dgm:pt>
    <dgm:pt modelId="{0125384D-D5F1-49BA-BA0F-22B42A7D01CB}" type="pres">
      <dgm:prSet presAssocID="{0094047B-F1FB-461C-8724-49E7ECB090A8}" presName="img"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39000" b="-39000"/>
          </a:stretch>
        </a:blipFill>
      </dgm:spPr>
    </dgm:pt>
    <dgm:pt modelId="{5847A6B7-458A-4DFC-81FA-B4B596813A30}" type="pres">
      <dgm:prSet presAssocID="{0094047B-F1FB-461C-8724-49E7ECB090A8}" presName="text" presStyleLbl="node1" presStyleIdx="2" presStyleCnt="3">
        <dgm:presLayoutVars>
          <dgm:bulletEnabled val="1"/>
        </dgm:presLayoutVars>
      </dgm:prSet>
      <dgm:spPr/>
      <dgm:t>
        <a:bodyPr/>
        <a:lstStyle/>
        <a:p>
          <a:endParaRPr lang="hu-HU"/>
        </a:p>
      </dgm:t>
    </dgm:pt>
  </dgm:ptLst>
  <dgm:cxnLst>
    <dgm:cxn modelId="{8AA73357-32D3-4070-92DA-FF6E75238660}" srcId="{DEB2F910-F6EB-4C93-A243-2697766AA316}" destId="{4B00FD96-DF15-424F-A030-3FE0E963F075}" srcOrd="1" destOrd="0" parTransId="{DC9B27E9-4CB7-47F1-AC34-62CEC11D85EE}" sibTransId="{AD83DC88-365A-4D15-A55A-57BA17A97B7E}"/>
    <dgm:cxn modelId="{1A0338BF-8A2E-4473-A234-89FF741A38F7}" type="presOf" srcId="{DEB2F910-F6EB-4C93-A243-2697766AA316}" destId="{98B3028E-D23D-4706-AC24-130F0F98E331}" srcOrd="0" destOrd="0" presId="urn:microsoft.com/office/officeart/2005/8/layout/vList4"/>
    <dgm:cxn modelId="{1B7A2F9E-7912-463E-82C1-72907DD2E6B9}" type="presOf" srcId="{4B00FD96-DF15-424F-A030-3FE0E963F075}" destId="{FC861D3D-38D1-415E-B429-007D9211788D}" srcOrd="1" destOrd="2" presId="urn:microsoft.com/office/officeart/2005/8/layout/vList4"/>
    <dgm:cxn modelId="{C417AE83-CED0-4362-BE69-82D71FAF99D9}" srcId="{90D42197-2E15-4ED8-9E81-C60A7F420591}" destId="{C8056203-C348-48A4-A842-15065F585701}" srcOrd="1" destOrd="0" parTransId="{6927ED51-E3A5-4B48-82CB-5ED8D287E9AA}" sibTransId="{955C9CDA-FC8B-495D-ADAE-0446D577D2BE}"/>
    <dgm:cxn modelId="{E9BDB005-727F-4059-8C95-2AB116B8AC70}" type="presOf" srcId="{FC5C6D14-17A2-4C95-A7E2-8090C6B078FB}" destId="{FC861D3D-38D1-415E-B429-007D9211788D}" srcOrd="1" destOrd="1" presId="urn:microsoft.com/office/officeart/2005/8/layout/vList4"/>
    <dgm:cxn modelId="{53580364-B95B-4CF7-AD0C-FF8A28FAD589}" type="presOf" srcId="{C636A69F-F16A-4E07-8F92-918DE5B0E53E}" destId="{5847A6B7-458A-4DFC-81FA-B4B596813A30}" srcOrd="1" destOrd="2" presId="urn:microsoft.com/office/officeart/2005/8/layout/vList4"/>
    <dgm:cxn modelId="{2E494184-2D92-4EF1-BEE2-FFC19FC579ED}" srcId="{90D42197-2E15-4ED8-9E81-C60A7F420591}" destId="{0094047B-F1FB-461C-8724-49E7ECB090A8}" srcOrd="2" destOrd="0" parTransId="{FFC50C0F-2451-44A6-87A8-DB4F5FD027BF}" sibTransId="{BBF70D42-16C0-4213-B137-B6D21E751B51}"/>
    <dgm:cxn modelId="{5536BFB4-9B45-40E3-81F4-D7A0A3126A85}" type="presOf" srcId="{3D0AAAAE-3A64-4029-990A-5EE1B441A812}" destId="{FC96788C-7A4E-4D65-89CA-CC88A9A6E7ED}" srcOrd="0" destOrd="1" presId="urn:microsoft.com/office/officeart/2005/8/layout/vList4"/>
    <dgm:cxn modelId="{761DD545-0157-43E9-AFAA-746F2E6AB68E}" type="presOf" srcId="{C8056203-C348-48A4-A842-15065F585701}" destId="{4EBAFD1E-3F3C-4F13-A557-EB24134878BE}" srcOrd="1" destOrd="0" presId="urn:microsoft.com/office/officeart/2005/8/layout/vList4"/>
    <dgm:cxn modelId="{453F85C9-8457-4CCB-90B4-2963D29B0CF7}" type="presOf" srcId="{DEB2F910-F6EB-4C93-A243-2697766AA316}" destId="{FC861D3D-38D1-415E-B429-007D9211788D}" srcOrd="1" destOrd="0" presId="urn:microsoft.com/office/officeart/2005/8/layout/vList4"/>
    <dgm:cxn modelId="{D9BB3B19-508E-433D-BFC0-69E274B04AE1}" type="presOf" srcId="{C636A69F-F16A-4E07-8F92-918DE5B0E53E}" destId="{2367890A-FC2D-4B96-BAD3-17940486F054}" srcOrd="0" destOrd="2" presId="urn:microsoft.com/office/officeart/2005/8/layout/vList4"/>
    <dgm:cxn modelId="{F74CFE65-3A7B-40EF-863E-3205B945F4D3}" type="presOf" srcId="{0094047B-F1FB-461C-8724-49E7ECB090A8}" destId="{5847A6B7-458A-4DFC-81FA-B4B596813A30}" srcOrd="1" destOrd="0" presId="urn:microsoft.com/office/officeart/2005/8/layout/vList4"/>
    <dgm:cxn modelId="{0FC58336-6952-445D-961E-A2328D302035}" type="presOf" srcId="{FC5C6D14-17A2-4C95-A7E2-8090C6B078FB}" destId="{98B3028E-D23D-4706-AC24-130F0F98E331}" srcOrd="0" destOrd="1" presId="urn:microsoft.com/office/officeart/2005/8/layout/vList4"/>
    <dgm:cxn modelId="{B57F0C6F-0BC6-43CB-B08D-A2E22C921C2F}" type="presOf" srcId="{3D0AAAAE-3A64-4029-990A-5EE1B441A812}" destId="{4EBAFD1E-3F3C-4F13-A557-EB24134878BE}" srcOrd="1" destOrd="1" presId="urn:microsoft.com/office/officeart/2005/8/layout/vList4"/>
    <dgm:cxn modelId="{C84F8CBF-EA80-408C-B6C7-0BBC843D3E9B}" srcId="{90D42197-2E15-4ED8-9E81-C60A7F420591}" destId="{DEB2F910-F6EB-4C93-A243-2697766AA316}" srcOrd="0" destOrd="0" parTransId="{3BF5D72F-FC24-4E5A-930C-5F37FD54FFC3}" sibTransId="{E446ECC2-19BA-43AF-ADBD-CD5C2E9B24FA}"/>
    <dgm:cxn modelId="{BA275D0B-257A-4F51-987F-48A750180930}" type="presOf" srcId="{4B00FD96-DF15-424F-A030-3FE0E963F075}" destId="{98B3028E-D23D-4706-AC24-130F0F98E331}" srcOrd="0" destOrd="2" presId="urn:microsoft.com/office/officeart/2005/8/layout/vList4"/>
    <dgm:cxn modelId="{9015445E-BD49-4DE1-80F0-D1815E0B4F16}" srcId="{0094047B-F1FB-461C-8724-49E7ECB090A8}" destId="{C636A69F-F16A-4E07-8F92-918DE5B0E53E}" srcOrd="1" destOrd="0" parTransId="{156D6C19-9AFD-4875-9FAE-54B44851C07F}" sibTransId="{75B8527A-4423-424A-A19F-B8CB1337D8C5}"/>
    <dgm:cxn modelId="{74F122C1-C81D-48C6-B352-761E5F410AF6}" type="presOf" srcId="{C8056203-C348-48A4-A842-15065F585701}" destId="{FC96788C-7A4E-4D65-89CA-CC88A9A6E7ED}" srcOrd="0" destOrd="0" presId="urn:microsoft.com/office/officeart/2005/8/layout/vList4"/>
    <dgm:cxn modelId="{26614812-3977-4872-BB36-B4F6DB63E1B6}" srcId="{C8056203-C348-48A4-A842-15065F585701}" destId="{3D0AAAAE-3A64-4029-990A-5EE1B441A812}" srcOrd="0" destOrd="0" parTransId="{97203154-273F-4DBA-9E90-A5F53B333461}" sibTransId="{4D008D7B-646F-4C6B-9AC9-E5C7DF37D9E9}"/>
    <dgm:cxn modelId="{F71C3F37-32B7-48F2-9B1A-F4D98EEFC6AE}" type="presOf" srcId="{211CF1A8-D5FC-425A-B0D5-F6AAC519F551}" destId="{5847A6B7-458A-4DFC-81FA-B4B596813A30}" srcOrd="1" destOrd="1" presId="urn:microsoft.com/office/officeart/2005/8/layout/vList4"/>
    <dgm:cxn modelId="{5AFCFA35-F998-441D-859F-20AA73D4C97D}" type="presOf" srcId="{0094047B-F1FB-461C-8724-49E7ECB090A8}" destId="{2367890A-FC2D-4B96-BAD3-17940486F054}" srcOrd="0" destOrd="0" presId="urn:microsoft.com/office/officeart/2005/8/layout/vList4"/>
    <dgm:cxn modelId="{324D108C-8E00-4AB2-B44A-8393ECBEA055}" srcId="{0094047B-F1FB-461C-8724-49E7ECB090A8}" destId="{211CF1A8-D5FC-425A-B0D5-F6AAC519F551}" srcOrd="0" destOrd="0" parTransId="{E3827613-7B9D-436D-9B03-F0B3A2D03AF2}" sibTransId="{67B58BB3-19E4-4265-A983-44EF3A31E5C2}"/>
    <dgm:cxn modelId="{CED2EBB0-CFFE-4F4E-A08E-FF739889C87E}" type="presOf" srcId="{211CF1A8-D5FC-425A-B0D5-F6AAC519F551}" destId="{2367890A-FC2D-4B96-BAD3-17940486F054}" srcOrd="0" destOrd="1" presId="urn:microsoft.com/office/officeart/2005/8/layout/vList4"/>
    <dgm:cxn modelId="{6E95629B-7F50-4597-AEEC-847AE643B6F6}" type="presOf" srcId="{90D42197-2E15-4ED8-9E81-C60A7F420591}" destId="{89F30FF7-3E86-466B-9989-839BF772C3B0}" srcOrd="0" destOrd="0" presId="urn:microsoft.com/office/officeart/2005/8/layout/vList4"/>
    <dgm:cxn modelId="{AC6424D8-85E9-48F2-861F-EC24573AB4A5}" srcId="{DEB2F910-F6EB-4C93-A243-2697766AA316}" destId="{FC5C6D14-17A2-4C95-A7E2-8090C6B078FB}" srcOrd="0" destOrd="0" parTransId="{A25C91B6-836B-41D4-891F-E8C6ED4E854A}" sibTransId="{8F37288D-1B49-4FE8-BDCB-682C034AD582}"/>
    <dgm:cxn modelId="{8156A36A-C6E4-4BB3-A724-DF547D0DD1C4}" type="presParOf" srcId="{89F30FF7-3E86-466B-9989-839BF772C3B0}" destId="{BCAB3FC1-E3BD-4328-8A74-603EBED74479}" srcOrd="0" destOrd="0" presId="urn:microsoft.com/office/officeart/2005/8/layout/vList4"/>
    <dgm:cxn modelId="{56B3287F-CE07-41BE-8E1C-57A119403821}" type="presParOf" srcId="{BCAB3FC1-E3BD-4328-8A74-603EBED74479}" destId="{98B3028E-D23D-4706-AC24-130F0F98E331}" srcOrd="0" destOrd="0" presId="urn:microsoft.com/office/officeart/2005/8/layout/vList4"/>
    <dgm:cxn modelId="{AC6D33FB-0EC3-4DED-AD54-06B2A9D81F64}" type="presParOf" srcId="{BCAB3FC1-E3BD-4328-8A74-603EBED74479}" destId="{9E843958-42F5-49E5-BA17-C8D6040770A9}" srcOrd="1" destOrd="0" presId="urn:microsoft.com/office/officeart/2005/8/layout/vList4"/>
    <dgm:cxn modelId="{2DB7D4DD-12D4-4C2D-8278-E094F0827E49}" type="presParOf" srcId="{BCAB3FC1-E3BD-4328-8A74-603EBED74479}" destId="{FC861D3D-38D1-415E-B429-007D9211788D}" srcOrd="2" destOrd="0" presId="urn:microsoft.com/office/officeart/2005/8/layout/vList4"/>
    <dgm:cxn modelId="{7243AA90-2C37-43B1-BD62-E586BC9D14DD}" type="presParOf" srcId="{89F30FF7-3E86-466B-9989-839BF772C3B0}" destId="{0FD6706F-43DF-47AD-ABAA-061966BFDCCF}" srcOrd="1" destOrd="0" presId="urn:microsoft.com/office/officeart/2005/8/layout/vList4"/>
    <dgm:cxn modelId="{5AF04F2E-31BC-434C-B5BF-FA3E84DDCE13}" type="presParOf" srcId="{89F30FF7-3E86-466B-9989-839BF772C3B0}" destId="{DFD641A3-A46E-4754-818C-CA5E760358BE}" srcOrd="2" destOrd="0" presId="urn:microsoft.com/office/officeart/2005/8/layout/vList4"/>
    <dgm:cxn modelId="{AB739E5A-3799-4B54-B392-0CC825AD5EAF}" type="presParOf" srcId="{DFD641A3-A46E-4754-818C-CA5E760358BE}" destId="{FC96788C-7A4E-4D65-89CA-CC88A9A6E7ED}" srcOrd="0" destOrd="0" presId="urn:microsoft.com/office/officeart/2005/8/layout/vList4"/>
    <dgm:cxn modelId="{E53F0301-2549-4ECD-9458-3317C3C84EDA}" type="presParOf" srcId="{DFD641A3-A46E-4754-818C-CA5E760358BE}" destId="{E925A6DE-609A-489F-91DB-F7AA0C6CE827}" srcOrd="1" destOrd="0" presId="urn:microsoft.com/office/officeart/2005/8/layout/vList4"/>
    <dgm:cxn modelId="{1E759B3F-97F0-496C-B611-0F8A14C31A54}" type="presParOf" srcId="{DFD641A3-A46E-4754-818C-CA5E760358BE}" destId="{4EBAFD1E-3F3C-4F13-A557-EB24134878BE}" srcOrd="2" destOrd="0" presId="urn:microsoft.com/office/officeart/2005/8/layout/vList4"/>
    <dgm:cxn modelId="{C2B45458-BB48-4732-AC43-0D9AEF659CDE}" type="presParOf" srcId="{89F30FF7-3E86-466B-9989-839BF772C3B0}" destId="{79775F1E-EC51-4A2E-9344-CAD1CFC48D66}" srcOrd="3" destOrd="0" presId="urn:microsoft.com/office/officeart/2005/8/layout/vList4"/>
    <dgm:cxn modelId="{797C76DD-D7B0-4690-97CA-B5B112C7C477}" type="presParOf" srcId="{89F30FF7-3E86-466B-9989-839BF772C3B0}" destId="{9FE9A887-EF7C-4B42-822E-0519DB756FF7}" srcOrd="4" destOrd="0" presId="urn:microsoft.com/office/officeart/2005/8/layout/vList4"/>
    <dgm:cxn modelId="{2615A04C-157A-4EA3-A385-A2C67EAAD50A}" type="presParOf" srcId="{9FE9A887-EF7C-4B42-822E-0519DB756FF7}" destId="{2367890A-FC2D-4B96-BAD3-17940486F054}" srcOrd="0" destOrd="0" presId="urn:microsoft.com/office/officeart/2005/8/layout/vList4"/>
    <dgm:cxn modelId="{93B0184A-1716-48AA-AE78-E0955D2ACF74}" type="presParOf" srcId="{9FE9A887-EF7C-4B42-822E-0519DB756FF7}" destId="{0125384D-D5F1-49BA-BA0F-22B42A7D01CB}" srcOrd="1" destOrd="0" presId="urn:microsoft.com/office/officeart/2005/8/layout/vList4"/>
    <dgm:cxn modelId="{65EF6F03-7D24-4BFE-81E2-2D0242DEC242}" type="presParOf" srcId="{9FE9A887-EF7C-4B42-822E-0519DB756FF7}" destId="{5847A6B7-458A-4DFC-81FA-B4B596813A3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91B3AB-7F6B-4589-AE24-B0BA71626F88}" type="doc">
      <dgm:prSet loTypeId="urn:microsoft.com/office/officeart/2005/8/layout/list1" loCatId="list" qsTypeId="urn:microsoft.com/office/officeart/2005/8/quickstyle/simple1" qsCatId="simple" csTypeId="urn:microsoft.com/office/officeart/2005/8/colors/accent1_4" csCatId="accent1" phldr="1"/>
      <dgm:spPr/>
      <dgm:t>
        <a:bodyPr rtlCol="0"/>
        <a:lstStyle/>
        <a:p>
          <a:pPr rtl="0"/>
          <a:endParaRPr lang="en-GB"/>
        </a:p>
      </dgm:t>
    </dgm:pt>
    <dgm:pt modelId="{0CBCAE7C-0311-4016-9AF5-BCD401F19197}">
      <dgm:prSet phldrT="[Szöveg]" custT="1"/>
      <dgm:spPr/>
      <dgm:t>
        <a:bodyPr rtlCol="0"/>
        <a:lstStyle/>
        <a:p>
          <a:pPr rtl="0"/>
          <a:r>
            <a:rPr lang="hu" sz="2000" b="0" i="0" u="none" strike="noStrike" dirty="0"/>
            <a:t>A légszennyezés és az éghajlatváltozás egyaránt közvetlen káros hatással van a reproduktív, anyai és perinatális </a:t>
          </a:r>
          <a:r>
            <a:rPr lang="hu" sz="2000" b="0" i="0" u="none" strike="noStrike" dirty="0" smtClean="0"/>
            <a:t>egészségre, </a:t>
          </a:r>
          <a:r>
            <a:rPr lang="hu" sz="2000" b="0" i="0" u="none" strike="noStrike" dirty="0"/>
            <a:t>és </a:t>
          </a:r>
          <a:r>
            <a:rPr lang="hu" sz="2000" b="0" i="0" u="none" strike="noStrike" dirty="0" smtClean="0"/>
            <a:t>jelentősen veszélyezteti a </a:t>
          </a:r>
          <a:r>
            <a:rPr lang="hu" sz="2000" b="0" i="0" u="none" strike="noStrike" dirty="0"/>
            <a:t>jövő </a:t>
          </a:r>
          <a:r>
            <a:rPr lang="hu" sz="2000" b="0" i="0" u="none" strike="noStrike" dirty="0" smtClean="0"/>
            <a:t>generáció egészségét.</a:t>
          </a:r>
          <a:endParaRPr lang="en-GB" sz="2000" dirty="0"/>
        </a:p>
      </dgm:t>
    </dgm:pt>
    <dgm:pt modelId="{E833923B-76CF-4E94-96FE-1348A17EBA94}" type="parTrans" cxnId="{D184E89C-A586-4C75-8C1D-67AFF3A778DB}">
      <dgm:prSet/>
      <dgm:spPr/>
      <dgm:t>
        <a:bodyPr rtlCol="0"/>
        <a:lstStyle/>
        <a:p>
          <a:pPr rtl="0"/>
          <a:endParaRPr lang="en-GB" sz="2000"/>
        </a:p>
      </dgm:t>
    </dgm:pt>
    <dgm:pt modelId="{DE84B447-5B1A-47AA-963A-7A3846163394}" type="sibTrans" cxnId="{D184E89C-A586-4C75-8C1D-67AFF3A778DB}">
      <dgm:prSet/>
      <dgm:spPr/>
      <dgm:t>
        <a:bodyPr rtlCol="0"/>
        <a:lstStyle/>
        <a:p>
          <a:pPr rtl="0"/>
          <a:endParaRPr lang="en-GB" sz="2000"/>
        </a:p>
      </dgm:t>
    </dgm:pt>
    <dgm:pt modelId="{F01E0254-989B-483F-817B-3A7ADFBF697E}">
      <dgm:prSet custT="1"/>
      <dgm:spPr/>
      <dgm:t>
        <a:bodyPr rtlCol="0"/>
        <a:lstStyle/>
        <a:p>
          <a:pPr rtl="0"/>
          <a:r>
            <a:rPr lang="hu" sz="2000" dirty="0"/>
            <a:t>A megemelkedett környezeti hőmérséklet </a:t>
          </a:r>
          <a:r>
            <a:rPr lang="hu" sz="2000" dirty="0" smtClean="0"/>
            <a:t>az újszülötteknél számos egészségkockázatot okokzhat: </a:t>
          </a:r>
          <a:r>
            <a:rPr lang="hu" sz="2000" dirty="0" smtClean="0"/>
            <a:t>alacsony testtömeggel születés, koraszülés, halvaszületés.</a:t>
          </a:r>
          <a:endParaRPr lang="en-GB" sz="2000" dirty="0"/>
        </a:p>
      </dgm:t>
    </dgm:pt>
    <dgm:pt modelId="{2FBF0C33-431A-4206-9E6F-E4BD9B638A83}" type="parTrans" cxnId="{8F3C30F5-607A-4957-A04A-C6843CD0B30D}">
      <dgm:prSet/>
      <dgm:spPr/>
      <dgm:t>
        <a:bodyPr rtlCol="0"/>
        <a:lstStyle/>
        <a:p>
          <a:pPr rtl="0"/>
          <a:endParaRPr lang="en-GB" sz="2000"/>
        </a:p>
      </dgm:t>
    </dgm:pt>
    <dgm:pt modelId="{E5341C7F-CB6D-43CD-BFB8-38470568BBF8}" type="sibTrans" cxnId="{8F3C30F5-607A-4957-A04A-C6843CD0B30D}">
      <dgm:prSet/>
      <dgm:spPr/>
      <dgm:t>
        <a:bodyPr rtlCol="0"/>
        <a:lstStyle/>
        <a:p>
          <a:pPr rtl="0"/>
          <a:endParaRPr lang="en-GB" sz="2000"/>
        </a:p>
      </dgm:t>
    </dgm:pt>
    <dgm:pt modelId="{63B77542-4400-414D-9AE7-E2223600CD08}">
      <dgm:prSet custT="1"/>
      <dgm:spPr/>
      <dgm:t>
        <a:bodyPr rtlCol="0"/>
        <a:lstStyle/>
        <a:p>
          <a:pPr algn="just" rtl="0"/>
          <a:r>
            <a:rPr lang="hu" sz="2000" dirty="0"/>
            <a:t>Az emelkedett környezeti hőmérséklet összefüggésbe hozható a </a:t>
          </a:r>
          <a:r>
            <a:rPr lang="hu" sz="2000" dirty="0" smtClean="0"/>
            <a:t>a várandósság allati egészségkockázatokkal: </a:t>
          </a:r>
          <a:r>
            <a:rPr lang="hu" sz="2000" dirty="0"/>
            <a:t>GDM, hipertóniás rendellenességek, anyai </a:t>
          </a:r>
          <a:r>
            <a:rPr lang="hu" sz="2000" dirty="0" smtClean="0"/>
            <a:t>stressz, </a:t>
          </a:r>
          <a:r>
            <a:rPr lang="hu" sz="2000" dirty="0"/>
            <a:t>stb.</a:t>
          </a:r>
        </a:p>
      </dgm:t>
    </dgm:pt>
    <dgm:pt modelId="{DB2A100F-8691-4EA8-B681-CE14D94BB339}" type="parTrans" cxnId="{7DE8232B-FC4E-4CDA-945E-B7F37CF3C478}">
      <dgm:prSet/>
      <dgm:spPr/>
      <dgm:t>
        <a:bodyPr rtlCol="0"/>
        <a:lstStyle/>
        <a:p>
          <a:pPr rtl="0"/>
          <a:endParaRPr lang="en-GB" sz="2000"/>
        </a:p>
      </dgm:t>
    </dgm:pt>
    <dgm:pt modelId="{2FDABE4C-9E45-4463-B791-08B7738753F6}" type="sibTrans" cxnId="{7DE8232B-FC4E-4CDA-945E-B7F37CF3C478}">
      <dgm:prSet/>
      <dgm:spPr/>
      <dgm:t>
        <a:bodyPr rtlCol="0"/>
        <a:lstStyle/>
        <a:p>
          <a:pPr rtl="0"/>
          <a:endParaRPr lang="en-GB" sz="2000"/>
        </a:p>
      </dgm:t>
    </dgm:pt>
    <dgm:pt modelId="{9BDC153D-371C-4DD4-9795-CD89D626BFDC}">
      <dgm:prSet custT="1"/>
      <dgm:spPr/>
      <dgm:t>
        <a:bodyPr rtlCol="0"/>
        <a:lstStyle/>
        <a:p>
          <a:pPr algn="just" rtl="0"/>
          <a:r>
            <a:rPr lang="hu" sz="2000" b="0" i="0" u="none" strike="noStrike" dirty="0"/>
            <a:t>Az egészségügyi szakembereknek, különösen a szülész-nőgyógyászoknak </a:t>
          </a:r>
          <a:r>
            <a:rPr lang="hu" sz="2000" b="0" i="0" u="none" strike="noStrike" dirty="0" smtClean="0"/>
            <a:t>fel kell hívni betegeik figyelmét az </a:t>
          </a:r>
          <a:r>
            <a:rPr lang="hu" sz="2000" b="0" i="0" u="none" strike="noStrike" dirty="0"/>
            <a:t>éghajlatváltozás (extrém hőség) </a:t>
          </a:r>
          <a:r>
            <a:rPr lang="hu" sz="2000" b="0" i="0" u="none" strike="noStrike" dirty="0" smtClean="0"/>
            <a:t>egészséghatásait és tájékoztaást kell adniuk a prevenciós lehetőségekről.</a:t>
          </a:r>
          <a:endParaRPr lang="en-GB" sz="2000" dirty="0"/>
        </a:p>
      </dgm:t>
    </dgm:pt>
    <dgm:pt modelId="{42FD75A8-5B94-4023-AE23-967A9F0F017A}" type="parTrans" cxnId="{433AB7B2-BC80-46EC-A5D2-CE1FCA21C33E}">
      <dgm:prSet/>
      <dgm:spPr/>
      <dgm:t>
        <a:bodyPr rtlCol="0"/>
        <a:lstStyle/>
        <a:p>
          <a:pPr rtl="0"/>
          <a:endParaRPr lang="en-GB" sz="2000"/>
        </a:p>
      </dgm:t>
    </dgm:pt>
    <dgm:pt modelId="{837D131E-B7DA-4E4E-8E08-8FC92823D504}" type="sibTrans" cxnId="{433AB7B2-BC80-46EC-A5D2-CE1FCA21C33E}">
      <dgm:prSet/>
      <dgm:spPr/>
      <dgm:t>
        <a:bodyPr rtlCol="0"/>
        <a:lstStyle/>
        <a:p>
          <a:pPr rtl="0"/>
          <a:endParaRPr lang="en-GB" sz="2000"/>
        </a:p>
      </dgm:t>
    </dgm:pt>
    <dgm:pt modelId="{05D867F2-653E-43C1-B983-02B026DCFFF5}" type="pres">
      <dgm:prSet presAssocID="{1591B3AB-7F6B-4589-AE24-B0BA71626F88}" presName="linear" presStyleCnt="0">
        <dgm:presLayoutVars>
          <dgm:dir/>
          <dgm:animLvl val="lvl"/>
          <dgm:resizeHandles val="exact"/>
        </dgm:presLayoutVars>
      </dgm:prSet>
      <dgm:spPr/>
      <dgm:t>
        <a:bodyPr/>
        <a:lstStyle/>
        <a:p>
          <a:endParaRPr lang="hu-HU"/>
        </a:p>
      </dgm:t>
    </dgm:pt>
    <dgm:pt modelId="{2D635615-AE83-4D6F-BBFC-CA0A840B24C9}" type="pres">
      <dgm:prSet presAssocID="{0CBCAE7C-0311-4016-9AF5-BCD401F19197}" presName="parentLin" presStyleCnt="0"/>
      <dgm:spPr/>
    </dgm:pt>
    <dgm:pt modelId="{519EC733-4C4C-4F6C-931C-B37798CAE9DD}" type="pres">
      <dgm:prSet presAssocID="{0CBCAE7C-0311-4016-9AF5-BCD401F19197}" presName="parentLeftMargin" presStyleLbl="node1" presStyleIdx="0" presStyleCnt="4"/>
      <dgm:spPr/>
      <dgm:t>
        <a:bodyPr/>
        <a:lstStyle/>
        <a:p>
          <a:endParaRPr lang="hu-HU"/>
        </a:p>
      </dgm:t>
    </dgm:pt>
    <dgm:pt modelId="{F85B9FFA-AEED-4C4C-8216-DAF573E0A38E}" type="pres">
      <dgm:prSet presAssocID="{0CBCAE7C-0311-4016-9AF5-BCD401F19197}" presName="parentText" presStyleLbl="node1" presStyleIdx="0" presStyleCnt="4">
        <dgm:presLayoutVars>
          <dgm:chMax val="0"/>
          <dgm:bulletEnabled val="1"/>
        </dgm:presLayoutVars>
      </dgm:prSet>
      <dgm:spPr/>
      <dgm:t>
        <a:bodyPr/>
        <a:lstStyle/>
        <a:p>
          <a:endParaRPr lang="hu-HU"/>
        </a:p>
      </dgm:t>
    </dgm:pt>
    <dgm:pt modelId="{77FDC7AA-22A3-4C39-893A-0AD3B5458F64}" type="pres">
      <dgm:prSet presAssocID="{0CBCAE7C-0311-4016-9AF5-BCD401F19197}" presName="negativeSpace" presStyleCnt="0"/>
      <dgm:spPr/>
    </dgm:pt>
    <dgm:pt modelId="{ACE062F6-BF1D-4D32-BF12-0F1880C67CD9}" type="pres">
      <dgm:prSet presAssocID="{0CBCAE7C-0311-4016-9AF5-BCD401F19197}" presName="childText" presStyleLbl="conFgAcc1" presStyleIdx="0" presStyleCnt="4">
        <dgm:presLayoutVars>
          <dgm:bulletEnabled val="1"/>
        </dgm:presLayoutVars>
      </dgm:prSet>
      <dgm:spPr/>
    </dgm:pt>
    <dgm:pt modelId="{8FF1DF0D-DB2D-470E-8341-AFEECAA49D31}" type="pres">
      <dgm:prSet presAssocID="{DE84B447-5B1A-47AA-963A-7A3846163394}" presName="spaceBetweenRectangles" presStyleCnt="0"/>
      <dgm:spPr/>
    </dgm:pt>
    <dgm:pt modelId="{64ECA8D6-7371-4DF5-BDF2-F3ED3436F067}" type="pres">
      <dgm:prSet presAssocID="{F01E0254-989B-483F-817B-3A7ADFBF697E}" presName="parentLin" presStyleCnt="0"/>
      <dgm:spPr/>
    </dgm:pt>
    <dgm:pt modelId="{EAF4EEFE-3B32-4CDE-8577-302C38A4CE48}" type="pres">
      <dgm:prSet presAssocID="{F01E0254-989B-483F-817B-3A7ADFBF697E}" presName="parentLeftMargin" presStyleLbl="node1" presStyleIdx="0" presStyleCnt="4"/>
      <dgm:spPr/>
      <dgm:t>
        <a:bodyPr/>
        <a:lstStyle/>
        <a:p>
          <a:endParaRPr lang="hu-HU"/>
        </a:p>
      </dgm:t>
    </dgm:pt>
    <dgm:pt modelId="{640F08AD-6EB8-4783-8B15-5E9B6E2851DB}" type="pres">
      <dgm:prSet presAssocID="{F01E0254-989B-483F-817B-3A7ADFBF697E}" presName="parentText" presStyleLbl="node1" presStyleIdx="1" presStyleCnt="4">
        <dgm:presLayoutVars>
          <dgm:chMax val="0"/>
          <dgm:bulletEnabled val="1"/>
        </dgm:presLayoutVars>
      </dgm:prSet>
      <dgm:spPr/>
      <dgm:t>
        <a:bodyPr/>
        <a:lstStyle/>
        <a:p>
          <a:endParaRPr lang="hu-HU"/>
        </a:p>
      </dgm:t>
    </dgm:pt>
    <dgm:pt modelId="{8693818D-10F9-4C30-A3FC-EE52317D6094}" type="pres">
      <dgm:prSet presAssocID="{F01E0254-989B-483F-817B-3A7ADFBF697E}" presName="negativeSpace" presStyleCnt="0"/>
      <dgm:spPr/>
    </dgm:pt>
    <dgm:pt modelId="{820C5026-C32D-4CE4-9D44-D60749C8D731}" type="pres">
      <dgm:prSet presAssocID="{F01E0254-989B-483F-817B-3A7ADFBF697E}" presName="childText" presStyleLbl="conFgAcc1" presStyleIdx="1" presStyleCnt="4">
        <dgm:presLayoutVars>
          <dgm:bulletEnabled val="1"/>
        </dgm:presLayoutVars>
      </dgm:prSet>
      <dgm:spPr/>
    </dgm:pt>
    <dgm:pt modelId="{ECE24041-214A-4220-AA1F-245CF9799365}" type="pres">
      <dgm:prSet presAssocID="{E5341C7F-CB6D-43CD-BFB8-38470568BBF8}" presName="spaceBetweenRectangles" presStyleCnt="0"/>
      <dgm:spPr/>
    </dgm:pt>
    <dgm:pt modelId="{D50C8433-F13F-4B55-BD4C-BE2931E1ADE1}" type="pres">
      <dgm:prSet presAssocID="{63B77542-4400-414D-9AE7-E2223600CD08}" presName="parentLin" presStyleCnt="0"/>
      <dgm:spPr/>
    </dgm:pt>
    <dgm:pt modelId="{48998066-1E9D-480F-9A0E-47E851515B89}" type="pres">
      <dgm:prSet presAssocID="{63B77542-4400-414D-9AE7-E2223600CD08}" presName="parentLeftMargin" presStyleLbl="node1" presStyleIdx="1" presStyleCnt="4"/>
      <dgm:spPr/>
      <dgm:t>
        <a:bodyPr/>
        <a:lstStyle/>
        <a:p>
          <a:endParaRPr lang="hu-HU"/>
        </a:p>
      </dgm:t>
    </dgm:pt>
    <dgm:pt modelId="{048FC051-6642-4B3D-876E-CB946C3D0825}" type="pres">
      <dgm:prSet presAssocID="{63B77542-4400-414D-9AE7-E2223600CD08}" presName="parentText" presStyleLbl="node1" presStyleIdx="2" presStyleCnt="4">
        <dgm:presLayoutVars>
          <dgm:chMax val="0"/>
          <dgm:bulletEnabled val="1"/>
        </dgm:presLayoutVars>
      </dgm:prSet>
      <dgm:spPr/>
      <dgm:t>
        <a:bodyPr/>
        <a:lstStyle/>
        <a:p>
          <a:endParaRPr lang="hu-HU"/>
        </a:p>
      </dgm:t>
    </dgm:pt>
    <dgm:pt modelId="{699C8312-3564-4494-A97B-CB255E6D57E9}" type="pres">
      <dgm:prSet presAssocID="{63B77542-4400-414D-9AE7-E2223600CD08}" presName="negativeSpace" presStyleCnt="0"/>
      <dgm:spPr/>
    </dgm:pt>
    <dgm:pt modelId="{9FE84C3C-9BD5-4DDF-9E9B-8405063B0D56}" type="pres">
      <dgm:prSet presAssocID="{63B77542-4400-414D-9AE7-E2223600CD08}" presName="childText" presStyleLbl="conFgAcc1" presStyleIdx="2" presStyleCnt="4">
        <dgm:presLayoutVars>
          <dgm:bulletEnabled val="1"/>
        </dgm:presLayoutVars>
      </dgm:prSet>
      <dgm:spPr/>
    </dgm:pt>
    <dgm:pt modelId="{284AA7B4-5AD1-4F38-970F-E3C2D3871397}" type="pres">
      <dgm:prSet presAssocID="{2FDABE4C-9E45-4463-B791-08B7738753F6}" presName="spaceBetweenRectangles" presStyleCnt="0"/>
      <dgm:spPr/>
    </dgm:pt>
    <dgm:pt modelId="{2F24B414-ADC7-4F57-80D5-4B2305C55720}" type="pres">
      <dgm:prSet presAssocID="{9BDC153D-371C-4DD4-9795-CD89D626BFDC}" presName="parentLin" presStyleCnt="0"/>
      <dgm:spPr/>
    </dgm:pt>
    <dgm:pt modelId="{B34694F5-6B7B-46C8-8812-9F89FD8679F3}" type="pres">
      <dgm:prSet presAssocID="{9BDC153D-371C-4DD4-9795-CD89D626BFDC}" presName="parentLeftMargin" presStyleLbl="node1" presStyleIdx="2" presStyleCnt="4"/>
      <dgm:spPr/>
      <dgm:t>
        <a:bodyPr/>
        <a:lstStyle/>
        <a:p>
          <a:endParaRPr lang="hu-HU"/>
        </a:p>
      </dgm:t>
    </dgm:pt>
    <dgm:pt modelId="{C1A64380-FC3C-4077-98E8-761DCFC56120}" type="pres">
      <dgm:prSet presAssocID="{9BDC153D-371C-4DD4-9795-CD89D626BFDC}" presName="parentText" presStyleLbl="node1" presStyleIdx="3" presStyleCnt="4">
        <dgm:presLayoutVars>
          <dgm:chMax val="0"/>
          <dgm:bulletEnabled val="1"/>
        </dgm:presLayoutVars>
      </dgm:prSet>
      <dgm:spPr/>
      <dgm:t>
        <a:bodyPr/>
        <a:lstStyle/>
        <a:p>
          <a:endParaRPr lang="hu-HU"/>
        </a:p>
      </dgm:t>
    </dgm:pt>
    <dgm:pt modelId="{E981B9A2-1301-4013-B119-A5D7D66C9A3F}" type="pres">
      <dgm:prSet presAssocID="{9BDC153D-371C-4DD4-9795-CD89D626BFDC}" presName="negativeSpace" presStyleCnt="0"/>
      <dgm:spPr/>
    </dgm:pt>
    <dgm:pt modelId="{7E4969E3-F4BE-4381-B890-500B02775DCE}" type="pres">
      <dgm:prSet presAssocID="{9BDC153D-371C-4DD4-9795-CD89D626BFDC}" presName="childText" presStyleLbl="conFgAcc1" presStyleIdx="3" presStyleCnt="4">
        <dgm:presLayoutVars>
          <dgm:bulletEnabled val="1"/>
        </dgm:presLayoutVars>
      </dgm:prSet>
      <dgm:spPr/>
    </dgm:pt>
  </dgm:ptLst>
  <dgm:cxnLst>
    <dgm:cxn modelId="{D6604DF1-DA00-4336-8ACC-10FDC2B621EB}" type="presOf" srcId="{F01E0254-989B-483F-817B-3A7ADFBF697E}" destId="{640F08AD-6EB8-4783-8B15-5E9B6E2851DB}" srcOrd="1" destOrd="0" presId="urn:microsoft.com/office/officeart/2005/8/layout/list1"/>
    <dgm:cxn modelId="{D184E89C-A586-4C75-8C1D-67AFF3A778DB}" srcId="{1591B3AB-7F6B-4589-AE24-B0BA71626F88}" destId="{0CBCAE7C-0311-4016-9AF5-BCD401F19197}" srcOrd="0" destOrd="0" parTransId="{E833923B-76CF-4E94-96FE-1348A17EBA94}" sibTransId="{DE84B447-5B1A-47AA-963A-7A3846163394}"/>
    <dgm:cxn modelId="{56BB060A-90F7-4479-A7D2-5552050BCACD}" type="presOf" srcId="{0CBCAE7C-0311-4016-9AF5-BCD401F19197}" destId="{F85B9FFA-AEED-4C4C-8216-DAF573E0A38E}" srcOrd="1" destOrd="0" presId="urn:microsoft.com/office/officeart/2005/8/layout/list1"/>
    <dgm:cxn modelId="{C6F41719-34BF-4BB4-8D1D-77C003A9F43C}" type="presOf" srcId="{F01E0254-989B-483F-817B-3A7ADFBF697E}" destId="{EAF4EEFE-3B32-4CDE-8577-302C38A4CE48}" srcOrd="0" destOrd="0" presId="urn:microsoft.com/office/officeart/2005/8/layout/list1"/>
    <dgm:cxn modelId="{8F3C30F5-607A-4957-A04A-C6843CD0B30D}" srcId="{1591B3AB-7F6B-4589-AE24-B0BA71626F88}" destId="{F01E0254-989B-483F-817B-3A7ADFBF697E}" srcOrd="1" destOrd="0" parTransId="{2FBF0C33-431A-4206-9E6F-E4BD9B638A83}" sibTransId="{E5341C7F-CB6D-43CD-BFB8-38470568BBF8}"/>
    <dgm:cxn modelId="{7762F5D2-BBD4-461B-92BF-802604EDECD4}" type="presOf" srcId="{9BDC153D-371C-4DD4-9795-CD89D626BFDC}" destId="{B34694F5-6B7B-46C8-8812-9F89FD8679F3}" srcOrd="0" destOrd="0" presId="urn:microsoft.com/office/officeart/2005/8/layout/list1"/>
    <dgm:cxn modelId="{9F617719-EB91-4A01-96F1-0BDFC0D0217E}" type="presOf" srcId="{63B77542-4400-414D-9AE7-E2223600CD08}" destId="{48998066-1E9D-480F-9A0E-47E851515B89}" srcOrd="0" destOrd="0" presId="urn:microsoft.com/office/officeart/2005/8/layout/list1"/>
    <dgm:cxn modelId="{433AB7B2-BC80-46EC-A5D2-CE1FCA21C33E}" srcId="{1591B3AB-7F6B-4589-AE24-B0BA71626F88}" destId="{9BDC153D-371C-4DD4-9795-CD89D626BFDC}" srcOrd="3" destOrd="0" parTransId="{42FD75A8-5B94-4023-AE23-967A9F0F017A}" sibTransId="{837D131E-B7DA-4E4E-8E08-8FC92823D504}"/>
    <dgm:cxn modelId="{7DE8232B-FC4E-4CDA-945E-B7F37CF3C478}" srcId="{1591B3AB-7F6B-4589-AE24-B0BA71626F88}" destId="{63B77542-4400-414D-9AE7-E2223600CD08}" srcOrd="2" destOrd="0" parTransId="{DB2A100F-8691-4EA8-B681-CE14D94BB339}" sibTransId="{2FDABE4C-9E45-4463-B791-08B7738753F6}"/>
    <dgm:cxn modelId="{C771AEBC-A794-4223-AB42-16D534F42B20}" type="presOf" srcId="{9BDC153D-371C-4DD4-9795-CD89D626BFDC}" destId="{C1A64380-FC3C-4077-98E8-761DCFC56120}" srcOrd="1" destOrd="0" presId="urn:microsoft.com/office/officeart/2005/8/layout/list1"/>
    <dgm:cxn modelId="{8B040495-4624-4C43-B86C-5F943E7F23E9}" type="presOf" srcId="{63B77542-4400-414D-9AE7-E2223600CD08}" destId="{048FC051-6642-4B3D-876E-CB946C3D0825}" srcOrd="1" destOrd="0" presId="urn:microsoft.com/office/officeart/2005/8/layout/list1"/>
    <dgm:cxn modelId="{879D0E86-CB7C-4D2F-891A-CAE5A0CF01B6}" type="presOf" srcId="{0CBCAE7C-0311-4016-9AF5-BCD401F19197}" destId="{519EC733-4C4C-4F6C-931C-B37798CAE9DD}" srcOrd="0" destOrd="0" presId="urn:microsoft.com/office/officeart/2005/8/layout/list1"/>
    <dgm:cxn modelId="{4E02A9B3-7375-48B2-9BB7-F17BB1B90964}" type="presOf" srcId="{1591B3AB-7F6B-4589-AE24-B0BA71626F88}" destId="{05D867F2-653E-43C1-B983-02B026DCFFF5}" srcOrd="0" destOrd="0" presId="urn:microsoft.com/office/officeart/2005/8/layout/list1"/>
    <dgm:cxn modelId="{3E7F2CF2-A066-4261-A279-77DC670B4079}" type="presParOf" srcId="{05D867F2-653E-43C1-B983-02B026DCFFF5}" destId="{2D635615-AE83-4D6F-BBFC-CA0A840B24C9}" srcOrd="0" destOrd="0" presId="urn:microsoft.com/office/officeart/2005/8/layout/list1"/>
    <dgm:cxn modelId="{F550F718-7B20-4FF8-B2AA-8B466EAC77CC}" type="presParOf" srcId="{2D635615-AE83-4D6F-BBFC-CA0A840B24C9}" destId="{519EC733-4C4C-4F6C-931C-B37798CAE9DD}" srcOrd="0" destOrd="0" presId="urn:microsoft.com/office/officeart/2005/8/layout/list1"/>
    <dgm:cxn modelId="{C1860294-ACA5-4E63-B6CF-CF02E8A28378}" type="presParOf" srcId="{2D635615-AE83-4D6F-BBFC-CA0A840B24C9}" destId="{F85B9FFA-AEED-4C4C-8216-DAF573E0A38E}" srcOrd="1" destOrd="0" presId="urn:microsoft.com/office/officeart/2005/8/layout/list1"/>
    <dgm:cxn modelId="{B46D3518-6113-4F01-BC9A-D06C5DADEBCB}" type="presParOf" srcId="{05D867F2-653E-43C1-B983-02B026DCFFF5}" destId="{77FDC7AA-22A3-4C39-893A-0AD3B5458F64}" srcOrd="1" destOrd="0" presId="urn:microsoft.com/office/officeart/2005/8/layout/list1"/>
    <dgm:cxn modelId="{36B9F8D7-3119-4F86-96B9-F71DCC1D9EAD}" type="presParOf" srcId="{05D867F2-653E-43C1-B983-02B026DCFFF5}" destId="{ACE062F6-BF1D-4D32-BF12-0F1880C67CD9}" srcOrd="2" destOrd="0" presId="urn:microsoft.com/office/officeart/2005/8/layout/list1"/>
    <dgm:cxn modelId="{07D0F871-E334-4A10-B32F-6F25BA82C805}" type="presParOf" srcId="{05D867F2-653E-43C1-B983-02B026DCFFF5}" destId="{8FF1DF0D-DB2D-470E-8341-AFEECAA49D31}" srcOrd="3" destOrd="0" presId="urn:microsoft.com/office/officeart/2005/8/layout/list1"/>
    <dgm:cxn modelId="{2769F5BD-C92E-4F89-84E4-6AA63863954E}" type="presParOf" srcId="{05D867F2-653E-43C1-B983-02B026DCFFF5}" destId="{64ECA8D6-7371-4DF5-BDF2-F3ED3436F067}" srcOrd="4" destOrd="0" presId="urn:microsoft.com/office/officeart/2005/8/layout/list1"/>
    <dgm:cxn modelId="{43F6BAB0-2D12-4E4B-8383-48EBC8FF8E25}" type="presParOf" srcId="{64ECA8D6-7371-4DF5-BDF2-F3ED3436F067}" destId="{EAF4EEFE-3B32-4CDE-8577-302C38A4CE48}" srcOrd="0" destOrd="0" presId="urn:microsoft.com/office/officeart/2005/8/layout/list1"/>
    <dgm:cxn modelId="{E783BA3E-AC45-4E35-97E6-BC604E851F74}" type="presParOf" srcId="{64ECA8D6-7371-4DF5-BDF2-F3ED3436F067}" destId="{640F08AD-6EB8-4783-8B15-5E9B6E2851DB}" srcOrd="1" destOrd="0" presId="urn:microsoft.com/office/officeart/2005/8/layout/list1"/>
    <dgm:cxn modelId="{9EEC3744-47FF-4E9F-BA5A-765520D61A95}" type="presParOf" srcId="{05D867F2-653E-43C1-B983-02B026DCFFF5}" destId="{8693818D-10F9-4C30-A3FC-EE52317D6094}" srcOrd="5" destOrd="0" presId="urn:microsoft.com/office/officeart/2005/8/layout/list1"/>
    <dgm:cxn modelId="{BCCAE307-771C-417D-B612-1E863097BC61}" type="presParOf" srcId="{05D867F2-653E-43C1-B983-02B026DCFFF5}" destId="{820C5026-C32D-4CE4-9D44-D60749C8D731}" srcOrd="6" destOrd="0" presId="urn:microsoft.com/office/officeart/2005/8/layout/list1"/>
    <dgm:cxn modelId="{66034C04-C8D3-4A91-9454-DBD5558D31AF}" type="presParOf" srcId="{05D867F2-653E-43C1-B983-02B026DCFFF5}" destId="{ECE24041-214A-4220-AA1F-245CF9799365}" srcOrd="7" destOrd="0" presId="urn:microsoft.com/office/officeart/2005/8/layout/list1"/>
    <dgm:cxn modelId="{C30276CE-6109-498E-BBB9-878F61E7192A}" type="presParOf" srcId="{05D867F2-653E-43C1-B983-02B026DCFFF5}" destId="{D50C8433-F13F-4B55-BD4C-BE2931E1ADE1}" srcOrd="8" destOrd="0" presId="urn:microsoft.com/office/officeart/2005/8/layout/list1"/>
    <dgm:cxn modelId="{322A3E0C-5048-4FF6-8803-94242FEBF2E7}" type="presParOf" srcId="{D50C8433-F13F-4B55-BD4C-BE2931E1ADE1}" destId="{48998066-1E9D-480F-9A0E-47E851515B89}" srcOrd="0" destOrd="0" presId="urn:microsoft.com/office/officeart/2005/8/layout/list1"/>
    <dgm:cxn modelId="{B20948D4-4490-4D7F-B448-DE1D423E87BE}" type="presParOf" srcId="{D50C8433-F13F-4B55-BD4C-BE2931E1ADE1}" destId="{048FC051-6642-4B3D-876E-CB946C3D0825}" srcOrd="1" destOrd="0" presId="urn:microsoft.com/office/officeart/2005/8/layout/list1"/>
    <dgm:cxn modelId="{6C627134-3E0B-4BBF-857D-B8BAF8FB0509}" type="presParOf" srcId="{05D867F2-653E-43C1-B983-02B026DCFFF5}" destId="{699C8312-3564-4494-A97B-CB255E6D57E9}" srcOrd="9" destOrd="0" presId="urn:microsoft.com/office/officeart/2005/8/layout/list1"/>
    <dgm:cxn modelId="{07B55939-70B6-4AF2-AC26-0842897838CE}" type="presParOf" srcId="{05D867F2-653E-43C1-B983-02B026DCFFF5}" destId="{9FE84C3C-9BD5-4DDF-9E9B-8405063B0D56}" srcOrd="10" destOrd="0" presId="urn:microsoft.com/office/officeart/2005/8/layout/list1"/>
    <dgm:cxn modelId="{8E5B60EF-D403-4D28-87EB-A1F17832B9D7}" type="presParOf" srcId="{05D867F2-653E-43C1-B983-02B026DCFFF5}" destId="{284AA7B4-5AD1-4F38-970F-E3C2D3871397}" srcOrd="11" destOrd="0" presId="urn:microsoft.com/office/officeart/2005/8/layout/list1"/>
    <dgm:cxn modelId="{7174D252-D7CE-47B6-8F27-F8533F80E5D4}" type="presParOf" srcId="{05D867F2-653E-43C1-B983-02B026DCFFF5}" destId="{2F24B414-ADC7-4F57-80D5-4B2305C55720}" srcOrd="12" destOrd="0" presId="urn:microsoft.com/office/officeart/2005/8/layout/list1"/>
    <dgm:cxn modelId="{19DB81FA-75AC-478D-AE50-6D1C685702F2}" type="presParOf" srcId="{2F24B414-ADC7-4F57-80D5-4B2305C55720}" destId="{B34694F5-6B7B-46C8-8812-9F89FD8679F3}" srcOrd="0" destOrd="0" presId="urn:microsoft.com/office/officeart/2005/8/layout/list1"/>
    <dgm:cxn modelId="{C9249FCA-FFFB-4397-9D06-946DA9CB53D7}" type="presParOf" srcId="{2F24B414-ADC7-4F57-80D5-4B2305C55720}" destId="{C1A64380-FC3C-4077-98E8-761DCFC56120}" srcOrd="1" destOrd="0" presId="urn:microsoft.com/office/officeart/2005/8/layout/list1"/>
    <dgm:cxn modelId="{03790AB6-6BAB-4EEE-AD47-7F82CC10DEF0}" type="presParOf" srcId="{05D867F2-653E-43C1-B983-02B026DCFFF5}" destId="{E981B9A2-1301-4013-B119-A5D7D66C9A3F}" srcOrd="13" destOrd="0" presId="urn:microsoft.com/office/officeart/2005/8/layout/list1"/>
    <dgm:cxn modelId="{3832996B-1BF9-4F98-83E6-B628588EE4F6}" type="presParOf" srcId="{05D867F2-653E-43C1-B983-02B026DCFFF5}" destId="{7E4969E3-F4BE-4381-B890-500B02775DCE}"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311B3F-DCE8-41BD-B0D7-E6AEAC18E647}">
      <dsp:nvSpPr>
        <dsp:cNvPr id="0" name=""/>
        <dsp:cNvSpPr/>
      </dsp:nvSpPr>
      <dsp:spPr>
        <a:xfrm rot="16200000">
          <a:off x="-157194" y="161928"/>
          <a:ext cx="4877406" cy="4553549"/>
        </a:xfrm>
        <a:prstGeom prst="flowChartManualOperati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0" tIns="0" rIns="142063" bIns="0" numCol="1" spcCol="1270" rtlCol="0" anchor="t" anchorCtr="0">
          <a:noAutofit/>
        </a:bodyPr>
        <a:lstStyle/>
        <a:p>
          <a:pPr lvl="0" algn="l" defTabSz="977900" rtl="0">
            <a:lnSpc>
              <a:spcPct val="90000"/>
            </a:lnSpc>
            <a:spcBef>
              <a:spcPct val="0"/>
            </a:spcBef>
            <a:spcAft>
              <a:spcPct val="35000"/>
            </a:spcAft>
          </a:pPr>
          <a:r>
            <a:rPr lang="hu" sz="2200" b="1" kern="1200" dirty="0" smtClean="0"/>
            <a:t>Közvetlen hatások</a:t>
          </a:r>
          <a:endParaRPr lang="en-GB" sz="2200" b="1" kern="1200" dirty="0"/>
        </a:p>
        <a:p>
          <a:pPr marL="171450" lvl="1" indent="-171450" algn="l" defTabSz="755650" rtl="0">
            <a:lnSpc>
              <a:spcPct val="90000"/>
            </a:lnSpc>
            <a:spcBef>
              <a:spcPct val="0"/>
            </a:spcBef>
            <a:spcAft>
              <a:spcPct val="15000"/>
            </a:spcAft>
            <a:buChar char="••"/>
          </a:pPr>
          <a:r>
            <a:rPr lang="hu" sz="1700" b="1" kern="1200"/>
            <a:t>Természetes környezet</a:t>
          </a:r>
          <a:endParaRPr lang="en-GB" sz="1700" b="1" kern="1200" dirty="0"/>
        </a:p>
        <a:p>
          <a:pPr marL="342900" lvl="2" indent="-171450" algn="l" defTabSz="755650" rtl="0">
            <a:lnSpc>
              <a:spcPct val="90000"/>
            </a:lnSpc>
            <a:spcBef>
              <a:spcPct val="0"/>
            </a:spcBef>
            <a:spcAft>
              <a:spcPct val="15000"/>
            </a:spcAft>
            <a:buChar char="••"/>
          </a:pPr>
          <a:r>
            <a:rPr lang="hu" sz="1700" kern="1200" dirty="0" smtClean="0"/>
            <a:t>Erdőtűzek</a:t>
          </a:r>
          <a:endParaRPr lang="en-GB" sz="1700" kern="1200" dirty="0"/>
        </a:p>
        <a:p>
          <a:pPr marL="342900" lvl="2" indent="-171450" algn="l" defTabSz="755650" rtl="0">
            <a:lnSpc>
              <a:spcPct val="90000"/>
            </a:lnSpc>
            <a:spcBef>
              <a:spcPct val="0"/>
            </a:spcBef>
            <a:spcAft>
              <a:spcPct val="15000"/>
            </a:spcAft>
            <a:buChar char="••"/>
          </a:pPr>
          <a:r>
            <a:rPr lang="hu" sz="1700" b="1" kern="1200"/>
            <a:t>Extrém hőség</a:t>
          </a:r>
          <a:endParaRPr lang="en-GB" sz="1700" b="1" kern="1200" dirty="0"/>
        </a:p>
        <a:p>
          <a:pPr marL="342900" lvl="2" indent="-171450" algn="l" defTabSz="755650" rtl="0">
            <a:lnSpc>
              <a:spcPct val="90000"/>
            </a:lnSpc>
            <a:spcBef>
              <a:spcPct val="0"/>
            </a:spcBef>
            <a:spcAft>
              <a:spcPct val="15000"/>
            </a:spcAft>
            <a:buChar char="••"/>
          </a:pPr>
          <a:r>
            <a:rPr lang="hu" sz="1700" kern="1200" dirty="0" smtClean="0"/>
            <a:t>Hurrikánok, árvizek</a:t>
          </a:r>
          <a:endParaRPr lang="en-GB" sz="1700" kern="1200" dirty="0"/>
        </a:p>
        <a:p>
          <a:pPr marL="342900" lvl="2" indent="-171450" algn="l" defTabSz="755650" rtl="0">
            <a:lnSpc>
              <a:spcPct val="90000"/>
            </a:lnSpc>
            <a:spcBef>
              <a:spcPct val="0"/>
            </a:spcBef>
            <a:spcAft>
              <a:spcPct val="15000"/>
            </a:spcAft>
            <a:buChar char="••"/>
          </a:pPr>
          <a:r>
            <a:rPr lang="hu" sz="1700" kern="1200"/>
            <a:t>Aszály </a:t>
          </a:r>
          <a:endParaRPr lang="en-GB" sz="1700" kern="1200" dirty="0"/>
        </a:p>
      </dsp:txBody>
      <dsp:txXfrm rot="5400000">
        <a:off x="4735" y="975480"/>
        <a:ext cx="4553549" cy="2926444"/>
      </dsp:txXfrm>
    </dsp:sp>
    <dsp:sp modelId="{6E4D7605-3F5E-479F-ADEC-AA1DF6001D44}">
      <dsp:nvSpPr>
        <dsp:cNvPr id="0" name=""/>
        <dsp:cNvSpPr/>
      </dsp:nvSpPr>
      <dsp:spPr>
        <a:xfrm rot="16200000">
          <a:off x="4737870" y="161928"/>
          <a:ext cx="4877406" cy="4553549"/>
        </a:xfrm>
        <a:prstGeom prst="flowChartManualOperati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0" tIns="0" rIns="142063" bIns="0" numCol="1" spcCol="1270" rtlCol="0" anchor="t" anchorCtr="0">
          <a:noAutofit/>
        </a:bodyPr>
        <a:lstStyle/>
        <a:p>
          <a:pPr lvl="0" algn="l" defTabSz="977900" rtl="0">
            <a:lnSpc>
              <a:spcPct val="90000"/>
            </a:lnSpc>
            <a:spcBef>
              <a:spcPct val="0"/>
            </a:spcBef>
            <a:spcAft>
              <a:spcPct val="35000"/>
            </a:spcAft>
          </a:pPr>
          <a:r>
            <a:rPr lang="hu" sz="2200" b="1" kern="1200" dirty="0" smtClean="0"/>
            <a:t>Közvetett hatások</a:t>
          </a:r>
          <a:endParaRPr lang="en-GB" sz="2200" b="1" kern="1200" dirty="0"/>
        </a:p>
        <a:p>
          <a:pPr marL="171450" lvl="1" indent="-171450" algn="l" defTabSz="755650" rtl="0">
            <a:lnSpc>
              <a:spcPct val="90000"/>
            </a:lnSpc>
            <a:spcBef>
              <a:spcPct val="0"/>
            </a:spcBef>
            <a:spcAft>
              <a:spcPct val="15000"/>
            </a:spcAft>
            <a:buChar char="••"/>
          </a:pPr>
          <a:r>
            <a:rPr lang="hu" sz="1700" b="1" kern="1200"/>
            <a:t>Természetes környezet</a:t>
          </a:r>
          <a:endParaRPr lang="en-GB" sz="1700" b="1" kern="1200" dirty="0"/>
        </a:p>
        <a:p>
          <a:pPr marL="342900" lvl="2" indent="-171450" algn="l" defTabSz="755650" rtl="0">
            <a:lnSpc>
              <a:spcPct val="90000"/>
            </a:lnSpc>
            <a:spcBef>
              <a:spcPct val="0"/>
            </a:spcBef>
            <a:spcAft>
              <a:spcPct val="15000"/>
            </a:spcAft>
            <a:buChar char="••"/>
          </a:pPr>
          <a:r>
            <a:rPr lang="hu" sz="1700" kern="1200"/>
            <a:t>A levegő minősége</a:t>
          </a:r>
          <a:endParaRPr lang="en-GB" sz="1700" kern="1200" dirty="0"/>
        </a:p>
        <a:p>
          <a:pPr marL="342900" lvl="2" indent="-171450" algn="l" defTabSz="755650" rtl="0">
            <a:lnSpc>
              <a:spcPct val="90000"/>
            </a:lnSpc>
            <a:spcBef>
              <a:spcPct val="0"/>
            </a:spcBef>
            <a:spcAft>
              <a:spcPct val="15000"/>
            </a:spcAft>
            <a:buChar char="••"/>
          </a:pPr>
          <a:r>
            <a:rPr lang="hu" sz="1700" kern="1200" dirty="0"/>
            <a:t>Élelmiszer- és vízminőség, </a:t>
          </a:r>
          <a:r>
            <a:rPr lang="hu" sz="1700" kern="1200" dirty="0" smtClean="0"/>
            <a:t>hozzáférhetőség</a:t>
          </a:r>
          <a:endParaRPr lang="en-GB" sz="1700" kern="1200" dirty="0"/>
        </a:p>
        <a:p>
          <a:pPr marL="342900" lvl="2" indent="-171450" algn="l" defTabSz="755650" rtl="0">
            <a:lnSpc>
              <a:spcPct val="90000"/>
            </a:lnSpc>
            <a:spcBef>
              <a:spcPct val="0"/>
            </a:spcBef>
            <a:spcAft>
              <a:spcPts val="800"/>
            </a:spcAft>
            <a:buChar char="••"/>
          </a:pPr>
          <a:r>
            <a:rPr lang="hu" sz="1700" kern="1200" dirty="0" smtClean="0"/>
            <a:t>Vektorok, kórokozók </a:t>
          </a:r>
          <a:r>
            <a:rPr lang="hu" sz="1700" kern="1200" dirty="0"/>
            <a:t>előfordulása</a:t>
          </a:r>
          <a:endParaRPr lang="en-GB" sz="1700" kern="1200" dirty="0"/>
        </a:p>
        <a:p>
          <a:pPr marL="171450" lvl="1" indent="-171450" algn="l" defTabSz="755650" rtl="0">
            <a:lnSpc>
              <a:spcPct val="90000"/>
            </a:lnSpc>
            <a:spcBef>
              <a:spcPct val="0"/>
            </a:spcBef>
            <a:spcAft>
              <a:spcPct val="15000"/>
            </a:spcAft>
            <a:buChar char="••"/>
          </a:pPr>
          <a:r>
            <a:rPr lang="hu" sz="1700" b="1" kern="1200"/>
            <a:t>Szociális környezet</a:t>
          </a:r>
          <a:endParaRPr lang="en-GB" sz="1700" b="1" kern="1200" dirty="0"/>
        </a:p>
        <a:p>
          <a:pPr marL="342900" lvl="2" indent="-171450" algn="l" defTabSz="755650" rtl="0">
            <a:lnSpc>
              <a:spcPct val="90000"/>
            </a:lnSpc>
            <a:spcBef>
              <a:spcPct val="0"/>
            </a:spcBef>
            <a:spcAft>
              <a:spcPct val="15000"/>
            </a:spcAft>
            <a:buChar char="••"/>
          </a:pPr>
          <a:r>
            <a:rPr lang="hu" sz="1700" kern="1200" dirty="0"/>
            <a:t>Kényszermigráció (a várandós nők kisebb valószínűséggel keresik fel a várandósgondozást, komplikációk</a:t>
          </a:r>
          <a:r>
            <a:rPr lang="hu" sz="1700" kern="1200" dirty="0" smtClean="0"/>
            <a:t>)</a:t>
          </a:r>
          <a:endParaRPr lang="en-GB" sz="1700" kern="1200" dirty="0"/>
        </a:p>
      </dsp:txBody>
      <dsp:txXfrm rot="5400000">
        <a:off x="4899799" y="975480"/>
        <a:ext cx="4553549" cy="29264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9A0A4D-498F-4931-9D00-AA77F826D7F6}">
      <dsp:nvSpPr>
        <dsp:cNvPr id="0" name=""/>
        <dsp:cNvSpPr/>
      </dsp:nvSpPr>
      <dsp:spPr>
        <a:xfrm>
          <a:off x="160300"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dirty="0"/>
            <a:t>Gesztációs diabétesz (GDM)</a:t>
          </a:r>
          <a:endParaRPr lang="en-GB" sz="2700" kern="1200" dirty="0"/>
        </a:p>
      </dsp:txBody>
      <dsp:txXfrm>
        <a:off x="160300" y="739421"/>
        <a:ext cx="3691702" cy="1153657"/>
      </dsp:txXfrm>
    </dsp:sp>
    <dsp:sp modelId="{5EBA2DD7-C440-4BFD-B1C1-7DF13A48D0AD}">
      <dsp:nvSpPr>
        <dsp:cNvPr id="0" name=""/>
        <dsp:cNvSpPr/>
      </dsp:nvSpPr>
      <dsp:spPr>
        <a:xfrm>
          <a:off x="6479" y="572781"/>
          <a:ext cx="807559" cy="12113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63DFB2-683A-46CF-B59F-4AA8DCCB14B0}">
      <dsp:nvSpPr>
        <dsp:cNvPr id="0" name=""/>
        <dsp:cNvSpPr/>
      </dsp:nvSpPr>
      <dsp:spPr>
        <a:xfrm>
          <a:off x="4179421"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a:t>Hipertóniás rendellenességek</a:t>
          </a:r>
          <a:endParaRPr lang="en-GB" sz="2700" kern="1200" dirty="0"/>
        </a:p>
      </dsp:txBody>
      <dsp:txXfrm>
        <a:off x="4179421" y="739421"/>
        <a:ext cx="3691702" cy="1153657"/>
      </dsp:txXfrm>
    </dsp:sp>
    <dsp:sp modelId="{8A38BD04-8909-4ECB-A925-7B6320434565}">
      <dsp:nvSpPr>
        <dsp:cNvPr id="0" name=""/>
        <dsp:cNvSpPr/>
      </dsp:nvSpPr>
      <dsp:spPr>
        <a:xfrm>
          <a:off x="4025600" y="572781"/>
          <a:ext cx="807559" cy="1211339"/>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FACB0B-2D47-46C9-8E21-CAACFE3309CB}">
      <dsp:nvSpPr>
        <dsp:cNvPr id="0" name=""/>
        <dsp:cNvSpPr/>
      </dsp:nvSpPr>
      <dsp:spPr>
        <a:xfrm>
          <a:off x="8198542"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dirty="0"/>
            <a:t>Korai burokrepedés (PROM)</a:t>
          </a:r>
          <a:endParaRPr lang="en-GB" sz="2700" kern="1200" dirty="0"/>
        </a:p>
      </dsp:txBody>
      <dsp:txXfrm>
        <a:off x="8198542" y="739421"/>
        <a:ext cx="3691702" cy="1153657"/>
      </dsp:txXfrm>
    </dsp:sp>
    <dsp:sp modelId="{C3CDCE5D-0F21-408D-A8D7-D149F7913A01}">
      <dsp:nvSpPr>
        <dsp:cNvPr id="0" name=""/>
        <dsp:cNvSpPr/>
      </dsp:nvSpPr>
      <dsp:spPr>
        <a:xfrm>
          <a:off x="8044721" y="572781"/>
          <a:ext cx="807559" cy="121133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2000" r="-3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F60DB2-864D-40FF-B975-7D78B8ADE1AE}">
      <dsp:nvSpPr>
        <dsp:cNvPr id="0" name=""/>
        <dsp:cNvSpPr/>
      </dsp:nvSpPr>
      <dsp:spPr>
        <a:xfrm>
          <a:off x="160300"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dirty="0"/>
            <a:t>Placenta leválás</a:t>
          </a:r>
          <a:endParaRPr lang="en-GB" sz="2700" kern="1200" dirty="0"/>
        </a:p>
      </dsp:txBody>
      <dsp:txXfrm>
        <a:off x="160300" y="2191747"/>
        <a:ext cx="3691702" cy="1153657"/>
      </dsp:txXfrm>
    </dsp:sp>
    <dsp:sp modelId="{67A67821-9722-4032-816A-C0DC4679568F}">
      <dsp:nvSpPr>
        <dsp:cNvPr id="0" name=""/>
        <dsp:cNvSpPr/>
      </dsp:nvSpPr>
      <dsp:spPr>
        <a:xfrm>
          <a:off x="6479" y="2025107"/>
          <a:ext cx="807559" cy="1211339"/>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51000" r="-5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8016B6-4FB1-445E-A212-DAF465865350}">
      <dsp:nvSpPr>
        <dsp:cNvPr id="0" name=""/>
        <dsp:cNvSpPr/>
      </dsp:nvSpPr>
      <dsp:spPr>
        <a:xfrm>
          <a:off x="4179421"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a:t>Anyai stressz</a:t>
          </a:r>
          <a:endParaRPr lang="en-GB" sz="2700" kern="1200" dirty="0"/>
        </a:p>
      </dsp:txBody>
      <dsp:txXfrm>
        <a:off x="4179421" y="2191747"/>
        <a:ext cx="3691702" cy="1153657"/>
      </dsp:txXfrm>
    </dsp:sp>
    <dsp:sp modelId="{39626C91-4EC9-4930-A2CA-98810B171F15}">
      <dsp:nvSpPr>
        <dsp:cNvPr id="0" name=""/>
        <dsp:cNvSpPr/>
      </dsp:nvSpPr>
      <dsp:spPr>
        <a:xfrm>
          <a:off x="4025600" y="2025107"/>
          <a:ext cx="807559" cy="1211339"/>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5000" r="-6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62913C-77C5-4F16-9988-2D889D25C682}">
      <dsp:nvSpPr>
        <dsp:cNvPr id="0" name=""/>
        <dsp:cNvSpPr/>
      </dsp:nvSpPr>
      <dsp:spPr>
        <a:xfrm>
          <a:off x="8198542"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a:t>Szív- és érrendszeri kockázat a szüléskor</a:t>
          </a:r>
          <a:endParaRPr lang="en-GB" sz="2700" kern="1200" dirty="0"/>
        </a:p>
      </dsp:txBody>
      <dsp:txXfrm>
        <a:off x="8198542" y="2191747"/>
        <a:ext cx="3691702" cy="1153657"/>
      </dsp:txXfrm>
    </dsp:sp>
    <dsp:sp modelId="{30F382A4-4FB3-41F5-A084-09F162B47891}">
      <dsp:nvSpPr>
        <dsp:cNvPr id="0" name=""/>
        <dsp:cNvSpPr/>
      </dsp:nvSpPr>
      <dsp:spPr>
        <a:xfrm>
          <a:off x="8044721" y="2025107"/>
          <a:ext cx="807559" cy="1211339"/>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60000" r="-6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BBFBF7B-C076-46A0-81F9-F2F51B6D3CF4}">
      <dsp:nvSpPr>
        <dsp:cNvPr id="0" name=""/>
        <dsp:cNvSpPr/>
      </dsp:nvSpPr>
      <dsp:spPr>
        <a:xfrm>
          <a:off x="4179421" y="3644073"/>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102870" rIns="102870" bIns="102870" numCol="1" spcCol="1270" rtlCol="0" anchor="ctr" anchorCtr="0">
          <a:noAutofit/>
        </a:bodyPr>
        <a:lstStyle/>
        <a:p>
          <a:pPr lvl="0" algn="l" defTabSz="1200150" rtl="0">
            <a:lnSpc>
              <a:spcPct val="90000"/>
            </a:lnSpc>
            <a:spcBef>
              <a:spcPct val="0"/>
            </a:spcBef>
            <a:spcAft>
              <a:spcPct val="35000"/>
            </a:spcAft>
          </a:pPr>
          <a:r>
            <a:rPr lang="hu" sz="2700" kern="1200"/>
            <a:t>Bakteriuria</a:t>
          </a:r>
          <a:endParaRPr lang="en-GB" sz="2700" kern="1200" dirty="0"/>
        </a:p>
      </dsp:txBody>
      <dsp:txXfrm>
        <a:off x="4179421" y="3644073"/>
        <a:ext cx="3691702" cy="1153657"/>
      </dsp:txXfrm>
    </dsp:sp>
    <dsp:sp modelId="{D6A29C5A-7DFE-4676-86A1-15C041856D5C}">
      <dsp:nvSpPr>
        <dsp:cNvPr id="0" name=""/>
        <dsp:cNvSpPr/>
      </dsp:nvSpPr>
      <dsp:spPr>
        <a:xfrm>
          <a:off x="4025600" y="3477433"/>
          <a:ext cx="807559" cy="1211339"/>
        </a:xfrm>
        <a:prstGeom prst="rect">
          <a:avLst/>
        </a:prstGeom>
        <a:blipFill>
          <a:blip xmlns:r="http://schemas.openxmlformats.org/officeDocument/2006/relationships" r:embed="rId7"/>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B3028E-D23D-4706-AC24-130F0F98E331}">
      <dsp:nvSpPr>
        <dsp:cNvPr id="0" name=""/>
        <dsp:cNvSpPr/>
      </dsp:nvSpPr>
      <dsp:spPr>
        <a:xfrm>
          <a:off x="0" y="0"/>
          <a:ext cx="9270603" cy="127420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r>
            <a:rPr lang="hu" sz="2000" kern="1200"/>
            <a:t>Nem fertőző betegségek</a:t>
          </a:r>
          <a:endParaRPr lang="en-GB" sz="2000" kern="1200" dirty="0"/>
        </a:p>
        <a:p>
          <a:pPr marL="171450" lvl="1" indent="-171450" algn="l" defTabSz="711200" rtl="0">
            <a:lnSpc>
              <a:spcPct val="90000"/>
            </a:lnSpc>
            <a:spcBef>
              <a:spcPct val="0"/>
            </a:spcBef>
            <a:spcAft>
              <a:spcPct val="15000"/>
            </a:spcAft>
            <a:buChar char="••"/>
          </a:pPr>
          <a:r>
            <a:rPr lang="hu-HU" sz="1600" kern="1200" noProof="0" dirty="0" smtClean="0"/>
            <a:t>Az egészség és a betegség fejlődési eredete</a:t>
          </a:r>
          <a:endParaRPr lang="hu-HU" sz="1600" kern="1200" noProof="0" dirty="0"/>
        </a:p>
        <a:p>
          <a:pPr marL="171450" lvl="1" indent="-171450" algn="l" defTabSz="711200" rtl="0">
            <a:lnSpc>
              <a:spcPct val="90000"/>
            </a:lnSpc>
            <a:spcBef>
              <a:spcPct val="0"/>
            </a:spcBef>
            <a:spcAft>
              <a:spcPct val="15000"/>
            </a:spcAft>
            <a:buChar char="••"/>
          </a:pPr>
          <a:r>
            <a:rPr lang="hu-HU" sz="1600" kern="1200" noProof="0" dirty="0" smtClean="0"/>
            <a:t>A korai életkori expozíciók nem specifikus módon befolyásolják az egészséget és a betegségek kockázatát</a:t>
          </a:r>
          <a:endParaRPr lang="hu-HU" sz="1600" kern="1200" noProof="0" dirty="0"/>
        </a:p>
      </dsp:txBody>
      <dsp:txXfrm>
        <a:off x="1981541" y="0"/>
        <a:ext cx="7289061" cy="1274206"/>
      </dsp:txXfrm>
    </dsp:sp>
    <dsp:sp modelId="{9E843958-42F5-49E5-BA17-C8D6040770A9}">
      <dsp:nvSpPr>
        <dsp:cNvPr id="0" name=""/>
        <dsp:cNvSpPr/>
      </dsp:nvSpPr>
      <dsp:spPr>
        <a:xfrm>
          <a:off x="127420" y="127420"/>
          <a:ext cx="1854120" cy="1019365"/>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36000" b="-3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96788C-7A4E-4D65-89CA-CC88A9A6E7ED}">
      <dsp:nvSpPr>
        <dsp:cNvPr id="0" name=""/>
        <dsp:cNvSpPr/>
      </dsp:nvSpPr>
      <dsp:spPr>
        <a:xfrm>
          <a:off x="0" y="1401626"/>
          <a:ext cx="9270603" cy="127420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r>
            <a:rPr lang="hu" sz="2000" kern="1200"/>
            <a:t>Generációs hatások</a:t>
          </a:r>
          <a:endParaRPr lang="en-GB" sz="2000" kern="1200" dirty="0"/>
        </a:p>
        <a:p>
          <a:pPr marL="171450" lvl="1" indent="-171450" algn="l" defTabSz="711200" rtl="0">
            <a:lnSpc>
              <a:spcPct val="90000"/>
            </a:lnSpc>
            <a:spcBef>
              <a:spcPct val="0"/>
            </a:spcBef>
            <a:spcAft>
              <a:spcPct val="15000"/>
            </a:spcAft>
            <a:buChar char="••"/>
          </a:pPr>
          <a:r>
            <a:rPr lang="hu-HU" sz="1600" kern="1200" noProof="0" dirty="0" smtClean="0"/>
            <a:t>A várandósság alatti stressz (∼ az éghajlatváltozás okozta PNMS) az anyában potenciálisan több generáción keresztül alakíthatja a fiziológiai válaszokat és a szüléssel összefüggő kockázatokat.</a:t>
          </a:r>
          <a:endParaRPr lang="hu-HU" sz="1600" kern="1200" noProof="0" dirty="0"/>
        </a:p>
      </dsp:txBody>
      <dsp:txXfrm>
        <a:off x="1981541" y="1401626"/>
        <a:ext cx="7289061" cy="1274206"/>
      </dsp:txXfrm>
    </dsp:sp>
    <dsp:sp modelId="{E925A6DE-609A-489F-91DB-F7AA0C6CE827}">
      <dsp:nvSpPr>
        <dsp:cNvPr id="0" name=""/>
        <dsp:cNvSpPr/>
      </dsp:nvSpPr>
      <dsp:spPr>
        <a:xfrm>
          <a:off x="127420" y="1529047"/>
          <a:ext cx="1854120" cy="1019365"/>
        </a:xfrm>
        <a:prstGeom prst="roundRect">
          <a:avLst>
            <a:gd name="adj" fmla="val 10000"/>
          </a:avLst>
        </a:prstGeom>
        <a:blipFill>
          <a:blip xmlns:r="http://schemas.openxmlformats.org/officeDocument/2006/relationships" r:embed="rId2"/>
          <a:srcRect/>
          <a:stretch>
            <a:fillRect t="-12000" b="-1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67890A-FC2D-4B96-BAD3-17940486F054}">
      <dsp:nvSpPr>
        <dsp:cNvPr id="0" name=""/>
        <dsp:cNvSpPr/>
      </dsp:nvSpPr>
      <dsp:spPr>
        <a:xfrm>
          <a:off x="32308" y="2803253"/>
          <a:ext cx="9205986" cy="14014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t" anchorCtr="0">
          <a:noAutofit/>
        </a:bodyPr>
        <a:lstStyle/>
        <a:p>
          <a:pPr lvl="0" algn="l" defTabSz="889000" rtl="0">
            <a:lnSpc>
              <a:spcPct val="90000"/>
            </a:lnSpc>
            <a:spcBef>
              <a:spcPct val="0"/>
            </a:spcBef>
            <a:spcAft>
              <a:spcPct val="35000"/>
            </a:spcAft>
          </a:pPr>
          <a:r>
            <a:rPr lang="hu" sz="2000" kern="1200" dirty="0"/>
            <a:t>Stresszorok felhalmozódása</a:t>
          </a:r>
          <a:endParaRPr lang="en-GB" sz="2000" kern="1200" dirty="0"/>
        </a:p>
        <a:p>
          <a:pPr marL="171450" lvl="1" indent="-171450" algn="l" defTabSz="711200" rtl="0">
            <a:lnSpc>
              <a:spcPct val="90000"/>
            </a:lnSpc>
            <a:spcBef>
              <a:spcPct val="0"/>
            </a:spcBef>
            <a:spcAft>
              <a:spcPct val="15000"/>
            </a:spcAft>
            <a:buChar char="••"/>
          </a:pPr>
          <a:r>
            <a:rPr lang="hu-HU" sz="1600" kern="1200" noProof="0" dirty="0" smtClean="0"/>
            <a:t>A </a:t>
          </a:r>
          <a:r>
            <a:rPr lang="hu-HU" sz="1600" kern="1200" noProof="0" dirty="0" err="1" smtClean="0"/>
            <a:t>neuropszichiátriai</a:t>
          </a:r>
          <a:r>
            <a:rPr lang="hu-HU" sz="1600" kern="1200" noProof="0" dirty="0" smtClean="0"/>
            <a:t> betegségek (szorongás, depresszió, skizofrénia) nagyobb kockázata.</a:t>
          </a:r>
          <a:endParaRPr lang="hu-HU" sz="1600" kern="1200" noProof="0" dirty="0"/>
        </a:p>
        <a:p>
          <a:pPr marL="171450" lvl="1" indent="-171450" algn="l" defTabSz="711200" rtl="0">
            <a:lnSpc>
              <a:spcPct val="90000"/>
            </a:lnSpc>
            <a:spcBef>
              <a:spcPct val="0"/>
            </a:spcBef>
            <a:spcAft>
              <a:spcPct val="15000"/>
            </a:spcAft>
            <a:buChar char="••"/>
          </a:pPr>
          <a:r>
            <a:rPr lang="hu-HU" sz="1600" kern="1200" noProof="0" dirty="0" smtClean="0"/>
            <a:t>A PNMS dokumentáltan befolyásolja a szülést és a szülés időzítését, emellett növeli a szüléssel összefüggő kockázatokat.</a:t>
          </a:r>
          <a:endParaRPr lang="hu-HU" sz="1600" kern="1200" noProof="0" dirty="0"/>
        </a:p>
      </dsp:txBody>
      <dsp:txXfrm>
        <a:off x="2000037" y="2803253"/>
        <a:ext cx="7238257" cy="1401448"/>
      </dsp:txXfrm>
    </dsp:sp>
    <dsp:sp modelId="{0125384D-D5F1-49BA-BA0F-22B42A7D01CB}">
      <dsp:nvSpPr>
        <dsp:cNvPr id="0" name=""/>
        <dsp:cNvSpPr/>
      </dsp:nvSpPr>
      <dsp:spPr>
        <a:xfrm>
          <a:off x="127420" y="2994295"/>
          <a:ext cx="1854120" cy="1019365"/>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39000" b="-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062F6-BF1D-4D32-BF12-0F1880C67CD9}">
      <dsp:nvSpPr>
        <dsp:cNvPr id="0" name=""/>
        <dsp:cNvSpPr/>
      </dsp:nvSpPr>
      <dsp:spPr>
        <a:xfrm>
          <a:off x="0" y="487455"/>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5B9FFA-AEED-4C4C-8216-DAF573E0A38E}">
      <dsp:nvSpPr>
        <dsp:cNvPr id="0" name=""/>
        <dsp:cNvSpPr/>
      </dsp:nvSpPr>
      <dsp:spPr>
        <a:xfrm>
          <a:off x="594836" y="44655"/>
          <a:ext cx="8327707" cy="885600"/>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hu" sz="2000" b="0" i="0" u="none" strike="noStrike" kern="1200" dirty="0"/>
            <a:t>A légszennyezés és az éghajlatváltozás egyaránt közvetlen káros hatással van a reproduktív, anyai és perinatális </a:t>
          </a:r>
          <a:r>
            <a:rPr lang="hu" sz="2000" b="0" i="0" u="none" strike="noStrike" kern="1200" dirty="0" smtClean="0"/>
            <a:t>egészségre, </a:t>
          </a:r>
          <a:r>
            <a:rPr lang="hu" sz="2000" b="0" i="0" u="none" strike="noStrike" kern="1200" dirty="0"/>
            <a:t>és </a:t>
          </a:r>
          <a:r>
            <a:rPr lang="hu" sz="2000" b="0" i="0" u="none" strike="noStrike" kern="1200" dirty="0" smtClean="0"/>
            <a:t>jelentősen veszélyezteti a </a:t>
          </a:r>
          <a:r>
            <a:rPr lang="hu" sz="2000" b="0" i="0" u="none" strike="noStrike" kern="1200" dirty="0"/>
            <a:t>jövő </a:t>
          </a:r>
          <a:r>
            <a:rPr lang="hu" sz="2000" b="0" i="0" u="none" strike="noStrike" kern="1200" dirty="0" smtClean="0"/>
            <a:t>generáció egészségét.</a:t>
          </a:r>
          <a:endParaRPr lang="en-GB" sz="2000" kern="1200" dirty="0"/>
        </a:p>
      </dsp:txBody>
      <dsp:txXfrm>
        <a:off x="638067" y="87886"/>
        <a:ext cx="8241245" cy="799138"/>
      </dsp:txXfrm>
    </dsp:sp>
    <dsp:sp modelId="{820C5026-C32D-4CE4-9D44-D60749C8D731}">
      <dsp:nvSpPr>
        <dsp:cNvPr id="0" name=""/>
        <dsp:cNvSpPr/>
      </dsp:nvSpPr>
      <dsp:spPr>
        <a:xfrm>
          <a:off x="0" y="1848255"/>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0F08AD-6EB8-4783-8B15-5E9B6E2851DB}">
      <dsp:nvSpPr>
        <dsp:cNvPr id="0" name=""/>
        <dsp:cNvSpPr/>
      </dsp:nvSpPr>
      <dsp:spPr>
        <a:xfrm>
          <a:off x="594836" y="1405455"/>
          <a:ext cx="8327707" cy="885600"/>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hu" sz="2000" kern="1200" dirty="0"/>
            <a:t>A megemelkedett környezeti hőmérséklet </a:t>
          </a:r>
          <a:r>
            <a:rPr lang="hu" sz="2000" kern="1200" dirty="0" smtClean="0"/>
            <a:t>az újszülötteknél számos egészségkockázatot okokzhat: </a:t>
          </a:r>
          <a:r>
            <a:rPr lang="hu" sz="2000" kern="1200" dirty="0" smtClean="0"/>
            <a:t>alacsony testtömeggel születés, koraszülés, halvaszületés.</a:t>
          </a:r>
          <a:endParaRPr lang="en-GB" sz="2000" kern="1200" dirty="0"/>
        </a:p>
      </dsp:txBody>
      <dsp:txXfrm>
        <a:off x="638067" y="1448686"/>
        <a:ext cx="8241245" cy="799138"/>
      </dsp:txXfrm>
    </dsp:sp>
    <dsp:sp modelId="{9FE84C3C-9BD5-4DDF-9E9B-8405063B0D56}">
      <dsp:nvSpPr>
        <dsp:cNvPr id="0" name=""/>
        <dsp:cNvSpPr/>
      </dsp:nvSpPr>
      <dsp:spPr>
        <a:xfrm>
          <a:off x="0" y="3209056"/>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334258"/>
              <a:satOff val="8955"/>
              <a:lumOff val="394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8FC051-6642-4B3D-876E-CB946C3D0825}">
      <dsp:nvSpPr>
        <dsp:cNvPr id="0" name=""/>
        <dsp:cNvSpPr/>
      </dsp:nvSpPr>
      <dsp:spPr>
        <a:xfrm>
          <a:off x="594836" y="2766255"/>
          <a:ext cx="8327707" cy="885600"/>
        </a:xfrm>
        <a:prstGeom prst="roundRect">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just" defTabSz="889000" rtl="0">
            <a:lnSpc>
              <a:spcPct val="90000"/>
            </a:lnSpc>
            <a:spcBef>
              <a:spcPct val="0"/>
            </a:spcBef>
            <a:spcAft>
              <a:spcPct val="35000"/>
            </a:spcAft>
          </a:pPr>
          <a:r>
            <a:rPr lang="hu" sz="2000" kern="1200" dirty="0"/>
            <a:t>Az emelkedett környezeti hőmérséklet összefüggésbe hozható a </a:t>
          </a:r>
          <a:r>
            <a:rPr lang="hu" sz="2000" kern="1200" dirty="0" smtClean="0"/>
            <a:t>a várandósság allati egészségkockázatokkal: </a:t>
          </a:r>
          <a:r>
            <a:rPr lang="hu" sz="2000" kern="1200" dirty="0"/>
            <a:t>GDM, hipertóniás rendellenességek, anyai </a:t>
          </a:r>
          <a:r>
            <a:rPr lang="hu" sz="2000" kern="1200" dirty="0" smtClean="0"/>
            <a:t>stressz, </a:t>
          </a:r>
          <a:r>
            <a:rPr lang="hu" sz="2000" kern="1200" dirty="0"/>
            <a:t>stb.</a:t>
          </a:r>
        </a:p>
      </dsp:txBody>
      <dsp:txXfrm>
        <a:off x="638067" y="2809486"/>
        <a:ext cx="8241245" cy="799138"/>
      </dsp:txXfrm>
    </dsp:sp>
    <dsp:sp modelId="{7E4969E3-F4BE-4381-B890-500B02775DCE}">
      <dsp:nvSpPr>
        <dsp:cNvPr id="0" name=""/>
        <dsp:cNvSpPr/>
      </dsp:nvSpPr>
      <dsp:spPr>
        <a:xfrm>
          <a:off x="0" y="4569856"/>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A64380-FC3C-4077-98E8-761DCFC56120}">
      <dsp:nvSpPr>
        <dsp:cNvPr id="0" name=""/>
        <dsp:cNvSpPr/>
      </dsp:nvSpPr>
      <dsp:spPr>
        <a:xfrm>
          <a:off x="594836" y="4127056"/>
          <a:ext cx="8327707" cy="885600"/>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just" defTabSz="889000" rtl="0">
            <a:lnSpc>
              <a:spcPct val="90000"/>
            </a:lnSpc>
            <a:spcBef>
              <a:spcPct val="0"/>
            </a:spcBef>
            <a:spcAft>
              <a:spcPct val="35000"/>
            </a:spcAft>
          </a:pPr>
          <a:r>
            <a:rPr lang="hu" sz="2000" b="0" i="0" u="none" strike="noStrike" kern="1200" dirty="0"/>
            <a:t>Az egészségügyi szakembereknek, különösen a szülész-nőgyógyászoknak </a:t>
          </a:r>
          <a:r>
            <a:rPr lang="hu" sz="2000" b="0" i="0" u="none" strike="noStrike" kern="1200" dirty="0" smtClean="0"/>
            <a:t>fel kell hívni betegeik figyelmét az </a:t>
          </a:r>
          <a:r>
            <a:rPr lang="hu" sz="2000" b="0" i="0" u="none" strike="noStrike" kern="1200" dirty="0"/>
            <a:t>éghajlatváltozás (extrém hőség) </a:t>
          </a:r>
          <a:r>
            <a:rPr lang="hu" sz="2000" b="0" i="0" u="none" strike="noStrike" kern="1200" dirty="0" smtClean="0"/>
            <a:t>egészséghatásait és tájékoztaást kell adniuk a prevenciós lehetőségekről.</a:t>
          </a:r>
          <a:endParaRPr lang="en-GB" sz="2000" kern="1200" dirty="0"/>
        </a:p>
      </dsp:txBody>
      <dsp:txXfrm>
        <a:off x="638067" y="4170287"/>
        <a:ext cx="8241245"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929FBF7-74C4-BA4E-8CB5-041BA5897AAA}" type="datetimeFigureOut">
              <a:rPr lang="en-US" smtClean="0"/>
              <a:t>4/17/2025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0B8E0A5-CD0F-7542-A7D8-73812CFC6049}" type="slidenum">
              <a:rPr lang="en-US" smtClean="0"/>
              <a:t>‹#›</a:t>
            </a:fld>
            <a:endParaRPr lang="en-US"/>
          </a:p>
        </p:txBody>
      </p:sp>
    </p:spTree>
    <p:extLst>
      <p:ext uri="{BB962C8B-B14F-4D97-AF65-F5344CB8AC3E}">
        <p14:creationId xmlns:p14="http://schemas.microsoft.com/office/powerpoint/2010/main" val="2448187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hu" sz="1800" b="0" i="0" u="none" strike="noStrike">
                <a:solidFill>
                  <a:srgbClr val="000000"/>
                </a:solidFill>
                <a:latin typeface="Charis SIL"/>
              </a:rPr>
              <a:t>The use of fossil fuels acts to generate atmospheric greenhouse gasses (e.g. CO2 and methane), increasing average atmospheric temperatures and harmful atmospheric pollution, and reducing ocean surface pH. Increased atmospheric temperatures also increase ocean surface temperatures, reducing CO2-sink capacity and disrupting fishery stocks. Both changes in atmospheric and ocean temperatures increase the likelihood of extreme weather events (increased and decreased precipitation, more frequent and stronger storm systems with greater land penetration), which combine with elevated temperatures to disrupt crop yields, and increase the risk of crop loss, and make human habitat disruption more likely. These changes have economic (adverse impacts on agricultural and fishery industries), health (poor nutrition) and migration effects, each of which individually and jointly impact pregnancy health and preterm risk. Extreme weather events in turn, along with elevated temperatures, alter disease vector range and risk of exposure, exert maternal physiological stress (directly through climatic effects and indirectly through social and habitat disruption) and increase disease risk. Each of these factors, individually and in concert act to increase the risk of preterm birth. Notably, many of the regions most likely to be impacted by these cascading impacts are those least equipped to adopt mitigation strategies. Image created using Biorender.com. </a:t>
            </a:r>
            <a:endParaRPr lang="en-GB" dirty="0"/>
          </a:p>
        </p:txBody>
      </p:sp>
      <p:sp>
        <p:nvSpPr>
          <p:cNvPr id="4" name="Dia számának helye 3"/>
          <p:cNvSpPr>
            <a:spLocks noGrp="1"/>
          </p:cNvSpPr>
          <p:nvPr>
            <p:ph type="sldNum" sz="quarter" idx="5"/>
          </p:nvPr>
        </p:nvSpPr>
        <p:spPr/>
        <p:txBody>
          <a:bodyPr rtlCol="0"/>
          <a:lstStyle/>
          <a:p>
            <a:pPr rtl="0"/>
            <a:fld id="{C796AC3F-42A5-4C20-A6EA-AA98AAC7DA49}" type="slidenum">
              <a:rPr lang="en-GB" smtClean="0"/>
              <a:t>7</a:t>
            </a:fld>
            <a:endParaRPr lang="en-GB"/>
          </a:p>
        </p:txBody>
      </p:sp>
    </p:spTree>
    <p:extLst>
      <p:ext uri="{BB962C8B-B14F-4D97-AF65-F5344CB8AC3E}">
        <p14:creationId xmlns:p14="http://schemas.microsoft.com/office/powerpoint/2010/main" val="23071674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hu"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hu"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hu" sz="1200">
                  <a:solidFill>
                    <a:srgbClr val="333333"/>
                  </a:solidFill>
                  <a:latin typeface="+mn-lt"/>
                </a:rPr>
                <a:t>This learning material © 2023-2024 by CLIMATEMED project (</a:t>
              </a:r>
              <a:r>
                <a:rPr lang="hu" sz="1200">
                  <a:solidFill>
                    <a:srgbClr val="333333"/>
                  </a:solidFill>
                  <a:latin typeface="+mn-lt"/>
                  <a:hlinkClick r:id="rId4"/>
                </a:rPr>
                <a:t>www.climatemed.eu</a:t>
              </a:r>
              <a:r>
                <a:rPr lang="hu" sz="1200">
                  <a:solidFill>
                    <a:srgbClr val="333333"/>
                  </a:solidFill>
                  <a:latin typeface="+mn-lt"/>
                </a:rPr>
                <a:t>) is licensed under CC BY 4.0.</a:t>
              </a:r>
              <a:endParaRPr lang="hu-HU" sz="1200" dirty="0">
                <a:solidFill>
                  <a:srgbClr val="333333"/>
                </a:solidFill>
                <a:latin typeface="+mn-lt"/>
              </a:endParaRPr>
            </a:p>
            <a:p>
              <a:pPr rtl="0"/>
              <a:r>
                <a:rPr lang="hu" sz="1200">
                  <a:solidFill>
                    <a:srgbClr val="333333"/>
                  </a:solidFill>
                  <a:latin typeface="+mn-lt"/>
                </a:rPr>
                <a:t>To view a copy of this license, visit </a:t>
              </a:r>
              <a:r>
                <a:rPr lang="hu" sz="1200">
                  <a:solidFill>
                    <a:srgbClr val="333333"/>
                  </a:solidFill>
                  <a:latin typeface="+mn-lt"/>
                  <a:hlinkClick r:id="rId5"/>
                </a:rPr>
                <a:t>https://creativecommons.org/licenses/by/4.0/</a:t>
              </a:r>
              <a:r>
                <a:rPr lang="hu"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Függőleges szöveg helye 2"/>
          <p:cNvSpPr>
            <a:spLocks noGrp="1"/>
          </p:cNvSpPr>
          <p:nvPr>
            <p:ph type="body" orient="vert" idx="1"/>
          </p:nvPr>
        </p:nvSpPr>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200" b="1">
                <a:solidFill>
                  <a:schemeClr val="tx1"/>
                </a:solidFill>
              </a:defRPr>
            </a:lvl1pPr>
          </a:lstStyle>
          <a:p>
            <a:pPr rtl="0"/>
            <a:r>
              <a:rPr lang="hu" dirty="0"/>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defRPr sz="2200" baseline="0">
                <a:solidFill>
                  <a:schemeClr val="tx1"/>
                </a:solidFill>
              </a:defRPr>
            </a:lvl1pPr>
            <a:lvl2pPr>
              <a:lnSpc>
                <a:spcPct val="110000"/>
              </a:lnSpc>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hu" noProof="0" dirty="0"/>
              <a:t>Main text (First level)</a:t>
            </a:r>
          </a:p>
          <a:p>
            <a:pPr lvl="1" rtl="0"/>
            <a:r>
              <a:rPr lang="hu" noProof="0" dirty="0"/>
              <a:t>Second level</a:t>
            </a:r>
          </a:p>
          <a:p>
            <a:pPr lvl="2" rtl="0"/>
            <a:r>
              <a:rPr lang="hu" noProof="0" dirty="0"/>
              <a:t>Third level</a:t>
            </a:r>
          </a:p>
          <a:p>
            <a:pPr lvl="3" rtl="0"/>
            <a:r>
              <a:rPr lang="hu"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hu"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hu"/>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hu"/>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hu"/>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hu"/>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2025. 04. 17.</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hyperlink" Target="https://usariem.health.mil/assets/images/research/products/SCENARIO_basic_modeling_diagram_FIG1.png"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hyperlink" Target="https://doi.org/10.1007/s00484-022-02301-6"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stanfordchildrens.org/en/topic/default?id=fetal-circulation-90-P01790" TargetMode="External"/><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hyperlink" Target="https://www.cardiosmart.org/assets/infographic/congenital-heart-defect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3" Type="http://schemas.openxmlformats.org/officeDocument/2006/relationships/hyperlink" Target="https://womendeliver.org/putting-gestational-diabetes-focus/"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hyperlink" Target="https://doi.org/10.12688/f1000research.27157.1" TargetMode="Externa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hyperlink" Target="https://www.env-health.org/wp-content/uploads/2020/04/FIGO-PregnancyClimateChangeInfographic-Final1-800px.jpg" TargetMode="External"/><Relationship Id="rId4" Type="http://schemas.openxmlformats.org/officeDocument/2006/relationships/hyperlink" Target="https://reliefweb.int/report/world/negative-impact-climate-change-maternal-health" TargetMode="Externa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doi.org/10.1007/s00484-022-02301-6" TargetMode="External"/><Relationship Id="rId2" Type="http://schemas.openxmlformats.org/officeDocument/2006/relationships/hyperlink" Target="https://doi.org/10.1007/s40572-022-00345-9" TargetMode="External"/><Relationship Id="rId1" Type="http://schemas.openxmlformats.org/officeDocument/2006/relationships/slideLayout" Target="../slideLayouts/slideLayout2.xml"/><Relationship Id="rId4" Type="http://schemas.openxmlformats.org/officeDocument/2006/relationships/hyperlink" Target="https://doi.org/10.3390/ijerph19031771"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cbsnews.com/news/pregnancy-women-fetuses-risks-climate-change/" TargetMode="Externa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theguardian.com/environment/2020/jun/18/climate-change-air-pollution-investigation-study"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doi.org/10.1007/s40572-022-00345-9"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007/s40572-022-00345-9" TargetMode="External"/><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19710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56DA51B-450A-640C-9C01-F7684A4A0005}"/>
              </a:ext>
            </a:extLst>
          </p:cNvPr>
          <p:cNvSpPr>
            <a:spLocks noGrp="1"/>
          </p:cNvSpPr>
          <p:nvPr>
            <p:ph type="title"/>
          </p:nvPr>
        </p:nvSpPr>
        <p:spPr/>
        <p:txBody>
          <a:bodyPr rtlCol="0">
            <a:normAutofit/>
          </a:bodyPr>
          <a:lstStyle/>
          <a:p>
            <a:pPr rtl="0"/>
            <a:r>
              <a:rPr lang="hu" sz="2800" i="0" u="none" strike="noStrike" dirty="0">
                <a:latin typeface="+mn-lt"/>
              </a:rPr>
              <a:t>Termoreguláció a várandósság alatt</a:t>
            </a:r>
            <a:endParaRPr lang="en-GB" sz="4800" dirty="0">
              <a:latin typeface="+mn-lt"/>
            </a:endParaRPr>
          </a:p>
        </p:txBody>
      </p:sp>
      <p:sp>
        <p:nvSpPr>
          <p:cNvPr id="3" name="Tartalom helye 2">
            <a:extLst>
              <a:ext uri="{FF2B5EF4-FFF2-40B4-BE49-F238E27FC236}">
                <a16:creationId xmlns:a16="http://schemas.microsoft.com/office/drawing/2014/main" id="{A8CA72D9-F6AB-BBDD-6B8C-D73E87834A23}"/>
              </a:ext>
            </a:extLst>
          </p:cNvPr>
          <p:cNvSpPr>
            <a:spLocks noGrp="1"/>
          </p:cNvSpPr>
          <p:nvPr>
            <p:ph idx="1"/>
          </p:nvPr>
        </p:nvSpPr>
        <p:spPr>
          <a:xfrm>
            <a:off x="304802" y="1709798"/>
            <a:ext cx="6298129" cy="3776602"/>
          </a:xfrm>
        </p:spPr>
        <p:txBody>
          <a:bodyPr rtlCol="0">
            <a:noAutofit/>
          </a:bodyPr>
          <a:lstStyle/>
          <a:p>
            <a:pPr algn="just">
              <a:lnSpc>
                <a:spcPct val="130000"/>
              </a:lnSpc>
              <a:spcAft>
                <a:spcPts val="1000"/>
              </a:spcAft>
            </a:pPr>
            <a:r>
              <a:rPr lang="hu" sz="2000" b="0" i="0" u="none" strike="noStrike" dirty="0"/>
              <a:t>A </a:t>
            </a:r>
            <a:r>
              <a:rPr lang="hu-HU" sz="2000" b="0" i="0" u="none" strike="noStrike" dirty="0"/>
              <a:t>várandósság</a:t>
            </a:r>
            <a:r>
              <a:rPr lang="hu" sz="2000" b="0" i="0" u="none" strike="noStrike" dirty="0"/>
              <a:t> </a:t>
            </a:r>
            <a:r>
              <a:rPr lang="hu" sz="2000" dirty="0"/>
              <a:t>a </a:t>
            </a:r>
            <a:r>
              <a:rPr lang="hu" sz="2000" dirty="0" smtClean="0"/>
              <a:t>nőknél a </a:t>
            </a:r>
            <a:r>
              <a:rPr lang="hu" sz="2000" b="0" i="0" u="none" strike="noStrike" dirty="0"/>
              <a:t>testtömeg változásán kívül számos élettani változást idéz </a:t>
            </a:r>
            <a:r>
              <a:rPr lang="hu" sz="2000" b="0" i="0" u="none" strike="noStrike" dirty="0" smtClean="0"/>
              <a:t>elő. </a:t>
            </a:r>
          </a:p>
          <a:p>
            <a:pPr algn="just">
              <a:lnSpc>
                <a:spcPct val="130000"/>
              </a:lnSpc>
              <a:spcAft>
                <a:spcPts val="1000"/>
              </a:spcAft>
            </a:pPr>
            <a:r>
              <a:rPr lang="hu" sz="2000" b="0" i="0" u="none" strike="noStrike" dirty="0" smtClean="0"/>
              <a:t>A </a:t>
            </a:r>
            <a:r>
              <a:rPr lang="hu" sz="2000" b="0" i="0" u="none" strike="noStrike" dirty="0"/>
              <a:t>kardiovaszkuláris változások a </a:t>
            </a:r>
            <a:r>
              <a:rPr lang="hu-HU" sz="2000" b="0" i="0" u="none" strike="noStrike" dirty="0"/>
              <a:t>várandósság</a:t>
            </a:r>
            <a:r>
              <a:rPr lang="hu" sz="2000" b="0" i="0" u="none" strike="noStrike" dirty="0"/>
              <a:t> során fokozatosan következnek be, így a harmadik trimeszterre a plazmatérfogat és a szívtérfogat közel 50%-kal nő.</a:t>
            </a:r>
          </a:p>
          <a:p>
            <a:pPr algn="just" rtl="0">
              <a:lnSpc>
                <a:spcPct val="130000"/>
              </a:lnSpc>
              <a:spcAft>
                <a:spcPts val="1000"/>
              </a:spcAft>
            </a:pPr>
            <a:r>
              <a:rPr lang="hu" sz="2000" b="0" i="0" u="none" strike="noStrike" dirty="0"/>
              <a:t>A </a:t>
            </a:r>
            <a:r>
              <a:rPr lang="hu-HU" sz="2000" b="0" i="0" u="none" strike="noStrike" dirty="0"/>
              <a:t>várandósság</a:t>
            </a:r>
            <a:r>
              <a:rPr lang="hu" sz="2000" b="0" i="0" u="none" strike="noStrike" dirty="0"/>
              <a:t> élettani változásai közé tartoznak a hőszabályozást befolyásoló alkalmazkodások. </a:t>
            </a:r>
          </a:p>
        </p:txBody>
      </p:sp>
      <p:pic>
        <p:nvPicPr>
          <p:cNvPr id="6" name="Kép 5" descr="A képen diagram látható&#10;&#10;Automatikusan generált leírás">
            <a:extLst>
              <a:ext uri="{FF2B5EF4-FFF2-40B4-BE49-F238E27FC236}">
                <a16:creationId xmlns:a16="http://schemas.microsoft.com/office/drawing/2014/main" id="{2597A1D4-53DB-D1F7-97EF-FC89110E6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2931" y="701565"/>
            <a:ext cx="4822257" cy="4638036"/>
          </a:xfrm>
          <a:prstGeom prst="rect">
            <a:avLst/>
          </a:prstGeom>
        </p:spPr>
      </p:pic>
      <p:sp>
        <p:nvSpPr>
          <p:cNvPr id="8" name="Szövegdoboz 7">
            <a:extLst>
              <a:ext uri="{FF2B5EF4-FFF2-40B4-BE49-F238E27FC236}">
                <a16:creationId xmlns:a16="http://schemas.microsoft.com/office/drawing/2014/main" id="{42A7B528-0DCB-7DC6-22C5-8ECCF314C82F}"/>
              </a:ext>
            </a:extLst>
          </p:cNvPr>
          <p:cNvSpPr txBox="1"/>
          <p:nvPr/>
        </p:nvSpPr>
        <p:spPr>
          <a:xfrm>
            <a:off x="8705781" y="5338522"/>
            <a:ext cx="3383550" cy="430887"/>
          </a:xfrm>
          <a:prstGeom prst="rect">
            <a:avLst/>
          </a:prstGeom>
          <a:noFill/>
        </p:spPr>
        <p:txBody>
          <a:bodyPr wrap="square" rtlCol="0">
            <a:spAutoFit/>
          </a:bodyPr>
          <a:lstStyle/>
          <a:p>
            <a:pPr rtl="0"/>
            <a:r>
              <a:rPr lang="hu" sz="1100" dirty="0">
                <a:hlinkClick r:id="rId3"/>
              </a:rPr>
              <a:t>https://usariem.health.mil/assets/images/research/products/SCENARIO_basic_modeling_diagram_FIG1.png</a:t>
            </a:r>
            <a:r>
              <a:rPr lang="hu" sz="1100" dirty="0"/>
              <a:t> </a:t>
            </a:r>
          </a:p>
        </p:txBody>
      </p:sp>
      <p:sp>
        <p:nvSpPr>
          <p:cNvPr id="5" name="Szövegdoboz 4">
            <a:extLst>
              <a:ext uri="{FF2B5EF4-FFF2-40B4-BE49-F238E27FC236}">
                <a16:creationId xmlns:a16="http://schemas.microsoft.com/office/drawing/2014/main" id="{8208D20B-86E2-CCE6-387D-9F3E19CA2354}"/>
              </a:ext>
            </a:extLst>
          </p:cNvPr>
          <p:cNvSpPr txBox="1"/>
          <p:nvPr/>
        </p:nvSpPr>
        <p:spPr>
          <a:xfrm>
            <a:off x="9747849" y="6035577"/>
            <a:ext cx="2444150" cy="246221"/>
          </a:xfrm>
          <a:prstGeom prst="rect">
            <a:avLst/>
          </a:prstGeom>
          <a:noFill/>
        </p:spPr>
        <p:txBody>
          <a:bodyPr wrap="square">
            <a:spAutoFit/>
          </a:bodyPr>
          <a:lstStyle/>
          <a:p>
            <a:pPr algn="r"/>
            <a:r>
              <a:rPr lang="en-US" sz="1000" dirty="0" smtClean="0">
                <a:solidFill>
                  <a:schemeClr val="bg1">
                    <a:lumMod val="50000"/>
                  </a:schemeClr>
                </a:solidFill>
              </a:rPr>
              <a:t>doi.org/10.1007/s00484-022-02301-6</a:t>
            </a:r>
            <a:endParaRPr lang="en-GB" sz="1000" dirty="0">
              <a:solidFill>
                <a:schemeClr val="bg1">
                  <a:lumMod val="50000"/>
                </a:schemeClr>
              </a:solidFill>
            </a:endParaRPr>
          </a:p>
        </p:txBody>
      </p:sp>
    </p:spTree>
    <p:extLst>
      <p:ext uri="{BB962C8B-B14F-4D97-AF65-F5344CB8AC3E}">
        <p14:creationId xmlns:p14="http://schemas.microsoft.com/office/powerpoint/2010/main" val="1725358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89A2489-6756-E29D-E4EA-23CE2781A835}"/>
              </a:ext>
            </a:extLst>
          </p:cNvPr>
          <p:cNvSpPr>
            <a:spLocks noGrp="1"/>
          </p:cNvSpPr>
          <p:nvPr>
            <p:ph type="title"/>
          </p:nvPr>
        </p:nvSpPr>
        <p:spPr/>
        <p:txBody>
          <a:bodyPr rtlCol="0">
            <a:normAutofit/>
          </a:bodyPr>
          <a:lstStyle/>
          <a:p>
            <a:pPr rtl="0"/>
            <a:r>
              <a:rPr lang="hu"/>
              <a:t>Magas környezeti hőmérséklet és szülés közbeni anyai láz</a:t>
            </a:r>
          </a:p>
        </p:txBody>
      </p:sp>
      <p:sp>
        <p:nvSpPr>
          <p:cNvPr id="3" name="Tartalom helye 2">
            <a:extLst>
              <a:ext uri="{FF2B5EF4-FFF2-40B4-BE49-F238E27FC236}">
                <a16:creationId xmlns:a16="http://schemas.microsoft.com/office/drawing/2014/main" id="{F01A1564-D949-6207-0C32-98923D26783F}"/>
              </a:ext>
            </a:extLst>
          </p:cNvPr>
          <p:cNvSpPr>
            <a:spLocks noGrp="1"/>
          </p:cNvSpPr>
          <p:nvPr>
            <p:ph idx="1"/>
          </p:nvPr>
        </p:nvSpPr>
        <p:spPr>
          <a:xfrm>
            <a:off x="277773" y="1541222"/>
            <a:ext cx="7324826" cy="3409325"/>
          </a:xfrm>
        </p:spPr>
        <p:txBody>
          <a:bodyPr rtlCol="0">
            <a:normAutofit/>
          </a:bodyPr>
          <a:lstStyle/>
          <a:p>
            <a:pPr algn="just">
              <a:lnSpc>
                <a:spcPct val="120000"/>
              </a:lnSpc>
              <a:spcAft>
                <a:spcPts val="1500"/>
              </a:spcAft>
            </a:pPr>
            <a:r>
              <a:rPr lang="hu-HU" sz="2000" b="0" i="0" u="none" strike="noStrike" dirty="0" smtClean="0"/>
              <a:t>A szülés fizikailag megterhelő folyamat, amely az endogén hőtermelés következtében általában enyhe maghőmérséklet-emelkedést okoz; 10 óra alatt körülbelül 0,2°C-ot. Szülés közbeni láznak minősül a 38°C feletti hőmérséklet.</a:t>
            </a:r>
            <a:endParaRPr lang="hu-HU" sz="2000" b="0" i="0" u="none" strike="noStrike" baseline="0" dirty="0" smtClean="0"/>
          </a:p>
          <a:p>
            <a:pPr algn="just">
              <a:lnSpc>
                <a:spcPct val="120000"/>
              </a:lnSpc>
              <a:spcAft>
                <a:spcPts val="1500"/>
              </a:spcAft>
            </a:pPr>
            <a:r>
              <a:rPr lang="hu-HU" sz="2000" b="0" i="0" u="none" strike="noStrike" dirty="0" smtClean="0"/>
              <a:t>A WHO </a:t>
            </a:r>
            <a:r>
              <a:rPr lang="hu-HU" sz="2000" dirty="0" smtClean="0"/>
              <a:t>25°C </a:t>
            </a:r>
            <a:r>
              <a:rPr lang="hu-HU" sz="2000" b="0" i="0" u="none" strike="noStrike" dirty="0" smtClean="0"/>
              <a:t>és 28°C közötti szobahőmérsékletet javasol a szüléshez, de nem készült hivatalos értékelés az ezt alátámasztó bizonyítékokról. </a:t>
            </a:r>
            <a:endParaRPr lang="hu-HU" sz="2000" b="0" i="0" u="none" strike="noStrike" baseline="0" dirty="0"/>
          </a:p>
        </p:txBody>
      </p:sp>
      <p:pic>
        <p:nvPicPr>
          <p:cNvPr id="6" name="Kép 5" descr="A képen embléma látható&#10;&#10;Automatikusan generált leírás">
            <a:extLst>
              <a:ext uri="{FF2B5EF4-FFF2-40B4-BE49-F238E27FC236}">
                <a16:creationId xmlns:a16="http://schemas.microsoft.com/office/drawing/2014/main" id="{0C76A229-9DCB-6D91-B2ED-7DF0715DEF6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13171" y="4254366"/>
            <a:ext cx="3329974" cy="1849986"/>
          </a:xfrm>
          <a:prstGeom prst="rect">
            <a:avLst/>
          </a:prstGeom>
        </p:spPr>
      </p:pic>
      <p:pic>
        <p:nvPicPr>
          <p:cNvPr id="8" name="Kép 7" descr="A képen személy, ruházat, nő látható&#10;&#10;Automatikusan generált leírás">
            <a:extLst>
              <a:ext uri="{FF2B5EF4-FFF2-40B4-BE49-F238E27FC236}">
                <a16:creationId xmlns:a16="http://schemas.microsoft.com/office/drawing/2014/main" id="{62C25582-BF4E-F39C-1184-E069F63659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8273" y="1318662"/>
            <a:ext cx="3818118" cy="2545411"/>
          </a:xfrm>
          <a:prstGeom prst="rect">
            <a:avLst/>
          </a:prstGeom>
        </p:spPr>
      </p:pic>
      <p:sp>
        <p:nvSpPr>
          <p:cNvPr id="5" name="Szövegdoboz 4">
            <a:extLst>
              <a:ext uri="{FF2B5EF4-FFF2-40B4-BE49-F238E27FC236}">
                <a16:creationId xmlns:a16="http://schemas.microsoft.com/office/drawing/2014/main" id="{BD8951EC-A0CB-5CD3-BEB7-8CB48D33AE84}"/>
              </a:ext>
            </a:extLst>
          </p:cNvPr>
          <p:cNvSpPr txBox="1"/>
          <p:nvPr/>
        </p:nvSpPr>
        <p:spPr>
          <a:xfrm>
            <a:off x="356996" y="6037022"/>
            <a:ext cx="10600783" cy="246221"/>
          </a:xfrm>
          <a:prstGeom prst="rect">
            <a:avLst/>
          </a:prstGeom>
          <a:noFill/>
        </p:spPr>
        <p:txBody>
          <a:bodyPr wrap="square" lIns="91440" tIns="45720" rIns="91440" bIns="45720" anchor="t">
            <a:spAutoFit/>
          </a:bodyPr>
          <a:lstStyle/>
          <a:p>
            <a:r>
              <a:rPr lang="en-US" sz="1000" dirty="0" smtClean="0">
                <a:solidFill>
                  <a:schemeClr val="bg1">
                    <a:lumMod val="50000"/>
                  </a:schemeClr>
                </a:solidFill>
                <a:hlinkClick r:id="rId4">
                  <a:extLst>
                    <a:ext uri="{A12FA001-AC4F-418D-AE19-62706E023703}">
                      <ahyp:hlinkClr xmlns:ahyp="http://schemas.microsoft.com/office/drawing/2018/hyperlinkcolor" xmlns="" val="tx"/>
                    </a:ext>
                  </a:extLst>
                </a:hlinkClick>
              </a:rPr>
              <a:t>doi.org/10.1007/s00484-022-02301-6</a:t>
            </a:r>
            <a:r>
              <a:rPr lang="en-US" sz="1000" dirty="0">
                <a:solidFill>
                  <a:schemeClr val="bg1">
                    <a:lumMod val="50000"/>
                  </a:schemeClr>
                </a:solidFill>
              </a:rPr>
              <a:t> </a:t>
            </a:r>
            <a:endParaRPr lang="en-GB" sz="1000" dirty="0">
              <a:solidFill>
                <a:schemeClr val="bg1">
                  <a:lumMod val="50000"/>
                </a:schemeClr>
              </a:solidFill>
            </a:endParaRPr>
          </a:p>
        </p:txBody>
      </p:sp>
    </p:spTree>
    <p:extLst>
      <p:ext uri="{BB962C8B-B14F-4D97-AF65-F5344CB8AC3E}">
        <p14:creationId xmlns:p14="http://schemas.microsoft.com/office/powerpoint/2010/main" val="1430816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C339E2A1-DA2B-3FC5-0496-B4FF204979A2}"/>
              </a:ext>
            </a:extLst>
          </p:cNvPr>
          <p:cNvSpPr>
            <a:spLocks noGrp="1"/>
          </p:cNvSpPr>
          <p:nvPr>
            <p:ph idx="1"/>
          </p:nvPr>
        </p:nvSpPr>
        <p:spPr>
          <a:xfrm>
            <a:off x="380349" y="1584698"/>
            <a:ext cx="5760569" cy="3561903"/>
          </a:xfrm>
        </p:spPr>
        <p:txBody>
          <a:bodyPr rtlCol="0">
            <a:normAutofit/>
          </a:bodyPr>
          <a:lstStyle/>
          <a:p>
            <a:pPr algn="just" rtl="0">
              <a:lnSpc>
                <a:spcPct val="110000"/>
              </a:lnSpc>
              <a:spcBef>
                <a:spcPts val="600"/>
              </a:spcBef>
              <a:spcAft>
                <a:spcPts val="2000"/>
              </a:spcAft>
            </a:pPr>
            <a:r>
              <a:rPr lang="hu-HU" sz="2000" b="0" i="0" u="none" strike="noStrike" dirty="0" smtClean="0"/>
              <a:t>A méhlepény egy végszerv, és feltételezhető, hogy extrém hőhatás során a méhlepény perfúziója csökkenhet, hogy a bőr fokozott véráramlását lehetővé tegye. </a:t>
            </a:r>
            <a:endParaRPr lang="hu-HU" sz="2000" b="0" i="0" u="none" strike="noStrike" baseline="0" dirty="0" smtClean="0"/>
          </a:p>
          <a:p>
            <a:pPr algn="just" rtl="0">
              <a:lnSpc>
                <a:spcPct val="110000"/>
              </a:lnSpc>
              <a:spcBef>
                <a:spcPts val="600"/>
              </a:spcBef>
              <a:spcAft>
                <a:spcPts val="2000"/>
              </a:spcAft>
            </a:pPr>
            <a:r>
              <a:rPr lang="hu-HU" sz="2000" b="0" i="0" u="none" strike="noStrike" dirty="0" smtClean="0"/>
              <a:t>Az </a:t>
            </a:r>
            <a:r>
              <a:rPr lang="hu-HU" sz="2000" b="0" i="0" u="none" strike="noStrike" dirty="0" err="1" smtClean="0"/>
              <a:t>uteroplacentáris</a:t>
            </a:r>
            <a:r>
              <a:rPr lang="hu-HU" sz="2000" b="0" i="0" u="none" strike="noStrike" dirty="0" smtClean="0"/>
              <a:t> véráramlás krónikus csökkenése a</a:t>
            </a:r>
            <a:r>
              <a:rPr lang="hu-HU" sz="2000" dirty="0" smtClean="0"/>
              <a:t> </a:t>
            </a:r>
            <a:r>
              <a:rPr lang="hu-HU" sz="2000" b="0" i="0" u="none" strike="noStrike" dirty="0" smtClean="0"/>
              <a:t>magzati fejlődés rendellenességeit és alacsony születési testtömeget eredményezhet.</a:t>
            </a:r>
            <a:endParaRPr lang="hu-HU" sz="2000" dirty="0"/>
          </a:p>
        </p:txBody>
      </p:sp>
      <p:pic>
        <p:nvPicPr>
          <p:cNvPr id="6" name="Kép 5" descr="A képen diagram látható&#10;&#10;Automatikusan generált leírás">
            <a:extLst>
              <a:ext uri="{FF2B5EF4-FFF2-40B4-BE49-F238E27FC236}">
                <a16:creationId xmlns:a16="http://schemas.microsoft.com/office/drawing/2014/main" id="{5DFFABB5-121E-5252-F6EF-63C6E007A2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9815" y="604969"/>
            <a:ext cx="5149516" cy="5521362"/>
          </a:xfrm>
          <a:prstGeom prst="rect">
            <a:avLst/>
          </a:prstGeom>
        </p:spPr>
      </p:pic>
      <p:sp>
        <p:nvSpPr>
          <p:cNvPr id="10" name="Szövegdoboz 9">
            <a:extLst>
              <a:ext uri="{FF2B5EF4-FFF2-40B4-BE49-F238E27FC236}">
                <a16:creationId xmlns:a16="http://schemas.microsoft.com/office/drawing/2014/main" id="{650BE138-522D-CA51-1C23-4415281A3EBB}"/>
              </a:ext>
            </a:extLst>
          </p:cNvPr>
          <p:cNvSpPr txBox="1"/>
          <p:nvPr/>
        </p:nvSpPr>
        <p:spPr>
          <a:xfrm>
            <a:off x="6015789" y="6126332"/>
            <a:ext cx="6176211" cy="246221"/>
          </a:xfrm>
          <a:prstGeom prst="rect">
            <a:avLst/>
          </a:prstGeom>
          <a:noFill/>
        </p:spPr>
        <p:txBody>
          <a:bodyPr wrap="square" rtlCol="0">
            <a:spAutoFit/>
          </a:bodyPr>
          <a:lstStyle/>
          <a:p>
            <a:pPr algn="r" rtl="0"/>
            <a:r>
              <a:rPr lang="hu" sz="1000" dirty="0">
                <a:hlinkClick r:id="rId3"/>
              </a:rPr>
              <a:t>https://www.stanfordchildrens.org/en/topic/default?id=fetal-circulation-90-P01790</a:t>
            </a:r>
            <a:r>
              <a:rPr lang="hu" sz="1000" dirty="0"/>
              <a:t> </a:t>
            </a:r>
            <a:endParaRPr lang="en-GB" sz="1000" dirty="0"/>
          </a:p>
        </p:txBody>
      </p:sp>
      <p:sp>
        <p:nvSpPr>
          <p:cNvPr id="5" name="Szövegdoboz 4">
            <a:extLst>
              <a:ext uri="{FF2B5EF4-FFF2-40B4-BE49-F238E27FC236}">
                <a16:creationId xmlns:a16="http://schemas.microsoft.com/office/drawing/2014/main" id="{84719227-1520-117C-C328-994BBD1ED364}"/>
              </a:ext>
            </a:extLst>
          </p:cNvPr>
          <p:cNvSpPr txBox="1"/>
          <p:nvPr/>
        </p:nvSpPr>
        <p:spPr>
          <a:xfrm>
            <a:off x="255220" y="6126331"/>
            <a:ext cx="2193985" cy="246221"/>
          </a:xfrm>
          <a:prstGeom prst="rect">
            <a:avLst/>
          </a:prstGeom>
          <a:noFill/>
        </p:spPr>
        <p:txBody>
          <a:bodyPr wrap="square">
            <a:spAutoFit/>
          </a:bodyPr>
          <a:lstStyle/>
          <a:p>
            <a:pPr algn="r"/>
            <a:r>
              <a:rPr lang="en-US" sz="1000" dirty="0" smtClean="0">
                <a:solidFill>
                  <a:schemeClr val="bg1">
                    <a:lumMod val="50000"/>
                  </a:schemeClr>
                </a:solidFill>
              </a:rPr>
              <a:t>doi.org/10.1007/s00484-022-02301-6</a:t>
            </a:r>
            <a:endParaRPr lang="en-GB" sz="1000" dirty="0">
              <a:solidFill>
                <a:schemeClr val="bg1">
                  <a:lumMod val="50000"/>
                </a:schemeClr>
              </a:solidFill>
            </a:endParaRPr>
          </a:p>
        </p:txBody>
      </p:sp>
      <p:sp>
        <p:nvSpPr>
          <p:cNvPr id="2" name="Cím 1">
            <a:extLst>
              <a:ext uri="{FF2B5EF4-FFF2-40B4-BE49-F238E27FC236}">
                <a16:creationId xmlns:a16="http://schemas.microsoft.com/office/drawing/2014/main" id="{D1264442-812A-BEEE-3EA2-BDA16BD0DCA9}"/>
              </a:ext>
            </a:extLst>
          </p:cNvPr>
          <p:cNvSpPr>
            <a:spLocks noGrp="1"/>
          </p:cNvSpPr>
          <p:nvPr>
            <p:ph type="title"/>
          </p:nvPr>
        </p:nvSpPr>
        <p:spPr/>
        <p:txBody>
          <a:bodyPr rtlCol="0">
            <a:normAutofit/>
          </a:bodyPr>
          <a:lstStyle/>
          <a:p>
            <a:pPr rtl="0"/>
            <a:r>
              <a:rPr lang="hu" dirty="0"/>
              <a:t>Hőterhelés és csökkent placentáris véráramlás</a:t>
            </a:r>
            <a:endParaRPr lang="en-GB" dirty="0"/>
          </a:p>
        </p:txBody>
      </p:sp>
    </p:spTree>
    <p:extLst>
      <p:ext uri="{BB962C8B-B14F-4D97-AF65-F5344CB8AC3E}">
        <p14:creationId xmlns:p14="http://schemas.microsoft.com/office/powerpoint/2010/main" val="675366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A28E151-F7FC-DEBF-393D-57EBC7AB910A}"/>
              </a:ext>
            </a:extLst>
          </p:cNvPr>
          <p:cNvSpPr>
            <a:spLocks noGrp="1"/>
          </p:cNvSpPr>
          <p:nvPr>
            <p:ph type="title"/>
          </p:nvPr>
        </p:nvSpPr>
        <p:spPr>
          <a:xfrm>
            <a:off x="192504" y="0"/>
            <a:ext cx="11896826" cy="965649"/>
          </a:xfrm>
          <a:noFill/>
        </p:spPr>
        <p:txBody>
          <a:bodyPr rtlCol="0">
            <a:normAutofit/>
          </a:bodyPr>
          <a:lstStyle/>
          <a:p>
            <a:pPr rtl="0"/>
            <a:r>
              <a:rPr lang="hu" sz="2800" i="0" u="none" strike="noStrike" dirty="0">
                <a:latin typeface="+mn-lt"/>
              </a:rPr>
              <a:t>Az emelkedett környezeti hőmérséklet hatása az anyai, magzati és újszülöttkori </a:t>
            </a:r>
            <a:r>
              <a:rPr lang="hu" sz="2800" i="0" u="none" strike="noStrike" dirty="0" smtClean="0">
                <a:latin typeface="+mn-lt"/>
              </a:rPr>
              <a:t>egészségre: </a:t>
            </a:r>
            <a:r>
              <a:rPr lang="hu" sz="2800" i="0" u="none" strike="noStrike" dirty="0">
                <a:latin typeface="+mn-lt"/>
              </a:rPr>
              <a:t>A Scoping Review </a:t>
            </a:r>
            <a:r>
              <a:rPr lang="hu" sz="2000" i="1" dirty="0"/>
              <a:t>(Dalugoda et al.)</a:t>
            </a:r>
            <a:endParaRPr lang="en-GB" sz="2000" dirty="0">
              <a:latin typeface="+mn-lt"/>
            </a:endParaRPr>
          </a:p>
        </p:txBody>
      </p:sp>
      <p:sp>
        <p:nvSpPr>
          <p:cNvPr id="3" name="Tartalom helye 2">
            <a:extLst>
              <a:ext uri="{FF2B5EF4-FFF2-40B4-BE49-F238E27FC236}">
                <a16:creationId xmlns:a16="http://schemas.microsoft.com/office/drawing/2014/main" id="{7D6D93E4-971C-3A8E-04B3-CD8B086C2292}"/>
              </a:ext>
            </a:extLst>
          </p:cNvPr>
          <p:cNvSpPr>
            <a:spLocks noGrp="1"/>
          </p:cNvSpPr>
          <p:nvPr>
            <p:ph idx="1"/>
          </p:nvPr>
        </p:nvSpPr>
        <p:spPr>
          <a:xfrm>
            <a:off x="192505" y="2122098"/>
            <a:ext cx="6396794" cy="4183574"/>
          </a:xfrm>
        </p:spPr>
        <p:txBody>
          <a:bodyPr rtlCol="0">
            <a:normAutofit/>
          </a:bodyPr>
          <a:lstStyle/>
          <a:p>
            <a:pPr marL="0" indent="0" algn="just" rtl="0">
              <a:lnSpc>
                <a:spcPct val="130000"/>
              </a:lnSpc>
              <a:buNone/>
            </a:pPr>
            <a:r>
              <a:rPr lang="hu-HU" sz="1800" dirty="0" smtClean="0"/>
              <a:t>A vizsgálta a megemelkedett környezeti hőmérsékletnek való kitettség (pl. különböző magas környezeti hőmérsékletek, hőhullámok és szélsőséges hőmérsékleti események) és az anyai, magzati és újszülöttkori egészségkockázatok, függetlenül attól, hogy a várandós nők milyen tipikus időjárási viszonyoknak voltak kitéve a várandósságuk alatt.</a:t>
            </a:r>
          </a:p>
          <a:p>
            <a:pPr rtl="0"/>
            <a:endParaRPr lang="en-GB" sz="2000" dirty="0"/>
          </a:p>
        </p:txBody>
      </p:sp>
      <p:pic>
        <p:nvPicPr>
          <p:cNvPr id="5" name="Kép 4">
            <a:extLst>
              <a:ext uri="{FF2B5EF4-FFF2-40B4-BE49-F238E27FC236}">
                <a16:creationId xmlns:a16="http://schemas.microsoft.com/office/drawing/2014/main" id="{997F6F76-7CF8-3F5F-3D85-64C4D5A652F0}"/>
              </a:ext>
            </a:extLst>
          </p:cNvPr>
          <p:cNvPicPr>
            <a:picLocks noChangeAspect="1"/>
          </p:cNvPicPr>
          <p:nvPr/>
        </p:nvPicPr>
        <p:blipFill>
          <a:blip r:embed="rId2"/>
          <a:stretch>
            <a:fillRect/>
          </a:stretch>
        </p:blipFill>
        <p:spPr>
          <a:xfrm>
            <a:off x="7059907" y="586198"/>
            <a:ext cx="5029423" cy="5719474"/>
          </a:xfrm>
          <a:prstGeom prst="rect">
            <a:avLst/>
          </a:prstGeom>
        </p:spPr>
      </p:pic>
      <p:sp>
        <p:nvSpPr>
          <p:cNvPr id="8" name="Nyíl: jobbra mutató 7">
            <a:extLst>
              <a:ext uri="{FF2B5EF4-FFF2-40B4-BE49-F238E27FC236}">
                <a16:creationId xmlns:a16="http://schemas.microsoft.com/office/drawing/2014/main" id="{26BFED79-2AB7-E096-8FAB-A159FC5F95DE}"/>
              </a:ext>
            </a:extLst>
          </p:cNvPr>
          <p:cNvSpPr/>
          <p:nvPr/>
        </p:nvSpPr>
        <p:spPr>
          <a:xfrm>
            <a:off x="6589299" y="2884678"/>
            <a:ext cx="450821" cy="5612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4" name="Szövegdoboz 3">
            <a:extLst>
              <a:ext uri="{FF2B5EF4-FFF2-40B4-BE49-F238E27FC236}">
                <a16:creationId xmlns:a16="http://schemas.microsoft.com/office/drawing/2014/main" id="{5E1F1697-4602-52FF-16DE-13023A2DB584}"/>
              </a:ext>
            </a:extLst>
          </p:cNvPr>
          <p:cNvSpPr txBox="1"/>
          <p:nvPr/>
        </p:nvSpPr>
        <p:spPr>
          <a:xfrm>
            <a:off x="192504" y="6097466"/>
            <a:ext cx="6171543" cy="261610"/>
          </a:xfrm>
          <a:prstGeom prst="rect">
            <a:avLst/>
          </a:prstGeom>
          <a:noFill/>
        </p:spPr>
        <p:txBody>
          <a:bodyPr wrap="square">
            <a:spAutoFit/>
          </a:bodyPr>
          <a:lstStyle/>
          <a:p>
            <a:pPr algn="l"/>
            <a:r>
              <a:rPr lang="en-GB" sz="1100" b="0" i="0" u="none" strike="noStrike" baseline="0" dirty="0" smtClean="0">
                <a:solidFill>
                  <a:schemeClr val="bg1">
                    <a:lumMod val="50000"/>
                  </a:schemeClr>
                </a:solidFill>
              </a:rPr>
              <a:t>doi.org/10.3390/ijerph19031771</a:t>
            </a:r>
            <a:endParaRPr lang="en-GB" sz="3200" dirty="0">
              <a:solidFill>
                <a:schemeClr val="bg1">
                  <a:lumMod val="50000"/>
                </a:schemeClr>
              </a:solidFill>
            </a:endParaRPr>
          </a:p>
        </p:txBody>
      </p:sp>
    </p:spTree>
    <p:extLst>
      <p:ext uri="{BB962C8B-B14F-4D97-AF65-F5344CB8AC3E}">
        <p14:creationId xmlns:p14="http://schemas.microsoft.com/office/powerpoint/2010/main" val="4201507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F39C30FA-A7D2-8264-06F3-08680965DBFE}"/>
              </a:ext>
            </a:extLst>
          </p:cNvPr>
          <p:cNvSpPr>
            <a:spLocks noGrp="1"/>
          </p:cNvSpPr>
          <p:nvPr>
            <p:ph idx="1"/>
          </p:nvPr>
        </p:nvSpPr>
        <p:spPr>
          <a:xfrm>
            <a:off x="87585" y="1162828"/>
            <a:ext cx="5655845" cy="4375704"/>
          </a:xfrm>
        </p:spPr>
        <p:txBody>
          <a:bodyPr rtlCol="0">
            <a:normAutofit/>
          </a:bodyPr>
          <a:lstStyle/>
          <a:p>
            <a:pPr marL="0" indent="0" rtl="0">
              <a:lnSpc>
                <a:spcPct val="110000"/>
              </a:lnSpc>
              <a:spcBef>
                <a:spcPts val="0"/>
              </a:spcBef>
              <a:spcAft>
                <a:spcPts val="600"/>
              </a:spcAft>
              <a:buNone/>
            </a:pPr>
            <a:r>
              <a:rPr lang="hu-HU" sz="2000" b="1" dirty="0" smtClean="0">
                <a:solidFill>
                  <a:schemeClr val="accent1">
                    <a:lumMod val="75000"/>
                  </a:schemeClr>
                </a:solidFill>
              </a:rPr>
              <a:t>Koraszülés kockázata</a:t>
            </a:r>
          </a:p>
          <a:p>
            <a:pPr algn="just" rtl="0">
              <a:lnSpc>
                <a:spcPct val="110000"/>
              </a:lnSpc>
              <a:spcBef>
                <a:spcPts val="0"/>
              </a:spcBef>
              <a:spcAft>
                <a:spcPts val="600"/>
              </a:spcAft>
            </a:pPr>
            <a:r>
              <a:rPr lang="hu-HU" sz="1800" dirty="0" smtClean="0"/>
              <a:t>Hat tanulmány elemzése alapján megállapítható volt, hogy a hőhullámok alatt a koraszülés esélye 1,16-szor nagyobb, mint a nem hőhullámos napokon (95%-CI 10-1,23; I</a:t>
            </a:r>
            <a:r>
              <a:rPr lang="hu-HU" sz="1800" baseline="30000" dirty="0" smtClean="0"/>
              <a:t>2</a:t>
            </a:r>
            <a:r>
              <a:rPr lang="hu-HU" sz="1800" dirty="0" smtClean="0"/>
              <a:t>=44,7%).</a:t>
            </a:r>
          </a:p>
          <a:p>
            <a:pPr algn="just" rtl="0">
              <a:lnSpc>
                <a:spcPct val="110000"/>
              </a:lnSpc>
              <a:spcBef>
                <a:spcPts val="0"/>
              </a:spcBef>
              <a:spcAft>
                <a:spcPts val="600"/>
              </a:spcAft>
            </a:pPr>
            <a:endParaRPr lang="hu-HU" sz="1800" dirty="0" smtClean="0"/>
          </a:p>
          <a:p>
            <a:pPr algn="just">
              <a:spcBef>
                <a:spcPts val="0"/>
              </a:spcBef>
              <a:spcAft>
                <a:spcPts val="600"/>
              </a:spcAft>
            </a:pPr>
            <a:r>
              <a:rPr lang="hu-HU" sz="1800" dirty="0" smtClean="0"/>
              <a:t>Hét tanulmány elemzése alapján megállapítható volt, hogy a koraszülés esélye átlagosan 5%-</a:t>
            </a:r>
            <a:r>
              <a:rPr lang="hu-HU" sz="1800" dirty="0" err="1" smtClean="0"/>
              <a:t>kal</a:t>
            </a:r>
            <a:r>
              <a:rPr lang="hu-HU" sz="1800" dirty="0" smtClean="0"/>
              <a:t> (OR=1,05) nőtt a környezeti hőmérséklet  minden 1°C-os emelkedése  esetén (95%-CI 1,03-1,07). Bár a becslésekben jelentős heterogenitás volt (I</a:t>
            </a:r>
            <a:r>
              <a:rPr lang="hu-HU" sz="1800" baseline="30000" dirty="0" smtClean="0"/>
              <a:t>2</a:t>
            </a:r>
            <a:r>
              <a:rPr lang="hu-HU" sz="1800" dirty="0" smtClean="0"/>
              <a:t>=87,7%), minden becslés azonos irányba mutatott szignifikáns hatást.</a:t>
            </a:r>
          </a:p>
          <a:p>
            <a:pPr rtl="0">
              <a:lnSpc>
                <a:spcPct val="110000"/>
              </a:lnSpc>
              <a:spcBef>
                <a:spcPts val="0"/>
              </a:spcBef>
              <a:spcAft>
                <a:spcPts val="600"/>
              </a:spcAft>
            </a:pPr>
            <a:endParaRPr lang="en-GB" sz="2000" dirty="0"/>
          </a:p>
        </p:txBody>
      </p:sp>
      <p:pic>
        <p:nvPicPr>
          <p:cNvPr id="6" name="Kép 5">
            <a:extLst>
              <a:ext uri="{FF2B5EF4-FFF2-40B4-BE49-F238E27FC236}">
                <a16:creationId xmlns:a16="http://schemas.microsoft.com/office/drawing/2014/main" id="{DA680243-EB2F-71BA-4BD1-DF8556B32F3F}"/>
              </a:ext>
            </a:extLst>
          </p:cNvPr>
          <p:cNvPicPr>
            <a:picLocks noChangeAspect="1"/>
          </p:cNvPicPr>
          <p:nvPr/>
        </p:nvPicPr>
        <p:blipFill>
          <a:blip r:embed="rId2"/>
          <a:stretch>
            <a:fillRect/>
          </a:stretch>
        </p:blipFill>
        <p:spPr>
          <a:xfrm>
            <a:off x="5943599" y="972509"/>
            <a:ext cx="5743575" cy="2491189"/>
          </a:xfrm>
          <a:prstGeom prst="rect">
            <a:avLst/>
          </a:prstGeom>
        </p:spPr>
      </p:pic>
      <p:pic>
        <p:nvPicPr>
          <p:cNvPr id="7" name="Kép 6">
            <a:extLst>
              <a:ext uri="{FF2B5EF4-FFF2-40B4-BE49-F238E27FC236}">
                <a16:creationId xmlns:a16="http://schemas.microsoft.com/office/drawing/2014/main" id="{24E3B85E-A513-62FE-D8C4-1BFC256E45E1}"/>
              </a:ext>
            </a:extLst>
          </p:cNvPr>
          <p:cNvPicPr>
            <a:picLocks noChangeAspect="1"/>
          </p:cNvPicPr>
          <p:nvPr/>
        </p:nvPicPr>
        <p:blipFill>
          <a:blip r:embed="rId3"/>
          <a:stretch>
            <a:fillRect/>
          </a:stretch>
        </p:blipFill>
        <p:spPr>
          <a:xfrm>
            <a:off x="5943599" y="3605939"/>
            <a:ext cx="5743574" cy="2691226"/>
          </a:xfrm>
          <a:prstGeom prst="rect">
            <a:avLst/>
          </a:prstGeom>
        </p:spPr>
      </p:pic>
      <p:sp>
        <p:nvSpPr>
          <p:cNvPr id="9" name="Nyíl: jobbra mutató 8">
            <a:extLst>
              <a:ext uri="{FF2B5EF4-FFF2-40B4-BE49-F238E27FC236}">
                <a16:creationId xmlns:a16="http://schemas.microsoft.com/office/drawing/2014/main" id="{F64D62A6-01A6-0004-2CA7-6FE8CD522297}"/>
              </a:ext>
            </a:extLst>
          </p:cNvPr>
          <p:cNvSpPr/>
          <p:nvPr/>
        </p:nvSpPr>
        <p:spPr>
          <a:xfrm>
            <a:off x="5690188" y="1754808"/>
            <a:ext cx="291864" cy="818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10" name="Nyíl: jobbra mutató 9">
            <a:extLst>
              <a:ext uri="{FF2B5EF4-FFF2-40B4-BE49-F238E27FC236}">
                <a16:creationId xmlns:a16="http://schemas.microsoft.com/office/drawing/2014/main" id="{C53D87EA-E275-C2B9-06AC-E872D93D0AA7}"/>
              </a:ext>
            </a:extLst>
          </p:cNvPr>
          <p:cNvSpPr/>
          <p:nvPr/>
        </p:nvSpPr>
        <p:spPr>
          <a:xfrm>
            <a:off x="5707414" y="3779551"/>
            <a:ext cx="291864" cy="818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 name="Szövegdoboz 1">
            <a:extLst>
              <a:ext uri="{FF2B5EF4-FFF2-40B4-BE49-F238E27FC236}">
                <a16:creationId xmlns:a16="http://schemas.microsoft.com/office/drawing/2014/main" id="{AA4AC0DD-6021-9C73-BEAD-CC581711DFA1}"/>
              </a:ext>
            </a:extLst>
          </p:cNvPr>
          <p:cNvSpPr txBox="1"/>
          <p:nvPr/>
        </p:nvSpPr>
        <p:spPr>
          <a:xfrm>
            <a:off x="317361" y="5538532"/>
            <a:ext cx="5530572" cy="646331"/>
          </a:xfrm>
          <a:prstGeom prst="rect">
            <a:avLst/>
          </a:prstGeom>
          <a:noFill/>
        </p:spPr>
        <p:txBody>
          <a:bodyPr wrap="square">
            <a:spAutoFit/>
          </a:bodyPr>
          <a:lstStyle/>
          <a:p>
            <a:r>
              <a:rPr lang="hu-HU" sz="1200" dirty="0" err="1">
                <a:solidFill>
                  <a:schemeClr val="bg1">
                    <a:lumMod val="50000"/>
                  </a:schemeClr>
                </a:solidFill>
                <a:effectLst/>
                <a:latin typeface="Calibri" panose="020F0502020204030204" pitchFamily="34" charset="0"/>
                <a:ea typeface="Calibri" panose="020F0502020204030204" pitchFamily="34" charset="0"/>
              </a:rPr>
              <a:t>Chersich</a:t>
            </a:r>
            <a:r>
              <a:rPr lang="hu-HU" sz="1200" dirty="0">
                <a:solidFill>
                  <a:schemeClr val="bg1">
                    <a:lumMod val="50000"/>
                  </a:schemeClr>
                </a:solidFill>
                <a:effectLst/>
                <a:latin typeface="Calibri" panose="020F0502020204030204" pitchFamily="34" charset="0"/>
                <a:ea typeface="Calibri" panose="020F0502020204030204" pitchFamily="34" charset="0"/>
              </a:rPr>
              <a:t> MF, </a:t>
            </a:r>
            <a:r>
              <a:rPr lang="hu-HU" sz="1200" dirty="0" err="1">
                <a:solidFill>
                  <a:schemeClr val="bg1">
                    <a:lumMod val="50000"/>
                  </a:schemeClr>
                </a:solidFill>
                <a:effectLst/>
                <a:latin typeface="Calibri" panose="020F0502020204030204" pitchFamily="34" charset="0"/>
                <a:ea typeface="Calibri" panose="020F0502020204030204" pitchFamily="34" charset="0"/>
              </a:rPr>
              <a:t>Pham</a:t>
            </a:r>
            <a:r>
              <a:rPr lang="hu-HU" sz="1200" dirty="0">
                <a:solidFill>
                  <a:schemeClr val="bg1">
                    <a:lumMod val="50000"/>
                  </a:schemeClr>
                </a:solidFill>
                <a:effectLst/>
                <a:latin typeface="Calibri" panose="020F0502020204030204" pitchFamily="34" charset="0"/>
                <a:ea typeface="Calibri" panose="020F0502020204030204" pitchFamily="34" charset="0"/>
              </a:rPr>
              <a:t> MD, </a:t>
            </a:r>
            <a:r>
              <a:rPr lang="hu-HU" sz="1200" dirty="0" err="1">
                <a:solidFill>
                  <a:schemeClr val="bg1">
                    <a:lumMod val="50000"/>
                  </a:schemeClr>
                </a:solidFill>
                <a:effectLst/>
                <a:latin typeface="Calibri" panose="020F0502020204030204" pitchFamily="34" charset="0"/>
                <a:ea typeface="Calibri" panose="020F0502020204030204" pitchFamily="34" charset="0"/>
              </a:rPr>
              <a:t>Areal</a:t>
            </a:r>
            <a:r>
              <a:rPr lang="hu-HU" sz="1200" dirty="0">
                <a:solidFill>
                  <a:schemeClr val="bg1">
                    <a:lumMod val="50000"/>
                  </a:schemeClr>
                </a:solidFill>
                <a:effectLst/>
                <a:latin typeface="Calibri" panose="020F0502020204030204" pitchFamily="34" charset="0"/>
                <a:ea typeface="Calibri" panose="020F0502020204030204" pitchFamily="34" charset="0"/>
              </a:rPr>
              <a:t> A, </a:t>
            </a:r>
            <a:r>
              <a:rPr lang="hu-HU" sz="1200" dirty="0" err="1">
                <a:solidFill>
                  <a:schemeClr val="bg1">
                    <a:lumMod val="50000"/>
                  </a:schemeClr>
                </a:solidFill>
                <a:effectLst/>
                <a:latin typeface="Calibri" panose="020F0502020204030204" pitchFamily="34" charset="0"/>
                <a:ea typeface="Calibri" panose="020F0502020204030204" pitchFamily="34" charset="0"/>
              </a:rPr>
              <a:t>Haghighi</a:t>
            </a:r>
            <a:r>
              <a:rPr lang="hu-HU" sz="1200" dirty="0">
                <a:solidFill>
                  <a:schemeClr val="bg1">
                    <a:lumMod val="50000"/>
                  </a:schemeClr>
                </a:solidFill>
                <a:effectLst/>
                <a:latin typeface="Calibri" panose="020F0502020204030204" pitchFamily="34" charset="0"/>
                <a:ea typeface="Calibri" panose="020F0502020204030204" pitchFamily="34" charset="0"/>
              </a:rPr>
              <a:t> MM, </a:t>
            </a:r>
            <a:r>
              <a:rPr lang="hu-HU" sz="1200" dirty="0" err="1">
                <a:solidFill>
                  <a:schemeClr val="bg1">
                    <a:lumMod val="50000"/>
                  </a:schemeClr>
                </a:solidFill>
                <a:effectLst/>
                <a:latin typeface="Calibri" panose="020F0502020204030204" pitchFamily="34" charset="0"/>
                <a:ea typeface="Calibri" panose="020F0502020204030204" pitchFamily="34" charset="0"/>
              </a:rPr>
              <a:t>Manyuchi</a:t>
            </a:r>
            <a:r>
              <a:rPr lang="hu-HU" sz="1200" dirty="0">
                <a:solidFill>
                  <a:schemeClr val="bg1">
                    <a:lumMod val="50000"/>
                  </a:schemeClr>
                </a:solidFill>
                <a:effectLst/>
                <a:latin typeface="Calibri" panose="020F0502020204030204" pitchFamily="34" charset="0"/>
                <a:ea typeface="Calibri" panose="020F0502020204030204" pitchFamily="34" charset="0"/>
              </a:rPr>
              <a:t> A, Swift CP, </a:t>
            </a:r>
            <a:r>
              <a:rPr lang="hu-HU" sz="1200" dirty="0" err="1">
                <a:solidFill>
                  <a:schemeClr val="bg1">
                    <a:lumMod val="50000"/>
                  </a:schemeClr>
                </a:solidFill>
                <a:effectLst/>
                <a:latin typeface="Calibri" panose="020F0502020204030204" pitchFamily="34" charset="0"/>
                <a:ea typeface="Calibri" panose="020F0502020204030204" pitchFamily="34" charset="0"/>
              </a:rPr>
              <a:t>et</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al</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Associations</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between</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high</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temperatures</a:t>
            </a:r>
            <a:r>
              <a:rPr lang="hu-HU" sz="1200" dirty="0">
                <a:solidFill>
                  <a:schemeClr val="bg1">
                    <a:lumMod val="50000"/>
                  </a:schemeClr>
                </a:solidFill>
                <a:effectLst/>
                <a:latin typeface="Calibri" panose="020F0502020204030204" pitchFamily="34" charset="0"/>
                <a:ea typeface="Calibri" panose="020F0502020204030204" pitchFamily="34" charset="0"/>
              </a:rPr>
              <a:t> in </a:t>
            </a:r>
            <a:r>
              <a:rPr lang="hu-HU" sz="1200" dirty="0" err="1">
                <a:solidFill>
                  <a:schemeClr val="bg1">
                    <a:lumMod val="50000"/>
                  </a:schemeClr>
                </a:solidFill>
                <a:effectLst/>
                <a:latin typeface="Calibri" panose="020F0502020204030204" pitchFamily="34" charset="0"/>
                <a:ea typeface="Calibri" panose="020F0502020204030204" pitchFamily="34" charset="0"/>
              </a:rPr>
              <a:t>pregnancy</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risk</a:t>
            </a:r>
            <a:r>
              <a:rPr lang="hu-HU" sz="1200" dirty="0">
                <a:solidFill>
                  <a:schemeClr val="bg1">
                    <a:lumMod val="50000"/>
                  </a:schemeClr>
                </a:solidFill>
                <a:effectLst/>
                <a:latin typeface="Calibri" panose="020F0502020204030204" pitchFamily="34" charset="0"/>
                <a:ea typeface="Calibri" panose="020F0502020204030204" pitchFamily="34" charset="0"/>
              </a:rPr>
              <a:t> of </a:t>
            </a:r>
            <a:r>
              <a:rPr lang="hu-HU" sz="1200" dirty="0" err="1">
                <a:solidFill>
                  <a:schemeClr val="bg1">
                    <a:lumMod val="50000"/>
                  </a:schemeClr>
                </a:solidFill>
                <a:effectLst/>
                <a:latin typeface="Calibri" panose="020F0502020204030204" pitchFamily="34" charset="0"/>
                <a:ea typeface="Calibri" panose="020F0502020204030204" pitchFamily="34" charset="0"/>
              </a:rPr>
              <a:t>preterm</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birth</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low</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birth</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weight</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stillbirths</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Systematic</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review</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meta-analysis</a:t>
            </a:r>
            <a:r>
              <a:rPr lang="hu-HU" sz="1200" dirty="0">
                <a:solidFill>
                  <a:schemeClr val="bg1">
                    <a:lumMod val="50000"/>
                  </a:schemeClr>
                </a:solidFill>
                <a:effectLst/>
                <a:latin typeface="Calibri" panose="020F0502020204030204" pitchFamily="34" charset="0"/>
                <a:ea typeface="Calibri" panose="020F0502020204030204" pitchFamily="34" charset="0"/>
              </a:rPr>
              <a:t>. BMJ. 2020;371. </a:t>
            </a:r>
            <a:endParaRPr lang="en-GB" sz="1200" dirty="0">
              <a:solidFill>
                <a:schemeClr val="bg1">
                  <a:lumMod val="50000"/>
                </a:schemeClr>
              </a:solidFill>
            </a:endParaRPr>
          </a:p>
        </p:txBody>
      </p:sp>
      <p:sp>
        <p:nvSpPr>
          <p:cNvPr id="11" name="Cím 1">
            <a:extLst>
              <a:ext uri="{FF2B5EF4-FFF2-40B4-BE49-F238E27FC236}">
                <a16:creationId xmlns:a16="http://schemas.microsoft.com/office/drawing/2014/main" id="{B07A6168-AEBD-B11B-3E3B-728C54C4EF3B}"/>
              </a:ext>
            </a:extLst>
          </p:cNvPr>
          <p:cNvSpPr>
            <a:spLocks noGrp="1"/>
          </p:cNvSpPr>
          <p:nvPr>
            <p:ph type="title"/>
          </p:nvPr>
        </p:nvSpPr>
        <p:spPr>
          <a:xfrm>
            <a:off x="45930" y="75377"/>
            <a:ext cx="12100138" cy="959799"/>
          </a:xfrm>
        </p:spPr>
        <p:txBody>
          <a:bodyPr rtlCol="0">
            <a:noAutofit/>
          </a:bodyPr>
          <a:lstStyle/>
          <a:p>
            <a:pPr rtl="0"/>
            <a:r>
              <a:rPr lang="hu" sz="2800" dirty="0"/>
              <a:t>A várandósság alatti magas </a:t>
            </a:r>
            <a:r>
              <a:rPr lang="hu" sz="2800" dirty="0" smtClean="0"/>
              <a:t>környezeti hőmérséklet, a koraszülés</a:t>
            </a:r>
            <a:r>
              <a:rPr lang="hu" sz="2800" dirty="0"/>
              <a:t>, </a:t>
            </a:r>
            <a:r>
              <a:rPr lang="hu" sz="2800" dirty="0" smtClean="0"/>
              <a:t>az alacsony születési </a:t>
            </a:r>
            <a:r>
              <a:rPr lang="hu" sz="2800" dirty="0"/>
              <a:t>testtömeg és </a:t>
            </a:r>
            <a:r>
              <a:rPr lang="hu" sz="2800" dirty="0" smtClean="0"/>
              <a:t>a halvaszületés kockázatainak összefüggései </a:t>
            </a:r>
            <a:r>
              <a:rPr lang="hu" sz="2200" i="1" dirty="0"/>
              <a:t>(Chersich </a:t>
            </a:r>
            <a:r>
              <a:rPr lang="hu" sz="2200" i="1" dirty="0" smtClean="0"/>
              <a:t>és mtsai</a:t>
            </a:r>
            <a:r>
              <a:rPr lang="hu" sz="2200" i="1" dirty="0"/>
              <a:t>.)</a:t>
            </a:r>
            <a:endParaRPr lang="en-GB" sz="2200" i="1" dirty="0"/>
          </a:p>
        </p:txBody>
      </p:sp>
    </p:spTree>
    <p:extLst>
      <p:ext uri="{BB962C8B-B14F-4D97-AF65-F5344CB8AC3E}">
        <p14:creationId xmlns:p14="http://schemas.microsoft.com/office/powerpoint/2010/main" val="40552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086B0612-1F99-0010-F80B-4EB8CCCD060C}"/>
              </a:ext>
            </a:extLst>
          </p:cNvPr>
          <p:cNvSpPr>
            <a:spLocks noGrp="1"/>
          </p:cNvSpPr>
          <p:nvPr>
            <p:ph idx="1"/>
          </p:nvPr>
        </p:nvSpPr>
        <p:spPr>
          <a:xfrm>
            <a:off x="444813" y="3692106"/>
            <a:ext cx="5668289" cy="1976193"/>
          </a:xfrm>
        </p:spPr>
        <p:txBody>
          <a:bodyPr rtlCol="0"/>
          <a:lstStyle/>
          <a:p>
            <a:pPr marL="0" indent="0" algn="just" rtl="0">
              <a:buNone/>
            </a:pPr>
            <a:r>
              <a:rPr lang="hu-HU" sz="1800" b="0" i="0" u="none" strike="noStrike" dirty="0" smtClean="0"/>
              <a:t>A legtöbb tanulmány dózis-hatás összefüggésekről számolt be, ahol a koraszülések aránya fokozatosan emelkedett a környezeti hőmérséklet emelkedésével vagy a hőhatás hosszabb időtartamával.</a:t>
            </a:r>
            <a:endParaRPr lang="hu-HU" dirty="0"/>
          </a:p>
        </p:txBody>
      </p:sp>
      <p:sp>
        <p:nvSpPr>
          <p:cNvPr id="5" name="Cím 1">
            <a:extLst>
              <a:ext uri="{FF2B5EF4-FFF2-40B4-BE49-F238E27FC236}">
                <a16:creationId xmlns:a16="http://schemas.microsoft.com/office/drawing/2014/main" id="{95072560-DF0C-59EF-4076-5A49CECC824E}"/>
              </a:ext>
            </a:extLst>
          </p:cNvPr>
          <p:cNvSpPr>
            <a:spLocks noGrp="1"/>
          </p:cNvSpPr>
          <p:nvPr>
            <p:ph type="title"/>
          </p:nvPr>
        </p:nvSpPr>
        <p:spPr>
          <a:xfrm>
            <a:off x="147638" y="121920"/>
            <a:ext cx="5948362" cy="1085778"/>
          </a:xfrm>
        </p:spPr>
        <p:txBody>
          <a:bodyPr rtlCol="0">
            <a:noAutofit/>
          </a:bodyPr>
          <a:lstStyle/>
          <a:p>
            <a:pPr algn="just" rtl="0"/>
            <a:r>
              <a:rPr lang="hu" sz="2000" dirty="0"/>
              <a:t>A várandósság alatti magas hőmérséklet és a koraszülés, az alacsony születési testtömeg és a halvaszületés kockázata közötti összefüggések </a:t>
            </a:r>
            <a:r>
              <a:rPr lang="hu" sz="2000" i="1" dirty="0"/>
              <a:t>(Chersich és mtsai.)</a:t>
            </a:r>
            <a:endParaRPr lang="en-GB" sz="2000" dirty="0"/>
          </a:p>
        </p:txBody>
      </p:sp>
      <p:sp>
        <p:nvSpPr>
          <p:cNvPr id="7" name="Szövegdoboz 6">
            <a:extLst>
              <a:ext uri="{FF2B5EF4-FFF2-40B4-BE49-F238E27FC236}">
                <a16:creationId xmlns:a16="http://schemas.microsoft.com/office/drawing/2014/main" id="{CDD17786-84B6-7223-13FF-4061B004A5F2}"/>
              </a:ext>
            </a:extLst>
          </p:cNvPr>
          <p:cNvSpPr txBox="1"/>
          <p:nvPr/>
        </p:nvSpPr>
        <p:spPr>
          <a:xfrm>
            <a:off x="515438" y="1786625"/>
            <a:ext cx="5527037" cy="923330"/>
          </a:xfrm>
          <a:prstGeom prst="rect">
            <a:avLst/>
          </a:prstGeom>
          <a:solidFill>
            <a:schemeClr val="accent5">
              <a:lumMod val="20000"/>
              <a:lumOff val="80000"/>
            </a:schemeClr>
          </a:solidFill>
        </p:spPr>
        <p:txBody>
          <a:bodyPr wrap="square" rtlCol="0">
            <a:spAutoFit/>
          </a:bodyPr>
          <a:lstStyle/>
          <a:p>
            <a:pPr algn="ctr" rtl="0"/>
            <a:r>
              <a:rPr lang="hu" sz="1800" b="0" i="0" u="none" strike="noStrike" dirty="0"/>
              <a:t>A koraszülés esélye magas, illetve alacsony </a:t>
            </a:r>
            <a:r>
              <a:rPr lang="hu" sz="1800" b="0" i="0" u="none" strike="noStrike" dirty="0" smtClean="0"/>
              <a:t>környezeti hőmérséklet esetén</a:t>
            </a:r>
            <a:br>
              <a:rPr lang="hu" sz="1800" b="0" i="0" u="none" strike="noStrike" dirty="0" smtClean="0"/>
            </a:br>
            <a:r>
              <a:rPr lang="hu" sz="1800" b="0" i="0" u="none" strike="noStrike" dirty="0" smtClean="0"/>
              <a:t> </a:t>
            </a:r>
            <a:r>
              <a:rPr lang="hu" sz="1800" b="0" i="0" u="none" strike="noStrike" dirty="0"/>
              <a:t>(négy hétnél rövidebb vagy azzal egyenlő időszakok).</a:t>
            </a:r>
            <a:endParaRPr lang="en-GB" dirty="0"/>
          </a:p>
        </p:txBody>
      </p:sp>
      <p:pic>
        <p:nvPicPr>
          <p:cNvPr id="9" name="Kép 8">
            <a:extLst>
              <a:ext uri="{FF2B5EF4-FFF2-40B4-BE49-F238E27FC236}">
                <a16:creationId xmlns:a16="http://schemas.microsoft.com/office/drawing/2014/main" id="{9E6795BB-C232-5B30-DB18-41FCF674E77C}"/>
              </a:ext>
            </a:extLst>
          </p:cNvPr>
          <p:cNvPicPr>
            <a:picLocks noChangeAspect="1"/>
          </p:cNvPicPr>
          <p:nvPr/>
        </p:nvPicPr>
        <p:blipFill>
          <a:blip r:embed="rId2"/>
          <a:stretch>
            <a:fillRect/>
          </a:stretch>
        </p:blipFill>
        <p:spPr>
          <a:xfrm>
            <a:off x="6660608" y="121920"/>
            <a:ext cx="5086579" cy="6183086"/>
          </a:xfrm>
          <a:prstGeom prst="rect">
            <a:avLst/>
          </a:prstGeom>
        </p:spPr>
      </p:pic>
      <p:sp>
        <p:nvSpPr>
          <p:cNvPr id="2" name="Szövegdoboz 1">
            <a:extLst>
              <a:ext uri="{FF2B5EF4-FFF2-40B4-BE49-F238E27FC236}">
                <a16:creationId xmlns:a16="http://schemas.microsoft.com/office/drawing/2014/main" id="{165F8606-7544-2C9A-4B01-97702B3EE612}"/>
              </a:ext>
            </a:extLst>
          </p:cNvPr>
          <p:cNvSpPr txBox="1"/>
          <p:nvPr/>
        </p:nvSpPr>
        <p:spPr>
          <a:xfrm>
            <a:off x="282854" y="5751008"/>
            <a:ext cx="5712503" cy="553998"/>
          </a:xfrm>
          <a:prstGeom prst="rect">
            <a:avLst/>
          </a:prstGeom>
          <a:noFill/>
        </p:spPr>
        <p:txBody>
          <a:bodyPr wrap="square">
            <a:spAutoFit/>
          </a:bodyPr>
          <a:lstStyle/>
          <a:p>
            <a:r>
              <a:rPr lang="hu-HU" sz="1000" dirty="0" err="1">
                <a:solidFill>
                  <a:schemeClr val="bg1">
                    <a:lumMod val="50000"/>
                  </a:schemeClr>
                </a:solidFill>
                <a:effectLst/>
                <a:latin typeface="Calibri" panose="020F0502020204030204" pitchFamily="34" charset="0"/>
                <a:ea typeface="Calibri" panose="020F0502020204030204" pitchFamily="34" charset="0"/>
              </a:rPr>
              <a:t>Chersich</a:t>
            </a:r>
            <a:r>
              <a:rPr lang="hu-HU" sz="1000" dirty="0">
                <a:solidFill>
                  <a:schemeClr val="bg1">
                    <a:lumMod val="50000"/>
                  </a:schemeClr>
                </a:solidFill>
                <a:effectLst/>
                <a:latin typeface="Calibri" panose="020F0502020204030204" pitchFamily="34" charset="0"/>
                <a:ea typeface="Calibri" panose="020F0502020204030204" pitchFamily="34" charset="0"/>
              </a:rPr>
              <a:t> MF, </a:t>
            </a:r>
            <a:r>
              <a:rPr lang="hu-HU" sz="1000" dirty="0" err="1">
                <a:solidFill>
                  <a:schemeClr val="bg1">
                    <a:lumMod val="50000"/>
                  </a:schemeClr>
                </a:solidFill>
                <a:effectLst/>
                <a:latin typeface="Calibri" panose="020F0502020204030204" pitchFamily="34" charset="0"/>
                <a:ea typeface="Calibri" panose="020F0502020204030204" pitchFamily="34" charset="0"/>
              </a:rPr>
              <a:t>Pham</a:t>
            </a:r>
            <a:r>
              <a:rPr lang="hu-HU" sz="1000" dirty="0">
                <a:solidFill>
                  <a:schemeClr val="bg1">
                    <a:lumMod val="50000"/>
                  </a:schemeClr>
                </a:solidFill>
                <a:effectLst/>
                <a:latin typeface="Calibri" panose="020F0502020204030204" pitchFamily="34" charset="0"/>
                <a:ea typeface="Calibri" panose="020F0502020204030204" pitchFamily="34" charset="0"/>
              </a:rPr>
              <a:t> MD, </a:t>
            </a:r>
            <a:r>
              <a:rPr lang="hu-HU" sz="1000" dirty="0" err="1">
                <a:solidFill>
                  <a:schemeClr val="bg1">
                    <a:lumMod val="50000"/>
                  </a:schemeClr>
                </a:solidFill>
                <a:effectLst/>
                <a:latin typeface="Calibri" panose="020F0502020204030204" pitchFamily="34" charset="0"/>
                <a:ea typeface="Calibri" panose="020F0502020204030204" pitchFamily="34" charset="0"/>
              </a:rPr>
              <a:t>Areal</a:t>
            </a:r>
            <a:r>
              <a:rPr lang="hu-HU" sz="1000" dirty="0">
                <a:solidFill>
                  <a:schemeClr val="bg1">
                    <a:lumMod val="50000"/>
                  </a:schemeClr>
                </a:solidFill>
                <a:effectLst/>
                <a:latin typeface="Calibri" panose="020F0502020204030204" pitchFamily="34" charset="0"/>
                <a:ea typeface="Calibri" panose="020F0502020204030204" pitchFamily="34" charset="0"/>
              </a:rPr>
              <a:t> A, </a:t>
            </a:r>
            <a:r>
              <a:rPr lang="hu-HU" sz="1000" dirty="0" err="1">
                <a:solidFill>
                  <a:schemeClr val="bg1">
                    <a:lumMod val="50000"/>
                  </a:schemeClr>
                </a:solidFill>
                <a:effectLst/>
                <a:latin typeface="Calibri" panose="020F0502020204030204" pitchFamily="34" charset="0"/>
                <a:ea typeface="Calibri" panose="020F0502020204030204" pitchFamily="34" charset="0"/>
              </a:rPr>
              <a:t>Haghighi</a:t>
            </a:r>
            <a:r>
              <a:rPr lang="hu-HU" sz="1000" dirty="0">
                <a:solidFill>
                  <a:schemeClr val="bg1">
                    <a:lumMod val="50000"/>
                  </a:schemeClr>
                </a:solidFill>
                <a:effectLst/>
                <a:latin typeface="Calibri" panose="020F0502020204030204" pitchFamily="34" charset="0"/>
                <a:ea typeface="Calibri" panose="020F0502020204030204" pitchFamily="34" charset="0"/>
              </a:rPr>
              <a:t> MM, </a:t>
            </a:r>
            <a:r>
              <a:rPr lang="hu-HU" sz="1000" dirty="0" err="1">
                <a:solidFill>
                  <a:schemeClr val="bg1">
                    <a:lumMod val="50000"/>
                  </a:schemeClr>
                </a:solidFill>
                <a:effectLst/>
                <a:latin typeface="Calibri" panose="020F0502020204030204" pitchFamily="34" charset="0"/>
                <a:ea typeface="Calibri" panose="020F0502020204030204" pitchFamily="34" charset="0"/>
              </a:rPr>
              <a:t>Manyuchi</a:t>
            </a:r>
            <a:r>
              <a:rPr lang="hu-HU" sz="1000" dirty="0">
                <a:solidFill>
                  <a:schemeClr val="bg1">
                    <a:lumMod val="50000"/>
                  </a:schemeClr>
                </a:solidFill>
                <a:effectLst/>
                <a:latin typeface="Calibri" panose="020F0502020204030204" pitchFamily="34" charset="0"/>
                <a:ea typeface="Calibri" panose="020F0502020204030204" pitchFamily="34" charset="0"/>
              </a:rPr>
              <a:t> A, Swift CP, </a:t>
            </a:r>
            <a:r>
              <a:rPr lang="hu-HU" sz="1000" dirty="0" err="1">
                <a:solidFill>
                  <a:schemeClr val="bg1">
                    <a:lumMod val="50000"/>
                  </a:schemeClr>
                </a:solidFill>
                <a:effectLst/>
                <a:latin typeface="Calibri" panose="020F0502020204030204" pitchFamily="34" charset="0"/>
                <a:ea typeface="Calibri" panose="020F0502020204030204" pitchFamily="34" charset="0"/>
              </a:rPr>
              <a:t>et</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al</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Associations</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between</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high</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temperatures</a:t>
            </a:r>
            <a:r>
              <a:rPr lang="hu-HU" sz="1000" dirty="0">
                <a:solidFill>
                  <a:schemeClr val="bg1">
                    <a:lumMod val="50000"/>
                  </a:schemeClr>
                </a:solidFill>
                <a:effectLst/>
                <a:latin typeface="Calibri" panose="020F0502020204030204" pitchFamily="34" charset="0"/>
                <a:ea typeface="Calibri" panose="020F0502020204030204" pitchFamily="34" charset="0"/>
              </a:rPr>
              <a:t> in </a:t>
            </a:r>
            <a:r>
              <a:rPr lang="hu-HU" sz="1000" dirty="0" err="1">
                <a:solidFill>
                  <a:schemeClr val="bg1">
                    <a:lumMod val="50000"/>
                  </a:schemeClr>
                </a:solidFill>
                <a:effectLst/>
                <a:latin typeface="Calibri" panose="020F0502020204030204" pitchFamily="34" charset="0"/>
                <a:ea typeface="Calibri" panose="020F0502020204030204" pitchFamily="34" charset="0"/>
              </a:rPr>
              <a:t>pregnancy</a:t>
            </a:r>
            <a:r>
              <a:rPr lang="hu-HU" sz="1000" dirty="0">
                <a:solidFill>
                  <a:schemeClr val="bg1">
                    <a:lumMod val="50000"/>
                  </a:schemeClr>
                </a:solidFill>
                <a:effectLst/>
                <a:latin typeface="Calibri" panose="020F0502020204030204" pitchFamily="34" charset="0"/>
                <a:ea typeface="Calibri" panose="020F0502020204030204" pitchFamily="34" charset="0"/>
              </a:rPr>
              <a:t> and </a:t>
            </a:r>
            <a:r>
              <a:rPr lang="hu-HU" sz="1000" dirty="0" err="1">
                <a:solidFill>
                  <a:schemeClr val="bg1">
                    <a:lumMod val="50000"/>
                  </a:schemeClr>
                </a:solidFill>
                <a:effectLst/>
                <a:latin typeface="Calibri" panose="020F0502020204030204" pitchFamily="34" charset="0"/>
                <a:ea typeface="Calibri" panose="020F0502020204030204" pitchFamily="34" charset="0"/>
              </a:rPr>
              <a:t>risk</a:t>
            </a:r>
            <a:r>
              <a:rPr lang="hu-HU" sz="1000" dirty="0">
                <a:solidFill>
                  <a:schemeClr val="bg1">
                    <a:lumMod val="50000"/>
                  </a:schemeClr>
                </a:solidFill>
                <a:effectLst/>
                <a:latin typeface="Calibri" panose="020F0502020204030204" pitchFamily="34" charset="0"/>
                <a:ea typeface="Calibri" panose="020F0502020204030204" pitchFamily="34" charset="0"/>
              </a:rPr>
              <a:t> of </a:t>
            </a:r>
            <a:r>
              <a:rPr lang="hu-HU" sz="1000" dirty="0" err="1">
                <a:solidFill>
                  <a:schemeClr val="bg1">
                    <a:lumMod val="50000"/>
                  </a:schemeClr>
                </a:solidFill>
                <a:effectLst/>
                <a:latin typeface="Calibri" panose="020F0502020204030204" pitchFamily="34" charset="0"/>
                <a:ea typeface="Calibri" panose="020F0502020204030204" pitchFamily="34" charset="0"/>
              </a:rPr>
              <a:t>preterm</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birth</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low</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birth</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weight</a:t>
            </a:r>
            <a:r>
              <a:rPr lang="hu-HU" sz="1000" dirty="0">
                <a:solidFill>
                  <a:schemeClr val="bg1">
                    <a:lumMod val="50000"/>
                  </a:schemeClr>
                </a:solidFill>
                <a:effectLst/>
                <a:latin typeface="Calibri" panose="020F0502020204030204" pitchFamily="34" charset="0"/>
                <a:ea typeface="Calibri" panose="020F0502020204030204" pitchFamily="34" charset="0"/>
              </a:rPr>
              <a:t>, and </a:t>
            </a:r>
            <a:r>
              <a:rPr lang="hu-HU" sz="1000" dirty="0" err="1">
                <a:solidFill>
                  <a:schemeClr val="bg1">
                    <a:lumMod val="50000"/>
                  </a:schemeClr>
                </a:solidFill>
                <a:effectLst/>
                <a:latin typeface="Calibri" panose="020F0502020204030204" pitchFamily="34" charset="0"/>
                <a:ea typeface="Calibri" panose="020F0502020204030204" pitchFamily="34" charset="0"/>
              </a:rPr>
              <a:t>stillbirths</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Systematic</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review</a:t>
            </a:r>
            <a:r>
              <a:rPr lang="hu-HU" sz="1000" dirty="0">
                <a:solidFill>
                  <a:schemeClr val="bg1">
                    <a:lumMod val="50000"/>
                  </a:schemeClr>
                </a:solidFill>
                <a:effectLst/>
                <a:latin typeface="Calibri" panose="020F0502020204030204" pitchFamily="34" charset="0"/>
                <a:ea typeface="Calibri" panose="020F0502020204030204" pitchFamily="34" charset="0"/>
              </a:rPr>
              <a:t> and </a:t>
            </a:r>
            <a:r>
              <a:rPr lang="hu-HU" sz="1000" dirty="0" err="1">
                <a:solidFill>
                  <a:schemeClr val="bg1">
                    <a:lumMod val="50000"/>
                  </a:schemeClr>
                </a:solidFill>
                <a:effectLst/>
                <a:latin typeface="Calibri" panose="020F0502020204030204" pitchFamily="34" charset="0"/>
                <a:ea typeface="Calibri" panose="020F0502020204030204" pitchFamily="34" charset="0"/>
              </a:rPr>
              <a:t>meta-analysis</a:t>
            </a:r>
            <a:r>
              <a:rPr lang="hu-HU" sz="1000" dirty="0">
                <a:solidFill>
                  <a:schemeClr val="bg1">
                    <a:lumMod val="50000"/>
                  </a:schemeClr>
                </a:solidFill>
                <a:effectLst/>
                <a:latin typeface="Calibri" panose="020F0502020204030204" pitchFamily="34" charset="0"/>
                <a:ea typeface="Calibri" panose="020F0502020204030204" pitchFamily="34" charset="0"/>
              </a:rPr>
              <a:t>. BMJ. 2020;371. </a:t>
            </a:r>
            <a:endParaRPr lang="en-GB" sz="1000" dirty="0">
              <a:solidFill>
                <a:schemeClr val="bg1">
                  <a:lumMod val="50000"/>
                </a:schemeClr>
              </a:solidFill>
            </a:endParaRPr>
          </a:p>
        </p:txBody>
      </p:sp>
    </p:spTree>
    <p:extLst>
      <p:ext uri="{BB962C8B-B14F-4D97-AF65-F5344CB8AC3E}">
        <p14:creationId xmlns:p14="http://schemas.microsoft.com/office/powerpoint/2010/main" val="38043086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B61D000-EF8B-054C-16F5-86F7B5C8F13B}"/>
              </a:ext>
            </a:extLst>
          </p:cNvPr>
          <p:cNvSpPr>
            <a:spLocks noGrp="1"/>
          </p:cNvSpPr>
          <p:nvPr>
            <p:ph type="title"/>
          </p:nvPr>
        </p:nvSpPr>
        <p:spPr>
          <a:xfrm>
            <a:off x="448490" y="1463666"/>
            <a:ext cx="5740704" cy="829184"/>
          </a:xfrm>
        </p:spPr>
        <p:txBody>
          <a:bodyPr rtlCol="0">
            <a:noAutofit/>
          </a:bodyPr>
          <a:lstStyle/>
          <a:p>
            <a:pPr algn="just" rtl="0"/>
            <a:r>
              <a:rPr lang="hu-HU" sz="1800" b="0" i="0" u="none" strike="noStrike" dirty="0" smtClean="0">
                <a:latin typeface="+mn-lt"/>
              </a:rPr>
              <a:t>1. ábra: A hőhullámnak való kitettséggel összefüggő spontán koraszülés HR-értékei a különböző terhességi hónapokban az ausztráliai </a:t>
            </a:r>
            <a:r>
              <a:rPr lang="hu-HU" sz="1800" b="0" i="0" u="none" strike="noStrike" dirty="0" err="1" smtClean="0">
                <a:latin typeface="+mn-lt"/>
              </a:rPr>
              <a:t>Brisbane-ben</a:t>
            </a:r>
            <a:r>
              <a:rPr lang="hu-HU" sz="1800" b="0" i="0" u="none" strike="noStrike" dirty="0" smtClean="0">
                <a:latin typeface="+mn-lt"/>
              </a:rPr>
              <a:t> (HWD1-HWD6).</a:t>
            </a:r>
            <a:endParaRPr lang="hu-HU" dirty="0">
              <a:latin typeface="+mn-lt"/>
            </a:endParaRPr>
          </a:p>
        </p:txBody>
      </p:sp>
      <p:sp>
        <p:nvSpPr>
          <p:cNvPr id="3" name="Tartalom helye 2">
            <a:extLst>
              <a:ext uri="{FF2B5EF4-FFF2-40B4-BE49-F238E27FC236}">
                <a16:creationId xmlns:a16="http://schemas.microsoft.com/office/drawing/2014/main" id="{48DB7897-0884-95CC-8403-BC1AEA72F006}"/>
              </a:ext>
            </a:extLst>
          </p:cNvPr>
          <p:cNvSpPr>
            <a:spLocks noGrp="1"/>
          </p:cNvSpPr>
          <p:nvPr>
            <p:ph idx="1"/>
          </p:nvPr>
        </p:nvSpPr>
        <p:spPr>
          <a:xfrm>
            <a:off x="408755" y="3390181"/>
            <a:ext cx="5687245" cy="2401458"/>
          </a:xfrm>
        </p:spPr>
        <p:txBody>
          <a:bodyPr rtlCol="0">
            <a:normAutofit/>
          </a:bodyPr>
          <a:lstStyle/>
          <a:p>
            <a:pPr algn="just"/>
            <a:r>
              <a:rPr lang="hu-HU" sz="1800" dirty="0" smtClean="0"/>
              <a:t>A legtöbb hőhullám időszakában minden terhességi hónapban megfigyelhető a koraszülés és a hőhullámnak való kitettség közötti pozitív összefüggés.</a:t>
            </a:r>
            <a:r>
              <a:rPr lang="hu-HU" sz="1800" b="0" i="0" u="none" strike="noStrike" dirty="0" smtClean="0"/>
              <a:t> </a:t>
            </a:r>
          </a:p>
          <a:p>
            <a:pPr algn="just"/>
            <a:r>
              <a:rPr lang="hu-HU" sz="1800" dirty="0" smtClean="0"/>
              <a:t>A különböző hónapokban a koraszülés </a:t>
            </a:r>
            <a:r>
              <a:rPr lang="hu-HU" sz="1800" b="0" i="0" u="none" strike="noStrike" dirty="0" smtClean="0"/>
              <a:t>korrigált HR-értékei enyhén emelkednek, de mérsékelten ingadoznak.</a:t>
            </a:r>
            <a:r>
              <a:rPr lang="hu-HU" sz="1800" dirty="0" smtClean="0"/>
              <a:t> </a:t>
            </a:r>
            <a:endParaRPr lang="hu-HU" sz="1800" b="0" i="0" u="none" strike="noStrike" baseline="0" dirty="0"/>
          </a:p>
        </p:txBody>
      </p:sp>
      <p:pic>
        <p:nvPicPr>
          <p:cNvPr id="5" name="Kép 4">
            <a:extLst>
              <a:ext uri="{FF2B5EF4-FFF2-40B4-BE49-F238E27FC236}">
                <a16:creationId xmlns:a16="http://schemas.microsoft.com/office/drawing/2014/main" id="{A8BADED0-3AD1-49E4-8C57-9508CECC9103}"/>
              </a:ext>
            </a:extLst>
          </p:cNvPr>
          <p:cNvPicPr>
            <a:picLocks noChangeAspect="1"/>
          </p:cNvPicPr>
          <p:nvPr/>
        </p:nvPicPr>
        <p:blipFill>
          <a:blip r:embed="rId2"/>
          <a:stretch>
            <a:fillRect/>
          </a:stretch>
        </p:blipFill>
        <p:spPr>
          <a:xfrm>
            <a:off x="6299422" y="744208"/>
            <a:ext cx="5791200" cy="5162550"/>
          </a:xfrm>
          <a:prstGeom prst="rect">
            <a:avLst/>
          </a:prstGeom>
        </p:spPr>
      </p:pic>
      <p:sp>
        <p:nvSpPr>
          <p:cNvPr id="4" name="Szövegdoboz 3">
            <a:extLst>
              <a:ext uri="{FF2B5EF4-FFF2-40B4-BE49-F238E27FC236}">
                <a16:creationId xmlns:a16="http://schemas.microsoft.com/office/drawing/2014/main" id="{6B39712F-8510-38CF-D6EB-219019DD56FD}"/>
              </a:ext>
            </a:extLst>
          </p:cNvPr>
          <p:cNvSpPr txBox="1"/>
          <p:nvPr/>
        </p:nvSpPr>
        <p:spPr>
          <a:xfrm>
            <a:off x="448490" y="6087076"/>
            <a:ext cx="4878977" cy="246221"/>
          </a:xfrm>
          <a:prstGeom prst="rect">
            <a:avLst/>
          </a:prstGeom>
          <a:noFill/>
        </p:spPr>
        <p:txBody>
          <a:bodyPr wrap="square">
            <a:spAutoFit/>
          </a:bodyPr>
          <a:lstStyle/>
          <a:p>
            <a:r>
              <a:rPr lang="en-US" sz="1000" dirty="0" smtClean="0">
                <a:solidFill>
                  <a:schemeClr val="bg1">
                    <a:lumMod val="50000"/>
                  </a:schemeClr>
                </a:solidFill>
              </a:rPr>
              <a:t>doi:10.1097/EDE.0000000000000995</a:t>
            </a:r>
            <a:endParaRPr lang="en-US" sz="1000" dirty="0">
              <a:solidFill>
                <a:schemeClr val="bg1">
                  <a:lumMod val="50000"/>
                </a:schemeClr>
              </a:solidFill>
            </a:endParaRPr>
          </a:p>
        </p:txBody>
      </p:sp>
      <p:sp>
        <p:nvSpPr>
          <p:cNvPr id="8" name="Cím 1">
            <a:extLst>
              <a:ext uri="{FF2B5EF4-FFF2-40B4-BE49-F238E27FC236}">
                <a16:creationId xmlns:a16="http://schemas.microsoft.com/office/drawing/2014/main" id="{AD117B7C-7944-0BD5-2DDA-224D6581ED5D}"/>
              </a:ext>
            </a:extLst>
          </p:cNvPr>
          <p:cNvSpPr txBox="1">
            <a:spLocks/>
          </p:cNvSpPr>
          <p:nvPr/>
        </p:nvSpPr>
        <p:spPr>
          <a:xfrm>
            <a:off x="300046" y="0"/>
            <a:ext cx="11293856" cy="1027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lnSpc>
                <a:spcPct val="110000"/>
              </a:lnSpc>
            </a:pPr>
            <a:r>
              <a:rPr lang="hu" sz="2800" dirty="0" smtClean="0">
                <a:solidFill>
                  <a:schemeClr val="tx1"/>
                </a:solidFill>
                <a:latin typeface="+mn-lt"/>
              </a:rPr>
              <a:t>Hőhullámoknak </a:t>
            </a:r>
            <a:r>
              <a:rPr lang="hu" sz="2800" dirty="0">
                <a:solidFill>
                  <a:schemeClr val="tx1"/>
                </a:solidFill>
                <a:latin typeface="+mn-lt"/>
              </a:rPr>
              <a:t>való kitettség a várandósság </a:t>
            </a:r>
            <a:r>
              <a:rPr lang="hu" sz="2800" dirty="0" smtClean="0">
                <a:solidFill>
                  <a:schemeClr val="tx1"/>
                </a:solidFill>
                <a:latin typeface="+mn-lt"/>
              </a:rPr>
              <a:t>alatt, </a:t>
            </a:r>
            <a:r>
              <a:rPr lang="hu" sz="2800" dirty="0">
                <a:solidFill>
                  <a:schemeClr val="tx1"/>
                </a:solidFill>
                <a:latin typeface="+mn-lt"/>
              </a:rPr>
              <a:t>és </a:t>
            </a:r>
            <a:r>
              <a:rPr lang="hu" sz="2800" dirty="0" smtClean="0">
                <a:solidFill>
                  <a:schemeClr val="tx1"/>
                </a:solidFill>
                <a:latin typeface="+mn-lt"/>
              </a:rPr>
              <a:t>a szüléssel összefüggő kockázatok </a:t>
            </a:r>
            <a:r>
              <a:rPr lang="hu" sz="2800" i="1" dirty="0" smtClean="0">
                <a:solidFill>
                  <a:schemeClr val="tx1"/>
                </a:solidFill>
                <a:latin typeface="+mn-lt"/>
              </a:rPr>
              <a:t>(Wang </a:t>
            </a:r>
            <a:r>
              <a:rPr lang="hu" sz="2800" i="1" dirty="0">
                <a:solidFill>
                  <a:schemeClr val="tx1"/>
                </a:solidFill>
                <a:latin typeface="+mn-lt"/>
              </a:rPr>
              <a:t>et al.)</a:t>
            </a:r>
            <a:endParaRPr lang="en-GB" sz="2800" i="1" dirty="0">
              <a:solidFill>
                <a:schemeClr val="tx1"/>
              </a:solidFill>
              <a:latin typeface="+mn-lt"/>
            </a:endParaRPr>
          </a:p>
        </p:txBody>
      </p:sp>
    </p:spTree>
    <p:extLst>
      <p:ext uri="{BB962C8B-B14F-4D97-AF65-F5344CB8AC3E}">
        <p14:creationId xmlns:p14="http://schemas.microsoft.com/office/powerpoint/2010/main" val="11999449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4063386-CB58-296B-0DED-43D6418BBD90}"/>
              </a:ext>
            </a:extLst>
          </p:cNvPr>
          <p:cNvSpPr>
            <a:spLocks noGrp="1"/>
          </p:cNvSpPr>
          <p:nvPr>
            <p:ph type="title"/>
          </p:nvPr>
        </p:nvSpPr>
        <p:spPr>
          <a:xfrm>
            <a:off x="451930" y="1412490"/>
            <a:ext cx="6985191" cy="829608"/>
          </a:xfrm>
        </p:spPr>
        <p:txBody>
          <a:bodyPr rtlCol="0">
            <a:normAutofit fontScale="90000"/>
          </a:bodyPr>
          <a:lstStyle/>
          <a:p>
            <a:pPr algn="just" rtl="0"/>
            <a:r>
              <a:rPr lang="hu" sz="2000" b="0" i="0" u="none" strike="noStrike" dirty="0">
                <a:latin typeface="+mn-lt"/>
              </a:rPr>
              <a:t>2. ábra: A </a:t>
            </a:r>
            <a:r>
              <a:rPr lang="hu" sz="2000" b="0" i="0" u="none" strike="noStrike" dirty="0" smtClean="0">
                <a:latin typeface="+mn-lt"/>
              </a:rPr>
              <a:t>hőhullámoknak </a:t>
            </a:r>
            <a:r>
              <a:rPr lang="hu" sz="2000" b="0" i="0" u="none" strike="noStrike" dirty="0">
                <a:latin typeface="+mn-lt"/>
              </a:rPr>
              <a:t>való kitettséggel összefüggő halvaszületési arányok a különböző terhességi hónapokban az ausztráliai Brisbane-ben (HWD4-HWD6).</a:t>
            </a:r>
            <a:endParaRPr lang="en-GB" sz="4000" dirty="0">
              <a:latin typeface="+mn-lt"/>
            </a:endParaRPr>
          </a:p>
        </p:txBody>
      </p:sp>
      <p:sp>
        <p:nvSpPr>
          <p:cNvPr id="3" name="Tartalom helye 2">
            <a:extLst>
              <a:ext uri="{FF2B5EF4-FFF2-40B4-BE49-F238E27FC236}">
                <a16:creationId xmlns:a16="http://schemas.microsoft.com/office/drawing/2014/main" id="{82A3D1EF-3D3E-6B29-F4F7-2F5D53B6500D}"/>
              </a:ext>
            </a:extLst>
          </p:cNvPr>
          <p:cNvSpPr>
            <a:spLocks noGrp="1"/>
          </p:cNvSpPr>
          <p:nvPr>
            <p:ph idx="1"/>
          </p:nvPr>
        </p:nvSpPr>
        <p:spPr>
          <a:xfrm>
            <a:off x="626330" y="3191774"/>
            <a:ext cx="6910812" cy="2307236"/>
          </a:xfrm>
        </p:spPr>
        <p:txBody>
          <a:bodyPr rtlCol="0">
            <a:normAutofit/>
          </a:bodyPr>
          <a:lstStyle/>
          <a:p>
            <a:pPr algn="just"/>
            <a:r>
              <a:rPr lang="hu" sz="1800" b="0" i="0" u="none" strike="noStrike" dirty="0"/>
              <a:t>A legtöbb </a:t>
            </a:r>
            <a:r>
              <a:rPr lang="hu" sz="1800" b="0" i="0" u="none" strike="noStrike" dirty="0" smtClean="0"/>
              <a:t>hőhullám időszakában a terhesség </a:t>
            </a:r>
            <a:r>
              <a:rPr lang="hu" sz="1800" dirty="0" smtClean="0"/>
              <a:t>korai szakaszában – </a:t>
            </a:r>
            <a:r>
              <a:rPr lang="hu" sz="1800" b="0" i="0" u="none" strike="noStrike" dirty="0" smtClean="0"/>
              <a:t>vagyis </a:t>
            </a:r>
            <a:r>
              <a:rPr lang="hu" sz="1800" b="0" i="0" u="none" strike="noStrike" dirty="0"/>
              <a:t>az 1. és 6. hónap </a:t>
            </a:r>
            <a:r>
              <a:rPr lang="hu" sz="1800" b="0" i="0" u="none" strike="noStrike" dirty="0" smtClean="0"/>
              <a:t>között – bekövetkezett </a:t>
            </a:r>
            <a:r>
              <a:rPr lang="hu" sz="1800" b="0" i="0" u="none" strike="noStrike" dirty="0"/>
              <a:t>hőhullám-expozíció a halvaszületés magasabb kockázatával járt együtt. </a:t>
            </a:r>
          </a:p>
          <a:p>
            <a:pPr algn="just" rtl="0"/>
            <a:r>
              <a:rPr lang="hu" sz="1800" b="0" i="0" u="none" strike="noStrike" dirty="0"/>
              <a:t>A halvaszületés kockázata a hetedik hónapban jelentősen csökkent a hatodik hónaphoz képest, a nyolcadik hónapban pedig mérsékelten nőtt. </a:t>
            </a:r>
            <a:endParaRPr lang="hu-HU" sz="1800" b="0" i="0" u="none" strike="noStrike" baseline="0" dirty="0"/>
          </a:p>
        </p:txBody>
      </p:sp>
      <p:pic>
        <p:nvPicPr>
          <p:cNvPr id="5" name="Kép 4">
            <a:extLst>
              <a:ext uri="{FF2B5EF4-FFF2-40B4-BE49-F238E27FC236}">
                <a16:creationId xmlns:a16="http://schemas.microsoft.com/office/drawing/2014/main" id="{85D62FAF-0DED-655B-6C3E-03F90C9C6011}"/>
              </a:ext>
            </a:extLst>
          </p:cNvPr>
          <p:cNvPicPr>
            <a:picLocks noChangeAspect="1"/>
          </p:cNvPicPr>
          <p:nvPr/>
        </p:nvPicPr>
        <p:blipFill rotWithShape="1">
          <a:blip r:embed="rId2"/>
          <a:srcRect l="49738"/>
          <a:stretch/>
        </p:blipFill>
        <p:spPr>
          <a:xfrm>
            <a:off x="8531525" y="132973"/>
            <a:ext cx="3435187" cy="6141187"/>
          </a:xfrm>
          <a:prstGeom prst="rect">
            <a:avLst/>
          </a:prstGeom>
        </p:spPr>
      </p:pic>
      <p:sp>
        <p:nvSpPr>
          <p:cNvPr id="4" name="Szövegdoboz 3">
            <a:extLst>
              <a:ext uri="{FF2B5EF4-FFF2-40B4-BE49-F238E27FC236}">
                <a16:creationId xmlns:a16="http://schemas.microsoft.com/office/drawing/2014/main" id="{C60DFF94-F855-076D-E163-5AE948E41442}"/>
              </a:ext>
            </a:extLst>
          </p:cNvPr>
          <p:cNvSpPr txBox="1"/>
          <p:nvPr/>
        </p:nvSpPr>
        <p:spPr>
          <a:xfrm>
            <a:off x="626330" y="6108330"/>
            <a:ext cx="4878977" cy="246221"/>
          </a:xfrm>
          <a:prstGeom prst="rect">
            <a:avLst/>
          </a:prstGeom>
          <a:noFill/>
        </p:spPr>
        <p:txBody>
          <a:bodyPr wrap="square">
            <a:spAutoFit/>
          </a:bodyPr>
          <a:lstStyle/>
          <a:p>
            <a:r>
              <a:rPr lang="en-US" sz="1000" dirty="0" smtClean="0">
                <a:solidFill>
                  <a:schemeClr val="bg1">
                    <a:lumMod val="50000"/>
                  </a:schemeClr>
                </a:solidFill>
              </a:rPr>
              <a:t>doi:10.1097/EDE.0000000000000995</a:t>
            </a:r>
            <a:endParaRPr lang="en-US" sz="1000" dirty="0">
              <a:solidFill>
                <a:schemeClr val="bg1">
                  <a:lumMod val="50000"/>
                </a:schemeClr>
              </a:solidFill>
            </a:endParaRPr>
          </a:p>
        </p:txBody>
      </p:sp>
      <p:sp>
        <p:nvSpPr>
          <p:cNvPr id="7" name="Cím 1">
            <a:extLst>
              <a:ext uri="{FF2B5EF4-FFF2-40B4-BE49-F238E27FC236}">
                <a16:creationId xmlns:a16="http://schemas.microsoft.com/office/drawing/2014/main" id="{AD117B7C-7944-0BD5-2DDA-224D6581ED5D}"/>
              </a:ext>
            </a:extLst>
          </p:cNvPr>
          <p:cNvSpPr txBox="1">
            <a:spLocks/>
          </p:cNvSpPr>
          <p:nvPr/>
        </p:nvSpPr>
        <p:spPr>
          <a:xfrm>
            <a:off x="300046" y="0"/>
            <a:ext cx="7662135" cy="1027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lnSpc>
                <a:spcPct val="110000"/>
              </a:lnSpc>
            </a:pPr>
            <a:r>
              <a:rPr lang="hu" sz="2800" dirty="0" smtClean="0">
                <a:solidFill>
                  <a:schemeClr val="tx1"/>
                </a:solidFill>
                <a:latin typeface="+mn-lt"/>
              </a:rPr>
              <a:t>Hőhullámoknak </a:t>
            </a:r>
            <a:r>
              <a:rPr lang="hu" sz="2800" dirty="0">
                <a:solidFill>
                  <a:schemeClr val="tx1"/>
                </a:solidFill>
                <a:latin typeface="+mn-lt"/>
              </a:rPr>
              <a:t>való kitettség a várandósság </a:t>
            </a:r>
            <a:r>
              <a:rPr lang="hu" sz="2800" dirty="0" smtClean="0">
                <a:solidFill>
                  <a:schemeClr val="tx1"/>
                </a:solidFill>
                <a:latin typeface="+mn-lt"/>
              </a:rPr>
              <a:t>alatt, </a:t>
            </a:r>
            <a:r>
              <a:rPr lang="hu" sz="2800" dirty="0">
                <a:solidFill>
                  <a:schemeClr val="tx1"/>
                </a:solidFill>
                <a:latin typeface="+mn-lt"/>
              </a:rPr>
              <a:t>és </a:t>
            </a:r>
            <a:r>
              <a:rPr lang="hu" sz="2800" dirty="0" smtClean="0">
                <a:solidFill>
                  <a:schemeClr val="tx1"/>
                </a:solidFill>
                <a:latin typeface="+mn-lt"/>
              </a:rPr>
              <a:t>a szüléssel összefüggő kockázatok </a:t>
            </a:r>
            <a:r>
              <a:rPr lang="hu" sz="2800" i="1" dirty="0" smtClean="0">
                <a:solidFill>
                  <a:schemeClr val="tx1"/>
                </a:solidFill>
                <a:latin typeface="+mn-lt"/>
              </a:rPr>
              <a:t>(Wang </a:t>
            </a:r>
            <a:r>
              <a:rPr lang="hu" sz="2800" i="1" dirty="0">
                <a:solidFill>
                  <a:schemeClr val="tx1"/>
                </a:solidFill>
                <a:latin typeface="+mn-lt"/>
              </a:rPr>
              <a:t>et al.)</a:t>
            </a:r>
            <a:endParaRPr lang="en-GB" sz="2800" i="1" dirty="0">
              <a:solidFill>
                <a:schemeClr val="tx1"/>
              </a:solidFill>
              <a:latin typeface="+mn-lt"/>
            </a:endParaRPr>
          </a:p>
        </p:txBody>
      </p:sp>
    </p:spTree>
    <p:extLst>
      <p:ext uri="{BB962C8B-B14F-4D97-AF65-F5344CB8AC3E}">
        <p14:creationId xmlns:p14="http://schemas.microsoft.com/office/powerpoint/2010/main" val="1586927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30DBE89-C861-369B-013D-96F36B2BE8C3}"/>
              </a:ext>
            </a:extLst>
          </p:cNvPr>
          <p:cNvSpPr>
            <a:spLocks noGrp="1"/>
          </p:cNvSpPr>
          <p:nvPr>
            <p:ph type="title"/>
          </p:nvPr>
        </p:nvSpPr>
        <p:spPr>
          <a:xfrm>
            <a:off x="141302" y="163903"/>
            <a:ext cx="11435180" cy="785004"/>
          </a:xfrm>
        </p:spPr>
        <p:txBody>
          <a:bodyPr rtlCol="0">
            <a:noAutofit/>
          </a:bodyPr>
          <a:lstStyle/>
          <a:p>
            <a:pPr rtl="0"/>
            <a:r>
              <a:rPr lang="hu" sz="3000" dirty="0"/>
              <a:t>Extrém hőség, koraszülés és </a:t>
            </a:r>
            <a:r>
              <a:rPr lang="hu" sz="3000" dirty="0" smtClean="0"/>
              <a:t>halvaszületés</a:t>
            </a:r>
            <a:r>
              <a:rPr lang="hu" sz="3000" dirty="0"/>
              <a:t>: Globális elemzés 14 </a:t>
            </a:r>
            <a:r>
              <a:rPr lang="hu" sz="3000" dirty="0" smtClean="0"/>
              <a:t>alacsony </a:t>
            </a:r>
            <a:r>
              <a:rPr lang="hu" sz="3000" dirty="0"/>
              <a:t>és közepes jövedelmű országban </a:t>
            </a:r>
            <a:r>
              <a:rPr lang="hu" sz="2400" i="1" dirty="0"/>
              <a:t>(McElroy et al.)</a:t>
            </a:r>
            <a:endParaRPr lang="en-GB" sz="2400" i="1" dirty="0"/>
          </a:p>
        </p:txBody>
      </p:sp>
      <p:sp>
        <p:nvSpPr>
          <p:cNvPr id="3" name="Tartalom helye 2">
            <a:extLst>
              <a:ext uri="{FF2B5EF4-FFF2-40B4-BE49-F238E27FC236}">
                <a16:creationId xmlns:a16="http://schemas.microsoft.com/office/drawing/2014/main" id="{74260A84-206B-23AE-DC0A-030029E2A3E1}"/>
              </a:ext>
            </a:extLst>
          </p:cNvPr>
          <p:cNvSpPr>
            <a:spLocks noGrp="1"/>
          </p:cNvSpPr>
          <p:nvPr>
            <p:ph idx="1"/>
          </p:nvPr>
        </p:nvSpPr>
        <p:spPr>
          <a:xfrm>
            <a:off x="192505" y="2889849"/>
            <a:ext cx="7084899" cy="3478674"/>
          </a:xfrm>
        </p:spPr>
        <p:txBody>
          <a:bodyPr rtlCol="0">
            <a:normAutofit lnSpcReduction="10000"/>
          </a:bodyPr>
          <a:lstStyle/>
          <a:p>
            <a:pPr algn="just">
              <a:spcAft>
                <a:spcPts val="2000"/>
              </a:spcAft>
            </a:pPr>
            <a:r>
              <a:rPr lang="hu-HU" sz="2000" dirty="0" smtClean="0"/>
              <a:t>A vizsgált területeken egyértelmű </a:t>
            </a:r>
            <a:r>
              <a:rPr lang="hu-HU" sz="2000" dirty="0"/>
              <a:t>és pozitív </a:t>
            </a:r>
            <a:r>
              <a:rPr lang="hu-HU" sz="2000" dirty="0" smtClean="0"/>
              <a:t>összefüggés figyelhető meg </a:t>
            </a:r>
            <a:r>
              <a:rPr lang="hu-HU" sz="2000" dirty="0"/>
              <a:t>az extrém hőség meghatározott küszöbértékeit meghaladó hőmérsékletek és a koraszülés, valamint a halvaszületés kockázata között. </a:t>
            </a:r>
            <a:endParaRPr lang="hu-HU" sz="2000" dirty="0" smtClean="0"/>
          </a:p>
          <a:p>
            <a:pPr algn="just">
              <a:spcAft>
                <a:spcPts val="2000"/>
              </a:spcAft>
            </a:pPr>
            <a:r>
              <a:rPr lang="hu-HU" sz="2000" dirty="0" smtClean="0"/>
              <a:t>A hőhatásnak </a:t>
            </a:r>
            <a:r>
              <a:rPr lang="hu-HU" sz="2000" dirty="0"/>
              <a:t>való kitettség eltérő időszakokban növelheti a koraszülés és a halvaszületés kockázatát. A magas hőmérséklet azonnali hatása a koraszülések esetében jelentkezik, míg a halvaszületés kockázata három-öt nappal a szélsőséges hőmérséklet után növeli a kockázatot.</a:t>
            </a:r>
          </a:p>
        </p:txBody>
      </p:sp>
      <p:pic>
        <p:nvPicPr>
          <p:cNvPr id="7" name="Kép 6">
            <a:extLst>
              <a:ext uri="{FF2B5EF4-FFF2-40B4-BE49-F238E27FC236}">
                <a16:creationId xmlns:a16="http://schemas.microsoft.com/office/drawing/2014/main" id="{AAE0E73C-9C04-D896-0D52-A4F42EA4EE9D}"/>
              </a:ext>
            </a:extLst>
          </p:cNvPr>
          <p:cNvPicPr>
            <a:picLocks noChangeAspect="1"/>
          </p:cNvPicPr>
          <p:nvPr/>
        </p:nvPicPr>
        <p:blipFill>
          <a:blip r:embed="rId2"/>
          <a:stretch>
            <a:fillRect/>
          </a:stretch>
        </p:blipFill>
        <p:spPr>
          <a:xfrm>
            <a:off x="7277404" y="1209589"/>
            <a:ext cx="4914596" cy="3776479"/>
          </a:xfrm>
          <a:prstGeom prst="rect">
            <a:avLst/>
          </a:prstGeom>
        </p:spPr>
      </p:pic>
      <p:sp>
        <p:nvSpPr>
          <p:cNvPr id="4" name="Szövegdoboz 3">
            <a:extLst>
              <a:ext uri="{FF2B5EF4-FFF2-40B4-BE49-F238E27FC236}">
                <a16:creationId xmlns:a16="http://schemas.microsoft.com/office/drawing/2014/main" id="{5BDADBA4-6E59-A079-CC6A-C3D960CE131A}"/>
              </a:ext>
            </a:extLst>
          </p:cNvPr>
          <p:cNvSpPr txBox="1"/>
          <p:nvPr/>
        </p:nvSpPr>
        <p:spPr>
          <a:xfrm>
            <a:off x="7393153" y="5181869"/>
            <a:ext cx="4688305" cy="830997"/>
          </a:xfrm>
          <a:prstGeom prst="rect">
            <a:avLst/>
          </a:prstGeom>
          <a:noFill/>
        </p:spPr>
        <p:txBody>
          <a:bodyPr wrap="square">
            <a:spAutoFit/>
          </a:bodyPr>
          <a:lstStyle/>
          <a:p>
            <a:r>
              <a:rPr lang="hu-HU" sz="1200" dirty="0" err="1">
                <a:solidFill>
                  <a:schemeClr val="bg1">
                    <a:lumMod val="50000"/>
                  </a:schemeClr>
                </a:solidFill>
              </a:rPr>
              <a:t>McElroy</a:t>
            </a:r>
            <a:r>
              <a:rPr lang="hu-HU" sz="1200" dirty="0">
                <a:solidFill>
                  <a:schemeClr val="bg1">
                    <a:lumMod val="50000"/>
                  </a:schemeClr>
                </a:solidFill>
              </a:rPr>
              <a:t>, S., </a:t>
            </a:r>
            <a:r>
              <a:rPr lang="hu-HU" sz="1200" dirty="0" err="1">
                <a:solidFill>
                  <a:schemeClr val="bg1">
                    <a:lumMod val="50000"/>
                  </a:schemeClr>
                </a:solidFill>
              </a:rPr>
              <a:t>Ilango</a:t>
            </a:r>
            <a:r>
              <a:rPr lang="hu-HU" sz="1200" dirty="0">
                <a:solidFill>
                  <a:schemeClr val="bg1">
                    <a:lumMod val="50000"/>
                  </a:schemeClr>
                </a:solidFill>
              </a:rPr>
              <a:t>, S., </a:t>
            </a:r>
            <a:r>
              <a:rPr lang="hu-HU" sz="1200" dirty="0" err="1">
                <a:solidFill>
                  <a:schemeClr val="bg1">
                    <a:lumMod val="50000"/>
                  </a:schemeClr>
                </a:solidFill>
              </a:rPr>
              <a:t>Dimitrova</a:t>
            </a:r>
            <a:r>
              <a:rPr lang="hu-HU" sz="1200" dirty="0">
                <a:solidFill>
                  <a:schemeClr val="bg1">
                    <a:lumMod val="50000"/>
                  </a:schemeClr>
                </a:solidFill>
              </a:rPr>
              <a:t>, A., </a:t>
            </a:r>
            <a:r>
              <a:rPr lang="hu-HU" sz="1200" dirty="0" err="1">
                <a:solidFill>
                  <a:schemeClr val="bg1">
                    <a:lumMod val="50000"/>
                  </a:schemeClr>
                </a:solidFill>
              </a:rPr>
              <a:t>Gershunov</a:t>
            </a:r>
            <a:r>
              <a:rPr lang="hu-HU" sz="1200" dirty="0">
                <a:solidFill>
                  <a:schemeClr val="bg1">
                    <a:lumMod val="50000"/>
                  </a:schemeClr>
                </a:solidFill>
              </a:rPr>
              <a:t>, A., &amp; </a:t>
            </a:r>
            <a:r>
              <a:rPr lang="hu-HU" sz="1200" dirty="0" err="1">
                <a:solidFill>
                  <a:schemeClr val="bg1">
                    <a:lumMod val="50000"/>
                  </a:schemeClr>
                </a:solidFill>
              </a:rPr>
              <a:t>Benmarhnia</a:t>
            </a:r>
            <a:r>
              <a:rPr lang="hu-HU" sz="1200" dirty="0">
                <a:solidFill>
                  <a:schemeClr val="bg1">
                    <a:lumMod val="50000"/>
                  </a:schemeClr>
                </a:solidFill>
              </a:rPr>
              <a:t>, T. (2022). </a:t>
            </a:r>
            <a:r>
              <a:rPr lang="hu-HU" sz="1200" dirty="0" err="1">
                <a:solidFill>
                  <a:schemeClr val="bg1">
                    <a:lumMod val="50000"/>
                  </a:schemeClr>
                </a:solidFill>
              </a:rPr>
              <a:t>Extreme</a:t>
            </a:r>
            <a:r>
              <a:rPr lang="hu-HU" sz="1200" dirty="0">
                <a:solidFill>
                  <a:schemeClr val="bg1">
                    <a:lumMod val="50000"/>
                  </a:schemeClr>
                </a:solidFill>
              </a:rPr>
              <a:t> </a:t>
            </a:r>
            <a:r>
              <a:rPr lang="hu-HU" sz="1200" dirty="0" err="1">
                <a:solidFill>
                  <a:schemeClr val="bg1">
                    <a:lumMod val="50000"/>
                  </a:schemeClr>
                </a:solidFill>
              </a:rPr>
              <a:t>heat</a:t>
            </a:r>
            <a:r>
              <a:rPr lang="hu-HU" sz="1200" dirty="0">
                <a:solidFill>
                  <a:schemeClr val="bg1">
                    <a:lumMod val="50000"/>
                  </a:schemeClr>
                </a:solidFill>
              </a:rPr>
              <a:t>, </a:t>
            </a:r>
            <a:r>
              <a:rPr lang="hu-HU" sz="1200" dirty="0" err="1">
                <a:solidFill>
                  <a:schemeClr val="bg1">
                    <a:lumMod val="50000"/>
                  </a:schemeClr>
                </a:solidFill>
              </a:rPr>
              <a:t>preterm</a:t>
            </a:r>
            <a:r>
              <a:rPr lang="hu-HU" sz="1200" dirty="0">
                <a:solidFill>
                  <a:schemeClr val="bg1">
                    <a:lumMod val="50000"/>
                  </a:schemeClr>
                </a:solidFill>
              </a:rPr>
              <a:t> </a:t>
            </a:r>
            <a:r>
              <a:rPr lang="hu-HU" sz="1200" dirty="0" err="1">
                <a:solidFill>
                  <a:schemeClr val="bg1">
                    <a:lumMod val="50000"/>
                  </a:schemeClr>
                </a:solidFill>
              </a:rPr>
              <a:t>birth</a:t>
            </a:r>
            <a:r>
              <a:rPr lang="hu-HU" sz="1200" dirty="0">
                <a:solidFill>
                  <a:schemeClr val="bg1">
                    <a:lumMod val="50000"/>
                  </a:schemeClr>
                </a:solidFill>
              </a:rPr>
              <a:t>, and </a:t>
            </a:r>
            <a:r>
              <a:rPr lang="hu-HU" sz="1200" dirty="0" err="1">
                <a:solidFill>
                  <a:schemeClr val="bg1">
                    <a:lumMod val="50000"/>
                  </a:schemeClr>
                </a:solidFill>
              </a:rPr>
              <a:t>stillbirth</a:t>
            </a:r>
            <a:r>
              <a:rPr lang="hu-HU" sz="1200" dirty="0">
                <a:solidFill>
                  <a:schemeClr val="bg1">
                    <a:lumMod val="50000"/>
                  </a:schemeClr>
                </a:solidFill>
              </a:rPr>
              <a:t>: A </a:t>
            </a:r>
            <a:r>
              <a:rPr lang="hu-HU" sz="1200" dirty="0" err="1">
                <a:solidFill>
                  <a:schemeClr val="bg1">
                    <a:lumMod val="50000"/>
                  </a:schemeClr>
                </a:solidFill>
              </a:rPr>
              <a:t>global</a:t>
            </a:r>
            <a:r>
              <a:rPr lang="hu-HU" sz="1200" dirty="0">
                <a:solidFill>
                  <a:schemeClr val="bg1">
                    <a:lumMod val="50000"/>
                  </a:schemeClr>
                </a:solidFill>
              </a:rPr>
              <a:t> </a:t>
            </a:r>
            <a:r>
              <a:rPr lang="hu-HU" sz="1200" dirty="0" err="1">
                <a:solidFill>
                  <a:schemeClr val="bg1">
                    <a:lumMod val="50000"/>
                  </a:schemeClr>
                </a:solidFill>
              </a:rPr>
              <a:t>analysis</a:t>
            </a:r>
            <a:r>
              <a:rPr lang="hu-HU" sz="1200" dirty="0">
                <a:solidFill>
                  <a:schemeClr val="bg1">
                    <a:lumMod val="50000"/>
                  </a:schemeClr>
                </a:solidFill>
              </a:rPr>
              <a:t> </a:t>
            </a:r>
            <a:r>
              <a:rPr lang="hu-HU" sz="1200" dirty="0" err="1">
                <a:solidFill>
                  <a:schemeClr val="bg1">
                    <a:lumMod val="50000"/>
                  </a:schemeClr>
                </a:solidFill>
              </a:rPr>
              <a:t>across</a:t>
            </a:r>
            <a:r>
              <a:rPr lang="hu-HU" sz="1200" dirty="0">
                <a:solidFill>
                  <a:schemeClr val="bg1">
                    <a:lumMod val="50000"/>
                  </a:schemeClr>
                </a:solidFill>
              </a:rPr>
              <a:t> 14 </a:t>
            </a:r>
            <a:r>
              <a:rPr lang="hu-HU" sz="1200" dirty="0" err="1">
                <a:solidFill>
                  <a:schemeClr val="bg1">
                    <a:lumMod val="50000"/>
                  </a:schemeClr>
                </a:solidFill>
              </a:rPr>
              <a:t>lower-middle</a:t>
            </a:r>
            <a:r>
              <a:rPr lang="hu-HU" sz="1200" dirty="0">
                <a:solidFill>
                  <a:schemeClr val="bg1">
                    <a:lumMod val="50000"/>
                  </a:schemeClr>
                </a:solidFill>
              </a:rPr>
              <a:t> </a:t>
            </a:r>
            <a:r>
              <a:rPr lang="hu-HU" sz="1200" dirty="0" err="1">
                <a:solidFill>
                  <a:schemeClr val="bg1">
                    <a:lumMod val="50000"/>
                  </a:schemeClr>
                </a:solidFill>
              </a:rPr>
              <a:t>income</a:t>
            </a:r>
            <a:r>
              <a:rPr lang="hu-HU" sz="1200" dirty="0">
                <a:solidFill>
                  <a:schemeClr val="bg1">
                    <a:lumMod val="50000"/>
                  </a:schemeClr>
                </a:solidFill>
              </a:rPr>
              <a:t> </a:t>
            </a:r>
            <a:r>
              <a:rPr lang="hu-HU" sz="1200" dirty="0" err="1">
                <a:solidFill>
                  <a:schemeClr val="bg1">
                    <a:lumMod val="50000"/>
                  </a:schemeClr>
                </a:solidFill>
              </a:rPr>
              <a:t>countries</a:t>
            </a:r>
            <a:r>
              <a:rPr lang="hu-HU" sz="1200" dirty="0">
                <a:solidFill>
                  <a:schemeClr val="bg1">
                    <a:lumMod val="50000"/>
                  </a:schemeClr>
                </a:solidFill>
              </a:rPr>
              <a:t>. </a:t>
            </a:r>
            <a:r>
              <a:rPr lang="hu-HU" sz="1200" i="1" dirty="0" err="1">
                <a:solidFill>
                  <a:schemeClr val="bg1">
                    <a:lumMod val="50000"/>
                  </a:schemeClr>
                </a:solidFill>
              </a:rPr>
              <a:t>Environment</a:t>
            </a:r>
            <a:r>
              <a:rPr lang="hu-HU" sz="1200" i="1" dirty="0">
                <a:solidFill>
                  <a:schemeClr val="bg1">
                    <a:lumMod val="50000"/>
                  </a:schemeClr>
                </a:solidFill>
              </a:rPr>
              <a:t> International</a:t>
            </a:r>
            <a:r>
              <a:rPr lang="hu-HU" sz="1200" dirty="0">
                <a:solidFill>
                  <a:schemeClr val="bg1">
                    <a:lumMod val="50000"/>
                  </a:schemeClr>
                </a:solidFill>
              </a:rPr>
              <a:t>, </a:t>
            </a:r>
            <a:r>
              <a:rPr lang="hu-HU" sz="1200" i="1" dirty="0">
                <a:solidFill>
                  <a:schemeClr val="bg1">
                    <a:lumMod val="50000"/>
                  </a:schemeClr>
                </a:solidFill>
              </a:rPr>
              <a:t>158</a:t>
            </a:r>
            <a:r>
              <a:rPr lang="hu-HU" sz="1200" dirty="0">
                <a:solidFill>
                  <a:schemeClr val="bg1">
                    <a:lumMod val="50000"/>
                  </a:schemeClr>
                </a:solidFill>
              </a:rPr>
              <a:t>, 106902. https://doi.org/10.1016/J.ENVINT.2021.106902</a:t>
            </a:r>
          </a:p>
        </p:txBody>
      </p:sp>
    </p:spTree>
    <p:extLst>
      <p:ext uri="{BB962C8B-B14F-4D97-AF65-F5344CB8AC3E}">
        <p14:creationId xmlns:p14="http://schemas.microsoft.com/office/powerpoint/2010/main" val="1835027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E083DCAD-78EB-86AB-E779-68C155B01FEB}"/>
              </a:ext>
            </a:extLst>
          </p:cNvPr>
          <p:cNvSpPr>
            <a:spLocks noGrp="1"/>
          </p:cNvSpPr>
          <p:nvPr>
            <p:ph idx="1"/>
          </p:nvPr>
        </p:nvSpPr>
        <p:spPr>
          <a:xfrm>
            <a:off x="192088" y="934775"/>
            <a:ext cx="7451736" cy="5093897"/>
          </a:xfrm>
        </p:spPr>
        <p:txBody>
          <a:bodyPr rtlCol="0">
            <a:noAutofit/>
          </a:bodyPr>
          <a:lstStyle/>
          <a:p>
            <a:pPr rtl="0">
              <a:lnSpc>
                <a:spcPct val="100000"/>
              </a:lnSpc>
              <a:spcBef>
                <a:spcPts val="0"/>
              </a:spcBef>
            </a:pPr>
            <a:r>
              <a:rPr lang="hu-HU" sz="1600" b="1" i="0" u="none" strike="noStrike" dirty="0" smtClean="0"/>
              <a:t>Veleszületett rendellenességek </a:t>
            </a:r>
            <a:r>
              <a:rPr lang="hu-HU" sz="1600" b="0" i="0" u="none" strike="noStrike" dirty="0" smtClean="0"/>
              <a:t>(hat tanulmány, ellentmondásos eredmények)</a:t>
            </a:r>
          </a:p>
          <a:p>
            <a:pPr lvl="1" algn="just" rtl="0">
              <a:spcBef>
                <a:spcPts val="0"/>
              </a:spcBef>
            </a:pPr>
            <a:r>
              <a:rPr lang="hu-HU" sz="1600" b="0" i="0" u="none" strike="noStrike" dirty="0" smtClean="0"/>
              <a:t>a magas hőmérséklet és a veleszületett szívrendellenességek közötti összefüggés </a:t>
            </a:r>
            <a:endParaRPr lang="hu-HU" sz="1600" b="0" i="0" u="none" strike="noStrike" baseline="0" dirty="0" smtClean="0"/>
          </a:p>
          <a:p>
            <a:pPr lvl="2">
              <a:lnSpc>
                <a:spcPct val="110000"/>
              </a:lnSpc>
              <a:spcBef>
                <a:spcPts val="0"/>
              </a:spcBef>
            </a:pPr>
            <a:r>
              <a:rPr lang="hu-HU" sz="1400" b="0" i="0" u="none" strike="noStrike" dirty="0" smtClean="0"/>
              <a:t>a napi 30 </a:t>
            </a:r>
            <a:r>
              <a:rPr lang="hu-HU" sz="1400" b="0" i="0" u="none" strike="noStrike" baseline="30000" dirty="0" err="1" smtClean="0"/>
              <a:t>o</a:t>
            </a:r>
            <a:r>
              <a:rPr lang="hu-HU" sz="1400" b="0" i="0" u="none" strike="noStrike" dirty="0" err="1" smtClean="0"/>
              <a:t>C-os</a:t>
            </a:r>
            <a:r>
              <a:rPr lang="hu-HU" sz="1400" b="0" i="0" u="none" strike="noStrike" dirty="0" smtClean="0"/>
              <a:t> maximális környezeti hőmérsékletnek való anyai kitettség szignifikánsan összefügg a többszörös és nem kritikus veleszületett </a:t>
            </a:r>
            <a:r>
              <a:rPr lang="hu-HU" sz="1400" dirty="0" smtClean="0"/>
              <a:t>szívrendellenességek </a:t>
            </a:r>
            <a:r>
              <a:rPr lang="hu-HU" sz="1400" b="0" i="0" u="none" strike="noStrike" dirty="0" smtClean="0"/>
              <a:t>kockázatával.</a:t>
            </a:r>
            <a:endParaRPr lang="hu-HU" sz="1400" b="0" i="0" u="none" strike="noStrike" baseline="0" dirty="0" smtClean="0"/>
          </a:p>
          <a:p>
            <a:pPr lvl="2">
              <a:lnSpc>
                <a:spcPct val="110000"/>
              </a:lnSpc>
              <a:spcBef>
                <a:spcPts val="0"/>
              </a:spcBef>
            </a:pPr>
            <a:r>
              <a:rPr lang="hu-HU" sz="1400" b="0" i="0" u="none" strike="noStrike" dirty="0" smtClean="0"/>
              <a:t>a nem kritikus </a:t>
            </a:r>
            <a:r>
              <a:rPr lang="hu-HU" sz="1400" dirty="0" smtClean="0"/>
              <a:t>szívrendellenességek </a:t>
            </a:r>
            <a:r>
              <a:rPr lang="hu-HU" sz="1400" b="0" i="0" u="none" strike="noStrike" dirty="0" smtClean="0"/>
              <a:t>kockázata tovább nőtt a szélsőséges nyári hőségnek való kitettség esetén</a:t>
            </a:r>
            <a:endParaRPr lang="hu-HU" sz="1400" b="0" i="0" u="none" strike="noStrike" baseline="0" dirty="0" smtClean="0"/>
          </a:p>
          <a:p>
            <a:pPr lvl="1" algn="just">
              <a:spcBef>
                <a:spcPts val="0"/>
              </a:spcBef>
            </a:pPr>
            <a:r>
              <a:rPr lang="hu-HU" sz="1600" dirty="0" smtClean="0"/>
              <a:t>az idegcső-rendellenességek és a magas hőmérséklet (&gt;30°C) között enyhe pozitív összefüggés figyelhető meg, ami arra utal, hogy a megemelkedett hőmérséklet hozzájárulhat ezen rendellenességek kialakulásának kockázatához.</a:t>
            </a:r>
            <a:r>
              <a:rPr lang="hu-HU" sz="1600" b="0" i="0" u="none" strike="noStrike" dirty="0" smtClean="0"/>
              <a:t>. </a:t>
            </a:r>
            <a:endParaRPr lang="hu-HU" sz="1600" b="0" i="0" u="none" strike="noStrike" baseline="0" dirty="0" smtClean="0"/>
          </a:p>
          <a:p>
            <a:pPr rtl="0">
              <a:spcBef>
                <a:spcPts val="0"/>
              </a:spcBef>
            </a:pPr>
            <a:r>
              <a:rPr lang="hu-HU" sz="1600" b="1" i="0" u="none" strike="noStrike" dirty="0" smtClean="0"/>
              <a:t>Csökkent a placenta tömege és térfogata </a:t>
            </a:r>
            <a:r>
              <a:rPr lang="hu-HU" sz="1600" b="0" i="0" u="none" strike="noStrike" dirty="0" smtClean="0"/>
              <a:t>(egy tanulmány)</a:t>
            </a:r>
          </a:p>
          <a:p>
            <a:pPr lvl="1" rtl="0">
              <a:spcBef>
                <a:spcPts val="0"/>
              </a:spcBef>
            </a:pPr>
            <a:r>
              <a:rPr lang="hu-HU" sz="1600" b="0" i="0" u="none" strike="noStrike" dirty="0" smtClean="0"/>
              <a:t>negatív összefüggés a magas hőmérséklet és a placenta tömege és térfogata között, valamint pozitív összefüggés a placenta működésének hatékonyságával</a:t>
            </a:r>
            <a:endParaRPr lang="hu-HU" sz="1600" dirty="0" smtClean="0"/>
          </a:p>
          <a:p>
            <a:pPr rtl="0">
              <a:spcBef>
                <a:spcPts val="0"/>
              </a:spcBef>
            </a:pPr>
            <a:r>
              <a:rPr lang="hu-HU" sz="1600" b="1" i="0" u="none" strike="noStrike" dirty="0" smtClean="0"/>
              <a:t>Vetélés</a:t>
            </a:r>
            <a:r>
              <a:rPr lang="hu-HU" sz="1600" b="0" i="0" u="none" strike="noStrike" dirty="0" smtClean="0"/>
              <a:t> (két tanulmány, ellentmondásos eredmények)</a:t>
            </a:r>
          </a:p>
          <a:p>
            <a:pPr lvl="1" rtl="0">
              <a:spcBef>
                <a:spcPts val="0"/>
              </a:spcBef>
            </a:pPr>
            <a:r>
              <a:rPr lang="hu-HU" sz="1600" b="0" i="0" u="none" strike="noStrike" dirty="0" smtClean="0"/>
              <a:t>1. vizsgálat: a kórházi kezelést megelőző két hónapban a mérsékelten magas hőmérsékletnek (23,1 </a:t>
            </a:r>
            <a:r>
              <a:rPr lang="hu-HU" sz="1600" b="0" i="0" u="none" strike="noStrike" baseline="30000" dirty="0" err="1" smtClean="0"/>
              <a:t>o</a:t>
            </a:r>
            <a:r>
              <a:rPr lang="hu-HU" sz="1600" b="0" i="0" u="none" strike="noStrike" dirty="0" err="1" smtClean="0"/>
              <a:t>C</a:t>
            </a:r>
            <a:r>
              <a:rPr lang="hu-HU" sz="1600" b="0" i="0" u="none" strike="noStrike" dirty="0" smtClean="0"/>
              <a:t>) való kitettség növelte a vetélés kockázatát (OR=1,243) a 28. terhességi hét előtt.</a:t>
            </a:r>
          </a:p>
          <a:p>
            <a:pPr lvl="1" rtl="0">
              <a:spcBef>
                <a:spcPts val="0"/>
              </a:spcBef>
            </a:pPr>
            <a:r>
              <a:rPr lang="hu-HU" sz="1600" b="0" i="0" u="none" strike="noStrike" dirty="0" smtClean="0"/>
              <a:t>2. tanulmány: lehetséges összefüggés az emelkedett hőmérséklet és a vetélések között, de az eredmények statisztikailag nem voltak szignifikánsak.</a:t>
            </a:r>
            <a:endParaRPr lang="hu-HU" sz="1600" b="0" i="0" u="none" strike="noStrike" baseline="0" dirty="0" smtClean="0"/>
          </a:p>
          <a:p>
            <a:pPr rtl="0">
              <a:lnSpc>
                <a:spcPct val="100000"/>
              </a:lnSpc>
              <a:spcBef>
                <a:spcPts val="0"/>
              </a:spcBef>
            </a:pPr>
            <a:endParaRPr lang="hu-HU" sz="1600" b="0" i="0" u="none" strike="noStrike" baseline="0" dirty="0"/>
          </a:p>
          <a:p>
            <a:pPr rtl="0">
              <a:lnSpc>
                <a:spcPct val="100000"/>
              </a:lnSpc>
              <a:spcBef>
                <a:spcPts val="0"/>
              </a:spcBef>
            </a:pPr>
            <a:endParaRPr lang="en-GB" sz="1600" dirty="0"/>
          </a:p>
        </p:txBody>
      </p:sp>
      <p:sp>
        <p:nvSpPr>
          <p:cNvPr id="4" name="Cím 1">
            <a:extLst>
              <a:ext uri="{FF2B5EF4-FFF2-40B4-BE49-F238E27FC236}">
                <a16:creationId xmlns:a16="http://schemas.microsoft.com/office/drawing/2014/main" id="{2A5AE24D-941E-70E8-1C30-0957E77628CB}"/>
              </a:ext>
            </a:extLst>
          </p:cNvPr>
          <p:cNvSpPr>
            <a:spLocks noGrp="1"/>
          </p:cNvSpPr>
          <p:nvPr>
            <p:ph type="title"/>
          </p:nvPr>
        </p:nvSpPr>
        <p:spPr>
          <a:xfrm>
            <a:off x="192088" y="168729"/>
            <a:ext cx="11896725" cy="685493"/>
          </a:xfrm>
        </p:spPr>
        <p:txBody>
          <a:bodyPr rtlCol="0">
            <a:noAutofit/>
          </a:bodyPr>
          <a:lstStyle/>
          <a:p>
            <a:pPr rtl="0"/>
            <a:r>
              <a:rPr lang="hu" sz="3000" dirty="0"/>
              <a:t>Emelkedett környezeti hőmérséklet </a:t>
            </a:r>
            <a:r>
              <a:rPr lang="hu" sz="3000" dirty="0" smtClean="0"/>
              <a:t>– magzati egészségkockázatok</a:t>
            </a:r>
            <a:br>
              <a:rPr lang="hu" sz="3000" dirty="0" smtClean="0"/>
            </a:br>
            <a:r>
              <a:rPr lang="hu" sz="2400" i="1" dirty="0" smtClean="0"/>
              <a:t>(Dalugoda </a:t>
            </a:r>
            <a:r>
              <a:rPr lang="hu" sz="2400" i="1" dirty="0"/>
              <a:t>et al.)</a:t>
            </a:r>
            <a:endParaRPr lang="en-GB" sz="2400" dirty="0"/>
          </a:p>
        </p:txBody>
      </p:sp>
      <p:sp>
        <p:nvSpPr>
          <p:cNvPr id="6" name="Szövegdoboz 5">
            <a:extLst>
              <a:ext uri="{FF2B5EF4-FFF2-40B4-BE49-F238E27FC236}">
                <a16:creationId xmlns:a16="http://schemas.microsoft.com/office/drawing/2014/main" id="{C9A9BEFD-D7F7-0A9D-AE39-2E812557BB06}"/>
              </a:ext>
            </a:extLst>
          </p:cNvPr>
          <p:cNvSpPr txBox="1"/>
          <p:nvPr/>
        </p:nvSpPr>
        <p:spPr>
          <a:xfrm>
            <a:off x="7045234" y="6028673"/>
            <a:ext cx="5043579" cy="276999"/>
          </a:xfrm>
          <a:prstGeom prst="rect">
            <a:avLst/>
          </a:prstGeom>
          <a:noFill/>
        </p:spPr>
        <p:txBody>
          <a:bodyPr wrap="square" rtlCol="0">
            <a:spAutoFit/>
          </a:bodyPr>
          <a:lstStyle/>
          <a:p>
            <a:pPr rtl="0"/>
            <a:r>
              <a:rPr lang="hu" sz="1200">
                <a:hlinkClick r:id="rId2"/>
              </a:rPr>
              <a:t>https://www.cardiosmart.org/assets/infographic/congenital-heart-defects</a:t>
            </a:r>
            <a:r>
              <a:rPr lang="hu" sz="1200"/>
              <a:t> </a:t>
            </a:r>
            <a:endParaRPr lang="en-GB" sz="1200" dirty="0"/>
          </a:p>
        </p:txBody>
      </p:sp>
      <p:pic>
        <p:nvPicPr>
          <p:cNvPr id="10" name="Kép 9">
            <a:extLst>
              <a:ext uri="{FF2B5EF4-FFF2-40B4-BE49-F238E27FC236}">
                <a16:creationId xmlns:a16="http://schemas.microsoft.com/office/drawing/2014/main" id="{86AB8538-8678-D108-3A39-695E48921C0A}"/>
              </a:ext>
            </a:extLst>
          </p:cNvPr>
          <p:cNvPicPr>
            <a:picLocks noChangeAspect="1"/>
          </p:cNvPicPr>
          <p:nvPr/>
        </p:nvPicPr>
        <p:blipFill>
          <a:blip r:embed="rId3"/>
          <a:stretch>
            <a:fillRect/>
          </a:stretch>
        </p:blipFill>
        <p:spPr>
          <a:xfrm>
            <a:off x="7643824" y="657776"/>
            <a:ext cx="4154996" cy="5370897"/>
          </a:xfrm>
          <a:prstGeom prst="rect">
            <a:avLst/>
          </a:prstGeom>
        </p:spPr>
      </p:pic>
      <p:sp>
        <p:nvSpPr>
          <p:cNvPr id="2" name="Szövegdoboz 1">
            <a:extLst>
              <a:ext uri="{FF2B5EF4-FFF2-40B4-BE49-F238E27FC236}">
                <a16:creationId xmlns:a16="http://schemas.microsoft.com/office/drawing/2014/main" id="{D8027A38-A0B9-094E-5DC9-7DA8E3974D6F}"/>
              </a:ext>
            </a:extLst>
          </p:cNvPr>
          <p:cNvSpPr txBox="1"/>
          <p:nvPr/>
        </p:nvSpPr>
        <p:spPr>
          <a:xfrm>
            <a:off x="0" y="6109225"/>
            <a:ext cx="6166984" cy="261610"/>
          </a:xfrm>
          <a:prstGeom prst="rect">
            <a:avLst/>
          </a:prstGeom>
          <a:noFill/>
        </p:spPr>
        <p:txBody>
          <a:bodyPr wrap="square">
            <a:spAutoFit/>
          </a:bodyPr>
          <a:lstStyle/>
          <a:p>
            <a:pPr algn="l"/>
            <a:r>
              <a:rPr lang="en-GB" sz="1100" b="0" i="0" u="none" strike="noStrike" baseline="0" dirty="0" smtClean="0">
                <a:solidFill>
                  <a:schemeClr val="bg1">
                    <a:lumMod val="50000"/>
                  </a:schemeClr>
                </a:solidFill>
              </a:rPr>
              <a:t>doi.org/10.3390/ijerph19031771</a:t>
            </a:r>
            <a:endParaRPr lang="en-GB" sz="3200" dirty="0">
              <a:solidFill>
                <a:schemeClr val="bg1">
                  <a:lumMod val="50000"/>
                </a:schemeClr>
              </a:solidFill>
            </a:endParaRPr>
          </a:p>
        </p:txBody>
      </p:sp>
    </p:spTree>
    <p:extLst>
      <p:ext uri="{BB962C8B-B14F-4D97-AF65-F5344CB8AC3E}">
        <p14:creationId xmlns:p14="http://schemas.microsoft.com/office/powerpoint/2010/main" val="3627695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825260" y="2173858"/>
            <a:ext cx="10386203" cy="2518912"/>
          </a:xfrm>
        </p:spPr>
        <p:txBody>
          <a:bodyPr rtlCol="0">
            <a:normAutofit fontScale="90000"/>
          </a:bodyPr>
          <a:lstStyle/>
          <a:p>
            <a:pPr algn="ctr" rtl="0">
              <a:lnSpc>
                <a:spcPct val="110000"/>
              </a:lnSpc>
            </a:pPr>
            <a:r>
              <a:rPr lang="hu" b="1" dirty="0"/>
              <a:t>Az éghajlatváltozás hatása a </a:t>
            </a:r>
            <a:r>
              <a:rPr lang="hu" b="1" dirty="0" smtClean="0"/>
              <a:t>várandósságra és </a:t>
            </a:r>
            <a:r>
              <a:rPr lang="hu" b="1" dirty="0"/>
              <a:t>a </a:t>
            </a:r>
            <a:r>
              <a:rPr lang="hu" b="1" dirty="0" smtClean="0"/>
              <a:t>termékenységre</a:t>
            </a:r>
            <a:r>
              <a:rPr lang="hu" dirty="0"/>
              <a:t> </a:t>
            </a:r>
          </a:p>
        </p:txBody>
      </p:sp>
    </p:spTree>
    <p:extLst>
      <p:ext uri="{BB962C8B-B14F-4D97-AF65-F5344CB8AC3E}">
        <p14:creationId xmlns:p14="http://schemas.microsoft.com/office/powerpoint/2010/main" val="3101263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a:extLst>
              <a:ext uri="{FF2B5EF4-FFF2-40B4-BE49-F238E27FC236}">
                <a16:creationId xmlns:a16="http://schemas.microsoft.com/office/drawing/2014/main" id="{F61C5B81-C726-C71F-7672-536AD07FE99F}"/>
              </a:ext>
            </a:extLst>
          </p:cNvPr>
          <p:cNvGraphicFramePr>
            <a:graphicFrameLocks noGrp="1"/>
          </p:cNvGraphicFramePr>
          <p:nvPr>
            <p:ph idx="1"/>
            <p:extLst>
              <p:ext uri="{D42A27DB-BD31-4B8C-83A1-F6EECF244321}">
                <p14:modId xmlns:p14="http://schemas.microsoft.com/office/powerpoint/2010/main" val="1188966190"/>
              </p:ext>
            </p:extLst>
          </p:nvPr>
        </p:nvGraphicFramePr>
        <p:xfrm>
          <a:off x="192088" y="935038"/>
          <a:ext cx="11896725" cy="5370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ím 1">
            <a:extLst>
              <a:ext uri="{FF2B5EF4-FFF2-40B4-BE49-F238E27FC236}">
                <a16:creationId xmlns:a16="http://schemas.microsoft.com/office/drawing/2014/main" id="{2A5AE24D-941E-70E8-1C30-0957E77628CB}"/>
              </a:ext>
            </a:extLst>
          </p:cNvPr>
          <p:cNvSpPr>
            <a:spLocks noGrp="1"/>
          </p:cNvSpPr>
          <p:nvPr>
            <p:ph type="title"/>
          </p:nvPr>
        </p:nvSpPr>
        <p:spPr>
          <a:xfrm>
            <a:off x="192088" y="168729"/>
            <a:ext cx="11896725" cy="685493"/>
          </a:xfrm>
        </p:spPr>
        <p:txBody>
          <a:bodyPr rtlCol="0">
            <a:noAutofit/>
          </a:bodyPr>
          <a:lstStyle/>
          <a:p>
            <a:pPr rtl="0"/>
            <a:r>
              <a:rPr lang="hu" sz="3000" dirty="0"/>
              <a:t>Emelkedett környezeti hőmérséklet </a:t>
            </a:r>
            <a:r>
              <a:rPr lang="hu" sz="3000" dirty="0" smtClean="0"/>
              <a:t>– magzati egészségkockázatok</a:t>
            </a:r>
            <a:br>
              <a:rPr lang="hu" sz="3000" dirty="0" smtClean="0"/>
            </a:br>
            <a:r>
              <a:rPr lang="hu" sz="2400" i="1" dirty="0" smtClean="0"/>
              <a:t>(Dalugoda </a:t>
            </a:r>
            <a:r>
              <a:rPr lang="hu" sz="2400" i="1" dirty="0"/>
              <a:t>et al.)</a:t>
            </a:r>
            <a:endParaRPr lang="en-GB" sz="2400" dirty="0"/>
          </a:p>
        </p:txBody>
      </p:sp>
    </p:spTree>
    <p:extLst>
      <p:ext uri="{BB962C8B-B14F-4D97-AF65-F5344CB8AC3E}">
        <p14:creationId xmlns:p14="http://schemas.microsoft.com/office/powerpoint/2010/main" val="2666596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artalom helye 6"/>
          <p:cNvSpPr>
            <a:spLocks noGrp="1"/>
          </p:cNvSpPr>
          <p:nvPr>
            <p:ph idx="1"/>
          </p:nvPr>
        </p:nvSpPr>
        <p:spPr>
          <a:xfrm>
            <a:off x="192506" y="1397479"/>
            <a:ext cx="7536762" cy="4908193"/>
          </a:xfrm>
        </p:spPr>
        <p:txBody>
          <a:bodyPr>
            <a:normAutofit/>
          </a:bodyPr>
          <a:lstStyle/>
          <a:p>
            <a:pPr marL="0" indent="0" algn="just">
              <a:buNone/>
            </a:pPr>
            <a:r>
              <a:rPr lang="hu-HU" sz="1800" b="1" dirty="0" err="1" smtClean="0"/>
              <a:t>Gesztációs</a:t>
            </a:r>
            <a:r>
              <a:rPr lang="hu-HU" sz="1800" b="1" dirty="0" smtClean="0"/>
              <a:t> diabétesz – GDM (8 tanulmány)</a:t>
            </a:r>
            <a:endParaRPr lang="hu-HU" sz="1800" dirty="0" smtClean="0"/>
          </a:p>
          <a:p>
            <a:pPr algn="just"/>
            <a:r>
              <a:rPr lang="hu-HU" sz="1800" dirty="0" smtClean="0"/>
              <a:t>A </a:t>
            </a:r>
            <a:r>
              <a:rPr lang="hu-HU" sz="1800" dirty="0" err="1" smtClean="0"/>
              <a:t>gesztációs</a:t>
            </a:r>
            <a:r>
              <a:rPr lang="hu-HU" sz="1800" dirty="0" smtClean="0"/>
              <a:t> diabétesz előfordulása, a diagnózis valószínűsége és a szérum glükózszint emelkedése összefüggést mutatott a magasabb környezeti hőmérséklettel, különösen a nyári hónapokban.</a:t>
            </a:r>
          </a:p>
          <a:p>
            <a:pPr algn="just"/>
            <a:r>
              <a:rPr lang="hu-HU" sz="1800" dirty="0" smtClean="0"/>
              <a:t>Egy kanadai kohorszvizsgálat során, amely 12 éven át 396 828 várandós nő 555 911 szülését követte nyomon, közvetlen kapcsolatot azonosítottak a 27. terhességi héten végzett rutinszerű GDM-szűrés előtti 30 napos átlagos külső hőmérséklet (&gt;24°C) és a GDM diagnózis valószínűsége között.</a:t>
            </a:r>
          </a:p>
          <a:p>
            <a:pPr algn="just"/>
            <a:r>
              <a:rPr lang="hu-HU" sz="1800" dirty="0" smtClean="0"/>
              <a:t>A vizsgálat eredményei szerint a 30 napos átlaghőmérséklet minden 10°C-os emelkedése a GDM kockázatának 6-9%-</a:t>
            </a:r>
            <a:r>
              <a:rPr lang="hu-HU" sz="1800" dirty="0" err="1" smtClean="0"/>
              <a:t>os</a:t>
            </a:r>
            <a:r>
              <a:rPr lang="hu-HU" sz="1800" dirty="0" smtClean="0"/>
              <a:t> relatív növekedésével társult. Emellett a nyári időszakban az orális glükóztolerancia teszt elvégzésekor magasabb szérum glükózszinteket figyeltek meg.</a:t>
            </a:r>
            <a:endParaRPr lang="hu-HU" sz="1800" dirty="0"/>
          </a:p>
        </p:txBody>
      </p:sp>
      <p:pic>
        <p:nvPicPr>
          <p:cNvPr id="12" name="Kép 11" descr="A képen diagram látható&#10;&#10;Automatikusan generált leírás">
            <a:extLst>
              <a:ext uri="{FF2B5EF4-FFF2-40B4-BE49-F238E27FC236}">
                <a16:creationId xmlns:a16="http://schemas.microsoft.com/office/drawing/2014/main" id="{F4791BA8-7457-6BBD-E239-CD9622E6998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8971" y="703263"/>
            <a:ext cx="3584668" cy="5010150"/>
          </a:xfrm>
          <a:prstGeom prst="rect">
            <a:avLst/>
          </a:prstGeom>
        </p:spPr>
      </p:pic>
      <p:sp>
        <p:nvSpPr>
          <p:cNvPr id="14" name="Szövegdoboz 13">
            <a:extLst>
              <a:ext uri="{FF2B5EF4-FFF2-40B4-BE49-F238E27FC236}">
                <a16:creationId xmlns:a16="http://schemas.microsoft.com/office/drawing/2014/main" id="{284A764D-35D7-0F33-1C47-92E730D144F9}"/>
              </a:ext>
            </a:extLst>
          </p:cNvPr>
          <p:cNvSpPr txBox="1"/>
          <p:nvPr/>
        </p:nvSpPr>
        <p:spPr>
          <a:xfrm>
            <a:off x="7889105" y="5877738"/>
            <a:ext cx="4199708" cy="276999"/>
          </a:xfrm>
          <a:prstGeom prst="rect">
            <a:avLst/>
          </a:prstGeom>
          <a:noFill/>
        </p:spPr>
        <p:txBody>
          <a:bodyPr wrap="square" rtlCol="0">
            <a:spAutoFit/>
          </a:bodyPr>
          <a:lstStyle/>
          <a:p>
            <a:pPr rtl="0"/>
            <a:r>
              <a:rPr lang="hu" sz="1200">
                <a:hlinkClick r:id="rId3"/>
              </a:rPr>
              <a:t>https://womendeliver.org/putting-gestational-diabetes-focus/</a:t>
            </a:r>
            <a:r>
              <a:rPr lang="hu" sz="1200"/>
              <a:t> </a:t>
            </a:r>
            <a:endParaRPr lang="en-GB" sz="1200" dirty="0"/>
          </a:p>
        </p:txBody>
      </p:sp>
      <p:sp>
        <p:nvSpPr>
          <p:cNvPr id="2" name="Szövegdoboz 1">
            <a:extLst>
              <a:ext uri="{FF2B5EF4-FFF2-40B4-BE49-F238E27FC236}">
                <a16:creationId xmlns:a16="http://schemas.microsoft.com/office/drawing/2014/main" id="{984DA8D0-EE09-B3F1-9626-FC4E59325CB9}"/>
              </a:ext>
            </a:extLst>
          </p:cNvPr>
          <p:cNvSpPr txBox="1"/>
          <p:nvPr/>
        </p:nvSpPr>
        <p:spPr>
          <a:xfrm>
            <a:off x="102641" y="6114331"/>
            <a:ext cx="6166984" cy="261610"/>
          </a:xfrm>
          <a:prstGeom prst="rect">
            <a:avLst/>
          </a:prstGeom>
          <a:noFill/>
        </p:spPr>
        <p:txBody>
          <a:bodyPr wrap="square">
            <a:spAutoFit/>
          </a:bodyPr>
          <a:lstStyle/>
          <a:p>
            <a:pPr algn="l"/>
            <a:r>
              <a:rPr lang="en-GB" sz="1100" b="0" i="0" u="none" strike="noStrike" baseline="0" dirty="0" smtClean="0">
                <a:solidFill>
                  <a:schemeClr val="bg1">
                    <a:lumMod val="50000"/>
                  </a:schemeClr>
                </a:solidFill>
              </a:rPr>
              <a:t>doi.org/10.3390/ijerph19031771</a:t>
            </a:r>
            <a:endParaRPr lang="en-GB" sz="3200" dirty="0">
              <a:solidFill>
                <a:schemeClr val="bg1">
                  <a:lumMod val="50000"/>
                </a:schemeClr>
              </a:solidFill>
            </a:endParaRPr>
          </a:p>
        </p:txBody>
      </p:sp>
      <p:sp>
        <p:nvSpPr>
          <p:cNvPr id="8" name="Cím 1">
            <a:extLst>
              <a:ext uri="{FF2B5EF4-FFF2-40B4-BE49-F238E27FC236}">
                <a16:creationId xmlns:a16="http://schemas.microsoft.com/office/drawing/2014/main" id="{2A5AE24D-941E-70E8-1C30-0957E77628CB}"/>
              </a:ext>
            </a:extLst>
          </p:cNvPr>
          <p:cNvSpPr>
            <a:spLocks noGrp="1"/>
          </p:cNvSpPr>
          <p:nvPr>
            <p:ph type="title"/>
          </p:nvPr>
        </p:nvSpPr>
        <p:spPr>
          <a:xfrm>
            <a:off x="192088" y="168729"/>
            <a:ext cx="11896725" cy="685493"/>
          </a:xfrm>
        </p:spPr>
        <p:txBody>
          <a:bodyPr rtlCol="0">
            <a:noAutofit/>
          </a:bodyPr>
          <a:lstStyle/>
          <a:p>
            <a:pPr rtl="0"/>
            <a:r>
              <a:rPr lang="hu" sz="3000" dirty="0"/>
              <a:t>Emelkedett környezeti hőmérséklet </a:t>
            </a:r>
            <a:r>
              <a:rPr lang="hu" sz="3000" dirty="0" smtClean="0"/>
              <a:t>– magzati egészségkockázatok</a:t>
            </a:r>
            <a:br>
              <a:rPr lang="hu" sz="3000" dirty="0" smtClean="0"/>
            </a:br>
            <a:r>
              <a:rPr lang="hu" sz="2400" i="1" dirty="0" smtClean="0"/>
              <a:t>(Dalugoda </a:t>
            </a:r>
            <a:r>
              <a:rPr lang="hu" sz="2400" i="1" dirty="0"/>
              <a:t>et al.)</a:t>
            </a:r>
            <a:endParaRPr lang="en-GB" sz="2400" dirty="0"/>
          </a:p>
        </p:txBody>
      </p:sp>
    </p:spTree>
    <p:extLst>
      <p:ext uri="{BB962C8B-B14F-4D97-AF65-F5344CB8AC3E}">
        <p14:creationId xmlns:p14="http://schemas.microsoft.com/office/powerpoint/2010/main" val="3474526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8A3C492B-EDAC-82F3-EA2B-E101CFE7332C}"/>
              </a:ext>
            </a:extLst>
          </p:cNvPr>
          <p:cNvSpPr>
            <a:spLocks noGrp="1"/>
          </p:cNvSpPr>
          <p:nvPr>
            <p:ph idx="1"/>
          </p:nvPr>
        </p:nvSpPr>
        <p:spPr>
          <a:xfrm>
            <a:off x="147638" y="934775"/>
            <a:ext cx="11896724" cy="5370897"/>
          </a:xfrm>
        </p:spPr>
        <p:txBody>
          <a:bodyPr rtlCol="0">
            <a:normAutofit/>
          </a:bodyPr>
          <a:lstStyle/>
          <a:p>
            <a:pPr rtl="0">
              <a:lnSpc>
                <a:spcPct val="100000"/>
              </a:lnSpc>
              <a:spcBef>
                <a:spcPts val="0"/>
              </a:spcBef>
            </a:pPr>
            <a:r>
              <a:rPr lang="hu-HU" sz="2000" b="1" i="0" u="none" strike="noStrike" dirty="0" smtClean="0"/>
              <a:t>Hipertóniás betegségek </a:t>
            </a:r>
            <a:r>
              <a:rPr lang="hu-HU" sz="2000" b="0" i="0" u="none" strike="noStrike" dirty="0" smtClean="0"/>
              <a:t>(két tanulmány)</a:t>
            </a:r>
          </a:p>
          <a:p>
            <a:pPr lvl="1" rtl="0">
              <a:lnSpc>
                <a:spcPct val="100000"/>
              </a:lnSpc>
              <a:spcBef>
                <a:spcPts val="0"/>
              </a:spcBef>
              <a:spcAft>
                <a:spcPts val="500"/>
              </a:spcAft>
            </a:pPr>
            <a:r>
              <a:rPr lang="hu-HU" sz="1600" b="0" i="0" u="none" strike="noStrike" dirty="0" smtClean="0"/>
              <a:t>a hőhullámoknak és a magas átlaghőmérsékletnek való anyai kitettség növelte a </a:t>
            </a:r>
            <a:r>
              <a:rPr lang="hu-HU" sz="1600" b="0" i="0" u="none" strike="noStrike" dirty="0" err="1" smtClean="0"/>
              <a:t>preeklampszia</a:t>
            </a:r>
            <a:r>
              <a:rPr lang="hu-HU" sz="1600" b="0" i="0" u="none" strike="noStrike" dirty="0" smtClean="0"/>
              <a:t>, az </a:t>
            </a:r>
            <a:r>
              <a:rPr lang="hu-HU" sz="1600" b="0" i="0" u="none" strike="noStrike" dirty="0" err="1" smtClean="0"/>
              <a:t>eklampszia</a:t>
            </a:r>
            <a:r>
              <a:rPr lang="hu-HU" sz="1600" b="0" i="0" u="none" strike="noStrike" dirty="0" smtClean="0"/>
              <a:t> és a terhességi magas vérnyomás kockázatát.</a:t>
            </a:r>
            <a:endParaRPr lang="hu-HU" sz="1600" b="0" i="0" u="none" strike="noStrike" baseline="0" dirty="0" smtClean="0"/>
          </a:p>
          <a:p>
            <a:pPr algn="l" rtl="0">
              <a:lnSpc>
                <a:spcPct val="100000"/>
              </a:lnSpc>
              <a:spcBef>
                <a:spcPts val="0"/>
              </a:spcBef>
            </a:pPr>
            <a:r>
              <a:rPr lang="hu-HU" sz="2000" b="1" dirty="0" smtClean="0"/>
              <a:t>PROM</a:t>
            </a:r>
            <a:r>
              <a:rPr lang="hu-HU" sz="2000" dirty="0" smtClean="0"/>
              <a:t> (két tanulmány)</a:t>
            </a:r>
          </a:p>
          <a:p>
            <a:pPr lvl="1" rtl="0">
              <a:lnSpc>
                <a:spcPct val="100000"/>
              </a:lnSpc>
              <a:spcBef>
                <a:spcPts val="0"/>
              </a:spcBef>
            </a:pPr>
            <a:r>
              <a:rPr lang="hu-HU" sz="1600" b="0" i="0" u="none" strike="noStrike" dirty="0" smtClean="0"/>
              <a:t>a PROM a magzatmembrán természetes gyengülése miatt következik be, ami a magzatmembrán felszakadását váltja ki a szülés megindulása nélkül</a:t>
            </a:r>
            <a:endParaRPr lang="hu-HU" sz="1600" b="0" i="0" u="none" strike="noStrike" baseline="0" dirty="0" smtClean="0"/>
          </a:p>
          <a:p>
            <a:pPr lvl="1" rtl="0">
              <a:lnSpc>
                <a:spcPct val="100000"/>
              </a:lnSpc>
              <a:spcBef>
                <a:spcPts val="0"/>
              </a:spcBef>
              <a:spcAft>
                <a:spcPts val="500"/>
              </a:spcAft>
            </a:pPr>
            <a:r>
              <a:rPr lang="hu-HU" sz="1600" b="0" i="0" u="none" strike="noStrike" dirty="0" smtClean="0"/>
              <a:t>az emelkedett környezeti hőmérséklet a PROM nagyobb kockázatával jár együtt</a:t>
            </a:r>
            <a:endParaRPr lang="hu-HU" sz="1600" b="0" i="0" u="none" strike="noStrike" baseline="0" dirty="0" smtClean="0"/>
          </a:p>
          <a:p>
            <a:pPr algn="l" rtl="0">
              <a:lnSpc>
                <a:spcPct val="100000"/>
              </a:lnSpc>
              <a:spcBef>
                <a:spcPts val="0"/>
              </a:spcBef>
            </a:pPr>
            <a:r>
              <a:rPr lang="hu-HU" sz="2000" b="1" i="0" u="none" strike="noStrike" dirty="0" smtClean="0"/>
              <a:t>Placenta leválás </a:t>
            </a:r>
            <a:r>
              <a:rPr lang="hu-HU" sz="2000" b="0" i="0" u="none" strike="noStrike" dirty="0" smtClean="0"/>
              <a:t>(két tanulmány)</a:t>
            </a:r>
            <a:endParaRPr lang="hu-HU" sz="2000" dirty="0" smtClean="0"/>
          </a:p>
          <a:p>
            <a:pPr lvl="1" rtl="0">
              <a:lnSpc>
                <a:spcPct val="100000"/>
              </a:lnSpc>
              <a:spcBef>
                <a:spcPts val="0"/>
              </a:spcBef>
            </a:pPr>
            <a:r>
              <a:rPr lang="hu-HU" sz="1600" b="0" i="0" u="none" strike="noStrike" dirty="0" smtClean="0"/>
              <a:t>a várandósság alatti magas hőmérsékleti expozícióval összefüggő méhlepény-szakadás magas kockázata</a:t>
            </a:r>
            <a:endParaRPr lang="hu-HU" sz="1600" b="0" i="0" u="none" strike="noStrike" baseline="0" dirty="0" smtClean="0"/>
          </a:p>
          <a:p>
            <a:pPr lvl="1" rtl="0">
              <a:lnSpc>
                <a:spcPct val="100000"/>
              </a:lnSpc>
              <a:spcBef>
                <a:spcPts val="0"/>
              </a:spcBef>
            </a:pPr>
            <a:r>
              <a:rPr lang="hu-HU" sz="1600" b="0" i="0" u="none" strike="noStrike" dirty="0" smtClean="0"/>
              <a:t>a meleg évszakokban a magas hőmérséklet (&gt;30 </a:t>
            </a:r>
            <a:r>
              <a:rPr lang="hu-HU" sz="1600" b="0" i="0" u="none" strike="noStrike" baseline="30000" dirty="0" err="1" smtClean="0"/>
              <a:t>o</a:t>
            </a:r>
            <a:r>
              <a:rPr lang="hu-HU" sz="1600" b="0" i="0" u="none" strike="noStrike" dirty="0" err="1" smtClean="0"/>
              <a:t>C</a:t>
            </a:r>
            <a:r>
              <a:rPr lang="hu-HU" sz="1600" b="0" i="0" u="none" strike="noStrike" dirty="0" smtClean="0"/>
              <a:t>) 7%-</a:t>
            </a:r>
            <a:r>
              <a:rPr lang="hu-HU" sz="1600" b="0" i="0" u="none" strike="noStrike" dirty="0" err="1" smtClean="0"/>
              <a:t>kal</a:t>
            </a:r>
            <a:r>
              <a:rPr lang="hu-HU" sz="1600" b="0" i="0" u="none" strike="noStrike" dirty="0" smtClean="0"/>
              <a:t> növeli a méhlepényszakadás kockázatát,</a:t>
            </a:r>
            <a:endParaRPr lang="hu-HU" sz="1600" b="0" i="0" u="none" strike="noStrike" baseline="0" dirty="0" smtClean="0"/>
          </a:p>
          <a:p>
            <a:pPr lvl="1">
              <a:lnSpc>
                <a:spcPct val="100000"/>
              </a:lnSpc>
              <a:spcBef>
                <a:spcPts val="0"/>
              </a:spcBef>
              <a:spcAft>
                <a:spcPts val="500"/>
              </a:spcAft>
            </a:pPr>
            <a:r>
              <a:rPr lang="hu-HU" sz="1600" b="0" i="0" u="none" strike="noStrike" dirty="0" smtClean="0"/>
              <a:t>a méhlepény leválása szerepet játszik az emelkedett </a:t>
            </a:r>
            <a:r>
              <a:rPr lang="hu-HU" sz="1600" dirty="0" smtClean="0"/>
              <a:t>környezeti hőmérséklet </a:t>
            </a:r>
            <a:r>
              <a:rPr lang="hu-HU" sz="1600" b="0" i="0" u="none" strike="noStrike" dirty="0" smtClean="0"/>
              <a:t>és a halvaszületés közötti összefüggésben</a:t>
            </a:r>
            <a:endParaRPr lang="hu-HU" sz="1600" dirty="0" smtClean="0"/>
          </a:p>
          <a:p>
            <a:pPr algn="l" rtl="0">
              <a:lnSpc>
                <a:spcPct val="100000"/>
              </a:lnSpc>
              <a:spcBef>
                <a:spcPts val="0"/>
              </a:spcBef>
            </a:pPr>
            <a:r>
              <a:rPr lang="hu-HU" sz="2000" b="1" i="0" u="none" strike="noStrike" dirty="0" smtClean="0"/>
              <a:t>Anyai stressz </a:t>
            </a:r>
            <a:r>
              <a:rPr lang="hu-HU" sz="2000" b="0" i="0" u="none" strike="noStrike" dirty="0" smtClean="0"/>
              <a:t>(egy tanulmány)</a:t>
            </a:r>
          </a:p>
          <a:p>
            <a:pPr lvl="1">
              <a:lnSpc>
                <a:spcPct val="100000"/>
              </a:lnSpc>
              <a:spcBef>
                <a:spcPts val="0"/>
              </a:spcBef>
              <a:spcAft>
                <a:spcPts val="500"/>
              </a:spcAft>
            </a:pPr>
            <a:r>
              <a:rPr lang="hu-HU" sz="1600" b="0" i="0" u="none" strike="noStrike" dirty="0" smtClean="0"/>
              <a:t>a szélsőséges </a:t>
            </a:r>
            <a:r>
              <a:rPr lang="hu-HU" sz="1600" dirty="0" smtClean="0"/>
              <a:t>környezeti hőmérséklet </a:t>
            </a:r>
            <a:r>
              <a:rPr lang="hu-HU" sz="1600" b="0" i="0" u="none" strike="noStrike" dirty="0" smtClean="0"/>
              <a:t>növeli az anyai stresszt a várandósság alatt</a:t>
            </a:r>
            <a:endParaRPr lang="hu-HU" sz="1600" dirty="0" smtClean="0"/>
          </a:p>
          <a:p>
            <a:pPr algn="l" rtl="0">
              <a:lnSpc>
                <a:spcPct val="100000"/>
              </a:lnSpc>
              <a:spcBef>
                <a:spcPts val="0"/>
              </a:spcBef>
            </a:pPr>
            <a:r>
              <a:rPr lang="hu-HU" sz="2000" b="1" i="0" u="none" strike="noStrike" dirty="0" smtClean="0"/>
              <a:t>Szív- és érrendszeri kockázat a szüléskor </a:t>
            </a:r>
            <a:r>
              <a:rPr lang="hu-HU" sz="2000" b="0" i="0" u="none" strike="noStrike" dirty="0" smtClean="0"/>
              <a:t>(egy tanulmány)</a:t>
            </a:r>
          </a:p>
          <a:p>
            <a:pPr lvl="1" rtl="0">
              <a:lnSpc>
                <a:spcPct val="100000"/>
              </a:lnSpc>
              <a:spcBef>
                <a:spcPts val="0"/>
              </a:spcBef>
              <a:spcAft>
                <a:spcPts val="500"/>
              </a:spcAft>
            </a:pPr>
            <a:r>
              <a:rPr lang="hu-HU" sz="1600" b="0" i="0" u="none" strike="noStrike" dirty="0" smtClean="0"/>
              <a:t>a várandósság utolsó hetében 1 </a:t>
            </a:r>
            <a:r>
              <a:rPr lang="hu-HU" sz="1600" b="0" i="0" u="none" strike="noStrike" baseline="30000" dirty="0" err="1" smtClean="0"/>
              <a:t>o</a:t>
            </a:r>
            <a:r>
              <a:rPr lang="hu-HU" sz="1600" b="0" i="0" u="none" strike="noStrike" dirty="0" err="1" smtClean="0"/>
              <a:t>C</a:t>
            </a:r>
            <a:r>
              <a:rPr lang="hu-HU" sz="1600" b="0" i="0" u="none" strike="noStrike" dirty="0" smtClean="0"/>
              <a:t> fokos hőmérséklet-emelkedésnek való kitettség 7%-</a:t>
            </a:r>
            <a:r>
              <a:rPr lang="hu-HU" sz="1600" b="0" i="0" u="none" strike="noStrike" dirty="0" err="1" smtClean="0"/>
              <a:t>kal</a:t>
            </a:r>
            <a:r>
              <a:rPr lang="hu-HU" sz="1600" b="0" i="0" u="none" strike="noStrike" dirty="0" smtClean="0"/>
              <a:t> növeli a szív- és érrendszeri kockázatot, a kockázat a szüléshez közelebbi napokon jobban megmutatkozott.</a:t>
            </a:r>
            <a:endParaRPr lang="hu-HU" sz="1600" b="0" i="0" u="none" strike="noStrike" baseline="0" dirty="0" smtClean="0"/>
          </a:p>
          <a:p>
            <a:pPr algn="l" rtl="0">
              <a:lnSpc>
                <a:spcPct val="100000"/>
              </a:lnSpc>
              <a:spcBef>
                <a:spcPts val="0"/>
              </a:spcBef>
            </a:pPr>
            <a:r>
              <a:rPr lang="hu-HU" sz="2000" b="1" i="0" u="none" strike="noStrike" dirty="0" err="1" smtClean="0"/>
              <a:t>Bakteriuria</a:t>
            </a:r>
            <a:r>
              <a:rPr lang="hu-HU" sz="2000" b="0" i="0" u="none" strike="noStrike" dirty="0" smtClean="0"/>
              <a:t> (egy vizsgálat)</a:t>
            </a:r>
          </a:p>
          <a:p>
            <a:pPr lvl="1" rtl="0">
              <a:lnSpc>
                <a:spcPct val="100000"/>
              </a:lnSpc>
              <a:spcBef>
                <a:spcPts val="0"/>
              </a:spcBef>
            </a:pPr>
            <a:r>
              <a:rPr lang="hu-HU" sz="1600" b="0" i="0" u="none" strike="noStrike" dirty="0" smtClean="0"/>
              <a:t>fokozott anyai kockázat jelentős </a:t>
            </a:r>
            <a:r>
              <a:rPr lang="hu-HU" sz="1600" b="0" i="0" u="none" strike="noStrike" dirty="0" err="1" smtClean="0"/>
              <a:t>bakteriuriával</a:t>
            </a:r>
            <a:r>
              <a:rPr lang="hu-HU" sz="1600" b="0" i="0" u="none" strike="noStrike" dirty="0" smtClean="0"/>
              <a:t>, magas környezeti hőmérséklet esetén</a:t>
            </a:r>
            <a:endParaRPr lang="hu-HU" sz="1600" b="0" i="0" u="none" strike="noStrike" baseline="0" dirty="0" smtClean="0"/>
          </a:p>
          <a:p>
            <a:pPr algn="l" rtl="0">
              <a:lnSpc>
                <a:spcPct val="100000"/>
              </a:lnSpc>
              <a:spcBef>
                <a:spcPts val="0"/>
              </a:spcBef>
            </a:pPr>
            <a:endParaRPr lang="hu-HU" sz="2000" b="0" i="0" u="none" strike="noStrike" baseline="0" dirty="0"/>
          </a:p>
          <a:p>
            <a:pPr algn="l" rtl="0">
              <a:lnSpc>
                <a:spcPct val="100000"/>
              </a:lnSpc>
              <a:spcBef>
                <a:spcPts val="0"/>
              </a:spcBef>
            </a:pPr>
            <a:endParaRPr lang="hu-HU" sz="2000" dirty="0"/>
          </a:p>
          <a:p>
            <a:pPr algn="l" rtl="0">
              <a:lnSpc>
                <a:spcPct val="100000"/>
              </a:lnSpc>
              <a:spcBef>
                <a:spcPts val="0"/>
              </a:spcBef>
            </a:pPr>
            <a:endParaRPr lang="hu-HU" sz="2000" b="0" i="0" u="none" strike="noStrike" baseline="0" dirty="0"/>
          </a:p>
          <a:p>
            <a:pPr rtl="0">
              <a:lnSpc>
                <a:spcPct val="100000"/>
              </a:lnSpc>
              <a:spcBef>
                <a:spcPts val="0"/>
              </a:spcBef>
            </a:pPr>
            <a:endParaRPr lang="en-GB" sz="3200" dirty="0"/>
          </a:p>
        </p:txBody>
      </p:sp>
      <p:sp>
        <p:nvSpPr>
          <p:cNvPr id="4" name="Cím 1">
            <a:extLst>
              <a:ext uri="{FF2B5EF4-FFF2-40B4-BE49-F238E27FC236}">
                <a16:creationId xmlns:a16="http://schemas.microsoft.com/office/drawing/2014/main" id="{478FB0FB-7855-B407-560B-9600D65E420B}"/>
              </a:ext>
            </a:extLst>
          </p:cNvPr>
          <p:cNvSpPr>
            <a:spLocks noGrp="1"/>
          </p:cNvSpPr>
          <p:nvPr>
            <p:ph type="title"/>
          </p:nvPr>
        </p:nvSpPr>
        <p:spPr>
          <a:xfrm>
            <a:off x="174670" y="77639"/>
            <a:ext cx="11896725" cy="686588"/>
          </a:xfrm>
        </p:spPr>
        <p:txBody>
          <a:bodyPr rtlCol="0">
            <a:noAutofit/>
          </a:bodyPr>
          <a:lstStyle/>
          <a:p>
            <a:pPr rtl="0"/>
            <a:r>
              <a:rPr lang="hu" sz="3000" dirty="0"/>
              <a:t>Emelkedett környezeti hőmérséklet </a:t>
            </a:r>
            <a:r>
              <a:rPr lang="hu" sz="3000" dirty="0" smtClean="0"/>
              <a:t>– anyai egészségkockázatok</a:t>
            </a:r>
            <a:br>
              <a:rPr lang="hu" sz="3000" dirty="0" smtClean="0"/>
            </a:br>
            <a:r>
              <a:rPr lang="hu" sz="2400" i="1" dirty="0" smtClean="0"/>
              <a:t>(Dalugoda </a:t>
            </a:r>
            <a:r>
              <a:rPr lang="hu" sz="2400" i="1" dirty="0"/>
              <a:t>et al.)</a:t>
            </a:r>
            <a:endParaRPr lang="en-GB" sz="2400" dirty="0"/>
          </a:p>
        </p:txBody>
      </p:sp>
      <p:sp>
        <p:nvSpPr>
          <p:cNvPr id="2" name="Szövegdoboz 1">
            <a:extLst>
              <a:ext uri="{FF2B5EF4-FFF2-40B4-BE49-F238E27FC236}">
                <a16:creationId xmlns:a16="http://schemas.microsoft.com/office/drawing/2014/main" id="{F76F8293-C132-BD32-A959-027F037DB64A}"/>
              </a:ext>
            </a:extLst>
          </p:cNvPr>
          <p:cNvSpPr txBox="1"/>
          <p:nvPr/>
        </p:nvSpPr>
        <p:spPr>
          <a:xfrm>
            <a:off x="4467498" y="6044062"/>
            <a:ext cx="7724502" cy="261610"/>
          </a:xfrm>
          <a:prstGeom prst="rect">
            <a:avLst/>
          </a:prstGeom>
          <a:noFill/>
        </p:spPr>
        <p:txBody>
          <a:bodyPr wrap="square">
            <a:spAutoFit/>
          </a:bodyPr>
          <a:lstStyle/>
          <a:p>
            <a:pPr algn="r"/>
            <a:r>
              <a:rPr lang="en-GB" sz="1100" b="0" i="0" u="none" strike="noStrike" baseline="0" dirty="0" smtClean="0">
                <a:solidFill>
                  <a:schemeClr val="bg1">
                    <a:lumMod val="50000"/>
                  </a:schemeClr>
                </a:solidFill>
              </a:rPr>
              <a:t>doi.org/10.3390/ijerph19031771</a:t>
            </a:r>
            <a:endParaRPr lang="en-GB" sz="3200" dirty="0">
              <a:solidFill>
                <a:schemeClr val="bg1">
                  <a:lumMod val="50000"/>
                </a:schemeClr>
              </a:solidFill>
            </a:endParaRPr>
          </a:p>
        </p:txBody>
      </p:sp>
    </p:spTree>
    <p:extLst>
      <p:ext uri="{BB962C8B-B14F-4D97-AF65-F5344CB8AC3E}">
        <p14:creationId xmlns:p14="http://schemas.microsoft.com/office/powerpoint/2010/main" val="3809650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2CCCFFD-554F-0C55-A27E-4B6E7709D43B}"/>
              </a:ext>
            </a:extLst>
          </p:cNvPr>
          <p:cNvSpPr>
            <a:spLocks noGrp="1"/>
          </p:cNvSpPr>
          <p:nvPr>
            <p:ph type="title"/>
          </p:nvPr>
        </p:nvSpPr>
        <p:spPr/>
        <p:txBody>
          <a:bodyPr rtlCol="0">
            <a:normAutofit fontScale="90000"/>
          </a:bodyPr>
          <a:lstStyle/>
          <a:p>
            <a:pPr rtl="0"/>
            <a:r>
              <a:rPr lang="hu" sz="3600" i="0" u="none" strike="noStrike" dirty="0">
                <a:solidFill>
                  <a:schemeClr val="accent1">
                    <a:lumMod val="75000"/>
                  </a:schemeClr>
                </a:solidFill>
                <a:latin typeface="+mn-lt"/>
              </a:rPr>
              <a:t>Szülés előtti anyai stressz (prenatal maternal stress, PNMS)</a:t>
            </a:r>
            <a:endParaRPr lang="en-GB" dirty="0">
              <a:solidFill>
                <a:schemeClr val="accent1">
                  <a:lumMod val="75000"/>
                </a:schemeClr>
              </a:solidFill>
              <a:latin typeface="+mn-lt"/>
            </a:endParaRPr>
          </a:p>
        </p:txBody>
      </p:sp>
      <p:graphicFrame>
        <p:nvGraphicFramePr>
          <p:cNvPr id="4" name="Tartalom helye 3">
            <a:extLst>
              <a:ext uri="{FF2B5EF4-FFF2-40B4-BE49-F238E27FC236}">
                <a16:creationId xmlns:a16="http://schemas.microsoft.com/office/drawing/2014/main" id="{20F302AE-A3A4-FA68-46C4-F67D289BEB6A}"/>
              </a:ext>
            </a:extLst>
          </p:cNvPr>
          <p:cNvGraphicFramePr>
            <a:graphicFrameLocks noGrp="1"/>
          </p:cNvGraphicFramePr>
          <p:nvPr>
            <p:ph idx="1"/>
            <p:extLst>
              <p:ext uri="{D42A27DB-BD31-4B8C-83A1-F6EECF244321}">
                <p14:modId xmlns:p14="http://schemas.microsoft.com/office/powerpoint/2010/main" val="3836658202"/>
              </p:ext>
            </p:extLst>
          </p:nvPr>
        </p:nvGraphicFramePr>
        <p:xfrm>
          <a:off x="1460698" y="813120"/>
          <a:ext cx="9270603" cy="42089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zövegdoboz 5">
            <a:extLst>
              <a:ext uri="{FF2B5EF4-FFF2-40B4-BE49-F238E27FC236}">
                <a16:creationId xmlns:a16="http://schemas.microsoft.com/office/drawing/2014/main" id="{9571D7C1-7FD6-02C2-AE78-54D33D9E9041}"/>
              </a:ext>
            </a:extLst>
          </p:cNvPr>
          <p:cNvSpPr txBox="1"/>
          <p:nvPr/>
        </p:nvSpPr>
        <p:spPr>
          <a:xfrm>
            <a:off x="1561381" y="5022111"/>
            <a:ext cx="9092242" cy="958980"/>
          </a:xfrm>
          <a:prstGeom prst="rect">
            <a:avLst/>
          </a:prstGeom>
          <a:noFill/>
        </p:spPr>
        <p:txBody>
          <a:bodyPr wrap="square" rtlCol="0">
            <a:spAutoFit/>
          </a:bodyPr>
          <a:lstStyle/>
          <a:p>
            <a:pPr lvl="0" algn="just" rtl="0">
              <a:lnSpc>
                <a:spcPct val="120000"/>
              </a:lnSpc>
            </a:pPr>
            <a:r>
              <a:rPr lang="hu-HU" sz="1600" dirty="0" smtClean="0"/>
              <a:t>A pszichológiai és gyulladásos stressz "kétütemű" modellje azt mutatja, hogy az anyai pszichológiai stressz a felnőtt férfi és női utódokban szorongást vált ki, míg a gyulladásos stressz csak a felnőtt női utódokban növelte a felfedező és kockázatvállaló viselkedést.</a:t>
            </a:r>
            <a:endParaRPr lang="hu-HU" sz="1600" dirty="0"/>
          </a:p>
        </p:txBody>
      </p:sp>
      <p:sp>
        <p:nvSpPr>
          <p:cNvPr id="3" name="Szövegdoboz 2">
            <a:extLst>
              <a:ext uri="{FF2B5EF4-FFF2-40B4-BE49-F238E27FC236}">
                <a16:creationId xmlns:a16="http://schemas.microsoft.com/office/drawing/2014/main" id="{FF3DCE3E-6C1C-C189-F93A-D288A387D6D8}"/>
              </a:ext>
            </a:extLst>
          </p:cNvPr>
          <p:cNvSpPr txBox="1"/>
          <p:nvPr/>
        </p:nvSpPr>
        <p:spPr>
          <a:xfrm>
            <a:off x="399073" y="6068768"/>
            <a:ext cx="8057607" cy="246221"/>
          </a:xfrm>
          <a:prstGeom prst="rect">
            <a:avLst/>
          </a:prstGeom>
          <a:noFill/>
        </p:spPr>
        <p:txBody>
          <a:bodyPr wrap="square">
            <a:spAutoFit/>
          </a:bodyPr>
          <a:lstStyle/>
          <a:p>
            <a:r>
              <a:rPr lang="en-US" sz="1000" dirty="0" smtClean="0">
                <a:solidFill>
                  <a:schemeClr val="bg1">
                    <a:lumMod val="50000"/>
                  </a:schemeClr>
                </a:solidFill>
                <a:hlinkClick r:id="rId7">
                  <a:extLst>
                    <a:ext uri="{A12FA001-AC4F-418D-AE19-62706E023703}">
                      <ahyp:hlinkClr xmlns:ahyp="http://schemas.microsoft.com/office/drawing/2018/hyperlinkcolor" xmlns="" val="tx"/>
                    </a:ext>
                  </a:extLst>
                </a:hlinkClick>
              </a:rPr>
              <a:t>doi.org/10.12688/f1000research.27157.1</a:t>
            </a:r>
            <a:r>
              <a:rPr lang="en-US" sz="1000" dirty="0" smtClean="0">
                <a:solidFill>
                  <a:schemeClr val="bg1">
                    <a:lumMod val="50000"/>
                  </a:schemeClr>
                </a:solidFill>
              </a:rPr>
              <a:t> </a:t>
            </a:r>
            <a:endParaRPr lang="en-GB" sz="1000" dirty="0">
              <a:solidFill>
                <a:schemeClr val="bg1">
                  <a:lumMod val="50000"/>
                </a:schemeClr>
              </a:solidFill>
            </a:endParaRPr>
          </a:p>
        </p:txBody>
      </p:sp>
    </p:spTree>
    <p:extLst>
      <p:ext uri="{BB962C8B-B14F-4D97-AF65-F5344CB8AC3E}">
        <p14:creationId xmlns:p14="http://schemas.microsoft.com/office/powerpoint/2010/main" val="1460388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a:extLst>
              <a:ext uri="{FF2B5EF4-FFF2-40B4-BE49-F238E27FC236}">
                <a16:creationId xmlns:a16="http://schemas.microsoft.com/office/drawing/2014/main" id="{5E9A1014-EDD8-B645-CF77-FB08291C25F9}"/>
              </a:ext>
            </a:extLst>
          </p:cNvPr>
          <p:cNvPicPr>
            <a:picLocks noChangeAspect="1"/>
          </p:cNvPicPr>
          <p:nvPr/>
        </p:nvPicPr>
        <p:blipFill>
          <a:blip r:embed="rId2"/>
          <a:stretch>
            <a:fillRect/>
          </a:stretch>
        </p:blipFill>
        <p:spPr>
          <a:xfrm>
            <a:off x="1759084" y="758770"/>
            <a:ext cx="8673831" cy="5372064"/>
          </a:xfrm>
          <a:prstGeom prst="rect">
            <a:avLst/>
          </a:prstGeom>
        </p:spPr>
      </p:pic>
      <p:sp>
        <p:nvSpPr>
          <p:cNvPr id="5" name="Cím 1">
            <a:extLst>
              <a:ext uri="{FF2B5EF4-FFF2-40B4-BE49-F238E27FC236}">
                <a16:creationId xmlns:a16="http://schemas.microsoft.com/office/drawing/2014/main" id="{FFF3311E-9CB5-42F4-D00E-D8E52F959B17}"/>
              </a:ext>
            </a:extLst>
          </p:cNvPr>
          <p:cNvSpPr>
            <a:spLocks noGrp="1"/>
          </p:cNvSpPr>
          <p:nvPr>
            <p:ph type="title"/>
          </p:nvPr>
        </p:nvSpPr>
        <p:spPr>
          <a:xfrm>
            <a:off x="147636" y="209786"/>
            <a:ext cx="12044364" cy="550863"/>
          </a:xfrm>
        </p:spPr>
        <p:txBody>
          <a:bodyPr rtlCol="0">
            <a:normAutofit/>
          </a:bodyPr>
          <a:lstStyle/>
          <a:p>
            <a:pPr rtl="0"/>
            <a:r>
              <a:rPr lang="hu" sz="2800" i="0" u="none" strike="noStrike" dirty="0">
                <a:latin typeface="+mn-lt"/>
              </a:rPr>
              <a:t>A várandósság alatti, éghajlattal kapcsolatos expozíciót követő </a:t>
            </a:r>
            <a:r>
              <a:rPr lang="hu" sz="2800" i="0" u="none" strike="noStrike" dirty="0" smtClean="0">
                <a:latin typeface="+mn-lt"/>
              </a:rPr>
              <a:t>egészséghatások</a:t>
            </a:r>
            <a:endParaRPr lang="en-GB" sz="4800" dirty="0">
              <a:latin typeface="+mn-lt"/>
            </a:endParaRPr>
          </a:p>
        </p:txBody>
      </p:sp>
      <p:sp>
        <p:nvSpPr>
          <p:cNvPr id="2" name="Szövegdoboz 1">
            <a:extLst>
              <a:ext uri="{FF2B5EF4-FFF2-40B4-BE49-F238E27FC236}">
                <a16:creationId xmlns:a16="http://schemas.microsoft.com/office/drawing/2014/main" id="{8F38E501-2307-94CB-4D87-1A1AAEC7CF11}"/>
              </a:ext>
            </a:extLst>
          </p:cNvPr>
          <p:cNvSpPr txBox="1"/>
          <p:nvPr/>
        </p:nvSpPr>
        <p:spPr>
          <a:xfrm>
            <a:off x="8526611" y="5452899"/>
            <a:ext cx="3447676" cy="646331"/>
          </a:xfrm>
          <a:prstGeom prst="rect">
            <a:avLst/>
          </a:prstGeom>
          <a:noFill/>
        </p:spPr>
        <p:txBody>
          <a:bodyPr wrap="square">
            <a:spAutoFit/>
          </a:bodyPr>
          <a:lstStyle/>
          <a:p>
            <a:r>
              <a:rPr lang="hu-HU" sz="1200" dirty="0">
                <a:solidFill>
                  <a:schemeClr val="bg1">
                    <a:lumMod val="50000"/>
                  </a:schemeClr>
                </a:solidFill>
                <a:effectLst/>
                <a:latin typeface="Calibri" panose="020F0502020204030204" pitchFamily="34" charset="0"/>
                <a:ea typeface="Calibri" panose="020F0502020204030204" pitchFamily="34" charset="0"/>
              </a:rPr>
              <a:t>Ha S. The </a:t>
            </a:r>
            <a:r>
              <a:rPr lang="hu-HU" sz="1200" dirty="0" err="1">
                <a:solidFill>
                  <a:schemeClr val="bg1">
                    <a:lumMod val="50000"/>
                  </a:schemeClr>
                </a:solidFill>
                <a:effectLst/>
                <a:latin typeface="Calibri" panose="020F0502020204030204" pitchFamily="34" charset="0"/>
                <a:ea typeface="Calibri" panose="020F0502020204030204" pitchFamily="34" charset="0"/>
              </a:rPr>
              <a:t>Changing</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Climate</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Pregnancy</a:t>
            </a:r>
            <a:r>
              <a:rPr lang="hu-HU" sz="1200" dirty="0">
                <a:solidFill>
                  <a:schemeClr val="bg1">
                    <a:lumMod val="50000"/>
                  </a:schemeClr>
                </a:solidFill>
                <a:effectLst/>
                <a:latin typeface="Calibri" panose="020F0502020204030204" pitchFamily="34" charset="0"/>
                <a:ea typeface="Calibri" panose="020F0502020204030204" pitchFamily="34" charset="0"/>
              </a:rPr>
              <a:t> Health. </a:t>
            </a:r>
            <a:r>
              <a:rPr lang="hu-HU" sz="1200" dirty="0" err="1">
                <a:solidFill>
                  <a:schemeClr val="bg1">
                    <a:lumMod val="50000"/>
                  </a:schemeClr>
                </a:solidFill>
                <a:effectLst/>
                <a:latin typeface="Calibri" panose="020F0502020204030204" pitchFamily="34" charset="0"/>
                <a:ea typeface="Calibri" panose="020F0502020204030204" pitchFamily="34" charset="0"/>
              </a:rPr>
              <a:t>Curr</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Environ</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Heal</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Reports</a:t>
            </a:r>
            <a:r>
              <a:rPr lang="hu-HU" sz="1200" dirty="0">
                <a:solidFill>
                  <a:schemeClr val="bg1">
                    <a:lumMod val="50000"/>
                  </a:schemeClr>
                </a:solidFill>
                <a:effectLst/>
                <a:latin typeface="Calibri" panose="020F0502020204030204" pitchFamily="34" charset="0"/>
                <a:ea typeface="Calibri" panose="020F0502020204030204" pitchFamily="34" charset="0"/>
              </a:rPr>
              <a:t> [Internet]. 1:3. </a:t>
            </a:r>
            <a:r>
              <a:rPr lang="hu-HU" sz="1200" dirty="0" err="1">
                <a:solidFill>
                  <a:schemeClr val="bg1">
                    <a:lumMod val="50000"/>
                  </a:schemeClr>
                </a:solidFill>
                <a:effectLst/>
                <a:latin typeface="Calibri" panose="020F0502020204030204" pitchFamily="34" charset="0"/>
                <a:ea typeface="Calibri" panose="020F0502020204030204" pitchFamily="34" charset="0"/>
              </a:rPr>
              <a:t>Available</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from</a:t>
            </a:r>
            <a:r>
              <a:rPr lang="hu-HU" sz="1200" dirty="0">
                <a:solidFill>
                  <a:schemeClr val="bg1">
                    <a:lumMod val="50000"/>
                  </a:schemeClr>
                </a:solidFill>
                <a:effectLst/>
                <a:latin typeface="Calibri" panose="020F0502020204030204" pitchFamily="34" charset="0"/>
                <a:ea typeface="Calibri" panose="020F0502020204030204" pitchFamily="34" charset="0"/>
              </a:rPr>
              <a:t>: https://doi.org/10.1007/s40572-022-00345-9</a:t>
            </a:r>
            <a:endParaRPr lang="en-GB" sz="1200" dirty="0">
              <a:solidFill>
                <a:schemeClr val="bg1">
                  <a:lumMod val="50000"/>
                </a:schemeClr>
              </a:solidFill>
            </a:endParaRPr>
          </a:p>
        </p:txBody>
      </p:sp>
    </p:spTree>
    <p:extLst>
      <p:ext uri="{BB962C8B-B14F-4D97-AF65-F5344CB8AC3E}">
        <p14:creationId xmlns:p14="http://schemas.microsoft.com/office/powerpoint/2010/main" val="3292468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6B860D91-15FA-1FF7-7F06-4D998D26E044}"/>
              </a:ext>
            </a:extLst>
          </p:cNvPr>
          <p:cNvSpPr>
            <a:spLocks noGrp="1"/>
          </p:cNvSpPr>
          <p:nvPr>
            <p:ph idx="1"/>
          </p:nvPr>
        </p:nvSpPr>
        <p:spPr>
          <a:xfrm>
            <a:off x="192088" y="851338"/>
            <a:ext cx="11896825" cy="2509004"/>
          </a:xfrm>
        </p:spPr>
        <p:txBody>
          <a:bodyPr rtlCol="0">
            <a:normAutofit fontScale="92500" lnSpcReduction="10000"/>
          </a:bodyPr>
          <a:lstStyle/>
          <a:p>
            <a:pPr rtl="0"/>
            <a:r>
              <a:rPr lang="hu" sz="2000" dirty="0"/>
              <a:t>Az egészség és a betegség fejlődési eredete (</a:t>
            </a:r>
            <a:r>
              <a:rPr lang="hu-HU" sz="2000" dirty="0" err="1"/>
              <a:t>Developmental</a:t>
            </a:r>
            <a:r>
              <a:rPr lang="hu-HU" sz="2000" dirty="0"/>
              <a:t> </a:t>
            </a:r>
            <a:r>
              <a:rPr lang="hu-HU" sz="2000" dirty="0" err="1"/>
              <a:t>Origin</a:t>
            </a:r>
            <a:r>
              <a:rPr lang="hu-HU" sz="2000" dirty="0"/>
              <a:t> of Health and </a:t>
            </a:r>
            <a:r>
              <a:rPr lang="hu-HU" sz="2000" dirty="0" err="1"/>
              <a:t>Disease</a:t>
            </a:r>
            <a:r>
              <a:rPr lang="hu-HU" sz="2000" dirty="0"/>
              <a:t>, </a:t>
            </a:r>
            <a:r>
              <a:rPr lang="hu" sz="2000" dirty="0"/>
              <a:t>DOHD) elmélet:</a:t>
            </a:r>
          </a:p>
          <a:p>
            <a:pPr algn="l" rtl="0"/>
            <a:r>
              <a:rPr lang="hu" sz="2000" b="0" i="0" u="none" strike="noStrike" dirty="0"/>
              <a:t>A várandósság (és más, </a:t>
            </a:r>
            <a:r>
              <a:rPr lang="hu" sz="2000" b="0" i="0" u="none" strike="noStrike" dirty="0" smtClean="0"/>
              <a:t>az emberi szervezet fejlődése </a:t>
            </a:r>
            <a:r>
              <a:rPr lang="hu" sz="2000" b="0" i="0" u="none" strike="noStrike" dirty="0"/>
              <a:t>szempontjából kritikus időszakok) alatti környezeti zavar(ok) jelentős azonnali és hosszú távú </a:t>
            </a:r>
            <a:r>
              <a:rPr lang="hu" sz="2000" b="0" i="0" u="none" strike="noStrike" dirty="0" smtClean="0"/>
              <a:t>egészséghatással lehetnek mind </a:t>
            </a:r>
            <a:r>
              <a:rPr lang="hu" sz="2000" b="0" i="0" u="none" strike="noStrike" dirty="0"/>
              <a:t>az anyára, mind az utódokra.</a:t>
            </a:r>
            <a:endParaRPr lang="hu-HU" sz="2000" b="0" i="0" u="none" strike="noStrike" baseline="0" dirty="0"/>
          </a:p>
          <a:p>
            <a:pPr lvl="1">
              <a:lnSpc>
                <a:spcPct val="100000"/>
              </a:lnSpc>
            </a:pPr>
            <a:r>
              <a:rPr lang="hu" sz="1800" dirty="0"/>
              <a:t>A várandósság alatti szövődmények esetén nagyobb a valószínűsége a </a:t>
            </a:r>
            <a:r>
              <a:rPr lang="hu" sz="1800" dirty="0" smtClean="0"/>
              <a:t>a </a:t>
            </a:r>
            <a:r>
              <a:rPr lang="hu" sz="1800" dirty="0"/>
              <a:t>következő terhesség </a:t>
            </a:r>
            <a:r>
              <a:rPr lang="hu" sz="1800" dirty="0" smtClean="0"/>
              <a:t>során bekövetkező komplikációknak, </a:t>
            </a:r>
            <a:r>
              <a:rPr lang="hu" sz="1800" dirty="0"/>
              <a:t>és </a:t>
            </a:r>
            <a:r>
              <a:rPr lang="hu" sz="1800" dirty="0" smtClean="0"/>
              <a:t>a később életszakaszokben megnő a </a:t>
            </a:r>
            <a:r>
              <a:rPr lang="hu" sz="1800" dirty="0"/>
              <a:t>szív- és érrendszeri és anyagcsere-betegségek kockázata. </a:t>
            </a:r>
            <a:endParaRPr lang="hu-HU" sz="1800" dirty="0"/>
          </a:p>
          <a:p>
            <a:pPr lvl="1"/>
            <a:r>
              <a:rPr lang="hu" sz="1800" b="0" i="0" u="none" strike="noStrike" dirty="0"/>
              <a:t>Koraszülött és alacsony születési testtömegű csecsemőknél nagyobb valószínűséggel alakulnak ki későbbi </a:t>
            </a:r>
            <a:r>
              <a:rPr lang="hu" sz="1800" b="0" i="0" u="none" strike="noStrike" dirty="0" smtClean="0"/>
              <a:t>szövődmények </a:t>
            </a:r>
            <a:r>
              <a:rPr lang="hu" sz="1800" b="0" i="0" u="none" strike="noStrike" dirty="0"/>
              <a:t>(idegrendszeri fejlődési rendellenességek, immunológiai szövődmények, elhízás, szív- és érrendszeri betegségek), amelyek magasabb kockázatot jelentenek egy későbbi terhesség </a:t>
            </a:r>
            <a:r>
              <a:rPr lang="hu" sz="1800" b="0" i="0" u="none" strike="noStrike" dirty="0" smtClean="0"/>
              <a:t>szempontjából</a:t>
            </a:r>
            <a:r>
              <a:rPr lang="hu" sz="1800" dirty="0"/>
              <a:t>.</a:t>
            </a:r>
            <a:r>
              <a:rPr lang="hu" sz="1800" b="0" i="0" u="none" strike="noStrike" dirty="0"/>
              <a:t> </a:t>
            </a:r>
            <a:endParaRPr lang="en-GB" sz="1800" dirty="0"/>
          </a:p>
          <a:p>
            <a:pPr rtl="0"/>
            <a:endParaRPr lang="en-GB" sz="2000" dirty="0"/>
          </a:p>
        </p:txBody>
      </p:sp>
      <p:sp>
        <p:nvSpPr>
          <p:cNvPr id="4" name="Szövegdoboz 3">
            <a:extLst>
              <a:ext uri="{FF2B5EF4-FFF2-40B4-BE49-F238E27FC236}">
                <a16:creationId xmlns:a16="http://schemas.microsoft.com/office/drawing/2014/main" id="{68C6A921-9988-156A-5290-8AFBF93B4937}"/>
              </a:ext>
            </a:extLst>
          </p:cNvPr>
          <p:cNvSpPr txBox="1"/>
          <p:nvPr/>
        </p:nvSpPr>
        <p:spPr>
          <a:xfrm>
            <a:off x="865578" y="3497659"/>
            <a:ext cx="10814588" cy="707886"/>
          </a:xfrm>
          <a:prstGeom prst="rect">
            <a:avLst/>
          </a:prstGeom>
          <a:solidFill>
            <a:schemeClr val="accent5">
              <a:lumMod val="20000"/>
              <a:lumOff val="80000"/>
            </a:schemeClr>
          </a:solidFill>
        </p:spPr>
        <p:txBody>
          <a:bodyPr wrap="square" rtlCol="0">
            <a:spAutoFit/>
          </a:bodyPr>
          <a:lstStyle/>
          <a:p>
            <a:pPr lvl="0" algn="just">
              <a:defRPr/>
            </a:pPr>
            <a:r>
              <a:rPr lang="hu-HU" sz="2000" dirty="0"/>
              <a:t>Az éghajlatváltozás negatív hatásai nemcsak a várandósok egészségét befolyásolhatják, hanem hosszú távon kockázatot jelenthetnek az egyén teljes életére, sőt a következő generációk egészségére is.</a:t>
            </a:r>
            <a:endParaRPr kumimoji="0" lang="en-GB" sz="2000" b="0" i="0" u="none" strike="noStrike" kern="1200" cap="none" spc="0" normalizeH="0" baseline="0" noProof="0" dirty="0">
              <a:ln>
                <a:noFill/>
              </a:ln>
              <a:solidFill>
                <a:schemeClr val="bg2">
                  <a:lumMod val="25000"/>
                </a:schemeClr>
              </a:solidFill>
              <a:effectLst/>
              <a:uLnTx/>
              <a:uFillTx/>
              <a:latin typeface="Arial"/>
              <a:ea typeface="+mn-ea"/>
              <a:cs typeface="+mn-cs"/>
            </a:endParaRPr>
          </a:p>
        </p:txBody>
      </p:sp>
      <p:sp>
        <p:nvSpPr>
          <p:cNvPr id="5" name="Cím 1">
            <a:extLst>
              <a:ext uri="{FF2B5EF4-FFF2-40B4-BE49-F238E27FC236}">
                <a16:creationId xmlns:a16="http://schemas.microsoft.com/office/drawing/2014/main" id="{98049B35-F5B8-2266-0673-9D14A18A0FFD}"/>
              </a:ext>
            </a:extLst>
          </p:cNvPr>
          <p:cNvSpPr>
            <a:spLocks noGrp="1"/>
          </p:cNvSpPr>
          <p:nvPr>
            <p:ph type="title"/>
          </p:nvPr>
        </p:nvSpPr>
        <p:spPr>
          <a:xfrm>
            <a:off x="192088" y="120770"/>
            <a:ext cx="11999912" cy="649553"/>
          </a:xfrm>
        </p:spPr>
        <p:txBody>
          <a:bodyPr rtlCol="0">
            <a:normAutofit fontScale="90000"/>
          </a:bodyPr>
          <a:lstStyle/>
          <a:p>
            <a:pPr rtl="0"/>
            <a:r>
              <a:rPr lang="hu" sz="2800" i="0" u="none" strike="noStrike" dirty="0">
                <a:latin typeface="+mn-lt"/>
              </a:rPr>
              <a:t>A várandósság alatti, </a:t>
            </a:r>
            <a:r>
              <a:rPr lang="hu" sz="2800" i="0" u="none" strike="noStrike" dirty="0" smtClean="0">
                <a:latin typeface="+mn-lt"/>
              </a:rPr>
              <a:t>éghajlatváltozással kapcsolatos </a:t>
            </a:r>
            <a:r>
              <a:rPr lang="hu" sz="2800" i="0" u="none" strike="noStrike" dirty="0">
                <a:latin typeface="+mn-lt"/>
              </a:rPr>
              <a:t>expozíciót követő </a:t>
            </a:r>
            <a:r>
              <a:rPr lang="hu" sz="2800" i="0" u="none" strike="noStrike" dirty="0" smtClean="0">
                <a:latin typeface="+mn-lt"/>
              </a:rPr>
              <a:t>egészséghatások</a:t>
            </a:r>
            <a:endParaRPr lang="en-GB" sz="4800" dirty="0">
              <a:latin typeface="+mn-lt"/>
            </a:endParaRPr>
          </a:p>
        </p:txBody>
      </p:sp>
      <p:sp>
        <p:nvSpPr>
          <p:cNvPr id="8" name="Szövegdoboz 7">
            <a:extLst>
              <a:ext uri="{FF2B5EF4-FFF2-40B4-BE49-F238E27FC236}">
                <a16:creationId xmlns:a16="http://schemas.microsoft.com/office/drawing/2014/main" id="{EC46EAA0-1D3C-8F4C-1406-807E8F5650D3}"/>
              </a:ext>
            </a:extLst>
          </p:cNvPr>
          <p:cNvSpPr txBox="1"/>
          <p:nvPr/>
        </p:nvSpPr>
        <p:spPr>
          <a:xfrm>
            <a:off x="865578" y="4687947"/>
            <a:ext cx="8977162" cy="1015663"/>
          </a:xfrm>
          <a:prstGeom prst="rect">
            <a:avLst/>
          </a:prstGeom>
          <a:solidFill>
            <a:schemeClr val="accent2">
              <a:lumMod val="40000"/>
              <a:lumOff val="60000"/>
            </a:schemeClr>
          </a:solidFill>
        </p:spPr>
        <p:txBody>
          <a:bodyPr wrap="square" rtlCol="0">
            <a:spAutoFit/>
          </a:bodyPr>
          <a:lstStyle/>
          <a:p>
            <a:pPr algn="just"/>
            <a:r>
              <a:rPr lang="hu" sz="2000" b="0" i="0" u="none" strike="noStrike" dirty="0"/>
              <a:t>Egy amerikai egészségügyi szakemberek körében végzett felmérés szerint </a:t>
            </a:r>
            <a:r>
              <a:rPr lang="hu" sz="2000" b="0" i="0" u="none" strike="noStrike" dirty="0" smtClean="0"/>
              <a:t>a</a:t>
            </a:r>
            <a:br>
              <a:rPr lang="hu" sz="2000" b="0" i="0" u="none" strike="noStrike" dirty="0" smtClean="0"/>
            </a:br>
            <a:r>
              <a:rPr lang="hu" sz="2000" b="0" i="0" u="none" strike="noStrike" dirty="0" smtClean="0"/>
              <a:t>szülész-nőgyógyász </a:t>
            </a:r>
            <a:r>
              <a:rPr lang="hu" sz="2000" b="0" i="0" u="none" strike="noStrike" dirty="0"/>
              <a:t>szakorvosok egyáltalán nem (0%) beszélgetnek a pácienseikkel </a:t>
            </a:r>
            <a:r>
              <a:rPr lang="hu" sz="2000" b="0" i="0" u="none" strike="noStrike" dirty="0" smtClean="0"/>
              <a:t>az őket körbevevő környezet lehetséges </a:t>
            </a:r>
            <a:r>
              <a:rPr lang="hu" sz="2000" dirty="0" smtClean="0"/>
              <a:t>egészséghatásairól</a:t>
            </a:r>
            <a:r>
              <a:rPr lang="hu" sz="2000" b="0" i="0" u="none" strike="noStrike" dirty="0"/>
              <a:t>!!!</a:t>
            </a:r>
            <a:endParaRPr lang="en-GB" sz="2000" dirty="0"/>
          </a:p>
        </p:txBody>
      </p:sp>
      <p:sp>
        <p:nvSpPr>
          <p:cNvPr id="2" name="Szövegdoboz 1">
            <a:extLst>
              <a:ext uri="{FF2B5EF4-FFF2-40B4-BE49-F238E27FC236}">
                <a16:creationId xmlns:a16="http://schemas.microsoft.com/office/drawing/2014/main" id="{7C287CC1-58A5-97C0-7B9B-61D31FC89E6A}"/>
              </a:ext>
            </a:extLst>
          </p:cNvPr>
          <p:cNvSpPr txBox="1"/>
          <p:nvPr/>
        </p:nvSpPr>
        <p:spPr>
          <a:xfrm>
            <a:off x="8641237" y="6082627"/>
            <a:ext cx="3447676" cy="246221"/>
          </a:xfrm>
          <a:prstGeom prst="rect">
            <a:avLst/>
          </a:prstGeom>
          <a:noFill/>
        </p:spPr>
        <p:txBody>
          <a:bodyPr wrap="square">
            <a:spAutoFit/>
          </a:bodyPr>
          <a:lstStyle/>
          <a:p>
            <a:pPr algn="r"/>
            <a:r>
              <a:rPr lang="hu-HU" sz="1000" dirty="0" smtClean="0">
                <a:solidFill>
                  <a:schemeClr val="bg1">
                    <a:lumMod val="50000"/>
                  </a:schemeClr>
                </a:solidFill>
                <a:effectLst/>
                <a:latin typeface="Calibri" panose="020F0502020204030204" pitchFamily="34" charset="0"/>
                <a:ea typeface="Calibri" panose="020F0502020204030204" pitchFamily="34" charset="0"/>
              </a:rPr>
              <a:t>doi.org/10.1007/s40572-022-00345-9</a:t>
            </a:r>
            <a:endParaRPr lang="en-GB" sz="1000" dirty="0">
              <a:solidFill>
                <a:schemeClr val="bg1">
                  <a:lumMod val="50000"/>
                </a:schemeClr>
              </a:solidFill>
            </a:endParaRPr>
          </a:p>
        </p:txBody>
      </p:sp>
    </p:spTree>
    <p:extLst>
      <p:ext uri="{BB962C8B-B14F-4D97-AF65-F5344CB8AC3E}">
        <p14:creationId xmlns:p14="http://schemas.microsoft.com/office/powerpoint/2010/main" val="1350140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11A6D4F-C6E3-8035-75BD-3460229A5B51}"/>
              </a:ext>
            </a:extLst>
          </p:cNvPr>
          <p:cNvSpPr>
            <a:spLocks noGrp="1"/>
          </p:cNvSpPr>
          <p:nvPr>
            <p:ph type="title"/>
          </p:nvPr>
        </p:nvSpPr>
        <p:spPr>
          <a:xfrm>
            <a:off x="147587" y="178232"/>
            <a:ext cx="11896826" cy="779789"/>
          </a:xfrm>
        </p:spPr>
        <p:txBody>
          <a:bodyPr rtlCol="0">
            <a:normAutofit fontScale="90000"/>
          </a:bodyPr>
          <a:lstStyle/>
          <a:p>
            <a:pPr rtl="0">
              <a:lnSpc>
                <a:spcPct val="110000"/>
              </a:lnSpc>
            </a:pPr>
            <a:r>
              <a:rPr lang="hu" sz="2800" i="0" u="none" strike="noStrike" dirty="0">
                <a:latin typeface="+mn-lt"/>
              </a:rPr>
              <a:t>Az </a:t>
            </a:r>
            <a:r>
              <a:rPr lang="hu" sz="2800" i="0" u="none" strike="noStrike" dirty="0" smtClean="0">
                <a:latin typeface="+mn-lt"/>
              </a:rPr>
              <a:t>éghajlatváltozás </a:t>
            </a:r>
            <a:r>
              <a:rPr lang="hu" sz="2800" i="0" u="none" strike="noStrike" dirty="0">
                <a:latin typeface="+mn-lt"/>
              </a:rPr>
              <a:t>anyák és újszülöttek egészségére gyakorolt közvetlen és közvetett </a:t>
            </a:r>
            <a:r>
              <a:rPr lang="hu" sz="2800" i="0" u="none" strike="noStrike" dirty="0" smtClean="0">
                <a:latin typeface="+mn-lt"/>
              </a:rPr>
              <a:t>hatásai</a:t>
            </a:r>
            <a:endParaRPr lang="en-GB" sz="4800" dirty="0">
              <a:latin typeface="+mn-lt"/>
            </a:endParaRPr>
          </a:p>
        </p:txBody>
      </p:sp>
      <p:pic>
        <p:nvPicPr>
          <p:cNvPr id="5" name="Kép 4">
            <a:extLst>
              <a:ext uri="{FF2B5EF4-FFF2-40B4-BE49-F238E27FC236}">
                <a16:creationId xmlns:a16="http://schemas.microsoft.com/office/drawing/2014/main" id="{FF97DB08-3624-9975-AFCC-556B59C36392}"/>
              </a:ext>
            </a:extLst>
          </p:cNvPr>
          <p:cNvPicPr>
            <a:picLocks noChangeAspect="1"/>
          </p:cNvPicPr>
          <p:nvPr/>
        </p:nvPicPr>
        <p:blipFill>
          <a:blip r:embed="rId2"/>
          <a:stretch>
            <a:fillRect/>
          </a:stretch>
        </p:blipFill>
        <p:spPr>
          <a:xfrm>
            <a:off x="1111617" y="1064558"/>
            <a:ext cx="9619445" cy="4748731"/>
          </a:xfrm>
          <a:prstGeom prst="rect">
            <a:avLst/>
          </a:prstGeom>
        </p:spPr>
      </p:pic>
      <p:sp>
        <p:nvSpPr>
          <p:cNvPr id="3" name="Téglalap 2">
            <a:extLst>
              <a:ext uri="{FF2B5EF4-FFF2-40B4-BE49-F238E27FC236}">
                <a16:creationId xmlns:a16="http://schemas.microsoft.com/office/drawing/2014/main" id="{9ECCB0FB-2F3C-1620-D747-5459A990BE29}"/>
              </a:ext>
            </a:extLst>
          </p:cNvPr>
          <p:cNvSpPr/>
          <p:nvPr/>
        </p:nvSpPr>
        <p:spPr>
          <a:xfrm>
            <a:off x="8198069" y="1044711"/>
            <a:ext cx="2532993" cy="478349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4" name="Szövegdoboz 3">
            <a:extLst>
              <a:ext uri="{FF2B5EF4-FFF2-40B4-BE49-F238E27FC236}">
                <a16:creationId xmlns:a16="http://schemas.microsoft.com/office/drawing/2014/main" id="{83DCC467-A980-C89B-FE6C-FFB8E81287DD}"/>
              </a:ext>
            </a:extLst>
          </p:cNvPr>
          <p:cNvSpPr txBox="1"/>
          <p:nvPr/>
        </p:nvSpPr>
        <p:spPr>
          <a:xfrm>
            <a:off x="486153" y="6087000"/>
            <a:ext cx="8451320" cy="246221"/>
          </a:xfrm>
          <a:prstGeom prst="rect">
            <a:avLst/>
          </a:prstGeom>
          <a:noFill/>
        </p:spPr>
        <p:txBody>
          <a:bodyPr wrap="square">
            <a:spAutoFit/>
          </a:bodyPr>
          <a:lstStyle/>
          <a:p>
            <a:r>
              <a:rPr lang="hu-HU" sz="1000" dirty="0" smtClean="0">
                <a:solidFill>
                  <a:schemeClr val="bg1">
                    <a:lumMod val="50000"/>
                  </a:schemeClr>
                </a:solidFill>
                <a:effectLst/>
                <a:latin typeface="Calibri" panose="020F0502020204030204" pitchFamily="34" charset="0"/>
                <a:ea typeface="Calibri" panose="020F0502020204030204" pitchFamily="34" charset="0"/>
              </a:rPr>
              <a:t>https</a:t>
            </a:r>
            <a:r>
              <a:rPr lang="hu-HU" sz="1000" dirty="0">
                <a:solidFill>
                  <a:schemeClr val="bg1">
                    <a:lumMod val="50000"/>
                  </a:schemeClr>
                </a:solidFill>
                <a:effectLst/>
                <a:latin typeface="Calibri" panose="020F0502020204030204" pitchFamily="34" charset="0"/>
                <a:ea typeface="Calibri" panose="020F0502020204030204" pitchFamily="34" charset="0"/>
              </a:rPr>
              <a:t>://obgyn.onlinelibrary.wiley.com/doi/10.1111/aogs.14124</a:t>
            </a:r>
            <a:endParaRPr lang="en-GB" sz="1000" dirty="0">
              <a:solidFill>
                <a:schemeClr val="bg1">
                  <a:lumMod val="50000"/>
                </a:schemeClr>
              </a:solidFill>
            </a:endParaRPr>
          </a:p>
        </p:txBody>
      </p:sp>
    </p:spTree>
    <p:extLst>
      <p:ext uri="{BB962C8B-B14F-4D97-AF65-F5344CB8AC3E}">
        <p14:creationId xmlns:p14="http://schemas.microsoft.com/office/powerpoint/2010/main" val="22345477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A4147C4-6DA4-8F11-F2CC-F719F11B347B}"/>
              </a:ext>
            </a:extLst>
          </p:cNvPr>
          <p:cNvSpPr>
            <a:spLocks noGrp="1"/>
          </p:cNvSpPr>
          <p:nvPr>
            <p:ph type="title"/>
          </p:nvPr>
        </p:nvSpPr>
        <p:spPr/>
        <p:txBody>
          <a:bodyPr rtlCol="0">
            <a:normAutofit/>
          </a:bodyPr>
          <a:lstStyle/>
          <a:p>
            <a:pPr rtl="0"/>
            <a:endParaRPr lang="en-GB" dirty="0"/>
          </a:p>
        </p:txBody>
      </p:sp>
      <p:pic>
        <p:nvPicPr>
          <p:cNvPr id="5" name="Kép 4">
            <a:extLst>
              <a:ext uri="{FF2B5EF4-FFF2-40B4-BE49-F238E27FC236}">
                <a16:creationId xmlns:a16="http://schemas.microsoft.com/office/drawing/2014/main" id="{65589AC8-9CAA-12B8-9542-52FEEA6C8933}"/>
              </a:ext>
            </a:extLst>
          </p:cNvPr>
          <p:cNvPicPr>
            <a:picLocks noChangeAspect="1"/>
          </p:cNvPicPr>
          <p:nvPr/>
        </p:nvPicPr>
        <p:blipFill>
          <a:blip r:embed="rId2"/>
          <a:stretch>
            <a:fillRect/>
          </a:stretch>
        </p:blipFill>
        <p:spPr>
          <a:xfrm>
            <a:off x="307065" y="153009"/>
            <a:ext cx="4298636" cy="6078071"/>
          </a:xfrm>
          <a:prstGeom prst="rect">
            <a:avLst/>
          </a:prstGeom>
        </p:spPr>
      </p:pic>
      <p:pic>
        <p:nvPicPr>
          <p:cNvPr id="9" name="Tartalom helye 4" descr="A képen diagram látható&#10;&#10;Automatikusan generált leírás">
            <a:extLst>
              <a:ext uri="{FF2B5EF4-FFF2-40B4-BE49-F238E27FC236}">
                <a16:creationId xmlns:a16="http://schemas.microsoft.com/office/drawing/2014/main" id="{4D42D1CB-3470-5A4B-D1F1-DFD98441B7F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50717" y="292858"/>
            <a:ext cx="4348778" cy="5798371"/>
          </a:xfrm>
        </p:spPr>
      </p:pic>
      <p:sp>
        <p:nvSpPr>
          <p:cNvPr id="11" name="Beszédbuborék: négyszög 10">
            <a:extLst>
              <a:ext uri="{FF2B5EF4-FFF2-40B4-BE49-F238E27FC236}">
                <a16:creationId xmlns:a16="http://schemas.microsoft.com/office/drawing/2014/main" id="{117F803D-67F7-82C4-9899-D17B7C31020E}"/>
              </a:ext>
            </a:extLst>
          </p:cNvPr>
          <p:cNvSpPr/>
          <p:nvPr/>
        </p:nvSpPr>
        <p:spPr>
          <a:xfrm>
            <a:off x="4789141" y="265260"/>
            <a:ext cx="2478153" cy="978946"/>
          </a:xfrm>
          <a:prstGeom prst="wedgeRectCallout">
            <a:avLst>
              <a:gd name="adj1" fmla="val -61204"/>
              <a:gd name="adj2" fmla="val 1163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sz="1400">
                <a:hlinkClick r:id="rId4"/>
              </a:rPr>
              <a:t>https://reliefweb.int/report/world/negative-impact-climate-change-maternal-health</a:t>
            </a:r>
            <a:endParaRPr lang="en-GB" sz="1400" dirty="0"/>
          </a:p>
        </p:txBody>
      </p:sp>
      <p:sp>
        <p:nvSpPr>
          <p:cNvPr id="12" name="Beszédbuborék: négyszög 11">
            <a:extLst>
              <a:ext uri="{FF2B5EF4-FFF2-40B4-BE49-F238E27FC236}">
                <a16:creationId xmlns:a16="http://schemas.microsoft.com/office/drawing/2014/main" id="{62B98E15-C231-14AA-D4E8-D2769F94FD99}"/>
              </a:ext>
            </a:extLst>
          </p:cNvPr>
          <p:cNvSpPr/>
          <p:nvPr/>
        </p:nvSpPr>
        <p:spPr>
          <a:xfrm>
            <a:off x="4701092" y="2764715"/>
            <a:ext cx="2681681" cy="1153758"/>
          </a:xfrm>
          <a:prstGeom prst="wedgeRectCallout">
            <a:avLst>
              <a:gd name="adj1" fmla="val 71884"/>
              <a:gd name="adj2" fmla="val 17069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sz="1400">
                <a:hlinkClick r:id="rId5"/>
              </a:rPr>
              <a:t>https://www.env-health.org/wp-content/uploads/2020/04/FIGO-PregnancyClimateChangeInfographic-Final1-800px.jpg</a:t>
            </a:r>
            <a:r>
              <a:rPr lang="hu" sz="1400"/>
              <a:t> </a:t>
            </a:r>
            <a:endParaRPr lang="en-GB" sz="1400" dirty="0"/>
          </a:p>
        </p:txBody>
      </p:sp>
    </p:spTree>
    <p:extLst>
      <p:ext uri="{BB962C8B-B14F-4D97-AF65-F5344CB8AC3E}">
        <p14:creationId xmlns:p14="http://schemas.microsoft.com/office/powerpoint/2010/main" val="42366803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a:extLst>
              <a:ext uri="{FF2B5EF4-FFF2-40B4-BE49-F238E27FC236}">
                <a16:creationId xmlns:a16="http://schemas.microsoft.com/office/drawing/2014/main" id="{F9D59DFD-289E-A88D-9EFD-2D5D29C80482}"/>
              </a:ext>
            </a:extLst>
          </p:cNvPr>
          <p:cNvGraphicFramePr>
            <a:graphicFrameLocks noGrp="1"/>
          </p:cNvGraphicFramePr>
          <p:nvPr>
            <p:ph idx="1"/>
            <p:extLst>
              <p:ext uri="{D42A27DB-BD31-4B8C-83A1-F6EECF244321}">
                <p14:modId xmlns:p14="http://schemas.microsoft.com/office/powerpoint/2010/main" val="3632834680"/>
              </p:ext>
            </p:extLst>
          </p:nvPr>
        </p:nvGraphicFramePr>
        <p:xfrm>
          <a:off x="192088" y="870493"/>
          <a:ext cx="11896725" cy="5370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ím 1">
            <a:extLst>
              <a:ext uri="{FF2B5EF4-FFF2-40B4-BE49-F238E27FC236}">
                <a16:creationId xmlns:a16="http://schemas.microsoft.com/office/drawing/2014/main" id="{0AAD4EE7-4EA7-4EC3-7D57-A21BA30ABBF9}"/>
              </a:ext>
            </a:extLst>
          </p:cNvPr>
          <p:cNvSpPr>
            <a:spLocks noGrp="1"/>
          </p:cNvSpPr>
          <p:nvPr>
            <p:ph type="title"/>
          </p:nvPr>
        </p:nvSpPr>
        <p:spPr>
          <a:xfrm>
            <a:off x="192088" y="152400"/>
            <a:ext cx="11896725" cy="550863"/>
          </a:xfrm>
        </p:spPr>
        <p:txBody>
          <a:bodyPr rtlCol="0">
            <a:normAutofit/>
          </a:bodyPr>
          <a:lstStyle/>
          <a:p>
            <a:pPr rtl="0"/>
            <a:r>
              <a:rPr lang="hu" dirty="0" smtClean="0"/>
              <a:t>Fő megállapítások</a:t>
            </a:r>
            <a:endParaRPr lang="en-GB" dirty="0" err="1"/>
          </a:p>
        </p:txBody>
      </p:sp>
    </p:spTree>
    <p:extLst>
      <p:ext uri="{BB962C8B-B14F-4D97-AF65-F5344CB8AC3E}">
        <p14:creationId xmlns:p14="http://schemas.microsoft.com/office/powerpoint/2010/main" val="41990373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b="1" dirty="0" smtClean="0">
                <a:solidFill>
                  <a:schemeClr val="tx1"/>
                </a:solidFill>
              </a:rPr>
              <a:t>Ellenőrizze tudását</a:t>
            </a:r>
            <a:endParaRPr lang="de-DE" b="1" dirty="0">
              <a:solidFill>
                <a:schemeClr val="tx1"/>
              </a:solidFill>
            </a:endParaRPr>
          </a:p>
        </p:txBody>
      </p:sp>
      <p:sp>
        <p:nvSpPr>
          <p:cNvPr id="3" name="Tartalom helye 2"/>
          <p:cNvSpPr>
            <a:spLocks noGrp="1"/>
          </p:cNvSpPr>
          <p:nvPr>
            <p:ph idx="1"/>
          </p:nvPr>
        </p:nvSpPr>
        <p:spPr>
          <a:xfrm>
            <a:off x="336430" y="1190445"/>
            <a:ext cx="11395496" cy="5115227"/>
          </a:xfrm>
        </p:spPr>
        <p:txBody>
          <a:bodyPr>
            <a:normAutofit lnSpcReduction="10000"/>
          </a:bodyPr>
          <a:lstStyle/>
          <a:p>
            <a:pPr marL="361950" lvl="0" indent="-361950" algn="just">
              <a:lnSpc>
                <a:spcPct val="110000"/>
              </a:lnSpc>
              <a:spcAft>
                <a:spcPts val="1000"/>
              </a:spcAft>
              <a:buFont typeface="+mj-lt"/>
              <a:buAutoNum type="arabicPeriod"/>
            </a:pPr>
            <a:r>
              <a:rPr lang="hu-HU" sz="2200" dirty="0">
                <a:solidFill>
                  <a:schemeClr val="tx1"/>
                </a:solidFill>
              </a:rPr>
              <a:t>Sorolja fel az éghajlatváltozás által veszélyeztetett népességcsoportokat.</a:t>
            </a:r>
          </a:p>
          <a:p>
            <a:pPr marL="361950" lvl="0" indent="-361950" algn="just">
              <a:lnSpc>
                <a:spcPct val="110000"/>
              </a:lnSpc>
              <a:spcAft>
                <a:spcPts val="1000"/>
              </a:spcAft>
              <a:buFont typeface="+mj-lt"/>
              <a:buAutoNum type="arabicPeriod"/>
            </a:pPr>
            <a:r>
              <a:rPr lang="hu-HU" sz="2200" dirty="0">
                <a:solidFill>
                  <a:schemeClr val="tx1"/>
                </a:solidFill>
              </a:rPr>
              <a:t>Milyen, az éghajlatváltozással kapcsolatos hatások növelhetik a koraszülés kockázatát?</a:t>
            </a:r>
          </a:p>
          <a:p>
            <a:pPr marL="361950" lvl="0" indent="-361950" algn="just">
              <a:lnSpc>
                <a:spcPct val="110000"/>
              </a:lnSpc>
              <a:spcAft>
                <a:spcPts val="1000"/>
              </a:spcAft>
              <a:buFont typeface="+mj-lt"/>
              <a:buAutoNum type="arabicPeriod"/>
            </a:pPr>
            <a:r>
              <a:rPr lang="hu-HU" sz="2200" dirty="0">
                <a:solidFill>
                  <a:schemeClr val="tx1"/>
                </a:solidFill>
              </a:rPr>
              <a:t>Milyen élettani mechanizmusokat okozhat a várandósság alatti emelkedett környezeti hőmérséklet?</a:t>
            </a:r>
          </a:p>
          <a:p>
            <a:pPr marL="361950" lvl="0" indent="-361950" algn="just">
              <a:lnSpc>
                <a:spcPct val="110000"/>
              </a:lnSpc>
              <a:spcAft>
                <a:spcPts val="1000"/>
              </a:spcAft>
              <a:buFont typeface="+mj-lt"/>
              <a:buAutoNum type="arabicPeriod"/>
            </a:pPr>
            <a:r>
              <a:rPr lang="hu-HU" sz="2200" dirty="0">
                <a:solidFill>
                  <a:schemeClr val="tx1"/>
                </a:solidFill>
              </a:rPr>
              <a:t>Milyen kedvezőtlen újszülöttkori kimeneteleket okozhat a várandósság alatti emelkedett környezeti hőmérséklet? </a:t>
            </a:r>
          </a:p>
          <a:p>
            <a:pPr marL="361950" lvl="0" indent="-361950" algn="just">
              <a:lnSpc>
                <a:spcPct val="110000"/>
              </a:lnSpc>
              <a:spcAft>
                <a:spcPts val="1000"/>
              </a:spcAft>
              <a:buFont typeface="+mj-lt"/>
              <a:buAutoNum type="arabicPeriod"/>
            </a:pPr>
            <a:r>
              <a:rPr lang="hu-HU" sz="2200" dirty="0">
                <a:solidFill>
                  <a:schemeClr val="tx1"/>
                </a:solidFill>
              </a:rPr>
              <a:t>Milyen kedvezőtlen anyai kórképek társulhatnak a várandósság alatti emelkedett környezeti hőmérséklethez? </a:t>
            </a:r>
          </a:p>
          <a:p>
            <a:pPr marL="361950" lvl="0" indent="-361950" algn="just">
              <a:lnSpc>
                <a:spcPct val="110000"/>
              </a:lnSpc>
              <a:spcAft>
                <a:spcPts val="1000"/>
              </a:spcAft>
              <a:buFont typeface="+mj-lt"/>
              <a:buAutoNum type="arabicPeriod"/>
            </a:pPr>
            <a:r>
              <a:rPr lang="hu-HU" sz="2200" dirty="0">
                <a:solidFill>
                  <a:schemeClr val="tx1"/>
                </a:solidFill>
              </a:rPr>
              <a:t>Hogyan tájékoztatná a várandós anyákat az éghajlatváltozás várandóssággal összefüggő lehetséges hatásairól? Gyűjtse össze egy várandós nővel folytatott beszélgetés főbb pontjait.</a:t>
            </a:r>
          </a:p>
          <a:p>
            <a:endParaRPr lang="de-DE" dirty="0"/>
          </a:p>
        </p:txBody>
      </p:sp>
    </p:spTree>
    <p:extLst>
      <p:ext uri="{BB962C8B-B14F-4D97-AF65-F5344CB8AC3E}">
        <p14:creationId xmlns:p14="http://schemas.microsoft.com/office/powerpoint/2010/main" val="60779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b="1" dirty="0"/>
              <a:t>Az előadás segítségével megszerezhető ismeretek</a:t>
            </a:r>
            <a:endParaRPr lang="de-DE" dirty="0"/>
          </a:p>
        </p:txBody>
      </p:sp>
      <p:sp>
        <p:nvSpPr>
          <p:cNvPr id="3" name="Tartalom helye 2"/>
          <p:cNvSpPr>
            <a:spLocks noGrp="1"/>
          </p:cNvSpPr>
          <p:nvPr>
            <p:ph idx="1"/>
          </p:nvPr>
        </p:nvSpPr>
        <p:spPr>
          <a:xfrm>
            <a:off x="192505" y="1405288"/>
            <a:ext cx="11752447" cy="4900384"/>
          </a:xfrm>
        </p:spPr>
        <p:txBody>
          <a:bodyPr>
            <a:normAutofit lnSpcReduction="10000"/>
          </a:bodyPr>
          <a:lstStyle/>
          <a:p>
            <a:pPr marL="0" indent="0">
              <a:spcAft>
                <a:spcPts val="1000"/>
              </a:spcAft>
              <a:buNone/>
            </a:pPr>
            <a:r>
              <a:rPr lang="hu-HU" dirty="0"/>
              <a:t>A tanagyag elsajátítását követően a hallgatók képesek lesznek, hogy:</a:t>
            </a:r>
          </a:p>
          <a:p>
            <a:pPr lvl="1">
              <a:spcAft>
                <a:spcPts val="1000"/>
              </a:spcAft>
            </a:pPr>
            <a:r>
              <a:rPr lang="hu-HU" sz="2200" dirty="0"/>
              <a:t>értelmezzék a hőhatások várandósságra gyakorolt hatásának élettani mechanizmusait</a:t>
            </a:r>
          </a:p>
          <a:p>
            <a:pPr lvl="1">
              <a:spcAft>
                <a:spcPts val="1000"/>
              </a:spcAft>
            </a:pPr>
            <a:r>
              <a:rPr lang="hu-HU" sz="2200" dirty="0"/>
              <a:t>ismerjék az éghajlatváltozásnak a várandósokra és újszülöttjeikre gyakorolt rövidebb és hosszabb távú következményeit</a:t>
            </a:r>
          </a:p>
          <a:p>
            <a:pPr lvl="1">
              <a:spcAft>
                <a:spcPts val="1000"/>
              </a:spcAft>
            </a:pPr>
            <a:r>
              <a:rPr lang="hu-HU" sz="2200" dirty="0"/>
              <a:t>azonosítsák a várandósság alatti magas környezeti hőmérséklet egészség-kockázatait</a:t>
            </a:r>
          </a:p>
          <a:p>
            <a:pPr lvl="1">
              <a:spcAft>
                <a:spcPts val="1000"/>
              </a:spcAft>
            </a:pPr>
            <a:r>
              <a:rPr lang="hu-HU" sz="2200" dirty="0"/>
              <a:t>tanácsot adjanak a várandósoknak magas környezeti hőmérséklet okozta egészség-kockázatok csökkentésével kapcsolatban</a:t>
            </a:r>
          </a:p>
          <a:p>
            <a:pPr lvl="1">
              <a:spcAft>
                <a:spcPts val="1000"/>
              </a:spcAft>
            </a:pPr>
            <a:r>
              <a:rPr lang="hu-HU" sz="2200" dirty="0"/>
              <a:t>tájékoztassák a reproduktív korú nőket azokról az éghajlatváltozással összefügg egészségkockázatokról, amelyek a gyermekvállalást befolyásolhatják </a:t>
            </a:r>
          </a:p>
          <a:p>
            <a:pPr lvl="1">
              <a:spcAft>
                <a:spcPts val="1000"/>
              </a:spcAft>
            </a:pPr>
            <a:r>
              <a:rPr lang="hu-HU" sz="2200" dirty="0"/>
              <a:t>figyelembe vegyék a betegek preferenciáit a klinikai döntésekben</a:t>
            </a:r>
          </a:p>
          <a:p>
            <a:endParaRPr lang="de-DE" dirty="0"/>
          </a:p>
        </p:txBody>
      </p:sp>
    </p:spTree>
    <p:extLst>
      <p:ext uri="{BB962C8B-B14F-4D97-AF65-F5344CB8AC3E}">
        <p14:creationId xmlns:p14="http://schemas.microsoft.com/office/powerpoint/2010/main" val="18464110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b="1" dirty="0" smtClean="0">
                <a:solidFill>
                  <a:schemeClr val="tx1"/>
                </a:solidFill>
              </a:rPr>
              <a:t>Ajánlott irodalom</a:t>
            </a:r>
            <a:endParaRPr lang="de-DE" b="1" dirty="0">
              <a:solidFill>
                <a:schemeClr val="tx1"/>
              </a:solidFill>
            </a:endParaRPr>
          </a:p>
        </p:txBody>
      </p:sp>
      <p:sp>
        <p:nvSpPr>
          <p:cNvPr id="3" name="Tartalom helye 2"/>
          <p:cNvSpPr>
            <a:spLocks noGrp="1"/>
          </p:cNvSpPr>
          <p:nvPr>
            <p:ph idx="1"/>
          </p:nvPr>
        </p:nvSpPr>
        <p:spPr>
          <a:xfrm>
            <a:off x="345057" y="1069675"/>
            <a:ext cx="11744273" cy="5235997"/>
          </a:xfrm>
        </p:spPr>
        <p:txBody>
          <a:bodyPr>
            <a:noAutofit/>
          </a:bodyPr>
          <a:lstStyle/>
          <a:p>
            <a:pPr>
              <a:lnSpc>
                <a:spcPct val="100000"/>
              </a:lnSpc>
              <a:spcBef>
                <a:spcPts val="0"/>
              </a:spcBef>
              <a:spcAft>
                <a:spcPts val="1500"/>
              </a:spcAft>
            </a:pPr>
            <a:r>
              <a:rPr lang="hu-HU" sz="1800" dirty="0">
                <a:solidFill>
                  <a:schemeClr val="tx1"/>
                </a:solidFill>
              </a:rPr>
              <a:t>Ha S. The </a:t>
            </a:r>
            <a:r>
              <a:rPr lang="hu-HU" sz="1800" dirty="0" err="1">
                <a:solidFill>
                  <a:schemeClr val="tx1"/>
                </a:solidFill>
              </a:rPr>
              <a:t>Changing</a:t>
            </a:r>
            <a:r>
              <a:rPr lang="hu-HU" sz="1800" dirty="0">
                <a:solidFill>
                  <a:schemeClr val="tx1"/>
                </a:solidFill>
              </a:rPr>
              <a:t> </a:t>
            </a:r>
            <a:r>
              <a:rPr lang="hu-HU" sz="1800" dirty="0" err="1">
                <a:solidFill>
                  <a:schemeClr val="tx1"/>
                </a:solidFill>
              </a:rPr>
              <a:t>Climate</a:t>
            </a:r>
            <a:r>
              <a:rPr lang="hu-HU" sz="1800" dirty="0">
                <a:solidFill>
                  <a:schemeClr val="tx1"/>
                </a:solidFill>
              </a:rPr>
              <a:t> and </a:t>
            </a:r>
            <a:r>
              <a:rPr lang="hu-HU" sz="1800" dirty="0" err="1">
                <a:solidFill>
                  <a:schemeClr val="tx1"/>
                </a:solidFill>
              </a:rPr>
              <a:t>Pregnancy</a:t>
            </a:r>
            <a:r>
              <a:rPr lang="hu-HU" sz="1800" dirty="0">
                <a:solidFill>
                  <a:schemeClr val="tx1"/>
                </a:solidFill>
              </a:rPr>
              <a:t> Health. </a:t>
            </a:r>
            <a:r>
              <a:rPr lang="hu-HU" sz="1800" dirty="0" err="1">
                <a:solidFill>
                  <a:schemeClr val="tx1"/>
                </a:solidFill>
              </a:rPr>
              <a:t>Curr</a:t>
            </a:r>
            <a:r>
              <a:rPr lang="hu-HU" sz="1800" dirty="0">
                <a:solidFill>
                  <a:schemeClr val="tx1"/>
                </a:solidFill>
              </a:rPr>
              <a:t> </a:t>
            </a:r>
            <a:r>
              <a:rPr lang="hu-HU" sz="1800" dirty="0" err="1">
                <a:solidFill>
                  <a:schemeClr val="tx1"/>
                </a:solidFill>
              </a:rPr>
              <a:t>Environ</a:t>
            </a:r>
            <a:r>
              <a:rPr lang="hu-HU" sz="1800" dirty="0">
                <a:solidFill>
                  <a:schemeClr val="tx1"/>
                </a:solidFill>
              </a:rPr>
              <a:t> </a:t>
            </a:r>
            <a:r>
              <a:rPr lang="hu-HU" sz="1800" dirty="0" err="1">
                <a:solidFill>
                  <a:schemeClr val="tx1"/>
                </a:solidFill>
              </a:rPr>
              <a:t>Heal</a:t>
            </a:r>
            <a:r>
              <a:rPr lang="hu-HU" sz="1800" dirty="0">
                <a:solidFill>
                  <a:schemeClr val="tx1"/>
                </a:solidFill>
              </a:rPr>
              <a:t> </a:t>
            </a:r>
            <a:r>
              <a:rPr lang="hu-HU" sz="1800" dirty="0" err="1">
                <a:solidFill>
                  <a:schemeClr val="tx1"/>
                </a:solidFill>
              </a:rPr>
              <a:t>Reports</a:t>
            </a:r>
            <a:r>
              <a:rPr lang="hu-HU" sz="1800" dirty="0">
                <a:solidFill>
                  <a:schemeClr val="tx1"/>
                </a:solidFill>
              </a:rPr>
              <a:t> [Internet]. 1:3. </a:t>
            </a:r>
            <a:r>
              <a:rPr lang="hu-HU" sz="1800" dirty="0" err="1">
                <a:solidFill>
                  <a:schemeClr val="tx1"/>
                </a:solidFill>
              </a:rPr>
              <a:t>Available</a:t>
            </a:r>
            <a:r>
              <a:rPr lang="hu-HU" sz="1800" dirty="0">
                <a:solidFill>
                  <a:schemeClr val="tx1"/>
                </a:solidFill>
              </a:rPr>
              <a:t> </a:t>
            </a:r>
            <a:r>
              <a:rPr lang="hu-HU" sz="1800" dirty="0" err="1">
                <a:solidFill>
                  <a:schemeClr val="tx1"/>
                </a:solidFill>
              </a:rPr>
              <a:t>from</a:t>
            </a:r>
            <a:r>
              <a:rPr lang="hu-HU" sz="1800" dirty="0">
                <a:solidFill>
                  <a:schemeClr val="tx1"/>
                </a:solidFill>
              </a:rPr>
              <a:t>: </a:t>
            </a:r>
            <a:r>
              <a:rPr lang="hu-HU" sz="1800" dirty="0">
                <a:solidFill>
                  <a:schemeClr val="tx1"/>
                </a:solidFill>
                <a:hlinkClick r:id="rId2"/>
              </a:rPr>
              <a:t>https://doi.org/10.1007/s40572-022-00345-9</a:t>
            </a:r>
            <a:r>
              <a:rPr lang="hu-HU" sz="1800" dirty="0">
                <a:solidFill>
                  <a:schemeClr val="tx1"/>
                </a:solidFill>
              </a:rPr>
              <a:t> </a:t>
            </a:r>
          </a:p>
          <a:p>
            <a:pPr>
              <a:lnSpc>
                <a:spcPct val="100000"/>
              </a:lnSpc>
              <a:spcBef>
                <a:spcPts val="0"/>
              </a:spcBef>
              <a:spcAft>
                <a:spcPts val="1500"/>
              </a:spcAft>
            </a:pPr>
            <a:r>
              <a:rPr lang="hu-HU" sz="1800" dirty="0" err="1">
                <a:solidFill>
                  <a:schemeClr val="tx1"/>
                </a:solidFill>
              </a:rPr>
              <a:t>Samuels</a:t>
            </a:r>
            <a:r>
              <a:rPr lang="hu-HU" sz="1800" dirty="0">
                <a:solidFill>
                  <a:schemeClr val="tx1"/>
                </a:solidFill>
              </a:rPr>
              <a:t>, L., </a:t>
            </a:r>
            <a:r>
              <a:rPr lang="hu-HU" sz="1800" dirty="0" err="1">
                <a:solidFill>
                  <a:schemeClr val="tx1"/>
                </a:solidFill>
              </a:rPr>
              <a:t>Nakstad</a:t>
            </a:r>
            <a:r>
              <a:rPr lang="hu-HU" sz="1800" dirty="0">
                <a:solidFill>
                  <a:schemeClr val="tx1"/>
                </a:solidFill>
              </a:rPr>
              <a:t>, B., </a:t>
            </a:r>
            <a:r>
              <a:rPr lang="hu-HU" sz="1800" dirty="0" err="1">
                <a:solidFill>
                  <a:schemeClr val="tx1"/>
                </a:solidFill>
              </a:rPr>
              <a:t>Roos</a:t>
            </a:r>
            <a:r>
              <a:rPr lang="hu-HU" sz="1800" dirty="0">
                <a:solidFill>
                  <a:schemeClr val="tx1"/>
                </a:solidFill>
              </a:rPr>
              <a:t>, N. et </a:t>
            </a:r>
            <a:r>
              <a:rPr lang="hu-HU" sz="1800" dirty="0" err="1">
                <a:solidFill>
                  <a:schemeClr val="tx1"/>
                </a:solidFill>
              </a:rPr>
              <a:t>al</a:t>
            </a:r>
            <a:r>
              <a:rPr lang="hu-HU" sz="1800" dirty="0">
                <a:solidFill>
                  <a:schemeClr val="tx1"/>
                </a:solidFill>
              </a:rPr>
              <a:t>. </a:t>
            </a:r>
            <a:r>
              <a:rPr lang="hu-HU" sz="1800" dirty="0" err="1">
                <a:solidFill>
                  <a:schemeClr val="tx1"/>
                </a:solidFill>
              </a:rPr>
              <a:t>Physiological</a:t>
            </a:r>
            <a:r>
              <a:rPr lang="hu-HU" sz="1800" dirty="0">
                <a:solidFill>
                  <a:schemeClr val="tx1"/>
                </a:solidFill>
              </a:rPr>
              <a:t> </a:t>
            </a:r>
            <a:r>
              <a:rPr lang="hu-HU" sz="1800" dirty="0" err="1">
                <a:solidFill>
                  <a:schemeClr val="tx1"/>
                </a:solidFill>
              </a:rPr>
              <a:t>mechanisms</a:t>
            </a:r>
            <a:r>
              <a:rPr lang="hu-HU" sz="1800" dirty="0">
                <a:solidFill>
                  <a:schemeClr val="tx1"/>
                </a:solidFill>
              </a:rPr>
              <a:t> of </a:t>
            </a:r>
            <a:r>
              <a:rPr lang="hu-HU" sz="1800" dirty="0" err="1">
                <a:solidFill>
                  <a:schemeClr val="tx1"/>
                </a:solidFill>
              </a:rPr>
              <a:t>the</a:t>
            </a:r>
            <a:r>
              <a:rPr lang="hu-HU" sz="1800" dirty="0">
                <a:solidFill>
                  <a:schemeClr val="tx1"/>
                </a:solidFill>
              </a:rPr>
              <a:t> </a:t>
            </a:r>
            <a:r>
              <a:rPr lang="hu-HU" sz="1800" dirty="0" err="1">
                <a:solidFill>
                  <a:schemeClr val="tx1"/>
                </a:solidFill>
              </a:rPr>
              <a:t>impact</a:t>
            </a:r>
            <a:r>
              <a:rPr lang="hu-HU" sz="1800" dirty="0">
                <a:solidFill>
                  <a:schemeClr val="tx1"/>
                </a:solidFill>
              </a:rPr>
              <a:t> of </a:t>
            </a:r>
            <a:r>
              <a:rPr lang="hu-HU" sz="1800" dirty="0" err="1">
                <a:solidFill>
                  <a:schemeClr val="tx1"/>
                </a:solidFill>
              </a:rPr>
              <a:t>heat</a:t>
            </a:r>
            <a:r>
              <a:rPr lang="hu-HU" sz="1800" dirty="0">
                <a:solidFill>
                  <a:schemeClr val="tx1"/>
                </a:solidFill>
              </a:rPr>
              <a:t> during </a:t>
            </a:r>
            <a:r>
              <a:rPr lang="hu-HU" sz="1800" dirty="0" err="1">
                <a:solidFill>
                  <a:schemeClr val="tx1"/>
                </a:solidFill>
              </a:rPr>
              <a:t>pregnancy</a:t>
            </a:r>
            <a:r>
              <a:rPr lang="hu-HU" sz="1800" dirty="0">
                <a:solidFill>
                  <a:schemeClr val="tx1"/>
                </a:solidFill>
              </a:rPr>
              <a:t> and </a:t>
            </a:r>
            <a:r>
              <a:rPr lang="hu-HU" sz="1800" dirty="0" err="1">
                <a:solidFill>
                  <a:schemeClr val="tx1"/>
                </a:solidFill>
              </a:rPr>
              <a:t>the</a:t>
            </a:r>
            <a:r>
              <a:rPr lang="hu-HU" sz="1800" dirty="0">
                <a:solidFill>
                  <a:schemeClr val="tx1"/>
                </a:solidFill>
              </a:rPr>
              <a:t> </a:t>
            </a:r>
            <a:r>
              <a:rPr lang="hu-HU" sz="1800" dirty="0" err="1">
                <a:solidFill>
                  <a:schemeClr val="tx1"/>
                </a:solidFill>
              </a:rPr>
              <a:t>clinical</a:t>
            </a:r>
            <a:r>
              <a:rPr lang="hu-HU" sz="1800" dirty="0">
                <a:solidFill>
                  <a:schemeClr val="tx1"/>
                </a:solidFill>
              </a:rPr>
              <a:t> </a:t>
            </a:r>
            <a:r>
              <a:rPr lang="hu-HU" sz="1800" dirty="0" err="1">
                <a:solidFill>
                  <a:schemeClr val="tx1"/>
                </a:solidFill>
              </a:rPr>
              <a:t>implications</a:t>
            </a:r>
            <a:r>
              <a:rPr lang="hu-HU" sz="1800" dirty="0">
                <a:solidFill>
                  <a:schemeClr val="tx1"/>
                </a:solidFill>
              </a:rPr>
              <a:t>: </a:t>
            </a:r>
            <a:r>
              <a:rPr lang="hu-HU" sz="1800" dirty="0" err="1">
                <a:solidFill>
                  <a:schemeClr val="tx1"/>
                </a:solidFill>
              </a:rPr>
              <a:t>review</a:t>
            </a:r>
            <a:r>
              <a:rPr lang="hu-HU" sz="1800" dirty="0">
                <a:solidFill>
                  <a:schemeClr val="tx1"/>
                </a:solidFill>
              </a:rPr>
              <a:t> of </a:t>
            </a:r>
            <a:r>
              <a:rPr lang="hu-HU" sz="1800" dirty="0" err="1">
                <a:solidFill>
                  <a:schemeClr val="tx1"/>
                </a:solidFill>
              </a:rPr>
              <a:t>the</a:t>
            </a:r>
            <a:r>
              <a:rPr lang="hu-HU" sz="1800" dirty="0">
                <a:solidFill>
                  <a:schemeClr val="tx1"/>
                </a:solidFill>
              </a:rPr>
              <a:t> </a:t>
            </a:r>
            <a:r>
              <a:rPr lang="hu-HU" sz="1800" dirty="0" err="1">
                <a:solidFill>
                  <a:schemeClr val="tx1"/>
                </a:solidFill>
              </a:rPr>
              <a:t>evidence</a:t>
            </a:r>
            <a:r>
              <a:rPr lang="hu-HU" sz="1800" dirty="0">
                <a:solidFill>
                  <a:schemeClr val="tx1"/>
                </a:solidFill>
              </a:rPr>
              <a:t> </a:t>
            </a:r>
            <a:r>
              <a:rPr lang="hu-HU" sz="1800" dirty="0" err="1">
                <a:solidFill>
                  <a:schemeClr val="tx1"/>
                </a:solidFill>
              </a:rPr>
              <a:t>from</a:t>
            </a:r>
            <a:r>
              <a:rPr lang="hu-HU" sz="1800" dirty="0">
                <a:solidFill>
                  <a:schemeClr val="tx1"/>
                </a:solidFill>
              </a:rPr>
              <a:t> an </a:t>
            </a:r>
            <a:r>
              <a:rPr lang="hu-HU" sz="1800" dirty="0" err="1">
                <a:solidFill>
                  <a:schemeClr val="tx1"/>
                </a:solidFill>
              </a:rPr>
              <a:t>expert</a:t>
            </a:r>
            <a:r>
              <a:rPr lang="hu-HU" sz="1800" dirty="0">
                <a:solidFill>
                  <a:schemeClr val="tx1"/>
                </a:solidFill>
              </a:rPr>
              <a:t> </a:t>
            </a:r>
            <a:r>
              <a:rPr lang="hu-HU" sz="1800" dirty="0" err="1">
                <a:solidFill>
                  <a:schemeClr val="tx1"/>
                </a:solidFill>
              </a:rPr>
              <a:t>group</a:t>
            </a:r>
            <a:r>
              <a:rPr lang="hu-HU" sz="1800" dirty="0">
                <a:solidFill>
                  <a:schemeClr val="tx1"/>
                </a:solidFill>
              </a:rPr>
              <a:t> meeting. Int J </a:t>
            </a:r>
            <a:r>
              <a:rPr lang="hu-HU" sz="1800" dirty="0" err="1">
                <a:solidFill>
                  <a:schemeClr val="tx1"/>
                </a:solidFill>
              </a:rPr>
              <a:t>Biometeorol</a:t>
            </a:r>
            <a:r>
              <a:rPr lang="hu-HU" sz="1800" dirty="0">
                <a:solidFill>
                  <a:schemeClr val="tx1"/>
                </a:solidFill>
              </a:rPr>
              <a:t> 66, 1505–1513 (2022). </a:t>
            </a:r>
            <a:r>
              <a:rPr lang="hu-HU" sz="1800" dirty="0">
                <a:solidFill>
                  <a:schemeClr val="tx1"/>
                </a:solidFill>
                <a:hlinkClick r:id="rId3"/>
              </a:rPr>
              <a:t>https://doi.org/10.1007/s00484-022-02301-6</a:t>
            </a:r>
            <a:endParaRPr lang="hu-HU" sz="1800" dirty="0">
              <a:solidFill>
                <a:schemeClr val="tx1"/>
              </a:solidFill>
            </a:endParaRPr>
          </a:p>
          <a:p>
            <a:pPr>
              <a:lnSpc>
                <a:spcPct val="100000"/>
              </a:lnSpc>
              <a:spcBef>
                <a:spcPts val="0"/>
              </a:spcBef>
              <a:spcAft>
                <a:spcPts val="1500"/>
              </a:spcAft>
            </a:pPr>
            <a:r>
              <a:rPr lang="hu-HU" sz="1800" dirty="0" err="1">
                <a:solidFill>
                  <a:schemeClr val="tx1"/>
                </a:solidFill>
              </a:rPr>
              <a:t>Dalugoda</a:t>
            </a:r>
            <a:r>
              <a:rPr lang="hu-HU" sz="1800" dirty="0">
                <a:solidFill>
                  <a:schemeClr val="tx1"/>
                </a:solidFill>
              </a:rPr>
              <a:t>, Y.; </a:t>
            </a:r>
            <a:r>
              <a:rPr lang="hu-HU" sz="1800" dirty="0" err="1">
                <a:solidFill>
                  <a:schemeClr val="tx1"/>
                </a:solidFill>
              </a:rPr>
              <a:t>Kuppa</a:t>
            </a:r>
            <a:r>
              <a:rPr lang="hu-HU" sz="1800" dirty="0">
                <a:solidFill>
                  <a:schemeClr val="tx1"/>
                </a:solidFill>
              </a:rPr>
              <a:t>, J.; </a:t>
            </a:r>
            <a:r>
              <a:rPr lang="hu-HU" sz="1800" dirty="0" err="1">
                <a:solidFill>
                  <a:schemeClr val="tx1"/>
                </a:solidFill>
              </a:rPr>
              <a:t>Phung</a:t>
            </a:r>
            <a:r>
              <a:rPr lang="hu-HU" sz="1800" dirty="0">
                <a:solidFill>
                  <a:schemeClr val="tx1"/>
                </a:solidFill>
              </a:rPr>
              <a:t>, H.; Rutherford, S.; </a:t>
            </a:r>
            <a:r>
              <a:rPr lang="hu-HU" sz="1800" dirty="0" err="1">
                <a:solidFill>
                  <a:schemeClr val="tx1"/>
                </a:solidFill>
              </a:rPr>
              <a:t>Phung</a:t>
            </a:r>
            <a:r>
              <a:rPr lang="hu-HU" sz="1800" dirty="0">
                <a:solidFill>
                  <a:schemeClr val="tx1"/>
                </a:solidFill>
              </a:rPr>
              <a:t>, D. </a:t>
            </a:r>
            <a:r>
              <a:rPr lang="hu-HU" sz="1800" dirty="0" err="1">
                <a:solidFill>
                  <a:schemeClr val="tx1"/>
                </a:solidFill>
              </a:rPr>
              <a:t>Effect</a:t>
            </a:r>
            <a:r>
              <a:rPr lang="hu-HU" sz="1800" dirty="0">
                <a:solidFill>
                  <a:schemeClr val="tx1"/>
                </a:solidFill>
              </a:rPr>
              <a:t> of </a:t>
            </a:r>
            <a:r>
              <a:rPr lang="hu-HU" sz="1800" dirty="0" err="1">
                <a:solidFill>
                  <a:schemeClr val="tx1"/>
                </a:solidFill>
              </a:rPr>
              <a:t>Elevated</a:t>
            </a:r>
            <a:r>
              <a:rPr lang="hu-HU" sz="1800" dirty="0">
                <a:solidFill>
                  <a:schemeClr val="tx1"/>
                </a:solidFill>
              </a:rPr>
              <a:t> </a:t>
            </a:r>
            <a:r>
              <a:rPr lang="hu-HU" sz="1800" dirty="0" err="1">
                <a:solidFill>
                  <a:schemeClr val="tx1"/>
                </a:solidFill>
              </a:rPr>
              <a:t>Ambient</a:t>
            </a:r>
            <a:r>
              <a:rPr lang="hu-HU" sz="1800" dirty="0">
                <a:solidFill>
                  <a:schemeClr val="tx1"/>
                </a:solidFill>
              </a:rPr>
              <a:t> </a:t>
            </a:r>
            <a:r>
              <a:rPr lang="hu-HU" sz="1800" dirty="0" err="1">
                <a:solidFill>
                  <a:schemeClr val="tx1"/>
                </a:solidFill>
              </a:rPr>
              <a:t>Temperature</a:t>
            </a:r>
            <a:r>
              <a:rPr lang="hu-HU" sz="1800" dirty="0">
                <a:solidFill>
                  <a:schemeClr val="tx1"/>
                </a:solidFill>
              </a:rPr>
              <a:t> </a:t>
            </a:r>
            <a:r>
              <a:rPr lang="hu-HU" sz="1800" dirty="0" err="1">
                <a:solidFill>
                  <a:schemeClr val="tx1"/>
                </a:solidFill>
              </a:rPr>
              <a:t>on</a:t>
            </a:r>
            <a:r>
              <a:rPr lang="hu-HU" sz="1800" dirty="0">
                <a:solidFill>
                  <a:schemeClr val="tx1"/>
                </a:solidFill>
              </a:rPr>
              <a:t> </a:t>
            </a:r>
            <a:r>
              <a:rPr lang="hu-HU" sz="1800" dirty="0" err="1">
                <a:solidFill>
                  <a:schemeClr val="tx1"/>
                </a:solidFill>
              </a:rPr>
              <a:t>Maternal</a:t>
            </a:r>
            <a:r>
              <a:rPr lang="hu-HU" sz="1800" dirty="0">
                <a:solidFill>
                  <a:schemeClr val="tx1"/>
                </a:solidFill>
              </a:rPr>
              <a:t>, </a:t>
            </a:r>
            <a:r>
              <a:rPr lang="hu-HU" sz="1800" dirty="0" err="1">
                <a:solidFill>
                  <a:schemeClr val="tx1"/>
                </a:solidFill>
              </a:rPr>
              <a:t>Foetal</a:t>
            </a:r>
            <a:r>
              <a:rPr lang="hu-HU" sz="1800" dirty="0">
                <a:solidFill>
                  <a:schemeClr val="tx1"/>
                </a:solidFill>
              </a:rPr>
              <a:t>, and </a:t>
            </a:r>
            <a:r>
              <a:rPr lang="hu-HU" sz="1800" dirty="0" err="1">
                <a:solidFill>
                  <a:schemeClr val="tx1"/>
                </a:solidFill>
              </a:rPr>
              <a:t>Neonatal</a:t>
            </a:r>
            <a:r>
              <a:rPr lang="hu-HU" sz="1800" dirty="0">
                <a:solidFill>
                  <a:schemeClr val="tx1"/>
                </a:solidFill>
              </a:rPr>
              <a:t> </a:t>
            </a:r>
            <a:r>
              <a:rPr lang="hu-HU" sz="1800" dirty="0" err="1">
                <a:solidFill>
                  <a:schemeClr val="tx1"/>
                </a:solidFill>
              </a:rPr>
              <a:t>Outcomes</a:t>
            </a:r>
            <a:r>
              <a:rPr lang="hu-HU" sz="1800" dirty="0">
                <a:solidFill>
                  <a:schemeClr val="tx1"/>
                </a:solidFill>
              </a:rPr>
              <a:t>: A </a:t>
            </a:r>
            <a:r>
              <a:rPr lang="hu-HU" sz="1800" dirty="0" err="1">
                <a:solidFill>
                  <a:schemeClr val="tx1"/>
                </a:solidFill>
              </a:rPr>
              <a:t>Scoping</a:t>
            </a:r>
            <a:r>
              <a:rPr lang="hu-HU" sz="1800" dirty="0">
                <a:solidFill>
                  <a:schemeClr val="tx1"/>
                </a:solidFill>
              </a:rPr>
              <a:t> </a:t>
            </a:r>
            <a:r>
              <a:rPr lang="hu-HU" sz="1800" dirty="0" err="1">
                <a:solidFill>
                  <a:schemeClr val="tx1"/>
                </a:solidFill>
              </a:rPr>
              <a:t>Review</a:t>
            </a:r>
            <a:r>
              <a:rPr lang="hu-HU" sz="1800" dirty="0">
                <a:solidFill>
                  <a:schemeClr val="tx1"/>
                </a:solidFill>
              </a:rPr>
              <a:t>. Int. J. </a:t>
            </a:r>
            <a:r>
              <a:rPr lang="hu-HU" sz="1800" dirty="0" err="1">
                <a:solidFill>
                  <a:schemeClr val="tx1"/>
                </a:solidFill>
              </a:rPr>
              <a:t>Environ</a:t>
            </a:r>
            <a:r>
              <a:rPr lang="hu-HU" sz="1800" dirty="0">
                <a:solidFill>
                  <a:schemeClr val="tx1"/>
                </a:solidFill>
              </a:rPr>
              <a:t>. Res. Public Health 2022, 19, 1771. </a:t>
            </a:r>
            <a:r>
              <a:rPr lang="hu-HU" sz="1800" dirty="0">
                <a:solidFill>
                  <a:schemeClr val="tx1"/>
                </a:solidFill>
                <a:hlinkClick r:id="rId4"/>
              </a:rPr>
              <a:t>https://doi.org/10.3390/ijerph19031771</a:t>
            </a:r>
            <a:r>
              <a:rPr lang="hu-HU" sz="1800" dirty="0">
                <a:solidFill>
                  <a:schemeClr val="tx1"/>
                </a:solidFill>
              </a:rPr>
              <a:t> </a:t>
            </a:r>
          </a:p>
          <a:p>
            <a:pPr>
              <a:lnSpc>
                <a:spcPct val="100000"/>
              </a:lnSpc>
              <a:spcBef>
                <a:spcPts val="0"/>
              </a:spcBef>
              <a:spcAft>
                <a:spcPts val="1500"/>
              </a:spcAft>
            </a:pPr>
            <a:r>
              <a:rPr lang="hu-HU" sz="1800" dirty="0" err="1">
                <a:solidFill>
                  <a:schemeClr val="tx1"/>
                </a:solidFill>
              </a:rPr>
              <a:t>Chersich</a:t>
            </a:r>
            <a:r>
              <a:rPr lang="hu-HU" sz="1800" dirty="0">
                <a:solidFill>
                  <a:schemeClr val="tx1"/>
                </a:solidFill>
              </a:rPr>
              <a:t> MF, </a:t>
            </a:r>
            <a:r>
              <a:rPr lang="hu-HU" sz="1800" dirty="0" err="1">
                <a:solidFill>
                  <a:schemeClr val="tx1"/>
                </a:solidFill>
              </a:rPr>
              <a:t>Pham</a:t>
            </a:r>
            <a:r>
              <a:rPr lang="hu-HU" sz="1800" dirty="0">
                <a:solidFill>
                  <a:schemeClr val="tx1"/>
                </a:solidFill>
              </a:rPr>
              <a:t> MD, </a:t>
            </a:r>
            <a:r>
              <a:rPr lang="hu-HU" sz="1800" dirty="0" err="1">
                <a:solidFill>
                  <a:schemeClr val="tx1"/>
                </a:solidFill>
              </a:rPr>
              <a:t>Areal</a:t>
            </a:r>
            <a:r>
              <a:rPr lang="hu-HU" sz="1800" dirty="0">
                <a:solidFill>
                  <a:schemeClr val="tx1"/>
                </a:solidFill>
              </a:rPr>
              <a:t> A, et </a:t>
            </a:r>
            <a:r>
              <a:rPr lang="hu-HU" sz="1800" dirty="0" err="1">
                <a:solidFill>
                  <a:schemeClr val="tx1"/>
                </a:solidFill>
              </a:rPr>
              <a:t>al</a:t>
            </a:r>
            <a:r>
              <a:rPr lang="hu-HU" sz="1800" dirty="0">
                <a:solidFill>
                  <a:schemeClr val="tx1"/>
                </a:solidFill>
              </a:rPr>
              <a:t>. </a:t>
            </a:r>
            <a:r>
              <a:rPr lang="hu-HU" sz="1800" dirty="0" err="1">
                <a:solidFill>
                  <a:schemeClr val="tx1"/>
                </a:solidFill>
              </a:rPr>
              <a:t>Associations</a:t>
            </a:r>
            <a:r>
              <a:rPr lang="hu-HU" sz="1800" dirty="0">
                <a:solidFill>
                  <a:schemeClr val="tx1"/>
                </a:solidFill>
              </a:rPr>
              <a:t> </a:t>
            </a:r>
            <a:r>
              <a:rPr lang="hu-HU" sz="1800" dirty="0" err="1">
                <a:solidFill>
                  <a:schemeClr val="tx1"/>
                </a:solidFill>
              </a:rPr>
              <a:t>between</a:t>
            </a:r>
            <a:r>
              <a:rPr lang="hu-HU" sz="1800" dirty="0">
                <a:solidFill>
                  <a:schemeClr val="tx1"/>
                </a:solidFill>
              </a:rPr>
              <a:t> </a:t>
            </a:r>
            <a:r>
              <a:rPr lang="hu-HU" sz="1800" dirty="0" err="1">
                <a:solidFill>
                  <a:schemeClr val="tx1"/>
                </a:solidFill>
              </a:rPr>
              <a:t>high</a:t>
            </a:r>
            <a:r>
              <a:rPr lang="hu-HU" sz="1800" dirty="0">
                <a:solidFill>
                  <a:schemeClr val="tx1"/>
                </a:solidFill>
              </a:rPr>
              <a:t> </a:t>
            </a:r>
            <a:r>
              <a:rPr lang="hu-HU" sz="1800" dirty="0" err="1">
                <a:solidFill>
                  <a:schemeClr val="tx1"/>
                </a:solidFill>
              </a:rPr>
              <a:t>temperatures</a:t>
            </a:r>
            <a:r>
              <a:rPr lang="hu-HU" sz="1800" dirty="0">
                <a:solidFill>
                  <a:schemeClr val="tx1"/>
                </a:solidFill>
              </a:rPr>
              <a:t> in </a:t>
            </a:r>
            <a:r>
              <a:rPr lang="hu-HU" sz="1800" dirty="0" err="1">
                <a:solidFill>
                  <a:schemeClr val="tx1"/>
                </a:solidFill>
              </a:rPr>
              <a:t>pregnancy</a:t>
            </a:r>
            <a:r>
              <a:rPr lang="hu-HU" sz="1800" dirty="0">
                <a:solidFill>
                  <a:schemeClr val="tx1"/>
                </a:solidFill>
              </a:rPr>
              <a:t> and </a:t>
            </a:r>
            <a:r>
              <a:rPr lang="hu-HU" sz="1800" dirty="0" err="1">
                <a:solidFill>
                  <a:schemeClr val="tx1"/>
                </a:solidFill>
              </a:rPr>
              <a:t>risk</a:t>
            </a:r>
            <a:r>
              <a:rPr lang="hu-HU" sz="1800" dirty="0">
                <a:solidFill>
                  <a:schemeClr val="tx1"/>
                </a:solidFill>
              </a:rPr>
              <a:t> of </a:t>
            </a:r>
            <a:r>
              <a:rPr lang="hu-HU" sz="1800" dirty="0" err="1">
                <a:solidFill>
                  <a:schemeClr val="tx1"/>
                </a:solidFill>
              </a:rPr>
              <a:t>preterm</a:t>
            </a:r>
            <a:r>
              <a:rPr lang="hu-HU" sz="1800" dirty="0">
                <a:solidFill>
                  <a:schemeClr val="tx1"/>
                </a:solidFill>
              </a:rPr>
              <a:t> </a:t>
            </a:r>
            <a:r>
              <a:rPr lang="hu-HU" sz="1800" dirty="0" err="1">
                <a:solidFill>
                  <a:schemeClr val="tx1"/>
                </a:solidFill>
              </a:rPr>
              <a:t>birth</a:t>
            </a:r>
            <a:r>
              <a:rPr lang="hu-HU" sz="1800" dirty="0">
                <a:solidFill>
                  <a:schemeClr val="tx1"/>
                </a:solidFill>
              </a:rPr>
              <a:t>, </a:t>
            </a:r>
            <a:r>
              <a:rPr lang="hu-HU" sz="1800" dirty="0" err="1">
                <a:solidFill>
                  <a:schemeClr val="tx1"/>
                </a:solidFill>
              </a:rPr>
              <a:t>low</a:t>
            </a:r>
            <a:r>
              <a:rPr lang="hu-HU" sz="1800" dirty="0">
                <a:solidFill>
                  <a:schemeClr val="tx1"/>
                </a:solidFill>
              </a:rPr>
              <a:t> </a:t>
            </a:r>
            <a:r>
              <a:rPr lang="hu-HU" sz="1800" dirty="0" err="1">
                <a:solidFill>
                  <a:schemeClr val="tx1"/>
                </a:solidFill>
              </a:rPr>
              <a:t>birth</a:t>
            </a:r>
            <a:r>
              <a:rPr lang="hu-HU" sz="1800" dirty="0">
                <a:solidFill>
                  <a:schemeClr val="tx1"/>
                </a:solidFill>
              </a:rPr>
              <a:t> </a:t>
            </a:r>
            <a:r>
              <a:rPr lang="hu-HU" sz="1800" dirty="0" err="1">
                <a:solidFill>
                  <a:schemeClr val="tx1"/>
                </a:solidFill>
              </a:rPr>
              <a:t>weight</a:t>
            </a:r>
            <a:r>
              <a:rPr lang="hu-HU" sz="1800" dirty="0">
                <a:solidFill>
                  <a:schemeClr val="tx1"/>
                </a:solidFill>
              </a:rPr>
              <a:t>, and </a:t>
            </a:r>
            <a:r>
              <a:rPr lang="hu-HU" sz="1800" dirty="0" err="1">
                <a:solidFill>
                  <a:schemeClr val="tx1"/>
                </a:solidFill>
              </a:rPr>
              <a:t>stillbirths</a:t>
            </a:r>
            <a:r>
              <a:rPr lang="hu-HU" sz="1800" dirty="0">
                <a:solidFill>
                  <a:schemeClr val="tx1"/>
                </a:solidFill>
              </a:rPr>
              <a:t>: </a:t>
            </a:r>
            <a:r>
              <a:rPr lang="hu-HU" sz="1800" dirty="0" err="1">
                <a:solidFill>
                  <a:schemeClr val="tx1"/>
                </a:solidFill>
              </a:rPr>
              <a:t>systematic</a:t>
            </a:r>
            <a:r>
              <a:rPr lang="hu-HU" sz="1800" dirty="0">
                <a:solidFill>
                  <a:schemeClr val="tx1"/>
                </a:solidFill>
              </a:rPr>
              <a:t> </a:t>
            </a:r>
            <a:r>
              <a:rPr lang="hu-HU" sz="1800" dirty="0" err="1">
                <a:solidFill>
                  <a:schemeClr val="tx1"/>
                </a:solidFill>
              </a:rPr>
              <a:t>review</a:t>
            </a:r>
            <a:r>
              <a:rPr lang="hu-HU" sz="1800" dirty="0">
                <a:solidFill>
                  <a:schemeClr val="tx1"/>
                </a:solidFill>
              </a:rPr>
              <a:t> and </a:t>
            </a:r>
            <a:r>
              <a:rPr lang="hu-HU" sz="1800" dirty="0" err="1">
                <a:solidFill>
                  <a:schemeClr val="tx1"/>
                </a:solidFill>
              </a:rPr>
              <a:t>meta-analysis</a:t>
            </a:r>
            <a:r>
              <a:rPr lang="hu-HU" sz="1800" dirty="0">
                <a:solidFill>
                  <a:schemeClr val="tx1"/>
                </a:solidFill>
              </a:rPr>
              <a:t>. BMJ. 2020; 371:m3811. </a:t>
            </a:r>
            <a:r>
              <a:rPr lang="hu-HU" sz="1800" dirty="0" err="1">
                <a:solidFill>
                  <a:schemeClr val="tx1"/>
                </a:solidFill>
              </a:rPr>
              <a:t>Published</a:t>
            </a:r>
            <a:r>
              <a:rPr lang="hu-HU" sz="1800" dirty="0">
                <a:solidFill>
                  <a:schemeClr val="tx1"/>
                </a:solidFill>
              </a:rPr>
              <a:t> 2020 </a:t>
            </a:r>
            <a:r>
              <a:rPr lang="hu-HU" sz="1800" dirty="0" err="1">
                <a:solidFill>
                  <a:schemeClr val="tx1"/>
                </a:solidFill>
              </a:rPr>
              <a:t>Nov</a:t>
            </a:r>
            <a:r>
              <a:rPr lang="hu-HU" sz="1800" dirty="0">
                <a:solidFill>
                  <a:schemeClr val="tx1"/>
                </a:solidFill>
              </a:rPr>
              <a:t> 4. doi:10.1136/bmj.m3811</a:t>
            </a:r>
          </a:p>
          <a:p>
            <a:pPr>
              <a:lnSpc>
                <a:spcPct val="100000"/>
              </a:lnSpc>
              <a:spcBef>
                <a:spcPts val="0"/>
              </a:spcBef>
              <a:spcAft>
                <a:spcPts val="1500"/>
              </a:spcAft>
            </a:pPr>
            <a:r>
              <a:rPr lang="hu-HU" sz="1800" dirty="0">
                <a:solidFill>
                  <a:schemeClr val="tx1"/>
                </a:solidFill>
              </a:rPr>
              <a:t>Global </a:t>
            </a:r>
            <a:r>
              <a:rPr lang="hu-HU" sz="1800" dirty="0" err="1">
                <a:solidFill>
                  <a:schemeClr val="tx1"/>
                </a:solidFill>
              </a:rPr>
              <a:t>Climate</a:t>
            </a:r>
            <a:r>
              <a:rPr lang="hu-HU" sz="1800" dirty="0">
                <a:solidFill>
                  <a:schemeClr val="tx1"/>
                </a:solidFill>
              </a:rPr>
              <a:t> </a:t>
            </a:r>
            <a:r>
              <a:rPr lang="hu-HU" sz="1800" dirty="0" err="1">
                <a:solidFill>
                  <a:schemeClr val="tx1"/>
                </a:solidFill>
              </a:rPr>
              <a:t>Change</a:t>
            </a:r>
            <a:r>
              <a:rPr lang="hu-HU" sz="1800" dirty="0">
                <a:solidFill>
                  <a:schemeClr val="tx1"/>
                </a:solidFill>
              </a:rPr>
              <a:t> and Human Health: </a:t>
            </a:r>
            <a:r>
              <a:rPr lang="hu-HU" sz="1800" dirty="0" err="1">
                <a:solidFill>
                  <a:schemeClr val="tx1"/>
                </a:solidFill>
              </a:rPr>
              <a:t>From</a:t>
            </a:r>
            <a:r>
              <a:rPr lang="hu-HU" sz="1800" dirty="0">
                <a:solidFill>
                  <a:schemeClr val="tx1"/>
                </a:solidFill>
              </a:rPr>
              <a:t> Science </a:t>
            </a:r>
            <a:r>
              <a:rPr lang="hu-HU" sz="1800" dirty="0" err="1">
                <a:solidFill>
                  <a:schemeClr val="tx1"/>
                </a:solidFill>
              </a:rPr>
              <a:t>to</a:t>
            </a:r>
            <a:r>
              <a:rPr lang="hu-HU" sz="1800" dirty="0">
                <a:solidFill>
                  <a:schemeClr val="tx1"/>
                </a:solidFill>
              </a:rPr>
              <a:t> </a:t>
            </a:r>
            <a:r>
              <a:rPr lang="hu-HU" sz="1800" dirty="0" err="1">
                <a:solidFill>
                  <a:schemeClr val="tx1"/>
                </a:solidFill>
              </a:rPr>
              <a:t>Practice</a:t>
            </a:r>
            <a:r>
              <a:rPr lang="hu-HU" sz="1800" dirty="0">
                <a:solidFill>
                  <a:schemeClr val="tx1"/>
                </a:solidFill>
              </a:rPr>
              <a:t>, </a:t>
            </a:r>
            <a:r>
              <a:rPr lang="hu-HU" sz="1800" dirty="0" err="1">
                <a:solidFill>
                  <a:schemeClr val="tx1"/>
                </a:solidFill>
              </a:rPr>
              <a:t>by</a:t>
            </a:r>
            <a:r>
              <a:rPr lang="hu-HU" sz="1800" dirty="0">
                <a:solidFill>
                  <a:schemeClr val="tx1"/>
                </a:solidFill>
              </a:rPr>
              <a:t> J. </a:t>
            </a:r>
            <a:r>
              <a:rPr lang="hu-HU" sz="1800" dirty="0" err="1">
                <a:solidFill>
                  <a:schemeClr val="tx1"/>
                </a:solidFill>
              </a:rPr>
              <a:t>Lemery</a:t>
            </a:r>
            <a:r>
              <a:rPr lang="hu-HU" sz="1800" dirty="0">
                <a:solidFill>
                  <a:schemeClr val="tx1"/>
                </a:solidFill>
              </a:rPr>
              <a:t>, K. </a:t>
            </a:r>
            <a:r>
              <a:rPr lang="hu-HU" sz="1800" dirty="0" err="1">
                <a:solidFill>
                  <a:schemeClr val="tx1"/>
                </a:solidFill>
              </a:rPr>
              <a:t>Knowlton</a:t>
            </a:r>
            <a:r>
              <a:rPr lang="hu-HU" sz="1800" dirty="0">
                <a:solidFill>
                  <a:schemeClr val="tx1"/>
                </a:solidFill>
              </a:rPr>
              <a:t>, and C. </a:t>
            </a:r>
            <a:r>
              <a:rPr lang="hu-HU" sz="1800" dirty="0" err="1">
                <a:solidFill>
                  <a:schemeClr val="tx1"/>
                </a:solidFill>
              </a:rPr>
              <a:t>Sorensen</a:t>
            </a:r>
            <a:r>
              <a:rPr lang="hu-HU" sz="1800" dirty="0">
                <a:solidFill>
                  <a:schemeClr val="tx1"/>
                </a:solidFill>
              </a:rPr>
              <a:t>. </a:t>
            </a:r>
            <a:r>
              <a:rPr lang="hu-HU" sz="1800" dirty="0" err="1">
                <a:solidFill>
                  <a:schemeClr val="tx1"/>
                </a:solidFill>
              </a:rPr>
              <a:t>Chapter</a:t>
            </a:r>
            <a:r>
              <a:rPr lang="hu-HU" sz="1800" dirty="0">
                <a:solidFill>
                  <a:schemeClr val="tx1"/>
                </a:solidFill>
              </a:rPr>
              <a:t> 3. Publisher: John </a:t>
            </a:r>
            <a:r>
              <a:rPr lang="hu-HU" sz="1800" dirty="0" err="1">
                <a:solidFill>
                  <a:schemeClr val="tx1"/>
                </a:solidFill>
              </a:rPr>
              <a:t>Wiley</a:t>
            </a:r>
            <a:r>
              <a:rPr lang="hu-HU" sz="1800" dirty="0">
                <a:solidFill>
                  <a:schemeClr val="tx1"/>
                </a:solidFill>
              </a:rPr>
              <a:t>, 2021. Print ISBN: 9781119667957, </a:t>
            </a:r>
            <a:r>
              <a:rPr lang="hu-HU" sz="1800" dirty="0" err="1">
                <a:solidFill>
                  <a:schemeClr val="tx1"/>
                </a:solidFill>
              </a:rPr>
              <a:t>eBook</a:t>
            </a:r>
            <a:r>
              <a:rPr lang="hu-HU" sz="1800" dirty="0">
                <a:solidFill>
                  <a:schemeClr val="tx1"/>
                </a:solidFill>
              </a:rPr>
              <a:t> ISBN: 9781119670018.</a:t>
            </a:r>
          </a:p>
          <a:p>
            <a:pPr>
              <a:lnSpc>
                <a:spcPct val="100000"/>
              </a:lnSpc>
              <a:spcBef>
                <a:spcPts val="0"/>
              </a:spcBef>
              <a:spcAft>
                <a:spcPts val="1500"/>
              </a:spcAft>
            </a:pPr>
            <a:r>
              <a:rPr lang="hu-HU" sz="1800" dirty="0" err="1">
                <a:solidFill>
                  <a:schemeClr val="tx1"/>
                </a:solidFill>
              </a:rPr>
              <a:t>Climate</a:t>
            </a:r>
            <a:r>
              <a:rPr lang="hu-HU" sz="1800" dirty="0">
                <a:solidFill>
                  <a:schemeClr val="tx1"/>
                </a:solidFill>
              </a:rPr>
              <a:t> </a:t>
            </a:r>
            <a:r>
              <a:rPr lang="hu-HU" sz="1800" dirty="0" err="1">
                <a:solidFill>
                  <a:schemeClr val="tx1"/>
                </a:solidFill>
              </a:rPr>
              <a:t>Change</a:t>
            </a:r>
            <a:r>
              <a:rPr lang="hu-HU" sz="1800" dirty="0">
                <a:solidFill>
                  <a:schemeClr val="tx1"/>
                </a:solidFill>
              </a:rPr>
              <a:t> and Public Health, </a:t>
            </a:r>
            <a:r>
              <a:rPr lang="hu-HU" sz="1800" dirty="0" err="1">
                <a:solidFill>
                  <a:schemeClr val="tx1"/>
                </a:solidFill>
              </a:rPr>
              <a:t>by</a:t>
            </a:r>
            <a:r>
              <a:rPr lang="hu-HU" sz="1800" dirty="0">
                <a:solidFill>
                  <a:schemeClr val="tx1"/>
                </a:solidFill>
              </a:rPr>
              <a:t> B. </a:t>
            </a:r>
            <a:r>
              <a:rPr lang="hu-HU" sz="1800" dirty="0" err="1">
                <a:solidFill>
                  <a:schemeClr val="tx1"/>
                </a:solidFill>
              </a:rPr>
              <a:t>Levy</a:t>
            </a:r>
            <a:r>
              <a:rPr lang="hu-HU" sz="1800" dirty="0">
                <a:solidFill>
                  <a:schemeClr val="tx1"/>
                </a:solidFill>
              </a:rPr>
              <a:t> and J. </a:t>
            </a:r>
            <a:r>
              <a:rPr lang="hu-HU" sz="1800" dirty="0" err="1">
                <a:solidFill>
                  <a:schemeClr val="tx1"/>
                </a:solidFill>
              </a:rPr>
              <a:t>Patz</a:t>
            </a:r>
            <a:r>
              <a:rPr lang="hu-HU" sz="1800" dirty="0">
                <a:solidFill>
                  <a:schemeClr val="tx1"/>
                </a:solidFill>
              </a:rPr>
              <a:t>. </a:t>
            </a:r>
            <a:r>
              <a:rPr lang="hu-HU" sz="1800" dirty="0" err="1">
                <a:solidFill>
                  <a:schemeClr val="tx1"/>
                </a:solidFill>
              </a:rPr>
              <a:t>Chapter</a:t>
            </a:r>
            <a:r>
              <a:rPr lang="hu-HU" sz="1800" dirty="0">
                <a:solidFill>
                  <a:schemeClr val="tx1"/>
                </a:solidFill>
              </a:rPr>
              <a:t> 4B. Publisher: Oxford University Press, 2015. Print ISBN: 9780190202453 </a:t>
            </a:r>
            <a:r>
              <a:rPr lang="hu-HU" sz="1800" dirty="0" err="1">
                <a:solidFill>
                  <a:schemeClr val="tx1"/>
                </a:solidFill>
              </a:rPr>
              <a:t>eBook</a:t>
            </a:r>
            <a:r>
              <a:rPr lang="hu-HU" sz="1800" dirty="0">
                <a:solidFill>
                  <a:schemeClr val="tx1"/>
                </a:solidFill>
              </a:rPr>
              <a:t> ISBN: 9780190202460.</a:t>
            </a:r>
          </a:p>
          <a:p>
            <a:endParaRPr lang="de-DE" dirty="0"/>
          </a:p>
        </p:txBody>
      </p:sp>
    </p:spTree>
    <p:extLst>
      <p:ext uri="{BB962C8B-B14F-4D97-AF65-F5344CB8AC3E}">
        <p14:creationId xmlns:p14="http://schemas.microsoft.com/office/powerpoint/2010/main" val="29854278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665018"/>
            <a:ext cx="11896825" cy="5664530"/>
          </a:xfrm>
        </p:spPr>
        <p:txBody>
          <a:bodyPr rtlCol="0"/>
          <a:lstStyle/>
          <a:p>
            <a:pPr marL="0" indent="0" algn="ctr" rtl="0">
              <a:buNone/>
            </a:pPr>
            <a:r>
              <a:rPr lang="hu" sz="3600" b="1" dirty="0" smtClean="0"/>
              <a:t>Köszönöm a </a:t>
            </a:r>
            <a:r>
              <a:rPr lang="hu" sz="3600" b="1" dirty="0"/>
              <a:t>figyelmet!</a:t>
            </a:r>
          </a:p>
          <a:p>
            <a:pPr marL="0" indent="0" algn="ctr">
              <a:buNone/>
            </a:pPr>
            <a:endParaRPr lang="hu-HU" sz="1000" dirty="0" smtClean="0"/>
          </a:p>
          <a:p>
            <a:pPr marL="0" indent="0" algn="ctr">
              <a:buNone/>
            </a:pPr>
            <a:r>
              <a:rPr lang="hu-HU" sz="2000" dirty="0" smtClean="0"/>
              <a:t>Az </a:t>
            </a:r>
            <a:r>
              <a:rPr lang="hu-HU" sz="2000" dirty="0"/>
              <a:t>előadást az Európai Unió Erasmus+ programja által támogatott CLIMATEMED projekt szakértői dolgozták ki.</a:t>
            </a:r>
            <a:endParaRPr lang="en-US" sz="2000"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930437" y="2856594"/>
            <a:ext cx="8989199"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Pécsi </a:t>
            </a:r>
            <a:r>
              <a:rPr lang="hu" dirty="0" smtClean="0">
                <a:solidFill>
                  <a:schemeClr val="tx1"/>
                </a:solidFill>
              </a:rPr>
              <a:t>Tudományegyetem, Általános </a:t>
            </a:r>
            <a:r>
              <a:rPr lang="hu" dirty="0">
                <a:solidFill>
                  <a:schemeClr val="tx1"/>
                </a:solidFill>
              </a:rPr>
              <a:t>Orvostudományi </a:t>
            </a:r>
            <a:r>
              <a:rPr lang="hu" dirty="0" smtClean="0">
                <a:solidFill>
                  <a:schemeClr val="tx1"/>
                </a:solidFill>
              </a:rPr>
              <a:t>Kar,</a:t>
            </a:r>
            <a:br>
              <a:rPr lang="hu" dirty="0" smtClean="0">
                <a:solidFill>
                  <a:schemeClr val="tx1"/>
                </a:solidFill>
              </a:rPr>
            </a:br>
            <a:r>
              <a:rPr lang="hu" dirty="0" smtClean="0">
                <a:solidFill>
                  <a:schemeClr val="tx1"/>
                </a:solidFill>
              </a:rPr>
              <a:t>Orvosi Népegészségtani Intézet - </a:t>
            </a:r>
            <a:r>
              <a:rPr lang="hu" dirty="0">
                <a:solidFill>
                  <a:schemeClr val="tx1"/>
                </a:solidFill>
              </a:rPr>
              <a:t>Pécs, Magyarország </a:t>
            </a:r>
          </a:p>
        </p:txBody>
      </p:sp>
      <p:sp>
        <p:nvSpPr>
          <p:cNvPr id="12" name="Téglalap 11"/>
          <p:cNvSpPr/>
          <p:nvPr/>
        </p:nvSpPr>
        <p:spPr>
          <a:xfrm>
            <a:off x="1930436" y="3471036"/>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Center for Health, Exercise and Sport Science - </a:t>
            </a:r>
            <a:r>
              <a:rPr lang="hu" dirty="0" smtClean="0">
                <a:solidFill>
                  <a:schemeClr val="tx1"/>
                </a:solidFill>
              </a:rPr>
              <a:t>Belgrád, </a:t>
            </a:r>
            <a:r>
              <a:rPr lang="hu" dirty="0">
                <a:solidFill>
                  <a:schemeClr val="tx1"/>
                </a:solidFill>
              </a:rPr>
              <a:t>Szerbia  </a:t>
            </a:r>
          </a:p>
        </p:txBody>
      </p:sp>
      <p:sp>
        <p:nvSpPr>
          <p:cNvPr id="13" name="Téglalap 12"/>
          <p:cNvSpPr/>
          <p:nvPr/>
        </p:nvSpPr>
        <p:spPr>
          <a:xfrm>
            <a:off x="1930436" y="4032200"/>
            <a:ext cx="7745190"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Nemzeti Népegészségügyi </a:t>
            </a:r>
            <a:r>
              <a:rPr lang="hu" dirty="0" smtClean="0">
                <a:solidFill>
                  <a:schemeClr val="tx1"/>
                </a:solidFill>
              </a:rPr>
              <a:t>és Gyógyszerészeti Központ </a:t>
            </a:r>
            <a:r>
              <a:rPr lang="hu" dirty="0">
                <a:solidFill>
                  <a:schemeClr val="tx1"/>
                </a:solidFill>
              </a:rPr>
              <a:t>- Budapest, Magyarország </a:t>
            </a:r>
          </a:p>
        </p:txBody>
      </p:sp>
      <p:sp>
        <p:nvSpPr>
          <p:cNvPr id="14" name="Téglalap 13"/>
          <p:cNvSpPr/>
          <p:nvPr/>
        </p:nvSpPr>
        <p:spPr>
          <a:xfrm>
            <a:off x="1930436" y="474410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University College Cork - Írország Nemzeti Egyetem - Cork, Írország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cs typeface="Times New Roman" panose="02020603050405020304" pitchFamily="18" charset="0"/>
              </a:rPr>
              <a:t>Universitatea de Medicina, Farmacie, Stinte si Tehnologie</a:t>
            </a:r>
            <a:r>
              <a:rPr lang="en-US" dirty="0">
                <a:solidFill>
                  <a:schemeClr val="tx1"/>
                </a:solidFill>
                <a:cs typeface="Times New Roman" panose="02020603050405020304" pitchFamily="18" charset="0"/>
              </a:rPr>
              <a:t/>
            </a:r>
            <a:br>
              <a:rPr lang="en-US" dirty="0">
                <a:solidFill>
                  <a:schemeClr val="tx1"/>
                </a:solidFill>
                <a:cs typeface="Times New Roman" panose="02020603050405020304" pitchFamily="18" charset="0"/>
              </a:rPr>
            </a:br>
            <a:r>
              <a:rPr lang="hu" dirty="0">
                <a:solidFill>
                  <a:schemeClr val="tx1"/>
                </a:solidFill>
                <a:cs typeface="Times New Roman" panose="02020603050405020304" pitchFamily="18" charset="0"/>
              </a:rPr>
              <a:t>George Emil Palade din Tirgu Mures</a:t>
            </a:r>
            <a:r>
              <a:rPr lang="hu" sz="800" dirty="0">
                <a:solidFill>
                  <a:schemeClr val="tx1"/>
                </a:solidFill>
                <a:cs typeface="Times New Roman" panose="02020603050405020304" pitchFamily="18" charset="0"/>
              </a:rPr>
              <a:t> </a:t>
            </a:r>
            <a:r>
              <a:rPr lang="hu" sz="800" dirty="0" smtClean="0">
                <a:solidFill>
                  <a:schemeClr val="tx1"/>
                </a:solidFill>
                <a:cs typeface="Times New Roman" panose="02020603050405020304" pitchFamily="18" charset="0"/>
              </a:rPr>
              <a:t> </a:t>
            </a:r>
            <a:r>
              <a:rPr lang="hu" dirty="0" smtClean="0">
                <a:solidFill>
                  <a:schemeClr val="tx1"/>
                </a:solidFill>
              </a:rPr>
              <a:t>- </a:t>
            </a:r>
            <a:r>
              <a:rPr lang="hu" dirty="0" smtClean="0">
                <a:solidFill>
                  <a:schemeClr val="tx1"/>
                </a:solidFill>
                <a:cs typeface="Times New Roman" panose="02020603050405020304" pitchFamily="18" charset="0"/>
              </a:rPr>
              <a:t>Marosvásárhely, </a:t>
            </a:r>
            <a:r>
              <a:rPr lang="hu" dirty="0">
                <a:solidFill>
                  <a:schemeClr val="tx1"/>
                </a:solidFill>
                <a:cs typeface="Times New Roman" panose="02020603050405020304" pitchFamily="18" charset="0"/>
              </a:rPr>
              <a:t>Románia</a:t>
            </a:r>
            <a:r>
              <a:rPr lang="hu" dirty="0">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1778567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zis 7">
            <a:extLst>
              <a:ext uri="{FF2B5EF4-FFF2-40B4-BE49-F238E27FC236}">
                <a16:creationId xmlns:a16="http://schemas.microsoft.com/office/drawing/2014/main" id="{CC745723-CA8B-F87F-6E18-2A5896584886}"/>
              </a:ext>
            </a:extLst>
          </p:cNvPr>
          <p:cNvSpPr/>
          <p:nvPr/>
        </p:nvSpPr>
        <p:spPr>
          <a:xfrm>
            <a:off x="8029303" y="766354"/>
            <a:ext cx="4060028" cy="13946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 name="Cím 1">
            <a:extLst>
              <a:ext uri="{FF2B5EF4-FFF2-40B4-BE49-F238E27FC236}">
                <a16:creationId xmlns:a16="http://schemas.microsoft.com/office/drawing/2014/main" id="{8DC8D595-0C10-1FDB-80BD-5C45E399118D}"/>
              </a:ext>
            </a:extLst>
          </p:cNvPr>
          <p:cNvSpPr>
            <a:spLocks noGrp="1"/>
          </p:cNvSpPr>
          <p:nvPr>
            <p:ph type="title"/>
          </p:nvPr>
        </p:nvSpPr>
        <p:spPr/>
        <p:txBody>
          <a:bodyPr rtlCol="0">
            <a:normAutofit/>
          </a:bodyPr>
          <a:lstStyle/>
          <a:p>
            <a:pPr rtl="0"/>
            <a:r>
              <a:rPr lang="hu" b="1" dirty="0"/>
              <a:t>Változó éghajlat </a:t>
            </a:r>
            <a:r>
              <a:rPr lang="hu" b="1" dirty="0" smtClean="0"/>
              <a:t>– veszélyeztetett </a:t>
            </a:r>
            <a:r>
              <a:rPr lang="hu" b="1" dirty="0"/>
              <a:t>népességcsoportok</a:t>
            </a:r>
            <a:endParaRPr lang="en-GB" b="1" dirty="0"/>
          </a:p>
        </p:txBody>
      </p:sp>
      <p:sp>
        <p:nvSpPr>
          <p:cNvPr id="3" name="Tartalom helye 2">
            <a:extLst>
              <a:ext uri="{FF2B5EF4-FFF2-40B4-BE49-F238E27FC236}">
                <a16:creationId xmlns:a16="http://schemas.microsoft.com/office/drawing/2014/main" id="{A76E49D6-8622-8B0E-0A11-3308400247C9}"/>
              </a:ext>
            </a:extLst>
          </p:cNvPr>
          <p:cNvSpPr>
            <a:spLocks noGrp="1"/>
          </p:cNvSpPr>
          <p:nvPr>
            <p:ph idx="1"/>
          </p:nvPr>
        </p:nvSpPr>
        <p:spPr>
          <a:xfrm>
            <a:off x="5482691" y="2160956"/>
            <a:ext cx="5760619" cy="2942172"/>
          </a:xfrm>
        </p:spPr>
        <p:txBody>
          <a:bodyPr rtlCol="0">
            <a:normAutofit fontScale="92500" lnSpcReduction="10000"/>
          </a:bodyPr>
          <a:lstStyle/>
          <a:p>
            <a:pPr rtl="0"/>
            <a:r>
              <a:rPr lang="hu" sz="3200" dirty="0"/>
              <a:t>Idősek</a:t>
            </a:r>
            <a:endParaRPr lang="hu-HU" sz="3200" dirty="0"/>
          </a:p>
          <a:p>
            <a:pPr rtl="0"/>
            <a:r>
              <a:rPr lang="hu" sz="3200" dirty="0"/>
              <a:t>Krónikus betegséggel élők</a:t>
            </a:r>
            <a:endParaRPr lang="hu-HU" sz="3200" dirty="0"/>
          </a:p>
          <a:p>
            <a:pPr rtl="0"/>
            <a:r>
              <a:rPr lang="hu" sz="3200" dirty="0"/>
              <a:t>Kisgyermekek</a:t>
            </a:r>
            <a:endParaRPr lang="hu-HU" sz="3200" dirty="0"/>
          </a:p>
          <a:p>
            <a:pPr rtl="0"/>
            <a:r>
              <a:rPr lang="hu" sz="3200" b="1" dirty="0"/>
              <a:t>Várandós nők</a:t>
            </a:r>
            <a:endParaRPr lang="hu-HU" sz="3200" b="1" dirty="0"/>
          </a:p>
          <a:p>
            <a:pPr rtl="0"/>
            <a:r>
              <a:rPr lang="hu" sz="3200" b="1" dirty="0"/>
              <a:t>Újszülöttek</a:t>
            </a:r>
            <a:endParaRPr lang="hu-HU" sz="3200" b="1" dirty="0"/>
          </a:p>
        </p:txBody>
      </p:sp>
      <p:pic>
        <p:nvPicPr>
          <p:cNvPr id="5" name="Kép 4" descr="A képen szöveg, játék, vektorgrafika látható&#10;&#10;Automatikusan generált leírás">
            <a:extLst>
              <a:ext uri="{FF2B5EF4-FFF2-40B4-BE49-F238E27FC236}">
                <a16:creationId xmlns:a16="http://schemas.microsoft.com/office/drawing/2014/main" id="{D4E35522-4F3E-CAF8-38DF-24FB8118F8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446851"/>
            <a:ext cx="4019743" cy="396429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Szövegdoboz 6">
            <a:extLst>
              <a:ext uri="{FF2B5EF4-FFF2-40B4-BE49-F238E27FC236}">
                <a16:creationId xmlns:a16="http://schemas.microsoft.com/office/drawing/2014/main" id="{24B60CD6-991B-B89C-6C22-1D444E4FF049}"/>
              </a:ext>
            </a:extLst>
          </p:cNvPr>
          <p:cNvSpPr txBox="1"/>
          <p:nvPr/>
        </p:nvSpPr>
        <p:spPr>
          <a:xfrm>
            <a:off x="8455680" y="985186"/>
            <a:ext cx="3311434" cy="1200329"/>
          </a:xfrm>
          <a:prstGeom prst="rect">
            <a:avLst/>
          </a:prstGeom>
          <a:noFill/>
        </p:spPr>
        <p:txBody>
          <a:bodyPr wrap="square" rtlCol="0">
            <a:spAutoFit/>
          </a:bodyPr>
          <a:lstStyle/>
          <a:p>
            <a:pPr algn="ctr" rtl="0"/>
            <a:r>
              <a:rPr lang="hu" sz="1800" b="0" i="0" u="none" strike="noStrike" dirty="0">
                <a:latin typeface="STIX-Regular"/>
              </a:rPr>
              <a:t>Az éghajlatváltozás a XXI. század legnagyobb globális </a:t>
            </a:r>
            <a:r>
              <a:rPr lang="hu" sz="1800" b="0" i="0" u="none" strike="noStrike" dirty="0" smtClean="0">
                <a:latin typeface="STIX-Regular"/>
              </a:rPr>
              <a:t>egészségkockázatának </a:t>
            </a:r>
            <a:r>
              <a:rPr lang="hu" sz="1800" b="0" i="0" u="none" strike="noStrike" dirty="0">
                <a:latin typeface="STIX-Regular"/>
              </a:rPr>
              <a:t>számít.</a:t>
            </a:r>
            <a:endParaRPr lang="en-GB" dirty="0"/>
          </a:p>
        </p:txBody>
      </p:sp>
    </p:spTree>
    <p:extLst>
      <p:ext uri="{BB962C8B-B14F-4D97-AF65-F5344CB8AC3E}">
        <p14:creationId xmlns:p14="http://schemas.microsoft.com/office/powerpoint/2010/main" val="1122783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6E240D4-3B74-B3EE-1CD6-AE7A0858B6D4}"/>
              </a:ext>
            </a:extLst>
          </p:cNvPr>
          <p:cNvSpPr>
            <a:spLocks noGrp="1"/>
          </p:cNvSpPr>
          <p:nvPr>
            <p:ph type="title"/>
          </p:nvPr>
        </p:nvSpPr>
        <p:spPr/>
        <p:txBody>
          <a:bodyPr rtlCol="0">
            <a:normAutofit/>
          </a:bodyPr>
          <a:lstStyle/>
          <a:p>
            <a:pPr rtl="0"/>
            <a:r>
              <a:rPr lang="hu" dirty="0"/>
              <a:t>Hírek a világból – CBS NEWS (november 9, 2021)</a:t>
            </a:r>
            <a:endParaRPr lang="en-GB" dirty="0"/>
          </a:p>
        </p:txBody>
      </p:sp>
      <p:sp>
        <p:nvSpPr>
          <p:cNvPr id="3" name="Tartalom helye 2">
            <a:extLst>
              <a:ext uri="{FF2B5EF4-FFF2-40B4-BE49-F238E27FC236}">
                <a16:creationId xmlns:a16="http://schemas.microsoft.com/office/drawing/2014/main" id="{3B3C619B-1A3A-64E8-97C3-E8CBDD65DCB3}"/>
              </a:ext>
            </a:extLst>
          </p:cNvPr>
          <p:cNvSpPr>
            <a:spLocks noGrp="1"/>
          </p:cNvSpPr>
          <p:nvPr>
            <p:ph idx="1"/>
          </p:nvPr>
        </p:nvSpPr>
        <p:spPr>
          <a:xfrm>
            <a:off x="192505" y="934775"/>
            <a:ext cx="11565299" cy="5370897"/>
          </a:xfrm>
        </p:spPr>
        <p:txBody>
          <a:bodyPr rtlCol="0"/>
          <a:lstStyle/>
          <a:p>
            <a:r>
              <a:rPr lang="hu-HU" b="1" dirty="0" smtClean="0"/>
              <a:t>Milyen kockázatok fenyegetik a várandós nőket és </a:t>
            </a:r>
            <a:r>
              <a:rPr lang="hu-HU" b="1" dirty="0" err="1" smtClean="0"/>
              <a:t>magzatukat</a:t>
            </a:r>
            <a:r>
              <a:rPr lang="hu-HU" b="1" dirty="0" smtClean="0"/>
              <a:t> az éghajlatváltozás miatt?</a:t>
            </a:r>
          </a:p>
          <a:p>
            <a:pPr marL="457200" lvl="1" indent="0" algn="just">
              <a:buNone/>
            </a:pPr>
            <a:r>
              <a:rPr lang="hu-HU" dirty="0" smtClean="0"/>
              <a:t>Az ENSZ Éghajlatváltozási Kormányközi Testülete (IPCC) szerint a nők világszerte jobban ki vannak téve az éghajlatváltozás hatásainak, mint a férfiak, mivel ők alkotják a világ szegényeinek többségét, és ők függnek leginkább a természeti erőforrásoktól. Az Egyesült Államokban a nők egy alcsoportja – nevezetesen a várandós nők – különösen veszélyeztetettek.</a:t>
            </a:r>
            <a:endParaRPr lang="hu-HU" dirty="0"/>
          </a:p>
        </p:txBody>
      </p:sp>
      <p:sp>
        <p:nvSpPr>
          <p:cNvPr id="5" name="Szövegdoboz 4">
            <a:extLst>
              <a:ext uri="{FF2B5EF4-FFF2-40B4-BE49-F238E27FC236}">
                <a16:creationId xmlns:a16="http://schemas.microsoft.com/office/drawing/2014/main" id="{8A9B0433-424B-EB57-EC36-C637548606E1}"/>
              </a:ext>
            </a:extLst>
          </p:cNvPr>
          <p:cNvSpPr txBox="1"/>
          <p:nvPr/>
        </p:nvSpPr>
        <p:spPr>
          <a:xfrm>
            <a:off x="624839" y="5923225"/>
            <a:ext cx="9329057" cy="276999"/>
          </a:xfrm>
          <a:prstGeom prst="rect">
            <a:avLst/>
          </a:prstGeom>
          <a:noFill/>
        </p:spPr>
        <p:txBody>
          <a:bodyPr wrap="square" rtlCol="0">
            <a:spAutoFit/>
          </a:bodyPr>
          <a:lstStyle/>
          <a:p>
            <a:pPr rtl="0"/>
            <a:r>
              <a:rPr lang="hu" sz="1200">
                <a:hlinkClick r:id="rId2"/>
              </a:rPr>
              <a:t>https://www.cbsnews.com/news/pregnancy-women-fetuses-risks-climate-change/</a:t>
            </a:r>
            <a:r>
              <a:rPr lang="hu" sz="1200"/>
              <a:t> </a:t>
            </a:r>
            <a:endParaRPr lang="en-GB" sz="1200" dirty="0"/>
          </a:p>
        </p:txBody>
      </p:sp>
      <p:pic>
        <p:nvPicPr>
          <p:cNvPr id="9" name="Kép 8">
            <a:extLst>
              <a:ext uri="{FF2B5EF4-FFF2-40B4-BE49-F238E27FC236}">
                <a16:creationId xmlns:a16="http://schemas.microsoft.com/office/drawing/2014/main" id="{03F9ED12-1064-CAD8-9F93-8DB356AAE066}"/>
              </a:ext>
            </a:extLst>
          </p:cNvPr>
          <p:cNvPicPr>
            <a:picLocks noChangeAspect="1"/>
          </p:cNvPicPr>
          <p:nvPr/>
        </p:nvPicPr>
        <p:blipFill>
          <a:blip r:embed="rId3"/>
          <a:stretch>
            <a:fillRect/>
          </a:stretch>
        </p:blipFill>
        <p:spPr>
          <a:xfrm>
            <a:off x="3970483" y="3147375"/>
            <a:ext cx="4590369" cy="2568484"/>
          </a:xfrm>
          <a:prstGeom prst="rect">
            <a:avLst/>
          </a:prstGeom>
        </p:spPr>
      </p:pic>
      <p:pic>
        <p:nvPicPr>
          <p:cNvPr id="6" name="Kép 5">
            <a:extLst>
              <a:ext uri="{FF2B5EF4-FFF2-40B4-BE49-F238E27FC236}">
                <a16:creationId xmlns:a16="http://schemas.microsoft.com/office/drawing/2014/main" id="{717057EA-2B6E-FB98-FF50-FDCAC99576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1175" y="3647859"/>
            <a:ext cx="1865376" cy="1243584"/>
          </a:xfrm>
          <a:prstGeom prst="rect">
            <a:avLst/>
          </a:prstGeom>
        </p:spPr>
      </p:pic>
    </p:spTree>
    <p:extLst>
      <p:ext uri="{BB962C8B-B14F-4D97-AF65-F5344CB8AC3E}">
        <p14:creationId xmlns:p14="http://schemas.microsoft.com/office/powerpoint/2010/main" val="319684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981E28C-CFF2-D120-BD6A-C60355162993}"/>
              </a:ext>
            </a:extLst>
          </p:cNvPr>
          <p:cNvSpPr>
            <a:spLocks noGrp="1"/>
          </p:cNvSpPr>
          <p:nvPr>
            <p:ph type="title"/>
          </p:nvPr>
        </p:nvSpPr>
        <p:spPr/>
        <p:txBody>
          <a:bodyPr rtlCol="0">
            <a:normAutofit/>
          </a:bodyPr>
          <a:lstStyle/>
          <a:p>
            <a:pPr rtl="0"/>
            <a:r>
              <a:rPr lang="hu" dirty="0"/>
              <a:t>Hírek a világból – The Guardian (2020. június 18.)</a:t>
            </a:r>
            <a:endParaRPr lang="en-GB" dirty="0"/>
          </a:p>
        </p:txBody>
      </p:sp>
      <p:sp>
        <p:nvSpPr>
          <p:cNvPr id="5" name="Szövegdoboz 4">
            <a:extLst>
              <a:ext uri="{FF2B5EF4-FFF2-40B4-BE49-F238E27FC236}">
                <a16:creationId xmlns:a16="http://schemas.microsoft.com/office/drawing/2014/main" id="{657E4EAE-1E56-79BA-DC7D-C4577C2CB350}"/>
              </a:ext>
            </a:extLst>
          </p:cNvPr>
          <p:cNvSpPr txBox="1"/>
          <p:nvPr/>
        </p:nvSpPr>
        <p:spPr>
          <a:xfrm>
            <a:off x="520334" y="5937505"/>
            <a:ext cx="11018519" cy="276999"/>
          </a:xfrm>
          <a:prstGeom prst="rect">
            <a:avLst/>
          </a:prstGeom>
          <a:noFill/>
        </p:spPr>
        <p:txBody>
          <a:bodyPr wrap="square" rtlCol="0">
            <a:spAutoFit/>
          </a:bodyPr>
          <a:lstStyle/>
          <a:p>
            <a:pPr rtl="0"/>
            <a:r>
              <a:rPr lang="hu" sz="1200" dirty="0">
                <a:hlinkClick r:id="rId2"/>
              </a:rPr>
              <a:t>https://www.theguardian.com/environment/2020/jun/18/climate-change-air-pollution-investigation-study</a:t>
            </a:r>
            <a:r>
              <a:rPr lang="hu" sz="1200" dirty="0"/>
              <a:t> </a:t>
            </a:r>
            <a:endParaRPr lang="en-GB" sz="1200" dirty="0"/>
          </a:p>
        </p:txBody>
      </p:sp>
      <p:pic>
        <p:nvPicPr>
          <p:cNvPr id="7" name="Kép 6" descr="A képen szöveg, személy, kültéri, emberek látható&#10;&#10;Automatikusan generált leírás">
            <a:extLst>
              <a:ext uri="{FF2B5EF4-FFF2-40B4-BE49-F238E27FC236}">
                <a16:creationId xmlns:a16="http://schemas.microsoft.com/office/drawing/2014/main" id="{BE980E29-DC55-B4CB-52EA-6AEAF6F66F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198" y="1319720"/>
            <a:ext cx="6674280" cy="4445931"/>
          </a:xfrm>
          <a:prstGeom prst="rect">
            <a:avLst/>
          </a:prstGeom>
        </p:spPr>
      </p:pic>
      <p:pic>
        <p:nvPicPr>
          <p:cNvPr id="13" name="Kép 12">
            <a:extLst>
              <a:ext uri="{FF2B5EF4-FFF2-40B4-BE49-F238E27FC236}">
                <a16:creationId xmlns:a16="http://schemas.microsoft.com/office/drawing/2014/main" id="{BA0FB747-EDC9-E429-AFF7-1F0495CEE6E7}"/>
              </a:ext>
            </a:extLst>
          </p:cNvPr>
          <p:cNvPicPr>
            <a:picLocks noChangeAspect="1"/>
          </p:cNvPicPr>
          <p:nvPr/>
        </p:nvPicPr>
        <p:blipFill>
          <a:blip r:embed="rId4"/>
          <a:stretch>
            <a:fillRect/>
          </a:stretch>
        </p:blipFill>
        <p:spPr>
          <a:xfrm>
            <a:off x="7273680" y="1251308"/>
            <a:ext cx="4036003" cy="4514344"/>
          </a:xfrm>
          <a:prstGeom prst="rect">
            <a:avLst/>
          </a:prstGeom>
          <a:ln>
            <a:solidFill>
              <a:schemeClr val="bg1">
                <a:lumMod val="65000"/>
              </a:schemeClr>
            </a:solidFill>
          </a:ln>
        </p:spPr>
      </p:pic>
    </p:spTree>
    <p:extLst>
      <p:ext uri="{BB962C8B-B14F-4D97-AF65-F5344CB8AC3E}">
        <p14:creationId xmlns:p14="http://schemas.microsoft.com/office/powerpoint/2010/main" val="59965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6">
            <a:extLst>
              <a:ext uri="{FF2B5EF4-FFF2-40B4-BE49-F238E27FC236}">
                <a16:creationId xmlns:a16="http://schemas.microsoft.com/office/drawing/2014/main" id="{4686AAF8-CED6-EFFE-268A-DDD05C4F9452}"/>
              </a:ext>
            </a:extLst>
          </p:cNvPr>
          <p:cNvPicPr>
            <a:picLocks noChangeAspect="1"/>
          </p:cNvPicPr>
          <p:nvPr/>
        </p:nvPicPr>
        <p:blipFill>
          <a:blip r:embed="rId3"/>
          <a:stretch>
            <a:fillRect/>
          </a:stretch>
        </p:blipFill>
        <p:spPr>
          <a:xfrm>
            <a:off x="601173" y="702645"/>
            <a:ext cx="6143872" cy="5381414"/>
          </a:xfrm>
          <a:prstGeom prst="rect">
            <a:avLst/>
          </a:prstGeom>
        </p:spPr>
      </p:pic>
      <p:sp>
        <p:nvSpPr>
          <p:cNvPr id="2" name="Cím 1">
            <a:extLst>
              <a:ext uri="{FF2B5EF4-FFF2-40B4-BE49-F238E27FC236}">
                <a16:creationId xmlns:a16="http://schemas.microsoft.com/office/drawing/2014/main" id="{7C373664-18BB-C5A5-90CC-DE62C4128E99}"/>
              </a:ext>
            </a:extLst>
          </p:cNvPr>
          <p:cNvSpPr>
            <a:spLocks noGrp="1"/>
          </p:cNvSpPr>
          <p:nvPr>
            <p:ph type="title"/>
          </p:nvPr>
        </p:nvSpPr>
        <p:spPr/>
        <p:txBody>
          <a:bodyPr rtlCol="0">
            <a:normAutofit fontScale="90000"/>
          </a:bodyPr>
          <a:lstStyle/>
          <a:p>
            <a:pPr rtl="0"/>
            <a:r>
              <a:rPr lang="hu" sz="2400" b="0" i="0" u="none" strike="noStrike" dirty="0">
                <a:latin typeface="+mn-lt"/>
              </a:rPr>
              <a:t>Az éghajlatváltozás várandósságra gyakorolt közvetlen és közvetett hatásainak vázlatos modellje</a:t>
            </a:r>
            <a:endParaRPr lang="en-GB" sz="4400" dirty="0">
              <a:latin typeface="+mn-lt"/>
            </a:endParaRPr>
          </a:p>
        </p:txBody>
      </p:sp>
      <p:sp>
        <p:nvSpPr>
          <p:cNvPr id="9" name="Szövegdoboz 8">
            <a:extLst>
              <a:ext uri="{FF2B5EF4-FFF2-40B4-BE49-F238E27FC236}">
                <a16:creationId xmlns:a16="http://schemas.microsoft.com/office/drawing/2014/main" id="{F697FD12-517B-6D19-0A7B-B1D5EB615B0C}"/>
              </a:ext>
            </a:extLst>
          </p:cNvPr>
          <p:cNvSpPr txBox="1"/>
          <p:nvPr/>
        </p:nvSpPr>
        <p:spPr>
          <a:xfrm>
            <a:off x="6435306" y="1800607"/>
            <a:ext cx="5654025" cy="3267561"/>
          </a:xfrm>
          <a:prstGeom prst="rect">
            <a:avLst/>
          </a:prstGeom>
          <a:noFill/>
        </p:spPr>
        <p:txBody>
          <a:bodyPr wrap="square" rtlCol="0">
            <a:spAutoFit/>
          </a:bodyPr>
          <a:lstStyle/>
          <a:p>
            <a:pPr algn="just">
              <a:lnSpc>
                <a:spcPct val="110000"/>
              </a:lnSpc>
              <a:spcAft>
                <a:spcPts val="1000"/>
              </a:spcAft>
            </a:pPr>
            <a:r>
              <a:rPr lang="hu-HU" sz="2000" b="0" i="0" u="none" strike="noStrike" dirty="0" smtClean="0"/>
              <a:t>A szélsőséges időjárási jelenségek a megemelkedett környezeti hőmérséklettel együtt hatást gyakorolnak arra, hogy az betegségeket terjesztő vektorok mely területeken képesek megtelepedni, </a:t>
            </a:r>
            <a:r>
              <a:rPr lang="hu-HU" sz="2000" dirty="0" smtClean="0"/>
              <a:t>erősítik  a környezeti </a:t>
            </a:r>
            <a:r>
              <a:rPr lang="hu-HU" sz="2000" b="0" i="0" u="none" strike="noStrike" dirty="0" smtClean="0"/>
              <a:t>expozíciókat és fiziológiai stresszt okoznak. Ezáltal fokozzák a betegség kialakulásának valószínűségét. </a:t>
            </a:r>
            <a:endParaRPr lang="hu-HU" sz="2000" b="0" i="0" u="none" strike="noStrike" baseline="0" dirty="0" smtClean="0"/>
          </a:p>
          <a:p>
            <a:pPr algn="just" rtl="0">
              <a:lnSpc>
                <a:spcPct val="110000"/>
              </a:lnSpc>
              <a:spcAft>
                <a:spcPts val="1000"/>
              </a:spcAft>
            </a:pPr>
            <a:r>
              <a:rPr lang="hu-HU" sz="2000" b="0" i="0" u="none" strike="noStrike" dirty="0" smtClean="0"/>
              <a:t>E tényezők mindegyike külön-külön és együttesen is növeli a koraszülés kockázatát. </a:t>
            </a:r>
            <a:endParaRPr lang="hu-HU" sz="2000" dirty="0"/>
          </a:p>
        </p:txBody>
      </p:sp>
      <p:sp>
        <p:nvSpPr>
          <p:cNvPr id="3" name="Szövegdoboz 2">
            <a:extLst>
              <a:ext uri="{FF2B5EF4-FFF2-40B4-BE49-F238E27FC236}">
                <a16:creationId xmlns:a16="http://schemas.microsoft.com/office/drawing/2014/main" id="{DF586D99-2FD6-795E-D9E8-FE0770716E44}"/>
              </a:ext>
            </a:extLst>
          </p:cNvPr>
          <p:cNvSpPr txBox="1"/>
          <p:nvPr/>
        </p:nvSpPr>
        <p:spPr>
          <a:xfrm>
            <a:off x="8347295" y="6084059"/>
            <a:ext cx="3844705" cy="261610"/>
          </a:xfrm>
          <a:prstGeom prst="rect">
            <a:avLst/>
          </a:prstGeom>
          <a:noFill/>
        </p:spPr>
        <p:txBody>
          <a:bodyPr wrap="square">
            <a:spAutoFit/>
          </a:bodyPr>
          <a:lstStyle/>
          <a:p>
            <a:r>
              <a:rPr lang="en-GB" sz="1100" dirty="0" smtClean="0"/>
              <a:t>doi.org/10.1016/j.envadv.2022.100316</a:t>
            </a:r>
            <a:r>
              <a:rPr lang="en-GB" sz="1100" dirty="0"/>
              <a:t>.</a:t>
            </a:r>
          </a:p>
        </p:txBody>
      </p:sp>
    </p:spTree>
    <p:extLst>
      <p:ext uri="{BB962C8B-B14F-4D97-AF65-F5344CB8AC3E}">
        <p14:creationId xmlns:p14="http://schemas.microsoft.com/office/powerpoint/2010/main" val="823391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BEBCB49-3C26-9343-3F93-9613ED29447D}"/>
              </a:ext>
            </a:extLst>
          </p:cNvPr>
          <p:cNvSpPr>
            <a:spLocks noGrp="1"/>
          </p:cNvSpPr>
          <p:nvPr>
            <p:ph type="title"/>
          </p:nvPr>
        </p:nvSpPr>
        <p:spPr>
          <a:xfrm>
            <a:off x="192505" y="153009"/>
            <a:ext cx="11896826" cy="778644"/>
          </a:xfrm>
        </p:spPr>
        <p:txBody>
          <a:bodyPr rtlCol="0">
            <a:normAutofit fontScale="90000"/>
          </a:bodyPr>
          <a:lstStyle/>
          <a:p>
            <a:pPr rtl="0"/>
            <a:r>
              <a:rPr lang="hu" sz="3600" dirty="0"/>
              <a:t>Az éghajlatváltozás hatása a </a:t>
            </a:r>
            <a:r>
              <a:rPr lang="hu" sz="3600" dirty="0" smtClean="0"/>
              <a:t>várandóssággal összefüggő kockázatokra</a:t>
            </a:r>
            <a:endParaRPr lang="en-GB" dirty="0"/>
          </a:p>
        </p:txBody>
      </p:sp>
      <p:graphicFrame>
        <p:nvGraphicFramePr>
          <p:cNvPr id="6" name="Diagram 5">
            <a:extLst>
              <a:ext uri="{FF2B5EF4-FFF2-40B4-BE49-F238E27FC236}">
                <a16:creationId xmlns:a16="http://schemas.microsoft.com/office/drawing/2014/main" id="{5C4373B1-BFB2-4468-C153-5EDA859AB57A}"/>
              </a:ext>
            </a:extLst>
          </p:cNvPr>
          <p:cNvGraphicFramePr/>
          <p:nvPr>
            <p:extLst>
              <p:ext uri="{D42A27DB-BD31-4B8C-83A1-F6EECF244321}">
                <p14:modId xmlns:p14="http://schemas.microsoft.com/office/powerpoint/2010/main" val="4286553057"/>
              </p:ext>
            </p:extLst>
          </p:nvPr>
        </p:nvGraphicFramePr>
        <p:xfrm>
          <a:off x="1454331" y="997181"/>
          <a:ext cx="9458083" cy="48774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zövegdoboz 2">
            <a:extLst>
              <a:ext uri="{FF2B5EF4-FFF2-40B4-BE49-F238E27FC236}">
                <a16:creationId xmlns:a16="http://schemas.microsoft.com/office/drawing/2014/main" id="{50E007A0-8C84-D932-57A1-FEB02243816B}"/>
              </a:ext>
            </a:extLst>
          </p:cNvPr>
          <p:cNvSpPr txBox="1"/>
          <p:nvPr/>
        </p:nvSpPr>
        <p:spPr>
          <a:xfrm>
            <a:off x="8695426" y="6057232"/>
            <a:ext cx="3244447" cy="246221"/>
          </a:xfrm>
          <a:prstGeom prst="rect">
            <a:avLst/>
          </a:prstGeom>
          <a:noFill/>
        </p:spPr>
        <p:txBody>
          <a:bodyPr wrap="square" lIns="91440" tIns="45720" rIns="91440" bIns="45720" anchor="t">
            <a:spAutoFit/>
          </a:bodyPr>
          <a:lstStyle/>
          <a:p>
            <a:r>
              <a:rPr lang="hu-HU" sz="1000" dirty="0" smtClean="0">
                <a:effectLst/>
                <a:latin typeface="Calibri"/>
                <a:ea typeface="Calibri"/>
                <a:cs typeface="Calibri"/>
                <a:hlinkClick r:id="rId7"/>
              </a:rPr>
              <a:t>https</a:t>
            </a:r>
            <a:r>
              <a:rPr lang="hu-HU" sz="1000" dirty="0">
                <a:effectLst/>
                <a:latin typeface="Calibri"/>
                <a:ea typeface="Calibri"/>
                <a:cs typeface="Calibri"/>
                <a:hlinkClick r:id="rId7"/>
              </a:rPr>
              <a:t>://doi.org/10.1007/s40572-022-00345-9</a:t>
            </a:r>
            <a:r>
              <a:rPr lang="hu-HU" sz="1000" dirty="0">
                <a:latin typeface="Calibri"/>
                <a:ea typeface="Calibri"/>
                <a:cs typeface="Calibri"/>
              </a:rPr>
              <a:t> </a:t>
            </a:r>
            <a:endParaRPr lang="en-GB" sz="1000" dirty="0"/>
          </a:p>
        </p:txBody>
      </p:sp>
    </p:spTree>
    <p:extLst>
      <p:ext uri="{BB962C8B-B14F-4D97-AF65-F5344CB8AC3E}">
        <p14:creationId xmlns:p14="http://schemas.microsoft.com/office/powerpoint/2010/main" val="624567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A0132C8-3721-8D8F-133C-22812A1F9575}"/>
              </a:ext>
            </a:extLst>
          </p:cNvPr>
          <p:cNvSpPr>
            <a:spLocks noGrp="1"/>
          </p:cNvSpPr>
          <p:nvPr>
            <p:ph type="title"/>
          </p:nvPr>
        </p:nvSpPr>
        <p:spPr/>
        <p:txBody>
          <a:bodyPr rtlCol="0">
            <a:normAutofit/>
          </a:bodyPr>
          <a:lstStyle/>
          <a:p>
            <a:r>
              <a:rPr lang="hu" sz="3200" dirty="0"/>
              <a:t>Az éghajlatváltozás hatása a várandóssággal összefüggő kockázatokra</a:t>
            </a:r>
            <a:endParaRPr lang="en-GB" sz="3200" dirty="0"/>
          </a:p>
        </p:txBody>
      </p:sp>
      <p:sp>
        <p:nvSpPr>
          <p:cNvPr id="3" name="Tartalom helye 2">
            <a:extLst>
              <a:ext uri="{FF2B5EF4-FFF2-40B4-BE49-F238E27FC236}">
                <a16:creationId xmlns:a16="http://schemas.microsoft.com/office/drawing/2014/main" id="{9D3B1478-8B8D-4519-2F18-5F87954CD19B}"/>
              </a:ext>
            </a:extLst>
          </p:cNvPr>
          <p:cNvSpPr>
            <a:spLocks noGrp="1"/>
          </p:cNvSpPr>
          <p:nvPr>
            <p:ph idx="1"/>
          </p:nvPr>
        </p:nvSpPr>
        <p:spPr/>
        <p:txBody>
          <a:bodyPr rtlCol="0"/>
          <a:lstStyle/>
          <a:p>
            <a:pPr rtl="0"/>
            <a:endParaRPr lang="en-GB" dirty="0"/>
          </a:p>
        </p:txBody>
      </p:sp>
      <p:pic>
        <p:nvPicPr>
          <p:cNvPr id="5" name="Kép 4">
            <a:extLst>
              <a:ext uri="{FF2B5EF4-FFF2-40B4-BE49-F238E27FC236}">
                <a16:creationId xmlns:a16="http://schemas.microsoft.com/office/drawing/2014/main" id="{B001669E-2E12-4113-1AD6-598F5A652577}"/>
              </a:ext>
            </a:extLst>
          </p:cNvPr>
          <p:cNvPicPr>
            <a:picLocks noChangeAspect="1"/>
          </p:cNvPicPr>
          <p:nvPr/>
        </p:nvPicPr>
        <p:blipFill>
          <a:blip r:embed="rId2"/>
          <a:stretch>
            <a:fillRect/>
          </a:stretch>
        </p:blipFill>
        <p:spPr>
          <a:xfrm>
            <a:off x="77137" y="781884"/>
            <a:ext cx="7969812" cy="5294232"/>
          </a:xfrm>
          <a:prstGeom prst="rect">
            <a:avLst/>
          </a:prstGeom>
        </p:spPr>
      </p:pic>
      <p:sp>
        <p:nvSpPr>
          <p:cNvPr id="9" name="Szövegdoboz 8">
            <a:extLst>
              <a:ext uri="{FF2B5EF4-FFF2-40B4-BE49-F238E27FC236}">
                <a16:creationId xmlns:a16="http://schemas.microsoft.com/office/drawing/2014/main" id="{50F9F3F2-D10D-D7E3-D277-7C08A1CACEB6}"/>
              </a:ext>
            </a:extLst>
          </p:cNvPr>
          <p:cNvSpPr txBox="1"/>
          <p:nvPr/>
        </p:nvSpPr>
        <p:spPr>
          <a:xfrm>
            <a:off x="8162317" y="2222016"/>
            <a:ext cx="4029683" cy="3118803"/>
          </a:xfrm>
          <a:prstGeom prst="rect">
            <a:avLst/>
          </a:prstGeom>
          <a:noFill/>
        </p:spPr>
        <p:txBody>
          <a:bodyPr wrap="square" rtlCol="0">
            <a:spAutoFit/>
          </a:bodyPr>
          <a:lstStyle/>
          <a:p>
            <a:pPr algn="just" rtl="0"/>
            <a:r>
              <a:rPr lang="hu-HU" sz="2000" b="0" i="0" u="none" strike="noStrike" dirty="0" smtClean="0">
                <a:solidFill>
                  <a:schemeClr val="accent1">
                    <a:lumMod val="75000"/>
                  </a:schemeClr>
                </a:solidFill>
              </a:rPr>
              <a:t>A várandósok egészségére gyakorolt éghajlati hatások a következőképpen csoportosíthatók: </a:t>
            </a:r>
            <a:endParaRPr lang="hu-HU" sz="2000" b="0" i="0" u="none" strike="noStrike" baseline="0" dirty="0" smtClean="0">
              <a:solidFill>
                <a:schemeClr val="accent1">
                  <a:lumMod val="75000"/>
                </a:schemeClr>
              </a:solidFill>
            </a:endParaRPr>
          </a:p>
          <a:p>
            <a:pPr marL="342900" indent="-342900" algn="l" rtl="0">
              <a:spcAft>
                <a:spcPts val="1000"/>
              </a:spcAft>
              <a:buAutoNum type="alphaLcParenBoth"/>
            </a:pPr>
            <a:r>
              <a:rPr lang="hu-HU" sz="2000" b="1" i="0" u="none" strike="noStrike" dirty="0" smtClean="0">
                <a:solidFill>
                  <a:schemeClr val="accent1">
                    <a:lumMod val="75000"/>
                  </a:schemeClr>
                </a:solidFill>
              </a:rPr>
              <a:t>közvetlen</a:t>
            </a:r>
            <a:r>
              <a:rPr lang="hu-HU" sz="2000" b="0" i="0" u="none" strike="noStrike" dirty="0" smtClean="0">
                <a:solidFill>
                  <a:schemeClr val="accent1">
                    <a:lumMod val="75000"/>
                  </a:schemeClr>
                </a:solidFill>
              </a:rPr>
              <a:t> hatások környezeti katasztrófák révén, </a:t>
            </a:r>
            <a:endParaRPr lang="hu-HU" sz="2000" b="0" i="0" u="none" strike="noStrike" baseline="0" dirty="0" smtClean="0">
              <a:solidFill>
                <a:schemeClr val="accent1">
                  <a:lumMod val="75000"/>
                </a:schemeClr>
              </a:solidFill>
            </a:endParaRPr>
          </a:p>
          <a:p>
            <a:pPr marL="342900" indent="-342900" algn="l" rtl="0">
              <a:spcAft>
                <a:spcPts val="1000"/>
              </a:spcAft>
              <a:buAutoNum type="alphaLcParenBoth"/>
            </a:pPr>
            <a:r>
              <a:rPr lang="hu-HU" sz="2000" b="1" i="0" u="none" strike="noStrike" dirty="0" smtClean="0">
                <a:solidFill>
                  <a:schemeClr val="accent1">
                    <a:lumMod val="75000"/>
                  </a:schemeClr>
                </a:solidFill>
              </a:rPr>
              <a:t>közvetett</a:t>
            </a:r>
            <a:r>
              <a:rPr lang="hu-HU" sz="2000" b="0" i="0" u="none" strike="noStrike" dirty="0" smtClean="0">
                <a:solidFill>
                  <a:schemeClr val="accent1">
                    <a:lumMod val="75000"/>
                  </a:schemeClr>
                </a:solidFill>
              </a:rPr>
              <a:t> hatások a </a:t>
            </a:r>
            <a:r>
              <a:rPr lang="hu-HU" sz="2000" b="1" i="0" u="none" strike="noStrike" dirty="0" smtClean="0">
                <a:solidFill>
                  <a:schemeClr val="accent1">
                    <a:lumMod val="75000"/>
                  </a:schemeClr>
                </a:solidFill>
              </a:rPr>
              <a:t>természeti környezet</a:t>
            </a:r>
            <a:r>
              <a:rPr lang="hu-HU" sz="2000" b="0" i="0" u="none" strike="noStrike" dirty="0" smtClean="0">
                <a:solidFill>
                  <a:schemeClr val="accent1">
                    <a:lumMod val="75000"/>
                  </a:schemeClr>
                </a:solidFill>
              </a:rPr>
              <a:t> változásain keresztül, </a:t>
            </a:r>
            <a:endParaRPr lang="hu-HU" sz="2000" b="0" i="0" u="none" strike="noStrike" baseline="0" dirty="0" smtClean="0">
              <a:solidFill>
                <a:schemeClr val="accent1">
                  <a:lumMod val="75000"/>
                </a:schemeClr>
              </a:solidFill>
            </a:endParaRPr>
          </a:p>
          <a:p>
            <a:pPr marL="342900" indent="-342900" algn="l" rtl="0">
              <a:spcAft>
                <a:spcPts val="1000"/>
              </a:spcAft>
              <a:buAutoNum type="alphaLcParenBoth"/>
            </a:pPr>
            <a:r>
              <a:rPr lang="hu-HU" sz="2000" b="1" i="0" u="none" strike="noStrike" dirty="0" smtClean="0">
                <a:solidFill>
                  <a:schemeClr val="accent1">
                    <a:lumMod val="75000"/>
                  </a:schemeClr>
                </a:solidFill>
              </a:rPr>
              <a:t>közvetett</a:t>
            </a:r>
            <a:r>
              <a:rPr lang="hu-HU" sz="2000" b="0" i="0" u="none" strike="noStrike" dirty="0" smtClean="0">
                <a:solidFill>
                  <a:schemeClr val="accent1">
                    <a:lumMod val="75000"/>
                  </a:schemeClr>
                </a:solidFill>
              </a:rPr>
              <a:t> hatások a </a:t>
            </a:r>
            <a:r>
              <a:rPr lang="hu-HU" sz="2000" b="1" i="0" u="none" strike="noStrike" dirty="0" smtClean="0">
                <a:solidFill>
                  <a:schemeClr val="accent1">
                    <a:lumMod val="75000"/>
                  </a:schemeClr>
                </a:solidFill>
              </a:rPr>
              <a:t>társadalmi környezet</a:t>
            </a:r>
            <a:r>
              <a:rPr lang="hu-HU" sz="2000" b="0" i="0" u="none" strike="noStrike" dirty="0" smtClean="0">
                <a:solidFill>
                  <a:schemeClr val="accent1">
                    <a:lumMod val="75000"/>
                  </a:schemeClr>
                </a:solidFill>
              </a:rPr>
              <a:t> változásain keresztül.</a:t>
            </a:r>
            <a:endParaRPr lang="hu-HU" sz="2000" dirty="0">
              <a:solidFill>
                <a:schemeClr val="accent1">
                  <a:lumMod val="75000"/>
                </a:schemeClr>
              </a:solidFill>
            </a:endParaRPr>
          </a:p>
        </p:txBody>
      </p:sp>
      <p:sp>
        <p:nvSpPr>
          <p:cNvPr id="4" name="Szövegdoboz 3">
            <a:extLst>
              <a:ext uri="{FF2B5EF4-FFF2-40B4-BE49-F238E27FC236}">
                <a16:creationId xmlns:a16="http://schemas.microsoft.com/office/drawing/2014/main" id="{2873726B-DD04-EB9F-F666-C0FC82D96FFC}"/>
              </a:ext>
            </a:extLst>
          </p:cNvPr>
          <p:cNvSpPr txBox="1"/>
          <p:nvPr/>
        </p:nvSpPr>
        <p:spPr>
          <a:xfrm>
            <a:off x="9376914" y="6059451"/>
            <a:ext cx="2606092" cy="246221"/>
          </a:xfrm>
          <a:prstGeom prst="rect">
            <a:avLst/>
          </a:prstGeom>
          <a:noFill/>
        </p:spPr>
        <p:txBody>
          <a:bodyPr wrap="square" lIns="91440" tIns="45720" rIns="91440" bIns="45720" anchor="t">
            <a:spAutoFit/>
          </a:bodyPr>
          <a:lstStyle/>
          <a:p>
            <a:r>
              <a:rPr lang="hu-HU" sz="1000" dirty="0" smtClean="0">
                <a:effectLst/>
                <a:latin typeface="Calibri"/>
                <a:ea typeface="Calibri"/>
                <a:cs typeface="Calibri"/>
                <a:hlinkClick r:id="rId3"/>
              </a:rPr>
              <a:t>https</a:t>
            </a:r>
            <a:r>
              <a:rPr lang="hu-HU" sz="1000" dirty="0">
                <a:effectLst/>
                <a:latin typeface="Calibri"/>
                <a:ea typeface="Calibri"/>
                <a:cs typeface="Calibri"/>
                <a:hlinkClick r:id="rId3"/>
              </a:rPr>
              <a:t>://doi.org/10.1007/s40572-022-00345-9</a:t>
            </a:r>
            <a:r>
              <a:rPr lang="hu-HU" sz="1000" dirty="0">
                <a:latin typeface="Calibri"/>
                <a:ea typeface="Calibri"/>
                <a:cs typeface="Calibri"/>
              </a:rPr>
              <a:t> </a:t>
            </a:r>
            <a:endParaRPr lang="en-GB" sz="1000" dirty="0"/>
          </a:p>
        </p:txBody>
      </p:sp>
    </p:spTree>
    <p:extLst>
      <p:ext uri="{BB962C8B-B14F-4D97-AF65-F5344CB8AC3E}">
        <p14:creationId xmlns:p14="http://schemas.microsoft.com/office/powerpoint/2010/main" val="3202056719"/>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580D4C-FB42-4F4C-A80F-B055405DE9E3}">
  <ds:schemaRefs>
    <ds:schemaRef ds:uri="http://schemas.microsoft.com/sharepoint/v3/contenttype/forms"/>
  </ds:schemaRefs>
</ds:datastoreItem>
</file>

<file path=customXml/itemProps2.xml><?xml version="1.0" encoding="utf-8"?>
<ds:datastoreItem xmlns:ds="http://schemas.openxmlformats.org/officeDocument/2006/customXml" ds:itemID="{4F1F5068-C5D5-469E-815E-8F66C63599DD}">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3.xml><?xml version="1.0" encoding="utf-8"?>
<ds:datastoreItem xmlns:ds="http://schemas.openxmlformats.org/officeDocument/2006/customXml" ds:itemID="{550C46A6-7B4D-48A4-B5BF-F8DC1F52E65C}"/>
</file>

<file path=docProps/app.xml><?xml version="1.0" encoding="utf-8"?>
<Properties xmlns="http://schemas.openxmlformats.org/officeDocument/2006/extended-properties" xmlns:vt="http://schemas.openxmlformats.org/officeDocument/2006/docPropsVTypes">
  <Template>Office-téma</Template>
  <TotalTime>1083</TotalTime>
  <Words>2809</Words>
  <Application>Microsoft Office PowerPoint</Application>
  <PresentationFormat>Szélesvásznú</PresentationFormat>
  <Paragraphs>195</Paragraphs>
  <Slides>31</Slides>
  <Notes>1</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31</vt:i4>
      </vt:variant>
    </vt:vector>
  </HeadingPairs>
  <TitlesOfParts>
    <vt:vector size="38" baseType="lpstr">
      <vt:lpstr>Arial</vt:lpstr>
      <vt:lpstr>Calibri</vt:lpstr>
      <vt:lpstr>Charis SIL</vt:lpstr>
      <vt:lpstr>Garamond</vt:lpstr>
      <vt:lpstr>STIX-Regular</vt:lpstr>
      <vt:lpstr>Times New Roman</vt:lpstr>
      <vt:lpstr>Office-téma</vt:lpstr>
      <vt:lpstr>Developing new curriculum outlines and learning materials on climate change's health impacts for medical schools 2021-2-HU01-KA220-HED-000050972</vt:lpstr>
      <vt:lpstr>Az éghajlatváltozás hatása a várandósságra és a termékenységre </vt:lpstr>
      <vt:lpstr>Az előadás segítségével megszerezhető ismeretek</vt:lpstr>
      <vt:lpstr>Változó éghajlat – veszélyeztetett népességcsoportok</vt:lpstr>
      <vt:lpstr>Hírek a világból – CBS NEWS (november 9, 2021)</vt:lpstr>
      <vt:lpstr>Hírek a világból – The Guardian (2020. június 18.)</vt:lpstr>
      <vt:lpstr>Az éghajlatváltozás várandósságra gyakorolt közvetlen és közvetett hatásainak vázlatos modellje</vt:lpstr>
      <vt:lpstr>Az éghajlatváltozás hatása a várandóssággal összefüggő kockázatokra</vt:lpstr>
      <vt:lpstr>Az éghajlatváltozás hatása a várandóssággal összefüggő kockázatokra</vt:lpstr>
      <vt:lpstr>Termoreguláció a várandósság alatt</vt:lpstr>
      <vt:lpstr>Magas környezeti hőmérséklet és szülés közbeni anyai láz</vt:lpstr>
      <vt:lpstr>Hőterhelés és csökkent placentáris véráramlás</vt:lpstr>
      <vt:lpstr>Az emelkedett környezeti hőmérséklet hatása az anyai, magzati és újszülöttkori egészségre: A Scoping Review (Dalugoda et al.)</vt:lpstr>
      <vt:lpstr>A várandósság alatti magas környezeti hőmérséklet, a koraszülés, az alacsony születési testtömeg és a halvaszületés kockázatainak összefüggései (Chersich és mtsai.)</vt:lpstr>
      <vt:lpstr>A várandósság alatti magas hőmérséklet és a koraszülés, az alacsony születési testtömeg és a halvaszületés kockázata közötti összefüggések (Chersich és mtsai.)</vt:lpstr>
      <vt:lpstr>1. ábra: A hőhullámnak való kitettséggel összefüggő spontán koraszülés HR-értékei a különböző terhességi hónapokban az ausztráliai Brisbane-ben (HWD1-HWD6).</vt:lpstr>
      <vt:lpstr>2. ábra: A hőhullámoknak való kitettséggel összefüggő halvaszületési arányok a különböző terhességi hónapokban az ausztráliai Brisbane-ben (HWD4-HWD6).</vt:lpstr>
      <vt:lpstr>Extrém hőség, koraszülés és halvaszületés: Globális elemzés 14 alacsony és közepes jövedelmű országban (McElroy et al.)</vt:lpstr>
      <vt:lpstr>Emelkedett környezeti hőmérséklet – magzati egészségkockázatok (Dalugoda et al.)</vt:lpstr>
      <vt:lpstr>Emelkedett környezeti hőmérséklet – magzati egészségkockázatok (Dalugoda et al.)</vt:lpstr>
      <vt:lpstr>Emelkedett környezeti hőmérséklet – magzati egészségkockázatok (Dalugoda et al.)</vt:lpstr>
      <vt:lpstr>Emelkedett környezeti hőmérséklet – anyai egészségkockázatok (Dalugoda et al.)</vt:lpstr>
      <vt:lpstr>Szülés előtti anyai stressz (prenatal maternal stress, PNMS)</vt:lpstr>
      <vt:lpstr>A várandósság alatti, éghajlattal kapcsolatos expozíciót követő egészséghatások</vt:lpstr>
      <vt:lpstr>A várandósság alatti, éghajlatváltozással kapcsolatos expozíciót követő egészséghatások</vt:lpstr>
      <vt:lpstr>Az éghajlatváltozás anyák és újszülöttek egészségére gyakorolt közvetlen és közvetett hatásai</vt:lpstr>
      <vt:lpstr>PowerPoint-bemutató</vt:lpstr>
      <vt:lpstr>Fő megállapítások</vt:lpstr>
      <vt:lpstr>Ellenőrizze tudását</vt:lpstr>
      <vt:lpstr>Ajánlott irodalom</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climate change on pregnancy, reproductive outcomes</dc:title>
  <dc:creator>Márovics Gergely Péter</dc:creator>
  <cp:lastModifiedBy>Giran</cp:lastModifiedBy>
  <cp:revision>136</cp:revision>
  <dcterms:created xsi:type="dcterms:W3CDTF">2023-07-11T12:11:22Z</dcterms:created>
  <dcterms:modified xsi:type="dcterms:W3CDTF">2025-04-17T07:24:40Z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