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sldIdLst>
    <p:sldId id="398" r:id="rId5"/>
    <p:sldId id="262" r:id="rId6"/>
    <p:sldId id="396" r:id="rId7"/>
    <p:sldId id="268" r:id="rId8"/>
    <p:sldId id="266" r:id="rId9"/>
    <p:sldId id="384" r:id="rId10"/>
    <p:sldId id="269" r:id="rId11"/>
    <p:sldId id="270" r:id="rId12"/>
    <p:sldId id="385" r:id="rId13"/>
    <p:sldId id="276" r:id="rId14"/>
    <p:sldId id="324" r:id="rId15"/>
    <p:sldId id="325" r:id="rId16"/>
    <p:sldId id="283" r:id="rId17"/>
    <p:sldId id="285" r:id="rId18"/>
    <p:sldId id="286" r:id="rId19"/>
    <p:sldId id="369" r:id="rId20"/>
    <p:sldId id="370" r:id="rId21"/>
    <p:sldId id="354" r:id="rId22"/>
    <p:sldId id="390" r:id="rId23"/>
    <p:sldId id="400" r:id="rId24"/>
    <p:sldId id="373" r:id="rId25"/>
    <p:sldId id="378" r:id="rId26"/>
    <p:sldId id="391" r:id="rId27"/>
    <p:sldId id="376" r:id="rId28"/>
    <p:sldId id="393" r:id="rId29"/>
    <p:sldId id="394" r:id="rId30"/>
    <p:sldId id="392" r:id="rId31"/>
    <p:sldId id="377" r:id="rId32"/>
    <p:sldId id="340" r:id="rId33"/>
    <p:sldId id="342" r:id="rId34"/>
    <p:sldId id="338" r:id="rId35"/>
    <p:sldId id="339" r:id="rId36"/>
    <p:sldId id="358" r:id="rId37"/>
    <p:sldId id="395" r:id="rId38"/>
    <p:sldId id="397" r:id="rId39"/>
    <p:sldId id="399" r:id="rId40"/>
  </p:sldIdLst>
  <p:sldSz cx="12192000" cy="6858000"/>
  <p:notesSz cx="6858000" cy="9144000"/>
  <p:defaultTextStyle>
    <a:defPPr rtl="0">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E06A61-4F2F-11F3-F8D1-EBFEB5E155C0}" v="4" dt="2024-01-26T09:39:24.7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556" autoAdjust="0"/>
    <p:restoredTop sz="95820"/>
  </p:normalViewPr>
  <p:slideViewPr>
    <p:cSldViewPr snapToGrid="0" showGuides="1">
      <p:cViewPr varScale="1">
        <p:scale>
          <a:sx n="107" d="100"/>
          <a:sy n="107" d="100"/>
        </p:scale>
        <p:origin x="138" y="186"/>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63"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62"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 Girán János" userId="S::gijaaa.b.jpte@tr.pte.hu::9954c96b-4763-45a4-9945-241d7a505e54" providerId="AD" clId="Web-{82E06A61-4F2F-11F3-F8D1-EBFEB5E155C0}"/>
    <pc:docChg chg="modSld">
      <pc:chgData name="Dr. Girán János" userId="S::gijaaa.b.jpte@tr.pte.hu::9954c96b-4763-45a4-9945-241d7a505e54" providerId="AD" clId="Web-{82E06A61-4F2F-11F3-F8D1-EBFEB5E155C0}" dt="2024-01-26T09:39:24.778" v="3" actId="14100"/>
      <pc:docMkLst>
        <pc:docMk/>
      </pc:docMkLst>
      <pc:sldChg chg="modSp">
        <pc:chgData name="Dr. Girán János" userId="S::gijaaa.b.jpte@tr.pte.hu::9954c96b-4763-45a4-9945-241d7a505e54" providerId="AD" clId="Web-{82E06A61-4F2F-11F3-F8D1-EBFEB5E155C0}" dt="2024-01-26T09:39:24.778" v="3" actId="14100"/>
        <pc:sldMkLst>
          <pc:docMk/>
          <pc:sldMk cId="2685114759" sldId="267"/>
        </pc:sldMkLst>
        <pc:picChg chg="mod">
          <ac:chgData name="Dr. Girán János" userId="S::gijaaa.b.jpte@tr.pte.hu::9954c96b-4763-45a4-9945-241d7a505e54" providerId="AD" clId="Web-{82E06A61-4F2F-11F3-F8D1-EBFEB5E155C0}" dt="2024-01-26T09:39:24.778" v="3" actId="14100"/>
          <ac:picMkLst>
            <pc:docMk/>
            <pc:sldMk cId="2685114759" sldId="267"/>
            <ac:picMk id="2" creationId="{00000000-0000-0000-0000-000000000000}"/>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AC81AD-DA70-F34E-883C-14A5D408CCA6}" type="doc">
      <dgm:prSet loTypeId="urn:microsoft.com/office/officeart/2009/3/layout/IncreasingArrowsProcess" loCatId="" qsTypeId="urn:microsoft.com/office/officeart/2005/8/quickstyle/simple4" qsCatId="simple" csTypeId="urn:microsoft.com/office/officeart/2005/8/colors/accent1_3" csCatId="accent1" phldr="1"/>
      <dgm:spPr/>
      <dgm:t>
        <a:bodyPr rtlCol="0"/>
        <a:lstStyle/>
        <a:p>
          <a:pPr rtl="0"/>
          <a:endParaRPr lang="en-US"/>
        </a:p>
      </dgm:t>
    </dgm:pt>
    <dgm:pt modelId="{A1DF21C1-DD00-614B-B307-FE7AD4AE4E1D}">
      <dgm:prSet custT="1"/>
      <dgm:spPr/>
      <dgm:t>
        <a:bodyPr rtlCol="0"/>
        <a:lstStyle/>
        <a:p>
          <a:pPr rtl="0"/>
          <a:r>
            <a:rPr lang="hu" sz="3600"/>
            <a:t>Bemenetek</a:t>
          </a:r>
        </a:p>
      </dgm:t>
    </dgm:pt>
    <dgm:pt modelId="{8579197C-2846-0E48-9D5B-48F58943B2FE}" type="parTrans" cxnId="{597977AE-15A9-B74F-87B7-279B5D736BC0}">
      <dgm:prSet/>
      <dgm:spPr/>
      <dgm:t>
        <a:bodyPr rtlCol="0"/>
        <a:lstStyle/>
        <a:p>
          <a:pPr rtl="0"/>
          <a:endParaRPr lang="en-US"/>
        </a:p>
      </dgm:t>
    </dgm:pt>
    <dgm:pt modelId="{EA3438A9-566B-5840-8ABA-26F3B795E8D8}" type="sibTrans" cxnId="{597977AE-15A9-B74F-87B7-279B5D736BC0}">
      <dgm:prSet/>
      <dgm:spPr/>
      <dgm:t>
        <a:bodyPr rtlCol="0"/>
        <a:lstStyle/>
        <a:p>
          <a:pPr rtl="0"/>
          <a:endParaRPr lang="en-US"/>
        </a:p>
      </dgm:t>
    </dgm:pt>
    <dgm:pt modelId="{9322A15F-132E-AC40-BEC4-12EF11A50002}">
      <dgm:prSet custT="1"/>
      <dgm:spPr/>
      <dgm:t>
        <a:bodyPr rtlCol="0"/>
        <a:lstStyle/>
        <a:p>
          <a:pPr algn="just" rtl="0">
            <a:lnSpc>
              <a:spcPct val="120000"/>
            </a:lnSpc>
          </a:pPr>
          <a:endParaRPr lang="hu" sz="2000" dirty="0" smtClean="0"/>
        </a:p>
        <a:p>
          <a:pPr algn="just" rtl="0">
            <a:lnSpc>
              <a:spcPct val="120000"/>
            </a:lnSpc>
          </a:pPr>
          <a:r>
            <a:rPr lang="hu" sz="2000" dirty="0" smtClean="0"/>
            <a:t>A </a:t>
          </a:r>
          <a:r>
            <a:rPr lang="hu" sz="2000" dirty="0"/>
            <a:t>termikus bemenetek az A delta (hideg) és a C (meleg) rostok mentén haladnak az elülső gerincvelőben lévő spinothalamikus traktuson keresztül.</a:t>
          </a:r>
        </a:p>
        <a:p>
          <a:pPr algn="just" rtl="0">
            <a:lnSpc>
              <a:spcPct val="120000"/>
            </a:lnSpc>
          </a:pPr>
          <a:endParaRPr lang="en-US" sz="2000" dirty="0"/>
        </a:p>
        <a:p>
          <a:pPr algn="just" rtl="0">
            <a:lnSpc>
              <a:spcPct val="120000"/>
            </a:lnSpc>
          </a:pPr>
          <a:r>
            <a:rPr lang="hu" sz="2000" dirty="0"/>
            <a:t>A bemenet a bőrből, a mélyebb szövetekből, a hipotalamuszból, valamint az agy és a gerincvelő más részeiből származik.</a:t>
          </a:r>
          <a:endParaRPr lang="en-US" sz="2000" baseline="30000" dirty="0"/>
        </a:p>
        <a:p>
          <a:pPr algn="l" rtl="0">
            <a:lnSpc>
              <a:spcPct val="90000"/>
            </a:lnSpc>
          </a:pPr>
          <a:endParaRPr lang="en-US" sz="3000" baseline="30000" dirty="0"/>
        </a:p>
      </dgm:t>
    </dgm:pt>
    <dgm:pt modelId="{AC67FEE8-A967-D74A-94BA-88E8636120C7}" type="sibTrans" cxnId="{33866570-9370-434F-A00E-D6C02BD69EA6}">
      <dgm:prSet/>
      <dgm:spPr/>
      <dgm:t>
        <a:bodyPr rtlCol="0"/>
        <a:lstStyle/>
        <a:p>
          <a:pPr rtl="0"/>
          <a:endParaRPr lang="en-US"/>
        </a:p>
      </dgm:t>
    </dgm:pt>
    <dgm:pt modelId="{C3981101-EDD1-FB47-88B3-DDAE5E45E02C}" type="parTrans" cxnId="{33866570-9370-434F-A00E-D6C02BD69EA6}">
      <dgm:prSet/>
      <dgm:spPr/>
      <dgm:t>
        <a:bodyPr rtlCol="0"/>
        <a:lstStyle/>
        <a:p>
          <a:pPr rtl="0"/>
          <a:endParaRPr lang="en-US"/>
        </a:p>
      </dgm:t>
    </dgm:pt>
    <dgm:pt modelId="{24E54447-5E7D-9644-BE3A-241D8B8BE4AA}" type="pres">
      <dgm:prSet presAssocID="{84AC81AD-DA70-F34E-883C-14A5D408CCA6}" presName="Name0" presStyleCnt="0">
        <dgm:presLayoutVars>
          <dgm:chMax val="5"/>
          <dgm:chPref val="5"/>
          <dgm:dir/>
          <dgm:animLvl val="lvl"/>
        </dgm:presLayoutVars>
      </dgm:prSet>
      <dgm:spPr/>
      <dgm:t>
        <a:bodyPr/>
        <a:lstStyle/>
        <a:p>
          <a:endParaRPr lang="hu-HU"/>
        </a:p>
      </dgm:t>
    </dgm:pt>
    <dgm:pt modelId="{1421AA79-51D1-F142-A246-DCCBEC0660D2}" type="pres">
      <dgm:prSet presAssocID="{A1DF21C1-DD00-614B-B307-FE7AD4AE4E1D}" presName="parentText1" presStyleLbl="node1" presStyleIdx="0" presStyleCnt="1" custLinFactNeighborX="-117" custLinFactNeighborY="-34709">
        <dgm:presLayoutVars>
          <dgm:chMax/>
          <dgm:chPref val="3"/>
          <dgm:bulletEnabled val="1"/>
        </dgm:presLayoutVars>
      </dgm:prSet>
      <dgm:spPr/>
      <dgm:t>
        <a:bodyPr/>
        <a:lstStyle/>
        <a:p>
          <a:endParaRPr lang="hu-HU"/>
        </a:p>
      </dgm:t>
    </dgm:pt>
    <dgm:pt modelId="{ECEBC85E-26BF-7540-BE1E-E39A37F6D80E}" type="pres">
      <dgm:prSet presAssocID="{A1DF21C1-DD00-614B-B307-FE7AD4AE4E1D}" presName="childText1" presStyleLbl="solidAlignAcc1" presStyleIdx="0" presStyleCnt="1" custScaleX="100506" custScaleY="129460" custLinFactNeighborX="-249" custLinFactNeighborY="12940">
        <dgm:presLayoutVars>
          <dgm:chMax val="0"/>
          <dgm:chPref val="0"/>
          <dgm:bulletEnabled val="1"/>
        </dgm:presLayoutVars>
      </dgm:prSet>
      <dgm:spPr/>
      <dgm:t>
        <a:bodyPr/>
        <a:lstStyle/>
        <a:p>
          <a:endParaRPr lang="hu-HU"/>
        </a:p>
      </dgm:t>
    </dgm:pt>
  </dgm:ptLst>
  <dgm:cxnLst>
    <dgm:cxn modelId="{597977AE-15A9-B74F-87B7-279B5D736BC0}" srcId="{84AC81AD-DA70-F34E-883C-14A5D408CCA6}" destId="{A1DF21C1-DD00-614B-B307-FE7AD4AE4E1D}" srcOrd="0" destOrd="0" parTransId="{8579197C-2846-0E48-9D5B-48F58943B2FE}" sibTransId="{EA3438A9-566B-5840-8ABA-26F3B795E8D8}"/>
    <dgm:cxn modelId="{33866570-9370-434F-A00E-D6C02BD69EA6}" srcId="{A1DF21C1-DD00-614B-B307-FE7AD4AE4E1D}" destId="{9322A15F-132E-AC40-BEC4-12EF11A50002}" srcOrd="0" destOrd="0" parTransId="{C3981101-EDD1-FB47-88B3-DDAE5E45E02C}" sibTransId="{AC67FEE8-A967-D74A-94BA-88E8636120C7}"/>
    <dgm:cxn modelId="{A90FD785-D7E9-F547-9304-58FE18C44C9B}" type="presOf" srcId="{A1DF21C1-DD00-614B-B307-FE7AD4AE4E1D}" destId="{1421AA79-51D1-F142-A246-DCCBEC0660D2}" srcOrd="0" destOrd="0" presId="urn:microsoft.com/office/officeart/2009/3/layout/IncreasingArrowsProcess"/>
    <dgm:cxn modelId="{3B9CF90A-391E-254A-AD55-6B6AFF9B6B2A}" type="presOf" srcId="{84AC81AD-DA70-F34E-883C-14A5D408CCA6}" destId="{24E54447-5E7D-9644-BE3A-241D8B8BE4AA}" srcOrd="0" destOrd="0" presId="urn:microsoft.com/office/officeart/2009/3/layout/IncreasingArrowsProcess"/>
    <dgm:cxn modelId="{64597B06-A32F-A545-B02A-6B1CA245073D}" type="presOf" srcId="{9322A15F-132E-AC40-BEC4-12EF11A50002}" destId="{ECEBC85E-26BF-7540-BE1E-E39A37F6D80E}" srcOrd="0" destOrd="0" presId="urn:microsoft.com/office/officeart/2009/3/layout/IncreasingArrowsProcess"/>
    <dgm:cxn modelId="{8EC1694B-4636-AA4A-9E2C-CE2CB2AC72F6}" type="presParOf" srcId="{24E54447-5E7D-9644-BE3A-241D8B8BE4AA}" destId="{1421AA79-51D1-F142-A246-DCCBEC0660D2}" srcOrd="0" destOrd="0" presId="urn:microsoft.com/office/officeart/2009/3/layout/IncreasingArrowsProcess"/>
    <dgm:cxn modelId="{7DCCD594-D39A-2E4E-B6C2-56B5D5211775}" type="presParOf" srcId="{24E54447-5E7D-9644-BE3A-241D8B8BE4AA}" destId="{ECEBC85E-26BF-7540-BE1E-E39A37F6D80E}" srcOrd="1"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AC81AD-DA70-F34E-883C-14A5D408CCA6}" type="doc">
      <dgm:prSet loTypeId="urn:microsoft.com/office/officeart/2009/3/layout/IncreasingArrowsProcess" loCatId="" qsTypeId="urn:microsoft.com/office/officeart/2005/8/quickstyle/simple4" qsCatId="simple" csTypeId="urn:microsoft.com/office/officeart/2005/8/colors/accent1_3" csCatId="accent1" phldr="1"/>
      <dgm:spPr/>
      <dgm:t>
        <a:bodyPr rtlCol="0"/>
        <a:lstStyle/>
        <a:p>
          <a:pPr rtl="0"/>
          <a:endParaRPr lang="en-US"/>
        </a:p>
      </dgm:t>
    </dgm:pt>
    <dgm:pt modelId="{15056D60-5422-C043-81CE-81F1977F8D99}">
      <dgm:prSet custT="1"/>
      <dgm:spPr/>
      <dgm:t>
        <a:bodyPr rtlCol="0"/>
        <a:lstStyle/>
        <a:p>
          <a:pPr algn="just" rtl="0">
            <a:lnSpc>
              <a:spcPct val="110000"/>
            </a:lnSpc>
            <a:spcAft>
              <a:spcPct val="35000"/>
            </a:spcAft>
            <a:buFont typeface="Arial" panose="020B0604020202020204" pitchFamily="34" charset="0"/>
            <a:buNone/>
          </a:pPr>
          <a:endParaRPr lang="hu" sz="2000" dirty="0" smtClean="0"/>
        </a:p>
        <a:p>
          <a:pPr algn="just" rtl="0">
            <a:lnSpc>
              <a:spcPct val="110000"/>
            </a:lnSpc>
            <a:spcAft>
              <a:spcPts val="1200"/>
            </a:spcAft>
            <a:buFont typeface="Arial" panose="020B0604020202020204" pitchFamily="34" charset="0"/>
            <a:buNone/>
          </a:pPr>
          <a:r>
            <a:rPr lang="hu-HU" sz="2000" noProof="0" dirty="0" smtClean="0"/>
            <a:t>A központi szabályozás a gerincvelőben és az agytörzsben történő előfeldolgozással kezdődik. A bemeneteket számos </a:t>
          </a:r>
          <a:r>
            <a:rPr lang="hu-HU" sz="2000" noProof="0" dirty="0" err="1" smtClean="0"/>
            <a:t>neurotranszmitter</a:t>
          </a:r>
          <a:r>
            <a:rPr lang="hu-HU" sz="2000" noProof="0" dirty="0" smtClean="0"/>
            <a:t> modulálja.</a:t>
          </a:r>
        </a:p>
        <a:p>
          <a:pPr algn="just" rtl="0">
            <a:lnSpc>
              <a:spcPct val="110000"/>
            </a:lnSpc>
            <a:spcAft>
              <a:spcPts val="1200"/>
            </a:spcAft>
            <a:buFont typeface="Arial" panose="020B0604020202020204" pitchFamily="34" charset="0"/>
            <a:buNone/>
          </a:pPr>
          <a:r>
            <a:rPr lang="hu-HU" sz="2000" noProof="0" dirty="0" smtClean="0"/>
            <a:t>A </a:t>
          </a:r>
          <a:r>
            <a:rPr lang="hu-HU" sz="2000" noProof="0" dirty="0" err="1" smtClean="0"/>
            <a:t>hipotalamusz</a:t>
          </a:r>
          <a:r>
            <a:rPr lang="hu-HU" sz="2000" noProof="0" dirty="0" smtClean="0"/>
            <a:t> a hőmérsékleti információk integrátora. Az egyes hőszabályozási válaszok meghatározásához összehasonlítja a bemeneti adatokat a küszöbhőmérsékletekkel.</a:t>
          </a:r>
        </a:p>
        <a:p>
          <a:pPr algn="just" rtl="0">
            <a:lnSpc>
              <a:spcPct val="110000"/>
            </a:lnSpc>
            <a:spcAft>
              <a:spcPct val="35000"/>
            </a:spcAft>
            <a:buFont typeface="Arial" panose="020B0604020202020204" pitchFamily="34" charset="0"/>
            <a:buNone/>
          </a:pPr>
          <a:r>
            <a:rPr lang="hu-HU" sz="2000" noProof="0" dirty="0" smtClean="0"/>
            <a:t>A </a:t>
          </a:r>
          <a:r>
            <a:rPr lang="hu-HU" sz="2000" noProof="0" dirty="0" err="1" smtClean="0"/>
            <a:t>dorsomedialis</a:t>
          </a:r>
          <a:r>
            <a:rPr lang="hu-HU" sz="2000" noProof="0" dirty="0" smtClean="0"/>
            <a:t> mag, a középagy </a:t>
          </a:r>
          <a:r>
            <a:rPr lang="hu-HU" sz="2000" noProof="0" dirty="0" err="1" smtClean="0"/>
            <a:t>periaqueductalis</a:t>
          </a:r>
          <a:r>
            <a:rPr lang="hu-HU" sz="2000" noProof="0" dirty="0" smtClean="0"/>
            <a:t> szürkeállománya és a </a:t>
          </a:r>
          <a:r>
            <a:rPr lang="hu-HU" sz="2000" noProof="0" dirty="0" err="1" smtClean="0"/>
            <a:t>nucleus</a:t>
          </a:r>
          <a:r>
            <a:rPr lang="hu-HU" sz="2000" noProof="0" dirty="0" smtClean="0"/>
            <a:t> </a:t>
          </a:r>
          <a:r>
            <a:rPr lang="hu-HU" sz="2000" noProof="0" dirty="0" err="1" smtClean="0"/>
            <a:t>raphe</a:t>
          </a:r>
          <a:r>
            <a:rPr lang="hu-HU" sz="2000" noProof="0" dirty="0" smtClean="0"/>
            <a:t> </a:t>
          </a:r>
          <a:r>
            <a:rPr lang="hu-HU" sz="2000" noProof="0" dirty="0" err="1" smtClean="0"/>
            <a:t>pallidus</a:t>
          </a:r>
          <a:r>
            <a:rPr lang="hu-HU" sz="2000" noProof="0" dirty="0" smtClean="0"/>
            <a:t> a </a:t>
          </a:r>
          <a:r>
            <a:rPr lang="hu-HU" sz="2000" noProof="0" dirty="0" err="1" smtClean="0"/>
            <a:t>medullában</a:t>
          </a:r>
          <a:r>
            <a:rPr lang="hu-HU" sz="2000" noProof="0" dirty="0" smtClean="0"/>
            <a:t> szintén fontos szerepet játszik.</a:t>
          </a:r>
          <a:endParaRPr lang="hu-HU" sz="2000" noProof="0" dirty="0"/>
        </a:p>
      </dgm:t>
    </dgm:pt>
    <dgm:pt modelId="{1B2FAA4A-364D-ED46-9092-129131C080ED}" type="parTrans" cxnId="{AFCAFA91-ED73-F24A-928F-E440218AFD86}">
      <dgm:prSet/>
      <dgm:spPr/>
      <dgm:t>
        <a:bodyPr rtlCol="0"/>
        <a:lstStyle/>
        <a:p>
          <a:pPr rtl="0"/>
          <a:endParaRPr lang="en-US"/>
        </a:p>
      </dgm:t>
    </dgm:pt>
    <dgm:pt modelId="{67C9C04F-3B8E-5D41-9044-22EB60D55148}" type="sibTrans" cxnId="{AFCAFA91-ED73-F24A-928F-E440218AFD86}">
      <dgm:prSet/>
      <dgm:spPr/>
      <dgm:t>
        <a:bodyPr rtlCol="0"/>
        <a:lstStyle/>
        <a:p>
          <a:pPr rtl="0"/>
          <a:endParaRPr lang="en-US"/>
        </a:p>
      </dgm:t>
    </dgm:pt>
    <dgm:pt modelId="{16AB3D1C-9B6B-1641-8D2D-C082E787714F}">
      <dgm:prSet custT="1"/>
      <dgm:spPr/>
      <dgm:t>
        <a:bodyPr rtlCol="0"/>
        <a:lstStyle/>
        <a:p>
          <a:pPr rtl="0"/>
          <a:r>
            <a:rPr lang="hu" sz="3600"/>
            <a:t>Központi szabályozás</a:t>
          </a:r>
        </a:p>
      </dgm:t>
    </dgm:pt>
    <dgm:pt modelId="{CA42DA58-0B9E-D246-9DF2-3BDCFBD19043}" type="sibTrans" cxnId="{C526F7B9-B79C-8E40-AD8A-403AB0792E18}">
      <dgm:prSet/>
      <dgm:spPr/>
      <dgm:t>
        <a:bodyPr rtlCol="0"/>
        <a:lstStyle/>
        <a:p>
          <a:pPr rtl="0"/>
          <a:endParaRPr lang="en-US"/>
        </a:p>
      </dgm:t>
    </dgm:pt>
    <dgm:pt modelId="{99F677D0-2935-CE48-9E9F-5040A7104BEA}" type="parTrans" cxnId="{C526F7B9-B79C-8E40-AD8A-403AB0792E18}">
      <dgm:prSet/>
      <dgm:spPr/>
      <dgm:t>
        <a:bodyPr rtlCol="0"/>
        <a:lstStyle/>
        <a:p>
          <a:pPr rtl="0"/>
          <a:endParaRPr lang="en-US"/>
        </a:p>
      </dgm:t>
    </dgm:pt>
    <dgm:pt modelId="{24E54447-5E7D-9644-BE3A-241D8B8BE4AA}" type="pres">
      <dgm:prSet presAssocID="{84AC81AD-DA70-F34E-883C-14A5D408CCA6}" presName="Name0" presStyleCnt="0">
        <dgm:presLayoutVars>
          <dgm:chMax val="5"/>
          <dgm:chPref val="5"/>
          <dgm:dir/>
          <dgm:animLvl val="lvl"/>
        </dgm:presLayoutVars>
      </dgm:prSet>
      <dgm:spPr/>
      <dgm:t>
        <a:bodyPr/>
        <a:lstStyle/>
        <a:p>
          <a:endParaRPr lang="hu-HU"/>
        </a:p>
      </dgm:t>
    </dgm:pt>
    <dgm:pt modelId="{86A17842-35C7-4645-84AD-AE1A295ED452}" type="pres">
      <dgm:prSet presAssocID="{16AB3D1C-9B6B-1641-8D2D-C082E787714F}" presName="parentText1" presStyleLbl="node1" presStyleIdx="0" presStyleCnt="1">
        <dgm:presLayoutVars>
          <dgm:chMax/>
          <dgm:chPref val="3"/>
          <dgm:bulletEnabled val="1"/>
        </dgm:presLayoutVars>
      </dgm:prSet>
      <dgm:spPr/>
      <dgm:t>
        <a:bodyPr/>
        <a:lstStyle/>
        <a:p>
          <a:endParaRPr lang="hu-HU"/>
        </a:p>
      </dgm:t>
    </dgm:pt>
    <dgm:pt modelId="{8AD84E31-6982-6948-B2BE-8DCFDBF16F0D}" type="pres">
      <dgm:prSet presAssocID="{16AB3D1C-9B6B-1641-8D2D-C082E787714F}" presName="childText1" presStyleLbl="solidAlignAcc1" presStyleIdx="0" presStyleCnt="1" custScaleX="100497" custScaleY="128245" custLinFactNeighborX="-118" custLinFactNeighborY="11517">
        <dgm:presLayoutVars>
          <dgm:chMax val="0"/>
          <dgm:chPref val="0"/>
          <dgm:bulletEnabled val="1"/>
        </dgm:presLayoutVars>
      </dgm:prSet>
      <dgm:spPr/>
      <dgm:t>
        <a:bodyPr/>
        <a:lstStyle/>
        <a:p>
          <a:endParaRPr lang="hu-HU"/>
        </a:p>
      </dgm:t>
    </dgm:pt>
  </dgm:ptLst>
  <dgm:cxnLst>
    <dgm:cxn modelId="{D28B7C2D-CA88-464D-903C-80AB71C0EDF5}" type="presOf" srcId="{15056D60-5422-C043-81CE-81F1977F8D99}" destId="{8AD84E31-6982-6948-B2BE-8DCFDBF16F0D}" srcOrd="0" destOrd="0" presId="urn:microsoft.com/office/officeart/2009/3/layout/IncreasingArrowsProcess"/>
    <dgm:cxn modelId="{8DB678AB-5DD0-474B-8544-31B7A412282E}" type="presOf" srcId="{16AB3D1C-9B6B-1641-8D2D-C082E787714F}" destId="{86A17842-35C7-4645-84AD-AE1A295ED452}" srcOrd="0" destOrd="0" presId="urn:microsoft.com/office/officeart/2009/3/layout/IncreasingArrowsProcess"/>
    <dgm:cxn modelId="{AFCAFA91-ED73-F24A-928F-E440218AFD86}" srcId="{16AB3D1C-9B6B-1641-8D2D-C082E787714F}" destId="{15056D60-5422-C043-81CE-81F1977F8D99}" srcOrd="0" destOrd="0" parTransId="{1B2FAA4A-364D-ED46-9092-129131C080ED}" sibTransId="{67C9C04F-3B8E-5D41-9044-22EB60D55148}"/>
    <dgm:cxn modelId="{CDBC2121-455B-3E40-867C-6C0E0A924AF2}" type="presOf" srcId="{84AC81AD-DA70-F34E-883C-14A5D408CCA6}" destId="{24E54447-5E7D-9644-BE3A-241D8B8BE4AA}" srcOrd="0" destOrd="0" presId="urn:microsoft.com/office/officeart/2009/3/layout/IncreasingArrowsProcess"/>
    <dgm:cxn modelId="{C526F7B9-B79C-8E40-AD8A-403AB0792E18}" srcId="{84AC81AD-DA70-F34E-883C-14A5D408CCA6}" destId="{16AB3D1C-9B6B-1641-8D2D-C082E787714F}" srcOrd="0" destOrd="0" parTransId="{99F677D0-2935-CE48-9E9F-5040A7104BEA}" sibTransId="{CA42DA58-0B9E-D246-9DF2-3BDCFBD19043}"/>
    <dgm:cxn modelId="{C7BE20F4-9F26-CC44-AF92-F8B000B5E5D9}" type="presParOf" srcId="{24E54447-5E7D-9644-BE3A-241D8B8BE4AA}" destId="{86A17842-35C7-4645-84AD-AE1A295ED452}" srcOrd="0" destOrd="0" presId="urn:microsoft.com/office/officeart/2009/3/layout/IncreasingArrowsProcess"/>
    <dgm:cxn modelId="{BB186335-0D27-C948-A06F-71513F500EFB}" type="presParOf" srcId="{24E54447-5E7D-9644-BE3A-241D8B8BE4AA}" destId="{8AD84E31-6982-6948-B2BE-8DCFDBF16F0D}" srcOrd="1"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AC81AD-DA70-F34E-883C-14A5D408CCA6}" type="doc">
      <dgm:prSet loTypeId="urn:microsoft.com/office/officeart/2009/3/layout/IncreasingArrowsProcess" loCatId="" qsTypeId="urn:microsoft.com/office/officeart/2005/8/quickstyle/simple4" qsCatId="simple" csTypeId="urn:microsoft.com/office/officeart/2005/8/colors/accent1_3" csCatId="accent1" phldr="1"/>
      <dgm:spPr/>
      <dgm:t>
        <a:bodyPr rtlCol="0"/>
        <a:lstStyle/>
        <a:p>
          <a:pPr rtl="0"/>
          <a:endParaRPr lang="en-US"/>
        </a:p>
      </dgm:t>
    </dgm:pt>
    <dgm:pt modelId="{5D479813-0F60-8341-940D-A342D5FF1912}">
      <dgm:prSet custT="1"/>
      <dgm:spPr/>
      <dgm:t>
        <a:bodyPr rtlCol="0"/>
        <a:lstStyle/>
        <a:p>
          <a:pPr rtl="0"/>
          <a:r>
            <a:rPr lang="hu" sz="3600"/>
            <a:t>Válaszok</a:t>
          </a:r>
        </a:p>
      </dgm:t>
    </dgm:pt>
    <dgm:pt modelId="{AF5D3CD9-073A-2D4A-B895-7329C160CC88}" type="parTrans" cxnId="{73724AC9-E223-834B-92F4-F29575D5DB0F}">
      <dgm:prSet/>
      <dgm:spPr/>
      <dgm:t>
        <a:bodyPr rtlCol="0"/>
        <a:lstStyle/>
        <a:p>
          <a:pPr rtl="0"/>
          <a:endParaRPr lang="en-US"/>
        </a:p>
      </dgm:t>
    </dgm:pt>
    <dgm:pt modelId="{72121595-C893-324E-A095-7C1867B0B1CD}" type="sibTrans" cxnId="{73724AC9-E223-834B-92F4-F29575D5DB0F}">
      <dgm:prSet/>
      <dgm:spPr/>
      <dgm:t>
        <a:bodyPr rtlCol="0"/>
        <a:lstStyle/>
        <a:p>
          <a:pPr rtl="0"/>
          <a:endParaRPr lang="en-US"/>
        </a:p>
      </dgm:t>
    </dgm:pt>
    <dgm:pt modelId="{CBBA9D0C-24D1-B348-B95C-743D789C6E32}">
      <dgm:prSet custT="1"/>
      <dgm:spPr/>
      <dgm:t>
        <a:bodyPr rtlCol="0"/>
        <a:lstStyle/>
        <a:p>
          <a:pPr algn="l" rtl="0">
            <a:lnSpc>
              <a:spcPct val="90000"/>
            </a:lnSpc>
            <a:spcAft>
              <a:spcPct val="35000"/>
            </a:spcAft>
          </a:pPr>
          <a:endParaRPr lang="hu" sz="2000" dirty="0" smtClean="0"/>
        </a:p>
        <a:p>
          <a:pPr algn="just" rtl="0">
            <a:lnSpc>
              <a:spcPct val="110000"/>
            </a:lnSpc>
            <a:spcAft>
              <a:spcPts val="1500"/>
            </a:spcAft>
          </a:pPr>
          <a:r>
            <a:rPr lang="hu-HU" sz="2000" noProof="0" dirty="0" smtClean="0"/>
            <a:t>Az </a:t>
          </a:r>
          <a:r>
            <a:rPr lang="hu-HU" sz="2000" noProof="0" dirty="0" err="1" smtClean="0"/>
            <a:t>efferens</a:t>
          </a:r>
          <a:r>
            <a:rPr lang="hu-HU" sz="2000" noProof="0" dirty="0" smtClean="0"/>
            <a:t> válaszok viselkedési és autonóm válaszok.</a:t>
          </a:r>
        </a:p>
        <a:p>
          <a:pPr algn="just" rtl="0">
            <a:lnSpc>
              <a:spcPct val="110000"/>
            </a:lnSpc>
            <a:spcAft>
              <a:spcPts val="1500"/>
            </a:spcAft>
          </a:pPr>
          <a:r>
            <a:rPr lang="hu-HU" sz="2000" noProof="0" dirty="0" smtClean="0">
              <a:solidFill>
                <a:schemeClr val="tx1"/>
              </a:solidFill>
            </a:rPr>
            <a:t>A viselkedési reakciókat elsősorban a bőrhőmérsékleti input határozza meg, és olyan válaszokat foglalnak magukban, mint a bementek, ha odakint hideg van, a pulóver felvétele, és a mozgás vagy az ellenkező irányú cselekvés, ha meleg van.</a:t>
          </a:r>
        </a:p>
        <a:p>
          <a:pPr algn="just" rtl="0">
            <a:lnSpc>
              <a:spcPct val="110000"/>
            </a:lnSpc>
            <a:spcAft>
              <a:spcPts val="1500"/>
            </a:spcAft>
          </a:pPr>
          <a:r>
            <a:rPr lang="hu-HU" sz="2000" noProof="0" dirty="0" smtClean="0"/>
            <a:t>Az autonóm válaszokat elsősorban a maghőmérséklet határozza meg, és ezek közé tartozik a bőr </a:t>
          </a:r>
          <a:r>
            <a:rPr lang="hu-HU" sz="2000" noProof="0" dirty="0" err="1" smtClean="0"/>
            <a:t>vazomotoros</a:t>
          </a:r>
          <a:r>
            <a:rPr lang="hu-HU" sz="2000" noProof="0" dirty="0" smtClean="0"/>
            <a:t> aktivitása, az érszűkület vagy értágulat és az izzadás.</a:t>
          </a:r>
          <a:endParaRPr lang="hu-HU" sz="2000" noProof="0" dirty="0"/>
        </a:p>
      </dgm:t>
    </dgm:pt>
    <dgm:pt modelId="{4C363D99-E5E2-4748-8CAA-C5C07C6FE686}" type="parTrans" cxnId="{08E997B8-4F87-9347-9CE6-33C0429093F5}">
      <dgm:prSet/>
      <dgm:spPr/>
      <dgm:t>
        <a:bodyPr rtlCol="0"/>
        <a:lstStyle/>
        <a:p>
          <a:pPr rtl="0"/>
          <a:endParaRPr lang="en-US"/>
        </a:p>
      </dgm:t>
    </dgm:pt>
    <dgm:pt modelId="{BA714160-9433-3847-9643-681C185F6654}" type="sibTrans" cxnId="{08E997B8-4F87-9347-9CE6-33C0429093F5}">
      <dgm:prSet/>
      <dgm:spPr/>
      <dgm:t>
        <a:bodyPr rtlCol="0"/>
        <a:lstStyle/>
        <a:p>
          <a:pPr rtl="0"/>
          <a:endParaRPr lang="en-US"/>
        </a:p>
      </dgm:t>
    </dgm:pt>
    <dgm:pt modelId="{24E54447-5E7D-9644-BE3A-241D8B8BE4AA}" type="pres">
      <dgm:prSet presAssocID="{84AC81AD-DA70-F34E-883C-14A5D408CCA6}" presName="Name0" presStyleCnt="0">
        <dgm:presLayoutVars>
          <dgm:chMax val="5"/>
          <dgm:chPref val="5"/>
          <dgm:dir/>
          <dgm:animLvl val="lvl"/>
        </dgm:presLayoutVars>
      </dgm:prSet>
      <dgm:spPr/>
      <dgm:t>
        <a:bodyPr/>
        <a:lstStyle/>
        <a:p>
          <a:endParaRPr lang="hu-HU"/>
        </a:p>
      </dgm:t>
    </dgm:pt>
    <dgm:pt modelId="{319F7361-4726-ED47-AD77-5655A34715AD}" type="pres">
      <dgm:prSet presAssocID="{5D479813-0F60-8341-940D-A342D5FF1912}" presName="parentText1" presStyleLbl="node1" presStyleIdx="0" presStyleCnt="1">
        <dgm:presLayoutVars>
          <dgm:chMax/>
          <dgm:chPref val="3"/>
          <dgm:bulletEnabled val="1"/>
        </dgm:presLayoutVars>
      </dgm:prSet>
      <dgm:spPr/>
      <dgm:t>
        <a:bodyPr/>
        <a:lstStyle/>
        <a:p>
          <a:endParaRPr lang="hu-HU"/>
        </a:p>
      </dgm:t>
    </dgm:pt>
    <dgm:pt modelId="{5D2241D2-ED09-F647-8015-59DAA2A67166}" type="pres">
      <dgm:prSet presAssocID="{5D479813-0F60-8341-940D-A342D5FF1912}" presName="childText1" presStyleLbl="solidAlignAcc1" presStyleIdx="0" presStyleCnt="1" custScaleX="100506" custScaleY="128582" custLinFactNeighborX="-249" custLinFactNeighborY="25227">
        <dgm:presLayoutVars>
          <dgm:chMax val="0"/>
          <dgm:chPref val="0"/>
          <dgm:bulletEnabled val="1"/>
        </dgm:presLayoutVars>
      </dgm:prSet>
      <dgm:spPr/>
      <dgm:t>
        <a:bodyPr/>
        <a:lstStyle/>
        <a:p>
          <a:endParaRPr lang="hu-HU"/>
        </a:p>
      </dgm:t>
    </dgm:pt>
  </dgm:ptLst>
  <dgm:cxnLst>
    <dgm:cxn modelId="{73724AC9-E223-834B-92F4-F29575D5DB0F}" srcId="{84AC81AD-DA70-F34E-883C-14A5D408CCA6}" destId="{5D479813-0F60-8341-940D-A342D5FF1912}" srcOrd="0" destOrd="0" parTransId="{AF5D3CD9-073A-2D4A-B895-7329C160CC88}" sibTransId="{72121595-C893-324E-A095-7C1867B0B1CD}"/>
    <dgm:cxn modelId="{1D29AA01-4AA0-0B40-816A-6F8AC0378AAE}" type="presOf" srcId="{5D479813-0F60-8341-940D-A342D5FF1912}" destId="{319F7361-4726-ED47-AD77-5655A34715AD}" srcOrd="0" destOrd="0" presId="urn:microsoft.com/office/officeart/2009/3/layout/IncreasingArrowsProcess"/>
    <dgm:cxn modelId="{08E997B8-4F87-9347-9CE6-33C0429093F5}" srcId="{5D479813-0F60-8341-940D-A342D5FF1912}" destId="{CBBA9D0C-24D1-B348-B95C-743D789C6E32}" srcOrd="0" destOrd="0" parTransId="{4C363D99-E5E2-4748-8CAA-C5C07C6FE686}" sibTransId="{BA714160-9433-3847-9643-681C185F6654}"/>
    <dgm:cxn modelId="{6D8108F3-4B63-E943-8D83-425EA8463B8E}" type="presOf" srcId="{84AC81AD-DA70-F34E-883C-14A5D408CCA6}" destId="{24E54447-5E7D-9644-BE3A-241D8B8BE4AA}" srcOrd="0" destOrd="0" presId="urn:microsoft.com/office/officeart/2009/3/layout/IncreasingArrowsProcess"/>
    <dgm:cxn modelId="{23A6BC7E-1B57-7941-8494-419123EF9176}" type="presOf" srcId="{CBBA9D0C-24D1-B348-B95C-743D789C6E32}" destId="{5D2241D2-ED09-F647-8015-59DAA2A67166}" srcOrd="0" destOrd="0" presId="urn:microsoft.com/office/officeart/2009/3/layout/IncreasingArrowsProcess"/>
    <dgm:cxn modelId="{C9A120B2-CE2B-7440-8C20-81795E835BE8}" type="presParOf" srcId="{24E54447-5E7D-9644-BE3A-241D8B8BE4AA}" destId="{319F7361-4726-ED47-AD77-5655A34715AD}" srcOrd="0" destOrd="0" presId="urn:microsoft.com/office/officeart/2009/3/layout/IncreasingArrowsProcess"/>
    <dgm:cxn modelId="{15AE3663-DB1E-624F-9928-AD6B9C67189A}" type="presParOf" srcId="{24E54447-5E7D-9644-BE3A-241D8B8BE4AA}" destId="{5D2241D2-ED09-F647-8015-59DAA2A67166}" srcOrd="1"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1AA79-51D1-F142-A246-DCCBEC0660D2}">
      <dsp:nvSpPr>
        <dsp:cNvPr id="0" name=""/>
        <dsp:cNvSpPr/>
      </dsp:nvSpPr>
      <dsp:spPr>
        <a:xfrm>
          <a:off x="0" y="5"/>
          <a:ext cx="8286750" cy="1206885"/>
        </a:xfrm>
        <a:prstGeom prst="rightArrow">
          <a:avLst>
            <a:gd name="adj1" fmla="val 50000"/>
            <a:gd name="adj2" fmla="val 50000"/>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254000" bIns="191593" numCol="1" spcCol="1270" rtlCol="0" anchor="ctr" anchorCtr="0">
          <a:noAutofit/>
        </a:bodyPr>
        <a:lstStyle/>
        <a:p>
          <a:pPr lvl="0" algn="l" defTabSz="1600200" rtl="0">
            <a:lnSpc>
              <a:spcPct val="90000"/>
            </a:lnSpc>
            <a:spcBef>
              <a:spcPct val="0"/>
            </a:spcBef>
            <a:spcAft>
              <a:spcPct val="35000"/>
            </a:spcAft>
          </a:pPr>
          <a:r>
            <a:rPr lang="hu" sz="3600" kern="1200"/>
            <a:t>Bemenetek</a:t>
          </a:r>
        </a:p>
      </dsp:txBody>
      <dsp:txXfrm>
        <a:off x="0" y="301726"/>
        <a:ext cx="7985029" cy="603443"/>
      </dsp:txXfrm>
    </dsp:sp>
    <dsp:sp modelId="{ECEBC85E-26BF-7540-BE1E-E39A37F6D80E}">
      <dsp:nvSpPr>
        <dsp:cNvPr id="0" name=""/>
        <dsp:cNvSpPr/>
      </dsp:nvSpPr>
      <dsp:spPr>
        <a:xfrm>
          <a:off x="-9687" y="1295426"/>
          <a:ext cx="7696534" cy="4190972"/>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rtlCol="0" anchor="t" anchorCtr="0">
          <a:noAutofit/>
        </a:bodyPr>
        <a:lstStyle/>
        <a:p>
          <a:pPr lvl="0" algn="just" defTabSz="889000" rtl="0">
            <a:lnSpc>
              <a:spcPct val="120000"/>
            </a:lnSpc>
            <a:spcBef>
              <a:spcPct val="0"/>
            </a:spcBef>
            <a:spcAft>
              <a:spcPct val="35000"/>
            </a:spcAft>
          </a:pPr>
          <a:endParaRPr lang="hu" sz="2000" kern="1200" dirty="0" smtClean="0"/>
        </a:p>
        <a:p>
          <a:pPr lvl="0" algn="just" defTabSz="889000" rtl="0">
            <a:lnSpc>
              <a:spcPct val="120000"/>
            </a:lnSpc>
            <a:spcBef>
              <a:spcPct val="0"/>
            </a:spcBef>
            <a:spcAft>
              <a:spcPct val="35000"/>
            </a:spcAft>
          </a:pPr>
          <a:r>
            <a:rPr lang="hu" sz="2000" kern="1200" dirty="0" smtClean="0"/>
            <a:t>A </a:t>
          </a:r>
          <a:r>
            <a:rPr lang="hu" sz="2000" kern="1200" dirty="0"/>
            <a:t>termikus bemenetek az A delta (hideg) és a C (meleg) rostok mentén haladnak az elülső gerincvelőben lévő spinothalamikus traktuson keresztül.</a:t>
          </a:r>
        </a:p>
        <a:p>
          <a:pPr lvl="0" algn="just" defTabSz="889000" rtl="0">
            <a:lnSpc>
              <a:spcPct val="120000"/>
            </a:lnSpc>
            <a:spcBef>
              <a:spcPct val="0"/>
            </a:spcBef>
            <a:spcAft>
              <a:spcPct val="35000"/>
            </a:spcAft>
          </a:pPr>
          <a:endParaRPr lang="en-US" sz="2000" kern="1200" dirty="0"/>
        </a:p>
        <a:p>
          <a:pPr lvl="0" algn="just" defTabSz="889000" rtl="0">
            <a:lnSpc>
              <a:spcPct val="120000"/>
            </a:lnSpc>
            <a:spcBef>
              <a:spcPct val="0"/>
            </a:spcBef>
            <a:spcAft>
              <a:spcPct val="35000"/>
            </a:spcAft>
          </a:pPr>
          <a:r>
            <a:rPr lang="hu" sz="2000" kern="1200" dirty="0"/>
            <a:t>A bemenet a bőrből, a mélyebb szövetekből, a hipotalamuszból, valamint az agy és a gerincvelő más részeiből származik.</a:t>
          </a:r>
          <a:endParaRPr lang="en-US" sz="2000" kern="1200" baseline="30000" dirty="0"/>
        </a:p>
        <a:p>
          <a:pPr lvl="0" algn="l" defTabSz="889000" rtl="0">
            <a:lnSpc>
              <a:spcPct val="90000"/>
            </a:lnSpc>
            <a:spcBef>
              <a:spcPct val="0"/>
            </a:spcBef>
            <a:spcAft>
              <a:spcPct val="35000"/>
            </a:spcAft>
          </a:pPr>
          <a:endParaRPr lang="en-US" sz="3000" kern="1200" baseline="30000" dirty="0"/>
        </a:p>
      </dsp:txBody>
      <dsp:txXfrm>
        <a:off x="-9687" y="1295426"/>
        <a:ext cx="7696534" cy="41909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A17842-35C7-4645-84AD-AE1A295ED452}">
      <dsp:nvSpPr>
        <dsp:cNvPr id="0" name=""/>
        <dsp:cNvSpPr/>
      </dsp:nvSpPr>
      <dsp:spPr>
        <a:xfrm>
          <a:off x="9514" y="428736"/>
          <a:ext cx="8286750" cy="1206885"/>
        </a:xfrm>
        <a:prstGeom prst="rightArrow">
          <a:avLst>
            <a:gd name="adj1" fmla="val 50000"/>
            <a:gd name="adj2" fmla="val 50000"/>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254000" bIns="191593" numCol="1" spcCol="1270" rtlCol="0" anchor="ctr" anchorCtr="0">
          <a:noAutofit/>
        </a:bodyPr>
        <a:lstStyle/>
        <a:p>
          <a:pPr lvl="0" algn="l" defTabSz="1600200" rtl="0">
            <a:lnSpc>
              <a:spcPct val="90000"/>
            </a:lnSpc>
            <a:spcBef>
              <a:spcPct val="0"/>
            </a:spcBef>
            <a:spcAft>
              <a:spcPct val="35000"/>
            </a:spcAft>
          </a:pPr>
          <a:r>
            <a:rPr lang="hu" sz="3600" kern="1200"/>
            <a:t>Központi szabályozás</a:t>
          </a:r>
        </a:p>
      </dsp:txBody>
      <dsp:txXfrm>
        <a:off x="9514" y="730457"/>
        <a:ext cx="7985029" cy="603443"/>
      </dsp:txXfrm>
    </dsp:sp>
    <dsp:sp modelId="{8AD84E31-6982-6948-B2BE-8DCFDBF16F0D}">
      <dsp:nvSpPr>
        <dsp:cNvPr id="0" name=""/>
        <dsp:cNvSpPr/>
      </dsp:nvSpPr>
      <dsp:spPr>
        <a:xfrm>
          <a:off x="-9514" y="1278859"/>
          <a:ext cx="7695844" cy="4151640"/>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rtlCol="0" anchor="t" anchorCtr="0">
          <a:noAutofit/>
        </a:bodyPr>
        <a:lstStyle/>
        <a:p>
          <a:pPr lvl="0" algn="just" defTabSz="889000" rtl="0">
            <a:lnSpc>
              <a:spcPct val="110000"/>
            </a:lnSpc>
            <a:spcBef>
              <a:spcPct val="0"/>
            </a:spcBef>
            <a:spcAft>
              <a:spcPct val="35000"/>
            </a:spcAft>
            <a:buFont typeface="Arial" panose="020B0604020202020204" pitchFamily="34" charset="0"/>
            <a:buNone/>
          </a:pPr>
          <a:endParaRPr lang="hu" sz="2000" kern="1200" dirty="0" smtClean="0"/>
        </a:p>
        <a:p>
          <a:pPr lvl="0" algn="just" defTabSz="889000" rtl="0">
            <a:lnSpc>
              <a:spcPct val="110000"/>
            </a:lnSpc>
            <a:spcBef>
              <a:spcPct val="0"/>
            </a:spcBef>
            <a:spcAft>
              <a:spcPts val="1200"/>
            </a:spcAft>
            <a:buFont typeface="Arial" panose="020B0604020202020204" pitchFamily="34" charset="0"/>
            <a:buNone/>
          </a:pPr>
          <a:r>
            <a:rPr lang="hu-HU" sz="2000" kern="1200" noProof="0" dirty="0" smtClean="0"/>
            <a:t>A központi szabályozás a gerincvelőben és az agytörzsben történő előfeldolgozással kezdődik. A bemeneteket számos </a:t>
          </a:r>
          <a:r>
            <a:rPr lang="hu-HU" sz="2000" kern="1200" noProof="0" dirty="0" err="1" smtClean="0"/>
            <a:t>neurotranszmitter</a:t>
          </a:r>
          <a:r>
            <a:rPr lang="hu-HU" sz="2000" kern="1200" noProof="0" dirty="0" smtClean="0"/>
            <a:t> modulálja.</a:t>
          </a:r>
        </a:p>
        <a:p>
          <a:pPr lvl="0" algn="just" defTabSz="889000" rtl="0">
            <a:lnSpc>
              <a:spcPct val="110000"/>
            </a:lnSpc>
            <a:spcBef>
              <a:spcPct val="0"/>
            </a:spcBef>
            <a:spcAft>
              <a:spcPts val="1200"/>
            </a:spcAft>
            <a:buFont typeface="Arial" panose="020B0604020202020204" pitchFamily="34" charset="0"/>
            <a:buNone/>
          </a:pPr>
          <a:r>
            <a:rPr lang="hu-HU" sz="2000" kern="1200" noProof="0" dirty="0" smtClean="0"/>
            <a:t>A </a:t>
          </a:r>
          <a:r>
            <a:rPr lang="hu-HU" sz="2000" kern="1200" noProof="0" dirty="0" err="1" smtClean="0"/>
            <a:t>hipotalamusz</a:t>
          </a:r>
          <a:r>
            <a:rPr lang="hu-HU" sz="2000" kern="1200" noProof="0" dirty="0" smtClean="0"/>
            <a:t> a hőmérsékleti információk integrátora. Az egyes hőszabályozási válaszok meghatározásához összehasonlítja a bemeneti adatokat a küszöbhőmérsékletekkel.</a:t>
          </a:r>
        </a:p>
        <a:p>
          <a:pPr lvl="0" algn="just" defTabSz="889000" rtl="0">
            <a:lnSpc>
              <a:spcPct val="110000"/>
            </a:lnSpc>
            <a:spcBef>
              <a:spcPct val="0"/>
            </a:spcBef>
            <a:spcAft>
              <a:spcPct val="35000"/>
            </a:spcAft>
            <a:buFont typeface="Arial" panose="020B0604020202020204" pitchFamily="34" charset="0"/>
            <a:buNone/>
          </a:pPr>
          <a:r>
            <a:rPr lang="hu-HU" sz="2000" kern="1200" noProof="0" dirty="0" smtClean="0"/>
            <a:t>A </a:t>
          </a:r>
          <a:r>
            <a:rPr lang="hu-HU" sz="2000" kern="1200" noProof="0" dirty="0" err="1" smtClean="0"/>
            <a:t>dorsomedialis</a:t>
          </a:r>
          <a:r>
            <a:rPr lang="hu-HU" sz="2000" kern="1200" noProof="0" dirty="0" smtClean="0"/>
            <a:t> mag, a középagy </a:t>
          </a:r>
          <a:r>
            <a:rPr lang="hu-HU" sz="2000" kern="1200" noProof="0" dirty="0" err="1" smtClean="0"/>
            <a:t>periaqueductalis</a:t>
          </a:r>
          <a:r>
            <a:rPr lang="hu-HU" sz="2000" kern="1200" noProof="0" dirty="0" smtClean="0"/>
            <a:t> szürkeállománya és a </a:t>
          </a:r>
          <a:r>
            <a:rPr lang="hu-HU" sz="2000" kern="1200" noProof="0" dirty="0" err="1" smtClean="0"/>
            <a:t>nucleus</a:t>
          </a:r>
          <a:r>
            <a:rPr lang="hu-HU" sz="2000" kern="1200" noProof="0" dirty="0" smtClean="0"/>
            <a:t> </a:t>
          </a:r>
          <a:r>
            <a:rPr lang="hu-HU" sz="2000" kern="1200" noProof="0" dirty="0" err="1" smtClean="0"/>
            <a:t>raphe</a:t>
          </a:r>
          <a:r>
            <a:rPr lang="hu-HU" sz="2000" kern="1200" noProof="0" dirty="0" smtClean="0"/>
            <a:t> </a:t>
          </a:r>
          <a:r>
            <a:rPr lang="hu-HU" sz="2000" kern="1200" noProof="0" dirty="0" err="1" smtClean="0"/>
            <a:t>pallidus</a:t>
          </a:r>
          <a:r>
            <a:rPr lang="hu-HU" sz="2000" kern="1200" noProof="0" dirty="0" smtClean="0"/>
            <a:t> a </a:t>
          </a:r>
          <a:r>
            <a:rPr lang="hu-HU" sz="2000" kern="1200" noProof="0" dirty="0" err="1" smtClean="0"/>
            <a:t>medullában</a:t>
          </a:r>
          <a:r>
            <a:rPr lang="hu-HU" sz="2000" kern="1200" noProof="0" dirty="0" smtClean="0"/>
            <a:t> szintén fontos szerepet játszik.</a:t>
          </a:r>
          <a:endParaRPr lang="hu-HU" sz="2000" kern="1200" noProof="0" dirty="0"/>
        </a:p>
      </dsp:txBody>
      <dsp:txXfrm>
        <a:off x="-9514" y="1278859"/>
        <a:ext cx="7695844" cy="41516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9F7361-4726-ED47-AD77-5655A34715AD}">
      <dsp:nvSpPr>
        <dsp:cNvPr id="0" name=""/>
        <dsp:cNvSpPr/>
      </dsp:nvSpPr>
      <dsp:spPr>
        <a:xfrm>
          <a:off x="9687" y="426009"/>
          <a:ext cx="8286750" cy="1206885"/>
        </a:xfrm>
        <a:prstGeom prst="rightArrow">
          <a:avLst>
            <a:gd name="adj1" fmla="val 50000"/>
            <a:gd name="adj2" fmla="val 50000"/>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254000" bIns="191593" numCol="1" spcCol="1270" rtlCol="0" anchor="ctr" anchorCtr="0">
          <a:noAutofit/>
        </a:bodyPr>
        <a:lstStyle/>
        <a:p>
          <a:pPr lvl="0" algn="l" defTabSz="1600200" rtl="0">
            <a:lnSpc>
              <a:spcPct val="90000"/>
            </a:lnSpc>
            <a:spcBef>
              <a:spcPct val="0"/>
            </a:spcBef>
            <a:spcAft>
              <a:spcPct val="35000"/>
            </a:spcAft>
          </a:pPr>
          <a:r>
            <a:rPr lang="hu" sz="3600" kern="1200"/>
            <a:t>Válaszok</a:t>
          </a:r>
        </a:p>
      </dsp:txBody>
      <dsp:txXfrm>
        <a:off x="9687" y="727730"/>
        <a:ext cx="7985029" cy="603443"/>
      </dsp:txXfrm>
    </dsp:sp>
    <dsp:sp modelId="{5D2241D2-ED09-F647-8015-59DAA2A67166}">
      <dsp:nvSpPr>
        <dsp:cNvPr id="0" name=""/>
        <dsp:cNvSpPr/>
      </dsp:nvSpPr>
      <dsp:spPr>
        <a:xfrm>
          <a:off x="-9687" y="1323850"/>
          <a:ext cx="7696534" cy="4162549"/>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rtlCol="0" anchor="t" anchorCtr="0">
          <a:noAutofit/>
        </a:bodyPr>
        <a:lstStyle/>
        <a:p>
          <a:pPr lvl="0" algn="l" defTabSz="889000" rtl="0">
            <a:lnSpc>
              <a:spcPct val="90000"/>
            </a:lnSpc>
            <a:spcBef>
              <a:spcPct val="0"/>
            </a:spcBef>
            <a:spcAft>
              <a:spcPct val="35000"/>
            </a:spcAft>
          </a:pPr>
          <a:endParaRPr lang="hu" sz="2000" kern="1200" dirty="0" smtClean="0"/>
        </a:p>
        <a:p>
          <a:pPr lvl="0" algn="just" defTabSz="889000" rtl="0">
            <a:lnSpc>
              <a:spcPct val="110000"/>
            </a:lnSpc>
            <a:spcBef>
              <a:spcPct val="0"/>
            </a:spcBef>
            <a:spcAft>
              <a:spcPts val="1500"/>
            </a:spcAft>
          </a:pPr>
          <a:r>
            <a:rPr lang="hu-HU" sz="2000" kern="1200" noProof="0" dirty="0" smtClean="0"/>
            <a:t>Az </a:t>
          </a:r>
          <a:r>
            <a:rPr lang="hu-HU" sz="2000" kern="1200" noProof="0" dirty="0" err="1" smtClean="0"/>
            <a:t>efferens</a:t>
          </a:r>
          <a:r>
            <a:rPr lang="hu-HU" sz="2000" kern="1200" noProof="0" dirty="0" smtClean="0"/>
            <a:t> válaszok viselkedési és autonóm válaszok.</a:t>
          </a:r>
        </a:p>
        <a:p>
          <a:pPr lvl="0" algn="just" defTabSz="889000" rtl="0">
            <a:lnSpc>
              <a:spcPct val="110000"/>
            </a:lnSpc>
            <a:spcBef>
              <a:spcPct val="0"/>
            </a:spcBef>
            <a:spcAft>
              <a:spcPts val="1500"/>
            </a:spcAft>
          </a:pPr>
          <a:r>
            <a:rPr lang="hu-HU" sz="2000" kern="1200" noProof="0" dirty="0" smtClean="0">
              <a:solidFill>
                <a:schemeClr val="tx1"/>
              </a:solidFill>
            </a:rPr>
            <a:t>A viselkedési reakciókat elsősorban a bőrhőmérsékleti input határozza meg, és olyan válaszokat foglalnak magukban, mint a bementek, ha odakint hideg van, a pulóver felvétele, és a mozgás vagy az ellenkező irányú cselekvés, ha meleg van.</a:t>
          </a:r>
        </a:p>
        <a:p>
          <a:pPr lvl="0" algn="just" defTabSz="889000" rtl="0">
            <a:lnSpc>
              <a:spcPct val="110000"/>
            </a:lnSpc>
            <a:spcBef>
              <a:spcPct val="0"/>
            </a:spcBef>
            <a:spcAft>
              <a:spcPts val="1500"/>
            </a:spcAft>
          </a:pPr>
          <a:r>
            <a:rPr lang="hu-HU" sz="2000" kern="1200" noProof="0" dirty="0" smtClean="0"/>
            <a:t>Az autonóm válaszokat elsősorban a maghőmérséklet határozza meg, és ezek közé tartozik a bőr </a:t>
          </a:r>
          <a:r>
            <a:rPr lang="hu-HU" sz="2000" kern="1200" noProof="0" dirty="0" err="1" smtClean="0"/>
            <a:t>vazomotoros</a:t>
          </a:r>
          <a:r>
            <a:rPr lang="hu-HU" sz="2000" kern="1200" noProof="0" dirty="0" smtClean="0"/>
            <a:t> aktivitása, az érszűkület vagy értágulat és az izzadás.</a:t>
          </a:r>
          <a:endParaRPr lang="hu-HU" sz="2000" kern="1200" noProof="0" dirty="0"/>
        </a:p>
      </dsp:txBody>
      <dsp:txXfrm>
        <a:off x="-9687" y="1323850"/>
        <a:ext cx="7696534" cy="4162549"/>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0EDB3744-DA3C-C64A-B333-690306B2902A}" type="datetimeFigureOut">
              <a:rPr lang="en-US" smtClean="0"/>
              <a:t>4/17/2025</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105990E-1E09-B049-9B09-92F420514487}" type="slidenum">
              <a:rPr lang="en-US" smtClean="0"/>
              <a:t>‹#›</a:t>
            </a:fld>
            <a:endParaRPr lang="en-US"/>
          </a:p>
        </p:txBody>
      </p:sp>
    </p:spTree>
    <p:extLst>
      <p:ext uri="{BB962C8B-B14F-4D97-AF65-F5344CB8AC3E}">
        <p14:creationId xmlns:p14="http://schemas.microsoft.com/office/powerpoint/2010/main" val="42236751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hu"/>
              <a:t>Figure 11-2 | Increasingly frequent heat extremes will combine with rapidly growing numbers of older people living in cities— who are particularly vulnerable to extreme heat. Countries are shaded according to the expected proportional increase in urban populations aged over 65 by the year 2050. Bar graphs show how frequently the maximum daily temperature that would have occurred only once in 20 years in the late 20th century is expected to occur in the mid-21st century, with lower numbers indicating more frequent events. Results are shown for three different Special Report on Emission Scenarios (SRES) scenarios (blue = B1; green = A1B, red = A2), as described in the IPCC Special Report on Emissions Scenarios, and based on 12 global climate models participating in the third phase of the Coupled Model Intercomparison Project (CMIP3). Colored boxes show the range in which 50% of the model projections are contained, and whiskers show the maximum and minimum projections from all models (WHO and W MO, 2012).</a:t>
            </a:r>
          </a:p>
          <a:p>
            <a:pPr rtl="0"/>
            <a:endParaRPr lang="en-US" dirty="0"/>
          </a:p>
          <a:p>
            <a:pPr marL="171244" indent="-171244" defTabSz="913303" rtl="0">
              <a:defRPr/>
            </a:pPr>
            <a:r>
              <a:rPr lang="hu"/>
              <a:t>http://www.ipcc.ch/pdf/assessment-report/ar5/wg2/WGIIAR5-Chap11_FINAL.pdf</a:t>
            </a:r>
          </a:p>
        </p:txBody>
      </p:sp>
      <p:sp>
        <p:nvSpPr>
          <p:cNvPr id="4" name="Slide Number Placeholder 3"/>
          <p:cNvSpPr>
            <a:spLocks noGrp="1"/>
          </p:cNvSpPr>
          <p:nvPr>
            <p:ph type="sldNum" sz="quarter" idx="10"/>
          </p:nvPr>
        </p:nvSpPr>
        <p:spPr/>
        <p:txBody>
          <a:bodyPr rtlCol="0"/>
          <a:lstStyle/>
          <a:p>
            <a:pPr rtl="0"/>
            <a:fld id="{A8CAFCF9-56B3-44A4-8895-95DF115D5518}" type="slidenum">
              <a:rPr lang="en-US" smtClean="0"/>
              <a:t>4</a:t>
            </a:fld>
            <a:endParaRPr lang="en-US"/>
          </a:p>
        </p:txBody>
      </p:sp>
    </p:spTree>
    <p:extLst>
      <p:ext uri="{BB962C8B-B14F-4D97-AF65-F5344CB8AC3E}">
        <p14:creationId xmlns:p14="http://schemas.microsoft.com/office/powerpoint/2010/main" val="1736752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indent="0" rtl="0">
              <a:buNone/>
            </a:pPr>
            <a:r>
              <a:rPr lang="hu"/>
              <a:t>CLINICAL CORRELATES: PAGE 3 </a:t>
            </a:r>
          </a:p>
          <a:p>
            <a:pPr rtl="0"/>
            <a:r>
              <a:rPr lang="hu"/>
              <a:t>http://www.unisdr.org/files/1145_ewheatwave.en.pdf</a:t>
            </a:r>
          </a:p>
          <a:p>
            <a:pPr rtl="0"/>
            <a:r>
              <a:rPr lang="hu"/>
              <a:t>Picture: https://www.yaleclimateconnections.org/2015/08/new-analysis-of-2003-fatal-paris-heat-wave/ </a:t>
            </a:r>
          </a:p>
        </p:txBody>
      </p:sp>
      <p:sp>
        <p:nvSpPr>
          <p:cNvPr id="4" name="Slide Number Placeholder 3"/>
          <p:cNvSpPr>
            <a:spLocks noGrp="1"/>
          </p:cNvSpPr>
          <p:nvPr>
            <p:ph type="sldNum" sz="quarter" idx="10"/>
          </p:nvPr>
        </p:nvSpPr>
        <p:spPr/>
        <p:txBody>
          <a:bodyPr rtlCol="0"/>
          <a:lstStyle/>
          <a:p>
            <a:pPr rtl="0"/>
            <a:fld id="{A8CAFCF9-56B3-44A4-8895-95DF115D5518}" type="slidenum">
              <a:rPr lang="en-US" smtClean="0"/>
              <a:t>7</a:t>
            </a:fld>
            <a:endParaRPr lang="en-US"/>
          </a:p>
        </p:txBody>
      </p:sp>
    </p:spTree>
    <p:extLst>
      <p:ext uri="{BB962C8B-B14F-4D97-AF65-F5344CB8AC3E}">
        <p14:creationId xmlns:p14="http://schemas.microsoft.com/office/powerpoint/2010/main" val="1148414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indent="0" rtl="0">
              <a:buNone/>
            </a:pPr>
            <a:r>
              <a:rPr lang="hu"/>
              <a:t>Clinical Case Studies:: PAGE 2</a:t>
            </a:r>
          </a:p>
          <a:p>
            <a:pPr marL="0" indent="0" rtl="0">
              <a:buNone/>
            </a:pPr>
            <a:endParaRPr lang="en-US" dirty="0"/>
          </a:p>
          <a:p>
            <a:pPr marL="0" indent="0" rtl="0">
              <a:buNone/>
            </a:pPr>
            <a:endParaRPr lang="en-US" dirty="0"/>
          </a:p>
          <a:p>
            <a:pPr marL="0" indent="0" rtl="0">
              <a:buNone/>
            </a:pPr>
            <a:r>
              <a:rPr lang="hu"/>
              <a:t>Picture 2 ( http://www.chicagotribune.com/news/ct-chicago-heat-wave-20-years-later-met-20150715-story.html) </a:t>
            </a:r>
          </a:p>
          <a:p>
            <a:pPr rtl="0"/>
            <a:endParaRPr lang="en-US" dirty="0"/>
          </a:p>
        </p:txBody>
      </p:sp>
      <p:sp>
        <p:nvSpPr>
          <p:cNvPr id="4" name="Slide Number Placeholder 3"/>
          <p:cNvSpPr>
            <a:spLocks noGrp="1"/>
          </p:cNvSpPr>
          <p:nvPr>
            <p:ph type="sldNum" sz="quarter" idx="10"/>
          </p:nvPr>
        </p:nvSpPr>
        <p:spPr/>
        <p:txBody>
          <a:bodyPr rtlCol="0"/>
          <a:lstStyle/>
          <a:p>
            <a:pPr rtl="0"/>
            <a:fld id="{A8CAFCF9-56B3-44A4-8895-95DF115D5518}" type="slidenum">
              <a:rPr lang="en-US" smtClean="0"/>
              <a:t>8</a:t>
            </a:fld>
            <a:endParaRPr lang="en-US"/>
          </a:p>
        </p:txBody>
      </p:sp>
    </p:spTree>
    <p:extLst>
      <p:ext uri="{BB962C8B-B14F-4D97-AF65-F5344CB8AC3E}">
        <p14:creationId xmlns:p14="http://schemas.microsoft.com/office/powerpoint/2010/main" val="4115858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baseline="0" dirty="0"/>
          </a:p>
        </p:txBody>
      </p:sp>
      <p:sp>
        <p:nvSpPr>
          <p:cNvPr id="4" name="Slide Number Placeholder 3"/>
          <p:cNvSpPr>
            <a:spLocks noGrp="1"/>
          </p:cNvSpPr>
          <p:nvPr>
            <p:ph type="sldNum" sz="quarter" idx="10"/>
          </p:nvPr>
        </p:nvSpPr>
        <p:spPr/>
        <p:txBody>
          <a:bodyPr rtlCol="0"/>
          <a:lstStyle/>
          <a:p>
            <a:pPr rtl="0"/>
            <a:fld id="{D472AEE4-E9C2-4E4F-8FE3-2D68237C3803}" type="slidenum">
              <a:rPr lang="en-US" smtClean="0"/>
              <a:t>11</a:t>
            </a:fld>
            <a:endParaRPr lang="en-US"/>
          </a:p>
        </p:txBody>
      </p:sp>
    </p:spTree>
    <p:extLst>
      <p:ext uri="{BB962C8B-B14F-4D97-AF65-F5344CB8AC3E}">
        <p14:creationId xmlns:p14="http://schemas.microsoft.com/office/powerpoint/2010/main" val="2193630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baseline="0" dirty="0"/>
          </a:p>
        </p:txBody>
      </p:sp>
      <p:sp>
        <p:nvSpPr>
          <p:cNvPr id="4" name="Slide Number Placeholder 3"/>
          <p:cNvSpPr>
            <a:spLocks noGrp="1"/>
          </p:cNvSpPr>
          <p:nvPr>
            <p:ph type="sldNum" sz="quarter" idx="10"/>
          </p:nvPr>
        </p:nvSpPr>
        <p:spPr/>
        <p:txBody>
          <a:bodyPr rtlCol="0"/>
          <a:lstStyle/>
          <a:p>
            <a:pPr rtl="0"/>
            <a:fld id="{D472AEE4-E9C2-4E4F-8FE3-2D68237C3803}" type="slidenum">
              <a:rPr lang="en-US" smtClean="0"/>
              <a:t>12</a:t>
            </a:fld>
            <a:endParaRPr lang="en-US"/>
          </a:p>
        </p:txBody>
      </p:sp>
    </p:spTree>
    <p:extLst>
      <p:ext uri="{BB962C8B-B14F-4D97-AF65-F5344CB8AC3E}">
        <p14:creationId xmlns:p14="http://schemas.microsoft.com/office/powerpoint/2010/main" val="289122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p:txBody>
          <a:bodyPr rtlCol="0"/>
          <a:lstStyle/>
          <a:p>
            <a:pPr rtl="0"/>
            <a:fld id="{D472AEE4-E9C2-4E4F-8FE3-2D68237C3803}" type="slidenum">
              <a:rPr lang="en-US" smtClean="0"/>
              <a:t>13</a:t>
            </a:fld>
            <a:endParaRPr lang="en-US"/>
          </a:p>
        </p:txBody>
      </p:sp>
    </p:spTree>
    <p:extLst>
      <p:ext uri="{BB962C8B-B14F-4D97-AF65-F5344CB8AC3E}">
        <p14:creationId xmlns:p14="http://schemas.microsoft.com/office/powerpoint/2010/main" val="27243559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p:txBody>
          <a:bodyPr rtlCol="0"/>
          <a:lstStyle/>
          <a:p>
            <a:pPr rtl="0"/>
            <a:fld id="{D472AEE4-E9C2-4E4F-8FE3-2D68237C3803}" type="slidenum">
              <a:rPr lang="en-US" smtClean="0"/>
              <a:t>14</a:t>
            </a:fld>
            <a:endParaRPr lang="en-US"/>
          </a:p>
        </p:txBody>
      </p:sp>
    </p:spTree>
    <p:extLst>
      <p:ext uri="{BB962C8B-B14F-4D97-AF65-F5344CB8AC3E}">
        <p14:creationId xmlns:p14="http://schemas.microsoft.com/office/powerpoint/2010/main" val="2611898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hu" b="0" strike="noStrike"/>
              <a:t>The main causes of illness and death during a heatwave are respiratory and cardiovascular diseases. Additionally, there are specific heat-related illnesses including: </a:t>
            </a:r>
          </a:p>
          <a:p>
            <a:pPr rtl="0"/>
            <a:endParaRPr lang="en-GB" b="1" strike="noStrike" baseline="0" dirty="0"/>
          </a:p>
          <a:p>
            <a:pPr rtl="0"/>
            <a:r>
              <a:rPr lang="hu"/>
              <a:t>• heat cramps – caused by dehydration and loss of electrolytes, including after exercise</a:t>
            </a:r>
          </a:p>
          <a:p>
            <a:pPr rtl="0"/>
            <a:r>
              <a:rPr lang="hu"/>
              <a:t>• heat rash – small, red, itchy papules </a:t>
            </a:r>
            <a:r>
              <a:rPr lang="hu" b="0"/>
              <a:t>all over the body</a:t>
            </a:r>
          </a:p>
          <a:p>
            <a:pPr rtl="0"/>
            <a:r>
              <a:rPr lang="hu"/>
              <a:t>• heat oedema – </a:t>
            </a:r>
            <a:r>
              <a:rPr lang="hu" b="0"/>
              <a:t>swelling, </a:t>
            </a:r>
            <a:r>
              <a:rPr lang="hu"/>
              <a:t>particularly in the ankles, due to </a:t>
            </a:r>
            <a:r>
              <a:rPr lang="hu" b="0"/>
              <a:t>dilation of blood vessels </a:t>
            </a:r>
            <a:r>
              <a:rPr lang="hu"/>
              <a:t>and retention of fluid</a:t>
            </a:r>
          </a:p>
          <a:p>
            <a:pPr rtl="0"/>
            <a:r>
              <a:rPr lang="hu"/>
              <a:t>• heat syncope – dizziness and fainting, due to dehydration and vasodilation, </a:t>
            </a:r>
            <a:r>
              <a:rPr lang="hu" b="0"/>
              <a:t>worsened by </a:t>
            </a:r>
            <a:r>
              <a:rPr lang="hu"/>
              <a:t>cardiovascular disease and certain medications</a:t>
            </a:r>
          </a:p>
          <a:p>
            <a:pPr rtl="0"/>
            <a:r>
              <a:rPr lang="hu"/>
              <a:t>• heat exhaustion </a:t>
            </a:r>
            <a:r>
              <a:rPr lang="hu" strike="noStrike"/>
              <a:t>which </a:t>
            </a:r>
            <a:r>
              <a:rPr lang="hu"/>
              <a:t>occurs as a result of </a:t>
            </a:r>
            <a:r>
              <a:rPr lang="hu" b="0"/>
              <a:t>dehydration</a:t>
            </a:r>
            <a:r>
              <a:rPr lang="hu"/>
              <a:t>, with non-specific symptoms such as malaise, vomiting and circulatory collapse. </a:t>
            </a:r>
            <a:r>
              <a:rPr lang="hu" b="0"/>
              <a:t>It occurs when </a:t>
            </a:r>
            <a:r>
              <a:rPr lang="hu"/>
              <a:t>the core body temperature is between 37ºC and 40ºC. Left untreated, heat exhaustion may evolve into heatstroke</a:t>
            </a:r>
          </a:p>
          <a:p>
            <a:pPr rtl="0"/>
            <a:r>
              <a:rPr lang="hu"/>
              <a:t>• heatstroke - </a:t>
            </a:r>
            <a:r>
              <a:rPr lang="hu" b="0"/>
              <a:t>a more severe illness in which </a:t>
            </a:r>
            <a:r>
              <a:rPr lang="hu"/>
              <a:t>the body’s thermoregulation mechanism fails. </a:t>
            </a:r>
            <a:r>
              <a:rPr lang="hu" b="0"/>
              <a:t>Heatstroke is </a:t>
            </a:r>
            <a:r>
              <a:rPr lang="hu"/>
              <a:t>a medical emergency, with symptoms of confusion, disorientation, convulsions, unconsciousness </a:t>
            </a:r>
            <a:r>
              <a:rPr lang="hu" b="0"/>
              <a:t>and</a:t>
            </a:r>
            <a:r>
              <a:rPr lang="hu"/>
              <a:t> hot dry skin. </a:t>
            </a:r>
            <a:r>
              <a:rPr lang="hu" b="0"/>
              <a:t>It occurs when </a:t>
            </a:r>
            <a:r>
              <a:rPr lang="hu"/>
              <a:t>core body temperature exceeds 40ºC for over 45 minutes and can result in cell death, organ failure, brain damage or death. Heat stroke can be either classical or exertional (heat stroke that results from strenuous exercise)</a:t>
            </a:r>
            <a:endParaRPr lang="en-GB" dirty="0"/>
          </a:p>
          <a:p>
            <a:pPr rtl="0"/>
            <a:endParaRPr lang="en-GB" dirty="0"/>
          </a:p>
        </p:txBody>
      </p:sp>
      <p:sp>
        <p:nvSpPr>
          <p:cNvPr id="4" name="Slide Number Placeholder 3"/>
          <p:cNvSpPr>
            <a:spLocks noGrp="1"/>
          </p:cNvSpPr>
          <p:nvPr>
            <p:ph type="sldNum" sz="quarter" idx="5"/>
          </p:nvPr>
        </p:nvSpPr>
        <p:spPr/>
        <p:txBody>
          <a:bodyPr rtlCol="0"/>
          <a:lstStyle/>
          <a:p>
            <a:pPr rtl="0"/>
            <a:fld id="{0C9349AD-43E2-A142-9B61-FBB06C64E86F}" type="slidenum">
              <a:rPr lang="en-US" smtClean="0"/>
              <a:t>33</a:t>
            </a:fld>
            <a:endParaRPr lang="en-US"/>
          </a:p>
        </p:txBody>
      </p:sp>
    </p:spTree>
    <p:extLst>
      <p:ext uri="{BB962C8B-B14F-4D97-AF65-F5344CB8AC3E}">
        <p14:creationId xmlns:p14="http://schemas.microsoft.com/office/powerpoint/2010/main" val="20394986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rtlCol="0" anchor="b"/>
          <a:lstStyle>
            <a:lvl1pPr algn="l">
              <a:defRPr sz="6000">
                <a:solidFill>
                  <a:schemeClr val="tx1"/>
                </a:solidFill>
              </a:defRPr>
            </a:lvl1pPr>
          </a:lstStyle>
          <a:p>
            <a:pPr rtl="0"/>
            <a:r>
              <a:rPr lang="hu" noProof="0"/>
              <a:t>Title</a:t>
            </a:r>
          </a:p>
        </p:txBody>
      </p:sp>
      <p:sp>
        <p:nvSpPr>
          <p:cNvPr id="3" name="Alcím 2"/>
          <p:cNvSpPr>
            <a:spLocks noGrp="1"/>
          </p:cNvSpPr>
          <p:nvPr>
            <p:ph type="subTitle" idx="1" hasCustomPrompt="1"/>
          </p:nvPr>
        </p:nvSpPr>
        <p:spPr>
          <a:xfrm>
            <a:off x="1524000" y="3602038"/>
            <a:ext cx="9144000" cy="1655762"/>
          </a:xfrm>
        </p:spPr>
        <p:txBody>
          <a:bodyPr rtlCol="0"/>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hu" noProof="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rtlCol="0">
            <a:spAutoFit/>
          </a:bodyPr>
          <a:lstStyle/>
          <a:p>
            <a:pPr rtl="0"/>
            <a:r>
              <a:rPr lang="hu" sz="800" b="1">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hu"/>
              <a:t>CLIMATEMED – Knowledge about climate change’s health impacts starts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rtlCol="0">
              <a:spAutoFit/>
            </a:bodyPr>
            <a:lstStyle/>
            <a:p>
              <a:pPr rtl="0"/>
              <a:r>
                <a:rPr lang="hu" sz="1200">
                  <a:solidFill>
                    <a:srgbClr val="333333"/>
                  </a:solidFill>
                  <a:latin typeface="+mn-lt"/>
                </a:rPr>
                <a:t>This learning material © 2023-2024 by CLIMATEMED project (</a:t>
              </a:r>
              <a:r>
                <a:rPr lang="hu" sz="1200">
                  <a:solidFill>
                    <a:srgbClr val="333333"/>
                  </a:solidFill>
                  <a:latin typeface="+mn-lt"/>
                  <a:hlinkClick r:id="rId4"/>
                </a:rPr>
                <a:t>www.climatemed.eu</a:t>
              </a:r>
              <a:r>
                <a:rPr lang="hu" sz="1200">
                  <a:solidFill>
                    <a:srgbClr val="333333"/>
                  </a:solidFill>
                  <a:latin typeface="+mn-lt"/>
                </a:rPr>
                <a:t>) is licensed under CC BY 4.0.</a:t>
              </a:r>
              <a:endParaRPr lang="hu-HU" sz="1200" dirty="0">
                <a:solidFill>
                  <a:srgbClr val="333333"/>
                </a:solidFill>
                <a:latin typeface="+mn-lt"/>
              </a:endParaRPr>
            </a:p>
            <a:p>
              <a:pPr rtl="0"/>
              <a:r>
                <a:rPr lang="hu" sz="1200">
                  <a:solidFill>
                    <a:srgbClr val="333333"/>
                  </a:solidFill>
                  <a:latin typeface="+mn-lt"/>
                </a:rPr>
                <a:t>To view a copy of this license, visit </a:t>
              </a:r>
              <a:r>
                <a:rPr lang="hu" sz="1200">
                  <a:solidFill>
                    <a:srgbClr val="333333"/>
                  </a:solidFill>
                  <a:latin typeface="+mn-lt"/>
                  <a:hlinkClick r:id="rId5"/>
                </a:rPr>
                <a:t>https://creativecommons.org/licenses/by/4.0/</a:t>
              </a:r>
              <a:r>
                <a:rPr lang="hu" sz="120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hu"/>
              <a:t>Mintacím szerkesztése</a:t>
            </a:r>
          </a:p>
        </p:txBody>
      </p:sp>
      <p:sp>
        <p:nvSpPr>
          <p:cNvPr id="3" name="Függőleges szöveg helye 2"/>
          <p:cNvSpPr>
            <a:spLocks noGrp="1"/>
          </p:cNvSpPr>
          <p:nvPr>
            <p:ph type="body" orient="vert" idx="1"/>
          </p:nvPr>
        </p:nvSpPr>
        <p:spPr/>
        <p:txBody>
          <a:bodyPr vert="eaVert"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rtlCol="0"/>
          <a:lstStyle/>
          <a:p>
            <a:pPr rtl="0"/>
            <a:r>
              <a:rPr lang="hu"/>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rtlCol="0"/>
          <a:lstStyle>
            <a:lvl1pPr>
              <a:defRPr sz="3200" b="1">
                <a:solidFill>
                  <a:schemeClr val="tx1"/>
                </a:solidFill>
              </a:defRPr>
            </a:lvl1pPr>
          </a:lstStyle>
          <a:p>
            <a:pPr rtl="0"/>
            <a:r>
              <a:rPr lang="hu" dirty="0"/>
              <a:t>Titel</a:t>
            </a:r>
          </a:p>
        </p:txBody>
      </p:sp>
      <p:sp>
        <p:nvSpPr>
          <p:cNvPr id="3" name="Tartalom helye 2"/>
          <p:cNvSpPr>
            <a:spLocks noGrp="1"/>
          </p:cNvSpPr>
          <p:nvPr>
            <p:ph idx="1" hasCustomPrompt="1"/>
          </p:nvPr>
        </p:nvSpPr>
        <p:spPr>
          <a:xfrm>
            <a:off x="427725" y="934775"/>
            <a:ext cx="11280181" cy="5370897"/>
          </a:xfrm>
        </p:spPr>
        <p:txBody>
          <a:bodyPr rtlCol="0"/>
          <a:lstStyle>
            <a:lvl1pPr>
              <a:lnSpc>
                <a:spcPct val="110000"/>
              </a:lnSpc>
              <a:spcAft>
                <a:spcPts val="1000"/>
              </a:spcAft>
              <a:defRPr sz="2200" baseline="0">
                <a:solidFill>
                  <a:schemeClr val="tx1"/>
                </a:solidFill>
              </a:defRPr>
            </a:lvl1pPr>
            <a:lvl2pPr>
              <a:lnSpc>
                <a:spcPct val="110000"/>
              </a:lnSpc>
              <a:spcAft>
                <a:spcPts val="1000"/>
              </a:spcAft>
              <a:defRPr sz="2000">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rtl="0"/>
            <a:r>
              <a:rPr lang="hu" noProof="0" dirty="0"/>
              <a:t>Main text (First level)</a:t>
            </a:r>
          </a:p>
          <a:p>
            <a:pPr lvl="1" rtl="0"/>
            <a:r>
              <a:rPr lang="hu" noProof="0" dirty="0" smtClean="0"/>
              <a:t>Second level</a:t>
            </a:r>
            <a:endParaRPr lang="hu" noProof="0" dirty="0"/>
          </a:p>
          <a:p>
            <a:pPr lvl="2" rtl="0"/>
            <a:r>
              <a:rPr lang="hu" noProof="0" dirty="0"/>
              <a:t>Third level</a:t>
            </a:r>
          </a:p>
          <a:p>
            <a:pPr lvl="3" rtl="0"/>
            <a:r>
              <a:rPr lang="hu"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hu" noProof="0" dirty="0"/>
              <a:t>Fifth level</a:t>
            </a:r>
          </a:p>
          <a:p>
            <a:pPr lvl="4" rtl="0"/>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rtl="0"/>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rtlCol="0">
            <a:spAutoFit/>
          </a:bodyPr>
          <a:lstStyle/>
          <a:p>
            <a:pPr rtl="0"/>
            <a:r>
              <a:rPr lang="hu" sz="800" b="1">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hu" noProof="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rtlCol="0" anchor="b"/>
          <a:lstStyle>
            <a:lvl1pPr>
              <a:defRPr sz="6000"/>
            </a:lvl1pPr>
          </a:lstStyle>
          <a:p>
            <a:pPr rtl="0"/>
            <a:r>
              <a:rPr lang="hu"/>
              <a:t>Mintacím szerkesztése</a:t>
            </a:r>
          </a:p>
        </p:txBody>
      </p:sp>
      <p:sp>
        <p:nvSpPr>
          <p:cNvPr id="3" name="Szöveg helye 2"/>
          <p:cNvSpPr>
            <a:spLocks noGrp="1"/>
          </p:cNvSpPr>
          <p:nvPr>
            <p:ph type="body" idx="1"/>
          </p:nvPr>
        </p:nvSpPr>
        <p:spPr>
          <a:xfrm>
            <a:off x="831850" y="4589463"/>
            <a:ext cx="10515600" cy="1500187"/>
          </a:xfrm>
        </p:spPr>
        <p:txBody>
          <a:bodyPr rtlCol="0"/>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hu"/>
              <a:t>Mintaszöveg szerkesztése</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hu"/>
              <a:t>Mintacím szerkesztése</a:t>
            </a:r>
          </a:p>
        </p:txBody>
      </p:sp>
      <p:sp>
        <p:nvSpPr>
          <p:cNvPr id="3" name="Tartalom helye 2"/>
          <p:cNvSpPr>
            <a:spLocks noGrp="1"/>
          </p:cNvSpPr>
          <p:nvPr>
            <p:ph sz="half" idx="1"/>
          </p:nvPr>
        </p:nvSpPr>
        <p:spPr>
          <a:xfrm>
            <a:off x="838200" y="1825625"/>
            <a:ext cx="5181600" cy="435133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Tartalom helye 3"/>
          <p:cNvSpPr>
            <a:spLocks noGrp="1"/>
          </p:cNvSpPr>
          <p:nvPr>
            <p:ph sz="half" idx="2"/>
          </p:nvPr>
        </p:nvSpPr>
        <p:spPr>
          <a:xfrm>
            <a:off x="6172200" y="1825625"/>
            <a:ext cx="5181600" cy="435133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rtlCol="0"/>
          <a:lstStyle/>
          <a:p>
            <a:pPr rtl="0"/>
            <a:r>
              <a:rPr lang="hu"/>
              <a:t>Mintacím szerkesztése</a:t>
            </a:r>
          </a:p>
        </p:txBody>
      </p:sp>
      <p:sp>
        <p:nvSpPr>
          <p:cNvPr id="3" name="Szöveg helye 2"/>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hu"/>
              <a:t>Mintaszöveg szerkesztése</a:t>
            </a:r>
          </a:p>
        </p:txBody>
      </p:sp>
      <p:sp>
        <p:nvSpPr>
          <p:cNvPr id="4" name="Tartalom helye 3"/>
          <p:cNvSpPr>
            <a:spLocks noGrp="1"/>
          </p:cNvSpPr>
          <p:nvPr>
            <p:ph sz="half" idx="2"/>
          </p:nvPr>
        </p:nvSpPr>
        <p:spPr>
          <a:xfrm>
            <a:off x="839788" y="2505075"/>
            <a:ext cx="5157787" cy="368458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5" name="Szöveg helye 4"/>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hu"/>
              <a:t>Mintaszöveg szerkesztése</a:t>
            </a:r>
          </a:p>
        </p:txBody>
      </p:sp>
      <p:sp>
        <p:nvSpPr>
          <p:cNvPr id="6" name="Tartalom helye 5"/>
          <p:cNvSpPr>
            <a:spLocks noGrp="1"/>
          </p:cNvSpPr>
          <p:nvPr>
            <p:ph sz="quarter" idx="4"/>
          </p:nvPr>
        </p:nvSpPr>
        <p:spPr>
          <a:xfrm>
            <a:off x="6172200" y="2505075"/>
            <a:ext cx="5183188" cy="368458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7" name="Dátum helye 6"/>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8" name="Élőláb helye 7"/>
          <p:cNvSpPr>
            <a:spLocks noGrp="1"/>
          </p:cNvSpPr>
          <p:nvPr>
            <p:ph type="ftr" sz="quarter" idx="11"/>
          </p:nvPr>
        </p:nvSpPr>
        <p:spPr/>
        <p:txBody>
          <a:bodyPr rtlCol="0"/>
          <a:lstStyle/>
          <a:p>
            <a:pPr rtl="0"/>
            <a:endParaRPr lang="hu-HU"/>
          </a:p>
        </p:txBody>
      </p:sp>
      <p:sp>
        <p:nvSpPr>
          <p:cNvPr id="9" name="Dia számának helye 8"/>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hu"/>
              <a:t>Mintacím szerkesztése</a:t>
            </a:r>
          </a:p>
        </p:txBody>
      </p:sp>
      <p:sp>
        <p:nvSpPr>
          <p:cNvPr id="3" name="Dátum helye 2"/>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4" name="Élőláb helye 3"/>
          <p:cNvSpPr>
            <a:spLocks noGrp="1"/>
          </p:cNvSpPr>
          <p:nvPr>
            <p:ph type="ftr" sz="quarter" idx="11"/>
          </p:nvPr>
        </p:nvSpPr>
        <p:spPr/>
        <p:txBody>
          <a:bodyPr rtlCol="0"/>
          <a:lstStyle/>
          <a:p>
            <a:pPr rtl="0"/>
            <a:endParaRPr lang="hu-HU"/>
          </a:p>
        </p:txBody>
      </p:sp>
      <p:sp>
        <p:nvSpPr>
          <p:cNvPr id="5" name="Dia számának helye 4"/>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3" name="Élőláb helye 2"/>
          <p:cNvSpPr>
            <a:spLocks noGrp="1"/>
          </p:cNvSpPr>
          <p:nvPr>
            <p:ph type="ftr" sz="quarter" idx="11"/>
          </p:nvPr>
        </p:nvSpPr>
        <p:spPr/>
        <p:txBody>
          <a:bodyPr rtlCol="0"/>
          <a:lstStyle/>
          <a:p>
            <a:pPr rtl="0"/>
            <a:endParaRPr lang="hu-HU"/>
          </a:p>
        </p:txBody>
      </p:sp>
      <p:sp>
        <p:nvSpPr>
          <p:cNvPr id="4" name="Dia számának helye 3"/>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hu"/>
              <a:t>Mintacím szerkesztése</a:t>
            </a:r>
          </a:p>
        </p:txBody>
      </p:sp>
      <p:sp>
        <p:nvSpPr>
          <p:cNvPr id="3" name="Tartalom helye 2"/>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hu"/>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hu"/>
              <a:t>Mintacím szerkesztése</a:t>
            </a:r>
          </a:p>
        </p:txBody>
      </p:sp>
      <p:sp>
        <p:nvSpPr>
          <p:cNvPr id="3" name="Kép helye 2"/>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hu"/>
              <a:t>Kép beszúrásához kattintson az ikonra</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hu"/>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hu"/>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9D080D7D-CCD9-4F98-BC7D-474E94E1E9D2}" type="datetimeFigureOut">
              <a:rPr lang="hu-HU" smtClean="0"/>
              <a:t>2025. 04. 17.</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8"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t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www.ipcc.ch/report/ar6/wg2/downloads/report/IPCC_AR6_WGII_TechnicalSummary.pdf"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23.png"/></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hyperlink" Target="https://doi.org/10.3390/biomedicines10102542"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0151154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rtlCol="0">
            <a:normAutofit/>
          </a:bodyPr>
          <a:lstStyle/>
          <a:p>
            <a:pPr rtl="0"/>
            <a:r>
              <a:rPr lang="hu">
                <a:solidFill>
                  <a:schemeClr val="tx1"/>
                </a:solidFill>
              </a:rPr>
              <a:t>Termoreguláció - a hőcsere módjai - Fogalommeghatározások</a:t>
            </a:r>
          </a:p>
        </p:txBody>
      </p:sp>
      <p:sp>
        <p:nvSpPr>
          <p:cNvPr id="5123" name="Rectangle 3"/>
          <p:cNvSpPr>
            <a:spLocks noGrp="1" noChangeArrowheads="1"/>
          </p:cNvSpPr>
          <p:nvPr>
            <p:ph type="body" idx="1"/>
          </p:nvPr>
        </p:nvSpPr>
        <p:spPr>
          <a:xfrm>
            <a:off x="528919" y="1698700"/>
            <a:ext cx="5396752" cy="4531769"/>
          </a:xfrm>
        </p:spPr>
        <p:txBody>
          <a:bodyPr rtlCol="0">
            <a:noAutofit/>
          </a:bodyPr>
          <a:lstStyle/>
          <a:p>
            <a:pPr marL="0" indent="0" rtl="0">
              <a:lnSpc>
                <a:spcPct val="90000"/>
              </a:lnSpc>
              <a:spcAft>
                <a:spcPts val="0"/>
              </a:spcAft>
              <a:buNone/>
            </a:pPr>
            <a:r>
              <a:rPr lang="hu" sz="1800" dirty="0">
                <a:solidFill>
                  <a:schemeClr val="tx1"/>
                </a:solidFill>
                <a:cs typeface="Times New Roman" panose="02020603050405020304" pitchFamily="18" charset="0"/>
                <a:sym typeface="WP MathA" pitchFamily="2" charset="2"/>
              </a:rPr>
              <a:t>Sugárzás</a:t>
            </a:r>
          </a:p>
          <a:p>
            <a:pPr lvl="1" rtl="0">
              <a:lnSpc>
                <a:spcPct val="130000"/>
              </a:lnSpc>
              <a:spcBef>
                <a:spcPts val="0"/>
              </a:spcBef>
            </a:pPr>
            <a:r>
              <a:rPr lang="hu" sz="1600" dirty="0">
                <a:solidFill>
                  <a:schemeClr val="tx1"/>
                </a:solidFill>
                <a:cs typeface="Times New Roman" panose="02020603050405020304" pitchFamily="18" charset="0"/>
                <a:sym typeface="WP MathA" pitchFamily="2" charset="2"/>
              </a:rPr>
              <a:t>Hőveszteség infravörös hősugarakkal (</a:t>
            </a:r>
            <a:r>
              <a:rPr lang="hu" sz="1600" dirty="0" smtClean="0">
                <a:solidFill>
                  <a:schemeClr val="tx1"/>
                </a:solidFill>
                <a:cs typeface="Times New Roman" panose="02020603050405020304" pitchFamily="18" charset="0"/>
                <a:sym typeface="WP MathA" pitchFamily="2" charset="2"/>
              </a:rPr>
              <a:t>5-20μm </a:t>
            </a:r>
            <a:r>
              <a:rPr lang="hu" sz="1600" dirty="0" smtClean="0">
                <a:solidFill>
                  <a:schemeClr val="tx1"/>
                </a:solidFill>
                <a:cs typeface="Times New Roman" panose="02020603050405020304" pitchFamily="18" charset="0"/>
              </a:rPr>
              <a:t>vagy </a:t>
            </a:r>
            <a:r>
              <a:rPr lang="hu" sz="1600" dirty="0">
                <a:solidFill>
                  <a:schemeClr val="tx1"/>
                </a:solidFill>
                <a:cs typeface="Times New Roman" panose="02020603050405020304" pitchFamily="18" charset="0"/>
              </a:rPr>
              <a:t>a látható fény 10-20-szoros hullámhossza)</a:t>
            </a:r>
          </a:p>
          <a:p>
            <a:pPr marL="0" indent="0" rtl="0">
              <a:lnSpc>
                <a:spcPct val="90000"/>
              </a:lnSpc>
              <a:spcAft>
                <a:spcPts val="0"/>
              </a:spcAft>
              <a:buNone/>
            </a:pPr>
            <a:r>
              <a:rPr lang="hu" sz="1800" dirty="0">
                <a:cs typeface="Times New Roman" panose="02020603050405020304" pitchFamily="18" charset="0"/>
                <a:sym typeface="WP MathA" pitchFamily="2" charset="2"/>
              </a:rPr>
              <a:t>V</a:t>
            </a:r>
            <a:r>
              <a:rPr lang="hu" sz="1800" dirty="0" smtClean="0">
                <a:solidFill>
                  <a:schemeClr val="tx1"/>
                </a:solidFill>
                <a:cs typeface="Times New Roman" panose="02020603050405020304" pitchFamily="18" charset="0"/>
                <a:sym typeface="WP MathA" pitchFamily="2" charset="2"/>
              </a:rPr>
              <a:t>ezetés</a:t>
            </a:r>
            <a:endParaRPr lang="hu" sz="1800" dirty="0">
              <a:solidFill>
                <a:schemeClr val="tx1"/>
              </a:solidFill>
              <a:cs typeface="Times New Roman" panose="02020603050405020304" pitchFamily="18" charset="0"/>
              <a:sym typeface="WP MathA" pitchFamily="2" charset="2"/>
            </a:endParaRPr>
          </a:p>
          <a:p>
            <a:pPr lvl="1" rtl="0">
              <a:lnSpc>
                <a:spcPct val="90000"/>
              </a:lnSpc>
              <a:spcBef>
                <a:spcPts val="0"/>
              </a:spcBef>
            </a:pPr>
            <a:r>
              <a:rPr lang="hu" sz="1600" dirty="0">
                <a:solidFill>
                  <a:schemeClr val="tx1"/>
                </a:solidFill>
                <a:cs typeface="Times New Roman" panose="02020603050405020304" pitchFamily="18" charset="0"/>
                <a:sym typeface="WP MathA" pitchFamily="2" charset="2"/>
              </a:rPr>
              <a:t>Hőveszteség a testből egy szilárd tárgy felé</a:t>
            </a:r>
          </a:p>
          <a:p>
            <a:pPr marL="0" indent="0" rtl="0">
              <a:lnSpc>
                <a:spcPct val="90000"/>
              </a:lnSpc>
              <a:spcAft>
                <a:spcPts val="0"/>
              </a:spcAft>
              <a:buNone/>
            </a:pPr>
            <a:r>
              <a:rPr lang="hu" sz="1800" dirty="0">
                <a:solidFill>
                  <a:schemeClr val="tx1"/>
                </a:solidFill>
                <a:cs typeface="Times New Roman" panose="02020603050405020304" pitchFamily="18" charset="0"/>
                <a:sym typeface="WP MathA" pitchFamily="2" charset="2"/>
              </a:rPr>
              <a:t>Párolgás</a:t>
            </a:r>
          </a:p>
          <a:p>
            <a:pPr lvl="1" rtl="0">
              <a:lnSpc>
                <a:spcPct val="130000"/>
              </a:lnSpc>
              <a:spcBef>
                <a:spcPts val="0"/>
              </a:spcBef>
            </a:pPr>
            <a:r>
              <a:rPr lang="hu" sz="1600" dirty="0">
                <a:solidFill>
                  <a:schemeClr val="tx1"/>
                </a:solidFill>
                <a:cs typeface="Times New Roman" panose="02020603050405020304" pitchFamily="18" charset="0"/>
                <a:sym typeface="WP MathA" pitchFamily="2" charset="2"/>
              </a:rPr>
              <a:t>Hőveszteség a testből a vízgőzön keresztül a környező légkörbe</a:t>
            </a:r>
          </a:p>
          <a:p>
            <a:pPr marL="0" indent="0" rtl="0">
              <a:lnSpc>
                <a:spcPct val="90000"/>
              </a:lnSpc>
              <a:spcAft>
                <a:spcPts val="0"/>
              </a:spcAft>
              <a:buNone/>
            </a:pPr>
            <a:r>
              <a:rPr lang="hu" sz="1800" dirty="0">
                <a:solidFill>
                  <a:schemeClr val="tx1"/>
                </a:solidFill>
                <a:cs typeface="Times New Roman" panose="02020603050405020304" pitchFamily="18" charset="0"/>
                <a:sym typeface="WP MathA" pitchFamily="2" charset="2"/>
              </a:rPr>
              <a:t>Konvekció</a:t>
            </a:r>
          </a:p>
          <a:p>
            <a:pPr lvl="1" rtl="0">
              <a:lnSpc>
                <a:spcPct val="130000"/>
              </a:lnSpc>
              <a:spcBef>
                <a:spcPts val="0"/>
              </a:spcBef>
            </a:pPr>
            <a:r>
              <a:rPr lang="hu" sz="1600" dirty="0">
                <a:solidFill>
                  <a:schemeClr val="tx1"/>
                </a:solidFill>
                <a:cs typeface="Times New Roman" panose="02020603050405020304" pitchFamily="18" charset="0"/>
                <a:sym typeface="WP MathA" pitchFamily="2" charset="2"/>
              </a:rPr>
              <a:t>A külső környezet változásainak hatása (pl. szél és víz)</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3858" y="1698701"/>
            <a:ext cx="6124372" cy="2814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75915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rtl="0"/>
            <a:r>
              <a:rPr lang="hu" dirty="0">
                <a:solidFill>
                  <a:schemeClr val="tx1"/>
                </a:solidFill>
              </a:rPr>
              <a:t>A hőmérsékletszabályozás </a:t>
            </a:r>
            <a:r>
              <a:rPr lang="hu" dirty="0" smtClean="0">
                <a:solidFill>
                  <a:schemeClr val="tx1"/>
                </a:solidFill>
              </a:rPr>
              <a:t>élettana</a:t>
            </a:r>
            <a:endParaRPr lang="en-US" dirty="0">
              <a:solidFill>
                <a:schemeClr val="tx1"/>
              </a:solidFill>
              <a:latin typeface="+mn-lt"/>
            </a:endParaRPr>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2735818851"/>
              </p:ext>
            </p:extLst>
          </p:nvPr>
        </p:nvGraphicFramePr>
        <p:xfrm>
          <a:off x="1997543" y="702644"/>
          <a:ext cx="828675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zövegdoboz 2"/>
          <p:cNvSpPr txBox="1"/>
          <p:nvPr/>
        </p:nvSpPr>
        <p:spPr>
          <a:xfrm>
            <a:off x="192505" y="4976446"/>
            <a:ext cx="1416489" cy="1292662"/>
          </a:xfrm>
          <a:prstGeom prst="rect">
            <a:avLst/>
          </a:prstGeom>
          <a:noFill/>
        </p:spPr>
        <p:txBody>
          <a:bodyPr wrap="square" rtlCol="0">
            <a:spAutoFit/>
          </a:bodyPr>
          <a:lstStyle/>
          <a:p>
            <a:pPr rtl="0"/>
            <a:r>
              <a:rPr lang="en-US" dirty="0">
                <a:hlinkClick r:id="rId8"/>
              </a:rPr>
              <a:t/>
            </a:r>
            <a:br>
              <a:rPr lang="en-US" dirty="0">
                <a:hlinkClick r:id="rId8"/>
              </a:rPr>
            </a:br>
            <a:r>
              <a:rPr lang="hu" sz="1200" i="1">
                <a:hlinkClick r:id="rId8"/>
              </a:rPr>
              <a:t>Forrás: Gyermekkori hőszabályozás - Gyermekaneszteziológiai Társaság</a:t>
            </a:r>
          </a:p>
          <a:p>
            <a:pPr rtl="0"/>
            <a:r>
              <a:rPr lang="hu" sz="1200" i="1">
                <a:hlinkClick r:id="rId8"/>
              </a:rPr>
              <a:t>pedsanesthesia.org</a:t>
            </a:r>
            <a:endParaRPr lang="hu-HU" sz="1200" i="1" dirty="0"/>
          </a:p>
        </p:txBody>
      </p:sp>
    </p:spTree>
    <p:extLst>
      <p:ext uri="{BB962C8B-B14F-4D97-AF65-F5344CB8AC3E}">
        <p14:creationId xmlns:p14="http://schemas.microsoft.com/office/powerpoint/2010/main" val="728996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rtl="0"/>
            <a:r>
              <a:rPr lang="hu" dirty="0">
                <a:solidFill>
                  <a:schemeClr val="tx1"/>
                </a:solidFill>
              </a:rPr>
              <a:t>A hőmérsékletszabályozás </a:t>
            </a:r>
            <a:r>
              <a:rPr lang="hu" dirty="0" smtClean="0">
                <a:solidFill>
                  <a:schemeClr val="tx1"/>
                </a:solidFill>
              </a:rPr>
              <a:t>élettana</a:t>
            </a:r>
            <a:endParaRPr lang="en-US" dirty="0">
              <a:solidFill>
                <a:schemeClr val="tx1"/>
              </a:solidFill>
              <a:latin typeface="+mn-lt"/>
            </a:endParaRPr>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3658908446"/>
              </p:ext>
            </p:extLst>
          </p:nvPr>
        </p:nvGraphicFramePr>
        <p:xfrm>
          <a:off x="2174530" y="384872"/>
          <a:ext cx="828675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zövegdoboz 3"/>
          <p:cNvSpPr txBox="1"/>
          <p:nvPr/>
        </p:nvSpPr>
        <p:spPr>
          <a:xfrm>
            <a:off x="192505" y="4976446"/>
            <a:ext cx="1416489" cy="1384995"/>
          </a:xfrm>
          <a:prstGeom prst="rect">
            <a:avLst/>
          </a:prstGeom>
          <a:noFill/>
        </p:spPr>
        <p:txBody>
          <a:bodyPr wrap="square" rtlCol="0">
            <a:spAutoFit/>
          </a:bodyPr>
          <a:lstStyle/>
          <a:p>
            <a:pPr rtl="0"/>
            <a:r>
              <a:rPr lang="en-US" dirty="0">
                <a:hlinkClick r:id="rId8"/>
              </a:rPr>
              <a:t/>
            </a:r>
            <a:br>
              <a:rPr lang="en-US" dirty="0">
                <a:hlinkClick r:id="rId8"/>
              </a:rPr>
            </a:br>
            <a:r>
              <a:rPr lang="hu" sz="1200" i="1">
                <a:hlinkClick r:id="rId8"/>
              </a:rPr>
              <a:t>Forrás:</a:t>
            </a:r>
            <a:r>
              <a:rPr lang="hu">
                <a:hlinkClick r:id="rId8"/>
              </a:rPr>
              <a:t> </a:t>
            </a:r>
            <a:r>
              <a:rPr lang="hu" sz="1200" i="1">
                <a:hlinkClick r:id="rId8"/>
              </a:rPr>
              <a:t>Gyermekkori hőszabályozás - Gyermekaneszteziológiai Társaság</a:t>
            </a:r>
          </a:p>
          <a:p>
            <a:pPr rtl="0"/>
            <a:r>
              <a:rPr lang="hu" sz="1200" i="1">
                <a:hlinkClick r:id="rId8"/>
              </a:rPr>
              <a:t>pedsanesthesia.org</a:t>
            </a:r>
            <a:endParaRPr lang="hu-HU" sz="1200" i="1" dirty="0"/>
          </a:p>
        </p:txBody>
      </p:sp>
    </p:spTree>
    <p:extLst>
      <p:ext uri="{BB962C8B-B14F-4D97-AF65-F5344CB8AC3E}">
        <p14:creationId xmlns:p14="http://schemas.microsoft.com/office/powerpoint/2010/main" val="778100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rtl="0"/>
            <a:r>
              <a:rPr lang="hu" dirty="0">
                <a:solidFill>
                  <a:schemeClr val="tx1"/>
                </a:solidFill>
              </a:rPr>
              <a:t>A hőmérsékletszabályozás </a:t>
            </a:r>
            <a:r>
              <a:rPr lang="hu" dirty="0" smtClean="0">
                <a:solidFill>
                  <a:schemeClr val="tx1"/>
                </a:solidFill>
              </a:rPr>
              <a:t>élettana</a:t>
            </a:r>
            <a:endParaRPr lang="en-US" dirty="0">
              <a:solidFill>
                <a:schemeClr val="tx1"/>
              </a:solidFill>
              <a:latin typeface="+mn-lt"/>
            </a:endParaRPr>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1501235796"/>
              </p:ext>
            </p:extLst>
          </p:nvPr>
        </p:nvGraphicFramePr>
        <p:xfrm>
          <a:off x="2219796" y="427826"/>
          <a:ext cx="828675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zövegdoboz 3"/>
          <p:cNvSpPr txBox="1"/>
          <p:nvPr/>
        </p:nvSpPr>
        <p:spPr>
          <a:xfrm>
            <a:off x="192505" y="4976446"/>
            <a:ext cx="1416489" cy="1292662"/>
          </a:xfrm>
          <a:prstGeom prst="rect">
            <a:avLst/>
          </a:prstGeom>
          <a:noFill/>
        </p:spPr>
        <p:txBody>
          <a:bodyPr wrap="square" rtlCol="0">
            <a:spAutoFit/>
          </a:bodyPr>
          <a:lstStyle/>
          <a:p>
            <a:pPr rtl="0"/>
            <a:r>
              <a:rPr lang="en-US" dirty="0">
                <a:hlinkClick r:id="rId8"/>
              </a:rPr>
              <a:t/>
            </a:r>
            <a:br>
              <a:rPr lang="en-US" dirty="0">
                <a:hlinkClick r:id="rId8"/>
              </a:rPr>
            </a:br>
            <a:r>
              <a:rPr lang="hu" sz="1200" i="1">
                <a:hlinkClick r:id="rId8"/>
              </a:rPr>
              <a:t>Forrás: </a:t>
            </a:r>
            <a:r>
              <a:rPr lang="hu" sz="1200">
                <a:hlinkClick r:id="rId8"/>
              </a:rPr>
              <a:t>Gyermekgyógyászat</a:t>
            </a:r>
            <a:r>
              <a:rPr lang="hu" sz="1200" i="1">
                <a:hlinkClick r:id="rId8"/>
              </a:rPr>
              <a:t> Termoreguláció - Gyermekaneszteziológiai Társaság</a:t>
            </a:r>
          </a:p>
          <a:p>
            <a:pPr rtl="0"/>
            <a:r>
              <a:rPr lang="hu" sz="1200" i="1">
                <a:hlinkClick r:id="rId8"/>
              </a:rPr>
              <a:t>pedsanesthesia.org</a:t>
            </a:r>
            <a:endParaRPr lang="hu-HU" sz="1200" i="1" dirty="0"/>
          </a:p>
        </p:txBody>
      </p:sp>
    </p:spTree>
    <p:extLst>
      <p:ext uri="{BB962C8B-B14F-4D97-AF65-F5344CB8AC3E}">
        <p14:creationId xmlns:p14="http://schemas.microsoft.com/office/powerpoint/2010/main" val="8906312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956" y="365126"/>
            <a:ext cx="9388444" cy="1325563"/>
          </a:xfrm>
        </p:spPr>
        <p:txBody>
          <a:bodyPr rtlCol="0"/>
          <a:lstStyle/>
          <a:p>
            <a:pPr rtl="0"/>
            <a:r>
              <a:rPr lang="hu" dirty="0" smtClean="0">
                <a:solidFill>
                  <a:schemeClr val="tx1"/>
                </a:solidFill>
              </a:rPr>
              <a:t>Miért sajátos a </a:t>
            </a:r>
            <a:r>
              <a:rPr lang="hu" dirty="0">
                <a:solidFill>
                  <a:schemeClr val="tx1"/>
                </a:solidFill>
              </a:rPr>
              <a:t>csecsemők </a:t>
            </a:r>
            <a:r>
              <a:rPr lang="hu" dirty="0" smtClean="0">
                <a:solidFill>
                  <a:schemeClr val="tx1"/>
                </a:solidFill>
              </a:rPr>
              <a:t>hőszabályozása</a:t>
            </a:r>
            <a:r>
              <a:rPr lang="hu" dirty="0">
                <a:solidFill>
                  <a:schemeClr val="tx1"/>
                </a:solidFill>
              </a:rPr>
              <a:t>?</a:t>
            </a:r>
            <a:endParaRPr lang="en-US" dirty="0">
              <a:solidFill>
                <a:schemeClr val="tx1"/>
              </a:solidFill>
              <a:latin typeface="+mn-lt"/>
            </a:endParaRPr>
          </a:p>
        </p:txBody>
      </p:sp>
      <p:sp>
        <p:nvSpPr>
          <p:cNvPr id="3" name="Content Placeholder 2"/>
          <p:cNvSpPr>
            <a:spLocks noGrp="1"/>
          </p:cNvSpPr>
          <p:nvPr>
            <p:ph idx="1"/>
          </p:nvPr>
        </p:nvSpPr>
        <p:spPr>
          <a:xfrm>
            <a:off x="764307" y="1891553"/>
            <a:ext cx="10450540" cy="4194984"/>
          </a:xfrm>
        </p:spPr>
        <p:txBody>
          <a:bodyPr rtlCol="0">
            <a:normAutofit/>
          </a:bodyPr>
          <a:lstStyle/>
          <a:p>
            <a:pPr marL="0" indent="0" rtl="0">
              <a:buNone/>
            </a:pPr>
            <a:r>
              <a:rPr lang="hu" dirty="0">
                <a:solidFill>
                  <a:schemeClr val="tx1"/>
                </a:solidFill>
              </a:rPr>
              <a:t>A testfelület és a testtérfogat aránya</a:t>
            </a:r>
          </a:p>
          <a:p>
            <a:pPr rtl="0"/>
            <a:r>
              <a:rPr lang="hu" dirty="0">
                <a:solidFill>
                  <a:schemeClr val="tx1"/>
                </a:solidFill>
              </a:rPr>
              <a:t>Felnőttek: </a:t>
            </a:r>
            <a:r>
              <a:rPr lang="hu" dirty="0" smtClean="0">
                <a:solidFill>
                  <a:schemeClr val="tx1"/>
                </a:solidFill>
              </a:rPr>
              <a:t>0,4</a:t>
            </a:r>
            <a:endParaRPr lang="hu" dirty="0">
              <a:solidFill>
                <a:schemeClr val="tx1"/>
              </a:solidFill>
            </a:endParaRPr>
          </a:p>
          <a:p>
            <a:pPr rtl="0"/>
            <a:r>
              <a:rPr lang="hu" dirty="0">
                <a:solidFill>
                  <a:schemeClr val="tx1"/>
                </a:solidFill>
              </a:rPr>
              <a:t>Normális csecsemők: 1</a:t>
            </a:r>
          </a:p>
          <a:p>
            <a:pPr marL="0" indent="0" rtl="0">
              <a:buNone/>
            </a:pPr>
            <a:endParaRPr lang="en-US" sz="1050" dirty="0">
              <a:solidFill>
                <a:schemeClr val="tx1"/>
              </a:solidFill>
            </a:endParaRPr>
          </a:p>
          <a:p>
            <a:pPr marL="0" indent="0" algn="just" rtl="0">
              <a:buNone/>
            </a:pPr>
            <a:r>
              <a:rPr lang="hu" sz="3200" i="1" dirty="0">
                <a:solidFill>
                  <a:schemeClr val="tx1"/>
                </a:solidFill>
              </a:rPr>
              <a:t>A csecsemőknél a </a:t>
            </a:r>
            <a:r>
              <a:rPr lang="hu" sz="3200" i="1" dirty="0" smtClean="0">
                <a:solidFill>
                  <a:schemeClr val="tx1"/>
                </a:solidFill>
              </a:rPr>
              <a:t>hőveszteség </a:t>
            </a:r>
            <a:r>
              <a:rPr lang="hu" sz="3200" i="1" dirty="0">
                <a:solidFill>
                  <a:schemeClr val="tx1"/>
                </a:solidFill>
              </a:rPr>
              <a:t>és -nyereség sokkal gyorsabb. </a:t>
            </a:r>
            <a:endParaRPr lang="en-US" sz="3200" i="1" baseline="30000" dirty="0">
              <a:solidFill>
                <a:schemeClr val="tx1"/>
              </a:solidFill>
            </a:endParaRPr>
          </a:p>
          <a:p>
            <a:pPr rtl="0"/>
            <a:endParaRPr lang="en-US" baseline="30000" dirty="0"/>
          </a:p>
          <a:p>
            <a:pPr rtl="0"/>
            <a:endParaRPr lang="en-US" dirty="0"/>
          </a:p>
        </p:txBody>
      </p:sp>
      <p:sp>
        <p:nvSpPr>
          <p:cNvPr id="4" name="Szövegdoboz 3"/>
          <p:cNvSpPr txBox="1"/>
          <p:nvPr/>
        </p:nvSpPr>
        <p:spPr>
          <a:xfrm>
            <a:off x="0" y="5671039"/>
            <a:ext cx="5821433" cy="830997"/>
          </a:xfrm>
          <a:prstGeom prst="rect">
            <a:avLst/>
          </a:prstGeom>
          <a:noFill/>
        </p:spPr>
        <p:txBody>
          <a:bodyPr wrap="square" rtlCol="0">
            <a:spAutoFit/>
          </a:bodyPr>
          <a:lstStyle/>
          <a:p>
            <a:pPr rtl="0"/>
            <a:r>
              <a:rPr lang="en-US" dirty="0">
                <a:hlinkClick r:id="rId3"/>
              </a:rPr>
              <a:t/>
            </a:r>
            <a:br>
              <a:rPr lang="en-US" dirty="0">
                <a:hlinkClick r:id="rId3"/>
              </a:rPr>
            </a:br>
            <a:r>
              <a:rPr lang="hu" sz="1200" i="1">
                <a:hlinkClick r:id="rId3"/>
              </a:rPr>
              <a:t>Forrás:</a:t>
            </a:r>
            <a:r>
              <a:rPr lang="hu">
                <a:hlinkClick r:id="rId3"/>
              </a:rPr>
              <a:t> </a:t>
            </a:r>
            <a:r>
              <a:rPr lang="hu" sz="1200" i="1">
                <a:hlinkClick r:id="rId3"/>
              </a:rPr>
              <a:t>Gyermekkori hőszabályozás - Gyermekaneszteziológiai Társaság</a:t>
            </a:r>
          </a:p>
          <a:p>
            <a:pPr rtl="0"/>
            <a:r>
              <a:rPr lang="hu" sz="1200" i="1">
                <a:hlinkClick r:id="rId3"/>
              </a:rPr>
              <a:t>pedsanesthesia.org</a:t>
            </a:r>
            <a:endParaRPr lang="hu-HU" sz="1200" i="1" dirty="0"/>
          </a:p>
        </p:txBody>
      </p:sp>
    </p:spTree>
    <p:extLst>
      <p:ext uri="{BB962C8B-B14F-4D97-AF65-F5344CB8AC3E}">
        <p14:creationId xmlns:p14="http://schemas.microsoft.com/office/powerpoint/2010/main" val="2517951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p:txBody>
          <a:bodyPr rtlCol="0">
            <a:normAutofit/>
          </a:bodyPr>
          <a:lstStyle/>
          <a:p>
            <a:pPr rtl="0"/>
            <a:r>
              <a:rPr lang="hu" dirty="0" smtClean="0">
                <a:solidFill>
                  <a:schemeClr val="tx1"/>
                </a:solidFill>
              </a:rPr>
              <a:t>Az emberi szervezet hőcseréje</a:t>
            </a:r>
            <a:endParaRPr lang="hu" dirty="0">
              <a:solidFill>
                <a:schemeClr val="tx1"/>
              </a:solidFill>
            </a:endParaRPr>
          </a:p>
        </p:txBody>
      </p:sp>
      <p:sp>
        <p:nvSpPr>
          <p:cNvPr id="5" name="Tartalom helye 4"/>
          <p:cNvSpPr>
            <a:spLocks noGrp="1"/>
          </p:cNvSpPr>
          <p:nvPr>
            <p:ph idx="1"/>
          </p:nvPr>
        </p:nvSpPr>
        <p:spPr>
          <a:xfrm>
            <a:off x="427725" y="1264024"/>
            <a:ext cx="11280181" cy="5041648"/>
          </a:xfrm>
        </p:spPr>
        <p:txBody>
          <a:bodyPr rtlCol="0">
            <a:normAutofit/>
          </a:bodyPr>
          <a:lstStyle/>
          <a:p>
            <a:pPr rtl="0"/>
            <a:r>
              <a:rPr lang="hu-HU" i="1" dirty="0" smtClean="0">
                <a:solidFill>
                  <a:schemeClr val="tx1"/>
                </a:solidFill>
              </a:rPr>
              <a:t>Az emberi szervezetben az áramló véren keresztül történő hőátadás (azaz az érrendszeri </a:t>
            </a:r>
            <a:r>
              <a:rPr lang="hu-HU" i="1" dirty="0" err="1" smtClean="0">
                <a:solidFill>
                  <a:schemeClr val="tx1"/>
                </a:solidFill>
              </a:rPr>
              <a:t>konvektív</a:t>
            </a:r>
            <a:r>
              <a:rPr lang="hu-HU" i="1" dirty="0" smtClean="0">
                <a:solidFill>
                  <a:schemeClr val="tx1"/>
                </a:solidFill>
              </a:rPr>
              <a:t> hőátadás) a legfontosabb hőcsere útvonal.</a:t>
            </a:r>
          </a:p>
          <a:p>
            <a:pPr rtl="0"/>
            <a:r>
              <a:rPr lang="hu-HU" dirty="0" smtClean="0">
                <a:solidFill>
                  <a:schemeClr val="tx1"/>
                </a:solidFill>
              </a:rPr>
              <a:t>A testszövetek hőtárolása a hőtermelés, a hőleadás és kisebb mértékben a hőelvezetés kölcsönhatásán múlik, </a:t>
            </a:r>
          </a:p>
          <a:p>
            <a:pPr lvl="1" rtl="0"/>
            <a:r>
              <a:rPr lang="hu-HU" dirty="0" smtClean="0">
                <a:solidFill>
                  <a:schemeClr val="tx1"/>
                </a:solidFill>
              </a:rPr>
              <a:t>a mechanikai munka során kicserélt energia.</a:t>
            </a:r>
          </a:p>
          <a:p>
            <a:pPr rtl="0"/>
            <a:r>
              <a:rPr lang="hu-HU" dirty="0" smtClean="0">
                <a:solidFill>
                  <a:schemeClr val="tx1"/>
                </a:solidFill>
              </a:rPr>
              <a:t>A túlzott hőfelhalmozódás vagy hőfelszabadulás veszélyezteti a</a:t>
            </a:r>
          </a:p>
          <a:p>
            <a:pPr lvl="1" rtl="0"/>
            <a:r>
              <a:rPr lang="hu-HU" dirty="0" smtClean="0">
                <a:solidFill>
                  <a:schemeClr val="tx1"/>
                </a:solidFill>
              </a:rPr>
              <a:t>a sejt- és szervrendszerek fiziológiai működését, ami az emberi teljesítmény csökkenéséhez vezethet.</a:t>
            </a:r>
          </a:p>
          <a:p>
            <a:pPr rtl="0"/>
            <a:r>
              <a:rPr lang="hu-HU" dirty="0" smtClean="0">
                <a:solidFill>
                  <a:schemeClr val="tx1"/>
                </a:solidFill>
              </a:rPr>
              <a:t>Ezért egy jól kidolgozott szabályozórendszerre van szükség a testben, valamint a bőr és a környezet közötti hőcsere szabályozásához.</a:t>
            </a:r>
            <a:endParaRPr lang="hu-HU" dirty="0">
              <a:solidFill>
                <a:schemeClr val="tx1"/>
              </a:solidFill>
            </a:endParaRPr>
          </a:p>
        </p:txBody>
      </p:sp>
      <p:sp>
        <p:nvSpPr>
          <p:cNvPr id="3" name="Téglalap 2"/>
          <p:cNvSpPr/>
          <p:nvPr/>
        </p:nvSpPr>
        <p:spPr>
          <a:xfrm>
            <a:off x="192504" y="6028673"/>
            <a:ext cx="8960287" cy="276999"/>
          </a:xfrm>
          <a:prstGeom prst="rect">
            <a:avLst/>
          </a:prstGeom>
        </p:spPr>
        <p:txBody>
          <a:bodyPr wrap="square" rtlCol="0">
            <a:spAutoFit/>
          </a:bodyPr>
          <a:lstStyle/>
          <a:p>
            <a:pPr rtl="0"/>
            <a:r>
              <a:rPr lang="hu" sz="1200" i="1"/>
              <a:t>Forrás: González-Alonso J. Az emberi hőszabályozás és a szív- és érrendszer. doi: 10.1113/expphysiol.2011.058701</a:t>
            </a:r>
            <a:endParaRPr lang="hu-HU" sz="1200" i="1" dirty="0"/>
          </a:p>
        </p:txBody>
      </p:sp>
    </p:spTree>
    <p:extLst>
      <p:ext uri="{BB962C8B-B14F-4D97-AF65-F5344CB8AC3E}">
        <p14:creationId xmlns:p14="http://schemas.microsoft.com/office/powerpoint/2010/main" val="10474428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a:picLocks noChangeAspect="1"/>
          </p:cNvPicPr>
          <p:nvPr/>
        </p:nvPicPr>
        <p:blipFill rotWithShape="1">
          <a:blip r:embed="rId2"/>
          <a:srcRect l="843" t="1689" r="747"/>
          <a:stretch/>
        </p:blipFill>
        <p:spPr>
          <a:xfrm>
            <a:off x="1066800" y="448235"/>
            <a:ext cx="10040471" cy="4765033"/>
          </a:xfrm>
          <a:prstGeom prst="rect">
            <a:avLst/>
          </a:prstGeom>
        </p:spPr>
      </p:pic>
      <p:sp>
        <p:nvSpPr>
          <p:cNvPr id="3" name="Szövegdoboz 2"/>
          <p:cNvSpPr txBox="1"/>
          <p:nvPr/>
        </p:nvSpPr>
        <p:spPr>
          <a:xfrm>
            <a:off x="1484064" y="5248608"/>
            <a:ext cx="9393382" cy="830997"/>
          </a:xfrm>
          <a:prstGeom prst="rect">
            <a:avLst/>
          </a:prstGeom>
          <a:noFill/>
        </p:spPr>
        <p:txBody>
          <a:bodyPr wrap="square" rtlCol="0">
            <a:spAutoFit/>
          </a:bodyPr>
          <a:lstStyle/>
          <a:p>
            <a:pPr algn="ctr" rtl="0"/>
            <a:r>
              <a:rPr lang="hu" sz="2400" dirty="0"/>
              <a:t>A </a:t>
            </a:r>
            <a:r>
              <a:rPr lang="hu" sz="2400" dirty="0" smtClean="0"/>
              <a:t>hőterheléssel összefüggő betegségek </a:t>
            </a:r>
            <a:r>
              <a:rPr lang="hu" sz="2400" dirty="0"/>
              <a:t>és a halálozás fokozott kockázatához hozzájáruló tényezők az idősödés során</a:t>
            </a:r>
            <a:endParaRPr lang="hu-HU" sz="2400" dirty="0"/>
          </a:p>
        </p:txBody>
      </p:sp>
      <p:sp>
        <p:nvSpPr>
          <p:cNvPr id="4" name="Téglalap 3"/>
          <p:cNvSpPr/>
          <p:nvPr/>
        </p:nvSpPr>
        <p:spPr>
          <a:xfrm>
            <a:off x="234461" y="6114945"/>
            <a:ext cx="12303370" cy="584775"/>
          </a:xfrm>
          <a:prstGeom prst="rect">
            <a:avLst/>
          </a:prstGeom>
        </p:spPr>
        <p:txBody>
          <a:bodyPr wrap="square" rtlCol="0">
            <a:spAutoFit/>
          </a:bodyPr>
          <a:lstStyle/>
          <a:p>
            <a:pPr rtl="0"/>
            <a:r>
              <a:rPr lang="hu" sz="1200" i="1" dirty="0"/>
              <a:t>Forrás: Balmain BN, et al.:. Öregedés és hőszabályozás: A hőterhelés alatti testmozgás klinikai következményei időseknél. doi: 10.1155/2018/8306154</a:t>
            </a:r>
            <a:r>
              <a:rPr lang="hu" sz="3200" dirty="0"/>
              <a:t>. </a:t>
            </a:r>
            <a:endParaRPr lang="hu-HU" sz="3200" dirty="0"/>
          </a:p>
        </p:txBody>
      </p:sp>
    </p:spTree>
    <p:extLst>
      <p:ext uri="{BB962C8B-B14F-4D97-AF65-F5344CB8AC3E}">
        <p14:creationId xmlns:p14="http://schemas.microsoft.com/office/powerpoint/2010/main" val="38086993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a:blip r:embed="rId2"/>
          <a:stretch>
            <a:fillRect/>
          </a:stretch>
        </p:blipFill>
        <p:spPr>
          <a:xfrm>
            <a:off x="1018032" y="149724"/>
            <a:ext cx="10183646" cy="5344271"/>
          </a:xfrm>
          <a:prstGeom prst="rect">
            <a:avLst/>
          </a:prstGeom>
          <a:ln w="19050">
            <a:solidFill>
              <a:schemeClr val="tx1"/>
            </a:solidFill>
          </a:ln>
        </p:spPr>
      </p:pic>
      <p:sp>
        <p:nvSpPr>
          <p:cNvPr id="5" name="Téglalap 4"/>
          <p:cNvSpPr/>
          <p:nvPr/>
        </p:nvSpPr>
        <p:spPr>
          <a:xfrm>
            <a:off x="1406515" y="5724827"/>
            <a:ext cx="9795163" cy="369332"/>
          </a:xfrm>
          <a:prstGeom prst="rect">
            <a:avLst/>
          </a:prstGeom>
        </p:spPr>
        <p:txBody>
          <a:bodyPr wrap="square" rtlCol="0">
            <a:spAutoFit/>
          </a:bodyPr>
          <a:lstStyle/>
          <a:p>
            <a:pPr rtl="0"/>
            <a:r>
              <a:rPr lang="hu" dirty="0">
                <a:latin typeface="GillSansMTPro-Medium"/>
              </a:rPr>
              <a:t>Javasolt beavatkozási stratégiák és mechanizmusok az idősek hőszabályozásának </a:t>
            </a:r>
            <a:r>
              <a:rPr lang="hu" dirty="0" smtClean="0">
                <a:latin typeface="GillSansMTPro-Medium"/>
              </a:rPr>
              <a:t>javítására</a:t>
            </a:r>
            <a:endParaRPr lang="hu-HU" dirty="0"/>
          </a:p>
        </p:txBody>
      </p:sp>
      <p:sp>
        <p:nvSpPr>
          <p:cNvPr id="6" name="Téglalap 5"/>
          <p:cNvSpPr/>
          <p:nvPr/>
        </p:nvSpPr>
        <p:spPr>
          <a:xfrm>
            <a:off x="0" y="6324991"/>
            <a:ext cx="10875818" cy="276999"/>
          </a:xfrm>
          <a:prstGeom prst="rect">
            <a:avLst/>
          </a:prstGeom>
        </p:spPr>
        <p:txBody>
          <a:bodyPr wrap="square" rtlCol="0">
            <a:spAutoFit/>
          </a:bodyPr>
          <a:lstStyle/>
          <a:p>
            <a:pPr rtl="0"/>
            <a:r>
              <a:rPr lang="hu" sz="1200" i="1"/>
              <a:t>Forrás: Millyard A, et al. Az idősek hőszabályozásának károsodása hőterheléses események során... doi: 10.1177/2333721420932432.</a:t>
            </a:r>
          </a:p>
        </p:txBody>
      </p:sp>
    </p:spTree>
    <p:extLst>
      <p:ext uri="{BB962C8B-B14F-4D97-AF65-F5344CB8AC3E}">
        <p14:creationId xmlns:p14="http://schemas.microsoft.com/office/powerpoint/2010/main" val="36305176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r>
              <a:rPr lang="hu" dirty="0" smtClean="0"/>
              <a:t>Hőbetegségek főbb jellemzői és a megelőzés</a:t>
            </a:r>
            <a:endParaRPr lang="hu-HU" dirty="0">
              <a:solidFill>
                <a:schemeClr val="tx1"/>
              </a:solidFill>
            </a:endParaRPr>
          </a:p>
        </p:txBody>
      </p:sp>
      <p:graphicFrame>
        <p:nvGraphicFramePr>
          <p:cNvPr id="4" name="Tartalom helye 3"/>
          <p:cNvGraphicFramePr>
            <a:graphicFrameLocks noGrp="1"/>
          </p:cNvGraphicFramePr>
          <p:nvPr>
            <p:ph idx="1"/>
            <p:extLst>
              <p:ext uri="{D42A27DB-BD31-4B8C-83A1-F6EECF244321}">
                <p14:modId xmlns:p14="http://schemas.microsoft.com/office/powerpoint/2010/main" val="627436035"/>
              </p:ext>
            </p:extLst>
          </p:nvPr>
        </p:nvGraphicFramePr>
        <p:xfrm>
          <a:off x="192606" y="1717554"/>
          <a:ext cx="11896725" cy="4394200"/>
        </p:xfrm>
        <a:graphic>
          <a:graphicData uri="http://schemas.openxmlformats.org/drawingml/2006/table">
            <a:tbl>
              <a:tblPr firstRow="1" bandRow="1">
                <a:tableStyleId>{5C22544A-7EE6-4342-B048-85BDC9FD1C3A}</a:tableStyleId>
              </a:tblPr>
              <a:tblGrid>
                <a:gridCol w="3965575">
                  <a:extLst>
                    <a:ext uri="{9D8B030D-6E8A-4147-A177-3AD203B41FA5}">
                      <a16:colId xmlns:a16="http://schemas.microsoft.com/office/drawing/2014/main" val="87199714"/>
                    </a:ext>
                  </a:extLst>
                </a:gridCol>
                <a:gridCol w="3965575">
                  <a:extLst>
                    <a:ext uri="{9D8B030D-6E8A-4147-A177-3AD203B41FA5}">
                      <a16:colId xmlns:a16="http://schemas.microsoft.com/office/drawing/2014/main" val="177858719"/>
                    </a:ext>
                  </a:extLst>
                </a:gridCol>
                <a:gridCol w="3965575">
                  <a:extLst>
                    <a:ext uri="{9D8B030D-6E8A-4147-A177-3AD203B41FA5}">
                      <a16:colId xmlns:a16="http://schemas.microsoft.com/office/drawing/2014/main" val="3378748222"/>
                    </a:ext>
                  </a:extLst>
                </a:gridCol>
              </a:tblGrid>
              <a:tr h="370840">
                <a:tc>
                  <a:txBody>
                    <a:bodyPr/>
                    <a:lstStyle/>
                    <a:p>
                      <a:pPr rtl="0"/>
                      <a:r>
                        <a:rPr lang="hu-HU" noProof="0" dirty="0" smtClean="0"/>
                        <a:t>Kockázati csoportok</a:t>
                      </a:r>
                      <a:endParaRPr lang="hu-HU" noProof="0" dirty="0"/>
                    </a:p>
                  </a:txBody>
                  <a:tcPr/>
                </a:tc>
                <a:tc>
                  <a:txBody>
                    <a:bodyPr/>
                    <a:lstStyle/>
                    <a:p>
                      <a:pPr rtl="0"/>
                      <a:r>
                        <a:rPr lang="hu-HU" noProof="0" dirty="0" smtClean="0"/>
                        <a:t>Mechanizmus</a:t>
                      </a:r>
                      <a:endParaRPr lang="hu-HU" noProof="0" dirty="0"/>
                    </a:p>
                  </a:txBody>
                  <a:tcPr/>
                </a:tc>
                <a:tc>
                  <a:txBody>
                    <a:bodyPr/>
                    <a:lstStyle/>
                    <a:p>
                      <a:pPr rtl="0"/>
                      <a:r>
                        <a:rPr lang="hu-HU" noProof="0" dirty="0" smtClean="0"/>
                        <a:t>Megelőzés</a:t>
                      </a:r>
                      <a:endParaRPr lang="hu-HU" noProof="0" dirty="0"/>
                    </a:p>
                  </a:txBody>
                  <a:tcPr/>
                </a:tc>
                <a:extLst>
                  <a:ext uri="{0D108BD9-81ED-4DB2-BD59-A6C34878D82A}">
                    <a16:rowId xmlns:a16="http://schemas.microsoft.com/office/drawing/2014/main" val="3474371097"/>
                  </a:ext>
                </a:extLst>
              </a:tr>
              <a:tr h="370840">
                <a:tc>
                  <a:txBody>
                    <a:bodyPr/>
                    <a:lstStyle/>
                    <a:p>
                      <a:pPr rtl="0"/>
                      <a:r>
                        <a:rPr lang="hu-HU" noProof="0" dirty="0" smtClean="0"/>
                        <a:t>Csecsemők</a:t>
                      </a:r>
                      <a:endParaRPr lang="hu-HU" noProof="0" dirty="0"/>
                    </a:p>
                  </a:txBody>
                  <a:tcPr/>
                </a:tc>
                <a:tc>
                  <a:txBody>
                    <a:bodyPr/>
                    <a:lstStyle/>
                    <a:p>
                      <a:pPr rtl="0"/>
                      <a:r>
                        <a:rPr lang="hu-HU" sz="1800" b="0" i="0" u="none" strike="noStrike" kern="1200" noProof="0" dirty="0" smtClean="0">
                          <a:solidFill>
                            <a:schemeClr val="dk1"/>
                          </a:solidFill>
                          <a:latin typeface="+mn-lt"/>
                          <a:ea typeface="+mn-ea"/>
                          <a:cs typeface="+mn-cs"/>
                        </a:rPr>
                        <a:t>Termoreguláció éretlen, </a:t>
                      </a:r>
                      <a:endParaRPr lang="hu-HU" sz="1800" b="0" i="0" u="none" strike="noStrike" kern="1200" baseline="0" noProof="0" dirty="0" smtClean="0">
                        <a:solidFill>
                          <a:schemeClr val="dk1"/>
                        </a:solidFill>
                        <a:latin typeface="+mn-lt"/>
                        <a:ea typeface="+mn-ea"/>
                        <a:cs typeface="+mn-cs"/>
                      </a:endParaRPr>
                    </a:p>
                    <a:p>
                      <a:pPr rtl="0"/>
                      <a:r>
                        <a:rPr lang="hu-HU" sz="1800" b="0" i="0" u="none" strike="noStrike" kern="1200" noProof="0" dirty="0" smtClean="0">
                          <a:solidFill>
                            <a:schemeClr val="dk1"/>
                          </a:solidFill>
                          <a:latin typeface="+mn-lt"/>
                          <a:ea typeface="+mn-ea"/>
                          <a:cs typeface="+mn-cs"/>
                        </a:rPr>
                        <a:t>kisebb testtömeg és vérmennyiség, magas függőségi szint, </a:t>
                      </a:r>
                      <a:endParaRPr lang="hu-HU" sz="1800" b="0" i="0" u="none" strike="noStrike" kern="1200" baseline="0" noProof="0" dirty="0" smtClean="0">
                        <a:solidFill>
                          <a:schemeClr val="dk1"/>
                        </a:solidFill>
                        <a:latin typeface="+mn-lt"/>
                        <a:ea typeface="+mn-ea"/>
                        <a:cs typeface="+mn-cs"/>
                      </a:endParaRPr>
                    </a:p>
                    <a:p>
                      <a:pPr rtl="0"/>
                      <a:r>
                        <a:rPr lang="hu-HU" sz="1800" b="0" i="0" u="none" strike="noStrike" kern="1200" noProof="0" dirty="0" smtClean="0">
                          <a:solidFill>
                            <a:schemeClr val="dk1"/>
                          </a:solidFill>
                          <a:latin typeface="+mn-lt"/>
                          <a:ea typeface="+mn-ea"/>
                          <a:cs typeface="+mn-cs"/>
                        </a:rPr>
                        <a:t>Kiszáradás veszélye hasmenés esetén</a:t>
                      </a:r>
                      <a:endParaRPr lang="hu-HU" noProof="0" dirty="0"/>
                    </a:p>
                  </a:txBody>
                  <a:tcPr/>
                </a:tc>
                <a:tc>
                  <a:txBody>
                    <a:bodyPr/>
                    <a:lstStyle/>
                    <a:p>
                      <a:pPr rtl="0"/>
                      <a:r>
                        <a:rPr lang="hu-HU" noProof="0" dirty="0" smtClean="0"/>
                        <a:t>Tartsa a belső környezetet hűvösen.</a:t>
                      </a:r>
                    </a:p>
                    <a:p>
                      <a:pPr rtl="0"/>
                      <a:r>
                        <a:rPr lang="hu-HU" noProof="0" dirty="0" smtClean="0"/>
                        <a:t>Ellenőrizze a szoba és a test hőmérsékletét.</a:t>
                      </a:r>
                    </a:p>
                    <a:p>
                      <a:pPr marL="0" marR="0" lvl="0" indent="0" algn="l" defTabSz="914400" rtl="0" eaLnBrk="1" fontAlgn="auto" latinLnBrk="0" hangingPunct="1">
                        <a:lnSpc>
                          <a:spcPct val="100000"/>
                        </a:lnSpc>
                        <a:spcBef>
                          <a:spcPts val="0"/>
                        </a:spcBef>
                        <a:spcAft>
                          <a:spcPts val="0"/>
                        </a:spcAft>
                        <a:buClrTx/>
                        <a:buSzTx/>
                        <a:buFontTx/>
                        <a:buNone/>
                        <a:tabLst/>
                        <a:defRPr/>
                      </a:pPr>
                      <a:r>
                        <a:rPr lang="hu-HU" noProof="0" dirty="0" smtClean="0">
                          <a:solidFill>
                            <a:schemeClr val="tx1"/>
                          </a:solidFill>
                        </a:rPr>
                        <a:t>Biztosítson folyadékot és elektrolitot.</a:t>
                      </a:r>
                    </a:p>
                    <a:p>
                      <a:pPr rtl="0"/>
                      <a:endParaRPr lang="hu-HU" b="1" noProof="0" dirty="0"/>
                    </a:p>
                  </a:txBody>
                  <a:tcPr/>
                </a:tc>
                <a:extLst>
                  <a:ext uri="{0D108BD9-81ED-4DB2-BD59-A6C34878D82A}">
                    <a16:rowId xmlns:a16="http://schemas.microsoft.com/office/drawing/2014/main" val="994614129"/>
                  </a:ext>
                </a:extLst>
              </a:tr>
              <a:tr h="370840">
                <a:tc>
                  <a:txBody>
                    <a:bodyPr/>
                    <a:lstStyle/>
                    <a:p>
                      <a:pPr rtl="0"/>
                      <a:r>
                        <a:rPr lang="hu-HU" sz="1800" b="0" i="0" u="none" strike="noStrike" kern="1200" noProof="0" dirty="0" smtClean="0">
                          <a:solidFill>
                            <a:schemeClr val="dk1"/>
                          </a:solidFill>
                          <a:latin typeface="+mn-lt"/>
                          <a:ea typeface="+mn-ea"/>
                          <a:cs typeface="+mn-cs"/>
                        </a:rPr>
                        <a:t>Nők és idősek vagy nagyon idősek</a:t>
                      </a:r>
                      <a:endParaRPr lang="hu-HU" noProof="0" dirty="0"/>
                    </a:p>
                  </a:txBody>
                  <a:tcPr/>
                </a:tc>
                <a:tc>
                  <a:txBody>
                    <a:bodyPr/>
                    <a:lstStyle/>
                    <a:p>
                      <a:r>
                        <a:rPr lang="hu-HU" noProof="0" dirty="0" smtClean="0">
                          <a:solidFill>
                            <a:schemeClr val="tx1"/>
                          </a:solidFill>
                        </a:rPr>
                        <a:t>A hőszabályozás, vesefunkció és egészségi állapot változásai, </a:t>
                      </a:r>
                    </a:p>
                    <a:p>
                      <a:r>
                        <a:rPr lang="hu-HU" noProof="0" dirty="0" smtClean="0">
                          <a:solidFill>
                            <a:schemeClr val="tx1"/>
                          </a:solidFill>
                        </a:rPr>
                        <a:t>csökkent vízbevitel és csökkent fizikai képességek</a:t>
                      </a:r>
                    </a:p>
                    <a:p>
                      <a:pPr rtl="0"/>
                      <a:endParaRPr lang="hu-HU" noProof="0" dirty="0"/>
                    </a:p>
                  </a:txBody>
                  <a:tcPr/>
                </a:tc>
                <a:tc>
                  <a:txBody>
                    <a:bodyPr/>
                    <a:lstStyle/>
                    <a:p>
                      <a:r>
                        <a:rPr lang="hu-HU" noProof="0" dirty="0" smtClean="0">
                          <a:solidFill>
                            <a:schemeClr val="tx1"/>
                          </a:solidFill>
                        </a:rPr>
                        <a:t>Tartsa a belső környezetet hűvösen.</a:t>
                      </a:r>
                    </a:p>
                    <a:p>
                      <a:r>
                        <a:rPr lang="hu-HU" noProof="0" dirty="0" smtClean="0">
                          <a:solidFill>
                            <a:schemeClr val="tx1"/>
                          </a:solidFill>
                        </a:rPr>
                        <a:t>Ellenőrizze a szoba és a test hőmérsékletét.</a:t>
                      </a:r>
                    </a:p>
                    <a:p>
                      <a:r>
                        <a:rPr lang="hu-HU" noProof="0" dirty="0" smtClean="0">
                          <a:solidFill>
                            <a:schemeClr val="tx1"/>
                          </a:solidFill>
                        </a:rPr>
                        <a:t>Biztosítson folyadékot és elektrolitot.</a:t>
                      </a:r>
                    </a:p>
                    <a:p>
                      <a:r>
                        <a:rPr lang="hu-HU" noProof="0" dirty="0" smtClean="0">
                          <a:solidFill>
                            <a:schemeClr val="tx1"/>
                          </a:solidFill>
                        </a:rPr>
                        <a:t>Korlátozza a fizikai aktivitást.</a:t>
                      </a:r>
                    </a:p>
                    <a:p>
                      <a:r>
                        <a:rPr lang="hu-HU" noProof="0" dirty="0" smtClean="0">
                          <a:solidFill>
                            <a:schemeClr val="tx1"/>
                          </a:solidFill>
                        </a:rPr>
                        <a:t>Kövesse a gyógyszeres kezelést, előzze meg a mellékhatásokat.</a:t>
                      </a:r>
                    </a:p>
                    <a:p>
                      <a:r>
                        <a:rPr lang="hu-HU" noProof="0" dirty="0" smtClean="0">
                          <a:solidFill>
                            <a:schemeClr val="tx1"/>
                          </a:solidFill>
                        </a:rPr>
                        <a:t>Tartsa hűvös helyen a gyógyszereket.</a:t>
                      </a:r>
                    </a:p>
                    <a:p>
                      <a:pPr rtl="0"/>
                      <a:endParaRPr lang="hu-HU" noProof="0" dirty="0">
                        <a:solidFill>
                          <a:srgbClr val="FF0000"/>
                        </a:solidFill>
                      </a:endParaRPr>
                    </a:p>
                  </a:txBody>
                  <a:tcPr/>
                </a:tc>
                <a:extLst>
                  <a:ext uri="{0D108BD9-81ED-4DB2-BD59-A6C34878D82A}">
                    <a16:rowId xmlns:a16="http://schemas.microsoft.com/office/drawing/2014/main" val="3791161494"/>
                  </a:ext>
                </a:extLst>
              </a:tr>
            </a:tbl>
          </a:graphicData>
        </a:graphic>
      </p:graphicFrame>
    </p:spTree>
    <p:extLst>
      <p:ext uri="{BB962C8B-B14F-4D97-AF65-F5344CB8AC3E}">
        <p14:creationId xmlns:p14="http://schemas.microsoft.com/office/powerpoint/2010/main" val="14539511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1"/>
          <p:cNvSpPr txBox="1">
            <a:spLocks/>
          </p:cNvSpPr>
          <p:nvPr/>
        </p:nvSpPr>
        <p:spPr>
          <a:xfrm>
            <a:off x="1524000" y="1122363"/>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hu" sz="5400" dirty="0" smtClean="0"/>
              <a:t>Hőterheléssel kapcsolatos betegségek</a:t>
            </a:r>
            <a:endParaRPr lang="hu-HU" sz="5400" dirty="0"/>
          </a:p>
        </p:txBody>
      </p:sp>
    </p:spTree>
    <p:extLst>
      <p:ext uri="{BB962C8B-B14F-4D97-AF65-F5344CB8AC3E}">
        <p14:creationId xmlns:p14="http://schemas.microsoft.com/office/powerpoint/2010/main" val="3638094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53671" y="1965045"/>
            <a:ext cx="9144000" cy="2387600"/>
          </a:xfrm>
        </p:spPr>
        <p:txBody>
          <a:bodyPr rtlCol="0">
            <a:normAutofit/>
          </a:bodyPr>
          <a:lstStyle/>
          <a:p>
            <a:pPr algn="ctr" rtl="0">
              <a:lnSpc>
                <a:spcPct val="110000"/>
              </a:lnSpc>
            </a:pPr>
            <a:r>
              <a:rPr lang="hu" sz="5400" b="1" dirty="0" smtClean="0">
                <a:solidFill>
                  <a:schemeClr val="tx1"/>
                </a:solidFill>
              </a:rPr>
              <a:t>Hőszabályozás, hőhatások</a:t>
            </a:r>
            <a:br>
              <a:rPr lang="hu" sz="5400" b="1" dirty="0" smtClean="0">
                <a:solidFill>
                  <a:schemeClr val="tx1"/>
                </a:solidFill>
              </a:rPr>
            </a:br>
            <a:r>
              <a:rPr lang="hu" sz="5400" b="1" dirty="0" smtClean="0">
                <a:solidFill>
                  <a:schemeClr val="tx1"/>
                </a:solidFill>
              </a:rPr>
              <a:t>és a hőguta</a:t>
            </a:r>
            <a:endParaRPr lang="hu" sz="5400" b="1" dirty="0">
              <a:solidFill>
                <a:schemeClr val="tx1"/>
              </a:solidFill>
            </a:endParaRPr>
          </a:p>
        </p:txBody>
      </p:sp>
    </p:spTree>
    <p:extLst>
      <p:ext uri="{BB962C8B-B14F-4D97-AF65-F5344CB8AC3E}">
        <p14:creationId xmlns:p14="http://schemas.microsoft.com/office/powerpoint/2010/main" val="33539507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5" descr="Picture illustrating heat related impacts on health.">
            <a:extLst>
              <a:ext uri="{FF2B5EF4-FFF2-40B4-BE49-F238E27FC236}">
                <a16:creationId xmlns:a16="http://schemas.microsoft.com/office/drawing/2014/main" id="{7532DE41-842A-4F6A-87C7-F714D961D9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281" y="1"/>
            <a:ext cx="9037122" cy="6275294"/>
          </a:xfrm>
          <a:prstGeom prst="rect">
            <a:avLst/>
          </a:prstGeom>
        </p:spPr>
      </p:pic>
      <p:sp>
        <p:nvSpPr>
          <p:cNvPr id="11" name="Szövegdoboz 10"/>
          <p:cNvSpPr txBox="1"/>
          <p:nvPr/>
        </p:nvSpPr>
        <p:spPr>
          <a:xfrm>
            <a:off x="3132498" y="148994"/>
            <a:ext cx="6455120" cy="461665"/>
          </a:xfrm>
          <a:prstGeom prst="rect">
            <a:avLst/>
          </a:prstGeom>
          <a:solidFill>
            <a:schemeClr val="bg1"/>
          </a:solidFill>
        </p:spPr>
        <p:txBody>
          <a:bodyPr wrap="square" rtlCol="0">
            <a:spAutoFit/>
          </a:bodyPr>
          <a:lstStyle/>
          <a:p>
            <a:r>
              <a:rPr lang="hu-HU" sz="2400" b="1" dirty="0"/>
              <a:t>Hővel kapcsolatos betegségek/ elváltozások</a:t>
            </a:r>
          </a:p>
        </p:txBody>
      </p:sp>
      <p:sp>
        <p:nvSpPr>
          <p:cNvPr id="18" name="Téglalap 17"/>
          <p:cNvSpPr/>
          <p:nvPr/>
        </p:nvSpPr>
        <p:spPr>
          <a:xfrm>
            <a:off x="1676281" y="708212"/>
            <a:ext cx="3370848" cy="53967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églalap 18"/>
          <p:cNvSpPr/>
          <p:nvPr/>
        </p:nvSpPr>
        <p:spPr>
          <a:xfrm>
            <a:off x="7073034" y="708211"/>
            <a:ext cx="3370848" cy="53967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Szövegdoboz 28"/>
          <p:cNvSpPr txBox="1"/>
          <p:nvPr/>
        </p:nvSpPr>
        <p:spPr>
          <a:xfrm>
            <a:off x="1484768" y="570987"/>
            <a:ext cx="3485447" cy="1077218"/>
          </a:xfrm>
          <a:prstGeom prst="rect">
            <a:avLst/>
          </a:prstGeom>
          <a:solidFill>
            <a:schemeClr val="bg1"/>
          </a:solidFill>
          <a:ln>
            <a:solidFill>
              <a:schemeClr val="tx1"/>
            </a:solidFill>
          </a:ln>
        </p:spPr>
        <p:txBody>
          <a:bodyPr wrap="square" rtlCol="0">
            <a:spAutoFit/>
          </a:bodyPr>
          <a:lstStyle/>
          <a:p>
            <a:r>
              <a:rPr lang="hu-HU" sz="1600" dirty="0"/>
              <a:t>Hő </a:t>
            </a:r>
            <a:r>
              <a:rPr lang="hu-HU" sz="1600" dirty="0" err="1"/>
              <a:t>syncope</a:t>
            </a:r>
            <a:r>
              <a:rPr lang="hu-HU" sz="1600" dirty="0"/>
              <a:t> – szédülés, sápadtság a kiszáradás következtében, értágulat, szív- érendszeri betegségek, egyes gyógyszerek</a:t>
            </a:r>
          </a:p>
        </p:txBody>
      </p:sp>
      <p:sp>
        <p:nvSpPr>
          <p:cNvPr id="30" name="Szövegdoboz 29"/>
          <p:cNvSpPr txBox="1"/>
          <p:nvPr/>
        </p:nvSpPr>
        <p:spPr>
          <a:xfrm>
            <a:off x="1834403" y="1741391"/>
            <a:ext cx="3168575" cy="584775"/>
          </a:xfrm>
          <a:prstGeom prst="rect">
            <a:avLst/>
          </a:prstGeom>
          <a:solidFill>
            <a:schemeClr val="bg1"/>
          </a:solidFill>
          <a:ln>
            <a:solidFill>
              <a:schemeClr val="tx1"/>
            </a:solidFill>
          </a:ln>
        </p:spPr>
        <p:txBody>
          <a:bodyPr wrap="square" rtlCol="0">
            <a:spAutoFit/>
          </a:bodyPr>
          <a:lstStyle/>
          <a:p>
            <a:r>
              <a:rPr lang="hu-HU" sz="1600" dirty="0"/>
              <a:t>Fokozott izzadás, folyadék és sóvesztés</a:t>
            </a:r>
          </a:p>
        </p:txBody>
      </p:sp>
      <p:sp>
        <p:nvSpPr>
          <p:cNvPr id="31" name="Szövegdoboz 30"/>
          <p:cNvSpPr txBox="1"/>
          <p:nvPr/>
        </p:nvSpPr>
        <p:spPr>
          <a:xfrm>
            <a:off x="1852332" y="2419352"/>
            <a:ext cx="3168575" cy="1077218"/>
          </a:xfrm>
          <a:prstGeom prst="rect">
            <a:avLst/>
          </a:prstGeom>
          <a:solidFill>
            <a:schemeClr val="bg1"/>
          </a:solidFill>
          <a:ln>
            <a:solidFill>
              <a:schemeClr val="tx1"/>
            </a:solidFill>
          </a:ln>
        </p:spPr>
        <p:txBody>
          <a:bodyPr wrap="square" rtlCol="0">
            <a:spAutoFit/>
          </a:bodyPr>
          <a:lstStyle/>
          <a:p>
            <a:r>
              <a:rPr lang="hu-HU" sz="1600" dirty="0"/>
              <a:t>Amikor a vér hőmérséklete emelkedik, a szervezet stimulálja az izzadságmirigyeket, kitágulnak az erek, fokozódik a szívműködés,  </a:t>
            </a:r>
          </a:p>
        </p:txBody>
      </p:sp>
      <p:sp>
        <p:nvSpPr>
          <p:cNvPr id="32" name="Szövegdoboz 31"/>
          <p:cNvSpPr txBox="1"/>
          <p:nvPr/>
        </p:nvSpPr>
        <p:spPr>
          <a:xfrm>
            <a:off x="1717855" y="3544615"/>
            <a:ext cx="3313571" cy="830997"/>
          </a:xfrm>
          <a:prstGeom prst="rect">
            <a:avLst/>
          </a:prstGeom>
          <a:solidFill>
            <a:schemeClr val="bg1"/>
          </a:solidFill>
          <a:ln>
            <a:solidFill>
              <a:schemeClr val="tx1"/>
            </a:solidFill>
          </a:ln>
        </p:spPr>
        <p:txBody>
          <a:bodyPr wrap="square" rtlCol="0">
            <a:spAutoFit/>
          </a:bodyPr>
          <a:lstStyle/>
          <a:p>
            <a:r>
              <a:rPr lang="hu-HU" sz="1600" dirty="0"/>
              <a:t>Hő görcsök a kiszáradás és elektrolit vesztés következtében, gyakran fizikai megterhelés után</a:t>
            </a:r>
          </a:p>
        </p:txBody>
      </p:sp>
      <p:sp>
        <p:nvSpPr>
          <p:cNvPr id="33" name="Szövegdoboz 32"/>
          <p:cNvSpPr txBox="1"/>
          <p:nvPr/>
        </p:nvSpPr>
        <p:spPr>
          <a:xfrm>
            <a:off x="913869" y="4468798"/>
            <a:ext cx="4110135" cy="830997"/>
          </a:xfrm>
          <a:prstGeom prst="rect">
            <a:avLst/>
          </a:prstGeom>
          <a:solidFill>
            <a:schemeClr val="bg1"/>
          </a:solidFill>
          <a:ln>
            <a:solidFill>
              <a:schemeClr val="tx1"/>
            </a:solidFill>
          </a:ln>
        </p:spPr>
        <p:txBody>
          <a:bodyPr wrap="square" rtlCol="0">
            <a:spAutoFit/>
          </a:bodyPr>
          <a:lstStyle/>
          <a:p>
            <a:r>
              <a:rPr lang="hu-HU" sz="1600" dirty="0"/>
              <a:t>A bőr vérellátása fokozódik, ami hűti a testet a hősugárzás következtében, ami hőkiütéséket okoz (kicsi, vörös, viszkető </a:t>
            </a:r>
            <a:r>
              <a:rPr lang="hu-HU" sz="1600" dirty="0" err="1"/>
              <a:t>papulák</a:t>
            </a:r>
            <a:r>
              <a:rPr lang="hu-HU" sz="1600" dirty="0"/>
              <a:t>)</a:t>
            </a:r>
          </a:p>
        </p:txBody>
      </p:sp>
      <p:sp>
        <p:nvSpPr>
          <p:cNvPr id="34" name="Szövegdoboz 33"/>
          <p:cNvSpPr txBox="1"/>
          <p:nvPr/>
        </p:nvSpPr>
        <p:spPr>
          <a:xfrm>
            <a:off x="978834" y="5425639"/>
            <a:ext cx="4092168" cy="584775"/>
          </a:xfrm>
          <a:prstGeom prst="rect">
            <a:avLst/>
          </a:prstGeom>
          <a:solidFill>
            <a:schemeClr val="bg1"/>
          </a:solidFill>
          <a:ln>
            <a:solidFill>
              <a:schemeClr val="tx1"/>
            </a:solidFill>
          </a:ln>
        </p:spPr>
        <p:txBody>
          <a:bodyPr wrap="square" rtlCol="0">
            <a:spAutoFit/>
          </a:bodyPr>
          <a:lstStyle/>
          <a:p>
            <a:r>
              <a:rPr lang="hu-HU" sz="1600" dirty="0"/>
              <a:t>Hő ödéma – elsősorban a bokán az értágulás és a folyadék retenció miatt</a:t>
            </a:r>
          </a:p>
        </p:txBody>
      </p:sp>
      <p:sp>
        <p:nvSpPr>
          <p:cNvPr id="35" name="Szövegdoboz 34"/>
          <p:cNvSpPr txBox="1"/>
          <p:nvPr/>
        </p:nvSpPr>
        <p:spPr>
          <a:xfrm>
            <a:off x="7338586" y="652736"/>
            <a:ext cx="2516863" cy="369332"/>
          </a:xfrm>
          <a:prstGeom prst="rect">
            <a:avLst/>
          </a:prstGeom>
          <a:solidFill>
            <a:schemeClr val="bg1"/>
          </a:solidFill>
          <a:ln>
            <a:solidFill>
              <a:schemeClr val="tx1"/>
            </a:solidFill>
          </a:ln>
        </p:spPr>
        <p:txBody>
          <a:bodyPr wrap="square" rtlCol="0">
            <a:spAutoFit/>
          </a:bodyPr>
          <a:lstStyle/>
          <a:p>
            <a:r>
              <a:rPr lang="hu-HU" dirty="0"/>
              <a:t>A hőség hatásai</a:t>
            </a:r>
          </a:p>
        </p:txBody>
      </p:sp>
      <p:sp>
        <p:nvSpPr>
          <p:cNvPr id="36" name="Szövegdoboz 35"/>
          <p:cNvSpPr txBox="1"/>
          <p:nvPr/>
        </p:nvSpPr>
        <p:spPr>
          <a:xfrm>
            <a:off x="7102063" y="1109596"/>
            <a:ext cx="2989908" cy="1323439"/>
          </a:xfrm>
          <a:prstGeom prst="rect">
            <a:avLst/>
          </a:prstGeom>
          <a:solidFill>
            <a:schemeClr val="accent2">
              <a:lumMod val="60000"/>
              <a:lumOff val="40000"/>
            </a:schemeClr>
          </a:solidFill>
          <a:ln>
            <a:solidFill>
              <a:schemeClr val="tx1"/>
            </a:solidFill>
          </a:ln>
        </p:spPr>
        <p:txBody>
          <a:bodyPr wrap="square" rtlCol="0">
            <a:spAutoFit/>
          </a:bodyPr>
          <a:lstStyle/>
          <a:p>
            <a:r>
              <a:rPr lang="hu-HU" sz="1600" i="1" dirty="0"/>
              <a:t>A hőhullámok alatti megbetegedések és a halálozás fő okai elsősorban szív- érrendszeri betegségek. Azonban vannak speciális betegségek is: </a:t>
            </a:r>
          </a:p>
        </p:txBody>
      </p:sp>
      <p:sp>
        <p:nvSpPr>
          <p:cNvPr id="37" name="Szövegdoboz 36"/>
          <p:cNvSpPr txBox="1"/>
          <p:nvPr/>
        </p:nvSpPr>
        <p:spPr>
          <a:xfrm>
            <a:off x="7104646" y="2502672"/>
            <a:ext cx="3652869" cy="2185214"/>
          </a:xfrm>
          <a:prstGeom prst="rect">
            <a:avLst/>
          </a:prstGeom>
          <a:solidFill>
            <a:srgbClr val="FFFF00"/>
          </a:solidFill>
          <a:ln>
            <a:solidFill>
              <a:schemeClr val="tx1"/>
            </a:solidFill>
          </a:ln>
        </p:spPr>
        <p:txBody>
          <a:bodyPr wrap="square" rtlCol="0">
            <a:spAutoFit/>
          </a:bodyPr>
          <a:lstStyle/>
          <a:p>
            <a:r>
              <a:rPr lang="hu-HU" sz="1600" b="1" dirty="0"/>
              <a:t>Hőkimerülés:</a:t>
            </a:r>
          </a:p>
          <a:p>
            <a:r>
              <a:rPr lang="hu-HU" sz="1500" dirty="0"/>
              <a:t>hányinger, izgatottság</a:t>
            </a:r>
          </a:p>
          <a:p>
            <a:r>
              <a:rPr lang="hu-HU" sz="1500" dirty="0"/>
              <a:t>szédülés</a:t>
            </a:r>
          </a:p>
          <a:p>
            <a:r>
              <a:rPr lang="hu-HU" sz="1500" dirty="0"/>
              <a:t>izomgörcsök vagy gyengeség,</a:t>
            </a:r>
          </a:p>
          <a:p>
            <a:r>
              <a:rPr lang="hu-HU" sz="1500" dirty="0"/>
              <a:t>ájulás érzés, </a:t>
            </a:r>
          </a:p>
          <a:p>
            <a:r>
              <a:rPr lang="hu-HU" sz="1500" dirty="0"/>
              <a:t>fejfájás</a:t>
            </a:r>
          </a:p>
          <a:p>
            <a:r>
              <a:rPr lang="hu-HU" sz="1500" dirty="0"/>
              <a:t>kimerülés,</a:t>
            </a:r>
          </a:p>
          <a:p>
            <a:r>
              <a:rPr lang="hu-HU" sz="1500" dirty="0"/>
              <a:t>erős izzadás</a:t>
            </a:r>
          </a:p>
          <a:p>
            <a:r>
              <a:rPr lang="hu-HU" sz="1500" dirty="0"/>
              <a:t>magas testhőmérséklet</a:t>
            </a:r>
          </a:p>
        </p:txBody>
      </p:sp>
      <p:sp>
        <p:nvSpPr>
          <p:cNvPr id="38" name="Szövegdoboz 37"/>
          <p:cNvSpPr txBox="1"/>
          <p:nvPr/>
        </p:nvSpPr>
        <p:spPr>
          <a:xfrm>
            <a:off x="7102063" y="4757523"/>
            <a:ext cx="3561785" cy="1569660"/>
          </a:xfrm>
          <a:prstGeom prst="rect">
            <a:avLst/>
          </a:prstGeom>
          <a:solidFill>
            <a:srgbClr val="FF0000"/>
          </a:solidFill>
          <a:ln>
            <a:solidFill>
              <a:schemeClr val="tx1"/>
            </a:solidFill>
          </a:ln>
        </p:spPr>
        <p:txBody>
          <a:bodyPr wrap="square" rtlCol="0">
            <a:spAutoFit/>
          </a:bodyPr>
          <a:lstStyle/>
          <a:p>
            <a:r>
              <a:rPr lang="hu-HU" sz="1600" b="1" dirty="0"/>
              <a:t>Hőguta</a:t>
            </a:r>
          </a:p>
          <a:p>
            <a:r>
              <a:rPr lang="hu-HU" sz="1600" dirty="0"/>
              <a:t>Forró, száraz bő vagy erős izzadás</a:t>
            </a:r>
          </a:p>
          <a:p>
            <a:r>
              <a:rPr lang="hu-HU" sz="1600" dirty="0"/>
              <a:t>Zavartság</a:t>
            </a:r>
          </a:p>
          <a:p>
            <a:r>
              <a:rPr lang="hu-HU" sz="1600" dirty="0"/>
              <a:t>Eszméletvesztés</a:t>
            </a:r>
          </a:p>
          <a:p>
            <a:r>
              <a:rPr lang="hu-HU" sz="1600" dirty="0"/>
              <a:t>Rohamok</a:t>
            </a:r>
          </a:p>
          <a:p>
            <a:r>
              <a:rPr lang="hu-HU" sz="1600" dirty="0"/>
              <a:t>Nagyon magas </a:t>
            </a:r>
            <a:r>
              <a:rPr lang="hu-HU" sz="1600" dirty="0" smtClean="0"/>
              <a:t>testhőmérséklet</a:t>
            </a:r>
            <a:endParaRPr lang="hu-HU" sz="1400" dirty="0"/>
          </a:p>
        </p:txBody>
      </p:sp>
      <p:sp>
        <p:nvSpPr>
          <p:cNvPr id="4" name="Téglalap 3"/>
          <p:cNvSpPr/>
          <p:nvPr/>
        </p:nvSpPr>
        <p:spPr>
          <a:xfrm>
            <a:off x="29339" y="6150691"/>
            <a:ext cx="6096000" cy="276999"/>
          </a:xfrm>
          <a:prstGeom prst="rect">
            <a:avLst/>
          </a:prstGeom>
        </p:spPr>
        <p:txBody>
          <a:bodyPr>
            <a:spAutoFit/>
          </a:bodyPr>
          <a:lstStyle/>
          <a:p>
            <a:r>
              <a:rPr lang="hu-HU" sz="1200" i="1" dirty="0" err="1"/>
              <a:t>Source</a:t>
            </a:r>
            <a:r>
              <a:rPr lang="hu-HU" sz="1200" i="1" dirty="0"/>
              <a:t>: https://ukhsa.blog.gov.uk/2020/06/24/covid-19-and-summer-temperatures/</a:t>
            </a:r>
          </a:p>
        </p:txBody>
      </p:sp>
    </p:spTree>
    <p:extLst>
      <p:ext uri="{BB962C8B-B14F-4D97-AF65-F5344CB8AC3E}">
        <p14:creationId xmlns:p14="http://schemas.microsoft.com/office/powerpoint/2010/main" val="37802458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a:solidFill>
                  <a:schemeClr val="tx1"/>
                </a:solidFill>
              </a:rPr>
              <a:t>Esettanulmány</a:t>
            </a:r>
            <a:endParaRPr lang="hu-HU" dirty="0">
              <a:solidFill>
                <a:schemeClr val="tx1"/>
              </a:solidFill>
            </a:endParaRPr>
          </a:p>
        </p:txBody>
      </p:sp>
      <p:sp>
        <p:nvSpPr>
          <p:cNvPr id="3" name="Tartalom helye 2"/>
          <p:cNvSpPr>
            <a:spLocks noGrp="1"/>
          </p:cNvSpPr>
          <p:nvPr>
            <p:ph idx="1"/>
          </p:nvPr>
        </p:nvSpPr>
        <p:spPr/>
        <p:txBody>
          <a:bodyPr rtlCol="0">
            <a:normAutofit/>
          </a:bodyPr>
          <a:lstStyle/>
          <a:p>
            <a:pPr marL="0" indent="0" rtl="0">
              <a:buNone/>
            </a:pPr>
            <a:r>
              <a:rPr lang="hu-HU" dirty="0" smtClean="0">
                <a:solidFill>
                  <a:schemeClr val="tx1"/>
                </a:solidFill>
              </a:rPr>
              <a:t>Halálos munkabaleset </a:t>
            </a:r>
          </a:p>
          <a:p>
            <a:pPr algn="just"/>
            <a:r>
              <a:rPr lang="hu-HU" dirty="0" smtClean="0">
                <a:solidFill>
                  <a:schemeClr val="tx1"/>
                </a:solidFill>
              </a:rPr>
              <a:t>A munkavállaló nyári idénymunka során fóliasátorban, napi nyolc órán át, rendkívül meleg időben (másodfokú hőségriadó idején</a:t>
            </a:r>
            <a:r>
              <a:rPr lang="hu-HU" dirty="0" smtClean="0"/>
              <a:t>) paprikát szedett. </a:t>
            </a:r>
            <a:r>
              <a:rPr lang="hu-HU" dirty="0" smtClean="0">
                <a:solidFill>
                  <a:schemeClr val="tx1"/>
                </a:solidFill>
              </a:rPr>
              <a:t>A dolgozók számára a folyamatosan folyadékpótlás lehetősége biztosított volt.</a:t>
            </a:r>
          </a:p>
          <a:p>
            <a:pPr algn="just" rtl="0"/>
            <a:r>
              <a:rPr lang="hu-HU" dirty="0" smtClean="0">
                <a:solidFill>
                  <a:schemeClr val="tx1"/>
                </a:solidFill>
              </a:rPr>
              <a:t>A munka második napján, 15:00 óra körül a munkás, bár még nem fejezte be a megkezdett paprikasor leszedését, a fóliasátor melletti árnyékos helyen pihenőt tartott. A már ott lévő dolgozónak elmondta, hogy hányingere van, majd rögtön utána összeesett és elvesztette az eszméletét. Nem sokkal a kórházba szállítása után meghalt. </a:t>
            </a:r>
          </a:p>
          <a:p>
            <a:pPr algn="just" rtl="0"/>
            <a:r>
              <a:rPr lang="hu-HU" dirty="0" smtClean="0">
                <a:solidFill>
                  <a:schemeClr val="tx1"/>
                </a:solidFill>
              </a:rPr>
              <a:t>A boncolási jegyzőkönyv szerint "a keringési és légzési elégtelenség, amely a halál oka volt, egyértelműen a magas környezeti hőmérséklet okozta hőguta következménye volt".</a:t>
            </a:r>
            <a:endParaRPr lang="hu-HU" dirty="0">
              <a:solidFill>
                <a:schemeClr val="tx1"/>
              </a:solidFill>
            </a:endParaRPr>
          </a:p>
        </p:txBody>
      </p:sp>
    </p:spTree>
    <p:extLst>
      <p:ext uri="{BB962C8B-B14F-4D97-AF65-F5344CB8AC3E}">
        <p14:creationId xmlns:p14="http://schemas.microsoft.com/office/powerpoint/2010/main" val="27042625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a:solidFill>
                  <a:schemeClr val="tx1"/>
                </a:solidFill>
              </a:rPr>
              <a:t>Problémák</a:t>
            </a:r>
            <a:endParaRPr lang="hu-HU" dirty="0">
              <a:solidFill>
                <a:schemeClr val="tx1"/>
              </a:solidFill>
            </a:endParaRPr>
          </a:p>
        </p:txBody>
      </p:sp>
      <p:sp>
        <p:nvSpPr>
          <p:cNvPr id="3" name="Tartalom helye 2"/>
          <p:cNvSpPr>
            <a:spLocks noGrp="1"/>
          </p:cNvSpPr>
          <p:nvPr>
            <p:ph idx="1"/>
          </p:nvPr>
        </p:nvSpPr>
        <p:spPr>
          <a:xfrm>
            <a:off x="427725" y="1828800"/>
            <a:ext cx="11280181" cy="4476872"/>
          </a:xfrm>
        </p:spPr>
        <p:txBody>
          <a:bodyPr rtlCol="0"/>
          <a:lstStyle/>
          <a:p>
            <a:pPr rtl="0"/>
            <a:r>
              <a:rPr lang="hu-HU" dirty="0" smtClean="0">
                <a:solidFill>
                  <a:schemeClr val="tx1"/>
                </a:solidFill>
              </a:rPr>
              <a:t>Elég folyadékot fogyasztott a munkavállaló?</a:t>
            </a:r>
          </a:p>
          <a:p>
            <a:pPr rtl="0"/>
            <a:r>
              <a:rPr lang="hu-HU" dirty="0" smtClean="0">
                <a:solidFill>
                  <a:schemeClr val="tx1"/>
                </a:solidFill>
              </a:rPr>
              <a:t>Lehűtötte-e a testét?</a:t>
            </a:r>
          </a:p>
          <a:p>
            <a:pPr rtl="0"/>
            <a:r>
              <a:rPr lang="hu-HU" dirty="0" smtClean="0">
                <a:solidFill>
                  <a:schemeClr val="tx1"/>
                </a:solidFill>
              </a:rPr>
              <a:t>Mennyi időt töltött árnyékban? </a:t>
            </a:r>
          </a:p>
          <a:p>
            <a:pPr rtl="0"/>
            <a:r>
              <a:rPr lang="hu-HU" dirty="0" smtClean="0">
                <a:solidFill>
                  <a:schemeClr val="tx1"/>
                </a:solidFill>
              </a:rPr>
              <a:t>Pihent?</a:t>
            </a:r>
          </a:p>
          <a:p>
            <a:pPr rtl="0"/>
            <a:r>
              <a:rPr lang="hu-HU" dirty="0" smtClean="0">
                <a:solidFill>
                  <a:schemeClr val="tx1"/>
                </a:solidFill>
              </a:rPr>
              <a:t>Meggyőződött-e a munkáltató arról, hogy a munkavállaló munkaképes volt-e a munkavégzés megkezdése előtt?</a:t>
            </a:r>
          </a:p>
          <a:p>
            <a:pPr rtl="0"/>
            <a:endParaRPr lang="hu-HU" dirty="0"/>
          </a:p>
          <a:p>
            <a:pPr rtl="0"/>
            <a:endParaRPr lang="hu-HU" dirty="0"/>
          </a:p>
        </p:txBody>
      </p:sp>
    </p:spTree>
    <p:extLst>
      <p:ext uri="{BB962C8B-B14F-4D97-AF65-F5344CB8AC3E}">
        <p14:creationId xmlns:p14="http://schemas.microsoft.com/office/powerpoint/2010/main" val="28153609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1"/>
          <p:cNvSpPr txBox="1">
            <a:spLocks/>
          </p:cNvSpPr>
          <p:nvPr/>
        </p:nvSpPr>
        <p:spPr>
          <a:xfrm>
            <a:off x="831850" y="1622612"/>
            <a:ext cx="10515600" cy="3056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lgn="ctr">
              <a:lnSpc>
                <a:spcPct val="150000"/>
              </a:lnSpc>
            </a:pPr>
            <a:r>
              <a:rPr lang="hu" sz="5600" dirty="0" smtClean="0"/>
              <a:t>Mit tehetünk a hőguta</a:t>
            </a:r>
            <a:br>
              <a:rPr lang="hu" sz="5600" dirty="0" smtClean="0"/>
            </a:br>
            <a:r>
              <a:rPr lang="hu" sz="5600" dirty="0" smtClean="0"/>
              <a:t>megelőzése érdekében?</a:t>
            </a:r>
            <a:endParaRPr lang="hu" sz="5600" dirty="0"/>
          </a:p>
        </p:txBody>
      </p:sp>
    </p:spTree>
    <p:extLst>
      <p:ext uri="{BB962C8B-B14F-4D97-AF65-F5344CB8AC3E}">
        <p14:creationId xmlns:p14="http://schemas.microsoft.com/office/powerpoint/2010/main" val="33225815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Kép 39"/>
          <p:cNvPicPr>
            <a:picLocks noChangeAspect="1"/>
          </p:cNvPicPr>
          <p:nvPr/>
        </p:nvPicPr>
        <p:blipFill rotWithShape="1">
          <a:blip r:embed="rId2"/>
          <a:srcRect b="2336"/>
          <a:stretch/>
        </p:blipFill>
        <p:spPr>
          <a:xfrm>
            <a:off x="5292383" y="63296"/>
            <a:ext cx="5791254" cy="6319570"/>
          </a:xfrm>
          <a:prstGeom prst="rect">
            <a:avLst/>
          </a:prstGeom>
        </p:spPr>
      </p:pic>
      <p:sp>
        <p:nvSpPr>
          <p:cNvPr id="41" name="Téglalap 40"/>
          <p:cNvSpPr/>
          <p:nvPr/>
        </p:nvSpPr>
        <p:spPr>
          <a:xfrm>
            <a:off x="401782" y="500361"/>
            <a:ext cx="4585854" cy="2246769"/>
          </a:xfrm>
          <a:prstGeom prst="rect">
            <a:avLst/>
          </a:prstGeom>
        </p:spPr>
        <p:txBody>
          <a:bodyPr wrap="square">
            <a:spAutoFit/>
          </a:bodyPr>
          <a:lstStyle/>
          <a:p>
            <a:r>
              <a:rPr lang="hu-HU" sz="2800" b="1" dirty="0" err="1">
                <a:solidFill>
                  <a:srgbClr val="231F20"/>
                </a:solidFill>
              </a:rPr>
              <a:t>How</a:t>
            </a:r>
            <a:r>
              <a:rPr lang="hu-HU" sz="2800" b="1" dirty="0">
                <a:solidFill>
                  <a:srgbClr val="231F20"/>
                </a:solidFill>
              </a:rPr>
              <a:t> </a:t>
            </a:r>
            <a:r>
              <a:rPr lang="hu-HU" sz="2800" b="1" dirty="0" err="1">
                <a:solidFill>
                  <a:srgbClr val="231F20"/>
                </a:solidFill>
              </a:rPr>
              <a:t>can</a:t>
            </a:r>
            <a:r>
              <a:rPr lang="hu-HU" sz="2800" b="1" dirty="0">
                <a:solidFill>
                  <a:srgbClr val="231F20"/>
                </a:solidFill>
              </a:rPr>
              <a:t> we </a:t>
            </a:r>
            <a:r>
              <a:rPr lang="hu-HU" sz="2800" b="1" dirty="0" err="1">
                <a:solidFill>
                  <a:srgbClr val="231F20"/>
                </a:solidFill>
              </a:rPr>
              <a:t>recognise</a:t>
            </a:r>
            <a:r>
              <a:rPr lang="hu-HU" sz="2800" b="1" dirty="0">
                <a:solidFill>
                  <a:srgbClr val="231F20"/>
                </a:solidFill>
              </a:rPr>
              <a:t> a </a:t>
            </a:r>
            <a:r>
              <a:rPr lang="hu-HU" sz="2800" b="1" dirty="0" err="1">
                <a:solidFill>
                  <a:srgbClr val="231F20"/>
                </a:solidFill>
              </a:rPr>
              <a:t>heatstroke</a:t>
            </a:r>
            <a:r>
              <a:rPr lang="hu-HU" sz="2800" b="1" dirty="0">
                <a:solidFill>
                  <a:srgbClr val="231F20"/>
                </a:solidFill>
              </a:rPr>
              <a:t>?</a:t>
            </a:r>
          </a:p>
          <a:p>
            <a:r>
              <a:rPr lang="en-US" sz="2800" b="1" dirty="0">
                <a:solidFill>
                  <a:srgbClr val="231F20"/>
                </a:solidFill>
              </a:rPr>
              <a:t>Flowchart </a:t>
            </a:r>
            <a:r>
              <a:rPr lang="en-US" sz="2800" dirty="0">
                <a:solidFill>
                  <a:srgbClr val="231F20"/>
                </a:solidFill>
              </a:rPr>
              <a:t>for use in a case of suspected exertional heat stroke</a:t>
            </a:r>
            <a:endParaRPr lang="hu-HU" sz="2800" dirty="0"/>
          </a:p>
        </p:txBody>
      </p:sp>
      <p:sp>
        <p:nvSpPr>
          <p:cNvPr id="42" name="Szövegdoboz 41"/>
          <p:cNvSpPr txBox="1"/>
          <p:nvPr/>
        </p:nvSpPr>
        <p:spPr>
          <a:xfrm>
            <a:off x="5292383" y="18471"/>
            <a:ext cx="5791254" cy="369332"/>
          </a:xfrm>
          <a:prstGeom prst="rect">
            <a:avLst/>
          </a:prstGeom>
          <a:solidFill>
            <a:schemeClr val="accent4">
              <a:lumMod val="75000"/>
            </a:schemeClr>
          </a:solidFill>
        </p:spPr>
        <p:txBody>
          <a:bodyPr wrap="square" rtlCol="0">
            <a:spAutoFit/>
          </a:bodyPr>
          <a:lstStyle/>
          <a:p>
            <a:pPr algn="ctr"/>
            <a:r>
              <a:rPr lang="hu-HU" dirty="0"/>
              <a:t>Ájult beteg</a:t>
            </a:r>
          </a:p>
        </p:txBody>
      </p:sp>
      <p:sp>
        <p:nvSpPr>
          <p:cNvPr id="43" name="Szövegdoboz 42"/>
          <p:cNvSpPr txBox="1"/>
          <p:nvPr/>
        </p:nvSpPr>
        <p:spPr>
          <a:xfrm>
            <a:off x="4933848" y="432628"/>
            <a:ext cx="2793728" cy="1600438"/>
          </a:xfrm>
          <a:prstGeom prst="rect">
            <a:avLst/>
          </a:prstGeom>
          <a:solidFill>
            <a:schemeClr val="bg1"/>
          </a:solidFill>
          <a:ln>
            <a:solidFill>
              <a:schemeClr val="tx1"/>
            </a:solidFill>
          </a:ln>
        </p:spPr>
        <p:txBody>
          <a:bodyPr wrap="square" rtlCol="0">
            <a:spAutoFit/>
          </a:bodyPr>
          <a:lstStyle/>
          <a:p>
            <a:r>
              <a:rPr lang="hu-HU" sz="1400" b="1" dirty="0"/>
              <a:t>Vitális szervek, funkciók, tünetek ellenőrzése</a:t>
            </a:r>
          </a:p>
          <a:p>
            <a:r>
              <a:rPr lang="hu-HU" sz="1400" dirty="0"/>
              <a:t>Légutak</a:t>
            </a:r>
          </a:p>
          <a:p>
            <a:r>
              <a:rPr lang="hu-HU" sz="1400" dirty="0"/>
              <a:t>Légzés</a:t>
            </a:r>
          </a:p>
          <a:p>
            <a:r>
              <a:rPr lang="hu-HU" sz="1400" dirty="0"/>
              <a:t>Keringés</a:t>
            </a:r>
          </a:p>
          <a:p>
            <a:r>
              <a:rPr lang="hu-HU" sz="1400" dirty="0"/>
              <a:t>Neurológiai státusz</a:t>
            </a:r>
          </a:p>
          <a:p>
            <a:r>
              <a:rPr lang="hu-HU" sz="1400" dirty="0"/>
              <a:t>Vércukor szint</a:t>
            </a:r>
          </a:p>
        </p:txBody>
      </p:sp>
      <p:sp>
        <p:nvSpPr>
          <p:cNvPr id="44" name="Szövegdoboz 43"/>
          <p:cNvSpPr txBox="1"/>
          <p:nvPr/>
        </p:nvSpPr>
        <p:spPr>
          <a:xfrm>
            <a:off x="8736594" y="752676"/>
            <a:ext cx="2462542" cy="646331"/>
          </a:xfrm>
          <a:prstGeom prst="rect">
            <a:avLst/>
          </a:prstGeom>
          <a:solidFill>
            <a:schemeClr val="bg1"/>
          </a:solidFill>
          <a:ln>
            <a:solidFill>
              <a:schemeClr val="tx1"/>
            </a:solidFill>
          </a:ln>
        </p:spPr>
        <p:txBody>
          <a:bodyPr wrap="square" rtlCol="0">
            <a:spAutoFit/>
          </a:bodyPr>
          <a:lstStyle/>
          <a:p>
            <a:pPr algn="ctr"/>
            <a:r>
              <a:rPr lang="hu-HU" dirty="0"/>
              <a:t>Azonnal kezdje el a kezelést</a:t>
            </a:r>
          </a:p>
        </p:txBody>
      </p:sp>
      <p:sp>
        <p:nvSpPr>
          <p:cNvPr id="45" name="Szövegdoboz 44"/>
          <p:cNvSpPr txBox="1"/>
          <p:nvPr/>
        </p:nvSpPr>
        <p:spPr>
          <a:xfrm>
            <a:off x="6920754" y="2094621"/>
            <a:ext cx="2576332" cy="307777"/>
          </a:xfrm>
          <a:prstGeom prst="rect">
            <a:avLst/>
          </a:prstGeom>
          <a:solidFill>
            <a:schemeClr val="bg1"/>
          </a:solidFill>
          <a:ln>
            <a:solidFill>
              <a:schemeClr val="tx1"/>
            </a:solidFill>
          </a:ln>
        </p:spPr>
        <p:txBody>
          <a:bodyPr wrap="square" rtlCol="0">
            <a:spAutoFit/>
          </a:bodyPr>
          <a:lstStyle/>
          <a:p>
            <a:pPr algn="ctr"/>
            <a:r>
              <a:rPr lang="hu-HU" sz="1400" b="1" dirty="0"/>
              <a:t>Mérje meg a testhőmérsékletet</a:t>
            </a:r>
          </a:p>
        </p:txBody>
      </p:sp>
      <p:sp>
        <p:nvSpPr>
          <p:cNvPr id="46" name="Szövegdoboz 45"/>
          <p:cNvSpPr txBox="1"/>
          <p:nvPr/>
        </p:nvSpPr>
        <p:spPr>
          <a:xfrm>
            <a:off x="5423647" y="6055618"/>
            <a:ext cx="5531224" cy="307777"/>
          </a:xfrm>
          <a:prstGeom prst="rect">
            <a:avLst/>
          </a:prstGeom>
          <a:solidFill>
            <a:schemeClr val="bg1"/>
          </a:solidFill>
          <a:ln>
            <a:solidFill>
              <a:schemeClr val="tx1"/>
            </a:solidFill>
          </a:ln>
        </p:spPr>
        <p:txBody>
          <a:bodyPr wrap="square" rtlCol="0">
            <a:spAutoFit/>
          </a:bodyPr>
          <a:lstStyle/>
          <a:p>
            <a:pPr algn="ctr"/>
            <a:r>
              <a:rPr lang="hu-HU" sz="1400" b="1" dirty="0"/>
              <a:t>Kórházi ellátás</a:t>
            </a:r>
          </a:p>
        </p:txBody>
      </p:sp>
      <p:sp>
        <p:nvSpPr>
          <p:cNvPr id="47" name="Szövegdoboz 46"/>
          <p:cNvSpPr txBox="1"/>
          <p:nvPr/>
        </p:nvSpPr>
        <p:spPr>
          <a:xfrm>
            <a:off x="5230674" y="3650234"/>
            <a:ext cx="2680648" cy="2139047"/>
          </a:xfrm>
          <a:prstGeom prst="rect">
            <a:avLst/>
          </a:prstGeom>
          <a:solidFill>
            <a:schemeClr val="bg1"/>
          </a:solidFill>
          <a:ln>
            <a:solidFill>
              <a:schemeClr val="tx1"/>
            </a:solidFill>
          </a:ln>
        </p:spPr>
        <p:txBody>
          <a:bodyPr wrap="square" rtlCol="0">
            <a:spAutoFit/>
          </a:bodyPr>
          <a:lstStyle/>
          <a:p>
            <a:endParaRPr lang="hu-HU" sz="600" b="1" dirty="0" smtClean="0"/>
          </a:p>
          <a:p>
            <a:r>
              <a:rPr lang="hu-HU" sz="1400" b="1" dirty="0" smtClean="0"/>
              <a:t>AZONNAL </a:t>
            </a:r>
            <a:r>
              <a:rPr lang="hu-HU" sz="1400" b="1" dirty="0"/>
              <a:t>kezdje </a:t>
            </a:r>
            <a:r>
              <a:rPr lang="hu-HU" sz="1400" b="1" dirty="0" smtClean="0"/>
              <a:t>meg a </a:t>
            </a:r>
            <a:r>
              <a:rPr lang="hu-HU" sz="1400" b="1" dirty="0"/>
              <a:t>test aktív vagy passzív hűtését</a:t>
            </a:r>
          </a:p>
          <a:p>
            <a:r>
              <a:rPr lang="hu-HU" sz="1400" dirty="0"/>
              <a:t>Ruha eltávolítás</a:t>
            </a:r>
          </a:p>
          <a:p>
            <a:r>
              <a:rPr lang="hu-HU" sz="1400" dirty="0"/>
              <a:t>Hűvös környezet biztosítása</a:t>
            </a:r>
          </a:p>
          <a:p>
            <a:r>
              <a:rPr lang="hu-HU" sz="1400" dirty="0"/>
              <a:t>Megfelelő hűtési eljárások alkalmazása</a:t>
            </a:r>
          </a:p>
          <a:p>
            <a:r>
              <a:rPr lang="hu-HU" sz="1400" dirty="0"/>
              <a:t>Testhőmérséklet folyamatos ellenőrzése</a:t>
            </a:r>
          </a:p>
          <a:p>
            <a:endParaRPr lang="hu-HU" sz="1500" dirty="0"/>
          </a:p>
        </p:txBody>
      </p:sp>
      <p:sp>
        <p:nvSpPr>
          <p:cNvPr id="48" name="Téglalap 47"/>
          <p:cNvSpPr/>
          <p:nvPr/>
        </p:nvSpPr>
        <p:spPr>
          <a:xfrm>
            <a:off x="138544" y="5828529"/>
            <a:ext cx="4488873" cy="461665"/>
          </a:xfrm>
          <a:prstGeom prst="rect">
            <a:avLst/>
          </a:prstGeom>
        </p:spPr>
        <p:txBody>
          <a:bodyPr wrap="square">
            <a:spAutoFit/>
          </a:bodyPr>
          <a:lstStyle/>
          <a:p>
            <a:r>
              <a:rPr lang="hu-HU" sz="1200" i="1" dirty="0" err="1"/>
              <a:t>Source</a:t>
            </a:r>
            <a:r>
              <a:rPr lang="hu-HU" sz="1200" i="1" dirty="0"/>
              <a:t>: </a:t>
            </a:r>
            <a:r>
              <a:rPr lang="hu-HU" sz="1200" i="1" dirty="0" err="1"/>
              <a:t>Leyk</a:t>
            </a:r>
            <a:r>
              <a:rPr lang="hu-HU" sz="1200" i="1" dirty="0"/>
              <a:t> D et </a:t>
            </a:r>
            <a:r>
              <a:rPr lang="hu-HU" sz="1200" i="1" dirty="0" err="1"/>
              <a:t>al</a:t>
            </a:r>
            <a:r>
              <a:rPr lang="hu-HU" sz="1200" i="1" dirty="0"/>
              <a:t>.:. Health </a:t>
            </a:r>
            <a:r>
              <a:rPr lang="hu-HU" sz="1200" i="1" dirty="0" err="1"/>
              <a:t>Risks</a:t>
            </a:r>
            <a:r>
              <a:rPr lang="hu-HU" sz="1200" i="1" dirty="0"/>
              <a:t> and </a:t>
            </a:r>
            <a:r>
              <a:rPr lang="hu-HU" sz="1200" i="1" dirty="0" err="1"/>
              <a:t>Interventions</a:t>
            </a:r>
            <a:r>
              <a:rPr lang="hu-HU" sz="1200" i="1" dirty="0"/>
              <a:t> in </a:t>
            </a:r>
            <a:r>
              <a:rPr lang="hu-HU" sz="1200" i="1" dirty="0" err="1"/>
              <a:t>Exertional</a:t>
            </a:r>
            <a:r>
              <a:rPr lang="hu-HU" sz="1200" i="1" dirty="0"/>
              <a:t> </a:t>
            </a:r>
            <a:r>
              <a:rPr lang="hu-HU" sz="1200" i="1" dirty="0" err="1"/>
              <a:t>Heat</a:t>
            </a:r>
            <a:r>
              <a:rPr lang="hu-HU" sz="1200" i="1" dirty="0"/>
              <a:t> </a:t>
            </a:r>
            <a:r>
              <a:rPr lang="hu-HU" sz="1200" i="1" dirty="0" err="1"/>
              <a:t>Stress</a:t>
            </a:r>
            <a:r>
              <a:rPr lang="hu-HU" sz="1200" i="1" dirty="0"/>
              <a:t>. </a:t>
            </a:r>
            <a:r>
              <a:rPr lang="hu-HU" sz="1200" i="1" dirty="0" err="1"/>
              <a:t>doi</a:t>
            </a:r>
            <a:r>
              <a:rPr lang="hu-HU" sz="1200" i="1" dirty="0"/>
              <a:t>: 10.3238/arztebl.2019.0537</a:t>
            </a:r>
            <a:r>
              <a:rPr lang="hu-HU" sz="1200" dirty="0"/>
              <a:t>.  </a:t>
            </a:r>
          </a:p>
        </p:txBody>
      </p:sp>
      <p:sp>
        <p:nvSpPr>
          <p:cNvPr id="50" name="Szövegdoboz 49"/>
          <p:cNvSpPr txBox="1"/>
          <p:nvPr/>
        </p:nvSpPr>
        <p:spPr>
          <a:xfrm>
            <a:off x="196633" y="625871"/>
            <a:ext cx="4585855" cy="2400657"/>
          </a:xfrm>
          <a:prstGeom prst="rect">
            <a:avLst/>
          </a:prstGeom>
          <a:solidFill>
            <a:schemeClr val="bg1"/>
          </a:solidFill>
        </p:spPr>
        <p:txBody>
          <a:bodyPr wrap="square" rtlCol="0">
            <a:spAutoFit/>
          </a:bodyPr>
          <a:lstStyle/>
          <a:p>
            <a:r>
              <a:rPr lang="hu-HU" sz="2800" b="1" dirty="0"/>
              <a:t>Hogyan ismerhető fel a hőguta</a:t>
            </a:r>
            <a:r>
              <a:rPr lang="hu-HU" sz="2800" b="1" dirty="0" smtClean="0"/>
              <a:t>?</a:t>
            </a:r>
          </a:p>
          <a:p>
            <a:endParaRPr lang="hu-HU" sz="2800" b="1" dirty="0" smtClean="0"/>
          </a:p>
          <a:p>
            <a:pPr algn="just"/>
            <a:r>
              <a:rPr lang="hu-HU" sz="2200" dirty="0" smtClean="0"/>
              <a:t>Hőguta </a:t>
            </a:r>
            <a:r>
              <a:rPr lang="hu-HU" sz="2200" dirty="0"/>
              <a:t>gyanúja esetén a következő folyamatábra </a:t>
            </a:r>
            <a:r>
              <a:rPr lang="hu-HU" sz="2200" dirty="0" smtClean="0"/>
              <a:t>segíthet </a:t>
            </a:r>
            <a:r>
              <a:rPr lang="hu-HU" sz="2200" dirty="0"/>
              <a:t>a </a:t>
            </a:r>
            <a:r>
              <a:rPr lang="hu-HU" sz="2200" dirty="0" smtClean="0"/>
              <a:t>diagnózis </a:t>
            </a:r>
            <a:r>
              <a:rPr lang="hu-HU" sz="2200" dirty="0" smtClean="0"/>
              <a:t>felállításában.</a:t>
            </a:r>
            <a:endParaRPr lang="hu-HU" sz="2200" dirty="0"/>
          </a:p>
        </p:txBody>
      </p:sp>
    </p:spTree>
    <p:extLst>
      <p:ext uri="{BB962C8B-B14F-4D97-AF65-F5344CB8AC3E}">
        <p14:creationId xmlns:p14="http://schemas.microsoft.com/office/powerpoint/2010/main" val="29246357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églalap 6"/>
          <p:cNvSpPr/>
          <p:nvPr/>
        </p:nvSpPr>
        <p:spPr>
          <a:xfrm>
            <a:off x="0" y="6152726"/>
            <a:ext cx="7939454" cy="246221"/>
          </a:xfrm>
          <a:prstGeom prst="rect">
            <a:avLst/>
          </a:prstGeom>
        </p:spPr>
        <p:txBody>
          <a:bodyPr wrap="square">
            <a:spAutoFit/>
          </a:bodyPr>
          <a:lstStyle/>
          <a:p>
            <a:r>
              <a:rPr lang="hu-HU" sz="1000" i="1" dirty="0" err="1"/>
              <a:t>Source</a:t>
            </a:r>
            <a:r>
              <a:rPr lang="hu-HU" sz="1000" i="1" dirty="0"/>
              <a:t>: </a:t>
            </a:r>
            <a:r>
              <a:rPr lang="hu-HU" sz="1000" i="1" dirty="0" err="1"/>
              <a:t>Leyk</a:t>
            </a:r>
            <a:r>
              <a:rPr lang="hu-HU" sz="1000" i="1" dirty="0"/>
              <a:t> D et </a:t>
            </a:r>
            <a:r>
              <a:rPr lang="hu-HU" sz="1000" i="1" dirty="0" err="1"/>
              <a:t>al</a:t>
            </a:r>
            <a:r>
              <a:rPr lang="hu-HU" sz="1000" i="1" dirty="0"/>
              <a:t>.:. Health </a:t>
            </a:r>
            <a:r>
              <a:rPr lang="hu-HU" sz="1000" i="1" dirty="0" err="1"/>
              <a:t>Risks</a:t>
            </a:r>
            <a:r>
              <a:rPr lang="hu-HU" sz="1000" i="1" dirty="0"/>
              <a:t> and </a:t>
            </a:r>
            <a:r>
              <a:rPr lang="hu-HU" sz="1000" i="1" dirty="0" err="1"/>
              <a:t>Interventions</a:t>
            </a:r>
            <a:r>
              <a:rPr lang="hu-HU" sz="1000" i="1" dirty="0"/>
              <a:t> in </a:t>
            </a:r>
            <a:r>
              <a:rPr lang="hu-HU" sz="1000" i="1" dirty="0" err="1"/>
              <a:t>Exertional</a:t>
            </a:r>
            <a:r>
              <a:rPr lang="hu-HU" sz="1000" i="1" dirty="0"/>
              <a:t> </a:t>
            </a:r>
            <a:r>
              <a:rPr lang="hu-HU" sz="1000" i="1" dirty="0" err="1"/>
              <a:t>Heat</a:t>
            </a:r>
            <a:r>
              <a:rPr lang="hu-HU" sz="1000" i="1" dirty="0"/>
              <a:t> </a:t>
            </a:r>
            <a:r>
              <a:rPr lang="hu-HU" sz="1000" i="1" dirty="0" err="1"/>
              <a:t>Stress</a:t>
            </a:r>
            <a:r>
              <a:rPr lang="hu-HU" sz="1000" i="1" dirty="0"/>
              <a:t>. </a:t>
            </a:r>
            <a:r>
              <a:rPr lang="hu-HU" sz="1000" i="1" dirty="0" err="1"/>
              <a:t>doi</a:t>
            </a:r>
            <a:r>
              <a:rPr lang="hu-HU" sz="1000" i="1" dirty="0"/>
              <a:t>: 10.3238/arztebl.2019.0537</a:t>
            </a:r>
            <a:r>
              <a:rPr lang="hu-HU" sz="1000" dirty="0"/>
              <a:t>.  </a:t>
            </a:r>
          </a:p>
        </p:txBody>
      </p:sp>
      <p:grpSp>
        <p:nvGrpSpPr>
          <p:cNvPr id="8" name="Csoportba foglalás 7"/>
          <p:cNvGrpSpPr/>
          <p:nvPr/>
        </p:nvGrpSpPr>
        <p:grpSpPr>
          <a:xfrm>
            <a:off x="590595" y="169340"/>
            <a:ext cx="10650436" cy="5995730"/>
            <a:chOff x="590595" y="169340"/>
            <a:chExt cx="10650436" cy="5995730"/>
          </a:xfrm>
        </p:grpSpPr>
        <p:pic>
          <p:nvPicPr>
            <p:cNvPr id="9" name="Kép 8"/>
            <p:cNvPicPr>
              <a:picLocks noChangeAspect="1"/>
            </p:cNvPicPr>
            <p:nvPr/>
          </p:nvPicPr>
          <p:blipFill>
            <a:blip r:embed="rId2"/>
            <a:stretch>
              <a:fillRect/>
            </a:stretch>
          </p:blipFill>
          <p:spPr>
            <a:xfrm>
              <a:off x="590595" y="169340"/>
              <a:ext cx="10650436" cy="5410955"/>
            </a:xfrm>
            <a:prstGeom prst="rect">
              <a:avLst/>
            </a:prstGeom>
            <a:solidFill>
              <a:schemeClr val="accent4">
                <a:lumMod val="40000"/>
                <a:lumOff val="60000"/>
              </a:schemeClr>
            </a:solidFill>
          </p:spPr>
        </p:pic>
        <p:sp>
          <p:nvSpPr>
            <p:cNvPr id="10" name="Szövegdoboz 9"/>
            <p:cNvSpPr txBox="1"/>
            <p:nvPr/>
          </p:nvSpPr>
          <p:spPr>
            <a:xfrm>
              <a:off x="1461654" y="5580295"/>
              <a:ext cx="9130146" cy="584775"/>
            </a:xfrm>
            <a:prstGeom prst="rect">
              <a:avLst/>
            </a:prstGeom>
            <a:noFill/>
          </p:spPr>
          <p:txBody>
            <a:bodyPr wrap="square" rtlCol="0">
              <a:spAutoFit/>
            </a:bodyPr>
            <a:lstStyle/>
            <a:p>
              <a:pPr algn="ctr"/>
              <a:r>
                <a:rPr lang="hu-HU" sz="3200" dirty="0" err="1"/>
                <a:t>Symptoms</a:t>
              </a:r>
              <a:r>
                <a:rPr lang="hu-HU" sz="3200" dirty="0"/>
                <a:t> of </a:t>
              </a:r>
              <a:r>
                <a:rPr lang="hu-HU" sz="3200" dirty="0" err="1"/>
                <a:t>heat</a:t>
              </a:r>
              <a:r>
                <a:rPr lang="hu-HU" sz="3200" dirty="0"/>
                <a:t> </a:t>
              </a:r>
              <a:r>
                <a:rPr lang="hu-HU" sz="3200" dirty="0" err="1"/>
                <a:t>illness</a:t>
              </a:r>
              <a:endParaRPr lang="hu-HU" sz="3200" dirty="0"/>
            </a:p>
          </p:txBody>
        </p:sp>
        <p:sp>
          <p:nvSpPr>
            <p:cNvPr id="11" name="Szövegdoboz 10"/>
            <p:cNvSpPr txBox="1"/>
            <p:nvPr/>
          </p:nvSpPr>
          <p:spPr>
            <a:xfrm>
              <a:off x="5750188" y="330703"/>
              <a:ext cx="1548726" cy="369332"/>
            </a:xfrm>
            <a:prstGeom prst="rect">
              <a:avLst/>
            </a:prstGeom>
            <a:solidFill>
              <a:srgbClr val="FFCC66"/>
            </a:solidFill>
          </p:spPr>
          <p:txBody>
            <a:bodyPr wrap="square" rtlCol="0">
              <a:spAutoFit/>
            </a:bodyPr>
            <a:lstStyle/>
            <a:p>
              <a:pPr algn="ctr"/>
              <a:r>
                <a:rPr lang="hu-HU" dirty="0"/>
                <a:t>Hányinger</a:t>
              </a:r>
            </a:p>
          </p:txBody>
        </p:sp>
        <p:sp>
          <p:nvSpPr>
            <p:cNvPr id="12" name="Szövegdoboz 11"/>
            <p:cNvSpPr txBox="1"/>
            <p:nvPr/>
          </p:nvSpPr>
          <p:spPr>
            <a:xfrm>
              <a:off x="8516471" y="2414366"/>
              <a:ext cx="2590800" cy="369332"/>
            </a:xfrm>
            <a:prstGeom prst="rect">
              <a:avLst/>
            </a:prstGeom>
            <a:solidFill>
              <a:srgbClr val="FF9933"/>
            </a:solidFill>
          </p:spPr>
          <p:txBody>
            <a:bodyPr wrap="square" rtlCol="0">
              <a:spAutoFit/>
            </a:bodyPr>
            <a:lstStyle/>
            <a:p>
              <a:pPr algn="ctr"/>
              <a:r>
                <a:rPr lang="hu-HU" dirty="0"/>
                <a:t>Eszméletvesztés</a:t>
              </a:r>
            </a:p>
          </p:txBody>
        </p:sp>
        <p:sp>
          <p:nvSpPr>
            <p:cNvPr id="13" name="Szövegdoboz 12"/>
            <p:cNvSpPr txBox="1"/>
            <p:nvPr/>
          </p:nvSpPr>
          <p:spPr>
            <a:xfrm>
              <a:off x="6759388" y="1576679"/>
              <a:ext cx="2725271" cy="369332"/>
            </a:xfrm>
            <a:prstGeom prst="rect">
              <a:avLst/>
            </a:prstGeom>
            <a:solidFill>
              <a:srgbClr val="FF6600"/>
            </a:solidFill>
          </p:spPr>
          <p:txBody>
            <a:bodyPr wrap="square" rtlCol="0">
              <a:spAutoFit/>
            </a:bodyPr>
            <a:lstStyle/>
            <a:p>
              <a:pPr algn="ctr"/>
              <a:r>
                <a:rPr lang="hu-HU" dirty="0"/>
                <a:t>Izzadás hiánya</a:t>
              </a:r>
            </a:p>
          </p:txBody>
        </p:sp>
        <p:sp>
          <p:nvSpPr>
            <p:cNvPr id="14" name="Szövegdoboz 13"/>
            <p:cNvSpPr txBox="1"/>
            <p:nvPr/>
          </p:nvSpPr>
          <p:spPr>
            <a:xfrm>
              <a:off x="7939454" y="681508"/>
              <a:ext cx="2755440" cy="369332"/>
            </a:xfrm>
            <a:prstGeom prst="rect">
              <a:avLst/>
            </a:prstGeom>
            <a:solidFill>
              <a:srgbClr val="FF6600"/>
            </a:solidFill>
          </p:spPr>
          <p:txBody>
            <a:bodyPr wrap="square" rtlCol="0">
              <a:spAutoFit/>
            </a:bodyPr>
            <a:lstStyle/>
            <a:p>
              <a:pPr algn="ctr"/>
              <a:r>
                <a:rPr lang="hu-HU" dirty="0"/>
                <a:t>G</a:t>
              </a:r>
              <a:r>
                <a:rPr lang="hu-HU" dirty="0" smtClean="0"/>
                <a:t>örcsök</a:t>
              </a:r>
              <a:endParaRPr lang="hu-HU" dirty="0"/>
            </a:p>
          </p:txBody>
        </p:sp>
        <p:sp>
          <p:nvSpPr>
            <p:cNvPr id="15" name="Szövegdoboz 14"/>
            <p:cNvSpPr txBox="1"/>
            <p:nvPr/>
          </p:nvSpPr>
          <p:spPr>
            <a:xfrm>
              <a:off x="5750188" y="1172517"/>
              <a:ext cx="2353905" cy="369332"/>
            </a:xfrm>
            <a:prstGeom prst="rect">
              <a:avLst/>
            </a:prstGeom>
            <a:solidFill>
              <a:schemeClr val="accent2">
                <a:lumMod val="40000"/>
                <a:lumOff val="60000"/>
              </a:schemeClr>
            </a:solidFill>
          </p:spPr>
          <p:txBody>
            <a:bodyPr wrap="square" rtlCol="0">
              <a:spAutoFit/>
            </a:bodyPr>
            <a:lstStyle/>
            <a:p>
              <a:pPr algn="ctr"/>
              <a:r>
                <a:rPr lang="hu-HU" dirty="0"/>
                <a:t>Fejfájás</a:t>
              </a:r>
            </a:p>
          </p:txBody>
        </p:sp>
        <p:sp>
          <p:nvSpPr>
            <p:cNvPr id="16" name="Szövegdoboz 15"/>
            <p:cNvSpPr txBox="1"/>
            <p:nvPr/>
          </p:nvSpPr>
          <p:spPr>
            <a:xfrm>
              <a:off x="2681063" y="1592176"/>
              <a:ext cx="3259247" cy="369332"/>
            </a:xfrm>
            <a:prstGeom prst="rect">
              <a:avLst/>
            </a:prstGeom>
            <a:solidFill>
              <a:schemeClr val="accent4">
                <a:lumMod val="40000"/>
                <a:lumOff val="60000"/>
              </a:schemeClr>
            </a:solidFill>
          </p:spPr>
          <p:txBody>
            <a:bodyPr wrap="square" rtlCol="0">
              <a:spAutoFit/>
            </a:bodyPr>
            <a:lstStyle/>
            <a:p>
              <a:r>
                <a:rPr lang="hu-HU" dirty="0" err="1"/>
                <a:t>Tachycardia</a:t>
              </a:r>
              <a:r>
                <a:rPr lang="hu-HU" dirty="0"/>
                <a:t>, alacsony vérnyomás</a:t>
              </a:r>
            </a:p>
          </p:txBody>
        </p:sp>
        <p:sp>
          <p:nvSpPr>
            <p:cNvPr id="17" name="Szövegdoboz 16"/>
            <p:cNvSpPr txBox="1"/>
            <p:nvPr/>
          </p:nvSpPr>
          <p:spPr>
            <a:xfrm>
              <a:off x="3828296" y="1998572"/>
              <a:ext cx="1506942" cy="369332"/>
            </a:xfrm>
            <a:prstGeom prst="rect">
              <a:avLst/>
            </a:prstGeom>
            <a:solidFill>
              <a:srgbClr val="FFCC66"/>
            </a:solidFill>
          </p:spPr>
          <p:txBody>
            <a:bodyPr wrap="square" rtlCol="0">
              <a:spAutoFit/>
            </a:bodyPr>
            <a:lstStyle/>
            <a:p>
              <a:pPr algn="ctr"/>
              <a:r>
                <a:rPr lang="hu-HU" dirty="0"/>
                <a:t>Kimerültség</a:t>
              </a:r>
            </a:p>
          </p:txBody>
        </p:sp>
        <p:sp>
          <p:nvSpPr>
            <p:cNvPr id="18" name="Szövegdoboz 17"/>
            <p:cNvSpPr txBox="1"/>
            <p:nvPr/>
          </p:nvSpPr>
          <p:spPr>
            <a:xfrm>
              <a:off x="3512113" y="2396294"/>
              <a:ext cx="2412749" cy="369332"/>
            </a:xfrm>
            <a:prstGeom prst="rect">
              <a:avLst/>
            </a:prstGeom>
            <a:solidFill>
              <a:schemeClr val="accent4">
                <a:lumMod val="60000"/>
                <a:lumOff val="40000"/>
              </a:schemeClr>
            </a:solidFill>
          </p:spPr>
          <p:txBody>
            <a:bodyPr wrap="square" rtlCol="0">
              <a:spAutoFit/>
            </a:bodyPr>
            <a:lstStyle/>
            <a:p>
              <a:r>
                <a:rPr lang="hu-HU" dirty="0"/>
                <a:t>Intenzív szomjúságérzet</a:t>
              </a:r>
            </a:p>
          </p:txBody>
        </p:sp>
        <p:sp>
          <p:nvSpPr>
            <p:cNvPr id="19" name="Szövegdoboz 18"/>
            <p:cNvSpPr txBox="1"/>
            <p:nvPr/>
          </p:nvSpPr>
          <p:spPr>
            <a:xfrm>
              <a:off x="3286136" y="2837759"/>
              <a:ext cx="2049102" cy="369332"/>
            </a:xfrm>
            <a:prstGeom prst="rect">
              <a:avLst/>
            </a:prstGeom>
            <a:solidFill>
              <a:schemeClr val="accent4">
                <a:lumMod val="60000"/>
                <a:lumOff val="40000"/>
              </a:schemeClr>
            </a:solidFill>
          </p:spPr>
          <p:txBody>
            <a:bodyPr wrap="square" rtlCol="0">
              <a:spAutoFit/>
            </a:bodyPr>
            <a:lstStyle/>
            <a:p>
              <a:pPr algn="ctr"/>
              <a:r>
                <a:rPr lang="hu-HU" dirty="0"/>
                <a:t>Bőséges izzadás</a:t>
              </a:r>
            </a:p>
          </p:txBody>
        </p:sp>
        <p:sp>
          <p:nvSpPr>
            <p:cNvPr id="20" name="Szövegdoboz 19"/>
            <p:cNvSpPr txBox="1"/>
            <p:nvPr/>
          </p:nvSpPr>
          <p:spPr>
            <a:xfrm>
              <a:off x="2366682" y="3247339"/>
              <a:ext cx="2801981" cy="369332"/>
            </a:xfrm>
            <a:prstGeom prst="rect">
              <a:avLst/>
            </a:prstGeom>
            <a:solidFill>
              <a:schemeClr val="accent2">
                <a:lumMod val="60000"/>
                <a:lumOff val="40000"/>
              </a:schemeClr>
            </a:solidFill>
          </p:spPr>
          <p:txBody>
            <a:bodyPr wrap="square" rtlCol="0">
              <a:spAutoFit/>
            </a:bodyPr>
            <a:lstStyle/>
            <a:p>
              <a:pPr algn="ctr"/>
              <a:r>
                <a:rPr lang="hu-HU" dirty="0"/>
                <a:t>Lokalizált izomgörcsök</a:t>
              </a:r>
            </a:p>
          </p:txBody>
        </p:sp>
        <p:sp>
          <p:nvSpPr>
            <p:cNvPr id="21" name="Szövegdoboz 20"/>
            <p:cNvSpPr txBox="1"/>
            <p:nvPr/>
          </p:nvSpPr>
          <p:spPr>
            <a:xfrm>
              <a:off x="2388795" y="4036475"/>
              <a:ext cx="2640405" cy="369332"/>
            </a:xfrm>
            <a:prstGeom prst="rect">
              <a:avLst/>
            </a:prstGeom>
            <a:solidFill>
              <a:schemeClr val="accent4">
                <a:lumMod val="40000"/>
                <a:lumOff val="60000"/>
              </a:schemeClr>
            </a:solidFill>
          </p:spPr>
          <p:txBody>
            <a:bodyPr wrap="square" rtlCol="0">
              <a:spAutoFit/>
            </a:bodyPr>
            <a:lstStyle/>
            <a:p>
              <a:pPr algn="ctr"/>
              <a:r>
                <a:rPr lang="hu-HU" dirty="0"/>
                <a:t>Hő görcsök</a:t>
              </a:r>
            </a:p>
          </p:txBody>
        </p:sp>
        <p:sp>
          <p:nvSpPr>
            <p:cNvPr id="22" name="Szövegdoboz 21"/>
            <p:cNvSpPr txBox="1"/>
            <p:nvPr/>
          </p:nvSpPr>
          <p:spPr>
            <a:xfrm>
              <a:off x="5404016" y="4020081"/>
              <a:ext cx="2700077" cy="369332"/>
            </a:xfrm>
            <a:prstGeom prst="rect">
              <a:avLst/>
            </a:prstGeom>
            <a:solidFill>
              <a:schemeClr val="accent2">
                <a:lumMod val="60000"/>
                <a:lumOff val="40000"/>
              </a:schemeClr>
            </a:solidFill>
          </p:spPr>
          <p:txBody>
            <a:bodyPr wrap="square" rtlCol="0">
              <a:spAutoFit/>
            </a:bodyPr>
            <a:lstStyle/>
            <a:p>
              <a:pPr algn="ctr"/>
              <a:r>
                <a:rPr lang="hu-HU" dirty="0"/>
                <a:t>Hőkimerülés</a:t>
              </a:r>
            </a:p>
          </p:txBody>
        </p:sp>
        <p:sp>
          <p:nvSpPr>
            <p:cNvPr id="23" name="Szövegdoboz 22"/>
            <p:cNvSpPr txBox="1"/>
            <p:nvPr/>
          </p:nvSpPr>
          <p:spPr>
            <a:xfrm>
              <a:off x="8516471" y="4020081"/>
              <a:ext cx="2590800" cy="369332"/>
            </a:xfrm>
            <a:prstGeom prst="rect">
              <a:avLst/>
            </a:prstGeom>
            <a:solidFill>
              <a:schemeClr val="accent2"/>
            </a:solidFill>
          </p:spPr>
          <p:txBody>
            <a:bodyPr wrap="square" rtlCol="0">
              <a:spAutoFit/>
            </a:bodyPr>
            <a:lstStyle/>
            <a:p>
              <a:pPr algn="ctr"/>
              <a:r>
                <a:rPr lang="hu-HU" dirty="0"/>
                <a:t>Hőguta</a:t>
              </a:r>
            </a:p>
          </p:txBody>
        </p:sp>
        <p:sp>
          <p:nvSpPr>
            <p:cNvPr id="24" name="Szövegdoboz 23"/>
            <p:cNvSpPr txBox="1"/>
            <p:nvPr/>
          </p:nvSpPr>
          <p:spPr>
            <a:xfrm>
              <a:off x="741903" y="4020081"/>
              <a:ext cx="1535132" cy="369332"/>
            </a:xfrm>
            <a:prstGeom prst="rect">
              <a:avLst/>
            </a:prstGeom>
            <a:solidFill>
              <a:schemeClr val="accent4">
                <a:lumMod val="40000"/>
                <a:lumOff val="60000"/>
              </a:schemeClr>
            </a:solidFill>
          </p:spPr>
          <p:txBody>
            <a:bodyPr wrap="square" rtlCol="0">
              <a:spAutoFit/>
            </a:bodyPr>
            <a:lstStyle/>
            <a:p>
              <a:r>
                <a:rPr lang="hu-HU" dirty="0"/>
                <a:t>Hőbetegség</a:t>
              </a:r>
            </a:p>
          </p:txBody>
        </p:sp>
        <p:sp>
          <p:nvSpPr>
            <p:cNvPr id="25" name="Szövegdoboz 24"/>
            <p:cNvSpPr txBox="1"/>
            <p:nvPr/>
          </p:nvSpPr>
          <p:spPr>
            <a:xfrm>
              <a:off x="2418535" y="4882466"/>
              <a:ext cx="7272312" cy="369332"/>
            </a:xfrm>
            <a:prstGeom prst="rect">
              <a:avLst/>
            </a:prstGeom>
            <a:solidFill>
              <a:srgbClr val="FF6600"/>
            </a:solidFill>
          </p:spPr>
          <p:txBody>
            <a:bodyPr wrap="square" rtlCol="0">
              <a:spAutoFit/>
            </a:bodyPr>
            <a:lstStyle/>
            <a:p>
              <a:pPr>
                <a:spcBef>
                  <a:spcPts val="300"/>
                </a:spcBef>
                <a:spcAft>
                  <a:spcPts val="300"/>
                </a:spcAft>
              </a:pPr>
              <a:r>
                <a:rPr lang="hu-HU" dirty="0"/>
                <a:t>Előre nem látható átalakulás az egyik kórállapotból a másikba</a:t>
              </a:r>
            </a:p>
          </p:txBody>
        </p:sp>
        <p:sp>
          <p:nvSpPr>
            <p:cNvPr id="26" name="Szövegdoboz 25"/>
            <p:cNvSpPr txBox="1"/>
            <p:nvPr/>
          </p:nvSpPr>
          <p:spPr>
            <a:xfrm>
              <a:off x="633111" y="353492"/>
              <a:ext cx="2879002" cy="369332"/>
            </a:xfrm>
            <a:prstGeom prst="rect">
              <a:avLst/>
            </a:prstGeom>
            <a:solidFill>
              <a:schemeClr val="bg1"/>
            </a:solidFill>
            <a:ln>
              <a:solidFill>
                <a:schemeClr val="tx1"/>
              </a:solidFill>
            </a:ln>
          </p:spPr>
          <p:txBody>
            <a:bodyPr wrap="square" rtlCol="0">
              <a:spAutoFit/>
            </a:bodyPr>
            <a:lstStyle/>
            <a:p>
              <a:r>
                <a:rPr lang="hu-HU" b="1" dirty="0"/>
                <a:t>Figyelmeztető jelek, tünetek</a:t>
              </a:r>
            </a:p>
          </p:txBody>
        </p:sp>
        <p:sp>
          <p:nvSpPr>
            <p:cNvPr id="27" name="Szövegdoboz 26"/>
            <p:cNvSpPr txBox="1"/>
            <p:nvPr/>
          </p:nvSpPr>
          <p:spPr>
            <a:xfrm>
              <a:off x="5196062" y="759856"/>
              <a:ext cx="1697797" cy="369332"/>
            </a:xfrm>
            <a:prstGeom prst="rect">
              <a:avLst/>
            </a:prstGeom>
            <a:solidFill>
              <a:srgbClr val="FFCC66"/>
            </a:solidFill>
          </p:spPr>
          <p:txBody>
            <a:bodyPr wrap="square" rtlCol="0">
              <a:spAutoFit/>
            </a:bodyPr>
            <a:lstStyle/>
            <a:p>
              <a:pPr algn="ctr"/>
              <a:r>
                <a:rPr lang="hu-HU" dirty="0"/>
                <a:t>Hidegrázás</a:t>
              </a:r>
            </a:p>
          </p:txBody>
        </p:sp>
        <p:sp>
          <p:nvSpPr>
            <p:cNvPr id="28" name="Szövegdoboz 27"/>
            <p:cNvSpPr txBox="1"/>
            <p:nvPr/>
          </p:nvSpPr>
          <p:spPr>
            <a:xfrm>
              <a:off x="6026727" y="1975374"/>
              <a:ext cx="4243912" cy="369332"/>
            </a:xfrm>
            <a:prstGeom prst="rect">
              <a:avLst/>
            </a:prstGeom>
            <a:solidFill>
              <a:srgbClr val="FFCC66"/>
            </a:solidFill>
          </p:spPr>
          <p:txBody>
            <a:bodyPr wrap="square" rtlCol="0">
              <a:spAutoFit/>
            </a:bodyPr>
            <a:lstStyle/>
            <a:p>
              <a:pPr algn="ctr"/>
              <a:r>
                <a:rPr lang="hu-HU" dirty="0"/>
                <a:t>Agresszivitás, nyugtalanság, zavartság</a:t>
              </a:r>
            </a:p>
          </p:txBody>
        </p:sp>
        <p:sp>
          <p:nvSpPr>
            <p:cNvPr id="29" name="Szövegdoboz 28"/>
            <p:cNvSpPr txBox="1"/>
            <p:nvPr/>
          </p:nvSpPr>
          <p:spPr>
            <a:xfrm>
              <a:off x="3767672" y="5664798"/>
              <a:ext cx="4620236" cy="400110"/>
            </a:xfrm>
            <a:prstGeom prst="rect">
              <a:avLst/>
            </a:prstGeom>
            <a:solidFill>
              <a:schemeClr val="bg1"/>
            </a:solidFill>
            <a:ln>
              <a:solidFill>
                <a:schemeClr val="tx1"/>
              </a:solidFill>
            </a:ln>
          </p:spPr>
          <p:txBody>
            <a:bodyPr wrap="square" rtlCol="0">
              <a:spAutoFit/>
            </a:bodyPr>
            <a:lstStyle/>
            <a:p>
              <a:pPr algn="ctr"/>
              <a:r>
                <a:rPr lang="hu-HU" sz="2000" dirty="0"/>
                <a:t>A hőséggel kapcsolatos kórképek tünetei</a:t>
              </a:r>
            </a:p>
          </p:txBody>
        </p:sp>
      </p:grpSp>
    </p:spTree>
    <p:extLst>
      <p:ext uri="{BB962C8B-B14F-4D97-AF65-F5344CB8AC3E}">
        <p14:creationId xmlns:p14="http://schemas.microsoft.com/office/powerpoint/2010/main" val="25856442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ím 1"/>
          <p:cNvSpPr>
            <a:spLocks noGrp="1"/>
          </p:cNvSpPr>
          <p:nvPr>
            <p:ph type="title"/>
          </p:nvPr>
        </p:nvSpPr>
        <p:spPr>
          <a:xfrm>
            <a:off x="831850" y="1709738"/>
            <a:ext cx="10515600" cy="2557462"/>
          </a:xfrm>
        </p:spPr>
        <p:txBody>
          <a:bodyPr rtlCol="0">
            <a:noAutofit/>
          </a:bodyPr>
          <a:lstStyle/>
          <a:p>
            <a:pPr algn="ctr" rtl="0">
              <a:lnSpc>
                <a:spcPct val="150000"/>
              </a:lnSpc>
            </a:pPr>
            <a:r>
              <a:rPr lang="hu" sz="5600" dirty="0"/>
              <a:t>A hőguta </a:t>
            </a:r>
            <a:r>
              <a:rPr lang="hu" sz="5600" dirty="0" smtClean="0"/>
              <a:t>diagnózisa</a:t>
            </a:r>
            <a:br>
              <a:rPr lang="hu" sz="5600" dirty="0" smtClean="0"/>
            </a:br>
            <a:r>
              <a:rPr lang="hu" sz="5600" dirty="0" smtClean="0"/>
              <a:t>és </a:t>
            </a:r>
            <a:r>
              <a:rPr lang="hu" sz="5600" dirty="0"/>
              <a:t>kezelése</a:t>
            </a:r>
            <a:endParaRPr lang="hu-HU" sz="5600" dirty="0"/>
          </a:p>
        </p:txBody>
      </p:sp>
    </p:spTree>
    <p:extLst>
      <p:ext uri="{BB962C8B-B14F-4D97-AF65-F5344CB8AC3E}">
        <p14:creationId xmlns:p14="http://schemas.microsoft.com/office/powerpoint/2010/main" val="29667839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a:solidFill>
                  <a:schemeClr val="tx1"/>
                </a:solidFill>
              </a:rPr>
              <a:t>A magas testhőmérséklet és az akut fertőzés összehasonlítása</a:t>
            </a:r>
            <a:endParaRPr lang="hu-HU" dirty="0">
              <a:solidFill>
                <a:schemeClr val="tx1"/>
              </a:solidFill>
            </a:endParaRPr>
          </a:p>
        </p:txBody>
      </p:sp>
      <p:graphicFrame>
        <p:nvGraphicFramePr>
          <p:cNvPr id="4" name="Tartalom helye 3"/>
          <p:cNvGraphicFramePr>
            <a:graphicFrameLocks noGrp="1"/>
          </p:cNvGraphicFramePr>
          <p:nvPr>
            <p:ph idx="1"/>
            <p:extLst>
              <p:ext uri="{D42A27DB-BD31-4B8C-83A1-F6EECF244321}">
                <p14:modId xmlns:p14="http://schemas.microsoft.com/office/powerpoint/2010/main" val="2942990839"/>
              </p:ext>
            </p:extLst>
          </p:nvPr>
        </p:nvGraphicFramePr>
        <p:xfrm>
          <a:off x="192088" y="935038"/>
          <a:ext cx="11896725" cy="5125720"/>
        </p:xfrm>
        <a:graphic>
          <a:graphicData uri="http://schemas.openxmlformats.org/drawingml/2006/table">
            <a:tbl>
              <a:tblPr firstRow="1" bandRow="1">
                <a:tableStyleId>{5C22544A-7EE6-4342-B048-85BDC9FD1C3A}</a:tableStyleId>
              </a:tblPr>
              <a:tblGrid>
                <a:gridCol w="3965575">
                  <a:extLst>
                    <a:ext uri="{9D8B030D-6E8A-4147-A177-3AD203B41FA5}">
                      <a16:colId xmlns:a16="http://schemas.microsoft.com/office/drawing/2014/main" val="2576346522"/>
                    </a:ext>
                  </a:extLst>
                </a:gridCol>
                <a:gridCol w="3965575">
                  <a:extLst>
                    <a:ext uri="{9D8B030D-6E8A-4147-A177-3AD203B41FA5}">
                      <a16:colId xmlns:a16="http://schemas.microsoft.com/office/drawing/2014/main" val="1979755328"/>
                    </a:ext>
                  </a:extLst>
                </a:gridCol>
                <a:gridCol w="3965575">
                  <a:extLst>
                    <a:ext uri="{9D8B030D-6E8A-4147-A177-3AD203B41FA5}">
                      <a16:colId xmlns:a16="http://schemas.microsoft.com/office/drawing/2014/main" val="1067510954"/>
                    </a:ext>
                  </a:extLst>
                </a:gridCol>
              </a:tblGrid>
              <a:tr h="370840">
                <a:tc>
                  <a:txBody>
                    <a:bodyPr/>
                    <a:lstStyle/>
                    <a:p>
                      <a:pPr rtl="0"/>
                      <a:endParaRPr lang="hu-HU" noProof="0" dirty="0"/>
                    </a:p>
                  </a:txBody>
                  <a:tcPr/>
                </a:tc>
                <a:tc>
                  <a:txBody>
                    <a:bodyPr/>
                    <a:lstStyle/>
                    <a:p>
                      <a:pPr rtl="0"/>
                      <a:r>
                        <a:rPr lang="hu-HU" noProof="0" dirty="0" err="1" smtClean="0"/>
                        <a:t>Hypertermia</a:t>
                      </a:r>
                      <a:endParaRPr lang="hu-HU" noProof="0" dirty="0"/>
                    </a:p>
                  </a:txBody>
                  <a:tcPr/>
                </a:tc>
                <a:tc>
                  <a:txBody>
                    <a:bodyPr/>
                    <a:lstStyle/>
                    <a:p>
                      <a:pPr rtl="0"/>
                      <a:r>
                        <a:rPr lang="hu-HU" noProof="0" dirty="0" smtClean="0"/>
                        <a:t>Akut fertőzés</a:t>
                      </a:r>
                      <a:endParaRPr lang="hu-HU" noProof="0" dirty="0"/>
                    </a:p>
                  </a:txBody>
                  <a:tcPr/>
                </a:tc>
                <a:extLst>
                  <a:ext uri="{0D108BD9-81ED-4DB2-BD59-A6C34878D82A}">
                    <a16:rowId xmlns:a16="http://schemas.microsoft.com/office/drawing/2014/main" val="171852272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noProof="0" dirty="0" smtClean="0"/>
                        <a:t>Testhőmérséklet:</a:t>
                      </a:r>
                    </a:p>
                    <a:p>
                      <a:pPr rtl="0"/>
                      <a:endParaRPr lang="hu-HU"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noProof="0" dirty="0" smtClean="0"/>
                        <a:t>magas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hu-HU"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noProof="0" dirty="0" smtClean="0"/>
                        <a:t>Magas (remegés)</a:t>
                      </a:r>
                      <a:endParaRPr lang="hu-HU" noProof="0" dirty="0"/>
                    </a:p>
                  </a:txBody>
                  <a:tcPr/>
                </a:tc>
                <a:extLst>
                  <a:ext uri="{0D108BD9-81ED-4DB2-BD59-A6C34878D82A}">
                    <a16:rowId xmlns:a16="http://schemas.microsoft.com/office/drawing/2014/main" val="2556984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noProof="0" dirty="0" smtClean="0"/>
                        <a:t>Bőrhőmérséklet:</a:t>
                      </a:r>
                    </a:p>
                    <a:p>
                      <a:pPr rtl="0"/>
                      <a:endParaRPr lang="hu-HU"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0" i="0" u="none" strike="noStrike" cap="none" normalizeH="0" noProof="0" dirty="0" smtClean="0">
                          <a:ln>
                            <a:noFill/>
                          </a:ln>
                          <a:solidFill>
                            <a:schemeClr val="tx1"/>
                          </a:solidFill>
                          <a:effectLst/>
                          <a:latin typeface="Times New Roman" pitchFamily="18" charset="0"/>
                          <a:cs typeface="Times New Roman" pitchFamily="18" charset="0"/>
                        </a:rPr>
                        <a:t>↑↑↑↑≥38,5°C, vörös, forró száraz</a:t>
                      </a:r>
                      <a:endParaRPr lang="hu-HU" noProof="0" dirty="0" smtClean="0"/>
                    </a:p>
                    <a:p>
                      <a:pPr rtl="0"/>
                      <a:endParaRPr lang="hu-HU"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0" i="0" u="none" strike="noStrike" cap="none" normalizeH="0" noProof="0" dirty="0" smtClean="0">
                          <a:ln>
                            <a:noFill/>
                          </a:ln>
                          <a:solidFill>
                            <a:schemeClr val="tx1"/>
                          </a:solidFill>
                          <a:effectLst/>
                          <a:latin typeface="Times New Roman" pitchFamily="18" charset="0"/>
                          <a:cs typeface="Times New Roman" pitchFamily="18" charset="0"/>
                        </a:rPr>
                        <a:t>↑↑↑≥38,5°C, nedves, forró</a:t>
                      </a:r>
                      <a:endParaRPr lang="hu-HU" noProof="0" dirty="0" smtClean="0"/>
                    </a:p>
                    <a:p>
                      <a:pPr rtl="0"/>
                      <a:endParaRPr lang="hu-HU" noProof="0" dirty="0"/>
                    </a:p>
                  </a:txBody>
                  <a:tcPr/>
                </a:tc>
                <a:extLst>
                  <a:ext uri="{0D108BD9-81ED-4DB2-BD59-A6C34878D82A}">
                    <a16:rowId xmlns:a16="http://schemas.microsoft.com/office/drawing/2014/main" val="39939262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noProof="0" dirty="0" smtClean="0"/>
                        <a:t>Vérnyomás:</a:t>
                      </a:r>
                    </a:p>
                    <a:p>
                      <a:pPr rtl="0"/>
                      <a:endParaRPr lang="hu-HU"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noProof="0" dirty="0" smtClean="0"/>
                        <a:t>alacsony</a:t>
                      </a:r>
                    </a:p>
                    <a:p>
                      <a:pPr rtl="0"/>
                      <a:endParaRPr lang="hu-HU"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noProof="0" dirty="0" smtClean="0"/>
                        <a:t>Kezdetben normális, később alacsony</a:t>
                      </a:r>
                    </a:p>
                    <a:p>
                      <a:pPr rtl="0"/>
                      <a:endParaRPr lang="hu-HU" noProof="0" dirty="0"/>
                    </a:p>
                  </a:txBody>
                  <a:tcPr/>
                </a:tc>
                <a:extLst>
                  <a:ext uri="{0D108BD9-81ED-4DB2-BD59-A6C34878D82A}">
                    <a16:rowId xmlns:a16="http://schemas.microsoft.com/office/drawing/2014/main" val="110713625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noProof="0" dirty="0" smtClean="0"/>
                        <a:t>Fertőzési paraméterek (CRP, BSG, </a:t>
                      </a:r>
                      <a:r>
                        <a:rPr lang="hu-HU" noProof="0" dirty="0" err="1" smtClean="0"/>
                        <a:t>leukocitózis</a:t>
                      </a:r>
                      <a:r>
                        <a:rPr lang="hu-HU" noProof="0" dirty="0" smtClean="0"/>
                        <a:t>):</a:t>
                      </a:r>
                    </a:p>
                    <a:p>
                      <a:pPr rtl="0"/>
                      <a:endParaRPr lang="hu-HU" noProof="0" dirty="0"/>
                    </a:p>
                  </a:txBody>
                  <a:tcPr/>
                </a:tc>
                <a:tc>
                  <a:txBody>
                    <a:bodyPr/>
                    <a:lstStyle/>
                    <a:p>
                      <a:pPr rtl="0"/>
                      <a:r>
                        <a:rPr lang="hu-HU" noProof="0" dirty="0" smtClean="0"/>
                        <a:t>nem emelkedett</a:t>
                      </a:r>
                      <a:endParaRPr lang="hu-HU" noProof="0" dirty="0"/>
                    </a:p>
                  </a:txBody>
                  <a:tcPr/>
                </a:tc>
                <a:tc>
                  <a:txBody>
                    <a:bodyPr/>
                    <a:lstStyle/>
                    <a:p>
                      <a:pPr rtl="0"/>
                      <a:r>
                        <a:rPr lang="hu-HU" noProof="0" dirty="0" smtClean="0"/>
                        <a:t>emelkedett</a:t>
                      </a:r>
                      <a:endParaRPr lang="hu-HU" noProof="0" dirty="0"/>
                    </a:p>
                  </a:txBody>
                  <a:tcPr/>
                </a:tc>
                <a:extLst>
                  <a:ext uri="{0D108BD9-81ED-4DB2-BD59-A6C34878D82A}">
                    <a16:rowId xmlns:a16="http://schemas.microsoft.com/office/drawing/2014/main" val="2833024260"/>
                  </a:ext>
                </a:extLst>
              </a:tr>
              <a:tr h="370840">
                <a:tc>
                  <a:txBody>
                    <a:bodyPr/>
                    <a:lstStyle/>
                    <a:p>
                      <a:pPr rtl="0"/>
                      <a:r>
                        <a:rPr lang="hu-HU" noProof="0" dirty="0" smtClean="0"/>
                        <a:t>Vizelet kiválasztás</a:t>
                      </a:r>
                      <a:endParaRPr lang="hu-HU" noProof="0" dirty="0"/>
                    </a:p>
                  </a:txBody>
                  <a:tcPr/>
                </a:tc>
                <a:tc>
                  <a:txBody>
                    <a:bodyPr/>
                    <a:lstStyle/>
                    <a:p>
                      <a:pPr rtl="0"/>
                      <a:r>
                        <a:rPr lang="hu-HU" noProof="0" dirty="0" smtClean="0"/>
                        <a:t>jelentősen csökkent</a:t>
                      </a:r>
                      <a:endParaRPr lang="hu-HU" noProof="0" dirty="0"/>
                    </a:p>
                  </a:txBody>
                  <a:tcPr/>
                </a:tc>
                <a:tc>
                  <a:txBody>
                    <a:bodyPr/>
                    <a:lstStyle/>
                    <a:p>
                      <a:pPr rtl="0"/>
                      <a:r>
                        <a:rPr lang="hu-HU" noProof="0" dirty="0" smtClean="0"/>
                        <a:t>Kezdetben normális, később enyhén csökkenő</a:t>
                      </a:r>
                      <a:endParaRPr lang="hu-HU" noProof="0" dirty="0"/>
                    </a:p>
                  </a:txBody>
                  <a:tcPr/>
                </a:tc>
                <a:extLst>
                  <a:ext uri="{0D108BD9-81ED-4DB2-BD59-A6C34878D82A}">
                    <a16:rowId xmlns:a16="http://schemas.microsoft.com/office/drawing/2014/main" val="1441817282"/>
                  </a:ext>
                </a:extLst>
              </a:tr>
              <a:tr h="370840">
                <a:tc>
                  <a:txBody>
                    <a:bodyPr/>
                    <a:lstStyle/>
                    <a:p>
                      <a:pPr rtl="0"/>
                      <a:r>
                        <a:rPr lang="hu-HU" noProof="0" dirty="0" smtClean="0"/>
                        <a:t>Válasz megfelelő elektrolit- és folyadékbevitel után:</a:t>
                      </a:r>
                      <a:endParaRPr lang="hu-HU"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noProof="0" dirty="0" smtClean="0"/>
                        <a:t>gyors </a:t>
                      </a:r>
                      <a:r>
                        <a:rPr lang="hu-HU" noProof="0" dirty="0" err="1" smtClean="0"/>
                        <a:t>normalizáció</a:t>
                      </a:r>
                      <a:endParaRPr lang="hu-HU" noProof="0" dirty="0" smtClean="0"/>
                    </a:p>
                    <a:p>
                      <a:pPr rtl="0"/>
                      <a:endParaRPr lang="hu-HU" noProof="0" dirty="0"/>
                    </a:p>
                  </a:txBody>
                  <a:tcPr/>
                </a:tc>
                <a:tc>
                  <a:txBody>
                    <a:bodyPr/>
                    <a:lstStyle/>
                    <a:p>
                      <a:pPr rtl="0"/>
                      <a:r>
                        <a:rPr lang="hu-HU" noProof="0" dirty="0" smtClean="0"/>
                        <a:t>Minimális javulás</a:t>
                      </a:r>
                      <a:endParaRPr lang="hu-HU" noProof="0" dirty="0"/>
                    </a:p>
                  </a:txBody>
                  <a:tcPr/>
                </a:tc>
                <a:extLst>
                  <a:ext uri="{0D108BD9-81ED-4DB2-BD59-A6C34878D82A}">
                    <a16:rowId xmlns:a16="http://schemas.microsoft.com/office/drawing/2014/main" val="3524130678"/>
                  </a:ext>
                </a:extLst>
              </a:tr>
              <a:tr h="370840">
                <a:tc>
                  <a:txBody>
                    <a:bodyPr/>
                    <a:lstStyle/>
                    <a:p>
                      <a:pPr rtl="0"/>
                      <a:r>
                        <a:rPr lang="hu-HU" noProof="0" dirty="0" smtClean="0"/>
                        <a:t>Válasz a lázcsillapító gyógyszerekre:</a:t>
                      </a:r>
                      <a:endParaRPr lang="hu-HU"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noProof="0" dirty="0" smtClean="0"/>
                        <a:t>Nincs vagy nagyon csekély javulás</a:t>
                      </a:r>
                    </a:p>
                    <a:p>
                      <a:pPr rtl="0"/>
                      <a:endParaRPr lang="hu-HU" noProof="0" dirty="0"/>
                    </a:p>
                  </a:txBody>
                  <a:tcPr/>
                </a:tc>
                <a:tc>
                  <a:txBody>
                    <a:bodyPr/>
                    <a:lstStyle/>
                    <a:p>
                      <a:pPr rtl="0"/>
                      <a:r>
                        <a:rPr lang="hu-HU" noProof="0" dirty="0" smtClean="0"/>
                        <a:t>Gyors javulás</a:t>
                      </a:r>
                      <a:endParaRPr lang="hu-HU" noProof="0" dirty="0"/>
                    </a:p>
                  </a:txBody>
                  <a:tcPr/>
                </a:tc>
                <a:extLst>
                  <a:ext uri="{0D108BD9-81ED-4DB2-BD59-A6C34878D82A}">
                    <a16:rowId xmlns:a16="http://schemas.microsoft.com/office/drawing/2014/main" val="3585037783"/>
                  </a:ext>
                </a:extLst>
              </a:tr>
            </a:tbl>
          </a:graphicData>
        </a:graphic>
      </p:graphicFrame>
      <p:sp>
        <p:nvSpPr>
          <p:cNvPr id="3" name="Téglalap 2"/>
          <p:cNvSpPr/>
          <p:nvPr/>
        </p:nvSpPr>
        <p:spPr>
          <a:xfrm>
            <a:off x="192088" y="5791518"/>
            <a:ext cx="11896725" cy="461665"/>
          </a:xfrm>
          <a:prstGeom prst="rect">
            <a:avLst/>
          </a:prstGeom>
        </p:spPr>
        <p:txBody>
          <a:bodyPr wrap="square" rtlCol="0">
            <a:spAutoFit/>
          </a:bodyPr>
          <a:lstStyle/>
          <a:p>
            <a:pPr rtl="0"/>
            <a:r>
              <a:rPr lang="hu" sz="1200" i="1"/>
              <a:t>Forrás: Közegészségügyi tanácsok a hőség egészségügyi hatásainak megelőzéséről. WHO/EURO:2011-2510-42266-5869. https://www.who.int/publications/i/item/public-health-advice-on-preventing-health-effects-of-heat</a:t>
            </a:r>
          </a:p>
        </p:txBody>
      </p:sp>
    </p:spTree>
    <p:extLst>
      <p:ext uri="{BB962C8B-B14F-4D97-AF65-F5344CB8AC3E}">
        <p14:creationId xmlns:p14="http://schemas.microsoft.com/office/powerpoint/2010/main" val="4932586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a:solidFill>
                  <a:schemeClr val="tx1"/>
                </a:solidFill>
              </a:rPr>
              <a:t>A hőkimerülés és a hőguta összehasonlítása</a:t>
            </a:r>
            <a:endParaRPr lang="hu-HU" dirty="0">
              <a:solidFill>
                <a:schemeClr val="tx1"/>
              </a:solidFill>
            </a:endParaRPr>
          </a:p>
        </p:txBody>
      </p:sp>
      <p:graphicFrame>
        <p:nvGraphicFramePr>
          <p:cNvPr id="4" name="Tartalom helye 3"/>
          <p:cNvGraphicFramePr>
            <a:graphicFrameLocks noGrp="1"/>
          </p:cNvGraphicFramePr>
          <p:nvPr>
            <p:ph idx="1"/>
            <p:extLst>
              <p:ext uri="{D42A27DB-BD31-4B8C-83A1-F6EECF244321}">
                <p14:modId xmlns:p14="http://schemas.microsoft.com/office/powerpoint/2010/main" val="1693383483"/>
              </p:ext>
            </p:extLst>
          </p:nvPr>
        </p:nvGraphicFramePr>
        <p:xfrm>
          <a:off x="975335" y="1008249"/>
          <a:ext cx="9906930" cy="4587240"/>
        </p:xfrm>
        <a:graphic>
          <a:graphicData uri="http://schemas.openxmlformats.org/drawingml/2006/table">
            <a:tbl>
              <a:tblPr firstRow="1" bandRow="1">
                <a:tableStyleId>{5C22544A-7EE6-4342-B048-85BDC9FD1C3A}</a:tableStyleId>
              </a:tblPr>
              <a:tblGrid>
                <a:gridCol w="2471597">
                  <a:extLst>
                    <a:ext uri="{9D8B030D-6E8A-4147-A177-3AD203B41FA5}">
                      <a16:colId xmlns:a16="http://schemas.microsoft.com/office/drawing/2014/main" val="2875164911"/>
                    </a:ext>
                  </a:extLst>
                </a:gridCol>
                <a:gridCol w="3322622">
                  <a:extLst>
                    <a:ext uri="{9D8B030D-6E8A-4147-A177-3AD203B41FA5}">
                      <a16:colId xmlns:a16="http://schemas.microsoft.com/office/drawing/2014/main" val="1225248234"/>
                    </a:ext>
                  </a:extLst>
                </a:gridCol>
                <a:gridCol w="4112711">
                  <a:extLst>
                    <a:ext uri="{9D8B030D-6E8A-4147-A177-3AD203B41FA5}">
                      <a16:colId xmlns:a16="http://schemas.microsoft.com/office/drawing/2014/main" val="31864348"/>
                    </a:ext>
                  </a:extLst>
                </a:gridCol>
              </a:tblGrid>
              <a:tr h="370840">
                <a:tc>
                  <a:txBody>
                    <a:bodyPr/>
                    <a:lstStyle/>
                    <a:p>
                      <a:pPr rtl="0"/>
                      <a:endParaRPr lang="hu-HU" noProof="0" dirty="0"/>
                    </a:p>
                  </a:txBody>
                  <a:tcPr/>
                </a:tc>
                <a:tc>
                  <a:txBody>
                    <a:bodyPr/>
                    <a:lstStyle/>
                    <a:p>
                      <a:pPr rtl="0"/>
                      <a:r>
                        <a:rPr lang="hu-HU" noProof="0" dirty="0" smtClean="0"/>
                        <a:t>A hőkimerülés jelei</a:t>
                      </a:r>
                      <a:endParaRPr lang="hu-HU" noProof="0" dirty="0"/>
                    </a:p>
                  </a:txBody>
                  <a:tcPr/>
                </a:tc>
                <a:tc>
                  <a:txBody>
                    <a:bodyPr/>
                    <a:lstStyle/>
                    <a:p>
                      <a:pPr rtl="0"/>
                      <a:r>
                        <a:rPr lang="hu-HU" noProof="0" dirty="0" smtClean="0"/>
                        <a:t>A hőguta jelei</a:t>
                      </a:r>
                      <a:endParaRPr lang="hu-HU" noProof="0" dirty="0"/>
                    </a:p>
                  </a:txBody>
                  <a:tcPr/>
                </a:tc>
                <a:extLst>
                  <a:ext uri="{0D108BD9-81ED-4DB2-BD59-A6C34878D82A}">
                    <a16:rowId xmlns:a16="http://schemas.microsoft.com/office/drawing/2014/main" val="3849010376"/>
                  </a:ext>
                </a:extLst>
              </a:tr>
              <a:tr h="370840">
                <a:tc>
                  <a:txBody>
                    <a:bodyPr/>
                    <a:lstStyle/>
                    <a:p>
                      <a:pPr rtl="0"/>
                      <a:r>
                        <a:rPr lang="hu-HU" noProof="0" dirty="0" smtClean="0"/>
                        <a:t>Bőr</a:t>
                      </a:r>
                      <a:endParaRPr lang="hu-HU" noProof="0" dirty="0"/>
                    </a:p>
                  </a:txBody>
                  <a:tcPr/>
                </a:tc>
                <a:tc>
                  <a:txBody>
                    <a:bodyPr/>
                    <a:lstStyle/>
                    <a:p>
                      <a:pPr rtl="0"/>
                      <a:r>
                        <a:rPr lang="hu-HU" noProof="0" dirty="0" smtClean="0"/>
                        <a:t>hideg és nedves</a:t>
                      </a:r>
                      <a:endParaRPr lang="hu-HU" noProof="0" dirty="0"/>
                    </a:p>
                  </a:txBody>
                  <a:tcPr/>
                </a:tc>
                <a:tc>
                  <a:txBody>
                    <a:bodyPr/>
                    <a:lstStyle/>
                    <a:p>
                      <a:pPr rtl="0"/>
                      <a:r>
                        <a:rPr lang="hu-HU" noProof="0" dirty="0" smtClean="0"/>
                        <a:t>vörös, forró és száraz</a:t>
                      </a:r>
                      <a:endParaRPr lang="hu-HU" noProof="0" dirty="0"/>
                    </a:p>
                  </a:txBody>
                  <a:tcPr/>
                </a:tc>
                <a:extLst>
                  <a:ext uri="{0D108BD9-81ED-4DB2-BD59-A6C34878D82A}">
                    <a16:rowId xmlns:a16="http://schemas.microsoft.com/office/drawing/2014/main" val="3577285470"/>
                  </a:ext>
                </a:extLst>
              </a:tr>
              <a:tr h="370840">
                <a:tc>
                  <a:txBody>
                    <a:bodyPr/>
                    <a:lstStyle/>
                    <a:p>
                      <a:pPr rtl="0"/>
                      <a:r>
                        <a:rPr lang="hu-HU" noProof="0" dirty="0" smtClean="0"/>
                        <a:t>Vérnyomás</a:t>
                      </a:r>
                      <a:endParaRPr lang="hu-HU" noProof="0" dirty="0"/>
                    </a:p>
                  </a:txBody>
                  <a:tcPr/>
                </a:tc>
                <a:tc>
                  <a:txBody>
                    <a:bodyPr/>
                    <a:lstStyle/>
                    <a:p>
                      <a:pPr rtl="0"/>
                      <a:r>
                        <a:rPr lang="hu-HU" noProof="0" dirty="0" smtClean="0"/>
                        <a:t>alacsony</a:t>
                      </a:r>
                      <a:endParaRPr lang="hu-HU" noProof="0" dirty="0"/>
                    </a:p>
                  </a:txBody>
                  <a:tcPr/>
                </a:tc>
                <a:tc>
                  <a:txBody>
                    <a:bodyPr/>
                    <a:lstStyle/>
                    <a:p>
                      <a:pPr rtl="0"/>
                      <a:r>
                        <a:rPr lang="hu-HU" noProof="0" dirty="0" smtClean="0"/>
                        <a:t>Kezdetben normális, később alacsony</a:t>
                      </a:r>
                      <a:endParaRPr lang="hu-HU" noProof="0" dirty="0"/>
                    </a:p>
                  </a:txBody>
                  <a:tcPr/>
                </a:tc>
                <a:extLst>
                  <a:ext uri="{0D108BD9-81ED-4DB2-BD59-A6C34878D82A}">
                    <a16:rowId xmlns:a16="http://schemas.microsoft.com/office/drawing/2014/main" val="274318197"/>
                  </a:ext>
                </a:extLst>
              </a:tr>
              <a:tr h="370840">
                <a:tc>
                  <a:txBody>
                    <a:bodyPr/>
                    <a:lstStyle/>
                    <a:p>
                      <a:pPr rtl="0"/>
                      <a:r>
                        <a:rPr lang="hu-HU" noProof="0" dirty="0" smtClean="0"/>
                        <a:t>Testhőmérséklet</a:t>
                      </a:r>
                      <a:endParaRPr lang="hu-HU" noProof="0" dirty="0"/>
                    </a:p>
                  </a:txBody>
                  <a:tcPr/>
                </a:tc>
                <a:tc>
                  <a:txBody>
                    <a:bodyPr/>
                    <a:lstStyle/>
                    <a:p>
                      <a:pPr rtl="0"/>
                      <a:r>
                        <a:rPr lang="hu-HU" noProof="0" dirty="0" smtClean="0"/>
                        <a:t>Normál, később csökkenő</a:t>
                      </a:r>
                      <a:endParaRPr lang="hu-HU" noProof="0" dirty="0"/>
                    </a:p>
                  </a:txBody>
                  <a:tcPr/>
                </a:tc>
                <a:tc>
                  <a:txBody>
                    <a:bodyPr/>
                    <a:lstStyle/>
                    <a:p>
                      <a:pPr rtl="0"/>
                      <a:r>
                        <a:rPr lang="hu-HU" noProof="0" dirty="0" smtClean="0"/>
                        <a:t>Nagyon magas hőmérséklet &gt;40°C, lázgörcsök lehetségesek.</a:t>
                      </a:r>
                      <a:endParaRPr lang="hu-HU" noProof="0" dirty="0"/>
                    </a:p>
                  </a:txBody>
                  <a:tcPr/>
                </a:tc>
                <a:extLst>
                  <a:ext uri="{0D108BD9-81ED-4DB2-BD59-A6C34878D82A}">
                    <a16:rowId xmlns:a16="http://schemas.microsoft.com/office/drawing/2014/main" val="3574019332"/>
                  </a:ext>
                </a:extLst>
              </a:tr>
              <a:tr h="370840">
                <a:tc>
                  <a:txBody>
                    <a:bodyPr/>
                    <a:lstStyle/>
                    <a:p>
                      <a:pPr rtl="0"/>
                      <a:r>
                        <a:rPr lang="hu-HU" noProof="0" dirty="0" smtClean="0"/>
                        <a:t>Impulzus</a:t>
                      </a:r>
                      <a:endParaRPr lang="hu-HU" noProof="0" dirty="0"/>
                    </a:p>
                  </a:txBody>
                  <a:tcPr/>
                </a:tc>
                <a:tc>
                  <a:txBody>
                    <a:bodyPr/>
                    <a:lstStyle/>
                    <a:p>
                      <a:pPr rtl="0"/>
                      <a:r>
                        <a:rPr lang="hu-HU" noProof="0" dirty="0" err="1" smtClean="0"/>
                        <a:t>tachycardia</a:t>
                      </a:r>
                      <a:endParaRPr lang="hu-HU" noProof="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noProof="0" dirty="0" err="1" smtClean="0"/>
                        <a:t>Tachycardia</a:t>
                      </a:r>
                      <a:r>
                        <a:rPr lang="hu-HU" noProof="0" dirty="0" smtClean="0"/>
                        <a:t>, gyenge pulzus</a:t>
                      </a:r>
                    </a:p>
                    <a:p>
                      <a:pPr rtl="0"/>
                      <a:endParaRPr lang="hu-HU" noProof="0" dirty="0"/>
                    </a:p>
                  </a:txBody>
                  <a:tcPr/>
                </a:tc>
                <a:extLst>
                  <a:ext uri="{0D108BD9-81ED-4DB2-BD59-A6C34878D82A}">
                    <a16:rowId xmlns:a16="http://schemas.microsoft.com/office/drawing/2014/main" val="56708613"/>
                  </a:ext>
                </a:extLst>
              </a:tr>
              <a:tr h="370840">
                <a:tc>
                  <a:txBody>
                    <a:bodyPr/>
                    <a:lstStyle/>
                    <a:p>
                      <a:pPr rtl="0"/>
                      <a:r>
                        <a:rPr lang="hu-HU" noProof="0" dirty="0" smtClean="0"/>
                        <a:t>Gyomor-bélrendszeri tünetek</a:t>
                      </a:r>
                      <a:endParaRPr lang="hu-HU" noProof="0" dirty="0"/>
                    </a:p>
                  </a:txBody>
                  <a:tcPr/>
                </a:tc>
                <a:tc>
                  <a:txBody>
                    <a:bodyPr/>
                    <a:lstStyle/>
                    <a:p>
                      <a:pPr rtl="0"/>
                      <a:r>
                        <a:rPr lang="hu-HU" noProof="0" dirty="0" smtClean="0"/>
                        <a:t>Étvágytalanság, émelygés, hányinger, hányás</a:t>
                      </a:r>
                      <a:endParaRPr lang="hu-HU" noProof="0" dirty="0"/>
                    </a:p>
                  </a:txBody>
                  <a:tcPr/>
                </a:tc>
                <a:tc>
                  <a:txBody>
                    <a:bodyPr/>
                    <a:lstStyle/>
                    <a:p>
                      <a:pPr rtl="0"/>
                      <a:r>
                        <a:rPr lang="hu-HU" noProof="0" dirty="0" err="1" smtClean="0"/>
                        <a:t>nausea</a:t>
                      </a:r>
                      <a:endParaRPr lang="hu-HU" noProof="0" dirty="0"/>
                    </a:p>
                  </a:txBody>
                  <a:tcPr/>
                </a:tc>
                <a:extLst>
                  <a:ext uri="{0D108BD9-81ED-4DB2-BD59-A6C34878D82A}">
                    <a16:rowId xmlns:a16="http://schemas.microsoft.com/office/drawing/2014/main" val="3684603990"/>
                  </a:ext>
                </a:extLst>
              </a:tr>
              <a:tr h="370840">
                <a:tc>
                  <a:txBody>
                    <a:bodyPr/>
                    <a:lstStyle/>
                    <a:p>
                      <a:pPr rtl="0"/>
                      <a:r>
                        <a:rPr lang="hu-HU" noProof="0" dirty="0" smtClean="0"/>
                        <a:t>Neurológiai tünetek</a:t>
                      </a:r>
                      <a:endParaRPr lang="hu-HU" noProof="0" dirty="0"/>
                    </a:p>
                  </a:txBody>
                  <a:tcPr/>
                </a:tc>
                <a:tc>
                  <a:txBody>
                    <a:bodyPr/>
                    <a:lstStyle/>
                    <a:p>
                      <a:pPr rtl="0"/>
                      <a:r>
                        <a:rPr lang="hu-HU" noProof="0" dirty="0" smtClean="0"/>
                        <a:t>Gyengeség, szédülés, fáradtság, összeesés</a:t>
                      </a:r>
                      <a:endParaRPr lang="hu-HU" noProof="0" dirty="0"/>
                    </a:p>
                  </a:txBody>
                  <a:tcPr/>
                </a:tc>
                <a:tc>
                  <a:txBody>
                    <a:bodyPr/>
                    <a:lstStyle/>
                    <a:p>
                      <a:pPr rtl="0"/>
                      <a:r>
                        <a:rPr lang="hu-HU" noProof="0" dirty="0" smtClean="0"/>
                        <a:t>Váltakozó fejfájás, ébrenlét és ájulás (agyödéma!) lehetséges.</a:t>
                      </a:r>
                      <a:endParaRPr lang="hu-HU" noProof="0" dirty="0"/>
                    </a:p>
                  </a:txBody>
                  <a:tcPr/>
                </a:tc>
                <a:extLst>
                  <a:ext uri="{0D108BD9-81ED-4DB2-BD59-A6C34878D82A}">
                    <a16:rowId xmlns:a16="http://schemas.microsoft.com/office/drawing/2014/main" val="1337717207"/>
                  </a:ext>
                </a:extLst>
              </a:tr>
              <a:tr h="370840">
                <a:tc>
                  <a:txBody>
                    <a:bodyPr/>
                    <a:lstStyle/>
                    <a:p>
                      <a:pPr rtl="0"/>
                      <a:r>
                        <a:rPr lang="hu-HU" noProof="0" dirty="0" smtClean="0"/>
                        <a:t>Eredmény</a:t>
                      </a:r>
                      <a:endParaRPr lang="hu-HU" noProof="0" dirty="0"/>
                    </a:p>
                  </a:txBody>
                  <a:tcPr/>
                </a:tc>
                <a:tc>
                  <a:txBody>
                    <a:bodyPr/>
                    <a:lstStyle/>
                    <a:p>
                      <a:pPr rtl="0"/>
                      <a:r>
                        <a:rPr lang="hu-HU" noProof="0" dirty="0" smtClean="0"/>
                        <a:t>Gyorsan kialakuló, rövid időtartamú, ha megfelelően beavatkoznak.</a:t>
                      </a:r>
                      <a:endParaRPr lang="hu-HU" noProof="0" dirty="0"/>
                    </a:p>
                  </a:txBody>
                  <a:tcPr/>
                </a:tc>
                <a:tc>
                  <a:txBody>
                    <a:bodyPr/>
                    <a:lstStyle/>
                    <a:p>
                      <a:pPr rtl="0"/>
                      <a:r>
                        <a:rPr lang="hu-HU" noProof="0" dirty="0" smtClean="0"/>
                        <a:t>Életveszélyes állapot, akut szövődmények alakulhatnak ki.</a:t>
                      </a:r>
                      <a:endParaRPr lang="hu-HU" noProof="0" dirty="0"/>
                    </a:p>
                  </a:txBody>
                  <a:tcPr/>
                </a:tc>
                <a:extLst>
                  <a:ext uri="{0D108BD9-81ED-4DB2-BD59-A6C34878D82A}">
                    <a16:rowId xmlns:a16="http://schemas.microsoft.com/office/drawing/2014/main" val="923511473"/>
                  </a:ext>
                </a:extLst>
              </a:tr>
            </a:tbl>
          </a:graphicData>
        </a:graphic>
      </p:graphicFrame>
      <p:sp>
        <p:nvSpPr>
          <p:cNvPr id="5" name="Téglalap 4"/>
          <p:cNvSpPr/>
          <p:nvPr/>
        </p:nvSpPr>
        <p:spPr>
          <a:xfrm>
            <a:off x="192088" y="5791518"/>
            <a:ext cx="11896725" cy="461665"/>
          </a:xfrm>
          <a:prstGeom prst="rect">
            <a:avLst/>
          </a:prstGeom>
        </p:spPr>
        <p:txBody>
          <a:bodyPr wrap="square" rtlCol="0">
            <a:spAutoFit/>
          </a:bodyPr>
          <a:lstStyle/>
          <a:p>
            <a:pPr rtl="0"/>
            <a:r>
              <a:rPr lang="hu" sz="1200" i="1"/>
              <a:t>Forrás: Közegészségügyi tanácsok a hőség egészségügyi hatásainak megelőzéséről. WHO/EURO:2011-2510-42266-5869. https://www.who.int/publications/i/item/public-health-advice-on-preventing-health-effects-of-heat</a:t>
            </a:r>
          </a:p>
        </p:txBody>
      </p:sp>
    </p:spTree>
    <p:extLst>
      <p:ext uri="{BB962C8B-B14F-4D97-AF65-F5344CB8AC3E}">
        <p14:creationId xmlns:p14="http://schemas.microsoft.com/office/powerpoint/2010/main" val="37149651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95174" y="117839"/>
            <a:ext cx="11896826" cy="549635"/>
          </a:xfrm>
        </p:spPr>
        <p:txBody>
          <a:bodyPr rtlCol="0">
            <a:normAutofit/>
          </a:bodyPr>
          <a:lstStyle/>
          <a:p>
            <a:pPr rtl="0"/>
            <a:r>
              <a:rPr lang="hu" dirty="0">
                <a:solidFill>
                  <a:schemeClr val="tx1"/>
                </a:solidFill>
              </a:rPr>
              <a:t>Enyhe és közepesen súlyos hőbetegségek és </a:t>
            </a:r>
            <a:r>
              <a:rPr lang="hu" dirty="0" smtClean="0">
                <a:solidFill>
                  <a:schemeClr val="tx1"/>
                </a:solidFill>
              </a:rPr>
              <a:t>kezelésük</a:t>
            </a:r>
            <a:endParaRPr lang="hu" dirty="0">
              <a:solidFill>
                <a:schemeClr val="tx1"/>
              </a:solidFill>
            </a:endParaRPr>
          </a:p>
        </p:txBody>
      </p:sp>
      <p:graphicFrame>
        <p:nvGraphicFramePr>
          <p:cNvPr id="4" name="Tartalom helye 3"/>
          <p:cNvGraphicFramePr>
            <a:graphicFrameLocks noGrp="1"/>
          </p:cNvGraphicFramePr>
          <p:nvPr>
            <p:ph idx="1"/>
            <p:extLst>
              <p:ext uri="{D42A27DB-BD31-4B8C-83A1-F6EECF244321}">
                <p14:modId xmlns:p14="http://schemas.microsoft.com/office/powerpoint/2010/main" val="350817468"/>
              </p:ext>
            </p:extLst>
          </p:nvPr>
        </p:nvGraphicFramePr>
        <p:xfrm>
          <a:off x="183296" y="667475"/>
          <a:ext cx="11644528" cy="5646643"/>
        </p:xfrm>
        <a:graphic>
          <a:graphicData uri="http://schemas.openxmlformats.org/drawingml/2006/table">
            <a:tbl>
              <a:tblPr firstRow="1" bandRow="1">
                <a:tableStyleId>{5C22544A-7EE6-4342-B048-85BDC9FD1C3A}</a:tableStyleId>
              </a:tblPr>
              <a:tblGrid>
                <a:gridCol w="2762878">
                  <a:extLst>
                    <a:ext uri="{9D8B030D-6E8A-4147-A177-3AD203B41FA5}">
                      <a16:colId xmlns:a16="http://schemas.microsoft.com/office/drawing/2014/main" val="2142988265"/>
                    </a:ext>
                  </a:extLst>
                </a:gridCol>
                <a:gridCol w="4581417">
                  <a:extLst>
                    <a:ext uri="{9D8B030D-6E8A-4147-A177-3AD203B41FA5}">
                      <a16:colId xmlns:a16="http://schemas.microsoft.com/office/drawing/2014/main" val="2470346705"/>
                    </a:ext>
                  </a:extLst>
                </a:gridCol>
                <a:gridCol w="4300233">
                  <a:extLst>
                    <a:ext uri="{9D8B030D-6E8A-4147-A177-3AD203B41FA5}">
                      <a16:colId xmlns:a16="http://schemas.microsoft.com/office/drawing/2014/main" val="320736885"/>
                    </a:ext>
                  </a:extLst>
                </a:gridCol>
              </a:tblGrid>
              <a:tr h="351504">
                <a:tc>
                  <a:txBody>
                    <a:bodyPr/>
                    <a:lstStyle/>
                    <a:p>
                      <a:pPr rtl="0"/>
                      <a:r>
                        <a:rPr lang="hu-HU" sz="1800" b="1" i="0" u="none" strike="noStrike" kern="1200" noProof="0" dirty="0" smtClean="0">
                          <a:solidFill>
                            <a:schemeClr val="lt1"/>
                          </a:solidFill>
                          <a:latin typeface="+mn-lt"/>
                          <a:ea typeface="+mn-ea"/>
                          <a:cs typeface="+mn-cs"/>
                        </a:rPr>
                        <a:t>Állapot</a:t>
                      </a:r>
                      <a:endParaRPr lang="hu-HU" noProof="0" dirty="0"/>
                    </a:p>
                  </a:txBody>
                  <a:tcPr/>
                </a:tc>
                <a:tc>
                  <a:txBody>
                    <a:bodyPr/>
                    <a:lstStyle/>
                    <a:p>
                      <a:pPr rtl="0"/>
                      <a:r>
                        <a:rPr lang="hu-HU" sz="1800" b="1" i="0" u="none" strike="noStrike" kern="1200" noProof="0" dirty="0" smtClean="0">
                          <a:solidFill>
                            <a:schemeClr val="lt1"/>
                          </a:solidFill>
                          <a:latin typeface="+mn-lt"/>
                          <a:ea typeface="+mn-ea"/>
                          <a:cs typeface="+mn-cs"/>
                        </a:rPr>
                        <a:t>Jelek és tünetek/mechanizmusok</a:t>
                      </a:r>
                      <a:endParaRPr lang="hu-HU" noProof="0" dirty="0"/>
                    </a:p>
                  </a:txBody>
                  <a:tcPr/>
                </a:tc>
                <a:tc>
                  <a:txBody>
                    <a:bodyPr/>
                    <a:lstStyle/>
                    <a:p>
                      <a:pPr rtl="0"/>
                      <a:r>
                        <a:rPr lang="hu-HU" sz="1800" b="1" i="0" u="none" strike="noStrike" kern="1200" noProof="0" dirty="0" smtClean="0">
                          <a:solidFill>
                            <a:schemeClr val="lt1"/>
                          </a:solidFill>
                          <a:latin typeface="+mn-lt"/>
                          <a:ea typeface="+mn-ea"/>
                          <a:cs typeface="+mn-cs"/>
                        </a:rPr>
                        <a:t>Teendők</a:t>
                      </a:r>
                      <a:endParaRPr lang="hu-HU" noProof="0" dirty="0"/>
                    </a:p>
                  </a:txBody>
                  <a:tcPr/>
                </a:tc>
                <a:extLst>
                  <a:ext uri="{0D108BD9-81ED-4DB2-BD59-A6C34878D82A}">
                    <a16:rowId xmlns:a16="http://schemas.microsoft.com/office/drawing/2014/main" val="2465336292"/>
                  </a:ext>
                </a:extLst>
              </a:tr>
              <a:tr h="2273713">
                <a:tc>
                  <a:txBody>
                    <a:bodyPr/>
                    <a:lstStyle/>
                    <a:p>
                      <a:pPr rtl="0"/>
                      <a:r>
                        <a:rPr lang="hu-HU" sz="1400" noProof="0" dirty="0" smtClean="0"/>
                        <a:t>Hőkiütés</a:t>
                      </a:r>
                      <a:endParaRPr lang="hu-HU" sz="1400" noProof="0" dirty="0"/>
                    </a:p>
                  </a:txBody>
                  <a:tcPr/>
                </a:tc>
                <a:tc>
                  <a:txBody>
                    <a:bodyPr/>
                    <a:lstStyle/>
                    <a:p>
                      <a:pPr rtl="0"/>
                      <a:r>
                        <a:rPr lang="hu-HU" sz="1400" b="0" i="0" u="none" strike="noStrike" kern="1200" noProof="0" dirty="0" smtClean="0">
                          <a:solidFill>
                            <a:schemeClr val="dk1"/>
                          </a:solidFill>
                          <a:latin typeface="+mn-lt"/>
                          <a:ea typeface="+mn-ea"/>
                          <a:cs typeface="+mn-cs"/>
                        </a:rPr>
                        <a:t>Az arcon, nyakon, a mellkas felső részén, a mell alatt, az ágyékon és a herezacskó területén apró, vörös, viszkető </a:t>
                      </a:r>
                      <a:r>
                        <a:rPr lang="hu-HU" sz="1400" b="0" i="0" u="none" strike="noStrike" kern="1200" noProof="0" dirty="0" err="1" smtClean="0">
                          <a:solidFill>
                            <a:schemeClr val="dk1"/>
                          </a:solidFill>
                          <a:latin typeface="+mn-lt"/>
                          <a:ea typeface="+mn-ea"/>
                          <a:cs typeface="+mn-cs"/>
                        </a:rPr>
                        <a:t>papulák</a:t>
                      </a:r>
                      <a:r>
                        <a:rPr lang="hu-HU" sz="1400" b="0" i="0" u="none" strike="noStrike" kern="1200" noProof="0" dirty="0" smtClean="0">
                          <a:solidFill>
                            <a:schemeClr val="dk1"/>
                          </a:solidFill>
                          <a:latin typeface="+mn-lt"/>
                          <a:ea typeface="+mn-ea"/>
                          <a:cs typeface="+mn-cs"/>
                        </a:rPr>
                        <a:t> jelennek meg.</a:t>
                      </a:r>
                    </a:p>
                    <a:p>
                      <a:pPr rtl="0"/>
                      <a:r>
                        <a:rPr lang="hu-HU" sz="1400" b="0" i="0" u="none" strike="noStrike" kern="1200" noProof="0" dirty="0" smtClean="0">
                          <a:solidFill>
                            <a:schemeClr val="dk1"/>
                          </a:solidFill>
                          <a:latin typeface="+mn-lt"/>
                          <a:ea typeface="+mn-ea"/>
                          <a:cs typeface="+mn-cs"/>
                        </a:rPr>
                        <a:t>Ez bármely életkorban előfordulhat, de a kisgyermekeknél gyakori. </a:t>
                      </a:r>
                      <a:endParaRPr lang="hu-HU" sz="1400" b="0" i="0" u="none" strike="noStrike" kern="1200" baseline="0" noProof="0" dirty="0" smtClean="0">
                        <a:solidFill>
                          <a:schemeClr val="dk1"/>
                        </a:solidFill>
                        <a:latin typeface="+mn-lt"/>
                        <a:ea typeface="+mn-ea"/>
                        <a:cs typeface="+mn-cs"/>
                      </a:endParaRPr>
                    </a:p>
                    <a:p>
                      <a:pPr rtl="0"/>
                      <a:r>
                        <a:rPr lang="hu-HU" sz="1400" b="0" i="0" u="none" strike="noStrike" kern="1200" noProof="0" dirty="0" smtClean="0">
                          <a:solidFill>
                            <a:schemeClr val="dk1"/>
                          </a:solidFill>
                          <a:latin typeface="+mn-lt"/>
                          <a:ea typeface="+mn-ea"/>
                          <a:cs typeface="+mn-cs"/>
                        </a:rPr>
                        <a:t>Előfordulhat </a:t>
                      </a:r>
                      <a:r>
                        <a:rPr lang="hu-HU" sz="1400" b="0" i="0" u="none" strike="noStrike" kern="1200" noProof="0" dirty="0" err="1" smtClean="0">
                          <a:solidFill>
                            <a:schemeClr val="dk1"/>
                          </a:solidFill>
                          <a:latin typeface="+mn-lt"/>
                          <a:ea typeface="+mn-ea"/>
                          <a:cs typeface="+mn-cs"/>
                        </a:rPr>
                        <a:t>Staphylococcus</a:t>
                      </a:r>
                      <a:r>
                        <a:rPr lang="hu-HU" sz="1400" b="0" i="0" u="none" strike="noStrike" kern="1200" noProof="0" dirty="0" smtClean="0">
                          <a:solidFill>
                            <a:schemeClr val="dk1"/>
                          </a:solidFill>
                          <a:latin typeface="+mn-lt"/>
                          <a:ea typeface="+mn-ea"/>
                          <a:cs typeface="+mn-cs"/>
                        </a:rPr>
                        <a:t> fertőzés.</a:t>
                      </a:r>
                    </a:p>
                    <a:p>
                      <a:pPr rtl="0"/>
                      <a:r>
                        <a:rPr lang="hu-HU" sz="1400" b="0" i="0" u="none" strike="noStrike" kern="1200" noProof="0" dirty="0" smtClean="0">
                          <a:solidFill>
                            <a:schemeClr val="dk1"/>
                          </a:solidFill>
                          <a:latin typeface="+mn-lt"/>
                          <a:ea typeface="+mn-ea"/>
                          <a:cs typeface="+mn-cs"/>
                        </a:rPr>
                        <a:t>Ez a forró és párás időjárás során fellépő erős izzadásnak tulajdonítható.</a:t>
                      </a:r>
                      <a:endParaRPr lang="hu-HU" sz="1400" noProof="0" dirty="0"/>
                    </a:p>
                  </a:txBody>
                  <a:tcPr/>
                </a:tc>
                <a:tc>
                  <a:txBody>
                    <a:bodyPr/>
                    <a:lstStyle/>
                    <a:p>
                      <a:pPr rtl="0"/>
                      <a:r>
                        <a:rPr lang="hu-HU" sz="1400" b="0" i="0" u="none" strike="noStrike" kern="1200" noProof="0" dirty="0" smtClean="0">
                          <a:solidFill>
                            <a:schemeClr val="dk1"/>
                          </a:solidFill>
                          <a:latin typeface="+mn-lt"/>
                          <a:ea typeface="+mn-ea"/>
                          <a:cs typeface="+mn-cs"/>
                        </a:rPr>
                        <a:t>Minimalizálja az izzadást, tartózkodjon légkondicionált környezetben.</a:t>
                      </a:r>
                      <a:endParaRPr lang="hu-HU" sz="1400" b="0" i="0" u="none" strike="noStrike" kern="1200" baseline="0" noProof="0" dirty="0" smtClean="0">
                        <a:solidFill>
                          <a:schemeClr val="dk1"/>
                        </a:solidFill>
                        <a:latin typeface="+mn-lt"/>
                        <a:ea typeface="+mn-ea"/>
                        <a:cs typeface="+mn-cs"/>
                      </a:endParaRPr>
                    </a:p>
                    <a:p>
                      <a:pPr rtl="0"/>
                      <a:r>
                        <a:rPr lang="hu-HU" sz="1400" b="0" i="0" u="none" strike="noStrike" kern="1200" noProof="0" dirty="0" smtClean="0">
                          <a:solidFill>
                            <a:schemeClr val="dk1"/>
                          </a:solidFill>
                          <a:latin typeface="+mn-lt"/>
                          <a:ea typeface="+mn-ea"/>
                          <a:cs typeface="+mn-cs"/>
                        </a:rPr>
                        <a:t>Zuhanyozzon gyakran és viseljen könnyű ruházatot. </a:t>
                      </a:r>
                      <a:r>
                        <a:rPr lang="hu-HU" sz="1400" b="0" i="0" u="none" strike="noStrike" kern="1200" noProof="0" dirty="0" err="1" smtClean="0">
                          <a:solidFill>
                            <a:schemeClr val="dk1"/>
                          </a:solidFill>
                          <a:latin typeface="+mn-lt"/>
                          <a:ea typeface="+mn-ea"/>
                          <a:cs typeface="+mn-cs"/>
                        </a:rPr>
                        <a:t>Tartsaszárazon</a:t>
                      </a:r>
                      <a:r>
                        <a:rPr lang="hu-HU" sz="1400" b="0" i="0" u="none" strike="noStrike" kern="1200" noProof="0" dirty="0" smtClean="0">
                          <a:solidFill>
                            <a:schemeClr val="dk1"/>
                          </a:solidFill>
                          <a:latin typeface="+mn-lt"/>
                          <a:ea typeface="+mn-ea"/>
                          <a:cs typeface="+mn-cs"/>
                        </a:rPr>
                        <a:t> az érintett területet.</a:t>
                      </a:r>
                    </a:p>
                    <a:p>
                      <a:pPr rtl="0"/>
                      <a:r>
                        <a:rPr lang="hu-HU" sz="1400" b="0" i="0" u="none" strike="noStrike" kern="1200" noProof="0" dirty="0" smtClean="0">
                          <a:solidFill>
                            <a:schemeClr val="dk1"/>
                          </a:solidFill>
                          <a:latin typeface="+mn-lt"/>
                          <a:ea typeface="+mn-ea"/>
                          <a:cs typeface="+mn-cs"/>
                        </a:rPr>
                        <a:t>Helyi </a:t>
                      </a:r>
                      <a:r>
                        <a:rPr lang="hu-HU" sz="1400" b="0" i="0" u="none" strike="noStrike" kern="1200" noProof="0" dirty="0" err="1" smtClean="0">
                          <a:solidFill>
                            <a:schemeClr val="dk1"/>
                          </a:solidFill>
                          <a:latin typeface="+mn-lt"/>
                          <a:ea typeface="+mn-ea"/>
                          <a:cs typeface="+mn-cs"/>
                        </a:rPr>
                        <a:t>antihisztamin</a:t>
                      </a:r>
                      <a:r>
                        <a:rPr lang="hu-HU" sz="1400" b="0" i="0" u="none" strike="noStrike" kern="1200" noProof="0" dirty="0" smtClean="0">
                          <a:solidFill>
                            <a:schemeClr val="dk1"/>
                          </a:solidFill>
                          <a:latin typeface="+mn-lt"/>
                          <a:ea typeface="+mn-ea"/>
                          <a:cs typeface="+mn-cs"/>
                        </a:rPr>
                        <a:t> és antiszeptikum készítmények használhatók a kellemetlenségek csökkentésére és megakadályozhatják a másodlagos fertőzést.</a:t>
                      </a:r>
                      <a:endParaRPr lang="hu-HU" sz="1400" noProof="0" dirty="0"/>
                    </a:p>
                  </a:txBody>
                  <a:tcPr/>
                </a:tc>
                <a:extLst>
                  <a:ext uri="{0D108BD9-81ED-4DB2-BD59-A6C34878D82A}">
                    <a16:rowId xmlns:a16="http://schemas.microsoft.com/office/drawing/2014/main" val="638031951"/>
                  </a:ext>
                </a:extLst>
              </a:tr>
              <a:tr h="1173530">
                <a:tc>
                  <a:txBody>
                    <a:bodyPr/>
                    <a:lstStyle/>
                    <a:p>
                      <a:pPr rtl="0"/>
                      <a:r>
                        <a:rPr lang="hu-HU" sz="1400" noProof="0" dirty="0" smtClean="0"/>
                        <a:t>Hőödéma</a:t>
                      </a:r>
                      <a:endParaRPr lang="hu-HU" sz="1400" noProof="0" dirty="0"/>
                    </a:p>
                  </a:txBody>
                  <a:tcPr/>
                </a:tc>
                <a:tc>
                  <a:txBody>
                    <a:bodyPr/>
                    <a:lstStyle/>
                    <a:p>
                      <a:pPr rtl="0"/>
                      <a:r>
                        <a:rPr lang="hu-HU" sz="1400" b="0" i="0" u="none" strike="noStrike" kern="1200" noProof="0" dirty="0" smtClean="0">
                          <a:solidFill>
                            <a:schemeClr val="dk1"/>
                          </a:solidFill>
                          <a:latin typeface="+mn-lt"/>
                          <a:ea typeface="+mn-ea"/>
                          <a:cs typeface="+mn-cs"/>
                        </a:rPr>
                        <a:t>Az alsó végtagok, általában a bokák ödémája a meleg évszak kezdetén jelentkezik.</a:t>
                      </a:r>
                    </a:p>
                    <a:p>
                      <a:pPr rtl="0"/>
                      <a:r>
                        <a:rPr lang="hu-HU" sz="1400" b="0" i="0" u="none" strike="noStrike" kern="1200" noProof="0" dirty="0" smtClean="0">
                          <a:solidFill>
                            <a:schemeClr val="dk1"/>
                          </a:solidFill>
                          <a:latin typeface="+mn-lt"/>
                          <a:ea typeface="+mn-ea"/>
                          <a:cs typeface="+mn-cs"/>
                        </a:rPr>
                        <a:t>Ez a hő által kiváltott perifériás értágulat, valamint víz- és sóvisszatartás.</a:t>
                      </a:r>
                      <a:endParaRPr lang="hu-HU" sz="1400" noProof="0" dirty="0"/>
                    </a:p>
                  </a:txBody>
                  <a:tcPr/>
                </a:tc>
                <a:tc>
                  <a:txBody>
                    <a:bodyPr/>
                    <a:lstStyle/>
                    <a:p>
                      <a:pPr rtl="0"/>
                      <a:r>
                        <a:rPr lang="hu-HU" sz="1400" b="0" i="0" u="none" strike="noStrike" kern="1200" noProof="0" dirty="0" smtClean="0">
                          <a:solidFill>
                            <a:schemeClr val="dk1"/>
                          </a:solidFill>
                          <a:latin typeface="+mn-lt"/>
                          <a:ea typeface="+mn-ea"/>
                          <a:cs typeface="+mn-cs"/>
                        </a:rPr>
                        <a:t>Kezelésre nincs szükség, mivel az ödéma általában</a:t>
                      </a:r>
                    </a:p>
                    <a:p>
                      <a:pPr rtl="0"/>
                      <a:r>
                        <a:rPr lang="hu-HU" sz="1400" b="0" i="0" u="none" strike="noStrike" kern="1200" noProof="0" dirty="0" smtClean="0">
                          <a:solidFill>
                            <a:schemeClr val="dk1"/>
                          </a:solidFill>
                          <a:latin typeface="+mn-lt"/>
                          <a:ea typeface="+mn-ea"/>
                          <a:cs typeface="+mn-cs"/>
                        </a:rPr>
                        <a:t>az akklimatizálódást követően csökken. </a:t>
                      </a:r>
                      <a:r>
                        <a:rPr lang="hu-HU" sz="1400" b="0" i="0" u="none" strike="noStrike" kern="1200" noProof="0" dirty="0" err="1" smtClean="0">
                          <a:solidFill>
                            <a:schemeClr val="dk1"/>
                          </a:solidFill>
                          <a:latin typeface="+mn-lt"/>
                          <a:ea typeface="+mn-ea"/>
                          <a:cs typeface="+mn-cs"/>
                        </a:rPr>
                        <a:t>Diuretikumok</a:t>
                      </a:r>
                      <a:endParaRPr lang="hu-HU" sz="1400" b="0" i="0" u="none" strike="noStrike" kern="1200" baseline="0" noProof="0" dirty="0" smtClean="0">
                        <a:solidFill>
                          <a:schemeClr val="dk1"/>
                        </a:solidFill>
                        <a:latin typeface="+mn-lt"/>
                        <a:ea typeface="+mn-ea"/>
                        <a:cs typeface="+mn-cs"/>
                      </a:endParaRPr>
                    </a:p>
                    <a:p>
                      <a:pPr rtl="0"/>
                      <a:r>
                        <a:rPr lang="hu-HU" sz="1400" b="0" i="0" u="none" strike="noStrike" kern="1200" noProof="0" dirty="0" smtClean="0">
                          <a:solidFill>
                            <a:schemeClr val="dk1"/>
                          </a:solidFill>
                          <a:latin typeface="+mn-lt"/>
                          <a:ea typeface="+mn-ea"/>
                          <a:cs typeface="+mn-cs"/>
                        </a:rPr>
                        <a:t>nem ajánlott.</a:t>
                      </a:r>
                      <a:endParaRPr lang="hu-HU" sz="1400" noProof="0" dirty="0"/>
                    </a:p>
                  </a:txBody>
                  <a:tcPr/>
                </a:tc>
                <a:extLst>
                  <a:ext uri="{0D108BD9-81ED-4DB2-BD59-A6C34878D82A}">
                    <a16:rowId xmlns:a16="http://schemas.microsoft.com/office/drawing/2014/main" val="1493613352"/>
                  </a:ext>
                </a:extLst>
              </a:tr>
              <a:tr h="1833640">
                <a:tc>
                  <a:txBody>
                    <a:bodyPr/>
                    <a:lstStyle/>
                    <a:p>
                      <a:pPr rtl="0"/>
                      <a:r>
                        <a:rPr lang="hu-HU" sz="1400" b="0" i="0" u="none" strike="noStrike" kern="1200" noProof="0" dirty="0" smtClean="0">
                          <a:solidFill>
                            <a:schemeClr val="dk1"/>
                          </a:solidFill>
                          <a:latin typeface="+mn-lt"/>
                          <a:ea typeface="+mn-ea"/>
                          <a:cs typeface="+mn-cs"/>
                        </a:rPr>
                        <a:t>Hő szinkópa</a:t>
                      </a:r>
                      <a:endParaRPr lang="hu-HU" sz="1400" noProof="0" dirty="0"/>
                    </a:p>
                  </a:txBody>
                  <a:tcPr/>
                </a:tc>
                <a:tc>
                  <a:txBody>
                    <a:bodyPr/>
                    <a:lstStyle/>
                    <a:p>
                      <a:pPr rtl="0"/>
                      <a:r>
                        <a:rPr lang="hu-HU" sz="1400" b="0" i="0" u="none" strike="noStrike" kern="1200" noProof="0" dirty="0" smtClean="0">
                          <a:solidFill>
                            <a:schemeClr val="dk1"/>
                          </a:solidFill>
                          <a:latin typeface="+mn-lt"/>
                          <a:ea typeface="+mn-ea"/>
                          <a:cs typeface="+mn-cs"/>
                        </a:rPr>
                        <a:t>Ez rövid ideig tartó eszméletvesztéssel vagy </a:t>
                      </a:r>
                      <a:r>
                        <a:rPr lang="hu-HU" sz="1400" b="0" i="0" u="none" strike="noStrike" kern="1200" noProof="0" dirty="0" err="1" smtClean="0">
                          <a:solidFill>
                            <a:schemeClr val="dk1"/>
                          </a:solidFill>
                          <a:latin typeface="+mn-lt"/>
                          <a:ea typeface="+mn-ea"/>
                          <a:cs typeface="+mn-cs"/>
                        </a:rPr>
                        <a:t>ortosztatikus</a:t>
                      </a:r>
                      <a:r>
                        <a:rPr lang="hu-HU" sz="1400" b="0" i="0" u="none" strike="noStrike" kern="1200" noProof="0" dirty="0" smtClean="0">
                          <a:solidFill>
                            <a:schemeClr val="dk1"/>
                          </a:solidFill>
                          <a:latin typeface="+mn-lt"/>
                          <a:ea typeface="+mn-ea"/>
                          <a:cs typeface="+mn-cs"/>
                        </a:rPr>
                        <a:t> szédüléssel jár. Gyakori a szív- és érrendszeri betegségben szenvedő vagy </a:t>
                      </a:r>
                      <a:r>
                        <a:rPr lang="hu-HU" sz="1400" b="0" i="0" u="none" strike="noStrike" kern="1200" noProof="0" dirty="0" err="1" smtClean="0">
                          <a:solidFill>
                            <a:schemeClr val="dk1"/>
                          </a:solidFill>
                          <a:latin typeface="+mn-lt"/>
                          <a:ea typeface="+mn-ea"/>
                          <a:cs typeface="+mn-cs"/>
                        </a:rPr>
                        <a:t>diuretikumokat</a:t>
                      </a:r>
                      <a:r>
                        <a:rPr lang="hu-HU" sz="1400" b="0" i="0" u="none" strike="noStrike" kern="1200" noProof="0" dirty="0" smtClean="0">
                          <a:solidFill>
                            <a:schemeClr val="dk1"/>
                          </a:solidFill>
                          <a:latin typeface="+mn-lt"/>
                          <a:ea typeface="+mn-ea"/>
                          <a:cs typeface="+mn-cs"/>
                        </a:rPr>
                        <a:t> szedő betegeknél, mielőtt az akklimatizáció megtörténne.</a:t>
                      </a:r>
                    </a:p>
                    <a:p>
                      <a:pPr rtl="0"/>
                      <a:r>
                        <a:rPr lang="hu-HU" sz="1400" b="0" i="0" u="none" strike="noStrike" kern="1200" noProof="0" dirty="0" smtClean="0">
                          <a:solidFill>
                            <a:schemeClr val="dk1"/>
                          </a:solidFill>
                          <a:latin typeface="+mn-lt"/>
                          <a:ea typeface="+mn-ea"/>
                          <a:cs typeface="+mn-cs"/>
                        </a:rPr>
                        <a:t>Ez a kiszáradásnak, a perifériás értágulat és csökkent vénás visszaáramlás következménye, ami csökkent szívteljesítményt eredményez.</a:t>
                      </a:r>
                      <a:endParaRPr lang="hu-HU" sz="1400" noProof="0" dirty="0"/>
                    </a:p>
                  </a:txBody>
                  <a:tcPr/>
                </a:tc>
                <a:tc>
                  <a:txBody>
                    <a:bodyPr/>
                    <a:lstStyle/>
                    <a:p>
                      <a:pPr rtl="0"/>
                      <a:r>
                        <a:rPr lang="hu-HU" sz="1400" b="0" i="0" u="none" strike="noStrike" kern="1200" noProof="0" dirty="0" smtClean="0">
                          <a:solidFill>
                            <a:schemeClr val="dk1"/>
                          </a:solidFill>
                          <a:latin typeface="+mn-lt"/>
                          <a:ea typeface="+mn-ea"/>
                          <a:cs typeface="+mn-cs"/>
                        </a:rPr>
                        <a:t>A betegnek hűvös helyen kell pihennie és</a:t>
                      </a:r>
                    </a:p>
                    <a:p>
                      <a:pPr rtl="0"/>
                      <a:r>
                        <a:rPr lang="hu-HU" sz="1400" b="0" i="0" u="none" strike="noStrike" kern="1200" noProof="0" dirty="0" err="1" smtClean="0">
                          <a:solidFill>
                            <a:schemeClr val="dk1"/>
                          </a:solidFill>
                          <a:latin typeface="+mn-lt"/>
                          <a:ea typeface="+mn-ea"/>
                          <a:cs typeface="+mn-cs"/>
                        </a:rPr>
                        <a:t>hanyattfekvő</a:t>
                      </a:r>
                      <a:r>
                        <a:rPr lang="hu-HU" sz="1400" b="0" i="0" u="none" strike="noStrike" kern="1200" noProof="0" dirty="0" smtClean="0">
                          <a:solidFill>
                            <a:schemeClr val="dk1"/>
                          </a:solidFill>
                          <a:latin typeface="+mn-lt"/>
                          <a:ea typeface="+mn-ea"/>
                          <a:cs typeface="+mn-cs"/>
                        </a:rPr>
                        <a:t> helyzetbe kell helyezni, a lábakat és a csípőt meg kell emelni a vénás visszaáramlás növelése érdekében.</a:t>
                      </a:r>
                    </a:p>
                    <a:p>
                      <a:pPr rtl="0"/>
                      <a:r>
                        <a:rPr lang="hu-HU" sz="1400" b="0" i="0" u="none" strike="noStrike" kern="1200" noProof="0" dirty="0" smtClean="0">
                          <a:solidFill>
                            <a:schemeClr val="dk1"/>
                          </a:solidFill>
                          <a:latin typeface="+mn-lt"/>
                          <a:ea typeface="+mn-ea"/>
                          <a:cs typeface="+mn-cs"/>
                        </a:rPr>
                        <a:t>A szinkópa egyéb súlyos okait is meg kell vizsgálni és kizárni.</a:t>
                      </a:r>
                      <a:endParaRPr lang="hu-HU" sz="1400" noProof="0" dirty="0"/>
                    </a:p>
                  </a:txBody>
                  <a:tcPr/>
                </a:tc>
                <a:extLst>
                  <a:ext uri="{0D108BD9-81ED-4DB2-BD59-A6C34878D82A}">
                    <a16:rowId xmlns:a16="http://schemas.microsoft.com/office/drawing/2014/main" val="3535178286"/>
                  </a:ext>
                </a:extLst>
              </a:tr>
            </a:tbl>
          </a:graphicData>
        </a:graphic>
      </p:graphicFrame>
      <p:sp>
        <p:nvSpPr>
          <p:cNvPr id="5" name="Téglalap 4"/>
          <p:cNvSpPr/>
          <p:nvPr/>
        </p:nvSpPr>
        <p:spPr>
          <a:xfrm>
            <a:off x="100168" y="4990196"/>
            <a:ext cx="2762127" cy="1200329"/>
          </a:xfrm>
          <a:prstGeom prst="rect">
            <a:avLst/>
          </a:prstGeom>
        </p:spPr>
        <p:txBody>
          <a:bodyPr wrap="square" rtlCol="0">
            <a:spAutoFit/>
          </a:bodyPr>
          <a:lstStyle/>
          <a:p>
            <a:pPr rtl="0"/>
            <a:r>
              <a:rPr lang="hu" sz="1200" i="1" dirty="0"/>
              <a:t>Forrás: Közegészségügyi tanácsok a hőség egészségügyi hatásainak megelőzéséről. WHO/EURO:2011-2510-42266-5869. https://www.who.int/publications/i/item/public-health-advice-on-preventing-health-effects-of-heat</a:t>
            </a:r>
          </a:p>
        </p:txBody>
      </p:sp>
    </p:spTree>
    <p:extLst>
      <p:ext uri="{BB962C8B-B14F-4D97-AF65-F5344CB8AC3E}">
        <p14:creationId xmlns:p14="http://schemas.microsoft.com/office/powerpoint/2010/main" val="1028307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hu-HU" b="1" dirty="0" smtClean="0"/>
              <a:t>Az </a:t>
            </a:r>
            <a:r>
              <a:rPr lang="hu-HU" b="1" dirty="0"/>
              <a:t>előadás segítségével megszerezhető ismeretek</a:t>
            </a:r>
            <a:endParaRPr lang="de-DE" dirty="0"/>
          </a:p>
        </p:txBody>
      </p:sp>
      <p:sp>
        <p:nvSpPr>
          <p:cNvPr id="3" name="Tartalom helye 2"/>
          <p:cNvSpPr>
            <a:spLocks noGrp="1"/>
          </p:cNvSpPr>
          <p:nvPr>
            <p:ph idx="1"/>
          </p:nvPr>
        </p:nvSpPr>
        <p:spPr>
          <a:xfrm>
            <a:off x="427725" y="1739153"/>
            <a:ext cx="11280181" cy="4566519"/>
          </a:xfrm>
        </p:spPr>
        <p:txBody>
          <a:bodyPr/>
          <a:lstStyle/>
          <a:p>
            <a:pPr marL="0" indent="0">
              <a:buNone/>
            </a:pPr>
            <a:r>
              <a:rPr lang="hu-HU" dirty="0"/>
              <a:t>A tananyag elsajátítása után a hallgatók képesek lesznek arra, hogy </a:t>
            </a:r>
          </a:p>
          <a:p>
            <a:pPr lvl="1"/>
            <a:r>
              <a:rPr lang="hu-HU" dirty="0"/>
              <a:t>megértsék az emberi szervezet túlzott hőterhelésre adott hőszabályozási és </a:t>
            </a:r>
            <a:r>
              <a:rPr lang="hu-HU" dirty="0" err="1"/>
              <a:t>thermodinamikai</a:t>
            </a:r>
            <a:r>
              <a:rPr lang="hu-HU" dirty="0"/>
              <a:t> válaszreakcióinak okait; </a:t>
            </a:r>
          </a:p>
          <a:p>
            <a:pPr lvl="1"/>
            <a:r>
              <a:rPr lang="hu-HU" dirty="0"/>
              <a:t>értelmezzék az emelkedett környezeti hőmérséklettel kapcsolatos betegségek kialakulásának </a:t>
            </a:r>
            <a:r>
              <a:rPr lang="hu-HU" dirty="0" err="1"/>
              <a:t>patomechanizmusát</a:t>
            </a:r>
            <a:r>
              <a:rPr lang="hu-HU" dirty="0"/>
              <a:t>, klinikai tüneteit, diagnózisát és kezelését; </a:t>
            </a:r>
          </a:p>
          <a:p>
            <a:pPr lvl="1"/>
            <a:r>
              <a:rPr lang="hu-HU" dirty="0"/>
              <a:t>felismerjék a hőguta korai jeleit, amelyek az egészséget veszélyeztetik;</a:t>
            </a:r>
          </a:p>
          <a:p>
            <a:pPr lvl="1"/>
            <a:r>
              <a:rPr lang="hu-HU" dirty="0"/>
              <a:t>megértsék, milyen estekben és milyen módon szükséges a testhőmérséklet csökkentését eredményező beavatkozások alkalmazása.</a:t>
            </a:r>
          </a:p>
          <a:p>
            <a:endParaRPr lang="de-DE" dirty="0"/>
          </a:p>
        </p:txBody>
      </p:sp>
    </p:spTree>
    <p:extLst>
      <p:ext uri="{BB962C8B-B14F-4D97-AF65-F5344CB8AC3E}">
        <p14:creationId xmlns:p14="http://schemas.microsoft.com/office/powerpoint/2010/main" val="39192587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088" y="-26377"/>
            <a:ext cx="11896826" cy="549635"/>
          </a:xfrm>
        </p:spPr>
        <p:txBody>
          <a:bodyPr rtlCol="0">
            <a:normAutofit/>
          </a:bodyPr>
          <a:lstStyle/>
          <a:p>
            <a:pPr rtl="0"/>
            <a:r>
              <a:rPr lang="hu" dirty="0"/>
              <a:t>Enyhe és közepesen súlyos hőbetegségek és </a:t>
            </a:r>
            <a:r>
              <a:rPr lang="hu" dirty="0" smtClean="0"/>
              <a:t>kezelésük</a:t>
            </a:r>
            <a:endParaRPr lang="hu" dirty="0"/>
          </a:p>
        </p:txBody>
      </p:sp>
      <p:graphicFrame>
        <p:nvGraphicFramePr>
          <p:cNvPr id="4" name="Tartalom helye 3"/>
          <p:cNvGraphicFramePr>
            <a:graphicFrameLocks noGrp="1"/>
          </p:cNvGraphicFramePr>
          <p:nvPr>
            <p:ph idx="1"/>
            <p:extLst>
              <p:ext uri="{D42A27DB-BD31-4B8C-83A1-F6EECF244321}">
                <p14:modId xmlns:p14="http://schemas.microsoft.com/office/powerpoint/2010/main" val="2384149646"/>
              </p:ext>
            </p:extLst>
          </p:nvPr>
        </p:nvGraphicFramePr>
        <p:xfrm>
          <a:off x="192189" y="685060"/>
          <a:ext cx="11896725" cy="5186680"/>
        </p:xfrm>
        <a:graphic>
          <a:graphicData uri="http://schemas.openxmlformats.org/drawingml/2006/table">
            <a:tbl>
              <a:tblPr firstRow="1" bandRow="1">
                <a:tableStyleId>{5C22544A-7EE6-4342-B048-85BDC9FD1C3A}</a:tableStyleId>
              </a:tblPr>
              <a:tblGrid>
                <a:gridCol w="1909173">
                  <a:extLst>
                    <a:ext uri="{9D8B030D-6E8A-4147-A177-3AD203B41FA5}">
                      <a16:colId xmlns:a16="http://schemas.microsoft.com/office/drawing/2014/main" val="2142988265"/>
                    </a:ext>
                  </a:extLst>
                </a:gridCol>
                <a:gridCol w="5020407">
                  <a:extLst>
                    <a:ext uri="{9D8B030D-6E8A-4147-A177-3AD203B41FA5}">
                      <a16:colId xmlns:a16="http://schemas.microsoft.com/office/drawing/2014/main" val="2470346705"/>
                    </a:ext>
                  </a:extLst>
                </a:gridCol>
                <a:gridCol w="4967145">
                  <a:extLst>
                    <a:ext uri="{9D8B030D-6E8A-4147-A177-3AD203B41FA5}">
                      <a16:colId xmlns:a16="http://schemas.microsoft.com/office/drawing/2014/main" val="320736885"/>
                    </a:ext>
                  </a:extLst>
                </a:gridCol>
              </a:tblGrid>
              <a:tr h="370840">
                <a:tc>
                  <a:txBody>
                    <a:bodyPr/>
                    <a:lstStyle/>
                    <a:p>
                      <a:pPr rtl="0"/>
                      <a:r>
                        <a:rPr lang="hu" sz="1800" b="1" i="0" u="none" strike="noStrike" kern="1200" dirty="0" smtClean="0">
                          <a:solidFill>
                            <a:schemeClr val="lt1"/>
                          </a:solidFill>
                          <a:latin typeface="+mn-lt"/>
                          <a:ea typeface="+mn-ea"/>
                          <a:cs typeface="+mn-cs"/>
                        </a:rPr>
                        <a:t>Állapot</a:t>
                      </a:r>
                      <a:endParaRPr lang="hu-HU" dirty="0"/>
                    </a:p>
                  </a:txBody>
                  <a:tcPr/>
                </a:tc>
                <a:tc>
                  <a:txBody>
                    <a:bodyPr/>
                    <a:lstStyle/>
                    <a:p>
                      <a:pPr rtl="0"/>
                      <a:r>
                        <a:rPr lang="hu" sz="1800" b="1" i="0" u="none" strike="noStrike" kern="1200">
                          <a:solidFill>
                            <a:schemeClr val="lt1"/>
                          </a:solidFill>
                          <a:latin typeface="+mn-lt"/>
                          <a:ea typeface="+mn-ea"/>
                          <a:cs typeface="+mn-cs"/>
                        </a:rPr>
                        <a:t>Jelek és tünetek/mechanizmusok</a:t>
                      </a:r>
                      <a:endParaRPr lang="hu-HU"/>
                    </a:p>
                  </a:txBody>
                  <a:tcPr/>
                </a:tc>
                <a:tc>
                  <a:txBody>
                    <a:bodyPr/>
                    <a:lstStyle/>
                    <a:p>
                      <a:pPr rtl="0"/>
                      <a:r>
                        <a:rPr lang="hu" sz="1800" b="1" i="0" u="none" strike="noStrike" kern="1200" dirty="0" smtClean="0">
                          <a:solidFill>
                            <a:schemeClr val="lt1"/>
                          </a:solidFill>
                          <a:latin typeface="+mn-lt"/>
                          <a:ea typeface="+mn-ea"/>
                          <a:cs typeface="+mn-cs"/>
                        </a:rPr>
                        <a:t>Teendők</a:t>
                      </a:r>
                      <a:endParaRPr lang="hu-HU" dirty="0"/>
                    </a:p>
                  </a:txBody>
                  <a:tcPr/>
                </a:tc>
                <a:extLst>
                  <a:ext uri="{0D108BD9-81ED-4DB2-BD59-A6C34878D82A}">
                    <a16:rowId xmlns:a16="http://schemas.microsoft.com/office/drawing/2014/main" val="2465336292"/>
                  </a:ext>
                </a:extLst>
              </a:tr>
              <a:tr h="370840">
                <a:tc>
                  <a:txBody>
                    <a:bodyPr/>
                    <a:lstStyle/>
                    <a:p>
                      <a:pPr rtl="0"/>
                      <a:r>
                        <a:rPr lang="hu" sz="1600" b="0" i="0" u="none" strike="noStrike" kern="1200">
                          <a:solidFill>
                            <a:schemeClr val="dk1"/>
                          </a:solidFill>
                          <a:latin typeface="+mn-lt"/>
                          <a:ea typeface="+mn-ea"/>
                          <a:cs typeface="+mn-cs"/>
                        </a:rPr>
                        <a:t>Hőgörcsök</a:t>
                      </a:r>
                      <a:endParaRPr lang="hu-HU" sz="1600" dirty="0"/>
                    </a:p>
                  </a:txBody>
                  <a:tcPr/>
                </a:tc>
                <a:tc>
                  <a:txBody>
                    <a:bodyPr/>
                    <a:lstStyle/>
                    <a:p>
                      <a:pPr rtl="0"/>
                      <a:r>
                        <a:rPr lang="hu" sz="1600" b="0" i="0" u="none" strike="noStrike" kern="1200" dirty="0">
                          <a:solidFill>
                            <a:schemeClr val="dk1"/>
                          </a:solidFill>
                          <a:latin typeface="+mn-lt"/>
                          <a:ea typeface="+mn-ea"/>
                          <a:cs typeface="+mn-cs"/>
                        </a:rPr>
                        <a:t>Fájdalmas izomgörcsök lépnek fel, leggyakrabban a lábakban, a karokban vagy a hasban, általában tartós edzés végén.</a:t>
                      </a:r>
                    </a:p>
                    <a:p>
                      <a:pPr rtl="0"/>
                      <a:r>
                        <a:rPr lang="hu" sz="1600" b="0" i="0" u="none" strike="noStrike" kern="1200" dirty="0">
                          <a:solidFill>
                            <a:schemeClr val="dk1"/>
                          </a:solidFill>
                          <a:latin typeface="+mn-lt"/>
                          <a:ea typeface="+mn-ea"/>
                          <a:cs typeface="+mn-cs"/>
                        </a:rPr>
                        <a:t>Ez a dehidratációnak, az erős izzadással járó elektrolitvesztésnek és az izomfáradtságnak tudható be.</a:t>
                      </a:r>
                      <a:endParaRPr lang="hu-HU" sz="1600" dirty="0"/>
                    </a:p>
                  </a:txBody>
                  <a:tcPr/>
                </a:tc>
                <a:tc>
                  <a:txBody>
                    <a:bodyPr/>
                    <a:lstStyle/>
                    <a:p>
                      <a:pPr rtl="0"/>
                      <a:r>
                        <a:rPr lang="hu" sz="1600" b="0" i="0" u="none" strike="noStrike" kern="1200" dirty="0">
                          <a:solidFill>
                            <a:schemeClr val="dk1"/>
                          </a:solidFill>
                          <a:latin typeface="+mn-lt"/>
                          <a:ea typeface="+mn-ea"/>
                          <a:cs typeface="+mn-cs"/>
                        </a:rPr>
                        <a:t>Azonnali pihenés hűvös helyen ajánlott.</a:t>
                      </a:r>
                    </a:p>
                    <a:p>
                      <a:pPr rtl="0"/>
                      <a:r>
                        <a:rPr lang="hu" sz="1600" b="0" i="0" u="none" strike="noStrike" kern="1200" dirty="0">
                          <a:solidFill>
                            <a:schemeClr val="dk1"/>
                          </a:solidFill>
                          <a:latin typeface="+mn-lt"/>
                          <a:ea typeface="+mn-ea"/>
                          <a:cs typeface="+mn-cs"/>
                        </a:rPr>
                        <a:t>Nyújtsa az izmokat és finoman masszírozza.</a:t>
                      </a:r>
                    </a:p>
                    <a:p>
                      <a:pPr rtl="0"/>
                      <a:r>
                        <a:rPr lang="hu" sz="1600" b="0" i="0" u="none" strike="noStrike" kern="1200" dirty="0">
                          <a:solidFill>
                            <a:schemeClr val="dk1"/>
                          </a:solidFill>
                          <a:latin typeface="+mn-lt"/>
                          <a:ea typeface="+mn-ea"/>
                          <a:cs typeface="+mn-cs"/>
                        </a:rPr>
                        <a:t>Szájon át történő rehidrálásra lehet </a:t>
                      </a:r>
                      <a:r>
                        <a:rPr lang="hu" sz="1600" b="0" i="0" u="none" strike="noStrike" kern="1200" dirty="0" smtClean="0">
                          <a:solidFill>
                            <a:schemeClr val="dk1"/>
                          </a:solidFill>
                          <a:latin typeface="+mn-lt"/>
                          <a:ea typeface="+mn-ea"/>
                          <a:cs typeface="+mn-cs"/>
                        </a:rPr>
                        <a:t>szükség elektrolitokat </a:t>
                      </a:r>
                      <a:r>
                        <a:rPr lang="hu" sz="1600" b="0" i="0" u="none" strike="noStrike" kern="1200" dirty="0">
                          <a:solidFill>
                            <a:schemeClr val="dk1"/>
                          </a:solidFill>
                          <a:latin typeface="+mn-lt"/>
                          <a:ea typeface="+mn-ea"/>
                          <a:cs typeface="+mn-cs"/>
                        </a:rPr>
                        <a:t>tartalmazó oldat.</a:t>
                      </a:r>
                    </a:p>
                    <a:p>
                      <a:pPr rtl="0"/>
                      <a:r>
                        <a:rPr lang="hu" sz="1600" b="0" i="0" u="none" strike="noStrike" kern="1200" dirty="0">
                          <a:solidFill>
                            <a:schemeClr val="dk1"/>
                          </a:solidFill>
                          <a:latin typeface="+mn-lt"/>
                          <a:ea typeface="+mn-ea"/>
                          <a:cs typeface="+mn-cs"/>
                        </a:rPr>
                        <a:t>Orvosi segítséget kell kérni, ha a </a:t>
                      </a:r>
                      <a:r>
                        <a:rPr lang="hu" sz="1600" b="0" i="0" u="none" strike="noStrike" kern="1200" dirty="0" smtClean="0">
                          <a:solidFill>
                            <a:schemeClr val="dk1"/>
                          </a:solidFill>
                          <a:latin typeface="+mn-lt"/>
                          <a:ea typeface="+mn-ea"/>
                          <a:cs typeface="+mn-cs"/>
                        </a:rPr>
                        <a:t>hőgörcsök </a:t>
                      </a:r>
                      <a:r>
                        <a:rPr lang="hu" sz="1600" b="0" i="0" u="none" strike="noStrike" kern="1200" dirty="0">
                          <a:solidFill>
                            <a:schemeClr val="dk1"/>
                          </a:solidFill>
                          <a:latin typeface="+mn-lt"/>
                          <a:ea typeface="+mn-ea"/>
                          <a:cs typeface="+mn-cs"/>
                        </a:rPr>
                        <a:t>egy óránál tovább tartanak.</a:t>
                      </a:r>
                      <a:endParaRPr lang="hu-HU" sz="1600" dirty="0"/>
                    </a:p>
                  </a:txBody>
                  <a:tcPr/>
                </a:tc>
                <a:extLst>
                  <a:ext uri="{0D108BD9-81ED-4DB2-BD59-A6C34878D82A}">
                    <a16:rowId xmlns:a16="http://schemas.microsoft.com/office/drawing/2014/main" val="638031951"/>
                  </a:ext>
                </a:extLst>
              </a:tr>
              <a:tr h="370840">
                <a:tc>
                  <a:txBody>
                    <a:bodyPr/>
                    <a:lstStyle/>
                    <a:p>
                      <a:pPr rtl="0"/>
                      <a:r>
                        <a:rPr lang="hu" sz="1600" b="0" i="0" u="none" strike="noStrike" kern="1200">
                          <a:solidFill>
                            <a:schemeClr val="dk1"/>
                          </a:solidFill>
                          <a:latin typeface="+mn-lt"/>
                          <a:ea typeface="+mn-ea"/>
                          <a:cs typeface="+mn-cs"/>
                        </a:rPr>
                        <a:t>Hőkimerülés</a:t>
                      </a:r>
                      <a:endParaRPr lang="hu-HU" sz="1600" dirty="0"/>
                    </a:p>
                  </a:txBody>
                  <a:tcPr/>
                </a:tc>
                <a:tc>
                  <a:txBody>
                    <a:bodyPr/>
                    <a:lstStyle/>
                    <a:p>
                      <a:pPr rtl="0"/>
                      <a:r>
                        <a:rPr lang="hu" sz="1600" b="0" i="0" u="none" strike="noStrike" kern="1200" dirty="0">
                          <a:solidFill>
                            <a:schemeClr val="dk1"/>
                          </a:solidFill>
                          <a:latin typeface="+mn-lt"/>
                          <a:ea typeface="+mn-ea"/>
                          <a:cs typeface="+mn-cs"/>
                        </a:rPr>
                        <a:t>A tünetek közé tartozik az erős szomjúság, gyengeség, rossz közérzet, szorongás, szédülés, ájulás és fejfájás.</a:t>
                      </a:r>
                    </a:p>
                    <a:p>
                      <a:pPr rtl="0"/>
                      <a:r>
                        <a:rPr lang="hu" sz="1600" b="0" i="0" u="none" strike="noStrike" kern="1200" dirty="0">
                          <a:solidFill>
                            <a:schemeClr val="dk1"/>
                          </a:solidFill>
                          <a:latin typeface="+mn-lt"/>
                          <a:ea typeface="+mn-ea"/>
                          <a:cs typeface="+mn-cs"/>
                        </a:rPr>
                        <a:t>A maghőmérséklet lehet normális, </a:t>
                      </a:r>
                      <a:r>
                        <a:rPr lang="hu" sz="1600" b="0" i="0" u="none" strike="noStrike" kern="1200" dirty="0" smtClean="0">
                          <a:solidFill>
                            <a:schemeClr val="dk1"/>
                          </a:solidFill>
                          <a:latin typeface="+mn-lt"/>
                          <a:ea typeface="+mn-ea"/>
                          <a:cs typeface="+mn-cs"/>
                        </a:rPr>
                        <a:t>vagy </a:t>
                      </a:r>
                      <a:r>
                        <a:rPr lang="hu" sz="1600" b="0" i="0" u="none" strike="noStrike" kern="1200" dirty="0">
                          <a:solidFill>
                            <a:schemeClr val="dk1"/>
                          </a:solidFill>
                          <a:latin typeface="+mn-lt"/>
                          <a:ea typeface="+mn-ea"/>
                          <a:cs typeface="+mn-cs"/>
                        </a:rPr>
                        <a:t>enyhén emelkedett (40 °C-nál alacsonyabb). A pulzus gyenge, poszturális hipotenzióval és gyors, </a:t>
                      </a:r>
                      <a:r>
                        <a:rPr lang="hu" sz="1600" b="0" i="0" u="none" strike="noStrike" kern="1200" dirty="0" smtClean="0">
                          <a:solidFill>
                            <a:schemeClr val="dk1"/>
                          </a:solidFill>
                          <a:latin typeface="+mn-lt"/>
                          <a:ea typeface="+mn-ea"/>
                          <a:cs typeface="+mn-cs"/>
                        </a:rPr>
                        <a:t>felületes lélegzetvétel</a:t>
                      </a:r>
                      <a:r>
                        <a:rPr lang="hu" sz="1600" b="0" i="0" u="none" strike="noStrike" kern="1200" dirty="0">
                          <a:solidFill>
                            <a:schemeClr val="dk1"/>
                          </a:solidFill>
                          <a:latin typeface="+mn-lt"/>
                          <a:ea typeface="+mn-ea"/>
                          <a:cs typeface="+mn-cs"/>
                        </a:rPr>
                        <a:t>. A mentális állapot nem változik.</a:t>
                      </a:r>
                    </a:p>
                    <a:p>
                      <a:pPr rtl="0"/>
                      <a:r>
                        <a:rPr lang="hu" sz="1600" b="0" i="0" u="none" strike="noStrike" kern="1200" dirty="0">
                          <a:solidFill>
                            <a:schemeClr val="dk1"/>
                          </a:solidFill>
                          <a:latin typeface="+mn-lt"/>
                          <a:ea typeface="+mn-ea"/>
                          <a:cs typeface="+mn-cs"/>
                        </a:rPr>
                        <a:t>Ez a magas környezeti hőhatásnak való kitettségből eredő víz- és/vagy sóhiánynak tulajdonítható, vagy megerőltető </a:t>
                      </a:r>
                      <a:r>
                        <a:rPr lang="hu" sz="1600" b="0" i="0" u="none" strike="noStrike" kern="1200" dirty="0" smtClean="0">
                          <a:solidFill>
                            <a:schemeClr val="dk1"/>
                          </a:solidFill>
                          <a:latin typeface="+mn-lt"/>
                          <a:ea typeface="+mn-ea"/>
                          <a:cs typeface="+mn-cs"/>
                        </a:rPr>
                        <a:t>testmozgásnak.</a:t>
                      </a:r>
                      <a:endParaRPr lang="hu-HU" sz="1600" dirty="0"/>
                    </a:p>
                  </a:txBody>
                  <a:tcPr/>
                </a:tc>
                <a:tc>
                  <a:txBody>
                    <a:bodyPr/>
                    <a:lstStyle/>
                    <a:p>
                      <a:pPr rtl="0"/>
                      <a:r>
                        <a:rPr lang="hu" sz="1600" b="0" i="0" u="none" strike="noStrike" kern="1200" dirty="0">
                          <a:solidFill>
                            <a:schemeClr val="dk1"/>
                          </a:solidFill>
                          <a:latin typeface="+mn-lt"/>
                          <a:ea typeface="+mn-ea"/>
                          <a:cs typeface="+mn-cs"/>
                        </a:rPr>
                        <a:t>Vigye a beteget hűvös, árnyékos helyiségbe vagy légkondicionált helyre. A beteget le kell vetkőztetni. </a:t>
                      </a:r>
                      <a:endParaRPr lang="hu-HU" sz="1600" b="0" i="0" u="none" strike="noStrike" kern="1200" baseline="0" dirty="0">
                        <a:solidFill>
                          <a:schemeClr val="dk1"/>
                        </a:solidFill>
                        <a:latin typeface="+mn-lt"/>
                        <a:ea typeface="+mn-ea"/>
                        <a:cs typeface="+mn-cs"/>
                      </a:endParaRPr>
                    </a:p>
                    <a:p>
                      <a:pPr rtl="0"/>
                      <a:r>
                        <a:rPr lang="hu" sz="1600" b="0" i="0" u="none" strike="noStrike" kern="1200" dirty="0">
                          <a:solidFill>
                            <a:schemeClr val="dk1"/>
                          </a:solidFill>
                          <a:latin typeface="+mn-lt"/>
                          <a:ea typeface="+mn-ea"/>
                          <a:cs typeface="+mn-cs"/>
                        </a:rPr>
                        <a:t>Alkalmazzon hideg vizes lepedőt vagy permetezzen hideg vizet, és ha van, használjon ventilátort. </a:t>
                      </a:r>
                      <a:endParaRPr lang="hu-HU" sz="1600" b="0" i="0" u="none" strike="noStrike" kern="1200" baseline="0" dirty="0">
                        <a:solidFill>
                          <a:schemeClr val="dk1"/>
                        </a:solidFill>
                        <a:latin typeface="+mn-lt"/>
                        <a:ea typeface="+mn-ea"/>
                        <a:cs typeface="+mn-cs"/>
                      </a:endParaRPr>
                    </a:p>
                    <a:p>
                      <a:pPr rtl="0"/>
                      <a:r>
                        <a:rPr lang="hu" sz="1600" b="0" i="0" u="none" strike="noStrike" kern="1200" dirty="0">
                          <a:solidFill>
                            <a:schemeClr val="dk1"/>
                          </a:solidFill>
                          <a:latin typeface="+mn-lt"/>
                          <a:ea typeface="+mn-ea"/>
                          <a:cs typeface="+mn-cs"/>
                        </a:rPr>
                        <a:t>Fektesse le a beteget, és emelje fel a lábát és a csípőjét a vénás visszaáramlás fokozása érdekében. Kezdje el a szájon át történő folyadékpótlást. </a:t>
                      </a:r>
                      <a:endParaRPr lang="hu-HU" sz="1600" b="0" i="0" u="none" strike="noStrike" kern="1200" baseline="0" dirty="0">
                        <a:solidFill>
                          <a:schemeClr val="dk1"/>
                        </a:solidFill>
                        <a:latin typeface="+mn-lt"/>
                        <a:ea typeface="+mn-ea"/>
                        <a:cs typeface="+mn-cs"/>
                      </a:endParaRPr>
                    </a:p>
                    <a:p>
                      <a:pPr rtl="0"/>
                      <a:r>
                        <a:rPr lang="hu" sz="1600" b="0" i="0" u="none" strike="noStrike" kern="1200" dirty="0">
                          <a:solidFill>
                            <a:schemeClr val="dk1"/>
                          </a:solidFill>
                          <a:latin typeface="+mn-lt"/>
                          <a:ea typeface="+mn-ea"/>
                          <a:cs typeface="+mn-cs"/>
                        </a:rPr>
                        <a:t>Ha a hányinger megakadályozza a szájon át történő folyadékbevitelt, fontolja meg az intravénás folyadékpótlást.</a:t>
                      </a:r>
                    </a:p>
                    <a:p>
                      <a:pPr rtl="0"/>
                      <a:r>
                        <a:rPr lang="hu" sz="1600" b="0" i="0" u="none" strike="noStrike" kern="1200" dirty="0">
                          <a:solidFill>
                            <a:schemeClr val="dk1"/>
                          </a:solidFill>
                          <a:latin typeface="+mn-lt"/>
                          <a:ea typeface="+mn-ea"/>
                          <a:cs typeface="+mn-cs"/>
                        </a:rPr>
                        <a:t>Ha 39 °C feletti hipertermia vagy károsodott</a:t>
                      </a:r>
                    </a:p>
                    <a:p>
                      <a:pPr rtl="0"/>
                      <a:r>
                        <a:rPr lang="hu" sz="1600" b="0" i="0" u="none" strike="noStrike" kern="1200" dirty="0">
                          <a:solidFill>
                            <a:schemeClr val="dk1"/>
                          </a:solidFill>
                          <a:latin typeface="+mn-lt"/>
                          <a:ea typeface="+mn-ea"/>
                          <a:cs typeface="+mn-cs"/>
                        </a:rPr>
                        <a:t>mentális állapot vagy tartós hipotenzió lép fel, kezelje hőgutaként, és szállítsa a beteget kórházba.</a:t>
                      </a:r>
                      <a:endParaRPr lang="hu-HU" sz="1600" dirty="0"/>
                    </a:p>
                  </a:txBody>
                  <a:tcPr/>
                </a:tc>
                <a:extLst>
                  <a:ext uri="{0D108BD9-81ED-4DB2-BD59-A6C34878D82A}">
                    <a16:rowId xmlns:a16="http://schemas.microsoft.com/office/drawing/2014/main" val="1493613352"/>
                  </a:ext>
                </a:extLst>
              </a:tr>
            </a:tbl>
          </a:graphicData>
        </a:graphic>
      </p:graphicFrame>
      <p:sp>
        <p:nvSpPr>
          <p:cNvPr id="5" name="Téglalap 4"/>
          <p:cNvSpPr/>
          <p:nvPr/>
        </p:nvSpPr>
        <p:spPr>
          <a:xfrm>
            <a:off x="192088" y="4608068"/>
            <a:ext cx="1963220" cy="1169551"/>
          </a:xfrm>
          <a:prstGeom prst="rect">
            <a:avLst/>
          </a:prstGeom>
        </p:spPr>
        <p:txBody>
          <a:bodyPr wrap="square" rtlCol="0">
            <a:spAutoFit/>
          </a:bodyPr>
          <a:lstStyle/>
          <a:p>
            <a:pPr rtl="0"/>
            <a:r>
              <a:rPr lang="hu" sz="1000" i="1" dirty="0"/>
              <a:t>Forrás: Közegészségügyi tanácsok a hőség egészségügyi hatásainak megelőzéséről. WHO/EURO:2011-2510-42266-5869. https://www.who.int/publications/i/item/public-health-advice-on-preventing-health-effects-of-heat</a:t>
            </a:r>
          </a:p>
        </p:txBody>
      </p:sp>
    </p:spTree>
    <p:extLst>
      <p:ext uri="{BB962C8B-B14F-4D97-AF65-F5344CB8AC3E}">
        <p14:creationId xmlns:p14="http://schemas.microsoft.com/office/powerpoint/2010/main" val="41474420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p:txBody>
          <a:bodyPr rtlCol="0">
            <a:noAutofit/>
          </a:bodyPr>
          <a:lstStyle/>
          <a:p>
            <a:pPr rtl="0"/>
            <a:r>
              <a:rPr lang="hu">
                <a:solidFill>
                  <a:schemeClr val="tx1"/>
                </a:solidFill>
              </a:rPr>
              <a:t>Az életveszélyes hőguta kezelése</a:t>
            </a:r>
            <a:endParaRPr lang="hu-HU" dirty="0">
              <a:solidFill>
                <a:schemeClr val="tx1"/>
              </a:solidFill>
            </a:endParaRPr>
          </a:p>
        </p:txBody>
      </p:sp>
      <p:graphicFrame>
        <p:nvGraphicFramePr>
          <p:cNvPr id="6" name="Tartalom helye 5"/>
          <p:cNvGraphicFramePr>
            <a:graphicFrameLocks noGrp="1"/>
          </p:cNvGraphicFramePr>
          <p:nvPr>
            <p:ph idx="1"/>
            <p:extLst>
              <p:ext uri="{D42A27DB-BD31-4B8C-83A1-F6EECF244321}">
                <p14:modId xmlns:p14="http://schemas.microsoft.com/office/powerpoint/2010/main" val="3411828277"/>
              </p:ext>
            </p:extLst>
          </p:nvPr>
        </p:nvGraphicFramePr>
        <p:xfrm>
          <a:off x="192088" y="935038"/>
          <a:ext cx="11896725" cy="4947920"/>
        </p:xfrm>
        <a:graphic>
          <a:graphicData uri="http://schemas.openxmlformats.org/drawingml/2006/table">
            <a:tbl>
              <a:tblPr firstRow="1" bandRow="1">
                <a:tableStyleId>{5C22544A-7EE6-4342-B048-85BDC9FD1C3A}</a:tableStyleId>
              </a:tblPr>
              <a:tblGrid>
                <a:gridCol w="3965575">
                  <a:extLst>
                    <a:ext uri="{9D8B030D-6E8A-4147-A177-3AD203B41FA5}">
                      <a16:colId xmlns:a16="http://schemas.microsoft.com/office/drawing/2014/main" val="1075739699"/>
                    </a:ext>
                  </a:extLst>
                </a:gridCol>
                <a:gridCol w="3965575">
                  <a:extLst>
                    <a:ext uri="{9D8B030D-6E8A-4147-A177-3AD203B41FA5}">
                      <a16:colId xmlns:a16="http://schemas.microsoft.com/office/drawing/2014/main" val="1126757211"/>
                    </a:ext>
                  </a:extLst>
                </a:gridCol>
                <a:gridCol w="3965575">
                  <a:extLst>
                    <a:ext uri="{9D8B030D-6E8A-4147-A177-3AD203B41FA5}">
                      <a16:colId xmlns:a16="http://schemas.microsoft.com/office/drawing/2014/main" val="1328898340"/>
                    </a:ext>
                  </a:extLst>
                </a:gridCol>
              </a:tblGrid>
              <a:tr h="370840">
                <a:tc>
                  <a:txBody>
                    <a:bodyPr/>
                    <a:lstStyle/>
                    <a:p>
                      <a:pPr rtl="0"/>
                      <a:r>
                        <a:rPr lang="hu"/>
                        <a:t>Feltétel</a:t>
                      </a:r>
                      <a:endParaRPr lang="hu-HU" dirty="0"/>
                    </a:p>
                  </a:txBody>
                  <a:tcPr/>
                </a:tc>
                <a:tc>
                  <a:txBody>
                    <a:bodyPr/>
                    <a:lstStyle/>
                    <a:p>
                      <a:pPr rtl="0"/>
                      <a:r>
                        <a:rPr lang="hu"/>
                        <a:t>Beavatkozás </a:t>
                      </a:r>
                      <a:endParaRPr lang="hu-HU" dirty="0"/>
                    </a:p>
                  </a:txBody>
                  <a:tcPr/>
                </a:tc>
                <a:tc>
                  <a:txBody>
                    <a:bodyPr/>
                    <a:lstStyle/>
                    <a:p>
                      <a:pPr rtl="0"/>
                      <a:r>
                        <a:rPr lang="hu"/>
                        <a:t>Cél</a:t>
                      </a:r>
                      <a:endParaRPr lang="hu-HU" dirty="0"/>
                    </a:p>
                  </a:txBody>
                  <a:tcPr/>
                </a:tc>
                <a:extLst>
                  <a:ext uri="{0D108BD9-81ED-4DB2-BD59-A6C34878D82A}">
                    <a16:rowId xmlns:a16="http://schemas.microsoft.com/office/drawing/2014/main" val="3242493485"/>
                  </a:ext>
                </a:extLst>
              </a:tr>
              <a:tr h="370840">
                <a:tc>
                  <a:txBody>
                    <a:bodyPr/>
                    <a:lstStyle/>
                    <a:p>
                      <a:pPr rtl="0"/>
                      <a:r>
                        <a:rPr lang="hu-HU" sz="1800" b="0" i="0" u="none" strike="noStrike" kern="1200" noProof="0" dirty="0" smtClean="0">
                          <a:solidFill>
                            <a:schemeClr val="dk1"/>
                          </a:solidFill>
                          <a:latin typeface="+mn-lt"/>
                          <a:ea typeface="+mn-ea"/>
                          <a:cs typeface="+mn-cs"/>
                        </a:rPr>
                        <a:t>Hőstressznek való kitettség (hőhullám,</a:t>
                      </a:r>
                    </a:p>
                    <a:p>
                      <a:pPr rtl="0"/>
                      <a:r>
                        <a:rPr lang="hu-HU" sz="1800" b="0" i="0" u="none" strike="noStrike" kern="1200" noProof="0" dirty="0" smtClean="0">
                          <a:solidFill>
                            <a:schemeClr val="dk1"/>
                          </a:solidFill>
                          <a:latin typeface="+mn-lt"/>
                          <a:ea typeface="+mn-ea"/>
                          <a:cs typeface="+mn-cs"/>
                        </a:rPr>
                        <a:t>nyári szezon és/vagy</a:t>
                      </a:r>
                      <a:endParaRPr lang="hu-HU" sz="1800" b="0" i="0" u="none" strike="noStrike" kern="1200" baseline="0" noProof="0" dirty="0" smtClean="0">
                        <a:solidFill>
                          <a:schemeClr val="dk1"/>
                        </a:solidFill>
                        <a:latin typeface="+mn-lt"/>
                        <a:ea typeface="+mn-ea"/>
                        <a:cs typeface="+mn-cs"/>
                      </a:endParaRPr>
                    </a:p>
                    <a:p>
                      <a:pPr rtl="0"/>
                      <a:r>
                        <a:rPr lang="hu-HU" sz="1800" b="0" i="0" u="none" strike="noStrike" kern="1200" noProof="0" dirty="0" smtClean="0">
                          <a:solidFill>
                            <a:schemeClr val="dk1"/>
                          </a:solidFill>
                          <a:latin typeface="+mn-lt"/>
                          <a:ea typeface="+mn-ea"/>
                          <a:cs typeface="+mn-cs"/>
                        </a:rPr>
                        <a:t>megerőltető testmozgás)</a:t>
                      </a:r>
                    </a:p>
                    <a:p>
                      <a:pPr rtl="0"/>
                      <a:endParaRPr lang="hu-HU" sz="1800" b="0" i="0" u="none" strike="noStrike" kern="1200" baseline="0" noProof="0" dirty="0" smtClean="0">
                        <a:solidFill>
                          <a:schemeClr val="dk1"/>
                        </a:solidFill>
                        <a:latin typeface="+mn-lt"/>
                        <a:ea typeface="+mn-ea"/>
                        <a:cs typeface="+mn-cs"/>
                      </a:endParaRPr>
                    </a:p>
                    <a:p>
                      <a:pPr rtl="0"/>
                      <a:r>
                        <a:rPr lang="hu-HU" sz="1800" b="0" i="0" u="none" strike="noStrike" kern="1200" noProof="0" dirty="0" smtClean="0">
                          <a:solidFill>
                            <a:schemeClr val="dk1"/>
                          </a:solidFill>
                          <a:latin typeface="+mn-lt"/>
                          <a:ea typeface="+mn-ea"/>
                          <a:cs typeface="+mn-cs"/>
                        </a:rPr>
                        <a:t>A mentális állapot változásai</a:t>
                      </a:r>
                    </a:p>
                    <a:p>
                      <a:pPr rtl="0"/>
                      <a:r>
                        <a:rPr lang="hu-HU" sz="1800" b="0" i="0" u="none" strike="noStrike" kern="1200" noProof="0" dirty="0" smtClean="0">
                          <a:solidFill>
                            <a:schemeClr val="dk1"/>
                          </a:solidFill>
                          <a:latin typeface="+mn-lt"/>
                          <a:ea typeface="+mn-ea"/>
                          <a:cs typeface="+mn-cs"/>
                        </a:rPr>
                        <a:t>(szorongás, delírium, rohamok,</a:t>
                      </a:r>
                    </a:p>
                    <a:p>
                      <a:pPr rtl="0"/>
                      <a:r>
                        <a:rPr lang="hu-HU" sz="1800" b="0" i="0" u="none" strike="noStrike" kern="1200" noProof="0" dirty="0" smtClean="0">
                          <a:solidFill>
                            <a:schemeClr val="dk1"/>
                          </a:solidFill>
                          <a:latin typeface="+mn-lt"/>
                          <a:ea typeface="+mn-ea"/>
                          <a:cs typeface="+mn-cs"/>
                        </a:rPr>
                        <a:t>Kóma)</a:t>
                      </a:r>
                      <a:endParaRPr lang="hu-HU" noProof="0" dirty="0"/>
                    </a:p>
                  </a:txBody>
                  <a:tcPr/>
                </a:tc>
                <a:tc>
                  <a:txBody>
                    <a:bodyPr/>
                    <a:lstStyle/>
                    <a:p>
                      <a:pPr rtl="0"/>
                      <a:r>
                        <a:rPr lang="hu-HU" sz="1800" b="0" i="0" u="none" strike="noStrike" kern="1200" noProof="0" dirty="0" smtClean="0">
                          <a:solidFill>
                            <a:schemeClr val="dk1"/>
                          </a:solidFill>
                          <a:latin typeface="+mn-lt"/>
                          <a:ea typeface="+mn-ea"/>
                          <a:cs typeface="+mn-cs"/>
                        </a:rPr>
                        <a:t>Mérje a maghőmérsékletet (</a:t>
                      </a:r>
                      <a:r>
                        <a:rPr lang="hu-HU" sz="1800" b="0" i="0" u="none" strike="noStrike" kern="1200" noProof="0" dirty="0" err="1" smtClean="0">
                          <a:solidFill>
                            <a:schemeClr val="dk1"/>
                          </a:solidFill>
                          <a:latin typeface="+mn-lt"/>
                          <a:ea typeface="+mn-ea"/>
                          <a:cs typeface="+mn-cs"/>
                        </a:rPr>
                        <a:t>rektális</a:t>
                      </a:r>
                      <a:r>
                        <a:rPr lang="hu-HU" sz="1800" b="0" i="0" u="none" strike="noStrike" kern="1200" noProof="0" dirty="0" smtClean="0">
                          <a:solidFill>
                            <a:schemeClr val="dk1"/>
                          </a:solidFill>
                          <a:latin typeface="+mn-lt"/>
                          <a:ea typeface="+mn-ea"/>
                          <a:cs typeface="+mn-cs"/>
                        </a:rPr>
                        <a:t> szonda). Ha &gt; 40 °C, vigye a beteget hűvösebb helyre, vegye le a ruházatot, kezdje el a külső hűtést; hideg borogatás a nyakra, hónaljra és ágyékra, folyamatos legyezés (vagy</a:t>
                      </a:r>
                    </a:p>
                    <a:p>
                      <a:pPr rtl="0"/>
                      <a:r>
                        <a:rPr lang="hu-HU" sz="1800" b="0" i="0" u="none" strike="noStrike" kern="1200" noProof="0" dirty="0" smtClean="0">
                          <a:solidFill>
                            <a:schemeClr val="dk1"/>
                          </a:solidFill>
                          <a:latin typeface="+mn-lt"/>
                          <a:ea typeface="+mn-ea"/>
                          <a:cs typeface="+mn-cs"/>
                        </a:rPr>
                        <a:t>tartsa nyitva a mentőautó ablakát), miközben a bőrt 25-30 °C-</a:t>
                      </a:r>
                      <a:r>
                        <a:rPr lang="hu-HU" sz="1800" b="0" i="0" u="none" strike="noStrike" kern="1200" noProof="0" dirty="0" err="1" smtClean="0">
                          <a:solidFill>
                            <a:schemeClr val="dk1"/>
                          </a:solidFill>
                          <a:latin typeface="+mn-lt"/>
                          <a:ea typeface="+mn-ea"/>
                          <a:cs typeface="+mn-cs"/>
                        </a:rPr>
                        <a:t>os</a:t>
                      </a:r>
                      <a:r>
                        <a:rPr lang="hu-HU" sz="1800" b="0" i="0" u="none" strike="noStrike" kern="1200" noProof="0" dirty="0" smtClean="0">
                          <a:solidFill>
                            <a:schemeClr val="dk1"/>
                          </a:solidFill>
                          <a:latin typeface="+mn-lt"/>
                          <a:ea typeface="+mn-ea"/>
                          <a:cs typeface="+mn-cs"/>
                        </a:rPr>
                        <a:t> vízzel permetezzük.</a:t>
                      </a:r>
                    </a:p>
                    <a:p>
                      <a:pPr rtl="0"/>
                      <a:r>
                        <a:rPr lang="hu-HU" sz="1800" b="0" i="0" u="none" strike="noStrike" kern="1200" noProof="0" dirty="0" smtClean="0">
                          <a:solidFill>
                            <a:schemeClr val="dk1"/>
                          </a:solidFill>
                          <a:latin typeface="+mn-lt"/>
                          <a:ea typeface="+mn-ea"/>
                          <a:cs typeface="+mn-cs"/>
                        </a:rPr>
                        <a:t>Helyezze az eszméletlen beteget az oldalára, és tisztítsa meg a légutakat.</a:t>
                      </a:r>
                    </a:p>
                    <a:p>
                      <a:pPr rtl="0"/>
                      <a:r>
                        <a:rPr lang="hu-HU" sz="1800" b="0" i="0" u="none" strike="noStrike" kern="1200" noProof="0" dirty="0" smtClean="0">
                          <a:solidFill>
                            <a:schemeClr val="dk1"/>
                          </a:solidFill>
                          <a:latin typeface="+mn-lt"/>
                          <a:ea typeface="+mn-ea"/>
                          <a:cs typeface="+mn-cs"/>
                        </a:rPr>
                        <a:t>Adjon oxigént 4 l/perc.</a:t>
                      </a:r>
                    </a:p>
                    <a:p>
                      <a:pPr rtl="0"/>
                      <a:r>
                        <a:rPr lang="hu-HU" sz="1800" b="0" i="0" u="none" strike="noStrike" kern="1200" noProof="0" dirty="0" smtClean="0">
                          <a:solidFill>
                            <a:schemeClr val="dk1"/>
                          </a:solidFill>
                          <a:latin typeface="+mn-lt"/>
                          <a:ea typeface="+mn-ea"/>
                          <a:cs typeface="+mn-cs"/>
                        </a:rPr>
                        <a:t>Adjon izotóniás </a:t>
                      </a:r>
                      <a:r>
                        <a:rPr lang="hu-HU" sz="1800" b="0" i="0" u="none" strike="noStrike" kern="1200" noProof="0" dirty="0" err="1" smtClean="0">
                          <a:solidFill>
                            <a:schemeClr val="dk1"/>
                          </a:solidFill>
                          <a:latin typeface="+mn-lt"/>
                          <a:ea typeface="+mn-ea"/>
                          <a:cs typeface="+mn-cs"/>
                        </a:rPr>
                        <a:t>kristalloidot</a:t>
                      </a:r>
                      <a:r>
                        <a:rPr lang="hu-HU" sz="1800" b="0" i="0" u="none" strike="noStrike" kern="1200" noProof="0" dirty="0" smtClean="0">
                          <a:solidFill>
                            <a:schemeClr val="dk1"/>
                          </a:solidFill>
                          <a:latin typeface="+mn-lt"/>
                          <a:ea typeface="+mn-ea"/>
                          <a:cs typeface="+mn-cs"/>
                        </a:rPr>
                        <a:t> (normál sóoldatot).</a:t>
                      </a:r>
                    </a:p>
                    <a:p>
                      <a:pPr rtl="0"/>
                      <a:r>
                        <a:rPr lang="hu-HU" sz="1800" b="0" i="0" u="none" strike="noStrike" kern="1200" noProof="0" dirty="0" smtClean="0">
                          <a:solidFill>
                            <a:schemeClr val="dk1"/>
                          </a:solidFill>
                          <a:latin typeface="+mn-lt"/>
                          <a:ea typeface="+mn-ea"/>
                          <a:cs typeface="+mn-cs"/>
                        </a:rPr>
                        <a:t>Gyorsan szállítsa a sürgősségi osztályra.</a:t>
                      </a:r>
                      <a:endParaRPr lang="hu-HU" noProof="0" dirty="0"/>
                    </a:p>
                  </a:txBody>
                  <a:tcPr/>
                </a:tc>
                <a:tc>
                  <a:txBody>
                    <a:bodyPr/>
                    <a:lstStyle/>
                    <a:p>
                      <a:pPr rtl="0"/>
                      <a:r>
                        <a:rPr lang="hu-HU" sz="1800" b="0" i="0" u="none" strike="noStrike" kern="1200" noProof="0" dirty="0" smtClean="0">
                          <a:solidFill>
                            <a:schemeClr val="dk1"/>
                          </a:solidFill>
                          <a:latin typeface="+mn-lt"/>
                          <a:ea typeface="+mn-ea"/>
                          <a:cs typeface="+mn-cs"/>
                        </a:rPr>
                        <a:t>Diagnosztizálja a hőgutát.</a:t>
                      </a:r>
                    </a:p>
                    <a:p>
                      <a:pPr rtl="0"/>
                      <a:r>
                        <a:rPr lang="hu-HU" sz="1800" b="0" i="0" u="none" strike="noStrike" kern="1200" noProof="0" dirty="0" smtClean="0">
                          <a:solidFill>
                            <a:schemeClr val="dk1"/>
                          </a:solidFill>
                          <a:latin typeface="+mn-lt"/>
                          <a:ea typeface="+mn-ea"/>
                          <a:cs typeface="+mn-cs"/>
                        </a:rPr>
                        <a:t>Csökkentse a maghőmérsékletet &lt; 39,4 °C-ra.</a:t>
                      </a:r>
                    </a:p>
                    <a:p>
                      <a:pPr rtl="0"/>
                      <a:r>
                        <a:rPr lang="hu-HU" sz="1800" b="0" i="0" u="none" strike="noStrike" kern="1200" noProof="0" dirty="0" smtClean="0">
                          <a:solidFill>
                            <a:schemeClr val="dk1"/>
                          </a:solidFill>
                          <a:latin typeface="+mn-lt"/>
                          <a:ea typeface="+mn-ea"/>
                          <a:cs typeface="+mn-cs"/>
                        </a:rPr>
                        <a:t>A hűtés elősegítése vezetéssel; a légáramlatok fenntartása.</a:t>
                      </a:r>
                    </a:p>
                    <a:p>
                      <a:pPr rtl="0"/>
                      <a:r>
                        <a:rPr lang="hu-HU" sz="1800" b="0" i="0" u="none" strike="noStrike" kern="1200" noProof="0" dirty="0" smtClean="0">
                          <a:solidFill>
                            <a:schemeClr val="dk1"/>
                          </a:solidFill>
                          <a:latin typeface="+mn-lt"/>
                          <a:ea typeface="+mn-ea"/>
                          <a:cs typeface="+mn-cs"/>
                        </a:rPr>
                        <a:t>Elősegítse a párolgás általi hűtést.</a:t>
                      </a:r>
                    </a:p>
                    <a:p>
                      <a:pPr rtl="0"/>
                      <a:r>
                        <a:rPr lang="hu-HU" sz="1800" b="0" i="0" u="none" strike="noStrike" kern="1200" noProof="0" dirty="0" smtClean="0">
                          <a:solidFill>
                            <a:schemeClr val="dk1"/>
                          </a:solidFill>
                          <a:latin typeface="+mn-lt"/>
                          <a:ea typeface="+mn-ea"/>
                          <a:cs typeface="+mn-cs"/>
                        </a:rPr>
                        <a:t>Minimalizálja az aspiráció kockázatát.</a:t>
                      </a:r>
                    </a:p>
                    <a:p>
                      <a:pPr rtl="0"/>
                      <a:r>
                        <a:rPr lang="hu-HU" sz="1800" b="0" i="0" u="none" strike="noStrike" kern="1200" noProof="0" dirty="0" smtClean="0">
                          <a:solidFill>
                            <a:schemeClr val="dk1"/>
                          </a:solidFill>
                          <a:latin typeface="+mn-lt"/>
                          <a:ea typeface="+mn-ea"/>
                          <a:cs typeface="+mn-cs"/>
                        </a:rPr>
                        <a:t>Az artériás </a:t>
                      </a:r>
                      <a:r>
                        <a:rPr lang="hu-HU" sz="1800" b="0" i="0" u="none" strike="noStrike" kern="1200" noProof="0" dirty="0" err="1" smtClean="0">
                          <a:solidFill>
                            <a:schemeClr val="dk1"/>
                          </a:solidFill>
                          <a:latin typeface="+mn-lt"/>
                          <a:ea typeface="+mn-ea"/>
                          <a:cs typeface="+mn-cs"/>
                        </a:rPr>
                        <a:t>oxigénszaturáció</a:t>
                      </a:r>
                      <a:r>
                        <a:rPr lang="hu-HU" sz="1800" b="0" i="0" u="none" strike="noStrike" kern="1200" noProof="0" dirty="0" smtClean="0">
                          <a:solidFill>
                            <a:schemeClr val="dk1"/>
                          </a:solidFill>
                          <a:latin typeface="+mn-lt"/>
                          <a:ea typeface="+mn-ea"/>
                          <a:cs typeface="+mn-cs"/>
                        </a:rPr>
                        <a:t> növelése &gt; 90%-</a:t>
                      </a:r>
                      <a:r>
                        <a:rPr lang="hu-HU" sz="1800" b="0" i="0" u="none" strike="noStrike" kern="1200" noProof="0" dirty="0" err="1" smtClean="0">
                          <a:solidFill>
                            <a:schemeClr val="dk1"/>
                          </a:solidFill>
                          <a:latin typeface="+mn-lt"/>
                          <a:ea typeface="+mn-ea"/>
                          <a:cs typeface="+mn-cs"/>
                        </a:rPr>
                        <a:t>ra</a:t>
                      </a:r>
                      <a:r>
                        <a:rPr lang="hu-HU" sz="1800" b="0" i="0" u="none" strike="noStrike" kern="1200" noProof="0" dirty="0" smtClean="0">
                          <a:solidFill>
                            <a:schemeClr val="dk1"/>
                          </a:solidFill>
                          <a:latin typeface="+mn-lt"/>
                          <a:ea typeface="+mn-ea"/>
                          <a:cs typeface="+mn-cs"/>
                        </a:rPr>
                        <a:t>.</a:t>
                      </a:r>
                    </a:p>
                    <a:p>
                      <a:pPr rtl="0"/>
                      <a:r>
                        <a:rPr lang="hu-HU" sz="1800" b="0" i="0" u="none" strike="noStrike" kern="1200" noProof="0" dirty="0" smtClean="0">
                          <a:solidFill>
                            <a:schemeClr val="dk1"/>
                          </a:solidFill>
                          <a:latin typeface="+mn-lt"/>
                          <a:ea typeface="+mn-ea"/>
                          <a:cs typeface="+mn-cs"/>
                        </a:rPr>
                        <a:t>Biztosítsa a folyadékpótlást.</a:t>
                      </a:r>
                      <a:endParaRPr lang="hu-HU" noProof="0" dirty="0"/>
                    </a:p>
                  </a:txBody>
                  <a:tcPr/>
                </a:tc>
                <a:extLst>
                  <a:ext uri="{0D108BD9-81ED-4DB2-BD59-A6C34878D82A}">
                    <a16:rowId xmlns:a16="http://schemas.microsoft.com/office/drawing/2014/main" val="2767028044"/>
                  </a:ext>
                </a:extLst>
              </a:tr>
              <a:tr h="370840">
                <a:tc>
                  <a:txBody>
                    <a:bodyPr/>
                    <a:lstStyle/>
                    <a:p>
                      <a:pPr rtl="0"/>
                      <a:endParaRPr lang="hu-HU" dirty="0"/>
                    </a:p>
                  </a:txBody>
                  <a:tcPr/>
                </a:tc>
                <a:tc>
                  <a:txBody>
                    <a:bodyPr/>
                    <a:lstStyle/>
                    <a:p>
                      <a:pPr rtl="0"/>
                      <a:endParaRPr lang="hu-HU"/>
                    </a:p>
                  </a:txBody>
                  <a:tcPr/>
                </a:tc>
                <a:tc>
                  <a:txBody>
                    <a:bodyPr/>
                    <a:lstStyle/>
                    <a:p>
                      <a:pPr rtl="0"/>
                      <a:endParaRPr lang="hu-HU" dirty="0"/>
                    </a:p>
                  </a:txBody>
                  <a:tcPr/>
                </a:tc>
                <a:extLst>
                  <a:ext uri="{0D108BD9-81ED-4DB2-BD59-A6C34878D82A}">
                    <a16:rowId xmlns:a16="http://schemas.microsoft.com/office/drawing/2014/main" val="586295874"/>
                  </a:ext>
                </a:extLst>
              </a:tr>
            </a:tbl>
          </a:graphicData>
        </a:graphic>
      </p:graphicFrame>
      <p:sp>
        <p:nvSpPr>
          <p:cNvPr id="5" name="Téglalap 4"/>
          <p:cNvSpPr/>
          <p:nvPr/>
        </p:nvSpPr>
        <p:spPr>
          <a:xfrm>
            <a:off x="192088" y="5791518"/>
            <a:ext cx="11896725" cy="461665"/>
          </a:xfrm>
          <a:prstGeom prst="rect">
            <a:avLst/>
          </a:prstGeom>
        </p:spPr>
        <p:txBody>
          <a:bodyPr wrap="square" rtlCol="0">
            <a:spAutoFit/>
          </a:bodyPr>
          <a:lstStyle/>
          <a:p>
            <a:pPr rtl="0"/>
            <a:r>
              <a:rPr lang="hu" sz="1200" i="1"/>
              <a:t>Forrás: Közegészségügyi tanácsok a hőség egészségügyi hatásainak megelőzéséről. WHO/EURO:2011-2510-42266-5869. https://www.who.int/publications/i/item/public-health-advice-on-preventing-health-effects-of-heat</a:t>
            </a:r>
          </a:p>
        </p:txBody>
      </p:sp>
    </p:spTree>
    <p:extLst>
      <p:ext uri="{BB962C8B-B14F-4D97-AF65-F5344CB8AC3E}">
        <p14:creationId xmlns:p14="http://schemas.microsoft.com/office/powerpoint/2010/main" val="9943186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a:xfrm>
            <a:off x="192505" y="0"/>
            <a:ext cx="11896826" cy="549635"/>
          </a:xfrm>
        </p:spPr>
        <p:txBody>
          <a:bodyPr rtlCol="0">
            <a:normAutofit/>
          </a:bodyPr>
          <a:lstStyle/>
          <a:p>
            <a:pPr rtl="0"/>
            <a:r>
              <a:rPr lang="hu">
                <a:solidFill>
                  <a:schemeClr val="tx1"/>
                </a:solidFill>
              </a:rPr>
              <a:t>Kórházi kezelés</a:t>
            </a:r>
            <a:endParaRPr lang="hu-HU" dirty="0">
              <a:solidFill>
                <a:schemeClr val="tx1"/>
              </a:solidFill>
            </a:endParaRPr>
          </a:p>
        </p:txBody>
      </p:sp>
      <p:graphicFrame>
        <p:nvGraphicFramePr>
          <p:cNvPr id="6" name="Tartalom helye 5"/>
          <p:cNvGraphicFramePr>
            <a:graphicFrameLocks noGrp="1"/>
          </p:cNvGraphicFramePr>
          <p:nvPr>
            <p:ph idx="1"/>
            <p:extLst>
              <p:ext uri="{D42A27DB-BD31-4B8C-83A1-F6EECF244321}">
                <p14:modId xmlns:p14="http://schemas.microsoft.com/office/powerpoint/2010/main" val="1793411396"/>
              </p:ext>
            </p:extLst>
          </p:nvPr>
        </p:nvGraphicFramePr>
        <p:xfrm>
          <a:off x="192606" y="525966"/>
          <a:ext cx="11896725" cy="5366574"/>
        </p:xfrm>
        <a:graphic>
          <a:graphicData uri="http://schemas.openxmlformats.org/drawingml/2006/table">
            <a:tbl>
              <a:tblPr firstRow="1" bandRow="1">
                <a:tableStyleId>{5C22544A-7EE6-4342-B048-85BDC9FD1C3A}</a:tableStyleId>
              </a:tblPr>
              <a:tblGrid>
                <a:gridCol w="1992454">
                  <a:extLst>
                    <a:ext uri="{9D8B030D-6E8A-4147-A177-3AD203B41FA5}">
                      <a16:colId xmlns:a16="http://schemas.microsoft.com/office/drawing/2014/main" val="2440769395"/>
                    </a:ext>
                  </a:extLst>
                </a:gridCol>
                <a:gridCol w="5391397">
                  <a:extLst>
                    <a:ext uri="{9D8B030D-6E8A-4147-A177-3AD203B41FA5}">
                      <a16:colId xmlns:a16="http://schemas.microsoft.com/office/drawing/2014/main" val="40977079"/>
                    </a:ext>
                  </a:extLst>
                </a:gridCol>
                <a:gridCol w="4512874">
                  <a:extLst>
                    <a:ext uri="{9D8B030D-6E8A-4147-A177-3AD203B41FA5}">
                      <a16:colId xmlns:a16="http://schemas.microsoft.com/office/drawing/2014/main" val="643871935"/>
                    </a:ext>
                  </a:extLst>
                </a:gridCol>
              </a:tblGrid>
              <a:tr h="377396">
                <a:tc>
                  <a:txBody>
                    <a:bodyPr/>
                    <a:lstStyle/>
                    <a:p>
                      <a:pPr rtl="0"/>
                      <a:r>
                        <a:rPr lang="hu"/>
                        <a:t>Feltétel</a:t>
                      </a:r>
                      <a:endParaRPr lang="hu-HU" dirty="0"/>
                    </a:p>
                  </a:txBody>
                  <a:tcPr/>
                </a:tc>
                <a:tc>
                  <a:txBody>
                    <a:bodyPr/>
                    <a:lstStyle/>
                    <a:p>
                      <a:pPr rtl="0"/>
                      <a:r>
                        <a:rPr lang="hu"/>
                        <a:t>Beavatkozás </a:t>
                      </a:r>
                      <a:endParaRPr lang="hu-HU" dirty="0"/>
                    </a:p>
                  </a:txBody>
                  <a:tcPr/>
                </a:tc>
                <a:tc>
                  <a:txBody>
                    <a:bodyPr/>
                    <a:lstStyle/>
                    <a:p>
                      <a:pPr rtl="0"/>
                      <a:r>
                        <a:rPr lang="hu"/>
                        <a:t>Cél</a:t>
                      </a:r>
                      <a:endParaRPr lang="hu-HU" dirty="0"/>
                    </a:p>
                  </a:txBody>
                  <a:tcPr/>
                </a:tc>
                <a:extLst>
                  <a:ext uri="{0D108BD9-81ED-4DB2-BD59-A6C34878D82A}">
                    <a16:rowId xmlns:a16="http://schemas.microsoft.com/office/drawing/2014/main" val="3875238748"/>
                  </a:ext>
                </a:extLst>
              </a:tr>
              <a:tr h="854186">
                <a:tc>
                  <a:txBody>
                    <a:bodyPr/>
                    <a:lstStyle/>
                    <a:p>
                      <a:pPr rtl="0"/>
                      <a:r>
                        <a:rPr lang="hu" sz="1600" dirty="0"/>
                        <a:t>Hipertermia</a:t>
                      </a:r>
                      <a:endParaRPr lang="hu-HU" sz="1600" dirty="0"/>
                    </a:p>
                  </a:txBody>
                  <a:tcPr/>
                </a:tc>
                <a:tc>
                  <a:txBody>
                    <a:bodyPr/>
                    <a:lstStyle/>
                    <a:p>
                      <a:pPr rtl="0"/>
                      <a:r>
                        <a:rPr lang="hu" sz="1600" b="0" i="0" u="none" strike="noStrike" kern="1200" dirty="0">
                          <a:solidFill>
                            <a:schemeClr val="dk1"/>
                          </a:solidFill>
                          <a:latin typeface="+mn-lt"/>
                          <a:ea typeface="+mn-ea"/>
                          <a:cs typeface="+mn-cs"/>
                        </a:rPr>
                        <a:t>Erősítse meg a diagnózist magas hőmérséklet (40-47 °C) mérésére kalibrált hőmérővel. </a:t>
                      </a:r>
                      <a:endParaRPr lang="hu-HU" sz="1600" b="0" i="0" u="none" strike="noStrike" kern="1200" baseline="0" dirty="0">
                        <a:solidFill>
                          <a:schemeClr val="dk1"/>
                        </a:solidFill>
                        <a:latin typeface="+mn-lt"/>
                        <a:ea typeface="+mn-ea"/>
                        <a:cs typeface="+mn-cs"/>
                      </a:endParaRPr>
                    </a:p>
                    <a:p>
                      <a:pPr rtl="0"/>
                      <a:r>
                        <a:rPr lang="hu" sz="1600" b="0" i="0" u="none" strike="noStrike" kern="1200" dirty="0">
                          <a:solidFill>
                            <a:schemeClr val="dk1"/>
                          </a:solidFill>
                          <a:latin typeface="+mn-lt"/>
                          <a:ea typeface="+mn-ea"/>
                          <a:cs typeface="+mn-cs"/>
                        </a:rPr>
                        <a:t>Ellenőrizze a bőr és a végbél hőmérsékletét; folytassa a hűtést.</a:t>
                      </a:r>
                      <a:endParaRPr lang="hu-HU" sz="1600" dirty="0"/>
                    </a:p>
                  </a:txBody>
                  <a:tcPr/>
                </a:tc>
                <a:tc>
                  <a:txBody>
                    <a:bodyPr/>
                    <a:lstStyle/>
                    <a:p>
                      <a:pPr rtl="0"/>
                      <a:r>
                        <a:rPr lang="hu" sz="1600" b="0" i="0" u="none" strike="noStrike" kern="1200">
                          <a:solidFill>
                            <a:schemeClr val="dk1"/>
                          </a:solidFill>
                          <a:latin typeface="+mn-lt"/>
                          <a:ea typeface="+mn-ea"/>
                          <a:cs typeface="+mn-cs"/>
                        </a:rPr>
                        <a:t>Tartsa a bőr hőmérsékletét &gt; 30 °C-on.</a:t>
                      </a:r>
                    </a:p>
                    <a:p>
                      <a:pPr rtl="0"/>
                      <a:r>
                        <a:rPr lang="hu" sz="1600" b="0" i="0" u="none" strike="noStrike" kern="1200">
                          <a:solidFill>
                            <a:schemeClr val="dk1"/>
                          </a:solidFill>
                          <a:latin typeface="+mn-lt"/>
                          <a:ea typeface="+mn-ea"/>
                          <a:cs typeface="+mn-cs"/>
                        </a:rPr>
                        <a:t>Állítsa le a hűtést, ha a rektális hőmérséklet</a:t>
                      </a:r>
                    </a:p>
                    <a:p>
                      <a:pPr rtl="0"/>
                      <a:r>
                        <a:rPr lang="hu" sz="1600" b="0" i="0" u="none" strike="noStrike" kern="1200">
                          <a:solidFill>
                            <a:schemeClr val="dk1"/>
                          </a:solidFill>
                          <a:latin typeface="+mn-lt"/>
                          <a:ea typeface="+mn-ea"/>
                          <a:cs typeface="+mn-cs"/>
                        </a:rPr>
                        <a:t>&lt; 39.4 °C.</a:t>
                      </a:r>
                      <a:endParaRPr lang="hu-HU" sz="1600" dirty="0"/>
                    </a:p>
                  </a:txBody>
                  <a:tcPr/>
                </a:tc>
                <a:extLst>
                  <a:ext uri="{0D108BD9-81ED-4DB2-BD59-A6C34878D82A}">
                    <a16:rowId xmlns:a16="http://schemas.microsoft.com/office/drawing/2014/main" val="3315755011"/>
                  </a:ext>
                </a:extLst>
              </a:tr>
              <a:tr h="377396">
                <a:tc>
                  <a:txBody>
                    <a:bodyPr/>
                    <a:lstStyle/>
                    <a:p>
                      <a:pPr rtl="0"/>
                      <a:r>
                        <a:rPr lang="hu" sz="1600" b="0" i="0" u="none" strike="noStrike" kern="1200">
                          <a:solidFill>
                            <a:schemeClr val="dk1"/>
                          </a:solidFill>
                          <a:latin typeface="+mn-lt"/>
                          <a:ea typeface="+mn-ea"/>
                          <a:cs typeface="+mn-cs"/>
                        </a:rPr>
                        <a:t>Rohamok</a:t>
                      </a:r>
                      <a:endParaRPr lang="hu-HU" sz="1600" dirty="0"/>
                    </a:p>
                  </a:txBody>
                  <a:tcPr/>
                </a:tc>
                <a:tc>
                  <a:txBody>
                    <a:bodyPr/>
                    <a:lstStyle/>
                    <a:p>
                      <a:pPr rtl="0"/>
                      <a:r>
                        <a:rPr lang="hu" sz="1600" b="0" i="0" u="none" strike="noStrike" kern="1200" dirty="0">
                          <a:solidFill>
                            <a:schemeClr val="dk1"/>
                          </a:solidFill>
                          <a:latin typeface="+mn-lt"/>
                          <a:ea typeface="+mn-ea"/>
                          <a:cs typeface="+mn-cs"/>
                        </a:rPr>
                        <a:t>Fontolja meg a benzodiazepinek alkalmazását.</a:t>
                      </a:r>
                      <a:endParaRPr lang="hu-HU" sz="1600" dirty="0"/>
                    </a:p>
                  </a:txBody>
                  <a:tcPr/>
                </a:tc>
                <a:tc>
                  <a:txBody>
                    <a:bodyPr/>
                    <a:lstStyle/>
                    <a:p>
                      <a:pPr rtl="0"/>
                      <a:r>
                        <a:rPr lang="hu" sz="1600" b="0" i="0" u="none" strike="noStrike" kern="1200">
                          <a:solidFill>
                            <a:schemeClr val="dk1"/>
                          </a:solidFill>
                          <a:latin typeface="+mn-lt"/>
                          <a:ea typeface="+mn-ea"/>
                          <a:cs typeface="+mn-cs"/>
                        </a:rPr>
                        <a:t>Görcsrohamok ellenőrzése.</a:t>
                      </a:r>
                      <a:endParaRPr lang="hu-HU" sz="1600" dirty="0"/>
                    </a:p>
                  </a:txBody>
                  <a:tcPr/>
                </a:tc>
                <a:extLst>
                  <a:ext uri="{0D108BD9-81ED-4DB2-BD59-A6C34878D82A}">
                    <a16:rowId xmlns:a16="http://schemas.microsoft.com/office/drawing/2014/main" val="2799575344"/>
                  </a:ext>
                </a:extLst>
              </a:tr>
              <a:tr h="651395">
                <a:tc>
                  <a:txBody>
                    <a:bodyPr/>
                    <a:lstStyle/>
                    <a:p>
                      <a:pPr rtl="0"/>
                      <a:r>
                        <a:rPr lang="hu" sz="1600"/>
                        <a:t>Légzési elégtelenség</a:t>
                      </a:r>
                      <a:endParaRPr lang="hu-HU" sz="1600" dirty="0"/>
                    </a:p>
                  </a:txBody>
                  <a:tcPr/>
                </a:tc>
                <a:tc>
                  <a:txBody>
                    <a:bodyPr/>
                    <a:lstStyle/>
                    <a:p>
                      <a:pPr rtl="0"/>
                      <a:r>
                        <a:rPr lang="hu" sz="1600" b="0" i="0" u="none" strike="noStrike" kern="1200" dirty="0">
                          <a:solidFill>
                            <a:schemeClr val="dk1"/>
                          </a:solidFill>
                          <a:latin typeface="+mn-lt"/>
                          <a:ea typeface="+mn-ea"/>
                          <a:cs typeface="+mn-cs"/>
                        </a:rPr>
                        <a:t>Fontolja meg az elektív intubálást (a </a:t>
                      </a:r>
                      <a:r>
                        <a:rPr lang="hu" sz="1600" b="0" i="0" u="none" strike="noStrike" kern="1200" dirty="0" smtClean="0">
                          <a:solidFill>
                            <a:schemeClr val="dk1"/>
                          </a:solidFill>
                          <a:latin typeface="+mn-lt"/>
                          <a:ea typeface="+mn-ea"/>
                          <a:cs typeface="+mn-cs"/>
                        </a:rPr>
                        <a:t>károsodott nyelési- </a:t>
                      </a:r>
                      <a:r>
                        <a:rPr lang="hu" sz="1600" b="0" i="0" u="none" strike="noStrike" kern="1200" dirty="0">
                          <a:solidFill>
                            <a:schemeClr val="dk1"/>
                          </a:solidFill>
                          <a:latin typeface="+mn-lt"/>
                          <a:ea typeface="+mn-ea"/>
                          <a:cs typeface="+mn-cs"/>
                        </a:rPr>
                        <a:t>és köhögési reflexek vagy a légzésfunkció </a:t>
                      </a:r>
                      <a:r>
                        <a:rPr lang="hu" sz="1600" b="0" i="0" u="none" strike="noStrike" kern="1200" dirty="0" smtClean="0">
                          <a:solidFill>
                            <a:schemeClr val="dk1"/>
                          </a:solidFill>
                          <a:latin typeface="+mn-lt"/>
                          <a:ea typeface="+mn-ea"/>
                          <a:cs typeface="+mn-cs"/>
                        </a:rPr>
                        <a:t>romlása esetén)</a:t>
                      </a:r>
                      <a:endParaRPr lang="hu-HU" sz="1600" dirty="0"/>
                    </a:p>
                  </a:txBody>
                  <a:tcPr/>
                </a:tc>
                <a:tc>
                  <a:txBody>
                    <a:bodyPr/>
                    <a:lstStyle/>
                    <a:p>
                      <a:pPr rtl="0"/>
                      <a:r>
                        <a:rPr lang="hu" sz="1600" b="0" i="0" u="none" strike="noStrike" kern="1200" dirty="0" smtClean="0">
                          <a:solidFill>
                            <a:schemeClr val="dk1"/>
                          </a:solidFill>
                          <a:latin typeface="+mn-lt"/>
                          <a:ea typeface="+mn-ea"/>
                          <a:cs typeface="+mn-cs"/>
                        </a:rPr>
                        <a:t>Védje </a:t>
                      </a:r>
                      <a:r>
                        <a:rPr lang="hu" sz="1600" b="0" i="0" u="none" strike="noStrike" kern="1200" dirty="0">
                          <a:solidFill>
                            <a:schemeClr val="dk1"/>
                          </a:solidFill>
                          <a:latin typeface="+mn-lt"/>
                          <a:ea typeface="+mn-ea"/>
                          <a:cs typeface="+mn-cs"/>
                        </a:rPr>
                        <a:t>a légutakat és fokozza az oxigénellátást</a:t>
                      </a:r>
                    </a:p>
                    <a:p>
                      <a:pPr rtl="0"/>
                      <a:r>
                        <a:rPr lang="hu" sz="1600" b="0" i="0" u="none" strike="noStrike" kern="1200" dirty="0">
                          <a:solidFill>
                            <a:schemeClr val="dk1"/>
                          </a:solidFill>
                          <a:latin typeface="+mn-lt"/>
                          <a:ea typeface="+mn-ea"/>
                          <a:cs typeface="+mn-cs"/>
                        </a:rPr>
                        <a:t>(artériás oxigénszaturáció &gt; 90%).</a:t>
                      </a:r>
                      <a:endParaRPr lang="hu-HU" sz="1600" dirty="0"/>
                    </a:p>
                  </a:txBody>
                  <a:tcPr/>
                </a:tc>
                <a:extLst>
                  <a:ext uri="{0D108BD9-81ED-4DB2-BD59-A6C34878D82A}">
                    <a16:rowId xmlns:a16="http://schemas.microsoft.com/office/drawing/2014/main" val="690466398"/>
                  </a:ext>
                </a:extLst>
              </a:tr>
              <a:tr h="824471">
                <a:tc>
                  <a:txBody>
                    <a:bodyPr/>
                    <a:lstStyle/>
                    <a:p>
                      <a:pPr rtl="0"/>
                      <a:r>
                        <a:rPr lang="hu" sz="1600"/>
                        <a:t>Hipotenzió</a:t>
                      </a:r>
                      <a:endParaRPr lang="hu-HU" sz="1600" dirty="0"/>
                    </a:p>
                  </a:txBody>
                  <a:tcPr/>
                </a:tc>
                <a:tc>
                  <a:txBody>
                    <a:bodyPr/>
                    <a:lstStyle/>
                    <a:p>
                      <a:pPr rtl="0"/>
                      <a:r>
                        <a:rPr lang="hu" sz="1600" b="0" i="0" u="none" strike="noStrike" kern="1200" dirty="0" smtClean="0">
                          <a:solidFill>
                            <a:schemeClr val="dk1"/>
                          </a:solidFill>
                          <a:latin typeface="+mn-lt"/>
                          <a:ea typeface="+mn-ea"/>
                          <a:cs typeface="+mn-cs"/>
                        </a:rPr>
                        <a:t>Adjon </a:t>
                      </a:r>
                      <a:r>
                        <a:rPr lang="hu" sz="1600" b="0" i="0" u="none" strike="noStrike" kern="1200" dirty="0">
                          <a:solidFill>
                            <a:schemeClr val="dk1"/>
                          </a:solidFill>
                          <a:latin typeface="+mn-lt"/>
                          <a:ea typeface="+mn-ea"/>
                          <a:cs typeface="+mn-cs"/>
                        </a:rPr>
                        <a:t>térfogatnövelőket, </a:t>
                      </a:r>
                      <a:r>
                        <a:rPr lang="hu" sz="1600" b="0" i="0" u="none" strike="noStrike" kern="1200" dirty="0" smtClean="0">
                          <a:solidFill>
                            <a:schemeClr val="dk1"/>
                          </a:solidFill>
                          <a:latin typeface="+mn-lt"/>
                          <a:ea typeface="+mn-ea"/>
                          <a:cs typeface="+mn-cs"/>
                        </a:rPr>
                        <a:t>vazopresszorokat,</a:t>
                      </a:r>
                      <a:endParaRPr lang="hu-HU" sz="1600" b="0" i="0" u="none" strike="noStrike" kern="1200" baseline="0" dirty="0">
                        <a:solidFill>
                          <a:schemeClr val="dk1"/>
                        </a:solidFill>
                        <a:latin typeface="+mn-lt"/>
                        <a:ea typeface="+mn-ea"/>
                        <a:cs typeface="+mn-cs"/>
                      </a:endParaRPr>
                    </a:p>
                    <a:p>
                      <a:pPr rtl="0"/>
                      <a:r>
                        <a:rPr lang="hu" sz="1600" b="0" i="0" u="none" strike="noStrike" kern="1200" dirty="0">
                          <a:solidFill>
                            <a:schemeClr val="dk1"/>
                          </a:solidFill>
                          <a:latin typeface="+mn-lt"/>
                          <a:ea typeface="+mn-ea"/>
                          <a:cs typeface="+mn-cs"/>
                        </a:rPr>
                        <a:t>és fontolja meg a centrális vénás nyomás monitorozását</a:t>
                      </a:r>
                      <a:endParaRPr lang="hu-HU" sz="1600" dirty="0"/>
                    </a:p>
                  </a:txBody>
                  <a:tcPr/>
                </a:tc>
                <a:tc>
                  <a:txBody>
                    <a:bodyPr/>
                    <a:lstStyle/>
                    <a:p>
                      <a:pPr rtl="0"/>
                      <a:r>
                        <a:rPr lang="hu-HU" sz="1600" dirty="0" smtClean="0"/>
                        <a:t>Növelje az artériás átlagnyomást &gt; 60 Hgmm, állítsa helyre a szervi perfúziót és a szöveti oxigénellátást (tudat, vizeletürítés, </a:t>
                      </a:r>
                      <a:r>
                        <a:rPr lang="hu-HU" sz="1600" dirty="0" err="1" smtClean="0"/>
                        <a:t>laktátszint</a:t>
                      </a:r>
                      <a:r>
                        <a:rPr lang="hu-HU" sz="1600" dirty="0" smtClean="0"/>
                        <a:t>).</a:t>
                      </a:r>
                      <a:endParaRPr lang="hu-HU" sz="1600" dirty="0"/>
                    </a:p>
                  </a:txBody>
                  <a:tcPr/>
                </a:tc>
                <a:extLst>
                  <a:ext uri="{0D108BD9-81ED-4DB2-BD59-A6C34878D82A}">
                    <a16:rowId xmlns:a16="http://schemas.microsoft.com/office/drawing/2014/main" val="2630359373"/>
                  </a:ext>
                </a:extLst>
              </a:tr>
              <a:tr h="1325214">
                <a:tc>
                  <a:txBody>
                    <a:bodyPr/>
                    <a:lstStyle/>
                    <a:p>
                      <a:pPr rtl="0"/>
                      <a:r>
                        <a:rPr lang="hu" sz="1600"/>
                        <a:t>Rhabdomiolízis</a:t>
                      </a:r>
                      <a:endParaRPr lang="hu-HU" sz="1600" dirty="0"/>
                    </a:p>
                  </a:txBody>
                  <a:tcPr/>
                </a:tc>
                <a:tc>
                  <a:txBody>
                    <a:bodyPr/>
                    <a:lstStyle/>
                    <a:p>
                      <a:pPr rtl="0"/>
                      <a:r>
                        <a:rPr lang="hu-HU" sz="1600" dirty="0" smtClean="0"/>
                        <a:t>Térfogatnövelés normál sóoldattal, intravénásan </a:t>
                      </a:r>
                      <a:r>
                        <a:rPr lang="hu-HU" sz="1600" dirty="0" err="1" smtClean="0"/>
                        <a:t>furoszemiddel</a:t>
                      </a:r>
                      <a:r>
                        <a:rPr lang="hu-HU" sz="1600" dirty="0" smtClean="0"/>
                        <a:t> és </a:t>
                      </a:r>
                      <a:r>
                        <a:rPr lang="hu-HU" sz="1600" dirty="0" err="1" smtClean="0"/>
                        <a:t>mannitollal</a:t>
                      </a:r>
                      <a:r>
                        <a:rPr lang="hu-HU" sz="1600" dirty="0" smtClean="0"/>
                        <a:t> vagy intravénás nátriummal bikarbonátot.</a:t>
                      </a:r>
                    </a:p>
                    <a:p>
                      <a:pPr rtl="0"/>
                      <a:r>
                        <a:rPr lang="hu-HU" sz="1600" dirty="0" smtClean="0"/>
                        <a:t>Ellenőrizzük a szérum kálium és kalcium szintet, és kezeljük még a mérsékelt </a:t>
                      </a:r>
                      <a:r>
                        <a:rPr lang="hu-HU" sz="1600" dirty="0" err="1" smtClean="0"/>
                        <a:t>hiperkalémiát</a:t>
                      </a:r>
                      <a:r>
                        <a:rPr lang="hu-HU" sz="1600" dirty="0" smtClean="0"/>
                        <a:t> is.</a:t>
                      </a:r>
                      <a:endParaRPr lang="hu-HU" sz="1600" dirty="0"/>
                    </a:p>
                  </a:txBody>
                  <a:tcPr/>
                </a:tc>
                <a:tc>
                  <a:txBody>
                    <a:bodyPr/>
                    <a:lstStyle/>
                    <a:p>
                      <a:pPr rtl="0"/>
                      <a:r>
                        <a:rPr lang="hu" sz="1600" b="0" i="0" u="none" strike="noStrike" kern="1200" dirty="0" smtClean="0">
                          <a:solidFill>
                            <a:schemeClr val="dk1"/>
                          </a:solidFill>
                          <a:latin typeface="+mn-lt"/>
                          <a:ea typeface="+mn-ea"/>
                          <a:cs typeface="+mn-cs"/>
                        </a:rPr>
                        <a:t>Akadályozza mega </a:t>
                      </a:r>
                      <a:r>
                        <a:rPr lang="hu" sz="1600" b="0" i="0" u="none" strike="noStrike" kern="1200" dirty="0">
                          <a:solidFill>
                            <a:schemeClr val="dk1"/>
                          </a:solidFill>
                          <a:latin typeface="+mn-lt"/>
                          <a:ea typeface="+mn-ea"/>
                          <a:cs typeface="+mn-cs"/>
                        </a:rPr>
                        <a:t>mioglobin okozta vesekárosodást.</a:t>
                      </a:r>
                    </a:p>
                    <a:p>
                      <a:pPr rtl="0"/>
                      <a:r>
                        <a:rPr lang="hu" sz="1600" b="0" i="0" u="none" strike="noStrike" kern="1200" dirty="0" smtClean="0">
                          <a:solidFill>
                            <a:schemeClr val="dk1"/>
                          </a:solidFill>
                          <a:latin typeface="+mn-lt"/>
                          <a:ea typeface="+mn-ea"/>
                          <a:cs typeface="+mn-cs"/>
                        </a:rPr>
                        <a:t>Segítse </a:t>
                      </a:r>
                      <a:r>
                        <a:rPr lang="hu" sz="1600" b="0" i="0" u="none" strike="noStrike" kern="1200" dirty="0">
                          <a:solidFill>
                            <a:schemeClr val="dk1"/>
                          </a:solidFill>
                          <a:latin typeface="+mn-lt"/>
                          <a:ea typeface="+mn-ea"/>
                          <a:cs typeface="+mn-cs"/>
                        </a:rPr>
                        <a:t>a vese véráramlását és a diurézist.</a:t>
                      </a:r>
                    </a:p>
                    <a:p>
                      <a:pPr rtl="0"/>
                      <a:r>
                        <a:rPr lang="hu" sz="1600" b="0" i="0" u="none" strike="noStrike" kern="1200" dirty="0">
                          <a:solidFill>
                            <a:schemeClr val="dk1"/>
                          </a:solidFill>
                          <a:latin typeface="+mn-lt"/>
                          <a:ea typeface="+mn-ea"/>
                          <a:cs typeface="+mn-cs"/>
                        </a:rPr>
                        <a:t>Biztosítsa a vizelet lúgosítását.</a:t>
                      </a:r>
                      <a:endParaRPr lang="hu-HU" sz="1600" dirty="0"/>
                    </a:p>
                  </a:txBody>
                  <a:tcPr/>
                </a:tc>
                <a:extLst>
                  <a:ext uri="{0D108BD9-81ED-4DB2-BD59-A6C34878D82A}">
                    <a16:rowId xmlns:a16="http://schemas.microsoft.com/office/drawing/2014/main" val="374282565"/>
                  </a:ext>
                </a:extLst>
              </a:tr>
              <a:tr h="377396">
                <a:tc>
                  <a:txBody>
                    <a:bodyPr/>
                    <a:lstStyle/>
                    <a:p>
                      <a:pPr rtl="0"/>
                      <a:r>
                        <a:rPr lang="hu" sz="1600" b="0" i="0" u="none" strike="noStrike" kern="1200">
                          <a:solidFill>
                            <a:schemeClr val="dk1"/>
                          </a:solidFill>
                          <a:latin typeface="+mn-lt"/>
                          <a:ea typeface="+mn-ea"/>
                          <a:cs typeface="+mn-cs"/>
                        </a:rPr>
                        <a:t>Utóhűtés</a:t>
                      </a:r>
                      <a:endParaRPr lang="hu-HU" sz="1600" dirty="0"/>
                    </a:p>
                  </a:txBody>
                  <a:tcPr/>
                </a:tc>
                <a:tc>
                  <a:txBody>
                    <a:bodyPr/>
                    <a:lstStyle/>
                    <a:p>
                      <a:pPr rtl="0"/>
                      <a:endParaRPr lang="hu-HU" sz="1600" dirty="0"/>
                    </a:p>
                  </a:txBody>
                  <a:tcPr/>
                </a:tc>
                <a:tc>
                  <a:txBody>
                    <a:bodyPr/>
                    <a:lstStyle/>
                    <a:p>
                      <a:pPr rtl="0"/>
                      <a:r>
                        <a:rPr lang="hu" sz="1600" b="0" i="0" u="none" strike="noStrike" kern="1200" dirty="0">
                          <a:solidFill>
                            <a:schemeClr val="dk1"/>
                          </a:solidFill>
                          <a:latin typeface="+mn-lt"/>
                          <a:ea typeface="+mn-ea"/>
                          <a:cs typeface="+mn-cs"/>
                        </a:rPr>
                        <a:t>Az életveszélyes szívritmuszavarok megelőzése.</a:t>
                      </a:r>
                      <a:endParaRPr lang="hu-HU" sz="1600" dirty="0"/>
                    </a:p>
                  </a:txBody>
                  <a:tcPr/>
                </a:tc>
                <a:extLst>
                  <a:ext uri="{0D108BD9-81ED-4DB2-BD59-A6C34878D82A}">
                    <a16:rowId xmlns:a16="http://schemas.microsoft.com/office/drawing/2014/main" val="1119441474"/>
                  </a:ext>
                </a:extLst>
              </a:tr>
              <a:tr h="377396">
                <a:tc>
                  <a:txBody>
                    <a:bodyPr/>
                    <a:lstStyle/>
                    <a:p>
                      <a:pPr rtl="0"/>
                      <a:r>
                        <a:rPr lang="hu" sz="1600" b="0" i="0" u="none" strike="noStrike" kern="1200">
                          <a:solidFill>
                            <a:schemeClr val="dk1"/>
                          </a:solidFill>
                          <a:latin typeface="+mn-lt"/>
                          <a:ea typeface="+mn-ea"/>
                          <a:cs typeface="+mn-cs"/>
                        </a:rPr>
                        <a:t>Több szervrendszer</a:t>
                      </a:r>
                      <a:endParaRPr lang="hu-HU" sz="1600" b="0" i="0" u="none" strike="noStrike" kern="1200" baseline="0" dirty="0">
                        <a:solidFill>
                          <a:schemeClr val="dk1"/>
                        </a:solidFill>
                        <a:latin typeface="+mn-lt"/>
                        <a:ea typeface="+mn-ea"/>
                        <a:cs typeface="+mn-cs"/>
                      </a:endParaRPr>
                    </a:p>
                    <a:p>
                      <a:pPr rtl="0"/>
                      <a:r>
                        <a:rPr lang="hu" sz="1600" b="0" i="0" u="none" strike="noStrike" kern="1200">
                          <a:solidFill>
                            <a:schemeClr val="dk1"/>
                          </a:solidFill>
                          <a:latin typeface="+mn-lt"/>
                          <a:ea typeface="+mn-ea"/>
                          <a:cs typeface="+mn-cs"/>
                        </a:rPr>
                        <a:t>diszfunkció</a:t>
                      </a:r>
                      <a:endParaRPr lang="hu-HU" sz="1600" dirty="0"/>
                    </a:p>
                  </a:txBody>
                  <a:tcPr/>
                </a:tc>
                <a:tc>
                  <a:txBody>
                    <a:bodyPr/>
                    <a:lstStyle/>
                    <a:p>
                      <a:pPr rtl="0"/>
                      <a:r>
                        <a:rPr lang="hu" sz="1600" b="0" i="0" u="none" strike="noStrike" kern="1200">
                          <a:solidFill>
                            <a:schemeClr val="dk1"/>
                          </a:solidFill>
                          <a:latin typeface="+mn-lt"/>
                          <a:ea typeface="+mn-ea"/>
                          <a:cs typeface="+mn-cs"/>
                        </a:rPr>
                        <a:t>Használjon nem specifikus támogató terápiát.</a:t>
                      </a:r>
                      <a:endParaRPr lang="hu-HU" sz="1600" dirty="0"/>
                    </a:p>
                  </a:txBody>
                  <a:tcPr/>
                </a:tc>
                <a:tc>
                  <a:txBody>
                    <a:bodyPr/>
                    <a:lstStyle/>
                    <a:p>
                      <a:pPr rtl="0"/>
                      <a:r>
                        <a:rPr lang="hu" sz="1600" b="0" i="0" u="none" strike="noStrike" kern="1200" dirty="0" smtClean="0">
                          <a:solidFill>
                            <a:schemeClr val="dk1"/>
                          </a:solidFill>
                          <a:latin typeface="+mn-lt"/>
                          <a:ea typeface="+mn-ea"/>
                          <a:cs typeface="+mn-cs"/>
                        </a:rPr>
                        <a:t>Segítse </a:t>
                      </a:r>
                      <a:r>
                        <a:rPr lang="hu" sz="1600" b="0" i="0" u="none" strike="noStrike" kern="1200" dirty="0">
                          <a:solidFill>
                            <a:schemeClr val="dk1"/>
                          </a:solidFill>
                          <a:latin typeface="+mn-lt"/>
                          <a:ea typeface="+mn-ea"/>
                          <a:cs typeface="+mn-cs"/>
                        </a:rPr>
                        <a:t>a szervfunkciók helyreállítását.</a:t>
                      </a:r>
                      <a:endParaRPr lang="hu-HU" sz="1600" dirty="0"/>
                    </a:p>
                  </a:txBody>
                  <a:tcPr/>
                </a:tc>
                <a:extLst>
                  <a:ext uri="{0D108BD9-81ED-4DB2-BD59-A6C34878D82A}">
                    <a16:rowId xmlns:a16="http://schemas.microsoft.com/office/drawing/2014/main" val="547319327"/>
                  </a:ext>
                </a:extLst>
              </a:tr>
            </a:tbl>
          </a:graphicData>
        </a:graphic>
      </p:graphicFrame>
      <p:sp>
        <p:nvSpPr>
          <p:cNvPr id="5" name="Téglalap 4"/>
          <p:cNvSpPr/>
          <p:nvPr/>
        </p:nvSpPr>
        <p:spPr>
          <a:xfrm>
            <a:off x="2470181" y="5956841"/>
            <a:ext cx="8791699" cy="461665"/>
          </a:xfrm>
          <a:prstGeom prst="rect">
            <a:avLst/>
          </a:prstGeom>
        </p:spPr>
        <p:txBody>
          <a:bodyPr wrap="square" rtlCol="0">
            <a:spAutoFit/>
          </a:bodyPr>
          <a:lstStyle/>
          <a:p>
            <a:pPr rtl="0"/>
            <a:r>
              <a:rPr lang="hu" sz="1200" i="1" dirty="0"/>
              <a:t>Forrás: Közegészségügyi tanácsok a hőség egészségügyi hatásainak megelőzéséről. WHO/EURO:2011-2510-42266-5869. https://www.who.int/publications/i/item/public-health-advice-on-preventing-health-effects-of-heat</a:t>
            </a:r>
          </a:p>
        </p:txBody>
      </p:sp>
    </p:spTree>
    <p:extLst>
      <p:ext uri="{BB962C8B-B14F-4D97-AF65-F5344CB8AC3E}">
        <p14:creationId xmlns:p14="http://schemas.microsoft.com/office/powerpoint/2010/main" val="5024690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72249-4EDD-4CF6-B601-9E44A86E8442}"/>
              </a:ext>
            </a:extLst>
          </p:cNvPr>
          <p:cNvSpPr>
            <a:spLocks noGrp="1"/>
          </p:cNvSpPr>
          <p:nvPr>
            <p:ph type="title"/>
          </p:nvPr>
        </p:nvSpPr>
        <p:spPr>
          <a:xfrm>
            <a:off x="295174" y="596629"/>
            <a:ext cx="11896826" cy="549635"/>
          </a:xfrm>
        </p:spPr>
        <p:txBody>
          <a:bodyPr rtlCol="0">
            <a:normAutofit/>
          </a:bodyPr>
          <a:lstStyle/>
          <a:p>
            <a:pPr rtl="0"/>
            <a:r>
              <a:rPr lang="hu" dirty="0" smtClean="0">
                <a:solidFill>
                  <a:schemeClr val="tx1"/>
                </a:solidFill>
                <a:latin typeface="Arial" charset="0"/>
                <a:ea typeface="ヒラギノ角ゴ Pro W3" charset="-128"/>
                <a:cs typeface="ヒラギノ角ゴ Pro W3" charset="-128"/>
              </a:rPr>
              <a:t>Fő következtetések</a:t>
            </a:r>
            <a:endParaRPr lang="en-GB" dirty="0">
              <a:solidFill>
                <a:schemeClr val="tx1"/>
              </a:solidFill>
            </a:endParaRPr>
          </a:p>
        </p:txBody>
      </p:sp>
      <p:sp>
        <p:nvSpPr>
          <p:cNvPr id="3" name="Content Placeholder 2">
            <a:extLst>
              <a:ext uri="{FF2B5EF4-FFF2-40B4-BE49-F238E27FC236}">
                <a16:creationId xmlns:a16="http://schemas.microsoft.com/office/drawing/2014/main" id="{549FE2F5-24FB-4826-8B1E-5C08530CB47B}"/>
              </a:ext>
            </a:extLst>
          </p:cNvPr>
          <p:cNvSpPr>
            <a:spLocks noGrp="1"/>
          </p:cNvSpPr>
          <p:nvPr>
            <p:ph idx="1"/>
          </p:nvPr>
        </p:nvSpPr>
        <p:spPr>
          <a:xfrm>
            <a:off x="192506" y="1631576"/>
            <a:ext cx="11578153" cy="5443642"/>
          </a:xfrm>
        </p:spPr>
        <p:txBody>
          <a:bodyPr rtlCol="0"/>
          <a:lstStyle/>
          <a:p>
            <a:pPr marL="285750" indent="-285750" rtl="0">
              <a:lnSpc>
                <a:spcPct val="120000"/>
              </a:lnSpc>
              <a:spcBef>
                <a:spcPts val="600"/>
              </a:spcBef>
              <a:defRPr/>
            </a:pPr>
            <a:r>
              <a:rPr lang="hu-HU" dirty="0" smtClean="0">
                <a:solidFill>
                  <a:schemeClr val="tx1"/>
                </a:solidFill>
              </a:rPr>
              <a:t>A magas hőmérsékletnek való kitettség az enyhétől a súlyosig terjedő egészségkárosodást okozhat. Különösen akkor, ha a hőmérséklet hosszabb ideig magas marad.</a:t>
            </a:r>
          </a:p>
          <a:p>
            <a:pPr marL="285750" indent="-285750" rtl="0">
              <a:lnSpc>
                <a:spcPct val="120000"/>
              </a:lnSpc>
              <a:spcBef>
                <a:spcPts val="600"/>
              </a:spcBef>
              <a:defRPr/>
            </a:pPr>
            <a:r>
              <a:rPr lang="hu-HU" dirty="0" smtClean="0">
                <a:solidFill>
                  <a:schemeClr val="tx1"/>
                </a:solidFill>
              </a:rPr>
              <a:t>Hőhullám idején a megbetegedések és az idő előtti halálozás fő okai a légzőszervi és a szív- és érrendszeri megbetegedések.</a:t>
            </a:r>
          </a:p>
          <a:p>
            <a:pPr marL="285750" indent="-285750" rtl="0">
              <a:lnSpc>
                <a:spcPct val="120000"/>
              </a:lnSpc>
              <a:spcBef>
                <a:spcPts val="600"/>
              </a:spcBef>
              <a:defRPr/>
            </a:pPr>
            <a:r>
              <a:rPr lang="hu-HU" dirty="0" smtClean="0">
                <a:solidFill>
                  <a:schemeClr val="tx1"/>
                </a:solidFill>
              </a:rPr>
              <a:t>A hőséggel összefüggő egészségi hatások és betegségek közé tartoznak a következők:</a:t>
            </a:r>
            <a:br>
              <a:rPr lang="hu-HU" dirty="0" smtClean="0">
                <a:solidFill>
                  <a:schemeClr val="tx1"/>
                </a:solidFill>
              </a:rPr>
            </a:br>
            <a:r>
              <a:rPr lang="hu-HU" dirty="0" smtClean="0">
                <a:solidFill>
                  <a:schemeClr val="tx1"/>
                </a:solidFill>
              </a:rPr>
              <a:t>Hőgörcsök, hőkiütés, hőödéma, hőguta, hőguta, hőguta, hőguta.</a:t>
            </a:r>
          </a:p>
          <a:p>
            <a:r>
              <a:rPr lang="hu-HU" dirty="0" smtClean="0"/>
              <a:t>Hőguta kockázatának csökkentése érdekében fontos a folyamatos és intenzív hidratálás valamint a hűvös helyen történő rendszeres pihenés.</a:t>
            </a:r>
          </a:p>
          <a:p>
            <a:pPr marL="0" indent="0" rtl="0">
              <a:buNone/>
            </a:pPr>
            <a:endParaRPr lang="en-GB" dirty="0"/>
          </a:p>
        </p:txBody>
      </p:sp>
      <p:sp>
        <p:nvSpPr>
          <p:cNvPr id="4" name="Footer Placeholder 3">
            <a:extLst>
              <a:ext uri="{FF2B5EF4-FFF2-40B4-BE49-F238E27FC236}">
                <a16:creationId xmlns:a16="http://schemas.microsoft.com/office/drawing/2014/main" id="{D5274688-B078-424B-B4C1-2AE0231EFF3B}"/>
              </a:ext>
            </a:extLst>
          </p:cNvPr>
          <p:cNvSpPr>
            <a:spLocks noGrp="1"/>
          </p:cNvSpPr>
          <p:nvPr>
            <p:ph type="ftr" sz="quarter" idx="4294967295"/>
          </p:nvPr>
        </p:nvSpPr>
        <p:spPr/>
        <p:txBody>
          <a:bodyPr rtlCol="0"/>
          <a:lstStyle/>
          <a:p>
            <a:pPr rtl="0">
              <a:defRPr/>
            </a:pPr>
            <a:r>
              <a:rPr lang="hu"/>
              <a:t>A forró időjárás egészségügyi hatásai és az angliai hőhullámterv</a:t>
            </a:r>
            <a:endParaRPr lang="en-US" dirty="0"/>
          </a:p>
        </p:txBody>
      </p:sp>
      <p:sp>
        <p:nvSpPr>
          <p:cNvPr id="5" name="Slide Number Placeholder 4">
            <a:extLst>
              <a:ext uri="{FF2B5EF4-FFF2-40B4-BE49-F238E27FC236}">
                <a16:creationId xmlns:a16="http://schemas.microsoft.com/office/drawing/2014/main" id="{0302B247-4FF1-4A63-90BD-AE2F5E056747}"/>
              </a:ext>
              <a:ext uri="{C183D7F6-B498-43B3-948B-1728B52AA6E4}">
                <adec:decorative xmlns="" xmlns:adec="http://schemas.microsoft.com/office/drawing/2017/decorative" val="1"/>
              </a:ext>
            </a:extLst>
          </p:cNvPr>
          <p:cNvSpPr>
            <a:spLocks noGrp="1"/>
          </p:cNvSpPr>
          <p:nvPr>
            <p:ph type="sldNum" sz="quarter" idx="4294967295"/>
          </p:nvPr>
        </p:nvSpPr>
        <p:spPr/>
        <p:txBody>
          <a:bodyPr rtlCol="0"/>
          <a:lstStyle/>
          <a:p>
            <a:pPr rtl="0"/>
            <a:fld id="{344369E4-5DE7-46E5-874E-4FD437973785}" type="slidenum">
              <a:rPr lang="en-GB" smtClean="0"/>
              <a:pPr rtl="0"/>
              <a:t>33</a:t>
            </a:fld>
            <a:endParaRPr lang="en-GB" sz="1400" dirty="0"/>
          </a:p>
        </p:txBody>
      </p:sp>
    </p:spTree>
    <p:extLst>
      <p:ext uri="{BB962C8B-B14F-4D97-AF65-F5344CB8AC3E}">
        <p14:creationId xmlns:p14="http://schemas.microsoft.com/office/powerpoint/2010/main" val="18002138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hu-HU" b="1" dirty="0" smtClean="0"/>
              <a:t>Ellenőrizze tudását</a:t>
            </a:r>
            <a:endParaRPr lang="de-DE" b="1" dirty="0"/>
          </a:p>
        </p:txBody>
      </p:sp>
      <p:sp>
        <p:nvSpPr>
          <p:cNvPr id="3" name="Tartalom helye 2"/>
          <p:cNvSpPr>
            <a:spLocks noGrp="1"/>
          </p:cNvSpPr>
          <p:nvPr>
            <p:ph idx="1"/>
          </p:nvPr>
        </p:nvSpPr>
        <p:spPr>
          <a:xfrm>
            <a:off x="427725" y="1021976"/>
            <a:ext cx="11280181" cy="5283696"/>
          </a:xfrm>
        </p:spPr>
        <p:txBody>
          <a:bodyPr>
            <a:normAutofit/>
          </a:bodyPr>
          <a:lstStyle/>
          <a:p>
            <a:pPr marL="358775" lvl="0" indent="-358775">
              <a:buFont typeface="+mj-lt"/>
              <a:buAutoNum type="arabicPeriod"/>
            </a:pPr>
            <a:r>
              <a:rPr lang="hu-HU" sz="2000" dirty="0"/>
              <a:t>Mi a legnagyobb éghajlati eredetű egészségkockázat Európában?</a:t>
            </a:r>
          </a:p>
          <a:p>
            <a:pPr marL="358775" lvl="0" indent="-358775">
              <a:buFont typeface="+mj-lt"/>
              <a:buAutoNum type="arabicPeriod"/>
            </a:pPr>
            <a:r>
              <a:rPr lang="hu-HU" sz="2000" dirty="0"/>
              <a:t>Kiket veszélyeztet a szélsőséges hőség?</a:t>
            </a:r>
          </a:p>
          <a:p>
            <a:pPr marL="358775" lvl="0" indent="-358775">
              <a:buFont typeface="+mj-lt"/>
              <a:buAutoNum type="arabicPeriod"/>
            </a:pPr>
            <a:r>
              <a:rPr lang="hu-HU" sz="2000" dirty="0"/>
              <a:t>Milyen módjai vannak a hőcserének?</a:t>
            </a:r>
          </a:p>
          <a:p>
            <a:pPr marL="358775" lvl="0" indent="-358775">
              <a:buFont typeface="+mj-lt"/>
              <a:buAutoNum type="arabicPeriod"/>
            </a:pPr>
            <a:r>
              <a:rPr lang="hu-HU" sz="2000" dirty="0"/>
              <a:t>Hogyan tudná leírni a hőmérsékletszabályozás fiziológiáját?</a:t>
            </a:r>
          </a:p>
          <a:p>
            <a:pPr marL="358775" lvl="0" indent="-358775">
              <a:buFont typeface="+mj-lt"/>
              <a:buAutoNum type="arabicPeriod"/>
            </a:pPr>
            <a:r>
              <a:rPr lang="hu-HU" sz="2000" dirty="0"/>
              <a:t>Mely tényezők járulnak hozzá a hőbetegség fokozott kockázatához az öregedés során?</a:t>
            </a:r>
          </a:p>
          <a:p>
            <a:pPr marL="358775" lvl="0" indent="-358775">
              <a:buFont typeface="+mj-lt"/>
              <a:buAutoNum type="arabicPeriod"/>
            </a:pPr>
            <a:r>
              <a:rPr lang="hu-HU" sz="2000" dirty="0"/>
              <a:t>Meg tudja különböztetni a hőbetegséget a fertőző betegségektől?</a:t>
            </a:r>
          </a:p>
          <a:p>
            <a:pPr marL="358775" lvl="0" indent="-358775">
              <a:buFont typeface="+mj-lt"/>
              <a:buAutoNum type="arabicPeriod"/>
            </a:pPr>
            <a:r>
              <a:rPr lang="hu-HU" sz="2000" dirty="0"/>
              <a:t>Hogyan lehet felállítani a hőguta diagnózisát?</a:t>
            </a:r>
          </a:p>
          <a:p>
            <a:pPr marL="358775" lvl="0" indent="-358775">
              <a:buFont typeface="+mj-lt"/>
              <a:buAutoNum type="arabicPeriod"/>
            </a:pPr>
            <a:r>
              <a:rPr lang="hu-HU" sz="2000" dirty="0"/>
              <a:t>Hogyan kezelhetjük a mérsékelt hőbetegséget?</a:t>
            </a:r>
          </a:p>
          <a:p>
            <a:pPr marL="358775" lvl="0" indent="-358775">
              <a:buFont typeface="+mj-lt"/>
              <a:buAutoNum type="arabicPeriod"/>
            </a:pPr>
            <a:r>
              <a:rPr lang="hu-HU" sz="2000" dirty="0"/>
              <a:t>Hogyan lehet kezelni a súlyos hőgutát?</a:t>
            </a:r>
          </a:p>
          <a:p>
            <a:endParaRPr lang="de-DE" dirty="0"/>
          </a:p>
        </p:txBody>
      </p:sp>
    </p:spTree>
    <p:extLst>
      <p:ext uri="{BB962C8B-B14F-4D97-AF65-F5344CB8AC3E}">
        <p14:creationId xmlns:p14="http://schemas.microsoft.com/office/powerpoint/2010/main" val="6454567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hu-HU" dirty="0" smtClean="0"/>
              <a:t>Ajánlott irodalom</a:t>
            </a:r>
            <a:endParaRPr lang="de-DE" dirty="0"/>
          </a:p>
        </p:txBody>
      </p:sp>
      <p:sp>
        <p:nvSpPr>
          <p:cNvPr id="3" name="Tartalom helye 2"/>
          <p:cNvSpPr>
            <a:spLocks noGrp="1"/>
          </p:cNvSpPr>
          <p:nvPr>
            <p:ph idx="1"/>
          </p:nvPr>
        </p:nvSpPr>
        <p:spPr>
          <a:xfrm>
            <a:off x="427725" y="1055914"/>
            <a:ext cx="11661606" cy="5366657"/>
          </a:xfrm>
        </p:spPr>
        <p:txBody>
          <a:bodyPr>
            <a:noAutofit/>
          </a:bodyPr>
          <a:lstStyle/>
          <a:p>
            <a:pPr>
              <a:spcBef>
                <a:spcPts val="0"/>
              </a:spcBef>
              <a:spcAft>
                <a:spcPts val="1500"/>
              </a:spcAft>
            </a:pPr>
            <a:r>
              <a:rPr lang="en-GB" sz="1700" dirty="0" smtClean="0"/>
              <a:t>IPCC-AR</a:t>
            </a:r>
            <a:r>
              <a:rPr lang="en-GB" sz="1700" dirty="0"/>
              <a:t>/ Technical Report </a:t>
            </a:r>
            <a:r>
              <a:rPr lang="en-GB" sz="1700" dirty="0">
                <a:hlinkClick r:id="rId2"/>
              </a:rPr>
              <a:t>https://www.ipcc.ch/report/ar6/wg2/downloads/report/IPCC_AR6_WGII_TechnicalSummary.pdf</a:t>
            </a:r>
            <a:endParaRPr lang="hu-HU" sz="1700" dirty="0"/>
          </a:p>
          <a:p>
            <a:pPr>
              <a:spcBef>
                <a:spcPts val="0"/>
              </a:spcBef>
              <a:spcAft>
                <a:spcPts val="1500"/>
              </a:spcAft>
            </a:pPr>
            <a:r>
              <a:rPr lang="en-GB" sz="1700" dirty="0"/>
              <a:t>The health impacts of hot weather and the Heatwave Plan for England https://www.hcpa.info/</a:t>
            </a:r>
            <a:r>
              <a:rPr lang="en-GB" sz="1700" dirty="0" err="1"/>
              <a:t>wp</a:t>
            </a:r>
            <a:r>
              <a:rPr lang="en-GB" sz="1700" dirty="0"/>
              <a:t>-content/uploads/2018/06/The-health-impacts-of-hot-weather-and-the-Heatwave-Plan-for-England_fina....pdf</a:t>
            </a:r>
            <a:endParaRPr lang="hu-HU" sz="1700" dirty="0"/>
          </a:p>
          <a:p>
            <a:pPr>
              <a:spcBef>
                <a:spcPts val="0"/>
              </a:spcBef>
              <a:spcAft>
                <a:spcPts val="1500"/>
              </a:spcAft>
            </a:pPr>
            <a:r>
              <a:rPr lang="en-GB" sz="1700" dirty="0"/>
              <a:t>Balmain BN, </a:t>
            </a:r>
            <a:r>
              <a:rPr lang="en-GB" sz="1700" dirty="0" err="1"/>
              <a:t>Sabapathy</a:t>
            </a:r>
            <a:r>
              <a:rPr lang="en-GB" sz="1700" dirty="0"/>
              <a:t> S, Louis M, Morris NR. Aging and Thermoregulatory Control: The Clinical Implications of Exercising under Heat Stress in Older Individuals. Biomed Res Int. 2018 Aug 2;2018:8306154. </a:t>
            </a:r>
            <a:r>
              <a:rPr lang="en-GB" sz="1700" dirty="0" err="1"/>
              <a:t>doi</a:t>
            </a:r>
            <a:r>
              <a:rPr lang="en-GB" sz="1700" dirty="0"/>
              <a:t>: 10.1155/2018/8306154. </a:t>
            </a:r>
            <a:endParaRPr lang="hu-HU" sz="1700" dirty="0"/>
          </a:p>
          <a:p>
            <a:pPr>
              <a:spcBef>
                <a:spcPts val="0"/>
              </a:spcBef>
              <a:spcAft>
                <a:spcPts val="1500"/>
              </a:spcAft>
            </a:pPr>
            <a:r>
              <a:rPr lang="en-GB" sz="1700" dirty="0"/>
              <a:t>González-Alonso J. Human thermoregulation and the cardiovascular system. </a:t>
            </a:r>
            <a:r>
              <a:rPr lang="en-GB" sz="1700" dirty="0" err="1"/>
              <a:t>Exp</a:t>
            </a:r>
            <a:r>
              <a:rPr lang="en-GB" sz="1700" dirty="0"/>
              <a:t> Physiol. 2012 Mar;97(3):340-6. </a:t>
            </a:r>
            <a:r>
              <a:rPr lang="en-GB" sz="1700" dirty="0" err="1"/>
              <a:t>doi</a:t>
            </a:r>
            <a:r>
              <a:rPr lang="en-GB" sz="1700" dirty="0"/>
              <a:t>: 10.1113/expphysiol.2011.058701</a:t>
            </a:r>
            <a:endParaRPr lang="hu-HU" sz="1700" dirty="0"/>
          </a:p>
          <a:p>
            <a:pPr>
              <a:spcBef>
                <a:spcPts val="0"/>
              </a:spcBef>
              <a:spcAft>
                <a:spcPts val="1500"/>
              </a:spcAft>
            </a:pPr>
            <a:r>
              <a:rPr lang="en-GB" sz="1700" dirty="0" err="1"/>
              <a:t>Rublee</a:t>
            </a:r>
            <a:r>
              <a:rPr lang="en-GB" sz="1700" dirty="0"/>
              <a:t> C, Dresser C, </a:t>
            </a:r>
            <a:r>
              <a:rPr lang="en-GB" sz="1700" dirty="0" err="1"/>
              <a:t>Giudice</a:t>
            </a:r>
            <a:r>
              <a:rPr lang="en-GB" sz="1700" dirty="0"/>
              <a:t> C, </a:t>
            </a:r>
            <a:r>
              <a:rPr lang="en-GB" sz="1700" dirty="0" err="1"/>
              <a:t>Lemery</a:t>
            </a:r>
            <a:r>
              <a:rPr lang="en-GB" sz="1700" dirty="0"/>
              <a:t> J, Sorensen C. Evidence-Based Heatstroke Management in the Emergency Department. West J </a:t>
            </a:r>
            <a:r>
              <a:rPr lang="en-GB" sz="1700" dirty="0" err="1"/>
              <a:t>Emerg</a:t>
            </a:r>
            <a:r>
              <a:rPr lang="en-GB" sz="1700" dirty="0"/>
              <a:t> Med. 2021 Feb 26;22(2):186-195. </a:t>
            </a:r>
            <a:r>
              <a:rPr lang="en-GB" sz="1700" dirty="0" err="1"/>
              <a:t>doi</a:t>
            </a:r>
            <a:r>
              <a:rPr lang="en-GB" sz="1700" dirty="0"/>
              <a:t>: 10.5811/westjem.2020.11.49007. PMID: 33856299; PMCID: PMC7972371.</a:t>
            </a:r>
            <a:endParaRPr lang="hu-HU" sz="1700" dirty="0"/>
          </a:p>
          <a:p>
            <a:pPr>
              <a:spcBef>
                <a:spcPts val="0"/>
              </a:spcBef>
              <a:spcAft>
                <a:spcPts val="1500"/>
              </a:spcAft>
            </a:pPr>
            <a:r>
              <a:rPr lang="en-GB" sz="1700" dirty="0" err="1"/>
              <a:t>Leyk</a:t>
            </a:r>
            <a:r>
              <a:rPr lang="en-GB" sz="1700" dirty="0"/>
              <a:t> D, </a:t>
            </a:r>
            <a:r>
              <a:rPr lang="en-GB" sz="1700" dirty="0" err="1"/>
              <a:t>Hoitz</a:t>
            </a:r>
            <a:r>
              <a:rPr lang="en-GB" sz="1700" dirty="0"/>
              <a:t> J, Becker C, Glitz KJ, </a:t>
            </a:r>
            <a:r>
              <a:rPr lang="en-GB" sz="1700" dirty="0" err="1"/>
              <a:t>Nestler</a:t>
            </a:r>
            <a:r>
              <a:rPr lang="en-GB" sz="1700" dirty="0"/>
              <a:t> K, </a:t>
            </a:r>
            <a:r>
              <a:rPr lang="en-GB" sz="1700" dirty="0" err="1"/>
              <a:t>Piekarski</a:t>
            </a:r>
            <a:r>
              <a:rPr lang="en-GB" sz="1700" dirty="0"/>
              <a:t> C. Health Risks and Interventions in Exertional Heat Stress. </a:t>
            </a:r>
            <a:r>
              <a:rPr lang="en-GB" sz="1700" dirty="0" err="1"/>
              <a:t>Dtsch</a:t>
            </a:r>
            <a:r>
              <a:rPr lang="en-GB" sz="1700" dirty="0"/>
              <a:t> </a:t>
            </a:r>
            <a:r>
              <a:rPr lang="en-GB" sz="1700" dirty="0" err="1"/>
              <a:t>Arztebl</a:t>
            </a:r>
            <a:r>
              <a:rPr lang="en-GB" sz="1700" dirty="0"/>
              <a:t> Int. 2019 Aug 5;116(31-32):537-544. </a:t>
            </a:r>
            <a:r>
              <a:rPr lang="en-GB" sz="1700" dirty="0" err="1"/>
              <a:t>doi</a:t>
            </a:r>
            <a:r>
              <a:rPr lang="en-GB" sz="1700" dirty="0"/>
              <a:t>: 10.3238/arztebl.2019.0537. PMID: 31554541; PMCID: PMC6783627</a:t>
            </a:r>
            <a:endParaRPr lang="hu-HU" sz="1700" dirty="0"/>
          </a:p>
          <a:p>
            <a:pPr>
              <a:spcBef>
                <a:spcPts val="0"/>
              </a:spcBef>
              <a:spcAft>
                <a:spcPts val="1500"/>
              </a:spcAft>
            </a:pPr>
            <a:r>
              <a:rPr lang="en-GB" sz="1700" dirty="0"/>
              <a:t>Public Health advice on preventing health effects of heat. WHO/EURO:2011-2510-42266-5869. https://</a:t>
            </a:r>
            <a:r>
              <a:rPr lang="en-GB" sz="1700" dirty="0" smtClean="0"/>
              <a:t>www.who.int/publications/i/item/public-health-advice-on-preventing-health-effects-of-heat</a:t>
            </a:r>
            <a:endParaRPr lang="de-DE" sz="1700" dirty="0"/>
          </a:p>
        </p:txBody>
      </p:sp>
    </p:spTree>
    <p:extLst>
      <p:ext uri="{BB962C8B-B14F-4D97-AF65-F5344CB8AC3E}">
        <p14:creationId xmlns:p14="http://schemas.microsoft.com/office/powerpoint/2010/main" val="18459524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665018"/>
            <a:ext cx="11896825" cy="5664530"/>
          </a:xfrm>
        </p:spPr>
        <p:txBody>
          <a:bodyPr rtlCol="0"/>
          <a:lstStyle/>
          <a:p>
            <a:pPr marL="0" indent="0" algn="ctr" rtl="0">
              <a:buNone/>
            </a:pPr>
            <a:r>
              <a:rPr lang="hu" sz="3600" b="1" dirty="0" smtClean="0"/>
              <a:t>Köszönöm a </a:t>
            </a:r>
            <a:r>
              <a:rPr lang="hu" sz="3600" b="1" dirty="0"/>
              <a:t>figyelmet!</a:t>
            </a:r>
          </a:p>
          <a:p>
            <a:pPr marL="0" indent="0" algn="ctr">
              <a:buNone/>
            </a:pPr>
            <a:r>
              <a:rPr lang="hu-HU" sz="2000" dirty="0" smtClean="0"/>
              <a:t>Az </a:t>
            </a:r>
            <a:r>
              <a:rPr lang="hu-HU" sz="2000" dirty="0"/>
              <a:t>előadást az Európai Unió Erasmus+ programja által támogatott CLIMATEMED projekt szakértői dolgozták ki.</a:t>
            </a:r>
            <a:endParaRPr lang="en-US" sz="2000" dirty="0"/>
          </a:p>
        </p:txBody>
      </p:sp>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5"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9" name="Téglalap 8"/>
          <p:cNvSpPr/>
          <p:nvPr/>
        </p:nvSpPr>
        <p:spPr>
          <a:xfrm>
            <a:off x="266732" y="5320037"/>
            <a:ext cx="1590887" cy="655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hu-HU" dirty="0">
              <a:solidFill>
                <a:schemeClr val="tx1">
                  <a:lumMod val="65000"/>
                  <a:lumOff val="35000"/>
                </a:schemeClr>
              </a:solidFill>
            </a:endParaRPr>
          </a:p>
        </p:txBody>
      </p:sp>
      <p:sp>
        <p:nvSpPr>
          <p:cNvPr id="11" name="Téglalap 10"/>
          <p:cNvSpPr/>
          <p:nvPr/>
        </p:nvSpPr>
        <p:spPr>
          <a:xfrm>
            <a:off x="1930437" y="2856594"/>
            <a:ext cx="8989199"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Pécsi </a:t>
            </a:r>
            <a:r>
              <a:rPr lang="hu" dirty="0" smtClean="0">
                <a:solidFill>
                  <a:schemeClr val="tx1"/>
                </a:solidFill>
              </a:rPr>
              <a:t>Tudományegyetem, Általános </a:t>
            </a:r>
            <a:r>
              <a:rPr lang="hu" dirty="0">
                <a:solidFill>
                  <a:schemeClr val="tx1"/>
                </a:solidFill>
              </a:rPr>
              <a:t>Orvostudományi </a:t>
            </a:r>
            <a:r>
              <a:rPr lang="hu" dirty="0" smtClean="0">
                <a:solidFill>
                  <a:schemeClr val="tx1"/>
                </a:solidFill>
              </a:rPr>
              <a:t>Kar,</a:t>
            </a:r>
            <a:br>
              <a:rPr lang="hu" dirty="0" smtClean="0">
                <a:solidFill>
                  <a:schemeClr val="tx1"/>
                </a:solidFill>
              </a:rPr>
            </a:br>
            <a:r>
              <a:rPr lang="hu" dirty="0" smtClean="0">
                <a:solidFill>
                  <a:schemeClr val="tx1"/>
                </a:solidFill>
              </a:rPr>
              <a:t>Orvosi Népegészségtani Intézet - </a:t>
            </a:r>
            <a:r>
              <a:rPr lang="hu" dirty="0">
                <a:solidFill>
                  <a:schemeClr val="tx1"/>
                </a:solidFill>
              </a:rPr>
              <a:t>Pécs, Magyarország </a:t>
            </a:r>
          </a:p>
        </p:txBody>
      </p:sp>
      <p:sp>
        <p:nvSpPr>
          <p:cNvPr id="12" name="Téglalap 11"/>
          <p:cNvSpPr/>
          <p:nvPr/>
        </p:nvSpPr>
        <p:spPr>
          <a:xfrm>
            <a:off x="1930436" y="3471036"/>
            <a:ext cx="62732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Center for Health, Exercise and Sport Science - </a:t>
            </a:r>
            <a:r>
              <a:rPr lang="hu" dirty="0" smtClean="0">
                <a:solidFill>
                  <a:schemeClr val="tx1"/>
                </a:solidFill>
              </a:rPr>
              <a:t>Belgrád, </a:t>
            </a:r>
            <a:r>
              <a:rPr lang="hu" dirty="0">
                <a:solidFill>
                  <a:schemeClr val="tx1"/>
                </a:solidFill>
              </a:rPr>
              <a:t>Szerbia  </a:t>
            </a:r>
          </a:p>
        </p:txBody>
      </p:sp>
      <p:sp>
        <p:nvSpPr>
          <p:cNvPr id="13" name="Téglalap 12"/>
          <p:cNvSpPr/>
          <p:nvPr/>
        </p:nvSpPr>
        <p:spPr>
          <a:xfrm>
            <a:off x="1930436" y="4032200"/>
            <a:ext cx="7745190"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Nemzeti Népegészségügyi </a:t>
            </a:r>
            <a:r>
              <a:rPr lang="hu" dirty="0" smtClean="0">
                <a:solidFill>
                  <a:schemeClr val="tx1"/>
                </a:solidFill>
              </a:rPr>
              <a:t>és Gyógyszerészeti Központ </a:t>
            </a:r>
            <a:r>
              <a:rPr lang="hu" dirty="0">
                <a:solidFill>
                  <a:schemeClr val="tx1"/>
                </a:solidFill>
              </a:rPr>
              <a:t>- Budapest, Magyarország </a:t>
            </a:r>
          </a:p>
        </p:txBody>
      </p:sp>
      <p:sp>
        <p:nvSpPr>
          <p:cNvPr id="14" name="Téglalap 13"/>
          <p:cNvSpPr/>
          <p:nvPr/>
        </p:nvSpPr>
        <p:spPr>
          <a:xfrm>
            <a:off x="1930436" y="4744100"/>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University College Cork - Írország Nemzeti Egyetem - Cork, Írország </a:t>
            </a:r>
          </a:p>
        </p:txBody>
      </p:sp>
      <p:sp>
        <p:nvSpPr>
          <p:cNvPr id="15" name="Téglalap 14"/>
          <p:cNvSpPr/>
          <p:nvPr/>
        </p:nvSpPr>
        <p:spPr>
          <a:xfrm>
            <a:off x="1930437" y="5397804"/>
            <a:ext cx="6557955"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cs typeface="Times New Roman" panose="02020603050405020304" pitchFamily="18" charset="0"/>
              </a:rPr>
              <a:t>Universitatea de Medicina, Farmacie, Stinte si Tehnologie</a:t>
            </a:r>
            <a:r>
              <a:rPr lang="en-US" dirty="0">
                <a:solidFill>
                  <a:schemeClr val="tx1"/>
                </a:solidFill>
                <a:cs typeface="Times New Roman" panose="02020603050405020304" pitchFamily="18" charset="0"/>
              </a:rPr>
              <a:t/>
            </a:r>
            <a:br>
              <a:rPr lang="en-US" dirty="0">
                <a:solidFill>
                  <a:schemeClr val="tx1"/>
                </a:solidFill>
                <a:cs typeface="Times New Roman" panose="02020603050405020304" pitchFamily="18" charset="0"/>
              </a:rPr>
            </a:br>
            <a:r>
              <a:rPr lang="hu" dirty="0">
                <a:solidFill>
                  <a:schemeClr val="tx1"/>
                </a:solidFill>
                <a:cs typeface="Times New Roman" panose="02020603050405020304" pitchFamily="18" charset="0"/>
              </a:rPr>
              <a:t>George Emil Palade din Tirgu Mures</a:t>
            </a:r>
            <a:r>
              <a:rPr lang="hu" sz="800" dirty="0">
                <a:solidFill>
                  <a:schemeClr val="tx1"/>
                </a:solidFill>
                <a:cs typeface="Times New Roman" panose="02020603050405020304" pitchFamily="18" charset="0"/>
              </a:rPr>
              <a:t> </a:t>
            </a:r>
            <a:r>
              <a:rPr lang="hu" sz="800" dirty="0" smtClean="0">
                <a:solidFill>
                  <a:schemeClr val="tx1"/>
                </a:solidFill>
                <a:cs typeface="Times New Roman" panose="02020603050405020304" pitchFamily="18" charset="0"/>
              </a:rPr>
              <a:t> </a:t>
            </a:r>
            <a:r>
              <a:rPr lang="hu" dirty="0" smtClean="0">
                <a:solidFill>
                  <a:schemeClr val="tx1"/>
                </a:solidFill>
              </a:rPr>
              <a:t>- </a:t>
            </a:r>
            <a:r>
              <a:rPr lang="hu" dirty="0" smtClean="0">
                <a:solidFill>
                  <a:schemeClr val="tx1"/>
                </a:solidFill>
                <a:cs typeface="Times New Roman" panose="02020603050405020304" pitchFamily="18" charset="0"/>
              </a:rPr>
              <a:t>Marosvásárhely, </a:t>
            </a:r>
            <a:r>
              <a:rPr lang="hu" dirty="0">
                <a:solidFill>
                  <a:schemeClr val="tx1"/>
                </a:solidFill>
                <a:cs typeface="Times New Roman" panose="02020603050405020304" pitchFamily="18" charset="0"/>
              </a:rPr>
              <a:t>Románia</a:t>
            </a:r>
            <a:r>
              <a:rPr lang="hu" dirty="0">
                <a:solidFill>
                  <a:schemeClr val="tx1"/>
                </a:solidFill>
              </a:rPr>
              <a:t>  </a:t>
            </a:r>
          </a:p>
        </p:txBody>
      </p:sp>
      <p:pic>
        <p:nvPicPr>
          <p:cNvPr id="16" name="Kép 15"/>
          <p:cNvPicPr>
            <a:picLocks noChangeAspect="1"/>
          </p:cNvPicPr>
          <p:nvPr/>
        </p:nvPicPr>
        <p:blipFill>
          <a:blip r:embed="rId6"/>
          <a:stretch>
            <a:fillRect/>
          </a:stretch>
        </p:blipFill>
        <p:spPr>
          <a:xfrm>
            <a:off x="297191" y="5380125"/>
            <a:ext cx="1529969" cy="676474"/>
          </a:xfrm>
          <a:prstGeom prst="rect">
            <a:avLst/>
          </a:prstGeom>
        </p:spPr>
      </p:pic>
    </p:spTree>
    <p:extLst>
      <p:ext uri="{BB962C8B-B14F-4D97-AF65-F5344CB8AC3E}">
        <p14:creationId xmlns:p14="http://schemas.microsoft.com/office/powerpoint/2010/main" val="1051903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73EF1CAA-7918-4D27-9E77-9C20696A26BA}"/>
              </a:ext>
            </a:extLst>
          </p:cNvPr>
          <p:cNvSpPr>
            <a:spLocks noGrp="1"/>
          </p:cNvSpPr>
          <p:nvPr>
            <p:ph type="title"/>
          </p:nvPr>
        </p:nvSpPr>
        <p:spPr/>
        <p:txBody>
          <a:bodyPr rtlCol="0">
            <a:normAutofit/>
          </a:bodyPr>
          <a:lstStyle/>
          <a:p>
            <a:pPr rtl="0"/>
            <a:r>
              <a:rPr lang="hu"/>
              <a:t>Heat Extremes and Elders</a:t>
            </a:r>
            <a:endParaRPr lang="en-US" dirty="0"/>
          </a:p>
        </p:txBody>
      </p:sp>
      <p:pic>
        <p:nvPicPr>
          <p:cNvPr id="7" name="Kép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38371" y="81481"/>
            <a:ext cx="6482449" cy="6423433"/>
          </a:xfrm>
          <a:prstGeom prst="rect">
            <a:avLst/>
          </a:prstGeom>
        </p:spPr>
      </p:pic>
      <p:sp>
        <p:nvSpPr>
          <p:cNvPr id="8" name="Szövegdoboz 7"/>
          <p:cNvSpPr txBox="1"/>
          <p:nvPr/>
        </p:nvSpPr>
        <p:spPr>
          <a:xfrm>
            <a:off x="98525" y="542942"/>
            <a:ext cx="4231428" cy="1754326"/>
          </a:xfrm>
          <a:prstGeom prst="rect">
            <a:avLst/>
          </a:prstGeom>
          <a:noFill/>
        </p:spPr>
        <p:txBody>
          <a:bodyPr wrap="square" rtlCol="0">
            <a:spAutoFit/>
          </a:bodyPr>
          <a:lstStyle/>
          <a:p>
            <a:pPr rtl="0">
              <a:lnSpc>
                <a:spcPct val="150000"/>
              </a:lnSpc>
            </a:pPr>
            <a:r>
              <a:rPr lang="hu" sz="2000" b="1" dirty="0"/>
              <a:t>A szélsőséges hőhullámok </a:t>
            </a:r>
            <a:r>
              <a:rPr lang="hu" sz="2000" b="1" dirty="0" smtClean="0"/>
              <a:t>becsült száma a különböző éghajlatváltozási forgatókönyvek </a:t>
            </a:r>
            <a:r>
              <a:rPr lang="hu" sz="2000" b="1" dirty="0"/>
              <a:t>szerint </a:t>
            </a:r>
          </a:p>
          <a:p>
            <a:pPr rtl="0"/>
            <a:endParaRPr lang="hu-HU" dirty="0"/>
          </a:p>
        </p:txBody>
      </p:sp>
      <p:sp>
        <p:nvSpPr>
          <p:cNvPr id="9" name="Szövegdoboz 8"/>
          <p:cNvSpPr txBox="1"/>
          <p:nvPr/>
        </p:nvSpPr>
        <p:spPr>
          <a:xfrm>
            <a:off x="67813" y="5938900"/>
            <a:ext cx="3530852" cy="461665"/>
          </a:xfrm>
          <a:prstGeom prst="rect">
            <a:avLst/>
          </a:prstGeom>
          <a:noFill/>
        </p:spPr>
        <p:txBody>
          <a:bodyPr wrap="square" rtlCol="0">
            <a:spAutoFit/>
          </a:bodyPr>
          <a:lstStyle/>
          <a:p>
            <a:pPr rtl="0"/>
            <a:r>
              <a:rPr lang="hu" sz="1200" i="1"/>
              <a:t>Forrás: https://www.eea.europa.eu/data-and-maps/figures/number-of-extreme-heat-waves-1</a:t>
            </a:r>
          </a:p>
        </p:txBody>
      </p:sp>
    </p:spTree>
    <p:extLst>
      <p:ext uri="{BB962C8B-B14F-4D97-AF65-F5344CB8AC3E}">
        <p14:creationId xmlns:p14="http://schemas.microsoft.com/office/powerpoint/2010/main" val="3904838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a:blip r:embed="rId2"/>
          <a:stretch>
            <a:fillRect/>
          </a:stretch>
        </p:blipFill>
        <p:spPr>
          <a:xfrm>
            <a:off x="449368" y="950614"/>
            <a:ext cx="11012319" cy="4833462"/>
          </a:xfrm>
          <a:prstGeom prst="rect">
            <a:avLst/>
          </a:prstGeom>
        </p:spPr>
      </p:pic>
      <p:sp>
        <p:nvSpPr>
          <p:cNvPr id="6" name="Szövegdoboz 5"/>
          <p:cNvSpPr txBox="1"/>
          <p:nvPr/>
        </p:nvSpPr>
        <p:spPr>
          <a:xfrm>
            <a:off x="449368" y="6032046"/>
            <a:ext cx="9646920" cy="276999"/>
          </a:xfrm>
          <a:prstGeom prst="rect">
            <a:avLst/>
          </a:prstGeom>
          <a:noFill/>
        </p:spPr>
        <p:txBody>
          <a:bodyPr wrap="square" rtlCol="0">
            <a:spAutoFit/>
          </a:bodyPr>
          <a:lstStyle/>
          <a:p>
            <a:pPr rtl="0"/>
            <a:r>
              <a:rPr lang="hu" sz="1200" i="1"/>
              <a:t>Forrás: ://www.ipcc.ch/report/ar6/wg2/downloads/report/IPCC_AR6_WGII_TechnicalSummary.pdf</a:t>
            </a:r>
          </a:p>
        </p:txBody>
      </p:sp>
      <p:sp>
        <p:nvSpPr>
          <p:cNvPr id="2" name="Cím 1"/>
          <p:cNvSpPr>
            <a:spLocks noGrp="1"/>
          </p:cNvSpPr>
          <p:nvPr>
            <p:ph type="title"/>
          </p:nvPr>
        </p:nvSpPr>
        <p:spPr>
          <a:xfrm>
            <a:off x="219400" y="246351"/>
            <a:ext cx="11896826" cy="276999"/>
          </a:xfrm>
        </p:spPr>
        <p:txBody>
          <a:bodyPr rtlCol="0">
            <a:normAutofit fontScale="90000"/>
          </a:bodyPr>
          <a:lstStyle/>
          <a:p>
            <a:pPr rtl="0"/>
            <a:r>
              <a:rPr lang="hu" b="1" dirty="0">
                <a:solidFill>
                  <a:schemeClr val="tx1"/>
                </a:solidFill>
              </a:rPr>
              <a:t>IPCC AR6 technikai </a:t>
            </a:r>
            <a:r>
              <a:rPr lang="hu" b="1" dirty="0" smtClean="0">
                <a:solidFill>
                  <a:schemeClr val="tx1"/>
                </a:solidFill>
              </a:rPr>
              <a:t>jelentés</a:t>
            </a:r>
            <a:endParaRPr lang="hu-HU" b="1" dirty="0">
              <a:solidFill>
                <a:schemeClr val="tx1"/>
              </a:solidFill>
            </a:endParaRPr>
          </a:p>
        </p:txBody>
      </p:sp>
    </p:spTree>
    <p:extLst>
      <p:ext uri="{BB962C8B-B14F-4D97-AF65-F5344CB8AC3E}">
        <p14:creationId xmlns:p14="http://schemas.microsoft.com/office/powerpoint/2010/main" val="1323174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p:cNvPicPr>
            <a:picLocks noChangeAspect="1"/>
          </p:cNvPicPr>
          <p:nvPr/>
        </p:nvPicPr>
        <p:blipFill>
          <a:blip r:embed="rId2"/>
          <a:stretch>
            <a:fillRect/>
          </a:stretch>
        </p:blipFill>
        <p:spPr>
          <a:xfrm>
            <a:off x="1604682" y="652577"/>
            <a:ext cx="8038512" cy="4279659"/>
          </a:xfrm>
          <a:prstGeom prst="rect">
            <a:avLst/>
          </a:prstGeom>
        </p:spPr>
      </p:pic>
      <p:pic>
        <p:nvPicPr>
          <p:cNvPr id="6" name="Kép 5"/>
          <p:cNvPicPr>
            <a:picLocks noChangeAspect="1"/>
          </p:cNvPicPr>
          <p:nvPr/>
        </p:nvPicPr>
        <p:blipFill>
          <a:blip r:embed="rId3"/>
          <a:stretch>
            <a:fillRect/>
          </a:stretch>
        </p:blipFill>
        <p:spPr>
          <a:xfrm>
            <a:off x="3480696" y="128199"/>
            <a:ext cx="4667901" cy="323895"/>
          </a:xfrm>
          <a:prstGeom prst="rect">
            <a:avLst/>
          </a:prstGeom>
        </p:spPr>
      </p:pic>
      <p:sp>
        <p:nvSpPr>
          <p:cNvPr id="7" name="Téglalap 6"/>
          <p:cNvSpPr/>
          <p:nvPr/>
        </p:nvSpPr>
        <p:spPr>
          <a:xfrm>
            <a:off x="421341" y="4932237"/>
            <a:ext cx="11331388" cy="1569660"/>
          </a:xfrm>
          <a:prstGeom prst="rect">
            <a:avLst/>
          </a:prstGeom>
        </p:spPr>
        <p:txBody>
          <a:bodyPr wrap="square" rtlCol="0">
            <a:spAutoFit/>
          </a:bodyPr>
          <a:lstStyle/>
          <a:p>
            <a:pPr algn="just">
              <a:lnSpc>
                <a:spcPct val="120000"/>
              </a:lnSpc>
            </a:pPr>
            <a:r>
              <a:rPr lang="hu-HU" sz="1600" dirty="0"/>
              <a:t>Amikor a szervezet hőstressznek van kitéve, a hőegyensúly fenntartása a hőtermelést (piros négyzet) és a hőleadást (kék négyzet) szabályozó mechanizmusok egyensúlyának köszönhetően valósul meg. A szabályozási folyamat azonnal reagál, míg hosszabb távon</a:t>
            </a:r>
            <a:r>
              <a:rPr lang="hu-HU" sz="1600" dirty="0" smtClean="0"/>
              <a:t>,</a:t>
            </a:r>
            <a:br>
              <a:rPr lang="hu-HU" sz="1600" dirty="0" smtClean="0"/>
            </a:br>
            <a:r>
              <a:rPr lang="hu-HU" sz="1600" dirty="0" smtClean="0"/>
              <a:t>7-10 </a:t>
            </a:r>
            <a:r>
              <a:rPr lang="hu-HU" sz="1600" dirty="0"/>
              <a:t>nap alatt az akklimatizáció révén alkalmazkodik a szervezet a hőterheléshez. Azonban a módosítható és nem módosítható kockázati tényezők befolyásolhatják mind a szabályozási és akklimatizációs folyamatokat, mind a hőtermelés és hőleadás hatékonyságát, ezáltal növelve a hőstressz negatív hatásainak kockázatát.</a:t>
            </a:r>
          </a:p>
        </p:txBody>
      </p:sp>
      <p:sp>
        <p:nvSpPr>
          <p:cNvPr id="8" name="Téglalap 7"/>
          <p:cNvSpPr/>
          <p:nvPr/>
        </p:nvSpPr>
        <p:spPr>
          <a:xfrm>
            <a:off x="617237" y="6472320"/>
            <a:ext cx="6240763" cy="276999"/>
          </a:xfrm>
          <a:prstGeom prst="rect">
            <a:avLst/>
          </a:prstGeom>
        </p:spPr>
        <p:txBody>
          <a:bodyPr wrap="square" rtlCol="0">
            <a:spAutoFit/>
          </a:bodyPr>
          <a:lstStyle/>
          <a:p>
            <a:pPr rtl="0"/>
            <a:r>
              <a:rPr lang="hu" sz="1200" i="1" dirty="0"/>
              <a:t>Forrás: doi: </a:t>
            </a:r>
            <a:r>
              <a:rPr lang="hu" sz="1200" i="1" dirty="0">
                <a:hlinkClick r:id="rId4"/>
              </a:rPr>
              <a:t>10.3390/biomedicines10102542</a:t>
            </a:r>
            <a:endParaRPr lang="hu-HU" sz="1200" i="1" dirty="0"/>
          </a:p>
        </p:txBody>
      </p:sp>
    </p:spTree>
    <p:extLst>
      <p:ext uri="{BB962C8B-B14F-4D97-AF65-F5344CB8AC3E}">
        <p14:creationId xmlns:p14="http://schemas.microsoft.com/office/powerpoint/2010/main" val="1968775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559F2C-4798-43D0-9C01-9CE97B81C87C}"/>
              </a:ext>
            </a:extLst>
          </p:cNvPr>
          <p:cNvSpPr>
            <a:spLocks noGrp="1"/>
          </p:cNvSpPr>
          <p:nvPr>
            <p:ph type="title"/>
          </p:nvPr>
        </p:nvSpPr>
        <p:spPr/>
        <p:txBody>
          <a:bodyPr rtlCol="0">
            <a:normAutofit/>
          </a:bodyPr>
          <a:lstStyle/>
          <a:p>
            <a:pPr rtl="0"/>
            <a:r>
              <a:rPr lang="hu" b="1" dirty="0">
                <a:solidFill>
                  <a:schemeClr val="tx1"/>
                </a:solidFill>
              </a:rPr>
              <a:t>Hőhullám Európában 2003 </a:t>
            </a:r>
          </a:p>
        </p:txBody>
      </p:sp>
      <p:sp>
        <p:nvSpPr>
          <p:cNvPr id="3" name="Content Placeholder 2">
            <a:extLst>
              <a:ext uri="{FF2B5EF4-FFF2-40B4-BE49-F238E27FC236}">
                <a16:creationId xmlns:a16="http://schemas.microsoft.com/office/drawing/2014/main" id="{45052CB3-F52E-4935-9623-7A53D7955A36}"/>
              </a:ext>
            </a:extLst>
          </p:cNvPr>
          <p:cNvSpPr>
            <a:spLocks noGrp="1"/>
          </p:cNvSpPr>
          <p:nvPr>
            <p:ph idx="1"/>
          </p:nvPr>
        </p:nvSpPr>
        <p:spPr/>
        <p:txBody>
          <a:bodyPr rtlCol="0">
            <a:normAutofit lnSpcReduction="10000"/>
          </a:bodyPr>
          <a:lstStyle/>
          <a:p>
            <a:pPr marL="0" indent="0" rtl="0">
              <a:buNone/>
            </a:pPr>
            <a:r>
              <a:rPr lang="hu" b="1" dirty="0" smtClean="0">
                <a:solidFill>
                  <a:schemeClr val="tx1"/>
                </a:solidFill>
              </a:rPr>
              <a:t>Többlethalálozás</a:t>
            </a:r>
            <a:endParaRPr lang="hu" b="1" dirty="0">
              <a:solidFill>
                <a:schemeClr val="tx1"/>
              </a:solidFill>
            </a:endParaRPr>
          </a:p>
          <a:p>
            <a:pPr rtl="0">
              <a:lnSpc>
                <a:spcPct val="150000"/>
              </a:lnSpc>
              <a:spcBef>
                <a:spcPts val="0"/>
              </a:spcBef>
            </a:pPr>
            <a:r>
              <a:rPr lang="hu" dirty="0">
                <a:solidFill>
                  <a:schemeClr val="tx1"/>
                </a:solidFill>
              </a:rPr>
              <a:t>Franciaország: 14,082</a:t>
            </a:r>
          </a:p>
          <a:p>
            <a:pPr rtl="0">
              <a:lnSpc>
                <a:spcPct val="150000"/>
              </a:lnSpc>
              <a:spcBef>
                <a:spcPts val="0"/>
              </a:spcBef>
            </a:pPr>
            <a:r>
              <a:rPr lang="hu" dirty="0">
                <a:solidFill>
                  <a:schemeClr val="tx1"/>
                </a:solidFill>
              </a:rPr>
              <a:t>Németország: 7,000</a:t>
            </a:r>
          </a:p>
          <a:p>
            <a:pPr rtl="0">
              <a:lnSpc>
                <a:spcPct val="150000"/>
              </a:lnSpc>
              <a:spcBef>
                <a:spcPts val="0"/>
              </a:spcBef>
            </a:pPr>
            <a:r>
              <a:rPr lang="hu" dirty="0">
                <a:solidFill>
                  <a:schemeClr val="tx1"/>
                </a:solidFill>
              </a:rPr>
              <a:t>Spanyolország: 4,200</a:t>
            </a:r>
          </a:p>
          <a:p>
            <a:pPr rtl="0">
              <a:lnSpc>
                <a:spcPct val="150000"/>
              </a:lnSpc>
              <a:spcBef>
                <a:spcPts val="0"/>
              </a:spcBef>
            </a:pPr>
            <a:r>
              <a:rPr lang="hu" dirty="0">
                <a:solidFill>
                  <a:schemeClr val="tx1"/>
                </a:solidFill>
              </a:rPr>
              <a:t>Olaszország: 4,000</a:t>
            </a:r>
          </a:p>
          <a:p>
            <a:pPr rtl="0">
              <a:lnSpc>
                <a:spcPct val="150000"/>
              </a:lnSpc>
              <a:spcBef>
                <a:spcPts val="0"/>
              </a:spcBef>
            </a:pPr>
            <a:r>
              <a:rPr lang="hu" dirty="0">
                <a:solidFill>
                  <a:schemeClr val="tx1"/>
                </a:solidFill>
              </a:rPr>
              <a:t>UK: 2,045</a:t>
            </a:r>
          </a:p>
          <a:p>
            <a:pPr rtl="0">
              <a:lnSpc>
                <a:spcPct val="150000"/>
              </a:lnSpc>
              <a:spcBef>
                <a:spcPts val="0"/>
              </a:spcBef>
            </a:pPr>
            <a:r>
              <a:rPr lang="hu" dirty="0">
                <a:solidFill>
                  <a:schemeClr val="tx1"/>
                </a:solidFill>
              </a:rPr>
              <a:t>Hollandia: 1,400</a:t>
            </a:r>
          </a:p>
          <a:p>
            <a:pPr rtl="0">
              <a:lnSpc>
                <a:spcPct val="150000"/>
              </a:lnSpc>
              <a:spcBef>
                <a:spcPts val="0"/>
              </a:spcBef>
            </a:pPr>
            <a:r>
              <a:rPr lang="hu" dirty="0">
                <a:solidFill>
                  <a:schemeClr val="tx1"/>
                </a:solidFill>
              </a:rPr>
              <a:t>Portugália: 1,300</a:t>
            </a:r>
          </a:p>
          <a:p>
            <a:pPr rtl="0">
              <a:lnSpc>
                <a:spcPct val="150000"/>
              </a:lnSpc>
              <a:spcBef>
                <a:spcPts val="0"/>
              </a:spcBef>
            </a:pPr>
            <a:r>
              <a:rPr lang="hu" dirty="0">
                <a:solidFill>
                  <a:schemeClr val="tx1"/>
                </a:solidFill>
              </a:rPr>
              <a:t>Belgium: 150 </a:t>
            </a:r>
            <a:endParaRPr lang="hu-HU" dirty="0">
              <a:solidFill>
                <a:schemeClr val="tx1"/>
              </a:solidFill>
            </a:endParaRPr>
          </a:p>
        </p:txBody>
      </p:sp>
      <p:pic>
        <p:nvPicPr>
          <p:cNvPr id="5" name="Content Placeholder 4" descr="European map of places that had 100 degrees or more. ">
            <a:extLst>
              <a:ext uri="{FF2B5EF4-FFF2-40B4-BE49-F238E27FC236}">
                <a16:creationId xmlns:a16="http://schemas.microsoft.com/office/drawing/2014/main" id="{9469D7E6-93B0-4736-A14D-156537A8E7BF}"/>
              </a:ext>
            </a:extLst>
          </p:cNvPr>
          <p:cNvPicPr>
            <a:picLocks noGrp="1" noChangeAspect="1"/>
          </p:cNvPicPr>
          <p:nvPr>
            <p:ph sz="half" idx="4294967295"/>
          </p:nvPr>
        </p:nvPicPr>
        <p:blipFill>
          <a:blip r:embed="rId3"/>
          <a:stretch>
            <a:fillRect/>
          </a:stretch>
        </p:blipFill>
        <p:spPr>
          <a:xfrm>
            <a:off x="5848276" y="153009"/>
            <a:ext cx="5929651" cy="6016743"/>
          </a:xfrm>
          <a:prstGeom prst="rect">
            <a:avLst/>
          </a:prstGeom>
        </p:spPr>
      </p:pic>
      <p:sp>
        <p:nvSpPr>
          <p:cNvPr id="4" name="TextBox 3">
            <a:extLst>
              <a:ext uri="{FF2B5EF4-FFF2-40B4-BE49-F238E27FC236}">
                <a16:creationId xmlns:a16="http://schemas.microsoft.com/office/drawing/2014/main" id="{7CE023EE-B4E0-4F54-BA74-BCE6433C4C9C}"/>
              </a:ext>
            </a:extLst>
          </p:cNvPr>
          <p:cNvSpPr txBox="1"/>
          <p:nvPr/>
        </p:nvSpPr>
        <p:spPr>
          <a:xfrm>
            <a:off x="192505" y="6157877"/>
            <a:ext cx="10384641" cy="261610"/>
          </a:xfrm>
          <a:prstGeom prst="rect">
            <a:avLst/>
          </a:prstGeom>
          <a:noFill/>
        </p:spPr>
        <p:txBody>
          <a:bodyPr wrap="square" rtlCol="0">
            <a:spAutoFit/>
          </a:bodyPr>
          <a:lstStyle/>
          <a:p>
            <a:pPr rtl="0"/>
            <a:r>
              <a:rPr lang="hu" sz="1100" i="1" dirty="0"/>
              <a:t>Forrás: Yale Climate Connections, New Analysis of '03 Fatal Paris Heat Wave (2015). https://yaleclimateconnections.org/2015/08/new-analysis-of-2003-fatal-paris-heat-wave</a:t>
            </a:r>
            <a:r>
              <a:rPr lang="hu" sz="1100" dirty="0"/>
              <a:t>/ </a:t>
            </a:r>
          </a:p>
        </p:txBody>
      </p:sp>
    </p:spTree>
    <p:extLst>
      <p:ext uri="{BB962C8B-B14F-4D97-AF65-F5344CB8AC3E}">
        <p14:creationId xmlns:p14="http://schemas.microsoft.com/office/powerpoint/2010/main" val="4015525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401E8-EA25-417F-943F-3E5ED738BAF7}"/>
              </a:ext>
            </a:extLst>
          </p:cNvPr>
          <p:cNvSpPr>
            <a:spLocks noGrp="1"/>
          </p:cNvSpPr>
          <p:nvPr>
            <p:ph type="title"/>
          </p:nvPr>
        </p:nvSpPr>
        <p:spPr>
          <a:xfrm>
            <a:off x="192505" y="441034"/>
            <a:ext cx="11896826" cy="261610"/>
          </a:xfrm>
        </p:spPr>
        <p:txBody>
          <a:bodyPr rtlCol="0">
            <a:normAutofit fontScale="90000"/>
          </a:bodyPr>
          <a:lstStyle/>
          <a:p>
            <a:pPr algn="ctr" rtl="0"/>
            <a:r>
              <a:rPr lang="hu" b="1" dirty="0">
                <a:solidFill>
                  <a:schemeClr val="tx1"/>
                </a:solidFill>
              </a:rPr>
              <a:t>A hőség okozta halálesetek az 1995-ös chicagói hőhullám alatt</a:t>
            </a:r>
            <a:r>
              <a:rPr lang="en-US" b="1" dirty="0">
                <a:solidFill>
                  <a:schemeClr val="tx1"/>
                </a:solidFill>
              </a:rPr>
              <a:t/>
            </a:r>
            <a:br>
              <a:rPr lang="en-US" b="1" dirty="0">
                <a:solidFill>
                  <a:schemeClr val="tx1"/>
                </a:solidFill>
              </a:rPr>
            </a:br>
            <a:endParaRPr lang="en-US" b="1" dirty="0">
              <a:solidFill>
                <a:schemeClr val="tx1"/>
              </a:solidFill>
            </a:endParaRPr>
          </a:p>
        </p:txBody>
      </p:sp>
      <p:pic>
        <p:nvPicPr>
          <p:cNvPr id="9" name="Content Placeholder 8" descr="GRaph that shows the excess deaths compared with this time period during an average year in Cook County, Chicago from July 11-27, 1995">
            <a:extLst>
              <a:ext uri="{FF2B5EF4-FFF2-40B4-BE49-F238E27FC236}">
                <a16:creationId xmlns:a16="http://schemas.microsoft.com/office/drawing/2014/main" id="{26D48514-5BDE-4F93-A7BF-FE93A4B9C373}"/>
              </a:ext>
            </a:extLst>
          </p:cNvPr>
          <p:cNvPicPr>
            <a:picLocks noGrp="1" noChangeAspect="1"/>
          </p:cNvPicPr>
          <p:nvPr>
            <p:ph idx="1"/>
          </p:nvPr>
        </p:nvPicPr>
        <p:blipFill>
          <a:blip r:embed="rId3"/>
          <a:stretch>
            <a:fillRect/>
          </a:stretch>
        </p:blipFill>
        <p:spPr>
          <a:xfrm>
            <a:off x="778598" y="516048"/>
            <a:ext cx="7510410" cy="5592857"/>
          </a:xfrm>
          <a:prstGeom prst="rect">
            <a:avLst/>
          </a:prstGeom>
        </p:spPr>
      </p:pic>
      <p:pic>
        <p:nvPicPr>
          <p:cNvPr id="10" name="Content Placeholder 9" descr="EMS carrying an elder woman into an ambulance with the help of an elder man. ">
            <a:extLst>
              <a:ext uri="{FF2B5EF4-FFF2-40B4-BE49-F238E27FC236}">
                <a16:creationId xmlns:a16="http://schemas.microsoft.com/office/drawing/2014/main" id="{78AE1CE8-28C8-4A06-9D00-C228AF79FA03}"/>
              </a:ext>
            </a:extLst>
          </p:cNvPr>
          <p:cNvPicPr>
            <a:picLocks noGrp="1" noChangeAspect="1"/>
          </p:cNvPicPr>
          <p:nvPr>
            <p:ph sz="half" idx="4294967295"/>
          </p:nvPr>
        </p:nvPicPr>
        <p:blipFill>
          <a:blip r:embed="rId4"/>
          <a:stretch>
            <a:fillRect/>
          </a:stretch>
        </p:blipFill>
        <p:spPr>
          <a:xfrm>
            <a:off x="8601814" y="2264636"/>
            <a:ext cx="2874962" cy="1617663"/>
          </a:xfrm>
          <a:prstGeom prst="rect">
            <a:avLst/>
          </a:prstGeom>
        </p:spPr>
      </p:pic>
      <p:sp>
        <p:nvSpPr>
          <p:cNvPr id="6" name="TextBox 5">
            <a:extLst>
              <a:ext uri="{FF2B5EF4-FFF2-40B4-BE49-F238E27FC236}">
                <a16:creationId xmlns:a16="http://schemas.microsoft.com/office/drawing/2014/main" id="{D0FA6F9B-F6E4-4C50-A514-380DC3AEE8DC}"/>
              </a:ext>
            </a:extLst>
          </p:cNvPr>
          <p:cNvSpPr txBox="1"/>
          <p:nvPr/>
        </p:nvSpPr>
        <p:spPr>
          <a:xfrm>
            <a:off x="0" y="6108905"/>
            <a:ext cx="10445262" cy="261610"/>
          </a:xfrm>
          <a:prstGeom prst="rect">
            <a:avLst/>
          </a:prstGeom>
          <a:noFill/>
        </p:spPr>
        <p:txBody>
          <a:bodyPr wrap="square" rtlCol="0">
            <a:spAutoFit/>
          </a:bodyPr>
          <a:lstStyle/>
          <a:p>
            <a:pPr rtl="0"/>
            <a:r>
              <a:rPr lang="hu" sz="1100" i="1"/>
              <a:t>Forrás: USGCRP, 2016: Az éghajlatváltozás hatása az emberi egészségre az Egyesült Államokban: A Scientific Assessment. https://health2016.globalchange.gov</a:t>
            </a:r>
            <a:r>
              <a:rPr lang="hu" sz="1100"/>
              <a:t>/</a:t>
            </a:r>
            <a:endParaRPr lang="en-US" sz="1100" dirty="0"/>
          </a:p>
        </p:txBody>
      </p:sp>
    </p:spTree>
    <p:extLst>
      <p:ext uri="{BB962C8B-B14F-4D97-AF65-F5344CB8AC3E}">
        <p14:creationId xmlns:p14="http://schemas.microsoft.com/office/powerpoint/2010/main" val="3636022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4" y="190117"/>
            <a:ext cx="11896826" cy="549635"/>
          </a:xfrm>
        </p:spPr>
        <p:txBody>
          <a:bodyPr>
            <a:normAutofit/>
          </a:bodyPr>
          <a:lstStyle/>
          <a:p>
            <a:r>
              <a:rPr lang="hu-HU" b="1" dirty="0"/>
              <a:t>Testhőmérséklet és egészséghatások</a:t>
            </a:r>
            <a:endParaRPr lang="hu-HU" b="1" dirty="0">
              <a:solidFill>
                <a:schemeClr val="tx1"/>
              </a:solidFill>
            </a:endParaRPr>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12316"/>
          <a:stretch/>
        </p:blipFill>
        <p:spPr bwMode="auto">
          <a:xfrm>
            <a:off x="3195521" y="784573"/>
            <a:ext cx="4863750" cy="5454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zövegdoboz 4"/>
          <p:cNvSpPr txBox="1"/>
          <p:nvPr/>
        </p:nvSpPr>
        <p:spPr>
          <a:xfrm>
            <a:off x="1186005" y="1403288"/>
            <a:ext cx="1656784" cy="830997"/>
          </a:xfrm>
          <a:prstGeom prst="rect">
            <a:avLst/>
          </a:prstGeom>
          <a:noFill/>
          <a:ln>
            <a:solidFill>
              <a:schemeClr val="tx1"/>
            </a:solidFill>
          </a:ln>
        </p:spPr>
        <p:txBody>
          <a:bodyPr wrap="square" rtlCol="0">
            <a:spAutoFit/>
          </a:bodyPr>
          <a:lstStyle/>
          <a:p>
            <a:r>
              <a:rPr lang="hu-HU" sz="1600" dirty="0"/>
              <a:t>A hőszabályozás súlyosan károsodott</a:t>
            </a:r>
          </a:p>
        </p:txBody>
      </p:sp>
      <p:sp>
        <p:nvSpPr>
          <p:cNvPr id="7" name="Szövegdoboz 6"/>
          <p:cNvSpPr txBox="1"/>
          <p:nvPr/>
        </p:nvSpPr>
        <p:spPr>
          <a:xfrm>
            <a:off x="1186005" y="3962401"/>
            <a:ext cx="1656784" cy="830997"/>
          </a:xfrm>
          <a:prstGeom prst="rect">
            <a:avLst/>
          </a:prstGeom>
          <a:noFill/>
          <a:ln>
            <a:solidFill>
              <a:schemeClr val="tx1"/>
            </a:solidFill>
          </a:ln>
        </p:spPr>
        <p:txBody>
          <a:bodyPr wrap="square" rtlCol="0">
            <a:spAutoFit/>
          </a:bodyPr>
          <a:lstStyle/>
          <a:p>
            <a:r>
              <a:rPr lang="hu-HU" sz="1600" dirty="0"/>
              <a:t>A hőszabályozás súlyosan károsodott</a:t>
            </a:r>
          </a:p>
        </p:txBody>
      </p:sp>
      <p:sp>
        <p:nvSpPr>
          <p:cNvPr id="8" name="Szövegdoboz 7"/>
          <p:cNvSpPr txBox="1"/>
          <p:nvPr/>
        </p:nvSpPr>
        <p:spPr>
          <a:xfrm>
            <a:off x="1208640" y="5146896"/>
            <a:ext cx="1656784" cy="584775"/>
          </a:xfrm>
          <a:prstGeom prst="rect">
            <a:avLst/>
          </a:prstGeom>
          <a:noFill/>
          <a:ln>
            <a:solidFill>
              <a:schemeClr val="tx1"/>
            </a:solidFill>
          </a:ln>
        </p:spPr>
        <p:txBody>
          <a:bodyPr wrap="square" rtlCol="0">
            <a:spAutoFit/>
          </a:bodyPr>
          <a:lstStyle/>
          <a:p>
            <a:r>
              <a:rPr lang="hu-HU" sz="1600" dirty="0"/>
              <a:t>A </a:t>
            </a:r>
            <a:r>
              <a:rPr lang="hu-HU" sz="1600" dirty="0" smtClean="0"/>
              <a:t>hőszabályozás nem működik</a:t>
            </a:r>
            <a:endParaRPr lang="hu-HU" sz="1600" dirty="0"/>
          </a:p>
        </p:txBody>
      </p:sp>
      <p:sp>
        <p:nvSpPr>
          <p:cNvPr id="9" name="Szövegdoboz 8"/>
          <p:cNvSpPr txBox="1"/>
          <p:nvPr/>
        </p:nvSpPr>
        <p:spPr>
          <a:xfrm>
            <a:off x="8200940" y="2719180"/>
            <a:ext cx="2071911" cy="830997"/>
          </a:xfrm>
          <a:prstGeom prst="rect">
            <a:avLst/>
          </a:prstGeom>
          <a:noFill/>
          <a:ln>
            <a:solidFill>
              <a:schemeClr val="tx1"/>
            </a:solidFill>
          </a:ln>
        </p:spPr>
        <p:txBody>
          <a:bodyPr wrap="square" rtlCol="0">
            <a:spAutoFit/>
          </a:bodyPr>
          <a:lstStyle/>
          <a:p>
            <a:r>
              <a:rPr lang="hu-HU" sz="1600" dirty="0"/>
              <a:t>Lázas állapot vagy  nehéz fizikai megterhelés</a:t>
            </a:r>
          </a:p>
        </p:txBody>
      </p:sp>
      <p:sp>
        <p:nvSpPr>
          <p:cNvPr id="10" name="Szövegdoboz 9"/>
          <p:cNvSpPr txBox="1"/>
          <p:nvPr/>
        </p:nvSpPr>
        <p:spPr>
          <a:xfrm>
            <a:off x="8200941" y="1805586"/>
            <a:ext cx="1656784" cy="830997"/>
          </a:xfrm>
          <a:prstGeom prst="rect">
            <a:avLst/>
          </a:prstGeom>
          <a:noFill/>
          <a:ln>
            <a:solidFill>
              <a:schemeClr val="tx1"/>
            </a:solidFill>
          </a:ln>
        </p:spPr>
        <p:txBody>
          <a:bodyPr wrap="square" rtlCol="0">
            <a:spAutoFit/>
          </a:bodyPr>
          <a:lstStyle/>
          <a:p>
            <a:r>
              <a:rPr lang="hu-HU" sz="1600" dirty="0"/>
              <a:t>Hőguta, agykárosodás</a:t>
            </a:r>
          </a:p>
          <a:p>
            <a:r>
              <a:rPr lang="hu-HU" sz="1600" dirty="0"/>
              <a:t>lázterápia</a:t>
            </a:r>
          </a:p>
        </p:txBody>
      </p:sp>
      <p:sp>
        <p:nvSpPr>
          <p:cNvPr id="11" name="Szövegdoboz 10"/>
          <p:cNvSpPr txBox="1"/>
          <p:nvPr/>
        </p:nvSpPr>
        <p:spPr>
          <a:xfrm>
            <a:off x="8176975" y="1140189"/>
            <a:ext cx="1656784" cy="584775"/>
          </a:xfrm>
          <a:prstGeom prst="rect">
            <a:avLst/>
          </a:prstGeom>
          <a:noFill/>
          <a:ln>
            <a:solidFill>
              <a:schemeClr val="tx1"/>
            </a:solidFill>
          </a:ln>
        </p:spPr>
        <p:txBody>
          <a:bodyPr wrap="square" rtlCol="0">
            <a:spAutoFit/>
          </a:bodyPr>
          <a:lstStyle/>
          <a:p>
            <a:r>
              <a:rPr lang="hu-HU" sz="1600" dirty="0"/>
              <a:t>A túlélés felső határa?</a:t>
            </a:r>
          </a:p>
        </p:txBody>
      </p:sp>
      <p:sp>
        <p:nvSpPr>
          <p:cNvPr id="13" name="Szövegdoboz 12"/>
          <p:cNvSpPr txBox="1"/>
          <p:nvPr/>
        </p:nvSpPr>
        <p:spPr>
          <a:xfrm>
            <a:off x="8176975" y="3648527"/>
            <a:ext cx="2071911" cy="584775"/>
          </a:xfrm>
          <a:prstGeom prst="rect">
            <a:avLst/>
          </a:prstGeom>
          <a:noFill/>
          <a:ln>
            <a:solidFill>
              <a:schemeClr val="tx1"/>
            </a:solidFill>
          </a:ln>
        </p:spPr>
        <p:txBody>
          <a:bodyPr wrap="square" rtlCol="0">
            <a:spAutoFit/>
          </a:bodyPr>
          <a:lstStyle/>
          <a:p>
            <a:r>
              <a:rPr lang="hu-HU" sz="1600" dirty="0"/>
              <a:t>A normális hőmérséklet határa</a:t>
            </a:r>
          </a:p>
        </p:txBody>
      </p:sp>
      <p:sp>
        <p:nvSpPr>
          <p:cNvPr id="14" name="Szövegdoboz 13"/>
          <p:cNvSpPr txBox="1"/>
          <p:nvPr/>
        </p:nvSpPr>
        <p:spPr>
          <a:xfrm>
            <a:off x="8248873" y="5146896"/>
            <a:ext cx="1656784" cy="584775"/>
          </a:xfrm>
          <a:prstGeom prst="rect">
            <a:avLst/>
          </a:prstGeom>
          <a:noFill/>
          <a:ln>
            <a:solidFill>
              <a:schemeClr val="tx1"/>
            </a:solidFill>
          </a:ln>
        </p:spPr>
        <p:txBody>
          <a:bodyPr wrap="square" rtlCol="0">
            <a:spAutoFit/>
          </a:bodyPr>
          <a:lstStyle/>
          <a:p>
            <a:r>
              <a:rPr lang="hu-HU" sz="1600" dirty="0"/>
              <a:t>A túlélés alsó határa?</a:t>
            </a:r>
          </a:p>
        </p:txBody>
      </p:sp>
      <p:sp>
        <p:nvSpPr>
          <p:cNvPr id="15" name="Szövegdoboz 14"/>
          <p:cNvSpPr txBox="1"/>
          <p:nvPr/>
        </p:nvSpPr>
        <p:spPr>
          <a:xfrm>
            <a:off x="1186005" y="2609393"/>
            <a:ext cx="1656784" cy="830997"/>
          </a:xfrm>
          <a:prstGeom prst="rect">
            <a:avLst/>
          </a:prstGeom>
          <a:noFill/>
          <a:ln>
            <a:solidFill>
              <a:schemeClr val="tx1"/>
            </a:solidFill>
          </a:ln>
        </p:spPr>
        <p:txBody>
          <a:bodyPr wrap="square" rtlCol="0">
            <a:spAutoFit/>
          </a:bodyPr>
          <a:lstStyle/>
          <a:p>
            <a:r>
              <a:rPr lang="hu-HU" sz="1600" dirty="0"/>
              <a:t>A hőszabályozás </a:t>
            </a:r>
            <a:r>
              <a:rPr lang="hu-HU" sz="1600" dirty="0" smtClean="0"/>
              <a:t>hatékonyan működik</a:t>
            </a:r>
            <a:endParaRPr lang="hu-HU" sz="1600" dirty="0"/>
          </a:p>
        </p:txBody>
      </p:sp>
    </p:spTree>
    <p:extLst>
      <p:ext uri="{BB962C8B-B14F-4D97-AF65-F5344CB8AC3E}">
        <p14:creationId xmlns:p14="http://schemas.microsoft.com/office/powerpoint/2010/main" val="90104619"/>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FC5BBE2-B7C1-4C54-82B8-78E0E6B402FA}"/>
</file>

<file path=customXml/itemProps2.xml><?xml version="1.0" encoding="utf-8"?>
<ds:datastoreItem xmlns:ds="http://schemas.openxmlformats.org/officeDocument/2006/customXml" ds:itemID="{FCE48B3F-3AF2-4B36-B16D-8E564F69FC1F}">
  <ds:schemaRefs>
    <ds:schemaRef ds:uri="http://schemas.microsoft.com/office/2006/metadata/properties"/>
    <ds:schemaRef ds:uri="http://purl.org/dc/elements/1.1/"/>
    <ds:schemaRef ds:uri="http://schemas.microsoft.com/office/2006/documentManagement/types"/>
    <ds:schemaRef ds:uri="http://purl.org/dc/dcmitype/"/>
    <ds:schemaRef ds:uri="http://schemas.microsoft.com/office/infopath/2007/PartnerControls"/>
    <ds:schemaRef ds:uri="http://www.w3.org/XML/1998/namespace"/>
    <ds:schemaRef ds:uri="http://schemas.openxmlformats.org/package/2006/metadata/core-properties"/>
    <ds:schemaRef ds:uri="603c054e-d324-4a4b-bfdc-a44c27811fd1"/>
    <ds:schemaRef ds:uri="7041af30-ae09-480b-a38a-622eca9a1506"/>
    <ds:schemaRef ds:uri="http://purl.org/dc/terms/"/>
  </ds:schemaRefs>
</ds:datastoreItem>
</file>

<file path=customXml/itemProps3.xml><?xml version="1.0" encoding="utf-8"?>
<ds:datastoreItem xmlns:ds="http://schemas.openxmlformats.org/officeDocument/2006/customXml" ds:itemID="{619BFBC2-BBC7-4596-BF49-EB76C28A0AB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Office-téma</Template>
  <TotalTime>673</TotalTime>
  <Words>3356</Words>
  <Application>Microsoft Office PowerPoint</Application>
  <PresentationFormat>Szélesvásznú</PresentationFormat>
  <Paragraphs>412</Paragraphs>
  <Slides>36</Slides>
  <Notes>8</Notes>
  <HiddenSlides>0</HiddenSlides>
  <MMClips>0</MMClips>
  <ScaleCrop>false</ScaleCrop>
  <HeadingPairs>
    <vt:vector size="6" baseType="variant">
      <vt:variant>
        <vt:lpstr>Használt betűtípusok</vt:lpstr>
      </vt:variant>
      <vt:variant>
        <vt:i4>7</vt:i4>
      </vt:variant>
      <vt:variant>
        <vt:lpstr>Téma</vt:lpstr>
      </vt:variant>
      <vt:variant>
        <vt:i4>1</vt:i4>
      </vt:variant>
      <vt:variant>
        <vt:lpstr>Diacímek</vt:lpstr>
      </vt:variant>
      <vt:variant>
        <vt:i4>36</vt:i4>
      </vt:variant>
    </vt:vector>
  </HeadingPairs>
  <TitlesOfParts>
    <vt:vector size="44" baseType="lpstr">
      <vt:lpstr>Arial</vt:lpstr>
      <vt:lpstr>Calibri</vt:lpstr>
      <vt:lpstr>Garamond</vt:lpstr>
      <vt:lpstr>GillSansMTPro-Medium</vt:lpstr>
      <vt:lpstr>Times New Roman</vt:lpstr>
      <vt:lpstr>WP MathA</vt:lpstr>
      <vt:lpstr>ヒラギノ角ゴ Pro W3</vt:lpstr>
      <vt:lpstr>Office-téma</vt:lpstr>
      <vt:lpstr>Developing new curriculum outlines and learning materials on climate change's health impacts for medical schools 2021-2-HU01-KA220-HED-000050972</vt:lpstr>
      <vt:lpstr>Hőszabályozás, hőhatások és a hőguta</vt:lpstr>
      <vt:lpstr>Az előadás segítségével megszerezhető ismeretek</vt:lpstr>
      <vt:lpstr>Heat Extremes and Elders</vt:lpstr>
      <vt:lpstr>IPCC AR6 technikai jelentés</vt:lpstr>
      <vt:lpstr>PowerPoint-bemutató</vt:lpstr>
      <vt:lpstr>Hőhullám Európában 2003 </vt:lpstr>
      <vt:lpstr>A hőség okozta halálesetek az 1995-ös chicagói hőhullám alatt </vt:lpstr>
      <vt:lpstr>Testhőmérséklet és egészséghatások</vt:lpstr>
      <vt:lpstr>Termoreguláció - a hőcsere módjai - Fogalommeghatározások</vt:lpstr>
      <vt:lpstr>A hőmérsékletszabályozás élettana</vt:lpstr>
      <vt:lpstr>A hőmérsékletszabályozás élettana</vt:lpstr>
      <vt:lpstr>A hőmérsékletszabályozás élettana</vt:lpstr>
      <vt:lpstr>Miért sajátos a csecsemők hőszabályozása?</vt:lpstr>
      <vt:lpstr>Az emberi szervezet hőcseréje</vt:lpstr>
      <vt:lpstr>PowerPoint-bemutató</vt:lpstr>
      <vt:lpstr>PowerPoint-bemutató</vt:lpstr>
      <vt:lpstr>Hőbetegségek főbb jellemzői és a megelőzés</vt:lpstr>
      <vt:lpstr>PowerPoint-bemutató</vt:lpstr>
      <vt:lpstr>PowerPoint-bemutató</vt:lpstr>
      <vt:lpstr>Esettanulmány</vt:lpstr>
      <vt:lpstr>Problémák</vt:lpstr>
      <vt:lpstr>PowerPoint-bemutató</vt:lpstr>
      <vt:lpstr>PowerPoint-bemutató</vt:lpstr>
      <vt:lpstr>PowerPoint-bemutató</vt:lpstr>
      <vt:lpstr>A hőguta diagnózisa és kezelése</vt:lpstr>
      <vt:lpstr>A magas testhőmérséklet és az akut fertőzés összehasonlítása</vt:lpstr>
      <vt:lpstr>A hőkimerülés és a hőguta összehasonlítása</vt:lpstr>
      <vt:lpstr>Enyhe és közepesen súlyos hőbetegségek és kezelésük</vt:lpstr>
      <vt:lpstr>Enyhe és közepesen súlyos hőbetegségek és kezelésük</vt:lpstr>
      <vt:lpstr>Az életveszélyes hőguta kezelése</vt:lpstr>
      <vt:lpstr>Kórházi kezelés</vt:lpstr>
      <vt:lpstr>Fő következtetések</vt:lpstr>
      <vt:lpstr>Ellenőrizze tudását</vt:lpstr>
      <vt:lpstr>Ajánlott irodalom</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Thermoregulation, effects of heat, heat stroke</dc:title>
  <dc:creator>Márovics Gergely Péter</dc:creator>
  <cp:lastModifiedBy>Giran</cp:lastModifiedBy>
  <cp:revision>75</cp:revision>
  <dcterms:created xsi:type="dcterms:W3CDTF">2023-07-11T12:19:31Z</dcterms:created>
  <dcterms:modified xsi:type="dcterms:W3CDTF">2025-04-17T06:53:59Z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y fmtid="{D5CDD505-2E9C-101B-9397-08002B2CF9AE}" pid="3" name="MediaServiceImageTags">
    <vt:lpwstr/>
  </property>
</Properties>
</file>