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327" r:id="rId5"/>
    <p:sldId id="262" r:id="rId6"/>
    <p:sldId id="326" r:id="rId7"/>
    <p:sldId id="312" r:id="rId8"/>
    <p:sldId id="313" r:id="rId9"/>
    <p:sldId id="267" r:id="rId10"/>
    <p:sldId id="263" r:id="rId11"/>
    <p:sldId id="270" r:id="rId12"/>
    <p:sldId id="272" r:id="rId13"/>
    <p:sldId id="274" r:id="rId14"/>
    <p:sldId id="315" r:id="rId15"/>
    <p:sldId id="301" r:id="rId16"/>
    <p:sldId id="303" r:id="rId17"/>
    <p:sldId id="302" r:id="rId18"/>
    <p:sldId id="304" r:id="rId19"/>
    <p:sldId id="305" r:id="rId20"/>
    <p:sldId id="288" r:id="rId21"/>
    <p:sldId id="287" r:id="rId22"/>
    <p:sldId id="317" r:id="rId23"/>
    <p:sldId id="290" r:id="rId24"/>
    <p:sldId id="292" r:id="rId25"/>
    <p:sldId id="319" r:id="rId26"/>
    <p:sldId id="320" r:id="rId27"/>
    <p:sldId id="324" r:id="rId28"/>
    <p:sldId id="325" r:id="rId29"/>
    <p:sldId id="328" r:id="rId30"/>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4" autoAdjust="0"/>
    <p:restoredTop sz="95820"/>
  </p:normalViewPr>
  <p:slideViewPr>
    <p:cSldViewPr snapToGrid="0" showGuides="1">
      <p:cViewPr varScale="1">
        <p:scale>
          <a:sx n="111" d="100"/>
          <a:sy n="111" d="100"/>
        </p:scale>
        <p:origin x="456" y="102"/>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57"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56"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árovics Gergely Péter" userId="346673cb-4fe2-4bc9-9989-67cfee16853a" providerId="ADAL" clId="{09DDAE80-7796-0047-B907-764420D2DFD1}"/>
    <pc:docChg chg="modSld">
      <pc:chgData name="Márovics Gergely Péter" userId="346673cb-4fe2-4bc9-9989-67cfee16853a" providerId="ADAL" clId="{09DDAE80-7796-0047-B907-764420D2DFD1}" dt="2023-07-11T12:07:12.783" v="0" actId="207"/>
      <pc:docMkLst>
        <pc:docMk/>
      </pc:docMkLst>
      <pc:sldChg chg="modSp mod">
        <pc:chgData name="Márovics Gergely Péter" userId="346673cb-4fe2-4bc9-9989-67cfee16853a" providerId="ADAL" clId="{09DDAE80-7796-0047-B907-764420D2DFD1}" dt="2023-07-11T12:07:12.783" v="0" actId="207"/>
        <pc:sldMkLst>
          <pc:docMk/>
          <pc:sldMk cId="3466470035" sldId="323"/>
        </pc:sldMkLst>
        <pc:spChg chg="mod">
          <ac:chgData name="Márovics Gergely Péter" userId="346673cb-4fe2-4bc9-9989-67cfee16853a" providerId="ADAL" clId="{09DDAE80-7796-0047-B907-764420D2DFD1}" dt="2023-07-11T12:07:12.783" v="0" actId="207"/>
          <ac:spMkLst>
            <pc:docMk/>
            <pc:sldMk cId="3466470035" sldId="323"/>
            <ac:spMk id="11"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2"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3"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4"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0992E6-8701-7B4A-BDC6-25AA0C13EFD2}"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325D81-BF1A-634B-94DC-99E70353CD4B}" type="slidenum">
              <a:rPr lang="en-US" smtClean="0"/>
              <a:t>‹#›</a:t>
            </a:fld>
            <a:endParaRPr lang="en-US"/>
          </a:p>
        </p:txBody>
      </p:sp>
    </p:spTree>
    <p:extLst>
      <p:ext uri="{BB962C8B-B14F-4D97-AF65-F5344CB8AC3E}">
        <p14:creationId xmlns:p14="http://schemas.microsoft.com/office/powerpoint/2010/main" val="71585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C474DCDC-A190-48C1-ADE3-0C6CA7E8B3F0}" type="slidenum">
              <a:rPr lang="hu-HU" smtClean="0"/>
              <a:t>5</a:t>
            </a:fld>
            <a:endParaRPr lang="hu-HU"/>
          </a:p>
        </p:txBody>
      </p:sp>
    </p:spTree>
    <p:extLst>
      <p:ext uri="{BB962C8B-B14F-4D97-AF65-F5344CB8AC3E}">
        <p14:creationId xmlns:p14="http://schemas.microsoft.com/office/powerpoint/2010/main" val="277376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https://www.who.int/publications/i/item/9789241508001</a:t>
            </a:r>
          </a:p>
        </p:txBody>
      </p:sp>
      <p:sp>
        <p:nvSpPr>
          <p:cNvPr id="4" name="Dia számának helye 3"/>
          <p:cNvSpPr>
            <a:spLocks noGrp="1"/>
          </p:cNvSpPr>
          <p:nvPr>
            <p:ph type="sldNum" sz="quarter" idx="10"/>
          </p:nvPr>
        </p:nvSpPr>
        <p:spPr/>
        <p:txBody>
          <a:bodyPr/>
          <a:lstStyle/>
          <a:p>
            <a:fld id="{C474DCDC-A190-48C1-ADE3-0C6CA7E8B3F0}" type="slidenum">
              <a:rPr lang="hu-HU" smtClean="0"/>
              <a:t>11</a:t>
            </a:fld>
            <a:endParaRPr lang="hu-HU"/>
          </a:p>
        </p:txBody>
      </p:sp>
    </p:spTree>
    <p:extLst>
      <p:ext uri="{BB962C8B-B14F-4D97-AF65-F5344CB8AC3E}">
        <p14:creationId xmlns:p14="http://schemas.microsoft.com/office/powerpoint/2010/main" val="118752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sz="1200" b="0" i="0" kern="1200" dirty="0">
                <a:solidFill>
                  <a:schemeClr val="tx1"/>
                </a:solidFill>
                <a:effectLst/>
                <a:latin typeface="+mn-lt"/>
                <a:ea typeface="+mn-ea"/>
                <a:cs typeface="+mn-cs"/>
              </a:rPr>
              <a:t>doi.org/10.1186/s12940-017-0328-z</a:t>
            </a:r>
            <a:endParaRPr lang="de-DE" dirty="0"/>
          </a:p>
        </p:txBody>
      </p:sp>
      <p:sp>
        <p:nvSpPr>
          <p:cNvPr id="4" name="Dia számának helye 3"/>
          <p:cNvSpPr>
            <a:spLocks noGrp="1"/>
          </p:cNvSpPr>
          <p:nvPr>
            <p:ph type="sldNum" sz="quarter" idx="10"/>
          </p:nvPr>
        </p:nvSpPr>
        <p:spPr/>
        <p:txBody>
          <a:bodyPr/>
          <a:lstStyle/>
          <a:p>
            <a:fld id="{C474DCDC-A190-48C1-ADE3-0C6CA7E8B3F0}" type="slidenum">
              <a:rPr lang="hu-HU" smtClean="0"/>
              <a:t>12</a:t>
            </a:fld>
            <a:endParaRPr lang="hu-HU"/>
          </a:p>
        </p:txBody>
      </p:sp>
    </p:spTree>
    <p:extLst>
      <p:ext uri="{BB962C8B-B14F-4D97-AF65-F5344CB8AC3E}">
        <p14:creationId xmlns:p14="http://schemas.microsoft.com/office/powerpoint/2010/main" val="1891204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https://unfccc.int/topics/adaptation-and-resilience/the-big-picture/introduction</a:t>
            </a:r>
          </a:p>
        </p:txBody>
      </p:sp>
      <p:sp>
        <p:nvSpPr>
          <p:cNvPr id="4" name="Dia számának helye 3"/>
          <p:cNvSpPr>
            <a:spLocks noGrp="1"/>
          </p:cNvSpPr>
          <p:nvPr>
            <p:ph type="sldNum" sz="quarter" idx="10"/>
          </p:nvPr>
        </p:nvSpPr>
        <p:spPr/>
        <p:txBody>
          <a:bodyPr/>
          <a:lstStyle/>
          <a:p>
            <a:fld id="{C474DCDC-A190-48C1-ADE3-0C6CA7E8B3F0}" type="slidenum">
              <a:rPr lang="hu-HU" smtClean="0"/>
              <a:t>18</a:t>
            </a:fld>
            <a:endParaRPr lang="hu-HU"/>
          </a:p>
        </p:txBody>
      </p:sp>
    </p:spTree>
    <p:extLst>
      <p:ext uri="{BB962C8B-B14F-4D97-AF65-F5344CB8AC3E}">
        <p14:creationId xmlns:p14="http://schemas.microsoft.com/office/powerpoint/2010/main" val="3225960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https://www.who.int/publications/i/item/9789241565073</a:t>
            </a:r>
          </a:p>
        </p:txBody>
      </p:sp>
      <p:sp>
        <p:nvSpPr>
          <p:cNvPr id="4" name="Dia számának helye 3"/>
          <p:cNvSpPr>
            <a:spLocks noGrp="1"/>
          </p:cNvSpPr>
          <p:nvPr>
            <p:ph type="sldNum" sz="quarter" idx="10"/>
          </p:nvPr>
        </p:nvSpPr>
        <p:spPr/>
        <p:txBody>
          <a:bodyPr/>
          <a:lstStyle/>
          <a:p>
            <a:fld id="{C474DCDC-A190-48C1-ADE3-0C6CA7E8B3F0}" type="slidenum">
              <a:rPr lang="hu-HU" smtClean="0"/>
              <a:t>21</a:t>
            </a:fld>
            <a:endParaRPr lang="hu-HU"/>
          </a:p>
        </p:txBody>
      </p:sp>
    </p:spTree>
    <p:extLst>
      <p:ext uri="{BB962C8B-B14F-4D97-AF65-F5344CB8AC3E}">
        <p14:creationId xmlns:p14="http://schemas.microsoft.com/office/powerpoint/2010/main" val="2287731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de-DE" dirty="0"/>
              <a:t>https://www.who.int/publications/i/item/9789241565073</a:t>
            </a:r>
          </a:p>
        </p:txBody>
      </p:sp>
      <p:sp>
        <p:nvSpPr>
          <p:cNvPr id="4" name="Dia számának helye 3"/>
          <p:cNvSpPr>
            <a:spLocks noGrp="1"/>
          </p:cNvSpPr>
          <p:nvPr>
            <p:ph type="sldNum" sz="quarter" idx="10"/>
          </p:nvPr>
        </p:nvSpPr>
        <p:spPr/>
        <p:txBody>
          <a:bodyPr/>
          <a:lstStyle/>
          <a:p>
            <a:fld id="{C474DCDC-A190-48C1-ADE3-0C6CA7E8B3F0}" type="slidenum">
              <a:rPr lang="hu-HU" smtClean="0"/>
              <a:t>22</a:t>
            </a:fld>
            <a:endParaRPr lang="hu-HU"/>
          </a:p>
        </p:txBody>
      </p:sp>
    </p:spTree>
    <p:extLst>
      <p:ext uri="{BB962C8B-B14F-4D97-AF65-F5344CB8AC3E}">
        <p14:creationId xmlns:p14="http://schemas.microsoft.com/office/powerpoint/2010/main" val="2586889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4846FD6C-1DC6-4E53-9F18-BEDDB8F0AB88}" type="slidenum">
              <a:rPr lang="en-US" smtClean="0"/>
              <a:t>26</a:t>
            </a:fld>
            <a:endParaRPr lang="en-US"/>
          </a:p>
        </p:txBody>
      </p:sp>
    </p:spTree>
    <p:extLst>
      <p:ext uri="{BB962C8B-B14F-4D97-AF65-F5344CB8AC3E}">
        <p14:creationId xmlns:p14="http://schemas.microsoft.com/office/powerpoint/2010/main" val="10242078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tx1"/>
                </a:solidFill>
              </a:defRPr>
            </a:lvl1pPr>
          </a:lstStyle>
          <a:p>
            <a:r>
              <a:rPr lang="en-US" noProof="0" dirty="0"/>
              <a:t>Title</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a:spAutoFit/>
            </a:bodyPr>
            <a:lstStyle/>
            <a:p>
              <a:r>
                <a:rPr lang="en-US" sz="1200" dirty="0">
                  <a:solidFill>
                    <a:srgbClr val="333333"/>
                  </a:solidFill>
                  <a:latin typeface="+mn-lt"/>
                </a:rPr>
                <a:t>This learning material © 2023-2024 by CLIMATEMED project </a:t>
              </a:r>
              <a:r>
                <a:rPr lang="hu-HU" sz="1200" dirty="0" smtClean="0">
                  <a:solidFill>
                    <a:srgbClr val="333333"/>
                  </a:solidFill>
                  <a:latin typeface="+mn-lt"/>
                </a:rPr>
                <a:t>(</a:t>
              </a:r>
              <a:r>
                <a:rPr lang="hu-HU" sz="1200" dirty="0" smtClean="0">
                  <a:solidFill>
                    <a:srgbClr val="333333"/>
                  </a:solidFill>
                  <a:latin typeface="+mn-lt"/>
                  <a:hlinkClick r:id="rId4"/>
                </a:rPr>
                <a:t>www.climatemed.eu</a:t>
              </a:r>
              <a:r>
                <a:rPr lang="hu-HU" sz="1200" dirty="0" smtClean="0">
                  <a:solidFill>
                    <a:srgbClr val="333333"/>
                  </a:solidFill>
                  <a:latin typeface="+mn-lt"/>
                </a:rPr>
                <a:t>) </a:t>
              </a:r>
              <a:r>
                <a:rPr lang="en-US" sz="1200" dirty="0" smtClean="0">
                  <a:solidFill>
                    <a:srgbClr val="333333"/>
                  </a:solidFill>
                  <a:latin typeface="+mn-lt"/>
                </a:rPr>
                <a:t>is </a:t>
              </a:r>
              <a:r>
                <a:rPr lang="en-US" sz="1200" dirty="0">
                  <a:solidFill>
                    <a:srgbClr val="333333"/>
                  </a:solidFill>
                  <a:latin typeface="+mn-lt"/>
                </a:rPr>
                <a:t>licensed under CC BY </a:t>
              </a:r>
              <a:r>
                <a:rPr lang="en-US" sz="1200" dirty="0" smtClean="0">
                  <a:solidFill>
                    <a:srgbClr val="333333"/>
                  </a:solidFill>
                  <a:latin typeface="+mn-lt"/>
                </a:rPr>
                <a:t>4.0.</a:t>
              </a:r>
              <a:endParaRPr lang="hu-HU" sz="1200" dirty="0" smtClean="0">
                <a:solidFill>
                  <a:srgbClr val="333333"/>
                </a:solidFill>
                <a:latin typeface="+mn-lt"/>
              </a:endParaRPr>
            </a:p>
            <a:p>
              <a:r>
                <a:rPr lang="en-US" sz="1200" dirty="0" smtClean="0">
                  <a:solidFill>
                    <a:srgbClr val="333333"/>
                  </a:solidFill>
                  <a:latin typeface="+mn-lt"/>
                </a:rPr>
                <a:t>To </a:t>
              </a:r>
              <a:r>
                <a:rPr lang="en-US" sz="1200" dirty="0">
                  <a:solidFill>
                    <a:srgbClr val="333333"/>
                  </a:solidFill>
                  <a:latin typeface="+mn-lt"/>
                </a:rPr>
                <a:t>view a copy of this license, visit </a:t>
              </a:r>
              <a:r>
                <a:rPr lang="en-US" sz="1200" dirty="0">
                  <a:solidFill>
                    <a:srgbClr val="333333"/>
                  </a:solidFill>
                  <a:latin typeface="+mn-lt"/>
                  <a:hlinkClick r:id="rId5"/>
                </a:rPr>
                <a:t>https://creativecommons.org/licenses/by/4.0</a:t>
              </a:r>
              <a:r>
                <a:rPr lang="en-US" sz="1200" dirty="0" smtClean="0">
                  <a:solidFill>
                    <a:srgbClr val="333333"/>
                  </a:solidFill>
                  <a:latin typeface="+mn-lt"/>
                  <a:hlinkClick r:id="rId5"/>
                </a:rPr>
                <a:t>/</a:t>
              </a:r>
              <a:r>
                <a:rPr lang="hu-HU" sz="1200" dirty="0" smtClean="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bg1">
                    <a:lumMod val="50000"/>
                  </a:schemeClr>
                </a:solidFill>
              </a:defRPr>
            </a:lvl1pPr>
          </a:lstStyle>
          <a:p>
            <a:r>
              <a:rPr lang="hu-HU" dirty="0" err="1"/>
              <a:t>Title</a:t>
            </a:r>
            <a:endParaRPr lang="hu-HU" dirty="0"/>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spTree>
    <p:extLst>
      <p:ext uri="{BB962C8B-B14F-4D97-AF65-F5344CB8AC3E}">
        <p14:creationId xmlns:p14="http://schemas.microsoft.com/office/powerpoint/2010/main" val="460421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a:lstStyle>
            <a:lvl1pPr>
              <a:defRPr sz="3600">
                <a:solidFill>
                  <a:schemeClr val="tx1"/>
                </a:solidFill>
              </a:defRPr>
            </a:lvl1pPr>
          </a:lstStyle>
          <a:p>
            <a:r>
              <a:rPr lang="hu-HU" dirty="0"/>
              <a:t>Titel</a:t>
            </a:r>
          </a:p>
        </p:txBody>
      </p:sp>
      <p:sp>
        <p:nvSpPr>
          <p:cNvPr id="3" name="Tartalom helye 2"/>
          <p:cNvSpPr>
            <a:spLocks noGrp="1"/>
          </p:cNvSpPr>
          <p:nvPr>
            <p:ph idx="1" hasCustomPrompt="1"/>
          </p:nvPr>
        </p:nvSpPr>
        <p:spPr>
          <a:xfrm>
            <a:off x="299103" y="934775"/>
            <a:ext cx="11579551" cy="5370897"/>
          </a:xfrm>
        </p:spPr>
        <p:txBody>
          <a:bodyPr/>
          <a:lstStyle>
            <a:lvl1pPr>
              <a:defRPr sz="24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a:r>
              <a:rPr lang="en-US" noProof="0" dirty="0"/>
              <a:t>Main text (First level)</a:t>
            </a:r>
          </a:p>
          <a:p>
            <a:pPr lvl="1"/>
            <a:r>
              <a:rPr lang="en-US" noProof="0" dirty="0"/>
              <a:t>Second level</a:t>
            </a:r>
          </a:p>
          <a:p>
            <a:pPr lvl="2"/>
            <a:r>
              <a:rPr lang="en-US" noProof="0" dirty="0"/>
              <a:t>Third level</a:t>
            </a:r>
          </a:p>
          <a:p>
            <a:pPr lvl="3"/>
            <a:r>
              <a:rPr lang="en-US"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t>Fifth level</a:t>
            </a:r>
          </a:p>
          <a:p>
            <a:pPr lvl="4"/>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186/s12940-017-0328-z" TargetMode="External"/><Relationship Id="rId2" Type="http://schemas.openxmlformats.org/officeDocument/2006/relationships/hyperlink" Target="https://www.who.int/publications/i/item/9789240012226" TargetMode="External"/><Relationship Id="rId1" Type="http://schemas.openxmlformats.org/officeDocument/2006/relationships/slideLayout" Target="../slideLayouts/slideLayout2.xml"/><Relationship Id="rId6" Type="http://schemas.openxmlformats.org/officeDocument/2006/relationships/hyperlink" Target="https://unfccc.int/topics/adaptation-and-resilience/the-big-picture/introduction" TargetMode="External"/><Relationship Id="rId5" Type="http://schemas.openxmlformats.org/officeDocument/2006/relationships/hyperlink" Target="https://www.who.int/publications/i/item/9789241508001" TargetMode="External"/><Relationship Id="rId4" Type="http://schemas.openxmlformats.org/officeDocument/2006/relationships/hyperlink" Target="https://www.who.int/publications/i/item/9789241565073"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2880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597489"/>
          </a:xfrm>
        </p:spPr>
        <p:txBody>
          <a:bodyPr>
            <a:normAutofit/>
          </a:bodyPr>
          <a:lstStyle/>
          <a:p>
            <a:r>
              <a:rPr lang="hu-HU" sz="3400" dirty="0"/>
              <a:t>Health </a:t>
            </a:r>
            <a:r>
              <a:rPr lang="hu-HU" sz="3400" dirty="0" err="1"/>
              <a:t>inequalities</a:t>
            </a:r>
            <a:endParaRPr lang="hu-HU" sz="3400" dirty="0"/>
          </a:p>
        </p:txBody>
      </p:sp>
      <p:sp>
        <p:nvSpPr>
          <p:cNvPr id="3" name="Tartalom helye 2"/>
          <p:cNvSpPr>
            <a:spLocks noGrp="1"/>
          </p:cNvSpPr>
          <p:nvPr>
            <p:ph idx="1"/>
          </p:nvPr>
        </p:nvSpPr>
        <p:spPr>
          <a:xfrm>
            <a:off x="192506" y="1285336"/>
            <a:ext cx="11573924" cy="5020336"/>
          </a:xfrm>
        </p:spPr>
        <p:txBody>
          <a:bodyPr>
            <a:noAutofit/>
          </a:bodyPr>
          <a:lstStyle/>
          <a:p>
            <a:pPr marL="0" indent="0" algn="just">
              <a:lnSpc>
                <a:spcPct val="120000"/>
              </a:lnSpc>
              <a:buNone/>
            </a:pPr>
            <a:r>
              <a:rPr lang="en-US" sz="2300" dirty="0"/>
              <a:t>Health Inequalities are the differences in health status between groups of people which are important, unnecessary, unfair, unjust, systematic, and avoidable by reasonable means. </a:t>
            </a:r>
            <a:endParaRPr lang="hu-HU" sz="2300" dirty="0"/>
          </a:p>
          <a:p>
            <a:pPr marL="0" indent="0" algn="just">
              <a:lnSpc>
                <a:spcPct val="120000"/>
              </a:lnSpc>
              <a:spcBef>
                <a:spcPts val="2000"/>
              </a:spcBef>
              <a:buNone/>
            </a:pPr>
            <a:r>
              <a:rPr lang="en-US" sz="2300" dirty="0"/>
              <a:t>The</a:t>
            </a:r>
            <a:r>
              <a:rPr lang="hu-HU" sz="2300" dirty="0"/>
              <a:t>se </a:t>
            </a:r>
            <a:r>
              <a:rPr lang="hu-HU" sz="2300" dirty="0" err="1"/>
              <a:t>differences</a:t>
            </a:r>
            <a:r>
              <a:rPr lang="hu-HU" sz="2300" dirty="0"/>
              <a:t> </a:t>
            </a:r>
            <a:r>
              <a:rPr lang="en-US" sz="2300" dirty="0"/>
              <a:t>are linked to social, economic, and environmental conditions</a:t>
            </a:r>
            <a:r>
              <a:rPr lang="hu-HU" sz="2300" dirty="0"/>
              <a:t> </a:t>
            </a:r>
            <a:r>
              <a:rPr lang="en-US" sz="2300" dirty="0"/>
              <a:t>in which </a:t>
            </a:r>
            <a:r>
              <a:rPr lang="hu-HU" sz="2300" dirty="0" err="1"/>
              <a:t>people</a:t>
            </a:r>
            <a:r>
              <a:rPr lang="hu-HU" sz="2300" dirty="0"/>
              <a:t> </a:t>
            </a:r>
            <a:r>
              <a:rPr lang="en-US" sz="2300" dirty="0"/>
              <a:t>are born, grow, live, work and age</a:t>
            </a:r>
            <a:r>
              <a:rPr lang="hu-HU" sz="2300" dirty="0"/>
              <a:t>, and </a:t>
            </a:r>
            <a:r>
              <a:rPr lang="hu-HU" sz="2300" dirty="0" err="1"/>
              <a:t>they</a:t>
            </a:r>
            <a:r>
              <a:rPr lang="hu-HU" sz="2300" dirty="0"/>
              <a:t> </a:t>
            </a:r>
            <a:r>
              <a:rPr lang="hu-HU" sz="2300" dirty="0" err="1"/>
              <a:t>often</a:t>
            </a:r>
            <a:r>
              <a:rPr lang="hu-HU" sz="2300" dirty="0"/>
              <a:t> </a:t>
            </a:r>
            <a:r>
              <a:rPr lang="en-US" sz="2300" dirty="0"/>
              <a:t>connected to wider inequalities and forms of discrimination in society, such as racism and sexism as well as economic imbalances.</a:t>
            </a:r>
            <a:endParaRPr lang="hu-HU" sz="2300" dirty="0"/>
          </a:p>
          <a:p>
            <a:pPr marL="0" indent="0" algn="just">
              <a:lnSpc>
                <a:spcPct val="120000"/>
              </a:lnSpc>
              <a:spcBef>
                <a:spcPts val="2000"/>
              </a:spcBef>
              <a:buNone/>
            </a:pPr>
            <a:r>
              <a:rPr lang="en-US" sz="2300" dirty="0"/>
              <a:t>Climate change interacts with existing social determinants of health, such as poverty, discrimination, and unequal access to resources. These factors create a compounding effect, making vulnerable populations even more susceptible to the health impacts of climate change.</a:t>
            </a:r>
            <a:endParaRPr lang="hu-HU" sz="2300" dirty="0"/>
          </a:p>
        </p:txBody>
      </p:sp>
    </p:spTree>
    <p:extLst>
      <p:ext uri="{BB962C8B-B14F-4D97-AF65-F5344CB8AC3E}">
        <p14:creationId xmlns:p14="http://schemas.microsoft.com/office/powerpoint/2010/main" val="2960505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2"/>
          <p:cNvSpPr>
            <a:spLocks noGrp="1"/>
          </p:cNvSpPr>
          <p:nvPr>
            <p:ph idx="1"/>
          </p:nvPr>
        </p:nvSpPr>
        <p:spPr>
          <a:xfrm>
            <a:off x="192505" y="802257"/>
            <a:ext cx="11634310" cy="5270502"/>
          </a:xfrm>
        </p:spPr>
        <p:txBody>
          <a:bodyPr>
            <a:noAutofit/>
          </a:bodyPr>
          <a:lstStyle/>
          <a:p>
            <a:pPr marL="0" indent="0" algn="just">
              <a:lnSpc>
                <a:spcPct val="130000"/>
              </a:lnSpc>
              <a:buNone/>
            </a:pPr>
            <a:r>
              <a:rPr lang="hu-HU" sz="2400" dirty="0" err="1"/>
              <a:t>Defining</a:t>
            </a:r>
            <a:r>
              <a:rPr lang="hu-HU" sz="2400" dirty="0"/>
              <a:t> </a:t>
            </a:r>
            <a:r>
              <a:rPr lang="en-US" sz="2400" dirty="0"/>
              <a:t>the vulnerability in the context of climate change's health impacts is to look at populations that are particularly susceptible to </a:t>
            </a:r>
            <a:endParaRPr lang="hu-HU" sz="2400" dirty="0"/>
          </a:p>
          <a:p>
            <a:pPr marL="534988" lvl="1" indent="-268288" algn="just">
              <a:lnSpc>
                <a:spcPct val="130000"/>
              </a:lnSpc>
              <a:buFont typeface="Symbol" panose="05050102010706020507" pitchFamily="18" charset="2"/>
              <a:buChar char="-"/>
            </a:pPr>
            <a:r>
              <a:rPr lang="en-US" sz="2000" dirty="0"/>
              <a:t>the effects of extreme weather events</a:t>
            </a:r>
            <a:r>
              <a:rPr lang="hu-HU" sz="2000" dirty="0"/>
              <a:t> (</a:t>
            </a:r>
            <a:r>
              <a:rPr lang="en-US" sz="2000" dirty="0"/>
              <a:t>such as the elderly or those with preexisting medical conditions</a:t>
            </a:r>
            <a:r>
              <a:rPr lang="hu-HU" sz="2000" dirty="0"/>
              <a:t>);</a:t>
            </a:r>
          </a:p>
          <a:p>
            <a:pPr marL="534988" lvl="1" indent="-268288" algn="just">
              <a:lnSpc>
                <a:spcPct val="130000"/>
              </a:lnSpc>
              <a:buFont typeface="Symbol" panose="05050102010706020507" pitchFamily="18" charset="2"/>
              <a:buChar char="-"/>
            </a:pPr>
            <a:r>
              <a:rPr lang="en-US" sz="2000" dirty="0"/>
              <a:t>the impact of climate change on food and water security, which can disproportionately affect low-income communities and exacerbate health disparities</a:t>
            </a:r>
            <a:r>
              <a:rPr lang="hu-HU" sz="2000" dirty="0"/>
              <a:t>;</a:t>
            </a:r>
          </a:p>
          <a:p>
            <a:pPr marL="534988" lvl="1" indent="-268288">
              <a:lnSpc>
                <a:spcPct val="130000"/>
              </a:lnSpc>
              <a:buFont typeface="Symbol" panose="05050102010706020507" pitchFamily="18" charset="2"/>
              <a:buChar char="-"/>
            </a:pPr>
            <a:r>
              <a:rPr lang="hu-HU" sz="2000" dirty="0" err="1"/>
              <a:t>specific</a:t>
            </a:r>
            <a:r>
              <a:rPr lang="en-US" sz="2000" dirty="0"/>
              <a:t> regions to vector-borne </a:t>
            </a:r>
            <a:r>
              <a:rPr lang="en-US" sz="2000" dirty="0" smtClean="0"/>
              <a:t>diseases</a:t>
            </a:r>
            <a:r>
              <a:rPr lang="hu-HU" sz="2000" dirty="0" smtClean="0"/>
              <a:t> </a:t>
            </a:r>
            <a:r>
              <a:rPr lang="en-US" sz="2000" dirty="0" smtClean="0"/>
              <a:t>like malaria</a:t>
            </a:r>
            <a:r>
              <a:rPr lang="hu-HU" sz="2000" dirty="0" smtClean="0"/>
              <a:t/>
            </a:r>
            <a:br>
              <a:rPr lang="hu-HU" sz="2000" dirty="0" smtClean="0"/>
            </a:br>
            <a:r>
              <a:rPr lang="en-US" sz="2000" dirty="0" smtClean="0"/>
              <a:t>and </a:t>
            </a:r>
            <a:r>
              <a:rPr lang="en-US" sz="2000" dirty="0"/>
              <a:t>dengue fever can increase as </a:t>
            </a:r>
            <a:r>
              <a:rPr lang="en-US" sz="2000" dirty="0" smtClean="0"/>
              <a:t>temperatures</a:t>
            </a:r>
            <a:r>
              <a:rPr lang="hu-HU" sz="2000" dirty="0" smtClean="0"/>
              <a:t/>
            </a:r>
            <a:br>
              <a:rPr lang="hu-HU" sz="2000" dirty="0" smtClean="0"/>
            </a:br>
            <a:r>
              <a:rPr lang="en-US" sz="2000" dirty="0" smtClean="0"/>
              <a:t>rise </a:t>
            </a:r>
            <a:r>
              <a:rPr lang="en-US" sz="2000" dirty="0"/>
              <a:t>and precipitation patterns shift</a:t>
            </a:r>
            <a:r>
              <a:rPr lang="hu-HU" sz="2000" dirty="0"/>
              <a:t>;</a:t>
            </a:r>
          </a:p>
          <a:p>
            <a:pPr marL="534988" lvl="1" indent="-268288" algn="just">
              <a:lnSpc>
                <a:spcPct val="130000"/>
              </a:lnSpc>
              <a:buFont typeface="Symbol" panose="05050102010706020507" pitchFamily="18" charset="2"/>
              <a:buChar char="-"/>
            </a:pPr>
            <a:r>
              <a:rPr lang="hu-HU" sz="2000" dirty="0" err="1"/>
              <a:t>the</a:t>
            </a:r>
            <a:r>
              <a:rPr lang="hu-HU" sz="2000" dirty="0"/>
              <a:t> </a:t>
            </a:r>
            <a:r>
              <a:rPr lang="hu-HU" sz="2000" dirty="0" err="1"/>
              <a:t>other</a:t>
            </a:r>
            <a:r>
              <a:rPr lang="hu-HU" sz="2000" dirty="0"/>
              <a:t> </a:t>
            </a:r>
            <a:r>
              <a:rPr lang="hu-HU" sz="2000" dirty="0" err="1"/>
              <a:t>possible</a:t>
            </a:r>
            <a:r>
              <a:rPr lang="hu-HU" sz="2000" dirty="0"/>
              <a:t> </a:t>
            </a:r>
            <a:r>
              <a:rPr lang="hu-HU" sz="2000" dirty="0" err="1"/>
              <a:t>dimensions</a:t>
            </a:r>
            <a:r>
              <a:rPr lang="hu-HU" sz="2000" dirty="0"/>
              <a:t> of </a:t>
            </a:r>
            <a:r>
              <a:rPr lang="hu-HU" sz="2000" dirty="0" err="1"/>
              <a:t>climate</a:t>
            </a:r>
            <a:r>
              <a:rPr lang="hu-HU" sz="2000" dirty="0"/>
              <a:t> </a:t>
            </a:r>
            <a:r>
              <a:rPr lang="hu-HU" sz="2000" dirty="0" err="1"/>
              <a:t>change</a:t>
            </a:r>
            <a:r>
              <a:rPr lang="hu-HU" sz="2000" dirty="0" smtClean="0"/>
              <a:t>.</a:t>
            </a:r>
            <a:endParaRPr lang="hu-HU" sz="2000" dirty="0"/>
          </a:p>
        </p:txBody>
      </p:sp>
      <p:sp>
        <p:nvSpPr>
          <p:cNvPr id="2" name="Cím 1"/>
          <p:cNvSpPr>
            <a:spLocks noGrp="1"/>
          </p:cNvSpPr>
          <p:nvPr>
            <p:ph type="title"/>
          </p:nvPr>
        </p:nvSpPr>
        <p:spPr>
          <a:xfrm>
            <a:off x="192505" y="153009"/>
            <a:ext cx="11896826" cy="649248"/>
          </a:xfrm>
        </p:spPr>
        <p:txBody>
          <a:bodyPr>
            <a:normAutofit/>
          </a:bodyPr>
          <a:lstStyle/>
          <a:p>
            <a:r>
              <a:rPr lang="hu-HU" sz="3400" dirty="0" err="1"/>
              <a:t>Vulnerability</a:t>
            </a:r>
            <a:endParaRPr lang="de-DE" sz="3400" dirty="0"/>
          </a:p>
        </p:txBody>
      </p:sp>
      <p:pic>
        <p:nvPicPr>
          <p:cNvPr id="4" name="Kép 3"/>
          <p:cNvPicPr>
            <a:picLocks noChangeAspect="1"/>
          </p:cNvPicPr>
          <p:nvPr/>
        </p:nvPicPr>
        <p:blipFill>
          <a:blip r:embed="rId3"/>
          <a:stretch>
            <a:fillRect/>
          </a:stretch>
        </p:blipFill>
        <p:spPr>
          <a:xfrm>
            <a:off x="6293760" y="2826705"/>
            <a:ext cx="5664314" cy="3246054"/>
          </a:xfrm>
          <a:prstGeom prst="rect">
            <a:avLst/>
          </a:prstGeom>
          <a:ln w="6350">
            <a:solidFill>
              <a:schemeClr val="bg1">
                <a:lumMod val="50000"/>
              </a:schemeClr>
            </a:solidFill>
          </a:ln>
        </p:spPr>
      </p:pic>
      <p:sp>
        <p:nvSpPr>
          <p:cNvPr id="6" name="Téglalap 5"/>
          <p:cNvSpPr/>
          <p:nvPr/>
        </p:nvSpPr>
        <p:spPr>
          <a:xfrm>
            <a:off x="6220581" y="6058923"/>
            <a:ext cx="4621388" cy="184666"/>
          </a:xfrm>
          <a:prstGeom prst="rect">
            <a:avLst/>
          </a:prstGeom>
        </p:spPr>
        <p:txBody>
          <a:bodyPr wrap="square">
            <a:spAutoFit/>
          </a:bodyPr>
          <a:lstStyle/>
          <a:p>
            <a:r>
              <a:rPr lang="hu-HU" sz="600" dirty="0" err="1">
                <a:solidFill>
                  <a:schemeClr val="bg1">
                    <a:lumMod val="50000"/>
                  </a:schemeClr>
                </a:solidFill>
              </a:rPr>
              <a:t>Source</a:t>
            </a:r>
            <a:r>
              <a:rPr lang="hu-HU" sz="600" dirty="0">
                <a:solidFill>
                  <a:schemeClr val="bg1">
                    <a:lumMod val="50000"/>
                  </a:schemeClr>
                </a:solidFill>
              </a:rPr>
              <a:t>: G</a:t>
            </a:r>
            <a:r>
              <a:rPr lang="en-US" sz="600" dirty="0" err="1">
                <a:solidFill>
                  <a:schemeClr val="bg1">
                    <a:lumMod val="50000"/>
                  </a:schemeClr>
                </a:solidFill>
              </a:rPr>
              <a:t>uidance</a:t>
            </a:r>
            <a:r>
              <a:rPr lang="en-US" sz="600" dirty="0">
                <a:solidFill>
                  <a:schemeClr val="bg1">
                    <a:lumMod val="50000"/>
                  </a:schemeClr>
                </a:solidFill>
              </a:rPr>
              <a:t> to protect health from climate change through health adaptation planning</a:t>
            </a:r>
            <a:r>
              <a:rPr lang="hu-HU" sz="600" dirty="0">
                <a:solidFill>
                  <a:schemeClr val="bg1">
                    <a:lumMod val="50000"/>
                  </a:schemeClr>
                </a:solidFill>
              </a:rPr>
              <a:t>, WHO, 2014</a:t>
            </a:r>
            <a:endParaRPr lang="de-DE" sz="600" dirty="0">
              <a:solidFill>
                <a:schemeClr val="bg1">
                  <a:lumMod val="50000"/>
                </a:schemeClr>
              </a:solidFill>
            </a:endParaRPr>
          </a:p>
        </p:txBody>
      </p:sp>
    </p:spTree>
    <p:extLst>
      <p:ext uri="{BB962C8B-B14F-4D97-AF65-F5344CB8AC3E}">
        <p14:creationId xmlns:p14="http://schemas.microsoft.com/office/powerpoint/2010/main" val="2771309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905770"/>
          </a:xfrm>
        </p:spPr>
        <p:txBody>
          <a:bodyPr>
            <a:normAutofit fontScale="90000"/>
          </a:bodyPr>
          <a:lstStyle/>
          <a:p>
            <a:r>
              <a:rPr lang="hu-HU" sz="2200" dirty="0" err="1"/>
              <a:t>Example</a:t>
            </a:r>
            <a:r>
              <a:rPr lang="hu-HU" sz="2200" dirty="0"/>
              <a:t> of </a:t>
            </a:r>
            <a:r>
              <a:rPr lang="hu-HU" sz="2200" dirty="0" err="1"/>
              <a:t>health</a:t>
            </a:r>
            <a:r>
              <a:rPr lang="hu-HU" sz="2200" dirty="0"/>
              <a:t> </a:t>
            </a:r>
            <a:r>
              <a:rPr lang="hu-HU" sz="2200" dirty="0" err="1"/>
              <a:t>vulnerability</a:t>
            </a:r>
            <a:r>
              <a:rPr lang="hu-HU" sz="2200" dirty="0"/>
              <a:t> in </a:t>
            </a:r>
            <a:r>
              <a:rPr lang="hu-HU" sz="2200" dirty="0" err="1"/>
              <a:t>the</a:t>
            </a:r>
            <a:r>
              <a:rPr lang="hu-HU" sz="2200" dirty="0"/>
              <a:t> context of </a:t>
            </a:r>
            <a:r>
              <a:rPr lang="hu-HU" sz="2200" dirty="0" err="1"/>
              <a:t>climate</a:t>
            </a:r>
            <a:r>
              <a:rPr lang="hu-HU" sz="2200" dirty="0"/>
              <a:t> </a:t>
            </a:r>
            <a:r>
              <a:rPr lang="hu-HU" sz="2200" dirty="0" err="1"/>
              <a:t>change</a:t>
            </a:r>
            <a:r>
              <a:rPr lang="hu-HU" sz="2200" dirty="0"/>
              <a:t>: </a:t>
            </a:r>
            <a:br>
              <a:rPr lang="hu-HU" sz="2200" dirty="0"/>
            </a:br>
            <a:r>
              <a:rPr lang="hu-HU" dirty="0" err="1"/>
              <a:t>Elderly</a:t>
            </a:r>
            <a:r>
              <a:rPr lang="hu-HU" dirty="0"/>
              <a:t> </a:t>
            </a:r>
            <a:r>
              <a:rPr lang="hu-HU" dirty="0" err="1"/>
              <a:t>are</a:t>
            </a:r>
            <a:r>
              <a:rPr lang="hu-HU" dirty="0"/>
              <a:t> </a:t>
            </a:r>
            <a:r>
              <a:rPr lang="hu-HU" dirty="0" err="1"/>
              <a:t>at</a:t>
            </a:r>
            <a:r>
              <a:rPr lang="hu-HU" dirty="0"/>
              <a:t> </a:t>
            </a:r>
            <a:r>
              <a:rPr lang="hu-HU" dirty="0" err="1"/>
              <a:t>increased</a:t>
            </a:r>
            <a:r>
              <a:rPr lang="hu-HU" dirty="0"/>
              <a:t> </a:t>
            </a:r>
            <a:r>
              <a:rPr lang="hu-HU" dirty="0" err="1"/>
              <a:t>risk</a:t>
            </a:r>
            <a:r>
              <a:rPr lang="hu-HU" dirty="0"/>
              <a:t> </a:t>
            </a:r>
            <a:r>
              <a:rPr lang="hu-HU" dirty="0" err="1"/>
              <a:t>from</a:t>
            </a:r>
            <a:r>
              <a:rPr lang="hu-HU" dirty="0"/>
              <a:t> h</a:t>
            </a:r>
            <a:r>
              <a:rPr lang="en-US" dirty="0"/>
              <a:t>otter summers and heat waves</a:t>
            </a:r>
            <a:endParaRPr lang="hu-HU" dirty="0"/>
          </a:p>
        </p:txBody>
      </p:sp>
      <p:sp>
        <p:nvSpPr>
          <p:cNvPr id="3" name="Tartalom helye 2"/>
          <p:cNvSpPr>
            <a:spLocks noGrp="1"/>
          </p:cNvSpPr>
          <p:nvPr>
            <p:ph idx="1"/>
          </p:nvPr>
        </p:nvSpPr>
        <p:spPr>
          <a:xfrm>
            <a:off x="301925" y="1359422"/>
            <a:ext cx="11464506" cy="4799601"/>
          </a:xfrm>
        </p:spPr>
        <p:txBody>
          <a:bodyPr>
            <a:normAutofit/>
          </a:bodyPr>
          <a:lstStyle/>
          <a:p>
            <a:pPr marL="0" indent="0" algn="just">
              <a:lnSpc>
                <a:spcPct val="110000"/>
              </a:lnSpc>
              <a:buNone/>
            </a:pPr>
            <a:r>
              <a:rPr lang="en-US" sz="2300" dirty="0"/>
              <a:t>Older people are more sensitive to heat because of their weaker ability to thermo-regulate and because they have other medical conditions. </a:t>
            </a:r>
            <a:endParaRPr lang="hu-HU" sz="2300" dirty="0"/>
          </a:p>
          <a:p>
            <a:pPr marL="0" indent="0" algn="just">
              <a:lnSpc>
                <a:spcPct val="110000"/>
              </a:lnSpc>
              <a:spcBef>
                <a:spcPts val="2000"/>
              </a:spcBef>
              <a:buNone/>
            </a:pPr>
            <a:r>
              <a:rPr lang="en-US" sz="2300" dirty="0"/>
              <a:t>They are also more likely to have prescribed medication, some of which is associated with an increased risk for heat-related death. </a:t>
            </a:r>
            <a:endParaRPr lang="hu-HU" sz="2300" dirty="0"/>
          </a:p>
          <a:p>
            <a:pPr marL="0" indent="0" algn="just">
              <a:lnSpc>
                <a:spcPct val="110000"/>
              </a:lnSpc>
              <a:spcBef>
                <a:spcPts val="2000"/>
              </a:spcBef>
              <a:buNone/>
            </a:pPr>
            <a:r>
              <a:rPr lang="en-US" sz="2300" dirty="0"/>
              <a:t>The adaptive capacity of the elderly may be limited by isolation or lack of information, mobility or autonomy. </a:t>
            </a:r>
            <a:endParaRPr lang="hu-HU" sz="2300" dirty="0"/>
          </a:p>
          <a:p>
            <a:pPr marL="0" indent="0" algn="just">
              <a:lnSpc>
                <a:spcPct val="110000"/>
              </a:lnSpc>
              <a:spcBef>
                <a:spcPts val="2000"/>
              </a:spcBef>
              <a:buNone/>
            </a:pPr>
            <a:r>
              <a:rPr lang="en-US" sz="2300" dirty="0"/>
              <a:t>Lack of autonomy, and lack of care staff awareness and preparedness, may, for example, prevent or obstruct </a:t>
            </a:r>
            <a:r>
              <a:rPr lang="en-US" sz="2300" dirty="0" err="1"/>
              <a:t>behavioural</a:t>
            </a:r>
            <a:r>
              <a:rPr lang="en-US" sz="2300" dirty="0"/>
              <a:t> and other adaptations in residential or nursing homes. </a:t>
            </a:r>
            <a:endParaRPr lang="hu-HU" sz="2300" dirty="0"/>
          </a:p>
          <a:p>
            <a:pPr marL="0" indent="0" algn="just">
              <a:lnSpc>
                <a:spcPct val="110000"/>
              </a:lnSpc>
              <a:spcBef>
                <a:spcPts val="2000"/>
              </a:spcBef>
              <a:buNone/>
            </a:pPr>
            <a:r>
              <a:rPr lang="en-US" sz="2300" dirty="0"/>
              <a:t>The alignment of the above factors accentuates the vulnerability of older people.</a:t>
            </a:r>
            <a:endParaRPr lang="hu-HU" sz="2300" dirty="0"/>
          </a:p>
        </p:txBody>
      </p:sp>
    </p:spTree>
    <p:extLst>
      <p:ext uri="{BB962C8B-B14F-4D97-AF65-F5344CB8AC3E}">
        <p14:creationId xmlns:p14="http://schemas.microsoft.com/office/powerpoint/2010/main" val="209928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0000"/>
            <a:ext cx="11896826" cy="781766"/>
          </a:xfrm>
        </p:spPr>
        <p:txBody>
          <a:bodyPr>
            <a:normAutofit fontScale="90000"/>
          </a:bodyPr>
          <a:lstStyle/>
          <a:p>
            <a:r>
              <a:rPr lang="hu-HU" sz="2200" dirty="0" err="1"/>
              <a:t>Example</a:t>
            </a:r>
            <a:r>
              <a:rPr lang="hu-HU" sz="2200" dirty="0"/>
              <a:t> of </a:t>
            </a:r>
            <a:r>
              <a:rPr lang="hu-HU" sz="2200" dirty="0" err="1"/>
              <a:t>health</a:t>
            </a:r>
            <a:r>
              <a:rPr lang="hu-HU" sz="2200" dirty="0"/>
              <a:t> </a:t>
            </a:r>
            <a:r>
              <a:rPr lang="hu-HU" sz="2200" dirty="0" err="1"/>
              <a:t>vulnerability</a:t>
            </a:r>
            <a:r>
              <a:rPr lang="hu-HU" sz="2200" dirty="0"/>
              <a:t> in </a:t>
            </a:r>
            <a:r>
              <a:rPr lang="hu-HU" sz="2200" dirty="0" err="1"/>
              <a:t>the</a:t>
            </a:r>
            <a:r>
              <a:rPr lang="hu-HU" sz="2200" dirty="0"/>
              <a:t> context of </a:t>
            </a:r>
            <a:r>
              <a:rPr lang="hu-HU" sz="2200" dirty="0" err="1"/>
              <a:t>climate</a:t>
            </a:r>
            <a:r>
              <a:rPr lang="hu-HU" sz="2200" dirty="0"/>
              <a:t> </a:t>
            </a:r>
            <a:r>
              <a:rPr lang="hu-HU" sz="2200" dirty="0" err="1"/>
              <a:t>change</a:t>
            </a:r>
            <a:r>
              <a:rPr lang="hu-HU" sz="2200" dirty="0"/>
              <a:t>:</a:t>
            </a:r>
            <a:r>
              <a:rPr lang="hu-HU" dirty="0"/>
              <a:t> </a:t>
            </a:r>
            <a:br>
              <a:rPr lang="hu-HU" dirty="0"/>
            </a:br>
            <a:r>
              <a:rPr lang="hu-HU" dirty="0" err="1"/>
              <a:t>Elderly</a:t>
            </a:r>
            <a:r>
              <a:rPr lang="hu-HU" dirty="0"/>
              <a:t> </a:t>
            </a:r>
            <a:r>
              <a:rPr lang="hu-HU" dirty="0" err="1"/>
              <a:t>are</a:t>
            </a:r>
            <a:r>
              <a:rPr lang="hu-HU" dirty="0"/>
              <a:t> </a:t>
            </a:r>
            <a:r>
              <a:rPr lang="hu-HU" dirty="0" err="1"/>
              <a:t>at</a:t>
            </a:r>
            <a:r>
              <a:rPr lang="hu-HU" dirty="0"/>
              <a:t> </a:t>
            </a:r>
            <a:r>
              <a:rPr lang="hu-HU" dirty="0" err="1"/>
              <a:t>increased</a:t>
            </a:r>
            <a:r>
              <a:rPr lang="hu-HU" dirty="0"/>
              <a:t> </a:t>
            </a:r>
            <a:r>
              <a:rPr lang="hu-HU" dirty="0" err="1"/>
              <a:t>risk</a:t>
            </a:r>
            <a:r>
              <a:rPr lang="hu-HU" dirty="0"/>
              <a:t> </a:t>
            </a:r>
            <a:r>
              <a:rPr lang="hu-HU" dirty="0" err="1"/>
              <a:t>from</a:t>
            </a:r>
            <a:r>
              <a:rPr lang="hu-HU" dirty="0"/>
              <a:t> p</a:t>
            </a:r>
            <a:r>
              <a:rPr lang="de-DE" dirty="0" err="1"/>
              <a:t>ollen</a:t>
            </a:r>
            <a:r>
              <a:rPr lang="de-DE" dirty="0"/>
              <a:t> </a:t>
            </a:r>
            <a:r>
              <a:rPr lang="hu-HU" dirty="0" err="1"/>
              <a:t>exposure</a:t>
            </a:r>
            <a:endParaRPr lang="de-DE" dirty="0"/>
          </a:p>
        </p:txBody>
      </p:sp>
      <p:sp>
        <p:nvSpPr>
          <p:cNvPr id="3" name="Tartalom helye 2"/>
          <p:cNvSpPr>
            <a:spLocks noGrp="1"/>
          </p:cNvSpPr>
          <p:nvPr>
            <p:ph idx="1"/>
          </p:nvPr>
        </p:nvSpPr>
        <p:spPr>
          <a:xfrm>
            <a:off x="192505" y="1345720"/>
            <a:ext cx="11582552" cy="4959951"/>
          </a:xfrm>
        </p:spPr>
        <p:txBody>
          <a:bodyPr>
            <a:normAutofit/>
          </a:bodyPr>
          <a:lstStyle/>
          <a:p>
            <a:pPr marL="0" indent="0" algn="just">
              <a:lnSpc>
                <a:spcPct val="110000"/>
              </a:lnSpc>
              <a:buNone/>
            </a:pPr>
            <a:r>
              <a:rPr lang="en-US" sz="2300" dirty="0"/>
              <a:t>Pollen is one key factor in asthma, which can trigger inflammation of airways, coughing and breathing difficulties among people whose immune systems have become hypersensitive to triggers like pollen</a:t>
            </a:r>
            <a:r>
              <a:rPr lang="hu-HU" sz="2300" dirty="0"/>
              <a:t>.</a:t>
            </a:r>
          </a:p>
          <a:p>
            <a:pPr marL="0" indent="0" algn="just">
              <a:lnSpc>
                <a:spcPct val="110000"/>
              </a:lnSpc>
              <a:spcBef>
                <a:spcPts val="3000"/>
              </a:spcBef>
              <a:buNone/>
            </a:pPr>
            <a:r>
              <a:rPr lang="en-US" sz="2300" dirty="0"/>
              <a:t>Climate change can impact pollen production and distribution</a:t>
            </a:r>
            <a:r>
              <a:rPr lang="hu-HU" sz="2300" dirty="0"/>
              <a:t>: w</a:t>
            </a:r>
            <a:r>
              <a:rPr lang="en-US" sz="2300" dirty="0" err="1"/>
              <a:t>armer</a:t>
            </a:r>
            <a:r>
              <a:rPr lang="en-US" sz="2300" dirty="0"/>
              <a:t> temperatures can prolong the pollen season and lead to the emergence of new sources of pollen as plant species shift due to warming. </a:t>
            </a:r>
            <a:endParaRPr lang="hu-HU" sz="2300" dirty="0"/>
          </a:p>
          <a:p>
            <a:pPr marL="0" indent="0" algn="just">
              <a:lnSpc>
                <a:spcPct val="110000"/>
              </a:lnSpc>
              <a:spcBef>
                <a:spcPts val="3000"/>
              </a:spcBef>
              <a:buNone/>
            </a:pPr>
            <a:r>
              <a:rPr lang="hu-HU" sz="2300" dirty="0"/>
              <a:t>O</a:t>
            </a:r>
            <a:r>
              <a:rPr lang="en-US" sz="2300" dirty="0" err="1"/>
              <a:t>lder</a:t>
            </a:r>
            <a:r>
              <a:rPr lang="en-US" sz="2300" dirty="0"/>
              <a:t> </a:t>
            </a:r>
            <a:r>
              <a:rPr lang="hu-HU" sz="2300" dirty="0" err="1"/>
              <a:t>people</a:t>
            </a:r>
            <a:r>
              <a:rPr lang="en-US" sz="2300" dirty="0"/>
              <a:t> with asthma have a five times higher risk of asthma-related mortality compared to younger individuals. Older people with asthma also frequently experience other adverse outcomes and often have comorbidities such as cardiovascular disease.</a:t>
            </a:r>
            <a:endParaRPr lang="de-DE" sz="2300" dirty="0"/>
          </a:p>
        </p:txBody>
      </p:sp>
    </p:spTree>
    <p:extLst>
      <p:ext uri="{BB962C8B-B14F-4D97-AF65-F5344CB8AC3E}">
        <p14:creationId xmlns:p14="http://schemas.microsoft.com/office/powerpoint/2010/main" val="1865437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6" y="114508"/>
            <a:ext cx="11896826" cy="1213778"/>
          </a:xfrm>
        </p:spPr>
        <p:txBody>
          <a:bodyPr>
            <a:normAutofit fontScale="90000"/>
          </a:bodyPr>
          <a:lstStyle/>
          <a:p>
            <a:r>
              <a:rPr lang="hu-HU" sz="2200" dirty="0" err="1"/>
              <a:t>Example</a:t>
            </a:r>
            <a:r>
              <a:rPr lang="hu-HU" sz="2200" dirty="0"/>
              <a:t> of </a:t>
            </a:r>
            <a:r>
              <a:rPr lang="hu-HU" sz="2200" dirty="0" err="1"/>
              <a:t>health</a:t>
            </a:r>
            <a:r>
              <a:rPr lang="hu-HU" sz="2200" dirty="0"/>
              <a:t> </a:t>
            </a:r>
            <a:r>
              <a:rPr lang="hu-HU" sz="2200" dirty="0" err="1"/>
              <a:t>vulnerability</a:t>
            </a:r>
            <a:r>
              <a:rPr lang="hu-HU" sz="2200" dirty="0"/>
              <a:t> in </a:t>
            </a:r>
            <a:r>
              <a:rPr lang="hu-HU" sz="2200" dirty="0" err="1"/>
              <a:t>the</a:t>
            </a:r>
            <a:r>
              <a:rPr lang="hu-HU" sz="2200" dirty="0"/>
              <a:t> context of </a:t>
            </a:r>
            <a:r>
              <a:rPr lang="hu-HU" sz="2200" dirty="0" err="1"/>
              <a:t>climate</a:t>
            </a:r>
            <a:r>
              <a:rPr lang="hu-HU" sz="2200" dirty="0"/>
              <a:t> </a:t>
            </a:r>
            <a:r>
              <a:rPr lang="hu-HU" sz="2200" dirty="0" err="1"/>
              <a:t>change</a:t>
            </a:r>
            <a:r>
              <a:rPr lang="hu-HU" sz="2200" dirty="0"/>
              <a:t>:</a:t>
            </a:r>
            <a:r>
              <a:rPr lang="hu-HU" dirty="0"/>
              <a:t/>
            </a:r>
            <a:br>
              <a:rPr lang="hu-HU" dirty="0"/>
            </a:br>
            <a:r>
              <a:rPr lang="hu-HU" dirty="0" err="1"/>
              <a:t>Increased</a:t>
            </a:r>
            <a:r>
              <a:rPr lang="hu-HU" dirty="0"/>
              <a:t> air </a:t>
            </a:r>
            <a:r>
              <a:rPr lang="hu-HU" dirty="0" err="1"/>
              <a:t>pollution-related</a:t>
            </a:r>
            <a:r>
              <a:rPr lang="hu-HU" dirty="0"/>
              <a:t> </a:t>
            </a:r>
            <a:r>
              <a:rPr lang="hu-HU" dirty="0" err="1"/>
              <a:t>health</a:t>
            </a:r>
            <a:r>
              <a:rPr lang="hu-HU" dirty="0"/>
              <a:t> </a:t>
            </a:r>
            <a:r>
              <a:rPr lang="hu-HU" dirty="0" err="1"/>
              <a:t>risk</a:t>
            </a:r>
            <a:r>
              <a:rPr lang="hu-HU" dirty="0"/>
              <a:t> in </a:t>
            </a:r>
            <a:r>
              <a:rPr lang="hu-HU" dirty="0" err="1"/>
              <a:t>association</a:t>
            </a:r>
            <a:r>
              <a:rPr lang="hu-HU" dirty="0"/>
              <a:t> </a:t>
            </a:r>
            <a:r>
              <a:rPr lang="hu-HU" dirty="0" err="1"/>
              <a:t>with</a:t>
            </a:r>
            <a:r>
              <a:rPr lang="hu-HU" dirty="0"/>
              <a:t> </a:t>
            </a:r>
            <a:r>
              <a:rPr lang="hu-HU" dirty="0" err="1"/>
              <a:t>social</a:t>
            </a:r>
            <a:r>
              <a:rPr lang="hu-HU" dirty="0"/>
              <a:t> </a:t>
            </a:r>
            <a:r>
              <a:rPr lang="hu-HU" dirty="0" err="1"/>
              <a:t>deprivation</a:t>
            </a:r>
            <a:r>
              <a:rPr lang="hu-HU" dirty="0"/>
              <a:t> </a:t>
            </a:r>
            <a:endParaRPr lang="de-DE" dirty="0"/>
          </a:p>
        </p:txBody>
      </p:sp>
      <p:sp>
        <p:nvSpPr>
          <p:cNvPr id="3" name="Tartalom helye 2"/>
          <p:cNvSpPr>
            <a:spLocks noGrp="1"/>
          </p:cNvSpPr>
          <p:nvPr>
            <p:ph idx="1"/>
          </p:nvPr>
        </p:nvSpPr>
        <p:spPr>
          <a:xfrm>
            <a:off x="192506" y="1589121"/>
            <a:ext cx="11539419" cy="4778188"/>
          </a:xfrm>
        </p:spPr>
        <p:txBody>
          <a:bodyPr>
            <a:normAutofit/>
          </a:bodyPr>
          <a:lstStyle/>
          <a:p>
            <a:pPr marL="0" indent="0" algn="just">
              <a:lnSpc>
                <a:spcPct val="120000"/>
              </a:lnSpc>
              <a:buNone/>
            </a:pPr>
            <a:r>
              <a:rPr lang="hu-HU" sz="2300" dirty="0" err="1"/>
              <a:t>Climate</a:t>
            </a:r>
            <a:r>
              <a:rPr lang="hu-HU" sz="2300" dirty="0"/>
              <a:t> </a:t>
            </a:r>
            <a:r>
              <a:rPr lang="hu-HU" sz="2300" dirty="0" err="1"/>
              <a:t>change</a:t>
            </a:r>
            <a:r>
              <a:rPr lang="hu-HU" sz="2300" dirty="0"/>
              <a:t> </a:t>
            </a:r>
            <a:r>
              <a:rPr lang="en-US" sz="2300" dirty="0"/>
              <a:t>increase</a:t>
            </a:r>
            <a:r>
              <a:rPr lang="hu-HU" sz="2300" dirty="0"/>
              <a:t>s</a:t>
            </a:r>
            <a:r>
              <a:rPr lang="en-US" sz="2300" dirty="0"/>
              <a:t> O</a:t>
            </a:r>
            <a:r>
              <a:rPr lang="en-US" sz="2300" baseline="-25000" dirty="0"/>
              <a:t>3</a:t>
            </a:r>
            <a:r>
              <a:rPr lang="en-US" sz="2300" dirty="0"/>
              <a:t> and PM concentrations</a:t>
            </a:r>
            <a:r>
              <a:rPr lang="hu-HU" sz="2300" dirty="0"/>
              <a:t> in </a:t>
            </a:r>
            <a:r>
              <a:rPr lang="hu-HU" sz="2300" dirty="0" err="1"/>
              <a:t>the</a:t>
            </a:r>
            <a:r>
              <a:rPr lang="hu-HU" sz="2300" dirty="0"/>
              <a:t> air.</a:t>
            </a:r>
          </a:p>
          <a:p>
            <a:pPr marL="0" indent="0" algn="just">
              <a:lnSpc>
                <a:spcPct val="120000"/>
              </a:lnSpc>
              <a:spcBef>
                <a:spcPts val="2000"/>
              </a:spcBef>
              <a:buNone/>
            </a:pPr>
            <a:r>
              <a:rPr lang="en-US" sz="2300" dirty="0"/>
              <a:t>Social deprivation and age pre-dispose people for cardiovascular illnesses, which in turn compounds the effects of elevated O</a:t>
            </a:r>
            <a:r>
              <a:rPr lang="en-US" sz="2300" baseline="-25000" dirty="0"/>
              <a:t>3</a:t>
            </a:r>
            <a:r>
              <a:rPr lang="en-US" sz="2300" dirty="0"/>
              <a:t> and PM concentrations on their health. </a:t>
            </a:r>
            <a:endParaRPr lang="hu-HU" sz="2300" dirty="0"/>
          </a:p>
          <a:p>
            <a:pPr marL="0" indent="0" algn="just">
              <a:lnSpc>
                <a:spcPct val="120000"/>
              </a:lnSpc>
              <a:spcBef>
                <a:spcPts val="2000"/>
              </a:spcBef>
              <a:buNone/>
            </a:pPr>
            <a:r>
              <a:rPr lang="en-US" sz="2300" dirty="0"/>
              <a:t>Women in routine jobs experience five times higher cardiovascular disease mortality than women in managerial and professional jobs. These differences in cardiovascular mortality risk and sensitivity to O</a:t>
            </a:r>
            <a:r>
              <a:rPr lang="en-US" sz="2300" baseline="-25000" dirty="0"/>
              <a:t>3</a:t>
            </a:r>
            <a:r>
              <a:rPr lang="en-US" sz="2300" dirty="0"/>
              <a:t> and PM pollution emerge from differences in the levels of deprivation, lifestyles, health literacy, access to health services, and environmental exposure</a:t>
            </a:r>
            <a:r>
              <a:rPr lang="hu-HU" sz="2300" dirty="0"/>
              <a:t>.</a:t>
            </a:r>
          </a:p>
          <a:p>
            <a:pPr marL="0" indent="0" algn="just">
              <a:lnSpc>
                <a:spcPct val="120000"/>
              </a:lnSpc>
              <a:buNone/>
            </a:pPr>
            <a:r>
              <a:rPr lang="en-US" sz="2300" dirty="0"/>
              <a:t>Social deprivation and ethnicity can also constrain adaptive capacity by limiting ability to relocate and to take other measures to avoid exposure or to reduce sensitivity.</a:t>
            </a:r>
            <a:endParaRPr lang="de-DE" sz="2300" dirty="0"/>
          </a:p>
        </p:txBody>
      </p:sp>
    </p:spTree>
    <p:extLst>
      <p:ext uri="{BB962C8B-B14F-4D97-AF65-F5344CB8AC3E}">
        <p14:creationId xmlns:p14="http://schemas.microsoft.com/office/powerpoint/2010/main" val="2493780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a:normAutofit fontScale="90000"/>
          </a:bodyPr>
          <a:lstStyle/>
          <a:p>
            <a:r>
              <a:rPr lang="hu-HU" sz="2200" dirty="0" err="1"/>
              <a:t>Example</a:t>
            </a:r>
            <a:r>
              <a:rPr lang="hu-HU" sz="2200" dirty="0"/>
              <a:t> of </a:t>
            </a:r>
            <a:r>
              <a:rPr lang="hu-HU" sz="2200" dirty="0" err="1"/>
              <a:t>health</a:t>
            </a:r>
            <a:r>
              <a:rPr lang="hu-HU" sz="2200" dirty="0"/>
              <a:t> </a:t>
            </a:r>
            <a:r>
              <a:rPr lang="hu-HU" sz="2200" dirty="0" err="1"/>
              <a:t>vulnerability</a:t>
            </a:r>
            <a:r>
              <a:rPr lang="hu-HU" sz="2200" dirty="0"/>
              <a:t> in </a:t>
            </a:r>
            <a:r>
              <a:rPr lang="hu-HU" sz="2200" dirty="0" err="1"/>
              <a:t>the</a:t>
            </a:r>
            <a:r>
              <a:rPr lang="hu-HU" sz="2200" dirty="0"/>
              <a:t> context of </a:t>
            </a:r>
            <a:r>
              <a:rPr lang="hu-HU" sz="2200" dirty="0" err="1"/>
              <a:t>climate</a:t>
            </a:r>
            <a:r>
              <a:rPr lang="hu-HU" sz="2200" dirty="0"/>
              <a:t> </a:t>
            </a:r>
            <a:r>
              <a:rPr lang="hu-HU" sz="2200" dirty="0" err="1"/>
              <a:t>change</a:t>
            </a:r>
            <a:r>
              <a:rPr lang="hu-HU" sz="2200" dirty="0"/>
              <a:t>:</a:t>
            </a:r>
            <a:br>
              <a:rPr lang="hu-HU" sz="2200" dirty="0"/>
            </a:br>
            <a:r>
              <a:rPr lang="hu-HU" dirty="0" err="1"/>
              <a:t>Food</a:t>
            </a:r>
            <a:r>
              <a:rPr lang="hu-HU" dirty="0"/>
              <a:t> </a:t>
            </a:r>
            <a:r>
              <a:rPr lang="hu-HU" dirty="0" err="1"/>
              <a:t>borne</a:t>
            </a:r>
            <a:r>
              <a:rPr lang="hu-HU" dirty="0"/>
              <a:t> </a:t>
            </a:r>
            <a:r>
              <a:rPr lang="hu-HU" dirty="0" err="1"/>
              <a:t>dieseases</a:t>
            </a:r>
            <a:r>
              <a:rPr lang="hu-HU" dirty="0"/>
              <a:t> and </a:t>
            </a:r>
            <a:r>
              <a:rPr lang="hu-HU" dirty="0" err="1"/>
              <a:t>constraints</a:t>
            </a:r>
            <a:r>
              <a:rPr lang="hu-HU" dirty="0"/>
              <a:t> </a:t>
            </a:r>
            <a:r>
              <a:rPr lang="hu-HU" dirty="0" err="1"/>
              <a:t>on</a:t>
            </a:r>
            <a:r>
              <a:rPr lang="hu-HU" dirty="0"/>
              <a:t> </a:t>
            </a:r>
            <a:r>
              <a:rPr lang="hu-HU" dirty="0" err="1"/>
              <a:t>food</a:t>
            </a:r>
            <a:r>
              <a:rPr lang="hu-HU" dirty="0"/>
              <a:t> </a:t>
            </a:r>
            <a:r>
              <a:rPr lang="hu-HU" dirty="0" err="1"/>
              <a:t>production</a:t>
            </a:r>
            <a:endParaRPr lang="de-DE" dirty="0"/>
          </a:p>
        </p:txBody>
      </p:sp>
      <p:sp>
        <p:nvSpPr>
          <p:cNvPr id="3" name="Tartalom helye 2"/>
          <p:cNvSpPr>
            <a:spLocks noGrp="1"/>
          </p:cNvSpPr>
          <p:nvPr>
            <p:ph idx="1"/>
          </p:nvPr>
        </p:nvSpPr>
        <p:spPr>
          <a:xfrm>
            <a:off x="192506" y="1613647"/>
            <a:ext cx="11487660" cy="4692025"/>
          </a:xfrm>
        </p:spPr>
        <p:txBody>
          <a:bodyPr>
            <a:normAutofit/>
          </a:bodyPr>
          <a:lstStyle/>
          <a:p>
            <a:pPr marL="0" indent="0" algn="just">
              <a:lnSpc>
                <a:spcPct val="110000"/>
              </a:lnSpc>
              <a:buNone/>
            </a:pPr>
            <a:r>
              <a:rPr lang="en-US" sz="2300" dirty="0"/>
              <a:t>Inadequate sanitation and poor hygiene practices are key contributors to foodborne diseases. Vulnerable populations may lack proper sanitation infrastructure, including access to clean water, sanitation facilities, and hygiene education. </a:t>
            </a:r>
            <a:endParaRPr lang="hu-HU" sz="2300" dirty="0"/>
          </a:p>
          <a:p>
            <a:pPr marL="0" indent="0" algn="just">
              <a:lnSpc>
                <a:spcPct val="110000"/>
              </a:lnSpc>
              <a:spcBef>
                <a:spcPts val="2000"/>
              </a:spcBef>
              <a:buNone/>
            </a:pPr>
            <a:r>
              <a:rPr lang="hu-HU" sz="2300" dirty="0"/>
              <a:t>The </a:t>
            </a:r>
            <a:r>
              <a:rPr lang="en-US" sz="2300" dirty="0"/>
              <a:t>increased flooding and water scarcity, can exacerbate these challenges and further compromise sanitation and hygiene, increasing the risk of foodborne illnesses.</a:t>
            </a:r>
            <a:endParaRPr lang="hu-HU" sz="2300" dirty="0"/>
          </a:p>
          <a:p>
            <a:pPr marL="0" indent="0" algn="just">
              <a:lnSpc>
                <a:spcPct val="110000"/>
              </a:lnSpc>
              <a:spcBef>
                <a:spcPts val="2000"/>
              </a:spcBef>
              <a:buNone/>
            </a:pPr>
            <a:r>
              <a:rPr lang="hu-HU" sz="2300" dirty="0" err="1"/>
              <a:t>Climate</a:t>
            </a:r>
            <a:r>
              <a:rPr lang="hu-HU" sz="2300" dirty="0"/>
              <a:t> </a:t>
            </a:r>
            <a:r>
              <a:rPr lang="hu-HU" sz="2300" dirty="0" err="1"/>
              <a:t>change-induced</a:t>
            </a:r>
            <a:r>
              <a:rPr lang="hu-HU" sz="2300" dirty="0"/>
              <a:t> </a:t>
            </a:r>
            <a:r>
              <a:rPr lang="hu-HU" sz="2300" dirty="0" err="1"/>
              <a:t>constraints</a:t>
            </a:r>
            <a:r>
              <a:rPr lang="hu-HU" sz="2300" dirty="0"/>
              <a:t> </a:t>
            </a:r>
            <a:r>
              <a:rPr lang="hu-HU" sz="2300" dirty="0" err="1"/>
              <a:t>on</a:t>
            </a:r>
            <a:r>
              <a:rPr lang="hu-HU" sz="2300" dirty="0"/>
              <a:t> f</a:t>
            </a:r>
            <a:r>
              <a:rPr lang="en-US" sz="2300" dirty="0" err="1"/>
              <a:t>ood</a:t>
            </a:r>
            <a:r>
              <a:rPr lang="en-US" sz="2300" dirty="0"/>
              <a:t> production</a:t>
            </a:r>
            <a:r>
              <a:rPr lang="hu-HU" sz="2300" dirty="0"/>
              <a:t> </a:t>
            </a:r>
            <a:r>
              <a:rPr lang="hu-HU" sz="2300" dirty="0" err="1"/>
              <a:t>can</a:t>
            </a:r>
            <a:r>
              <a:rPr lang="hu-HU" sz="2300" dirty="0"/>
              <a:t> </a:t>
            </a:r>
            <a:r>
              <a:rPr lang="en-US" sz="2300" dirty="0"/>
              <a:t>lead to food insecurity and malnutrition, particularly among vulnerable populations.</a:t>
            </a:r>
            <a:endParaRPr lang="hu-HU" sz="2300" dirty="0"/>
          </a:p>
          <a:p>
            <a:pPr marL="0" indent="0" algn="just">
              <a:lnSpc>
                <a:spcPct val="110000"/>
              </a:lnSpc>
              <a:spcBef>
                <a:spcPts val="2000"/>
              </a:spcBef>
              <a:buNone/>
            </a:pPr>
            <a:r>
              <a:rPr lang="en-US" sz="2300" dirty="0"/>
              <a:t>Malnutrition weakens the immune system, making individuals more susceptible to infections and increasing the severity of foodborne diseases.</a:t>
            </a:r>
            <a:endParaRPr lang="de-DE" sz="2300" dirty="0"/>
          </a:p>
        </p:txBody>
      </p:sp>
    </p:spTree>
    <p:extLst>
      <p:ext uri="{BB962C8B-B14F-4D97-AF65-F5344CB8AC3E}">
        <p14:creationId xmlns:p14="http://schemas.microsoft.com/office/powerpoint/2010/main" val="1595421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a:normAutofit fontScale="90000"/>
          </a:bodyPr>
          <a:lstStyle/>
          <a:p>
            <a:r>
              <a:rPr lang="hu-HU" sz="2200" dirty="0" err="1"/>
              <a:t>Example</a:t>
            </a:r>
            <a:r>
              <a:rPr lang="hu-HU" sz="2200" dirty="0"/>
              <a:t> of </a:t>
            </a:r>
            <a:r>
              <a:rPr lang="hu-HU" sz="2200" dirty="0" err="1"/>
              <a:t>health</a:t>
            </a:r>
            <a:r>
              <a:rPr lang="hu-HU" sz="2200" dirty="0"/>
              <a:t> </a:t>
            </a:r>
            <a:r>
              <a:rPr lang="hu-HU" sz="2200" dirty="0" err="1"/>
              <a:t>vulnerability</a:t>
            </a:r>
            <a:r>
              <a:rPr lang="hu-HU" sz="2200" dirty="0"/>
              <a:t> in </a:t>
            </a:r>
            <a:r>
              <a:rPr lang="hu-HU" sz="2200" dirty="0" err="1"/>
              <a:t>the</a:t>
            </a:r>
            <a:r>
              <a:rPr lang="hu-HU" sz="2200" dirty="0"/>
              <a:t> context of </a:t>
            </a:r>
            <a:r>
              <a:rPr lang="hu-HU" sz="2200" dirty="0" err="1"/>
              <a:t>climate</a:t>
            </a:r>
            <a:r>
              <a:rPr lang="hu-HU" sz="2200" dirty="0"/>
              <a:t> </a:t>
            </a:r>
            <a:r>
              <a:rPr lang="hu-HU" sz="2200" dirty="0" err="1"/>
              <a:t>change</a:t>
            </a:r>
            <a:r>
              <a:rPr lang="hu-HU" sz="2200" dirty="0"/>
              <a:t>:</a:t>
            </a:r>
            <a:r>
              <a:rPr lang="hu-HU" dirty="0"/>
              <a:t/>
            </a:r>
            <a:br>
              <a:rPr lang="hu-HU" dirty="0"/>
            </a:br>
            <a:r>
              <a:rPr lang="hu-HU" dirty="0" err="1"/>
              <a:t>Pressures</a:t>
            </a:r>
            <a:r>
              <a:rPr lang="hu-HU" dirty="0"/>
              <a:t> </a:t>
            </a:r>
            <a:r>
              <a:rPr lang="hu-HU" dirty="0" err="1"/>
              <a:t>on</a:t>
            </a:r>
            <a:r>
              <a:rPr lang="hu-HU" dirty="0"/>
              <a:t> </a:t>
            </a:r>
            <a:r>
              <a:rPr lang="hu-HU" dirty="0" err="1"/>
              <a:t>the</a:t>
            </a:r>
            <a:r>
              <a:rPr lang="hu-HU" dirty="0"/>
              <a:t> </a:t>
            </a:r>
            <a:r>
              <a:rPr lang="hu-HU" dirty="0" err="1"/>
              <a:t>healthcare</a:t>
            </a:r>
            <a:r>
              <a:rPr lang="hu-HU" dirty="0"/>
              <a:t> </a:t>
            </a:r>
            <a:r>
              <a:rPr lang="hu-HU" dirty="0" err="1"/>
              <a:t>system</a:t>
            </a:r>
            <a:r>
              <a:rPr lang="hu-HU" dirty="0"/>
              <a:t> </a:t>
            </a:r>
            <a:endParaRPr lang="de-DE" dirty="0"/>
          </a:p>
        </p:txBody>
      </p:sp>
      <p:sp>
        <p:nvSpPr>
          <p:cNvPr id="3" name="Tartalom helye 2"/>
          <p:cNvSpPr>
            <a:spLocks noGrp="1"/>
          </p:cNvSpPr>
          <p:nvPr>
            <p:ph idx="1"/>
          </p:nvPr>
        </p:nvSpPr>
        <p:spPr>
          <a:xfrm>
            <a:off x="192505" y="1326776"/>
            <a:ext cx="11556671" cy="4978896"/>
          </a:xfrm>
        </p:spPr>
        <p:txBody>
          <a:bodyPr>
            <a:normAutofit/>
          </a:bodyPr>
          <a:lstStyle/>
          <a:p>
            <a:pPr marL="0" indent="0" algn="just">
              <a:lnSpc>
                <a:spcPct val="110000"/>
              </a:lnSpc>
              <a:spcAft>
                <a:spcPts val="1000"/>
              </a:spcAft>
              <a:buNone/>
            </a:pPr>
            <a:r>
              <a:rPr lang="en-US" sz="2300" dirty="0"/>
              <a:t>Inpatients and people with urgent medical needs will be most exposed to the impacts of extreme weather on health</a:t>
            </a:r>
            <a:r>
              <a:rPr lang="hu-HU" sz="2300" dirty="0"/>
              <a:t>c</a:t>
            </a:r>
            <a:r>
              <a:rPr lang="en-US" sz="2300" dirty="0"/>
              <a:t>are systems. </a:t>
            </a:r>
            <a:endParaRPr lang="hu-HU" sz="2300" dirty="0"/>
          </a:p>
          <a:p>
            <a:pPr marL="0" indent="0" algn="just">
              <a:lnSpc>
                <a:spcPct val="110000"/>
              </a:lnSpc>
              <a:spcAft>
                <a:spcPts val="1000"/>
              </a:spcAft>
              <a:buNone/>
            </a:pPr>
            <a:r>
              <a:rPr lang="en-US" sz="2300" dirty="0"/>
              <a:t>Rural dwellers are more exposed to disturbance from cold spells and flooding, while urban residents are more exposed to disturbance due to heat waves. </a:t>
            </a:r>
            <a:endParaRPr lang="hu-HU" sz="2300" dirty="0"/>
          </a:p>
          <a:p>
            <a:pPr marL="0" indent="0" algn="just">
              <a:lnSpc>
                <a:spcPct val="110000"/>
              </a:lnSpc>
              <a:spcAft>
                <a:spcPts val="1000"/>
              </a:spcAft>
              <a:buNone/>
            </a:pPr>
            <a:r>
              <a:rPr lang="en-US" sz="2300" dirty="0"/>
              <a:t>Many of the exposed will be older people who are sensitive to care disruptions and reduced access to care because of pre-existing medical conditions such as cardio-vascular disease and respiratory diseases, which are aggravated by climate change impacts. </a:t>
            </a:r>
            <a:endParaRPr lang="hu-HU" sz="2300" dirty="0"/>
          </a:p>
          <a:p>
            <a:pPr marL="0" indent="0" algn="just">
              <a:lnSpc>
                <a:spcPct val="110000"/>
              </a:lnSpc>
              <a:spcAft>
                <a:spcPts val="1000"/>
              </a:spcAft>
              <a:buNone/>
            </a:pPr>
            <a:r>
              <a:rPr lang="en-US" sz="2300" dirty="0"/>
              <a:t>Adaptive capacity is restricted among those who are in residential care and have limited control over their circumstances, and among those who are isolated or have reduced mobility.</a:t>
            </a:r>
            <a:endParaRPr lang="de-DE" sz="2300" dirty="0"/>
          </a:p>
        </p:txBody>
      </p:sp>
    </p:spTree>
    <p:extLst>
      <p:ext uri="{BB962C8B-B14F-4D97-AF65-F5344CB8AC3E}">
        <p14:creationId xmlns:p14="http://schemas.microsoft.com/office/powerpoint/2010/main" val="3256978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31995"/>
          </a:xfrm>
        </p:spPr>
        <p:txBody>
          <a:bodyPr>
            <a:normAutofit/>
          </a:bodyPr>
          <a:lstStyle/>
          <a:p>
            <a:r>
              <a:rPr lang="hu-HU" sz="3400" dirty="0" err="1"/>
              <a:t>Climate</a:t>
            </a:r>
            <a:r>
              <a:rPr lang="hu-HU" sz="3400" dirty="0"/>
              <a:t> </a:t>
            </a:r>
            <a:r>
              <a:rPr lang="hu-HU" sz="3400" dirty="0" err="1"/>
              <a:t>justice</a:t>
            </a:r>
            <a:endParaRPr lang="de-DE" sz="3400" dirty="0"/>
          </a:p>
        </p:txBody>
      </p:sp>
      <p:sp>
        <p:nvSpPr>
          <p:cNvPr id="3" name="Tartalom helye 2"/>
          <p:cNvSpPr>
            <a:spLocks noGrp="1"/>
          </p:cNvSpPr>
          <p:nvPr>
            <p:ph idx="1"/>
          </p:nvPr>
        </p:nvSpPr>
        <p:spPr>
          <a:xfrm>
            <a:off x="192505" y="1147482"/>
            <a:ext cx="11556671" cy="5158190"/>
          </a:xfrm>
        </p:spPr>
        <p:txBody>
          <a:bodyPr>
            <a:normAutofit/>
          </a:bodyPr>
          <a:lstStyle/>
          <a:p>
            <a:pPr marL="0" indent="0" algn="just">
              <a:lnSpc>
                <a:spcPct val="120000"/>
              </a:lnSpc>
              <a:buNone/>
            </a:pPr>
            <a:r>
              <a:rPr lang="en-US" sz="2300" dirty="0"/>
              <a:t>Addressing health inequalities related to climate change requires a focus on climate justice. This involves recognizing the disproportionate impacts of climate change on vulnerable communities and implementing equitable policies and strategies to mitigate and adapt to climate change. </a:t>
            </a:r>
            <a:endParaRPr lang="hu-HU" sz="2300" dirty="0"/>
          </a:p>
          <a:p>
            <a:pPr marL="0" indent="0" algn="just">
              <a:lnSpc>
                <a:spcPct val="120000"/>
              </a:lnSpc>
              <a:spcBef>
                <a:spcPts val="2000"/>
              </a:spcBef>
              <a:buNone/>
            </a:pPr>
            <a:r>
              <a:rPr lang="en-US" sz="2300" dirty="0"/>
              <a:t>Climate justice advocates for a transition to a low-carbon, sustainable future that prioritizes social and economic justice. It emphasizes the need for an equitable distribution of the costs and benefits of transitioning to renewable energy, green jobs, and sustainable development. </a:t>
            </a:r>
            <a:endParaRPr lang="hu-HU" sz="2300" dirty="0"/>
          </a:p>
          <a:p>
            <a:pPr marL="0" indent="0" algn="just">
              <a:lnSpc>
                <a:spcPct val="120000"/>
              </a:lnSpc>
              <a:spcBef>
                <a:spcPts val="2000"/>
              </a:spcBef>
              <a:buNone/>
            </a:pPr>
            <a:r>
              <a:rPr lang="en-US" sz="2300" dirty="0"/>
              <a:t>It aims to ensure that no one is left behind during this transition and that workers and communities dependent on high-carbon industries are supported in the shift to cleaner alternatives.</a:t>
            </a:r>
          </a:p>
        </p:txBody>
      </p:sp>
    </p:spTree>
    <p:extLst>
      <p:ext uri="{BB962C8B-B14F-4D97-AF65-F5344CB8AC3E}">
        <p14:creationId xmlns:p14="http://schemas.microsoft.com/office/powerpoint/2010/main" val="3453479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26885"/>
          </a:xfrm>
        </p:spPr>
        <p:txBody>
          <a:bodyPr>
            <a:normAutofit/>
          </a:bodyPr>
          <a:lstStyle/>
          <a:p>
            <a:r>
              <a:rPr lang="hu-HU" sz="3400" dirty="0" err="1"/>
              <a:t>Adaptation</a:t>
            </a:r>
            <a:endParaRPr lang="de-DE" sz="3400" dirty="0"/>
          </a:p>
        </p:txBody>
      </p:sp>
      <p:sp>
        <p:nvSpPr>
          <p:cNvPr id="3" name="Tartalom helye 2"/>
          <p:cNvSpPr>
            <a:spLocks noGrp="1"/>
          </p:cNvSpPr>
          <p:nvPr>
            <p:ph idx="1"/>
          </p:nvPr>
        </p:nvSpPr>
        <p:spPr>
          <a:xfrm>
            <a:off x="181883" y="1637692"/>
            <a:ext cx="4398748" cy="4638252"/>
          </a:xfrm>
        </p:spPr>
        <p:txBody>
          <a:bodyPr/>
          <a:lstStyle/>
          <a:p>
            <a:pPr marL="0" indent="0">
              <a:buNone/>
            </a:pPr>
            <a:endParaRPr lang="hu-HU" dirty="0"/>
          </a:p>
          <a:p>
            <a:pPr marL="0" indent="0" algn="just">
              <a:lnSpc>
                <a:spcPct val="120000"/>
              </a:lnSpc>
              <a:buNone/>
            </a:pPr>
            <a:r>
              <a:rPr lang="en-US" sz="2300" dirty="0"/>
              <a:t>Adaptation refers to adjustments in ecological, social or economic systems in response to actual or expected climatic stimuli and their effects. It refers to changes in processes, practices and structures to moderate potential damages or to benefit from opportunities associated with climate change.</a:t>
            </a:r>
            <a:endParaRPr lang="hu-HU" sz="2300" dirty="0"/>
          </a:p>
          <a:p>
            <a:pPr marL="0" indent="0">
              <a:buNone/>
            </a:pPr>
            <a:endParaRPr lang="de-DE" dirty="0"/>
          </a:p>
        </p:txBody>
      </p:sp>
      <p:grpSp>
        <p:nvGrpSpPr>
          <p:cNvPr id="5" name="Csoportba foglalás 4"/>
          <p:cNvGrpSpPr/>
          <p:nvPr/>
        </p:nvGrpSpPr>
        <p:grpSpPr>
          <a:xfrm>
            <a:off x="4639377" y="153009"/>
            <a:ext cx="7459579" cy="4582620"/>
            <a:chOff x="4697127" y="153009"/>
            <a:chExt cx="7459579" cy="4582620"/>
          </a:xfrm>
        </p:grpSpPr>
        <p:sp>
          <p:nvSpPr>
            <p:cNvPr id="4" name="Téglalap 3"/>
            <p:cNvSpPr/>
            <p:nvPr/>
          </p:nvSpPr>
          <p:spPr>
            <a:xfrm>
              <a:off x="4697127" y="153009"/>
              <a:ext cx="7459579" cy="4582620"/>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0" name="Picture 2" descr="Adaptation process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256" y="298383"/>
              <a:ext cx="7315200" cy="430530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églalap 5"/>
          <p:cNvSpPr/>
          <p:nvPr/>
        </p:nvSpPr>
        <p:spPr>
          <a:xfrm>
            <a:off x="4591253" y="4518226"/>
            <a:ext cx="6096000" cy="230832"/>
          </a:xfrm>
          <a:prstGeom prst="rect">
            <a:avLst/>
          </a:prstGeom>
        </p:spPr>
        <p:txBody>
          <a:bodyPr>
            <a:spAutoFit/>
          </a:bodyPr>
          <a:lstStyle/>
          <a:p>
            <a:r>
              <a:rPr lang="hu-HU" sz="900" dirty="0" err="1">
                <a:solidFill>
                  <a:schemeClr val="bg1">
                    <a:lumMod val="50000"/>
                  </a:schemeClr>
                </a:solidFill>
              </a:rPr>
              <a:t>Source</a:t>
            </a:r>
            <a:r>
              <a:rPr lang="hu-HU" sz="900" dirty="0">
                <a:solidFill>
                  <a:schemeClr val="bg1">
                    <a:lumMod val="50000"/>
                  </a:schemeClr>
                </a:solidFill>
              </a:rPr>
              <a:t>: </a:t>
            </a:r>
            <a:r>
              <a:rPr lang="de-DE" sz="900" dirty="0">
                <a:solidFill>
                  <a:schemeClr val="bg1">
                    <a:lumMod val="50000"/>
                  </a:schemeClr>
                </a:solidFill>
              </a:rPr>
              <a:t>https://unfccc.int/topics/adaptation-and-resilience/the-big-picture/introduction</a:t>
            </a:r>
          </a:p>
        </p:txBody>
      </p:sp>
    </p:spTree>
    <p:extLst>
      <p:ext uri="{BB962C8B-B14F-4D97-AF65-F5344CB8AC3E}">
        <p14:creationId xmlns:p14="http://schemas.microsoft.com/office/powerpoint/2010/main" val="2775998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20787" y="153009"/>
            <a:ext cx="5966248" cy="1084124"/>
          </a:xfrm>
        </p:spPr>
        <p:txBody>
          <a:bodyPr>
            <a:normAutofit/>
          </a:bodyPr>
          <a:lstStyle/>
          <a:p>
            <a:r>
              <a:rPr lang="hu-HU" sz="3400" dirty="0"/>
              <a:t>P</a:t>
            </a:r>
            <a:r>
              <a:rPr lang="de-DE" sz="3400" dirty="0" err="1"/>
              <a:t>otential</a:t>
            </a:r>
            <a:r>
              <a:rPr lang="de-DE" sz="3400" dirty="0"/>
              <a:t> </a:t>
            </a:r>
            <a:r>
              <a:rPr lang="de-DE" sz="3400" dirty="0" err="1"/>
              <a:t>for</a:t>
            </a:r>
            <a:r>
              <a:rPr lang="de-DE" sz="3400" dirty="0"/>
              <a:t> </a:t>
            </a:r>
            <a:r>
              <a:rPr lang="de-DE" sz="3400" dirty="0" err="1"/>
              <a:t>risk</a:t>
            </a:r>
            <a:r>
              <a:rPr lang="hu-HU" sz="3400" dirty="0"/>
              <a:t> </a:t>
            </a:r>
            <a:r>
              <a:rPr lang="de-DE" sz="3400" dirty="0" err="1"/>
              <a:t>reduction</a:t>
            </a:r>
            <a:r>
              <a:rPr lang="de-DE" sz="3400" dirty="0"/>
              <a:t> </a:t>
            </a:r>
            <a:r>
              <a:rPr lang="de-DE" sz="3400" dirty="0" err="1"/>
              <a:t>through</a:t>
            </a:r>
            <a:r>
              <a:rPr lang="de-DE" sz="3400" dirty="0"/>
              <a:t> </a:t>
            </a:r>
            <a:r>
              <a:rPr lang="de-DE" sz="3400" dirty="0" err="1"/>
              <a:t>adaptation</a:t>
            </a:r>
            <a:endParaRPr lang="de-DE" sz="3400" dirty="0"/>
          </a:p>
        </p:txBody>
      </p:sp>
      <p:sp>
        <p:nvSpPr>
          <p:cNvPr id="3" name="Tartalom helye 2"/>
          <p:cNvSpPr>
            <a:spLocks noGrp="1"/>
          </p:cNvSpPr>
          <p:nvPr>
            <p:ph idx="1"/>
          </p:nvPr>
        </p:nvSpPr>
        <p:spPr>
          <a:xfrm>
            <a:off x="120787" y="4753155"/>
            <a:ext cx="5849707" cy="1477316"/>
          </a:xfrm>
        </p:spPr>
        <p:txBody>
          <a:bodyPr>
            <a:noAutofit/>
          </a:bodyPr>
          <a:lstStyle/>
          <a:p>
            <a:pPr marL="0" indent="0" algn="just">
              <a:lnSpc>
                <a:spcPct val="130000"/>
              </a:lnSpc>
              <a:buNone/>
            </a:pPr>
            <a:r>
              <a:rPr lang="en-US" sz="1800" dirty="0" smtClean="0"/>
              <a:t>The </a:t>
            </a:r>
            <a:r>
              <a:rPr lang="en-US" sz="1800" dirty="0"/>
              <a:t>different </a:t>
            </a:r>
            <a:r>
              <a:rPr lang="en-US" sz="1800" dirty="0" err="1"/>
              <a:t>colours</a:t>
            </a:r>
            <a:r>
              <a:rPr lang="en-US" sz="1800" dirty="0"/>
              <a:t> indicate the extent to</a:t>
            </a:r>
            <a:r>
              <a:rPr lang="hu-HU" sz="1800" dirty="0"/>
              <a:t> </a:t>
            </a:r>
            <a:r>
              <a:rPr lang="en-US" sz="1800" dirty="0"/>
              <a:t>which disease burdens could be avoided by effective adaptation measures in each period.</a:t>
            </a:r>
            <a:endParaRPr lang="de-DE" sz="1800" dirty="0"/>
          </a:p>
        </p:txBody>
      </p:sp>
      <p:pic>
        <p:nvPicPr>
          <p:cNvPr id="4" name="Kép 3"/>
          <p:cNvPicPr>
            <a:picLocks noChangeAspect="1"/>
          </p:cNvPicPr>
          <p:nvPr/>
        </p:nvPicPr>
        <p:blipFill>
          <a:blip r:embed="rId2"/>
          <a:stretch>
            <a:fillRect/>
          </a:stretch>
        </p:blipFill>
        <p:spPr>
          <a:xfrm>
            <a:off x="5970494" y="54393"/>
            <a:ext cx="6149429" cy="6435279"/>
          </a:xfrm>
          <a:prstGeom prst="rect">
            <a:avLst/>
          </a:prstGeom>
          <a:ln w="6350">
            <a:solidFill>
              <a:schemeClr val="bg1">
                <a:lumMod val="50000"/>
              </a:schemeClr>
            </a:solidFill>
          </a:ln>
        </p:spPr>
      </p:pic>
      <p:sp>
        <p:nvSpPr>
          <p:cNvPr id="5" name="Szövegdoboz 4"/>
          <p:cNvSpPr txBox="1"/>
          <p:nvPr/>
        </p:nvSpPr>
        <p:spPr>
          <a:xfrm>
            <a:off x="9853732" y="6318492"/>
            <a:ext cx="2379980" cy="200055"/>
          </a:xfrm>
          <a:prstGeom prst="rect">
            <a:avLst/>
          </a:prstGeom>
          <a:noFill/>
        </p:spPr>
        <p:txBody>
          <a:bodyPr wrap="square" rtlCol="0">
            <a:spAutoFit/>
          </a:bodyPr>
          <a:lstStyle/>
          <a:p>
            <a:r>
              <a:rPr lang="hu-HU" sz="700" dirty="0" err="1">
                <a:solidFill>
                  <a:schemeClr val="tx1">
                    <a:lumMod val="85000"/>
                    <a:lumOff val="15000"/>
                  </a:schemeClr>
                </a:solidFill>
              </a:rPr>
              <a:t>Source</a:t>
            </a:r>
            <a:r>
              <a:rPr lang="hu-HU" sz="700" dirty="0">
                <a:solidFill>
                  <a:schemeClr val="tx1">
                    <a:lumMod val="85000"/>
                    <a:lumOff val="15000"/>
                  </a:schemeClr>
                </a:solidFill>
              </a:rPr>
              <a:t>: </a:t>
            </a:r>
            <a:r>
              <a:rPr lang="hu-HU" sz="700" dirty="0" err="1">
                <a:solidFill>
                  <a:schemeClr val="tx1">
                    <a:lumMod val="85000"/>
                    <a:lumOff val="15000"/>
                  </a:schemeClr>
                </a:solidFill>
              </a:rPr>
              <a:t>Bulidnig</a:t>
            </a:r>
            <a:r>
              <a:rPr lang="hu-HU" sz="700" dirty="0">
                <a:solidFill>
                  <a:schemeClr val="tx1">
                    <a:lumMod val="85000"/>
                    <a:lumOff val="15000"/>
                  </a:schemeClr>
                </a:solidFill>
              </a:rPr>
              <a:t> </a:t>
            </a:r>
            <a:r>
              <a:rPr lang="hu-HU" sz="700" dirty="0" err="1">
                <a:solidFill>
                  <a:schemeClr val="tx1">
                    <a:lumMod val="85000"/>
                    <a:lumOff val="15000"/>
                  </a:schemeClr>
                </a:solidFill>
              </a:rPr>
              <a:t>climate</a:t>
            </a:r>
            <a:r>
              <a:rPr lang="hu-HU" sz="700" dirty="0">
                <a:solidFill>
                  <a:schemeClr val="tx1">
                    <a:lumMod val="85000"/>
                    <a:lumOff val="15000"/>
                  </a:schemeClr>
                </a:solidFill>
              </a:rPr>
              <a:t> </a:t>
            </a:r>
            <a:r>
              <a:rPr lang="hu-HU" sz="700" dirty="0" err="1">
                <a:solidFill>
                  <a:schemeClr val="tx1">
                    <a:lumMod val="85000"/>
                    <a:lumOff val="15000"/>
                  </a:schemeClr>
                </a:solidFill>
              </a:rPr>
              <a:t>resilient</a:t>
            </a:r>
            <a:r>
              <a:rPr lang="hu-HU" sz="700" dirty="0">
                <a:solidFill>
                  <a:schemeClr val="tx1">
                    <a:lumMod val="85000"/>
                    <a:lumOff val="15000"/>
                  </a:schemeClr>
                </a:solidFill>
              </a:rPr>
              <a:t> </a:t>
            </a:r>
            <a:r>
              <a:rPr lang="hu-HU" sz="700" dirty="0" err="1">
                <a:solidFill>
                  <a:schemeClr val="tx1">
                    <a:lumMod val="85000"/>
                    <a:lumOff val="15000"/>
                  </a:schemeClr>
                </a:solidFill>
              </a:rPr>
              <a:t>health</a:t>
            </a:r>
            <a:r>
              <a:rPr lang="hu-HU" sz="700" dirty="0">
                <a:solidFill>
                  <a:schemeClr val="tx1">
                    <a:lumMod val="85000"/>
                    <a:lumOff val="15000"/>
                  </a:schemeClr>
                </a:solidFill>
              </a:rPr>
              <a:t> </a:t>
            </a:r>
            <a:r>
              <a:rPr lang="hu-HU" sz="700" dirty="0" err="1">
                <a:solidFill>
                  <a:schemeClr val="tx1">
                    <a:lumMod val="85000"/>
                    <a:lumOff val="15000"/>
                  </a:schemeClr>
                </a:solidFill>
              </a:rPr>
              <a:t>system</a:t>
            </a:r>
            <a:r>
              <a:rPr lang="hu-HU" sz="700" dirty="0">
                <a:solidFill>
                  <a:schemeClr val="tx1">
                    <a:lumMod val="85000"/>
                    <a:lumOff val="15000"/>
                  </a:schemeClr>
                </a:solidFill>
              </a:rPr>
              <a:t> WHO, 2015</a:t>
            </a:r>
            <a:endParaRPr lang="de-DE" sz="700" dirty="0">
              <a:solidFill>
                <a:schemeClr val="tx1">
                  <a:lumMod val="85000"/>
                  <a:lumOff val="15000"/>
                </a:schemeClr>
              </a:solidFill>
            </a:endParaRPr>
          </a:p>
        </p:txBody>
      </p:sp>
    </p:spTree>
    <p:extLst>
      <p:ext uri="{BB962C8B-B14F-4D97-AF65-F5344CB8AC3E}">
        <p14:creationId xmlns:p14="http://schemas.microsoft.com/office/powerpoint/2010/main" val="1083345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112808" y="2101027"/>
            <a:ext cx="9563818" cy="1793306"/>
          </a:xfrm>
        </p:spPr>
        <p:txBody>
          <a:bodyPr>
            <a:normAutofit fontScale="90000"/>
          </a:bodyPr>
          <a:lstStyle/>
          <a:p>
            <a:pPr>
              <a:lnSpc>
                <a:spcPct val="110000"/>
              </a:lnSpc>
            </a:pPr>
            <a:r>
              <a:rPr lang="en-US" sz="5200" b="1" dirty="0"/>
              <a:t>Greening healthcare system, adaptation, inequalities</a:t>
            </a:r>
          </a:p>
        </p:txBody>
      </p:sp>
    </p:spTree>
    <p:extLst>
      <p:ext uri="{BB962C8B-B14F-4D97-AF65-F5344CB8AC3E}">
        <p14:creationId xmlns:p14="http://schemas.microsoft.com/office/powerpoint/2010/main" val="3682249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23368"/>
          </a:xfrm>
        </p:spPr>
        <p:txBody>
          <a:bodyPr>
            <a:normAutofit fontScale="90000"/>
          </a:bodyPr>
          <a:lstStyle/>
          <a:p>
            <a:r>
              <a:rPr lang="hu-HU" dirty="0"/>
              <a:t>Key </a:t>
            </a:r>
            <a:r>
              <a:rPr lang="hu-HU" dirty="0" err="1"/>
              <a:t>strategies</a:t>
            </a:r>
            <a:r>
              <a:rPr lang="hu-HU" dirty="0"/>
              <a:t> </a:t>
            </a:r>
            <a:r>
              <a:rPr lang="hu-HU" dirty="0" err="1"/>
              <a:t>for</a:t>
            </a:r>
            <a:r>
              <a:rPr lang="hu-HU" dirty="0"/>
              <a:t> </a:t>
            </a:r>
            <a:r>
              <a:rPr lang="hu-HU" dirty="0" err="1"/>
              <a:t>adapting</a:t>
            </a:r>
            <a:r>
              <a:rPr lang="hu-HU" dirty="0"/>
              <a:t> </a:t>
            </a:r>
            <a:r>
              <a:rPr lang="hu-HU" dirty="0" err="1"/>
              <a:t>to</a:t>
            </a:r>
            <a:r>
              <a:rPr lang="hu-HU" dirty="0"/>
              <a:t> </a:t>
            </a:r>
            <a:r>
              <a:rPr lang="hu-HU" dirty="0" err="1"/>
              <a:t>the</a:t>
            </a:r>
            <a:r>
              <a:rPr lang="hu-HU" dirty="0"/>
              <a:t> </a:t>
            </a:r>
            <a:r>
              <a:rPr lang="hu-HU" dirty="0" err="1"/>
              <a:t>health</a:t>
            </a:r>
            <a:r>
              <a:rPr lang="hu-HU" dirty="0"/>
              <a:t> </a:t>
            </a:r>
            <a:r>
              <a:rPr lang="hu-HU" dirty="0" err="1"/>
              <a:t>impacts</a:t>
            </a:r>
            <a:r>
              <a:rPr lang="hu-HU" dirty="0"/>
              <a:t> of </a:t>
            </a:r>
            <a:r>
              <a:rPr lang="hu-HU" dirty="0" err="1"/>
              <a:t>climate</a:t>
            </a:r>
            <a:r>
              <a:rPr lang="hu-HU" dirty="0"/>
              <a:t> </a:t>
            </a:r>
            <a:r>
              <a:rPr lang="hu-HU" dirty="0" err="1"/>
              <a:t>change</a:t>
            </a:r>
            <a:endParaRPr lang="de-DE" dirty="0"/>
          </a:p>
        </p:txBody>
      </p:sp>
      <p:sp>
        <p:nvSpPr>
          <p:cNvPr id="3" name="Tartalom helye 2"/>
          <p:cNvSpPr>
            <a:spLocks noGrp="1"/>
          </p:cNvSpPr>
          <p:nvPr>
            <p:ph idx="1"/>
          </p:nvPr>
        </p:nvSpPr>
        <p:spPr>
          <a:xfrm>
            <a:off x="353683" y="1035170"/>
            <a:ext cx="11421373" cy="5270502"/>
          </a:xfrm>
        </p:spPr>
        <p:txBody>
          <a:bodyPr>
            <a:normAutofit/>
          </a:bodyPr>
          <a:lstStyle/>
          <a:p>
            <a:pPr marL="0" indent="0" algn="just">
              <a:lnSpc>
                <a:spcPct val="120000"/>
              </a:lnSpc>
              <a:buNone/>
            </a:pPr>
            <a:r>
              <a:rPr lang="hu-HU" sz="2300" dirty="0" err="1"/>
              <a:t>Heatwave</a:t>
            </a:r>
            <a:r>
              <a:rPr lang="hu-HU" sz="2300" dirty="0"/>
              <a:t> </a:t>
            </a:r>
            <a:r>
              <a:rPr lang="hu-HU" sz="2300" dirty="0" err="1"/>
              <a:t>preparedness</a:t>
            </a:r>
            <a:r>
              <a:rPr lang="hu-HU" sz="2300" dirty="0"/>
              <a:t>: </a:t>
            </a:r>
            <a:r>
              <a:rPr lang="hu-HU" sz="2300" dirty="0" err="1"/>
              <a:t>developing</a:t>
            </a:r>
            <a:r>
              <a:rPr lang="hu-HU" sz="2300" dirty="0"/>
              <a:t> </a:t>
            </a:r>
            <a:r>
              <a:rPr lang="hu-HU" sz="2300" dirty="0" err="1"/>
              <a:t>heatwave</a:t>
            </a:r>
            <a:r>
              <a:rPr lang="hu-HU" sz="2300" dirty="0"/>
              <a:t> </a:t>
            </a:r>
            <a:r>
              <a:rPr lang="hu-HU" sz="2300" dirty="0" err="1"/>
              <a:t>early</a:t>
            </a:r>
            <a:r>
              <a:rPr lang="hu-HU" sz="2300" dirty="0"/>
              <a:t> </a:t>
            </a:r>
            <a:r>
              <a:rPr lang="hu-HU" sz="2300" dirty="0" err="1"/>
              <a:t>warning</a:t>
            </a:r>
            <a:r>
              <a:rPr lang="hu-HU" sz="2300" dirty="0"/>
              <a:t> </a:t>
            </a:r>
            <a:r>
              <a:rPr lang="hu-HU" sz="2300" dirty="0" err="1"/>
              <a:t>systems</a:t>
            </a:r>
            <a:r>
              <a:rPr lang="hu-HU" sz="2300" dirty="0"/>
              <a:t>, </a:t>
            </a:r>
            <a:r>
              <a:rPr lang="hu-HU" sz="2300" dirty="0" err="1"/>
              <a:t>implementing</a:t>
            </a:r>
            <a:r>
              <a:rPr lang="hu-HU" sz="2300" dirty="0"/>
              <a:t> </a:t>
            </a:r>
            <a:r>
              <a:rPr lang="hu-HU" sz="2300" dirty="0" err="1"/>
              <a:t>heat</a:t>
            </a:r>
            <a:r>
              <a:rPr lang="hu-HU" sz="2300" dirty="0"/>
              <a:t> </a:t>
            </a:r>
            <a:r>
              <a:rPr lang="hu-HU" sz="2300" dirty="0" err="1"/>
              <a:t>action</a:t>
            </a:r>
            <a:r>
              <a:rPr lang="hu-HU" sz="2300" dirty="0"/>
              <a:t> </a:t>
            </a:r>
            <a:r>
              <a:rPr lang="hu-HU" sz="2300" dirty="0" err="1"/>
              <a:t>plans</a:t>
            </a:r>
            <a:r>
              <a:rPr lang="hu-HU" sz="2300" dirty="0"/>
              <a:t>, and </a:t>
            </a:r>
            <a:r>
              <a:rPr lang="hu-HU" sz="2300" dirty="0" err="1"/>
              <a:t>providing</a:t>
            </a:r>
            <a:r>
              <a:rPr lang="hu-HU" sz="2300" dirty="0"/>
              <a:t> </a:t>
            </a:r>
            <a:r>
              <a:rPr lang="hu-HU" sz="2300" dirty="0" err="1"/>
              <a:t>public</a:t>
            </a:r>
            <a:r>
              <a:rPr lang="hu-HU" sz="2300" dirty="0"/>
              <a:t> </a:t>
            </a:r>
            <a:r>
              <a:rPr lang="hu-HU" sz="2300" dirty="0" err="1"/>
              <a:t>awareness</a:t>
            </a:r>
            <a:r>
              <a:rPr lang="hu-HU" sz="2300" dirty="0"/>
              <a:t> </a:t>
            </a:r>
            <a:r>
              <a:rPr lang="hu-HU" sz="2300" dirty="0" err="1"/>
              <a:t>campaigns</a:t>
            </a:r>
            <a:r>
              <a:rPr lang="hu-HU" sz="2300" dirty="0"/>
              <a:t> </a:t>
            </a:r>
            <a:r>
              <a:rPr lang="hu-HU" sz="2300" dirty="0" err="1"/>
              <a:t>to</a:t>
            </a:r>
            <a:r>
              <a:rPr lang="hu-HU" sz="2300" dirty="0"/>
              <a:t> </a:t>
            </a:r>
            <a:r>
              <a:rPr lang="hu-HU" sz="2300" dirty="0" err="1"/>
              <a:t>educate</a:t>
            </a:r>
            <a:r>
              <a:rPr lang="hu-HU" sz="2300" dirty="0"/>
              <a:t> </a:t>
            </a:r>
            <a:r>
              <a:rPr lang="hu-HU" sz="2300" dirty="0" err="1"/>
              <a:t>individuals</a:t>
            </a:r>
            <a:r>
              <a:rPr lang="hu-HU" sz="2300" dirty="0"/>
              <a:t> </a:t>
            </a:r>
            <a:r>
              <a:rPr lang="hu-HU" sz="2300" dirty="0" err="1" smtClean="0"/>
              <a:t>about</a:t>
            </a:r>
            <a:r>
              <a:rPr lang="hu-HU" sz="2300" dirty="0" smtClean="0"/>
              <a:t/>
            </a:r>
            <a:br>
              <a:rPr lang="hu-HU" sz="2300" dirty="0" smtClean="0"/>
            </a:br>
            <a:r>
              <a:rPr lang="hu-HU" sz="2300" dirty="0" err="1" smtClean="0"/>
              <a:t>heat-related</a:t>
            </a:r>
            <a:r>
              <a:rPr lang="hu-HU" sz="2300" dirty="0" smtClean="0"/>
              <a:t> </a:t>
            </a:r>
            <a:r>
              <a:rPr lang="hu-HU" sz="2300" dirty="0" err="1"/>
              <a:t>risks</a:t>
            </a:r>
            <a:r>
              <a:rPr lang="hu-HU" sz="2300" dirty="0"/>
              <a:t> and </a:t>
            </a:r>
            <a:r>
              <a:rPr lang="hu-HU" sz="2300" dirty="0" err="1"/>
              <a:t>protective</a:t>
            </a:r>
            <a:r>
              <a:rPr lang="hu-HU" sz="2300" dirty="0"/>
              <a:t> </a:t>
            </a:r>
            <a:r>
              <a:rPr lang="hu-HU" sz="2300" dirty="0" err="1"/>
              <a:t>measures</a:t>
            </a:r>
            <a:r>
              <a:rPr lang="hu-HU" sz="2300" dirty="0"/>
              <a:t>.</a:t>
            </a:r>
          </a:p>
          <a:p>
            <a:pPr marL="0" indent="0" algn="just">
              <a:lnSpc>
                <a:spcPct val="120000"/>
              </a:lnSpc>
              <a:buNone/>
            </a:pPr>
            <a:r>
              <a:rPr lang="hu-HU" sz="2300" dirty="0" err="1"/>
              <a:t>This</a:t>
            </a:r>
            <a:r>
              <a:rPr lang="hu-HU" sz="2300" dirty="0"/>
              <a:t> </a:t>
            </a:r>
            <a:r>
              <a:rPr lang="hu-HU" sz="2300" dirty="0" err="1"/>
              <a:t>includes</a:t>
            </a:r>
            <a:r>
              <a:rPr lang="hu-HU" sz="2300" dirty="0"/>
              <a:t> </a:t>
            </a:r>
          </a:p>
          <a:p>
            <a:pPr lvl="1" algn="just">
              <a:lnSpc>
                <a:spcPct val="120000"/>
              </a:lnSpc>
              <a:buFont typeface="Symbol" panose="05050102010706020507" pitchFamily="18" charset="2"/>
              <a:buChar char="-"/>
            </a:pPr>
            <a:r>
              <a:rPr lang="hu-HU" sz="2300" dirty="0" err="1"/>
              <a:t>providing</a:t>
            </a:r>
            <a:r>
              <a:rPr lang="hu-HU" sz="2300" dirty="0"/>
              <a:t> </a:t>
            </a:r>
            <a:r>
              <a:rPr lang="hu-HU" sz="2300" dirty="0" err="1"/>
              <a:t>access</a:t>
            </a:r>
            <a:r>
              <a:rPr lang="hu-HU" sz="2300" dirty="0"/>
              <a:t> </a:t>
            </a:r>
            <a:r>
              <a:rPr lang="hu-HU" sz="2300" dirty="0" err="1"/>
              <a:t>to</a:t>
            </a:r>
            <a:r>
              <a:rPr lang="hu-HU" sz="2300" dirty="0"/>
              <a:t> </a:t>
            </a:r>
            <a:r>
              <a:rPr lang="hu-HU" sz="2300" dirty="0" err="1"/>
              <a:t>public</a:t>
            </a:r>
            <a:r>
              <a:rPr lang="hu-HU" sz="2300" dirty="0"/>
              <a:t> </a:t>
            </a:r>
            <a:r>
              <a:rPr lang="hu-HU" sz="2300" dirty="0" err="1"/>
              <a:t>cool</a:t>
            </a:r>
            <a:r>
              <a:rPr lang="hu-HU" sz="2300" dirty="0"/>
              <a:t> </a:t>
            </a:r>
            <a:r>
              <a:rPr lang="hu-HU" sz="2300" dirty="0" err="1"/>
              <a:t>spaces</a:t>
            </a:r>
            <a:r>
              <a:rPr lang="hu-HU" sz="2500" dirty="0"/>
              <a:t> </a:t>
            </a:r>
            <a:r>
              <a:rPr lang="hu-HU" sz="2000" dirty="0"/>
              <a:t>(</a:t>
            </a:r>
            <a:r>
              <a:rPr lang="hu-HU" sz="2000" dirty="0" err="1"/>
              <a:t>malls</a:t>
            </a:r>
            <a:r>
              <a:rPr lang="hu-HU" sz="2000" dirty="0"/>
              <a:t>, shopping </a:t>
            </a:r>
            <a:r>
              <a:rPr lang="hu-HU" sz="2000" dirty="0" err="1"/>
              <a:t>centres</a:t>
            </a:r>
            <a:r>
              <a:rPr lang="hu-HU" sz="2000" dirty="0"/>
              <a:t>, </a:t>
            </a:r>
            <a:r>
              <a:rPr lang="hu-HU" sz="2000" dirty="0" err="1"/>
              <a:t>libraries</a:t>
            </a:r>
            <a:r>
              <a:rPr lang="hu-HU" sz="2000" dirty="0"/>
              <a:t>, </a:t>
            </a:r>
            <a:r>
              <a:rPr lang="hu-HU" sz="2000" dirty="0" err="1"/>
              <a:t>others</a:t>
            </a:r>
            <a:r>
              <a:rPr lang="hu-HU" sz="2000" dirty="0"/>
              <a:t>)</a:t>
            </a:r>
            <a:r>
              <a:rPr lang="hu-HU" sz="2500" dirty="0"/>
              <a:t>;</a:t>
            </a:r>
          </a:p>
          <a:p>
            <a:pPr lvl="1" algn="just">
              <a:lnSpc>
                <a:spcPct val="120000"/>
              </a:lnSpc>
              <a:buFont typeface="Symbol" panose="05050102010706020507" pitchFamily="18" charset="2"/>
              <a:buChar char="-"/>
            </a:pPr>
            <a:r>
              <a:rPr lang="hu-HU" sz="2300" dirty="0" err="1"/>
              <a:t>distributing</a:t>
            </a:r>
            <a:r>
              <a:rPr lang="hu-HU" sz="2300" dirty="0"/>
              <a:t> </a:t>
            </a:r>
            <a:r>
              <a:rPr lang="hu-HU" sz="2300" dirty="0" err="1"/>
              <a:t>heat-health</a:t>
            </a:r>
            <a:r>
              <a:rPr lang="hu-HU" sz="2300" dirty="0"/>
              <a:t> </a:t>
            </a:r>
            <a:r>
              <a:rPr lang="hu-HU" sz="2300" dirty="0" err="1"/>
              <a:t>warnings</a:t>
            </a:r>
            <a:r>
              <a:rPr lang="hu-HU" sz="2300" dirty="0"/>
              <a:t>;</a:t>
            </a:r>
          </a:p>
          <a:p>
            <a:pPr lvl="1" algn="just">
              <a:lnSpc>
                <a:spcPct val="120000"/>
              </a:lnSpc>
              <a:buFont typeface="Symbol" panose="05050102010706020507" pitchFamily="18" charset="2"/>
              <a:buChar char="-"/>
            </a:pPr>
            <a:r>
              <a:rPr lang="hu-HU" sz="2300" dirty="0" err="1"/>
              <a:t>educating</a:t>
            </a:r>
            <a:r>
              <a:rPr lang="hu-HU" sz="2300" dirty="0"/>
              <a:t> </a:t>
            </a:r>
            <a:r>
              <a:rPr lang="hu-HU" sz="2300" dirty="0" err="1"/>
              <a:t>people</a:t>
            </a:r>
            <a:r>
              <a:rPr lang="hu-HU" sz="2300" dirty="0"/>
              <a:t> </a:t>
            </a:r>
            <a:r>
              <a:rPr lang="hu-HU" sz="2000" dirty="0"/>
              <a:t>(</a:t>
            </a:r>
            <a:r>
              <a:rPr lang="en-US" sz="2000" dirty="0"/>
              <a:t>about the specific health risks associated with climate change,</a:t>
            </a:r>
            <a:r>
              <a:rPr lang="hu-HU" sz="2000" dirty="0"/>
              <a:t> </a:t>
            </a:r>
            <a:r>
              <a:rPr lang="en-US" sz="2000" dirty="0"/>
              <a:t>how to assess their vulnerabilities, prepare for extreme weather events, and develop adaptive strategies to protect their health and well-being</a:t>
            </a:r>
            <a:r>
              <a:rPr lang="hu-HU" sz="2000" dirty="0"/>
              <a:t>, </a:t>
            </a:r>
            <a:r>
              <a:rPr lang="hu-HU" sz="2000" dirty="0" err="1"/>
              <a:t>others</a:t>
            </a:r>
            <a:r>
              <a:rPr lang="hu-HU" sz="2000" dirty="0"/>
              <a:t>)  </a:t>
            </a:r>
            <a:r>
              <a:rPr lang="hu-HU" sz="2500" dirty="0"/>
              <a:t> </a:t>
            </a:r>
          </a:p>
          <a:p>
            <a:pPr lvl="1" algn="just">
              <a:lnSpc>
                <a:spcPct val="120000"/>
              </a:lnSpc>
              <a:buFont typeface="Symbol" panose="05050102010706020507" pitchFamily="18" charset="2"/>
              <a:buChar char="-"/>
            </a:pPr>
            <a:r>
              <a:rPr lang="hu-HU" sz="2300" dirty="0" err="1"/>
              <a:t>ensuring</a:t>
            </a:r>
            <a:r>
              <a:rPr lang="hu-HU" sz="2300" dirty="0"/>
              <a:t> </a:t>
            </a:r>
            <a:r>
              <a:rPr lang="hu-HU" sz="2300" dirty="0" err="1"/>
              <a:t>vulnerable</a:t>
            </a:r>
            <a:r>
              <a:rPr lang="hu-HU" sz="2300" dirty="0"/>
              <a:t> </a:t>
            </a:r>
            <a:r>
              <a:rPr lang="hu-HU" sz="2300" dirty="0" err="1"/>
              <a:t>populations</a:t>
            </a:r>
            <a:r>
              <a:rPr lang="hu-HU" sz="2300" dirty="0"/>
              <a:t> </a:t>
            </a:r>
            <a:r>
              <a:rPr lang="hu-HU" sz="2300" dirty="0" err="1"/>
              <a:t>have</a:t>
            </a:r>
            <a:r>
              <a:rPr lang="hu-HU" sz="2300" dirty="0"/>
              <a:t> </a:t>
            </a:r>
            <a:r>
              <a:rPr lang="hu-HU" sz="2300" dirty="0" err="1"/>
              <a:t>access</a:t>
            </a:r>
            <a:r>
              <a:rPr lang="hu-HU" sz="2300" dirty="0"/>
              <a:t> </a:t>
            </a:r>
            <a:r>
              <a:rPr lang="hu-HU" sz="2300" dirty="0" err="1"/>
              <a:t>to</a:t>
            </a:r>
            <a:r>
              <a:rPr lang="hu-HU" sz="2300" dirty="0"/>
              <a:t> </a:t>
            </a:r>
            <a:r>
              <a:rPr lang="hu-HU" sz="2300" dirty="0" err="1"/>
              <a:t>appropriate</a:t>
            </a:r>
            <a:r>
              <a:rPr lang="hu-HU" sz="2300" dirty="0"/>
              <a:t> </a:t>
            </a:r>
            <a:r>
              <a:rPr lang="hu-HU" sz="2300" dirty="0" err="1"/>
              <a:t>cooling</a:t>
            </a:r>
            <a:r>
              <a:rPr lang="hu-HU" sz="2300" dirty="0"/>
              <a:t> </a:t>
            </a:r>
            <a:r>
              <a:rPr lang="hu-HU" sz="2300" dirty="0" err="1"/>
              <a:t>measures</a:t>
            </a:r>
            <a:r>
              <a:rPr lang="hu-HU" sz="2300" dirty="0"/>
              <a:t>.</a:t>
            </a:r>
          </a:p>
        </p:txBody>
      </p:sp>
    </p:spTree>
    <p:extLst>
      <p:ext uri="{BB962C8B-B14F-4D97-AF65-F5344CB8AC3E}">
        <p14:creationId xmlns:p14="http://schemas.microsoft.com/office/powerpoint/2010/main" val="17375149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8126" y="88616"/>
            <a:ext cx="3724977" cy="1716158"/>
          </a:xfrm>
        </p:spPr>
        <p:txBody>
          <a:bodyPr>
            <a:normAutofit/>
          </a:bodyPr>
          <a:lstStyle/>
          <a:p>
            <a:r>
              <a:rPr lang="hu-HU" sz="3400" dirty="0" err="1"/>
              <a:t>Resilience</a:t>
            </a:r>
            <a:r>
              <a:rPr lang="hu-HU" sz="3400" dirty="0"/>
              <a:t> and </a:t>
            </a:r>
            <a:r>
              <a:rPr lang="hu-HU" sz="3400" dirty="0" err="1"/>
              <a:t>climate</a:t>
            </a:r>
            <a:r>
              <a:rPr lang="hu-HU" sz="3400" dirty="0"/>
              <a:t> </a:t>
            </a:r>
            <a:r>
              <a:rPr lang="hu-HU" sz="3400" dirty="0" err="1"/>
              <a:t>change’s</a:t>
            </a:r>
            <a:r>
              <a:rPr lang="hu-HU" sz="3400" dirty="0"/>
              <a:t> </a:t>
            </a:r>
            <a:r>
              <a:rPr lang="hu-HU" sz="3400" dirty="0" err="1"/>
              <a:t>healt</a:t>
            </a:r>
            <a:r>
              <a:rPr lang="hu-HU" sz="3400" dirty="0"/>
              <a:t> </a:t>
            </a:r>
            <a:r>
              <a:rPr lang="hu-HU" sz="3400" dirty="0" err="1"/>
              <a:t>impact</a:t>
            </a:r>
            <a:r>
              <a:rPr lang="hu-HU" sz="3400" dirty="0"/>
              <a:t> </a:t>
            </a:r>
            <a:endParaRPr lang="de-DE" sz="3400" dirty="0"/>
          </a:p>
        </p:txBody>
      </p:sp>
      <p:sp>
        <p:nvSpPr>
          <p:cNvPr id="3" name="Tartalom helye 2"/>
          <p:cNvSpPr>
            <a:spLocks noGrp="1"/>
          </p:cNvSpPr>
          <p:nvPr>
            <p:ph idx="1"/>
          </p:nvPr>
        </p:nvSpPr>
        <p:spPr>
          <a:xfrm>
            <a:off x="192505" y="4048270"/>
            <a:ext cx="3619099" cy="1208394"/>
          </a:xfrm>
        </p:spPr>
        <p:txBody>
          <a:bodyPr>
            <a:noAutofit/>
          </a:bodyPr>
          <a:lstStyle/>
          <a:p>
            <a:pPr marL="0" indent="0">
              <a:lnSpc>
                <a:spcPct val="120000"/>
              </a:lnSpc>
              <a:buNone/>
            </a:pPr>
            <a:r>
              <a:rPr lang="hu-HU" sz="2300" dirty="0"/>
              <a:t>R</a:t>
            </a:r>
            <a:r>
              <a:rPr lang="en-US" sz="2300" dirty="0" err="1"/>
              <a:t>esilience</a:t>
            </a:r>
            <a:r>
              <a:rPr lang="hu-HU" sz="2300" dirty="0"/>
              <a:t> is </a:t>
            </a:r>
            <a:r>
              <a:rPr lang="en-US" sz="2300" dirty="0"/>
              <a:t>intrinsically linked to</a:t>
            </a:r>
            <a:r>
              <a:rPr lang="hu-HU" sz="2300" dirty="0"/>
              <a:t> </a:t>
            </a:r>
            <a:r>
              <a:rPr lang="hu-HU" sz="2300" dirty="0" err="1"/>
              <a:t>adaptation</a:t>
            </a:r>
            <a:r>
              <a:rPr lang="en-US" sz="2300" dirty="0"/>
              <a:t>.</a:t>
            </a:r>
            <a:endParaRPr lang="hu-HU" sz="2300" dirty="0"/>
          </a:p>
        </p:txBody>
      </p:sp>
      <p:pic>
        <p:nvPicPr>
          <p:cNvPr id="4" name="Kép 3"/>
          <p:cNvPicPr>
            <a:picLocks noChangeAspect="1"/>
          </p:cNvPicPr>
          <p:nvPr/>
        </p:nvPicPr>
        <p:blipFill>
          <a:blip r:embed="rId3"/>
          <a:stretch>
            <a:fillRect/>
          </a:stretch>
        </p:blipFill>
        <p:spPr>
          <a:xfrm>
            <a:off x="3734602" y="153009"/>
            <a:ext cx="8354729" cy="4753423"/>
          </a:xfrm>
          <a:prstGeom prst="rect">
            <a:avLst/>
          </a:prstGeom>
          <a:ln w="6350">
            <a:solidFill>
              <a:schemeClr val="bg1">
                <a:lumMod val="50000"/>
              </a:schemeClr>
            </a:solidFill>
          </a:ln>
        </p:spPr>
      </p:pic>
      <p:sp>
        <p:nvSpPr>
          <p:cNvPr id="5" name="Téglalap 4"/>
          <p:cNvSpPr/>
          <p:nvPr/>
        </p:nvSpPr>
        <p:spPr>
          <a:xfrm>
            <a:off x="192505" y="4873959"/>
            <a:ext cx="11896826" cy="1366528"/>
          </a:xfrm>
          <a:prstGeom prst="rect">
            <a:avLst/>
          </a:prstGeom>
        </p:spPr>
        <p:txBody>
          <a:bodyPr wrap="square">
            <a:spAutoFit/>
          </a:bodyPr>
          <a:lstStyle/>
          <a:p>
            <a:pPr algn="just">
              <a:lnSpc>
                <a:spcPct val="120000"/>
              </a:lnSpc>
            </a:pPr>
            <a:r>
              <a:rPr lang="en-US" sz="2300" dirty="0"/>
              <a:t>A climate</a:t>
            </a:r>
            <a:r>
              <a:rPr lang="hu-HU" sz="2300" dirty="0"/>
              <a:t>-</a:t>
            </a:r>
            <a:r>
              <a:rPr lang="en-US" sz="2300" dirty="0"/>
              <a:t>resilient health</a:t>
            </a:r>
            <a:r>
              <a:rPr lang="hu-HU" sz="2300" dirty="0" err="1"/>
              <a:t>care</a:t>
            </a:r>
            <a:r>
              <a:rPr lang="en-US" sz="2300" dirty="0"/>
              <a:t> system is one that is capable to anticipate, respond to, cope with, recover</a:t>
            </a:r>
            <a:r>
              <a:rPr lang="hu-HU" sz="2300" dirty="0"/>
              <a:t> </a:t>
            </a:r>
            <a:r>
              <a:rPr lang="en-US" sz="2300" dirty="0"/>
              <a:t>from and adapt to climate-related shocks and stress, so as to bring sustained improvements in</a:t>
            </a:r>
            <a:r>
              <a:rPr lang="hu-HU" sz="2300" dirty="0"/>
              <a:t> </a:t>
            </a:r>
            <a:r>
              <a:rPr lang="en-US" sz="2300" dirty="0"/>
              <a:t>population health, despite an unstable climate.</a:t>
            </a:r>
            <a:endParaRPr lang="de-DE" sz="2300" dirty="0"/>
          </a:p>
        </p:txBody>
      </p:sp>
      <p:sp>
        <p:nvSpPr>
          <p:cNvPr id="6" name="Szövegdoboz 5"/>
          <p:cNvSpPr txBox="1"/>
          <p:nvPr/>
        </p:nvSpPr>
        <p:spPr>
          <a:xfrm>
            <a:off x="3724977" y="4706377"/>
            <a:ext cx="3628724" cy="200055"/>
          </a:xfrm>
          <a:prstGeom prst="rect">
            <a:avLst/>
          </a:prstGeom>
          <a:noFill/>
        </p:spPr>
        <p:txBody>
          <a:bodyPr wrap="square" rtlCol="0">
            <a:spAutoFit/>
          </a:bodyPr>
          <a:lstStyle/>
          <a:p>
            <a:r>
              <a:rPr lang="hu-HU" sz="700" dirty="0" err="1">
                <a:solidFill>
                  <a:schemeClr val="bg1">
                    <a:lumMod val="50000"/>
                  </a:schemeClr>
                </a:solidFill>
              </a:rPr>
              <a:t>Source</a:t>
            </a:r>
            <a:r>
              <a:rPr lang="hu-HU" sz="700" dirty="0">
                <a:solidFill>
                  <a:schemeClr val="bg1">
                    <a:lumMod val="50000"/>
                  </a:schemeClr>
                </a:solidFill>
              </a:rPr>
              <a:t>: </a:t>
            </a:r>
            <a:r>
              <a:rPr lang="hu-HU" sz="700" dirty="0" err="1">
                <a:solidFill>
                  <a:schemeClr val="bg1">
                    <a:lumMod val="50000"/>
                  </a:schemeClr>
                </a:solidFill>
              </a:rPr>
              <a:t>Bulidnig</a:t>
            </a:r>
            <a:r>
              <a:rPr lang="hu-HU" sz="700" dirty="0">
                <a:solidFill>
                  <a:schemeClr val="bg1">
                    <a:lumMod val="50000"/>
                  </a:schemeClr>
                </a:solidFill>
              </a:rPr>
              <a:t> </a:t>
            </a:r>
            <a:r>
              <a:rPr lang="hu-HU" sz="700" dirty="0" err="1">
                <a:solidFill>
                  <a:schemeClr val="bg1">
                    <a:lumMod val="50000"/>
                  </a:schemeClr>
                </a:solidFill>
              </a:rPr>
              <a:t>climate</a:t>
            </a:r>
            <a:r>
              <a:rPr lang="hu-HU" sz="700" dirty="0">
                <a:solidFill>
                  <a:schemeClr val="bg1">
                    <a:lumMod val="50000"/>
                  </a:schemeClr>
                </a:solidFill>
              </a:rPr>
              <a:t> </a:t>
            </a:r>
            <a:r>
              <a:rPr lang="hu-HU" sz="700" dirty="0" err="1">
                <a:solidFill>
                  <a:schemeClr val="bg1">
                    <a:lumMod val="50000"/>
                  </a:schemeClr>
                </a:solidFill>
              </a:rPr>
              <a:t>resilient</a:t>
            </a:r>
            <a:r>
              <a:rPr lang="hu-HU" sz="700" dirty="0">
                <a:solidFill>
                  <a:schemeClr val="bg1">
                    <a:lumMod val="50000"/>
                  </a:schemeClr>
                </a:solidFill>
              </a:rPr>
              <a:t> </a:t>
            </a:r>
            <a:r>
              <a:rPr lang="hu-HU" sz="700" dirty="0" err="1">
                <a:solidFill>
                  <a:schemeClr val="bg1">
                    <a:lumMod val="50000"/>
                  </a:schemeClr>
                </a:solidFill>
              </a:rPr>
              <a:t>health</a:t>
            </a:r>
            <a:r>
              <a:rPr lang="hu-HU" sz="700" dirty="0">
                <a:solidFill>
                  <a:schemeClr val="bg1">
                    <a:lumMod val="50000"/>
                  </a:schemeClr>
                </a:solidFill>
              </a:rPr>
              <a:t> </a:t>
            </a:r>
            <a:r>
              <a:rPr lang="hu-HU" sz="700" dirty="0" err="1">
                <a:solidFill>
                  <a:schemeClr val="bg1">
                    <a:lumMod val="50000"/>
                  </a:schemeClr>
                </a:solidFill>
              </a:rPr>
              <a:t>system</a:t>
            </a:r>
            <a:r>
              <a:rPr lang="hu-HU" sz="700" dirty="0">
                <a:solidFill>
                  <a:schemeClr val="bg1">
                    <a:lumMod val="50000"/>
                  </a:schemeClr>
                </a:solidFill>
              </a:rPr>
              <a:t> WHO, 2015</a:t>
            </a:r>
            <a:endParaRPr lang="de-DE" sz="700" dirty="0">
              <a:solidFill>
                <a:schemeClr val="bg1">
                  <a:lumMod val="50000"/>
                </a:schemeClr>
              </a:solidFill>
            </a:endParaRPr>
          </a:p>
        </p:txBody>
      </p:sp>
    </p:spTree>
    <p:extLst>
      <p:ext uri="{BB962C8B-B14F-4D97-AF65-F5344CB8AC3E}">
        <p14:creationId xmlns:p14="http://schemas.microsoft.com/office/powerpoint/2010/main" val="847643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934646"/>
          </a:xfrm>
        </p:spPr>
        <p:txBody>
          <a:bodyPr>
            <a:normAutofit fontScale="90000"/>
          </a:bodyPr>
          <a:lstStyle/>
          <a:p>
            <a:r>
              <a:rPr lang="hu-HU" dirty="0"/>
              <a:t>C</a:t>
            </a:r>
            <a:r>
              <a:rPr lang="en-US" dirty="0" err="1"/>
              <a:t>omponents</a:t>
            </a:r>
            <a:r>
              <a:rPr lang="en-US" dirty="0"/>
              <a:t> for building</a:t>
            </a:r>
            <a:br>
              <a:rPr lang="en-US" dirty="0"/>
            </a:br>
            <a:r>
              <a:rPr lang="de-DE" dirty="0" err="1"/>
              <a:t>climate</a:t>
            </a:r>
            <a:r>
              <a:rPr lang="de-DE" dirty="0"/>
              <a:t> </a:t>
            </a:r>
            <a:r>
              <a:rPr lang="de-DE" dirty="0" err="1"/>
              <a:t>resilient</a:t>
            </a:r>
            <a:r>
              <a:rPr lang="de-DE" dirty="0"/>
              <a:t> </a:t>
            </a:r>
            <a:r>
              <a:rPr lang="de-DE" dirty="0" err="1"/>
              <a:t>health</a:t>
            </a:r>
            <a:r>
              <a:rPr lang="de-DE" dirty="0"/>
              <a:t> </a:t>
            </a:r>
            <a:r>
              <a:rPr lang="de-DE" dirty="0" err="1"/>
              <a:t>systems</a:t>
            </a:r>
            <a:endParaRPr lang="de-DE" dirty="0"/>
          </a:p>
        </p:txBody>
      </p:sp>
      <p:pic>
        <p:nvPicPr>
          <p:cNvPr id="1026" name="Picture 2" descr="climate resilience"/>
          <p:cNvPicPr>
            <a:picLocks noChangeAspect="1" noChangeArrowheads="1"/>
          </p:cNvPicPr>
          <p:nvPr/>
        </p:nvPicPr>
        <p:blipFill rotWithShape="1">
          <a:blip r:embed="rId3">
            <a:extLst>
              <a:ext uri="{28A0092B-C50C-407E-A947-70E740481C1C}">
                <a14:useLocalDpi xmlns:a14="http://schemas.microsoft.com/office/drawing/2010/main" val="0"/>
              </a:ext>
            </a:extLst>
          </a:blip>
          <a:srcRect l="6939" t="2342" r="10037"/>
          <a:stretch/>
        </p:blipFill>
        <p:spPr bwMode="auto">
          <a:xfrm>
            <a:off x="5818094" y="63362"/>
            <a:ext cx="6203579" cy="6178780"/>
          </a:xfrm>
          <a:prstGeom prst="rect">
            <a:avLst/>
          </a:prstGeom>
          <a:noFill/>
          <a:ln w="6350">
            <a:solidFill>
              <a:schemeClr val="bg1">
                <a:lumMod val="50000"/>
              </a:schemeClr>
            </a:solidFill>
          </a:ln>
          <a:extLst>
            <a:ext uri="{909E8E84-426E-40DD-AFC4-6F175D3DCCD1}">
              <a14:hiddenFill xmlns:a14="http://schemas.microsoft.com/office/drawing/2010/main">
                <a:solidFill>
                  <a:srgbClr val="FFFFFF"/>
                </a:solidFill>
              </a14:hiddenFill>
            </a:ext>
          </a:extLst>
        </p:spPr>
      </p:pic>
      <p:sp>
        <p:nvSpPr>
          <p:cNvPr id="4" name="Téglalap 3"/>
          <p:cNvSpPr/>
          <p:nvPr/>
        </p:nvSpPr>
        <p:spPr>
          <a:xfrm>
            <a:off x="315212" y="1834075"/>
            <a:ext cx="5244860" cy="4308039"/>
          </a:xfrm>
          <a:prstGeom prst="rect">
            <a:avLst/>
          </a:prstGeom>
        </p:spPr>
        <p:txBody>
          <a:bodyPr wrap="square">
            <a:spAutoFit/>
          </a:bodyPr>
          <a:lstStyle/>
          <a:p>
            <a:pPr algn="just">
              <a:lnSpc>
                <a:spcPct val="120000"/>
              </a:lnSpc>
              <a:spcBef>
                <a:spcPts val="2000"/>
              </a:spcBef>
              <a:spcAft>
                <a:spcPts val="1000"/>
              </a:spcAft>
            </a:pPr>
            <a:r>
              <a:rPr lang="en-US" sz="2300" dirty="0"/>
              <a:t>Building capacities and implementing strategies to minimize negative impacts and promote well-being in the face of climate-related challenges is a crucial aspect of resilience. </a:t>
            </a:r>
            <a:endParaRPr lang="hu-HU" sz="2300" dirty="0"/>
          </a:p>
          <a:p>
            <a:pPr algn="just">
              <a:lnSpc>
                <a:spcPct val="120000"/>
              </a:lnSpc>
              <a:spcBef>
                <a:spcPts val="2000"/>
              </a:spcBef>
            </a:pPr>
            <a:r>
              <a:rPr lang="en-US" sz="2300" dirty="0"/>
              <a:t>Whether it be in personal or professional situations, </a:t>
            </a:r>
            <a:r>
              <a:rPr lang="hu-HU" sz="2300" dirty="0" err="1"/>
              <a:t>the</a:t>
            </a:r>
            <a:r>
              <a:rPr lang="hu-HU" sz="2300" dirty="0"/>
              <a:t> </a:t>
            </a:r>
            <a:r>
              <a:rPr lang="hu-HU" sz="2300" dirty="0" err="1"/>
              <a:t>resilience</a:t>
            </a:r>
            <a:r>
              <a:rPr lang="hu-HU" sz="2300" dirty="0"/>
              <a:t> </a:t>
            </a:r>
            <a:r>
              <a:rPr lang="en-US" sz="2300" dirty="0"/>
              <a:t>means being flexible and adaptable, and willing to make changes when necessary. </a:t>
            </a:r>
            <a:endParaRPr lang="hu-HU" sz="2300" dirty="0"/>
          </a:p>
        </p:txBody>
      </p:sp>
      <p:sp>
        <p:nvSpPr>
          <p:cNvPr id="6" name="Szövegdoboz 5"/>
          <p:cNvSpPr txBox="1"/>
          <p:nvPr/>
        </p:nvSpPr>
        <p:spPr>
          <a:xfrm>
            <a:off x="5750436" y="6042087"/>
            <a:ext cx="3628724" cy="200055"/>
          </a:xfrm>
          <a:prstGeom prst="rect">
            <a:avLst/>
          </a:prstGeom>
          <a:noFill/>
        </p:spPr>
        <p:txBody>
          <a:bodyPr wrap="square" rtlCol="0">
            <a:spAutoFit/>
          </a:bodyPr>
          <a:lstStyle/>
          <a:p>
            <a:r>
              <a:rPr lang="hu-HU" sz="700" dirty="0" err="1">
                <a:solidFill>
                  <a:schemeClr val="bg1">
                    <a:lumMod val="50000"/>
                  </a:schemeClr>
                </a:solidFill>
              </a:rPr>
              <a:t>Source</a:t>
            </a:r>
            <a:r>
              <a:rPr lang="hu-HU" sz="700" dirty="0">
                <a:solidFill>
                  <a:schemeClr val="bg1">
                    <a:lumMod val="50000"/>
                  </a:schemeClr>
                </a:solidFill>
              </a:rPr>
              <a:t>: </a:t>
            </a:r>
            <a:r>
              <a:rPr lang="hu-HU" sz="700" dirty="0" err="1">
                <a:solidFill>
                  <a:schemeClr val="bg1">
                    <a:lumMod val="50000"/>
                  </a:schemeClr>
                </a:solidFill>
              </a:rPr>
              <a:t>Bulidnig</a:t>
            </a:r>
            <a:r>
              <a:rPr lang="hu-HU" sz="700" dirty="0">
                <a:solidFill>
                  <a:schemeClr val="bg1">
                    <a:lumMod val="50000"/>
                  </a:schemeClr>
                </a:solidFill>
              </a:rPr>
              <a:t> </a:t>
            </a:r>
            <a:r>
              <a:rPr lang="hu-HU" sz="700" dirty="0" err="1">
                <a:solidFill>
                  <a:schemeClr val="bg1">
                    <a:lumMod val="50000"/>
                  </a:schemeClr>
                </a:solidFill>
              </a:rPr>
              <a:t>climate</a:t>
            </a:r>
            <a:r>
              <a:rPr lang="hu-HU" sz="700" dirty="0">
                <a:solidFill>
                  <a:schemeClr val="bg1">
                    <a:lumMod val="50000"/>
                  </a:schemeClr>
                </a:solidFill>
              </a:rPr>
              <a:t> </a:t>
            </a:r>
            <a:r>
              <a:rPr lang="hu-HU" sz="700" dirty="0" err="1">
                <a:solidFill>
                  <a:schemeClr val="bg1">
                    <a:lumMod val="50000"/>
                  </a:schemeClr>
                </a:solidFill>
              </a:rPr>
              <a:t>resilient</a:t>
            </a:r>
            <a:r>
              <a:rPr lang="hu-HU" sz="700" dirty="0">
                <a:solidFill>
                  <a:schemeClr val="bg1">
                    <a:lumMod val="50000"/>
                  </a:schemeClr>
                </a:solidFill>
              </a:rPr>
              <a:t> </a:t>
            </a:r>
            <a:r>
              <a:rPr lang="hu-HU" sz="700" dirty="0" err="1">
                <a:solidFill>
                  <a:schemeClr val="bg1">
                    <a:lumMod val="50000"/>
                  </a:schemeClr>
                </a:solidFill>
              </a:rPr>
              <a:t>health</a:t>
            </a:r>
            <a:r>
              <a:rPr lang="hu-HU" sz="700" dirty="0">
                <a:solidFill>
                  <a:schemeClr val="bg1">
                    <a:lumMod val="50000"/>
                  </a:schemeClr>
                </a:solidFill>
              </a:rPr>
              <a:t> </a:t>
            </a:r>
            <a:r>
              <a:rPr lang="hu-HU" sz="700" dirty="0" err="1">
                <a:solidFill>
                  <a:schemeClr val="bg1">
                    <a:lumMod val="50000"/>
                  </a:schemeClr>
                </a:solidFill>
              </a:rPr>
              <a:t>system</a:t>
            </a:r>
            <a:r>
              <a:rPr lang="hu-HU" sz="700" dirty="0">
                <a:solidFill>
                  <a:schemeClr val="bg1">
                    <a:lumMod val="50000"/>
                  </a:schemeClr>
                </a:solidFill>
              </a:rPr>
              <a:t> WHO, 2015</a:t>
            </a:r>
            <a:endParaRPr lang="de-DE" sz="700" dirty="0">
              <a:solidFill>
                <a:schemeClr val="bg1">
                  <a:lumMod val="50000"/>
                </a:schemeClr>
              </a:solidFill>
            </a:endParaRPr>
          </a:p>
        </p:txBody>
      </p:sp>
    </p:spTree>
    <p:extLst>
      <p:ext uri="{BB962C8B-B14F-4D97-AF65-F5344CB8AC3E}">
        <p14:creationId xmlns:p14="http://schemas.microsoft.com/office/powerpoint/2010/main" val="3197476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t>Take-home</a:t>
            </a:r>
            <a:r>
              <a:rPr lang="hu-HU" dirty="0"/>
              <a:t> </a:t>
            </a:r>
            <a:r>
              <a:rPr lang="hu-HU" dirty="0" err="1"/>
              <a:t>messages</a:t>
            </a:r>
            <a:endParaRPr lang="de-DE" dirty="0"/>
          </a:p>
        </p:txBody>
      </p:sp>
      <p:sp>
        <p:nvSpPr>
          <p:cNvPr id="3" name="Tartalom helye 2"/>
          <p:cNvSpPr>
            <a:spLocks noGrp="1"/>
          </p:cNvSpPr>
          <p:nvPr>
            <p:ph idx="1"/>
          </p:nvPr>
        </p:nvSpPr>
        <p:spPr>
          <a:xfrm>
            <a:off x="192506" y="934775"/>
            <a:ext cx="11737826" cy="5370897"/>
          </a:xfrm>
        </p:spPr>
        <p:txBody>
          <a:bodyPr>
            <a:normAutofit lnSpcReduction="10000"/>
          </a:bodyPr>
          <a:lstStyle/>
          <a:p>
            <a:pPr marL="0" indent="0" algn="just">
              <a:lnSpc>
                <a:spcPct val="120000"/>
              </a:lnSpc>
              <a:spcBef>
                <a:spcPts val="2000"/>
              </a:spcBef>
              <a:buNone/>
            </a:pPr>
            <a:r>
              <a:rPr lang="en-US" sz="2300" dirty="0"/>
              <a:t>If healthcare </a:t>
            </a:r>
            <a:r>
              <a:rPr lang="hu-HU" sz="2300" dirty="0" err="1"/>
              <a:t>system</a:t>
            </a:r>
            <a:r>
              <a:rPr lang="hu-HU" sz="2300" dirty="0"/>
              <a:t> </a:t>
            </a:r>
            <a:r>
              <a:rPr lang="en-US" sz="2300" dirty="0"/>
              <a:t>were a country, it would be the fifth</a:t>
            </a:r>
            <a:r>
              <a:rPr lang="hu-HU" sz="2300" dirty="0"/>
              <a:t> </a:t>
            </a:r>
            <a:r>
              <a:rPr lang="en-US" sz="2300" dirty="0"/>
              <a:t>largest emitter on the planet.</a:t>
            </a:r>
            <a:r>
              <a:rPr lang="hu-HU" sz="2300" dirty="0"/>
              <a:t> T</a:t>
            </a:r>
            <a:r>
              <a:rPr lang="en-US" sz="2300" dirty="0"/>
              <a:t>he </a:t>
            </a:r>
            <a:r>
              <a:rPr lang="hu-HU" sz="2300" dirty="0" err="1"/>
              <a:t>majority</a:t>
            </a:r>
            <a:r>
              <a:rPr lang="hu-HU" sz="2300" dirty="0"/>
              <a:t> </a:t>
            </a:r>
            <a:r>
              <a:rPr lang="en-US" sz="2300" dirty="0"/>
              <a:t>of </a:t>
            </a:r>
            <a:r>
              <a:rPr lang="hu-HU" sz="2300" dirty="0"/>
              <a:t>Healthcare Systems’ </a:t>
            </a:r>
            <a:r>
              <a:rPr lang="en-US" sz="2300" dirty="0"/>
              <a:t>emissions </a:t>
            </a:r>
            <a:r>
              <a:rPr lang="hu-HU" sz="2300" dirty="0"/>
              <a:t>(</a:t>
            </a:r>
            <a:r>
              <a:rPr lang="en-US" sz="2300" dirty="0"/>
              <a:t>71%</a:t>
            </a:r>
            <a:r>
              <a:rPr lang="hu-HU" sz="2300" dirty="0"/>
              <a:t>) </a:t>
            </a:r>
            <a:r>
              <a:rPr lang="en-US" sz="2300" dirty="0"/>
              <a:t>come from the production, transport, use, and disposal of goods and services that the sector consumes.</a:t>
            </a:r>
            <a:endParaRPr lang="hu-HU" sz="2300" dirty="0"/>
          </a:p>
          <a:p>
            <a:pPr marL="0" indent="0" algn="just">
              <a:lnSpc>
                <a:spcPct val="120000"/>
              </a:lnSpc>
              <a:spcBef>
                <a:spcPts val="2000"/>
              </a:spcBef>
              <a:buNone/>
            </a:pPr>
            <a:r>
              <a:rPr lang="en-US" sz="2300" dirty="0"/>
              <a:t>Climate change interacts with existing social determinants of health, such as poverty, discrimination, and unequal access to resources. These factors making vulnerable populations even more susceptible to the health impacts of climate change.</a:t>
            </a:r>
            <a:endParaRPr lang="hu-HU" sz="2300" dirty="0"/>
          </a:p>
          <a:p>
            <a:pPr marL="0" indent="0" algn="just">
              <a:lnSpc>
                <a:spcPct val="120000"/>
              </a:lnSpc>
              <a:spcBef>
                <a:spcPts val="2000"/>
              </a:spcBef>
              <a:buNone/>
            </a:pPr>
            <a:r>
              <a:rPr lang="en-US" sz="2300" dirty="0"/>
              <a:t>Adaptive capacity</a:t>
            </a:r>
            <a:r>
              <a:rPr lang="hu-HU" sz="2300" dirty="0"/>
              <a:t> </a:t>
            </a:r>
            <a:r>
              <a:rPr lang="en-US" sz="2300" dirty="0"/>
              <a:t>includes taking proactive steps such as implementing early warning systems, preparedness plans, and infrastructure improvements to minimize vulnerability to climate-related health impacts.</a:t>
            </a:r>
            <a:endParaRPr lang="hu-HU" sz="2300" dirty="0"/>
          </a:p>
          <a:p>
            <a:pPr marL="0" indent="0" algn="just">
              <a:lnSpc>
                <a:spcPct val="120000"/>
              </a:lnSpc>
              <a:spcBef>
                <a:spcPts val="2000"/>
              </a:spcBef>
              <a:buNone/>
            </a:pPr>
            <a:r>
              <a:rPr lang="hu-HU" sz="2300" dirty="0" err="1"/>
              <a:t>To</a:t>
            </a:r>
            <a:r>
              <a:rPr lang="hu-HU" sz="2300" dirty="0"/>
              <a:t> </a:t>
            </a:r>
            <a:r>
              <a:rPr lang="hu-HU" sz="2300" dirty="0" err="1"/>
              <a:t>develop</a:t>
            </a:r>
            <a:r>
              <a:rPr lang="hu-HU" sz="2300" dirty="0"/>
              <a:t> r</a:t>
            </a:r>
            <a:r>
              <a:rPr lang="en-US" sz="2300" dirty="0" err="1"/>
              <a:t>esilien</a:t>
            </a:r>
            <a:r>
              <a:rPr lang="hu-HU" sz="2300" dirty="0"/>
              <a:t>t and </a:t>
            </a:r>
            <a:r>
              <a:rPr lang="hu-HU" sz="2300" dirty="0" err="1"/>
              <a:t>inclusive</a:t>
            </a:r>
            <a:r>
              <a:rPr lang="hu-HU" sz="2300" dirty="0"/>
              <a:t> </a:t>
            </a:r>
            <a:r>
              <a:rPr lang="hu-HU" sz="2300" dirty="0" err="1"/>
              <a:t>communities</a:t>
            </a:r>
            <a:r>
              <a:rPr lang="hu-HU" sz="2300" dirty="0"/>
              <a:t> it is </a:t>
            </a:r>
            <a:r>
              <a:rPr lang="en-US" sz="2300" dirty="0"/>
              <a:t>crucial addressing the underlying social, economic, and environmental determinants of health</a:t>
            </a:r>
            <a:r>
              <a:rPr lang="hu-HU" sz="2300" dirty="0"/>
              <a:t>. </a:t>
            </a:r>
          </a:p>
          <a:p>
            <a:pPr marL="0" indent="0" algn="just">
              <a:lnSpc>
                <a:spcPct val="120000"/>
              </a:lnSpc>
              <a:spcBef>
                <a:spcPts val="2000"/>
              </a:spcBef>
              <a:buNone/>
            </a:pPr>
            <a:endParaRPr lang="hu-HU" sz="2400" dirty="0"/>
          </a:p>
          <a:p>
            <a:pPr marL="0" indent="0" algn="just">
              <a:lnSpc>
                <a:spcPct val="120000"/>
              </a:lnSpc>
              <a:spcBef>
                <a:spcPts val="2000"/>
              </a:spcBef>
              <a:buNone/>
            </a:pPr>
            <a:endParaRPr lang="hu-HU" sz="2400" dirty="0"/>
          </a:p>
          <a:p>
            <a:pPr marL="0" indent="0" algn="just">
              <a:lnSpc>
                <a:spcPct val="120000"/>
              </a:lnSpc>
              <a:spcBef>
                <a:spcPts val="2000"/>
              </a:spcBef>
              <a:buNone/>
            </a:pPr>
            <a:endParaRPr lang="de-DE" dirty="0"/>
          </a:p>
        </p:txBody>
      </p:sp>
      <p:sp>
        <p:nvSpPr>
          <p:cNvPr id="4" name="AutoShape 2" descr="https://euc-powerpoint.officeapps.live.com/pods/GetClipboardImage.ashx?Id=c80ac0bd-d71e-4622-a619-8edc93851e13&amp;DC=GEU5&amp;pkey=d1b5054b-266f-4016-a202-41ac17a69d71&amp;wdwaccluster=GEU5"/>
          <p:cNvSpPr>
            <a:spLocks noChangeAspect="1" noChangeArrowheads="1"/>
          </p:cNvSpPr>
          <p:nvPr/>
        </p:nvSpPr>
        <p:spPr bwMode="auto">
          <a:xfrm>
            <a:off x="2190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 name="AutoShape 4" descr="https://euc-powerpoint.officeapps.live.com/pods/GetClipboardImage.ashx?Id=c80ac0bd-d71e-4622-a619-8edc93851e13&amp;DC=GEU5&amp;pkey=d1b5054b-266f-4016-a202-41ac17a69d71&amp;wdwaccluster=GEU5"/>
          <p:cNvSpPr>
            <a:spLocks noChangeAspect="1" noChangeArrowheads="1"/>
          </p:cNvSpPr>
          <p:nvPr/>
        </p:nvSpPr>
        <p:spPr bwMode="auto">
          <a:xfrm>
            <a:off x="3714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 name="AutoShape 6" descr="https://euc-powerpoint.officeapps.live.com/pods/GetClipboardImage.ashx?Id=0532139e-48b3-470d-b0d5-6c6353802a35&amp;DC=GEU5&amp;pkey=d607a570-2eff-47e1-986c-db10ed7ee554&amp;wdwaccluster=GEU5"/>
          <p:cNvSpPr>
            <a:spLocks noChangeAspect="1" noChangeArrowheads="1"/>
          </p:cNvSpPr>
          <p:nvPr/>
        </p:nvSpPr>
        <p:spPr bwMode="auto">
          <a:xfrm>
            <a:off x="5238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150433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t>Test </a:t>
            </a:r>
            <a:r>
              <a:rPr lang="hu-HU" dirty="0" err="1"/>
              <a:t>your</a:t>
            </a:r>
            <a:r>
              <a:rPr lang="hu-HU" dirty="0"/>
              <a:t> </a:t>
            </a:r>
            <a:r>
              <a:rPr lang="hu-HU" dirty="0" err="1"/>
              <a:t>knowledge</a:t>
            </a:r>
            <a:endParaRPr lang="de-DE" dirty="0"/>
          </a:p>
        </p:txBody>
      </p:sp>
      <p:sp>
        <p:nvSpPr>
          <p:cNvPr id="3" name="Tartalom helye 2"/>
          <p:cNvSpPr>
            <a:spLocks noGrp="1"/>
          </p:cNvSpPr>
          <p:nvPr>
            <p:ph idx="1"/>
          </p:nvPr>
        </p:nvSpPr>
        <p:spPr>
          <a:xfrm>
            <a:off x="192505" y="934775"/>
            <a:ext cx="11474776" cy="5370897"/>
          </a:xfrm>
        </p:spPr>
        <p:txBody>
          <a:bodyPr>
            <a:normAutofit lnSpcReduction="10000"/>
          </a:bodyPr>
          <a:lstStyle/>
          <a:p>
            <a:pPr marL="0" indent="0" algn="just">
              <a:spcAft>
                <a:spcPts val="1000"/>
              </a:spcAft>
              <a:buNone/>
            </a:pPr>
            <a:r>
              <a:rPr lang="en-US" sz="2600" dirty="0"/>
              <a:t>What does „climate change confronts the healthcare sector with a dual challenge” mean?</a:t>
            </a:r>
            <a:endParaRPr lang="hu-HU" sz="2600" dirty="0"/>
          </a:p>
          <a:p>
            <a:pPr marL="0" indent="0" algn="just">
              <a:spcAft>
                <a:spcPts val="1000"/>
              </a:spcAft>
              <a:buNone/>
            </a:pPr>
            <a:r>
              <a:rPr lang="en-US" sz="2600" dirty="0"/>
              <a:t>What are the Scope 1, 2, and 3 scopes in the context of GHG sources?</a:t>
            </a:r>
            <a:endParaRPr lang="hu-HU" sz="2600" dirty="0"/>
          </a:p>
          <a:p>
            <a:pPr marL="0" indent="0" algn="just">
              <a:spcAft>
                <a:spcPts val="1000"/>
              </a:spcAft>
              <a:buNone/>
            </a:pPr>
            <a:r>
              <a:rPr lang="en-US" sz="2600" dirty="0"/>
              <a:t>What does „health inequality” mean?</a:t>
            </a:r>
            <a:endParaRPr lang="hu-HU" sz="2600" dirty="0"/>
          </a:p>
          <a:p>
            <a:pPr marL="0" indent="0" algn="just">
              <a:spcAft>
                <a:spcPts val="1000"/>
              </a:spcAft>
              <a:buNone/>
            </a:pPr>
            <a:r>
              <a:rPr lang="en-US" sz="2600" dirty="0"/>
              <a:t>What is the main source of the Healthcare Sector’s GHG emissions?</a:t>
            </a:r>
            <a:endParaRPr lang="hu-HU" sz="2600" dirty="0"/>
          </a:p>
          <a:p>
            <a:pPr marL="0" indent="0" algn="just">
              <a:spcAft>
                <a:spcPts val="1000"/>
              </a:spcAft>
              <a:buNone/>
            </a:pPr>
            <a:r>
              <a:rPr lang="en-US" sz="2600" dirty="0"/>
              <a:t>What is the difference between mitigation and adaptation?</a:t>
            </a:r>
            <a:endParaRPr lang="hu-HU" sz="2600" dirty="0"/>
          </a:p>
          <a:p>
            <a:pPr marL="0" indent="0" algn="just">
              <a:spcAft>
                <a:spcPts val="1000"/>
              </a:spcAft>
              <a:buNone/>
            </a:pPr>
            <a:r>
              <a:rPr lang="en-US" sz="2600" dirty="0"/>
              <a:t>How can be „climate justice” defined?</a:t>
            </a:r>
            <a:endParaRPr lang="hu-HU" sz="2600" dirty="0"/>
          </a:p>
          <a:p>
            <a:pPr marL="0" indent="0" algn="just">
              <a:spcAft>
                <a:spcPts val="1000"/>
              </a:spcAft>
              <a:buNone/>
            </a:pPr>
            <a:r>
              <a:rPr lang="en-US" sz="2600" dirty="0"/>
              <a:t>How can disease surveillance and early warning systems contribute to adapting to climate change's health impacts?</a:t>
            </a:r>
            <a:endParaRPr lang="hu-HU" sz="2600" dirty="0"/>
          </a:p>
          <a:p>
            <a:pPr marL="0" indent="0" algn="just">
              <a:spcAft>
                <a:spcPts val="1000"/>
              </a:spcAft>
              <a:buNone/>
            </a:pPr>
            <a:r>
              <a:rPr lang="en-US" sz="2600" dirty="0"/>
              <a:t>What are the characteristics of a climate-resilient healthcare system?</a:t>
            </a:r>
            <a:endParaRPr lang="de-DE" sz="2600" dirty="0"/>
          </a:p>
        </p:txBody>
      </p:sp>
    </p:spTree>
    <p:extLst>
      <p:ext uri="{BB962C8B-B14F-4D97-AF65-F5344CB8AC3E}">
        <p14:creationId xmlns:p14="http://schemas.microsoft.com/office/powerpoint/2010/main" val="1926678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t>Further</a:t>
            </a:r>
            <a:r>
              <a:rPr lang="hu-HU" b="1" dirty="0" smtClean="0"/>
              <a:t> </a:t>
            </a:r>
            <a:r>
              <a:rPr lang="hu-HU" b="1" dirty="0" err="1" smtClean="0"/>
              <a:t>readings</a:t>
            </a:r>
            <a:endParaRPr lang="de-DE" b="1" dirty="0"/>
          </a:p>
        </p:txBody>
      </p:sp>
      <p:sp>
        <p:nvSpPr>
          <p:cNvPr id="3" name="Tartalom helye 2"/>
          <p:cNvSpPr>
            <a:spLocks noGrp="1"/>
          </p:cNvSpPr>
          <p:nvPr>
            <p:ph idx="1"/>
          </p:nvPr>
        </p:nvSpPr>
        <p:spPr>
          <a:xfrm>
            <a:off x="370936" y="1406106"/>
            <a:ext cx="11507638" cy="4899566"/>
          </a:xfrm>
        </p:spPr>
        <p:txBody>
          <a:bodyPr>
            <a:noAutofit/>
          </a:bodyPr>
          <a:lstStyle/>
          <a:p>
            <a:pPr marL="0" indent="0">
              <a:lnSpc>
                <a:spcPct val="100000"/>
              </a:lnSpc>
              <a:spcAft>
                <a:spcPts val="1500"/>
              </a:spcAft>
              <a:buNone/>
            </a:pPr>
            <a:r>
              <a:rPr lang="en-US" sz="2000" dirty="0"/>
              <a:t>WHO </a:t>
            </a:r>
            <a:r>
              <a:rPr lang="hu-HU" sz="2000" dirty="0"/>
              <a:t>(2020) </a:t>
            </a:r>
            <a:r>
              <a:rPr lang="en-US" sz="2000" dirty="0"/>
              <a:t>guidance for climate resilient and environmentally sustainable health care facilities</a:t>
            </a:r>
            <a:r>
              <a:rPr lang="hu-HU" sz="2000" dirty="0"/>
              <a:t> </a:t>
            </a:r>
            <a:r>
              <a:rPr lang="hu-HU" sz="2000" dirty="0">
                <a:hlinkClick r:id="rId2"/>
              </a:rPr>
              <a:t>https://www.who.int/publications/i/item/9789240012226</a:t>
            </a:r>
            <a:r>
              <a:rPr lang="hu-HU" sz="2000" dirty="0"/>
              <a:t> </a:t>
            </a:r>
          </a:p>
          <a:p>
            <a:pPr marL="0" indent="0">
              <a:lnSpc>
                <a:spcPct val="100000"/>
              </a:lnSpc>
              <a:spcAft>
                <a:spcPts val="1500"/>
              </a:spcAft>
              <a:buNone/>
            </a:pPr>
            <a:r>
              <a:rPr lang="hu-HU" sz="2000" dirty="0" err="1"/>
              <a:t>Paavola</a:t>
            </a:r>
            <a:r>
              <a:rPr lang="hu-HU" sz="2000" dirty="0"/>
              <a:t> (2017) </a:t>
            </a:r>
            <a:r>
              <a:rPr lang="en-US" sz="2000" dirty="0"/>
              <a:t>Health impacts of climate change and health and social inequalities in the UK</a:t>
            </a:r>
            <a:r>
              <a:rPr lang="hu-HU" sz="2000" dirty="0"/>
              <a:t> </a:t>
            </a:r>
            <a:r>
              <a:rPr lang="de-DE" sz="2000" dirty="0">
                <a:hlinkClick r:id="rId3"/>
              </a:rPr>
              <a:t>https://doi.org/10.1186/s12940-017-0328-z</a:t>
            </a:r>
            <a:endParaRPr lang="hu-HU" sz="2000" dirty="0"/>
          </a:p>
          <a:p>
            <a:pPr marL="0" indent="0">
              <a:lnSpc>
                <a:spcPct val="100000"/>
              </a:lnSpc>
              <a:spcAft>
                <a:spcPts val="1500"/>
              </a:spcAft>
              <a:buNone/>
            </a:pPr>
            <a:r>
              <a:rPr lang="hu-HU" sz="2000" dirty="0"/>
              <a:t>WHO (2015) </a:t>
            </a:r>
            <a:r>
              <a:rPr lang="de-DE" sz="2000" dirty="0"/>
              <a:t>Operational </a:t>
            </a:r>
            <a:r>
              <a:rPr lang="de-DE" sz="2000" dirty="0" err="1"/>
              <a:t>framework</a:t>
            </a:r>
            <a:r>
              <a:rPr lang="hu-HU" sz="2000" dirty="0"/>
              <a:t> </a:t>
            </a:r>
            <a:r>
              <a:rPr lang="de-DE" sz="2000" dirty="0" err="1"/>
              <a:t>for</a:t>
            </a:r>
            <a:r>
              <a:rPr lang="de-DE" sz="2000" dirty="0"/>
              <a:t> </a:t>
            </a:r>
            <a:r>
              <a:rPr lang="de-DE" sz="2000" dirty="0" err="1"/>
              <a:t>building</a:t>
            </a:r>
            <a:r>
              <a:rPr lang="de-DE" sz="2000" dirty="0"/>
              <a:t> </a:t>
            </a:r>
            <a:r>
              <a:rPr lang="de-DE" sz="2000" dirty="0" err="1"/>
              <a:t>climate</a:t>
            </a:r>
            <a:r>
              <a:rPr lang="de-DE" sz="2000" dirty="0"/>
              <a:t> </a:t>
            </a:r>
            <a:r>
              <a:rPr lang="de-DE" sz="2000" dirty="0" err="1"/>
              <a:t>resilient</a:t>
            </a:r>
            <a:r>
              <a:rPr lang="hu-HU" sz="2000" dirty="0"/>
              <a:t> </a:t>
            </a:r>
            <a:r>
              <a:rPr lang="de-DE" sz="2000" dirty="0" err="1"/>
              <a:t>health</a:t>
            </a:r>
            <a:r>
              <a:rPr lang="de-DE" sz="2000" dirty="0"/>
              <a:t> </a:t>
            </a:r>
            <a:r>
              <a:rPr lang="de-DE" sz="2000" dirty="0" err="1"/>
              <a:t>systems</a:t>
            </a:r>
            <a:r>
              <a:rPr lang="hu-HU" sz="2000" dirty="0"/>
              <a:t> </a:t>
            </a:r>
            <a:r>
              <a:rPr lang="de-DE" sz="2000" dirty="0">
                <a:hlinkClick r:id="rId4"/>
              </a:rPr>
              <a:t>https://www.who.int/publications/i/item/9789241565073</a:t>
            </a:r>
            <a:r>
              <a:rPr lang="hu-HU" sz="2000" dirty="0"/>
              <a:t> </a:t>
            </a:r>
            <a:endParaRPr lang="de-DE" sz="2000" dirty="0"/>
          </a:p>
          <a:p>
            <a:pPr marL="0" indent="0">
              <a:lnSpc>
                <a:spcPct val="100000"/>
              </a:lnSpc>
              <a:spcAft>
                <a:spcPts val="1500"/>
              </a:spcAft>
              <a:buNone/>
            </a:pPr>
            <a:r>
              <a:rPr lang="en-US" sz="2000" dirty="0"/>
              <a:t>WHO </a:t>
            </a:r>
            <a:r>
              <a:rPr lang="hu-HU" sz="2000" dirty="0"/>
              <a:t>(2014) G</a:t>
            </a:r>
            <a:r>
              <a:rPr lang="en-US" sz="2000" dirty="0" err="1"/>
              <a:t>uidance</a:t>
            </a:r>
            <a:r>
              <a:rPr lang="en-US" sz="2000" dirty="0"/>
              <a:t> to protect health</a:t>
            </a:r>
            <a:r>
              <a:rPr lang="hu-HU" sz="2000" dirty="0"/>
              <a:t> </a:t>
            </a:r>
            <a:r>
              <a:rPr lang="de-DE" sz="2000" dirty="0" err="1"/>
              <a:t>from</a:t>
            </a:r>
            <a:r>
              <a:rPr lang="de-DE" sz="2000" dirty="0"/>
              <a:t> </a:t>
            </a:r>
            <a:r>
              <a:rPr lang="de-DE" sz="2000" dirty="0" err="1"/>
              <a:t>climate</a:t>
            </a:r>
            <a:r>
              <a:rPr lang="de-DE" sz="2000" dirty="0"/>
              <a:t> </a:t>
            </a:r>
            <a:r>
              <a:rPr lang="de-DE" sz="2000" dirty="0" err="1"/>
              <a:t>change</a:t>
            </a:r>
            <a:r>
              <a:rPr lang="de-DE" sz="2000" dirty="0"/>
              <a:t> </a:t>
            </a:r>
            <a:r>
              <a:rPr lang="de-DE" sz="2000" dirty="0" err="1"/>
              <a:t>through</a:t>
            </a:r>
            <a:r>
              <a:rPr lang="hu-HU" sz="2000" dirty="0"/>
              <a:t> </a:t>
            </a:r>
            <a:r>
              <a:rPr lang="de-DE" sz="2000" dirty="0" err="1"/>
              <a:t>health</a:t>
            </a:r>
            <a:r>
              <a:rPr lang="de-DE" sz="2000" dirty="0"/>
              <a:t> </a:t>
            </a:r>
            <a:r>
              <a:rPr lang="de-DE" sz="2000" dirty="0" err="1"/>
              <a:t>adaptation</a:t>
            </a:r>
            <a:r>
              <a:rPr lang="de-DE" sz="2000" dirty="0"/>
              <a:t> </a:t>
            </a:r>
            <a:r>
              <a:rPr lang="de-DE" sz="2000" dirty="0" err="1"/>
              <a:t>planning</a:t>
            </a:r>
            <a:r>
              <a:rPr lang="hu-HU" sz="2000" dirty="0"/>
              <a:t> </a:t>
            </a:r>
            <a:r>
              <a:rPr lang="hu-HU" sz="2000" dirty="0">
                <a:hlinkClick r:id="rId5"/>
              </a:rPr>
              <a:t>https://www.who.int/publications/i/item/9789241508001</a:t>
            </a:r>
            <a:r>
              <a:rPr lang="hu-HU" sz="2000" dirty="0"/>
              <a:t> </a:t>
            </a:r>
          </a:p>
          <a:p>
            <a:pPr marL="0" indent="0">
              <a:lnSpc>
                <a:spcPct val="100000"/>
              </a:lnSpc>
              <a:spcAft>
                <a:spcPts val="1500"/>
              </a:spcAft>
              <a:buNone/>
            </a:pPr>
            <a:r>
              <a:rPr lang="hu-HU" sz="2000" dirty="0"/>
              <a:t>United </a:t>
            </a:r>
            <a:r>
              <a:rPr lang="hu-HU" sz="2000" dirty="0" err="1"/>
              <a:t>Nations</a:t>
            </a:r>
            <a:r>
              <a:rPr lang="hu-HU" sz="2000" dirty="0"/>
              <a:t> </a:t>
            </a:r>
            <a:r>
              <a:rPr lang="hu-HU" sz="2000" dirty="0" err="1"/>
              <a:t>Climate</a:t>
            </a:r>
            <a:r>
              <a:rPr lang="hu-HU" sz="2000" dirty="0"/>
              <a:t> </a:t>
            </a:r>
            <a:r>
              <a:rPr lang="hu-HU" sz="2000" dirty="0" err="1"/>
              <a:t>Change</a:t>
            </a:r>
            <a:r>
              <a:rPr lang="hu-HU" sz="2000" dirty="0"/>
              <a:t> – </a:t>
            </a:r>
            <a:r>
              <a:rPr lang="hu-HU" sz="2000" dirty="0" err="1"/>
              <a:t>Adaptation</a:t>
            </a:r>
            <a:r>
              <a:rPr lang="hu-HU" sz="2000" dirty="0"/>
              <a:t> and </a:t>
            </a:r>
            <a:r>
              <a:rPr lang="hu-HU" sz="2000" dirty="0" err="1"/>
              <a:t>resilience</a:t>
            </a:r>
            <a:r>
              <a:rPr lang="hu-HU" sz="2000" dirty="0"/>
              <a:t>  </a:t>
            </a:r>
            <a:r>
              <a:rPr lang="hu-HU" sz="2000" dirty="0">
                <a:hlinkClick r:id="rId6"/>
              </a:rPr>
              <a:t>https://unfccc.int/topics/adaptation-and-resilience/the-big-picture/introduction</a:t>
            </a:r>
            <a:r>
              <a:rPr lang="hu-HU" sz="2000" dirty="0"/>
              <a:t> </a:t>
            </a:r>
            <a:endParaRPr lang="en-US" sz="2000" dirty="0"/>
          </a:p>
          <a:p>
            <a:endParaRPr lang="de-DE" sz="2400" dirty="0"/>
          </a:p>
        </p:txBody>
      </p:sp>
    </p:spTree>
    <p:extLst>
      <p:ext uri="{BB962C8B-B14F-4D97-AF65-F5344CB8AC3E}">
        <p14:creationId xmlns:p14="http://schemas.microsoft.com/office/powerpoint/2010/main" val="3930971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ép 15"/>
          <p:cNvPicPr>
            <a:picLocks noChangeAspect="1"/>
          </p:cNvPicPr>
          <p:nvPr/>
        </p:nvPicPr>
        <p:blipFill>
          <a:blip r:embed="rId3"/>
          <a:stretch>
            <a:fillRect/>
          </a:stretch>
        </p:blipFill>
        <p:spPr>
          <a:xfrm>
            <a:off x="297191" y="5380125"/>
            <a:ext cx="1529969" cy="676474"/>
          </a:xfrm>
          <a:prstGeom prst="rect">
            <a:avLst/>
          </a:prstGeom>
        </p:spPr>
      </p:pic>
      <p:sp>
        <p:nvSpPr>
          <p:cNvPr id="3" name="Tartalom helye 2"/>
          <p:cNvSpPr>
            <a:spLocks noGrp="1"/>
          </p:cNvSpPr>
          <p:nvPr>
            <p:ph idx="1"/>
          </p:nvPr>
        </p:nvSpPr>
        <p:spPr>
          <a:xfrm>
            <a:off x="192505" y="908897"/>
            <a:ext cx="11896825" cy="5370897"/>
          </a:xfrm>
        </p:spPr>
        <p:txBody>
          <a:bodyPr/>
          <a:lstStyle/>
          <a:p>
            <a:pPr marL="0" indent="0" algn="ctr">
              <a:buNone/>
            </a:pPr>
            <a:r>
              <a:rPr lang="en-US" sz="3600" b="1" dirty="0">
                <a:solidFill>
                  <a:schemeClr val="tx1"/>
                </a:solidFill>
              </a:rPr>
              <a:t>Thank you for your attention!</a:t>
            </a:r>
          </a:p>
          <a:p>
            <a:pPr marL="0" indent="0">
              <a:buNone/>
            </a:pPr>
            <a:endParaRPr lang="en-US" sz="2000" dirty="0">
              <a:solidFill>
                <a:schemeClr val="tx1"/>
              </a:solidFill>
            </a:endParaRPr>
          </a:p>
          <a:p>
            <a:pPr marL="0" indent="0">
              <a:buNone/>
            </a:pPr>
            <a:r>
              <a:rPr lang="en-GB" sz="2000" dirty="0" smtClean="0">
                <a:solidFill>
                  <a:schemeClr val="tx1"/>
                </a:solidFill>
              </a:rPr>
              <a:t>This presentation has been developed by the CLIMATEMED project, supported by EU’s Erasmus+ </a:t>
            </a:r>
            <a:r>
              <a:rPr lang="en-GB" sz="2000" dirty="0" smtClean="0"/>
              <a:t>P</a:t>
            </a:r>
            <a:r>
              <a:rPr lang="en-GB" sz="2000" dirty="0" smtClean="0">
                <a:solidFill>
                  <a:schemeClr val="tx1"/>
                </a:solidFill>
              </a:rPr>
              <a:t>rogramme. </a:t>
            </a:r>
          </a:p>
          <a:p>
            <a:pPr marL="0" indent="0">
              <a:buNone/>
            </a:pPr>
            <a:r>
              <a:rPr lang="en-GB" sz="2000" dirty="0" smtClean="0">
                <a:solidFill>
                  <a:schemeClr val="tx1"/>
                </a:solidFill>
              </a:rPr>
              <a:t> </a:t>
            </a:r>
          </a:p>
          <a:p>
            <a:pPr marL="0" indent="0">
              <a:buNone/>
            </a:pPr>
            <a:endParaRPr lang="en-US" dirty="0"/>
          </a:p>
          <a:p>
            <a:pPr marL="0" indent="0">
              <a:buNone/>
            </a:pPr>
            <a:endParaRPr lang="en-US" dirty="0"/>
          </a:p>
        </p:txBody>
      </p:sp>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7"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11" name="Téglalap 10"/>
          <p:cNvSpPr/>
          <p:nvPr/>
        </p:nvSpPr>
        <p:spPr>
          <a:xfrm>
            <a:off x="1930437" y="2757912"/>
            <a:ext cx="922351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of </a:t>
            </a:r>
            <a:r>
              <a:rPr lang="en-US" dirty="0" err="1" smtClean="0">
                <a:solidFill>
                  <a:schemeClr val="tx1"/>
                </a:solidFill>
              </a:rPr>
              <a:t>Pécs</a:t>
            </a:r>
            <a:r>
              <a:rPr lang="hu-HU" dirty="0" smtClean="0">
                <a:solidFill>
                  <a:schemeClr val="tx1"/>
                </a:solidFill>
              </a:rPr>
              <a:t>,</a:t>
            </a:r>
            <a:r>
              <a:rPr lang="en-US" dirty="0" smtClean="0">
                <a:solidFill>
                  <a:schemeClr val="tx1"/>
                </a:solidFill>
              </a:rPr>
              <a:t> </a:t>
            </a:r>
            <a:r>
              <a:rPr lang="en-US" dirty="0">
                <a:solidFill>
                  <a:schemeClr val="tx1"/>
                </a:solidFill>
              </a:rPr>
              <a:t>Medical </a:t>
            </a:r>
            <a:r>
              <a:rPr lang="en-US" dirty="0" smtClean="0">
                <a:solidFill>
                  <a:schemeClr val="tx1"/>
                </a:solidFill>
              </a:rPr>
              <a:t>School</a:t>
            </a:r>
            <a:r>
              <a:rPr lang="hu-HU" dirty="0" smtClean="0">
                <a:solidFill>
                  <a:schemeClr val="tx1"/>
                </a:solidFill>
              </a:rPr>
              <a:t>,</a:t>
            </a:r>
            <a:br>
              <a:rPr lang="hu-HU" dirty="0" smtClean="0">
                <a:solidFill>
                  <a:schemeClr val="tx1"/>
                </a:solidFill>
              </a:rPr>
            </a:br>
            <a:r>
              <a:rPr lang="hu-HU" dirty="0" err="1" smtClean="0">
                <a:solidFill>
                  <a:schemeClr val="tx1"/>
                </a:solidFill>
              </a:rPr>
              <a:t>Department</a:t>
            </a:r>
            <a:r>
              <a:rPr lang="hu-HU" dirty="0" smtClean="0">
                <a:solidFill>
                  <a:schemeClr val="tx1"/>
                </a:solidFill>
              </a:rPr>
              <a:t> of Public Health </a:t>
            </a:r>
            <a:r>
              <a:rPr lang="hu-HU" dirty="0" err="1" smtClean="0">
                <a:solidFill>
                  <a:schemeClr val="tx1"/>
                </a:solidFill>
              </a:rPr>
              <a:t>Medicine</a:t>
            </a:r>
            <a:r>
              <a:rPr lang="en-US" dirty="0" smtClean="0">
                <a:solidFill>
                  <a:schemeClr val="tx1"/>
                </a:solidFill>
              </a:rPr>
              <a:t> </a:t>
            </a:r>
            <a:r>
              <a:rPr lang="en-US" dirty="0">
                <a:solidFill>
                  <a:schemeClr val="tx1"/>
                </a:solidFill>
              </a:rPr>
              <a:t>– </a:t>
            </a:r>
            <a:r>
              <a:rPr lang="en-US" dirty="0" err="1">
                <a:solidFill>
                  <a:schemeClr val="tx1"/>
                </a:solidFill>
              </a:rPr>
              <a:t>Pécs</a:t>
            </a:r>
            <a:r>
              <a:rPr lang="en-US" dirty="0">
                <a:solidFill>
                  <a:schemeClr val="tx1"/>
                </a:solidFill>
              </a:rPr>
              <a:t>, Hungary </a:t>
            </a:r>
          </a:p>
        </p:txBody>
      </p:sp>
      <p:sp>
        <p:nvSpPr>
          <p:cNvPr id="12" name="Téglalap 11"/>
          <p:cNvSpPr/>
          <p:nvPr/>
        </p:nvSpPr>
        <p:spPr>
          <a:xfrm>
            <a:off x="1930437" y="342727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Center for Health, Exercise and Sport Science – </a:t>
            </a:r>
            <a:r>
              <a:rPr lang="hu-HU" dirty="0" err="1" smtClean="0">
                <a:solidFill>
                  <a:schemeClr val="tx1"/>
                </a:solidFill>
              </a:rPr>
              <a:t>Beograd</a:t>
            </a:r>
            <a:r>
              <a:rPr lang="en-US" dirty="0" smtClean="0">
                <a:solidFill>
                  <a:schemeClr val="tx1"/>
                </a:solidFill>
              </a:rPr>
              <a:t>, </a:t>
            </a:r>
            <a:r>
              <a:rPr lang="en-US" dirty="0">
                <a:solidFill>
                  <a:schemeClr val="tx1"/>
                </a:solidFill>
              </a:rPr>
              <a:t>Serbia  </a:t>
            </a:r>
          </a:p>
        </p:txBody>
      </p:sp>
      <p:sp>
        <p:nvSpPr>
          <p:cNvPr id="13" name="Téglalap 12"/>
          <p:cNvSpPr/>
          <p:nvPr/>
        </p:nvSpPr>
        <p:spPr>
          <a:xfrm>
            <a:off x="1930437" y="4125548"/>
            <a:ext cx="6480317"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National Public Health </a:t>
            </a:r>
            <a:r>
              <a:rPr lang="hu-HU" dirty="0" smtClean="0">
                <a:solidFill>
                  <a:schemeClr val="tx1"/>
                </a:solidFill>
              </a:rPr>
              <a:t>and </a:t>
            </a:r>
            <a:r>
              <a:rPr lang="hu-HU" dirty="0" err="1" smtClean="0">
                <a:solidFill>
                  <a:schemeClr val="tx1"/>
                </a:solidFill>
              </a:rPr>
              <a:t>Pharmacy</a:t>
            </a:r>
            <a:r>
              <a:rPr lang="hu-HU" dirty="0" smtClean="0">
                <a:solidFill>
                  <a:schemeClr val="tx1"/>
                </a:solidFill>
              </a:rPr>
              <a:t> </a:t>
            </a:r>
            <a:r>
              <a:rPr lang="en-US" dirty="0" smtClean="0">
                <a:solidFill>
                  <a:schemeClr val="tx1"/>
                </a:solidFill>
              </a:rPr>
              <a:t>Center </a:t>
            </a:r>
            <a:r>
              <a:rPr lang="en-US" dirty="0">
                <a:solidFill>
                  <a:schemeClr val="tx1"/>
                </a:solidFill>
              </a:rPr>
              <a:t>– Budapest, Hungary </a:t>
            </a:r>
          </a:p>
        </p:txBody>
      </p:sp>
      <p:sp>
        <p:nvSpPr>
          <p:cNvPr id="14" name="Téglalap 13"/>
          <p:cNvSpPr/>
          <p:nvPr/>
        </p:nvSpPr>
        <p:spPr>
          <a:xfrm>
            <a:off x="1930436" y="4770648"/>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College Cork – National University of Ireland – Cork, Ireland </a:t>
            </a:r>
          </a:p>
        </p:txBody>
      </p:sp>
      <p:sp>
        <p:nvSpPr>
          <p:cNvPr id="15" name="Téglalap 14"/>
          <p:cNvSpPr/>
          <p:nvPr/>
        </p:nvSpPr>
        <p:spPr>
          <a:xfrm>
            <a:off x="1857619" y="5426304"/>
            <a:ext cx="8912967"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smtClean="0">
                <a:solidFill>
                  <a:schemeClr val="tx1"/>
                </a:solidFill>
              </a:rPr>
              <a:t>George Emil </a:t>
            </a:r>
            <a:r>
              <a:rPr lang="hu-HU" dirty="0" err="1" smtClean="0">
                <a:solidFill>
                  <a:schemeClr val="tx1"/>
                </a:solidFill>
              </a:rPr>
              <a:t>Palade</a:t>
            </a:r>
            <a:r>
              <a:rPr lang="hu-HU" dirty="0" smtClean="0">
                <a:solidFill>
                  <a:schemeClr val="tx1"/>
                </a:solidFill>
              </a:rPr>
              <a:t> </a:t>
            </a:r>
            <a:r>
              <a:rPr lang="en-US" dirty="0" smtClean="0">
                <a:solidFill>
                  <a:schemeClr val="tx1"/>
                </a:solidFill>
              </a:rPr>
              <a:t>University </a:t>
            </a:r>
            <a:r>
              <a:rPr lang="en-US" dirty="0">
                <a:solidFill>
                  <a:schemeClr val="tx1"/>
                </a:solidFill>
              </a:rPr>
              <a:t>of Medicine and </a:t>
            </a:r>
            <a:r>
              <a:rPr lang="en-US" dirty="0" smtClean="0">
                <a:solidFill>
                  <a:schemeClr val="tx1"/>
                </a:solidFill>
              </a:rPr>
              <a:t>Pharmacy</a:t>
            </a:r>
            <a:r>
              <a:rPr lang="hu-HU" dirty="0" smtClean="0">
                <a:solidFill>
                  <a:schemeClr val="tx1"/>
                </a:solidFill>
              </a:rPr>
              <a:t>, Science, and</a:t>
            </a:r>
            <a:br>
              <a:rPr lang="hu-HU" dirty="0" smtClean="0">
                <a:solidFill>
                  <a:schemeClr val="tx1"/>
                </a:solidFill>
              </a:rPr>
            </a:br>
            <a:r>
              <a:rPr lang="hu-HU" dirty="0" err="1" smtClean="0">
                <a:solidFill>
                  <a:schemeClr val="tx1"/>
                </a:solidFill>
              </a:rPr>
              <a:t>Technology</a:t>
            </a:r>
            <a:r>
              <a:rPr lang="hu-HU" dirty="0" smtClean="0">
                <a:solidFill>
                  <a:schemeClr val="tx1"/>
                </a:solidFill>
              </a:rPr>
              <a:t> </a:t>
            </a:r>
            <a:r>
              <a:rPr lang="en-US" dirty="0" smtClean="0">
                <a:solidFill>
                  <a:schemeClr val="tx1"/>
                </a:solidFill>
              </a:rPr>
              <a:t>of </a:t>
            </a:r>
            <a:r>
              <a:rPr lang="en-US" dirty="0" err="1">
                <a:solidFill>
                  <a:schemeClr val="tx1"/>
                </a:solidFill>
              </a:rPr>
              <a:t>Târgu</a:t>
            </a:r>
            <a:r>
              <a:rPr lang="en-US" dirty="0">
                <a:solidFill>
                  <a:schemeClr val="tx1"/>
                </a:solidFill>
              </a:rPr>
              <a:t> Mureș</a:t>
            </a:r>
            <a:r>
              <a:rPr lang="en-US" sz="800" dirty="0" smtClean="0">
                <a:solidFill>
                  <a:schemeClr val="tx1"/>
                </a:solidFill>
                <a:cs typeface="Times New Roman" panose="02020603050405020304" pitchFamily="18" charset="0"/>
              </a:rPr>
              <a:t>  </a:t>
            </a:r>
            <a:r>
              <a:rPr lang="en-US" dirty="0">
                <a:solidFill>
                  <a:schemeClr val="tx1"/>
                </a:solidFill>
              </a:rPr>
              <a:t>–</a:t>
            </a:r>
            <a:r>
              <a:rPr lang="en-US" sz="800" dirty="0">
                <a:solidFill>
                  <a:schemeClr val="tx1"/>
                </a:solidFill>
                <a:cs typeface="Times New Roman" panose="02020603050405020304" pitchFamily="18" charset="0"/>
              </a:rPr>
              <a:t> </a:t>
            </a:r>
            <a:r>
              <a:rPr lang="en-US" dirty="0" err="1">
                <a:solidFill>
                  <a:schemeClr val="tx1"/>
                </a:solidFill>
              </a:rPr>
              <a:t>Târgu</a:t>
            </a:r>
            <a:r>
              <a:rPr lang="en-US" dirty="0" smtClean="0">
                <a:solidFill>
                  <a:schemeClr val="tx1"/>
                </a:solidFill>
                <a:cs typeface="Times New Roman" panose="02020603050405020304" pitchFamily="18" charset="0"/>
              </a:rPr>
              <a:t> </a:t>
            </a:r>
            <a:r>
              <a:rPr lang="en-US" dirty="0" err="1" smtClean="0">
                <a:solidFill>
                  <a:schemeClr val="tx1"/>
                </a:solidFill>
                <a:cs typeface="Times New Roman" panose="02020603050405020304" pitchFamily="18" charset="0"/>
              </a:rPr>
              <a:t>Mures</a:t>
            </a:r>
            <a:r>
              <a:rPr lang="hu-HU" dirty="0" smtClean="0">
                <a:solidFill>
                  <a:schemeClr val="tx1"/>
                </a:solidFill>
                <a:cs typeface="Times New Roman" panose="02020603050405020304" pitchFamily="18" charset="0"/>
              </a:rPr>
              <a:t>,</a:t>
            </a:r>
            <a:r>
              <a:rPr lang="en-US" dirty="0" smtClean="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Romania</a:t>
            </a:r>
            <a:r>
              <a:rPr lang="en-US" dirty="0">
                <a:solidFill>
                  <a:schemeClr val="tx1"/>
                </a:solidFill>
              </a:rPr>
              <a:t>  </a:t>
            </a:r>
          </a:p>
        </p:txBody>
      </p:sp>
    </p:spTree>
    <p:extLst>
      <p:ext uri="{BB962C8B-B14F-4D97-AF65-F5344CB8AC3E}">
        <p14:creationId xmlns:p14="http://schemas.microsoft.com/office/powerpoint/2010/main" val="246824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err="1" smtClean="0"/>
              <a:t>Learning</a:t>
            </a:r>
            <a:r>
              <a:rPr lang="hu-HU" b="1" dirty="0" smtClean="0"/>
              <a:t> </a:t>
            </a:r>
            <a:r>
              <a:rPr lang="hu-HU" b="1" dirty="0" err="1" smtClean="0"/>
              <a:t>outcomes</a:t>
            </a:r>
            <a:endParaRPr lang="de-DE" b="1" dirty="0"/>
          </a:p>
        </p:txBody>
      </p:sp>
      <p:sp>
        <p:nvSpPr>
          <p:cNvPr id="3" name="Tartalom helye 2"/>
          <p:cNvSpPr>
            <a:spLocks noGrp="1"/>
          </p:cNvSpPr>
          <p:nvPr>
            <p:ph idx="1"/>
          </p:nvPr>
        </p:nvSpPr>
        <p:spPr>
          <a:xfrm>
            <a:off x="299103" y="1530417"/>
            <a:ext cx="11579551" cy="4775255"/>
          </a:xfrm>
        </p:spPr>
        <p:txBody>
          <a:bodyPr/>
          <a:lstStyle/>
          <a:p>
            <a:pPr marL="0" indent="0">
              <a:lnSpc>
                <a:spcPct val="110000"/>
              </a:lnSpc>
              <a:spcAft>
                <a:spcPts val="1000"/>
              </a:spcAft>
              <a:buNone/>
            </a:pPr>
            <a:r>
              <a:rPr lang="en-US" dirty="0"/>
              <a:t>Upon successful completion of the lesson, students will be able </a:t>
            </a:r>
            <a:r>
              <a:rPr lang="en-US" dirty="0" smtClean="0"/>
              <a:t>to</a:t>
            </a:r>
            <a:endParaRPr lang="hu-HU" dirty="0" smtClean="0"/>
          </a:p>
          <a:p>
            <a:pPr lvl="1" algn="just">
              <a:lnSpc>
                <a:spcPct val="110000"/>
              </a:lnSpc>
              <a:spcAft>
                <a:spcPts val="1000"/>
              </a:spcAft>
            </a:pPr>
            <a:r>
              <a:rPr lang="en-GB" sz="2200" dirty="0"/>
              <a:t>understand the definitions of carbon footprint, adaptation, resilience, climate justice</a:t>
            </a:r>
            <a:endParaRPr lang="hu-HU" sz="2200" dirty="0"/>
          </a:p>
          <a:p>
            <a:pPr lvl="1" algn="just">
              <a:lnSpc>
                <a:spcPct val="110000"/>
              </a:lnSpc>
              <a:spcAft>
                <a:spcPts val="1000"/>
              </a:spcAft>
            </a:pPr>
            <a:r>
              <a:rPr lang="en-GB" sz="2200" dirty="0"/>
              <a:t>discuss the rationale of green healthcare systems and the need to reduce carbon footprint of healthcare systems</a:t>
            </a:r>
            <a:endParaRPr lang="hu-HU" sz="2200" dirty="0"/>
          </a:p>
          <a:p>
            <a:pPr lvl="1" algn="just">
              <a:lnSpc>
                <a:spcPct val="110000"/>
              </a:lnSpc>
              <a:spcAft>
                <a:spcPts val="1000"/>
              </a:spcAft>
            </a:pPr>
            <a:r>
              <a:rPr lang="en-GB" sz="2200" dirty="0"/>
              <a:t>be able to identify the determinants of vulnerability in the context of climate change</a:t>
            </a:r>
            <a:r>
              <a:rPr lang="ar-SA" sz="2200" dirty="0"/>
              <a:t>’</a:t>
            </a:r>
            <a:r>
              <a:rPr lang="en-GB" sz="2200" dirty="0"/>
              <a:t>s health impacts</a:t>
            </a:r>
            <a:endParaRPr lang="hu-HU" sz="2200" dirty="0"/>
          </a:p>
          <a:p>
            <a:pPr lvl="1" algn="just">
              <a:lnSpc>
                <a:spcPct val="110000"/>
              </a:lnSpc>
              <a:spcAft>
                <a:spcPts val="1000"/>
              </a:spcAft>
            </a:pPr>
            <a:r>
              <a:rPr lang="en-GB" sz="2200" dirty="0"/>
              <a:t>be able to survey and analyse the current literature, using online interactive tools to maintain an up-to-date knowledge of health inequalities caused by climate change</a:t>
            </a:r>
            <a:endParaRPr lang="de-DE" sz="2200" dirty="0"/>
          </a:p>
        </p:txBody>
      </p:sp>
    </p:spTree>
    <p:extLst>
      <p:ext uri="{BB962C8B-B14F-4D97-AF65-F5344CB8AC3E}">
        <p14:creationId xmlns:p14="http://schemas.microsoft.com/office/powerpoint/2010/main" val="2998192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Healthcare </a:t>
            </a:r>
            <a:r>
              <a:rPr lang="hu-HU" dirty="0"/>
              <a:t>System</a:t>
            </a:r>
            <a:endParaRPr lang="de-DE" dirty="0"/>
          </a:p>
        </p:txBody>
      </p:sp>
      <p:sp>
        <p:nvSpPr>
          <p:cNvPr id="3" name="Tartalom helye 2"/>
          <p:cNvSpPr>
            <a:spLocks noGrp="1"/>
          </p:cNvSpPr>
          <p:nvPr>
            <p:ph idx="1"/>
          </p:nvPr>
        </p:nvSpPr>
        <p:spPr>
          <a:xfrm>
            <a:off x="192505" y="702644"/>
            <a:ext cx="11896825" cy="867364"/>
          </a:xfrm>
        </p:spPr>
        <p:txBody>
          <a:bodyPr>
            <a:normAutofit lnSpcReduction="10000"/>
          </a:bodyPr>
          <a:lstStyle/>
          <a:p>
            <a:pPr marL="0" indent="0" algn="just">
              <a:lnSpc>
                <a:spcPct val="120000"/>
              </a:lnSpc>
              <a:buNone/>
            </a:pPr>
            <a:r>
              <a:rPr lang="hu-HU" sz="2300" dirty="0"/>
              <a:t>The WHO </a:t>
            </a:r>
            <a:r>
              <a:rPr lang="en-US" sz="2300" dirty="0"/>
              <a:t>defines the health sector as</a:t>
            </a:r>
            <a:r>
              <a:rPr lang="hu-HU" sz="2300" dirty="0"/>
              <a:t> </a:t>
            </a:r>
            <a:r>
              <a:rPr lang="en-US" sz="2300" dirty="0"/>
              <a:t>all organizations, institutions, and resources that are devoted to producing health actions. </a:t>
            </a:r>
            <a:endParaRPr lang="de-DE" sz="2400" dirty="0"/>
          </a:p>
        </p:txBody>
      </p:sp>
      <p:pic>
        <p:nvPicPr>
          <p:cNvPr id="4" name="Kép 3"/>
          <p:cNvPicPr>
            <a:picLocks noChangeAspect="1"/>
          </p:cNvPicPr>
          <p:nvPr/>
        </p:nvPicPr>
        <p:blipFill>
          <a:blip r:embed="rId2"/>
          <a:stretch>
            <a:fillRect/>
          </a:stretch>
        </p:blipFill>
        <p:spPr>
          <a:xfrm>
            <a:off x="2182485" y="1570008"/>
            <a:ext cx="9906846" cy="3993395"/>
          </a:xfrm>
          <a:prstGeom prst="rect">
            <a:avLst/>
          </a:prstGeom>
          <a:ln w="6350">
            <a:solidFill>
              <a:schemeClr val="bg1">
                <a:lumMod val="50000"/>
              </a:schemeClr>
            </a:solidFill>
          </a:ln>
        </p:spPr>
      </p:pic>
      <p:sp>
        <p:nvSpPr>
          <p:cNvPr id="5" name="Téglalap 4"/>
          <p:cNvSpPr/>
          <p:nvPr/>
        </p:nvSpPr>
        <p:spPr>
          <a:xfrm>
            <a:off x="2116396" y="5375042"/>
            <a:ext cx="3887603" cy="230832"/>
          </a:xfrm>
          <a:prstGeom prst="rect">
            <a:avLst/>
          </a:prstGeom>
        </p:spPr>
        <p:txBody>
          <a:bodyPr wrap="none">
            <a:spAutoFit/>
          </a:bodyPr>
          <a:lstStyle/>
          <a:p>
            <a:r>
              <a:rPr lang="hu-HU" sz="900" dirty="0" err="1">
                <a:solidFill>
                  <a:schemeClr val="bg1">
                    <a:lumMod val="50000"/>
                  </a:schemeClr>
                </a:solidFill>
              </a:rPr>
              <a:t>Source</a:t>
            </a:r>
            <a:r>
              <a:rPr lang="hu-HU" sz="900" dirty="0">
                <a:solidFill>
                  <a:schemeClr val="bg1">
                    <a:lumMod val="50000"/>
                  </a:schemeClr>
                </a:solidFill>
              </a:rPr>
              <a:t>: </a:t>
            </a:r>
            <a:r>
              <a:rPr lang="en-US" sz="900" dirty="0">
                <a:solidFill>
                  <a:schemeClr val="bg1">
                    <a:lumMod val="50000"/>
                  </a:schemeClr>
                </a:solidFill>
              </a:rPr>
              <a:t>MONITORING THE BUILDING BLOCKS OF HEALTH SYSTEMS</a:t>
            </a:r>
            <a:r>
              <a:rPr lang="hu-HU" sz="900" dirty="0">
                <a:solidFill>
                  <a:schemeClr val="bg1">
                    <a:lumMod val="50000"/>
                  </a:schemeClr>
                </a:solidFill>
              </a:rPr>
              <a:t>, WHO, 2010</a:t>
            </a:r>
            <a:endParaRPr lang="de-DE" sz="900" dirty="0">
              <a:solidFill>
                <a:schemeClr val="bg1">
                  <a:lumMod val="50000"/>
                </a:schemeClr>
              </a:solidFill>
            </a:endParaRPr>
          </a:p>
        </p:txBody>
      </p:sp>
      <p:sp>
        <p:nvSpPr>
          <p:cNvPr id="6" name="Téglalap 5"/>
          <p:cNvSpPr/>
          <p:nvPr/>
        </p:nvSpPr>
        <p:spPr>
          <a:xfrm>
            <a:off x="192505" y="5541582"/>
            <a:ext cx="11896826" cy="851515"/>
          </a:xfrm>
          <a:prstGeom prst="rect">
            <a:avLst/>
          </a:prstGeom>
        </p:spPr>
        <p:txBody>
          <a:bodyPr wrap="square">
            <a:spAutoFit/>
          </a:bodyPr>
          <a:lstStyle/>
          <a:p>
            <a:pPr algn="r">
              <a:lnSpc>
                <a:spcPct val="110000"/>
              </a:lnSpc>
            </a:pPr>
            <a:r>
              <a:rPr lang="en-US" sz="2300" dirty="0"/>
              <a:t>A health action is defined as any effort, whether personal healthcare, public health service or</a:t>
            </a:r>
            <a:r>
              <a:rPr lang="hu-HU" sz="2300" dirty="0"/>
              <a:t/>
            </a:r>
            <a:br>
              <a:rPr lang="hu-HU" sz="2300" dirty="0"/>
            </a:br>
            <a:r>
              <a:rPr lang="en-US" sz="2300" dirty="0" err="1"/>
              <a:t>intersectoral</a:t>
            </a:r>
            <a:r>
              <a:rPr lang="en-US" sz="2300" dirty="0"/>
              <a:t> initiative, whose primary purpose is to improve health</a:t>
            </a:r>
            <a:r>
              <a:rPr lang="hu-HU" sz="2300" dirty="0"/>
              <a:t>.</a:t>
            </a:r>
            <a:r>
              <a:rPr lang="en-US" sz="2300" dirty="0"/>
              <a:t> </a:t>
            </a:r>
            <a:endParaRPr lang="de-DE" sz="2300" dirty="0"/>
          </a:p>
        </p:txBody>
      </p:sp>
    </p:spTree>
    <p:extLst>
      <p:ext uri="{BB962C8B-B14F-4D97-AF65-F5344CB8AC3E}">
        <p14:creationId xmlns:p14="http://schemas.microsoft.com/office/powerpoint/2010/main" val="2746634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06116"/>
          </a:xfrm>
        </p:spPr>
        <p:txBody>
          <a:bodyPr>
            <a:normAutofit/>
          </a:bodyPr>
          <a:lstStyle/>
          <a:p>
            <a:r>
              <a:rPr lang="hu-HU" sz="3400" dirty="0" err="1"/>
              <a:t>Rationale</a:t>
            </a:r>
            <a:r>
              <a:rPr lang="hu-HU" sz="3400" dirty="0"/>
              <a:t> of </a:t>
            </a:r>
            <a:r>
              <a:rPr lang="hu-HU" sz="3400" dirty="0" err="1"/>
              <a:t>greening</a:t>
            </a:r>
            <a:r>
              <a:rPr lang="hu-HU" sz="3400" dirty="0"/>
              <a:t> </a:t>
            </a:r>
            <a:r>
              <a:rPr lang="hu-HU" sz="3400" dirty="0" err="1"/>
              <a:t>healthcare</a:t>
            </a:r>
            <a:r>
              <a:rPr lang="hu-HU" sz="3400" dirty="0"/>
              <a:t> </a:t>
            </a:r>
            <a:r>
              <a:rPr lang="hu-HU" sz="3400" dirty="0" err="1"/>
              <a:t>system</a:t>
            </a:r>
            <a:endParaRPr lang="hu-HU" sz="3400" dirty="0"/>
          </a:p>
        </p:txBody>
      </p:sp>
      <p:sp>
        <p:nvSpPr>
          <p:cNvPr id="3" name="Tartalom helye 2"/>
          <p:cNvSpPr>
            <a:spLocks noGrp="1"/>
          </p:cNvSpPr>
          <p:nvPr>
            <p:ph idx="1"/>
          </p:nvPr>
        </p:nvSpPr>
        <p:spPr>
          <a:xfrm>
            <a:off x="362309" y="1138686"/>
            <a:ext cx="11464506" cy="5166985"/>
          </a:xfrm>
        </p:spPr>
        <p:txBody>
          <a:bodyPr>
            <a:normAutofit/>
          </a:bodyPr>
          <a:lstStyle/>
          <a:p>
            <a:pPr marL="0" indent="0">
              <a:buNone/>
            </a:pPr>
            <a:r>
              <a:rPr lang="en-US" sz="2400" dirty="0"/>
              <a:t>Climate change confronts the healthcare sector with a dual challenge</a:t>
            </a:r>
            <a:r>
              <a:rPr lang="hu-HU" sz="2400" dirty="0"/>
              <a:t>:</a:t>
            </a:r>
          </a:p>
          <a:p>
            <a:pPr lvl="1" algn="just">
              <a:lnSpc>
                <a:spcPct val="130000"/>
              </a:lnSpc>
              <a:buFont typeface="Symbol" panose="05050102010706020507" pitchFamily="18" charset="2"/>
              <a:buChar char="-"/>
            </a:pPr>
            <a:r>
              <a:rPr lang="en-US" sz="2200" dirty="0"/>
              <a:t>Accumulating climate impacts</a:t>
            </a:r>
            <a:r>
              <a:rPr lang="hu-HU" sz="2200" dirty="0"/>
              <a:t> </a:t>
            </a:r>
            <a:r>
              <a:rPr lang="en-US" sz="2200" dirty="0"/>
              <a:t>are putting an increased burden on the service provision of already stressed healthcare systems in</a:t>
            </a:r>
            <a:r>
              <a:rPr lang="hu-HU" sz="2200" dirty="0"/>
              <a:t> </a:t>
            </a:r>
            <a:r>
              <a:rPr lang="en-US" sz="2200" dirty="0"/>
              <a:t>many regions of the world.</a:t>
            </a:r>
            <a:r>
              <a:rPr lang="hu-HU" sz="2200" dirty="0"/>
              <a:t> </a:t>
            </a:r>
          </a:p>
          <a:p>
            <a:pPr lvl="1" algn="just">
              <a:lnSpc>
                <a:spcPct val="130000"/>
              </a:lnSpc>
              <a:buFont typeface="Symbol" panose="05050102010706020507" pitchFamily="18" charset="2"/>
              <a:buChar char="-"/>
            </a:pPr>
            <a:r>
              <a:rPr lang="hu-HU" sz="2200" dirty="0"/>
              <a:t>A</a:t>
            </a:r>
            <a:r>
              <a:rPr lang="en-US" sz="2200" dirty="0"/>
              <a:t>t the same time, the Paris agreement requires rapid </a:t>
            </a:r>
            <a:r>
              <a:rPr lang="hu-HU" sz="2200" dirty="0" err="1"/>
              <a:t>greenhouse</a:t>
            </a:r>
            <a:r>
              <a:rPr lang="hu-HU" sz="2200" dirty="0"/>
              <a:t> </a:t>
            </a:r>
            <a:r>
              <a:rPr lang="hu-HU" sz="2200" dirty="0" err="1"/>
              <a:t>gas</a:t>
            </a:r>
            <a:r>
              <a:rPr lang="hu-HU" sz="2200" dirty="0"/>
              <a:t> (GHG) </a:t>
            </a:r>
            <a:r>
              <a:rPr lang="en-US" sz="2200" dirty="0"/>
              <a:t>emission reductions</a:t>
            </a:r>
            <a:r>
              <a:rPr lang="hu-HU" sz="2200" dirty="0"/>
              <a:t> </a:t>
            </a:r>
            <a:r>
              <a:rPr lang="en-US" sz="2200" dirty="0"/>
              <a:t>in all sectors</a:t>
            </a:r>
            <a:r>
              <a:rPr lang="hu-HU" sz="2200" dirty="0"/>
              <a:t> </a:t>
            </a:r>
            <a:r>
              <a:rPr lang="en-US" sz="2200" dirty="0"/>
              <a:t>of the global economy to stay well below the 2 °C</a:t>
            </a:r>
            <a:r>
              <a:rPr lang="hu-HU" sz="2200" dirty="0"/>
              <a:t> </a:t>
            </a:r>
            <a:r>
              <a:rPr lang="en-US" sz="2200" dirty="0"/>
              <a:t>target.</a:t>
            </a:r>
            <a:endParaRPr lang="hu-HU" sz="2200" dirty="0"/>
          </a:p>
          <a:p>
            <a:pPr marL="0" indent="0" algn="just">
              <a:lnSpc>
                <a:spcPct val="120000"/>
              </a:lnSpc>
              <a:spcBef>
                <a:spcPts val="2000"/>
              </a:spcBef>
              <a:buNone/>
            </a:pPr>
            <a:r>
              <a:rPr lang="en-US" sz="2400" dirty="0"/>
              <a:t>In the healthcare sector, as in other service</a:t>
            </a:r>
            <a:r>
              <a:rPr lang="hu-HU" sz="2400" dirty="0"/>
              <a:t> </a:t>
            </a:r>
            <a:r>
              <a:rPr lang="en-US" sz="2400" dirty="0"/>
              <a:t>sectors in general, direct </a:t>
            </a:r>
            <a:r>
              <a:rPr lang="hu-HU" sz="2400" dirty="0"/>
              <a:t>e</a:t>
            </a:r>
            <a:r>
              <a:rPr lang="en-US" sz="2400" dirty="0"/>
              <a:t>missions are relatively</a:t>
            </a:r>
            <a:r>
              <a:rPr lang="hu-HU" sz="2400" dirty="0"/>
              <a:t> </a:t>
            </a:r>
            <a:r>
              <a:rPr lang="en-US" sz="2400" dirty="0"/>
              <a:t>low compared to other sectors. </a:t>
            </a:r>
            <a:endParaRPr lang="hu-HU" sz="2400" dirty="0"/>
          </a:p>
          <a:p>
            <a:pPr marL="0" indent="0" algn="just">
              <a:lnSpc>
                <a:spcPct val="120000"/>
              </a:lnSpc>
              <a:spcBef>
                <a:spcPts val="2000"/>
              </a:spcBef>
              <a:buNone/>
            </a:pPr>
            <a:r>
              <a:rPr lang="en-US" sz="2400" dirty="0"/>
              <a:t>The emissions </a:t>
            </a:r>
            <a:r>
              <a:rPr lang="hu-HU" sz="2400" dirty="0"/>
              <a:t>a</a:t>
            </a:r>
            <a:r>
              <a:rPr lang="en-US" sz="2400" dirty="0"/>
              <a:t>long</a:t>
            </a:r>
            <a:r>
              <a:rPr lang="hu-HU" sz="2400" dirty="0"/>
              <a:t> </a:t>
            </a:r>
            <a:r>
              <a:rPr lang="en-US" sz="2400" dirty="0"/>
              <a:t>the supply chain, induced by purchases of goods and</a:t>
            </a:r>
            <a:r>
              <a:rPr lang="hu-HU" sz="2400" dirty="0"/>
              <a:t> </a:t>
            </a:r>
            <a:r>
              <a:rPr lang="en-US" sz="2400" dirty="0"/>
              <a:t>services by the healthcare sector, can account, however,</a:t>
            </a:r>
            <a:r>
              <a:rPr lang="hu-HU" sz="2400" dirty="0"/>
              <a:t> </a:t>
            </a:r>
            <a:r>
              <a:rPr lang="en-US" sz="2400" dirty="0"/>
              <a:t>for a significant share of the national CO</a:t>
            </a:r>
            <a:r>
              <a:rPr lang="en-US" sz="2400" baseline="-25000" dirty="0"/>
              <a:t>2</a:t>
            </a:r>
            <a:r>
              <a:rPr lang="en-US" sz="2400" dirty="0"/>
              <a:t> footprint</a:t>
            </a:r>
            <a:r>
              <a:rPr lang="hu-HU" sz="2400" dirty="0"/>
              <a:t>.</a:t>
            </a:r>
          </a:p>
          <a:p>
            <a:pPr marL="0" indent="0" algn="just">
              <a:lnSpc>
                <a:spcPct val="120000"/>
              </a:lnSpc>
              <a:spcBef>
                <a:spcPts val="2000"/>
              </a:spcBef>
              <a:buNone/>
            </a:pPr>
            <a:endParaRPr lang="hu-HU" sz="2400" dirty="0"/>
          </a:p>
          <a:p>
            <a:pPr lvl="1">
              <a:buFont typeface="Symbol" panose="05050102010706020507" pitchFamily="18" charset="2"/>
              <a:buChar char="-"/>
            </a:pPr>
            <a:endParaRPr lang="hu-HU" dirty="0"/>
          </a:p>
        </p:txBody>
      </p:sp>
    </p:spTree>
    <p:extLst>
      <p:ext uri="{BB962C8B-B14F-4D97-AF65-F5344CB8AC3E}">
        <p14:creationId xmlns:p14="http://schemas.microsoft.com/office/powerpoint/2010/main" val="337009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83827"/>
            <a:ext cx="11896826" cy="979081"/>
          </a:xfrm>
        </p:spPr>
        <p:txBody>
          <a:bodyPr>
            <a:noAutofit/>
          </a:bodyPr>
          <a:lstStyle/>
          <a:p>
            <a:r>
              <a:rPr lang="hu-HU" sz="2800" dirty="0" err="1"/>
              <a:t>Definitions</a:t>
            </a:r>
            <a:r>
              <a:rPr lang="hu-HU" sz="2800" dirty="0"/>
              <a:t> of </a:t>
            </a:r>
            <a:r>
              <a:rPr lang="en-US" sz="2800" dirty="0"/>
              <a:t>GHG sources and activities along the value chain by scopes</a:t>
            </a:r>
            <a:r>
              <a:rPr lang="hu-HU" sz="2800" dirty="0"/>
              <a:t/>
            </a:r>
            <a:br>
              <a:rPr lang="hu-HU" sz="2800" dirty="0"/>
            </a:br>
            <a:r>
              <a:rPr lang="en-US" sz="2800" dirty="0"/>
              <a:t>for various sectors </a:t>
            </a:r>
            <a:endParaRPr lang="de-DE" sz="2800" dirty="0"/>
          </a:p>
        </p:txBody>
      </p:sp>
      <p:sp>
        <p:nvSpPr>
          <p:cNvPr id="3" name="Tartalom helye 2"/>
          <p:cNvSpPr>
            <a:spLocks noGrp="1"/>
          </p:cNvSpPr>
          <p:nvPr>
            <p:ph idx="1"/>
          </p:nvPr>
        </p:nvSpPr>
        <p:spPr>
          <a:xfrm>
            <a:off x="828135" y="1656272"/>
            <a:ext cx="10964173" cy="4735562"/>
          </a:xfrm>
        </p:spPr>
        <p:txBody>
          <a:bodyPr>
            <a:normAutofit/>
          </a:bodyPr>
          <a:lstStyle/>
          <a:p>
            <a:pPr marL="0" indent="0">
              <a:buNone/>
            </a:pPr>
            <a:r>
              <a:rPr lang="fr-FR" sz="2600" b="1" i="1" dirty="0"/>
              <a:t>Scope </a:t>
            </a:r>
            <a:r>
              <a:rPr lang="hu-HU" sz="2600" b="1" i="1" dirty="0"/>
              <a:t>1</a:t>
            </a:r>
            <a:r>
              <a:rPr lang="fr-FR" sz="2600" b="1" i="1" dirty="0"/>
              <a:t>: </a:t>
            </a:r>
            <a:r>
              <a:rPr lang="de-DE" sz="2600" b="1" i="1" dirty="0" err="1"/>
              <a:t>Electricity</a:t>
            </a:r>
            <a:r>
              <a:rPr lang="de-DE" sz="2600" b="1" i="1" dirty="0"/>
              <a:t> </a:t>
            </a:r>
            <a:r>
              <a:rPr lang="de-DE" sz="2600" b="1" i="1" dirty="0" err="1"/>
              <a:t>indirect</a:t>
            </a:r>
            <a:r>
              <a:rPr lang="de-DE" sz="2600" b="1" i="1" dirty="0"/>
              <a:t> GHG </a:t>
            </a:r>
            <a:r>
              <a:rPr lang="de-DE" sz="2600" b="1" i="1" dirty="0" err="1" smtClean="0"/>
              <a:t>emissions</a:t>
            </a:r>
            <a:endParaRPr lang="hu-HU" sz="2600" b="1" i="1" dirty="0" smtClean="0"/>
          </a:p>
          <a:p>
            <a:pPr marL="0" indent="0">
              <a:buNone/>
            </a:pPr>
            <a:endParaRPr lang="hu-HU" sz="2600" b="1" i="1" dirty="0"/>
          </a:p>
          <a:p>
            <a:pPr marL="0" indent="0">
              <a:buNone/>
            </a:pPr>
            <a:r>
              <a:rPr lang="fr-FR" sz="2800" b="1" i="1" dirty="0"/>
              <a:t>Scope </a:t>
            </a:r>
            <a:r>
              <a:rPr lang="hu-HU" sz="2800" b="1" i="1" dirty="0"/>
              <a:t>2</a:t>
            </a:r>
            <a:r>
              <a:rPr lang="fr-FR" sz="2800" b="1" i="1" dirty="0"/>
              <a:t>: </a:t>
            </a:r>
            <a:r>
              <a:rPr lang="hu-HU" sz="2800" b="1" i="1" dirty="0"/>
              <a:t>Ind</a:t>
            </a:r>
            <a:r>
              <a:rPr lang="fr-FR" sz="2800" b="1" i="1" dirty="0"/>
              <a:t>irect GHG </a:t>
            </a:r>
            <a:r>
              <a:rPr lang="fr-FR" sz="2800" b="1" i="1" dirty="0" smtClean="0"/>
              <a:t>emissions</a:t>
            </a:r>
            <a:endParaRPr lang="hu-HU" sz="2800" b="1" i="1" dirty="0" smtClean="0"/>
          </a:p>
          <a:p>
            <a:pPr marL="0" indent="0">
              <a:buNone/>
            </a:pPr>
            <a:endParaRPr lang="hu-HU" sz="2800" b="1" i="1" dirty="0"/>
          </a:p>
          <a:p>
            <a:pPr marL="0" indent="0">
              <a:buNone/>
            </a:pPr>
            <a:r>
              <a:rPr lang="fr-FR" sz="2800" b="1" i="1" dirty="0"/>
              <a:t>Scope </a:t>
            </a:r>
            <a:r>
              <a:rPr lang="hu-HU" sz="2800" b="1" i="1" dirty="0"/>
              <a:t>3</a:t>
            </a:r>
            <a:r>
              <a:rPr lang="fr-FR" sz="2800" b="1" i="1" dirty="0"/>
              <a:t>: </a:t>
            </a:r>
            <a:r>
              <a:rPr lang="hu-HU" sz="2800" b="1" i="1" dirty="0"/>
              <a:t>Ind</a:t>
            </a:r>
            <a:r>
              <a:rPr lang="fr-FR" sz="2800" b="1" i="1" dirty="0"/>
              <a:t>irect GHG emissions</a:t>
            </a:r>
            <a:endParaRPr lang="hu-HU" sz="2800" b="1" i="1" dirty="0"/>
          </a:p>
          <a:p>
            <a:pPr marL="0" indent="0">
              <a:buNone/>
            </a:pPr>
            <a:endParaRPr lang="hu-HU" sz="2800" b="1" i="1" dirty="0"/>
          </a:p>
          <a:p>
            <a:pPr marL="0" indent="0">
              <a:buNone/>
            </a:pPr>
            <a:endParaRPr lang="hu-HU" sz="2600" b="1" i="1" dirty="0"/>
          </a:p>
        </p:txBody>
      </p:sp>
    </p:spTree>
    <p:extLst>
      <p:ext uri="{BB962C8B-B14F-4D97-AF65-F5344CB8AC3E}">
        <p14:creationId xmlns:p14="http://schemas.microsoft.com/office/powerpoint/2010/main" val="3834443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4189714" cy="1762055"/>
          </a:xfrm>
        </p:spPr>
        <p:txBody>
          <a:bodyPr>
            <a:normAutofit/>
          </a:bodyPr>
          <a:lstStyle/>
          <a:p>
            <a:r>
              <a:rPr lang="en-US" dirty="0"/>
              <a:t>GHG sources</a:t>
            </a:r>
            <a:r>
              <a:rPr lang="hu-HU" dirty="0"/>
              <a:t/>
            </a:r>
            <a:br>
              <a:rPr lang="hu-HU" dirty="0"/>
            </a:br>
            <a:r>
              <a:rPr lang="en-US" dirty="0"/>
              <a:t>and activities</a:t>
            </a:r>
            <a:endParaRPr lang="de-DE" dirty="0"/>
          </a:p>
        </p:txBody>
      </p:sp>
      <p:grpSp>
        <p:nvGrpSpPr>
          <p:cNvPr id="6" name="Csoportba foglalás 5"/>
          <p:cNvGrpSpPr/>
          <p:nvPr/>
        </p:nvGrpSpPr>
        <p:grpSpPr>
          <a:xfrm>
            <a:off x="2924174" y="71984"/>
            <a:ext cx="9147904" cy="6221133"/>
            <a:chOff x="2924174" y="71984"/>
            <a:chExt cx="9147904" cy="6221133"/>
          </a:xfrm>
        </p:grpSpPr>
        <p:sp>
          <p:nvSpPr>
            <p:cNvPr id="5" name="Téglalap 4"/>
            <p:cNvSpPr/>
            <p:nvPr/>
          </p:nvSpPr>
          <p:spPr>
            <a:xfrm>
              <a:off x="2924174" y="6128885"/>
              <a:ext cx="9147903" cy="164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Kép 3"/>
            <p:cNvPicPr>
              <a:picLocks noChangeAspect="1"/>
            </p:cNvPicPr>
            <p:nvPr/>
          </p:nvPicPr>
          <p:blipFill rotWithShape="1">
            <a:blip r:embed="rId2"/>
            <a:srcRect l="3713" r="1940"/>
            <a:stretch/>
          </p:blipFill>
          <p:spPr>
            <a:xfrm>
              <a:off x="2924175" y="71984"/>
              <a:ext cx="9147903" cy="6071325"/>
            </a:xfrm>
            <a:prstGeom prst="rect">
              <a:avLst/>
            </a:prstGeom>
            <a:ln>
              <a:noFill/>
            </a:ln>
          </p:spPr>
        </p:pic>
      </p:grpSp>
      <p:sp>
        <p:nvSpPr>
          <p:cNvPr id="3" name="Téglalap 2"/>
          <p:cNvSpPr/>
          <p:nvPr/>
        </p:nvSpPr>
        <p:spPr>
          <a:xfrm>
            <a:off x="2843152" y="6097009"/>
            <a:ext cx="1531188" cy="215444"/>
          </a:xfrm>
          <a:prstGeom prst="rect">
            <a:avLst/>
          </a:prstGeom>
        </p:spPr>
        <p:txBody>
          <a:bodyPr wrap="none">
            <a:spAutoFit/>
          </a:bodyPr>
          <a:lstStyle/>
          <a:p>
            <a:r>
              <a:rPr lang="hu-HU" sz="800" dirty="0" err="1">
                <a:solidFill>
                  <a:schemeClr val="bg1">
                    <a:lumMod val="50000"/>
                  </a:schemeClr>
                </a:solidFill>
              </a:rPr>
              <a:t>Source</a:t>
            </a:r>
            <a:r>
              <a:rPr lang="hu-HU" sz="800" dirty="0">
                <a:solidFill>
                  <a:schemeClr val="bg1">
                    <a:lumMod val="50000"/>
                  </a:schemeClr>
                </a:solidFill>
              </a:rPr>
              <a:t>: </a:t>
            </a:r>
            <a:r>
              <a:rPr lang="de-DE" sz="800" dirty="0">
                <a:solidFill>
                  <a:schemeClr val="bg1">
                    <a:lumMod val="50000"/>
                  </a:schemeClr>
                </a:solidFill>
              </a:rPr>
              <a:t>ISBN 978-1-56973-772-9</a:t>
            </a:r>
          </a:p>
        </p:txBody>
      </p:sp>
    </p:spTree>
    <p:extLst>
      <p:ext uri="{BB962C8B-B14F-4D97-AF65-F5344CB8AC3E}">
        <p14:creationId xmlns:p14="http://schemas.microsoft.com/office/powerpoint/2010/main" val="1040844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153009"/>
            <a:ext cx="3956801" cy="1244469"/>
          </a:xfrm>
        </p:spPr>
        <p:txBody>
          <a:bodyPr>
            <a:noAutofit/>
          </a:bodyPr>
          <a:lstStyle/>
          <a:p>
            <a:pPr>
              <a:lnSpc>
                <a:spcPct val="110000"/>
              </a:lnSpc>
            </a:pPr>
            <a:r>
              <a:rPr lang="hu-HU" sz="3400" dirty="0"/>
              <a:t>Carbon Footprints of Healthcare Systems</a:t>
            </a:r>
            <a:endParaRPr lang="de-DE" sz="3400" dirty="0"/>
          </a:p>
        </p:txBody>
      </p:sp>
      <p:sp>
        <p:nvSpPr>
          <p:cNvPr id="3" name="Tartalom helye 2"/>
          <p:cNvSpPr>
            <a:spLocks noGrp="1"/>
          </p:cNvSpPr>
          <p:nvPr>
            <p:ph idx="1"/>
          </p:nvPr>
        </p:nvSpPr>
        <p:spPr>
          <a:xfrm>
            <a:off x="-19250" y="6217919"/>
            <a:ext cx="3801979" cy="184005"/>
          </a:xfrm>
        </p:spPr>
        <p:txBody>
          <a:bodyPr>
            <a:normAutofit fontScale="32500" lnSpcReduction="20000"/>
          </a:bodyPr>
          <a:lstStyle/>
          <a:p>
            <a:pPr marL="0" indent="0">
              <a:buNone/>
            </a:pPr>
            <a:r>
              <a:rPr lang="hu-HU" dirty="0" err="1"/>
              <a:t>Source</a:t>
            </a:r>
            <a:r>
              <a:rPr lang="hu-HU" dirty="0"/>
              <a:t>: </a:t>
            </a:r>
            <a:r>
              <a:rPr lang="de-DE" dirty="0"/>
              <a:t>https://doi.org/10.1088/1748-9326/ab19e1</a:t>
            </a:r>
          </a:p>
        </p:txBody>
      </p:sp>
      <p:pic>
        <p:nvPicPr>
          <p:cNvPr id="4" name="Kép 3"/>
          <p:cNvPicPr>
            <a:picLocks noChangeAspect="1"/>
          </p:cNvPicPr>
          <p:nvPr/>
        </p:nvPicPr>
        <p:blipFill>
          <a:blip r:embed="rId2"/>
          <a:stretch>
            <a:fillRect/>
          </a:stretch>
        </p:blipFill>
        <p:spPr>
          <a:xfrm>
            <a:off x="4411318" y="183586"/>
            <a:ext cx="7701253" cy="6019994"/>
          </a:xfrm>
          <a:prstGeom prst="rect">
            <a:avLst/>
          </a:prstGeom>
          <a:ln w="6350">
            <a:solidFill>
              <a:schemeClr val="bg1">
                <a:lumMod val="50000"/>
              </a:schemeClr>
            </a:solidFill>
          </a:ln>
        </p:spPr>
      </p:pic>
      <p:sp>
        <p:nvSpPr>
          <p:cNvPr id="6" name="Téglalap 5"/>
          <p:cNvSpPr/>
          <p:nvPr/>
        </p:nvSpPr>
        <p:spPr>
          <a:xfrm>
            <a:off x="97614" y="2674660"/>
            <a:ext cx="4209164" cy="2123658"/>
          </a:xfrm>
          <a:prstGeom prst="rect">
            <a:avLst/>
          </a:prstGeom>
        </p:spPr>
        <p:txBody>
          <a:bodyPr wrap="square">
            <a:spAutoFit/>
          </a:bodyPr>
          <a:lstStyle/>
          <a:p>
            <a:pPr algn="just">
              <a:lnSpc>
                <a:spcPct val="120000"/>
              </a:lnSpc>
              <a:spcBef>
                <a:spcPts val="2000"/>
              </a:spcBef>
            </a:pPr>
            <a:r>
              <a:rPr lang="en-US" sz="2200" dirty="0"/>
              <a:t>Calculating a carbon footprint allows organizations to understand the environmental impact of their activities and identify areas for emission reductions. </a:t>
            </a:r>
            <a:endParaRPr lang="hu-HU" sz="2200" dirty="0"/>
          </a:p>
        </p:txBody>
      </p:sp>
    </p:spTree>
    <p:extLst>
      <p:ext uri="{BB962C8B-B14F-4D97-AF65-F5344CB8AC3E}">
        <p14:creationId xmlns:p14="http://schemas.microsoft.com/office/powerpoint/2010/main" val="2120264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3400" dirty="0"/>
              <a:t>Reducing Carbon Footprints of Healthcare Systems</a:t>
            </a:r>
          </a:p>
        </p:txBody>
      </p:sp>
      <p:sp>
        <p:nvSpPr>
          <p:cNvPr id="3" name="Tartalom helye 2"/>
          <p:cNvSpPr>
            <a:spLocks noGrp="1"/>
          </p:cNvSpPr>
          <p:nvPr>
            <p:ph idx="1"/>
          </p:nvPr>
        </p:nvSpPr>
        <p:spPr>
          <a:xfrm>
            <a:off x="192505" y="934775"/>
            <a:ext cx="11556672" cy="5370897"/>
          </a:xfrm>
        </p:spPr>
        <p:txBody>
          <a:bodyPr>
            <a:normAutofit/>
          </a:bodyPr>
          <a:lstStyle/>
          <a:p>
            <a:pPr marL="0" indent="0" algn="just">
              <a:lnSpc>
                <a:spcPct val="120000"/>
              </a:lnSpc>
              <a:buNone/>
            </a:pPr>
            <a:r>
              <a:rPr lang="en-US" dirty="0"/>
              <a:t>The carbon footprint can be reduced by the use of appropriate low-carbon technology for care</a:t>
            </a:r>
            <a:r>
              <a:rPr lang="hu-HU" dirty="0"/>
              <a:t> such as:</a:t>
            </a:r>
          </a:p>
          <a:p>
            <a:pPr lvl="1" algn="just">
              <a:lnSpc>
                <a:spcPct val="120000"/>
              </a:lnSpc>
              <a:buFont typeface="Symbol" panose="05050102010706020507" pitchFamily="18" charset="2"/>
              <a:buChar char=""/>
            </a:pPr>
            <a:r>
              <a:rPr lang="en-US" dirty="0"/>
              <a:t>low-carbon or net zero emissions building design and construction; </a:t>
            </a:r>
            <a:endParaRPr lang="hu-HU" dirty="0"/>
          </a:p>
          <a:p>
            <a:pPr lvl="1" algn="just">
              <a:lnSpc>
                <a:spcPct val="120000"/>
              </a:lnSpc>
              <a:buFont typeface="Symbol" panose="05050102010706020507" pitchFamily="18" charset="2"/>
              <a:buChar char=""/>
            </a:pPr>
            <a:r>
              <a:rPr lang="en-US" dirty="0"/>
              <a:t>investment in renewable energy and energy efficiency; </a:t>
            </a:r>
            <a:endParaRPr lang="hu-HU" dirty="0"/>
          </a:p>
          <a:p>
            <a:pPr lvl="1" algn="just">
              <a:lnSpc>
                <a:spcPct val="120000"/>
              </a:lnSpc>
              <a:buFont typeface="Symbol" panose="05050102010706020507" pitchFamily="18" charset="2"/>
              <a:buChar char=""/>
            </a:pPr>
            <a:r>
              <a:rPr lang="en-US" dirty="0"/>
              <a:t>climate-smart cooling technologies; </a:t>
            </a:r>
            <a:endParaRPr lang="hu-HU" dirty="0"/>
          </a:p>
          <a:p>
            <a:pPr lvl="1" algn="just">
              <a:lnSpc>
                <a:spcPct val="120000"/>
              </a:lnSpc>
              <a:buFont typeface="Symbol" panose="05050102010706020507" pitchFamily="18" charset="2"/>
              <a:buChar char=""/>
            </a:pPr>
            <a:r>
              <a:rPr lang="en-US" dirty="0"/>
              <a:t>sustainable waste, water, and transport management; </a:t>
            </a:r>
            <a:endParaRPr lang="hu-HU" dirty="0"/>
          </a:p>
          <a:p>
            <a:pPr lvl="1" algn="just">
              <a:lnSpc>
                <a:spcPct val="120000"/>
              </a:lnSpc>
              <a:buFont typeface="Symbol" panose="05050102010706020507" pitchFamily="18" charset="2"/>
              <a:buChar char=""/>
            </a:pPr>
            <a:r>
              <a:rPr lang="en-US" dirty="0"/>
              <a:t>minimizing the use of high global warming potential </a:t>
            </a:r>
            <a:r>
              <a:rPr lang="en-US" dirty="0" err="1"/>
              <a:t>anaesthetic</a:t>
            </a:r>
            <a:r>
              <a:rPr lang="en-US" dirty="0"/>
              <a:t> gases; </a:t>
            </a:r>
            <a:endParaRPr lang="hu-HU" dirty="0"/>
          </a:p>
          <a:p>
            <a:pPr lvl="1" algn="just">
              <a:lnSpc>
                <a:spcPct val="120000"/>
              </a:lnSpc>
              <a:buFont typeface="Symbol" panose="05050102010706020507" pitchFamily="18" charset="2"/>
              <a:buChar char=""/>
            </a:pPr>
            <a:r>
              <a:rPr lang="hu-HU" dirty="0"/>
              <a:t>d</a:t>
            </a:r>
            <a:r>
              <a:rPr lang="en-US" dirty="0" err="1"/>
              <a:t>ecentralized</a:t>
            </a:r>
            <a:r>
              <a:rPr lang="en-US" dirty="0"/>
              <a:t> models of care </a:t>
            </a:r>
            <a:r>
              <a:rPr lang="hu-HU" dirty="0"/>
              <a:t>(</a:t>
            </a:r>
            <a:r>
              <a:rPr lang="en-US" dirty="0"/>
              <a:t>e</a:t>
            </a:r>
            <a:r>
              <a:rPr lang="hu-HU" dirty="0"/>
              <a:t>.g.</a:t>
            </a:r>
            <a:r>
              <a:rPr lang="en-US" dirty="0"/>
              <a:t> telemedicine</a:t>
            </a:r>
            <a:r>
              <a:rPr lang="hu-HU" dirty="0"/>
              <a:t>);</a:t>
            </a:r>
          </a:p>
          <a:p>
            <a:pPr lvl="1" algn="just">
              <a:lnSpc>
                <a:spcPct val="120000"/>
              </a:lnSpc>
              <a:buFont typeface="Symbol" panose="05050102010706020507" pitchFamily="18" charset="2"/>
              <a:buChar char=""/>
            </a:pPr>
            <a:r>
              <a:rPr lang="hu-HU" dirty="0"/>
              <a:t>building </a:t>
            </a:r>
            <a:r>
              <a:rPr lang="hu-HU" dirty="0" err="1"/>
              <a:t>resilient</a:t>
            </a:r>
            <a:r>
              <a:rPr lang="hu-HU" dirty="0"/>
              <a:t> and </a:t>
            </a:r>
            <a:r>
              <a:rPr lang="hu-HU" dirty="0" err="1"/>
              <a:t>healthier</a:t>
            </a:r>
            <a:r>
              <a:rPr lang="hu-HU" dirty="0"/>
              <a:t> </a:t>
            </a:r>
            <a:r>
              <a:rPr lang="hu-HU" dirty="0" err="1"/>
              <a:t>communities</a:t>
            </a:r>
            <a:r>
              <a:rPr lang="hu-HU" dirty="0"/>
              <a:t>.</a:t>
            </a:r>
          </a:p>
          <a:p>
            <a:pPr lvl="1" algn="just">
              <a:lnSpc>
                <a:spcPct val="120000"/>
              </a:lnSpc>
              <a:buFont typeface="Symbol" panose="05050102010706020507" pitchFamily="18" charset="2"/>
              <a:buChar char=""/>
            </a:pPr>
            <a:r>
              <a:rPr lang="en-US" dirty="0"/>
              <a:t>others.</a:t>
            </a:r>
            <a:endParaRPr lang="hu-HU" dirty="0"/>
          </a:p>
        </p:txBody>
      </p:sp>
    </p:spTree>
    <p:extLst>
      <p:ext uri="{BB962C8B-B14F-4D97-AF65-F5344CB8AC3E}">
        <p14:creationId xmlns:p14="http://schemas.microsoft.com/office/powerpoint/2010/main" val="2609942987"/>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82DF50-5969-4301-BE17-A756359C5266}">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2.xml><?xml version="1.0" encoding="utf-8"?>
<ds:datastoreItem xmlns:ds="http://schemas.openxmlformats.org/officeDocument/2006/customXml" ds:itemID="{72F60AE8-B22E-403A-9774-E75591027B25}"/>
</file>

<file path=customXml/itemProps3.xml><?xml version="1.0" encoding="utf-8"?>
<ds:datastoreItem xmlns:ds="http://schemas.openxmlformats.org/officeDocument/2006/customXml" ds:itemID="{EC840812-A85B-4288-8565-9C79DAD96B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65</TotalTime>
  <Words>1876</Words>
  <Application>Microsoft Office PowerPoint</Application>
  <PresentationFormat>Szélesvásznú</PresentationFormat>
  <Paragraphs>147</Paragraphs>
  <Slides>26</Slides>
  <Notes>7</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26</vt:i4>
      </vt:variant>
    </vt:vector>
  </HeadingPairs>
  <TitlesOfParts>
    <vt:vector size="32" baseType="lpstr">
      <vt:lpstr>Arial</vt:lpstr>
      <vt:lpstr>Calibri</vt:lpstr>
      <vt:lpstr>Garamond</vt:lpstr>
      <vt:lpstr>Symbol</vt:lpstr>
      <vt:lpstr>Times New Roman</vt:lpstr>
      <vt:lpstr>Office-téma</vt:lpstr>
      <vt:lpstr>Developing new curriculum outlines and learning materials on climate change's health impacts for medical schools 2021-2-HU01-KA220-HED-000050972</vt:lpstr>
      <vt:lpstr>Greening healthcare system, adaptation, inequalities</vt:lpstr>
      <vt:lpstr>Learning outcomes</vt:lpstr>
      <vt:lpstr>Healthcare System</vt:lpstr>
      <vt:lpstr>Rationale of greening healthcare system</vt:lpstr>
      <vt:lpstr>Definitions of GHG sources and activities along the value chain by scopes for various sectors </vt:lpstr>
      <vt:lpstr>GHG sources and activities</vt:lpstr>
      <vt:lpstr>Carbon Footprints of Healthcare Systems</vt:lpstr>
      <vt:lpstr>Reducing Carbon Footprints of Healthcare Systems</vt:lpstr>
      <vt:lpstr>Health inequalities</vt:lpstr>
      <vt:lpstr>Vulnerability</vt:lpstr>
      <vt:lpstr>Example of health vulnerability in the context of climate change:  Elderly are at increased risk from hotter summers and heat waves</vt:lpstr>
      <vt:lpstr>Example of health vulnerability in the context of climate change:  Elderly are at increased risk from pollen exposure</vt:lpstr>
      <vt:lpstr>Example of health vulnerability in the context of climate change: Increased air pollution-related health risk in association with social deprivation </vt:lpstr>
      <vt:lpstr>Example of health vulnerability in the context of climate change: Food borne dieseases and constraints on food production</vt:lpstr>
      <vt:lpstr>Example of health vulnerability in the context of climate change: Pressures on the healthcare system </vt:lpstr>
      <vt:lpstr>Climate justice</vt:lpstr>
      <vt:lpstr>Adaptation</vt:lpstr>
      <vt:lpstr>Potential for risk reduction through adaptation</vt:lpstr>
      <vt:lpstr>Key strategies for adapting to the health impacts of climate change</vt:lpstr>
      <vt:lpstr>Resilience and climate change’s healt impact </vt:lpstr>
      <vt:lpstr>Components for building climate resilient health systems</vt:lpstr>
      <vt:lpstr>Take-home messages</vt:lpstr>
      <vt:lpstr>Test your knowledge</vt:lpstr>
      <vt:lpstr>Further readings</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Greening healthcare system, adaptation, inequalities</dc:title>
  <dc:creator>Márovics Gergely Péter</dc:creator>
  <cp:lastModifiedBy>User</cp:lastModifiedBy>
  <cp:revision>27</cp:revision>
  <dcterms:created xsi:type="dcterms:W3CDTF">2023-07-11T12:02:52Z</dcterms:created>
  <dcterms:modified xsi:type="dcterms:W3CDTF">2025-04-22T12:49:00Z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