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4"/>
  </p:notesMasterIdLst>
  <p:sldIdLst>
    <p:sldId id="330" r:id="rId5"/>
    <p:sldId id="262" r:id="rId6"/>
    <p:sldId id="329" r:id="rId7"/>
    <p:sldId id="266" r:id="rId8"/>
    <p:sldId id="270" r:id="rId9"/>
    <p:sldId id="274" r:id="rId10"/>
    <p:sldId id="275" r:id="rId11"/>
    <p:sldId id="323" r:id="rId12"/>
    <p:sldId id="276" r:id="rId13"/>
    <p:sldId id="285" r:id="rId14"/>
    <p:sldId id="278" r:id="rId15"/>
    <p:sldId id="321" r:id="rId16"/>
    <p:sldId id="280" r:id="rId17"/>
    <p:sldId id="279" r:id="rId18"/>
    <p:sldId id="324" r:id="rId19"/>
    <p:sldId id="269" r:id="rId20"/>
    <p:sldId id="325" r:id="rId21"/>
    <p:sldId id="267" r:id="rId22"/>
    <p:sldId id="294" r:id="rId23"/>
    <p:sldId id="310" r:id="rId24"/>
    <p:sldId id="311" r:id="rId25"/>
    <p:sldId id="296" r:id="rId26"/>
    <p:sldId id="305" r:id="rId27"/>
    <p:sldId id="297" r:id="rId28"/>
    <p:sldId id="299" r:id="rId29"/>
    <p:sldId id="309" r:id="rId30"/>
    <p:sldId id="312" r:id="rId31"/>
    <p:sldId id="313" r:id="rId32"/>
    <p:sldId id="301" r:id="rId33"/>
    <p:sldId id="314" r:id="rId34"/>
    <p:sldId id="302" r:id="rId35"/>
    <p:sldId id="303" r:id="rId36"/>
    <p:sldId id="316" r:id="rId37"/>
    <p:sldId id="304" r:id="rId38"/>
    <p:sldId id="317" r:id="rId39"/>
    <p:sldId id="318" r:id="rId40"/>
    <p:sldId id="327" r:id="rId41"/>
    <p:sldId id="328" r:id="rId42"/>
    <p:sldId id="331" r:id="rId43"/>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C2455-9EE4-194D-A5D7-7F8C26050337}" v="17" dt="2023-07-11T09:09:34.5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4" autoAdjust="0"/>
    <p:restoredTop sz="95820"/>
  </p:normalViewPr>
  <p:slideViewPr>
    <p:cSldViewPr snapToGrid="0" showGuides="1">
      <p:cViewPr varScale="1">
        <p:scale>
          <a:sx n="99" d="100"/>
          <a:sy n="99" d="100"/>
        </p:scale>
        <p:origin x="96" y="360"/>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6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64C6F3-FF8C-CD41-9900-250A26EDE519}" type="datetimeFigureOut">
              <a:rPr lang="en-US" smtClean="0"/>
              <a:t>4/22/2025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5D8112-43C1-534F-8D30-36DA3C5DD8FD}" type="slidenum">
              <a:rPr lang="en-US" smtClean="0"/>
              <a:t>‹#›</a:t>
            </a:fld>
            <a:endParaRPr lang="en-US"/>
          </a:p>
        </p:txBody>
      </p:sp>
    </p:spTree>
    <p:extLst>
      <p:ext uri="{BB962C8B-B14F-4D97-AF65-F5344CB8AC3E}">
        <p14:creationId xmlns:p14="http://schemas.microsoft.com/office/powerpoint/2010/main" val="1311984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de-DE" dirty="0"/>
          </a:p>
        </p:txBody>
      </p:sp>
      <p:sp>
        <p:nvSpPr>
          <p:cNvPr id="4" name="Dia számának helye 3"/>
          <p:cNvSpPr>
            <a:spLocks noGrp="1"/>
          </p:cNvSpPr>
          <p:nvPr>
            <p:ph type="sldNum" sz="quarter" idx="10"/>
          </p:nvPr>
        </p:nvSpPr>
        <p:spPr/>
        <p:txBody>
          <a:bodyPr/>
          <a:lstStyle/>
          <a:p>
            <a:fld id="{F54AA1A7-F98A-4E1D-BFFB-4285D5EE406B}" type="slidenum">
              <a:rPr lang="de-DE" smtClean="0"/>
              <a:t>19</a:t>
            </a:fld>
            <a:endParaRPr lang="de-DE"/>
          </a:p>
        </p:txBody>
      </p:sp>
    </p:spTree>
    <p:extLst>
      <p:ext uri="{BB962C8B-B14F-4D97-AF65-F5344CB8AC3E}">
        <p14:creationId xmlns:p14="http://schemas.microsoft.com/office/powerpoint/2010/main" val="2558873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de-DE" dirty="0"/>
              <a:t>https://www.betterhealth.vic.gov.au/</a:t>
            </a:r>
          </a:p>
        </p:txBody>
      </p:sp>
      <p:sp>
        <p:nvSpPr>
          <p:cNvPr id="4" name="Dia számának helye 3"/>
          <p:cNvSpPr>
            <a:spLocks noGrp="1"/>
          </p:cNvSpPr>
          <p:nvPr>
            <p:ph type="sldNum" sz="quarter" idx="10"/>
          </p:nvPr>
        </p:nvSpPr>
        <p:spPr/>
        <p:txBody>
          <a:bodyPr/>
          <a:lstStyle/>
          <a:p>
            <a:fld id="{F54AA1A7-F98A-4E1D-BFFB-4285D5EE406B}" type="slidenum">
              <a:rPr lang="de-DE" smtClean="0"/>
              <a:t>24</a:t>
            </a:fld>
            <a:endParaRPr lang="de-DE"/>
          </a:p>
        </p:txBody>
      </p:sp>
    </p:spTree>
    <p:extLst>
      <p:ext uri="{BB962C8B-B14F-4D97-AF65-F5344CB8AC3E}">
        <p14:creationId xmlns:p14="http://schemas.microsoft.com/office/powerpoint/2010/main" val="1860132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de-DE" dirty="0"/>
              <a:t>https://www.betterhealth.vic.gov.au/</a:t>
            </a:r>
          </a:p>
        </p:txBody>
      </p:sp>
      <p:sp>
        <p:nvSpPr>
          <p:cNvPr id="4" name="Dia számának helye 3"/>
          <p:cNvSpPr>
            <a:spLocks noGrp="1"/>
          </p:cNvSpPr>
          <p:nvPr>
            <p:ph type="sldNum" sz="quarter" idx="10"/>
          </p:nvPr>
        </p:nvSpPr>
        <p:spPr/>
        <p:txBody>
          <a:bodyPr/>
          <a:lstStyle/>
          <a:p>
            <a:fld id="{F54AA1A7-F98A-4E1D-BFFB-4285D5EE406B}" type="slidenum">
              <a:rPr lang="de-DE" smtClean="0"/>
              <a:t>25</a:t>
            </a:fld>
            <a:endParaRPr lang="de-DE"/>
          </a:p>
        </p:txBody>
      </p:sp>
    </p:spTree>
    <p:extLst>
      <p:ext uri="{BB962C8B-B14F-4D97-AF65-F5344CB8AC3E}">
        <p14:creationId xmlns:p14="http://schemas.microsoft.com/office/powerpoint/2010/main" val="2188865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de-DE" dirty="0"/>
          </a:p>
        </p:txBody>
      </p:sp>
      <p:sp>
        <p:nvSpPr>
          <p:cNvPr id="4" name="Dia számának helye 3"/>
          <p:cNvSpPr>
            <a:spLocks noGrp="1"/>
          </p:cNvSpPr>
          <p:nvPr>
            <p:ph type="sldNum" sz="quarter" idx="10"/>
          </p:nvPr>
        </p:nvSpPr>
        <p:spPr/>
        <p:txBody>
          <a:bodyPr/>
          <a:lstStyle/>
          <a:p>
            <a:fld id="{4846FD6C-1DC6-4E53-9F18-BEDDB8F0AB88}" type="slidenum">
              <a:rPr lang="en-US" smtClean="0"/>
              <a:t>39</a:t>
            </a:fld>
            <a:endParaRPr lang="en-US"/>
          </a:p>
        </p:txBody>
      </p:sp>
    </p:spTree>
    <p:extLst>
      <p:ext uri="{BB962C8B-B14F-4D97-AF65-F5344CB8AC3E}">
        <p14:creationId xmlns:p14="http://schemas.microsoft.com/office/powerpoint/2010/main" val="1770361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anchor="b"/>
          <a:lstStyle>
            <a:lvl1pPr algn="l">
              <a:defRPr sz="6000">
                <a:solidFill>
                  <a:schemeClr val="tx1"/>
                </a:solidFill>
              </a:defRPr>
            </a:lvl1pPr>
          </a:lstStyle>
          <a:p>
            <a:r>
              <a:rPr lang="en-US" noProof="0" dirty="0"/>
              <a:t>Title</a:t>
            </a:r>
          </a:p>
        </p:txBody>
      </p:sp>
      <p:sp>
        <p:nvSpPr>
          <p:cNvPr id="3" name="Alcím 2"/>
          <p:cNvSpPr>
            <a:spLocks noGrp="1"/>
          </p:cNvSpPr>
          <p:nvPr>
            <p:ph type="subTitle" idx="1" hasCustomPrompt="1"/>
          </p:nvPr>
        </p:nvSpPr>
        <p:spPr>
          <a:xfrm>
            <a:off x="1524000" y="3602038"/>
            <a:ext cx="9144000" cy="1655762"/>
          </a:xfr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CLIMATEMED – </a:t>
            </a:r>
            <a:r>
              <a:rPr lang="hu-HU" dirty="0" err="1"/>
              <a:t>Knowledge</a:t>
            </a:r>
            <a:r>
              <a:rPr lang="hu-HU" dirty="0"/>
              <a:t> </a:t>
            </a:r>
            <a:r>
              <a:rPr lang="hu-HU" dirty="0" err="1"/>
              <a:t>about</a:t>
            </a:r>
            <a:r>
              <a:rPr lang="hu-HU" dirty="0"/>
              <a:t> </a:t>
            </a:r>
            <a:r>
              <a:rPr lang="hu-HU" dirty="0" err="1"/>
              <a:t>climate</a:t>
            </a:r>
            <a:r>
              <a:rPr lang="hu-HU" dirty="0"/>
              <a:t> </a:t>
            </a:r>
            <a:r>
              <a:rPr lang="hu-HU" dirty="0" err="1"/>
              <a:t>change’s</a:t>
            </a:r>
            <a:r>
              <a:rPr lang="hu-HU" dirty="0"/>
              <a:t> </a:t>
            </a:r>
            <a:r>
              <a:rPr lang="hu-HU" dirty="0" err="1"/>
              <a:t>health</a:t>
            </a:r>
            <a:r>
              <a:rPr lang="hu-HU" dirty="0"/>
              <a:t> </a:t>
            </a:r>
            <a:r>
              <a:rPr lang="hu-HU" dirty="0" err="1"/>
              <a:t>impacts</a:t>
            </a:r>
            <a:r>
              <a:rPr lang="hu-HU" dirty="0"/>
              <a:t> </a:t>
            </a:r>
            <a:r>
              <a:rPr lang="hu-HU" dirty="0" err="1"/>
              <a:t>starts</a:t>
            </a:r>
            <a:r>
              <a:rPr lang="hu-HU" dirty="0"/>
              <a:t>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a:spAutoFit/>
            </a:bodyPr>
            <a:lstStyle/>
            <a:p>
              <a:r>
                <a:rPr lang="en-US" sz="1200" dirty="0">
                  <a:solidFill>
                    <a:srgbClr val="333333"/>
                  </a:solidFill>
                  <a:latin typeface="+mn-lt"/>
                </a:rPr>
                <a:t>This learning material © 2023-2024 by CLIMATEMED project </a:t>
              </a:r>
              <a:r>
                <a:rPr lang="hu-HU" sz="1200" dirty="0" smtClean="0">
                  <a:solidFill>
                    <a:srgbClr val="333333"/>
                  </a:solidFill>
                  <a:latin typeface="+mn-lt"/>
                </a:rPr>
                <a:t>(</a:t>
              </a:r>
              <a:r>
                <a:rPr lang="hu-HU" sz="1200" dirty="0" smtClean="0">
                  <a:solidFill>
                    <a:srgbClr val="333333"/>
                  </a:solidFill>
                  <a:latin typeface="+mn-lt"/>
                  <a:hlinkClick r:id="rId4"/>
                </a:rPr>
                <a:t>www.climatemed.eu</a:t>
              </a:r>
              <a:r>
                <a:rPr lang="hu-HU" sz="1200" dirty="0" smtClean="0">
                  <a:solidFill>
                    <a:srgbClr val="333333"/>
                  </a:solidFill>
                  <a:latin typeface="+mn-lt"/>
                </a:rPr>
                <a:t>) </a:t>
              </a:r>
              <a:r>
                <a:rPr lang="en-US" sz="1200" dirty="0" smtClean="0">
                  <a:solidFill>
                    <a:srgbClr val="333333"/>
                  </a:solidFill>
                  <a:latin typeface="+mn-lt"/>
                </a:rPr>
                <a:t>is </a:t>
              </a:r>
              <a:r>
                <a:rPr lang="en-US" sz="1200" dirty="0">
                  <a:solidFill>
                    <a:srgbClr val="333333"/>
                  </a:solidFill>
                  <a:latin typeface="+mn-lt"/>
                </a:rPr>
                <a:t>licensed under CC BY </a:t>
              </a:r>
              <a:r>
                <a:rPr lang="en-US" sz="1200" dirty="0" smtClean="0">
                  <a:solidFill>
                    <a:srgbClr val="333333"/>
                  </a:solidFill>
                  <a:latin typeface="+mn-lt"/>
                </a:rPr>
                <a:t>4.0.</a:t>
              </a:r>
              <a:endParaRPr lang="hu-HU" sz="1200" dirty="0" smtClean="0">
                <a:solidFill>
                  <a:srgbClr val="333333"/>
                </a:solidFill>
                <a:latin typeface="+mn-lt"/>
              </a:endParaRPr>
            </a:p>
            <a:p>
              <a:r>
                <a:rPr lang="en-US" sz="1200" dirty="0" smtClean="0">
                  <a:solidFill>
                    <a:srgbClr val="333333"/>
                  </a:solidFill>
                  <a:latin typeface="+mn-lt"/>
                </a:rPr>
                <a:t>To </a:t>
              </a:r>
              <a:r>
                <a:rPr lang="en-US" sz="1200" dirty="0">
                  <a:solidFill>
                    <a:srgbClr val="333333"/>
                  </a:solidFill>
                  <a:latin typeface="+mn-lt"/>
                </a:rPr>
                <a:t>view a copy of this license, visit </a:t>
              </a:r>
              <a:r>
                <a:rPr lang="en-US" sz="1200" dirty="0">
                  <a:solidFill>
                    <a:srgbClr val="333333"/>
                  </a:solidFill>
                  <a:latin typeface="+mn-lt"/>
                  <a:hlinkClick r:id="rId5"/>
                </a:rPr>
                <a:t>https://creativecommons.org/licenses/by/4.0</a:t>
              </a:r>
              <a:r>
                <a:rPr lang="en-US" sz="1200" dirty="0" smtClean="0">
                  <a:solidFill>
                    <a:srgbClr val="333333"/>
                  </a:solidFill>
                  <a:latin typeface="+mn-lt"/>
                  <a:hlinkClick r:id="rId5"/>
                </a:rPr>
                <a:t>/</a:t>
              </a:r>
              <a:r>
                <a:rPr lang="hu-HU" sz="1200" dirty="0" smtClean="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a:lstStyle>
            <a:lvl1pPr>
              <a:defRPr sz="3600">
                <a:solidFill>
                  <a:schemeClr val="tx1"/>
                </a:solidFill>
              </a:defRPr>
            </a:lvl1pPr>
          </a:lstStyle>
          <a:p>
            <a:r>
              <a:rPr lang="hu-HU" dirty="0"/>
              <a:t>Titel</a:t>
            </a:r>
          </a:p>
        </p:txBody>
      </p:sp>
      <p:sp>
        <p:nvSpPr>
          <p:cNvPr id="3" name="Tartalom helye 2"/>
          <p:cNvSpPr>
            <a:spLocks noGrp="1"/>
          </p:cNvSpPr>
          <p:nvPr>
            <p:ph idx="1" hasCustomPrompt="1"/>
          </p:nvPr>
        </p:nvSpPr>
        <p:spPr>
          <a:xfrm>
            <a:off x="192505" y="934775"/>
            <a:ext cx="11896825" cy="5370897"/>
          </a:xfrm>
        </p:spPr>
        <p:txBody>
          <a:bodyPr/>
          <a:lstStyle>
            <a:lvl1pPr>
              <a:defRPr sz="2400" baseline="0">
                <a:solidFill>
                  <a:schemeClr val="tx1"/>
                </a:solidFill>
                <a:latin typeface="+mn-lt"/>
              </a:defRPr>
            </a:lvl1pPr>
            <a:lvl2pPr>
              <a:defRPr>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a:r>
              <a:rPr lang="en-US" noProof="0" dirty="0"/>
              <a:t>Main text (First level)</a:t>
            </a:r>
          </a:p>
          <a:p>
            <a:pPr lvl="1"/>
            <a:r>
              <a:rPr lang="en-US" noProof="0" dirty="0"/>
              <a:t>Second level</a:t>
            </a:r>
          </a:p>
          <a:p>
            <a:pPr lvl="2"/>
            <a:r>
              <a:rPr lang="en-US" noProof="0" dirty="0"/>
              <a:t>Third level</a:t>
            </a:r>
          </a:p>
          <a:p>
            <a:pPr lvl="3"/>
            <a:r>
              <a:rPr lang="en-US"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noProof="0" dirty="0"/>
              <a:t>Fifth level</a:t>
            </a:r>
          </a:p>
          <a:p>
            <a:pPr lvl="4"/>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noProof="0" dirty="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a:t>Mintacím szerkesztése</a:t>
            </a:r>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p:cNvSpPr>
            <a:spLocks noGrp="1"/>
          </p:cNvSpPr>
          <p:nvPr>
            <p:ph type="dt" sz="half" idx="10"/>
          </p:nvPr>
        </p:nvSpPr>
        <p:spPr/>
        <p:txBody>
          <a:bodyPr/>
          <a:lstStyle/>
          <a:p>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Dátum helye 2"/>
          <p:cNvSpPr>
            <a:spLocks noGrp="1"/>
          </p:cNvSpPr>
          <p:nvPr>
            <p:ph type="dt" sz="half" idx="10"/>
          </p:nvPr>
        </p:nvSpPr>
        <p:spPr/>
        <p:txBody>
          <a:bodyPr/>
          <a:lstStyle/>
          <a:p>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a:t>Kép beszúrásához kattintson az ikonra</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eea.europa.eu/publications/climate-change-impacts-on-health" TargetMode="External"/><Relationship Id="rId2" Type="http://schemas.openxmlformats.org/officeDocument/2006/relationships/hyperlink" Target="https://doi.org/10.1186/s12302-022-00621-3" TargetMode="External"/><Relationship Id="rId1" Type="http://schemas.openxmlformats.org/officeDocument/2006/relationships/slideLayout" Target="../slideLayouts/slideLayout2.xml"/><Relationship Id="rId6" Type="http://schemas.openxmlformats.org/officeDocument/2006/relationships/hyperlink" Target="https://www.eea.europa.eu/publications/europes-changing-climate-hazards-1/what-will-the-future-bring" TargetMode="External"/><Relationship Id="rId5" Type="http://schemas.openxmlformats.org/officeDocument/2006/relationships/hyperlink" Target="https://doi.org/10.1016/S2542-5196(21)00200-X" TargetMode="External"/><Relationship Id="rId4" Type="http://schemas.openxmlformats.org/officeDocument/2006/relationships/hyperlink" Target="https://www.who.int/publications/i/item/WHO-EURO-2011-2510-42266-58691"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doi.org/10.1016/S2542-5196(21)00200-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775971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732" y="82583"/>
            <a:ext cx="8838535" cy="6248606"/>
          </a:xfrm>
          <a:prstGeom prst="rect">
            <a:avLst/>
          </a:prstGeom>
        </p:spPr>
      </p:pic>
    </p:spTree>
    <p:extLst>
      <p:ext uri="{BB962C8B-B14F-4D97-AF65-F5344CB8AC3E}">
        <p14:creationId xmlns:p14="http://schemas.microsoft.com/office/powerpoint/2010/main" val="3881456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en-GB" sz="3400" dirty="0" smtClean="0">
                <a:latin typeface="+mn-lt"/>
                <a:cs typeface="Arial" panose="020B0604020202020204" pitchFamily="34" charset="0"/>
              </a:rPr>
              <a:t>Drought – health impacts</a:t>
            </a:r>
            <a:endParaRPr lang="en-GB" sz="3400" dirty="0">
              <a:latin typeface="+mn-lt"/>
              <a:cs typeface="Arial" panose="020B0604020202020204" pitchFamily="34" charset="0"/>
            </a:endParaRPr>
          </a:p>
        </p:txBody>
      </p:sp>
      <p:sp>
        <p:nvSpPr>
          <p:cNvPr id="3" name="Tartalom helye 2"/>
          <p:cNvSpPr>
            <a:spLocks noGrp="1"/>
          </p:cNvSpPr>
          <p:nvPr>
            <p:ph idx="1"/>
          </p:nvPr>
        </p:nvSpPr>
        <p:spPr>
          <a:xfrm>
            <a:off x="192505" y="809649"/>
            <a:ext cx="11548046" cy="5370897"/>
          </a:xfrm>
        </p:spPr>
        <p:txBody>
          <a:bodyPr>
            <a:normAutofit/>
          </a:bodyPr>
          <a:lstStyle/>
          <a:p>
            <a:pPr marL="0" indent="0">
              <a:lnSpc>
                <a:spcPct val="120000"/>
              </a:lnSpc>
              <a:buNone/>
            </a:pPr>
            <a:endParaRPr lang="hu-HU" sz="2300" dirty="0" smtClean="0">
              <a:cs typeface="Arial" panose="020B0604020202020204" pitchFamily="34" charset="0"/>
            </a:endParaRPr>
          </a:p>
          <a:p>
            <a:pPr marL="0" indent="0">
              <a:lnSpc>
                <a:spcPct val="120000"/>
              </a:lnSpc>
              <a:buNone/>
            </a:pPr>
            <a:r>
              <a:rPr lang="en-US" sz="2300" dirty="0" smtClean="0">
                <a:cs typeface="Arial" panose="020B0604020202020204" pitchFamily="34" charset="0"/>
              </a:rPr>
              <a:t>Drought </a:t>
            </a:r>
            <a:r>
              <a:rPr lang="en-US" sz="2300" dirty="0">
                <a:cs typeface="Arial" panose="020B0604020202020204" pitchFamily="34" charset="0"/>
              </a:rPr>
              <a:t>may have acute and  chronic health effects, including: </a:t>
            </a:r>
          </a:p>
          <a:p>
            <a:pPr lvl="1">
              <a:lnSpc>
                <a:spcPct val="100000"/>
              </a:lnSpc>
              <a:spcAft>
                <a:spcPts val="1500"/>
              </a:spcAft>
              <a:buFont typeface="Symbol" panose="05050102010706020507" pitchFamily="18" charset="2"/>
              <a:buChar char="-"/>
            </a:pPr>
            <a:r>
              <a:rPr lang="en-US" sz="2100" dirty="0">
                <a:cs typeface="Arial" panose="020B0604020202020204" pitchFamily="34" charset="0"/>
              </a:rPr>
              <a:t>malnutrition due to the decreased availability of food, including micronutrient deficiency, such as iron-deficiency anaemia; </a:t>
            </a:r>
          </a:p>
          <a:p>
            <a:pPr lvl="1">
              <a:lnSpc>
                <a:spcPct val="100000"/>
              </a:lnSpc>
              <a:spcAft>
                <a:spcPts val="1500"/>
              </a:spcAft>
              <a:buFont typeface="Symbol" panose="05050102010706020507" pitchFamily="18" charset="2"/>
              <a:buChar char="-"/>
            </a:pPr>
            <a:r>
              <a:rPr lang="en-US" sz="2100" dirty="0">
                <a:cs typeface="Arial" panose="020B0604020202020204" pitchFamily="34" charset="0"/>
              </a:rPr>
              <a:t>increased risk of infectious diseases, such as cholera, </a:t>
            </a:r>
            <a:r>
              <a:rPr lang="en-US" sz="2100" dirty="0" smtClean="0">
                <a:cs typeface="Arial" panose="020B0604020202020204" pitchFamily="34" charset="0"/>
              </a:rPr>
              <a:t>diarrhea, </a:t>
            </a:r>
            <a:r>
              <a:rPr lang="en-US" sz="2100" dirty="0">
                <a:cs typeface="Arial" panose="020B0604020202020204" pitchFamily="34" charset="0"/>
              </a:rPr>
              <a:t>and pneumonia, due to acute malnutrition, lack of water and sanitation, and displacement; </a:t>
            </a:r>
          </a:p>
          <a:p>
            <a:pPr lvl="1">
              <a:spcAft>
                <a:spcPts val="1500"/>
              </a:spcAft>
              <a:buFont typeface="Symbol" panose="05050102010706020507" pitchFamily="18" charset="2"/>
              <a:buChar char="-"/>
            </a:pPr>
            <a:r>
              <a:rPr lang="en-US" sz="2100" dirty="0">
                <a:cs typeface="Arial" panose="020B0604020202020204" pitchFamily="34" charset="0"/>
              </a:rPr>
              <a:t>psycho-social stress and mental health disorders; </a:t>
            </a:r>
          </a:p>
          <a:p>
            <a:pPr lvl="1">
              <a:lnSpc>
                <a:spcPct val="100000"/>
              </a:lnSpc>
              <a:spcAft>
                <a:spcPts val="1500"/>
              </a:spcAft>
              <a:buFont typeface="Symbol" panose="05050102010706020507" pitchFamily="18" charset="2"/>
              <a:buChar char="-"/>
            </a:pPr>
            <a:r>
              <a:rPr lang="en-US" sz="2100" dirty="0">
                <a:cs typeface="Arial" panose="020B0604020202020204" pitchFamily="34" charset="0"/>
              </a:rPr>
              <a:t>disruption of local health services due to a lack of water supplies, loss of buying power, migration and/or health workers being forced to leave local areas</a:t>
            </a:r>
            <a:r>
              <a:rPr lang="en-US" sz="2100" dirty="0" smtClean="0">
                <a:cs typeface="Arial" panose="020B0604020202020204" pitchFamily="34" charset="0"/>
              </a:rPr>
              <a:t>.</a:t>
            </a:r>
            <a:endParaRPr lang="en-US" sz="2100" dirty="0">
              <a:cs typeface="Arial" panose="020B0604020202020204" pitchFamily="34" charset="0"/>
            </a:endParaRPr>
          </a:p>
        </p:txBody>
      </p:sp>
      <p:sp>
        <p:nvSpPr>
          <p:cNvPr id="4" name="Téglalap 3"/>
          <p:cNvSpPr/>
          <p:nvPr/>
        </p:nvSpPr>
        <p:spPr>
          <a:xfrm>
            <a:off x="0" y="6180546"/>
            <a:ext cx="11646569" cy="200055"/>
          </a:xfrm>
          <a:prstGeom prst="rect">
            <a:avLst/>
          </a:prstGeom>
        </p:spPr>
        <p:txBody>
          <a:bodyPr wrap="square">
            <a:spAutoFit/>
          </a:bodyPr>
          <a:lstStyle/>
          <a:p>
            <a:r>
              <a:rPr lang="de-DE" sz="700" dirty="0"/>
              <a:t>https://www.who.int/health-topics/drought?gclid=Cj0KCQjwu-KiBhCsARIsAPztUF3i7krKNNuckPiSoh5gocw9gdNKGiWNlylf4UusHYcI4JgM67TdfBQaAjbiEALw_wcB#tab=tab_1</a:t>
            </a:r>
          </a:p>
        </p:txBody>
      </p:sp>
    </p:spTree>
    <p:extLst>
      <p:ext uri="{BB962C8B-B14F-4D97-AF65-F5344CB8AC3E}">
        <p14:creationId xmlns:p14="http://schemas.microsoft.com/office/powerpoint/2010/main" val="2573401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églalap 5"/>
          <p:cNvSpPr/>
          <p:nvPr/>
        </p:nvSpPr>
        <p:spPr>
          <a:xfrm>
            <a:off x="1687398" y="6002859"/>
            <a:ext cx="10357015" cy="348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Cím 1"/>
          <p:cNvSpPr>
            <a:spLocks noGrp="1"/>
          </p:cNvSpPr>
          <p:nvPr>
            <p:ph type="title"/>
          </p:nvPr>
        </p:nvSpPr>
        <p:spPr>
          <a:xfrm>
            <a:off x="147587" y="0"/>
            <a:ext cx="11896826" cy="829560"/>
          </a:xfrm>
        </p:spPr>
        <p:txBody>
          <a:bodyPr>
            <a:noAutofit/>
          </a:bodyPr>
          <a:lstStyle/>
          <a:p>
            <a:r>
              <a:rPr lang="hu-HU" sz="3200" dirty="0"/>
              <a:t>D</a:t>
            </a:r>
            <a:r>
              <a:rPr lang="en-US" sz="3200" dirty="0" err="1"/>
              <a:t>rought</a:t>
            </a:r>
            <a:r>
              <a:rPr lang="en-US" sz="3200" dirty="0"/>
              <a:t>-related health</a:t>
            </a:r>
            <a:r>
              <a:rPr lang="hu-HU" sz="3200" dirty="0"/>
              <a:t> </a:t>
            </a:r>
            <a:r>
              <a:rPr lang="de-DE" sz="3200" dirty="0" err="1"/>
              <a:t>challenges</a:t>
            </a:r>
            <a:r>
              <a:rPr lang="de-DE" sz="3200" dirty="0"/>
              <a:t> </a:t>
            </a:r>
            <a:r>
              <a:rPr lang="hu-HU" sz="3200" dirty="0"/>
              <a:t>and </a:t>
            </a:r>
            <a:r>
              <a:rPr lang="de-DE" sz="3200" dirty="0"/>
              <a:t>potential </a:t>
            </a:r>
            <a:r>
              <a:rPr lang="de-DE" sz="3200" dirty="0" err="1"/>
              <a:t>adaptation</a:t>
            </a:r>
            <a:r>
              <a:rPr lang="de-DE" sz="3200" dirty="0"/>
              <a:t> </a:t>
            </a:r>
            <a:r>
              <a:rPr lang="de-DE" sz="3200" dirty="0" err="1"/>
              <a:t>strategies</a:t>
            </a:r>
            <a:endParaRPr lang="de-DE" sz="3200" dirty="0"/>
          </a:p>
        </p:txBody>
      </p:sp>
      <p:pic>
        <p:nvPicPr>
          <p:cNvPr id="4" name="Kép 3"/>
          <p:cNvPicPr>
            <a:picLocks noChangeAspect="1"/>
          </p:cNvPicPr>
          <p:nvPr/>
        </p:nvPicPr>
        <p:blipFill>
          <a:blip r:embed="rId2"/>
          <a:stretch>
            <a:fillRect/>
          </a:stretch>
        </p:blipFill>
        <p:spPr>
          <a:xfrm>
            <a:off x="1687398" y="652330"/>
            <a:ext cx="10357015" cy="5565973"/>
          </a:xfrm>
          <a:prstGeom prst="rect">
            <a:avLst/>
          </a:prstGeom>
        </p:spPr>
      </p:pic>
      <p:sp>
        <p:nvSpPr>
          <p:cNvPr id="5" name="Téglalap 4"/>
          <p:cNvSpPr/>
          <p:nvPr/>
        </p:nvSpPr>
        <p:spPr>
          <a:xfrm>
            <a:off x="3733016" y="6167143"/>
            <a:ext cx="8012781" cy="215444"/>
          </a:xfrm>
          <a:prstGeom prst="rect">
            <a:avLst/>
          </a:prstGeom>
        </p:spPr>
        <p:txBody>
          <a:bodyPr wrap="square">
            <a:spAutoFit/>
          </a:bodyPr>
          <a:lstStyle/>
          <a:p>
            <a:r>
              <a:rPr lang="hu-HU" sz="800" i="1" dirty="0" err="1">
                <a:solidFill>
                  <a:schemeClr val="bg1">
                    <a:lumMod val="50000"/>
                  </a:schemeClr>
                </a:solidFill>
              </a:rPr>
              <a:t>Beltrame</a:t>
            </a:r>
            <a:r>
              <a:rPr lang="hu-HU" sz="800" i="1" dirty="0">
                <a:solidFill>
                  <a:schemeClr val="bg1">
                    <a:lumMod val="50000"/>
                  </a:schemeClr>
                </a:solidFill>
              </a:rPr>
              <a:t> et </a:t>
            </a:r>
            <a:r>
              <a:rPr lang="hu-HU" sz="800" i="1" dirty="0" err="1">
                <a:solidFill>
                  <a:schemeClr val="bg1">
                    <a:lumMod val="50000"/>
                  </a:schemeClr>
                </a:solidFill>
              </a:rPr>
              <a:t>al</a:t>
            </a:r>
            <a:r>
              <a:rPr lang="hu-HU" sz="800" i="1" dirty="0">
                <a:solidFill>
                  <a:schemeClr val="bg1">
                    <a:lumMod val="50000"/>
                  </a:schemeClr>
                </a:solidFill>
              </a:rPr>
              <a:t>. </a:t>
            </a:r>
            <a:r>
              <a:rPr lang="de-DE" sz="800" dirty="0">
                <a:solidFill>
                  <a:schemeClr val="bg1">
                    <a:lumMod val="50000"/>
                  </a:schemeClr>
                </a:solidFill>
              </a:rPr>
              <a:t>Understanding </a:t>
            </a:r>
            <a:r>
              <a:rPr lang="de-DE" sz="800" dirty="0" err="1">
                <a:solidFill>
                  <a:schemeClr val="bg1">
                    <a:lumMod val="50000"/>
                  </a:schemeClr>
                </a:solidFill>
              </a:rPr>
              <a:t>the</a:t>
            </a:r>
            <a:r>
              <a:rPr lang="de-DE" sz="800" dirty="0">
                <a:solidFill>
                  <a:schemeClr val="bg1">
                    <a:lumMod val="50000"/>
                  </a:schemeClr>
                </a:solidFill>
              </a:rPr>
              <a:t> </a:t>
            </a:r>
            <a:r>
              <a:rPr lang="de-DE" sz="800" dirty="0" err="1">
                <a:solidFill>
                  <a:schemeClr val="bg1">
                    <a:lumMod val="50000"/>
                  </a:schemeClr>
                </a:solidFill>
              </a:rPr>
              <a:t>pathways</a:t>
            </a:r>
            <a:r>
              <a:rPr lang="hu-HU" sz="800" dirty="0">
                <a:solidFill>
                  <a:schemeClr val="bg1">
                    <a:lumMod val="50000"/>
                  </a:schemeClr>
                </a:solidFill>
              </a:rPr>
              <a:t> </a:t>
            </a:r>
            <a:r>
              <a:rPr lang="de-DE" sz="800" dirty="0" err="1">
                <a:solidFill>
                  <a:schemeClr val="bg1">
                    <a:lumMod val="50000"/>
                  </a:schemeClr>
                </a:solidFill>
              </a:rPr>
              <a:t>between</a:t>
            </a:r>
            <a:r>
              <a:rPr lang="de-DE" sz="800" dirty="0">
                <a:solidFill>
                  <a:schemeClr val="bg1">
                    <a:lumMod val="50000"/>
                  </a:schemeClr>
                </a:solidFill>
              </a:rPr>
              <a:t> </a:t>
            </a:r>
            <a:r>
              <a:rPr lang="de-DE" sz="800" dirty="0" err="1">
                <a:solidFill>
                  <a:schemeClr val="bg1">
                    <a:lumMod val="50000"/>
                  </a:schemeClr>
                </a:solidFill>
              </a:rPr>
              <a:t>drought</a:t>
            </a:r>
            <a:r>
              <a:rPr lang="de-DE" sz="800" dirty="0">
                <a:solidFill>
                  <a:schemeClr val="bg1">
                    <a:lumMod val="50000"/>
                  </a:schemeClr>
                </a:solidFill>
              </a:rPr>
              <a:t> and </a:t>
            </a:r>
            <a:r>
              <a:rPr lang="de-DE" sz="800" dirty="0" err="1">
                <a:solidFill>
                  <a:schemeClr val="bg1">
                    <a:lumMod val="50000"/>
                  </a:schemeClr>
                </a:solidFill>
              </a:rPr>
              <a:t>health</a:t>
            </a:r>
            <a:r>
              <a:rPr lang="hu-HU" sz="800" dirty="0">
                <a:solidFill>
                  <a:schemeClr val="bg1">
                    <a:lumMod val="50000"/>
                  </a:schemeClr>
                </a:solidFill>
              </a:rPr>
              <a:t> </a:t>
            </a:r>
            <a:r>
              <a:rPr lang="en-US" sz="800" dirty="0">
                <a:solidFill>
                  <a:schemeClr val="bg1">
                    <a:lumMod val="50000"/>
                  </a:schemeClr>
                </a:solidFill>
              </a:rPr>
              <a:t>across the WHO European Region</a:t>
            </a:r>
            <a:r>
              <a:rPr lang="en-US" sz="800" dirty="0"/>
              <a:t> </a:t>
            </a:r>
            <a:r>
              <a:rPr lang="hu-HU" sz="800" i="1" dirty="0">
                <a:solidFill>
                  <a:schemeClr val="bg1">
                    <a:lumMod val="50000"/>
                  </a:schemeClr>
                </a:solidFill>
              </a:rPr>
              <a:t>- ludovica.beltrame@bristol.ac.uk</a:t>
            </a:r>
            <a:endParaRPr lang="de-DE" sz="800" dirty="0">
              <a:solidFill>
                <a:schemeClr val="bg1">
                  <a:lumMod val="50000"/>
                </a:schemeClr>
              </a:solidFill>
            </a:endParaRPr>
          </a:p>
        </p:txBody>
      </p:sp>
    </p:spTree>
    <p:extLst>
      <p:ext uri="{BB962C8B-B14F-4D97-AF65-F5344CB8AC3E}">
        <p14:creationId xmlns:p14="http://schemas.microsoft.com/office/powerpoint/2010/main" val="170769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3400" dirty="0">
                <a:latin typeface="+mn-lt"/>
                <a:cs typeface="Arial" panose="020B0604020202020204" pitchFamily="34" charset="0"/>
              </a:rPr>
              <a:t>D</a:t>
            </a:r>
            <a:r>
              <a:rPr lang="en-US" sz="3400" dirty="0" err="1">
                <a:latin typeface="+mn-lt"/>
                <a:cs typeface="Arial" panose="020B0604020202020204" pitchFamily="34" charset="0"/>
              </a:rPr>
              <a:t>rought</a:t>
            </a:r>
            <a:r>
              <a:rPr lang="hu-HU" sz="3400" dirty="0">
                <a:latin typeface="+mn-lt"/>
                <a:cs typeface="Arial" panose="020B0604020202020204" pitchFamily="34" charset="0"/>
              </a:rPr>
              <a:t> </a:t>
            </a:r>
            <a:r>
              <a:rPr lang="hu-HU" sz="3400" dirty="0" err="1">
                <a:latin typeface="+mn-lt"/>
                <a:cs typeface="Arial" panose="020B0604020202020204" pitchFamily="34" charset="0"/>
              </a:rPr>
              <a:t>refugees</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92505" y="934775"/>
            <a:ext cx="11392769" cy="5370897"/>
          </a:xfrm>
        </p:spPr>
        <p:txBody>
          <a:bodyPr>
            <a:normAutofit/>
          </a:bodyPr>
          <a:lstStyle/>
          <a:p>
            <a:pPr algn="just">
              <a:lnSpc>
                <a:spcPct val="120000"/>
              </a:lnSpc>
            </a:pPr>
            <a:r>
              <a:rPr lang="en-US" sz="2200" dirty="0">
                <a:cs typeface="Arial" panose="020B0604020202020204" pitchFamily="34" charset="0"/>
              </a:rPr>
              <a:t>In the case of drought migration, people may be forced to relocate to new areas due to a lack of water and food resources. This often occurs in arid or semi-arid regions, where drought conditions can lead to crop failure and loss of livelihood opportunities.</a:t>
            </a:r>
            <a:r>
              <a:rPr lang="en-US" sz="2400" dirty="0">
                <a:cs typeface="Arial" panose="020B0604020202020204" pitchFamily="34" charset="0"/>
              </a:rPr>
              <a:t> </a:t>
            </a:r>
            <a:endParaRPr lang="hu-HU" sz="2400" dirty="0">
              <a:cs typeface="Arial" panose="020B0604020202020204" pitchFamily="34" charset="0"/>
            </a:endParaRPr>
          </a:p>
          <a:p>
            <a:pPr algn="just">
              <a:lnSpc>
                <a:spcPct val="120000"/>
              </a:lnSpc>
              <a:spcBef>
                <a:spcPts val="2000"/>
              </a:spcBef>
            </a:pPr>
            <a:r>
              <a:rPr lang="hu-HU" sz="2200" dirty="0">
                <a:cs typeface="Arial" panose="020B0604020202020204" pitchFamily="34" charset="0"/>
              </a:rPr>
              <a:t>P</a:t>
            </a:r>
            <a:r>
              <a:rPr lang="en-US" sz="2200" dirty="0" err="1">
                <a:cs typeface="Arial" panose="020B0604020202020204" pitchFamily="34" charset="0"/>
              </a:rPr>
              <a:t>eople</a:t>
            </a:r>
            <a:r>
              <a:rPr lang="en-US" sz="2200" dirty="0">
                <a:cs typeface="Arial" panose="020B0604020202020204" pitchFamily="34" charset="0"/>
              </a:rPr>
              <a:t> forced to relocate may experience substantial economic and social disruption. Drought migration significantly elevates the exposure to environmental hazards, overcrowding and increased risk of infectious diseases. </a:t>
            </a:r>
            <a:endParaRPr lang="hu-HU" sz="2200" dirty="0">
              <a:cs typeface="Arial" panose="020B0604020202020204" pitchFamily="34" charset="0"/>
            </a:endParaRPr>
          </a:p>
          <a:p>
            <a:pPr algn="just">
              <a:lnSpc>
                <a:spcPct val="120000"/>
              </a:lnSpc>
              <a:spcBef>
                <a:spcPts val="2000"/>
              </a:spcBef>
            </a:pPr>
            <a:r>
              <a:rPr lang="en-US" sz="2200" dirty="0">
                <a:cs typeface="Arial" panose="020B0604020202020204" pitchFamily="34" charset="0"/>
              </a:rPr>
              <a:t>Forced migration can lead to mental health issues due to the disruption to family and community networks, as well as the loss of familiarity with their home environment. As a part of social support, it is crucial to ensure that </a:t>
            </a:r>
            <a:r>
              <a:rPr lang="hu-HU" sz="2200" dirty="0" err="1">
                <a:cs typeface="Arial" panose="020B0604020202020204" pitchFamily="34" charset="0"/>
              </a:rPr>
              <a:t>drought</a:t>
            </a:r>
            <a:r>
              <a:rPr lang="hu-HU" sz="2200" dirty="0">
                <a:cs typeface="Arial" panose="020B0604020202020204" pitchFamily="34" charset="0"/>
              </a:rPr>
              <a:t> </a:t>
            </a:r>
            <a:r>
              <a:rPr lang="en-US" sz="2200" dirty="0">
                <a:cs typeface="Arial" panose="020B0604020202020204" pitchFamily="34" charset="0"/>
              </a:rPr>
              <a:t>migrants have access to mental health services and other forms of social support.</a:t>
            </a:r>
            <a:endParaRPr lang="de-DE" sz="2200" dirty="0">
              <a:cs typeface="Arial" panose="020B0604020202020204" pitchFamily="34" charset="0"/>
            </a:endParaRPr>
          </a:p>
        </p:txBody>
      </p:sp>
    </p:spTree>
    <p:extLst>
      <p:ext uri="{BB962C8B-B14F-4D97-AF65-F5344CB8AC3E}">
        <p14:creationId xmlns:p14="http://schemas.microsoft.com/office/powerpoint/2010/main" val="2671835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en-US" sz="3400" dirty="0" smtClean="0">
                <a:latin typeface="+mn-lt"/>
                <a:cs typeface="Arial" panose="020B0604020202020204" pitchFamily="34" charset="0"/>
              </a:rPr>
              <a:t>Climate refugees</a:t>
            </a:r>
            <a:endParaRPr lang="en-US" sz="3400" dirty="0">
              <a:latin typeface="+mn-lt"/>
              <a:cs typeface="Arial" panose="020B0604020202020204" pitchFamily="34" charset="0"/>
            </a:endParaRPr>
          </a:p>
        </p:txBody>
      </p:sp>
      <p:sp>
        <p:nvSpPr>
          <p:cNvPr id="3" name="Tartalom helye 2"/>
          <p:cNvSpPr>
            <a:spLocks noGrp="1"/>
          </p:cNvSpPr>
          <p:nvPr>
            <p:ph idx="1"/>
          </p:nvPr>
        </p:nvSpPr>
        <p:spPr>
          <a:xfrm>
            <a:off x="192506" y="1035170"/>
            <a:ext cx="11461782" cy="5365630"/>
          </a:xfrm>
        </p:spPr>
        <p:txBody>
          <a:bodyPr>
            <a:normAutofit/>
          </a:bodyPr>
          <a:lstStyle/>
          <a:p>
            <a:pPr algn="just">
              <a:lnSpc>
                <a:spcPct val="130000"/>
              </a:lnSpc>
              <a:spcBef>
                <a:spcPts val="2000"/>
              </a:spcBef>
            </a:pPr>
            <a:r>
              <a:rPr lang="en-US" sz="2200" dirty="0" smtClean="0">
                <a:cs typeface="Arial" panose="020B0604020202020204" pitchFamily="34" charset="0"/>
              </a:rPr>
              <a:t>In addition to drought migration, several other climate change-related events may force people to leave their habitats. According to statistics published by the Internal Displacement Monitoring Centre, every year since 2008, an average of 26.4 million persons around the world have been forcibly displaced by floods, windstorms, earthquakes.</a:t>
            </a:r>
          </a:p>
          <a:p>
            <a:pPr algn="just">
              <a:lnSpc>
                <a:spcPct val="130000"/>
              </a:lnSpc>
              <a:spcBef>
                <a:spcPts val="2000"/>
              </a:spcBef>
            </a:pPr>
            <a:r>
              <a:rPr lang="en-US" sz="2200" dirty="0" smtClean="0">
                <a:cs typeface="Arial" panose="020B0604020202020204" pitchFamily="34" charset="0"/>
              </a:rPr>
              <a:t>Today, the majority of displaced people find a new place to live domestically, but the risk of global displacement is increasing. </a:t>
            </a:r>
          </a:p>
          <a:p>
            <a:pPr algn="just">
              <a:lnSpc>
                <a:spcPct val="130000"/>
              </a:lnSpc>
              <a:spcBef>
                <a:spcPts val="2000"/>
              </a:spcBef>
            </a:pPr>
            <a:r>
              <a:rPr lang="en-US" sz="2200" dirty="0" smtClean="0">
                <a:cs typeface="Arial" panose="020B0604020202020204" pitchFamily="34" charset="0"/>
              </a:rPr>
              <a:t>International climate migration can generate severe public health risks.</a:t>
            </a:r>
            <a:endParaRPr lang="en-US" sz="2200" dirty="0">
              <a:cs typeface="Arial" panose="020B0604020202020204" pitchFamily="34" charset="0"/>
            </a:endParaRPr>
          </a:p>
        </p:txBody>
      </p:sp>
    </p:spTree>
    <p:extLst>
      <p:ext uri="{BB962C8B-B14F-4D97-AF65-F5344CB8AC3E}">
        <p14:creationId xmlns:p14="http://schemas.microsoft.com/office/powerpoint/2010/main" val="1621391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60385" y="370936"/>
            <a:ext cx="2907102" cy="1207697"/>
          </a:xfrm>
        </p:spPr>
        <p:txBody>
          <a:bodyPr>
            <a:normAutofit/>
          </a:bodyPr>
          <a:lstStyle/>
          <a:p>
            <a:r>
              <a:rPr lang="hu-HU" sz="3100" b="1" dirty="0" err="1"/>
              <a:t>Extreme</a:t>
            </a:r>
            <a:r>
              <a:rPr lang="hu-HU" sz="3100" b="1" dirty="0"/>
              <a:t> </a:t>
            </a:r>
            <a:r>
              <a:rPr lang="hu-HU" sz="3100" b="1" dirty="0" err="1"/>
              <a:t>weather</a:t>
            </a:r>
            <a:r>
              <a:rPr lang="hu-HU" sz="3100" b="1" dirty="0"/>
              <a:t> </a:t>
            </a:r>
            <a:r>
              <a:rPr lang="hu-HU" sz="3100" b="1" dirty="0" err="1"/>
              <a:t>events</a:t>
            </a:r>
            <a:endParaRPr lang="hu-HU" dirty="0"/>
          </a:p>
        </p:txBody>
      </p:sp>
      <p:pic>
        <p:nvPicPr>
          <p:cNvPr id="8" name="Kép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7487" y="135457"/>
            <a:ext cx="8719361" cy="6122828"/>
          </a:xfrm>
          <a:prstGeom prst="rect">
            <a:avLst/>
          </a:prstGeom>
        </p:spPr>
      </p:pic>
      <p:pic>
        <p:nvPicPr>
          <p:cNvPr id="10" name="Kép 9"/>
          <p:cNvPicPr>
            <a:picLocks noChangeAspect="1"/>
          </p:cNvPicPr>
          <p:nvPr/>
        </p:nvPicPr>
        <p:blipFill>
          <a:blip r:embed="rId3"/>
          <a:stretch>
            <a:fillRect/>
          </a:stretch>
        </p:blipFill>
        <p:spPr>
          <a:xfrm>
            <a:off x="6532896" y="1886415"/>
            <a:ext cx="1588541" cy="1978183"/>
          </a:xfrm>
          <a:prstGeom prst="rect">
            <a:avLst/>
          </a:prstGeom>
        </p:spPr>
      </p:pic>
      <p:sp>
        <p:nvSpPr>
          <p:cNvPr id="6" name="Téglalap 5"/>
          <p:cNvSpPr/>
          <p:nvPr/>
        </p:nvSpPr>
        <p:spPr>
          <a:xfrm>
            <a:off x="2919362" y="5919731"/>
            <a:ext cx="2742852" cy="307777"/>
          </a:xfrm>
          <a:prstGeom prst="rect">
            <a:avLst/>
          </a:prstGeom>
        </p:spPr>
        <p:txBody>
          <a:bodyPr wrap="square">
            <a:spAutoFit/>
          </a:bodyPr>
          <a:lstStyle/>
          <a:p>
            <a:r>
              <a:rPr lang="en-GB" sz="700" dirty="0">
                <a:solidFill>
                  <a:schemeClr val="bg1">
                    <a:lumMod val="50000"/>
                  </a:schemeClr>
                </a:solidFill>
              </a:rPr>
              <a:t>Source</a:t>
            </a:r>
            <a:r>
              <a:rPr lang="hu-HU" sz="700" dirty="0">
                <a:solidFill>
                  <a:schemeClr val="bg1">
                    <a:lumMod val="50000"/>
                  </a:schemeClr>
                </a:solidFill>
              </a:rPr>
              <a:t>: </a:t>
            </a:r>
            <a:r>
              <a:rPr lang="de-DE" sz="700" dirty="0">
                <a:solidFill>
                  <a:schemeClr val="bg1">
                    <a:lumMod val="50000"/>
                  </a:schemeClr>
                </a:solidFill>
              </a:rPr>
              <a:t>https://www.eea.europa.eu/publications/europes-changing-climate-hazards-1/what-will-the-future-bring</a:t>
            </a:r>
          </a:p>
        </p:txBody>
      </p:sp>
    </p:spTree>
    <p:extLst>
      <p:ext uri="{BB962C8B-B14F-4D97-AF65-F5344CB8AC3E}">
        <p14:creationId xmlns:p14="http://schemas.microsoft.com/office/powerpoint/2010/main" val="151455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en-US" sz="3400" dirty="0"/>
              <a:t>Representative Concentration Pathway</a:t>
            </a:r>
            <a:endParaRPr lang="de-DE" sz="3400" dirty="0"/>
          </a:p>
        </p:txBody>
      </p:sp>
      <p:sp>
        <p:nvSpPr>
          <p:cNvPr id="3" name="Tartalom helye 2"/>
          <p:cNvSpPr>
            <a:spLocks noGrp="1"/>
          </p:cNvSpPr>
          <p:nvPr>
            <p:ph idx="1"/>
          </p:nvPr>
        </p:nvSpPr>
        <p:spPr>
          <a:xfrm>
            <a:off x="192506" y="934775"/>
            <a:ext cx="11591178" cy="5370897"/>
          </a:xfrm>
        </p:spPr>
        <p:txBody>
          <a:bodyPr>
            <a:normAutofit/>
          </a:bodyPr>
          <a:lstStyle/>
          <a:p>
            <a:pPr algn="just">
              <a:lnSpc>
                <a:spcPct val="130000"/>
              </a:lnSpc>
            </a:pPr>
            <a:r>
              <a:rPr lang="en-US" sz="2300" dirty="0">
                <a:cs typeface="Arial" panose="020B0604020202020204" pitchFamily="34" charset="0"/>
              </a:rPr>
              <a:t>The Representative Concentration Pathway (RCP) describe four different 21st century pathways of greenhouse gas (GHG) emissions and atmospheric concentrations, air pollutant emissions and land use.</a:t>
            </a:r>
            <a:endParaRPr lang="hu-HU" sz="2300" dirty="0">
              <a:cs typeface="Arial" panose="020B0604020202020204" pitchFamily="34" charset="0"/>
            </a:endParaRPr>
          </a:p>
          <a:p>
            <a:pPr algn="just">
              <a:lnSpc>
                <a:spcPct val="130000"/>
              </a:lnSpc>
            </a:pPr>
            <a:r>
              <a:rPr lang="en-US" sz="2300" dirty="0">
                <a:cs typeface="Arial" panose="020B0604020202020204" pitchFamily="34" charset="0"/>
              </a:rPr>
              <a:t>The pathways describe different climate futures, all of which are considered possible depending on the volume of GHG emitted in the years to come. </a:t>
            </a:r>
            <a:r>
              <a:rPr lang="hu-HU" sz="2300" dirty="0" err="1">
                <a:cs typeface="Arial" panose="020B0604020202020204" pitchFamily="34" charset="0"/>
              </a:rPr>
              <a:t>Each</a:t>
            </a:r>
            <a:r>
              <a:rPr lang="hu-HU" sz="2300" dirty="0">
                <a:cs typeface="Arial" panose="020B0604020202020204" pitchFamily="34" charset="0"/>
              </a:rPr>
              <a:t> </a:t>
            </a:r>
            <a:r>
              <a:rPr lang="en-GB" sz="2300" dirty="0">
                <a:cs typeface="Arial" panose="020B0604020202020204" pitchFamily="34" charset="0"/>
              </a:rPr>
              <a:t>RCP represent</a:t>
            </a:r>
            <a:r>
              <a:rPr lang="hu-HU" sz="2300" dirty="0">
                <a:cs typeface="Arial" panose="020B0604020202020204" pitchFamily="34" charset="0"/>
              </a:rPr>
              <a:t>s</a:t>
            </a:r>
            <a:r>
              <a:rPr lang="en-GB" sz="2300" dirty="0">
                <a:cs typeface="Arial" panose="020B0604020202020204" pitchFamily="34" charset="0"/>
              </a:rPr>
              <a:t> the following scenarios: </a:t>
            </a:r>
          </a:p>
          <a:p>
            <a:pPr lvl="1">
              <a:lnSpc>
                <a:spcPct val="150000"/>
              </a:lnSpc>
              <a:buFont typeface="Symbol" panose="05050102010706020507" pitchFamily="18" charset="2"/>
              <a:buChar char="-"/>
            </a:pPr>
            <a:r>
              <a:rPr lang="en-US" sz="2300" dirty="0">
                <a:cs typeface="Arial" panose="020B0604020202020204" pitchFamily="34" charset="0"/>
              </a:rPr>
              <a:t>RCP</a:t>
            </a:r>
            <a:r>
              <a:rPr lang="hu-HU" sz="2300" dirty="0">
                <a:cs typeface="Arial" panose="020B0604020202020204" pitchFamily="34" charset="0"/>
              </a:rPr>
              <a:t> </a:t>
            </a:r>
            <a:r>
              <a:rPr lang="en-US" sz="2300" dirty="0">
                <a:cs typeface="Arial" panose="020B0604020202020204" pitchFamily="34" charset="0"/>
              </a:rPr>
              <a:t>2.6</a:t>
            </a:r>
            <a:r>
              <a:rPr lang="hu-HU" sz="2300" dirty="0">
                <a:cs typeface="Arial" panose="020B0604020202020204" pitchFamily="34" charset="0"/>
              </a:rPr>
              <a:t> - </a:t>
            </a:r>
            <a:r>
              <a:rPr lang="en-US" sz="2300" dirty="0">
                <a:cs typeface="Arial" panose="020B0604020202020204" pitchFamily="34" charset="0"/>
              </a:rPr>
              <a:t>a stringent </a:t>
            </a:r>
            <a:r>
              <a:rPr lang="hu-HU" sz="2300" dirty="0">
                <a:cs typeface="Arial" panose="020B0604020202020204" pitchFamily="34" charset="0"/>
              </a:rPr>
              <a:t>GHG </a:t>
            </a:r>
            <a:r>
              <a:rPr lang="en-US" sz="2300" dirty="0">
                <a:cs typeface="Arial" panose="020B0604020202020204" pitchFamily="34" charset="0"/>
              </a:rPr>
              <a:t>mitigation scenario </a:t>
            </a:r>
            <a:endParaRPr lang="hu-HU" sz="2300" dirty="0">
              <a:cs typeface="Arial" panose="020B0604020202020204" pitchFamily="34" charset="0"/>
            </a:endParaRPr>
          </a:p>
          <a:p>
            <a:pPr lvl="1">
              <a:lnSpc>
                <a:spcPct val="150000"/>
              </a:lnSpc>
              <a:buFont typeface="Symbol" panose="05050102010706020507" pitchFamily="18" charset="2"/>
              <a:buChar char="-"/>
            </a:pPr>
            <a:r>
              <a:rPr lang="en-US" sz="2300" dirty="0">
                <a:cs typeface="Arial" panose="020B0604020202020204" pitchFamily="34" charset="0"/>
              </a:rPr>
              <a:t>RCP</a:t>
            </a:r>
            <a:r>
              <a:rPr lang="hu-HU" sz="2300" dirty="0">
                <a:cs typeface="Arial" panose="020B0604020202020204" pitchFamily="34" charset="0"/>
              </a:rPr>
              <a:t> </a:t>
            </a:r>
            <a:r>
              <a:rPr lang="en-US" sz="2300" dirty="0">
                <a:cs typeface="Arial" panose="020B0604020202020204" pitchFamily="34" charset="0"/>
              </a:rPr>
              <a:t>4.5 and RCP</a:t>
            </a:r>
            <a:r>
              <a:rPr lang="hu-HU" sz="2300" dirty="0">
                <a:cs typeface="Arial" panose="020B0604020202020204" pitchFamily="34" charset="0"/>
              </a:rPr>
              <a:t> </a:t>
            </a:r>
            <a:r>
              <a:rPr lang="en-US" sz="2300" dirty="0">
                <a:cs typeface="Arial" panose="020B0604020202020204" pitchFamily="34" charset="0"/>
              </a:rPr>
              <a:t>6.0</a:t>
            </a:r>
            <a:r>
              <a:rPr lang="hu-HU" sz="2300" dirty="0">
                <a:cs typeface="Arial" panose="020B0604020202020204" pitchFamily="34" charset="0"/>
              </a:rPr>
              <a:t> - i</a:t>
            </a:r>
            <a:r>
              <a:rPr lang="en-US" sz="2300" dirty="0" err="1">
                <a:cs typeface="Arial" panose="020B0604020202020204" pitchFamily="34" charset="0"/>
              </a:rPr>
              <a:t>ntermediate</a:t>
            </a:r>
            <a:r>
              <a:rPr lang="en-US" sz="2300" dirty="0">
                <a:cs typeface="Arial" panose="020B0604020202020204" pitchFamily="34" charset="0"/>
              </a:rPr>
              <a:t> </a:t>
            </a:r>
            <a:r>
              <a:rPr lang="hu-HU" sz="2300" dirty="0">
                <a:cs typeface="Arial" panose="020B0604020202020204" pitchFamily="34" charset="0"/>
              </a:rPr>
              <a:t>GHG </a:t>
            </a:r>
            <a:r>
              <a:rPr lang="hu-HU" sz="2300" dirty="0" err="1">
                <a:cs typeface="Arial" panose="020B0604020202020204" pitchFamily="34" charset="0"/>
              </a:rPr>
              <a:t>emission</a:t>
            </a:r>
            <a:r>
              <a:rPr lang="hu-HU" sz="2300" dirty="0">
                <a:cs typeface="Arial" panose="020B0604020202020204" pitchFamily="34" charset="0"/>
              </a:rPr>
              <a:t> </a:t>
            </a:r>
            <a:r>
              <a:rPr lang="en-US" sz="2300" dirty="0">
                <a:cs typeface="Arial" panose="020B0604020202020204" pitchFamily="34" charset="0"/>
              </a:rPr>
              <a:t>scenarios </a:t>
            </a:r>
            <a:endParaRPr lang="hu-HU" sz="2300" dirty="0">
              <a:cs typeface="Arial" panose="020B0604020202020204" pitchFamily="34" charset="0"/>
            </a:endParaRPr>
          </a:p>
          <a:p>
            <a:pPr lvl="1">
              <a:lnSpc>
                <a:spcPct val="150000"/>
              </a:lnSpc>
              <a:buFont typeface="Symbol" panose="05050102010706020507" pitchFamily="18" charset="2"/>
              <a:buChar char="-"/>
            </a:pPr>
            <a:r>
              <a:rPr lang="en-US" sz="2300" dirty="0">
                <a:cs typeface="Arial" panose="020B0604020202020204" pitchFamily="34" charset="0"/>
              </a:rPr>
              <a:t>RCP</a:t>
            </a:r>
            <a:r>
              <a:rPr lang="hu-HU" sz="2300" dirty="0">
                <a:cs typeface="Arial" panose="020B0604020202020204" pitchFamily="34" charset="0"/>
              </a:rPr>
              <a:t> </a:t>
            </a:r>
            <a:r>
              <a:rPr lang="en-US" sz="2300" dirty="0">
                <a:cs typeface="Arial" panose="020B0604020202020204" pitchFamily="34" charset="0"/>
              </a:rPr>
              <a:t>8.5</a:t>
            </a:r>
            <a:r>
              <a:rPr lang="hu-HU" sz="2300" dirty="0">
                <a:cs typeface="Arial" panose="020B0604020202020204" pitchFamily="34" charset="0"/>
              </a:rPr>
              <a:t> - </a:t>
            </a:r>
            <a:r>
              <a:rPr lang="hu-HU" sz="2300" dirty="0" err="1">
                <a:cs typeface="Arial" panose="020B0604020202020204" pitchFamily="34" charset="0"/>
              </a:rPr>
              <a:t>the</a:t>
            </a:r>
            <a:r>
              <a:rPr lang="hu-HU" sz="2300" dirty="0">
                <a:cs typeface="Arial" panose="020B0604020202020204" pitchFamily="34" charset="0"/>
              </a:rPr>
              <a:t> </a:t>
            </a:r>
            <a:r>
              <a:rPr lang="hu-HU" sz="2300" dirty="0" err="1">
                <a:cs typeface="Arial" panose="020B0604020202020204" pitchFamily="34" charset="0"/>
              </a:rPr>
              <a:t>highest</a:t>
            </a:r>
            <a:r>
              <a:rPr lang="hu-HU" sz="2300" dirty="0">
                <a:cs typeface="Arial" panose="020B0604020202020204" pitchFamily="34" charset="0"/>
              </a:rPr>
              <a:t> </a:t>
            </a:r>
            <a:r>
              <a:rPr lang="en-US" sz="2300" dirty="0">
                <a:cs typeface="Arial" panose="020B0604020202020204" pitchFamily="34" charset="0"/>
              </a:rPr>
              <a:t>GHG emissions scenario</a:t>
            </a:r>
            <a:endParaRPr lang="de-DE" sz="2300" dirty="0">
              <a:cs typeface="Arial" panose="020B0604020202020204" pitchFamily="34" charset="0"/>
            </a:endParaRPr>
          </a:p>
        </p:txBody>
      </p:sp>
    </p:spTree>
    <p:extLst>
      <p:ext uri="{BB962C8B-B14F-4D97-AF65-F5344CB8AC3E}">
        <p14:creationId xmlns:p14="http://schemas.microsoft.com/office/powerpoint/2010/main" val="3459897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de-DE" sz="3400" dirty="0">
                <a:latin typeface="+mn-lt"/>
                <a:cs typeface="Arial" panose="020B0604020202020204" pitchFamily="34" charset="0"/>
              </a:rPr>
              <a:t>Heat and cold</a:t>
            </a:r>
            <a:endParaRPr lang="hu-HU" sz="3400" dirty="0">
              <a:latin typeface="+mn-lt"/>
              <a:cs typeface="Arial" panose="020B0604020202020204" pitchFamily="34" charset="0"/>
            </a:endParaRPr>
          </a:p>
        </p:txBody>
      </p:sp>
      <p:sp>
        <p:nvSpPr>
          <p:cNvPr id="3" name="Tartalom helye 2"/>
          <p:cNvSpPr>
            <a:spLocks noGrp="1"/>
          </p:cNvSpPr>
          <p:nvPr>
            <p:ph idx="1"/>
          </p:nvPr>
        </p:nvSpPr>
        <p:spPr>
          <a:xfrm>
            <a:off x="192506" y="1431985"/>
            <a:ext cx="11487660" cy="4873687"/>
          </a:xfrm>
        </p:spPr>
        <p:txBody>
          <a:bodyPr>
            <a:normAutofit/>
          </a:bodyPr>
          <a:lstStyle/>
          <a:p>
            <a:pPr algn="just">
              <a:lnSpc>
                <a:spcPct val="120000"/>
              </a:lnSpc>
              <a:spcAft>
                <a:spcPts val="2500"/>
              </a:spcAft>
            </a:pPr>
            <a:r>
              <a:rPr lang="en-US" sz="2400" dirty="0">
                <a:cs typeface="Arial" panose="020B0604020202020204" pitchFamily="34" charset="0"/>
              </a:rPr>
              <a:t>Mean air temperature will rise steadily across Europe. </a:t>
            </a:r>
            <a:endParaRPr lang="hu-HU" sz="2400" dirty="0" smtClean="0">
              <a:cs typeface="Arial" panose="020B0604020202020204" pitchFamily="34" charset="0"/>
            </a:endParaRPr>
          </a:p>
          <a:p>
            <a:pPr algn="just">
              <a:lnSpc>
                <a:spcPct val="120000"/>
              </a:lnSpc>
              <a:spcAft>
                <a:spcPts val="2500"/>
              </a:spcAft>
            </a:pPr>
            <a:r>
              <a:rPr lang="en-US" sz="2400" dirty="0" smtClean="0">
                <a:cs typeface="Arial" panose="020B0604020202020204" pitchFamily="34" charset="0"/>
              </a:rPr>
              <a:t>Hot </a:t>
            </a:r>
            <a:r>
              <a:rPr lang="en-US" sz="2400" dirty="0">
                <a:cs typeface="Arial" panose="020B0604020202020204" pitchFamily="34" charset="0"/>
              </a:rPr>
              <a:t>extremes are expected to increase even faster than mean temperatures. </a:t>
            </a:r>
            <a:endParaRPr lang="hu-HU" sz="2400" dirty="0" smtClean="0">
              <a:cs typeface="Arial" panose="020B0604020202020204" pitchFamily="34" charset="0"/>
            </a:endParaRPr>
          </a:p>
          <a:p>
            <a:pPr algn="just">
              <a:lnSpc>
                <a:spcPct val="120000"/>
              </a:lnSpc>
              <a:spcAft>
                <a:spcPts val="2500"/>
              </a:spcAft>
            </a:pPr>
            <a:r>
              <a:rPr lang="en-US" sz="2400" dirty="0" smtClean="0">
                <a:cs typeface="Arial" panose="020B0604020202020204" pitchFamily="34" charset="0"/>
              </a:rPr>
              <a:t>By </a:t>
            </a:r>
            <a:r>
              <a:rPr lang="en-US" sz="2400" dirty="0">
                <a:cs typeface="Arial" panose="020B0604020202020204" pitchFamily="34" charset="0"/>
              </a:rPr>
              <a:t>the end of the century, Europe as a whole and its three sub-regions are projected to experience further warming between a maximum of 1.5 °C (low-emissions scenario</a:t>
            </a:r>
            <a:r>
              <a:rPr lang="hu-HU" sz="2400" dirty="0">
                <a:cs typeface="Arial" panose="020B0604020202020204" pitchFamily="34" charset="0"/>
              </a:rPr>
              <a:t> -  RCP 2.6</a:t>
            </a:r>
            <a:r>
              <a:rPr lang="en-US" sz="2400" dirty="0">
                <a:cs typeface="Arial" panose="020B0604020202020204" pitchFamily="34" charset="0"/>
              </a:rPr>
              <a:t>) and 4.5 °C (high-emissions scenario</a:t>
            </a:r>
            <a:r>
              <a:rPr lang="hu-HU" sz="2400" dirty="0">
                <a:cs typeface="Arial" panose="020B0604020202020204" pitchFamily="34" charset="0"/>
              </a:rPr>
              <a:t> – RCP 8.5</a:t>
            </a:r>
            <a:r>
              <a:rPr lang="en-US" sz="2400" dirty="0">
                <a:cs typeface="Arial" panose="020B0604020202020204" pitchFamily="34" charset="0"/>
              </a:rPr>
              <a:t>).</a:t>
            </a:r>
            <a:endParaRPr lang="hu-HU" sz="2400" dirty="0">
              <a:cs typeface="Arial" panose="020B0604020202020204" pitchFamily="34" charset="0"/>
            </a:endParaRPr>
          </a:p>
        </p:txBody>
      </p:sp>
    </p:spTree>
    <p:extLst>
      <p:ext uri="{BB962C8B-B14F-4D97-AF65-F5344CB8AC3E}">
        <p14:creationId xmlns:p14="http://schemas.microsoft.com/office/powerpoint/2010/main" val="3621049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en-US" sz="3400" dirty="0">
                <a:latin typeface="+mn-lt"/>
                <a:cs typeface="Arial" panose="020B0604020202020204" pitchFamily="34" charset="0"/>
              </a:rPr>
              <a:t>Annual hot days for the European land area and sub-regions</a:t>
            </a:r>
          </a:p>
        </p:txBody>
      </p:sp>
      <p:grpSp>
        <p:nvGrpSpPr>
          <p:cNvPr id="7" name="Csoportba foglalás 6"/>
          <p:cNvGrpSpPr/>
          <p:nvPr/>
        </p:nvGrpSpPr>
        <p:grpSpPr>
          <a:xfrm>
            <a:off x="603314" y="948327"/>
            <a:ext cx="5445551" cy="4274121"/>
            <a:chOff x="2177143" y="948328"/>
            <a:chExt cx="3918857" cy="3481322"/>
          </a:xfrm>
        </p:grpSpPr>
        <p:sp>
          <p:nvSpPr>
            <p:cNvPr id="4" name="Téglalap 3"/>
            <p:cNvSpPr/>
            <p:nvPr/>
          </p:nvSpPr>
          <p:spPr>
            <a:xfrm>
              <a:off x="2177143" y="948328"/>
              <a:ext cx="3918857" cy="2545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Kép 2"/>
            <p:cNvPicPr>
              <a:picLocks noChangeAspect="1"/>
            </p:cNvPicPr>
            <p:nvPr/>
          </p:nvPicPr>
          <p:blipFill rotWithShape="1">
            <a:blip r:embed="rId2">
              <a:extLst>
                <a:ext uri="{28A0092B-C50C-407E-A947-70E740481C1C}">
                  <a14:useLocalDpi xmlns:a14="http://schemas.microsoft.com/office/drawing/2010/main" val="0"/>
                </a:ext>
              </a:extLst>
            </a:blip>
            <a:srcRect b="51093"/>
            <a:stretch/>
          </p:blipFill>
          <p:spPr>
            <a:xfrm>
              <a:off x="2177143" y="1075590"/>
              <a:ext cx="3918857" cy="3354060"/>
            </a:xfrm>
            <a:prstGeom prst="rect">
              <a:avLst/>
            </a:prstGeom>
          </p:spPr>
        </p:pic>
      </p:grpSp>
      <p:pic>
        <p:nvPicPr>
          <p:cNvPr id="6" name="Kép 5"/>
          <p:cNvPicPr>
            <a:picLocks noChangeAspect="1"/>
          </p:cNvPicPr>
          <p:nvPr/>
        </p:nvPicPr>
        <p:blipFill rotWithShape="1">
          <a:blip r:embed="rId2">
            <a:extLst>
              <a:ext uri="{28A0092B-C50C-407E-A947-70E740481C1C}">
                <a14:useLocalDpi xmlns:a14="http://schemas.microsoft.com/office/drawing/2010/main" val="0"/>
              </a:ext>
            </a:extLst>
          </a:blip>
          <a:srcRect t="49182"/>
          <a:stretch/>
        </p:blipFill>
        <p:spPr>
          <a:xfrm>
            <a:off x="6324280" y="944563"/>
            <a:ext cx="4932533" cy="4386562"/>
          </a:xfrm>
          <a:prstGeom prst="rect">
            <a:avLst/>
          </a:prstGeom>
        </p:spPr>
      </p:pic>
      <p:sp>
        <p:nvSpPr>
          <p:cNvPr id="8" name="Téglalap 7"/>
          <p:cNvSpPr/>
          <p:nvPr/>
        </p:nvSpPr>
        <p:spPr>
          <a:xfrm>
            <a:off x="-77335" y="6182281"/>
            <a:ext cx="4866618" cy="200055"/>
          </a:xfrm>
          <a:prstGeom prst="rect">
            <a:avLst/>
          </a:prstGeom>
        </p:spPr>
        <p:txBody>
          <a:bodyPr wrap="square">
            <a:spAutoFit/>
          </a:bodyPr>
          <a:lstStyle/>
          <a:p>
            <a:r>
              <a:rPr lang="en-GB" sz="700" dirty="0">
                <a:solidFill>
                  <a:schemeClr val="bg1">
                    <a:lumMod val="50000"/>
                  </a:schemeClr>
                </a:solidFill>
              </a:rPr>
              <a:t>Source</a:t>
            </a:r>
            <a:r>
              <a:rPr lang="hu-HU" sz="700" dirty="0">
                <a:solidFill>
                  <a:schemeClr val="bg1">
                    <a:lumMod val="50000"/>
                  </a:schemeClr>
                </a:solidFill>
              </a:rPr>
              <a:t>: </a:t>
            </a:r>
            <a:r>
              <a:rPr lang="de-DE" sz="700" dirty="0">
                <a:solidFill>
                  <a:schemeClr val="bg1">
                    <a:lumMod val="50000"/>
                  </a:schemeClr>
                </a:solidFill>
              </a:rPr>
              <a:t>https://www.eea.europa.eu/publications/europes-changing-climate-hazards-1/what-will-the-future-bring</a:t>
            </a:r>
          </a:p>
        </p:txBody>
      </p:sp>
    </p:spTree>
    <p:extLst>
      <p:ext uri="{BB962C8B-B14F-4D97-AF65-F5344CB8AC3E}">
        <p14:creationId xmlns:p14="http://schemas.microsoft.com/office/powerpoint/2010/main" val="2956315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3400" dirty="0">
                <a:latin typeface="+mn-lt"/>
                <a:cs typeface="Arial" panose="020B0604020202020204" pitchFamily="34" charset="0"/>
              </a:rPr>
              <a:t>Urban </a:t>
            </a:r>
            <a:r>
              <a:rPr lang="hu-HU" sz="3400" dirty="0" err="1">
                <a:latin typeface="+mn-lt"/>
                <a:cs typeface="Arial" panose="020B0604020202020204" pitchFamily="34" charset="0"/>
              </a:rPr>
              <a:t>Heat</a:t>
            </a:r>
            <a:r>
              <a:rPr lang="hu-HU" sz="3400" dirty="0">
                <a:latin typeface="+mn-lt"/>
                <a:cs typeface="Arial" panose="020B0604020202020204" pitchFamily="34" charset="0"/>
              </a:rPr>
              <a:t> Island</a:t>
            </a:r>
            <a:endParaRPr lang="de-DE" sz="3400" dirty="0">
              <a:latin typeface="+mn-lt"/>
              <a:cs typeface="Arial" panose="020B0604020202020204" pitchFamily="34" charset="0"/>
            </a:endParaRPr>
          </a:p>
        </p:txBody>
      </p:sp>
      <p:grpSp>
        <p:nvGrpSpPr>
          <p:cNvPr id="8" name="Csoportba foglalás 7"/>
          <p:cNvGrpSpPr/>
          <p:nvPr/>
        </p:nvGrpSpPr>
        <p:grpSpPr>
          <a:xfrm>
            <a:off x="3562709" y="153009"/>
            <a:ext cx="8469079" cy="4580353"/>
            <a:chOff x="766916" y="875071"/>
            <a:chExt cx="10323871" cy="5525729"/>
          </a:xfrm>
        </p:grpSpPr>
        <p:sp>
          <p:nvSpPr>
            <p:cNvPr id="9" name="Téglalap 8"/>
            <p:cNvSpPr/>
            <p:nvPr/>
          </p:nvSpPr>
          <p:spPr>
            <a:xfrm>
              <a:off x="766916" y="875071"/>
              <a:ext cx="10323871" cy="5525729"/>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pic>
          <p:nvPicPr>
            <p:cNvPr id="10" name="Picture 2" descr="urban heat island profi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0311" y="1091380"/>
              <a:ext cx="9753600" cy="5143501"/>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11" name="Szövegdoboz 10"/>
          <p:cNvSpPr txBox="1"/>
          <p:nvPr/>
        </p:nvSpPr>
        <p:spPr>
          <a:xfrm>
            <a:off x="0" y="6155474"/>
            <a:ext cx="5026266" cy="200055"/>
          </a:xfrm>
          <a:prstGeom prst="rect">
            <a:avLst/>
          </a:prstGeom>
          <a:noFill/>
        </p:spPr>
        <p:txBody>
          <a:bodyPr wrap="square" rtlCol="0">
            <a:spAutoFit/>
          </a:bodyPr>
          <a:lstStyle/>
          <a:p>
            <a:r>
              <a:rPr lang="hu-HU" sz="700" dirty="0" err="1"/>
              <a:t>Source</a:t>
            </a:r>
            <a:r>
              <a:rPr lang="hu-HU" sz="700" dirty="0"/>
              <a:t>: Royal </a:t>
            </a:r>
            <a:r>
              <a:rPr lang="hu-HU" sz="700" dirty="0" err="1"/>
              <a:t>Meteorological</a:t>
            </a:r>
            <a:r>
              <a:rPr lang="hu-HU" sz="700" dirty="0"/>
              <a:t> Society, UK, www.metlink.org/fieldwork-resource/urban-heat-island-introduction/</a:t>
            </a:r>
            <a:endParaRPr lang="de-DE" sz="700" dirty="0"/>
          </a:p>
        </p:txBody>
      </p:sp>
      <p:sp>
        <p:nvSpPr>
          <p:cNvPr id="12" name="Téglalap 11"/>
          <p:cNvSpPr/>
          <p:nvPr/>
        </p:nvSpPr>
        <p:spPr>
          <a:xfrm>
            <a:off x="296022" y="4788854"/>
            <a:ext cx="11735766" cy="1311128"/>
          </a:xfrm>
          <a:prstGeom prst="rect">
            <a:avLst/>
          </a:prstGeom>
        </p:spPr>
        <p:txBody>
          <a:bodyPr wrap="square">
            <a:spAutoFit/>
          </a:bodyPr>
          <a:lstStyle/>
          <a:p>
            <a:pPr algn="just">
              <a:lnSpc>
                <a:spcPct val="120000"/>
              </a:lnSpc>
            </a:pPr>
            <a:r>
              <a:rPr lang="en-US" sz="2200" dirty="0">
                <a:cs typeface="Arial" panose="020B0604020202020204" pitchFamily="34" charset="0"/>
              </a:rPr>
              <a:t>An urban heat island is a metropolitan area which is significantly warmer than its surrounding rural areas. The temperature difference is usually larger at night than during the day, and is most obvious when winds are weak.</a:t>
            </a:r>
            <a:r>
              <a:rPr lang="hu-HU" sz="2200" dirty="0">
                <a:cs typeface="Arial" panose="020B0604020202020204" pitchFamily="34" charset="0"/>
              </a:rPr>
              <a:t> </a:t>
            </a:r>
            <a:endParaRPr lang="de-DE" sz="2200" dirty="0"/>
          </a:p>
        </p:txBody>
      </p:sp>
    </p:spTree>
    <p:extLst>
      <p:ext uri="{BB962C8B-B14F-4D97-AF65-F5344CB8AC3E}">
        <p14:creationId xmlns:p14="http://schemas.microsoft.com/office/powerpoint/2010/main" val="1187399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normAutofit fontScale="90000"/>
          </a:bodyPr>
          <a:lstStyle/>
          <a:p>
            <a:r>
              <a:rPr lang="en-US" b="1" dirty="0"/>
              <a:t>Impact of wildfires, droughts, extreme weather events</a:t>
            </a:r>
            <a:r>
              <a:rPr lang="en-US" dirty="0"/>
              <a:t> </a:t>
            </a:r>
            <a:endParaRPr lang="hu-HU" dirty="0"/>
          </a:p>
        </p:txBody>
      </p:sp>
    </p:spTree>
    <p:extLst>
      <p:ext uri="{BB962C8B-B14F-4D97-AF65-F5344CB8AC3E}">
        <p14:creationId xmlns:p14="http://schemas.microsoft.com/office/powerpoint/2010/main" val="2543166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3400" dirty="0">
                <a:latin typeface="+mn-lt"/>
                <a:cs typeface="Arial" panose="020B0604020202020204" pitchFamily="34" charset="0"/>
              </a:rPr>
              <a:t>Frost </a:t>
            </a:r>
            <a:r>
              <a:rPr lang="hu-HU" sz="3400" dirty="0" err="1">
                <a:latin typeface="+mn-lt"/>
                <a:cs typeface="Arial" panose="020B0604020202020204" pitchFamily="34" charset="0"/>
              </a:rPr>
              <a:t>days</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92506" y="1427356"/>
            <a:ext cx="11410022" cy="4878316"/>
          </a:xfrm>
        </p:spPr>
        <p:txBody>
          <a:bodyPr>
            <a:normAutofit/>
          </a:bodyPr>
          <a:lstStyle/>
          <a:p>
            <a:pPr algn="just">
              <a:lnSpc>
                <a:spcPct val="130000"/>
              </a:lnSpc>
              <a:spcAft>
                <a:spcPts val="2000"/>
              </a:spcAft>
            </a:pPr>
            <a:r>
              <a:rPr lang="en-US" sz="2200" dirty="0">
                <a:cs typeface="Arial" panose="020B0604020202020204" pitchFamily="34" charset="0"/>
              </a:rPr>
              <a:t>The number of frost days in Europe has decreased since the 1980s, but with </a:t>
            </a:r>
            <a:r>
              <a:rPr lang="en-US" sz="2200" dirty="0" smtClean="0">
                <a:cs typeface="Arial" panose="020B0604020202020204" pitchFamily="34" charset="0"/>
              </a:rPr>
              <a:t>considerable</a:t>
            </a:r>
            <a:r>
              <a:rPr lang="hu-HU" sz="2200" dirty="0" smtClean="0">
                <a:cs typeface="Arial" panose="020B0604020202020204" pitchFamily="34" charset="0"/>
              </a:rPr>
              <a:t/>
            </a:r>
            <a:br>
              <a:rPr lang="hu-HU" sz="2200" dirty="0" smtClean="0">
                <a:cs typeface="Arial" panose="020B0604020202020204" pitchFamily="34" charset="0"/>
              </a:rPr>
            </a:br>
            <a:r>
              <a:rPr lang="en-US" sz="2200" dirty="0" smtClean="0">
                <a:cs typeface="Arial" panose="020B0604020202020204" pitchFamily="34" charset="0"/>
              </a:rPr>
              <a:t>year-to-year </a:t>
            </a:r>
            <a:r>
              <a:rPr lang="en-US" sz="2200" dirty="0">
                <a:cs typeface="Arial" panose="020B0604020202020204" pitchFamily="34" charset="0"/>
              </a:rPr>
              <a:t>variability. </a:t>
            </a:r>
            <a:endParaRPr lang="hu-HU" sz="2200" dirty="0">
              <a:cs typeface="Arial" panose="020B0604020202020204" pitchFamily="34" charset="0"/>
            </a:endParaRPr>
          </a:p>
          <a:p>
            <a:pPr algn="just">
              <a:lnSpc>
                <a:spcPct val="130000"/>
              </a:lnSpc>
              <a:spcBef>
                <a:spcPts val="2000"/>
              </a:spcBef>
            </a:pPr>
            <a:r>
              <a:rPr lang="en-US" sz="2200" dirty="0">
                <a:cs typeface="Arial" panose="020B0604020202020204" pitchFamily="34" charset="0"/>
              </a:rPr>
              <a:t>The fastest absolute decline has been observed in northern Europe. This trend is projected to continue throughout the 21st century, and the number of frost days is expected to decline by about half during the 21st century under the high-emissions scenario (representative concentration pathway (RCP</a:t>
            </a:r>
            <a:r>
              <a:rPr lang="hu-HU" sz="2200" dirty="0">
                <a:cs typeface="Arial" panose="020B0604020202020204" pitchFamily="34" charset="0"/>
              </a:rPr>
              <a:t> </a:t>
            </a:r>
            <a:r>
              <a:rPr lang="en-US" sz="2200" dirty="0">
                <a:cs typeface="Arial" panose="020B0604020202020204" pitchFamily="34" charset="0"/>
              </a:rPr>
              <a:t>8.5).</a:t>
            </a:r>
            <a:endParaRPr lang="de-DE" sz="2200" dirty="0">
              <a:cs typeface="Arial" panose="020B0604020202020204" pitchFamily="34" charset="0"/>
            </a:endParaRPr>
          </a:p>
        </p:txBody>
      </p:sp>
    </p:spTree>
    <p:extLst>
      <p:ext uri="{BB962C8B-B14F-4D97-AF65-F5344CB8AC3E}">
        <p14:creationId xmlns:p14="http://schemas.microsoft.com/office/powerpoint/2010/main" val="2138338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en-US" sz="3400" dirty="0">
                <a:latin typeface="+mn-lt"/>
                <a:cs typeface="Arial" panose="020B0604020202020204" pitchFamily="34" charset="0"/>
              </a:rPr>
              <a:t>Annual frost days for the European land area and sub-regions</a:t>
            </a:r>
            <a:endParaRPr lang="de-DE" sz="3400" dirty="0">
              <a:latin typeface="+mn-lt"/>
              <a:cs typeface="Arial" panose="020B0604020202020204" pitchFamily="34" charset="0"/>
            </a:endParaRPr>
          </a:p>
        </p:txBody>
      </p:sp>
      <p:pic>
        <p:nvPicPr>
          <p:cNvPr id="5" name="Kép 4"/>
          <p:cNvPicPr>
            <a:picLocks noChangeAspect="1"/>
          </p:cNvPicPr>
          <p:nvPr/>
        </p:nvPicPr>
        <p:blipFill rotWithShape="1">
          <a:blip r:embed="rId2">
            <a:extLst>
              <a:ext uri="{28A0092B-C50C-407E-A947-70E740481C1C}">
                <a14:useLocalDpi xmlns:a14="http://schemas.microsoft.com/office/drawing/2010/main" val="0"/>
              </a:ext>
            </a:extLst>
          </a:blip>
          <a:srcRect b="51643"/>
          <a:stretch/>
        </p:blipFill>
        <p:spPr>
          <a:xfrm>
            <a:off x="395926" y="945504"/>
            <a:ext cx="5652940" cy="4783828"/>
          </a:xfrm>
          <a:prstGeom prst="rect">
            <a:avLst/>
          </a:prstGeom>
        </p:spPr>
      </p:pic>
      <p:pic>
        <p:nvPicPr>
          <p:cNvPr id="6" name="Kép 5"/>
          <p:cNvPicPr>
            <a:picLocks noChangeAspect="1"/>
          </p:cNvPicPr>
          <p:nvPr/>
        </p:nvPicPr>
        <p:blipFill rotWithShape="1">
          <a:blip r:embed="rId2">
            <a:extLst>
              <a:ext uri="{28A0092B-C50C-407E-A947-70E740481C1C}">
                <a14:useLocalDpi xmlns:a14="http://schemas.microsoft.com/office/drawing/2010/main" val="0"/>
              </a:ext>
            </a:extLst>
          </a:blip>
          <a:srcRect t="50236" b="1654"/>
          <a:stretch/>
        </p:blipFill>
        <p:spPr>
          <a:xfrm>
            <a:off x="6143135" y="962475"/>
            <a:ext cx="5661859" cy="4766857"/>
          </a:xfrm>
          <a:prstGeom prst="rect">
            <a:avLst/>
          </a:prstGeom>
        </p:spPr>
      </p:pic>
      <p:sp>
        <p:nvSpPr>
          <p:cNvPr id="7" name="Téglalap 6"/>
          <p:cNvSpPr/>
          <p:nvPr/>
        </p:nvSpPr>
        <p:spPr>
          <a:xfrm>
            <a:off x="-77335" y="6182281"/>
            <a:ext cx="4866618" cy="200055"/>
          </a:xfrm>
          <a:prstGeom prst="rect">
            <a:avLst/>
          </a:prstGeom>
        </p:spPr>
        <p:txBody>
          <a:bodyPr wrap="square">
            <a:spAutoFit/>
          </a:bodyPr>
          <a:lstStyle/>
          <a:p>
            <a:r>
              <a:rPr lang="en-GB" sz="700" dirty="0">
                <a:solidFill>
                  <a:schemeClr val="bg1">
                    <a:lumMod val="50000"/>
                  </a:schemeClr>
                </a:solidFill>
              </a:rPr>
              <a:t>Source</a:t>
            </a:r>
            <a:r>
              <a:rPr lang="hu-HU" sz="700" dirty="0">
                <a:solidFill>
                  <a:schemeClr val="bg1">
                    <a:lumMod val="50000"/>
                  </a:schemeClr>
                </a:solidFill>
              </a:rPr>
              <a:t>: </a:t>
            </a:r>
            <a:r>
              <a:rPr lang="de-DE" sz="700" dirty="0">
                <a:solidFill>
                  <a:schemeClr val="bg1">
                    <a:lumMod val="50000"/>
                  </a:schemeClr>
                </a:solidFill>
              </a:rPr>
              <a:t>https://www.eea.europa.eu/publications/europes-changing-climate-hazards-1/what-will-the-future-bring</a:t>
            </a:r>
          </a:p>
        </p:txBody>
      </p:sp>
    </p:spTree>
    <p:extLst>
      <p:ext uri="{BB962C8B-B14F-4D97-AF65-F5344CB8AC3E}">
        <p14:creationId xmlns:p14="http://schemas.microsoft.com/office/powerpoint/2010/main" val="186467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3400" dirty="0" err="1">
                <a:latin typeface="+mn-lt"/>
                <a:cs typeface="Arial" panose="020B0604020202020204" pitchFamily="34" charset="0"/>
              </a:rPr>
              <a:t>Wet</a:t>
            </a:r>
            <a:r>
              <a:rPr lang="hu-HU" sz="3400" dirty="0">
                <a:latin typeface="+mn-lt"/>
                <a:cs typeface="Arial" panose="020B0604020202020204" pitchFamily="34" charset="0"/>
              </a:rPr>
              <a:t> and </a:t>
            </a:r>
            <a:r>
              <a:rPr lang="hu-HU" sz="3400" dirty="0" err="1">
                <a:latin typeface="+mn-lt"/>
                <a:cs typeface="Arial" panose="020B0604020202020204" pitchFamily="34" charset="0"/>
              </a:rPr>
              <a:t>dry</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310551" y="1017917"/>
            <a:ext cx="11438625" cy="5287755"/>
          </a:xfrm>
        </p:spPr>
        <p:txBody>
          <a:bodyPr>
            <a:normAutofit/>
          </a:bodyPr>
          <a:lstStyle/>
          <a:p>
            <a:pPr algn="just">
              <a:lnSpc>
                <a:spcPct val="120000"/>
              </a:lnSpc>
              <a:spcAft>
                <a:spcPts val="1000"/>
              </a:spcAft>
            </a:pPr>
            <a:r>
              <a:rPr lang="en-US" sz="2200" dirty="0" smtClean="0">
                <a:cs typeface="Arial" panose="020B0604020202020204" pitchFamily="34" charset="0"/>
              </a:rPr>
              <a:t>In</a:t>
            </a:r>
            <a:r>
              <a:rPr lang="en-US" sz="2200" dirty="0">
                <a:cs typeface="Arial" panose="020B0604020202020204" pitchFamily="34" charset="0"/>
              </a:rPr>
              <a:t> northern Europe, annual precipitation and heavy rainfall are likely to increase, with </a:t>
            </a:r>
            <a:r>
              <a:rPr lang="en-US" sz="2200" dirty="0" smtClean="0">
                <a:cs typeface="Arial" panose="020B0604020202020204" pitchFamily="34" charset="0"/>
              </a:rPr>
              <a:t>droughts</a:t>
            </a:r>
            <a:r>
              <a:rPr lang="en-US" sz="2200" dirty="0">
                <a:cs typeface="Arial" panose="020B0604020202020204" pitchFamily="34" charset="0"/>
              </a:rPr>
              <a:t> becoming less frequent. Mixed changes are expected for summer rainfall, flooding events, aridity and fire hazards. </a:t>
            </a:r>
            <a:endParaRPr lang="hu-HU" sz="2200" dirty="0">
              <a:cs typeface="Arial" panose="020B0604020202020204" pitchFamily="34" charset="0"/>
            </a:endParaRPr>
          </a:p>
          <a:p>
            <a:pPr algn="just">
              <a:lnSpc>
                <a:spcPct val="120000"/>
              </a:lnSpc>
              <a:spcBef>
                <a:spcPts val="2000"/>
              </a:spcBef>
              <a:spcAft>
                <a:spcPts val="1000"/>
              </a:spcAft>
            </a:pPr>
            <a:r>
              <a:rPr lang="en-US" sz="2200" dirty="0">
                <a:cs typeface="Arial" panose="020B0604020202020204" pitchFamily="34" charset="0"/>
              </a:rPr>
              <a:t>Central Europe is likely to experience lower summer rainfall, but also harsher weather extremes (heavy precipitation, river floods, droughts and fire hazards), with mixed changes in annual precipitation and aridity. </a:t>
            </a:r>
            <a:endParaRPr lang="hu-HU" sz="2200" dirty="0">
              <a:cs typeface="Arial" panose="020B0604020202020204" pitchFamily="34" charset="0"/>
            </a:endParaRPr>
          </a:p>
          <a:p>
            <a:pPr algn="just">
              <a:lnSpc>
                <a:spcPct val="120000"/>
              </a:lnSpc>
              <a:spcBef>
                <a:spcPts val="2000"/>
              </a:spcBef>
              <a:spcAft>
                <a:spcPts val="1000"/>
              </a:spcAft>
            </a:pPr>
            <a:r>
              <a:rPr lang="en-US" sz="2200" dirty="0">
                <a:cs typeface="Arial" panose="020B0604020202020204" pitchFamily="34" charset="0"/>
              </a:rPr>
              <a:t>In southern Europe, annual precipitation and summer rainfall are projected to decrease, whereas aridity, droughts and fire hazards are all likely to increase. Mixed changes are projected for heavy precipitation and river floods. </a:t>
            </a:r>
            <a:endParaRPr lang="de-DE" sz="2200" dirty="0">
              <a:cs typeface="Arial" panose="020B0604020202020204" pitchFamily="34" charset="0"/>
            </a:endParaRPr>
          </a:p>
        </p:txBody>
      </p:sp>
    </p:spTree>
    <p:extLst>
      <p:ext uri="{BB962C8B-B14F-4D97-AF65-F5344CB8AC3E}">
        <p14:creationId xmlns:p14="http://schemas.microsoft.com/office/powerpoint/2010/main" val="42876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177143" y="944563"/>
            <a:ext cx="3912797" cy="217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Cím 1"/>
          <p:cNvSpPr>
            <a:spLocks noGrp="1"/>
          </p:cNvSpPr>
          <p:nvPr>
            <p:ph type="title"/>
          </p:nvPr>
        </p:nvSpPr>
        <p:spPr/>
        <p:txBody>
          <a:bodyPr>
            <a:noAutofit/>
          </a:bodyPr>
          <a:lstStyle/>
          <a:p>
            <a:r>
              <a:rPr lang="en-US" sz="3400" dirty="0">
                <a:latin typeface="+mn-lt"/>
                <a:cs typeface="Arial" panose="020B0604020202020204" pitchFamily="34" charset="0"/>
              </a:rPr>
              <a:t>Annual precipitation for the European land area and sub-regions</a:t>
            </a:r>
          </a:p>
        </p:txBody>
      </p:sp>
      <p:pic>
        <p:nvPicPr>
          <p:cNvPr id="3" name="Kép 2"/>
          <p:cNvPicPr>
            <a:picLocks noChangeAspect="1"/>
          </p:cNvPicPr>
          <p:nvPr/>
        </p:nvPicPr>
        <p:blipFill rotWithShape="1">
          <a:blip r:embed="rId2">
            <a:extLst>
              <a:ext uri="{28A0092B-C50C-407E-A947-70E740481C1C}">
                <a14:useLocalDpi xmlns:a14="http://schemas.microsoft.com/office/drawing/2010/main" val="0"/>
              </a:ext>
            </a:extLst>
          </a:blip>
          <a:srcRect b="50543"/>
          <a:stretch/>
        </p:blipFill>
        <p:spPr>
          <a:xfrm>
            <a:off x="2177143" y="1041061"/>
            <a:ext cx="3918857" cy="3391767"/>
          </a:xfrm>
          <a:prstGeom prst="rect">
            <a:avLst/>
          </a:prstGeom>
        </p:spPr>
      </p:pic>
      <p:pic>
        <p:nvPicPr>
          <p:cNvPr id="6" name="Kép 5"/>
          <p:cNvPicPr>
            <a:picLocks noChangeAspect="1"/>
          </p:cNvPicPr>
          <p:nvPr/>
        </p:nvPicPr>
        <p:blipFill rotWithShape="1">
          <a:blip r:embed="rId2">
            <a:extLst>
              <a:ext uri="{28A0092B-C50C-407E-A947-70E740481C1C}">
                <a14:useLocalDpi xmlns:a14="http://schemas.microsoft.com/office/drawing/2010/main" val="0"/>
              </a:ext>
            </a:extLst>
          </a:blip>
          <a:srcRect t="49136"/>
          <a:stretch/>
        </p:blipFill>
        <p:spPr>
          <a:xfrm>
            <a:off x="6143135" y="961815"/>
            <a:ext cx="5081301" cy="4522983"/>
          </a:xfrm>
          <a:prstGeom prst="rect">
            <a:avLst/>
          </a:prstGeom>
        </p:spPr>
      </p:pic>
      <p:grpSp>
        <p:nvGrpSpPr>
          <p:cNvPr id="9" name="Csoportba foglalás 8"/>
          <p:cNvGrpSpPr/>
          <p:nvPr/>
        </p:nvGrpSpPr>
        <p:grpSpPr>
          <a:xfrm>
            <a:off x="537329" y="944563"/>
            <a:ext cx="5552612" cy="4522983"/>
            <a:chOff x="2183203" y="944563"/>
            <a:chExt cx="3918857" cy="3488265"/>
          </a:xfrm>
        </p:grpSpPr>
        <p:sp>
          <p:nvSpPr>
            <p:cNvPr id="7" name="Téglalap 6"/>
            <p:cNvSpPr/>
            <p:nvPr/>
          </p:nvSpPr>
          <p:spPr>
            <a:xfrm>
              <a:off x="2183203" y="944563"/>
              <a:ext cx="3912797" cy="217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Kép 7"/>
            <p:cNvPicPr>
              <a:picLocks noChangeAspect="1"/>
            </p:cNvPicPr>
            <p:nvPr/>
          </p:nvPicPr>
          <p:blipFill rotWithShape="1">
            <a:blip r:embed="rId2">
              <a:extLst>
                <a:ext uri="{28A0092B-C50C-407E-A947-70E740481C1C}">
                  <a14:useLocalDpi xmlns:a14="http://schemas.microsoft.com/office/drawing/2010/main" val="0"/>
                </a:ext>
              </a:extLst>
            </a:blip>
            <a:srcRect b="50543"/>
            <a:stretch/>
          </p:blipFill>
          <p:spPr>
            <a:xfrm>
              <a:off x="2183203" y="1041061"/>
              <a:ext cx="3918857" cy="3391767"/>
            </a:xfrm>
            <a:prstGeom prst="rect">
              <a:avLst/>
            </a:prstGeom>
          </p:spPr>
        </p:pic>
      </p:grpSp>
      <p:sp>
        <p:nvSpPr>
          <p:cNvPr id="10" name="Téglalap 9"/>
          <p:cNvSpPr/>
          <p:nvPr/>
        </p:nvSpPr>
        <p:spPr>
          <a:xfrm>
            <a:off x="-77335" y="6182281"/>
            <a:ext cx="4866618" cy="200055"/>
          </a:xfrm>
          <a:prstGeom prst="rect">
            <a:avLst/>
          </a:prstGeom>
        </p:spPr>
        <p:txBody>
          <a:bodyPr wrap="square">
            <a:spAutoFit/>
          </a:bodyPr>
          <a:lstStyle/>
          <a:p>
            <a:r>
              <a:rPr lang="en-GB" sz="700" dirty="0">
                <a:solidFill>
                  <a:schemeClr val="bg1">
                    <a:lumMod val="50000"/>
                  </a:schemeClr>
                </a:solidFill>
              </a:rPr>
              <a:t>Source</a:t>
            </a:r>
            <a:r>
              <a:rPr lang="hu-HU" sz="700" dirty="0">
                <a:solidFill>
                  <a:schemeClr val="bg1">
                    <a:lumMod val="50000"/>
                  </a:schemeClr>
                </a:solidFill>
              </a:rPr>
              <a:t>: </a:t>
            </a:r>
            <a:r>
              <a:rPr lang="de-DE" sz="700" dirty="0">
                <a:solidFill>
                  <a:schemeClr val="bg1">
                    <a:lumMod val="50000"/>
                  </a:schemeClr>
                </a:solidFill>
              </a:rPr>
              <a:t>https://www.eea.europa.eu/publications/europes-changing-climate-hazards-1/what-will-the-future-bring</a:t>
            </a:r>
          </a:p>
        </p:txBody>
      </p:sp>
    </p:spTree>
    <p:extLst>
      <p:ext uri="{BB962C8B-B14F-4D97-AF65-F5344CB8AC3E}">
        <p14:creationId xmlns:p14="http://schemas.microsoft.com/office/powerpoint/2010/main" val="20703035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612592"/>
          </a:xfrm>
        </p:spPr>
        <p:txBody>
          <a:bodyPr>
            <a:noAutofit/>
          </a:bodyPr>
          <a:lstStyle/>
          <a:p>
            <a:r>
              <a:rPr lang="en-US" sz="3400" dirty="0">
                <a:latin typeface="+mn-lt"/>
                <a:cs typeface="Arial" panose="020B0604020202020204" pitchFamily="34" charset="0"/>
              </a:rPr>
              <a:t>Flash</a:t>
            </a:r>
            <a:r>
              <a:rPr lang="hu-HU" sz="3400" dirty="0">
                <a:latin typeface="+mn-lt"/>
                <a:cs typeface="Arial" panose="020B0604020202020204" pitchFamily="34" charset="0"/>
              </a:rPr>
              <a:t> </a:t>
            </a:r>
            <a:r>
              <a:rPr lang="hu-HU" sz="3400" dirty="0" err="1">
                <a:latin typeface="+mn-lt"/>
                <a:cs typeface="Arial" panose="020B0604020202020204" pitchFamily="34" charset="0"/>
              </a:rPr>
              <a:t>floods</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92506" y="1224951"/>
            <a:ext cx="6057816" cy="4908433"/>
          </a:xfrm>
        </p:spPr>
        <p:txBody>
          <a:bodyPr>
            <a:noAutofit/>
          </a:bodyPr>
          <a:lstStyle/>
          <a:p>
            <a:pPr algn="just">
              <a:lnSpc>
                <a:spcPct val="120000"/>
              </a:lnSpc>
              <a:spcAft>
                <a:spcPts val="1000"/>
              </a:spcAft>
            </a:pPr>
            <a:r>
              <a:rPr lang="en-US" sz="2200" dirty="0">
                <a:cs typeface="Arial" panose="020B0604020202020204" pitchFamily="34" charset="0"/>
              </a:rPr>
              <a:t>Flash</a:t>
            </a:r>
            <a:r>
              <a:rPr lang="hu-HU" sz="2200" dirty="0">
                <a:cs typeface="Arial" panose="020B0604020202020204" pitchFamily="34" charset="0"/>
              </a:rPr>
              <a:t> </a:t>
            </a:r>
            <a:r>
              <a:rPr lang="hu-HU" sz="2200" dirty="0" err="1">
                <a:cs typeface="Arial" panose="020B0604020202020204" pitchFamily="34" charset="0"/>
              </a:rPr>
              <a:t>flooding</a:t>
            </a:r>
            <a:r>
              <a:rPr lang="hu-HU" sz="2200" dirty="0">
                <a:cs typeface="Arial" panose="020B0604020202020204" pitchFamily="34" charset="0"/>
              </a:rPr>
              <a:t> </a:t>
            </a:r>
            <a:r>
              <a:rPr lang="en-US" sz="2200" dirty="0">
                <a:cs typeface="Arial" panose="020B0604020202020204" pitchFamily="34" charset="0"/>
              </a:rPr>
              <a:t> results from relatively short, intense bursts of rainfall, often from severe thunderstorms. </a:t>
            </a:r>
            <a:endParaRPr lang="hu-HU" sz="2200" dirty="0" smtClean="0">
              <a:cs typeface="Arial" panose="020B0604020202020204" pitchFamily="34" charset="0"/>
            </a:endParaRPr>
          </a:p>
          <a:p>
            <a:pPr algn="just">
              <a:lnSpc>
                <a:spcPct val="120000"/>
              </a:lnSpc>
              <a:spcAft>
                <a:spcPts val="1000"/>
              </a:spcAft>
            </a:pPr>
            <a:r>
              <a:rPr lang="en-US" sz="2200" dirty="0" smtClean="0">
                <a:cs typeface="Arial" panose="020B0604020202020204" pitchFamily="34" charset="0"/>
              </a:rPr>
              <a:t>It </a:t>
            </a:r>
            <a:r>
              <a:rPr lang="en-US" sz="2200" dirty="0">
                <a:cs typeface="Arial" panose="020B0604020202020204" pitchFamily="34" charset="0"/>
              </a:rPr>
              <a:t>can occur in almost all parts of </a:t>
            </a:r>
            <a:r>
              <a:rPr lang="hu-HU" sz="2200" dirty="0" err="1">
                <a:cs typeface="Arial" panose="020B0604020202020204" pitchFamily="34" charset="0"/>
              </a:rPr>
              <a:t>the</a:t>
            </a:r>
            <a:r>
              <a:rPr lang="hu-HU" sz="2200" dirty="0">
                <a:cs typeface="Arial" panose="020B0604020202020204" pitchFamily="34" charset="0"/>
              </a:rPr>
              <a:t> </a:t>
            </a:r>
            <a:r>
              <a:rPr lang="hu-HU" sz="2200" dirty="0" err="1">
                <a:cs typeface="Arial" panose="020B0604020202020204" pitchFamily="34" charset="0"/>
              </a:rPr>
              <a:t>world</a:t>
            </a:r>
            <a:r>
              <a:rPr lang="en-US" sz="2200" dirty="0">
                <a:cs typeface="Arial" panose="020B0604020202020204" pitchFamily="34" charset="0"/>
              </a:rPr>
              <a:t>.</a:t>
            </a:r>
          </a:p>
          <a:p>
            <a:pPr algn="just">
              <a:lnSpc>
                <a:spcPct val="120000"/>
              </a:lnSpc>
            </a:pPr>
            <a:r>
              <a:rPr lang="en-US" sz="2200" dirty="0">
                <a:cs typeface="Arial" panose="020B0604020202020204" pitchFamily="34" charset="0"/>
              </a:rPr>
              <a:t>Urban development in our towns and cities introduces hard surfaces such as roofs, roads, driveways and paths which stop rain soaking into the ground. This means more water runs off than would naturally occur</a:t>
            </a:r>
            <a:r>
              <a:rPr lang="hu-HU" sz="2200" dirty="0">
                <a:cs typeface="Arial" panose="020B0604020202020204" pitchFamily="34" charset="0"/>
              </a:rPr>
              <a:t>. </a:t>
            </a:r>
          </a:p>
          <a:p>
            <a:endParaRPr lang="en-US" dirty="0"/>
          </a:p>
          <a:p>
            <a:endParaRPr lang="de-DE" dirty="0"/>
          </a:p>
        </p:txBody>
      </p:sp>
      <p:sp>
        <p:nvSpPr>
          <p:cNvPr id="6" name="AutoShape 2" descr="A woman is carried through a flooded street in Angleur, Province of Liege, Belgium, Friday July 16, 2021. Severe flooding in Germany and Belgium has turned streams and streets into raging torrents that have swept away cars and caused houses to collapse. (AP Photo/Valentin Bianch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2052" name="Picture 4" descr="New rainfall, new flooding - new norm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6146" y="934775"/>
            <a:ext cx="5817504" cy="4110193"/>
          </a:xfrm>
          <a:prstGeom prst="rect">
            <a:avLst/>
          </a:prstGeom>
          <a:noFill/>
          <a:extLst>
            <a:ext uri="{909E8E84-426E-40DD-AFC4-6F175D3DCCD1}">
              <a14:hiddenFill xmlns:a14="http://schemas.microsoft.com/office/drawing/2010/main">
                <a:solidFill>
                  <a:srgbClr val="FFFFFF"/>
                </a:solidFill>
              </a14:hiddenFill>
            </a:ext>
          </a:extLst>
        </p:spPr>
      </p:pic>
      <p:sp>
        <p:nvSpPr>
          <p:cNvPr id="7" name="Téglalap 6"/>
          <p:cNvSpPr/>
          <p:nvPr/>
        </p:nvSpPr>
        <p:spPr>
          <a:xfrm>
            <a:off x="6250322" y="5014087"/>
            <a:ext cx="2218877" cy="200055"/>
          </a:xfrm>
          <a:prstGeom prst="rect">
            <a:avLst/>
          </a:prstGeom>
        </p:spPr>
        <p:txBody>
          <a:bodyPr wrap="none">
            <a:spAutoFit/>
          </a:bodyPr>
          <a:lstStyle/>
          <a:p>
            <a:r>
              <a:rPr lang="hu-HU" sz="700" dirty="0">
                <a:solidFill>
                  <a:srgbClr val="666F7D"/>
                </a:solidFill>
                <a:latin typeface="Source Sans Pro"/>
              </a:rPr>
              <a:t>Brusselstimes.com, </a:t>
            </a:r>
            <a:r>
              <a:rPr lang="de-DE" sz="700" dirty="0" err="1">
                <a:solidFill>
                  <a:srgbClr val="666F7D"/>
                </a:solidFill>
                <a:latin typeface="Source Sans Pro"/>
              </a:rPr>
              <a:t>Floods</a:t>
            </a:r>
            <a:r>
              <a:rPr lang="de-DE" sz="700" dirty="0">
                <a:solidFill>
                  <a:srgbClr val="666F7D"/>
                </a:solidFill>
                <a:latin typeface="Source Sans Pro"/>
              </a:rPr>
              <a:t> in </a:t>
            </a:r>
            <a:r>
              <a:rPr lang="de-DE" sz="700" dirty="0" err="1">
                <a:solidFill>
                  <a:srgbClr val="666F7D"/>
                </a:solidFill>
                <a:latin typeface="Source Sans Pro"/>
              </a:rPr>
              <a:t>Liège</a:t>
            </a:r>
            <a:r>
              <a:rPr lang="hu-HU" sz="700" dirty="0">
                <a:solidFill>
                  <a:srgbClr val="666F7D"/>
                </a:solidFill>
                <a:latin typeface="Source Sans Pro"/>
              </a:rPr>
              <a:t>, Belgium, 2021</a:t>
            </a:r>
            <a:endParaRPr lang="de-DE" sz="700" dirty="0"/>
          </a:p>
        </p:txBody>
      </p:sp>
    </p:spTree>
    <p:extLst>
      <p:ext uri="{BB962C8B-B14F-4D97-AF65-F5344CB8AC3E}">
        <p14:creationId xmlns:p14="http://schemas.microsoft.com/office/powerpoint/2010/main" val="3819906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872903"/>
          </a:xfrm>
        </p:spPr>
        <p:txBody>
          <a:bodyPr>
            <a:normAutofit/>
          </a:bodyPr>
          <a:lstStyle/>
          <a:p>
            <a:r>
              <a:rPr lang="hu-HU" sz="3400" dirty="0">
                <a:latin typeface="+mn-lt"/>
                <a:cs typeface="Arial" panose="020B0604020202020204" pitchFamily="34" charset="0"/>
              </a:rPr>
              <a:t>Urban </a:t>
            </a:r>
            <a:r>
              <a:rPr lang="hu-HU" sz="3400" dirty="0" err="1">
                <a:latin typeface="+mn-lt"/>
                <a:cs typeface="Arial" panose="020B0604020202020204" pitchFamily="34" charset="0"/>
              </a:rPr>
              <a:t>flooding</a:t>
            </a:r>
            <a:r>
              <a:rPr lang="hu-HU" sz="3400" dirty="0">
                <a:latin typeface="+mn-lt"/>
                <a:cs typeface="Arial" panose="020B0604020202020204" pitchFamily="34" charset="0"/>
              </a:rPr>
              <a:t> – </a:t>
            </a:r>
            <a:r>
              <a:rPr lang="hu-HU" sz="3400" dirty="0" err="1">
                <a:latin typeface="+mn-lt"/>
                <a:cs typeface="Arial" panose="020B0604020202020204" pitchFamily="34" charset="0"/>
              </a:rPr>
              <a:t>health</a:t>
            </a:r>
            <a:r>
              <a:rPr lang="hu-HU" sz="3400" dirty="0">
                <a:latin typeface="+mn-lt"/>
                <a:cs typeface="Arial" panose="020B0604020202020204" pitchFamily="34" charset="0"/>
              </a:rPr>
              <a:t> </a:t>
            </a:r>
            <a:r>
              <a:rPr lang="hu-HU" sz="3400" dirty="0" err="1">
                <a:latin typeface="+mn-lt"/>
                <a:cs typeface="Arial" panose="020B0604020202020204" pitchFamily="34" charset="0"/>
              </a:rPr>
              <a:t>risks</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69378" y="2434937"/>
            <a:ext cx="6395342" cy="3230488"/>
          </a:xfrm>
        </p:spPr>
        <p:txBody>
          <a:bodyPr>
            <a:noAutofit/>
          </a:bodyPr>
          <a:lstStyle/>
          <a:p>
            <a:pPr marL="0" indent="0" algn="just">
              <a:lnSpc>
                <a:spcPct val="120000"/>
              </a:lnSpc>
              <a:spcBef>
                <a:spcPts val="2000"/>
              </a:spcBef>
              <a:buNone/>
            </a:pPr>
            <a:r>
              <a:rPr lang="hu-HU" sz="2000" dirty="0" err="1">
                <a:cs typeface="Arial" panose="020B0604020202020204" pitchFamily="34" charset="0"/>
              </a:rPr>
              <a:t>Several</a:t>
            </a:r>
            <a:r>
              <a:rPr lang="hu-HU" sz="2000" dirty="0">
                <a:cs typeface="Arial" panose="020B0604020202020204" pitchFamily="34" charset="0"/>
              </a:rPr>
              <a:t> </a:t>
            </a:r>
            <a:r>
              <a:rPr lang="en-US" sz="2000" dirty="0">
                <a:cs typeface="Arial" panose="020B0604020202020204" pitchFamily="34" charset="0"/>
              </a:rPr>
              <a:t>infectious diseases, including</a:t>
            </a:r>
            <a:r>
              <a:rPr lang="hu-HU" sz="2000" dirty="0">
                <a:cs typeface="Arial" panose="020B0604020202020204" pitchFamily="34" charset="0"/>
              </a:rPr>
              <a:t> </a:t>
            </a:r>
            <a:r>
              <a:rPr lang="hu-HU" sz="2000" dirty="0" err="1">
                <a:cs typeface="Arial" panose="020B0604020202020204" pitchFamily="34" charset="0"/>
              </a:rPr>
              <a:t>water-borne</a:t>
            </a:r>
            <a:r>
              <a:rPr lang="hu-HU" sz="2000" dirty="0">
                <a:cs typeface="Arial" panose="020B0604020202020204" pitchFamily="34" charset="0"/>
              </a:rPr>
              <a:t>, </a:t>
            </a:r>
            <a:r>
              <a:rPr lang="hu-HU" sz="2000" dirty="0" err="1">
                <a:cs typeface="Arial" panose="020B0604020202020204" pitchFamily="34" charset="0"/>
              </a:rPr>
              <a:t>faecal-oral-borne</a:t>
            </a:r>
            <a:r>
              <a:rPr lang="hu-HU" sz="2000" dirty="0">
                <a:cs typeface="Arial" panose="020B0604020202020204" pitchFamily="34" charset="0"/>
              </a:rPr>
              <a:t> and </a:t>
            </a:r>
            <a:r>
              <a:rPr lang="hu-HU" sz="2000" dirty="0" err="1">
                <a:cs typeface="Arial" panose="020B0604020202020204" pitchFamily="34" charset="0"/>
              </a:rPr>
              <a:t>gastrointestinal</a:t>
            </a:r>
            <a:r>
              <a:rPr lang="hu-HU" sz="2000" dirty="0">
                <a:cs typeface="Arial" panose="020B0604020202020204" pitchFamily="34" charset="0"/>
              </a:rPr>
              <a:t> </a:t>
            </a:r>
            <a:r>
              <a:rPr lang="hu-HU" sz="2000" dirty="0" err="1">
                <a:cs typeface="Arial" panose="020B0604020202020204" pitchFamily="34" charset="0"/>
              </a:rPr>
              <a:t>diseases</a:t>
            </a:r>
            <a:r>
              <a:rPr lang="en-US" sz="2000" dirty="0">
                <a:cs typeface="Arial" panose="020B0604020202020204" pitchFamily="34" charset="0"/>
              </a:rPr>
              <a:t>, can spread through contact with surfaces contaminated by flood waters. </a:t>
            </a:r>
            <a:endParaRPr lang="hu-HU" sz="2000" dirty="0" smtClean="0">
              <a:cs typeface="Arial" panose="020B0604020202020204" pitchFamily="34" charset="0"/>
            </a:endParaRPr>
          </a:p>
          <a:p>
            <a:pPr marL="0" indent="0" algn="just">
              <a:lnSpc>
                <a:spcPct val="120000"/>
              </a:lnSpc>
              <a:spcBef>
                <a:spcPts val="2000"/>
              </a:spcBef>
              <a:buNone/>
            </a:pPr>
            <a:r>
              <a:rPr lang="en-US" sz="2000" dirty="0" smtClean="0">
                <a:cs typeface="Arial" panose="020B0604020202020204" pitchFamily="34" charset="0"/>
              </a:rPr>
              <a:t>The </a:t>
            </a:r>
            <a:r>
              <a:rPr lang="en-US" sz="2000" dirty="0">
                <a:cs typeface="Arial" panose="020B0604020202020204" pitchFamily="34" charset="0"/>
              </a:rPr>
              <a:t>likelihood of illness increases when floodwater contains </a:t>
            </a:r>
            <a:r>
              <a:rPr lang="en-US" sz="2000" dirty="0" err="1">
                <a:cs typeface="Arial" panose="020B0604020202020204" pitchFamily="34" charset="0"/>
              </a:rPr>
              <a:t>faecal</a:t>
            </a:r>
            <a:r>
              <a:rPr lang="en-US" sz="2000" dirty="0">
                <a:cs typeface="Arial" panose="020B0604020202020204" pitchFamily="34" charset="0"/>
              </a:rPr>
              <a:t> material from overflowing sewerage systems, or agricultural or industrial wastes</a:t>
            </a:r>
            <a:r>
              <a:rPr lang="en-US" sz="2000" dirty="0" smtClean="0">
                <a:cs typeface="Arial" panose="020B0604020202020204" pitchFamily="34" charset="0"/>
              </a:rPr>
              <a:t>.</a:t>
            </a:r>
            <a:endParaRPr lang="en-US" sz="2000" dirty="0">
              <a:cs typeface="Arial" panose="020B0604020202020204" pitchFamily="34" charset="0"/>
            </a:endParaRPr>
          </a:p>
        </p:txBody>
      </p:sp>
      <p:sp>
        <p:nvSpPr>
          <p:cNvPr id="5" name="Szövegdoboz 4"/>
          <p:cNvSpPr txBox="1"/>
          <p:nvPr/>
        </p:nvSpPr>
        <p:spPr>
          <a:xfrm>
            <a:off x="6628060" y="4050181"/>
            <a:ext cx="5573367" cy="207749"/>
          </a:xfrm>
          <a:prstGeom prst="rect">
            <a:avLst/>
          </a:prstGeom>
          <a:noFill/>
        </p:spPr>
        <p:txBody>
          <a:bodyPr wrap="square" rtlCol="0">
            <a:spAutoFit/>
          </a:bodyPr>
          <a:lstStyle/>
          <a:p>
            <a:r>
              <a:rPr lang="hu-HU" sz="750" dirty="0" err="1">
                <a:solidFill>
                  <a:schemeClr val="bg1">
                    <a:lumMod val="50000"/>
                  </a:schemeClr>
                </a:solidFill>
              </a:rPr>
              <a:t>Source</a:t>
            </a:r>
            <a:r>
              <a:rPr lang="hu-HU" sz="750" dirty="0">
                <a:solidFill>
                  <a:schemeClr val="bg1">
                    <a:lumMod val="50000"/>
                  </a:schemeClr>
                </a:solidFill>
              </a:rPr>
              <a:t>: www.galvnews.com/news/free/flash-flood-warning-ends-rain-to-continue/article_9d9f8462-c052-5c4a-9afe-4b3677c65221.html </a:t>
            </a:r>
          </a:p>
        </p:txBody>
      </p:sp>
      <p:pic>
        <p:nvPicPr>
          <p:cNvPr id="1028" name="Picture 4" descr="Galveston County Flash Floo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4528" y="336483"/>
            <a:ext cx="5360219" cy="3753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111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666500"/>
          </a:xfrm>
        </p:spPr>
        <p:txBody>
          <a:bodyPr>
            <a:normAutofit/>
          </a:bodyPr>
          <a:lstStyle/>
          <a:p>
            <a:r>
              <a:rPr lang="hu-HU" sz="3400" dirty="0" err="1">
                <a:latin typeface="+mn-lt"/>
                <a:cs typeface="Arial" panose="020B0604020202020204" pitchFamily="34" charset="0"/>
              </a:rPr>
              <a:t>Aridity</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345057" y="1130060"/>
            <a:ext cx="11429999" cy="5175612"/>
          </a:xfrm>
        </p:spPr>
        <p:txBody>
          <a:bodyPr>
            <a:normAutofit/>
          </a:bodyPr>
          <a:lstStyle/>
          <a:p>
            <a:pPr algn="just">
              <a:lnSpc>
                <a:spcPct val="130000"/>
              </a:lnSpc>
            </a:pPr>
            <a:r>
              <a:rPr lang="en-US" sz="2200" dirty="0">
                <a:cs typeface="Arial" panose="020B0604020202020204" pitchFamily="34" charset="0"/>
              </a:rPr>
              <a:t>Dry spells are most persistent in southern Europe with a duration of </a:t>
            </a:r>
            <a:r>
              <a:rPr lang="en-US" sz="2200" dirty="0" smtClean="0">
                <a:cs typeface="Arial" panose="020B0604020202020204" pitchFamily="34" charset="0"/>
              </a:rPr>
              <a:t>almost</a:t>
            </a:r>
            <a:r>
              <a:rPr lang="hu-HU" sz="2200" dirty="0" smtClean="0">
                <a:cs typeface="Arial" panose="020B0604020202020204" pitchFamily="34" charset="0"/>
              </a:rPr>
              <a:t/>
            </a:r>
            <a:br>
              <a:rPr lang="hu-HU" sz="2200" dirty="0" smtClean="0">
                <a:cs typeface="Arial" panose="020B0604020202020204" pitchFamily="34" charset="0"/>
              </a:rPr>
            </a:br>
            <a:r>
              <a:rPr lang="en-US" sz="2200" dirty="0" smtClean="0">
                <a:cs typeface="Arial" panose="020B0604020202020204" pitchFamily="34" charset="0"/>
              </a:rPr>
              <a:t>40 </a:t>
            </a:r>
            <a:r>
              <a:rPr lang="en-US" sz="2200" dirty="0">
                <a:cs typeface="Arial" panose="020B0604020202020204" pitchFamily="34" charset="0"/>
              </a:rPr>
              <a:t>days, compared with about 20 days in northern and central Europe. </a:t>
            </a:r>
            <a:endParaRPr lang="hu-HU" sz="2200" dirty="0">
              <a:cs typeface="Arial" panose="020B0604020202020204" pitchFamily="34" charset="0"/>
            </a:endParaRPr>
          </a:p>
          <a:p>
            <a:pPr algn="just">
              <a:lnSpc>
                <a:spcPct val="130000"/>
              </a:lnSpc>
              <a:spcBef>
                <a:spcPts val="2000"/>
              </a:spcBef>
            </a:pPr>
            <a:r>
              <a:rPr lang="en-US" sz="2200" dirty="0">
                <a:cs typeface="Arial" panose="020B0604020202020204" pitchFamily="34" charset="0"/>
              </a:rPr>
              <a:t>The maximum annual number of consecutive dry days has been almost stable throughout Europe since the 1980s. </a:t>
            </a:r>
            <a:endParaRPr lang="hu-HU" sz="2200" dirty="0">
              <a:cs typeface="Arial" panose="020B0604020202020204" pitchFamily="34" charset="0"/>
            </a:endParaRPr>
          </a:p>
          <a:p>
            <a:pPr algn="just">
              <a:lnSpc>
                <a:spcPct val="130000"/>
              </a:lnSpc>
              <a:spcBef>
                <a:spcPts val="2000"/>
              </a:spcBef>
            </a:pPr>
            <a:r>
              <a:rPr lang="en-US" sz="2200" dirty="0">
                <a:cs typeface="Arial" panose="020B0604020202020204" pitchFamily="34" charset="0"/>
              </a:rPr>
              <a:t>Projections suggest that there will be no changes in dry spells in northern Europe, small increases of about 5 days in central Europe and larger increases of about 15 days in southern Europe throughout the 21st century under the high-emissions scenario (representative concentration pathway (RCP</a:t>
            </a:r>
            <a:r>
              <a:rPr lang="hu-HU" sz="2200" dirty="0">
                <a:cs typeface="Arial" panose="020B0604020202020204" pitchFamily="34" charset="0"/>
              </a:rPr>
              <a:t> </a:t>
            </a:r>
            <a:r>
              <a:rPr lang="en-US" sz="2200" dirty="0">
                <a:cs typeface="Arial" panose="020B0604020202020204" pitchFamily="34" charset="0"/>
              </a:rPr>
              <a:t>8.5). </a:t>
            </a:r>
            <a:endParaRPr lang="hu-HU" sz="2200" dirty="0">
              <a:cs typeface="Arial" panose="020B0604020202020204" pitchFamily="34" charset="0"/>
            </a:endParaRPr>
          </a:p>
          <a:p>
            <a:pPr algn="just">
              <a:lnSpc>
                <a:spcPct val="130000"/>
              </a:lnSpc>
              <a:spcBef>
                <a:spcPts val="2000"/>
              </a:spcBef>
            </a:pPr>
            <a:r>
              <a:rPr lang="en-US" sz="2200" dirty="0">
                <a:cs typeface="Arial" panose="020B0604020202020204" pitchFamily="34" charset="0"/>
              </a:rPr>
              <a:t>Even larger increases are possible in particular parts of southern Europe. </a:t>
            </a:r>
            <a:endParaRPr lang="de-DE" sz="2200" dirty="0">
              <a:cs typeface="Arial" panose="020B0604020202020204" pitchFamily="34" charset="0"/>
            </a:endParaRPr>
          </a:p>
        </p:txBody>
      </p:sp>
    </p:spTree>
    <p:extLst>
      <p:ext uri="{BB962C8B-B14F-4D97-AF65-F5344CB8AC3E}">
        <p14:creationId xmlns:p14="http://schemas.microsoft.com/office/powerpoint/2010/main" val="2364787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683753"/>
          </a:xfrm>
        </p:spPr>
        <p:txBody>
          <a:bodyPr>
            <a:normAutofit/>
          </a:bodyPr>
          <a:lstStyle/>
          <a:p>
            <a:r>
              <a:rPr lang="hu-HU" sz="3400" dirty="0" err="1">
                <a:latin typeface="+mn-lt"/>
                <a:cs typeface="Arial" panose="020B0604020202020204" pitchFamily="34" charset="0"/>
              </a:rPr>
              <a:t>Days</a:t>
            </a:r>
            <a:r>
              <a:rPr lang="hu-HU" sz="3400" dirty="0">
                <a:latin typeface="+mn-lt"/>
                <a:cs typeface="Arial" panose="020B0604020202020204" pitchFamily="34" charset="0"/>
              </a:rPr>
              <a:t> </a:t>
            </a:r>
            <a:r>
              <a:rPr lang="hu-HU" sz="3400" dirty="0" err="1">
                <a:latin typeface="+mn-lt"/>
                <a:cs typeface="Arial" panose="020B0604020202020204" pitchFamily="34" charset="0"/>
              </a:rPr>
              <a:t>with</a:t>
            </a:r>
            <a:r>
              <a:rPr lang="hu-HU" sz="3400" dirty="0">
                <a:latin typeface="+mn-lt"/>
                <a:cs typeface="Arial" panose="020B0604020202020204" pitchFamily="34" charset="0"/>
              </a:rPr>
              <a:t> </a:t>
            </a:r>
            <a:r>
              <a:rPr lang="hu-HU" sz="3400" dirty="0" err="1">
                <a:latin typeface="+mn-lt"/>
                <a:cs typeface="Arial" panose="020B0604020202020204" pitchFamily="34" charset="0"/>
              </a:rPr>
              <a:t>high</a:t>
            </a:r>
            <a:r>
              <a:rPr lang="hu-HU" sz="3400" dirty="0">
                <a:latin typeface="+mn-lt"/>
                <a:cs typeface="Arial" panose="020B0604020202020204" pitchFamily="34" charset="0"/>
              </a:rPr>
              <a:t> </a:t>
            </a:r>
            <a:r>
              <a:rPr lang="hu-HU" sz="3400" dirty="0" err="1">
                <a:latin typeface="+mn-lt"/>
                <a:cs typeface="Arial" panose="020B0604020202020204" pitchFamily="34" charset="0"/>
              </a:rPr>
              <a:t>fire</a:t>
            </a:r>
            <a:r>
              <a:rPr lang="hu-HU" sz="3400" dirty="0">
                <a:latin typeface="+mn-lt"/>
                <a:cs typeface="Arial" panose="020B0604020202020204" pitchFamily="34" charset="0"/>
              </a:rPr>
              <a:t> </a:t>
            </a:r>
            <a:r>
              <a:rPr lang="hu-HU" sz="3400" dirty="0" err="1">
                <a:latin typeface="+mn-lt"/>
                <a:cs typeface="Arial" panose="020B0604020202020204" pitchFamily="34" charset="0"/>
              </a:rPr>
              <a:t>danger</a:t>
            </a:r>
            <a:r>
              <a:rPr lang="hu-HU" sz="3400" dirty="0">
                <a:latin typeface="+mn-lt"/>
                <a:cs typeface="Arial" panose="020B0604020202020204" pitchFamily="34" charset="0"/>
              </a:rPr>
              <a:t> </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92505" y="1164566"/>
            <a:ext cx="11548045" cy="5141106"/>
          </a:xfrm>
        </p:spPr>
        <p:txBody>
          <a:bodyPr>
            <a:normAutofit/>
          </a:bodyPr>
          <a:lstStyle/>
          <a:p>
            <a:pPr algn="just">
              <a:lnSpc>
                <a:spcPct val="130000"/>
              </a:lnSpc>
            </a:pPr>
            <a:r>
              <a:rPr lang="en-US" sz="2200" dirty="0">
                <a:cs typeface="Arial" panose="020B0604020202020204" pitchFamily="34" charset="0"/>
              </a:rPr>
              <a:t>The annual number of days with high fire danger is projected to increase in Europe, whereby higher emissions scenarios are associated with larger increases. </a:t>
            </a:r>
            <a:endParaRPr lang="hu-HU" sz="2200" dirty="0">
              <a:cs typeface="Arial" panose="020B0604020202020204" pitchFamily="34" charset="0"/>
            </a:endParaRPr>
          </a:p>
          <a:p>
            <a:pPr algn="just">
              <a:lnSpc>
                <a:spcPct val="130000"/>
              </a:lnSpc>
              <a:spcBef>
                <a:spcPts val="2000"/>
              </a:spcBef>
            </a:pPr>
            <a:r>
              <a:rPr lang="en-US" sz="2200" dirty="0">
                <a:cs typeface="Arial" panose="020B0604020202020204" pitchFamily="34" charset="0"/>
              </a:rPr>
              <a:t>By far the highest absolute values and the largest increases are projected for southern Europe, but central Europe is also expected to experience increases. </a:t>
            </a:r>
            <a:endParaRPr lang="hu-HU" sz="2200" dirty="0">
              <a:cs typeface="Arial" panose="020B0604020202020204" pitchFamily="34" charset="0"/>
            </a:endParaRPr>
          </a:p>
          <a:p>
            <a:pPr algn="just">
              <a:lnSpc>
                <a:spcPct val="130000"/>
              </a:lnSpc>
              <a:spcBef>
                <a:spcPts val="2000"/>
              </a:spcBef>
            </a:pPr>
            <a:r>
              <a:rPr lang="en-US" sz="2200" dirty="0">
                <a:cs typeface="Arial" panose="020B0604020202020204" pitchFamily="34" charset="0"/>
              </a:rPr>
              <a:t>FWI values in northern Europe are projected to exceed the chosen threshold for high fire danger only rarely, even though large forest fires have recently occurred in this region. </a:t>
            </a:r>
            <a:endParaRPr lang="hu-HU" sz="2200" dirty="0">
              <a:cs typeface="Arial" panose="020B0604020202020204" pitchFamily="34" charset="0"/>
            </a:endParaRPr>
          </a:p>
          <a:p>
            <a:pPr algn="just">
              <a:lnSpc>
                <a:spcPct val="130000"/>
              </a:lnSpc>
              <a:spcBef>
                <a:spcPts val="2000"/>
              </a:spcBef>
            </a:pPr>
            <a:r>
              <a:rPr lang="en-US" sz="2200" dirty="0">
                <a:cs typeface="Arial" panose="020B0604020202020204" pitchFamily="34" charset="0"/>
              </a:rPr>
              <a:t>The uncertainty in future projections for this index is larger than for most other indices, which reflects the complex computation of this index involving the consideration of several essential climate variables.</a:t>
            </a:r>
            <a:endParaRPr lang="de-DE" sz="2200" dirty="0">
              <a:cs typeface="Arial" panose="020B0604020202020204" pitchFamily="34" charset="0"/>
            </a:endParaRPr>
          </a:p>
        </p:txBody>
      </p:sp>
    </p:spTree>
    <p:extLst>
      <p:ext uri="{BB962C8B-B14F-4D97-AF65-F5344CB8AC3E}">
        <p14:creationId xmlns:p14="http://schemas.microsoft.com/office/powerpoint/2010/main" val="3545747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8"/>
            <a:ext cx="11896826" cy="745945"/>
          </a:xfrm>
        </p:spPr>
        <p:txBody>
          <a:bodyPr>
            <a:noAutofit/>
          </a:bodyPr>
          <a:lstStyle/>
          <a:p>
            <a:r>
              <a:rPr lang="en-US" sz="2800" dirty="0">
                <a:latin typeface="+mn-lt"/>
                <a:cs typeface="Arial" panose="020B0604020202020204" pitchFamily="34" charset="0"/>
              </a:rPr>
              <a:t>Annual days with high fire danger (FWI value &gt; 30) for the European land area and sub-regions</a:t>
            </a:r>
            <a:endParaRPr lang="de-DE" sz="2800" dirty="0">
              <a:latin typeface="+mn-lt"/>
              <a:cs typeface="Arial" panose="020B0604020202020204" pitchFamily="34" charset="0"/>
            </a:endParaRPr>
          </a:p>
        </p:txBody>
      </p:sp>
      <p:grpSp>
        <p:nvGrpSpPr>
          <p:cNvPr id="5" name="Csoportba foglalás 4"/>
          <p:cNvGrpSpPr/>
          <p:nvPr/>
        </p:nvGrpSpPr>
        <p:grpSpPr>
          <a:xfrm>
            <a:off x="514266" y="898954"/>
            <a:ext cx="5520459" cy="4929239"/>
            <a:chOff x="575542" y="719842"/>
            <a:chExt cx="5520459" cy="4929239"/>
          </a:xfrm>
        </p:grpSpPr>
        <p:sp>
          <p:nvSpPr>
            <p:cNvPr id="7" name="Téglalap 6"/>
            <p:cNvSpPr/>
            <p:nvPr/>
          </p:nvSpPr>
          <p:spPr>
            <a:xfrm>
              <a:off x="575542" y="719842"/>
              <a:ext cx="5520459" cy="22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descr="Annual days with high fire danger "/>
            <p:cNvPicPr>
              <a:picLocks noChangeAspect="1" noChangeArrowheads="1"/>
            </p:cNvPicPr>
            <p:nvPr/>
          </p:nvPicPr>
          <p:blipFill rotWithShape="1">
            <a:blip r:embed="rId2">
              <a:extLst>
                <a:ext uri="{28A0092B-C50C-407E-A947-70E740481C1C}">
                  <a14:useLocalDpi xmlns:a14="http://schemas.microsoft.com/office/drawing/2010/main" val="0"/>
                </a:ext>
              </a:extLst>
            </a:blip>
            <a:srcRect b="51010"/>
            <a:stretch/>
          </p:blipFill>
          <p:spPr bwMode="auto">
            <a:xfrm>
              <a:off x="575543" y="916283"/>
              <a:ext cx="5520458" cy="4732798"/>
            </a:xfrm>
            <a:prstGeom prst="rect">
              <a:avLst/>
            </a:prstGeom>
            <a:noFill/>
            <a:extLst>
              <a:ext uri="{909E8E84-426E-40DD-AFC4-6F175D3DCCD1}">
                <a14:hiddenFill xmlns:a14="http://schemas.microsoft.com/office/drawing/2010/main">
                  <a:solidFill>
                    <a:srgbClr val="FFFFFF"/>
                  </a:solidFill>
                </a14:hiddenFill>
              </a:ext>
            </a:extLst>
          </p:spPr>
        </p:pic>
      </p:grpSp>
      <p:pic>
        <p:nvPicPr>
          <p:cNvPr id="1028" name="Picture 4" descr="Annual days with high fire danger "/>
          <p:cNvPicPr>
            <a:picLocks noChangeAspect="1" noChangeArrowheads="1"/>
          </p:cNvPicPr>
          <p:nvPr/>
        </p:nvPicPr>
        <p:blipFill rotWithShape="1">
          <a:blip r:embed="rId2">
            <a:extLst>
              <a:ext uri="{28A0092B-C50C-407E-A947-70E740481C1C}">
                <a14:useLocalDpi xmlns:a14="http://schemas.microsoft.com/office/drawing/2010/main" val="0"/>
              </a:ext>
            </a:extLst>
          </a:blip>
          <a:srcRect t="49116"/>
          <a:stretch/>
        </p:blipFill>
        <p:spPr bwMode="auto">
          <a:xfrm>
            <a:off x="6190271" y="898954"/>
            <a:ext cx="5535586" cy="4929239"/>
          </a:xfrm>
          <a:prstGeom prst="rect">
            <a:avLst/>
          </a:prstGeom>
          <a:noFill/>
          <a:extLst>
            <a:ext uri="{909E8E84-426E-40DD-AFC4-6F175D3DCCD1}">
              <a14:hiddenFill xmlns:a14="http://schemas.microsoft.com/office/drawing/2010/main">
                <a:solidFill>
                  <a:srgbClr val="FFFFFF"/>
                </a:solidFill>
              </a14:hiddenFill>
            </a:ext>
          </a:extLst>
        </p:spPr>
      </p:pic>
      <p:sp>
        <p:nvSpPr>
          <p:cNvPr id="8" name="Téglalap 7"/>
          <p:cNvSpPr/>
          <p:nvPr/>
        </p:nvSpPr>
        <p:spPr>
          <a:xfrm>
            <a:off x="-77335" y="6182281"/>
            <a:ext cx="4866618" cy="200055"/>
          </a:xfrm>
          <a:prstGeom prst="rect">
            <a:avLst/>
          </a:prstGeom>
        </p:spPr>
        <p:txBody>
          <a:bodyPr wrap="square">
            <a:spAutoFit/>
          </a:bodyPr>
          <a:lstStyle/>
          <a:p>
            <a:r>
              <a:rPr lang="en-GB" sz="700" dirty="0">
                <a:solidFill>
                  <a:schemeClr val="bg1">
                    <a:lumMod val="50000"/>
                  </a:schemeClr>
                </a:solidFill>
              </a:rPr>
              <a:t>Source</a:t>
            </a:r>
            <a:r>
              <a:rPr lang="hu-HU" sz="700" dirty="0">
                <a:solidFill>
                  <a:schemeClr val="bg1">
                    <a:lumMod val="50000"/>
                  </a:schemeClr>
                </a:solidFill>
              </a:rPr>
              <a:t>: </a:t>
            </a:r>
            <a:r>
              <a:rPr lang="de-DE" sz="700" dirty="0">
                <a:solidFill>
                  <a:schemeClr val="bg1">
                    <a:lumMod val="50000"/>
                  </a:schemeClr>
                </a:solidFill>
              </a:rPr>
              <a:t>https://www.eea.europa.eu/publications/europes-changing-climate-hazards-1/what-will-the-future-bring</a:t>
            </a:r>
          </a:p>
        </p:txBody>
      </p:sp>
    </p:spTree>
    <p:extLst>
      <p:ext uri="{BB962C8B-B14F-4D97-AF65-F5344CB8AC3E}">
        <p14:creationId xmlns:p14="http://schemas.microsoft.com/office/powerpoint/2010/main" val="32777994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735512"/>
          </a:xfrm>
        </p:spPr>
        <p:txBody>
          <a:bodyPr>
            <a:normAutofit/>
          </a:bodyPr>
          <a:lstStyle/>
          <a:p>
            <a:r>
              <a:rPr lang="hu-HU" sz="3400" dirty="0" err="1"/>
              <a:t>Wind</a:t>
            </a:r>
            <a:endParaRPr lang="de-DE" sz="3400" dirty="0"/>
          </a:p>
        </p:txBody>
      </p:sp>
      <p:sp>
        <p:nvSpPr>
          <p:cNvPr id="3" name="Tartalom helye 2"/>
          <p:cNvSpPr>
            <a:spLocks noGrp="1"/>
          </p:cNvSpPr>
          <p:nvPr>
            <p:ph idx="1"/>
          </p:nvPr>
        </p:nvSpPr>
        <p:spPr>
          <a:xfrm>
            <a:off x="192505" y="1224951"/>
            <a:ext cx="11548045" cy="5080721"/>
          </a:xfrm>
        </p:spPr>
        <p:txBody>
          <a:bodyPr>
            <a:normAutofit/>
          </a:bodyPr>
          <a:lstStyle/>
          <a:p>
            <a:pPr algn="just">
              <a:lnSpc>
                <a:spcPct val="120000"/>
              </a:lnSpc>
              <a:spcAft>
                <a:spcPts val="1000"/>
              </a:spcAft>
            </a:pPr>
            <a:r>
              <a:rPr lang="en-US" sz="2200" dirty="0">
                <a:cs typeface="Arial" panose="020B0604020202020204" pitchFamily="34" charset="0"/>
              </a:rPr>
              <a:t>Mean wind speed is a particularly relevant indicator for the wind energy sector, because even small changes can have considerable effects on renewable energy production and the industries and populations that depend on it.</a:t>
            </a:r>
            <a:endParaRPr lang="hu-HU" sz="2200" dirty="0">
              <a:cs typeface="Arial" panose="020B0604020202020204" pitchFamily="34" charset="0"/>
            </a:endParaRPr>
          </a:p>
          <a:p>
            <a:pPr algn="just">
              <a:lnSpc>
                <a:spcPct val="120000"/>
              </a:lnSpc>
              <a:spcBef>
                <a:spcPts val="2000"/>
              </a:spcBef>
              <a:spcAft>
                <a:spcPts val="1000"/>
              </a:spcAft>
            </a:pPr>
            <a:r>
              <a:rPr lang="en-US" sz="2200" dirty="0">
                <a:cs typeface="Arial" panose="020B0604020202020204" pitchFamily="34" charset="0"/>
              </a:rPr>
              <a:t>Annual mean wind speed is generally higher in northern Europe and along coastlines than in southern Europe and inland.</a:t>
            </a:r>
            <a:endParaRPr lang="hu-HU" sz="2200" dirty="0">
              <a:cs typeface="Arial" panose="020B0604020202020204" pitchFamily="34" charset="0"/>
            </a:endParaRPr>
          </a:p>
          <a:p>
            <a:pPr algn="just">
              <a:lnSpc>
                <a:spcPct val="120000"/>
              </a:lnSpc>
              <a:spcBef>
                <a:spcPts val="2000"/>
              </a:spcBef>
              <a:spcAft>
                <a:spcPts val="1000"/>
              </a:spcAft>
            </a:pPr>
            <a:r>
              <a:rPr lang="en-US" sz="2200" dirty="0">
                <a:cs typeface="Arial" panose="020B0604020202020204" pitchFamily="34" charset="0"/>
              </a:rPr>
              <a:t>Climate models anticipate relatively minor changes in mean wind speed. Storm intensity is projected to increase across Europe, but changes in the frequency are projected to differ across regions. </a:t>
            </a:r>
            <a:r>
              <a:rPr lang="hu-HU" sz="2200" dirty="0">
                <a:cs typeface="Arial" panose="020B0604020202020204" pitchFamily="34" charset="0"/>
              </a:rPr>
              <a:t>T</a:t>
            </a:r>
            <a:r>
              <a:rPr lang="en-US" sz="2200" dirty="0">
                <a:cs typeface="Arial" panose="020B0604020202020204" pitchFamily="34" charset="0"/>
              </a:rPr>
              <a:t>he Intergovernmental Panel on Climate Change’s Sixth Assessment Report suggest that wind speeds are likely to decrease in southern and northern Europe</a:t>
            </a:r>
            <a:r>
              <a:rPr lang="hu-HU" sz="2200" dirty="0">
                <a:cs typeface="Arial" panose="020B0604020202020204" pitchFamily="34" charset="0"/>
              </a:rPr>
              <a:t>.</a:t>
            </a:r>
            <a:endParaRPr lang="de-DE" sz="2200" dirty="0">
              <a:cs typeface="Arial" panose="020B0604020202020204" pitchFamily="34" charset="0"/>
            </a:endParaRPr>
          </a:p>
        </p:txBody>
      </p:sp>
    </p:spTree>
    <p:extLst>
      <p:ext uri="{BB962C8B-B14F-4D97-AF65-F5344CB8AC3E}">
        <p14:creationId xmlns:p14="http://schemas.microsoft.com/office/powerpoint/2010/main" val="3897401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err="1" smtClean="0"/>
              <a:t>Learning</a:t>
            </a:r>
            <a:r>
              <a:rPr lang="hu-HU" b="1" dirty="0" smtClean="0"/>
              <a:t> </a:t>
            </a:r>
            <a:r>
              <a:rPr lang="hu-HU" b="1" dirty="0" err="1" smtClean="0"/>
              <a:t>outcomes</a:t>
            </a:r>
            <a:endParaRPr lang="de-DE" b="1" dirty="0"/>
          </a:p>
        </p:txBody>
      </p:sp>
      <p:sp>
        <p:nvSpPr>
          <p:cNvPr id="3" name="Tartalom helye 2"/>
          <p:cNvSpPr>
            <a:spLocks noGrp="1"/>
          </p:cNvSpPr>
          <p:nvPr>
            <p:ph idx="1"/>
          </p:nvPr>
        </p:nvSpPr>
        <p:spPr>
          <a:xfrm>
            <a:off x="192506" y="1280160"/>
            <a:ext cx="11704320" cy="5025512"/>
          </a:xfrm>
        </p:spPr>
        <p:txBody>
          <a:bodyPr/>
          <a:lstStyle/>
          <a:p>
            <a:pPr marL="0" indent="0">
              <a:lnSpc>
                <a:spcPct val="110000"/>
              </a:lnSpc>
              <a:spcAft>
                <a:spcPts val="1000"/>
              </a:spcAft>
              <a:buNone/>
            </a:pPr>
            <a:r>
              <a:rPr lang="en-US" dirty="0"/>
              <a:t>Upon successful completion of the lesson, students will be able </a:t>
            </a:r>
            <a:r>
              <a:rPr lang="en-US" dirty="0" smtClean="0"/>
              <a:t>to</a:t>
            </a:r>
            <a:endParaRPr lang="hu-HU" dirty="0" smtClean="0"/>
          </a:p>
          <a:p>
            <a:pPr lvl="1" algn="just">
              <a:lnSpc>
                <a:spcPct val="110000"/>
              </a:lnSpc>
              <a:spcAft>
                <a:spcPts val="1000"/>
              </a:spcAft>
            </a:pPr>
            <a:r>
              <a:rPr lang="en-GB" sz="2200" dirty="0"/>
              <a:t>understand the most relevant extreme weather events and their most typical health impacts</a:t>
            </a:r>
            <a:endParaRPr lang="hu-HU" sz="2200" dirty="0"/>
          </a:p>
          <a:p>
            <a:pPr lvl="1" algn="just">
              <a:lnSpc>
                <a:spcPct val="110000"/>
              </a:lnSpc>
              <a:spcAft>
                <a:spcPts val="1000"/>
              </a:spcAft>
            </a:pPr>
            <a:r>
              <a:rPr lang="en-GB" sz="2200" dirty="0"/>
              <a:t>discuss the environmental impact that influences individuals' health status and well-being</a:t>
            </a:r>
            <a:endParaRPr lang="hu-HU" sz="2200" dirty="0"/>
          </a:p>
          <a:p>
            <a:pPr lvl="1" algn="just">
              <a:lnSpc>
                <a:spcPct val="110000"/>
              </a:lnSpc>
              <a:spcAft>
                <a:spcPts val="1000"/>
              </a:spcAft>
            </a:pPr>
            <a:r>
              <a:rPr lang="en-GB" sz="2200" dirty="0"/>
              <a:t>assess the effects of recent global change drivers pertinent to extreme weather events emergence, local-scale dynamics and impact on European countries</a:t>
            </a:r>
            <a:endParaRPr lang="hu-HU" sz="2200" dirty="0"/>
          </a:p>
          <a:p>
            <a:pPr lvl="1" algn="just">
              <a:lnSpc>
                <a:spcPct val="110000"/>
              </a:lnSpc>
              <a:spcAft>
                <a:spcPts val="1000"/>
              </a:spcAft>
            </a:pPr>
            <a:r>
              <a:rPr lang="en-GB" sz="2200" dirty="0"/>
              <a:t>be able to survey and analyse the current literature, using online interactive tools to maintain an up-to-date knowledge of extreme weather events aggravated by climate change</a:t>
            </a:r>
            <a:endParaRPr lang="hu-HU" sz="2200" dirty="0"/>
          </a:p>
          <a:p>
            <a:pPr lvl="1" algn="just">
              <a:lnSpc>
                <a:spcPct val="110000"/>
              </a:lnSpc>
              <a:spcAft>
                <a:spcPts val="1000"/>
              </a:spcAft>
            </a:pPr>
            <a:r>
              <a:rPr lang="en-GB" sz="2200" dirty="0"/>
              <a:t>understand and be able to evaluate the health risks associated with extreme weather events caused by climate change</a:t>
            </a:r>
            <a:endParaRPr lang="de-DE" sz="2200" dirty="0"/>
          </a:p>
        </p:txBody>
      </p:sp>
    </p:spTree>
    <p:extLst>
      <p:ext uri="{BB962C8B-B14F-4D97-AF65-F5344CB8AC3E}">
        <p14:creationId xmlns:p14="http://schemas.microsoft.com/office/powerpoint/2010/main" val="38580425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666235"/>
          </a:xfrm>
        </p:spPr>
        <p:txBody>
          <a:bodyPr>
            <a:noAutofit/>
          </a:bodyPr>
          <a:lstStyle/>
          <a:p>
            <a:r>
              <a:rPr lang="en-US" sz="3200" dirty="0">
                <a:latin typeface="+mn-lt"/>
                <a:cs typeface="Arial" panose="020B0604020202020204" pitchFamily="34" charset="0"/>
              </a:rPr>
              <a:t>Annual mean wind speed for the European land area and sub-regions</a:t>
            </a:r>
            <a:endParaRPr lang="de-DE" sz="3200" dirty="0">
              <a:latin typeface="+mn-lt"/>
              <a:cs typeface="Arial" panose="020B0604020202020204" pitchFamily="34" charset="0"/>
            </a:endParaRPr>
          </a:p>
        </p:txBody>
      </p:sp>
      <p:grpSp>
        <p:nvGrpSpPr>
          <p:cNvPr id="4" name="Csoportba foglalás 3"/>
          <p:cNvGrpSpPr/>
          <p:nvPr/>
        </p:nvGrpSpPr>
        <p:grpSpPr>
          <a:xfrm>
            <a:off x="347892" y="944563"/>
            <a:ext cx="5691546" cy="5112399"/>
            <a:chOff x="404454" y="944563"/>
            <a:chExt cx="5691546" cy="5112399"/>
          </a:xfrm>
        </p:grpSpPr>
        <p:sp>
          <p:nvSpPr>
            <p:cNvPr id="6" name="Téglalap 5"/>
            <p:cNvSpPr/>
            <p:nvPr/>
          </p:nvSpPr>
          <p:spPr>
            <a:xfrm>
              <a:off x="404454" y="944563"/>
              <a:ext cx="5691543" cy="2819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0" name="Picture 2" descr="Annual mean wind speed for the European land area and sub-regions"/>
            <p:cNvPicPr>
              <a:picLocks noChangeAspect="1" noChangeArrowheads="1"/>
            </p:cNvPicPr>
            <p:nvPr/>
          </p:nvPicPr>
          <p:blipFill rotWithShape="1">
            <a:blip r:embed="rId2">
              <a:extLst>
                <a:ext uri="{28A0092B-C50C-407E-A947-70E740481C1C}">
                  <a14:useLocalDpi xmlns:a14="http://schemas.microsoft.com/office/drawing/2010/main" val="0"/>
                </a:ext>
              </a:extLst>
            </a:blip>
            <a:srcRect b="50646"/>
            <a:stretch/>
          </p:blipFill>
          <p:spPr bwMode="auto">
            <a:xfrm>
              <a:off x="404455" y="1141231"/>
              <a:ext cx="5691545" cy="4915731"/>
            </a:xfrm>
            <a:prstGeom prst="rect">
              <a:avLst/>
            </a:prstGeom>
            <a:noFill/>
            <a:extLst>
              <a:ext uri="{909E8E84-426E-40DD-AFC4-6F175D3DCCD1}">
                <a14:hiddenFill xmlns:a14="http://schemas.microsoft.com/office/drawing/2010/main">
                  <a:solidFill>
                    <a:srgbClr val="FFFFFF"/>
                  </a:solidFill>
                </a14:hiddenFill>
              </a:ext>
            </a:extLst>
          </p:spPr>
        </p:pic>
      </p:grpSp>
      <p:pic>
        <p:nvPicPr>
          <p:cNvPr id="2052" name="Picture 4" descr="Annual mean wind speed for the European land area and sub-regions"/>
          <p:cNvPicPr>
            <a:picLocks noChangeAspect="1" noChangeArrowheads="1"/>
          </p:cNvPicPr>
          <p:nvPr/>
        </p:nvPicPr>
        <p:blipFill rotWithShape="1">
          <a:blip r:embed="rId2">
            <a:extLst>
              <a:ext uri="{28A0092B-C50C-407E-A947-70E740481C1C}">
                <a14:useLocalDpi xmlns:a14="http://schemas.microsoft.com/office/drawing/2010/main" val="0"/>
              </a:ext>
            </a:extLst>
          </a:blip>
          <a:srcRect t="49273"/>
          <a:stretch/>
        </p:blipFill>
        <p:spPr bwMode="auto">
          <a:xfrm>
            <a:off x="6001966" y="944563"/>
            <a:ext cx="5900140" cy="5237718"/>
          </a:xfrm>
          <a:prstGeom prst="rect">
            <a:avLst/>
          </a:prstGeom>
          <a:noFill/>
          <a:extLst>
            <a:ext uri="{909E8E84-426E-40DD-AFC4-6F175D3DCCD1}">
              <a14:hiddenFill xmlns:a14="http://schemas.microsoft.com/office/drawing/2010/main">
                <a:solidFill>
                  <a:srgbClr val="FFFFFF"/>
                </a:solidFill>
              </a14:hiddenFill>
            </a:ext>
          </a:extLst>
        </p:spPr>
      </p:pic>
      <p:sp>
        <p:nvSpPr>
          <p:cNvPr id="7" name="Téglalap 6"/>
          <p:cNvSpPr/>
          <p:nvPr/>
        </p:nvSpPr>
        <p:spPr>
          <a:xfrm>
            <a:off x="-77335" y="6182281"/>
            <a:ext cx="4866618" cy="200055"/>
          </a:xfrm>
          <a:prstGeom prst="rect">
            <a:avLst/>
          </a:prstGeom>
        </p:spPr>
        <p:txBody>
          <a:bodyPr wrap="square">
            <a:spAutoFit/>
          </a:bodyPr>
          <a:lstStyle/>
          <a:p>
            <a:r>
              <a:rPr lang="en-GB" sz="700" dirty="0">
                <a:solidFill>
                  <a:schemeClr val="bg1">
                    <a:lumMod val="50000"/>
                  </a:schemeClr>
                </a:solidFill>
              </a:rPr>
              <a:t>Source</a:t>
            </a:r>
            <a:r>
              <a:rPr lang="hu-HU" sz="700" dirty="0">
                <a:solidFill>
                  <a:schemeClr val="bg1">
                    <a:lumMod val="50000"/>
                  </a:schemeClr>
                </a:solidFill>
              </a:rPr>
              <a:t>: </a:t>
            </a:r>
            <a:r>
              <a:rPr lang="de-DE" sz="700" dirty="0">
                <a:solidFill>
                  <a:schemeClr val="bg1">
                    <a:lumMod val="50000"/>
                  </a:schemeClr>
                </a:solidFill>
              </a:rPr>
              <a:t>https://www.eea.europa.eu/publications/europes-changing-climate-hazards-1/what-will-the-future-bring</a:t>
            </a:r>
          </a:p>
        </p:txBody>
      </p:sp>
    </p:spTree>
    <p:extLst>
      <p:ext uri="{BB962C8B-B14F-4D97-AF65-F5344CB8AC3E}">
        <p14:creationId xmlns:p14="http://schemas.microsoft.com/office/powerpoint/2010/main" val="2143826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701006"/>
          </a:xfrm>
        </p:spPr>
        <p:txBody>
          <a:bodyPr>
            <a:noAutofit/>
          </a:bodyPr>
          <a:lstStyle/>
          <a:p>
            <a:r>
              <a:rPr lang="hu-HU" sz="3400" dirty="0" err="1">
                <a:latin typeface="+mn-lt"/>
                <a:cs typeface="Arial" panose="020B0604020202020204" pitchFamily="34" charset="0"/>
              </a:rPr>
              <a:t>Snow</a:t>
            </a:r>
            <a:r>
              <a:rPr lang="hu-HU" sz="3400" dirty="0">
                <a:latin typeface="+mn-lt"/>
                <a:cs typeface="Arial" panose="020B0604020202020204" pitchFamily="34" charset="0"/>
              </a:rPr>
              <a:t> and </a:t>
            </a:r>
            <a:r>
              <a:rPr lang="hu-HU" sz="3400" dirty="0" err="1">
                <a:latin typeface="+mn-lt"/>
                <a:cs typeface="Arial" panose="020B0604020202020204" pitchFamily="34" charset="0"/>
              </a:rPr>
              <a:t>Ice</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92505" y="1311215"/>
            <a:ext cx="11642937" cy="4994457"/>
          </a:xfrm>
        </p:spPr>
        <p:txBody>
          <a:bodyPr>
            <a:normAutofit/>
          </a:bodyPr>
          <a:lstStyle/>
          <a:p>
            <a:pPr algn="just">
              <a:lnSpc>
                <a:spcPct val="130000"/>
              </a:lnSpc>
            </a:pPr>
            <a:r>
              <a:rPr lang="en-US" sz="2200" dirty="0">
                <a:cs typeface="Arial" panose="020B0604020202020204" pitchFamily="34" charset="0"/>
              </a:rPr>
              <a:t>Annual snowfall and snow cover extent have generally decreased across Europe, especially at lower elevations. </a:t>
            </a:r>
            <a:endParaRPr lang="hu-HU" sz="2200" dirty="0">
              <a:cs typeface="Arial" panose="020B0604020202020204" pitchFamily="34" charset="0"/>
            </a:endParaRPr>
          </a:p>
          <a:p>
            <a:pPr algn="just">
              <a:lnSpc>
                <a:spcPct val="130000"/>
              </a:lnSpc>
              <a:spcBef>
                <a:spcPts val="2000"/>
              </a:spcBef>
            </a:pPr>
            <a:r>
              <a:rPr lang="en-US" sz="2200" dirty="0">
                <a:cs typeface="Arial" panose="020B0604020202020204" pitchFamily="34" charset="0"/>
              </a:rPr>
              <a:t>Snowfall is projected to decrease substantially in future in central and southern Europe, where it could almost disappear in many low-elevation regions. </a:t>
            </a:r>
          </a:p>
          <a:p>
            <a:pPr algn="just">
              <a:lnSpc>
                <a:spcPct val="130000"/>
              </a:lnSpc>
              <a:spcBef>
                <a:spcPts val="2000"/>
              </a:spcBef>
            </a:pPr>
            <a:r>
              <a:rPr lang="en-US" sz="2200" dirty="0">
                <a:cs typeface="Arial" panose="020B0604020202020204" pitchFamily="34" charset="0"/>
              </a:rPr>
              <a:t>Snow seasons have generally become shorter in northern, western and eastern Europe as a result of earlier snowmelt in spring. </a:t>
            </a:r>
            <a:endParaRPr lang="hu-HU" sz="2200" dirty="0">
              <a:cs typeface="Arial" panose="020B0604020202020204" pitchFamily="34" charset="0"/>
            </a:endParaRPr>
          </a:p>
          <a:p>
            <a:pPr algn="just">
              <a:lnSpc>
                <a:spcPct val="130000"/>
              </a:lnSpc>
              <a:spcBef>
                <a:spcPts val="2000"/>
              </a:spcBef>
            </a:pPr>
            <a:r>
              <a:rPr lang="en-US" sz="2200" dirty="0">
                <a:cs typeface="Arial" panose="020B0604020202020204" pitchFamily="34" charset="0"/>
              </a:rPr>
              <a:t>The length of the snow season is projected to decrease substantially in future, with reductions of more than 100 days by the end of the century in some regions.</a:t>
            </a:r>
          </a:p>
        </p:txBody>
      </p:sp>
    </p:spTree>
    <p:extLst>
      <p:ext uri="{BB962C8B-B14F-4D97-AF65-F5344CB8AC3E}">
        <p14:creationId xmlns:p14="http://schemas.microsoft.com/office/powerpoint/2010/main" val="11633274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737827" cy="709633"/>
          </a:xfrm>
        </p:spPr>
        <p:txBody>
          <a:bodyPr>
            <a:normAutofit/>
          </a:bodyPr>
          <a:lstStyle/>
          <a:p>
            <a:r>
              <a:rPr lang="hu-HU" sz="3400" dirty="0" err="1">
                <a:latin typeface="+mn-lt"/>
                <a:cs typeface="Arial" panose="020B0604020202020204" pitchFamily="34" charset="0"/>
              </a:rPr>
              <a:t>Costal</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92505" y="1242204"/>
            <a:ext cx="11608431" cy="4969200"/>
          </a:xfrm>
        </p:spPr>
        <p:txBody>
          <a:bodyPr>
            <a:noAutofit/>
          </a:bodyPr>
          <a:lstStyle/>
          <a:p>
            <a:pPr algn="just">
              <a:lnSpc>
                <a:spcPct val="120000"/>
              </a:lnSpc>
              <a:spcAft>
                <a:spcPts val="1000"/>
              </a:spcAft>
            </a:pPr>
            <a:r>
              <a:rPr lang="en-US" sz="2200" dirty="0">
                <a:cs typeface="Arial" panose="020B0604020202020204" pitchFamily="34" charset="0"/>
              </a:rPr>
              <a:t>More than one third of the European population lives in coastal regions. Low-lying countries, islands and communities know from experience that rising sea levels are a major climate hazard. </a:t>
            </a:r>
            <a:endParaRPr lang="hu-HU" sz="2200" dirty="0">
              <a:cs typeface="Arial" panose="020B0604020202020204" pitchFamily="34" charset="0"/>
            </a:endParaRPr>
          </a:p>
          <a:p>
            <a:pPr algn="just">
              <a:lnSpc>
                <a:spcPct val="120000"/>
              </a:lnSpc>
              <a:spcAft>
                <a:spcPts val="1000"/>
              </a:spcAft>
            </a:pPr>
            <a:r>
              <a:rPr lang="en-US" sz="2200" dirty="0">
                <a:cs typeface="Arial" panose="020B0604020202020204" pitchFamily="34" charset="0"/>
              </a:rPr>
              <a:t>Higher relative sea levels and corresponding storm surges threaten property, infrastructure and lives. They can lead to coastal erosion and make surface water and groundwater unusable through saltwater intrusion, with knock-on effects for agriculture and coastal and land ecosystems. </a:t>
            </a:r>
            <a:endParaRPr lang="hu-HU" sz="2200" dirty="0">
              <a:cs typeface="Arial" panose="020B0604020202020204" pitchFamily="34" charset="0"/>
            </a:endParaRPr>
          </a:p>
          <a:p>
            <a:pPr algn="just">
              <a:lnSpc>
                <a:spcPct val="120000"/>
              </a:lnSpc>
              <a:spcAft>
                <a:spcPts val="1000"/>
              </a:spcAft>
            </a:pPr>
            <a:r>
              <a:rPr lang="en-US" sz="2200" dirty="0">
                <a:cs typeface="Arial" panose="020B0604020202020204" pitchFamily="34" charset="0"/>
              </a:rPr>
              <a:t>Local sea level rise can be strongly affected by human activities, such as groundwater extraction or soil compaction from buildings. </a:t>
            </a:r>
            <a:endParaRPr lang="hu-HU" sz="2200" dirty="0">
              <a:cs typeface="Arial" panose="020B0604020202020204" pitchFamily="34" charset="0"/>
            </a:endParaRPr>
          </a:p>
          <a:p>
            <a:pPr algn="just">
              <a:lnSpc>
                <a:spcPct val="120000"/>
              </a:lnSpc>
              <a:spcAft>
                <a:spcPts val="1000"/>
              </a:spcAft>
            </a:pPr>
            <a:r>
              <a:rPr lang="hu-HU" sz="2200" dirty="0">
                <a:cs typeface="Arial" panose="020B0604020202020204" pitchFamily="34" charset="0"/>
              </a:rPr>
              <a:t>A</a:t>
            </a:r>
            <a:r>
              <a:rPr lang="en-US" sz="2200" dirty="0" err="1">
                <a:cs typeface="Arial" panose="020B0604020202020204" pitchFamily="34" charset="0"/>
              </a:rPr>
              <a:t>ll</a:t>
            </a:r>
            <a:r>
              <a:rPr lang="en-US" sz="2200" dirty="0">
                <a:cs typeface="Arial" panose="020B0604020202020204" pitchFamily="34" charset="0"/>
              </a:rPr>
              <a:t> this is crucial not only for coastal planning, ecosystem management and protection but also for putting in place measures to protect transport, energy and other infrastructure.</a:t>
            </a:r>
            <a:endParaRPr lang="de-DE" sz="2200" dirty="0">
              <a:cs typeface="Arial" panose="020B0604020202020204" pitchFamily="34" charset="0"/>
            </a:endParaRPr>
          </a:p>
        </p:txBody>
      </p:sp>
    </p:spTree>
    <p:extLst>
      <p:ext uri="{BB962C8B-B14F-4D97-AF65-F5344CB8AC3E}">
        <p14:creationId xmlns:p14="http://schemas.microsoft.com/office/powerpoint/2010/main" val="30497492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124315"/>
            <a:ext cx="5444724" cy="2273628"/>
          </a:xfrm>
        </p:spPr>
        <p:txBody>
          <a:bodyPr>
            <a:normAutofit/>
          </a:bodyPr>
          <a:lstStyle/>
          <a:p>
            <a:pPr>
              <a:lnSpc>
                <a:spcPct val="110000"/>
              </a:lnSpc>
            </a:pPr>
            <a:r>
              <a:rPr lang="en-US" sz="3400" dirty="0">
                <a:latin typeface="+mn-lt"/>
                <a:cs typeface="Arial" panose="020B0604020202020204" pitchFamily="34" charset="0"/>
              </a:rPr>
              <a:t>Past trends and projected changes in relative sea</a:t>
            </a:r>
            <a:r>
              <a:rPr lang="hu-HU" sz="3400" dirty="0">
                <a:latin typeface="+mn-lt"/>
                <a:cs typeface="Arial" panose="020B0604020202020204" pitchFamily="34" charset="0"/>
              </a:rPr>
              <a:t/>
            </a:r>
            <a:br>
              <a:rPr lang="hu-HU" sz="3400" dirty="0">
                <a:latin typeface="+mn-lt"/>
                <a:cs typeface="Arial" panose="020B0604020202020204" pitchFamily="34" charset="0"/>
              </a:rPr>
            </a:br>
            <a:r>
              <a:rPr lang="en-US" sz="3400" dirty="0">
                <a:latin typeface="+mn-lt"/>
                <a:cs typeface="Arial" panose="020B0604020202020204" pitchFamily="34" charset="0"/>
              </a:rPr>
              <a:t>level across Europe</a:t>
            </a:r>
            <a:r>
              <a:rPr lang="hu-HU" sz="3400" dirty="0">
                <a:latin typeface="+mn-lt"/>
                <a:cs typeface="Arial" panose="020B0604020202020204" pitchFamily="34" charset="0"/>
              </a:rPr>
              <a:t> </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84732" y="3295291"/>
            <a:ext cx="4619353" cy="2777705"/>
          </a:xfrm>
        </p:spPr>
        <p:txBody>
          <a:bodyPr>
            <a:noAutofit/>
          </a:bodyPr>
          <a:lstStyle/>
          <a:p>
            <a:pPr marL="0" indent="0" algn="just">
              <a:lnSpc>
                <a:spcPct val="110000"/>
              </a:lnSpc>
              <a:buNone/>
            </a:pPr>
            <a:r>
              <a:rPr lang="en-US" sz="2200" dirty="0"/>
              <a:t>The arrows show the trends in relative sea level at selected European tide gauge stations since 1970. The background </a:t>
            </a:r>
            <a:r>
              <a:rPr lang="en-US" sz="2200" dirty="0" err="1"/>
              <a:t>colours</a:t>
            </a:r>
            <a:r>
              <a:rPr lang="en-US" sz="2200" dirty="0"/>
              <a:t> show the median of model projections of European sea level change for 2081-2100 for the high-emissions scenario (RCP</a:t>
            </a:r>
            <a:r>
              <a:rPr lang="hu-HU" sz="2200" dirty="0"/>
              <a:t> </a:t>
            </a:r>
            <a:r>
              <a:rPr lang="en-US" sz="2200" dirty="0"/>
              <a:t>8.5).</a:t>
            </a:r>
            <a:endParaRPr lang="de-DE" sz="2200" dirty="0"/>
          </a:p>
        </p:txBody>
      </p:sp>
      <p:pic>
        <p:nvPicPr>
          <p:cNvPr id="3074" name="Picture 2" descr="Past trends and projected changes in relative sea level across Europ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344"/>
          <a:stretch/>
        </p:blipFill>
        <p:spPr bwMode="auto">
          <a:xfrm>
            <a:off x="4788816" y="45366"/>
            <a:ext cx="7357078" cy="6309778"/>
          </a:xfrm>
          <a:prstGeom prst="rect">
            <a:avLst/>
          </a:prstGeom>
          <a:noFill/>
          <a:extLst>
            <a:ext uri="{909E8E84-426E-40DD-AFC4-6F175D3DCCD1}">
              <a14:hiddenFill xmlns:a14="http://schemas.microsoft.com/office/drawing/2010/main">
                <a:solidFill>
                  <a:srgbClr val="FFFFFF"/>
                </a:solidFill>
              </a14:hiddenFill>
            </a:ext>
          </a:extLst>
        </p:spPr>
      </p:pic>
      <p:sp>
        <p:nvSpPr>
          <p:cNvPr id="5" name="Téglalap 4"/>
          <p:cNvSpPr/>
          <p:nvPr/>
        </p:nvSpPr>
        <p:spPr>
          <a:xfrm>
            <a:off x="-77335" y="6182281"/>
            <a:ext cx="4866618" cy="200055"/>
          </a:xfrm>
          <a:prstGeom prst="rect">
            <a:avLst/>
          </a:prstGeom>
        </p:spPr>
        <p:txBody>
          <a:bodyPr wrap="square">
            <a:spAutoFit/>
          </a:bodyPr>
          <a:lstStyle/>
          <a:p>
            <a:r>
              <a:rPr lang="en-GB" sz="700" dirty="0">
                <a:solidFill>
                  <a:schemeClr val="bg1">
                    <a:lumMod val="50000"/>
                  </a:schemeClr>
                </a:solidFill>
              </a:rPr>
              <a:t>Source</a:t>
            </a:r>
            <a:r>
              <a:rPr lang="hu-HU" sz="700" dirty="0">
                <a:solidFill>
                  <a:schemeClr val="bg1">
                    <a:lumMod val="50000"/>
                  </a:schemeClr>
                </a:solidFill>
              </a:rPr>
              <a:t>: </a:t>
            </a:r>
            <a:r>
              <a:rPr lang="de-DE" sz="700" dirty="0">
                <a:solidFill>
                  <a:schemeClr val="bg1">
                    <a:lumMod val="50000"/>
                  </a:schemeClr>
                </a:solidFill>
              </a:rPr>
              <a:t>https://www.eea.europa.eu/publications/europes-changing-climate-hazards-1/what-will-the-future-bring</a:t>
            </a:r>
          </a:p>
        </p:txBody>
      </p:sp>
    </p:spTree>
    <p:extLst>
      <p:ext uri="{BB962C8B-B14F-4D97-AF65-F5344CB8AC3E}">
        <p14:creationId xmlns:p14="http://schemas.microsoft.com/office/powerpoint/2010/main" val="2136302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3400" dirty="0">
                <a:latin typeface="+mn-lt"/>
                <a:cs typeface="Arial" panose="020B0604020202020204" pitchFamily="34" charset="0"/>
              </a:rPr>
              <a:t>Open </a:t>
            </a:r>
            <a:r>
              <a:rPr lang="hu-HU" sz="3400" dirty="0" err="1">
                <a:latin typeface="+mn-lt"/>
                <a:cs typeface="Arial" panose="020B0604020202020204" pitchFamily="34" charset="0"/>
              </a:rPr>
              <a:t>ocean</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92505" y="1155940"/>
            <a:ext cx="11565299" cy="5149732"/>
          </a:xfrm>
        </p:spPr>
        <p:txBody>
          <a:bodyPr>
            <a:normAutofit/>
          </a:bodyPr>
          <a:lstStyle/>
          <a:p>
            <a:pPr algn="just">
              <a:lnSpc>
                <a:spcPct val="120000"/>
              </a:lnSpc>
              <a:spcAft>
                <a:spcPts val="1500"/>
              </a:spcAft>
            </a:pPr>
            <a:r>
              <a:rPr lang="en-US" sz="2200" dirty="0">
                <a:cs typeface="Arial" panose="020B0604020202020204" pitchFamily="34" charset="0"/>
              </a:rPr>
              <a:t>Sea surface temperature is projected to increase in all European regional seas, with associated increases in marine heatwaves. </a:t>
            </a:r>
            <a:endParaRPr lang="hu-HU" sz="2200" dirty="0">
              <a:cs typeface="Arial" panose="020B0604020202020204" pitchFamily="34" charset="0"/>
            </a:endParaRPr>
          </a:p>
          <a:p>
            <a:pPr algn="just">
              <a:lnSpc>
                <a:spcPct val="120000"/>
              </a:lnSpc>
              <a:spcAft>
                <a:spcPts val="1500"/>
              </a:spcAft>
            </a:pPr>
            <a:r>
              <a:rPr lang="en-US" sz="2200" dirty="0">
                <a:cs typeface="Arial" panose="020B0604020202020204" pitchFamily="34" charset="0"/>
              </a:rPr>
              <a:t>Changes in ocean temperature can have widespread effects on marine species and biodiversity, with direct and indirect impacts on both natural and human activities, from ecosystem services to the fishing industry. Higher ocean surface temperatures can increase water </a:t>
            </a:r>
            <a:r>
              <a:rPr lang="en-US" sz="2200" dirty="0" err="1">
                <a:cs typeface="Arial" panose="020B0604020202020204" pitchFamily="34" charset="0"/>
              </a:rPr>
              <a:t>vapour</a:t>
            </a:r>
            <a:r>
              <a:rPr lang="en-US" sz="2200" dirty="0">
                <a:cs typeface="Arial" panose="020B0604020202020204" pitchFamily="34" charset="0"/>
              </a:rPr>
              <a:t> in the atmosphere, which influences weather both at sea and over land. </a:t>
            </a:r>
            <a:endParaRPr lang="hu-HU" sz="2200" dirty="0">
              <a:cs typeface="Arial" panose="020B0604020202020204" pitchFamily="34" charset="0"/>
            </a:endParaRPr>
          </a:p>
          <a:p>
            <a:pPr algn="just">
              <a:lnSpc>
                <a:spcPct val="120000"/>
              </a:lnSpc>
              <a:spcAft>
                <a:spcPts val="1500"/>
              </a:spcAft>
            </a:pPr>
            <a:r>
              <a:rPr lang="en-US" sz="2200" dirty="0">
                <a:cs typeface="Arial" panose="020B0604020202020204" pitchFamily="34" charset="0"/>
              </a:rPr>
              <a:t>Ocean warming in coastal areas can trigger algal blooms and bacterial outbreaks, which can be dangerous to marine life, human health and industries relying on tourism, fisheries, etc.</a:t>
            </a:r>
            <a:endParaRPr lang="hu-HU" sz="2200" dirty="0">
              <a:cs typeface="Arial" panose="020B0604020202020204" pitchFamily="34" charset="0"/>
            </a:endParaRPr>
          </a:p>
          <a:p>
            <a:pPr algn="just">
              <a:lnSpc>
                <a:spcPct val="120000"/>
              </a:lnSpc>
              <a:spcAft>
                <a:spcPts val="1500"/>
              </a:spcAft>
            </a:pPr>
            <a:r>
              <a:rPr lang="en-US" sz="2200" dirty="0">
                <a:cs typeface="Arial" panose="020B0604020202020204" pitchFamily="34" charset="0"/>
              </a:rPr>
              <a:t>Europe’s seas are also expected to become more acidic. </a:t>
            </a:r>
            <a:endParaRPr lang="de-DE" sz="2200" dirty="0">
              <a:cs typeface="Arial" panose="020B0604020202020204" pitchFamily="34" charset="0"/>
            </a:endParaRPr>
          </a:p>
        </p:txBody>
      </p:sp>
    </p:spTree>
    <p:extLst>
      <p:ext uri="{BB962C8B-B14F-4D97-AF65-F5344CB8AC3E}">
        <p14:creationId xmlns:p14="http://schemas.microsoft.com/office/powerpoint/2010/main" val="18171255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de-DE" sz="3400" dirty="0" err="1">
                <a:latin typeface="+mn-lt"/>
                <a:cs typeface="Arial" panose="020B0604020202020204" pitchFamily="34" charset="0"/>
              </a:rPr>
              <a:t>Sea</a:t>
            </a:r>
            <a:r>
              <a:rPr lang="de-DE" sz="3400" dirty="0">
                <a:latin typeface="+mn-lt"/>
                <a:cs typeface="Arial" panose="020B0604020202020204" pitchFamily="34" charset="0"/>
              </a:rPr>
              <a:t> Surface </a:t>
            </a:r>
            <a:r>
              <a:rPr lang="de-DE" sz="3400" dirty="0" err="1">
                <a:latin typeface="+mn-lt"/>
                <a:cs typeface="Arial" panose="020B0604020202020204" pitchFamily="34" charset="0"/>
              </a:rPr>
              <a:t>temperature</a:t>
            </a:r>
            <a:endParaRPr lang="de-DE" sz="3400" dirty="0">
              <a:latin typeface="+mn-lt"/>
              <a:cs typeface="Arial" panose="020B0604020202020204" pitchFamily="34" charset="0"/>
            </a:endParaRPr>
          </a:p>
        </p:txBody>
      </p:sp>
      <p:pic>
        <p:nvPicPr>
          <p:cNvPr id="4098" name="Picture 2" descr="Sea Surface tempera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2240" y="944562"/>
            <a:ext cx="9130786" cy="5136067"/>
          </a:xfrm>
          <a:prstGeom prst="rect">
            <a:avLst/>
          </a:prstGeom>
          <a:noFill/>
          <a:extLst>
            <a:ext uri="{909E8E84-426E-40DD-AFC4-6F175D3DCCD1}">
              <a14:hiddenFill xmlns:a14="http://schemas.microsoft.com/office/drawing/2010/main">
                <a:solidFill>
                  <a:srgbClr val="FFFFFF"/>
                </a:solidFill>
              </a14:hiddenFill>
            </a:ext>
          </a:extLst>
        </p:spPr>
      </p:pic>
      <p:sp>
        <p:nvSpPr>
          <p:cNvPr id="4" name="Téglalap 3"/>
          <p:cNvSpPr/>
          <p:nvPr/>
        </p:nvSpPr>
        <p:spPr>
          <a:xfrm>
            <a:off x="-77335" y="6182281"/>
            <a:ext cx="4866618" cy="200055"/>
          </a:xfrm>
          <a:prstGeom prst="rect">
            <a:avLst/>
          </a:prstGeom>
        </p:spPr>
        <p:txBody>
          <a:bodyPr wrap="square">
            <a:spAutoFit/>
          </a:bodyPr>
          <a:lstStyle/>
          <a:p>
            <a:r>
              <a:rPr lang="en-GB" sz="700" dirty="0">
                <a:solidFill>
                  <a:schemeClr val="bg1">
                    <a:lumMod val="50000"/>
                  </a:schemeClr>
                </a:solidFill>
              </a:rPr>
              <a:t>Source</a:t>
            </a:r>
            <a:r>
              <a:rPr lang="hu-HU" sz="700" dirty="0">
                <a:solidFill>
                  <a:schemeClr val="bg1">
                    <a:lumMod val="50000"/>
                  </a:schemeClr>
                </a:solidFill>
              </a:rPr>
              <a:t>: </a:t>
            </a:r>
            <a:r>
              <a:rPr lang="de-DE" sz="700" dirty="0">
                <a:solidFill>
                  <a:schemeClr val="bg1">
                    <a:lumMod val="50000"/>
                  </a:schemeClr>
                </a:solidFill>
              </a:rPr>
              <a:t>https://www.eea.europa.eu/publications/europes-changing-climate-hazards-1/what-will-the-future-bring</a:t>
            </a:r>
          </a:p>
        </p:txBody>
      </p:sp>
    </p:spTree>
    <p:extLst>
      <p:ext uri="{BB962C8B-B14F-4D97-AF65-F5344CB8AC3E}">
        <p14:creationId xmlns:p14="http://schemas.microsoft.com/office/powerpoint/2010/main" val="37160771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3400" dirty="0" err="1">
                <a:latin typeface="+mn-lt"/>
                <a:cs typeface="Arial" panose="020B0604020202020204" pitchFamily="34" charset="0"/>
              </a:rPr>
              <a:t>Take-home</a:t>
            </a:r>
            <a:r>
              <a:rPr lang="hu-HU" sz="3400" dirty="0">
                <a:latin typeface="+mn-lt"/>
                <a:cs typeface="Arial" panose="020B0604020202020204" pitchFamily="34" charset="0"/>
              </a:rPr>
              <a:t> </a:t>
            </a:r>
            <a:r>
              <a:rPr lang="hu-HU" sz="3400" dirty="0" err="1">
                <a:latin typeface="+mn-lt"/>
                <a:cs typeface="Arial" panose="020B0604020202020204" pitchFamily="34" charset="0"/>
              </a:rPr>
              <a:t>messages</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552091" y="1178351"/>
            <a:ext cx="11179834" cy="5127321"/>
          </a:xfrm>
        </p:spPr>
        <p:txBody>
          <a:bodyPr>
            <a:normAutofit/>
          </a:bodyPr>
          <a:lstStyle/>
          <a:p>
            <a:pPr algn="just">
              <a:lnSpc>
                <a:spcPct val="120000"/>
              </a:lnSpc>
              <a:spcAft>
                <a:spcPts val="1000"/>
              </a:spcAft>
            </a:pPr>
            <a:r>
              <a:rPr lang="en-US" sz="2300" dirty="0">
                <a:cs typeface="Arial" panose="020B0604020202020204" pitchFamily="34" charset="0"/>
              </a:rPr>
              <a:t>With the increase in frequency and intensity of extreme weather events, it is important to take them seriously.</a:t>
            </a:r>
            <a:endParaRPr lang="hu-HU" sz="2300" dirty="0">
              <a:cs typeface="Arial" panose="020B0604020202020204" pitchFamily="34" charset="0"/>
            </a:endParaRPr>
          </a:p>
          <a:p>
            <a:pPr algn="just">
              <a:lnSpc>
                <a:spcPct val="120000"/>
              </a:lnSpc>
              <a:spcAft>
                <a:spcPts val="1000"/>
              </a:spcAft>
            </a:pPr>
            <a:r>
              <a:rPr lang="en-US" sz="2300" dirty="0">
                <a:cs typeface="Arial" panose="020B0604020202020204" pitchFamily="34" charset="0"/>
              </a:rPr>
              <a:t>Ignoring these events can lead to devastating consequences for individuals, communities, and the environment. </a:t>
            </a:r>
            <a:endParaRPr lang="hu-HU" sz="2300" dirty="0">
              <a:cs typeface="Arial" panose="020B0604020202020204" pitchFamily="34" charset="0"/>
            </a:endParaRPr>
          </a:p>
          <a:p>
            <a:pPr algn="just">
              <a:lnSpc>
                <a:spcPct val="120000"/>
              </a:lnSpc>
              <a:spcAft>
                <a:spcPts val="1000"/>
              </a:spcAft>
            </a:pPr>
            <a:r>
              <a:rPr lang="en-US" sz="2300" dirty="0">
                <a:cs typeface="Arial" panose="020B0604020202020204" pitchFamily="34" charset="0"/>
              </a:rPr>
              <a:t>It is crucial to stay informed about weather patterns and heed warnings from local authorities. </a:t>
            </a:r>
            <a:endParaRPr lang="hu-HU" sz="2300" dirty="0">
              <a:cs typeface="Arial" panose="020B0604020202020204" pitchFamily="34" charset="0"/>
            </a:endParaRPr>
          </a:p>
          <a:p>
            <a:pPr algn="just">
              <a:lnSpc>
                <a:spcPct val="120000"/>
              </a:lnSpc>
              <a:spcAft>
                <a:spcPts val="1000"/>
              </a:spcAft>
            </a:pPr>
            <a:r>
              <a:rPr lang="en-US" sz="2300" dirty="0">
                <a:cs typeface="Arial" panose="020B0604020202020204" pitchFamily="34" charset="0"/>
              </a:rPr>
              <a:t>By taking proactive measures such as preparing emergency kits and evacuation plans, we can minimize the impact of extreme weather events and keep ourselves and o</a:t>
            </a:r>
            <a:r>
              <a:rPr lang="hu-HU" sz="2300" dirty="0" err="1" smtClean="0">
                <a:cs typeface="Arial" panose="020B0604020202020204" pitchFamily="34" charset="0"/>
              </a:rPr>
              <a:t>ther</a:t>
            </a:r>
            <a:r>
              <a:rPr lang="hu-HU" sz="2300" dirty="0" smtClean="0">
                <a:cs typeface="Arial" panose="020B0604020202020204" pitchFamily="34" charset="0"/>
              </a:rPr>
              <a:t> </a:t>
            </a:r>
            <a:r>
              <a:rPr lang="hu-HU" sz="2300" dirty="0" err="1">
                <a:cs typeface="Arial" panose="020B0604020202020204" pitchFamily="34" charset="0"/>
              </a:rPr>
              <a:t>individuals</a:t>
            </a:r>
            <a:r>
              <a:rPr lang="hu-HU" sz="2300" dirty="0">
                <a:cs typeface="Arial" panose="020B0604020202020204" pitchFamily="34" charset="0"/>
              </a:rPr>
              <a:t> </a:t>
            </a:r>
            <a:r>
              <a:rPr lang="en-US" sz="2300" dirty="0">
                <a:cs typeface="Arial" panose="020B0604020202020204" pitchFamily="34" charset="0"/>
              </a:rPr>
              <a:t>safe.</a:t>
            </a:r>
            <a:endParaRPr lang="de-DE" sz="2300" dirty="0">
              <a:cs typeface="Arial" panose="020B0604020202020204" pitchFamily="34" charset="0"/>
            </a:endParaRPr>
          </a:p>
        </p:txBody>
      </p:sp>
    </p:spTree>
    <p:extLst>
      <p:ext uri="{BB962C8B-B14F-4D97-AF65-F5344CB8AC3E}">
        <p14:creationId xmlns:p14="http://schemas.microsoft.com/office/powerpoint/2010/main" val="40683953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a:t>Test </a:t>
            </a:r>
            <a:r>
              <a:rPr lang="hu-HU" dirty="0" err="1"/>
              <a:t>your</a:t>
            </a:r>
            <a:r>
              <a:rPr lang="hu-HU" dirty="0"/>
              <a:t> </a:t>
            </a:r>
            <a:r>
              <a:rPr lang="hu-HU" dirty="0" err="1"/>
              <a:t>knowledge</a:t>
            </a:r>
            <a:endParaRPr lang="de-DE" dirty="0"/>
          </a:p>
        </p:txBody>
      </p:sp>
      <p:sp>
        <p:nvSpPr>
          <p:cNvPr id="3" name="Tartalom helye 2"/>
          <p:cNvSpPr>
            <a:spLocks noGrp="1"/>
          </p:cNvSpPr>
          <p:nvPr>
            <p:ph idx="1"/>
          </p:nvPr>
        </p:nvSpPr>
        <p:spPr>
          <a:xfrm>
            <a:off x="192505" y="793372"/>
            <a:ext cx="11656988" cy="5370897"/>
          </a:xfrm>
        </p:spPr>
        <p:txBody>
          <a:bodyPr>
            <a:noAutofit/>
          </a:bodyPr>
          <a:lstStyle/>
          <a:p>
            <a:pPr marL="0" indent="0">
              <a:lnSpc>
                <a:spcPct val="100000"/>
              </a:lnSpc>
              <a:spcAft>
                <a:spcPts val="1000"/>
              </a:spcAft>
              <a:buNone/>
            </a:pPr>
            <a:r>
              <a:rPr lang="hu-HU" sz="2500" dirty="0"/>
              <a:t>List </a:t>
            </a:r>
            <a:r>
              <a:rPr lang="hu-HU" sz="2500" dirty="0" err="1"/>
              <a:t>five</a:t>
            </a:r>
            <a:r>
              <a:rPr lang="hu-HU" sz="2500" dirty="0"/>
              <a:t> </a:t>
            </a:r>
            <a:r>
              <a:rPr lang="hu-HU" sz="2500" dirty="0" err="1">
                <a:cs typeface="Arial" panose="020B0604020202020204" pitchFamily="34" charset="0"/>
              </a:rPr>
              <a:t>health</a:t>
            </a:r>
            <a:r>
              <a:rPr lang="hu-HU" sz="2500" dirty="0">
                <a:cs typeface="Arial" panose="020B0604020202020204" pitchFamily="34" charset="0"/>
              </a:rPr>
              <a:t> </a:t>
            </a:r>
            <a:r>
              <a:rPr lang="hu-HU" sz="2500" dirty="0" err="1">
                <a:cs typeface="Arial" panose="020B0604020202020204" pitchFamily="34" charset="0"/>
              </a:rPr>
              <a:t>hazards</a:t>
            </a:r>
            <a:r>
              <a:rPr lang="hu-HU" sz="2500" dirty="0">
                <a:cs typeface="Arial" panose="020B0604020202020204" pitchFamily="34" charset="0"/>
              </a:rPr>
              <a:t> of </a:t>
            </a:r>
            <a:r>
              <a:rPr lang="hu-HU" sz="2500" dirty="0" err="1">
                <a:cs typeface="Arial" panose="020B0604020202020204" pitchFamily="34" charset="0"/>
              </a:rPr>
              <a:t>wildfire</a:t>
            </a:r>
            <a:r>
              <a:rPr lang="hu-HU" sz="2500" dirty="0">
                <a:cs typeface="Arial" panose="020B0604020202020204" pitchFamily="34" charset="0"/>
              </a:rPr>
              <a:t>.</a:t>
            </a:r>
          </a:p>
          <a:p>
            <a:pPr marL="0" indent="0">
              <a:lnSpc>
                <a:spcPct val="100000"/>
              </a:lnSpc>
              <a:spcAft>
                <a:spcPts val="1000"/>
              </a:spcAft>
              <a:buNone/>
            </a:pPr>
            <a:r>
              <a:rPr lang="hu-HU" sz="2500" dirty="0" err="1">
                <a:cs typeface="Arial" panose="020B0604020202020204" pitchFamily="34" charset="0"/>
              </a:rPr>
              <a:t>What</a:t>
            </a:r>
            <a:r>
              <a:rPr lang="hu-HU" sz="2500" dirty="0">
                <a:cs typeface="Arial" panose="020B0604020202020204" pitchFamily="34" charset="0"/>
              </a:rPr>
              <a:t> </a:t>
            </a:r>
            <a:r>
              <a:rPr lang="hu-HU" sz="2500" dirty="0" err="1">
                <a:cs typeface="Arial" panose="020B0604020202020204" pitchFamily="34" charset="0"/>
              </a:rPr>
              <a:t>does</a:t>
            </a:r>
            <a:r>
              <a:rPr lang="hu-HU" sz="2500" dirty="0">
                <a:cs typeface="Arial" panose="020B0604020202020204" pitchFamily="34" charset="0"/>
              </a:rPr>
              <a:t> „Urban </a:t>
            </a:r>
            <a:r>
              <a:rPr lang="hu-HU" sz="2500" dirty="0" err="1">
                <a:cs typeface="Arial" panose="020B0604020202020204" pitchFamily="34" charset="0"/>
              </a:rPr>
              <a:t>Heat</a:t>
            </a:r>
            <a:r>
              <a:rPr lang="hu-HU" sz="2500" dirty="0">
                <a:cs typeface="Arial" panose="020B0604020202020204" pitchFamily="34" charset="0"/>
              </a:rPr>
              <a:t> </a:t>
            </a:r>
            <a:r>
              <a:rPr lang="hu-HU" sz="2500" dirty="0" err="1">
                <a:cs typeface="Arial" panose="020B0604020202020204" pitchFamily="34" charset="0"/>
              </a:rPr>
              <a:t>Island”mean</a:t>
            </a:r>
            <a:r>
              <a:rPr lang="hu-HU" sz="2500" dirty="0">
                <a:cs typeface="Arial" panose="020B0604020202020204" pitchFamily="34" charset="0"/>
              </a:rPr>
              <a:t>?</a:t>
            </a:r>
          </a:p>
          <a:p>
            <a:pPr marL="0" indent="0">
              <a:lnSpc>
                <a:spcPct val="100000"/>
              </a:lnSpc>
              <a:spcAft>
                <a:spcPts val="1000"/>
              </a:spcAft>
              <a:buNone/>
            </a:pPr>
            <a:r>
              <a:rPr lang="hu-HU" sz="2500" dirty="0" err="1">
                <a:cs typeface="Arial" panose="020B0604020202020204" pitchFamily="34" charset="0"/>
              </a:rPr>
              <a:t>What</a:t>
            </a:r>
            <a:r>
              <a:rPr lang="hu-HU" sz="2500" dirty="0">
                <a:cs typeface="Arial" panose="020B0604020202020204" pitchFamily="34" charset="0"/>
              </a:rPr>
              <a:t> </a:t>
            </a:r>
            <a:r>
              <a:rPr lang="hu-HU" sz="2500" dirty="0" err="1">
                <a:cs typeface="Arial" panose="020B0604020202020204" pitchFamily="34" charset="0"/>
              </a:rPr>
              <a:t>are</a:t>
            </a:r>
            <a:r>
              <a:rPr lang="hu-HU" sz="2500" dirty="0">
                <a:cs typeface="Arial" panose="020B0604020202020204" pitchFamily="34" charset="0"/>
              </a:rPr>
              <a:t> </a:t>
            </a:r>
            <a:r>
              <a:rPr lang="hu-HU" sz="2500" dirty="0" err="1">
                <a:cs typeface="Arial" panose="020B0604020202020204" pitchFamily="34" charset="0"/>
              </a:rPr>
              <a:t>the</a:t>
            </a:r>
            <a:r>
              <a:rPr lang="hu-HU" sz="2500" dirty="0">
                <a:cs typeface="Arial" panose="020B0604020202020204" pitchFamily="34" charset="0"/>
              </a:rPr>
              <a:t> </a:t>
            </a:r>
            <a:r>
              <a:rPr lang="hu-HU" sz="2500" dirty="0" err="1">
                <a:cs typeface="Arial" panose="020B0604020202020204" pitchFamily="34" charset="0"/>
              </a:rPr>
              <a:t>tipical</a:t>
            </a:r>
            <a:r>
              <a:rPr lang="hu-HU" sz="2500" dirty="0">
                <a:cs typeface="Arial" panose="020B0604020202020204" pitchFamily="34" charset="0"/>
              </a:rPr>
              <a:t> </a:t>
            </a:r>
            <a:r>
              <a:rPr lang="hu-HU" sz="2500" dirty="0" err="1">
                <a:cs typeface="Arial" panose="020B0604020202020204" pitchFamily="34" charset="0"/>
              </a:rPr>
              <a:t>hazards</a:t>
            </a:r>
            <a:r>
              <a:rPr lang="hu-HU" sz="2500" dirty="0">
                <a:cs typeface="Arial" panose="020B0604020202020204" pitchFamily="34" charset="0"/>
              </a:rPr>
              <a:t> of a </a:t>
            </a:r>
            <a:r>
              <a:rPr lang="hu-HU" sz="2500" dirty="0" err="1">
                <a:cs typeface="Arial" panose="020B0604020202020204" pitchFamily="34" charset="0"/>
              </a:rPr>
              <a:t>flash</a:t>
            </a:r>
            <a:r>
              <a:rPr lang="hu-HU" sz="2500" dirty="0">
                <a:cs typeface="Arial" panose="020B0604020202020204" pitchFamily="34" charset="0"/>
              </a:rPr>
              <a:t> </a:t>
            </a:r>
            <a:r>
              <a:rPr lang="hu-HU" sz="2500" dirty="0" err="1">
                <a:cs typeface="Arial" panose="020B0604020202020204" pitchFamily="34" charset="0"/>
              </a:rPr>
              <a:t>floods</a:t>
            </a:r>
            <a:r>
              <a:rPr lang="hu-HU" sz="2500" dirty="0">
                <a:cs typeface="Arial" panose="020B0604020202020204" pitchFamily="34" charset="0"/>
              </a:rPr>
              <a:t> and </a:t>
            </a:r>
            <a:r>
              <a:rPr lang="hu-HU" sz="2500" dirty="0" err="1">
                <a:cs typeface="Arial" panose="020B0604020202020204" pitchFamily="34" charset="0"/>
              </a:rPr>
              <a:t>urban</a:t>
            </a:r>
            <a:r>
              <a:rPr lang="hu-HU" sz="2500" dirty="0">
                <a:cs typeface="Arial" panose="020B0604020202020204" pitchFamily="34" charset="0"/>
              </a:rPr>
              <a:t> </a:t>
            </a:r>
            <a:r>
              <a:rPr lang="hu-HU" sz="2500" dirty="0" err="1">
                <a:cs typeface="Arial" panose="020B0604020202020204" pitchFamily="34" charset="0"/>
              </a:rPr>
              <a:t>flooding</a:t>
            </a:r>
            <a:r>
              <a:rPr lang="hu-HU" sz="2500" dirty="0">
                <a:cs typeface="Arial" panose="020B0604020202020204" pitchFamily="34" charset="0"/>
              </a:rPr>
              <a:t>?</a:t>
            </a:r>
          </a:p>
          <a:p>
            <a:pPr marL="0" indent="0">
              <a:lnSpc>
                <a:spcPct val="100000"/>
              </a:lnSpc>
              <a:spcAft>
                <a:spcPts val="1000"/>
              </a:spcAft>
              <a:buNone/>
            </a:pPr>
            <a:r>
              <a:rPr lang="hu-HU" sz="2500" dirty="0" err="1">
                <a:cs typeface="Arial" panose="020B0604020202020204" pitchFamily="34" charset="0"/>
              </a:rPr>
              <a:t>What</a:t>
            </a:r>
            <a:r>
              <a:rPr lang="hu-HU" sz="2500" dirty="0">
                <a:cs typeface="Arial" panose="020B0604020202020204" pitchFamily="34" charset="0"/>
              </a:rPr>
              <a:t> is </a:t>
            </a:r>
            <a:r>
              <a:rPr lang="hu-HU" sz="2500" dirty="0" err="1">
                <a:cs typeface="Arial" panose="020B0604020202020204" pitchFamily="34" charset="0"/>
              </a:rPr>
              <a:t>the</a:t>
            </a:r>
            <a:r>
              <a:rPr lang="hu-HU" sz="2500" dirty="0">
                <a:cs typeface="Arial" panose="020B0604020202020204" pitchFamily="34" charset="0"/>
              </a:rPr>
              <a:t> </a:t>
            </a:r>
            <a:r>
              <a:rPr lang="hu-HU" sz="2500" dirty="0" err="1">
                <a:cs typeface="Arial" panose="020B0604020202020204" pitchFamily="34" charset="0"/>
              </a:rPr>
              <a:t>association</a:t>
            </a:r>
            <a:r>
              <a:rPr lang="hu-HU" sz="2500" dirty="0">
                <a:cs typeface="Arial" panose="020B0604020202020204" pitchFamily="34" charset="0"/>
              </a:rPr>
              <a:t> </a:t>
            </a:r>
            <a:r>
              <a:rPr lang="hu-HU" sz="2500" dirty="0" err="1">
                <a:cs typeface="Arial" panose="020B0604020202020204" pitchFamily="34" charset="0"/>
              </a:rPr>
              <a:t>between</a:t>
            </a:r>
            <a:r>
              <a:rPr lang="hu-HU" sz="2500" dirty="0">
                <a:cs typeface="Arial" panose="020B0604020202020204" pitchFamily="34" charset="0"/>
              </a:rPr>
              <a:t> </a:t>
            </a:r>
            <a:r>
              <a:rPr lang="hu-HU" sz="2500" dirty="0" err="1">
                <a:cs typeface="Arial" panose="020B0604020202020204" pitchFamily="34" charset="0"/>
              </a:rPr>
              <a:t>the</a:t>
            </a:r>
            <a:r>
              <a:rPr lang="hu-HU" sz="2500" dirty="0">
                <a:cs typeface="Arial" panose="020B0604020202020204" pitchFamily="34" charset="0"/>
              </a:rPr>
              <a:t> </a:t>
            </a:r>
            <a:r>
              <a:rPr lang="hu-HU" sz="2500" dirty="0" err="1">
                <a:cs typeface="Arial" panose="020B0604020202020204" pitchFamily="34" charset="0"/>
              </a:rPr>
              <a:t>different</a:t>
            </a:r>
            <a:r>
              <a:rPr lang="hu-HU" sz="2500" dirty="0">
                <a:cs typeface="Arial" panose="020B0604020202020204" pitchFamily="34" charset="0"/>
              </a:rPr>
              <a:t> </a:t>
            </a:r>
            <a:r>
              <a:rPr lang="hu-HU" sz="2500" dirty="0" err="1">
                <a:cs typeface="Arial" panose="020B0604020202020204" pitchFamily="34" charset="0"/>
              </a:rPr>
              <a:t>levels</a:t>
            </a:r>
            <a:r>
              <a:rPr lang="hu-HU" sz="2500" dirty="0">
                <a:cs typeface="Arial" panose="020B0604020202020204" pitchFamily="34" charset="0"/>
              </a:rPr>
              <a:t> of GHG </a:t>
            </a:r>
            <a:r>
              <a:rPr lang="hu-HU" sz="2500" dirty="0" err="1">
                <a:cs typeface="Arial" panose="020B0604020202020204" pitchFamily="34" charset="0"/>
              </a:rPr>
              <a:t>emissions</a:t>
            </a:r>
            <a:r>
              <a:rPr lang="hu-HU" sz="2500" dirty="0">
                <a:cs typeface="Arial" panose="020B0604020202020204" pitchFamily="34" charset="0"/>
              </a:rPr>
              <a:t> and </a:t>
            </a:r>
            <a:r>
              <a:rPr lang="hu-HU" sz="2500" dirty="0" err="1">
                <a:cs typeface="Arial" panose="020B0604020202020204" pitchFamily="34" charset="0"/>
              </a:rPr>
              <a:t>environmental</a:t>
            </a:r>
            <a:r>
              <a:rPr lang="hu-HU" sz="2500" dirty="0">
                <a:cs typeface="Arial" panose="020B0604020202020204" pitchFamily="34" charset="0"/>
              </a:rPr>
              <a:t> </a:t>
            </a:r>
            <a:r>
              <a:rPr lang="hu-HU" sz="2500" dirty="0" err="1">
                <a:cs typeface="Arial" panose="020B0604020202020204" pitchFamily="34" charset="0"/>
              </a:rPr>
              <a:t>expositions</a:t>
            </a:r>
            <a:r>
              <a:rPr lang="hu-HU" sz="2500" dirty="0">
                <a:cs typeface="Arial" panose="020B0604020202020204" pitchFamily="34" charset="0"/>
              </a:rPr>
              <a:t> </a:t>
            </a:r>
            <a:r>
              <a:rPr lang="hu-HU" sz="2500" dirty="0" err="1">
                <a:cs typeface="Arial" panose="020B0604020202020204" pitchFamily="34" charset="0"/>
              </a:rPr>
              <a:t>for</a:t>
            </a:r>
            <a:r>
              <a:rPr lang="hu-HU" sz="2500" dirty="0">
                <a:cs typeface="Arial" panose="020B0604020202020204" pitchFamily="34" charset="0"/>
              </a:rPr>
              <a:t> </a:t>
            </a:r>
            <a:r>
              <a:rPr lang="hu-HU" sz="2500" dirty="0" err="1">
                <a:cs typeface="Arial" panose="020B0604020202020204" pitchFamily="34" charset="0"/>
              </a:rPr>
              <a:t>health</a:t>
            </a:r>
            <a:r>
              <a:rPr lang="hu-HU" sz="2500" dirty="0">
                <a:cs typeface="Arial" panose="020B0604020202020204" pitchFamily="34" charset="0"/>
              </a:rPr>
              <a:t>?</a:t>
            </a:r>
          </a:p>
          <a:p>
            <a:pPr marL="0" indent="0">
              <a:lnSpc>
                <a:spcPct val="100000"/>
              </a:lnSpc>
              <a:spcAft>
                <a:spcPts val="1000"/>
              </a:spcAft>
              <a:buNone/>
            </a:pPr>
            <a:r>
              <a:rPr lang="en-US" sz="2500" dirty="0"/>
              <a:t>Explain the correlation between varying levels of GHG emissions and their impact on environmental health. </a:t>
            </a:r>
            <a:endParaRPr lang="hu-HU" sz="2500" dirty="0"/>
          </a:p>
          <a:p>
            <a:pPr marL="0" indent="0">
              <a:lnSpc>
                <a:spcPct val="100000"/>
              </a:lnSpc>
              <a:spcAft>
                <a:spcPts val="1000"/>
              </a:spcAft>
              <a:buNone/>
            </a:pPr>
            <a:r>
              <a:rPr lang="hu-HU" sz="2500" dirty="0"/>
              <a:t>B</a:t>
            </a:r>
            <a:r>
              <a:rPr lang="en-US" sz="2500" dirty="0" err="1"/>
              <a:t>rief</a:t>
            </a:r>
            <a:r>
              <a:rPr lang="hu-HU" sz="2500" dirty="0" err="1"/>
              <a:t>ly</a:t>
            </a:r>
            <a:r>
              <a:rPr lang="en-US" sz="2500" dirty="0"/>
              <a:t> </a:t>
            </a:r>
            <a:r>
              <a:rPr lang="en-US" sz="2500" dirty="0" err="1"/>
              <a:t>summar</a:t>
            </a:r>
            <a:r>
              <a:rPr lang="hu-HU" sz="2500" dirty="0" err="1"/>
              <a:t>ise</a:t>
            </a:r>
            <a:r>
              <a:rPr lang="hu-HU" sz="2500" dirty="0"/>
              <a:t> </a:t>
            </a:r>
            <a:r>
              <a:rPr lang="en-US" sz="2500" dirty="0"/>
              <a:t>the health challenges related to drought and any potential strategies for adapting to these challenges.</a:t>
            </a:r>
            <a:endParaRPr lang="hu-HU" sz="2500" dirty="0"/>
          </a:p>
          <a:p>
            <a:pPr marL="0" indent="0">
              <a:lnSpc>
                <a:spcPct val="100000"/>
              </a:lnSpc>
              <a:spcAft>
                <a:spcPts val="1000"/>
              </a:spcAft>
              <a:buNone/>
            </a:pPr>
            <a:r>
              <a:rPr lang="hu-HU" sz="2500" dirty="0" err="1"/>
              <a:t>What</a:t>
            </a:r>
            <a:r>
              <a:rPr lang="hu-HU" sz="2500" dirty="0"/>
              <a:t> </a:t>
            </a:r>
            <a:r>
              <a:rPr lang="hu-HU" sz="2500" dirty="0" err="1"/>
              <a:t>kind</a:t>
            </a:r>
            <a:r>
              <a:rPr lang="hu-HU" sz="2500" dirty="0"/>
              <a:t> of </a:t>
            </a:r>
            <a:r>
              <a:rPr lang="hu-HU" sz="2500" dirty="0" err="1"/>
              <a:t>environmental</a:t>
            </a:r>
            <a:r>
              <a:rPr lang="hu-HU" sz="2500" dirty="0"/>
              <a:t> </a:t>
            </a:r>
            <a:r>
              <a:rPr lang="hu-HU" sz="2500" dirty="0" err="1"/>
              <a:t>impacts</a:t>
            </a:r>
            <a:r>
              <a:rPr lang="hu-HU" sz="2500" dirty="0"/>
              <a:t> </a:t>
            </a:r>
            <a:r>
              <a:rPr lang="hu-HU" sz="2500" dirty="0" err="1"/>
              <a:t>are</a:t>
            </a:r>
            <a:r>
              <a:rPr lang="hu-HU" sz="2500" dirty="0"/>
              <a:t> </a:t>
            </a:r>
            <a:r>
              <a:rPr lang="hu-HU" sz="2500" dirty="0" err="1"/>
              <a:t>considered</a:t>
            </a:r>
            <a:r>
              <a:rPr lang="hu-HU" sz="2500" dirty="0"/>
              <a:t> </a:t>
            </a:r>
            <a:r>
              <a:rPr lang="hu-HU" sz="2500" dirty="0" err="1"/>
              <a:t>extreme</a:t>
            </a:r>
            <a:r>
              <a:rPr lang="hu-HU" sz="2500" dirty="0"/>
              <a:t> </a:t>
            </a:r>
            <a:r>
              <a:rPr lang="hu-HU" sz="2500" dirty="0" err="1"/>
              <a:t>weather</a:t>
            </a:r>
            <a:r>
              <a:rPr lang="hu-HU" sz="2500" dirty="0"/>
              <a:t> </a:t>
            </a:r>
            <a:r>
              <a:rPr lang="hu-HU" sz="2500" dirty="0" err="1"/>
              <a:t>events</a:t>
            </a:r>
            <a:r>
              <a:rPr lang="hu-HU" sz="2500" dirty="0"/>
              <a:t>?</a:t>
            </a:r>
            <a:endParaRPr lang="de-DE" sz="2500" dirty="0"/>
          </a:p>
        </p:txBody>
      </p:sp>
    </p:spTree>
    <p:extLst>
      <p:ext uri="{BB962C8B-B14F-4D97-AF65-F5344CB8AC3E}">
        <p14:creationId xmlns:p14="http://schemas.microsoft.com/office/powerpoint/2010/main" val="26220890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smtClean="0"/>
              <a:t>Further</a:t>
            </a:r>
            <a:r>
              <a:rPr lang="hu-HU" dirty="0" smtClean="0"/>
              <a:t> </a:t>
            </a:r>
            <a:r>
              <a:rPr lang="hu-HU" dirty="0" err="1"/>
              <a:t>readings</a:t>
            </a:r>
            <a:endParaRPr lang="de-DE" dirty="0"/>
          </a:p>
        </p:txBody>
      </p:sp>
      <p:sp>
        <p:nvSpPr>
          <p:cNvPr id="3" name="Tartalom helye 2"/>
          <p:cNvSpPr>
            <a:spLocks noGrp="1"/>
          </p:cNvSpPr>
          <p:nvPr>
            <p:ph idx="1"/>
          </p:nvPr>
        </p:nvSpPr>
        <p:spPr>
          <a:xfrm>
            <a:off x="192505" y="1345721"/>
            <a:ext cx="11720574" cy="4959951"/>
          </a:xfrm>
        </p:spPr>
        <p:txBody>
          <a:bodyPr>
            <a:normAutofit/>
          </a:bodyPr>
          <a:lstStyle/>
          <a:p>
            <a:pPr marL="0" indent="0" algn="just">
              <a:lnSpc>
                <a:spcPct val="100000"/>
              </a:lnSpc>
              <a:spcAft>
                <a:spcPts val="1000"/>
              </a:spcAft>
              <a:buNone/>
            </a:pPr>
            <a:r>
              <a:rPr lang="hu-HU" sz="2100" dirty="0" err="1"/>
              <a:t>Filho</a:t>
            </a:r>
            <a:r>
              <a:rPr lang="hu-HU" sz="2100" dirty="0"/>
              <a:t> et </a:t>
            </a:r>
            <a:r>
              <a:rPr lang="hu-HU" sz="2100" dirty="0" err="1"/>
              <a:t>al</a:t>
            </a:r>
            <a:r>
              <a:rPr lang="hu-HU" sz="2100" dirty="0"/>
              <a:t>. (2022) </a:t>
            </a:r>
            <a:r>
              <a:rPr lang="en-US" sz="2100" dirty="0"/>
              <a:t>Handling the health impacts of extreme climate events</a:t>
            </a:r>
            <a:r>
              <a:rPr lang="hu-HU" sz="2100" dirty="0"/>
              <a:t> </a:t>
            </a:r>
            <a:r>
              <a:rPr lang="de-DE" sz="2100" dirty="0">
                <a:hlinkClick r:id="rId2"/>
              </a:rPr>
              <a:t>https://doi.org/10.1186/s12302-022-00621-3</a:t>
            </a:r>
            <a:r>
              <a:rPr lang="hu-HU" sz="2100" dirty="0"/>
              <a:t> </a:t>
            </a:r>
            <a:endParaRPr lang="en-US" sz="2100" dirty="0"/>
          </a:p>
          <a:p>
            <a:pPr marL="0" indent="0" algn="just">
              <a:lnSpc>
                <a:spcPct val="100000"/>
              </a:lnSpc>
              <a:spcAft>
                <a:spcPts val="1000"/>
              </a:spcAft>
              <a:buNone/>
            </a:pPr>
            <a:r>
              <a:rPr lang="hu-HU" sz="2100" dirty="0"/>
              <a:t>EEA (2022) </a:t>
            </a:r>
            <a:r>
              <a:rPr lang="en-US" sz="2100" dirty="0"/>
              <a:t>Climate change as a threat to health and well-being in Europe: focus on heat and infectious diseases </a:t>
            </a:r>
            <a:r>
              <a:rPr lang="en-US" sz="2100" dirty="0">
                <a:hlinkClick r:id="rId3"/>
              </a:rPr>
              <a:t>https://www.eea.europa.eu/publications/climate-change-impacts-on-health</a:t>
            </a:r>
            <a:r>
              <a:rPr lang="hu-HU" sz="2100" dirty="0"/>
              <a:t> </a:t>
            </a:r>
          </a:p>
          <a:p>
            <a:pPr marL="0" indent="0" algn="just">
              <a:lnSpc>
                <a:spcPct val="100000"/>
              </a:lnSpc>
              <a:spcAft>
                <a:spcPts val="1000"/>
              </a:spcAft>
              <a:buNone/>
            </a:pPr>
            <a:r>
              <a:rPr lang="hu-HU" sz="2100" dirty="0"/>
              <a:t>WHO (2011) Public Health </a:t>
            </a:r>
            <a:r>
              <a:rPr lang="hu-HU" sz="2100" dirty="0" err="1"/>
              <a:t>Advice</a:t>
            </a:r>
            <a:r>
              <a:rPr lang="hu-HU" sz="2100" dirty="0"/>
              <a:t> </a:t>
            </a:r>
            <a:r>
              <a:rPr lang="hu-HU" sz="2100" dirty="0" err="1"/>
              <a:t>on</a:t>
            </a:r>
            <a:r>
              <a:rPr lang="hu-HU" sz="2100" dirty="0"/>
              <a:t> </a:t>
            </a:r>
            <a:r>
              <a:rPr lang="hu-HU" sz="2100" dirty="0" err="1"/>
              <a:t>Preventing</a:t>
            </a:r>
            <a:r>
              <a:rPr lang="hu-HU" sz="2100" dirty="0"/>
              <a:t> Health </a:t>
            </a:r>
            <a:r>
              <a:rPr lang="hu-HU" sz="2100" dirty="0" err="1"/>
              <a:t>Effects</a:t>
            </a:r>
            <a:r>
              <a:rPr lang="hu-HU" sz="2100" dirty="0"/>
              <a:t> of </a:t>
            </a:r>
            <a:r>
              <a:rPr lang="hu-HU" sz="2100" dirty="0" err="1"/>
              <a:t>Heat</a:t>
            </a:r>
            <a:r>
              <a:rPr lang="hu-HU" sz="2100" dirty="0"/>
              <a:t> </a:t>
            </a:r>
            <a:r>
              <a:rPr lang="hu-HU" sz="2100" dirty="0">
                <a:hlinkClick r:id="rId4"/>
              </a:rPr>
              <a:t>https://www.who.int/publications/i/item/WHO-EURO-2011-2510-42266-58691</a:t>
            </a:r>
            <a:r>
              <a:rPr lang="hu-HU" sz="2100" dirty="0"/>
              <a:t> </a:t>
            </a:r>
          </a:p>
          <a:p>
            <a:pPr marL="0" indent="0" algn="just">
              <a:lnSpc>
                <a:spcPct val="100000"/>
              </a:lnSpc>
              <a:spcAft>
                <a:spcPts val="1000"/>
              </a:spcAft>
              <a:buNone/>
            </a:pPr>
            <a:r>
              <a:rPr lang="hu-HU" sz="2100" dirty="0" err="1"/>
              <a:t>Chen</a:t>
            </a:r>
            <a:r>
              <a:rPr lang="hu-HU" sz="2100" dirty="0"/>
              <a:t> et </a:t>
            </a:r>
            <a:r>
              <a:rPr lang="hu-HU" sz="2100" dirty="0" err="1"/>
              <a:t>al</a:t>
            </a:r>
            <a:r>
              <a:rPr lang="hu-HU" sz="2100" dirty="0"/>
              <a:t>. (2021) </a:t>
            </a:r>
            <a:r>
              <a:rPr lang="en-US" sz="2100" dirty="0"/>
              <a:t>Mortality risk attributable to wildfire-related PM2·5 pollution: a global time series study in 749 locations</a:t>
            </a:r>
            <a:r>
              <a:rPr lang="hu-HU" sz="2100" dirty="0"/>
              <a:t> </a:t>
            </a:r>
            <a:r>
              <a:rPr lang="de-DE" sz="2100" dirty="0" err="1"/>
              <a:t>DOI:</a:t>
            </a:r>
            <a:r>
              <a:rPr lang="de-DE" sz="2100" dirty="0" err="1">
                <a:hlinkClick r:id="rId5"/>
              </a:rPr>
              <a:t>https</a:t>
            </a:r>
            <a:r>
              <a:rPr lang="de-DE" sz="2100" dirty="0">
                <a:hlinkClick r:id="rId5"/>
              </a:rPr>
              <a:t>://doi.org/10.1016/S2542-5196(21)00200-X</a:t>
            </a:r>
            <a:endParaRPr lang="hu-HU" sz="2100" dirty="0"/>
          </a:p>
          <a:p>
            <a:pPr marL="0" indent="0" algn="just">
              <a:lnSpc>
                <a:spcPct val="100000"/>
              </a:lnSpc>
              <a:spcAft>
                <a:spcPts val="1000"/>
              </a:spcAft>
              <a:buNone/>
            </a:pPr>
            <a:r>
              <a:rPr lang="en-US" sz="2100" dirty="0"/>
              <a:t>What will the future bring when it comes to climate hazards?</a:t>
            </a:r>
            <a:r>
              <a:rPr lang="hu-HU" sz="2100" dirty="0"/>
              <a:t> </a:t>
            </a:r>
            <a:r>
              <a:rPr lang="hu-HU" sz="2100" dirty="0">
                <a:hlinkClick r:id="rId6"/>
              </a:rPr>
              <a:t>https://www.eea.europa.eu/publications/europes-changing-climate-hazards-1/what-will-the-future-bring</a:t>
            </a:r>
            <a:r>
              <a:rPr lang="hu-HU" sz="2100" dirty="0"/>
              <a:t> </a:t>
            </a:r>
          </a:p>
          <a:p>
            <a:pPr marL="0" indent="0">
              <a:lnSpc>
                <a:spcPct val="100000"/>
              </a:lnSpc>
              <a:spcAft>
                <a:spcPts val="1000"/>
              </a:spcAft>
              <a:buNone/>
            </a:pPr>
            <a:endParaRPr lang="en-US" sz="2600" dirty="0"/>
          </a:p>
          <a:p>
            <a:endParaRPr lang="de-DE" dirty="0"/>
          </a:p>
        </p:txBody>
      </p:sp>
    </p:spTree>
    <p:extLst>
      <p:ext uri="{BB962C8B-B14F-4D97-AF65-F5344CB8AC3E}">
        <p14:creationId xmlns:p14="http://schemas.microsoft.com/office/powerpoint/2010/main" val="37895431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Kép 15"/>
          <p:cNvPicPr>
            <a:picLocks noChangeAspect="1"/>
          </p:cNvPicPr>
          <p:nvPr/>
        </p:nvPicPr>
        <p:blipFill>
          <a:blip r:embed="rId3"/>
          <a:stretch>
            <a:fillRect/>
          </a:stretch>
        </p:blipFill>
        <p:spPr>
          <a:xfrm>
            <a:off x="297191" y="5380125"/>
            <a:ext cx="1529969" cy="676474"/>
          </a:xfrm>
          <a:prstGeom prst="rect">
            <a:avLst/>
          </a:prstGeom>
        </p:spPr>
      </p:pic>
      <p:sp>
        <p:nvSpPr>
          <p:cNvPr id="3" name="Tartalom helye 2"/>
          <p:cNvSpPr>
            <a:spLocks noGrp="1"/>
          </p:cNvSpPr>
          <p:nvPr>
            <p:ph idx="1"/>
          </p:nvPr>
        </p:nvSpPr>
        <p:spPr>
          <a:xfrm>
            <a:off x="192505" y="908897"/>
            <a:ext cx="11896825" cy="5370897"/>
          </a:xfrm>
        </p:spPr>
        <p:txBody>
          <a:bodyPr/>
          <a:lstStyle/>
          <a:p>
            <a:pPr marL="0" indent="0" algn="ctr">
              <a:buNone/>
            </a:pPr>
            <a:r>
              <a:rPr lang="en-US" sz="3600" b="1" dirty="0">
                <a:solidFill>
                  <a:schemeClr val="tx1"/>
                </a:solidFill>
              </a:rPr>
              <a:t>Thank you for your attention!</a:t>
            </a:r>
          </a:p>
          <a:p>
            <a:pPr marL="0" indent="0">
              <a:buNone/>
            </a:pPr>
            <a:endParaRPr lang="en-US" sz="2000" dirty="0">
              <a:solidFill>
                <a:schemeClr val="tx1"/>
              </a:solidFill>
            </a:endParaRPr>
          </a:p>
          <a:p>
            <a:pPr marL="0" indent="0">
              <a:buNone/>
            </a:pPr>
            <a:r>
              <a:rPr lang="en-GB" sz="2000" dirty="0" smtClean="0">
                <a:solidFill>
                  <a:schemeClr val="tx1"/>
                </a:solidFill>
              </a:rPr>
              <a:t>This presentation has been developed by the CLIMATEMED project, supported by EU’s Erasmus+ </a:t>
            </a:r>
            <a:r>
              <a:rPr lang="en-GB" sz="2000" dirty="0" smtClean="0"/>
              <a:t>P</a:t>
            </a:r>
            <a:r>
              <a:rPr lang="en-GB" sz="2000" dirty="0" smtClean="0">
                <a:solidFill>
                  <a:schemeClr val="tx1"/>
                </a:solidFill>
              </a:rPr>
              <a:t>rogramme. </a:t>
            </a:r>
          </a:p>
          <a:p>
            <a:pPr marL="0" indent="0">
              <a:buNone/>
            </a:pPr>
            <a:r>
              <a:rPr lang="en-GB" sz="2000" dirty="0" smtClean="0">
                <a:solidFill>
                  <a:schemeClr val="tx1"/>
                </a:solidFill>
              </a:rPr>
              <a:t> </a:t>
            </a:r>
          </a:p>
          <a:p>
            <a:pPr marL="0" indent="0">
              <a:buNone/>
            </a:pPr>
            <a:endParaRPr lang="en-US" dirty="0"/>
          </a:p>
          <a:p>
            <a:pPr marL="0" indent="0">
              <a:buNone/>
            </a:pPr>
            <a:endParaRPr lang="en-US" dirty="0"/>
          </a:p>
        </p:txBody>
      </p:sp>
      <p:pic>
        <p:nvPicPr>
          <p:cNvPr id="4" name="Kép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7"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11" name="Téglalap 10"/>
          <p:cNvSpPr/>
          <p:nvPr/>
        </p:nvSpPr>
        <p:spPr>
          <a:xfrm>
            <a:off x="1930437" y="2757912"/>
            <a:ext cx="922351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University of </a:t>
            </a:r>
            <a:r>
              <a:rPr lang="en-US" dirty="0" err="1" smtClean="0">
                <a:solidFill>
                  <a:schemeClr val="tx1"/>
                </a:solidFill>
              </a:rPr>
              <a:t>Pécs</a:t>
            </a:r>
            <a:r>
              <a:rPr lang="hu-HU" dirty="0" smtClean="0">
                <a:solidFill>
                  <a:schemeClr val="tx1"/>
                </a:solidFill>
              </a:rPr>
              <a:t>,</a:t>
            </a:r>
            <a:r>
              <a:rPr lang="en-US" dirty="0" smtClean="0">
                <a:solidFill>
                  <a:schemeClr val="tx1"/>
                </a:solidFill>
              </a:rPr>
              <a:t> </a:t>
            </a:r>
            <a:r>
              <a:rPr lang="en-US" dirty="0">
                <a:solidFill>
                  <a:schemeClr val="tx1"/>
                </a:solidFill>
              </a:rPr>
              <a:t>Medical </a:t>
            </a:r>
            <a:r>
              <a:rPr lang="en-US" dirty="0" smtClean="0">
                <a:solidFill>
                  <a:schemeClr val="tx1"/>
                </a:solidFill>
              </a:rPr>
              <a:t>School</a:t>
            </a:r>
            <a:r>
              <a:rPr lang="hu-HU" dirty="0" smtClean="0">
                <a:solidFill>
                  <a:schemeClr val="tx1"/>
                </a:solidFill>
              </a:rPr>
              <a:t>,</a:t>
            </a:r>
            <a:br>
              <a:rPr lang="hu-HU" dirty="0" smtClean="0">
                <a:solidFill>
                  <a:schemeClr val="tx1"/>
                </a:solidFill>
              </a:rPr>
            </a:br>
            <a:r>
              <a:rPr lang="hu-HU" dirty="0" err="1" smtClean="0">
                <a:solidFill>
                  <a:schemeClr val="tx1"/>
                </a:solidFill>
              </a:rPr>
              <a:t>Department</a:t>
            </a:r>
            <a:r>
              <a:rPr lang="hu-HU" dirty="0" smtClean="0">
                <a:solidFill>
                  <a:schemeClr val="tx1"/>
                </a:solidFill>
              </a:rPr>
              <a:t> of Public Health </a:t>
            </a:r>
            <a:r>
              <a:rPr lang="hu-HU" dirty="0" err="1" smtClean="0">
                <a:solidFill>
                  <a:schemeClr val="tx1"/>
                </a:solidFill>
              </a:rPr>
              <a:t>Medicine</a:t>
            </a:r>
            <a:r>
              <a:rPr lang="en-US" dirty="0" smtClean="0">
                <a:solidFill>
                  <a:schemeClr val="tx1"/>
                </a:solidFill>
              </a:rPr>
              <a:t> </a:t>
            </a:r>
            <a:r>
              <a:rPr lang="en-US" dirty="0">
                <a:solidFill>
                  <a:schemeClr val="tx1"/>
                </a:solidFill>
              </a:rPr>
              <a:t>– </a:t>
            </a:r>
            <a:r>
              <a:rPr lang="en-US" dirty="0" err="1">
                <a:solidFill>
                  <a:schemeClr val="tx1"/>
                </a:solidFill>
              </a:rPr>
              <a:t>Pécs</a:t>
            </a:r>
            <a:r>
              <a:rPr lang="en-US" dirty="0">
                <a:solidFill>
                  <a:schemeClr val="tx1"/>
                </a:solidFill>
              </a:rPr>
              <a:t>, Hungary </a:t>
            </a:r>
          </a:p>
        </p:txBody>
      </p:sp>
      <p:sp>
        <p:nvSpPr>
          <p:cNvPr id="12" name="Téglalap 11"/>
          <p:cNvSpPr/>
          <p:nvPr/>
        </p:nvSpPr>
        <p:spPr>
          <a:xfrm>
            <a:off x="1930437" y="3427279"/>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Center for Health, Exercise and Sport Science – </a:t>
            </a:r>
            <a:r>
              <a:rPr lang="hu-HU" dirty="0" err="1" smtClean="0">
                <a:solidFill>
                  <a:schemeClr val="tx1"/>
                </a:solidFill>
              </a:rPr>
              <a:t>Beograd</a:t>
            </a:r>
            <a:r>
              <a:rPr lang="en-US" dirty="0" smtClean="0">
                <a:solidFill>
                  <a:schemeClr val="tx1"/>
                </a:solidFill>
              </a:rPr>
              <a:t>, </a:t>
            </a:r>
            <a:r>
              <a:rPr lang="en-US" dirty="0">
                <a:solidFill>
                  <a:schemeClr val="tx1"/>
                </a:solidFill>
              </a:rPr>
              <a:t>Serbia  </a:t>
            </a:r>
          </a:p>
        </p:txBody>
      </p:sp>
      <p:sp>
        <p:nvSpPr>
          <p:cNvPr id="13" name="Téglalap 12"/>
          <p:cNvSpPr/>
          <p:nvPr/>
        </p:nvSpPr>
        <p:spPr>
          <a:xfrm>
            <a:off x="1930437" y="4125548"/>
            <a:ext cx="6480317"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National Public Health </a:t>
            </a:r>
            <a:r>
              <a:rPr lang="hu-HU" dirty="0" smtClean="0">
                <a:solidFill>
                  <a:schemeClr val="tx1"/>
                </a:solidFill>
              </a:rPr>
              <a:t>and </a:t>
            </a:r>
            <a:r>
              <a:rPr lang="hu-HU" dirty="0" err="1" smtClean="0">
                <a:solidFill>
                  <a:schemeClr val="tx1"/>
                </a:solidFill>
              </a:rPr>
              <a:t>Pharmacy</a:t>
            </a:r>
            <a:r>
              <a:rPr lang="hu-HU" dirty="0" smtClean="0">
                <a:solidFill>
                  <a:schemeClr val="tx1"/>
                </a:solidFill>
              </a:rPr>
              <a:t> </a:t>
            </a:r>
            <a:r>
              <a:rPr lang="en-US" dirty="0" smtClean="0">
                <a:solidFill>
                  <a:schemeClr val="tx1"/>
                </a:solidFill>
              </a:rPr>
              <a:t>Center </a:t>
            </a:r>
            <a:r>
              <a:rPr lang="en-US" dirty="0">
                <a:solidFill>
                  <a:schemeClr val="tx1"/>
                </a:solidFill>
              </a:rPr>
              <a:t>– Budapest, Hungary </a:t>
            </a:r>
          </a:p>
        </p:txBody>
      </p:sp>
      <p:sp>
        <p:nvSpPr>
          <p:cNvPr id="14" name="Téglalap 13"/>
          <p:cNvSpPr/>
          <p:nvPr/>
        </p:nvSpPr>
        <p:spPr>
          <a:xfrm>
            <a:off x="1930436" y="4770648"/>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University College Cork – National University of Ireland – Cork, Ireland </a:t>
            </a:r>
          </a:p>
        </p:txBody>
      </p:sp>
      <p:sp>
        <p:nvSpPr>
          <p:cNvPr id="15" name="Téglalap 14"/>
          <p:cNvSpPr/>
          <p:nvPr/>
        </p:nvSpPr>
        <p:spPr>
          <a:xfrm>
            <a:off x="1857619" y="5426304"/>
            <a:ext cx="8912967"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smtClean="0">
                <a:solidFill>
                  <a:schemeClr val="tx1"/>
                </a:solidFill>
              </a:rPr>
              <a:t>George Emil </a:t>
            </a:r>
            <a:r>
              <a:rPr lang="hu-HU" dirty="0" err="1" smtClean="0">
                <a:solidFill>
                  <a:schemeClr val="tx1"/>
                </a:solidFill>
              </a:rPr>
              <a:t>Palade</a:t>
            </a:r>
            <a:r>
              <a:rPr lang="hu-HU" dirty="0" smtClean="0">
                <a:solidFill>
                  <a:schemeClr val="tx1"/>
                </a:solidFill>
              </a:rPr>
              <a:t> </a:t>
            </a:r>
            <a:r>
              <a:rPr lang="en-US" dirty="0" smtClean="0">
                <a:solidFill>
                  <a:schemeClr val="tx1"/>
                </a:solidFill>
              </a:rPr>
              <a:t>University </a:t>
            </a:r>
            <a:r>
              <a:rPr lang="en-US" dirty="0">
                <a:solidFill>
                  <a:schemeClr val="tx1"/>
                </a:solidFill>
              </a:rPr>
              <a:t>of Medicine and </a:t>
            </a:r>
            <a:r>
              <a:rPr lang="en-US" dirty="0" smtClean="0">
                <a:solidFill>
                  <a:schemeClr val="tx1"/>
                </a:solidFill>
              </a:rPr>
              <a:t>Pharmacy</a:t>
            </a:r>
            <a:r>
              <a:rPr lang="hu-HU" dirty="0" smtClean="0">
                <a:solidFill>
                  <a:schemeClr val="tx1"/>
                </a:solidFill>
              </a:rPr>
              <a:t>, Science, and</a:t>
            </a:r>
            <a:br>
              <a:rPr lang="hu-HU" dirty="0" smtClean="0">
                <a:solidFill>
                  <a:schemeClr val="tx1"/>
                </a:solidFill>
              </a:rPr>
            </a:br>
            <a:r>
              <a:rPr lang="hu-HU" dirty="0" err="1" smtClean="0">
                <a:solidFill>
                  <a:schemeClr val="tx1"/>
                </a:solidFill>
              </a:rPr>
              <a:t>Technology</a:t>
            </a:r>
            <a:r>
              <a:rPr lang="hu-HU" dirty="0" smtClean="0">
                <a:solidFill>
                  <a:schemeClr val="tx1"/>
                </a:solidFill>
              </a:rPr>
              <a:t> </a:t>
            </a:r>
            <a:r>
              <a:rPr lang="en-US" dirty="0" smtClean="0">
                <a:solidFill>
                  <a:schemeClr val="tx1"/>
                </a:solidFill>
              </a:rPr>
              <a:t>of </a:t>
            </a:r>
            <a:r>
              <a:rPr lang="en-US" dirty="0" err="1">
                <a:solidFill>
                  <a:schemeClr val="tx1"/>
                </a:solidFill>
              </a:rPr>
              <a:t>Târgu</a:t>
            </a:r>
            <a:r>
              <a:rPr lang="en-US" dirty="0">
                <a:solidFill>
                  <a:schemeClr val="tx1"/>
                </a:solidFill>
              </a:rPr>
              <a:t> Mureș</a:t>
            </a:r>
            <a:r>
              <a:rPr lang="en-US" sz="800" dirty="0" smtClean="0">
                <a:solidFill>
                  <a:schemeClr val="tx1"/>
                </a:solidFill>
                <a:cs typeface="Times New Roman" panose="02020603050405020304" pitchFamily="18" charset="0"/>
              </a:rPr>
              <a:t>  </a:t>
            </a:r>
            <a:r>
              <a:rPr lang="en-US" dirty="0">
                <a:solidFill>
                  <a:schemeClr val="tx1"/>
                </a:solidFill>
              </a:rPr>
              <a:t>–</a:t>
            </a:r>
            <a:r>
              <a:rPr lang="en-US" sz="800" dirty="0">
                <a:solidFill>
                  <a:schemeClr val="tx1"/>
                </a:solidFill>
                <a:cs typeface="Times New Roman" panose="02020603050405020304" pitchFamily="18" charset="0"/>
              </a:rPr>
              <a:t> </a:t>
            </a:r>
            <a:r>
              <a:rPr lang="en-US" dirty="0" err="1">
                <a:solidFill>
                  <a:schemeClr val="tx1"/>
                </a:solidFill>
              </a:rPr>
              <a:t>Târgu</a:t>
            </a:r>
            <a:r>
              <a:rPr lang="en-US" dirty="0" smtClean="0">
                <a:solidFill>
                  <a:schemeClr val="tx1"/>
                </a:solidFill>
                <a:cs typeface="Times New Roman" panose="02020603050405020304" pitchFamily="18" charset="0"/>
              </a:rPr>
              <a:t> </a:t>
            </a:r>
            <a:r>
              <a:rPr lang="en-US" dirty="0" err="1" smtClean="0">
                <a:solidFill>
                  <a:schemeClr val="tx1"/>
                </a:solidFill>
                <a:cs typeface="Times New Roman" panose="02020603050405020304" pitchFamily="18" charset="0"/>
              </a:rPr>
              <a:t>Mures</a:t>
            </a:r>
            <a:r>
              <a:rPr lang="hu-HU" dirty="0" smtClean="0">
                <a:solidFill>
                  <a:schemeClr val="tx1"/>
                </a:solidFill>
                <a:cs typeface="Times New Roman" panose="02020603050405020304" pitchFamily="18" charset="0"/>
              </a:rPr>
              <a:t>,</a:t>
            </a:r>
            <a:r>
              <a:rPr lang="en-US" dirty="0" smtClean="0">
                <a:solidFill>
                  <a:schemeClr val="tx1"/>
                </a:solidFill>
                <a:cs typeface="Times New Roman" panose="02020603050405020304" pitchFamily="18" charset="0"/>
              </a:rPr>
              <a:t> </a:t>
            </a:r>
            <a:r>
              <a:rPr lang="en-US" dirty="0">
                <a:solidFill>
                  <a:schemeClr val="tx1"/>
                </a:solidFill>
                <a:cs typeface="Times New Roman" panose="02020603050405020304" pitchFamily="18" charset="0"/>
              </a:rPr>
              <a:t>Romania</a:t>
            </a:r>
            <a:r>
              <a:rPr lang="en-US" dirty="0">
                <a:solidFill>
                  <a:schemeClr val="tx1"/>
                </a:solidFill>
              </a:rPr>
              <a:t>  </a:t>
            </a:r>
          </a:p>
        </p:txBody>
      </p:sp>
    </p:spTree>
    <p:extLst>
      <p:ext uri="{BB962C8B-B14F-4D97-AF65-F5344CB8AC3E}">
        <p14:creationId xmlns:p14="http://schemas.microsoft.com/office/powerpoint/2010/main" val="40201476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IE" dirty="0">
                <a:latin typeface="+mn-lt"/>
                <a:cs typeface="Arial" panose="020B0604020202020204" pitchFamily="34" charset="0"/>
              </a:rPr>
              <a:t>Introduction</a:t>
            </a:r>
            <a:endParaRPr lang="de-DE" dirty="0">
              <a:latin typeface="+mn-lt"/>
            </a:endParaRPr>
          </a:p>
        </p:txBody>
      </p:sp>
      <p:sp>
        <p:nvSpPr>
          <p:cNvPr id="3" name="Tartalom helye 2"/>
          <p:cNvSpPr>
            <a:spLocks noGrp="1"/>
          </p:cNvSpPr>
          <p:nvPr>
            <p:ph idx="1"/>
          </p:nvPr>
        </p:nvSpPr>
        <p:spPr>
          <a:xfrm>
            <a:off x="192506" y="934775"/>
            <a:ext cx="11582552" cy="5370897"/>
          </a:xfrm>
        </p:spPr>
        <p:txBody>
          <a:bodyPr>
            <a:normAutofit fontScale="92500" lnSpcReduction="10000"/>
          </a:bodyPr>
          <a:lstStyle/>
          <a:p>
            <a:pPr algn="just">
              <a:lnSpc>
                <a:spcPct val="130000"/>
              </a:lnSpc>
              <a:spcAft>
                <a:spcPts val="1000"/>
              </a:spcAft>
            </a:pPr>
            <a:r>
              <a:rPr lang="en-US" sz="2400" dirty="0">
                <a:cs typeface="Arial" panose="020B0604020202020204" pitchFamily="34" charset="0"/>
              </a:rPr>
              <a:t>Wildfires, droughts, and extreme weather events are all direct consequences of climate change. These events can have wide-ranging impacts on the environment, economy, and human health.</a:t>
            </a:r>
            <a:endParaRPr lang="hu-HU" sz="2400" dirty="0">
              <a:cs typeface="Arial" panose="020B0604020202020204" pitchFamily="34" charset="0"/>
            </a:endParaRPr>
          </a:p>
          <a:p>
            <a:pPr algn="just">
              <a:lnSpc>
                <a:spcPct val="130000"/>
              </a:lnSpc>
              <a:spcAft>
                <a:spcPts val="1000"/>
              </a:spcAft>
            </a:pPr>
            <a:r>
              <a:rPr lang="en-US" sz="2400" dirty="0">
                <a:cs typeface="Arial" panose="020B0604020202020204" pitchFamily="34" charset="0"/>
              </a:rPr>
              <a:t>Extreme weather events, such as floods, hurricanes, and tornados, can cause extensive damage to infrastructure, homes, and businesses, leading to economic losses and disruption. In addition, these events can also lead to injuries and fatalities.</a:t>
            </a:r>
            <a:endParaRPr lang="hu-HU" sz="2400" dirty="0">
              <a:cs typeface="Arial" panose="020B0604020202020204" pitchFamily="34" charset="0"/>
            </a:endParaRPr>
          </a:p>
          <a:p>
            <a:pPr algn="just">
              <a:lnSpc>
                <a:spcPct val="130000"/>
              </a:lnSpc>
              <a:spcAft>
                <a:spcPts val="1000"/>
              </a:spcAft>
            </a:pPr>
            <a:r>
              <a:rPr lang="en-US" sz="2400" dirty="0">
                <a:cs typeface="Arial" panose="020B0604020202020204" pitchFamily="34" charset="0"/>
              </a:rPr>
              <a:t>The direct effects of extreme weather events on human health can include exposure to the elements, impact on mental health, injuries during escape attempts, and even deaths caused by the weather event.</a:t>
            </a:r>
            <a:r>
              <a:rPr lang="hu-HU" sz="2400" dirty="0">
                <a:cs typeface="Arial" panose="020B0604020202020204" pitchFamily="34" charset="0"/>
              </a:rPr>
              <a:t> </a:t>
            </a:r>
            <a:r>
              <a:rPr lang="en-US" sz="2400" dirty="0">
                <a:cs typeface="Arial" panose="020B0604020202020204" pitchFamily="34" charset="0"/>
              </a:rPr>
              <a:t>These events continue to cause significant human morbidity and mortality and adversely affect mental health and well-being. </a:t>
            </a:r>
            <a:endParaRPr lang="hu-HU" sz="2400" dirty="0">
              <a:cs typeface="Arial" panose="020B0604020202020204" pitchFamily="34" charset="0"/>
            </a:endParaRPr>
          </a:p>
          <a:p>
            <a:pPr algn="just">
              <a:lnSpc>
                <a:spcPct val="130000"/>
              </a:lnSpc>
              <a:spcAft>
                <a:spcPts val="1000"/>
              </a:spcAft>
            </a:pPr>
            <a:r>
              <a:rPr lang="en-US" sz="2400" dirty="0">
                <a:cs typeface="Arial" panose="020B0604020202020204" pitchFamily="34" charset="0"/>
              </a:rPr>
              <a:t>Climate change has caused changes in the frequency, intensity and geographic distribution of extreme events and will continue to drive change in the future.</a:t>
            </a:r>
            <a:endParaRPr lang="de-DE" sz="2400" dirty="0">
              <a:cs typeface="Arial" panose="020B0604020202020204" pitchFamily="34" charset="0"/>
            </a:endParaRPr>
          </a:p>
        </p:txBody>
      </p:sp>
    </p:spTree>
    <p:extLst>
      <p:ext uri="{BB962C8B-B14F-4D97-AF65-F5344CB8AC3E}">
        <p14:creationId xmlns:p14="http://schemas.microsoft.com/office/powerpoint/2010/main" val="1744700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3400" dirty="0">
                <a:latin typeface="+mn-lt"/>
                <a:cs typeface="Arial" panose="020B0604020202020204" pitchFamily="34" charset="0"/>
              </a:rPr>
              <a:t>W</a:t>
            </a:r>
            <a:r>
              <a:rPr lang="en-US" sz="3400" dirty="0" err="1">
                <a:latin typeface="+mn-lt"/>
                <a:cs typeface="Arial" panose="020B0604020202020204" pitchFamily="34" charset="0"/>
              </a:rPr>
              <a:t>ildfire</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78465" y="1988626"/>
            <a:ext cx="5354278" cy="2692033"/>
          </a:xfrm>
        </p:spPr>
        <p:txBody>
          <a:bodyPr>
            <a:normAutofit/>
          </a:bodyPr>
          <a:lstStyle/>
          <a:p>
            <a:pPr marL="0" indent="0" algn="just">
              <a:lnSpc>
                <a:spcPct val="130000"/>
              </a:lnSpc>
              <a:buNone/>
            </a:pPr>
            <a:r>
              <a:rPr lang="hu-HU" sz="2100" dirty="0" err="1">
                <a:cs typeface="Arial" panose="020B0604020202020204" pitchFamily="34" charset="0"/>
              </a:rPr>
              <a:t>Definition</a:t>
            </a:r>
            <a:r>
              <a:rPr lang="hu-HU" sz="2100" dirty="0">
                <a:cs typeface="Arial" panose="020B0604020202020204" pitchFamily="34" charset="0"/>
              </a:rPr>
              <a:t>: a</a:t>
            </a:r>
            <a:r>
              <a:rPr lang="en-US" sz="2100" dirty="0">
                <a:cs typeface="Arial" panose="020B0604020202020204" pitchFamily="34" charset="0"/>
              </a:rPr>
              <a:t> wildfire is an unplanned fire that burns in a natural area such as a forest, grassland, or prairie. Wildfires are often caused by human activity or a natural phenomenon such as lightning, and they can happen at any time or anywhere. </a:t>
            </a:r>
            <a:endParaRPr lang="hu-HU" sz="2100" dirty="0">
              <a:cs typeface="Arial" panose="020B0604020202020204" pitchFamily="34" charset="0"/>
            </a:endParaRPr>
          </a:p>
          <a:p>
            <a:endParaRPr lang="de-DE" dirty="0"/>
          </a:p>
        </p:txBody>
      </p:sp>
      <p:pic>
        <p:nvPicPr>
          <p:cNvPr id="2052" name="Picture 4" descr="Wildfi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0186" y="73773"/>
            <a:ext cx="6421776" cy="4705855"/>
          </a:xfrm>
          <a:prstGeom prst="rect">
            <a:avLst/>
          </a:prstGeom>
          <a:noFill/>
          <a:extLst>
            <a:ext uri="{909E8E84-426E-40DD-AFC4-6F175D3DCCD1}">
              <a14:hiddenFill xmlns:a14="http://schemas.microsoft.com/office/drawing/2010/main">
                <a:solidFill>
                  <a:srgbClr val="FFFFFF"/>
                </a:solidFill>
              </a14:hiddenFill>
            </a:ext>
          </a:extLst>
        </p:spPr>
      </p:pic>
      <p:sp>
        <p:nvSpPr>
          <p:cNvPr id="5" name="Téglalap 4"/>
          <p:cNvSpPr/>
          <p:nvPr/>
        </p:nvSpPr>
        <p:spPr>
          <a:xfrm>
            <a:off x="5532743" y="4724594"/>
            <a:ext cx="3204723" cy="230832"/>
          </a:xfrm>
          <a:prstGeom prst="rect">
            <a:avLst/>
          </a:prstGeom>
        </p:spPr>
        <p:txBody>
          <a:bodyPr wrap="none">
            <a:spAutoFit/>
          </a:bodyPr>
          <a:lstStyle/>
          <a:p>
            <a:r>
              <a:rPr lang="hu-HU" sz="900" dirty="0" err="1">
                <a:solidFill>
                  <a:schemeClr val="bg1">
                    <a:lumMod val="50000"/>
                  </a:schemeClr>
                </a:solidFill>
              </a:rPr>
              <a:t>Source</a:t>
            </a:r>
            <a:r>
              <a:rPr lang="hu-HU" sz="900" dirty="0">
                <a:solidFill>
                  <a:schemeClr val="bg1">
                    <a:lumMod val="50000"/>
                  </a:schemeClr>
                </a:solidFill>
              </a:rPr>
              <a:t>: </a:t>
            </a:r>
            <a:r>
              <a:rPr lang="de-DE" sz="900" dirty="0">
                <a:solidFill>
                  <a:schemeClr val="bg1">
                    <a:lumMod val="50000"/>
                  </a:schemeClr>
                </a:solidFill>
              </a:rPr>
              <a:t>https://www.who.int/health-topics/wildfires#tab=tab_1</a:t>
            </a:r>
          </a:p>
        </p:txBody>
      </p:sp>
    </p:spTree>
    <p:extLst>
      <p:ext uri="{BB962C8B-B14F-4D97-AF65-F5344CB8AC3E}">
        <p14:creationId xmlns:p14="http://schemas.microsoft.com/office/powerpoint/2010/main" val="709352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3400" dirty="0">
                <a:latin typeface="+mn-lt"/>
                <a:cs typeface="Arial" panose="020B0604020202020204" pitchFamily="34" charset="0"/>
              </a:rPr>
              <a:t>W</a:t>
            </a:r>
            <a:r>
              <a:rPr lang="en-US" sz="3400" dirty="0" err="1">
                <a:latin typeface="+mn-lt"/>
                <a:cs typeface="Arial" panose="020B0604020202020204" pitchFamily="34" charset="0"/>
              </a:rPr>
              <a:t>ildfire</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14867" y="943276"/>
            <a:ext cx="6786265" cy="5313145"/>
          </a:xfrm>
        </p:spPr>
        <p:txBody>
          <a:bodyPr>
            <a:normAutofit fontScale="92500" lnSpcReduction="10000"/>
          </a:bodyPr>
          <a:lstStyle/>
          <a:p>
            <a:pPr marL="0" indent="0" algn="just">
              <a:lnSpc>
                <a:spcPct val="130000"/>
              </a:lnSpc>
              <a:spcAft>
                <a:spcPts val="1000"/>
              </a:spcAft>
              <a:buNone/>
            </a:pPr>
            <a:r>
              <a:rPr lang="hu-HU" sz="2200" dirty="0">
                <a:cs typeface="Arial" panose="020B0604020202020204" pitchFamily="34" charset="0"/>
              </a:rPr>
              <a:t>T</a:t>
            </a:r>
            <a:r>
              <a:rPr lang="en-US" sz="2200" dirty="0">
                <a:cs typeface="Arial" panose="020B0604020202020204" pitchFamily="34" charset="0"/>
              </a:rPr>
              <a:t>he size and frequency of wildfires are growing due to climate change. </a:t>
            </a:r>
            <a:endParaRPr lang="hu-HU" sz="2200" dirty="0">
              <a:cs typeface="Arial" panose="020B0604020202020204" pitchFamily="34" charset="0"/>
            </a:endParaRPr>
          </a:p>
          <a:p>
            <a:pPr marL="0" indent="0" algn="just">
              <a:lnSpc>
                <a:spcPct val="130000"/>
              </a:lnSpc>
              <a:spcAft>
                <a:spcPts val="1000"/>
              </a:spcAft>
              <a:buNone/>
            </a:pPr>
            <a:r>
              <a:rPr lang="en-US" sz="2200" dirty="0">
                <a:cs typeface="Arial" panose="020B0604020202020204" pitchFamily="34" charset="0"/>
              </a:rPr>
              <a:t>Hotter and drier conditions are drying out ecosystems and increasing the risk of wildfires. Wildfires also simultaneously impact weather and the climate by releasing large quantities of carbon dioxide, carbon monoxide and fine particulate matter into the atmosphere.</a:t>
            </a:r>
            <a:r>
              <a:rPr lang="en-US" sz="2400" dirty="0">
                <a:cs typeface="Arial" panose="020B0604020202020204" pitchFamily="34" charset="0"/>
              </a:rPr>
              <a:t> </a:t>
            </a:r>
            <a:endParaRPr lang="hu-HU" sz="2400" dirty="0">
              <a:cs typeface="Arial" panose="020B0604020202020204" pitchFamily="34" charset="0"/>
            </a:endParaRPr>
          </a:p>
          <a:p>
            <a:pPr marL="0" indent="0" algn="just">
              <a:lnSpc>
                <a:spcPct val="130000"/>
              </a:lnSpc>
              <a:buNone/>
            </a:pPr>
            <a:r>
              <a:rPr lang="hu-HU" sz="2200" dirty="0">
                <a:cs typeface="Arial" panose="020B0604020202020204" pitchFamily="34" charset="0"/>
              </a:rPr>
              <a:t>Wildfire </a:t>
            </a:r>
            <a:r>
              <a:rPr lang="en-US" sz="2200" dirty="0">
                <a:cs typeface="Arial" panose="020B0604020202020204" pitchFamily="34" charset="0"/>
              </a:rPr>
              <a:t>can cause a range o</a:t>
            </a:r>
            <a:r>
              <a:rPr lang="hu-HU" sz="2200" dirty="0">
                <a:cs typeface="Arial" panose="020B0604020202020204" pitchFamily="34" charset="0"/>
              </a:rPr>
              <a:t>f </a:t>
            </a:r>
            <a:r>
              <a:rPr lang="en-US" sz="2200" dirty="0">
                <a:cs typeface="Arial" panose="020B0604020202020204" pitchFamily="34" charset="0"/>
              </a:rPr>
              <a:t>health issues</a:t>
            </a:r>
            <a:r>
              <a:rPr lang="hu-HU" sz="2200" dirty="0">
                <a:cs typeface="Arial" panose="020B0604020202020204" pitchFamily="34" charset="0"/>
              </a:rPr>
              <a:t> </a:t>
            </a:r>
            <a:r>
              <a:rPr lang="hu-HU" sz="2200" dirty="0" err="1">
                <a:cs typeface="Arial" panose="020B0604020202020204" pitchFamily="34" charset="0"/>
              </a:rPr>
              <a:t>including</a:t>
            </a:r>
            <a:r>
              <a:rPr lang="hu-HU" sz="2200" dirty="0">
                <a:cs typeface="Arial" panose="020B0604020202020204" pitchFamily="34" charset="0"/>
              </a:rPr>
              <a:t> </a:t>
            </a:r>
          </a:p>
          <a:p>
            <a:pPr lvl="1" algn="just">
              <a:lnSpc>
                <a:spcPct val="130000"/>
              </a:lnSpc>
              <a:buFont typeface="Symbol" panose="05050102010706020507" pitchFamily="18" charset="2"/>
              <a:buChar char="-"/>
            </a:pPr>
            <a:r>
              <a:rPr lang="hu-HU" sz="2200" dirty="0" err="1">
                <a:cs typeface="Arial" panose="020B0604020202020204" pitchFamily="34" charset="0"/>
              </a:rPr>
              <a:t>burning</a:t>
            </a:r>
            <a:r>
              <a:rPr lang="hu-HU" sz="2200" dirty="0">
                <a:cs typeface="Arial" panose="020B0604020202020204" pitchFamily="34" charset="0"/>
              </a:rPr>
              <a:t> </a:t>
            </a:r>
            <a:r>
              <a:rPr lang="hu-HU" sz="2200" dirty="0" err="1">
                <a:cs typeface="Arial" panose="020B0604020202020204" pitchFamily="34" charset="0"/>
              </a:rPr>
              <a:t>demages</a:t>
            </a:r>
            <a:r>
              <a:rPr lang="hu-HU" sz="2200" dirty="0">
                <a:cs typeface="Arial" panose="020B0604020202020204" pitchFamily="34" charset="0"/>
              </a:rPr>
              <a:t> and </a:t>
            </a:r>
            <a:r>
              <a:rPr lang="hu-HU" sz="2200" dirty="0" err="1">
                <a:cs typeface="Arial" panose="020B0604020202020204" pitchFamily="34" charset="0"/>
              </a:rPr>
              <a:t>other</a:t>
            </a:r>
            <a:r>
              <a:rPr lang="hu-HU" sz="2200" dirty="0">
                <a:cs typeface="Arial" panose="020B0604020202020204" pitchFamily="34" charset="0"/>
              </a:rPr>
              <a:t> </a:t>
            </a:r>
            <a:r>
              <a:rPr lang="hu-HU" sz="2200" dirty="0" err="1">
                <a:cs typeface="Arial" panose="020B0604020202020204" pitchFamily="34" charset="0"/>
              </a:rPr>
              <a:t>injuries</a:t>
            </a:r>
            <a:r>
              <a:rPr lang="hu-HU" sz="2200" dirty="0">
                <a:cs typeface="Arial" panose="020B0604020202020204" pitchFamily="34" charset="0"/>
              </a:rPr>
              <a:t>;</a:t>
            </a:r>
          </a:p>
          <a:p>
            <a:pPr lvl="1">
              <a:lnSpc>
                <a:spcPct val="130000"/>
              </a:lnSpc>
              <a:buFont typeface="Symbol" panose="05050102010706020507" pitchFamily="18" charset="2"/>
              <a:buChar char="-"/>
            </a:pPr>
            <a:r>
              <a:rPr lang="hu-HU" sz="2200" dirty="0" err="1">
                <a:cs typeface="Arial" panose="020B0604020202020204" pitchFamily="34" charset="0"/>
              </a:rPr>
              <a:t>detrimental</a:t>
            </a:r>
            <a:r>
              <a:rPr lang="hu-HU" sz="2200" dirty="0">
                <a:cs typeface="Arial" panose="020B0604020202020204" pitchFamily="34" charset="0"/>
              </a:rPr>
              <a:t> </a:t>
            </a:r>
            <a:r>
              <a:rPr lang="hu-HU" sz="2200" dirty="0" err="1">
                <a:cs typeface="Arial" panose="020B0604020202020204" pitchFamily="34" charset="0"/>
              </a:rPr>
              <a:t>effects</a:t>
            </a:r>
            <a:r>
              <a:rPr lang="hu-HU" sz="2200" dirty="0">
                <a:cs typeface="Arial" panose="020B0604020202020204" pitchFamily="34" charset="0"/>
              </a:rPr>
              <a:t> </a:t>
            </a:r>
            <a:r>
              <a:rPr lang="hu-HU" sz="2200" dirty="0" err="1">
                <a:cs typeface="Arial" panose="020B0604020202020204" pitchFamily="34" charset="0"/>
              </a:rPr>
              <a:t>on</a:t>
            </a:r>
            <a:r>
              <a:rPr lang="hu-HU" sz="2200" dirty="0">
                <a:cs typeface="Arial" panose="020B0604020202020204" pitchFamily="34" charset="0"/>
              </a:rPr>
              <a:t> </a:t>
            </a:r>
            <a:r>
              <a:rPr lang="en-US" sz="2200" dirty="0">
                <a:cs typeface="Arial" panose="020B0604020202020204" pitchFamily="34" charset="0"/>
              </a:rPr>
              <a:t>mental health and psychosocial well-being</a:t>
            </a:r>
            <a:r>
              <a:rPr lang="hu-HU" sz="2200" dirty="0">
                <a:cs typeface="Arial" panose="020B0604020202020204" pitchFamily="34" charset="0"/>
              </a:rPr>
              <a:t>;</a:t>
            </a:r>
          </a:p>
          <a:p>
            <a:pPr lvl="1" algn="just">
              <a:lnSpc>
                <a:spcPct val="130000"/>
              </a:lnSpc>
              <a:spcBef>
                <a:spcPts val="0"/>
              </a:spcBef>
              <a:buFont typeface="Symbol" panose="05050102010706020507" pitchFamily="18" charset="2"/>
              <a:buChar char="-"/>
            </a:pPr>
            <a:r>
              <a:rPr lang="hu-HU" sz="2200" dirty="0" err="1">
                <a:cs typeface="Arial" panose="020B0604020202020204" pitchFamily="34" charset="0"/>
              </a:rPr>
              <a:t>smoke</a:t>
            </a:r>
            <a:r>
              <a:rPr lang="hu-HU" sz="2200" dirty="0">
                <a:cs typeface="Arial" panose="020B0604020202020204" pitchFamily="34" charset="0"/>
              </a:rPr>
              <a:t> </a:t>
            </a:r>
            <a:r>
              <a:rPr lang="hu-HU" sz="2200" dirty="0" err="1">
                <a:cs typeface="Arial" panose="020B0604020202020204" pitchFamily="34" charset="0"/>
              </a:rPr>
              <a:t>pollution</a:t>
            </a:r>
            <a:r>
              <a:rPr lang="hu-HU" sz="1800" dirty="0">
                <a:cs typeface="Arial" panose="020B0604020202020204" pitchFamily="34" charset="0"/>
              </a:rPr>
              <a:t>.</a:t>
            </a:r>
            <a:endParaRPr lang="de-DE" sz="1800" dirty="0">
              <a:cs typeface="Arial" panose="020B0604020202020204" pitchFamily="34" charset="0"/>
            </a:endParaRPr>
          </a:p>
        </p:txBody>
      </p:sp>
      <p:pic>
        <p:nvPicPr>
          <p:cNvPr id="3074" name="Picture 2" descr="wildfires climate change environment global warming nature natural disaster greenhouse gas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1132" y="75375"/>
            <a:ext cx="5205452" cy="5233349"/>
          </a:xfrm>
          <a:prstGeom prst="rect">
            <a:avLst/>
          </a:prstGeom>
          <a:noFill/>
          <a:ln>
            <a:solidFill>
              <a:schemeClr val="bg1">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4565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églalap 1"/>
          <p:cNvSpPr/>
          <p:nvPr/>
        </p:nvSpPr>
        <p:spPr>
          <a:xfrm>
            <a:off x="625642" y="2184935"/>
            <a:ext cx="10905423" cy="4013729"/>
          </a:xfrm>
          <a:prstGeom prst="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Cím 1"/>
          <p:cNvSpPr>
            <a:spLocks noGrp="1"/>
          </p:cNvSpPr>
          <p:nvPr>
            <p:ph type="title"/>
          </p:nvPr>
        </p:nvSpPr>
        <p:spPr>
          <a:xfrm>
            <a:off x="192505" y="153009"/>
            <a:ext cx="11896826" cy="549635"/>
          </a:xfrm>
        </p:spPr>
        <p:txBody>
          <a:bodyPr>
            <a:noAutofit/>
          </a:bodyPr>
          <a:lstStyle/>
          <a:p>
            <a:r>
              <a:rPr lang="hu-HU" sz="3400" dirty="0">
                <a:latin typeface="+mn-lt"/>
                <a:cs typeface="Arial" panose="020B0604020202020204" pitchFamily="34" charset="0"/>
              </a:rPr>
              <a:t>Health </a:t>
            </a:r>
            <a:r>
              <a:rPr lang="hu-HU" sz="3400" dirty="0" err="1">
                <a:latin typeface="+mn-lt"/>
                <a:cs typeface="Arial" panose="020B0604020202020204" pitchFamily="34" charset="0"/>
              </a:rPr>
              <a:t>hazards</a:t>
            </a:r>
            <a:r>
              <a:rPr lang="hu-HU" sz="3400" dirty="0">
                <a:latin typeface="+mn-lt"/>
                <a:cs typeface="Arial" panose="020B0604020202020204" pitchFamily="34" charset="0"/>
              </a:rPr>
              <a:t> of </a:t>
            </a:r>
            <a:r>
              <a:rPr lang="hu-HU" sz="3400" dirty="0" err="1">
                <a:latin typeface="+mn-lt"/>
                <a:cs typeface="Arial" panose="020B0604020202020204" pitchFamily="34" charset="0"/>
              </a:rPr>
              <a:t>wildfire</a:t>
            </a:r>
            <a:r>
              <a:rPr lang="hu-HU" sz="3400" dirty="0">
                <a:latin typeface="+mn-lt"/>
                <a:cs typeface="Arial" panose="020B0604020202020204" pitchFamily="34" charset="0"/>
              </a:rPr>
              <a:t> – </a:t>
            </a:r>
            <a:r>
              <a:rPr lang="hu-HU" sz="3400" dirty="0" err="1">
                <a:latin typeface="+mn-lt"/>
                <a:cs typeface="Arial" panose="020B0604020202020204" pitchFamily="34" charset="0"/>
              </a:rPr>
              <a:t>smoke</a:t>
            </a:r>
            <a:r>
              <a:rPr lang="hu-HU" sz="3400" dirty="0">
                <a:latin typeface="+mn-lt"/>
                <a:cs typeface="Arial" panose="020B0604020202020204" pitchFamily="34" charset="0"/>
              </a:rPr>
              <a:t> </a:t>
            </a:r>
            <a:r>
              <a:rPr lang="hu-HU" sz="3400" dirty="0" err="1">
                <a:latin typeface="+mn-lt"/>
                <a:cs typeface="Arial" panose="020B0604020202020204" pitchFamily="34" charset="0"/>
              </a:rPr>
              <a:t>pollution</a:t>
            </a:r>
            <a:endParaRPr lang="de-DE" sz="3400" dirty="0">
              <a:latin typeface="+mn-lt"/>
              <a:cs typeface="Arial" panose="020B0604020202020204" pitchFamily="34" charset="0"/>
            </a:endParaRPr>
          </a:p>
        </p:txBody>
      </p:sp>
      <p:sp>
        <p:nvSpPr>
          <p:cNvPr id="5" name="Téglalap 4"/>
          <p:cNvSpPr/>
          <p:nvPr/>
        </p:nvSpPr>
        <p:spPr>
          <a:xfrm>
            <a:off x="-74960" y="6197950"/>
            <a:ext cx="3717684" cy="215444"/>
          </a:xfrm>
          <a:prstGeom prst="rect">
            <a:avLst/>
          </a:prstGeom>
        </p:spPr>
        <p:txBody>
          <a:bodyPr wrap="none">
            <a:spAutoFit/>
          </a:bodyPr>
          <a:lstStyle/>
          <a:p>
            <a:r>
              <a:rPr lang="de-DE" sz="800" dirty="0">
                <a:solidFill>
                  <a:srgbClr val="505050"/>
                </a:solidFill>
                <a:latin typeface="Arial" panose="020B0604020202020204" pitchFamily="34" charset="0"/>
                <a:ea typeface="Times New Roman" panose="02020603050405020304" pitchFamily="18" charset="0"/>
              </a:rPr>
              <a:t>Chen et al. 2021 The Lancet </a:t>
            </a:r>
            <a:r>
              <a:rPr lang="hu-HU" sz="800" dirty="0">
                <a:latin typeface="Arial" panose="020B0604020202020204" pitchFamily="34" charset="0"/>
                <a:ea typeface="Calibri" panose="020F0502020204030204" pitchFamily="34" charset="0"/>
                <a:hlinkClick r:id="rId2"/>
              </a:rPr>
              <a:t>https://doi.org/10.1016/S2542-5196(21)00200-X</a:t>
            </a:r>
            <a:endParaRPr lang="de-DE" dirty="0"/>
          </a:p>
        </p:txBody>
      </p:sp>
      <p:pic>
        <p:nvPicPr>
          <p:cNvPr id="4098" name="Picture 2" descr="https://www.thelancet.com/cms/attachment/beb7782a-1b61-4f9b-9cc5-e7e432b15a98/gr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70518" y="2794553"/>
            <a:ext cx="10128155" cy="3278977"/>
          </a:xfrm>
          <a:prstGeom prst="rect">
            <a:avLst/>
          </a:prstGeom>
          <a:noFill/>
          <a:extLst>
            <a:ext uri="{909E8E84-426E-40DD-AFC4-6F175D3DCCD1}">
              <a14:hiddenFill xmlns:a14="http://schemas.microsoft.com/office/drawing/2010/main">
                <a:solidFill>
                  <a:srgbClr val="FFFFFF"/>
                </a:solidFill>
              </a14:hiddenFill>
            </a:ext>
          </a:extLst>
        </p:spPr>
      </p:pic>
      <p:sp>
        <p:nvSpPr>
          <p:cNvPr id="7" name="Tartalom helye 2"/>
          <p:cNvSpPr txBox="1">
            <a:spLocks/>
          </p:cNvSpPr>
          <p:nvPr/>
        </p:nvSpPr>
        <p:spPr>
          <a:xfrm>
            <a:off x="192505" y="702644"/>
            <a:ext cx="11704320" cy="53708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mn-lt"/>
                <a:ea typeface="+mn-ea"/>
                <a:cs typeface="+mn-cs"/>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8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None/>
            </a:pPr>
            <a:r>
              <a:rPr lang="en-US" sz="2200" dirty="0">
                <a:solidFill>
                  <a:schemeClr val="tx1"/>
                </a:solidFill>
                <a:cs typeface="Arial" panose="020B0604020202020204" pitchFamily="34" charset="0"/>
              </a:rPr>
              <a:t>Chen and colleagues </a:t>
            </a:r>
            <a:r>
              <a:rPr lang="en-US" sz="2200" dirty="0" err="1">
                <a:solidFill>
                  <a:schemeClr val="tx1"/>
                </a:solidFill>
                <a:cs typeface="Arial" panose="020B0604020202020204" pitchFamily="34" charset="0"/>
              </a:rPr>
              <a:t>analysed</a:t>
            </a:r>
            <a:r>
              <a:rPr lang="en-US" sz="2200" dirty="0">
                <a:solidFill>
                  <a:schemeClr val="tx1"/>
                </a:solidFill>
                <a:cs typeface="Arial" panose="020B0604020202020204" pitchFamily="34" charset="0"/>
              </a:rPr>
              <a:t> mortality data for 750 cities in 43 countries in 2021 and found that wildfire smoke pollution increases all-cause, cardiovascular and respiratory mortality. Thus, wildfire smoke exposure can be interpreted as a complex mortality factor.</a:t>
            </a:r>
            <a:endParaRPr lang="de-DE" sz="2200" dirty="0">
              <a:solidFill>
                <a:schemeClr val="tx1"/>
              </a:solidFill>
              <a:cs typeface="Arial" panose="020B0604020202020204" pitchFamily="34" charset="0"/>
            </a:endParaRPr>
          </a:p>
        </p:txBody>
      </p:sp>
      <p:sp>
        <p:nvSpPr>
          <p:cNvPr id="6" name="Téglalap 5"/>
          <p:cNvSpPr/>
          <p:nvPr/>
        </p:nvSpPr>
        <p:spPr>
          <a:xfrm>
            <a:off x="816907" y="2268018"/>
            <a:ext cx="10617906" cy="276999"/>
          </a:xfrm>
          <a:prstGeom prst="rect">
            <a:avLst/>
          </a:prstGeom>
        </p:spPr>
        <p:txBody>
          <a:bodyPr wrap="square">
            <a:spAutoFit/>
          </a:bodyPr>
          <a:lstStyle/>
          <a:p>
            <a:r>
              <a:rPr lang="en-US" sz="1200" b="1" dirty="0">
                <a:solidFill>
                  <a:srgbClr val="505050"/>
                </a:solidFill>
                <a:latin typeface="Source Sans Pro"/>
              </a:rPr>
              <a:t>The pooled concentration–response relationships between mortality and the 3-day moving average of wildfire-related PM</a:t>
            </a:r>
            <a:r>
              <a:rPr lang="en-US" sz="1200" b="1" baseline="-25000" dirty="0">
                <a:solidFill>
                  <a:srgbClr val="505050"/>
                </a:solidFill>
                <a:latin typeface="Source Sans Pro"/>
              </a:rPr>
              <a:t>2</a:t>
            </a:r>
            <a:r>
              <a:rPr lang="hu-HU" sz="1200" b="1" baseline="-25000" dirty="0">
                <a:solidFill>
                  <a:srgbClr val="505050"/>
                </a:solidFill>
                <a:latin typeface="Source Sans Pro"/>
              </a:rPr>
              <a:t>.</a:t>
            </a:r>
            <a:r>
              <a:rPr lang="en-US" sz="1200" b="1" baseline="-25000" dirty="0">
                <a:solidFill>
                  <a:srgbClr val="505050"/>
                </a:solidFill>
                <a:latin typeface="Source Sans Pro"/>
              </a:rPr>
              <a:t>5</a:t>
            </a:r>
            <a:r>
              <a:rPr lang="en-US" sz="1200" b="1" dirty="0">
                <a:solidFill>
                  <a:srgbClr val="505050"/>
                </a:solidFill>
                <a:latin typeface="Source Sans Pro"/>
              </a:rPr>
              <a:t> during lag 0–2 days</a:t>
            </a:r>
            <a:endParaRPr lang="de-DE" sz="1200" b="1" dirty="0"/>
          </a:p>
        </p:txBody>
      </p:sp>
    </p:spTree>
    <p:extLst>
      <p:ext uri="{BB962C8B-B14F-4D97-AF65-F5344CB8AC3E}">
        <p14:creationId xmlns:p14="http://schemas.microsoft.com/office/powerpoint/2010/main" val="1880125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1"/>
          <p:cNvSpPr>
            <a:spLocks noGrp="1"/>
          </p:cNvSpPr>
          <p:nvPr>
            <p:ph type="title"/>
          </p:nvPr>
        </p:nvSpPr>
        <p:spPr>
          <a:xfrm>
            <a:off x="192505" y="153009"/>
            <a:ext cx="11896826" cy="549635"/>
          </a:xfrm>
        </p:spPr>
        <p:txBody>
          <a:bodyPr>
            <a:noAutofit/>
          </a:bodyPr>
          <a:lstStyle/>
          <a:p>
            <a:r>
              <a:rPr lang="hu-HU" sz="3400" dirty="0">
                <a:latin typeface="+mn-lt"/>
                <a:cs typeface="Arial" panose="020B0604020202020204" pitchFamily="34" charset="0"/>
              </a:rPr>
              <a:t>Health </a:t>
            </a:r>
            <a:r>
              <a:rPr lang="hu-HU" sz="3400" dirty="0" err="1">
                <a:latin typeface="+mn-lt"/>
                <a:cs typeface="Arial" panose="020B0604020202020204" pitchFamily="34" charset="0"/>
              </a:rPr>
              <a:t>hazards</a:t>
            </a:r>
            <a:r>
              <a:rPr lang="hu-HU" sz="3400" dirty="0">
                <a:latin typeface="+mn-lt"/>
                <a:cs typeface="Arial" panose="020B0604020202020204" pitchFamily="34" charset="0"/>
              </a:rPr>
              <a:t> of </a:t>
            </a:r>
            <a:r>
              <a:rPr lang="hu-HU" sz="3400" dirty="0" err="1">
                <a:latin typeface="+mn-lt"/>
                <a:cs typeface="Arial" panose="020B0604020202020204" pitchFamily="34" charset="0"/>
              </a:rPr>
              <a:t>wildfire</a:t>
            </a:r>
            <a:r>
              <a:rPr lang="hu-HU" sz="3400" dirty="0">
                <a:latin typeface="+mn-lt"/>
                <a:cs typeface="Arial" panose="020B0604020202020204" pitchFamily="34" charset="0"/>
              </a:rPr>
              <a:t> – </a:t>
            </a:r>
            <a:r>
              <a:rPr lang="hu-HU" sz="3400" dirty="0" err="1">
                <a:latin typeface="+mn-lt"/>
                <a:cs typeface="Arial" panose="020B0604020202020204" pitchFamily="34" charset="0"/>
              </a:rPr>
              <a:t>smoke</a:t>
            </a:r>
            <a:r>
              <a:rPr lang="hu-HU" sz="3400" dirty="0">
                <a:latin typeface="+mn-lt"/>
                <a:cs typeface="Arial" panose="020B0604020202020204" pitchFamily="34" charset="0"/>
              </a:rPr>
              <a:t> </a:t>
            </a:r>
            <a:r>
              <a:rPr lang="hu-HU" sz="3400" dirty="0" err="1">
                <a:latin typeface="+mn-lt"/>
                <a:cs typeface="Arial" panose="020B0604020202020204" pitchFamily="34" charset="0"/>
              </a:rPr>
              <a:t>pollution</a:t>
            </a:r>
            <a:endParaRPr lang="de-DE" sz="3400" dirty="0">
              <a:latin typeface="+mn-lt"/>
              <a:cs typeface="Arial" panose="020B0604020202020204" pitchFamily="34" charset="0"/>
            </a:endParaRPr>
          </a:p>
        </p:txBody>
      </p:sp>
      <p:sp>
        <p:nvSpPr>
          <p:cNvPr id="9" name="Téglalap 8"/>
          <p:cNvSpPr/>
          <p:nvPr/>
        </p:nvSpPr>
        <p:spPr>
          <a:xfrm>
            <a:off x="1999149" y="6113787"/>
            <a:ext cx="8928992" cy="215444"/>
          </a:xfrm>
          <a:prstGeom prst="rect">
            <a:avLst/>
          </a:prstGeom>
        </p:spPr>
        <p:txBody>
          <a:bodyPr wrap="square">
            <a:spAutoFit/>
          </a:bodyPr>
          <a:lstStyle/>
          <a:p>
            <a:r>
              <a:rPr lang="hu-HU" sz="800" dirty="0" err="1"/>
              <a:t>Source</a:t>
            </a:r>
            <a:r>
              <a:rPr lang="hu-HU" sz="800" dirty="0"/>
              <a:t>: </a:t>
            </a:r>
            <a:r>
              <a:rPr lang="en-US" sz="800" dirty="0"/>
              <a:t> </a:t>
            </a:r>
            <a:r>
              <a:rPr lang="en-US" sz="800" dirty="0" err="1"/>
              <a:t>Акутагава</a:t>
            </a:r>
            <a:r>
              <a:rPr lang="en-US" sz="800" dirty="0"/>
              <a:t> - Own work, CC BY-SA 3.0, https://commons.wikimedia.org/w/index.php?curid=11114108</a:t>
            </a:r>
          </a:p>
        </p:txBody>
      </p:sp>
      <p:pic>
        <p:nvPicPr>
          <p:cNvPr id="10" name="Picture 2" descr="C:\Users\paldy.anna\Downloads\Smog_Moscow_August_20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8690" y="1381734"/>
            <a:ext cx="7149150" cy="4766100"/>
          </a:xfrm>
          <a:prstGeom prst="rect">
            <a:avLst/>
          </a:prstGeom>
          <a:noFill/>
          <a:extLst>
            <a:ext uri="{909E8E84-426E-40DD-AFC4-6F175D3DCCD1}">
              <a14:hiddenFill xmlns:a14="http://schemas.microsoft.com/office/drawing/2010/main">
                <a:solidFill>
                  <a:srgbClr val="FFFFFF"/>
                </a:solidFill>
              </a14:hiddenFill>
            </a:ext>
          </a:extLst>
        </p:spPr>
      </p:pic>
      <p:sp>
        <p:nvSpPr>
          <p:cNvPr id="11" name="Téglalap 10"/>
          <p:cNvSpPr/>
          <p:nvPr/>
        </p:nvSpPr>
        <p:spPr>
          <a:xfrm>
            <a:off x="2078690" y="724969"/>
            <a:ext cx="7344816" cy="646331"/>
          </a:xfrm>
          <a:prstGeom prst="rect">
            <a:avLst/>
          </a:prstGeom>
        </p:spPr>
        <p:txBody>
          <a:bodyPr wrap="square">
            <a:spAutoFit/>
          </a:bodyPr>
          <a:lstStyle/>
          <a:p>
            <a:pPr algn="ctr"/>
            <a:r>
              <a:rPr lang="en-US" dirty="0"/>
              <a:t>Moscow, </a:t>
            </a:r>
            <a:r>
              <a:rPr lang="hu-HU" dirty="0" err="1"/>
              <a:t>Russia</a:t>
            </a:r>
            <a:r>
              <a:rPr lang="hu-HU" dirty="0"/>
              <a:t>, </a:t>
            </a:r>
            <a:r>
              <a:rPr lang="en-US" dirty="0" err="1"/>
              <a:t>Yasenevo</a:t>
            </a:r>
            <a:r>
              <a:rPr lang="en-US" dirty="0"/>
              <a:t>, </a:t>
            </a:r>
            <a:r>
              <a:rPr lang="en-US" dirty="0" err="1"/>
              <a:t>Aivazovskogo</a:t>
            </a:r>
            <a:r>
              <a:rPr lang="en-US" dirty="0"/>
              <a:t> street. </a:t>
            </a:r>
            <a:endParaRPr lang="hu-HU" dirty="0"/>
          </a:p>
          <a:p>
            <a:r>
              <a:rPr lang="en-US" dirty="0"/>
              <a:t>Left – 17 June 2010, 20:22 </a:t>
            </a:r>
            <a:r>
              <a:rPr lang="hu-HU" dirty="0"/>
              <a:t>                        </a:t>
            </a:r>
            <a:r>
              <a:rPr lang="en-US" dirty="0"/>
              <a:t>Right – 7 August 2010, 17:05</a:t>
            </a:r>
          </a:p>
        </p:txBody>
      </p:sp>
    </p:spTree>
    <p:extLst>
      <p:ext uri="{BB962C8B-B14F-4D97-AF65-F5344CB8AC3E}">
        <p14:creationId xmlns:p14="http://schemas.microsoft.com/office/powerpoint/2010/main" val="309505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3400" dirty="0" err="1">
                <a:latin typeface="+mn-lt"/>
                <a:cs typeface="Arial" panose="020B0604020202020204" pitchFamily="34" charset="0"/>
              </a:rPr>
              <a:t>Drought</a:t>
            </a:r>
            <a:endParaRPr lang="de-DE" sz="3400" dirty="0">
              <a:latin typeface="+mn-lt"/>
              <a:cs typeface="Arial" panose="020B0604020202020204" pitchFamily="34" charset="0"/>
            </a:endParaRPr>
          </a:p>
        </p:txBody>
      </p:sp>
      <p:sp>
        <p:nvSpPr>
          <p:cNvPr id="3" name="Tartalom helye 2"/>
          <p:cNvSpPr>
            <a:spLocks noGrp="1"/>
          </p:cNvSpPr>
          <p:nvPr>
            <p:ph idx="1"/>
          </p:nvPr>
        </p:nvSpPr>
        <p:spPr>
          <a:xfrm>
            <a:off x="106241" y="2026408"/>
            <a:ext cx="4439880" cy="4354193"/>
          </a:xfrm>
        </p:spPr>
        <p:txBody>
          <a:bodyPr>
            <a:normAutofit/>
          </a:bodyPr>
          <a:lstStyle/>
          <a:p>
            <a:pPr marL="0" indent="0" algn="just">
              <a:lnSpc>
                <a:spcPct val="130000"/>
              </a:lnSpc>
              <a:buNone/>
            </a:pPr>
            <a:r>
              <a:rPr lang="en-US" sz="2200" dirty="0">
                <a:cs typeface="Arial" panose="020B0604020202020204" pitchFamily="34" charset="0"/>
              </a:rPr>
              <a:t>Drought is a prolonged dry period in the natural climate cycle that can occur anywhere in the world. It is a slow-onset disaster characterized by the lack of precipitation, resulting in a water shortage. Drought can have a serious impact on health, agriculture, economies, energy and the environment.</a:t>
            </a:r>
          </a:p>
        </p:txBody>
      </p:sp>
      <p:pic>
        <p:nvPicPr>
          <p:cNvPr id="5122" name="Picture 2" descr="Droug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3758" y="136152"/>
            <a:ext cx="7474199" cy="4999831"/>
          </a:xfrm>
          <a:prstGeom prst="rect">
            <a:avLst/>
          </a:prstGeom>
          <a:noFill/>
          <a:extLst>
            <a:ext uri="{909E8E84-426E-40DD-AFC4-6F175D3DCCD1}">
              <a14:hiddenFill xmlns:a14="http://schemas.microsoft.com/office/drawing/2010/main">
                <a:solidFill>
                  <a:srgbClr val="FFFFFF"/>
                </a:solidFill>
              </a14:hiddenFill>
            </a:ext>
          </a:extLst>
        </p:spPr>
      </p:pic>
      <p:sp>
        <p:nvSpPr>
          <p:cNvPr id="5" name="Téglalap 4"/>
          <p:cNvSpPr/>
          <p:nvPr/>
        </p:nvSpPr>
        <p:spPr>
          <a:xfrm>
            <a:off x="0" y="6180546"/>
            <a:ext cx="11646569" cy="200055"/>
          </a:xfrm>
          <a:prstGeom prst="rect">
            <a:avLst/>
          </a:prstGeom>
        </p:spPr>
        <p:txBody>
          <a:bodyPr wrap="square">
            <a:spAutoFit/>
          </a:bodyPr>
          <a:lstStyle/>
          <a:p>
            <a:r>
              <a:rPr lang="de-DE" sz="700" dirty="0"/>
              <a:t>https://www.who.int/health-topics/drought?gclid=Cj0KCQjwu-KiBhCsARIsAPztUF3i7krKNNuckPiSoh5gocw9gdNKGiWNlylf4UusHYcI4JgM67TdfBQaAjbiEALw_wcB#tab=tab_1</a:t>
            </a:r>
          </a:p>
        </p:txBody>
      </p:sp>
    </p:spTree>
    <p:extLst>
      <p:ext uri="{BB962C8B-B14F-4D97-AF65-F5344CB8AC3E}">
        <p14:creationId xmlns:p14="http://schemas.microsoft.com/office/powerpoint/2010/main" val="1775781085"/>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4BA171-956B-4AFA-9B7E-9A87CCFC8BB3}">
  <ds:schemaRefs>
    <ds:schemaRef ds:uri="http://schemas.microsoft.com/office/infopath/2007/PartnerControls"/>
    <ds:schemaRef ds:uri="http://schemas.microsoft.com/office/2006/documentManagement/types"/>
    <ds:schemaRef ds:uri="http://purl.org/dc/terms/"/>
    <ds:schemaRef ds:uri="http://schemas.microsoft.com/office/2006/metadata/properties"/>
    <ds:schemaRef ds:uri="http://purl.org/dc/dcmitype/"/>
    <ds:schemaRef ds:uri="http://purl.org/dc/elements/1.1/"/>
    <ds:schemaRef ds:uri="603c054e-d324-4a4b-bfdc-a44c27811fd1"/>
    <ds:schemaRef ds:uri="7041af30-ae09-480b-a38a-622eca9a1506"/>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1F7B840-1D93-49B4-9DEC-421CCC549BE3}"/>
</file>

<file path=customXml/itemProps3.xml><?xml version="1.0" encoding="utf-8"?>
<ds:datastoreItem xmlns:ds="http://schemas.openxmlformats.org/officeDocument/2006/customXml" ds:itemID="{5544F15D-7442-4D3A-90BB-A4E49AC47F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Office-téma</Template>
  <TotalTime>78</TotalTime>
  <Words>2053</Words>
  <Application>Microsoft Office PowerPoint</Application>
  <PresentationFormat>Szélesvásznú</PresentationFormat>
  <Paragraphs>166</Paragraphs>
  <Slides>39</Slides>
  <Notes>4</Notes>
  <HiddenSlides>0</HiddenSlides>
  <MMClips>0</MMClips>
  <ScaleCrop>false</ScaleCrop>
  <HeadingPairs>
    <vt:vector size="6" baseType="variant">
      <vt:variant>
        <vt:lpstr>Használt betűtípusok</vt:lpstr>
      </vt:variant>
      <vt:variant>
        <vt:i4>6</vt:i4>
      </vt:variant>
      <vt:variant>
        <vt:lpstr>Téma</vt:lpstr>
      </vt:variant>
      <vt:variant>
        <vt:i4>1</vt:i4>
      </vt:variant>
      <vt:variant>
        <vt:lpstr>Diacímek</vt:lpstr>
      </vt:variant>
      <vt:variant>
        <vt:i4>39</vt:i4>
      </vt:variant>
    </vt:vector>
  </HeadingPairs>
  <TitlesOfParts>
    <vt:vector size="46" baseType="lpstr">
      <vt:lpstr>Arial</vt:lpstr>
      <vt:lpstr>Calibri</vt:lpstr>
      <vt:lpstr>Garamond</vt:lpstr>
      <vt:lpstr>Source Sans Pro</vt:lpstr>
      <vt:lpstr>Symbol</vt:lpstr>
      <vt:lpstr>Times New Roman</vt:lpstr>
      <vt:lpstr>Office-téma</vt:lpstr>
      <vt:lpstr>Developing new curriculum outlines and learning materials on climate change's health impacts for medical schools 2021-2-HU01-KA220-HED-000050972</vt:lpstr>
      <vt:lpstr>Impact of wildfires, droughts, extreme weather events </vt:lpstr>
      <vt:lpstr>Learning outcomes</vt:lpstr>
      <vt:lpstr>Introduction</vt:lpstr>
      <vt:lpstr>Wildfire</vt:lpstr>
      <vt:lpstr>Wildfire</vt:lpstr>
      <vt:lpstr>Health hazards of wildfire – smoke pollution</vt:lpstr>
      <vt:lpstr>Health hazards of wildfire – smoke pollution</vt:lpstr>
      <vt:lpstr>Drought</vt:lpstr>
      <vt:lpstr>PowerPoint-bemutató</vt:lpstr>
      <vt:lpstr>Drought – health impacts</vt:lpstr>
      <vt:lpstr>Drought-related health challenges and potential adaptation strategies</vt:lpstr>
      <vt:lpstr>Drought refugees</vt:lpstr>
      <vt:lpstr>Climate refugees</vt:lpstr>
      <vt:lpstr>Extreme weather events</vt:lpstr>
      <vt:lpstr>Representative Concentration Pathway</vt:lpstr>
      <vt:lpstr>Heat and cold</vt:lpstr>
      <vt:lpstr>Annual hot days for the European land area and sub-regions</vt:lpstr>
      <vt:lpstr>Urban Heat Island</vt:lpstr>
      <vt:lpstr>Frost days</vt:lpstr>
      <vt:lpstr>Annual frost days for the European land area and sub-regions</vt:lpstr>
      <vt:lpstr>Wet and dry</vt:lpstr>
      <vt:lpstr>Annual precipitation for the European land area and sub-regions</vt:lpstr>
      <vt:lpstr>Flash floods</vt:lpstr>
      <vt:lpstr>Urban flooding – health risks</vt:lpstr>
      <vt:lpstr>Aridity</vt:lpstr>
      <vt:lpstr>Days with high fire danger </vt:lpstr>
      <vt:lpstr>Annual days with high fire danger (FWI value &gt; 30) for the European land area and sub-regions</vt:lpstr>
      <vt:lpstr>Wind</vt:lpstr>
      <vt:lpstr>Annual mean wind speed for the European land area and sub-regions</vt:lpstr>
      <vt:lpstr>Snow and Ice</vt:lpstr>
      <vt:lpstr>Costal</vt:lpstr>
      <vt:lpstr>Past trends and projected changes in relative sea level across Europe </vt:lpstr>
      <vt:lpstr>Open ocean</vt:lpstr>
      <vt:lpstr>Sea Surface temperature</vt:lpstr>
      <vt:lpstr>Take-home messages</vt:lpstr>
      <vt:lpstr>Test your knowledge</vt:lpstr>
      <vt:lpstr>Further readings</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wildfires, droughts, extreme weather events</dc:title>
  <dc:creator>Márovics Gergely Péter</dc:creator>
  <cp:lastModifiedBy>User</cp:lastModifiedBy>
  <cp:revision>37</cp:revision>
  <dcterms:created xsi:type="dcterms:W3CDTF">2023-07-11T12:27:49Z</dcterms:created>
  <dcterms:modified xsi:type="dcterms:W3CDTF">2025-04-22T12:48:07Z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