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315" r:id="rId5"/>
    <p:sldId id="262" r:id="rId6"/>
    <p:sldId id="291" r:id="rId7"/>
    <p:sldId id="293" r:id="rId8"/>
    <p:sldId id="294" r:id="rId9"/>
    <p:sldId id="298" r:id="rId10"/>
    <p:sldId id="299" r:id="rId11"/>
    <p:sldId id="300" r:id="rId12"/>
    <p:sldId id="301" r:id="rId13"/>
    <p:sldId id="302" r:id="rId14"/>
    <p:sldId id="303" r:id="rId15"/>
    <p:sldId id="270" r:id="rId16"/>
    <p:sldId id="268" r:id="rId17"/>
    <p:sldId id="304" r:id="rId18"/>
    <p:sldId id="271" r:id="rId19"/>
    <p:sldId id="275" r:id="rId20"/>
    <p:sldId id="310" r:id="rId21"/>
    <p:sldId id="312" r:id="rId22"/>
    <p:sldId id="279" r:id="rId23"/>
    <p:sldId id="285" r:id="rId24"/>
    <p:sldId id="314" r:id="rId25"/>
    <p:sldId id="281" r:id="rId26"/>
    <p:sldId id="283" r:id="rId27"/>
    <p:sldId id="280" r:id="rId28"/>
    <p:sldId id="289" r:id="rId29"/>
    <p:sldId id="297" r:id="rId30"/>
    <p:sldId id="309" r:id="rId31"/>
    <p:sldId id="308" r:id="rId32"/>
    <p:sldId id="316" r:id="rId33"/>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6E9368-7440-5F4B-A84E-AB492635A0C2}" v="1" dt="2023-07-11T12:07:33.680"/>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6395" autoAdjust="0"/>
  </p:normalViewPr>
  <p:slideViewPr>
    <p:cSldViewPr snapToGrid="0" showGuides="1">
      <p:cViewPr varScale="1">
        <p:scale>
          <a:sx n="68" d="100"/>
          <a:sy n="68" d="100"/>
        </p:scale>
        <p:origin x="90" y="186"/>
      </p:cViewPr>
      <p:guideLst>
        <p:guide orient="horz" pos="2160"/>
        <p:guide pos="6902"/>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55"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046E9368-7440-5F4B-A84E-AB492635A0C2}"/>
    <pc:docChg chg="modSld">
      <pc:chgData name="Márovics Gergely Péter" userId="346673cb-4fe2-4bc9-9989-67cfee16853a" providerId="ADAL" clId="{046E9368-7440-5F4B-A84E-AB492635A0C2}" dt="2023-07-11T12:07:49.683" v="1" actId="207"/>
      <pc:docMkLst>
        <pc:docMk/>
      </pc:docMkLst>
      <pc:sldChg chg="modSp mod setBg">
        <pc:chgData name="Márovics Gergely Péter" userId="346673cb-4fe2-4bc9-9989-67cfee16853a" providerId="ADAL" clId="{046E9368-7440-5F4B-A84E-AB492635A0C2}" dt="2023-07-11T12:07:49.683" v="1" actId="207"/>
        <pc:sldMkLst>
          <pc:docMk/>
          <pc:sldMk cId="4113579998" sldId="259"/>
        </pc:sldMkLst>
        <pc:spChg chg="mod">
          <ac:chgData name="Márovics Gergely Péter" userId="346673cb-4fe2-4bc9-9989-67cfee16853a" providerId="ADAL" clId="{046E9368-7440-5F4B-A84E-AB492635A0C2}" dt="2023-07-11T12:07:49.683" v="1" actId="207"/>
          <ac:spMkLst>
            <pc:docMk/>
            <pc:sldMk cId="4113579998" sldId="259"/>
            <ac:spMk id="11"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2"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3"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4"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5" creationId="{00000000-0000-0000-0000-000000000000}"/>
          </ac:spMkLst>
        </pc:spChg>
      </pc:sldChg>
      <pc:sldChg chg="setBg">
        <pc:chgData name="Márovics Gergely Péter" userId="346673cb-4fe2-4bc9-9989-67cfee16853a" providerId="ADAL" clId="{046E9368-7440-5F4B-A84E-AB492635A0C2}" dt="2023-07-11T12:07:33.679" v="0"/>
        <pc:sldMkLst>
          <pc:docMk/>
          <pc:sldMk cId="1970558513" sldId="262"/>
        </pc:sldMkLst>
      </pc:sldChg>
      <pc:sldChg chg="setBg">
        <pc:chgData name="Márovics Gergely Péter" userId="346673cb-4fe2-4bc9-9989-67cfee16853a" providerId="ADAL" clId="{046E9368-7440-5F4B-A84E-AB492635A0C2}" dt="2023-07-11T12:07:33.679" v="0"/>
        <pc:sldMkLst>
          <pc:docMk/>
          <pc:sldMk cId="1308504411" sldId="263"/>
        </pc:sldMkLst>
      </pc:sldChg>
      <pc:sldChg chg="setBg">
        <pc:chgData name="Márovics Gergely Péter" userId="346673cb-4fe2-4bc9-9989-67cfee16853a" providerId="ADAL" clId="{046E9368-7440-5F4B-A84E-AB492635A0C2}" dt="2023-07-11T12:07:33.679" v="0"/>
        <pc:sldMkLst>
          <pc:docMk/>
          <pc:sldMk cId="3333137757" sldId="264"/>
        </pc:sldMkLst>
      </pc:sldChg>
      <pc:sldChg chg="setBg">
        <pc:chgData name="Márovics Gergely Péter" userId="346673cb-4fe2-4bc9-9989-67cfee16853a" providerId="ADAL" clId="{046E9368-7440-5F4B-A84E-AB492635A0C2}" dt="2023-07-11T12:07:33.679" v="0"/>
        <pc:sldMkLst>
          <pc:docMk/>
          <pc:sldMk cId="1723062719" sldId="265"/>
        </pc:sldMkLst>
      </pc:sldChg>
      <pc:sldChg chg="setBg">
        <pc:chgData name="Márovics Gergely Péter" userId="346673cb-4fe2-4bc9-9989-67cfee16853a" providerId="ADAL" clId="{046E9368-7440-5F4B-A84E-AB492635A0C2}" dt="2023-07-11T12:07:33.679" v="0"/>
        <pc:sldMkLst>
          <pc:docMk/>
          <pc:sldMk cId="3036842968" sldId="266"/>
        </pc:sldMkLst>
      </pc:sldChg>
      <pc:sldChg chg="setBg">
        <pc:chgData name="Márovics Gergely Péter" userId="346673cb-4fe2-4bc9-9989-67cfee16853a" providerId="ADAL" clId="{046E9368-7440-5F4B-A84E-AB492635A0C2}" dt="2023-07-11T12:07:33.679" v="0"/>
        <pc:sldMkLst>
          <pc:docMk/>
          <pc:sldMk cId="1428607071" sldId="267"/>
        </pc:sldMkLst>
      </pc:sldChg>
      <pc:sldChg chg="setBg">
        <pc:chgData name="Márovics Gergely Péter" userId="346673cb-4fe2-4bc9-9989-67cfee16853a" providerId="ADAL" clId="{046E9368-7440-5F4B-A84E-AB492635A0C2}" dt="2023-07-11T12:07:33.679" v="0"/>
        <pc:sldMkLst>
          <pc:docMk/>
          <pc:sldMk cId="2951164705" sldId="268"/>
        </pc:sldMkLst>
      </pc:sldChg>
      <pc:sldChg chg="setBg">
        <pc:chgData name="Márovics Gergely Péter" userId="346673cb-4fe2-4bc9-9989-67cfee16853a" providerId="ADAL" clId="{046E9368-7440-5F4B-A84E-AB492635A0C2}" dt="2023-07-11T12:07:33.679" v="0"/>
        <pc:sldMkLst>
          <pc:docMk/>
          <pc:sldMk cId="1540138801" sldId="269"/>
        </pc:sldMkLst>
      </pc:sldChg>
      <pc:sldChg chg="setBg">
        <pc:chgData name="Márovics Gergely Péter" userId="346673cb-4fe2-4bc9-9989-67cfee16853a" providerId="ADAL" clId="{046E9368-7440-5F4B-A84E-AB492635A0C2}" dt="2023-07-11T12:07:33.679" v="0"/>
        <pc:sldMkLst>
          <pc:docMk/>
          <pc:sldMk cId="3282249533" sldId="270"/>
        </pc:sldMkLst>
      </pc:sldChg>
      <pc:sldChg chg="setBg">
        <pc:chgData name="Márovics Gergely Péter" userId="346673cb-4fe2-4bc9-9989-67cfee16853a" providerId="ADAL" clId="{046E9368-7440-5F4B-A84E-AB492635A0C2}" dt="2023-07-11T12:07:33.679" v="0"/>
        <pc:sldMkLst>
          <pc:docMk/>
          <pc:sldMk cId="2110942841" sldId="271"/>
        </pc:sldMkLst>
      </pc:sldChg>
      <pc:sldChg chg="setBg">
        <pc:chgData name="Márovics Gergely Péter" userId="346673cb-4fe2-4bc9-9989-67cfee16853a" providerId="ADAL" clId="{046E9368-7440-5F4B-A84E-AB492635A0C2}" dt="2023-07-11T12:07:33.679" v="0"/>
        <pc:sldMkLst>
          <pc:docMk/>
          <pc:sldMk cId="503198392" sldId="272"/>
        </pc:sldMkLst>
      </pc:sldChg>
      <pc:sldChg chg="setBg">
        <pc:chgData name="Márovics Gergely Péter" userId="346673cb-4fe2-4bc9-9989-67cfee16853a" providerId="ADAL" clId="{046E9368-7440-5F4B-A84E-AB492635A0C2}" dt="2023-07-11T12:07:33.679" v="0"/>
        <pc:sldMkLst>
          <pc:docMk/>
          <pc:sldMk cId="1430948611" sldId="273"/>
        </pc:sldMkLst>
      </pc:sldChg>
      <pc:sldChg chg="setBg">
        <pc:chgData name="Márovics Gergely Péter" userId="346673cb-4fe2-4bc9-9989-67cfee16853a" providerId="ADAL" clId="{046E9368-7440-5F4B-A84E-AB492635A0C2}" dt="2023-07-11T12:07:33.679" v="0"/>
        <pc:sldMkLst>
          <pc:docMk/>
          <pc:sldMk cId="3347367519" sldId="274"/>
        </pc:sldMkLst>
      </pc:sldChg>
      <pc:sldChg chg="setBg">
        <pc:chgData name="Márovics Gergely Péter" userId="346673cb-4fe2-4bc9-9989-67cfee16853a" providerId="ADAL" clId="{046E9368-7440-5F4B-A84E-AB492635A0C2}" dt="2023-07-11T12:07:33.679" v="0"/>
        <pc:sldMkLst>
          <pc:docMk/>
          <pc:sldMk cId="863170006" sldId="275"/>
        </pc:sldMkLst>
      </pc:sldChg>
      <pc:sldChg chg="setBg">
        <pc:chgData name="Márovics Gergely Péter" userId="346673cb-4fe2-4bc9-9989-67cfee16853a" providerId="ADAL" clId="{046E9368-7440-5F4B-A84E-AB492635A0C2}" dt="2023-07-11T12:07:33.679" v="0"/>
        <pc:sldMkLst>
          <pc:docMk/>
          <pc:sldMk cId="3314028809" sldId="276"/>
        </pc:sldMkLst>
      </pc:sldChg>
      <pc:sldChg chg="setBg">
        <pc:chgData name="Márovics Gergely Péter" userId="346673cb-4fe2-4bc9-9989-67cfee16853a" providerId="ADAL" clId="{046E9368-7440-5F4B-A84E-AB492635A0C2}" dt="2023-07-11T12:07:33.679" v="0"/>
        <pc:sldMkLst>
          <pc:docMk/>
          <pc:sldMk cId="1568991626" sldId="277"/>
        </pc:sldMkLst>
      </pc:sldChg>
      <pc:sldChg chg="setBg">
        <pc:chgData name="Márovics Gergely Péter" userId="346673cb-4fe2-4bc9-9989-67cfee16853a" providerId="ADAL" clId="{046E9368-7440-5F4B-A84E-AB492635A0C2}" dt="2023-07-11T12:07:33.679" v="0"/>
        <pc:sldMkLst>
          <pc:docMk/>
          <pc:sldMk cId="3935753174" sldId="279"/>
        </pc:sldMkLst>
      </pc:sldChg>
      <pc:sldChg chg="setBg">
        <pc:chgData name="Márovics Gergely Péter" userId="346673cb-4fe2-4bc9-9989-67cfee16853a" providerId="ADAL" clId="{046E9368-7440-5F4B-A84E-AB492635A0C2}" dt="2023-07-11T12:07:33.679" v="0"/>
        <pc:sldMkLst>
          <pc:docMk/>
          <pc:sldMk cId="1700690418" sldId="280"/>
        </pc:sldMkLst>
      </pc:sldChg>
      <pc:sldChg chg="setBg">
        <pc:chgData name="Márovics Gergely Péter" userId="346673cb-4fe2-4bc9-9989-67cfee16853a" providerId="ADAL" clId="{046E9368-7440-5F4B-A84E-AB492635A0C2}" dt="2023-07-11T12:07:33.679" v="0"/>
        <pc:sldMkLst>
          <pc:docMk/>
          <pc:sldMk cId="2536747475" sldId="281"/>
        </pc:sldMkLst>
      </pc:sldChg>
      <pc:sldChg chg="setBg">
        <pc:chgData name="Márovics Gergely Péter" userId="346673cb-4fe2-4bc9-9989-67cfee16853a" providerId="ADAL" clId="{046E9368-7440-5F4B-A84E-AB492635A0C2}" dt="2023-07-11T12:07:33.679" v="0"/>
        <pc:sldMkLst>
          <pc:docMk/>
          <pc:sldMk cId="2556755934" sldId="282"/>
        </pc:sldMkLst>
      </pc:sldChg>
      <pc:sldChg chg="setBg">
        <pc:chgData name="Márovics Gergely Péter" userId="346673cb-4fe2-4bc9-9989-67cfee16853a" providerId="ADAL" clId="{046E9368-7440-5F4B-A84E-AB492635A0C2}" dt="2023-07-11T12:07:33.679" v="0"/>
        <pc:sldMkLst>
          <pc:docMk/>
          <pc:sldMk cId="3405821396" sldId="283"/>
        </pc:sldMkLst>
      </pc:sldChg>
      <pc:sldChg chg="setBg">
        <pc:chgData name="Márovics Gergely Péter" userId="346673cb-4fe2-4bc9-9989-67cfee16853a" providerId="ADAL" clId="{046E9368-7440-5F4B-A84E-AB492635A0C2}" dt="2023-07-11T12:07:33.679" v="0"/>
        <pc:sldMkLst>
          <pc:docMk/>
          <pc:sldMk cId="3523550088" sldId="284"/>
        </pc:sldMkLst>
      </pc:sldChg>
      <pc:sldChg chg="setBg">
        <pc:chgData name="Márovics Gergely Péter" userId="346673cb-4fe2-4bc9-9989-67cfee16853a" providerId="ADAL" clId="{046E9368-7440-5F4B-A84E-AB492635A0C2}" dt="2023-07-11T12:07:33.679" v="0"/>
        <pc:sldMkLst>
          <pc:docMk/>
          <pc:sldMk cId="3250579893" sldId="285"/>
        </pc:sldMkLst>
      </pc:sldChg>
      <pc:sldChg chg="setBg">
        <pc:chgData name="Márovics Gergely Péter" userId="346673cb-4fe2-4bc9-9989-67cfee16853a" providerId="ADAL" clId="{046E9368-7440-5F4B-A84E-AB492635A0C2}" dt="2023-07-11T12:07:33.679" v="0"/>
        <pc:sldMkLst>
          <pc:docMk/>
          <pc:sldMk cId="2184021613" sldId="286"/>
        </pc:sldMkLst>
      </pc:sldChg>
      <pc:sldChg chg="setBg">
        <pc:chgData name="Márovics Gergely Péter" userId="346673cb-4fe2-4bc9-9989-67cfee16853a" providerId="ADAL" clId="{046E9368-7440-5F4B-A84E-AB492635A0C2}" dt="2023-07-11T12:07:33.679" v="0"/>
        <pc:sldMkLst>
          <pc:docMk/>
          <pc:sldMk cId="1416262593" sldId="287"/>
        </pc:sldMkLst>
      </pc:sldChg>
      <pc:sldChg chg="setBg">
        <pc:chgData name="Márovics Gergely Péter" userId="346673cb-4fe2-4bc9-9989-67cfee16853a" providerId="ADAL" clId="{046E9368-7440-5F4B-A84E-AB492635A0C2}" dt="2023-07-11T12:07:33.679" v="0"/>
        <pc:sldMkLst>
          <pc:docMk/>
          <pc:sldMk cId="3476784569" sldId="288"/>
        </pc:sldMkLst>
      </pc:sldChg>
      <pc:sldChg chg="setBg">
        <pc:chgData name="Márovics Gergely Péter" userId="346673cb-4fe2-4bc9-9989-67cfee16853a" providerId="ADAL" clId="{046E9368-7440-5F4B-A84E-AB492635A0C2}" dt="2023-07-11T12:07:33.679" v="0"/>
        <pc:sldMkLst>
          <pc:docMk/>
          <pc:sldMk cId="3092517502" sldId="289"/>
        </pc:sldMkLst>
      </pc:sldChg>
      <pc:sldChg chg="setBg">
        <pc:chgData name="Márovics Gergely Péter" userId="346673cb-4fe2-4bc9-9989-67cfee16853a" providerId="ADAL" clId="{046E9368-7440-5F4B-A84E-AB492635A0C2}" dt="2023-07-11T12:07:33.679" v="0"/>
        <pc:sldMkLst>
          <pc:docMk/>
          <pc:sldMk cId="2961233985" sldId="290"/>
        </pc:sldMkLst>
      </pc:sldChg>
      <pc:sldChg chg="setBg">
        <pc:chgData name="Márovics Gergely Péter" userId="346673cb-4fe2-4bc9-9989-67cfee16853a" providerId="ADAL" clId="{046E9368-7440-5F4B-A84E-AB492635A0C2}" dt="2023-07-11T12:07:33.679" v="0"/>
        <pc:sldMkLst>
          <pc:docMk/>
          <pc:sldMk cId="2740954988" sldId="291"/>
        </pc:sldMkLst>
      </pc:sldChg>
      <pc:sldChg chg="setBg">
        <pc:chgData name="Márovics Gergely Péter" userId="346673cb-4fe2-4bc9-9989-67cfee16853a" providerId="ADAL" clId="{046E9368-7440-5F4B-A84E-AB492635A0C2}" dt="2023-07-11T12:07:33.679" v="0"/>
        <pc:sldMkLst>
          <pc:docMk/>
          <pc:sldMk cId="379046093" sldId="292"/>
        </pc:sldMkLst>
      </pc:sldChg>
      <pc:sldChg chg="setBg">
        <pc:chgData name="Márovics Gergely Péter" userId="346673cb-4fe2-4bc9-9989-67cfee16853a" providerId="ADAL" clId="{046E9368-7440-5F4B-A84E-AB492635A0C2}" dt="2023-07-11T12:07:33.679" v="0"/>
        <pc:sldMkLst>
          <pc:docMk/>
          <pc:sldMk cId="4108115921" sldId="293"/>
        </pc:sldMkLst>
      </pc:sldChg>
      <pc:sldChg chg="setBg">
        <pc:chgData name="Márovics Gergely Péter" userId="346673cb-4fe2-4bc9-9989-67cfee16853a" providerId="ADAL" clId="{046E9368-7440-5F4B-A84E-AB492635A0C2}" dt="2023-07-11T12:07:33.679" v="0"/>
        <pc:sldMkLst>
          <pc:docMk/>
          <pc:sldMk cId="2346363012" sldId="294"/>
        </pc:sldMkLst>
      </pc:sldChg>
      <pc:sldChg chg="setBg">
        <pc:chgData name="Márovics Gergely Péter" userId="346673cb-4fe2-4bc9-9989-67cfee16853a" providerId="ADAL" clId="{046E9368-7440-5F4B-A84E-AB492635A0C2}" dt="2023-07-11T12:07:33.679" v="0"/>
        <pc:sldMkLst>
          <pc:docMk/>
          <pc:sldMk cId="905769929" sldId="295"/>
        </pc:sldMkLst>
      </pc:sldChg>
      <pc:sldChg chg="setBg">
        <pc:chgData name="Márovics Gergely Péter" userId="346673cb-4fe2-4bc9-9989-67cfee16853a" providerId="ADAL" clId="{046E9368-7440-5F4B-A84E-AB492635A0C2}" dt="2023-07-11T12:07:33.679" v="0"/>
        <pc:sldMkLst>
          <pc:docMk/>
          <pc:sldMk cId="3401135065" sldId="296"/>
        </pc:sldMkLst>
      </pc:sldChg>
      <pc:sldChg chg="setBg">
        <pc:chgData name="Márovics Gergely Péter" userId="346673cb-4fe2-4bc9-9989-67cfee16853a" providerId="ADAL" clId="{046E9368-7440-5F4B-A84E-AB492635A0C2}" dt="2023-07-11T12:07:33.679" v="0"/>
        <pc:sldMkLst>
          <pc:docMk/>
          <pc:sldMk cId="4277260991" sldId="297"/>
        </pc:sldMkLst>
      </pc:sldChg>
      <pc:sldChg chg="setBg">
        <pc:chgData name="Márovics Gergely Péter" userId="346673cb-4fe2-4bc9-9989-67cfee16853a" providerId="ADAL" clId="{046E9368-7440-5F4B-A84E-AB492635A0C2}" dt="2023-07-11T12:07:33.679" v="0"/>
        <pc:sldMkLst>
          <pc:docMk/>
          <pc:sldMk cId="3980713163" sldId="298"/>
        </pc:sldMkLst>
      </pc:sldChg>
      <pc:sldChg chg="setBg">
        <pc:chgData name="Márovics Gergely Péter" userId="346673cb-4fe2-4bc9-9989-67cfee16853a" providerId="ADAL" clId="{046E9368-7440-5F4B-A84E-AB492635A0C2}" dt="2023-07-11T12:07:33.679" v="0"/>
        <pc:sldMkLst>
          <pc:docMk/>
          <pc:sldMk cId="4196023928" sldId="299"/>
        </pc:sldMkLst>
      </pc:sldChg>
      <pc:sldChg chg="setBg">
        <pc:chgData name="Márovics Gergely Péter" userId="346673cb-4fe2-4bc9-9989-67cfee16853a" providerId="ADAL" clId="{046E9368-7440-5F4B-A84E-AB492635A0C2}" dt="2023-07-11T12:07:33.679" v="0"/>
        <pc:sldMkLst>
          <pc:docMk/>
          <pc:sldMk cId="3156102391" sldId="300"/>
        </pc:sldMkLst>
      </pc:sldChg>
      <pc:sldChg chg="setBg">
        <pc:chgData name="Márovics Gergely Péter" userId="346673cb-4fe2-4bc9-9989-67cfee16853a" providerId="ADAL" clId="{046E9368-7440-5F4B-A84E-AB492635A0C2}" dt="2023-07-11T12:07:33.679" v="0"/>
        <pc:sldMkLst>
          <pc:docMk/>
          <pc:sldMk cId="3429638300" sldId="301"/>
        </pc:sldMkLst>
      </pc:sldChg>
      <pc:sldChg chg="setBg">
        <pc:chgData name="Márovics Gergely Péter" userId="346673cb-4fe2-4bc9-9989-67cfee16853a" providerId="ADAL" clId="{046E9368-7440-5F4B-A84E-AB492635A0C2}" dt="2023-07-11T12:07:33.679" v="0"/>
        <pc:sldMkLst>
          <pc:docMk/>
          <pc:sldMk cId="3653911304" sldId="302"/>
        </pc:sldMkLst>
      </pc:sldChg>
      <pc:sldChg chg="setBg">
        <pc:chgData name="Márovics Gergely Péter" userId="346673cb-4fe2-4bc9-9989-67cfee16853a" providerId="ADAL" clId="{046E9368-7440-5F4B-A84E-AB492635A0C2}" dt="2023-07-11T12:07:33.679" v="0"/>
        <pc:sldMkLst>
          <pc:docMk/>
          <pc:sldMk cId="2036737350" sldId="303"/>
        </pc:sldMkLst>
      </pc:sldChg>
      <pc:sldChg chg="setBg">
        <pc:chgData name="Márovics Gergely Péter" userId="346673cb-4fe2-4bc9-9989-67cfee16853a" providerId="ADAL" clId="{046E9368-7440-5F4B-A84E-AB492635A0C2}" dt="2023-07-11T12:07:33.679" v="0"/>
        <pc:sldMkLst>
          <pc:docMk/>
          <pc:sldMk cId="1671387127" sldId="304"/>
        </pc:sldMkLst>
      </pc:sldChg>
      <pc:sldChg chg="setBg">
        <pc:chgData name="Márovics Gergely Péter" userId="346673cb-4fe2-4bc9-9989-67cfee16853a" providerId="ADAL" clId="{046E9368-7440-5F4B-A84E-AB492635A0C2}" dt="2023-07-11T12:07:33.679" v="0"/>
        <pc:sldMkLst>
          <pc:docMk/>
          <pc:sldMk cId="2764233315" sldId="305"/>
        </pc:sldMkLst>
      </pc:sldChg>
      <pc:sldChg chg="setBg">
        <pc:chgData name="Márovics Gergely Péter" userId="346673cb-4fe2-4bc9-9989-67cfee16853a" providerId="ADAL" clId="{046E9368-7440-5F4B-A84E-AB492635A0C2}" dt="2023-07-11T12:07:33.679" v="0"/>
        <pc:sldMkLst>
          <pc:docMk/>
          <pc:sldMk cId="2553760252" sldId="306"/>
        </pc:sldMkLst>
      </pc:sldChg>
      <pc:sldChg chg="setBg">
        <pc:chgData name="Márovics Gergely Péter" userId="346673cb-4fe2-4bc9-9989-67cfee16853a" providerId="ADAL" clId="{046E9368-7440-5F4B-A84E-AB492635A0C2}" dt="2023-07-11T12:07:33.679" v="0"/>
        <pc:sldMkLst>
          <pc:docMk/>
          <pc:sldMk cId="1185300136" sldId="308"/>
        </pc:sldMkLst>
      </pc:sldChg>
      <pc:sldChg chg="setBg">
        <pc:chgData name="Márovics Gergely Péter" userId="346673cb-4fe2-4bc9-9989-67cfee16853a" providerId="ADAL" clId="{046E9368-7440-5F4B-A84E-AB492635A0C2}" dt="2023-07-11T12:07:33.679" v="0"/>
        <pc:sldMkLst>
          <pc:docMk/>
          <pc:sldMk cId="1455847177" sldId="30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079F67-4D48-497C-A54D-26CFD09CC86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69E15F00-CB7D-4A8D-A55F-45EA63B71A12}">
      <dgm:prSet phldrT="[Text]"/>
      <dgm:spPr>
        <a:solidFill>
          <a:schemeClr val="accent1">
            <a:lumMod val="50000"/>
          </a:schemeClr>
        </a:solidFill>
      </dgm:spPr>
      <dgm:t>
        <a:bodyPr/>
        <a:lstStyle/>
        <a:p>
          <a:r>
            <a:rPr lang="en-US" dirty="0"/>
            <a:t>Cancer</a:t>
          </a:r>
        </a:p>
      </dgm:t>
    </dgm:pt>
    <dgm:pt modelId="{69A5E8B1-B34C-48B9-BE52-BD62CE3E14B4}" type="parTrans" cxnId="{06FDE2A6-1A8F-4A1E-BC01-5DB0944F7868}">
      <dgm:prSet/>
      <dgm:spPr/>
      <dgm:t>
        <a:bodyPr/>
        <a:lstStyle/>
        <a:p>
          <a:endParaRPr lang="en-US"/>
        </a:p>
      </dgm:t>
    </dgm:pt>
    <dgm:pt modelId="{4DFA39E6-54EA-4E06-BD43-0018E1BE733B}" type="sibTrans" cxnId="{06FDE2A6-1A8F-4A1E-BC01-5DB0944F7868}">
      <dgm:prSet/>
      <dgm:spPr/>
      <dgm:t>
        <a:bodyPr/>
        <a:lstStyle/>
        <a:p>
          <a:endParaRPr lang="en-US"/>
        </a:p>
      </dgm:t>
    </dgm:pt>
    <dgm:pt modelId="{637D56D0-48F0-4EFB-8C00-D8713EED0119}">
      <dgm:prSet phldrT="[Text]"/>
      <dgm:spPr/>
      <dgm:t>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Air pollution</a:t>
          </a:r>
          <a:endParaRPr lang="en-US" dirty="0"/>
        </a:p>
      </dgm:t>
    </dgm:pt>
    <dgm:pt modelId="{FDC69766-4F52-41BD-8CE5-0A6E3D840E6B}" type="parTrans" cxnId="{EDE5CD3D-835E-4927-B982-074CCFDF3D40}">
      <dgm:prSet/>
      <dgm:spPr/>
      <dgm:t>
        <a:bodyPr/>
        <a:lstStyle/>
        <a:p>
          <a:endParaRPr lang="en-US"/>
        </a:p>
      </dgm:t>
    </dgm:pt>
    <dgm:pt modelId="{90421763-A98A-4CD3-B8EF-465226DD0F1C}" type="sibTrans" cxnId="{EDE5CD3D-835E-4927-B982-074CCFDF3D40}">
      <dgm:prSet/>
      <dgm:spPr/>
      <dgm:t>
        <a:bodyPr/>
        <a:lstStyle/>
        <a:p>
          <a:endParaRPr lang="en-US"/>
        </a:p>
      </dgm:t>
    </dgm:pt>
    <dgm:pt modelId="{E39BCB97-CD1C-47EE-BF0C-ACDA26111336}">
      <dgm:prSet phldrT="[Text]"/>
      <dgm:spPr/>
      <dgm:t>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Exposure to UV radiation</a:t>
          </a:r>
          <a:endParaRPr lang="en-US" dirty="0"/>
        </a:p>
      </dgm:t>
    </dgm:pt>
    <dgm:pt modelId="{B0DB882F-3607-4B0E-88E1-51A4EEB6AEB5}" type="parTrans" cxnId="{AF643984-74B5-4F1F-B36A-2D99FEB5988C}">
      <dgm:prSet/>
      <dgm:spPr/>
      <dgm:t>
        <a:bodyPr/>
        <a:lstStyle/>
        <a:p>
          <a:endParaRPr lang="en-US"/>
        </a:p>
      </dgm:t>
    </dgm:pt>
    <dgm:pt modelId="{2CF69F26-0C1E-429B-AEE6-110772120835}" type="sibTrans" cxnId="{AF643984-74B5-4F1F-B36A-2D99FEB5988C}">
      <dgm:prSet/>
      <dgm:spPr/>
      <dgm:t>
        <a:bodyPr/>
        <a:lstStyle/>
        <a:p>
          <a:endParaRPr lang="en-US"/>
        </a:p>
      </dgm:t>
    </dgm:pt>
    <dgm:pt modelId="{F40F8FDC-F188-4A4D-9F0B-73DE76694F94}">
      <dgm:prSet phldrT="[Text]"/>
      <dgm:spPr/>
      <dgm:t>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Disruptions in food and water supply</a:t>
          </a:r>
          <a:endParaRPr lang="en-US" dirty="0"/>
        </a:p>
      </dgm:t>
    </dgm:pt>
    <dgm:pt modelId="{85925B79-C724-48EB-BE59-228B1D017444}" type="parTrans" cxnId="{064AB3C3-3B89-431F-BCE7-4F4664ED64B0}">
      <dgm:prSet/>
      <dgm:spPr/>
      <dgm:t>
        <a:bodyPr/>
        <a:lstStyle/>
        <a:p>
          <a:endParaRPr lang="en-US"/>
        </a:p>
      </dgm:t>
    </dgm:pt>
    <dgm:pt modelId="{6CB41DD4-8A62-4804-A067-CD4CA216CAD8}" type="sibTrans" cxnId="{064AB3C3-3B89-431F-BCE7-4F4664ED64B0}">
      <dgm:prSet/>
      <dgm:spPr/>
      <dgm:t>
        <a:bodyPr/>
        <a:lstStyle/>
        <a:p>
          <a:endParaRPr lang="en-US"/>
        </a:p>
      </dgm:t>
    </dgm:pt>
    <dgm:pt modelId="{7380944A-2FBD-47DA-92DE-9D33A74529B4}">
      <dgm:prSet phldrT="[Text]"/>
      <dgm:spPr/>
      <dgm:t>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Exposure to industrial toxicants</a:t>
          </a:r>
          <a:endParaRPr lang="en-US" dirty="0"/>
        </a:p>
      </dgm:t>
    </dgm:pt>
    <dgm:pt modelId="{8408E818-442E-4E5F-A144-F37C60B176EA}" type="parTrans" cxnId="{299E633F-FA1E-4A99-84BC-BD190521F970}">
      <dgm:prSet/>
      <dgm:spPr/>
      <dgm:t>
        <a:bodyPr/>
        <a:lstStyle/>
        <a:p>
          <a:endParaRPr lang="en-US"/>
        </a:p>
      </dgm:t>
    </dgm:pt>
    <dgm:pt modelId="{4EF393F3-EDA7-4140-881A-09A30DFE045B}" type="sibTrans" cxnId="{299E633F-FA1E-4A99-84BC-BD190521F970}">
      <dgm:prSet/>
      <dgm:spPr/>
      <dgm:t>
        <a:bodyPr/>
        <a:lstStyle/>
        <a:p>
          <a:endParaRPr lang="en-US"/>
        </a:p>
      </dgm:t>
    </dgm:pt>
    <dgm:pt modelId="{5F294FBC-0A80-4FA1-B07F-1A8E26EAA86A}">
      <dgm:prSet phldrT="[Text]"/>
      <dgm:spPr/>
      <dgm:t>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Infectious causes of cancer</a:t>
          </a:r>
          <a:endParaRPr lang="en-US" dirty="0"/>
        </a:p>
      </dgm:t>
    </dgm:pt>
    <dgm:pt modelId="{5E757E16-0AE1-4E99-8DA5-A93EAF4268BC}" type="parTrans" cxnId="{2EB2448E-FA04-4F67-A00F-9B84A1619EC8}">
      <dgm:prSet/>
      <dgm:spPr/>
      <dgm:t>
        <a:bodyPr/>
        <a:lstStyle/>
        <a:p>
          <a:endParaRPr lang="en-US"/>
        </a:p>
      </dgm:t>
    </dgm:pt>
    <dgm:pt modelId="{C2BC7384-9311-4C2A-99B4-146B9464F3C9}" type="sibTrans" cxnId="{2EB2448E-FA04-4F67-A00F-9B84A1619EC8}">
      <dgm:prSet/>
      <dgm:spPr/>
      <dgm:t>
        <a:bodyPr/>
        <a:lstStyle/>
        <a:p>
          <a:endParaRPr lang="en-US"/>
        </a:p>
      </dgm:t>
    </dgm:pt>
    <dgm:pt modelId="{39A4ED5C-2961-44E9-94DF-337DB3C84547}" type="pres">
      <dgm:prSet presAssocID="{C5079F67-4D48-497C-A54D-26CFD09CC866}" presName="cycle" presStyleCnt="0">
        <dgm:presLayoutVars>
          <dgm:chMax val="1"/>
          <dgm:dir/>
          <dgm:animLvl val="ctr"/>
          <dgm:resizeHandles val="exact"/>
        </dgm:presLayoutVars>
      </dgm:prSet>
      <dgm:spPr/>
      <dgm:t>
        <a:bodyPr/>
        <a:lstStyle/>
        <a:p>
          <a:endParaRPr lang="hu-HU"/>
        </a:p>
      </dgm:t>
    </dgm:pt>
    <dgm:pt modelId="{7588E624-254E-476A-B4ED-53EF5CAFA9DF}" type="pres">
      <dgm:prSet presAssocID="{69E15F00-CB7D-4A8D-A55F-45EA63B71A12}" presName="centerShape" presStyleLbl="node0" presStyleIdx="0" presStyleCnt="1"/>
      <dgm:spPr/>
      <dgm:t>
        <a:bodyPr/>
        <a:lstStyle/>
        <a:p>
          <a:endParaRPr lang="hu-HU"/>
        </a:p>
      </dgm:t>
    </dgm:pt>
    <dgm:pt modelId="{ED5C492B-BAC2-449E-B20E-BE0C60419AC9}" type="pres">
      <dgm:prSet presAssocID="{FDC69766-4F52-41BD-8CE5-0A6E3D840E6B}" presName="parTrans" presStyleLbl="bgSibTrans2D1" presStyleIdx="0" presStyleCnt="5"/>
      <dgm:spPr/>
      <dgm:t>
        <a:bodyPr/>
        <a:lstStyle/>
        <a:p>
          <a:endParaRPr lang="hu-HU"/>
        </a:p>
      </dgm:t>
    </dgm:pt>
    <dgm:pt modelId="{1A363BD4-7C6A-4504-A2E6-4076AAB43C37}" type="pres">
      <dgm:prSet presAssocID="{637D56D0-48F0-4EFB-8C00-D8713EED0119}" presName="node" presStyleLbl="node1" presStyleIdx="0" presStyleCnt="5">
        <dgm:presLayoutVars>
          <dgm:bulletEnabled val="1"/>
        </dgm:presLayoutVars>
      </dgm:prSet>
      <dgm:spPr/>
      <dgm:t>
        <a:bodyPr/>
        <a:lstStyle/>
        <a:p>
          <a:endParaRPr lang="hu-HU"/>
        </a:p>
      </dgm:t>
    </dgm:pt>
    <dgm:pt modelId="{13B5C141-57C2-428D-9666-0164D69F4BA4}" type="pres">
      <dgm:prSet presAssocID="{B0DB882F-3607-4B0E-88E1-51A4EEB6AEB5}" presName="parTrans" presStyleLbl="bgSibTrans2D1" presStyleIdx="1" presStyleCnt="5"/>
      <dgm:spPr/>
      <dgm:t>
        <a:bodyPr/>
        <a:lstStyle/>
        <a:p>
          <a:endParaRPr lang="hu-HU"/>
        </a:p>
      </dgm:t>
    </dgm:pt>
    <dgm:pt modelId="{D0DE768D-BC0F-4F6C-A3E8-59D34F7CA0C2}" type="pres">
      <dgm:prSet presAssocID="{E39BCB97-CD1C-47EE-BF0C-ACDA26111336}" presName="node" presStyleLbl="node1" presStyleIdx="1" presStyleCnt="5">
        <dgm:presLayoutVars>
          <dgm:bulletEnabled val="1"/>
        </dgm:presLayoutVars>
      </dgm:prSet>
      <dgm:spPr/>
      <dgm:t>
        <a:bodyPr/>
        <a:lstStyle/>
        <a:p>
          <a:endParaRPr lang="hu-HU"/>
        </a:p>
      </dgm:t>
    </dgm:pt>
    <dgm:pt modelId="{FE0C4755-71A4-4029-A7CF-C37C972860A6}" type="pres">
      <dgm:prSet presAssocID="{85925B79-C724-48EB-BE59-228B1D017444}" presName="parTrans" presStyleLbl="bgSibTrans2D1" presStyleIdx="2" presStyleCnt="5"/>
      <dgm:spPr/>
      <dgm:t>
        <a:bodyPr/>
        <a:lstStyle/>
        <a:p>
          <a:endParaRPr lang="hu-HU"/>
        </a:p>
      </dgm:t>
    </dgm:pt>
    <dgm:pt modelId="{1BDA9130-D663-4E9F-A359-BF4821C8F7DE}" type="pres">
      <dgm:prSet presAssocID="{F40F8FDC-F188-4A4D-9F0B-73DE76694F94}" presName="node" presStyleLbl="node1" presStyleIdx="2" presStyleCnt="5">
        <dgm:presLayoutVars>
          <dgm:bulletEnabled val="1"/>
        </dgm:presLayoutVars>
      </dgm:prSet>
      <dgm:spPr/>
      <dgm:t>
        <a:bodyPr/>
        <a:lstStyle/>
        <a:p>
          <a:endParaRPr lang="hu-HU"/>
        </a:p>
      </dgm:t>
    </dgm:pt>
    <dgm:pt modelId="{77B31EA5-DB0F-42D3-9D57-0898ACCC3D8A}" type="pres">
      <dgm:prSet presAssocID="{8408E818-442E-4E5F-A144-F37C60B176EA}" presName="parTrans" presStyleLbl="bgSibTrans2D1" presStyleIdx="3" presStyleCnt="5"/>
      <dgm:spPr/>
      <dgm:t>
        <a:bodyPr/>
        <a:lstStyle/>
        <a:p>
          <a:endParaRPr lang="hu-HU"/>
        </a:p>
      </dgm:t>
    </dgm:pt>
    <dgm:pt modelId="{3E1F8496-749F-47E5-8F80-514607FCD1FF}" type="pres">
      <dgm:prSet presAssocID="{7380944A-2FBD-47DA-92DE-9D33A74529B4}" presName="node" presStyleLbl="node1" presStyleIdx="3" presStyleCnt="5">
        <dgm:presLayoutVars>
          <dgm:bulletEnabled val="1"/>
        </dgm:presLayoutVars>
      </dgm:prSet>
      <dgm:spPr/>
      <dgm:t>
        <a:bodyPr/>
        <a:lstStyle/>
        <a:p>
          <a:endParaRPr lang="hu-HU"/>
        </a:p>
      </dgm:t>
    </dgm:pt>
    <dgm:pt modelId="{DBD36A48-C397-4D0A-A1A8-2688E1887E45}" type="pres">
      <dgm:prSet presAssocID="{5E757E16-0AE1-4E99-8DA5-A93EAF4268BC}" presName="parTrans" presStyleLbl="bgSibTrans2D1" presStyleIdx="4" presStyleCnt="5"/>
      <dgm:spPr/>
      <dgm:t>
        <a:bodyPr/>
        <a:lstStyle/>
        <a:p>
          <a:endParaRPr lang="hu-HU"/>
        </a:p>
      </dgm:t>
    </dgm:pt>
    <dgm:pt modelId="{880FCDD8-329C-494D-8B6F-A4CA0FDE55F5}" type="pres">
      <dgm:prSet presAssocID="{5F294FBC-0A80-4FA1-B07F-1A8E26EAA86A}" presName="node" presStyleLbl="node1" presStyleIdx="4" presStyleCnt="5">
        <dgm:presLayoutVars>
          <dgm:bulletEnabled val="1"/>
        </dgm:presLayoutVars>
      </dgm:prSet>
      <dgm:spPr/>
      <dgm:t>
        <a:bodyPr/>
        <a:lstStyle/>
        <a:p>
          <a:endParaRPr lang="hu-HU"/>
        </a:p>
      </dgm:t>
    </dgm:pt>
  </dgm:ptLst>
  <dgm:cxnLst>
    <dgm:cxn modelId="{164F285B-C84A-480B-A090-5FFD26FB8BD7}" type="presOf" srcId="{85925B79-C724-48EB-BE59-228B1D017444}" destId="{FE0C4755-71A4-4029-A7CF-C37C972860A6}" srcOrd="0" destOrd="0" presId="urn:microsoft.com/office/officeart/2005/8/layout/radial4"/>
    <dgm:cxn modelId="{CF8EBFC8-3B09-478D-9811-D8AF66D3A1A1}" type="presOf" srcId="{5E757E16-0AE1-4E99-8DA5-A93EAF4268BC}" destId="{DBD36A48-C397-4D0A-A1A8-2688E1887E45}" srcOrd="0" destOrd="0" presId="urn:microsoft.com/office/officeart/2005/8/layout/radial4"/>
    <dgm:cxn modelId="{5CC8F690-996D-4FE2-8FB9-FB2183C47959}" type="presOf" srcId="{8408E818-442E-4E5F-A144-F37C60B176EA}" destId="{77B31EA5-DB0F-42D3-9D57-0898ACCC3D8A}" srcOrd="0" destOrd="0" presId="urn:microsoft.com/office/officeart/2005/8/layout/radial4"/>
    <dgm:cxn modelId="{D288ECCF-C77F-464D-96C6-97ACA8BB7843}" type="presOf" srcId="{637D56D0-48F0-4EFB-8C00-D8713EED0119}" destId="{1A363BD4-7C6A-4504-A2E6-4076AAB43C37}" srcOrd="0" destOrd="0" presId="urn:microsoft.com/office/officeart/2005/8/layout/radial4"/>
    <dgm:cxn modelId="{1EFC6FF2-23D8-4635-85BB-1915D3642392}" type="presOf" srcId="{E39BCB97-CD1C-47EE-BF0C-ACDA26111336}" destId="{D0DE768D-BC0F-4F6C-A3E8-59D34F7CA0C2}" srcOrd="0" destOrd="0" presId="urn:microsoft.com/office/officeart/2005/8/layout/radial4"/>
    <dgm:cxn modelId="{2EB2448E-FA04-4F67-A00F-9B84A1619EC8}" srcId="{69E15F00-CB7D-4A8D-A55F-45EA63B71A12}" destId="{5F294FBC-0A80-4FA1-B07F-1A8E26EAA86A}" srcOrd="4" destOrd="0" parTransId="{5E757E16-0AE1-4E99-8DA5-A93EAF4268BC}" sibTransId="{C2BC7384-9311-4C2A-99B4-146B9464F3C9}"/>
    <dgm:cxn modelId="{EDE5CD3D-835E-4927-B982-074CCFDF3D40}" srcId="{69E15F00-CB7D-4A8D-A55F-45EA63B71A12}" destId="{637D56D0-48F0-4EFB-8C00-D8713EED0119}" srcOrd="0" destOrd="0" parTransId="{FDC69766-4F52-41BD-8CE5-0A6E3D840E6B}" sibTransId="{90421763-A98A-4CD3-B8EF-465226DD0F1C}"/>
    <dgm:cxn modelId="{AF643984-74B5-4F1F-B36A-2D99FEB5988C}" srcId="{69E15F00-CB7D-4A8D-A55F-45EA63B71A12}" destId="{E39BCB97-CD1C-47EE-BF0C-ACDA26111336}" srcOrd="1" destOrd="0" parTransId="{B0DB882F-3607-4B0E-88E1-51A4EEB6AEB5}" sibTransId="{2CF69F26-0C1E-429B-AEE6-110772120835}"/>
    <dgm:cxn modelId="{0930CA7D-EAAD-4D84-8823-7E549F47DBB8}" type="presOf" srcId="{69E15F00-CB7D-4A8D-A55F-45EA63B71A12}" destId="{7588E624-254E-476A-B4ED-53EF5CAFA9DF}" srcOrd="0" destOrd="0" presId="urn:microsoft.com/office/officeart/2005/8/layout/radial4"/>
    <dgm:cxn modelId="{4576916D-EF60-4E8B-9DBC-D39A03615EA8}" type="presOf" srcId="{B0DB882F-3607-4B0E-88E1-51A4EEB6AEB5}" destId="{13B5C141-57C2-428D-9666-0164D69F4BA4}" srcOrd="0" destOrd="0" presId="urn:microsoft.com/office/officeart/2005/8/layout/radial4"/>
    <dgm:cxn modelId="{E6EB5416-3A43-448A-9BF4-1F04DE8D871B}" type="presOf" srcId="{F40F8FDC-F188-4A4D-9F0B-73DE76694F94}" destId="{1BDA9130-D663-4E9F-A359-BF4821C8F7DE}" srcOrd="0" destOrd="0" presId="urn:microsoft.com/office/officeart/2005/8/layout/radial4"/>
    <dgm:cxn modelId="{935F8DB9-66FD-4B9A-A33E-FAEC23804E23}" type="presOf" srcId="{FDC69766-4F52-41BD-8CE5-0A6E3D840E6B}" destId="{ED5C492B-BAC2-449E-B20E-BE0C60419AC9}" srcOrd="0" destOrd="0" presId="urn:microsoft.com/office/officeart/2005/8/layout/radial4"/>
    <dgm:cxn modelId="{FC7E393B-1401-46AC-89EE-262C89CC8823}" type="presOf" srcId="{7380944A-2FBD-47DA-92DE-9D33A74529B4}" destId="{3E1F8496-749F-47E5-8F80-514607FCD1FF}" srcOrd="0" destOrd="0" presId="urn:microsoft.com/office/officeart/2005/8/layout/radial4"/>
    <dgm:cxn modelId="{4C41BD33-D42E-4081-8B0D-AC34833D82BE}" type="presOf" srcId="{C5079F67-4D48-497C-A54D-26CFD09CC866}" destId="{39A4ED5C-2961-44E9-94DF-337DB3C84547}" srcOrd="0" destOrd="0" presId="urn:microsoft.com/office/officeart/2005/8/layout/radial4"/>
    <dgm:cxn modelId="{064AB3C3-3B89-431F-BCE7-4F4664ED64B0}" srcId="{69E15F00-CB7D-4A8D-A55F-45EA63B71A12}" destId="{F40F8FDC-F188-4A4D-9F0B-73DE76694F94}" srcOrd="2" destOrd="0" parTransId="{85925B79-C724-48EB-BE59-228B1D017444}" sibTransId="{6CB41DD4-8A62-4804-A067-CD4CA216CAD8}"/>
    <dgm:cxn modelId="{06FDE2A6-1A8F-4A1E-BC01-5DB0944F7868}" srcId="{C5079F67-4D48-497C-A54D-26CFD09CC866}" destId="{69E15F00-CB7D-4A8D-A55F-45EA63B71A12}" srcOrd="0" destOrd="0" parTransId="{69A5E8B1-B34C-48B9-BE52-BD62CE3E14B4}" sibTransId="{4DFA39E6-54EA-4E06-BD43-0018E1BE733B}"/>
    <dgm:cxn modelId="{61ED37AB-6BC6-4DF1-8620-ED96F02A98EF}" type="presOf" srcId="{5F294FBC-0A80-4FA1-B07F-1A8E26EAA86A}" destId="{880FCDD8-329C-494D-8B6F-A4CA0FDE55F5}" srcOrd="0" destOrd="0" presId="urn:microsoft.com/office/officeart/2005/8/layout/radial4"/>
    <dgm:cxn modelId="{299E633F-FA1E-4A99-84BC-BD190521F970}" srcId="{69E15F00-CB7D-4A8D-A55F-45EA63B71A12}" destId="{7380944A-2FBD-47DA-92DE-9D33A74529B4}" srcOrd="3" destOrd="0" parTransId="{8408E818-442E-4E5F-A144-F37C60B176EA}" sibTransId="{4EF393F3-EDA7-4140-881A-09A30DFE045B}"/>
    <dgm:cxn modelId="{8918089F-CCA6-4A27-8704-3BAA8B55BD72}" type="presParOf" srcId="{39A4ED5C-2961-44E9-94DF-337DB3C84547}" destId="{7588E624-254E-476A-B4ED-53EF5CAFA9DF}" srcOrd="0" destOrd="0" presId="urn:microsoft.com/office/officeart/2005/8/layout/radial4"/>
    <dgm:cxn modelId="{75F900D3-E662-4C47-81E2-0DB9B1E1EB62}" type="presParOf" srcId="{39A4ED5C-2961-44E9-94DF-337DB3C84547}" destId="{ED5C492B-BAC2-449E-B20E-BE0C60419AC9}" srcOrd="1" destOrd="0" presId="urn:microsoft.com/office/officeart/2005/8/layout/radial4"/>
    <dgm:cxn modelId="{DB59B50C-8D4F-476F-AADB-2A1C81FFF6E1}" type="presParOf" srcId="{39A4ED5C-2961-44E9-94DF-337DB3C84547}" destId="{1A363BD4-7C6A-4504-A2E6-4076AAB43C37}" srcOrd="2" destOrd="0" presId="urn:microsoft.com/office/officeart/2005/8/layout/radial4"/>
    <dgm:cxn modelId="{E51B3C53-A887-402B-ADF7-44B549C71F65}" type="presParOf" srcId="{39A4ED5C-2961-44E9-94DF-337DB3C84547}" destId="{13B5C141-57C2-428D-9666-0164D69F4BA4}" srcOrd="3" destOrd="0" presId="urn:microsoft.com/office/officeart/2005/8/layout/radial4"/>
    <dgm:cxn modelId="{A614A12A-DE1C-416D-B6DB-E48D739DED56}" type="presParOf" srcId="{39A4ED5C-2961-44E9-94DF-337DB3C84547}" destId="{D0DE768D-BC0F-4F6C-A3E8-59D34F7CA0C2}" srcOrd="4" destOrd="0" presId="urn:microsoft.com/office/officeart/2005/8/layout/radial4"/>
    <dgm:cxn modelId="{326F8CEA-5708-427A-BBFD-D61BCDAC3020}" type="presParOf" srcId="{39A4ED5C-2961-44E9-94DF-337DB3C84547}" destId="{FE0C4755-71A4-4029-A7CF-C37C972860A6}" srcOrd="5" destOrd="0" presId="urn:microsoft.com/office/officeart/2005/8/layout/radial4"/>
    <dgm:cxn modelId="{77BD0FF8-84EC-4684-BF5A-EE6CA6ED959C}" type="presParOf" srcId="{39A4ED5C-2961-44E9-94DF-337DB3C84547}" destId="{1BDA9130-D663-4E9F-A359-BF4821C8F7DE}" srcOrd="6" destOrd="0" presId="urn:microsoft.com/office/officeart/2005/8/layout/radial4"/>
    <dgm:cxn modelId="{77ED24C8-2796-46F2-B551-3D21AD41423B}" type="presParOf" srcId="{39A4ED5C-2961-44E9-94DF-337DB3C84547}" destId="{77B31EA5-DB0F-42D3-9D57-0898ACCC3D8A}" srcOrd="7" destOrd="0" presId="urn:microsoft.com/office/officeart/2005/8/layout/radial4"/>
    <dgm:cxn modelId="{9F02A62D-5C46-4277-9397-EBE30FC6D346}" type="presParOf" srcId="{39A4ED5C-2961-44E9-94DF-337DB3C84547}" destId="{3E1F8496-749F-47E5-8F80-514607FCD1FF}" srcOrd="8" destOrd="0" presId="urn:microsoft.com/office/officeart/2005/8/layout/radial4"/>
    <dgm:cxn modelId="{72EA11E1-82E1-4C1D-A654-D054C8C1A8CD}" type="presParOf" srcId="{39A4ED5C-2961-44E9-94DF-337DB3C84547}" destId="{DBD36A48-C397-4D0A-A1A8-2688E1887E45}" srcOrd="9" destOrd="0" presId="urn:microsoft.com/office/officeart/2005/8/layout/radial4"/>
    <dgm:cxn modelId="{C2F8A5BF-4390-4138-A1B7-6C746758AEF7}" type="presParOf" srcId="{39A4ED5C-2961-44E9-94DF-337DB3C84547}" destId="{880FCDD8-329C-494D-8B6F-A4CA0FDE55F5}"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00C680-22B8-4482-859C-D5C229BE8B6B}" type="doc">
      <dgm:prSet loTypeId="urn:microsoft.com/office/officeart/2005/8/layout/radial5" loCatId="relationship" qsTypeId="urn:microsoft.com/office/officeart/2005/8/quickstyle/simple1" qsCatId="simple" csTypeId="urn:microsoft.com/office/officeart/2005/8/colors/colorful1" csCatId="colorful" phldr="1"/>
      <dgm:spPr/>
      <dgm:t>
        <a:bodyPr/>
        <a:lstStyle/>
        <a:p>
          <a:endParaRPr lang="en-US"/>
        </a:p>
      </dgm:t>
    </dgm:pt>
    <dgm:pt modelId="{DAB12C94-FBFA-4F84-9362-08EFF44F4E0D}">
      <dgm:prSet phldrT="[Text]"/>
      <dgm:spPr/>
      <dgm:t>
        <a:bodyPr/>
        <a:lstStyle/>
        <a:p>
          <a:r>
            <a:rPr lang="en-US" dirty="0"/>
            <a:t>Climate change</a:t>
          </a:r>
        </a:p>
      </dgm:t>
    </dgm:pt>
    <dgm:pt modelId="{6C656AA3-65F0-4C38-9536-3603CF79C864}" type="parTrans" cxnId="{6B6BE738-5721-487E-ACCC-F84C084D8F30}">
      <dgm:prSet/>
      <dgm:spPr/>
      <dgm:t>
        <a:bodyPr/>
        <a:lstStyle/>
        <a:p>
          <a:endParaRPr lang="en-US"/>
        </a:p>
      </dgm:t>
    </dgm:pt>
    <dgm:pt modelId="{0BD8B729-FAE6-4C12-ABB8-11916CE333B4}" type="sibTrans" cxnId="{6B6BE738-5721-487E-ACCC-F84C084D8F30}">
      <dgm:prSet/>
      <dgm:spPr/>
      <dgm:t>
        <a:bodyPr/>
        <a:lstStyle/>
        <a:p>
          <a:endParaRPr lang="en-US"/>
        </a:p>
      </dgm:t>
    </dgm:pt>
    <dgm:pt modelId="{56801026-42CA-4DB3-AB4F-B7E3B0B34D14}">
      <dgm:prSet phldrT="[Text]"/>
      <dgm:spPr/>
      <dgm:t>
        <a:bodyPr/>
        <a:lstStyle/>
        <a:p>
          <a:r>
            <a:rPr lang="en-US" dirty="0"/>
            <a:t>Lung cancer</a:t>
          </a:r>
        </a:p>
      </dgm:t>
    </dgm:pt>
    <dgm:pt modelId="{9DE731F6-BF26-40DA-B009-174826A3D846}" type="parTrans" cxnId="{98248520-DB79-4E49-B288-B6CD77AD42AE}">
      <dgm:prSet/>
      <dgm:spPr/>
      <dgm:t>
        <a:bodyPr/>
        <a:lstStyle/>
        <a:p>
          <a:endParaRPr lang="en-US"/>
        </a:p>
      </dgm:t>
    </dgm:pt>
    <dgm:pt modelId="{E7595E6D-FE45-4A85-88E4-1355244FBF0D}" type="sibTrans" cxnId="{98248520-DB79-4E49-B288-B6CD77AD42AE}">
      <dgm:prSet/>
      <dgm:spPr/>
      <dgm:t>
        <a:bodyPr/>
        <a:lstStyle/>
        <a:p>
          <a:endParaRPr lang="en-US"/>
        </a:p>
      </dgm:t>
    </dgm:pt>
    <dgm:pt modelId="{4810F470-5CF0-48B6-85FE-91AF56CADDFD}">
      <dgm:prSet phldrT="[Text]"/>
      <dgm:spPr/>
      <dgm:t>
        <a:bodyPr/>
        <a:lstStyle/>
        <a:p>
          <a:r>
            <a:rPr lang="en-US" dirty="0"/>
            <a:t>Upper respiratory tract cancers</a:t>
          </a:r>
        </a:p>
      </dgm:t>
    </dgm:pt>
    <dgm:pt modelId="{64BB1CD1-3897-4D0B-B833-CE154E48B799}" type="parTrans" cxnId="{9CEE0FF4-C0D2-4461-87AF-57DB072BA30D}">
      <dgm:prSet/>
      <dgm:spPr/>
      <dgm:t>
        <a:bodyPr/>
        <a:lstStyle/>
        <a:p>
          <a:endParaRPr lang="en-US"/>
        </a:p>
      </dgm:t>
    </dgm:pt>
    <dgm:pt modelId="{ACDEDFB1-CE91-42F9-A12E-1EB71DAB7A3C}" type="sibTrans" cxnId="{9CEE0FF4-C0D2-4461-87AF-57DB072BA30D}">
      <dgm:prSet/>
      <dgm:spPr/>
      <dgm:t>
        <a:bodyPr/>
        <a:lstStyle/>
        <a:p>
          <a:endParaRPr lang="en-US"/>
        </a:p>
      </dgm:t>
    </dgm:pt>
    <dgm:pt modelId="{CF63082D-0AE8-4CBC-9202-7710B149502E}">
      <dgm:prSet phldrT="[Text]"/>
      <dgm:spPr/>
      <dgm:t>
        <a:bodyPr/>
        <a:lstStyle/>
        <a:p>
          <a:r>
            <a:rPr lang="en-US" dirty="0"/>
            <a:t>Skin cancers</a:t>
          </a:r>
        </a:p>
      </dgm:t>
    </dgm:pt>
    <dgm:pt modelId="{74D505DE-E9B6-4BCC-99B6-69A69DDE6427}" type="parTrans" cxnId="{2A8E9328-F432-4E17-A001-80B808224CD4}">
      <dgm:prSet/>
      <dgm:spPr/>
      <dgm:t>
        <a:bodyPr/>
        <a:lstStyle/>
        <a:p>
          <a:endParaRPr lang="en-US"/>
        </a:p>
      </dgm:t>
    </dgm:pt>
    <dgm:pt modelId="{55FAA1C3-1B16-41DD-A16B-6DE75508D79C}" type="sibTrans" cxnId="{2A8E9328-F432-4E17-A001-80B808224CD4}">
      <dgm:prSet/>
      <dgm:spPr/>
      <dgm:t>
        <a:bodyPr/>
        <a:lstStyle/>
        <a:p>
          <a:endParaRPr lang="en-US"/>
        </a:p>
      </dgm:t>
    </dgm:pt>
    <dgm:pt modelId="{20025A0B-2F4D-4953-A60E-9BA8E368B0C8}">
      <dgm:prSet phldrT="[Text]"/>
      <dgm:spPr/>
      <dgm:t>
        <a:bodyPr/>
        <a:lstStyle/>
        <a:p>
          <a:r>
            <a:rPr lang="en-US" dirty="0"/>
            <a:t>Gastrointestinal tract cancers</a:t>
          </a:r>
        </a:p>
      </dgm:t>
    </dgm:pt>
    <dgm:pt modelId="{8A51AD3A-20C9-4B26-AA4A-CD675324088D}" type="parTrans" cxnId="{50DFCCE7-260C-4501-BE59-D74D3B62141B}">
      <dgm:prSet/>
      <dgm:spPr/>
      <dgm:t>
        <a:bodyPr/>
        <a:lstStyle/>
        <a:p>
          <a:endParaRPr lang="en-US"/>
        </a:p>
      </dgm:t>
    </dgm:pt>
    <dgm:pt modelId="{0374AFF0-69C3-4F0C-8DFA-544731072B5C}" type="sibTrans" cxnId="{50DFCCE7-260C-4501-BE59-D74D3B62141B}">
      <dgm:prSet/>
      <dgm:spPr/>
      <dgm:t>
        <a:bodyPr/>
        <a:lstStyle/>
        <a:p>
          <a:endParaRPr lang="en-US"/>
        </a:p>
      </dgm:t>
    </dgm:pt>
    <dgm:pt modelId="{A982C416-E3AC-4D43-AE34-1059B1551D69}">
      <dgm:prSet phldrT="[Text]"/>
      <dgm:spPr>
        <a:solidFill>
          <a:srgbClr val="002060"/>
        </a:solidFill>
      </dgm:spPr>
      <dgm:t>
        <a:bodyPr/>
        <a:lstStyle/>
        <a:p>
          <a:r>
            <a:rPr lang="en-US" dirty="0"/>
            <a:t>Liver cancer</a:t>
          </a:r>
        </a:p>
      </dgm:t>
    </dgm:pt>
    <dgm:pt modelId="{EF6F63EF-AEB9-4B72-9195-243914B5140E}" type="parTrans" cxnId="{640BD9C0-CA51-4100-BB99-94EB83E7C64C}">
      <dgm:prSet/>
      <dgm:spPr>
        <a:solidFill>
          <a:srgbClr val="002060"/>
        </a:solidFill>
      </dgm:spPr>
      <dgm:t>
        <a:bodyPr/>
        <a:lstStyle/>
        <a:p>
          <a:endParaRPr lang="en-US"/>
        </a:p>
      </dgm:t>
    </dgm:pt>
    <dgm:pt modelId="{33DD0C9E-DE0A-4B4B-AFAF-A4E32529607E}" type="sibTrans" cxnId="{640BD9C0-CA51-4100-BB99-94EB83E7C64C}">
      <dgm:prSet/>
      <dgm:spPr/>
      <dgm:t>
        <a:bodyPr/>
        <a:lstStyle/>
        <a:p>
          <a:endParaRPr lang="en-US"/>
        </a:p>
      </dgm:t>
    </dgm:pt>
    <dgm:pt modelId="{9B195755-3631-4BC8-8A6A-D95D998069B3}">
      <dgm:prSet phldrT="[Text]"/>
      <dgm:spPr>
        <a:solidFill>
          <a:srgbClr val="FF0000"/>
        </a:solidFill>
      </dgm:spPr>
      <dgm:t>
        <a:bodyPr/>
        <a:lstStyle/>
        <a:p>
          <a:r>
            <a:rPr lang="en-US" dirty="0"/>
            <a:t>Oncological care, all cancers</a:t>
          </a:r>
        </a:p>
      </dgm:t>
    </dgm:pt>
    <dgm:pt modelId="{7298AC0B-E4C4-4D97-B726-5A39BCF901F6}" type="parTrans" cxnId="{CBF0BAB2-CAE2-4FB6-B4CF-CB5F8691FA70}">
      <dgm:prSet/>
      <dgm:spPr>
        <a:solidFill>
          <a:srgbClr val="FF0000"/>
        </a:solidFill>
      </dgm:spPr>
      <dgm:t>
        <a:bodyPr/>
        <a:lstStyle/>
        <a:p>
          <a:endParaRPr lang="en-US"/>
        </a:p>
      </dgm:t>
    </dgm:pt>
    <dgm:pt modelId="{D474AD2E-479C-4768-B682-5151FF3D1699}" type="sibTrans" cxnId="{CBF0BAB2-CAE2-4FB6-B4CF-CB5F8691FA70}">
      <dgm:prSet/>
      <dgm:spPr/>
      <dgm:t>
        <a:bodyPr/>
        <a:lstStyle/>
        <a:p>
          <a:endParaRPr lang="en-US"/>
        </a:p>
      </dgm:t>
    </dgm:pt>
    <dgm:pt modelId="{04E07177-F5FD-4C2A-B7B3-A874F2C7BEFD}" type="pres">
      <dgm:prSet presAssocID="{4600C680-22B8-4482-859C-D5C229BE8B6B}" presName="Name0" presStyleCnt="0">
        <dgm:presLayoutVars>
          <dgm:chMax val="1"/>
          <dgm:dir/>
          <dgm:animLvl val="ctr"/>
          <dgm:resizeHandles val="exact"/>
        </dgm:presLayoutVars>
      </dgm:prSet>
      <dgm:spPr/>
      <dgm:t>
        <a:bodyPr/>
        <a:lstStyle/>
        <a:p>
          <a:endParaRPr lang="hu-HU"/>
        </a:p>
      </dgm:t>
    </dgm:pt>
    <dgm:pt modelId="{0E2F55CE-24D2-4D13-815A-C6DA3ADC1231}" type="pres">
      <dgm:prSet presAssocID="{DAB12C94-FBFA-4F84-9362-08EFF44F4E0D}" presName="centerShape" presStyleLbl="node0" presStyleIdx="0" presStyleCnt="1" custScaleX="186936"/>
      <dgm:spPr/>
      <dgm:t>
        <a:bodyPr/>
        <a:lstStyle/>
        <a:p>
          <a:endParaRPr lang="hu-HU"/>
        </a:p>
      </dgm:t>
    </dgm:pt>
    <dgm:pt modelId="{29F0D632-F6C6-4CE1-8090-3566F85BEA51}" type="pres">
      <dgm:prSet presAssocID="{9DE731F6-BF26-40DA-B009-174826A3D846}" presName="parTrans" presStyleLbl="sibTrans2D1" presStyleIdx="0" presStyleCnt="6"/>
      <dgm:spPr/>
      <dgm:t>
        <a:bodyPr/>
        <a:lstStyle/>
        <a:p>
          <a:endParaRPr lang="hu-HU"/>
        </a:p>
      </dgm:t>
    </dgm:pt>
    <dgm:pt modelId="{52BBC5E2-039F-413A-9EB3-51B886C97224}" type="pres">
      <dgm:prSet presAssocID="{9DE731F6-BF26-40DA-B009-174826A3D846}" presName="connectorText" presStyleLbl="sibTrans2D1" presStyleIdx="0" presStyleCnt="6"/>
      <dgm:spPr/>
      <dgm:t>
        <a:bodyPr/>
        <a:lstStyle/>
        <a:p>
          <a:endParaRPr lang="hu-HU"/>
        </a:p>
      </dgm:t>
    </dgm:pt>
    <dgm:pt modelId="{D07E7827-03F2-4D07-939D-0C4F14C9B533}" type="pres">
      <dgm:prSet presAssocID="{56801026-42CA-4DB3-AB4F-B7E3B0B34D14}" presName="node" presStyleLbl="node1" presStyleIdx="0" presStyleCnt="6" custScaleX="153907">
        <dgm:presLayoutVars>
          <dgm:bulletEnabled val="1"/>
        </dgm:presLayoutVars>
      </dgm:prSet>
      <dgm:spPr/>
      <dgm:t>
        <a:bodyPr/>
        <a:lstStyle/>
        <a:p>
          <a:endParaRPr lang="hu-HU"/>
        </a:p>
      </dgm:t>
    </dgm:pt>
    <dgm:pt modelId="{3DC45F9B-7617-4C8F-83F7-A59CBB60F749}" type="pres">
      <dgm:prSet presAssocID="{64BB1CD1-3897-4D0B-B833-CE154E48B799}" presName="parTrans" presStyleLbl="sibTrans2D1" presStyleIdx="1" presStyleCnt="6"/>
      <dgm:spPr/>
      <dgm:t>
        <a:bodyPr/>
        <a:lstStyle/>
        <a:p>
          <a:endParaRPr lang="hu-HU"/>
        </a:p>
      </dgm:t>
    </dgm:pt>
    <dgm:pt modelId="{18D945AE-E856-4BE5-B7EE-78EEE433D874}" type="pres">
      <dgm:prSet presAssocID="{64BB1CD1-3897-4D0B-B833-CE154E48B799}" presName="connectorText" presStyleLbl="sibTrans2D1" presStyleIdx="1" presStyleCnt="6"/>
      <dgm:spPr/>
      <dgm:t>
        <a:bodyPr/>
        <a:lstStyle/>
        <a:p>
          <a:endParaRPr lang="hu-HU"/>
        </a:p>
      </dgm:t>
    </dgm:pt>
    <dgm:pt modelId="{2BAF30CB-1EAA-4A4C-B270-57B9F2204063}" type="pres">
      <dgm:prSet presAssocID="{4810F470-5CF0-48B6-85FE-91AF56CADDFD}" presName="node" presStyleLbl="node1" presStyleIdx="1" presStyleCnt="6" custScaleX="157345" custRadScaleRad="170834" custRadScaleInc="31307">
        <dgm:presLayoutVars>
          <dgm:bulletEnabled val="1"/>
        </dgm:presLayoutVars>
      </dgm:prSet>
      <dgm:spPr/>
      <dgm:t>
        <a:bodyPr/>
        <a:lstStyle/>
        <a:p>
          <a:endParaRPr lang="hu-HU"/>
        </a:p>
      </dgm:t>
    </dgm:pt>
    <dgm:pt modelId="{78413072-BAA4-4875-A9FB-CBB1547A0364}" type="pres">
      <dgm:prSet presAssocID="{74D505DE-E9B6-4BCC-99B6-69A69DDE6427}" presName="parTrans" presStyleLbl="sibTrans2D1" presStyleIdx="2" presStyleCnt="6" custAng="864347" custScaleX="113022"/>
      <dgm:spPr/>
      <dgm:t>
        <a:bodyPr/>
        <a:lstStyle/>
        <a:p>
          <a:endParaRPr lang="hu-HU"/>
        </a:p>
      </dgm:t>
    </dgm:pt>
    <dgm:pt modelId="{3A009479-9DFB-416D-930D-D2583E002CB3}" type="pres">
      <dgm:prSet presAssocID="{74D505DE-E9B6-4BCC-99B6-69A69DDE6427}" presName="connectorText" presStyleLbl="sibTrans2D1" presStyleIdx="2" presStyleCnt="6"/>
      <dgm:spPr/>
      <dgm:t>
        <a:bodyPr/>
        <a:lstStyle/>
        <a:p>
          <a:endParaRPr lang="hu-HU"/>
        </a:p>
      </dgm:t>
    </dgm:pt>
    <dgm:pt modelId="{1C5C6C7A-806C-420F-A240-D395C1E1E53B}" type="pres">
      <dgm:prSet presAssocID="{CF63082D-0AE8-4CBC-9202-7710B149502E}" presName="node" presStyleLbl="node1" presStyleIdx="2" presStyleCnt="6" custScaleX="166614" custRadScaleRad="168789" custRadScaleInc="-40766">
        <dgm:presLayoutVars>
          <dgm:bulletEnabled val="1"/>
        </dgm:presLayoutVars>
      </dgm:prSet>
      <dgm:spPr/>
      <dgm:t>
        <a:bodyPr/>
        <a:lstStyle/>
        <a:p>
          <a:endParaRPr lang="hu-HU"/>
        </a:p>
      </dgm:t>
    </dgm:pt>
    <dgm:pt modelId="{73C20CA9-2787-457E-912F-59B6887A7C82}" type="pres">
      <dgm:prSet presAssocID="{7298AC0B-E4C4-4D97-B726-5A39BCF901F6}" presName="parTrans" presStyleLbl="sibTrans2D1" presStyleIdx="3" presStyleCnt="6" custScaleX="110136"/>
      <dgm:spPr/>
      <dgm:t>
        <a:bodyPr/>
        <a:lstStyle/>
        <a:p>
          <a:endParaRPr lang="hu-HU"/>
        </a:p>
      </dgm:t>
    </dgm:pt>
    <dgm:pt modelId="{05CA9EBA-9615-485A-A150-CA6FE2F8DA42}" type="pres">
      <dgm:prSet presAssocID="{7298AC0B-E4C4-4D97-B726-5A39BCF901F6}" presName="connectorText" presStyleLbl="sibTrans2D1" presStyleIdx="3" presStyleCnt="6"/>
      <dgm:spPr/>
      <dgm:t>
        <a:bodyPr/>
        <a:lstStyle/>
        <a:p>
          <a:endParaRPr lang="hu-HU"/>
        </a:p>
      </dgm:t>
    </dgm:pt>
    <dgm:pt modelId="{64E907AB-90FB-4011-A5A9-5D8D2E9234EF}" type="pres">
      <dgm:prSet presAssocID="{9B195755-3631-4BC8-8A6A-D95D998069B3}" presName="node" presStyleLbl="node1" presStyleIdx="3" presStyleCnt="6" custScaleX="174163">
        <dgm:presLayoutVars>
          <dgm:bulletEnabled val="1"/>
        </dgm:presLayoutVars>
      </dgm:prSet>
      <dgm:spPr/>
      <dgm:t>
        <a:bodyPr/>
        <a:lstStyle/>
        <a:p>
          <a:endParaRPr lang="hu-HU"/>
        </a:p>
      </dgm:t>
    </dgm:pt>
    <dgm:pt modelId="{56E1BB1C-21CF-476D-A51F-C1A2FCD59DED}" type="pres">
      <dgm:prSet presAssocID="{8A51AD3A-20C9-4B26-AA4A-CD675324088D}" presName="parTrans" presStyleLbl="sibTrans2D1" presStyleIdx="4" presStyleCnt="6" custScaleX="126497"/>
      <dgm:spPr/>
      <dgm:t>
        <a:bodyPr/>
        <a:lstStyle/>
        <a:p>
          <a:endParaRPr lang="hu-HU"/>
        </a:p>
      </dgm:t>
    </dgm:pt>
    <dgm:pt modelId="{92A94A56-EA4B-41D4-8616-300E2DBFC55C}" type="pres">
      <dgm:prSet presAssocID="{8A51AD3A-20C9-4B26-AA4A-CD675324088D}" presName="connectorText" presStyleLbl="sibTrans2D1" presStyleIdx="4" presStyleCnt="6"/>
      <dgm:spPr/>
      <dgm:t>
        <a:bodyPr/>
        <a:lstStyle/>
        <a:p>
          <a:endParaRPr lang="hu-HU"/>
        </a:p>
      </dgm:t>
    </dgm:pt>
    <dgm:pt modelId="{A6DE8D06-19D9-4C4C-854F-28FD7CC72578}" type="pres">
      <dgm:prSet presAssocID="{20025A0B-2F4D-4953-A60E-9BA8E368B0C8}" presName="node" presStyleLbl="node1" presStyleIdx="4" presStyleCnt="6" custScaleX="166025" custRadScaleRad="169122" custRadScaleInc="48504">
        <dgm:presLayoutVars>
          <dgm:bulletEnabled val="1"/>
        </dgm:presLayoutVars>
      </dgm:prSet>
      <dgm:spPr/>
      <dgm:t>
        <a:bodyPr/>
        <a:lstStyle/>
        <a:p>
          <a:endParaRPr lang="hu-HU"/>
        </a:p>
      </dgm:t>
    </dgm:pt>
    <dgm:pt modelId="{6A7021BB-50BF-41EA-ACDD-A1063B3BE2B1}" type="pres">
      <dgm:prSet presAssocID="{EF6F63EF-AEB9-4B72-9195-243914B5140E}" presName="parTrans" presStyleLbl="sibTrans2D1" presStyleIdx="5" presStyleCnt="6"/>
      <dgm:spPr/>
      <dgm:t>
        <a:bodyPr/>
        <a:lstStyle/>
        <a:p>
          <a:endParaRPr lang="hu-HU"/>
        </a:p>
      </dgm:t>
    </dgm:pt>
    <dgm:pt modelId="{0C1009A0-747C-4473-8FC1-FA998695B0FB}" type="pres">
      <dgm:prSet presAssocID="{EF6F63EF-AEB9-4B72-9195-243914B5140E}" presName="connectorText" presStyleLbl="sibTrans2D1" presStyleIdx="5" presStyleCnt="6"/>
      <dgm:spPr/>
      <dgm:t>
        <a:bodyPr/>
        <a:lstStyle/>
        <a:p>
          <a:endParaRPr lang="hu-HU"/>
        </a:p>
      </dgm:t>
    </dgm:pt>
    <dgm:pt modelId="{6A1D186B-D82E-4042-8D00-4377DF1AEF2D}" type="pres">
      <dgm:prSet presAssocID="{A982C416-E3AC-4D43-AE34-1059B1551D69}" presName="node" presStyleLbl="node1" presStyleIdx="5" presStyleCnt="6" custScaleX="139785" custRadScaleRad="160159" custRadScaleInc="-21073">
        <dgm:presLayoutVars>
          <dgm:bulletEnabled val="1"/>
        </dgm:presLayoutVars>
      </dgm:prSet>
      <dgm:spPr/>
      <dgm:t>
        <a:bodyPr/>
        <a:lstStyle/>
        <a:p>
          <a:endParaRPr lang="hu-HU"/>
        </a:p>
      </dgm:t>
    </dgm:pt>
  </dgm:ptLst>
  <dgm:cxnLst>
    <dgm:cxn modelId="{9CEE0FF4-C0D2-4461-87AF-57DB072BA30D}" srcId="{DAB12C94-FBFA-4F84-9362-08EFF44F4E0D}" destId="{4810F470-5CF0-48B6-85FE-91AF56CADDFD}" srcOrd="1" destOrd="0" parTransId="{64BB1CD1-3897-4D0B-B833-CE154E48B799}" sibTransId="{ACDEDFB1-CE91-42F9-A12E-1EB71DAB7A3C}"/>
    <dgm:cxn modelId="{6C4483B8-73F4-4E90-8812-69703F1FC87E}" type="presOf" srcId="{EF6F63EF-AEB9-4B72-9195-243914B5140E}" destId="{6A7021BB-50BF-41EA-ACDD-A1063B3BE2B1}" srcOrd="0" destOrd="0" presId="urn:microsoft.com/office/officeart/2005/8/layout/radial5"/>
    <dgm:cxn modelId="{A39558E9-6E88-4C44-B3D2-B44192BE92C3}" type="presOf" srcId="{56801026-42CA-4DB3-AB4F-B7E3B0B34D14}" destId="{D07E7827-03F2-4D07-939D-0C4F14C9B533}" srcOrd="0" destOrd="0" presId="urn:microsoft.com/office/officeart/2005/8/layout/radial5"/>
    <dgm:cxn modelId="{CBF0BAB2-CAE2-4FB6-B4CF-CB5F8691FA70}" srcId="{DAB12C94-FBFA-4F84-9362-08EFF44F4E0D}" destId="{9B195755-3631-4BC8-8A6A-D95D998069B3}" srcOrd="3" destOrd="0" parTransId="{7298AC0B-E4C4-4D97-B726-5A39BCF901F6}" sibTransId="{D474AD2E-479C-4768-B682-5151FF3D1699}"/>
    <dgm:cxn modelId="{FA3FCD94-7FC1-4D14-A42A-74FA0F223BD4}" type="presOf" srcId="{20025A0B-2F4D-4953-A60E-9BA8E368B0C8}" destId="{A6DE8D06-19D9-4C4C-854F-28FD7CC72578}" srcOrd="0" destOrd="0" presId="urn:microsoft.com/office/officeart/2005/8/layout/radial5"/>
    <dgm:cxn modelId="{71E83A00-1603-425B-8F62-C313F2334891}" type="presOf" srcId="{8A51AD3A-20C9-4B26-AA4A-CD675324088D}" destId="{56E1BB1C-21CF-476D-A51F-C1A2FCD59DED}" srcOrd="0" destOrd="0" presId="urn:microsoft.com/office/officeart/2005/8/layout/radial5"/>
    <dgm:cxn modelId="{421C6D53-5AFF-4603-BAFA-0D003EA41744}" type="presOf" srcId="{7298AC0B-E4C4-4D97-B726-5A39BCF901F6}" destId="{05CA9EBA-9615-485A-A150-CA6FE2F8DA42}" srcOrd="1" destOrd="0" presId="urn:microsoft.com/office/officeart/2005/8/layout/radial5"/>
    <dgm:cxn modelId="{640BD9C0-CA51-4100-BB99-94EB83E7C64C}" srcId="{DAB12C94-FBFA-4F84-9362-08EFF44F4E0D}" destId="{A982C416-E3AC-4D43-AE34-1059B1551D69}" srcOrd="5" destOrd="0" parTransId="{EF6F63EF-AEB9-4B72-9195-243914B5140E}" sibTransId="{33DD0C9E-DE0A-4B4B-AFAF-A4E32529607E}"/>
    <dgm:cxn modelId="{6DFD7722-3153-4E2E-ABCB-8A022C1156C9}" type="presOf" srcId="{A982C416-E3AC-4D43-AE34-1059B1551D69}" destId="{6A1D186B-D82E-4042-8D00-4377DF1AEF2D}" srcOrd="0" destOrd="0" presId="urn:microsoft.com/office/officeart/2005/8/layout/radial5"/>
    <dgm:cxn modelId="{C66A69B0-FB1C-4152-88D6-204EE90A1E97}" type="presOf" srcId="{64BB1CD1-3897-4D0B-B833-CE154E48B799}" destId="{18D945AE-E856-4BE5-B7EE-78EEE433D874}" srcOrd="1" destOrd="0" presId="urn:microsoft.com/office/officeart/2005/8/layout/radial5"/>
    <dgm:cxn modelId="{DE428572-2104-4CB5-99C0-D712EDDF07D1}" type="presOf" srcId="{74D505DE-E9B6-4BCC-99B6-69A69DDE6427}" destId="{78413072-BAA4-4875-A9FB-CBB1547A0364}" srcOrd="0" destOrd="0" presId="urn:microsoft.com/office/officeart/2005/8/layout/radial5"/>
    <dgm:cxn modelId="{9BEE69DA-4D85-4FB6-838F-5474229DDD5A}" type="presOf" srcId="{8A51AD3A-20C9-4B26-AA4A-CD675324088D}" destId="{92A94A56-EA4B-41D4-8616-300E2DBFC55C}" srcOrd="1" destOrd="0" presId="urn:microsoft.com/office/officeart/2005/8/layout/radial5"/>
    <dgm:cxn modelId="{CAD78A33-5EF2-41F9-B9FF-BDC63469837E}" type="presOf" srcId="{9DE731F6-BF26-40DA-B009-174826A3D846}" destId="{29F0D632-F6C6-4CE1-8090-3566F85BEA51}" srcOrd="0" destOrd="0" presId="urn:microsoft.com/office/officeart/2005/8/layout/radial5"/>
    <dgm:cxn modelId="{9D6C3877-7C31-4E06-9E66-6B1FC3CDB785}" type="presOf" srcId="{EF6F63EF-AEB9-4B72-9195-243914B5140E}" destId="{0C1009A0-747C-4473-8FC1-FA998695B0FB}" srcOrd="1" destOrd="0" presId="urn:microsoft.com/office/officeart/2005/8/layout/radial5"/>
    <dgm:cxn modelId="{D4FD5289-18A3-45D3-A492-B4C434BB1482}" type="presOf" srcId="{DAB12C94-FBFA-4F84-9362-08EFF44F4E0D}" destId="{0E2F55CE-24D2-4D13-815A-C6DA3ADC1231}" srcOrd="0" destOrd="0" presId="urn:microsoft.com/office/officeart/2005/8/layout/radial5"/>
    <dgm:cxn modelId="{4EAC06CD-21AF-4425-A057-31B1AF7D0256}" type="presOf" srcId="{9B195755-3631-4BC8-8A6A-D95D998069B3}" destId="{64E907AB-90FB-4011-A5A9-5D8D2E9234EF}" srcOrd="0" destOrd="0" presId="urn:microsoft.com/office/officeart/2005/8/layout/radial5"/>
    <dgm:cxn modelId="{50DFCCE7-260C-4501-BE59-D74D3B62141B}" srcId="{DAB12C94-FBFA-4F84-9362-08EFF44F4E0D}" destId="{20025A0B-2F4D-4953-A60E-9BA8E368B0C8}" srcOrd="4" destOrd="0" parTransId="{8A51AD3A-20C9-4B26-AA4A-CD675324088D}" sibTransId="{0374AFF0-69C3-4F0C-8DFA-544731072B5C}"/>
    <dgm:cxn modelId="{CD44B6D7-32AE-4A39-9793-7A2F403AF0FE}" type="presOf" srcId="{64BB1CD1-3897-4D0B-B833-CE154E48B799}" destId="{3DC45F9B-7617-4C8F-83F7-A59CBB60F749}" srcOrd="0" destOrd="0" presId="urn:microsoft.com/office/officeart/2005/8/layout/radial5"/>
    <dgm:cxn modelId="{6B6BE738-5721-487E-ACCC-F84C084D8F30}" srcId="{4600C680-22B8-4482-859C-D5C229BE8B6B}" destId="{DAB12C94-FBFA-4F84-9362-08EFF44F4E0D}" srcOrd="0" destOrd="0" parTransId="{6C656AA3-65F0-4C38-9536-3603CF79C864}" sibTransId="{0BD8B729-FAE6-4C12-ABB8-11916CE333B4}"/>
    <dgm:cxn modelId="{98248520-DB79-4E49-B288-B6CD77AD42AE}" srcId="{DAB12C94-FBFA-4F84-9362-08EFF44F4E0D}" destId="{56801026-42CA-4DB3-AB4F-B7E3B0B34D14}" srcOrd="0" destOrd="0" parTransId="{9DE731F6-BF26-40DA-B009-174826A3D846}" sibTransId="{E7595E6D-FE45-4A85-88E4-1355244FBF0D}"/>
    <dgm:cxn modelId="{034E290A-BE5D-4BDF-A973-B76A7AF06EC8}" type="presOf" srcId="{9DE731F6-BF26-40DA-B009-174826A3D846}" destId="{52BBC5E2-039F-413A-9EB3-51B886C97224}" srcOrd="1" destOrd="0" presId="urn:microsoft.com/office/officeart/2005/8/layout/radial5"/>
    <dgm:cxn modelId="{E7EAEF65-E22D-44E8-8B10-58886A266D4E}" type="presOf" srcId="{7298AC0B-E4C4-4D97-B726-5A39BCF901F6}" destId="{73C20CA9-2787-457E-912F-59B6887A7C82}" srcOrd="0" destOrd="0" presId="urn:microsoft.com/office/officeart/2005/8/layout/radial5"/>
    <dgm:cxn modelId="{F6E7474E-9A08-44D8-B548-5D276C98A9B8}" type="presOf" srcId="{74D505DE-E9B6-4BCC-99B6-69A69DDE6427}" destId="{3A009479-9DFB-416D-930D-D2583E002CB3}" srcOrd="1" destOrd="0" presId="urn:microsoft.com/office/officeart/2005/8/layout/radial5"/>
    <dgm:cxn modelId="{850B4043-F69C-4E7D-BB33-B8FE7C5F87EA}" type="presOf" srcId="{4600C680-22B8-4482-859C-D5C229BE8B6B}" destId="{04E07177-F5FD-4C2A-B7B3-A874F2C7BEFD}" srcOrd="0" destOrd="0" presId="urn:microsoft.com/office/officeart/2005/8/layout/radial5"/>
    <dgm:cxn modelId="{2A8E9328-F432-4E17-A001-80B808224CD4}" srcId="{DAB12C94-FBFA-4F84-9362-08EFF44F4E0D}" destId="{CF63082D-0AE8-4CBC-9202-7710B149502E}" srcOrd="2" destOrd="0" parTransId="{74D505DE-E9B6-4BCC-99B6-69A69DDE6427}" sibTransId="{55FAA1C3-1B16-41DD-A16B-6DE75508D79C}"/>
    <dgm:cxn modelId="{12261EF5-C0EA-434C-8CDB-613E521554C6}" type="presOf" srcId="{4810F470-5CF0-48B6-85FE-91AF56CADDFD}" destId="{2BAF30CB-1EAA-4A4C-B270-57B9F2204063}" srcOrd="0" destOrd="0" presId="urn:microsoft.com/office/officeart/2005/8/layout/radial5"/>
    <dgm:cxn modelId="{07C98E37-B362-45FE-B77D-BBCF3D2ADD45}" type="presOf" srcId="{CF63082D-0AE8-4CBC-9202-7710B149502E}" destId="{1C5C6C7A-806C-420F-A240-D395C1E1E53B}" srcOrd="0" destOrd="0" presId="urn:microsoft.com/office/officeart/2005/8/layout/radial5"/>
    <dgm:cxn modelId="{A4055CA6-A2A1-40DF-BA30-73EB0185D784}" type="presParOf" srcId="{04E07177-F5FD-4C2A-B7B3-A874F2C7BEFD}" destId="{0E2F55CE-24D2-4D13-815A-C6DA3ADC1231}" srcOrd="0" destOrd="0" presId="urn:microsoft.com/office/officeart/2005/8/layout/radial5"/>
    <dgm:cxn modelId="{3533DCDA-B448-4C51-B6AF-E9BBFE3C6289}" type="presParOf" srcId="{04E07177-F5FD-4C2A-B7B3-A874F2C7BEFD}" destId="{29F0D632-F6C6-4CE1-8090-3566F85BEA51}" srcOrd="1" destOrd="0" presId="urn:microsoft.com/office/officeart/2005/8/layout/radial5"/>
    <dgm:cxn modelId="{DB7B7455-D5EC-4963-909E-8A32EA95D65F}" type="presParOf" srcId="{29F0D632-F6C6-4CE1-8090-3566F85BEA51}" destId="{52BBC5E2-039F-413A-9EB3-51B886C97224}" srcOrd="0" destOrd="0" presId="urn:microsoft.com/office/officeart/2005/8/layout/radial5"/>
    <dgm:cxn modelId="{5BABA7F2-A25A-4D33-8B7C-A32EBB2CBBCC}" type="presParOf" srcId="{04E07177-F5FD-4C2A-B7B3-A874F2C7BEFD}" destId="{D07E7827-03F2-4D07-939D-0C4F14C9B533}" srcOrd="2" destOrd="0" presId="urn:microsoft.com/office/officeart/2005/8/layout/radial5"/>
    <dgm:cxn modelId="{1F84AF6B-CCD1-4C9D-A127-63B2ED468C14}" type="presParOf" srcId="{04E07177-F5FD-4C2A-B7B3-A874F2C7BEFD}" destId="{3DC45F9B-7617-4C8F-83F7-A59CBB60F749}" srcOrd="3" destOrd="0" presId="urn:microsoft.com/office/officeart/2005/8/layout/radial5"/>
    <dgm:cxn modelId="{F2C9A048-189C-49F2-9570-CCBA51803737}" type="presParOf" srcId="{3DC45F9B-7617-4C8F-83F7-A59CBB60F749}" destId="{18D945AE-E856-4BE5-B7EE-78EEE433D874}" srcOrd="0" destOrd="0" presId="urn:microsoft.com/office/officeart/2005/8/layout/radial5"/>
    <dgm:cxn modelId="{FFAE1B74-3130-45D5-8668-DF6E4E9361C6}" type="presParOf" srcId="{04E07177-F5FD-4C2A-B7B3-A874F2C7BEFD}" destId="{2BAF30CB-1EAA-4A4C-B270-57B9F2204063}" srcOrd="4" destOrd="0" presId="urn:microsoft.com/office/officeart/2005/8/layout/radial5"/>
    <dgm:cxn modelId="{431B236D-C5A5-40EB-865F-B4C7875BB7ED}" type="presParOf" srcId="{04E07177-F5FD-4C2A-B7B3-A874F2C7BEFD}" destId="{78413072-BAA4-4875-A9FB-CBB1547A0364}" srcOrd="5" destOrd="0" presId="urn:microsoft.com/office/officeart/2005/8/layout/radial5"/>
    <dgm:cxn modelId="{1331BD64-6334-456B-9276-7467452CBDFA}" type="presParOf" srcId="{78413072-BAA4-4875-A9FB-CBB1547A0364}" destId="{3A009479-9DFB-416D-930D-D2583E002CB3}" srcOrd="0" destOrd="0" presId="urn:microsoft.com/office/officeart/2005/8/layout/radial5"/>
    <dgm:cxn modelId="{0AEA2911-DA37-4AB0-B2FA-BF6952D11BA4}" type="presParOf" srcId="{04E07177-F5FD-4C2A-B7B3-A874F2C7BEFD}" destId="{1C5C6C7A-806C-420F-A240-D395C1E1E53B}" srcOrd="6" destOrd="0" presId="urn:microsoft.com/office/officeart/2005/8/layout/radial5"/>
    <dgm:cxn modelId="{F0AF8AF9-729F-4170-B70C-9820B71E2EBB}" type="presParOf" srcId="{04E07177-F5FD-4C2A-B7B3-A874F2C7BEFD}" destId="{73C20CA9-2787-457E-912F-59B6887A7C82}" srcOrd="7" destOrd="0" presId="urn:microsoft.com/office/officeart/2005/8/layout/radial5"/>
    <dgm:cxn modelId="{0D36BE8E-559D-4AF2-BFD4-1150C2AC109E}" type="presParOf" srcId="{73C20CA9-2787-457E-912F-59B6887A7C82}" destId="{05CA9EBA-9615-485A-A150-CA6FE2F8DA42}" srcOrd="0" destOrd="0" presId="urn:microsoft.com/office/officeart/2005/8/layout/radial5"/>
    <dgm:cxn modelId="{51034F52-9F6E-40F5-A402-B72DDBAB4EBF}" type="presParOf" srcId="{04E07177-F5FD-4C2A-B7B3-A874F2C7BEFD}" destId="{64E907AB-90FB-4011-A5A9-5D8D2E9234EF}" srcOrd="8" destOrd="0" presId="urn:microsoft.com/office/officeart/2005/8/layout/radial5"/>
    <dgm:cxn modelId="{2267DCFE-96AA-4CF2-BF72-369D8F80574D}" type="presParOf" srcId="{04E07177-F5FD-4C2A-B7B3-A874F2C7BEFD}" destId="{56E1BB1C-21CF-476D-A51F-C1A2FCD59DED}" srcOrd="9" destOrd="0" presId="urn:microsoft.com/office/officeart/2005/8/layout/radial5"/>
    <dgm:cxn modelId="{660616A0-DC56-40FD-A314-27077D4BF0CB}" type="presParOf" srcId="{56E1BB1C-21CF-476D-A51F-C1A2FCD59DED}" destId="{92A94A56-EA4B-41D4-8616-300E2DBFC55C}" srcOrd="0" destOrd="0" presId="urn:microsoft.com/office/officeart/2005/8/layout/radial5"/>
    <dgm:cxn modelId="{F16023F5-06B8-46CF-BDE8-99D7313560E3}" type="presParOf" srcId="{04E07177-F5FD-4C2A-B7B3-A874F2C7BEFD}" destId="{A6DE8D06-19D9-4C4C-854F-28FD7CC72578}" srcOrd="10" destOrd="0" presId="urn:microsoft.com/office/officeart/2005/8/layout/radial5"/>
    <dgm:cxn modelId="{6BEA1FBF-2126-44C9-BE19-AE73802CD1C7}" type="presParOf" srcId="{04E07177-F5FD-4C2A-B7B3-A874F2C7BEFD}" destId="{6A7021BB-50BF-41EA-ACDD-A1063B3BE2B1}" srcOrd="11" destOrd="0" presId="urn:microsoft.com/office/officeart/2005/8/layout/radial5"/>
    <dgm:cxn modelId="{52580C52-762F-4F64-857D-44F2CE5CFDD1}" type="presParOf" srcId="{6A7021BB-50BF-41EA-ACDD-A1063B3BE2B1}" destId="{0C1009A0-747C-4473-8FC1-FA998695B0FB}" srcOrd="0" destOrd="0" presId="urn:microsoft.com/office/officeart/2005/8/layout/radial5"/>
    <dgm:cxn modelId="{8DE6E688-620F-4467-BA75-4C4A273D8F5B}" type="presParOf" srcId="{04E07177-F5FD-4C2A-B7B3-A874F2C7BEFD}" destId="{6A1D186B-D82E-4042-8D00-4377DF1AEF2D}"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88E624-254E-476A-B4ED-53EF5CAFA9DF}">
      <dsp:nvSpPr>
        <dsp:cNvPr id="0" name=""/>
        <dsp:cNvSpPr/>
      </dsp:nvSpPr>
      <dsp:spPr>
        <a:xfrm>
          <a:off x="3558701" y="2552241"/>
          <a:ext cx="1890631" cy="1890631"/>
        </a:xfrm>
        <a:prstGeom prst="ellipse">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US" sz="3600" kern="1200" dirty="0"/>
            <a:t>Cancer</a:t>
          </a:r>
        </a:p>
      </dsp:txBody>
      <dsp:txXfrm>
        <a:off x="3835577" y="2829117"/>
        <a:ext cx="1336879" cy="1336879"/>
      </dsp:txXfrm>
    </dsp:sp>
    <dsp:sp modelId="{ED5C492B-BAC2-449E-B20E-BE0C60419AC9}">
      <dsp:nvSpPr>
        <dsp:cNvPr id="0" name=""/>
        <dsp:cNvSpPr/>
      </dsp:nvSpPr>
      <dsp:spPr>
        <a:xfrm rot="10800000">
          <a:off x="1726030" y="322814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A363BD4-7C6A-4504-A2E6-4076AAB43C37}">
      <dsp:nvSpPr>
        <dsp:cNvPr id="0" name=""/>
        <dsp:cNvSpPr/>
      </dsp:nvSpPr>
      <dsp:spPr>
        <a:xfrm>
          <a:off x="827980" y="2779117"/>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kern="1200" dirty="0">
              <a:effectLst/>
              <a:latin typeface="Calibri" panose="020F0502020204030204" pitchFamily="34" charset="0"/>
              <a:ea typeface="Calibri" panose="020F0502020204030204" pitchFamily="34" charset="0"/>
              <a:cs typeface="Times New Roman" panose="02020603050405020304" pitchFamily="18" charset="0"/>
            </a:rPr>
            <a:t>Air pollution</a:t>
          </a:r>
          <a:endParaRPr lang="en-US" sz="2400" kern="1200" dirty="0"/>
        </a:p>
      </dsp:txBody>
      <dsp:txXfrm>
        <a:off x="870065" y="2821202"/>
        <a:ext cx="1711930" cy="1352710"/>
      </dsp:txXfrm>
    </dsp:sp>
    <dsp:sp modelId="{13B5C141-57C2-428D-9666-0164D69F4BA4}">
      <dsp:nvSpPr>
        <dsp:cNvPr id="0" name=""/>
        <dsp:cNvSpPr/>
      </dsp:nvSpPr>
      <dsp:spPr>
        <a:xfrm rot="13500000">
          <a:off x="2286057" y="1876119"/>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0DE768D-BC0F-4F6C-A3E8-59D34F7CA0C2}">
      <dsp:nvSpPr>
        <dsp:cNvPr id="0" name=""/>
        <dsp:cNvSpPr/>
      </dsp:nvSpPr>
      <dsp:spPr>
        <a:xfrm>
          <a:off x="1641634" y="814784"/>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kern="1200" dirty="0">
              <a:effectLst/>
              <a:latin typeface="Calibri" panose="020F0502020204030204" pitchFamily="34" charset="0"/>
              <a:ea typeface="Calibri" panose="020F0502020204030204" pitchFamily="34" charset="0"/>
              <a:cs typeface="Times New Roman" panose="02020603050405020304" pitchFamily="18" charset="0"/>
            </a:rPr>
            <a:t>Exposure to UV radiation</a:t>
          </a:r>
          <a:endParaRPr lang="en-US" sz="2400" kern="1200" dirty="0"/>
        </a:p>
      </dsp:txBody>
      <dsp:txXfrm>
        <a:off x="1683719" y="856869"/>
        <a:ext cx="1711930" cy="1352710"/>
      </dsp:txXfrm>
    </dsp:sp>
    <dsp:sp modelId="{FE0C4755-71A4-4029-A7CF-C37C972860A6}">
      <dsp:nvSpPr>
        <dsp:cNvPr id="0" name=""/>
        <dsp:cNvSpPr/>
      </dsp:nvSpPr>
      <dsp:spPr>
        <a:xfrm rot="16200000">
          <a:off x="3638080" y="131609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DA9130-D663-4E9F-A359-BF4821C8F7DE}">
      <dsp:nvSpPr>
        <dsp:cNvPr id="0" name=""/>
        <dsp:cNvSpPr/>
      </dsp:nvSpPr>
      <dsp:spPr>
        <a:xfrm>
          <a:off x="3605967" y="1130"/>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kern="1200" dirty="0">
              <a:effectLst/>
              <a:latin typeface="Calibri" panose="020F0502020204030204" pitchFamily="34" charset="0"/>
              <a:ea typeface="Calibri" panose="020F0502020204030204" pitchFamily="34" charset="0"/>
              <a:cs typeface="Times New Roman" panose="02020603050405020304" pitchFamily="18" charset="0"/>
            </a:rPr>
            <a:t>Disruptions in food and water supply</a:t>
          </a:r>
          <a:endParaRPr lang="en-US" sz="2400" kern="1200" dirty="0"/>
        </a:p>
      </dsp:txBody>
      <dsp:txXfrm>
        <a:off x="3648052" y="43215"/>
        <a:ext cx="1711930" cy="1352710"/>
      </dsp:txXfrm>
    </dsp:sp>
    <dsp:sp modelId="{77B31EA5-DB0F-42D3-9D57-0898ACCC3D8A}">
      <dsp:nvSpPr>
        <dsp:cNvPr id="0" name=""/>
        <dsp:cNvSpPr/>
      </dsp:nvSpPr>
      <dsp:spPr>
        <a:xfrm rot="18900000">
          <a:off x="4990103" y="1876119"/>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E1F8496-749F-47E5-8F80-514607FCD1FF}">
      <dsp:nvSpPr>
        <dsp:cNvPr id="0" name=""/>
        <dsp:cNvSpPr/>
      </dsp:nvSpPr>
      <dsp:spPr>
        <a:xfrm>
          <a:off x="5570300" y="814784"/>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kern="1200" dirty="0">
              <a:effectLst/>
              <a:latin typeface="Calibri" panose="020F0502020204030204" pitchFamily="34" charset="0"/>
              <a:ea typeface="Calibri" panose="020F0502020204030204" pitchFamily="34" charset="0"/>
              <a:cs typeface="Times New Roman" panose="02020603050405020304" pitchFamily="18" charset="0"/>
            </a:rPr>
            <a:t>Exposure to industrial toxicants</a:t>
          </a:r>
          <a:endParaRPr lang="en-US" sz="2400" kern="1200" dirty="0"/>
        </a:p>
      </dsp:txBody>
      <dsp:txXfrm>
        <a:off x="5612385" y="856869"/>
        <a:ext cx="1711930" cy="1352710"/>
      </dsp:txXfrm>
    </dsp:sp>
    <dsp:sp modelId="{DBD36A48-C397-4D0A-A1A8-2688E1887E45}">
      <dsp:nvSpPr>
        <dsp:cNvPr id="0" name=""/>
        <dsp:cNvSpPr/>
      </dsp:nvSpPr>
      <dsp:spPr>
        <a:xfrm>
          <a:off x="5550130" y="322814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0FCDD8-329C-494D-8B6F-A4CA0FDE55F5}">
      <dsp:nvSpPr>
        <dsp:cNvPr id="0" name=""/>
        <dsp:cNvSpPr/>
      </dsp:nvSpPr>
      <dsp:spPr>
        <a:xfrm>
          <a:off x="6383954" y="2779117"/>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kern="1200" dirty="0">
              <a:effectLst/>
              <a:latin typeface="Calibri" panose="020F0502020204030204" pitchFamily="34" charset="0"/>
              <a:ea typeface="Calibri" panose="020F0502020204030204" pitchFamily="34" charset="0"/>
              <a:cs typeface="Times New Roman" panose="02020603050405020304" pitchFamily="18" charset="0"/>
            </a:rPr>
            <a:t>Infectious causes of cancer</a:t>
          </a:r>
          <a:endParaRPr lang="en-US" sz="2400" kern="1200" dirty="0"/>
        </a:p>
      </dsp:txBody>
      <dsp:txXfrm>
        <a:off x="6426039" y="2821202"/>
        <a:ext cx="1711930" cy="1352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F55CE-24D2-4D13-815A-C6DA3ADC1231}">
      <dsp:nvSpPr>
        <dsp:cNvPr id="0" name=""/>
        <dsp:cNvSpPr/>
      </dsp:nvSpPr>
      <dsp:spPr>
        <a:xfrm>
          <a:off x="3809558" y="1655294"/>
          <a:ext cx="2207205" cy="118072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dirty="0"/>
            <a:t>Climate change</a:t>
          </a:r>
        </a:p>
      </dsp:txBody>
      <dsp:txXfrm>
        <a:off x="4132796" y="1828207"/>
        <a:ext cx="1560729" cy="834901"/>
      </dsp:txXfrm>
    </dsp:sp>
    <dsp:sp modelId="{29F0D632-F6C6-4CE1-8090-3566F85BEA51}">
      <dsp:nvSpPr>
        <dsp:cNvPr id="0" name=""/>
        <dsp:cNvSpPr/>
      </dsp:nvSpPr>
      <dsp:spPr>
        <a:xfrm rot="16200000">
          <a:off x="4787829" y="1225190"/>
          <a:ext cx="250663" cy="401447"/>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4825429" y="1343079"/>
        <a:ext cx="175464" cy="240869"/>
      </dsp:txXfrm>
    </dsp:sp>
    <dsp:sp modelId="{D07E7827-03F2-4D07-939D-0C4F14C9B533}">
      <dsp:nvSpPr>
        <dsp:cNvPr id="0" name=""/>
        <dsp:cNvSpPr/>
      </dsp:nvSpPr>
      <dsp:spPr>
        <a:xfrm>
          <a:off x="4004549" y="1616"/>
          <a:ext cx="1817222" cy="1180727"/>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a:t>Lung cancer</a:t>
          </a:r>
        </a:p>
      </dsp:txBody>
      <dsp:txXfrm>
        <a:off x="4270675" y="174529"/>
        <a:ext cx="1284970" cy="834901"/>
      </dsp:txXfrm>
    </dsp:sp>
    <dsp:sp modelId="{3DC45F9B-7617-4C8F-83F7-A59CBB60F749}">
      <dsp:nvSpPr>
        <dsp:cNvPr id="0" name=""/>
        <dsp:cNvSpPr/>
      </dsp:nvSpPr>
      <dsp:spPr>
        <a:xfrm rot="20363526">
          <a:off x="6006184" y="1533640"/>
          <a:ext cx="533367" cy="401447"/>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6010037" y="1635124"/>
        <a:ext cx="412933" cy="240869"/>
      </dsp:txXfrm>
    </dsp:sp>
    <dsp:sp modelId="{2BAF30CB-1EAA-4A4C-B270-57B9F2204063}">
      <dsp:nvSpPr>
        <dsp:cNvPr id="0" name=""/>
        <dsp:cNvSpPr/>
      </dsp:nvSpPr>
      <dsp:spPr>
        <a:xfrm>
          <a:off x="6628524" y="660961"/>
          <a:ext cx="1857816" cy="1180727"/>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a:t>Upper respiratory tract cancers</a:t>
          </a:r>
        </a:p>
      </dsp:txBody>
      <dsp:txXfrm>
        <a:off x="6900595" y="833874"/>
        <a:ext cx="1313674" cy="834901"/>
      </dsp:txXfrm>
    </dsp:sp>
    <dsp:sp modelId="{78413072-BAA4-4875-A9FB-CBB1547A0364}">
      <dsp:nvSpPr>
        <dsp:cNvPr id="0" name=""/>
        <dsp:cNvSpPr/>
      </dsp:nvSpPr>
      <dsp:spPr>
        <a:xfrm rot="1930559">
          <a:off x="6003697" y="2479483"/>
          <a:ext cx="530696" cy="401447"/>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6012945" y="2527705"/>
        <a:ext cx="410262" cy="240869"/>
      </dsp:txXfrm>
    </dsp:sp>
    <dsp:sp modelId="{1C5C6C7A-806C-420F-A240-D395C1E1E53B}">
      <dsp:nvSpPr>
        <dsp:cNvPr id="0" name=""/>
        <dsp:cNvSpPr/>
      </dsp:nvSpPr>
      <dsp:spPr>
        <a:xfrm>
          <a:off x="6587583" y="2507176"/>
          <a:ext cx="1967257" cy="1180727"/>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a:t>Skin cancers</a:t>
          </a:r>
        </a:p>
      </dsp:txBody>
      <dsp:txXfrm>
        <a:off x="6875681" y="2680089"/>
        <a:ext cx="1391061" cy="834901"/>
      </dsp:txXfrm>
    </dsp:sp>
    <dsp:sp modelId="{73C20CA9-2787-457E-912F-59B6887A7C82}">
      <dsp:nvSpPr>
        <dsp:cNvPr id="0" name=""/>
        <dsp:cNvSpPr/>
      </dsp:nvSpPr>
      <dsp:spPr>
        <a:xfrm rot="5400000">
          <a:off x="4775125" y="2864679"/>
          <a:ext cx="276070" cy="40144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4816536" y="2903558"/>
        <a:ext cx="193249" cy="240869"/>
      </dsp:txXfrm>
    </dsp:sp>
    <dsp:sp modelId="{64E907AB-90FB-4011-A5A9-5D8D2E9234EF}">
      <dsp:nvSpPr>
        <dsp:cNvPr id="0" name=""/>
        <dsp:cNvSpPr/>
      </dsp:nvSpPr>
      <dsp:spPr>
        <a:xfrm>
          <a:off x="3884965" y="3308972"/>
          <a:ext cx="2056390" cy="1180727"/>
        </a:xfrm>
        <a:prstGeom prst="ellipse">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a:t>Oncological care, all cancers</a:t>
          </a:r>
        </a:p>
      </dsp:txBody>
      <dsp:txXfrm>
        <a:off x="4186116" y="3481885"/>
        <a:ext cx="1454088" cy="834901"/>
      </dsp:txXfrm>
    </dsp:sp>
    <dsp:sp modelId="{56E1BB1C-21CF-476D-A51F-C1A2FCD59DED}">
      <dsp:nvSpPr>
        <dsp:cNvPr id="0" name=""/>
        <dsp:cNvSpPr/>
      </dsp:nvSpPr>
      <dsp:spPr>
        <a:xfrm rot="9873072">
          <a:off x="3246174" y="2426396"/>
          <a:ext cx="573384" cy="401447"/>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3364432" y="2490645"/>
        <a:ext cx="452950" cy="240869"/>
      </dsp:txXfrm>
    </dsp:sp>
    <dsp:sp modelId="{A6DE8D06-19D9-4C4C-854F-28FD7CC72578}">
      <dsp:nvSpPr>
        <dsp:cNvPr id="0" name=""/>
        <dsp:cNvSpPr/>
      </dsp:nvSpPr>
      <dsp:spPr>
        <a:xfrm>
          <a:off x="1237325" y="2400280"/>
          <a:ext cx="1960303" cy="1180727"/>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a:t>Gastrointestinal tract cancers</a:t>
          </a:r>
        </a:p>
      </dsp:txBody>
      <dsp:txXfrm>
        <a:off x="1524405" y="2573193"/>
        <a:ext cx="1386143" cy="834901"/>
      </dsp:txXfrm>
    </dsp:sp>
    <dsp:sp modelId="{6A7021BB-50BF-41EA-ACDD-A1063B3BE2B1}">
      <dsp:nvSpPr>
        <dsp:cNvPr id="0" name=""/>
        <dsp:cNvSpPr/>
      </dsp:nvSpPr>
      <dsp:spPr>
        <a:xfrm rot="12220686">
          <a:off x="3387152" y="1485959"/>
          <a:ext cx="502608" cy="401447"/>
        </a:xfrm>
        <a:prstGeom prst="rightArrow">
          <a:avLst>
            <a:gd name="adj1" fmla="val 60000"/>
            <a:gd name="adj2" fmla="val 50000"/>
          </a:avLst>
        </a:prstGeom>
        <a:solidFill>
          <a:srgbClr val="00206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3502517" y="1590431"/>
        <a:ext cx="382174" cy="240869"/>
      </dsp:txXfrm>
    </dsp:sp>
    <dsp:sp modelId="{6A1D186B-D82E-4042-8D00-4377DF1AEF2D}">
      <dsp:nvSpPr>
        <dsp:cNvPr id="0" name=""/>
        <dsp:cNvSpPr/>
      </dsp:nvSpPr>
      <dsp:spPr>
        <a:xfrm>
          <a:off x="1662369" y="591657"/>
          <a:ext cx="1650480" cy="1180727"/>
        </a:xfrm>
        <a:prstGeom prst="ellipse">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a:t>Liver cancer</a:t>
          </a:r>
        </a:p>
      </dsp:txBody>
      <dsp:txXfrm>
        <a:off x="1904076" y="764570"/>
        <a:ext cx="1167066" cy="83490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C48A1F-ED28-6549-BC74-933CA0CC7CEE}"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B654A4-FCB1-2043-9664-DBF689376C23}" type="slidenum">
              <a:rPr lang="en-US" smtClean="0"/>
              <a:t>‹#›</a:t>
            </a:fld>
            <a:endParaRPr lang="en-US"/>
          </a:p>
        </p:txBody>
      </p:sp>
    </p:spTree>
    <p:extLst>
      <p:ext uri="{BB962C8B-B14F-4D97-AF65-F5344CB8AC3E}">
        <p14:creationId xmlns:p14="http://schemas.microsoft.com/office/powerpoint/2010/main" val="85922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Climate change –general negative impact on cancer control and oncological care services, may indirectly affect all cancers.</a:t>
            </a:r>
          </a:p>
        </p:txBody>
      </p:sp>
      <p:sp>
        <p:nvSpPr>
          <p:cNvPr id="4" name="Slide Number Placeholder 3"/>
          <p:cNvSpPr>
            <a:spLocks noGrp="1"/>
          </p:cNvSpPr>
          <p:nvPr>
            <p:ph type="sldNum" sz="quarter" idx="5"/>
          </p:nvPr>
        </p:nvSpPr>
        <p:spPr/>
        <p:txBody>
          <a:bodyPr/>
          <a:lstStyle/>
          <a:p>
            <a:fld id="{9B1DD79E-F3BB-4B0C-8FCB-3ED95F0F3189}" type="slidenum">
              <a:rPr lang="en-US" smtClean="0"/>
              <a:t>5</a:t>
            </a:fld>
            <a:endParaRPr lang="en-US"/>
          </a:p>
        </p:txBody>
      </p:sp>
    </p:spTree>
    <p:extLst>
      <p:ext uri="{BB962C8B-B14F-4D97-AF65-F5344CB8AC3E}">
        <p14:creationId xmlns:p14="http://schemas.microsoft.com/office/powerpoint/2010/main" val="2033383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cs typeface="Calibri"/>
              </a:rPr>
              <a:t>Aflatoxin is produced by several other species of the Aspergillus genus not only A. flavus, as far as I know (note from Csaba)</a:t>
            </a:r>
          </a:p>
        </p:txBody>
      </p:sp>
      <p:sp>
        <p:nvSpPr>
          <p:cNvPr id="4" name="Dia számának helye 3"/>
          <p:cNvSpPr>
            <a:spLocks noGrp="1"/>
          </p:cNvSpPr>
          <p:nvPr>
            <p:ph type="sldNum" sz="quarter" idx="5"/>
          </p:nvPr>
        </p:nvSpPr>
        <p:spPr/>
        <p:txBody>
          <a:bodyPr/>
          <a:lstStyle/>
          <a:p>
            <a:fld id="{9B1DD79E-F3BB-4B0C-8FCB-3ED95F0F3189}" type="slidenum">
              <a:rPr lang="en-US" smtClean="0"/>
              <a:t>19</a:t>
            </a:fld>
            <a:endParaRPr lang="en-US"/>
          </a:p>
        </p:txBody>
      </p:sp>
    </p:spTree>
    <p:extLst>
      <p:ext uri="{BB962C8B-B14F-4D97-AF65-F5344CB8AC3E}">
        <p14:creationId xmlns:p14="http://schemas.microsoft.com/office/powerpoint/2010/main" val="207153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1DD79E-F3BB-4B0C-8FCB-3ED95F0F3189}" type="slidenum">
              <a:rPr lang="en-US" smtClean="0"/>
              <a:t>25</a:t>
            </a:fld>
            <a:endParaRPr lang="en-US"/>
          </a:p>
        </p:txBody>
      </p:sp>
    </p:spTree>
    <p:extLst>
      <p:ext uri="{BB962C8B-B14F-4D97-AF65-F5344CB8AC3E}">
        <p14:creationId xmlns:p14="http://schemas.microsoft.com/office/powerpoint/2010/main" val="3548187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29</a:t>
            </a:fld>
            <a:endParaRPr lang="en-US"/>
          </a:p>
        </p:txBody>
      </p:sp>
    </p:spTree>
    <p:extLst>
      <p:ext uri="{BB962C8B-B14F-4D97-AF65-F5344CB8AC3E}">
        <p14:creationId xmlns:p14="http://schemas.microsoft.com/office/powerpoint/2010/main" val="18951389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tx1"/>
                </a:solidFill>
              </a:defRPr>
            </a:lvl1pPr>
          </a:lstStyle>
          <a:p>
            <a:r>
              <a:rPr lang="en-US" noProof="0" dirty="0"/>
              <a:t>Title</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6" name="Csoportba foglalás 5"/>
          <p:cNvGrpSpPr/>
          <p:nvPr userDrawn="1"/>
        </p:nvGrpSpPr>
        <p:grpSpPr>
          <a:xfrm>
            <a:off x="0" y="-22639"/>
            <a:ext cx="10178041" cy="471288"/>
            <a:chOff x="0" y="-22639"/>
            <a:chExt cx="10178041" cy="471288"/>
          </a:xfrm>
        </p:grpSpPr>
        <p:sp>
          <p:nvSpPr>
            <p:cNvPr id="15" name="Téglalap 14"/>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4" name="Kép 3"/>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bg1">
                    <a:lumMod val="50000"/>
                  </a:schemeClr>
                </a:solidFill>
              </a:defRPr>
            </a:lvl1pPr>
          </a:lstStyle>
          <a:p>
            <a:r>
              <a:rPr lang="hu-HU" dirty="0" err="1"/>
              <a:t>Title</a:t>
            </a:r>
            <a:endParaRPr lang="hu-HU" dirty="0"/>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spTree>
    <p:extLst>
      <p:ext uri="{BB962C8B-B14F-4D97-AF65-F5344CB8AC3E}">
        <p14:creationId xmlns:p14="http://schemas.microsoft.com/office/powerpoint/2010/main" val="2429806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tx1"/>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a:r>
              <a:rPr lang="en-US" noProof="0" dirty="0"/>
              <a:t>Main text (First level)</a:t>
            </a:r>
          </a:p>
          <a:p>
            <a:pPr lvl="1"/>
            <a:r>
              <a:rPr lang="en-US" noProof="0" dirty="0"/>
              <a:t>Second level</a:t>
            </a:r>
          </a:p>
          <a:p>
            <a:pPr lvl="2"/>
            <a:r>
              <a:rPr lang="en-US" noProof="0" dirty="0"/>
              <a:t>Third level</a:t>
            </a:r>
          </a:p>
          <a:p>
            <a:pPr lvl="3"/>
            <a:r>
              <a:rPr lang="en-US"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noProof="0" dirty="0"/>
              <a:t>Fifth level</a:t>
            </a:r>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noProof="0" dirty="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u-HU"/>
              <a:t>Kép beszúrásához kattintson az ikonra</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creativecommons.org/licenses/by/4.0/?ref=chooser-v1"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886058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4B759-DB89-4C8A-9E02-9E72762CF6B1}"/>
              </a:ext>
            </a:extLst>
          </p:cNvPr>
          <p:cNvSpPr>
            <a:spLocks noGrp="1"/>
          </p:cNvSpPr>
          <p:nvPr>
            <p:ph type="title"/>
          </p:nvPr>
        </p:nvSpPr>
        <p:spPr/>
        <p:txBody>
          <a:bodyPr>
            <a:normAutofit fontScale="90000"/>
          </a:bodyPr>
          <a:lstStyle/>
          <a:p>
            <a:r>
              <a:rPr lang="en-US" dirty="0"/>
              <a:t>Sources of fine inhalable particulates (PM2.5)</a:t>
            </a:r>
          </a:p>
        </p:txBody>
      </p:sp>
      <p:sp>
        <p:nvSpPr>
          <p:cNvPr id="6" name="CustomShape 2">
            <a:extLst>
              <a:ext uri="{FF2B5EF4-FFF2-40B4-BE49-F238E27FC236}">
                <a16:creationId xmlns:a16="http://schemas.microsoft.com/office/drawing/2014/main" id="{E46709D1-433C-45E9-99DA-0C037703C338}"/>
              </a:ext>
            </a:extLst>
          </p:cNvPr>
          <p:cNvSpPr/>
          <p:nvPr/>
        </p:nvSpPr>
        <p:spPr>
          <a:xfrm>
            <a:off x="469174" y="5740223"/>
            <a:ext cx="10683070" cy="468848"/>
          </a:xfrm>
          <a:prstGeom prst="rect">
            <a:avLst/>
          </a:prstGeom>
          <a:noFill/>
          <a:ln>
            <a:noFill/>
          </a:ln>
        </p:spPr>
        <p:style>
          <a:lnRef idx="0">
            <a:scrgbClr r="0" g="0" b="0"/>
          </a:lnRef>
          <a:fillRef idx="0">
            <a:scrgbClr r="0" g="0" b="0"/>
          </a:fillRef>
          <a:effectRef idx="0">
            <a:scrgbClr r="0" g="0" b="0"/>
          </a:effectRef>
          <a:fontRef idx="minor"/>
        </p:style>
        <p:txBody>
          <a:bodyPr lIns="0" tIns="12926" rIns="0" bIns="0">
            <a:noAutofit/>
          </a:bodyPr>
          <a:lstStyle/>
          <a:p>
            <a:pPr>
              <a:lnSpc>
                <a:spcPct val="95000"/>
              </a:lnSpc>
              <a:spcAft>
                <a:spcPts val="964"/>
              </a:spcAft>
            </a:pPr>
            <a:r>
              <a:rPr lang="en-US" sz="1800" spc="-1" dirty="0">
                <a:solidFill>
                  <a:srgbClr val="333333"/>
                </a:solidFill>
                <a:ea typeface="DejaVu Sans"/>
              </a:rPr>
              <a:t>Residential heating	        Energy production           Industry 	                       Road transportation    Wildfires</a:t>
            </a:r>
            <a:endParaRPr lang="en-US" sz="1800" spc="-1" dirty="0"/>
          </a:p>
        </p:txBody>
      </p:sp>
      <p:pic>
        <p:nvPicPr>
          <p:cNvPr id="8" name="Picture 7">
            <a:extLst>
              <a:ext uri="{FF2B5EF4-FFF2-40B4-BE49-F238E27FC236}">
                <a16:creationId xmlns:a16="http://schemas.microsoft.com/office/drawing/2014/main" id="{1B5B9C86-D43F-422F-9021-F795EBA007F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2858" t="7541" r="7609"/>
          <a:stretch/>
        </p:blipFill>
        <p:spPr>
          <a:xfrm>
            <a:off x="7128434" y="2669148"/>
            <a:ext cx="1884900" cy="2936564"/>
          </a:xfrm>
          <a:prstGeom prst="rect">
            <a:avLst/>
          </a:prstGeom>
        </p:spPr>
      </p:pic>
      <p:sp>
        <p:nvSpPr>
          <p:cNvPr id="10" name="Rectangle 9">
            <a:extLst>
              <a:ext uri="{FF2B5EF4-FFF2-40B4-BE49-F238E27FC236}">
                <a16:creationId xmlns:a16="http://schemas.microsoft.com/office/drawing/2014/main" id="{F3E69B11-2CA8-40CB-9C77-1AE38F440D65}"/>
              </a:ext>
            </a:extLst>
          </p:cNvPr>
          <p:cNvSpPr/>
          <p:nvPr/>
        </p:nvSpPr>
        <p:spPr>
          <a:xfrm rot="16200000">
            <a:off x="10887559" y="4617829"/>
            <a:ext cx="1675459" cy="246221"/>
          </a:xfrm>
          <a:prstGeom prst="rect">
            <a:avLst/>
          </a:prstGeom>
        </p:spPr>
        <p:txBody>
          <a:bodyPr wrap="none">
            <a:spAutoFit/>
          </a:bodyPr>
          <a:lstStyle/>
          <a:p>
            <a:r>
              <a:rPr lang="en-US" sz="1000" dirty="0"/>
              <a:t>Source: </a:t>
            </a:r>
            <a:r>
              <a:rPr lang="en-US" sz="1000" dirty="0" err="1"/>
              <a:t>Pixabay</a:t>
            </a:r>
            <a:r>
              <a:rPr lang="en-US" sz="1000" dirty="0"/>
              <a:t> Free License</a:t>
            </a:r>
          </a:p>
        </p:txBody>
      </p:sp>
      <p:pic>
        <p:nvPicPr>
          <p:cNvPr id="14" name="Picture 13">
            <a:extLst>
              <a:ext uri="{FF2B5EF4-FFF2-40B4-BE49-F238E27FC236}">
                <a16:creationId xmlns:a16="http://schemas.microsoft.com/office/drawing/2014/main" id="{4A34183A-91CE-4714-AD92-C1A33ECBB04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431" t="2231" r="32583" b="16299"/>
          <a:stretch/>
        </p:blipFill>
        <p:spPr>
          <a:xfrm>
            <a:off x="9140572" y="2654640"/>
            <a:ext cx="2274810" cy="2924029"/>
          </a:xfrm>
          <a:prstGeom prst="rect">
            <a:avLst/>
          </a:prstGeom>
          <a:ln w="38100">
            <a:noFill/>
          </a:ln>
        </p:spPr>
      </p:pic>
      <p:sp>
        <p:nvSpPr>
          <p:cNvPr id="16" name="TextBox 15">
            <a:extLst>
              <a:ext uri="{FF2B5EF4-FFF2-40B4-BE49-F238E27FC236}">
                <a16:creationId xmlns:a16="http://schemas.microsoft.com/office/drawing/2014/main" id="{EC8C8408-24E5-4C57-960C-92E9D09361CE}"/>
              </a:ext>
            </a:extLst>
          </p:cNvPr>
          <p:cNvSpPr txBox="1"/>
          <p:nvPr/>
        </p:nvSpPr>
        <p:spPr>
          <a:xfrm>
            <a:off x="192505" y="800465"/>
            <a:ext cx="11432774" cy="1774845"/>
          </a:xfrm>
          <a:prstGeom prst="rect">
            <a:avLst/>
          </a:prstGeom>
          <a:noFill/>
        </p:spPr>
        <p:txBody>
          <a:bodyPr wrap="square">
            <a:spAutoFit/>
          </a:bodyPr>
          <a:lstStyle/>
          <a:p>
            <a:pPr marL="342900" indent="-342900">
              <a:spcAft>
                <a:spcPts val="800"/>
              </a:spcAft>
              <a:buFont typeface="Arial" panose="020B0604020202020204" pitchFamily="34" charset="0"/>
              <a:buChar char="•"/>
            </a:pPr>
            <a:r>
              <a:rPr lang="en-US" sz="2400" b="0" i="0" dirty="0">
                <a:solidFill>
                  <a:srgbClr val="212121"/>
                </a:solidFill>
                <a:effectLst/>
              </a:rPr>
              <a:t>Leading sources of PM2.5: residential energy use, industry, power generation, wildfires. </a:t>
            </a:r>
          </a:p>
          <a:p>
            <a:pPr marL="342900" indent="-342900">
              <a:spcAft>
                <a:spcPts val="800"/>
              </a:spcAft>
              <a:buFont typeface="Arial" panose="020B0604020202020204" pitchFamily="34" charset="0"/>
              <a:buChar char="•"/>
            </a:pPr>
            <a:r>
              <a:rPr lang="en-US" sz="2400" dirty="0"/>
              <a:t>Total fire contribution to global mortality in 2017 was 4.1%. </a:t>
            </a:r>
          </a:p>
          <a:p>
            <a:pPr marL="342900" indent="-342900">
              <a:spcAft>
                <a:spcPts val="800"/>
              </a:spcAft>
              <a:buFont typeface="Arial" panose="020B0604020202020204" pitchFamily="34" charset="0"/>
              <a:buChar char="•"/>
            </a:pPr>
            <a:r>
              <a:rPr lang="en-US" sz="2400" dirty="0"/>
              <a:t>Wildfires - the single largest contributor to the PM2.5 disease burden in select regions throughout North America, Southeast Asia, and Africa.</a:t>
            </a:r>
          </a:p>
        </p:txBody>
      </p:sp>
      <p:sp>
        <p:nvSpPr>
          <p:cNvPr id="18" name="TextBox 17">
            <a:extLst>
              <a:ext uri="{FF2B5EF4-FFF2-40B4-BE49-F238E27FC236}">
                <a16:creationId xmlns:a16="http://schemas.microsoft.com/office/drawing/2014/main" id="{58F3B0AA-2EA7-47BF-8FC4-2D55F73DF5E8}"/>
              </a:ext>
            </a:extLst>
          </p:cNvPr>
          <p:cNvSpPr txBox="1"/>
          <p:nvPr/>
        </p:nvSpPr>
        <p:spPr>
          <a:xfrm>
            <a:off x="429529" y="6071986"/>
            <a:ext cx="11432774" cy="215444"/>
          </a:xfrm>
          <a:prstGeom prst="rect">
            <a:avLst/>
          </a:prstGeom>
          <a:noFill/>
        </p:spPr>
        <p:txBody>
          <a:bodyPr wrap="square">
            <a:spAutoFit/>
          </a:bodyPr>
          <a:lstStyle/>
          <a:p>
            <a:r>
              <a:rPr lang="en-US" sz="800" b="0" i="0" dirty="0">
                <a:solidFill>
                  <a:srgbClr val="212121"/>
                </a:solidFill>
                <a:effectLst/>
              </a:rPr>
              <a:t>https://www.nature.com/articles/s41467-021-23853-y Accessed 02.02.2023.</a:t>
            </a:r>
            <a:endParaRPr lang="en-US" sz="800" dirty="0"/>
          </a:p>
        </p:txBody>
      </p:sp>
      <p:pic>
        <p:nvPicPr>
          <p:cNvPr id="20" name="Picture 19">
            <a:extLst>
              <a:ext uri="{FF2B5EF4-FFF2-40B4-BE49-F238E27FC236}">
                <a16:creationId xmlns:a16="http://schemas.microsoft.com/office/drawing/2014/main" id="{ACB3BB57-C8C1-40D0-9573-FC54419242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78" t="14194" r="23143" b="18655"/>
          <a:stretch/>
        </p:blipFill>
        <p:spPr>
          <a:xfrm>
            <a:off x="2688094" y="2669148"/>
            <a:ext cx="2173726" cy="2924269"/>
          </a:xfrm>
          <a:prstGeom prst="rect">
            <a:avLst/>
          </a:prstGeom>
        </p:spPr>
      </p:pic>
      <p:pic>
        <p:nvPicPr>
          <p:cNvPr id="24" name="Picture 23">
            <a:extLst>
              <a:ext uri="{FF2B5EF4-FFF2-40B4-BE49-F238E27FC236}">
                <a16:creationId xmlns:a16="http://schemas.microsoft.com/office/drawing/2014/main" id="{A5818A39-FF56-40A5-BE01-F98CFF28A5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8990" y="2645157"/>
            <a:ext cx="2012206" cy="2933512"/>
          </a:xfrm>
          <a:prstGeom prst="rect">
            <a:avLst/>
          </a:prstGeom>
        </p:spPr>
      </p:pic>
      <p:pic>
        <p:nvPicPr>
          <p:cNvPr id="26" name="Picture 25">
            <a:extLst>
              <a:ext uri="{FF2B5EF4-FFF2-40B4-BE49-F238E27FC236}">
                <a16:creationId xmlns:a16="http://schemas.microsoft.com/office/drawing/2014/main" id="{3731A35A-0093-4F43-B5CB-80289C7ADB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451" t="1" r="60354" b="13596"/>
          <a:stretch/>
        </p:blipFill>
        <p:spPr>
          <a:xfrm>
            <a:off x="469173" y="2654400"/>
            <a:ext cx="2091683" cy="2933512"/>
          </a:xfrm>
          <a:prstGeom prst="rect">
            <a:avLst/>
          </a:prstGeom>
        </p:spPr>
      </p:pic>
    </p:spTree>
    <p:extLst>
      <p:ext uri="{BB962C8B-B14F-4D97-AF65-F5344CB8AC3E}">
        <p14:creationId xmlns:p14="http://schemas.microsoft.com/office/powerpoint/2010/main" val="3653911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0965F-9D80-4200-83DF-367E45C22986}"/>
              </a:ext>
            </a:extLst>
          </p:cNvPr>
          <p:cNvSpPr>
            <a:spLocks noGrp="1"/>
          </p:cNvSpPr>
          <p:nvPr>
            <p:ph type="title"/>
          </p:nvPr>
        </p:nvSpPr>
        <p:spPr/>
        <p:txBody>
          <a:bodyPr>
            <a:normAutofit fontScale="90000"/>
          </a:bodyPr>
          <a:lstStyle/>
          <a:p>
            <a:r>
              <a:rPr lang="en-US" dirty="0"/>
              <a:t>Particulate matter and climate change</a:t>
            </a:r>
          </a:p>
        </p:txBody>
      </p:sp>
      <p:sp>
        <p:nvSpPr>
          <p:cNvPr id="3" name="Content Placeholder 2">
            <a:extLst>
              <a:ext uri="{FF2B5EF4-FFF2-40B4-BE49-F238E27FC236}">
                <a16:creationId xmlns:a16="http://schemas.microsoft.com/office/drawing/2014/main" id="{EA5BF3BC-6ED1-4EEC-8490-540DA0FCFB68}"/>
              </a:ext>
            </a:extLst>
          </p:cNvPr>
          <p:cNvSpPr>
            <a:spLocks noGrp="1"/>
          </p:cNvSpPr>
          <p:nvPr>
            <p:ph idx="1"/>
          </p:nvPr>
        </p:nvSpPr>
        <p:spPr>
          <a:xfrm>
            <a:off x="118275" y="983045"/>
            <a:ext cx="5993768" cy="4239189"/>
          </a:xfrm>
        </p:spPr>
        <p:txBody>
          <a:bodyPr>
            <a:normAutofit fontScale="92500" lnSpcReduction="10000"/>
          </a:bodyPr>
          <a:lstStyle/>
          <a:p>
            <a:pPr>
              <a:lnSpc>
                <a:spcPct val="130000"/>
              </a:lnSpc>
            </a:pPr>
            <a:r>
              <a:rPr lang="en-US" sz="2600" dirty="0"/>
              <a:t>Black carbon - a component of particulate matter, including PM2.5</a:t>
            </a:r>
          </a:p>
          <a:p>
            <a:pPr>
              <a:lnSpc>
                <a:spcPct val="130000"/>
              </a:lnSpc>
            </a:pPr>
            <a:r>
              <a:rPr lang="en-US" sz="2600" dirty="0"/>
              <a:t>Black carbon - one of the largest </a:t>
            </a:r>
            <a:r>
              <a:rPr lang="en-US" sz="2600" dirty="0" smtClean="0"/>
              <a:t>contributors</a:t>
            </a:r>
            <a:r>
              <a:rPr lang="hu-HU" sz="2600" dirty="0" smtClean="0"/>
              <a:t/>
            </a:r>
            <a:br>
              <a:rPr lang="hu-HU" sz="2600" dirty="0" smtClean="0"/>
            </a:br>
            <a:r>
              <a:rPr lang="en-US" sz="2600" dirty="0" smtClean="0"/>
              <a:t>to </a:t>
            </a:r>
            <a:r>
              <a:rPr lang="en-US" sz="2600" dirty="0"/>
              <a:t>global warming after CO</a:t>
            </a:r>
            <a:r>
              <a:rPr lang="en-US" sz="2600" baseline="-25000" dirty="0"/>
              <a:t>2</a:t>
            </a:r>
          </a:p>
          <a:p>
            <a:pPr lvl="1">
              <a:lnSpc>
                <a:spcPct val="120000"/>
              </a:lnSpc>
            </a:pPr>
            <a:r>
              <a:rPr lang="en-US" sz="2300" dirty="0"/>
              <a:t>It warms the earth’s atmosphere </a:t>
            </a:r>
            <a:br>
              <a:rPr lang="en-US" sz="2300" dirty="0"/>
            </a:br>
            <a:r>
              <a:rPr lang="en-US" sz="2300" dirty="0"/>
              <a:t>by absorbing sunlight, thereby </a:t>
            </a:r>
            <a:br>
              <a:rPr lang="en-US" sz="2300" dirty="0"/>
            </a:br>
            <a:r>
              <a:rPr lang="en-US" sz="2300" dirty="0"/>
              <a:t>accelerating the melting of </a:t>
            </a:r>
            <a:r>
              <a:rPr lang="en-US" sz="2300" dirty="0" smtClean="0"/>
              <a:t>snow</a:t>
            </a:r>
            <a:r>
              <a:rPr lang="hu-HU" sz="2300" dirty="0" smtClean="0"/>
              <a:t> </a:t>
            </a:r>
            <a:r>
              <a:rPr lang="en-US" sz="2300" dirty="0" smtClean="0"/>
              <a:t>and </a:t>
            </a:r>
            <a:r>
              <a:rPr lang="en-US" sz="2300" dirty="0"/>
              <a:t>ice</a:t>
            </a:r>
          </a:p>
          <a:p>
            <a:pPr lvl="1">
              <a:lnSpc>
                <a:spcPct val="120000"/>
              </a:lnSpc>
            </a:pPr>
            <a:r>
              <a:rPr lang="en-US" sz="2300" dirty="0"/>
              <a:t>When deposited on ice and snow, </a:t>
            </a:r>
            <a:br>
              <a:rPr lang="en-US" sz="2300" dirty="0"/>
            </a:br>
            <a:r>
              <a:rPr lang="en-US" sz="2300" dirty="0"/>
              <a:t>it causes local warming and further </a:t>
            </a:r>
            <a:br>
              <a:rPr lang="en-US" sz="2300" dirty="0"/>
            </a:br>
            <a:r>
              <a:rPr lang="en-US" sz="2300" dirty="0"/>
              <a:t>increases melting</a:t>
            </a:r>
          </a:p>
        </p:txBody>
      </p:sp>
      <p:sp>
        <p:nvSpPr>
          <p:cNvPr id="4" name="TextBox 3">
            <a:extLst>
              <a:ext uri="{FF2B5EF4-FFF2-40B4-BE49-F238E27FC236}">
                <a16:creationId xmlns:a16="http://schemas.microsoft.com/office/drawing/2014/main" id="{155C6870-1AAA-4C1F-BEB0-863D1B722FB5}"/>
              </a:ext>
            </a:extLst>
          </p:cNvPr>
          <p:cNvSpPr txBox="1"/>
          <p:nvPr/>
        </p:nvSpPr>
        <p:spPr>
          <a:xfrm>
            <a:off x="0" y="6052621"/>
            <a:ext cx="11257667" cy="215444"/>
          </a:xfrm>
          <a:prstGeom prst="rect">
            <a:avLst/>
          </a:prstGeom>
          <a:noFill/>
        </p:spPr>
        <p:txBody>
          <a:bodyPr wrap="square">
            <a:spAutoFit/>
          </a:bodyPr>
          <a:lstStyle/>
          <a:p>
            <a:r>
              <a:rPr lang="en-US" sz="800" b="0" i="0" dirty="0">
                <a:solidFill>
                  <a:srgbClr val="212121"/>
                </a:solidFill>
                <a:effectLst/>
                <a:latin typeface="BlinkMacSystemFont"/>
              </a:rPr>
              <a:t>www.who.int/teams/environment-climate-change-and-health/air-quality-and-health/health-impacts/climate-impacts-of-air-pollution#:~:text=Black%20carbon%2C%20a%20component%20of,melting%20of%20snow%20and%20ice Accessed: 18.03.2023.</a:t>
            </a:r>
            <a:endParaRPr lang="en-US" sz="800" dirty="0"/>
          </a:p>
        </p:txBody>
      </p:sp>
      <p:pic>
        <p:nvPicPr>
          <p:cNvPr id="5" name="Picture 4">
            <a:extLst>
              <a:ext uri="{FF2B5EF4-FFF2-40B4-BE49-F238E27FC236}">
                <a16:creationId xmlns:a16="http://schemas.microsoft.com/office/drawing/2014/main" id="{759E21B0-F23C-4F5E-BF01-9B590872C6A5}"/>
              </a:ext>
            </a:extLst>
          </p:cNvPr>
          <p:cNvPicPr>
            <a:picLocks noChangeAspect="1"/>
          </p:cNvPicPr>
          <p:nvPr/>
        </p:nvPicPr>
        <p:blipFill rotWithShape="1">
          <a:blip r:embed="rId2"/>
          <a:srcRect l="5161" r="14611"/>
          <a:stretch/>
        </p:blipFill>
        <p:spPr>
          <a:xfrm>
            <a:off x="6122380" y="1001313"/>
            <a:ext cx="5687182" cy="4466842"/>
          </a:xfrm>
          <a:prstGeom prst="rect">
            <a:avLst/>
          </a:prstGeom>
          <a:ln w="3175">
            <a:solidFill>
              <a:schemeClr val="bg1">
                <a:lumMod val="75000"/>
              </a:schemeClr>
            </a:solidFill>
          </a:ln>
        </p:spPr>
      </p:pic>
      <p:sp>
        <p:nvSpPr>
          <p:cNvPr id="6" name="CustomShape 2">
            <a:extLst>
              <a:ext uri="{FF2B5EF4-FFF2-40B4-BE49-F238E27FC236}">
                <a16:creationId xmlns:a16="http://schemas.microsoft.com/office/drawing/2014/main" id="{1F19994C-EB01-4ACF-A8E9-D9AFCCF36EDD}"/>
              </a:ext>
            </a:extLst>
          </p:cNvPr>
          <p:cNvSpPr/>
          <p:nvPr/>
        </p:nvSpPr>
        <p:spPr>
          <a:xfrm>
            <a:off x="7565922" y="5475375"/>
            <a:ext cx="4188541" cy="427234"/>
          </a:xfrm>
          <a:prstGeom prst="rect">
            <a:avLst/>
          </a:prstGeom>
          <a:noFill/>
          <a:ln>
            <a:noFill/>
          </a:ln>
        </p:spPr>
        <p:style>
          <a:lnRef idx="0">
            <a:scrgbClr r="0" g="0" b="0"/>
          </a:lnRef>
          <a:fillRef idx="0">
            <a:scrgbClr r="0" g="0" b="0"/>
          </a:fillRef>
          <a:effectRef idx="0">
            <a:scrgbClr r="0" g="0" b="0"/>
          </a:effectRef>
          <a:fontRef idx="minor"/>
        </p:style>
        <p:txBody>
          <a:bodyPr lIns="0" tIns="12926" rIns="0" bIns="0">
            <a:normAutofit fontScale="92500"/>
          </a:bodyPr>
          <a:lstStyle/>
          <a:p>
            <a:pPr marL="74135">
              <a:lnSpc>
                <a:spcPct val="95000"/>
              </a:lnSpc>
              <a:spcAft>
                <a:spcPts val="964"/>
              </a:spcAft>
              <a:buClr>
                <a:srgbClr val="333333"/>
              </a:buClr>
              <a:buSzPct val="45000"/>
            </a:pPr>
            <a:r>
              <a:rPr lang="en-US" sz="1800" spc="-1" dirty="0" err="1">
                <a:solidFill>
                  <a:srgbClr val="333333"/>
                </a:solidFill>
                <a:ea typeface="DejaVu Sans"/>
              </a:rPr>
              <a:t>Copsa</a:t>
            </a:r>
            <a:r>
              <a:rPr lang="en-US" sz="1800" spc="-1" dirty="0">
                <a:solidFill>
                  <a:srgbClr val="333333"/>
                </a:solidFill>
                <a:ea typeface="DejaVu Sans"/>
              </a:rPr>
              <a:t> Mica, Romania </a:t>
            </a:r>
            <a:r>
              <a:rPr lang="en-US" sz="1800" spc="-1" dirty="0" smtClean="0">
                <a:solidFill>
                  <a:srgbClr val="333333"/>
                </a:solidFill>
                <a:ea typeface="DejaVu Sans"/>
              </a:rPr>
              <a:t>– carbon</a:t>
            </a:r>
            <a:r>
              <a:rPr lang="hu-HU" sz="1800" spc="-1" dirty="0" smtClean="0">
                <a:solidFill>
                  <a:srgbClr val="333333"/>
                </a:solidFill>
                <a:ea typeface="DejaVu Sans"/>
              </a:rPr>
              <a:t> </a:t>
            </a:r>
            <a:r>
              <a:rPr lang="en-US" sz="1800" spc="-1" dirty="0" smtClean="0">
                <a:solidFill>
                  <a:srgbClr val="333333"/>
                </a:solidFill>
                <a:ea typeface="DejaVu Sans"/>
              </a:rPr>
              <a:t> </a:t>
            </a:r>
            <a:r>
              <a:rPr lang="en-US" sz="1800" spc="-1" dirty="0">
                <a:solidFill>
                  <a:srgbClr val="333333"/>
                </a:solidFill>
                <a:ea typeface="DejaVu Sans"/>
              </a:rPr>
              <a:t>black factory</a:t>
            </a:r>
            <a:endParaRPr lang="en-US" sz="1800" spc="-1" dirty="0"/>
          </a:p>
        </p:txBody>
      </p:sp>
      <p:sp>
        <p:nvSpPr>
          <p:cNvPr id="7" name="Rectangle 6">
            <a:extLst>
              <a:ext uri="{FF2B5EF4-FFF2-40B4-BE49-F238E27FC236}">
                <a16:creationId xmlns:a16="http://schemas.microsoft.com/office/drawing/2014/main" id="{3D7C29B5-3BCB-4FF6-8626-C68C63667DB6}"/>
              </a:ext>
            </a:extLst>
          </p:cNvPr>
          <p:cNvSpPr/>
          <p:nvPr/>
        </p:nvSpPr>
        <p:spPr>
          <a:xfrm rot="16200000">
            <a:off x="10112649" y="3847673"/>
            <a:ext cx="3558246" cy="215444"/>
          </a:xfrm>
          <a:prstGeom prst="rect">
            <a:avLst/>
          </a:prstGeom>
        </p:spPr>
        <p:txBody>
          <a:bodyPr wrap="square">
            <a:spAutoFit/>
          </a:bodyPr>
          <a:lstStyle/>
          <a:p>
            <a:r>
              <a:rPr lang="en-US" sz="800" dirty="0">
                <a:latin typeface="Calibri" panose="020F0502020204030204" pitchFamily="34" charset="0"/>
                <a:ea typeface="Calibri" panose="020F0502020204030204" pitchFamily="34" charset="0"/>
                <a:cs typeface="Times New Roman" panose="02020603050405020304" pitchFamily="18" charset="0"/>
              </a:rPr>
              <a:t>Source:  FOTO:FORTEPAN / </a:t>
            </a:r>
            <a:r>
              <a:rPr lang="en-US" sz="800" dirty="0" err="1">
                <a:latin typeface="Calibri" panose="020F0502020204030204" pitchFamily="34" charset="0"/>
                <a:ea typeface="Calibri" panose="020F0502020204030204" pitchFamily="34" charset="0"/>
                <a:cs typeface="Times New Roman" panose="02020603050405020304" pitchFamily="18" charset="0"/>
              </a:rPr>
              <a:t>Vova</a:t>
            </a:r>
            <a:r>
              <a:rPr lang="en-US" sz="800" dirty="0">
                <a:latin typeface="Calibri" panose="020F0502020204030204" pitchFamily="34" charset="0"/>
                <a:ea typeface="Calibri" panose="020F0502020204030204" pitchFamily="34" charset="0"/>
                <a:cs typeface="Times New Roman" panose="02020603050405020304" pitchFamily="18" charset="0"/>
              </a:rPr>
              <a:t>,  Wikimedia Commons  (CC BY-SA 3.0)</a:t>
            </a:r>
            <a:endParaRPr lang="en-US" sz="800" dirty="0"/>
          </a:p>
        </p:txBody>
      </p:sp>
    </p:spTree>
    <p:extLst>
      <p:ext uri="{BB962C8B-B14F-4D97-AF65-F5344CB8AC3E}">
        <p14:creationId xmlns:p14="http://schemas.microsoft.com/office/powerpoint/2010/main" val="20367373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0D028-DDE5-3B32-09AE-01A16FBFD87E}"/>
              </a:ext>
            </a:extLst>
          </p:cNvPr>
          <p:cNvSpPr>
            <a:spLocks noGrp="1"/>
          </p:cNvSpPr>
          <p:nvPr>
            <p:ph type="title"/>
          </p:nvPr>
        </p:nvSpPr>
        <p:spPr/>
        <p:txBody>
          <a:bodyPr>
            <a:normAutofit fontScale="90000"/>
          </a:bodyPr>
          <a:lstStyle/>
          <a:p>
            <a:r>
              <a:rPr lang="en-GB" dirty="0"/>
              <a:t>Tropospheric Ozone (ground level ozone)</a:t>
            </a:r>
          </a:p>
        </p:txBody>
      </p:sp>
      <p:pic>
        <p:nvPicPr>
          <p:cNvPr id="4" name="Picture 3">
            <a:extLst>
              <a:ext uri="{FF2B5EF4-FFF2-40B4-BE49-F238E27FC236}">
                <a16:creationId xmlns:a16="http://schemas.microsoft.com/office/drawing/2014/main" id="{62E92311-3B8A-C663-59F9-21584ECD3AD0}"/>
              </a:ext>
            </a:extLst>
          </p:cNvPr>
          <p:cNvPicPr/>
          <p:nvPr/>
        </p:nvPicPr>
        <p:blipFill rotWithShape="1">
          <a:blip r:embed="rId2"/>
          <a:srcRect r="398" b="13455"/>
          <a:stretch/>
        </p:blipFill>
        <p:spPr>
          <a:xfrm>
            <a:off x="391886" y="1329081"/>
            <a:ext cx="11176000" cy="4652586"/>
          </a:xfrm>
          <a:prstGeom prst="rect">
            <a:avLst/>
          </a:prstGeom>
          <a:ln>
            <a:noFill/>
          </a:ln>
        </p:spPr>
      </p:pic>
      <p:sp>
        <p:nvSpPr>
          <p:cNvPr id="5" name="Rectangle 4">
            <a:extLst>
              <a:ext uri="{FF2B5EF4-FFF2-40B4-BE49-F238E27FC236}">
                <a16:creationId xmlns:a16="http://schemas.microsoft.com/office/drawing/2014/main" id="{B3ED07C2-73B0-8C1F-F2D8-86DB85E5B781}"/>
              </a:ext>
            </a:extLst>
          </p:cNvPr>
          <p:cNvSpPr/>
          <p:nvPr/>
        </p:nvSpPr>
        <p:spPr>
          <a:xfrm rot="16200000">
            <a:off x="11000855" y="5130967"/>
            <a:ext cx="1675459" cy="246221"/>
          </a:xfrm>
          <a:prstGeom prst="rect">
            <a:avLst/>
          </a:prstGeom>
        </p:spPr>
        <p:txBody>
          <a:bodyPr wrap="none">
            <a:spAutoFit/>
          </a:bodyPr>
          <a:lstStyle/>
          <a:p>
            <a:r>
              <a:rPr lang="en-US" sz="1000" dirty="0"/>
              <a:t>Source: </a:t>
            </a:r>
            <a:r>
              <a:rPr lang="en-US" sz="1000" dirty="0" err="1"/>
              <a:t>Pixabay</a:t>
            </a:r>
            <a:r>
              <a:rPr lang="en-US" sz="1000" dirty="0"/>
              <a:t> Free License</a:t>
            </a:r>
          </a:p>
        </p:txBody>
      </p:sp>
      <p:sp>
        <p:nvSpPr>
          <p:cNvPr id="7" name="TextBox 6">
            <a:extLst>
              <a:ext uri="{FF2B5EF4-FFF2-40B4-BE49-F238E27FC236}">
                <a16:creationId xmlns:a16="http://schemas.microsoft.com/office/drawing/2014/main" id="{E4C22D14-9DC0-A8EB-ED6B-F6A8EBD74624}"/>
              </a:ext>
            </a:extLst>
          </p:cNvPr>
          <p:cNvSpPr txBox="1"/>
          <p:nvPr/>
        </p:nvSpPr>
        <p:spPr>
          <a:xfrm>
            <a:off x="192505" y="838121"/>
            <a:ext cx="6142008" cy="355482"/>
          </a:xfrm>
          <a:prstGeom prst="rect">
            <a:avLst/>
          </a:prstGeom>
          <a:noFill/>
        </p:spPr>
        <p:txBody>
          <a:bodyPr wrap="square">
            <a:spAutoFit/>
          </a:bodyPr>
          <a:lstStyle/>
          <a:p>
            <a:pPr marL="74135">
              <a:lnSpc>
                <a:spcPct val="95000"/>
              </a:lnSpc>
              <a:spcAft>
                <a:spcPts val="964"/>
              </a:spcAft>
              <a:buClr>
                <a:srgbClr val="333333"/>
              </a:buClr>
              <a:buSzPct val="45000"/>
            </a:pPr>
            <a:r>
              <a:rPr lang="en-US" sz="1800" spc="-1" dirty="0">
                <a:solidFill>
                  <a:srgbClr val="333333"/>
                </a:solidFill>
                <a:ea typeface="DejaVu Sans"/>
              </a:rPr>
              <a:t>Secondary pollutant; urban areas, heavy car traffic, sunny days</a:t>
            </a:r>
            <a:endParaRPr lang="en-US" sz="900" spc="-1" dirty="0"/>
          </a:p>
        </p:txBody>
      </p:sp>
      <p:sp>
        <p:nvSpPr>
          <p:cNvPr id="8" name="TextBox 7">
            <a:extLst>
              <a:ext uri="{FF2B5EF4-FFF2-40B4-BE49-F238E27FC236}">
                <a16:creationId xmlns:a16="http://schemas.microsoft.com/office/drawing/2014/main" id="{18A46187-669C-60A6-7F05-66802ECC6913}"/>
              </a:ext>
            </a:extLst>
          </p:cNvPr>
          <p:cNvSpPr txBox="1"/>
          <p:nvPr/>
        </p:nvSpPr>
        <p:spPr>
          <a:xfrm>
            <a:off x="6593306" y="1842358"/>
            <a:ext cx="309729" cy="369332"/>
          </a:xfrm>
          <a:prstGeom prst="rect">
            <a:avLst/>
          </a:prstGeom>
          <a:noFill/>
          <a:ln>
            <a:noFill/>
          </a:ln>
        </p:spPr>
        <p:txBody>
          <a:bodyPr wrap="square" rtlCol="0">
            <a:spAutoFit/>
          </a:bodyPr>
          <a:lstStyle/>
          <a:p>
            <a:r>
              <a:rPr lang="en-GB" b="1" dirty="0"/>
              <a:t>b</a:t>
            </a:r>
            <a:endParaRPr lang="en-DE" b="1" dirty="0"/>
          </a:p>
        </p:txBody>
      </p:sp>
      <p:sp>
        <p:nvSpPr>
          <p:cNvPr id="9" name="CustomShape 10">
            <a:extLst>
              <a:ext uri="{FF2B5EF4-FFF2-40B4-BE49-F238E27FC236}">
                <a16:creationId xmlns:a16="http://schemas.microsoft.com/office/drawing/2014/main" id="{88A91E0A-1415-695B-8F23-FFDE9A0A9C33}"/>
              </a:ext>
            </a:extLst>
          </p:cNvPr>
          <p:cNvSpPr/>
          <p:nvPr/>
        </p:nvSpPr>
        <p:spPr>
          <a:xfrm>
            <a:off x="7381330" y="350331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0" name="CustomShape 11">
            <a:extLst>
              <a:ext uri="{FF2B5EF4-FFF2-40B4-BE49-F238E27FC236}">
                <a16:creationId xmlns:a16="http://schemas.microsoft.com/office/drawing/2014/main" id="{ABACE124-B9F2-5F9A-0D02-11D243EA98C9}"/>
              </a:ext>
            </a:extLst>
          </p:cNvPr>
          <p:cNvSpPr/>
          <p:nvPr/>
        </p:nvSpPr>
        <p:spPr>
          <a:xfrm>
            <a:off x="7381330" y="3193583"/>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3" name="Line 17">
            <a:extLst>
              <a:ext uri="{FF2B5EF4-FFF2-40B4-BE49-F238E27FC236}">
                <a16:creationId xmlns:a16="http://schemas.microsoft.com/office/drawing/2014/main" id="{4B157E2D-6332-8480-C194-569BFB769585}"/>
              </a:ext>
            </a:extLst>
          </p:cNvPr>
          <p:cNvSpPr/>
          <p:nvPr/>
        </p:nvSpPr>
        <p:spPr>
          <a:xfrm>
            <a:off x="8236199" y="3546471"/>
            <a:ext cx="309729" cy="976"/>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sp>
      <p:sp>
        <p:nvSpPr>
          <p:cNvPr id="14" name="CustomShape 18">
            <a:extLst>
              <a:ext uri="{FF2B5EF4-FFF2-40B4-BE49-F238E27FC236}">
                <a16:creationId xmlns:a16="http://schemas.microsoft.com/office/drawing/2014/main" id="{3A931A20-2BB4-6221-8F0A-E3E47F5CBC97}"/>
              </a:ext>
            </a:extLst>
          </p:cNvPr>
          <p:cNvSpPr/>
          <p:nvPr/>
        </p:nvSpPr>
        <p:spPr>
          <a:xfrm>
            <a:off x="9208267" y="350331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5" name="CustomShape 19">
            <a:extLst>
              <a:ext uri="{FF2B5EF4-FFF2-40B4-BE49-F238E27FC236}">
                <a16:creationId xmlns:a16="http://schemas.microsoft.com/office/drawing/2014/main" id="{E58478F2-FA7F-8397-0BD3-900BE87FEBF1}"/>
              </a:ext>
            </a:extLst>
          </p:cNvPr>
          <p:cNvSpPr/>
          <p:nvPr/>
        </p:nvSpPr>
        <p:spPr>
          <a:xfrm>
            <a:off x="9208267" y="3193583"/>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9" name="CustomShape 23">
            <a:extLst>
              <a:ext uri="{FF2B5EF4-FFF2-40B4-BE49-F238E27FC236}">
                <a16:creationId xmlns:a16="http://schemas.microsoft.com/office/drawing/2014/main" id="{0E9CEA69-9D42-225F-AC3B-2572591803BB}"/>
              </a:ext>
            </a:extLst>
          </p:cNvPr>
          <p:cNvSpPr/>
          <p:nvPr/>
        </p:nvSpPr>
        <p:spPr>
          <a:xfrm>
            <a:off x="8953412" y="341722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20" name="CustomShape 24">
            <a:extLst>
              <a:ext uri="{FF2B5EF4-FFF2-40B4-BE49-F238E27FC236}">
                <a16:creationId xmlns:a16="http://schemas.microsoft.com/office/drawing/2014/main" id="{6F4F4ED7-2323-4A97-59A0-E28E15ACD79E}"/>
              </a:ext>
            </a:extLst>
          </p:cNvPr>
          <p:cNvSpPr/>
          <p:nvPr/>
        </p:nvSpPr>
        <p:spPr>
          <a:xfrm>
            <a:off x="8953412" y="4749372"/>
            <a:ext cx="905402" cy="71901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pc="-1" dirty="0">
                <a:solidFill>
                  <a:srgbClr val="000000"/>
                </a:solidFill>
                <a:ea typeface="DejaVu Sans"/>
              </a:rPr>
              <a:t>O</a:t>
            </a:r>
            <a:r>
              <a:rPr lang="en-US" spc="-1" baseline="-33000" dirty="0">
                <a:solidFill>
                  <a:srgbClr val="000000"/>
                </a:solidFill>
                <a:ea typeface="DejaVu Sans"/>
              </a:rPr>
              <a:t>3</a:t>
            </a:r>
            <a:r>
              <a:rPr dirty="0"/>
              <a:t/>
            </a:r>
            <a:br>
              <a:rPr dirty="0"/>
            </a:br>
            <a:r>
              <a:rPr lang="en-US" spc="-1" dirty="0">
                <a:solidFill>
                  <a:srgbClr val="000000"/>
                </a:solidFill>
                <a:ea typeface="DejaVu Sans"/>
              </a:rPr>
              <a:t>Ozone</a:t>
            </a:r>
            <a:endParaRPr lang="en-US" spc="-1" dirty="0"/>
          </a:p>
        </p:txBody>
      </p:sp>
      <p:sp>
        <p:nvSpPr>
          <p:cNvPr id="21" name="CustomShape 28">
            <a:extLst>
              <a:ext uri="{FF2B5EF4-FFF2-40B4-BE49-F238E27FC236}">
                <a16:creationId xmlns:a16="http://schemas.microsoft.com/office/drawing/2014/main" id="{862EC449-4BDA-1974-0BA4-71A98AE698D1}"/>
              </a:ext>
            </a:extLst>
          </p:cNvPr>
          <p:cNvSpPr/>
          <p:nvPr/>
        </p:nvSpPr>
        <p:spPr>
          <a:xfrm>
            <a:off x="6593306" y="4583483"/>
            <a:ext cx="1484990" cy="440693"/>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pc="-1" dirty="0">
                <a:solidFill>
                  <a:srgbClr val="000000"/>
                </a:solidFill>
                <a:ea typeface="DejaVu Sans"/>
              </a:rPr>
              <a:t>O</a:t>
            </a:r>
            <a:r>
              <a:rPr lang="en-US" spc="-1" baseline="-33000" dirty="0">
                <a:solidFill>
                  <a:srgbClr val="000000"/>
                </a:solidFill>
                <a:ea typeface="DejaVu Sans"/>
              </a:rPr>
              <a:t>2</a:t>
            </a:r>
            <a:r>
              <a:rPr dirty="0"/>
              <a:t/>
            </a:r>
            <a:br>
              <a:rPr dirty="0"/>
            </a:br>
            <a:r>
              <a:rPr lang="en-US" spc="-1" dirty="0">
                <a:solidFill>
                  <a:srgbClr val="000000"/>
                </a:solidFill>
                <a:ea typeface="DejaVu Sans"/>
              </a:rPr>
              <a:t>Molecular oxygen</a:t>
            </a:r>
            <a:endParaRPr lang="en-US" spc="-1" dirty="0"/>
          </a:p>
        </p:txBody>
      </p:sp>
      <p:cxnSp>
        <p:nvCxnSpPr>
          <p:cNvPr id="22" name="Straight Connector 21">
            <a:extLst>
              <a:ext uri="{FF2B5EF4-FFF2-40B4-BE49-F238E27FC236}">
                <a16:creationId xmlns:a16="http://schemas.microsoft.com/office/drawing/2014/main" id="{6687115A-D8CA-FC95-CF04-2C28ADA9F0B1}"/>
              </a:ext>
            </a:extLst>
          </p:cNvPr>
          <p:cNvCxnSpPr>
            <a:cxnSpLocks/>
          </p:cNvCxnSpPr>
          <p:nvPr/>
        </p:nvCxnSpPr>
        <p:spPr>
          <a:xfrm>
            <a:off x="7096232" y="2000478"/>
            <a:ext cx="2382579" cy="0"/>
          </a:xfrm>
          <a:prstGeom prst="line">
            <a:avLst/>
          </a:prstGeom>
          <a:ln cap="sq">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CustomShape 3">
            <a:extLst>
              <a:ext uri="{FF2B5EF4-FFF2-40B4-BE49-F238E27FC236}">
                <a16:creationId xmlns:a16="http://schemas.microsoft.com/office/drawing/2014/main" id="{64386435-1B3D-7C6A-7CCC-5FB5EB59B085}"/>
              </a:ext>
            </a:extLst>
          </p:cNvPr>
          <p:cNvSpPr/>
          <p:nvPr/>
        </p:nvSpPr>
        <p:spPr>
          <a:xfrm>
            <a:off x="1150134" y="3045092"/>
            <a:ext cx="432157"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nSpc>
                <a:spcPct val="100000"/>
              </a:lnSpc>
            </a:pPr>
            <a:r>
              <a:rPr lang="en-US" sz="1219" spc="-1">
                <a:solidFill>
                  <a:srgbClr val="000000"/>
                </a:solidFill>
                <a:latin typeface="Times New Roman"/>
                <a:ea typeface="DejaVu Sans"/>
              </a:rPr>
              <a:t>UV</a:t>
            </a:r>
            <a:endParaRPr lang="en-US" sz="1219" spc="-1">
              <a:latin typeface="Arial"/>
            </a:endParaRPr>
          </a:p>
        </p:txBody>
      </p:sp>
      <p:sp>
        <p:nvSpPr>
          <p:cNvPr id="25" name="CustomShape 4">
            <a:extLst>
              <a:ext uri="{FF2B5EF4-FFF2-40B4-BE49-F238E27FC236}">
                <a16:creationId xmlns:a16="http://schemas.microsoft.com/office/drawing/2014/main" id="{73729F6C-0B07-80D7-BA5E-79D2D235171B}"/>
              </a:ext>
            </a:extLst>
          </p:cNvPr>
          <p:cNvSpPr/>
          <p:nvPr/>
        </p:nvSpPr>
        <p:spPr>
          <a:xfrm>
            <a:off x="2319299" y="3394572"/>
            <a:ext cx="370699"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26" name="CustomShape 5">
            <a:extLst>
              <a:ext uri="{FF2B5EF4-FFF2-40B4-BE49-F238E27FC236}">
                <a16:creationId xmlns:a16="http://schemas.microsoft.com/office/drawing/2014/main" id="{04F35BC6-E51F-CBD5-098E-76F1F41120F1}"/>
              </a:ext>
            </a:extLst>
          </p:cNvPr>
          <p:cNvSpPr/>
          <p:nvPr/>
        </p:nvSpPr>
        <p:spPr>
          <a:xfrm>
            <a:off x="2140778" y="3208492"/>
            <a:ext cx="370699" cy="370943"/>
          </a:xfrm>
          <a:prstGeom prst="ellipse">
            <a:avLst/>
          </a:prstGeom>
          <a:solidFill>
            <a:srgbClr val="FF99CC"/>
          </a:solidFill>
          <a:ln w="9360">
            <a:solidFill>
              <a:srgbClr val="808080"/>
            </a:solidFill>
            <a:round/>
          </a:ln>
        </p:spPr>
        <p:style>
          <a:lnRef idx="0">
            <a:scrgbClr r="0" g="0" b="0"/>
          </a:lnRef>
          <a:fillRef idx="0">
            <a:scrgbClr r="0" g="0" b="0"/>
          </a:fillRef>
          <a:effectRef idx="0">
            <a:scrgbClr r="0" g="0" b="0"/>
          </a:effectRef>
          <a:fontRef idx="minor"/>
        </p:style>
      </p:sp>
      <p:sp>
        <p:nvSpPr>
          <p:cNvPr id="27" name="CustomShape 6">
            <a:extLst>
              <a:ext uri="{FF2B5EF4-FFF2-40B4-BE49-F238E27FC236}">
                <a16:creationId xmlns:a16="http://schemas.microsoft.com/office/drawing/2014/main" id="{77512ABE-1B53-6E2C-8B84-DA856A2C7265}"/>
              </a:ext>
            </a:extLst>
          </p:cNvPr>
          <p:cNvSpPr/>
          <p:nvPr/>
        </p:nvSpPr>
        <p:spPr>
          <a:xfrm>
            <a:off x="1947137" y="333213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29" name="Line 8">
            <a:extLst>
              <a:ext uri="{FF2B5EF4-FFF2-40B4-BE49-F238E27FC236}">
                <a16:creationId xmlns:a16="http://schemas.microsoft.com/office/drawing/2014/main" id="{5EC37B1F-5D5F-3F62-AD68-BF9189F14B82}"/>
              </a:ext>
            </a:extLst>
          </p:cNvPr>
          <p:cNvSpPr/>
          <p:nvPr/>
        </p:nvSpPr>
        <p:spPr>
          <a:xfrm>
            <a:off x="2876322" y="3455787"/>
            <a:ext cx="309729" cy="1219"/>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sp>
      <p:sp>
        <p:nvSpPr>
          <p:cNvPr id="30" name="CustomShape 9">
            <a:extLst>
              <a:ext uri="{FF2B5EF4-FFF2-40B4-BE49-F238E27FC236}">
                <a16:creationId xmlns:a16="http://schemas.microsoft.com/office/drawing/2014/main" id="{771A107C-212E-5A65-0B84-C3DA5A8D57F1}"/>
              </a:ext>
            </a:extLst>
          </p:cNvPr>
          <p:cNvSpPr/>
          <p:nvPr/>
        </p:nvSpPr>
        <p:spPr>
          <a:xfrm>
            <a:off x="4301317" y="320849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31" name="CustomShape 10">
            <a:extLst>
              <a:ext uri="{FF2B5EF4-FFF2-40B4-BE49-F238E27FC236}">
                <a16:creationId xmlns:a16="http://schemas.microsoft.com/office/drawing/2014/main" id="{66A0D644-C148-4505-290F-39370ABBB907}"/>
              </a:ext>
            </a:extLst>
          </p:cNvPr>
          <p:cNvSpPr/>
          <p:nvPr/>
        </p:nvSpPr>
        <p:spPr>
          <a:xfrm>
            <a:off x="3504315" y="3146058"/>
            <a:ext cx="370943" cy="370943"/>
          </a:xfrm>
          <a:prstGeom prst="ellipse">
            <a:avLst/>
          </a:prstGeom>
          <a:solidFill>
            <a:srgbClr val="FF99CC"/>
          </a:solidFill>
          <a:ln w="9360">
            <a:solidFill>
              <a:srgbClr val="808080"/>
            </a:solidFill>
            <a:round/>
          </a:ln>
        </p:spPr>
        <p:style>
          <a:lnRef idx="0">
            <a:scrgbClr r="0" g="0" b="0"/>
          </a:lnRef>
          <a:fillRef idx="0">
            <a:scrgbClr r="0" g="0" b="0"/>
          </a:fillRef>
          <a:effectRef idx="0">
            <a:scrgbClr r="0" g="0" b="0"/>
          </a:effectRef>
          <a:fontRef idx="minor"/>
        </p:style>
      </p:sp>
      <p:sp>
        <p:nvSpPr>
          <p:cNvPr id="32" name="CustomShape 11">
            <a:extLst>
              <a:ext uri="{FF2B5EF4-FFF2-40B4-BE49-F238E27FC236}">
                <a16:creationId xmlns:a16="http://schemas.microsoft.com/office/drawing/2014/main" id="{36EAF005-BE44-3ABC-C796-B14533F39938}"/>
              </a:ext>
            </a:extLst>
          </p:cNvPr>
          <p:cNvSpPr/>
          <p:nvPr/>
        </p:nvSpPr>
        <p:spPr>
          <a:xfrm>
            <a:off x="3310674" y="3270925"/>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33" name="CustomShape 12">
            <a:extLst>
              <a:ext uri="{FF2B5EF4-FFF2-40B4-BE49-F238E27FC236}">
                <a16:creationId xmlns:a16="http://schemas.microsoft.com/office/drawing/2014/main" id="{ABA1776D-30E9-2D3D-24FB-EDEC5C3EB6D9}"/>
              </a:ext>
            </a:extLst>
          </p:cNvPr>
          <p:cNvSpPr/>
          <p:nvPr/>
        </p:nvSpPr>
        <p:spPr>
          <a:xfrm>
            <a:off x="3991589" y="3332139"/>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nSpc>
                <a:spcPct val="100000"/>
              </a:lnSpc>
            </a:pPr>
            <a:r>
              <a:rPr lang="en-US" sz="1219" spc="-1" dirty="0">
                <a:solidFill>
                  <a:srgbClr val="000000"/>
                </a:solidFill>
                <a:latin typeface="Times New Roman"/>
                <a:ea typeface="DejaVu Sans"/>
              </a:rPr>
              <a:t>+</a:t>
            </a:r>
            <a:endParaRPr lang="en-US" sz="1219" spc="-1" dirty="0">
              <a:latin typeface="Arial"/>
            </a:endParaRPr>
          </a:p>
        </p:txBody>
      </p:sp>
      <p:sp>
        <p:nvSpPr>
          <p:cNvPr id="36" name="Line 26">
            <a:extLst>
              <a:ext uri="{FF2B5EF4-FFF2-40B4-BE49-F238E27FC236}">
                <a16:creationId xmlns:a16="http://schemas.microsoft.com/office/drawing/2014/main" id="{53720337-43FF-E37F-6DB8-A65F6BCA4C83}"/>
              </a:ext>
            </a:extLst>
          </p:cNvPr>
          <p:cNvSpPr/>
          <p:nvPr/>
        </p:nvSpPr>
        <p:spPr>
          <a:xfrm>
            <a:off x="1212568" y="2763165"/>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sp>
      <p:sp>
        <p:nvSpPr>
          <p:cNvPr id="37" name="Line 27">
            <a:extLst>
              <a:ext uri="{FF2B5EF4-FFF2-40B4-BE49-F238E27FC236}">
                <a16:creationId xmlns:a16="http://schemas.microsoft.com/office/drawing/2014/main" id="{71F52368-BC26-D417-B790-13D855AF47FB}"/>
              </a:ext>
            </a:extLst>
          </p:cNvPr>
          <p:cNvSpPr/>
          <p:nvPr/>
        </p:nvSpPr>
        <p:spPr>
          <a:xfrm>
            <a:off x="1327680" y="2723413"/>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sp>
      <p:sp>
        <p:nvSpPr>
          <p:cNvPr id="38" name="Line 28">
            <a:extLst>
              <a:ext uri="{FF2B5EF4-FFF2-40B4-BE49-F238E27FC236}">
                <a16:creationId xmlns:a16="http://schemas.microsoft.com/office/drawing/2014/main" id="{CC184B12-9520-7AC8-368C-2650C2060084}"/>
              </a:ext>
            </a:extLst>
          </p:cNvPr>
          <p:cNvSpPr/>
          <p:nvPr/>
        </p:nvSpPr>
        <p:spPr>
          <a:xfrm>
            <a:off x="1113552" y="2818039"/>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sp>
      <p:sp>
        <p:nvSpPr>
          <p:cNvPr id="39" name="TextBox 38">
            <a:extLst>
              <a:ext uri="{FF2B5EF4-FFF2-40B4-BE49-F238E27FC236}">
                <a16:creationId xmlns:a16="http://schemas.microsoft.com/office/drawing/2014/main" id="{61B71F6A-69D3-9267-9AF1-26FD005E73D9}"/>
              </a:ext>
            </a:extLst>
          </p:cNvPr>
          <p:cNvSpPr txBox="1"/>
          <p:nvPr/>
        </p:nvSpPr>
        <p:spPr>
          <a:xfrm>
            <a:off x="1772452" y="1834400"/>
            <a:ext cx="309729" cy="369332"/>
          </a:xfrm>
          <a:prstGeom prst="rect">
            <a:avLst/>
          </a:prstGeom>
          <a:noFill/>
          <a:ln>
            <a:noFill/>
          </a:ln>
        </p:spPr>
        <p:txBody>
          <a:bodyPr wrap="square" rtlCol="0">
            <a:spAutoFit/>
          </a:bodyPr>
          <a:lstStyle/>
          <a:p>
            <a:r>
              <a:rPr lang="de-DE" b="1" dirty="0"/>
              <a:t>a</a:t>
            </a:r>
            <a:endParaRPr lang="en-DE" b="1" dirty="0"/>
          </a:p>
        </p:txBody>
      </p:sp>
      <p:cxnSp>
        <p:nvCxnSpPr>
          <p:cNvPr id="40" name="Straight Connector 39">
            <a:extLst>
              <a:ext uri="{FF2B5EF4-FFF2-40B4-BE49-F238E27FC236}">
                <a16:creationId xmlns:a16="http://schemas.microsoft.com/office/drawing/2014/main" id="{6D1A8048-B76C-A25C-6C8D-31CF6C730865}"/>
              </a:ext>
            </a:extLst>
          </p:cNvPr>
          <p:cNvCxnSpPr>
            <a:cxnSpLocks/>
          </p:cNvCxnSpPr>
          <p:nvPr/>
        </p:nvCxnSpPr>
        <p:spPr>
          <a:xfrm>
            <a:off x="2275378" y="2027024"/>
            <a:ext cx="2382579" cy="0"/>
          </a:xfrm>
          <a:prstGeom prst="line">
            <a:avLst/>
          </a:prstGeom>
          <a:ln cap="sq">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1" name="CustomShape 9">
            <a:extLst>
              <a:ext uri="{FF2B5EF4-FFF2-40B4-BE49-F238E27FC236}">
                <a16:creationId xmlns:a16="http://schemas.microsoft.com/office/drawing/2014/main" id="{EF7F9E33-D1DA-92B2-6B7D-A04FFFF2A544}"/>
              </a:ext>
            </a:extLst>
          </p:cNvPr>
          <p:cNvSpPr/>
          <p:nvPr/>
        </p:nvSpPr>
        <p:spPr>
          <a:xfrm>
            <a:off x="6436127" y="333649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42" name="CustomShape 14">
            <a:extLst>
              <a:ext uri="{FF2B5EF4-FFF2-40B4-BE49-F238E27FC236}">
                <a16:creationId xmlns:a16="http://schemas.microsoft.com/office/drawing/2014/main" id="{D4A08005-7AC6-6B72-D33A-DF0AB8079D72}"/>
              </a:ext>
            </a:extLst>
          </p:cNvPr>
          <p:cNvSpPr/>
          <p:nvPr/>
        </p:nvSpPr>
        <p:spPr>
          <a:xfrm>
            <a:off x="3836724" y="4377034"/>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pc="-1" dirty="0">
                <a:solidFill>
                  <a:srgbClr val="000000"/>
                </a:solidFill>
                <a:ea typeface="DejaVu Sans"/>
              </a:rPr>
              <a:t>O</a:t>
            </a:r>
            <a:r>
              <a:rPr dirty="0"/>
              <a:t/>
            </a:r>
            <a:br>
              <a:rPr dirty="0"/>
            </a:br>
            <a:r>
              <a:rPr lang="en-US" spc="-1" dirty="0">
                <a:solidFill>
                  <a:srgbClr val="000000"/>
                </a:solidFill>
                <a:ea typeface="DejaVu Sans"/>
              </a:rPr>
              <a:t>Atomic oxygen</a:t>
            </a:r>
            <a:endParaRPr lang="en-US" spc="-1" dirty="0"/>
          </a:p>
        </p:txBody>
      </p:sp>
      <p:sp>
        <p:nvSpPr>
          <p:cNvPr id="43" name="CustomShape 14">
            <a:extLst>
              <a:ext uri="{FF2B5EF4-FFF2-40B4-BE49-F238E27FC236}">
                <a16:creationId xmlns:a16="http://schemas.microsoft.com/office/drawing/2014/main" id="{CD3642CC-2B61-A037-B6DD-F70045AFC7D9}"/>
              </a:ext>
            </a:extLst>
          </p:cNvPr>
          <p:cNvSpPr/>
          <p:nvPr/>
        </p:nvSpPr>
        <p:spPr>
          <a:xfrm>
            <a:off x="2880458" y="4388357"/>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pc="-1" dirty="0">
                <a:solidFill>
                  <a:srgbClr val="000000"/>
                </a:solidFill>
                <a:ea typeface="DejaVu Sans"/>
              </a:rPr>
              <a:t>NO</a:t>
            </a:r>
            <a:r>
              <a:rPr dirty="0"/>
              <a:t/>
            </a:r>
            <a:br>
              <a:rPr dirty="0"/>
            </a:br>
            <a:r>
              <a:rPr lang="en-US" spc="-1" dirty="0">
                <a:solidFill>
                  <a:srgbClr val="000000"/>
                </a:solidFill>
                <a:ea typeface="DejaVu Sans"/>
              </a:rPr>
              <a:t>Nitrogen monoxide</a:t>
            </a:r>
            <a:endParaRPr lang="en-US" spc="-1" dirty="0"/>
          </a:p>
        </p:txBody>
      </p:sp>
      <p:sp>
        <p:nvSpPr>
          <p:cNvPr id="44" name="CustomShape 14">
            <a:extLst>
              <a:ext uri="{FF2B5EF4-FFF2-40B4-BE49-F238E27FC236}">
                <a16:creationId xmlns:a16="http://schemas.microsoft.com/office/drawing/2014/main" id="{6755928B-B1F3-D47B-3579-588E19A7182A}"/>
              </a:ext>
            </a:extLst>
          </p:cNvPr>
          <p:cNvSpPr/>
          <p:nvPr/>
        </p:nvSpPr>
        <p:spPr>
          <a:xfrm>
            <a:off x="1625314" y="4465595"/>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pc="-1" dirty="0">
                <a:solidFill>
                  <a:srgbClr val="000000"/>
                </a:solidFill>
                <a:ea typeface="DejaVu Sans"/>
              </a:rPr>
              <a:t>NO</a:t>
            </a:r>
            <a:r>
              <a:rPr lang="en-US" spc="-1" baseline="-25000" dirty="0">
                <a:solidFill>
                  <a:srgbClr val="000000"/>
                </a:solidFill>
                <a:ea typeface="DejaVu Sans"/>
              </a:rPr>
              <a:t>2</a:t>
            </a:r>
            <a:r>
              <a:rPr dirty="0"/>
              <a:t/>
            </a:r>
            <a:br>
              <a:rPr dirty="0"/>
            </a:br>
            <a:r>
              <a:rPr lang="en-US" spc="-1" dirty="0">
                <a:solidFill>
                  <a:srgbClr val="000000"/>
                </a:solidFill>
                <a:ea typeface="DejaVu Sans"/>
              </a:rPr>
              <a:t>Nitrogen Dioxide</a:t>
            </a:r>
            <a:endParaRPr lang="en-US" spc="-1" dirty="0"/>
          </a:p>
        </p:txBody>
      </p:sp>
      <p:sp>
        <p:nvSpPr>
          <p:cNvPr id="45" name="CustomShape 12">
            <a:extLst>
              <a:ext uri="{FF2B5EF4-FFF2-40B4-BE49-F238E27FC236}">
                <a16:creationId xmlns:a16="http://schemas.microsoft.com/office/drawing/2014/main" id="{3A7A459E-6EE9-4005-A591-B84C59B5353F}"/>
              </a:ext>
            </a:extLst>
          </p:cNvPr>
          <p:cNvSpPr/>
          <p:nvPr/>
        </p:nvSpPr>
        <p:spPr>
          <a:xfrm>
            <a:off x="7023999" y="3413649"/>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nSpc>
                <a:spcPct val="100000"/>
              </a:lnSpc>
            </a:pPr>
            <a:r>
              <a:rPr lang="en-US" sz="1219" spc="-1" dirty="0">
                <a:solidFill>
                  <a:srgbClr val="000000"/>
                </a:solidFill>
                <a:latin typeface="Times New Roman"/>
                <a:ea typeface="DejaVu Sans"/>
              </a:rPr>
              <a:t>+</a:t>
            </a:r>
            <a:endParaRPr lang="en-US" sz="1219" spc="-1" dirty="0">
              <a:latin typeface="Arial"/>
            </a:endParaRPr>
          </a:p>
        </p:txBody>
      </p:sp>
      <p:sp>
        <p:nvSpPr>
          <p:cNvPr id="3" name="TextBox 2">
            <a:extLst>
              <a:ext uri="{FF2B5EF4-FFF2-40B4-BE49-F238E27FC236}">
                <a16:creationId xmlns:a16="http://schemas.microsoft.com/office/drawing/2014/main" id="{AC8B334E-3DF0-8423-92FA-944F58FA34D8}"/>
              </a:ext>
            </a:extLst>
          </p:cNvPr>
          <p:cNvSpPr txBox="1"/>
          <p:nvPr/>
        </p:nvSpPr>
        <p:spPr>
          <a:xfrm>
            <a:off x="310219" y="6046268"/>
            <a:ext cx="11257667" cy="215444"/>
          </a:xfrm>
          <a:prstGeom prst="rect">
            <a:avLst/>
          </a:prstGeom>
          <a:noFill/>
        </p:spPr>
        <p:txBody>
          <a:bodyPr wrap="square">
            <a:spAutoFit/>
          </a:bodyPr>
          <a:lstStyle/>
          <a:p>
            <a:r>
              <a:rPr lang="en-US" sz="800" b="0" i="0" dirty="0">
                <a:solidFill>
                  <a:srgbClr val="212121"/>
                </a:solidFill>
                <a:effectLst/>
                <a:latin typeface="BlinkMacSystemFont"/>
              </a:rPr>
              <a:t>DOI: 10.1016/j.atmosenv.2020.117559</a:t>
            </a:r>
            <a:endParaRPr lang="en-US" sz="800" dirty="0"/>
          </a:p>
        </p:txBody>
      </p:sp>
    </p:spTree>
    <p:extLst>
      <p:ext uri="{BB962C8B-B14F-4D97-AF65-F5344CB8AC3E}">
        <p14:creationId xmlns:p14="http://schemas.microsoft.com/office/powerpoint/2010/main" val="32822495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71C40-3347-42F8-89E2-38DA84D4F2F4}"/>
              </a:ext>
            </a:extLst>
          </p:cNvPr>
          <p:cNvSpPr>
            <a:spLocks noGrp="1"/>
          </p:cNvSpPr>
          <p:nvPr>
            <p:ph type="title"/>
          </p:nvPr>
        </p:nvSpPr>
        <p:spPr/>
        <p:txBody>
          <a:bodyPr>
            <a:normAutofit fontScale="90000"/>
          </a:bodyPr>
          <a:lstStyle/>
          <a:p>
            <a:r>
              <a:rPr lang="en-US" dirty="0"/>
              <a:t>Stratospheric ozone (15-35 km altitude ) </a:t>
            </a:r>
          </a:p>
        </p:txBody>
      </p:sp>
      <p:pic>
        <p:nvPicPr>
          <p:cNvPr id="4" name="Picture 3">
            <a:extLst>
              <a:ext uri="{FF2B5EF4-FFF2-40B4-BE49-F238E27FC236}">
                <a16:creationId xmlns:a16="http://schemas.microsoft.com/office/drawing/2014/main" id="{8B4EC1CE-EB28-4B9B-BC62-2B4F63533FE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4" t="43996" r="1437" b="770"/>
          <a:stretch/>
        </p:blipFill>
        <p:spPr>
          <a:xfrm>
            <a:off x="270588" y="1400174"/>
            <a:ext cx="11253755" cy="4491668"/>
          </a:xfrm>
          <a:prstGeom prst="rect">
            <a:avLst/>
          </a:prstGeom>
        </p:spPr>
      </p:pic>
      <p:sp>
        <p:nvSpPr>
          <p:cNvPr id="5" name="CustomShape 2">
            <a:extLst>
              <a:ext uri="{FF2B5EF4-FFF2-40B4-BE49-F238E27FC236}">
                <a16:creationId xmlns:a16="http://schemas.microsoft.com/office/drawing/2014/main" id="{6FA4C31E-4898-481C-94FD-8BA3010C5A76}"/>
              </a:ext>
            </a:extLst>
          </p:cNvPr>
          <p:cNvSpPr/>
          <p:nvPr/>
        </p:nvSpPr>
        <p:spPr>
          <a:xfrm>
            <a:off x="192505" y="916978"/>
            <a:ext cx="10724311" cy="543839"/>
          </a:xfrm>
          <a:prstGeom prst="rect">
            <a:avLst/>
          </a:prstGeom>
          <a:noFill/>
          <a:ln>
            <a:noFill/>
          </a:ln>
        </p:spPr>
        <p:style>
          <a:lnRef idx="0">
            <a:scrgbClr r="0" g="0" b="0"/>
          </a:lnRef>
          <a:fillRef idx="0">
            <a:scrgbClr r="0" g="0" b="0"/>
          </a:fillRef>
          <a:effectRef idx="0">
            <a:scrgbClr r="0" g="0" b="0"/>
          </a:effectRef>
          <a:fontRef idx="minor"/>
        </p:style>
        <p:txBody>
          <a:bodyPr lIns="0" tIns="12926" rIns="0" bIns="0">
            <a:normAutofit/>
          </a:bodyPr>
          <a:lstStyle/>
          <a:p>
            <a:pPr marL="74135">
              <a:lnSpc>
                <a:spcPct val="95000"/>
              </a:lnSpc>
              <a:spcAft>
                <a:spcPts val="964"/>
              </a:spcAft>
              <a:buClr>
                <a:srgbClr val="333333"/>
              </a:buClr>
              <a:buSzPct val="45000"/>
            </a:pPr>
            <a:r>
              <a:rPr lang="en-US" sz="2032" spc="-1" dirty="0">
                <a:solidFill>
                  <a:srgbClr val="333333"/>
                </a:solidFill>
                <a:ea typeface="DejaVu Sans"/>
              </a:rPr>
              <a:t>Protective role - filters cosmic UV radiation (most of UVC and large part of UVB)</a:t>
            </a:r>
            <a:endParaRPr lang="en-US" sz="2032" spc="-1" dirty="0"/>
          </a:p>
        </p:txBody>
      </p:sp>
      <p:sp>
        <p:nvSpPr>
          <p:cNvPr id="6" name="CustomShape 3">
            <a:extLst>
              <a:ext uri="{FF2B5EF4-FFF2-40B4-BE49-F238E27FC236}">
                <a16:creationId xmlns:a16="http://schemas.microsoft.com/office/drawing/2014/main" id="{83310E3C-BE03-4498-A3CA-F874B7094A9A}"/>
              </a:ext>
            </a:extLst>
          </p:cNvPr>
          <p:cNvSpPr/>
          <p:nvPr/>
        </p:nvSpPr>
        <p:spPr>
          <a:xfrm>
            <a:off x="2954016" y="3386780"/>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7" name="CustomShape 4">
            <a:extLst>
              <a:ext uri="{FF2B5EF4-FFF2-40B4-BE49-F238E27FC236}">
                <a16:creationId xmlns:a16="http://schemas.microsoft.com/office/drawing/2014/main" id="{6E9731F5-FD5D-40F0-A0C9-AA0AF31DC7A8}"/>
              </a:ext>
            </a:extLst>
          </p:cNvPr>
          <p:cNvSpPr/>
          <p:nvPr/>
        </p:nvSpPr>
        <p:spPr>
          <a:xfrm>
            <a:off x="2954016" y="3077052"/>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9" name="CustomShape 6">
            <a:extLst>
              <a:ext uri="{FF2B5EF4-FFF2-40B4-BE49-F238E27FC236}">
                <a16:creationId xmlns:a16="http://schemas.microsoft.com/office/drawing/2014/main" id="{4A847B0A-8629-440F-9DB5-76A03EDEB0E7}"/>
              </a:ext>
            </a:extLst>
          </p:cNvPr>
          <p:cNvSpPr/>
          <p:nvPr/>
        </p:nvSpPr>
        <p:spPr>
          <a:xfrm>
            <a:off x="4659766" y="3638465"/>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0" name="CustomShape 7">
            <a:extLst>
              <a:ext uri="{FF2B5EF4-FFF2-40B4-BE49-F238E27FC236}">
                <a16:creationId xmlns:a16="http://schemas.microsoft.com/office/drawing/2014/main" id="{A4211B81-41CC-4FAE-B8A3-C218C9C99AFD}"/>
              </a:ext>
            </a:extLst>
          </p:cNvPr>
          <p:cNvSpPr/>
          <p:nvPr/>
        </p:nvSpPr>
        <p:spPr>
          <a:xfrm>
            <a:off x="4659766" y="27639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1" name="CustomShape 8">
            <a:extLst>
              <a:ext uri="{FF2B5EF4-FFF2-40B4-BE49-F238E27FC236}">
                <a16:creationId xmlns:a16="http://schemas.microsoft.com/office/drawing/2014/main" id="{03A27F91-286E-47F0-B7AE-550AA3E73ACB}"/>
              </a:ext>
            </a:extLst>
          </p:cNvPr>
          <p:cNvSpPr/>
          <p:nvPr/>
        </p:nvSpPr>
        <p:spPr>
          <a:xfrm>
            <a:off x="2373816" y="4803514"/>
            <a:ext cx="1484990" cy="8869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pc="-1" dirty="0">
                <a:solidFill>
                  <a:srgbClr val="000000"/>
                </a:solidFill>
                <a:ea typeface="DejaVu Sans"/>
              </a:rPr>
              <a:t>O</a:t>
            </a:r>
            <a:r>
              <a:rPr lang="en-US" spc="-1" baseline="-33000" dirty="0">
                <a:solidFill>
                  <a:srgbClr val="000000"/>
                </a:solidFill>
                <a:ea typeface="DejaVu Sans"/>
              </a:rPr>
              <a:t>2</a:t>
            </a:r>
            <a:r>
              <a:rPr dirty="0"/>
              <a:t/>
            </a:r>
            <a:br>
              <a:rPr dirty="0"/>
            </a:br>
            <a:r>
              <a:rPr lang="en-US" spc="-1" dirty="0">
                <a:solidFill>
                  <a:srgbClr val="000000"/>
                </a:solidFill>
                <a:ea typeface="DejaVu Sans"/>
              </a:rPr>
              <a:t>Molecular oxygen</a:t>
            </a:r>
            <a:endParaRPr lang="en-US" spc="-1" dirty="0"/>
          </a:p>
        </p:txBody>
      </p:sp>
      <p:sp>
        <p:nvSpPr>
          <p:cNvPr id="12" name="Line 9">
            <a:extLst>
              <a:ext uri="{FF2B5EF4-FFF2-40B4-BE49-F238E27FC236}">
                <a16:creationId xmlns:a16="http://schemas.microsoft.com/office/drawing/2014/main" id="{0C70C9B0-9E08-42F6-9C0D-013C3BA97216}"/>
              </a:ext>
            </a:extLst>
          </p:cNvPr>
          <p:cNvSpPr/>
          <p:nvPr/>
        </p:nvSpPr>
        <p:spPr>
          <a:xfrm>
            <a:off x="3854669" y="3448970"/>
            <a:ext cx="309729" cy="1219"/>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sp>
      <p:sp>
        <p:nvSpPr>
          <p:cNvPr id="17" name="CustomShape 14">
            <a:extLst>
              <a:ext uri="{FF2B5EF4-FFF2-40B4-BE49-F238E27FC236}">
                <a16:creationId xmlns:a16="http://schemas.microsoft.com/office/drawing/2014/main" id="{DBAB1094-8FE4-4C71-8564-15ECAC23BFA3}"/>
              </a:ext>
            </a:extLst>
          </p:cNvPr>
          <p:cNvSpPr/>
          <p:nvPr/>
        </p:nvSpPr>
        <p:spPr>
          <a:xfrm>
            <a:off x="4172195" y="4803514"/>
            <a:ext cx="1300128" cy="888159"/>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pc="-1" dirty="0">
                <a:solidFill>
                  <a:srgbClr val="000000"/>
                </a:solidFill>
                <a:ea typeface="DejaVu Sans"/>
              </a:rPr>
              <a:t>O</a:t>
            </a:r>
            <a:r>
              <a:rPr dirty="0"/>
              <a:t/>
            </a:r>
            <a:br>
              <a:rPr dirty="0"/>
            </a:br>
            <a:r>
              <a:rPr lang="en-US" spc="-1" dirty="0">
                <a:solidFill>
                  <a:srgbClr val="000000"/>
                </a:solidFill>
                <a:ea typeface="DejaVu Sans"/>
              </a:rPr>
              <a:t>Atomic oxygen</a:t>
            </a:r>
            <a:endParaRPr lang="en-US" spc="-1" dirty="0"/>
          </a:p>
        </p:txBody>
      </p:sp>
      <p:sp>
        <p:nvSpPr>
          <p:cNvPr id="28" name="CustomShape 25">
            <a:extLst>
              <a:ext uri="{FF2B5EF4-FFF2-40B4-BE49-F238E27FC236}">
                <a16:creationId xmlns:a16="http://schemas.microsoft.com/office/drawing/2014/main" id="{EA5F7BCB-E629-41CC-88FE-B445B2C12FB7}"/>
              </a:ext>
            </a:extLst>
          </p:cNvPr>
          <p:cNvSpPr/>
          <p:nvPr/>
        </p:nvSpPr>
        <p:spPr>
          <a:xfrm>
            <a:off x="1113756" y="2983477"/>
            <a:ext cx="1053529" cy="68920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z="2000" spc="-1" dirty="0">
                <a:solidFill>
                  <a:srgbClr val="000000"/>
                </a:solidFill>
                <a:ea typeface="DejaVu Sans"/>
              </a:rPr>
              <a:t>UV radiation</a:t>
            </a:r>
            <a:endParaRPr lang="en-US" sz="2000" spc="-1" dirty="0"/>
          </a:p>
        </p:txBody>
      </p:sp>
      <p:grpSp>
        <p:nvGrpSpPr>
          <p:cNvPr id="43" name="Group 42">
            <a:extLst>
              <a:ext uri="{FF2B5EF4-FFF2-40B4-BE49-F238E27FC236}">
                <a16:creationId xmlns:a16="http://schemas.microsoft.com/office/drawing/2014/main" id="{B5CF2677-30D1-46E9-960D-FC3AD448B46E}"/>
              </a:ext>
            </a:extLst>
          </p:cNvPr>
          <p:cNvGrpSpPr/>
          <p:nvPr/>
        </p:nvGrpSpPr>
        <p:grpSpPr>
          <a:xfrm>
            <a:off x="1182347" y="2078557"/>
            <a:ext cx="1888187" cy="1436702"/>
            <a:chOff x="1620287" y="1761781"/>
            <a:chExt cx="1190382" cy="1436702"/>
          </a:xfrm>
        </p:grpSpPr>
        <p:sp>
          <p:nvSpPr>
            <p:cNvPr id="8" name="Line 5">
              <a:extLst>
                <a:ext uri="{FF2B5EF4-FFF2-40B4-BE49-F238E27FC236}">
                  <a16:creationId xmlns:a16="http://schemas.microsoft.com/office/drawing/2014/main" id="{7598B724-4FC6-4725-9246-409B9AE10DF0}"/>
                </a:ext>
              </a:extLst>
            </p:cNvPr>
            <p:cNvSpPr/>
            <p:nvPr/>
          </p:nvSpPr>
          <p:spPr>
            <a:xfrm>
              <a:off x="1629798" y="1960544"/>
              <a:ext cx="1145508" cy="1062588"/>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sp>
        <p:sp>
          <p:nvSpPr>
            <p:cNvPr id="29" name="Line 26">
              <a:extLst>
                <a:ext uri="{FF2B5EF4-FFF2-40B4-BE49-F238E27FC236}">
                  <a16:creationId xmlns:a16="http://schemas.microsoft.com/office/drawing/2014/main" id="{C352EC4E-E001-46B5-9D80-D4BCD630E1D4}"/>
                </a:ext>
              </a:extLst>
            </p:cNvPr>
            <p:cNvSpPr/>
            <p:nvPr/>
          </p:nvSpPr>
          <p:spPr>
            <a:xfrm>
              <a:off x="1665405" y="1761781"/>
              <a:ext cx="1145264" cy="1062344"/>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sp>
        <p:sp>
          <p:nvSpPr>
            <p:cNvPr id="30" name="Line 27">
              <a:extLst>
                <a:ext uri="{FF2B5EF4-FFF2-40B4-BE49-F238E27FC236}">
                  <a16:creationId xmlns:a16="http://schemas.microsoft.com/office/drawing/2014/main" id="{E92BCCC6-D8E9-4840-96D2-9696B39C8900}"/>
                </a:ext>
              </a:extLst>
            </p:cNvPr>
            <p:cNvSpPr/>
            <p:nvPr/>
          </p:nvSpPr>
          <p:spPr>
            <a:xfrm>
              <a:off x="1620287" y="2134919"/>
              <a:ext cx="1145264" cy="1063564"/>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sp>
      </p:grpSp>
      <p:sp>
        <p:nvSpPr>
          <p:cNvPr id="32" name="Rectangle 31">
            <a:extLst>
              <a:ext uri="{FF2B5EF4-FFF2-40B4-BE49-F238E27FC236}">
                <a16:creationId xmlns:a16="http://schemas.microsoft.com/office/drawing/2014/main" id="{5F969B09-4B26-4F72-9D1F-1F3B192F8607}"/>
              </a:ext>
            </a:extLst>
          </p:cNvPr>
          <p:cNvSpPr/>
          <p:nvPr/>
        </p:nvSpPr>
        <p:spPr>
          <a:xfrm rot="16200000">
            <a:off x="10917451" y="4982660"/>
            <a:ext cx="1675459" cy="246221"/>
          </a:xfrm>
          <a:prstGeom prst="rect">
            <a:avLst/>
          </a:prstGeom>
        </p:spPr>
        <p:txBody>
          <a:bodyPr wrap="none">
            <a:spAutoFit/>
          </a:bodyPr>
          <a:lstStyle/>
          <a:p>
            <a:r>
              <a:rPr lang="en-US" sz="1000" dirty="0"/>
              <a:t>Source: </a:t>
            </a:r>
            <a:r>
              <a:rPr lang="en-US" sz="1000" dirty="0" err="1"/>
              <a:t>Pixabay</a:t>
            </a:r>
            <a:r>
              <a:rPr lang="en-US" sz="1000" dirty="0"/>
              <a:t> Free License</a:t>
            </a:r>
          </a:p>
        </p:txBody>
      </p:sp>
      <p:sp>
        <p:nvSpPr>
          <p:cNvPr id="33" name="TextBox 32">
            <a:extLst>
              <a:ext uri="{FF2B5EF4-FFF2-40B4-BE49-F238E27FC236}">
                <a16:creationId xmlns:a16="http://schemas.microsoft.com/office/drawing/2014/main" id="{6B03F43D-1B99-4F59-8860-DD28C8F8AB93}"/>
              </a:ext>
            </a:extLst>
          </p:cNvPr>
          <p:cNvSpPr txBox="1"/>
          <p:nvPr/>
        </p:nvSpPr>
        <p:spPr>
          <a:xfrm>
            <a:off x="2455822" y="1670487"/>
            <a:ext cx="309729" cy="316240"/>
          </a:xfrm>
          <a:prstGeom prst="rect">
            <a:avLst/>
          </a:prstGeom>
          <a:noFill/>
        </p:spPr>
        <p:txBody>
          <a:bodyPr wrap="square" rtlCol="0">
            <a:spAutoFit/>
          </a:bodyPr>
          <a:lstStyle/>
          <a:p>
            <a:r>
              <a:rPr lang="en-GB" b="1" dirty="0">
                <a:solidFill>
                  <a:schemeClr val="bg1"/>
                </a:solidFill>
              </a:rPr>
              <a:t>a</a:t>
            </a:r>
            <a:endParaRPr lang="en-DE" b="1" dirty="0">
              <a:solidFill>
                <a:schemeClr val="bg1"/>
              </a:solidFill>
            </a:endParaRPr>
          </a:p>
        </p:txBody>
      </p:sp>
      <p:sp>
        <p:nvSpPr>
          <p:cNvPr id="34" name="TextBox 33">
            <a:extLst>
              <a:ext uri="{FF2B5EF4-FFF2-40B4-BE49-F238E27FC236}">
                <a16:creationId xmlns:a16="http://schemas.microsoft.com/office/drawing/2014/main" id="{8C085DBD-08A3-4EAF-B5D5-09E21AEAC84D}"/>
              </a:ext>
            </a:extLst>
          </p:cNvPr>
          <p:cNvSpPr txBox="1"/>
          <p:nvPr/>
        </p:nvSpPr>
        <p:spPr>
          <a:xfrm>
            <a:off x="6052508" y="1670487"/>
            <a:ext cx="309729" cy="316240"/>
          </a:xfrm>
          <a:prstGeom prst="rect">
            <a:avLst/>
          </a:prstGeom>
          <a:noFill/>
        </p:spPr>
        <p:txBody>
          <a:bodyPr wrap="square" rtlCol="0">
            <a:spAutoFit/>
          </a:bodyPr>
          <a:lstStyle/>
          <a:p>
            <a:r>
              <a:rPr lang="en-GB" b="1" dirty="0">
                <a:solidFill>
                  <a:schemeClr val="bg1"/>
                </a:solidFill>
              </a:rPr>
              <a:t>b</a:t>
            </a:r>
            <a:endParaRPr lang="en-DE" b="1" dirty="0">
              <a:solidFill>
                <a:schemeClr val="bg1"/>
              </a:solidFill>
            </a:endParaRPr>
          </a:p>
        </p:txBody>
      </p:sp>
      <p:cxnSp>
        <p:nvCxnSpPr>
          <p:cNvPr id="35" name="Straight Connector 34">
            <a:extLst>
              <a:ext uri="{FF2B5EF4-FFF2-40B4-BE49-F238E27FC236}">
                <a16:creationId xmlns:a16="http://schemas.microsoft.com/office/drawing/2014/main" id="{FD91BFE1-7365-4B94-B861-CFDBAD1D31E0}"/>
              </a:ext>
            </a:extLst>
          </p:cNvPr>
          <p:cNvCxnSpPr>
            <a:cxnSpLocks/>
          </p:cNvCxnSpPr>
          <p:nvPr/>
        </p:nvCxnSpPr>
        <p:spPr>
          <a:xfrm>
            <a:off x="2957549" y="1828607"/>
            <a:ext cx="2073160" cy="0"/>
          </a:xfrm>
          <a:prstGeom prst="line">
            <a:avLst/>
          </a:prstGeom>
          <a:ln cap="sq">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 name="CustomShape 10">
            <a:extLst>
              <a:ext uri="{FF2B5EF4-FFF2-40B4-BE49-F238E27FC236}">
                <a16:creationId xmlns:a16="http://schemas.microsoft.com/office/drawing/2014/main" id="{F7CB63A9-A3CA-41E8-9360-5F910C787363}"/>
              </a:ext>
            </a:extLst>
          </p:cNvPr>
          <p:cNvSpPr/>
          <p:nvPr/>
        </p:nvSpPr>
        <p:spPr>
          <a:xfrm>
            <a:off x="6553446" y="29463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4" name="CustomShape 11">
            <a:extLst>
              <a:ext uri="{FF2B5EF4-FFF2-40B4-BE49-F238E27FC236}">
                <a16:creationId xmlns:a16="http://schemas.microsoft.com/office/drawing/2014/main" id="{5B42E33F-80C5-4B8F-87F3-74BE52091314}"/>
              </a:ext>
            </a:extLst>
          </p:cNvPr>
          <p:cNvSpPr/>
          <p:nvPr/>
        </p:nvSpPr>
        <p:spPr>
          <a:xfrm>
            <a:off x="6553446" y="2636580"/>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5" name="CustomShape 12">
            <a:extLst>
              <a:ext uri="{FF2B5EF4-FFF2-40B4-BE49-F238E27FC236}">
                <a16:creationId xmlns:a16="http://schemas.microsoft.com/office/drawing/2014/main" id="{F0E102D7-D283-45FB-BDF1-D06A410D5988}"/>
              </a:ext>
            </a:extLst>
          </p:cNvPr>
          <p:cNvSpPr/>
          <p:nvPr/>
        </p:nvSpPr>
        <p:spPr>
          <a:xfrm>
            <a:off x="6553446" y="3945244"/>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6" name="CustomShape 13">
            <a:extLst>
              <a:ext uri="{FF2B5EF4-FFF2-40B4-BE49-F238E27FC236}">
                <a16:creationId xmlns:a16="http://schemas.microsoft.com/office/drawing/2014/main" id="{742C0A60-6426-4671-A725-560259B7793A}"/>
              </a:ext>
            </a:extLst>
          </p:cNvPr>
          <p:cNvSpPr/>
          <p:nvPr/>
        </p:nvSpPr>
        <p:spPr>
          <a:xfrm>
            <a:off x="6553446" y="3635516"/>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18" name="CustomShape 15">
            <a:extLst>
              <a:ext uri="{FF2B5EF4-FFF2-40B4-BE49-F238E27FC236}">
                <a16:creationId xmlns:a16="http://schemas.microsoft.com/office/drawing/2014/main" id="{8C1E8EF7-44FE-431B-A5CF-3D33D8761341}"/>
              </a:ext>
            </a:extLst>
          </p:cNvPr>
          <p:cNvSpPr/>
          <p:nvPr/>
        </p:nvSpPr>
        <p:spPr>
          <a:xfrm>
            <a:off x="5712438" y="2643440"/>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nSpc>
                <a:spcPct val="100000"/>
              </a:lnSpc>
            </a:pPr>
            <a:r>
              <a:rPr lang="en-US" sz="2000" spc="-1" dirty="0">
                <a:solidFill>
                  <a:srgbClr val="000000"/>
                </a:solidFill>
                <a:ea typeface="DejaVu Sans"/>
              </a:rPr>
              <a:t>+</a:t>
            </a:r>
            <a:endParaRPr lang="en-US" sz="2000" spc="-1" dirty="0"/>
          </a:p>
        </p:txBody>
      </p:sp>
      <p:sp>
        <p:nvSpPr>
          <p:cNvPr id="19" name="CustomShape 16">
            <a:extLst>
              <a:ext uri="{FF2B5EF4-FFF2-40B4-BE49-F238E27FC236}">
                <a16:creationId xmlns:a16="http://schemas.microsoft.com/office/drawing/2014/main" id="{49D26725-FB84-4858-8881-0E0E3A796D86}"/>
              </a:ext>
            </a:extLst>
          </p:cNvPr>
          <p:cNvSpPr/>
          <p:nvPr/>
        </p:nvSpPr>
        <p:spPr>
          <a:xfrm>
            <a:off x="5751376" y="3537361"/>
            <a:ext cx="176001" cy="37069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nSpc>
                <a:spcPct val="100000"/>
              </a:lnSpc>
            </a:pPr>
            <a:r>
              <a:rPr lang="en-US" sz="2000" spc="-1">
                <a:solidFill>
                  <a:srgbClr val="000000"/>
                </a:solidFill>
                <a:ea typeface="DejaVu Sans"/>
              </a:rPr>
              <a:t>+</a:t>
            </a:r>
            <a:endParaRPr lang="en-US" sz="2000" spc="-1"/>
          </a:p>
        </p:txBody>
      </p:sp>
      <p:sp>
        <p:nvSpPr>
          <p:cNvPr id="20" name="Line 17">
            <a:extLst>
              <a:ext uri="{FF2B5EF4-FFF2-40B4-BE49-F238E27FC236}">
                <a16:creationId xmlns:a16="http://schemas.microsoft.com/office/drawing/2014/main" id="{256B1576-060D-4394-BD76-7426D87DFDC2}"/>
              </a:ext>
            </a:extLst>
          </p:cNvPr>
          <p:cNvSpPr/>
          <p:nvPr/>
        </p:nvSpPr>
        <p:spPr>
          <a:xfrm>
            <a:off x="7643645" y="3507722"/>
            <a:ext cx="309729" cy="976"/>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sp>
      <p:sp>
        <p:nvSpPr>
          <p:cNvPr id="21" name="CustomShape 18">
            <a:extLst>
              <a:ext uri="{FF2B5EF4-FFF2-40B4-BE49-F238E27FC236}">
                <a16:creationId xmlns:a16="http://schemas.microsoft.com/office/drawing/2014/main" id="{ADD987F1-8EAB-496A-8D19-C48899520F24}"/>
              </a:ext>
            </a:extLst>
          </p:cNvPr>
          <p:cNvSpPr/>
          <p:nvPr/>
        </p:nvSpPr>
        <p:spPr>
          <a:xfrm>
            <a:off x="8696058" y="29463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22" name="CustomShape 19">
            <a:extLst>
              <a:ext uri="{FF2B5EF4-FFF2-40B4-BE49-F238E27FC236}">
                <a16:creationId xmlns:a16="http://schemas.microsoft.com/office/drawing/2014/main" id="{D35A5E36-85F6-46AF-98DF-39692AEF8018}"/>
              </a:ext>
            </a:extLst>
          </p:cNvPr>
          <p:cNvSpPr/>
          <p:nvPr/>
        </p:nvSpPr>
        <p:spPr>
          <a:xfrm>
            <a:off x="8696058" y="2636580"/>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23" name="CustomShape 20">
            <a:extLst>
              <a:ext uri="{FF2B5EF4-FFF2-40B4-BE49-F238E27FC236}">
                <a16:creationId xmlns:a16="http://schemas.microsoft.com/office/drawing/2014/main" id="{8B52BF1D-CA88-4C6E-AB49-BB75DD3E5E25}"/>
              </a:ext>
            </a:extLst>
          </p:cNvPr>
          <p:cNvSpPr/>
          <p:nvPr/>
        </p:nvSpPr>
        <p:spPr>
          <a:xfrm>
            <a:off x="8696058" y="3945244"/>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24" name="CustomShape 21">
            <a:extLst>
              <a:ext uri="{FF2B5EF4-FFF2-40B4-BE49-F238E27FC236}">
                <a16:creationId xmlns:a16="http://schemas.microsoft.com/office/drawing/2014/main" id="{AA834479-5CFE-4D54-B50B-BF8EB1891905}"/>
              </a:ext>
            </a:extLst>
          </p:cNvPr>
          <p:cNvSpPr/>
          <p:nvPr/>
        </p:nvSpPr>
        <p:spPr>
          <a:xfrm>
            <a:off x="8696058" y="3635516"/>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25" name="CustomShape 22">
            <a:extLst>
              <a:ext uri="{FF2B5EF4-FFF2-40B4-BE49-F238E27FC236}">
                <a16:creationId xmlns:a16="http://schemas.microsoft.com/office/drawing/2014/main" id="{46D9A377-1D2E-45C3-8C52-1A6100835FC1}"/>
              </a:ext>
            </a:extLst>
          </p:cNvPr>
          <p:cNvSpPr/>
          <p:nvPr/>
        </p:nvSpPr>
        <p:spPr>
          <a:xfrm>
            <a:off x="8441203" y="3735751"/>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26" name="CustomShape 23">
            <a:extLst>
              <a:ext uri="{FF2B5EF4-FFF2-40B4-BE49-F238E27FC236}">
                <a16:creationId xmlns:a16="http://schemas.microsoft.com/office/drawing/2014/main" id="{38303356-6B33-44BB-B4BD-52A3965A8066}"/>
              </a:ext>
            </a:extLst>
          </p:cNvPr>
          <p:cNvSpPr/>
          <p:nvPr/>
        </p:nvSpPr>
        <p:spPr>
          <a:xfrm>
            <a:off x="8441203" y="286021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sp>
      <p:sp>
        <p:nvSpPr>
          <p:cNvPr id="27" name="CustomShape 24">
            <a:extLst>
              <a:ext uri="{FF2B5EF4-FFF2-40B4-BE49-F238E27FC236}">
                <a16:creationId xmlns:a16="http://schemas.microsoft.com/office/drawing/2014/main" id="{E556D72D-FB48-444A-8E2C-2A87607948E6}"/>
              </a:ext>
            </a:extLst>
          </p:cNvPr>
          <p:cNvSpPr/>
          <p:nvPr/>
        </p:nvSpPr>
        <p:spPr>
          <a:xfrm>
            <a:off x="8412614" y="4803514"/>
            <a:ext cx="905402" cy="71901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pc="-1" dirty="0">
                <a:solidFill>
                  <a:srgbClr val="000000"/>
                </a:solidFill>
                <a:ea typeface="DejaVu Sans"/>
              </a:rPr>
              <a:t>O</a:t>
            </a:r>
            <a:r>
              <a:rPr lang="en-US" spc="-1" baseline="-33000" dirty="0">
                <a:solidFill>
                  <a:srgbClr val="000000"/>
                </a:solidFill>
                <a:ea typeface="DejaVu Sans"/>
              </a:rPr>
              <a:t>3</a:t>
            </a:r>
            <a:r>
              <a:rPr dirty="0"/>
              <a:t/>
            </a:r>
            <a:br>
              <a:rPr dirty="0"/>
            </a:br>
            <a:r>
              <a:rPr lang="en-US" spc="-1" dirty="0">
                <a:solidFill>
                  <a:srgbClr val="000000"/>
                </a:solidFill>
                <a:ea typeface="DejaVu Sans"/>
              </a:rPr>
              <a:t>Ozone</a:t>
            </a:r>
            <a:endParaRPr lang="en-US" spc="-1" dirty="0"/>
          </a:p>
        </p:txBody>
      </p:sp>
      <p:sp>
        <p:nvSpPr>
          <p:cNvPr id="31" name="CustomShape 28">
            <a:extLst>
              <a:ext uri="{FF2B5EF4-FFF2-40B4-BE49-F238E27FC236}">
                <a16:creationId xmlns:a16="http://schemas.microsoft.com/office/drawing/2014/main" id="{E74EDC1D-EE17-4AF3-943F-703B2121AC05}"/>
              </a:ext>
            </a:extLst>
          </p:cNvPr>
          <p:cNvSpPr/>
          <p:nvPr/>
        </p:nvSpPr>
        <p:spPr>
          <a:xfrm>
            <a:off x="6052508" y="4803514"/>
            <a:ext cx="1484990" cy="813512"/>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a:lstStyle/>
          <a:p>
            <a:pPr algn="ctr">
              <a:lnSpc>
                <a:spcPct val="100000"/>
              </a:lnSpc>
            </a:pPr>
            <a:r>
              <a:rPr lang="en-US" spc="-1" dirty="0">
                <a:solidFill>
                  <a:srgbClr val="000000"/>
                </a:solidFill>
                <a:ea typeface="DejaVu Sans"/>
              </a:rPr>
              <a:t>O</a:t>
            </a:r>
            <a:r>
              <a:rPr lang="en-US" spc="-1" baseline="-33000" dirty="0">
                <a:solidFill>
                  <a:srgbClr val="000000"/>
                </a:solidFill>
                <a:ea typeface="DejaVu Sans"/>
              </a:rPr>
              <a:t>2</a:t>
            </a:r>
            <a:r>
              <a:rPr dirty="0"/>
              <a:t/>
            </a:r>
            <a:br>
              <a:rPr dirty="0"/>
            </a:br>
            <a:r>
              <a:rPr lang="en-US" spc="-1" dirty="0">
                <a:solidFill>
                  <a:srgbClr val="000000"/>
                </a:solidFill>
                <a:ea typeface="DejaVu Sans"/>
              </a:rPr>
              <a:t>Molecular oxygen</a:t>
            </a:r>
            <a:endParaRPr lang="en-US" spc="-1" dirty="0"/>
          </a:p>
        </p:txBody>
      </p:sp>
      <p:cxnSp>
        <p:nvCxnSpPr>
          <p:cNvPr id="36" name="Straight Connector 35">
            <a:extLst>
              <a:ext uri="{FF2B5EF4-FFF2-40B4-BE49-F238E27FC236}">
                <a16:creationId xmlns:a16="http://schemas.microsoft.com/office/drawing/2014/main" id="{9D47EDC9-3472-45EC-A1D0-618C5CDF82A9}"/>
              </a:ext>
            </a:extLst>
          </p:cNvPr>
          <p:cNvCxnSpPr>
            <a:cxnSpLocks/>
          </p:cNvCxnSpPr>
          <p:nvPr/>
        </p:nvCxnSpPr>
        <p:spPr>
          <a:xfrm>
            <a:off x="6586609" y="1828607"/>
            <a:ext cx="2382579" cy="0"/>
          </a:xfrm>
          <a:prstGeom prst="line">
            <a:avLst/>
          </a:prstGeom>
          <a:ln cap="sq">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CE1FBFA-2EF0-8B06-5A92-5E571FC9818A}"/>
              </a:ext>
            </a:extLst>
          </p:cNvPr>
          <p:cNvSpPr txBox="1"/>
          <p:nvPr/>
        </p:nvSpPr>
        <p:spPr>
          <a:xfrm>
            <a:off x="296918" y="5923225"/>
            <a:ext cx="11257667" cy="215444"/>
          </a:xfrm>
          <a:prstGeom prst="rect">
            <a:avLst/>
          </a:prstGeom>
          <a:noFill/>
        </p:spPr>
        <p:txBody>
          <a:bodyPr wrap="square">
            <a:spAutoFit/>
          </a:bodyPr>
          <a:lstStyle/>
          <a:p>
            <a:r>
              <a:rPr lang="en-US" sz="800" b="0" i="0" dirty="0">
                <a:solidFill>
                  <a:srgbClr val="212121"/>
                </a:solidFill>
                <a:effectLst/>
                <a:latin typeface="BlinkMacSystemFont"/>
              </a:rPr>
              <a:t>https://www.epa.gov/ozone-pollution-and-your-patients-health/what-ozone Accessed: 23.03.2023.</a:t>
            </a:r>
            <a:endParaRPr lang="en-US" sz="800" dirty="0"/>
          </a:p>
        </p:txBody>
      </p:sp>
    </p:spTree>
    <p:extLst>
      <p:ext uri="{BB962C8B-B14F-4D97-AF65-F5344CB8AC3E}">
        <p14:creationId xmlns:p14="http://schemas.microsoft.com/office/powerpoint/2010/main" val="29511647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D5F0B-BE8B-43BB-8B58-3B8E4B770BB4}"/>
              </a:ext>
            </a:extLst>
          </p:cNvPr>
          <p:cNvSpPr>
            <a:spLocks noGrp="1"/>
          </p:cNvSpPr>
          <p:nvPr>
            <p:ph type="title"/>
          </p:nvPr>
        </p:nvSpPr>
        <p:spPr/>
        <p:txBody>
          <a:bodyPr>
            <a:normAutofit fontScale="90000"/>
          </a:bodyPr>
          <a:lstStyle/>
          <a:p>
            <a:r>
              <a:rPr lang="en-US" dirty="0"/>
              <a:t>Stratospheric ozone depletion</a:t>
            </a:r>
          </a:p>
        </p:txBody>
      </p:sp>
      <p:sp>
        <p:nvSpPr>
          <p:cNvPr id="3" name="Content Placeholder 2">
            <a:extLst>
              <a:ext uri="{FF2B5EF4-FFF2-40B4-BE49-F238E27FC236}">
                <a16:creationId xmlns:a16="http://schemas.microsoft.com/office/drawing/2014/main" id="{163A2FCA-B345-454E-9869-1A7B7EE5424D}"/>
              </a:ext>
            </a:extLst>
          </p:cNvPr>
          <p:cNvSpPr>
            <a:spLocks noGrp="1"/>
          </p:cNvSpPr>
          <p:nvPr>
            <p:ph idx="1"/>
          </p:nvPr>
        </p:nvSpPr>
        <p:spPr>
          <a:xfrm>
            <a:off x="301231" y="2634309"/>
            <a:ext cx="6102735" cy="3217912"/>
          </a:xfrm>
        </p:spPr>
        <p:txBody>
          <a:bodyPr>
            <a:normAutofit/>
          </a:bodyPr>
          <a:lstStyle/>
          <a:p>
            <a:pPr marL="0" indent="0" algn="just">
              <a:lnSpc>
                <a:spcPct val="130000"/>
              </a:lnSpc>
              <a:spcAft>
                <a:spcPts val="1500"/>
              </a:spcAft>
              <a:buNone/>
            </a:pPr>
            <a:r>
              <a:rPr lang="en-US" sz="2200" dirty="0"/>
              <a:t>Brewer-Dobson atmospheric circulation pushes equatorial tropospheric air upward to the stratosphere and transport it to the poles</a:t>
            </a:r>
            <a:r>
              <a:rPr lang="en-US" sz="2200" dirty="0" smtClean="0"/>
              <a:t>.</a:t>
            </a:r>
            <a:endParaRPr lang="hu-HU" sz="2200" dirty="0" smtClean="0"/>
          </a:p>
          <a:p>
            <a:pPr marL="0" indent="0" algn="just">
              <a:lnSpc>
                <a:spcPct val="130000"/>
              </a:lnSpc>
              <a:buNone/>
            </a:pPr>
            <a:r>
              <a:rPr lang="en-US" sz="2200" dirty="0" smtClean="0"/>
              <a:t>Unique </a:t>
            </a:r>
            <a:r>
              <a:rPr lang="en-US" sz="2200" dirty="0"/>
              <a:t>geographical, meteorological, and chemical factors combine at the poles and results in seasonal stratospheric ozone depletion</a:t>
            </a:r>
            <a:r>
              <a:rPr lang="en-US" sz="2200" dirty="0" smtClean="0"/>
              <a:t>.</a:t>
            </a:r>
            <a:endParaRPr lang="en-US" sz="2200" dirty="0"/>
          </a:p>
        </p:txBody>
      </p:sp>
      <p:sp>
        <p:nvSpPr>
          <p:cNvPr id="4" name="TextBox 3">
            <a:extLst>
              <a:ext uri="{FF2B5EF4-FFF2-40B4-BE49-F238E27FC236}">
                <a16:creationId xmlns:a16="http://schemas.microsoft.com/office/drawing/2014/main" id="{573775A5-CB1A-45D6-A9C6-AB986B698119}"/>
              </a:ext>
            </a:extLst>
          </p:cNvPr>
          <p:cNvSpPr txBox="1"/>
          <p:nvPr/>
        </p:nvSpPr>
        <p:spPr>
          <a:xfrm>
            <a:off x="0" y="6139130"/>
            <a:ext cx="11257667" cy="215444"/>
          </a:xfrm>
          <a:prstGeom prst="rect">
            <a:avLst/>
          </a:prstGeom>
          <a:noFill/>
        </p:spPr>
        <p:txBody>
          <a:bodyPr wrap="square">
            <a:spAutoFit/>
          </a:bodyPr>
          <a:lstStyle/>
          <a:p>
            <a:r>
              <a:rPr lang="en-US" sz="800" b="0" i="0" dirty="0">
                <a:solidFill>
                  <a:srgbClr val="212121"/>
                </a:solidFill>
                <a:effectLst/>
                <a:latin typeface="BlinkMacSystemFont"/>
              </a:rPr>
              <a:t>DOI: 10.1016/j.ijwd.2020.07.003</a:t>
            </a:r>
            <a:endParaRPr lang="en-US" sz="800" dirty="0"/>
          </a:p>
        </p:txBody>
      </p:sp>
      <p:sp>
        <p:nvSpPr>
          <p:cNvPr id="6" name="Rectangle 5">
            <a:extLst>
              <a:ext uri="{FF2B5EF4-FFF2-40B4-BE49-F238E27FC236}">
                <a16:creationId xmlns:a16="http://schemas.microsoft.com/office/drawing/2014/main" id="{B745EC09-842A-4D6D-BBB1-FA5093EC95D5}"/>
              </a:ext>
            </a:extLst>
          </p:cNvPr>
          <p:cNvSpPr/>
          <p:nvPr/>
        </p:nvSpPr>
        <p:spPr>
          <a:xfrm rot="16200000">
            <a:off x="11163225" y="5338100"/>
            <a:ext cx="1675459" cy="246221"/>
          </a:xfrm>
          <a:prstGeom prst="rect">
            <a:avLst/>
          </a:prstGeom>
        </p:spPr>
        <p:txBody>
          <a:bodyPr wrap="none">
            <a:spAutoFit/>
          </a:bodyPr>
          <a:lstStyle/>
          <a:p>
            <a:r>
              <a:rPr lang="en-US" sz="1000" dirty="0"/>
              <a:t>Source: </a:t>
            </a:r>
            <a:r>
              <a:rPr lang="en-US" sz="1000" dirty="0" err="1"/>
              <a:t>Pixabay</a:t>
            </a:r>
            <a:r>
              <a:rPr lang="en-US" sz="1000" dirty="0"/>
              <a:t> Free License</a:t>
            </a:r>
          </a:p>
        </p:txBody>
      </p:sp>
      <p:grpSp>
        <p:nvGrpSpPr>
          <p:cNvPr id="12" name="Csoportba foglalás 11"/>
          <p:cNvGrpSpPr/>
          <p:nvPr/>
        </p:nvGrpSpPr>
        <p:grpSpPr>
          <a:xfrm>
            <a:off x="6545175" y="-250257"/>
            <a:ext cx="5467484" cy="6718433"/>
            <a:chOff x="7763068" y="665393"/>
            <a:chExt cx="4236425" cy="5346392"/>
          </a:xfrm>
        </p:grpSpPr>
        <p:grpSp>
          <p:nvGrpSpPr>
            <p:cNvPr id="11" name="Csoportba foglalás 10"/>
            <p:cNvGrpSpPr/>
            <p:nvPr/>
          </p:nvGrpSpPr>
          <p:grpSpPr>
            <a:xfrm>
              <a:off x="7763068" y="1194722"/>
              <a:ext cx="4236425" cy="4817063"/>
              <a:chOff x="7763068" y="1194722"/>
              <a:chExt cx="4236425" cy="4817063"/>
            </a:xfrm>
          </p:grpSpPr>
          <p:pic>
            <p:nvPicPr>
              <p:cNvPr id="5" name="Picture 4" descr="Icon&#10;&#10;Description automatically generated">
                <a:extLst>
                  <a:ext uri="{FF2B5EF4-FFF2-40B4-BE49-F238E27FC236}">
                    <a16:creationId xmlns:a16="http://schemas.microsoft.com/office/drawing/2014/main" id="{3D7E3B9C-43FA-41C6-99D8-A28A2FF3B43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3068" y="1194722"/>
                <a:ext cx="4236425" cy="4236425"/>
              </a:xfrm>
              <a:prstGeom prst="rect">
                <a:avLst/>
              </a:prstGeom>
            </p:spPr>
          </p:pic>
          <p:sp>
            <p:nvSpPr>
              <p:cNvPr id="7" name="Arrow: Curved Right 6">
                <a:extLst>
                  <a:ext uri="{FF2B5EF4-FFF2-40B4-BE49-F238E27FC236}">
                    <a16:creationId xmlns:a16="http://schemas.microsoft.com/office/drawing/2014/main" id="{B21A4DC0-4B54-44C4-AE94-24EAB72504FA}"/>
                  </a:ext>
                </a:extLst>
              </p:cNvPr>
              <p:cNvSpPr/>
              <p:nvPr/>
            </p:nvSpPr>
            <p:spPr>
              <a:xfrm rot="19395654">
                <a:off x="8261981" y="3207751"/>
                <a:ext cx="995194" cy="280403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Arrow: Curved Right 7">
                <a:extLst>
                  <a:ext uri="{FF2B5EF4-FFF2-40B4-BE49-F238E27FC236}">
                    <a16:creationId xmlns:a16="http://schemas.microsoft.com/office/drawing/2014/main" id="{E4B84E80-8E11-4D59-A817-71C5D580E551}"/>
                  </a:ext>
                </a:extLst>
              </p:cNvPr>
              <p:cNvSpPr/>
              <p:nvPr/>
            </p:nvSpPr>
            <p:spPr>
              <a:xfrm rot="1831801" flipH="1">
                <a:off x="10735799" y="3304313"/>
                <a:ext cx="991173" cy="254346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9" name="Arrow: Curved Right 8">
              <a:extLst>
                <a:ext uri="{FF2B5EF4-FFF2-40B4-BE49-F238E27FC236}">
                  <a16:creationId xmlns:a16="http://schemas.microsoft.com/office/drawing/2014/main" id="{24B36870-7260-4726-B9C7-5FA24B1BF371}"/>
                </a:ext>
              </a:extLst>
            </p:cNvPr>
            <p:cNvSpPr/>
            <p:nvPr/>
          </p:nvSpPr>
          <p:spPr>
            <a:xfrm rot="1843122" flipV="1">
              <a:off x="8184377" y="767065"/>
              <a:ext cx="988995" cy="275716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Arrow: Curved Right 9">
              <a:extLst>
                <a:ext uri="{FF2B5EF4-FFF2-40B4-BE49-F238E27FC236}">
                  <a16:creationId xmlns:a16="http://schemas.microsoft.com/office/drawing/2014/main" id="{DF62D325-5234-40A5-AA42-4A3D80C001D3}"/>
                </a:ext>
              </a:extLst>
            </p:cNvPr>
            <p:cNvSpPr/>
            <p:nvPr/>
          </p:nvSpPr>
          <p:spPr>
            <a:xfrm rot="19732472" flipH="1" flipV="1">
              <a:off x="10554864" y="665393"/>
              <a:ext cx="1057887" cy="2763409"/>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6713871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1238F-B9C8-62AB-E067-8B0264684EB9}"/>
              </a:ext>
            </a:extLst>
          </p:cNvPr>
          <p:cNvSpPr>
            <a:spLocks noGrp="1"/>
          </p:cNvSpPr>
          <p:nvPr>
            <p:ph type="title"/>
          </p:nvPr>
        </p:nvSpPr>
        <p:spPr/>
        <p:txBody>
          <a:bodyPr>
            <a:normAutofit fontScale="90000"/>
          </a:bodyPr>
          <a:lstStyle/>
          <a:p>
            <a:r>
              <a:rPr lang="en-US" dirty="0"/>
              <a:t>Ultraviolet radiation and skin cancers</a:t>
            </a:r>
            <a:endParaRPr lang="en-GB" dirty="0"/>
          </a:p>
        </p:txBody>
      </p:sp>
      <p:sp>
        <p:nvSpPr>
          <p:cNvPr id="3" name="Content Placeholder 2">
            <a:extLst>
              <a:ext uri="{FF2B5EF4-FFF2-40B4-BE49-F238E27FC236}">
                <a16:creationId xmlns:a16="http://schemas.microsoft.com/office/drawing/2014/main" id="{E3B65DCD-47F1-D902-7ABE-2D3C0A9C3AB9}"/>
              </a:ext>
            </a:extLst>
          </p:cNvPr>
          <p:cNvSpPr>
            <a:spLocks noGrp="1"/>
          </p:cNvSpPr>
          <p:nvPr>
            <p:ph idx="1"/>
          </p:nvPr>
        </p:nvSpPr>
        <p:spPr>
          <a:xfrm>
            <a:off x="192506" y="762085"/>
            <a:ext cx="11896825" cy="2368167"/>
          </a:xfrm>
        </p:spPr>
        <p:txBody>
          <a:bodyPr>
            <a:normAutofit lnSpcReduction="10000"/>
          </a:bodyPr>
          <a:lstStyle/>
          <a:p>
            <a:pPr>
              <a:lnSpc>
                <a:spcPct val="120000"/>
              </a:lnSpc>
            </a:pPr>
            <a:r>
              <a:rPr lang="en-GB" sz="2300" dirty="0"/>
              <a:t>Skin cancer - most common cancer worldwide</a:t>
            </a:r>
          </a:p>
          <a:p>
            <a:pPr>
              <a:lnSpc>
                <a:spcPct val="120000"/>
              </a:lnSpc>
            </a:pPr>
            <a:r>
              <a:rPr lang="en-GB" sz="2300" dirty="0"/>
              <a:t>Cutaneous malignant melanoma and nonmelanoma skin carcinoma incidence rates have increases substantially during the last part of the 20</a:t>
            </a:r>
            <a:r>
              <a:rPr lang="en-GB" sz="2300" baseline="30000" dirty="0"/>
              <a:t>th</a:t>
            </a:r>
            <a:r>
              <a:rPr lang="en-GB" sz="2300" dirty="0"/>
              <a:t> century</a:t>
            </a:r>
          </a:p>
          <a:p>
            <a:pPr>
              <a:lnSpc>
                <a:spcPct val="120000"/>
              </a:lnSpc>
            </a:pPr>
            <a:r>
              <a:rPr lang="en-GB" sz="2300" dirty="0"/>
              <a:t>UV radiation – the primary driver in the pathogenesis of skin cancer (although the </a:t>
            </a:r>
            <a:r>
              <a:rPr lang="en-GB" sz="2300" dirty="0" err="1"/>
              <a:t>etiology</a:t>
            </a:r>
            <a:r>
              <a:rPr lang="en-GB" sz="2300" dirty="0"/>
              <a:t> is multifactorial)</a:t>
            </a:r>
          </a:p>
          <a:p>
            <a:endParaRPr lang="en-GB" dirty="0"/>
          </a:p>
        </p:txBody>
      </p:sp>
      <p:pic>
        <p:nvPicPr>
          <p:cNvPr id="5" name="Picture 4" descr="Map&#10;&#10;Description automatically generated">
            <a:extLst>
              <a:ext uri="{FF2B5EF4-FFF2-40B4-BE49-F238E27FC236}">
                <a16:creationId xmlns:a16="http://schemas.microsoft.com/office/drawing/2014/main" id="{77DD9B31-8800-D35C-46BB-9EEB5AF272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7167" y="3113684"/>
            <a:ext cx="2369407" cy="2973373"/>
          </a:xfrm>
          <a:prstGeom prst="rect">
            <a:avLst/>
          </a:prstGeom>
        </p:spPr>
      </p:pic>
      <p:sp>
        <p:nvSpPr>
          <p:cNvPr id="7" name="TextBox 6">
            <a:extLst>
              <a:ext uri="{FF2B5EF4-FFF2-40B4-BE49-F238E27FC236}">
                <a16:creationId xmlns:a16="http://schemas.microsoft.com/office/drawing/2014/main" id="{67279CF4-C0ED-4529-4719-9031E11BBCDB}"/>
              </a:ext>
            </a:extLst>
          </p:cNvPr>
          <p:cNvSpPr txBox="1"/>
          <p:nvPr/>
        </p:nvSpPr>
        <p:spPr>
          <a:xfrm>
            <a:off x="192505" y="3833937"/>
            <a:ext cx="2390857" cy="923330"/>
          </a:xfrm>
          <a:prstGeom prst="rect">
            <a:avLst/>
          </a:prstGeom>
          <a:noFill/>
        </p:spPr>
        <p:txBody>
          <a:bodyPr wrap="square">
            <a:spAutoFit/>
          </a:bodyPr>
          <a:lstStyle/>
          <a:p>
            <a:r>
              <a:rPr lang="en-GB" dirty="0"/>
              <a:t>Nonmelanoma skin carcinoma incidence has </a:t>
            </a:r>
            <a:r>
              <a:rPr lang="en-GB" b="1" dirty="0"/>
              <a:t>doubled</a:t>
            </a:r>
            <a:r>
              <a:rPr lang="en-GB" dirty="0"/>
              <a:t> since 1960</a:t>
            </a:r>
          </a:p>
        </p:txBody>
      </p:sp>
      <p:pic>
        <p:nvPicPr>
          <p:cNvPr id="9" name="Picture 8" descr="Map&#10;&#10;Description automatically generated with medium confidence">
            <a:extLst>
              <a:ext uri="{FF2B5EF4-FFF2-40B4-BE49-F238E27FC236}">
                <a16:creationId xmlns:a16="http://schemas.microsoft.com/office/drawing/2014/main" id="{3A68C78E-F417-DDAE-A34A-D412385FFC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5428" y="3033343"/>
            <a:ext cx="3344014" cy="3074925"/>
          </a:xfrm>
          <a:prstGeom prst="rect">
            <a:avLst/>
          </a:prstGeom>
        </p:spPr>
      </p:pic>
      <p:sp>
        <p:nvSpPr>
          <p:cNvPr id="10" name="TextBox 9">
            <a:extLst>
              <a:ext uri="{FF2B5EF4-FFF2-40B4-BE49-F238E27FC236}">
                <a16:creationId xmlns:a16="http://schemas.microsoft.com/office/drawing/2014/main" id="{8C5411A3-9627-68D5-7364-F5DBA6B64ABD}"/>
              </a:ext>
            </a:extLst>
          </p:cNvPr>
          <p:cNvSpPr txBox="1"/>
          <p:nvPr/>
        </p:nvSpPr>
        <p:spPr>
          <a:xfrm>
            <a:off x="5455357" y="4342310"/>
            <a:ext cx="2180364" cy="923330"/>
          </a:xfrm>
          <a:prstGeom prst="rect">
            <a:avLst/>
          </a:prstGeom>
          <a:noFill/>
        </p:spPr>
        <p:txBody>
          <a:bodyPr wrap="square">
            <a:spAutoFit/>
          </a:bodyPr>
          <a:lstStyle/>
          <a:p>
            <a:r>
              <a:rPr lang="en-GB" dirty="0"/>
              <a:t>Nonmelanoma skin carcinoma incidence has </a:t>
            </a:r>
            <a:r>
              <a:rPr lang="en-GB" b="1" dirty="0"/>
              <a:t>increased 4-fold</a:t>
            </a:r>
            <a:endParaRPr lang="en-GB" dirty="0"/>
          </a:p>
        </p:txBody>
      </p:sp>
      <p:sp>
        <p:nvSpPr>
          <p:cNvPr id="12" name="TextBox 11">
            <a:extLst>
              <a:ext uri="{FF2B5EF4-FFF2-40B4-BE49-F238E27FC236}">
                <a16:creationId xmlns:a16="http://schemas.microsoft.com/office/drawing/2014/main" id="{46307FA8-F5DC-160A-0E2D-A606A654CB5C}"/>
              </a:ext>
            </a:extLst>
          </p:cNvPr>
          <p:cNvSpPr txBox="1"/>
          <p:nvPr/>
        </p:nvSpPr>
        <p:spPr>
          <a:xfrm>
            <a:off x="8844314" y="4157644"/>
            <a:ext cx="1427583" cy="646331"/>
          </a:xfrm>
          <a:prstGeom prst="rect">
            <a:avLst/>
          </a:prstGeom>
          <a:noFill/>
        </p:spPr>
        <p:txBody>
          <a:bodyPr wrap="square">
            <a:spAutoFit/>
          </a:bodyPr>
          <a:lstStyle/>
          <a:p>
            <a:r>
              <a:rPr lang="en-GB" sz="3600" b="1" dirty="0"/>
              <a:t>↗ 4x</a:t>
            </a:r>
            <a:endParaRPr lang="en-GB" sz="3600" dirty="0"/>
          </a:p>
        </p:txBody>
      </p:sp>
      <p:sp>
        <p:nvSpPr>
          <p:cNvPr id="13" name="TextBox 12">
            <a:extLst>
              <a:ext uri="{FF2B5EF4-FFF2-40B4-BE49-F238E27FC236}">
                <a16:creationId xmlns:a16="http://schemas.microsoft.com/office/drawing/2014/main" id="{BE02CF58-A2DA-CDEE-A132-62F6899671E7}"/>
              </a:ext>
            </a:extLst>
          </p:cNvPr>
          <p:cNvSpPr txBox="1"/>
          <p:nvPr/>
        </p:nvSpPr>
        <p:spPr>
          <a:xfrm>
            <a:off x="2697944" y="4295602"/>
            <a:ext cx="1427583" cy="646331"/>
          </a:xfrm>
          <a:prstGeom prst="rect">
            <a:avLst/>
          </a:prstGeom>
          <a:noFill/>
        </p:spPr>
        <p:txBody>
          <a:bodyPr wrap="square">
            <a:spAutoFit/>
          </a:bodyPr>
          <a:lstStyle/>
          <a:p>
            <a:r>
              <a:rPr lang="en-GB" sz="3600" b="1" dirty="0"/>
              <a:t>↗ 2x</a:t>
            </a:r>
            <a:endParaRPr lang="en-GB" sz="3600" dirty="0"/>
          </a:p>
        </p:txBody>
      </p:sp>
      <p:sp>
        <p:nvSpPr>
          <p:cNvPr id="14" name="Rectangle 13">
            <a:extLst>
              <a:ext uri="{FF2B5EF4-FFF2-40B4-BE49-F238E27FC236}">
                <a16:creationId xmlns:a16="http://schemas.microsoft.com/office/drawing/2014/main" id="{8FF5FEC9-9FBE-186C-7DA9-BC3B245E418A}"/>
              </a:ext>
            </a:extLst>
          </p:cNvPr>
          <p:cNvSpPr/>
          <p:nvPr/>
        </p:nvSpPr>
        <p:spPr>
          <a:xfrm rot="16200000">
            <a:off x="10890303" y="5082480"/>
            <a:ext cx="1675459" cy="246221"/>
          </a:xfrm>
          <a:prstGeom prst="rect">
            <a:avLst/>
          </a:prstGeom>
        </p:spPr>
        <p:txBody>
          <a:bodyPr wrap="none">
            <a:spAutoFit/>
          </a:bodyPr>
          <a:lstStyle/>
          <a:p>
            <a:r>
              <a:rPr lang="en-US" sz="1000" dirty="0"/>
              <a:t>Source: </a:t>
            </a:r>
            <a:r>
              <a:rPr lang="en-US" sz="1000" dirty="0" err="1"/>
              <a:t>Pixabay</a:t>
            </a:r>
            <a:r>
              <a:rPr lang="en-US" sz="1000" dirty="0"/>
              <a:t> Free License</a:t>
            </a:r>
          </a:p>
        </p:txBody>
      </p:sp>
      <p:sp>
        <p:nvSpPr>
          <p:cNvPr id="16" name="TextBox 15">
            <a:extLst>
              <a:ext uri="{FF2B5EF4-FFF2-40B4-BE49-F238E27FC236}">
                <a16:creationId xmlns:a16="http://schemas.microsoft.com/office/drawing/2014/main" id="{AC0B1983-A036-E76A-7161-AB59DA6F3D63}"/>
              </a:ext>
            </a:extLst>
          </p:cNvPr>
          <p:cNvSpPr txBox="1"/>
          <p:nvPr/>
        </p:nvSpPr>
        <p:spPr>
          <a:xfrm>
            <a:off x="391988" y="6106555"/>
            <a:ext cx="11012069" cy="215444"/>
          </a:xfrm>
          <a:prstGeom prst="rect">
            <a:avLst/>
          </a:prstGeom>
          <a:noFill/>
        </p:spPr>
        <p:txBody>
          <a:bodyPr wrap="square">
            <a:spAutoFit/>
          </a:bodyPr>
          <a:lstStyle/>
          <a:p>
            <a:r>
              <a:rPr lang="en-GB" sz="800" b="0" i="0" dirty="0">
                <a:solidFill>
                  <a:srgbClr val="212121"/>
                </a:solidFill>
                <a:effectLst/>
                <a:latin typeface="BlinkMacSystemFont"/>
              </a:rPr>
              <a:t>DOI: 10.1016/j.ijwd.2020.07.003</a:t>
            </a:r>
            <a:endParaRPr lang="en-GB" sz="800" dirty="0"/>
          </a:p>
        </p:txBody>
      </p:sp>
    </p:spTree>
    <p:extLst>
      <p:ext uri="{BB962C8B-B14F-4D97-AF65-F5344CB8AC3E}">
        <p14:creationId xmlns:p14="http://schemas.microsoft.com/office/powerpoint/2010/main" val="21109428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85E54-4E2E-AF98-1A2C-FC8C46DEF00E}"/>
              </a:ext>
            </a:extLst>
          </p:cNvPr>
          <p:cNvSpPr>
            <a:spLocks noGrp="1"/>
          </p:cNvSpPr>
          <p:nvPr>
            <p:ph type="title"/>
          </p:nvPr>
        </p:nvSpPr>
        <p:spPr/>
        <p:txBody>
          <a:bodyPr>
            <a:normAutofit fontScale="90000"/>
          </a:bodyPr>
          <a:lstStyle/>
          <a:p>
            <a:r>
              <a:rPr lang="en-US" dirty="0"/>
              <a:t>Ultraviolet radiation and skin cancers</a:t>
            </a:r>
            <a:endParaRPr lang="en-GB" dirty="0"/>
          </a:p>
        </p:txBody>
      </p:sp>
      <p:sp>
        <p:nvSpPr>
          <p:cNvPr id="4" name="Rectangle 3">
            <a:extLst>
              <a:ext uri="{FF2B5EF4-FFF2-40B4-BE49-F238E27FC236}">
                <a16:creationId xmlns:a16="http://schemas.microsoft.com/office/drawing/2014/main" id="{9687DD42-2BE0-72D1-EA41-79C59C0A5F83}"/>
              </a:ext>
            </a:extLst>
          </p:cNvPr>
          <p:cNvSpPr/>
          <p:nvPr/>
        </p:nvSpPr>
        <p:spPr>
          <a:xfrm rot="16200000">
            <a:off x="9623728" y="3218957"/>
            <a:ext cx="4833374" cy="218265"/>
          </a:xfrm>
          <a:prstGeom prst="rect">
            <a:avLst/>
          </a:prstGeom>
        </p:spPr>
        <p:txBody>
          <a:bodyPr wrap="none">
            <a:spAutoFit/>
          </a:bodyPr>
          <a:lstStyle/>
          <a:p>
            <a:pPr>
              <a:lnSpc>
                <a:spcPct val="107000"/>
              </a:lnSpc>
              <a:spcAft>
                <a:spcPts val="800"/>
              </a:spcAft>
            </a:pPr>
            <a:r>
              <a:rPr lang="en-GB" sz="800" dirty="0" err="1">
                <a:effectLst/>
                <a:latin typeface="Calibri" panose="020F0502020204030204" pitchFamily="34" charset="0"/>
                <a:ea typeface="Calibri" panose="020F0502020204030204" pitchFamily="34" charset="0"/>
                <a:cs typeface="Arial" panose="020B0604020202020204" pitchFamily="34" charset="0"/>
              </a:rPr>
              <a:t>Nadasan</a:t>
            </a:r>
            <a:r>
              <a:rPr lang="en-GB" sz="800" dirty="0">
                <a:effectLst/>
                <a:latin typeface="Calibri" panose="020F0502020204030204" pitchFamily="34" charset="0"/>
                <a:ea typeface="Calibri" panose="020F0502020204030204" pitchFamily="34" charset="0"/>
                <a:cs typeface="Arial" panose="020B0604020202020204" pitchFamily="34" charset="0"/>
              </a:rPr>
              <a:t> V. Hygiene – Environmental Health for Medical Students. University Press 2022 (used with permission)</a:t>
            </a:r>
          </a:p>
        </p:txBody>
      </p:sp>
      <p:sp>
        <p:nvSpPr>
          <p:cNvPr id="6" name="TextBox 5">
            <a:extLst>
              <a:ext uri="{FF2B5EF4-FFF2-40B4-BE49-F238E27FC236}">
                <a16:creationId xmlns:a16="http://schemas.microsoft.com/office/drawing/2014/main" id="{B1229622-F6C4-894C-B735-FFB30EF10E9B}"/>
              </a:ext>
            </a:extLst>
          </p:cNvPr>
          <p:cNvSpPr txBox="1"/>
          <p:nvPr/>
        </p:nvSpPr>
        <p:spPr>
          <a:xfrm>
            <a:off x="296918" y="5923225"/>
            <a:ext cx="11257667" cy="215444"/>
          </a:xfrm>
          <a:prstGeom prst="rect">
            <a:avLst/>
          </a:prstGeom>
          <a:noFill/>
        </p:spPr>
        <p:txBody>
          <a:bodyPr wrap="square">
            <a:spAutoFit/>
          </a:bodyPr>
          <a:lstStyle/>
          <a:p>
            <a:r>
              <a:rPr lang="en-US" sz="800" b="0" i="0" dirty="0">
                <a:solidFill>
                  <a:srgbClr val="212121"/>
                </a:solidFill>
                <a:effectLst/>
                <a:latin typeface="BlinkMacSystemFont"/>
              </a:rPr>
              <a:t>DOI: 10.1016/S1470-2045(20)30448-4. </a:t>
            </a:r>
            <a:endParaRPr lang="en-US" sz="800" dirty="0"/>
          </a:p>
        </p:txBody>
      </p:sp>
      <p:grpSp>
        <p:nvGrpSpPr>
          <p:cNvPr id="10" name="Csoportba foglalás 9"/>
          <p:cNvGrpSpPr/>
          <p:nvPr/>
        </p:nvGrpSpPr>
        <p:grpSpPr>
          <a:xfrm>
            <a:off x="5824736" y="691757"/>
            <a:ext cx="6126280" cy="5446912"/>
            <a:chOff x="5824736" y="691757"/>
            <a:chExt cx="6126280" cy="5446912"/>
          </a:xfrm>
        </p:grpSpPr>
        <p:pic>
          <p:nvPicPr>
            <p:cNvPr id="5" name="Picture 4" descr="A picture containing chart&#10;&#10;Description automatically generated">
              <a:extLst>
                <a:ext uri="{FF2B5EF4-FFF2-40B4-BE49-F238E27FC236}">
                  <a16:creationId xmlns:a16="http://schemas.microsoft.com/office/drawing/2014/main" id="{D14941CB-D316-B6DF-7061-78A419994E9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337" t="3907" r="14813"/>
            <a:stretch/>
          </p:blipFill>
          <p:spPr>
            <a:xfrm>
              <a:off x="6105849" y="691757"/>
              <a:ext cx="5845167" cy="5351601"/>
            </a:xfrm>
            <a:prstGeom prst="rect">
              <a:avLst/>
            </a:prstGeom>
          </p:spPr>
        </p:pic>
        <p:pic>
          <p:nvPicPr>
            <p:cNvPr id="8" name="Picture 4" descr="A picture containing chart&#10;&#10;Description automatically generated">
              <a:extLst>
                <a:ext uri="{FF2B5EF4-FFF2-40B4-BE49-F238E27FC236}">
                  <a16:creationId xmlns:a16="http://schemas.microsoft.com/office/drawing/2014/main" id="{D14941CB-D316-B6DF-7061-78A419994E9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274" t="3907" r="87318"/>
            <a:stretch/>
          </p:blipFill>
          <p:spPr>
            <a:xfrm>
              <a:off x="5824736" y="787068"/>
              <a:ext cx="281117" cy="5351601"/>
            </a:xfrm>
            <a:prstGeom prst="rect">
              <a:avLst/>
            </a:prstGeom>
          </p:spPr>
        </p:pic>
      </p:grpSp>
      <p:sp>
        <p:nvSpPr>
          <p:cNvPr id="3" name="Content Placeholder 2">
            <a:extLst>
              <a:ext uri="{FF2B5EF4-FFF2-40B4-BE49-F238E27FC236}">
                <a16:creationId xmlns:a16="http://schemas.microsoft.com/office/drawing/2014/main" id="{493FD888-43DA-BFDE-D72C-78D0C34A98B3}"/>
              </a:ext>
            </a:extLst>
          </p:cNvPr>
          <p:cNvSpPr>
            <a:spLocks noGrp="1"/>
          </p:cNvSpPr>
          <p:nvPr>
            <p:ph idx="1"/>
          </p:nvPr>
        </p:nvSpPr>
        <p:spPr>
          <a:xfrm>
            <a:off x="103077" y="2542302"/>
            <a:ext cx="5617890" cy="2918220"/>
          </a:xfrm>
        </p:spPr>
        <p:txBody>
          <a:bodyPr>
            <a:normAutofit lnSpcReduction="10000"/>
          </a:bodyPr>
          <a:lstStyle/>
          <a:p>
            <a:pPr algn="just">
              <a:lnSpc>
                <a:spcPct val="120000"/>
              </a:lnSpc>
              <a:spcAft>
                <a:spcPts val="1500"/>
              </a:spcAft>
            </a:pPr>
            <a:r>
              <a:rPr lang="en-GB" sz="2300" dirty="0"/>
              <a:t>Vitamin D, synthesized in the </a:t>
            </a:r>
            <a:r>
              <a:rPr lang="en-GB" sz="2300" dirty="0" smtClean="0"/>
              <a:t>skin-positive </a:t>
            </a:r>
            <a:r>
              <a:rPr lang="en-GB" sz="2300" dirty="0"/>
              <a:t>health effects (musculoskeletal health, calcium metabolism, and immune function)</a:t>
            </a:r>
          </a:p>
          <a:p>
            <a:pPr algn="just">
              <a:lnSpc>
                <a:spcPct val="120000"/>
              </a:lnSpc>
            </a:pPr>
            <a:r>
              <a:rPr lang="en-GB" sz="2300" dirty="0"/>
              <a:t>Diverging opinions regarding balance point between risk and benefits of exposure to UV radiation</a:t>
            </a:r>
          </a:p>
        </p:txBody>
      </p:sp>
    </p:spTree>
    <p:extLst>
      <p:ext uri="{BB962C8B-B14F-4D97-AF65-F5344CB8AC3E}">
        <p14:creationId xmlns:p14="http://schemas.microsoft.com/office/powerpoint/2010/main" val="8631700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video.cgtn.com/news/34457a4e7755444e784d544e3467444d3555444f31457a6333566d54/video/9b6f751633654c009d4a806f91411b6c/9b6f751633654c009d4a806f91411b6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900" y="893629"/>
            <a:ext cx="6586491" cy="3704243"/>
          </a:xfrm>
          <a:prstGeom prst="rect">
            <a:avLst/>
          </a:prstGeom>
          <a:noFill/>
          <a:extLst>
            <a:ext uri="{909E8E84-426E-40DD-AFC4-6F175D3DCCD1}">
              <a14:hiddenFill xmlns:a14="http://schemas.microsoft.com/office/drawing/2010/main">
                <a:solidFill>
                  <a:srgbClr val="FFFFFF"/>
                </a:solidFill>
              </a14:hiddenFill>
            </a:ext>
          </a:extLst>
        </p:spPr>
      </p:pic>
      <p:sp>
        <p:nvSpPr>
          <p:cNvPr id="4" name="Téglalap 3"/>
          <p:cNvSpPr/>
          <p:nvPr/>
        </p:nvSpPr>
        <p:spPr>
          <a:xfrm>
            <a:off x="5448540" y="4390847"/>
            <a:ext cx="1927044" cy="215444"/>
          </a:xfrm>
          <a:prstGeom prst="rect">
            <a:avLst/>
          </a:prstGeom>
        </p:spPr>
        <p:txBody>
          <a:bodyPr wrap="square">
            <a:spAutoFit/>
          </a:bodyPr>
          <a:lstStyle/>
          <a:p>
            <a:r>
              <a:rPr lang="hu-HU" sz="800" dirty="0" err="1" smtClean="0">
                <a:solidFill>
                  <a:schemeClr val="bg2">
                    <a:lumMod val="25000"/>
                  </a:schemeClr>
                </a:solidFill>
              </a:rPr>
              <a:t>Source</a:t>
            </a:r>
            <a:r>
              <a:rPr lang="hu-HU" sz="800" dirty="0">
                <a:solidFill>
                  <a:schemeClr val="bg2">
                    <a:lumMod val="25000"/>
                  </a:schemeClr>
                </a:solidFill>
              </a:rPr>
              <a:t>: https://shorturl.at/8squQ</a:t>
            </a:r>
            <a:endParaRPr lang="de-DE" sz="800" dirty="0">
              <a:solidFill>
                <a:schemeClr val="bg2">
                  <a:lumMod val="25000"/>
                </a:schemeClr>
              </a:solidFill>
            </a:endParaRPr>
          </a:p>
        </p:txBody>
      </p:sp>
      <p:sp>
        <p:nvSpPr>
          <p:cNvPr id="6" name="Title 1">
            <a:extLst>
              <a:ext uri="{FF2B5EF4-FFF2-40B4-BE49-F238E27FC236}">
                <a16:creationId xmlns:a16="http://schemas.microsoft.com/office/drawing/2014/main" id="{E09848E4-D6A5-8912-5BF2-A324BF4F05CF}"/>
              </a:ext>
            </a:extLst>
          </p:cNvPr>
          <p:cNvSpPr>
            <a:spLocks noGrp="1"/>
          </p:cNvSpPr>
          <p:nvPr>
            <p:ph type="title"/>
          </p:nvPr>
        </p:nvSpPr>
        <p:spPr>
          <a:xfrm>
            <a:off x="192505" y="153009"/>
            <a:ext cx="11896826" cy="549635"/>
          </a:xfrm>
        </p:spPr>
        <p:txBody>
          <a:bodyPr>
            <a:normAutofit fontScale="90000"/>
          </a:bodyPr>
          <a:lstStyle/>
          <a:p>
            <a:r>
              <a:rPr lang="en-GB" dirty="0"/>
              <a:t>Cancer related to disruptions in food and water supply</a:t>
            </a:r>
          </a:p>
        </p:txBody>
      </p:sp>
      <p:sp>
        <p:nvSpPr>
          <p:cNvPr id="5" name="Téglalap 4"/>
          <p:cNvSpPr/>
          <p:nvPr/>
        </p:nvSpPr>
        <p:spPr>
          <a:xfrm>
            <a:off x="101923" y="1900937"/>
            <a:ext cx="5415603" cy="2697533"/>
          </a:xfrm>
          <a:prstGeom prst="rect">
            <a:avLst/>
          </a:prstGeom>
        </p:spPr>
        <p:txBody>
          <a:bodyPr wrap="square">
            <a:spAutoFit/>
          </a:bodyPr>
          <a:lstStyle/>
          <a:p>
            <a:pPr algn="just">
              <a:lnSpc>
                <a:spcPct val="130000"/>
              </a:lnSpc>
              <a:spcAft>
                <a:spcPts val="1000"/>
              </a:spcAft>
            </a:pPr>
            <a:r>
              <a:rPr lang="en-GB" sz="2200" dirty="0"/>
              <a:t>Climate change – impact on the quality and quantity of food production through increasing temperatures, flooding, drought, extreme weather events,  higher ground-level ozone, interference with pollinator insects, rising sea </a:t>
            </a:r>
            <a:r>
              <a:rPr lang="en-GB" sz="2200" dirty="0" smtClean="0"/>
              <a:t>levels</a:t>
            </a:r>
            <a:r>
              <a:rPr lang="hu-HU" sz="2200" dirty="0" smtClean="0"/>
              <a:t>.</a:t>
            </a:r>
          </a:p>
        </p:txBody>
      </p:sp>
      <p:sp>
        <p:nvSpPr>
          <p:cNvPr id="7" name="Téglalap 6"/>
          <p:cNvSpPr/>
          <p:nvPr/>
        </p:nvSpPr>
        <p:spPr>
          <a:xfrm>
            <a:off x="5396784" y="4607488"/>
            <a:ext cx="6795216" cy="1284069"/>
          </a:xfrm>
          <a:prstGeom prst="rect">
            <a:avLst/>
          </a:prstGeom>
        </p:spPr>
        <p:txBody>
          <a:bodyPr wrap="square">
            <a:spAutoFit/>
          </a:bodyPr>
          <a:lstStyle/>
          <a:p>
            <a:pPr algn="just">
              <a:lnSpc>
                <a:spcPct val="120000"/>
              </a:lnSpc>
            </a:pPr>
            <a:r>
              <a:rPr lang="en-US" sz="2200" dirty="0"/>
              <a:t>By 2050, an estimated 534,000 deaths worldwide are expected due to climate-related issues, including cancer linked to changes in food supply.</a:t>
            </a:r>
          </a:p>
        </p:txBody>
      </p:sp>
    </p:spTree>
    <p:extLst>
      <p:ext uri="{BB962C8B-B14F-4D97-AF65-F5344CB8AC3E}">
        <p14:creationId xmlns:p14="http://schemas.microsoft.com/office/powerpoint/2010/main" val="34830291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F58A6-9C54-8149-3973-9C01103348A7}"/>
              </a:ext>
            </a:extLst>
          </p:cNvPr>
          <p:cNvSpPr>
            <a:spLocks noGrp="1"/>
          </p:cNvSpPr>
          <p:nvPr>
            <p:ph type="title"/>
          </p:nvPr>
        </p:nvSpPr>
        <p:spPr/>
        <p:txBody>
          <a:bodyPr>
            <a:normAutofit fontScale="90000"/>
          </a:bodyPr>
          <a:lstStyle/>
          <a:p>
            <a:r>
              <a:rPr lang="en-GB" dirty="0"/>
              <a:t>Exposure to industrial toxicants</a:t>
            </a:r>
          </a:p>
        </p:txBody>
      </p:sp>
      <p:sp>
        <p:nvSpPr>
          <p:cNvPr id="3" name="Content Placeholder 2">
            <a:extLst>
              <a:ext uri="{FF2B5EF4-FFF2-40B4-BE49-F238E27FC236}">
                <a16:creationId xmlns:a16="http://schemas.microsoft.com/office/drawing/2014/main" id="{A8924136-E58C-A46B-8932-11084396A190}"/>
              </a:ext>
            </a:extLst>
          </p:cNvPr>
          <p:cNvSpPr>
            <a:spLocks noGrp="1"/>
          </p:cNvSpPr>
          <p:nvPr>
            <p:ph idx="1"/>
          </p:nvPr>
        </p:nvSpPr>
        <p:spPr>
          <a:xfrm>
            <a:off x="296918" y="2239517"/>
            <a:ext cx="5337135" cy="3683708"/>
          </a:xfrm>
        </p:spPr>
        <p:txBody>
          <a:bodyPr>
            <a:normAutofit/>
          </a:bodyPr>
          <a:lstStyle/>
          <a:p>
            <a:pPr marL="0" indent="0" algn="just">
              <a:lnSpc>
                <a:spcPct val="120000"/>
              </a:lnSpc>
              <a:spcAft>
                <a:spcPts val="1500"/>
              </a:spcAft>
              <a:buNone/>
            </a:pPr>
            <a:r>
              <a:rPr lang="en-GB" sz="2400" dirty="0"/>
              <a:t>Environmental toxicants are likely to increase with increased industrialisation and chemical production independent of climate change. </a:t>
            </a:r>
            <a:endParaRPr lang="hu-HU" sz="2400" dirty="0" smtClean="0"/>
          </a:p>
          <a:p>
            <a:pPr marL="0" indent="0" algn="just">
              <a:lnSpc>
                <a:spcPct val="120000"/>
              </a:lnSpc>
              <a:buNone/>
            </a:pPr>
            <a:r>
              <a:rPr lang="en-GB" sz="2400" dirty="0" smtClean="0"/>
              <a:t>Climate </a:t>
            </a:r>
            <a:r>
              <a:rPr lang="en-GB" sz="2400" dirty="0"/>
              <a:t>change may further increase exposure to environmental toxins.</a:t>
            </a:r>
          </a:p>
          <a:p>
            <a:pPr marL="0" indent="0" algn="just">
              <a:buNone/>
            </a:pPr>
            <a:endParaRPr lang="en-GB" sz="2400" dirty="0"/>
          </a:p>
        </p:txBody>
      </p:sp>
      <p:sp>
        <p:nvSpPr>
          <p:cNvPr id="4" name="TextBox 3">
            <a:extLst>
              <a:ext uri="{FF2B5EF4-FFF2-40B4-BE49-F238E27FC236}">
                <a16:creationId xmlns:a16="http://schemas.microsoft.com/office/drawing/2014/main" id="{9B6C2FB8-720B-DCC0-F1AD-781F883E6A61}"/>
              </a:ext>
            </a:extLst>
          </p:cNvPr>
          <p:cNvSpPr txBox="1"/>
          <p:nvPr/>
        </p:nvSpPr>
        <p:spPr>
          <a:xfrm>
            <a:off x="296918" y="5923225"/>
            <a:ext cx="11257667" cy="215444"/>
          </a:xfrm>
          <a:prstGeom prst="rect">
            <a:avLst/>
          </a:prstGeom>
          <a:noFill/>
        </p:spPr>
        <p:txBody>
          <a:bodyPr wrap="square">
            <a:spAutoFit/>
          </a:bodyPr>
          <a:lstStyle/>
          <a:p>
            <a:r>
              <a:rPr lang="en-US" sz="800" b="0" i="0" dirty="0">
                <a:solidFill>
                  <a:srgbClr val="212121"/>
                </a:solidFill>
                <a:effectLst/>
                <a:latin typeface="BlinkMacSystemFont"/>
              </a:rPr>
              <a:t>DOI: 10.1016/S1470-2045(20)30448-4</a:t>
            </a:r>
          </a:p>
        </p:txBody>
      </p:sp>
      <p:pic>
        <p:nvPicPr>
          <p:cNvPr id="4098" name="Picture 2" descr="https://www.schoolgovernance.net.au/hubfs/shutterstock_418194466.jpg#keepProtoco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0289" y="1105850"/>
            <a:ext cx="6348858" cy="4817375"/>
          </a:xfrm>
          <a:prstGeom prst="rect">
            <a:avLst/>
          </a:prstGeom>
          <a:noFill/>
          <a:extLst>
            <a:ext uri="{909E8E84-426E-40DD-AFC4-6F175D3DCCD1}">
              <a14:hiddenFill xmlns:a14="http://schemas.microsoft.com/office/drawing/2010/main">
                <a:solidFill>
                  <a:srgbClr val="FFFFFF"/>
                </a:solidFill>
              </a14:hiddenFill>
            </a:ext>
          </a:extLst>
        </p:spPr>
      </p:pic>
      <p:sp>
        <p:nvSpPr>
          <p:cNvPr id="6" name="Téglalap 5"/>
          <p:cNvSpPr/>
          <p:nvPr/>
        </p:nvSpPr>
        <p:spPr>
          <a:xfrm>
            <a:off x="5639904" y="5735048"/>
            <a:ext cx="1535998" cy="215444"/>
          </a:xfrm>
          <a:prstGeom prst="rect">
            <a:avLst/>
          </a:prstGeom>
        </p:spPr>
        <p:txBody>
          <a:bodyPr wrap="none">
            <a:spAutoFit/>
          </a:bodyPr>
          <a:lstStyle/>
          <a:p>
            <a:r>
              <a:rPr lang="hu-HU" sz="800" dirty="0" err="1" smtClean="0"/>
              <a:t>Source</a:t>
            </a:r>
            <a:r>
              <a:rPr lang="hu-HU" sz="800" dirty="0" smtClean="0"/>
              <a:t>: </a:t>
            </a:r>
            <a:r>
              <a:rPr lang="de-DE" sz="800" dirty="0" smtClean="0"/>
              <a:t>https</a:t>
            </a:r>
            <a:r>
              <a:rPr lang="de-DE" sz="800" dirty="0"/>
              <a:t>://shorturl.at/Kjgqf</a:t>
            </a:r>
          </a:p>
        </p:txBody>
      </p:sp>
    </p:spTree>
    <p:extLst>
      <p:ext uri="{BB962C8B-B14F-4D97-AF65-F5344CB8AC3E}">
        <p14:creationId xmlns:p14="http://schemas.microsoft.com/office/powerpoint/2010/main" val="3953167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Mycotoxins</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7" y="1021035"/>
            <a:ext cx="6451190" cy="5370897"/>
          </a:xfrm>
        </p:spPr>
        <p:txBody>
          <a:bodyPr>
            <a:normAutofit/>
          </a:bodyPr>
          <a:lstStyle/>
          <a:p>
            <a:pPr algn="just">
              <a:spcAft>
                <a:spcPts val="1000"/>
              </a:spcAft>
            </a:pPr>
            <a:r>
              <a:rPr lang="en-GB" sz="2200" dirty="0"/>
              <a:t>Mycotoxins - </a:t>
            </a:r>
            <a:r>
              <a:rPr lang="en-US" sz="2200" dirty="0"/>
              <a:t>naturally occurring toxins produced by certain molds (fungi)</a:t>
            </a:r>
            <a:r>
              <a:rPr lang="en-GB" sz="2200" dirty="0"/>
              <a:t> </a:t>
            </a:r>
          </a:p>
          <a:p>
            <a:pPr algn="just">
              <a:spcAft>
                <a:spcPts val="1000"/>
              </a:spcAft>
            </a:pPr>
            <a:r>
              <a:rPr lang="en-GB" sz="2200" dirty="0"/>
              <a:t>Fungi of the genus Aspergillus, Fusarium and Penicillium </a:t>
            </a:r>
          </a:p>
          <a:p>
            <a:pPr algn="just">
              <a:spcAft>
                <a:spcPts val="1000"/>
              </a:spcAft>
            </a:pPr>
            <a:r>
              <a:rPr lang="en-GB" sz="2200" dirty="0"/>
              <a:t>Aflatoxins (AF) - produced by Aspergillus flavus</a:t>
            </a:r>
          </a:p>
          <a:p>
            <a:pPr algn="just">
              <a:spcAft>
                <a:spcPts val="1000"/>
              </a:spcAft>
            </a:pPr>
            <a:r>
              <a:rPr lang="en-US" sz="2200" dirty="0"/>
              <a:t>Aspergillus - grow in soil, decaying vegetation</a:t>
            </a:r>
            <a:r>
              <a:rPr lang="en-US" sz="2200" dirty="0" smtClean="0"/>
              <a:t>,</a:t>
            </a:r>
            <a:r>
              <a:rPr lang="hu-HU" sz="2200" dirty="0" smtClean="0"/>
              <a:t/>
            </a:r>
            <a:br>
              <a:rPr lang="hu-HU" sz="2200" dirty="0" smtClean="0"/>
            </a:br>
            <a:r>
              <a:rPr lang="en-US" sz="2200" dirty="0" smtClean="0"/>
              <a:t>hay</a:t>
            </a:r>
            <a:r>
              <a:rPr lang="en-US" sz="2200" dirty="0"/>
              <a:t>, and grains</a:t>
            </a:r>
            <a:endParaRPr lang="en-GB" sz="2200" dirty="0"/>
          </a:p>
          <a:p>
            <a:pPr algn="just">
              <a:spcAft>
                <a:spcPts val="1000"/>
              </a:spcAft>
            </a:pPr>
            <a:r>
              <a:rPr lang="en-GB" sz="2200" dirty="0"/>
              <a:t>Aflatoxin B1 (AFB1) - the most potent known natural carcinogen </a:t>
            </a:r>
          </a:p>
          <a:p>
            <a:pPr algn="just">
              <a:spcAft>
                <a:spcPts val="1000"/>
              </a:spcAft>
            </a:pPr>
            <a:r>
              <a:rPr lang="en-GB" sz="2200" dirty="0"/>
              <a:t>Other important mycotoxins: </a:t>
            </a:r>
            <a:r>
              <a:rPr lang="en-GB" sz="2200" dirty="0" err="1"/>
              <a:t>Fumonisin</a:t>
            </a:r>
            <a:r>
              <a:rPr lang="en-GB" sz="2200" dirty="0"/>
              <a:t> B1 (FB1) and Ochratoxin A (OTA)</a:t>
            </a:r>
          </a:p>
        </p:txBody>
      </p:sp>
      <p:sp>
        <p:nvSpPr>
          <p:cNvPr id="8" name="TextBox 7">
            <a:extLst>
              <a:ext uri="{FF2B5EF4-FFF2-40B4-BE49-F238E27FC236}">
                <a16:creationId xmlns:a16="http://schemas.microsoft.com/office/drawing/2014/main" id="{11D206F7-02A7-4D9D-A10E-6B138E66B9CB}"/>
              </a:ext>
            </a:extLst>
          </p:cNvPr>
          <p:cNvSpPr txBox="1"/>
          <p:nvPr/>
        </p:nvSpPr>
        <p:spPr>
          <a:xfrm>
            <a:off x="0" y="6090228"/>
            <a:ext cx="11257667" cy="215444"/>
          </a:xfrm>
          <a:prstGeom prst="rect">
            <a:avLst/>
          </a:prstGeom>
          <a:noFill/>
        </p:spPr>
        <p:txBody>
          <a:bodyPr wrap="square">
            <a:spAutoFit/>
          </a:bodyPr>
          <a:lstStyle/>
          <a:p>
            <a:r>
              <a:rPr lang="en-US" sz="800" b="0" i="0" dirty="0">
                <a:solidFill>
                  <a:srgbClr val="212121"/>
                </a:solidFill>
                <a:effectLst/>
                <a:latin typeface="BlinkMacSystemFont"/>
              </a:rPr>
              <a:t>www.efsa.europa.eu/en/topics/topic/mycotoxins; www.who.int/news-room/fact-sheets/detail/mycotoxins Accessed: 14.03.2023.</a:t>
            </a:r>
            <a:endParaRPr lang="en-US" sz="800" dirty="0"/>
          </a:p>
        </p:txBody>
      </p:sp>
      <p:pic>
        <p:nvPicPr>
          <p:cNvPr id="5" name="Picture 4">
            <a:extLst>
              <a:ext uri="{FF2B5EF4-FFF2-40B4-BE49-F238E27FC236}">
                <a16:creationId xmlns:a16="http://schemas.microsoft.com/office/drawing/2014/main" id="{E0645FBB-5207-4132-AF9B-9F7A47331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3109" y="514086"/>
            <a:ext cx="5206810" cy="5206810"/>
          </a:xfrm>
          <a:prstGeom prst="rect">
            <a:avLst/>
          </a:prstGeom>
        </p:spPr>
      </p:pic>
      <p:sp>
        <p:nvSpPr>
          <p:cNvPr id="7" name="TextBox 6">
            <a:extLst>
              <a:ext uri="{FF2B5EF4-FFF2-40B4-BE49-F238E27FC236}">
                <a16:creationId xmlns:a16="http://schemas.microsoft.com/office/drawing/2014/main" id="{AE0C5645-B33F-40E6-A79A-A4DEA0EC2F6A}"/>
              </a:ext>
            </a:extLst>
          </p:cNvPr>
          <p:cNvSpPr txBox="1"/>
          <p:nvPr/>
        </p:nvSpPr>
        <p:spPr>
          <a:xfrm rot="16200000">
            <a:off x="10058046" y="2852504"/>
            <a:ext cx="3995247" cy="215444"/>
          </a:xfrm>
          <a:prstGeom prst="rect">
            <a:avLst/>
          </a:prstGeom>
          <a:noFill/>
        </p:spPr>
        <p:txBody>
          <a:bodyPr wrap="square">
            <a:spAutoFit/>
          </a:bodyPr>
          <a:lstStyle/>
          <a:p>
            <a:r>
              <a:rPr lang="en-GB" sz="800" dirty="0"/>
              <a:t>Source: </a:t>
            </a:r>
            <a:r>
              <a:rPr lang="de-DE" sz="800" dirty="0"/>
              <a:t>Aspergillus flavus. In Wikipedia. https://de.wikipedia.org/wiki/Aspergillus_flavus</a:t>
            </a:r>
            <a:endParaRPr lang="en-DE" sz="800" dirty="0"/>
          </a:p>
        </p:txBody>
      </p:sp>
      <p:sp>
        <p:nvSpPr>
          <p:cNvPr id="9" name="TextBox 8">
            <a:extLst>
              <a:ext uri="{FF2B5EF4-FFF2-40B4-BE49-F238E27FC236}">
                <a16:creationId xmlns:a16="http://schemas.microsoft.com/office/drawing/2014/main" id="{B368C07B-C2E0-485E-BF10-3A21EDD409B6}"/>
              </a:ext>
            </a:extLst>
          </p:cNvPr>
          <p:cNvSpPr txBox="1"/>
          <p:nvPr/>
        </p:nvSpPr>
        <p:spPr>
          <a:xfrm>
            <a:off x="7851395" y="5669955"/>
            <a:ext cx="4205594" cy="369332"/>
          </a:xfrm>
          <a:prstGeom prst="rect">
            <a:avLst/>
          </a:prstGeom>
          <a:noFill/>
        </p:spPr>
        <p:txBody>
          <a:bodyPr wrap="square">
            <a:spAutoFit/>
          </a:bodyPr>
          <a:lstStyle/>
          <a:p>
            <a:pPr algn="r"/>
            <a:r>
              <a:rPr lang="en-GB" dirty="0"/>
              <a:t>Aspergillus flavus</a:t>
            </a:r>
          </a:p>
        </p:txBody>
      </p:sp>
    </p:spTree>
    <p:extLst>
      <p:ext uri="{BB962C8B-B14F-4D97-AF65-F5344CB8AC3E}">
        <p14:creationId xmlns:p14="http://schemas.microsoft.com/office/powerpoint/2010/main" val="3935753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595222" y="1320770"/>
            <a:ext cx="11421374" cy="2387600"/>
          </a:xfrm>
        </p:spPr>
        <p:txBody>
          <a:bodyPr>
            <a:noAutofit/>
          </a:bodyPr>
          <a:lstStyle/>
          <a:p>
            <a:r>
              <a:rPr lang="en-US" b="1" dirty="0"/>
              <a:t>Impact of climate change on cancer, fungal diseases, mycotoxins </a:t>
            </a:r>
            <a:endParaRPr lang="hu-HU" b="1" dirty="0"/>
          </a:p>
        </p:txBody>
      </p:sp>
      <p:sp>
        <p:nvSpPr>
          <p:cNvPr id="8" name="AutoShape 5" descr="https://chooser-beta.creativecommons.org/img/cc-logo.f0ab4ebe.svg">
            <a:hlinkClick r:id="rId2"/>
          </p:cNvPr>
          <p:cNvSpPr>
            <a:spLocks noChangeAspect="1" noChangeArrowheads="1"/>
          </p:cNvSpPr>
          <p:nvPr/>
        </p:nvSpPr>
        <p:spPr bwMode="auto">
          <a:xfrm>
            <a:off x="6797855" y="543588"/>
            <a:ext cx="225034" cy="9737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9" name="AutoShape 6" descr="https://chooser-beta.creativecommons.org/img/cc-by.21b728bb.svg"/>
          <p:cNvSpPr>
            <a:spLocks noChangeAspect="1" noChangeArrowheads="1"/>
          </p:cNvSpPr>
          <p:nvPr/>
        </p:nvSpPr>
        <p:spPr bwMode="auto">
          <a:xfrm>
            <a:off x="7039155" y="543588"/>
            <a:ext cx="225034" cy="9737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Tree>
    <p:extLst>
      <p:ext uri="{BB962C8B-B14F-4D97-AF65-F5344CB8AC3E}">
        <p14:creationId xmlns:p14="http://schemas.microsoft.com/office/powerpoint/2010/main" val="19705585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B8909-4E3A-49BD-83B7-0AA50FE8339E}"/>
              </a:ext>
            </a:extLst>
          </p:cNvPr>
          <p:cNvSpPr>
            <a:spLocks noGrp="1"/>
          </p:cNvSpPr>
          <p:nvPr>
            <p:ph type="title"/>
          </p:nvPr>
        </p:nvSpPr>
        <p:spPr/>
        <p:txBody>
          <a:bodyPr>
            <a:normAutofit fontScale="90000"/>
          </a:bodyPr>
          <a:lstStyle/>
          <a:p>
            <a:r>
              <a:rPr lang="en-US" dirty="0"/>
              <a:t>Aflatoxin-related notifications - EU</a:t>
            </a:r>
          </a:p>
        </p:txBody>
      </p:sp>
      <p:sp>
        <p:nvSpPr>
          <p:cNvPr id="8" name="TextBox 7">
            <a:extLst>
              <a:ext uri="{FF2B5EF4-FFF2-40B4-BE49-F238E27FC236}">
                <a16:creationId xmlns:a16="http://schemas.microsoft.com/office/drawing/2014/main" id="{ADFA8FD2-51C7-4777-AF7E-D5B3AEA62A7F}"/>
              </a:ext>
            </a:extLst>
          </p:cNvPr>
          <p:cNvSpPr txBox="1"/>
          <p:nvPr/>
        </p:nvSpPr>
        <p:spPr>
          <a:xfrm>
            <a:off x="0" y="6185737"/>
            <a:ext cx="12192000" cy="215444"/>
          </a:xfrm>
          <a:prstGeom prst="rect">
            <a:avLst/>
          </a:prstGeom>
          <a:noFill/>
        </p:spPr>
        <p:txBody>
          <a:bodyPr wrap="square">
            <a:spAutoFit/>
          </a:bodyPr>
          <a:lstStyle/>
          <a:p>
            <a:pPr algn="r"/>
            <a:r>
              <a:rPr lang="en-US" sz="800" b="0" i="0" dirty="0">
                <a:solidFill>
                  <a:srgbClr val="212121"/>
                </a:solidFill>
                <a:effectLst/>
                <a:latin typeface="BlinkMacSystemFont"/>
              </a:rPr>
              <a:t>DOI: 10.3389/fmicb.2019.02908</a:t>
            </a:r>
          </a:p>
        </p:txBody>
      </p:sp>
      <p:sp>
        <p:nvSpPr>
          <p:cNvPr id="3" name="Content Placeholder 2">
            <a:extLst>
              <a:ext uri="{FF2B5EF4-FFF2-40B4-BE49-F238E27FC236}">
                <a16:creationId xmlns:a16="http://schemas.microsoft.com/office/drawing/2014/main" id="{5A2AB342-9AF3-4148-890E-2C95175429DF}"/>
              </a:ext>
            </a:extLst>
          </p:cNvPr>
          <p:cNvSpPr>
            <a:spLocks noGrp="1"/>
          </p:cNvSpPr>
          <p:nvPr>
            <p:ph idx="1"/>
          </p:nvPr>
        </p:nvSpPr>
        <p:spPr>
          <a:xfrm>
            <a:off x="293298" y="5216888"/>
            <a:ext cx="11796034" cy="1344237"/>
          </a:xfrm>
        </p:spPr>
        <p:txBody>
          <a:bodyPr>
            <a:normAutofit/>
          </a:bodyPr>
          <a:lstStyle/>
          <a:p>
            <a:pPr marL="0" indent="0" algn="r">
              <a:lnSpc>
                <a:spcPct val="130000"/>
              </a:lnSpc>
              <a:buNone/>
            </a:pPr>
            <a:r>
              <a:rPr lang="en-US" sz="2000" dirty="0"/>
              <a:t>Countries of origin for aflatoxin-related notifications in food based on the European Union </a:t>
            </a:r>
            <a:r>
              <a:rPr lang="en-US" sz="2000" dirty="0" smtClean="0"/>
              <a:t>Rapid </a:t>
            </a:r>
            <a:r>
              <a:rPr lang="en-US" sz="2000" dirty="0"/>
              <a:t>Alert System for Food and Feed (RASFF) database from 1st January 2009 until 27th June 2019</a:t>
            </a:r>
          </a:p>
        </p:txBody>
      </p:sp>
      <p:grpSp>
        <p:nvGrpSpPr>
          <p:cNvPr id="7" name="Csoportba foglalás 6"/>
          <p:cNvGrpSpPr/>
          <p:nvPr/>
        </p:nvGrpSpPr>
        <p:grpSpPr>
          <a:xfrm>
            <a:off x="3436220" y="674839"/>
            <a:ext cx="8349584" cy="4599804"/>
            <a:chOff x="3436220" y="674839"/>
            <a:chExt cx="8349584" cy="4599804"/>
          </a:xfrm>
        </p:grpSpPr>
        <p:pic>
          <p:nvPicPr>
            <p:cNvPr id="5" name="Picture 4">
              <a:extLst>
                <a:ext uri="{FF2B5EF4-FFF2-40B4-BE49-F238E27FC236}">
                  <a16:creationId xmlns:a16="http://schemas.microsoft.com/office/drawing/2014/main" id="{E69A6C0C-222B-47FA-93D9-7D2EA4B6218D}"/>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3820" b="14954"/>
            <a:stretch/>
          </p:blipFill>
          <p:spPr>
            <a:xfrm>
              <a:off x="3436220" y="674839"/>
              <a:ext cx="8349584" cy="4408509"/>
            </a:xfrm>
            <a:prstGeom prst="rect">
              <a:avLst/>
            </a:prstGeom>
          </p:spPr>
        </p:pic>
        <p:pic>
          <p:nvPicPr>
            <p:cNvPr id="6" name="Picture 4">
              <a:extLst>
                <a:ext uri="{FF2B5EF4-FFF2-40B4-BE49-F238E27FC236}">
                  <a16:creationId xmlns:a16="http://schemas.microsoft.com/office/drawing/2014/main" id="{E69A6C0C-222B-47FA-93D9-7D2EA4B6218D}"/>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24455" t="90602" b="4661"/>
            <a:stretch/>
          </p:blipFill>
          <p:spPr>
            <a:xfrm>
              <a:off x="5227608" y="5029201"/>
              <a:ext cx="6558196" cy="245442"/>
            </a:xfrm>
            <a:prstGeom prst="rect">
              <a:avLst/>
            </a:prstGeom>
          </p:spPr>
        </p:pic>
      </p:grpSp>
    </p:spTree>
    <p:extLst>
      <p:ext uri="{BB962C8B-B14F-4D97-AF65-F5344CB8AC3E}">
        <p14:creationId xmlns:p14="http://schemas.microsoft.com/office/powerpoint/2010/main" val="32505798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Mycotoxin effects on human health</a:t>
            </a:r>
          </a:p>
        </p:txBody>
      </p:sp>
      <p:pic>
        <p:nvPicPr>
          <p:cNvPr id="6" name="Kép 5"/>
          <p:cNvPicPr>
            <a:picLocks noChangeAspect="1"/>
          </p:cNvPicPr>
          <p:nvPr/>
        </p:nvPicPr>
        <p:blipFill>
          <a:blip r:embed="rId2"/>
          <a:stretch>
            <a:fillRect/>
          </a:stretch>
        </p:blipFill>
        <p:spPr>
          <a:xfrm>
            <a:off x="2145509" y="626755"/>
            <a:ext cx="9836581" cy="5604489"/>
          </a:xfrm>
          <a:prstGeom prst="rect">
            <a:avLst/>
          </a:prstGeom>
          <a:ln w="3175">
            <a:solidFill>
              <a:schemeClr val="bg1">
                <a:lumMod val="65000"/>
              </a:schemeClr>
            </a:solidFill>
          </a:ln>
        </p:spPr>
      </p:pic>
      <p:sp>
        <p:nvSpPr>
          <p:cNvPr id="7" name="Szövegdoboz 6"/>
          <p:cNvSpPr txBox="1"/>
          <p:nvPr/>
        </p:nvSpPr>
        <p:spPr>
          <a:xfrm>
            <a:off x="10722543" y="6015800"/>
            <a:ext cx="1617044" cy="215444"/>
          </a:xfrm>
          <a:prstGeom prst="rect">
            <a:avLst/>
          </a:prstGeom>
          <a:noFill/>
        </p:spPr>
        <p:txBody>
          <a:bodyPr wrap="square" rtlCol="0">
            <a:spAutoFit/>
          </a:bodyPr>
          <a:lstStyle/>
          <a:p>
            <a:r>
              <a:rPr lang="hu-HU" sz="800" dirty="0" err="1" smtClean="0">
                <a:solidFill>
                  <a:schemeClr val="bg1">
                    <a:lumMod val="50000"/>
                  </a:schemeClr>
                </a:solidFill>
              </a:rPr>
              <a:t>Source</a:t>
            </a:r>
            <a:r>
              <a:rPr lang="hu-HU" sz="800" dirty="0" smtClean="0">
                <a:solidFill>
                  <a:schemeClr val="bg1">
                    <a:lumMod val="50000"/>
                  </a:schemeClr>
                </a:solidFill>
              </a:rPr>
              <a:t>: affidiajourna.com</a:t>
            </a:r>
            <a:endParaRPr lang="de-DE" sz="800" dirty="0">
              <a:solidFill>
                <a:schemeClr val="bg1">
                  <a:lumMod val="50000"/>
                </a:schemeClr>
              </a:solidFill>
            </a:endParaRPr>
          </a:p>
        </p:txBody>
      </p:sp>
    </p:spTree>
    <p:extLst>
      <p:ext uri="{BB962C8B-B14F-4D97-AF65-F5344CB8AC3E}">
        <p14:creationId xmlns:p14="http://schemas.microsoft.com/office/powerpoint/2010/main" val="29127056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Indirect exposure of human population</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4" y="934775"/>
            <a:ext cx="11703321" cy="5181353"/>
          </a:xfrm>
        </p:spPr>
        <p:txBody>
          <a:bodyPr/>
          <a:lstStyle/>
          <a:p>
            <a:pPr marL="0" indent="0">
              <a:buNone/>
            </a:pPr>
            <a:r>
              <a:rPr lang="en-GB" dirty="0"/>
              <a:t>Contaminated milk consumption by humans can increase the risk of liver cancer </a:t>
            </a:r>
          </a:p>
        </p:txBody>
      </p:sp>
      <p:sp>
        <p:nvSpPr>
          <p:cNvPr id="7" name="TextBox 6">
            <a:extLst>
              <a:ext uri="{FF2B5EF4-FFF2-40B4-BE49-F238E27FC236}">
                <a16:creationId xmlns:a16="http://schemas.microsoft.com/office/drawing/2014/main" id="{CE05670A-BC2D-455B-8204-789B416CFBEB}"/>
              </a:ext>
            </a:extLst>
          </p:cNvPr>
          <p:cNvSpPr txBox="1"/>
          <p:nvPr/>
        </p:nvSpPr>
        <p:spPr>
          <a:xfrm rot="16200000">
            <a:off x="11039421" y="4919719"/>
            <a:ext cx="1704703" cy="215444"/>
          </a:xfrm>
          <a:prstGeom prst="rect">
            <a:avLst/>
          </a:prstGeom>
          <a:noFill/>
        </p:spPr>
        <p:txBody>
          <a:bodyPr wrap="square">
            <a:spAutoFit/>
          </a:bodyPr>
          <a:lstStyle/>
          <a:p>
            <a:r>
              <a:rPr lang="en-GB" sz="800" dirty="0"/>
              <a:t>Source: pixabay.com (free images)</a:t>
            </a:r>
            <a:endParaRPr lang="en-DE" sz="800" dirty="0"/>
          </a:p>
        </p:txBody>
      </p:sp>
      <p:sp>
        <p:nvSpPr>
          <p:cNvPr id="4" name="CustomShape 3">
            <a:extLst>
              <a:ext uri="{FF2B5EF4-FFF2-40B4-BE49-F238E27FC236}">
                <a16:creationId xmlns:a16="http://schemas.microsoft.com/office/drawing/2014/main" id="{51679BC4-D5F9-1F75-08FE-C1A59BB4C40F}"/>
              </a:ext>
            </a:extLst>
          </p:cNvPr>
          <p:cNvSpPr/>
          <p:nvPr/>
        </p:nvSpPr>
        <p:spPr>
          <a:xfrm>
            <a:off x="5511953" y="2910318"/>
            <a:ext cx="1062221" cy="649187"/>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anchor="ctr"/>
          <a:lstStyle/>
          <a:p>
            <a:pPr algn="ctr">
              <a:lnSpc>
                <a:spcPct val="100000"/>
              </a:lnSpc>
            </a:pPr>
            <a:r>
              <a:rPr lang="ro-RO" sz="1225" spc="-1" dirty="0">
                <a:solidFill>
                  <a:srgbClr val="000000"/>
                </a:solidFill>
                <a:ea typeface="DejaVu Sans"/>
              </a:rPr>
              <a:t>Mycotoxin contaminated</a:t>
            </a:r>
            <a:r>
              <a:rPr sz="992" dirty="0"/>
              <a:t/>
            </a:r>
            <a:br>
              <a:rPr sz="992" dirty="0"/>
            </a:br>
            <a:r>
              <a:rPr lang="ro-RO" sz="1225" spc="-1" dirty="0">
                <a:solidFill>
                  <a:srgbClr val="000000"/>
                </a:solidFill>
                <a:ea typeface="DejaVu Sans"/>
              </a:rPr>
              <a:t>cereals, seeds</a:t>
            </a:r>
            <a:endParaRPr lang="ro-RO" sz="1225" spc="-1" dirty="0"/>
          </a:p>
        </p:txBody>
      </p:sp>
      <p:sp>
        <p:nvSpPr>
          <p:cNvPr id="5" name="CustomShape 4">
            <a:extLst>
              <a:ext uri="{FF2B5EF4-FFF2-40B4-BE49-F238E27FC236}">
                <a16:creationId xmlns:a16="http://schemas.microsoft.com/office/drawing/2014/main" id="{DB209E6F-D4BD-8A09-DA07-3269E2405101}"/>
              </a:ext>
            </a:extLst>
          </p:cNvPr>
          <p:cNvSpPr/>
          <p:nvPr/>
        </p:nvSpPr>
        <p:spPr>
          <a:xfrm>
            <a:off x="8797761" y="4052411"/>
            <a:ext cx="1062221" cy="312298"/>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anchor="ctr"/>
          <a:lstStyle/>
          <a:p>
            <a:pPr algn="ctr">
              <a:lnSpc>
                <a:spcPct val="100000"/>
              </a:lnSpc>
            </a:pPr>
            <a:r>
              <a:rPr lang="en-US" sz="1225" spc="-1" dirty="0">
                <a:solidFill>
                  <a:srgbClr val="000000"/>
                </a:solidFill>
                <a:ea typeface="DejaVu Sans"/>
              </a:rPr>
              <a:t>Humans</a:t>
            </a:r>
            <a:endParaRPr lang="en-US" sz="1225" spc="-1" dirty="0"/>
          </a:p>
        </p:txBody>
      </p:sp>
      <p:sp>
        <p:nvSpPr>
          <p:cNvPr id="6" name="CustomShape 5">
            <a:extLst>
              <a:ext uri="{FF2B5EF4-FFF2-40B4-BE49-F238E27FC236}">
                <a16:creationId xmlns:a16="http://schemas.microsoft.com/office/drawing/2014/main" id="{87B68208-2A90-64DD-59F7-E0D16B3ECC13}"/>
              </a:ext>
            </a:extLst>
          </p:cNvPr>
          <p:cNvSpPr/>
          <p:nvPr/>
        </p:nvSpPr>
        <p:spPr>
          <a:xfrm>
            <a:off x="1614482" y="4052411"/>
            <a:ext cx="1395147" cy="312299"/>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anchor="ctr"/>
          <a:lstStyle/>
          <a:p>
            <a:pPr algn="ctr">
              <a:lnSpc>
                <a:spcPct val="100000"/>
              </a:lnSpc>
            </a:pPr>
            <a:r>
              <a:rPr lang="en-US" sz="1225" spc="-1" dirty="0">
                <a:solidFill>
                  <a:srgbClr val="000000"/>
                </a:solidFill>
                <a:ea typeface="DejaVu Sans"/>
              </a:rPr>
              <a:t>Animals</a:t>
            </a:r>
            <a:endParaRPr lang="en-US" sz="1225" spc="-1" dirty="0"/>
          </a:p>
        </p:txBody>
      </p:sp>
      <p:sp>
        <p:nvSpPr>
          <p:cNvPr id="9" name="CustomShape 7">
            <a:extLst>
              <a:ext uri="{FF2B5EF4-FFF2-40B4-BE49-F238E27FC236}">
                <a16:creationId xmlns:a16="http://schemas.microsoft.com/office/drawing/2014/main" id="{5CE2D1A1-4308-BF76-1AB9-D43AAFDC0C4C}"/>
              </a:ext>
            </a:extLst>
          </p:cNvPr>
          <p:cNvSpPr/>
          <p:nvPr/>
        </p:nvSpPr>
        <p:spPr>
          <a:xfrm>
            <a:off x="2973167" y="2750424"/>
            <a:ext cx="1162427" cy="41233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a:lstStyle/>
          <a:p>
            <a:pPr algn="ctr">
              <a:lnSpc>
                <a:spcPct val="100000"/>
              </a:lnSpc>
            </a:pPr>
            <a:r>
              <a:rPr lang="en-US" sz="1225" spc="-1" dirty="0">
                <a:solidFill>
                  <a:srgbClr val="000000"/>
                </a:solidFill>
                <a:ea typeface="DejaVu Sans"/>
              </a:rPr>
              <a:t>Contaminated animal feed</a:t>
            </a:r>
            <a:endParaRPr lang="en-US" sz="1225" spc="-1" dirty="0"/>
          </a:p>
        </p:txBody>
      </p:sp>
      <p:sp>
        <p:nvSpPr>
          <p:cNvPr id="12" name="CustomShape 10">
            <a:extLst>
              <a:ext uri="{FF2B5EF4-FFF2-40B4-BE49-F238E27FC236}">
                <a16:creationId xmlns:a16="http://schemas.microsoft.com/office/drawing/2014/main" id="{16961CF0-E703-644D-EC9B-B5064ED83901}"/>
              </a:ext>
            </a:extLst>
          </p:cNvPr>
          <p:cNvSpPr/>
          <p:nvPr/>
        </p:nvSpPr>
        <p:spPr>
          <a:xfrm>
            <a:off x="4991752" y="4263111"/>
            <a:ext cx="1906395" cy="4077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a:lstStyle/>
          <a:p>
            <a:pPr algn="ctr">
              <a:lnSpc>
                <a:spcPct val="100000"/>
              </a:lnSpc>
            </a:pPr>
            <a:r>
              <a:rPr lang="en-US" sz="1225" spc="-1" dirty="0">
                <a:solidFill>
                  <a:srgbClr val="000000"/>
                </a:solidFill>
                <a:ea typeface="DejaVu Sans"/>
              </a:rPr>
              <a:t>Contaminated </a:t>
            </a:r>
            <a:r>
              <a:rPr lang="en-US" sz="992" dirty="0"/>
              <a:t/>
            </a:r>
            <a:br>
              <a:rPr lang="en-US" sz="992" dirty="0"/>
            </a:br>
            <a:r>
              <a:rPr lang="en-US" sz="1225" spc="-1" dirty="0">
                <a:solidFill>
                  <a:srgbClr val="000000"/>
                </a:solidFill>
                <a:ea typeface="DejaVu Sans"/>
              </a:rPr>
              <a:t>milk and meat</a:t>
            </a:r>
            <a:endParaRPr lang="en-US" sz="1225" spc="-1" dirty="0"/>
          </a:p>
        </p:txBody>
      </p:sp>
      <p:sp>
        <p:nvSpPr>
          <p:cNvPr id="13" name="CustomShape 11">
            <a:extLst>
              <a:ext uri="{FF2B5EF4-FFF2-40B4-BE49-F238E27FC236}">
                <a16:creationId xmlns:a16="http://schemas.microsoft.com/office/drawing/2014/main" id="{6C900EA9-677D-6661-E520-56940A300241}"/>
              </a:ext>
            </a:extLst>
          </p:cNvPr>
          <p:cNvSpPr/>
          <p:nvPr/>
        </p:nvSpPr>
        <p:spPr>
          <a:xfrm>
            <a:off x="7514092" y="2736081"/>
            <a:ext cx="1490982" cy="64918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a:lstStyle/>
          <a:p>
            <a:pPr algn="ctr">
              <a:lnSpc>
                <a:spcPct val="100000"/>
              </a:lnSpc>
            </a:pPr>
            <a:r>
              <a:rPr lang="en-US" sz="1225" spc="-1" dirty="0">
                <a:solidFill>
                  <a:srgbClr val="000000"/>
                </a:solidFill>
                <a:ea typeface="DejaVu Sans"/>
              </a:rPr>
              <a:t>Contaminated foods for human consumption</a:t>
            </a:r>
            <a:endParaRPr lang="en-US" sz="1225" spc="-1" dirty="0"/>
          </a:p>
        </p:txBody>
      </p:sp>
      <p:pic>
        <p:nvPicPr>
          <p:cNvPr id="15" name="Picture 14" descr="A picture containing dark, night sky&#10;&#10;Description automatically generated">
            <a:extLst>
              <a:ext uri="{FF2B5EF4-FFF2-40B4-BE49-F238E27FC236}">
                <a16:creationId xmlns:a16="http://schemas.microsoft.com/office/drawing/2014/main" id="{27737033-CDEF-F25D-C8A2-B16DD105C9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4481" y="4365792"/>
            <a:ext cx="1395147" cy="107469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FC7D1250-F876-DC6C-6046-BCA5AB467A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45442" y="4404019"/>
            <a:ext cx="1210664" cy="1066897"/>
          </a:xfrm>
          <a:prstGeom prst="rect">
            <a:avLst/>
          </a:prstGeom>
        </p:spPr>
      </p:pic>
      <p:pic>
        <p:nvPicPr>
          <p:cNvPr id="19" name="Picture 18" descr="Shape&#10;&#10;Description automatically generated with low confidence">
            <a:extLst>
              <a:ext uri="{FF2B5EF4-FFF2-40B4-BE49-F238E27FC236}">
                <a16:creationId xmlns:a16="http://schemas.microsoft.com/office/drawing/2014/main" id="{A443EC6F-FC0D-D8AE-014D-65801B558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3338" y="1731057"/>
            <a:ext cx="677992" cy="975090"/>
          </a:xfrm>
          <a:prstGeom prst="rect">
            <a:avLst/>
          </a:prstGeom>
        </p:spPr>
      </p:pic>
      <p:cxnSp>
        <p:nvCxnSpPr>
          <p:cNvPr id="21" name="Straight Arrow Connector 20">
            <a:extLst>
              <a:ext uri="{FF2B5EF4-FFF2-40B4-BE49-F238E27FC236}">
                <a16:creationId xmlns:a16="http://schemas.microsoft.com/office/drawing/2014/main" id="{2B84332B-8F3C-7264-B094-E323BBE65305}"/>
              </a:ext>
            </a:extLst>
          </p:cNvPr>
          <p:cNvCxnSpPr>
            <a:cxnSpLocks/>
          </p:cNvCxnSpPr>
          <p:nvPr/>
        </p:nvCxnSpPr>
        <p:spPr>
          <a:xfrm>
            <a:off x="3169700" y="4196186"/>
            <a:ext cx="543466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A227D52-3F14-FA02-E16E-CFDEB768B441}"/>
              </a:ext>
            </a:extLst>
          </p:cNvPr>
          <p:cNvCxnSpPr>
            <a:cxnSpLocks/>
          </p:cNvCxnSpPr>
          <p:nvPr/>
        </p:nvCxnSpPr>
        <p:spPr>
          <a:xfrm>
            <a:off x="6724178" y="3292146"/>
            <a:ext cx="2506588" cy="65124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9306D7C-5A64-C248-2F9C-CB9F9877715F}"/>
              </a:ext>
            </a:extLst>
          </p:cNvPr>
          <p:cNvCxnSpPr>
            <a:cxnSpLocks/>
          </p:cNvCxnSpPr>
          <p:nvPr/>
        </p:nvCxnSpPr>
        <p:spPr>
          <a:xfrm flipH="1">
            <a:off x="2400735" y="3252041"/>
            <a:ext cx="2947084" cy="69283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76C0E10-BBD5-B042-93B5-531E6B575B7E}"/>
              </a:ext>
            </a:extLst>
          </p:cNvPr>
          <p:cNvSpPr txBox="1"/>
          <p:nvPr/>
        </p:nvSpPr>
        <p:spPr>
          <a:xfrm>
            <a:off x="296918" y="5983607"/>
            <a:ext cx="11257667" cy="338554"/>
          </a:xfrm>
          <a:prstGeom prst="rect">
            <a:avLst/>
          </a:prstGeom>
          <a:noFill/>
        </p:spPr>
        <p:txBody>
          <a:bodyPr wrap="square">
            <a:spAutoFit/>
          </a:bodyPr>
          <a:lstStyle/>
          <a:p>
            <a:r>
              <a:rPr lang="en-US" sz="800" b="0" i="0" dirty="0">
                <a:solidFill>
                  <a:srgbClr val="212121"/>
                </a:solidFill>
                <a:effectLst/>
                <a:latin typeface="BlinkMacSystemFont"/>
              </a:rPr>
              <a:t>DOI: 10.3389/fmicb.2016.02170</a:t>
            </a:r>
          </a:p>
          <a:p>
            <a:r>
              <a:rPr lang="en-US" sz="800" b="0" i="0" dirty="0">
                <a:solidFill>
                  <a:srgbClr val="212121"/>
                </a:solidFill>
                <a:effectLst/>
                <a:latin typeface="BlinkMacSystemFont"/>
              </a:rPr>
              <a:t>DOI: 10.4103/0019-557X.96985</a:t>
            </a:r>
          </a:p>
        </p:txBody>
      </p:sp>
    </p:spTree>
    <p:extLst>
      <p:ext uri="{BB962C8B-B14F-4D97-AF65-F5344CB8AC3E}">
        <p14:creationId xmlns:p14="http://schemas.microsoft.com/office/powerpoint/2010/main" val="25367474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Mycotoxin detection methods</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42099" y="1400587"/>
            <a:ext cx="7177767" cy="5198606"/>
          </a:xfrm>
        </p:spPr>
        <p:txBody>
          <a:bodyPr>
            <a:normAutofit/>
          </a:bodyPr>
          <a:lstStyle/>
          <a:p>
            <a:pPr marL="0" indent="0">
              <a:buNone/>
            </a:pPr>
            <a:r>
              <a:rPr lang="en-GB" sz="2600" dirty="0" smtClean="0"/>
              <a:t>Most </a:t>
            </a:r>
            <a:r>
              <a:rPr lang="en-GB" sz="2600" dirty="0"/>
              <a:t>frequently used methods: </a:t>
            </a:r>
          </a:p>
          <a:p>
            <a:pPr lvl="1">
              <a:lnSpc>
                <a:spcPct val="100000"/>
              </a:lnSpc>
              <a:spcAft>
                <a:spcPts val="800"/>
              </a:spcAft>
            </a:pPr>
            <a:r>
              <a:rPr lang="en-GB" sz="2600" dirty="0"/>
              <a:t>High performance liquid chromatography (HPLC)</a:t>
            </a:r>
          </a:p>
          <a:p>
            <a:pPr lvl="1">
              <a:lnSpc>
                <a:spcPct val="100000"/>
              </a:lnSpc>
              <a:spcAft>
                <a:spcPts val="800"/>
              </a:spcAft>
            </a:pPr>
            <a:r>
              <a:rPr lang="en-GB" sz="2600" dirty="0"/>
              <a:t>Liquid chromatography mass spectroscopy (LCMS)</a:t>
            </a:r>
          </a:p>
          <a:p>
            <a:pPr lvl="1">
              <a:lnSpc>
                <a:spcPct val="100000"/>
              </a:lnSpc>
              <a:spcAft>
                <a:spcPts val="800"/>
              </a:spcAft>
            </a:pPr>
            <a:r>
              <a:rPr lang="en-GB" sz="2600" dirty="0"/>
              <a:t>Enzyme linked immune-sorbent assay (ELISA)</a:t>
            </a:r>
          </a:p>
          <a:p>
            <a:pPr marL="0" indent="0">
              <a:buNone/>
            </a:pPr>
            <a:r>
              <a:rPr lang="en-GB" sz="2600" dirty="0"/>
              <a:t>Biosensors and immunoassays developed to detect ultra traces of aflatoxins</a:t>
            </a:r>
          </a:p>
        </p:txBody>
      </p:sp>
      <p:sp>
        <p:nvSpPr>
          <p:cNvPr id="7" name="TextBox 6">
            <a:extLst>
              <a:ext uri="{FF2B5EF4-FFF2-40B4-BE49-F238E27FC236}">
                <a16:creationId xmlns:a16="http://schemas.microsoft.com/office/drawing/2014/main" id="{CE05670A-BC2D-455B-8204-789B416CFBEB}"/>
              </a:ext>
            </a:extLst>
          </p:cNvPr>
          <p:cNvSpPr txBox="1"/>
          <p:nvPr/>
        </p:nvSpPr>
        <p:spPr>
          <a:xfrm rot="16200000">
            <a:off x="10631593" y="3644418"/>
            <a:ext cx="2844907" cy="215444"/>
          </a:xfrm>
          <a:prstGeom prst="rect">
            <a:avLst/>
          </a:prstGeom>
          <a:noFill/>
        </p:spPr>
        <p:txBody>
          <a:bodyPr wrap="square">
            <a:spAutoFit/>
          </a:bodyPr>
          <a:lstStyle/>
          <a:p>
            <a:r>
              <a:rPr lang="en-GB" sz="800" dirty="0"/>
              <a:t>http://creativecommons.org/licenses/by/4.0/.</a:t>
            </a:r>
            <a:endParaRPr lang="en-DE" sz="800" dirty="0"/>
          </a:p>
        </p:txBody>
      </p:sp>
      <p:sp>
        <p:nvSpPr>
          <p:cNvPr id="8" name="TextBox 7">
            <a:extLst>
              <a:ext uri="{FF2B5EF4-FFF2-40B4-BE49-F238E27FC236}">
                <a16:creationId xmlns:a16="http://schemas.microsoft.com/office/drawing/2014/main" id="{E2DAF9D4-92F5-4930-AE7A-A55CF15E6FDC}"/>
              </a:ext>
            </a:extLst>
          </p:cNvPr>
          <p:cNvSpPr txBox="1"/>
          <p:nvPr/>
        </p:nvSpPr>
        <p:spPr>
          <a:xfrm>
            <a:off x="360218" y="6053851"/>
            <a:ext cx="11257667" cy="338554"/>
          </a:xfrm>
          <a:prstGeom prst="rect">
            <a:avLst/>
          </a:prstGeom>
          <a:noFill/>
        </p:spPr>
        <p:txBody>
          <a:bodyPr wrap="square">
            <a:spAutoFit/>
          </a:bodyPr>
          <a:lstStyle/>
          <a:p>
            <a:r>
              <a:rPr lang="en-US" sz="800" b="0" i="0" dirty="0">
                <a:solidFill>
                  <a:srgbClr val="212121"/>
                </a:solidFill>
                <a:effectLst/>
                <a:latin typeface="BlinkMacSystemFont"/>
              </a:rPr>
              <a:t>DOI: 10.3389/fmicb.2016.02170</a:t>
            </a:r>
          </a:p>
          <a:p>
            <a:r>
              <a:rPr lang="en-US" sz="800" b="0" i="0" dirty="0">
                <a:solidFill>
                  <a:srgbClr val="212121"/>
                </a:solidFill>
                <a:effectLst/>
                <a:latin typeface="BlinkMacSystemFont"/>
              </a:rPr>
              <a:t>DOI: 10.1038/s41598-022-08352-4</a:t>
            </a:r>
          </a:p>
        </p:txBody>
      </p:sp>
      <p:pic>
        <p:nvPicPr>
          <p:cNvPr id="1026" name="Picture 2" descr="Figure 3">
            <a:extLst>
              <a:ext uri="{FF2B5EF4-FFF2-40B4-BE49-F238E27FC236}">
                <a16:creationId xmlns:a16="http://schemas.microsoft.com/office/drawing/2014/main" id="{1E16A74A-95C1-43C8-922F-841CCB4019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956" t="4052" r="59916" b="4645"/>
          <a:stretch/>
        </p:blipFill>
        <p:spPr bwMode="auto">
          <a:xfrm>
            <a:off x="7097524" y="540135"/>
            <a:ext cx="4927699" cy="465064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3B952AC-7EC2-41F4-A2CF-CEC206892347}"/>
              </a:ext>
            </a:extLst>
          </p:cNvPr>
          <p:cNvSpPr txBox="1"/>
          <p:nvPr/>
        </p:nvSpPr>
        <p:spPr>
          <a:xfrm>
            <a:off x="7183492" y="5208571"/>
            <a:ext cx="4498417" cy="738664"/>
          </a:xfrm>
          <a:prstGeom prst="rect">
            <a:avLst/>
          </a:prstGeom>
          <a:noFill/>
        </p:spPr>
        <p:txBody>
          <a:bodyPr wrap="square">
            <a:spAutoFit/>
          </a:bodyPr>
          <a:lstStyle/>
          <a:p>
            <a:r>
              <a:rPr lang="en-US" sz="1400" b="0" i="0" dirty="0">
                <a:solidFill>
                  <a:srgbClr val="222222"/>
                </a:solidFill>
                <a:effectLst/>
                <a:latin typeface="-apple-system"/>
              </a:rPr>
              <a:t>sRGB images (a, b) and corresponding </a:t>
            </a:r>
            <a:r>
              <a:rPr lang="en-US" sz="1400" b="0" i="0" dirty="0" err="1">
                <a:solidFill>
                  <a:srgbClr val="222222"/>
                </a:solidFill>
                <a:effectLst/>
                <a:latin typeface="-apple-system"/>
              </a:rPr>
              <a:t>nCDA</a:t>
            </a:r>
            <a:r>
              <a:rPr lang="en-US" sz="1400" b="0" i="0" dirty="0">
                <a:solidFill>
                  <a:srgbClr val="222222"/>
                </a:solidFill>
                <a:effectLst/>
                <a:latin typeface="-apple-system"/>
              </a:rPr>
              <a:t> images (c, d) of </a:t>
            </a:r>
            <a:r>
              <a:rPr lang="en-US" sz="1400" b="0" i="1" dirty="0" err="1">
                <a:solidFill>
                  <a:srgbClr val="222222"/>
                </a:solidFill>
                <a:effectLst/>
                <a:latin typeface="-apple-system"/>
              </a:rPr>
              <a:t>Zea</a:t>
            </a:r>
            <a:r>
              <a:rPr lang="en-US" sz="1400" b="0" i="1" dirty="0">
                <a:solidFill>
                  <a:srgbClr val="222222"/>
                </a:solidFill>
                <a:effectLst/>
                <a:latin typeface="-apple-system"/>
              </a:rPr>
              <a:t> mays</a:t>
            </a:r>
            <a:r>
              <a:rPr lang="en-US" sz="1400" b="0" i="0" dirty="0">
                <a:solidFill>
                  <a:srgbClr val="222222"/>
                </a:solidFill>
                <a:effectLst/>
                <a:latin typeface="-apple-system"/>
              </a:rPr>
              <a:t> L. seeds. (a, c – uncontaminated; b, d AFB</a:t>
            </a:r>
            <a:r>
              <a:rPr lang="en-US" sz="1400" b="0" i="0" baseline="-25000" dirty="0">
                <a:solidFill>
                  <a:srgbClr val="222222"/>
                </a:solidFill>
                <a:effectLst/>
                <a:latin typeface="-apple-system"/>
              </a:rPr>
              <a:t>1</a:t>
            </a:r>
            <a:r>
              <a:rPr lang="en-US" sz="1400" b="0" i="0" dirty="0">
                <a:solidFill>
                  <a:srgbClr val="222222"/>
                </a:solidFill>
                <a:effectLst/>
                <a:latin typeface="-apple-system"/>
              </a:rPr>
              <a:t>-contaminated seeds</a:t>
            </a:r>
            <a:r>
              <a:rPr lang="en-US" sz="1400" dirty="0">
                <a:solidFill>
                  <a:srgbClr val="222222"/>
                </a:solidFill>
                <a:latin typeface="-apple-system"/>
              </a:rPr>
              <a:t>)</a:t>
            </a:r>
            <a:endParaRPr lang="en-US" sz="1400" dirty="0"/>
          </a:p>
        </p:txBody>
      </p:sp>
    </p:spTree>
    <p:extLst>
      <p:ext uri="{BB962C8B-B14F-4D97-AF65-F5344CB8AC3E}">
        <p14:creationId xmlns:p14="http://schemas.microsoft.com/office/powerpoint/2010/main" val="34058213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Mycotoxin formation and climate change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296017" y="1987292"/>
            <a:ext cx="3893395" cy="3803772"/>
          </a:xfrm>
        </p:spPr>
        <p:txBody>
          <a:bodyPr>
            <a:normAutofit/>
          </a:bodyPr>
          <a:lstStyle/>
          <a:p>
            <a:pPr marL="0" indent="0" algn="just">
              <a:lnSpc>
                <a:spcPct val="120000"/>
              </a:lnSpc>
              <a:spcAft>
                <a:spcPts val="2600"/>
              </a:spcAft>
              <a:buNone/>
            </a:pPr>
            <a:r>
              <a:rPr lang="en-US" sz="2400" dirty="0"/>
              <a:t>Due to climate </a:t>
            </a:r>
            <a:r>
              <a:rPr lang="en-US" sz="2400" dirty="0" smtClean="0"/>
              <a:t>change</a:t>
            </a:r>
            <a:r>
              <a:rPr lang="hu-HU" sz="2400" dirty="0" smtClean="0"/>
              <a:t> </a:t>
            </a:r>
            <a:r>
              <a:rPr lang="en-US" sz="2400" dirty="0" smtClean="0"/>
              <a:t> Aspergillus</a:t>
            </a:r>
            <a:r>
              <a:rPr lang="hu-HU" sz="2400" dirty="0"/>
              <a:t> </a:t>
            </a:r>
            <a:r>
              <a:rPr lang="en-US" sz="2400" dirty="0" smtClean="0"/>
              <a:t>species </a:t>
            </a:r>
            <a:r>
              <a:rPr lang="en-US" sz="2400" dirty="0"/>
              <a:t>are moving constantly north</a:t>
            </a:r>
          </a:p>
          <a:p>
            <a:pPr marL="0" indent="0" algn="just">
              <a:lnSpc>
                <a:spcPct val="120000"/>
              </a:lnSpc>
              <a:buNone/>
            </a:pPr>
            <a:r>
              <a:rPr lang="hu-HU" sz="2400" dirty="0"/>
              <a:t>I</a:t>
            </a:r>
            <a:r>
              <a:rPr lang="en-US" sz="2400" dirty="0" smtClean="0"/>
              <a:t>n </a:t>
            </a:r>
            <a:r>
              <a:rPr lang="en-US" sz="2400" dirty="0"/>
              <a:t>tropical countries, mold related challenges may be exacerbated</a:t>
            </a:r>
            <a:endParaRPr lang="en-GB" sz="2400" dirty="0"/>
          </a:p>
        </p:txBody>
      </p:sp>
      <p:pic>
        <p:nvPicPr>
          <p:cNvPr id="1026" name="Picture 2">
            <a:extLst>
              <a:ext uri="{FF2B5EF4-FFF2-40B4-BE49-F238E27FC236}">
                <a16:creationId xmlns:a16="http://schemas.microsoft.com/office/drawing/2014/main" id="{E8A19106-E7CC-4170-8AF4-F4359A3776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87501" y="951163"/>
            <a:ext cx="7859601" cy="41815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F597AAF-CEB4-11B4-4357-34B2852C5DD0}"/>
              </a:ext>
            </a:extLst>
          </p:cNvPr>
          <p:cNvSpPr txBox="1"/>
          <p:nvPr/>
        </p:nvSpPr>
        <p:spPr>
          <a:xfrm>
            <a:off x="296918" y="5983607"/>
            <a:ext cx="11257667" cy="338554"/>
          </a:xfrm>
          <a:prstGeom prst="rect">
            <a:avLst/>
          </a:prstGeom>
          <a:noFill/>
        </p:spPr>
        <p:txBody>
          <a:bodyPr wrap="square">
            <a:spAutoFit/>
          </a:bodyPr>
          <a:lstStyle/>
          <a:p>
            <a:r>
              <a:rPr lang="en-US" sz="800" b="0" i="0" dirty="0">
                <a:solidFill>
                  <a:srgbClr val="212121"/>
                </a:solidFill>
                <a:effectLst/>
                <a:latin typeface="BlinkMacSystemFont"/>
              </a:rPr>
              <a:t>ISBN: 9780124114715, 45-49.</a:t>
            </a:r>
          </a:p>
          <a:p>
            <a:r>
              <a:rPr lang="en-US" sz="800" b="0" i="0" dirty="0">
                <a:solidFill>
                  <a:srgbClr val="212121"/>
                </a:solidFill>
                <a:effectLst/>
                <a:latin typeface="BlinkMacSystemFont"/>
              </a:rPr>
              <a:t>DOI: 10.3389/fmicb.2019.02908</a:t>
            </a:r>
          </a:p>
        </p:txBody>
      </p:sp>
    </p:spTree>
    <p:extLst>
      <p:ext uri="{BB962C8B-B14F-4D97-AF65-F5344CB8AC3E}">
        <p14:creationId xmlns:p14="http://schemas.microsoft.com/office/powerpoint/2010/main" val="17006904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8DCB-F54B-4601-B3B4-20391E9B1C0F}"/>
              </a:ext>
            </a:extLst>
          </p:cNvPr>
          <p:cNvSpPr>
            <a:spLocks noGrp="1"/>
          </p:cNvSpPr>
          <p:nvPr>
            <p:ph type="title"/>
          </p:nvPr>
        </p:nvSpPr>
        <p:spPr/>
        <p:txBody>
          <a:bodyPr>
            <a:normAutofit fontScale="90000"/>
          </a:bodyPr>
          <a:lstStyle/>
          <a:p>
            <a:r>
              <a:rPr lang="en-US" dirty="0"/>
              <a:t>Mycotoxins and climate change scenarios</a:t>
            </a:r>
          </a:p>
        </p:txBody>
      </p:sp>
      <p:pic>
        <p:nvPicPr>
          <p:cNvPr id="8" name="Picture 7">
            <a:extLst>
              <a:ext uri="{FF2B5EF4-FFF2-40B4-BE49-F238E27FC236}">
                <a16:creationId xmlns:a16="http://schemas.microsoft.com/office/drawing/2014/main" id="{44C63F2B-E69E-4A77-B39B-3BC8DCD3B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0931" y="1764121"/>
            <a:ext cx="9629640" cy="4231674"/>
          </a:xfrm>
          <a:prstGeom prst="rect">
            <a:avLst/>
          </a:prstGeom>
        </p:spPr>
      </p:pic>
      <p:sp>
        <p:nvSpPr>
          <p:cNvPr id="11" name="Content Placeholder 2">
            <a:extLst>
              <a:ext uri="{FF2B5EF4-FFF2-40B4-BE49-F238E27FC236}">
                <a16:creationId xmlns:a16="http://schemas.microsoft.com/office/drawing/2014/main" id="{3D4552E3-56AC-43E9-A6AC-A543C3952069}"/>
              </a:ext>
            </a:extLst>
          </p:cNvPr>
          <p:cNvSpPr>
            <a:spLocks noGrp="1"/>
          </p:cNvSpPr>
          <p:nvPr>
            <p:ph idx="1"/>
          </p:nvPr>
        </p:nvSpPr>
        <p:spPr>
          <a:xfrm>
            <a:off x="192505" y="934775"/>
            <a:ext cx="11593095" cy="939839"/>
          </a:xfrm>
        </p:spPr>
        <p:txBody>
          <a:bodyPr>
            <a:normAutofit/>
          </a:bodyPr>
          <a:lstStyle/>
          <a:p>
            <a:pPr marL="0" indent="0">
              <a:buNone/>
            </a:pPr>
            <a:r>
              <a:rPr lang="en-US" sz="2400" dirty="0"/>
              <a:t>An increase from a low to a medium probability of aflatoxin contamination is found under the + 2°C scenario</a:t>
            </a:r>
          </a:p>
        </p:txBody>
      </p:sp>
      <p:sp>
        <p:nvSpPr>
          <p:cNvPr id="3" name="TextBox 2">
            <a:extLst>
              <a:ext uri="{FF2B5EF4-FFF2-40B4-BE49-F238E27FC236}">
                <a16:creationId xmlns:a16="http://schemas.microsoft.com/office/drawing/2014/main" id="{E1EBE915-E3AC-F8CC-0E2A-0DDE9EBAB405}"/>
              </a:ext>
            </a:extLst>
          </p:cNvPr>
          <p:cNvSpPr txBox="1"/>
          <p:nvPr/>
        </p:nvSpPr>
        <p:spPr>
          <a:xfrm>
            <a:off x="64005" y="6156135"/>
            <a:ext cx="11257667" cy="215444"/>
          </a:xfrm>
          <a:prstGeom prst="rect">
            <a:avLst/>
          </a:prstGeom>
          <a:noFill/>
        </p:spPr>
        <p:txBody>
          <a:bodyPr wrap="square">
            <a:spAutoFit/>
          </a:bodyPr>
          <a:lstStyle/>
          <a:p>
            <a:r>
              <a:rPr lang="en-US" sz="800" b="0" i="0" dirty="0">
                <a:solidFill>
                  <a:srgbClr val="212121"/>
                </a:solidFill>
                <a:effectLst/>
                <a:latin typeface="BlinkMacSystemFont"/>
              </a:rPr>
              <a:t>DOI: 10.1038/srep24328</a:t>
            </a:r>
          </a:p>
        </p:txBody>
      </p:sp>
    </p:spTree>
    <p:extLst>
      <p:ext uri="{BB962C8B-B14F-4D97-AF65-F5344CB8AC3E}">
        <p14:creationId xmlns:p14="http://schemas.microsoft.com/office/powerpoint/2010/main" val="30925175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a:normAutofit fontScale="90000"/>
          </a:bodyPr>
          <a:lstStyle/>
          <a:p>
            <a:r>
              <a:rPr lang="en-US" dirty="0"/>
              <a:t>Take home messages</a:t>
            </a:r>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192505" y="1276710"/>
            <a:ext cx="11720574" cy="4735664"/>
          </a:xfrm>
        </p:spPr>
        <p:txBody>
          <a:bodyPr>
            <a:normAutofit/>
          </a:bodyPr>
          <a:lstStyle/>
          <a:p>
            <a:pPr algn="just">
              <a:lnSpc>
                <a:spcPct val="120000"/>
              </a:lnSpc>
              <a:spcAft>
                <a:spcPts val="1500"/>
              </a:spcAft>
            </a:pPr>
            <a:r>
              <a:rPr lang="en-US" dirty="0"/>
              <a:t>Climate change control requires integrated, sustained, multilevel interventions but reaching consensus among stakeholders with divergent interest is difficult because of the complexity and technical character of the </a:t>
            </a:r>
            <a:r>
              <a:rPr lang="en-US" dirty="0" smtClean="0"/>
              <a:t>evidence</a:t>
            </a:r>
            <a:r>
              <a:rPr lang="hu-HU" dirty="0" smtClean="0"/>
              <a:t>.</a:t>
            </a:r>
            <a:endParaRPr lang="en-US" dirty="0"/>
          </a:p>
          <a:p>
            <a:pPr algn="just">
              <a:lnSpc>
                <a:spcPct val="120000"/>
              </a:lnSpc>
              <a:spcAft>
                <a:spcPts val="1500"/>
              </a:spcAft>
            </a:pPr>
            <a:r>
              <a:rPr lang="en-US" dirty="0"/>
              <a:t>Science/evidence is not enough  for concerted action. </a:t>
            </a:r>
          </a:p>
          <a:p>
            <a:pPr algn="just">
              <a:lnSpc>
                <a:spcPct val="120000"/>
              </a:lnSpc>
              <a:spcAft>
                <a:spcPts val="1500"/>
              </a:spcAft>
            </a:pPr>
            <a:r>
              <a:rPr lang="en-US" dirty="0"/>
              <a:t>Effective communication is essential.</a:t>
            </a:r>
          </a:p>
        </p:txBody>
      </p:sp>
    </p:spTree>
    <p:extLst>
      <p:ext uri="{BB962C8B-B14F-4D97-AF65-F5344CB8AC3E}">
        <p14:creationId xmlns:p14="http://schemas.microsoft.com/office/powerpoint/2010/main" val="42772609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a:normAutofit fontScale="90000"/>
          </a:bodyPr>
          <a:lstStyle/>
          <a:p>
            <a:r>
              <a:rPr lang="en-US" dirty="0"/>
              <a:t>Test your knowledge</a:t>
            </a:r>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569343" y="1069675"/>
            <a:ext cx="11110823" cy="5235997"/>
          </a:xfrm>
        </p:spPr>
        <p:txBody>
          <a:bodyPr>
            <a:normAutofit/>
          </a:bodyPr>
          <a:lstStyle/>
          <a:p>
            <a:pPr algn="just">
              <a:lnSpc>
                <a:spcPct val="110000"/>
              </a:lnSpc>
              <a:spcAft>
                <a:spcPts val="1500"/>
              </a:spcAft>
            </a:pPr>
            <a:r>
              <a:rPr lang="en-US" sz="2200" dirty="0"/>
              <a:t>What are the principal mechanisms linking climate change to increased cancer incidence?</a:t>
            </a:r>
          </a:p>
          <a:p>
            <a:pPr algn="just">
              <a:lnSpc>
                <a:spcPct val="110000"/>
              </a:lnSpc>
              <a:spcAft>
                <a:spcPts val="1500"/>
              </a:spcAft>
            </a:pPr>
            <a:r>
              <a:rPr lang="en-US" sz="2200" dirty="0"/>
              <a:t>What type of cancers are possibly associated with climate change?</a:t>
            </a:r>
          </a:p>
          <a:p>
            <a:pPr algn="just">
              <a:lnSpc>
                <a:spcPct val="110000"/>
              </a:lnSpc>
              <a:spcAft>
                <a:spcPts val="1500"/>
              </a:spcAft>
            </a:pPr>
            <a:r>
              <a:rPr lang="en-US" sz="2200" dirty="0"/>
              <a:t>How can climate change result in increased exposure to UV radiation and ultimately increased incidence of skin cancers?</a:t>
            </a:r>
          </a:p>
          <a:p>
            <a:pPr algn="just">
              <a:lnSpc>
                <a:spcPct val="110000"/>
              </a:lnSpc>
              <a:spcAft>
                <a:spcPts val="1500"/>
              </a:spcAft>
            </a:pPr>
            <a:r>
              <a:rPr lang="en-US" sz="2200" dirty="0"/>
              <a:t>How can climate change contribute to mycotoxin contamination of food products? </a:t>
            </a:r>
          </a:p>
          <a:p>
            <a:pPr algn="just">
              <a:lnSpc>
                <a:spcPct val="110000"/>
              </a:lnSpc>
              <a:spcAft>
                <a:spcPts val="1500"/>
              </a:spcAft>
            </a:pPr>
            <a:r>
              <a:rPr lang="en-US" sz="2200" dirty="0"/>
              <a:t>What pathologies are causally related to exposure to mycotoxins?</a:t>
            </a:r>
          </a:p>
          <a:p>
            <a:pPr algn="just">
              <a:lnSpc>
                <a:spcPct val="110000"/>
              </a:lnSpc>
              <a:spcAft>
                <a:spcPts val="1500"/>
              </a:spcAft>
            </a:pPr>
            <a:r>
              <a:rPr lang="en-US" sz="2200" dirty="0"/>
              <a:t>What are the food crops most frequently affected by mycotoxin contamination?</a:t>
            </a:r>
          </a:p>
          <a:p>
            <a:pPr algn="just">
              <a:lnSpc>
                <a:spcPct val="110000"/>
              </a:lnSpc>
              <a:spcAft>
                <a:spcPts val="1500"/>
              </a:spcAft>
            </a:pPr>
            <a:r>
              <a:rPr lang="en-US" sz="2200" dirty="0"/>
              <a:t>What are the basic strategies to control and mitigate the risk of mycotoxin exposure?</a:t>
            </a:r>
          </a:p>
          <a:p>
            <a:endParaRPr lang="en-US" dirty="0"/>
          </a:p>
        </p:txBody>
      </p:sp>
    </p:spTree>
    <p:extLst>
      <p:ext uri="{BB962C8B-B14F-4D97-AF65-F5344CB8AC3E}">
        <p14:creationId xmlns:p14="http://schemas.microsoft.com/office/powerpoint/2010/main" val="1455847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a:normAutofit fontScale="90000"/>
          </a:bodyPr>
          <a:lstStyle/>
          <a:p>
            <a:r>
              <a:rPr lang="hu-HU" b="1" dirty="0" err="1" smtClean="0"/>
              <a:t>Further</a:t>
            </a:r>
            <a:r>
              <a:rPr lang="hu-HU" b="1" dirty="0" smtClean="0"/>
              <a:t> </a:t>
            </a:r>
            <a:r>
              <a:rPr lang="hu-HU" b="1" dirty="0" err="1" smtClean="0"/>
              <a:t>readings</a:t>
            </a:r>
            <a:endParaRPr lang="en-US" b="1" dirty="0"/>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192505" y="1121434"/>
            <a:ext cx="11530793" cy="5063474"/>
          </a:xfrm>
        </p:spPr>
        <p:txBody>
          <a:bodyPr>
            <a:normAutofit/>
          </a:bodyPr>
          <a:lstStyle/>
          <a:p>
            <a:pPr algn="just">
              <a:lnSpc>
                <a:spcPct val="110000"/>
              </a:lnSpc>
              <a:spcAft>
                <a:spcPts val="1500"/>
              </a:spcAft>
            </a:pPr>
            <a:r>
              <a:rPr lang="en-US" sz="2000" dirty="0"/>
              <a:t>Hiatt RA, </a:t>
            </a:r>
            <a:r>
              <a:rPr lang="en-US" sz="2000" dirty="0" err="1"/>
              <a:t>Beyeler</a:t>
            </a:r>
            <a:r>
              <a:rPr lang="en-US" sz="2000" dirty="0"/>
              <a:t> N. Cancer and climate change. Lancet Oncol. 2020 Nov;21(11):e519-e527. </a:t>
            </a:r>
            <a:r>
              <a:rPr lang="en-US" sz="2000" dirty="0" err="1"/>
              <a:t>doi</a:t>
            </a:r>
            <a:r>
              <a:rPr lang="en-US" sz="2000" dirty="0"/>
              <a:t>: 10.1016/S1470-2045(20)30448-4</a:t>
            </a:r>
          </a:p>
          <a:p>
            <a:pPr algn="just">
              <a:lnSpc>
                <a:spcPct val="110000"/>
              </a:lnSpc>
              <a:spcAft>
                <a:spcPts val="1500"/>
              </a:spcAft>
            </a:pPr>
            <a:r>
              <a:rPr lang="en-US" sz="2000" dirty="0" err="1"/>
              <a:t>Vineis</a:t>
            </a:r>
            <a:r>
              <a:rPr lang="en-US" sz="2000" dirty="0"/>
              <a:t> P, Huybrechts I, Millett C, </a:t>
            </a:r>
            <a:r>
              <a:rPr lang="en-US" sz="2000" dirty="0" err="1"/>
              <a:t>Weiderpass</a:t>
            </a:r>
            <a:r>
              <a:rPr lang="en-US" sz="2000" dirty="0"/>
              <a:t> E. Climate change and cancer: converging policies. Mol Oncol. 2021 Mar;15(3):764-769. </a:t>
            </a:r>
            <a:r>
              <a:rPr lang="en-US" sz="2000" dirty="0" err="1"/>
              <a:t>doi</a:t>
            </a:r>
            <a:r>
              <a:rPr lang="en-US" sz="2000" dirty="0"/>
              <a:t>: 10.1002/1878-0261.12781</a:t>
            </a:r>
          </a:p>
          <a:p>
            <a:pPr algn="just">
              <a:lnSpc>
                <a:spcPct val="110000"/>
              </a:lnSpc>
              <a:spcAft>
                <a:spcPts val="1500"/>
              </a:spcAft>
            </a:pPr>
            <a:r>
              <a:rPr lang="en-US" sz="2000" dirty="0"/>
              <a:t>Parker ER. The influence of climate change on skin cancer incidence - A review of the evidence. Int J </a:t>
            </a:r>
            <a:r>
              <a:rPr lang="en-US" sz="2000" dirty="0" err="1"/>
              <a:t>Womens</a:t>
            </a:r>
            <a:r>
              <a:rPr lang="en-US" sz="2000" dirty="0"/>
              <a:t> Dermatol. 2020 Jul 17;7(1):17-27. </a:t>
            </a:r>
            <a:r>
              <a:rPr lang="en-US" sz="2000" dirty="0" err="1"/>
              <a:t>doi</a:t>
            </a:r>
            <a:r>
              <a:rPr lang="en-US" sz="2000" dirty="0"/>
              <a:t>: 10.1016/j.ijwd.2020.07.003. </a:t>
            </a:r>
          </a:p>
          <a:p>
            <a:pPr algn="just">
              <a:lnSpc>
                <a:spcPct val="110000"/>
              </a:lnSpc>
              <a:spcAft>
                <a:spcPts val="1500"/>
              </a:spcAft>
            </a:pPr>
            <a:r>
              <a:rPr lang="en-US" sz="2000" dirty="0"/>
              <a:t>Perrone G, Ferrara M, Medina A, Pascale M, </a:t>
            </a:r>
            <a:r>
              <a:rPr lang="en-US" sz="2000" dirty="0" err="1"/>
              <a:t>Magan</a:t>
            </a:r>
            <a:r>
              <a:rPr lang="en-US" sz="2000" dirty="0"/>
              <a:t> N. Toxigenic Fungi and Mycotoxins in a Climate Change Scenario: Ecology, Genomics, Distribution, Prediction and Prevention of the Risk. Microorganisms. 2020 Sep 29;8(10):1496. </a:t>
            </a:r>
            <a:r>
              <a:rPr lang="en-US" sz="2000" dirty="0" err="1"/>
              <a:t>doi</a:t>
            </a:r>
            <a:r>
              <a:rPr lang="en-US" sz="2000" dirty="0"/>
              <a:t>: 10.3390/microorganisms8101496. </a:t>
            </a:r>
          </a:p>
          <a:p>
            <a:pPr algn="just">
              <a:lnSpc>
                <a:spcPct val="110000"/>
              </a:lnSpc>
              <a:spcAft>
                <a:spcPts val="1500"/>
              </a:spcAft>
            </a:pPr>
            <a:r>
              <a:rPr lang="en-US" sz="2000" dirty="0"/>
              <a:t>Kumar P, </a:t>
            </a:r>
            <a:r>
              <a:rPr lang="en-US" sz="2000" dirty="0" err="1"/>
              <a:t>Mahato</a:t>
            </a:r>
            <a:r>
              <a:rPr lang="en-US" sz="2000" dirty="0"/>
              <a:t> DK, </a:t>
            </a:r>
            <a:r>
              <a:rPr lang="en-US" sz="2000" dirty="0" err="1"/>
              <a:t>Kamle</a:t>
            </a:r>
            <a:r>
              <a:rPr lang="en-US" sz="2000" dirty="0"/>
              <a:t> M, </a:t>
            </a:r>
            <a:r>
              <a:rPr lang="en-US" sz="2000" dirty="0" err="1"/>
              <a:t>Mohanta</a:t>
            </a:r>
            <a:r>
              <a:rPr lang="en-US" sz="2000" dirty="0"/>
              <a:t> TK, Kang SG. Aflatoxins: A Global Concern for Food Safety, Human Health and Their Management. Front </a:t>
            </a:r>
            <a:r>
              <a:rPr lang="en-US" sz="2000" dirty="0" err="1"/>
              <a:t>Microbiol</a:t>
            </a:r>
            <a:r>
              <a:rPr lang="en-US" sz="2000" dirty="0"/>
              <a:t>. 2017 Jan 17;7:2170. </a:t>
            </a:r>
            <a:r>
              <a:rPr lang="en-US" sz="2000" dirty="0" err="1"/>
              <a:t>doi</a:t>
            </a:r>
            <a:r>
              <a:rPr lang="en-US" sz="2000" dirty="0"/>
              <a:t>: 10.3389/fmicb.2016.02170. </a:t>
            </a:r>
          </a:p>
        </p:txBody>
      </p:sp>
    </p:spTree>
    <p:extLst>
      <p:ext uri="{BB962C8B-B14F-4D97-AF65-F5344CB8AC3E}">
        <p14:creationId xmlns:p14="http://schemas.microsoft.com/office/powerpoint/2010/main" val="1185300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2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85272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B83D5-D361-4F2B-9BB2-B776F7CE1605}"/>
              </a:ext>
            </a:extLst>
          </p:cNvPr>
          <p:cNvSpPr>
            <a:spLocks noGrp="1"/>
          </p:cNvSpPr>
          <p:nvPr>
            <p:ph type="title"/>
          </p:nvPr>
        </p:nvSpPr>
        <p:spPr/>
        <p:txBody>
          <a:bodyPr>
            <a:normAutofit fontScale="90000"/>
          </a:bodyPr>
          <a:lstStyle/>
          <a:p>
            <a:r>
              <a:rPr lang="en-US" b="1" dirty="0"/>
              <a:t>Learning outcomes</a:t>
            </a:r>
          </a:p>
        </p:txBody>
      </p:sp>
      <p:sp>
        <p:nvSpPr>
          <p:cNvPr id="3" name="Content Placeholder 2">
            <a:extLst>
              <a:ext uri="{FF2B5EF4-FFF2-40B4-BE49-F238E27FC236}">
                <a16:creationId xmlns:a16="http://schemas.microsoft.com/office/drawing/2014/main" id="{286DE49D-0905-4A31-9FBE-0F4D5A3EF822}"/>
              </a:ext>
            </a:extLst>
          </p:cNvPr>
          <p:cNvSpPr>
            <a:spLocks noGrp="1"/>
          </p:cNvSpPr>
          <p:nvPr>
            <p:ph idx="1"/>
          </p:nvPr>
        </p:nvSpPr>
        <p:spPr>
          <a:xfrm>
            <a:off x="491705" y="1837426"/>
            <a:ext cx="11357303" cy="4497094"/>
          </a:xfrm>
        </p:spPr>
        <p:txBody>
          <a:bodyPr>
            <a:normAutofit/>
          </a:bodyPr>
          <a:lstStyle/>
          <a:p>
            <a:pPr algn="just">
              <a:lnSpc>
                <a:spcPct val="110000"/>
              </a:lnSpc>
              <a:spcAft>
                <a:spcPts val="1000"/>
              </a:spcAft>
            </a:pPr>
            <a:r>
              <a:rPr lang="hu-HU" sz="2200" dirty="0"/>
              <a:t>l</a:t>
            </a:r>
            <a:r>
              <a:rPr lang="en-US" sz="2200" dirty="0" err="1" smtClean="0"/>
              <a:t>ist</a:t>
            </a:r>
            <a:r>
              <a:rPr lang="en-US" sz="2200" dirty="0" smtClean="0"/>
              <a:t> </a:t>
            </a:r>
            <a:r>
              <a:rPr lang="en-US" sz="2200" dirty="0"/>
              <a:t>the principal mechanisms linking climate change to increased cancer </a:t>
            </a:r>
            <a:r>
              <a:rPr lang="en-US" sz="2200" dirty="0" smtClean="0"/>
              <a:t>incidence</a:t>
            </a:r>
            <a:r>
              <a:rPr lang="hu-HU" sz="2200" dirty="0" smtClean="0"/>
              <a:t>;</a:t>
            </a:r>
            <a:endParaRPr lang="en-US" sz="2200" dirty="0"/>
          </a:p>
          <a:p>
            <a:pPr algn="just">
              <a:lnSpc>
                <a:spcPct val="110000"/>
              </a:lnSpc>
              <a:spcAft>
                <a:spcPts val="1000"/>
              </a:spcAft>
            </a:pPr>
            <a:r>
              <a:rPr lang="hu-HU" sz="2200" dirty="0" smtClean="0"/>
              <a:t>n</a:t>
            </a:r>
            <a:r>
              <a:rPr lang="en-US" sz="2200" dirty="0" err="1" smtClean="0"/>
              <a:t>ame</a:t>
            </a:r>
            <a:r>
              <a:rPr lang="en-US" sz="2200" dirty="0" smtClean="0"/>
              <a:t> </a:t>
            </a:r>
            <a:r>
              <a:rPr lang="en-US" sz="2200" dirty="0"/>
              <a:t>at least four type of cancers possibly associated with climate </a:t>
            </a:r>
            <a:r>
              <a:rPr lang="en-US" sz="2200" dirty="0" smtClean="0"/>
              <a:t>change</a:t>
            </a:r>
            <a:r>
              <a:rPr lang="hu-HU" sz="2200" dirty="0" smtClean="0"/>
              <a:t>;</a:t>
            </a:r>
            <a:endParaRPr lang="en-US" sz="2200" dirty="0"/>
          </a:p>
          <a:p>
            <a:pPr algn="just">
              <a:lnSpc>
                <a:spcPct val="110000"/>
              </a:lnSpc>
              <a:spcAft>
                <a:spcPts val="1000"/>
              </a:spcAft>
            </a:pPr>
            <a:r>
              <a:rPr lang="hu-HU" sz="2200" dirty="0"/>
              <a:t>e</a:t>
            </a:r>
            <a:r>
              <a:rPr lang="en-US" sz="2200" dirty="0" err="1" smtClean="0"/>
              <a:t>xplain</a:t>
            </a:r>
            <a:r>
              <a:rPr lang="en-US" sz="2200" dirty="0" smtClean="0"/>
              <a:t> </a:t>
            </a:r>
            <a:r>
              <a:rPr lang="en-US" sz="2200" dirty="0"/>
              <a:t>how climate change can result in increased exposure to UV radiation and ultimately increased incidence of skin </a:t>
            </a:r>
            <a:r>
              <a:rPr lang="en-US" sz="2200" dirty="0" smtClean="0"/>
              <a:t>cancers</a:t>
            </a:r>
            <a:r>
              <a:rPr lang="hu-HU" sz="2200" dirty="0" smtClean="0"/>
              <a:t>;</a:t>
            </a:r>
            <a:endParaRPr lang="en-US" sz="2200" dirty="0"/>
          </a:p>
          <a:p>
            <a:pPr algn="just">
              <a:lnSpc>
                <a:spcPct val="110000"/>
              </a:lnSpc>
              <a:spcAft>
                <a:spcPts val="1000"/>
              </a:spcAft>
            </a:pPr>
            <a:r>
              <a:rPr lang="hu-HU" sz="2200" dirty="0"/>
              <a:t>d</a:t>
            </a:r>
            <a:r>
              <a:rPr lang="en-US" sz="2200" dirty="0" smtClean="0"/>
              <a:t>escribe </a:t>
            </a:r>
            <a:r>
              <a:rPr lang="en-US" sz="2200" dirty="0"/>
              <a:t>the influence of climate change on fungal diseases and mycotoxin contamination of food products and two pathologies causally related to exposure to </a:t>
            </a:r>
            <a:r>
              <a:rPr lang="en-US" sz="2200" dirty="0" smtClean="0"/>
              <a:t>mycotoxins</a:t>
            </a:r>
            <a:r>
              <a:rPr lang="hu-HU" sz="2200" dirty="0" smtClean="0"/>
              <a:t>;</a:t>
            </a:r>
            <a:endParaRPr lang="en-US" sz="2200" dirty="0"/>
          </a:p>
          <a:p>
            <a:pPr algn="just">
              <a:lnSpc>
                <a:spcPct val="110000"/>
              </a:lnSpc>
              <a:spcAft>
                <a:spcPts val="1000"/>
              </a:spcAft>
            </a:pPr>
            <a:r>
              <a:rPr lang="hu-HU" sz="2200" dirty="0"/>
              <a:t>n</a:t>
            </a:r>
            <a:r>
              <a:rPr lang="en-US" sz="2200" dirty="0" err="1" smtClean="0"/>
              <a:t>ame</a:t>
            </a:r>
            <a:r>
              <a:rPr lang="en-US" sz="2200" dirty="0" smtClean="0"/>
              <a:t> </a:t>
            </a:r>
            <a:r>
              <a:rPr lang="en-US" sz="2200" dirty="0"/>
              <a:t>at least five crops frequently affected by mycotoxin </a:t>
            </a:r>
            <a:r>
              <a:rPr lang="en-US" sz="2200" dirty="0" smtClean="0"/>
              <a:t>contamination</a:t>
            </a:r>
            <a:r>
              <a:rPr lang="hu-HU" sz="2200" dirty="0" smtClean="0"/>
              <a:t>;</a:t>
            </a:r>
            <a:endParaRPr lang="en-US" sz="2200" dirty="0"/>
          </a:p>
          <a:p>
            <a:pPr algn="just">
              <a:lnSpc>
                <a:spcPct val="110000"/>
              </a:lnSpc>
              <a:spcAft>
                <a:spcPts val="1000"/>
              </a:spcAft>
            </a:pPr>
            <a:r>
              <a:rPr lang="hu-HU" sz="2200" dirty="0"/>
              <a:t>d</a:t>
            </a:r>
            <a:r>
              <a:rPr lang="en-US" sz="2200" dirty="0" smtClean="0"/>
              <a:t>escribe </a:t>
            </a:r>
            <a:r>
              <a:rPr lang="en-US" sz="2200" dirty="0"/>
              <a:t>the basic strategies to control and mitigate the risk of mycotoxin </a:t>
            </a:r>
            <a:r>
              <a:rPr lang="en-US" sz="2200" dirty="0" smtClean="0"/>
              <a:t>exposure</a:t>
            </a:r>
            <a:r>
              <a:rPr lang="hu-HU" sz="2200" dirty="0" smtClean="0"/>
              <a:t>.</a:t>
            </a:r>
            <a:endParaRPr lang="en-US" sz="2200" dirty="0"/>
          </a:p>
        </p:txBody>
      </p:sp>
      <p:sp>
        <p:nvSpPr>
          <p:cNvPr id="4" name="Téglalap 3"/>
          <p:cNvSpPr/>
          <p:nvPr/>
        </p:nvSpPr>
        <p:spPr>
          <a:xfrm>
            <a:off x="192505" y="1243787"/>
            <a:ext cx="11656503" cy="477054"/>
          </a:xfrm>
          <a:prstGeom prst="rect">
            <a:avLst/>
          </a:prstGeom>
        </p:spPr>
        <p:txBody>
          <a:bodyPr wrap="square">
            <a:spAutoFit/>
          </a:bodyPr>
          <a:lstStyle/>
          <a:p>
            <a:r>
              <a:rPr lang="en-US" sz="2400" dirty="0"/>
              <a:t>Upon successful completion of the course students will be able </a:t>
            </a:r>
            <a:r>
              <a:rPr lang="en-US" sz="2400" dirty="0" smtClean="0"/>
              <a:t>to</a:t>
            </a:r>
            <a:endParaRPr lang="en-US" sz="2400" dirty="0"/>
          </a:p>
        </p:txBody>
      </p:sp>
    </p:spTree>
    <p:extLst>
      <p:ext uri="{BB962C8B-B14F-4D97-AF65-F5344CB8AC3E}">
        <p14:creationId xmlns:p14="http://schemas.microsoft.com/office/powerpoint/2010/main" val="27409549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97567"/>
          </a:xfrm>
        </p:spPr>
        <p:txBody>
          <a:bodyPr>
            <a:normAutofit/>
          </a:bodyPr>
          <a:lstStyle/>
          <a:p>
            <a:r>
              <a:rPr lang="en-US" dirty="0"/>
              <a:t>Climate change – cancer: principal mechanisms</a:t>
            </a:r>
            <a:endParaRPr lang="hu-HU" dirty="0"/>
          </a:p>
        </p:txBody>
      </p:sp>
      <p:graphicFrame>
        <p:nvGraphicFramePr>
          <p:cNvPr id="4" name="Diagram 3">
            <a:extLst>
              <a:ext uri="{FF2B5EF4-FFF2-40B4-BE49-F238E27FC236}">
                <a16:creationId xmlns:a16="http://schemas.microsoft.com/office/drawing/2014/main" id="{FC9B1177-ACE7-4179-ACED-A8A08377D346}"/>
              </a:ext>
            </a:extLst>
          </p:cNvPr>
          <p:cNvGraphicFramePr/>
          <p:nvPr/>
        </p:nvGraphicFramePr>
        <p:xfrm>
          <a:off x="1399988" y="1385046"/>
          <a:ext cx="9008035" cy="44440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3BE09FB4-4C20-BA04-05D5-F41F72CA2131}"/>
              </a:ext>
            </a:extLst>
          </p:cNvPr>
          <p:cNvSpPr txBox="1"/>
          <p:nvPr/>
        </p:nvSpPr>
        <p:spPr>
          <a:xfrm>
            <a:off x="302558" y="6090228"/>
            <a:ext cx="10266829" cy="215444"/>
          </a:xfrm>
          <a:prstGeom prst="rect">
            <a:avLst/>
          </a:prstGeom>
          <a:noFill/>
        </p:spPr>
        <p:txBody>
          <a:bodyPr wrap="square">
            <a:spAutoFit/>
          </a:bodyPr>
          <a:lstStyle/>
          <a:p>
            <a:r>
              <a:rPr lang="en-US" sz="800" b="0" i="0" dirty="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41081159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97567"/>
          </a:xfrm>
        </p:spPr>
        <p:txBody>
          <a:bodyPr>
            <a:normAutofit/>
          </a:bodyPr>
          <a:lstStyle/>
          <a:p>
            <a:r>
              <a:rPr lang="en-US" dirty="0"/>
              <a:t>Cancers possibly associated with climate change</a:t>
            </a:r>
            <a:endParaRPr lang="hu-HU" dirty="0"/>
          </a:p>
        </p:txBody>
      </p:sp>
      <p:graphicFrame>
        <p:nvGraphicFramePr>
          <p:cNvPr id="6" name="Diagram 5">
            <a:extLst>
              <a:ext uri="{FF2B5EF4-FFF2-40B4-BE49-F238E27FC236}">
                <a16:creationId xmlns:a16="http://schemas.microsoft.com/office/drawing/2014/main" id="{D1B217BC-D148-49EF-8E13-D84AAB536EC8}"/>
              </a:ext>
            </a:extLst>
          </p:cNvPr>
          <p:cNvGraphicFramePr/>
          <p:nvPr/>
        </p:nvGraphicFramePr>
        <p:xfrm>
          <a:off x="874057" y="1250576"/>
          <a:ext cx="9829799" cy="44913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EB0D7C50-47DD-CEC6-CE66-D7767A128A4C}"/>
              </a:ext>
            </a:extLst>
          </p:cNvPr>
          <p:cNvSpPr txBox="1"/>
          <p:nvPr/>
        </p:nvSpPr>
        <p:spPr>
          <a:xfrm>
            <a:off x="302558" y="6090228"/>
            <a:ext cx="10266829" cy="215444"/>
          </a:xfrm>
          <a:prstGeom prst="rect">
            <a:avLst/>
          </a:prstGeom>
          <a:noFill/>
        </p:spPr>
        <p:txBody>
          <a:bodyPr wrap="square">
            <a:spAutoFit/>
          </a:bodyPr>
          <a:lstStyle/>
          <a:p>
            <a:r>
              <a:rPr lang="en-US" sz="800" b="0" i="0" dirty="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23463630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4AEC3-9EC9-4BB1-AA73-7457BCA9DD53}"/>
              </a:ext>
            </a:extLst>
          </p:cNvPr>
          <p:cNvSpPr>
            <a:spLocks noGrp="1"/>
          </p:cNvSpPr>
          <p:nvPr>
            <p:ph type="title"/>
          </p:nvPr>
        </p:nvSpPr>
        <p:spPr/>
        <p:txBody>
          <a:bodyPr>
            <a:normAutofit fontScale="90000"/>
          </a:bodyPr>
          <a:lstStyle/>
          <a:p>
            <a:r>
              <a:rPr lang="en-US" dirty="0"/>
              <a:t>Particulate Matter (PM) – EPA Classification</a:t>
            </a:r>
          </a:p>
        </p:txBody>
      </p:sp>
      <p:sp>
        <p:nvSpPr>
          <p:cNvPr id="3" name="Content Placeholder 2">
            <a:extLst>
              <a:ext uri="{FF2B5EF4-FFF2-40B4-BE49-F238E27FC236}">
                <a16:creationId xmlns:a16="http://schemas.microsoft.com/office/drawing/2014/main" id="{F61574C9-001F-4B98-8CBE-6A1A338FFD53}"/>
              </a:ext>
            </a:extLst>
          </p:cNvPr>
          <p:cNvSpPr>
            <a:spLocks noGrp="1"/>
          </p:cNvSpPr>
          <p:nvPr>
            <p:ph idx="1"/>
          </p:nvPr>
        </p:nvSpPr>
        <p:spPr>
          <a:xfrm>
            <a:off x="192505" y="934776"/>
            <a:ext cx="5367637" cy="5038322"/>
          </a:xfrm>
        </p:spPr>
        <p:txBody>
          <a:bodyPr/>
          <a:lstStyle/>
          <a:p>
            <a:pPr marL="0" indent="0">
              <a:buNone/>
            </a:pPr>
            <a:r>
              <a:rPr lang="en-US" dirty="0"/>
              <a:t>PM10 – large inhalable particulates </a:t>
            </a:r>
          </a:p>
          <a:p>
            <a:pPr lvl="1">
              <a:spcAft>
                <a:spcPts val="1500"/>
              </a:spcAft>
            </a:pPr>
            <a:r>
              <a:rPr lang="en-US" dirty="0"/>
              <a:t>Diameter &lt;10 </a:t>
            </a:r>
            <a:r>
              <a:rPr lang="el-GR" dirty="0"/>
              <a:t>μ</a:t>
            </a:r>
            <a:r>
              <a:rPr lang="en-US" dirty="0"/>
              <a:t>m; limit value for annual mean: 40 </a:t>
            </a:r>
            <a:r>
              <a:rPr lang="el-GR" dirty="0"/>
              <a:t>μ</a:t>
            </a:r>
            <a:r>
              <a:rPr lang="en-US" dirty="0"/>
              <a:t>g/m</a:t>
            </a:r>
            <a:r>
              <a:rPr lang="en-US" baseline="30000" dirty="0"/>
              <a:t>3</a:t>
            </a:r>
          </a:p>
          <a:p>
            <a:pPr marL="0" indent="0">
              <a:buNone/>
            </a:pPr>
            <a:r>
              <a:rPr lang="en-US" dirty="0"/>
              <a:t>PM2.5 - fine inhalable particulates</a:t>
            </a:r>
          </a:p>
          <a:p>
            <a:pPr lvl="1">
              <a:spcAft>
                <a:spcPts val="1500"/>
              </a:spcAft>
            </a:pPr>
            <a:r>
              <a:rPr lang="en-US" dirty="0"/>
              <a:t>Diameter &lt;2.5 </a:t>
            </a:r>
            <a:r>
              <a:rPr lang="el-GR" dirty="0"/>
              <a:t>μ</a:t>
            </a:r>
            <a:r>
              <a:rPr lang="en-US" dirty="0"/>
              <a:t>m; limit value for annual mean: 20 </a:t>
            </a:r>
            <a:r>
              <a:rPr lang="el-GR" dirty="0"/>
              <a:t>μ</a:t>
            </a:r>
            <a:r>
              <a:rPr lang="en-US" dirty="0"/>
              <a:t>g/m</a:t>
            </a:r>
            <a:r>
              <a:rPr lang="en-US" baseline="30000" dirty="0"/>
              <a:t>3</a:t>
            </a:r>
          </a:p>
          <a:p>
            <a:pPr marL="0" indent="0">
              <a:buNone/>
            </a:pPr>
            <a:r>
              <a:rPr lang="en-US" dirty="0"/>
              <a:t>PM0.1 - ultrafine particulates, nanoparticles</a:t>
            </a:r>
          </a:p>
          <a:p>
            <a:pPr lvl="1"/>
            <a:r>
              <a:rPr lang="en-US" dirty="0"/>
              <a:t>Diameter &lt;0.1</a:t>
            </a:r>
            <a:r>
              <a:rPr lang="el-GR" dirty="0"/>
              <a:t>μ</a:t>
            </a:r>
            <a:r>
              <a:rPr lang="en-US" dirty="0"/>
              <a:t>m (subcategory of PM2.5); no specific regulations</a:t>
            </a:r>
          </a:p>
        </p:txBody>
      </p:sp>
      <p:sp>
        <p:nvSpPr>
          <p:cNvPr id="4" name="Rectangle 3">
            <a:extLst>
              <a:ext uri="{FF2B5EF4-FFF2-40B4-BE49-F238E27FC236}">
                <a16:creationId xmlns:a16="http://schemas.microsoft.com/office/drawing/2014/main" id="{37E2B24D-6F77-4C41-B26E-E84686DA5181}"/>
              </a:ext>
            </a:extLst>
          </p:cNvPr>
          <p:cNvSpPr/>
          <p:nvPr/>
        </p:nvSpPr>
        <p:spPr>
          <a:xfrm>
            <a:off x="332034" y="5973098"/>
            <a:ext cx="5985178" cy="217432"/>
          </a:xfrm>
          <a:prstGeom prst="rect">
            <a:avLst/>
          </a:prstGeom>
        </p:spPr>
        <p:txBody>
          <a:bodyPr wrap="square">
            <a:spAutoFit/>
          </a:bodyPr>
          <a:lstStyle/>
          <a:p>
            <a:r>
              <a:rPr lang="en-US" sz="800" dirty="0"/>
              <a:t>www.eea.europa.eu/themes/air/air-quality/resources/air-quality-map-thresholds Accessed 20.03.2023.</a:t>
            </a:r>
          </a:p>
        </p:txBody>
      </p:sp>
      <p:pic>
        <p:nvPicPr>
          <p:cNvPr id="5" name="Picture 4">
            <a:extLst>
              <a:ext uri="{FF2B5EF4-FFF2-40B4-BE49-F238E27FC236}">
                <a16:creationId xmlns:a16="http://schemas.microsoft.com/office/drawing/2014/main" id="{834A657C-BBC4-4E18-93D8-2FAA6316F0DE}"/>
              </a:ext>
            </a:extLst>
          </p:cNvPr>
          <p:cNvPicPr/>
          <p:nvPr/>
        </p:nvPicPr>
        <p:blipFill rotWithShape="1">
          <a:blip r:embed="rId2"/>
          <a:srcRect/>
          <a:stretch/>
        </p:blipFill>
        <p:spPr>
          <a:xfrm>
            <a:off x="5560142" y="1193726"/>
            <a:ext cx="6226731" cy="4470547"/>
          </a:xfrm>
          <a:prstGeom prst="rect">
            <a:avLst/>
          </a:prstGeom>
          <a:ln>
            <a:noFill/>
          </a:ln>
        </p:spPr>
      </p:pic>
    </p:spTree>
    <p:extLst>
      <p:ext uri="{BB962C8B-B14F-4D97-AF65-F5344CB8AC3E}">
        <p14:creationId xmlns:p14="http://schemas.microsoft.com/office/powerpoint/2010/main" val="3980713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7DD06-D410-4F85-9401-63CD8A3EBB05}"/>
              </a:ext>
            </a:extLst>
          </p:cNvPr>
          <p:cNvSpPr>
            <a:spLocks noGrp="1"/>
          </p:cNvSpPr>
          <p:nvPr>
            <p:ph type="title"/>
          </p:nvPr>
        </p:nvSpPr>
        <p:spPr/>
        <p:txBody>
          <a:bodyPr>
            <a:normAutofit fontScale="90000"/>
          </a:bodyPr>
          <a:lstStyle/>
          <a:p>
            <a:r>
              <a:rPr lang="en-US" dirty="0"/>
              <a:t>Particulate Matter  – Size vs Penetration</a:t>
            </a:r>
          </a:p>
        </p:txBody>
      </p:sp>
      <p:sp>
        <p:nvSpPr>
          <p:cNvPr id="3" name="Content Placeholder 2">
            <a:extLst>
              <a:ext uri="{FF2B5EF4-FFF2-40B4-BE49-F238E27FC236}">
                <a16:creationId xmlns:a16="http://schemas.microsoft.com/office/drawing/2014/main" id="{E264FC4A-A4B9-4E9A-8B9C-188BAE2A36F6}"/>
              </a:ext>
            </a:extLst>
          </p:cNvPr>
          <p:cNvSpPr>
            <a:spLocks noGrp="1"/>
          </p:cNvSpPr>
          <p:nvPr>
            <p:ph idx="1"/>
          </p:nvPr>
        </p:nvSpPr>
        <p:spPr>
          <a:xfrm>
            <a:off x="192505" y="934776"/>
            <a:ext cx="11896825" cy="5038322"/>
          </a:xfrm>
        </p:spPr>
        <p:txBody>
          <a:bodyPr/>
          <a:lstStyle/>
          <a:p>
            <a:pPr marL="0" indent="0">
              <a:buNone/>
            </a:pPr>
            <a:r>
              <a:rPr lang="en-US" dirty="0"/>
              <a:t>Determines the extent to which they penetrate into the respiratory system and the proportion that is retained in the lung:</a:t>
            </a:r>
          </a:p>
          <a:p>
            <a:r>
              <a:rPr lang="en-US" dirty="0"/>
              <a:t>&gt; </a:t>
            </a:r>
            <a:r>
              <a:rPr lang="en-US" sz="2600" dirty="0"/>
              <a:t>10 </a:t>
            </a:r>
            <a:r>
              <a:rPr lang="en-US" sz="2600" dirty="0" err="1"/>
              <a:t>μm</a:t>
            </a:r>
            <a:r>
              <a:rPr lang="en-US" sz="2600" dirty="0"/>
              <a:t>: retained in the upper airways </a:t>
            </a:r>
          </a:p>
          <a:p>
            <a:r>
              <a:rPr lang="en-US" sz="2600" dirty="0"/>
              <a:t>&lt;10 &gt;2.5 </a:t>
            </a:r>
            <a:r>
              <a:rPr lang="en-US" sz="2600" dirty="0" err="1"/>
              <a:t>μm</a:t>
            </a:r>
            <a:r>
              <a:rPr lang="en-US" sz="2600" dirty="0"/>
              <a:t>: penetrate down to </a:t>
            </a:r>
            <a:br>
              <a:rPr lang="en-US" sz="2600" dirty="0"/>
            </a:br>
            <a:r>
              <a:rPr lang="en-US" sz="2600" dirty="0"/>
              <a:t>the bronchioles</a:t>
            </a:r>
          </a:p>
          <a:p>
            <a:r>
              <a:rPr lang="en-US" sz="2600" dirty="0"/>
              <a:t>&lt;2.5 </a:t>
            </a:r>
            <a:r>
              <a:rPr lang="en-US" sz="2600" dirty="0" err="1"/>
              <a:t>μm</a:t>
            </a:r>
            <a:r>
              <a:rPr lang="en-US" sz="2600" dirty="0"/>
              <a:t>: penetrate down to the </a:t>
            </a:r>
            <a:br>
              <a:rPr lang="en-US" sz="2600" dirty="0"/>
            </a:br>
            <a:r>
              <a:rPr lang="en-US" sz="2600" dirty="0"/>
              <a:t>alveoli, deposited in the lungs </a:t>
            </a:r>
            <a:br>
              <a:rPr lang="en-US" sz="2600" dirty="0"/>
            </a:br>
            <a:r>
              <a:rPr lang="en-US" sz="2600" dirty="0"/>
              <a:t>in a high proportion (80-90%)</a:t>
            </a:r>
          </a:p>
          <a:p>
            <a:r>
              <a:rPr lang="en-US" sz="2600" dirty="0"/>
              <a:t>&lt;0.1 </a:t>
            </a:r>
            <a:r>
              <a:rPr lang="en-US" sz="2600" dirty="0" err="1"/>
              <a:t>μm</a:t>
            </a:r>
            <a:r>
              <a:rPr lang="en-US" sz="2600" dirty="0"/>
              <a:t>: enter into the alveoli </a:t>
            </a:r>
            <a:br>
              <a:rPr lang="en-US" sz="2600" dirty="0"/>
            </a:br>
            <a:r>
              <a:rPr lang="en-US" sz="2600" dirty="0"/>
              <a:t>but a significant proportion are </a:t>
            </a:r>
            <a:br>
              <a:rPr lang="en-US" sz="2600" dirty="0"/>
            </a:br>
            <a:r>
              <a:rPr lang="en-US" sz="2600" dirty="0"/>
              <a:t>exhaled with the breath</a:t>
            </a:r>
          </a:p>
        </p:txBody>
      </p:sp>
      <p:pic>
        <p:nvPicPr>
          <p:cNvPr id="4" name="Picture 3">
            <a:extLst>
              <a:ext uri="{FF2B5EF4-FFF2-40B4-BE49-F238E27FC236}">
                <a16:creationId xmlns:a16="http://schemas.microsoft.com/office/drawing/2014/main" id="{4A9F66E1-DD86-4E13-BF2C-94E6CC101404}"/>
              </a:ext>
            </a:extLst>
          </p:cNvPr>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7197213" y="1514553"/>
            <a:ext cx="4321277" cy="4704931"/>
          </a:xfrm>
          <a:prstGeom prst="rect">
            <a:avLst/>
          </a:prstGeom>
        </p:spPr>
      </p:pic>
      <p:sp>
        <p:nvSpPr>
          <p:cNvPr id="5" name="Rectangle 4">
            <a:extLst>
              <a:ext uri="{FF2B5EF4-FFF2-40B4-BE49-F238E27FC236}">
                <a16:creationId xmlns:a16="http://schemas.microsoft.com/office/drawing/2014/main" id="{635E3F38-E428-42FE-85DC-38E93DBF5989}"/>
              </a:ext>
            </a:extLst>
          </p:cNvPr>
          <p:cNvSpPr/>
          <p:nvPr/>
        </p:nvSpPr>
        <p:spPr>
          <a:xfrm rot="16200000">
            <a:off x="10540686" y="4716520"/>
            <a:ext cx="2790484" cy="215444"/>
          </a:xfrm>
          <a:prstGeom prst="rect">
            <a:avLst/>
          </a:prstGeom>
        </p:spPr>
        <p:txBody>
          <a:bodyPr wrap="square">
            <a:spAutoFit/>
          </a:bodyPr>
          <a:lstStyle/>
          <a:p>
            <a:r>
              <a:rPr lang="en-US" sz="800" dirty="0">
                <a:latin typeface="Calibri" panose="020F0502020204030204" pitchFamily="34" charset="0"/>
                <a:ea typeface="Calibri" panose="020F0502020204030204" pitchFamily="34" charset="0"/>
                <a:cs typeface="Times New Roman" panose="02020603050405020304" pitchFamily="18" charset="0"/>
              </a:rPr>
              <a:t>Source: Theresa </a:t>
            </a:r>
            <a:r>
              <a:rPr lang="en-US" sz="800" dirty="0" err="1">
                <a:latin typeface="Calibri" panose="020F0502020204030204" pitchFamily="34" charset="0"/>
                <a:ea typeface="Calibri" panose="020F0502020204030204" pitchFamily="34" charset="0"/>
                <a:cs typeface="Times New Roman" panose="02020603050405020304" pitchFamily="18" charset="0"/>
              </a:rPr>
              <a:t>knott</a:t>
            </a:r>
            <a:r>
              <a:rPr lang="en-US" sz="800" dirty="0">
                <a:latin typeface="Calibri" panose="020F0502020204030204" pitchFamily="34" charset="0"/>
                <a:ea typeface="Calibri" panose="020F0502020204030204" pitchFamily="34" charset="0"/>
                <a:cs typeface="Times New Roman" panose="02020603050405020304" pitchFamily="18" charset="0"/>
              </a:rPr>
              <a:t>, Wikimedia Commons (CC BY-SA 2.5)</a:t>
            </a:r>
            <a:endParaRPr lang="en-US" sz="800" dirty="0"/>
          </a:p>
        </p:txBody>
      </p:sp>
      <p:sp>
        <p:nvSpPr>
          <p:cNvPr id="6" name="Line 3">
            <a:extLst>
              <a:ext uri="{FF2B5EF4-FFF2-40B4-BE49-F238E27FC236}">
                <a16:creationId xmlns:a16="http://schemas.microsoft.com/office/drawing/2014/main" id="{D9514D8F-25AF-450C-89AF-A3A79211CCE3}"/>
              </a:ext>
            </a:extLst>
          </p:cNvPr>
          <p:cNvSpPr/>
          <p:nvPr/>
        </p:nvSpPr>
        <p:spPr>
          <a:xfrm>
            <a:off x="5874589" y="2077941"/>
            <a:ext cx="4006830" cy="467554"/>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sp>
      <p:sp>
        <p:nvSpPr>
          <p:cNvPr id="7" name="Line 4">
            <a:extLst>
              <a:ext uri="{FF2B5EF4-FFF2-40B4-BE49-F238E27FC236}">
                <a16:creationId xmlns:a16="http://schemas.microsoft.com/office/drawing/2014/main" id="{AF67770E-DD3E-416A-986D-BE5D5919DB91}"/>
              </a:ext>
            </a:extLst>
          </p:cNvPr>
          <p:cNvSpPr/>
          <p:nvPr/>
        </p:nvSpPr>
        <p:spPr>
          <a:xfrm>
            <a:off x="3165895" y="2829467"/>
            <a:ext cx="5863525" cy="1422657"/>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sp>
      <p:sp>
        <p:nvSpPr>
          <p:cNvPr id="8" name="Line 5">
            <a:extLst>
              <a:ext uri="{FF2B5EF4-FFF2-40B4-BE49-F238E27FC236}">
                <a16:creationId xmlns:a16="http://schemas.microsoft.com/office/drawing/2014/main" id="{733FAD53-52C0-4226-B44E-140087EFFB47}"/>
              </a:ext>
            </a:extLst>
          </p:cNvPr>
          <p:cNvSpPr/>
          <p:nvPr/>
        </p:nvSpPr>
        <p:spPr>
          <a:xfrm>
            <a:off x="4882551" y="4388344"/>
            <a:ext cx="3981229" cy="955102"/>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sp>
      <p:sp>
        <p:nvSpPr>
          <p:cNvPr id="9" name="Rectangle 8">
            <a:extLst>
              <a:ext uri="{FF2B5EF4-FFF2-40B4-BE49-F238E27FC236}">
                <a16:creationId xmlns:a16="http://schemas.microsoft.com/office/drawing/2014/main" id="{E3786E8D-233B-47B2-BC24-273BEBF8A1D4}"/>
              </a:ext>
            </a:extLst>
          </p:cNvPr>
          <p:cNvSpPr/>
          <p:nvPr/>
        </p:nvSpPr>
        <p:spPr>
          <a:xfrm>
            <a:off x="332034" y="5973098"/>
            <a:ext cx="11186456" cy="338554"/>
          </a:xfrm>
          <a:prstGeom prst="rect">
            <a:avLst/>
          </a:prstGeom>
        </p:spPr>
        <p:txBody>
          <a:bodyPr wrap="square">
            <a:spAutoFit/>
          </a:bodyPr>
          <a:lstStyle/>
          <a:p>
            <a:r>
              <a:rPr lang="en-US" sz="800" dirty="0"/>
              <a:t>DOI</a:t>
            </a:r>
            <a:r>
              <a:rPr lang="ro-RO" sz="800" dirty="0"/>
              <a:t>: 10.21037/amj.2020.03.04</a:t>
            </a:r>
            <a:r>
              <a:rPr lang="en-US" sz="800" dirty="0"/>
              <a:t> </a:t>
            </a:r>
          </a:p>
          <a:p>
            <a:r>
              <a:rPr lang="ro-RO" sz="800" dirty="0"/>
              <a:t>DOI: 10.1007/s10661-006-9296-4</a:t>
            </a:r>
          </a:p>
        </p:txBody>
      </p:sp>
    </p:spTree>
    <p:extLst>
      <p:ext uri="{BB962C8B-B14F-4D97-AF65-F5344CB8AC3E}">
        <p14:creationId xmlns:p14="http://schemas.microsoft.com/office/powerpoint/2010/main" val="4196023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B612B7-8143-4BDB-84E2-5DAC68E20EFF}"/>
              </a:ext>
            </a:extLst>
          </p:cNvPr>
          <p:cNvSpPr/>
          <p:nvPr/>
        </p:nvSpPr>
        <p:spPr>
          <a:xfrm>
            <a:off x="622209" y="3384608"/>
            <a:ext cx="11186456" cy="199103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20000"/>
                  <a:lumOff val="80000"/>
                </a:schemeClr>
              </a:solidFill>
            </a:endParaRPr>
          </a:p>
        </p:txBody>
      </p:sp>
      <p:sp>
        <p:nvSpPr>
          <p:cNvPr id="2" name="Title 1">
            <a:extLst>
              <a:ext uri="{FF2B5EF4-FFF2-40B4-BE49-F238E27FC236}">
                <a16:creationId xmlns:a16="http://schemas.microsoft.com/office/drawing/2014/main" id="{F7CF790D-B650-4203-99E7-3B0074B9C43C}"/>
              </a:ext>
            </a:extLst>
          </p:cNvPr>
          <p:cNvSpPr>
            <a:spLocks noGrp="1"/>
          </p:cNvSpPr>
          <p:nvPr>
            <p:ph type="title"/>
          </p:nvPr>
        </p:nvSpPr>
        <p:spPr/>
        <p:txBody>
          <a:bodyPr>
            <a:normAutofit fontScale="90000"/>
          </a:bodyPr>
          <a:lstStyle/>
          <a:p>
            <a:r>
              <a:rPr lang="en-US" dirty="0"/>
              <a:t>Particulate Matter  – Size vs Sedimentation</a:t>
            </a:r>
          </a:p>
        </p:txBody>
      </p:sp>
      <p:sp>
        <p:nvSpPr>
          <p:cNvPr id="3" name="Content Placeholder 2">
            <a:extLst>
              <a:ext uri="{FF2B5EF4-FFF2-40B4-BE49-F238E27FC236}">
                <a16:creationId xmlns:a16="http://schemas.microsoft.com/office/drawing/2014/main" id="{390A0656-2445-4D5B-9704-ED1C729741DB}"/>
              </a:ext>
            </a:extLst>
          </p:cNvPr>
          <p:cNvSpPr>
            <a:spLocks noGrp="1"/>
          </p:cNvSpPr>
          <p:nvPr>
            <p:ph idx="1"/>
          </p:nvPr>
        </p:nvSpPr>
        <p:spPr>
          <a:xfrm>
            <a:off x="192505" y="1155940"/>
            <a:ext cx="11325985" cy="5149732"/>
          </a:xfrm>
        </p:spPr>
        <p:txBody>
          <a:bodyPr/>
          <a:lstStyle/>
          <a:p>
            <a:pPr>
              <a:spcAft>
                <a:spcPts val="2000"/>
              </a:spcAft>
            </a:pPr>
            <a:r>
              <a:rPr lang="en-US" sz="2600" dirty="0"/>
              <a:t>Determines the spatial extent of pollution, the number of people exposed</a:t>
            </a:r>
          </a:p>
          <a:p>
            <a:pPr>
              <a:lnSpc>
                <a:spcPct val="120000"/>
              </a:lnSpc>
            </a:pPr>
            <a:r>
              <a:rPr lang="en-US" sz="2600" dirty="0"/>
              <a:t>The bigger particulates will settle close to the source of pollution while smaller particulates will be settling at a slower rate or not at all and so will be carried away by the air currents to great distances.</a:t>
            </a:r>
          </a:p>
          <a:p>
            <a:pPr marL="914400" lvl="2" indent="0">
              <a:lnSpc>
                <a:spcPct val="130000"/>
              </a:lnSpc>
              <a:buNone/>
            </a:pPr>
            <a:r>
              <a:rPr lang="en-US" sz="2800" dirty="0" smtClean="0"/>
              <a:t>PM </a:t>
            </a:r>
            <a:r>
              <a:rPr lang="en-US" sz="2800" dirty="0"/>
              <a:t>&gt; 10 </a:t>
            </a:r>
            <a:r>
              <a:rPr lang="en-US" sz="2800" dirty="0" err="1"/>
              <a:t>μm</a:t>
            </a:r>
            <a:r>
              <a:rPr lang="en-US" sz="2800" dirty="0"/>
              <a:t>: rapid sedimentation</a:t>
            </a:r>
          </a:p>
          <a:p>
            <a:pPr marL="914400" lvl="2" indent="0">
              <a:lnSpc>
                <a:spcPct val="130000"/>
              </a:lnSpc>
              <a:buNone/>
            </a:pPr>
            <a:r>
              <a:rPr lang="en-US" sz="2800" dirty="0"/>
              <a:t>PM 10 to 0.1 </a:t>
            </a:r>
            <a:r>
              <a:rPr lang="en-US" sz="2800" dirty="0" err="1"/>
              <a:t>μm</a:t>
            </a:r>
            <a:r>
              <a:rPr lang="en-US" sz="2800" dirty="0"/>
              <a:t>: settle at uniform rate; relative low diffusion in the air</a:t>
            </a:r>
          </a:p>
          <a:p>
            <a:pPr marL="914400" lvl="2" indent="0">
              <a:lnSpc>
                <a:spcPct val="130000"/>
              </a:lnSpc>
              <a:buNone/>
            </a:pPr>
            <a:r>
              <a:rPr lang="en-US" sz="2800" dirty="0"/>
              <a:t>PM 0.1 to 0.001 </a:t>
            </a:r>
            <a:r>
              <a:rPr lang="en-US" sz="2800" dirty="0" err="1"/>
              <a:t>μm</a:t>
            </a:r>
            <a:r>
              <a:rPr lang="en-US" sz="2800" dirty="0"/>
              <a:t>: do not settle; highly diffused to great distances</a:t>
            </a:r>
          </a:p>
        </p:txBody>
      </p:sp>
      <p:sp>
        <p:nvSpPr>
          <p:cNvPr id="5" name="Rectangle 4">
            <a:extLst>
              <a:ext uri="{FF2B5EF4-FFF2-40B4-BE49-F238E27FC236}">
                <a16:creationId xmlns:a16="http://schemas.microsoft.com/office/drawing/2014/main" id="{701F7805-9F91-E321-2295-5CED54DE8A34}"/>
              </a:ext>
            </a:extLst>
          </p:cNvPr>
          <p:cNvSpPr/>
          <p:nvPr/>
        </p:nvSpPr>
        <p:spPr>
          <a:xfrm>
            <a:off x="332034" y="5973098"/>
            <a:ext cx="11186456" cy="338554"/>
          </a:xfrm>
          <a:prstGeom prst="rect">
            <a:avLst/>
          </a:prstGeom>
        </p:spPr>
        <p:txBody>
          <a:bodyPr wrap="square">
            <a:spAutoFit/>
          </a:bodyPr>
          <a:lstStyle/>
          <a:p>
            <a:r>
              <a:rPr lang="en-US" sz="800" dirty="0"/>
              <a:t>DOI</a:t>
            </a:r>
            <a:r>
              <a:rPr lang="ro-RO" sz="800" dirty="0"/>
              <a:t>: 10.21037/amj.2020.03.04</a:t>
            </a:r>
            <a:r>
              <a:rPr lang="en-US" sz="800" dirty="0"/>
              <a:t> </a:t>
            </a:r>
          </a:p>
          <a:p>
            <a:r>
              <a:rPr lang="ro-RO" sz="800" dirty="0"/>
              <a:t>DOI: 10.1007/s10661-006-9296-4</a:t>
            </a:r>
          </a:p>
        </p:txBody>
      </p:sp>
    </p:spTree>
    <p:extLst>
      <p:ext uri="{BB962C8B-B14F-4D97-AF65-F5344CB8AC3E}">
        <p14:creationId xmlns:p14="http://schemas.microsoft.com/office/powerpoint/2010/main" val="3156102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08C7C-17BD-4246-BFDE-5C1423E3A61D}"/>
              </a:ext>
            </a:extLst>
          </p:cNvPr>
          <p:cNvSpPr>
            <a:spLocks noGrp="1"/>
          </p:cNvSpPr>
          <p:nvPr>
            <p:ph type="title"/>
          </p:nvPr>
        </p:nvSpPr>
        <p:spPr/>
        <p:txBody>
          <a:bodyPr>
            <a:normAutofit fontScale="90000"/>
          </a:bodyPr>
          <a:lstStyle/>
          <a:p>
            <a:r>
              <a:rPr lang="en-US" dirty="0"/>
              <a:t>Particulate Matter  – Size, Sedimentation, Propagation</a:t>
            </a:r>
          </a:p>
        </p:txBody>
      </p:sp>
      <p:sp>
        <p:nvSpPr>
          <p:cNvPr id="3" name="Content Placeholder 2">
            <a:extLst>
              <a:ext uri="{FF2B5EF4-FFF2-40B4-BE49-F238E27FC236}">
                <a16:creationId xmlns:a16="http://schemas.microsoft.com/office/drawing/2014/main" id="{7F005518-A27A-4911-A322-D7247BCCA2EF}"/>
              </a:ext>
            </a:extLst>
          </p:cNvPr>
          <p:cNvSpPr>
            <a:spLocks noGrp="1"/>
          </p:cNvSpPr>
          <p:nvPr>
            <p:ph idx="1"/>
          </p:nvPr>
        </p:nvSpPr>
        <p:spPr>
          <a:xfrm>
            <a:off x="8669548" y="2096219"/>
            <a:ext cx="3329790" cy="3694054"/>
          </a:xfrm>
        </p:spPr>
        <p:txBody>
          <a:bodyPr>
            <a:normAutofit/>
          </a:bodyPr>
          <a:lstStyle/>
          <a:p>
            <a:pPr marL="0" indent="0" algn="just">
              <a:lnSpc>
                <a:spcPct val="130000"/>
              </a:lnSpc>
              <a:buNone/>
            </a:pPr>
            <a:r>
              <a:rPr lang="hu-HU" sz="2200" dirty="0" smtClean="0"/>
              <a:t>D</a:t>
            </a:r>
            <a:r>
              <a:rPr lang="en-US" sz="2200" dirty="0" err="1" smtClean="0"/>
              <a:t>eposition</a:t>
            </a:r>
            <a:r>
              <a:rPr lang="hu-HU" sz="2200" dirty="0" smtClean="0"/>
              <a:t> of  r</a:t>
            </a:r>
            <a:r>
              <a:rPr lang="en-US" sz="2200" dirty="0" err="1" smtClean="0"/>
              <a:t>adioactive</a:t>
            </a:r>
            <a:r>
              <a:rPr lang="en-US" sz="2200" dirty="0" smtClean="0"/>
              <a:t> caesium-137</a:t>
            </a:r>
            <a:r>
              <a:rPr lang="hu-HU" sz="2200" dirty="0" smtClean="0"/>
              <a:t> </a:t>
            </a:r>
            <a:r>
              <a:rPr lang="en-US" sz="2200" dirty="0" smtClean="0"/>
              <a:t>as measured</a:t>
            </a:r>
            <a:r>
              <a:rPr lang="hu-HU" sz="2200" dirty="0" smtClean="0"/>
              <a:t/>
            </a:r>
            <a:br>
              <a:rPr lang="hu-HU" sz="2200" dirty="0" smtClean="0"/>
            </a:br>
            <a:r>
              <a:rPr lang="hu-HU" sz="2200" dirty="0" err="1" smtClean="0"/>
              <a:t>two</a:t>
            </a:r>
            <a:r>
              <a:rPr lang="hu-HU" sz="2200" dirty="0" smtClean="0"/>
              <a:t> </a:t>
            </a:r>
            <a:r>
              <a:rPr lang="en-US" sz="2200" dirty="0" smtClean="0"/>
              <a:t>weeks </a:t>
            </a:r>
            <a:r>
              <a:rPr lang="en-US" sz="2200" dirty="0"/>
              <a:t>after the radioactive emissions in </a:t>
            </a:r>
            <a:r>
              <a:rPr lang="en-US" sz="2200" dirty="0" smtClean="0"/>
              <a:t>1986</a:t>
            </a:r>
            <a:r>
              <a:rPr lang="hu-HU" sz="2200" dirty="0" smtClean="0"/>
              <a:t> </a:t>
            </a:r>
            <a:r>
              <a:rPr lang="en-US" sz="2200" dirty="0" smtClean="0"/>
              <a:t>from </a:t>
            </a:r>
            <a:r>
              <a:rPr lang="en-US" sz="2200" dirty="0"/>
              <a:t>the </a:t>
            </a:r>
            <a:r>
              <a:rPr lang="en-US" sz="2200" dirty="0" smtClean="0"/>
              <a:t>Chernobyl </a:t>
            </a:r>
            <a:r>
              <a:rPr lang="en-US" sz="2200" dirty="0"/>
              <a:t>nuclear plant (Ukraine</a:t>
            </a:r>
            <a:r>
              <a:rPr lang="en-US" sz="2200" dirty="0" smtClean="0"/>
              <a:t>).</a:t>
            </a:r>
            <a:endParaRPr lang="en-US" sz="2200" dirty="0"/>
          </a:p>
        </p:txBody>
      </p:sp>
      <p:sp>
        <p:nvSpPr>
          <p:cNvPr id="4" name="Rectangle 3">
            <a:extLst>
              <a:ext uri="{FF2B5EF4-FFF2-40B4-BE49-F238E27FC236}">
                <a16:creationId xmlns:a16="http://schemas.microsoft.com/office/drawing/2014/main" id="{275BAEAD-FEAC-4CFC-A8DD-586700984C41}"/>
              </a:ext>
            </a:extLst>
          </p:cNvPr>
          <p:cNvSpPr/>
          <p:nvPr/>
        </p:nvSpPr>
        <p:spPr>
          <a:xfrm>
            <a:off x="332033" y="5973098"/>
            <a:ext cx="11230701" cy="215444"/>
          </a:xfrm>
          <a:prstGeom prst="rect">
            <a:avLst/>
          </a:prstGeom>
        </p:spPr>
        <p:txBody>
          <a:bodyPr wrap="square">
            <a:spAutoFit/>
          </a:bodyPr>
          <a:lstStyle/>
          <a:p>
            <a:r>
              <a:rPr lang="en-US" sz="800" dirty="0"/>
              <a:t>https://op.europa.eu/en/publication-detail/-/publication/110b15f7-4df8-49a0-856f-be8f681ae9fd Accessed 19.02.2023.</a:t>
            </a:r>
          </a:p>
        </p:txBody>
      </p:sp>
      <p:pic>
        <p:nvPicPr>
          <p:cNvPr id="5" name="Picture 4">
            <a:extLst>
              <a:ext uri="{FF2B5EF4-FFF2-40B4-BE49-F238E27FC236}">
                <a16:creationId xmlns:a16="http://schemas.microsoft.com/office/drawing/2014/main" id="{6DFB7987-4A73-4822-8169-6F2B67E94858}"/>
              </a:ext>
            </a:extLst>
          </p:cNvPr>
          <p:cNvPicPr/>
          <p:nvPr/>
        </p:nvPicPr>
        <p:blipFill>
          <a:blip r:embed="rId2"/>
          <a:stretch/>
        </p:blipFill>
        <p:spPr>
          <a:xfrm>
            <a:off x="161506" y="934776"/>
            <a:ext cx="8379471" cy="4920334"/>
          </a:xfrm>
          <a:prstGeom prst="rect">
            <a:avLst/>
          </a:prstGeom>
          <a:ln>
            <a:noFill/>
          </a:ln>
        </p:spPr>
      </p:pic>
    </p:spTree>
    <p:extLst>
      <p:ext uri="{BB962C8B-B14F-4D97-AF65-F5344CB8AC3E}">
        <p14:creationId xmlns:p14="http://schemas.microsoft.com/office/powerpoint/2010/main" val="3429638300"/>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31F8E1-A301-4653-BCB2-CD30CA639E4F}">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2.xml><?xml version="1.0" encoding="utf-8"?>
<ds:datastoreItem xmlns:ds="http://schemas.openxmlformats.org/officeDocument/2006/customXml" ds:itemID="{58E67ACE-460B-4473-8FFA-F07E942C7C7C}">
  <ds:schemaRefs>
    <ds:schemaRef ds:uri="http://schemas.microsoft.com/sharepoint/v3/contenttype/forms"/>
  </ds:schemaRefs>
</ds:datastoreItem>
</file>

<file path=customXml/itemProps3.xml><?xml version="1.0" encoding="utf-8"?>
<ds:datastoreItem xmlns:ds="http://schemas.openxmlformats.org/officeDocument/2006/customXml" ds:itemID="{C996C104-6D24-4695-9204-46D424A29739}"/>
</file>

<file path=docProps/app.xml><?xml version="1.0" encoding="utf-8"?>
<Properties xmlns="http://schemas.openxmlformats.org/officeDocument/2006/extended-properties" xmlns:vt="http://schemas.openxmlformats.org/officeDocument/2006/docPropsVTypes">
  <Template>Office-téma</Template>
  <TotalTime>957</TotalTime>
  <Words>1739</Words>
  <Application>Microsoft Office PowerPoint</Application>
  <PresentationFormat>Szélesvásznú</PresentationFormat>
  <Paragraphs>207</Paragraphs>
  <Slides>29</Slides>
  <Notes>4</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29</vt:i4>
      </vt:variant>
    </vt:vector>
  </HeadingPairs>
  <TitlesOfParts>
    <vt:vector size="37" baseType="lpstr">
      <vt:lpstr>-apple-system</vt:lpstr>
      <vt:lpstr>Arial</vt:lpstr>
      <vt:lpstr>BlinkMacSystemFont</vt:lpstr>
      <vt:lpstr>Calibri</vt:lpstr>
      <vt:lpstr>DejaVu Sans</vt:lpstr>
      <vt:lpstr>Garamond</vt:lpstr>
      <vt:lpstr>Times New Roman</vt:lpstr>
      <vt:lpstr>Office-téma</vt:lpstr>
      <vt:lpstr>Developing new curriculum outlines and learning materials on climate change's health impacts for medical schools 2021-2-HU01-KA220-HED-000050972</vt:lpstr>
      <vt:lpstr>Impact of climate change on cancer, fungal diseases, mycotoxins </vt:lpstr>
      <vt:lpstr>Learning outcomes</vt:lpstr>
      <vt:lpstr>Climate change – cancer: principal mechanisms</vt:lpstr>
      <vt:lpstr>Cancers possibly associated with climate change</vt:lpstr>
      <vt:lpstr>Particulate Matter (PM) – EPA Classification</vt:lpstr>
      <vt:lpstr>Particulate Matter  – Size vs Penetration</vt:lpstr>
      <vt:lpstr>Particulate Matter  – Size vs Sedimentation</vt:lpstr>
      <vt:lpstr>Particulate Matter  – Size, Sedimentation, Propagation</vt:lpstr>
      <vt:lpstr>Sources of fine inhalable particulates (PM2.5)</vt:lpstr>
      <vt:lpstr>Particulate matter and climate change</vt:lpstr>
      <vt:lpstr>Tropospheric Ozone (ground level ozone)</vt:lpstr>
      <vt:lpstr>Stratospheric ozone (15-35 km altitude ) </vt:lpstr>
      <vt:lpstr>Stratospheric ozone depletion</vt:lpstr>
      <vt:lpstr>Ultraviolet radiation and skin cancers</vt:lpstr>
      <vt:lpstr>Ultraviolet radiation and skin cancers</vt:lpstr>
      <vt:lpstr>Cancer related to disruptions in food and water supply</vt:lpstr>
      <vt:lpstr>Exposure to industrial toxicants</vt:lpstr>
      <vt:lpstr>Mycotoxins</vt:lpstr>
      <vt:lpstr>Aflatoxin-related notifications - EU</vt:lpstr>
      <vt:lpstr>Mycotoxin effects on human health</vt:lpstr>
      <vt:lpstr>Indirect exposure of human population</vt:lpstr>
      <vt:lpstr>Mycotoxin detection methods</vt:lpstr>
      <vt:lpstr>Mycotoxin formation and climate change</vt:lpstr>
      <vt:lpstr>Mycotoxins and climate change scenarios</vt:lpstr>
      <vt:lpstr>Take home messages</vt:lpstr>
      <vt:lpstr>Test your knowledge</vt:lpstr>
      <vt:lpstr>Further readings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cancer, fungal diseases, mycotoxins</dc:title>
  <dc:creator>Márovics Gergely Péter</dc:creator>
  <cp:lastModifiedBy>User</cp:lastModifiedBy>
  <cp:revision>49</cp:revision>
  <dcterms:created xsi:type="dcterms:W3CDTF">2023-07-11T11:59:48Z</dcterms:created>
  <dcterms:modified xsi:type="dcterms:W3CDTF">2025-04-22T12:47:21Z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