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58"/>
  </p:notesMasterIdLst>
  <p:sldIdLst>
    <p:sldId id="327" r:id="rId5"/>
    <p:sldId id="256" r:id="rId6"/>
    <p:sldId id="261" r:id="rId7"/>
    <p:sldId id="262" r:id="rId8"/>
    <p:sldId id="263" r:id="rId9"/>
    <p:sldId id="265" r:id="rId10"/>
    <p:sldId id="266" r:id="rId11"/>
    <p:sldId id="267" r:id="rId12"/>
    <p:sldId id="264" r:id="rId13"/>
    <p:sldId id="276" r:id="rId14"/>
    <p:sldId id="277" r:id="rId15"/>
    <p:sldId id="278" r:id="rId16"/>
    <p:sldId id="325" r:id="rId17"/>
    <p:sldId id="285" r:id="rId18"/>
    <p:sldId id="280" r:id="rId19"/>
    <p:sldId id="282" r:id="rId20"/>
    <p:sldId id="283" r:id="rId21"/>
    <p:sldId id="284" r:id="rId22"/>
    <p:sldId id="286" r:id="rId23"/>
    <p:sldId id="296" r:id="rId24"/>
    <p:sldId id="289" r:id="rId25"/>
    <p:sldId id="291" r:id="rId26"/>
    <p:sldId id="314" r:id="rId27"/>
    <p:sldId id="292" r:id="rId28"/>
    <p:sldId id="272" r:id="rId29"/>
    <p:sldId id="287" r:id="rId30"/>
    <p:sldId id="290" r:id="rId31"/>
    <p:sldId id="293" r:id="rId32"/>
    <p:sldId id="295" r:id="rId33"/>
    <p:sldId id="299" r:id="rId34"/>
    <p:sldId id="297" r:id="rId35"/>
    <p:sldId id="300" r:id="rId36"/>
    <p:sldId id="301" r:id="rId37"/>
    <p:sldId id="302" r:id="rId38"/>
    <p:sldId id="298" r:id="rId39"/>
    <p:sldId id="303" r:id="rId40"/>
    <p:sldId id="294" r:id="rId41"/>
    <p:sldId id="307" r:id="rId42"/>
    <p:sldId id="309" r:id="rId43"/>
    <p:sldId id="310" r:id="rId44"/>
    <p:sldId id="308" r:id="rId45"/>
    <p:sldId id="311" r:id="rId46"/>
    <p:sldId id="304" r:id="rId47"/>
    <p:sldId id="305" r:id="rId48"/>
    <p:sldId id="312" r:id="rId49"/>
    <p:sldId id="313" r:id="rId50"/>
    <p:sldId id="320" r:id="rId51"/>
    <p:sldId id="321" r:id="rId52"/>
    <p:sldId id="326" r:id="rId53"/>
    <p:sldId id="322" r:id="rId54"/>
    <p:sldId id="324" r:id="rId55"/>
    <p:sldId id="323" r:id="rId56"/>
    <p:sldId id="328" r:id="rId57"/>
  </p:sldIdLst>
  <p:sldSz cx="12192000" cy="6858000"/>
  <p:notesSz cx="6888163" cy="10020300"/>
  <p:defaultText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EFFE94"/>
    <a:srgbClr val="E686C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54C3967-775A-4044-9FB4-5FC42676C6EF}" v="1" dt="2023-07-11T12:10:22.79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04" autoAdjust="0"/>
    <p:restoredTop sz="94660"/>
  </p:normalViewPr>
  <p:slideViewPr>
    <p:cSldViewPr showGuides="1">
      <p:cViewPr varScale="1">
        <p:scale>
          <a:sx n="68" d="100"/>
          <a:sy n="68" d="100"/>
        </p:scale>
        <p:origin x="90" y="186"/>
      </p:cViewPr>
      <p:guideLst>
        <p:guide orient="horz" pos="2160"/>
        <p:guide pos="3840"/>
      </p:guideLst>
    </p:cSldViewPr>
  </p:slideViewPr>
  <p:notesTextViewPr>
    <p:cViewPr>
      <p:scale>
        <a:sx n="3" d="2"/>
        <a:sy n="3" d="2"/>
      </p:scale>
      <p:origin x="0" y="0"/>
    </p:cViewPr>
  </p:notesTextViewPr>
  <p:gridSpacing cx="45000" cy="450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viewProps" Target="viewProps.xml"/><Relationship Id="rId65"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árovics Gergely Péter" userId="346673cb-4fe2-4bc9-9989-67cfee16853a" providerId="ADAL" clId="{654C3967-775A-4044-9FB4-5FC42676C6EF}"/>
    <pc:docChg chg="modSld">
      <pc:chgData name="Márovics Gergely Péter" userId="346673cb-4fe2-4bc9-9989-67cfee16853a" providerId="ADAL" clId="{654C3967-775A-4044-9FB4-5FC42676C6EF}" dt="2023-07-11T12:11:02.757" v="3" actId="207"/>
      <pc:docMkLst>
        <pc:docMk/>
      </pc:docMkLst>
      <pc:sldChg chg="setBg">
        <pc:chgData name="Márovics Gergely Péter" userId="346673cb-4fe2-4bc9-9989-67cfee16853a" providerId="ADAL" clId="{654C3967-775A-4044-9FB4-5FC42676C6EF}" dt="2023-07-11T12:10:22.797" v="0"/>
        <pc:sldMkLst>
          <pc:docMk/>
          <pc:sldMk cId="1603605295" sldId="256"/>
        </pc:sldMkLst>
      </pc:sldChg>
      <pc:sldChg chg="modSp mod setBg">
        <pc:chgData name="Márovics Gergely Péter" userId="346673cb-4fe2-4bc9-9989-67cfee16853a" providerId="ADAL" clId="{654C3967-775A-4044-9FB4-5FC42676C6EF}" dt="2023-07-11T12:11:02.757" v="3" actId="207"/>
        <pc:sldMkLst>
          <pc:docMk/>
          <pc:sldMk cId="4113579998" sldId="259"/>
        </pc:sldMkLst>
        <pc:spChg chg="mod">
          <ac:chgData name="Márovics Gergely Péter" userId="346673cb-4fe2-4bc9-9989-67cfee16853a" providerId="ADAL" clId="{654C3967-775A-4044-9FB4-5FC42676C6EF}" dt="2023-07-11T12:10:41.220" v="1" actId="790"/>
          <ac:spMkLst>
            <pc:docMk/>
            <pc:sldMk cId="4113579998" sldId="259"/>
            <ac:spMk id="3" creationId="{00000000-0000-0000-0000-000000000000}"/>
          </ac:spMkLst>
        </pc:spChg>
        <pc:spChg chg="mod">
          <ac:chgData name="Márovics Gergely Péter" userId="346673cb-4fe2-4bc9-9989-67cfee16853a" providerId="ADAL" clId="{654C3967-775A-4044-9FB4-5FC42676C6EF}" dt="2023-07-11T12:11:02.757" v="3" actId="207"/>
          <ac:spMkLst>
            <pc:docMk/>
            <pc:sldMk cId="4113579998" sldId="259"/>
            <ac:spMk id="11" creationId="{00000000-0000-0000-0000-000000000000}"/>
          </ac:spMkLst>
        </pc:spChg>
        <pc:spChg chg="mod">
          <ac:chgData name="Márovics Gergely Péter" userId="346673cb-4fe2-4bc9-9989-67cfee16853a" providerId="ADAL" clId="{654C3967-775A-4044-9FB4-5FC42676C6EF}" dt="2023-07-11T12:11:02.757" v="3" actId="207"/>
          <ac:spMkLst>
            <pc:docMk/>
            <pc:sldMk cId="4113579998" sldId="259"/>
            <ac:spMk id="12" creationId="{00000000-0000-0000-0000-000000000000}"/>
          </ac:spMkLst>
        </pc:spChg>
        <pc:spChg chg="mod">
          <ac:chgData name="Márovics Gergely Péter" userId="346673cb-4fe2-4bc9-9989-67cfee16853a" providerId="ADAL" clId="{654C3967-775A-4044-9FB4-5FC42676C6EF}" dt="2023-07-11T12:11:02.757" v="3" actId="207"/>
          <ac:spMkLst>
            <pc:docMk/>
            <pc:sldMk cId="4113579998" sldId="259"/>
            <ac:spMk id="13" creationId="{00000000-0000-0000-0000-000000000000}"/>
          </ac:spMkLst>
        </pc:spChg>
        <pc:spChg chg="mod">
          <ac:chgData name="Márovics Gergely Péter" userId="346673cb-4fe2-4bc9-9989-67cfee16853a" providerId="ADAL" clId="{654C3967-775A-4044-9FB4-5FC42676C6EF}" dt="2023-07-11T12:11:02.757" v="3" actId="207"/>
          <ac:spMkLst>
            <pc:docMk/>
            <pc:sldMk cId="4113579998" sldId="259"/>
            <ac:spMk id="14" creationId="{00000000-0000-0000-0000-000000000000}"/>
          </ac:spMkLst>
        </pc:spChg>
        <pc:spChg chg="mod">
          <ac:chgData name="Márovics Gergely Péter" userId="346673cb-4fe2-4bc9-9989-67cfee16853a" providerId="ADAL" clId="{654C3967-775A-4044-9FB4-5FC42676C6EF}" dt="2023-07-11T12:11:02.757" v="3" actId="207"/>
          <ac:spMkLst>
            <pc:docMk/>
            <pc:sldMk cId="4113579998" sldId="259"/>
            <ac:spMk id="15" creationId="{00000000-0000-0000-0000-000000000000}"/>
          </ac:spMkLst>
        </pc:spChg>
      </pc:sldChg>
      <pc:sldChg chg="setBg">
        <pc:chgData name="Márovics Gergely Péter" userId="346673cb-4fe2-4bc9-9989-67cfee16853a" providerId="ADAL" clId="{654C3967-775A-4044-9FB4-5FC42676C6EF}" dt="2023-07-11T12:10:22.797" v="0"/>
        <pc:sldMkLst>
          <pc:docMk/>
          <pc:sldMk cId="1940335048" sldId="261"/>
        </pc:sldMkLst>
      </pc:sldChg>
      <pc:sldChg chg="setBg">
        <pc:chgData name="Márovics Gergely Péter" userId="346673cb-4fe2-4bc9-9989-67cfee16853a" providerId="ADAL" clId="{654C3967-775A-4044-9FB4-5FC42676C6EF}" dt="2023-07-11T12:10:22.797" v="0"/>
        <pc:sldMkLst>
          <pc:docMk/>
          <pc:sldMk cId="1573844523" sldId="262"/>
        </pc:sldMkLst>
      </pc:sldChg>
      <pc:sldChg chg="setBg">
        <pc:chgData name="Márovics Gergely Péter" userId="346673cb-4fe2-4bc9-9989-67cfee16853a" providerId="ADAL" clId="{654C3967-775A-4044-9FB4-5FC42676C6EF}" dt="2023-07-11T12:10:22.797" v="0"/>
        <pc:sldMkLst>
          <pc:docMk/>
          <pc:sldMk cId="3623316366" sldId="263"/>
        </pc:sldMkLst>
      </pc:sldChg>
      <pc:sldChg chg="setBg">
        <pc:chgData name="Márovics Gergely Péter" userId="346673cb-4fe2-4bc9-9989-67cfee16853a" providerId="ADAL" clId="{654C3967-775A-4044-9FB4-5FC42676C6EF}" dt="2023-07-11T12:10:22.797" v="0"/>
        <pc:sldMkLst>
          <pc:docMk/>
          <pc:sldMk cId="1409663004" sldId="264"/>
        </pc:sldMkLst>
      </pc:sldChg>
      <pc:sldChg chg="setBg">
        <pc:chgData name="Márovics Gergely Péter" userId="346673cb-4fe2-4bc9-9989-67cfee16853a" providerId="ADAL" clId="{654C3967-775A-4044-9FB4-5FC42676C6EF}" dt="2023-07-11T12:10:22.797" v="0"/>
        <pc:sldMkLst>
          <pc:docMk/>
          <pc:sldMk cId="530729089" sldId="265"/>
        </pc:sldMkLst>
      </pc:sldChg>
      <pc:sldChg chg="setBg">
        <pc:chgData name="Márovics Gergely Péter" userId="346673cb-4fe2-4bc9-9989-67cfee16853a" providerId="ADAL" clId="{654C3967-775A-4044-9FB4-5FC42676C6EF}" dt="2023-07-11T12:10:22.797" v="0"/>
        <pc:sldMkLst>
          <pc:docMk/>
          <pc:sldMk cId="753013510" sldId="266"/>
        </pc:sldMkLst>
      </pc:sldChg>
      <pc:sldChg chg="setBg">
        <pc:chgData name="Márovics Gergely Péter" userId="346673cb-4fe2-4bc9-9989-67cfee16853a" providerId="ADAL" clId="{654C3967-775A-4044-9FB4-5FC42676C6EF}" dt="2023-07-11T12:10:22.797" v="0"/>
        <pc:sldMkLst>
          <pc:docMk/>
          <pc:sldMk cId="4254769372" sldId="267"/>
        </pc:sldMkLst>
      </pc:sldChg>
      <pc:sldChg chg="setBg">
        <pc:chgData name="Márovics Gergely Péter" userId="346673cb-4fe2-4bc9-9989-67cfee16853a" providerId="ADAL" clId="{654C3967-775A-4044-9FB4-5FC42676C6EF}" dt="2023-07-11T12:10:22.797" v="0"/>
        <pc:sldMkLst>
          <pc:docMk/>
          <pc:sldMk cId="1255237605" sldId="268"/>
        </pc:sldMkLst>
      </pc:sldChg>
      <pc:sldChg chg="setBg">
        <pc:chgData name="Márovics Gergely Péter" userId="346673cb-4fe2-4bc9-9989-67cfee16853a" providerId="ADAL" clId="{654C3967-775A-4044-9FB4-5FC42676C6EF}" dt="2023-07-11T12:10:22.797" v="0"/>
        <pc:sldMkLst>
          <pc:docMk/>
          <pc:sldMk cId="3358148514" sldId="272"/>
        </pc:sldMkLst>
      </pc:sldChg>
      <pc:sldChg chg="setBg">
        <pc:chgData name="Márovics Gergely Péter" userId="346673cb-4fe2-4bc9-9989-67cfee16853a" providerId="ADAL" clId="{654C3967-775A-4044-9FB4-5FC42676C6EF}" dt="2023-07-11T12:10:22.797" v="0"/>
        <pc:sldMkLst>
          <pc:docMk/>
          <pc:sldMk cId="2747472357" sldId="276"/>
        </pc:sldMkLst>
      </pc:sldChg>
      <pc:sldChg chg="setBg">
        <pc:chgData name="Márovics Gergely Péter" userId="346673cb-4fe2-4bc9-9989-67cfee16853a" providerId="ADAL" clId="{654C3967-775A-4044-9FB4-5FC42676C6EF}" dt="2023-07-11T12:10:22.797" v="0"/>
        <pc:sldMkLst>
          <pc:docMk/>
          <pc:sldMk cId="374662670" sldId="277"/>
        </pc:sldMkLst>
      </pc:sldChg>
      <pc:sldChg chg="setBg">
        <pc:chgData name="Márovics Gergely Péter" userId="346673cb-4fe2-4bc9-9989-67cfee16853a" providerId="ADAL" clId="{654C3967-775A-4044-9FB4-5FC42676C6EF}" dt="2023-07-11T12:10:22.797" v="0"/>
        <pc:sldMkLst>
          <pc:docMk/>
          <pc:sldMk cId="3384393083" sldId="278"/>
        </pc:sldMkLst>
      </pc:sldChg>
      <pc:sldChg chg="setBg">
        <pc:chgData name="Márovics Gergely Péter" userId="346673cb-4fe2-4bc9-9989-67cfee16853a" providerId="ADAL" clId="{654C3967-775A-4044-9FB4-5FC42676C6EF}" dt="2023-07-11T12:10:22.797" v="0"/>
        <pc:sldMkLst>
          <pc:docMk/>
          <pc:sldMk cId="1566529316" sldId="280"/>
        </pc:sldMkLst>
      </pc:sldChg>
      <pc:sldChg chg="setBg">
        <pc:chgData name="Márovics Gergely Péter" userId="346673cb-4fe2-4bc9-9989-67cfee16853a" providerId="ADAL" clId="{654C3967-775A-4044-9FB4-5FC42676C6EF}" dt="2023-07-11T12:10:22.797" v="0"/>
        <pc:sldMkLst>
          <pc:docMk/>
          <pc:sldMk cId="2728347544" sldId="282"/>
        </pc:sldMkLst>
      </pc:sldChg>
      <pc:sldChg chg="setBg">
        <pc:chgData name="Márovics Gergely Péter" userId="346673cb-4fe2-4bc9-9989-67cfee16853a" providerId="ADAL" clId="{654C3967-775A-4044-9FB4-5FC42676C6EF}" dt="2023-07-11T12:10:22.797" v="0"/>
        <pc:sldMkLst>
          <pc:docMk/>
          <pc:sldMk cId="1188484471" sldId="283"/>
        </pc:sldMkLst>
      </pc:sldChg>
      <pc:sldChg chg="setBg">
        <pc:chgData name="Márovics Gergely Péter" userId="346673cb-4fe2-4bc9-9989-67cfee16853a" providerId="ADAL" clId="{654C3967-775A-4044-9FB4-5FC42676C6EF}" dt="2023-07-11T12:10:22.797" v="0"/>
        <pc:sldMkLst>
          <pc:docMk/>
          <pc:sldMk cId="2816328016" sldId="284"/>
        </pc:sldMkLst>
      </pc:sldChg>
      <pc:sldChg chg="setBg">
        <pc:chgData name="Márovics Gergely Péter" userId="346673cb-4fe2-4bc9-9989-67cfee16853a" providerId="ADAL" clId="{654C3967-775A-4044-9FB4-5FC42676C6EF}" dt="2023-07-11T12:10:22.797" v="0"/>
        <pc:sldMkLst>
          <pc:docMk/>
          <pc:sldMk cId="4069535640" sldId="285"/>
        </pc:sldMkLst>
      </pc:sldChg>
      <pc:sldChg chg="setBg">
        <pc:chgData name="Márovics Gergely Péter" userId="346673cb-4fe2-4bc9-9989-67cfee16853a" providerId="ADAL" clId="{654C3967-775A-4044-9FB4-5FC42676C6EF}" dt="2023-07-11T12:10:22.797" v="0"/>
        <pc:sldMkLst>
          <pc:docMk/>
          <pc:sldMk cId="665353103" sldId="286"/>
        </pc:sldMkLst>
      </pc:sldChg>
      <pc:sldChg chg="setBg">
        <pc:chgData name="Márovics Gergely Péter" userId="346673cb-4fe2-4bc9-9989-67cfee16853a" providerId="ADAL" clId="{654C3967-775A-4044-9FB4-5FC42676C6EF}" dt="2023-07-11T12:10:22.797" v="0"/>
        <pc:sldMkLst>
          <pc:docMk/>
          <pc:sldMk cId="1521615683" sldId="287"/>
        </pc:sldMkLst>
      </pc:sldChg>
      <pc:sldChg chg="setBg">
        <pc:chgData name="Márovics Gergely Péter" userId="346673cb-4fe2-4bc9-9989-67cfee16853a" providerId="ADAL" clId="{654C3967-775A-4044-9FB4-5FC42676C6EF}" dt="2023-07-11T12:10:22.797" v="0"/>
        <pc:sldMkLst>
          <pc:docMk/>
          <pc:sldMk cId="2966546885" sldId="289"/>
        </pc:sldMkLst>
      </pc:sldChg>
      <pc:sldChg chg="setBg">
        <pc:chgData name="Márovics Gergely Péter" userId="346673cb-4fe2-4bc9-9989-67cfee16853a" providerId="ADAL" clId="{654C3967-775A-4044-9FB4-5FC42676C6EF}" dt="2023-07-11T12:10:22.797" v="0"/>
        <pc:sldMkLst>
          <pc:docMk/>
          <pc:sldMk cId="1415482374" sldId="290"/>
        </pc:sldMkLst>
      </pc:sldChg>
      <pc:sldChg chg="setBg">
        <pc:chgData name="Márovics Gergely Péter" userId="346673cb-4fe2-4bc9-9989-67cfee16853a" providerId="ADAL" clId="{654C3967-775A-4044-9FB4-5FC42676C6EF}" dt="2023-07-11T12:10:22.797" v="0"/>
        <pc:sldMkLst>
          <pc:docMk/>
          <pc:sldMk cId="4261235269" sldId="291"/>
        </pc:sldMkLst>
      </pc:sldChg>
      <pc:sldChg chg="setBg">
        <pc:chgData name="Márovics Gergely Péter" userId="346673cb-4fe2-4bc9-9989-67cfee16853a" providerId="ADAL" clId="{654C3967-775A-4044-9FB4-5FC42676C6EF}" dt="2023-07-11T12:10:22.797" v="0"/>
        <pc:sldMkLst>
          <pc:docMk/>
          <pc:sldMk cId="9171377" sldId="292"/>
        </pc:sldMkLst>
      </pc:sldChg>
      <pc:sldChg chg="setBg">
        <pc:chgData name="Márovics Gergely Péter" userId="346673cb-4fe2-4bc9-9989-67cfee16853a" providerId="ADAL" clId="{654C3967-775A-4044-9FB4-5FC42676C6EF}" dt="2023-07-11T12:10:22.797" v="0"/>
        <pc:sldMkLst>
          <pc:docMk/>
          <pc:sldMk cId="172073664" sldId="293"/>
        </pc:sldMkLst>
      </pc:sldChg>
      <pc:sldChg chg="setBg">
        <pc:chgData name="Márovics Gergely Péter" userId="346673cb-4fe2-4bc9-9989-67cfee16853a" providerId="ADAL" clId="{654C3967-775A-4044-9FB4-5FC42676C6EF}" dt="2023-07-11T12:10:22.797" v="0"/>
        <pc:sldMkLst>
          <pc:docMk/>
          <pc:sldMk cId="3393469786" sldId="294"/>
        </pc:sldMkLst>
      </pc:sldChg>
      <pc:sldChg chg="setBg">
        <pc:chgData name="Márovics Gergely Péter" userId="346673cb-4fe2-4bc9-9989-67cfee16853a" providerId="ADAL" clId="{654C3967-775A-4044-9FB4-5FC42676C6EF}" dt="2023-07-11T12:10:22.797" v="0"/>
        <pc:sldMkLst>
          <pc:docMk/>
          <pc:sldMk cId="199940871" sldId="295"/>
        </pc:sldMkLst>
      </pc:sldChg>
      <pc:sldChg chg="setBg">
        <pc:chgData name="Márovics Gergely Péter" userId="346673cb-4fe2-4bc9-9989-67cfee16853a" providerId="ADAL" clId="{654C3967-775A-4044-9FB4-5FC42676C6EF}" dt="2023-07-11T12:10:22.797" v="0"/>
        <pc:sldMkLst>
          <pc:docMk/>
          <pc:sldMk cId="3298186816" sldId="296"/>
        </pc:sldMkLst>
      </pc:sldChg>
      <pc:sldChg chg="setBg">
        <pc:chgData name="Márovics Gergely Péter" userId="346673cb-4fe2-4bc9-9989-67cfee16853a" providerId="ADAL" clId="{654C3967-775A-4044-9FB4-5FC42676C6EF}" dt="2023-07-11T12:10:22.797" v="0"/>
        <pc:sldMkLst>
          <pc:docMk/>
          <pc:sldMk cId="1272697988" sldId="297"/>
        </pc:sldMkLst>
      </pc:sldChg>
      <pc:sldChg chg="setBg">
        <pc:chgData name="Márovics Gergely Péter" userId="346673cb-4fe2-4bc9-9989-67cfee16853a" providerId="ADAL" clId="{654C3967-775A-4044-9FB4-5FC42676C6EF}" dt="2023-07-11T12:10:22.797" v="0"/>
        <pc:sldMkLst>
          <pc:docMk/>
          <pc:sldMk cId="3082184261" sldId="298"/>
        </pc:sldMkLst>
      </pc:sldChg>
      <pc:sldChg chg="setBg">
        <pc:chgData name="Márovics Gergely Péter" userId="346673cb-4fe2-4bc9-9989-67cfee16853a" providerId="ADAL" clId="{654C3967-775A-4044-9FB4-5FC42676C6EF}" dt="2023-07-11T12:10:22.797" v="0"/>
        <pc:sldMkLst>
          <pc:docMk/>
          <pc:sldMk cId="3079520061" sldId="299"/>
        </pc:sldMkLst>
      </pc:sldChg>
      <pc:sldChg chg="setBg">
        <pc:chgData name="Márovics Gergely Péter" userId="346673cb-4fe2-4bc9-9989-67cfee16853a" providerId="ADAL" clId="{654C3967-775A-4044-9FB4-5FC42676C6EF}" dt="2023-07-11T12:10:22.797" v="0"/>
        <pc:sldMkLst>
          <pc:docMk/>
          <pc:sldMk cId="3624176936" sldId="300"/>
        </pc:sldMkLst>
      </pc:sldChg>
      <pc:sldChg chg="setBg">
        <pc:chgData name="Márovics Gergely Péter" userId="346673cb-4fe2-4bc9-9989-67cfee16853a" providerId="ADAL" clId="{654C3967-775A-4044-9FB4-5FC42676C6EF}" dt="2023-07-11T12:10:22.797" v="0"/>
        <pc:sldMkLst>
          <pc:docMk/>
          <pc:sldMk cId="2355729136" sldId="301"/>
        </pc:sldMkLst>
      </pc:sldChg>
      <pc:sldChg chg="setBg">
        <pc:chgData name="Márovics Gergely Péter" userId="346673cb-4fe2-4bc9-9989-67cfee16853a" providerId="ADAL" clId="{654C3967-775A-4044-9FB4-5FC42676C6EF}" dt="2023-07-11T12:10:22.797" v="0"/>
        <pc:sldMkLst>
          <pc:docMk/>
          <pc:sldMk cId="3388993016" sldId="302"/>
        </pc:sldMkLst>
      </pc:sldChg>
      <pc:sldChg chg="setBg">
        <pc:chgData name="Márovics Gergely Péter" userId="346673cb-4fe2-4bc9-9989-67cfee16853a" providerId="ADAL" clId="{654C3967-775A-4044-9FB4-5FC42676C6EF}" dt="2023-07-11T12:10:22.797" v="0"/>
        <pc:sldMkLst>
          <pc:docMk/>
          <pc:sldMk cId="2640557963" sldId="303"/>
        </pc:sldMkLst>
      </pc:sldChg>
      <pc:sldChg chg="setBg">
        <pc:chgData name="Márovics Gergely Péter" userId="346673cb-4fe2-4bc9-9989-67cfee16853a" providerId="ADAL" clId="{654C3967-775A-4044-9FB4-5FC42676C6EF}" dt="2023-07-11T12:10:22.797" v="0"/>
        <pc:sldMkLst>
          <pc:docMk/>
          <pc:sldMk cId="655027647" sldId="304"/>
        </pc:sldMkLst>
      </pc:sldChg>
      <pc:sldChg chg="setBg">
        <pc:chgData name="Márovics Gergely Péter" userId="346673cb-4fe2-4bc9-9989-67cfee16853a" providerId="ADAL" clId="{654C3967-775A-4044-9FB4-5FC42676C6EF}" dt="2023-07-11T12:10:22.797" v="0"/>
        <pc:sldMkLst>
          <pc:docMk/>
          <pc:sldMk cId="6822258" sldId="305"/>
        </pc:sldMkLst>
      </pc:sldChg>
      <pc:sldChg chg="setBg">
        <pc:chgData name="Márovics Gergely Péter" userId="346673cb-4fe2-4bc9-9989-67cfee16853a" providerId="ADAL" clId="{654C3967-775A-4044-9FB4-5FC42676C6EF}" dt="2023-07-11T12:10:22.797" v="0"/>
        <pc:sldMkLst>
          <pc:docMk/>
          <pc:sldMk cId="2302889078" sldId="307"/>
        </pc:sldMkLst>
      </pc:sldChg>
      <pc:sldChg chg="setBg">
        <pc:chgData name="Márovics Gergely Péter" userId="346673cb-4fe2-4bc9-9989-67cfee16853a" providerId="ADAL" clId="{654C3967-775A-4044-9FB4-5FC42676C6EF}" dt="2023-07-11T12:10:22.797" v="0"/>
        <pc:sldMkLst>
          <pc:docMk/>
          <pc:sldMk cId="727589618" sldId="308"/>
        </pc:sldMkLst>
      </pc:sldChg>
      <pc:sldChg chg="setBg">
        <pc:chgData name="Márovics Gergely Péter" userId="346673cb-4fe2-4bc9-9989-67cfee16853a" providerId="ADAL" clId="{654C3967-775A-4044-9FB4-5FC42676C6EF}" dt="2023-07-11T12:10:22.797" v="0"/>
        <pc:sldMkLst>
          <pc:docMk/>
          <pc:sldMk cId="3601962302" sldId="309"/>
        </pc:sldMkLst>
      </pc:sldChg>
      <pc:sldChg chg="setBg">
        <pc:chgData name="Márovics Gergely Péter" userId="346673cb-4fe2-4bc9-9989-67cfee16853a" providerId="ADAL" clId="{654C3967-775A-4044-9FB4-5FC42676C6EF}" dt="2023-07-11T12:10:22.797" v="0"/>
        <pc:sldMkLst>
          <pc:docMk/>
          <pc:sldMk cId="4009320463" sldId="310"/>
        </pc:sldMkLst>
      </pc:sldChg>
      <pc:sldChg chg="setBg">
        <pc:chgData name="Márovics Gergely Péter" userId="346673cb-4fe2-4bc9-9989-67cfee16853a" providerId="ADAL" clId="{654C3967-775A-4044-9FB4-5FC42676C6EF}" dt="2023-07-11T12:10:22.797" v="0"/>
        <pc:sldMkLst>
          <pc:docMk/>
          <pc:sldMk cId="702588874" sldId="311"/>
        </pc:sldMkLst>
      </pc:sldChg>
      <pc:sldChg chg="setBg">
        <pc:chgData name="Márovics Gergely Péter" userId="346673cb-4fe2-4bc9-9989-67cfee16853a" providerId="ADAL" clId="{654C3967-775A-4044-9FB4-5FC42676C6EF}" dt="2023-07-11T12:10:22.797" v="0"/>
        <pc:sldMkLst>
          <pc:docMk/>
          <pc:sldMk cId="990933963" sldId="312"/>
        </pc:sldMkLst>
      </pc:sldChg>
      <pc:sldChg chg="setBg">
        <pc:chgData name="Márovics Gergely Péter" userId="346673cb-4fe2-4bc9-9989-67cfee16853a" providerId="ADAL" clId="{654C3967-775A-4044-9FB4-5FC42676C6EF}" dt="2023-07-11T12:10:22.797" v="0"/>
        <pc:sldMkLst>
          <pc:docMk/>
          <pc:sldMk cId="36580858" sldId="313"/>
        </pc:sldMkLst>
      </pc:sldChg>
      <pc:sldChg chg="setBg">
        <pc:chgData name="Márovics Gergely Péter" userId="346673cb-4fe2-4bc9-9989-67cfee16853a" providerId="ADAL" clId="{654C3967-775A-4044-9FB4-5FC42676C6EF}" dt="2023-07-11T12:10:22.797" v="0"/>
        <pc:sldMkLst>
          <pc:docMk/>
          <pc:sldMk cId="3225663052" sldId="314"/>
        </pc:sldMkLst>
      </pc:sldChg>
      <pc:sldChg chg="setBg">
        <pc:chgData name="Márovics Gergely Péter" userId="346673cb-4fe2-4bc9-9989-67cfee16853a" providerId="ADAL" clId="{654C3967-775A-4044-9FB4-5FC42676C6EF}" dt="2023-07-11T12:10:22.797" v="0"/>
        <pc:sldMkLst>
          <pc:docMk/>
          <pc:sldMk cId="2758585654" sldId="317"/>
        </pc:sldMkLst>
      </pc:sldChg>
      <pc:sldChg chg="setBg">
        <pc:chgData name="Márovics Gergely Péter" userId="346673cb-4fe2-4bc9-9989-67cfee16853a" providerId="ADAL" clId="{654C3967-775A-4044-9FB4-5FC42676C6EF}" dt="2023-07-11T12:10:22.797" v="0"/>
        <pc:sldMkLst>
          <pc:docMk/>
          <pc:sldMk cId="2365694526" sldId="318"/>
        </pc:sldMkLst>
      </pc:sldChg>
      <pc:sldChg chg="setBg">
        <pc:chgData name="Márovics Gergely Péter" userId="346673cb-4fe2-4bc9-9989-67cfee16853a" providerId="ADAL" clId="{654C3967-775A-4044-9FB4-5FC42676C6EF}" dt="2023-07-11T12:10:22.797" v="0"/>
        <pc:sldMkLst>
          <pc:docMk/>
          <pc:sldMk cId="1663821541" sldId="319"/>
        </pc:sldMkLst>
      </pc:sldChg>
      <pc:sldChg chg="setBg">
        <pc:chgData name="Márovics Gergely Péter" userId="346673cb-4fe2-4bc9-9989-67cfee16853a" providerId="ADAL" clId="{654C3967-775A-4044-9FB4-5FC42676C6EF}" dt="2023-07-11T12:10:22.797" v="0"/>
        <pc:sldMkLst>
          <pc:docMk/>
          <pc:sldMk cId="3976377319" sldId="320"/>
        </pc:sldMkLst>
      </pc:sldChg>
      <pc:sldChg chg="setBg">
        <pc:chgData name="Márovics Gergely Péter" userId="346673cb-4fe2-4bc9-9989-67cfee16853a" providerId="ADAL" clId="{654C3967-775A-4044-9FB4-5FC42676C6EF}" dt="2023-07-11T12:10:22.797" v="0"/>
        <pc:sldMkLst>
          <pc:docMk/>
          <pc:sldMk cId="457390029" sldId="321"/>
        </pc:sldMkLst>
      </pc:sldChg>
      <pc:sldChg chg="setBg">
        <pc:chgData name="Márovics Gergely Péter" userId="346673cb-4fe2-4bc9-9989-67cfee16853a" providerId="ADAL" clId="{654C3967-775A-4044-9FB4-5FC42676C6EF}" dt="2023-07-11T12:10:22.797" v="0"/>
        <pc:sldMkLst>
          <pc:docMk/>
          <pc:sldMk cId="2737249562" sldId="322"/>
        </pc:sldMkLst>
      </pc:sldChg>
      <pc:sldChg chg="setBg">
        <pc:chgData name="Márovics Gergely Péter" userId="346673cb-4fe2-4bc9-9989-67cfee16853a" providerId="ADAL" clId="{654C3967-775A-4044-9FB4-5FC42676C6EF}" dt="2023-07-11T12:10:22.797" v="0"/>
        <pc:sldMkLst>
          <pc:docMk/>
          <pc:sldMk cId="2769758764" sldId="323"/>
        </pc:sldMkLst>
      </pc:sldChg>
      <pc:sldChg chg="setBg">
        <pc:chgData name="Márovics Gergely Péter" userId="346673cb-4fe2-4bc9-9989-67cfee16853a" providerId="ADAL" clId="{654C3967-775A-4044-9FB4-5FC42676C6EF}" dt="2023-07-11T12:10:22.797" v="0"/>
        <pc:sldMkLst>
          <pc:docMk/>
          <pc:sldMk cId="3714422371" sldId="324"/>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4500" cy="501650"/>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902075" y="0"/>
            <a:ext cx="2984500" cy="501650"/>
          </a:xfrm>
          <a:prstGeom prst="rect">
            <a:avLst/>
          </a:prstGeom>
        </p:spPr>
        <p:txBody>
          <a:bodyPr vert="horz" lIns="91440" tIns="45720" rIns="91440" bIns="45720" rtlCol="0"/>
          <a:lstStyle>
            <a:lvl1pPr algn="r">
              <a:defRPr sz="1200"/>
            </a:lvl1pPr>
          </a:lstStyle>
          <a:p>
            <a:fld id="{90D74316-AF2A-4B79-97BA-6437D31A6DFB}" type="datetimeFigureOut">
              <a:rPr lang="en-IE" smtClean="0"/>
              <a:t>22/04/2025</a:t>
            </a:fld>
            <a:endParaRPr lang="en-IE"/>
          </a:p>
        </p:txBody>
      </p:sp>
      <p:sp>
        <p:nvSpPr>
          <p:cNvPr id="4" name="Slide Image Placeholder 3"/>
          <p:cNvSpPr>
            <a:spLocks noGrp="1" noRot="1" noChangeAspect="1"/>
          </p:cNvSpPr>
          <p:nvPr>
            <p:ph type="sldImg" idx="2"/>
          </p:nvPr>
        </p:nvSpPr>
        <p:spPr>
          <a:xfrm>
            <a:off x="439738" y="1252538"/>
            <a:ext cx="6008687" cy="3381375"/>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8975" y="4822825"/>
            <a:ext cx="5510213" cy="39449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6" name="Footer Placeholder 5"/>
          <p:cNvSpPr>
            <a:spLocks noGrp="1"/>
          </p:cNvSpPr>
          <p:nvPr>
            <p:ph type="ftr" sz="quarter" idx="4"/>
          </p:nvPr>
        </p:nvSpPr>
        <p:spPr>
          <a:xfrm>
            <a:off x="0" y="9518650"/>
            <a:ext cx="2984500" cy="501650"/>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902075" y="9518650"/>
            <a:ext cx="2984500" cy="501650"/>
          </a:xfrm>
          <a:prstGeom prst="rect">
            <a:avLst/>
          </a:prstGeom>
        </p:spPr>
        <p:txBody>
          <a:bodyPr vert="horz" lIns="91440" tIns="45720" rIns="91440" bIns="45720" rtlCol="0" anchor="b"/>
          <a:lstStyle>
            <a:lvl1pPr algn="r">
              <a:defRPr sz="1200"/>
            </a:lvl1pPr>
          </a:lstStyle>
          <a:p>
            <a:fld id="{6C528381-94C1-4CF1-9B47-54BFA536C02B}" type="slidenum">
              <a:rPr lang="en-IE" smtClean="0"/>
              <a:t>‹#›</a:t>
            </a:fld>
            <a:endParaRPr lang="en-IE"/>
          </a:p>
        </p:txBody>
      </p:sp>
    </p:spTree>
    <p:extLst>
      <p:ext uri="{BB962C8B-B14F-4D97-AF65-F5344CB8AC3E}">
        <p14:creationId xmlns:p14="http://schemas.microsoft.com/office/powerpoint/2010/main" val="15913460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de-DE" dirty="0"/>
          </a:p>
        </p:txBody>
      </p:sp>
      <p:sp>
        <p:nvSpPr>
          <p:cNvPr id="4" name="Dia számának helye 3"/>
          <p:cNvSpPr>
            <a:spLocks noGrp="1"/>
          </p:cNvSpPr>
          <p:nvPr>
            <p:ph type="sldNum" sz="quarter" idx="10"/>
          </p:nvPr>
        </p:nvSpPr>
        <p:spPr/>
        <p:txBody>
          <a:bodyPr/>
          <a:lstStyle/>
          <a:p>
            <a:fld id="{4846FD6C-1DC6-4E53-9F18-BEDDB8F0AB88}" type="slidenum">
              <a:rPr lang="en-US" smtClean="0"/>
              <a:t>53</a:t>
            </a:fld>
            <a:endParaRPr lang="en-US"/>
          </a:p>
        </p:txBody>
      </p:sp>
    </p:spTree>
    <p:extLst>
      <p:ext uri="{BB962C8B-B14F-4D97-AF65-F5344CB8AC3E}">
        <p14:creationId xmlns:p14="http://schemas.microsoft.com/office/powerpoint/2010/main" val="201039589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hyperlink" Target="https://creativecommons.org/licenses/by/4.0/" TargetMode="External"/><Relationship Id="rId4" Type="http://schemas.openxmlformats.org/officeDocument/2006/relationships/hyperlink" Target="http://www.climatemed.eu/"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hasCustomPrompt="1"/>
          </p:nvPr>
        </p:nvSpPr>
        <p:spPr>
          <a:xfrm>
            <a:off x="1524000" y="1122363"/>
            <a:ext cx="9144000" cy="2387600"/>
          </a:xfrm>
        </p:spPr>
        <p:txBody>
          <a:bodyPr anchor="b"/>
          <a:lstStyle>
            <a:lvl1pPr algn="l">
              <a:defRPr sz="6000">
                <a:solidFill>
                  <a:schemeClr val="bg1">
                    <a:lumMod val="50000"/>
                  </a:schemeClr>
                </a:solidFill>
              </a:defRPr>
            </a:lvl1pPr>
          </a:lstStyle>
          <a:p>
            <a:r>
              <a:rPr lang="hu-HU" dirty="0" err="1"/>
              <a:t>Title</a:t>
            </a:r>
            <a:endParaRPr lang="hu-HU" dirty="0"/>
          </a:p>
        </p:txBody>
      </p:sp>
      <p:sp>
        <p:nvSpPr>
          <p:cNvPr id="3" name="Alcím 2"/>
          <p:cNvSpPr>
            <a:spLocks noGrp="1"/>
          </p:cNvSpPr>
          <p:nvPr>
            <p:ph type="subTitle" idx="1" hasCustomPrompt="1"/>
          </p:nvPr>
        </p:nvSpPr>
        <p:spPr>
          <a:xfrm>
            <a:off x="1524000" y="3602038"/>
            <a:ext cx="9144000" cy="1655762"/>
          </a:xfrm>
        </p:spPr>
        <p:txBody>
          <a:bodyPr/>
          <a:lstStyle>
            <a:lvl1pPr marL="0" indent="0" algn="l">
              <a:buNone/>
              <a:defRPr sz="2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hu-HU" dirty="0"/>
              <a:t>Text</a:t>
            </a:r>
          </a:p>
        </p:txBody>
      </p:sp>
      <p:pic>
        <p:nvPicPr>
          <p:cNvPr id="8" name="Kép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pic>
        <p:nvPicPr>
          <p:cNvPr id="9" name="Kép 8"/>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0" name="Kép 9"/>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1" name="Kép 10"/>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2" name="Téglalap 11"/>
          <p:cNvSpPr/>
          <p:nvPr userDrawn="1"/>
        </p:nvSpPr>
        <p:spPr>
          <a:xfrm>
            <a:off x="427725" y="6661803"/>
            <a:ext cx="1872629" cy="215444"/>
          </a:xfrm>
          <a:prstGeom prst="rect">
            <a:avLst/>
          </a:prstGeom>
        </p:spPr>
        <p:txBody>
          <a:bodyPr wrap="none">
            <a:spAutoFit/>
          </a:bodyPr>
          <a:lstStyle/>
          <a:p>
            <a:r>
              <a:rPr lang="hu-HU" sz="800" b="1" dirty="0">
                <a:solidFill>
                  <a:schemeClr val="bg1">
                    <a:lumMod val="95000"/>
                  </a:schemeClr>
                </a:solidFill>
              </a:rPr>
              <a:t>ref. 2021-2HU01-KA220-HED-000050972</a:t>
            </a:r>
          </a:p>
        </p:txBody>
      </p:sp>
      <p:pic>
        <p:nvPicPr>
          <p:cNvPr id="13" name="Kép 12"/>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4"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hu-HU" dirty="0"/>
              <a:t>CLIMATEMED – </a:t>
            </a:r>
            <a:r>
              <a:rPr lang="hu-HU" dirty="0" err="1"/>
              <a:t>Knowledge</a:t>
            </a:r>
            <a:r>
              <a:rPr lang="hu-HU" dirty="0"/>
              <a:t> </a:t>
            </a:r>
            <a:r>
              <a:rPr lang="hu-HU" dirty="0" err="1"/>
              <a:t>about</a:t>
            </a:r>
            <a:r>
              <a:rPr lang="hu-HU" dirty="0"/>
              <a:t> </a:t>
            </a:r>
            <a:r>
              <a:rPr lang="hu-HU" dirty="0" err="1"/>
              <a:t>climate</a:t>
            </a:r>
            <a:r>
              <a:rPr lang="hu-HU" dirty="0"/>
              <a:t> </a:t>
            </a:r>
            <a:r>
              <a:rPr lang="hu-HU" dirty="0" err="1"/>
              <a:t>change’s</a:t>
            </a:r>
            <a:r>
              <a:rPr lang="hu-HU" dirty="0"/>
              <a:t> </a:t>
            </a:r>
            <a:r>
              <a:rPr lang="hu-HU" dirty="0" err="1"/>
              <a:t>health</a:t>
            </a:r>
            <a:r>
              <a:rPr lang="hu-HU" dirty="0"/>
              <a:t> </a:t>
            </a:r>
            <a:r>
              <a:rPr lang="hu-HU" dirty="0" err="1"/>
              <a:t>impacts</a:t>
            </a:r>
            <a:r>
              <a:rPr lang="hu-HU" dirty="0"/>
              <a:t> </a:t>
            </a:r>
            <a:r>
              <a:rPr lang="hu-HU" dirty="0" err="1"/>
              <a:t>starts</a:t>
            </a:r>
            <a:r>
              <a:rPr lang="hu-HU" dirty="0"/>
              <a:t> here</a:t>
            </a:r>
          </a:p>
        </p:txBody>
      </p:sp>
      <p:grpSp>
        <p:nvGrpSpPr>
          <p:cNvPr id="15" name="Csoportba foglalás 14"/>
          <p:cNvGrpSpPr/>
          <p:nvPr userDrawn="1"/>
        </p:nvGrpSpPr>
        <p:grpSpPr>
          <a:xfrm>
            <a:off x="0" y="-22639"/>
            <a:ext cx="10178041" cy="471288"/>
            <a:chOff x="0" y="-22639"/>
            <a:chExt cx="10178041" cy="471288"/>
          </a:xfrm>
        </p:grpSpPr>
        <p:sp>
          <p:nvSpPr>
            <p:cNvPr id="16" name="Téglalap 15"/>
            <p:cNvSpPr/>
            <p:nvPr userDrawn="1"/>
          </p:nvSpPr>
          <p:spPr>
            <a:xfrm>
              <a:off x="0" y="-22639"/>
              <a:ext cx="10178041" cy="461665"/>
            </a:xfrm>
            <a:prstGeom prst="rect">
              <a:avLst/>
            </a:prstGeom>
          </p:spPr>
          <p:txBody>
            <a:bodyPr wrap="square">
              <a:spAutoFit/>
            </a:bodyPr>
            <a:lstStyle/>
            <a:p>
              <a:r>
                <a:rPr lang="en-US" sz="1200" dirty="0">
                  <a:solidFill>
                    <a:srgbClr val="333333"/>
                  </a:solidFill>
                  <a:latin typeface="+mn-lt"/>
                </a:rPr>
                <a:t>This learning material © 2023-2024 by CLIMATEMED project </a:t>
              </a:r>
              <a:r>
                <a:rPr lang="hu-HU" sz="1200" dirty="0" smtClean="0">
                  <a:solidFill>
                    <a:srgbClr val="333333"/>
                  </a:solidFill>
                  <a:latin typeface="+mn-lt"/>
                </a:rPr>
                <a:t>(</a:t>
              </a:r>
              <a:r>
                <a:rPr lang="hu-HU" sz="1200" dirty="0" smtClean="0">
                  <a:solidFill>
                    <a:srgbClr val="333333"/>
                  </a:solidFill>
                  <a:latin typeface="+mn-lt"/>
                  <a:hlinkClick r:id="rId4"/>
                </a:rPr>
                <a:t>www.climatemed.eu</a:t>
              </a:r>
              <a:r>
                <a:rPr lang="hu-HU" sz="1200" dirty="0" smtClean="0">
                  <a:solidFill>
                    <a:srgbClr val="333333"/>
                  </a:solidFill>
                  <a:latin typeface="+mn-lt"/>
                </a:rPr>
                <a:t>) </a:t>
              </a:r>
              <a:r>
                <a:rPr lang="en-US" sz="1200" dirty="0" smtClean="0">
                  <a:solidFill>
                    <a:srgbClr val="333333"/>
                  </a:solidFill>
                  <a:latin typeface="+mn-lt"/>
                </a:rPr>
                <a:t>is </a:t>
              </a:r>
              <a:r>
                <a:rPr lang="en-US" sz="1200" dirty="0">
                  <a:solidFill>
                    <a:srgbClr val="333333"/>
                  </a:solidFill>
                  <a:latin typeface="+mn-lt"/>
                </a:rPr>
                <a:t>licensed under CC BY </a:t>
              </a:r>
              <a:r>
                <a:rPr lang="en-US" sz="1200" dirty="0" smtClean="0">
                  <a:solidFill>
                    <a:srgbClr val="333333"/>
                  </a:solidFill>
                  <a:latin typeface="+mn-lt"/>
                </a:rPr>
                <a:t>4.0.</a:t>
              </a:r>
              <a:endParaRPr lang="hu-HU" sz="1200" dirty="0" smtClean="0">
                <a:solidFill>
                  <a:srgbClr val="333333"/>
                </a:solidFill>
                <a:latin typeface="+mn-lt"/>
              </a:endParaRPr>
            </a:p>
            <a:p>
              <a:r>
                <a:rPr lang="en-US" sz="1200" dirty="0" smtClean="0">
                  <a:solidFill>
                    <a:srgbClr val="333333"/>
                  </a:solidFill>
                  <a:latin typeface="+mn-lt"/>
                </a:rPr>
                <a:t>To </a:t>
              </a:r>
              <a:r>
                <a:rPr lang="en-US" sz="1200" dirty="0">
                  <a:solidFill>
                    <a:srgbClr val="333333"/>
                  </a:solidFill>
                  <a:latin typeface="+mn-lt"/>
                </a:rPr>
                <a:t>view a copy of this license, visit </a:t>
              </a:r>
              <a:r>
                <a:rPr lang="en-US" sz="1200" dirty="0">
                  <a:solidFill>
                    <a:srgbClr val="333333"/>
                  </a:solidFill>
                  <a:latin typeface="+mn-lt"/>
                  <a:hlinkClick r:id="rId5"/>
                </a:rPr>
                <a:t>https://creativecommons.org/licenses/by/4.0</a:t>
              </a:r>
              <a:r>
                <a:rPr lang="en-US" sz="1200" dirty="0" smtClean="0">
                  <a:solidFill>
                    <a:srgbClr val="333333"/>
                  </a:solidFill>
                  <a:latin typeface="+mn-lt"/>
                  <a:hlinkClick r:id="rId5"/>
                </a:rPr>
                <a:t>/</a:t>
              </a:r>
              <a:r>
                <a:rPr lang="hu-HU" sz="1200" dirty="0" smtClean="0">
                  <a:solidFill>
                    <a:srgbClr val="333333"/>
                  </a:solidFill>
                  <a:latin typeface="+mn-lt"/>
                </a:rPr>
                <a:t> </a:t>
              </a:r>
              <a:endParaRPr lang="de-DE" sz="1200" dirty="0">
                <a:latin typeface="+mn-lt"/>
              </a:endParaRPr>
            </a:p>
          </p:txBody>
        </p:sp>
        <p:pic>
          <p:nvPicPr>
            <p:cNvPr id="17" name="Kép 16"/>
            <p:cNvPicPr>
              <a:picLocks noChangeAspect="1"/>
            </p:cNvPicPr>
            <p:nvPr userDrawn="1"/>
          </p:nvPicPr>
          <p:blipFill>
            <a:blip r:embed="rId6"/>
            <a:stretch>
              <a:fillRect/>
            </a:stretch>
          </p:blipFill>
          <p:spPr>
            <a:xfrm>
              <a:off x="5183787" y="217912"/>
              <a:ext cx="461473" cy="230737"/>
            </a:xfrm>
            <a:prstGeom prst="rect">
              <a:avLst/>
            </a:prstGeom>
          </p:spPr>
        </p:pic>
      </p:grpSp>
    </p:spTree>
    <p:extLst>
      <p:ext uri="{BB962C8B-B14F-4D97-AF65-F5344CB8AC3E}">
        <p14:creationId xmlns:p14="http://schemas.microsoft.com/office/powerpoint/2010/main" val="20909636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Függőleges szöveg helye 2"/>
          <p:cNvSpPr>
            <a:spLocks noGrp="1"/>
          </p:cNvSpPr>
          <p:nvPr>
            <p:ph type="body" orient="vert" idx="1"/>
          </p:nvPr>
        </p:nvSpPr>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34492806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8724900" y="365125"/>
            <a:ext cx="2628900" cy="5811838"/>
          </a:xfrm>
        </p:spPr>
        <p:txBody>
          <a:bodyPr vert="eaVert"/>
          <a:lstStyle/>
          <a:p>
            <a:r>
              <a:rPr lang="hu-HU"/>
              <a:t>Mintacím szerkesztése</a:t>
            </a:r>
          </a:p>
        </p:txBody>
      </p:sp>
      <p:sp>
        <p:nvSpPr>
          <p:cNvPr id="3" name="Függőleges szöveg helye 2"/>
          <p:cNvSpPr>
            <a:spLocks noGrp="1"/>
          </p:cNvSpPr>
          <p:nvPr>
            <p:ph type="body" orient="vert" idx="1"/>
          </p:nvPr>
        </p:nvSpPr>
        <p:spPr>
          <a:xfrm>
            <a:off x="838200" y="365125"/>
            <a:ext cx="7734300" cy="5811838"/>
          </a:xfrm>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24336026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pic>
        <p:nvPicPr>
          <p:cNvPr id="9" name="Kép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sp>
        <p:nvSpPr>
          <p:cNvPr id="2" name="Cím 1"/>
          <p:cNvSpPr>
            <a:spLocks noGrp="1"/>
          </p:cNvSpPr>
          <p:nvPr>
            <p:ph type="title" hasCustomPrompt="1"/>
          </p:nvPr>
        </p:nvSpPr>
        <p:spPr>
          <a:xfrm>
            <a:off x="192505" y="153009"/>
            <a:ext cx="11896826" cy="549635"/>
          </a:xfrm>
        </p:spPr>
        <p:txBody>
          <a:bodyPr/>
          <a:lstStyle>
            <a:lvl1pPr>
              <a:defRPr sz="3600">
                <a:solidFill>
                  <a:schemeClr val="bg1">
                    <a:lumMod val="50000"/>
                  </a:schemeClr>
                </a:solidFill>
              </a:defRPr>
            </a:lvl1pPr>
          </a:lstStyle>
          <a:p>
            <a:r>
              <a:rPr lang="hu-HU" dirty="0"/>
              <a:t>Titel</a:t>
            </a:r>
          </a:p>
        </p:txBody>
      </p:sp>
      <p:sp>
        <p:nvSpPr>
          <p:cNvPr id="3" name="Tartalom helye 2"/>
          <p:cNvSpPr>
            <a:spLocks noGrp="1"/>
          </p:cNvSpPr>
          <p:nvPr>
            <p:ph idx="1" hasCustomPrompt="1"/>
          </p:nvPr>
        </p:nvSpPr>
        <p:spPr>
          <a:xfrm>
            <a:off x="192505" y="934775"/>
            <a:ext cx="11896825" cy="5370897"/>
          </a:xfrm>
        </p:spPr>
        <p:txBody>
          <a:bodyPr/>
          <a:lstStyle>
            <a:lvl1pPr>
              <a:defRPr baseline="0">
                <a:solidFill>
                  <a:schemeClr val="bg1">
                    <a:lumMod val="50000"/>
                  </a:schemeClr>
                </a:solidFill>
              </a:defRPr>
            </a:lvl1pPr>
            <a:lvl2pPr>
              <a:defRPr>
                <a:solidFill>
                  <a:schemeClr val="bg1">
                    <a:lumMod val="50000"/>
                  </a:schemeClr>
                </a:solidFill>
              </a:defRPr>
            </a:lvl2pPr>
            <a:lvl3pPr>
              <a:defRPr>
                <a:solidFill>
                  <a:schemeClr val="bg1">
                    <a:lumMod val="50000"/>
                  </a:schemeClr>
                </a:solidFill>
              </a:defRPr>
            </a:lvl3pPr>
            <a:lvl4pPr>
              <a:defRPr>
                <a:solidFill>
                  <a:schemeClr val="bg1">
                    <a:lumMod val="50000"/>
                  </a:schemeClr>
                </a:solidFill>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solidFill>
                  <a:schemeClr val="bg1">
                    <a:lumMod val="50000"/>
                  </a:schemeClr>
                </a:solidFill>
              </a:defRPr>
            </a:lvl5pPr>
          </a:lstStyle>
          <a:p>
            <a:pPr lvl="0"/>
            <a:r>
              <a:rPr lang="hu-HU" dirty="0"/>
              <a:t>Main text (</a:t>
            </a:r>
            <a:r>
              <a:rPr lang="hu-HU" dirty="0" err="1"/>
              <a:t>First</a:t>
            </a:r>
            <a:r>
              <a:rPr lang="hu-HU" dirty="0"/>
              <a:t> </a:t>
            </a:r>
            <a:r>
              <a:rPr lang="hu-HU" dirty="0" err="1"/>
              <a:t>level</a:t>
            </a:r>
            <a:r>
              <a:rPr lang="hu-HU" dirty="0"/>
              <a:t>)</a:t>
            </a:r>
          </a:p>
          <a:p>
            <a:pPr lvl="1"/>
            <a:r>
              <a:rPr lang="hu-HU" dirty="0" err="1"/>
              <a:t>Second</a:t>
            </a:r>
            <a:r>
              <a:rPr lang="hu-HU" dirty="0"/>
              <a:t> </a:t>
            </a:r>
            <a:r>
              <a:rPr lang="hu-HU" dirty="0" err="1"/>
              <a:t>level</a:t>
            </a:r>
            <a:endParaRPr lang="hu-HU" dirty="0"/>
          </a:p>
          <a:p>
            <a:pPr lvl="2"/>
            <a:r>
              <a:rPr lang="hu-HU" dirty="0" err="1"/>
              <a:t>Third</a:t>
            </a:r>
            <a:r>
              <a:rPr lang="hu-HU" dirty="0"/>
              <a:t> </a:t>
            </a:r>
            <a:r>
              <a:rPr lang="hu-HU" dirty="0" err="1"/>
              <a:t>level</a:t>
            </a:r>
            <a:endParaRPr lang="hu-HU" dirty="0"/>
          </a:p>
          <a:p>
            <a:pPr lvl="3"/>
            <a:r>
              <a:rPr lang="hu-HU" dirty="0" err="1"/>
              <a:t>Fourth</a:t>
            </a:r>
            <a:r>
              <a:rPr lang="hu-HU" dirty="0"/>
              <a:t> </a:t>
            </a:r>
            <a:r>
              <a:rPr lang="hu-HU" dirty="0" err="1"/>
              <a:t>level</a:t>
            </a:r>
            <a:endParaRPr lang="hu-HU" dirty="0"/>
          </a:p>
          <a:p>
            <a:pPr marL="2057400" marR="0" lvl="4"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hu-HU" dirty="0" err="1"/>
              <a:t>Fifth</a:t>
            </a:r>
            <a:r>
              <a:rPr lang="hu-HU" dirty="0"/>
              <a:t> </a:t>
            </a:r>
            <a:r>
              <a:rPr lang="hu-HU" dirty="0" err="1"/>
              <a:t>level</a:t>
            </a:r>
            <a:endParaRPr lang="hu-HU" dirty="0"/>
          </a:p>
          <a:p>
            <a:pPr lvl="4"/>
            <a:endParaRPr lang="hu-HU" dirty="0"/>
          </a:p>
        </p:txBody>
      </p:sp>
      <p:sp>
        <p:nvSpPr>
          <p:cNvPr id="7" name="Cím 1"/>
          <p:cNvSpPr txBox="1">
            <a:spLocks/>
          </p:cNvSpPr>
          <p:nvPr userDrawn="1"/>
        </p:nvSpPr>
        <p:spPr>
          <a:xfrm>
            <a:off x="86627" y="244060"/>
            <a:ext cx="11267173" cy="83397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hu-HU" dirty="0"/>
          </a:p>
        </p:txBody>
      </p:sp>
      <p:pic>
        <p:nvPicPr>
          <p:cNvPr id="10" name="Kép 9"/>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1" name="Kép 10"/>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2" name="Kép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4" name="Téglalap 13"/>
          <p:cNvSpPr/>
          <p:nvPr userDrawn="1"/>
        </p:nvSpPr>
        <p:spPr>
          <a:xfrm>
            <a:off x="427725" y="6661803"/>
            <a:ext cx="1872629" cy="215444"/>
          </a:xfrm>
          <a:prstGeom prst="rect">
            <a:avLst/>
          </a:prstGeom>
        </p:spPr>
        <p:txBody>
          <a:bodyPr wrap="none">
            <a:spAutoFit/>
          </a:bodyPr>
          <a:lstStyle/>
          <a:p>
            <a:r>
              <a:rPr lang="hu-HU" sz="800" b="1" dirty="0">
                <a:solidFill>
                  <a:schemeClr val="bg1">
                    <a:lumMod val="95000"/>
                  </a:schemeClr>
                </a:solidFill>
              </a:rPr>
              <a:t>ref. 2021-2HU01-KA220-HED-000050972</a:t>
            </a:r>
          </a:p>
        </p:txBody>
      </p:sp>
      <p:pic>
        <p:nvPicPr>
          <p:cNvPr id="15" name="Kép 14"/>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6"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hu-HU" dirty="0"/>
              <a:t>CLIMATEMED – </a:t>
            </a:r>
            <a:r>
              <a:rPr lang="hu-HU" dirty="0" err="1"/>
              <a:t>Knowledge</a:t>
            </a:r>
            <a:r>
              <a:rPr lang="hu-HU" dirty="0"/>
              <a:t> </a:t>
            </a:r>
            <a:r>
              <a:rPr lang="hu-HU" dirty="0" err="1"/>
              <a:t>about</a:t>
            </a:r>
            <a:r>
              <a:rPr lang="hu-HU" dirty="0"/>
              <a:t> </a:t>
            </a:r>
            <a:r>
              <a:rPr lang="hu-HU" dirty="0" err="1"/>
              <a:t>climate</a:t>
            </a:r>
            <a:r>
              <a:rPr lang="hu-HU" dirty="0"/>
              <a:t> </a:t>
            </a:r>
            <a:r>
              <a:rPr lang="hu-HU" dirty="0" err="1"/>
              <a:t>change’s</a:t>
            </a:r>
            <a:r>
              <a:rPr lang="hu-HU" dirty="0"/>
              <a:t> </a:t>
            </a:r>
            <a:r>
              <a:rPr lang="hu-HU" dirty="0" err="1"/>
              <a:t>health</a:t>
            </a:r>
            <a:r>
              <a:rPr lang="hu-HU" dirty="0"/>
              <a:t> </a:t>
            </a:r>
            <a:r>
              <a:rPr lang="hu-HU" dirty="0" err="1"/>
              <a:t>impacts</a:t>
            </a:r>
            <a:r>
              <a:rPr lang="hu-HU" dirty="0"/>
              <a:t> </a:t>
            </a:r>
            <a:r>
              <a:rPr lang="hu-HU" dirty="0" err="1"/>
              <a:t>starts</a:t>
            </a:r>
            <a:r>
              <a:rPr lang="hu-HU" dirty="0"/>
              <a:t> here</a:t>
            </a:r>
          </a:p>
        </p:txBody>
      </p:sp>
    </p:spTree>
    <p:extLst>
      <p:ext uri="{BB962C8B-B14F-4D97-AF65-F5344CB8AC3E}">
        <p14:creationId xmlns:p14="http://schemas.microsoft.com/office/powerpoint/2010/main" val="25955493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831850" y="1709738"/>
            <a:ext cx="10515600" cy="2852737"/>
          </a:xfrm>
        </p:spPr>
        <p:txBody>
          <a:bodyPr anchor="b"/>
          <a:lstStyle>
            <a:lvl1pPr>
              <a:defRPr sz="6000"/>
            </a:lvl1pPr>
          </a:lstStyle>
          <a:p>
            <a:r>
              <a:rPr lang="hu-HU"/>
              <a:t>Mintacím szerkesztése</a:t>
            </a:r>
          </a:p>
        </p:txBody>
      </p:sp>
      <p:sp>
        <p:nvSpPr>
          <p:cNvPr id="3" name="Szöveg hely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hu-HU" dirty="0"/>
              <a:t>Mintaszöveg szerkesztése</a:t>
            </a:r>
          </a:p>
        </p:txBody>
      </p:sp>
      <p:sp>
        <p:nvSpPr>
          <p:cNvPr id="4" name="Dátum helye 3"/>
          <p:cNvSpPr>
            <a:spLocks noGrp="1"/>
          </p:cNvSpPr>
          <p:nvPr>
            <p:ph type="dt" sz="half" idx="10"/>
          </p:nvPr>
        </p:nvSpPr>
        <p:spPr/>
        <p:txBody>
          <a:bodyPr/>
          <a:lstStyle/>
          <a:p>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1712369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Tartalom helye 2"/>
          <p:cNvSpPr>
            <a:spLocks noGrp="1"/>
          </p:cNvSpPr>
          <p:nvPr>
            <p:ph sz="half" idx="1"/>
          </p:nvPr>
        </p:nvSpPr>
        <p:spPr>
          <a:xfrm>
            <a:off x="838200" y="1825625"/>
            <a:ext cx="5181600" cy="435133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Tartalom helye 3"/>
          <p:cNvSpPr>
            <a:spLocks noGrp="1"/>
          </p:cNvSpPr>
          <p:nvPr>
            <p:ph sz="half" idx="2"/>
          </p:nvPr>
        </p:nvSpPr>
        <p:spPr>
          <a:xfrm>
            <a:off x="6172200" y="1825625"/>
            <a:ext cx="5181600" cy="435133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Dátum helye 4"/>
          <p:cNvSpPr>
            <a:spLocks noGrp="1"/>
          </p:cNvSpPr>
          <p:nvPr>
            <p:ph type="dt" sz="half" idx="10"/>
          </p:nvPr>
        </p:nvSpPr>
        <p:spPr/>
        <p:txBody>
          <a:bodyPr/>
          <a:lstStyle/>
          <a:p>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15732851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a:xfrm>
            <a:off x="839788" y="365125"/>
            <a:ext cx="10515600" cy="1325563"/>
          </a:xfrm>
        </p:spPr>
        <p:txBody>
          <a:bodyPr/>
          <a:lstStyle/>
          <a:p>
            <a:r>
              <a:rPr lang="hu-HU"/>
              <a:t>Mintacím szerkesztése</a:t>
            </a:r>
          </a:p>
        </p:txBody>
      </p:sp>
      <p:sp>
        <p:nvSpPr>
          <p:cNvPr id="3" name="Szöveg hely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4" name="Tartalom helye 3"/>
          <p:cNvSpPr>
            <a:spLocks noGrp="1"/>
          </p:cNvSpPr>
          <p:nvPr>
            <p:ph sz="half" idx="2"/>
          </p:nvPr>
        </p:nvSpPr>
        <p:spPr>
          <a:xfrm>
            <a:off x="839788" y="2505075"/>
            <a:ext cx="5157787" cy="368458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Szöveg hely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6" name="Tartalom helye 5"/>
          <p:cNvSpPr>
            <a:spLocks noGrp="1"/>
          </p:cNvSpPr>
          <p:nvPr>
            <p:ph sz="quarter" idx="4"/>
          </p:nvPr>
        </p:nvSpPr>
        <p:spPr>
          <a:xfrm>
            <a:off x="6172200" y="2505075"/>
            <a:ext cx="5183188" cy="368458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7" name="Dátum helye 6"/>
          <p:cNvSpPr>
            <a:spLocks noGrp="1"/>
          </p:cNvSpPr>
          <p:nvPr>
            <p:ph type="dt" sz="half" idx="10"/>
          </p:nvPr>
        </p:nvSpPr>
        <p:spPr/>
        <p:txBody>
          <a:bodyPr/>
          <a:lstStyle/>
          <a:p>
            <a:fld id="{9D080D7D-CCD9-4F98-BC7D-474E94E1E9D2}" type="datetimeFigureOut">
              <a:rPr lang="hu-HU" smtClean="0"/>
              <a:t>2025. 04. 22.</a:t>
            </a:fld>
            <a:endParaRPr lang="hu-HU"/>
          </a:p>
        </p:txBody>
      </p:sp>
      <p:sp>
        <p:nvSpPr>
          <p:cNvPr id="8" name="Élőláb helye 7"/>
          <p:cNvSpPr>
            <a:spLocks noGrp="1"/>
          </p:cNvSpPr>
          <p:nvPr>
            <p:ph type="ftr" sz="quarter" idx="11"/>
          </p:nvPr>
        </p:nvSpPr>
        <p:spPr/>
        <p:txBody>
          <a:bodyPr/>
          <a:lstStyle/>
          <a:p>
            <a:endParaRPr lang="hu-HU"/>
          </a:p>
        </p:txBody>
      </p:sp>
      <p:sp>
        <p:nvSpPr>
          <p:cNvPr id="9" name="Dia számának helye 8"/>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3147792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Dátum helye 2"/>
          <p:cNvSpPr>
            <a:spLocks noGrp="1"/>
          </p:cNvSpPr>
          <p:nvPr>
            <p:ph type="dt" sz="half" idx="10"/>
          </p:nvPr>
        </p:nvSpPr>
        <p:spPr/>
        <p:txBody>
          <a:bodyPr/>
          <a:lstStyle/>
          <a:p>
            <a:fld id="{9D080D7D-CCD9-4F98-BC7D-474E94E1E9D2}" type="datetimeFigureOut">
              <a:rPr lang="hu-HU" smtClean="0"/>
              <a:t>2025. 04. 22.</a:t>
            </a:fld>
            <a:endParaRPr lang="hu-HU"/>
          </a:p>
        </p:txBody>
      </p:sp>
      <p:sp>
        <p:nvSpPr>
          <p:cNvPr id="4" name="Élőláb helye 3"/>
          <p:cNvSpPr>
            <a:spLocks noGrp="1"/>
          </p:cNvSpPr>
          <p:nvPr>
            <p:ph type="ftr" sz="quarter" idx="11"/>
          </p:nvPr>
        </p:nvSpPr>
        <p:spPr/>
        <p:txBody>
          <a:bodyPr/>
          <a:lstStyle/>
          <a:p>
            <a:endParaRPr lang="hu-HU"/>
          </a:p>
        </p:txBody>
      </p:sp>
      <p:sp>
        <p:nvSpPr>
          <p:cNvPr id="5" name="Dia számának helye 4"/>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9702930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a:lstStyle/>
          <a:p>
            <a:fld id="{9D080D7D-CCD9-4F98-BC7D-474E94E1E9D2}" type="datetimeFigureOut">
              <a:rPr lang="hu-HU" smtClean="0"/>
              <a:t>2025. 04. 22.</a:t>
            </a:fld>
            <a:endParaRPr lang="hu-HU"/>
          </a:p>
        </p:txBody>
      </p:sp>
      <p:sp>
        <p:nvSpPr>
          <p:cNvPr id="3" name="Élőláb helye 2"/>
          <p:cNvSpPr>
            <a:spLocks noGrp="1"/>
          </p:cNvSpPr>
          <p:nvPr>
            <p:ph type="ftr" sz="quarter" idx="11"/>
          </p:nvPr>
        </p:nvSpPr>
        <p:spPr/>
        <p:txBody>
          <a:bodyPr/>
          <a:lstStyle/>
          <a:p>
            <a:endParaRPr lang="hu-HU"/>
          </a:p>
        </p:txBody>
      </p:sp>
      <p:sp>
        <p:nvSpPr>
          <p:cNvPr id="4" name="Dia számának helye 3"/>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26812206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anchor="b"/>
          <a:lstStyle>
            <a:lvl1pPr>
              <a:defRPr sz="3200"/>
            </a:lvl1pPr>
          </a:lstStyle>
          <a:p>
            <a:r>
              <a:rPr lang="hu-HU"/>
              <a:t>Mintacím szerkesztése</a:t>
            </a:r>
          </a:p>
        </p:txBody>
      </p:sp>
      <p:sp>
        <p:nvSpPr>
          <p:cNvPr id="3" name="Tartalom helye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Szöveg hely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u-HU"/>
              <a:t>Mintaszöveg szerkesztése</a:t>
            </a:r>
          </a:p>
        </p:txBody>
      </p:sp>
      <p:sp>
        <p:nvSpPr>
          <p:cNvPr id="5" name="Dátum helye 4"/>
          <p:cNvSpPr>
            <a:spLocks noGrp="1"/>
          </p:cNvSpPr>
          <p:nvPr>
            <p:ph type="dt" sz="half" idx="10"/>
          </p:nvPr>
        </p:nvSpPr>
        <p:spPr/>
        <p:txBody>
          <a:bodyPr/>
          <a:lstStyle/>
          <a:p>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2031027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anchor="b"/>
          <a:lstStyle>
            <a:lvl1pPr>
              <a:defRPr sz="3200"/>
            </a:lvl1pPr>
          </a:lstStyle>
          <a:p>
            <a:r>
              <a:rPr lang="hu-HU"/>
              <a:t>Mintacím szerkesztése</a:t>
            </a:r>
          </a:p>
        </p:txBody>
      </p:sp>
      <p:sp>
        <p:nvSpPr>
          <p:cNvPr id="3" name="Kép hely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u-HU"/>
          </a:p>
        </p:txBody>
      </p:sp>
      <p:sp>
        <p:nvSpPr>
          <p:cNvPr id="4" name="Szöveg hely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u-HU"/>
              <a:t>Mintaszöveg szerkesztése</a:t>
            </a:r>
          </a:p>
        </p:txBody>
      </p:sp>
      <p:sp>
        <p:nvSpPr>
          <p:cNvPr id="5" name="Dátum helye 4"/>
          <p:cNvSpPr>
            <a:spLocks noGrp="1"/>
          </p:cNvSpPr>
          <p:nvPr>
            <p:ph type="dt" sz="half" idx="10"/>
          </p:nvPr>
        </p:nvSpPr>
        <p:spPr/>
        <p:txBody>
          <a:bodyPr/>
          <a:lstStyle/>
          <a:p>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1899317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ím hely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hu-HU"/>
              <a:t>Mintacím szerkesztése</a:t>
            </a:r>
          </a:p>
        </p:txBody>
      </p:sp>
      <p:sp>
        <p:nvSpPr>
          <p:cNvPr id="3" name="Szöveg hely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080D7D-CCD9-4F98-BC7D-474E94E1E9D2}" type="datetimeFigureOut">
              <a:rPr lang="hu-HU" smtClean="0"/>
              <a:t>2025. 04. 22.</a:t>
            </a:fld>
            <a:endParaRPr lang="hu-HU"/>
          </a:p>
        </p:txBody>
      </p:sp>
      <p:sp>
        <p:nvSpPr>
          <p:cNvPr id="5" name="Élőláb hely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hu-HU"/>
          </a:p>
        </p:txBody>
      </p:sp>
      <p:sp>
        <p:nvSpPr>
          <p:cNvPr id="6" name="Dia számának hely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D9E900-51A2-4D5F-AAEE-5ACD46B21A4D}" type="slidenum">
              <a:rPr lang="hu-HU" smtClean="0"/>
              <a:t>‹#›</a:t>
            </a:fld>
            <a:endParaRPr lang="hu-HU"/>
          </a:p>
        </p:txBody>
      </p:sp>
    </p:spTree>
    <p:extLst>
      <p:ext uri="{BB962C8B-B14F-4D97-AF65-F5344CB8AC3E}">
        <p14:creationId xmlns:p14="http://schemas.microsoft.com/office/powerpoint/2010/main" val="9774525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doi.org/10.1038/s41558-022-01426-1"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hyperlink" Target="http://dx.doi.org/10.1021/acs.est.6b04908" TargetMode="Externa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hyperlink" Target="https://doi.org/10.1111/all.14177"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s://aafa.org/asthma-allergy-research/our-research/climate-health/" TargetMode="Externa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s://doi.org/10.3390/ijerph15081577"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doi.org/10.1111/all.14476" TargetMode="Externa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_rels/slide25.xml.rels><?xml version="1.0" encoding="UTF-8" standalone="yes"?>
<Relationships xmlns="http://schemas.openxmlformats.org/package/2006/relationships"><Relationship Id="rId3" Type="http://schemas.openxmlformats.org/officeDocument/2006/relationships/hyperlink" Target="http://dx.doi.org/10.1021/acs.est.6b04908" TargetMode="External"/><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s://doi.org/10.4168/aair.2019.11.4.450" TargetMode="External"/><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doi.org/10.3390/D14100845" TargetMode="Externa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2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hyperlink" Target="https://doi.org/10.1186/s40168-021-01062-5"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hyperlink" Target="https://doi.org/10.1186/s40413-017-0160-5"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hyperlink" Target="https://doi.org/10.1111/j.1346-8138.2002.tb00313.x"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s://doi.org/10.1111/ijd.14016"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doi.org/10.1016/j.scitotenv.2021.145435"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hyperlink" Target="https://doi.org/10.1371/journal.pone.0065655"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hyperlink" Target="https://doi.org/10.1111/ijd.12941" TargetMode="External"/><Relationship Id="rId1" Type="http://schemas.openxmlformats.org/officeDocument/2006/relationships/slideLayout" Target="../slideLayouts/slideLayout2.xml"/><Relationship Id="rId5" Type="http://schemas.openxmlformats.org/officeDocument/2006/relationships/hyperlink" Target="https://doi.org/10.1073/pnas.1911130116" TargetMode="External"/><Relationship Id="rId4" Type="http://schemas.openxmlformats.org/officeDocument/2006/relationships/image" Target="../media/image42.png"/></Relationships>
</file>

<file path=ppt/slides/_rels/slide3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hyperlink" Target="https://doi.org/10.3897/BDJ.10.e90146" TargetMode="External"/><Relationship Id="rId1" Type="http://schemas.openxmlformats.org/officeDocument/2006/relationships/slideLayout" Target="../slideLayouts/slideLayout2.xml"/><Relationship Id="rId4" Type="http://schemas.microsoft.com/office/2007/relationships/hdphoto" Target="../media/hdphoto2.wdp"/></Relationships>
</file>

<file path=ppt/slides/_rels/slide37.xml.rels><?xml version="1.0" encoding="UTF-8" standalone="yes"?>
<Relationships xmlns="http://schemas.openxmlformats.org/package/2006/relationships"><Relationship Id="rId3" Type="http://schemas.openxmlformats.org/officeDocument/2006/relationships/hyperlink" Target="https://doi.org/10.1093/jtm/taz026" TargetMode="External"/><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8" Type="http://schemas.openxmlformats.org/officeDocument/2006/relationships/hyperlink" Target="https://doi.org/10.1038/s41598-019-48673-5" TargetMode="External"/><Relationship Id="rId3" Type="http://schemas.openxmlformats.org/officeDocument/2006/relationships/hyperlink" Target="https://repository.usfca.edu/thes/1382" TargetMode="External"/><Relationship Id="rId7" Type="http://schemas.openxmlformats.org/officeDocument/2006/relationships/hyperlink" Target="https://doi.org/10.1016/j.joclim.2022.100156" TargetMode="External"/><Relationship Id="rId2" Type="http://schemas.openxmlformats.org/officeDocument/2006/relationships/hyperlink" Target="https://doi.org/10.7554/eLife.58037" TargetMode="External"/><Relationship Id="rId1" Type="http://schemas.openxmlformats.org/officeDocument/2006/relationships/slideLayout" Target="../slideLayouts/slideLayout2.xml"/><Relationship Id="rId6" Type="http://schemas.openxmlformats.org/officeDocument/2006/relationships/hyperlink" Target="https://climateandsecurity.org/2022/09/monkeypox-and-the-convergence-of-climate-ecological-and-biological-security-risks/" TargetMode="External"/><Relationship Id="rId11" Type="http://schemas.openxmlformats.org/officeDocument/2006/relationships/hyperlink" Target="https://doi.org/10.1590/S0365-05962010000400007" TargetMode="External"/><Relationship Id="rId5" Type="http://schemas.openxmlformats.org/officeDocument/2006/relationships/hyperlink" Target="https://www.wbur.org/npr/1167093290/theres-a-second-outbreak-of-marburg-virus-in-africa-climate-change-could-be-a-fa" TargetMode="External"/><Relationship Id="rId10" Type="http://schemas.openxmlformats.org/officeDocument/2006/relationships/hyperlink" Target="https://doi.org/10.1111/j.1758-2229.2009.00096.x" TargetMode="External"/><Relationship Id="rId4" Type="http://schemas.openxmlformats.org/officeDocument/2006/relationships/hyperlink" Target="https://doi.org/10.1016/j.joclim.2022.100162" TargetMode="External"/><Relationship Id="rId9" Type="http://schemas.openxmlformats.org/officeDocument/2006/relationships/hyperlink" Target="https://doi.org/10.1111/ijd.15543" TargetMode="External"/></Relationships>
</file>

<file path=ppt/slides/_rels/slide39.xml.rels><?xml version="1.0" encoding="UTF-8" standalone="yes"?>
<Relationships xmlns="http://schemas.openxmlformats.org/package/2006/relationships"><Relationship Id="rId3" Type="http://schemas.openxmlformats.org/officeDocument/2006/relationships/hyperlink" Target="https://www.ecdc.europa.eu/en/publications-data/increase-reported-diphtheria-cases-among-migrants-europe-due-corynebacterium" TargetMode="External"/><Relationship Id="rId2" Type="http://schemas.openxmlformats.org/officeDocument/2006/relationships/hyperlink" Target="https://doi.org/10.1186/s12879-016-1507-1" TargetMode="External"/><Relationship Id="rId1" Type="http://schemas.openxmlformats.org/officeDocument/2006/relationships/slideLayout" Target="../slideLayouts/slideLayout2.xml"/><Relationship Id="rId6" Type="http://schemas.openxmlformats.org/officeDocument/2006/relationships/hyperlink" Target="https://doi.org/10.4269/ajtmh.20-0585" TargetMode="External"/><Relationship Id="rId5" Type="http://schemas.openxmlformats.org/officeDocument/2006/relationships/hyperlink" Target="http://dx.doi.org/10.4161/hv.27826" TargetMode="External"/><Relationship Id="rId4" Type="http://schemas.openxmlformats.org/officeDocument/2006/relationships/hyperlink" Target="https://doi.org/10.1111/ijd.14188"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s://doi.org/10.1007/s10353-021-00730-y" TargetMode="External"/><Relationship Id="rId2" Type="http://schemas.openxmlformats.org/officeDocument/2006/relationships/hyperlink" Target="https://doi.org/10.1111/ijd.16636" TargetMode="External"/><Relationship Id="rId1" Type="http://schemas.openxmlformats.org/officeDocument/2006/relationships/slideLayout" Target="../slideLayouts/slideLayout2.xml"/><Relationship Id="rId4" Type="http://schemas.openxmlformats.org/officeDocument/2006/relationships/hyperlink" Target="http://dx.doi.org/10.1051/parasite/2016065"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 Id="rId4" Type="http://schemas.openxmlformats.org/officeDocument/2006/relationships/hyperlink" Target="https://doi.org/10.1016/j.ijwd.2020.07.003" TargetMode="External"/></Relationships>
</file>

<file path=ppt/slides/_rels/slide43.xml.rels><?xml version="1.0" encoding="UTF-8" standalone="yes"?>
<Relationships xmlns="http://schemas.openxmlformats.org/package/2006/relationships"><Relationship Id="rId3" Type="http://schemas.openxmlformats.org/officeDocument/2006/relationships/hyperlink" Target="https://doi.org/10.1016/j.ijwd.2020.07.003" TargetMode="External"/><Relationship Id="rId2" Type="http://schemas.openxmlformats.org/officeDocument/2006/relationships/image" Target="../media/image49.png"/><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4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hyperlink" Target="https://doi.org/10.3389/fphar.2019.00759" TargetMode="Externa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hyperlink" Target="https://doi.org/10.3389/fphar.2019.00759" TargetMode="External"/><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hyperlink" Target="https://doi.org/10.3390/ijerph7083006" TargetMode="External"/><Relationship Id="rId2" Type="http://schemas.openxmlformats.org/officeDocument/2006/relationships/hyperlink" Target="https://doi.org/10.1111/j.1365-2222.2008.03033.x" TargetMode="External"/><Relationship Id="rId1" Type="http://schemas.openxmlformats.org/officeDocument/2006/relationships/slideLayout" Target="../slideLayouts/slideLayout2.xml"/><Relationship Id="rId5" Type="http://schemas.openxmlformats.org/officeDocument/2006/relationships/hyperlink" Target="https://doi.org/10.1016/j.joclim.2022.100162" TargetMode="External"/><Relationship Id="rId4" Type="http://schemas.openxmlformats.org/officeDocument/2006/relationships/hyperlink" Target="https://doi.org/10.1111/ijd.16297" TargetMode="External"/></Relationships>
</file>

<file path=ppt/slides/_rels/slide53.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58.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7.png"/><Relationship Id="rId5" Type="http://schemas.openxmlformats.org/officeDocument/2006/relationships/image" Target="../media/image56.jpeg"/><Relationship Id="rId4" Type="http://schemas.openxmlformats.org/officeDocument/2006/relationships/image" Target="../media/image5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1310219" y="1041400"/>
            <a:ext cx="9583138" cy="2698801"/>
          </a:xfrm>
        </p:spPr>
        <p:txBody>
          <a:bodyPr>
            <a:normAutofit/>
          </a:bodyPr>
          <a:lstStyle/>
          <a:p>
            <a:pPr algn="ctr">
              <a:lnSpc>
                <a:spcPct val="107000"/>
              </a:lnSpc>
              <a:spcAft>
                <a:spcPts val="800"/>
              </a:spcAft>
            </a:pPr>
            <a:r>
              <a:rPr lang="en-US" sz="20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Developing new curriculum outlines and learning materials on climate change's health impacts for medical schools</a:t>
            </a:r>
            <a:r>
              <a:rPr lang="hu-HU" sz="2000" dirty="0">
                <a:solidFill>
                  <a:schemeClr val="tx1"/>
                </a:solidFill>
                <a:effectLst/>
                <a:latin typeface="Calibri" panose="020F0502020204030204" pitchFamily="34" charset="0"/>
                <a:ea typeface="Calibri" panose="020F0502020204030204" pitchFamily="34" charset="0"/>
              </a:rPr>
              <a:t/>
            </a:r>
            <a:br>
              <a:rPr lang="hu-HU" sz="2000" dirty="0">
                <a:solidFill>
                  <a:schemeClr val="tx1"/>
                </a:solidFill>
                <a:effectLst/>
                <a:latin typeface="Calibri" panose="020F0502020204030204" pitchFamily="34" charset="0"/>
                <a:ea typeface="Calibri" panose="020F0502020204030204" pitchFamily="34" charset="0"/>
              </a:rPr>
            </a:br>
            <a:r>
              <a:rPr lang="en-US" sz="18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2021-2-HU01-KA220-HED-000050972</a:t>
            </a:r>
            <a:endParaRPr lang="hu-HU" sz="1800" dirty="0">
              <a:solidFill>
                <a:schemeClr val="tx1"/>
              </a:solidFill>
              <a:effectLst/>
              <a:latin typeface="Calibri" panose="020F0502020204030204" pitchFamily="34" charset="0"/>
              <a:ea typeface="Calibri" panose="020F0502020204030204" pitchFamily="34" charset="0"/>
            </a:endParaRPr>
          </a:p>
        </p:txBody>
      </p:sp>
      <p:sp>
        <p:nvSpPr>
          <p:cNvPr id="5" name="Téglalap 4"/>
          <p:cNvSpPr/>
          <p:nvPr/>
        </p:nvSpPr>
        <p:spPr>
          <a:xfrm>
            <a:off x="1003539" y="3740201"/>
            <a:ext cx="9865744" cy="1477328"/>
          </a:xfrm>
          <a:prstGeom prst="rect">
            <a:avLst/>
          </a:prstGeom>
        </p:spPr>
        <p:txBody>
          <a:bodyPr wrap="square">
            <a:spAutoFit/>
          </a:bodyPr>
          <a:lstStyle/>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p:txBody>
      </p:sp>
      <p:pic>
        <p:nvPicPr>
          <p:cNvPr id="3" name="Kép 2" descr="CLIMATEMED - Developing new curriculum outlines and learning ...">
            <a:extLst>
              <a:ext uri="{FF2B5EF4-FFF2-40B4-BE49-F238E27FC236}">
                <a16:creationId xmlns:a16="http://schemas.microsoft.com/office/drawing/2014/main" id="{6F45D7B8-8713-9AC7-FB13-4CB2C35AAF4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61460" y="825919"/>
            <a:ext cx="4069080" cy="1783080"/>
          </a:xfrm>
          <a:prstGeom prst="rect">
            <a:avLst/>
          </a:prstGeom>
          <a:noFill/>
          <a:ln>
            <a:noFill/>
          </a:ln>
        </p:spPr>
      </p:pic>
      <p:pic>
        <p:nvPicPr>
          <p:cNvPr id="4" name="Kép 3">
            <a:extLst>
              <a:ext uri="{FF2B5EF4-FFF2-40B4-BE49-F238E27FC236}">
                <a16:creationId xmlns:a16="http://schemas.microsoft.com/office/drawing/2014/main" id="{5843A784-1500-3045-74B5-672CDB2A45B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116" y="5478342"/>
            <a:ext cx="1930153" cy="551323"/>
          </a:xfrm>
          <a:prstGeom prst="rect">
            <a:avLst/>
          </a:prstGeom>
          <a:noFill/>
          <a:ln>
            <a:noFill/>
          </a:ln>
        </p:spPr>
      </p:pic>
      <p:pic>
        <p:nvPicPr>
          <p:cNvPr id="6" name="image5.jpg">
            <a:extLst>
              <a:ext uri="{FF2B5EF4-FFF2-40B4-BE49-F238E27FC236}">
                <a16:creationId xmlns:a16="http://schemas.microsoft.com/office/drawing/2014/main" id="{DE63F9F7-9366-14CF-8201-3341D76530F2}"/>
              </a:ext>
            </a:extLst>
          </p:cNvPr>
          <p:cNvPicPr/>
          <p:nvPr/>
        </p:nvPicPr>
        <p:blipFill>
          <a:blip r:embed="rId4"/>
          <a:srcRect/>
          <a:stretch>
            <a:fillRect/>
          </a:stretch>
        </p:blipFill>
        <p:spPr>
          <a:xfrm>
            <a:off x="9120012" y="5433010"/>
            <a:ext cx="3060700" cy="641985"/>
          </a:xfrm>
          <a:prstGeom prst="rect">
            <a:avLst/>
          </a:prstGeom>
          <a:ln/>
        </p:spPr>
      </p:pic>
      <p:sp>
        <p:nvSpPr>
          <p:cNvPr id="8" name="Szövegdoboz 7">
            <a:extLst>
              <a:ext uri="{FF2B5EF4-FFF2-40B4-BE49-F238E27FC236}">
                <a16:creationId xmlns:a16="http://schemas.microsoft.com/office/drawing/2014/main" id="{918CACA4-4108-AA3F-8B80-533231B3E063}"/>
              </a:ext>
            </a:extLst>
          </p:cNvPr>
          <p:cNvSpPr txBox="1"/>
          <p:nvPr/>
        </p:nvSpPr>
        <p:spPr>
          <a:xfrm>
            <a:off x="1951575" y="5433010"/>
            <a:ext cx="7194958" cy="812530"/>
          </a:xfrm>
          <a:prstGeom prst="rect">
            <a:avLst/>
          </a:prstGeom>
          <a:noFill/>
        </p:spPr>
        <p:txBody>
          <a:bodyPr wrap="square">
            <a:spAutoFit/>
          </a:bodyPr>
          <a:lstStyle/>
          <a:p>
            <a:pPr algn="ctr">
              <a:lnSpc>
                <a:spcPct val="130000"/>
              </a:lnSpc>
              <a:tabLst>
                <a:tab pos="2026920" algn="l"/>
              </a:tabLst>
            </a:pPr>
            <a:r>
              <a:rPr lang="en-US" sz="1200" dirty="0">
                <a:latin typeface="Garamond" panose="02020404030301010803" pitchFamily="18" charset="0"/>
                <a:ea typeface="Garamond" panose="02020404030301010803" pitchFamily="18" charset="0"/>
                <a:cs typeface="Garamond" panose="02020404030301010803" pitchFamily="18" charset="0"/>
              </a:rPr>
              <a:t>Funded by the European Union. Views and opinions expressed are however those of the author(s) only and do not necessarily reflect those of the European Union or the European Education and Culture Executive Agency (EACEA</a:t>
            </a:r>
            <a:r>
              <a:rPr lang="en-US" sz="1200" dirty="0" smtClean="0">
                <a:latin typeface="Garamond" panose="02020404030301010803" pitchFamily="18" charset="0"/>
                <a:ea typeface="Garamond" panose="02020404030301010803" pitchFamily="18" charset="0"/>
                <a:cs typeface="Garamond" panose="02020404030301010803" pitchFamily="18" charset="0"/>
              </a:rPr>
              <a:t>).</a:t>
            </a:r>
            <a:r>
              <a:rPr lang="hu-HU" sz="1200" dirty="0" smtClean="0">
                <a:latin typeface="Garamond" panose="02020404030301010803" pitchFamily="18" charset="0"/>
                <a:ea typeface="Garamond" panose="02020404030301010803" pitchFamily="18" charset="0"/>
                <a:cs typeface="Garamond" panose="02020404030301010803" pitchFamily="18" charset="0"/>
              </a:rPr>
              <a:t/>
            </a:r>
            <a:br>
              <a:rPr lang="hu-HU" sz="1200" dirty="0" smtClean="0">
                <a:latin typeface="Garamond" panose="02020404030301010803" pitchFamily="18" charset="0"/>
                <a:ea typeface="Garamond" panose="02020404030301010803" pitchFamily="18" charset="0"/>
                <a:cs typeface="Garamond" panose="02020404030301010803" pitchFamily="18" charset="0"/>
              </a:rPr>
            </a:br>
            <a:r>
              <a:rPr lang="en-US" sz="1200" dirty="0" smtClean="0">
                <a:latin typeface="Garamond" panose="02020404030301010803" pitchFamily="18" charset="0"/>
                <a:ea typeface="Garamond" panose="02020404030301010803" pitchFamily="18" charset="0"/>
                <a:cs typeface="Garamond" panose="02020404030301010803" pitchFamily="18" charset="0"/>
              </a:rPr>
              <a:t>Neither </a:t>
            </a:r>
            <a:r>
              <a:rPr lang="en-US" sz="1200" dirty="0">
                <a:latin typeface="Garamond" panose="02020404030301010803" pitchFamily="18" charset="0"/>
                <a:ea typeface="Garamond" panose="02020404030301010803" pitchFamily="18" charset="0"/>
                <a:cs typeface="Garamond" panose="02020404030301010803" pitchFamily="18" charset="0"/>
              </a:rPr>
              <a:t>the European Union nor EACEA can be held responsible for them.</a:t>
            </a:r>
            <a:endParaRPr lang="hu-HU" sz="16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38653495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9825DE33-D748-517C-1D5A-37A200EC58D4}"/>
              </a:ext>
            </a:extLst>
          </p:cNvPr>
          <p:cNvGrpSpPr/>
          <p:nvPr/>
        </p:nvGrpSpPr>
        <p:grpSpPr>
          <a:xfrm>
            <a:off x="1859426" y="865005"/>
            <a:ext cx="7867278" cy="5358764"/>
            <a:chOff x="1859426" y="865005"/>
            <a:chExt cx="7867278" cy="5358764"/>
          </a:xfrm>
        </p:grpSpPr>
        <p:sp>
          <p:nvSpPr>
            <p:cNvPr id="2" name="Oval 1">
              <a:extLst>
                <a:ext uri="{FF2B5EF4-FFF2-40B4-BE49-F238E27FC236}">
                  <a16:creationId xmlns:a16="http://schemas.microsoft.com/office/drawing/2014/main" id="{2DC72FDA-A8F3-FDDC-A295-6CD45A41A086}"/>
                </a:ext>
              </a:extLst>
            </p:cNvPr>
            <p:cNvSpPr/>
            <p:nvPr/>
          </p:nvSpPr>
          <p:spPr>
            <a:xfrm>
              <a:off x="4511040" y="2342606"/>
              <a:ext cx="2960914" cy="1164771"/>
            </a:xfrm>
            <a:prstGeom prst="ellipse">
              <a:avLst/>
            </a:prstGeom>
            <a:solidFill>
              <a:schemeClr val="accent2">
                <a:lumMod val="20000"/>
                <a:lumOff val="80000"/>
              </a:schemeClr>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00B050"/>
                  </a:solidFill>
                </a:rPr>
                <a:t>Chronic inflammatory skin diseases affected by climate</a:t>
              </a:r>
              <a:endParaRPr lang="en-IE" b="1" dirty="0">
                <a:solidFill>
                  <a:srgbClr val="00B050"/>
                </a:solidFill>
              </a:endParaRPr>
            </a:p>
          </p:txBody>
        </p:sp>
        <p:sp>
          <p:nvSpPr>
            <p:cNvPr id="5" name="TextBox 4">
              <a:extLst>
                <a:ext uri="{FF2B5EF4-FFF2-40B4-BE49-F238E27FC236}">
                  <a16:creationId xmlns:a16="http://schemas.microsoft.com/office/drawing/2014/main" id="{87025567-F8EE-F813-D5D3-309C53B972BE}"/>
                </a:ext>
              </a:extLst>
            </p:cNvPr>
            <p:cNvSpPr txBox="1"/>
            <p:nvPr/>
          </p:nvSpPr>
          <p:spPr>
            <a:xfrm>
              <a:off x="4787358" y="865005"/>
              <a:ext cx="554960" cy="307777"/>
            </a:xfrm>
            <a:prstGeom prst="rect">
              <a:avLst/>
            </a:prstGeom>
            <a:noFill/>
          </p:spPr>
          <p:txBody>
            <a:bodyPr wrap="none" rtlCol="0">
              <a:spAutoFit/>
            </a:bodyPr>
            <a:lstStyle/>
            <a:p>
              <a:r>
                <a:rPr lang="en-GB" sz="1400" b="1" dirty="0">
                  <a:solidFill>
                    <a:srgbClr val="FF0000"/>
                  </a:solidFill>
                </a:rPr>
                <a:t>Acne</a:t>
              </a:r>
              <a:endParaRPr lang="en-IE" sz="1400" b="1" dirty="0">
                <a:solidFill>
                  <a:srgbClr val="FF0000"/>
                </a:solidFill>
              </a:endParaRPr>
            </a:p>
          </p:txBody>
        </p:sp>
        <p:sp>
          <p:nvSpPr>
            <p:cNvPr id="14" name="TextBox 13">
              <a:extLst>
                <a:ext uri="{FF2B5EF4-FFF2-40B4-BE49-F238E27FC236}">
                  <a16:creationId xmlns:a16="http://schemas.microsoft.com/office/drawing/2014/main" id="{252C0EE2-0AE8-D006-D271-7630FEEFA488}"/>
                </a:ext>
              </a:extLst>
            </p:cNvPr>
            <p:cNvSpPr txBox="1"/>
            <p:nvPr/>
          </p:nvSpPr>
          <p:spPr>
            <a:xfrm>
              <a:off x="6383556" y="904491"/>
              <a:ext cx="1397049" cy="307777"/>
            </a:xfrm>
            <a:prstGeom prst="rect">
              <a:avLst/>
            </a:prstGeom>
            <a:noFill/>
          </p:spPr>
          <p:txBody>
            <a:bodyPr wrap="none" rtlCol="0">
              <a:spAutoFit/>
            </a:bodyPr>
            <a:lstStyle/>
            <a:p>
              <a:r>
                <a:rPr lang="en-GB" sz="1400" b="1" dirty="0">
                  <a:solidFill>
                    <a:srgbClr val="FF0000"/>
                  </a:solidFill>
                </a:rPr>
                <a:t>Actinic keratosis</a:t>
              </a:r>
              <a:endParaRPr lang="en-IE" sz="1400" b="1" dirty="0">
                <a:solidFill>
                  <a:srgbClr val="FF0000"/>
                </a:solidFill>
              </a:endParaRPr>
            </a:p>
          </p:txBody>
        </p:sp>
        <p:sp>
          <p:nvSpPr>
            <p:cNvPr id="15" name="TextBox 14">
              <a:extLst>
                <a:ext uri="{FF2B5EF4-FFF2-40B4-BE49-F238E27FC236}">
                  <a16:creationId xmlns:a16="http://schemas.microsoft.com/office/drawing/2014/main" id="{65582449-DE2A-9E0C-318B-1D0323FB40D4}"/>
                </a:ext>
              </a:extLst>
            </p:cNvPr>
            <p:cNvSpPr txBox="1"/>
            <p:nvPr/>
          </p:nvSpPr>
          <p:spPr>
            <a:xfrm>
              <a:off x="8658526" y="1658977"/>
              <a:ext cx="829073" cy="307777"/>
            </a:xfrm>
            <a:prstGeom prst="rect">
              <a:avLst/>
            </a:prstGeom>
            <a:noFill/>
          </p:spPr>
          <p:txBody>
            <a:bodyPr wrap="none" rtlCol="0">
              <a:spAutoFit/>
            </a:bodyPr>
            <a:lstStyle/>
            <a:p>
              <a:r>
                <a:rPr lang="en-GB" sz="1400" b="1" dirty="0">
                  <a:solidFill>
                    <a:srgbClr val="FF0000"/>
                  </a:solidFill>
                </a:rPr>
                <a:t>Alopecia</a:t>
              </a:r>
              <a:endParaRPr lang="en-IE" sz="1400" b="1" dirty="0">
                <a:solidFill>
                  <a:srgbClr val="FF0000"/>
                </a:solidFill>
              </a:endParaRPr>
            </a:p>
          </p:txBody>
        </p:sp>
        <p:sp>
          <p:nvSpPr>
            <p:cNvPr id="16" name="TextBox 15">
              <a:extLst>
                <a:ext uri="{FF2B5EF4-FFF2-40B4-BE49-F238E27FC236}">
                  <a16:creationId xmlns:a16="http://schemas.microsoft.com/office/drawing/2014/main" id="{57C13DA9-80B9-AB4D-1630-6976B53BD712}"/>
                </a:ext>
              </a:extLst>
            </p:cNvPr>
            <p:cNvSpPr txBox="1"/>
            <p:nvPr/>
          </p:nvSpPr>
          <p:spPr>
            <a:xfrm>
              <a:off x="8902439" y="3204426"/>
              <a:ext cx="824265" cy="307777"/>
            </a:xfrm>
            <a:prstGeom prst="rect">
              <a:avLst/>
            </a:prstGeom>
            <a:noFill/>
          </p:spPr>
          <p:txBody>
            <a:bodyPr wrap="none" rtlCol="0">
              <a:spAutoFit/>
            </a:bodyPr>
            <a:lstStyle/>
            <a:p>
              <a:r>
                <a:rPr lang="en-GB" sz="1400" b="1" dirty="0">
                  <a:solidFill>
                    <a:srgbClr val="FF0000"/>
                  </a:solidFill>
                </a:rPr>
                <a:t>Cellulitis</a:t>
              </a:r>
              <a:endParaRPr lang="en-IE" sz="1400" b="1" dirty="0">
                <a:solidFill>
                  <a:srgbClr val="FF0000"/>
                </a:solidFill>
              </a:endParaRPr>
            </a:p>
          </p:txBody>
        </p:sp>
        <p:sp>
          <p:nvSpPr>
            <p:cNvPr id="17" name="TextBox 16">
              <a:extLst>
                <a:ext uri="{FF2B5EF4-FFF2-40B4-BE49-F238E27FC236}">
                  <a16:creationId xmlns:a16="http://schemas.microsoft.com/office/drawing/2014/main" id="{AAC6C9BA-5E1F-38F2-B72F-9FFFDDE28FCE}"/>
                </a:ext>
              </a:extLst>
            </p:cNvPr>
            <p:cNvSpPr txBox="1"/>
            <p:nvPr/>
          </p:nvSpPr>
          <p:spPr>
            <a:xfrm>
              <a:off x="8273290" y="4521007"/>
              <a:ext cx="738600" cy="307777"/>
            </a:xfrm>
            <a:prstGeom prst="rect">
              <a:avLst/>
            </a:prstGeom>
            <a:noFill/>
          </p:spPr>
          <p:txBody>
            <a:bodyPr wrap="none" rtlCol="0">
              <a:spAutoFit/>
            </a:bodyPr>
            <a:lstStyle/>
            <a:p>
              <a:r>
                <a:rPr lang="en-GB" sz="1400" b="1" dirty="0">
                  <a:solidFill>
                    <a:srgbClr val="FF0000"/>
                  </a:solidFill>
                </a:rPr>
                <a:t>Eczema</a:t>
              </a:r>
              <a:endParaRPr lang="en-IE" sz="1400" b="1" dirty="0">
                <a:solidFill>
                  <a:srgbClr val="FF0000"/>
                </a:solidFill>
              </a:endParaRPr>
            </a:p>
          </p:txBody>
        </p:sp>
        <p:sp>
          <p:nvSpPr>
            <p:cNvPr id="18" name="TextBox 17">
              <a:extLst>
                <a:ext uri="{FF2B5EF4-FFF2-40B4-BE49-F238E27FC236}">
                  <a16:creationId xmlns:a16="http://schemas.microsoft.com/office/drawing/2014/main" id="{3CB21A94-1A12-AE06-21C1-149C8D173A57}"/>
                </a:ext>
              </a:extLst>
            </p:cNvPr>
            <p:cNvSpPr txBox="1"/>
            <p:nvPr/>
          </p:nvSpPr>
          <p:spPr>
            <a:xfrm>
              <a:off x="5554256" y="4945419"/>
              <a:ext cx="1564659" cy="307777"/>
            </a:xfrm>
            <a:prstGeom prst="rect">
              <a:avLst/>
            </a:prstGeom>
            <a:noFill/>
          </p:spPr>
          <p:txBody>
            <a:bodyPr wrap="none" rtlCol="0">
              <a:spAutoFit/>
            </a:bodyPr>
            <a:lstStyle/>
            <a:p>
              <a:r>
                <a:rPr lang="en-GB" sz="1400" b="1" dirty="0">
                  <a:solidFill>
                    <a:srgbClr val="FF0000"/>
                  </a:solidFill>
                </a:rPr>
                <a:t>Cutaneous myiasis</a:t>
              </a:r>
              <a:endParaRPr lang="en-IE" sz="1400" b="1" dirty="0">
                <a:solidFill>
                  <a:srgbClr val="FF0000"/>
                </a:solidFill>
              </a:endParaRPr>
            </a:p>
          </p:txBody>
        </p:sp>
        <p:sp>
          <p:nvSpPr>
            <p:cNvPr id="19" name="TextBox 18">
              <a:extLst>
                <a:ext uri="{FF2B5EF4-FFF2-40B4-BE49-F238E27FC236}">
                  <a16:creationId xmlns:a16="http://schemas.microsoft.com/office/drawing/2014/main" id="{21467A81-3762-B2CE-52DE-CAC0C1699B06}"/>
                </a:ext>
              </a:extLst>
            </p:cNvPr>
            <p:cNvSpPr txBox="1"/>
            <p:nvPr/>
          </p:nvSpPr>
          <p:spPr>
            <a:xfrm>
              <a:off x="3007805" y="4714662"/>
              <a:ext cx="1468544" cy="307777"/>
            </a:xfrm>
            <a:prstGeom prst="rect">
              <a:avLst/>
            </a:prstGeom>
            <a:noFill/>
          </p:spPr>
          <p:txBody>
            <a:bodyPr wrap="none" rtlCol="0">
              <a:spAutoFit/>
            </a:bodyPr>
            <a:lstStyle/>
            <a:p>
              <a:r>
                <a:rPr lang="en-GB" sz="1400" b="1" dirty="0">
                  <a:solidFill>
                    <a:srgbClr val="FF0000"/>
                  </a:solidFill>
                </a:rPr>
                <a:t>Prurigo nodularis</a:t>
              </a:r>
              <a:endParaRPr lang="en-IE" sz="1400" b="1" dirty="0">
                <a:solidFill>
                  <a:srgbClr val="FF0000"/>
                </a:solidFill>
              </a:endParaRPr>
            </a:p>
          </p:txBody>
        </p:sp>
        <p:sp>
          <p:nvSpPr>
            <p:cNvPr id="21" name="TextBox 20">
              <a:extLst>
                <a:ext uri="{FF2B5EF4-FFF2-40B4-BE49-F238E27FC236}">
                  <a16:creationId xmlns:a16="http://schemas.microsoft.com/office/drawing/2014/main" id="{4D412927-E0C5-727E-CA43-AEAD04A05F93}"/>
                </a:ext>
              </a:extLst>
            </p:cNvPr>
            <p:cNvSpPr txBox="1"/>
            <p:nvPr/>
          </p:nvSpPr>
          <p:spPr>
            <a:xfrm>
              <a:off x="2288910" y="3555874"/>
              <a:ext cx="833562" cy="307777"/>
            </a:xfrm>
            <a:prstGeom prst="rect">
              <a:avLst/>
            </a:prstGeom>
            <a:noFill/>
          </p:spPr>
          <p:txBody>
            <a:bodyPr wrap="none" rtlCol="0">
              <a:spAutoFit/>
            </a:bodyPr>
            <a:lstStyle/>
            <a:p>
              <a:r>
                <a:rPr lang="en-GB" sz="1400" b="1" dirty="0">
                  <a:solidFill>
                    <a:srgbClr val="FF0000"/>
                  </a:solidFill>
                </a:rPr>
                <a:t>Psoriasis</a:t>
              </a:r>
              <a:endParaRPr lang="en-IE" sz="1400" b="1" dirty="0">
                <a:solidFill>
                  <a:srgbClr val="FF0000"/>
                </a:solidFill>
              </a:endParaRPr>
            </a:p>
          </p:txBody>
        </p:sp>
        <p:sp>
          <p:nvSpPr>
            <p:cNvPr id="22" name="TextBox 21">
              <a:extLst>
                <a:ext uri="{FF2B5EF4-FFF2-40B4-BE49-F238E27FC236}">
                  <a16:creationId xmlns:a16="http://schemas.microsoft.com/office/drawing/2014/main" id="{EE9A5003-2953-0C1E-1FCC-9BE113F25B09}"/>
                </a:ext>
              </a:extLst>
            </p:cNvPr>
            <p:cNvSpPr txBox="1"/>
            <p:nvPr/>
          </p:nvSpPr>
          <p:spPr>
            <a:xfrm>
              <a:off x="2622828" y="1505089"/>
              <a:ext cx="711926" cy="307777"/>
            </a:xfrm>
            <a:prstGeom prst="rect">
              <a:avLst/>
            </a:prstGeom>
            <a:noFill/>
          </p:spPr>
          <p:txBody>
            <a:bodyPr wrap="none" rtlCol="0">
              <a:spAutoFit/>
            </a:bodyPr>
            <a:lstStyle/>
            <a:p>
              <a:r>
                <a:rPr lang="en-GB" sz="1400" b="1" dirty="0">
                  <a:solidFill>
                    <a:srgbClr val="FF0000"/>
                  </a:solidFill>
                </a:rPr>
                <a:t>Vitiligo</a:t>
              </a:r>
              <a:endParaRPr lang="en-IE" sz="1400" b="1" dirty="0">
                <a:solidFill>
                  <a:srgbClr val="FF0000"/>
                </a:solidFill>
              </a:endParaRPr>
            </a:p>
          </p:txBody>
        </p:sp>
        <p:cxnSp>
          <p:nvCxnSpPr>
            <p:cNvPr id="28" name="Straight Connector 27">
              <a:extLst>
                <a:ext uri="{FF2B5EF4-FFF2-40B4-BE49-F238E27FC236}">
                  <a16:creationId xmlns:a16="http://schemas.microsoft.com/office/drawing/2014/main" id="{0373CFBD-0470-73CF-9199-3376176E8000}"/>
                </a:ext>
              </a:extLst>
            </p:cNvPr>
            <p:cNvCxnSpPr>
              <a:cxnSpLocks/>
              <a:stCxn id="5" idx="2"/>
            </p:cNvCxnSpPr>
            <p:nvPr/>
          </p:nvCxnSpPr>
          <p:spPr>
            <a:xfrm>
              <a:off x="5064838" y="1172782"/>
              <a:ext cx="489418" cy="1207847"/>
            </a:xfrm>
            <a:prstGeom prst="line">
              <a:avLst/>
            </a:prstGeom>
          </p:spPr>
          <p:style>
            <a:lnRef idx="3">
              <a:schemeClr val="accent5"/>
            </a:lnRef>
            <a:fillRef idx="0">
              <a:schemeClr val="accent5"/>
            </a:fillRef>
            <a:effectRef idx="2">
              <a:schemeClr val="accent5"/>
            </a:effectRef>
            <a:fontRef idx="minor">
              <a:schemeClr val="tx1"/>
            </a:fontRef>
          </p:style>
        </p:cxnSp>
        <p:cxnSp>
          <p:nvCxnSpPr>
            <p:cNvPr id="34" name="Straight Connector 33">
              <a:extLst>
                <a:ext uri="{FF2B5EF4-FFF2-40B4-BE49-F238E27FC236}">
                  <a16:creationId xmlns:a16="http://schemas.microsoft.com/office/drawing/2014/main" id="{718104B3-4E20-A7A2-A876-F8339AA9CE3C}"/>
                </a:ext>
              </a:extLst>
            </p:cNvPr>
            <p:cNvCxnSpPr>
              <a:cxnSpLocks/>
              <a:stCxn id="14" idx="2"/>
            </p:cNvCxnSpPr>
            <p:nvPr/>
          </p:nvCxnSpPr>
          <p:spPr>
            <a:xfrm flipH="1">
              <a:off x="6653349" y="1212268"/>
              <a:ext cx="428732" cy="1200006"/>
            </a:xfrm>
            <a:prstGeom prst="line">
              <a:avLst/>
            </a:prstGeom>
          </p:spPr>
          <p:style>
            <a:lnRef idx="3">
              <a:schemeClr val="accent5"/>
            </a:lnRef>
            <a:fillRef idx="0">
              <a:schemeClr val="accent5"/>
            </a:fillRef>
            <a:effectRef idx="2">
              <a:schemeClr val="accent5"/>
            </a:effectRef>
            <a:fontRef idx="minor">
              <a:schemeClr val="tx1"/>
            </a:fontRef>
          </p:style>
        </p:cxnSp>
        <p:cxnSp>
          <p:nvCxnSpPr>
            <p:cNvPr id="38" name="Straight Connector 37">
              <a:extLst>
                <a:ext uri="{FF2B5EF4-FFF2-40B4-BE49-F238E27FC236}">
                  <a16:creationId xmlns:a16="http://schemas.microsoft.com/office/drawing/2014/main" id="{762086AC-23B7-D0FC-1831-B9B16A581339}"/>
                </a:ext>
              </a:extLst>
            </p:cNvPr>
            <p:cNvCxnSpPr>
              <a:cxnSpLocks/>
            </p:cNvCxnSpPr>
            <p:nvPr/>
          </p:nvCxnSpPr>
          <p:spPr>
            <a:xfrm>
              <a:off x="3425970" y="1812866"/>
              <a:ext cx="1267950" cy="843248"/>
            </a:xfrm>
            <a:prstGeom prst="line">
              <a:avLst/>
            </a:prstGeom>
          </p:spPr>
          <p:style>
            <a:lnRef idx="3">
              <a:schemeClr val="accent5"/>
            </a:lnRef>
            <a:fillRef idx="0">
              <a:schemeClr val="accent5"/>
            </a:fillRef>
            <a:effectRef idx="2">
              <a:schemeClr val="accent5"/>
            </a:effectRef>
            <a:fontRef idx="minor">
              <a:schemeClr val="tx1"/>
            </a:fontRef>
          </p:style>
        </p:cxnSp>
        <p:cxnSp>
          <p:nvCxnSpPr>
            <p:cNvPr id="40" name="Straight Connector 39">
              <a:extLst>
                <a:ext uri="{FF2B5EF4-FFF2-40B4-BE49-F238E27FC236}">
                  <a16:creationId xmlns:a16="http://schemas.microsoft.com/office/drawing/2014/main" id="{BB3C7A1A-38BE-4DE1-F87D-CEF20AE0C464}"/>
                </a:ext>
              </a:extLst>
            </p:cNvPr>
            <p:cNvCxnSpPr>
              <a:cxnSpLocks/>
            </p:cNvCxnSpPr>
            <p:nvPr/>
          </p:nvCxnSpPr>
          <p:spPr>
            <a:xfrm flipV="1">
              <a:off x="3131110" y="3180189"/>
              <a:ext cx="1515447" cy="560923"/>
            </a:xfrm>
            <a:prstGeom prst="line">
              <a:avLst/>
            </a:prstGeom>
          </p:spPr>
          <p:style>
            <a:lnRef idx="3">
              <a:schemeClr val="accent5"/>
            </a:lnRef>
            <a:fillRef idx="0">
              <a:schemeClr val="accent5"/>
            </a:fillRef>
            <a:effectRef idx="2">
              <a:schemeClr val="accent5"/>
            </a:effectRef>
            <a:fontRef idx="minor">
              <a:schemeClr val="tx1"/>
            </a:fontRef>
          </p:style>
        </p:cxnSp>
        <p:cxnSp>
          <p:nvCxnSpPr>
            <p:cNvPr id="50" name="Straight Connector 49">
              <a:extLst>
                <a:ext uri="{FF2B5EF4-FFF2-40B4-BE49-F238E27FC236}">
                  <a16:creationId xmlns:a16="http://schemas.microsoft.com/office/drawing/2014/main" id="{30D52399-1782-24BE-E312-8E7CA89A9985}"/>
                </a:ext>
              </a:extLst>
            </p:cNvPr>
            <p:cNvCxnSpPr>
              <a:cxnSpLocks/>
            </p:cNvCxnSpPr>
            <p:nvPr/>
          </p:nvCxnSpPr>
          <p:spPr>
            <a:xfrm flipV="1">
              <a:off x="7277453" y="1900136"/>
              <a:ext cx="1465953" cy="741028"/>
            </a:xfrm>
            <a:prstGeom prst="line">
              <a:avLst/>
            </a:prstGeom>
          </p:spPr>
          <p:style>
            <a:lnRef idx="3">
              <a:schemeClr val="accent5"/>
            </a:lnRef>
            <a:fillRef idx="0">
              <a:schemeClr val="accent5"/>
            </a:fillRef>
            <a:effectRef idx="2">
              <a:schemeClr val="accent5"/>
            </a:effectRef>
            <a:fontRef idx="minor">
              <a:schemeClr val="tx1"/>
            </a:fontRef>
          </p:style>
        </p:cxnSp>
        <p:cxnSp>
          <p:nvCxnSpPr>
            <p:cNvPr id="54" name="Straight Connector 53">
              <a:extLst>
                <a:ext uri="{FF2B5EF4-FFF2-40B4-BE49-F238E27FC236}">
                  <a16:creationId xmlns:a16="http://schemas.microsoft.com/office/drawing/2014/main" id="{6451CB6E-DEB2-D672-A873-5B9F360F1944}"/>
                </a:ext>
              </a:extLst>
            </p:cNvPr>
            <p:cNvCxnSpPr>
              <a:cxnSpLocks/>
            </p:cNvCxnSpPr>
            <p:nvPr/>
          </p:nvCxnSpPr>
          <p:spPr>
            <a:xfrm>
              <a:off x="7449516" y="3030474"/>
              <a:ext cx="1461631" cy="305024"/>
            </a:xfrm>
            <a:prstGeom prst="line">
              <a:avLst/>
            </a:prstGeom>
          </p:spPr>
          <p:style>
            <a:lnRef idx="3">
              <a:schemeClr val="accent5"/>
            </a:lnRef>
            <a:fillRef idx="0">
              <a:schemeClr val="accent5"/>
            </a:fillRef>
            <a:effectRef idx="2">
              <a:schemeClr val="accent5"/>
            </a:effectRef>
            <a:fontRef idx="minor">
              <a:schemeClr val="tx1"/>
            </a:fontRef>
          </p:style>
        </p:cxnSp>
        <p:cxnSp>
          <p:nvCxnSpPr>
            <p:cNvPr id="60" name="Straight Connector 59">
              <a:extLst>
                <a:ext uri="{FF2B5EF4-FFF2-40B4-BE49-F238E27FC236}">
                  <a16:creationId xmlns:a16="http://schemas.microsoft.com/office/drawing/2014/main" id="{5513A7EF-C5CA-0493-6DBF-70F99D137AB7}"/>
                </a:ext>
              </a:extLst>
            </p:cNvPr>
            <p:cNvCxnSpPr>
              <a:cxnSpLocks/>
            </p:cNvCxnSpPr>
            <p:nvPr/>
          </p:nvCxnSpPr>
          <p:spPr>
            <a:xfrm>
              <a:off x="6932087" y="3370332"/>
              <a:ext cx="1402163" cy="1201668"/>
            </a:xfrm>
            <a:prstGeom prst="line">
              <a:avLst/>
            </a:prstGeom>
          </p:spPr>
          <p:style>
            <a:lnRef idx="3">
              <a:schemeClr val="accent5"/>
            </a:lnRef>
            <a:fillRef idx="0">
              <a:schemeClr val="accent5"/>
            </a:fillRef>
            <a:effectRef idx="2">
              <a:schemeClr val="accent5"/>
            </a:effectRef>
            <a:fontRef idx="minor">
              <a:schemeClr val="tx1"/>
            </a:fontRef>
          </p:style>
        </p:cxnSp>
        <p:cxnSp>
          <p:nvCxnSpPr>
            <p:cNvPr id="62" name="Straight Connector 61">
              <a:extLst>
                <a:ext uri="{FF2B5EF4-FFF2-40B4-BE49-F238E27FC236}">
                  <a16:creationId xmlns:a16="http://schemas.microsoft.com/office/drawing/2014/main" id="{AC5FD76E-1985-5A56-033D-08BC983C75F8}"/>
                </a:ext>
              </a:extLst>
            </p:cNvPr>
            <p:cNvCxnSpPr>
              <a:cxnSpLocks/>
            </p:cNvCxnSpPr>
            <p:nvPr/>
          </p:nvCxnSpPr>
          <p:spPr>
            <a:xfrm>
              <a:off x="6104709" y="3518263"/>
              <a:ext cx="148045" cy="1480457"/>
            </a:xfrm>
            <a:prstGeom prst="line">
              <a:avLst/>
            </a:prstGeom>
          </p:spPr>
          <p:style>
            <a:lnRef idx="3">
              <a:schemeClr val="accent5"/>
            </a:lnRef>
            <a:fillRef idx="0">
              <a:schemeClr val="accent5"/>
            </a:fillRef>
            <a:effectRef idx="2">
              <a:schemeClr val="accent5"/>
            </a:effectRef>
            <a:fontRef idx="minor">
              <a:schemeClr val="tx1"/>
            </a:fontRef>
          </p:style>
        </p:cxnSp>
        <p:cxnSp>
          <p:nvCxnSpPr>
            <p:cNvPr id="64" name="Straight Connector 63">
              <a:extLst>
                <a:ext uri="{FF2B5EF4-FFF2-40B4-BE49-F238E27FC236}">
                  <a16:creationId xmlns:a16="http://schemas.microsoft.com/office/drawing/2014/main" id="{09947C1D-A9E3-9A3B-E767-3D09BA0CBD11}"/>
                </a:ext>
              </a:extLst>
            </p:cNvPr>
            <p:cNvCxnSpPr>
              <a:cxnSpLocks/>
            </p:cNvCxnSpPr>
            <p:nvPr/>
          </p:nvCxnSpPr>
          <p:spPr>
            <a:xfrm flipV="1">
              <a:off x="4094923" y="3371634"/>
              <a:ext cx="977053" cy="1375541"/>
            </a:xfrm>
            <a:prstGeom prst="line">
              <a:avLst/>
            </a:prstGeom>
          </p:spPr>
          <p:style>
            <a:lnRef idx="3">
              <a:schemeClr val="accent5"/>
            </a:lnRef>
            <a:fillRef idx="0">
              <a:schemeClr val="accent5"/>
            </a:fillRef>
            <a:effectRef idx="2">
              <a:schemeClr val="accent5"/>
            </a:effectRef>
            <a:fontRef idx="minor">
              <a:schemeClr val="tx1"/>
            </a:fontRef>
          </p:style>
        </p:cxnSp>
        <p:sp>
          <p:nvSpPr>
            <p:cNvPr id="3" name="TextBox 2">
              <a:extLst>
                <a:ext uri="{FF2B5EF4-FFF2-40B4-BE49-F238E27FC236}">
                  <a16:creationId xmlns:a16="http://schemas.microsoft.com/office/drawing/2014/main" id="{4C9256BC-534A-E9A8-BAB0-2B594AC37AA1}"/>
                </a:ext>
              </a:extLst>
            </p:cNvPr>
            <p:cNvSpPr txBox="1"/>
            <p:nvPr/>
          </p:nvSpPr>
          <p:spPr>
            <a:xfrm>
              <a:off x="3537904" y="5915992"/>
              <a:ext cx="5281653" cy="307777"/>
            </a:xfrm>
            <a:prstGeom prst="rect">
              <a:avLst/>
            </a:prstGeom>
            <a:noFill/>
          </p:spPr>
          <p:txBody>
            <a:bodyPr wrap="square">
              <a:spAutoFit/>
            </a:bodyPr>
            <a:lstStyle/>
            <a:p>
              <a:pPr algn="l"/>
              <a:r>
                <a:rPr lang="en-GB" sz="1400" i="1" dirty="0">
                  <a:solidFill>
                    <a:srgbClr val="0070C0"/>
                  </a:solidFill>
                  <a:effectLst/>
                  <a:cs typeface="Arial" panose="020B0604020202020204" pitchFamily="34" charset="0"/>
                </a:rPr>
                <a:t>Figure 2. Chronic inflammatory </a:t>
              </a:r>
              <a:r>
                <a:rPr lang="en-GB" sz="1400" i="1" dirty="0">
                  <a:solidFill>
                    <a:srgbClr val="0070C0"/>
                  </a:solidFill>
                  <a:cs typeface="Arial" panose="020B0604020202020204" pitchFamily="34" charset="0"/>
                </a:rPr>
                <a:t>dermal diseases </a:t>
              </a:r>
              <a:r>
                <a:rPr lang="en-GB" sz="1400" i="1" dirty="0">
                  <a:solidFill>
                    <a:srgbClr val="0070C0"/>
                  </a:solidFill>
                  <a:effectLst/>
                  <a:cs typeface="Arial" panose="020B0604020202020204" pitchFamily="34" charset="0"/>
                </a:rPr>
                <a:t>affected by </a:t>
              </a:r>
              <a:r>
                <a:rPr lang="en-GB" sz="1400" i="1" dirty="0">
                  <a:solidFill>
                    <a:srgbClr val="0070C0"/>
                  </a:solidFill>
                  <a:cs typeface="Arial" panose="020B0604020202020204" pitchFamily="34" charset="0"/>
                </a:rPr>
                <a:t>climate</a:t>
              </a:r>
              <a:r>
                <a:rPr lang="en-GB" sz="1400" i="1" dirty="0">
                  <a:solidFill>
                    <a:srgbClr val="0070C0"/>
                  </a:solidFill>
                  <a:effectLst/>
                  <a:cs typeface="Arial" panose="020B0604020202020204" pitchFamily="34" charset="0"/>
                </a:rPr>
                <a:t> </a:t>
              </a:r>
            </a:p>
          </p:txBody>
        </p:sp>
        <p:sp>
          <p:nvSpPr>
            <p:cNvPr id="6" name="TextBox 5">
              <a:extLst>
                <a:ext uri="{FF2B5EF4-FFF2-40B4-BE49-F238E27FC236}">
                  <a16:creationId xmlns:a16="http://schemas.microsoft.com/office/drawing/2014/main" id="{42A3936E-9430-1B41-44A9-CB3497565D36}"/>
                </a:ext>
              </a:extLst>
            </p:cNvPr>
            <p:cNvSpPr txBox="1"/>
            <p:nvPr/>
          </p:nvSpPr>
          <p:spPr>
            <a:xfrm>
              <a:off x="1859426" y="2622323"/>
              <a:ext cx="792268" cy="307777"/>
            </a:xfrm>
            <a:prstGeom prst="rect">
              <a:avLst/>
            </a:prstGeom>
            <a:noFill/>
          </p:spPr>
          <p:txBody>
            <a:bodyPr wrap="none" rtlCol="0">
              <a:spAutoFit/>
            </a:bodyPr>
            <a:lstStyle/>
            <a:p>
              <a:r>
                <a:rPr lang="en-GB" sz="1400" b="1" dirty="0">
                  <a:solidFill>
                    <a:srgbClr val="FF0000"/>
                  </a:solidFill>
                </a:rPr>
                <a:t>Rosacea</a:t>
              </a:r>
              <a:endParaRPr lang="en-IE" sz="1400" b="1" dirty="0">
                <a:solidFill>
                  <a:srgbClr val="FF0000"/>
                </a:solidFill>
              </a:endParaRPr>
            </a:p>
          </p:txBody>
        </p:sp>
        <p:cxnSp>
          <p:nvCxnSpPr>
            <p:cNvPr id="7" name="Straight Connector 6">
              <a:extLst>
                <a:ext uri="{FF2B5EF4-FFF2-40B4-BE49-F238E27FC236}">
                  <a16:creationId xmlns:a16="http://schemas.microsoft.com/office/drawing/2014/main" id="{8EEFF3A0-CE1F-B56D-6254-2691DBC2E79E}"/>
                </a:ext>
              </a:extLst>
            </p:cNvPr>
            <p:cNvCxnSpPr>
              <a:cxnSpLocks/>
              <a:stCxn id="6" idx="3"/>
            </p:cNvCxnSpPr>
            <p:nvPr/>
          </p:nvCxnSpPr>
          <p:spPr>
            <a:xfrm>
              <a:off x="2651694" y="2776212"/>
              <a:ext cx="1867621" cy="71347"/>
            </a:xfrm>
            <a:prstGeom prst="line">
              <a:avLst/>
            </a:prstGeom>
          </p:spPr>
          <p:style>
            <a:lnRef idx="3">
              <a:schemeClr val="accent5"/>
            </a:lnRef>
            <a:fillRef idx="0">
              <a:schemeClr val="accent5"/>
            </a:fillRef>
            <a:effectRef idx="2">
              <a:schemeClr val="accent5"/>
            </a:effectRef>
            <a:fontRef idx="minor">
              <a:schemeClr val="tx1"/>
            </a:fontRef>
          </p:style>
        </p:cxnSp>
      </p:grpSp>
    </p:spTree>
    <p:extLst>
      <p:ext uri="{BB962C8B-B14F-4D97-AF65-F5344CB8AC3E}">
        <p14:creationId xmlns:p14="http://schemas.microsoft.com/office/powerpoint/2010/main" val="27474723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Group 66">
            <a:extLst>
              <a:ext uri="{FF2B5EF4-FFF2-40B4-BE49-F238E27FC236}">
                <a16:creationId xmlns:a16="http://schemas.microsoft.com/office/drawing/2014/main" id="{31FB927E-6053-AF3B-DC09-C53FE7B7100E}"/>
              </a:ext>
            </a:extLst>
          </p:cNvPr>
          <p:cNvGrpSpPr/>
          <p:nvPr/>
        </p:nvGrpSpPr>
        <p:grpSpPr>
          <a:xfrm>
            <a:off x="1245679" y="606389"/>
            <a:ext cx="10140678" cy="5606893"/>
            <a:chOff x="1245679" y="606389"/>
            <a:chExt cx="10140678" cy="5606893"/>
          </a:xfrm>
        </p:grpSpPr>
        <p:sp>
          <p:nvSpPr>
            <p:cNvPr id="2" name="Oval 1">
              <a:extLst>
                <a:ext uri="{FF2B5EF4-FFF2-40B4-BE49-F238E27FC236}">
                  <a16:creationId xmlns:a16="http://schemas.microsoft.com/office/drawing/2014/main" id="{2DC72FDA-A8F3-FDDC-A295-6CD45A41A086}"/>
                </a:ext>
              </a:extLst>
            </p:cNvPr>
            <p:cNvSpPr/>
            <p:nvPr/>
          </p:nvSpPr>
          <p:spPr>
            <a:xfrm>
              <a:off x="4511040" y="2342606"/>
              <a:ext cx="2960914" cy="1164771"/>
            </a:xfrm>
            <a:prstGeom prst="ellipse">
              <a:avLst/>
            </a:prstGeom>
            <a:solidFill>
              <a:schemeClr val="accent2">
                <a:lumMod val="20000"/>
                <a:lumOff val="80000"/>
              </a:schemeClr>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00B050"/>
                  </a:solidFill>
                </a:rPr>
                <a:t>Infectious skin diseases affected by climate</a:t>
              </a:r>
              <a:endParaRPr lang="en-IE" b="1" dirty="0">
                <a:solidFill>
                  <a:srgbClr val="00B050"/>
                </a:solidFill>
              </a:endParaRPr>
            </a:p>
          </p:txBody>
        </p:sp>
        <p:sp>
          <p:nvSpPr>
            <p:cNvPr id="4" name="TextBox 3">
              <a:extLst>
                <a:ext uri="{FF2B5EF4-FFF2-40B4-BE49-F238E27FC236}">
                  <a16:creationId xmlns:a16="http://schemas.microsoft.com/office/drawing/2014/main" id="{B79F3D89-53A6-102C-2F64-FE099017E481}"/>
                </a:ext>
              </a:extLst>
            </p:cNvPr>
            <p:cNvSpPr txBox="1"/>
            <p:nvPr/>
          </p:nvSpPr>
          <p:spPr>
            <a:xfrm>
              <a:off x="1996847" y="4096443"/>
              <a:ext cx="798617" cy="307777"/>
            </a:xfrm>
            <a:prstGeom prst="rect">
              <a:avLst/>
            </a:prstGeom>
            <a:noFill/>
          </p:spPr>
          <p:txBody>
            <a:bodyPr wrap="none" rtlCol="0">
              <a:spAutoFit/>
            </a:bodyPr>
            <a:lstStyle/>
            <a:p>
              <a:r>
                <a:rPr lang="en-GB" sz="1400" b="1" dirty="0">
                  <a:solidFill>
                    <a:srgbClr val="FF0000"/>
                  </a:solidFill>
                </a:rPr>
                <a:t>Shingles</a:t>
              </a:r>
              <a:endParaRPr lang="en-IE" sz="1400" b="1" dirty="0">
                <a:solidFill>
                  <a:srgbClr val="FF0000"/>
                </a:solidFill>
              </a:endParaRPr>
            </a:p>
          </p:txBody>
        </p:sp>
        <p:sp>
          <p:nvSpPr>
            <p:cNvPr id="5" name="TextBox 4">
              <a:extLst>
                <a:ext uri="{FF2B5EF4-FFF2-40B4-BE49-F238E27FC236}">
                  <a16:creationId xmlns:a16="http://schemas.microsoft.com/office/drawing/2014/main" id="{87025567-F8EE-F813-D5D3-309C53B972BE}"/>
                </a:ext>
              </a:extLst>
            </p:cNvPr>
            <p:cNvSpPr txBox="1"/>
            <p:nvPr/>
          </p:nvSpPr>
          <p:spPr>
            <a:xfrm>
              <a:off x="3843897" y="883983"/>
              <a:ext cx="1033745" cy="307777"/>
            </a:xfrm>
            <a:prstGeom prst="rect">
              <a:avLst/>
            </a:prstGeom>
            <a:noFill/>
          </p:spPr>
          <p:txBody>
            <a:bodyPr wrap="none" rtlCol="0">
              <a:spAutoFit/>
            </a:bodyPr>
            <a:lstStyle/>
            <a:p>
              <a:r>
                <a:rPr lang="en-GB" sz="1400" b="1" dirty="0">
                  <a:solidFill>
                    <a:srgbClr val="FF0000"/>
                  </a:solidFill>
                </a:rPr>
                <a:t>Chickenpox</a:t>
              </a:r>
              <a:endParaRPr lang="en-IE" sz="1400" b="1" dirty="0">
                <a:solidFill>
                  <a:srgbClr val="FF0000"/>
                </a:solidFill>
              </a:endParaRPr>
            </a:p>
          </p:txBody>
        </p:sp>
        <p:sp>
          <p:nvSpPr>
            <p:cNvPr id="14" name="TextBox 13">
              <a:extLst>
                <a:ext uri="{FF2B5EF4-FFF2-40B4-BE49-F238E27FC236}">
                  <a16:creationId xmlns:a16="http://schemas.microsoft.com/office/drawing/2014/main" id="{252C0EE2-0AE8-D006-D271-7630FEEFA488}"/>
                </a:ext>
              </a:extLst>
            </p:cNvPr>
            <p:cNvSpPr txBox="1"/>
            <p:nvPr/>
          </p:nvSpPr>
          <p:spPr>
            <a:xfrm>
              <a:off x="6619983" y="810487"/>
              <a:ext cx="979692" cy="307777"/>
            </a:xfrm>
            <a:prstGeom prst="rect">
              <a:avLst/>
            </a:prstGeom>
            <a:noFill/>
          </p:spPr>
          <p:txBody>
            <a:bodyPr wrap="none" rtlCol="0">
              <a:spAutoFit/>
            </a:bodyPr>
            <a:lstStyle/>
            <a:p>
              <a:r>
                <a:rPr lang="en-GB" sz="1400" b="1" dirty="0">
                  <a:solidFill>
                    <a:srgbClr val="FF0000"/>
                  </a:solidFill>
                </a:rPr>
                <a:t>Diphtheria</a:t>
              </a:r>
              <a:endParaRPr lang="en-IE" sz="1400" b="1" dirty="0">
                <a:solidFill>
                  <a:srgbClr val="FF0000"/>
                </a:solidFill>
              </a:endParaRPr>
            </a:p>
          </p:txBody>
        </p:sp>
        <p:sp>
          <p:nvSpPr>
            <p:cNvPr id="15" name="TextBox 14">
              <a:extLst>
                <a:ext uri="{FF2B5EF4-FFF2-40B4-BE49-F238E27FC236}">
                  <a16:creationId xmlns:a16="http://schemas.microsoft.com/office/drawing/2014/main" id="{65582449-DE2A-9E0C-318B-1D0323FB40D4}"/>
                </a:ext>
              </a:extLst>
            </p:cNvPr>
            <p:cNvSpPr txBox="1"/>
            <p:nvPr/>
          </p:nvSpPr>
          <p:spPr>
            <a:xfrm>
              <a:off x="8360357" y="927790"/>
              <a:ext cx="1323183" cy="307777"/>
            </a:xfrm>
            <a:prstGeom prst="rect">
              <a:avLst/>
            </a:prstGeom>
            <a:noFill/>
          </p:spPr>
          <p:txBody>
            <a:bodyPr wrap="none" rtlCol="0">
              <a:spAutoFit/>
            </a:bodyPr>
            <a:lstStyle/>
            <a:p>
              <a:r>
                <a:rPr lang="en-GB" sz="1400" b="1" dirty="0">
                  <a:solidFill>
                    <a:srgbClr val="FF0000"/>
                  </a:solidFill>
                </a:rPr>
                <a:t>Herpes simplex</a:t>
              </a:r>
              <a:endParaRPr lang="en-IE" sz="1400" b="1" dirty="0">
                <a:solidFill>
                  <a:srgbClr val="FF0000"/>
                </a:solidFill>
              </a:endParaRPr>
            </a:p>
          </p:txBody>
        </p:sp>
        <p:sp>
          <p:nvSpPr>
            <p:cNvPr id="16" name="TextBox 15">
              <a:extLst>
                <a:ext uri="{FF2B5EF4-FFF2-40B4-BE49-F238E27FC236}">
                  <a16:creationId xmlns:a16="http://schemas.microsoft.com/office/drawing/2014/main" id="{57C13DA9-80B9-AB4D-1630-6976B53BD712}"/>
                </a:ext>
              </a:extLst>
            </p:cNvPr>
            <p:cNvSpPr txBox="1"/>
            <p:nvPr/>
          </p:nvSpPr>
          <p:spPr>
            <a:xfrm>
              <a:off x="2379357" y="1127192"/>
              <a:ext cx="986680" cy="307777"/>
            </a:xfrm>
            <a:prstGeom prst="rect">
              <a:avLst/>
            </a:prstGeom>
            <a:noFill/>
          </p:spPr>
          <p:txBody>
            <a:bodyPr wrap="none" rtlCol="0">
              <a:spAutoFit/>
            </a:bodyPr>
            <a:lstStyle/>
            <a:p>
              <a:r>
                <a:rPr lang="en-GB" sz="1400" b="1" dirty="0">
                  <a:solidFill>
                    <a:srgbClr val="FF0000"/>
                  </a:solidFill>
                </a:rPr>
                <a:t>Viral warts</a:t>
              </a:r>
              <a:endParaRPr lang="en-IE" sz="1400" b="1" dirty="0">
                <a:solidFill>
                  <a:srgbClr val="FF0000"/>
                </a:solidFill>
              </a:endParaRPr>
            </a:p>
          </p:txBody>
        </p:sp>
        <p:sp>
          <p:nvSpPr>
            <p:cNvPr id="17" name="TextBox 16">
              <a:extLst>
                <a:ext uri="{FF2B5EF4-FFF2-40B4-BE49-F238E27FC236}">
                  <a16:creationId xmlns:a16="http://schemas.microsoft.com/office/drawing/2014/main" id="{AAC6C9BA-5E1F-38F2-B72F-9FFFDDE28FCE}"/>
                </a:ext>
              </a:extLst>
            </p:cNvPr>
            <p:cNvSpPr txBox="1"/>
            <p:nvPr/>
          </p:nvSpPr>
          <p:spPr>
            <a:xfrm>
              <a:off x="9372129" y="1779828"/>
              <a:ext cx="989373" cy="307777"/>
            </a:xfrm>
            <a:prstGeom prst="rect">
              <a:avLst/>
            </a:prstGeom>
            <a:noFill/>
          </p:spPr>
          <p:txBody>
            <a:bodyPr wrap="none" rtlCol="0">
              <a:spAutoFit/>
            </a:bodyPr>
            <a:lstStyle/>
            <a:p>
              <a:r>
                <a:rPr lang="en-GB" sz="1400" b="1" dirty="0" err="1">
                  <a:solidFill>
                    <a:srgbClr val="FF0000"/>
                  </a:solidFill>
                </a:rPr>
                <a:t>Gonorrhea</a:t>
              </a:r>
              <a:endParaRPr lang="en-IE" sz="1400" b="1" dirty="0">
                <a:solidFill>
                  <a:srgbClr val="FF0000"/>
                </a:solidFill>
              </a:endParaRPr>
            </a:p>
          </p:txBody>
        </p:sp>
        <p:sp>
          <p:nvSpPr>
            <p:cNvPr id="18" name="TextBox 17">
              <a:extLst>
                <a:ext uri="{FF2B5EF4-FFF2-40B4-BE49-F238E27FC236}">
                  <a16:creationId xmlns:a16="http://schemas.microsoft.com/office/drawing/2014/main" id="{3CB21A94-1A12-AE06-21C1-149C8D173A57}"/>
                </a:ext>
              </a:extLst>
            </p:cNvPr>
            <p:cNvSpPr txBox="1"/>
            <p:nvPr/>
          </p:nvSpPr>
          <p:spPr>
            <a:xfrm>
              <a:off x="9518025" y="2688109"/>
              <a:ext cx="1868332" cy="523220"/>
            </a:xfrm>
            <a:prstGeom prst="rect">
              <a:avLst/>
            </a:prstGeom>
            <a:noFill/>
          </p:spPr>
          <p:txBody>
            <a:bodyPr wrap="none" rtlCol="0">
              <a:spAutoFit/>
            </a:bodyPr>
            <a:lstStyle/>
            <a:p>
              <a:pPr algn="ctr"/>
              <a:r>
                <a:rPr lang="en-GB" sz="1400" b="1" dirty="0">
                  <a:solidFill>
                    <a:srgbClr val="FF0000"/>
                  </a:solidFill>
                </a:rPr>
                <a:t>Hand-foot-and-mouth </a:t>
              </a:r>
            </a:p>
            <a:p>
              <a:pPr algn="ctr"/>
              <a:r>
                <a:rPr lang="en-GB" sz="1400" b="1" dirty="0">
                  <a:solidFill>
                    <a:srgbClr val="FF0000"/>
                  </a:solidFill>
                </a:rPr>
                <a:t>disease</a:t>
              </a:r>
              <a:endParaRPr lang="en-IE" sz="1400" b="1" dirty="0">
                <a:solidFill>
                  <a:srgbClr val="FF0000"/>
                </a:solidFill>
              </a:endParaRPr>
            </a:p>
          </p:txBody>
        </p:sp>
        <p:sp>
          <p:nvSpPr>
            <p:cNvPr id="19" name="TextBox 18">
              <a:extLst>
                <a:ext uri="{FF2B5EF4-FFF2-40B4-BE49-F238E27FC236}">
                  <a16:creationId xmlns:a16="http://schemas.microsoft.com/office/drawing/2014/main" id="{21467A81-3762-B2CE-52DE-CAC0C1699B06}"/>
                </a:ext>
              </a:extLst>
            </p:cNvPr>
            <p:cNvSpPr txBox="1"/>
            <p:nvPr/>
          </p:nvSpPr>
          <p:spPr>
            <a:xfrm>
              <a:off x="8669572" y="3923211"/>
              <a:ext cx="850169" cy="307777"/>
            </a:xfrm>
            <a:prstGeom prst="rect">
              <a:avLst/>
            </a:prstGeom>
            <a:noFill/>
          </p:spPr>
          <p:txBody>
            <a:bodyPr wrap="none" rtlCol="0">
              <a:spAutoFit/>
            </a:bodyPr>
            <a:lstStyle/>
            <a:p>
              <a:r>
                <a:rPr lang="en-GB" sz="1400" b="1" dirty="0">
                  <a:solidFill>
                    <a:srgbClr val="FF0000"/>
                  </a:solidFill>
                </a:rPr>
                <a:t>Impetigo</a:t>
              </a:r>
              <a:endParaRPr lang="en-IE" sz="1400" b="1" dirty="0">
                <a:solidFill>
                  <a:srgbClr val="FF0000"/>
                </a:solidFill>
              </a:endParaRPr>
            </a:p>
          </p:txBody>
        </p:sp>
        <p:sp>
          <p:nvSpPr>
            <p:cNvPr id="20" name="TextBox 19">
              <a:extLst>
                <a:ext uri="{FF2B5EF4-FFF2-40B4-BE49-F238E27FC236}">
                  <a16:creationId xmlns:a16="http://schemas.microsoft.com/office/drawing/2014/main" id="{7C6E7ABE-0ED0-359C-1A41-BFB0A7C90AEA}"/>
                </a:ext>
              </a:extLst>
            </p:cNvPr>
            <p:cNvSpPr txBox="1"/>
            <p:nvPr/>
          </p:nvSpPr>
          <p:spPr>
            <a:xfrm>
              <a:off x="5461832" y="5063682"/>
              <a:ext cx="1059329" cy="307777"/>
            </a:xfrm>
            <a:prstGeom prst="rect">
              <a:avLst/>
            </a:prstGeom>
            <a:noFill/>
          </p:spPr>
          <p:txBody>
            <a:bodyPr wrap="none" rtlCol="0">
              <a:spAutoFit/>
            </a:bodyPr>
            <a:lstStyle/>
            <a:p>
              <a:r>
                <a:rPr lang="en-GB" sz="1400" b="1" dirty="0">
                  <a:solidFill>
                    <a:srgbClr val="FF0000"/>
                  </a:solidFill>
                </a:rPr>
                <a:t>Monkeypox</a:t>
              </a:r>
              <a:endParaRPr lang="en-IE" sz="1400" b="1" dirty="0">
                <a:solidFill>
                  <a:srgbClr val="FF0000"/>
                </a:solidFill>
              </a:endParaRPr>
            </a:p>
          </p:txBody>
        </p:sp>
        <p:sp>
          <p:nvSpPr>
            <p:cNvPr id="21" name="TextBox 20">
              <a:extLst>
                <a:ext uri="{FF2B5EF4-FFF2-40B4-BE49-F238E27FC236}">
                  <a16:creationId xmlns:a16="http://schemas.microsoft.com/office/drawing/2014/main" id="{4D412927-E0C5-727E-CA43-AEAD04A05F93}"/>
                </a:ext>
              </a:extLst>
            </p:cNvPr>
            <p:cNvSpPr txBox="1"/>
            <p:nvPr/>
          </p:nvSpPr>
          <p:spPr>
            <a:xfrm>
              <a:off x="8119431" y="4683525"/>
              <a:ext cx="833370" cy="307777"/>
            </a:xfrm>
            <a:prstGeom prst="rect">
              <a:avLst/>
            </a:prstGeom>
            <a:noFill/>
          </p:spPr>
          <p:txBody>
            <a:bodyPr wrap="none" rtlCol="0">
              <a:spAutoFit/>
            </a:bodyPr>
            <a:lstStyle/>
            <a:p>
              <a:r>
                <a:rPr lang="en-GB" sz="1400" b="1" dirty="0">
                  <a:solidFill>
                    <a:srgbClr val="FF0000"/>
                  </a:solidFill>
                </a:rPr>
                <a:t>Marburg</a:t>
              </a:r>
              <a:endParaRPr lang="en-IE" sz="1400" b="1" dirty="0">
                <a:solidFill>
                  <a:srgbClr val="FF0000"/>
                </a:solidFill>
              </a:endParaRPr>
            </a:p>
          </p:txBody>
        </p:sp>
        <p:sp>
          <p:nvSpPr>
            <p:cNvPr id="22" name="TextBox 21">
              <a:extLst>
                <a:ext uri="{FF2B5EF4-FFF2-40B4-BE49-F238E27FC236}">
                  <a16:creationId xmlns:a16="http://schemas.microsoft.com/office/drawing/2014/main" id="{EE9A5003-2953-0C1E-1FCC-9BE113F25B09}"/>
                </a:ext>
              </a:extLst>
            </p:cNvPr>
            <p:cNvSpPr txBox="1"/>
            <p:nvPr/>
          </p:nvSpPr>
          <p:spPr>
            <a:xfrm>
              <a:off x="6854931" y="4958093"/>
              <a:ext cx="798617" cy="307777"/>
            </a:xfrm>
            <a:prstGeom prst="rect">
              <a:avLst/>
            </a:prstGeom>
            <a:noFill/>
          </p:spPr>
          <p:txBody>
            <a:bodyPr wrap="none" rtlCol="0">
              <a:spAutoFit/>
            </a:bodyPr>
            <a:lstStyle/>
            <a:p>
              <a:r>
                <a:rPr lang="en-GB" sz="1400" b="1" dirty="0">
                  <a:solidFill>
                    <a:srgbClr val="FF0000"/>
                  </a:solidFill>
                </a:rPr>
                <a:t>Measles</a:t>
              </a:r>
              <a:endParaRPr lang="en-IE" sz="1400" b="1" dirty="0">
                <a:solidFill>
                  <a:srgbClr val="FF0000"/>
                </a:solidFill>
              </a:endParaRPr>
            </a:p>
          </p:txBody>
        </p:sp>
        <p:cxnSp>
          <p:nvCxnSpPr>
            <p:cNvPr id="27" name="Straight Connector 26">
              <a:extLst>
                <a:ext uri="{FF2B5EF4-FFF2-40B4-BE49-F238E27FC236}">
                  <a16:creationId xmlns:a16="http://schemas.microsoft.com/office/drawing/2014/main" id="{FEF9BBED-01B2-F462-8FE0-8B5ADA74D703}"/>
                </a:ext>
              </a:extLst>
            </p:cNvPr>
            <p:cNvCxnSpPr>
              <a:cxnSpLocks/>
              <a:stCxn id="42" idx="3"/>
            </p:cNvCxnSpPr>
            <p:nvPr/>
          </p:nvCxnSpPr>
          <p:spPr>
            <a:xfrm flipV="1">
              <a:off x="2322569" y="3069968"/>
              <a:ext cx="2226233" cy="463341"/>
            </a:xfrm>
            <a:prstGeom prst="line">
              <a:avLst/>
            </a:prstGeom>
          </p:spPr>
          <p:style>
            <a:lnRef idx="3">
              <a:schemeClr val="accent5"/>
            </a:lnRef>
            <a:fillRef idx="0">
              <a:schemeClr val="accent5"/>
            </a:fillRef>
            <a:effectRef idx="2">
              <a:schemeClr val="accent5"/>
            </a:effectRef>
            <a:fontRef idx="minor">
              <a:schemeClr val="tx1"/>
            </a:fontRef>
          </p:style>
        </p:cxnSp>
        <p:cxnSp>
          <p:nvCxnSpPr>
            <p:cNvPr id="28" name="Straight Connector 27">
              <a:extLst>
                <a:ext uri="{FF2B5EF4-FFF2-40B4-BE49-F238E27FC236}">
                  <a16:creationId xmlns:a16="http://schemas.microsoft.com/office/drawing/2014/main" id="{0373CFBD-0470-73CF-9199-3376176E8000}"/>
                </a:ext>
              </a:extLst>
            </p:cNvPr>
            <p:cNvCxnSpPr>
              <a:cxnSpLocks/>
            </p:cNvCxnSpPr>
            <p:nvPr/>
          </p:nvCxnSpPr>
          <p:spPr>
            <a:xfrm>
              <a:off x="4683114" y="1165454"/>
              <a:ext cx="577533" cy="1250648"/>
            </a:xfrm>
            <a:prstGeom prst="line">
              <a:avLst/>
            </a:prstGeom>
          </p:spPr>
          <p:style>
            <a:lnRef idx="3">
              <a:schemeClr val="accent5"/>
            </a:lnRef>
            <a:fillRef idx="0">
              <a:schemeClr val="accent5"/>
            </a:fillRef>
            <a:effectRef idx="2">
              <a:schemeClr val="accent5"/>
            </a:effectRef>
            <a:fontRef idx="minor">
              <a:schemeClr val="tx1"/>
            </a:fontRef>
          </p:style>
        </p:cxnSp>
        <p:cxnSp>
          <p:nvCxnSpPr>
            <p:cNvPr id="31" name="Straight Connector 30">
              <a:extLst>
                <a:ext uri="{FF2B5EF4-FFF2-40B4-BE49-F238E27FC236}">
                  <a16:creationId xmlns:a16="http://schemas.microsoft.com/office/drawing/2014/main" id="{7CD780F5-96E0-2675-0D92-944C6E8BFBEF}"/>
                </a:ext>
              </a:extLst>
            </p:cNvPr>
            <p:cNvCxnSpPr>
              <a:cxnSpLocks/>
              <a:stCxn id="48" idx="0"/>
            </p:cNvCxnSpPr>
            <p:nvPr/>
          </p:nvCxnSpPr>
          <p:spPr>
            <a:xfrm flipV="1">
              <a:off x="4745791" y="3507101"/>
              <a:ext cx="865648" cy="1532210"/>
            </a:xfrm>
            <a:prstGeom prst="line">
              <a:avLst/>
            </a:prstGeom>
          </p:spPr>
          <p:style>
            <a:lnRef idx="3">
              <a:schemeClr val="accent5"/>
            </a:lnRef>
            <a:fillRef idx="0">
              <a:schemeClr val="accent5"/>
            </a:fillRef>
            <a:effectRef idx="2">
              <a:schemeClr val="accent5"/>
            </a:effectRef>
            <a:fontRef idx="minor">
              <a:schemeClr val="tx1"/>
            </a:fontRef>
          </p:style>
        </p:cxnSp>
        <p:cxnSp>
          <p:nvCxnSpPr>
            <p:cNvPr id="34" name="Straight Connector 33">
              <a:extLst>
                <a:ext uri="{FF2B5EF4-FFF2-40B4-BE49-F238E27FC236}">
                  <a16:creationId xmlns:a16="http://schemas.microsoft.com/office/drawing/2014/main" id="{718104B3-4E20-A7A2-A876-F8339AA9CE3C}"/>
                </a:ext>
              </a:extLst>
            </p:cNvPr>
            <p:cNvCxnSpPr>
              <a:cxnSpLocks/>
            </p:cNvCxnSpPr>
            <p:nvPr/>
          </p:nvCxnSpPr>
          <p:spPr>
            <a:xfrm flipH="1">
              <a:off x="6440830" y="1113658"/>
              <a:ext cx="395763" cy="1274326"/>
            </a:xfrm>
            <a:prstGeom prst="line">
              <a:avLst/>
            </a:prstGeom>
          </p:spPr>
          <p:style>
            <a:lnRef idx="3">
              <a:schemeClr val="accent5"/>
            </a:lnRef>
            <a:fillRef idx="0">
              <a:schemeClr val="accent5"/>
            </a:fillRef>
            <a:effectRef idx="2">
              <a:schemeClr val="accent5"/>
            </a:effectRef>
            <a:fontRef idx="minor">
              <a:schemeClr val="tx1"/>
            </a:fontRef>
          </p:style>
        </p:cxnSp>
        <p:cxnSp>
          <p:nvCxnSpPr>
            <p:cNvPr id="38" name="Straight Connector 37">
              <a:extLst>
                <a:ext uri="{FF2B5EF4-FFF2-40B4-BE49-F238E27FC236}">
                  <a16:creationId xmlns:a16="http://schemas.microsoft.com/office/drawing/2014/main" id="{762086AC-23B7-D0FC-1831-B9B16A581339}"/>
                </a:ext>
              </a:extLst>
            </p:cNvPr>
            <p:cNvCxnSpPr>
              <a:cxnSpLocks/>
            </p:cNvCxnSpPr>
            <p:nvPr/>
          </p:nvCxnSpPr>
          <p:spPr>
            <a:xfrm flipH="1" flipV="1">
              <a:off x="5901445" y="3502594"/>
              <a:ext cx="61737" cy="1565652"/>
            </a:xfrm>
            <a:prstGeom prst="line">
              <a:avLst/>
            </a:prstGeom>
          </p:spPr>
          <p:style>
            <a:lnRef idx="3">
              <a:schemeClr val="accent5"/>
            </a:lnRef>
            <a:fillRef idx="0">
              <a:schemeClr val="accent5"/>
            </a:fillRef>
            <a:effectRef idx="2">
              <a:schemeClr val="accent5"/>
            </a:effectRef>
            <a:fontRef idx="minor">
              <a:schemeClr val="tx1"/>
            </a:fontRef>
          </p:style>
        </p:cxnSp>
        <p:cxnSp>
          <p:nvCxnSpPr>
            <p:cNvPr id="40" name="Straight Connector 39">
              <a:extLst>
                <a:ext uri="{FF2B5EF4-FFF2-40B4-BE49-F238E27FC236}">
                  <a16:creationId xmlns:a16="http://schemas.microsoft.com/office/drawing/2014/main" id="{BB3C7A1A-38BE-4DE1-F87D-CEF20AE0C464}"/>
                </a:ext>
              </a:extLst>
            </p:cNvPr>
            <p:cNvCxnSpPr>
              <a:cxnSpLocks/>
            </p:cNvCxnSpPr>
            <p:nvPr/>
          </p:nvCxnSpPr>
          <p:spPr>
            <a:xfrm flipH="1" flipV="1">
              <a:off x="6377897" y="3496969"/>
              <a:ext cx="690551" cy="1437043"/>
            </a:xfrm>
            <a:prstGeom prst="line">
              <a:avLst/>
            </a:prstGeom>
          </p:spPr>
          <p:style>
            <a:lnRef idx="3">
              <a:schemeClr val="accent5"/>
            </a:lnRef>
            <a:fillRef idx="0">
              <a:schemeClr val="accent5"/>
            </a:fillRef>
            <a:effectRef idx="2">
              <a:schemeClr val="accent5"/>
            </a:effectRef>
            <a:fontRef idx="minor">
              <a:schemeClr val="tx1"/>
            </a:fontRef>
          </p:style>
        </p:cxnSp>
        <p:cxnSp>
          <p:nvCxnSpPr>
            <p:cNvPr id="50" name="Straight Connector 49">
              <a:extLst>
                <a:ext uri="{FF2B5EF4-FFF2-40B4-BE49-F238E27FC236}">
                  <a16:creationId xmlns:a16="http://schemas.microsoft.com/office/drawing/2014/main" id="{30D52399-1782-24BE-E312-8E7CA89A9985}"/>
                </a:ext>
              </a:extLst>
            </p:cNvPr>
            <p:cNvCxnSpPr>
              <a:cxnSpLocks/>
            </p:cNvCxnSpPr>
            <p:nvPr/>
          </p:nvCxnSpPr>
          <p:spPr>
            <a:xfrm flipV="1">
              <a:off x="7068448" y="1210232"/>
              <a:ext cx="1467668" cy="1309012"/>
            </a:xfrm>
            <a:prstGeom prst="line">
              <a:avLst/>
            </a:prstGeom>
          </p:spPr>
          <p:style>
            <a:lnRef idx="3">
              <a:schemeClr val="accent5"/>
            </a:lnRef>
            <a:fillRef idx="0">
              <a:schemeClr val="accent5"/>
            </a:fillRef>
            <a:effectRef idx="2">
              <a:schemeClr val="accent5"/>
            </a:effectRef>
            <a:fontRef idx="minor">
              <a:schemeClr val="tx1"/>
            </a:fontRef>
          </p:style>
        </p:cxnSp>
        <p:cxnSp>
          <p:nvCxnSpPr>
            <p:cNvPr id="54" name="Straight Connector 53">
              <a:extLst>
                <a:ext uri="{FF2B5EF4-FFF2-40B4-BE49-F238E27FC236}">
                  <a16:creationId xmlns:a16="http://schemas.microsoft.com/office/drawing/2014/main" id="{6451CB6E-DEB2-D672-A873-5B9F360F1944}"/>
                </a:ext>
              </a:extLst>
            </p:cNvPr>
            <p:cNvCxnSpPr>
              <a:cxnSpLocks/>
              <a:stCxn id="2" idx="6"/>
              <a:endCxn id="18" idx="1"/>
            </p:cNvCxnSpPr>
            <p:nvPr/>
          </p:nvCxnSpPr>
          <p:spPr>
            <a:xfrm>
              <a:off x="7471954" y="2924992"/>
              <a:ext cx="2046071" cy="24727"/>
            </a:xfrm>
            <a:prstGeom prst="line">
              <a:avLst/>
            </a:prstGeom>
          </p:spPr>
          <p:style>
            <a:lnRef idx="3">
              <a:schemeClr val="accent5"/>
            </a:lnRef>
            <a:fillRef idx="0">
              <a:schemeClr val="accent5"/>
            </a:fillRef>
            <a:effectRef idx="2">
              <a:schemeClr val="accent5"/>
            </a:effectRef>
            <a:fontRef idx="minor">
              <a:schemeClr val="tx1"/>
            </a:fontRef>
          </p:style>
        </p:cxnSp>
        <p:cxnSp>
          <p:nvCxnSpPr>
            <p:cNvPr id="60" name="Straight Connector 59">
              <a:extLst>
                <a:ext uri="{FF2B5EF4-FFF2-40B4-BE49-F238E27FC236}">
                  <a16:creationId xmlns:a16="http://schemas.microsoft.com/office/drawing/2014/main" id="{5513A7EF-C5CA-0493-6DBF-70F99D137AB7}"/>
                </a:ext>
              </a:extLst>
            </p:cNvPr>
            <p:cNvCxnSpPr>
              <a:cxnSpLocks/>
              <a:endCxn id="17" idx="1"/>
            </p:cNvCxnSpPr>
            <p:nvPr/>
          </p:nvCxnSpPr>
          <p:spPr>
            <a:xfrm flipV="1">
              <a:off x="7403992" y="1933717"/>
              <a:ext cx="1968137" cy="783014"/>
            </a:xfrm>
            <a:prstGeom prst="line">
              <a:avLst/>
            </a:prstGeom>
          </p:spPr>
          <p:style>
            <a:lnRef idx="3">
              <a:schemeClr val="accent5"/>
            </a:lnRef>
            <a:fillRef idx="0">
              <a:schemeClr val="accent5"/>
            </a:fillRef>
            <a:effectRef idx="2">
              <a:schemeClr val="accent5"/>
            </a:effectRef>
            <a:fontRef idx="minor">
              <a:schemeClr val="tx1"/>
            </a:fontRef>
          </p:style>
        </p:cxnSp>
        <p:cxnSp>
          <p:nvCxnSpPr>
            <p:cNvPr id="62" name="Straight Connector 61">
              <a:extLst>
                <a:ext uri="{FF2B5EF4-FFF2-40B4-BE49-F238E27FC236}">
                  <a16:creationId xmlns:a16="http://schemas.microsoft.com/office/drawing/2014/main" id="{AC5FD76E-1985-5A56-033D-08BC983C75F8}"/>
                </a:ext>
              </a:extLst>
            </p:cNvPr>
            <p:cNvCxnSpPr>
              <a:cxnSpLocks/>
              <a:endCxn id="19" idx="1"/>
            </p:cNvCxnSpPr>
            <p:nvPr/>
          </p:nvCxnSpPr>
          <p:spPr>
            <a:xfrm>
              <a:off x="7254240" y="3239589"/>
              <a:ext cx="1415332" cy="837511"/>
            </a:xfrm>
            <a:prstGeom prst="line">
              <a:avLst/>
            </a:prstGeom>
          </p:spPr>
          <p:style>
            <a:lnRef idx="3">
              <a:schemeClr val="accent5"/>
            </a:lnRef>
            <a:fillRef idx="0">
              <a:schemeClr val="accent5"/>
            </a:fillRef>
            <a:effectRef idx="2">
              <a:schemeClr val="accent5"/>
            </a:effectRef>
            <a:fontRef idx="minor">
              <a:schemeClr val="tx1"/>
            </a:fontRef>
          </p:style>
        </p:cxnSp>
        <p:cxnSp>
          <p:nvCxnSpPr>
            <p:cNvPr id="64" name="Straight Connector 63">
              <a:extLst>
                <a:ext uri="{FF2B5EF4-FFF2-40B4-BE49-F238E27FC236}">
                  <a16:creationId xmlns:a16="http://schemas.microsoft.com/office/drawing/2014/main" id="{09947C1D-A9E3-9A3B-E767-3D09BA0CBD11}"/>
                </a:ext>
              </a:extLst>
            </p:cNvPr>
            <p:cNvCxnSpPr>
              <a:cxnSpLocks/>
              <a:stCxn id="21" idx="1"/>
            </p:cNvCxnSpPr>
            <p:nvPr/>
          </p:nvCxnSpPr>
          <p:spPr>
            <a:xfrm flipH="1" flipV="1">
              <a:off x="6908971" y="3379420"/>
              <a:ext cx="1210460" cy="1457994"/>
            </a:xfrm>
            <a:prstGeom prst="line">
              <a:avLst/>
            </a:prstGeom>
          </p:spPr>
          <p:style>
            <a:lnRef idx="3">
              <a:schemeClr val="accent5"/>
            </a:lnRef>
            <a:fillRef idx="0">
              <a:schemeClr val="accent5"/>
            </a:fillRef>
            <a:effectRef idx="2">
              <a:schemeClr val="accent5"/>
            </a:effectRef>
            <a:fontRef idx="minor">
              <a:schemeClr val="tx1"/>
            </a:fontRef>
          </p:style>
        </p:cxnSp>
        <p:sp>
          <p:nvSpPr>
            <p:cNvPr id="42" name="TextBox 41">
              <a:extLst>
                <a:ext uri="{FF2B5EF4-FFF2-40B4-BE49-F238E27FC236}">
                  <a16:creationId xmlns:a16="http://schemas.microsoft.com/office/drawing/2014/main" id="{F47E151F-8015-2F1C-0B46-A0FD788CFE46}"/>
                </a:ext>
              </a:extLst>
            </p:cNvPr>
            <p:cNvSpPr txBox="1"/>
            <p:nvPr/>
          </p:nvSpPr>
          <p:spPr>
            <a:xfrm>
              <a:off x="1587496" y="3379420"/>
              <a:ext cx="735073" cy="307777"/>
            </a:xfrm>
            <a:prstGeom prst="rect">
              <a:avLst/>
            </a:prstGeom>
            <a:noFill/>
          </p:spPr>
          <p:txBody>
            <a:bodyPr wrap="none" rtlCol="0">
              <a:spAutoFit/>
            </a:bodyPr>
            <a:lstStyle/>
            <a:p>
              <a:r>
                <a:rPr lang="en-GB" sz="1400" b="1" dirty="0">
                  <a:solidFill>
                    <a:srgbClr val="FF0000"/>
                  </a:solidFill>
                </a:rPr>
                <a:t>Scabies</a:t>
              </a:r>
              <a:endParaRPr lang="en-IE" sz="1400" b="1" dirty="0">
                <a:solidFill>
                  <a:srgbClr val="FF0000"/>
                </a:solidFill>
              </a:endParaRPr>
            </a:p>
          </p:txBody>
        </p:sp>
        <p:cxnSp>
          <p:nvCxnSpPr>
            <p:cNvPr id="43" name="Straight Connector 42">
              <a:extLst>
                <a:ext uri="{FF2B5EF4-FFF2-40B4-BE49-F238E27FC236}">
                  <a16:creationId xmlns:a16="http://schemas.microsoft.com/office/drawing/2014/main" id="{ADA54C2A-6024-DFC1-F146-C00E91FA9D8E}"/>
                </a:ext>
              </a:extLst>
            </p:cNvPr>
            <p:cNvCxnSpPr>
              <a:cxnSpLocks/>
              <a:stCxn id="44" idx="3"/>
              <a:endCxn id="2" idx="2"/>
            </p:cNvCxnSpPr>
            <p:nvPr/>
          </p:nvCxnSpPr>
          <p:spPr>
            <a:xfrm>
              <a:off x="1996847" y="2886044"/>
              <a:ext cx="2514193" cy="38948"/>
            </a:xfrm>
            <a:prstGeom prst="line">
              <a:avLst/>
            </a:prstGeom>
          </p:spPr>
          <p:style>
            <a:lnRef idx="3">
              <a:schemeClr val="accent5"/>
            </a:lnRef>
            <a:fillRef idx="0">
              <a:schemeClr val="accent5"/>
            </a:fillRef>
            <a:effectRef idx="2">
              <a:schemeClr val="accent5"/>
            </a:effectRef>
            <a:fontRef idx="minor">
              <a:schemeClr val="tx1"/>
            </a:fontRef>
          </p:style>
        </p:cxnSp>
        <p:sp>
          <p:nvSpPr>
            <p:cNvPr id="44" name="TextBox 43">
              <a:extLst>
                <a:ext uri="{FF2B5EF4-FFF2-40B4-BE49-F238E27FC236}">
                  <a16:creationId xmlns:a16="http://schemas.microsoft.com/office/drawing/2014/main" id="{FAC538A3-C949-595A-B37E-3C7F064357FF}"/>
                </a:ext>
              </a:extLst>
            </p:cNvPr>
            <p:cNvSpPr txBox="1"/>
            <p:nvPr/>
          </p:nvSpPr>
          <p:spPr>
            <a:xfrm>
              <a:off x="1245679" y="2732155"/>
              <a:ext cx="751168" cy="307777"/>
            </a:xfrm>
            <a:prstGeom prst="rect">
              <a:avLst/>
            </a:prstGeom>
            <a:noFill/>
          </p:spPr>
          <p:txBody>
            <a:bodyPr wrap="none" rtlCol="0">
              <a:spAutoFit/>
            </a:bodyPr>
            <a:lstStyle/>
            <a:p>
              <a:r>
                <a:rPr lang="en-GB" sz="1400" b="1" dirty="0">
                  <a:solidFill>
                    <a:srgbClr val="FF0000"/>
                  </a:solidFill>
                </a:rPr>
                <a:t>Syphilis</a:t>
              </a:r>
              <a:endParaRPr lang="en-IE" sz="1400" b="1" dirty="0">
                <a:solidFill>
                  <a:srgbClr val="FF0000"/>
                </a:solidFill>
              </a:endParaRPr>
            </a:p>
          </p:txBody>
        </p:sp>
        <p:cxnSp>
          <p:nvCxnSpPr>
            <p:cNvPr id="45" name="Straight Connector 44">
              <a:extLst>
                <a:ext uri="{FF2B5EF4-FFF2-40B4-BE49-F238E27FC236}">
                  <a16:creationId xmlns:a16="http://schemas.microsoft.com/office/drawing/2014/main" id="{F62D244F-8790-7E18-11FF-223FBC5774B4}"/>
                </a:ext>
              </a:extLst>
            </p:cNvPr>
            <p:cNvCxnSpPr>
              <a:cxnSpLocks/>
            </p:cNvCxnSpPr>
            <p:nvPr/>
          </p:nvCxnSpPr>
          <p:spPr>
            <a:xfrm>
              <a:off x="3335383" y="1445623"/>
              <a:ext cx="1595354" cy="1081683"/>
            </a:xfrm>
            <a:prstGeom prst="line">
              <a:avLst/>
            </a:prstGeom>
          </p:spPr>
          <p:style>
            <a:lnRef idx="3">
              <a:schemeClr val="accent5"/>
            </a:lnRef>
            <a:fillRef idx="0">
              <a:schemeClr val="accent5"/>
            </a:fillRef>
            <a:effectRef idx="2">
              <a:schemeClr val="accent5"/>
            </a:effectRef>
            <a:fontRef idx="minor">
              <a:schemeClr val="tx1"/>
            </a:fontRef>
          </p:style>
        </p:cxnSp>
        <p:sp>
          <p:nvSpPr>
            <p:cNvPr id="46" name="TextBox 45">
              <a:extLst>
                <a:ext uri="{FF2B5EF4-FFF2-40B4-BE49-F238E27FC236}">
                  <a16:creationId xmlns:a16="http://schemas.microsoft.com/office/drawing/2014/main" id="{AF38CC72-BD64-0830-2AF1-D9A0C8FEFDB9}"/>
                </a:ext>
              </a:extLst>
            </p:cNvPr>
            <p:cNvSpPr txBox="1"/>
            <p:nvPr/>
          </p:nvSpPr>
          <p:spPr>
            <a:xfrm>
              <a:off x="3294808" y="4571253"/>
              <a:ext cx="745717" cy="307777"/>
            </a:xfrm>
            <a:prstGeom prst="rect">
              <a:avLst/>
            </a:prstGeom>
            <a:noFill/>
          </p:spPr>
          <p:txBody>
            <a:bodyPr wrap="none" rtlCol="0">
              <a:spAutoFit/>
            </a:bodyPr>
            <a:lstStyle/>
            <a:p>
              <a:r>
                <a:rPr lang="en-GB" sz="1400" b="1" dirty="0">
                  <a:solidFill>
                    <a:srgbClr val="FF0000"/>
                  </a:solidFill>
                </a:rPr>
                <a:t>Rubella</a:t>
              </a:r>
              <a:endParaRPr lang="en-IE" sz="1400" b="1" dirty="0">
                <a:solidFill>
                  <a:srgbClr val="FF0000"/>
                </a:solidFill>
              </a:endParaRPr>
            </a:p>
          </p:txBody>
        </p:sp>
        <p:cxnSp>
          <p:nvCxnSpPr>
            <p:cNvPr id="47" name="Straight Connector 46">
              <a:extLst>
                <a:ext uri="{FF2B5EF4-FFF2-40B4-BE49-F238E27FC236}">
                  <a16:creationId xmlns:a16="http://schemas.microsoft.com/office/drawing/2014/main" id="{5CBC0087-E8C1-21A5-B558-E658AD07BD4A}"/>
                </a:ext>
              </a:extLst>
            </p:cNvPr>
            <p:cNvCxnSpPr>
              <a:cxnSpLocks/>
              <a:stCxn id="4" idx="3"/>
            </p:cNvCxnSpPr>
            <p:nvPr/>
          </p:nvCxnSpPr>
          <p:spPr>
            <a:xfrm flipV="1">
              <a:off x="2795464" y="3287431"/>
              <a:ext cx="2041819" cy="962901"/>
            </a:xfrm>
            <a:prstGeom prst="line">
              <a:avLst/>
            </a:prstGeom>
          </p:spPr>
          <p:style>
            <a:lnRef idx="3">
              <a:schemeClr val="accent5"/>
            </a:lnRef>
            <a:fillRef idx="0">
              <a:schemeClr val="accent5"/>
            </a:fillRef>
            <a:effectRef idx="2">
              <a:schemeClr val="accent5"/>
            </a:effectRef>
            <a:fontRef idx="minor">
              <a:schemeClr val="tx1"/>
            </a:fontRef>
          </p:style>
        </p:cxnSp>
        <p:sp>
          <p:nvSpPr>
            <p:cNvPr id="48" name="TextBox 47">
              <a:extLst>
                <a:ext uri="{FF2B5EF4-FFF2-40B4-BE49-F238E27FC236}">
                  <a16:creationId xmlns:a16="http://schemas.microsoft.com/office/drawing/2014/main" id="{2E1B869B-BA9E-F8EF-223F-73BD04D3EDF2}"/>
                </a:ext>
              </a:extLst>
            </p:cNvPr>
            <p:cNvSpPr txBox="1"/>
            <p:nvPr/>
          </p:nvSpPr>
          <p:spPr>
            <a:xfrm>
              <a:off x="4271077" y="5039311"/>
              <a:ext cx="949427" cy="307777"/>
            </a:xfrm>
            <a:prstGeom prst="rect">
              <a:avLst/>
            </a:prstGeom>
            <a:noFill/>
          </p:spPr>
          <p:txBody>
            <a:bodyPr wrap="none" rtlCol="0">
              <a:spAutoFit/>
            </a:bodyPr>
            <a:lstStyle/>
            <a:p>
              <a:r>
                <a:rPr lang="en-GB" sz="1400" b="1" dirty="0">
                  <a:solidFill>
                    <a:srgbClr val="FF0000"/>
                  </a:solidFill>
                </a:rPr>
                <a:t>Ringworm</a:t>
              </a:r>
              <a:endParaRPr lang="en-IE" sz="1400" b="1" dirty="0">
                <a:solidFill>
                  <a:srgbClr val="FF0000"/>
                </a:solidFill>
              </a:endParaRPr>
            </a:p>
          </p:txBody>
        </p:sp>
        <p:cxnSp>
          <p:nvCxnSpPr>
            <p:cNvPr id="49" name="Straight Connector 48">
              <a:extLst>
                <a:ext uri="{FF2B5EF4-FFF2-40B4-BE49-F238E27FC236}">
                  <a16:creationId xmlns:a16="http://schemas.microsoft.com/office/drawing/2014/main" id="{EDD3C83F-AA1C-4421-1783-12635C259A3F}"/>
                </a:ext>
              </a:extLst>
            </p:cNvPr>
            <p:cNvCxnSpPr>
              <a:cxnSpLocks/>
              <a:stCxn id="46" idx="0"/>
            </p:cNvCxnSpPr>
            <p:nvPr/>
          </p:nvCxnSpPr>
          <p:spPr>
            <a:xfrm flipV="1">
              <a:off x="3667667" y="3405886"/>
              <a:ext cx="1477475" cy="1165367"/>
            </a:xfrm>
            <a:prstGeom prst="line">
              <a:avLst/>
            </a:prstGeom>
          </p:spPr>
          <p:style>
            <a:lnRef idx="3">
              <a:schemeClr val="accent5"/>
            </a:lnRef>
            <a:fillRef idx="0">
              <a:schemeClr val="accent5"/>
            </a:fillRef>
            <a:effectRef idx="2">
              <a:schemeClr val="accent5"/>
            </a:effectRef>
            <a:fontRef idx="minor">
              <a:schemeClr val="tx1"/>
            </a:fontRef>
          </p:style>
        </p:cxnSp>
        <p:sp>
          <p:nvSpPr>
            <p:cNvPr id="3" name="TextBox 2">
              <a:extLst>
                <a:ext uri="{FF2B5EF4-FFF2-40B4-BE49-F238E27FC236}">
                  <a16:creationId xmlns:a16="http://schemas.microsoft.com/office/drawing/2014/main" id="{4547A65E-1CF5-EBA5-CBAC-40D6475F47CD}"/>
                </a:ext>
              </a:extLst>
            </p:cNvPr>
            <p:cNvSpPr txBox="1"/>
            <p:nvPr/>
          </p:nvSpPr>
          <p:spPr>
            <a:xfrm>
              <a:off x="3917556" y="5905505"/>
              <a:ext cx="5281653" cy="307777"/>
            </a:xfrm>
            <a:prstGeom prst="rect">
              <a:avLst/>
            </a:prstGeom>
            <a:noFill/>
          </p:spPr>
          <p:txBody>
            <a:bodyPr wrap="square">
              <a:spAutoFit/>
            </a:bodyPr>
            <a:lstStyle/>
            <a:p>
              <a:pPr algn="l"/>
              <a:r>
                <a:rPr lang="en-GB" sz="1400" i="1" dirty="0">
                  <a:solidFill>
                    <a:srgbClr val="0070C0"/>
                  </a:solidFill>
                  <a:effectLst/>
                  <a:cs typeface="Arial" panose="020B0604020202020204" pitchFamily="34" charset="0"/>
                </a:rPr>
                <a:t>Figure </a:t>
              </a:r>
              <a:r>
                <a:rPr lang="en-GB" sz="1400" i="1" dirty="0">
                  <a:solidFill>
                    <a:srgbClr val="0070C0"/>
                  </a:solidFill>
                  <a:cs typeface="Arial" panose="020B0604020202020204" pitchFamily="34" charset="0"/>
                </a:rPr>
                <a:t>3</a:t>
              </a:r>
              <a:r>
                <a:rPr lang="en-GB" sz="1400" i="1" dirty="0">
                  <a:solidFill>
                    <a:srgbClr val="0070C0"/>
                  </a:solidFill>
                  <a:effectLst/>
                  <a:cs typeface="Arial" panose="020B0604020202020204" pitchFamily="34" charset="0"/>
                </a:rPr>
                <a:t>. </a:t>
              </a:r>
              <a:r>
                <a:rPr lang="en-GB" sz="1400" i="1" dirty="0">
                  <a:solidFill>
                    <a:srgbClr val="0070C0"/>
                  </a:solidFill>
                  <a:cs typeface="Arial" panose="020B0604020202020204" pitchFamily="34" charset="0"/>
                </a:rPr>
                <a:t>Infectious</a:t>
              </a:r>
              <a:r>
                <a:rPr lang="en-GB" sz="1400" i="1" dirty="0">
                  <a:solidFill>
                    <a:srgbClr val="0070C0"/>
                  </a:solidFill>
                  <a:effectLst/>
                  <a:cs typeface="Arial" panose="020B0604020202020204" pitchFamily="34" charset="0"/>
                </a:rPr>
                <a:t> </a:t>
              </a:r>
              <a:r>
                <a:rPr lang="en-GB" sz="1400" i="1" dirty="0">
                  <a:solidFill>
                    <a:srgbClr val="0070C0"/>
                  </a:solidFill>
                  <a:cs typeface="Arial" panose="020B0604020202020204" pitchFamily="34" charset="0"/>
                </a:rPr>
                <a:t>dermal diseases </a:t>
              </a:r>
              <a:r>
                <a:rPr lang="en-GB" sz="1400" i="1" dirty="0">
                  <a:solidFill>
                    <a:srgbClr val="0070C0"/>
                  </a:solidFill>
                  <a:effectLst/>
                  <a:cs typeface="Arial" panose="020B0604020202020204" pitchFamily="34" charset="0"/>
                </a:rPr>
                <a:t>affected by </a:t>
              </a:r>
              <a:r>
                <a:rPr lang="en-GB" sz="1400" i="1" dirty="0">
                  <a:solidFill>
                    <a:srgbClr val="0070C0"/>
                  </a:solidFill>
                  <a:cs typeface="Arial" panose="020B0604020202020204" pitchFamily="34" charset="0"/>
                </a:rPr>
                <a:t>climate</a:t>
              </a:r>
              <a:r>
                <a:rPr lang="en-GB" sz="1400" i="1" dirty="0">
                  <a:solidFill>
                    <a:srgbClr val="0070C0"/>
                  </a:solidFill>
                  <a:effectLst/>
                  <a:cs typeface="Arial" panose="020B0604020202020204" pitchFamily="34" charset="0"/>
                </a:rPr>
                <a:t> </a:t>
              </a:r>
            </a:p>
          </p:txBody>
        </p:sp>
        <p:cxnSp>
          <p:nvCxnSpPr>
            <p:cNvPr id="7" name="Straight Connector 6">
              <a:extLst>
                <a:ext uri="{FF2B5EF4-FFF2-40B4-BE49-F238E27FC236}">
                  <a16:creationId xmlns:a16="http://schemas.microsoft.com/office/drawing/2014/main" id="{9AC66A14-24B4-4B35-CA03-847A2F16CF39}"/>
                </a:ext>
              </a:extLst>
            </p:cNvPr>
            <p:cNvCxnSpPr>
              <a:cxnSpLocks/>
            </p:cNvCxnSpPr>
            <p:nvPr/>
          </p:nvCxnSpPr>
          <p:spPr>
            <a:xfrm>
              <a:off x="5848962" y="1113658"/>
              <a:ext cx="10981" cy="1251637"/>
            </a:xfrm>
            <a:prstGeom prst="line">
              <a:avLst/>
            </a:prstGeom>
          </p:spPr>
          <p:style>
            <a:lnRef idx="3">
              <a:schemeClr val="accent5"/>
            </a:lnRef>
            <a:fillRef idx="0">
              <a:schemeClr val="accent5"/>
            </a:fillRef>
            <a:effectRef idx="2">
              <a:schemeClr val="accent5"/>
            </a:effectRef>
            <a:fontRef idx="minor">
              <a:schemeClr val="tx1"/>
            </a:fontRef>
          </p:style>
        </p:cxnSp>
        <p:sp>
          <p:nvSpPr>
            <p:cNvPr id="10" name="TextBox 9">
              <a:extLst>
                <a:ext uri="{FF2B5EF4-FFF2-40B4-BE49-F238E27FC236}">
                  <a16:creationId xmlns:a16="http://schemas.microsoft.com/office/drawing/2014/main" id="{04DD2AFD-90E1-4F7B-AEAC-D67E410C49C9}"/>
                </a:ext>
              </a:extLst>
            </p:cNvPr>
            <p:cNvSpPr txBox="1"/>
            <p:nvPr/>
          </p:nvSpPr>
          <p:spPr>
            <a:xfrm>
              <a:off x="5106171" y="606389"/>
              <a:ext cx="1424236" cy="523220"/>
            </a:xfrm>
            <a:prstGeom prst="rect">
              <a:avLst/>
            </a:prstGeom>
            <a:noFill/>
          </p:spPr>
          <p:txBody>
            <a:bodyPr wrap="none" rtlCol="0">
              <a:spAutoFit/>
            </a:bodyPr>
            <a:lstStyle/>
            <a:p>
              <a:pPr algn="ctr"/>
              <a:r>
                <a:rPr lang="en-GB" sz="1400" b="1" dirty="0">
                  <a:solidFill>
                    <a:srgbClr val="FF0000"/>
                  </a:solidFill>
                </a:rPr>
                <a:t>Cutaneous larva </a:t>
              </a:r>
            </a:p>
            <a:p>
              <a:pPr algn="ctr"/>
              <a:r>
                <a:rPr lang="en-GB" sz="1400" b="1" dirty="0" err="1">
                  <a:solidFill>
                    <a:srgbClr val="FF0000"/>
                  </a:solidFill>
                </a:rPr>
                <a:t>migrans</a:t>
              </a:r>
              <a:endParaRPr lang="en-IE" sz="1400" b="1" dirty="0">
                <a:solidFill>
                  <a:srgbClr val="FF0000"/>
                </a:solidFill>
              </a:endParaRPr>
            </a:p>
          </p:txBody>
        </p:sp>
        <p:cxnSp>
          <p:nvCxnSpPr>
            <p:cNvPr id="57" name="Straight Connector 56">
              <a:extLst>
                <a:ext uri="{FF2B5EF4-FFF2-40B4-BE49-F238E27FC236}">
                  <a16:creationId xmlns:a16="http://schemas.microsoft.com/office/drawing/2014/main" id="{29490B45-7B2F-CEC2-1693-17F45240CBFE}"/>
                </a:ext>
              </a:extLst>
            </p:cNvPr>
            <p:cNvCxnSpPr>
              <a:cxnSpLocks/>
              <a:stCxn id="59" idx="3"/>
            </p:cNvCxnSpPr>
            <p:nvPr/>
          </p:nvCxnSpPr>
          <p:spPr>
            <a:xfrm>
              <a:off x="2795464" y="2109812"/>
              <a:ext cx="1798753" cy="612620"/>
            </a:xfrm>
            <a:prstGeom prst="line">
              <a:avLst/>
            </a:prstGeom>
          </p:spPr>
          <p:style>
            <a:lnRef idx="3">
              <a:schemeClr val="accent5"/>
            </a:lnRef>
            <a:fillRef idx="0">
              <a:schemeClr val="accent5"/>
            </a:fillRef>
            <a:effectRef idx="2">
              <a:schemeClr val="accent5"/>
            </a:effectRef>
            <a:fontRef idx="minor">
              <a:schemeClr val="tx1"/>
            </a:fontRef>
          </p:style>
        </p:cxnSp>
        <p:sp>
          <p:nvSpPr>
            <p:cNvPr id="59" name="TextBox 58">
              <a:extLst>
                <a:ext uri="{FF2B5EF4-FFF2-40B4-BE49-F238E27FC236}">
                  <a16:creationId xmlns:a16="http://schemas.microsoft.com/office/drawing/2014/main" id="{CB5BFCCA-9514-2560-E385-828A9F61222F}"/>
                </a:ext>
              </a:extLst>
            </p:cNvPr>
            <p:cNvSpPr txBox="1"/>
            <p:nvPr/>
          </p:nvSpPr>
          <p:spPr>
            <a:xfrm>
              <a:off x="1406942" y="1955923"/>
              <a:ext cx="1388522" cy="307777"/>
            </a:xfrm>
            <a:prstGeom prst="rect">
              <a:avLst/>
            </a:prstGeom>
            <a:noFill/>
          </p:spPr>
          <p:txBody>
            <a:bodyPr wrap="none" rtlCol="0">
              <a:spAutoFit/>
            </a:bodyPr>
            <a:lstStyle/>
            <a:p>
              <a:r>
                <a:rPr lang="en-GB" sz="1400" b="1" dirty="0">
                  <a:solidFill>
                    <a:srgbClr val="FF0000"/>
                  </a:solidFill>
                </a:rPr>
                <a:t>Vibrio vulnificus</a:t>
              </a:r>
              <a:endParaRPr lang="en-IE" sz="1400" b="1" dirty="0">
                <a:solidFill>
                  <a:srgbClr val="FF0000"/>
                </a:solidFill>
              </a:endParaRPr>
            </a:p>
          </p:txBody>
        </p:sp>
      </p:grpSp>
    </p:spTree>
    <p:extLst>
      <p:ext uri="{BB962C8B-B14F-4D97-AF65-F5344CB8AC3E}">
        <p14:creationId xmlns:p14="http://schemas.microsoft.com/office/powerpoint/2010/main" val="3746626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30B4153B-F850-64FD-B6FF-DD341B0F656C}"/>
              </a:ext>
            </a:extLst>
          </p:cNvPr>
          <p:cNvGrpSpPr/>
          <p:nvPr/>
        </p:nvGrpSpPr>
        <p:grpSpPr>
          <a:xfrm>
            <a:off x="2361001" y="729000"/>
            <a:ext cx="7065000" cy="4937708"/>
            <a:chOff x="3486001" y="369000"/>
            <a:chExt cx="4637269" cy="3706001"/>
          </a:xfrm>
        </p:grpSpPr>
        <p:grpSp>
          <p:nvGrpSpPr>
            <p:cNvPr id="30" name="Group 29">
              <a:extLst>
                <a:ext uri="{FF2B5EF4-FFF2-40B4-BE49-F238E27FC236}">
                  <a16:creationId xmlns:a16="http://schemas.microsoft.com/office/drawing/2014/main" id="{26DBB69E-57BD-0BFF-FE87-56C5337E6A09}"/>
                </a:ext>
              </a:extLst>
            </p:cNvPr>
            <p:cNvGrpSpPr/>
            <p:nvPr/>
          </p:nvGrpSpPr>
          <p:grpSpPr>
            <a:xfrm>
              <a:off x="3841003" y="369000"/>
              <a:ext cx="4112003" cy="3197069"/>
              <a:chOff x="3806813" y="351897"/>
              <a:chExt cx="4112003" cy="3197069"/>
            </a:xfrm>
          </p:grpSpPr>
          <p:sp>
            <p:nvSpPr>
              <p:cNvPr id="2" name="Oval 1">
                <a:extLst>
                  <a:ext uri="{FF2B5EF4-FFF2-40B4-BE49-F238E27FC236}">
                    <a16:creationId xmlns:a16="http://schemas.microsoft.com/office/drawing/2014/main" id="{2DC72FDA-A8F3-FDDC-A295-6CD45A41A086}"/>
                  </a:ext>
                </a:extLst>
              </p:cNvPr>
              <p:cNvSpPr/>
              <p:nvPr/>
            </p:nvSpPr>
            <p:spPr>
              <a:xfrm>
                <a:off x="4484914" y="1463040"/>
                <a:ext cx="2960914" cy="1164771"/>
              </a:xfrm>
              <a:prstGeom prst="ellipse">
                <a:avLst/>
              </a:prstGeom>
              <a:solidFill>
                <a:schemeClr val="accent2">
                  <a:lumMod val="20000"/>
                  <a:lumOff val="80000"/>
                </a:schemeClr>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00B050"/>
                    </a:solidFill>
                  </a:rPr>
                  <a:t>Skin malignancies affected by climate</a:t>
                </a:r>
                <a:endParaRPr lang="en-IE" b="1" dirty="0">
                  <a:solidFill>
                    <a:srgbClr val="00B050"/>
                  </a:solidFill>
                </a:endParaRPr>
              </a:p>
            </p:txBody>
          </p:sp>
          <p:sp>
            <p:nvSpPr>
              <p:cNvPr id="5" name="TextBox 4">
                <a:extLst>
                  <a:ext uri="{FF2B5EF4-FFF2-40B4-BE49-F238E27FC236}">
                    <a16:creationId xmlns:a16="http://schemas.microsoft.com/office/drawing/2014/main" id="{87025567-F8EE-F813-D5D3-309C53B972BE}"/>
                  </a:ext>
                </a:extLst>
              </p:cNvPr>
              <p:cNvSpPr txBox="1"/>
              <p:nvPr/>
            </p:nvSpPr>
            <p:spPr>
              <a:xfrm>
                <a:off x="5412479" y="351897"/>
                <a:ext cx="1105785" cy="231002"/>
              </a:xfrm>
              <a:prstGeom prst="rect">
                <a:avLst/>
              </a:prstGeom>
              <a:noFill/>
            </p:spPr>
            <p:txBody>
              <a:bodyPr wrap="none" rtlCol="0">
                <a:spAutoFit/>
              </a:bodyPr>
              <a:lstStyle/>
              <a:p>
                <a:pPr algn="ctr"/>
                <a:r>
                  <a:rPr lang="en-GB" sz="1400" b="1" dirty="0">
                    <a:solidFill>
                      <a:srgbClr val="FF0000"/>
                    </a:solidFill>
                  </a:rPr>
                  <a:t>Basal cell carcinoma</a:t>
                </a:r>
                <a:endParaRPr lang="en-IE" sz="1400" b="1" dirty="0">
                  <a:solidFill>
                    <a:srgbClr val="FF0000"/>
                  </a:solidFill>
                </a:endParaRPr>
              </a:p>
            </p:txBody>
          </p:sp>
          <p:sp>
            <p:nvSpPr>
              <p:cNvPr id="18" name="TextBox 17">
                <a:extLst>
                  <a:ext uri="{FF2B5EF4-FFF2-40B4-BE49-F238E27FC236}">
                    <a16:creationId xmlns:a16="http://schemas.microsoft.com/office/drawing/2014/main" id="{3CB21A94-1A12-AE06-21C1-149C8D173A57}"/>
                  </a:ext>
                </a:extLst>
              </p:cNvPr>
              <p:cNvSpPr txBox="1"/>
              <p:nvPr/>
            </p:nvSpPr>
            <p:spPr>
              <a:xfrm>
                <a:off x="7268366" y="3317963"/>
                <a:ext cx="650450" cy="231002"/>
              </a:xfrm>
              <a:prstGeom prst="rect">
                <a:avLst/>
              </a:prstGeom>
              <a:noFill/>
            </p:spPr>
            <p:txBody>
              <a:bodyPr wrap="none" rtlCol="0">
                <a:spAutoFit/>
              </a:bodyPr>
              <a:lstStyle/>
              <a:p>
                <a:pPr algn="ctr"/>
                <a:r>
                  <a:rPr lang="en-GB" sz="1400" b="1" dirty="0">
                    <a:solidFill>
                      <a:srgbClr val="FF0000"/>
                    </a:solidFill>
                  </a:rPr>
                  <a:t>Melanoma</a:t>
                </a:r>
                <a:endParaRPr lang="en-IE" sz="1400" b="1" dirty="0">
                  <a:solidFill>
                    <a:srgbClr val="FF0000"/>
                  </a:solidFill>
                </a:endParaRPr>
              </a:p>
            </p:txBody>
          </p:sp>
          <p:sp>
            <p:nvSpPr>
              <p:cNvPr id="19" name="TextBox 18">
                <a:extLst>
                  <a:ext uri="{FF2B5EF4-FFF2-40B4-BE49-F238E27FC236}">
                    <a16:creationId xmlns:a16="http://schemas.microsoft.com/office/drawing/2014/main" id="{21467A81-3762-B2CE-52DE-CAC0C1699B06}"/>
                  </a:ext>
                </a:extLst>
              </p:cNvPr>
              <p:cNvSpPr txBox="1"/>
              <p:nvPr/>
            </p:nvSpPr>
            <p:spPr>
              <a:xfrm>
                <a:off x="3806813" y="3317964"/>
                <a:ext cx="1356201" cy="231002"/>
              </a:xfrm>
              <a:prstGeom prst="rect">
                <a:avLst/>
              </a:prstGeom>
              <a:noFill/>
            </p:spPr>
            <p:txBody>
              <a:bodyPr wrap="none" rtlCol="0">
                <a:spAutoFit/>
              </a:bodyPr>
              <a:lstStyle/>
              <a:p>
                <a:pPr algn="ctr"/>
                <a:r>
                  <a:rPr lang="en-GB" sz="1400" b="1" dirty="0">
                    <a:solidFill>
                      <a:srgbClr val="FF0000"/>
                    </a:solidFill>
                  </a:rPr>
                  <a:t>Squamous cell carcinoma</a:t>
                </a:r>
                <a:endParaRPr lang="en-IE" sz="1400" b="1" dirty="0">
                  <a:solidFill>
                    <a:srgbClr val="FF0000"/>
                  </a:solidFill>
                </a:endParaRPr>
              </a:p>
            </p:txBody>
          </p:sp>
          <p:cxnSp>
            <p:nvCxnSpPr>
              <p:cNvPr id="28" name="Straight Connector 27">
                <a:extLst>
                  <a:ext uri="{FF2B5EF4-FFF2-40B4-BE49-F238E27FC236}">
                    <a16:creationId xmlns:a16="http://schemas.microsoft.com/office/drawing/2014/main" id="{0373CFBD-0470-73CF-9199-3376176E8000}"/>
                  </a:ext>
                </a:extLst>
              </p:cNvPr>
              <p:cNvCxnSpPr>
                <a:cxnSpLocks/>
              </p:cNvCxnSpPr>
              <p:nvPr/>
            </p:nvCxnSpPr>
            <p:spPr>
              <a:xfrm>
                <a:off x="5965371" y="659674"/>
                <a:ext cx="0" cy="792480"/>
              </a:xfrm>
              <a:prstGeom prst="line">
                <a:avLst/>
              </a:prstGeom>
            </p:spPr>
            <p:style>
              <a:lnRef idx="3">
                <a:schemeClr val="accent5"/>
              </a:lnRef>
              <a:fillRef idx="0">
                <a:schemeClr val="accent5"/>
              </a:fillRef>
              <a:effectRef idx="2">
                <a:schemeClr val="accent5"/>
              </a:effectRef>
              <a:fontRef idx="minor">
                <a:schemeClr val="tx1"/>
              </a:fontRef>
            </p:style>
          </p:cxnSp>
          <p:cxnSp>
            <p:nvCxnSpPr>
              <p:cNvPr id="62" name="Straight Connector 61">
                <a:extLst>
                  <a:ext uri="{FF2B5EF4-FFF2-40B4-BE49-F238E27FC236}">
                    <a16:creationId xmlns:a16="http://schemas.microsoft.com/office/drawing/2014/main" id="{AC5FD76E-1985-5A56-033D-08BC983C75F8}"/>
                  </a:ext>
                </a:extLst>
              </p:cNvPr>
              <p:cNvCxnSpPr>
                <a:cxnSpLocks/>
              </p:cNvCxnSpPr>
              <p:nvPr/>
            </p:nvCxnSpPr>
            <p:spPr>
              <a:xfrm>
                <a:off x="6846831" y="2508527"/>
                <a:ext cx="502542" cy="809437"/>
              </a:xfrm>
              <a:prstGeom prst="line">
                <a:avLst/>
              </a:prstGeom>
            </p:spPr>
            <p:style>
              <a:lnRef idx="3">
                <a:schemeClr val="accent5"/>
              </a:lnRef>
              <a:fillRef idx="0">
                <a:schemeClr val="accent5"/>
              </a:fillRef>
              <a:effectRef idx="2">
                <a:schemeClr val="accent5"/>
              </a:effectRef>
              <a:fontRef idx="minor">
                <a:schemeClr val="tx1"/>
              </a:fontRef>
            </p:style>
          </p:cxnSp>
          <p:cxnSp>
            <p:nvCxnSpPr>
              <p:cNvPr id="64" name="Straight Connector 63">
                <a:extLst>
                  <a:ext uri="{FF2B5EF4-FFF2-40B4-BE49-F238E27FC236}">
                    <a16:creationId xmlns:a16="http://schemas.microsoft.com/office/drawing/2014/main" id="{09947C1D-A9E3-9A3B-E767-3D09BA0CBD11}"/>
                  </a:ext>
                </a:extLst>
              </p:cNvPr>
              <p:cNvCxnSpPr>
                <a:cxnSpLocks/>
              </p:cNvCxnSpPr>
              <p:nvPr/>
            </p:nvCxnSpPr>
            <p:spPr>
              <a:xfrm flipV="1">
                <a:off x="4632960" y="2525486"/>
                <a:ext cx="478971" cy="792478"/>
              </a:xfrm>
              <a:prstGeom prst="line">
                <a:avLst/>
              </a:prstGeom>
            </p:spPr>
            <p:style>
              <a:lnRef idx="3">
                <a:schemeClr val="accent5"/>
              </a:lnRef>
              <a:fillRef idx="0">
                <a:schemeClr val="accent5"/>
              </a:fillRef>
              <a:effectRef idx="2">
                <a:schemeClr val="accent5"/>
              </a:effectRef>
              <a:fontRef idx="minor">
                <a:schemeClr val="tx1"/>
              </a:fontRef>
            </p:style>
          </p:cxnSp>
        </p:grpSp>
        <p:sp>
          <p:nvSpPr>
            <p:cNvPr id="3" name="TextBox 2">
              <a:extLst>
                <a:ext uri="{FF2B5EF4-FFF2-40B4-BE49-F238E27FC236}">
                  <a16:creationId xmlns:a16="http://schemas.microsoft.com/office/drawing/2014/main" id="{EEF56815-A4C7-5105-77D3-E4768E23DAEF}"/>
                </a:ext>
              </a:extLst>
            </p:cNvPr>
            <p:cNvSpPr txBox="1"/>
            <p:nvPr/>
          </p:nvSpPr>
          <p:spPr>
            <a:xfrm>
              <a:off x="3486001" y="3843999"/>
              <a:ext cx="4637269" cy="231002"/>
            </a:xfrm>
            <a:prstGeom prst="rect">
              <a:avLst/>
            </a:prstGeom>
            <a:noFill/>
          </p:spPr>
          <p:txBody>
            <a:bodyPr wrap="square">
              <a:spAutoFit/>
            </a:bodyPr>
            <a:lstStyle/>
            <a:p>
              <a:pPr algn="ctr"/>
              <a:r>
                <a:rPr lang="en-GB" sz="1400" i="1" dirty="0">
                  <a:solidFill>
                    <a:srgbClr val="0070C0"/>
                  </a:solidFill>
                  <a:effectLst/>
                  <a:cs typeface="Arial" panose="020B0604020202020204" pitchFamily="34" charset="0"/>
                </a:rPr>
                <a:t>Figure 4. Skin malignancies</a:t>
              </a:r>
              <a:r>
                <a:rPr lang="en-GB" sz="1400" i="1" dirty="0">
                  <a:solidFill>
                    <a:srgbClr val="0070C0"/>
                  </a:solidFill>
                  <a:cs typeface="Arial" panose="020B0604020202020204" pitchFamily="34" charset="0"/>
                </a:rPr>
                <a:t> </a:t>
              </a:r>
              <a:r>
                <a:rPr lang="en-GB" sz="1400" i="1" dirty="0">
                  <a:solidFill>
                    <a:srgbClr val="0070C0"/>
                  </a:solidFill>
                  <a:effectLst/>
                  <a:cs typeface="Arial" panose="020B0604020202020204" pitchFamily="34" charset="0"/>
                </a:rPr>
                <a:t>affected by </a:t>
              </a:r>
              <a:r>
                <a:rPr lang="en-GB" sz="1400" i="1" dirty="0">
                  <a:solidFill>
                    <a:srgbClr val="0070C0"/>
                  </a:solidFill>
                  <a:cs typeface="Arial" panose="020B0604020202020204" pitchFamily="34" charset="0"/>
                </a:rPr>
                <a:t>climate</a:t>
              </a:r>
              <a:r>
                <a:rPr lang="en-GB" sz="1400" i="1" dirty="0">
                  <a:solidFill>
                    <a:srgbClr val="0070C0"/>
                  </a:solidFill>
                  <a:effectLst/>
                  <a:cs typeface="Arial" panose="020B0604020202020204" pitchFamily="34" charset="0"/>
                </a:rPr>
                <a:t> </a:t>
              </a:r>
            </a:p>
          </p:txBody>
        </p:sp>
      </p:grpSp>
    </p:spTree>
    <p:extLst>
      <p:ext uri="{BB962C8B-B14F-4D97-AF65-F5344CB8AC3E}">
        <p14:creationId xmlns:p14="http://schemas.microsoft.com/office/powerpoint/2010/main" val="33843930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églalap 1"/>
          <p:cNvSpPr/>
          <p:nvPr/>
        </p:nvSpPr>
        <p:spPr>
          <a:xfrm>
            <a:off x="606000" y="1089000"/>
            <a:ext cx="10863188" cy="4500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 name="TextBox 4">
            <a:extLst>
              <a:ext uri="{FF2B5EF4-FFF2-40B4-BE49-F238E27FC236}">
                <a16:creationId xmlns:a16="http://schemas.microsoft.com/office/drawing/2014/main" id="{AF33083C-1E23-AB2B-9BA7-65346C8C15F5}"/>
              </a:ext>
            </a:extLst>
          </p:cNvPr>
          <p:cNvSpPr txBox="1"/>
          <p:nvPr/>
        </p:nvSpPr>
        <p:spPr>
          <a:xfrm>
            <a:off x="1759131" y="286387"/>
            <a:ext cx="9710057" cy="307777"/>
          </a:xfrm>
          <a:prstGeom prst="rect">
            <a:avLst/>
          </a:prstGeom>
          <a:noFill/>
        </p:spPr>
        <p:txBody>
          <a:bodyPr wrap="square">
            <a:spAutoFit/>
          </a:bodyPr>
          <a:lstStyle/>
          <a:p>
            <a:pPr algn="l"/>
            <a:r>
              <a:rPr lang="en-GB" sz="1400" i="1" dirty="0">
                <a:solidFill>
                  <a:srgbClr val="0070C0"/>
                </a:solidFill>
                <a:effectLst/>
                <a:cs typeface="Arial" panose="020B0604020202020204" pitchFamily="34" charset="0"/>
              </a:rPr>
              <a:t>Figure 3. Climatic hazards of the Earth’s system affected by the ongoing emission of </a:t>
            </a:r>
            <a:r>
              <a:rPr lang="en-GB" sz="1400" i="1" dirty="0">
                <a:solidFill>
                  <a:srgbClr val="0070C0"/>
                </a:solidFill>
                <a:cs typeface="Arial" panose="020B0604020202020204" pitchFamily="34" charset="0"/>
              </a:rPr>
              <a:t>Greenhouse Gases (GHGs)</a:t>
            </a:r>
            <a:r>
              <a:rPr lang="en-GB" sz="1400" i="1" dirty="0">
                <a:solidFill>
                  <a:srgbClr val="0070C0"/>
                </a:solidFill>
                <a:effectLst/>
                <a:cs typeface="Arial" panose="020B0604020202020204" pitchFamily="34" charset="0"/>
              </a:rPr>
              <a:t>. </a:t>
            </a:r>
          </a:p>
        </p:txBody>
      </p:sp>
      <p:sp>
        <p:nvSpPr>
          <p:cNvPr id="6" name="TextBox 5">
            <a:extLst>
              <a:ext uri="{FF2B5EF4-FFF2-40B4-BE49-F238E27FC236}">
                <a16:creationId xmlns:a16="http://schemas.microsoft.com/office/drawing/2014/main" id="{E6BA43A9-9137-2FB7-C059-49D8CDB7C010}"/>
              </a:ext>
            </a:extLst>
          </p:cNvPr>
          <p:cNvSpPr txBox="1"/>
          <p:nvPr/>
        </p:nvSpPr>
        <p:spPr>
          <a:xfrm>
            <a:off x="659674" y="5956336"/>
            <a:ext cx="9318172" cy="261610"/>
          </a:xfrm>
          <a:prstGeom prst="rect">
            <a:avLst/>
          </a:prstGeom>
          <a:noFill/>
        </p:spPr>
        <p:txBody>
          <a:bodyPr wrap="square">
            <a:spAutoFit/>
          </a:bodyPr>
          <a:lstStyle/>
          <a:p>
            <a:r>
              <a:rPr lang="en-IE" sz="1050" dirty="0">
                <a:cs typeface="Arial" panose="020B0604020202020204" pitchFamily="34" charset="0"/>
              </a:rPr>
              <a:t>From: C. Mora </a:t>
            </a:r>
            <a:r>
              <a:rPr lang="en-IE" sz="1050" i="1" dirty="0">
                <a:cs typeface="Arial" panose="020B0604020202020204" pitchFamily="34" charset="0"/>
              </a:rPr>
              <a:t>et al.,</a:t>
            </a:r>
            <a:r>
              <a:rPr lang="en-IE" sz="1050" dirty="0">
                <a:cs typeface="Arial" panose="020B0604020202020204" pitchFamily="34" charset="0"/>
              </a:rPr>
              <a:t> Nature Climate Change, September 2022, </a:t>
            </a:r>
            <a:r>
              <a:rPr lang="en-IE" sz="1050" u="sng" dirty="0">
                <a:cs typeface="Arial" panose="020B0604020202020204" pitchFamily="34" charset="0"/>
              </a:rPr>
              <a:t>12</a:t>
            </a:r>
            <a:r>
              <a:rPr lang="en-IE" sz="1050" dirty="0">
                <a:cs typeface="Arial" panose="020B0604020202020204" pitchFamily="34" charset="0"/>
              </a:rPr>
              <a:t>, 869–875, </a:t>
            </a:r>
            <a:r>
              <a:rPr lang="en-IE" sz="1050" dirty="0">
                <a:cs typeface="Arial" panose="020B0604020202020204" pitchFamily="34" charset="0"/>
                <a:hlinkClick r:id="rId2">
                  <a:extLst>
                    <a:ext uri="{A12FA001-AC4F-418D-AE19-62706E023703}">
                      <ahyp:hlinkClr xmlns:ahyp="http://schemas.microsoft.com/office/drawing/2018/hyperlinkcolor" xmlns="" val="tx"/>
                    </a:ext>
                  </a:extLst>
                </a:hlinkClick>
              </a:rPr>
              <a:t>https://doi.org/10.1038/s41558-022-01426-1</a:t>
            </a:r>
            <a:endParaRPr lang="en-IE" sz="1050" dirty="0">
              <a:cs typeface="Arial" panose="020B0604020202020204" pitchFamily="34" charset="0"/>
            </a:endParaRPr>
          </a:p>
        </p:txBody>
      </p:sp>
      <p:grpSp>
        <p:nvGrpSpPr>
          <p:cNvPr id="7" name="Group 6">
            <a:extLst>
              <a:ext uri="{FF2B5EF4-FFF2-40B4-BE49-F238E27FC236}">
                <a16:creationId xmlns:a16="http://schemas.microsoft.com/office/drawing/2014/main" id="{3D9691A0-EDEA-962B-1A65-DF21733D032C}"/>
              </a:ext>
            </a:extLst>
          </p:cNvPr>
          <p:cNvGrpSpPr/>
          <p:nvPr/>
        </p:nvGrpSpPr>
        <p:grpSpPr>
          <a:xfrm>
            <a:off x="1086942" y="1276378"/>
            <a:ext cx="10049771" cy="4192772"/>
            <a:chOff x="1875995" y="801415"/>
            <a:chExt cx="8018640" cy="2461514"/>
          </a:xfrm>
        </p:grpSpPr>
        <p:pic>
          <p:nvPicPr>
            <p:cNvPr id="9" name="Picture 2" descr="Fig. 1">
              <a:extLst>
                <a:ext uri="{FF2B5EF4-FFF2-40B4-BE49-F238E27FC236}">
                  <a16:creationId xmlns:a16="http://schemas.microsoft.com/office/drawing/2014/main" id="{844E8FCE-8B83-F4FC-71DE-1B38414F6F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75995" y="837063"/>
              <a:ext cx="7947275" cy="2425866"/>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CD7B1C00-1B0F-84DE-1ED5-7D0FECCE316D}"/>
                </a:ext>
              </a:extLst>
            </p:cNvPr>
            <p:cNvSpPr txBox="1"/>
            <p:nvPr/>
          </p:nvSpPr>
          <p:spPr>
            <a:xfrm>
              <a:off x="3592646" y="1520430"/>
              <a:ext cx="333746" cy="253916"/>
            </a:xfrm>
            <a:prstGeom prst="rect">
              <a:avLst/>
            </a:prstGeom>
            <a:noFill/>
          </p:spPr>
          <p:txBody>
            <a:bodyPr wrap="none" rtlCol="0">
              <a:spAutoFit/>
            </a:bodyPr>
            <a:lstStyle/>
            <a:p>
              <a:r>
                <a:rPr lang="en-GB" sz="1050" dirty="0">
                  <a:solidFill>
                    <a:srgbClr val="FF0000"/>
                  </a:solidFill>
                  <a:cs typeface="Arial" panose="020B0604020202020204" pitchFamily="34" charset="0"/>
                </a:rPr>
                <a:t>(1)</a:t>
              </a:r>
              <a:endParaRPr lang="en-IE" sz="1050" dirty="0">
                <a:solidFill>
                  <a:srgbClr val="FF0000"/>
                </a:solidFill>
                <a:cs typeface="Arial" panose="020B0604020202020204" pitchFamily="34" charset="0"/>
              </a:endParaRPr>
            </a:p>
          </p:txBody>
        </p:sp>
        <p:sp>
          <p:nvSpPr>
            <p:cNvPr id="11" name="TextBox 10">
              <a:extLst>
                <a:ext uri="{FF2B5EF4-FFF2-40B4-BE49-F238E27FC236}">
                  <a16:creationId xmlns:a16="http://schemas.microsoft.com/office/drawing/2014/main" id="{42128756-1A0E-11A3-FB41-307F989A8F68}"/>
                </a:ext>
              </a:extLst>
            </p:cNvPr>
            <p:cNvSpPr txBox="1"/>
            <p:nvPr/>
          </p:nvSpPr>
          <p:spPr>
            <a:xfrm>
              <a:off x="7017985" y="2672907"/>
              <a:ext cx="333746" cy="253916"/>
            </a:xfrm>
            <a:prstGeom prst="rect">
              <a:avLst/>
            </a:prstGeom>
            <a:noFill/>
          </p:spPr>
          <p:txBody>
            <a:bodyPr wrap="none" rtlCol="0">
              <a:spAutoFit/>
            </a:bodyPr>
            <a:lstStyle/>
            <a:p>
              <a:r>
                <a:rPr lang="en-GB" sz="1050" dirty="0">
                  <a:solidFill>
                    <a:srgbClr val="FF0000"/>
                  </a:solidFill>
                  <a:cs typeface="Arial" panose="020B0604020202020204" pitchFamily="34" charset="0"/>
                </a:rPr>
                <a:t>(2)</a:t>
              </a:r>
              <a:endParaRPr lang="en-IE" sz="1050" dirty="0">
                <a:solidFill>
                  <a:srgbClr val="FF0000"/>
                </a:solidFill>
                <a:cs typeface="Arial" panose="020B0604020202020204" pitchFamily="34" charset="0"/>
              </a:endParaRPr>
            </a:p>
          </p:txBody>
        </p:sp>
        <p:sp>
          <p:nvSpPr>
            <p:cNvPr id="12" name="TextBox 11">
              <a:extLst>
                <a:ext uri="{FF2B5EF4-FFF2-40B4-BE49-F238E27FC236}">
                  <a16:creationId xmlns:a16="http://schemas.microsoft.com/office/drawing/2014/main" id="{A3784DC4-29AB-D126-1E75-BE859899D62A}"/>
                </a:ext>
              </a:extLst>
            </p:cNvPr>
            <p:cNvSpPr txBox="1"/>
            <p:nvPr/>
          </p:nvSpPr>
          <p:spPr>
            <a:xfrm>
              <a:off x="8319917" y="2672907"/>
              <a:ext cx="333746" cy="253916"/>
            </a:xfrm>
            <a:prstGeom prst="rect">
              <a:avLst/>
            </a:prstGeom>
            <a:noFill/>
          </p:spPr>
          <p:txBody>
            <a:bodyPr wrap="none" rtlCol="0">
              <a:spAutoFit/>
            </a:bodyPr>
            <a:lstStyle/>
            <a:p>
              <a:r>
                <a:rPr lang="en-GB" sz="1050" dirty="0">
                  <a:solidFill>
                    <a:srgbClr val="FF0000"/>
                  </a:solidFill>
                  <a:cs typeface="Arial" panose="020B0604020202020204" pitchFamily="34" charset="0"/>
                </a:rPr>
                <a:t>(3)</a:t>
              </a:r>
              <a:endParaRPr lang="en-IE" sz="1050" dirty="0">
                <a:solidFill>
                  <a:srgbClr val="FF0000"/>
                </a:solidFill>
                <a:cs typeface="Arial" panose="020B0604020202020204" pitchFamily="34" charset="0"/>
              </a:endParaRPr>
            </a:p>
          </p:txBody>
        </p:sp>
        <p:sp>
          <p:nvSpPr>
            <p:cNvPr id="13" name="TextBox 12">
              <a:extLst>
                <a:ext uri="{FF2B5EF4-FFF2-40B4-BE49-F238E27FC236}">
                  <a16:creationId xmlns:a16="http://schemas.microsoft.com/office/drawing/2014/main" id="{6E07CE7A-D5A5-FB87-D9C8-C670FADB1DDA}"/>
                </a:ext>
              </a:extLst>
            </p:cNvPr>
            <p:cNvSpPr txBox="1"/>
            <p:nvPr/>
          </p:nvSpPr>
          <p:spPr>
            <a:xfrm>
              <a:off x="9560889" y="2672907"/>
              <a:ext cx="333746" cy="253916"/>
            </a:xfrm>
            <a:prstGeom prst="rect">
              <a:avLst/>
            </a:prstGeom>
            <a:noFill/>
          </p:spPr>
          <p:txBody>
            <a:bodyPr wrap="none" rtlCol="0">
              <a:spAutoFit/>
            </a:bodyPr>
            <a:lstStyle/>
            <a:p>
              <a:r>
                <a:rPr lang="en-GB" sz="1050" dirty="0">
                  <a:solidFill>
                    <a:srgbClr val="FF0000"/>
                  </a:solidFill>
                  <a:cs typeface="Arial" panose="020B0604020202020204" pitchFamily="34" charset="0"/>
                </a:rPr>
                <a:t>(4)</a:t>
              </a:r>
              <a:endParaRPr lang="en-IE" sz="1050" dirty="0">
                <a:solidFill>
                  <a:srgbClr val="FF0000"/>
                </a:solidFill>
                <a:cs typeface="Arial" panose="020B0604020202020204" pitchFamily="34" charset="0"/>
              </a:endParaRPr>
            </a:p>
          </p:txBody>
        </p:sp>
        <p:sp>
          <p:nvSpPr>
            <p:cNvPr id="14" name="TextBox 13">
              <a:extLst>
                <a:ext uri="{FF2B5EF4-FFF2-40B4-BE49-F238E27FC236}">
                  <a16:creationId xmlns:a16="http://schemas.microsoft.com/office/drawing/2014/main" id="{1A29A645-33A5-94DA-AF49-8637AE7D41EF}"/>
                </a:ext>
              </a:extLst>
            </p:cNvPr>
            <p:cNvSpPr txBox="1"/>
            <p:nvPr/>
          </p:nvSpPr>
          <p:spPr>
            <a:xfrm>
              <a:off x="6997338" y="1909115"/>
              <a:ext cx="333746" cy="253916"/>
            </a:xfrm>
            <a:prstGeom prst="rect">
              <a:avLst/>
            </a:prstGeom>
            <a:noFill/>
          </p:spPr>
          <p:txBody>
            <a:bodyPr wrap="none" rtlCol="0">
              <a:spAutoFit/>
            </a:bodyPr>
            <a:lstStyle/>
            <a:p>
              <a:r>
                <a:rPr lang="en-GB" sz="1050" dirty="0">
                  <a:solidFill>
                    <a:srgbClr val="FF0000"/>
                  </a:solidFill>
                  <a:cs typeface="Arial" panose="020B0604020202020204" pitchFamily="34" charset="0"/>
                </a:rPr>
                <a:t>(5)</a:t>
              </a:r>
              <a:endParaRPr lang="en-IE" sz="1050" dirty="0">
                <a:solidFill>
                  <a:srgbClr val="FF0000"/>
                </a:solidFill>
                <a:cs typeface="Arial" panose="020B0604020202020204" pitchFamily="34" charset="0"/>
              </a:endParaRPr>
            </a:p>
          </p:txBody>
        </p:sp>
        <p:sp>
          <p:nvSpPr>
            <p:cNvPr id="15" name="TextBox 14">
              <a:extLst>
                <a:ext uri="{FF2B5EF4-FFF2-40B4-BE49-F238E27FC236}">
                  <a16:creationId xmlns:a16="http://schemas.microsoft.com/office/drawing/2014/main" id="{B2DBDB33-5057-3B16-4993-BC65D312CA70}"/>
                </a:ext>
              </a:extLst>
            </p:cNvPr>
            <p:cNvSpPr txBox="1"/>
            <p:nvPr/>
          </p:nvSpPr>
          <p:spPr>
            <a:xfrm>
              <a:off x="8633015" y="1932371"/>
              <a:ext cx="333746" cy="253916"/>
            </a:xfrm>
            <a:prstGeom prst="rect">
              <a:avLst/>
            </a:prstGeom>
            <a:noFill/>
          </p:spPr>
          <p:txBody>
            <a:bodyPr wrap="none" rtlCol="0">
              <a:spAutoFit/>
            </a:bodyPr>
            <a:lstStyle/>
            <a:p>
              <a:r>
                <a:rPr lang="en-GB" sz="1050" dirty="0">
                  <a:solidFill>
                    <a:srgbClr val="FF0000"/>
                  </a:solidFill>
                  <a:cs typeface="Arial" panose="020B0604020202020204" pitchFamily="34" charset="0"/>
                </a:rPr>
                <a:t>(6)</a:t>
              </a:r>
              <a:endParaRPr lang="en-IE" sz="1050" dirty="0">
                <a:solidFill>
                  <a:srgbClr val="FF0000"/>
                </a:solidFill>
                <a:cs typeface="Arial" panose="020B0604020202020204" pitchFamily="34" charset="0"/>
              </a:endParaRPr>
            </a:p>
          </p:txBody>
        </p:sp>
        <p:sp>
          <p:nvSpPr>
            <p:cNvPr id="16" name="TextBox 15">
              <a:extLst>
                <a:ext uri="{FF2B5EF4-FFF2-40B4-BE49-F238E27FC236}">
                  <a16:creationId xmlns:a16="http://schemas.microsoft.com/office/drawing/2014/main" id="{BBCD8257-5ADD-1B24-9427-44371C5817D6}"/>
                </a:ext>
              </a:extLst>
            </p:cNvPr>
            <p:cNvSpPr txBox="1"/>
            <p:nvPr/>
          </p:nvSpPr>
          <p:spPr>
            <a:xfrm>
              <a:off x="6987372" y="1149061"/>
              <a:ext cx="333746" cy="253916"/>
            </a:xfrm>
            <a:prstGeom prst="rect">
              <a:avLst/>
            </a:prstGeom>
            <a:noFill/>
          </p:spPr>
          <p:txBody>
            <a:bodyPr wrap="none" rtlCol="0">
              <a:spAutoFit/>
            </a:bodyPr>
            <a:lstStyle/>
            <a:p>
              <a:r>
                <a:rPr lang="en-GB" sz="1050" dirty="0">
                  <a:solidFill>
                    <a:srgbClr val="FF0000"/>
                  </a:solidFill>
                  <a:cs typeface="Arial" panose="020B0604020202020204" pitchFamily="34" charset="0"/>
                </a:rPr>
                <a:t>(7)</a:t>
              </a:r>
              <a:endParaRPr lang="en-IE" sz="1050" dirty="0">
                <a:solidFill>
                  <a:srgbClr val="FF0000"/>
                </a:solidFill>
                <a:cs typeface="Arial" panose="020B0604020202020204" pitchFamily="34" charset="0"/>
              </a:endParaRPr>
            </a:p>
          </p:txBody>
        </p:sp>
        <p:sp>
          <p:nvSpPr>
            <p:cNvPr id="17" name="TextBox 16">
              <a:extLst>
                <a:ext uri="{FF2B5EF4-FFF2-40B4-BE49-F238E27FC236}">
                  <a16:creationId xmlns:a16="http://schemas.microsoft.com/office/drawing/2014/main" id="{572E1831-D7C1-F88D-27DC-0B6A66E2640E}"/>
                </a:ext>
              </a:extLst>
            </p:cNvPr>
            <p:cNvSpPr txBox="1"/>
            <p:nvPr/>
          </p:nvSpPr>
          <p:spPr>
            <a:xfrm>
              <a:off x="6997338" y="1533080"/>
              <a:ext cx="333746" cy="253916"/>
            </a:xfrm>
            <a:prstGeom prst="rect">
              <a:avLst/>
            </a:prstGeom>
            <a:noFill/>
          </p:spPr>
          <p:txBody>
            <a:bodyPr wrap="none" rtlCol="0">
              <a:spAutoFit/>
            </a:bodyPr>
            <a:lstStyle/>
            <a:p>
              <a:r>
                <a:rPr lang="en-GB" sz="1050" dirty="0">
                  <a:solidFill>
                    <a:srgbClr val="FF0000"/>
                  </a:solidFill>
                  <a:cs typeface="Arial" panose="020B0604020202020204" pitchFamily="34" charset="0"/>
                </a:rPr>
                <a:t>(8)</a:t>
              </a:r>
              <a:endParaRPr lang="en-IE" sz="1050" dirty="0">
                <a:solidFill>
                  <a:srgbClr val="FF0000"/>
                </a:solidFill>
                <a:cs typeface="Arial" panose="020B0604020202020204" pitchFamily="34" charset="0"/>
              </a:endParaRPr>
            </a:p>
          </p:txBody>
        </p:sp>
        <p:sp>
          <p:nvSpPr>
            <p:cNvPr id="18" name="TextBox 17">
              <a:extLst>
                <a:ext uri="{FF2B5EF4-FFF2-40B4-BE49-F238E27FC236}">
                  <a16:creationId xmlns:a16="http://schemas.microsoft.com/office/drawing/2014/main" id="{349B3D46-7E0A-92CC-B1B6-51B19EFD5269}"/>
                </a:ext>
              </a:extLst>
            </p:cNvPr>
            <p:cNvSpPr txBox="1"/>
            <p:nvPr/>
          </p:nvSpPr>
          <p:spPr>
            <a:xfrm>
              <a:off x="7965523" y="801415"/>
              <a:ext cx="333746" cy="253916"/>
            </a:xfrm>
            <a:prstGeom prst="rect">
              <a:avLst/>
            </a:prstGeom>
            <a:noFill/>
          </p:spPr>
          <p:txBody>
            <a:bodyPr wrap="none" rtlCol="0">
              <a:spAutoFit/>
            </a:bodyPr>
            <a:lstStyle/>
            <a:p>
              <a:r>
                <a:rPr lang="en-GB" sz="1050" dirty="0">
                  <a:solidFill>
                    <a:srgbClr val="FF0000"/>
                  </a:solidFill>
                  <a:cs typeface="Arial" panose="020B0604020202020204" pitchFamily="34" charset="0"/>
                </a:rPr>
                <a:t>(9)</a:t>
              </a:r>
              <a:endParaRPr lang="en-IE" sz="1050" dirty="0">
                <a:solidFill>
                  <a:srgbClr val="FF0000"/>
                </a:solidFill>
                <a:cs typeface="Arial" panose="020B0604020202020204" pitchFamily="34" charset="0"/>
              </a:endParaRPr>
            </a:p>
          </p:txBody>
        </p:sp>
        <p:sp>
          <p:nvSpPr>
            <p:cNvPr id="19" name="TextBox 18">
              <a:extLst>
                <a:ext uri="{FF2B5EF4-FFF2-40B4-BE49-F238E27FC236}">
                  <a16:creationId xmlns:a16="http://schemas.microsoft.com/office/drawing/2014/main" id="{E33318AC-EC7C-CCAE-080D-1C016B4A7F68}"/>
                </a:ext>
              </a:extLst>
            </p:cNvPr>
            <p:cNvSpPr txBox="1"/>
            <p:nvPr/>
          </p:nvSpPr>
          <p:spPr>
            <a:xfrm>
              <a:off x="4200028" y="2234585"/>
              <a:ext cx="402674" cy="253916"/>
            </a:xfrm>
            <a:prstGeom prst="rect">
              <a:avLst/>
            </a:prstGeom>
            <a:noFill/>
          </p:spPr>
          <p:txBody>
            <a:bodyPr wrap="none" rtlCol="0">
              <a:spAutoFit/>
            </a:bodyPr>
            <a:lstStyle/>
            <a:p>
              <a:r>
                <a:rPr lang="en-GB" sz="1050" dirty="0">
                  <a:solidFill>
                    <a:srgbClr val="FF0000"/>
                  </a:solidFill>
                  <a:cs typeface="Arial" panose="020B0604020202020204" pitchFamily="34" charset="0"/>
                </a:rPr>
                <a:t>(10)</a:t>
              </a:r>
              <a:endParaRPr lang="en-IE" sz="1050" dirty="0">
                <a:solidFill>
                  <a:srgbClr val="FF0000"/>
                </a:solidFill>
                <a:cs typeface="Arial" panose="020B0604020202020204" pitchFamily="34" charset="0"/>
              </a:endParaRPr>
            </a:p>
          </p:txBody>
        </p:sp>
      </p:grpSp>
    </p:spTree>
    <p:extLst>
      <p:ext uri="{BB962C8B-B14F-4D97-AF65-F5344CB8AC3E}">
        <p14:creationId xmlns:p14="http://schemas.microsoft.com/office/powerpoint/2010/main" val="56272859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60AE6E8B-2CC9-3152-9045-9B6A07F932F0}"/>
              </a:ext>
            </a:extLst>
          </p:cNvPr>
          <p:cNvSpPr>
            <a:spLocks noGrp="1"/>
          </p:cNvSpPr>
          <p:nvPr>
            <p:ph idx="1"/>
          </p:nvPr>
        </p:nvSpPr>
        <p:spPr>
          <a:xfrm>
            <a:off x="332436" y="144000"/>
            <a:ext cx="11527128" cy="495000"/>
          </a:xfrm>
        </p:spPr>
        <p:txBody>
          <a:bodyPr>
            <a:normAutofit/>
          </a:bodyPr>
          <a:lstStyle/>
          <a:p>
            <a:pPr marL="0" indent="0">
              <a:buNone/>
            </a:pPr>
            <a:r>
              <a:rPr lang="en-GB" sz="2000" u="sng" dirty="0">
                <a:solidFill>
                  <a:srgbClr val="0070C0"/>
                </a:solidFill>
              </a:rPr>
              <a:t>4.2 Links between stressors and disease causes/triggers</a:t>
            </a:r>
          </a:p>
          <a:p>
            <a:pPr marL="0" indent="0">
              <a:buNone/>
            </a:pPr>
            <a:endParaRPr lang="en-GB" sz="2000" dirty="0">
              <a:solidFill>
                <a:schemeClr val="tx1">
                  <a:lumMod val="50000"/>
                  <a:lumOff val="50000"/>
                </a:schemeClr>
              </a:solidFill>
            </a:endParaRPr>
          </a:p>
        </p:txBody>
      </p:sp>
      <p:grpSp>
        <p:nvGrpSpPr>
          <p:cNvPr id="67" name="Group 66">
            <a:extLst>
              <a:ext uri="{FF2B5EF4-FFF2-40B4-BE49-F238E27FC236}">
                <a16:creationId xmlns:a16="http://schemas.microsoft.com/office/drawing/2014/main" id="{7C88BE48-6CCD-E189-8F05-A9D02F8DEE38}"/>
              </a:ext>
            </a:extLst>
          </p:cNvPr>
          <p:cNvGrpSpPr/>
          <p:nvPr/>
        </p:nvGrpSpPr>
        <p:grpSpPr>
          <a:xfrm>
            <a:off x="273404" y="1089000"/>
            <a:ext cx="11672982" cy="4268926"/>
            <a:chOff x="273404" y="1925973"/>
            <a:chExt cx="11672982" cy="4268926"/>
          </a:xfrm>
        </p:grpSpPr>
        <p:grpSp>
          <p:nvGrpSpPr>
            <p:cNvPr id="18" name="Group 17">
              <a:extLst>
                <a:ext uri="{FF2B5EF4-FFF2-40B4-BE49-F238E27FC236}">
                  <a16:creationId xmlns:a16="http://schemas.microsoft.com/office/drawing/2014/main" id="{B3DB195E-6354-0482-7B1E-14FFB596299F}"/>
                </a:ext>
              </a:extLst>
            </p:cNvPr>
            <p:cNvGrpSpPr/>
            <p:nvPr/>
          </p:nvGrpSpPr>
          <p:grpSpPr>
            <a:xfrm>
              <a:off x="273404" y="2368311"/>
              <a:ext cx="2140293" cy="3009483"/>
              <a:chOff x="1821000" y="2257294"/>
              <a:chExt cx="2140293" cy="3009483"/>
            </a:xfrm>
          </p:grpSpPr>
          <p:sp>
            <p:nvSpPr>
              <p:cNvPr id="6" name="TextBox 5">
                <a:extLst>
                  <a:ext uri="{FF2B5EF4-FFF2-40B4-BE49-F238E27FC236}">
                    <a16:creationId xmlns:a16="http://schemas.microsoft.com/office/drawing/2014/main" id="{C830698E-D1D6-E34D-4EDD-F7684860CF2B}"/>
                  </a:ext>
                </a:extLst>
              </p:cNvPr>
              <p:cNvSpPr txBox="1"/>
              <p:nvPr/>
            </p:nvSpPr>
            <p:spPr>
              <a:xfrm>
                <a:off x="1858345" y="2257294"/>
                <a:ext cx="2102948" cy="338554"/>
              </a:xfrm>
              <a:prstGeom prst="rect">
                <a:avLst/>
              </a:prstGeom>
              <a:noFill/>
            </p:spPr>
            <p:txBody>
              <a:bodyPr wrap="none" rtlCol="0">
                <a:spAutoFit/>
              </a:bodyPr>
              <a:lstStyle/>
              <a:p>
                <a:r>
                  <a:rPr lang="en-GB" sz="1600" u="sng" dirty="0"/>
                  <a:t>Climate change hazard</a:t>
                </a:r>
                <a:endParaRPr lang="en-IE" sz="1600" u="sng" dirty="0"/>
              </a:p>
            </p:txBody>
          </p:sp>
          <p:sp>
            <p:nvSpPr>
              <p:cNvPr id="7" name="TextBox 6">
                <a:extLst>
                  <a:ext uri="{FF2B5EF4-FFF2-40B4-BE49-F238E27FC236}">
                    <a16:creationId xmlns:a16="http://schemas.microsoft.com/office/drawing/2014/main" id="{51D972FB-0612-E98C-D98F-7A933B869FAE}"/>
                  </a:ext>
                </a:extLst>
              </p:cNvPr>
              <p:cNvSpPr txBox="1"/>
              <p:nvPr/>
            </p:nvSpPr>
            <p:spPr>
              <a:xfrm>
                <a:off x="2452702" y="2636802"/>
                <a:ext cx="891783" cy="307777"/>
              </a:xfrm>
              <a:prstGeom prst="rect">
                <a:avLst/>
              </a:prstGeom>
              <a:noFill/>
            </p:spPr>
            <p:txBody>
              <a:bodyPr wrap="none" rtlCol="0">
                <a:spAutoFit/>
              </a:bodyPr>
              <a:lstStyle/>
              <a:p>
                <a:r>
                  <a:rPr lang="en-GB" sz="1400" dirty="0">
                    <a:solidFill>
                      <a:schemeClr val="tx1"/>
                    </a:solidFill>
                  </a:rPr>
                  <a:t> Warming</a:t>
                </a:r>
                <a:endParaRPr lang="en-IE" sz="1400" dirty="0"/>
              </a:p>
            </p:txBody>
          </p:sp>
          <p:sp>
            <p:nvSpPr>
              <p:cNvPr id="9" name="TextBox 8">
                <a:extLst>
                  <a:ext uri="{FF2B5EF4-FFF2-40B4-BE49-F238E27FC236}">
                    <a16:creationId xmlns:a16="http://schemas.microsoft.com/office/drawing/2014/main" id="{BDBE064D-6E1D-3C4D-E360-11F445760610}"/>
                  </a:ext>
                </a:extLst>
              </p:cNvPr>
              <p:cNvSpPr txBox="1"/>
              <p:nvPr/>
            </p:nvSpPr>
            <p:spPr>
              <a:xfrm>
                <a:off x="2518398" y="2888552"/>
                <a:ext cx="782843" cy="307777"/>
              </a:xfrm>
              <a:prstGeom prst="rect">
                <a:avLst/>
              </a:prstGeom>
              <a:noFill/>
            </p:spPr>
            <p:txBody>
              <a:bodyPr wrap="none" rtlCol="0">
                <a:spAutoFit/>
              </a:bodyPr>
              <a:lstStyle/>
              <a:p>
                <a:r>
                  <a:rPr lang="en-GB" sz="1400" dirty="0">
                    <a:solidFill>
                      <a:schemeClr val="tx1"/>
                    </a:solidFill>
                  </a:rPr>
                  <a:t>Drought</a:t>
                </a:r>
                <a:endParaRPr lang="en-IE" sz="1400" dirty="0"/>
              </a:p>
            </p:txBody>
          </p:sp>
          <p:sp>
            <p:nvSpPr>
              <p:cNvPr id="10" name="TextBox 9">
                <a:extLst>
                  <a:ext uri="{FF2B5EF4-FFF2-40B4-BE49-F238E27FC236}">
                    <a16:creationId xmlns:a16="http://schemas.microsoft.com/office/drawing/2014/main" id="{2F1793EE-6A6F-0D8F-986B-58342CB97E04}"/>
                  </a:ext>
                </a:extLst>
              </p:cNvPr>
              <p:cNvSpPr txBox="1"/>
              <p:nvPr/>
            </p:nvSpPr>
            <p:spPr>
              <a:xfrm>
                <a:off x="2401732" y="3138227"/>
                <a:ext cx="982641" cy="307777"/>
              </a:xfrm>
              <a:prstGeom prst="rect">
                <a:avLst/>
              </a:prstGeom>
              <a:noFill/>
            </p:spPr>
            <p:txBody>
              <a:bodyPr wrap="none" rtlCol="0">
                <a:spAutoFit/>
              </a:bodyPr>
              <a:lstStyle/>
              <a:p>
                <a:r>
                  <a:rPr lang="en-GB" sz="1400" dirty="0">
                    <a:solidFill>
                      <a:schemeClr val="tx1"/>
                    </a:solidFill>
                  </a:rPr>
                  <a:t>Heatwaves</a:t>
                </a:r>
                <a:endParaRPr lang="en-IE" sz="1400" dirty="0"/>
              </a:p>
            </p:txBody>
          </p:sp>
          <p:sp>
            <p:nvSpPr>
              <p:cNvPr id="11" name="TextBox 10">
                <a:extLst>
                  <a:ext uri="{FF2B5EF4-FFF2-40B4-BE49-F238E27FC236}">
                    <a16:creationId xmlns:a16="http://schemas.microsoft.com/office/drawing/2014/main" id="{95F902B5-1F72-3CAE-8118-77C07F38A84D}"/>
                  </a:ext>
                </a:extLst>
              </p:cNvPr>
              <p:cNvSpPr txBox="1"/>
              <p:nvPr/>
            </p:nvSpPr>
            <p:spPr>
              <a:xfrm>
                <a:off x="2628780" y="3375630"/>
                <a:ext cx="528543" cy="307777"/>
              </a:xfrm>
              <a:prstGeom prst="rect">
                <a:avLst/>
              </a:prstGeom>
              <a:noFill/>
            </p:spPr>
            <p:txBody>
              <a:bodyPr wrap="none" rtlCol="0">
                <a:spAutoFit/>
              </a:bodyPr>
              <a:lstStyle/>
              <a:p>
                <a:r>
                  <a:rPr lang="en-GB" sz="1400" dirty="0"/>
                  <a:t>Fires</a:t>
                </a:r>
                <a:endParaRPr lang="en-IE" sz="1400" dirty="0"/>
              </a:p>
            </p:txBody>
          </p:sp>
          <p:sp>
            <p:nvSpPr>
              <p:cNvPr id="12" name="TextBox 11">
                <a:extLst>
                  <a:ext uri="{FF2B5EF4-FFF2-40B4-BE49-F238E27FC236}">
                    <a16:creationId xmlns:a16="http://schemas.microsoft.com/office/drawing/2014/main" id="{2E7CD084-2527-549B-C5A4-05AC6B5D22DE}"/>
                  </a:ext>
                </a:extLst>
              </p:cNvPr>
              <p:cNvSpPr txBox="1"/>
              <p:nvPr/>
            </p:nvSpPr>
            <p:spPr>
              <a:xfrm>
                <a:off x="2299743" y="3643703"/>
                <a:ext cx="1116203" cy="307777"/>
              </a:xfrm>
              <a:prstGeom prst="rect">
                <a:avLst/>
              </a:prstGeom>
              <a:noFill/>
            </p:spPr>
            <p:txBody>
              <a:bodyPr wrap="none" rtlCol="0">
                <a:spAutoFit/>
              </a:bodyPr>
              <a:lstStyle/>
              <a:p>
                <a:r>
                  <a:rPr lang="en-GB" sz="1400" dirty="0">
                    <a:solidFill>
                      <a:schemeClr val="tx1"/>
                    </a:solidFill>
                  </a:rPr>
                  <a:t>Precipitation</a:t>
                </a:r>
                <a:endParaRPr lang="en-IE" sz="1400" dirty="0"/>
              </a:p>
            </p:txBody>
          </p:sp>
          <p:sp>
            <p:nvSpPr>
              <p:cNvPr id="13" name="TextBox 12">
                <a:extLst>
                  <a:ext uri="{FF2B5EF4-FFF2-40B4-BE49-F238E27FC236}">
                    <a16:creationId xmlns:a16="http://schemas.microsoft.com/office/drawing/2014/main" id="{FA88C9C6-B61E-263E-1A40-BB71DC8DD332}"/>
                  </a:ext>
                </a:extLst>
              </p:cNvPr>
              <p:cNvSpPr txBox="1"/>
              <p:nvPr/>
            </p:nvSpPr>
            <p:spPr>
              <a:xfrm>
                <a:off x="2556248" y="3871951"/>
                <a:ext cx="662361" cy="307777"/>
              </a:xfrm>
              <a:prstGeom prst="rect">
                <a:avLst/>
              </a:prstGeom>
              <a:noFill/>
            </p:spPr>
            <p:txBody>
              <a:bodyPr wrap="none" rtlCol="0">
                <a:spAutoFit/>
              </a:bodyPr>
              <a:lstStyle/>
              <a:p>
                <a:r>
                  <a:rPr lang="en-GB" sz="1400" dirty="0"/>
                  <a:t>Floods</a:t>
                </a:r>
                <a:endParaRPr lang="en-IE" sz="1400" dirty="0"/>
              </a:p>
            </p:txBody>
          </p:sp>
          <p:sp>
            <p:nvSpPr>
              <p:cNvPr id="14" name="TextBox 13">
                <a:extLst>
                  <a:ext uri="{FF2B5EF4-FFF2-40B4-BE49-F238E27FC236}">
                    <a16:creationId xmlns:a16="http://schemas.microsoft.com/office/drawing/2014/main" id="{CB0A59B9-696E-6CFF-7881-2A7D8509A40C}"/>
                  </a:ext>
                </a:extLst>
              </p:cNvPr>
              <p:cNvSpPr txBox="1"/>
              <p:nvPr/>
            </p:nvSpPr>
            <p:spPr>
              <a:xfrm>
                <a:off x="2509896" y="4173598"/>
                <a:ext cx="695896" cy="307777"/>
              </a:xfrm>
              <a:prstGeom prst="rect">
                <a:avLst/>
              </a:prstGeom>
              <a:noFill/>
            </p:spPr>
            <p:txBody>
              <a:bodyPr wrap="none" rtlCol="0">
                <a:spAutoFit/>
              </a:bodyPr>
              <a:lstStyle/>
              <a:p>
                <a:r>
                  <a:rPr lang="en-GB" sz="1400" dirty="0"/>
                  <a:t>Storms</a:t>
                </a:r>
                <a:endParaRPr lang="en-IE" sz="1400" dirty="0"/>
              </a:p>
            </p:txBody>
          </p:sp>
          <p:sp>
            <p:nvSpPr>
              <p:cNvPr id="15" name="TextBox 14">
                <a:extLst>
                  <a:ext uri="{FF2B5EF4-FFF2-40B4-BE49-F238E27FC236}">
                    <a16:creationId xmlns:a16="http://schemas.microsoft.com/office/drawing/2014/main" id="{D5E7A0A4-2273-D940-45EC-15D8E718871D}"/>
                  </a:ext>
                </a:extLst>
              </p:cNvPr>
              <p:cNvSpPr txBox="1"/>
              <p:nvPr/>
            </p:nvSpPr>
            <p:spPr>
              <a:xfrm>
                <a:off x="2301036" y="4413461"/>
                <a:ext cx="1129412" cy="307777"/>
              </a:xfrm>
              <a:prstGeom prst="rect">
                <a:avLst/>
              </a:prstGeom>
              <a:noFill/>
            </p:spPr>
            <p:txBody>
              <a:bodyPr wrap="none" rtlCol="0">
                <a:spAutoFit/>
              </a:bodyPr>
              <a:lstStyle/>
              <a:p>
                <a:r>
                  <a:rPr lang="en-GB" sz="1400" dirty="0"/>
                  <a:t>Sea level rise</a:t>
                </a:r>
                <a:endParaRPr lang="en-IE" sz="1400" dirty="0"/>
              </a:p>
            </p:txBody>
          </p:sp>
          <p:sp>
            <p:nvSpPr>
              <p:cNvPr id="16" name="TextBox 15">
                <a:extLst>
                  <a:ext uri="{FF2B5EF4-FFF2-40B4-BE49-F238E27FC236}">
                    <a16:creationId xmlns:a16="http://schemas.microsoft.com/office/drawing/2014/main" id="{45FF7B20-E91F-F795-461A-58070156E7E9}"/>
                  </a:ext>
                </a:extLst>
              </p:cNvPr>
              <p:cNvSpPr txBox="1"/>
              <p:nvPr/>
            </p:nvSpPr>
            <p:spPr>
              <a:xfrm>
                <a:off x="1963336" y="4707765"/>
                <a:ext cx="1789016" cy="307777"/>
              </a:xfrm>
              <a:prstGeom prst="rect">
                <a:avLst/>
              </a:prstGeom>
              <a:noFill/>
            </p:spPr>
            <p:txBody>
              <a:bodyPr wrap="none" rtlCol="0">
                <a:spAutoFit/>
              </a:bodyPr>
              <a:lstStyle/>
              <a:p>
                <a:r>
                  <a:rPr lang="en-GB" sz="1400" dirty="0"/>
                  <a:t>Ocean climate change</a:t>
                </a:r>
                <a:endParaRPr lang="en-IE" sz="1400" dirty="0"/>
              </a:p>
            </p:txBody>
          </p:sp>
          <p:sp>
            <p:nvSpPr>
              <p:cNvPr id="17" name="TextBox 16">
                <a:extLst>
                  <a:ext uri="{FF2B5EF4-FFF2-40B4-BE49-F238E27FC236}">
                    <a16:creationId xmlns:a16="http://schemas.microsoft.com/office/drawing/2014/main" id="{1C1695C1-95C8-D381-DDB2-4FADB0352A1D}"/>
                  </a:ext>
                </a:extLst>
              </p:cNvPr>
              <p:cNvSpPr txBox="1"/>
              <p:nvPr/>
            </p:nvSpPr>
            <p:spPr>
              <a:xfrm>
                <a:off x="1821000" y="4959000"/>
                <a:ext cx="2089483" cy="307777"/>
              </a:xfrm>
              <a:prstGeom prst="rect">
                <a:avLst/>
              </a:prstGeom>
              <a:noFill/>
            </p:spPr>
            <p:txBody>
              <a:bodyPr wrap="none" rtlCol="0">
                <a:spAutoFit/>
              </a:bodyPr>
              <a:lstStyle/>
              <a:p>
                <a:r>
                  <a:rPr lang="en-GB" sz="1400" dirty="0"/>
                  <a:t>Natural land cover change</a:t>
                </a:r>
                <a:endParaRPr lang="en-IE" sz="1400" dirty="0"/>
              </a:p>
            </p:txBody>
          </p:sp>
        </p:grpSp>
        <p:grpSp>
          <p:nvGrpSpPr>
            <p:cNvPr id="58" name="Group 57">
              <a:extLst>
                <a:ext uri="{FF2B5EF4-FFF2-40B4-BE49-F238E27FC236}">
                  <a16:creationId xmlns:a16="http://schemas.microsoft.com/office/drawing/2014/main" id="{1C8FC516-CCCF-27DF-A069-A927ECE261BC}"/>
                </a:ext>
              </a:extLst>
            </p:cNvPr>
            <p:cNvGrpSpPr/>
            <p:nvPr/>
          </p:nvGrpSpPr>
          <p:grpSpPr>
            <a:xfrm>
              <a:off x="3711000" y="1925973"/>
              <a:ext cx="4648943" cy="4268926"/>
              <a:chOff x="4804261" y="2001746"/>
              <a:chExt cx="4648943" cy="4268926"/>
            </a:xfrm>
          </p:grpSpPr>
          <p:sp>
            <p:nvSpPr>
              <p:cNvPr id="19" name="TextBox 18">
                <a:extLst>
                  <a:ext uri="{FF2B5EF4-FFF2-40B4-BE49-F238E27FC236}">
                    <a16:creationId xmlns:a16="http://schemas.microsoft.com/office/drawing/2014/main" id="{C099A600-E3E1-5F1A-8761-14C395D79A93}"/>
                  </a:ext>
                </a:extLst>
              </p:cNvPr>
              <p:cNvSpPr txBox="1"/>
              <p:nvPr/>
            </p:nvSpPr>
            <p:spPr>
              <a:xfrm>
                <a:off x="5890737" y="2001746"/>
                <a:ext cx="2130455" cy="338554"/>
              </a:xfrm>
              <a:prstGeom prst="rect">
                <a:avLst/>
              </a:prstGeom>
              <a:noFill/>
            </p:spPr>
            <p:txBody>
              <a:bodyPr wrap="none" rtlCol="0">
                <a:spAutoFit/>
              </a:bodyPr>
              <a:lstStyle/>
              <a:p>
                <a:pPr marL="0" indent="0">
                  <a:buNone/>
                </a:pPr>
                <a:r>
                  <a:rPr lang="en-GB" sz="1600" u="sng" dirty="0"/>
                  <a:t>Disease causes/triggers</a:t>
                </a:r>
              </a:p>
            </p:txBody>
          </p:sp>
          <p:sp>
            <p:nvSpPr>
              <p:cNvPr id="20" name="TextBox 19">
                <a:extLst>
                  <a:ext uri="{FF2B5EF4-FFF2-40B4-BE49-F238E27FC236}">
                    <a16:creationId xmlns:a16="http://schemas.microsoft.com/office/drawing/2014/main" id="{CCE81E62-3803-74DA-367D-ACB7442C1A98}"/>
                  </a:ext>
                </a:extLst>
              </p:cNvPr>
              <p:cNvSpPr txBox="1"/>
              <p:nvPr/>
            </p:nvSpPr>
            <p:spPr>
              <a:xfrm>
                <a:off x="5830314" y="2395525"/>
                <a:ext cx="2222981" cy="307777"/>
              </a:xfrm>
              <a:prstGeom prst="rect">
                <a:avLst/>
              </a:prstGeom>
              <a:noFill/>
            </p:spPr>
            <p:txBody>
              <a:bodyPr wrap="none" rtlCol="0">
                <a:spAutoFit/>
              </a:bodyPr>
              <a:lstStyle/>
              <a:p>
                <a:r>
                  <a:rPr lang="en-GB" sz="1400" dirty="0">
                    <a:solidFill>
                      <a:schemeClr val="tx1"/>
                    </a:solidFill>
                  </a:rPr>
                  <a:t>Airborne insects: dust mites</a:t>
                </a:r>
                <a:endParaRPr lang="en-IE" sz="1400" dirty="0"/>
              </a:p>
            </p:txBody>
          </p:sp>
          <p:sp>
            <p:nvSpPr>
              <p:cNvPr id="37" name="TextBox 36">
                <a:extLst>
                  <a:ext uri="{FF2B5EF4-FFF2-40B4-BE49-F238E27FC236}">
                    <a16:creationId xmlns:a16="http://schemas.microsoft.com/office/drawing/2014/main" id="{2BDF753C-F43A-AA17-CBF0-C633C71A2B3C}"/>
                  </a:ext>
                </a:extLst>
              </p:cNvPr>
              <p:cNvSpPr txBox="1"/>
              <p:nvPr/>
            </p:nvSpPr>
            <p:spPr>
              <a:xfrm>
                <a:off x="5376000" y="2650068"/>
                <a:ext cx="3372783" cy="307777"/>
              </a:xfrm>
              <a:prstGeom prst="rect">
                <a:avLst/>
              </a:prstGeom>
              <a:noFill/>
            </p:spPr>
            <p:txBody>
              <a:bodyPr wrap="none" rtlCol="0">
                <a:spAutoFit/>
              </a:bodyPr>
              <a:lstStyle/>
              <a:p>
                <a:r>
                  <a:rPr lang="en-GB" sz="1400" dirty="0">
                    <a:solidFill>
                      <a:schemeClr val="tx1"/>
                    </a:solidFill>
                  </a:rPr>
                  <a:t>Airborne pathogens: viruses, bacteria, fungi</a:t>
                </a:r>
              </a:p>
            </p:txBody>
          </p:sp>
          <p:sp>
            <p:nvSpPr>
              <p:cNvPr id="38" name="TextBox 37">
                <a:extLst>
                  <a:ext uri="{FF2B5EF4-FFF2-40B4-BE49-F238E27FC236}">
                    <a16:creationId xmlns:a16="http://schemas.microsoft.com/office/drawing/2014/main" id="{AD0ABFEB-39DC-F068-994D-1BE7961FBD97}"/>
                  </a:ext>
                </a:extLst>
              </p:cNvPr>
              <p:cNvSpPr txBox="1"/>
              <p:nvPr/>
            </p:nvSpPr>
            <p:spPr>
              <a:xfrm>
                <a:off x="5995070" y="2958120"/>
                <a:ext cx="1893467" cy="307777"/>
              </a:xfrm>
              <a:prstGeom prst="rect">
                <a:avLst/>
              </a:prstGeom>
              <a:noFill/>
            </p:spPr>
            <p:txBody>
              <a:bodyPr wrap="none" rtlCol="0">
                <a:spAutoFit/>
              </a:bodyPr>
              <a:lstStyle/>
              <a:p>
                <a:r>
                  <a:rPr lang="en-GB" sz="1400" dirty="0"/>
                  <a:t>Animal hair/fur/dander</a:t>
                </a:r>
                <a:endParaRPr lang="en-IE" sz="1400" dirty="0"/>
              </a:p>
            </p:txBody>
          </p:sp>
          <p:sp>
            <p:nvSpPr>
              <p:cNvPr id="39" name="TextBox 38">
                <a:extLst>
                  <a:ext uri="{FF2B5EF4-FFF2-40B4-BE49-F238E27FC236}">
                    <a16:creationId xmlns:a16="http://schemas.microsoft.com/office/drawing/2014/main" id="{3A295B63-A72B-AD60-7DC9-5C1F99635CAB}"/>
                  </a:ext>
                </a:extLst>
              </p:cNvPr>
              <p:cNvSpPr txBox="1"/>
              <p:nvPr/>
            </p:nvSpPr>
            <p:spPr>
              <a:xfrm>
                <a:off x="4946779" y="3506542"/>
                <a:ext cx="4237891" cy="307777"/>
              </a:xfrm>
              <a:prstGeom prst="rect">
                <a:avLst/>
              </a:prstGeom>
              <a:noFill/>
            </p:spPr>
            <p:txBody>
              <a:bodyPr wrap="none" rtlCol="0">
                <a:spAutoFit/>
              </a:bodyPr>
              <a:lstStyle/>
              <a:p>
                <a:r>
                  <a:rPr lang="en-GB" sz="1400" dirty="0"/>
                  <a:t>Contact: allergens, pathogens, food, chemicals, irritants</a:t>
                </a:r>
                <a:endParaRPr lang="en-IE" sz="1400" dirty="0"/>
              </a:p>
            </p:txBody>
          </p:sp>
          <p:sp>
            <p:nvSpPr>
              <p:cNvPr id="40" name="TextBox 39">
                <a:extLst>
                  <a:ext uri="{FF2B5EF4-FFF2-40B4-BE49-F238E27FC236}">
                    <a16:creationId xmlns:a16="http://schemas.microsoft.com/office/drawing/2014/main" id="{C3198076-1AB0-53D1-34B9-C2FDF1229E80}"/>
                  </a:ext>
                </a:extLst>
              </p:cNvPr>
              <p:cNvSpPr txBox="1"/>
              <p:nvPr/>
            </p:nvSpPr>
            <p:spPr>
              <a:xfrm>
                <a:off x="5218133" y="3800068"/>
                <a:ext cx="3732497" cy="307777"/>
              </a:xfrm>
              <a:prstGeom prst="rect">
                <a:avLst/>
              </a:prstGeom>
              <a:noFill/>
            </p:spPr>
            <p:txBody>
              <a:bodyPr wrap="none" rtlCol="0">
                <a:spAutoFit/>
              </a:bodyPr>
              <a:lstStyle/>
              <a:p>
                <a:r>
                  <a:rPr lang="en-GB" sz="1400" dirty="0"/>
                  <a:t>Contact insects: venom, larvae, mites, parasites </a:t>
                </a:r>
                <a:endParaRPr lang="en-IE" sz="1400" dirty="0"/>
              </a:p>
            </p:txBody>
          </p:sp>
          <p:sp>
            <p:nvSpPr>
              <p:cNvPr id="41" name="TextBox 40">
                <a:extLst>
                  <a:ext uri="{FF2B5EF4-FFF2-40B4-BE49-F238E27FC236}">
                    <a16:creationId xmlns:a16="http://schemas.microsoft.com/office/drawing/2014/main" id="{1A010DF8-DF95-C08C-28C1-F78187E0F115}"/>
                  </a:ext>
                </a:extLst>
              </p:cNvPr>
              <p:cNvSpPr txBox="1"/>
              <p:nvPr/>
            </p:nvSpPr>
            <p:spPr>
              <a:xfrm>
                <a:off x="6074418" y="4109256"/>
                <a:ext cx="1734770" cy="307777"/>
              </a:xfrm>
              <a:prstGeom prst="rect">
                <a:avLst/>
              </a:prstGeom>
              <a:noFill/>
            </p:spPr>
            <p:txBody>
              <a:bodyPr wrap="none" rtlCol="0">
                <a:spAutoFit/>
              </a:bodyPr>
              <a:lstStyle/>
              <a:p>
                <a:r>
                  <a:rPr lang="en-GB" sz="1400" dirty="0"/>
                  <a:t>Gaseous air pollution</a:t>
                </a:r>
                <a:endParaRPr lang="en-IE" sz="1400" dirty="0"/>
              </a:p>
            </p:txBody>
          </p:sp>
          <p:sp>
            <p:nvSpPr>
              <p:cNvPr id="42" name="TextBox 41">
                <a:extLst>
                  <a:ext uri="{FF2B5EF4-FFF2-40B4-BE49-F238E27FC236}">
                    <a16:creationId xmlns:a16="http://schemas.microsoft.com/office/drawing/2014/main" id="{21B4E655-76D3-E3D3-B1EB-ACAD7FEC136D}"/>
                  </a:ext>
                </a:extLst>
              </p:cNvPr>
              <p:cNvSpPr txBox="1"/>
              <p:nvPr/>
            </p:nvSpPr>
            <p:spPr>
              <a:xfrm>
                <a:off x="4804261" y="5024118"/>
                <a:ext cx="4599272" cy="307777"/>
              </a:xfrm>
              <a:prstGeom prst="rect">
                <a:avLst/>
              </a:prstGeom>
              <a:noFill/>
            </p:spPr>
            <p:txBody>
              <a:bodyPr wrap="none" rtlCol="0">
                <a:spAutoFit/>
              </a:bodyPr>
              <a:lstStyle/>
              <a:p>
                <a:r>
                  <a:rPr lang="en-GB" sz="1400" dirty="0"/>
                  <a:t>Human physiology: genetic predisposition, hormonal change</a:t>
                </a:r>
                <a:endParaRPr lang="en-IE" sz="1400" dirty="0"/>
              </a:p>
            </p:txBody>
          </p:sp>
          <p:sp>
            <p:nvSpPr>
              <p:cNvPr id="43" name="TextBox 42">
                <a:extLst>
                  <a:ext uri="{FF2B5EF4-FFF2-40B4-BE49-F238E27FC236}">
                    <a16:creationId xmlns:a16="http://schemas.microsoft.com/office/drawing/2014/main" id="{1D6102C1-D7A4-35CA-74ED-89E8F74FF1AE}"/>
                  </a:ext>
                </a:extLst>
              </p:cNvPr>
              <p:cNvSpPr txBox="1"/>
              <p:nvPr/>
            </p:nvSpPr>
            <p:spPr>
              <a:xfrm>
                <a:off x="6175402" y="4391891"/>
                <a:ext cx="1460143" cy="307777"/>
              </a:xfrm>
              <a:prstGeom prst="rect">
                <a:avLst/>
              </a:prstGeom>
              <a:noFill/>
            </p:spPr>
            <p:txBody>
              <a:bodyPr wrap="none" rtlCol="0">
                <a:spAutoFit/>
              </a:bodyPr>
              <a:lstStyle/>
              <a:p>
                <a:r>
                  <a:rPr lang="en-GB" sz="1400" dirty="0"/>
                  <a:t>Human migration</a:t>
                </a:r>
                <a:endParaRPr lang="en-IE" sz="1400" dirty="0"/>
              </a:p>
            </p:txBody>
          </p:sp>
          <p:sp>
            <p:nvSpPr>
              <p:cNvPr id="44" name="TextBox 43">
                <a:extLst>
                  <a:ext uri="{FF2B5EF4-FFF2-40B4-BE49-F238E27FC236}">
                    <a16:creationId xmlns:a16="http://schemas.microsoft.com/office/drawing/2014/main" id="{5406A16F-5144-9C9D-C6B0-BB5B80877B5D}"/>
                  </a:ext>
                </a:extLst>
              </p:cNvPr>
              <p:cNvSpPr txBox="1"/>
              <p:nvPr/>
            </p:nvSpPr>
            <p:spPr>
              <a:xfrm>
                <a:off x="4971804" y="5962895"/>
                <a:ext cx="4481400" cy="307777"/>
              </a:xfrm>
              <a:prstGeom prst="rect">
                <a:avLst/>
              </a:prstGeom>
              <a:noFill/>
            </p:spPr>
            <p:txBody>
              <a:bodyPr wrap="square" rtlCol="0">
                <a:spAutoFit/>
              </a:bodyPr>
              <a:lstStyle/>
              <a:p>
                <a:r>
                  <a:rPr lang="en-GB" sz="1400" dirty="0"/>
                  <a:t>Psychological effects: stress, </a:t>
                </a:r>
                <a:r>
                  <a:rPr lang="en-GB" sz="1400" dirty="0" err="1"/>
                  <a:t>psychodermal</a:t>
                </a:r>
                <a:r>
                  <a:rPr lang="en-GB" sz="1400" dirty="0"/>
                  <a:t> factors</a:t>
                </a:r>
                <a:endParaRPr lang="en-IE" sz="1400" dirty="0"/>
              </a:p>
            </p:txBody>
          </p:sp>
          <p:sp>
            <p:nvSpPr>
              <p:cNvPr id="45" name="TextBox 44">
                <a:extLst>
                  <a:ext uri="{FF2B5EF4-FFF2-40B4-BE49-F238E27FC236}">
                    <a16:creationId xmlns:a16="http://schemas.microsoft.com/office/drawing/2014/main" id="{DA8F9415-4709-C9ED-C0C6-96828AD66E3D}"/>
                  </a:ext>
                </a:extLst>
              </p:cNvPr>
              <p:cNvSpPr txBox="1"/>
              <p:nvPr/>
            </p:nvSpPr>
            <p:spPr>
              <a:xfrm>
                <a:off x="5242998" y="4721238"/>
                <a:ext cx="3647536" cy="307777"/>
              </a:xfrm>
              <a:prstGeom prst="rect">
                <a:avLst/>
              </a:prstGeom>
              <a:noFill/>
            </p:spPr>
            <p:txBody>
              <a:bodyPr wrap="square" rtlCol="0">
                <a:spAutoFit/>
              </a:bodyPr>
              <a:lstStyle/>
              <a:p>
                <a:r>
                  <a:rPr lang="en-GB" sz="1400" dirty="0"/>
                  <a:t>Human physical environment: sun, heat, cold</a:t>
                </a:r>
                <a:endParaRPr lang="en-IE" sz="1400" dirty="0"/>
              </a:p>
            </p:txBody>
          </p:sp>
          <p:sp>
            <p:nvSpPr>
              <p:cNvPr id="46" name="TextBox 45">
                <a:extLst>
                  <a:ext uri="{FF2B5EF4-FFF2-40B4-BE49-F238E27FC236}">
                    <a16:creationId xmlns:a16="http://schemas.microsoft.com/office/drawing/2014/main" id="{D2EA62C5-7729-E214-46D1-056DD0B155F7}"/>
                  </a:ext>
                </a:extLst>
              </p:cNvPr>
              <p:cNvSpPr txBox="1"/>
              <p:nvPr/>
            </p:nvSpPr>
            <p:spPr>
              <a:xfrm>
                <a:off x="4863196" y="5660015"/>
                <a:ext cx="4481401" cy="307777"/>
              </a:xfrm>
              <a:prstGeom prst="rect">
                <a:avLst/>
              </a:prstGeom>
              <a:noFill/>
            </p:spPr>
            <p:txBody>
              <a:bodyPr wrap="square" rtlCol="0">
                <a:spAutoFit/>
              </a:bodyPr>
              <a:lstStyle/>
              <a:p>
                <a:r>
                  <a:rPr lang="en-GB" sz="1400" dirty="0">
                    <a:solidFill>
                      <a:schemeClr val="tx1"/>
                    </a:solidFill>
                  </a:rPr>
                  <a:t>Non-biological airborne particles: sand, dust, smoke, PM</a:t>
                </a:r>
                <a:r>
                  <a:rPr lang="en-GB" sz="1400" baseline="-25000" dirty="0">
                    <a:solidFill>
                      <a:schemeClr val="tx1"/>
                    </a:solidFill>
                  </a:rPr>
                  <a:t>2.5</a:t>
                </a:r>
                <a:endParaRPr lang="en-IE" sz="1400" baseline="-25000" dirty="0"/>
              </a:p>
            </p:txBody>
          </p:sp>
          <p:sp>
            <p:nvSpPr>
              <p:cNvPr id="47" name="TextBox 46">
                <a:extLst>
                  <a:ext uri="{FF2B5EF4-FFF2-40B4-BE49-F238E27FC236}">
                    <a16:creationId xmlns:a16="http://schemas.microsoft.com/office/drawing/2014/main" id="{3813BC9C-DF50-4D32-472D-256C8A5D18DD}"/>
                  </a:ext>
                </a:extLst>
              </p:cNvPr>
              <p:cNvSpPr txBox="1"/>
              <p:nvPr/>
            </p:nvSpPr>
            <p:spPr>
              <a:xfrm>
                <a:off x="5788792" y="5326998"/>
                <a:ext cx="3101742" cy="307777"/>
              </a:xfrm>
              <a:prstGeom prst="rect">
                <a:avLst/>
              </a:prstGeom>
              <a:noFill/>
            </p:spPr>
            <p:txBody>
              <a:bodyPr wrap="square" rtlCol="0">
                <a:spAutoFit/>
              </a:bodyPr>
              <a:lstStyle/>
              <a:p>
                <a:r>
                  <a:rPr lang="en-GB" sz="1400" dirty="0"/>
                  <a:t>Lifestyle: exercise, diet, smoking</a:t>
                </a:r>
                <a:endParaRPr lang="en-IE" sz="1400" dirty="0"/>
              </a:p>
            </p:txBody>
          </p:sp>
          <p:sp>
            <p:nvSpPr>
              <p:cNvPr id="48" name="TextBox 47">
                <a:extLst>
                  <a:ext uri="{FF2B5EF4-FFF2-40B4-BE49-F238E27FC236}">
                    <a16:creationId xmlns:a16="http://schemas.microsoft.com/office/drawing/2014/main" id="{929CB553-42D4-FB83-709C-68A3C04DD413}"/>
                  </a:ext>
                </a:extLst>
              </p:cNvPr>
              <p:cNvSpPr txBox="1"/>
              <p:nvPr/>
            </p:nvSpPr>
            <p:spPr>
              <a:xfrm>
                <a:off x="5388735" y="3232331"/>
                <a:ext cx="3647538" cy="307777"/>
              </a:xfrm>
              <a:prstGeom prst="rect">
                <a:avLst/>
              </a:prstGeom>
              <a:noFill/>
            </p:spPr>
            <p:txBody>
              <a:bodyPr wrap="square" rtlCol="0">
                <a:spAutoFit/>
              </a:bodyPr>
              <a:lstStyle/>
              <a:p>
                <a:r>
                  <a:rPr lang="en-GB" sz="1400" dirty="0"/>
                  <a:t>B</a:t>
                </a:r>
                <a:r>
                  <a:rPr lang="en-GB" sz="1400" dirty="0">
                    <a:solidFill>
                      <a:schemeClr val="tx1"/>
                    </a:solidFill>
                  </a:rPr>
                  <a:t>iological airborne particles: pollen, spores</a:t>
                </a:r>
                <a:endParaRPr lang="en-IE" sz="1400" baseline="-25000" dirty="0"/>
              </a:p>
            </p:txBody>
          </p:sp>
        </p:grpSp>
        <p:grpSp>
          <p:nvGrpSpPr>
            <p:cNvPr id="64" name="Group 63">
              <a:extLst>
                <a:ext uri="{FF2B5EF4-FFF2-40B4-BE49-F238E27FC236}">
                  <a16:creationId xmlns:a16="http://schemas.microsoft.com/office/drawing/2014/main" id="{B9FD7C38-5FBE-0BA9-B49A-0A84DA7C7518}"/>
                </a:ext>
              </a:extLst>
            </p:cNvPr>
            <p:cNvGrpSpPr/>
            <p:nvPr/>
          </p:nvGrpSpPr>
          <p:grpSpPr>
            <a:xfrm>
              <a:off x="9620108" y="2684975"/>
              <a:ext cx="2326278" cy="1643604"/>
              <a:chOff x="9309910" y="2584706"/>
              <a:chExt cx="2326278" cy="1643604"/>
            </a:xfrm>
          </p:grpSpPr>
          <p:sp>
            <p:nvSpPr>
              <p:cNvPr id="59" name="TextBox 58">
                <a:extLst>
                  <a:ext uri="{FF2B5EF4-FFF2-40B4-BE49-F238E27FC236}">
                    <a16:creationId xmlns:a16="http://schemas.microsoft.com/office/drawing/2014/main" id="{FD7AEB78-BF3B-809E-C19B-7FAD83B9FAA1}"/>
                  </a:ext>
                </a:extLst>
              </p:cNvPr>
              <p:cNvSpPr txBox="1"/>
              <p:nvPr/>
            </p:nvSpPr>
            <p:spPr>
              <a:xfrm>
                <a:off x="9606400" y="2584706"/>
                <a:ext cx="1722716" cy="338554"/>
              </a:xfrm>
              <a:prstGeom prst="rect">
                <a:avLst/>
              </a:prstGeom>
              <a:noFill/>
            </p:spPr>
            <p:txBody>
              <a:bodyPr wrap="none" rtlCol="0">
                <a:spAutoFit/>
              </a:bodyPr>
              <a:lstStyle/>
              <a:p>
                <a:pPr marL="0" indent="0">
                  <a:buNone/>
                </a:pPr>
                <a:r>
                  <a:rPr lang="en-GB" sz="1600" u="sng" dirty="0"/>
                  <a:t>Disease categories</a:t>
                </a:r>
              </a:p>
            </p:txBody>
          </p:sp>
          <p:sp>
            <p:nvSpPr>
              <p:cNvPr id="60" name="TextBox 59">
                <a:extLst>
                  <a:ext uri="{FF2B5EF4-FFF2-40B4-BE49-F238E27FC236}">
                    <a16:creationId xmlns:a16="http://schemas.microsoft.com/office/drawing/2014/main" id="{5F5AD72F-917B-F25C-10ED-F5A205F79126}"/>
                  </a:ext>
                </a:extLst>
              </p:cNvPr>
              <p:cNvSpPr txBox="1"/>
              <p:nvPr/>
            </p:nvSpPr>
            <p:spPr>
              <a:xfrm>
                <a:off x="10118258" y="3024865"/>
                <a:ext cx="688778" cy="307777"/>
              </a:xfrm>
              <a:prstGeom prst="rect">
                <a:avLst/>
              </a:prstGeom>
              <a:noFill/>
            </p:spPr>
            <p:txBody>
              <a:bodyPr wrap="none" rtlCol="0">
                <a:spAutoFit/>
              </a:bodyPr>
              <a:lstStyle/>
              <a:p>
                <a:r>
                  <a:rPr lang="en-GB" sz="1400" dirty="0"/>
                  <a:t>Allergy</a:t>
                </a:r>
                <a:endParaRPr lang="en-IE" sz="1400" dirty="0"/>
              </a:p>
            </p:txBody>
          </p:sp>
          <p:sp>
            <p:nvSpPr>
              <p:cNvPr id="61" name="TextBox 60">
                <a:extLst>
                  <a:ext uri="{FF2B5EF4-FFF2-40B4-BE49-F238E27FC236}">
                    <a16:creationId xmlns:a16="http://schemas.microsoft.com/office/drawing/2014/main" id="{5E666697-D750-49A1-ACC6-CB53EA0AD469}"/>
                  </a:ext>
                </a:extLst>
              </p:cNvPr>
              <p:cNvSpPr txBox="1"/>
              <p:nvPr/>
            </p:nvSpPr>
            <p:spPr>
              <a:xfrm>
                <a:off x="9309910" y="3326502"/>
                <a:ext cx="2326278" cy="307777"/>
              </a:xfrm>
              <a:prstGeom prst="rect">
                <a:avLst/>
              </a:prstGeom>
              <a:noFill/>
            </p:spPr>
            <p:txBody>
              <a:bodyPr wrap="none" rtlCol="0">
                <a:spAutoFit/>
              </a:bodyPr>
              <a:lstStyle/>
              <a:p>
                <a:r>
                  <a:rPr lang="en-GB" sz="1400" dirty="0"/>
                  <a:t>Chronic inflammatory dermal</a:t>
                </a:r>
                <a:endParaRPr lang="en-IE" sz="1400" dirty="0"/>
              </a:p>
            </p:txBody>
          </p:sp>
          <p:sp>
            <p:nvSpPr>
              <p:cNvPr id="62" name="TextBox 61">
                <a:extLst>
                  <a:ext uri="{FF2B5EF4-FFF2-40B4-BE49-F238E27FC236}">
                    <a16:creationId xmlns:a16="http://schemas.microsoft.com/office/drawing/2014/main" id="{0CCF2B8A-4B64-9305-8394-D03422301291}"/>
                  </a:ext>
                </a:extLst>
              </p:cNvPr>
              <p:cNvSpPr txBox="1"/>
              <p:nvPr/>
            </p:nvSpPr>
            <p:spPr>
              <a:xfrm>
                <a:off x="9743875" y="3618896"/>
                <a:ext cx="1458348" cy="307777"/>
              </a:xfrm>
              <a:prstGeom prst="rect">
                <a:avLst/>
              </a:prstGeom>
              <a:noFill/>
            </p:spPr>
            <p:txBody>
              <a:bodyPr wrap="none" rtlCol="0">
                <a:spAutoFit/>
              </a:bodyPr>
              <a:lstStyle/>
              <a:p>
                <a:r>
                  <a:rPr lang="en-GB" sz="1400" dirty="0"/>
                  <a:t>Infectious dermal</a:t>
                </a:r>
                <a:endParaRPr lang="en-IE" sz="1400" dirty="0"/>
              </a:p>
            </p:txBody>
          </p:sp>
          <p:sp>
            <p:nvSpPr>
              <p:cNvPr id="63" name="TextBox 62">
                <a:extLst>
                  <a:ext uri="{FF2B5EF4-FFF2-40B4-BE49-F238E27FC236}">
                    <a16:creationId xmlns:a16="http://schemas.microsoft.com/office/drawing/2014/main" id="{E354B7A3-2B63-28A9-9BD4-8779EBDB6930}"/>
                  </a:ext>
                </a:extLst>
              </p:cNvPr>
              <p:cNvSpPr txBox="1"/>
              <p:nvPr/>
            </p:nvSpPr>
            <p:spPr>
              <a:xfrm>
                <a:off x="9899815" y="3920533"/>
                <a:ext cx="1146468" cy="307777"/>
              </a:xfrm>
              <a:prstGeom prst="rect">
                <a:avLst/>
              </a:prstGeom>
              <a:noFill/>
            </p:spPr>
            <p:txBody>
              <a:bodyPr wrap="none" rtlCol="0">
                <a:spAutoFit/>
              </a:bodyPr>
              <a:lstStyle/>
              <a:p>
                <a:r>
                  <a:rPr lang="en-GB" sz="1400" dirty="0"/>
                  <a:t>Malignancies</a:t>
                </a:r>
                <a:endParaRPr lang="en-IE" sz="1400" dirty="0"/>
              </a:p>
            </p:txBody>
          </p:sp>
        </p:grpSp>
        <p:sp>
          <p:nvSpPr>
            <p:cNvPr id="65" name="Arrow: Right 64">
              <a:extLst>
                <a:ext uri="{FF2B5EF4-FFF2-40B4-BE49-F238E27FC236}">
                  <a16:creationId xmlns:a16="http://schemas.microsoft.com/office/drawing/2014/main" id="{93D3B9F7-C1DA-EB8D-8190-B1EE0F42F862}"/>
                </a:ext>
              </a:extLst>
            </p:cNvPr>
            <p:cNvSpPr/>
            <p:nvPr/>
          </p:nvSpPr>
          <p:spPr>
            <a:xfrm>
              <a:off x="2239641" y="3481699"/>
              <a:ext cx="1348113" cy="57585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6" name="Arrow: Right 65">
              <a:extLst>
                <a:ext uri="{FF2B5EF4-FFF2-40B4-BE49-F238E27FC236}">
                  <a16:creationId xmlns:a16="http://schemas.microsoft.com/office/drawing/2014/main" id="{89EC0976-FEFE-DD9C-E356-8A9A6F49BA37}"/>
                </a:ext>
              </a:extLst>
            </p:cNvPr>
            <p:cNvSpPr/>
            <p:nvPr/>
          </p:nvSpPr>
          <p:spPr>
            <a:xfrm>
              <a:off x="8192213" y="3471803"/>
              <a:ext cx="1348113" cy="57585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grpSp>
    </p:spTree>
    <p:extLst>
      <p:ext uri="{BB962C8B-B14F-4D97-AF65-F5344CB8AC3E}">
        <p14:creationId xmlns:p14="http://schemas.microsoft.com/office/powerpoint/2010/main" val="40695356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Group 30">
            <a:extLst>
              <a:ext uri="{FF2B5EF4-FFF2-40B4-BE49-F238E27FC236}">
                <a16:creationId xmlns:a16="http://schemas.microsoft.com/office/drawing/2014/main" id="{4250432E-6514-6918-6A8D-22B709B9AE69}"/>
              </a:ext>
            </a:extLst>
          </p:cNvPr>
          <p:cNvGrpSpPr/>
          <p:nvPr/>
        </p:nvGrpSpPr>
        <p:grpSpPr>
          <a:xfrm>
            <a:off x="315004" y="173528"/>
            <a:ext cx="11809211" cy="6242230"/>
            <a:chOff x="315004" y="173528"/>
            <a:chExt cx="11809211" cy="6242230"/>
          </a:xfrm>
        </p:grpSpPr>
        <p:sp>
          <p:nvSpPr>
            <p:cNvPr id="86" name="Flowchart: Connector 85">
              <a:extLst>
                <a:ext uri="{FF2B5EF4-FFF2-40B4-BE49-F238E27FC236}">
                  <a16:creationId xmlns:a16="http://schemas.microsoft.com/office/drawing/2014/main" id="{CA138FA5-3CA0-AE37-FC9C-E1611CD57F9F}"/>
                </a:ext>
              </a:extLst>
            </p:cNvPr>
            <p:cNvSpPr/>
            <p:nvPr/>
          </p:nvSpPr>
          <p:spPr>
            <a:xfrm>
              <a:off x="7478947" y="2312726"/>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cxnSp>
          <p:nvCxnSpPr>
            <p:cNvPr id="3" name="Straight Arrow Connector 2">
              <a:extLst>
                <a:ext uri="{FF2B5EF4-FFF2-40B4-BE49-F238E27FC236}">
                  <a16:creationId xmlns:a16="http://schemas.microsoft.com/office/drawing/2014/main" id="{3D4F1C8B-19F9-A0E9-3A4B-0A174B933CC4}"/>
                </a:ext>
              </a:extLst>
            </p:cNvPr>
            <p:cNvCxnSpPr>
              <a:cxnSpLocks/>
              <a:stCxn id="17" idx="3"/>
              <a:endCxn id="29" idx="1"/>
            </p:cNvCxnSpPr>
            <p:nvPr/>
          </p:nvCxnSpPr>
          <p:spPr>
            <a:xfrm>
              <a:off x="2301003" y="3794621"/>
              <a:ext cx="5223940" cy="2190494"/>
            </a:xfrm>
            <a:prstGeom prst="straightConnector1">
              <a:avLst/>
            </a:prstGeom>
            <a:ln w="25400">
              <a:solidFill>
                <a:schemeClr val="accent2">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80" name="TextBox 79">
              <a:extLst>
                <a:ext uri="{FF2B5EF4-FFF2-40B4-BE49-F238E27FC236}">
                  <a16:creationId xmlns:a16="http://schemas.microsoft.com/office/drawing/2014/main" id="{78D15F9B-413C-45EE-4427-914E088AC8A4}"/>
                </a:ext>
              </a:extLst>
            </p:cNvPr>
            <p:cNvSpPr txBox="1"/>
            <p:nvPr/>
          </p:nvSpPr>
          <p:spPr>
            <a:xfrm>
              <a:off x="2052794" y="173528"/>
              <a:ext cx="8323342" cy="307777"/>
            </a:xfrm>
            <a:prstGeom prst="rect">
              <a:avLst/>
            </a:prstGeom>
            <a:noFill/>
          </p:spPr>
          <p:txBody>
            <a:bodyPr wrap="square">
              <a:spAutoFit/>
            </a:bodyPr>
            <a:lstStyle/>
            <a:p>
              <a:pPr algn="l"/>
              <a:r>
                <a:rPr lang="en-GB" sz="1400" i="1" dirty="0">
                  <a:solidFill>
                    <a:srgbClr val="0070C0"/>
                  </a:solidFill>
                  <a:effectLst/>
                  <a:cs typeface="Arial" panose="020B0604020202020204" pitchFamily="34" charset="0"/>
                </a:rPr>
                <a:t>Figure 6. </a:t>
              </a:r>
              <a:r>
                <a:rPr lang="en-GB" sz="1400" i="1" dirty="0">
                  <a:solidFill>
                    <a:srgbClr val="FF0000"/>
                  </a:solidFill>
                  <a:effectLst/>
                  <a:cs typeface="Arial" panose="020B0604020202020204" pitchFamily="34" charset="0"/>
                </a:rPr>
                <a:t>Allergy diseases</a:t>
              </a:r>
              <a:r>
                <a:rPr lang="en-GB" sz="1400" i="1" dirty="0">
                  <a:solidFill>
                    <a:srgbClr val="0070C0"/>
                  </a:solidFill>
                  <a:effectLst/>
                  <a:cs typeface="Arial" panose="020B0604020202020204" pitchFamily="34" charset="0"/>
                </a:rPr>
                <a:t>: </a:t>
              </a:r>
              <a:r>
                <a:rPr lang="en-GB" sz="1400" i="1" dirty="0">
                  <a:solidFill>
                    <a:srgbClr val="0070C0"/>
                  </a:solidFill>
                  <a:cs typeface="Arial" panose="020B0604020202020204" pitchFamily="34" charset="0"/>
                </a:rPr>
                <a:t>Causal relationships between climate change hazards and disease causes/triggers*</a:t>
              </a:r>
              <a:r>
                <a:rPr lang="en-GB" sz="1400" i="1" dirty="0">
                  <a:solidFill>
                    <a:srgbClr val="0070C0"/>
                  </a:solidFill>
                  <a:effectLst/>
                  <a:cs typeface="Arial" panose="020B0604020202020204" pitchFamily="34" charset="0"/>
                </a:rPr>
                <a:t> </a:t>
              </a:r>
            </a:p>
          </p:txBody>
        </p:sp>
        <p:sp>
          <p:nvSpPr>
            <p:cNvPr id="4" name="TextBox 3">
              <a:extLst>
                <a:ext uri="{FF2B5EF4-FFF2-40B4-BE49-F238E27FC236}">
                  <a16:creationId xmlns:a16="http://schemas.microsoft.com/office/drawing/2014/main" id="{629EC338-4702-97A3-A225-AEC6EDB46DC4}"/>
                </a:ext>
              </a:extLst>
            </p:cNvPr>
            <p:cNvSpPr txBox="1"/>
            <p:nvPr/>
          </p:nvSpPr>
          <p:spPr>
            <a:xfrm>
              <a:off x="404034" y="628078"/>
              <a:ext cx="2102948" cy="338554"/>
            </a:xfrm>
            <a:prstGeom prst="rect">
              <a:avLst/>
            </a:prstGeom>
            <a:noFill/>
          </p:spPr>
          <p:txBody>
            <a:bodyPr wrap="none" rtlCol="0">
              <a:spAutoFit/>
            </a:bodyPr>
            <a:lstStyle/>
            <a:p>
              <a:r>
                <a:rPr lang="en-GB" sz="1600" u="sng" dirty="0"/>
                <a:t>Climate change hazard</a:t>
              </a:r>
              <a:endParaRPr lang="en-IE" sz="1600" u="sng" dirty="0"/>
            </a:p>
          </p:txBody>
        </p:sp>
        <p:sp>
          <p:nvSpPr>
            <p:cNvPr id="6" name="TextBox 5">
              <a:extLst>
                <a:ext uri="{FF2B5EF4-FFF2-40B4-BE49-F238E27FC236}">
                  <a16:creationId xmlns:a16="http://schemas.microsoft.com/office/drawing/2014/main" id="{554356C5-A09F-1DE0-7210-58EB5985F78E}"/>
                </a:ext>
              </a:extLst>
            </p:cNvPr>
            <p:cNvSpPr txBox="1"/>
            <p:nvPr/>
          </p:nvSpPr>
          <p:spPr>
            <a:xfrm>
              <a:off x="7528447" y="618626"/>
              <a:ext cx="2130455" cy="338554"/>
            </a:xfrm>
            <a:prstGeom prst="rect">
              <a:avLst/>
            </a:prstGeom>
            <a:noFill/>
          </p:spPr>
          <p:txBody>
            <a:bodyPr wrap="none" rtlCol="0">
              <a:spAutoFit/>
            </a:bodyPr>
            <a:lstStyle/>
            <a:p>
              <a:pPr marL="0" indent="0">
                <a:buNone/>
              </a:pPr>
              <a:r>
                <a:rPr lang="en-GB" sz="1600" u="sng" dirty="0"/>
                <a:t>Disease causes/triggers</a:t>
              </a:r>
            </a:p>
          </p:txBody>
        </p:sp>
        <p:sp>
          <p:nvSpPr>
            <p:cNvPr id="7" name="TextBox 6">
              <a:extLst>
                <a:ext uri="{FF2B5EF4-FFF2-40B4-BE49-F238E27FC236}">
                  <a16:creationId xmlns:a16="http://schemas.microsoft.com/office/drawing/2014/main" id="{9CAE93DA-C50D-AD7F-E186-3685ADDA0351}"/>
                </a:ext>
              </a:extLst>
            </p:cNvPr>
            <p:cNvSpPr txBox="1"/>
            <p:nvPr/>
          </p:nvSpPr>
          <p:spPr>
            <a:xfrm>
              <a:off x="1512704" y="1090604"/>
              <a:ext cx="891783" cy="307777"/>
            </a:xfrm>
            <a:prstGeom prst="rect">
              <a:avLst/>
            </a:prstGeom>
            <a:noFill/>
          </p:spPr>
          <p:txBody>
            <a:bodyPr wrap="none" rtlCol="0">
              <a:spAutoFit/>
            </a:bodyPr>
            <a:lstStyle/>
            <a:p>
              <a:r>
                <a:rPr lang="en-GB" sz="1400" dirty="0">
                  <a:solidFill>
                    <a:schemeClr val="tx1"/>
                  </a:solidFill>
                </a:rPr>
                <a:t> Warming</a:t>
              </a:r>
              <a:endParaRPr lang="en-IE" sz="1400" dirty="0"/>
            </a:p>
          </p:txBody>
        </p:sp>
        <p:sp>
          <p:nvSpPr>
            <p:cNvPr id="9" name="TextBox 8">
              <a:extLst>
                <a:ext uri="{FF2B5EF4-FFF2-40B4-BE49-F238E27FC236}">
                  <a16:creationId xmlns:a16="http://schemas.microsoft.com/office/drawing/2014/main" id="{FEC354F7-95DC-8E68-3261-DE03F3B7D50F}"/>
                </a:ext>
              </a:extLst>
            </p:cNvPr>
            <p:cNvSpPr txBox="1"/>
            <p:nvPr/>
          </p:nvSpPr>
          <p:spPr>
            <a:xfrm>
              <a:off x="7528447" y="1090604"/>
              <a:ext cx="2222981" cy="307777"/>
            </a:xfrm>
            <a:prstGeom prst="rect">
              <a:avLst/>
            </a:prstGeom>
            <a:noFill/>
          </p:spPr>
          <p:txBody>
            <a:bodyPr wrap="none" rtlCol="0">
              <a:spAutoFit/>
            </a:bodyPr>
            <a:lstStyle/>
            <a:p>
              <a:r>
                <a:rPr lang="en-GB" sz="1400" dirty="0">
                  <a:solidFill>
                    <a:schemeClr val="tx1"/>
                  </a:solidFill>
                </a:rPr>
                <a:t>Airborne insects: dust mites</a:t>
              </a:r>
              <a:endParaRPr lang="en-IE" sz="1400" dirty="0"/>
            </a:p>
          </p:txBody>
        </p:sp>
        <p:sp>
          <p:nvSpPr>
            <p:cNvPr id="10" name="TextBox 9">
              <a:extLst>
                <a:ext uri="{FF2B5EF4-FFF2-40B4-BE49-F238E27FC236}">
                  <a16:creationId xmlns:a16="http://schemas.microsoft.com/office/drawing/2014/main" id="{1DA46DC7-0F8F-A2F6-9740-32257091C88E}"/>
                </a:ext>
              </a:extLst>
            </p:cNvPr>
            <p:cNvSpPr txBox="1"/>
            <p:nvPr/>
          </p:nvSpPr>
          <p:spPr>
            <a:xfrm>
              <a:off x="1561633" y="1588889"/>
              <a:ext cx="782843" cy="307777"/>
            </a:xfrm>
            <a:prstGeom prst="rect">
              <a:avLst/>
            </a:prstGeom>
            <a:noFill/>
          </p:spPr>
          <p:txBody>
            <a:bodyPr wrap="none" rtlCol="0">
              <a:spAutoFit/>
            </a:bodyPr>
            <a:lstStyle/>
            <a:p>
              <a:r>
                <a:rPr lang="en-GB" sz="1400" dirty="0">
                  <a:solidFill>
                    <a:schemeClr val="tx1"/>
                  </a:solidFill>
                </a:rPr>
                <a:t>Drought</a:t>
              </a:r>
              <a:endParaRPr lang="en-IE" sz="1400" dirty="0"/>
            </a:p>
          </p:txBody>
        </p:sp>
        <p:sp>
          <p:nvSpPr>
            <p:cNvPr id="11" name="TextBox 10">
              <a:extLst>
                <a:ext uri="{FF2B5EF4-FFF2-40B4-BE49-F238E27FC236}">
                  <a16:creationId xmlns:a16="http://schemas.microsoft.com/office/drawing/2014/main" id="{620CE5ED-75A3-824D-35D1-C2DBA568D9BB}"/>
                </a:ext>
              </a:extLst>
            </p:cNvPr>
            <p:cNvSpPr txBox="1"/>
            <p:nvPr/>
          </p:nvSpPr>
          <p:spPr>
            <a:xfrm>
              <a:off x="7528447" y="1459340"/>
              <a:ext cx="3372783" cy="307777"/>
            </a:xfrm>
            <a:prstGeom prst="rect">
              <a:avLst/>
            </a:prstGeom>
            <a:noFill/>
          </p:spPr>
          <p:txBody>
            <a:bodyPr wrap="none" rtlCol="0">
              <a:spAutoFit/>
            </a:bodyPr>
            <a:lstStyle/>
            <a:p>
              <a:r>
                <a:rPr lang="en-GB" sz="1400" dirty="0">
                  <a:solidFill>
                    <a:schemeClr val="tx1"/>
                  </a:solidFill>
                </a:rPr>
                <a:t>Airborne pathogens: viruses, bacteria, fungi</a:t>
              </a:r>
            </a:p>
          </p:txBody>
        </p:sp>
        <p:sp>
          <p:nvSpPr>
            <p:cNvPr id="14" name="TextBox 13">
              <a:extLst>
                <a:ext uri="{FF2B5EF4-FFF2-40B4-BE49-F238E27FC236}">
                  <a16:creationId xmlns:a16="http://schemas.microsoft.com/office/drawing/2014/main" id="{EB93BF5F-E082-BF1D-FA17-6EF022FFF33C}"/>
                </a:ext>
              </a:extLst>
            </p:cNvPr>
            <p:cNvSpPr txBox="1"/>
            <p:nvPr/>
          </p:nvSpPr>
          <p:spPr>
            <a:xfrm>
              <a:off x="1315335" y="2087175"/>
              <a:ext cx="982641" cy="307777"/>
            </a:xfrm>
            <a:prstGeom prst="rect">
              <a:avLst/>
            </a:prstGeom>
            <a:noFill/>
          </p:spPr>
          <p:txBody>
            <a:bodyPr wrap="none" rtlCol="0">
              <a:spAutoFit/>
            </a:bodyPr>
            <a:lstStyle/>
            <a:p>
              <a:r>
                <a:rPr lang="en-GB" sz="1400" dirty="0">
                  <a:solidFill>
                    <a:schemeClr val="tx1"/>
                  </a:solidFill>
                </a:rPr>
                <a:t>Heatwaves</a:t>
              </a:r>
              <a:endParaRPr lang="en-IE" sz="1400" dirty="0"/>
            </a:p>
          </p:txBody>
        </p:sp>
        <p:sp>
          <p:nvSpPr>
            <p:cNvPr id="15" name="TextBox 14">
              <a:extLst>
                <a:ext uri="{FF2B5EF4-FFF2-40B4-BE49-F238E27FC236}">
                  <a16:creationId xmlns:a16="http://schemas.microsoft.com/office/drawing/2014/main" id="{7164A7EC-09A4-F7C4-54E2-3A789BAA3A53}"/>
                </a:ext>
              </a:extLst>
            </p:cNvPr>
            <p:cNvSpPr txBox="1"/>
            <p:nvPr/>
          </p:nvSpPr>
          <p:spPr>
            <a:xfrm>
              <a:off x="1772460" y="2646702"/>
              <a:ext cx="528543" cy="307777"/>
            </a:xfrm>
            <a:prstGeom prst="rect">
              <a:avLst/>
            </a:prstGeom>
            <a:noFill/>
          </p:spPr>
          <p:txBody>
            <a:bodyPr wrap="none" rtlCol="0">
              <a:spAutoFit/>
            </a:bodyPr>
            <a:lstStyle/>
            <a:p>
              <a:r>
                <a:rPr lang="en-GB" sz="1400" dirty="0"/>
                <a:t>Fires</a:t>
              </a:r>
              <a:endParaRPr lang="en-IE" sz="1400" dirty="0"/>
            </a:p>
          </p:txBody>
        </p:sp>
        <p:sp>
          <p:nvSpPr>
            <p:cNvPr id="16" name="TextBox 15">
              <a:extLst>
                <a:ext uri="{FF2B5EF4-FFF2-40B4-BE49-F238E27FC236}">
                  <a16:creationId xmlns:a16="http://schemas.microsoft.com/office/drawing/2014/main" id="{05233299-55DE-4389-8977-B6F37FE44D1F}"/>
                </a:ext>
              </a:extLst>
            </p:cNvPr>
            <p:cNvSpPr txBox="1"/>
            <p:nvPr/>
          </p:nvSpPr>
          <p:spPr>
            <a:xfrm>
              <a:off x="1178195" y="3141848"/>
              <a:ext cx="1116203" cy="307777"/>
            </a:xfrm>
            <a:prstGeom prst="rect">
              <a:avLst/>
            </a:prstGeom>
            <a:noFill/>
          </p:spPr>
          <p:txBody>
            <a:bodyPr wrap="none" rtlCol="0">
              <a:spAutoFit/>
            </a:bodyPr>
            <a:lstStyle/>
            <a:p>
              <a:r>
                <a:rPr lang="en-GB" sz="1400" dirty="0">
                  <a:solidFill>
                    <a:schemeClr val="tx1"/>
                  </a:solidFill>
                </a:rPr>
                <a:t>Precipitation</a:t>
              </a:r>
              <a:endParaRPr lang="en-IE" sz="1400" dirty="0"/>
            </a:p>
          </p:txBody>
        </p:sp>
        <p:sp>
          <p:nvSpPr>
            <p:cNvPr id="17" name="TextBox 16">
              <a:extLst>
                <a:ext uri="{FF2B5EF4-FFF2-40B4-BE49-F238E27FC236}">
                  <a16:creationId xmlns:a16="http://schemas.microsoft.com/office/drawing/2014/main" id="{B781A88D-835F-B144-2747-5A9D158D4432}"/>
                </a:ext>
              </a:extLst>
            </p:cNvPr>
            <p:cNvSpPr txBox="1"/>
            <p:nvPr/>
          </p:nvSpPr>
          <p:spPr>
            <a:xfrm>
              <a:off x="1638642" y="3640732"/>
              <a:ext cx="662361" cy="307777"/>
            </a:xfrm>
            <a:prstGeom prst="rect">
              <a:avLst/>
            </a:prstGeom>
            <a:noFill/>
          </p:spPr>
          <p:txBody>
            <a:bodyPr wrap="none" rtlCol="0">
              <a:spAutoFit/>
            </a:bodyPr>
            <a:lstStyle/>
            <a:p>
              <a:r>
                <a:rPr lang="en-GB" sz="1400" dirty="0"/>
                <a:t>Floods</a:t>
              </a:r>
              <a:endParaRPr lang="en-IE" sz="1400" dirty="0"/>
            </a:p>
          </p:txBody>
        </p:sp>
        <p:sp>
          <p:nvSpPr>
            <p:cNvPr id="18" name="TextBox 17">
              <a:extLst>
                <a:ext uri="{FF2B5EF4-FFF2-40B4-BE49-F238E27FC236}">
                  <a16:creationId xmlns:a16="http://schemas.microsoft.com/office/drawing/2014/main" id="{53DCDC5C-02FA-59A5-7C0A-4CFA9AA85D5E}"/>
                </a:ext>
              </a:extLst>
            </p:cNvPr>
            <p:cNvSpPr txBox="1"/>
            <p:nvPr/>
          </p:nvSpPr>
          <p:spPr>
            <a:xfrm>
              <a:off x="1605107" y="4132195"/>
              <a:ext cx="695896" cy="307777"/>
            </a:xfrm>
            <a:prstGeom prst="rect">
              <a:avLst/>
            </a:prstGeom>
            <a:noFill/>
          </p:spPr>
          <p:txBody>
            <a:bodyPr wrap="none" rtlCol="0">
              <a:spAutoFit/>
            </a:bodyPr>
            <a:lstStyle/>
            <a:p>
              <a:r>
                <a:rPr lang="en-GB" sz="1400" dirty="0"/>
                <a:t>Storms</a:t>
              </a:r>
              <a:endParaRPr lang="en-IE" sz="1400" dirty="0"/>
            </a:p>
          </p:txBody>
        </p:sp>
        <p:sp>
          <p:nvSpPr>
            <p:cNvPr id="19" name="TextBox 18">
              <a:extLst>
                <a:ext uri="{FF2B5EF4-FFF2-40B4-BE49-F238E27FC236}">
                  <a16:creationId xmlns:a16="http://schemas.microsoft.com/office/drawing/2014/main" id="{DA7F77CF-D74D-42B0-C203-1E09711C70FF}"/>
                </a:ext>
              </a:extLst>
            </p:cNvPr>
            <p:cNvSpPr txBox="1"/>
            <p:nvPr/>
          </p:nvSpPr>
          <p:spPr>
            <a:xfrm>
              <a:off x="1220604" y="4635641"/>
              <a:ext cx="1129412" cy="307777"/>
            </a:xfrm>
            <a:prstGeom prst="rect">
              <a:avLst/>
            </a:prstGeom>
            <a:noFill/>
          </p:spPr>
          <p:txBody>
            <a:bodyPr wrap="none" rtlCol="0">
              <a:spAutoFit/>
            </a:bodyPr>
            <a:lstStyle/>
            <a:p>
              <a:r>
                <a:rPr lang="en-GB" sz="1400" dirty="0"/>
                <a:t>Sea level rise</a:t>
              </a:r>
              <a:endParaRPr lang="en-IE" sz="1400" dirty="0"/>
            </a:p>
          </p:txBody>
        </p:sp>
        <p:sp>
          <p:nvSpPr>
            <p:cNvPr id="20" name="TextBox 19">
              <a:extLst>
                <a:ext uri="{FF2B5EF4-FFF2-40B4-BE49-F238E27FC236}">
                  <a16:creationId xmlns:a16="http://schemas.microsoft.com/office/drawing/2014/main" id="{9C8A5323-2E2C-9D10-02FF-F9CFF9D2C38E}"/>
                </a:ext>
              </a:extLst>
            </p:cNvPr>
            <p:cNvSpPr txBox="1"/>
            <p:nvPr/>
          </p:nvSpPr>
          <p:spPr>
            <a:xfrm>
              <a:off x="561000" y="5184000"/>
              <a:ext cx="1789016" cy="307777"/>
            </a:xfrm>
            <a:prstGeom prst="rect">
              <a:avLst/>
            </a:prstGeom>
            <a:noFill/>
          </p:spPr>
          <p:txBody>
            <a:bodyPr wrap="none" rtlCol="0">
              <a:spAutoFit/>
            </a:bodyPr>
            <a:lstStyle/>
            <a:p>
              <a:r>
                <a:rPr lang="en-GB" sz="1400" dirty="0">
                  <a:solidFill>
                    <a:schemeClr val="bg1">
                      <a:lumMod val="75000"/>
                    </a:schemeClr>
                  </a:solidFill>
                </a:rPr>
                <a:t>Ocean climate change</a:t>
              </a:r>
              <a:endParaRPr lang="en-IE" sz="1400" dirty="0">
                <a:solidFill>
                  <a:schemeClr val="bg1">
                    <a:lumMod val="75000"/>
                  </a:schemeClr>
                </a:solidFill>
              </a:endParaRPr>
            </a:p>
          </p:txBody>
        </p:sp>
        <p:sp>
          <p:nvSpPr>
            <p:cNvPr id="21" name="TextBox 20">
              <a:extLst>
                <a:ext uri="{FF2B5EF4-FFF2-40B4-BE49-F238E27FC236}">
                  <a16:creationId xmlns:a16="http://schemas.microsoft.com/office/drawing/2014/main" id="{8E40096C-252A-EF16-8770-7EFC9636152A}"/>
                </a:ext>
              </a:extLst>
            </p:cNvPr>
            <p:cNvSpPr txBox="1"/>
            <p:nvPr/>
          </p:nvSpPr>
          <p:spPr>
            <a:xfrm>
              <a:off x="315004" y="5687446"/>
              <a:ext cx="2089483" cy="307777"/>
            </a:xfrm>
            <a:prstGeom prst="rect">
              <a:avLst/>
            </a:prstGeom>
            <a:noFill/>
          </p:spPr>
          <p:txBody>
            <a:bodyPr wrap="none" rtlCol="0">
              <a:spAutoFit/>
            </a:bodyPr>
            <a:lstStyle/>
            <a:p>
              <a:r>
                <a:rPr lang="en-GB" sz="1400" dirty="0"/>
                <a:t>Natural land cover change</a:t>
              </a:r>
              <a:endParaRPr lang="en-IE" sz="1400" dirty="0"/>
            </a:p>
          </p:txBody>
        </p:sp>
        <p:sp>
          <p:nvSpPr>
            <p:cNvPr id="22" name="TextBox 21">
              <a:extLst>
                <a:ext uri="{FF2B5EF4-FFF2-40B4-BE49-F238E27FC236}">
                  <a16:creationId xmlns:a16="http://schemas.microsoft.com/office/drawing/2014/main" id="{E1BAC60B-A497-610B-A655-E7DA282FD3BF}"/>
                </a:ext>
              </a:extLst>
            </p:cNvPr>
            <p:cNvSpPr txBox="1"/>
            <p:nvPr/>
          </p:nvSpPr>
          <p:spPr>
            <a:xfrm>
              <a:off x="7528447" y="1838621"/>
              <a:ext cx="1893467" cy="307777"/>
            </a:xfrm>
            <a:prstGeom prst="rect">
              <a:avLst/>
            </a:prstGeom>
            <a:noFill/>
          </p:spPr>
          <p:txBody>
            <a:bodyPr wrap="none" rtlCol="0">
              <a:spAutoFit/>
            </a:bodyPr>
            <a:lstStyle/>
            <a:p>
              <a:r>
                <a:rPr lang="en-GB" sz="1400" dirty="0">
                  <a:solidFill>
                    <a:schemeClr val="bg1">
                      <a:lumMod val="75000"/>
                    </a:schemeClr>
                  </a:solidFill>
                </a:rPr>
                <a:t>Animal hair/fur/dander</a:t>
              </a:r>
              <a:endParaRPr lang="en-IE" sz="1400" dirty="0">
                <a:solidFill>
                  <a:schemeClr val="bg1">
                    <a:lumMod val="75000"/>
                  </a:schemeClr>
                </a:solidFill>
              </a:endParaRPr>
            </a:p>
          </p:txBody>
        </p:sp>
        <p:sp>
          <p:nvSpPr>
            <p:cNvPr id="23" name="TextBox 22">
              <a:extLst>
                <a:ext uri="{FF2B5EF4-FFF2-40B4-BE49-F238E27FC236}">
                  <a16:creationId xmlns:a16="http://schemas.microsoft.com/office/drawing/2014/main" id="{947EFF7D-D6BD-B452-FED6-A0825B5E1848}"/>
                </a:ext>
              </a:extLst>
            </p:cNvPr>
            <p:cNvSpPr txBox="1"/>
            <p:nvPr/>
          </p:nvSpPr>
          <p:spPr>
            <a:xfrm>
              <a:off x="7528447" y="2637806"/>
              <a:ext cx="4233082" cy="307777"/>
            </a:xfrm>
            <a:prstGeom prst="rect">
              <a:avLst/>
            </a:prstGeom>
            <a:noFill/>
          </p:spPr>
          <p:txBody>
            <a:bodyPr wrap="none" rtlCol="0">
              <a:spAutoFit/>
            </a:bodyPr>
            <a:lstStyle/>
            <a:p>
              <a:r>
                <a:rPr lang="en-GB" sz="1400" dirty="0"/>
                <a:t>Contact: allergens, pathogens, food, chemicals, irritants</a:t>
              </a:r>
              <a:endParaRPr lang="en-IE" sz="1400" dirty="0"/>
            </a:p>
          </p:txBody>
        </p:sp>
        <p:sp>
          <p:nvSpPr>
            <p:cNvPr id="24" name="TextBox 23">
              <a:extLst>
                <a:ext uri="{FF2B5EF4-FFF2-40B4-BE49-F238E27FC236}">
                  <a16:creationId xmlns:a16="http://schemas.microsoft.com/office/drawing/2014/main" id="{EA98F867-8E0C-4BE5-304E-C6C3DEE44ADB}"/>
                </a:ext>
              </a:extLst>
            </p:cNvPr>
            <p:cNvSpPr txBox="1"/>
            <p:nvPr/>
          </p:nvSpPr>
          <p:spPr>
            <a:xfrm>
              <a:off x="7524943" y="3046238"/>
              <a:ext cx="3732497" cy="307777"/>
            </a:xfrm>
            <a:prstGeom prst="rect">
              <a:avLst/>
            </a:prstGeom>
            <a:noFill/>
          </p:spPr>
          <p:txBody>
            <a:bodyPr wrap="none" rtlCol="0">
              <a:spAutoFit/>
            </a:bodyPr>
            <a:lstStyle/>
            <a:p>
              <a:r>
                <a:rPr lang="en-GB" sz="1400" dirty="0"/>
                <a:t>Contact insects: venom, larvae, mites, parasites</a:t>
              </a:r>
              <a:endParaRPr lang="en-IE" sz="1400" dirty="0"/>
            </a:p>
          </p:txBody>
        </p:sp>
        <p:sp>
          <p:nvSpPr>
            <p:cNvPr id="25" name="TextBox 24">
              <a:extLst>
                <a:ext uri="{FF2B5EF4-FFF2-40B4-BE49-F238E27FC236}">
                  <a16:creationId xmlns:a16="http://schemas.microsoft.com/office/drawing/2014/main" id="{2BEC4337-7DFE-299C-D2D9-975116A05F19}"/>
                </a:ext>
              </a:extLst>
            </p:cNvPr>
            <p:cNvSpPr txBox="1"/>
            <p:nvPr/>
          </p:nvSpPr>
          <p:spPr>
            <a:xfrm>
              <a:off x="7524943" y="3438682"/>
              <a:ext cx="1734770" cy="307777"/>
            </a:xfrm>
            <a:prstGeom prst="rect">
              <a:avLst/>
            </a:prstGeom>
            <a:noFill/>
          </p:spPr>
          <p:txBody>
            <a:bodyPr wrap="none" rtlCol="0">
              <a:spAutoFit/>
            </a:bodyPr>
            <a:lstStyle/>
            <a:p>
              <a:r>
                <a:rPr lang="en-GB" sz="1400" dirty="0"/>
                <a:t>Gaseous air pollution</a:t>
              </a:r>
              <a:endParaRPr lang="en-IE" sz="1400" dirty="0"/>
            </a:p>
          </p:txBody>
        </p:sp>
        <p:sp>
          <p:nvSpPr>
            <p:cNvPr id="26" name="TextBox 25">
              <a:extLst>
                <a:ext uri="{FF2B5EF4-FFF2-40B4-BE49-F238E27FC236}">
                  <a16:creationId xmlns:a16="http://schemas.microsoft.com/office/drawing/2014/main" id="{4596FCD1-83AC-B784-DBF9-7DA75D0B2831}"/>
                </a:ext>
              </a:extLst>
            </p:cNvPr>
            <p:cNvSpPr txBox="1"/>
            <p:nvPr/>
          </p:nvSpPr>
          <p:spPr>
            <a:xfrm>
              <a:off x="7524943" y="4621918"/>
              <a:ext cx="4599272" cy="307777"/>
            </a:xfrm>
            <a:prstGeom prst="rect">
              <a:avLst/>
            </a:prstGeom>
            <a:noFill/>
          </p:spPr>
          <p:txBody>
            <a:bodyPr wrap="none" rtlCol="0">
              <a:spAutoFit/>
            </a:bodyPr>
            <a:lstStyle/>
            <a:p>
              <a:r>
                <a:rPr lang="en-GB" sz="1400" dirty="0">
                  <a:solidFill>
                    <a:schemeClr val="bg1">
                      <a:lumMod val="75000"/>
                    </a:schemeClr>
                  </a:solidFill>
                </a:rPr>
                <a:t>Human physiology: genetic predisposition, hormonal change</a:t>
              </a:r>
              <a:endParaRPr lang="en-IE" sz="1400" dirty="0">
                <a:solidFill>
                  <a:schemeClr val="bg1">
                    <a:lumMod val="75000"/>
                  </a:schemeClr>
                </a:solidFill>
              </a:endParaRPr>
            </a:p>
          </p:txBody>
        </p:sp>
        <p:sp>
          <p:nvSpPr>
            <p:cNvPr id="27" name="TextBox 26">
              <a:extLst>
                <a:ext uri="{FF2B5EF4-FFF2-40B4-BE49-F238E27FC236}">
                  <a16:creationId xmlns:a16="http://schemas.microsoft.com/office/drawing/2014/main" id="{1E72C43C-BC3F-5BE2-C7E7-1364026F88FB}"/>
                </a:ext>
              </a:extLst>
            </p:cNvPr>
            <p:cNvSpPr txBox="1"/>
            <p:nvPr/>
          </p:nvSpPr>
          <p:spPr>
            <a:xfrm>
              <a:off x="7524943" y="3811450"/>
              <a:ext cx="1460143" cy="307777"/>
            </a:xfrm>
            <a:prstGeom prst="rect">
              <a:avLst/>
            </a:prstGeom>
            <a:noFill/>
          </p:spPr>
          <p:txBody>
            <a:bodyPr wrap="none" rtlCol="0">
              <a:spAutoFit/>
            </a:bodyPr>
            <a:lstStyle/>
            <a:p>
              <a:r>
                <a:rPr lang="en-GB" sz="1400" dirty="0"/>
                <a:t>Human migration</a:t>
              </a:r>
              <a:endParaRPr lang="en-IE" sz="1400" dirty="0"/>
            </a:p>
          </p:txBody>
        </p:sp>
        <p:sp>
          <p:nvSpPr>
            <p:cNvPr id="29" name="TextBox 28">
              <a:extLst>
                <a:ext uri="{FF2B5EF4-FFF2-40B4-BE49-F238E27FC236}">
                  <a16:creationId xmlns:a16="http://schemas.microsoft.com/office/drawing/2014/main" id="{59A9C007-573C-98ED-1486-A232F64FE7DB}"/>
                </a:ext>
              </a:extLst>
            </p:cNvPr>
            <p:cNvSpPr txBox="1"/>
            <p:nvPr/>
          </p:nvSpPr>
          <p:spPr>
            <a:xfrm>
              <a:off x="7524943" y="5831226"/>
              <a:ext cx="4481400" cy="307777"/>
            </a:xfrm>
            <a:prstGeom prst="rect">
              <a:avLst/>
            </a:prstGeom>
            <a:noFill/>
          </p:spPr>
          <p:txBody>
            <a:bodyPr wrap="square" rtlCol="0">
              <a:spAutoFit/>
            </a:bodyPr>
            <a:lstStyle/>
            <a:p>
              <a:r>
                <a:rPr lang="en-GB" sz="1400" dirty="0"/>
                <a:t>Psychological effects: stress, </a:t>
              </a:r>
              <a:r>
                <a:rPr lang="en-GB" sz="1400" dirty="0" err="1"/>
                <a:t>psychodermal</a:t>
              </a:r>
              <a:r>
                <a:rPr lang="en-GB" sz="1400" dirty="0"/>
                <a:t> factors</a:t>
              </a:r>
              <a:endParaRPr lang="en-IE" sz="1400" dirty="0"/>
            </a:p>
          </p:txBody>
        </p:sp>
        <p:sp>
          <p:nvSpPr>
            <p:cNvPr id="32" name="TextBox 31">
              <a:extLst>
                <a:ext uri="{FF2B5EF4-FFF2-40B4-BE49-F238E27FC236}">
                  <a16:creationId xmlns:a16="http://schemas.microsoft.com/office/drawing/2014/main" id="{7C2DAFAD-7BB8-D564-7E76-80C9524B27D9}"/>
                </a:ext>
              </a:extLst>
            </p:cNvPr>
            <p:cNvSpPr txBox="1"/>
            <p:nvPr/>
          </p:nvSpPr>
          <p:spPr>
            <a:xfrm>
              <a:off x="7524943" y="4190821"/>
              <a:ext cx="3647536" cy="307777"/>
            </a:xfrm>
            <a:prstGeom prst="rect">
              <a:avLst/>
            </a:prstGeom>
            <a:noFill/>
          </p:spPr>
          <p:txBody>
            <a:bodyPr wrap="square" rtlCol="0">
              <a:spAutoFit/>
            </a:bodyPr>
            <a:lstStyle/>
            <a:p>
              <a:r>
                <a:rPr lang="en-GB" sz="1400" dirty="0"/>
                <a:t>Human physical environment: sun, heat, cold</a:t>
              </a:r>
              <a:endParaRPr lang="en-IE" sz="1400" dirty="0"/>
            </a:p>
          </p:txBody>
        </p:sp>
        <p:sp>
          <p:nvSpPr>
            <p:cNvPr id="33" name="TextBox 32">
              <a:extLst>
                <a:ext uri="{FF2B5EF4-FFF2-40B4-BE49-F238E27FC236}">
                  <a16:creationId xmlns:a16="http://schemas.microsoft.com/office/drawing/2014/main" id="{4C674243-DDAE-6A2E-19FE-E3F14A727356}"/>
                </a:ext>
              </a:extLst>
            </p:cNvPr>
            <p:cNvSpPr txBox="1"/>
            <p:nvPr/>
          </p:nvSpPr>
          <p:spPr>
            <a:xfrm>
              <a:off x="7524943" y="5422794"/>
              <a:ext cx="4481401" cy="307777"/>
            </a:xfrm>
            <a:prstGeom prst="rect">
              <a:avLst/>
            </a:prstGeom>
            <a:noFill/>
          </p:spPr>
          <p:txBody>
            <a:bodyPr wrap="square" rtlCol="0">
              <a:spAutoFit/>
            </a:bodyPr>
            <a:lstStyle/>
            <a:p>
              <a:r>
                <a:rPr lang="en-GB" sz="1400" dirty="0">
                  <a:solidFill>
                    <a:schemeClr val="tx1"/>
                  </a:solidFill>
                </a:rPr>
                <a:t>Non-biological airborne particles: sand, dust, smoke, PM</a:t>
              </a:r>
              <a:r>
                <a:rPr lang="en-GB" sz="1400" baseline="-25000" dirty="0">
                  <a:solidFill>
                    <a:schemeClr val="tx1"/>
                  </a:solidFill>
                </a:rPr>
                <a:t>2.5</a:t>
              </a:r>
              <a:endParaRPr lang="en-IE" sz="1400" baseline="-25000" dirty="0"/>
            </a:p>
          </p:txBody>
        </p:sp>
        <p:sp>
          <p:nvSpPr>
            <p:cNvPr id="34" name="TextBox 33">
              <a:extLst>
                <a:ext uri="{FF2B5EF4-FFF2-40B4-BE49-F238E27FC236}">
                  <a16:creationId xmlns:a16="http://schemas.microsoft.com/office/drawing/2014/main" id="{38EFD3A3-20E3-BF75-AB26-1FA50BC1F625}"/>
                </a:ext>
              </a:extLst>
            </p:cNvPr>
            <p:cNvSpPr txBox="1"/>
            <p:nvPr/>
          </p:nvSpPr>
          <p:spPr>
            <a:xfrm>
              <a:off x="7524943" y="5030350"/>
              <a:ext cx="3101742" cy="307777"/>
            </a:xfrm>
            <a:prstGeom prst="rect">
              <a:avLst/>
            </a:prstGeom>
            <a:noFill/>
          </p:spPr>
          <p:txBody>
            <a:bodyPr wrap="square" rtlCol="0">
              <a:spAutoFit/>
            </a:bodyPr>
            <a:lstStyle/>
            <a:p>
              <a:r>
                <a:rPr lang="en-GB" sz="1400" dirty="0">
                  <a:solidFill>
                    <a:schemeClr val="bg1">
                      <a:lumMod val="75000"/>
                    </a:schemeClr>
                  </a:solidFill>
                </a:rPr>
                <a:t>Lifestyle: exercise, diet, smoking</a:t>
              </a:r>
              <a:endParaRPr lang="en-IE" sz="1400" dirty="0">
                <a:solidFill>
                  <a:schemeClr val="bg1">
                    <a:lumMod val="75000"/>
                  </a:schemeClr>
                </a:solidFill>
              </a:endParaRPr>
            </a:p>
          </p:txBody>
        </p:sp>
        <p:cxnSp>
          <p:nvCxnSpPr>
            <p:cNvPr id="54" name="Straight Arrow Connector 53">
              <a:extLst>
                <a:ext uri="{FF2B5EF4-FFF2-40B4-BE49-F238E27FC236}">
                  <a16:creationId xmlns:a16="http://schemas.microsoft.com/office/drawing/2014/main" id="{0A16BFCB-AC2A-9CBD-F603-94C2E582EA38}"/>
                </a:ext>
              </a:extLst>
            </p:cNvPr>
            <p:cNvCxnSpPr>
              <a:cxnSpLocks/>
              <a:endCxn id="24" idx="1"/>
            </p:cNvCxnSpPr>
            <p:nvPr/>
          </p:nvCxnSpPr>
          <p:spPr>
            <a:xfrm>
              <a:off x="2404487" y="1240184"/>
              <a:ext cx="5120456" cy="1959943"/>
            </a:xfrm>
            <a:prstGeom prst="straightConnector1">
              <a:avLst/>
            </a:prstGeom>
            <a:ln w="25400">
              <a:solidFill>
                <a:srgbClr val="00B05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57" name="Straight Arrow Connector 56">
              <a:extLst>
                <a:ext uri="{FF2B5EF4-FFF2-40B4-BE49-F238E27FC236}">
                  <a16:creationId xmlns:a16="http://schemas.microsoft.com/office/drawing/2014/main" id="{84C727A8-8488-194F-4E8E-EDD143D77387}"/>
                </a:ext>
              </a:extLst>
            </p:cNvPr>
            <p:cNvCxnSpPr>
              <a:cxnSpLocks/>
              <a:endCxn id="64" idx="1"/>
            </p:cNvCxnSpPr>
            <p:nvPr/>
          </p:nvCxnSpPr>
          <p:spPr>
            <a:xfrm>
              <a:off x="2404487" y="1248842"/>
              <a:ext cx="5123960" cy="1125643"/>
            </a:xfrm>
            <a:prstGeom prst="straightConnector1">
              <a:avLst/>
            </a:prstGeom>
            <a:ln w="25400">
              <a:solidFill>
                <a:srgbClr val="00B05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58" name="Straight Arrow Connector 57">
              <a:extLst>
                <a:ext uri="{FF2B5EF4-FFF2-40B4-BE49-F238E27FC236}">
                  <a16:creationId xmlns:a16="http://schemas.microsoft.com/office/drawing/2014/main" id="{31623420-19D2-5BA8-7CCB-1273D69A1209}"/>
                </a:ext>
              </a:extLst>
            </p:cNvPr>
            <p:cNvCxnSpPr>
              <a:cxnSpLocks/>
              <a:stCxn id="7" idx="3"/>
              <a:endCxn id="9" idx="1"/>
            </p:cNvCxnSpPr>
            <p:nvPr/>
          </p:nvCxnSpPr>
          <p:spPr>
            <a:xfrm>
              <a:off x="2404487" y="1244493"/>
              <a:ext cx="5123960" cy="0"/>
            </a:xfrm>
            <a:prstGeom prst="straightConnector1">
              <a:avLst/>
            </a:prstGeom>
            <a:ln w="25400">
              <a:solidFill>
                <a:srgbClr val="00B05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64" name="TextBox 63">
              <a:extLst>
                <a:ext uri="{FF2B5EF4-FFF2-40B4-BE49-F238E27FC236}">
                  <a16:creationId xmlns:a16="http://schemas.microsoft.com/office/drawing/2014/main" id="{5CB7F963-32CC-303C-5005-163259C37B1F}"/>
                </a:ext>
              </a:extLst>
            </p:cNvPr>
            <p:cNvSpPr txBox="1"/>
            <p:nvPr/>
          </p:nvSpPr>
          <p:spPr>
            <a:xfrm>
              <a:off x="7528447" y="2220596"/>
              <a:ext cx="3647538" cy="307777"/>
            </a:xfrm>
            <a:prstGeom prst="rect">
              <a:avLst/>
            </a:prstGeom>
            <a:noFill/>
          </p:spPr>
          <p:txBody>
            <a:bodyPr wrap="square" rtlCol="0">
              <a:spAutoFit/>
            </a:bodyPr>
            <a:lstStyle/>
            <a:p>
              <a:r>
                <a:rPr lang="en-GB" sz="1400" dirty="0"/>
                <a:t>B</a:t>
              </a:r>
              <a:r>
                <a:rPr lang="en-GB" sz="1400" dirty="0">
                  <a:solidFill>
                    <a:schemeClr val="tx1"/>
                  </a:solidFill>
                </a:rPr>
                <a:t>iological airborne particles: pollen, spores</a:t>
              </a:r>
              <a:endParaRPr lang="en-IE" sz="1400" baseline="-25000" dirty="0"/>
            </a:p>
          </p:txBody>
        </p:sp>
        <p:cxnSp>
          <p:nvCxnSpPr>
            <p:cNvPr id="73" name="Straight Arrow Connector 72">
              <a:extLst>
                <a:ext uri="{FF2B5EF4-FFF2-40B4-BE49-F238E27FC236}">
                  <a16:creationId xmlns:a16="http://schemas.microsoft.com/office/drawing/2014/main" id="{BD9E691F-21BD-6406-7B41-C7D66A42AA45}"/>
                </a:ext>
              </a:extLst>
            </p:cNvPr>
            <p:cNvCxnSpPr>
              <a:cxnSpLocks/>
              <a:endCxn id="25" idx="1"/>
            </p:cNvCxnSpPr>
            <p:nvPr/>
          </p:nvCxnSpPr>
          <p:spPr>
            <a:xfrm>
              <a:off x="2400983" y="1236267"/>
              <a:ext cx="5123960" cy="2356304"/>
            </a:xfrm>
            <a:prstGeom prst="straightConnector1">
              <a:avLst/>
            </a:prstGeom>
            <a:ln w="25400">
              <a:solidFill>
                <a:srgbClr val="00B05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74" name="Straight Arrow Connector 73">
              <a:extLst>
                <a:ext uri="{FF2B5EF4-FFF2-40B4-BE49-F238E27FC236}">
                  <a16:creationId xmlns:a16="http://schemas.microsoft.com/office/drawing/2014/main" id="{85590DCE-5268-6F53-DCC3-F32E4F6396BB}"/>
                </a:ext>
              </a:extLst>
            </p:cNvPr>
            <p:cNvCxnSpPr>
              <a:cxnSpLocks/>
              <a:endCxn id="32" idx="1"/>
            </p:cNvCxnSpPr>
            <p:nvPr/>
          </p:nvCxnSpPr>
          <p:spPr>
            <a:xfrm>
              <a:off x="2410076" y="1240480"/>
              <a:ext cx="5114867" cy="3104230"/>
            </a:xfrm>
            <a:prstGeom prst="straightConnector1">
              <a:avLst/>
            </a:prstGeom>
            <a:ln w="25400">
              <a:solidFill>
                <a:srgbClr val="00B05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75" name="Straight Arrow Connector 74">
              <a:extLst>
                <a:ext uri="{FF2B5EF4-FFF2-40B4-BE49-F238E27FC236}">
                  <a16:creationId xmlns:a16="http://schemas.microsoft.com/office/drawing/2014/main" id="{A11971C5-5B2C-C83E-2920-437FEED160AE}"/>
                </a:ext>
              </a:extLst>
            </p:cNvPr>
            <p:cNvCxnSpPr>
              <a:cxnSpLocks/>
              <a:endCxn id="33" idx="1"/>
            </p:cNvCxnSpPr>
            <p:nvPr/>
          </p:nvCxnSpPr>
          <p:spPr>
            <a:xfrm>
              <a:off x="2413580" y="1244492"/>
              <a:ext cx="5111363" cy="4332191"/>
            </a:xfrm>
            <a:prstGeom prst="straightConnector1">
              <a:avLst/>
            </a:prstGeom>
            <a:ln w="25400">
              <a:solidFill>
                <a:srgbClr val="00B05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77" name="Straight Arrow Connector 76">
              <a:extLst>
                <a:ext uri="{FF2B5EF4-FFF2-40B4-BE49-F238E27FC236}">
                  <a16:creationId xmlns:a16="http://schemas.microsoft.com/office/drawing/2014/main" id="{E2D0C324-A765-FDEB-BCBF-85CF2CB8F310}"/>
                </a:ext>
              </a:extLst>
            </p:cNvPr>
            <p:cNvCxnSpPr>
              <a:cxnSpLocks/>
              <a:stCxn id="10" idx="3"/>
              <a:endCxn id="27" idx="1"/>
            </p:cNvCxnSpPr>
            <p:nvPr/>
          </p:nvCxnSpPr>
          <p:spPr>
            <a:xfrm>
              <a:off x="2344476" y="1742778"/>
              <a:ext cx="5180467" cy="2222561"/>
            </a:xfrm>
            <a:prstGeom prst="straightConnector1">
              <a:avLst/>
            </a:prstGeom>
            <a:ln w="25400">
              <a:solidFill>
                <a:srgbClr val="FF0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88" name="Straight Arrow Connector 87">
              <a:extLst>
                <a:ext uri="{FF2B5EF4-FFF2-40B4-BE49-F238E27FC236}">
                  <a16:creationId xmlns:a16="http://schemas.microsoft.com/office/drawing/2014/main" id="{DC2231E8-7BB4-1272-E618-42A621B083DD}"/>
                </a:ext>
              </a:extLst>
            </p:cNvPr>
            <p:cNvCxnSpPr>
              <a:cxnSpLocks/>
              <a:stCxn id="10" idx="3"/>
              <a:endCxn id="32" idx="1"/>
            </p:cNvCxnSpPr>
            <p:nvPr/>
          </p:nvCxnSpPr>
          <p:spPr>
            <a:xfrm>
              <a:off x="2344476" y="1742778"/>
              <a:ext cx="5180467" cy="2601932"/>
            </a:xfrm>
            <a:prstGeom prst="straightConnector1">
              <a:avLst/>
            </a:prstGeom>
            <a:ln w="25400">
              <a:solidFill>
                <a:srgbClr val="FF0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91" name="Straight Arrow Connector 90">
              <a:extLst>
                <a:ext uri="{FF2B5EF4-FFF2-40B4-BE49-F238E27FC236}">
                  <a16:creationId xmlns:a16="http://schemas.microsoft.com/office/drawing/2014/main" id="{53EA2139-09CA-D363-5D86-1EF55F32E987}"/>
                </a:ext>
              </a:extLst>
            </p:cNvPr>
            <p:cNvCxnSpPr>
              <a:cxnSpLocks/>
              <a:stCxn id="10" idx="3"/>
              <a:endCxn id="29" idx="1"/>
            </p:cNvCxnSpPr>
            <p:nvPr/>
          </p:nvCxnSpPr>
          <p:spPr>
            <a:xfrm>
              <a:off x="2344476" y="1742778"/>
              <a:ext cx="5180467" cy="4242337"/>
            </a:xfrm>
            <a:prstGeom prst="straightConnector1">
              <a:avLst/>
            </a:prstGeom>
            <a:ln w="25400">
              <a:solidFill>
                <a:srgbClr val="FF0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94" name="Straight Arrow Connector 93">
              <a:extLst>
                <a:ext uri="{FF2B5EF4-FFF2-40B4-BE49-F238E27FC236}">
                  <a16:creationId xmlns:a16="http://schemas.microsoft.com/office/drawing/2014/main" id="{1715C9EC-DF82-2EC5-5DE2-80054F16C44F}"/>
                </a:ext>
              </a:extLst>
            </p:cNvPr>
            <p:cNvCxnSpPr>
              <a:cxnSpLocks/>
              <a:stCxn id="10" idx="3"/>
              <a:endCxn id="33" idx="1"/>
            </p:cNvCxnSpPr>
            <p:nvPr/>
          </p:nvCxnSpPr>
          <p:spPr>
            <a:xfrm>
              <a:off x="2344476" y="1742778"/>
              <a:ext cx="5180467" cy="3833905"/>
            </a:xfrm>
            <a:prstGeom prst="straightConnector1">
              <a:avLst/>
            </a:prstGeom>
            <a:ln w="25400">
              <a:solidFill>
                <a:srgbClr val="FF0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2" name="Straight Arrow Connector 1">
              <a:extLst>
                <a:ext uri="{FF2B5EF4-FFF2-40B4-BE49-F238E27FC236}">
                  <a16:creationId xmlns:a16="http://schemas.microsoft.com/office/drawing/2014/main" id="{D6E8ED34-3F58-A2B4-3847-694E5E46D693}"/>
                </a:ext>
              </a:extLst>
            </p:cNvPr>
            <p:cNvCxnSpPr>
              <a:cxnSpLocks/>
              <a:stCxn id="14" idx="3"/>
              <a:endCxn id="29" idx="1"/>
            </p:cNvCxnSpPr>
            <p:nvPr/>
          </p:nvCxnSpPr>
          <p:spPr>
            <a:xfrm>
              <a:off x="2297976" y="2241064"/>
              <a:ext cx="5226967" cy="3744051"/>
            </a:xfrm>
            <a:prstGeom prst="straightConnector1">
              <a:avLst/>
            </a:prstGeom>
            <a:ln w="25400">
              <a:solidFill>
                <a:srgbClr val="0070C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8" name="Straight Arrow Connector 7">
              <a:extLst>
                <a:ext uri="{FF2B5EF4-FFF2-40B4-BE49-F238E27FC236}">
                  <a16:creationId xmlns:a16="http://schemas.microsoft.com/office/drawing/2014/main" id="{6A2B221E-E6E0-B1EE-860A-CD8CBD449127}"/>
                </a:ext>
              </a:extLst>
            </p:cNvPr>
            <p:cNvCxnSpPr>
              <a:cxnSpLocks/>
              <a:endCxn id="33" idx="1"/>
            </p:cNvCxnSpPr>
            <p:nvPr/>
          </p:nvCxnSpPr>
          <p:spPr>
            <a:xfrm>
              <a:off x="2294398" y="2230956"/>
              <a:ext cx="5230545" cy="3345727"/>
            </a:xfrm>
            <a:prstGeom prst="straightConnector1">
              <a:avLst/>
            </a:prstGeom>
            <a:ln w="25400">
              <a:solidFill>
                <a:srgbClr val="0070C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28" name="Straight Arrow Connector 27">
              <a:extLst>
                <a:ext uri="{FF2B5EF4-FFF2-40B4-BE49-F238E27FC236}">
                  <a16:creationId xmlns:a16="http://schemas.microsoft.com/office/drawing/2014/main" id="{07689B6C-9B7E-78E2-E973-38252E05D18B}"/>
                </a:ext>
              </a:extLst>
            </p:cNvPr>
            <p:cNvCxnSpPr>
              <a:cxnSpLocks/>
              <a:stCxn id="14" idx="3"/>
              <a:endCxn id="32" idx="1"/>
            </p:cNvCxnSpPr>
            <p:nvPr/>
          </p:nvCxnSpPr>
          <p:spPr>
            <a:xfrm>
              <a:off x="2297976" y="2241064"/>
              <a:ext cx="5226967" cy="2103646"/>
            </a:xfrm>
            <a:prstGeom prst="straightConnector1">
              <a:avLst/>
            </a:prstGeom>
            <a:ln w="25400">
              <a:solidFill>
                <a:srgbClr val="0070C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35" name="Straight Arrow Connector 34">
              <a:extLst>
                <a:ext uri="{FF2B5EF4-FFF2-40B4-BE49-F238E27FC236}">
                  <a16:creationId xmlns:a16="http://schemas.microsoft.com/office/drawing/2014/main" id="{6020FD72-E8E7-30D0-9386-0D005702BE0D}"/>
                </a:ext>
              </a:extLst>
            </p:cNvPr>
            <p:cNvCxnSpPr>
              <a:cxnSpLocks/>
              <a:stCxn id="14" idx="3"/>
              <a:endCxn id="25" idx="1"/>
            </p:cNvCxnSpPr>
            <p:nvPr/>
          </p:nvCxnSpPr>
          <p:spPr>
            <a:xfrm>
              <a:off x="2297976" y="2241064"/>
              <a:ext cx="5226967" cy="1351507"/>
            </a:xfrm>
            <a:prstGeom prst="straightConnector1">
              <a:avLst/>
            </a:prstGeom>
            <a:ln w="25400">
              <a:solidFill>
                <a:srgbClr val="0070C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39" name="Straight Arrow Connector 38">
              <a:extLst>
                <a:ext uri="{FF2B5EF4-FFF2-40B4-BE49-F238E27FC236}">
                  <a16:creationId xmlns:a16="http://schemas.microsoft.com/office/drawing/2014/main" id="{DB92160D-9962-2AEC-B928-0D0EC54B95AA}"/>
                </a:ext>
              </a:extLst>
            </p:cNvPr>
            <p:cNvCxnSpPr>
              <a:cxnSpLocks/>
              <a:stCxn id="14" idx="3"/>
              <a:endCxn id="24" idx="1"/>
            </p:cNvCxnSpPr>
            <p:nvPr/>
          </p:nvCxnSpPr>
          <p:spPr>
            <a:xfrm>
              <a:off x="2297976" y="2241064"/>
              <a:ext cx="5226967" cy="959063"/>
            </a:xfrm>
            <a:prstGeom prst="straightConnector1">
              <a:avLst/>
            </a:prstGeom>
            <a:ln w="25400">
              <a:solidFill>
                <a:srgbClr val="0070C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42" name="Straight Arrow Connector 41">
              <a:extLst>
                <a:ext uri="{FF2B5EF4-FFF2-40B4-BE49-F238E27FC236}">
                  <a16:creationId xmlns:a16="http://schemas.microsoft.com/office/drawing/2014/main" id="{3129A82C-CDFF-33CB-F035-73796FD3A95B}"/>
                </a:ext>
              </a:extLst>
            </p:cNvPr>
            <p:cNvCxnSpPr>
              <a:cxnSpLocks/>
              <a:stCxn id="15" idx="3"/>
              <a:endCxn id="25" idx="1"/>
            </p:cNvCxnSpPr>
            <p:nvPr/>
          </p:nvCxnSpPr>
          <p:spPr>
            <a:xfrm>
              <a:off x="2301003" y="2800591"/>
              <a:ext cx="5223940" cy="791980"/>
            </a:xfrm>
            <a:prstGeom prst="straightConnector1">
              <a:avLst/>
            </a:prstGeom>
            <a:ln w="25400">
              <a:solidFill>
                <a:srgbClr val="FFC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45" name="Straight Arrow Connector 44">
              <a:extLst>
                <a:ext uri="{FF2B5EF4-FFF2-40B4-BE49-F238E27FC236}">
                  <a16:creationId xmlns:a16="http://schemas.microsoft.com/office/drawing/2014/main" id="{EA198A21-E79A-E94E-C808-8EBDBD66258F}"/>
                </a:ext>
              </a:extLst>
            </p:cNvPr>
            <p:cNvCxnSpPr>
              <a:cxnSpLocks/>
              <a:stCxn id="15" idx="3"/>
              <a:endCxn id="33" idx="1"/>
            </p:cNvCxnSpPr>
            <p:nvPr/>
          </p:nvCxnSpPr>
          <p:spPr>
            <a:xfrm>
              <a:off x="2301003" y="2800591"/>
              <a:ext cx="5223940" cy="2776092"/>
            </a:xfrm>
            <a:prstGeom prst="straightConnector1">
              <a:avLst/>
            </a:prstGeom>
            <a:ln w="25400">
              <a:solidFill>
                <a:srgbClr val="FFC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48" name="Straight Arrow Connector 47">
              <a:extLst>
                <a:ext uri="{FF2B5EF4-FFF2-40B4-BE49-F238E27FC236}">
                  <a16:creationId xmlns:a16="http://schemas.microsoft.com/office/drawing/2014/main" id="{0DF4B4D0-2B1D-15B6-527B-727DAE5F848D}"/>
                </a:ext>
              </a:extLst>
            </p:cNvPr>
            <p:cNvCxnSpPr>
              <a:cxnSpLocks/>
              <a:stCxn id="16" idx="3"/>
            </p:cNvCxnSpPr>
            <p:nvPr/>
          </p:nvCxnSpPr>
          <p:spPr>
            <a:xfrm flipV="1">
              <a:off x="2294398" y="2368440"/>
              <a:ext cx="5241976" cy="927297"/>
            </a:xfrm>
            <a:prstGeom prst="straightConnector1">
              <a:avLst/>
            </a:prstGeom>
            <a:ln w="25400">
              <a:solidFill>
                <a:schemeClr val="accent6">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51" name="Straight Arrow Connector 50">
              <a:extLst>
                <a:ext uri="{FF2B5EF4-FFF2-40B4-BE49-F238E27FC236}">
                  <a16:creationId xmlns:a16="http://schemas.microsoft.com/office/drawing/2014/main" id="{2CFBDF93-BD7B-10D8-DA4C-FF263793F781}"/>
                </a:ext>
              </a:extLst>
            </p:cNvPr>
            <p:cNvCxnSpPr>
              <a:cxnSpLocks/>
              <a:stCxn id="17" idx="3"/>
              <a:endCxn id="23" idx="1"/>
            </p:cNvCxnSpPr>
            <p:nvPr/>
          </p:nvCxnSpPr>
          <p:spPr>
            <a:xfrm flipV="1">
              <a:off x="2301003" y="2791695"/>
              <a:ext cx="5227444" cy="1002926"/>
            </a:xfrm>
            <a:prstGeom prst="straightConnector1">
              <a:avLst/>
            </a:prstGeom>
            <a:ln w="25400">
              <a:solidFill>
                <a:schemeClr val="accent2">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55" name="Straight Arrow Connector 54">
              <a:extLst>
                <a:ext uri="{FF2B5EF4-FFF2-40B4-BE49-F238E27FC236}">
                  <a16:creationId xmlns:a16="http://schemas.microsoft.com/office/drawing/2014/main" id="{6781481F-7D95-7763-70B6-E8BFE6649430}"/>
                </a:ext>
              </a:extLst>
            </p:cNvPr>
            <p:cNvCxnSpPr>
              <a:cxnSpLocks/>
              <a:stCxn id="17" idx="3"/>
              <a:endCxn id="24" idx="1"/>
            </p:cNvCxnSpPr>
            <p:nvPr/>
          </p:nvCxnSpPr>
          <p:spPr>
            <a:xfrm flipV="1">
              <a:off x="2301003" y="3200127"/>
              <a:ext cx="5223940" cy="594494"/>
            </a:xfrm>
            <a:prstGeom prst="straightConnector1">
              <a:avLst/>
            </a:prstGeom>
            <a:ln w="25400">
              <a:solidFill>
                <a:schemeClr val="accent2">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60" name="Straight Arrow Connector 59">
              <a:extLst>
                <a:ext uri="{FF2B5EF4-FFF2-40B4-BE49-F238E27FC236}">
                  <a16:creationId xmlns:a16="http://schemas.microsoft.com/office/drawing/2014/main" id="{92408660-22BA-EB23-135C-721124F926A3}"/>
                </a:ext>
              </a:extLst>
            </p:cNvPr>
            <p:cNvCxnSpPr>
              <a:cxnSpLocks/>
              <a:stCxn id="18" idx="3"/>
              <a:endCxn id="11" idx="1"/>
            </p:cNvCxnSpPr>
            <p:nvPr/>
          </p:nvCxnSpPr>
          <p:spPr>
            <a:xfrm flipV="1">
              <a:off x="2301003" y="1613229"/>
              <a:ext cx="5227444" cy="2672855"/>
            </a:xfrm>
            <a:prstGeom prst="straightConnector1">
              <a:avLst/>
            </a:prstGeom>
            <a:ln w="25400">
              <a:solidFill>
                <a:schemeClr val="accent2"/>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63" name="Straight Arrow Connector 62">
              <a:extLst>
                <a:ext uri="{FF2B5EF4-FFF2-40B4-BE49-F238E27FC236}">
                  <a16:creationId xmlns:a16="http://schemas.microsoft.com/office/drawing/2014/main" id="{20EB0B91-1909-0556-8418-81191DF7172C}"/>
                </a:ext>
              </a:extLst>
            </p:cNvPr>
            <p:cNvCxnSpPr>
              <a:cxnSpLocks/>
              <a:stCxn id="18" idx="3"/>
              <a:endCxn id="33" idx="1"/>
            </p:cNvCxnSpPr>
            <p:nvPr/>
          </p:nvCxnSpPr>
          <p:spPr>
            <a:xfrm>
              <a:off x="2301003" y="4286084"/>
              <a:ext cx="5223940" cy="1290599"/>
            </a:xfrm>
            <a:prstGeom prst="straightConnector1">
              <a:avLst/>
            </a:prstGeom>
            <a:ln w="25400">
              <a:solidFill>
                <a:schemeClr val="accent2"/>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67" name="Straight Arrow Connector 66">
              <a:extLst>
                <a:ext uri="{FF2B5EF4-FFF2-40B4-BE49-F238E27FC236}">
                  <a16:creationId xmlns:a16="http://schemas.microsoft.com/office/drawing/2014/main" id="{6B247783-2BA8-B736-586A-7720C30DC485}"/>
                </a:ext>
              </a:extLst>
            </p:cNvPr>
            <p:cNvCxnSpPr>
              <a:cxnSpLocks/>
              <a:stCxn id="19" idx="3"/>
              <a:endCxn id="27" idx="1"/>
            </p:cNvCxnSpPr>
            <p:nvPr/>
          </p:nvCxnSpPr>
          <p:spPr>
            <a:xfrm flipV="1">
              <a:off x="2350016" y="3965339"/>
              <a:ext cx="5174927" cy="824191"/>
            </a:xfrm>
            <a:prstGeom prst="straightConnector1">
              <a:avLst/>
            </a:prstGeom>
            <a:ln w="25400">
              <a:solidFill>
                <a:schemeClr val="accent5">
                  <a:lumMod val="60000"/>
                  <a:lumOff val="4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70" name="Straight Arrow Connector 69">
              <a:extLst>
                <a:ext uri="{FF2B5EF4-FFF2-40B4-BE49-F238E27FC236}">
                  <a16:creationId xmlns:a16="http://schemas.microsoft.com/office/drawing/2014/main" id="{2E3AC638-6E9D-1AA9-C159-7DC641972E49}"/>
                </a:ext>
              </a:extLst>
            </p:cNvPr>
            <p:cNvCxnSpPr>
              <a:cxnSpLocks/>
              <a:stCxn id="17" idx="3"/>
              <a:endCxn id="11" idx="1"/>
            </p:cNvCxnSpPr>
            <p:nvPr/>
          </p:nvCxnSpPr>
          <p:spPr>
            <a:xfrm flipV="1">
              <a:off x="2301003" y="1613229"/>
              <a:ext cx="5227444" cy="2181392"/>
            </a:xfrm>
            <a:prstGeom prst="straightConnector1">
              <a:avLst/>
            </a:prstGeom>
            <a:ln w="25400">
              <a:solidFill>
                <a:schemeClr val="accent2">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76" name="Straight Arrow Connector 75">
              <a:extLst>
                <a:ext uri="{FF2B5EF4-FFF2-40B4-BE49-F238E27FC236}">
                  <a16:creationId xmlns:a16="http://schemas.microsoft.com/office/drawing/2014/main" id="{01948EB9-AB36-D837-FE73-253A74D78A40}"/>
                </a:ext>
              </a:extLst>
            </p:cNvPr>
            <p:cNvCxnSpPr>
              <a:cxnSpLocks/>
              <a:stCxn id="21" idx="3"/>
              <a:endCxn id="27" idx="1"/>
            </p:cNvCxnSpPr>
            <p:nvPr/>
          </p:nvCxnSpPr>
          <p:spPr>
            <a:xfrm flipV="1">
              <a:off x="2404487" y="3965339"/>
              <a:ext cx="5120456" cy="1875996"/>
            </a:xfrm>
            <a:prstGeom prst="straightConnector1">
              <a:avLst/>
            </a:prstGeom>
            <a:ln w="25400">
              <a:solidFill>
                <a:srgbClr val="E686CD"/>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84" name="Flowchart: Connector 83">
              <a:extLst>
                <a:ext uri="{FF2B5EF4-FFF2-40B4-BE49-F238E27FC236}">
                  <a16:creationId xmlns:a16="http://schemas.microsoft.com/office/drawing/2014/main" id="{4D49495B-3E6E-AD03-A77A-B51BA83B1003}"/>
                </a:ext>
              </a:extLst>
            </p:cNvPr>
            <p:cNvSpPr/>
            <p:nvPr/>
          </p:nvSpPr>
          <p:spPr>
            <a:xfrm>
              <a:off x="7475752" y="3529532"/>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5" name="Flowchart: Connector 84">
              <a:extLst>
                <a:ext uri="{FF2B5EF4-FFF2-40B4-BE49-F238E27FC236}">
                  <a16:creationId xmlns:a16="http://schemas.microsoft.com/office/drawing/2014/main" id="{B4471657-6BD8-12F4-9237-A07D7AC89C38}"/>
                </a:ext>
              </a:extLst>
            </p:cNvPr>
            <p:cNvSpPr/>
            <p:nvPr/>
          </p:nvSpPr>
          <p:spPr>
            <a:xfrm>
              <a:off x="7468024" y="3138534"/>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9" name="Flowchart: Connector 88">
              <a:extLst>
                <a:ext uri="{FF2B5EF4-FFF2-40B4-BE49-F238E27FC236}">
                  <a16:creationId xmlns:a16="http://schemas.microsoft.com/office/drawing/2014/main" id="{14130578-392A-2B68-313B-07DF9EB30A86}"/>
                </a:ext>
              </a:extLst>
            </p:cNvPr>
            <p:cNvSpPr/>
            <p:nvPr/>
          </p:nvSpPr>
          <p:spPr>
            <a:xfrm>
              <a:off x="7478764" y="5929296"/>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0" name="Flowchart: Connector 89">
              <a:extLst>
                <a:ext uri="{FF2B5EF4-FFF2-40B4-BE49-F238E27FC236}">
                  <a16:creationId xmlns:a16="http://schemas.microsoft.com/office/drawing/2014/main" id="{941C4AC4-423B-F4D5-6918-A1D4F52229C5}"/>
                </a:ext>
              </a:extLst>
            </p:cNvPr>
            <p:cNvSpPr/>
            <p:nvPr/>
          </p:nvSpPr>
          <p:spPr>
            <a:xfrm>
              <a:off x="7468024" y="5519666"/>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2" name="Flowchart: Connector 91">
              <a:extLst>
                <a:ext uri="{FF2B5EF4-FFF2-40B4-BE49-F238E27FC236}">
                  <a16:creationId xmlns:a16="http://schemas.microsoft.com/office/drawing/2014/main" id="{A1A00A9B-B3D4-F3B6-99E7-1785E915B774}"/>
                </a:ext>
              </a:extLst>
            </p:cNvPr>
            <p:cNvSpPr/>
            <p:nvPr/>
          </p:nvSpPr>
          <p:spPr>
            <a:xfrm>
              <a:off x="7473358" y="4278613"/>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3" name="Flowchart: Connector 92">
              <a:extLst>
                <a:ext uri="{FF2B5EF4-FFF2-40B4-BE49-F238E27FC236}">
                  <a16:creationId xmlns:a16="http://schemas.microsoft.com/office/drawing/2014/main" id="{5696DD2A-B47E-F4F2-0876-52B538D77C4B}"/>
                </a:ext>
              </a:extLst>
            </p:cNvPr>
            <p:cNvSpPr/>
            <p:nvPr/>
          </p:nvSpPr>
          <p:spPr>
            <a:xfrm>
              <a:off x="7475703" y="3905660"/>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cxnSp>
          <p:nvCxnSpPr>
            <p:cNvPr id="13" name="Straight Arrow Connector 12">
              <a:extLst>
                <a:ext uri="{FF2B5EF4-FFF2-40B4-BE49-F238E27FC236}">
                  <a16:creationId xmlns:a16="http://schemas.microsoft.com/office/drawing/2014/main" id="{78F0FAF7-CB0A-34DA-4015-6E4B69B5E20F}"/>
                </a:ext>
              </a:extLst>
            </p:cNvPr>
            <p:cNvCxnSpPr>
              <a:cxnSpLocks/>
              <a:stCxn id="10" idx="3"/>
              <a:endCxn id="23" idx="1"/>
            </p:cNvCxnSpPr>
            <p:nvPr/>
          </p:nvCxnSpPr>
          <p:spPr>
            <a:xfrm>
              <a:off x="2344476" y="1742778"/>
              <a:ext cx="5183971" cy="1048917"/>
            </a:xfrm>
            <a:prstGeom prst="straightConnector1">
              <a:avLst/>
            </a:prstGeom>
            <a:ln w="25400">
              <a:solidFill>
                <a:srgbClr val="FF0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36" name="Flowchart: Connector 35">
              <a:extLst>
                <a:ext uri="{FF2B5EF4-FFF2-40B4-BE49-F238E27FC236}">
                  <a16:creationId xmlns:a16="http://schemas.microsoft.com/office/drawing/2014/main" id="{41D08753-7E96-1D35-6809-13F2730E11A1}"/>
                </a:ext>
              </a:extLst>
            </p:cNvPr>
            <p:cNvSpPr/>
            <p:nvPr/>
          </p:nvSpPr>
          <p:spPr>
            <a:xfrm>
              <a:off x="7475606" y="2735555"/>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0" name="TextBox 39">
              <a:extLst>
                <a:ext uri="{FF2B5EF4-FFF2-40B4-BE49-F238E27FC236}">
                  <a16:creationId xmlns:a16="http://schemas.microsoft.com/office/drawing/2014/main" id="{B2D17E20-C9C9-E2F3-1F53-41DB2D1F6C62}"/>
                </a:ext>
              </a:extLst>
            </p:cNvPr>
            <p:cNvSpPr txBox="1"/>
            <p:nvPr/>
          </p:nvSpPr>
          <p:spPr>
            <a:xfrm>
              <a:off x="315004" y="6138759"/>
              <a:ext cx="5304144" cy="276999"/>
            </a:xfrm>
            <a:prstGeom prst="rect">
              <a:avLst/>
            </a:prstGeom>
            <a:noFill/>
          </p:spPr>
          <p:txBody>
            <a:bodyPr wrap="none" rtlCol="0">
              <a:spAutoFit/>
            </a:bodyPr>
            <a:lstStyle/>
            <a:p>
              <a:r>
                <a:rPr lang="en-GB" sz="1200" dirty="0"/>
                <a:t>*Items in grey are not climate-related hazards/causes/triggers for this disease type</a:t>
              </a:r>
              <a:endParaRPr lang="en-IE" sz="1200" dirty="0"/>
            </a:p>
          </p:txBody>
        </p:sp>
        <p:cxnSp>
          <p:nvCxnSpPr>
            <p:cNvPr id="43" name="Straight Arrow Connector 42">
              <a:extLst>
                <a:ext uri="{FF2B5EF4-FFF2-40B4-BE49-F238E27FC236}">
                  <a16:creationId xmlns:a16="http://schemas.microsoft.com/office/drawing/2014/main" id="{9046E06F-11CF-D507-C155-EE9F2F2A543C}"/>
                </a:ext>
              </a:extLst>
            </p:cNvPr>
            <p:cNvCxnSpPr>
              <a:cxnSpLocks/>
              <a:stCxn id="21" idx="3"/>
              <a:endCxn id="64" idx="1"/>
            </p:cNvCxnSpPr>
            <p:nvPr/>
          </p:nvCxnSpPr>
          <p:spPr>
            <a:xfrm flipV="1">
              <a:off x="2404487" y="2374485"/>
              <a:ext cx="5123960" cy="3466850"/>
            </a:xfrm>
            <a:prstGeom prst="straightConnector1">
              <a:avLst/>
            </a:prstGeom>
            <a:ln w="25400">
              <a:solidFill>
                <a:srgbClr val="E686CD"/>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49" name="Straight Arrow Connector 48">
              <a:extLst>
                <a:ext uri="{FF2B5EF4-FFF2-40B4-BE49-F238E27FC236}">
                  <a16:creationId xmlns:a16="http://schemas.microsoft.com/office/drawing/2014/main" id="{1965F97A-D6E8-9FA5-CC59-827323071751}"/>
                </a:ext>
              </a:extLst>
            </p:cNvPr>
            <p:cNvCxnSpPr>
              <a:cxnSpLocks/>
              <a:stCxn id="16" idx="3"/>
              <a:endCxn id="9" idx="1"/>
            </p:cNvCxnSpPr>
            <p:nvPr/>
          </p:nvCxnSpPr>
          <p:spPr>
            <a:xfrm flipV="1">
              <a:off x="2294398" y="1244493"/>
              <a:ext cx="5234049" cy="2051244"/>
            </a:xfrm>
            <a:prstGeom prst="straightConnector1">
              <a:avLst/>
            </a:prstGeom>
            <a:ln w="25400">
              <a:solidFill>
                <a:schemeClr val="accent6">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53" name="Flowchart: Connector 52">
              <a:extLst>
                <a:ext uri="{FF2B5EF4-FFF2-40B4-BE49-F238E27FC236}">
                  <a16:creationId xmlns:a16="http://schemas.microsoft.com/office/drawing/2014/main" id="{16D59B7F-39A2-6D82-BFE3-D96B418D1A7D}"/>
                </a:ext>
              </a:extLst>
            </p:cNvPr>
            <p:cNvSpPr/>
            <p:nvPr/>
          </p:nvSpPr>
          <p:spPr>
            <a:xfrm>
              <a:off x="7471397" y="1182941"/>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cxnSp>
          <p:nvCxnSpPr>
            <p:cNvPr id="5" name="Straight Arrow Connector 4">
              <a:extLst>
                <a:ext uri="{FF2B5EF4-FFF2-40B4-BE49-F238E27FC236}">
                  <a16:creationId xmlns:a16="http://schemas.microsoft.com/office/drawing/2014/main" id="{8833265C-978A-4EFD-8088-810D006A174B}"/>
                </a:ext>
              </a:extLst>
            </p:cNvPr>
            <p:cNvCxnSpPr>
              <a:cxnSpLocks/>
              <a:stCxn id="7" idx="3"/>
              <a:endCxn id="11" idx="1"/>
            </p:cNvCxnSpPr>
            <p:nvPr/>
          </p:nvCxnSpPr>
          <p:spPr>
            <a:xfrm>
              <a:off x="2404487" y="1244493"/>
              <a:ext cx="5123960" cy="368736"/>
            </a:xfrm>
            <a:prstGeom prst="straightConnector1">
              <a:avLst/>
            </a:prstGeom>
            <a:ln w="25400">
              <a:solidFill>
                <a:srgbClr val="00B05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12" name="Straight Arrow Connector 11">
              <a:extLst>
                <a:ext uri="{FF2B5EF4-FFF2-40B4-BE49-F238E27FC236}">
                  <a16:creationId xmlns:a16="http://schemas.microsoft.com/office/drawing/2014/main" id="{395E6BCE-4EAF-3D75-B7BF-FECC3E720245}"/>
                </a:ext>
              </a:extLst>
            </p:cNvPr>
            <p:cNvCxnSpPr>
              <a:cxnSpLocks/>
              <a:stCxn id="18" idx="3"/>
            </p:cNvCxnSpPr>
            <p:nvPr/>
          </p:nvCxnSpPr>
          <p:spPr>
            <a:xfrm flipV="1">
              <a:off x="2301003" y="2383938"/>
              <a:ext cx="5231798" cy="1902146"/>
            </a:xfrm>
            <a:prstGeom prst="straightConnector1">
              <a:avLst/>
            </a:prstGeom>
            <a:ln w="25400">
              <a:solidFill>
                <a:schemeClr val="accent2"/>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82" name="Flowchart: Connector 81">
              <a:extLst>
                <a:ext uri="{FF2B5EF4-FFF2-40B4-BE49-F238E27FC236}">
                  <a16:creationId xmlns:a16="http://schemas.microsoft.com/office/drawing/2014/main" id="{B70A1701-2D02-A7CC-46AC-1464840662AA}"/>
                </a:ext>
              </a:extLst>
            </p:cNvPr>
            <p:cNvSpPr/>
            <p:nvPr/>
          </p:nvSpPr>
          <p:spPr>
            <a:xfrm>
              <a:off x="7468299" y="1561271"/>
              <a:ext cx="127672" cy="11842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7" name="Flowchart: Connector 46">
              <a:extLst>
                <a:ext uri="{FF2B5EF4-FFF2-40B4-BE49-F238E27FC236}">
                  <a16:creationId xmlns:a16="http://schemas.microsoft.com/office/drawing/2014/main" id="{F5F95219-D7D4-FB28-A8D0-B8D43C3DC540}"/>
                </a:ext>
              </a:extLst>
            </p:cNvPr>
            <p:cNvSpPr/>
            <p:nvPr/>
          </p:nvSpPr>
          <p:spPr>
            <a:xfrm>
              <a:off x="7483680" y="2321939"/>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grpSp>
    </p:spTree>
    <p:extLst>
      <p:ext uri="{BB962C8B-B14F-4D97-AF65-F5344CB8AC3E}">
        <p14:creationId xmlns:p14="http://schemas.microsoft.com/office/powerpoint/2010/main" val="15665293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D2159C9-7C48-A5ED-55D6-5E4810C39B78}"/>
              </a:ext>
            </a:extLst>
          </p:cNvPr>
          <p:cNvGrpSpPr/>
          <p:nvPr/>
        </p:nvGrpSpPr>
        <p:grpSpPr>
          <a:xfrm>
            <a:off x="315004" y="173528"/>
            <a:ext cx="11809211" cy="6242474"/>
            <a:chOff x="315004" y="173528"/>
            <a:chExt cx="11809211" cy="6242474"/>
          </a:xfrm>
        </p:grpSpPr>
        <p:sp>
          <p:nvSpPr>
            <p:cNvPr id="4" name="TextBox 3">
              <a:extLst>
                <a:ext uri="{FF2B5EF4-FFF2-40B4-BE49-F238E27FC236}">
                  <a16:creationId xmlns:a16="http://schemas.microsoft.com/office/drawing/2014/main" id="{629EC338-4702-97A3-A225-AEC6EDB46DC4}"/>
                </a:ext>
              </a:extLst>
            </p:cNvPr>
            <p:cNvSpPr txBox="1"/>
            <p:nvPr/>
          </p:nvSpPr>
          <p:spPr>
            <a:xfrm>
              <a:off x="404034" y="628078"/>
              <a:ext cx="2102948" cy="338554"/>
            </a:xfrm>
            <a:prstGeom prst="rect">
              <a:avLst/>
            </a:prstGeom>
            <a:noFill/>
          </p:spPr>
          <p:txBody>
            <a:bodyPr wrap="none" rtlCol="0">
              <a:spAutoFit/>
            </a:bodyPr>
            <a:lstStyle/>
            <a:p>
              <a:r>
                <a:rPr lang="en-GB" sz="1600" u="sng" dirty="0"/>
                <a:t>Climate change hazard</a:t>
              </a:r>
              <a:endParaRPr lang="en-IE" sz="1600" u="sng" dirty="0"/>
            </a:p>
          </p:txBody>
        </p:sp>
        <p:sp>
          <p:nvSpPr>
            <p:cNvPr id="6" name="TextBox 5">
              <a:extLst>
                <a:ext uri="{FF2B5EF4-FFF2-40B4-BE49-F238E27FC236}">
                  <a16:creationId xmlns:a16="http://schemas.microsoft.com/office/drawing/2014/main" id="{554356C5-A09F-1DE0-7210-58EB5985F78E}"/>
                </a:ext>
              </a:extLst>
            </p:cNvPr>
            <p:cNvSpPr txBox="1"/>
            <p:nvPr/>
          </p:nvSpPr>
          <p:spPr>
            <a:xfrm>
              <a:off x="7528447" y="618626"/>
              <a:ext cx="2130455" cy="338554"/>
            </a:xfrm>
            <a:prstGeom prst="rect">
              <a:avLst/>
            </a:prstGeom>
            <a:noFill/>
          </p:spPr>
          <p:txBody>
            <a:bodyPr wrap="none" rtlCol="0">
              <a:spAutoFit/>
            </a:bodyPr>
            <a:lstStyle/>
            <a:p>
              <a:pPr marL="0" indent="0">
                <a:buNone/>
              </a:pPr>
              <a:r>
                <a:rPr lang="en-GB" sz="1600" u="sng" dirty="0"/>
                <a:t>Disease causes/triggers</a:t>
              </a:r>
            </a:p>
          </p:txBody>
        </p:sp>
        <p:sp>
          <p:nvSpPr>
            <p:cNvPr id="7" name="TextBox 6">
              <a:extLst>
                <a:ext uri="{FF2B5EF4-FFF2-40B4-BE49-F238E27FC236}">
                  <a16:creationId xmlns:a16="http://schemas.microsoft.com/office/drawing/2014/main" id="{9CAE93DA-C50D-AD7F-E186-3685ADDA0351}"/>
                </a:ext>
              </a:extLst>
            </p:cNvPr>
            <p:cNvSpPr txBox="1"/>
            <p:nvPr/>
          </p:nvSpPr>
          <p:spPr>
            <a:xfrm>
              <a:off x="1512704" y="1090604"/>
              <a:ext cx="891783" cy="307777"/>
            </a:xfrm>
            <a:prstGeom prst="rect">
              <a:avLst/>
            </a:prstGeom>
            <a:noFill/>
          </p:spPr>
          <p:txBody>
            <a:bodyPr wrap="none" rtlCol="0">
              <a:spAutoFit/>
            </a:bodyPr>
            <a:lstStyle/>
            <a:p>
              <a:r>
                <a:rPr lang="en-GB" sz="1400" dirty="0">
                  <a:solidFill>
                    <a:schemeClr val="tx1"/>
                  </a:solidFill>
                </a:rPr>
                <a:t> Warming</a:t>
              </a:r>
              <a:endParaRPr lang="en-IE" sz="1400" dirty="0"/>
            </a:p>
          </p:txBody>
        </p:sp>
        <p:sp>
          <p:nvSpPr>
            <p:cNvPr id="9" name="TextBox 8">
              <a:extLst>
                <a:ext uri="{FF2B5EF4-FFF2-40B4-BE49-F238E27FC236}">
                  <a16:creationId xmlns:a16="http://schemas.microsoft.com/office/drawing/2014/main" id="{FEC354F7-95DC-8E68-3261-DE03F3B7D50F}"/>
                </a:ext>
              </a:extLst>
            </p:cNvPr>
            <p:cNvSpPr txBox="1"/>
            <p:nvPr/>
          </p:nvSpPr>
          <p:spPr>
            <a:xfrm>
              <a:off x="7528447" y="1090604"/>
              <a:ext cx="2222981" cy="307777"/>
            </a:xfrm>
            <a:prstGeom prst="rect">
              <a:avLst/>
            </a:prstGeom>
            <a:noFill/>
          </p:spPr>
          <p:txBody>
            <a:bodyPr wrap="none" rtlCol="0">
              <a:spAutoFit/>
            </a:bodyPr>
            <a:lstStyle/>
            <a:p>
              <a:r>
                <a:rPr lang="en-GB" sz="1400" dirty="0">
                  <a:solidFill>
                    <a:schemeClr val="bg1">
                      <a:lumMod val="75000"/>
                    </a:schemeClr>
                  </a:solidFill>
                </a:rPr>
                <a:t>Airborne insects: dust mites</a:t>
              </a:r>
              <a:endParaRPr lang="en-IE" sz="1400" dirty="0">
                <a:solidFill>
                  <a:schemeClr val="bg1">
                    <a:lumMod val="75000"/>
                  </a:schemeClr>
                </a:solidFill>
              </a:endParaRPr>
            </a:p>
          </p:txBody>
        </p:sp>
        <p:sp>
          <p:nvSpPr>
            <p:cNvPr id="10" name="TextBox 9">
              <a:extLst>
                <a:ext uri="{FF2B5EF4-FFF2-40B4-BE49-F238E27FC236}">
                  <a16:creationId xmlns:a16="http://schemas.microsoft.com/office/drawing/2014/main" id="{1DA46DC7-0F8F-A2F6-9740-32257091C88E}"/>
                </a:ext>
              </a:extLst>
            </p:cNvPr>
            <p:cNvSpPr txBox="1"/>
            <p:nvPr/>
          </p:nvSpPr>
          <p:spPr>
            <a:xfrm>
              <a:off x="1561633" y="1588889"/>
              <a:ext cx="782843" cy="307777"/>
            </a:xfrm>
            <a:prstGeom prst="rect">
              <a:avLst/>
            </a:prstGeom>
            <a:noFill/>
          </p:spPr>
          <p:txBody>
            <a:bodyPr wrap="none" rtlCol="0">
              <a:spAutoFit/>
            </a:bodyPr>
            <a:lstStyle/>
            <a:p>
              <a:r>
                <a:rPr lang="en-GB" sz="1400" dirty="0">
                  <a:solidFill>
                    <a:schemeClr val="tx1"/>
                  </a:solidFill>
                </a:rPr>
                <a:t>Drought</a:t>
              </a:r>
              <a:endParaRPr lang="en-IE" sz="1400" dirty="0"/>
            </a:p>
          </p:txBody>
        </p:sp>
        <p:sp>
          <p:nvSpPr>
            <p:cNvPr id="11" name="TextBox 10">
              <a:extLst>
                <a:ext uri="{FF2B5EF4-FFF2-40B4-BE49-F238E27FC236}">
                  <a16:creationId xmlns:a16="http://schemas.microsoft.com/office/drawing/2014/main" id="{620CE5ED-75A3-824D-35D1-C2DBA568D9BB}"/>
                </a:ext>
              </a:extLst>
            </p:cNvPr>
            <p:cNvSpPr txBox="1"/>
            <p:nvPr/>
          </p:nvSpPr>
          <p:spPr>
            <a:xfrm>
              <a:off x="7528447" y="1459340"/>
              <a:ext cx="3372783" cy="307777"/>
            </a:xfrm>
            <a:prstGeom prst="rect">
              <a:avLst/>
            </a:prstGeom>
            <a:noFill/>
          </p:spPr>
          <p:txBody>
            <a:bodyPr wrap="none" rtlCol="0">
              <a:spAutoFit/>
            </a:bodyPr>
            <a:lstStyle/>
            <a:p>
              <a:r>
                <a:rPr lang="en-GB" sz="1400" dirty="0">
                  <a:solidFill>
                    <a:schemeClr val="bg1">
                      <a:lumMod val="75000"/>
                    </a:schemeClr>
                  </a:solidFill>
                </a:rPr>
                <a:t>Airborne pathogens: viruses, bacteria, fungi</a:t>
              </a:r>
            </a:p>
          </p:txBody>
        </p:sp>
        <p:sp>
          <p:nvSpPr>
            <p:cNvPr id="14" name="TextBox 13">
              <a:extLst>
                <a:ext uri="{FF2B5EF4-FFF2-40B4-BE49-F238E27FC236}">
                  <a16:creationId xmlns:a16="http://schemas.microsoft.com/office/drawing/2014/main" id="{EB93BF5F-E082-BF1D-FA17-6EF022FFF33C}"/>
                </a:ext>
              </a:extLst>
            </p:cNvPr>
            <p:cNvSpPr txBox="1"/>
            <p:nvPr/>
          </p:nvSpPr>
          <p:spPr>
            <a:xfrm>
              <a:off x="1315335" y="2087175"/>
              <a:ext cx="982641" cy="307777"/>
            </a:xfrm>
            <a:prstGeom prst="rect">
              <a:avLst/>
            </a:prstGeom>
            <a:noFill/>
          </p:spPr>
          <p:txBody>
            <a:bodyPr wrap="none" rtlCol="0">
              <a:spAutoFit/>
            </a:bodyPr>
            <a:lstStyle/>
            <a:p>
              <a:r>
                <a:rPr lang="en-GB" sz="1400" dirty="0">
                  <a:solidFill>
                    <a:schemeClr val="tx1"/>
                  </a:solidFill>
                </a:rPr>
                <a:t>Heatwaves</a:t>
              </a:r>
              <a:endParaRPr lang="en-IE" sz="1400" dirty="0"/>
            </a:p>
          </p:txBody>
        </p:sp>
        <p:sp>
          <p:nvSpPr>
            <p:cNvPr id="15" name="TextBox 14">
              <a:extLst>
                <a:ext uri="{FF2B5EF4-FFF2-40B4-BE49-F238E27FC236}">
                  <a16:creationId xmlns:a16="http://schemas.microsoft.com/office/drawing/2014/main" id="{7164A7EC-09A4-F7C4-54E2-3A789BAA3A53}"/>
                </a:ext>
              </a:extLst>
            </p:cNvPr>
            <p:cNvSpPr txBox="1"/>
            <p:nvPr/>
          </p:nvSpPr>
          <p:spPr>
            <a:xfrm>
              <a:off x="1772460" y="2646702"/>
              <a:ext cx="528543" cy="307777"/>
            </a:xfrm>
            <a:prstGeom prst="rect">
              <a:avLst/>
            </a:prstGeom>
            <a:noFill/>
          </p:spPr>
          <p:txBody>
            <a:bodyPr wrap="none" rtlCol="0">
              <a:spAutoFit/>
            </a:bodyPr>
            <a:lstStyle/>
            <a:p>
              <a:r>
                <a:rPr lang="en-GB" sz="1400" dirty="0"/>
                <a:t>Fires</a:t>
              </a:r>
              <a:endParaRPr lang="en-IE" sz="1400" dirty="0"/>
            </a:p>
          </p:txBody>
        </p:sp>
        <p:sp>
          <p:nvSpPr>
            <p:cNvPr id="16" name="TextBox 15">
              <a:extLst>
                <a:ext uri="{FF2B5EF4-FFF2-40B4-BE49-F238E27FC236}">
                  <a16:creationId xmlns:a16="http://schemas.microsoft.com/office/drawing/2014/main" id="{05233299-55DE-4389-8977-B6F37FE44D1F}"/>
                </a:ext>
              </a:extLst>
            </p:cNvPr>
            <p:cNvSpPr txBox="1"/>
            <p:nvPr/>
          </p:nvSpPr>
          <p:spPr>
            <a:xfrm>
              <a:off x="1178195" y="3141848"/>
              <a:ext cx="1116203" cy="307777"/>
            </a:xfrm>
            <a:prstGeom prst="rect">
              <a:avLst/>
            </a:prstGeom>
            <a:noFill/>
          </p:spPr>
          <p:txBody>
            <a:bodyPr wrap="none" rtlCol="0">
              <a:spAutoFit/>
            </a:bodyPr>
            <a:lstStyle/>
            <a:p>
              <a:r>
                <a:rPr lang="en-GB" sz="1400" dirty="0">
                  <a:solidFill>
                    <a:schemeClr val="tx1"/>
                  </a:solidFill>
                </a:rPr>
                <a:t>Precipitation</a:t>
              </a:r>
              <a:endParaRPr lang="en-IE" sz="1400" dirty="0"/>
            </a:p>
          </p:txBody>
        </p:sp>
        <p:sp>
          <p:nvSpPr>
            <p:cNvPr id="17" name="TextBox 16">
              <a:extLst>
                <a:ext uri="{FF2B5EF4-FFF2-40B4-BE49-F238E27FC236}">
                  <a16:creationId xmlns:a16="http://schemas.microsoft.com/office/drawing/2014/main" id="{B781A88D-835F-B144-2747-5A9D158D4432}"/>
                </a:ext>
              </a:extLst>
            </p:cNvPr>
            <p:cNvSpPr txBox="1"/>
            <p:nvPr/>
          </p:nvSpPr>
          <p:spPr>
            <a:xfrm>
              <a:off x="1638642" y="3640732"/>
              <a:ext cx="662361" cy="307777"/>
            </a:xfrm>
            <a:prstGeom prst="rect">
              <a:avLst/>
            </a:prstGeom>
            <a:noFill/>
          </p:spPr>
          <p:txBody>
            <a:bodyPr wrap="none" rtlCol="0">
              <a:spAutoFit/>
            </a:bodyPr>
            <a:lstStyle/>
            <a:p>
              <a:r>
                <a:rPr lang="en-GB" sz="1400" dirty="0"/>
                <a:t>Floods</a:t>
              </a:r>
              <a:endParaRPr lang="en-IE" sz="1400" dirty="0"/>
            </a:p>
          </p:txBody>
        </p:sp>
        <p:sp>
          <p:nvSpPr>
            <p:cNvPr id="18" name="TextBox 17">
              <a:extLst>
                <a:ext uri="{FF2B5EF4-FFF2-40B4-BE49-F238E27FC236}">
                  <a16:creationId xmlns:a16="http://schemas.microsoft.com/office/drawing/2014/main" id="{53DCDC5C-02FA-59A5-7C0A-4CFA9AA85D5E}"/>
                </a:ext>
              </a:extLst>
            </p:cNvPr>
            <p:cNvSpPr txBox="1"/>
            <p:nvPr/>
          </p:nvSpPr>
          <p:spPr>
            <a:xfrm>
              <a:off x="1605107" y="4132195"/>
              <a:ext cx="695896" cy="307777"/>
            </a:xfrm>
            <a:prstGeom prst="rect">
              <a:avLst/>
            </a:prstGeom>
            <a:noFill/>
          </p:spPr>
          <p:txBody>
            <a:bodyPr wrap="none" rtlCol="0">
              <a:spAutoFit/>
            </a:bodyPr>
            <a:lstStyle/>
            <a:p>
              <a:r>
                <a:rPr lang="en-GB" sz="1400" dirty="0"/>
                <a:t>Storms</a:t>
              </a:r>
              <a:endParaRPr lang="en-IE" sz="1400" dirty="0"/>
            </a:p>
          </p:txBody>
        </p:sp>
        <p:sp>
          <p:nvSpPr>
            <p:cNvPr id="19" name="TextBox 18">
              <a:extLst>
                <a:ext uri="{FF2B5EF4-FFF2-40B4-BE49-F238E27FC236}">
                  <a16:creationId xmlns:a16="http://schemas.microsoft.com/office/drawing/2014/main" id="{DA7F77CF-D74D-42B0-C203-1E09711C70FF}"/>
                </a:ext>
              </a:extLst>
            </p:cNvPr>
            <p:cNvSpPr txBox="1"/>
            <p:nvPr/>
          </p:nvSpPr>
          <p:spPr>
            <a:xfrm>
              <a:off x="1220604" y="4635641"/>
              <a:ext cx="1129412" cy="307777"/>
            </a:xfrm>
            <a:prstGeom prst="rect">
              <a:avLst/>
            </a:prstGeom>
            <a:noFill/>
          </p:spPr>
          <p:txBody>
            <a:bodyPr wrap="none" rtlCol="0">
              <a:spAutoFit/>
            </a:bodyPr>
            <a:lstStyle/>
            <a:p>
              <a:r>
                <a:rPr lang="en-GB" sz="1400" dirty="0"/>
                <a:t>Sea level rise</a:t>
              </a:r>
              <a:endParaRPr lang="en-IE" sz="1400" dirty="0"/>
            </a:p>
          </p:txBody>
        </p:sp>
        <p:sp>
          <p:nvSpPr>
            <p:cNvPr id="20" name="TextBox 19">
              <a:extLst>
                <a:ext uri="{FF2B5EF4-FFF2-40B4-BE49-F238E27FC236}">
                  <a16:creationId xmlns:a16="http://schemas.microsoft.com/office/drawing/2014/main" id="{9C8A5323-2E2C-9D10-02FF-F9CFF9D2C38E}"/>
                </a:ext>
              </a:extLst>
            </p:cNvPr>
            <p:cNvSpPr txBox="1"/>
            <p:nvPr/>
          </p:nvSpPr>
          <p:spPr>
            <a:xfrm>
              <a:off x="561000" y="5184000"/>
              <a:ext cx="1789016" cy="307777"/>
            </a:xfrm>
            <a:prstGeom prst="rect">
              <a:avLst/>
            </a:prstGeom>
            <a:noFill/>
          </p:spPr>
          <p:txBody>
            <a:bodyPr wrap="none" rtlCol="0">
              <a:spAutoFit/>
            </a:bodyPr>
            <a:lstStyle/>
            <a:p>
              <a:r>
                <a:rPr lang="en-GB" sz="1400" dirty="0">
                  <a:solidFill>
                    <a:schemeClr val="bg1">
                      <a:lumMod val="75000"/>
                    </a:schemeClr>
                  </a:solidFill>
                </a:rPr>
                <a:t>Ocean climate change</a:t>
              </a:r>
              <a:endParaRPr lang="en-IE" sz="1400" dirty="0">
                <a:solidFill>
                  <a:schemeClr val="bg1">
                    <a:lumMod val="75000"/>
                  </a:schemeClr>
                </a:solidFill>
              </a:endParaRPr>
            </a:p>
          </p:txBody>
        </p:sp>
        <p:sp>
          <p:nvSpPr>
            <p:cNvPr id="21" name="TextBox 20">
              <a:extLst>
                <a:ext uri="{FF2B5EF4-FFF2-40B4-BE49-F238E27FC236}">
                  <a16:creationId xmlns:a16="http://schemas.microsoft.com/office/drawing/2014/main" id="{8E40096C-252A-EF16-8770-7EFC9636152A}"/>
                </a:ext>
              </a:extLst>
            </p:cNvPr>
            <p:cNvSpPr txBox="1"/>
            <p:nvPr/>
          </p:nvSpPr>
          <p:spPr>
            <a:xfrm>
              <a:off x="315004" y="5687446"/>
              <a:ext cx="2089483" cy="307777"/>
            </a:xfrm>
            <a:prstGeom prst="rect">
              <a:avLst/>
            </a:prstGeom>
            <a:noFill/>
          </p:spPr>
          <p:txBody>
            <a:bodyPr wrap="none" rtlCol="0">
              <a:spAutoFit/>
            </a:bodyPr>
            <a:lstStyle/>
            <a:p>
              <a:r>
                <a:rPr lang="en-GB" sz="1400" dirty="0"/>
                <a:t>Natural land cover change</a:t>
              </a:r>
              <a:endParaRPr lang="en-IE" sz="1400" dirty="0"/>
            </a:p>
          </p:txBody>
        </p:sp>
        <p:sp>
          <p:nvSpPr>
            <p:cNvPr id="22" name="TextBox 21">
              <a:extLst>
                <a:ext uri="{FF2B5EF4-FFF2-40B4-BE49-F238E27FC236}">
                  <a16:creationId xmlns:a16="http://schemas.microsoft.com/office/drawing/2014/main" id="{E1BAC60B-A497-610B-A655-E7DA282FD3BF}"/>
                </a:ext>
              </a:extLst>
            </p:cNvPr>
            <p:cNvSpPr txBox="1"/>
            <p:nvPr/>
          </p:nvSpPr>
          <p:spPr>
            <a:xfrm>
              <a:off x="7528447" y="1838621"/>
              <a:ext cx="1893467" cy="307777"/>
            </a:xfrm>
            <a:prstGeom prst="rect">
              <a:avLst/>
            </a:prstGeom>
            <a:noFill/>
          </p:spPr>
          <p:txBody>
            <a:bodyPr wrap="none" rtlCol="0">
              <a:spAutoFit/>
            </a:bodyPr>
            <a:lstStyle/>
            <a:p>
              <a:r>
                <a:rPr lang="en-GB" sz="1400" dirty="0">
                  <a:solidFill>
                    <a:schemeClr val="bg1">
                      <a:lumMod val="75000"/>
                    </a:schemeClr>
                  </a:solidFill>
                </a:rPr>
                <a:t>Animal hair/fur/dander</a:t>
              </a:r>
              <a:endParaRPr lang="en-IE" sz="1400" dirty="0">
                <a:solidFill>
                  <a:schemeClr val="bg1">
                    <a:lumMod val="75000"/>
                  </a:schemeClr>
                </a:solidFill>
              </a:endParaRPr>
            </a:p>
          </p:txBody>
        </p:sp>
        <p:sp>
          <p:nvSpPr>
            <p:cNvPr id="23" name="TextBox 22">
              <a:extLst>
                <a:ext uri="{FF2B5EF4-FFF2-40B4-BE49-F238E27FC236}">
                  <a16:creationId xmlns:a16="http://schemas.microsoft.com/office/drawing/2014/main" id="{947EFF7D-D6BD-B452-FED6-A0825B5E1848}"/>
                </a:ext>
              </a:extLst>
            </p:cNvPr>
            <p:cNvSpPr txBox="1"/>
            <p:nvPr/>
          </p:nvSpPr>
          <p:spPr>
            <a:xfrm>
              <a:off x="7528447" y="2637806"/>
              <a:ext cx="4273157" cy="307777"/>
            </a:xfrm>
            <a:prstGeom prst="rect">
              <a:avLst/>
            </a:prstGeom>
            <a:noFill/>
          </p:spPr>
          <p:txBody>
            <a:bodyPr wrap="none" rtlCol="0">
              <a:spAutoFit/>
            </a:bodyPr>
            <a:lstStyle/>
            <a:p>
              <a:r>
                <a:rPr lang="en-GB" sz="1400" dirty="0"/>
                <a:t>Contact: allergens, pathogens, food, chemicals, irritants</a:t>
              </a:r>
              <a:endParaRPr lang="en-IE" sz="1400" dirty="0"/>
            </a:p>
          </p:txBody>
        </p:sp>
        <p:sp>
          <p:nvSpPr>
            <p:cNvPr id="24" name="TextBox 23">
              <a:extLst>
                <a:ext uri="{FF2B5EF4-FFF2-40B4-BE49-F238E27FC236}">
                  <a16:creationId xmlns:a16="http://schemas.microsoft.com/office/drawing/2014/main" id="{EA98F867-8E0C-4BE5-304E-C6C3DEE44ADB}"/>
                </a:ext>
              </a:extLst>
            </p:cNvPr>
            <p:cNvSpPr txBox="1"/>
            <p:nvPr/>
          </p:nvSpPr>
          <p:spPr>
            <a:xfrm>
              <a:off x="7524943" y="3046238"/>
              <a:ext cx="3647537" cy="307777"/>
            </a:xfrm>
            <a:prstGeom prst="rect">
              <a:avLst/>
            </a:prstGeom>
            <a:noFill/>
          </p:spPr>
          <p:txBody>
            <a:bodyPr wrap="none" rtlCol="0">
              <a:spAutoFit/>
            </a:bodyPr>
            <a:lstStyle/>
            <a:p>
              <a:r>
                <a:rPr lang="en-GB" sz="1400" dirty="0"/>
                <a:t>Contact insects: venom, larvae, mites, parasites</a:t>
              </a:r>
              <a:endParaRPr lang="en-IE" sz="1400" dirty="0"/>
            </a:p>
          </p:txBody>
        </p:sp>
        <p:sp>
          <p:nvSpPr>
            <p:cNvPr id="25" name="TextBox 24">
              <a:extLst>
                <a:ext uri="{FF2B5EF4-FFF2-40B4-BE49-F238E27FC236}">
                  <a16:creationId xmlns:a16="http://schemas.microsoft.com/office/drawing/2014/main" id="{2BEC4337-7DFE-299C-D2D9-975116A05F19}"/>
                </a:ext>
              </a:extLst>
            </p:cNvPr>
            <p:cNvSpPr txBox="1"/>
            <p:nvPr/>
          </p:nvSpPr>
          <p:spPr>
            <a:xfrm>
              <a:off x="7524943" y="3438682"/>
              <a:ext cx="1734770" cy="307777"/>
            </a:xfrm>
            <a:prstGeom prst="rect">
              <a:avLst/>
            </a:prstGeom>
            <a:noFill/>
          </p:spPr>
          <p:txBody>
            <a:bodyPr wrap="none" rtlCol="0">
              <a:spAutoFit/>
            </a:bodyPr>
            <a:lstStyle/>
            <a:p>
              <a:r>
                <a:rPr lang="en-GB" sz="1400" dirty="0"/>
                <a:t>Gaseous air pollution</a:t>
              </a:r>
              <a:endParaRPr lang="en-IE" sz="1400" dirty="0"/>
            </a:p>
          </p:txBody>
        </p:sp>
        <p:sp>
          <p:nvSpPr>
            <p:cNvPr id="26" name="TextBox 25">
              <a:extLst>
                <a:ext uri="{FF2B5EF4-FFF2-40B4-BE49-F238E27FC236}">
                  <a16:creationId xmlns:a16="http://schemas.microsoft.com/office/drawing/2014/main" id="{4596FCD1-83AC-B784-DBF9-7DA75D0B2831}"/>
                </a:ext>
              </a:extLst>
            </p:cNvPr>
            <p:cNvSpPr txBox="1"/>
            <p:nvPr/>
          </p:nvSpPr>
          <p:spPr>
            <a:xfrm>
              <a:off x="7524943" y="4621918"/>
              <a:ext cx="4599272" cy="307777"/>
            </a:xfrm>
            <a:prstGeom prst="rect">
              <a:avLst/>
            </a:prstGeom>
            <a:noFill/>
          </p:spPr>
          <p:txBody>
            <a:bodyPr wrap="none" rtlCol="0">
              <a:spAutoFit/>
            </a:bodyPr>
            <a:lstStyle/>
            <a:p>
              <a:r>
                <a:rPr lang="en-GB" sz="1400" dirty="0">
                  <a:solidFill>
                    <a:schemeClr val="bg1">
                      <a:lumMod val="75000"/>
                    </a:schemeClr>
                  </a:solidFill>
                </a:rPr>
                <a:t>Human physiology: genetic predisposition, hormonal change</a:t>
              </a:r>
              <a:endParaRPr lang="en-IE" sz="1400" dirty="0">
                <a:solidFill>
                  <a:schemeClr val="bg1">
                    <a:lumMod val="75000"/>
                  </a:schemeClr>
                </a:solidFill>
              </a:endParaRPr>
            </a:p>
          </p:txBody>
        </p:sp>
        <p:sp>
          <p:nvSpPr>
            <p:cNvPr id="27" name="TextBox 26">
              <a:extLst>
                <a:ext uri="{FF2B5EF4-FFF2-40B4-BE49-F238E27FC236}">
                  <a16:creationId xmlns:a16="http://schemas.microsoft.com/office/drawing/2014/main" id="{1E72C43C-BC3F-5BE2-C7E7-1364026F88FB}"/>
                </a:ext>
              </a:extLst>
            </p:cNvPr>
            <p:cNvSpPr txBox="1"/>
            <p:nvPr/>
          </p:nvSpPr>
          <p:spPr>
            <a:xfrm>
              <a:off x="7524943" y="3811450"/>
              <a:ext cx="1460143" cy="307777"/>
            </a:xfrm>
            <a:prstGeom prst="rect">
              <a:avLst/>
            </a:prstGeom>
            <a:noFill/>
          </p:spPr>
          <p:txBody>
            <a:bodyPr wrap="none" rtlCol="0">
              <a:spAutoFit/>
            </a:bodyPr>
            <a:lstStyle/>
            <a:p>
              <a:r>
                <a:rPr lang="en-GB" sz="1400" dirty="0"/>
                <a:t>Human migration</a:t>
              </a:r>
              <a:endParaRPr lang="en-IE" sz="1400" dirty="0"/>
            </a:p>
          </p:txBody>
        </p:sp>
        <p:sp>
          <p:nvSpPr>
            <p:cNvPr id="29" name="TextBox 28">
              <a:extLst>
                <a:ext uri="{FF2B5EF4-FFF2-40B4-BE49-F238E27FC236}">
                  <a16:creationId xmlns:a16="http://schemas.microsoft.com/office/drawing/2014/main" id="{59A9C007-573C-98ED-1486-A232F64FE7DB}"/>
                </a:ext>
              </a:extLst>
            </p:cNvPr>
            <p:cNvSpPr txBox="1"/>
            <p:nvPr/>
          </p:nvSpPr>
          <p:spPr>
            <a:xfrm>
              <a:off x="7524943" y="5831226"/>
              <a:ext cx="4481400" cy="307777"/>
            </a:xfrm>
            <a:prstGeom prst="rect">
              <a:avLst/>
            </a:prstGeom>
            <a:noFill/>
          </p:spPr>
          <p:txBody>
            <a:bodyPr wrap="square" rtlCol="0">
              <a:spAutoFit/>
            </a:bodyPr>
            <a:lstStyle/>
            <a:p>
              <a:r>
                <a:rPr lang="en-GB" sz="1400" dirty="0"/>
                <a:t>Psychological effects: stress, </a:t>
              </a:r>
              <a:r>
                <a:rPr lang="en-GB" sz="1400" dirty="0" err="1"/>
                <a:t>psychodermal</a:t>
              </a:r>
              <a:r>
                <a:rPr lang="en-GB" sz="1400" dirty="0"/>
                <a:t> factors</a:t>
              </a:r>
              <a:endParaRPr lang="en-IE" sz="1400" dirty="0"/>
            </a:p>
          </p:txBody>
        </p:sp>
        <p:sp>
          <p:nvSpPr>
            <p:cNvPr id="32" name="TextBox 31">
              <a:extLst>
                <a:ext uri="{FF2B5EF4-FFF2-40B4-BE49-F238E27FC236}">
                  <a16:creationId xmlns:a16="http://schemas.microsoft.com/office/drawing/2014/main" id="{7C2DAFAD-7BB8-D564-7E76-80C9524B27D9}"/>
                </a:ext>
              </a:extLst>
            </p:cNvPr>
            <p:cNvSpPr txBox="1"/>
            <p:nvPr/>
          </p:nvSpPr>
          <p:spPr>
            <a:xfrm>
              <a:off x="7524943" y="4190821"/>
              <a:ext cx="3647536" cy="307777"/>
            </a:xfrm>
            <a:prstGeom prst="rect">
              <a:avLst/>
            </a:prstGeom>
            <a:noFill/>
          </p:spPr>
          <p:txBody>
            <a:bodyPr wrap="square" rtlCol="0">
              <a:spAutoFit/>
            </a:bodyPr>
            <a:lstStyle/>
            <a:p>
              <a:r>
                <a:rPr lang="en-GB" sz="1400" dirty="0"/>
                <a:t>Human physical environment: sun, heat, cold</a:t>
              </a:r>
              <a:endParaRPr lang="en-IE" sz="1400" dirty="0"/>
            </a:p>
          </p:txBody>
        </p:sp>
        <p:sp>
          <p:nvSpPr>
            <p:cNvPr id="33" name="TextBox 32">
              <a:extLst>
                <a:ext uri="{FF2B5EF4-FFF2-40B4-BE49-F238E27FC236}">
                  <a16:creationId xmlns:a16="http://schemas.microsoft.com/office/drawing/2014/main" id="{4C674243-DDAE-6A2E-19FE-E3F14A727356}"/>
                </a:ext>
              </a:extLst>
            </p:cNvPr>
            <p:cNvSpPr txBox="1"/>
            <p:nvPr/>
          </p:nvSpPr>
          <p:spPr>
            <a:xfrm>
              <a:off x="7524943" y="5422794"/>
              <a:ext cx="4481401" cy="307777"/>
            </a:xfrm>
            <a:prstGeom prst="rect">
              <a:avLst/>
            </a:prstGeom>
            <a:noFill/>
          </p:spPr>
          <p:txBody>
            <a:bodyPr wrap="square" rtlCol="0">
              <a:spAutoFit/>
            </a:bodyPr>
            <a:lstStyle/>
            <a:p>
              <a:r>
                <a:rPr lang="en-GB" sz="1400" dirty="0"/>
                <a:t>Non-biological airborne particles: sand, dust, smoke, PM</a:t>
              </a:r>
              <a:r>
                <a:rPr lang="en-GB" sz="1400" baseline="-25000" dirty="0"/>
                <a:t>2.5</a:t>
              </a:r>
              <a:endParaRPr lang="en-IE" sz="1400" baseline="-25000" dirty="0"/>
            </a:p>
          </p:txBody>
        </p:sp>
        <p:sp>
          <p:nvSpPr>
            <p:cNvPr id="34" name="TextBox 33">
              <a:extLst>
                <a:ext uri="{FF2B5EF4-FFF2-40B4-BE49-F238E27FC236}">
                  <a16:creationId xmlns:a16="http://schemas.microsoft.com/office/drawing/2014/main" id="{38EFD3A3-20E3-BF75-AB26-1FA50BC1F625}"/>
                </a:ext>
              </a:extLst>
            </p:cNvPr>
            <p:cNvSpPr txBox="1"/>
            <p:nvPr/>
          </p:nvSpPr>
          <p:spPr>
            <a:xfrm>
              <a:off x="7524943" y="5030350"/>
              <a:ext cx="3101742" cy="307777"/>
            </a:xfrm>
            <a:prstGeom prst="rect">
              <a:avLst/>
            </a:prstGeom>
            <a:noFill/>
          </p:spPr>
          <p:txBody>
            <a:bodyPr wrap="square" rtlCol="0">
              <a:spAutoFit/>
            </a:bodyPr>
            <a:lstStyle/>
            <a:p>
              <a:r>
                <a:rPr lang="en-GB" sz="1400" dirty="0">
                  <a:solidFill>
                    <a:schemeClr val="bg1">
                      <a:lumMod val="75000"/>
                    </a:schemeClr>
                  </a:solidFill>
                </a:rPr>
                <a:t>Lifestyle: exercise, diet, smoking</a:t>
              </a:r>
              <a:endParaRPr lang="en-IE" sz="1400" dirty="0">
                <a:solidFill>
                  <a:schemeClr val="bg1">
                    <a:lumMod val="75000"/>
                  </a:schemeClr>
                </a:solidFill>
              </a:endParaRPr>
            </a:p>
          </p:txBody>
        </p:sp>
        <p:sp>
          <p:nvSpPr>
            <p:cNvPr id="64" name="TextBox 63">
              <a:extLst>
                <a:ext uri="{FF2B5EF4-FFF2-40B4-BE49-F238E27FC236}">
                  <a16:creationId xmlns:a16="http://schemas.microsoft.com/office/drawing/2014/main" id="{5CB7F963-32CC-303C-5005-163259C37B1F}"/>
                </a:ext>
              </a:extLst>
            </p:cNvPr>
            <p:cNvSpPr txBox="1"/>
            <p:nvPr/>
          </p:nvSpPr>
          <p:spPr>
            <a:xfrm>
              <a:off x="7528447" y="2220596"/>
              <a:ext cx="3647538" cy="307777"/>
            </a:xfrm>
            <a:prstGeom prst="rect">
              <a:avLst/>
            </a:prstGeom>
            <a:noFill/>
          </p:spPr>
          <p:txBody>
            <a:bodyPr wrap="square" rtlCol="0">
              <a:spAutoFit/>
            </a:bodyPr>
            <a:lstStyle/>
            <a:p>
              <a:r>
                <a:rPr lang="en-GB" sz="1400" dirty="0">
                  <a:solidFill>
                    <a:schemeClr val="bg1">
                      <a:lumMod val="75000"/>
                    </a:schemeClr>
                  </a:solidFill>
                </a:rPr>
                <a:t>Biological airborne particles: pollen, spores</a:t>
              </a:r>
              <a:endParaRPr lang="en-IE" sz="1400" baseline="-25000" dirty="0">
                <a:solidFill>
                  <a:schemeClr val="bg1">
                    <a:lumMod val="75000"/>
                  </a:schemeClr>
                </a:solidFill>
              </a:endParaRPr>
            </a:p>
          </p:txBody>
        </p:sp>
        <p:cxnSp>
          <p:nvCxnSpPr>
            <p:cNvPr id="77" name="Straight Arrow Connector 76">
              <a:extLst>
                <a:ext uri="{FF2B5EF4-FFF2-40B4-BE49-F238E27FC236}">
                  <a16:creationId xmlns:a16="http://schemas.microsoft.com/office/drawing/2014/main" id="{E2D0C324-A765-FDEB-BCBF-85CF2CB8F310}"/>
                </a:ext>
              </a:extLst>
            </p:cNvPr>
            <p:cNvCxnSpPr>
              <a:cxnSpLocks/>
              <a:stCxn id="10" idx="3"/>
              <a:endCxn id="23" idx="1"/>
            </p:cNvCxnSpPr>
            <p:nvPr/>
          </p:nvCxnSpPr>
          <p:spPr>
            <a:xfrm>
              <a:off x="2344476" y="1742778"/>
              <a:ext cx="5183971" cy="1048917"/>
            </a:xfrm>
            <a:prstGeom prst="straightConnector1">
              <a:avLst/>
            </a:prstGeom>
            <a:ln w="25400">
              <a:solidFill>
                <a:srgbClr val="FF0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39" name="Straight Arrow Connector 38">
              <a:extLst>
                <a:ext uri="{FF2B5EF4-FFF2-40B4-BE49-F238E27FC236}">
                  <a16:creationId xmlns:a16="http://schemas.microsoft.com/office/drawing/2014/main" id="{DB92160D-9962-2AEC-B928-0D0EC54B95AA}"/>
                </a:ext>
              </a:extLst>
            </p:cNvPr>
            <p:cNvCxnSpPr>
              <a:cxnSpLocks/>
              <a:stCxn id="14" idx="3"/>
              <a:endCxn id="23" idx="1"/>
            </p:cNvCxnSpPr>
            <p:nvPr/>
          </p:nvCxnSpPr>
          <p:spPr>
            <a:xfrm>
              <a:off x="2297976" y="2241064"/>
              <a:ext cx="5230471" cy="550631"/>
            </a:xfrm>
            <a:prstGeom prst="straightConnector1">
              <a:avLst/>
            </a:prstGeom>
            <a:ln w="25400">
              <a:solidFill>
                <a:srgbClr val="0070C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42" name="Straight Arrow Connector 41">
              <a:extLst>
                <a:ext uri="{FF2B5EF4-FFF2-40B4-BE49-F238E27FC236}">
                  <a16:creationId xmlns:a16="http://schemas.microsoft.com/office/drawing/2014/main" id="{3129A82C-CDFF-33CB-F035-73796FD3A95B}"/>
                </a:ext>
              </a:extLst>
            </p:cNvPr>
            <p:cNvCxnSpPr>
              <a:cxnSpLocks/>
              <a:stCxn id="15" idx="3"/>
              <a:endCxn id="29" idx="1"/>
            </p:cNvCxnSpPr>
            <p:nvPr/>
          </p:nvCxnSpPr>
          <p:spPr>
            <a:xfrm>
              <a:off x="2301003" y="2800591"/>
              <a:ext cx="5223940" cy="3184524"/>
            </a:xfrm>
            <a:prstGeom prst="straightConnector1">
              <a:avLst/>
            </a:prstGeom>
            <a:ln w="25400">
              <a:solidFill>
                <a:srgbClr val="FFC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48" name="Straight Arrow Connector 47">
              <a:extLst>
                <a:ext uri="{FF2B5EF4-FFF2-40B4-BE49-F238E27FC236}">
                  <a16:creationId xmlns:a16="http://schemas.microsoft.com/office/drawing/2014/main" id="{0DF4B4D0-2B1D-15B6-527B-727DAE5F848D}"/>
                </a:ext>
              </a:extLst>
            </p:cNvPr>
            <p:cNvCxnSpPr>
              <a:cxnSpLocks/>
              <a:stCxn id="16" idx="3"/>
              <a:endCxn id="29" idx="1"/>
            </p:cNvCxnSpPr>
            <p:nvPr/>
          </p:nvCxnSpPr>
          <p:spPr>
            <a:xfrm>
              <a:off x="2294398" y="3295737"/>
              <a:ext cx="5230545" cy="2689378"/>
            </a:xfrm>
            <a:prstGeom prst="straightConnector1">
              <a:avLst/>
            </a:prstGeom>
            <a:ln w="25400">
              <a:solidFill>
                <a:schemeClr val="accent6">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60" name="Straight Arrow Connector 59">
              <a:extLst>
                <a:ext uri="{FF2B5EF4-FFF2-40B4-BE49-F238E27FC236}">
                  <a16:creationId xmlns:a16="http://schemas.microsoft.com/office/drawing/2014/main" id="{92408660-22BA-EB23-135C-721124F926A3}"/>
                </a:ext>
              </a:extLst>
            </p:cNvPr>
            <p:cNvCxnSpPr>
              <a:cxnSpLocks/>
              <a:stCxn id="18" idx="3"/>
              <a:endCxn id="29" idx="1"/>
            </p:cNvCxnSpPr>
            <p:nvPr/>
          </p:nvCxnSpPr>
          <p:spPr>
            <a:xfrm>
              <a:off x="2301003" y="4286084"/>
              <a:ext cx="5223940" cy="1699031"/>
            </a:xfrm>
            <a:prstGeom prst="straightConnector1">
              <a:avLst/>
            </a:prstGeom>
            <a:ln w="25400">
              <a:solidFill>
                <a:schemeClr val="accent2"/>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67" name="Straight Arrow Connector 66">
              <a:extLst>
                <a:ext uri="{FF2B5EF4-FFF2-40B4-BE49-F238E27FC236}">
                  <a16:creationId xmlns:a16="http://schemas.microsoft.com/office/drawing/2014/main" id="{6B247783-2BA8-B736-586A-7720C30DC485}"/>
                </a:ext>
              </a:extLst>
            </p:cNvPr>
            <p:cNvCxnSpPr>
              <a:cxnSpLocks/>
              <a:stCxn id="19" idx="3"/>
              <a:endCxn id="27" idx="1"/>
            </p:cNvCxnSpPr>
            <p:nvPr/>
          </p:nvCxnSpPr>
          <p:spPr>
            <a:xfrm flipV="1">
              <a:off x="2350016" y="3965339"/>
              <a:ext cx="5174927" cy="824191"/>
            </a:xfrm>
            <a:prstGeom prst="straightConnector1">
              <a:avLst/>
            </a:prstGeom>
            <a:ln w="25400">
              <a:solidFill>
                <a:schemeClr val="accent5">
                  <a:lumMod val="60000"/>
                  <a:lumOff val="4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70" name="Straight Arrow Connector 69">
              <a:extLst>
                <a:ext uri="{FF2B5EF4-FFF2-40B4-BE49-F238E27FC236}">
                  <a16:creationId xmlns:a16="http://schemas.microsoft.com/office/drawing/2014/main" id="{2E3AC638-6E9D-1AA9-C159-7DC641972E49}"/>
                </a:ext>
              </a:extLst>
            </p:cNvPr>
            <p:cNvCxnSpPr>
              <a:cxnSpLocks/>
              <a:stCxn id="17" idx="3"/>
              <a:endCxn id="23" idx="1"/>
            </p:cNvCxnSpPr>
            <p:nvPr/>
          </p:nvCxnSpPr>
          <p:spPr>
            <a:xfrm flipV="1">
              <a:off x="2301003" y="2791695"/>
              <a:ext cx="5227444" cy="1002926"/>
            </a:xfrm>
            <a:prstGeom prst="straightConnector1">
              <a:avLst/>
            </a:prstGeom>
            <a:ln w="25400">
              <a:solidFill>
                <a:schemeClr val="accent2">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76" name="Straight Arrow Connector 75">
              <a:extLst>
                <a:ext uri="{FF2B5EF4-FFF2-40B4-BE49-F238E27FC236}">
                  <a16:creationId xmlns:a16="http://schemas.microsoft.com/office/drawing/2014/main" id="{01948EB9-AB36-D837-FE73-253A74D78A40}"/>
                </a:ext>
              </a:extLst>
            </p:cNvPr>
            <p:cNvCxnSpPr>
              <a:cxnSpLocks/>
              <a:stCxn id="21" idx="3"/>
              <a:endCxn id="27" idx="1"/>
            </p:cNvCxnSpPr>
            <p:nvPr/>
          </p:nvCxnSpPr>
          <p:spPr>
            <a:xfrm flipV="1">
              <a:off x="2404487" y="3965339"/>
              <a:ext cx="5120456" cy="1875996"/>
            </a:xfrm>
            <a:prstGeom prst="straightConnector1">
              <a:avLst/>
            </a:prstGeom>
            <a:ln w="25400">
              <a:solidFill>
                <a:srgbClr val="E686CD"/>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80" name="TextBox 79">
              <a:extLst>
                <a:ext uri="{FF2B5EF4-FFF2-40B4-BE49-F238E27FC236}">
                  <a16:creationId xmlns:a16="http://schemas.microsoft.com/office/drawing/2014/main" id="{78D15F9B-413C-45EE-4427-914E088AC8A4}"/>
                </a:ext>
              </a:extLst>
            </p:cNvPr>
            <p:cNvSpPr txBox="1"/>
            <p:nvPr/>
          </p:nvSpPr>
          <p:spPr>
            <a:xfrm>
              <a:off x="1056000" y="173528"/>
              <a:ext cx="9845230" cy="307777"/>
            </a:xfrm>
            <a:prstGeom prst="rect">
              <a:avLst/>
            </a:prstGeom>
            <a:noFill/>
          </p:spPr>
          <p:txBody>
            <a:bodyPr wrap="square">
              <a:spAutoFit/>
            </a:bodyPr>
            <a:lstStyle/>
            <a:p>
              <a:pPr algn="l"/>
              <a:r>
                <a:rPr lang="en-GB" sz="1400" i="1" dirty="0">
                  <a:solidFill>
                    <a:srgbClr val="0070C0"/>
                  </a:solidFill>
                  <a:effectLst/>
                  <a:cs typeface="Arial" panose="020B0604020202020204" pitchFamily="34" charset="0"/>
                </a:rPr>
                <a:t>Figure 7. </a:t>
              </a:r>
              <a:r>
                <a:rPr lang="en-GB" sz="1400" i="1" dirty="0">
                  <a:solidFill>
                    <a:srgbClr val="FF0000"/>
                  </a:solidFill>
                  <a:cs typeface="Arial" panose="020B0604020202020204" pitchFamily="34" charset="0"/>
                </a:rPr>
                <a:t>Chronic inflammatory dermal</a:t>
              </a:r>
              <a:r>
                <a:rPr lang="en-GB" sz="1400" i="1" dirty="0">
                  <a:solidFill>
                    <a:srgbClr val="FF0000"/>
                  </a:solidFill>
                  <a:effectLst/>
                  <a:cs typeface="Arial" panose="020B0604020202020204" pitchFamily="34" charset="0"/>
                </a:rPr>
                <a:t> diseases</a:t>
              </a:r>
              <a:r>
                <a:rPr lang="en-GB" sz="1400" i="1" dirty="0">
                  <a:solidFill>
                    <a:srgbClr val="0070C0"/>
                  </a:solidFill>
                  <a:effectLst/>
                  <a:cs typeface="Arial" panose="020B0604020202020204" pitchFamily="34" charset="0"/>
                </a:rPr>
                <a:t>: </a:t>
              </a:r>
              <a:r>
                <a:rPr lang="en-GB" sz="1400" i="1" dirty="0">
                  <a:solidFill>
                    <a:srgbClr val="0070C0"/>
                  </a:solidFill>
                  <a:cs typeface="Arial" panose="020B0604020202020204" pitchFamily="34" charset="0"/>
                </a:rPr>
                <a:t>Causal relationships between climate change hazards and disease causes/triggers*</a:t>
              </a:r>
              <a:r>
                <a:rPr lang="en-GB" sz="1400" i="1" dirty="0">
                  <a:solidFill>
                    <a:srgbClr val="0070C0"/>
                  </a:solidFill>
                  <a:effectLst/>
                  <a:cs typeface="Arial" panose="020B0604020202020204" pitchFamily="34" charset="0"/>
                </a:rPr>
                <a:t> </a:t>
              </a:r>
            </a:p>
          </p:txBody>
        </p:sp>
        <p:sp>
          <p:nvSpPr>
            <p:cNvPr id="3" name="Flowchart: Connector 2">
              <a:extLst>
                <a:ext uri="{FF2B5EF4-FFF2-40B4-BE49-F238E27FC236}">
                  <a16:creationId xmlns:a16="http://schemas.microsoft.com/office/drawing/2014/main" id="{9B96C773-AA72-8A97-53C6-53C8C9B23CD6}"/>
                </a:ext>
              </a:extLst>
            </p:cNvPr>
            <p:cNvSpPr/>
            <p:nvPr/>
          </p:nvSpPr>
          <p:spPr>
            <a:xfrm>
              <a:off x="7475605" y="2726846"/>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cxnSp>
          <p:nvCxnSpPr>
            <p:cNvPr id="5" name="Straight Arrow Connector 4">
              <a:extLst>
                <a:ext uri="{FF2B5EF4-FFF2-40B4-BE49-F238E27FC236}">
                  <a16:creationId xmlns:a16="http://schemas.microsoft.com/office/drawing/2014/main" id="{0AECA0B3-166E-FB3E-BC72-7868154EC387}"/>
                </a:ext>
              </a:extLst>
            </p:cNvPr>
            <p:cNvCxnSpPr>
              <a:cxnSpLocks/>
              <a:stCxn id="7" idx="3"/>
              <a:endCxn id="24" idx="1"/>
            </p:cNvCxnSpPr>
            <p:nvPr/>
          </p:nvCxnSpPr>
          <p:spPr>
            <a:xfrm>
              <a:off x="2404487" y="1244493"/>
              <a:ext cx="5120456" cy="1955634"/>
            </a:xfrm>
            <a:prstGeom prst="straightConnector1">
              <a:avLst/>
            </a:prstGeom>
            <a:ln w="25400">
              <a:solidFill>
                <a:srgbClr val="00B05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13" name="Straight Arrow Connector 12">
              <a:extLst>
                <a:ext uri="{FF2B5EF4-FFF2-40B4-BE49-F238E27FC236}">
                  <a16:creationId xmlns:a16="http://schemas.microsoft.com/office/drawing/2014/main" id="{4B9609B4-BAB8-7D68-A44B-7DD67CC072F5}"/>
                </a:ext>
              </a:extLst>
            </p:cNvPr>
            <p:cNvCxnSpPr>
              <a:cxnSpLocks/>
              <a:stCxn id="7" idx="3"/>
              <a:endCxn id="32" idx="1"/>
            </p:cNvCxnSpPr>
            <p:nvPr/>
          </p:nvCxnSpPr>
          <p:spPr>
            <a:xfrm>
              <a:off x="2404487" y="1244493"/>
              <a:ext cx="5120456" cy="3100217"/>
            </a:xfrm>
            <a:prstGeom prst="straightConnector1">
              <a:avLst/>
            </a:prstGeom>
            <a:ln w="25400">
              <a:solidFill>
                <a:srgbClr val="00B05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41" name="Straight Arrow Connector 40">
              <a:extLst>
                <a:ext uri="{FF2B5EF4-FFF2-40B4-BE49-F238E27FC236}">
                  <a16:creationId xmlns:a16="http://schemas.microsoft.com/office/drawing/2014/main" id="{CF2565B4-B903-B1F7-3734-A6AE7F2FAF70}"/>
                </a:ext>
              </a:extLst>
            </p:cNvPr>
            <p:cNvCxnSpPr>
              <a:cxnSpLocks/>
              <a:stCxn id="10" idx="3"/>
              <a:endCxn id="27" idx="1"/>
            </p:cNvCxnSpPr>
            <p:nvPr/>
          </p:nvCxnSpPr>
          <p:spPr>
            <a:xfrm>
              <a:off x="2344476" y="1742778"/>
              <a:ext cx="5180467" cy="2222561"/>
            </a:xfrm>
            <a:prstGeom prst="straightConnector1">
              <a:avLst/>
            </a:prstGeom>
            <a:ln w="25400">
              <a:solidFill>
                <a:srgbClr val="FF0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45" name="Straight Arrow Connector 44">
              <a:extLst>
                <a:ext uri="{FF2B5EF4-FFF2-40B4-BE49-F238E27FC236}">
                  <a16:creationId xmlns:a16="http://schemas.microsoft.com/office/drawing/2014/main" id="{492DAE3F-E8DC-2742-583D-93F54A83CDDB}"/>
                </a:ext>
              </a:extLst>
            </p:cNvPr>
            <p:cNvCxnSpPr>
              <a:cxnSpLocks/>
              <a:stCxn id="10" idx="3"/>
              <a:endCxn id="32" idx="1"/>
            </p:cNvCxnSpPr>
            <p:nvPr/>
          </p:nvCxnSpPr>
          <p:spPr>
            <a:xfrm>
              <a:off x="2344476" y="1742778"/>
              <a:ext cx="5180467" cy="2601932"/>
            </a:xfrm>
            <a:prstGeom prst="straightConnector1">
              <a:avLst/>
            </a:prstGeom>
            <a:ln w="25400">
              <a:solidFill>
                <a:srgbClr val="FF0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49" name="Straight Arrow Connector 48">
              <a:extLst>
                <a:ext uri="{FF2B5EF4-FFF2-40B4-BE49-F238E27FC236}">
                  <a16:creationId xmlns:a16="http://schemas.microsoft.com/office/drawing/2014/main" id="{F961B362-7B83-CDA6-D5E4-29C870538131}"/>
                </a:ext>
              </a:extLst>
            </p:cNvPr>
            <p:cNvCxnSpPr>
              <a:cxnSpLocks/>
              <a:stCxn id="10" idx="3"/>
              <a:endCxn id="29" idx="1"/>
            </p:cNvCxnSpPr>
            <p:nvPr/>
          </p:nvCxnSpPr>
          <p:spPr>
            <a:xfrm>
              <a:off x="2344476" y="1742778"/>
              <a:ext cx="5180467" cy="4242337"/>
            </a:xfrm>
            <a:prstGeom prst="straightConnector1">
              <a:avLst/>
            </a:prstGeom>
            <a:ln w="25400">
              <a:solidFill>
                <a:srgbClr val="FF0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54" name="Straight Arrow Connector 53">
              <a:extLst>
                <a:ext uri="{FF2B5EF4-FFF2-40B4-BE49-F238E27FC236}">
                  <a16:creationId xmlns:a16="http://schemas.microsoft.com/office/drawing/2014/main" id="{2F7F896F-C3C8-5F3D-0404-BE96ECCDB857}"/>
                </a:ext>
              </a:extLst>
            </p:cNvPr>
            <p:cNvCxnSpPr>
              <a:cxnSpLocks/>
              <a:stCxn id="14" idx="3"/>
              <a:endCxn id="24" idx="1"/>
            </p:cNvCxnSpPr>
            <p:nvPr/>
          </p:nvCxnSpPr>
          <p:spPr>
            <a:xfrm>
              <a:off x="2297976" y="2241064"/>
              <a:ext cx="5226967" cy="959063"/>
            </a:xfrm>
            <a:prstGeom prst="straightConnector1">
              <a:avLst/>
            </a:prstGeom>
            <a:ln w="25400">
              <a:solidFill>
                <a:srgbClr val="0070C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57" name="Straight Arrow Connector 56">
              <a:extLst>
                <a:ext uri="{FF2B5EF4-FFF2-40B4-BE49-F238E27FC236}">
                  <a16:creationId xmlns:a16="http://schemas.microsoft.com/office/drawing/2014/main" id="{FCFA6856-3D02-AE5F-89E6-52F458178197}"/>
                </a:ext>
              </a:extLst>
            </p:cNvPr>
            <p:cNvCxnSpPr>
              <a:cxnSpLocks/>
              <a:stCxn id="14" idx="3"/>
              <a:endCxn id="32" idx="1"/>
            </p:cNvCxnSpPr>
            <p:nvPr/>
          </p:nvCxnSpPr>
          <p:spPr>
            <a:xfrm>
              <a:off x="2297976" y="2241064"/>
              <a:ext cx="5226967" cy="2103646"/>
            </a:xfrm>
            <a:prstGeom prst="straightConnector1">
              <a:avLst/>
            </a:prstGeom>
            <a:ln w="25400">
              <a:solidFill>
                <a:srgbClr val="0070C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62" name="Straight Arrow Connector 61">
              <a:extLst>
                <a:ext uri="{FF2B5EF4-FFF2-40B4-BE49-F238E27FC236}">
                  <a16:creationId xmlns:a16="http://schemas.microsoft.com/office/drawing/2014/main" id="{5D920C13-85DB-A9F9-B063-39822ED152B6}"/>
                </a:ext>
              </a:extLst>
            </p:cNvPr>
            <p:cNvCxnSpPr>
              <a:cxnSpLocks/>
              <a:stCxn id="14" idx="3"/>
              <a:endCxn id="29" idx="1"/>
            </p:cNvCxnSpPr>
            <p:nvPr/>
          </p:nvCxnSpPr>
          <p:spPr>
            <a:xfrm>
              <a:off x="2297976" y="2241064"/>
              <a:ext cx="5226967" cy="3744051"/>
            </a:xfrm>
            <a:prstGeom prst="straightConnector1">
              <a:avLst/>
            </a:prstGeom>
            <a:ln w="25400">
              <a:solidFill>
                <a:srgbClr val="0070C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71" name="Straight Arrow Connector 70">
              <a:extLst>
                <a:ext uri="{FF2B5EF4-FFF2-40B4-BE49-F238E27FC236}">
                  <a16:creationId xmlns:a16="http://schemas.microsoft.com/office/drawing/2014/main" id="{2C6126DF-2D33-0DBE-B721-B67537F12521}"/>
                </a:ext>
              </a:extLst>
            </p:cNvPr>
            <p:cNvCxnSpPr>
              <a:cxnSpLocks/>
              <a:stCxn id="17" idx="3"/>
              <a:endCxn id="24" idx="1"/>
            </p:cNvCxnSpPr>
            <p:nvPr/>
          </p:nvCxnSpPr>
          <p:spPr>
            <a:xfrm flipV="1">
              <a:off x="2301003" y="3200127"/>
              <a:ext cx="5223940" cy="594494"/>
            </a:xfrm>
            <a:prstGeom prst="straightConnector1">
              <a:avLst/>
            </a:prstGeom>
            <a:ln w="25400">
              <a:solidFill>
                <a:schemeClr val="accent2">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74" name="Straight Arrow Connector 73">
              <a:extLst>
                <a:ext uri="{FF2B5EF4-FFF2-40B4-BE49-F238E27FC236}">
                  <a16:creationId xmlns:a16="http://schemas.microsoft.com/office/drawing/2014/main" id="{6CC304B1-BBB6-C482-9E43-84B95EF0E806}"/>
                </a:ext>
              </a:extLst>
            </p:cNvPr>
            <p:cNvCxnSpPr>
              <a:cxnSpLocks/>
              <a:stCxn id="17" idx="3"/>
              <a:endCxn id="29" idx="1"/>
            </p:cNvCxnSpPr>
            <p:nvPr/>
          </p:nvCxnSpPr>
          <p:spPr>
            <a:xfrm>
              <a:off x="2301003" y="3794621"/>
              <a:ext cx="5223940" cy="2190494"/>
            </a:xfrm>
            <a:prstGeom prst="straightConnector1">
              <a:avLst/>
            </a:prstGeom>
            <a:ln w="25400">
              <a:solidFill>
                <a:schemeClr val="accent2">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85" name="Flowchart: Connector 84">
              <a:extLst>
                <a:ext uri="{FF2B5EF4-FFF2-40B4-BE49-F238E27FC236}">
                  <a16:creationId xmlns:a16="http://schemas.microsoft.com/office/drawing/2014/main" id="{AB550A68-2BFB-068A-8DD2-80FB8B616CC6}"/>
                </a:ext>
              </a:extLst>
            </p:cNvPr>
            <p:cNvSpPr/>
            <p:nvPr/>
          </p:nvSpPr>
          <p:spPr>
            <a:xfrm>
              <a:off x="7466897" y="5922893"/>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6" name="Flowchart: Connector 85">
              <a:extLst>
                <a:ext uri="{FF2B5EF4-FFF2-40B4-BE49-F238E27FC236}">
                  <a16:creationId xmlns:a16="http://schemas.microsoft.com/office/drawing/2014/main" id="{E210DA4E-BD7A-FC68-2E62-128516A5C79D}"/>
                </a:ext>
              </a:extLst>
            </p:cNvPr>
            <p:cNvSpPr/>
            <p:nvPr/>
          </p:nvSpPr>
          <p:spPr>
            <a:xfrm>
              <a:off x="7471252" y="4290035"/>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7" name="Flowchart: Connector 86">
              <a:extLst>
                <a:ext uri="{FF2B5EF4-FFF2-40B4-BE49-F238E27FC236}">
                  <a16:creationId xmlns:a16="http://schemas.microsoft.com/office/drawing/2014/main" id="{5B48FE9C-ABF8-925F-23DA-F585C4EA3516}"/>
                </a:ext>
              </a:extLst>
            </p:cNvPr>
            <p:cNvSpPr/>
            <p:nvPr/>
          </p:nvSpPr>
          <p:spPr>
            <a:xfrm>
              <a:off x="7475606" y="3902503"/>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9" name="TextBox 88">
              <a:extLst>
                <a:ext uri="{FF2B5EF4-FFF2-40B4-BE49-F238E27FC236}">
                  <a16:creationId xmlns:a16="http://schemas.microsoft.com/office/drawing/2014/main" id="{0876C77B-3B96-76D0-412A-8F8C14481917}"/>
                </a:ext>
              </a:extLst>
            </p:cNvPr>
            <p:cNvSpPr txBox="1"/>
            <p:nvPr/>
          </p:nvSpPr>
          <p:spPr>
            <a:xfrm>
              <a:off x="315004" y="6139003"/>
              <a:ext cx="5304144" cy="276999"/>
            </a:xfrm>
            <a:prstGeom prst="rect">
              <a:avLst/>
            </a:prstGeom>
            <a:noFill/>
          </p:spPr>
          <p:txBody>
            <a:bodyPr wrap="none" rtlCol="0">
              <a:spAutoFit/>
            </a:bodyPr>
            <a:lstStyle/>
            <a:p>
              <a:r>
                <a:rPr lang="en-GB" sz="1200" dirty="0"/>
                <a:t>*Items in grey are not climate-related hazards/causes/triggers for this disease type</a:t>
              </a:r>
              <a:endParaRPr lang="en-IE" sz="1200" dirty="0"/>
            </a:p>
          </p:txBody>
        </p:sp>
        <p:cxnSp>
          <p:nvCxnSpPr>
            <p:cNvPr id="91" name="Straight Arrow Connector 90">
              <a:extLst>
                <a:ext uri="{FF2B5EF4-FFF2-40B4-BE49-F238E27FC236}">
                  <a16:creationId xmlns:a16="http://schemas.microsoft.com/office/drawing/2014/main" id="{333D8FFD-01D1-B792-59F4-3148A3CFF575}"/>
                </a:ext>
              </a:extLst>
            </p:cNvPr>
            <p:cNvCxnSpPr>
              <a:cxnSpLocks/>
              <a:stCxn id="15" idx="3"/>
              <a:endCxn id="25" idx="1"/>
            </p:cNvCxnSpPr>
            <p:nvPr/>
          </p:nvCxnSpPr>
          <p:spPr>
            <a:xfrm>
              <a:off x="2301003" y="2800591"/>
              <a:ext cx="5223940" cy="791980"/>
            </a:xfrm>
            <a:prstGeom prst="straightConnector1">
              <a:avLst/>
            </a:prstGeom>
            <a:ln w="25400">
              <a:solidFill>
                <a:srgbClr val="FFC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94" name="Straight Arrow Connector 93">
              <a:extLst>
                <a:ext uri="{FF2B5EF4-FFF2-40B4-BE49-F238E27FC236}">
                  <a16:creationId xmlns:a16="http://schemas.microsoft.com/office/drawing/2014/main" id="{41FCB739-626C-8008-DB43-7AE0CC392500}"/>
                </a:ext>
              </a:extLst>
            </p:cNvPr>
            <p:cNvCxnSpPr>
              <a:cxnSpLocks/>
              <a:stCxn id="15" idx="3"/>
              <a:endCxn id="33" idx="1"/>
            </p:cNvCxnSpPr>
            <p:nvPr/>
          </p:nvCxnSpPr>
          <p:spPr>
            <a:xfrm>
              <a:off x="2301003" y="2800591"/>
              <a:ext cx="5223940" cy="2776092"/>
            </a:xfrm>
            <a:prstGeom prst="straightConnector1">
              <a:avLst/>
            </a:prstGeom>
            <a:ln w="25400">
              <a:solidFill>
                <a:srgbClr val="FFC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2" name="Straight Arrow Connector 1">
              <a:extLst>
                <a:ext uri="{FF2B5EF4-FFF2-40B4-BE49-F238E27FC236}">
                  <a16:creationId xmlns:a16="http://schemas.microsoft.com/office/drawing/2014/main" id="{9A37AFF2-EF22-475C-5DE1-1A56F9E235AE}"/>
                </a:ext>
              </a:extLst>
            </p:cNvPr>
            <p:cNvCxnSpPr>
              <a:cxnSpLocks/>
              <a:stCxn id="21" idx="3"/>
              <a:endCxn id="24" idx="1"/>
            </p:cNvCxnSpPr>
            <p:nvPr/>
          </p:nvCxnSpPr>
          <p:spPr>
            <a:xfrm flipV="1">
              <a:off x="2404487" y="3200127"/>
              <a:ext cx="5120456" cy="2641208"/>
            </a:xfrm>
            <a:prstGeom prst="straightConnector1">
              <a:avLst/>
            </a:prstGeom>
            <a:ln w="25400">
              <a:solidFill>
                <a:srgbClr val="E686CD"/>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84" name="Flowchart: Connector 83">
              <a:extLst>
                <a:ext uri="{FF2B5EF4-FFF2-40B4-BE49-F238E27FC236}">
                  <a16:creationId xmlns:a16="http://schemas.microsoft.com/office/drawing/2014/main" id="{4EB175B8-6CB7-CA32-DF7F-9B4AF4A304FC}"/>
                </a:ext>
              </a:extLst>
            </p:cNvPr>
            <p:cNvSpPr/>
            <p:nvPr/>
          </p:nvSpPr>
          <p:spPr>
            <a:xfrm>
              <a:off x="7467823" y="3132064"/>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grpSp>
    </p:spTree>
    <p:extLst>
      <p:ext uri="{BB962C8B-B14F-4D97-AF65-F5344CB8AC3E}">
        <p14:creationId xmlns:p14="http://schemas.microsoft.com/office/powerpoint/2010/main" val="27283475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Group 46">
            <a:extLst>
              <a:ext uri="{FF2B5EF4-FFF2-40B4-BE49-F238E27FC236}">
                <a16:creationId xmlns:a16="http://schemas.microsoft.com/office/drawing/2014/main" id="{A98E0544-5CC6-6680-0E53-CA7EF95A0101}"/>
              </a:ext>
            </a:extLst>
          </p:cNvPr>
          <p:cNvGrpSpPr/>
          <p:nvPr/>
        </p:nvGrpSpPr>
        <p:grpSpPr>
          <a:xfrm>
            <a:off x="315004" y="173528"/>
            <a:ext cx="11809211" cy="6242230"/>
            <a:chOff x="315004" y="173528"/>
            <a:chExt cx="11809211" cy="6242230"/>
          </a:xfrm>
        </p:grpSpPr>
        <p:cxnSp>
          <p:nvCxnSpPr>
            <p:cNvPr id="44" name="Straight Arrow Connector 43">
              <a:extLst>
                <a:ext uri="{FF2B5EF4-FFF2-40B4-BE49-F238E27FC236}">
                  <a16:creationId xmlns:a16="http://schemas.microsoft.com/office/drawing/2014/main" id="{25AAF7BB-5673-1D2E-7BD6-425E866D757C}"/>
                </a:ext>
              </a:extLst>
            </p:cNvPr>
            <p:cNvCxnSpPr>
              <a:cxnSpLocks/>
              <a:stCxn id="20" idx="3"/>
              <a:endCxn id="23" idx="1"/>
            </p:cNvCxnSpPr>
            <p:nvPr/>
          </p:nvCxnSpPr>
          <p:spPr>
            <a:xfrm flipV="1">
              <a:off x="2373356" y="2791695"/>
              <a:ext cx="5155091" cy="2546194"/>
            </a:xfrm>
            <a:prstGeom prst="straightConnector1">
              <a:avLst/>
            </a:prstGeom>
            <a:ln w="25400">
              <a:solidFill>
                <a:srgbClr val="7030A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36" name="Straight Arrow Connector 35">
              <a:extLst>
                <a:ext uri="{FF2B5EF4-FFF2-40B4-BE49-F238E27FC236}">
                  <a16:creationId xmlns:a16="http://schemas.microsoft.com/office/drawing/2014/main" id="{459D96C3-6846-45D2-BE65-999E2BFE3EB0}"/>
                </a:ext>
              </a:extLst>
            </p:cNvPr>
            <p:cNvCxnSpPr>
              <a:cxnSpLocks/>
              <a:stCxn id="19" idx="3"/>
              <a:endCxn id="23" idx="1"/>
            </p:cNvCxnSpPr>
            <p:nvPr/>
          </p:nvCxnSpPr>
          <p:spPr>
            <a:xfrm flipV="1">
              <a:off x="2350016" y="2791695"/>
              <a:ext cx="5178431" cy="1997835"/>
            </a:xfrm>
            <a:prstGeom prst="straightConnector1">
              <a:avLst/>
            </a:prstGeom>
            <a:ln w="25400">
              <a:solidFill>
                <a:schemeClr val="accent5">
                  <a:lumMod val="60000"/>
                  <a:lumOff val="4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80" name="TextBox 79">
              <a:extLst>
                <a:ext uri="{FF2B5EF4-FFF2-40B4-BE49-F238E27FC236}">
                  <a16:creationId xmlns:a16="http://schemas.microsoft.com/office/drawing/2014/main" id="{78D15F9B-413C-45EE-4427-914E088AC8A4}"/>
                </a:ext>
              </a:extLst>
            </p:cNvPr>
            <p:cNvSpPr txBox="1"/>
            <p:nvPr/>
          </p:nvSpPr>
          <p:spPr>
            <a:xfrm>
              <a:off x="2052794" y="173528"/>
              <a:ext cx="9443206" cy="307777"/>
            </a:xfrm>
            <a:prstGeom prst="rect">
              <a:avLst/>
            </a:prstGeom>
            <a:noFill/>
          </p:spPr>
          <p:txBody>
            <a:bodyPr wrap="square">
              <a:spAutoFit/>
            </a:bodyPr>
            <a:lstStyle/>
            <a:p>
              <a:pPr algn="l"/>
              <a:r>
                <a:rPr lang="en-GB" sz="1400" i="1" dirty="0">
                  <a:solidFill>
                    <a:srgbClr val="0070C0"/>
                  </a:solidFill>
                  <a:effectLst/>
                  <a:cs typeface="Arial" panose="020B0604020202020204" pitchFamily="34" charset="0"/>
                </a:rPr>
                <a:t>Figure 8. </a:t>
              </a:r>
              <a:r>
                <a:rPr lang="en-GB" sz="1400" i="1" dirty="0">
                  <a:solidFill>
                    <a:srgbClr val="FF0000"/>
                  </a:solidFill>
                  <a:cs typeface="Arial" panose="020B0604020202020204" pitchFamily="34" charset="0"/>
                </a:rPr>
                <a:t>Infectious skin diseases</a:t>
              </a:r>
              <a:r>
                <a:rPr lang="en-GB" sz="1400" i="1" dirty="0">
                  <a:solidFill>
                    <a:srgbClr val="0070C0"/>
                  </a:solidFill>
                  <a:effectLst/>
                  <a:cs typeface="Arial" panose="020B0604020202020204" pitchFamily="34" charset="0"/>
                </a:rPr>
                <a:t>: </a:t>
              </a:r>
              <a:r>
                <a:rPr lang="en-GB" sz="1400" i="1" dirty="0">
                  <a:solidFill>
                    <a:srgbClr val="0070C0"/>
                  </a:solidFill>
                  <a:cs typeface="Arial" panose="020B0604020202020204" pitchFamily="34" charset="0"/>
                </a:rPr>
                <a:t>Causal relationships between climate change hazards and disease causes/triggers*</a:t>
              </a:r>
              <a:r>
                <a:rPr lang="en-GB" sz="1400" i="1" dirty="0">
                  <a:solidFill>
                    <a:srgbClr val="0070C0"/>
                  </a:solidFill>
                  <a:effectLst/>
                  <a:cs typeface="Arial" panose="020B0604020202020204" pitchFamily="34" charset="0"/>
                </a:rPr>
                <a:t> </a:t>
              </a:r>
            </a:p>
          </p:txBody>
        </p:sp>
        <p:sp>
          <p:nvSpPr>
            <p:cNvPr id="4" name="TextBox 3">
              <a:extLst>
                <a:ext uri="{FF2B5EF4-FFF2-40B4-BE49-F238E27FC236}">
                  <a16:creationId xmlns:a16="http://schemas.microsoft.com/office/drawing/2014/main" id="{629EC338-4702-97A3-A225-AEC6EDB46DC4}"/>
                </a:ext>
              </a:extLst>
            </p:cNvPr>
            <p:cNvSpPr txBox="1"/>
            <p:nvPr/>
          </p:nvSpPr>
          <p:spPr>
            <a:xfrm>
              <a:off x="404034" y="628078"/>
              <a:ext cx="2102948" cy="338554"/>
            </a:xfrm>
            <a:prstGeom prst="rect">
              <a:avLst/>
            </a:prstGeom>
            <a:noFill/>
          </p:spPr>
          <p:txBody>
            <a:bodyPr wrap="none" rtlCol="0">
              <a:spAutoFit/>
            </a:bodyPr>
            <a:lstStyle/>
            <a:p>
              <a:r>
                <a:rPr lang="en-GB" sz="1600" u="sng" dirty="0"/>
                <a:t>Climate change hazard</a:t>
              </a:r>
              <a:endParaRPr lang="en-IE" sz="1600" u="sng" dirty="0"/>
            </a:p>
          </p:txBody>
        </p:sp>
        <p:sp>
          <p:nvSpPr>
            <p:cNvPr id="6" name="TextBox 5">
              <a:extLst>
                <a:ext uri="{FF2B5EF4-FFF2-40B4-BE49-F238E27FC236}">
                  <a16:creationId xmlns:a16="http://schemas.microsoft.com/office/drawing/2014/main" id="{554356C5-A09F-1DE0-7210-58EB5985F78E}"/>
                </a:ext>
              </a:extLst>
            </p:cNvPr>
            <p:cNvSpPr txBox="1"/>
            <p:nvPr/>
          </p:nvSpPr>
          <p:spPr>
            <a:xfrm>
              <a:off x="7528447" y="618626"/>
              <a:ext cx="2130455" cy="338554"/>
            </a:xfrm>
            <a:prstGeom prst="rect">
              <a:avLst/>
            </a:prstGeom>
            <a:noFill/>
          </p:spPr>
          <p:txBody>
            <a:bodyPr wrap="none" rtlCol="0">
              <a:spAutoFit/>
            </a:bodyPr>
            <a:lstStyle/>
            <a:p>
              <a:pPr marL="0" indent="0">
                <a:buNone/>
              </a:pPr>
              <a:r>
                <a:rPr lang="en-GB" sz="1600" u="sng" dirty="0"/>
                <a:t>Disease causes/triggers</a:t>
              </a:r>
            </a:p>
          </p:txBody>
        </p:sp>
        <p:sp>
          <p:nvSpPr>
            <p:cNvPr id="7" name="TextBox 6">
              <a:extLst>
                <a:ext uri="{FF2B5EF4-FFF2-40B4-BE49-F238E27FC236}">
                  <a16:creationId xmlns:a16="http://schemas.microsoft.com/office/drawing/2014/main" id="{9CAE93DA-C50D-AD7F-E186-3685ADDA0351}"/>
                </a:ext>
              </a:extLst>
            </p:cNvPr>
            <p:cNvSpPr txBox="1"/>
            <p:nvPr/>
          </p:nvSpPr>
          <p:spPr>
            <a:xfrm>
              <a:off x="1512704" y="1090604"/>
              <a:ext cx="891783" cy="307777"/>
            </a:xfrm>
            <a:prstGeom prst="rect">
              <a:avLst/>
            </a:prstGeom>
            <a:noFill/>
          </p:spPr>
          <p:txBody>
            <a:bodyPr wrap="none" rtlCol="0">
              <a:spAutoFit/>
            </a:bodyPr>
            <a:lstStyle/>
            <a:p>
              <a:r>
                <a:rPr lang="en-GB" sz="1400" dirty="0">
                  <a:solidFill>
                    <a:schemeClr val="tx1"/>
                  </a:solidFill>
                </a:rPr>
                <a:t> Warming</a:t>
              </a:r>
              <a:endParaRPr lang="en-IE" sz="1400" dirty="0"/>
            </a:p>
          </p:txBody>
        </p:sp>
        <p:sp>
          <p:nvSpPr>
            <p:cNvPr id="9" name="TextBox 8">
              <a:extLst>
                <a:ext uri="{FF2B5EF4-FFF2-40B4-BE49-F238E27FC236}">
                  <a16:creationId xmlns:a16="http://schemas.microsoft.com/office/drawing/2014/main" id="{FEC354F7-95DC-8E68-3261-DE03F3B7D50F}"/>
                </a:ext>
              </a:extLst>
            </p:cNvPr>
            <p:cNvSpPr txBox="1"/>
            <p:nvPr/>
          </p:nvSpPr>
          <p:spPr>
            <a:xfrm>
              <a:off x="7528447" y="1090604"/>
              <a:ext cx="2222981" cy="307777"/>
            </a:xfrm>
            <a:prstGeom prst="rect">
              <a:avLst/>
            </a:prstGeom>
            <a:noFill/>
          </p:spPr>
          <p:txBody>
            <a:bodyPr wrap="none" rtlCol="0">
              <a:spAutoFit/>
            </a:bodyPr>
            <a:lstStyle/>
            <a:p>
              <a:r>
                <a:rPr lang="en-GB" sz="1400" dirty="0">
                  <a:solidFill>
                    <a:schemeClr val="bg1">
                      <a:lumMod val="75000"/>
                    </a:schemeClr>
                  </a:solidFill>
                </a:rPr>
                <a:t>Airborne insects: dust mites</a:t>
              </a:r>
              <a:endParaRPr lang="en-IE" sz="1400" dirty="0">
                <a:solidFill>
                  <a:schemeClr val="bg1">
                    <a:lumMod val="75000"/>
                  </a:schemeClr>
                </a:solidFill>
              </a:endParaRPr>
            </a:p>
          </p:txBody>
        </p:sp>
        <p:sp>
          <p:nvSpPr>
            <p:cNvPr id="10" name="TextBox 9">
              <a:extLst>
                <a:ext uri="{FF2B5EF4-FFF2-40B4-BE49-F238E27FC236}">
                  <a16:creationId xmlns:a16="http://schemas.microsoft.com/office/drawing/2014/main" id="{1DA46DC7-0F8F-A2F6-9740-32257091C88E}"/>
                </a:ext>
              </a:extLst>
            </p:cNvPr>
            <p:cNvSpPr txBox="1"/>
            <p:nvPr/>
          </p:nvSpPr>
          <p:spPr>
            <a:xfrm>
              <a:off x="1561633" y="1588889"/>
              <a:ext cx="782843" cy="307777"/>
            </a:xfrm>
            <a:prstGeom prst="rect">
              <a:avLst/>
            </a:prstGeom>
            <a:noFill/>
          </p:spPr>
          <p:txBody>
            <a:bodyPr wrap="none" rtlCol="0">
              <a:spAutoFit/>
            </a:bodyPr>
            <a:lstStyle/>
            <a:p>
              <a:r>
                <a:rPr lang="en-GB" sz="1400" dirty="0">
                  <a:solidFill>
                    <a:schemeClr val="tx1"/>
                  </a:solidFill>
                </a:rPr>
                <a:t>Drought</a:t>
              </a:r>
              <a:endParaRPr lang="en-IE" sz="1400" dirty="0"/>
            </a:p>
          </p:txBody>
        </p:sp>
        <p:sp>
          <p:nvSpPr>
            <p:cNvPr id="11" name="TextBox 10">
              <a:extLst>
                <a:ext uri="{FF2B5EF4-FFF2-40B4-BE49-F238E27FC236}">
                  <a16:creationId xmlns:a16="http://schemas.microsoft.com/office/drawing/2014/main" id="{620CE5ED-75A3-824D-35D1-C2DBA568D9BB}"/>
                </a:ext>
              </a:extLst>
            </p:cNvPr>
            <p:cNvSpPr txBox="1"/>
            <p:nvPr/>
          </p:nvSpPr>
          <p:spPr>
            <a:xfrm>
              <a:off x="7528447" y="1459340"/>
              <a:ext cx="3372783" cy="307777"/>
            </a:xfrm>
            <a:prstGeom prst="rect">
              <a:avLst/>
            </a:prstGeom>
            <a:noFill/>
          </p:spPr>
          <p:txBody>
            <a:bodyPr wrap="none" rtlCol="0">
              <a:spAutoFit/>
            </a:bodyPr>
            <a:lstStyle/>
            <a:p>
              <a:r>
                <a:rPr lang="en-GB" sz="1400" dirty="0">
                  <a:solidFill>
                    <a:schemeClr val="tx1"/>
                  </a:solidFill>
                </a:rPr>
                <a:t>Airborne pathogens: viruses, bacteria, fungi</a:t>
              </a:r>
            </a:p>
          </p:txBody>
        </p:sp>
        <p:sp>
          <p:nvSpPr>
            <p:cNvPr id="14" name="TextBox 13">
              <a:extLst>
                <a:ext uri="{FF2B5EF4-FFF2-40B4-BE49-F238E27FC236}">
                  <a16:creationId xmlns:a16="http://schemas.microsoft.com/office/drawing/2014/main" id="{EB93BF5F-E082-BF1D-FA17-6EF022FFF33C}"/>
                </a:ext>
              </a:extLst>
            </p:cNvPr>
            <p:cNvSpPr txBox="1"/>
            <p:nvPr/>
          </p:nvSpPr>
          <p:spPr>
            <a:xfrm>
              <a:off x="1315335" y="2087175"/>
              <a:ext cx="982641" cy="307777"/>
            </a:xfrm>
            <a:prstGeom prst="rect">
              <a:avLst/>
            </a:prstGeom>
            <a:noFill/>
          </p:spPr>
          <p:txBody>
            <a:bodyPr wrap="none" rtlCol="0">
              <a:spAutoFit/>
            </a:bodyPr>
            <a:lstStyle/>
            <a:p>
              <a:r>
                <a:rPr lang="en-GB" sz="1400" dirty="0">
                  <a:solidFill>
                    <a:schemeClr val="tx1"/>
                  </a:solidFill>
                </a:rPr>
                <a:t>Heatwaves</a:t>
              </a:r>
              <a:endParaRPr lang="en-IE" sz="1400" dirty="0"/>
            </a:p>
          </p:txBody>
        </p:sp>
        <p:sp>
          <p:nvSpPr>
            <p:cNvPr id="15" name="TextBox 14">
              <a:extLst>
                <a:ext uri="{FF2B5EF4-FFF2-40B4-BE49-F238E27FC236}">
                  <a16:creationId xmlns:a16="http://schemas.microsoft.com/office/drawing/2014/main" id="{7164A7EC-09A4-F7C4-54E2-3A789BAA3A53}"/>
                </a:ext>
              </a:extLst>
            </p:cNvPr>
            <p:cNvSpPr txBox="1"/>
            <p:nvPr/>
          </p:nvSpPr>
          <p:spPr>
            <a:xfrm>
              <a:off x="1772460" y="2646702"/>
              <a:ext cx="528543" cy="307777"/>
            </a:xfrm>
            <a:prstGeom prst="rect">
              <a:avLst/>
            </a:prstGeom>
            <a:noFill/>
          </p:spPr>
          <p:txBody>
            <a:bodyPr wrap="none" rtlCol="0">
              <a:spAutoFit/>
            </a:bodyPr>
            <a:lstStyle/>
            <a:p>
              <a:r>
                <a:rPr lang="en-GB" sz="1400" dirty="0">
                  <a:solidFill>
                    <a:schemeClr val="bg1">
                      <a:lumMod val="75000"/>
                    </a:schemeClr>
                  </a:solidFill>
                </a:rPr>
                <a:t>Fires</a:t>
              </a:r>
              <a:endParaRPr lang="en-IE" sz="1400" dirty="0">
                <a:solidFill>
                  <a:schemeClr val="bg1">
                    <a:lumMod val="75000"/>
                  </a:schemeClr>
                </a:solidFill>
              </a:endParaRPr>
            </a:p>
          </p:txBody>
        </p:sp>
        <p:sp>
          <p:nvSpPr>
            <p:cNvPr id="16" name="TextBox 15">
              <a:extLst>
                <a:ext uri="{FF2B5EF4-FFF2-40B4-BE49-F238E27FC236}">
                  <a16:creationId xmlns:a16="http://schemas.microsoft.com/office/drawing/2014/main" id="{05233299-55DE-4389-8977-B6F37FE44D1F}"/>
                </a:ext>
              </a:extLst>
            </p:cNvPr>
            <p:cNvSpPr txBox="1"/>
            <p:nvPr/>
          </p:nvSpPr>
          <p:spPr>
            <a:xfrm>
              <a:off x="1178195" y="3141848"/>
              <a:ext cx="1116203" cy="307777"/>
            </a:xfrm>
            <a:prstGeom prst="rect">
              <a:avLst/>
            </a:prstGeom>
            <a:noFill/>
          </p:spPr>
          <p:txBody>
            <a:bodyPr wrap="none" rtlCol="0">
              <a:spAutoFit/>
            </a:bodyPr>
            <a:lstStyle/>
            <a:p>
              <a:r>
                <a:rPr lang="en-GB" sz="1400" dirty="0">
                  <a:solidFill>
                    <a:schemeClr val="tx1"/>
                  </a:solidFill>
                </a:rPr>
                <a:t>Precipitation</a:t>
              </a:r>
              <a:endParaRPr lang="en-IE" sz="1400" dirty="0"/>
            </a:p>
          </p:txBody>
        </p:sp>
        <p:sp>
          <p:nvSpPr>
            <p:cNvPr id="17" name="TextBox 16">
              <a:extLst>
                <a:ext uri="{FF2B5EF4-FFF2-40B4-BE49-F238E27FC236}">
                  <a16:creationId xmlns:a16="http://schemas.microsoft.com/office/drawing/2014/main" id="{B781A88D-835F-B144-2747-5A9D158D4432}"/>
                </a:ext>
              </a:extLst>
            </p:cNvPr>
            <p:cNvSpPr txBox="1"/>
            <p:nvPr/>
          </p:nvSpPr>
          <p:spPr>
            <a:xfrm>
              <a:off x="1638642" y="3640732"/>
              <a:ext cx="662361" cy="307777"/>
            </a:xfrm>
            <a:prstGeom prst="rect">
              <a:avLst/>
            </a:prstGeom>
            <a:noFill/>
          </p:spPr>
          <p:txBody>
            <a:bodyPr wrap="none" rtlCol="0">
              <a:spAutoFit/>
            </a:bodyPr>
            <a:lstStyle/>
            <a:p>
              <a:r>
                <a:rPr lang="en-GB" sz="1400" dirty="0"/>
                <a:t>Floods</a:t>
              </a:r>
              <a:endParaRPr lang="en-IE" sz="1400" dirty="0"/>
            </a:p>
          </p:txBody>
        </p:sp>
        <p:sp>
          <p:nvSpPr>
            <p:cNvPr id="18" name="TextBox 17">
              <a:extLst>
                <a:ext uri="{FF2B5EF4-FFF2-40B4-BE49-F238E27FC236}">
                  <a16:creationId xmlns:a16="http://schemas.microsoft.com/office/drawing/2014/main" id="{53DCDC5C-02FA-59A5-7C0A-4CFA9AA85D5E}"/>
                </a:ext>
              </a:extLst>
            </p:cNvPr>
            <p:cNvSpPr txBox="1"/>
            <p:nvPr/>
          </p:nvSpPr>
          <p:spPr>
            <a:xfrm>
              <a:off x="1605107" y="4132195"/>
              <a:ext cx="695896" cy="307777"/>
            </a:xfrm>
            <a:prstGeom prst="rect">
              <a:avLst/>
            </a:prstGeom>
            <a:noFill/>
          </p:spPr>
          <p:txBody>
            <a:bodyPr wrap="none" rtlCol="0">
              <a:spAutoFit/>
            </a:bodyPr>
            <a:lstStyle/>
            <a:p>
              <a:r>
                <a:rPr lang="en-GB" sz="1400" dirty="0"/>
                <a:t>Storms</a:t>
              </a:r>
              <a:endParaRPr lang="en-IE" sz="1400" dirty="0"/>
            </a:p>
          </p:txBody>
        </p:sp>
        <p:sp>
          <p:nvSpPr>
            <p:cNvPr id="19" name="TextBox 18">
              <a:extLst>
                <a:ext uri="{FF2B5EF4-FFF2-40B4-BE49-F238E27FC236}">
                  <a16:creationId xmlns:a16="http://schemas.microsoft.com/office/drawing/2014/main" id="{DA7F77CF-D74D-42B0-C203-1E09711C70FF}"/>
                </a:ext>
              </a:extLst>
            </p:cNvPr>
            <p:cNvSpPr txBox="1"/>
            <p:nvPr/>
          </p:nvSpPr>
          <p:spPr>
            <a:xfrm>
              <a:off x="1220604" y="4635641"/>
              <a:ext cx="1129412" cy="307777"/>
            </a:xfrm>
            <a:prstGeom prst="rect">
              <a:avLst/>
            </a:prstGeom>
            <a:noFill/>
          </p:spPr>
          <p:txBody>
            <a:bodyPr wrap="none" rtlCol="0">
              <a:spAutoFit/>
            </a:bodyPr>
            <a:lstStyle/>
            <a:p>
              <a:r>
                <a:rPr lang="en-GB" sz="1400" dirty="0"/>
                <a:t>Sea level rise</a:t>
              </a:r>
              <a:endParaRPr lang="en-IE" sz="1400" dirty="0"/>
            </a:p>
          </p:txBody>
        </p:sp>
        <p:sp>
          <p:nvSpPr>
            <p:cNvPr id="20" name="TextBox 19">
              <a:extLst>
                <a:ext uri="{FF2B5EF4-FFF2-40B4-BE49-F238E27FC236}">
                  <a16:creationId xmlns:a16="http://schemas.microsoft.com/office/drawing/2014/main" id="{9C8A5323-2E2C-9D10-02FF-F9CFF9D2C38E}"/>
                </a:ext>
              </a:extLst>
            </p:cNvPr>
            <p:cNvSpPr txBox="1"/>
            <p:nvPr/>
          </p:nvSpPr>
          <p:spPr>
            <a:xfrm>
              <a:off x="561000" y="5184000"/>
              <a:ext cx="1812356" cy="307777"/>
            </a:xfrm>
            <a:prstGeom prst="rect">
              <a:avLst/>
            </a:prstGeom>
            <a:noFill/>
          </p:spPr>
          <p:txBody>
            <a:bodyPr wrap="none" rtlCol="0">
              <a:spAutoFit/>
            </a:bodyPr>
            <a:lstStyle/>
            <a:p>
              <a:r>
                <a:rPr lang="en-GB" sz="1400" dirty="0"/>
                <a:t>Ocean climate change</a:t>
              </a:r>
              <a:endParaRPr lang="en-IE" sz="1400" dirty="0"/>
            </a:p>
          </p:txBody>
        </p:sp>
        <p:sp>
          <p:nvSpPr>
            <p:cNvPr id="21" name="TextBox 20">
              <a:extLst>
                <a:ext uri="{FF2B5EF4-FFF2-40B4-BE49-F238E27FC236}">
                  <a16:creationId xmlns:a16="http://schemas.microsoft.com/office/drawing/2014/main" id="{8E40096C-252A-EF16-8770-7EFC9636152A}"/>
                </a:ext>
              </a:extLst>
            </p:cNvPr>
            <p:cNvSpPr txBox="1"/>
            <p:nvPr/>
          </p:nvSpPr>
          <p:spPr>
            <a:xfrm>
              <a:off x="315004" y="5687446"/>
              <a:ext cx="2089483" cy="307777"/>
            </a:xfrm>
            <a:prstGeom prst="rect">
              <a:avLst/>
            </a:prstGeom>
            <a:noFill/>
          </p:spPr>
          <p:txBody>
            <a:bodyPr wrap="none" rtlCol="0">
              <a:spAutoFit/>
            </a:bodyPr>
            <a:lstStyle/>
            <a:p>
              <a:r>
                <a:rPr lang="en-GB" sz="1400" dirty="0"/>
                <a:t>Natural land cover change</a:t>
              </a:r>
              <a:endParaRPr lang="en-IE" sz="1400" dirty="0"/>
            </a:p>
          </p:txBody>
        </p:sp>
        <p:sp>
          <p:nvSpPr>
            <p:cNvPr id="22" name="TextBox 21">
              <a:extLst>
                <a:ext uri="{FF2B5EF4-FFF2-40B4-BE49-F238E27FC236}">
                  <a16:creationId xmlns:a16="http://schemas.microsoft.com/office/drawing/2014/main" id="{E1BAC60B-A497-610B-A655-E7DA282FD3BF}"/>
                </a:ext>
              </a:extLst>
            </p:cNvPr>
            <p:cNvSpPr txBox="1"/>
            <p:nvPr/>
          </p:nvSpPr>
          <p:spPr>
            <a:xfrm>
              <a:off x="7528447" y="1838621"/>
              <a:ext cx="1893467" cy="307777"/>
            </a:xfrm>
            <a:prstGeom prst="rect">
              <a:avLst/>
            </a:prstGeom>
            <a:noFill/>
          </p:spPr>
          <p:txBody>
            <a:bodyPr wrap="none" rtlCol="0">
              <a:spAutoFit/>
            </a:bodyPr>
            <a:lstStyle/>
            <a:p>
              <a:r>
                <a:rPr lang="en-GB" sz="1400" dirty="0">
                  <a:solidFill>
                    <a:schemeClr val="bg1">
                      <a:lumMod val="75000"/>
                    </a:schemeClr>
                  </a:solidFill>
                </a:rPr>
                <a:t>Animal hair/fur/dander</a:t>
              </a:r>
              <a:endParaRPr lang="en-IE" sz="1400" dirty="0">
                <a:solidFill>
                  <a:schemeClr val="bg1">
                    <a:lumMod val="75000"/>
                  </a:schemeClr>
                </a:solidFill>
              </a:endParaRPr>
            </a:p>
          </p:txBody>
        </p:sp>
        <p:sp>
          <p:nvSpPr>
            <p:cNvPr id="23" name="TextBox 22">
              <a:extLst>
                <a:ext uri="{FF2B5EF4-FFF2-40B4-BE49-F238E27FC236}">
                  <a16:creationId xmlns:a16="http://schemas.microsoft.com/office/drawing/2014/main" id="{947EFF7D-D6BD-B452-FED6-A0825B5E1848}"/>
                </a:ext>
              </a:extLst>
            </p:cNvPr>
            <p:cNvSpPr txBox="1"/>
            <p:nvPr/>
          </p:nvSpPr>
          <p:spPr>
            <a:xfrm>
              <a:off x="7528447" y="2637806"/>
              <a:ext cx="4273157" cy="307777"/>
            </a:xfrm>
            <a:prstGeom prst="rect">
              <a:avLst/>
            </a:prstGeom>
            <a:noFill/>
          </p:spPr>
          <p:txBody>
            <a:bodyPr wrap="none" rtlCol="0">
              <a:spAutoFit/>
            </a:bodyPr>
            <a:lstStyle/>
            <a:p>
              <a:r>
                <a:rPr lang="en-GB" sz="1400" dirty="0"/>
                <a:t>Contact: allergens, pathogens, food, chemicals, irritants</a:t>
              </a:r>
              <a:endParaRPr lang="en-IE" sz="1400" dirty="0"/>
            </a:p>
          </p:txBody>
        </p:sp>
        <p:sp>
          <p:nvSpPr>
            <p:cNvPr id="24" name="TextBox 23">
              <a:extLst>
                <a:ext uri="{FF2B5EF4-FFF2-40B4-BE49-F238E27FC236}">
                  <a16:creationId xmlns:a16="http://schemas.microsoft.com/office/drawing/2014/main" id="{EA98F867-8E0C-4BE5-304E-C6C3DEE44ADB}"/>
                </a:ext>
              </a:extLst>
            </p:cNvPr>
            <p:cNvSpPr txBox="1"/>
            <p:nvPr/>
          </p:nvSpPr>
          <p:spPr>
            <a:xfrm>
              <a:off x="7524943" y="3046238"/>
              <a:ext cx="3647537" cy="307777"/>
            </a:xfrm>
            <a:prstGeom prst="rect">
              <a:avLst/>
            </a:prstGeom>
            <a:noFill/>
          </p:spPr>
          <p:txBody>
            <a:bodyPr wrap="none" rtlCol="0">
              <a:spAutoFit/>
            </a:bodyPr>
            <a:lstStyle/>
            <a:p>
              <a:r>
                <a:rPr lang="en-GB" sz="1400" dirty="0"/>
                <a:t>Contact insects: venom, larvae, mites, parasites</a:t>
              </a:r>
              <a:endParaRPr lang="en-IE" sz="1400" dirty="0"/>
            </a:p>
          </p:txBody>
        </p:sp>
        <p:sp>
          <p:nvSpPr>
            <p:cNvPr id="25" name="TextBox 24">
              <a:extLst>
                <a:ext uri="{FF2B5EF4-FFF2-40B4-BE49-F238E27FC236}">
                  <a16:creationId xmlns:a16="http://schemas.microsoft.com/office/drawing/2014/main" id="{2BEC4337-7DFE-299C-D2D9-975116A05F19}"/>
                </a:ext>
              </a:extLst>
            </p:cNvPr>
            <p:cNvSpPr txBox="1"/>
            <p:nvPr/>
          </p:nvSpPr>
          <p:spPr>
            <a:xfrm>
              <a:off x="7524943" y="3438682"/>
              <a:ext cx="1734770" cy="307777"/>
            </a:xfrm>
            <a:prstGeom prst="rect">
              <a:avLst/>
            </a:prstGeom>
            <a:noFill/>
          </p:spPr>
          <p:txBody>
            <a:bodyPr wrap="none" rtlCol="0">
              <a:spAutoFit/>
            </a:bodyPr>
            <a:lstStyle/>
            <a:p>
              <a:r>
                <a:rPr lang="en-GB" sz="1400" dirty="0">
                  <a:solidFill>
                    <a:schemeClr val="bg1">
                      <a:lumMod val="75000"/>
                    </a:schemeClr>
                  </a:solidFill>
                </a:rPr>
                <a:t>Gaseous air pollution</a:t>
              </a:r>
              <a:endParaRPr lang="en-IE" sz="1400" dirty="0">
                <a:solidFill>
                  <a:schemeClr val="bg1">
                    <a:lumMod val="75000"/>
                  </a:schemeClr>
                </a:solidFill>
              </a:endParaRPr>
            </a:p>
          </p:txBody>
        </p:sp>
        <p:sp>
          <p:nvSpPr>
            <p:cNvPr id="26" name="TextBox 25">
              <a:extLst>
                <a:ext uri="{FF2B5EF4-FFF2-40B4-BE49-F238E27FC236}">
                  <a16:creationId xmlns:a16="http://schemas.microsoft.com/office/drawing/2014/main" id="{4596FCD1-83AC-B784-DBF9-7DA75D0B2831}"/>
                </a:ext>
              </a:extLst>
            </p:cNvPr>
            <p:cNvSpPr txBox="1"/>
            <p:nvPr/>
          </p:nvSpPr>
          <p:spPr>
            <a:xfrm>
              <a:off x="7524943" y="4621918"/>
              <a:ext cx="4599272" cy="307777"/>
            </a:xfrm>
            <a:prstGeom prst="rect">
              <a:avLst/>
            </a:prstGeom>
            <a:noFill/>
          </p:spPr>
          <p:txBody>
            <a:bodyPr wrap="none" rtlCol="0">
              <a:spAutoFit/>
            </a:bodyPr>
            <a:lstStyle/>
            <a:p>
              <a:r>
                <a:rPr lang="en-GB" sz="1400" dirty="0">
                  <a:solidFill>
                    <a:schemeClr val="bg1">
                      <a:lumMod val="75000"/>
                    </a:schemeClr>
                  </a:solidFill>
                </a:rPr>
                <a:t>Human physiology: genetic predisposition, hormonal change</a:t>
              </a:r>
              <a:endParaRPr lang="en-IE" sz="1400" dirty="0">
                <a:solidFill>
                  <a:schemeClr val="bg1">
                    <a:lumMod val="75000"/>
                  </a:schemeClr>
                </a:solidFill>
              </a:endParaRPr>
            </a:p>
          </p:txBody>
        </p:sp>
        <p:sp>
          <p:nvSpPr>
            <p:cNvPr id="27" name="TextBox 26">
              <a:extLst>
                <a:ext uri="{FF2B5EF4-FFF2-40B4-BE49-F238E27FC236}">
                  <a16:creationId xmlns:a16="http://schemas.microsoft.com/office/drawing/2014/main" id="{1E72C43C-BC3F-5BE2-C7E7-1364026F88FB}"/>
                </a:ext>
              </a:extLst>
            </p:cNvPr>
            <p:cNvSpPr txBox="1"/>
            <p:nvPr/>
          </p:nvSpPr>
          <p:spPr>
            <a:xfrm>
              <a:off x="7524943" y="3811450"/>
              <a:ext cx="1460143" cy="307777"/>
            </a:xfrm>
            <a:prstGeom prst="rect">
              <a:avLst/>
            </a:prstGeom>
            <a:noFill/>
          </p:spPr>
          <p:txBody>
            <a:bodyPr wrap="none" rtlCol="0">
              <a:spAutoFit/>
            </a:bodyPr>
            <a:lstStyle/>
            <a:p>
              <a:r>
                <a:rPr lang="en-GB" sz="1400" dirty="0"/>
                <a:t>Human migration</a:t>
              </a:r>
              <a:endParaRPr lang="en-IE" sz="1400" dirty="0"/>
            </a:p>
          </p:txBody>
        </p:sp>
        <p:sp>
          <p:nvSpPr>
            <p:cNvPr id="29" name="TextBox 28">
              <a:extLst>
                <a:ext uri="{FF2B5EF4-FFF2-40B4-BE49-F238E27FC236}">
                  <a16:creationId xmlns:a16="http://schemas.microsoft.com/office/drawing/2014/main" id="{59A9C007-573C-98ED-1486-A232F64FE7DB}"/>
                </a:ext>
              </a:extLst>
            </p:cNvPr>
            <p:cNvSpPr txBox="1"/>
            <p:nvPr/>
          </p:nvSpPr>
          <p:spPr>
            <a:xfrm>
              <a:off x="7524943" y="5831226"/>
              <a:ext cx="4481400" cy="307777"/>
            </a:xfrm>
            <a:prstGeom prst="rect">
              <a:avLst/>
            </a:prstGeom>
            <a:noFill/>
          </p:spPr>
          <p:txBody>
            <a:bodyPr wrap="square" rtlCol="0">
              <a:spAutoFit/>
            </a:bodyPr>
            <a:lstStyle/>
            <a:p>
              <a:r>
                <a:rPr lang="en-GB" sz="1400" dirty="0"/>
                <a:t>Psychological effects: stress, </a:t>
              </a:r>
              <a:r>
                <a:rPr lang="en-GB" sz="1400" dirty="0" err="1"/>
                <a:t>psychodermal</a:t>
              </a:r>
              <a:r>
                <a:rPr lang="en-GB" sz="1400" dirty="0"/>
                <a:t> factors</a:t>
              </a:r>
              <a:endParaRPr lang="en-IE" sz="1400" dirty="0"/>
            </a:p>
          </p:txBody>
        </p:sp>
        <p:sp>
          <p:nvSpPr>
            <p:cNvPr id="32" name="TextBox 31">
              <a:extLst>
                <a:ext uri="{FF2B5EF4-FFF2-40B4-BE49-F238E27FC236}">
                  <a16:creationId xmlns:a16="http://schemas.microsoft.com/office/drawing/2014/main" id="{7C2DAFAD-7BB8-D564-7E76-80C9524B27D9}"/>
                </a:ext>
              </a:extLst>
            </p:cNvPr>
            <p:cNvSpPr txBox="1"/>
            <p:nvPr/>
          </p:nvSpPr>
          <p:spPr>
            <a:xfrm>
              <a:off x="7524943" y="4190821"/>
              <a:ext cx="3647536" cy="307777"/>
            </a:xfrm>
            <a:prstGeom prst="rect">
              <a:avLst/>
            </a:prstGeom>
            <a:noFill/>
          </p:spPr>
          <p:txBody>
            <a:bodyPr wrap="square" rtlCol="0">
              <a:spAutoFit/>
            </a:bodyPr>
            <a:lstStyle/>
            <a:p>
              <a:r>
                <a:rPr lang="en-GB" sz="1400" dirty="0"/>
                <a:t>Human physical environment: sun, heat, cold</a:t>
              </a:r>
              <a:endParaRPr lang="en-IE" sz="1400" dirty="0"/>
            </a:p>
          </p:txBody>
        </p:sp>
        <p:sp>
          <p:nvSpPr>
            <p:cNvPr id="33" name="TextBox 32">
              <a:extLst>
                <a:ext uri="{FF2B5EF4-FFF2-40B4-BE49-F238E27FC236}">
                  <a16:creationId xmlns:a16="http://schemas.microsoft.com/office/drawing/2014/main" id="{4C674243-DDAE-6A2E-19FE-E3F14A727356}"/>
                </a:ext>
              </a:extLst>
            </p:cNvPr>
            <p:cNvSpPr txBox="1"/>
            <p:nvPr/>
          </p:nvSpPr>
          <p:spPr>
            <a:xfrm>
              <a:off x="7524943" y="5422794"/>
              <a:ext cx="4481401" cy="307777"/>
            </a:xfrm>
            <a:prstGeom prst="rect">
              <a:avLst/>
            </a:prstGeom>
            <a:noFill/>
          </p:spPr>
          <p:txBody>
            <a:bodyPr wrap="square" rtlCol="0">
              <a:spAutoFit/>
            </a:bodyPr>
            <a:lstStyle/>
            <a:p>
              <a:r>
                <a:rPr lang="en-GB" sz="1400" dirty="0">
                  <a:solidFill>
                    <a:schemeClr val="bg1">
                      <a:lumMod val="75000"/>
                    </a:schemeClr>
                  </a:solidFill>
                </a:rPr>
                <a:t>Non-biological airborne particles: sand, dust, smoke, PM</a:t>
              </a:r>
              <a:r>
                <a:rPr lang="en-GB" sz="1400" baseline="-25000" dirty="0">
                  <a:solidFill>
                    <a:schemeClr val="bg1">
                      <a:lumMod val="75000"/>
                    </a:schemeClr>
                  </a:solidFill>
                </a:rPr>
                <a:t>2.5</a:t>
              </a:r>
              <a:endParaRPr lang="en-IE" sz="1400" baseline="-25000" dirty="0">
                <a:solidFill>
                  <a:schemeClr val="bg1">
                    <a:lumMod val="75000"/>
                  </a:schemeClr>
                </a:solidFill>
              </a:endParaRPr>
            </a:p>
          </p:txBody>
        </p:sp>
        <p:sp>
          <p:nvSpPr>
            <p:cNvPr id="34" name="TextBox 33">
              <a:extLst>
                <a:ext uri="{FF2B5EF4-FFF2-40B4-BE49-F238E27FC236}">
                  <a16:creationId xmlns:a16="http://schemas.microsoft.com/office/drawing/2014/main" id="{38EFD3A3-20E3-BF75-AB26-1FA50BC1F625}"/>
                </a:ext>
              </a:extLst>
            </p:cNvPr>
            <p:cNvSpPr txBox="1"/>
            <p:nvPr/>
          </p:nvSpPr>
          <p:spPr>
            <a:xfrm>
              <a:off x="7524943" y="5030350"/>
              <a:ext cx="3101742" cy="307777"/>
            </a:xfrm>
            <a:prstGeom prst="rect">
              <a:avLst/>
            </a:prstGeom>
            <a:noFill/>
          </p:spPr>
          <p:txBody>
            <a:bodyPr wrap="square" rtlCol="0">
              <a:spAutoFit/>
            </a:bodyPr>
            <a:lstStyle/>
            <a:p>
              <a:r>
                <a:rPr lang="en-GB" sz="1400" dirty="0">
                  <a:solidFill>
                    <a:schemeClr val="bg1">
                      <a:lumMod val="75000"/>
                    </a:schemeClr>
                  </a:solidFill>
                </a:rPr>
                <a:t>Lifestyle: exercise, diet, smoking</a:t>
              </a:r>
              <a:endParaRPr lang="en-IE" sz="1400" dirty="0">
                <a:solidFill>
                  <a:schemeClr val="bg1">
                    <a:lumMod val="75000"/>
                  </a:schemeClr>
                </a:solidFill>
              </a:endParaRPr>
            </a:p>
          </p:txBody>
        </p:sp>
        <p:cxnSp>
          <p:nvCxnSpPr>
            <p:cNvPr id="57" name="Straight Arrow Connector 56">
              <a:extLst>
                <a:ext uri="{FF2B5EF4-FFF2-40B4-BE49-F238E27FC236}">
                  <a16:creationId xmlns:a16="http://schemas.microsoft.com/office/drawing/2014/main" id="{84C727A8-8488-194F-4E8E-EDD143D77387}"/>
                </a:ext>
              </a:extLst>
            </p:cNvPr>
            <p:cNvCxnSpPr>
              <a:cxnSpLocks/>
              <a:endCxn id="24" idx="1"/>
            </p:cNvCxnSpPr>
            <p:nvPr/>
          </p:nvCxnSpPr>
          <p:spPr>
            <a:xfrm>
              <a:off x="2404487" y="1248842"/>
              <a:ext cx="5120456" cy="1951285"/>
            </a:xfrm>
            <a:prstGeom prst="straightConnector1">
              <a:avLst/>
            </a:prstGeom>
            <a:ln w="25400">
              <a:solidFill>
                <a:srgbClr val="00B05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64" name="TextBox 63">
              <a:extLst>
                <a:ext uri="{FF2B5EF4-FFF2-40B4-BE49-F238E27FC236}">
                  <a16:creationId xmlns:a16="http://schemas.microsoft.com/office/drawing/2014/main" id="{5CB7F963-32CC-303C-5005-163259C37B1F}"/>
                </a:ext>
              </a:extLst>
            </p:cNvPr>
            <p:cNvSpPr txBox="1"/>
            <p:nvPr/>
          </p:nvSpPr>
          <p:spPr>
            <a:xfrm>
              <a:off x="7528447" y="2220596"/>
              <a:ext cx="3647538" cy="307777"/>
            </a:xfrm>
            <a:prstGeom prst="rect">
              <a:avLst/>
            </a:prstGeom>
            <a:noFill/>
          </p:spPr>
          <p:txBody>
            <a:bodyPr wrap="square" rtlCol="0">
              <a:spAutoFit/>
            </a:bodyPr>
            <a:lstStyle/>
            <a:p>
              <a:r>
                <a:rPr lang="en-GB" sz="1400" dirty="0">
                  <a:solidFill>
                    <a:schemeClr val="bg1">
                      <a:lumMod val="75000"/>
                    </a:schemeClr>
                  </a:solidFill>
                </a:rPr>
                <a:t>Biological airborne particles: pollen, spores</a:t>
              </a:r>
              <a:endParaRPr lang="en-IE" sz="1400" baseline="-25000" dirty="0">
                <a:solidFill>
                  <a:schemeClr val="bg1">
                    <a:lumMod val="75000"/>
                  </a:schemeClr>
                </a:solidFill>
              </a:endParaRPr>
            </a:p>
          </p:txBody>
        </p:sp>
        <p:cxnSp>
          <p:nvCxnSpPr>
            <p:cNvPr id="73" name="Straight Arrow Connector 72">
              <a:extLst>
                <a:ext uri="{FF2B5EF4-FFF2-40B4-BE49-F238E27FC236}">
                  <a16:creationId xmlns:a16="http://schemas.microsoft.com/office/drawing/2014/main" id="{BD9E691F-21BD-6406-7B41-C7D66A42AA45}"/>
                </a:ext>
              </a:extLst>
            </p:cNvPr>
            <p:cNvCxnSpPr>
              <a:cxnSpLocks/>
              <a:endCxn id="32" idx="1"/>
            </p:cNvCxnSpPr>
            <p:nvPr/>
          </p:nvCxnSpPr>
          <p:spPr>
            <a:xfrm>
              <a:off x="2400983" y="1236267"/>
              <a:ext cx="5123960" cy="3108443"/>
            </a:xfrm>
            <a:prstGeom prst="straightConnector1">
              <a:avLst/>
            </a:prstGeom>
            <a:ln w="25400">
              <a:solidFill>
                <a:srgbClr val="00B05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77" name="Straight Arrow Connector 76">
              <a:extLst>
                <a:ext uri="{FF2B5EF4-FFF2-40B4-BE49-F238E27FC236}">
                  <a16:creationId xmlns:a16="http://schemas.microsoft.com/office/drawing/2014/main" id="{E2D0C324-A765-FDEB-BCBF-85CF2CB8F310}"/>
                </a:ext>
              </a:extLst>
            </p:cNvPr>
            <p:cNvCxnSpPr>
              <a:cxnSpLocks/>
              <a:stCxn id="10" idx="3"/>
              <a:endCxn id="27" idx="1"/>
            </p:cNvCxnSpPr>
            <p:nvPr/>
          </p:nvCxnSpPr>
          <p:spPr>
            <a:xfrm>
              <a:off x="2344476" y="1742778"/>
              <a:ext cx="5180467" cy="2222561"/>
            </a:xfrm>
            <a:prstGeom prst="straightConnector1">
              <a:avLst/>
            </a:prstGeom>
            <a:ln w="25400">
              <a:solidFill>
                <a:srgbClr val="FF0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88" name="Straight Arrow Connector 87">
              <a:extLst>
                <a:ext uri="{FF2B5EF4-FFF2-40B4-BE49-F238E27FC236}">
                  <a16:creationId xmlns:a16="http://schemas.microsoft.com/office/drawing/2014/main" id="{DC2231E8-7BB4-1272-E618-42A621B083DD}"/>
                </a:ext>
              </a:extLst>
            </p:cNvPr>
            <p:cNvCxnSpPr>
              <a:cxnSpLocks/>
              <a:stCxn id="10" idx="3"/>
              <a:endCxn id="32" idx="1"/>
            </p:cNvCxnSpPr>
            <p:nvPr/>
          </p:nvCxnSpPr>
          <p:spPr>
            <a:xfrm>
              <a:off x="2344476" y="1742778"/>
              <a:ext cx="5180467" cy="2601932"/>
            </a:xfrm>
            <a:prstGeom prst="straightConnector1">
              <a:avLst/>
            </a:prstGeom>
            <a:ln w="25400">
              <a:solidFill>
                <a:srgbClr val="FF0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28" name="Straight Arrow Connector 27">
              <a:extLst>
                <a:ext uri="{FF2B5EF4-FFF2-40B4-BE49-F238E27FC236}">
                  <a16:creationId xmlns:a16="http://schemas.microsoft.com/office/drawing/2014/main" id="{07689B6C-9B7E-78E2-E973-38252E05D18B}"/>
                </a:ext>
              </a:extLst>
            </p:cNvPr>
            <p:cNvCxnSpPr>
              <a:cxnSpLocks/>
              <a:stCxn id="14" idx="3"/>
              <a:endCxn id="24" idx="1"/>
            </p:cNvCxnSpPr>
            <p:nvPr/>
          </p:nvCxnSpPr>
          <p:spPr>
            <a:xfrm>
              <a:off x="2297976" y="2241064"/>
              <a:ext cx="5226967" cy="959063"/>
            </a:xfrm>
            <a:prstGeom prst="straightConnector1">
              <a:avLst/>
            </a:prstGeom>
            <a:ln w="25400">
              <a:solidFill>
                <a:srgbClr val="0070C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35" name="Straight Arrow Connector 34">
              <a:extLst>
                <a:ext uri="{FF2B5EF4-FFF2-40B4-BE49-F238E27FC236}">
                  <a16:creationId xmlns:a16="http://schemas.microsoft.com/office/drawing/2014/main" id="{6020FD72-E8E7-30D0-9386-0D005702BE0D}"/>
                </a:ext>
              </a:extLst>
            </p:cNvPr>
            <p:cNvCxnSpPr>
              <a:cxnSpLocks/>
              <a:stCxn id="14" idx="3"/>
              <a:endCxn id="32" idx="1"/>
            </p:cNvCxnSpPr>
            <p:nvPr/>
          </p:nvCxnSpPr>
          <p:spPr>
            <a:xfrm>
              <a:off x="2297976" y="2241064"/>
              <a:ext cx="5226967" cy="2103646"/>
            </a:xfrm>
            <a:prstGeom prst="straightConnector1">
              <a:avLst/>
            </a:prstGeom>
            <a:ln w="25400">
              <a:solidFill>
                <a:srgbClr val="0070C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39" name="Straight Arrow Connector 38">
              <a:extLst>
                <a:ext uri="{FF2B5EF4-FFF2-40B4-BE49-F238E27FC236}">
                  <a16:creationId xmlns:a16="http://schemas.microsoft.com/office/drawing/2014/main" id="{DB92160D-9962-2AEC-B928-0D0EC54B95AA}"/>
                </a:ext>
              </a:extLst>
            </p:cNvPr>
            <p:cNvCxnSpPr>
              <a:cxnSpLocks/>
              <a:stCxn id="14" idx="3"/>
              <a:endCxn id="23" idx="1"/>
            </p:cNvCxnSpPr>
            <p:nvPr/>
          </p:nvCxnSpPr>
          <p:spPr>
            <a:xfrm>
              <a:off x="2297976" y="2241064"/>
              <a:ext cx="5230471" cy="550631"/>
            </a:xfrm>
            <a:prstGeom prst="straightConnector1">
              <a:avLst/>
            </a:prstGeom>
            <a:ln w="25400">
              <a:solidFill>
                <a:srgbClr val="0070C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48" name="Straight Arrow Connector 47">
              <a:extLst>
                <a:ext uri="{FF2B5EF4-FFF2-40B4-BE49-F238E27FC236}">
                  <a16:creationId xmlns:a16="http://schemas.microsoft.com/office/drawing/2014/main" id="{0DF4B4D0-2B1D-15B6-527B-727DAE5F848D}"/>
                </a:ext>
              </a:extLst>
            </p:cNvPr>
            <p:cNvCxnSpPr>
              <a:cxnSpLocks/>
              <a:stCxn id="16" idx="3"/>
              <a:endCxn id="11" idx="1"/>
            </p:cNvCxnSpPr>
            <p:nvPr/>
          </p:nvCxnSpPr>
          <p:spPr>
            <a:xfrm flipV="1">
              <a:off x="2294398" y="1613229"/>
              <a:ext cx="5234049" cy="1682508"/>
            </a:xfrm>
            <a:prstGeom prst="straightConnector1">
              <a:avLst/>
            </a:prstGeom>
            <a:ln w="25400">
              <a:solidFill>
                <a:schemeClr val="accent6">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51" name="Straight Arrow Connector 50">
              <a:extLst>
                <a:ext uri="{FF2B5EF4-FFF2-40B4-BE49-F238E27FC236}">
                  <a16:creationId xmlns:a16="http://schemas.microsoft.com/office/drawing/2014/main" id="{2CFBDF93-BD7B-10D8-DA4C-FF263793F781}"/>
                </a:ext>
              </a:extLst>
            </p:cNvPr>
            <p:cNvCxnSpPr>
              <a:cxnSpLocks/>
              <a:stCxn id="17" idx="3"/>
              <a:endCxn id="23" idx="1"/>
            </p:cNvCxnSpPr>
            <p:nvPr/>
          </p:nvCxnSpPr>
          <p:spPr>
            <a:xfrm flipV="1">
              <a:off x="2301003" y="2791695"/>
              <a:ext cx="5227444" cy="1002926"/>
            </a:xfrm>
            <a:prstGeom prst="straightConnector1">
              <a:avLst/>
            </a:prstGeom>
            <a:ln w="25400">
              <a:solidFill>
                <a:schemeClr val="accent2">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55" name="Straight Arrow Connector 54">
              <a:extLst>
                <a:ext uri="{FF2B5EF4-FFF2-40B4-BE49-F238E27FC236}">
                  <a16:creationId xmlns:a16="http://schemas.microsoft.com/office/drawing/2014/main" id="{6781481F-7D95-7763-70B6-E8BFE6649430}"/>
                </a:ext>
              </a:extLst>
            </p:cNvPr>
            <p:cNvCxnSpPr>
              <a:cxnSpLocks/>
              <a:stCxn id="17" idx="3"/>
              <a:endCxn id="24" idx="1"/>
            </p:cNvCxnSpPr>
            <p:nvPr/>
          </p:nvCxnSpPr>
          <p:spPr>
            <a:xfrm flipV="1">
              <a:off x="2301003" y="3200127"/>
              <a:ext cx="5223940" cy="594494"/>
            </a:xfrm>
            <a:prstGeom prst="straightConnector1">
              <a:avLst/>
            </a:prstGeom>
            <a:ln w="25400">
              <a:solidFill>
                <a:schemeClr val="accent2">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60" name="Straight Arrow Connector 59">
              <a:extLst>
                <a:ext uri="{FF2B5EF4-FFF2-40B4-BE49-F238E27FC236}">
                  <a16:creationId xmlns:a16="http://schemas.microsoft.com/office/drawing/2014/main" id="{92408660-22BA-EB23-135C-721124F926A3}"/>
                </a:ext>
              </a:extLst>
            </p:cNvPr>
            <p:cNvCxnSpPr>
              <a:cxnSpLocks/>
              <a:stCxn id="18" idx="3"/>
              <a:endCxn id="11" idx="1"/>
            </p:cNvCxnSpPr>
            <p:nvPr/>
          </p:nvCxnSpPr>
          <p:spPr>
            <a:xfrm flipV="1">
              <a:off x="2301003" y="1613229"/>
              <a:ext cx="5227444" cy="2672855"/>
            </a:xfrm>
            <a:prstGeom prst="straightConnector1">
              <a:avLst/>
            </a:prstGeom>
            <a:ln w="25400">
              <a:solidFill>
                <a:schemeClr val="accent2"/>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67" name="Straight Arrow Connector 66">
              <a:extLst>
                <a:ext uri="{FF2B5EF4-FFF2-40B4-BE49-F238E27FC236}">
                  <a16:creationId xmlns:a16="http://schemas.microsoft.com/office/drawing/2014/main" id="{6B247783-2BA8-B736-586A-7720C30DC485}"/>
                </a:ext>
              </a:extLst>
            </p:cNvPr>
            <p:cNvCxnSpPr>
              <a:cxnSpLocks/>
              <a:stCxn id="19" idx="3"/>
              <a:endCxn id="27" idx="1"/>
            </p:cNvCxnSpPr>
            <p:nvPr/>
          </p:nvCxnSpPr>
          <p:spPr>
            <a:xfrm flipV="1">
              <a:off x="2350016" y="3965339"/>
              <a:ext cx="5174927" cy="824191"/>
            </a:xfrm>
            <a:prstGeom prst="straightConnector1">
              <a:avLst/>
            </a:prstGeom>
            <a:ln w="25400">
              <a:solidFill>
                <a:schemeClr val="accent5">
                  <a:lumMod val="60000"/>
                  <a:lumOff val="4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70" name="Straight Arrow Connector 69">
              <a:extLst>
                <a:ext uri="{FF2B5EF4-FFF2-40B4-BE49-F238E27FC236}">
                  <a16:creationId xmlns:a16="http://schemas.microsoft.com/office/drawing/2014/main" id="{2E3AC638-6E9D-1AA9-C159-7DC641972E49}"/>
                </a:ext>
              </a:extLst>
            </p:cNvPr>
            <p:cNvCxnSpPr>
              <a:cxnSpLocks/>
              <a:stCxn id="17" idx="3"/>
              <a:endCxn id="11" idx="1"/>
            </p:cNvCxnSpPr>
            <p:nvPr/>
          </p:nvCxnSpPr>
          <p:spPr>
            <a:xfrm flipV="1">
              <a:off x="2301003" y="1613229"/>
              <a:ext cx="5227444" cy="2181392"/>
            </a:xfrm>
            <a:prstGeom prst="straightConnector1">
              <a:avLst/>
            </a:prstGeom>
            <a:ln w="25400">
              <a:solidFill>
                <a:schemeClr val="accent2">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76" name="Straight Arrow Connector 75">
              <a:extLst>
                <a:ext uri="{FF2B5EF4-FFF2-40B4-BE49-F238E27FC236}">
                  <a16:creationId xmlns:a16="http://schemas.microsoft.com/office/drawing/2014/main" id="{01948EB9-AB36-D837-FE73-253A74D78A40}"/>
                </a:ext>
              </a:extLst>
            </p:cNvPr>
            <p:cNvCxnSpPr>
              <a:cxnSpLocks/>
              <a:stCxn id="21" idx="3"/>
              <a:endCxn id="27" idx="1"/>
            </p:cNvCxnSpPr>
            <p:nvPr/>
          </p:nvCxnSpPr>
          <p:spPr>
            <a:xfrm flipV="1">
              <a:off x="2404487" y="3965339"/>
              <a:ext cx="5120456" cy="1875996"/>
            </a:xfrm>
            <a:prstGeom prst="straightConnector1">
              <a:avLst/>
            </a:prstGeom>
            <a:ln w="25400">
              <a:solidFill>
                <a:srgbClr val="E686CD"/>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82" name="Flowchart: Connector 81">
              <a:extLst>
                <a:ext uri="{FF2B5EF4-FFF2-40B4-BE49-F238E27FC236}">
                  <a16:creationId xmlns:a16="http://schemas.microsoft.com/office/drawing/2014/main" id="{B70A1701-2D02-A7CC-46AC-1464840662AA}"/>
                </a:ext>
              </a:extLst>
            </p:cNvPr>
            <p:cNvSpPr/>
            <p:nvPr/>
          </p:nvSpPr>
          <p:spPr>
            <a:xfrm>
              <a:off x="7475394" y="1546293"/>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cxnSp>
          <p:nvCxnSpPr>
            <p:cNvPr id="13" name="Straight Arrow Connector 12">
              <a:extLst>
                <a:ext uri="{FF2B5EF4-FFF2-40B4-BE49-F238E27FC236}">
                  <a16:creationId xmlns:a16="http://schemas.microsoft.com/office/drawing/2014/main" id="{78F0FAF7-CB0A-34DA-4015-6E4B69B5E20F}"/>
                </a:ext>
              </a:extLst>
            </p:cNvPr>
            <p:cNvCxnSpPr>
              <a:cxnSpLocks/>
              <a:stCxn id="10" idx="3"/>
              <a:endCxn id="27" idx="1"/>
            </p:cNvCxnSpPr>
            <p:nvPr/>
          </p:nvCxnSpPr>
          <p:spPr>
            <a:xfrm>
              <a:off x="2344476" y="1742778"/>
              <a:ext cx="5180467" cy="2222561"/>
            </a:xfrm>
            <a:prstGeom prst="straightConnector1">
              <a:avLst/>
            </a:prstGeom>
            <a:ln w="25400">
              <a:solidFill>
                <a:srgbClr val="FF0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37" name="TextBox 36">
              <a:extLst>
                <a:ext uri="{FF2B5EF4-FFF2-40B4-BE49-F238E27FC236}">
                  <a16:creationId xmlns:a16="http://schemas.microsoft.com/office/drawing/2014/main" id="{5800F9CD-767A-5EEE-8010-5637FAE1B78E}"/>
                </a:ext>
              </a:extLst>
            </p:cNvPr>
            <p:cNvSpPr txBox="1"/>
            <p:nvPr/>
          </p:nvSpPr>
          <p:spPr>
            <a:xfrm>
              <a:off x="315004" y="6138759"/>
              <a:ext cx="5304144" cy="276999"/>
            </a:xfrm>
            <a:prstGeom prst="rect">
              <a:avLst/>
            </a:prstGeom>
            <a:noFill/>
          </p:spPr>
          <p:txBody>
            <a:bodyPr wrap="none" rtlCol="0">
              <a:spAutoFit/>
            </a:bodyPr>
            <a:lstStyle/>
            <a:p>
              <a:r>
                <a:rPr lang="en-GB" sz="1200" dirty="0"/>
                <a:t>*Items in grey are not climate-related hazards/causes/triggers for this disease type</a:t>
              </a:r>
              <a:endParaRPr lang="en-IE" sz="1200" dirty="0"/>
            </a:p>
          </p:txBody>
        </p:sp>
        <p:cxnSp>
          <p:nvCxnSpPr>
            <p:cNvPr id="105" name="Straight Arrow Connector 104">
              <a:extLst>
                <a:ext uri="{FF2B5EF4-FFF2-40B4-BE49-F238E27FC236}">
                  <a16:creationId xmlns:a16="http://schemas.microsoft.com/office/drawing/2014/main" id="{A032DAEA-A580-2EEA-DE1D-64619280A2BF}"/>
                </a:ext>
              </a:extLst>
            </p:cNvPr>
            <p:cNvCxnSpPr>
              <a:cxnSpLocks/>
              <a:stCxn id="16" idx="3"/>
              <a:endCxn id="23" idx="1"/>
            </p:cNvCxnSpPr>
            <p:nvPr/>
          </p:nvCxnSpPr>
          <p:spPr>
            <a:xfrm flipV="1">
              <a:off x="2294398" y="2791695"/>
              <a:ext cx="5234049" cy="504042"/>
            </a:xfrm>
            <a:prstGeom prst="straightConnector1">
              <a:avLst/>
            </a:prstGeom>
            <a:ln w="25400">
              <a:solidFill>
                <a:schemeClr val="accent6">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108" name="Straight Arrow Connector 107">
              <a:extLst>
                <a:ext uri="{FF2B5EF4-FFF2-40B4-BE49-F238E27FC236}">
                  <a16:creationId xmlns:a16="http://schemas.microsoft.com/office/drawing/2014/main" id="{CE626715-5792-DC8C-76E0-FAB2C9A9407A}"/>
                </a:ext>
              </a:extLst>
            </p:cNvPr>
            <p:cNvCxnSpPr>
              <a:cxnSpLocks/>
              <a:stCxn id="16" idx="3"/>
              <a:endCxn id="24" idx="1"/>
            </p:cNvCxnSpPr>
            <p:nvPr/>
          </p:nvCxnSpPr>
          <p:spPr>
            <a:xfrm flipV="1">
              <a:off x="2294398" y="3200127"/>
              <a:ext cx="5230545" cy="95610"/>
            </a:xfrm>
            <a:prstGeom prst="straightConnector1">
              <a:avLst/>
            </a:prstGeom>
            <a:ln w="25400">
              <a:solidFill>
                <a:schemeClr val="accent6">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93" name="Flowchart: Connector 92">
              <a:extLst>
                <a:ext uri="{FF2B5EF4-FFF2-40B4-BE49-F238E27FC236}">
                  <a16:creationId xmlns:a16="http://schemas.microsoft.com/office/drawing/2014/main" id="{5696DD2A-B47E-F4F2-0876-52B538D77C4B}"/>
                </a:ext>
              </a:extLst>
            </p:cNvPr>
            <p:cNvSpPr/>
            <p:nvPr/>
          </p:nvSpPr>
          <p:spPr>
            <a:xfrm>
              <a:off x="7474671" y="3134344"/>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2" name="Flowchart: Connector 91">
              <a:extLst>
                <a:ext uri="{FF2B5EF4-FFF2-40B4-BE49-F238E27FC236}">
                  <a16:creationId xmlns:a16="http://schemas.microsoft.com/office/drawing/2014/main" id="{A1A00A9B-B3D4-F3B6-99E7-1785E915B774}"/>
                </a:ext>
              </a:extLst>
            </p:cNvPr>
            <p:cNvSpPr/>
            <p:nvPr/>
          </p:nvSpPr>
          <p:spPr>
            <a:xfrm>
              <a:off x="7475203" y="3902183"/>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9" name="Flowchart: Connector 88">
              <a:extLst>
                <a:ext uri="{FF2B5EF4-FFF2-40B4-BE49-F238E27FC236}">
                  <a16:creationId xmlns:a16="http://schemas.microsoft.com/office/drawing/2014/main" id="{14130578-392A-2B68-313B-07DF9EB30A86}"/>
                </a:ext>
              </a:extLst>
            </p:cNvPr>
            <p:cNvSpPr/>
            <p:nvPr/>
          </p:nvSpPr>
          <p:spPr>
            <a:xfrm>
              <a:off x="7484009" y="4282697"/>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cxnSp>
          <p:nvCxnSpPr>
            <p:cNvPr id="2" name="Straight Arrow Connector 1">
              <a:extLst>
                <a:ext uri="{FF2B5EF4-FFF2-40B4-BE49-F238E27FC236}">
                  <a16:creationId xmlns:a16="http://schemas.microsoft.com/office/drawing/2014/main" id="{51ABADA3-2B49-1F71-0E3F-E0D33E8470B5}"/>
                </a:ext>
              </a:extLst>
            </p:cNvPr>
            <p:cNvCxnSpPr>
              <a:cxnSpLocks/>
              <a:stCxn id="14" idx="3"/>
              <a:endCxn id="29" idx="1"/>
            </p:cNvCxnSpPr>
            <p:nvPr/>
          </p:nvCxnSpPr>
          <p:spPr>
            <a:xfrm>
              <a:off x="2297976" y="2241064"/>
              <a:ext cx="5226967" cy="3744051"/>
            </a:xfrm>
            <a:prstGeom prst="straightConnector1">
              <a:avLst/>
            </a:prstGeom>
            <a:ln w="25400">
              <a:solidFill>
                <a:srgbClr val="0070C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8" name="Straight Arrow Connector 7">
              <a:extLst>
                <a:ext uri="{FF2B5EF4-FFF2-40B4-BE49-F238E27FC236}">
                  <a16:creationId xmlns:a16="http://schemas.microsoft.com/office/drawing/2014/main" id="{5A60A45C-A56C-B263-1904-F77CEEF9C939}"/>
                </a:ext>
              </a:extLst>
            </p:cNvPr>
            <p:cNvCxnSpPr>
              <a:cxnSpLocks/>
              <a:stCxn id="17" idx="3"/>
              <a:endCxn id="29" idx="1"/>
            </p:cNvCxnSpPr>
            <p:nvPr/>
          </p:nvCxnSpPr>
          <p:spPr>
            <a:xfrm>
              <a:off x="2301003" y="3794621"/>
              <a:ext cx="5223940" cy="2190494"/>
            </a:xfrm>
            <a:prstGeom prst="straightConnector1">
              <a:avLst/>
            </a:prstGeom>
            <a:ln w="25400">
              <a:solidFill>
                <a:schemeClr val="accent2">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31" name="Straight Arrow Connector 30">
              <a:extLst>
                <a:ext uri="{FF2B5EF4-FFF2-40B4-BE49-F238E27FC236}">
                  <a16:creationId xmlns:a16="http://schemas.microsoft.com/office/drawing/2014/main" id="{42E6D455-C79D-0F53-7433-3401EF778FF4}"/>
                </a:ext>
              </a:extLst>
            </p:cNvPr>
            <p:cNvCxnSpPr>
              <a:cxnSpLocks/>
              <a:stCxn id="18" idx="3"/>
              <a:endCxn id="29" idx="1"/>
            </p:cNvCxnSpPr>
            <p:nvPr/>
          </p:nvCxnSpPr>
          <p:spPr>
            <a:xfrm>
              <a:off x="2301003" y="4286084"/>
              <a:ext cx="5223940" cy="1699031"/>
            </a:xfrm>
            <a:prstGeom prst="straightConnector1">
              <a:avLst/>
            </a:prstGeom>
            <a:ln w="25400">
              <a:solidFill>
                <a:schemeClr val="accent2"/>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40" name="Flowchart: Connector 39">
              <a:extLst>
                <a:ext uri="{FF2B5EF4-FFF2-40B4-BE49-F238E27FC236}">
                  <a16:creationId xmlns:a16="http://schemas.microsoft.com/office/drawing/2014/main" id="{6F69CE3B-4BD6-8FD5-8246-77A8D35CA403}"/>
                </a:ext>
              </a:extLst>
            </p:cNvPr>
            <p:cNvSpPr/>
            <p:nvPr/>
          </p:nvSpPr>
          <p:spPr>
            <a:xfrm>
              <a:off x="7470163" y="5924686"/>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cxnSp>
          <p:nvCxnSpPr>
            <p:cNvPr id="3" name="Straight Arrow Connector 2">
              <a:extLst>
                <a:ext uri="{FF2B5EF4-FFF2-40B4-BE49-F238E27FC236}">
                  <a16:creationId xmlns:a16="http://schemas.microsoft.com/office/drawing/2014/main" id="{43968746-5000-3BE0-8DBE-91B0E20F1F0E}"/>
                </a:ext>
              </a:extLst>
            </p:cNvPr>
            <p:cNvCxnSpPr>
              <a:cxnSpLocks/>
              <a:stCxn id="7" idx="3"/>
              <a:endCxn id="23" idx="1"/>
            </p:cNvCxnSpPr>
            <p:nvPr/>
          </p:nvCxnSpPr>
          <p:spPr>
            <a:xfrm>
              <a:off x="2404487" y="1244493"/>
              <a:ext cx="5123960" cy="1547202"/>
            </a:xfrm>
            <a:prstGeom prst="straightConnector1">
              <a:avLst/>
            </a:prstGeom>
            <a:ln w="25400">
              <a:solidFill>
                <a:srgbClr val="00B05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84" name="Flowchart: Connector 83">
              <a:extLst>
                <a:ext uri="{FF2B5EF4-FFF2-40B4-BE49-F238E27FC236}">
                  <a16:creationId xmlns:a16="http://schemas.microsoft.com/office/drawing/2014/main" id="{4D49495B-3E6E-AD03-A77A-B51BA83B1003}"/>
                </a:ext>
              </a:extLst>
            </p:cNvPr>
            <p:cNvSpPr/>
            <p:nvPr/>
          </p:nvSpPr>
          <p:spPr>
            <a:xfrm>
              <a:off x="7484009" y="2734528"/>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grpSp>
    </p:spTree>
    <p:extLst>
      <p:ext uri="{BB962C8B-B14F-4D97-AF65-F5344CB8AC3E}">
        <p14:creationId xmlns:p14="http://schemas.microsoft.com/office/powerpoint/2010/main" val="11884844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29E69417-5D39-2560-617F-E54A6DA6E003}"/>
              </a:ext>
            </a:extLst>
          </p:cNvPr>
          <p:cNvGrpSpPr/>
          <p:nvPr/>
        </p:nvGrpSpPr>
        <p:grpSpPr>
          <a:xfrm>
            <a:off x="315004" y="173528"/>
            <a:ext cx="11809211" cy="6242230"/>
            <a:chOff x="315004" y="173528"/>
            <a:chExt cx="11809211" cy="6242230"/>
          </a:xfrm>
        </p:grpSpPr>
        <p:sp>
          <p:nvSpPr>
            <p:cNvPr id="80" name="TextBox 79">
              <a:extLst>
                <a:ext uri="{FF2B5EF4-FFF2-40B4-BE49-F238E27FC236}">
                  <a16:creationId xmlns:a16="http://schemas.microsoft.com/office/drawing/2014/main" id="{78D15F9B-413C-45EE-4427-914E088AC8A4}"/>
                </a:ext>
              </a:extLst>
            </p:cNvPr>
            <p:cNvSpPr txBox="1"/>
            <p:nvPr/>
          </p:nvSpPr>
          <p:spPr>
            <a:xfrm>
              <a:off x="2052794" y="173528"/>
              <a:ext cx="9443206" cy="307777"/>
            </a:xfrm>
            <a:prstGeom prst="rect">
              <a:avLst/>
            </a:prstGeom>
            <a:noFill/>
          </p:spPr>
          <p:txBody>
            <a:bodyPr wrap="square">
              <a:spAutoFit/>
            </a:bodyPr>
            <a:lstStyle/>
            <a:p>
              <a:pPr algn="l"/>
              <a:r>
                <a:rPr lang="en-GB" sz="1400" i="1" dirty="0">
                  <a:solidFill>
                    <a:srgbClr val="0070C0"/>
                  </a:solidFill>
                  <a:effectLst/>
                  <a:cs typeface="Arial" panose="020B0604020202020204" pitchFamily="34" charset="0"/>
                </a:rPr>
                <a:t>Figure 9. </a:t>
              </a:r>
              <a:r>
                <a:rPr lang="en-GB" sz="1400" i="1" dirty="0">
                  <a:solidFill>
                    <a:srgbClr val="FF0000"/>
                  </a:solidFill>
                  <a:effectLst/>
                  <a:cs typeface="Arial" panose="020B0604020202020204" pitchFamily="34" charset="0"/>
                </a:rPr>
                <a:t>Skin malignancies</a:t>
              </a:r>
              <a:r>
                <a:rPr lang="en-GB" sz="1400" i="1" dirty="0">
                  <a:solidFill>
                    <a:srgbClr val="0070C0"/>
                  </a:solidFill>
                  <a:effectLst/>
                  <a:cs typeface="Arial" panose="020B0604020202020204" pitchFamily="34" charset="0"/>
                </a:rPr>
                <a:t>: </a:t>
              </a:r>
              <a:r>
                <a:rPr lang="en-GB" sz="1400" i="1" dirty="0">
                  <a:solidFill>
                    <a:srgbClr val="0070C0"/>
                  </a:solidFill>
                  <a:cs typeface="Arial" panose="020B0604020202020204" pitchFamily="34" charset="0"/>
                </a:rPr>
                <a:t>Causal relationships between climate change hazards and disease causes/triggers*</a:t>
              </a:r>
              <a:r>
                <a:rPr lang="en-GB" sz="1400" i="1" dirty="0">
                  <a:solidFill>
                    <a:srgbClr val="0070C0"/>
                  </a:solidFill>
                  <a:effectLst/>
                  <a:cs typeface="Arial" panose="020B0604020202020204" pitchFamily="34" charset="0"/>
                </a:rPr>
                <a:t> </a:t>
              </a:r>
            </a:p>
          </p:txBody>
        </p:sp>
        <p:sp>
          <p:nvSpPr>
            <p:cNvPr id="4" name="TextBox 3">
              <a:extLst>
                <a:ext uri="{FF2B5EF4-FFF2-40B4-BE49-F238E27FC236}">
                  <a16:creationId xmlns:a16="http://schemas.microsoft.com/office/drawing/2014/main" id="{629EC338-4702-97A3-A225-AEC6EDB46DC4}"/>
                </a:ext>
              </a:extLst>
            </p:cNvPr>
            <p:cNvSpPr txBox="1"/>
            <p:nvPr/>
          </p:nvSpPr>
          <p:spPr>
            <a:xfrm>
              <a:off x="404034" y="628078"/>
              <a:ext cx="2102948" cy="338554"/>
            </a:xfrm>
            <a:prstGeom prst="rect">
              <a:avLst/>
            </a:prstGeom>
            <a:noFill/>
          </p:spPr>
          <p:txBody>
            <a:bodyPr wrap="none" rtlCol="0">
              <a:spAutoFit/>
            </a:bodyPr>
            <a:lstStyle/>
            <a:p>
              <a:r>
                <a:rPr lang="en-GB" sz="1600" u="sng" dirty="0"/>
                <a:t>Climate change hazard</a:t>
              </a:r>
              <a:endParaRPr lang="en-IE" sz="1600" u="sng" dirty="0"/>
            </a:p>
          </p:txBody>
        </p:sp>
        <p:sp>
          <p:nvSpPr>
            <p:cNvPr id="6" name="TextBox 5">
              <a:extLst>
                <a:ext uri="{FF2B5EF4-FFF2-40B4-BE49-F238E27FC236}">
                  <a16:creationId xmlns:a16="http://schemas.microsoft.com/office/drawing/2014/main" id="{554356C5-A09F-1DE0-7210-58EB5985F78E}"/>
                </a:ext>
              </a:extLst>
            </p:cNvPr>
            <p:cNvSpPr txBox="1"/>
            <p:nvPr/>
          </p:nvSpPr>
          <p:spPr>
            <a:xfrm>
              <a:off x="7528447" y="618626"/>
              <a:ext cx="2130455" cy="338554"/>
            </a:xfrm>
            <a:prstGeom prst="rect">
              <a:avLst/>
            </a:prstGeom>
            <a:noFill/>
          </p:spPr>
          <p:txBody>
            <a:bodyPr wrap="none" rtlCol="0">
              <a:spAutoFit/>
            </a:bodyPr>
            <a:lstStyle/>
            <a:p>
              <a:pPr marL="0" indent="0">
                <a:buNone/>
              </a:pPr>
              <a:r>
                <a:rPr lang="en-GB" sz="1600" u="sng" dirty="0"/>
                <a:t>Disease causes/triggers</a:t>
              </a:r>
            </a:p>
          </p:txBody>
        </p:sp>
        <p:sp>
          <p:nvSpPr>
            <p:cNvPr id="7" name="TextBox 6">
              <a:extLst>
                <a:ext uri="{FF2B5EF4-FFF2-40B4-BE49-F238E27FC236}">
                  <a16:creationId xmlns:a16="http://schemas.microsoft.com/office/drawing/2014/main" id="{9CAE93DA-C50D-AD7F-E186-3685ADDA0351}"/>
                </a:ext>
              </a:extLst>
            </p:cNvPr>
            <p:cNvSpPr txBox="1"/>
            <p:nvPr/>
          </p:nvSpPr>
          <p:spPr>
            <a:xfrm>
              <a:off x="1512704" y="1090604"/>
              <a:ext cx="891783" cy="307777"/>
            </a:xfrm>
            <a:prstGeom prst="rect">
              <a:avLst/>
            </a:prstGeom>
            <a:noFill/>
          </p:spPr>
          <p:txBody>
            <a:bodyPr wrap="none" rtlCol="0">
              <a:spAutoFit/>
            </a:bodyPr>
            <a:lstStyle/>
            <a:p>
              <a:r>
                <a:rPr lang="en-GB" sz="1400" dirty="0">
                  <a:solidFill>
                    <a:schemeClr val="tx1"/>
                  </a:solidFill>
                </a:rPr>
                <a:t> Warming</a:t>
              </a:r>
              <a:endParaRPr lang="en-IE" sz="1400" dirty="0"/>
            </a:p>
          </p:txBody>
        </p:sp>
        <p:sp>
          <p:nvSpPr>
            <p:cNvPr id="9" name="TextBox 8">
              <a:extLst>
                <a:ext uri="{FF2B5EF4-FFF2-40B4-BE49-F238E27FC236}">
                  <a16:creationId xmlns:a16="http://schemas.microsoft.com/office/drawing/2014/main" id="{FEC354F7-95DC-8E68-3261-DE03F3B7D50F}"/>
                </a:ext>
              </a:extLst>
            </p:cNvPr>
            <p:cNvSpPr txBox="1"/>
            <p:nvPr/>
          </p:nvSpPr>
          <p:spPr>
            <a:xfrm>
              <a:off x="7528447" y="1090604"/>
              <a:ext cx="2222981" cy="307777"/>
            </a:xfrm>
            <a:prstGeom prst="rect">
              <a:avLst/>
            </a:prstGeom>
            <a:noFill/>
          </p:spPr>
          <p:txBody>
            <a:bodyPr wrap="none" rtlCol="0">
              <a:spAutoFit/>
            </a:bodyPr>
            <a:lstStyle/>
            <a:p>
              <a:r>
                <a:rPr lang="en-GB" sz="1400" dirty="0">
                  <a:solidFill>
                    <a:schemeClr val="bg1">
                      <a:lumMod val="75000"/>
                    </a:schemeClr>
                  </a:solidFill>
                </a:rPr>
                <a:t>Airborne insects: dust mites</a:t>
              </a:r>
              <a:endParaRPr lang="en-IE" sz="1400" dirty="0">
                <a:solidFill>
                  <a:schemeClr val="bg1">
                    <a:lumMod val="75000"/>
                  </a:schemeClr>
                </a:solidFill>
              </a:endParaRPr>
            </a:p>
          </p:txBody>
        </p:sp>
        <p:sp>
          <p:nvSpPr>
            <p:cNvPr id="10" name="TextBox 9">
              <a:extLst>
                <a:ext uri="{FF2B5EF4-FFF2-40B4-BE49-F238E27FC236}">
                  <a16:creationId xmlns:a16="http://schemas.microsoft.com/office/drawing/2014/main" id="{1DA46DC7-0F8F-A2F6-9740-32257091C88E}"/>
                </a:ext>
              </a:extLst>
            </p:cNvPr>
            <p:cNvSpPr txBox="1"/>
            <p:nvPr/>
          </p:nvSpPr>
          <p:spPr>
            <a:xfrm>
              <a:off x="1561633" y="1588889"/>
              <a:ext cx="782843" cy="307777"/>
            </a:xfrm>
            <a:prstGeom prst="rect">
              <a:avLst/>
            </a:prstGeom>
            <a:noFill/>
          </p:spPr>
          <p:txBody>
            <a:bodyPr wrap="none" rtlCol="0">
              <a:spAutoFit/>
            </a:bodyPr>
            <a:lstStyle/>
            <a:p>
              <a:r>
                <a:rPr lang="en-GB" sz="1400" dirty="0">
                  <a:solidFill>
                    <a:schemeClr val="tx1"/>
                  </a:solidFill>
                </a:rPr>
                <a:t>Drought</a:t>
              </a:r>
              <a:endParaRPr lang="en-IE" sz="1400" dirty="0"/>
            </a:p>
          </p:txBody>
        </p:sp>
        <p:sp>
          <p:nvSpPr>
            <p:cNvPr id="11" name="TextBox 10">
              <a:extLst>
                <a:ext uri="{FF2B5EF4-FFF2-40B4-BE49-F238E27FC236}">
                  <a16:creationId xmlns:a16="http://schemas.microsoft.com/office/drawing/2014/main" id="{620CE5ED-75A3-824D-35D1-C2DBA568D9BB}"/>
                </a:ext>
              </a:extLst>
            </p:cNvPr>
            <p:cNvSpPr txBox="1"/>
            <p:nvPr/>
          </p:nvSpPr>
          <p:spPr>
            <a:xfrm>
              <a:off x="7528447" y="1459340"/>
              <a:ext cx="3372783" cy="307777"/>
            </a:xfrm>
            <a:prstGeom prst="rect">
              <a:avLst/>
            </a:prstGeom>
            <a:noFill/>
          </p:spPr>
          <p:txBody>
            <a:bodyPr wrap="none" rtlCol="0">
              <a:spAutoFit/>
            </a:bodyPr>
            <a:lstStyle/>
            <a:p>
              <a:r>
                <a:rPr lang="en-GB" sz="1400" dirty="0">
                  <a:solidFill>
                    <a:schemeClr val="bg1">
                      <a:lumMod val="75000"/>
                    </a:schemeClr>
                  </a:solidFill>
                </a:rPr>
                <a:t>Airborne pathogens: viruses, bacteria, fungi</a:t>
              </a:r>
            </a:p>
          </p:txBody>
        </p:sp>
        <p:sp>
          <p:nvSpPr>
            <p:cNvPr id="14" name="TextBox 13">
              <a:extLst>
                <a:ext uri="{FF2B5EF4-FFF2-40B4-BE49-F238E27FC236}">
                  <a16:creationId xmlns:a16="http://schemas.microsoft.com/office/drawing/2014/main" id="{EB93BF5F-E082-BF1D-FA17-6EF022FFF33C}"/>
                </a:ext>
              </a:extLst>
            </p:cNvPr>
            <p:cNvSpPr txBox="1"/>
            <p:nvPr/>
          </p:nvSpPr>
          <p:spPr>
            <a:xfrm>
              <a:off x="1315335" y="2087175"/>
              <a:ext cx="982641" cy="307777"/>
            </a:xfrm>
            <a:prstGeom prst="rect">
              <a:avLst/>
            </a:prstGeom>
            <a:noFill/>
          </p:spPr>
          <p:txBody>
            <a:bodyPr wrap="none" rtlCol="0">
              <a:spAutoFit/>
            </a:bodyPr>
            <a:lstStyle/>
            <a:p>
              <a:r>
                <a:rPr lang="en-GB" sz="1400" dirty="0">
                  <a:solidFill>
                    <a:schemeClr val="tx1"/>
                  </a:solidFill>
                </a:rPr>
                <a:t>Heatwaves</a:t>
              </a:r>
              <a:endParaRPr lang="en-IE" sz="1400" dirty="0"/>
            </a:p>
          </p:txBody>
        </p:sp>
        <p:sp>
          <p:nvSpPr>
            <p:cNvPr id="15" name="TextBox 14">
              <a:extLst>
                <a:ext uri="{FF2B5EF4-FFF2-40B4-BE49-F238E27FC236}">
                  <a16:creationId xmlns:a16="http://schemas.microsoft.com/office/drawing/2014/main" id="{7164A7EC-09A4-F7C4-54E2-3A789BAA3A53}"/>
                </a:ext>
              </a:extLst>
            </p:cNvPr>
            <p:cNvSpPr txBox="1"/>
            <p:nvPr/>
          </p:nvSpPr>
          <p:spPr>
            <a:xfrm>
              <a:off x="1772460" y="2646702"/>
              <a:ext cx="528543" cy="307777"/>
            </a:xfrm>
            <a:prstGeom prst="rect">
              <a:avLst/>
            </a:prstGeom>
            <a:noFill/>
          </p:spPr>
          <p:txBody>
            <a:bodyPr wrap="none" rtlCol="0">
              <a:spAutoFit/>
            </a:bodyPr>
            <a:lstStyle/>
            <a:p>
              <a:r>
                <a:rPr lang="en-GB" sz="1400" dirty="0"/>
                <a:t>Fires</a:t>
              </a:r>
              <a:endParaRPr lang="en-IE" sz="1400" dirty="0"/>
            </a:p>
          </p:txBody>
        </p:sp>
        <p:sp>
          <p:nvSpPr>
            <p:cNvPr id="16" name="TextBox 15">
              <a:extLst>
                <a:ext uri="{FF2B5EF4-FFF2-40B4-BE49-F238E27FC236}">
                  <a16:creationId xmlns:a16="http://schemas.microsoft.com/office/drawing/2014/main" id="{05233299-55DE-4389-8977-B6F37FE44D1F}"/>
                </a:ext>
              </a:extLst>
            </p:cNvPr>
            <p:cNvSpPr txBox="1"/>
            <p:nvPr/>
          </p:nvSpPr>
          <p:spPr>
            <a:xfrm>
              <a:off x="1178195" y="3141848"/>
              <a:ext cx="1116203" cy="307777"/>
            </a:xfrm>
            <a:prstGeom prst="rect">
              <a:avLst/>
            </a:prstGeom>
            <a:noFill/>
          </p:spPr>
          <p:txBody>
            <a:bodyPr wrap="none" rtlCol="0">
              <a:spAutoFit/>
            </a:bodyPr>
            <a:lstStyle/>
            <a:p>
              <a:r>
                <a:rPr lang="en-GB" sz="1400" dirty="0">
                  <a:solidFill>
                    <a:schemeClr val="tx1"/>
                  </a:solidFill>
                </a:rPr>
                <a:t>Precipitation</a:t>
              </a:r>
              <a:endParaRPr lang="en-IE" sz="1400" dirty="0"/>
            </a:p>
          </p:txBody>
        </p:sp>
        <p:sp>
          <p:nvSpPr>
            <p:cNvPr id="17" name="TextBox 16">
              <a:extLst>
                <a:ext uri="{FF2B5EF4-FFF2-40B4-BE49-F238E27FC236}">
                  <a16:creationId xmlns:a16="http://schemas.microsoft.com/office/drawing/2014/main" id="{B781A88D-835F-B144-2747-5A9D158D4432}"/>
                </a:ext>
              </a:extLst>
            </p:cNvPr>
            <p:cNvSpPr txBox="1"/>
            <p:nvPr/>
          </p:nvSpPr>
          <p:spPr>
            <a:xfrm>
              <a:off x="1638642" y="3640732"/>
              <a:ext cx="662361" cy="307777"/>
            </a:xfrm>
            <a:prstGeom prst="rect">
              <a:avLst/>
            </a:prstGeom>
            <a:noFill/>
          </p:spPr>
          <p:txBody>
            <a:bodyPr wrap="none" rtlCol="0">
              <a:spAutoFit/>
            </a:bodyPr>
            <a:lstStyle/>
            <a:p>
              <a:r>
                <a:rPr lang="en-GB" sz="1400" dirty="0"/>
                <a:t>Floods</a:t>
              </a:r>
              <a:endParaRPr lang="en-IE" sz="1400" dirty="0"/>
            </a:p>
          </p:txBody>
        </p:sp>
        <p:sp>
          <p:nvSpPr>
            <p:cNvPr id="18" name="TextBox 17">
              <a:extLst>
                <a:ext uri="{FF2B5EF4-FFF2-40B4-BE49-F238E27FC236}">
                  <a16:creationId xmlns:a16="http://schemas.microsoft.com/office/drawing/2014/main" id="{53DCDC5C-02FA-59A5-7C0A-4CFA9AA85D5E}"/>
                </a:ext>
              </a:extLst>
            </p:cNvPr>
            <p:cNvSpPr txBox="1"/>
            <p:nvPr/>
          </p:nvSpPr>
          <p:spPr>
            <a:xfrm>
              <a:off x="1605107" y="4132195"/>
              <a:ext cx="695896" cy="307777"/>
            </a:xfrm>
            <a:prstGeom prst="rect">
              <a:avLst/>
            </a:prstGeom>
            <a:noFill/>
          </p:spPr>
          <p:txBody>
            <a:bodyPr wrap="none" rtlCol="0">
              <a:spAutoFit/>
            </a:bodyPr>
            <a:lstStyle/>
            <a:p>
              <a:r>
                <a:rPr lang="en-GB" sz="1400" dirty="0">
                  <a:solidFill>
                    <a:schemeClr val="bg1">
                      <a:lumMod val="75000"/>
                    </a:schemeClr>
                  </a:solidFill>
                </a:rPr>
                <a:t>Storms</a:t>
              </a:r>
              <a:endParaRPr lang="en-IE" sz="1400" dirty="0">
                <a:solidFill>
                  <a:schemeClr val="bg1">
                    <a:lumMod val="75000"/>
                  </a:schemeClr>
                </a:solidFill>
              </a:endParaRPr>
            </a:p>
          </p:txBody>
        </p:sp>
        <p:sp>
          <p:nvSpPr>
            <p:cNvPr id="19" name="TextBox 18">
              <a:extLst>
                <a:ext uri="{FF2B5EF4-FFF2-40B4-BE49-F238E27FC236}">
                  <a16:creationId xmlns:a16="http://schemas.microsoft.com/office/drawing/2014/main" id="{DA7F77CF-D74D-42B0-C203-1E09711C70FF}"/>
                </a:ext>
              </a:extLst>
            </p:cNvPr>
            <p:cNvSpPr txBox="1"/>
            <p:nvPr/>
          </p:nvSpPr>
          <p:spPr>
            <a:xfrm>
              <a:off x="1220604" y="4635641"/>
              <a:ext cx="1129412" cy="307777"/>
            </a:xfrm>
            <a:prstGeom prst="rect">
              <a:avLst/>
            </a:prstGeom>
            <a:noFill/>
          </p:spPr>
          <p:txBody>
            <a:bodyPr wrap="none" rtlCol="0">
              <a:spAutoFit/>
            </a:bodyPr>
            <a:lstStyle/>
            <a:p>
              <a:r>
                <a:rPr lang="en-GB" sz="1400" dirty="0">
                  <a:solidFill>
                    <a:schemeClr val="bg1">
                      <a:lumMod val="75000"/>
                    </a:schemeClr>
                  </a:solidFill>
                </a:rPr>
                <a:t>Sea level rise</a:t>
              </a:r>
              <a:endParaRPr lang="en-IE" sz="1400" dirty="0">
                <a:solidFill>
                  <a:schemeClr val="bg1">
                    <a:lumMod val="75000"/>
                  </a:schemeClr>
                </a:solidFill>
              </a:endParaRPr>
            </a:p>
          </p:txBody>
        </p:sp>
        <p:sp>
          <p:nvSpPr>
            <p:cNvPr id="20" name="TextBox 19">
              <a:extLst>
                <a:ext uri="{FF2B5EF4-FFF2-40B4-BE49-F238E27FC236}">
                  <a16:creationId xmlns:a16="http://schemas.microsoft.com/office/drawing/2014/main" id="{9C8A5323-2E2C-9D10-02FF-F9CFF9D2C38E}"/>
                </a:ext>
              </a:extLst>
            </p:cNvPr>
            <p:cNvSpPr txBox="1"/>
            <p:nvPr/>
          </p:nvSpPr>
          <p:spPr>
            <a:xfrm>
              <a:off x="561000" y="5184000"/>
              <a:ext cx="1789016" cy="307777"/>
            </a:xfrm>
            <a:prstGeom prst="rect">
              <a:avLst/>
            </a:prstGeom>
            <a:noFill/>
          </p:spPr>
          <p:txBody>
            <a:bodyPr wrap="none" rtlCol="0">
              <a:spAutoFit/>
            </a:bodyPr>
            <a:lstStyle/>
            <a:p>
              <a:r>
                <a:rPr lang="en-GB" sz="1400" dirty="0">
                  <a:solidFill>
                    <a:schemeClr val="bg1">
                      <a:lumMod val="75000"/>
                    </a:schemeClr>
                  </a:solidFill>
                </a:rPr>
                <a:t>Ocean climate change</a:t>
              </a:r>
              <a:endParaRPr lang="en-IE" sz="1400" dirty="0">
                <a:solidFill>
                  <a:schemeClr val="bg1">
                    <a:lumMod val="75000"/>
                  </a:schemeClr>
                </a:solidFill>
              </a:endParaRPr>
            </a:p>
          </p:txBody>
        </p:sp>
        <p:sp>
          <p:nvSpPr>
            <p:cNvPr id="21" name="TextBox 20">
              <a:extLst>
                <a:ext uri="{FF2B5EF4-FFF2-40B4-BE49-F238E27FC236}">
                  <a16:creationId xmlns:a16="http://schemas.microsoft.com/office/drawing/2014/main" id="{8E40096C-252A-EF16-8770-7EFC9636152A}"/>
                </a:ext>
              </a:extLst>
            </p:cNvPr>
            <p:cNvSpPr txBox="1"/>
            <p:nvPr/>
          </p:nvSpPr>
          <p:spPr>
            <a:xfrm>
              <a:off x="315004" y="5687446"/>
              <a:ext cx="2089483" cy="307777"/>
            </a:xfrm>
            <a:prstGeom prst="rect">
              <a:avLst/>
            </a:prstGeom>
            <a:noFill/>
          </p:spPr>
          <p:txBody>
            <a:bodyPr wrap="none" rtlCol="0">
              <a:spAutoFit/>
            </a:bodyPr>
            <a:lstStyle/>
            <a:p>
              <a:r>
                <a:rPr lang="en-GB" sz="1400" dirty="0"/>
                <a:t>Natural land cover change</a:t>
              </a:r>
              <a:endParaRPr lang="en-IE" sz="1400" dirty="0"/>
            </a:p>
          </p:txBody>
        </p:sp>
        <p:sp>
          <p:nvSpPr>
            <p:cNvPr id="22" name="TextBox 21">
              <a:extLst>
                <a:ext uri="{FF2B5EF4-FFF2-40B4-BE49-F238E27FC236}">
                  <a16:creationId xmlns:a16="http://schemas.microsoft.com/office/drawing/2014/main" id="{E1BAC60B-A497-610B-A655-E7DA282FD3BF}"/>
                </a:ext>
              </a:extLst>
            </p:cNvPr>
            <p:cNvSpPr txBox="1"/>
            <p:nvPr/>
          </p:nvSpPr>
          <p:spPr>
            <a:xfrm>
              <a:off x="7528447" y="1838621"/>
              <a:ext cx="1893467" cy="307777"/>
            </a:xfrm>
            <a:prstGeom prst="rect">
              <a:avLst/>
            </a:prstGeom>
            <a:noFill/>
          </p:spPr>
          <p:txBody>
            <a:bodyPr wrap="none" rtlCol="0">
              <a:spAutoFit/>
            </a:bodyPr>
            <a:lstStyle/>
            <a:p>
              <a:r>
                <a:rPr lang="en-GB" sz="1400" dirty="0">
                  <a:solidFill>
                    <a:schemeClr val="bg1">
                      <a:lumMod val="75000"/>
                    </a:schemeClr>
                  </a:solidFill>
                </a:rPr>
                <a:t>Animal hair/fur/dander</a:t>
              </a:r>
              <a:endParaRPr lang="en-IE" sz="1400" dirty="0">
                <a:solidFill>
                  <a:schemeClr val="bg1">
                    <a:lumMod val="75000"/>
                  </a:schemeClr>
                </a:solidFill>
              </a:endParaRPr>
            </a:p>
          </p:txBody>
        </p:sp>
        <p:sp>
          <p:nvSpPr>
            <p:cNvPr id="23" name="TextBox 22">
              <a:extLst>
                <a:ext uri="{FF2B5EF4-FFF2-40B4-BE49-F238E27FC236}">
                  <a16:creationId xmlns:a16="http://schemas.microsoft.com/office/drawing/2014/main" id="{947EFF7D-D6BD-B452-FED6-A0825B5E1848}"/>
                </a:ext>
              </a:extLst>
            </p:cNvPr>
            <p:cNvSpPr txBox="1"/>
            <p:nvPr/>
          </p:nvSpPr>
          <p:spPr>
            <a:xfrm>
              <a:off x="7528447" y="2637806"/>
              <a:ext cx="4273157" cy="307777"/>
            </a:xfrm>
            <a:prstGeom prst="rect">
              <a:avLst/>
            </a:prstGeom>
            <a:noFill/>
          </p:spPr>
          <p:txBody>
            <a:bodyPr wrap="none" rtlCol="0">
              <a:spAutoFit/>
            </a:bodyPr>
            <a:lstStyle/>
            <a:p>
              <a:r>
                <a:rPr lang="en-GB" sz="1400" dirty="0"/>
                <a:t>Contact: allergens, pathogens, food, chemicals, irritants</a:t>
              </a:r>
              <a:endParaRPr lang="en-IE" sz="1400" dirty="0"/>
            </a:p>
          </p:txBody>
        </p:sp>
        <p:sp>
          <p:nvSpPr>
            <p:cNvPr id="24" name="TextBox 23">
              <a:extLst>
                <a:ext uri="{FF2B5EF4-FFF2-40B4-BE49-F238E27FC236}">
                  <a16:creationId xmlns:a16="http://schemas.microsoft.com/office/drawing/2014/main" id="{EA98F867-8E0C-4BE5-304E-C6C3DEE44ADB}"/>
                </a:ext>
              </a:extLst>
            </p:cNvPr>
            <p:cNvSpPr txBox="1"/>
            <p:nvPr/>
          </p:nvSpPr>
          <p:spPr>
            <a:xfrm>
              <a:off x="7524943" y="3046238"/>
              <a:ext cx="3647537" cy="307777"/>
            </a:xfrm>
            <a:prstGeom prst="rect">
              <a:avLst/>
            </a:prstGeom>
            <a:noFill/>
          </p:spPr>
          <p:txBody>
            <a:bodyPr wrap="none" rtlCol="0">
              <a:spAutoFit/>
            </a:bodyPr>
            <a:lstStyle/>
            <a:p>
              <a:r>
                <a:rPr lang="en-GB" sz="1400" dirty="0">
                  <a:solidFill>
                    <a:schemeClr val="bg1">
                      <a:lumMod val="75000"/>
                    </a:schemeClr>
                  </a:solidFill>
                </a:rPr>
                <a:t>Contact insects: venom, larvae, mites, parasites</a:t>
              </a:r>
              <a:endParaRPr lang="en-IE" sz="1400" dirty="0">
                <a:solidFill>
                  <a:schemeClr val="bg1">
                    <a:lumMod val="75000"/>
                  </a:schemeClr>
                </a:solidFill>
              </a:endParaRPr>
            </a:p>
          </p:txBody>
        </p:sp>
        <p:sp>
          <p:nvSpPr>
            <p:cNvPr id="25" name="TextBox 24">
              <a:extLst>
                <a:ext uri="{FF2B5EF4-FFF2-40B4-BE49-F238E27FC236}">
                  <a16:creationId xmlns:a16="http://schemas.microsoft.com/office/drawing/2014/main" id="{2BEC4337-7DFE-299C-D2D9-975116A05F19}"/>
                </a:ext>
              </a:extLst>
            </p:cNvPr>
            <p:cNvSpPr txBox="1"/>
            <p:nvPr/>
          </p:nvSpPr>
          <p:spPr>
            <a:xfrm>
              <a:off x="7524943" y="3438682"/>
              <a:ext cx="1734770" cy="307777"/>
            </a:xfrm>
            <a:prstGeom prst="rect">
              <a:avLst/>
            </a:prstGeom>
            <a:noFill/>
          </p:spPr>
          <p:txBody>
            <a:bodyPr wrap="none" rtlCol="0">
              <a:spAutoFit/>
            </a:bodyPr>
            <a:lstStyle/>
            <a:p>
              <a:r>
                <a:rPr lang="en-GB" sz="1400" dirty="0"/>
                <a:t>Gaseous air pollution</a:t>
              </a:r>
              <a:endParaRPr lang="en-IE" sz="1400" dirty="0"/>
            </a:p>
          </p:txBody>
        </p:sp>
        <p:sp>
          <p:nvSpPr>
            <p:cNvPr id="26" name="TextBox 25">
              <a:extLst>
                <a:ext uri="{FF2B5EF4-FFF2-40B4-BE49-F238E27FC236}">
                  <a16:creationId xmlns:a16="http://schemas.microsoft.com/office/drawing/2014/main" id="{4596FCD1-83AC-B784-DBF9-7DA75D0B2831}"/>
                </a:ext>
              </a:extLst>
            </p:cNvPr>
            <p:cNvSpPr txBox="1"/>
            <p:nvPr/>
          </p:nvSpPr>
          <p:spPr>
            <a:xfrm>
              <a:off x="7524943" y="4621918"/>
              <a:ext cx="4599272" cy="307777"/>
            </a:xfrm>
            <a:prstGeom prst="rect">
              <a:avLst/>
            </a:prstGeom>
            <a:noFill/>
          </p:spPr>
          <p:txBody>
            <a:bodyPr wrap="none" rtlCol="0">
              <a:spAutoFit/>
            </a:bodyPr>
            <a:lstStyle/>
            <a:p>
              <a:r>
                <a:rPr lang="en-GB" sz="1400" dirty="0">
                  <a:solidFill>
                    <a:schemeClr val="bg1">
                      <a:lumMod val="75000"/>
                    </a:schemeClr>
                  </a:solidFill>
                </a:rPr>
                <a:t>Human physiology: genetic predisposition, hormonal change</a:t>
              </a:r>
              <a:endParaRPr lang="en-IE" sz="1400" dirty="0">
                <a:solidFill>
                  <a:schemeClr val="bg1">
                    <a:lumMod val="75000"/>
                  </a:schemeClr>
                </a:solidFill>
              </a:endParaRPr>
            </a:p>
          </p:txBody>
        </p:sp>
        <p:sp>
          <p:nvSpPr>
            <p:cNvPr id="27" name="TextBox 26">
              <a:extLst>
                <a:ext uri="{FF2B5EF4-FFF2-40B4-BE49-F238E27FC236}">
                  <a16:creationId xmlns:a16="http://schemas.microsoft.com/office/drawing/2014/main" id="{1E72C43C-BC3F-5BE2-C7E7-1364026F88FB}"/>
                </a:ext>
              </a:extLst>
            </p:cNvPr>
            <p:cNvSpPr txBox="1"/>
            <p:nvPr/>
          </p:nvSpPr>
          <p:spPr>
            <a:xfrm>
              <a:off x="7524943" y="3811450"/>
              <a:ext cx="1460143" cy="307777"/>
            </a:xfrm>
            <a:prstGeom prst="rect">
              <a:avLst/>
            </a:prstGeom>
            <a:noFill/>
          </p:spPr>
          <p:txBody>
            <a:bodyPr wrap="none" rtlCol="0">
              <a:spAutoFit/>
            </a:bodyPr>
            <a:lstStyle/>
            <a:p>
              <a:r>
                <a:rPr lang="en-GB" sz="1400" dirty="0">
                  <a:solidFill>
                    <a:schemeClr val="bg1">
                      <a:lumMod val="75000"/>
                    </a:schemeClr>
                  </a:solidFill>
                </a:rPr>
                <a:t>Human migration</a:t>
              </a:r>
              <a:endParaRPr lang="en-IE" sz="1400" dirty="0">
                <a:solidFill>
                  <a:schemeClr val="bg1">
                    <a:lumMod val="75000"/>
                  </a:schemeClr>
                </a:solidFill>
              </a:endParaRPr>
            </a:p>
          </p:txBody>
        </p:sp>
        <p:sp>
          <p:nvSpPr>
            <p:cNvPr id="29" name="TextBox 28">
              <a:extLst>
                <a:ext uri="{FF2B5EF4-FFF2-40B4-BE49-F238E27FC236}">
                  <a16:creationId xmlns:a16="http://schemas.microsoft.com/office/drawing/2014/main" id="{59A9C007-573C-98ED-1486-A232F64FE7DB}"/>
                </a:ext>
              </a:extLst>
            </p:cNvPr>
            <p:cNvSpPr txBox="1"/>
            <p:nvPr/>
          </p:nvSpPr>
          <p:spPr>
            <a:xfrm>
              <a:off x="7524943" y="5831226"/>
              <a:ext cx="4481400" cy="307777"/>
            </a:xfrm>
            <a:prstGeom prst="rect">
              <a:avLst/>
            </a:prstGeom>
            <a:noFill/>
          </p:spPr>
          <p:txBody>
            <a:bodyPr wrap="square" rtlCol="0">
              <a:spAutoFit/>
            </a:bodyPr>
            <a:lstStyle/>
            <a:p>
              <a:r>
                <a:rPr lang="en-GB" sz="1400" dirty="0">
                  <a:solidFill>
                    <a:schemeClr val="bg1">
                      <a:lumMod val="75000"/>
                    </a:schemeClr>
                  </a:solidFill>
                </a:rPr>
                <a:t>Psychological effects: stress, </a:t>
              </a:r>
              <a:r>
                <a:rPr lang="en-GB" sz="1400" dirty="0" err="1">
                  <a:solidFill>
                    <a:schemeClr val="bg1">
                      <a:lumMod val="75000"/>
                    </a:schemeClr>
                  </a:solidFill>
                </a:rPr>
                <a:t>psychodermal</a:t>
              </a:r>
              <a:r>
                <a:rPr lang="en-GB" sz="1400" dirty="0">
                  <a:solidFill>
                    <a:schemeClr val="bg1">
                      <a:lumMod val="75000"/>
                    </a:schemeClr>
                  </a:solidFill>
                </a:rPr>
                <a:t> factors</a:t>
              </a:r>
              <a:endParaRPr lang="en-IE" sz="1400" dirty="0">
                <a:solidFill>
                  <a:schemeClr val="bg1">
                    <a:lumMod val="75000"/>
                  </a:schemeClr>
                </a:solidFill>
              </a:endParaRPr>
            </a:p>
          </p:txBody>
        </p:sp>
        <p:sp>
          <p:nvSpPr>
            <p:cNvPr id="32" name="TextBox 31">
              <a:extLst>
                <a:ext uri="{FF2B5EF4-FFF2-40B4-BE49-F238E27FC236}">
                  <a16:creationId xmlns:a16="http://schemas.microsoft.com/office/drawing/2014/main" id="{7C2DAFAD-7BB8-D564-7E76-80C9524B27D9}"/>
                </a:ext>
              </a:extLst>
            </p:cNvPr>
            <p:cNvSpPr txBox="1"/>
            <p:nvPr/>
          </p:nvSpPr>
          <p:spPr>
            <a:xfrm>
              <a:off x="7524943" y="4190821"/>
              <a:ext cx="3647536" cy="307777"/>
            </a:xfrm>
            <a:prstGeom prst="rect">
              <a:avLst/>
            </a:prstGeom>
            <a:noFill/>
          </p:spPr>
          <p:txBody>
            <a:bodyPr wrap="square" rtlCol="0">
              <a:spAutoFit/>
            </a:bodyPr>
            <a:lstStyle/>
            <a:p>
              <a:r>
                <a:rPr lang="en-GB" sz="1400" dirty="0"/>
                <a:t>Human physical environment: sun, heat, cold</a:t>
              </a:r>
              <a:endParaRPr lang="en-IE" sz="1400" dirty="0"/>
            </a:p>
          </p:txBody>
        </p:sp>
        <p:sp>
          <p:nvSpPr>
            <p:cNvPr id="33" name="TextBox 32">
              <a:extLst>
                <a:ext uri="{FF2B5EF4-FFF2-40B4-BE49-F238E27FC236}">
                  <a16:creationId xmlns:a16="http://schemas.microsoft.com/office/drawing/2014/main" id="{4C674243-DDAE-6A2E-19FE-E3F14A727356}"/>
                </a:ext>
              </a:extLst>
            </p:cNvPr>
            <p:cNvSpPr txBox="1"/>
            <p:nvPr/>
          </p:nvSpPr>
          <p:spPr>
            <a:xfrm>
              <a:off x="7524943" y="5422794"/>
              <a:ext cx="4481401" cy="307777"/>
            </a:xfrm>
            <a:prstGeom prst="rect">
              <a:avLst/>
            </a:prstGeom>
            <a:noFill/>
          </p:spPr>
          <p:txBody>
            <a:bodyPr wrap="square" rtlCol="0">
              <a:spAutoFit/>
            </a:bodyPr>
            <a:lstStyle/>
            <a:p>
              <a:r>
                <a:rPr lang="en-GB" sz="1400" dirty="0">
                  <a:solidFill>
                    <a:schemeClr val="bg1">
                      <a:lumMod val="75000"/>
                    </a:schemeClr>
                  </a:solidFill>
                </a:rPr>
                <a:t>Non-biological airborne particles: sand, dust, smoke, PM</a:t>
              </a:r>
              <a:r>
                <a:rPr lang="en-GB" sz="1400" baseline="-25000" dirty="0">
                  <a:solidFill>
                    <a:schemeClr val="bg1">
                      <a:lumMod val="75000"/>
                    </a:schemeClr>
                  </a:solidFill>
                </a:rPr>
                <a:t>2.5</a:t>
              </a:r>
              <a:endParaRPr lang="en-IE" sz="1400" baseline="-25000" dirty="0">
                <a:solidFill>
                  <a:schemeClr val="bg1">
                    <a:lumMod val="75000"/>
                  </a:schemeClr>
                </a:solidFill>
              </a:endParaRPr>
            </a:p>
          </p:txBody>
        </p:sp>
        <p:sp>
          <p:nvSpPr>
            <p:cNvPr id="34" name="TextBox 33">
              <a:extLst>
                <a:ext uri="{FF2B5EF4-FFF2-40B4-BE49-F238E27FC236}">
                  <a16:creationId xmlns:a16="http://schemas.microsoft.com/office/drawing/2014/main" id="{38EFD3A3-20E3-BF75-AB26-1FA50BC1F625}"/>
                </a:ext>
              </a:extLst>
            </p:cNvPr>
            <p:cNvSpPr txBox="1"/>
            <p:nvPr/>
          </p:nvSpPr>
          <p:spPr>
            <a:xfrm>
              <a:off x="7524943" y="5030350"/>
              <a:ext cx="3101742" cy="307777"/>
            </a:xfrm>
            <a:prstGeom prst="rect">
              <a:avLst/>
            </a:prstGeom>
            <a:noFill/>
          </p:spPr>
          <p:txBody>
            <a:bodyPr wrap="square" rtlCol="0">
              <a:spAutoFit/>
            </a:bodyPr>
            <a:lstStyle/>
            <a:p>
              <a:r>
                <a:rPr lang="en-GB" sz="1400" dirty="0">
                  <a:solidFill>
                    <a:schemeClr val="bg1">
                      <a:lumMod val="75000"/>
                    </a:schemeClr>
                  </a:solidFill>
                </a:rPr>
                <a:t>Lifestyle: exercise, diet, smoking</a:t>
              </a:r>
              <a:endParaRPr lang="en-IE" sz="1400" dirty="0">
                <a:solidFill>
                  <a:schemeClr val="bg1">
                    <a:lumMod val="75000"/>
                  </a:schemeClr>
                </a:solidFill>
              </a:endParaRPr>
            </a:p>
          </p:txBody>
        </p:sp>
        <p:cxnSp>
          <p:nvCxnSpPr>
            <p:cNvPr id="58" name="Straight Arrow Connector 57">
              <a:extLst>
                <a:ext uri="{FF2B5EF4-FFF2-40B4-BE49-F238E27FC236}">
                  <a16:creationId xmlns:a16="http://schemas.microsoft.com/office/drawing/2014/main" id="{31623420-19D2-5BA8-7CCB-1273D69A1209}"/>
                </a:ext>
              </a:extLst>
            </p:cNvPr>
            <p:cNvCxnSpPr>
              <a:cxnSpLocks/>
              <a:stCxn id="7" idx="3"/>
              <a:endCxn id="32" idx="1"/>
            </p:cNvCxnSpPr>
            <p:nvPr/>
          </p:nvCxnSpPr>
          <p:spPr>
            <a:xfrm>
              <a:off x="2404487" y="1244493"/>
              <a:ext cx="5120456" cy="3100217"/>
            </a:xfrm>
            <a:prstGeom prst="straightConnector1">
              <a:avLst/>
            </a:prstGeom>
            <a:ln w="25400">
              <a:solidFill>
                <a:srgbClr val="00B05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64" name="TextBox 63">
              <a:extLst>
                <a:ext uri="{FF2B5EF4-FFF2-40B4-BE49-F238E27FC236}">
                  <a16:creationId xmlns:a16="http://schemas.microsoft.com/office/drawing/2014/main" id="{5CB7F963-32CC-303C-5005-163259C37B1F}"/>
                </a:ext>
              </a:extLst>
            </p:cNvPr>
            <p:cNvSpPr txBox="1"/>
            <p:nvPr/>
          </p:nvSpPr>
          <p:spPr>
            <a:xfrm>
              <a:off x="7528447" y="2220596"/>
              <a:ext cx="3647538" cy="307777"/>
            </a:xfrm>
            <a:prstGeom prst="rect">
              <a:avLst/>
            </a:prstGeom>
            <a:noFill/>
          </p:spPr>
          <p:txBody>
            <a:bodyPr wrap="square" rtlCol="0">
              <a:spAutoFit/>
            </a:bodyPr>
            <a:lstStyle/>
            <a:p>
              <a:r>
                <a:rPr lang="en-GB" sz="1400" dirty="0">
                  <a:solidFill>
                    <a:schemeClr val="bg1">
                      <a:lumMod val="75000"/>
                    </a:schemeClr>
                  </a:solidFill>
                </a:rPr>
                <a:t>Biological airborne particles: pollen, spores</a:t>
              </a:r>
              <a:endParaRPr lang="en-IE" sz="1400" baseline="-25000" dirty="0">
                <a:solidFill>
                  <a:schemeClr val="bg1">
                    <a:lumMod val="75000"/>
                  </a:schemeClr>
                </a:solidFill>
              </a:endParaRPr>
            </a:p>
          </p:txBody>
        </p:sp>
        <p:cxnSp>
          <p:nvCxnSpPr>
            <p:cNvPr id="91" name="Straight Arrow Connector 90">
              <a:extLst>
                <a:ext uri="{FF2B5EF4-FFF2-40B4-BE49-F238E27FC236}">
                  <a16:creationId xmlns:a16="http://schemas.microsoft.com/office/drawing/2014/main" id="{53EA2139-09CA-D363-5D86-1EF55F32E987}"/>
                </a:ext>
              </a:extLst>
            </p:cNvPr>
            <p:cNvCxnSpPr>
              <a:cxnSpLocks/>
              <a:stCxn id="10" idx="3"/>
              <a:endCxn id="23" idx="1"/>
            </p:cNvCxnSpPr>
            <p:nvPr/>
          </p:nvCxnSpPr>
          <p:spPr>
            <a:xfrm>
              <a:off x="2344476" y="1742778"/>
              <a:ext cx="5183971" cy="1048917"/>
            </a:xfrm>
            <a:prstGeom prst="straightConnector1">
              <a:avLst/>
            </a:prstGeom>
            <a:ln w="25400">
              <a:solidFill>
                <a:srgbClr val="FF0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39" name="Straight Arrow Connector 38">
              <a:extLst>
                <a:ext uri="{FF2B5EF4-FFF2-40B4-BE49-F238E27FC236}">
                  <a16:creationId xmlns:a16="http://schemas.microsoft.com/office/drawing/2014/main" id="{DB92160D-9962-2AEC-B928-0D0EC54B95AA}"/>
                </a:ext>
              </a:extLst>
            </p:cNvPr>
            <p:cNvCxnSpPr>
              <a:cxnSpLocks/>
              <a:stCxn id="14" idx="3"/>
              <a:endCxn id="32" idx="1"/>
            </p:cNvCxnSpPr>
            <p:nvPr/>
          </p:nvCxnSpPr>
          <p:spPr>
            <a:xfrm>
              <a:off x="2297976" y="2241064"/>
              <a:ext cx="5226967" cy="2103646"/>
            </a:xfrm>
            <a:prstGeom prst="straightConnector1">
              <a:avLst/>
            </a:prstGeom>
            <a:ln w="25400">
              <a:solidFill>
                <a:srgbClr val="0070C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48" name="Straight Arrow Connector 47">
              <a:extLst>
                <a:ext uri="{FF2B5EF4-FFF2-40B4-BE49-F238E27FC236}">
                  <a16:creationId xmlns:a16="http://schemas.microsoft.com/office/drawing/2014/main" id="{0DF4B4D0-2B1D-15B6-527B-727DAE5F848D}"/>
                </a:ext>
              </a:extLst>
            </p:cNvPr>
            <p:cNvCxnSpPr>
              <a:cxnSpLocks/>
              <a:stCxn id="16" idx="3"/>
              <a:endCxn id="23" idx="1"/>
            </p:cNvCxnSpPr>
            <p:nvPr/>
          </p:nvCxnSpPr>
          <p:spPr>
            <a:xfrm flipV="1">
              <a:off x="2294398" y="2791695"/>
              <a:ext cx="5234049" cy="504042"/>
            </a:xfrm>
            <a:prstGeom prst="straightConnector1">
              <a:avLst/>
            </a:prstGeom>
            <a:ln w="25400">
              <a:solidFill>
                <a:schemeClr val="accent6">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51" name="Straight Arrow Connector 50">
              <a:extLst>
                <a:ext uri="{FF2B5EF4-FFF2-40B4-BE49-F238E27FC236}">
                  <a16:creationId xmlns:a16="http://schemas.microsoft.com/office/drawing/2014/main" id="{2CFBDF93-BD7B-10D8-DA4C-FF263793F781}"/>
                </a:ext>
              </a:extLst>
            </p:cNvPr>
            <p:cNvCxnSpPr>
              <a:cxnSpLocks/>
              <a:stCxn id="17" idx="3"/>
              <a:endCxn id="23" idx="1"/>
            </p:cNvCxnSpPr>
            <p:nvPr/>
          </p:nvCxnSpPr>
          <p:spPr>
            <a:xfrm flipV="1">
              <a:off x="2301003" y="2791695"/>
              <a:ext cx="5227444" cy="1002926"/>
            </a:xfrm>
            <a:prstGeom prst="straightConnector1">
              <a:avLst/>
            </a:prstGeom>
            <a:ln w="25400">
              <a:solidFill>
                <a:schemeClr val="accent2">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76" name="Straight Arrow Connector 75">
              <a:extLst>
                <a:ext uri="{FF2B5EF4-FFF2-40B4-BE49-F238E27FC236}">
                  <a16:creationId xmlns:a16="http://schemas.microsoft.com/office/drawing/2014/main" id="{01948EB9-AB36-D837-FE73-253A74D78A40}"/>
                </a:ext>
              </a:extLst>
            </p:cNvPr>
            <p:cNvCxnSpPr>
              <a:cxnSpLocks/>
              <a:stCxn id="21" idx="3"/>
              <a:endCxn id="32" idx="1"/>
            </p:cNvCxnSpPr>
            <p:nvPr/>
          </p:nvCxnSpPr>
          <p:spPr>
            <a:xfrm flipV="1">
              <a:off x="2404487" y="4344710"/>
              <a:ext cx="5120456" cy="1496625"/>
            </a:xfrm>
            <a:prstGeom prst="straightConnector1">
              <a:avLst/>
            </a:prstGeom>
            <a:ln w="25400">
              <a:solidFill>
                <a:srgbClr val="E686CD"/>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36" name="Flowchart: Connector 35">
              <a:extLst>
                <a:ext uri="{FF2B5EF4-FFF2-40B4-BE49-F238E27FC236}">
                  <a16:creationId xmlns:a16="http://schemas.microsoft.com/office/drawing/2014/main" id="{41D08753-7E96-1D35-6809-13F2730E11A1}"/>
                </a:ext>
              </a:extLst>
            </p:cNvPr>
            <p:cNvSpPr/>
            <p:nvPr/>
          </p:nvSpPr>
          <p:spPr>
            <a:xfrm>
              <a:off x="7469075" y="4285776"/>
              <a:ext cx="113314"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37" name="TextBox 36">
              <a:extLst>
                <a:ext uri="{FF2B5EF4-FFF2-40B4-BE49-F238E27FC236}">
                  <a16:creationId xmlns:a16="http://schemas.microsoft.com/office/drawing/2014/main" id="{5800F9CD-767A-5EEE-8010-5637FAE1B78E}"/>
                </a:ext>
              </a:extLst>
            </p:cNvPr>
            <p:cNvSpPr txBox="1"/>
            <p:nvPr/>
          </p:nvSpPr>
          <p:spPr>
            <a:xfrm>
              <a:off x="315004" y="6138759"/>
              <a:ext cx="5304144" cy="276999"/>
            </a:xfrm>
            <a:prstGeom prst="rect">
              <a:avLst/>
            </a:prstGeom>
            <a:noFill/>
          </p:spPr>
          <p:txBody>
            <a:bodyPr wrap="none" rtlCol="0">
              <a:spAutoFit/>
            </a:bodyPr>
            <a:lstStyle/>
            <a:p>
              <a:r>
                <a:rPr lang="en-GB" sz="1200" dirty="0"/>
                <a:t>*Items in grey are not climate-related hazards/causes/triggers for this disease type</a:t>
              </a:r>
              <a:endParaRPr lang="en-IE" sz="1200" dirty="0"/>
            </a:p>
          </p:txBody>
        </p:sp>
        <p:sp>
          <p:nvSpPr>
            <p:cNvPr id="41" name="Flowchart: Connector 40">
              <a:extLst>
                <a:ext uri="{FF2B5EF4-FFF2-40B4-BE49-F238E27FC236}">
                  <a16:creationId xmlns:a16="http://schemas.microsoft.com/office/drawing/2014/main" id="{940CA504-9530-FF9A-6D45-8CE9469080B9}"/>
                </a:ext>
              </a:extLst>
            </p:cNvPr>
            <p:cNvSpPr/>
            <p:nvPr/>
          </p:nvSpPr>
          <p:spPr>
            <a:xfrm>
              <a:off x="7473429" y="2722588"/>
              <a:ext cx="113314"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cxnSp>
          <p:nvCxnSpPr>
            <p:cNvPr id="2" name="Straight Arrow Connector 1">
              <a:extLst>
                <a:ext uri="{FF2B5EF4-FFF2-40B4-BE49-F238E27FC236}">
                  <a16:creationId xmlns:a16="http://schemas.microsoft.com/office/drawing/2014/main" id="{B26B05A4-732C-D7BE-B96C-E2F0F5DF7FEC}"/>
                </a:ext>
              </a:extLst>
            </p:cNvPr>
            <p:cNvCxnSpPr>
              <a:cxnSpLocks/>
            </p:cNvCxnSpPr>
            <p:nvPr/>
          </p:nvCxnSpPr>
          <p:spPr>
            <a:xfrm>
              <a:off x="2301003" y="2800591"/>
              <a:ext cx="5223940" cy="791980"/>
            </a:xfrm>
            <a:prstGeom prst="straightConnector1">
              <a:avLst/>
            </a:prstGeom>
            <a:ln w="25400">
              <a:solidFill>
                <a:srgbClr val="FFC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grpSp>
    </p:spTree>
    <p:extLst>
      <p:ext uri="{BB962C8B-B14F-4D97-AF65-F5344CB8AC3E}">
        <p14:creationId xmlns:p14="http://schemas.microsoft.com/office/powerpoint/2010/main" val="28163280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522514" y="118174"/>
            <a:ext cx="10903132" cy="889270"/>
          </a:xfrm>
        </p:spPr>
        <p:txBody>
          <a:bodyPr>
            <a:normAutofit/>
          </a:bodyPr>
          <a:lstStyle/>
          <a:p>
            <a:pPr algn="ctr"/>
            <a:r>
              <a:rPr lang="en-IE" sz="2800" dirty="0">
                <a:solidFill>
                  <a:schemeClr val="tx1"/>
                </a:solidFill>
                <a:cs typeface="Arial" panose="020B0604020202020204" pitchFamily="34" charset="0"/>
              </a:rPr>
              <a:t>5. Current state of knowledge on effects of </a:t>
            </a:r>
            <a:r>
              <a:rPr lang="en-GB" sz="2800" dirty="0">
                <a:solidFill>
                  <a:schemeClr val="tx1"/>
                </a:solidFill>
                <a:cs typeface="Arial" panose="020B0604020202020204" pitchFamily="34" charset="0"/>
              </a:rPr>
              <a:t>climate change</a:t>
            </a:r>
            <a:r>
              <a:rPr lang="en-IE" sz="2800" dirty="0">
                <a:solidFill>
                  <a:schemeClr val="tx1"/>
                </a:solidFill>
                <a:cs typeface="Arial" panose="020B0604020202020204" pitchFamily="34" charset="0"/>
              </a:rPr>
              <a:t> on allergy and dermal diseases</a:t>
            </a:r>
            <a:endParaRPr lang="hu-HU" sz="2800" dirty="0">
              <a:solidFill>
                <a:schemeClr val="tx1"/>
              </a:solidFill>
            </a:endParaRPr>
          </a:p>
        </p:txBody>
      </p:sp>
      <p:sp>
        <p:nvSpPr>
          <p:cNvPr id="8" name="Content Placeholder 7">
            <a:extLst>
              <a:ext uri="{FF2B5EF4-FFF2-40B4-BE49-F238E27FC236}">
                <a16:creationId xmlns:a16="http://schemas.microsoft.com/office/drawing/2014/main" id="{60AE6E8B-2CC9-3152-9045-9B6A07F932F0}"/>
              </a:ext>
            </a:extLst>
          </p:cNvPr>
          <p:cNvSpPr>
            <a:spLocks noGrp="1"/>
          </p:cNvSpPr>
          <p:nvPr>
            <p:ph idx="1"/>
          </p:nvPr>
        </p:nvSpPr>
        <p:spPr>
          <a:xfrm>
            <a:off x="332436" y="1224000"/>
            <a:ext cx="5628564" cy="4950000"/>
          </a:xfrm>
        </p:spPr>
        <p:txBody>
          <a:bodyPr>
            <a:normAutofit/>
          </a:bodyPr>
          <a:lstStyle/>
          <a:p>
            <a:pPr marL="0" indent="0">
              <a:buNone/>
            </a:pPr>
            <a:r>
              <a:rPr lang="en-GB" sz="2000" u="sng" dirty="0">
                <a:solidFill>
                  <a:srgbClr val="0070C0"/>
                </a:solidFill>
              </a:rPr>
              <a:t>5.1 Allergy diseases </a:t>
            </a:r>
          </a:p>
          <a:p>
            <a:pPr marL="0" indent="0">
              <a:buNone/>
            </a:pPr>
            <a:endParaRPr lang="en-GB" sz="2000" dirty="0">
              <a:solidFill>
                <a:schemeClr val="tx1">
                  <a:lumMod val="50000"/>
                  <a:lumOff val="50000"/>
                </a:schemeClr>
              </a:solidFill>
            </a:endParaRPr>
          </a:p>
          <a:p>
            <a:pPr marL="0" indent="0">
              <a:buNone/>
            </a:pPr>
            <a:r>
              <a:rPr lang="en-GB" sz="2000" dirty="0">
                <a:solidFill>
                  <a:schemeClr val="tx1">
                    <a:lumMod val="50000"/>
                    <a:lumOff val="50000"/>
                  </a:schemeClr>
                </a:solidFill>
              </a:rPr>
              <a:t> </a:t>
            </a:r>
          </a:p>
        </p:txBody>
      </p:sp>
      <p:grpSp>
        <p:nvGrpSpPr>
          <p:cNvPr id="14" name="Group 13">
            <a:extLst>
              <a:ext uri="{FF2B5EF4-FFF2-40B4-BE49-F238E27FC236}">
                <a16:creationId xmlns:a16="http://schemas.microsoft.com/office/drawing/2014/main" id="{7C5640E1-129E-FC0F-E99E-351EE3EFA1E6}"/>
              </a:ext>
            </a:extLst>
          </p:cNvPr>
          <p:cNvGrpSpPr/>
          <p:nvPr/>
        </p:nvGrpSpPr>
        <p:grpSpPr>
          <a:xfrm>
            <a:off x="3981000" y="1674000"/>
            <a:ext cx="7724887" cy="4367889"/>
            <a:chOff x="3991325" y="1449000"/>
            <a:chExt cx="7724887" cy="4367889"/>
          </a:xfrm>
        </p:grpSpPr>
        <p:pic>
          <p:nvPicPr>
            <p:cNvPr id="5" name="Picture 4">
              <a:extLst>
                <a:ext uri="{FF2B5EF4-FFF2-40B4-BE49-F238E27FC236}">
                  <a16:creationId xmlns:a16="http://schemas.microsoft.com/office/drawing/2014/main" id="{41CEBEE6-40AA-EE36-6B64-5259D6AF9083}"/>
                </a:ext>
              </a:extLst>
            </p:cNvPr>
            <p:cNvPicPr>
              <a:picLocks noChangeAspect="1"/>
            </p:cNvPicPr>
            <p:nvPr/>
          </p:nvPicPr>
          <p:blipFill>
            <a:blip r:embed="rId2"/>
            <a:stretch>
              <a:fillRect/>
            </a:stretch>
          </p:blipFill>
          <p:spPr>
            <a:xfrm rot="250026">
              <a:off x="3991325" y="1449000"/>
              <a:ext cx="4018200" cy="2260238"/>
            </a:xfrm>
            <a:prstGeom prst="rect">
              <a:avLst/>
            </a:prstGeom>
          </p:spPr>
        </p:pic>
        <p:pic>
          <p:nvPicPr>
            <p:cNvPr id="6" name="Picture 5">
              <a:extLst>
                <a:ext uri="{FF2B5EF4-FFF2-40B4-BE49-F238E27FC236}">
                  <a16:creationId xmlns:a16="http://schemas.microsoft.com/office/drawing/2014/main" id="{0BFF0BF6-1AD7-C6E9-A5DA-9E68AAB5F751}"/>
                </a:ext>
              </a:extLst>
            </p:cNvPr>
            <p:cNvPicPr>
              <a:picLocks noChangeAspect="1"/>
            </p:cNvPicPr>
            <p:nvPr/>
          </p:nvPicPr>
          <p:blipFill>
            <a:blip r:embed="rId3"/>
            <a:stretch>
              <a:fillRect/>
            </a:stretch>
          </p:blipFill>
          <p:spPr>
            <a:xfrm rot="21413290">
              <a:off x="4031850" y="3310432"/>
              <a:ext cx="4134890" cy="2480934"/>
            </a:xfrm>
            <a:prstGeom prst="rect">
              <a:avLst/>
            </a:prstGeom>
          </p:spPr>
        </p:pic>
        <p:pic>
          <p:nvPicPr>
            <p:cNvPr id="7" name="Picture 6">
              <a:extLst>
                <a:ext uri="{FF2B5EF4-FFF2-40B4-BE49-F238E27FC236}">
                  <a16:creationId xmlns:a16="http://schemas.microsoft.com/office/drawing/2014/main" id="{B9640822-EFCD-7AE5-BDA5-564FA46B8FCE}"/>
                </a:ext>
              </a:extLst>
            </p:cNvPr>
            <p:cNvPicPr>
              <a:picLocks noChangeAspect="1"/>
            </p:cNvPicPr>
            <p:nvPr/>
          </p:nvPicPr>
          <p:blipFill rotWithShape="1">
            <a:blip r:embed="rId4">
              <a:extLst>
                <a:ext uri="{28A0092B-C50C-407E-A947-70E740481C1C}">
                  <a14:useLocalDpi xmlns:a14="http://schemas.microsoft.com/office/drawing/2010/main" val="0"/>
                </a:ext>
              </a:extLst>
            </a:blip>
            <a:srcRect l="11016" r="11132" b="20283"/>
            <a:stretch/>
          </p:blipFill>
          <p:spPr>
            <a:xfrm>
              <a:off x="7896000" y="1607990"/>
              <a:ext cx="3820212" cy="2122459"/>
            </a:xfrm>
            <a:prstGeom prst="rect">
              <a:avLst/>
            </a:prstGeom>
          </p:spPr>
        </p:pic>
        <p:pic>
          <p:nvPicPr>
            <p:cNvPr id="10" name="Picture 9">
              <a:extLst>
                <a:ext uri="{FF2B5EF4-FFF2-40B4-BE49-F238E27FC236}">
                  <a16:creationId xmlns:a16="http://schemas.microsoft.com/office/drawing/2014/main" id="{C638D0B1-63AF-65B2-51A1-0D5FB7E25733}"/>
                </a:ext>
              </a:extLst>
            </p:cNvPr>
            <p:cNvPicPr>
              <a:picLocks noChangeAspect="1"/>
            </p:cNvPicPr>
            <p:nvPr/>
          </p:nvPicPr>
          <p:blipFill rotWithShape="1">
            <a:blip r:embed="rId5"/>
            <a:srcRect l="2860" t="2824" r="1863"/>
            <a:stretch/>
          </p:blipFill>
          <p:spPr>
            <a:xfrm rot="337480">
              <a:off x="7774273" y="3612028"/>
              <a:ext cx="3843140" cy="2204861"/>
            </a:xfrm>
            <a:prstGeom prst="rect">
              <a:avLst/>
            </a:prstGeom>
          </p:spPr>
        </p:pic>
      </p:grpSp>
      <p:sp>
        <p:nvSpPr>
          <p:cNvPr id="13" name="TextBox 12">
            <a:extLst>
              <a:ext uri="{FF2B5EF4-FFF2-40B4-BE49-F238E27FC236}">
                <a16:creationId xmlns:a16="http://schemas.microsoft.com/office/drawing/2014/main" id="{0D5A3FB2-84F7-1461-C8DD-1625180B8D60}"/>
              </a:ext>
            </a:extLst>
          </p:cNvPr>
          <p:cNvSpPr txBox="1"/>
          <p:nvPr/>
        </p:nvSpPr>
        <p:spPr>
          <a:xfrm>
            <a:off x="522514" y="3338579"/>
            <a:ext cx="3017181" cy="954107"/>
          </a:xfrm>
          <a:prstGeom prst="rect">
            <a:avLst/>
          </a:prstGeom>
          <a:noFill/>
        </p:spPr>
        <p:txBody>
          <a:bodyPr wrap="square">
            <a:spAutoFit/>
          </a:bodyPr>
          <a:lstStyle/>
          <a:p>
            <a:pPr algn="ctr"/>
            <a:r>
              <a:rPr lang="en-GB" sz="1400" i="1" dirty="0">
                <a:solidFill>
                  <a:srgbClr val="0070C0"/>
                </a:solidFill>
                <a:cs typeface="Arial" panose="020B0604020202020204" pitchFamily="34" charset="0"/>
              </a:rPr>
              <a:t>May 2023: Unprecedented wildfires in Alberta, Canada and</a:t>
            </a:r>
            <a:r>
              <a:rPr lang="en-GB" sz="1400" i="1" dirty="0">
                <a:solidFill>
                  <a:srgbClr val="0070C0"/>
                </a:solidFill>
                <a:effectLst/>
                <a:cs typeface="Arial" panose="020B0604020202020204" pitchFamily="34" charset="0"/>
              </a:rPr>
              <a:t> Extremadura, Spain, cause increased air pollution over vast areas.</a:t>
            </a:r>
          </a:p>
        </p:txBody>
      </p:sp>
    </p:spTree>
    <p:extLst>
      <p:ext uri="{BB962C8B-B14F-4D97-AF65-F5344CB8AC3E}">
        <p14:creationId xmlns:p14="http://schemas.microsoft.com/office/powerpoint/2010/main" val="6653531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606000" y="1989000"/>
            <a:ext cx="11070000" cy="1712600"/>
          </a:xfrm>
        </p:spPr>
        <p:txBody>
          <a:bodyPr>
            <a:noAutofit/>
          </a:bodyPr>
          <a:lstStyle/>
          <a:p>
            <a:r>
              <a:rPr lang="en-GB" b="1" dirty="0">
                <a:solidFill>
                  <a:schemeClr val="tx1"/>
                </a:solidFill>
              </a:rPr>
              <a:t>The Impact of Climate </a:t>
            </a:r>
            <a:r>
              <a:rPr lang="en-GB" b="1" dirty="0" smtClean="0">
                <a:solidFill>
                  <a:schemeClr val="tx1"/>
                </a:solidFill>
              </a:rPr>
              <a:t>Change</a:t>
            </a:r>
            <a:r>
              <a:rPr lang="hu-HU" b="1" dirty="0" smtClean="0">
                <a:solidFill>
                  <a:schemeClr val="tx1"/>
                </a:solidFill>
              </a:rPr>
              <a:t/>
            </a:r>
            <a:br>
              <a:rPr lang="hu-HU" b="1" dirty="0" smtClean="0">
                <a:solidFill>
                  <a:schemeClr val="tx1"/>
                </a:solidFill>
              </a:rPr>
            </a:br>
            <a:r>
              <a:rPr lang="en-GB" b="1" dirty="0" smtClean="0">
                <a:solidFill>
                  <a:schemeClr val="tx1"/>
                </a:solidFill>
              </a:rPr>
              <a:t>on </a:t>
            </a:r>
            <a:r>
              <a:rPr lang="en-GB" b="1" dirty="0">
                <a:solidFill>
                  <a:schemeClr val="tx1"/>
                </a:solidFill>
              </a:rPr>
              <a:t>Allergy and Dermal Diseases</a:t>
            </a:r>
            <a:endParaRPr lang="hu-HU" b="1" dirty="0">
              <a:solidFill>
                <a:schemeClr val="tx1"/>
              </a:solidFill>
            </a:endParaRPr>
          </a:p>
        </p:txBody>
      </p:sp>
    </p:spTree>
    <p:extLst>
      <p:ext uri="{BB962C8B-B14F-4D97-AF65-F5344CB8AC3E}">
        <p14:creationId xmlns:p14="http://schemas.microsoft.com/office/powerpoint/2010/main" val="16036052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0D5A3FB2-84F7-1461-C8DD-1625180B8D60}"/>
              </a:ext>
            </a:extLst>
          </p:cNvPr>
          <p:cNvSpPr txBox="1"/>
          <p:nvPr/>
        </p:nvSpPr>
        <p:spPr>
          <a:xfrm>
            <a:off x="4971534" y="2707106"/>
            <a:ext cx="2538497" cy="738664"/>
          </a:xfrm>
          <a:prstGeom prst="rect">
            <a:avLst/>
          </a:prstGeom>
          <a:noFill/>
        </p:spPr>
        <p:txBody>
          <a:bodyPr wrap="square">
            <a:spAutoFit/>
          </a:bodyPr>
          <a:lstStyle/>
          <a:p>
            <a:pPr algn="ctr"/>
            <a:r>
              <a:rPr lang="en-GB" sz="1400" i="1" dirty="0">
                <a:solidFill>
                  <a:srgbClr val="0070C0"/>
                </a:solidFill>
                <a:cs typeface="Arial" panose="020B0604020202020204" pitchFamily="34" charset="0"/>
              </a:rPr>
              <a:t>May 2023: Emilia-Romagna region suffers Italy’s worst floods in 100 years. </a:t>
            </a:r>
            <a:endParaRPr lang="en-GB" sz="1400" i="1" dirty="0">
              <a:solidFill>
                <a:srgbClr val="0070C0"/>
              </a:solidFill>
              <a:effectLst/>
              <a:cs typeface="Arial" panose="020B0604020202020204" pitchFamily="34" charset="0"/>
            </a:endParaRPr>
          </a:p>
        </p:txBody>
      </p:sp>
      <p:pic>
        <p:nvPicPr>
          <p:cNvPr id="15" name="Picture 14">
            <a:extLst>
              <a:ext uri="{FF2B5EF4-FFF2-40B4-BE49-F238E27FC236}">
                <a16:creationId xmlns:a16="http://schemas.microsoft.com/office/drawing/2014/main" id="{E1C5156C-FB98-CCB4-4027-B43546F8BF8A}"/>
              </a:ext>
            </a:extLst>
          </p:cNvPr>
          <p:cNvPicPr>
            <a:picLocks noChangeAspect="1"/>
          </p:cNvPicPr>
          <p:nvPr/>
        </p:nvPicPr>
        <p:blipFill>
          <a:blip r:embed="rId2"/>
          <a:stretch>
            <a:fillRect/>
          </a:stretch>
        </p:blipFill>
        <p:spPr>
          <a:xfrm>
            <a:off x="7671000" y="324000"/>
            <a:ext cx="3799612" cy="2025212"/>
          </a:xfrm>
          <a:prstGeom prst="rect">
            <a:avLst/>
          </a:prstGeom>
        </p:spPr>
      </p:pic>
      <p:pic>
        <p:nvPicPr>
          <p:cNvPr id="17" name="Picture 16">
            <a:extLst>
              <a:ext uri="{FF2B5EF4-FFF2-40B4-BE49-F238E27FC236}">
                <a16:creationId xmlns:a16="http://schemas.microsoft.com/office/drawing/2014/main" id="{42F8D3AB-DB96-F7AD-1B0A-DAF7C9A50EB1}"/>
              </a:ext>
            </a:extLst>
          </p:cNvPr>
          <p:cNvPicPr>
            <a:picLocks noChangeAspect="1"/>
          </p:cNvPicPr>
          <p:nvPr/>
        </p:nvPicPr>
        <p:blipFill>
          <a:blip r:embed="rId3"/>
          <a:stretch>
            <a:fillRect/>
          </a:stretch>
        </p:blipFill>
        <p:spPr>
          <a:xfrm>
            <a:off x="966000" y="234000"/>
            <a:ext cx="4223295" cy="2432434"/>
          </a:xfrm>
          <a:prstGeom prst="rect">
            <a:avLst/>
          </a:prstGeom>
        </p:spPr>
      </p:pic>
      <p:pic>
        <p:nvPicPr>
          <p:cNvPr id="19" name="Picture 18">
            <a:extLst>
              <a:ext uri="{FF2B5EF4-FFF2-40B4-BE49-F238E27FC236}">
                <a16:creationId xmlns:a16="http://schemas.microsoft.com/office/drawing/2014/main" id="{1D26CF71-1F66-5C7B-AFC0-5510B1050006}"/>
              </a:ext>
            </a:extLst>
          </p:cNvPr>
          <p:cNvPicPr>
            <a:picLocks noChangeAspect="1"/>
          </p:cNvPicPr>
          <p:nvPr/>
        </p:nvPicPr>
        <p:blipFill>
          <a:blip r:embed="rId4"/>
          <a:stretch>
            <a:fillRect/>
          </a:stretch>
        </p:blipFill>
        <p:spPr>
          <a:xfrm>
            <a:off x="7527414" y="3069000"/>
            <a:ext cx="4086784" cy="3028373"/>
          </a:xfrm>
          <a:prstGeom prst="rect">
            <a:avLst/>
          </a:prstGeom>
        </p:spPr>
      </p:pic>
      <p:pic>
        <p:nvPicPr>
          <p:cNvPr id="21" name="Picture 20">
            <a:extLst>
              <a:ext uri="{FF2B5EF4-FFF2-40B4-BE49-F238E27FC236}">
                <a16:creationId xmlns:a16="http://schemas.microsoft.com/office/drawing/2014/main" id="{2C8B07AD-4181-580C-52C1-6A86F24E646F}"/>
              </a:ext>
            </a:extLst>
          </p:cNvPr>
          <p:cNvPicPr>
            <a:picLocks noChangeAspect="1"/>
          </p:cNvPicPr>
          <p:nvPr/>
        </p:nvPicPr>
        <p:blipFill>
          <a:blip r:embed="rId5"/>
          <a:stretch>
            <a:fillRect/>
          </a:stretch>
        </p:blipFill>
        <p:spPr>
          <a:xfrm>
            <a:off x="1101000" y="3564000"/>
            <a:ext cx="3799613" cy="2634930"/>
          </a:xfrm>
          <a:prstGeom prst="rect">
            <a:avLst/>
          </a:prstGeom>
        </p:spPr>
      </p:pic>
    </p:spTree>
    <p:extLst>
      <p:ext uri="{BB962C8B-B14F-4D97-AF65-F5344CB8AC3E}">
        <p14:creationId xmlns:p14="http://schemas.microsoft.com/office/powerpoint/2010/main" val="32981868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60AE6E8B-2CC9-3152-9045-9B6A07F932F0}"/>
              </a:ext>
            </a:extLst>
          </p:cNvPr>
          <p:cNvSpPr>
            <a:spLocks noGrp="1"/>
          </p:cNvSpPr>
          <p:nvPr>
            <p:ph idx="1"/>
          </p:nvPr>
        </p:nvSpPr>
        <p:spPr>
          <a:xfrm>
            <a:off x="332572" y="234000"/>
            <a:ext cx="11793427" cy="1395000"/>
          </a:xfrm>
        </p:spPr>
        <p:txBody>
          <a:bodyPr>
            <a:normAutofit/>
          </a:bodyPr>
          <a:lstStyle/>
          <a:p>
            <a:pPr marL="0" indent="0">
              <a:buNone/>
            </a:pPr>
            <a:r>
              <a:rPr lang="en-GB" sz="2000" dirty="0">
                <a:solidFill>
                  <a:schemeClr val="tx1"/>
                </a:solidFill>
              </a:rPr>
              <a:t>In the case of allergy diseases caused/triggered by </a:t>
            </a:r>
            <a:r>
              <a:rPr lang="en-GB" sz="2000" dirty="0">
                <a:solidFill>
                  <a:srgbClr val="FF0000"/>
                </a:solidFill>
              </a:rPr>
              <a:t>air pollution</a:t>
            </a:r>
            <a:r>
              <a:rPr lang="en-GB" sz="2000" dirty="0">
                <a:solidFill>
                  <a:schemeClr val="tx1"/>
                </a:solidFill>
              </a:rPr>
              <a:t>, figure 10 shows the inter-relationships between climate change, air pollution, the allergens/triggers, and the human body, and table 1 indicates the health outcomes from these climate change effects.</a:t>
            </a:r>
          </a:p>
        </p:txBody>
      </p:sp>
      <p:sp>
        <p:nvSpPr>
          <p:cNvPr id="9" name="TextBox 8">
            <a:extLst>
              <a:ext uri="{FF2B5EF4-FFF2-40B4-BE49-F238E27FC236}">
                <a16:creationId xmlns:a16="http://schemas.microsoft.com/office/drawing/2014/main" id="{0AAE1BCF-D747-E798-ECBB-2FC243F97923}"/>
              </a:ext>
            </a:extLst>
          </p:cNvPr>
          <p:cNvSpPr txBox="1"/>
          <p:nvPr/>
        </p:nvSpPr>
        <p:spPr>
          <a:xfrm>
            <a:off x="239026" y="5949209"/>
            <a:ext cx="4356326" cy="415498"/>
          </a:xfrm>
          <a:prstGeom prst="rect">
            <a:avLst/>
          </a:prstGeom>
          <a:noFill/>
        </p:spPr>
        <p:txBody>
          <a:bodyPr wrap="square">
            <a:spAutoFit/>
          </a:bodyPr>
          <a:lstStyle/>
          <a:p>
            <a:r>
              <a:rPr lang="en-IE" sz="1050" dirty="0">
                <a:cs typeface="Arial" panose="020B0604020202020204" pitchFamily="34" charset="0"/>
              </a:rPr>
              <a:t>From: K. </a:t>
            </a:r>
            <a:r>
              <a:rPr lang="en-IE" sz="1050" dirty="0" err="1">
                <a:cs typeface="Arial" panose="020B0604020202020204" pitchFamily="34" charset="0"/>
              </a:rPr>
              <a:t>Reinmuth-Selzle</a:t>
            </a:r>
            <a:r>
              <a:rPr lang="en-IE" sz="1050" dirty="0">
                <a:cs typeface="Arial" panose="020B0604020202020204" pitchFamily="34" charset="0"/>
              </a:rPr>
              <a:t> </a:t>
            </a:r>
            <a:r>
              <a:rPr lang="en-IE" sz="1050" i="1" dirty="0">
                <a:cs typeface="Arial" panose="020B0604020202020204" pitchFamily="34" charset="0"/>
              </a:rPr>
              <a:t>et al</a:t>
            </a:r>
            <a:r>
              <a:rPr lang="en-IE" sz="1050" dirty="0">
                <a:cs typeface="Arial" panose="020B0604020202020204" pitchFamily="34" charset="0"/>
              </a:rPr>
              <a:t>., </a:t>
            </a:r>
            <a:r>
              <a:rPr lang="fr-FR" sz="1050" dirty="0">
                <a:cs typeface="Arial" panose="020B0604020202020204" pitchFamily="34" charset="0"/>
              </a:rPr>
              <a:t>Environ. </a:t>
            </a:r>
            <a:r>
              <a:rPr lang="fr-FR" sz="1050" dirty="0" err="1">
                <a:cs typeface="Arial" panose="020B0604020202020204" pitchFamily="34" charset="0"/>
              </a:rPr>
              <a:t>Sci</a:t>
            </a:r>
            <a:r>
              <a:rPr lang="fr-FR" sz="1050" dirty="0">
                <a:cs typeface="Arial" panose="020B0604020202020204" pitchFamily="34" charset="0"/>
              </a:rPr>
              <a:t>. </a:t>
            </a:r>
            <a:r>
              <a:rPr lang="fr-FR" sz="1050" dirty="0" err="1">
                <a:cs typeface="Arial" panose="020B0604020202020204" pitchFamily="34" charset="0"/>
              </a:rPr>
              <a:t>Technol</a:t>
            </a:r>
            <a:r>
              <a:rPr lang="fr-FR" sz="1050" dirty="0">
                <a:cs typeface="Arial" panose="020B0604020202020204" pitchFamily="34" charset="0"/>
              </a:rPr>
              <a:t>., </a:t>
            </a:r>
            <a:r>
              <a:rPr lang="fr-FR" sz="1050" u="sng" dirty="0">
                <a:cs typeface="Arial" panose="020B0604020202020204" pitchFamily="34" charset="0"/>
              </a:rPr>
              <a:t>51</a:t>
            </a:r>
            <a:r>
              <a:rPr lang="fr-FR" sz="1050" dirty="0">
                <a:cs typeface="Arial" panose="020B0604020202020204" pitchFamily="34" charset="0"/>
              </a:rPr>
              <a:t>, 2017, 4119−4141. DOI: </a:t>
            </a:r>
            <a:r>
              <a:rPr lang="fr-FR" sz="1050" dirty="0">
                <a:cs typeface="Arial" panose="020B0604020202020204" pitchFamily="34" charset="0"/>
                <a:hlinkClick r:id="rId2">
                  <a:extLst>
                    <a:ext uri="{A12FA001-AC4F-418D-AE19-62706E023703}">
                      <ahyp:hlinkClr xmlns:ahyp="http://schemas.microsoft.com/office/drawing/2018/hyperlinkcolor" xmlns="" val="tx"/>
                    </a:ext>
                  </a:extLst>
                </a:hlinkClick>
              </a:rPr>
              <a:t>http://dx.doi.org/10.1021/acs.est.6b04908</a:t>
            </a:r>
            <a:r>
              <a:rPr lang="fr-FR" sz="1050" dirty="0">
                <a:cs typeface="Arial" panose="020B0604020202020204" pitchFamily="34" charset="0"/>
              </a:rPr>
              <a:t> </a:t>
            </a:r>
            <a:r>
              <a:rPr lang="en-IE" sz="1050" dirty="0">
                <a:cs typeface="Arial" panose="020B0604020202020204" pitchFamily="34" charset="0"/>
              </a:rPr>
              <a:t> </a:t>
            </a:r>
          </a:p>
        </p:txBody>
      </p:sp>
      <p:grpSp>
        <p:nvGrpSpPr>
          <p:cNvPr id="6" name="Group 5">
            <a:extLst>
              <a:ext uri="{FF2B5EF4-FFF2-40B4-BE49-F238E27FC236}">
                <a16:creationId xmlns:a16="http://schemas.microsoft.com/office/drawing/2014/main" id="{17555B98-2CB1-C68D-6887-BECA00683D5B}"/>
              </a:ext>
            </a:extLst>
          </p:cNvPr>
          <p:cNvGrpSpPr/>
          <p:nvPr/>
        </p:nvGrpSpPr>
        <p:grpSpPr>
          <a:xfrm>
            <a:off x="239026" y="1494000"/>
            <a:ext cx="5722111" cy="4021132"/>
            <a:chOff x="6137316" y="1494000"/>
            <a:chExt cx="5722111" cy="4021132"/>
          </a:xfrm>
        </p:grpSpPr>
        <p:pic>
          <p:nvPicPr>
            <p:cNvPr id="4" name="Picture 3">
              <a:extLst>
                <a:ext uri="{FF2B5EF4-FFF2-40B4-BE49-F238E27FC236}">
                  <a16:creationId xmlns:a16="http://schemas.microsoft.com/office/drawing/2014/main" id="{5732BF16-3CD7-AB05-C4F0-597B89116429}"/>
                </a:ext>
              </a:extLst>
            </p:cNvPr>
            <p:cNvPicPr>
              <a:picLocks noChangeAspect="1"/>
            </p:cNvPicPr>
            <p:nvPr/>
          </p:nvPicPr>
          <p:blipFill>
            <a:blip r:embed="rId3"/>
            <a:stretch>
              <a:fillRect/>
            </a:stretch>
          </p:blipFill>
          <p:spPr>
            <a:xfrm>
              <a:off x="6137317" y="1494000"/>
              <a:ext cx="5722110" cy="3456819"/>
            </a:xfrm>
            <a:prstGeom prst="rect">
              <a:avLst/>
            </a:prstGeom>
          </p:spPr>
        </p:pic>
        <p:sp>
          <p:nvSpPr>
            <p:cNvPr id="11" name="TextBox 10">
              <a:extLst>
                <a:ext uri="{FF2B5EF4-FFF2-40B4-BE49-F238E27FC236}">
                  <a16:creationId xmlns:a16="http://schemas.microsoft.com/office/drawing/2014/main" id="{B826A06F-35FC-6818-686B-4AE249AD035E}"/>
                </a:ext>
              </a:extLst>
            </p:cNvPr>
            <p:cNvSpPr txBox="1"/>
            <p:nvPr/>
          </p:nvSpPr>
          <p:spPr>
            <a:xfrm>
              <a:off x="6137316" y="4991912"/>
              <a:ext cx="5722111" cy="523220"/>
            </a:xfrm>
            <a:prstGeom prst="rect">
              <a:avLst/>
            </a:prstGeom>
            <a:noFill/>
          </p:spPr>
          <p:txBody>
            <a:bodyPr wrap="square">
              <a:spAutoFit/>
            </a:bodyPr>
            <a:lstStyle/>
            <a:p>
              <a:pPr algn="ctr"/>
              <a:r>
                <a:rPr lang="en-GB" sz="1400" i="1" dirty="0">
                  <a:solidFill>
                    <a:srgbClr val="0070C0"/>
                  </a:solidFill>
                  <a:effectLst/>
                  <a:cs typeface="Arial" panose="020B0604020202020204" pitchFamily="34" charset="0"/>
                </a:rPr>
                <a:t>Figure </a:t>
              </a:r>
              <a:r>
                <a:rPr lang="en-GB" sz="1400" i="1" dirty="0">
                  <a:solidFill>
                    <a:srgbClr val="0070C0"/>
                  </a:solidFill>
                  <a:cs typeface="Arial" panose="020B0604020202020204" pitchFamily="34" charset="0"/>
                </a:rPr>
                <a:t>10</a:t>
              </a:r>
              <a:r>
                <a:rPr lang="en-GB" sz="1400" i="1" dirty="0">
                  <a:solidFill>
                    <a:srgbClr val="0070C0"/>
                  </a:solidFill>
                  <a:effectLst/>
                  <a:cs typeface="Arial" panose="020B0604020202020204" pitchFamily="34" charset="0"/>
                </a:rPr>
                <a:t>. </a:t>
              </a:r>
              <a:r>
                <a:rPr lang="en-GB" sz="1400" i="1" dirty="0">
                  <a:solidFill>
                    <a:srgbClr val="0070C0"/>
                  </a:solidFill>
                  <a:cs typeface="Arial" panose="020B0604020202020204" pitchFamily="34" charset="0"/>
                </a:rPr>
                <a:t>Interplay of air pollution and climate change </a:t>
              </a:r>
            </a:p>
            <a:p>
              <a:pPr algn="ctr"/>
              <a:r>
                <a:rPr lang="en-GB" sz="1400" i="1" dirty="0">
                  <a:solidFill>
                    <a:srgbClr val="0070C0"/>
                  </a:solidFill>
                  <a:cs typeface="Arial" panose="020B0604020202020204" pitchFamily="34" charset="0"/>
                </a:rPr>
                <a:t>in the promotion of allergies</a:t>
              </a:r>
              <a:r>
                <a:rPr lang="en-GB" sz="1400" i="1" dirty="0">
                  <a:solidFill>
                    <a:srgbClr val="0070C0"/>
                  </a:solidFill>
                  <a:effectLst/>
                  <a:cs typeface="Arial" panose="020B0604020202020204" pitchFamily="34" charset="0"/>
                </a:rPr>
                <a:t> </a:t>
              </a:r>
            </a:p>
          </p:txBody>
        </p:sp>
      </p:grpSp>
      <p:sp>
        <p:nvSpPr>
          <p:cNvPr id="3" name="TextBox 2">
            <a:extLst>
              <a:ext uri="{FF2B5EF4-FFF2-40B4-BE49-F238E27FC236}">
                <a16:creationId xmlns:a16="http://schemas.microsoft.com/office/drawing/2014/main" id="{E4467809-4302-6D1A-5C2E-8F36CF220D3E}"/>
              </a:ext>
            </a:extLst>
          </p:cNvPr>
          <p:cNvSpPr txBox="1"/>
          <p:nvPr/>
        </p:nvSpPr>
        <p:spPr>
          <a:xfrm>
            <a:off x="6469889" y="5641432"/>
            <a:ext cx="5722111" cy="307777"/>
          </a:xfrm>
          <a:prstGeom prst="rect">
            <a:avLst/>
          </a:prstGeom>
          <a:noFill/>
        </p:spPr>
        <p:txBody>
          <a:bodyPr wrap="square">
            <a:spAutoFit/>
          </a:bodyPr>
          <a:lstStyle/>
          <a:p>
            <a:pPr algn="ctr"/>
            <a:r>
              <a:rPr lang="en-GB" sz="1400" i="1" dirty="0">
                <a:solidFill>
                  <a:srgbClr val="0070C0"/>
                </a:solidFill>
                <a:cs typeface="Arial" panose="020B0604020202020204" pitchFamily="34" charset="0"/>
              </a:rPr>
              <a:t>Table 1</a:t>
            </a:r>
            <a:r>
              <a:rPr lang="en-GB" sz="1400" i="1" dirty="0">
                <a:solidFill>
                  <a:srgbClr val="0070C0"/>
                </a:solidFill>
                <a:effectLst/>
                <a:cs typeface="Arial" panose="020B0604020202020204" pitchFamily="34" charset="0"/>
              </a:rPr>
              <a:t>. </a:t>
            </a:r>
            <a:r>
              <a:rPr lang="en-GB" sz="1400" i="1" dirty="0">
                <a:solidFill>
                  <a:srgbClr val="0070C0"/>
                </a:solidFill>
                <a:cs typeface="Arial" panose="020B0604020202020204" pitchFamily="34" charset="0"/>
              </a:rPr>
              <a:t>Allergy-related h</a:t>
            </a:r>
            <a:r>
              <a:rPr lang="en-GB" sz="1400" i="1" dirty="0">
                <a:solidFill>
                  <a:srgbClr val="0070C0"/>
                </a:solidFill>
                <a:effectLst/>
                <a:cs typeface="Arial" panose="020B0604020202020204" pitchFamily="34" charset="0"/>
              </a:rPr>
              <a:t>ealth outcomes arising from climate change events</a:t>
            </a:r>
          </a:p>
        </p:txBody>
      </p:sp>
      <p:sp>
        <p:nvSpPr>
          <p:cNvPr id="5" name="TextBox 4">
            <a:extLst>
              <a:ext uri="{FF2B5EF4-FFF2-40B4-BE49-F238E27FC236}">
                <a16:creationId xmlns:a16="http://schemas.microsoft.com/office/drawing/2014/main" id="{EE9531C9-76F7-051A-A56F-B09084642B55}"/>
              </a:ext>
            </a:extLst>
          </p:cNvPr>
          <p:cNvSpPr txBox="1"/>
          <p:nvPr/>
        </p:nvSpPr>
        <p:spPr>
          <a:xfrm>
            <a:off x="6546000" y="5949209"/>
            <a:ext cx="5579999" cy="253916"/>
          </a:xfrm>
          <a:prstGeom prst="rect">
            <a:avLst/>
          </a:prstGeom>
          <a:noFill/>
        </p:spPr>
        <p:txBody>
          <a:bodyPr wrap="square">
            <a:spAutoFit/>
          </a:bodyPr>
          <a:lstStyle/>
          <a:p>
            <a:r>
              <a:rPr lang="en-IE" sz="1050" dirty="0">
                <a:cs typeface="Arial" panose="020B0604020202020204" pitchFamily="34" charset="0"/>
              </a:rPr>
              <a:t>From: I. </a:t>
            </a:r>
            <a:r>
              <a:rPr lang="en-IE" sz="1050" dirty="0" err="1">
                <a:cs typeface="Arial" panose="020B0604020202020204" pitchFamily="34" charset="0"/>
              </a:rPr>
              <a:t>Eguiluz-Gracia</a:t>
            </a:r>
            <a:r>
              <a:rPr lang="en-IE" sz="1050" dirty="0">
                <a:cs typeface="Arial" panose="020B0604020202020204" pitchFamily="34" charset="0"/>
              </a:rPr>
              <a:t> </a:t>
            </a:r>
            <a:r>
              <a:rPr lang="en-IE" sz="1050" i="1" dirty="0">
                <a:cs typeface="Arial" panose="020B0604020202020204" pitchFamily="34" charset="0"/>
              </a:rPr>
              <a:t>et al</a:t>
            </a:r>
            <a:r>
              <a:rPr lang="en-IE" sz="1050" dirty="0">
                <a:cs typeface="Arial" panose="020B0604020202020204" pitchFamily="34" charset="0"/>
              </a:rPr>
              <a:t>., Allergy, 2020, </a:t>
            </a:r>
            <a:r>
              <a:rPr lang="en-IE" sz="1050" u="sng" dirty="0">
                <a:cs typeface="Arial" panose="020B0604020202020204" pitchFamily="34" charset="0"/>
              </a:rPr>
              <a:t>75</a:t>
            </a:r>
            <a:r>
              <a:rPr lang="en-IE" sz="1050" dirty="0">
                <a:cs typeface="Arial" panose="020B0604020202020204" pitchFamily="34" charset="0"/>
              </a:rPr>
              <a:t>, 2170–2184. DOI: </a:t>
            </a:r>
            <a:r>
              <a:rPr lang="en-IE" sz="1050" dirty="0">
                <a:cs typeface="Arial" panose="020B0604020202020204" pitchFamily="34" charset="0"/>
                <a:hlinkClick r:id="rId4">
                  <a:extLst>
                    <a:ext uri="{A12FA001-AC4F-418D-AE19-62706E023703}">
                      <ahyp:hlinkClr xmlns:ahyp="http://schemas.microsoft.com/office/drawing/2018/hyperlinkcolor" xmlns="" val="tx"/>
                    </a:ext>
                  </a:extLst>
                </a:hlinkClick>
              </a:rPr>
              <a:t>https://doi.org/10.1111/all.14177</a:t>
            </a:r>
            <a:r>
              <a:rPr lang="en-IE" sz="1050" dirty="0">
                <a:cs typeface="Arial" panose="020B0604020202020204" pitchFamily="34" charset="0"/>
              </a:rPr>
              <a:t>    </a:t>
            </a:r>
            <a:r>
              <a:rPr lang="fr-FR" sz="1050" dirty="0">
                <a:cs typeface="Arial" panose="020B0604020202020204" pitchFamily="34" charset="0"/>
              </a:rPr>
              <a:t> </a:t>
            </a:r>
            <a:r>
              <a:rPr lang="en-IE" sz="1050" dirty="0">
                <a:cs typeface="Arial" panose="020B0604020202020204" pitchFamily="34" charset="0"/>
              </a:rPr>
              <a:t> </a:t>
            </a:r>
          </a:p>
        </p:txBody>
      </p:sp>
      <p:grpSp>
        <p:nvGrpSpPr>
          <p:cNvPr id="33" name="Group 32">
            <a:extLst>
              <a:ext uri="{FF2B5EF4-FFF2-40B4-BE49-F238E27FC236}">
                <a16:creationId xmlns:a16="http://schemas.microsoft.com/office/drawing/2014/main" id="{11827C3C-28FF-AE61-1892-D256CF655182}"/>
              </a:ext>
            </a:extLst>
          </p:cNvPr>
          <p:cNvGrpSpPr/>
          <p:nvPr/>
        </p:nvGrpSpPr>
        <p:grpSpPr>
          <a:xfrm>
            <a:off x="6671934" y="928437"/>
            <a:ext cx="5281039" cy="4657995"/>
            <a:chOff x="6671934" y="928437"/>
            <a:chExt cx="5281039" cy="4657995"/>
          </a:xfrm>
        </p:grpSpPr>
        <p:pic>
          <p:nvPicPr>
            <p:cNvPr id="2" name="Picture 1">
              <a:extLst>
                <a:ext uri="{FF2B5EF4-FFF2-40B4-BE49-F238E27FC236}">
                  <a16:creationId xmlns:a16="http://schemas.microsoft.com/office/drawing/2014/main" id="{A5C6A5A9-41AB-8F7E-4DD7-56E3D31A41C6}"/>
                </a:ext>
              </a:extLst>
            </p:cNvPr>
            <p:cNvPicPr>
              <a:picLocks noChangeAspect="1"/>
            </p:cNvPicPr>
            <p:nvPr/>
          </p:nvPicPr>
          <p:blipFill>
            <a:blip r:embed="rId5"/>
            <a:stretch>
              <a:fillRect/>
            </a:stretch>
          </p:blipFill>
          <p:spPr>
            <a:xfrm>
              <a:off x="6671934" y="928437"/>
              <a:ext cx="5281039" cy="4657995"/>
            </a:xfrm>
            <a:prstGeom prst="rect">
              <a:avLst/>
            </a:prstGeom>
          </p:spPr>
        </p:pic>
        <p:sp>
          <p:nvSpPr>
            <p:cNvPr id="7" name="Rectangle 6">
              <a:extLst>
                <a:ext uri="{FF2B5EF4-FFF2-40B4-BE49-F238E27FC236}">
                  <a16:creationId xmlns:a16="http://schemas.microsoft.com/office/drawing/2014/main" id="{21C1BADC-C907-F51C-59FA-85A62352DBF4}"/>
                </a:ext>
              </a:extLst>
            </p:cNvPr>
            <p:cNvSpPr/>
            <p:nvPr/>
          </p:nvSpPr>
          <p:spPr>
            <a:xfrm>
              <a:off x="10056000" y="1809000"/>
              <a:ext cx="360000" cy="90000"/>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0" name="Rectangle 9">
              <a:extLst>
                <a:ext uri="{FF2B5EF4-FFF2-40B4-BE49-F238E27FC236}">
                  <a16:creationId xmlns:a16="http://schemas.microsoft.com/office/drawing/2014/main" id="{66B646E9-AB9C-9EBE-7BBC-BEF9BB5EBF86}"/>
                </a:ext>
              </a:extLst>
            </p:cNvPr>
            <p:cNvSpPr/>
            <p:nvPr/>
          </p:nvSpPr>
          <p:spPr>
            <a:xfrm>
              <a:off x="10281000" y="2349000"/>
              <a:ext cx="294890" cy="11284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2" name="Rectangle 11">
              <a:extLst>
                <a:ext uri="{FF2B5EF4-FFF2-40B4-BE49-F238E27FC236}">
                  <a16:creationId xmlns:a16="http://schemas.microsoft.com/office/drawing/2014/main" id="{C3365174-F43E-E9DA-B63E-0E71FFDCF810}"/>
                </a:ext>
              </a:extLst>
            </p:cNvPr>
            <p:cNvSpPr/>
            <p:nvPr/>
          </p:nvSpPr>
          <p:spPr>
            <a:xfrm>
              <a:off x="10575890" y="2349000"/>
              <a:ext cx="1235110" cy="180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3" name="Rectangle 12">
              <a:extLst>
                <a:ext uri="{FF2B5EF4-FFF2-40B4-BE49-F238E27FC236}">
                  <a16:creationId xmlns:a16="http://schemas.microsoft.com/office/drawing/2014/main" id="{04616045-71E3-353F-3047-0E864377FCE0}"/>
                </a:ext>
              </a:extLst>
            </p:cNvPr>
            <p:cNvSpPr/>
            <p:nvPr/>
          </p:nvSpPr>
          <p:spPr>
            <a:xfrm>
              <a:off x="9561000" y="2529000"/>
              <a:ext cx="2270934" cy="3398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7" name="Rectangle 16">
              <a:extLst>
                <a:ext uri="{FF2B5EF4-FFF2-40B4-BE49-F238E27FC236}">
                  <a16:creationId xmlns:a16="http://schemas.microsoft.com/office/drawing/2014/main" id="{AADF3B20-0155-CA3D-2B3D-B194F1B22688}"/>
                </a:ext>
              </a:extLst>
            </p:cNvPr>
            <p:cNvSpPr/>
            <p:nvPr/>
          </p:nvSpPr>
          <p:spPr>
            <a:xfrm>
              <a:off x="10892413" y="3250642"/>
              <a:ext cx="326572" cy="80387"/>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8" name="Rectangle 17">
              <a:extLst>
                <a:ext uri="{FF2B5EF4-FFF2-40B4-BE49-F238E27FC236}">
                  <a16:creationId xmlns:a16="http://schemas.microsoft.com/office/drawing/2014/main" id="{4409BA4F-FE9C-D7D6-F0E0-1132BF031B9D}"/>
                </a:ext>
              </a:extLst>
            </p:cNvPr>
            <p:cNvSpPr/>
            <p:nvPr/>
          </p:nvSpPr>
          <p:spPr>
            <a:xfrm>
              <a:off x="10641000" y="3789000"/>
              <a:ext cx="326572" cy="135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9" name="Rectangle 18">
              <a:extLst>
                <a:ext uri="{FF2B5EF4-FFF2-40B4-BE49-F238E27FC236}">
                  <a16:creationId xmlns:a16="http://schemas.microsoft.com/office/drawing/2014/main" id="{091BDE82-9077-B30B-6BA1-6551C5F1E103}"/>
                </a:ext>
              </a:extLst>
            </p:cNvPr>
            <p:cNvSpPr/>
            <p:nvPr/>
          </p:nvSpPr>
          <p:spPr>
            <a:xfrm>
              <a:off x="7266000" y="3609000"/>
              <a:ext cx="675000" cy="135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4" name="Rectangle 23">
              <a:extLst>
                <a:ext uri="{FF2B5EF4-FFF2-40B4-BE49-F238E27FC236}">
                  <a16:creationId xmlns:a16="http://schemas.microsoft.com/office/drawing/2014/main" id="{A27163BE-7527-F70A-009F-E58DF28B53C4}"/>
                </a:ext>
              </a:extLst>
            </p:cNvPr>
            <p:cNvSpPr/>
            <p:nvPr/>
          </p:nvSpPr>
          <p:spPr>
            <a:xfrm>
              <a:off x="8976000" y="4191432"/>
              <a:ext cx="135000" cy="92568"/>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7" name="Rectangle 26">
              <a:extLst>
                <a:ext uri="{FF2B5EF4-FFF2-40B4-BE49-F238E27FC236}">
                  <a16:creationId xmlns:a16="http://schemas.microsoft.com/office/drawing/2014/main" id="{E1DB17FF-76C6-8266-7EA6-A2FB827B97DF}"/>
                </a:ext>
              </a:extLst>
            </p:cNvPr>
            <p:cNvSpPr/>
            <p:nvPr/>
          </p:nvSpPr>
          <p:spPr>
            <a:xfrm>
              <a:off x="8031000" y="4374000"/>
              <a:ext cx="164310" cy="60840"/>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8" name="Rectangle 27">
              <a:extLst>
                <a:ext uri="{FF2B5EF4-FFF2-40B4-BE49-F238E27FC236}">
                  <a16:creationId xmlns:a16="http://schemas.microsoft.com/office/drawing/2014/main" id="{B3F95EB0-E6CD-D61F-7415-7E04B398E9BD}"/>
                </a:ext>
              </a:extLst>
            </p:cNvPr>
            <p:cNvSpPr/>
            <p:nvPr/>
          </p:nvSpPr>
          <p:spPr>
            <a:xfrm>
              <a:off x="8661000" y="4509000"/>
              <a:ext cx="185820" cy="116340"/>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9" name="Rectangle 28">
              <a:extLst>
                <a:ext uri="{FF2B5EF4-FFF2-40B4-BE49-F238E27FC236}">
                  <a16:creationId xmlns:a16="http://schemas.microsoft.com/office/drawing/2014/main" id="{25615446-5546-FA33-51FC-026E9F1B39AB}"/>
                </a:ext>
              </a:extLst>
            </p:cNvPr>
            <p:cNvSpPr/>
            <p:nvPr/>
          </p:nvSpPr>
          <p:spPr>
            <a:xfrm>
              <a:off x="10911000" y="4509000"/>
              <a:ext cx="347550" cy="101100"/>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30" name="Rectangle 29">
              <a:extLst>
                <a:ext uri="{FF2B5EF4-FFF2-40B4-BE49-F238E27FC236}">
                  <a16:creationId xmlns:a16="http://schemas.microsoft.com/office/drawing/2014/main" id="{247701DC-D7FE-1091-292E-9F9887176E84}"/>
                </a:ext>
              </a:extLst>
            </p:cNvPr>
            <p:cNvSpPr/>
            <p:nvPr/>
          </p:nvSpPr>
          <p:spPr>
            <a:xfrm>
              <a:off x="7761000" y="4869000"/>
              <a:ext cx="180000" cy="81819"/>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31" name="Rectangle 30">
              <a:extLst>
                <a:ext uri="{FF2B5EF4-FFF2-40B4-BE49-F238E27FC236}">
                  <a16:creationId xmlns:a16="http://schemas.microsoft.com/office/drawing/2014/main" id="{B6377045-76C6-457C-D993-43AC7A3EF180}"/>
                </a:ext>
              </a:extLst>
            </p:cNvPr>
            <p:cNvSpPr/>
            <p:nvPr/>
          </p:nvSpPr>
          <p:spPr>
            <a:xfrm>
              <a:off x="8571000" y="4991912"/>
              <a:ext cx="176760" cy="113488"/>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32" name="Rectangle 31">
              <a:extLst>
                <a:ext uri="{FF2B5EF4-FFF2-40B4-BE49-F238E27FC236}">
                  <a16:creationId xmlns:a16="http://schemas.microsoft.com/office/drawing/2014/main" id="{EBE797F5-AD57-EE5F-69B3-48B00B4B075E}"/>
                </a:ext>
              </a:extLst>
            </p:cNvPr>
            <p:cNvSpPr/>
            <p:nvPr/>
          </p:nvSpPr>
          <p:spPr>
            <a:xfrm>
              <a:off x="9111000" y="5409000"/>
              <a:ext cx="135000" cy="9256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grpSp>
    </p:spTree>
    <p:extLst>
      <p:ext uri="{BB962C8B-B14F-4D97-AF65-F5344CB8AC3E}">
        <p14:creationId xmlns:p14="http://schemas.microsoft.com/office/powerpoint/2010/main" val="29665468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7">
            <a:extLst>
              <a:ext uri="{FF2B5EF4-FFF2-40B4-BE49-F238E27FC236}">
                <a16:creationId xmlns:a16="http://schemas.microsoft.com/office/drawing/2014/main" id="{FA440640-52B0-9A1D-A471-6FEF35766463}"/>
              </a:ext>
            </a:extLst>
          </p:cNvPr>
          <p:cNvSpPr txBox="1">
            <a:spLocks/>
          </p:cNvSpPr>
          <p:nvPr/>
        </p:nvSpPr>
        <p:spPr>
          <a:xfrm>
            <a:off x="282579" y="198179"/>
            <a:ext cx="3870601" cy="244090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000" dirty="0">
                <a:solidFill>
                  <a:schemeClr val="tx1"/>
                </a:solidFill>
              </a:rPr>
              <a:t>Predicted Eastern U.S.A. tree habitat distributions for both low and high GHG emissions scenarios in 2100 (figure 11) show the potential for large increases in </a:t>
            </a:r>
            <a:r>
              <a:rPr lang="en-GB" sz="2000" dirty="0">
                <a:solidFill>
                  <a:srgbClr val="FF0000"/>
                </a:solidFill>
              </a:rPr>
              <a:t>allergenic tree pollen</a:t>
            </a:r>
            <a:r>
              <a:rPr lang="en-GB" sz="2000" dirty="0">
                <a:solidFill>
                  <a:schemeClr val="tx1">
                    <a:lumMod val="50000"/>
                    <a:lumOff val="50000"/>
                  </a:schemeClr>
                </a:solidFill>
              </a:rPr>
              <a:t> </a:t>
            </a:r>
            <a:r>
              <a:rPr lang="en-GB" sz="2000" dirty="0">
                <a:solidFill>
                  <a:schemeClr val="tx1"/>
                </a:solidFill>
              </a:rPr>
              <a:t>levels in many states. Figure 12 shows similar effects for ragweed pollen.</a:t>
            </a:r>
          </a:p>
        </p:txBody>
      </p:sp>
      <p:sp>
        <p:nvSpPr>
          <p:cNvPr id="14" name="TextBox 13">
            <a:extLst>
              <a:ext uri="{FF2B5EF4-FFF2-40B4-BE49-F238E27FC236}">
                <a16:creationId xmlns:a16="http://schemas.microsoft.com/office/drawing/2014/main" id="{920330E4-25CB-006F-CF1A-9426DB57E7FA}"/>
              </a:ext>
            </a:extLst>
          </p:cNvPr>
          <p:cNvSpPr txBox="1"/>
          <p:nvPr/>
        </p:nvSpPr>
        <p:spPr>
          <a:xfrm>
            <a:off x="4273664" y="5871427"/>
            <a:ext cx="7672732" cy="415498"/>
          </a:xfrm>
          <a:prstGeom prst="rect">
            <a:avLst/>
          </a:prstGeom>
          <a:noFill/>
        </p:spPr>
        <p:txBody>
          <a:bodyPr wrap="square">
            <a:spAutoFit/>
          </a:bodyPr>
          <a:lstStyle/>
          <a:p>
            <a:r>
              <a:rPr lang="en-IE" sz="1050" dirty="0">
                <a:cs typeface="Arial" panose="020B0604020202020204" pitchFamily="34" charset="0"/>
              </a:rPr>
              <a:t>From: “Extreme Allergies and Global Warming Report”, 2010, National Wildlife Federation and Asthma and Allergy Foundation of America.</a:t>
            </a:r>
          </a:p>
          <a:p>
            <a:r>
              <a:rPr lang="en-IE" sz="1050" dirty="0">
                <a:cs typeface="Arial" panose="020B0604020202020204" pitchFamily="34" charset="0"/>
                <a:hlinkClick r:id="rId2">
                  <a:extLst>
                    <a:ext uri="{A12FA001-AC4F-418D-AE19-62706E023703}">
                      <ahyp:hlinkClr xmlns:ahyp="http://schemas.microsoft.com/office/drawing/2018/hyperlinkcolor" xmlns="" val="tx"/>
                    </a:ext>
                  </a:extLst>
                </a:hlinkClick>
              </a:rPr>
              <a:t>https://aafa.org/asthma-allergy-research/our-research/climate-health/</a:t>
            </a:r>
            <a:r>
              <a:rPr lang="en-IE" sz="1050" dirty="0">
                <a:cs typeface="Arial" panose="020B0604020202020204" pitchFamily="34" charset="0"/>
              </a:rPr>
              <a:t> . Accessed on 11</a:t>
            </a:r>
            <a:r>
              <a:rPr lang="en-IE" sz="1050" baseline="30000" dirty="0">
                <a:cs typeface="Arial" panose="020B0604020202020204" pitchFamily="34" charset="0"/>
              </a:rPr>
              <a:t>th</a:t>
            </a:r>
            <a:r>
              <a:rPr lang="en-IE" sz="1050" dirty="0">
                <a:cs typeface="Arial" panose="020B0604020202020204" pitchFamily="34" charset="0"/>
              </a:rPr>
              <a:t> June 2023.</a:t>
            </a:r>
          </a:p>
        </p:txBody>
      </p:sp>
      <p:sp>
        <p:nvSpPr>
          <p:cNvPr id="13" name="TextBox 12">
            <a:extLst>
              <a:ext uri="{FF2B5EF4-FFF2-40B4-BE49-F238E27FC236}">
                <a16:creationId xmlns:a16="http://schemas.microsoft.com/office/drawing/2014/main" id="{8D063935-295A-7D49-5F6A-5E7FE6C4139C}"/>
              </a:ext>
            </a:extLst>
          </p:cNvPr>
          <p:cNvSpPr txBox="1"/>
          <p:nvPr/>
        </p:nvSpPr>
        <p:spPr>
          <a:xfrm>
            <a:off x="8598169" y="758985"/>
            <a:ext cx="2925000" cy="954107"/>
          </a:xfrm>
          <a:prstGeom prst="rect">
            <a:avLst/>
          </a:prstGeom>
          <a:noFill/>
        </p:spPr>
        <p:txBody>
          <a:bodyPr wrap="square">
            <a:spAutoFit/>
          </a:bodyPr>
          <a:lstStyle/>
          <a:p>
            <a:r>
              <a:rPr lang="en-GB" sz="1400" i="1" dirty="0">
                <a:solidFill>
                  <a:srgbClr val="0070C0"/>
                </a:solidFill>
                <a:effectLst/>
                <a:cs typeface="Arial" panose="020B0604020202020204" pitchFamily="34" charset="0"/>
              </a:rPr>
              <a:t>Figure </a:t>
            </a:r>
            <a:r>
              <a:rPr lang="en-GB" sz="1400" i="1" dirty="0">
                <a:solidFill>
                  <a:srgbClr val="0070C0"/>
                </a:solidFill>
                <a:cs typeface="Arial" panose="020B0604020202020204" pitchFamily="34" charset="0"/>
              </a:rPr>
              <a:t>11</a:t>
            </a:r>
            <a:r>
              <a:rPr lang="en-GB" sz="1400" i="1" dirty="0">
                <a:solidFill>
                  <a:srgbClr val="0070C0"/>
                </a:solidFill>
                <a:effectLst/>
                <a:cs typeface="Arial" panose="020B0604020202020204" pitchFamily="34" charset="0"/>
              </a:rPr>
              <a:t>. </a:t>
            </a:r>
            <a:r>
              <a:rPr lang="en-GB" sz="1400" i="1" dirty="0">
                <a:solidFill>
                  <a:srgbClr val="0070C0"/>
                </a:solidFill>
                <a:cs typeface="Arial" panose="020B0604020202020204" pitchFamily="34" charset="0"/>
              </a:rPr>
              <a:t>Current and predicted tree habitat distributions for the Eastern U.S.A. for both low and high greenhouse gas emission scenarios.</a:t>
            </a:r>
            <a:endParaRPr lang="en-GB" sz="1400" i="1" dirty="0">
              <a:solidFill>
                <a:srgbClr val="0070C0"/>
              </a:solidFill>
              <a:effectLst/>
              <a:cs typeface="Arial" panose="020B0604020202020204" pitchFamily="34" charset="0"/>
            </a:endParaRPr>
          </a:p>
        </p:txBody>
      </p:sp>
      <p:pic>
        <p:nvPicPr>
          <p:cNvPr id="4" name="Picture 3">
            <a:extLst>
              <a:ext uri="{FF2B5EF4-FFF2-40B4-BE49-F238E27FC236}">
                <a16:creationId xmlns:a16="http://schemas.microsoft.com/office/drawing/2014/main" id="{8A472540-BD25-981D-B886-1C714ED0386C}"/>
              </a:ext>
            </a:extLst>
          </p:cNvPr>
          <p:cNvPicPr>
            <a:picLocks noChangeAspect="1"/>
          </p:cNvPicPr>
          <p:nvPr/>
        </p:nvPicPr>
        <p:blipFill>
          <a:blip r:embed="rId3"/>
          <a:stretch>
            <a:fillRect/>
          </a:stretch>
        </p:blipFill>
        <p:spPr>
          <a:xfrm>
            <a:off x="4273664" y="403099"/>
            <a:ext cx="3819668" cy="2584226"/>
          </a:xfrm>
          <a:prstGeom prst="rect">
            <a:avLst/>
          </a:prstGeom>
        </p:spPr>
      </p:pic>
      <p:pic>
        <p:nvPicPr>
          <p:cNvPr id="6" name="Picture 5">
            <a:extLst>
              <a:ext uri="{FF2B5EF4-FFF2-40B4-BE49-F238E27FC236}">
                <a16:creationId xmlns:a16="http://schemas.microsoft.com/office/drawing/2014/main" id="{E34A2F84-F3C1-D08D-3EB8-6F1D5ED49FA5}"/>
              </a:ext>
            </a:extLst>
          </p:cNvPr>
          <p:cNvPicPr>
            <a:picLocks noChangeAspect="1"/>
          </p:cNvPicPr>
          <p:nvPr/>
        </p:nvPicPr>
        <p:blipFill>
          <a:blip r:embed="rId4"/>
          <a:stretch>
            <a:fillRect/>
          </a:stretch>
        </p:blipFill>
        <p:spPr>
          <a:xfrm>
            <a:off x="4273664" y="3128841"/>
            <a:ext cx="3834215" cy="2672862"/>
          </a:xfrm>
          <a:prstGeom prst="rect">
            <a:avLst/>
          </a:prstGeom>
        </p:spPr>
      </p:pic>
      <p:pic>
        <p:nvPicPr>
          <p:cNvPr id="8" name="Picture 7">
            <a:extLst>
              <a:ext uri="{FF2B5EF4-FFF2-40B4-BE49-F238E27FC236}">
                <a16:creationId xmlns:a16="http://schemas.microsoft.com/office/drawing/2014/main" id="{7BB88785-CEA5-C5B2-9411-431896E869DA}"/>
              </a:ext>
            </a:extLst>
          </p:cNvPr>
          <p:cNvPicPr>
            <a:picLocks noChangeAspect="1"/>
          </p:cNvPicPr>
          <p:nvPr/>
        </p:nvPicPr>
        <p:blipFill>
          <a:blip r:embed="rId5"/>
          <a:stretch>
            <a:fillRect/>
          </a:stretch>
        </p:blipFill>
        <p:spPr>
          <a:xfrm>
            <a:off x="8174942" y="3126908"/>
            <a:ext cx="3771454" cy="2672862"/>
          </a:xfrm>
          <a:prstGeom prst="rect">
            <a:avLst/>
          </a:prstGeom>
        </p:spPr>
      </p:pic>
      <p:grpSp>
        <p:nvGrpSpPr>
          <p:cNvPr id="15" name="Group 14">
            <a:extLst>
              <a:ext uri="{FF2B5EF4-FFF2-40B4-BE49-F238E27FC236}">
                <a16:creationId xmlns:a16="http://schemas.microsoft.com/office/drawing/2014/main" id="{E450A1DF-AF0E-289A-071B-805004E1E8A6}"/>
              </a:ext>
            </a:extLst>
          </p:cNvPr>
          <p:cNvGrpSpPr/>
          <p:nvPr/>
        </p:nvGrpSpPr>
        <p:grpSpPr>
          <a:xfrm>
            <a:off x="426000" y="2587510"/>
            <a:ext cx="2939537" cy="3735480"/>
            <a:chOff x="426000" y="2587510"/>
            <a:chExt cx="2939537" cy="3735480"/>
          </a:xfrm>
        </p:grpSpPr>
        <p:pic>
          <p:nvPicPr>
            <p:cNvPr id="11" name="Picture 10">
              <a:extLst>
                <a:ext uri="{FF2B5EF4-FFF2-40B4-BE49-F238E27FC236}">
                  <a16:creationId xmlns:a16="http://schemas.microsoft.com/office/drawing/2014/main" id="{0DEC0384-7CC5-47E9-E0BC-78693D6681B2}"/>
                </a:ext>
              </a:extLst>
            </p:cNvPr>
            <p:cNvPicPr>
              <a:picLocks noChangeAspect="1"/>
            </p:cNvPicPr>
            <p:nvPr/>
          </p:nvPicPr>
          <p:blipFill>
            <a:blip r:embed="rId6"/>
            <a:stretch>
              <a:fillRect/>
            </a:stretch>
          </p:blipFill>
          <p:spPr>
            <a:xfrm>
              <a:off x="426000" y="2587510"/>
              <a:ext cx="2918160" cy="3194464"/>
            </a:xfrm>
            <a:prstGeom prst="rect">
              <a:avLst/>
            </a:prstGeom>
          </p:spPr>
        </p:pic>
        <p:sp>
          <p:nvSpPr>
            <p:cNvPr id="12" name="TextBox 11">
              <a:extLst>
                <a:ext uri="{FF2B5EF4-FFF2-40B4-BE49-F238E27FC236}">
                  <a16:creationId xmlns:a16="http://schemas.microsoft.com/office/drawing/2014/main" id="{6B963957-5A99-367C-36A1-3348420C449C}"/>
                </a:ext>
              </a:extLst>
            </p:cNvPr>
            <p:cNvSpPr txBox="1"/>
            <p:nvPr/>
          </p:nvSpPr>
          <p:spPr>
            <a:xfrm>
              <a:off x="440537" y="5799770"/>
              <a:ext cx="2925000" cy="523220"/>
            </a:xfrm>
            <a:prstGeom prst="rect">
              <a:avLst/>
            </a:prstGeom>
            <a:noFill/>
          </p:spPr>
          <p:txBody>
            <a:bodyPr wrap="square">
              <a:spAutoFit/>
            </a:bodyPr>
            <a:lstStyle/>
            <a:p>
              <a:pPr algn="ctr"/>
              <a:r>
                <a:rPr lang="en-GB" sz="1400" i="1" dirty="0">
                  <a:solidFill>
                    <a:srgbClr val="0070C0"/>
                  </a:solidFill>
                  <a:effectLst/>
                  <a:cs typeface="Arial" panose="020B0604020202020204" pitchFamily="34" charset="0"/>
                </a:rPr>
                <a:t>Figure </a:t>
              </a:r>
              <a:r>
                <a:rPr lang="en-GB" sz="1400" i="1" dirty="0">
                  <a:solidFill>
                    <a:srgbClr val="0070C0"/>
                  </a:solidFill>
                  <a:cs typeface="Arial" panose="020B0604020202020204" pitchFamily="34" charset="0"/>
                </a:rPr>
                <a:t>12. Increase in ragweed pollen with increasing CO</a:t>
              </a:r>
              <a:r>
                <a:rPr lang="en-GB" sz="1400" i="1" baseline="-25000" dirty="0">
                  <a:solidFill>
                    <a:srgbClr val="0070C0"/>
                  </a:solidFill>
                  <a:cs typeface="Arial" panose="020B0604020202020204" pitchFamily="34" charset="0"/>
                </a:rPr>
                <a:t>2</a:t>
              </a:r>
              <a:r>
                <a:rPr lang="en-GB" sz="1400" i="1" dirty="0">
                  <a:solidFill>
                    <a:srgbClr val="0070C0"/>
                  </a:solidFill>
                  <a:cs typeface="Arial" panose="020B0604020202020204" pitchFamily="34" charset="0"/>
                </a:rPr>
                <a:t> levels. </a:t>
              </a:r>
              <a:endParaRPr lang="en-GB" sz="1400" i="1" dirty="0">
                <a:solidFill>
                  <a:srgbClr val="0070C0"/>
                </a:solidFill>
                <a:effectLst/>
                <a:cs typeface="Arial" panose="020B0604020202020204" pitchFamily="34" charset="0"/>
              </a:endParaRPr>
            </a:p>
          </p:txBody>
        </p:sp>
      </p:grpSp>
    </p:spTree>
    <p:extLst>
      <p:ext uri="{BB962C8B-B14F-4D97-AF65-F5344CB8AC3E}">
        <p14:creationId xmlns:p14="http://schemas.microsoft.com/office/powerpoint/2010/main" val="42612352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920330E4-25CB-006F-CF1A-9426DB57E7FA}"/>
              </a:ext>
            </a:extLst>
          </p:cNvPr>
          <p:cNvSpPr txBox="1"/>
          <p:nvPr/>
        </p:nvSpPr>
        <p:spPr>
          <a:xfrm>
            <a:off x="2496000" y="6070110"/>
            <a:ext cx="7672732" cy="253916"/>
          </a:xfrm>
          <a:prstGeom prst="rect">
            <a:avLst/>
          </a:prstGeom>
          <a:noFill/>
        </p:spPr>
        <p:txBody>
          <a:bodyPr wrap="square">
            <a:spAutoFit/>
          </a:bodyPr>
          <a:lstStyle/>
          <a:p>
            <a:r>
              <a:rPr lang="en-IE" sz="1050" dirty="0">
                <a:cs typeface="Arial" panose="020B0604020202020204" pitchFamily="34" charset="0"/>
              </a:rPr>
              <a:t>From: C. Sierra-Heredia </a:t>
            </a:r>
            <a:r>
              <a:rPr lang="en-IE" sz="1050" i="1" dirty="0">
                <a:cs typeface="Arial" panose="020B0604020202020204" pitchFamily="34" charset="0"/>
              </a:rPr>
              <a:t>et al</a:t>
            </a:r>
            <a:r>
              <a:rPr lang="en-IE" sz="1050" dirty="0">
                <a:cs typeface="Arial" panose="020B0604020202020204" pitchFamily="34" charset="0"/>
              </a:rPr>
              <a:t>., Int. J. Environ. Res. Public Health, 2018, </a:t>
            </a:r>
            <a:r>
              <a:rPr lang="en-IE" sz="1050" u="sng" dirty="0">
                <a:cs typeface="Arial" panose="020B0604020202020204" pitchFamily="34" charset="0"/>
              </a:rPr>
              <a:t>15</a:t>
            </a:r>
            <a:r>
              <a:rPr lang="en-IE" sz="1050" dirty="0">
                <a:cs typeface="Arial" panose="020B0604020202020204" pitchFamily="34" charset="0"/>
              </a:rPr>
              <a:t>, 1577. </a:t>
            </a:r>
            <a:r>
              <a:rPr lang="en-IE" sz="1050" dirty="0">
                <a:cs typeface="Arial" panose="020B0604020202020204" pitchFamily="34" charset="0"/>
                <a:hlinkClick r:id="rId2">
                  <a:extLst>
                    <a:ext uri="{A12FA001-AC4F-418D-AE19-62706E023703}">
                      <ahyp:hlinkClr xmlns:ahyp="http://schemas.microsoft.com/office/drawing/2018/hyperlinkcolor" xmlns="" val="tx"/>
                    </a:ext>
                  </a:extLst>
                </a:hlinkClick>
              </a:rPr>
              <a:t>https://doi.org/10.3390/ijerph15081577</a:t>
            </a:r>
            <a:r>
              <a:rPr lang="en-IE" sz="1050" dirty="0">
                <a:cs typeface="Arial" panose="020B0604020202020204" pitchFamily="34" charset="0"/>
              </a:rPr>
              <a:t>   </a:t>
            </a:r>
          </a:p>
        </p:txBody>
      </p:sp>
      <p:sp>
        <p:nvSpPr>
          <p:cNvPr id="13" name="TextBox 12">
            <a:extLst>
              <a:ext uri="{FF2B5EF4-FFF2-40B4-BE49-F238E27FC236}">
                <a16:creationId xmlns:a16="http://schemas.microsoft.com/office/drawing/2014/main" id="{8D063935-295A-7D49-5F6A-5E7FE6C4139C}"/>
              </a:ext>
            </a:extLst>
          </p:cNvPr>
          <p:cNvSpPr txBox="1"/>
          <p:nvPr/>
        </p:nvSpPr>
        <p:spPr>
          <a:xfrm>
            <a:off x="3351000" y="5518166"/>
            <a:ext cx="5670000" cy="307777"/>
          </a:xfrm>
          <a:prstGeom prst="rect">
            <a:avLst/>
          </a:prstGeom>
          <a:noFill/>
        </p:spPr>
        <p:txBody>
          <a:bodyPr wrap="square">
            <a:spAutoFit/>
          </a:bodyPr>
          <a:lstStyle/>
          <a:p>
            <a:r>
              <a:rPr lang="en-GB" sz="1400" i="1" dirty="0">
                <a:solidFill>
                  <a:srgbClr val="0070C0"/>
                </a:solidFill>
                <a:effectLst/>
                <a:cs typeface="Arial" panose="020B0604020202020204" pitchFamily="34" charset="0"/>
              </a:rPr>
              <a:t>Figure </a:t>
            </a:r>
            <a:r>
              <a:rPr lang="en-GB" sz="1400" i="1" dirty="0">
                <a:solidFill>
                  <a:srgbClr val="0070C0"/>
                </a:solidFill>
                <a:cs typeface="Arial" panose="020B0604020202020204" pitchFamily="34" charset="0"/>
              </a:rPr>
              <a:t>13</a:t>
            </a:r>
            <a:r>
              <a:rPr lang="en-GB" sz="1400" i="1" dirty="0">
                <a:solidFill>
                  <a:srgbClr val="0070C0"/>
                </a:solidFill>
                <a:effectLst/>
                <a:cs typeface="Arial" panose="020B0604020202020204" pitchFamily="34" charset="0"/>
              </a:rPr>
              <a:t>. </a:t>
            </a:r>
            <a:r>
              <a:rPr lang="en-GB" sz="1400" i="1" dirty="0">
                <a:solidFill>
                  <a:srgbClr val="0070C0"/>
                </a:solidFill>
                <a:cs typeface="Arial" panose="020B0604020202020204" pitchFamily="34" charset="0"/>
              </a:rPr>
              <a:t>Effects of climate change on aeroallergens.</a:t>
            </a:r>
            <a:endParaRPr lang="en-GB" sz="1400" i="1" dirty="0">
              <a:solidFill>
                <a:srgbClr val="0070C0"/>
              </a:solidFill>
              <a:effectLst/>
              <a:cs typeface="Arial" panose="020B0604020202020204" pitchFamily="34" charset="0"/>
            </a:endParaRPr>
          </a:p>
        </p:txBody>
      </p:sp>
      <p:pic>
        <p:nvPicPr>
          <p:cNvPr id="5" name="Picture 4">
            <a:extLst>
              <a:ext uri="{FF2B5EF4-FFF2-40B4-BE49-F238E27FC236}">
                <a16:creationId xmlns:a16="http://schemas.microsoft.com/office/drawing/2014/main" id="{BAA50F86-8730-66AC-1640-81FD0FBC4A61}"/>
              </a:ext>
            </a:extLst>
          </p:cNvPr>
          <p:cNvPicPr>
            <a:picLocks noChangeAspect="1"/>
          </p:cNvPicPr>
          <p:nvPr/>
        </p:nvPicPr>
        <p:blipFill>
          <a:blip r:embed="rId3"/>
          <a:stretch>
            <a:fillRect/>
          </a:stretch>
        </p:blipFill>
        <p:spPr>
          <a:xfrm>
            <a:off x="1291644" y="307648"/>
            <a:ext cx="9169356" cy="4966352"/>
          </a:xfrm>
          <a:prstGeom prst="rect">
            <a:avLst/>
          </a:prstGeom>
        </p:spPr>
      </p:pic>
    </p:spTree>
    <p:extLst>
      <p:ext uri="{BB962C8B-B14F-4D97-AF65-F5344CB8AC3E}">
        <p14:creationId xmlns:p14="http://schemas.microsoft.com/office/powerpoint/2010/main" val="32256630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7">
            <a:extLst>
              <a:ext uri="{FF2B5EF4-FFF2-40B4-BE49-F238E27FC236}">
                <a16:creationId xmlns:a16="http://schemas.microsoft.com/office/drawing/2014/main" id="{FA440640-52B0-9A1D-A471-6FEF35766463}"/>
              </a:ext>
            </a:extLst>
          </p:cNvPr>
          <p:cNvSpPr txBox="1">
            <a:spLocks/>
          </p:cNvSpPr>
          <p:nvPr/>
        </p:nvSpPr>
        <p:spPr>
          <a:xfrm>
            <a:off x="145011" y="588018"/>
            <a:ext cx="3964817" cy="139500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GB" sz="2000" dirty="0">
                <a:solidFill>
                  <a:schemeClr val="tx1"/>
                </a:solidFill>
              </a:rPr>
              <a:t>An interesting synergy has been observed between </a:t>
            </a:r>
            <a:r>
              <a:rPr lang="en-GB" sz="2000" dirty="0">
                <a:solidFill>
                  <a:srgbClr val="FF0000"/>
                </a:solidFill>
              </a:rPr>
              <a:t>thunderstorm</a:t>
            </a:r>
            <a:r>
              <a:rPr lang="en-GB" sz="2000" dirty="0">
                <a:solidFill>
                  <a:schemeClr val="tx1">
                    <a:lumMod val="50000"/>
                    <a:lumOff val="50000"/>
                  </a:schemeClr>
                </a:solidFill>
              </a:rPr>
              <a:t> </a:t>
            </a:r>
            <a:r>
              <a:rPr lang="en-GB" sz="2000" dirty="0">
                <a:solidFill>
                  <a:schemeClr val="tx1"/>
                </a:solidFill>
              </a:rPr>
              <a:t>activity and pollen levels in reported  asthma cases in various countries (table 2)</a:t>
            </a:r>
          </a:p>
        </p:txBody>
      </p:sp>
      <p:sp>
        <p:nvSpPr>
          <p:cNvPr id="14" name="TextBox 13">
            <a:extLst>
              <a:ext uri="{FF2B5EF4-FFF2-40B4-BE49-F238E27FC236}">
                <a16:creationId xmlns:a16="http://schemas.microsoft.com/office/drawing/2014/main" id="{920330E4-25CB-006F-CF1A-9426DB57E7FA}"/>
              </a:ext>
            </a:extLst>
          </p:cNvPr>
          <p:cNvSpPr txBox="1"/>
          <p:nvPr/>
        </p:nvSpPr>
        <p:spPr>
          <a:xfrm>
            <a:off x="5614945" y="6077803"/>
            <a:ext cx="5971056" cy="253916"/>
          </a:xfrm>
          <a:prstGeom prst="rect">
            <a:avLst/>
          </a:prstGeom>
          <a:noFill/>
        </p:spPr>
        <p:txBody>
          <a:bodyPr wrap="square">
            <a:spAutoFit/>
          </a:bodyPr>
          <a:lstStyle/>
          <a:p>
            <a:r>
              <a:rPr lang="en-IE" sz="1050" dirty="0">
                <a:cs typeface="Arial" panose="020B0604020202020204" pitchFamily="34" charset="0"/>
              </a:rPr>
              <a:t>From: G. D’Amato </a:t>
            </a:r>
            <a:r>
              <a:rPr lang="en-IE" sz="1050" i="1" dirty="0">
                <a:cs typeface="Arial" panose="020B0604020202020204" pitchFamily="34" charset="0"/>
              </a:rPr>
              <a:t>et al</a:t>
            </a:r>
            <a:r>
              <a:rPr lang="en-IE" sz="1050" dirty="0">
                <a:cs typeface="Arial" panose="020B0604020202020204" pitchFamily="34" charset="0"/>
              </a:rPr>
              <a:t>., Allergy, 2020, </a:t>
            </a:r>
            <a:r>
              <a:rPr lang="en-IE" sz="1050" u="sng" dirty="0">
                <a:cs typeface="Arial" panose="020B0604020202020204" pitchFamily="34" charset="0"/>
              </a:rPr>
              <a:t>75</a:t>
            </a:r>
            <a:r>
              <a:rPr lang="en-IE" sz="1050" dirty="0">
                <a:cs typeface="Arial" panose="020B0604020202020204" pitchFamily="34" charset="0"/>
              </a:rPr>
              <a:t>, 2219–2228. </a:t>
            </a:r>
            <a:r>
              <a:rPr lang="en-IE" sz="1050" dirty="0">
                <a:cs typeface="Arial" panose="020B0604020202020204" pitchFamily="34" charset="0"/>
                <a:hlinkClick r:id="rId2">
                  <a:extLst>
                    <a:ext uri="{A12FA001-AC4F-418D-AE19-62706E023703}">
                      <ahyp:hlinkClr xmlns:ahyp="http://schemas.microsoft.com/office/drawing/2018/hyperlinkcolor" xmlns="" val="tx"/>
                    </a:ext>
                  </a:extLst>
                </a:hlinkClick>
              </a:rPr>
              <a:t>https://doi.org/10.1111/all.14476</a:t>
            </a:r>
            <a:r>
              <a:rPr lang="en-IE" sz="1050" dirty="0">
                <a:cs typeface="Arial" panose="020B0604020202020204" pitchFamily="34" charset="0"/>
              </a:rPr>
              <a:t>   </a:t>
            </a:r>
          </a:p>
        </p:txBody>
      </p:sp>
      <p:pic>
        <p:nvPicPr>
          <p:cNvPr id="6" name="Picture 5">
            <a:extLst>
              <a:ext uri="{FF2B5EF4-FFF2-40B4-BE49-F238E27FC236}">
                <a16:creationId xmlns:a16="http://schemas.microsoft.com/office/drawing/2014/main" id="{189F0E14-AFA7-7159-CD20-34759F319774}"/>
              </a:ext>
            </a:extLst>
          </p:cNvPr>
          <p:cNvPicPr>
            <a:picLocks noChangeAspect="1"/>
          </p:cNvPicPr>
          <p:nvPr/>
        </p:nvPicPr>
        <p:blipFill rotWithShape="1">
          <a:blip r:embed="rId3"/>
          <a:srcRect l="1125" t="2356" r="2095" b="1"/>
          <a:stretch/>
        </p:blipFill>
        <p:spPr>
          <a:xfrm>
            <a:off x="140194" y="3102011"/>
            <a:ext cx="3870000" cy="2430795"/>
          </a:xfrm>
          <a:prstGeom prst="rect">
            <a:avLst/>
          </a:prstGeom>
        </p:spPr>
      </p:pic>
      <p:grpSp>
        <p:nvGrpSpPr>
          <p:cNvPr id="12" name="Group 11">
            <a:extLst>
              <a:ext uri="{FF2B5EF4-FFF2-40B4-BE49-F238E27FC236}">
                <a16:creationId xmlns:a16="http://schemas.microsoft.com/office/drawing/2014/main" id="{C4887F43-226B-B37C-8447-C9911688D8CE}"/>
              </a:ext>
            </a:extLst>
          </p:cNvPr>
          <p:cNvGrpSpPr/>
          <p:nvPr/>
        </p:nvGrpSpPr>
        <p:grpSpPr>
          <a:xfrm>
            <a:off x="4105594" y="588018"/>
            <a:ext cx="8027163" cy="4944788"/>
            <a:chOff x="4107420" y="960006"/>
            <a:chExt cx="8027163" cy="4944788"/>
          </a:xfrm>
        </p:grpSpPr>
        <p:sp>
          <p:nvSpPr>
            <p:cNvPr id="13" name="TextBox 12">
              <a:extLst>
                <a:ext uri="{FF2B5EF4-FFF2-40B4-BE49-F238E27FC236}">
                  <a16:creationId xmlns:a16="http://schemas.microsoft.com/office/drawing/2014/main" id="{8D063935-295A-7D49-5F6A-5E7FE6C4139C}"/>
                </a:ext>
              </a:extLst>
            </p:cNvPr>
            <p:cNvSpPr txBox="1"/>
            <p:nvPr/>
          </p:nvSpPr>
          <p:spPr>
            <a:xfrm>
              <a:off x="5614944" y="960006"/>
              <a:ext cx="5085000" cy="307777"/>
            </a:xfrm>
            <a:prstGeom prst="rect">
              <a:avLst/>
            </a:prstGeom>
            <a:noFill/>
          </p:spPr>
          <p:txBody>
            <a:bodyPr wrap="square">
              <a:spAutoFit/>
            </a:bodyPr>
            <a:lstStyle/>
            <a:p>
              <a:r>
                <a:rPr lang="en-GB" sz="1400" i="1" dirty="0">
                  <a:solidFill>
                    <a:srgbClr val="0070C0"/>
                  </a:solidFill>
                  <a:effectLst/>
                  <a:cs typeface="Arial" panose="020B0604020202020204" pitchFamily="34" charset="0"/>
                </a:rPr>
                <a:t>Table 2. Storm associated asthma exacerbations around the world.</a:t>
              </a:r>
            </a:p>
          </p:txBody>
        </p:sp>
        <p:grpSp>
          <p:nvGrpSpPr>
            <p:cNvPr id="11" name="Group 10">
              <a:extLst>
                <a:ext uri="{FF2B5EF4-FFF2-40B4-BE49-F238E27FC236}">
                  <a16:creationId xmlns:a16="http://schemas.microsoft.com/office/drawing/2014/main" id="{006789A1-4CEC-E129-02AE-AE4D194377F6}"/>
                </a:ext>
              </a:extLst>
            </p:cNvPr>
            <p:cNvGrpSpPr/>
            <p:nvPr/>
          </p:nvGrpSpPr>
          <p:grpSpPr>
            <a:xfrm>
              <a:off x="4107420" y="1353389"/>
              <a:ext cx="8027163" cy="4551405"/>
              <a:chOff x="4116000" y="833025"/>
              <a:chExt cx="8027163" cy="4551405"/>
            </a:xfrm>
          </p:grpSpPr>
          <p:pic>
            <p:nvPicPr>
              <p:cNvPr id="8" name="Picture 7">
                <a:extLst>
                  <a:ext uri="{FF2B5EF4-FFF2-40B4-BE49-F238E27FC236}">
                    <a16:creationId xmlns:a16="http://schemas.microsoft.com/office/drawing/2014/main" id="{849146EE-560B-E211-8ABF-7F0972A06CBF}"/>
                  </a:ext>
                </a:extLst>
              </p:cNvPr>
              <p:cNvPicPr>
                <a:picLocks noChangeAspect="1"/>
              </p:cNvPicPr>
              <p:nvPr/>
            </p:nvPicPr>
            <p:blipFill rotWithShape="1">
              <a:blip r:embed="rId4"/>
              <a:srcRect t="12485"/>
              <a:stretch/>
            </p:blipFill>
            <p:spPr>
              <a:xfrm>
                <a:off x="4120817" y="833025"/>
                <a:ext cx="8022346" cy="2362924"/>
              </a:xfrm>
              <a:prstGeom prst="rect">
                <a:avLst/>
              </a:prstGeom>
            </p:spPr>
          </p:pic>
          <p:pic>
            <p:nvPicPr>
              <p:cNvPr id="10" name="Picture 9">
                <a:extLst>
                  <a:ext uri="{FF2B5EF4-FFF2-40B4-BE49-F238E27FC236}">
                    <a16:creationId xmlns:a16="http://schemas.microsoft.com/office/drawing/2014/main" id="{10BF1A1D-9FD6-0F77-FC64-6ED9A827920B}"/>
                  </a:ext>
                </a:extLst>
              </p:cNvPr>
              <p:cNvPicPr>
                <a:picLocks noChangeAspect="1"/>
              </p:cNvPicPr>
              <p:nvPr/>
            </p:nvPicPr>
            <p:blipFill>
              <a:blip r:embed="rId5"/>
              <a:stretch>
                <a:fillRect/>
              </a:stretch>
            </p:blipFill>
            <p:spPr>
              <a:xfrm>
                <a:off x="4116000" y="3188904"/>
                <a:ext cx="8022346" cy="2195526"/>
              </a:xfrm>
              <a:prstGeom prst="rect">
                <a:avLst/>
              </a:prstGeom>
            </p:spPr>
          </p:pic>
        </p:grpSp>
      </p:grpSp>
    </p:spTree>
    <p:extLst>
      <p:ext uri="{BB962C8B-B14F-4D97-AF65-F5344CB8AC3E}">
        <p14:creationId xmlns:p14="http://schemas.microsoft.com/office/powerpoint/2010/main" val="91713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3AC1583F-899D-B9C2-8E50-C396E97DD3A9}"/>
              </a:ext>
            </a:extLst>
          </p:cNvPr>
          <p:cNvGrpSpPr/>
          <p:nvPr/>
        </p:nvGrpSpPr>
        <p:grpSpPr>
          <a:xfrm>
            <a:off x="831000" y="374175"/>
            <a:ext cx="10980000" cy="5615721"/>
            <a:chOff x="831000" y="374175"/>
            <a:chExt cx="10980000" cy="5615721"/>
          </a:xfrm>
        </p:grpSpPr>
        <p:pic>
          <p:nvPicPr>
            <p:cNvPr id="3" name="Picture 2">
              <a:extLst>
                <a:ext uri="{FF2B5EF4-FFF2-40B4-BE49-F238E27FC236}">
                  <a16:creationId xmlns:a16="http://schemas.microsoft.com/office/drawing/2014/main" id="{52154058-98A1-41B0-17E9-EFE368859CA3}"/>
                </a:ext>
              </a:extLst>
            </p:cNvPr>
            <p:cNvPicPr>
              <a:picLocks noChangeAspect="1"/>
            </p:cNvPicPr>
            <p:nvPr/>
          </p:nvPicPr>
          <p:blipFill>
            <a:blip r:embed="rId2"/>
            <a:stretch>
              <a:fillRect/>
            </a:stretch>
          </p:blipFill>
          <p:spPr>
            <a:xfrm>
              <a:off x="5061000" y="374175"/>
              <a:ext cx="6750000" cy="5615721"/>
            </a:xfrm>
            <a:prstGeom prst="rect">
              <a:avLst/>
            </a:prstGeom>
          </p:spPr>
        </p:pic>
        <p:sp>
          <p:nvSpPr>
            <p:cNvPr id="6" name="TextBox 5">
              <a:extLst>
                <a:ext uri="{FF2B5EF4-FFF2-40B4-BE49-F238E27FC236}">
                  <a16:creationId xmlns:a16="http://schemas.microsoft.com/office/drawing/2014/main" id="{6778D898-88AC-ADBA-557E-4BD40B00EC8F}"/>
                </a:ext>
              </a:extLst>
            </p:cNvPr>
            <p:cNvSpPr txBox="1"/>
            <p:nvPr/>
          </p:nvSpPr>
          <p:spPr>
            <a:xfrm>
              <a:off x="831000" y="1796235"/>
              <a:ext cx="4004999" cy="2893100"/>
            </a:xfrm>
            <a:prstGeom prst="rect">
              <a:avLst/>
            </a:prstGeom>
            <a:noFill/>
          </p:spPr>
          <p:txBody>
            <a:bodyPr wrap="square">
              <a:spAutoFit/>
            </a:bodyPr>
            <a:lstStyle/>
            <a:p>
              <a:r>
                <a:rPr lang="en-GB" sz="1400" i="1" dirty="0">
                  <a:solidFill>
                    <a:srgbClr val="0070C0"/>
                  </a:solidFill>
                  <a:effectLst/>
                  <a:cs typeface="Arial" panose="020B0604020202020204" pitchFamily="34" charset="0"/>
                </a:rPr>
                <a:t>Figure </a:t>
              </a:r>
              <a:r>
                <a:rPr lang="en-GB" sz="1400" i="1" dirty="0">
                  <a:solidFill>
                    <a:srgbClr val="0070C0"/>
                  </a:solidFill>
                  <a:cs typeface="Arial" panose="020B0604020202020204" pitchFamily="34" charset="0"/>
                </a:rPr>
                <a:t>14</a:t>
              </a:r>
              <a:r>
                <a:rPr lang="en-GB" sz="1400" i="1" dirty="0">
                  <a:solidFill>
                    <a:srgbClr val="0070C0"/>
                  </a:solidFill>
                  <a:effectLst/>
                  <a:cs typeface="Arial" panose="020B0604020202020204" pitchFamily="34" charset="0"/>
                </a:rPr>
                <a:t>. Pathways through which climate parameters and air pollutants can influence the release, potency, and effects of allergens and adjuvants: temperature (T), relative humidity (RH), ultraviolet (UV) radiation, particulate matter (PM), ozone and nitrogen oxides (O</a:t>
              </a:r>
              <a:r>
                <a:rPr lang="en-GB" sz="1400" i="1" baseline="-25000" dirty="0">
                  <a:solidFill>
                    <a:srgbClr val="0070C0"/>
                  </a:solidFill>
                  <a:effectLst/>
                  <a:cs typeface="Arial" panose="020B0604020202020204" pitchFamily="34" charset="0"/>
                </a:rPr>
                <a:t>3</a:t>
              </a:r>
              <a:r>
                <a:rPr lang="en-GB" sz="1400" i="1" dirty="0">
                  <a:solidFill>
                    <a:srgbClr val="0070C0"/>
                  </a:solidFill>
                  <a:effectLst/>
                  <a:cs typeface="Arial" panose="020B0604020202020204" pitchFamily="34" charset="0"/>
                </a:rPr>
                <a:t>, NO</a:t>
              </a:r>
              <a:r>
                <a:rPr lang="en-GB" sz="1400" i="1" baseline="-25000" dirty="0">
                  <a:solidFill>
                    <a:srgbClr val="0070C0"/>
                  </a:solidFill>
                  <a:effectLst/>
                  <a:cs typeface="Arial" panose="020B0604020202020204" pitchFamily="34" charset="0"/>
                </a:rPr>
                <a:t>x</a:t>
              </a:r>
              <a:r>
                <a:rPr lang="en-GB" sz="1400" i="1" dirty="0">
                  <a:solidFill>
                    <a:srgbClr val="0070C0"/>
                  </a:solidFill>
                  <a:effectLst/>
                  <a:cs typeface="Arial" panose="020B0604020202020204" pitchFamily="34" charset="0"/>
                </a:rPr>
                <a:t>), reduced</a:t>
              </a:r>
            </a:p>
            <a:p>
              <a:r>
                <a:rPr lang="en-GB" sz="1400" i="1" dirty="0">
                  <a:solidFill>
                    <a:srgbClr val="0070C0"/>
                  </a:solidFill>
                  <a:effectLst/>
                  <a:cs typeface="Arial" panose="020B0604020202020204" pitchFamily="34" charset="0"/>
                </a:rPr>
                <a:t>nicotinamide adenine dinucleotide phosphate (NADPH) oxidase, pollen-associated lipid mediators (PALMs), damage-associated molecular patterns</a:t>
              </a:r>
            </a:p>
            <a:p>
              <a:r>
                <a:rPr lang="en-GB" sz="1400" i="1" dirty="0">
                  <a:solidFill>
                    <a:srgbClr val="0070C0"/>
                  </a:solidFill>
                  <a:effectLst/>
                  <a:cs typeface="Arial" panose="020B0604020202020204" pitchFamily="34" charset="0"/>
                </a:rPr>
                <a:t>(DAMPs), pattern recognition receptors (PRR), type 2 T helper (Th2) cells, immunoglobulin E (</a:t>
              </a:r>
              <a:r>
                <a:rPr lang="en-GB" sz="1400" i="1" dirty="0" err="1">
                  <a:solidFill>
                    <a:srgbClr val="0070C0"/>
                  </a:solidFill>
                  <a:effectLst/>
                  <a:cs typeface="Arial" panose="020B0604020202020204" pitchFamily="34" charset="0"/>
                </a:rPr>
                <a:t>IgE</a:t>
              </a:r>
              <a:r>
                <a:rPr lang="en-GB" sz="1400" i="1" dirty="0">
                  <a:solidFill>
                    <a:srgbClr val="0070C0"/>
                  </a:solidFill>
                  <a:effectLst/>
                  <a:cs typeface="Arial" panose="020B0604020202020204" pitchFamily="34" charset="0"/>
                </a:rPr>
                <a:t>), allergenic proteins (green dots), and chemical modifications (red dots). </a:t>
              </a:r>
            </a:p>
          </p:txBody>
        </p:sp>
      </p:grpSp>
      <p:sp>
        <p:nvSpPr>
          <p:cNvPr id="7" name="TextBox 6">
            <a:extLst>
              <a:ext uri="{FF2B5EF4-FFF2-40B4-BE49-F238E27FC236}">
                <a16:creationId xmlns:a16="http://schemas.microsoft.com/office/drawing/2014/main" id="{D9612266-72F6-8644-39B8-BE7B69B8551C}"/>
              </a:ext>
            </a:extLst>
          </p:cNvPr>
          <p:cNvSpPr txBox="1"/>
          <p:nvPr/>
        </p:nvSpPr>
        <p:spPr>
          <a:xfrm>
            <a:off x="331060" y="5855341"/>
            <a:ext cx="4356326" cy="415498"/>
          </a:xfrm>
          <a:prstGeom prst="rect">
            <a:avLst/>
          </a:prstGeom>
          <a:noFill/>
        </p:spPr>
        <p:txBody>
          <a:bodyPr wrap="square">
            <a:spAutoFit/>
          </a:bodyPr>
          <a:lstStyle/>
          <a:p>
            <a:r>
              <a:rPr lang="en-IE" sz="1050" dirty="0">
                <a:cs typeface="Arial" panose="020B0604020202020204" pitchFamily="34" charset="0"/>
              </a:rPr>
              <a:t>From: K. </a:t>
            </a:r>
            <a:r>
              <a:rPr lang="en-IE" sz="1050" dirty="0" err="1">
                <a:cs typeface="Arial" panose="020B0604020202020204" pitchFamily="34" charset="0"/>
              </a:rPr>
              <a:t>Reinmuth-Selzle</a:t>
            </a:r>
            <a:r>
              <a:rPr lang="en-IE" sz="1050" dirty="0">
                <a:cs typeface="Arial" panose="020B0604020202020204" pitchFamily="34" charset="0"/>
              </a:rPr>
              <a:t> </a:t>
            </a:r>
            <a:r>
              <a:rPr lang="en-IE" sz="1050" i="1" dirty="0">
                <a:cs typeface="Arial" panose="020B0604020202020204" pitchFamily="34" charset="0"/>
              </a:rPr>
              <a:t>et al</a:t>
            </a:r>
            <a:r>
              <a:rPr lang="en-IE" sz="1050" dirty="0">
                <a:cs typeface="Arial" panose="020B0604020202020204" pitchFamily="34" charset="0"/>
              </a:rPr>
              <a:t>., </a:t>
            </a:r>
            <a:r>
              <a:rPr lang="fr-FR" sz="1050" dirty="0">
                <a:cs typeface="Arial" panose="020B0604020202020204" pitchFamily="34" charset="0"/>
              </a:rPr>
              <a:t>Environ. </a:t>
            </a:r>
            <a:r>
              <a:rPr lang="fr-FR" sz="1050" dirty="0" err="1">
                <a:cs typeface="Arial" panose="020B0604020202020204" pitchFamily="34" charset="0"/>
              </a:rPr>
              <a:t>Sci</a:t>
            </a:r>
            <a:r>
              <a:rPr lang="fr-FR" sz="1050" dirty="0">
                <a:cs typeface="Arial" panose="020B0604020202020204" pitchFamily="34" charset="0"/>
              </a:rPr>
              <a:t>. </a:t>
            </a:r>
            <a:r>
              <a:rPr lang="fr-FR" sz="1050" dirty="0" err="1">
                <a:cs typeface="Arial" panose="020B0604020202020204" pitchFamily="34" charset="0"/>
              </a:rPr>
              <a:t>Technol</a:t>
            </a:r>
            <a:r>
              <a:rPr lang="fr-FR" sz="1050" dirty="0">
                <a:cs typeface="Arial" panose="020B0604020202020204" pitchFamily="34" charset="0"/>
              </a:rPr>
              <a:t>., 2017, </a:t>
            </a:r>
            <a:r>
              <a:rPr lang="fr-FR" sz="1050" u="sng" dirty="0">
                <a:cs typeface="Arial" panose="020B0604020202020204" pitchFamily="34" charset="0"/>
              </a:rPr>
              <a:t>51</a:t>
            </a:r>
            <a:r>
              <a:rPr lang="fr-FR" sz="1050" dirty="0">
                <a:cs typeface="Arial" panose="020B0604020202020204" pitchFamily="34" charset="0"/>
              </a:rPr>
              <a:t>, 4119−4141. DOI: </a:t>
            </a:r>
            <a:r>
              <a:rPr lang="fr-FR" sz="1050" dirty="0">
                <a:cs typeface="Arial" panose="020B0604020202020204" pitchFamily="34" charset="0"/>
                <a:hlinkClick r:id="rId3">
                  <a:extLst>
                    <a:ext uri="{A12FA001-AC4F-418D-AE19-62706E023703}">
                      <ahyp:hlinkClr xmlns:ahyp="http://schemas.microsoft.com/office/drawing/2018/hyperlinkcolor" xmlns="" val="tx"/>
                    </a:ext>
                  </a:extLst>
                </a:hlinkClick>
              </a:rPr>
              <a:t>http://dx.doi.org/10.1021/acs.est.6b04908</a:t>
            </a:r>
            <a:r>
              <a:rPr lang="fr-FR" sz="1050" dirty="0">
                <a:cs typeface="Arial" panose="020B0604020202020204" pitchFamily="34" charset="0"/>
              </a:rPr>
              <a:t> </a:t>
            </a:r>
            <a:r>
              <a:rPr lang="en-IE" sz="1050" dirty="0">
                <a:cs typeface="Arial" panose="020B0604020202020204" pitchFamily="34" charset="0"/>
              </a:rPr>
              <a:t> </a:t>
            </a:r>
          </a:p>
        </p:txBody>
      </p:sp>
      <p:sp>
        <p:nvSpPr>
          <p:cNvPr id="5" name="TextBox 4">
            <a:extLst>
              <a:ext uri="{FF2B5EF4-FFF2-40B4-BE49-F238E27FC236}">
                <a16:creationId xmlns:a16="http://schemas.microsoft.com/office/drawing/2014/main" id="{45E58BE5-E985-CF1A-6643-85C059296F38}"/>
              </a:ext>
            </a:extLst>
          </p:cNvPr>
          <p:cNvSpPr txBox="1"/>
          <p:nvPr/>
        </p:nvSpPr>
        <p:spPr>
          <a:xfrm>
            <a:off x="830999" y="394935"/>
            <a:ext cx="4004999" cy="923330"/>
          </a:xfrm>
          <a:prstGeom prst="rect">
            <a:avLst/>
          </a:prstGeom>
          <a:noFill/>
        </p:spPr>
        <p:txBody>
          <a:bodyPr wrap="square">
            <a:spAutoFit/>
          </a:bodyPr>
          <a:lstStyle/>
          <a:p>
            <a:pPr marL="0" indent="0" algn="just">
              <a:buNone/>
            </a:pPr>
            <a:r>
              <a:rPr lang="en-GB" dirty="0"/>
              <a:t>S</a:t>
            </a:r>
            <a:r>
              <a:rPr lang="en-GB" sz="1800" dirty="0"/>
              <a:t>ome additional detail on the specifics of how these effects operate within the human body:</a:t>
            </a:r>
          </a:p>
        </p:txBody>
      </p:sp>
    </p:spTree>
    <p:extLst>
      <p:ext uri="{BB962C8B-B14F-4D97-AF65-F5344CB8AC3E}">
        <p14:creationId xmlns:p14="http://schemas.microsoft.com/office/powerpoint/2010/main" val="33581485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7">
            <a:extLst>
              <a:ext uri="{FF2B5EF4-FFF2-40B4-BE49-F238E27FC236}">
                <a16:creationId xmlns:a16="http://schemas.microsoft.com/office/drawing/2014/main" id="{FA440640-52B0-9A1D-A471-6FEF35766463}"/>
              </a:ext>
            </a:extLst>
          </p:cNvPr>
          <p:cNvSpPr txBox="1">
            <a:spLocks/>
          </p:cNvSpPr>
          <p:nvPr/>
        </p:nvSpPr>
        <p:spPr>
          <a:xfrm>
            <a:off x="336000" y="279000"/>
            <a:ext cx="11430000" cy="49500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000" dirty="0">
                <a:solidFill>
                  <a:schemeClr val="tx1"/>
                </a:solidFill>
              </a:rPr>
              <a:t>Figure 15 shows the involvement of climate change-induced increases in temperature and humidity as factors affecting increased </a:t>
            </a:r>
            <a:r>
              <a:rPr lang="en-GB" sz="2000" dirty="0">
                <a:solidFill>
                  <a:srgbClr val="FF0000"/>
                </a:solidFill>
              </a:rPr>
              <a:t>dust mite allergy</a:t>
            </a:r>
            <a:r>
              <a:rPr lang="en-GB" sz="2000" dirty="0">
                <a:solidFill>
                  <a:schemeClr val="tx1"/>
                </a:solidFill>
              </a:rPr>
              <a:t>: </a:t>
            </a:r>
          </a:p>
          <a:p>
            <a:pPr marL="0" indent="0">
              <a:buFont typeface="Arial" panose="020B0604020202020204" pitchFamily="34" charset="0"/>
              <a:buNone/>
            </a:pPr>
            <a:r>
              <a:rPr lang="en-GB" sz="2000" dirty="0">
                <a:solidFill>
                  <a:schemeClr val="tx1">
                    <a:lumMod val="50000"/>
                    <a:lumOff val="50000"/>
                  </a:schemeClr>
                </a:solidFill>
              </a:rPr>
              <a:t> </a:t>
            </a:r>
          </a:p>
        </p:txBody>
      </p:sp>
      <p:grpSp>
        <p:nvGrpSpPr>
          <p:cNvPr id="2" name="Group 1">
            <a:extLst>
              <a:ext uri="{FF2B5EF4-FFF2-40B4-BE49-F238E27FC236}">
                <a16:creationId xmlns:a16="http://schemas.microsoft.com/office/drawing/2014/main" id="{6D2D7591-E37A-F5C8-05EC-70FF1FFC4932}"/>
              </a:ext>
            </a:extLst>
          </p:cNvPr>
          <p:cNvGrpSpPr/>
          <p:nvPr/>
        </p:nvGrpSpPr>
        <p:grpSpPr>
          <a:xfrm>
            <a:off x="344229" y="1145782"/>
            <a:ext cx="10186822" cy="4782900"/>
            <a:chOff x="344229" y="1145782"/>
            <a:chExt cx="10186822" cy="4782900"/>
          </a:xfrm>
        </p:grpSpPr>
        <p:pic>
          <p:nvPicPr>
            <p:cNvPr id="12" name="Picture 11">
              <a:extLst>
                <a:ext uri="{FF2B5EF4-FFF2-40B4-BE49-F238E27FC236}">
                  <a16:creationId xmlns:a16="http://schemas.microsoft.com/office/drawing/2014/main" id="{E584CA0A-34EC-E1FC-769D-15CEB0C843BA}"/>
                </a:ext>
              </a:extLst>
            </p:cNvPr>
            <p:cNvPicPr>
              <a:picLocks noChangeAspect="1"/>
            </p:cNvPicPr>
            <p:nvPr/>
          </p:nvPicPr>
          <p:blipFill>
            <a:blip r:embed="rId2"/>
            <a:stretch>
              <a:fillRect/>
            </a:stretch>
          </p:blipFill>
          <p:spPr>
            <a:xfrm>
              <a:off x="344229" y="1145782"/>
              <a:ext cx="7072085" cy="4782900"/>
            </a:xfrm>
            <a:prstGeom prst="rect">
              <a:avLst/>
            </a:prstGeom>
          </p:spPr>
        </p:pic>
        <p:sp>
          <p:nvSpPr>
            <p:cNvPr id="13" name="TextBox 12">
              <a:extLst>
                <a:ext uri="{FF2B5EF4-FFF2-40B4-BE49-F238E27FC236}">
                  <a16:creationId xmlns:a16="http://schemas.microsoft.com/office/drawing/2014/main" id="{8D063935-295A-7D49-5F6A-5E7FE6C4139C}"/>
                </a:ext>
              </a:extLst>
            </p:cNvPr>
            <p:cNvSpPr txBox="1"/>
            <p:nvPr/>
          </p:nvSpPr>
          <p:spPr>
            <a:xfrm>
              <a:off x="7606051" y="2529000"/>
              <a:ext cx="2925000" cy="1169551"/>
            </a:xfrm>
            <a:prstGeom prst="rect">
              <a:avLst/>
            </a:prstGeom>
            <a:noFill/>
          </p:spPr>
          <p:txBody>
            <a:bodyPr wrap="square">
              <a:spAutoFit/>
            </a:bodyPr>
            <a:lstStyle/>
            <a:p>
              <a:r>
                <a:rPr lang="en-GB" sz="1400" i="1" dirty="0">
                  <a:solidFill>
                    <a:srgbClr val="0070C0"/>
                  </a:solidFill>
                  <a:effectLst/>
                  <a:cs typeface="Arial" panose="020B0604020202020204" pitchFamily="34" charset="0"/>
                </a:rPr>
                <a:t>Figure </a:t>
              </a:r>
              <a:r>
                <a:rPr lang="en-GB" sz="1400" i="1" dirty="0">
                  <a:solidFill>
                    <a:srgbClr val="0070C0"/>
                  </a:solidFill>
                  <a:cs typeface="Arial" panose="020B0604020202020204" pitchFamily="34" charset="0"/>
                </a:rPr>
                <a:t>15</a:t>
              </a:r>
              <a:r>
                <a:rPr lang="en-GB" sz="1400" i="1" dirty="0">
                  <a:solidFill>
                    <a:srgbClr val="0070C0"/>
                  </a:solidFill>
                  <a:effectLst/>
                  <a:cs typeface="Arial" panose="020B0604020202020204" pitchFamily="34" charset="0"/>
                </a:rPr>
                <a:t>. A generalised and simplistic view of multiple factors that could affect house dust mite (HDM) growth, allergen exposure, sensitization and allergic symptoms. </a:t>
              </a:r>
            </a:p>
          </p:txBody>
        </p:sp>
      </p:grpSp>
      <p:sp>
        <p:nvSpPr>
          <p:cNvPr id="14" name="TextBox 13">
            <a:extLst>
              <a:ext uri="{FF2B5EF4-FFF2-40B4-BE49-F238E27FC236}">
                <a16:creationId xmlns:a16="http://schemas.microsoft.com/office/drawing/2014/main" id="{920330E4-25CB-006F-CF1A-9426DB57E7FA}"/>
              </a:ext>
            </a:extLst>
          </p:cNvPr>
          <p:cNvSpPr txBox="1"/>
          <p:nvPr/>
        </p:nvSpPr>
        <p:spPr>
          <a:xfrm>
            <a:off x="7498085" y="5927808"/>
            <a:ext cx="4582915" cy="415498"/>
          </a:xfrm>
          <a:prstGeom prst="rect">
            <a:avLst/>
          </a:prstGeom>
          <a:noFill/>
        </p:spPr>
        <p:txBody>
          <a:bodyPr wrap="square">
            <a:spAutoFit/>
          </a:bodyPr>
          <a:lstStyle/>
          <a:p>
            <a:r>
              <a:rPr lang="en-IE" sz="1050" dirty="0">
                <a:cs typeface="Arial" panose="020B0604020202020204" pitchFamily="34" charset="0"/>
              </a:rPr>
              <a:t>From: N. Acevedo </a:t>
            </a:r>
            <a:r>
              <a:rPr lang="en-IE" sz="1050" i="1" dirty="0">
                <a:cs typeface="Arial" panose="020B0604020202020204" pitchFamily="34" charset="0"/>
              </a:rPr>
              <a:t>et al</a:t>
            </a:r>
            <a:r>
              <a:rPr lang="en-IE" sz="1050" dirty="0">
                <a:cs typeface="Arial" panose="020B0604020202020204" pitchFamily="34" charset="0"/>
              </a:rPr>
              <a:t>., Allergy Asthma Immunol Res., 2019 Jul, </a:t>
            </a:r>
            <a:r>
              <a:rPr lang="en-IE" sz="1050" u="sng" dirty="0">
                <a:cs typeface="Arial" panose="020B0604020202020204" pitchFamily="34" charset="0"/>
              </a:rPr>
              <a:t>11</a:t>
            </a:r>
            <a:r>
              <a:rPr lang="en-IE" sz="1050" dirty="0">
                <a:cs typeface="Arial" panose="020B0604020202020204" pitchFamily="34" charset="0"/>
              </a:rPr>
              <a:t>, (4), 450-469.</a:t>
            </a:r>
          </a:p>
          <a:p>
            <a:r>
              <a:rPr lang="en-IE" sz="1050" dirty="0">
                <a:cs typeface="Arial" panose="020B0604020202020204" pitchFamily="34" charset="0"/>
                <a:hlinkClick r:id="rId3">
                  <a:extLst>
                    <a:ext uri="{A12FA001-AC4F-418D-AE19-62706E023703}">
                      <ahyp:hlinkClr xmlns:ahyp="http://schemas.microsoft.com/office/drawing/2018/hyperlinkcolor" xmlns="" val="tx"/>
                    </a:ext>
                  </a:extLst>
                </a:hlinkClick>
              </a:rPr>
              <a:t>https://doi.org/10.4168/aair.2019.11.4.450</a:t>
            </a:r>
            <a:r>
              <a:rPr lang="en-IE" sz="1050" dirty="0">
                <a:cs typeface="Arial" panose="020B0604020202020204" pitchFamily="34" charset="0"/>
              </a:rPr>
              <a:t>  </a:t>
            </a:r>
          </a:p>
        </p:txBody>
      </p:sp>
    </p:spTree>
    <p:extLst>
      <p:ext uri="{BB962C8B-B14F-4D97-AF65-F5344CB8AC3E}">
        <p14:creationId xmlns:p14="http://schemas.microsoft.com/office/powerpoint/2010/main" val="15216156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7">
            <a:extLst>
              <a:ext uri="{FF2B5EF4-FFF2-40B4-BE49-F238E27FC236}">
                <a16:creationId xmlns:a16="http://schemas.microsoft.com/office/drawing/2014/main" id="{FA440640-52B0-9A1D-A471-6FEF35766463}"/>
              </a:ext>
            </a:extLst>
          </p:cNvPr>
          <p:cNvSpPr txBox="1">
            <a:spLocks/>
          </p:cNvSpPr>
          <p:nvPr/>
        </p:nvSpPr>
        <p:spPr>
          <a:xfrm>
            <a:off x="381000" y="3043298"/>
            <a:ext cx="5580000" cy="250070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20000"/>
              </a:lnSpc>
              <a:buNone/>
            </a:pPr>
            <a:r>
              <a:rPr lang="en-GB" sz="2200" dirty="0">
                <a:solidFill>
                  <a:schemeClr val="tx1"/>
                </a:solidFill>
              </a:rPr>
              <a:t>The effect of climate change on aspergillosis allergy associated with </a:t>
            </a:r>
            <a:r>
              <a:rPr lang="en-GB" sz="2200" dirty="0">
                <a:solidFill>
                  <a:srgbClr val="FF0000"/>
                </a:solidFill>
              </a:rPr>
              <a:t>airborne</a:t>
            </a:r>
            <a:r>
              <a:rPr lang="en-GB" sz="2200" dirty="0">
                <a:solidFill>
                  <a:schemeClr val="tx1">
                    <a:lumMod val="50000"/>
                    <a:lumOff val="50000"/>
                  </a:schemeClr>
                </a:solidFill>
              </a:rPr>
              <a:t> </a:t>
            </a:r>
            <a:r>
              <a:rPr lang="en-GB" sz="2200" i="1" dirty="0">
                <a:solidFill>
                  <a:schemeClr val="tx1"/>
                </a:solidFill>
              </a:rPr>
              <a:t>aspergillus </a:t>
            </a:r>
            <a:r>
              <a:rPr lang="en-GB" sz="2200" i="1" dirty="0" err="1">
                <a:solidFill>
                  <a:schemeClr val="tx1"/>
                </a:solidFill>
              </a:rPr>
              <a:t>niger</a:t>
            </a:r>
            <a:r>
              <a:rPr lang="en-GB" sz="2200" dirty="0">
                <a:solidFill>
                  <a:schemeClr val="tx1"/>
                </a:solidFill>
              </a:rPr>
              <a:t> </a:t>
            </a:r>
            <a:r>
              <a:rPr lang="en-GB" sz="2200" dirty="0">
                <a:solidFill>
                  <a:srgbClr val="FF0000"/>
                </a:solidFill>
              </a:rPr>
              <a:t>bacteria</a:t>
            </a:r>
            <a:r>
              <a:rPr lang="en-GB" sz="2200" dirty="0">
                <a:solidFill>
                  <a:schemeClr val="tx1"/>
                </a:solidFill>
              </a:rPr>
              <a:t> can be envisaged in the predicted range changes in habitat suitability for the bacterium (figure 16</a:t>
            </a:r>
            <a:r>
              <a:rPr lang="en-GB" sz="2200" dirty="0" smtClean="0">
                <a:solidFill>
                  <a:schemeClr val="tx1"/>
                </a:solidFill>
              </a:rPr>
              <a:t>).</a:t>
            </a:r>
            <a:endParaRPr lang="en-GB" sz="2200" dirty="0">
              <a:solidFill>
                <a:schemeClr val="tx1"/>
              </a:solidFill>
            </a:endParaRPr>
          </a:p>
        </p:txBody>
      </p:sp>
      <p:sp>
        <p:nvSpPr>
          <p:cNvPr id="14" name="TextBox 13">
            <a:extLst>
              <a:ext uri="{FF2B5EF4-FFF2-40B4-BE49-F238E27FC236}">
                <a16:creationId xmlns:a16="http://schemas.microsoft.com/office/drawing/2014/main" id="{920330E4-25CB-006F-CF1A-9426DB57E7FA}"/>
              </a:ext>
            </a:extLst>
          </p:cNvPr>
          <p:cNvSpPr txBox="1"/>
          <p:nvPr/>
        </p:nvSpPr>
        <p:spPr>
          <a:xfrm>
            <a:off x="7221000" y="6088066"/>
            <a:ext cx="5032915" cy="253916"/>
          </a:xfrm>
          <a:prstGeom prst="rect">
            <a:avLst/>
          </a:prstGeom>
          <a:noFill/>
        </p:spPr>
        <p:txBody>
          <a:bodyPr wrap="square">
            <a:spAutoFit/>
          </a:bodyPr>
          <a:lstStyle/>
          <a:p>
            <a:r>
              <a:rPr lang="en-IE" sz="1050" dirty="0">
                <a:cs typeface="Arial" panose="020B0604020202020204" pitchFamily="34" charset="0"/>
              </a:rPr>
              <a:t>From: M. </a:t>
            </a:r>
            <a:r>
              <a:rPr lang="en-IE" sz="1050" dirty="0" err="1">
                <a:cs typeface="Arial" panose="020B0604020202020204" pitchFamily="34" charset="0"/>
              </a:rPr>
              <a:t>Alkhalifah</a:t>
            </a:r>
            <a:r>
              <a:rPr lang="en-IE" sz="1050" dirty="0">
                <a:cs typeface="Arial" panose="020B0604020202020204" pitchFamily="34" charset="0"/>
              </a:rPr>
              <a:t> </a:t>
            </a:r>
            <a:r>
              <a:rPr lang="en-IE" sz="1050" i="1" dirty="0">
                <a:cs typeface="Arial" panose="020B0604020202020204" pitchFamily="34" charset="0"/>
              </a:rPr>
              <a:t>et al</a:t>
            </a:r>
            <a:r>
              <a:rPr lang="en-IE" sz="1050" dirty="0">
                <a:cs typeface="Arial" panose="020B0604020202020204" pitchFamily="34" charset="0"/>
              </a:rPr>
              <a:t>., </a:t>
            </a:r>
            <a:r>
              <a:rPr lang="it-IT" sz="1050" dirty="0">
                <a:cs typeface="Arial" panose="020B0604020202020204" pitchFamily="34" charset="0"/>
              </a:rPr>
              <a:t>Diversity, 2022, </a:t>
            </a:r>
            <a:r>
              <a:rPr lang="it-IT" sz="1050" u="sng" dirty="0">
                <a:cs typeface="Arial" panose="020B0604020202020204" pitchFamily="34" charset="0"/>
              </a:rPr>
              <a:t>14</a:t>
            </a:r>
            <a:r>
              <a:rPr lang="it-IT" sz="1050" dirty="0">
                <a:cs typeface="Arial" panose="020B0604020202020204" pitchFamily="34" charset="0"/>
              </a:rPr>
              <a:t>, </a:t>
            </a:r>
            <a:r>
              <a:rPr lang="it-IT" sz="1050" dirty="0" smtClean="0">
                <a:cs typeface="Arial" panose="020B0604020202020204" pitchFamily="34" charset="0"/>
              </a:rPr>
              <a:t>845.</a:t>
            </a:r>
            <a:r>
              <a:rPr lang="hu-HU" sz="1050" dirty="0" smtClean="0">
                <a:cs typeface="Arial" panose="020B0604020202020204" pitchFamily="34" charset="0"/>
              </a:rPr>
              <a:t> </a:t>
            </a:r>
            <a:r>
              <a:rPr lang="it-IT" sz="1050" dirty="0" smtClean="0">
                <a:cs typeface="Arial" panose="020B0604020202020204" pitchFamily="34" charset="0"/>
                <a:hlinkClick r:id="rId2">
                  <a:extLst>
                    <a:ext uri="{A12FA001-AC4F-418D-AE19-62706E023703}">
                      <ahyp:hlinkClr xmlns:ahyp="http://schemas.microsoft.com/office/drawing/2018/hyperlinkcolor" xmlns="" val="tx"/>
                    </a:ext>
                  </a:extLst>
                </a:hlinkClick>
              </a:rPr>
              <a:t>https</a:t>
            </a:r>
            <a:r>
              <a:rPr lang="it-IT" sz="1050" dirty="0">
                <a:cs typeface="Arial" panose="020B0604020202020204" pitchFamily="34" charset="0"/>
                <a:hlinkClick r:id="rId2">
                  <a:extLst>
                    <a:ext uri="{A12FA001-AC4F-418D-AE19-62706E023703}">
                      <ahyp:hlinkClr xmlns:ahyp="http://schemas.microsoft.com/office/drawing/2018/hyperlinkcolor" xmlns="" val="tx"/>
                    </a:ext>
                  </a:extLst>
                </a:hlinkClick>
              </a:rPr>
              <a:t>://doi.org/10.3390/D14100845</a:t>
            </a:r>
            <a:r>
              <a:rPr lang="it-IT" sz="1050" dirty="0">
                <a:cs typeface="Arial" panose="020B0604020202020204" pitchFamily="34" charset="0"/>
              </a:rPr>
              <a:t> </a:t>
            </a:r>
            <a:r>
              <a:rPr lang="en-IE" sz="1050" dirty="0">
                <a:cs typeface="Arial" panose="020B0604020202020204" pitchFamily="34" charset="0"/>
              </a:rPr>
              <a:t> </a:t>
            </a:r>
            <a:endParaRPr lang="it-IT" sz="1050" dirty="0">
              <a:cs typeface="Arial" panose="020B0604020202020204" pitchFamily="34" charset="0"/>
            </a:endParaRPr>
          </a:p>
        </p:txBody>
      </p:sp>
      <p:grpSp>
        <p:nvGrpSpPr>
          <p:cNvPr id="27" name="Group 26">
            <a:extLst>
              <a:ext uri="{FF2B5EF4-FFF2-40B4-BE49-F238E27FC236}">
                <a16:creationId xmlns:a16="http://schemas.microsoft.com/office/drawing/2014/main" id="{55A7CE55-5838-053A-38E8-2715297AE8F4}"/>
              </a:ext>
            </a:extLst>
          </p:cNvPr>
          <p:cNvGrpSpPr/>
          <p:nvPr/>
        </p:nvGrpSpPr>
        <p:grpSpPr>
          <a:xfrm>
            <a:off x="6366000" y="144000"/>
            <a:ext cx="5533301" cy="5760000"/>
            <a:chOff x="7130999" y="619392"/>
            <a:chExt cx="4633301" cy="4870221"/>
          </a:xfrm>
        </p:grpSpPr>
        <p:sp>
          <p:nvSpPr>
            <p:cNvPr id="13" name="TextBox 12">
              <a:extLst>
                <a:ext uri="{FF2B5EF4-FFF2-40B4-BE49-F238E27FC236}">
                  <a16:creationId xmlns:a16="http://schemas.microsoft.com/office/drawing/2014/main" id="{8D063935-295A-7D49-5F6A-5E7FE6C4139C}"/>
                </a:ext>
              </a:extLst>
            </p:cNvPr>
            <p:cNvSpPr txBox="1"/>
            <p:nvPr/>
          </p:nvSpPr>
          <p:spPr>
            <a:xfrm>
              <a:off x="7130999" y="4966393"/>
              <a:ext cx="4629037" cy="523220"/>
            </a:xfrm>
            <a:prstGeom prst="rect">
              <a:avLst/>
            </a:prstGeom>
            <a:noFill/>
          </p:spPr>
          <p:txBody>
            <a:bodyPr wrap="square">
              <a:spAutoFit/>
            </a:bodyPr>
            <a:lstStyle/>
            <a:p>
              <a:pPr algn="ctr"/>
              <a:r>
                <a:rPr lang="en-GB" sz="1400" i="1" dirty="0">
                  <a:solidFill>
                    <a:srgbClr val="0070C0"/>
                  </a:solidFill>
                  <a:effectLst/>
                  <a:cs typeface="Arial" panose="020B0604020202020204" pitchFamily="34" charset="0"/>
                </a:rPr>
                <a:t>Figure </a:t>
              </a:r>
              <a:r>
                <a:rPr lang="en-GB" sz="1400" i="1" dirty="0">
                  <a:solidFill>
                    <a:srgbClr val="0070C0"/>
                  </a:solidFill>
                  <a:cs typeface="Arial" panose="020B0604020202020204" pitchFamily="34" charset="0"/>
                </a:rPr>
                <a:t>16</a:t>
              </a:r>
              <a:r>
                <a:rPr lang="en-GB" sz="1400" i="1" dirty="0">
                  <a:solidFill>
                    <a:srgbClr val="0070C0"/>
                  </a:solidFill>
                  <a:effectLst/>
                  <a:cs typeface="Arial" panose="020B0604020202020204" pitchFamily="34" charset="0"/>
                </a:rPr>
                <a:t>. Current and predicted future habitat suitability for the aspergillus </a:t>
              </a:r>
              <a:r>
                <a:rPr lang="en-GB" sz="1400" i="1" dirty="0" err="1">
                  <a:solidFill>
                    <a:srgbClr val="0070C0"/>
                  </a:solidFill>
                  <a:effectLst/>
                  <a:cs typeface="Arial" panose="020B0604020202020204" pitchFamily="34" charset="0"/>
                </a:rPr>
                <a:t>niger</a:t>
              </a:r>
              <a:r>
                <a:rPr lang="en-GB" sz="1400" i="1" dirty="0">
                  <a:solidFill>
                    <a:srgbClr val="0070C0"/>
                  </a:solidFill>
                  <a:effectLst/>
                  <a:cs typeface="Arial" panose="020B0604020202020204" pitchFamily="34" charset="0"/>
                </a:rPr>
                <a:t> bacterium.</a:t>
              </a:r>
            </a:p>
          </p:txBody>
        </p:sp>
        <p:grpSp>
          <p:nvGrpSpPr>
            <p:cNvPr id="26" name="Group 25">
              <a:extLst>
                <a:ext uri="{FF2B5EF4-FFF2-40B4-BE49-F238E27FC236}">
                  <a16:creationId xmlns:a16="http://schemas.microsoft.com/office/drawing/2014/main" id="{D8E095FF-F34C-A39A-C66A-53D28E6DCB29}"/>
                </a:ext>
              </a:extLst>
            </p:cNvPr>
            <p:cNvGrpSpPr/>
            <p:nvPr/>
          </p:nvGrpSpPr>
          <p:grpSpPr>
            <a:xfrm>
              <a:off x="7131000" y="619392"/>
              <a:ext cx="4633300" cy="4269215"/>
              <a:chOff x="2864785" y="1270161"/>
              <a:chExt cx="4633300" cy="4269215"/>
            </a:xfrm>
          </p:grpSpPr>
          <p:grpSp>
            <p:nvGrpSpPr>
              <p:cNvPr id="24" name="Group 23">
                <a:extLst>
                  <a:ext uri="{FF2B5EF4-FFF2-40B4-BE49-F238E27FC236}">
                    <a16:creationId xmlns:a16="http://schemas.microsoft.com/office/drawing/2014/main" id="{B4F04F62-B698-7EA8-AAAC-72364C851F3E}"/>
                  </a:ext>
                </a:extLst>
              </p:cNvPr>
              <p:cNvGrpSpPr/>
              <p:nvPr/>
            </p:nvGrpSpPr>
            <p:grpSpPr>
              <a:xfrm>
                <a:off x="2864785" y="3474108"/>
                <a:ext cx="4633300" cy="2065268"/>
                <a:chOff x="2864785" y="3474108"/>
                <a:chExt cx="4633300" cy="2065268"/>
              </a:xfrm>
            </p:grpSpPr>
            <p:grpSp>
              <p:nvGrpSpPr>
                <p:cNvPr id="21" name="Group 20">
                  <a:extLst>
                    <a:ext uri="{FF2B5EF4-FFF2-40B4-BE49-F238E27FC236}">
                      <a16:creationId xmlns:a16="http://schemas.microsoft.com/office/drawing/2014/main" id="{4664F329-A3DF-9BA7-149F-2427AE326199}"/>
                    </a:ext>
                  </a:extLst>
                </p:cNvPr>
                <p:cNvGrpSpPr/>
                <p:nvPr/>
              </p:nvGrpSpPr>
              <p:grpSpPr>
                <a:xfrm>
                  <a:off x="2864785" y="3474108"/>
                  <a:ext cx="4633300" cy="2065268"/>
                  <a:chOff x="2951866" y="3072789"/>
                  <a:chExt cx="4633300" cy="2065268"/>
                </a:xfrm>
              </p:grpSpPr>
              <p:pic>
                <p:nvPicPr>
                  <p:cNvPr id="8" name="Picture 7">
                    <a:extLst>
                      <a:ext uri="{FF2B5EF4-FFF2-40B4-BE49-F238E27FC236}">
                        <a16:creationId xmlns:a16="http://schemas.microsoft.com/office/drawing/2014/main" id="{579C440F-B385-BFE4-F2E0-85FEB2673088}"/>
                      </a:ext>
                    </a:extLst>
                  </p:cNvPr>
                  <p:cNvPicPr>
                    <a:picLocks noChangeAspect="1"/>
                  </p:cNvPicPr>
                  <p:nvPr/>
                </p:nvPicPr>
                <p:blipFill>
                  <a:blip r:embed="rId3"/>
                  <a:stretch>
                    <a:fillRect/>
                  </a:stretch>
                </p:blipFill>
                <p:spPr>
                  <a:xfrm>
                    <a:off x="2956127" y="3072789"/>
                    <a:ext cx="4629039" cy="2065268"/>
                  </a:xfrm>
                  <a:prstGeom prst="rect">
                    <a:avLst/>
                  </a:prstGeom>
                </p:spPr>
              </p:pic>
              <p:sp>
                <p:nvSpPr>
                  <p:cNvPr id="20" name="Rectangle 19">
                    <a:extLst>
                      <a:ext uri="{FF2B5EF4-FFF2-40B4-BE49-F238E27FC236}">
                        <a16:creationId xmlns:a16="http://schemas.microsoft.com/office/drawing/2014/main" id="{690A34E0-7F55-895A-F22B-68BF662ACE97}"/>
                      </a:ext>
                    </a:extLst>
                  </p:cNvPr>
                  <p:cNvSpPr/>
                  <p:nvPr/>
                </p:nvSpPr>
                <p:spPr>
                  <a:xfrm>
                    <a:off x="2951866" y="4239000"/>
                    <a:ext cx="399134" cy="89905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grpSp>
            <p:sp>
              <p:nvSpPr>
                <p:cNvPr id="22" name="TextBox 21">
                  <a:extLst>
                    <a:ext uri="{FF2B5EF4-FFF2-40B4-BE49-F238E27FC236}">
                      <a16:creationId xmlns:a16="http://schemas.microsoft.com/office/drawing/2014/main" id="{80209B79-E10B-1056-41E7-5B05ADF6BD52}"/>
                    </a:ext>
                  </a:extLst>
                </p:cNvPr>
                <p:cNvSpPr txBox="1"/>
                <p:nvPr/>
              </p:nvSpPr>
              <p:spPr>
                <a:xfrm>
                  <a:off x="4712923" y="5257948"/>
                  <a:ext cx="941283" cy="261610"/>
                </a:xfrm>
                <a:prstGeom prst="rect">
                  <a:avLst/>
                </a:prstGeom>
                <a:noFill/>
              </p:spPr>
              <p:txBody>
                <a:bodyPr wrap="none" rtlCol="0">
                  <a:spAutoFit/>
                </a:bodyPr>
                <a:lstStyle/>
                <a:p>
                  <a:r>
                    <a:rPr lang="en-GB" sz="1100" dirty="0"/>
                    <a:t>2070 RCP 2.6</a:t>
                  </a:r>
                  <a:endParaRPr lang="en-IE" sz="1100" dirty="0"/>
                </a:p>
              </p:txBody>
            </p:sp>
          </p:grpSp>
          <p:grpSp>
            <p:nvGrpSpPr>
              <p:cNvPr id="25" name="Group 24">
                <a:extLst>
                  <a:ext uri="{FF2B5EF4-FFF2-40B4-BE49-F238E27FC236}">
                    <a16:creationId xmlns:a16="http://schemas.microsoft.com/office/drawing/2014/main" id="{57551292-D180-F074-34EE-B0A5220CCEA7}"/>
                  </a:ext>
                </a:extLst>
              </p:cNvPr>
              <p:cNvGrpSpPr/>
              <p:nvPr/>
            </p:nvGrpSpPr>
            <p:grpSpPr>
              <a:xfrm>
                <a:off x="2869046" y="1270161"/>
                <a:ext cx="4629038" cy="2043741"/>
                <a:chOff x="2869046" y="1270161"/>
                <a:chExt cx="4629038" cy="2043741"/>
              </a:xfrm>
            </p:grpSpPr>
            <p:pic>
              <p:nvPicPr>
                <p:cNvPr id="4" name="Picture 3">
                  <a:extLst>
                    <a:ext uri="{FF2B5EF4-FFF2-40B4-BE49-F238E27FC236}">
                      <a16:creationId xmlns:a16="http://schemas.microsoft.com/office/drawing/2014/main" id="{077C9533-B7C1-2193-EF3E-02F3C47BB0C9}"/>
                    </a:ext>
                  </a:extLst>
                </p:cNvPr>
                <p:cNvPicPr>
                  <a:picLocks noChangeAspect="1"/>
                </p:cNvPicPr>
                <p:nvPr/>
              </p:nvPicPr>
              <p:blipFill>
                <a:blip r:embed="rId4"/>
                <a:stretch>
                  <a:fillRect/>
                </a:stretch>
              </p:blipFill>
              <p:spPr>
                <a:xfrm>
                  <a:off x="2869046" y="1270161"/>
                  <a:ext cx="4629038" cy="2043741"/>
                </a:xfrm>
                <a:prstGeom prst="rect">
                  <a:avLst/>
                </a:prstGeom>
              </p:spPr>
            </p:pic>
            <p:sp>
              <p:nvSpPr>
                <p:cNvPr id="23" name="TextBox 22">
                  <a:extLst>
                    <a:ext uri="{FF2B5EF4-FFF2-40B4-BE49-F238E27FC236}">
                      <a16:creationId xmlns:a16="http://schemas.microsoft.com/office/drawing/2014/main" id="{02007981-A823-B39F-6951-76B271C4F963}"/>
                    </a:ext>
                  </a:extLst>
                </p:cNvPr>
                <p:cNvSpPr txBox="1"/>
                <p:nvPr/>
              </p:nvSpPr>
              <p:spPr>
                <a:xfrm>
                  <a:off x="4802086" y="3012925"/>
                  <a:ext cx="1031051" cy="261610"/>
                </a:xfrm>
                <a:prstGeom prst="rect">
                  <a:avLst/>
                </a:prstGeom>
                <a:noFill/>
              </p:spPr>
              <p:txBody>
                <a:bodyPr wrap="none" rtlCol="0">
                  <a:spAutoFit/>
                </a:bodyPr>
                <a:lstStyle/>
                <a:p>
                  <a:r>
                    <a:rPr lang="en-GB" sz="1100" dirty="0"/>
                    <a:t>Current (2022)</a:t>
                  </a:r>
                  <a:endParaRPr lang="en-IE" sz="1100" dirty="0"/>
                </a:p>
              </p:txBody>
            </p:sp>
          </p:grpSp>
        </p:grpSp>
      </p:grpSp>
    </p:spTree>
    <p:extLst>
      <p:ext uri="{BB962C8B-B14F-4D97-AF65-F5344CB8AC3E}">
        <p14:creationId xmlns:p14="http://schemas.microsoft.com/office/powerpoint/2010/main" val="14154823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8A4B9C1-649E-2D5B-CA3C-2D90D58EC9BD}"/>
              </a:ext>
            </a:extLst>
          </p:cNvPr>
          <p:cNvPicPr>
            <a:picLocks noChangeAspect="1"/>
          </p:cNvPicPr>
          <p:nvPr/>
        </p:nvPicPr>
        <p:blipFill>
          <a:blip r:embed="rId2"/>
          <a:stretch>
            <a:fillRect/>
          </a:stretch>
        </p:blipFill>
        <p:spPr>
          <a:xfrm>
            <a:off x="1948240" y="863999"/>
            <a:ext cx="10254639" cy="5302777"/>
          </a:xfrm>
          <a:prstGeom prst="rect">
            <a:avLst/>
          </a:prstGeom>
        </p:spPr>
      </p:pic>
      <p:sp>
        <p:nvSpPr>
          <p:cNvPr id="3" name="Content Placeholder 7">
            <a:extLst>
              <a:ext uri="{FF2B5EF4-FFF2-40B4-BE49-F238E27FC236}">
                <a16:creationId xmlns:a16="http://schemas.microsoft.com/office/drawing/2014/main" id="{FA440640-52B0-9A1D-A471-6FEF35766463}"/>
              </a:ext>
            </a:extLst>
          </p:cNvPr>
          <p:cNvSpPr txBox="1">
            <a:spLocks/>
          </p:cNvSpPr>
          <p:nvPr/>
        </p:nvSpPr>
        <p:spPr>
          <a:xfrm>
            <a:off x="336000" y="279000"/>
            <a:ext cx="11430000" cy="49500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000" u="sng" dirty="0">
                <a:solidFill>
                  <a:srgbClr val="0070C0"/>
                </a:solidFill>
              </a:rPr>
              <a:t>5.2 Chronic inflammatory dermal diseases</a:t>
            </a:r>
          </a:p>
          <a:p>
            <a:pPr marL="0" indent="0">
              <a:buNone/>
            </a:pPr>
            <a:endParaRPr lang="en-GB" sz="2000" dirty="0">
              <a:solidFill>
                <a:schemeClr val="tx1"/>
              </a:solidFill>
            </a:endParaRPr>
          </a:p>
          <a:p>
            <a:pPr marL="0" indent="0">
              <a:buNone/>
            </a:pPr>
            <a:r>
              <a:rPr lang="en-GB" sz="2000" dirty="0">
                <a:solidFill>
                  <a:schemeClr val="tx1"/>
                </a:solidFill>
              </a:rPr>
              <a:t>The skin - a simple structural view:</a:t>
            </a:r>
          </a:p>
        </p:txBody>
      </p:sp>
      <p:sp>
        <p:nvSpPr>
          <p:cNvPr id="13" name="TextBox 12">
            <a:extLst>
              <a:ext uri="{FF2B5EF4-FFF2-40B4-BE49-F238E27FC236}">
                <a16:creationId xmlns:a16="http://schemas.microsoft.com/office/drawing/2014/main" id="{8D063935-295A-7D49-5F6A-5E7FE6C4139C}"/>
              </a:ext>
            </a:extLst>
          </p:cNvPr>
          <p:cNvSpPr txBox="1"/>
          <p:nvPr/>
        </p:nvSpPr>
        <p:spPr>
          <a:xfrm>
            <a:off x="4476000" y="6012887"/>
            <a:ext cx="4860000" cy="307777"/>
          </a:xfrm>
          <a:prstGeom prst="rect">
            <a:avLst/>
          </a:prstGeom>
          <a:noFill/>
        </p:spPr>
        <p:txBody>
          <a:bodyPr wrap="square">
            <a:spAutoFit/>
          </a:bodyPr>
          <a:lstStyle/>
          <a:p>
            <a:r>
              <a:rPr lang="en-GB" sz="1400" i="1" dirty="0">
                <a:solidFill>
                  <a:srgbClr val="0070C0"/>
                </a:solidFill>
                <a:effectLst/>
                <a:cs typeface="Arial" panose="020B0604020202020204" pitchFamily="34" charset="0"/>
              </a:rPr>
              <a:t>Figure </a:t>
            </a:r>
            <a:r>
              <a:rPr lang="en-GB" sz="1400" i="1" dirty="0">
                <a:solidFill>
                  <a:srgbClr val="0070C0"/>
                </a:solidFill>
                <a:cs typeface="Arial" panose="020B0604020202020204" pitchFamily="34" charset="0"/>
              </a:rPr>
              <a:t>17</a:t>
            </a:r>
            <a:r>
              <a:rPr lang="en-GB" sz="1400" i="1" dirty="0">
                <a:solidFill>
                  <a:srgbClr val="0070C0"/>
                </a:solidFill>
                <a:effectLst/>
                <a:cs typeface="Arial" panose="020B0604020202020204" pitchFamily="34" charset="0"/>
              </a:rPr>
              <a:t>. A simple structural view of the human skin</a:t>
            </a:r>
          </a:p>
        </p:txBody>
      </p:sp>
    </p:spTree>
    <p:extLst>
      <p:ext uri="{BB962C8B-B14F-4D97-AF65-F5344CB8AC3E}">
        <p14:creationId xmlns:p14="http://schemas.microsoft.com/office/powerpoint/2010/main" val="17207366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920330E4-25CB-006F-CF1A-9426DB57E7FA}"/>
              </a:ext>
            </a:extLst>
          </p:cNvPr>
          <p:cNvSpPr txBox="1"/>
          <p:nvPr/>
        </p:nvSpPr>
        <p:spPr>
          <a:xfrm>
            <a:off x="786000" y="5958165"/>
            <a:ext cx="6241056" cy="415498"/>
          </a:xfrm>
          <a:prstGeom prst="rect">
            <a:avLst/>
          </a:prstGeom>
          <a:noFill/>
        </p:spPr>
        <p:txBody>
          <a:bodyPr wrap="square">
            <a:spAutoFit/>
          </a:bodyPr>
          <a:lstStyle/>
          <a:p>
            <a:r>
              <a:rPr lang="en-IE" sz="1050" dirty="0">
                <a:cs typeface="Arial" panose="020B0604020202020204" pitchFamily="34" charset="0"/>
              </a:rPr>
              <a:t>From: M. Boxberger </a:t>
            </a:r>
            <a:r>
              <a:rPr lang="en-IE" sz="1050" i="1" dirty="0">
                <a:cs typeface="Arial" panose="020B0604020202020204" pitchFamily="34" charset="0"/>
              </a:rPr>
              <a:t>et al</a:t>
            </a:r>
            <a:r>
              <a:rPr lang="en-IE" sz="1050" dirty="0">
                <a:cs typeface="Arial" panose="020B0604020202020204" pitchFamily="34" charset="0"/>
              </a:rPr>
              <a:t>., Microbiome, 2021, </a:t>
            </a:r>
            <a:r>
              <a:rPr lang="en-IE" sz="1050" u="sng" dirty="0">
                <a:cs typeface="Arial" panose="020B0604020202020204" pitchFamily="34" charset="0"/>
              </a:rPr>
              <a:t>9</a:t>
            </a:r>
            <a:r>
              <a:rPr lang="en-IE" sz="1050" dirty="0">
                <a:cs typeface="Arial" panose="020B0604020202020204" pitchFamily="34" charset="0"/>
              </a:rPr>
              <a:t>, 125</a:t>
            </a:r>
            <a:r>
              <a:rPr lang="en-IE" sz="1050" dirty="0" smtClean="0">
                <a:cs typeface="Arial" panose="020B0604020202020204" pitchFamily="34" charset="0"/>
              </a:rPr>
              <a:t>.</a:t>
            </a:r>
            <a:r>
              <a:rPr lang="hu-HU" sz="1050" dirty="0" smtClean="0">
                <a:cs typeface="Arial" panose="020B0604020202020204" pitchFamily="34" charset="0"/>
              </a:rPr>
              <a:t/>
            </a:r>
            <a:br>
              <a:rPr lang="hu-HU" sz="1050" dirty="0" smtClean="0">
                <a:cs typeface="Arial" panose="020B0604020202020204" pitchFamily="34" charset="0"/>
              </a:rPr>
            </a:br>
            <a:r>
              <a:rPr lang="en-IE" sz="1050" dirty="0" smtClean="0">
                <a:cs typeface="Arial" panose="020B0604020202020204" pitchFamily="34" charset="0"/>
                <a:hlinkClick r:id="rId2">
                  <a:extLst>
                    <a:ext uri="{A12FA001-AC4F-418D-AE19-62706E023703}">
                      <ahyp:hlinkClr xmlns:ahyp="http://schemas.microsoft.com/office/drawing/2018/hyperlinkcolor" xmlns="" val="tx"/>
                    </a:ext>
                  </a:extLst>
                </a:hlinkClick>
              </a:rPr>
              <a:t>https</a:t>
            </a:r>
            <a:r>
              <a:rPr lang="en-IE" sz="1050" dirty="0">
                <a:cs typeface="Arial" panose="020B0604020202020204" pitchFamily="34" charset="0"/>
                <a:hlinkClick r:id="rId2">
                  <a:extLst>
                    <a:ext uri="{A12FA001-AC4F-418D-AE19-62706E023703}">
                      <ahyp:hlinkClr xmlns:ahyp="http://schemas.microsoft.com/office/drawing/2018/hyperlinkcolor" xmlns="" val="tx"/>
                    </a:ext>
                  </a:extLst>
                </a:hlinkClick>
              </a:rPr>
              <a:t>://doi.org/10.1186/s40168-021-01062-5</a:t>
            </a:r>
            <a:r>
              <a:rPr lang="en-IE" sz="1050" dirty="0">
                <a:cs typeface="Arial" panose="020B0604020202020204" pitchFamily="34" charset="0"/>
              </a:rPr>
              <a:t>    </a:t>
            </a:r>
          </a:p>
        </p:txBody>
      </p:sp>
      <p:pic>
        <p:nvPicPr>
          <p:cNvPr id="1026" name="Picture 2" descr="Fig. 1">
            <a:extLst>
              <a:ext uri="{FF2B5EF4-FFF2-40B4-BE49-F238E27FC236}">
                <a16:creationId xmlns:a16="http://schemas.microsoft.com/office/drawing/2014/main" id="{74E0BDB8-C1AC-BF9F-8900-19914EA141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46000" y="156949"/>
            <a:ext cx="8132366" cy="6107758"/>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DB394F13-4433-A7E7-F9E0-F5E012C37FCC}"/>
              </a:ext>
            </a:extLst>
          </p:cNvPr>
          <p:cNvSpPr txBox="1"/>
          <p:nvPr/>
        </p:nvSpPr>
        <p:spPr>
          <a:xfrm>
            <a:off x="64417" y="324000"/>
            <a:ext cx="4172366" cy="400110"/>
          </a:xfrm>
          <a:prstGeom prst="rect">
            <a:avLst/>
          </a:prstGeom>
          <a:noFill/>
        </p:spPr>
        <p:txBody>
          <a:bodyPr wrap="square">
            <a:spAutoFit/>
          </a:bodyPr>
          <a:lstStyle/>
          <a:p>
            <a:pPr marL="0" indent="0">
              <a:buNone/>
            </a:pPr>
            <a:r>
              <a:rPr lang="en-GB" sz="2000" dirty="0"/>
              <a:t>The skin </a:t>
            </a:r>
            <a:r>
              <a:rPr lang="en-GB" sz="2000" dirty="0" smtClean="0"/>
              <a:t>– the</a:t>
            </a:r>
            <a:r>
              <a:rPr lang="hu-HU" sz="2000" dirty="0" smtClean="0"/>
              <a:t> </a:t>
            </a:r>
            <a:r>
              <a:rPr lang="en-GB" sz="2000" dirty="0" smtClean="0"/>
              <a:t> </a:t>
            </a:r>
            <a:r>
              <a:rPr lang="en-GB" sz="2000" dirty="0"/>
              <a:t>dermal </a:t>
            </a:r>
            <a:r>
              <a:rPr lang="en-GB" sz="2000" dirty="0" smtClean="0"/>
              <a:t>microbiome</a:t>
            </a:r>
            <a:endParaRPr lang="en-GB" sz="2000" dirty="0"/>
          </a:p>
        </p:txBody>
      </p:sp>
      <p:sp>
        <p:nvSpPr>
          <p:cNvPr id="4" name="TextBox 3">
            <a:extLst>
              <a:ext uri="{FF2B5EF4-FFF2-40B4-BE49-F238E27FC236}">
                <a16:creationId xmlns:a16="http://schemas.microsoft.com/office/drawing/2014/main" id="{415C1329-C9B4-595D-B6FD-2EF9CEF36672}"/>
              </a:ext>
            </a:extLst>
          </p:cNvPr>
          <p:cNvSpPr txBox="1"/>
          <p:nvPr/>
        </p:nvSpPr>
        <p:spPr>
          <a:xfrm>
            <a:off x="786000" y="5661833"/>
            <a:ext cx="4860000" cy="307777"/>
          </a:xfrm>
          <a:prstGeom prst="rect">
            <a:avLst/>
          </a:prstGeom>
          <a:noFill/>
        </p:spPr>
        <p:txBody>
          <a:bodyPr wrap="square">
            <a:spAutoFit/>
          </a:bodyPr>
          <a:lstStyle/>
          <a:p>
            <a:r>
              <a:rPr lang="en-GB" sz="1400" i="1" dirty="0">
                <a:solidFill>
                  <a:srgbClr val="0070C0"/>
                </a:solidFill>
                <a:effectLst/>
                <a:cs typeface="Arial" panose="020B0604020202020204" pitchFamily="34" charset="0"/>
              </a:rPr>
              <a:t>Figure </a:t>
            </a:r>
            <a:r>
              <a:rPr lang="en-GB" sz="1400" i="1" dirty="0">
                <a:solidFill>
                  <a:srgbClr val="0070C0"/>
                </a:solidFill>
                <a:cs typeface="Arial" panose="020B0604020202020204" pitchFamily="34" charset="0"/>
              </a:rPr>
              <a:t>18</a:t>
            </a:r>
            <a:r>
              <a:rPr lang="en-GB" sz="1400" i="1" dirty="0">
                <a:solidFill>
                  <a:srgbClr val="0070C0"/>
                </a:solidFill>
                <a:effectLst/>
                <a:cs typeface="Arial" panose="020B0604020202020204" pitchFamily="34" charset="0"/>
              </a:rPr>
              <a:t>. </a:t>
            </a:r>
            <a:r>
              <a:rPr lang="en-GB" sz="1400" i="1" dirty="0">
                <a:solidFill>
                  <a:srgbClr val="0070C0"/>
                </a:solidFill>
                <a:cs typeface="Arial" panose="020B0604020202020204" pitchFamily="34" charset="0"/>
              </a:rPr>
              <a:t>T</a:t>
            </a:r>
            <a:r>
              <a:rPr lang="en-GB" sz="1400" i="1" dirty="0">
                <a:solidFill>
                  <a:srgbClr val="0070C0"/>
                </a:solidFill>
                <a:effectLst/>
                <a:cs typeface="Arial" panose="020B0604020202020204" pitchFamily="34" charset="0"/>
              </a:rPr>
              <a:t>he human skin microbiome</a:t>
            </a:r>
          </a:p>
        </p:txBody>
      </p:sp>
    </p:spTree>
    <p:extLst>
      <p:ext uri="{BB962C8B-B14F-4D97-AF65-F5344CB8AC3E}">
        <p14:creationId xmlns:p14="http://schemas.microsoft.com/office/powerpoint/2010/main" val="1999408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2230310" y="118174"/>
            <a:ext cx="7894175" cy="549635"/>
          </a:xfrm>
        </p:spPr>
        <p:txBody>
          <a:bodyPr>
            <a:normAutofit/>
          </a:bodyPr>
          <a:lstStyle/>
          <a:p>
            <a:pPr algn="ctr"/>
            <a:r>
              <a:rPr lang="hu-HU" sz="2800" dirty="0">
                <a:solidFill>
                  <a:schemeClr val="tx1"/>
                </a:solidFill>
              </a:rPr>
              <a:t>1. Introduction</a:t>
            </a:r>
          </a:p>
        </p:txBody>
      </p:sp>
      <p:sp>
        <p:nvSpPr>
          <p:cNvPr id="3" name="Tartalom helye 2"/>
          <p:cNvSpPr>
            <a:spLocks noGrp="1"/>
          </p:cNvSpPr>
          <p:nvPr>
            <p:ph idx="1"/>
          </p:nvPr>
        </p:nvSpPr>
        <p:spPr>
          <a:xfrm>
            <a:off x="288301" y="900246"/>
            <a:ext cx="7202700" cy="2356701"/>
          </a:xfrm>
        </p:spPr>
        <p:txBody>
          <a:bodyPr>
            <a:normAutofit/>
          </a:bodyPr>
          <a:lstStyle/>
          <a:p>
            <a:pPr marL="0" indent="0" algn="just">
              <a:lnSpc>
                <a:spcPct val="120000"/>
              </a:lnSpc>
              <a:buNone/>
            </a:pPr>
            <a:r>
              <a:rPr lang="en-GB" sz="2000" dirty="0">
                <a:solidFill>
                  <a:srgbClr val="0070C0"/>
                </a:solidFill>
              </a:rPr>
              <a:t>Allergies affect up to 30-40% of the population worldwide</a:t>
            </a:r>
            <a:r>
              <a:rPr lang="en-GB" sz="2000" dirty="0">
                <a:solidFill>
                  <a:schemeClr val="tx1"/>
                </a:solidFill>
              </a:rPr>
              <a:t>, with around 300 million people estimated to suffer from asthma alone. In the EU, avoidable indirect costs per patient insufficiently treated for allergy range between €55 and €151 billion per annum (2014) due to absenteeism and </a:t>
            </a:r>
            <a:r>
              <a:rPr lang="en-GB" sz="2000" dirty="0" smtClean="0">
                <a:solidFill>
                  <a:schemeClr val="tx1"/>
                </a:solidFill>
              </a:rPr>
              <a:t>presentism.</a:t>
            </a:r>
            <a:endParaRPr lang="en-GB" dirty="0"/>
          </a:p>
        </p:txBody>
      </p:sp>
      <p:pic>
        <p:nvPicPr>
          <p:cNvPr id="4" name="Picture 3">
            <a:extLst>
              <a:ext uri="{FF2B5EF4-FFF2-40B4-BE49-F238E27FC236}">
                <a16:creationId xmlns:a16="http://schemas.microsoft.com/office/drawing/2014/main" id="{C0AD8788-8693-2C60-33E1-E7740288F770}"/>
              </a:ext>
            </a:extLst>
          </p:cNvPr>
          <p:cNvPicPr>
            <a:picLocks noChangeAspect="1"/>
          </p:cNvPicPr>
          <p:nvPr/>
        </p:nvPicPr>
        <p:blipFill>
          <a:blip r:embed="rId2"/>
          <a:stretch>
            <a:fillRect/>
          </a:stretch>
        </p:blipFill>
        <p:spPr>
          <a:xfrm>
            <a:off x="7631879" y="900246"/>
            <a:ext cx="4290030" cy="2589137"/>
          </a:xfrm>
          <a:prstGeom prst="rect">
            <a:avLst/>
          </a:prstGeom>
        </p:spPr>
      </p:pic>
      <p:sp>
        <p:nvSpPr>
          <p:cNvPr id="7" name="TextBox 6">
            <a:extLst>
              <a:ext uri="{FF2B5EF4-FFF2-40B4-BE49-F238E27FC236}">
                <a16:creationId xmlns:a16="http://schemas.microsoft.com/office/drawing/2014/main" id="{8FB70559-8715-BF42-2C87-A0AFA2E0FC98}"/>
              </a:ext>
            </a:extLst>
          </p:cNvPr>
          <p:cNvSpPr txBox="1"/>
          <p:nvPr/>
        </p:nvSpPr>
        <p:spPr>
          <a:xfrm>
            <a:off x="6186000" y="3820676"/>
            <a:ext cx="5735908" cy="2308324"/>
          </a:xfrm>
          <a:prstGeom prst="rect">
            <a:avLst/>
          </a:prstGeom>
          <a:noFill/>
        </p:spPr>
        <p:txBody>
          <a:bodyPr wrap="square" rtlCol="0">
            <a:spAutoFit/>
          </a:bodyPr>
          <a:lstStyle/>
          <a:p>
            <a:pPr algn="just">
              <a:lnSpc>
                <a:spcPct val="120000"/>
              </a:lnSpc>
            </a:pPr>
            <a:r>
              <a:rPr lang="en-IE" sz="2000" dirty="0">
                <a:solidFill>
                  <a:srgbClr val="0070C0"/>
                </a:solidFill>
                <a:cs typeface="Arial" panose="020B0604020202020204" pitchFamily="34" charset="0"/>
              </a:rPr>
              <a:t>Dermal diseases were the 4</a:t>
            </a:r>
            <a:r>
              <a:rPr lang="en-IE" sz="2000" baseline="30000" dirty="0">
                <a:solidFill>
                  <a:srgbClr val="0070C0"/>
                </a:solidFill>
                <a:cs typeface="Arial" panose="020B0604020202020204" pitchFamily="34" charset="0"/>
              </a:rPr>
              <a:t>th</a:t>
            </a:r>
            <a:r>
              <a:rPr lang="en-IE" sz="2000" dirty="0">
                <a:solidFill>
                  <a:srgbClr val="0070C0"/>
                </a:solidFill>
                <a:cs typeface="Arial" panose="020B0604020202020204" pitchFamily="34" charset="0"/>
              </a:rPr>
              <a:t> leading cause of non-fatal disease burden worldwide (in 2013) </a:t>
            </a:r>
            <a:r>
              <a:rPr lang="en-IE" sz="2000" dirty="0">
                <a:cs typeface="Arial" panose="020B0604020202020204" pitchFamily="34" charset="0"/>
              </a:rPr>
              <a:t>and contribute 1.79% of the total global disease burden. In Europe alone, t</a:t>
            </a:r>
            <a:r>
              <a:rPr lang="en-GB" sz="2000" dirty="0">
                <a:cs typeface="Arial" panose="020B0604020202020204" pitchFamily="34" charset="0"/>
              </a:rPr>
              <a:t>he total annual expenditure associated with adult moderate-to-severe atopic dermatitis</a:t>
            </a:r>
            <a:r>
              <a:rPr lang="en-IE" sz="2000" dirty="0">
                <a:cs typeface="Arial" panose="020B0604020202020204" pitchFamily="34" charset="0"/>
              </a:rPr>
              <a:t> is estimated to be €27 billion. </a:t>
            </a:r>
          </a:p>
        </p:txBody>
      </p:sp>
      <p:pic>
        <p:nvPicPr>
          <p:cNvPr id="8" name="Picture 7">
            <a:extLst>
              <a:ext uri="{FF2B5EF4-FFF2-40B4-BE49-F238E27FC236}">
                <a16:creationId xmlns:a16="http://schemas.microsoft.com/office/drawing/2014/main" id="{C9017CC1-4A9C-0AF2-414E-37D4BD777B70}"/>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Layer>
                </a14:imgProps>
              </a:ext>
            </a:extLst>
          </a:blip>
          <a:stretch>
            <a:fillRect/>
          </a:stretch>
        </p:blipFill>
        <p:spPr>
          <a:xfrm>
            <a:off x="162483" y="3122090"/>
            <a:ext cx="5882639" cy="3041973"/>
          </a:xfrm>
          <a:prstGeom prst="rect">
            <a:avLst/>
          </a:prstGeom>
        </p:spPr>
      </p:pic>
    </p:spTree>
    <p:extLst>
      <p:ext uri="{BB962C8B-B14F-4D97-AF65-F5344CB8AC3E}">
        <p14:creationId xmlns:p14="http://schemas.microsoft.com/office/powerpoint/2010/main" val="194033504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920330E4-25CB-006F-CF1A-9426DB57E7FA}"/>
              </a:ext>
            </a:extLst>
          </p:cNvPr>
          <p:cNvSpPr txBox="1"/>
          <p:nvPr/>
        </p:nvSpPr>
        <p:spPr>
          <a:xfrm>
            <a:off x="7539927" y="5949000"/>
            <a:ext cx="4629975" cy="415498"/>
          </a:xfrm>
          <a:prstGeom prst="rect">
            <a:avLst/>
          </a:prstGeom>
          <a:noFill/>
        </p:spPr>
        <p:txBody>
          <a:bodyPr wrap="square">
            <a:spAutoFit/>
          </a:bodyPr>
          <a:lstStyle/>
          <a:p>
            <a:r>
              <a:rPr lang="en-IE" sz="1050" dirty="0">
                <a:cs typeface="Arial" panose="020B0604020202020204" pitchFamily="34" charset="0"/>
              </a:rPr>
              <a:t>From: S.L. Prescott </a:t>
            </a:r>
            <a:r>
              <a:rPr lang="en-IE" sz="1050" i="1" dirty="0">
                <a:cs typeface="Arial" panose="020B0604020202020204" pitchFamily="34" charset="0"/>
              </a:rPr>
              <a:t>et al</a:t>
            </a:r>
            <a:r>
              <a:rPr lang="en-IE" sz="1050" dirty="0">
                <a:cs typeface="Arial" panose="020B0604020202020204" pitchFamily="34" charset="0"/>
              </a:rPr>
              <a:t>., </a:t>
            </a:r>
            <a:r>
              <a:rPr lang="en-GB" sz="1050" dirty="0">
                <a:cs typeface="Arial" panose="020B0604020202020204" pitchFamily="34" charset="0"/>
              </a:rPr>
              <a:t>World Allergy Organization Journal 2017, </a:t>
            </a:r>
            <a:r>
              <a:rPr lang="en-GB" sz="1050" u="sng" dirty="0">
                <a:cs typeface="Arial" panose="020B0604020202020204" pitchFamily="34" charset="0"/>
              </a:rPr>
              <a:t>10</a:t>
            </a:r>
            <a:r>
              <a:rPr lang="en-GB" sz="1050" dirty="0">
                <a:cs typeface="Arial" panose="020B0604020202020204" pitchFamily="34" charset="0"/>
              </a:rPr>
              <a:t>, article 29. </a:t>
            </a:r>
            <a:r>
              <a:rPr lang="en-GB" sz="1050" dirty="0">
                <a:cs typeface="Arial" panose="020B0604020202020204" pitchFamily="34" charset="0"/>
                <a:hlinkClick r:id="rId2">
                  <a:extLst>
                    <a:ext uri="{A12FA001-AC4F-418D-AE19-62706E023703}">
                      <ahyp:hlinkClr xmlns:ahyp="http://schemas.microsoft.com/office/drawing/2018/hyperlinkcolor" xmlns="" val="tx"/>
                    </a:ext>
                  </a:extLst>
                </a:hlinkClick>
              </a:rPr>
              <a:t>https://doi.org/10.1186/s40413-017-0160-5</a:t>
            </a:r>
            <a:r>
              <a:rPr lang="en-GB" sz="1050" dirty="0">
                <a:cs typeface="Arial" panose="020B0604020202020204" pitchFamily="34" charset="0"/>
              </a:rPr>
              <a:t>    </a:t>
            </a:r>
            <a:r>
              <a:rPr lang="en-IE" sz="1050" dirty="0">
                <a:cs typeface="Arial" panose="020B0604020202020204" pitchFamily="34" charset="0"/>
              </a:rPr>
              <a:t> </a:t>
            </a:r>
          </a:p>
        </p:txBody>
      </p:sp>
      <p:pic>
        <p:nvPicPr>
          <p:cNvPr id="5" name="Picture 4">
            <a:extLst>
              <a:ext uri="{FF2B5EF4-FFF2-40B4-BE49-F238E27FC236}">
                <a16:creationId xmlns:a16="http://schemas.microsoft.com/office/drawing/2014/main" id="{E2A420E1-DAE3-C977-9C89-0A6B1FA20ECD}"/>
              </a:ext>
            </a:extLst>
          </p:cNvPr>
          <p:cNvPicPr>
            <a:picLocks noChangeAspect="1"/>
          </p:cNvPicPr>
          <p:nvPr/>
        </p:nvPicPr>
        <p:blipFill rotWithShape="1">
          <a:blip r:embed="rId3"/>
          <a:srcRect l="3760" r="2856"/>
          <a:stretch/>
        </p:blipFill>
        <p:spPr>
          <a:xfrm>
            <a:off x="4026000" y="99000"/>
            <a:ext cx="7770678" cy="5393204"/>
          </a:xfrm>
          <a:prstGeom prst="rect">
            <a:avLst/>
          </a:prstGeom>
        </p:spPr>
      </p:pic>
      <p:sp>
        <p:nvSpPr>
          <p:cNvPr id="4" name="TextBox 3">
            <a:extLst>
              <a:ext uri="{FF2B5EF4-FFF2-40B4-BE49-F238E27FC236}">
                <a16:creationId xmlns:a16="http://schemas.microsoft.com/office/drawing/2014/main" id="{415C1329-C9B4-595D-B6FD-2EF9CEF36672}"/>
              </a:ext>
            </a:extLst>
          </p:cNvPr>
          <p:cNvSpPr txBox="1"/>
          <p:nvPr/>
        </p:nvSpPr>
        <p:spPr>
          <a:xfrm>
            <a:off x="426000" y="4526142"/>
            <a:ext cx="5535000" cy="1028423"/>
          </a:xfrm>
          <a:prstGeom prst="rect">
            <a:avLst/>
          </a:prstGeom>
          <a:noFill/>
        </p:spPr>
        <p:txBody>
          <a:bodyPr wrap="square">
            <a:spAutoFit/>
          </a:bodyPr>
          <a:lstStyle/>
          <a:p>
            <a:pPr algn="just">
              <a:lnSpc>
                <a:spcPct val="110000"/>
              </a:lnSpc>
            </a:pPr>
            <a:r>
              <a:rPr lang="en-GB" sz="1400" i="1" dirty="0">
                <a:solidFill>
                  <a:srgbClr val="0070C0"/>
                </a:solidFill>
                <a:effectLst/>
                <a:cs typeface="Arial" panose="020B0604020202020204" pitchFamily="34" charset="0"/>
              </a:rPr>
              <a:t>Figure </a:t>
            </a:r>
            <a:r>
              <a:rPr lang="en-GB" sz="1400" i="1" dirty="0">
                <a:solidFill>
                  <a:srgbClr val="0070C0"/>
                </a:solidFill>
                <a:cs typeface="Arial" panose="020B0604020202020204" pitchFamily="34" charset="0"/>
              </a:rPr>
              <a:t>19</a:t>
            </a:r>
            <a:r>
              <a:rPr lang="en-GB" sz="1400" i="1" dirty="0">
                <a:solidFill>
                  <a:srgbClr val="0070C0"/>
                </a:solidFill>
                <a:effectLst/>
                <a:cs typeface="Arial" panose="020B0604020202020204" pitchFamily="34" charset="0"/>
              </a:rPr>
              <a:t>. Erosion of environmental ecosystems affecting biodiversity and microbial ecology: a risk factor for chronic inflammatory diseases. (Dysbiosis = an imbalance in bacterial composition, changes in bacterial metabolic activities, or changes in bacterial distribution in the skin).</a:t>
            </a:r>
          </a:p>
        </p:txBody>
      </p:sp>
    </p:spTree>
    <p:extLst>
      <p:ext uri="{BB962C8B-B14F-4D97-AF65-F5344CB8AC3E}">
        <p14:creationId xmlns:p14="http://schemas.microsoft.com/office/powerpoint/2010/main" val="30795200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920330E4-25CB-006F-CF1A-9426DB57E7FA}"/>
              </a:ext>
            </a:extLst>
          </p:cNvPr>
          <p:cNvSpPr txBox="1"/>
          <p:nvPr/>
        </p:nvSpPr>
        <p:spPr>
          <a:xfrm>
            <a:off x="7986000" y="5859000"/>
            <a:ext cx="4486055" cy="415498"/>
          </a:xfrm>
          <a:prstGeom prst="rect">
            <a:avLst/>
          </a:prstGeom>
          <a:noFill/>
        </p:spPr>
        <p:txBody>
          <a:bodyPr wrap="square">
            <a:spAutoFit/>
          </a:bodyPr>
          <a:lstStyle/>
          <a:p>
            <a:r>
              <a:rPr lang="en-IE" sz="1050" dirty="0">
                <a:cs typeface="Arial" panose="020B0604020202020204" pitchFamily="34" charset="0"/>
              </a:rPr>
              <a:t>From: K. Sardana </a:t>
            </a:r>
            <a:r>
              <a:rPr lang="en-IE" sz="1050" i="1" dirty="0">
                <a:cs typeface="Arial" panose="020B0604020202020204" pitchFamily="34" charset="0"/>
              </a:rPr>
              <a:t>et al</a:t>
            </a:r>
            <a:r>
              <a:rPr lang="en-IE" sz="1050" dirty="0">
                <a:cs typeface="Arial" panose="020B0604020202020204" pitchFamily="34" charset="0"/>
              </a:rPr>
              <a:t>., </a:t>
            </a:r>
            <a:r>
              <a:rPr lang="en-GB" sz="1050" dirty="0">
                <a:cs typeface="Arial" panose="020B0604020202020204" pitchFamily="34" charset="0"/>
              </a:rPr>
              <a:t>The Journal of Dermatology, 2002, </a:t>
            </a:r>
            <a:r>
              <a:rPr lang="en-GB" sz="1050" u="sng" dirty="0">
                <a:cs typeface="Arial" panose="020B0604020202020204" pitchFamily="34" charset="0"/>
              </a:rPr>
              <a:t>29</a:t>
            </a:r>
            <a:r>
              <a:rPr lang="en-GB" sz="1050" dirty="0">
                <a:cs typeface="Arial" panose="020B0604020202020204" pitchFamily="34" charset="0"/>
              </a:rPr>
              <a:t>, 484–488. </a:t>
            </a:r>
            <a:r>
              <a:rPr lang="en-GB" sz="1050" dirty="0">
                <a:cs typeface="Arial" panose="020B0604020202020204" pitchFamily="34" charset="0"/>
                <a:hlinkClick r:id="rId2">
                  <a:extLst>
                    <a:ext uri="{A12FA001-AC4F-418D-AE19-62706E023703}">
                      <ahyp:hlinkClr xmlns:ahyp="http://schemas.microsoft.com/office/drawing/2018/hyperlinkcolor" xmlns="" val="tx"/>
                    </a:ext>
                  </a:extLst>
                </a:hlinkClick>
              </a:rPr>
              <a:t>https://doi.org/10.1111/j.1346-8138.2002.tb00313.x</a:t>
            </a:r>
            <a:r>
              <a:rPr lang="en-GB" sz="1050" dirty="0">
                <a:cs typeface="Arial" panose="020B0604020202020204" pitchFamily="34" charset="0"/>
              </a:rPr>
              <a:t>   </a:t>
            </a:r>
            <a:endParaRPr lang="en-IE" sz="1050" dirty="0">
              <a:cs typeface="Arial" panose="020B0604020202020204" pitchFamily="34" charset="0"/>
            </a:endParaRPr>
          </a:p>
        </p:txBody>
      </p:sp>
      <p:sp>
        <p:nvSpPr>
          <p:cNvPr id="2" name="TextBox 1">
            <a:extLst>
              <a:ext uri="{FF2B5EF4-FFF2-40B4-BE49-F238E27FC236}">
                <a16:creationId xmlns:a16="http://schemas.microsoft.com/office/drawing/2014/main" id="{74C5E800-4025-2A8E-2290-59371507B5BA}"/>
              </a:ext>
            </a:extLst>
          </p:cNvPr>
          <p:cNvSpPr txBox="1"/>
          <p:nvPr/>
        </p:nvSpPr>
        <p:spPr>
          <a:xfrm>
            <a:off x="381000" y="4789508"/>
            <a:ext cx="5670000" cy="1323439"/>
          </a:xfrm>
          <a:prstGeom prst="rect">
            <a:avLst/>
          </a:prstGeom>
          <a:noFill/>
        </p:spPr>
        <p:txBody>
          <a:bodyPr wrap="square">
            <a:spAutoFit/>
          </a:bodyPr>
          <a:lstStyle/>
          <a:p>
            <a:pPr marL="0" indent="0" algn="just">
              <a:buNone/>
            </a:pPr>
            <a:r>
              <a:rPr lang="en-GB" sz="2000" dirty="0"/>
              <a:t>In the case of </a:t>
            </a:r>
            <a:r>
              <a:rPr lang="en-GB" sz="2000" dirty="0">
                <a:solidFill>
                  <a:srgbClr val="FF0000"/>
                </a:solidFill>
              </a:rPr>
              <a:t>acne</a:t>
            </a:r>
            <a:r>
              <a:rPr lang="en-GB" sz="2000" dirty="0"/>
              <a:t>,</a:t>
            </a:r>
            <a:r>
              <a:rPr lang="en-GB" sz="2000" dirty="0">
                <a:solidFill>
                  <a:schemeClr val="tx1">
                    <a:lumMod val="50000"/>
                    <a:lumOff val="50000"/>
                  </a:schemeClr>
                </a:solidFill>
              </a:rPr>
              <a:t> </a:t>
            </a:r>
            <a:r>
              <a:rPr lang="en-GB" sz="2000" dirty="0"/>
              <a:t>the effects of climatic variables </a:t>
            </a:r>
          </a:p>
          <a:p>
            <a:pPr marL="0" indent="0" algn="just">
              <a:buNone/>
            </a:pPr>
            <a:r>
              <a:rPr lang="en-GB" sz="2000" dirty="0"/>
              <a:t>such as temperature changes have been </a:t>
            </a:r>
            <a:r>
              <a:rPr lang="en-GB" sz="2000" dirty="0" smtClean="0"/>
              <a:t>shown</a:t>
            </a:r>
            <a:r>
              <a:rPr lang="hu-HU" sz="2000" dirty="0" smtClean="0"/>
              <a:t/>
            </a:r>
            <a:br>
              <a:rPr lang="hu-HU" sz="2000" dirty="0" smtClean="0"/>
            </a:br>
            <a:r>
              <a:rPr lang="en-GB" sz="2000" dirty="0" smtClean="0"/>
              <a:t>to </a:t>
            </a:r>
            <a:r>
              <a:rPr lang="en-GB" sz="2000" dirty="0"/>
              <a:t>correlate with acne flares as indicated in figure 20.</a:t>
            </a:r>
          </a:p>
          <a:p>
            <a:pPr marL="0" indent="0">
              <a:buNone/>
            </a:pPr>
            <a:endParaRPr lang="en-GB" sz="2000" dirty="0"/>
          </a:p>
        </p:txBody>
      </p:sp>
      <p:grpSp>
        <p:nvGrpSpPr>
          <p:cNvPr id="7" name="Group 6">
            <a:extLst>
              <a:ext uri="{FF2B5EF4-FFF2-40B4-BE49-F238E27FC236}">
                <a16:creationId xmlns:a16="http://schemas.microsoft.com/office/drawing/2014/main" id="{6DB5A96E-B701-BFFE-CB5B-DEBE46D4B194}"/>
              </a:ext>
            </a:extLst>
          </p:cNvPr>
          <p:cNvGrpSpPr/>
          <p:nvPr/>
        </p:nvGrpSpPr>
        <p:grpSpPr>
          <a:xfrm>
            <a:off x="5016000" y="144000"/>
            <a:ext cx="7086000" cy="4953285"/>
            <a:chOff x="6182553" y="940741"/>
            <a:chExt cx="5709058" cy="3468796"/>
          </a:xfrm>
        </p:grpSpPr>
        <p:sp>
          <p:nvSpPr>
            <p:cNvPr id="4" name="TextBox 3">
              <a:extLst>
                <a:ext uri="{FF2B5EF4-FFF2-40B4-BE49-F238E27FC236}">
                  <a16:creationId xmlns:a16="http://schemas.microsoft.com/office/drawing/2014/main" id="{415C1329-C9B4-595D-B6FD-2EF9CEF36672}"/>
                </a:ext>
              </a:extLst>
            </p:cNvPr>
            <p:cNvSpPr txBox="1"/>
            <p:nvPr/>
          </p:nvSpPr>
          <p:spPr>
            <a:xfrm>
              <a:off x="6951000" y="4194000"/>
              <a:ext cx="4307366" cy="215537"/>
            </a:xfrm>
            <a:prstGeom prst="rect">
              <a:avLst/>
            </a:prstGeom>
            <a:noFill/>
          </p:spPr>
          <p:txBody>
            <a:bodyPr wrap="square">
              <a:spAutoFit/>
            </a:bodyPr>
            <a:lstStyle/>
            <a:p>
              <a:pPr algn="r"/>
              <a:r>
                <a:rPr lang="en-GB" sz="1400" i="1" dirty="0">
                  <a:solidFill>
                    <a:srgbClr val="0070C0"/>
                  </a:solidFill>
                  <a:effectLst/>
                  <a:cs typeface="Arial" panose="020B0604020202020204" pitchFamily="34" charset="0"/>
                </a:rPr>
                <a:t>Figure 20. Seasonal variation of </a:t>
              </a:r>
              <a:r>
                <a:rPr lang="en-GB" sz="1400" i="1" dirty="0">
                  <a:solidFill>
                    <a:srgbClr val="0070C0"/>
                  </a:solidFill>
                  <a:cs typeface="Arial" panose="020B0604020202020204" pitchFamily="34" charset="0"/>
                </a:rPr>
                <a:t>various grades of </a:t>
              </a:r>
              <a:r>
                <a:rPr lang="en-GB" sz="1400" i="1" dirty="0">
                  <a:solidFill>
                    <a:srgbClr val="0070C0"/>
                  </a:solidFill>
                  <a:effectLst/>
                  <a:cs typeface="Arial" panose="020B0604020202020204" pitchFamily="34" charset="0"/>
                </a:rPr>
                <a:t>acne</a:t>
              </a:r>
            </a:p>
          </p:txBody>
        </p:sp>
        <p:pic>
          <p:nvPicPr>
            <p:cNvPr id="6" name="Picture 5">
              <a:extLst>
                <a:ext uri="{FF2B5EF4-FFF2-40B4-BE49-F238E27FC236}">
                  <a16:creationId xmlns:a16="http://schemas.microsoft.com/office/drawing/2014/main" id="{AA9FFE86-6658-1A4C-1715-FF8D6748C02D}"/>
                </a:ext>
              </a:extLst>
            </p:cNvPr>
            <p:cNvPicPr>
              <a:picLocks noChangeAspect="1"/>
            </p:cNvPicPr>
            <p:nvPr/>
          </p:nvPicPr>
          <p:blipFill>
            <a:blip r:embed="rId3"/>
            <a:stretch>
              <a:fillRect/>
            </a:stretch>
          </p:blipFill>
          <p:spPr>
            <a:xfrm>
              <a:off x="6182553" y="940741"/>
              <a:ext cx="5709058" cy="3116069"/>
            </a:xfrm>
            <a:prstGeom prst="rect">
              <a:avLst/>
            </a:prstGeom>
          </p:spPr>
        </p:pic>
      </p:grpSp>
    </p:spTree>
    <p:extLst>
      <p:ext uri="{BB962C8B-B14F-4D97-AF65-F5344CB8AC3E}">
        <p14:creationId xmlns:p14="http://schemas.microsoft.com/office/powerpoint/2010/main" val="127269798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4C5E800-4025-2A8E-2290-59371507B5BA}"/>
              </a:ext>
            </a:extLst>
          </p:cNvPr>
          <p:cNvSpPr txBox="1"/>
          <p:nvPr/>
        </p:nvSpPr>
        <p:spPr>
          <a:xfrm>
            <a:off x="156000" y="3780763"/>
            <a:ext cx="5085000" cy="2283702"/>
          </a:xfrm>
          <a:prstGeom prst="rect">
            <a:avLst/>
          </a:prstGeom>
          <a:noFill/>
        </p:spPr>
        <p:txBody>
          <a:bodyPr wrap="square">
            <a:spAutoFit/>
          </a:bodyPr>
          <a:lstStyle/>
          <a:p>
            <a:pPr algn="just">
              <a:lnSpc>
                <a:spcPct val="120000"/>
              </a:lnSpc>
            </a:pPr>
            <a:r>
              <a:rPr lang="en-GB" sz="2000" dirty="0">
                <a:solidFill>
                  <a:srgbClr val="FF0000"/>
                </a:solidFill>
              </a:rPr>
              <a:t>Atopic dermatitis (AD, eczema) </a:t>
            </a:r>
            <a:r>
              <a:rPr lang="en-GB" sz="2000" dirty="0"/>
              <a:t>has been found to result from both genetic predisposition (up to 60% of patients show a deficiency in the filament aggregating protein caused by mutations in the encoding filaggrin gene) and environmental factors. </a:t>
            </a:r>
          </a:p>
        </p:txBody>
      </p:sp>
      <p:sp>
        <p:nvSpPr>
          <p:cNvPr id="17" name="TextBox 16">
            <a:extLst>
              <a:ext uri="{FF2B5EF4-FFF2-40B4-BE49-F238E27FC236}">
                <a16:creationId xmlns:a16="http://schemas.microsoft.com/office/drawing/2014/main" id="{8DBD8E4A-692B-A237-71D4-2EA708C20074}"/>
              </a:ext>
            </a:extLst>
          </p:cNvPr>
          <p:cNvSpPr txBox="1"/>
          <p:nvPr/>
        </p:nvSpPr>
        <p:spPr>
          <a:xfrm>
            <a:off x="156000" y="6129000"/>
            <a:ext cx="6602526" cy="253916"/>
          </a:xfrm>
          <a:prstGeom prst="rect">
            <a:avLst/>
          </a:prstGeom>
          <a:noFill/>
        </p:spPr>
        <p:txBody>
          <a:bodyPr wrap="square">
            <a:spAutoFit/>
          </a:bodyPr>
          <a:lstStyle/>
          <a:p>
            <a:r>
              <a:rPr lang="en-IE" sz="1050" dirty="0">
                <a:cs typeface="Arial" panose="020B0604020202020204" pitchFamily="34" charset="0"/>
              </a:rPr>
              <a:t>From: G.H. Nguyen et al., </a:t>
            </a:r>
            <a:r>
              <a:rPr lang="en-GB" sz="1050" dirty="0">
                <a:cs typeface="Arial" panose="020B0604020202020204" pitchFamily="34" charset="0"/>
              </a:rPr>
              <a:t>International Journal of Dermatology, 2019, </a:t>
            </a:r>
            <a:r>
              <a:rPr lang="en-GB" sz="1050" u="sng" dirty="0">
                <a:cs typeface="Arial" panose="020B0604020202020204" pitchFamily="34" charset="0"/>
              </a:rPr>
              <a:t>58</a:t>
            </a:r>
            <a:r>
              <a:rPr lang="en-GB" sz="1050" dirty="0">
                <a:cs typeface="Arial" panose="020B0604020202020204" pitchFamily="34" charset="0"/>
              </a:rPr>
              <a:t>, 279–282. </a:t>
            </a:r>
            <a:r>
              <a:rPr lang="en-GB" sz="1050" dirty="0">
                <a:cs typeface="Arial" panose="020B0604020202020204" pitchFamily="34" charset="0"/>
                <a:hlinkClick r:id="rId2">
                  <a:extLst>
                    <a:ext uri="{A12FA001-AC4F-418D-AE19-62706E023703}">
                      <ahyp:hlinkClr xmlns:ahyp="http://schemas.microsoft.com/office/drawing/2018/hyperlinkcolor" xmlns="" val="tx"/>
                    </a:ext>
                  </a:extLst>
                </a:hlinkClick>
              </a:rPr>
              <a:t>https://doi.org/10.1111/ijd.14016</a:t>
            </a:r>
            <a:r>
              <a:rPr lang="en-GB" sz="1050" dirty="0">
                <a:cs typeface="Arial" panose="020B0604020202020204" pitchFamily="34" charset="0"/>
              </a:rPr>
              <a:t>  </a:t>
            </a:r>
            <a:endParaRPr lang="en-IE" sz="1050" dirty="0">
              <a:cs typeface="Arial" panose="020B0604020202020204" pitchFamily="34" charset="0"/>
            </a:endParaRPr>
          </a:p>
        </p:txBody>
      </p:sp>
      <p:grpSp>
        <p:nvGrpSpPr>
          <p:cNvPr id="9" name="Group 8">
            <a:extLst>
              <a:ext uri="{FF2B5EF4-FFF2-40B4-BE49-F238E27FC236}">
                <a16:creationId xmlns:a16="http://schemas.microsoft.com/office/drawing/2014/main" id="{05475C2B-1F49-A237-479C-063E76E564C0}"/>
              </a:ext>
            </a:extLst>
          </p:cNvPr>
          <p:cNvGrpSpPr/>
          <p:nvPr/>
        </p:nvGrpSpPr>
        <p:grpSpPr>
          <a:xfrm>
            <a:off x="5417940" y="279000"/>
            <a:ext cx="6618060" cy="5220000"/>
            <a:chOff x="6497940" y="1524312"/>
            <a:chExt cx="5268060" cy="3876578"/>
          </a:xfrm>
        </p:grpSpPr>
        <p:sp>
          <p:nvSpPr>
            <p:cNvPr id="18" name="TextBox 17">
              <a:extLst>
                <a:ext uri="{FF2B5EF4-FFF2-40B4-BE49-F238E27FC236}">
                  <a16:creationId xmlns:a16="http://schemas.microsoft.com/office/drawing/2014/main" id="{C4BDBF7A-70D2-82BD-CF36-67253F544A08}"/>
                </a:ext>
              </a:extLst>
            </p:cNvPr>
            <p:cNvSpPr txBox="1"/>
            <p:nvPr/>
          </p:nvSpPr>
          <p:spPr>
            <a:xfrm>
              <a:off x="6497940" y="5093113"/>
              <a:ext cx="5268060" cy="307777"/>
            </a:xfrm>
            <a:prstGeom prst="rect">
              <a:avLst/>
            </a:prstGeom>
            <a:noFill/>
          </p:spPr>
          <p:txBody>
            <a:bodyPr wrap="square">
              <a:spAutoFit/>
            </a:bodyPr>
            <a:lstStyle/>
            <a:p>
              <a:pPr algn="ctr"/>
              <a:r>
                <a:rPr lang="en-GB" sz="1400" i="1" dirty="0">
                  <a:solidFill>
                    <a:srgbClr val="0070C0"/>
                  </a:solidFill>
                  <a:cs typeface="Arial" panose="020B0604020202020204" pitchFamily="34" charset="0"/>
                </a:rPr>
                <a:t>Table 3. Summary of flare factors for atopic dermatitis </a:t>
              </a:r>
              <a:endParaRPr lang="en-GB" sz="1400" i="1" dirty="0">
                <a:solidFill>
                  <a:srgbClr val="0070C0"/>
                </a:solidFill>
                <a:effectLst/>
                <a:cs typeface="Arial" panose="020B0604020202020204" pitchFamily="34" charset="0"/>
              </a:endParaRPr>
            </a:p>
          </p:txBody>
        </p:sp>
        <p:pic>
          <p:nvPicPr>
            <p:cNvPr id="5" name="Picture 4">
              <a:extLst>
                <a:ext uri="{FF2B5EF4-FFF2-40B4-BE49-F238E27FC236}">
                  <a16:creationId xmlns:a16="http://schemas.microsoft.com/office/drawing/2014/main" id="{A651E07E-2FE1-B10B-AE16-59EC88763567}"/>
                </a:ext>
              </a:extLst>
            </p:cNvPr>
            <p:cNvPicPr>
              <a:picLocks noChangeAspect="1"/>
            </p:cNvPicPr>
            <p:nvPr/>
          </p:nvPicPr>
          <p:blipFill>
            <a:blip r:embed="rId3"/>
            <a:stretch>
              <a:fillRect/>
            </a:stretch>
          </p:blipFill>
          <p:spPr>
            <a:xfrm>
              <a:off x="6497940" y="1524312"/>
              <a:ext cx="5268060" cy="3448531"/>
            </a:xfrm>
            <a:prstGeom prst="rect">
              <a:avLst/>
            </a:prstGeom>
            <a:ln w="3175">
              <a:solidFill>
                <a:schemeClr val="bg1">
                  <a:lumMod val="65000"/>
                </a:schemeClr>
              </a:solidFill>
            </a:ln>
          </p:spPr>
        </p:pic>
      </p:grpSp>
    </p:spTree>
    <p:extLst>
      <p:ext uri="{BB962C8B-B14F-4D97-AF65-F5344CB8AC3E}">
        <p14:creationId xmlns:p14="http://schemas.microsoft.com/office/powerpoint/2010/main" val="362417693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4C5E800-4025-2A8E-2290-59371507B5BA}"/>
              </a:ext>
            </a:extLst>
          </p:cNvPr>
          <p:cNvSpPr txBox="1"/>
          <p:nvPr/>
        </p:nvSpPr>
        <p:spPr>
          <a:xfrm>
            <a:off x="6591000" y="1089000"/>
            <a:ext cx="5175000" cy="1690335"/>
          </a:xfrm>
          <a:prstGeom prst="rect">
            <a:avLst/>
          </a:prstGeom>
          <a:noFill/>
        </p:spPr>
        <p:txBody>
          <a:bodyPr wrap="square">
            <a:spAutoFit/>
          </a:bodyPr>
          <a:lstStyle/>
          <a:p>
            <a:pPr algn="just">
              <a:lnSpc>
                <a:spcPct val="120000"/>
              </a:lnSpc>
            </a:pPr>
            <a:r>
              <a:rPr lang="en-GB" sz="2200" dirty="0"/>
              <a:t>Climate change-related flooding events are anticipated to increase the prevalence of atopic dermatitis, amongst other chronic inflammatory skin diseases. </a:t>
            </a:r>
          </a:p>
        </p:txBody>
      </p:sp>
      <p:sp>
        <p:nvSpPr>
          <p:cNvPr id="17" name="TextBox 16">
            <a:extLst>
              <a:ext uri="{FF2B5EF4-FFF2-40B4-BE49-F238E27FC236}">
                <a16:creationId xmlns:a16="http://schemas.microsoft.com/office/drawing/2014/main" id="{8DBD8E4A-692B-A237-71D4-2EA708C20074}"/>
              </a:ext>
            </a:extLst>
          </p:cNvPr>
          <p:cNvSpPr txBox="1"/>
          <p:nvPr/>
        </p:nvSpPr>
        <p:spPr>
          <a:xfrm>
            <a:off x="155999" y="5944352"/>
            <a:ext cx="4815000" cy="415498"/>
          </a:xfrm>
          <a:prstGeom prst="rect">
            <a:avLst/>
          </a:prstGeom>
          <a:noFill/>
        </p:spPr>
        <p:txBody>
          <a:bodyPr wrap="square">
            <a:spAutoFit/>
          </a:bodyPr>
          <a:lstStyle/>
          <a:p>
            <a:r>
              <a:rPr lang="en-IE" sz="1050" baseline="30000" dirty="0">
                <a:cs typeface="Arial" panose="020B0604020202020204" pitchFamily="34" charset="0"/>
              </a:rPr>
              <a:t>1</a:t>
            </a:r>
            <a:r>
              <a:rPr lang="en-IE" sz="1050" dirty="0">
                <a:cs typeface="Arial" panose="020B0604020202020204" pitchFamily="34" charset="0"/>
              </a:rPr>
              <a:t>From: N. Chen </a:t>
            </a:r>
            <a:r>
              <a:rPr lang="en-IE" sz="1050" i="1" dirty="0">
                <a:cs typeface="Arial" panose="020B0604020202020204" pitchFamily="34" charset="0"/>
              </a:rPr>
              <a:t>et al</a:t>
            </a:r>
            <a:r>
              <a:rPr lang="en-IE" sz="1050" dirty="0">
                <a:cs typeface="Arial" panose="020B0604020202020204" pitchFamily="34" charset="0"/>
              </a:rPr>
              <a:t>., </a:t>
            </a:r>
            <a:r>
              <a:rPr lang="en-GB" sz="1050" dirty="0">
                <a:cs typeface="Arial" panose="020B0604020202020204" pitchFamily="34" charset="0"/>
              </a:rPr>
              <a:t>Science of The Total Environment, 15 June 2021, </a:t>
            </a:r>
            <a:r>
              <a:rPr lang="en-GB" sz="1050" u="sng" dirty="0">
                <a:cs typeface="Arial" panose="020B0604020202020204" pitchFamily="34" charset="0"/>
              </a:rPr>
              <a:t>773</a:t>
            </a:r>
            <a:r>
              <a:rPr lang="en-GB" sz="1050" dirty="0">
                <a:cs typeface="Arial" panose="020B0604020202020204" pitchFamily="34" charset="0"/>
              </a:rPr>
              <a:t>, 145435. </a:t>
            </a:r>
            <a:r>
              <a:rPr lang="en-GB" sz="1050" dirty="0">
                <a:cs typeface="Arial" panose="020B0604020202020204" pitchFamily="34" charset="0"/>
                <a:hlinkClick r:id="rId2">
                  <a:extLst>
                    <a:ext uri="{A12FA001-AC4F-418D-AE19-62706E023703}">
                      <ahyp:hlinkClr xmlns:ahyp="http://schemas.microsoft.com/office/drawing/2018/hyperlinkcolor" xmlns="" val="tx"/>
                    </a:ext>
                  </a:extLst>
                </a:hlinkClick>
              </a:rPr>
              <a:t>https://doi.org/10.1016/j.scitotenv.2021.145435</a:t>
            </a:r>
            <a:r>
              <a:rPr lang="en-GB" sz="1050" dirty="0">
                <a:cs typeface="Arial" panose="020B0604020202020204" pitchFamily="34" charset="0"/>
              </a:rPr>
              <a:t> </a:t>
            </a:r>
            <a:r>
              <a:rPr lang="en-IE" sz="1050" dirty="0">
                <a:cs typeface="Arial" panose="020B0604020202020204" pitchFamily="34" charset="0"/>
              </a:rPr>
              <a:t> </a:t>
            </a:r>
          </a:p>
        </p:txBody>
      </p:sp>
      <p:grpSp>
        <p:nvGrpSpPr>
          <p:cNvPr id="3" name="Group 2">
            <a:extLst>
              <a:ext uri="{FF2B5EF4-FFF2-40B4-BE49-F238E27FC236}">
                <a16:creationId xmlns:a16="http://schemas.microsoft.com/office/drawing/2014/main" id="{37EA56BC-36A8-EB8D-16B7-0F5CB6D7F2FC}"/>
              </a:ext>
            </a:extLst>
          </p:cNvPr>
          <p:cNvGrpSpPr/>
          <p:nvPr/>
        </p:nvGrpSpPr>
        <p:grpSpPr>
          <a:xfrm>
            <a:off x="200998" y="234000"/>
            <a:ext cx="5985002" cy="5698352"/>
            <a:chOff x="223028" y="1735996"/>
            <a:chExt cx="4770001" cy="4139684"/>
          </a:xfrm>
        </p:grpSpPr>
        <p:sp>
          <p:nvSpPr>
            <p:cNvPr id="18" name="TextBox 17">
              <a:extLst>
                <a:ext uri="{FF2B5EF4-FFF2-40B4-BE49-F238E27FC236}">
                  <a16:creationId xmlns:a16="http://schemas.microsoft.com/office/drawing/2014/main" id="{C4BDBF7A-70D2-82BD-CF36-67253F544A08}"/>
                </a:ext>
              </a:extLst>
            </p:cNvPr>
            <p:cNvSpPr txBox="1"/>
            <p:nvPr/>
          </p:nvSpPr>
          <p:spPr>
            <a:xfrm>
              <a:off x="223028" y="5352460"/>
              <a:ext cx="4747971" cy="523220"/>
            </a:xfrm>
            <a:prstGeom prst="rect">
              <a:avLst/>
            </a:prstGeom>
            <a:noFill/>
          </p:spPr>
          <p:txBody>
            <a:bodyPr wrap="square">
              <a:spAutoFit/>
            </a:bodyPr>
            <a:lstStyle/>
            <a:p>
              <a:pPr algn="ctr"/>
              <a:r>
                <a:rPr lang="en-GB" sz="1400" i="1" dirty="0">
                  <a:solidFill>
                    <a:srgbClr val="0070C0"/>
                  </a:solidFill>
                  <a:effectLst/>
                  <a:cs typeface="Arial" panose="020B0604020202020204" pitchFamily="34" charset="0"/>
                </a:rPr>
                <a:t>Figure 21. </a:t>
              </a:r>
              <a:r>
                <a:rPr lang="en-GB" sz="1400" i="1" dirty="0">
                  <a:solidFill>
                    <a:srgbClr val="0070C0"/>
                  </a:solidFill>
                  <a:cs typeface="Arial" panose="020B0604020202020204" pitchFamily="34" charset="0"/>
                </a:rPr>
                <a:t>Geographical c</a:t>
              </a:r>
              <a:r>
                <a:rPr lang="en-GB" sz="1400" i="1" dirty="0">
                  <a:solidFill>
                    <a:srgbClr val="0070C0"/>
                  </a:solidFill>
                  <a:effectLst/>
                  <a:cs typeface="Arial" panose="020B0604020202020204" pitchFamily="34" charset="0"/>
                </a:rPr>
                <a:t>orrelation between emergency room visits for childhood AD and flood events in Taiwan</a:t>
              </a:r>
              <a:r>
                <a:rPr lang="en-GB" sz="1400" i="1" baseline="30000" dirty="0">
                  <a:solidFill>
                    <a:srgbClr val="0070C0"/>
                  </a:solidFill>
                  <a:effectLst/>
                  <a:cs typeface="Arial" panose="020B0604020202020204" pitchFamily="34" charset="0"/>
                </a:rPr>
                <a:t>1</a:t>
              </a:r>
              <a:r>
                <a:rPr lang="en-GB" sz="1400" i="1" dirty="0">
                  <a:solidFill>
                    <a:srgbClr val="0070C0"/>
                  </a:solidFill>
                  <a:effectLst/>
                  <a:cs typeface="Arial" panose="020B0604020202020204" pitchFamily="34" charset="0"/>
                </a:rPr>
                <a:t>.</a:t>
              </a:r>
            </a:p>
          </p:txBody>
        </p:sp>
        <p:pic>
          <p:nvPicPr>
            <p:cNvPr id="4" name="Picture 3">
              <a:extLst>
                <a:ext uri="{FF2B5EF4-FFF2-40B4-BE49-F238E27FC236}">
                  <a16:creationId xmlns:a16="http://schemas.microsoft.com/office/drawing/2014/main" id="{85314C6E-FE93-0B1C-AEF7-21A9E543D102}"/>
                </a:ext>
              </a:extLst>
            </p:cNvPr>
            <p:cNvPicPr>
              <a:picLocks noChangeAspect="1"/>
            </p:cNvPicPr>
            <p:nvPr/>
          </p:nvPicPr>
          <p:blipFill>
            <a:blip r:embed="rId3"/>
            <a:stretch>
              <a:fillRect/>
            </a:stretch>
          </p:blipFill>
          <p:spPr>
            <a:xfrm>
              <a:off x="223029" y="1735996"/>
              <a:ext cx="4770000" cy="3511005"/>
            </a:xfrm>
            <a:prstGeom prst="rect">
              <a:avLst/>
            </a:prstGeom>
          </p:spPr>
        </p:pic>
      </p:grpSp>
    </p:spTree>
    <p:extLst>
      <p:ext uri="{BB962C8B-B14F-4D97-AF65-F5344CB8AC3E}">
        <p14:creationId xmlns:p14="http://schemas.microsoft.com/office/powerpoint/2010/main" val="235572913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4C5E800-4025-2A8E-2290-59371507B5BA}"/>
              </a:ext>
            </a:extLst>
          </p:cNvPr>
          <p:cNvSpPr txBox="1"/>
          <p:nvPr/>
        </p:nvSpPr>
        <p:spPr>
          <a:xfrm>
            <a:off x="291000" y="111114"/>
            <a:ext cx="9810000" cy="707886"/>
          </a:xfrm>
          <a:prstGeom prst="rect">
            <a:avLst/>
          </a:prstGeom>
          <a:noFill/>
        </p:spPr>
        <p:txBody>
          <a:bodyPr wrap="square">
            <a:spAutoFit/>
          </a:bodyPr>
          <a:lstStyle/>
          <a:p>
            <a:pPr algn="just"/>
            <a:r>
              <a:rPr lang="en-GB" sz="2000" dirty="0"/>
              <a:t>Storm-related flooding has also been shown to lead to immediate increase in the number of </a:t>
            </a:r>
            <a:r>
              <a:rPr lang="en-GB" sz="2000" dirty="0">
                <a:solidFill>
                  <a:srgbClr val="FF0000"/>
                </a:solidFill>
              </a:rPr>
              <a:t>cellulitis</a:t>
            </a:r>
            <a:r>
              <a:rPr lang="en-GB" sz="2000" dirty="0"/>
              <a:t> patients, according to a study of a 2013 typhoon aftermath in Taiwan (figure 22). </a:t>
            </a:r>
          </a:p>
        </p:txBody>
      </p:sp>
      <p:sp>
        <p:nvSpPr>
          <p:cNvPr id="17" name="TextBox 16">
            <a:extLst>
              <a:ext uri="{FF2B5EF4-FFF2-40B4-BE49-F238E27FC236}">
                <a16:creationId xmlns:a16="http://schemas.microsoft.com/office/drawing/2014/main" id="{8DBD8E4A-692B-A237-71D4-2EA708C20074}"/>
              </a:ext>
            </a:extLst>
          </p:cNvPr>
          <p:cNvSpPr txBox="1"/>
          <p:nvPr/>
        </p:nvSpPr>
        <p:spPr>
          <a:xfrm>
            <a:off x="155999" y="5944352"/>
            <a:ext cx="2970001" cy="415498"/>
          </a:xfrm>
          <a:prstGeom prst="rect">
            <a:avLst/>
          </a:prstGeom>
          <a:noFill/>
        </p:spPr>
        <p:txBody>
          <a:bodyPr wrap="square">
            <a:spAutoFit/>
          </a:bodyPr>
          <a:lstStyle/>
          <a:p>
            <a:r>
              <a:rPr lang="en-IE" sz="1050" dirty="0">
                <a:cs typeface="Arial" panose="020B0604020202020204" pitchFamily="34" charset="0"/>
              </a:rPr>
              <a:t>From: P. Lin </a:t>
            </a:r>
            <a:r>
              <a:rPr lang="en-IE" sz="1050" i="1" dirty="0">
                <a:cs typeface="Arial" panose="020B0604020202020204" pitchFamily="34" charset="0"/>
              </a:rPr>
              <a:t>et al</a:t>
            </a:r>
            <a:r>
              <a:rPr lang="en-IE" sz="1050" dirty="0">
                <a:cs typeface="Arial" panose="020B0604020202020204" pitchFamily="34" charset="0"/>
              </a:rPr>
              <a:t>., </a:t>
            </a:r>
            <a:r>
              <a:rPr lang="en-IE" sz="1050" dirty="0" err="1">
                <a:cs typeface="Arial" panose="020B0604020202020204" pitchFamily="34" charset="0"/>
              </a:rPr>
              <a:t>PLoS</a:t>
            </a:r>
            <a:r>
              <a:rPr lang="en-IE" sz="1050" dirty="0">
                <a:cs typeface="Arial" panose="020B0604020202020204" pitchFamily="34" charset="0"/>
              </a:rPr>
              <a:t> ONE, 2013, </a:t>
            </a:r>
            <a:r>
              <a:rPr lang="en-IE" sz="1050" u="sng" dirty="0">
                <a:cs typeface="Arial" panose="020B0604020202020204" pitchFamily="34" charset="0"/>
              </a:rPr>
              <a:t>8</a:t>
            </a:r>
            <a:r>
              <a:rPr lang="en-IE" sz="1050" dirty="0">
                <a:cs typeface="Arial" panose="020B0604020202020204" pitchFamily="34" charset="0"/>
              </a:rPr>
              <a:t>, (6), e65655.</a:t>
            </a:r>
          </a:p>
          <a:p>
            <a:r>
              <a:rPr lang="en-IE" sz="1050" dirty="0">
                <a:cs typeface="Arial" panose="020B0604020202020204" pitchFamily="34" charset="0"/>
                <a:hlinkClick r:id="rId2">
                  <a:extLst>
                    <a:ext uri="{A12FA001-AC4F-418D-AE19-62706E023703}">
                      <ahyp:hlinkClr xmlns:ahyp="http://schemas.microsoft.com/office/drawing/2018/hyperlinkcolor" xmlns="" val="tx"/>
                    </a:ext>
                  </a:extLst>
                </a:hlinkClick>
              </a:rPr>
              <a:t>https://doi.org/10.1371/journal.pone.0065655</a:t>
            </a:r>
            <a:r>
              <a:rPr lang="en-IE" sz="1050" dirty="0">
                <a:cs typeface="Arial" panose="020B0604020202020204" pitchFamily="34" charset="0"/>
              </a:rPr>
              <a:t>    </a:t>
            </a:r>
          </a:p>
        </p:txBody>
      </p:sp>
      <p:grpSp>
        <p:nvGrpSpPr>
          <p:cNvPr id="7" name="Group 6">
            <a:extLst>
              <a:ext uri="{FF2B5EF4-FFF2-40B4-BE49-F238E27FC236}">
                <a16:creationId xmlns:a16="http://schemas.microsoft.com/office/drawing/2014/main" id="{FE39C3F2-4207-8CE7-3BB3-7975B7371A0A}"/>
              </a:ext>
            </a:extLst>
          </p:cNvPr>
          <p:cNvGrpSpPr/>
          <p:nvPr/>
        </p:nvGrpSpPr>
        <p:grpSpPr>
          <a:xfrm>
            <a:off x="3126000" y="819001"/>
            <a:ext cx="8853639" cy="5540850"/>
            <a:chOff x="4408779" y="1530691"/>
            <a:chExt cx="7638639" cy="4654379"/>
          </a:xfrm>
        </p:grpSpPr>
        <p:sp>
          <p:nvSpPr>
            <p:cNvPr id="18" name="TextBox 17">
              <a:extLst>
                <a:ext uri="{FF2B5EF4-FFF2-40B4-BE49-F238E27FC236}">
                  <a16:creationId xmlns:a16="http://schemas.microsoft.com/office/drawing/2014/main" id="{C4BDBF7A-70D2-82BD-CF36-67253F544A08}"/>
                </a:ext>
              </a:extLst>
            </p:cNvPr>
            <p:cNvSpPr txBox="1"/>
            <p:nvPr/>
          </p:nvSpPr>
          <p:spPr>
            <a:xfrm>
              <a:off x="5663098" y="5661850"/>
              <a:ext cx="5130000" cy="523220"/>
            </a:xfrm>
            <a:prstGeom prst="rect">
              <a:avLst/>
            </a:prstGeom>
            <a:noFill/>
          </p:spPr>
          <p:txBody>
            <a:bodyPr wrap="square">
              <a:spAutoFit/>
            </a:bodyPr>
            <a:lstStyle/>
            <a:p>
              <a:pPr algn="ctr"/>
              <a:r>
                <a:rPr lang="en-GB" sz="1400" i="1" dirty="0">
                  <a:solidFill>
                    <a:srgbClr val="0070C0"/>
                  </a:solidFill>
                  <a:effectLst/>
                  <a:cs typeface="Arial" panose="020B0604020202020204" pitchFamily="34" charset="0"/>
                </a:rPr>
                <a:t>Figure 22. </a:t>
              </a:r>
              <a:r>
                <a:rPr lang="en-GB" sz="1400" i="1" dirty="0">
                  <a:solidFill>
                    <a:srgbClr val="0070C0"/>
                  </a:solidFill>
                  <a:cs typeface="Arial" panose="020B0604020202020204" pitchFamily="34" charset="0"/>
                </a:rPr>
                <a:t>D</a:t>
              </a:r>
              <a:r>
                <a:rPr lang="en-GB" sz="1400" i="1" dirty="0">
                  <a:solidFill>
                    <a:srgbClr val="0070C0"/>
                  </a:solidFill>
                  <a:effectLst/>
                  <a:cs typeface="Arial" panose="020B0604020202020204" pitchFamily="34" charset="0"/>
                </a:rPr>
                <a:t>aily and weekly numbers of lower extremity cellulitis patients and the corresponding amount of daily rainfall.</a:t>
              </a:r>
            </a:p>
          </p:txBody>
        </p:sp>
        <p:pic>
          <p:nvPicPr>
            <p:cNvPr id="5" name="Picture 4">
              <a:extLst>
                <a:ext uri="{FF2B5EF4-FFF2-40B4-BE49-F238E27FC236}">
                  <a16:creationId xmlns:a16="http://schemas.microsoft.com/office/drawing/2014/main" id="{FB76B7C9-5572-F27B-979C-0EE1F14BFC2C}"/>
                </a:ext>
              </a:extLst>
            </p:cNvPr>
            <p:cNvPicPr>
              <a:picLocks noChangeAspect="1"/>
            </p:cNvPicPr>
            <p:nvPr/>
          </p:nvPicPr>
          <p:blipFill>
            <a:blip r:embed="rId3"/>
            <a:stretch>
              <a:fillRect/>
            </a:stretch>
          </p:blipFill>
          <p:spPr>
            <a:xfrm>
              <a:off x="4408779" y="1530691"/>
              <a:ext cx="7638639" cy="4018644"/>
            </a:xfrm>
            <a:prstGeom prst="rect">
              <a:avLst/>
            </a:prstGeom>
          </p:spPr>
        </p:pic>
      </p:grpSp>
    </p:spTree>
    <p:extLst>
      <p:ext uri="{BB962C8B-B14F-4D97-AF65-F5344CB8AC3E}">
        <p14:creationId xmlns:p14="http://schemas.microsoft.com/office/powerpoint/2010/main" val="338899301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920330E4-25CB-006F-CF1A-9426DB57E7FA}"/>
              </a:ext>
            </a:extLst>
          </p:cNvPr>
          <p:cNvSpPr txBox="1"/>
          <p:nvPr/>
        </p:nvSpPr>
        <p:spPr>
          <a:xfrm>
            <a:off x="-10381" y="6152315"/>
            <a:ext cx="11648684" cy="253916"/>
          </a:xfrm>
          <a:prstGeom prst="rect">
            <a:avLst/>
          </a:prstGeom>
          <a:noFill/>
        </p:spPr>
        <p:txBody>
          <a:bodyPr wrap="square">
            <a:spAutoFit/>
          </a:bodyPr>
          <a:lstStyle/>
          <a:p>
            <a:r>
              <a:rPr lang="en-IE" sz="1050" baseline="30000" dirty="0">
                <a:cs typeface="Arial" panose="020B0604020202020204" pitchFamily="34" charset="0"/>
              </a:rPr>
              <a:t>1</a:t>
            </a:r>
            <a:r>
              <a:rPr lang="en-IE" sz="1050" dirty="0">
                <a:cs typeface="Arial" panose="020B0604020202020204" pitchFamily="34" charset="0"/>
              </a:rPr>
              <a:t>From: </a:t>
            </a:r>
            <a:r>
              <a:rPr lang="de-DE" sz="1050" dirty="0">
                <a:cs typeface="Arial" panose="020B0604020202020204" pitchFamily="34" charset="0"/>
              </a:rPr>
              <a:t>L.K. Andersen and M. D. P. Davis, </a:t>
            </a:r>
            <a:r>
              <a:rPr lang="en-GB" sz="1050" dirty="0">
                <a:cs typeface="Arial" panose="020B0604020202020204" pitchFamily="34" charset="0"/>
              </a:rPr>
              <a:t>International Journal of Dermatology, 2015, </a:t>
            </a:r>
            <a:r>
              <a:rPr lang="en-GB" sz="1050" u="sng" dirty="0">
                <a:cs typeface="Arial" panose="020B0604020202020204" pitchFamily="34" charset="0"/>
              </a:rPr>
              <a:t>54</a:t>
            </a:r>
            <a:r>
              <a:rPr lang="en-GB" sz="1050" dirty="0">
                <a:cs typeface="Arial" panose="020B0604020202020204" pitchFamily="34" charset="0"/>
              </a:rPr>
              <a:t>, 1343–1351. </a:t>
            </a:r>
            <a:r>
              <a:rPr lang="en-GB" sz="1050" dirty="0">
                <a:cs typeface="Arial" panose="020B0604020202020204" pitchFamily="34" charset="0"/>
                <a:hlinkClick r:id="rId2">
                  <a:extLst>
                    <a:ext uri="{A12FA001-AC4F-418D-AE19-62706E023703}">
                      <ahyp:hlinkClr xmlns:ahyp="http://schemas.microsoft.com/office/drawing/2018/hyperlinkcolor" xmlns="" val="tx"/>
                    </a:ext>
                  </a:extLst>
                </a:hlinkClick>
              </a:rPr>
              <a:t>https://doi.org/10.1111/ijd.12941</a:t>
            </a:r>
            <a:r>
              <a:rPr lang="en-GB" sz="1050" dirty="0">
                <a:cs typeface="Arial" panose="020B0604020202020204" pitchFamily="34" charset="0"/>
              </a:rPr>
              <a:t> </a:t>
            </a:r>
            <a:r>
              <a:rPr lang="en-IE" sz="1050" dirty="0">
                <a:cs typeface="Arial" panose="020B0604020202020204" pitchFamily="34" charset="0"/>
              </a:rPr>
              <a:t> </a:t>
            </a:r>
          </a:p>
        </p:txBody>
      </p:sp>
      <p:grpSp>
        <p:nvGrpSpPr>
          <p:cNvPr id="21" name="Group 20">
            <a:extLst>
              <a:ext uri="{FF2B5EF4-FFF2-40B4-BE49-F238E27FC236}">
                <a16:creationId xmlns:a16="http://schemas.microsoft.com/office/drawing/2014/main" id="{1CADEDAF-9FA8-09BF-2ED1-0712180C9AED}"/>
              </a:ext>
            </a:extLst>
          </p:cNvPr>
          <p:cNvGrpSpPr/>
          <p:nvPr/>
        </p:nvGrpSpPr>
        <p:grpSpPr>
          <a:xfrm>
            <a:off x="6951000" y="624541"/>
            <a:ext cx="5130000" cy="5459459"/>
            <a:chOff x="6938366" y="367015"/>
            <a:chExt cx="4950000" cy="5304008"/>
          </a:xfrm>
        </p:grpSpPr>
        <p:sp>
          <p:nvSpPr>
            <p:cNvPr id="4" name="TextBox 3">
              <a:extLst>
                <a:ext uri="{FF2B5EF4-FFF2-40B4-BE49-F238E27FC236}">
                  <a16:creationId xmlns:a16="http://schemas.microsoft.com/office/drawing/2014/main" id="{415C1329-C9B4-595D-B6FD-2EF9CEF36672}"/>
                </a:ext>
              </a:extLst>
            </p:cNvPr>
            <p:cNvSpPr txBox="1"/>
            <p:nvPr/>
          </p:nvSpPr>
          <p:spPr>
            <a:xfrm>
              <a:off x="7793366" y="367015"/>
              <a:ext cx="3240000" cy="307777"/>
            </a:xfrm>
            <a:prstGeom prst="rect">
              <a:avLst/>
            </a:prstGeom>
            <a:noFill/>
          </p:spPr>
          <p:txBody>
            <a:bodyPr wrap="square">
              <a:spAutoFit/>
            </a:bodyPr>
            <a:lstStyle/>
            <a:p>
              <a:r>
                <a:rPr lang="en-GB" sz="1400" i="1" dirty="0">
                  <a:solidFill>
                    <a:srgbClr val="0070C0"/>
                  </a:solidFill>
                  <a:effectLst/>
                  <a:cs typeface="Arial" panose="020B0604020202020204" pitchFamily="34" charset="0"/>
                </a:rPr>
                <a:t>Figure 23. Climatic impacts of El Niño </a:t>
              </a:r>
            </a:p>
          </p:txBody>
        </p:sp>
        <p:pic>
          <p:nvPicPr>
            <p:cNvPr id="11" name="Picture 10">
              <a:extLst>
                <a:ext uri="{FF2B5EF4-FFF2-40B4-BE49-F238E27FC236}">
                  <a16:creationId xmlns:a16="http://schemas.microsoft.com/office/drawing/2014/main" id="{AC87A426-455D-9594-D17E-87AE93DA2833}"/>
                </a:ext>
              </a:extLst>
            </p:cNvPr>
            <p:cNvPicPr>
              <a:picLocks noChangeAspect="1"/>
            </p:cNvPicPr>
            <p:nvPr/>
          </p:nvPicPr>
          <p:blipFill>
            <a:blip r:embed="rId3"/>
            <a:stretch>
              <a:fillRect/>
            </a:stretch>
          </p:blipFill>
          <p:spPr>
            <a:xfrm>
              <a:off x="6938366" y="768391"/>
              <a:ext cx="4950000" cy="4902632"/>
            </a:xfrm>
            <a:prstGeom prst="rect">
              <a:avLst/>
            </a:prstGeom>
          </p:spPr>
        </p:pic>
      </p:grpSp>
      <p:grpSp>
        <p:nvGrpSpPr>
          <p:cNvPr id="20" name="Group 19">
            <a:extLst>
              <a:ext uri="{FF2B5EF4-FFF2-40B4-BE49-F238E27FC236}">
                <a16:creationId xmlns:a16="http://schemas.microsoft.com/office/drawing/2014/main" id="{22C4E2E8-3BE5-6A87-87DF-6EBCB167A2EB}"/>
              </a:ext>
            </a:extLst>
          </p:cNvPr>
          <p:cNvGrpSpPr/>
          <p:nvPr/>
        </p:nvGrpSpPr>
        <p:grpSpPr>
          <a:xfrm>
            <a:off x="111000" y="189000"/>
            <a:ext cx="6750000" cy="3465000"/>
            <a:chOff x="168474" y="2961892"/>
            <a:chExt cx="6557684" cy="3421371"/>
          </a:xfrm>
        </p:grpSpPr>
        <p:pic>
          <p:nvPicPr>
            <p:cNvPr id="16" name="Picture 15">
              <a:extLst>
                <a:ext uri="{FF2B5EF4-FFF2-40B4-BE49-F238E27FC236}">
                  <a16:creationId xmlns:a16="http://schemas.microsoft.com/office/drawing/2014/main" id="{CB764E39-F3F5-E0B1-CBF4-728D68F71A95}"/>
                </a:ext>
              </a:extLst>
            </p:cNvPr>
            <p:cNvPicPr>
              <a:picLocks noChangeAspect="1"/>
            </p:cNvPicPr>
            <p:nvPr/>
          </p:nvPicPr>
          <p:blipFill>
            <a:blip r:embed="rId4"/>
            <a:stretch>
              <a:fillRect/>
            </a:stretch>
          </p:blipFill>
          <p:spPr>
            <a:xfrm>
              <a:off x="278995" y="2961892"/>
              <a:ext cx="6336643" cy="2432247"/>
            </a:xfrm>
            <a:prstGeom prst="rect">
              <a:avLst/>
            </a:prstGeom>
          </p:spPr>
        </p:pic>
        <p:sp>
          <p:nvSpPr>
            <p:cNvPr id="17" name="TextBox 16">
              <a:extLst>
                <a:ext uri="{FF2B5EF4-FFF2-40B4-BE49-F238E27FC236}">
                  <a16:creationId xmlns:a16="http://schemas.microsoft.com/office/drawing/2014/main" id="{8DBD8E4A-692B-A237-71D4-2EA708C20074}"/>
                </a:ext>
              </a:extLst>
            </p:cNvPr>
            <p:cNvSpPr txBox="1"/>
            <p:nvPr/>
          </p:nvSpPr>
          <p:spPr>
            <a:xfrm>
              <a:off x="168474" y="6129347"/>
              <a:ext cx="6557684" cy="253916"/>
            </a:xfrm>
            <a:prstGeom prst="rect">
              <a:avLst/>
            </a:prstGeom>
            <a:noFill/>
          </p:spPr>
          <p:txBody>
            <a:bodyPr wrap="square">
              <a:spAutoFit/>
            </a:bodyPr>
            <a:lstStyle/>
            <a:p>
              <a:r>
                <a:rPr lang="en-IE" sz="1050" baseline="30000" dirty="0">
                  <a:cs typeface="Arial" panose="020B0604020202020204" pitchFamily="34" charset="0"/>
                </a:rPr>
                <a:t>2</a:t>
              </a:r>
              <a:r>
                <a:rPr lang="en-IE" sz="1050" dirty="0">
                  <a:cs typeface="Arial" panose="020B0604020202020204" pitchFamily="34" charset="0"/>
                </a:rPr>
                <a:t>From: B. Wang et </a:t>
              </a:r>
              <a:r>
                <a:rPr lang="en-IE" sz="1050" i="1" dirty="0">
                  <a:cs typeface="Arial" panose="020B0604020202020204" pitchFamily="34" charset="0"/>
                </a:rPr>
                <a:t>al</a:t>
              </a:r>
              <a:r>
                <a:rPr lang="en-IE" sz="1050" dirty="0">
                  <a:cs typeface="Arial" panose="020B0604020202020204" pitchFamily="34" charset="0"/>
                </a:rPr>
                <a:t>., PNAS, Nov. 5, 2019, </a:t>
              </a:r>
              <a:r>
                <a:rPr lang="en-IE" sz="1050" u="sng" dirty="0">
                  <a:cs typeface="Arial" panose="020B0604020202020204" pitchFamily="34" charset="0"/>
                </a:rPr>
                <a:t>116</a:t>
              </a:r>
              <a:r>
                <a:rPr lang="en-IE" sz="1050" dirty="0">
                  <a:cs typeface="Arial" panose="020B0604020202020204" pitchFamily="34" charset="0"/>
                </a:rPr>
                <a:t>, (45), 22512–22517.  </a:t>
              </a:r>
              <a:r>
                <a:rPr lang="en-IE" sz="1050" dirty="0">
                  <a:cs typeface="Arial" panose="020B0604020202020204" pitchFamily="34" charset="0"/>
                  <a:hlinkClick r:id="rId5">
                    <a:extLst>
                      <a:ext uri="{A12FA001-AC4F-418D-AE19-62706E023703}">
                        <ahyp:hlinkClr xmlns:ahyp="http://schemas.microsoft.com/office/drawing/2018/hyperlinkcolor" xmlns="" val="tx"/>
                      </a:ext>
                    </a:extLst>
                  </a:hlinkClick>
                </a:rPr>
                <a:t>https://doi.org/10.1073/pnas.1911130116</a:t>
              </a:r>
              <a:r>
                <a:rPr lang="en-IE" sz="1050" dirty="0">
                  <a:cs typeface="Arial" panose="020B0604020202020204" pitchFamily="34" charset="0"/>
                </a:rPr>
                <a:t> </a:t>
              </a:r>
            </a:p>
          </p:txBody>
        </p:sp>
        <p:sp>
          <p:nvSpPr>
            <p:cNvPr id="18" name="TextBox 17">
              <a:extLst>
                <a:ext uri="{FF2B5EF4-FFF2-40B4-BE49-F238E27FC236}">
                  <a16:creationId xmlns:a16="http://schemas.microsoft.com/office/drawing/2014/main" id="{C4BDBF7A-70D2-82BD-CF36-67253F544A08}"/>
                </a:ext>
              </a:extLst>
            </p:cNvPr>
            <p:cNvSpPr txBox="1"/>
            <p:nvPr/>
          </p:nvSpPr>
          <p:spPr>
            <a:xfrm>
              <a:off x="207316" y="5394139"/>
              <a:ext cx="6408322" cy="738664"/>
            </a:xfrm>
            <a:prstGeom prst="rect">
              <a:avLst/>
            </a:prstGeom>
            <a:noFill/>
          </p:spPr>
          <p:txBody>
            <a:bodyPr wrap="square">
              <a:spAutoFit/>
            </a:bodyPr>
            <a:lstStyle/>
            <a:p>
              <a:r>
                <a:rPr lang="en-GB" sz="1400" i="1" dirty="0">
                  <a:solidFill>
                    <a:srgbClr val="0070C0"/>
                  </a:solidFill>
                  <a:effectLst/>
                  <a:cs typeface="Arial" panose="020B0604020202020204" pitchFamily="34" charset="0"/>
                </a:rPr>
                <a:t>Figure 24</a:t>
              </a:r>
              <a:r>
                <a:rPr lang="en-GB" sz="1400" i="1" baseline="30000" dirty="0">
                  <a:solidFill>
                    <a:srgbClr val="0070C0"/>
                  </a:solidFill>
                  <a:effectLst/>
                  <a:cs typeface="Arial" panose="020B0604020202020204" pitchFamily="34" charset="0"/>
                </a:rPr>
                <a:t>2</a:t>
              </a:r>
              <a:r>
                <a:rPr lang="en-GB" sz="1400" i="1" dirty="0">
                  <a:solidFill>
                    <a:srgbClr val="0070C0"/>
                  </a:solidFill>
                  <a:effectLst/>
                  <a:cs typeface="Arial" panose="020B0604020202020204" pitchFamily="34" charset="0"/>
                </a:rPr>
                <a:t>. Increases</a:t>
              </a:r>
              <a:r>
                <a:rPr lang="en-GB" sz="1400" i="1" dirty="0">
                  <a:solidFill>
                    <a:srgbClr val="0070C0"/>
                  </a:solidFill>
                  <a:cs typeface="Arial" panose="020B0604020202020204" pitchFamily="34" charset="0"/>
                </a:rPr>
                <a:t> in intensity (ONI = oceanic </a:t>
              </a:r>
              <a:r>
                <a:rPr lang="en-GB" sz="1400" i="1" dirty="0">
                  <a:solidFill>
                    <a:srgbClr val="0070C0"/>
                  </a:solidFill>
                  <a:effectLst/>
                  <a:cs typeface="Arial" panose="020B0604020202020204" pitchFamily="34" charset="0"/>
                </a:rPr>
                <a:t>Niño index, high value = more intense) and frequency of El Niño, post 1960. Colours represent different regions affected by a particular El Niño event.</a:t>
              </a:r>
            </a:p>
          </p:txBody>
        </p:sp>
      </p:grpSp>
    </p:spTree>
    <p:extLst>
      <p:ext uri="{BB962C8B-B14F-4D97-AF65-F5344CB8AC3E}">
        <p14:creationId xmlns:p14="http://schemas.microsoft.com/office/powerpoint/2010/main" val="308218426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920330E4-25CB-006F-CF1A-9426DB57E7FA}"/>
              </a:ext>
            </a:extLst>
          </p:cNvPr>
          <p:cNvSpPr txBox="1"/>
          <p:nvPr/>
        </p:nvSpPr>
        <p:spPr>
          <a:xfrm>
            <a:off x="0" y="5994000"/>
            <a:ext cx="4365000" cy="415498"/>
          </a:xfrm>
          <a:prstGeom prst="rect">
            <a:avLst/>
          </a:prstGeom>
          <a:noFill/>
        </p:spPr>
        <p:txBody>
          <a:bodyPr wrap="square">
            <a:spAutoFit/>
          </a:bodyPr>
          <a:lstStyle/>
          <a:p>
            <a:r>
              <a:rPr lang="en-IE" sz="1050" dirty="0">
                <a:cs typeface="Arial" panose="020B0604020202020204" pitchFamily="34" charset="0"/>
              </a:rPr>
              <a:t>From:  A. </a:t>
            </a:r>
            <a:r>
              <a:rPr lang="en-IE" sz="1050" dirty="0" err="1">
                <a:cs typeface="Arial" panose="020B0604020202020204" pitchFamily="34" charset="0"/>
              </a:rPr>
              <a:t>Pazmiño</a:t>
            </a:r>
            <a:r>
              <a:rPr lang="en-IE" sz="1050" dirty="0">
                <a:cs typeface="Arial" panose="020B0604020202020204" pitchFamily="34" charset="0"/>
              </a:rPr>
              <a:t>-Palomino, Biodiversity Data Journal, 2022, </a:t>
            </a:r>
            <a:r>
              <a:rPr lang="en-IE" sz="1050" u="sng" dirty="0">
                <a:cs typeface="Arial" panose="020B0604020202020204" pitchFamily="34" charset="0"/>
              </a:rPr>
              <a:t>10</a:t>
            </a:r>
            <a:r>
              <a:rPr lang="en-IE" sz="1050" dirty="0">
                <a:cs typeface="Arial" panose="020B0604020202020204" pitchFamily="34" charset="0"/>
              </a:rPr>
              <a:t>, e90146. </a:t>
            </a:r>
            <a:r>
              <a:rPr lang="en-IE" sz="1050" dirty="0">
                <a:cs typeface="Arial" panose="020B0604020202020204" pitchFamily="34" charset="0"/>
                <a:hlinkClick r:id="rId2">
                  <a:extLst>
                    <a:ext uri="{A12FA001-AC4F-418D-AE19-62706E023703}">
                      <ahyp:hlinkClr xmlns:ahyp="http://schemas.microsoft.com/office/drawing/2018/hyperlinkcolor" xmlns="" val="tx"/>
                    </a:ext>
                  </a:extLst>
                </a:hlinkClick>
              </a:rPr>
              <a:t>https://doi.org/10.3897/BDJ.10.e90146</a:t>
            </a:r>
            <a:r>
              <a:rPr lang="en-IE" sz="1050" dirty="0">
                <a:cs typeface="Arial" panose="020B0604020202020204" pitchFamily="34" charset="0"/>
              </a:rPr>
              <a:t>  </a:t>
            </a:r>
          </a:p>
        </p:txBody>
      </p:sp>
      <p:sp>
        <p:nvSpPr>
          <p:cNvPr id="18" name="TextBox 17">
            <a:extLst>
              <a:ext uri="{FF2B5EF4-FFF2-40B4-BE49-F238E27FC236}">
                <a16:creationId xmlns:a16="http://schemas.microsoft.com/office/drawing/2014/main" id="{C4BDBF7A-70D2-82BD-CF36-67253F544A08}"/>
              </a:ext>
            </a:extLst>
          </p:cNvPr>
          <p:cNvSpPr txBox="1"/>
          <p:nvPr/>
        </p:nvSpPr>
        <p:spPr>
          <a:xfrm>
            <a:off x="2813040" y="5589000"/>
            <a:ext cx="9188854" cy="523220"/>
          </a:xfrm>
          <a:prstGeom prst="rect">
            <a:avLst/>
          </a:prstGeom>
          <a:noFill/>
        </p:spPr>
        <p:txBody>
          <a:bodyPr wrap="square">
            <a:spAutoFit/>
          </a:bodyPr>
          <a:lstStyle/>
          <a:p>
            <a:pPr algn="ctr"/>
            <a:r>
              <a:rPr lang="en-GB" sz="1400" i="1" dirty="0">
                <a:solidFill>
                  <a:srgbClr val="0070C0"/>
                </a:solidFill>
                <a:effectLst/>
                <a:cs typeface="Arial" panose="020B0604020202020204" pitchFamily="34" charset="0"/>
              </a:rPr>
              <a:t>Figure 25. Area of potential distribution of </a:t>
            </a:r>
            <a:r>
              <a:rPr lang="en-GB" sz="1400" i="1" dirty="0" err="1">
                <a:solidFill>
                  <a:srgbClr val="0070C0"/>
                </a:solidFill>
                <a:effectLst/>
                <a:cs typeface="Arial" panose="020B0604020202020204" pitchFamily="34" charset="0"/>
              </a:rPr>
              <a:t>Hermetia</a:t>
            </a:r>
            <a:r>
              <a:rPr lang="en-GB" sz="1400" i="1" dirty="0">
                <a:solidFill>
                  <a:srgbClr val="0070C0"/>
                </a:solidFill>
                <a:effectLst/>
                <a:cs typeface="Arial" panose="020B0604020202020204" pitchFamily="34" charset="0"/>
              </a:rPr>
              <a:t> </a:t>
            </a:r>
            <a:r>
              <a:rPr lang="en-GB" sz="1400" i="1" dirty="0" err="1">
                <a:solidFill>
                  <a:srgbClr val="0070C0"/>
                </a:solidFill>
                <a:effectLst/>
                <a:cs typeface="Arial" panose="020B0604020202020204" pitchFamily="34" charset="0"/>
              </a:rPr>
              <a:t>illucens</a:t>
            </a:r>
            <a:r>
              <a:rPr lang="en-GB" sz="1400" i="1" dirty="0">
                <a:solidFill>
                  <a:srgbClr val="0070C0"/>
                </a:solidFill>
                <a:effectLst/>
                <a:cs typeface="Arial" panose="020B0604020202020204" pitchFamily="34" charset="0"/>
              </a:rPr>
              <a:t> (Black soldier fly) in five climate change scenarios</a:t>
            </a:r>
            <a:r>
              <a:rPr lang="en-GB" sz="1400" i="1" dirty="0" smtClean="0">
                <a:solidFill>
                  <a:srgbClr val="0070C0"/>
                </a:solidFill>
                <a:effectLst/>
                <a:cs typeface="Arial" panose="020B0604020202020204" pitchFamily="34" charset="0"/>
              </a:rPr>
              <a:t>.</a:t>
            </a:r>
            <a:r>
              <a:rPr lang="hu-HU" sz="1400" i="1" dirty="0" smtClean="0">
                <a:solidFill>
                  <a:srgbClr val="0070C0"/>
                </a:solidFill>
                <a:effectLst/>
                <a:cs typeface="Arial" panose="020B0604020202020204" pitchFamily="34" charset="0"/>
              </a:rPr>
              <a:t/>
            </a:r>
            <a:br>
              <a:rPr lang="hu-HU" sz="1400" i="1" dirty="0" smtClean="0">
                <a:solidFill>
                  <a:srgbClr val="0070C0"/>
                </a:solidFill>
                <a:effectLst/>
                <a:cs typeface="Arial" panose="020B0604020202020204" pitchFamily="34" charset="0"/>
              </a:rPr>
            </a:br>
            <a:r>
              <a:rPr lang="en-GB" sz="1400" i="1" dirty="0" smtClean="0">
                <a:solidFill>
                  <a:srgbClr val="0070C0"/>
                </a:solidFill>
                <a:effectLst/>
                <a:cs typeface="Arial" panose="020B0604020202020204" pitchFamily="34" charset="0"/>
              </a:rPr>
              <a:t>Note</a:t>
            </a:r>
            <a:r>
              <a:rPr lang="en-GB" sz="1400" i="1" dirty="0">
                <a:solidFill>
                  <a:srgbClr val="0070C0"/>
                </a:solidFill>
                <a:effectLst/>
                <a:cs typeface="Arial" panose="020B0604020202020204" pitchFamily="34" charset="0"/>
              </a:rPr>
              <a:t>: large areal distribution </a:t>
            </a:r>
            <a:r>
              <a:rPr lang="en-GB" sz="1400" i="1" dirty="0">
                <a:solidFill>
                  <a:srgbClr val="0070C0"/>
                </a:solidFill>
                <a:cs typeface="Arial" panose="020B0604020202020204" pitchFamily="34" charset="0"/>
              </a:rPr>
              <a:t>increas</a:t>
            </a:r>
            <a:r>
              <a:rPr lang="en-GB" sz="1400" i="1" dirty="0">
                <a:solidFill>
                  <a:srgbClr val="0070C0"/>
                </a:solidFill>
                <a:effectLst/>
                <a:cs typeface="Arial" panose="020B0604020202020204" pitchFamily="34" charset="0"/>
              </a:rPr>
              <a:t>es for Europe under all scenarios. </a:t>
            </a:r>
          </a:p>
        </p:txBody>
      </p:sp>
      <p:pic>
        <p:nvPicPr>
          <p:cNvPr id="5" name="Picture 4">
            <a:extLst>
              <a:ext uri="{FF2B5EF4-FFF2-40B4-BE49-F238E27FC236}">
                <a16:creationId xmlns:a16="http://schemas.microsoft.com/office/drawing/2014/main" id="{04CD6C00-CBBF-4DC8-C351-6CE402D72CE5}"/>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1000" contrast="18000"/>
                    </a14:imgEffect>
                  </a14:imgLayer>
                </a14:imgProps>
              </a:ext>
            </a:extLst>
          </a:blip>
          <a:stretch>
            <a:fillRect/>
          </a:stretch>
        </p:blipFill>
        <p:spPr>
          <a:xfrm>
            <a:off x="2676001" y="91366"/>
            <a:ext cx="9405000" cy="5463949"/>
          </a:xfrm>
          <a:prstGeom prst="rect">
            <a:avLst/>
          </a:prstGeom>
        </p:spPr>
      </p:pic>
    </p:spTree>
    <p:extLst>
      <p:ext uri="{BB962C8B-B14F-4D97-AF65-F5344CB8AC3E}">
        <p14:creationId xmlns:p14="http://schemas.microsoft.com/office/powerpoint/2010/main" val="264055796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7">
            <a:extLst>
              <a:ext uri="{FF2B5EF4-FFF2-40B4-BE49-F238E27FC236}">
                <a16:creationId xmlns:a16="http://schemas.microsoft.com/office/drawing/2014/main" id="{FA440640-52B0-9A1D-A471-6FEF35766463}"/>
              </a:ext>
            </a:extLst>
          </p:cNvPr>
          <p:cNvSpPr txBox="1">
            <a:spLocks/>
          </p:cNvSpPr>
          <p:nvPr/>
        </p:nvSpPr>
        <p:spPr>
          <a:xfrm>
            <a:off x="-4506" y="2259000"/>
            <a:ext cx="6704999" cy="346591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GB" sz="2000" dirty="0">
              <a:solidFill>
                <a:schemeClr val="tx1">
                  <a:lumMod val="50000"/>
                  <a:lumOff val="50000"/>
                </a:schemeClr>
              </a:solidFill>
            </a:endParaRPr>
          </a:p>
          <a:p>
            <a:pPr marL="0" indent="0">
              <a:buNone/>
            </a:pPr>
            <a:endParaRPr lang="en-GB" sz="2000" dirty="0">
              <a:solidFill>
                <a:schemeClr val="tx1"/>
              </a:solidFill>
            </a:endParaRPr>
          </a:p>
          <a:p>
            <a:pPr lvl="1">
              <a:spcAft>
                <a:spcPts val="1500"/>
              </a:spcAft>
              <a:buClr>
                <a:srgbClr val="FF0000"/>
              </a:buClr>
            </a:pPr>
            <a:r>
              <a:rPr lang="en-GB" sz="2200" dirty="0">
                <a:solidFill>
                  <a:schemeClr val="tx1"/>
                </a:solidFill>
              </a:rPr>
              <a:t>Contact with pathogens on/in solids or fluids only</a:t>
            </a:r>
          </a:p>
          <a:p>
            <a:pPr lvl="1">
              <a:spcAft>
                <a:spcPts val="1500"/>
              </a:spcAft>
              <a:buClr>
                <a:srgbClr val="FF0000"/>
              </a:buClr>
            </a:pPr>
            <a:r>
              <a:rPr lang="en-GB" sz="2200" dirty="0">
                <a:solidFill>
                  <a:schemeClr val="tx1"/>
                </a:solidFill>
              </a:rPr>
              <a:t>Contact with both airborne and solid/fluid based pathogens</a:t>
            </a:r>
          </a:p>
          <a:p>
            <a:pPr lvl="1">
              <a:spcAft>
                <a:spcPts val="1500"/>
              </a:spcAft>
              <a:buClr>
                <a:srgbClr val="FF0000"/>
              </a:buClr>
            </a:pPr>
            <a:r>
              <a:rPr lang="en-GB" sz="2200" dirty="0">
                <a:solidFill>
                  <a:schemeClr val="tx1"/>
                </a:solidFill>
              </a:rPr>
              <a:t>Contact with insects only</a:t>
            </a:r>
          </a:p>
          <a:p>
            <a:pPr marL="0" indent="0">
              <a:buClr>
                <a:srgbClr val="FF0000"/>
              </a:buClr>
              <a:buNone/>
            </a:pPr>
            <a:endParaRPr lang="en-GB" sz="2000" dirty="0">
              <a:solidFill>
                <a:schemeClr val="tx1"/>
              </a:solidFill>
            </a:endParaRPr>
          </a:p>
        </p:txBody>
      </p:sp>
      <p:pic>
        <p:nvPicPr>
          <p:cNvPr id="2" name="New picture">
            <a:extLst>
              <a:ext uri="{FF2B5EF4-FFF2-40B4-BE49-F238E27FC236}">
                <a16:creationId xmlns:a16="http://schemas.microsoft.com/office/drawing/2014/main" id="{948ADB8A-56E6-6A79-8839-95C2A3E42445}"/>
              </a:ext>
            </a:extLst>
          </p:cNvPr>
          <p:cNvPicPr/>
          <p:nvPr/>
        </p:nvPicPr>
        <p:blipFill>
          <a:blip r:embed="rId2"/>
          <a:stretch>
            <a:fillRect/>
          </a:stretch>
        </p:blipFill>
        <p:spPr>
          <a:xfrm>
            <a:off x="6885548" y="591115"/>
            <a:ext cx="5191525" cy="5390152"/>
          </a:xfrm>
          <a:prstGeom prst="rect">
            <a:avLst/>
          </a:prstGeom>
        </p:spPr>
      </p:pic>
      <p:sp>
        <p:nvSpPr>
          <p:cNvPr id="4" name="TextBox 3">
            <a:extLst>
              <a:ext uri="{FF2B5EF4-FFF2-40B4-BE49-F238E27FC236}">
                <a16:creationId xmlns:a16="http://schemas.microsoft.com/office/drawing/2014/main" id="{72ECE66F-6B7D-FB9D-8BBB-DF8A539FE0F6}"/>
              </a:ext>
            </a:extLst>
          </p:cNvPr>
          <p:cNvSpPr txBox="1"/>
          <p:nvPr/>
        </p:nvSpPr>
        <p:spPr>
          <a:xfrm>
            <a:off x="111000" y="5904715"/>
            <a:ext cx="3645000" cy="577081"/>
          </a:xfrm>
          <a:prstGeom prst="rect">
            <a:avLst/>
          </a:prstGeom>
          <a:noFill/>
        </p:spPr>
        <p:txBody>
          <a:bodyPr wrap="square">
            <a:spAutoFit/>
          </a:bodyPr>
          <a:lstStyle/>
          <a:p>
            <a:r>
              <a:rPr lang="en-IE" sz="1050" dirty="0">
                <a:cs typeface="Arial" panose="020B0604020202020204" pitchFamily="34" charset="0"/>
              </a:rPr>
              <a:t>From: </a:t>
            </a:r>
            <a:r>
              <a:rPr lang="en-GB" sz="1050" dirty="0" err="1">
                <a:cs typeface="Arial" panose="020B0604020202020204" pitchFamily="34" charset="0"/>
              </a:rPr>
              <a:t>J.Semenza</a:t>
            </a:r>
            <a:r>
              <a:rPr lang="en-GB" sz="1050" dirty="0">
                <a:cs typeface="Arial" panose="020B0604020202020204" pitchFamily="34" charset="0"/>
              </a:rPr>
              <a:t> and K. </a:t>
            </a:r>
            <a:r>
              <a:rPr lang="en-GB" sz="1050" dirty="0" err="1">
                <a:cs typeface="Arial" panose="020B0604020202020204" pitchFamily="34" charset="0"/>
              </a:rPr>
              <a:t>Ebi</a:t>
            </a:r>
            <a:r>
              <a:rPr lang="en-GB" sz="1050" dirty="0">
                <a:cs typeface="Arial" panose="020B0604020202020204" pitchFamily="34" charset="0"/>
              </a:rPr>
              <a:t>, Travel Med, 2019, </a:t>
            </a:r>
            <a:r>
              <a:rPr lang="en-GB" sz="1050" u="sng" dirty="0">
                <a:cs typeface="Arial" panose="020B0604020202020204" pitchFamily="34" charset="0"/>
              </a:rPr>
              <a:t>26</a:t>
            </a:r>
            <a:r>
              <a:rPr lang="en-GB" sz="1050" dirty="0">
                <a:cs typeface="Arial" panose="020B0604020202020204" pitchFamily="34" charset="0"/>
              </a:rPr>
              <a:t>, (5), taz026. </a:t>
            </a:r>
            <a:r>
              <a:rPr lang="en-GB" sz="1050" dirty="0">
                <a:cs typeface="Arial" panose="020B0604020202020204" pitchFamily="34" charset="0"/>
                <a:hlinkClick r:id="rId3">
                  <a:extLst>
                    <a:ext uri="{A12FA001-AC4F-418D-AE19-62706E023703}">
                      <ahyp:hlinkClr xmlns:ahyp="http://schemas.microsoft.com/office/drawing/2018/hyperlinkcolor" xmlns="" val="tx"/>
                    </a:ext>
                  </a:extLst>
                </a:hlinkClick>
              </a:rPr>
              <a:t>https://doi.org/10.1093/jtm/taz026</a:t>
            </a:r>
            <a:r>
              <a:rPr lang="en-GB" sz="1050" dirty="0">
                <a:cs typeface="Arial" panose="020B0604020202020204" pitchFamily="34" charset="0"/>
              </a:rPr>
              <a:t> </a:t>
            </a:r>
          </a:p>
          <a:p>
            <a:r>
              <a:rPr lang="en-IE" sz="1050" dirty="0">
                <a:cs typeface="Arial" panose="020B0604020202020204" pitchFamily="34" charset="0"/>
              </a:rPr>
              <a:t> </a:t>
            </a:r>
          </a:p>
        </p:txBody>
      </p:sp>
      <p:sp>
        <p:nvSpPr>
          <p:cNvPr id="5" name="TextBox 4">
            <a:extLst>
              <a:ext uri="{FF2B5EF4-FFF2-40B4-BE49-F238E27FC236}">
                <a16:creationId xmlns:a16="http://schemas.microsoft.com/office/drawing/2014/main" id="{F57CAE0A-D2ED-BCFB-D2FC-F34884FBC08C}"/>
              </a:ext>
            </a:extLst>
          </p:cNvPr>
          <p:cNvSpPr txBox="1"/>
          <p:nvPr/>
        </p:nvSpPr>
        <p:spPr>
          <a:xfrm>
            <a:off x="6885548" y="5981267"/>
            <a:ext cx="5328573" cy="307777"/>
          </a:xfrm>
          <a:prstGeom prst="rect">
            <a:avLst/>
          </a:prstGeom>
          <a:noFill/>
        </p:spPr>
        <p:txBody>
          <a:bodyPr wrap="square">
            <a:spAutoFit/>
          </a:bodyPr>
          <a:lstStyle/>
          <a:p>
            <a:pPr algn="ctr"/>
            <a:r>
              <a:rPr lang="en-GB" sz="1400" i="1" dirty="0">
                <a:solidFill>
                  <a:srgbClr val="0070C0"/>
                </a:solidFill>
                <a:effectLst/>
                <a:cs typeface="Arial" panose="020B0604020202020204" pitchFamily="34" charset="0"/>
              </a:rPr>
              <a:t>Figure 26. Internal displacement by environmental disasters in 2017.</a:t>
            </a:r>
          </a:p>
        </p:txBody>
      </p:sp>
      <p:sp>
        <p:nvSpPr>
          <p:cNvPr id="7" name="TextBox 6">
            <a:extLst>
              <a:ext uri="{FF2B5EF4-FFF2-40B4-BE49-F238E27FC236}">
                <a16:creationId xmlns:a16="http://schemas.microsoft.com/office/drawing/2014/main" id="{D02A1B48-3D5C-6CB8-59D4-78E6CE7342E5}"/>
              </a:ext>
            </a:extLst>
          </p:cNvPr>
          <p:cNvSpPr txBox="1"/>
          <p:nvPr/>
        </p:nvSpPr>
        <p:spPr>
          <a:xfrm>
            <a:off x="335999" y="111940"/>
            <a:ext cx="11268573" cy="400110"/>
          </a:xfrm>
          <a:prstGeom prst="rect">
            <a:avLst/>
          </a:prstGeom>
          <a:noFill/>
        </p:spPr>
        <p:txBody>
          <a:bodyPr wrap="square">
            <a:spAutoFit/>
          </a:bodyPr>
          <a:lstStyle/>
          <a:p>
            <a:pPr marL="0" indent="0">
              <a:buNone/>
            </a:pPr>
            <a:r>
              <a:rPr lang="en-GB" sz="2000" u="sng" dirty="0">
                <a:solidFill>
                  <a:srgbClr val="0070C0"/>
                </a:solidFill>
              </a:rPr>
              <a:t>5.3 Infectious dermal diseases (excluding vector-borne dermal diseases) </a:t>
            </a:r>
          </a:p>
        </p:txBody>
      </p:sp>
    </p:spTree>
    <p:extLst>
      <p:ext uri="{BB962C8B-B14F-4D97-AF65-F5344CB8AC3E}">
        <p14:creationId xmlns:p14="http://schemas.microsoft.com/office/powerpoint/2010/main" val="339346978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1E7FF864-2C6A-8B49-7F31-7DFC34F3B7FD}"/>
              </a:ext>
            </a:extLst>
          </p:cNvPr>
          <p:cNvGraphicFramePr>
            <a:graphicFrameLocks noGrp="1"/>
          </p:cNvGraphicFramePr>
          <p:nvPr>
            <p:extLst>
              <p:ext uri="{D42A27DB-BD31-4B8C-83A1-F6EECF244321}">
                <p14:modId xmlns:p14="http://schemas.microsoft.com/office/powerpoint/2010/main" val="462645221"/>
              </p:ext>
            </p:extLst>
          </p:nvPr>
        </p:nvGraphicFramePr>
        <p:xfrm>
          <a:off x="348700" y="663462"/>
          <a:ext cx="11494595" cy="5678829"/>
        </p:xfrm>
        <a:graphic>
          <a:graphicData uri="http://schemas.openxmlformats.org/drawingml/2006/table">
            <a:tbl>
              <a:tblPr>
                <a:tableStyleId>{5C22544A-7EE6-4342-B048-85BDC9FD1C3A}</a:tableStyleId>
              </a:tblPr>
              <a:tblGrid>
                <a:gridCol w="1427299">
                  <a:extLst>
                    <a:ext uri="{9D8B030D-6E8A-4147-A177-3AD203B41FA5}">
                      <a16:colId xmlns:a16="http://schemas.microsoft.com/office/drawing/2014/main" val="2497409396"/>
                    </a:ext>
                  </a:extLst>
                </a:gridCol>
                <a:gridCol w="3150000">
                  <a:extLst>
                    <a:ext uri="{9D8B030D-6E8A-4147-A177-3AD203B41FA5}">
                      <a16:colId xmlns:a16="http://schemas.microsoft.com/office/drawing/2014/main" val="3440800795"/>
                    </a:ext>
                  </a:extLst>
                </a:gridCol>
                <a:gridCol w="2790000">
                  <a:extLst>
                    <a:ext uri="{9D8B030D-6E8A-4147-A177-3AD203B41FA5}">
                      <a16:colId xmlns:a16="http://schemas.microsoft.com/office/drawing/2014/main" val="509933588"/>
                    </a:ext>
                  </a:extLst>
                </a:gridCol>
                <a:gridCol w="4127296">
                  <a:extLst>
                    <a:ext uri="{9D8B030D-6E8A-4147-A177-3AD203B41FA5}">
                      <a16:colId xmlns:a16="http://schemas.microsoft.com/office/drawing/2014/main" val="879713380"/>
                    </a:ext>
                  </a:extLst>
                </a:gridCol>
              </a:tblGrid>
              <a:tr h="503382">
                <a:tc>
                  <a:txBody>
                    <a:bodyPr/>
                    <a:lstStyle/>
                    <a:p>
                      <a:pPr algn="ctr" fontAlgn="t"/>
                      <a:r>
                        <a:rPr lang="en-IE" sz="1600" b="1" u="none" strike="noStrike" dirty="0">
                          <a:solidFill>
                            <a:srgbClr val="0070C0"/>
                          </a:solidFill>
                          <a:effectLst/>
                          <a:latin typeface="+mn-lt"/>
                        </a:rPr>
                        <a:t>Disease</a:t>
                      </a:r>
                      <a:endParaRPr lang="en-IE" sz="1600" b="1" i="0" u="none" strike="noStrike" dirty="0">
                        <a:solidFill>
                          <a:srgbClr val="0070C0"/>
                        </a:solidFill>
                        <a:effectLst/>
                        <a:latin typeface="+mn-lt"/>
                      </a:endParaRPr>
                    </a:p>
                  </a:txBody>
                  <a:tcPr marL="6757" marR="6757" marT="6757" marB="0" anchor="ctr"/>
                </a:tc>
                <a:tc>
                  <a:txBody>
                    <a:bodyPr/>
                    <a:lstStyle/>
                    <a:p>
                      <a:pPr algn="ctr" fontAlgn="t"/>
                      <a:r>
                        <a:rPr lang="en-GB" sz="1600" b="1" i="0" u="none" strike="noStrike" dirty="0">
                          <a:solidFill>
                            <a:srgbClr val="0070C0"/>
                          </a:solidFill>
                          <a:effectLst/>
                          <a:latin typeface="+mn-lt"/>
                        </a:rPr>
                        <a:t>C</a:t>
                      </a:r>
                      <a:r>
                        <a:rPr lang="en-IE" sz="1600" b="1" i="0" u="none" strike="noStrike" dirty="0" err="1">
                          <a:solidFill>
                            <a:srgbClr val="0070C0"/>
                          </a:solidFill>
                          <a:effectLst/>
                          <a:latin typeface="+mn-lt"/>
                        </a:rPr>
                        <a:t>limate</a:t>
                      </a:r>
                      <a:r>
                        <a:rPr lang="en-IE" sz="1600" b="1" i="0" u="none" strike="noStrike" dirty="0">
                          <a:solidFill>
                            <a:srgbClr val="0070C0"/>
                          </a:solidFill>
                          <a:effectLst/>
                          <a:latin typeface="+mn-lt"/>
                        </a:rPr>
                        <a:t> change factor(s) affecting the disease</a:t>
                      </a:r>
                    </a:p>
                  </a:txBody>
                  <a:tcPr marL="6757" marR="6757" marT="6757" marB="0" anchor="ctr"/>
                </a:tc>
                <a:tc>
                  <a:txBody>
                    <a:bodyPr/>
                    <a:lstStyle/>
                    <a:p>
                      <a:pPr algn="ctr" fontAlgn="t"/>
                      <a:r>
                        <a:rPr lang="en-GB" sz="1600" b="1" i="0" u="none" strike="noStrike" dirty="0">
                          <a:solidFill>
                            <a:srgbClr val="0070C0"/>
                          </a:solidFill>
                          <a:effectLst/>
                          <a:latin typeface="+mn-lt"/>
                        </a:rPr>
                        <a:t>Outcome/predicted effect on the disease</a:t>
                      </a:r>
                      <a:endParaRPr lang="en-IE" sz="1600" b="1" i="0" u="none" strike="noStrike" dirty="0">
                        <a:solidFill>
                          <a:srgbClr val="0070C0"/>
                        </a:solidFill>
                        <a:effectLst/>
                        <a:latin typeface="+mn-lt"/>
                      </a:endParaRPr>
                    </a:p>
                  </a:txBody>
                  <a:tcPr marL="6757" marR="6757" marT="6757" marB="0" anchor="ctr"/>
                </a:tc>
                <a:tc>
                  <a:txBody>
                    <a:bodyPr/>
                    <a:lstStyle/>
                    <a:p>
                      <a:pPr algn="ctr" fontAlgn="t"/>
                      <a:r>
                        <a:rPr lang="en-GB" sz="1600" b="1" i="0" u="none" strike="noStrike" dirty="0">
                          <a:solidFill>
                            <a:srgbClr val="0070C0"/>
                          </a:solidFill>
                          <a:effectLst/>
                          <a:latin typeface="+mn-lt"/>
                        </a:rPr>
                        <a:t>Reference</a:t>
                      </a:r>
                      <a:endParaRPr lang="en-IE" sz="1600" b="1" i="0" u="none" strike="noStrike" dirty="0">
                        <a:solidFill>
                          <a:srgbClr val="0070C0"/>
                        </a:solidFill>
                        <a:effectLst/>
                        <a:latin typeface="+mn-lt"/>
                      </a:endParaRPr>
                    </a:p>
                  </a:txBody>
                  <a:tcPr marL="6757" marR="6757" marT="6757" marB="0" anchor="ctr"/>
                </a:tc>
                <a:extLst>
                  <a:ext uri="{0D108BD9-81ED-4DB2-BD59-A6C34878D82A}">
                    <a16:rowId xmlns:a16="http://schemas.microsoft.com/office/drawing/2014/main" val="3333697160"/>
                  </a:ext>
                </a:extLst>
              </a:tr>
              <a:tr h="503382">
                <a:tc>
                  <a:txBody>
                    <a:bodyPr/>
                    <a:lstStyle/>
                    <a:p>
                      <a:pPr algn="l" rtl="0" fontAlgn="ctr"/>
                      <a:r>
                        <a:rPr lang="en-IE" sz="1600" b="0" i="0" u="none" strike="noStrike" dirty="0">
                          <a:solidFill>
                            <a:srgbClr val="0F2940"/>
                          </a:solidFill>
                          <a:effectLst/>
                          <a:latin typeface="+mn-lt"/>
                          <a:cs typeface="Arial" panose="020B0604020202020204" pitchFamily="34" charset="0"/>
                        </a:rPr>
                        <a:t>Herpes simplex</a:t>
                      </a:r>
                    </a:p>
                  </a:txBody>
                  <a:tcPr marL="9525" marR="9525" marT="9525" marB="0" anchor="ctr"/>
                </a:tc>
                <a:tc>
                  <a:txBody>
                    <a:bodyPr/>
                    <a:lstStyle/>
                    <a:p>
                      <a:pPr algn="ctr" fontAlgn="t"/>
                      <a:r>
                        <a:rPr lang="en-GB" sz="1600" b="0" i="0" u="none" strike="noStrike" dirty="0">
                          <a:solidFill>
                            <a:srgbClr val="000000"/>
                          </a:solidFill>
                          <a:effectLst/>
                          <a:latin typeface="+mn-lt"/>
                        </a:rPr>
                        <a:t>Sun exposure, stress from extreme weather events</a:t>
                      </a:r>
                      <a:endParaRPr lang="en-IE" sz="1600" b="0" i="0" u="none" strike="noStrike" dirty="0">
                        <a:solidFill>
                          <a:srgbClr val="000000"/>
                        </a:solidFill>
                        <a:effectLst/>
                        <a:latin typeface="+mn-lt"/>
                      </a:endParaRPr>
                    </a:p>
                  </a:txBody>
                  <a:tcPr marL="6757" marR="6757" marT="6757" marB="0" anchor="ctr"/>
                </a:tc>
                <a:tc>
                  <a:txBody>
                    <a:bodyPr/>
                    <a:lstStyle/>
                    <a:p>
                      <a:pPr algn="ctr" fontAlgn="t"/>
                      <a:r>
                        <a:rPr lang="en-GB" sz="1600" b="0" i="0" u="none" strike="noStrike" dirty="0">
                          <a:solidFill>
                            <a:srgbClr val="000000"/>
                          </a:solidFill>
                          <a:effectLst/>
                          <a:latin typeface="+mn-lt"/>
                        </a:rPr>
                        <a:t>Disease flare-up/aggravation</a:t>
                      </a:r>
                    </a:p>
                  </a:txBody>
                  <a:tcPr marL="6757" marR="6757" marT="6757" marB="0" anchor="ctr"/>
                </a:tc>
                <a:tc>
                  <a:txBody>
                    <a:bodyPr/>
                    <a:lstStyle/>
                    <a:p>
                      <a:pPr algn="ctr" fontAlgn="t"/>
                      <a:r>
                        <a:rPr lang="pt-BR" sz="1600" b="0" i="0" u="none" strike="noStrike" dirty="0">
                          <a:solidFill>
                            <a:srgbClr val="000000"/>
                          </a:solidFill>
                          <a:effectLst/>
                          <a:latin typeface="+mn-lt"/>
                        </a:rPr>
                        <a:t> </a:t>
                      </a:r>
                      <a:r>
                        <a:rPr lang="pt-BR" sz="1200" b="0" i="0" u="none" strike="noStrike" dirty="0">
                          <a:solidFill>
                            <a:srgbClr val="000000"/>
                          </a:solidFill>
                          <a:effectLst/>
                          <a:latin typeface="+mn-lt"/>
                        </a:rPr>
                        <a:t>S.R. Cuddy </a:t>
                      </a:r>
                      <a:r>
                        <a:rPr lang="pt-BR" sz="1200" b="0" i="1" u="none" strike="noStrike" dirty="0">
                          <a:solidFill>
                            <a:srgbClr val="000000"/>
                          </a:solidFill>
                          <a:effectLst/>
                          <a:latin typeface="+mn-lt"/>
                        </a:rPr>
                        <a:t>et al</a:t>
                      </a:r>
                      <a:r>
                        <a:rPr lang="pt-BR" sz="1200" b="0" i="0" u="none" strike="noStrike" dirty="0">
                          <a:solidFill>
                            <a:srgbClr val="000000"/>
                          </a:solidFill>
                          <a:effectLst/>
                          <a:latin typeface="+mn-lt"/>
                        </a:rPr>
                        <a:t>., eLife, 2020, </a:t>
                      </a:r>
                      <a:r>
                        <a:rPr lang="pt-BR" sz="1200" b="0" i="0" u="sng" strike="noStrike" dirty="0">
                          <a:solidFill>
                            <a:srgbClr val="000000"/>
                          </a:solidFill>
                          <a:effectLst/>
                          <a:latin typeface="+mn-lt"/>
                        </a:rPr>
                        <a:t>9,</a:t>
                      </a:r>
                      <a:r>
                        <a:rPr lang="pt-BR" sz="1200" b="0" i="0" u="none" strike="noStrike" dirty="0">
                          <a:solidFill>
                            <a:srgbClr val="000000"/>
                          </a:solidFill>
                          <a:effectLst/>
                          <a:latin typeface="+mn-lt"/>
                        </a:rPr>
                        <a:t> e58037. </a:t>
                      </a:r>
                      <a:r>
                        <a:rPr lang="pt-BR" sz="1200" b="0" i="0" u="none" strike="noStrike" dirty="0">
                          <a:solidFill>
                            <a:srgbClr val="000000"/>
                          </a:solidFill>
                          <a:effectLst/>
                          <a:latin typeface="+mn-lt"/>
                          <a:hlinkClick r:id="rId2"/>
                        </a:rPr>
                        <a:t>https://doi.org/10.7554/eLife.58037</a:t>
                      </a:r>
                      <a:r>
                        <a:rPr lang="pt-BR" sz="1200" b="0" i="0" u="none" strike="noStrike" dirty="0">
                          <a:solidFill>
                            <a:srgbClr val="000000"/>
                          </a:solidFill>
                          <a:effectLst/>
                          <a:latin typeface="+mn-lt"/>
                        </a:rPr>
                        <a:t> </a:t>
                      </a:r>
                      <a:endParaRPr lang="en-GB" sz="1200" b="0" i="0" u="none" strike="noStrike" dirty="0">
                        <a:solidFill>
                          <a:srgbClr val="000000"/>
                        </a:solidFill>
                        <a:effectLst/>
                        <a:latin typeface="+mn-lt"/>
                      </a:endParaRPr>
                    </a:p>
                  </a:txBody>
                  <a:tcPr marL="6757" marR="6757" marT="6757" marB="0" anchor="ctr"/>
                </a:tc>
                <a:extLst>
                  <a:ext uri="{0D108BD9-81ED-4DB2-BD59-A6C34878D82A}">
                    <a16:rowId xmlns:a16="http://schemas.microsoft.com/office/drawing/2014/main" val="1302052893"/>
                  </a:ext>
                </a:extLst>
              </a:tr>
              <a:tr h="503382">
                <a:tc>
                  <a:txBody>
                    <a:bodyPr/>
                    <a:lstStyle/>
                    <a:p>
                      <a:pPr algn="l" rtl="0" fontAlgn="ctr"/>
                      <a:r>
                        <a:rPr lang="en-GB" sz="1600" b="0" i="0" u="none" strike="noStrike" dirty="0">
                          <a:solidFill>
                            <a:srgbClr val="0F2940"/>
                          </a:solidFill>
                          <a:effectLst/>
                          <a:latin typeface="+mn-lt"/>
                          <a:cs typeface="Arial" panose="020B0604020202020204" pitchFamily="34" charset="0"/>
                        </a:rPr>
                        <a:t>Gonorrhoea</a:t>
                      </a:r>
                      <a:endParaRPr lang="en-IE" sz="1600" b="0" i="0" u="none" strike="noStrike" dirty="0">
                        <a:solidFill>
                          <a:srgbClr val="0F2940"/>
                        </a:solidFill>
                        <a:effectLst/>
                        <a:latin typeface="+mn-lt"/>
                        <a:cs typeface="Arial" panose="020B0604020202020204" pitchFamily="34" charset="0"/>
                      </a:endParaRPr>
                    </a:p>
                  </a:txBody>
                  <a:tcPr marL="9525" marR="9525" marT="9525" marB="0" anchor="ctr"/>
                </a:tc>
                <a:tc>
                  <a:txBody>
                    <a:bodyPr/>
                    <a:lstStyle/>
                    <a:p>
                      <a:pPr algn="ctr" fontAlgn="t"/>
                      <a:r>
                        <a:rPr lang="en-GB" sz="1600" b="0" i="0" u="none" strike="noStrike" dirty="0">
                          <a:solidFill>
                            <a:srgbClr val="3C4245"/>
                          </a:solidFill>
                          <a:effectLst/>
                          <a:latin typeface="+mn-lt"/>
                        </a:rPr>
                        <a:t>Temperature increase, human migration</a:t>
                      </a:r>
                      <a:endParaRPr lang="en-IE" sz="1600" b="0" i="0" u="none" strike="noStrike" dirty="0">
                        <a:solidFill>
                          <a:srgbClr val="3C4245"/>
                        </a:solidFill>
                        <a:effectLst/>
                        <a:latin typeface="+mn-lt"/>
                      </a:endParaRPr>
                    </a:p>
                  </a:txBody>
                  <a:tcPr marL="6757" marR="6757" marT="6757" marB="0" anchor="ctr"/>
                </a:tc>
                <a:tc>
                  <a:txBody>
                    <a:bodyPr/>
                    <a:lstStyle/>
                    <a:p>
                      <a:pPr algn="ctr" fontAlgn="t"/>
                      <a:r>
                        <a:rPr lang="en-GB" sz="1600" b="0" i="0" u="none" strike="noStrike" dirty="0">
                          <a:solidFill>
                            <a:srgbClr val="000000"/>
                          </a:solidFill>
                          <a:effectLst/>
                          <a:latin typeface="+mn-lt"/>
                        </a:rPr>
                        <a:t>Increase in number of cases</a:t>
                      </a:r>
                      <a:endParaRPr lang="en-IE" sz="1600" b="0" i="0" u="none" strike="noStrike" dirty="0">
                        <a:solidFill>
                          <a:srgbClr val="000000"/>
                        </a:solidFill>
                        <a:effectLst/>
                        <a:latin typeface="+mn-lt"/>
                      </a:endParaRPr>
                    </a:p>
                  </a:txBody>
                  <a:tcPr marL="6757" marR="6757" marT="6757" marB="0" anchor="ctr"/>
                </a:tc>
                <a:tc>
                  <a:txBody>
                    <a:bodyPr/>
                    <a:lstStyle/>
                    <a:p>
                      <a:pPr algn="ctr" fontAlgn="t"/>
                      <a:r>
                        <a:rPr lang="en-GB" sz="1200" b="0" i="0" u="none" strike="noStrike" dirty="0">
                          <a:solidFill>
                            <a:srgbClr val="000000"/>
                          </a:solidFill>
                          <a:effectLst/>
                          <a:latin typeface="+mn-lt"/>
                        </a:rPr>
                        <a:t>R. Suresh, 2021, USFCA Master's Theses, 1382. </a:t>
                      </a:r>
                    </a:p>
                    <a:p>
                      <a:pPr algn="ctr" fontAlgn="t"/>
                      <a:r>
                        <a:rPr lang="en-GB" sz="1200" b="0" i="0" u="none" strike="noStrike" dirty="0">
                          <a:solidFill>
                            <a:srgbClr val="000000"/>
                          </a:solidFill>
                          <a:effectLst/>
                          <a:latin typeface="+mn-lt"/>
                          <a:hlinkClick r:id="rId3"/>
                        </a:rPr>
                        <a:t>https://repository.usfca.edu/thes/1382</a:t>
                      </a:r>
                      <a:r>
                        <a:rPr lang="en-GB" sz="1200" b="0" i="0" u="none" strike="noStrike" dirty="0">
                          <a:solidFill>
                            <a:srgbClr val="000000"/>
                          </a:solidFill>
                          <a:effectLst/>
                          <a:latin typeface="+mn-lt"/>
                        </a:rPr>
                        <a:t>. Accessed 11</a:t>
                      </a:r>
                      <a:r>
                        <a:rPr lang="en-GB" sz="1200" b="0" i="0" u="none" strike="noStrike" baseline="16000" dirty="0">
                          <a:solidFill>
                            <a:srgbClr val="000000"/>
                          </a:solidFill>
                          <a:effectLst/>
                          <a:latin typeface="+mn-lt"/>
                        </a:rPr>
                        <a:t>th</a:t>
                      </a:r>
                      <a:r>
                        <a:rPr lang="en-GB" sz="1200" b="0" i="0" u="none" strike="noStrike" dirty="0">
                          <a:solidFill>
                            <a:srgbClr val="000000"/>
                          </a:solidFill>
                          <a:effectLst/>
                          <a:latin typeface="+mn-lt"/>
                        </a:rPr>
                        <a:t> June 2023</a:t>
                      </a:r>
                      <a:endParaRPr lang="en-IE" sz="1200" b="0" i="0" u="none" strike="noStrike" dirty="0">
                        <a:solidFill>
                          <a:srgbClr val="000000"/>
                        </a:solidFill>
                        <a:effectLst/>
                        <a:latin typeface="+mn-lt"/>
                      </a:endParaRPr>
                    </a:p>
                  </a:txBody>
                  <a:tcPr marL="6757" marR="6757" marT="6757" marB="0" anchor="ctr"/>
                </a:tc>
                <a:extLst>
                  <a:ext uri="{0D108BD9-81ED-4DB2-BD59-A6C34878D82A}">
                    <a16:rowId xmlns:a16="http://schemas.microsoft.com/office/drawing/2014/main" val="4096391511"/>
                  </a:ext>
                </a:extLst>
              </a:tr>
              <a:tr h="379256">
                <a:tc>
                  <a:txBody>
                    <a:bodyPr/>
                    <a:lstStyle/>
                    <a:p>
                      <a:pPr algn="l" rtl="0" fontAlgn="ctr"/>
                      <a:r>
                        <a:rPr lang="en-IE" sz="1600" b="0" i="0" u="none" strike="noStrike" dirty="0">
                          <a:solidFill>
                            <a:srgbClr val="414841"/>
                          </a:solidFill>
                          <a:effectLst/>
                          <a:latin typeface="+mn-lt"/>
                          <a:cs typeface="Arial" panose="020B0604020202020204" pitchFamily="34" charset="0"/>
                        </a:rPr>
                        <a:t>Impetigo</a:t>
                      </a:r>
                    </a:p>
                  </a:txBody>
                  <a:tcPr marL="9525" marR="9525" marT="9525" marB="0" anchor="ctr"/>
                </a:tc>
                <a:tc>
                  <a:txBody>
                    <a:bodyPr/>
                    <a:lstStyle/>
                    <a:p>
                      <a:pPr algn="ctr" fontAlgn="t"/>
                      <a:r>
                        <a:rPr lang="en-GB" sz="1600" b="0" i="0" u="none" strike="noStrike" dirty="0">
                          <a:solidFill>
                            <a:srgbClr val="000000"/>
                          </a:solidFill>
                          <a:effectLst/>
                          <a:latin typeface="+mn-lt"/>
                        </a:rPr>
                        <a:t>Flooding</a:t>
                      </a:r>
                      <a:endParaRPr lang="en-IE" sz="1600" b="0" i="0" u="none" strike="noStrike" dirty="0">
                        <a:solidFill>
                          <a:srgbClr val="000000"/>
                        </a:solidFill>
                        <a:effectLst/>
                        <a:latin typeface="+mn-lt"/>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600" b="0" i="0" u="none" strike="noStrike" dirty="0">
                          <a:solidFill>
                            <a:srgbClr val="000000"/>
                          </a:solidFill>
                          <a:effectLst/>
                          <a:latin typeface="+mn-lt"/>
                        </a:rPr>
                        <a:t>Increase in number of cases</a:t>
                      </a:r>
                      <a:endParaRPr lang="en-IE" sz="1600" b="0" i="0" u="none" strike="noStrike" dirty="0">
                        <a:solidFill>
                          <a:srgbClr val="000000"/>
                        </a:solidFill>
                        <a:effectLst/>
                        <a:latin typeface="+mn-lt"/>
                      </a:endParaRPr>
                    </a:p>
                  </a:txBody>
                  <a:tcPr marL="6757" marR="6757" marT="6757" marB="0" anchor="ctr"/>
                </a:tc>
                <a:tc>
                  <a:txBody>
                    <a:bodyPr/>
                    <a:lstStyle/>
                    <a:p>
                      <a:pPr algn="ctr" fontAlgn="t"/>
                      <a:r>
                        <a:rPr lang="en-GB" sz="1200" b="0" i="0" u="none" strike="noStrike" dirty="0">
                          <a:solidFill>
                            <a:srgbClr val="000000"/>
                          </a:solidFill>
                          <a:effectLst/>
                          <a:latin typeface="+mn-lt"/>
                        </a:rPr>
                        <a:t>E. Parker, J. Climate Change and Health, 2022, </a:t>
                      </a:r>
                      <a:r>
                        <a:rPr lang="en-GB" sz="1200" b="0" i="0" u="sng" strike="noStrike" dirty="0">
                          <a:solidFill>
                            <a:srgbClr val="000000"/>
                          </a:solidFill>
                          <a:effectLst/>
                          <a:latin typeface="+mn-lt"/>
                        </a:rPr>
                        <a:t>8,</a:t>
                      </a:r>
                      <a:r>
                        <a:rPr lang="en-GB" sz="1200" b="0" i="0" u="none" strike="noStrike" dirty="0">
                          <a:solidFill>
                            <a:srgbClr val="000000"/>
                          </a:solidFill>
                          <a:effectLst/>
                          <a:latin typeface="+mn-lt"/>
                        </a:rPr>
                        <a:t> 10016.</a:t>
                      </a:r>
                    </a:p>
                    <a:p>
                      <a:pPr algn="ctr" fontAlgn="t"/>
                      <a:r>
                        <a:rPr lang="en-IE" sz="1200" b="0" i="0" u="none" strike="noStrike" dirty="0">
                          <a:solidFill>
                            <a:srgbClr val="000000"/>
                          </a:solidFill>
                          <a:effectLst/>
                          <a:latin typeface="+mn-lt"/>
                          <a:hlinkClick r:id="rId4"/>
                        </a:rPr>
                        <a:t>https://doi.org/10.1016/j.joclim.2022.100162</a:t>
                      </a:r>
                      <a:r>
                        <a:rPr lang="en-IE" sz="1200" b="0" i="0" u="none" strike="noStrike" dirty="0">
                          <a:solidFill>
                            <a:srgbClr val="000000"/>
                          </a:solidFill>
                          <a:effectLst/>
                          <a:latin typeface="+mn-lt"/>
                        </a:rPr>
                        <a:t> </a:t>
                      </a:r>
                    </a:p>
                  </a:txBody>
                  <a:tcPr marL="6757" marR="6757" marT="6757" marB="0" anchor="ctr"/>
                </a:tc>
                <a:extLst>
                  <a:ext uri="{0D108BD9-81ED-4DB2-BD59-A6C34878D82A}">
                    <a16:rowId xmlns:a16="http://schemas.microsoft.com/office/drawing/2014/main" val="3547741257"/>
                  </a:ext>
                </a:extLst>
              </a:tr>
              <a:tr h="651136">
                <a:tc>
                  <a:txBody>
                    <a:bodyPr/>
                    <a:lstStyle/>
                    <a:p>
                      <a:pPr algn="l" rtl="0" fontAlgn="ctr"/>
                      <a:r>
                        <a:rPr lang="en-GB" sz="1600" b="0" i="0" u="none" strike="noStrike" dirty="0">
                          <a:solidFill>
                            <a:srgbClr val="414841"/>
                          </a:solidFill>
                          <a:effectLst/>
                          <a:latin typeface="+mn-lt"/>
                          <a:cs typeface="Arial" panose="020B0604020202020204" pitchFamily="34" charset="0"/>
                        </a:rPr>
                        <a:t>Marburg</a:t>
                      </a:r>
                      <a:endParaRPr lang="en-IE" sz="1600" b="0" i="0" u="none" strike="noStrike" dirty="0">
                        <a:solidFill>
                          <a:srgbClr val="414841"/>
                        </a:solidFill>
                        <a:effectLst/>
                        <a:latin typeface="+mn-lt"/>
                        <a:cs typeface="Arial" panose="020B0604020202020204" pitchFamily="34" charset="0"/>
                      </a:endParaRPr>
                    </a:p>
                  </a:txBody>
                  <a:tcPr marL="9525" marR="9525" marT="9525" marB="0" anchor="ctr"/>
                </a:tc>
                <a:tc>
                  <a:txBody>
                    <a:bodyPr/>
                    <a:lstStyle/>
                    <a:p>
                      <a:pPr algn="ctr" fontAlgn="t"/>
                      <a:r>
                        <a:rPr lang="en-GB" sz="1600" b="0" i="0" u="none" strike="noStrike" dirty="0">
                          <a:solidFill>
                            <a:srgbClr val="000000"/>
                          </a:solidFill>
                          <a:effectLst/>
                          <a:latin typeface="+mn-lt"/>
                        </a:rPr>
                        <a:t>Temperature increase leading to spread of host animals</a:t>
                      </a:r>
                      <a:endParaRPr lang="en-IE" sz="1600" b="0" i="0" u="none" strike="noStrike" dirty="0">
                        <a:solidFill>
                          <a:srgbClr val="000000"/>
                        </a:solidFill>
                        <a:effectLst/>
                        <a:latin typeface="+mn-lt"/>
                      </a:endParaRPr>
                    </a:p>
                  </a:txBody>
                  <a:tcPr marL="6757" marR="6757" marT="6757" marB="0" anchor="ctr"/>
                </a:tc>
                <a:tc>
                  <a:txBody>
                    <a:bodyPr/>
                    <a:lstStyle/>
                    <a:p>
                      <a:pPr algn="ctr" fontAlgn="t"/>
                      <a:r>
                        <a:rPr lang="en-GB" sz="1600" b="0" i="0" u="none" strike="noStrike" dirty="0">
                          <a:solidFill>
                            <a:srgbClr val="000000"/>
                          </a:solidFill>
                          <a:effectLst/>
                          <a:latin typeface="+mn-lt"/>
                        </a:rPr>
                        <a:t>Geographical spread of disease </a:t>
                      </a:r>
                    </a:p>
                  </a:txBody>
                  <a:tcPr marL="6757" marR="6757" marT="6757" marB="0" anchor="ctr"/>
                </a:tc>
                <a:tc>
                  <a:txBody>
                    <a:bodyPr/>
                    <a:lstStyle/>
                    <a:p>
                      <a:pPr algn="ctr" fontAlgn="t"/>
                      <a:r>
                        <a:rPr lang="en-GB" sz="1200" b="0" i="0" u="none" strike="noStrike" dirty="0">
                          <a:solidFill>
                            <a:srgbClr val="000000"/>
                          </a:solidFill>
                          <a:effectLst/>
                          <a:latin typeface="+mn-lt"/>
                        </a:rPr>
                        <a:t>F. </a:t>
                      </a:r>
                      <a:r>
                        <a:rPr lang="en-GB" sz="1200" b="0" i="0" u="none" strike="noStrike" dirty="0" err="1">
                          <a:solidFill>
                            <a:srgbClr val="000000"/>
                          </a:solidFill>
                          <a:effectLst/>
                          <a:latin typeface="+mn-lt"/>
                        </a:rPr>
                        <a:t>Kritz</a:t>
                      </a:r>
                      <a:r>
                        <a:rPr lang="en-GB" sz="1200" b="0" i="0" u="none" strike="noStrike" dirty="0">
                          <a:solidFill>
                            <a:srgbClr val="000000"/>
                          </a:solidFill>
                          <a:effectLst/>
                          <a:latin typeface="+mn-lt"/>
                        </a:rPr>
                        <a:t>, </a:t>
                      </a:r>
                      <a:r>
                        <a:rPr lang="en-GB" sz="1200" b="0" i="0" u="none" strike="noStrike" dirty="0">
                          <a:solidFill>
                            <a:srgbClr val="000000"/>
                          </a:solidFill>
                          <a:effectLst/>
                          <a:latin typeface="+mn-lt"/>
                          <a:hlinkClick r:id="rId5"/>
                        </a:rPr>
                        <a:t>https://www.wbur.org/npr/1167093290/theres-a-second-outbreak-of-marburg-virus-in-africa-climate-change-could-be-a-fa</a:t>
                      </a:r>
                      <a:r>
                        <a:rPr lang="en-GB" sz="1200" b="0" i="0" u="none" strike="noStrike" dirty="0">
                          <a:solidFill>
                            <a:srgbClr val="000000"/>
                          </a:solidFill>
                          <a:effectLst/>
                          <a:latin typeface="+mn-lt"/>
                        </a:rPr>
                        <a:t>  Accessed 11</a:t>
                      </a:r>
                      <a:r>
                        <a:rPr lang="en-GB" sz="1200" b="0" i="0" u="none" strike="noStrike" baseline="16000" dirty="0">
                          <a:solidFill>
                            <a:srgbClr val="000000"/>
                          </a:solidFill>
                          <a:effectLst/>
                          <a:latin typeface="+mn-lt"/>
                        </a:rPr>
                        <a:t>th</a:t>
                      </a:r>
                      <a:r>
                        <a:rPr lang="en-GB" sz="1200" b="0" i="0" u="none" strike="noStrike" dirty="0">
                          <a:solidFill>
                            <a:srgbClr val="000000"/>
                          </a:solidFill>
                          <a:effectLst/>
                          <a:latin typeface="+mn-lt"/>
                        </a:rPr>
                        <a:t> June 2023 </a:t>
                      </a:r>
                    </a:p>
                  </a:txBody>
                  <a:tcPr marL="6757" marR="6757" marT="6757" marB="0" anchor="ctr"/>
                </a:tc>
                <a:extLst>
                  <a:ext uri="{0D108BD9-81ED-4DB2-BD59-A6C34878D82A}">
                    <a16:rowId xmlns:a16="http://schemas.microsoft.com/office/drawing/2014/main" val="3054579435"/>
                  </a:ext>
                </a:extLst>
              </a:tr>
              <a:tr h="751634">
                <a:tc>
                  <a:txBody>
                    <a:bodyPr/>
                    <a:lstStyle/>
                    <a:p>
                      <a:pPr algn="l" rtl="0" fontAlgn="ctr"/>
                      <a:r>
                        <a:rPr lang="en-GB" sz="1600" b="0" i="0" u="none" strike="noStrike" dirty="0">
                          <a:solidFill>
                            <a:srgbClr val="414841"/>
                          </a:solidFill>
                          <a:effectLst/>
                          <a:latin typeface="+mn-lt"/>
                          <a:cs typeface="Arial" panose="020B0604020202020204" pitchFamily="34" charset="0"/>
                        </a:rPr>
                        <a:t>Monkeypox</a:t>
                      </a:r>
                      <a:endParaRPr lang="en-IE" sz="1600" b="0" i="0" u="none" strike="noStrike" dirty="0">
                        <a:solidFill>
                          <a:srgbClr val="414841"/>
                        </a:solidFill>
                        <a:effectLst/>
                        <a:latin typeface="+mn-lt"/>
                        <a:cs typeface="Arial" panose="020B0604020202020204" pitchFamily="34" charset="0"/>
                      </a:endParaRPr>
                    </a:p>
                  </a:txBody>
                  <a:tcPr marL="9525" marR="9525" marT="9525" marB="0" anchor="ctr"/>
                </a:tc>
                <a:tc>
                  <a:txBody>
                    <a:bodyPr/>
                    <a:lstStyle/>
                    <a:p>
                      <a:pPr algn="ctr" fontAlgn="t"/>
                      <a:r>
                        <a:rPr lang="en-GB" sz="1600" b="0" i="0" u="none" strike="noStrike" dirty="0">
                          <a:solidFill>
                            <a:srgbClr val="000000"/>
                          </a:solidFill>
                          <a:effectLst/>
                          <a:latin typeface="+mn-lt"/>
                        </a:rPr>
                        <a:t>Natural land cover change and deforestation leading to increased human/animal host contact </a:t>
                      </a:r>
                      <a:endParaRPr lang="en-IE" sz="1600" b="0" i="0" u="none" strike="noStrike" dirty="0">
                        <a:solidFill>
                          <a:srgbClr val="000000"/>
                        </a:solidFill>
                        <a:effectLst/>
                        <a:latin typeface="+mn-lt"/>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600" b="0" i="0" u="none" strike="noStrike" dirty="0">
                          <a:solidFill>
                            <a:srgbClr val="000000"/>
                          </a:solidFill>
                          <a:effectLst/>
                          <a:latin typeface="+mn-lt"/>
                        </a:rPr>
                        <a:t>Geographical spread of disease </a:t>
                      </a:r>
                    </a:p>
                  </a:txBody>
                  <a:tcPr marL="9525" marR="9525" marT="9525" marB="0" anchor="ctr"/>
                </a:tc>
                <a:tc>
                  <a:txBody>
                    <a:bodyPr/>
                    <a:lstStyle/>
                    <a:p>
                      <a:pPr algn="ctr" fontAlgn="t"/>
                      <a:r>
                        <a:rPr lang="en-GB" sz="1200" b="0" i="0" u="none" strike="noStrike" dirty="0">
                          <a:solidFill>
                            <a:srgbClr val="000000"/>
                          </a:solidFill>
                          <a:effectLst/>
                          <a:latin typeface="Calibri" panose="020F0502020204030204" pitchFamily="34" charset="0"/>
                        </a:rPr>
                        <a:t>B. Hugh et al., </a:t>
                      </a:r>
                      <a:r>
                        <a:rPr lang="en-GB" sz="1200" b="0" i="0" u="none" strike="noStrike" dirty="0">
                          <a:solidFill>
                            <a:srgbClr val="000000"/>
                          </a:solidFill>
                          <a:effectLst/>
                          <a:latin typeface="Calibri" panose="020F0502020204030204" pitchFamily="34" charset="0"/>
                          <a:hlinkClick r:id="rId6"/>
                        </a:rPr>
                        <a:t>https://climateandsecurity.org/2022/09/monkeypox-and-the-convergence-of-climate-ecological-and-biological-security-risks/</a:t>
                      </a:r>
                      <a:r>
                        <a:rPr lang="en-GB" sz="1200" b="0" i="0" u="none" strike="noStrike" dirty="0">
                          <a:solidFill>
                            <a:srgbClr val="000000"/>
                          </a:solidFill>
                          <a:effectLst/>
                          <a:latin typeface="Calibri" panose="020F0502020204030204" pitchFamily="34" charset="0"/>
                        </a:rPr>
                        <a:t> Accessed 11</a:t>
                      </a:r>
                      <a:r>
                        <a:rPr lang="en-GB" sz="1200" b="0" i="0" u="none" strike="noStrike" baseline="16000" dirty="0">
                          <a:solidFill>
                            <a:srgbClr val="000000"/>
                          </a:solidFill>
                          <a:effectLst/>
                          <a:latin typeface="Calibri" panose="020F0502020204030204" pitchFamily="34" charset="0"/>
                        </a:rPr>
                        <a:t>th</a:t>
                      </a:r>
                      <a:r>
                        <a:rPr lang="en-GB" sz="1200" b="0" i="0" u="none" strike="noStrike" dirty="0">
                          <a:solidFill>
                            <a:srgbClr val="000000"/>
                          </a:solidFill>
                          <a:effectLst/>
                          <a:latin typeface="Calibri" panose="020F0502020204030204" pitchFamily="34" charset="0"/>
                        </a:rPr>
                        <a:t> June 2023 </a:t>
                      </a:r>
                      <a:endParaRPr lang="en-IE" sz="1200" b="0" i="0" u="none" strike="noStrike" dirty="0">
                        <a:solidFill>
                          <a:srgbClr val="000000"/>
                        </a:solidFill>
                        <a:effectLst/>
                        <a:latin typeface="Calibri" panose="020F0502020204030204" pitchFamily="34" charset="0"/>
                      </a:endParaRPr>
                    </a:p>
                  </a:txBody>
                  <a:tcPr marL="9525" marR="9525" marT="9525" marB="0"/>
                </a:tc>
                <a:extLst>
                  <a:ext uri="{0D108BD9-81ED-4DB2-BD59-A6C34878D82A}">
                    <a16:rowId xmlns:a16="http://schemas.microsoft.com/office/drawing/2014/main" val="2792473928"/>
                  </a:ext>
                </a:extLst>
              </a:tr>
              <a:tr h="506200">
                <a:tc>
                  <a:txBody>
                    <a:bodyPr/>
                    <a:lstStyle/>
                    <a:p>
                      <a:pPr algn="l" rtl="0" fontAlgn="ctr"/>
                      <a:r>
                        <a:rPr lang="en-IE" sz="1600" b="0" i="0" u="none" strike="noStrike" dirty="0">
                          <a:solidFill>
                            <a:srgbClr val="414841"/>
                          </a:solidFill>
                          <a:effectLst/>
                          <a:latin typeface="+mn-lt"/>
                          <a:cs typeface="Arial" panose="020B0604020202020204" pitchFamily="34" charset="0"/>
                        </a:rPr>
                        <a:t>Ringworm (tinea corporis)</a:t>
                      </a:r>
                    </a:p>
                  </a:txBody>
                  <a:tcPr marL="9525" marR="9525" marT="9525" marB="0" anchor="ctr"/>
                </a:tc>
                <a:tc>
                  <a:txBody>
                    <a:bodyPr/>
                    <a:lstStyle/>
                    <a:p>
                      <a:pPr algn="ctr" fontAlgn="t"/>
                      <a:r>
                        <a:rPr lang="en-GB" sz="1600" b="0" i="0" u="none" strike="noStrike" dirty="0">
                          <a:solidFill>
                            <a:srgbClr val="000000"/>
                          </a:solidFill>
                          <a:effectLst/>
                          <a:latin typeface="+mn-lt"/>
                        </a:rPr>
                        <a:t>Increased temperature and humidity, flooding</a:t>
                      </a:r>
                      <a:endParaRPr lang="en-IE" sz="1600" b="0" i="0" u="none" strike="noStrike" dirty="0">
                        <a:solidFill>
                          <a:srgbClr val="000000"/>
                        </a:solidFill>
                        <a:effectLst/>
                        <a:latin typeface="+mn-lt"/>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600" b="0" i="0" u="none" strike="noStrike" dirty="0">
                          <a:solidFill>
                            <a:srgbClr val="000000"/>
                          </a:solidFill>
                          <a:effectLst/>
                          <a:latin typeface="+mn-lt"/>
                        </a:rPr>
                        <a:t>Increase in number of cases</a:t>
                      </a:r>
                      <a:endParaRPr lang="en-IE" sz="1600" b="0" i="0" u="none" strike="noStrike" dirty="0">
                        <a:solidFill>
                          <a:srgbClr val="000000"/>
                        </a:solidFill>
                        <a:effectLst/>
                        <a:latin typeface="+mn-lt"/>
                      </a:endParaRPr>
                    </a:p>
                  </a:txBody>
                  <a:tcPr marL="6757" marR="6757" marT="6757" marB="0" anchor="ctr"/>
                </a:tc>
                <a:tc>
                  <a:txBody>
                    <a:bodyPr/>
                    <a:lstStyle/>
                    <a:p>
                      <a:pPr marL="228600" indent="-228600" algn="ctr" fontAlgn="t">
                        <a:buAutoNum type="alphaUcPeriod"/>
                      </a:pPr>
                      <a:r>
                        <a:rPr lang="en-GB" sz="1200" b="0" i="0" u="none" strike="noStrike" dirty="0" err="1">
                          <a:solidFill>
                            <a:srgbClr val="000000"/>
                          </a:solidFill>
                          <a:effectLst/>
                          <a:latin typeface="+mn-lt"/>
                        </a:rPr>
                        <a:t>Gadre</a:t>
                      </a:r>
                      <a:r>
                        <a:rPr lang="en-GB" sz="1200" b="0" i="0" u="none" strike="noStrike" dirty="0">
                          <a:solidFill>
                            <a:srgbClr val="000000"/>
                          </a:solidFill>
                          <a:effectLst/>
                          <a:latin typeface="+mn-lt"/>
                        </a:rPr>
                        <a:t> </a:t>
                      </a:r>
                      <a:r>
                        <a:rPr lang="en-GB" sz="1200" b="0" i="1" u="none" strike="noStrike" dirty="0">
                          <a:solidFill>
                            <a:srgbClr val="000000"/>
                          </a:solidFill>
                          <a:effectLst/>
                          <a:latin typeface="+mn-lt"/>
                        </a:rPr>
                        <a:t>et al</a:t>
                      </a:r>
                      <a:r>
                        <a:rPr lang="en-GB" sz="1200" b="0" i="0" u="none" strike="noStrike" dirty="0">
                          <a:solidFill>
                            <a:srgbClr val="000000"/>
                          </a:solidFill>
                          <a:effectLst/>
                          <a:latin typeface="+mn-lt"/>
                        </a:rPr>
                        <a:t>., J. Climate Change and Health, 2022, </a:t>
                      </a:r>
                      <a:r>
                        <a:rPr lang="en-GB" sz="1200" b="0" i="0" u="sng" strike="noStrike" dirty="0">
                          <a:solidFill>
                            <a:srgbClr val="000000"/>
                          </a:solidFill>
                          <a:effectLst/>
                          <a:latin typeface="+mn-lt"/>
                        </a:rPr>
                        <a:t>6,</a:t>
                      </a:r>
                      <a:r>
                        <a:rPr lang="en-GB" sz="1200" b="0" i="0" u="none" strike="noStrike" dirty="0">
                          <a:solidFill>
                            <a:srgbClr val="000000"/>
                          </a:solidFill>
                          <a:effectLst/>
                          <a:latin typeface="+mn-lt"/>
                        </a:rPr>
                        <a:t> 10015.</a:t>
                      </a:r>
                    </a:p>
                    <a:p>
                      <a:pPr marL="0" indent="0" algn="ctr" fontAlgn="t">
                        <a:buNone/>
                      </a:pPr>
                      <a:r>
                        <a:rPr lang="en-GB" sz="1200" b="0" i="0" u="none" strike="noStrike" dirty="0">
                          <a:solidFill>
                            <a:srgbClr val="000000"/>
                          </a:solidFill>
                          <a:effectLst/>
                          <a:latin typeface="+mn-lt"/>
                          <a:hlinkClick r:id="rId7"/>
                        </a:rPr>
                        <a:t>https://doi.org/10.1016/j.joclim.2022.100156</a:t>
                      </a:r>
                      <a:r>
                        <a:rPr lang="en-GB" sz="1200" b="0" i="0" u="none" strike="noStrike" dirty="0">
                          <a:solidFill>
                            <a:srgbClr val="000000"/>
                          </a:solidFill>
                          <a:effectLst/>
                          <a:latin typeface="+mn-lt"/>
                        </a:rPr>
                        <a:t>  </a:t>
                      </a:r>
                      <a:endParaRPr lang="en-IE" sz="1200" b="0" i="0" u="none" strike="noStrike" dirty="0">
                        <a:solidFill>
                          <a:srgbClr val="000000"/>
                        </a:solidFill>
                        <a:effectLst/>
                        <a:latin typeface="+mn-lt"/>
                      </a:endParaRPr>
                    </a:p>
                  </a:txBody>
                  <a:tcPr marL="6757" marR="6757" marT="6757" marB="0" anchor="ctr"/>
                </a:tc>
                <a:extLst>
                  <a:ext uri="{0D108BD9-81ED-4DB2-BD59-A6C34878D82A}">
                    <a16:rowId xmlns:a16="http://schemas.microsoft.com/office/drawing/2014/main" val="4281767"/>
                  </a:ext>
                </a:extLst>
              </a:tr>
              <a:tr h="379256">
                <a:tc>
                  <a:txBody>
                    <a:bodyPr/>
                    <a:lstStyle/>
                    <a:p>
                      <a:pPr algn="l" rtl="0" fontAlgn="ctr"/>
                      <a:r>
                        <a:rPr lang="en-IE" sz="1600" b="0" i="0" u="none" strike="noStrike" dirty="0">
                          <a:solidFill>
                            <a:srgbClr val="0F2940"/>
                          </a:solidFill>
                          <a:effectLst/>
                          <a:latin typeface="+mn-lt"/>
                          <a:cs typeface="Arial" panose="020B0604020202020204" pitchFamily="34" charset="0"/>
                        </a:rPr>
                        <a:t>Shingles</a:t>
                      </a:r>
                    </a:p>
                  </a:txBody>
                  <a:tcPr marL="9525" marR="9525" marT="9525" marB="0" anchor="ctr"/>
                </a:tc>
                <a:tc>
                  <a:txBody>
                    <a:bodyPr/>
                    <a:lstStyle/>
                    <a:p>
                      <a:pPr algn="ctr" fontAlgn="t"/>
                      <a:r>
                        <a:rPr lang="en-GB" sz="1600" b="0" i="0" u="none" strike="noStrike" dirty="0">
                          <a:solidFill>
                            <a:srgbClr val="000000"/>
                          </a:solidFill>
                          <a:effectLst/>
                          <a:latin typeface="+mn-lt"/>
                        </a:rPr>
                        <a:t>Increased temperature</a:t>
                      </a:r>
                      <a:endParaRPr lang="en-IE" sz="1600" b="0" i="0" u="none" strike="noStrike" dirty="0">
                        <a:solidFill>
                          <a:srgbClr val="000000"/>
                        </a:solidFill>
                        <a:effectLst/>
                        <a:latin typeface="+mn-lt"/>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600" b="0" i="0" u="none" strike="noStrike" dirty="0">
                          <a:solidFill>
                            <a:srgbClr val="000000"/>
                          </a:solidFill>
                          <a:effectLst/>
                          <a:latin typeface="+mn-lt"/>
                        </a:rPr>
                        <a:t>Increase in number of cases</a:t>
                      </a:r>
                      <a:endParaRPr lang="en-IE" sz="1600" b="0" i="0" u="none" strike="noStrike" dirty="0">
                        <a:solidFill>
                          <a:srgbClr val="000000"/>
                        </a:solidFill>
                        <a:effectLst/>
                        <a:latin typeface="+mn-lt"/>
                      </a:endParaRPr>
                    </a:p>
                  </a:txBody>
                  <a:tcPr marL="6757" marR="6757" marT="6757" marB="0" anchor="ctr"/>
                </a:tc>
                <a:tc>
                  <a:txBody>
                    <a:bodyPr/>
                    <a:lstStyle/>
                    <a:p>
                      <a:pPr algn="ctr" fontAlgn="t"/>
                      <a:r>
                        <a:rPr lang="en-GB" sz="1200" b="0" i="0" u="none" strike="noStrike" dirty="0">
                          <a:solidFill>
                            <a:srgbClr val="000000"/>
                          </a:solidFill>
                          <a:effectLst/>
                          <a:latin typeface="+mn-lt"/>
                        </a:rPr>
                        <a:t>Y. Choi </a:t>
                      </a:r>
                      <a:r>
                        <a:rPr lang="en-GB" sz="1200" b="0" i="1" u="none" strike="noStrike" dirty="0">
                          <a:solidFill>
                            <a:srgbClr val="000000"/>
                          </a:solidFill>
                          <a:effectLst/>
                          <a:latin typeface="+mn-lt"/>
                        </a:rPr>
                        <a:t>et al</a:t>
                      </a:r>
                      <a:r>
                        <a:rPr lang="en-GB" sz="1200" b="0" i="0" u="none" strike="noStrike" dirty="0">
                          <a:solidFill>
                            <a:srgbClr val="000000"/>
                          </a:solidFill>
                          <a:effectLst/>
                          <a:latin typeface="+mn-lt"/>
                        </a:rPr>
                        <a:t>., Nature Scientific Reports, 2019, </a:t>
                      </a:r>
                      <a:r>
                        <a:rPr lang="en-GB" sz="1200" b="0" i="0" u="sng" strike="noStrike" dirty="0">
                          <a:solidFill>
                            <a:srgbClr val="000000"/>
                          </a:solidFill>
                          <a:effectLst/>
                          <a:latin typeface="+mn-lt"/>
                        </a:rPr>
                        <a:t>9</a:t>
                      </a:r>
                      <a:r>
                        <a:rPr lang="en-GB" sz="1200" b="0" i="0" u="none" strike="noStrike" dirty="0">
                          <a:solidFill>
                            <a:srgbClr val="000000"/>
                          </a:solidFill>
                          <a:effectLst/>
                          <a:latin typeface="+mn-lt"/>
                        </a:rPr>
                        <a:t>, 12254. </a:t>
                      </a:r>
                      <a:r>
                        <a:rPr lang="en-GB" sz="1200" b="0" i="0" u="none" strike="noStrike" dirty="0">
                          <a:solidFill>
                            <a:srgbClr val="000000"/>
                          </a:solidFill>
                          <a:effectLst/>
                          <a:latin typeface="+mn-lt"/>
                          <a:hlinkClick r:id="rId8"/>
                        </a:rPr>
                        <a:t>https://doi.org/10.1038/s41598-019-48673-5</a:t>
                      </a:r>
                      <a:r>
                        <a:rPr lang="en-GB" sz="1200" b="0" i="0" u="none" strike="noStrike" dirty="0">
                          <a:solidFill>
                            <a:srgbClr val="000000"/>
                          </a:solidFill>
                          <a:effectLst/>
                          <a:latin typeface="+mn-lt"/>
                        </a:rPr>
                        <a:t> </a:t>
                      </a:r>
                      <a:endParaRPr lang="en-IE" sz="1200" b="0" i="0" u="none" strike="noStrike" dirty="0">
                        <a:solidFill>
                          <a:srgbClr val="000000"/>
                        </a:solidFill>
                        <a:effectLst/>
                        <a:latin typeface="+mn-lt"/>
                      </a:endParaRPr>
                    </a:p>
                  </a:txBody>
                  <a:tcPr marL="6757" marR="6757" marT="6757" marB="0" anchor="ctr"/>
                </a:tc>
                <a:extLst>
                  <a:ext uri="{0D108BD9-81ED-4DB2-BD59-A6C34878D82A}">
                    <a16:rowId xmlns:a16="http://schemas.microsoft.com/office/drawing/2014/main" val="506549879"/>
                  </a:ext>
                </a:extLst>
              </a:tr>
              <a:tr h="503382">
                <a:tc>
                  <a:txBody>
                    <a:bodyPr/>
                    <a:lstStyle/>
                    <a:p>
                      <a:pPr algn="l" rtl="0" fontAlgn="ctr"/>
                      <a:r>
                        <a:rPr lang="en-GB" sz="1600" b="0" i="0" u="none" strike="noStrike" dirty="0">
                          <a:solidFill>
                            <a:srgbClr val="0F2940"/>
                          </a:solidFill>
                          <a:effectLst/>
                          <a:latin typeface="+mn-lt"/>
                          <a:cs typeface="Arial" panose="020B0604020202020204" pitchFamily="34" charset="0"/>
                        </a:rPr>
                        <a:t>Syphilis</a:t>
                      </a:r>
                      <a:endParaRPr lang="en-IE" sz="1600" b="0" i="0" u="none" strike="noStrike" dirty="0">
                        <a:solidFill>
                          <a:srgbClr val="0F2940"/>
                        </a:solidFill>
                        <a:effectLst/>
                        <a:latin typeface="+mn-lt"/>
                        <a:cs typeface="Arial" panose="020B0604020202020204" pitchFamily="34" charset="0"/>
                      </a:endParaRPr>
                    </a:p>
                  </a:txBody>
                  <a:tcPr marL="9525" marR="9525" marT="9525" marB="0" anchor="ctr"/>
                </a:tc>
                <a:tc>
                  <a:txBody>
                    <a:bodyPr/>
                    <a:lstStyle/>
                    <a:p>
                      <a:pPr algn="ctr" fontAlgn="t"/>
                      <a:r>
                        <a:rPr lang="en-GB" sz="1600" b="0" i="0" u="none" strike="noStrike" dirty="0">
                          <a:solidFill>
                            <a:srgbClr val="000000"/>
                          </a:solidFill>
                          <a:effectLst/>
                          <a:latin typeface="+mn-lt"/>
                        </a:rPr>
                        <a:t>Human migration due to climate change and war</a:t>
                      </a:r>
                      <a:endParaRPr lang="en-IE" sz="1600" b="0" i="0" u="none" strike="noStrike" dirty="0">
                        <a:solidFill>
                          <a:srgbClr val="000000"/>
                        </a:solidFill>
                        <a:effectLst/>
                        <a:latin typeface="+mn-lt"/>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600" b="0" i="0" u="none" strike="noStrike" dirty="0">
                          <a:solidFill>
                            <a:srgbClr val="000000"/>
                          </a:solidFill>
                          <a:effectLst/>
                          <a:latin typeface="+mn-lt"/>
                        </a:rPr>
                        <a:t>Geographical spread of disease </a:t>
                      </a:r>
                    </a:p>
                  </a:txBody>
                  <a:tcPr marL="6757" marR="6757" marT="6757" marB="0" anchor="ctr"/>
                </a:tc>
                <a:tc>
                  <a:txBody>
                    <a:bodyPr/>
                    <a:lstStyle/>
                    <a:p>
                      <a:pPr algn="ctr" fontAlgn="t"/>
                      <a:r>
                        <a:rPr lang="en-GB" sz="1200" b="0" i="0" u="none" strike="noStrike" dirty="0">
                          <a:solidFill>
                            <a:srgbClr val="000000"/>
                          </a:solidFill>
                          <a:effectLst/>
                          <a:latin typeface="+mn-lt"/>
                        </a:rPr>
                        <a:t>J. F. </a:t>
                      </a:r>
                      <a:r>
                        <a:rPr lang="en-GB" sz="1200" b="0" i="0" u="none" strike="noStrike" dirty="0" err="1">
                          <a:solidFill>
                            <a:srgbClr val="000000"/>
                          </a:solidFill>
                          <a:effectLst/>
                          <a:latin typeface="+mn-lt"/>
                        </a:rPr>
                        <a:t>Dayrit</a:t>
                      </a:r>
                      <a:r>
                        <a:rPr lang="en-GB" sz="1200" b="0" i="0" u="none" strike="noStrike" dirty="0">
                          <a:solidFill>
                            <a:srgbClr val="000000"/>
                          </a:solidFill>
                          <a:effectLst/>
                          <a:latin typeface="+mn-lt"/>
                        </a:rPr>
                        <a:t>, Int. J. Dermatology 2022, </a:t>
                      </a:r>
                      <a:r>
                        <a:rPr lang="en-GB" sz="1200" b="0" i="0" u="sng" strike="noStrike" dirty="0">
                          <a:solidFill>
                            <a:srgbClr val="000000"/>
                          </a:solidFill>
                          <a:effectLst/>
                          <a:latin typeface="+mn-lt"/>
                        </a:rPr>
                        <a:t>61</a:t>
                      </a:r>
                      <a:r>
                        <a:rPr lang="en-GB" sz="1200" b="0" i="0" u="none" strike="noStrike" dirty="0">
                          <a:solidFill>
                            <a:srgbClr val="000000"/>
                          </a:solidFill>
                          <a:effectLst/>
                          <a:latin typeface="+mn-lt"/>
                        </a:rPr>
                        <a:t>, 127–138.</a:t>
                      </a:r>
                    </a:p>
                    <a:p>
                      <a:pPr algn="ctr" fontAlgn="t"/>
                      <a:r>
                        <a:rPr lang="en-IE" sz="1200" b="0" i="0" u="none" strike="noStrike" dirty="0">
                          <a:solidFill>
                            <a:srgbClr val="000000"/>
                          </a:solidFill>
                          <a:effectLst/>
                          <a:latin typeface="+mn-lt"/>
                          <a:hlinkClick r:id="rId9"/>
                        </a:rPr>
                        <a:t>https://doi.org/10.1111/ijd.15543</a:t>
                      </a:r>
                      <a:r>
                        <a:rPr lang="en-IE" sz="1200" b="0" i="0" u="none" strike="noStrike" dirty="0">
                          <a:solidFill>
                            <a:srgbClr val="000000"/>
                          </a:solidFill>
                          <a:effectLst/>
                          <a:latin typeface="+mn-lt"/>
                        </a:rPr>
                        <a:t> </a:t>
                      </a:r>
                    </a:p>
                  </a:txBody>
                  <a:tcPr marL="6757" marR="6757" marT="6757" marB="0" anchor="ctr"/>
                </a:tc>
                <a:extLst>
                  <a:ext uri="{0D108BD9-81ED-4DB2-BD59-A6C34878D82A}">
                    <a16:rowId xmlns:a16="http://schemas.microsoft.com/office/drawing/2014/main" val="3802454498"/>
                  </a:ext>
                </a:extLst>
              </a:tr>
              <a:tr h="408360">
                <a:tc>
                  <a:txBody>
                    <a:bodyPr/>
                    <a:lstStyle/>
                    <a:p>
                      <a:pPr algn="l" rtl="0" fontAlgn="ctr"/>
                      <a:r>
                        <a:rPr lang="en-GB" sz="1600" b="0" i="0" u="none" strike="noStrike" dirty="0">
                          <a:solidFill>
                            <a:srgbClr val="414841"/>
                          </a:solidFill>
                          <a:effectLst/>
                          <a:latin typeface="+mn-lt"/>
                          <a:cs typeface="Arial" panose="020B0604020202020204" pitchFamily="34" charset="0"/>
                        </a:rPr>
                        <a:t>Vibrio vulnificus</a:t>
                      </a:r>
                      <a:endParaRPr lang="en-IE" sz="1600" b="0" i="0" u="none" strike="noStrike" dirty="0">
                        <a:solidFill>
                          <a:srgbClr val="414841"/>
                        </a:solidFill>
                        <a:effectLst/>
                        <a:latin typeface="+mn-lt"/>
                        <a:cs typeface="Arial" panose="020B0604020202020204" pitchFamily="34" charset="0"/>
                      </a:endParaRPr>
                    </a:p>
                  </a:txBody>
                  <a:tcPr marL="9525" marR="9525" marT="9525"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600" b="0" i="0" u="none" strike="noStrike" dirty="0">
                          <a:solidFill>
                            <a:srgbClr val="3C4245"/>
                          </a:solidFill>
                          <a:effectLst/>
                          <a:latin typeface="+mn-lt"/>
                        </a:rPr>
                        <a:t>Temperature increase and flooding-induced changes in estuarine salinity</a:t>
                      </a:r>
                      <a:endParaRPr lang="en-IE" sz="1600" b="0" i="0" u="none" strike="noStrike" dirty="0">
                        <a:solidFill>
                          <a:srgbClr val="3C4245"/>
                        </a:solidFill>
                        <a:effectLst/>
                        <a:latin typeface="+mn-lt"/>
                      </a:endParaRPr>
                    </a:p>
                  </a:txBody>
                  <a:tcPr marL="6757" marR="6757" marT="6757" marB="0" anchor="ctr"/>
                </a:tc>
                <a:tc>
                  <a:txBody>
                    <a:bodyPr/>
                    <a:lstStyle/>
                    <a:p>
                      <a:pPr algn="ctr" fontAlgn="t"/>
                      <a:r>
                        <a:rPr lang="en-GB" sz="1600" b="0" i="0" u="none" strike="noStrike" dirty="0">
                          <a:solidFill>
                            <a:srgbClr val="000000"/>
                          </a:solidFill>
                          <a:effectLst/>
                          <a:latin typeface="+mn-lt"/>
                        </a:rPr>
                        <a:t>Increased incidence and geographical distribution range </a:t>
                      </a:r>
                    </a:p>
                  </a:txBody>
                  <a:tcPr marL="6757" marR="6757" marT="6757" marB="0" anchor="ctr"/>
                </a:tc>
                <a:tc>
                  <a:txBody>
                    <a:bodyPr/>
                    <a:lstStyle/>
                    <a:p>
                      <a:pPr algn="ctr" fontAlgn="t"/>
                      <a:r>
                        <a:rPr lang="en-GB" sz="1200" b="0" i="0" u="none" strike="noStrike" dirty="0">
                          <a:solidFill>
                            <a:srgbClr val="000000"/>
                          </a:solidFill>
                          <a:effectLst/>
                          <a:latin typeface="+mn-lt"/>
                        </a:rPr>
                        <a:t>C. Baker-Austin </a:t>
                      </a:r>
                      <a:r>
                        <a:rPr lang="en-GB" sz="1200" b="0" i="1" u="none" strike="noStrike" dirty="0">
                          <a:solidFill>
                            <a:srgbClr val="000000"/>
                          </a:solidFill>
                          <a:effectLst/>
                          <a:latin typeface="+mn-lt"/>
                        </a:rPr>
                        <a:t>et al</a:t>
                      </a:r>
                      <a:r>
                        <a:rPr lang="en-GB" sz="1200" b="0" i="0" u="none" strike="noStrike" dirty="0">
                          <a:solidFill>
                            <a:srgbClr val="000000"/>
                          </a:solidFill>
                          <a:effectLst/>
                          <a:latin typeface="+mn-lt"/>
                        </a:rPr>
                        <a:t>., Env. </a:t>
                      </a:r>
                      <a:r>
                        <a:rPr lang="en-GB" sz="1200" b="0" i="0" u="none" strike="noStrike" dirty="0" err="1">
                          <a:solidFill>
                            <a:srgbClr val="000000"/>
                          </a:solidFill>
                          <a:effectLst/>
                          <a:latin typeface="+mn-lt"/>
                        </a:rPr>
                        <a:t>Microbio</a:t>
                      </a:r>
                      <a:r>
                        <a:rPr lang="en-GB" sz="1200" b="0" i="0" u="none" strike="noStrike" dirty="0">
                          <a:solidFill>
                            <a:srgbClr val="000000"/>
                          </a:solidFill>
                          <a:effectLst/>
                          <a:latin typeface="+mn-lt"/>
                        </a:rPr>
                        <a:t>. Reports, 2010, (1), </a:t>
                      </a:r>
                      <a:r>
                        <a:rPr lang="en-GB" sz="1200" b="0" i="0" u="sng" strike="noStrike" dirty="0">
                          <a:solidFill>
                            <a:srgbClr val="000000"/>
                          </a:solidFill>
                          <a:effectLst/>
                          <a:latin typeface="+mn-lt"/>
                        </a:rPr>
                        <a:t>2</a:t>
                      </a:r>
                      <a:r>
                        <a:rPr lang="en-GB" sz="1200" b="0" i="0" u="none" strike="noStrike" dirty="0">
                          <a:solidFill>
                            <a:srgbClr val="000000"/>
                          </a:solidFill>
                          <a:effectLst/>
                          <a:latin typeface="+mn-lt"/>
                        </a:rPr>
                        <a:t>, 7–18.</a:t>
                      </a:r>
                    </a:p>
                    <a:p>
                      <a:pPr algn="ctr" fontAlgn="t"/>
                      <a:r>
                        <a:rPr lang="en-GB" sz="1200" b="0" i="0" u="none" strike="noStrike" dirty="0">
                          <a:solidFill>
                            <a:srgbClr val="000000"/>
                          </a:solidFill>
                          <a:effectLst/>
                          <a:latin typeface="+mn-lt"/>
                          <a:hlinkClick r:id="rId10"/>
                        </a:rPr>
                        <a:t>https://doi.org/10.1111/j.1758-2229.2009.00096.x</a:t>
                      </a:r>
                      <a:r>
                        <a:rPr lang="en-GB" sz="1200" b="0" i="0" u="none" strike="noStrike" dirty="0">
                          <a:solidFill>
                            <a:srgbClr val="000000"/>
                          </a:solidFill>
                          <a:effectLst/>
                          <a:latin typeface="+mn-lt"/>
                        </a:rPr>
                        <a:t> </a:t>
                      </a:r>
                    </a:p>
                  </a:txBody>
                  <a:tcPr marL="6757" marR="6757" marT="6757" marB="0" anchor="ctr"/>
                </a:tc>
                <a:extLst>
                  <a:ext uri="{0D108BD9-81ED-4DB2-BD59-A6C34878D82A}">
                    <a16:rowId xmlns:a16="http://schemas.microsoft.com/office/drawing/2014/main" val="4268353475"/>
                  </a:ext>
                </a:extLst>
              </a:tr>
              <a:tr h="503382">
                <a:tc>
                  <a:txBody>
                    <a:bodyPr/>
                    <a:lstStyle/>
                    <a:p>
                      <a:pPr algn="l" rtl="0" fontAlgn="ctr"/>
                      <a:r>
                        <a:rPr lang="en-IE" sz="1600" b="0" i="0" u="none" strike="noStrike" dirty="0">
                          <a:solidFill>
                            <a:srgbClr val="414841"/>
                          </a:solidFill>
                          <a:effectLst/>
                          <a:latin typeface="+mn-lt"/>
                          <a:cs typeface="Arial" panose="020B0604020202020204" pitchFamily="34" charset="0"/>
                        </a:rPr>
                        <a:t>Viral warts</a:t>
                      </a:r>
                    </a:p>
                  </a:txBody>
                  <a:tcPr marL="9525" marR="9525" marT="9525"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IE" sz="1600" b="0" i="0" u="none" strike="noStrike" dirty="0">
                          <a:solidFill>
                            <a:srgbClr val="3C4245"/>
                          </a:solidFill>
                          <a:effectLst/>
                          <a:latin typeface="+mn-lt"/>
                        </a:rPr>
                        <a:t>Increase in temperature due to El Niño, human migration</a:t>
                      </a:r>
                    </a:p>
                  </a:txBody>
                  <a:tcPr marL="6757" marR="6757" marT="6757" marB="0" anchor="ctr"/>
                </a:tc>
                <a:tc>
                  <a:txBody>
                    <a:bodyPr/>
                    <a:lstStyle/>
                    <a:p>
                      <a:pPr algn="ctr" fontAlgn="t"/>
                      <a:r>
                        <a:rPr lang="en-GB" sz="1600" b="0" i="0" u="none" strike="noStrike" dirty="0">
                          <a:solidFill>
                            <a:srgbClr val="000000"/>
                          </a:solidFill>
                          <a:effectLst/>
                          <a:latin typeface="+mn-lt"/>
                        </a:rPr>
                        <a:t>Increase in number of cases</a:t>
                      </a:r>
                    </a:p>
                  </a:txBody>
                  <a:tcPr marL="6757" marR="6757" marT="6757" marB="0" anchor="ctr"/>
                </a:tc>
                <a:tc>
                  <a:txBody>
                    <a:bodyPr/>
                    <a:lstStyle/>
                    <a:p>
                      <a:pPr algn="ctr" fontAlgn="t"/>
                      <a:r>
                        <a:rPr lang="en-GB" sz="1200" b="0" i="0" u="none" strike="noStrike" dirty="0">
                          <a:solidFill>
                            <a:srgbClr val="000000"/>
                          </a:solidFill>
                          <a:effectLst/>
                          <a:latin typeface="+mn-lt"/>
                        </a:rPr>
                        <a:t>E.L. Gutierrez </a:t>
                      </a:r>
                      <a:r>
                        <a:rPr lang="en-GB" sz="1200" b="0" i="1" u="none" strike="noStrike" dirty="0">
                          <a:solidFill>
                            <a:srgbClr val="000000"/>
                          </a:solidFill>
                          <a:effectLst/>
                          <a:latin typeface="+mn-lt"/>
                        </a:rPr>
                        <a:t>et al</a:t>
                      </a:r>
                      <a:r>
                        <a:rPr lang="en-GB" sz="1200" b="0" i="0" u="none" strike="noStrike" dirty="0">
                          <a:solidFill>
                            <a:srgbClr val="000000"/>
                          </a:solidFill>
                          <a:effectLst/>
                          <a:latin typeface="+mn-lt"/>
                        </a:rPr>
                        <a:t>., An. Bras. Dermatol., 2010, (4), </a:t>
                      </a:r>
                      <a:r>
                        <a:rPr lang="en-GB" sz="1200" b="0" i="0" u="sng" strike="noStrike" dirty="0">
                          <a:solidFill>
                            <a:srgbClr val="000000"/>
                          </a:solidFill>
                          <a:effectLst/>
                          <a:latin typeface="+mn-lt"/>
                        </a:rPr>
                        <a:t>85,</a:t>
                      </a:r>
                      <a:r>
                        <a:rPr lang="en-GB" sz="1200" b="0" i="0" u="none" strike="noStrike" dirty="0">
                          <a:solidFill>
                            <a:srgbClr val="000000"/>
                          </a:solidFill>
                          <a:effectLst/>
                          <a:latin typeface="+mn-lt"/>
                        </a:rPr>
                        <a:t> 461-8. </a:t>
                      </a:r>
                      <a:r>
                        <a:rPr lang="en-GB" sz="1200" b="0" i="0" u="none" strike="noStrike" dirty="0">
                          <a:solidFill>
                            <a:srgbClr val="000000"/>
                          </a:solidFill>
                          <a:effectLst/>
                          <a:latin typeface="+mn-lt"/>
                          <a:hlinkClick r:id="rId11"/>
                        </a:rPr>
                        <a:t>https://doi.org/10.1590/S0365-05962010000400007</a:t>
                      </a:r>
                      <a:r>
                        <a:rPr lang="en-GB" sz="1200" b="0" i="0" u="none" strike="noStrike" dirty="0">
                          <a:solidFill>
                            <a:srgbClr val="000000"/>
                          </a:solidFill>
                          <a:effectLst/>
                          <a:latin typeface="+mn-lt"/>
                        </a:rPr>
                        <a:t> </a:t>
                      </a:r>
                    </a:p>
                  </a:txBody>
                  <a:tcPr marL="6757" marR="6757" marT="6757" marB="0" anchor="ctr"/>
                </a:tc>
                <a:extLst>
                  <a:ext uri="{0D108BD9-81ED-4DB2-BD59-A6C34878D82A}">
                    <a16:rowId xmlns:a16="http://schemas.microsoft.com/office/drawing/2014/main" val="2077316439"/>
                  </a:ext>
                </a:extLst>
              </a:tr>
            </a:tbl>
          </a:graphicData>
        </a:graphic>
      </p:graphicFrame>
      <p:sp>
        <p:nvSpPr>
          <p:cNvPr id="9" name="TextBox 8">
            <a:extLst>
              <a:ext uri="{FF2B5EF4-FFF2-40B4-BE49-F238E27FC236}">
                <a16:creationId xmlns:a16="http://schemas.microsoft.com/office/drawing/2014/main" id="{40324206-24C6-08FE-3E87-70C652732B4F}"/>
              </a:ext>
            </a:extLst>
          </p:cNvPr>
          <p:cNvSpPr txBox="1"/>
          <p:nvPr/>
        </p:nvSpPr>
        <p:spPr>
          <a:xfrm>
            <a:off x="2214050" y="138593"/>
            <a:ext cx="7763896" cy="369332"/>
          </a:xfrm>
          <a:prstGeom prst="rect">
            <a:avLst/>
          </a:prstGeom>
          <a:noFill/>
        </p:spPr>
        <p:txBody>
          <a:bodyPr wrap="square">
            <a:spAutoFit/>
          </a:bodyPr>
          <a:lstStyle/>
          <a:p>
            <a:pPr lvl="1">
              <a:buClr>
                <a:srgbClr val="FF0000"/>
              </a:buClr>
            </a:pPr>
            <a:r>
              <a:rPr lang="en-GB" dirty="0">
                <a:solidFill>
                  <a:srgbClr val="FF0000"/>
                </a:solidFill>
              </a:rPr>
              <a:t>Transmission by contact with pathogens on/in solids or fluids only</a:t>
            </a:r>
          </a:p>
        </p:txBody>
      </p:sp>
    </p:spTree>
    <p:extLst>
      <p:ext uri="{BB962C8B-B14F-4D97-AF65-F5344CB8AC3E}">
        <p14:creationId xmlns:p14="http://schemas.microsoft.com/office/powerpoint/2010/main" val="230288907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1E7FF864-2C6A-8B49-7F31-7DFC34F3B7FD}"/>
              </a:ext>
            </a:extLst>
          </p:cNvPr>
          <p:cNvGraphicFramePr>
            <a:graphicFrameLocks noGrp="1"/>
          </p:cNvGraphicFramePr>
          <p:nvPr>
            <p:extLst>
              <p:ext uri="{D42A27DB-BD31-4B8C-83A1-F6EECF244321}">
                <p14:modId xmlns:p14="http://schemas.microsoft.com/office/powerpoint/2010/main" val="355952521"/>
              </p:ext>
            </p:extLst>
          </p:nvPr>
        </p:nvGraphicFramePr>
        <p:xfrm>
          <a:off x="381000" y="999000"/>
          <a:ext cx="11475000" cy="4127630"/>
        </p:xfrm>
        <a:graphic>
          <a:graphicData uri="http://schemas.openxmlformats.org/drawingml/2006/table">
            <a:tbl>
              <a:tblPr>
                <a:tableStyleId>{5C22544A-7EE6-4342-B048-85BDC9FD1C3A}</a:tableStyleId>
              </a:tblPr>
              <a:tblGrid>
                <a:gridCol w="1395000">
                  <a:extLst>
                    <a:ext uri="{9D8B030D-6E8A-4147-A177-3AD203B41FA5}">
                      <a16:colId xmlns:a16="http://schemas.microsoft.com/office/drawing/2014/main" val="2497409396"/>
                    </a:ext>
                  </a:extLst>
                </a:gridCol>
                <a:gridCol w="3015000">
                  <a:extLst>
                    <a:ext uri="{9D8B030D-6E8A-4147-A177-3AD203B41FA5}">
                      <a16:colId xmlns:a16="http://schemas.microsoft.com/office/drawing/2014/main" val="3440800795"/>
                    </a:ext>
                  </a:extLst>
                </a:gridCol>
                <a:gridCol w="3150000">
                  <a:extLst>
                    <a:ext uri="{9D8B030D-6E8A-4147-A177-3AD203B41FA5}">
                      <a16:colId xmlns:a16="http://schemas.microsoft.com/office/drawing/2014/main" val="509933588"/>
                    </a:ext>
                  </a:extLst>
                </a:gridCol>
                <a:gridCol w="3915000">
                  <a:extLst>
                    <a:ext uri="{9D8B030D-6E8A-4147-A177-3AD203B41FA5}">
                      <a16:colId xmlns:a16="http://schemas.microsoft.com/office/drawing/2014/main" val="3617947361"/>
                    </a:ext>
                  </a:extLst>
                </a:gridCol>
              </a:tblGrid>
              <a:tr h="252000">
                <a:tc>
                  <a:txBody>
                    <a:bodyPr/>
                    <a:lstStyle/>
                    <a:p>
                      <a:pPr algn="ctr" fontAlgn="t"/>
                      <a:r>
                        <a:rPr lang="en-IE" sz="1600" b="1" u="none" strike="noStrike" dirty="0">
                          <a:solidFill>
                            <a:srgbClr val="0070C0"/>
                          </a:solidFill>
                          <a:effectLst/>
                          <a:latin typeface="+mn-lt"/>
                        </a:rPr>
                        <a:t>Disease</a:t>
                      </a:r>
                      <a:endParaRPr lang="en-IE" sz="1600" b="1" i="0" u="none" strike="noStrike" dirty="0">
                        <a:solidFill>
                          <a:srgbClr val="0070C0"/>
                        </a:solidFill>
                        <a:effectLst/>
                        <a:latin typeface="+mn-lt"/>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600" b="1" i="0" u="none" strike="noStrike" dirty="0">
                          <a:solidFill>
                            <a:srgbClr val="0070C0"/>
                          </a:solidFill>
                          <a:effectLst/>
                          <a:latin typeface="+mn-lt"/>
                        </a:rPr>
                        <a:t>C</a:t>
                      </a:r>
                      <a:r>
                        <a:rPr lang="en-IE" sz="1600" b="1" i="0" u="none" strike="noStrike" dirty="0" err="1">
                          <a:solidFill>
                            <a:srgbClr val="0070C0"/>
                          </a:solidFill>
                          <a:effectLst/>
                          <a:latin typeface="+mn-lt"/>
                        </a:rPr>
                        <a:t>limate</a:t>
                      </a:r>
                      <a:r>
                        <a:rPr lang="en-IE" sz="1600" b="1" i="0" u="none" strike="noStrike" dirty="0">
                          <a:solidFill>
                            <a:srgbClr val="0070C0"/>
                          </a:solidFill>
                          <a:effectLst/>
                          <a:latin typeface="+mn-lt"/>
                        </a:rPr>
                        <a:t> change factor(s) affecting the disease</a:t>
                      </a: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600" b="1" i="0" u="none" strike="noStrike" dirty="0">
                          <a:solidFill>
                            <a:srgbClr val="0070C0"/>
                          </a:solidFill>
                          <a:effectLst/>
                          <a:latin typeface="+mn-lt"/>
                        </a:rPr>
                        <a:t>Outcome/predicted effect on the disease</a:t>
                      </a:r>
                      <a:endParaRPr lang="en-IE" sz="1600" b="1" i="0" u="none" strike="noStrike" dirty="0">
                        <a:solidFill>
                          <a:srgbClr val="0070C0"/>
                        </a:solidFill>
                        <a:effectLst/>
                        <a:latin typeface="+mn-lt"/>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600" b="1" i="0" u="none" strike="noStrike" dirty="0">
                          <a:solidFill>
                            <a:srgbClr val="0070C0"/>
                          </a:solidFill>
                          <a:effectLst/>
                          <a:latin typeface="+mn-lt"/>
                        </a:rPr>
                        <a:t>Reference</a:t>
                      </a:r>
                      <a:endParaRPr lang="en-IE" sz="1600" b="1" i="0" u="none" strike="noStrike" dirty="0">
                        <a:solidFill>
                          <a:srgbClr val="0070C0"/>
                        </a:solidFill>
                        <a:effectLst/>
                        <a:latin typeface="+mn-lt"/>
                      </a:endParaRPr>
                    </a:p>
                  </a:txBody>
                  <a:tcPr marL="6757" marR="6757" marT="6757" marB="0" anchor="ctr"/>
                </a:tc>
                <a:extLst>
                  <a:ext uri="{0D108BD9-81ED-4DB2-BD59-A6C34878D82A}">
                    <a16:rowId xmlns:a16="http://schemas.microsoft.com/office/drawing/2014/main" val="3333697160"/>
                  </a:ext>
                </a:extLst>
              </a:tr>
              <a:tr h="0">
                <a:tc>
                  <a:txBody>
                    <a:bodyPr/>
                    <a:lstStyle/>
                    <a:p>
                      <a:pPr algn="l" rtl="0" fontAlgn="ctr"/>
                      <a:r>
                        <a:rPr lang="en-GB" sz="1600" b="0" i="0" u="none" strike="noStrike" dirty="0">
                          <a:solidFill>
                            <a:srgbClr val="414841"/>
                          </a:solidFill>
                          <a:effectLst/>
                          <a:latin typeface="+mn-lt"/>
                          <a:cs typeface="Arial" panose="020B0604020202020204" pitchFamily="34" charset="0"/>
                        </a:rPr>
                        <a:t>Chickenpox</a:t>
                      </a:r>
                      <a:endParaRPr lang="en-IE" sz="1600" b="0" i="0" u="none" strike="noStrike" dirty="0">
                        <a:solidFill>
                          <a:srgbClr val="414841"/>
                        </a:solidFill>
                        <a:effectLst/>
                        <a:latin typeface="+mn-lt"/>
                        <a:cs typeface="Arial" panose="020B0604020202020204" pitchFamily="34" charset="0"/>
                      </a:endParaRPr>
                    </a:p>
                  </a:txBody>
                  <a:tcPr marL="9525" marR="9525" marT="9525" marB="0" anchor="ctr"/>
                </a:tc>
                <a:tc>
                  <a:txBody>
                    <a:bodyPr/>
                    <a:lstStyle/>
                    <a:p>
                      <a:pPr algn="ctr" fontAlgn="t"/>
                      <a:r>
                        <a:rPr lang="en-GB" sz="1600" b="0" i="0" u="none" strike="noStrike" dirty="0">
                          <a:solidFill>
                            <a:srgbClr val="000000"/>
                          </a:solidFill>
                          <a:effectLst/>
                          <a:latin typeface="+mn-lt"/>
                        </a:rPr>
                        <a:t>Temperature, sun exposure, and rainfall</a:t>
                      </a:r>
                      <a:endParaRPr lang="en-IE" sz="1600" b="0" i="0" u="none" strike="noStrike" dirty="0">
                        <a:solidFill>
                          <a:srgbClr val="000000"/>
                        </a:solidFill>
                        <a:effectLst/>
                        <a:latin typeface="+mn-lt"/>
                      </a:endParaRPr>
                    </a:p>
                  </a:txBody>
                  <a:tcPr marL="6757" marR="6757" marT="6757" marB="0" anchor="ctr"/>
                </a:tc>
                <a:tc>
                  <a:txBody>
                    <a:bodyPr/>
                    <a:lstStyle/>
                    <a:p>
                      <a:pPr algn="ctr" fontAlgn="t"/>
                      <a:r>
                        <a:rPr lang="en-GB" sz="1600" b="0" i="0" u="none" strike="noStrike" dirty="0">
                          <a:solidFill>
                            <a:srgbClr val="000000"/>
                          </a:solidFill>
                          <a:effectLst/>
                          <a:latin typeface="+mn-lt"/>
                        </a:rPr>
                        <a:t>Increasing incidence with decreasing temperature, increasing sun exposure and increasing rainfall</a:t>
                      </a:r>
                    </a:p>
                  </a:txBody>
                  <a:tcPr marL="6757" marR="6757" marT="6757" marB="0" anchor="ctr"/>
                </a:tc>
                <a:tc>
                  <a:txBody>
                    <a:bodyPr/>
                    <a:lstStyle/>
                    <a:p>
                      <a:pPr algn="ctr" fontAlgn="t"/>
                      <a:r>
                        <a:rPr lang="en-GB" sz="1200" b="0" i="0" u="none" strike="noStrike" dirty="0">
                          <a:solidFill>
                            <a:srgbClr val="000000"/>
                          </a:solidFill>
                          <a:effectLst/>
                          <a:latin typeface="+mn-lt"/>
                        </a:rPr>
                        <a:t>Y. Yang </a:t>
                      </a:r>
                      <a:r>
                        <a:rPr lang="en-GB" sz="1200" b="0" i="1" u="none" strike="noStrike" dirty="0">
                          <a:solidFill>
                            <a:srgbClr val="000000"/>
                          </a:solidFill>
                          <a:effectLst/>
                          <a:latin typeface="+mn-lt"/>
                        </a:rPr>
                        <a:t>et al</a:t>
                      </a:r>
                      <a:r>
                        <a:rPr lang="en-GB" sz="1200" b="0" i="0" u="none" strike="noStrike" dirty="0">
                          <a:solidFill>
                            <a:srgbClr val="000000"/>
                          </a:solidFill>
                          <a:effectLst/>
                          <a:latin typeface="+mn-lt"/>
                        </a:rPr>
                        <a:t>., BMC Infectious Diseases, 2016, </a:t>
                      </a:r>
                      <a:r>
                        <a:rPr lang="en-GB" sz="1200" b="0" i="0" u="sng" strike="noStrike" dirty="0">
                          <a:solidFill>
                            <a:srgbClr val="000000"/>
                          </a:solidFill>
                          <a:effectLst/>
                          <a:latin typeface="+mn-lt"/>
                        </a:rPr>
                        <a:t>16,</a:t>
                      </a:r>
                      <a:r>
                        <a:rPr lang="en-GB" sz="1200" b="0" i="0" u="none" strike="noStrike" dirty="0">
                          <a:solidFill>
                            <a:srgbClr val="000000"/>
                          </a:solidFill>
                          <a:effectLst/>
                          <a:latin typeface="+mn-lt"/>
                        </a:rPr>
                        <a:t> 179. </a:t>
                      </a:r>
                    </a:p>
                    <a:p>
                      <a:pPr algn="ctr" fontAlgn="t"/>
                      <a:r>
                        <a:rPr lang="en-GB" sz="1200" b="0" i="0" u="none" strike="noStrike" dirty="0">
                          <a:solidFill>
                            <a:srgbClr val="000000"/>
                          </a:solidFill>
                          <a:effectLst/>
                          <a:latin typeface="+mn-lt"/>
                          <a:hlinkClick r:id="rId2"/>
                        </a:rPr>
                        <a:t>https://doi.org/10.1186/s12879-016-1507-1</a:t>
                      </a:r>
                      <a:r>
                        <a:rPr lang="en-GB" sz="1200" b="0" i="0" u="none" strike="noStrike" dirty="0">
                          <a:solidFill>
                            <a:srgbClr val="000000"/>
                          </a:solidFill>
                          <a:effectLst/>
                          <a:latin typeface="+mn-lt"/>
                        </a:rPr>
                        <a:t>  </a:t>
                      </a:r>
                    </a:p>
                  </a:txBody>
                  <a:tcPr marL="6757" marR="6757" marT="6757" marB="0" anchor="ctr"/>
                </a:tc>
                <a:extLst>
                  <a:ext uri="{0D108BD9-81ED-4DB2-BD59-A6C34878D82A}">
                    <a16:rowId xmlns:a16="http://schemas.microsoft.com/office/drawing/2014/main" val="1769801198"/>
                  </a:ext>
                </a:extLst>
              </a:tr>
              <a:tr h="0">
                <a:tc>
                  <a:txBody>
                    <a:bodyPr/>
                    <a:lstStyle/>
                    <a:p>
                      <a:pPr algn="l" rtl="0" fontAlgn="ctr"/>
                      <a:r>
                        <a:rPr lang="en-GB" sz="1600" b="0" i="0" u="none" strike="noStrike" dirty="0">
                          <a:solidFill>
                            <a:srgbClr val="414841"/>
                          </a:solidFill>
                          <a:effectLst/>
                          <a:latin typeface="+mn-lt"/>
                          <a:cs typeface="Arial" panose="020B0604020202020204" pitchFamily="34" charset="0"/>
                        </a:rPr>
                        <a:t>Diphtheria</a:t>
                      </a:r>
                      <a:endParaRPr lang="en-IE" sz="1600" b="0" i="0" u="none" strike="noStrike" dirty="0">
                        <a:solidFill>
                          <a:srgbClr val="414841"/>
                        </a:solidFill>
                        <a:effectLst/>
                        <a:latin typeface="+mn-lt"/>
                        <a:cs typeface="Arial" panose="020B0604020202020204" pitchFamily="34" charset="0"/>
                      </a:endParaRPr>
                    </a:p>
                  </a:txBody>
                  <a:tcPr marL="9525" marR="9525" marT="9525" marB="0" anchor="ctr"/>
                </a:tc>
                <a:tc>
                  <a:txBody>
                    <a:bodyPr/>
                    <a:lstStyle/>
                    <a:p>
                      <a:pPr algn="ctr" fontAlgn="t"/>
                      <a:r>
                        <a:rPr lang="en-GB" sz="1600" b="0" i="0" u="none" strike="noStrike" dirty="0">
                          <a:solidFill>
                            <a:srgbClr val="000000"/>
                          </a:solidFill>
                          <a:effectLst/>
                          <a:latin typeface="+mn-lt"/>
                        </a:rPr>
                        <a:t>Human migration</a:t>
                      </a:r>
                      <a:endParaRPr lang="en-IE" sz="1600" b="0" i="0" u="none" strike="noStrike" dirty="0">
                        <a:solidFill>
                          <a:srgbClr val="000000"/>
                        </a:solidFill>
                        <a:effectLst/>
                        <a:latin typeface="+mn-lt"/>
                      </a:endParaRPr>
                    </a:p>
                  </a:txBody>
                  <a:tcPr marL="6757" marR="6757" marT="6757" marB="0" anchor="ctr"/>
                </a:tc>
                <a:tc>
                  <a:txBody>
                    <a:bodyPr/>
                    <a:lstStyle/>
                    <a:p>
                      <a:pPr algn="ctr" fontAlgn="t"/>
                      <a:r>
                        <a:rPr lang="en-GB" sz="1600" b="0" i="0" u="none" strike="noStrike" dirty="0">
                          <a:solidFill>
                            <a:srgbClr val="000000"/>
                          </a:solidFill>
                          <a:effectLst/>
                          <a:latin typeface="+mn-lt"/>
                        </a:rPr>
                        <a:t>Increasing incidence due to population displacement resulting from natural disasters</a:t>
                      </a:r>
                    </a:p>
                  </a:txBody>
                  <a:tcPr marL="6757" marR="6757" marT="6757" marB="0" anchor="ctr"/>
                </a:tc>
                <a:tc>
                  <a:txBody>
                    <a:bodyPr/>
                    <a:lstStyle/>
                    <a:p>
                      <a:pPr algn="ctr" fontAlgn="t"/>
                      <a:r>
                        <a:rPr lang="en-GB" sz="1200" b="0" i="0" u="none" strike="noStrike" dirty="0">
                          <a:solidFill>
                            <a:srgbClr val="000000"/>
                          </a:solidFill>
                          <a:effectLst/>
                          <a:latin typeface="+mn-lt"/>
                        </a:rPr>
                        <a:t>European Centre for Disease Prevention and Control, 6 Oct. 2022, Stockholm. </a:t>
                      </a:r>
                      <a:r>
                        <a:rPr lang="en-GB" sz="1200" b="0" i="0" u="none" strike="noStrike" dirty="0">
                          <a:solidFill>
                            <a:srgbClr val="000000"/>
                          </a:solidFill>
                          <a:effectLst/>
                          <a:latin typeface="+mn-lt"/>
                          <a:hlinkClick r:id="rId3"/>
                        </a:rPr>
                        <a:t>https://www.ecdc.europa.eu/en/publications-data/increase-reported-diphtheria-cases-among-migrants-europe-due-corynebacterium</a:t>
                      </a:r>
                      <a:r>
                        <a:rPr lang="en-GB" sz="1200" b="0" i="0" u="none" strike="noStrike" dirty="0">
                          <a:solidFill>
                            <a:srgbClr val="000000"/>
                          </a:solidFill>
                          <a:effectLst/>
                          <a:latin typeface="+mn-lt"/>
                        </a:rPr>
                        <a:t>  Accessed 11</a:t>
                      </a:r>
                      <a:r>
                        <a:rPr lang="en-GB" sz="1200" b="0" i="0" u="none" strike="noStrike" baseline="30000" dirty="0">
                          <a:solidFill>
                            <a:srgbClr val="000000"/>
                          </a:solidFill>
                          <a:effectLst/>
                          <a:latin typeface="+mn-lt"/>
                        </a:rPr>
                        <a:t>th</a:t>
                      </a:r>
                      <a:r>
                        <a:rPr lang="en-GB" sz="1200" b="0" i="0" u="none" strike="noStrike" dirty="0">
                          <a:solidFill>
                            <a:srgbClr val="000000"/>
                          </a:solidFill>
                          <a:effectLst/>
                          <a:latin typeface="+mn-lt"/>
                        </a:rPr>
                        <a:t> June 2023.</a:t>
                      </a:r>
                    </a:p>
                  </a:txBody>
                  <a:tcPr marL="6757" marR="6757" marT="6757" marB="0" anchor="ctr"/>
                </a:tc>
                <a:extLst>
                  <a:ext uri="{0D108BD9-81ED-4DB2-BD59-A6C34878D82A}">
                    <a16:rowId xmlns:a16="http://schemas.microsoft.com/office/drawing/2014/main" val="1644683193"/>
                  </a:ext>
                </a:extLst>
              </a:tr>
              <a:tr h="0">
                <a:tc>
                  <a:txBody>
                    <a:bodyPr/>
                    <a:lstStyle/>
                    <a:p>
                      <a:pPr algn="l" rtl="0" fontAlgn="ctr"/>
                      <a:r>
                        <a:rPr lang="en-IE" sz="1600" b="0" i="0" u="none" strike="noStrike" dirty="0">
                          <a:solidFill>
                            <a:srgbClr val="0F2940"/>
                          </a:solidFill>
                          <a:effectLst/>
                          <a:latin typeface="+mn-lt"/>
                          <a:cs typeface="Arial" panose="020B0604020202020204" pitchFamily="34" charset="0"/>
                        </a:rPr>
                        <a:t>Hand-foot-and-mouth disease</a:t>
                      </a:r>
                    </a:p>
                  </a:txBody>
                  <a:tcPr marL="9525" marR="9525" marT="9525" marB="0" anchor="ctr"/>
                </a:tc>
                <a:tc>
                  <a:txBody>
                    <a:bodyPr/>
                    <a:lstStyle/>
                    <a:p>
                      <a:pPr algn="ctr" fontAlgn="t"/>
                      <a:r>
                        <a:rPr lang="en-GB" sz="1600" b="0" i="0" u="none" strike="noStrike" dirty="0">
                          <a:solidFill>
                            <a:srgbClr val="3C4245"/>
                          </a:solidFill>
                          <a:effectLst/>
                          <a:latin typeface="+mn-lt"/>
                        </a:rPr>
                        <a:t>Temperature increase</a:t>
                      </a:r>
                      <a:endParaRPr lang="en-IE" sz="1600" b="0" i="0" u="none" strike="noStrike" dirty="0">
                        <a:solidFill>
                          <a:srgbClr val="3C4245"/>
                        </a:solidFill>
                        <a:effectLst/>
                        <a:latin typeface="+mn-lt"/>
                      </a:endParaRPr>
                    </a:p>
                  </a:txBody>
                  <a:tcPr marL="6757" marR="6757" marT="6757" marB="0" anchor="ctr"/>
                </a:tc>
                <a:tc>
                  <a:txBody>
                    <a:bodyPr/>
                    <a:lstStyle/>
                    <a:p>
                      <a:pPr algn="ctr" fontAlgn="t"/>
                      <a:r>
                        <a:rPr lang="en-GB" sz="1600" b="0" i="0" u="none" strike="noStrike" dirty="0">
                          <a:solidFill>
                            <a:srgbClr val="000000"/>
                          </a:solidFill>
                          <a:effectLst/>
                          <a:latin typeface="+mn-lt"/>
                        </a:rPr>
                        <a:t>Increasing incidence and prolonged outbreak length</a:t>
                      </a:r>
                      <a:endParaRPr lang="en-IE" sz="1600" b="0" i="0" u="none" strike="noStrike" dirty="0">
                        <a:solidFill>
                          <a:srgbClr val="000000"/>
                        </a:solidFill>
                        <a:effectLst/>
                        <a:latin typeface="+mn-lt"/>
                      </a:endParaRPr>
                    </a:p>
                  </a:txBody>
                  <a:tcPr marL="6757" marR="6757" marT="6757" marB="0" anchor="ctr"/>
                </a:tc>
                <a:tc>
                  <a:txBody>
                    <a:bodyPr/>
                    <a:lstStyle/>
                    <a:p>
                      <a:pPr algn="ctr" fontAlgn="t"/>
                      <a:r>
                        <a:rPr lang="en-GB" sz="1200" b="0" i="0" u="none" strike="noStrike" dirty="0">
                          <a:solidFill>
                            <a:srgbClr val="000000"/>
                          </a:solidFill>
                          <a:effectLst/>
                          <a:latin typeface="+mn-lt"/>
                        </a:rPr>
                        <a:t>S.J. Coates </a:t>
                      </a:r>
                      <a:r>
                        <a:rPr lang="en-GB" sz="1200" b="0" i="1" u="none" strike="noStrike" dirty="0">
                          <a:solidFill>
                            <a:srgbClr val="000000"/>
                          </a:solidFill>
                          <a:effectLst/>
                          <a:latin typeface="+mn-lt"/>
                        </a:rPr>
                        <a:t>et al</a:t>
                      </a:r>
                      <a:r>
                        <a:rPr lang="en-GB" sz="1200" b="0" i="0" u="none" strike="noStrike" dirty="0">
                          <a:solidFill>
                            <a:srgbClr val="000000"/>
                          </a:solidFill>
                          <a:effectLst/>
                          <a:latin typeface="+mn-lt"/>
                        </a:rPr>
                        <a:t>., Int. J. Dermatology, 2019, </a:t>
                      </a:r>
                      <a:r>
                        <a:rPr lang="en-GB" sz="1200" b="0" i="0" u="sng" strike="noStrike" dirty="0">
                          <a:solidFill>
                            <a:srgbClr val="000000"/>
                          </a:solidFill>
                          <a:effectLst/>
                          <a:latin typeface="+mn-lt"/>
                        </a:rPr>
                        <a:t>58</a:t>
                      </a:r>
                      <a:r>
                        <a:rPr lang="en-GB" sz="1200" b="0" i="0" u="none" strike="noStrike" dirty="0">
                          <a:solidFill>
                            <a:srgbClr val="000000"/>
                          </a:solidFill>
                          <a:effectLst/>
                          <a:latin typeface="+mn-lt"/>
                        </a:rPr>
                        <a:t>, 388–399.</a:t>
                      </a:r>
                    </a:p>
                    <a:p>
                      <a:pPr algn="ctr" fontAlgn="t"/>
                      <a:r>
                        <a:rPr lang="en-IE" sz="1200" b="0" i="0" u="none" strike="noStrike" dirty="0">
                          <a:solidFill>
                            <a:srgbClr val="000000"/>
                          </a:solidFill>
                          <a:effectLst/>
                          <a:latin typeface="+mn-lt"/>
                          <a:hlinkClick r:id="rId4"/>
                        </a:rPr>
                        <a:t>https://doi.org/10.1111/ijd.14188</a:t>
                      </a:r>
                      <a:r>
                        <a:rPr lang="en-IE" sz="1200" b="0" i="0" u="none" strike="noStrike" dirty="0">
                          <a:solidFill>
                            <a:srgbClr val="000000"/>
                          </a:solidFill>
                          <a:effectLst/>
                          <a:latin typeface="+mn-lt"/>
                        </a:rPr>
                        <a:t> </a:t>
                      </a:r>
                    </a:p>
                  </a:txBody>
                  <a:tcPr marL="6757" marR="6757" marT="6757" marB="0" anchor="ctr"/>
                </a:tc>
                <a:extLst>
                  <a:ext uri="{0D108BD9-81ED-4DB2-BD59-A6C34878D82A}">
                    <a16:rowId xmlns:a16="http://schemas.microsoft.com/office/drawing/2014/main" val="3525117701"/>
                  </a:ext>
                </a:extLst>
              </a:tr>
              <a:tr h="0">
                <a:tc>
                  <a:txBody>
                    <a:bodyPr/>
                    <a:lstStyle/>
                    <a:p>
                      <a:pPr algn="l" rtl="0" fontAlgn="ctr"/>
                      <a:r>
                        <a:rPr lang="en-GB" sz="1600" b="0" i="0" u="none" strike="noStrike" dirty="0">
                          <a:solidFill>
                            <a:srgbClr val="414841"/>
                          </a:solidFill>
                          <a:effectLst/>
                          <a:latin typeface="+mn-lt"/>
                          <a:cs typeface="Arial" panose="020B0604020202020204" pitchFamily="34" charset="0"/>
                        </a:rPr>
                        <a:t>Measles</a:t>
                      </a:r>
                      <a:endParaRPr lang="en-IE" sz="1600" b="0" i="0" u="none" strike="noStrike" dirty="0">
                        <a:solidFill>
                          <a:srgbClr val="414841"/>
                        </a:solidFill>
                        <a:effectLst/>
                        <a:latin typeface="+mn-lt"/>
                        <a:cs typeface="Arial" panose="020B0604020202020204" pitchFamily="34" charset="0"/>
                      </a:endParaRPr>
                    </a:p>
                  </a:txBody>
                  <a:tcPr marL="9525" marR="9525" marT="9525" marB="0" anchor="ctr"/>
                </a:tc>
                <a:tc>
                  <a:txBody>
                    <a:bodyPr/>
                    <a:lstStyle/>
                    <a:p>
                      <a:pPr algn="ctr" fontAlgn="t"/>
                      <a:r>
                        <a:rPr lang="en-GB" sz="1600" b="0" i="0" u="none" strike="noStrike" dirty="0">
                          <a:solidFill>
                            <a:srgbClr val="000000"/>
                          </a:solidFill>
                          <a:effectLst/>
                          <a:latin typeface="+mn-lt"/>
                        </a:rPr>
                        <a:t>Temperature, humidity and human migration/travel</a:t>
                      </a:r>
                      <a:endParaRPr lang="en-IE" sz="1600" b="0" i="0" u="none" strike="noStrike" dirty="0">
                        <a:solidFill>
                          <a:srgbClr val="000000"/>
                        </a:solidFill>
                        <a:effectLst/>
                        <a:latin typeface="+mn-lt"/>
                      </a:endParaRPr>
                    </a:p>
                  </a:txBody>
                  <a:tcPr marL="6757" marR="6757" marT="6757" marB="0" anchor="ctr"/>
                </a:tc>
                <a:tc>
                  <a:txBody>
                    <a:bodyPr/>
                    <a:lstStyle/>
                    <a:p>
                      <a:pPr algn="ctr" fontAlgn="t"/>
                      <a:r>
                        <a:rPr lang="en-GB" sz="1600" b="0" i="0" u="none" strike="noStrike" dirty="0">
                          <a:solidFill>
                            <a:srgbClr val="000000"/>
                          </a:solidFill>
                          <a:effectLst/>
                          <a:latin typeface="+mn-lt"/>
                        </a:rPr>
                        <a:t>Increasing incidence within the optimum temperature range 18</a:t>
                      </a:r>
                      <a:r>
                        <a:rPr lang="en-GB" sz="16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°C</a:t>
                      </a:r>
                      <a:r>
                        <a:rPr lang="en-GB" sz="1600" b="0" i="0" u="none" strike="noStrike" dirty="0">
                          <a:solidFill>
                            <a:srgbClr val="000000"/>
                          </a:solidFill>
                          <a:effectLst/>
                          <a:latin typeface="+mn-lt"/>
                        </a:rPr>
                        <a:t> to 20</a:t>
                      </a:r>
                      <a:r>
                        <a:rPr lang="en-GB" sz="16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t>
                      </a:r>
                      <a:r>
                        <a:rPr lang="en-GB" sz="1600" b="0" i="0" u="none" strike="noStrike" dirty="0">
                          <a:solidFill>
                            <a:srgbClr val="000000"/>
                          </a:solidFill>
                          <a:effectLst/>
                          <a:latin typeface="+mn-lt"/>
                        </a:rPr>
                        <a:t>C. Increasing incidence with decreasing humidity </a:t>
                      </a:r>
                    </a:p>
                  </a:txBody>
                  <a:tcPr marL="6757" marR="6757" marT="6757" marB="0" anchor="ctr"/>
                </a:tc>
                <a:tc>
                  <a:txBody>
                    <a:bodyPr/>
                    <a:lstStyle/>
                    <a:p>
                      <a:pPr algn="ctr" fontAlgn="t"/>
                      <a:r>
                        <a:rPr lang="en-GB" sz="1200" b="0" i="0" u="none" strike="noStrike" dirty="0">
                          <a:solidFill>
                            <a:srgbClr val="000000"/>
                          </a:solidFill>
                          <a:effectLst/>
                          <a:latin typeface="+mn-lt"/>
                        </a:rPr>
                        <a:t>Q. Yang </a:t>
                      </a:r>
                      <a:r>
                        <a:rPr lang="en-GB" sz="1200" b="0" i="1" u="none" strike="noStrike" dirty="0">
                          <a:solidFill>
                            <a:srgbClr val="000000"/>
                          </a:solidFill>
                          <a:effectLst/>
                          <a:latin typeface="+mn-lt"/>
                        </a:rPr>
                        <a:t>et al</a:t>
                      </a:r>
                      <a:r>
                        <a:rPr lang="en-GB" sz="1200" b="0" i="0" u="none" strike="noStrike" dirty="0">
                          <a:solidFill>
                            <a:srgbClr val="000000"/>
                          </a:solidFill>
                          <a:effectLst/>
                          <a:latin typeface="+mn-lt"/>
                        </a:rPr>
                        <a:t>., Human Vaccines &amp; </a:t>
                      </a:r>
                      <a:r>
                        <a:rPr lang="en-GB" sz="1200" b="0" i="0" u="none" strike="noStrike" dirty="0" err="1">
                          <a:solidFill>
                            <a:srgbClr val="000000"/>
                          </a:solidFill>
                          <a:effectLst/>
                          <a:latin typeface="+mn-lt"/>
                        </a:rPr>
                        <a:t>Immunotherapeutics</a:t>
                      </a:r>
                      <a:r>
                        <a:rPr lang="en-GB" sz="1200" b="0" i="0" u="none" strike="noStrike" dirty="0">
                          <a:solidFill>
                            <a:srgbClr val="000000"/>
                          </a:solidFill>
                          <a:effectLst/>
                          <a:latin typeface="+mn-lt"/>
                        </a:rPr>
                        <a:t>, April 2014, </a:t>
                      </a:r>
                      <a:r>
                        <a:rPr lang="en-GB" sz="1200" b="0" i="0" u="sng" strike="noStrike" dirty="0">
                          <a:solidFill>
                            <a:srgbClr val="000000"/>
                          </a:solidFill>
                          <a:effectLst/>
                          <a:latin typeface="+mn-lt"/>
                        </a:rPr>
                        <a:t>10</a:t>
                      </a:r>
                      <a:r>
                        <a:rPr lang="en-GB" sz="1200" b="0" i="0" u="none" strike="noStrike" dirty="0">
                          <a:solidFill>
                            <a:srgbClr val="000000"/>
                          </a:solidFill>
                          <a:effectLst/>
                          <a:latin typeface="+mn-lt"/>
                        </a:rPr>
                        <a:t>, (4), 1104–1110. </a:t>
                      </a:r>
                      <a:r>
                        <a:rPr lang="en-GB" sz="1200" b="0" i="0" u="none" strike="noStrike" dirty="0">
                          <a:solidFill>
                            <a:srgbClr val="000000"/>
                          </a:solidFill>
                          <a:effectLst/>
                          <a:latin typeface="+mn-lt"/>
                          <a:hlinkClick r:id="rId5"/>
                        </a:rPr>
                        <a:t>http://dx.doi.org/10.4161/hv.27826</a:t>
                      </a:r>
                      <a:r>
                        <a:rPr lang="en-GB" sz="1200" b="0" i="0" u="none" strike="noStrike" dirty="0">
                          <a:solidFill>
                            <a:srgbClr val="000000"/>
                          </a:solidFill>
                          <a:effectLst/>
                          <a:latin typeface="+mn-lt"/>
                        </a:rPr>
                        <a:t> </a:t>
                      </a:r>
                    </a:p>
                  </a:txBody>
                  <a:tcPr marL="6757" marR="6757" marT="6757" marB="0" anchor="ctr"/>
                </a:tc>
                <a:extLst>
                  <a:ext uri="{0D108BD9-81ED-4DB2-BD59-A6C34878D82A}">
                    <a16:rowId xmlns:a16="http://schemas.microsoft.com/office/drawing/2014/main" val="910787869"/>
                  </a:ext>
                </a:extLst>
              </a:tr>
              <a:tr h="0">
                <a:tc>
                  <a:txBody>
                    <a:bodyPr/>
                    <a:lstStyle/>
                    <a:p>
                      <a:pPr algn="l" rtl="0" fontAlgn="ctr"/>
                      <a:r>
                        <a:rPr lang="en-GB" sz="1600" b="0" i="0" u="none" strike="noStrike" dirty="0">
                          <a:solidFill>
                            <a:srgbClr val="0F2940"/>
                          </a:solidFill>
                          <a:effectLst/>
                          <a:latin typeface="+mn-lt"/>
                          <a:cs typeface="Arial" panose="020B0604020202020204" pitchFamily="34" charset="0"/>
                        </a:rPr>
                        <a:t>Rubella</a:t>
                      </a:r>
                      <a:endParaRPr lang="en-IE" sz="1600" b="0" i="0" u="none" strike="noStrike" dirty="0">
                        <a:solidFill>
                          <a:srgbClr val="0F2940"/>
                        </a:solidFill>
                        <a:effectLst/>
                        <a:latin typeface="+mn-lt"/>
                        <a:cs typeface="Arial" panose="020B0604020202020204" pitchFamily="34" charset="0"/>
                      </a:endParaRPr>
                    </a:p>
                  </a:txBody>
                  <a:tcPr marL="9525" marR="9525" marT="9525" marB="0" anchor="ctr"/>
                </a:tc>
                <a:tc>
                  <a:txBody>
                    <a:bodyPr/>
                    <a:lstStyle/>
                    <a:p>
                      <a:pPr algn="ctr" fontAlgn="t"/>
                      <a:r>
                        <a:rPr lang="en-GB" sz="1600" b="0" i="0" u="none" strike="noStrike" dirty="0">
                          <a:solidFill>
                            <a:srgbClr val="000000"/>
                          </a:solidFill>
                          <a:effectLst/>
                          <a:latin typeface="+mn-lt"/>
                        </a:rPr>
                        <a:t>Temperature and humidity/precipitation </a:t>
                      </a:r>
                      <a:endParaRPr lang="en-IE" sz="1600" b="0" i="0" u="none" strike="noStrike" dirty="0">
                        <a:solidFill>
                          <a:srgbClr val="000000"/>
                        </a:solidFill>
                        <a:effectLst/>
                        <a:latin typeface="+mn-lt"/>
                      </a:endParaRPr>
                    </a:p>
                  </a:txBody>
                  <a:tcPr marL="6757" marR="6757" marT="6757" marB="0" anchor="ctr"/>
                </a:tc>
                <a:tc>
                  <a:txBody>
                    <a:bodyPr/>
                    <a:lstStyle/>
                    <a:p>
                      <a:pPr algn="ctr" fontAlgn="t"/>
                      <a:r>
                        <a:rPr lang="en-GB" sz="1600" b="0" i="0" u="none" strike="noStrike" dirty="0">
                          <a:solidFill>
                            <a:srgbClr val="000000"/>
                          </a:solidFill>
                          <a:effectLst/>
                          <a:latin typeface="+mn-lt"/>
                        </a:rPr>
                        <a:t>Increasing incidence with decreasing temperature and decreasing humidity</a:t>
                      </a:r>
                      <a:endParaRPr lang="en-IE" sz="1600" b="0" i="0" u="none" strike="noStrike" dirty="0">
                        <a:solidFill>
                          <a:srgbClr val="000000"/>
                        </a:solidFill>
                        <a:effectLst/>
                        <a:latin typeface="+mn-lt"/>
                      </a:endParaRPr>
                    </a:p>
                  </a:txBody>
                  <a:tcPr marL="6757" marR="6757" marT="6757" marB="0" anchor="ctr"/>
                </a:tc>
                <a:tc>
                  <a:txBody>
                    <a:bodyPr/>
                    <a:lstStyle/>
                    <a:p>
                      <a:pPr algn="ctr" fontAlgn="t"/>
                      <a:r>
                        <a:rPr lang="en-IE" sz="1200" b="0" i="0" u="none" strike="noStrike" dirty="0">
                          <a:solidFill>
                            <a:srgbClr val="000000"/>
                          </a:solidFill>
                          <a:effectLst/>
                          <a:latin typeface="+mn-lt"/>
                        </a:rPr>
                        <a:t>Y. Ma </a:t>
                      </a:r>
                      <a:r>
                        <a:rPr lang="en-IE" sz="1200" b="0" i="1" u="none" strike="noStrike" dirty="0">
                          <a:solidFill>
                            <a:srgbClr val="000000"/>
                          </a:solidFill>
                          <a:effectLst/>
                          <a:latin typeface="+mn-lt"/>
                        </a:rPr>
                        <a:t>et al</a:t>
                      </a:r>
                      <a:r>
                        <a:rPr lang="en-IE" sz="1200" b="0" i="0" u="none" strike="noStrike" dirty="0">
                          <a:solidFill>
                            <a:srgbClr val="000000"/>
                          </a:solidFill>
                          <a:effectLst/>
                          <a:latin typeface="+mn-lt"/>
                        </a:rPr>
                        <a:t>., Am. J. Trop. Med. </a:t>
                      </a:r>
                      <a:r>
                        <a:rPr lang="en-IE" sz="1200" b="0" i="0" u="none" strike="noStrike" dirty="0" err="1">
                          <a:solidFill>
                            <a:srgbClr val="000000"/>
                          </a:solidFill>
                          <a:effectLst/>
                          <a:latin typeface="+mn-lt"/>
                        </a:rPr>
                        <a:t>Hyg</a:t>
                      </a:r>
                      <a:r>
                        <a:rPr lang="en-IE" sz="1200" b="0" i="0" u="none" strike="noStrike" dirty="0">
                          <a:solidFill>
                            <a:srgbClr val="000000"/>
                          </a:solidFill>
                          <a:effectLst/>
                          <a:latin typeface="+mn-lt"/>
                        </a:rPr>
                        <a:t>., 2021, </a:t>
                      </a:r>
                      <a:r>
                        <a:rPr lang="en-IE" sz="1200" b="0" i="0" u="sng" strike="noStrike" dirty="0">
                          <a:solidFill>
                            <a:srgbClr val="000000"/>
                          </a:solidFill>
                          <a:effectLst/>
                          <a:latin typeface="+mn-lt"/>
                        </a:rPr>
                        <a:t>104</a:t>
                      </a:r>
                      <a:r>
                        <a:rPr lang="en-IE" sz="1200" b="0" i="0" u="none" strike="noStrike" dirty="0">
                          <a:solidFill>
                            <a:srgbClr val="000000"/>
                          </a:solidFill>
                          <a:effectLst/>
                          <a:latin typeface="+mn-lt"/>
                        </a:rPr>
                        <a:t>, (1), 166–174. </a:t>
                      </a:r>
                      <a:r>
                        <a:rPr lang="en-IE" sz="1200" b="0" i="0" u="none" strike="noStrike" dirty="0">
                          <a:solidFill>
                            <a:srgbClr val="000000"/>
                          </a:solidFill>
                          <a:effectLst/>
                          <a:latin typeface="+mn-lt"/>
                          <a:hlinkClick r:id="rId6"/>
                        </a:rPr>
                        <a:t>https://doi.org/10.4269/ajtmh.20-0585</a:t>
                      </a:r>
                      <a:r>
                        <a:rPr lang="en-IE" sz="1200" b="0" i="0" u="none" strike="noStrike" dirty="0">
                          <a:solidFill>
                            <a:srgbClr val="000000"/>
                          </a:solidFill>
                          <a:effectLst/>
                          <a:latin typeface="+mn-lt"/>
                        </a:rPr>
                        <a:t> </a:t>
                      </a:r>
                    </a:p>
                  </a:txBody>
                  <a:tcPr marL="6757" marR="6757" marT="6757" marB="0" anchor="ctr"/>
                </a:tc>
                <a:extLst>
                  <a:ext uri="{0D108BD9-81ED-4DB2-BD59-A6C34878D82A}">
                    <a16:rowId xmlns:a16="http://schemas.microsoft.com/office/drawing/2014/main" val="1012205923"/>
                  </a:ext>
                </a:extLst>
              </a:tr>
            </a:tbl>
          </a:graphicData>
        </a:graphic>
      </p:graphicFrame>
      <p:sp>
        <p:nvSpPr>
          <p:cNvPr id="4" name="TextBox 3">
            <a:extLst>
              <a:ext uri="{FF2B5EF4-FFF2-40B4-BE49-F238E27FC236}">
                <a16:creationId xmlns:a16="http://schemas.microsoft.com/office/drawing/2014/main" id="{3302E7A0-B813-BDF7-95DC-73C0B120D89B}"/>
              </a:ext>
            </a:extLst>
          </p:cNvPr>
          <p:cNvSpPr txBox="1"/>
          <p:nvPr/>
        </p:nvSpPr>
        <p:spPr>
          <a:xfrm>
            <a:off x="1461000" y="279000"/>
            <a:ext cx="9000000" cy="369332"/>
          </a:xfrm>
          <a:prstGeom prst="rect">
            <a:avLst/>
          </a:prstGeom>
          <a:noFill/>
        </p:spPr>
        <p:txBody>
          <a:bodyPr wrap="square">
            <a:spAutoFit/>
          </a:bodyPr>
          <a:lstStyle/>
          <a:p>
            <a:pPr lvl="1">
              <a:buClr>
                <a:srgbClr val="FF0000"/>
              </a:buClr>
            </a:pPr>
            <a:r>
              <a:rPr lang="en-GB" dirty="0">
                <a:solidFill>
                  <a:srgbClr val="FF0000"/>
                </a:solidFill>
              </a:rPr>
              <a:t>Transmission by contact with both airborne pathogens and those on/in solids or fluids.</a:t>
            </a:r>
          </a:p>
        </p:txBody>
      </p:sp>
    </p:spTree>
    <p:extLst>
      <p:ext uri="{BB962C8B-B14F-4D97-AF65-F5344CB8AC3E}">
        <p14:creationId xmlns:p14="http://schemas.microsoft.com/office/powerpoint/2010/main" val="36019623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2230310" y="118174"/>
            <a:ext cx="7894175" cy="549635"/>
          </a:xfrm>
        </p:spPr>
        <p:txBody>
          <a:bodyPr>
            <a:normAutofit/>
          </a:bodyPr>
          <a:lstStyle/>
          <a:p>
            <a:pPr algn="ctr"/>
            <a:r>
              <a:rPr lang="en-IE" sz="2800" dirty="0">
                <a:solidFill>
                  <a:schemeClr val="tx1"/>
                </a:solidFill>
                <a:cs typeface="Arial" panose="020B0604020202020204" pitchFamily="34" charset="0"/>
              </a:rPr>
              <a:t>2. Learning Outcomes</a:t>
            </a:r>
            <a:endParaRPr lang="hu-HU" sz="2800" dirty="0">
              <a:solidFill>
                <a:schemeClr val="tx1"/>
              </a:solidFill>
            </a:endParaRPr>
          </a:p>
        </p:txBody>
      </p:sp>
      <p:sp>
        <p:nvSpPr>
          <p:cNvPr id="8" name="Content Placeholder 7">
            <a:extLst>
              <a:ext uri="{FF2B5EF4-FFF2-40B4-BE49-F238E27FC236}">
                <a16:creationId xmlns:a16="http://schemas.microsoft.com/office/drawing/2014/main" id="{60AE6E8B-2CC9-3152-9045-9B6A07F932F0}"/>
              </a:ext>
            </a:extLst>
          </p:cNvPr>
          <p:cNvSpPr>
            <a:spLocks noGrp="1"/>
          </p:cNvSpPr>
          <p:nvPr>
            <p:ph idx="1"/>
          </p:nvPr>
        </p:nvSpPr>
        <p:spPr>
          <a:xfrm>
            <a:off x="499408" y="774001"/>
            <a:ext cx="11221592" cy="5496838"/>
          </a:xfrm>
        </p:spPr>
        <p:txBody>
          <a:bodyPr>
            <a:normAutofit lnSpcReduction="10000"/>
          </a:bodyPr>
          <a:lstStyle/>
          <a:p>
            <a:pPr marL="0" indent="0">
              <a:buNone/>
            </a:pPr>
            <a:r>
              <a:rPr lang="en-IE" sz="2200" dirty="0">
                <a:solidFill>
                  <a:srgbClr val="0070C0"/>
                </a:solidFill>
                <a:cs typeface="Arial" panose="020B0604020202020204" pitchFamily="34" charset="0"/>
              </a:rPr>
              <a:t>Upon successful completion of the lesson, students will be able </a:t>
            </a:r>
            <a:r>
              <a:rPr lang="en-IE" sz="2200" dirty="0" smtClean="0">
                <a:solidFill>
                  <a:srgbClr val="0070C0"/>
                </a:solidFill>
                <a:cs typeface="Arial" panose="020B0604020202020204" pitchFamily="34" charset="0"/>
              </a:rPr>
              <a:t>to</a:t>
            </a:r>
            <a:endParaRPr lang="en-GB" sz="2200" dirty="0">
              <a:solidFill>
                <a:srgbClr val="0070C0"/>
              </a:solidFill>
            </a:endParaRPr>
          </a:p>
          <a:p>
            <a:pPr algn="just">
              <a:lnSpc>
                <a:spcPct val="110000"/>
              </a:lnSpc>
              <a:spcAft>
                <a:spcPts val="1000"/>
              </a:spcAft>
              <a:buClr>
                <a:srgbClr val="00B050"/>
              </a:buClr>
              <a:buFont typeface="Wingdings" panose="05000000000000000000" pitchFamily="2" charset="2"/>
              <a:buChar char="ü"/>
            </a:pPr>
            <a:r>
              <a:rPr lang="hu-HU" sz="2000" dirty="0">
                <a:solidFill>
                  <a:schemeClr val="tx1"/>
                </a:solidFill>
              </a:rPr>
              <a:t>d</a:t>
            </a:r>
            <a:r>
              <a:rPr lang="en-GB" sz="2000" dirty="0" err="1" smtClean="0">
                <a:solidFill>
                  <a:schemeClr val="tx1"/>
                </a:solidFill>
              </a:rPr>
              <a:t>evelop</a:t>
            </a:r>
            <a:r>
              <a:rPr lang="en-GB" sz="2000" dirty="0" smtClean="0">
                <a:solidFill>
                  <a:schemeClr val="tx1"/>
                </a:solidFill>
              </a:rPr>
              <a:t> </a:t>
            </a:r>
            <a:r>
              <a:rPr lang="en-GB" sz="2000" dirty="0">
                <a:solidFill>
                  <a:schemeClr val="tx1"/>
                </a:solidFill>
              </a:rPr>
              <a:t>an understanding of the allergy and dermal diseases in terms of their pathogens and general clinical </a:t>
            </a:r>
            <a:r>
              <a:rPr lang="en-GB" sz="2000" dirty="0" smtClean="0">
                <a:solidFill>
                  <a:schemeClr val="tx1"/>
                </a:solidFill>
              </a:rPr>
              <a:t>features</a:t>
            </a:r>
            <a:r>
              <a:rPr lang="hu-HU" sz="2000" dirty="0" smtClean="0">
                <a:solidFill>
                  <a:schemeClr val="tx1"/>
                </a:solidFill>
              </a:rPr>
              <a:t>;</a:t>
            </a:r>
            <a:endParaRPr lang="en-GB" sz="2000" dirty="0">
              <a:solidFill>
                <a:schemeClr val="tx1"/>
              </a:solidFill>
            </a:endParaRPr>
          </a:p>
          <a:p>
            <a:pPr algn="just">
              <a:lnSpc>
                <a:spcPct val="110000"/>
              </a:lnSpc>
              <a:spcAft>
                <a:spcPts val="1000"/>
              </a:spcAft>
              <a:buClr>
                <a:srgbClr val="00B050"/>
              </a:buClr>
              <a:buFont typeface="Wingdings" panose="05000000000000000000" pitchFamily="2" charset="2"/>
              <a:buChar char="ü"/>
            </a:pPr>
            <a:r>
              <a:rPr lang="hu-HU" sz="2000" dirty="0" smtClean="0">
                <a:solidFill>
                  <a:schemeClr val="tx1"/>
                </a:solidFill>
              </a:rPr>
              <a:t>d</a:t>
            </a:r>
            <a:r>
              <a:rPr lang="en-GB" sz="2000" dirty="0" err="1" smtClean="0">
                <a:solidFill>
                  <a:schemeClr val="tx1"/>
                </a:solidFill>
              </a:rPr>
              <a:t>iscuss</a:t>
            </a:r>
            <a:r>
              <a:rPr lang="en-GB" sz="2000" dirty="0" smtClean="0">
                <a:solidFill>
                  <a:schemeClr val="tx1"/>
                </a:solidFill>
              </a:rPr>
              <a:t> </a:t>
            </a:r>
            <a:r>
              <a:rPr lang="en-GB" sz="2000" dirty="0">
                <a:solidFill>
                  <a:schemeClr val="tx1"/>
                </a:solidFill>
              </a:rPr>
              <a:t>the environmental and other stressors that influence infectious disease pathogenesis and </a:t>
            </a:r>
            <a:r>
              <a:rPr lang="en-GB" sz="2000" dirty="0" smtClean="0">
                <a:solidFill>
                  <a:schemeClr val="tx1"/>
                </a:solidFill>
              </a:rPr>
              <a:t>propagation</a:t>
            </a:r>
            <a:r>
              <a:rPr lang="hu-HU" sz="2000" dirty="0" smtClean="0">
                <a:solidFill>
                  <a:schemeClr val="tx1"/>
                </a:solidFill>
              </a:rPr>
              <a:t>;</a:t>
            </a:r>
            <a:endParaRPr lang="en-GB" sz="2000" dirty="0">
              <a:solidFill>
                <a:schemeClr val="tx1"/>
              </a:solidFill>
            </a:endParaRPr>
          </a:p>
          <a:p>
            <a:pPr algn="just">
              <a:lnSpc>
                <a:spcPct val="110000"/>
              </a:lnSpc>
              <a:spcAft>
                <a:spcPts val="1000"/>
              </a:spcAft>
              <a:buClr>
                <a:srgbClr val="00B050"/>
              </a:buClr>
              <a:buFont typeface="Wingdings" panose="05000000000000000000" pitchFamily="2" charset="2"/>
              <a:buChar char="ü"/>
            </a:pPr>
            <a:r>
              <a:rPr lang="hu-HU" sz="2000" dirty="0">
                <a:solidFill>
                  <a:schemeClr val="tx1"/>
                </a:solidFill>
              </a:rPr>
              <a:t>a</a:t>
            </a:r>
            <a:r>
              <a:rPr lang="en-GB" sz="2000" dirty="0" err="1" smtClean="0">
                <a:solidFill>
                  <a:schemeClr val="tx1"/>
                </a:solidFill>
              </a:rPr>
              <a:t>ssess</a:t>
            </a:r>
            <a:r>
              <a:rPr lang="en-GB" sz="2000" dirty="0" smtClean="0">
                <a:solidFill>
                  <a:schemeClr val="tx1"/>
                </a:solidFill>
              </a:rPr>
              <a:t> </a:t>
            </a:r>
            <a:r>
              <a:rPr lang="en-GB" sz="2000" dirty="0">
                <a:solidFill>
                  <a:schemeClr val="tx1"/>
                </a:solidFill>
              </a:rPr>
              <a:t>the effects of recent global change drivers that are pertinent to disease emergence, local-scale dynamics and global spread of these </a:t>
            </a:r>
            <a:r>
              <a:rPr lang="en-GB" sz="2000" dirty="0" smtClean="0">
                <a:solidFill>
                  <a:schemeClr val="tx1"/>
                </a:solidFill>
              </a:rPr>
              <a:t>diseases</a:t>
            </a:r>
            <a:r>
              <a:rPr lang="hu-HU" sz="2000" dirty="0" smtClean="0">
                <a:solidFill>
                  <a:schemeClr val="tx1"/>
                </a:solidFill>
              </a:rPr>
              <a:t>;</a:t>
            </a:r>
            <a:endParaRPr lang="en-GB" sz="2000" dirty="0">
              <a:solidFill>
                <a:schemeClr val="tx1"/>
              </a:solidFill>
            </a:endParaRPr>
          </a:p>
          <a:p>
            <a:pPr algn="just">
              <a:lnSpc>
                <a:spcPct val="110000"/>
              </a:lnSpc>
              <a:spcAft>
                <a:spcPts val="1000"/>
              </a:spcAft>
              <a:buClr>
                <a:srgbClr val="00B050"/>
              </a:buClr>
              <a:buFont typeface="Wingdings" panose="05000000000000000000" pitchFamily="2" charset="2"/>
              <a:buChar char="ü"/>
            </a:pPr>
            <a:r>
              <a:rPr lang="hu-HU" sz="2000" dirty="0">
                <a:solidFill>
                  <a:schemeClr val="tx1"/>
                </a:solidFill>
              </a:rPr>
              <a:t>s</a:t>
            </a:r>
            <a:r>
              <a:rPr lang="en-GB" sz="2000" dirty="0" err="1" smtClean="0">
                <a:solidFill>
                  <a:schemeClr val="tx1"/>
                </a:solidFill>
              </a:rPr>
              <a:t>urvey</a:t>
            </a:r>
            <a:r>
              <a:rPr lang="en-GB" sz="2000" dirty="0" smtClean="0">
                <a:solidFill>
                  <a:schemeClr val="tx1"/>
                </a:solidFill>
              </a:rPr>
              <a:t> </a:t>
            </a:r>
            <a:r>
              <a:rPr lang="en-GB" sz="2000" dirty="0">
                <a:solidFill>
                  <a:schemeClr val="tx1"/>
                </a:solidFill>
              </a:rPr>
              <a:t>and analyse the current literature to maintain an up-to-date knowledge of allergy and dermal diseases that are aggravated by climate </a:t>
            </a:r>
            <a:r>
              <a:rPr lang="en-GB" sz="2000" dirty="0" smtClean="0">
                <a:solidFill>
                  <a:schemeClr val="tx1"/>
                </a:solidFill>
              </a:rPr>
              <a:t>change</a:t>
            </a:r>
            <a:r>
              <a:rPr lang="hu-HU" sz="2000" dirty="0" smtClean="0">
                <a:solidFill>
                  <a:schemeClr val="tx1"/>
                </a:solidFill>
              </a:rPr>
              <a:t>;</a:t>
            </a:r>
            <a:endParaRPr lang="en-GB" sz="2000" dirty="0">
              <a:solidFill>
                <a:schemeClr val="tx1"/>
              </a:solidFill>
            </a:endParaRPr>
          </a:p>
          <a:p>
            <a:pPr algn="just">
              <a:lnSpc>
                <a:spcPct val="110000"/>
              </a:lnSpc>
              <a:spcAft>
                <a:spcPts val="1000"/>
              </a:spcAft>
              <a:buClr>
                <a:srgbClr val="00B050"/>
              </a:buClr>
              <a:buFont typeface="Wingdings" panose="05000000000000000000" pitchFamily="2" charset="2"/>
              <a:buChar char="ü"/>
            </a:pPr>
            <a:r>
              <a:rPr lang="hu-HU" sz="2000" dirty="0">
                <a:solidFill>
                  <a:schemeClr val="tx1"/>
                </a:solidFill>
              </a:rPr>
              <a:t>c</a:t>
            </a:r>
            <a:r>
              <a:rPr lang="en-GB" sz="2000" dirty="0" err="1" smtClean="0">
                <a:solidFill>
                  <a:schemeClr val="tx1"/>
                </a:solidFill>
              </a:rPr>
              <a:t>ritique</a:t>
            </a:r>
            <a:r>
              <a:rPr lang="en-GB" sz="2000" dirty="0">
                <a:solidFill>
                  <a:schemeClr val="tx1"/>
                </a:solidFill>
              </a:rPr>
              <a:t>, for individual diseases of this type, the effects predicted from the latest climate change data and modelling </a:t>
            </a:r>
            <a:r>
              <a:rPr lang="en-GB" sz="2000" dirty="0" smtClean="0">
                <a:solidFill>
                  <a:schemeClr val="tx1"/>
                </a:solidFill>
              </a:rPr>
              <a:t>results</a:t>
            </a:r>
            <a:r>
              <a:rPr lang="hu-HU" sz="2000" dirty="0" smtClean="0">
                <a:solidFill>
                  <a:schemeClr val="tx1"/>
                </a:solidFill>
              </a:rPr>
              <a:t>;</a:t>
            </a:r>
            <a:endParaRPr lang="en-GB" sz="2000" dirty="0">
              <a:solidFill>
                <a:schemeClr val="tx1"/>
              </a:solidFill>
            </a:endParaRPr>
          </a:p>
          <a:p>
            <a:pPr algn="just">
              <a:lnSpc>
                <a:spcPct val="110000"/>
              </a:lnSpc>
              <a:spcAft>
                <a:spcPts val="1000"/>
              </a:spcAft>
              <a:buClr>
                <a:srgbClr val="00B050"/>
              </a:buClr>
              <a:buFont typeface="Wingdings" panose="05000000000000000000" pitchFamily="2" charset="2"/>
              <a:buChar char="ü"/>
            </a:pPr>
            <a:r>
              <a:rPr lang="hu-HU" sz="2000" dirty="0" smtClean="0">
                <a:solidFill>
                  <a:schemeClr val="tx1"/>
                </a:solidFill>
              </a:rPr>
              <a:t>u</a:t>
            </a:r>
            <a:r>
              <a:rPr lang="en-GB" sz="2000" dirty="0" err="1" smtClean="0">
                <a:solidFill>
                  <a:schemeClr val="tx1"/>
                </a:solidFill>
              </a:rPr>
              <a:t>nderstand</a:t>
            </a:r>
            <a:r>
              <a:rPr lang="en-GB" sz="2000" dirty="0" smtClean="0">
                <a:solidFill>
                  <a:schemeClr val="tx1"/>
                </a:solidFill>
              </a:rPr>
              <a:t> </a:t>
            </a:r>
            <a:r>
              <a:rPr lang="en-GB" sz="2000" dirty="0">
                <a:solidFill>
                  <a:schemeClr val="tx1"/>
                </a:solidFill>
              </a:rPr>
              <a:t>and evaluate the control methods for the prevention and mitigation of allergy and dermal diseases aggravated by climate </a:t>
            </a:r>
            <a:r>
              <a:rPr lang="en-GB" sz="2000" dirty="0" smtClean="0">
                <a:solidFill>
                  <a:schemeClr val="tx1"/>
                </a:solidFill>
              </a:rPr>
              <a:t>change</a:t>
            </a:r>
            <a:r>
              <a:rPr lang="hu-HU" sz="2000" dirty="0" smtClean="0">
                <a:solidFill>
                  <a:schemeClr val="tx1"/>
                </a:solidFill>
              </a:rPr>
              <a:t>.</a:t>
            </a:r>
            <a:endParaRPr lang="en-GB" sz="2000" dirty="0">
              <a:solidFill>
                <a:schemeClr val="tx1"/>
              </a:solidFill>
            </a:endParaRPr>
          </a:p>
        </p:txBody>
      </p:sp>
    </p:spTree>
    <p:extLst>
      <p:ext uri="{BB962C8B-B14F-4D97-AF65-F5344CB8AC3E}">
        <p14:creationId xmlns:p14="http://schemas.microsoft.com/office/powerpoint/2010/main" val="157384452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1E7FF864-2C6A-8B49-7F31-7DFC34F3B7FD}"/>
              </a:ext>
            </a:extLst>
          </p:cNvPr>
          <p:cNvGraphicFramePr>
            <a:graphicFrameLocks noGrp="1"/>
          </p:cNvGraphicFramePr>
          <p:nvPr>
            <p:extLst>
              <p:ext uri="{D42A27DB-BD31-4B8C-83A1-F6EECF244321}">
                <p14:modId xmlns:p14="http://schemas.microsoft.com/office/powerpoint/2010/main" val="1905998799"/>
              </p:ext>
            </p:extLst>
          </p:nvPr>
        </p:nvGraphicFramePr>
        <p:xfrm>
          <a:off x="381000" y="1089000"/>
          <a:ext cx="11430000" cy="2775764"/>
        </p:xfrm>
        <a:graphic>
          <a:graphicData uri="http://schemas.openxmlformats.org/drawingml/2006/table">
            <a:tbl>
              <a:tblPr>
                <a:tableStyleId>{5C22544A-7EE6-4342-B048-85BDC9FD1C3A}</a:tableStyleId>
              </a:tblPr>
              <a:tblGrid>
                <a:gridCol w="1578962">
                  <a:extLst>
                    <a:ext uri="{9D8B030D-6E8A-4147-A177-3AD203B41FA5}">
                      <a16:colId xmlns:a16="http://schemas.microsoft.com/office/drawing/2014/main" val="2497409396"/>
                    </a:ext>
                  </a:extLst>
                </a:gridCol>
                <a:gridCol w="3731699">
                  <a:extLst>
                    <a:ext uri="{9D8B030D-6E8A-4147-A177-3AD203B41FA5}">
                      <a16:colId xmlns:a16="http://schemas.microsoft.com/office/drawing/2014/main" val="3440800795"/>
                    </a:ext>
                  </a:extLst>
                </a:gridCol>
                <a:gridCol w="3003337">
                  <a:extLst>
                    <a:ext uri="{9D8B030D-6E8A-4147-A177-3AD203B41FA5}">
                      <a16:colId xmlns:a16="http://schemas.microsoft.com/office/drawing/2014/main" val="509933588"/>
                    </a:ext>
                  </a:extLst>
                </a:gridCol>
                <a:gridCol w="3116002">
                  <a:extLst>
                    <a:ext uri="{9D8B030D-6E8A-4147-A177-3AD203B41FA5}">
                      <a16:colId xmlns:a16="http://schemas.microsoft.com/office/drawing/2014/main" val="2069717473"/>
                    </a:ext>
                  </a:extLst>
                </a:gridCol>
              </a:tblGrid>
              <a:tr h="252000">
                <a:tc>
                  <a:txBody>
                    <a:bodyPr/>
                    <a:lstStyle/>
                    <a:p>
                      <a:pPr algn="ctr" fontAlgn="t"/>
                      <a:r>
                        <a:rPr lang="en-IE" sz="1600" b="1" u="none" strike="noStrike" dirty="0">
                          <a:solidFill>
                            <a:srgbClr val="0070C0"/>
                          </a:solidFill>
                          <a:effectLst/>
                          <a:latin typeface="+mn-lt"/>
                        </a:rPr>
                        <a:t>Disease</a:t>
                      </a:r>
                      <a:endParaRPr lang="en-IE" sz="1600" b="1" i="0" u="none" strike="noStrike" dirty="0">
                        <a:solidFill>
                          <a:srgbClr val="0070C0"/>
                        </a:solidFill>
                        <a:effectLst/>
                        <a:latin typeface="+mn-lt"/>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600" b="1" i="0" u="none" strike="noStrike" dirty="0">
                          <a:solidFill>
                            <a:srgbClr val="0070C0"/>
                          </a:solidFill>
                          <a:effectLst/>
                          <a:latin typeface="+mn-lt"/>
                        </a:rPr>
                        <a:t>C</a:t>
                      </a:r>
                      <a:r>
                        <a:rPr lang="en-IE" sz="1600" b="1" i="0" u="none" strike="noStrike" dirty="0" err="1">
                          <a:solidFill>
                            <a:srgbClr val="0070C0"/>
                          </a:solidFill>
                          <a:effectLst/>
                          <a:latin typeface="+mn-lt"/>
                        </a:rPr>
                        <a:t>limate</a:t>
                      </a:r>
                      <a:r>
                        <a:rPr lang="en-IE" sz="1600" b="1" i="0" u="none" strike="noStrike" dirty="0">
                          <a:solidFill>
                            <a:srgbClr val="0070C0"/>
                          </a:solidFill>
                          <a:effectLst/>
                          <a:latin typeface="+mn-lt"/>
                        </a:rPr>
                        <a:t> change factor(s) affecting the disease</a:t>
                      </a: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600" b="1" i="0" u="none" strike="noStrike" dirty="0">
                          <a:solidFill>
                            <a:srgbClr val="0070C0"/>
                          </a:solidFill>
                          <a:effectLst/>
                          <a:latin typeface="+mn-lt"/>
                        </a:rPr>
                        <a:t>Outcome/predicted effect on the disease</a:t>
                      </a:r>
                      <a:endParaRPr lang="en-IE" sz="1600" b="1" i="0" u="none" strike="noStrike" dirty="0">
                        <a:solidFill>
                          <a:srgbClr val="0070C0"/>
                        </a:solidFill>
                        <a:effectLst/>
                        <a:latin typeface="+mn-lt"/>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600" b="1" i="0" u="none" strike="noStrike" dirty="0">
                          <a:solidFill>
                            <a:srgbClr val="0070C0"/>
                          </a:solidFill>
                          <a:effectLst/>
                          <a:latin typeface="+mn-lt"/>
                        </a:rPr>
                        <a:t>Reference</a:t>
                      </a:r>
                      <a:endParaRPr lang="en-IE" sz="1600" b="1" i="0" u="none" strike="noStrike" dirty="0">
                        <a:solidFill>
                          <a:srgbClr val="0070C0"/>
                        </a:solidFill>
                        <a:effectLst/>
                        <a:latin typeface="+mn-lt"/>
                      </a:endParaRPr>
                    </a:p>
                    <a:p>
                      <a:pPr algn="ctr" fontAlgn="t"/>
                      <a:endParaRPr lang="en-IE" sz="1600" b="1" i="0" u="none" strike="noStrike" dirty="0">
                        <a:solidFill>
                          <a:srgbClr val="0070C0"/>
                        </a:solidFill>
                        <a:effectLst/>
                        <a:latin typeface="+mn-lt"/>
                      </a:endParaRPr>
                    </a:p>
                  </a:txBody>
                  <a:tcPr marL="6757" marR="6757" marT="6757" marB="0" anchor="ctr"/>
                </a:tc>
                <a:extLst>
                  <a:ext uri="{0D108BD9-81ED-4DB2-BD59-A6C34878D82A}">
                    <a16:rowId xmlns:a16="http://schemas.microsoft.com/office/drawing/2014/main" val="3333697160"/>
                  </a:ext>
                </a:extLst>
              </a:tr>
              <a:tr h="0">
                <a:tc>
                  <a:txBody>
                    <a:bodyPr/>
                    <a:lstStyle/>
                    <a:p>
                      <a:pPr algn="l" rtl="0" fontAlgn="ctr"/>
                      <a:r>
                        <a:rPr lang="en-GB" sz="1600" b="0" i="0" u="none" strike="noStrike" dirty="0">
                          <a:solidFill>
                            <a:srgbClr val="414841"/>
                          </a:solidFill>
                          <a:effectLst/>
                          <a:latin typeface="+mn-lt"/>
                          <a:cs typeface="Arial" panose="020B0604020202020204" pitchFamily="34" charset="0"/>
                        </a:rPr>
                        <a:t>Cutaneous larva </a:t>
                      </a:r>
                      <a:r>
                        <a:rPr lang="en-GB" sz="1600" b="0" i="0" u="none" strike="noStrike" dirty="0" err="1">
                          <a:solidFill>
                            <a:srgbClr val="414841"/>
                          </a:solidFill>
                          <a:effectLst/>
                          <a:latin typeface="+mn-lt"/>
                          <a:cs typeface="Arial" panose="020B0604020202020204" pitchFamily="34" charset="0"/>
                        </a:rPr>
                        <a:t>migrans</a:t>
                      </a:r>
                      <a:endParaRPr lang="en-IE" sz="1600" b="0" i="0" u="none" strike="noStrike" dirty="0">
                        <a:solidFill>
                          <a:srgbClr val="414841"/>
                        </a:solidFill>
                        <a:effectLst/>
                        <a:latin typeface="+mn-lt"/>
                        <a:cs typeface="Arial" panose="020B0604020202020204" pitchFamily="34" charset="0"/>
                      </a:endParaRPr>
                    </a:p>
                  </a:txBody>
                  <a:tcPr marL="9525" marR="9525" marT="9525" marB="0" anchor="ctr"/>
                </a:tc>
                <a:tc>
                  <a:txBody>
                    <a:bodyPr/>
                    <a:lstStyle/>
                    <a:p>
                      <a:pPr algn="ctr" fontAlgn="t"/>
                      <a:r>
                        <a:rPr lang="en-GB" sz="1600" b="0" i="0" u="none" strike="noStrike" dirty="0">
                          <a:solidFill>
                            <a:srgbClr val="000000"/>
                          </a:solidFill>
                          <a:effectLst/>
                          <a:latin typeface="+mn-lt"/>
                        </a:rPr>
                        <a:t>Temperature increase and human migration</a:t>
                      </a:r>
                      <a:endParaRPr lang="en-IE" sz="1600" b="0" i="0" u="none" strike="noStrike" dirty="0">
                        <a:solidFill>
                          <a:srgbClr val="000000"/>
                        </a:solidFill>
                        <a:effectLst/>
                        <a:latin typeface="+mn-lt"/>
                      </a:endParaRPr>
                    </a:p>
                  </a:txBody>
                  <a:tcPr marL="6757" marR="6757" marT="6757" marB="0" anchor="ctr"/>
                </a:tc>
                <a:tc>
                  <a:txBody>
                    <a:bodyPr/>
                    <a:lstStyle/>
                    <a:p>
                      <a:pPr algn="ctr" fontAlgn="t"/>
                      <a:r>
                        <a:rPr lang="en-GB" sz="1600" b="0" i="0" u="none" strike="noStrike" dirty="0">
                          <a:solidFill>
                            <a:srgbClr val="000000"/>
                          </a:solidFill>
                          <a:effectLst/>
                          <a:latin typeface="+mn-lt"/>
                        </a:rPr>
                        <a:t>Increasing incidence</a:t>
                      </a:r>
                      <a:endParaRPr lang="en-IE" sz="1600" b="0" i="0" u="none" strike="noStrike" dirty="0">
                        <a:solidFill>
                          <a:srgbClr val="000000"/>
                        </a:solidFill>
                        <a:effectLst/>
                        <a:latin typeface="+mn-lt"/>
                      </a:endParaRPr>
                    </a:p>
                  </a:txBody>
                  <a:tcPr marL="9525" marR="9525" marT="9525" marB="0" anchor="ctr"/>
                </a:tc>
                <a:tc>
                  <a:txBody>
                    <a:bodyPr/>
                    <a:lstStyle/>
                    <a:p>
                      <a:pPr algn="ctr" fontAlgn="t"/>
                      <a:r>
                        <a:rPr lang="en-GB" sz="1200" b="0" i="0" u="none" strike="noStrike" dirty="0">
                          <a:solidFill>
                            <a:srgbClr val="000000"/>
                          </a:solidFill>
                          <a:effectLst/>
                          <a:latin typeface="+mn-lt"/>
                        </a:rPr>
                        <a:t>S.H. Choi </a:t>
                      </a:r>
                      <a:r>
                        <a:rPr lang="en-GB" sz="1200" b="0" i="1" u="none" strike="noStrike" dirty="0">
                          <a:solidFill>
                            <a:srgbClr val="000000"/>
                          </a:solidFill>
                          <a:effectLst/>
                          <a:latin typeface="+mn-lt"/>
                        </a:rPr>
                        <a:t>et al</a:t>
                      </a:r>
                      <a:r>
                        <a:rPr lang="en-GB" sz="1200" b="0" i="0" u="none" strike="noStrike" dirty="0">
                          <a:solidFill>
                            <a:srgbClr val="000000"/>
                          </a:solidFill>
                          <a:effectLst/>
                          <a:latin typeface="+mn-lt"/>
                        </a:rPr>
                        <a:t>., International Journal of Dermatology, 2023, </a:t>
                      </a:r>
                      <a:r>
                        <a:rPr lang="en-GB" sz="1200" b="0" i="0" u="sng" strike="noStrike" dirty="0">
                          <a:solidFill>
                            <a:srgbClr val="000000"/>
                          </a:solidFill>
                          <a:effectLst/>
                          <a:latin typeface="+mn-lt"/>
                        </a:rPr>
                        <a:t>62</a:t>
                      </a:r>
                      <a:r>
                        <a:rPr lang="en-GB" sz="1200" b="0" i="0" u="none" strike="noStrike" dirty="0">
                          <a:solidFill>
                            <a:srgbClr val="000000"/>
                          </a:solidFill>
                          <a:effectLst/>
                          <a:latin typeface="+mn-lt"/>
                        </a:rPr>
                        <a:t>, 681–684. </a:t>
                      </a:r>
                      <a:r>
                        <a:rPr lang="en-GB" sz="1200" b="0" i="0" u="none" strike="noStrike" dirty="0">
                          <a:solidFill>
                            <a:srgbClr val="000000"/>
                          </a:solidFill>
                          <a:effectLst/>
                          <a:latin typeface="+mn-lt"/>
                          <a:hlinkClick r:id="rId2"/>
                        </a:rPr>
                        <a:t>https://doi.org/10.1111/ijd.16636</a:t>
                      </a:r>
                      <a:r>
                        <a:rPr lang="en-GB" sz="1200" b="0" i="0" u="none" strike="noStrike" dirty="0">
                          <a:solidFill>
                            <a:srgbClr val="000000"/>
                          </a:solidFill>
                          <a:effectLst/>
                          <a:latin typeface="+mn-lt"/>
                        </a:rPr>
                        <a:t> </a:t>
                      </a:r>
                      <a:endParaRPr lang="en-IE" sz="1200" b="0" i="0" u="none" strike="noStrike" dirty="0">
                        <a:solidFill>
                          <a:srgbClr val="000000"/>
                        </a:solidFill>
                        <a:effectLst/>
                        <a:latin typeface="+mn-lt"/>
                      </a:endParaRPr>
                    </a:p>
                  </a:txBody>
                  <a:tcPr marL="9525" marR="9525" marT="9525" marB="0"/>
                </a:tc>
                <a:extLst>
                  <a:ext uri="{0D108BD9-81ED-4DB2-BD59-A6C34878D82A}">
                    <a16:rowId xmlns:a16="http://schemas.microsoft.com/office/drawing/2014/main" val="1365162305"/>
                  </a:ext>
                </a:extLst>
              </a:tr>
              <a:tr h="77513">
                <a:tc>
                  <a:txBody>
                    <a:bodyPr/>
                    <a:lstStyle/>
                    <a:p>
                      <a:pPr algn="l" rtl="0" fontAlgn="ctr"/>
                      <a:r>
                        <a:rPr lang="en-GB" sz="1600" b="0" i="0" u="none" strike="noStrike" dirty="0">
                          <a:solidFill>
                            <a:srgbClr val="414841"/>
                          </a:solidFill>
                          <a:effectLst/>
                          <a:latin typeface="+mn-lt"/>
                          <a:cs typeface="Arial" panose="020B0604020202020204" pitchFamily="34" charset="0"/>
                        </a:rPr>
                        <a:t>Cutaneous myiasis</a:t>
                      </a:r>
                      <a:endParaRPr lang="en-IE" sz="1600" b="0" i="0" u="none" strike="noStrike" dirty="0">
                        <a:solidFill>
                          <a:srgbClr val="414841"/>
                        </a:solidFill>
                        <a:effectLst/>
                        <a:latin typeface="+mn-lt"/>
                        <a:cs typeface="Arial" panose="020B0604020202020204" pitchFamily="34" charset="0"/>
                      </a:endParaRPr>
                    </a:p>
                  </a:txBody>
                  <a:tcPr marL="9525" marR="9525" marT="9525" marB="0" anchor="ctr"/>
                </a:tc>
                <a:tc>
                  <a:txBody>
                    <a:bodyPr/>
                    <a:lstStyle/>
                    <a:p>
                      <a:pPr algn="ctr" fontAlgn="t"/>
                      <a:r>
                        <a:rPr lang="en-GB" sz="1600" b="0" i="0" u="none" strike="noStrike" dirty="0">
                          <a:solidFill>
                            <a:srgbClr val="000000"/>
                          </a:solidFill>
                          <a:effectLst/>
                          <a:latin typeface="+mn-lt"/>
                        </a:rPr>
                        <a:t>Temperature increase and human travel</a:t>
                      </a:r>
                      <a:endParaRPr lang="en-IE" sz="1600" b="0" i="0" u="none" strike="noStrike" dirty="0">
                        <a:solidFill>
                          <a:srgbClr val="000000"/>
                        </a:solidFill>
                        <a:effectLst/>
                        <a:latin typeface="+mn-lt"/>
                      </a:endParaRPr>
                    </a:p>
                  </a:txBody>
                  <a:tcPr marL="6757" marR="6757" marT="6757" marB="0" anchor="ctr"/>
                </a:tc>
                <a:tc>
                  <a:txBody>
                    <a:bodyPr/>
                    <a:lstStyle/>
                    <a:p>
                      <a:pPr algn="ctr" fontAlgn="t"/>
                      <a:r>
                        <a:rPr lang="en-GB" sz="1600" b="0" i="0" u="none" strike="noStrike" dirty="0">
                          <a:solidFill>
                            <a:srgbClr val="000000"/>
                          </a:solidFill>
                          <a:effectLst/>
                          <a:latin typeface="+mn-lt"/>
                        </a:rPr>
                        <a:t>Increased incidence and geographical distribution range due to expansion of climatic regions favourable for </a:t>
                      </a:r>
                      <a:r>
                        <a:rPr lang="en-GB" sz="1600" b="0" i="1" u="none" strike="noStrike" dirty="0">
                          <a:solidFill>
                            <a:srgbClr val="000000"/>
                          </a:solidFill>
                          <a:effectLst/>
                          <a:latin typeface="+mn-lt"/>
                        </a:rPr>
                        <a:t>Diptera</a:t>
                      </a:r>
                      <a:r>
                        <a:rPr lang="en-GB" sz="1600" b="0" i="0" u="none" strike="noStrike" dirty="0">
                          <a:solidFill>
                            <a:srgbClr val="000000"/>
                          </a:solidFill>
                          <a:effectLst/>
                          <a:latin typeface="+mn-lt"/>
                        </a:rPr>
                        <a:t> order flies</a:t>
                      </a:r>
                      <a:endParaRPr lang="en-IE" sz="1600" b="0" i="0" u="none" strike="noStrike" dirty="0">
                        <a:solidFill>
                          <a:srgbClr val="000000"/>
                        </a:solidFill>
                        <a:effectLst/>
                        <a:latin typeface="+mn-lt"/>
                      </a:endParaRPr>
                    </a:p>
                  </a:txBody>
                  <a:tcPr marL="9525" marR="9525" marT="9525" marB="0"/>
                </a:tc>
                <a:tc>
                  <a:txBody>
                    <a:bodyPr/>
                    <a:lstStyle/>
                    <a:p>
                      <a:pPr algn="ctr" fontAlgn="t"/>
                      <a:r>
                        <a:rPr lang="en-GB" sz="1200" b="0" i="0" u="none" strike="noStrike" dirty="0">
                          <a:solidFill>
                            <a:srgbClr val="000000"/>
                          </a:solidFill>
                          <a:effectLst/>
                          <a:latin typeface="+mn-lt"/>
                        </a:rPr>
                        <a:t>E. </a:t>
                      </a:r>
                      <a:r>
                        <a:rPr lang="en-GB" sz="1200" b="0" i="0" u="none" strike="noStrike" dirty="0" err="1">
                          <a:solidFill>
                            <a:srgbClr val="000000"/>
                          </a:solidFill>
                          <a:effectLst/>
                          <a:latin typeface="+mn-lt"/>
                        </a:rPr>
                        <a:t>Andreattas</a:t>
                      </a:r>
                      <a:r>
                        <a:rPr lang="en-GB" sz="1200" b="0" i="0" u="none" strike="noStrike" dirty="0">
                          <a:solidFill>
                            <a:srgbClr val="000000"/>
                          </a:solidFill>
                          <a:effectLst/>
                          <a:latin typeface="+mn-lt"/>
                        </a:rPr>
                        <a:t> and L. </a:t>
                      </a:r>
                      <a:r>
                        <a:rPr lang="en-GB" sz="1200" b="0" i="0" u="none" strike="noStrike" dirty="0" err="1">
                          <a:solidFill>
                            <a:srgbClr val="000000"/>
                          </a:solidFill>
                          <a:effectLst/>
                          <a:latin typeface="+mn-lt"/>
                        </a:rPr>
                        <a:t>Bonavina</a:t>
                      </a:r>
                      <a:r>
                        <a:rPr lang="en-GB" sz="1200" b="0" i="0" u="none" strike="noStrike" dirty="0">
                          <a:solidFill>
                            <a:srgbClr val="000000"/>
                          </a:solidFill>
                          <a:effectLst/>
                          <a:latin typeface="+mn-lt"/>
                        </a:rPr>
                        <a:t>, </a:t>
                      </a:r>
                      <a:r>
                        <a:rPr lang="fr-FR" sz="1200" b="0" i="0" u="none" strike="noStrike" dirty="0" err="1">
                          <a:solidFill>
                            <a:srgbClr val="000000"/>
                          </a:solidFill>
                          <a:effectLst/>
                          <a:latin typeface="+mn-lt"/>
                        </a:rPr>
                        <a:t>European</a:t>
                      </a:r>
                      <a:r>
                        <a:rPr lang="fr-FR" sz="1200" b="0" i="0" u="none" strike="noStrike" dirty="0">
                          <a:solidFill>
                            <a:srgbClr val="000000"/>
                          </a:solidFill>
                          <a:effectLst/>
                          <a:latin typeface="+mn-lt"/>
                        </a:rPr>
                        <a:t> </a:t>
                      </a:r>
                      <a:r>
                        <a:rPr lang="fr-FR" sz="1200" b="0" i="0" u="none" strike="noStrike" dirty="0" err="1">
                          <a:solidFill>
                            <a:srgbClr val="000000"/>
                          </a:solidFill>
                          <a:effectLst/>
                          <a:latin typeface="+mn-lt"/>
                        </a:rPr>
                        <a:t>Surgery</a:t>
                      </a:r>
                      <a:r>
                        <a:rPr lang="fr-FR" sz="1200" b="0" i="0" u="none" strike="noStrike" dirty="0">
                          <a:solidFill>
                            <a:srgbClr val="000000"/>
                          </a:solidFill>
                          <a:effectLst/>
                          <a:latin typeface="+mn-lt"/>
                        </a:rPr>
                        <a:t>, 2022, </a:t>
                      </a:r>
                      <a:r>
                        <a:rPr lang="fr-FR" sz="1200" b="0" i="0" u="sng" strike="noStrike" dirty="0">
                          <a:solidFill>
                            <a:srgbClr val="000000"/>
                          </a:solidFill>
                          <a:effectLst/>
                          <a:latin typeface="+mn-lt"/>
                        </a:rPr>
                        <a:t>54</a:t>
                      </a:r>
                      <a:r>
                        <a:rPr lang="fr-FR" sz="1200" b="0" i="0" u="none" strike="noStrike" dirty="0">
                          <a:solidFill>
                            <a:srgbClr val="000000"/>
                          </a:solidFill>
                          <a:effectLst/>
                          <a:latin typeface="+mn-lt"/>
                        </a:rPr>
                        <a:t>, 289–294.</a:t>
                      </a:r>
                    </a:p>
                    <a:p>
                      <a:pPr algn="ctr" fontAlgn="t"/>
                      <a:r>
                        <a:rPr lang="fr-FR" sz="1200" b="0" i="0" u="none" strike="noStrike" dirty="0">
                          <a:solidFill>
                            <a:srgbClr val="000000"/>
                          </a:solidFill>
                          <a:effectLst/>
                          <a:latin typeface="+mn-lt"/>
                          <a:hlinkClick r:id="rId3"/>
                        </a:rPr>
                        <a:t>https://doi.org/10.1007/s10353-021-00730-y</a:t>
                      </a:r>
                      <a:r>
                        <a:rPr lang="fr-FR" sz="1200" b="0" i="0" u="none" strike="noStrike" dirty="0">
                          <a:solidFill>
                            <a:srgbClr val="000000"/>
                          </a:solidFill>
                          <a:effectLst/>
                          <a:latin typeface="+mn-lt"/>
                        </a:rPr>
                        <a:t> </a:t>
                      </a:r>
                      <a:endParaRPr lang="en-IE" sz="1200" b="0" i="0" u="none" strike="noStrike" dirty="0">
                        <a:solidFill>
                          <a:srgbClr val="000000"/>
                        </a:solidFill>
                        <a:effectLst/>
                        <a:latin typeface="+mn-lt"/>
                      </a:endParaRPr>
                    </a:p>
                  </a:txBody>
                  <a:tcPr marL="9525" marR="9525" marT="9525" marB="0" anchor="ctr"/>
                </a:tc>
                <a:extLst>
                  <a:ext uri="{0D108BD9-81ED-4DB2-BD59-A6C34878D82A}">
                    <a16:rowId xmlns:a16="http://schemas.microsoft.com/office/drawing/2014/main" val="2270651920"/>
                  </a:ext>
                </a:extLst>
              </a:tr>
              <a:tr h="0">
                <a:tc>
                  <a:txBody>
                    <a:bodyPr/>
                    <a:lstStyle/>
                    <a:p>
                      <a:pPr algn="l" rtl="0" fontAlgn="ctr"/>
                      <a:r>
                        <a:rPr lang="en-IE" sz="1600" b="0" i="0" u="none" strike="noStrike" dirty="0">
                          <a:solidFill>
                            <a:srgbClr val="0F2940"/>
                          </a:solidFill>
                          <a:effectLst/>
                          <a:latin typeface="+mn-lt"/>
                          <a:cs typeface="Arial" panose="020B0604020202020204" pitchFamily="34" charset="0"/>
                        </a:rPr>
                        <a:t>Scabies</a:t>
                      </a:r>
                    </a:p>
                  </a:txBody>
                  <a:tcPr marL="9525" marR="9525" marT="9525" marB="0" anchor="ctr"/>
                </a:tc>
                <a:tc>
                  <a:txBody>
                    <a:bodyPr/>
                    <a:lstStyle/>
                    <a:p>
                      <a:pPr algn="ctr" fontAlgn="t"/>
                      <a:r>
                        <a:rPr lang="en-GB" sz="1600" b="0" i="0" u="none" strike="noStrike" dirty="0">
                          <a:solidFill>
                            <a:srgbClr val="000000"/>
                          </a:solidFill>
                          <a:effectLst/>
                          <a:latin typeface="+mn-lt"/>
                        </a:rPr>
                        <a:t>Temperature and humidity</a:t>
                      </a:r>
                      <a:endParaRPr lang="en-IE" sz="1600" b="0" i="0" u="none" strike="noStrike" dirty="0">
                        <a:solidFill>
                          <a:srgbClr val="000000"/>
                        </a:solidFill>
                        <a:effectLst/>
                        <a:latin typeface="+mn-lt"/>
                      </a:endParaRPr>
                    </a:p>
                  </a:txBody>
                  <a:tcPr marL="6757" marR="6757" marT="6757" marB="0" anchor="ctr"/>
                </a:tc>
                <a:tc>
                  <a:txBody>
                    <a:bodyPr/>
                    <a:lstStyle/>
                    <a:p>
                      <a:pPr algn="ctr" fontAlgn="t"/>
                      <a:r>
                        <a:rPr lang="en-GB" sz="1600" b="0" i="0" u="none" strike="noStrike" dirty="0">
                          <a:solidFill>
                            <a:srgbClr val="000000"/>
                          </a:solidFill>
                          <a:effectLst/>
                          <a:latin typeface="+mn-lt"/>
                        </a:rPr>
                        <a:t>Increased incidence with decreasing temperature and increasing humidity</a:t>
                      </a:r>
                      <a:endParaRPr lang="en-IE" sz="1600" b="0" i="0" u="none" strike="noStrike" dirty="0">
                        <a:solidFill>
                          <a:srgbClr val="000000"/>
                        </a:solidFill>
                        <a:effectLst/>
                        <a:latin typeface="+mn-lt"/>
                      </a:endParaRPr>
                    </a:p>
                  </a:txBody>
                  <a:tcPr marL="6757" marR="6757" marT="6757" marB="0" anchor="ctr"/>
                </a:tc>
                <a:tc>
                  <a:txBody>
                    <a:bodyPr/>
                    <a:lstStyle/>
                    <a:p>
                      <a:pPr algn="ctr" fontAlgn="t"/>
                      <a:r>
                        <a:rPr lang="en-GB" sz="1200" b="0" i="0" u="none" strike="noStrike" dirty="0">
                          <a:solidFill>
                            <a:srgbClr val="000000"/>
                          </a:solidFill>
                          <a:effectLst/>
                          <a:latin typeface="+mn-lt"/>
                        </a:rPr>
                        <a:t>J.M. Liu </a:t>
                      </a:r>
                      <a:r>
                        <a:rPr lang="en-GB" sz="1200" b="0" i="1" u="none" strike="noStrike" dirty="0">
                          <a:solidFill>
                            <a:srgbClr val="000000"/>
                          </a:solidFill>
                          <a:effectLst/>
                          <a:latin typeface="+mn-lt"/>
                        </a:rPr>
                        <a:t>et al</a:t>
                      </a:r>
                      <a:r>
                        <a:rPr lang="en-GB" sz="1200" b="0" i="0" u="none" strike="noStrike" dirty="0">
                          <a:solidFill>
                            <a:srgbClr val="000000"/>
                          </a:solidFill>
                          <a:effectLst/>
                          <a:latin typeface="+mn-lt"/>
                        </a:rPr>
                        <a:t>., Parasite, 2016, </a:t>
                      </a:r>
                      <a:r>
                        <a:rPr lang="en-GB" sz="1200" b="0" i="0" u="sng" strike="noStrike" dirty="0">
                          <a:solidFill>
                            <a:srgbClr val="000000"/>
                          </a:solidFill>
                          <a:effectLst/>
                          <a:latin typeface="+mn-lt"/>
                        </a:rPr>
                        <a:t>23</a:t>
                      </a:r>
                      <a:r>
                        <a:rPr lang="en-GB" sz="1200" b="0" i="0" u="none" strike="noStrike" dirty="0">
                          <a:solidFill>
                            <a:srgbClr val="000000"/>
                          </a:solidFill>
                          <a:effectLst/>
                          <a:latin typeface="+mn-lt"/>
                        </a:rPr>
                        <a:t>, 54. </a:t>
                      </a:r>
                      <a:r>
                        <a:rPr lang="en-GB" sz="1200" b="0" i="0" u="none" strike="noStrike" dirty="0">
                          <a:solidFill>
                            <a:srgbClr val="000000"/>
                          </a:solidFill>
                          <a:effectLst/>
                          <a:latin typeface="+mn-lt"/>
                          <a:hlinkClick r:id="rId4"/>
                        </a:rPr>
                        <a:t>http://dx.doi.org/10.1051/parasite/2016065</a:t>
                      </a:r>
                      <a:r>
                        <a:rPr lang="en-GB" sz="1200" b="0" i="0" u="none" strike="noStrike" dirty="0">
                          <a:solidFill>
                            <a:srgbClr val="000000"/>
                          </a:solidFill>
                          <a:effectLst/>
                          <a:latin typeface="+mn-lt"/>
                        </a:rPr>
                        <a:t> </a:t>
                      </a:r>
                      <a:endParaRPr lang="en-IE" sz="1200" b="0" i="0" u="none" strike="noStrike" dirty="0">
                        <a:solidFill>
                          <a:srgbClr val="000000"/>
                        </a:solidFill>
                        <a:effectLst/>
                        <a:latin typeface="+mn-lt"/>
                      </a:endParaRPr>
                    </a:p>
                  </a:txBody>
                  <a:tcPr marL="6757" marR="6757" marT="6757" marB="0" anchor="ctr"/>
                </a:tc>
                <a:extLst>
                  <a:ext uri="{0D108BD9-81ED-4DB2-BD59-A6C34878D82A}">
                    <a16:rowId xmlns:a16="http://schemas.microsoft.com/office/drawing/2014/main" val="523541550"/>
                  </a:ext>
                </a:extLst>
              </a:tr>
            </a:tbl>
          </a:graphicData>
        </a:graphic>
      </p:graphicFrame>
      <p:sp>
        <p:nvSpPr>
          <p:cNvPr id="7" name="TextBox 6">
            <a:extLst>
              <a:ext uri="{FF2B5EF4-FFF2-40B4-BE49-F238E27FC236}">
                <a16:creationId xmlns:a16="http://schemas.microsoft.com/office/drawing/2014/main" id="{5AB2D180-A7C1-F5D4-5645-E18D13136F1A}"/>
              </a:ext>
            </a:extLst>
          </p:cNvPr>
          <p:cNvSpPr txBox="1"/>
          <p:nvPr/>
        </p:nvSpPr>
        <p:spPr>
          <a:xfrm>
            <a:off x="3261000" y="324000"/>
            <a:ext cx="6143896" cy="369332"/>
          </a:xfrm>
          <a:prstGeom prst="rect">
            <a:avLst/>
          </a:prstGeom>
          <a:noFill/>
        </p:spPr>
        <p:txBody>
          <a:bodyPr wrap="square">
            <a:spAutoFit/>
          </a:bodyPr>
          <a:lstStyle/>
          <a:p>
            <a:pPr lvl="1">
              <a:buClr>
                <a:srgbClr val="FF0000"/>
              </a:buClr>
            </a:pPr>
            <a:r>
              <a:rPr lang="en-GB" dirty="0">
                <a:solidFill>
                  <a:srgbClr val="FF0000"/>
                </a:solidFill>
              </a:rPr>
              <a:t>Transmission by contact with insects only</a:t>
            </a:r>
          </a:p>
        </p:txBody>
      </p:sp>
    </p:spTree>
    <p:extLst>
      <p:ext uri="{BB962C8B-B14F-4D97-AF65-F5344CB8AC3E}">
        <p14:creationId xmlns:p14="http://schemas.microsoft.com/office/powerpoint/2010/main" val="400932046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60AE6E8B-2CC9-3152-9045-9B6A07F932F0}"/>
              </a:ext>
            </a:extLst>
          </p:cNvPr>
          <p:cNvSpPr>
            <a:spLocks noGrp="1"/>
          </p:cNvSpPr>
          <p:nvPr>
            <p:ph idx="1"/>
          </p:nvPr>
        </p:nvSpPr>
        <p:spPr>
          <a:xfrm>
            <a:off x="490700" y="206255"/>
            <a:ext cx="7529894" cy="387745"/>
          </a:xfrm>
        </p:spPr>
        <p:txBody>
          <a:bodyPr>
            <a:normAutofit/>
          </a:bodyPr>
          <a:lstStyle/>
          <a:p>
            <a:pPr marL="0" indent="0">
              <a:buNone/>
            </a:pPr>
            <a:r>
              <a:rPr lang="en-GB" sz="2000" u="sng" dirty="0">
                <a:solidFill>
                  <a:srgbClr val="0070C0"/>
                </a:solidFill>
              </a:rPr>
              <a:t>5.4 Skin malignancies </a:t>
            </a:r>
          </a:p>
        </p:txBody>
      </p:sp>
      <p:sp>
        <p:nvSpPr>
          <p:cNvPr id="6" name="TextBox 5">
            <a:extLst>
              <a:ext uri="{FF2B5EF4-FFF2-40B4-BE49-F238E27FC236}">
                <a16:creationId xmlns:a16="http://schemas.microsoft.com/office/drawing/2014/main" id="{D55C0A6B-DC86-3009-9F29-CF13E9F1E24F}"/>
              </a:ext>
            </a:extLst>
          </p:cNvPr>
          <p:cNvSpPr txBox="1"/>
          <p:nvPr/>
        </p:nvSpPr>
        <p:spPr>
          <a:xfrm>
            <a:off x="336000" y="3416809"/>
            <a:ext cx="11582797" cy="2554545"/>
          </a:xfrm>
          <a:prstGeom prst="rect">
            <a:avLst/>
          </a:prstGeom>
          <a:noFill/>
        </p:spPr>
        <p:txBody>
          <a:bodyPr wrap="square">
            <a:spAutoFit/>
          </a:bodyPr>
          <a:lstStyle/>
          <a:p>
            <a:pPr marL="457200" indent="-457200">
              <a:buClr>
                <a:srgbClr val="FF0000"/>
              </a:buClr>
              <a:buFont typeface="+mj-lt"/>
              <a:buAutoNum type="arabicPeriod"/>
            </a:pPr>
            <a:endParaRPr lang="en-GB" sz="2000" dirty="0">
              <a:solidFill>
                <a:schemeClr val="tx1">
                  <a:lumMod val="50000"/>
                  <a:lumOff val="50000"/>
                </a:schemeClr>
              </a:solidFill>
            </a:endParaRPr>
          </a:p>
          <a:p>
            <a:pPr>
              <a:buClr>
                <a:srgbClr val="FF0000"/>
              </a:buClr>
            </a:pPr>
            <a:r>
              <a:rPr lang="hu-HU" sz="2000" dirty="0" err="1" smtClean="0"/>
              <a:t>Risk</a:t>
            </a:r>
            <a:r>
              <a:rPr lang="hu-HU" sz="2000" dirty="0" smtClean="0"/>
              <a:t> </a:t>
            </a:r>
            <a:r>
              <a:rPr lang="hu-HU" sz="2000" dirty="0" err="1" smtClean="0"/>
              <a:t>factors</a:t>
            </a:r>
            <a:endParaRPr lang="hu-HU" sz="2000" dirty="0" smtClean="0"/>
          </a:p>
          <a:p>
            <a:pPr>
              <a:buClr>
                <a:srgbClr val="FF0000"/>
              </a:buClr>
            </a:pPr>
            <a:endParaRPr lang="hu-HU" sz="2000" dirty="0" smtClean="0"/>
          </a:p>
          <a:p>
            <a:pPr marL="457200" indent="-457200">
              <a:buClr>
                <a:srgbClr val="FF0000"/>
              </a:buClr>
              <a:buFont typeface="+mj-lt"/>
              <a:buAutoNum type="arabicPeriod"/>
            </a:pPr>
            <a:r>
              <a:rPr lang="en-GB" sz="2000" dirty="0" smtClean="0"/>
              <a:t>Exposure </a:t>
            </a:r>
            <a:r>
              <a:rPr lang="en-GB" sz="2000" dirty="0"/>
              <a:t>to excess ultraviolet radiation (UVR). </a:t>
            </a:r>
          </a:p>
          <a:p>
            <a:pPr marL="457200" indent="-457200">
              <a:buClr>
                <a:srgbClr val="FF0000"/>
              </a:buClr>
              <a:buFont typeface="+mj-lt"/>
              <a:buAutoNum type="arabicPeriod"/>
            </a:pPr>
            <a:endParaRPr lang="hu-HU" sz="2000" dirty="0" smtClean="0"/>
          </a:p>
          <a:p>
            <a:pPr marL="457200" indent="-457200">
              <a:buClr>
                <a:srgbClr val="FF0000"/>
              </a:buClr>
              <a:buFont typeface="+mj-lt"/>
              <a:buAutoNum type="arabicPeriod"/>
            </a:pPr>
            <a:r>
              <a:rPr lang="en-GB" sz="2000" dirty="0" smtClean="0"/>
              <a:t>Air </a:t>
            </a:r>
            <a:r>
              <a:rPr lang="en-GB" sz="2000" dirty="0"/>
              <a:t>pollution PM</a:t>
            </a:r>
            <a:r>
              <a:rPr lang="en-GB" sz="2000" baseline="-25000" dirty="0"/>
              <a:t>2.5</a:t>
            </a:r>
            <a:r>
              <a:rPr lang="en-GB" sz="2000" dirty="0"/>
              <a:t> (particulate matter &lt;2.5</a:t>
            </a:r>
            <a:r>
              <a:rPr lang="en-GB" sz="2000" dirty="0">
                <a:sym typeface="Symbol" panose="05050102010706020507" pitchFamily="18" charset="2"/>
              </a:rPr>
              <a:t>m) </a:t>
            </a:r>
            <a:r>
              <a:rPr lang="en-GB" sz="2000" dirty="0"/>
              <a:t>and smaller particles. </a:t>
            </a:r>
            <a:endParaRPr lang="hu-HU" sz="2000" dirty="0" smtClean="0"/>
          </a:p>
          <a:p>
            <a:pPr marL="457200" indent="-457200">
              <a:buClr>
                <a:srgbClr val="FF0000"/>
              </a:buClr>
              <a:buFont typeface="+mj-lt"/>
              <a:buAutoNum type="arabicPeriod"/>
            </a:pPr>
            <a:endParaRPr lang="en-GB" sz="2000" dirty="0">
              <a:solidFill>
                <a:schemeClr val="tx1">
                  <a:lumMod val="50000"/>
                  <a:lumOff val="50000"/>
                </a:schemeClr>
              </a:solidFill>
            </a:endParaRPr>
          </a:p>
          <a:p>
            <a:pPr marL="457200" indent="-457200">
              <a:buClr>
                <a:srgbClr val="FF0000"/>
              </a:buClr>
              <a:buFont typeface="+mj-lt"/>
              <a:buAutoNum type="arabicPeriod"/>
            </a:pPr>
            <a:r>
              <a:rPr lang="en-GB" sz="2000" dirty="0"/>
              <a:t>Exposure to arsenic and its </a:t>
            </a:r>
            <a:r>
              <a:rPr lang="en-GB" sz="2000" dirty="0" smtClean="0"/>
              <a:t>compounds</a:t>
            </a:r>
            <a:endParaRPr lang="en-GB" sz="2000" dirty="0">
              <a:solidFill>
                <a:schemeClr val="tx1">
                  <a:lumMod val="50000"/>
                  <a:lumOff val="50000"/>
                </a:schemeClr>
              </a:solidFill>
            </a:endParaRPr>
          </a:p>
        </p:txBody>
      </p:sp>
      <p:grpSp>
        <p:nvGrpSpPr>
          <p:cNvPr id="7" name="Csoportba foglalás 6"/>
          <p:cNvGrpSpPr/>
          <p:nvPr/>
        </p:nvGrpSpPr>
        <p:grpSpPr>
          <a:xfrm>
            <a:off x="5621384" y="226923"/>
            <a:ext cx="6297413" cy="4147077"/>
            <a:chOff x="5621384" y="123901"/>
            <a:chExt cx="6297413" cy="4147077"/>
          </a:xfrm>
        </p:grpSpPr>
        <p:pic>
          <p:nvPicPr>
            <p:cNvPr id="4" name="Picture 3">
              <a:extLst>
                <a:ext uri="{FF2B5EF4-FFF2-40B4-BE49-F238E27FC236}">
                  <a16:creationId xmlns:a16="http://schemas.microsoft.com/office/drawing/2014/main" id="{94382EC1-7320-3A04-FC3D-E7E2B945463F}"/>
                </a:ext>
              </a:extLst>
            </p:cNvPr>
            <p:cNvPicPr>
              <a:picLocks noChangeAspect="1"/>
            </p:cNvPicPr>
            <p:nvPr/>
          </p:nvPicPr>
          <p:blipFill>
            <a:blip r:embed="rId2"/>
            <a:stretch>
              <a:fillRect/>
            </a:stretch>
          </p:blipFill>
          <p:spPr>
            <a:xfrm>
              <a:off x="5621384" y="123901"/>
              <a:ext cx="6297413" cy="4147077"/>
            </a:xfrm>
            <a:prstGeom prst="rect">
              <a:avLst/>
            </a:prstGeom>
          </p:spPr>
        </p:pic>
        <p:pic>
          <p:nvPicPr>
            <p:cNvPr id="3" name="Kép 2"/>
            <p:cNvPicPr>
              <a:picLocks noChangeAspect="1"/>
            </p:cNvPicPr>
            <p:nvPr/>
          </p:nvPicPr>
          <p:blipFill>
            <a:blip r:embed="rId3"/>
            <a:stretch>
              <a:fillRect/>
            </a:stretch>
          </p:blipFill>
          <p:spPr>
            <a:xfrm>
              <a:off x="5636961" y="3994753"/>
              <a:ext cx="514350" cy="276225"/>
            </a:xfrm>
            <a:prstGeom prst="rect">
              <a:avLst/>
            </a:prstGeom>
          </p:spPr>
        </p:pic>
      </p:grpSp>
    </p:spTree>
    <p:extLst>
      <p:ext uri="{BB962C8B-B14F-4D97-AF65-F5344CB8AC3E}">
        <p14:creationId xmlns:p14="http://schemas.microsoft.com/office/powerpoint/2010/main" val="72758961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F079BC5-E103-BD2A-5BF9-EEECA19A3DBC}"/>
              </a:ext>
            </a:extLst>
          </p:cNvPr>
          <p:cNvPicPr>
            <a:picLocks noChangeAspect="1"/>
          </p:cNvPicPr>
          <p:nvPr/>
        </p:nvPicPr>
        <p:blipFill rotWithShape="1">
          <a:blip r:embed="rId2"/>
          <a:srcRect t="1318"/>
          <a:stretch/>
        </p:blipFill>
        <p:spPr>
          <a:xfrm>
            <a:off x="172925" y="459000"/>
            <a:ext cx="6148075" cy="4097815"/>
          </a:xfrm>
          <a:prstGeom prst="rect">
            <a:avLst/>
          </a:prstGeom>
        </p:spPr>
      </p:pic>
      <p:sp>
        <p:nvSpPr>
          <p:cNvPr id="3" name="TextBox 2">
            <a:extLst>
              <a:ext uri="{FF2B5EF4-FFF2-40B4-BE49-F238E27FC236}">
                <a16:creationId xmlns:a16="http://schemas.microsoft.com/office/drawing/2014/main" id="{755DD70C-063F-BD4E-CEFE-1A2E5D215B36}"/>
              </a:ext>
            </a:extLst>
          </p:cNvPr>
          <p:cNvSpPr txBox="1"/>
          <p:nvPr/>
        </p:nvSpPr>
        <p:spPr>
          <a:xfrm>
            <a:off x="201000" y="4897259"/>
            <a:ext cx="5062652" cy="1384995"/>
          </a:xfrm>
          <a:prstGeom prst="rect">
            <a:avLst/>
          </a:prstGeom>
          <a:noFill/>
        </p:spPr>
        <p:txBody>
          <a:bodyPr wrap="square">
            <a:spAutoFit/>
          </a:bodyPr>
          <a:lstStyle/>
          <a:p>
            <a:pPr algn="just"/>
            <a:r>
              <a:rPr lang="en-GB" sz="1400" i="1" dirty="0">
                <a:solidFill>
                  <a:srgbClr val="0070C0"/>
                </a:solidFill>
                <a:effectLst/>
                <a:cs typeface="Arial" panose="020B0604020202020204" pitchFamily="34" charset="0"/>
              </a:rPr>
              <a:t>Figure 27. </a:t>
            </a:r>
            <a:r>
              <a:rPr lang="en-GB" sz="1400" i="1" dirty="0" err="1">
                <a:solidFill>
                  <a:srgbClr val="0070C0"/>
                </a:solidFill>
                <a:cs typeface="Arial" panose="020B0604020202020204" pitchFamily="34" charset="0"/>
              </a:rPr>
              <a:t>P</a:t>
            </a:r>
            <a:r>
              <a:rPr lang="en-GB" sz="1400" i="1" dirty="0" err="1">
                <a:solidFill>
                  <a:srgbClr val="0070C0"/>
                </a:solidFill>
                <a:effectLst/>
                <a:cs typeface="Arial" panose="020B0604020202020204" pitchFamily="34" charset="0"/>
              </a:rPr>
              <a:t>hotocarcinogenesis</a:t>
            </a:r>
            <a:r>
              <a:rPr lang="en-GB" sz="1400" i="1" dirty="0">
                <a:solidFill>
                  <a:srgbClr val="0070C0"/>
                </a:solidFill>
                <a:cs typeface="Arial" panose="020B0604020202020204" pitchFamily="34" charset="0"/>
              </a:rPr>
              <a:t>: </a:t>
            </a:r>
            <a:r>
              <a:rPr lang="en-GB" sz="1400" i="1" dirty="0">
                <a:solidFill>
                  <a:srgbClr val="0070C0"/>
                </a:solidFill>
                <a:effectLst/>
                <a:cs typeface="Arial" panose="020B0604020202020204" pitchFamily="34" charset="0"/>
              </a:rPr>
              <a:t>exposure of the skin to UVR results in DNA damage via the formation of pyrimidine dimers and reactive oxygen species. DNA repair may reverse some damage, but these mechanisms are overwhelmed when UVR exposure is excessive. This allows the progression of mutagenesis, immune suppression, and clonal cell expansion, thus promoting </a:t>
            </a:r>
            <a:r>
              <a:rPr lang="en-GB" sz="1400" i="1" dirty="0" err="1">
                <a:solidFill>
                  <a:srgbClr val="0070C0"/>
                </a:solidFill>
                <a:effectLst/>
                <a:cs typeface="Arial" panose="020B0604020202020204" pitchFamily="34" charset="0"/>
              </a:rPr>
              <a:t>tumor</a:t>
            </a:r>
            <a:r>
              <a:rPr lang="en-GB" sz="1400" i="1" dirty="0">
                <a:solidFill>
                  <a:srgbClr val="0070C0"/>
                </a:solidFill>
                <a:effectLst/>
                <a:cs typeface="Arial" panose="020B0604020202020204" pitchFamily="34" charset="0"/>
              </a:rPr>
              <a:t> formation</a:t>
            </a:r>
          </a:p>
        </p:txBody>
      </p:sp>
      <p:grpSp>
        <p:nvGrpSpPr>
          <p:cNvPr id="11" name="Group 10">
            <a:extLst>
              <a:ext uri="{FF2B5EF4-FFF2-40B4-BE49-F238E27FC236}">
                <a16:creationId xmlns:a16="http://schemas.microsoft.com/office/drawing/2014/main" id="{A8040958-6964-3A05-A9F6-CA6A9FDFDF2C}"/>
              </a:ext>
            </a:extLst>
          </p:cNvPr>
          <p:cNvGrpSpPr/>
          <p:nvPr/>
        </p:nvGrpSpPr>
        <p:grpSpPr>
          <a:xfrm>
            <a:off x="6501000" y="189000"/>
            <a:ext cx="5544298" cy="5335924"/>
            <a:chOff x="6951000" y="1274550"/>
            <a:chExt cx="5062652" cy="5000122"/>
          </a:xfrm>
        </p:grpSpPr>
        <p:pic>
          <p:nvPicPr>
            <p:cNvPr id="6" name="Picture 5">
              <a:extLst>
                <a:ext uri="{FF2B5EF4-FFF2-40B4-BE49-F238E27FC236}">
                  <a16:creationId xmlns:a16="http://schemas.microsoft.com/office/drawing/2014/main" id="{0A450C75-D750-BFC3-415E-389993DA8262}"/>
                </a:ext>
              </a:extLst>
            </p:cNvPr>
            <p:cNvPicPr>
              <a:picLocks noChangeAspect="1"/>
            </p:cNvPicPr>
            <p:nvPr/>
          </p:nvPicPr>
          <p:blipFill>
            <a:blip r:embed="rId3"/>
            <a:stretch>
              <a:fillRect/>
            </a:stretch>
          </p:blipFill>
          <p:spPr>
            <a:xfrm>
              <a:off x="6951000" y="1274550"/>
              <a:ext cx="5062652" cy="4092939"/>
            </a:xfrm>
            <a:prstGeom prst="rect">
              <a:avLst/>
            </a:prstGeom>
          </p:spPr>
        </p:pic>
        <p:sp>
          <p:nvSpPr>
            <p:cNvPr id="8" name="TextBox 7">
              <a:extLst>
                <a:ext uri="{FF2B5EF4-FFF2-40B4-BE49-F238E27FC236}">
                  <a16:creationId xmlns:a16="http://schemas.microsoft.com/office/drawing/2014/main" id="{7DA6EBB3-A721-1D71-A14D-E73C0FE4F862}"/>
                </a:ext>
              </a:extLst>
            </p:cNvPr>
            <p:cNvSpPr txBox="1"/>
            <p:nvPr/>
          </p:nvSpPr>
          <p:spPr>
            <a:xfrm>
              <a:off x="7086000" y="5380609"/>
              <a:ext cx="4531782" cy="894063"/>
            </a:xfrm>
            <a:prstGeom prst="rect">
              <a:avLst/>
            </a:prstGeom>
            <a:noFill/>
          </p:spPr>
          <p:txBody>
            <a:bodyPr wrap="square">
              <a:spAutoFit/>
            </a:bodyPr>
            <a:lstStyle/>
            <a:p>
              <a:pPr algn="just"/>
              <a:r>
                <a:rPr lang="en-GB" sz="1400" i="1" dirty="0">
                  <a:solidFill>
                    <a:srgbClr val="0070C0"/>
                  </a:solidFill>
                  <a:effectLst/>
                  <a:cs typeface="Arial" panose="020B0604020202020204" pitchFamily="34" charset="0"/>
                </a:rPr>
                <a:t>Figure 28. Surveillance, Epidemiology, and End Results (SEER) 9 and 13 data for new cutaneous malignant melanoma cases per 100,000 people in the U.S. SEER 9 and 13 refer to two geographical areas surveyed.</a:t>
              </a:r>
            </a:p>
          </p:txBody>
        </p:sp>
      </p:grpSp>
      <p:sp>
        <p:nvSpPr>
          <p:cNvPr id="9" name="TextBox 8">
            <a:extLst>
              <a:ext uri="{FF2B5EF4-FFF2-40B4-BE49-F238E27FC236}">
                <a16:creationId xmlns:a16="http://schemas.microsoft.com/office/drawing/2014/main" id="{E2157B37-F21A-D258-5FD6-DF6A5CA31B58}"/>
              </a:ext>
            </a:extLst>
          </p:cNvPr>
          <p:cNvSpPr txBox="1"/>
          <p:nvPr/>
        </p:nvSpPr>
        <p:spPr>
          <a:xfrm>
            <a:off x="6501000" y="5868600"/>
            <a:ext cx="5715000" cy="415498"/>
          </a:xfrm>
          <a:prstGeom prst="rect">
            <a:avLst/>
          </a:prstGeom>
          <a:noFill/>
        </p:spPr>
        <p:txBody>
          <a:bodyPr wrap="square">
            <a:spAutoFit/>
          </a:bodyPr>
          <a:lstStyle/>
          <a:p>
            <a:pPr algn="r"/>
            <a:r>
              <a:rPr lang="en-IE" sz="1050" dirty="0">
                <a:cs typeface="Arial" panose="020B0604020202020204" pitchFamily="34" charset="0"/>
              </a:rPr>
              <a:t>From: E.R. Parker, </a:t>
            </a:r>
            <a:r>
              <a:rPr lang="en-GB" sz="1050" dirty="0">
                <a:cs typeface="Arial" panose="020B0604020202020204" pitchFamily="34" charset="0"/>
              </a:rPr>
              <a:t>Int. J. Women’s Dermatology, 2021, </a:t>
            </a:r>
            <a:r>
              <a:rPr lang="en-GB" sz="1050" u="sng" dirty="0">
                <a:cs typeface="Arial" panose="020B0604020202020204" pitchFamily="34" charset="0"/>
              </a:rPr>
              <a:t>7</a:t>
            </a:r>
            <a:r>
              <a:rPr lang="en-GB" sz="1050" dirty="0">
                <a:cs typeface="Arial" panose="020B0604020202020204" pitchFamily="34" charset="0"/>
              </a:rPr>
              <a:t>, 17–27. </a:t>
            </a:r>
            <a:r>
              <a:rPr lang="en-GB" sz="1050" dirty="0">
                <a:cs typeface="Arial" panose="020B0604020202020204" pitchFamily="34" charset="0"/>
                <a:hlinkClick r:id="rId4">
                  <a:extLst>
                    <a:ext uri="{A12FA001-AC4F-418D-AE19-62706E023703}">
                      <ahyp:hlinkClr xmlns:ahyp="http://schemas.microsoft.com/office/drawing/2018/hyperlinkcolor" xmlns="" val="tx"/>
                    </a:ext>
                  </a:extLst>
                </a:hlinkClick>
              </a:rPr>
              <a:t>https://doi.org/10.1016/j.ijwd.2020.07.003</a:t>
            </a:r>
            <a:r>
              <a:rPr lang="en-GB" sz="1050" dirty="0">
                <a:cs typeface="Arial" panose="020B0604020202020204" pitchFamily="34" charset="0"/>
              </a:rPr>
              <a:t> </a:t>
            </a:r>
            <a:endParaRPr lang="en-IE" sz="1050" dirty="0">
              <a:cs typeface="Arial" panose="020B0604020202020204" pitchFamily="34" charset="0"/>
            </a:endParaRPr>
          </a:p>
        </p:txBody>
      </p:sp>
    </p:spTree>
    <p:extLst>
      <p:ext uri="{BB962C8B-B14F-4D97-AF65-F5344CB8AC3E}">
        <p14:creationId xmlns:p14="http://schemas.microsoft.com/office/powerpoint/2010/main" val="70258887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920330E4-25CB-006F-CF1A-9426DB57E7FA}"/>
              </a:ext>
            </a:extLst>
          </p:cNvPr>
          <p:cNvSpPr txBox="1"/>
          <p:nvPr/>
        </p:nvSpPr>
        <p:spPr>
          <a:xfrm>
            <a:off x="7356000" y="5967765"/>
            <a:ext cx="4628684" cy="253916"/>
          </a:xfrm>
          <a:prstGeom prst="rect">
            <a:avLst/>
          </a:prstGeom>
          <a:noFill/>
        </p:spPr>
        <p:txBody>
          <a:bodyPr wrap="square">
            <a:spAutoFit/>
          </a:bodyPr>
          <a:lstStyle/>
          <a:p>
            <a:r>
              <a:rPr lang="en-IE" sz="1050" dirty="0">
                <a:solidFill>
                  <a:schemeClr val="tx1">
                    <a:lumMod val="50000"/>
                    <a:lumOff val="50000"/>
                  </a:schemeClr>
                </a:solidFill>
                <a:cs typeface="Arial" panose="020B0604020202020204" pitchFamily="34" charset="0"/>
              </a:rPr>
              <a:t>From:</a:t>
            </a:r>
          </a:p>
        </p:txBody>
      </p:sp>
      <p:sp>
        <p:nvSpPr>
          <p:cNvPr id="18" name="TextBox 17">
            <a:extLst>
              <a:ext uri="{FF2B5EF4-FFF2-40B4-BE49-F238E27FC236}">
                <a16:creationId xmlns:a16="http://schemas.microsoft.com/office/drawing/2014/main" id="{C4BDBF7A-70D2-82BD-CF36-67253F544A08}"/>
              </a:ext>
            </a:extLst>
          </p:cNvPr>
          <p:cNvSpPr txBox="1"/>
          <p:nvPr/>
        </p:nvSpPr>
        <p:spPr>
          <a:xfrm>
            <a:off x="1238835" y="5229101"/>
            <a:ext cx="4490849" cy="738664"/>
          </a:xfrm>
          <a:prstGeom prst="rect">
            <a:avLst/>
          </a:prstGeom>
          <a:noFill/>
        </p:spPr>
        <p:txBody>
          <a:bodyPr wrap="square">
            <a:spAutoFit/>
          </a:bodyPr>
          <a:lstStyle/>
          <a:p>
            <a:pPr lvl="3" algn="just"/>
            <a:r>
              <a:rPr lang="en-GB" sz="1400" i="1" dirty="0">
                <a:solidFill>
                  <a:srgbClr val="0070C0"/>
                </a:solidFill>
                <a:effectLst/>
                <a:cs typeface="Arial" panose="020B0604020202020204" pitchFamily="34" charset="0"/>
              </a:rPr>
              <a:t>Figure 29. Schematic illustration of the interactions between stratospheric ozone depletion and climate change</a:t>
            </a:r>
          </a:p>
        </p:txBody>
      </p:sp>
      <p:grpSp>
        <p:nvGrpSpPr>
          <p:cNvPr id="3" name="Csoportba foglalás 2"/>
          <p:cNvGrpSpPr/>
          <p:nvPr/>
        </p:nvGrpSpPr>
        <p:grpSpPr>
          <a:xfrm>
            <a:off x="224927" y="2937633"/>
            <a:ext cx="5606631" cy="1575970"/>
            <a:chOff x="224927" y="170517"/>
            <a:chExt cx="5606631" cy="1575970"/>
          </a:xfrm>
        </p:grpSpPr>
        <p:pic>
          <p:nvPicPr>
            <p:cNvPr id="10" name="Picture 9">
              <a:extLst>
                <a:ext uri="{FF2B5EF4-FFF2-40B4-BE49-F238E27FC236}">
                  <a16:creationId xmlns:a16="http://schemas.microsoft.com/office/drawing/2014/main" id="{9E268003-DCFC-4D62-A240-B283EE8B7090}"/>
                </a:ext>
              </a:extLst>
            </p:cNvPr>
            <p:cNvPicPr>
              <a:picLocks noChangeAspect="1"/>
            </p:cNvPicPr>
            <p:nvPr/>
          </p:nvPicPr>
          <p:blipFill>
            <a:blip r:embed="rId2"/>
            <a:stretch>
              <a:fillRect/>
            </a:stretch>
          </p:blipFill>
          <p:spPr>
            <a:xfrm>
              <a:off x="224927" y="170517"/>
              <a:ext cx="5606631" cy="1575000"/>
            </a:xfrm>
            <a:prstGeom prst="rect">
              <a:avLst/>
            </a:prstGeom>
          </p:spPr>
        </p:pic>
        <p:sp>
          <p:nvSpPr>
            <p:cNvPr id="11" name="Rectangle 10">
              <a:extLst>
                <a:ext uri="{FF2B5EF4-FFF2-40B4-BE49-F238E27FC236}">
                  <a16:creationId xmlns:a16="http://schemas.microsoft.com/office/drawing/2014/main" id="{5096E1C2-E6E4-6A4C-2DEF-FA1DE30467E7}"/>
                </a:ext>
              </a:extLst>
            </p:cNvPr>
            <p:cNvSpPr/>
            <p:nvPr/>
          </p:nvSpPr>
          <p:spPr>
            <a:xfrm>
              <a:off x="5461023" y="1596557"/>
              <a:ext cx="350848" cy="14993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grpSp>
      <p:sp>
        <p:nvSpPr>
          <p:cNvPr id="13" name="TextBox 12">
            <a:extLst>
              <a:ext uri="{FF2B5EF4-FFF2-40B4-BE49-F238E27FC236}">
                <a16:creationId xmlns:a16="http://schemas.microsoft.com/office/drawing/2014/main" id="{0BF80425-5C67-1AF8-31EB-5003D81D573B}"/>
              </a:ext>
            </a:extLst>
          </p:cNvPr>
          <p:cNvSpPr txBox="1"/>
          <p:nvPr/>
        </p:nvSpPr>
        <p:spPr>
          <a:xfrm>
            <a:off x="24967" y="5938502"/>
            <a:ext cx="3877646" cy="415498"/>
          </a:xfrm>
          <a:prstGeom prst="rect">
            <a:avLst/>
          </a:prstGeom>
          <a:noFill/>
        </p:spPr>
        <p:txBody>
          <a:bodyPr wrap="square">
            <a:spAutoFit/>
          </a:bodyPr>
          <a:lstStyle/>
          <a:p>
            <a:r>
              <a:rPr lang="en-IE" sz="1050" dirty="0">
                <a:cs typeface="Arial" panose="020B0604020202020204" pitchFamily="34" charset="0"/>
              </a:rPr>
              <a:t>From: E.R. Parker, </a:t>
            </a:r>
            <a:r>
              <a:rPr lang="en-GB" sz="1050" dirty="0">
                <a:cs typeface="Arial" panose="020B0604020202020204" pitchFamily="34" charset="0"/>
              </a:rPr>
              <a:t>Int. J. Women’s Dermatology, 2021, </a:t>
            </a:r>
            <a:r>
              <a:rPr lang="en-GB" sz="1050" u="sng" dirty="0">
                <a:cs typeface="Arial" panose="020B0604020202020204" pitchFamily="34" charset="0"/>
              </a:rPr>
              <a:t>7</a:t>
            </a:r>
            <a:r>
              <a:rPr lang="en-GB" sz="1050" dirty="0">
                <a:cs typeface="Arial" panose="020B0604020202020204" pitchFamily="34" charset="0"/>
              </a:rPr>
              <a:t>, 17–27. </a:t>
            </a:r>
            <a:r>
              <a:rPr lang="en-GB" sz="1050" dirty="0">
                <a:cs typeface="Arial" panose="020B0604020202020204" pitchFamily="34" charset="0"/>
                <a:hlinkClick r:id="rId3">
                  <a:extLst>
                    <a:ext uri="{A12FA001-AC4F-418D-AE19-62706E023703}">
                      <ahyp:hlinkClr xmlns:ahyp="http://schemas.microsoft.com/office/drawing/2018/hyperlinkcolor" xmlns="" val="tx"/>
                    </a:ext>
                  </a:extLst>
                </a:hlinkClick>
              </a:rPr>
              <a:t>https://doi.org/10.1016/j.ijwd.2020.07.003</a:t>
            </a:r>
            <a:r>
              <a:rPr lang="en-GB" sz="1050" dirty="0">
                <a:cs typeface="Arial" panose="020B0604020202020204" pitchFamily="34" charset="0"/>
              </a:rPr>
              <a:t> </a:t>
            </a:r>
            <a:endParaRPr lang="en-IE" sz="1050" dirty="0">
              <a:cs typeface="Arial" panose="020B0604020202020204" pitchFamily="34" charset="0"/>
            </a:endParaRPr>
          </a:p>
        </p:txBody>
      </p:sp>
      <p:grpSp>
        <p:nvGrpSpPr>
          <p:cNvPr id="4" name="Csoportba foglalás 3"/>
          <p:cNvGrpSpPr/>
          <p:nvPr/>
        </p:nvGrpSpPr>
        <p:grpSpPr>
          <a:xfrm>
            <a:off x="5871000" y="53999"/>
            <a:ext cx="6255000" cy="6300001"/>
            <a:chOff x="5871000" y="53999"/>
            <a:chExt cx="6255000" cy="6300001"/>
          </a:xfrm>
        </p:grpSpPr>
        <p:pic>
          <p:nvPicPr>
            <p:cNvPr id="8" name="Picture 7">
              <a:extLst>
                <a:ext uri="{FF2B5EF4-FFF2-40B4-BE49-F238E27FC236}">
                  <a16:creationId xmlns:a16="http://schemas.microsoft.com/office/drawing/2014/main" id="{CB22F1CD-2406-586D-2939-B3B38F4D588C}"/>
                </a:ext>
              </a:extLst>
            </p:cNvPr>
            <p:cNvPicPr>
              <a:picLocks noChangeAspect="1"/>
            </p:cNvPicPr>
            <p:nvPr/>
          </p:nvPicPr>
          <p:blipFill rotWithShape="1">
            <a:blip r:embed="rId4"/>
            <a:srcRect l="621" t="842" r="1038" b="981"/>
            <a:stretch/>
          </p:blipFill>
          <p:spPr>
            <a:xfrm>
              <a:off x="5871000" y="53999"/>
              <a:ext cx="6255000" cy="6300001"/>
            </a:xfrm>
            <a:prstGeom prst="rect">
              <a:avLst/>
            </a:prstGeom>
          </p:spPr>
        </p:pic>
        <p:pic>
          <p:nvPicPr>
            <p:cNvPr id="15" name="Picture 7">
              <a:extLst>
                <a:ext uri="{FF2B5EF4-FFF2-40B4-BE49-F238E27FC236}">
                  <a16:creationId xmlns:a16="http://schemas.microsoft.com/office/drawing/2014/main" id="{CB22F1CD-2406-586D-2939-B3B38F4D588C}"/>
                </a:ext>
              </a:extLst>
            </p:cNvPr>
            <p:cNvPicPr>
              <a:picLocks noChangeAspect="1"/>
            </p:cNvPicPr>
            <p:nvPr/>
          </p:nvPicPr>
          <p:blipFill rotWithShape="1">
            <a:blip r:embed="rId4"/>
            <a:srcRect l="76322" t="96213" r="1038" b="2384"/>
            <a:stretch/>
          </p:blipFill>
          <p:spPr>
            <a:xfrm>
              <a:off x="10641000" y="6264000"/>
              <a:ext cx="1440000" cy="90000"/>
            </a:xfrm>
            <a:prstGeom prst="rect">
              <a:avLst/>
            </a:prstGeom>
          </p:spPr>
        </p:pic>
      </p:grpSp>
      <p:sp>
        <p:nvSpPr>
          <p:cNvPr id="5" name="Téglalap 4"/>
          <p:cNvSpPr/>
          <p:nvPr/>
        </p:nvSpPr>
        <p:spPr>
          <a:xfrm>
            <a:off x="-15762" y="189000"/>
            <a:ext cx="6096000" cy="923330"/>
          </a:xfrm>
          <a:prstGeom prst="rect">
            <a:avLst/>
          </a:prstGeom>
        </p:spPr>
        <p:txBody>
          <a:bodyPr>
            <a:spAutoFit/>
          </a:bodyPr>
          <a:lstStyle/>
          <a:p>
            <a:r>
              <a:rPr lang="en-GB" dirty="0">
                <a:latin typeface="Calibri" panose="020F0502020204030204" pitchFamily="34" charset="0"/>
                <a:ea typeface="Calibri" panose="020F0502020204030204" pitchFamily="34" charset="0"/>
                <a:cs typeface="Times New Roman" panose="02020603050405020304" pitchFamily="18" charset="0"/>
              </a:rPr>
              <a:t>The role of stratospheric ozone in UVR protection and climate change is complex since ozone is both an efficient UVR absorber (good) and a greenhouse gas (bad).</a:t>
            </a:r>
            <a:endParaRPr lang="de-DE" dirty="0"/>
          </a:p>
        </p:txBody>
      </p:sp>
    </p:spTree>
    <p:extLst>
      <p:ext uri="{BB962C8B-B14F-4D97-AF65-F5344CB8AC3E}">
        <p14:creationId xmlns:p14="http://schemas.microsoft.com/office/powerpoint/2010/main" val="65502764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920330E4-25CB-006F-CF1A-9426DB57E7FA}"/>
              </a:ext>
            </a:extLst>
          </p:cNvPr>
          <p:cNvSpPr txBox="1"/>
          <p:nvPr/>
        </p:nvSpPr>
        <p:spPr>
          <a:xfrm>
            <a:off x="8672440" y="5859000"/>
            <a:ext cx="3433786" cy="415498"/>
          </a:xfrm>
          <a:prstGeom prst="rect">
            <a:avLst/>
          </a:prstGeom>
          <a:noFill/>
        </p:spPr>
        <p:txBody>
          <a:bodyPr wrap="square">
            <a:spAutoFit/>
          </a:bodyPr>
          <a:lstStyle/>
          <a:p>
            <a:r>
              <a:rPr lang="en-IE" sz="1050" dirty="0">
                <a:cs typeface="Arial" panose="020B0604020202020204" pitchFamily="34" charset="0"/>
              </a:rPr>
              <a:t>From: C. Parrado, </a:t>
            </a:r>
            <a:r>
              <a:rPr lang="fr-FR" sz="1050" dirty="0" err="1">
                <a:cs typeface="Arial" panose="020B0604020202020204" pitchFamily="34" charset="0"/>
              </a:rPr>
              <a:t>Frontiers</a:t>
            </a:r>
            <a:r>
              <a:rPr lang="fr-FR" sz="1050" dirty="0">
                <a:cs typeface="Arial" panose="020B0604020202020204" pitchFamily="34" charset="0"/>
              </a:rPr>
              <a:t> in </a:t>
            </a:r>
            <a:r>
              <a:rPr lang="fr-FR" sz="1050" dirty="0" err="1">
                <a:cs typeface="Arial" panose="020B0604020202020204" pitchFamily="34" charset="0"/>
              </a:rPr>
              <a:t>Pharmacology</a:t>
            </a:r>
            <a:r>
              <a:rPr lang="fr-FR" sz="1050" dirty="0">
                <a:cs typeface="Arial" panose="020B0604020202020204" pitchFamily="34" charset="0"/>
              </a:rPr>
              <a:t>, 2019, </a:t>
            </a:r>
            <a:r>
              <a:rPr lang="fr-FR" sz="1050" u="sng" dirty="0">
                <a:cs typeface="Arial" panose="020B0604020202020204" pitchFamily="34" charset="0"/>
              </a:rPr>
              <a:t>10</a:t>
            </a:r>
            <a:r>
              <a:rPr lang="fr-FR" sz="1050" dirty="0">
                <a:cs typeface="Arial" panose="020B0604020202020204" pitchFamily="34" charset="0"/>
              </a:rPr>
              <a:t>, 759. </a:t>
            </a:r>
          </a:p>
          <a:p>
            <a:r>
              <a:rPr lang="fr-FR" sz="1050" dirty="0">
                <a:cs typeface="Arial" panose="020B0604020202020204" pitchFamily="34" charset="0"/>
                <a:hlinkClick r:id="rId2">
                  <a:extLst>
                    <a:ext uri="{A12FA001-AC4F-418D-AE19-62706E023703}">
                      <ahyp:hlinkClr xmlns:ahyp="http://schemas.microsoft.com/office/drawing/2018/hyperlinkcolor" xmlns="" val="tx"/>
                    </a:ext>
                  </a:extLst>
                </a:hlinkClick>
              </a:rPr>
              <a:t>https://doi.org/10.3389/fphar.2019.00759</a:t>
            </a:r>
            <a:r>
              <a:rPr lang="fr-FR" sz="1050" dirty="0">
                <a:cs typeface="Arial" panose="020B0604020202020204" pitchFamily="34" charset="0"/>
              </a:rPr>
              <a:t> </a:t>
            </a:r>
            <a:endParaRPr lang="en-IE" sz="1050" dirty="0">
              <a:cs typeface="Arial" panose="020B0604020202020204" pitchFamily="34" charset="0"/>
            </a:endParaRPr>
          </a:p>
        </p:txBody>
      </p:sp>
      <p:grpSp>
        <p:nvGrpSpPr>
          <p:cNvPr id="3" name="Group 2">
            <a:extLst>
              <a:ext uri="{FF2B5EF4-FFF2-40B4-BE49-F238E27FC236}">
                <a16:creationId xmlns:a16="http://schemas.microsoft.com/office/drawing/2014/main" id="{46DC09FD-AAA6-68D2-F241-5E2048385088}"/>
              </a:ext>
            </a:extLst>
          </p:cNvPr>
          <p:cNvGrpSpPr/>
          <p:nvPr/>
        </p:nvGrpSpPr>
        <p:grpSpPr>
          <a:xfrm>
            <a:off x="231223" y="279000"/>
            <a:ext cx="11774375" cy="5851762"/>
            <a:chOff x="231223" y="279000"/>
            <a:chExt cx="11774375" cy="5851762"/>
          </a:xfrm>
        </p:grpSpPr>
        <p:sp>
          <p:nvSpPr>
            <p:cNvPr id="18" name="TextBox 17">
              <a:extLst>
                <a:ext uri="{FF2B5EF4-FFF2-40B4-BE49-F238E27FC236}">
                  <a16:creationId xmlns:a16="http://schemas.microsoft.com/office/drawing/2014/main" id="{C4BDBF7A-70D2-82BD-CF36-67253F544A08}"/>
                </a:ext>
              </a:extLst>
            </p:cNvPr>
            <p:cNvSpPr txBox="1"/>
            <p:nvPr/>
          </p:nvSpPr>
          <p:spPr>
            <a:xfrm>
              <a:off x="8672440" y="2124000"/>
              <a:ext cx="3333158" cy="1169551"/>
            </a:xfrm>
            <a:prstGeom prst="rect">
              <a:avLst/>
            </a:prstGeom>
            <a:noFill/>
          </p:spPr>
          <p:txBody>
            <a:bodyPr wrap="square">
              <a:spAutoFit/>
            </a:bodyPr>
            <a:lstStyle/>
            <a:p>
              <a:r>
                <a:rPr lang="en-GB" sz="1400" i="1" dirty="0">
                  <a:solidFill>
                    <a:srgbClr val="0070C0"/>
                  </a:solidFill>
                  <a:effectLst/>
                  <a:cs typeface="Arial" panose="020B0604020202020204" pitchFamily="34" charset="0"/>
                </a:rPr>
                <a:t>Figure </a:t>
              </a:r>
              <a:r>
                <a:rPr lang="en-GB" sz="1400" i="1" dirty="0">
                  <a:solidFill>
                    <a:srgbClr val="0070C0"/>
                  </a:solidFill>
                  <a:cs typeface="Arial" panose="020B0604020202020204" pitchFamily="34" charset="0"/>
                </a:rPr>
                <a:t>30</a:t>
              </a:r>
              <a:r>
                <a:rPr lang="en-GB" sz="1400" i="1" dirty="0">
                  <a:solidFill>
                    <a:srgbClr val="0070C0"/>
                  </a:solidFill>
                  <a:effectLst/>
                  <a:cs typeface="Arial" panose="020B0604020202020204" pitchFamily="34" charset="0"/>
                </a:rPr>
                <a:t>. Skin responses to air pollution and UVR. (PAH = polyaromatic hydrocarbons, ECM = extra cellular matrix, ROS = reactive oxygen species)</a:t>
              </a:r>
            </a:p>
            <a:p>
              <a:r>
                <a:rPr lang="en-GB" sz="1400" i="1" dirty="0">
                  <a:solidFill>
                    <a:srgbClr val="0070C0"/>
                  </a:solidFill>
                  <a:effectLst/>
                  <a:cs typeface="Arial" panose="020B0604020202020204" pitchFamily="34" charset="0"/>
                </a:rPr>
                <a:t> </a:t>
              </a:r>
            </a:p>
          </p:txBody>
        </p:sp>
        <p:pic>
          <p:nvPicPr>
            <p:cNvPr id="2" name="Picture 1">
              <a:extLst>
                <a:ext uri="{FF2B5EF4-FFF2-40B4-BE49-F238E27FC236}">
                  <a16:creationId xmlns:a16="http://schemas.microsoft.com/office/drawing/2014/main" id="{F2F37CB3-FE07-E26C-F970-04E5F769C4AD}"/>
                </a:ext>
              </a:extLst>
            </p:cNvPr>
            <p:cNvPicPr>
              <a:picLocks noChangeAspect="1"/>
            </p:cNvPicPr>
            <p:nvPr/>
          </p:nvPicPr>
          <p:blipFill>
            <a:blip r:embed="rId3"/>
            <a:stretch>
              <a:fillRect/>
            </a:stretch>
          </p:blipFill>
          <p:spPr>
            <a:xfrm>
              <a:off x="231223" y="279000"/>
              <a:ext cx="8355572" cy="5851762"/>
            </a:xfrm>
            <a:prstGeom prst="rect">
              <a:avLst/>
            </a:prstGeom>
          </p:spPr>
        </p:pic>
      </p:grpSp>
    </p:spTree>
    <p:extLst>
      <p:ext uri="{BB962C8B-B14F-4D97-AF65-F5344CB8AC3E}">
        <p14:creationId xmlns:p14="http://schemas.microsoft.com/office/powerpoint/2010/main" val="682225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16710D4-3D99-99C1-20E3-5C1B14EC77B5}"/>
              </a:ext>
            </a:extLst>
          </p:cNvPr>
          <p:cNvGrpSpPr/>
          <p:nvPr/>
        </p:nvGrpSpPr>
        <p:grpSpPr>
          <a:xfrm>
            <a:off x="291000" y="729000"/>
            <a:ext cx="11589025" cy="4905000"/>
            <a:chOff x="1246487" y="1353502"/>
            <a:chExt cx="9699025" cy="3387924"/>
          </a:xfrm>
        </p:grpSpPr>
        <p:sp>
          <p:nvSpPr>
            <p:cNvPr id="18" name="TextBox 17">
              <a:extLst>
                <a:ext uri="{FF2B5EF4-FFF2-40B4-BE49-F238E27FC236}">
                  <a16:creationId xmlns:a16="http://schemas.microsoft.com/office/drawing/2014/main" id="{C4BDBF7A-70D2-82BD-CF36-67253F544A08}"/>
                </a:ext>
              </a:extLst>
            </p:cNvPr>
            <p:cNvSpPr txBox="1"/>
            <p:nvPr/>
          </p:nvSpPr>
          <p:spPr>
            <a:xfrm>
              <a:off x="1246487" y="4002762"/>
              <a:ext cx="9619513" cy="738664"/>
            </a:xfrm>
            <a:prstGeom prst="rect">
              <a:avLst/>
            </a:prstGeom>
            <a:noFill/>
          </p:spPr>
          <p:txBody>
            <a:bodyPr wrap="square">
              <a:spAutoFit/>
            </a:bodyPr>
            <a:lstStyle/>
            <a:p>
              <a:pPr algn="ctr"/>
              <a:r>
                <a:rPr lang="en-GB" sz="1400" i="1" dirty="0">
                  <a:solidFill>
                    <a:srgbClr val="0070C0"/>
                  </a:solidFill>
                  <a:effectLst/>
                  <a:cs typeface="Arial" panose="020B0604020202020204" pitchFamily="34" charset="0"/>
                </a:rPr>
                <a:t>Table 4. </a:t>
              </a:r>
              <a:r>
                <a:rPr lang="en-GB" sz="1400" i="1" dirty="0">
                  <a:solidFill>
                    <a:srgbClr val="0070C0"/>
                  </a:solidFill>
                  <a:cs typeface="Arial" panose="020B0604020202020204" pitchFamily="34" charset="0"/>
                </a:rPr>
                <a:t>Common mechanisms and effects observed in skin aging (</a:t>
              </a:r>
              <a:r>
                <a:rPr lang="en-GB" sz="1400" dirty="0">
                  <a:solidFill>
                    <a:srgbClr val="0070C0"/>
                  </a:solidFill>
                  <a:cs typeface="Arial" panose="020B0604020202020204" pitchFamily="34" charset="0"/>
                  <a:sym typeface="Symbol" panose="05050102010706020507" pitchFamily="18" charset="2"/>
                </a:rPr>
                <a:t></a:t>
              </a:r>
              <a:r>
                <a:rPr lang="en-GB" sz="1400" i="1" dirty="0">
                  <a:solidFill>
                    <a:srgbClr val="0070C0"/>
                  </a:solidFill>
                  <a:cs typeface="Arial" panose="020B0604020202020204" pitchFamily="34" charset="0"/>
                  <a:sym typeface="Symbol" panose="05050102010706020507" pitchFamily="18" charset="2"/>
                </a:rPr>
                <a:t>) and in skin damage after air pollution exposure (</a:t>
              </a:r>
              <a:r>
                <a:rPr lang="en-GB" sz="1400" dirty="0">
                  <a:solidFill>
                    <a:srgbClr val="0070C0"/>
                  </a:solidFill>
                  <a:cs typeface="Arial" panose="020B0604020202020204" pitchFamily="34" charset="0"/>
                  <a:sym typeface="Wingdings 3" panose="05040102010807070707" pitchFamily="18" charset="2"/>
                </a:rPr>
                <a:t>). </a:t>
              </a:r>
            </a:p>
            <a:p>
              <a:pPr algn="ctr"/>
              <a:r>
                <a:rPr lang="en-GB" sz="1400" i="1" dirty="0">
                  <a:solidFill>
                    <a:srgbClr val="0070C0"/>
                  </a:solidFill>
                  <a:cs typeface="Arial" panose="020B0604020202020204" pitchFamily="34" charset="0"/>
                  <a:sym typeface="Wingdings 3" panose="05040102010807070707" pitchFamily="18" charset="2"/>
                </a:rPr>
                <a:t>(</a:t>
              </a:r>
              <a:r>
                <a:rPr lang="en-GB" sz="1400" i="1" dirty="0" err="1">
                  <a:solidFill>
                    <a:srgbClr val="0070C0"/>
                  </a:solidFill>
                  <a:cs typeface="Arial" panose="020B0604020202020204" pitchFamily="34" charset="0"/>
                  <a:sym typeface="Wingdings 3" panose="05040102010807070707" pitchFamily="18" charset="2"/>
                </a:rPr>
                <a:t>ArH</a:t>
              </a:r>
              <a:r>
                <a:rPr lang="en-GB" sz="1400" i="1" dirty="0">
                  <a:solidFill>
                    <a:srgbClr val="0070C0"/>
                  </a:solidFill>
                  <a:cs typeface="Arial" panose="020B0604020202020204" pitchFamily="34" charset="0"/>
                  <a:sym typeface="Wingdings 3" panose="05040102010807070707" pitchFamily="18" charset="2"/>
                </a:rPr>
                <a:t> = aryl hydrocarbon receptors, MMPs = matrix metalloproteinases).</a:t>
              </a:r>
            </a:p>
            <a:p>
              <a:pPr algn="ctr"/>
              <a:endParaRPr lang="en-GB" sz="1400" dirty="0">
                <a:solidFill>
                  <a:srgbClr val="0070C0"/>
                </a:solidFill>
                <a:effectLst/>
                <a:cs typeface="Arial" panose="020B0604020202020204" pitchFamily="34" charset="0"/>
              </a:endParaRPr>
            </a:p>
          </p:txBody>
        </p:sp>
        <p:pic>
          <p:nvPicPr>
            <p:cNvPr id="3" name="Picture 2">
              <a:extLst>
                <a:ext uri="{FF2B5EF4-FFF2-40B4-BE49-F238E27FC236}">
                  <a16:creationId xmlns:a16="http://schemas.microsoft.com/office/drawing/2014/main" id="{799B2F3E-09BC-001A-8940-370CCDC6C606}"/>
                </a:ext>
              </a:extLst>
            </p:cNvPr>
            <p:cNvPicPr>
              <a:picLocks noChangeAspect="1"/>
            </p:cNvPicPr>
            <p:nvPr/>
          </p:nvPicPr>
          <p:blipFill>
            <a:blip r:embed="rId2"/>
            <a:stretch>
              <a:fillRect/>
            </a:stretch>
          </p:blipFill>
          <p:spPr>
            <a:xfrm>
              <a:off x="1246487" y="1353502"/>
              <a:ext cx="9699025" cy="2558341"/>
            </a:xfrm>
            <a:prstGeom prst="rect">
              <a:avLst/>
            </a:prstGeom>
          </p:spPr>
        </p:pic>
      </p:grpSp>
      <p:sp>
        <p:nvSpPr>
          <p:cNvPr id="7" name="TextBox 6">
            <a:extLst>
              <a:ext uri="{FF2B5EF4-FFF2-40B4-BE49-F238E27FC236}">
                <a16:creationId xmlns:a16="http://schemas.microsoft.com/office/drawing/2014/main" id="{7869234D-0A27-428A-8043-DE421493A990}"/>
              </a:ext>
            </a:extLst>
          </p:cNvPr>
          <p:cNvSpPr txBox="1"/>
          <p:nvPr/>
        </p:nvSpPr>
        <p:spPr>
          <a:xfrm>
            <a:off x="201000" y="5859000"/>
            <a:ext cx="3555000" cy="415498"/>
          </a:xfrm>
          <a:prstGeom prst="rect">
            <a:avLst/>
          </a:prstGeom>
          <a:noFill/>
        </p:spPr>
        <p:txBody>
          <a:bodyPr wrap="square">
            <a:spAutoFit/>
          </a:bodyPr>
          <a:lstStyle/>
          <a:p>
            <a:r>
              <a:rPr lang="en-IE" sz="1050" dirty="0">
                <a:cs typeface="Arial" panose="020B0604020202020204" pitchFamily="34" charset="0"/>
              </a:rPr>
              <a:t>From: C. Parrado, </a:t>
            </a:r>
            <a:r>
              <a:rPr lang="fr-FR" sz="1050" dirty="0" err="1">
                <a:cs typeface="Arial" panose="020B0604020202020204" pitchFamily="34" charset="0"/>
              </a:rPr>
              <a:t>Frontiers</a:t>
            </a:r>
            <a:r>
              <a:rPr lang="fr-FR" sz="1050" dirty="0">
                <a:cs typeface="Arial" panose="020B0604020202020204" pitchFamily="34" charset="0"/>
              </a:rPr>
              <a:t> in </a:t>
            </a:r>
            <a:r>
              <a:rPr lang="fr-FR" sz="1050" dirty="0" err="1">
                <a:cs typeface="Arial" panose="020B0604020202020204" pitchFamily="34" charset="0"/>
              </a:rPr>
              <a:t>Pharmacology</a:t>
            </a:r>
            <a:r>
              <a:rPr lang="fr-FR" sz="1050" dirty="0">
                <a:cs typeface="Arial" panose="020B0604020202020204" pitchFamily="34" charset="0"/>
              </a:rPr>
              <a:t>, 2019, </a:t>
            </a:r>
            <a:r>
              <a:rPr lang="fr-FR" sz="1050" u="sng" dirty="0">
                <a:cs typeface="Arial" panose="020B0604020202020204" pitchFamily="34" charset="0"/>
              </a:rPr>
              <a:t>10</a:t>
            </a:r>
            <a:r>
              <a:rPr lang="fr-FR" sz="1050" dirty="0">
                <a:cs typeface="Arial" panose="020B0604020202020204" pitchFamily="34" charset="0"/>
              </a:rPr>
              <a:t>, 759. </a:t>
            </a:r>
          </a:p>
          <a:p>
            <a:r>
              <a:rPr lang="fr-FR" sz="1050" dirty="0">
                <a:cs typeface="Arial" panose="020B0604020202020204" pitchFamily="34" charset="0"/>
                <a:hlinkClick r:id="rId3">
                  <a:extLst>
                    <a:ext uri="{A12FA001-AC4F-418D-AE19-62706E023703}">
                      <ahyp:hlinkClr xmlns:ahyp="http://schemas.microsoft.com/office/drawing/2018/hyperlinkcolor" xmlns="" val="tx"/>
                    </a:ext>
                  </a:extLst>
                </a:hlinkClick>
              </a:rPr>
              <a:t>https://doi.org/10.3389/fphar.2019.00759</a:t>
            </a:r>
            <a:r>
              <a:rPr lang="fr-FR" sz="1050" dirty="0">
                <a:cs typeface="Arial" panose="020B0604020202020204" pitchFamily="34" charset="0"/>
              </a:rPr>
              <a:t> </a:t>
            </a:r>
            <a:endParaRPr lang="en-IE" sz="1050" dirty="0">
              <a:cs typeface="Arial" panose="020B0604020202020204" pitchFamily="34" charset="0"/>
            </a:endParaRPr>
          </a:p>
        </p:txBody>
      </p:sp>
    </p:spTree>
    <p:extLst>
      <p:ext uri="{BB962C8B-B14F-4D97-AF65-F5344CB8AC3E}">
        <p14:creationId xmlns:p14="http://schemas.microsoft.com/office/powerpoint/2010/main" val="99093396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2230310" y="118174"/>
            <a:ext cx="7894175" cy="549635"/>
          </a:xfrm>
        </p:spPr>
        <p:txBody>
          <a:bodyPr>
            <a:normAutofit/>
          </a:bodyPr>
          <a:lstStyle/>
          <a:p>
            <a:pPr algn="ctr"/>
            <a:r>
              <a:rPr lang="en-GB" sz="2800" dirty="0">
                <a:solidFill>
                  <a:schemeClr val="tx1"/>
                </a:solidFill>
              </a:rPr>
              <a:t>6</a:t>
            </a:r>
            <a:r>
              <a:rPr lang="hu-HU" sz="2800" dirty="0">
                <a:solidFill>
                  <a:schemeClr val="tx1"/>
                </a:solidFill>
              </a:rPr>
              <a:t>. </a:t>
            </a:r>
            <a:r>
              <a:rPr lang="en-GB" sz="2800" dirty="0">
                <a:solidFill>
                  <a:schemeClr val="tx1"/>
                </a:solidFill>
              </a:rPr>
              <a:t>Possible prevention and mitigation </a:t>
            </a:r>
            <a:r>
              <a:rPr lang="en-GB" sz="2800" dirty="0" smtClean="0">
                <a:solidFill>
                  <a:schemeClr val="tx1"/>
                </a:solidFill>
              </a:rPr>
              <a:t>methods</a:t>
            </a:r>
            <a:endParaRPr lang="hu-HU" sz="2800" dirty="0">
              <a:solidFill>
                <a:schemeClr val="tx1"/>
              </a:solidFill>
            </a:endParaRPr>
          </a:p>
        </p:txBody>
      </p:sp>
      <p:sp>
        <p:nvSpPr>
          <p:cNvPr id="3" name="Tartalom helye 2"/>
          <p:cNvSpPr>
            <a:spLocks noGrp="1"/>
          </p:cNvSpPr>
          <p:nvPr>
            <p:ph idx="1"/>
          </p:nvPr>
        </p:nvSpPr>
        <p:spPr>
          <a:xfrm>
            <a:off x="831000" y="930490"/>
            <a:ext cx="10350000" cy="5355000"/>
          </a:xfrm>
        </p:spPr>
        <p:txBody>
          <a:bodyPr>
            <a:normAutofit/>
          </a:bodyPr>
          <a:lstStyle/>
          <a:p>
            <a:pPr marL="0" indent="0" algn="just">
              <a:lnSpc>
                <a:spcPct val="130000"/>
              </a:lnSpc>
              <a:buNone/>
            </a:pPr>
            <a:r>
              <a:rPr lang="en-GB" sz="2200" dirty="0" smtClean="0">
                <a:solidFill>
                  <a:schemeClr val="tx1"/>
                </a:solidFill>
              </a:rPr>
              <a:t>Methods </a:t>
            </a:r>
            <a:r>
              <a:rPr lang="en-GB" sz="2200" dirty="0">
                <a:solidFill>
                  <a:schemeClr val="tx1"/>
                </a:solidFill>
              </a:rPr>
              <a:t>for avoiding or ameliorating these effects can be grouped in three broad categories:</a:t>
            </a:r>
          </a:p>
          <a:p>
            <a:pPr marL="0" indent="0">
              <a:lnSpc>
                <a:spcPct val="130000"/>
              </a:lnSpc>
              <a:buNone/>
            </a:pPr>
            <a:endParaRPr lang="en-GB" sz="1000" dirty="0">
              <a:solidFill>
                <a:schemeClr val="tx1"/>
              </a:solidFill>
              <a:cs typeface="Arial" panose="020B0604020202020204" pitchFamily="34" charset="0"/>
            </a:endParaRPr>
          </a:p>
          <a:p>
            <a:pPr marL="742950" lvl="1" indent="-285750">
              <a:lnSpc>
                <a:spcPct val="130000"/>
              </a:lnSpc>
              <a:spcBef>
                <a:spcPts val="0"/>
              </a:spcBef>
              <a:buClr>
                <a:srgbClr val="FF0000"/>
              </a:buClr>
              <a:buFont typeface="Arial" panose="020B0604020202020204" pitchFamily="34" charset="0"/>
              <a:buChar char="•"/>
            </a:pPr>
            <a:r>
              <a:rPr lang="en-GB" sz="2200" dirty="0">
                <a:solidFill>
                  <a:schemeClr val="tx1"/>
                </a:solidFill>
                <a:cs typeface="Arial" panose="020B0604020202020204" pitchFamily="34" charset="0"/>
              </a:rPr>
              <a:t>Environmental</a:t>
            </a:r>
          </a:p>
          <a:p>
            <a:pPr marL="742950" lvl="1" indent="-285750">
              <a:lnSpc>
                <a:spcPct val="130000"/>
              </a:lnSpc>
              <a:buClr>
                <a:srgbClr val="FF0000"/>
              </a:buClr>
              <a:buFont typeface="Arial" panose="020B0604020202020204" pitchFamily="34" charset="0"/>
              <a:buChar char="•"/>
            </a:pPr>
            <a:r>
              <a:rPr lang="en-GB" sz="2200" dirty="0">
                <a:solidFill>
                  <a:schemeClr val="tx1"/>
                </a:solidFill>
                <a:cs typeface="Arial" panose="020B0604020202020204" pitchFamily="34" charset="0"/>
              </a:rPr>
              <a:t>Societal</a:t>
            </a:r>
          </a:p>
          <a:p>
            <a:pPr marL="742950" lvl="1" indent="-285750">
              <a:lnSpc>
                <a:spcPct val="130000"/>
              </a:lnSpc>
              <a:buClr>
                <a:srgbClr val="FF0000"/>
              </a:buClr>
              <a:buFont typeface="Arial" panose="020B0604020202020204" pitchFamily="34" charset="0"/>
              <a:buChar char="•"/>
            </a:pPr>
            <a:r>
              <a:rPr lang="en-GB" sz="2200" dirty="0">
                <a:solidFill>
                  <a:schemeClr val="tx1"/>
                </a:solidFill>
                <a:cs typeface="Arial" panose="020B0604020202020204" pitchFamily="34" charset="0"/>
              </a:rPr>
              <a:t>Technological</a:t>
            </a:r>
          </a:p>
          <a:p>
            <a:pPr marL="0" indent="0">
              <a:lnSpc>
                <a:spcPct val="100000"/>
              </a:lnSpc>
              <a:buClr>
                <a:srgbClr val="FF0000"/>
              </a:buClr>
              <a:buNone/>
            </a:pPr>
            <a:endParaRPr lang="en-GB" sz="1000" u="sng" dirty="0">
              <a:solidFill>
                <a:srgbClr val="0070C0"/>
              </a:solidFill>
            </a:endParaRPr>
          </a:p>
          <a:p>
            <a:pPr marL="0" indent="0">
              <a:buNone/>
            </a:pPr>
            <a:endParaRPr lang="en-GB" sz="2000" dirty="0"/>
          </a:p>
        </p:txBody>
      </p:sp>
      <p:pic>
        <p:nvPicPr>
          <p:cNvPr id="4" name="Picture 1">
            <a:extLst>
              <a:ext uri="{FF2B5EF4-FFF2-40B4-BE49-F238E27FC236}">
                <a16:creationId xmlns:a16="http://schemas.microsoft.com/office/drawing/2014/main" id="{EB0F9345-026D-9FDF-789A-83C5788041FD}"/>
              </a:ext>
            </a:extLst>
          </p:cNvPr>
          <p:cNvPicPr>
            <a:picLocks noChangeAspect="1"/>
          </p:cNvPicPr>
          <p:nvPr/>
        </p:nvPicPr>
        <p:blipFill>
          <a:blip r:embed="rId2"/>
          <a:stretch>
            <a:fillRect/>
          </a:stretch>
        </p:blipFill>
        <p:spPr>
          <a:xfrm>
            <a:off x="5621346" y="1674000"/>
            <a:ext cx="6459654" cy="4590000"/>
          </a:xfrm>
          <a:prstGeom prst="rect">
            <a:avLst/>
          </a:prstGeom>
        </p:spPr>
      </p:pic>
    </p:spTree>
    <p:extLst>
      <p:ext uri="{BB962C8B-B14F-4D97-AF65-F5344CB8AC3E}">
        <p14:creationId xmlns:p14="http://schemas.microsoft.com/office/powerpoint/2010/main" val="3658085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artalom helye 2">
            <a:extLst>
              <a:ext uri="{FF2B5EF4-FFF2-40B4-BE49-F238E27FC236}">
                <a16:creationId xmlns:a16="http://schemas.microsoft.com/office/drawing/2014/main" id="{304B662C-1A41-A8A0-0334-C8B904C461DA}"/>
              </a:ext>
            </a:extLst>
          </p:cNvPr>
          <p:cNvSpPr>
            <a:spLocks noGrp="1"/>
          </p:cNvSpPr>
          <p:nvPr>
            <p:ph idx="1"/>
          </p:nvPr>
        </p:nvSpPr>
        <p:spPr>
          <a:xfrm>
            <a:off x="381000" y="3339000"/>
            <a:ext cx="6075000" cy="3015000"/>
          </a:xfrm>
        </p:spPr>
        <p:txBody>
          <a:bodyPr>
            <a:normAutofit/>
          </a:bodyPr>
          <a:lstStyle/>
          <a:p>
            <a:pPr marL="0" indent="0" algn="just">
              <a:lnSpc>
                <a:spcPct val="130000"/>
              </a:lnSpc>
              <a:buClr>
                <a:srgbClr val="00B050"/>
              </a:buClr>
              <a:buNone/>
            </a:pPr>
            <a:r>
              <a:rPr lang="en-GB" sz="2200" dirty="0">
                <a:solidFill>
                  <a:srgbClr val="FF0000"/>
                </a:solidFill>
                <a:cs typeface="Arial" panose="020B0604020202020204" pitchFamily="34" charset="0"/>
              </a:rPr>
              <a:t>Vaccine development </a:t>
            </a:r>
            <a:r>
              <a:rPr lang="en-GB" sz="2200" dirty="0">
                <a:solidFill>
                  <a:schemeClr val="tx1"/>
                </a:solidFill>
                <a:cs typeface="Arial" panose="020B0604020202020204" pitchFamily="34" charset="0"/>
              </a:rPr>
              <a:t>for dermal diseases, where applicable (see table 5). Of the 24 applicable diseases discussed here, 8 (33%) have vaccines available, and 9 (56</a:t>
            </a:r>
            <a:r>
              <a:rPr lang="en-GB" sz="2200" dirty="0" smtClean="0">
                <a:solidFill>
                  <a:schemeClr val="tx1"/>
                </a:solidFill>
                <a:cs typeface="Arial" panose="020B0604020202020204" pitchFamily="34" charset="0"/>
              </a:rPr>
              <a:t>%)</a:t>
            </a:r>
            <a:r>
              <a:rPr lang="hu-HU" sz="2200" dirty="0" smtClean="0">
                <a:solidFill>
                  <a:schemeClr val="tx1"/>
                </a:solidFill>
                <a:cs typeface="Arial" panose="020B0604020202020204" pitchFamily="34" charset="0"/>
              </a:rPr>
              <a:t> </a:t>
            </a:r>
            <a:r>
              <a:rPr lang="en-GB" sz="2200" dirty="0" smtClean="0">
                <a:solidFill>
                  <a:schemeClr val="tx1"/>
                </a:solidFill>
                <a:cs typeface="Arial" panose="020B0604020202020204" pitchFamily="34" charset="0"/>
              </a:rPr>
              <a:t>of </a:t>
            </a:r>
            <a:r>
              <a:rPr lang="en-GB" sz="2200" dirty="0">
                <a:solidFill>
                  <a:schemeClr val="tx1"/>
                </a:solidFill>
                <a:cs typeface="Arial" panose="020B0604020202020204" pitchFamily="34" charset="0"/>
              </a:rPr>
              <a:t>the remaining 16 have vaccines under development.</a:t>
            </a:r>
          </a:p>
          <a:p>
            <a:pPr marL="0" indent="0">
              <a:lnSpc>
                <a:spcPct val="100000"/>
              </a:lnSpc>
              <a:buClr>
                <a:srgbClr val="FF0000"/>
              </a:buClr>
              <a:buNone/>
            </a:pPr>
            <a:endParaRPr lang="en-GB" sz="2000" dirty="0">
              <a:cs typeface="Arial" panose="020B0604020202020204" pitchFamily="34" charset="0"/>
            </a:endParaRPr>
          </a:p>
          <a:p>
            <a:pPr marL="0" indent="0">
              <a:lnSpc>
                <a:spcPct val="100000"/>
              </a:lnSpc>
              <a:buNone/>
            </a:pPr>
            <a:endParaRPr lang="en-GB" sz="2000" dirty="0"/>
          </a:p>
        </p:txBody>
      </p:sp>
      <p:graphicFrame>
        <p:nvGraphicFramePr>
          <p:cNvPr id="4" name="Table 3">
            <a:extLst>
              <a:ext uri="{FF2B5EF4-FFF2-40B4-BE49-F238E27FC236}">
                <a16:creationId xmlns:a16="http://schemas.microsoft.com/office/drawing/2014/main" id="{D9BCC918-568C-2787-8627-5E68BE370D05}"/>
              </a:ext>
            </a:extLst>
          </p:cNvPr>
          <p:cNvGraphicFramePr>
            <a:graphicFrameLocks noGrp="1"/>
          </p:cNvGraphicFramePr>
          <p:nvPr>
            <p:extLst>
              <p:ext uri="{D42A27DB-BD31-4B8C-83A1-F6EECF244321}">
                <p14:modId xmlns:p14="http://schemas.microsoft.com/office/powerpoint/2010/main" val="1410749190"/>
              </p:ext>
            </p:extLst>
          </p:nvPr>
        </p:nvGraphicFramePr>
        <p:xfrm>
          <a:off x="6591000" y="99000"/>
          <a:ext cx="5490000" cy="5939997"/>
        </p:xfrm>
        <a:graphic>
          <a:graphicData uri="http://schemas.openxmlformats.org/drawingml/2006/table">
            <a:tbl>
              <a:tblPr>
                <a:tableStyleId>{E8B1032C-EA38-4F05-BA0D-38AFFFC7BED3}</a:tableStyleId>
              </a:tblPr>
              <a:tblGrid>
                <a:gridCol w="2424750">
                  <a:extLst>
                    <a:ext uri="{9D8B030D-6E8A-4147-A177-3AD203B41FA5}">
                      <a16:colId xmlns:a16="http://schemas.microsoft.com/office/drawing/2014/main" val="2355101674"/>
                    </a:ext>
                  </a:extLst>
                </a:gridCol>
                <a:gridCol w="1326750">
                  <a:extLst>
                    <a:ext uri="{9D8B030D-6E8A-4147-A177-3AD203B41FA5}">
                      <a16:colId xmlns:a16="http://schemas.microsoft.com/office/drawing/2014/main" val="585040636"/>
                    </a:ext>
                  </a:extLst>
                </a:gridCol>
                <a:gridCol w="1738500">
                  <a:extLst>
                    <a:ext uri="{9D8B030D-6E8A-4147-A177-3AD203B41FA5}">
                      <a16:colId xmlns:a16="http://schemas.microsoft.com/office/drawing/2014/main" val="1473101237"/>
                    </a:ext>
                  </a:extLst>
                </a:gridCol>
              </a:tblGrid>
              <a:tr h="445754">
                <a:tc>
                  <a:txBody>
                    <a:bodyPr/>
                    <a:lstStyle/>
                    <a:p>
                      <a:pPr algn="ctr" rtl="0" fontAlgn="ctr"/>
                      <a:r>
                        <a:rPr lang="en-IE" sz="1400" b="1" u="none" strike="noStrike" dirty="0">
                          <a:solidFill>
                            <a:srgbClr val="0070C0"/>
                          </a:solidFill>
                          <a:effectLst/>
                        </a:rPr>
                        <a:t>Disease</a:t>
                      </a:r>
                      <a:endParaRPr lang="en-IE" sz="1400" b="1" i="0" u="none" strike="noStrike" dirty="0">
                        <a:solidFill>
                          <a:srgbClr val="0070C0"/>
                        </a:solidFill>
                        <a:effectLst/>
                        <a:latin typeface="Calibri" panose="020F0502020204030204" pitchFamily="34" charset="0"/>
                      </a:endParaRPr>
                    </a:p>
                  </a:txBody>
                  <a:tcPr marL="5710" marR="5710" marT="5710" marB="0" anchor="ctr"/>
                </a:tc>
                <a:tc>
                  <a:txBody>
                    <a:bodyPr/>
                    <a:lstStyle/>
                    <a:p>
                      <a:pPr algn="ctr" rtl="0" fontAlgn="ctr"/>
                      <a:r>
                        <a:rPr lang="en-IE" sz="1400" b="1" u="none" strike="noStrike" dirty="0">
                          <a:solidFill>
                            <a:srgbClr val="0070C0"/>
                          </a:solidFill>
                          <a:effectLst/>
                        </a:rPr>
                        <a:t>Vaccine available?</a:t>
                      </a:r>
                      <a:endParaRPr lang="en-IE" sz="1400" b="1" i="0" u="none" strike="noStrike" dirty="0">
                        <a:solidFill>
                          <a:srgbClr val="0070C0"/>
                        </a:solidFill>
                        <a:effectLst/>
                        <a:latin typeface="Calibri" panose="020F0502020204030204" pitchFamily="34" charset="0"/>
                      </a:endParaRPr>
                    </a:p>
                  </a:txBody>
                  <a:tcPr marL="5710" marR="5710" marT="5710" marB="0" anchor="ctr"/>
                </a:tc>
                <a:tc>
                  <a:txBody>
                    <a:bodyPr/>
                    <a:lstStyle/>
                    <a:p>
                      <a:pPr algn="ctr" rtl="0" fontAlgn="ctr"/>
                      <a:r>
                        <a:rPr lang="en-IE" sz="1400" b="1" u="none" strike="noStrike" dirty="0">
                          <a:solidFill>
                            <a:srgbClr val="0070C0"/>
                          </a:solidFill>
                          <a:effectLst/>
                        </a:rPr>
                        <a:t>Vaccine under development?</a:t>
                      </a:r>
                      <a:endParaRPr lang="en-IE" sz="1400" b="1" i="0" u="none" strike="noStrike" dirty="0">
                        <a:solidFill>
                          <a:srgbClr val="0070C0"/>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84778104"/>
                  </a:ext>
                </a:extLst>
              </a:tr>
              <a:tr h="225820">
                <a:tc>
                  <a:txBody>
                    <a:bodyPr/>
                    <a:lstStyle/>
                    <a:p>
                      <a:pPr algn="l" rtl="0" fontAlgn="ctr"/>
                      <a:r>
                        <a:rPr lang="hu-HU" sz="1400" u="none" strike="noStrike" dirty="0" smtClean="0">
                          <a:solidFill>
                            <a:srgbClr val="C00000"/>
                          </a:solidFill>
                          <a:effectLst/>
                        </a:rPr>
                        <a:t> </a:t>
                      </a:r>
                      <a:r>
                        <a:rPr lang="en-IE" sz="1400" u="none" strike="noStrike" dirty="0" smtClean="0">
                          <a:solidFill>
                            <a:srgbClr val="C00000"/>
                          </a:solidFill>
                          <a:effectLst/>
                        </a:rPr>
                        <a:t>Acne</a:t>
                      </a:r>
                      <a:endParaRPr lang="en-IE" sz="14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en-IE" sz="1400" u="none" strike="noStrike">
                          <a:effectLst/>
                        </a:rPr>
                        <a:t>No</a:t>
                      </a:r>
                      <a:endParaRPr lang="en-IE" sz="1400" b="0" i="0" u="none" strike="noStrike">
                        <a:solidFill>
                          <a:srgbClr val="0F2940"/>
                        </a:solidFill>
                        <a:effectLst/>
                        <a:latin typeface="Calibri" panose="020F0502020204030204" pitchFamily="34" charset="0"/>
                      </a:endParaRPr>
                    </a:p>
                  </a:txBody>
                  <a:tcPr marL="5710" marR="5710" marT="5710" marB="0" anchor="ctr"/>
                </a:tc>
                <a:tc>
                  <a:txBody>
                    <a:bodyPr/>
                    <a:lstStyle/>
                    <a:p>
                      <a:pPr algn="ctr" rtl="0" fontAlgn="ctr"/>
                      <a:r>
                        <a:rPr lang="en-IE" sz="1400" u="none" strike="noStrike" dirty="0">
                          <a:effectLst/>
                        </a:rPr>
                        <a:t>Yes</a:t>
                      </a:r>
                      <a:endParaRPr lang="en-IE" sz="1400" b="0" i="0" u="none" strike="noStrike" dirty="0">
                        <a:solidFill>
                          <a:srgbClr val="0F2940"/>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1256632289"/>
                  </a:ext>
                </a:extLst>
              </a:tr>
              <a:tr h="225820">
                <a:tc>
                  <a:txBody>
                    <a:bodyPr/>
                    <a:lstStyle/>
                    <a:p>
                      <a:pPr algn="l" rtl="0" fontAlgn="ctr"/>
                      <a:r>
                        <a:rPr lang="hu-HU" sz="1400" u="none" strike="noStrike" dirty="0" smtClean="0">
                          <a:solidFill>
                            <a:srgbClr val="C00000"/>
                          </a:solidFill>
                          <a:effectLst/>
                        </a:rPr>
                        <a:t> </a:t>
                      </a:r>
                      <a:r>
                        <a:rPr lang="en-IE" sz="1400" u="none" strike="noStrike" dirty="0" smtClean="0">
                          <a:solidFill>
                            <a:srgbClr val="C00000"/>
                          </a:solidFill>
                          <a:effectLst/>
                        </a:rPr>
                        <a:t>Actinic </a:t>
                      </a:r>
                      <a:r>
                        <a:rPr lang="en-IE" sz="1400" u="none" strike="noStrike" dirty="0">
                          <a:solidFill>
                            <a:srgbClr val="C00000"/>
                          </a:solidFill>
                          <a:effectLst/>
                        </a:rPr>
                        <a:t>keratosis</a:t>
                      </a:r>
                      <a:endParaRPr lang="en-IE" sz="14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en-IE" sz="1400" u="none" strike="noStrike">
                          <a:effectLst/>
                        </a:rPr>
                        <a:t>No</a:t>
                      </a:r>
                      <a:endParaRPr lang="en-IE" sz="1400" b="0" i="0" u="none" strike="noStrike">
                        <a:solidFill>
                          <a:srgbClr val="0F2940"/>
                        </a:solidFill>
                        <a:effectLst/>
                        <a:latin typeface="Calibri" panose="020F0502020204030204" pitchFamily="34" charset="0"/>
                      </a:endParaRPr>
                    </a:p>
                  </a:txBody>
                  <a:tcPr marL="5710" marR="5710" marT="5710" marB="0" anchor="ctr"/>
                </a:tc>
                <a:tc>
                  <a:txBody>
                    <a:bodyPr/>
                    <a:lstStyle/>
                    <a:p>
                      <a:pPr algn="ctr" rtl="0" fontAlgn="ctr"/>
                      <a:r>
                        <a:rPr lang="en-IE" sz="1400" u="none" strike="noStrike">
                          <a:effectLst/>
                        </a:rPr>
                        <a:t>Yes</a:t>
                      </a:r>
                      <a:endParaRPr lang="en-IE" sz="1400" b="0" i="0" u="none" strike="noStrike">
                        <a:solidFill>
                          <a:srgbClr val="0F2940"/>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837530351"/>
                  </a:ext>
                </a:extLst>
              </a:tr>
              <a:tr h="225820">
                <a:tc>
                  <a:txBody>
                    <a:bodyPr/>
                    <a:lstStyle/>
                    <a:p>
                      <a:pPr algn="l" rtl="0" fontAlgn="ctr"/>
                      <a:r>
                        <a:rPr lang="hu-HU" sz="1400" u="none" strike="noStrike" dirty="0" smtClean="0">
                          <a:solidFill>
                            <a:srgbClr val="C00000"/>
                          </a:solidFill>
                          <a:effectLst/>
                        </a:rPr>
                        <a:t> </a:t>
                      </a:r>
                      <a:r>
                        <a:rPr lang="en-IE" sz="1400" u="none" strike="noStrike" dirty="0" smtClean="0">
                          <a:solidFill>
                            <a:srgbClr val="C00000"/>
                          </a:solidFill>
                          <a:effectLst/>
                        </a:rPr>
                        <a:t>Alopecia </a:t>
                      </a:r>
                      <a:r>
                        <a:rPr lang="en-IE" sz="1400" u="none" strike="noStrike" dirty="0">
                          <a:solidFill>
                            <a:srgbClr val="C00000"/>
                          </a:solidFill>
                          <a:effectLst/>
                        </a:rPr>
                        <a:t>areata</a:t>
                      </a:r>
                      <a:endParaRPr lang="en-IE" sz="14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en-IE" sz="1400" u="none" strike="noStrike" dirty="0">
                          <a:effectLst/>
                        </a:rPr>
                        <a:t>No</a:t>
                      </a:r>
                      <a:endParaRPr lang="en-IE" sz="1400" b="0" i="0" u="none" strike="noStrike" dirty="0">
                        <a:solidFill>
                          <a:srgbClr val="0F2940"/>
                        </a:solidFill>
                        <a:effectLst/>
                        <a:latin typeface="Calibri" panose="020F0502020204030204" pitchFamily="34" charset="0"/>
                      </a:endParaRPr>
                    </a:p>
                  </a:txBody>
                  <a:tcPr marL="5710" marR="5710" marT="5710" marB="0" anchor="ctr"/>
                </a:tc>
                <a:tc>
                  <a:txBody>
                    <a:bodyPr/>
                    <a:lstStyle/>
                    <a:p>
                      <a:pPr algn="ctr" rtl="0" fontAlgn="ctr"/>
                      <a:r>
                        <a:rPr lang="en-IE" sz="1400" u="none" strike="noStrike">
                          <a:effectLst/>
                        </a:rPr>
                        <a:t>No</a:t>
                      </a:r>
                      <a:endParaRPr lang="en-IE" sz="1400" b="0" i="0" u="none" strike="noStrike">
                        <a:solidFill>
                          <a:srgbClr val="0F2940"/>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3593046056"/>
                  </a:ext>
                </a:extLst>
              </a:tr>
              <a:tr h="225820">
                <a:tc>
                  <a:txBody>
                    <a:bodyPr/>
                    <a:lstStyle/>
                    <a:p>
                      <a:pPr algn="l" rtl="0" fontAlgn="ctr"/>
                      <a:r>
                        <a:rPr lang="hu-HU" sz="1400" u="none" strike="noStrike" dirty="0" smtClean="0">
                          <a:solidFill>
                            <a:srgbClr val="C00000"/>
                          </a:solidFill>
                          <a:effectLst/>
                        </a:rPr>
                        <a:t> </a:t>
                      </a:r>
                      <a:r>
                        <a:rPr lang="en-IE" sz="1400" u="none" strike="noStrike" dirty="0" smtClean="0">
                          <a:solidFill>
                            <a:srgbClr val="C00000"/>
                          </a:solidFill>
                          <a:effectLst/>
                        </a:rPr>
                        <a:t>Cellulitis</a:t>
                      </a:r>
                      <a:endParaRPr lang="en-IE" sz="14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en-IE" sz="1400" u="none" strike="noStrike" dirty="0">
                          <a:effectLst/>
                        </a:rPr>
                        <a:t>No</a:t>
                      </a:r>
                      <a:endParaRPr lang="en-IE" sz="1400" b="0" i="0" u="none" strike="noStrike" dirty="0">
                        <a:solidFill>
                          <a:srgbClr val="0F2940"/>
                        </a:solidFill>
                        <a:effectLst/>
                        <a:latin typeface="Calibri" panose="020F0502020204030204" pitchFamily="34" charset="0"/>
                      </a:endParaRPr>
                    </a:p>
                  </a:txBody>
                  <a:tcPr marL="5710" marR="5710" marT="5710" marB="0" anchor="ctr"/>
                </a:tc>
                <a:tc>
                  <a:txBody>
                    <a:bodyPr/>
                    <a:lstStyle/>
                    <a:p>
                      <a:pPr algn="ctr" rtl="0" fontAlgn="ctr"/>
                      <a:r>
                        <a:rPr lang="en-IE" sz="1400" u="none" strike="noStrike">
                          <a:effectLst/>
                        </a:rPr>
                        <a:t>No</a:t>
                      </a:r>
                      <a:endParaRPr lang="en-IE" sz="1400" b="0" i="0" u="none" strike="noStrike">
                        <a:solidFill>
                          <a:srgbClr val="0F2940"/>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1411701222"/>
                  </a:ext>
                </a:extLst>
              </a:tr>
              <a:tr h="225820">
                <a:tc>
                  <a:txBody>
                    <a:bodyPr/>
                    <a:lstStyle/>
                    <a:p>
                      <a:pPr algn="l" rtl="0" fontAlgn="ctr"/>
                      <a:r>
                        <a:rPr lang="hu-HU" sz="1400" u="none" strike="noStrike" dirty="0" smtClean="0">
                          <a:solidFill>
                            <a:srgbClr val="C00000"/>
                          </a:solidFill>
                          <a:effectLst/>
                        </a:rPr>
                        <a:t> </a:t>
                      </a:r>
                      <a:r>
                        <a:rPr lang="en-IE" sz="1400" u="none" strike="noStrike" dirty="0" smtClean="0">
                          <a:solidFill>
                            <a:srgbClr val="C00000"/>
                          </a:solidFill>
                          <a:effectLst/>
                        </a:rPr>
                        <a:t>Chickenpox</a:t>
                      </a:r>
                      <a:endParaRPr lang="en-IE" sz="14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en-IE" sz="1400" u="none" strike="noStrike" dirty="0">
                          <a:effectLst/>
                        </a:rPr>
                        <a:t>Yes</a:t>
                      </a:r>
                      <a:endParaRPr lang="en-IE" sz="1400" b="0" i="0" u="none" strike="noStrike" dirty="0">
                        <a:solidFill>
                          <a:srgbClr val="414841"/>
                        </a:solidFill>
                        <a:effectLst/>
                        <a:latin typeface="Calibri" panose="020F0502020204030204" pitchFamily="34" charset="0"/>
                      </a:endParaRPr>
                    </a:p>
                  </a:txBody>
                  <a:tcPr marL="5710" marR="5710" marT="5710" marB="0" anchor="ctr"/>
                </a:tc>
                <a:tc>
                  <a:txBody>
                    <a:bodyPr/>
                    <a:lstStyle/>
                    <a:p>
                      <a:pPr algn="ctr" rtl="0" fontAlgn="ctr"/>
                      <a:r>
                        <a:rPr lang="en-IE" sz="1400" u="none" strike="noStrike">
                          <a:effectLst/>
                        </a:rPr>
                        <a:t>-</a:t>
                      </a:r>
                      <a:endParaRPr lang="en-IE" sz="1400" b="0" i="0" u="none" strike="noStrike">
                        <a:solidFill>
                          <a:srgbClr val="414841"/>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702362693"/>
                  </a:ext>
                </a:extLst>
              </a:tr>
              <a:tr h="225820">
                <a:tc>
                  <a:txBody>
                    <a:bodyPr/>
                    <a:lstStyle/>
                    <a:p>
                      <a:pPr algn="l" rtl="0" fontAlgn="ctr"/>
                      <a:r>
                        <a:rPr lang="hu-HU" sz="1400" u="none" strike="noStrike" dirty="0" smtClean="0">
                          <a:solidFill>
                            <a:srgbClr val="C00000"/>
                          </a:solidFill>
                          <a:effectLst/>
                        </a:rPr>
                        <a:t> </a:t>
                      </a:r>
                      <a:r>
                        <a:rPr lang="en-IE" sz="1400" u="none" strike="noStrike" dirty="0" smtClean="0">
                          <a:solidFill>
                            <a:srgbClr val="C00000"/>
                          </a:solidFill>
                          <a:effectLst/>
                        </a:rPr>
                        <a:t>Diphtheria</a:t>
                      </a:r>
                      <a:endParaRPr lang="en-IE" sz="14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en-IE" sz="1400" u="none" strike="noStrike" dirty="0">
                          <a:effectLst/>
                        </a:rPr>
                        <a:t>Yes</a:t>
                      </a:r>
                      <a:endParaRPr lang="en-IE" sz="1400" b="0" i="0" u="none" strike="noStrike" dirty="0">
                        <a:solidFill>
                          <a:srgbClr val="414841"/>
                        </a:solidFill>
                        <a:effectLst/>
                        <a:latin typeface="Calibri" panose="020F0502020204030204" pitchFamily="34" charset="0"/>
                      </a:endParaRPr>
                    </a:p>
                  </a:txBody>
                  <a:tcPr marL="5710" marR="5710" marT="5710" marB="0" anchor="ctr"/>
                </a:tc>
                <a:tc>
                  <a:txBody>
                    <a:bodyPr/>
                    <a:lstStyle/>
                    <a:p>
                      <a:pPr algn="ctr" rtl="0" fontAlgn="ctr"/>
                      <a:r>
                        <a:rPr lang="en-IE" sz="1400" u="none" strike="noStrike">
                          <a:effectLst/>
                        </a:rPr>
                        <a:t>-</a:t>
                      </a:r>
                      <a:endParaRPr lang="en-IE" sz="1400" b="0" i="0" u="none" strike="noStrike">
                        <a:solidFill>
                          <a:srgbClr val="414841"/>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2123017141"/>
                  </a:ext>
                </a:extLst>
              </a:tr>
              <a:tr h="225820">
                <a:tc>
                  <a:txBody>
                    <a:bodyPr/>
                    <a:lstStyle/>
                    <a:p>
                      <a:pPr algn="l" rtl="0" fontAlgn="ctr"/>
                      <a:r>
                        <a:rPr lang="hu-HU" sz="1400" u="none" strike="noStrike" dirty="0" smtClean="0">
                          <a:solidFill>
                            <a:srgbClr val="C00000"/>
                          </a:solidFill>
                          <a:effectLst/>
                        </a:rPr>
                        <a:t> </a:t>
                      </a:r>
                      <a:r>
                        <a:rPr lang="en-IE" sz="1400" u="none" strike="noStrike" dirty="0" smtClean="0">
                          <a:solidFill>
                            <a:srgbClr val="C00000"/>
                          </a:solidFill>
                          <a:effectLst/>
                        </a:rPr>
                        <a:t>Eczema</a:t>
                      </a:r>
                      <a:endParaRPr lang="en-IE" sz="14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en-IE" sz="1400" u="none" strike="noStrike" dirty="0">
                          <a:effectLst/>
                        </a:rPr>
                        <a:t>No</a:t>
                      </a:r>
                      <a:endParaRPr lang="en-IE" sz="1400" b="0" i="0" u="none" strike="noStrike" dirty="0">
                        <a:solidFill>
                          <a:srgbClr val="0F2940"/>
                        </a:solidFill>
                        <a:effectLst/>
                        <a:latin typeface="Calibri" panose="020F0502020204030204" pitchFamily="34" charset="0"/>
                      </a:endParaRPr>
                    </a:p>
                  </a:txBody>
                  <a:tcPr marL="5710" marR="5710" marT="5710" marB="0" anchor="ctr"/>
                </a:tc>
                <a:tc>
                  <a:txBody>
                    <a:bodyPr/>
                    <a:lstStyle/>
                    <a:p>
                      <a:pPr algn="ctr" rtl="0" fontAlgn="ctr"/>
                      <a:r>
                        <a:rPr lang="en-IE" sz="1400" u="none" strike="noStrike">
                          <a:effectLst/>
                        </a:rPr>
                        <a:t>No</a:t>
                      </a:r>
                      <a:endParaRPr lang="en-IE" sz="1400" b="0" i="0" u="none" strike="noStrike">
                        <a:solidFill>
                          <a:srgbClr val="0F2940"/>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3144039329"/>
                  </a:ext>
                </a:extLst>
              </a:tr>
              <a:tr h="225820">
                <a:tc>
                  <a:txBody>
                    <a:bodyPr/>
                    <a:lstStyle/>
                    <a:p>
                      <a:pPr algn="l" rtl="0" fontAlgn="ctr"/>
                      <a:r>
                        <a:rPr lang="hu-HU" sz="1400" u="none" strike="noStrike" dirty="0" smtClean="0">
                          <a:solidFill>
                            <a:srgbClr val="C00000"/>
                          </a:solidFill>
                          <a:effectLst/>
                        </a:rPr>
                        <a:t> </a:t>
                      </a:r>
                      <a:r>
                        <a:rPr lang="en-IE" sz="1400" u="none" strike="noStrike" dirty="0" err="1" smtClean="0">
                          <a:solidFill>
                            <a:srgbClr val="C00000"/>
                          </a:solidFill>
                          <a:effectLst/>
                        </a:rPr>
                        <a:t>Gonorrhea</a:t>
                      </a:r>
                      <a:endParaRPr lang="en-IE" sz="14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en-IE" sz="1400" u="none" strike="noStrike" dirty="0">
                          <a:effectLst/>
                        </a:rPr>
                        <a:t>No</a:t>
                      </a:r>
                      <a:endParaRPr lang="en-IE" sz="1400" b="0" i="0" u="none" strike="noStrike" dirty="0">
                        <a:solidFill>
                          <a:srgbClr val="0F2940"/>
                        </a:solidFill>
                        <a:effectLst/>
                        <a:latin typeface="Calibri" panose="020F0502020204030204" pitchFamily="34" charset="0"/>
                      </a:endParaRPr>
                    </a:p>
                  </a:txBody>
                  <a:tcPr marL="5710" marR="5710" marT="5710" marB="0" anchor="ctr"/>
                </a:tc>
                <a:tc>
                  <a:txBody>
                    <a:bodyPr/>
                    <a:lstStyle/>
                    <a:p>
                      <a:pPr algn="ctr" rtl="0" fontAlgn="ctr"/>
                      <a:r>
                        <a:rPr lang="en-IE" sz="1400" u="none" strike="noStrike">
                          <a:effectLst/>
                        </a:rPr>
                        <a:t>No</a:t>
                      </a:r>
                      <a:endParaRPr lang="en-IE" sz="1400" b="0" i="0" u="none" strike="noStrike">
                        <a:solidFill>
                          <a:srgbClr val="0F2940"/>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2771657367"/>
                  </a:ext>
                </a:extLst>
              </a:tr>
              <a:tr h="246086">
                <a:tc>
                  <a:txBody>
                    <a:bodyPr/>
                    <a:lstStyle/>
                    <a:p>
                      <a:pPr algn="l" rtl="0" fontAlgn="ctr"/>
                      <a:r>
                        <a:rPr lang="hu-HU" sz="1400" u="none" strike="noStrike" dirty="0" smtClean="0">
                          <a:solidFill>
                            <a:srgbClr val="C00000"/>
                          </a:solidFill>
                          <a:effectLst/>
                        </a:rPr>
                        <a:t> </a:t>
                      </a:r>
                      <a:r>
                        <a:rPr lang="en-IE" sz="1400" u="none" strike="noStrike" dirty="0" smtClean="0">
                          <a:solidFill>
                            <a:srgbClr val="C00000"/>
                          </a:solidFill>
                          <a:effectLst/>
                        </a:rPr>
                        <a:t>Hand-foot-and-mouth</a:t>
                      </a:r>
                      <a:r>
                        <a:rPr lang="hu-HU" sz="1400" u="none" strike="noStrike" dirty="0" smtClean="0">
                          <a:solidFill>
                            <a:srgbClr val="C00000"/>
                          </a:solidFill>
                          <a:effectLst/>
                        </a:rPr>
                        <a:t> </a:t>
                      </a:r>
                      <a:r>
                        <a:rPr lang="en-IE" sz="1400" u="none" strike="noStrike" dirty="0" smtClean="0">
                          <a:solidFill>
                            <a:srgbClr val="C00000"/>
                          </a:solidFill>
                          <a:effectLst/>
                        </a:rPr>
                        <a:t>disease</a:t>
                      </a:r>
                      <a:endParaRPr lang="en-IE" sz="14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en-IE" sz="1400" u="none" strike="noStrike" dirty="0">
                          <a:effectLst/>
                        </a:rPr>
                        <a:t>No</a:t>
                      </a:r>
                      <a:endParaRPr lang="en-IE" sz="1400" b="0" i="0" u="none" strike="noStrike" dirty="0">
                        <a:solidFill>
                          <a:srgbClr val="0F2940"/>
                        </a:solidFill>
                        <a:effectLst/>
                        <a:latin typeface="Calibri" panose="020F0502020204030204" pitchFamily="34" charset="0"/>
                      </a:endParaRPr>
                    </a:p>
                  </a:txBody>
                  <a:tcPr marL="5710" marR="5710" marT="5710" marB="0" anchor="ctr"/>
                </a:tc>
                <a:tc>
                  <a:txBody>
                    <a:bodyPr/>
                    <a:lstStyle/>
                    <a:p>
                      <a:pPr algn="ctr" rtl="0" fontAlgn="ctr"/>
                      <a:r>
                        <a:rPr lang="en-IE" sz="1400" u="none" strike="noStrike">
                          <a:effectLst/>
                        </a:rPr>
                        <a:t>Yes</a:t>
                      </a:r>
                      <a:endParaRPr lang="en-IE" sz="1400" b="0" i="0" u="none" strike="noStrike">
                        <a:solidFill>
                          <a:srgbClr val="0F2940"/>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3230809893"/>
                  </a:ext>
                </a:extLst>
              </a:tr>
              <a:tr h="228100">
                <a:tc>
                  <a:txBody>
                    <a:bodyPr/>
                    <a:lstStyle/>
                    <a:p>
                      <a:pPr algn="l" rtl="0" fontAlgn="ctr"/>
                      <a:r>
                        <a:rPr lang="hu-HU" sz="1400" u="none" strike="noStrike" dirty="0" smtClean="0">
                          <a:solidFill>
                            <a:srgbClr val="C00000"/>
                          </a:solidFill>
                          <a:effectLst/>
                        </a:rPr>
                        <a:t> </a:t>
                      </a:r>
                      <a:r>
                        <a:rPr lang="en-IE" sz="1400" u="none" strike="noStrike" dirty="0" smtClean="0">
                          <a:solidFill>
                            <a:srgbClr val="C00000"/>
                          </a:solidFill>
                          <a:effectLst/>
                        </a:rPr>
                        <a:t>Herpes </a:t>
                      </a:r>
                      <a:r>
                        <a:rPr lang="en-IE" sz="1400" u="none" strike="noStrike" dirty="0">
                          <a:solidFill>
                            <a:srgbClr val="C00000"/>
                          </a:solidFill>
                          <a:effectLst/>
                        </a:rPr>
                        <a:t>simplex</a:t>
                      </a:r>
                      <a:endParaRPr lang="en-IE" sz="14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en-IE" sz="1400" u="none" strike="noStrike" dirty="0">
                          <a:effectLst/>
                        </a:rPr>
                        <a:t>No</a:t>
                      </a:r>
                      <a:endParaRPr lang="en-IE" sz="1400" b="0" i="0" u="none" strike="noStrike" dirty="0">
                        <a:solidFill>
                          <a:srgbClr val="0F2940"/>
                        </a:solidFill>
                        <a:effectLst/>
                        <a:latin typeface="Calibri" panose="020F0502020204030204" pitchFamily="34" charset="0"/>
                      </a:endParaRPr>
                    </a:p>
                  </a:txBody>
                  <a:tcPr marL="5710" marR="5710" marT="5710" marB="0" anchor="ctr"/>
                </a:tc>
                <a:tc>
                  <a:txBody>
                    <a:bodyPr/>
                    <a:lstStyle/>
                    <a:p>
                      <a:pPr algn="ctr" rtl="0" fontAlgn="ctr"/>
                      <a:r>
                        <a:rPr lang="en-IE" sz="1400" u="none" strike="noStrike">
                          <a:effectLst/>
                        </a:rPr>
                        <a:t>Yes</a:t>
                      </a:r>
                      <a:endParaRPr lang="en-IE" sz="1400" b="0" i="0" u="none" strike="noStrike">
                        <a:solidFill>
                          <a:srgbClr val="0F2940"/>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3577299907"/>
                  </a:ext>
                </a:extLst>
              </a:tr>
              <a:tr h="228100">
                <a:tc>
                  <a:txBody>
                    <a:bodyPr/>
                    <a:lstStyle/>
                    <a:p>
                      <a:pPr algn="l" rtl="0" fontAlgn="ctr"/>
                      <a:r>
                        <a:rPr lang="hu-HU" sz="1400" u="none" strike="noStrike" dirty="0" smtClean="0">
                          <a:solidFill>
                            <a:srgbClr val="C00000"/>
                          </a:solidFill>
                          <a:effectLst/>
                        </a:rPr>
                        <a:t> </a:t>
                      </a:r>
                      <a:r>
                        <a:rPr lang="en-IE" sz="1400" u="none" strike="noStrike" dirty="0" smtClean="0">
                          <a:solidFill>
                            <a:srgbClr val="C00000"/>
                          </a:solidFill>
                          <a:effectLst/>
                        </a:rPr>
                        <a:t>Impetigo</a:t>
                      </a:r>
                      <a:endParaRPr lang="en-IE" sz="14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en-IE" sz="1400" u="none" strike="noStrike" dirty="0">
                          <a:effectLst/>
                        </a:rPr>
                        <a:t>No</a:t>
                      </a:r>
                      <a:endParaRPr lang="en-IE" sz="1400" b="0" i="0" u="none" strike="noStrike" dirty="0">
                        <a:solidFill>
                          <a:srgbClr val="414841"/>
                        </a:solidFill>
                        <a:effectLst/>
                        <a:latin typeface="Calibri" panose="020F0502020204030204" pitchFamily="34" charset="0"/>
                      </a:endParaRPr>
                    </a:p>
                  </a:txBody>
                  <a:tcPr marL="5710" marR="5710" marT="5710" marB="0" anchor="ctr"/>
                </a:tc>
                <a:tc>
                  <a:txBody>
                    <a:bodyPr/>
                    <a:lstStyle/>
                    <a:p>
                      <a:pPr algn="ctr" rtl="0" fontAlgn="ctr"/>
                      <a:r>
                        <a:rPr lang="en-IE" sz="1400" u="none" strike="noStrike" dirty="0">
                          <a:effectLst/>
                        </a:rPr>
                        <a:t>Yes</a:t>
                      </a:r>
                      <a:endParaRPr lang="en-IE" sz="1400" b="0" i="0" u="none" strike="noStrike" dirty="0">
                        <a:solidFill>
                          <a:srgbClr val="414841"/>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3961853912"/>
                  </a:ext>
                </a:extLst>
              </a:tr>
              <a:tr h="248197">
                <a:tc>
                  <a:txBody>
                    <a:bodyPr/>
                    <a:lstStyle/>
                    <a:p>
                      <a:pPr algn="l" rtl="0" fontAlgn="ctr"/>
                      <a:r>
                        <a:rPr lang="hu-HU" sz="1400" u="none" strike="noStrike" dirty="0" smtClean="0">
                          <a:solidFill>
                            <a:srgbClr val="C00000"/>
                          </a:solidFill>
                          <a:effectLst/>
                        </a:rPr>
                        <a:t> </a:t>
                      </a:r>
                      <a:r>
                        <a:rPr lang="en-IE" sz="1400" u="none" strike="noStrike" dirty="0" smtClean="0">
                          <a:solidFill>
                            <a:srgbClr val="C00000"/>
                          </a:solidFill>
                          <a:effectLst/>
                        </a:rPr>
                        <a:t>Marburg</a:t>
                      </a:r>
                      <a:endParaRPr lang="en-IE" sz="14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en-IE" sz="1400" u="none" strike="noStrike">
                          <a:effectLst/>
                        </a:rPr>
                        <a:t>No</a:t>
                      </a:r>
                      <a:endParaRPr lang="en-IE" sz="1400" b="0" i="0" u="none" strike="noStrike">
                        <a:solidFill>
                          <a:srgbClr val="414841"/>
                        </a:solidFill>
                        <a:effectLst/>
                        <a:latin typeface="Calibri" panose="020F0502020204030204" pitchFamily="34" charset="0"/>
                      </a:endParaRPr>
                    </a:p>
                  </a:txBody>
                  <a:tcPr marL="5710" marR="5710" marT="5710" marB="0" anchor="ctr"/>
                </a:tc>
                <a:tc>
                  <a:txBody>
                    <a:bodyPr/>
                    <a:lstStyle/>
                    <a:p>
                      <a:pPr algn="ctr" rtl="0" fontAlgn="ctr"/>
                      <a:r>
                        <a:rPr lang="en-IE" sz="1400" u="none" strike="noStrike" dirty="0">
                          <a:effectLst/>
                        </a:rPr>
                        <a:t>Yes</a:t>
                      </a:r>
                      <a:endParaRPr lang="en-IE" sz="1400" b="0" i="0" u="none" strike="noStrike" dirty="0">
                        <a:solidFill>
                          <a:srgbClr val="414841"/>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1034566097"/>
                  </a:ext>
                </a:extLst>
              </a:tr>
              <a:tr h="228100">
                <a:tc>
                  <a:txBody>
                    <a:bodyPr/>
                    <a:lstStyle/>
                    <a:p>
                      <a:pPr algn="l" rtl="0" fontAlgn="ctr"/>
                      <a:r>
                        <a:rPr lang="hu-HU" sz="1400" u="none" strike="noStrike" dirty="0" smtClean="0">
                          <a:solidFill>
                            <a:srgbClr val="C00000"/>
                          </a:solidFill>
                          <a:effectLst/>
                        </a:rPr>
                        <a:t> </a:t>
                      </a:r>
                      <a:r>
                        <a:rPr lang="en-IE" sz="1400" u="none" strike="noStrike" dirty="0" smtClean="0">
                          <a:solidFill>
                            <a:srgbClr val="C00000"/>
                          </a:solidFill>
                          <a:effectLst/>
                        </a:rPr>
                        <a:t>Measles</a:t>
                      </a:r>
                      <a:endParaRPr lang="en-IE" sz="14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en-IE" sz="1400" u="none" strike="noStrike" dirty="0">
                          <a:effectLst/>
                        </a:rPr>
                        <a:t>Yes</a:t>
                      </a:r>
                      <a:endParaRPr lang="en-IE" sz="1400" b="0" i="0" u="none" strike="noStrike" dirty="0">
                        <a:solidFill>
                          <a:srgbClr val="414841"/>
                        </a:solidFill>
                        <a:effectLst/>
                        <a:latin typeface="Calibri" panose="020F0502020204030204" pitchFamily="34" charset="0"/>
                      </a:endParaRPr>
                    </a:p>
                  </a:txBody>
                  <a:tcPr marL="5710" marR="5710" marT="5710" marB="0" anchor="ctr"/>
                </a:tc>
                <a:tc>
                  <a:txBody>
                    <a:bodyPr/>
                    <a:lstStyle/>
                    <a:p>
                      <a:pPr algn="ctr" rtl="0" fontAlgn="ctr"/>
                      <a:r>
                        <a:rPr lang="en-IE" sz="1400" u="none" strike="noStrike" dirty="0">
                          <a:effectLst/>
                        </a:rPr>
                        <a:t>-</a:t>
                      </a:r>
                      <a:endParaRPr lang="en-IE" sz="1400" b="0" i="0" u="none" strike="noStrike" dirty="0">
                        <a:solidFill>
                          <a:srgbClr val="414841"/>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2450505507"/>
                  </a:ext>
                </a:extLst>
              </a:tr>
              <a:tr h="228100">
                <a:tc>
                  <a:txBody>
                    <a:bodyPr/>
                    <a:lstStyle/>
                    <a:p>
                      <a:pPr algn="l" rtl="0" fontAlgn="ctr"/>
                      <a:r>
                        <a:rPr lang="hu-HU" sz="1400" u="none" strike="noStrike" dirty="0" smtClean="0">
                          <a:solidFill>
                            <a:srgbClr val="C00000"/>
                          </a:solidFill>
                          <a:effectLst/>
                        </a:rPr>
                        <a:t> </a:t>
                      </a:r>
                      <a:r>
                        <a:rPr lang="en-IE" sz="1400" u="none" strike="noStrike" dirty="0" err="1" smtClean="0">
                          <a:solidFill>
                            <a:srgbClr val="C00000"/>
                          </a:solidFill>
                          <a:effectLst/>
                        </a:rPr>
                        <a:t>Monkeypox</a:t>
                      </a:r>
                      <a:endParaRPr lang="en-IE" sz="14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en-IE" sz="1400" u="none" strike="noStrike">
                          <a:effectLst/>
                        </a:rPr>
                        <a:t>Yes</a:t>
                      </a:r>
                      <a:endParaRPr lang="en-IE" sz="1400" b="0" i="0" u="none" strike="noStrike">
                        <a:solidFill>
                          <a:srgbClr val="414841"/>
                        </a:solidFill>
                        <a:effectLst/>
                        <a:latin typeface="Calibri" panose="020F0502020204030204" pitchFamily="34" charset="0"/>
                      </a:endParaRPr>
                    </a:p>
                  </a:txBody>
                  <a:tcPr marL="5710" marR="5710" marT="5710" marB="0" anchor="ctr"/>
                </a:tc>
                <a:tc>
                  <a:txBody>
                    <a:bodyPr/>
                    <a:lstStyle/>
                    <a:p>
                      <a:pPr algn="ctr" rtl="0" fontAlgn="ctr"/>
                      <a:r>
                        <a:rPr lang="en-IE" sz="1400" u="none" strike="noStrike" dirty="0">
                          <a:effectLst/>
                        </a:rPr>
                        <a:t>-</a:t>
                      </a:r>
                      <a:endParaRPr lang="en-IE" sz="1400" b="0" i="0" u="none" strike="noStrike" dirty="0">
                        <a:solidFill>
                          <a:srgbClr val="414841"/>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2966090629"/>
                  </a:ext>
                </a:extLst>
              </a:tr>
              <a:tr h="228100">
                <a:tc>
                  <a:txBody>
                    <a:bodyPr/>
                    <a:lstStyle/>
                    <a:p>
                      <a:pPr algn="l" rtl="0" fontAlgn="ctr"/>
                      <a:r>
                        <a:rPr lang="hu-HU" sz="1400" u="none" strike="noStrike" dirty="0" smtClean="0">
                          <a:solidFill>
                            <a:srgbClr val="C00000"/>
                          </a:solidFill>
                          <a:effectLst/>
                        </a:rPr>
                        <a:t> </a:t>
                      </a:r>
                      <a:r>
                        <a:rPr lang="en-IE" sz="1400" u="none" strike="noStrike" dirty="0" err="1" smtClean="0">
                          <a:solidFill>
                            <a:srgbClr val="C00000"/>
                          </a:solidFill>
                          <a:effectLst/>
                        </a:rPr>
                        <a:t>Prurigo</a:t>
                      </a:r>
                      <a:r>
                        <a:rPr lang="en-IE" sz="1400" u="none" strike="noStrike" dirty="0" smtClean="0">
                          <a:solidFill>
                            <a:srgbClr val="C00000"/>
                          </a:solidFill>
                          <a:effectLst/>
                        </a:rPr>
                        <a:t> </a:t>
                      </a:r>
                      <a:r>
                        <a:rPr lang="en-IE" sz="1400" u="none" strike="noStrike" dirty="0">
                          <a:solidFill>
                            <a:srgbClr val="C00000"/>
                          </a:solidFill>
                          <a:effectLst/>
                        </a:rPr>
                        <a:t>nodularis</a:t>
                      </a:r>
                      <a:endParaRPr lang="en-IE" sz="14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en-IE" sz="1400" u="none" strike="noStrike">
                          <a:effectLst/>
                        </a:rPr>
                        <a:t>No</a:t>
                      </a:r>
                      <a:endParaRPr lang="en-IE" sz="1400" b="0" i="0" u="none" strike="noStrike">
                        <a:solidFill>
                          <a:srgbClr val="0F2940"/>
                        </a:solidFill>
                        <a:effectLst/>
                        <a:latin typeface="Calibri" panose="020F0502020204030204" pitchFamily="34" charset="0"/>
                      </a:endParaRPr>
                    </a:p>
                  </a:txBody>
                  <a:tcPr marL="5710" marR="5710" marT="5710" marB="0" anchor="ctr"/>
                </a:tc>
                <a:tc>
                  <a:txBody>
                    <a:bodyPr/>
                    <a:lstStyle/>
                    <a:p>
                      <a:pPr algn="ctr" rtl="0" fontAlgn="ctr"/>
                      <a:r>
                        <a:rPr lang="en-IE" sz="1400" u="none" strike="noStrike">
                          <a:effectLst/>
                        </a:rPr>
                        <a:t>No</a:t>
                      </a:r>
                      <a:endParaRPr lang="en-IE" sz="1400" b="0" i="0" u="none" strike="noStrike">
                        <a:solidFill>
                          <a:srgbClr val="0F2940"/>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2904254169"/>
                  </a:ext>
                </a:extLst>
              </a:tr>
              <a:tr h="228100">
                <a:tc>
                  <a:txBody>
                    <a:bodyPr/>
                    <a:lstStyle/>
                    <a:p>
                      <a:pPr algn="l" rtl="0" fontAlgn="ctr"/>
                      <a:r>
                        <a:rPr lang="hu-HU" sz="1400" u="none" strike="noStrike" dirty="0" smtClean="0">
                          <a:solidFill>
                            <a:srgbClr val="C00000"/>
                          </a:solidFill>
                          <a:effectLst/>
                        </a:rPr>
                        <a:t> </a:t>
                      </a:r>
                      <a:r>
                        <a:rPr lang="en-IE" sz="1400" u="none" strike="noStrike" dirty="0" smtClean="0">
                          <a:solidFill>
                            <a:srgbClr val="C00000"/>
                          </a:solidFill>
                          <a:effectLst/>
                        </a:rPr>
                        <a:t>Psoriasis</a:t>
                      </a:r>
                      <a:endParaRPr lang="en-IE" sz="14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en-IE" sz="1400" u="none" strike="noStrike">
                          <a:effectLst/>
                        </a:rPr>
                        <a:t>No</a:t>
                      </a:r>
                      <a:endParaRPr lang="en-IE" sz="1400" b="0" i="0" u="none" strike="noStrike">
                        <a:solidFill>
                          <a:srgbClr val="0F2940"/>
                        </a:solidFill>
                        <a:effectLst/>
                        <a:latin typeface="Calibri" panose="020F0502020204030204" pitchFamily="34" charset="0"/>
                      </a:endParaRPr>
                    </a:p>
                  </a:txBody>
                  <a:tcPr marL="5710" marR="5710" marT="5710" marB="0" anchor="ctr"/>
                </a:tc>
                <a:tc>
                  <a:txBody>
                    <a:bodyPr/>
                    <a:lstStyle/>
                    <a:p>
                      <a:pPr algn="ctr" rtl="0" fontAlgn="ctr"/>
                      <a:r>
                        <a:rPr lang="en-IE" sz="1400" u="none" strike="noStrike" dirty="0">
                          <a:effectLst/>
                        </a:rPr>
                        <a:t>Yes</a:t>
                      </a:r>
                      <a:endParaRPr lang="en-IE" sz="1400" b="0" i="0" u="none" strike="noStrike" dirty="0">
                        <a:solidFill>
                          <a:srgbClr val="0F2940"/>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2631713902"/>
                  </a:ext>
                </a:extLst>
              </a:tr>
              <a:tr h="228100">
                <a:tc>
                  <a:txBody>
                    <a:bodyPr/>
                    <a:lstStyle/>
                    <a:p>
                      <a:pPr algn="l" rtl="0" fontAlgn="ctr"/>
                      <a:r>
                        <a:rPr lang="hu-HU" sz="1400" u="none" strike="noStrike" dirty="0" smtClean="0">
                          <a:solidFill>
                            <a:srgbClr val="C00000"/>
                          </a:solidFill>
                          <a:effectLst/>
                        </a:rPr>
                        <a:t> </a:t>
                      </a:r>
                      <a:r>
                        <a:rPr lang="en-IE" sz="1400" u="none" strike="noStrike" dirty="0" smtClean="0">
                          <a:solidFill>
                            <a:srgbClr val="C00000"/>
                          </a:solidFill>
                          <a:effectLst/>
                        </a:rPr>
                        <a:t>Ringworm</a:t>
                      </a:r>
                      <a:endParaRPr lang="en-IE" sz="14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en-IE" sz="1400" u="none" strike="noStrike">
                          <a:effectLst/>
                        </a:rPr>
                        <a:t>Yes</a:t>
                      </a:r>
                      <a:endParaRPr lang="en-IE" sz="1400" b="0" i="0" u="none" strike="noStrike">
                        <a:solidFill>
                          <a:srgbClr val="414841"/>
                        </a:solidFill>
                        <a:effectLst/>
                        <a:latin typeface="Calibri" panose="020F0502020204030204" pitchFamily="34" charset="0"/>
                      </a:endParaRPr>
                    </a:p>
                  </a:txBody>
                  <a:tcPr marL="5710" marR="5710" marT="5710" marB="0" anchor="ctr"/>
                </a:tc>
                <a:tc>
                  <a:txBody>
                    <a:bodyPr/>
                    <a:lstStyle/>
                    <a:p>
                      <a:pPr algn="ctr" rtl="0" fontAlgn="ctr"/>
                      <a:r>
                        <a:rPr lang="en-IE" sz="1400" u="none" strike="noStrike" dirty="0">
                          <a:effectLst/>
                        </a:rPr>
                        <a:t>-</a:t>
                      </a:r>
                      <a:endParaRPr lang="en-IE" sz="1400" b="0" i="0" u="none" strike="noStrike" dirty="0">
                        <a:solidFill>
                          <a:srgbClr val="414841"/>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925934041"/>
                  </a:ext>
                </a:extLst>
              </a:tr>
              <a:tr h="228100">
                <a:tc>
                  <a:txBody>
                    <a:bodyPr/>
                    <a:lstStyle/>
                    <a:p>
                      <a:pPr algn="l" rtl="0" fontAlgn="ctr"/>
                      <a:r>
                        <a:rPr lang="hu-HU" sz="1400" u="none" strike="noStrike" dirty="0" smtClean="0">
                          <a:solidFill>
                            <a:srgbClr val="C00000"/>
                          </a:solidFill>
                          <a:effectLst/>
                        </a:rPr>
                        <a:t> </a:t>
                      </a:r>
                      <a:r>
                        <a:rPr lang="en-IE" sz="1400" u="none" strike="noStrike" dirty="0" smtClean="0">
                          <a:solidFill>
                            <a:srgbClr val="C00000"/>
                          </a:solidFill>
                          <a:effectLst/>
                        </a:rPr>
                        <a:t>Rosacea</a:t>
                      </a:r>
                      <a:endParaRPr lang="en-IE" sz="14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en-IE" sz="1400" u="none" strike="noStrike">
                          <a:effectLst/>
                        </a:rPr>
                        <a:t>No</a:t>
                      </a:r>
                      <a:endParaRPr lang="en-IE" sz="1400" b="0" i="0" u="none" strike="noStrike">
                        <a:solidFill>
                          <a:srgbClr val="0F2940"/>
                        </a:solidFill>
                        <a:effectLst/>
                        <a:latin typeface="Calibri" panose="020F0502020204030204" pitchFamily="34" charset="0"/>
                      </a:endParaRPr>
                    </a:p>
                  </a:txBody>
                  <a:tcPr marL="5710" marR="5710" marT="5710" marB="0" anchor="ctr"/>
                </a:tc>
                <a:tc>
                  <a:txBody>
                    <a:bodyPr/>
                    <a:lstStyle/>
                    <a:p>
                      <a:pPr algn="ctr" rtl="0" fontAlgn="ctr"/>
                      <a:r>
                        <a:rPr lang="en-IE" sz="1400" u="none" strike="noStrike" dirty="0">
                          <a:effectLst/>
                        </a:rPr>
                        <a:t>No</a:t>
                      </a:r>
                      <a:endParaRPr lang="en-IE" sz="1400" b="0" i="0" u="none" strike="noStrike" dirty="0">
                        <a:solidFill>
                          <a:srgbClr val="0F2940"/>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766939026"/>
                  </a:ext>
                </a:extLst>
              </a:tr>
              <a:tr h="228100">
                <a:tc>
                  <a:txBody>
                    <a:bodyPr/>
                    <a:lstStyle/>
                    <a:p>
                      <a:pPr algn="l" rtl="0" fontAlgn="ctr"/>
                      <a:r>
                        <a:rPr lang="hu-HU" sz="1400" u="none" strike="noStrike" dirty="0" smtClean="0">
                          <a:solidFill>
                            <a:srgbClr val="C00000"/>
                          </a:solidFill>
                          <a:effectLst/>
                        </a:rPr>
                        <a:t> </a:t>
                      </a:r>
                      <a:r>
                        <a:rPr lang="en-IE" sz="1400" u="none" strike="noStrike" dirty="0" smtClean="0">
                          <a:solidFill>
                            <a:srgbClr val="C00000"/>
                          </a:solidFill>
                          <a:effectLst/>
                        </a:rPr>
                        <a:t>Rubella</a:t>
                      </a:r>
                      <a:endParaRPr lang="en-IE" sz="14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en-IE" sz="1400" u="none" strike="noStrike">
                          <a:effectLst/>
                        </a:rPr>
                        <a:t>Yes</a:t>
                      </a:r>
                      <a:endParaRPr lang="en-IE" sz="1400" b="0" i="0" u="none" strike="noStrike">
                        <a:solidFill>
                          <a:srgbClr val="0F2940"/>
                        </a:solidFill>
                        <a:effectLst/>
                        <a:latin typeface="Calibri" panose="020F0502020204030204" pitchFamily="34" charset="0"/>
                      </a:endParaRPr>
                    </a:p>
                  </a:txBody>
                  <a:tcPr marL="5710" marR="5710" marT="5710" marB="0" anchor="ctr"/>
                </a:tc>
                <a:tc>
                  <a:txBody>
                    <a:bodyPr/>
                    <a:lstStyle/>
                    <a:p>
                      <a:pPr algn="ctr" rtl="0" fontAlgn="ctr"/>
                      <a:r>
                        <a:rPr lang="en-IE" sz="1400" u="none" strike="noStrike" dirty="0">
                          <a:effectLst/>
                        </a:rPr>
                        <a:t>-</a:t>
                      </a:r>
                      <a:endParaRPr lang="en-IE" sz="1400" b="0" i="0" u="none" strike="noStrike" dirty="0">
                        <a:solidFill>
                          <a:srgbClr val="0F2940"/>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3790704490"/>
                  </a:ext>
                </a:extLst>
              </a:tr>
              <a:tr h="228100">
                <a:tc>
                  <a:txBody>
                    <a:bodyPr/>
                    <a:lstStyle/>
                    <a:p>
                      <a:pPr algn="l" rtl="0" fontAlgn="ctr"/>
                      <a:r>
                        <a:rPr lang="hu-HU" sz="1400" u="none" strike="noStrike" dirty="0" smtClean="0">
                          <a:solidFill>
                            <a:srgbClr val="C00000"/>
                          </a:solidFill>
                          <a:effectLst/>
                        </a:rPr>
                        <a:t> </a:t>
                      </a:r>
                      <a:r>
                        <a:rPr lang="en-IE" sz="1400" u="none" strike="noStrike" dirty="0" smtClean="0">
                          <a:solidFill>
                            <a:srgbClr val="C00000"/>
                          </a:solidFill>
                          <a:effectLst/>
                        </a:rPr>
                        <a:t>Shingles</a:t>
                      </a:r>
                      <a:endParaRPr lang="en-IE" sz="14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en-IE" sz="1400" u="none" strike="noStrike">
                          <a:effectLst/>
                        </a:rPr>
                        <a:t>Yes</a:t>
                      </a:r>
                      <a:endParaRPr lang="en-IE" sz="1400" b="0" i="0" u="none" strike="noStrike">
                        <a:solidFill>
                          <a:srgbClr val="0F2940"/>
                        </a:solidFill>
                        <a:effectLst/>
                        <a:latin typeface="Calibri" panose="020F0502020204030204" pitchFamily="34" charset="0"/>
                      </a:endParaRPr>
                    </a:p>
                  </a:txBody>
                  <a:tcPr marL="5710" marR="5710" marT="5710" marB="0" anchor="ctr"/>
                </a:tc>
                <a:tc>
                  <a:txBody>
                    <a:bodyPr/>
                    <a:lstStyle/>
                    <a:p>
                      <a:pPr algn="ctr" rtl="0" fontAlgn="ctr"/>
                      <a:r>
                        <a:rPr lang="en-IE" sz="1400" u="none" strike="noStrike" dirty="0">
                          <a:effectLst/>
                        </a:rPr>
                        <a:t>-</a:t>
                      </a:r>
                      <a:endParaRPr lang="en-IE" sz="1400" b="0" i="0" u="none" strike="noStrike" dirty="0">
                        <a:solidFill>
                          <a:srgbClr val="0F2940"/>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544185268"/>
                  </a:ext>
                </a:extLst>
              </a:tr>
              <a:tr h="228100">
                <a:tc>
                  <a:txBody>
                    <a:bodyPr/>
                    <a:lstStyle/>
                    <a:p>
                      <a:pPr algn="l" rtl="0" fontAlgn="ctr"/>
                      <a:r>
                        <a:rPr lang="hu-HU" sz="1400" u="none" strike="noStrike" dirty="0" smtClean="0">
                          <a:solidFill>
                            <a:srgbClr val="C00000"/>
                          </a:solidFill>
                          <a:effectLst/>
                        </a:rPr>
                        <a:t> </a:t>
                      </a:r>
                      <a:r>
                        <a:rPr lang="en-IE" sz="1400" u="none" strike="noStrike" dirty="0" smtClean="0">
                          <a:solidFill>
                            <a:srgbClr val="C00000"/>
                          </a:solidFill>
                          <a:effectLst/>
                        </a:rPr>
                        <a:t>Syphilis</a:t>
                      </a:r>
                      <a:endParaRPr lang="en-IE" sz="14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en-IE" sz="1400" u="none" strike="noStrike">
                          <a:effectLst/>
                        </a:rPr>
                        <a:t>No</a:t>
                      </a:r>
                      <a:endParaRPr lang="en-IE" sz="1400" b="0" i="0" u="none" strike="noStrike">
                        <a:solidFill>
                          <a:srgbClr val="0F2940"/>
                        </a:solidFill>
                        <a:effectLst/>
                        <a:latin typeface="Calibri" panose="020F0502020204030204" pitchFamily="34" charset="0"/>
                      </a:endParaRPr>
                    </a:p>
                  </a:txBody>
                  <a:tcPr marL="5710" marR="5710" marT="5710" marB="0" anchor="ctr"/>
                </a:tc>
                <a:tc>
                  <a:txBody>
                    <a:bodyPr/>
                    <a:lstStyle/>
                    <a:p>
                      <a:pPr algn="ctr" rtl="0" fontAlgn="ctr"/>
                      <a:r>
                        <a:rPr lang="en-IE" sz="1400" u="none" strike="noStrike" dirty="0">
                          <a:effectLst/>
                        </a:rPr>
                        <a:t>Yes</a:t>
                      </a:r>
                      <a:endParaRPr lang="en-IE" sz="1400" b="0" i="0" u="none" strike="noStrike" dirty="0">
                        <a:solidFill>
                          <a:srgbClr val="0F2940"/>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823486789"/>
                  </a:ext>
                </a:extLst>
              </a:tr>
              <a:tr h="228100">
                <a:tc>
                  <a:txBody>
                    <a:bodyPr/>
                    <a:lstStyle/>
                    <a:p>
                      <a:pPr algn="l" rtl="0" fontAlgn="ctr"/>
                      <a:r>
                        <a:rPr lang="hu-HU" sz="1400" b="0" i="0" u="none" strike="noStrike" dirty="0" smtClean="0">
                          <a:solidFill>
                            <a:srgbClr val="C00000"/>
                          </a:solidFill>
                          <a:effectLst/>
                          <a:latin typeface="Calibri" panose="020F0502020204030204" pitchFamily="34" charset="0"/>
                        </a:rPr>
                        <a:t> </a:t>
                      </a:r>
                      <a:r>
                        <a:rPr lang="en-GB" sz="1400" b="0" i="0" u="none" strike="noStrike" dirty="0" smtClean="0">
                          <a:solidFill>
                            <a:srgbClr val="C00000"/>
                          </a:solidFill>
                          <a:effectLst/>
                          <a:latin typeface="Calibri" panose="020F0502020204030204" pitchFamily="34" charset="0"/>
                        </a:rPr>
                        <a:t>Vibrio </a:t>
                      </a:r>
                      <a:r>
                        <a:rPr lang="en-GB" sz="1400" b="0" i="0" u="none" strike="noStrike" dirty="0">
                          <a:solidFill>
                            <a:srgbClr val="C00000"/>
                          </a:solidFill>
                          <a:effectLst/>
                          <a:latin typeface="Calibri" panose="020F0502020204030204" pitchFamily="34" charset="0"/>
                        </a:rPr>
                        <a:t>vulnificus</a:t>
                      </a:r>
                      <a:endParaRPr lang="en-IE" sz="14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en-GB" sz="1400" b="0" i="0" u="none" strike="noStrike" dirty="0">
                          <a:solidFill>
                            <a:srgbClr val="414841"/>
                          </a:solidFill>
                          <a:effectLst/>
                          <a:latin typeface="Calibri" panose="020F0502020204030204" pitchFamily="34" charset="0"/>
                        </a:rPr>
                        <a:t>No</a:t>
                      </a:r>
                      <a:endParaRPr lang="en-IE" sz="1400" b="0" i="0" u="none" strike="noStrike" dirty="0">
                        <a:solidFill>
                          <a:srgbClr val="414841"/>
                        </a:solidFill>
                        <a:effectLst/>
                        <a:latin typeface="Calibri" panose="020F0502020204030204" pitchFamily="34" charset="0"/>
                      </a:endParaRPr>
                    </a:p>
                  </a:txBody>
                  <a:tcPr marL="5710" marR="5710" marT="5710" marB="0" anchor="ctr"/>
                </a:tc>
                <a:tc>
                  <a:txBody>
                    <a:bodyPr/>
                    <a:lstStyle/>
                    <a:p>
                      <a:pPr algn="ctr" rtl="0" fontAlgn="ctr"/>
                      <a:r>
                        <a:rPr lang="en-GB" sz="1400" b="0" i="0" u="none" strike="noStrike" dirty="0">
                          <a:solidFill>
                            <a:srgbClr val="414841"/>
                          </a:solidFill>
                          <a:effectLst/>
                          <a:latin typeface="Calibri" panose="020F0502020204030204" pitchFamily="34" charset="0"/>
                        </a:rPr>
                        <a:t>Yes</a:t>
                      </a:r>
                      <a:endParaRPr lang="en-IE" sz="1400" b="0" i="0" u="none" strike="noStrike" dirty="0">
                        <a:solidFill>
                          <a:srgbClr val="414841"/>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4070233518"/>
                  </a:ext>
                </a:extLst>
              </a:tr>
              <a:tr h="228100">
                <a:tc>
                  <a:txBody>
                    <a:bodyPr/>
                    <a:lstStyle/>
                    <a:p>
                      <a:pPr algn="l" rtl="0" fontAlgn="ctr"/>
                      <a:r>
                        <a:rPr lang="hu-HU" sz="1400" u="none" strike="noStrike" dirty="0" smtClean="0">
                          <a:solidFill>
                            <a:srgbClr val="C00000"/>
                          </a:solidFill>
                          <a:effectLst/>
                        </a:rPr>
                        <a:t> </a:t>
                      </a:r>
                      <a:r>
                        <a:rPr lang="en-IE" sz="1400" u="none" strike="noStrike" dirty="0" smtClean="0">
                          <a:solidFill>
                            <a:srgbClr val="C00000"/>
                          </a:solidFill>
                          <a:effectLst/>
                        </a:rPr>
                        <a:t>Viral </a:t>
                      </a:r>
                      <a:r>
                        <a:rPr lang="en-IE" sz="1400" u="none" strike="noStrike" dirty="0">
                          <a:solidFill>
                            <a:srgbClr val="C00000"/>
                          </a:solidFill>
                          <a:effectLst/>
                        </a:rPr>
                        <a:t>warts</a:t>
                      </a:r>
                      <a:endParaRPr lang="en-IE" sz="14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en-IE" sz="1400" u="none" strike="noStrike">
                          <a:effectLst/>
                        </a:rPr>
                        <a:t>Yes</a:t>
                      </a:r>
                      <a:endParaRPr lang="en-IE" sz="1400" b="0" i="0" u="none" strike="noStrike">
                        <a:solidFill>
                          <a:srgbClr val="414841"/>
                        </a:solidFill>
                        <a:effectLst/>
                        <a:latin typeface="Calibri" panose="020F0502020204030204" pitchFamily="34" charset="0"/>
                      </a:endParaRPr>
                    </a:p>
                  </a:txBody>
                  <a:tcPr marL="5710" marR="5710" marT="5710" marB="0" anchor="ctr"/>
                </a:tc>
                <a:tc>
                  <a:txBody>
                    <a:bodyPr/>
                    <a:lstStyle/>
                    <a:p>
                      <a:pPr algn="ctr" rtl="0" fontAlgn="ctr"/>
                      <a:r>
                        <a:rPr lang="en-IE" sz="1400" u="none" strike="noStrike" dirty="0">
                          <a:effectLst/>
                        </a:rPr>
                        <a:t>-</a:t>
                      </a:r>
                      <a:endParaRPr lang="en-IE" sz="1400" b="0" i="0" u="none" strike="noStrike" dirty="0">
                        <a:solidFill>
                          <a:srgbClr val="414841"/>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125354785"/>
                  </a:ext>
                </a:extLst>
              </a:tr>
              <a:tr h="228100">
                <a:tc>
                  <a:txBody>
                    <a:bodyPr/>
                    <a:lstStyle/>
                    <a:p>
                      <a:pPr algn="l" rtl="0" fontAlgn="ctr"/>
                      <a:r>
                        <a:rPr lang="hu-HU" sz="1400" u="none" strike="noStrike" dirty="0" smtClean="0">
                          <a:solidFill>
                            <a:srgbClr val="C00000"/>
                          </a:solidFill>
                          <a:effectLst/>
                        </a:rPr>
                        <a:t> </a:t>
                      </a:r>
                      <a:r>
                        <a:rPr lang="en-IE" sz="1400" u="none" strike="noStrike" dirty="0" smtClean="0">
                          <a:solidFill>
                            <a:srgbClr val="C00000"/>
                          </a:solidFill>
                          <a:effectLst/>
                        </a:rPr>
                        <a:t>Vitiligo</a:t>
                      </a:r>
                      <a:endParaRPr lang="en-IE" sz="14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en-IE" sz="1400" u="none" strike="noStrike">
                          <a:effectLst/>
                        </a:rPr>
                        <a:t>No</a:t>
                      </a:r>
                      <a:endParaRPr lang="en-IE" sz="1400" b="0" i="0" u="none" strike="noStrike">
                        <a:solidFill>
                          <a:srgbClr val="0F2940"/>
                        </a:solidFill>
                        <a:effectLst/>
                        <a:latin typeface="Calibri" panose="020F0502020204030204" pitchFamily="34" charset="0"/>
                      </a:endParaRPr>
                    </a:p>
                  </a:txBody>
                  <a:tcPr marL="5710" marR="5710" marT="5710" marB="0" anchor="ctr"/>
                </a:tc>
                <a:tc>
                  <a:txBody>
                    <a:bodyPr/>
                    <a:lstStyle/>
                    <a:p>
                      <a:pPr algn="ctr" rtl="0" fontAlgn="ctr"/>
                      <a:r>
                        <a:rPr lang="en-IE" sz="1400" u="none" strike="noStrike" dirty="0">
                          <a:effectLst/>
                        </a:rPr>
                        <a:t>No</a:t>
                      </a:r>
                      <a:endParaRPr lang="en-IE" sz="1400" b="0" i="0" u="none" strike="noStrike" dirty="0">
                        <a:solidFill>
                          <a:srgbClr val="0F2940"/>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106397475"/>
                  </a:ext>
                </a:extLst>
              </a:tr>
            </a:tbl>
          </a:graphicData>
        </a:graphic>
      </p:graphicFrame>
      <p:sp>
        <p:nvSpPr>
          <p:cNvPr id="6" name="TextBox 5">
            <a:extLst>
              <a:ext uri="{FF2B5EF4-FFF2-40B4-BE49-F238E27FC236}">
                <a16:creationId xmlns:a16="http://schemas.microsoft.com/office/drawing/2014/main" id="{3EA195FD-2678-E5B2-48DE-FFA6CD56F218}"/>
              </a:ext>
            </a:extLst>
          </p:cNvPr>
          <p:cNvSpPr txBox="1"/>
          <p:nvPr/>
        </p:nvSpPr>
        <p:spPr>
          <a:xfrm>
            <a:off x="6976879" y="6104276"/>
            <a:ext cx="4770000" cy="307777"/>
          </a:xfrm>
          <a:prstGeom prst="rect">
            <a:avLst/>
          </a:prstGeom>
          <a:noFill/>
        </p:spPr>
        <p:txBody>
          <a:bodyPr wrap="square">
            <a:spAutoFit/>
          </a:bodyPr>
          <a:lstStyle/>
          <a:p>
            <a:r>
              <a:rPr lang="en-GB" sz="1400" i="1" dirty="0">
                <a:solidFill>
                  <a:srgbClr val="0070C0"/>
                </a:solidFill>
                <a:cs typeface="Arial" panose="020B0604020202020204" pitchFamily="34" charset="0"/>
              </a:rPr>
              <a:t>Table 5. Current status of dermal disease vaccine development  </a:t>
            </a:r>
            <a:endParaRPr lang="en-IE" sz="1400" i="1" dirty="0">
              <a:solidFill>
                <a:srgbClr val="0070C0"/>
              </a:solidFill>
            </a:endParaRPr>
          </a:p>
        </p:txBody>
      </p:sp>
    </p:spTree>
    <p:extLst>
      <p:ext uri="{BB962C8B-B14F-4D97-AF65-F5344CB8AC3E}">
        <p14:creationId xmlns:p14="http://schemas.microsoft.com/office/powerpoint/2010/main" val="397637731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2230310" y="118174"/>
            <a:ext cx="7894175" cy="549635"/>
          </a:xfrm>
        </p:spPr>
        <p:txBody>
          <a:bodyPr>
            <a:normAutofit/>
          </a:bodyPr>
          <a:lstStyle/>
          <a:p>
            <a:pPr algn="ctr"/>
            <a:r>
              <a:rPr lang="en-GB" sz="2800" dirty="0">
                <a:solidFill>
                  <a:schemeClr val="tx1"/>
                </a:solidFill>
              </a:rPr>
              <a:t>7</a:t>
            </a:r>
            <a:r>
              <a:rPr lang="hu-HU" sz="2800" dirty="0">
                <a:solidFill>
                  <a:schemeClr val="tx1"/>
                </a:solidFill>
              </a:rPr>
              <a:t>. </a:t>
            </a:r>
            <a:r>
              <a:rPr lang="en-GB" sz="2800" dirty="0">
                <a:solidFill>
                  <a:schemeClr val="tx1"/>
                </a:solidFill>
              </a:rPr>
              <a:t>Key take home messages</a:t>
            </a:r>
            <a:endParaRPr lang="hu-HU" sz="2800" dirty="0">
              <a:solidFill>
                <a:schemeClr val="tx1"/>
              </a:solidFill>
            </a:endParaRPr>
          </a:p>
        </p:txBody>
      </p:sp>
      <p:sp>
        <p:nvSpPr>
          <p:cNvPr id="3" name="Tartalom helye 2"/>
          <p:cNvSpPr>
            <a:spLocks noGrp="1"/>
          </p:cNvSpPr>
          <p:nvPr>
            <p:ph idx="1"/>
          </p:nvPr>
        </p:nvSpPr>
        <p:spPr>
          <a:xfrm>
            <a:off x="291000" y="1089000"/>
            <a:ext cx="11385000" cy="5355000"/>
          </a:xfrm>
        </p:spPr>
        <p:txBody>
          <a:bodyPr>
            <a:normAutofit/>
          </a:bodyPr>
          <a:lstStyle/>
          <a:p>
            <a:pPr algn="just">
              <a:lnSpc>
                <a:spcPct val="120000"/>
              </a:lnSpc>
              <a:spcBef>
                <a:spcPts val="600"/>
              </a:spcBef>
              <a:spcAft>
                <a:spcPts val="1500"/>
              </a:spcAft>
              <a:buClr>
                <a:srgbClr val="00B050"/>
              </a:buClr>
              <a:buFont typeface="Wingdings" panose="05000000000000000000" pitchFamily="2" charset="2"/>
              <a:buChar char="Ø"/>
            </a:pPr>
            <a:r>
              <a:rPr lang="en-GB" sz="2000" dirty="0">
                <a:solidFill>
                  <a:schemeClr val="tx1"/>
                </a:solidFill>
              </a:rPr>
              <a:t>Most (89</a:t>
            </a:r>
            <a:r>
              <a:rPr lang="en-GB" sz="2000" dirty="0" smtClean="0">
                <a:solidFill>
                  <a:schemeClr val="tx1"/>
                </a:solidFill>
              </a:rPr>
              <a:t>%) </a:t>
            </a:r>
            <a:r>
              <a:rPr lang="en-GB" sz="2000" dirty="0">
                <a:solidFill>
                  <a:schemeClr val="tx1"/>
                </a:solidFill>
              </a:rPr>
              <a:t>of the major allergy and dermal diseases discussed here are affected by climate change in various ways and for a number of reasons.</a:t>
            </a:r>
          </a:p>
          <a:p>
            <a:pPr algn="just">
              <a:lnSpc>
                <a:spcPct val="120000"/>
              </a:lnSpc>
              <a:spcBef>
                <a:spcPts val="600"/>
              </a:spcBef>
              <a:spcAft>
                <a:spcPts val="1500"/>
              </a:spcAft>
              <a:buClr>
                <a:srgbClr val="00B050"/>
              </a:buClr>
              <a:buFont typeface="Wingdings" panose="05000000000000000000" pitchFamily="2" charset="2"/>
              <a:buChar char="Ø"/>
            </a:pPr>
            <a:r>
              <a:rPr lang="en-GB" sz="2000" dirty="0">
                <a:solidFill>
                  <a:schemeClr val="tx1"/>
                </a:solidFill>
              </a:rPr>
              <a:t>All of the 10 main anthropogenic climate change hazards cause aggravation of these diseases to a greater or lesser extent. These are: warming, heatwaves, fires</a:t>
            </a:r>
            <a:r>
              <a:rPr lang="en-IE" sz="2000" dirty="0">
                <a:solidFill>
                  <a:schemeClr val="tx1"/>
                </a:solidFill>
              </a:rPr>
              <a:t>, </a:t>
            </a:r>
            <a:r>
              <a:rPr lang="en-GB" sz="2000" dirty="0">
                <a:solidFill>
                  <a:schemeClr val="tx1"/>
                </a:solidFill>
              </a:rPr>
              <a:t>floods, storms, precipitation, sea level rise, natural land cover change</a:t>
            </a:r>
            <a:r>
              <a:rPr lang="en-IE" sz="2000" dirty="0">
                <a:solidFill>
                  <a:schemeClr val="tx1"/>
                </a:solidFill>
              </a:rPr>
              <a:t>, </a:t>
            </a:r>
            <a:r>
              <a:rPr lang="en-GB" sz="2000" dirty="0">
                <a:solidFill>
                  <a:schemeClr val="tx1"/>
                </a:solidFill>
              </a:rPr>
              <a:t>drought, and ocean climate change. In many cases, more than one hazard is at play for a given disease.</a:t>
            </a:r>
          </a:p>
          <a:p>
            <a:pPr algn="just">
              <a:lnSpc>
                <a:spcPct val="120000"/>
              </a:lnSpc>
              <a:spcBef>
                <a:spcPts val="600"/>
              </a:spcBef>
              <a:spcAft>
                <a:spcPts val="1500"/>
              </a:spcAft>
              <a:buClr>
                <a:srgbClr val="00B050"/>
              </a:buClr>
              <a:buFont typeface="Wingdings" panose="05000000000000000000" pitchFamily="2" charset="2"/>
              <a:buChar char="Ø"/>
            </a:pPr>
            <a:r>
              <a:rPr lang="en-GB" sz="2000" dirty="0">
                <a:solidFill>
                  <a:schemeClr val="tx1"/>
                </a:solidFill>
              </a:rPr>
              <a:t>Climate change effects have been shown to or are predicted to show changes in disease incidence, severity, frequency/seasonal duration, and/or geographical range.</a:t>
            </a:r>
          </a:p>
          <a:p>
            <a:pPr algn="just">
              <a:lnSpc>
                <a:spcPct val="120000"/>
              </a:lnSpc>
              <a:spcBef>
                <a:spcPts val="600"/>
              </a:spcBef>
              <a:spcAft>
                <a:spcPts val="1500"/>
              </a:spcAft>
              <a:buClr>
                <a:srgbClr val="00B050"/>
              </a:buClr>
              <a:buFont typeface="Wingdings" panose="05000000000000000000" pitchFamily="2" charset="2"/>
              <a:buChar char="Ø"/>
            </a:pPr>
            <a:r>
              <a:rPr lang="en-GB" sz="2000" dirty="0">
                <a:solidFill>
                  <a:schemeClr val="tx1"/>
                </a:solidFill>
              </a:rPr>
              <a:t>For allergy diseases, the major climate change-originating aggravating factors are: air pollution, biological aeroallergens (pollen, etc.), and temperature and humidity increases.</a:t>
            </a:r>
          </a:p>
          <a:p>
            <a:pPr>
              <a:buClr>
                <a:srgbClr val="00B050"/>
              </a:buClr>
              <a:buFont typeface="Wingdings" panose="05000000000000000000" pitchFamily="2" charset="2"/>
              <a:buChar char="Ø"/>
            </a:pPr>
            <a:endParaRPr lang="en-GB" sz="2000" dirty="0">
              <a:solidFill>
                <a:schemeClr val="tx1"/>
              </a:solidFill>
            </a:endParaRPr>
          </a:p>
        </p:txBody>
      </p:sp>
    </p:spTree>
    <p:extLst>
      <p:ext uri="{BB962C8B-B14F-4D97-AF65-F5344CB8AC3E}">
        <p14:creationId xmlns:p14="http://schemas.microsoft.com/office/powerpoint/2010/main" val="45739002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2230310" y="118174"/>
            <a:ext cx="7894175" cy="549635"/>
          </a:xfrm>
        </p:spPr>
        <p:txBody>
          <a:bodyPr>
            <a:normAutofit/>
          </a:bodyPr>
          <a:lstStyle/>
          <a:p>
            <a:pPr algn="ctr"/>
            <a:r>
              <a:rPr lang="en-GB" sz="2800" dirty="0">
                <a:solidFill>
                  <a:schemeClr val="tx1"/>
                </a:solidFill>
              </a:rPr>
              <a:t>7</a:t>
            </a:r>
            <a:r>
              <a:rPr lang="hu-HU" sz="2800" dirty="0">
                <a:solidFill>
                  <a:schemeClr val="tx1"/>
                </a:solidFill>
              </a:rPr>
              <a:t>. </a:t>
            </a:r>
            <a:r>
              <a:rPr lang="en-GB" sz="2800" dirty="0">
                <a:solidFill>
                  <a:schemeClr val="tx1"/>
                </a:solidFill>
              </a:rPr>
              <a:t>Key take home messages</a:t>
            </a:r>
            <a:endParaRPr lang="hu-HU" sz="2800" dirty="0">
              <a:solidFill>
                <a:schemeClr val="tx1"/>
              </a:solidFill>
            </a:endParaRPr>
          </a:p>
        </p:txBody>
      </p:sp>
      <p:sp>
        <p:nvSpPr>
          <p:cNvPr id="3" name="Tartalom helye 2"/>
          <p:cNvSpPr>
            <a:spLocks noGrp="1"/>
          </p:cNvSpPr>
          <p:nvPr>
            <p:ph idx="1"/>
          </p:nvPr>
        </p:nvSpPr>
        <p:spPr>
          <a:xfrm>
            <a:off x="291000" y="1044000"/>
            <a:ext cx="11610000" cy="5400000"/>
          </a:xfrm>
        </p:spPr>
        <p:txBody>
          <a:bodyPr>
            <a:normAutofit/>
          </a:bodyPr>
          <a:lstStyle/>
          <a:p>
            <a:pPr>
              <a:lnSpc>
                <a:spcPct val="120000"/>
              </a:lnSpc>
              <a:spcBef>
                <a:spcPts val="600"/>
              </a:spcBef>
              <a:spcAft>
                <a:spcPts val="1500"/>
              </a:spcAft>
              <a:buClr>
                <a:srgbClr val="00B050"/>
              </a:buClr>
              <a:buFont typeface="Wingdings" panose="05000000000000000000" pitchFamily="2" charset="2"/>
              <a:buChar char="Ø"/>
            </a:pPr>
            <a:r>
              <a:rPr lang="en-GB" sz="2000" dirty="0" smtClean="0">
                <a:solidFill>
                  <a:schemeClr val="tx1"/>
                </a:solidFill>
              </a:rPr>
              <a:t>For </a:t>
            </a:r>
            <a:r>
              <a:rPr lang="en-GB" sz="2000" dirty="0">
                <a:solidFill>
                  <a:schemeClr val="tx1"/>
                </a:solidFill>
              </a:rPr>
              <a:t>chronic inflammatory dermal diseases, the major climate change-originating aggravating factors are: increases in temperature, humidity and UVR exposure, flooding, storms, and psychological effects due to natural disasters.</a:t>
            </a:r>
          </a:p>
          <a:p>
            <a:pPr>
              <a:lnSpc>
                <a:spcPct val="120000"/>
              </a:lnSpc>
              <a:spcBef>
                <a:spcPts val="600"/>
              </a:spcBef>
              <a:spcAft>
                <a:spcPts val="1500"/>
              </a:spcAft>
              <a:buClr>
                <a:srgbClr val="00B050"/>
              </a:buClr>
              <a:buFont typeface="Wingdings" panose="05000000000000000000" pitchFamily="2" charset="2"/>
              <a:buChar char="Ø"/>
            </a:pPr>
            <a:r>
              <a:rPr lang="en-GB" sz="2000" dirty="0">
                <a:solidFill>
                  <a:schemeClr val="tx1"/>
                </a:solidFill>
              </a:rPr>
              <a:t>For infectious dermal diseases, the major climate change-originating aggravating factors are: temperature and humidity increases, flooding, and human migration caused by climate change.</a:t>
            </a:r>
          </a:p>
          <a:p>
            <a:pPr>
              <a:lnSpc>
                <a:spcPct val="120000"/>
              </a:lnSpc>
              <a:spcBef>
                <a:spcPts val="600"/>
              </a:spcBef>
              <a:spcAft>
                <a:spcPts val="1500"/>
              </a:spcAft>
              <a:buClr>
                <a:srgbClr val="00B050"/>
              </a:buClr>
              <a:buFont typeface="Wingdings" panose="05000000000000000000" pitchFamily="2" charset="2"/>
              <a:buChar char="Ø"/>
            </a:pPr>
            <a:r>
              <a:rPr lang="en-GB" sz="2000" dirty="0">
                <a:solidFill>
                  <a:schemeClr val="tx1"/>
                </a:solidFill>
              </a:rPr>
              <a:t>For skin malignancies, the major climate change-originating aggravating factors are: excess UVR exposure and nano-particulate air pollution</a:t>
            </a:r>
            <a:r>
              <a:rPr lang="en-GB" sz="2000" dirty="0" smtClean="0">
                <a:solidFill>
                  <a:schemeClr val="tx1"/>
                </a:solidFill>
              </a:rPr>
              <a:t>.</a:t>
            </a:r>
            <a:endParaRPr lang="hu-HU" sz="2000" dirty="0" smtClean="0">
              <a:solidFill>
                <a:schemeClr val="tx1"/>
              </a:solidFill>
            </a:endParaRPr>
          </a:p>
          <a:p>
            <a:pPr>
              <a:lnSpc>
                <a:spcPct val="120000"/>
              </a:lnSpc>
              <a:spcBef>
                <a:spcPts val="600"/>
              </a:spcBef>
              <a:spcAft>
                <a:spcPts val="1500"/>
              </a:spcAft>
              <a:buClr>
                <a:srgbClr val="00B050"/>
              </a:buClr>
              <a:buFont typeface="Wingdings" panose="05000000000000000000" pitchFamily="2" charset="2"/>
              <a:buChar char="Ø"/>
            </a:pPr>
            <a:r>
              <a:rPr lang="en-IE" sz="2000" dirty="0">
                <a:solidFill>
                  <a:schemeClr val="tx1"/>
                </a:solidFill>
              </a:rPr>
              <a:t>There is often a complex interplay between these various climatic hazards and the causes/triggers for a given disease</a:t>
            </a:r>
            <a:r>
              <a:rPr lang="en-IE" sz="2000" dirty="0" smtClean="0">
                <a:solidFill>
                  <a:schemeClr val="tx1"/>
                </a:solidFill>
              </a:rPr>
              <a:t>.</a:t>
            </a:r>
            <a:endParaRPr lang="en-GB" sz="2000" dirty="0">
              <a:solidFill>
                <a:schemeClr val="tx1"/>
              </a:solidFill>
            </a:endParaRPr>
          </a:p>
        </p:txBody>
      </p:sp>
    </p:spTree>
    <p:extLst>
      <p:ext uri="{BB962C8B-B14F-4D97-AF65-F5344CB8AC3E}">
        <p14:creationId xmlns:p14="http://schemas.microsoft.com/office/powerpoint/2010/main" val="36234649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2230310" y="118174"/>
            <a:ext cx="7894175" cy="549635"/>
          </a:xfrm>
        </p:spPr>
        <p:txBody>
          <a:bodyPr>
            <a:normAutofit/>
          </a:bodyPr>
          <a:lstStyle/>
          <a:p>
            <a:pPr algn="ctr"/>
            <a:r>
              <a:rPr lang="en-IE" sz="2800" dirty="0">
                <a:solidFill>
                  <a:schemeClr val="tx1"/>
                </a:solidFill>
                <a:cs typeface="Arial" panose="020B0604020202020204" pitchFamily="34" charset="0"/>
              </a:rPr>
              <a:t>3. </a:t>
            </a:r>
            <a:r>
              <a:rPr lang="en-GB" sz="2800" dirty="0">
                <a:solidFill>
                  <a:schemeClr val="tx1"/>
                </a:solidFill>
                <a:cs typeface="Arial" panose="020B0604020202020204" pitchFamily="34" charset="0"/>
              </a:rPr>
              <a:t>Overview of Allergy and Dermal Diseases</a:t>
            </a:r>
            <a:endParaRPr lang="hu-HU" sz="2800" dirty="0">
              <a:solidFill>
                <a:schemeClr val="tx1"/>
              </a:solidFill>
            </a:endParaRPr>
          </a:p>
        </p:txBody>
      </p:sp>
      <p:sp>
        <p:nvSpPr>
          <p:cNvPr id="8" name="Content Placeholder 7">
            <a:extLst>
              <a:ext uri="{FF2B5EF4-FFF2-40B4-BE49-F238E27FC236}">
                <a16:creationId xmlns:a16="http://schemas.microsoft.com/office/drawing/2014/main" id="{60AE6E8B-2CC9-3152-9045-9B6A07F932F0}"/>
              </a:ext>
            </a:extLst>
          </p:cNvPr>
          <p:cNvSpPr>
            <a:spLocks noGrp="1"/>
          </p:cNvSpPr>
          <p:nvPr>
            <p:ph idx="1"/>
          </p:nvPr>
        </p:nvSpPr>
        <p:spPr>
          <a:xfrm>
            <a:off x="381000" y="1284599"/>
            <a:ext cx="6326602" cy="2221191"/>
          </a:xfrm>
        </p:spPr>
        <p:txBody>
          <a:bodyPr>
            <a:normAutofit/>
          </a:bodyPr>
          <a:lstStyle/>
          <a:p>
            <a:pPr marL="0" indent="0">
              <a:buNone/>
            </a:pPr>
            <a:r>
              <a:rPr lang="en-GB" sz="2000" u="sng" dirty="0">
                <a:solidFill>
                  <a:srgbClr val="0070C0"/>
                </a:solidFill>
              </a:rPr>
              <a:t>3.1 General considerations</a:t>
            </a:r>
          </a:p>
          <a:p>
            <a:pPr marL="0" indent="0" algn="just">
              <a:lnSpc>
                <a:spcPct val="120000"/>
              </a:lnSpc>
              <a:buNone/>
            </a:pPr>
            <a:r>
              <a:rPr lang="en-GB" sz="2000" dirty="0">
                <a:solidFill>
                  <a:srgbClr val="0070C0"/>
                </a:solidFill>
              </a:rPr>
              <a:t>Allergy </a:t>
            </a:r>
            <a:r>
              <a:rPr lang="en-GB" sz="2000" dirty="0">
                <a:solidFill>
                  <a:schemeClr val="tx1"/>
                </a:solidFill>
              </a:rPr>
              <a:t>diseases are a group of immune-mediated disorders mainly caused by </a:t>
            </a:r>
            <a:r>
              <a:rPr lang="en-GB" sz="2000" dirty="0" smtClean="0">
                <a:solidFill>
                  <a:schemeClr val="tx1"/>
                </a:solidFill>
              </a:rPr>
              <a:t>an</a:t>
            </a:r>
            <a:r>
              <a:rPr lang="hu-HU" sz="2000" dirty="0" smtClean="0">
                <a:solidFill>
                  <a:schemeClr val="tx1"/>
                </a:solidFill>
              </a:rPr>
              <a:t> </a:t>
            </a:r>
            <a:r>
              <a:rPr lang="en-GB" sz="2000" dirty="0" err="1" smtClean="0">
                <a:solidFill>
                  <a:schemeClr val="tx1"/>
                </a:solidFill>
              </a:rPr>
              <a:t>IgE</a:t>
            </a:r>
            <a:r>
              <a:rPr lang="en-GB" sz="2000" dirty="0" smtClean="0">
                <a:solidFill>
                  <a:schemeClr val="tx1"/>
                </a:solidFill>
              </a:rPr>
              <a:t> </a:t>
            </a:r>
            <a:r>
              <a:rPr lang="en-GB" sz="2000" dirty="0">
                <a:solidFill>
                  <a:schemeClr val="tx1"/>
                </a:solidFill>
              </a:rPr>
              <a:t>(immunoglobulin)-dependent immunological reaction to an innocuous environmental antigen (allergen). </a:t>
            </a:r>
          </a:p>
        </p:txBody>
      </p:sp>
      <p:sp>
        <p:nvSpPr>
          <p:cNvPr id="5" name="TextBox 4">
            <a:extLst>
              <a:ext uri="{FF2B5EF4-FFF2-40B4-BE49-F238E27FC236}">
                <a16:creationId xmlns:a16="http://schemas.microsoft.com/office/drawing/2014/main" id="{960478E0-E700-8D8E-6C6B-E8BD2B7D7E62}"/>
              </a:ext>
            </a:extLst>
          </p:cNvPr>
          <p:cNvSpPr txBox="1"/>
          <p:nvPr/>
        </p:nvSpPr>
        <p:spPr>
          <a:xfrm>
            <a:off x="4071000" y="5346900"/>
            <a:ext cx="7759174" cy="830997"/>
          </a:xfrm>
          <a:prstGeom prst="rect">
            <a:avLst/>
          </a:prstGeom>
          <a:noFill/>
        </p:spPr>
        <p:txBody>
          <a:bodyPr wrap="square">
            <a:spAutoFit/>
          </a:bodyPr>
          <a:lstStyle/>
          <a:p>
            <a:pPr marL="0" marR="0" lvl="0" indent="0" algn="just"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GB" sz="2000" b="0" i="0" u="none" strike="noStrike" kern="1200" cap="none" spc="0" normalizeH="0" baseline="0" noProof="0" dirty="0">
                <a:ln>
                  <a:noFill/>
                </a:ln>
                <a:solidFill>
                  <a:srgbClr val="0070C0"/>
                </a:solidFill>
                <a:effectLst/>
                <a:uLnTx/>
                <a:uFillTx/>
                <a:latin typeface="Calibri" panose="020F0502020204030204"/>
                <a:ea typeface="+mn-ea"/>
                <a:cs typeface="+mn-cs"/>
              </a:rPr>
              <a:t>Dermal </a:t>
            </a:r>
            <a:r>
              <a:rPr kumimoji="0" lang="en-GB" sz="2000" b="0" i="0" u="none" strike="noStrike" kern="1200" cap="none" spc="0" normalizeH="0" baseline="0" noProof="0" dirty="0">
                <a:ln>
                  <a:noFill/>
                </a:ln>
                <a:effectLst/>
                <a:uLnTx/>
                <a:uFillTx/>
                <a:latin typeface="Calibri" panose="020F0502020204030204"/>
                <a:ea typeface="+mn-ea"/>
                <a:cs typeface="+mn-cs"/>
              </a:rPr>
              <a:t>diseases include all conditions that irritate, clog or damage the skin, as well as skin cancer. </a:t>
            </a:r>
          </a:p>
        </p:txBody>
      </p:sp>
      <p:pic>
        <p:nvPicPr>
          <p:cNvPr id="6" name="Picture 5">
            <a:extLst>
              <a:ext uri="{FF2B5EF4-FFF2-40B4-BE49-F238E27FC236}">
                <a16:creationId xmlns:a16="http://schemas.microsoft.com/office/drawing/2014/main" id="{634BCAB6-0CC3-9291-E26C-9E134D616EDC}"/>
              </a:ext>
            </a:extLst>
          </p:cNvPr>
          <p:cNvPicPr>
            <a:picLocks noChangeAspect="1"/>
          </p:cNvPicPr>
          <p:nvPr/>
        </p:nvPicPr>
        <p:blipFill>
          <a:blip r:embed="rId2"/>
          <a:stretch>
            <a:fillRect/>
          </a:stretch>
        </p:blipFill>
        <p:spPr>
          <a:xfrm>
            <a:off x="6816000" y="789598"/>
            <a:ext cx="5163597" cy="4034402"/>
          </a:xfrm>
          <a:prstGeom prst="rect">
            <a:avLst/>
          </a:prstGeom>
        </p:spPr>
      </p:pic>
      <p:pic>
        <p:nvPicPr>
          <p:cNvPr id="7" name="Picture 6">
            <a:extLst>
              <a:ext uri="{FF2B5EF4-FFF2-40B4-BE49-F238E27FC236}">
                <a16:creationId xmlns:a16="http://schemas.microsoft.com/office/drawing/2014/main" id="{25AA7FAD-8924-79AF-8D0A-7BE13FFD4A6A}"/>
              </a:ext>
            </a:extLst>
          </p:cNvPr>
          <p:cNvPicPr>
            <a:picLocks noChangeAspect="1"/>
          </p:cNvPicPr>
          <p:nvPr/>
        </p:nvPicPr>
        <p:blipFill>
          <a:blip r:embed="rId3"/>
          <a:stretch>
            <a:fillRect/>
          </a:stretch>
        </p:blipFill>
        <p:spPr>
          <a:xfrm>
            <a:off x="186240" y="3641382"/>
            <a:ext cx="3802965" cy="2517531"/>
          </a:xfrm>
          <a:prstGeom prst="rect">
            <a:avLst/>
          </a:prstGeom>
        </p:spPr>
      </p:pic>
    </p:spTree>
    <p:extLst>
      <p:ext uri="{BB962C8B-B14F-4D97-AF65-F5344CB8AC3E}">
        <p14:creationId xmlns:p14="http://schemas.microsoft.com/office/powerpoint/2010/main" val="362331636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291000" y="819000"/>
            <a:ext cx="11610000" cy="5445000"/>
          </a:xfrm>
        </p:spPr>
        <p:txBody>
          <a:bodyPr>
            <a:normAutofit/>
          </a:bodyPr>
          <a:lstStyle/>
          <a:p>
            <a:pPr algn="just">
              <a:lnSpc>
                <a:spcPct val="130000"/>
              </a:lnSpc>
              <a:spcAft>
                <a:spcPts val="300"/>
              </a:spcAft>
              <a:buClr>
                <a:srgbClr val="00B050"/>
              </a:buClr>
              <a:buFont typeface="Wingdings" panose="05000000000000000000" pitchFamily="2" charset="2"/>
              <a:buChar char="Ø"/>
            </a:pPr>
            <a:r>
              <a:rPr lang="en-GB" sz="2000" dirty="0" smtClean="0">
                <a:solidFill>
                  <a:schemeClr val="tx1"/>
                </a:solidFill>
              </a:rPr>
              <a:t>Prevention </a:t>
            </a:r>
            <a:r>
              <a:rPr lang="en-GB" sz="2000" dirty="0">
                <a:solidFill>
                  <a:schemeClr val="tx1"/>
                </a:solidFill>
              </a:rPr>
              <a:t>and mitigation of climate change-aggravated allergy and dermal diseases revolves around environmental, societal, and technological control methods, including:</a:t>
            </a:r>
          </a:p>
          <a:p>
            <a:pPr marL="914400" lvl="1" indent="-457200">
              <a:spcAft>
                <a:spcPts val="1000"/>
              </a:spcAft>
              <a:buClr>
                <a:srgbClr val="FF0000"/>
              </a:buClr>
              <a:buFont typeface="+mj-lt"/>
              <a:buAutoNum type="arabicPeriod"/>
            </a:pPr>
            <a:r>
              <a:rPr lang="en-GB" sz="2000" dirty="0">
                <a:solidFill>
                  <a:schemeClr val="tx1"/>
                </a:solidFill>
              </a:rPr>
              <a:t>Careful management/control of flora in and around highly populated areas.</a:t>
            </a:r>
          </a:p>
          <a:p>
            <a:pPr marL="914400" lvl="1" indent="-457200">
              <a:spcAft>
                <a:spcPts val="1000"/>
              </a:spcAft>
              <a:buClr>
                <a:srgbClr val="FF0000"/>
              </a:buClr>
              <a:buFont typeface="+mj-lt"/>
              <a:buAutoNum type="arabicPeriod"/>
            </a:pPr>
            <a:r>
              <a:rPr lang="en-GB" sz="2000" dirty="0">
                <a:solidFill>
                  <a:schemeClr val="tx1"/>
                </a:solidFill>
              </a:rPr>
              <a:t>Elimination of combustion air pollution sources in urban environments.</a:t>
            </a:r>
          </a:p>
          <a:p>
            <a:pPr marL="914400" lvl="1" indent="-457200">
              <a:spcAft>
                <a:spcPts val="1000"/>
              </a:spcAft>
              <a:buClr>
                <a:srgbClr val="FF0000"/>
              </a:buClr>
              <a:buFont typeface="+mj-lt"/>
              <a:buAutoNum type="arabicPeriod"/>
            </a:pPr>
            <a:r>
              <a:rPr lang="en-GB" sz="2000" dirty="0">
                <a:solidFill>
                  <a:schemeClr val="tx1"/>
                </a:solidFill>
              </a:rPr>
              <a:t>Surveillance, management and control of vegetation in rural areas to prevent wildfires.</a:t>
            </a:r>
          </a:p>
          <a:p>
            <a:pPr marL="914400" lvl="1" indent="-457200">
              <a:spcAft>
                <a:spcPts val="1000"/>
              </a:spcAft>
              <a:buClr>
                <a:srgbClr val="FF0000"/>
              </a:buClr>
              <a:buFont typeface="+mj-lt"/>
              <a:buAutoNum type="arabicPeriod"/>
            </a:pPr>
            <a:r>
              <a:rPr lang="en-GB" sz="2000" dirty="0">
                <a:solidFill>
                  <a:schemeClr val="tx1"/>
                </a:solidFill>
              </a:rPr>
              <a:t>Implementation of flood management and abatement measures.</a:t>
            </a:r>
          </a:p>
          <a:p>
            <a:pPr marL="914400" lvl="1" indent="-457200">
              <a:spcAft>
                <a:spcPts val="1000"/>
              </a:spcAft>
              <a:buClr>
                <a:srgbClr val="FF0000"/>
              </a:buClr>
              <a:buFont typeface="+mj-lt"/>
              <a:buAutoNum type="arabicPeriod"/>
            </a:pPr>
            <a:r>
              <a:rPr lang="en-GB" sz="2000" dirty="0">
                <a:solidFill>
                  <a:schemeClr val="tx1"/>
                </a:solidFill>
              </a:rPr>
              <a:t>Enhanced public awareness of allergy and dermal disease causes, prevention, and treatment.</a:t>
            </a:r>
          </a:p>
          <a:p>
            <a:pPr marL="914400" lvl="1" indent="-457200">
              <a:spcAft>
                <a:spcPts val="1000"/>
              </a:spcAft>
              <a:buClr>
                <a:srgbClr val="FF0000"/>
              </a:buClr>
              <a:buFont typeface="+mj-lt"/>
              <a:buAutoNum type="arabicPeriod"/>
            </a:pPr>
            <a:r>
              <a:rPr lang="en-GB" sz="2000" dirty="0">
                <a:solidFill>
                  <a:schemeClr val="tx1"/>
                </a:solidFill>
                <a:cs typeface="Arial" panose="020B0604020202020204" pitchFamily="34" charset="0"/>
              </a:rPr>
              <a:t>Effective travel controls on people migrating/travelling from areas with endemic infectious skin diseases.</a:t>
            </a:r>
          </a:p>
          <a:p>
            <a:pPr marL="914400" lvl="1" indent="-457200">
              <a:spcAft>
                <a:spcPts val="1000"/>
              </a:spcAft>
              <a:buClr>
                <a:srgbClr val="FF0000"/>
              </a:buClr>
              <a:buFont typeface="+mj-lt"/>
              <a:buAutoNum type="arabicPeriod"/>
            </a:pPr>
            <a:r>
              <a:rPr lang="en-GB" sz="2000" dirty="0">
                <a:solidFill>
                  <a:schemeClr val="tx1"/>
                </a:solidFill>
                <a:cs typeface="Arial" panose="020B0604020202020204" pitchFamily="34" charset="0"/>
              </a:rPr>
              <a:t>Automated monitoring methods and improved predictive atmospheric models for aeroallergens.</a:t>
            </a:r>
            <a:endParaRPr lang="en-GB" sz="2000" dirty="0">
              <a:solidFill>
                <a:schemeClr val="tx1"/>
              </a:solidFill>
            </a:endParaRPr>
          </a:p>
          <a:p>
            <a:pPr marL="914400" lvl="1" indent="-457200">
              <a:spcAft>
                <a:spcPts val="1000"/>
              </a:spcAft>
              <a:buClr>
                <a:srgbClr val="FF0000"/>
              </a:buClr>
              <a:buFont typeface="+mj-lt"/>
              <a:buAutoNum type="arabicPeriod"/>
            </a:pPr>
            <a:r>
              <a:rPr lang="en-GB" sz="2000" dirty="0">
                <a:solidFill>
                  <a:schemeClr val="tx1"/>
                </a:solidFill>
              </a:rPr>
              <a:t>Development of allergen-specific immunotherapies, </a:t>
            </a:r>
            <a:r>
              <a:rPr lang="en-GB" sz="2000" dirty="0" err="1">
                <a:solidFill>
                  <a:schemeClr val="tx1"/>
                </a:solidFill>
              </a:rPr>
              <a:t>bacteriotherapies</a:t>
            </a:r>
            <a:r>
              <a:rPr lang="en-GB" sz="2000" dirty="0">
                <a:solidFill>
                  <a:schemeClr val="tx1"/>
                </a:solidFill>
              </a:rPr>
              <a:t>, and vaccines.</a:t>
            </a:r>
          </a:p>
          <a:p>
            <a:pPr>
              <a:buClr>
                <a:srgbClr val="00B050"/>
              </a:buClr>
              <a:buFont typeface="Wingdings" panose="05000000000000000000" pitchFamily="2" charset="2"/>
              <a:buChar char="Ø"/>
            </a:pPr>
            <a:endParaRPr lang="en-GB" sz="2000" dirty="0">
              <a:solidFill>
                <a:schemeClr val="tx1"/>
              </a:solidFill>
            </a:endParaRPr>
          </a:p>
        </p:txBody>
      </p:sp>
      <p:sp>
        <p:nvSpPr>
          <p:cNvPr id="4" name="Cím 1"/>
          <p:cNvSpPr>
            <a:spLocks noGrp="1"/>
          </p:cNvSpPr>
          <p:nvPr>
            <p:ph type="title"/>
          </p:nvPr>
        </p:nvSpPr>
        <p:spPr>
          <a:xfrm>
            <a:off x="2230310" y="118174"/>
            <a:ext cx="7894175" cy="549635"/>
          </a:xfrm>
        </p:spPr>
        <p:txBody>
          <a:bodyPr>
            <a:normAutofit/>
          </a:bodyPr>
          <a:lstStyle/>
          <a:p>
            <a:pPr algn="ctr"/>
            <a:r>
              <a:rPr lang="en-GB" sz="2800" dirty="0">
                <a:solidFill>
                  <a:schemeClr val="tx1"/>
                </a:solidFill>
              </a:rPr>
              <a:t>7</a:t>
            </a:r>
            <a:r>
              <a:rPr lang="hu-HU" sz="2800" dirty="0">
                <a:solidFill>
                  <a:schemeClr val="tx1"/>
                </a:solidFill>
              </a:rPr>
              <a:t>. </a:t>
            </a:r>
            <a:r>
              <a:rPr lang="en-GB" sz="2800" dirty="0">
                <a:solidFill>
                  <a:schemeClr val="tx1"/>
                </a:solidFill>
              </a:rPr>
              <a:t>Key take home messages</a:t>
            </a:r>
            <a:endParaRPr lang="hu-HU" sz="2800" dirty="0">
              <a:solidFill>
                <a:schemeClr val="tx1"/>
              </a:solidFill>
            </a:endParaRPr>
          </a:p>
        </p:txBody>
      </p:sp>
    </p:spTree>
    <p:extLst>
      <p:ext uri="{BB962C8B-B14F-4D97-AF65-F5344CB8AC3E}">
        <p14:creationId xmlns:p14="http://schemas.microsoft.com/office/powerpoint/2010/main" val="273724956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a:bodyPr>
          <a:lstStyle/>
          <a:p>
            <a:pPr algn="ctr"/>
            <a:r>
              <a:rPr lang="hu-HU" sz="2800" dirty="0" smtClean="0">
                <a:solidFill>
                  <a:schemeClr val="tx1"/>
                </a:solidFill>
              </a:rPr>
              <a:t>8</a:t>
            </a:r>
            <a:r>
              <a:rPr lang="en-GB" sz="2800" dirty="0" smtClean="0">
                <a:solidFill>
                  <a:schemeClr val="tx1"/>
                </a:solidFill>
              </a:rPr>
              <a:t>. </a:t>
            </a:r>
            <a:r>
              <a:rPr lang="en-GB" sz="2800" dirty="0">
                <a:solidFill>
                  <a:schemeClr val="tx1"/>
                </a:solidFill>
              </a:rPr>
              <a:t>Test your knowledge </a:t>
            </a:r>
            <a:endParaRPr lang="hu-HU" sz="2800" dirty="0">
              <a:solidFill>
                <a:schemeClr val="tx1"/>
              </a:solidFill>
            </a:endParaRPr>
          </a:p>
        </p:txBody>
      </p:sp>
      <p:sp>
        <p:nvSpPr>
          <p:cNvPr id="3" name="Tartalom helye 2"/>
          <p:cNvSpPr>
            <a:spLocks noGrp="1"/>
          </p:cNvSpPr>
          <p:nvPr>
            <p:ph idx="1"/>
          </p:nvPr>
        </p:nvSpPr>
        <p:spPr>
          <a:xfrm>
            <a:off x="192505" y="702645"/>
            <a:ext cx="11528495" cy="5831356"/>
          </a:xfrm>
        </p:spPr>
        <p:txBody>
          <a:bodyPr>
            <a:normAutofit lnSpcReduction="10000"/>
          </a:bodyPr>
          <a:lstStyle/>
          <a:p>
            <a:pPr marL="457200" indent="-457200" algn="just">
              <a:lnSpc>
                <a:spcPct val="110000"/>
              </a:lnSpc>
              <a:spcAft>
                <a:spcPts val="800"/>
              </a:spcAft>
              <a:buClr>
                <a:srgbClr val="00B050"/>
              </a:buClr>
              <a:buFont typeface="+mj-lt"/>
              <a:buAutoNum type="arabicPeriod"/>
            </a:pPr>
            <a:r>
              <a:rPr lang="en-GB" sz="2000" dirty="0" smtClean="0">
                <a:solidFill>
                  <a:schemeClr val="tx1"/>
                </a:solidFill>
              </a:rPr>
              <a:t>What </a:t>
            </a:r>
            <a:r>
              <a:rPr lang="en-GB" sz="2000" dirty="0">
                <a:solidFill>
                  <a:schemeClr val="tx1"/>
                </a:solidFill>
              </a:rPr>
              <a:t>are the major effects on global society of (a) allergies and (b) dermal diseases?</a:t>
            </a:r>
          </a:p>
          <a:p>
            <a:pPr marL="457200" indent="-457200" algn="just">
              <a:lnSpc>
                <a:spcPct val="110000"/>
              </a:lnSpc>
              <a:spcAft>
                <a:spcPts val="800"/>
              </a:spcAft>
              <a:buClr>
                <a:srgbClr val="00B050"/>
              </a:buClr>
              <a:buFont typeface="+mj-lt"/>
              <a:buAutoNum type="arabicPeriod"/>
            </a:pPr>
            <a:r>
              <a:rPr lang="en-GB" sz="2000" dirty="0">
                <a:solidFill>
                  <a:schemeClr val="tx1"/>
                </a:solidFill>
              </a:rPr>
              <a:t>Give two examples of each of the following disease types: (a) allergies; (b) chronic inflammatory skin diseases; (c) infectious skin diseases; and (d) skin malignancies.</a:t>
            </a:r>
          </a:p>
          <a:p>
            <a:pPr marL="457200" indent="-457200" algn="just">
              <a:lnSpc>
                <a:spcPct val="110000"/>
              </a:lnSpc>
              <a:spcAft>
                <a:spcPts val="800"/>
              </a:spcAft>
              <a:buClr>
                <a:srgbClr val="00B050"/>
              </a:buClr>
              <a:buFont typeface="+mj-lt"/>
              <a:buAutoNum type="arabicPeriod"/>
            </a:pPr>
            <a:r>
              <a:rPr lang="en-GB" sz="2000" dirty="0">
                <a:solidFill>
                  <a:schemeClr val="tx1"/>
                </a:solidFill>
              </a:rPr>
              <a:t>List three infectious skin disease causes/triggers that are affected by climate change hazards.</a:t>
            </a:r>
          </a:p>
          <a:p>
            <a:pPr marL="457200" indent="-457200" algn="just">
              <a:lnSpc>
                <a:spcPct val="110000"/>
              </a:lnSpc>
              <a:spcAft>
                <a:spcPts val="800"/>
              </a:spcAft>
              <a:buClr>
                <a:srgbClr val="00B050"/>
              </a:buClr>
              <a:buFont typeface="+mj-lt"/>
              <a:buAutoNum type="arabicPeriod"/>
            </a:pPr>
            <a:r>
              <a:rPr lang="en-GB" sz="2000" dirty="0">
                <a:solidFill>
                  <a:schemeClr val="tx1"/>
                </a:solidFill>
              </a:rPr>
              <a:t>Draw a simple diagram that shows the interplay of air pollution and climate change in the promotion of allergies.</a:t>
            </a:r>
          </a:p>
          <a:p>
            <a:pPr marL="457200" indent="-457200" algn="just">
              <a:lnSpc>
                <a:spcPct val="110000"/>
              </a:lnSpc>
              <a:spcAft>
                <a:spcPts val="800"/>
              </a:spcAft>
              <a:buClr>
                <a:srgbClr val="00B050"/>
              </a:buClr>
              <a:buFont typeface="+mj-lt"/>
              <a:buAutoNum type="arabicPeriod"/>
            </a:pPr>
            <a:r>
              <a:rPr lang="en-GB" sz="2000" dirty="0">
                <a:solidFill>
                  <a:schemeClr val="tx1"/>
                </a:solidFill>
              </a:rPr>
              <a:t>Give one example for each of the three types of skin disease listed in question 2 above, explaining how climate change will aggravate each disease.</a:t>
            </a:r>
          </a:p>
          <a:p>
            <a:pPr marL="457200" indent="-457200" algn="just">
              <a:lnSpc>
                <a:spcPct val="110000"/>
              </a:lnSpc>
              <a:spcAft>
                <a:spcPts val="800"/>
              </a:spcAft>
              <a:buClr>
                <a:srgbClr val="00B050"/>
              </a:buClr>
              <a:buFont typeface="+mj-lt"/>
              <a:buAutoNum type="arabicPeriod"/>
            </a:pPr>
            <a:r>
              <a:rPr lang="en-GB" sz="2000" dirty="0">
                <a:solidFill>
                  <a:schemeClr val="tx1"/>
                </a:solidFill>
              </a:rPr>
              <a:t>Give two examples of specific control methods for the prevention/mitigation of climate change aggravation of allergy and dermal diseases, from each of the following control groups:</a:t>
            </a:r>
          </a:p>
          <a:p>
            <a:pPr marL="0" indent="0" algn="just">
              <a:lnSpc>
                <a:spcPct val="110000"/>
              </a:lnSpc>
              <a:spcBef>
                <a:spcPts val="0"/>
              </a:spcBef>
              <a:spcAft>
                <a:spcPts val="800"/>
              </a:spcAft>
              <a:buClr>
                <a:srgbClr val="00B050"/>
              </a:buClr>
              <a:buNone/>
            </a:pPr>
            <a:r>
              <a:rPr lang="en-GB" sz="2000" dirty="0">
                <a:solidFill>
                  <a:schemeClr val="tx1"/>
                </a:solidFill>
              </a:rPr>
              <a:t>	- Environmental control</a:t>
            </a:r>
          </a:p>
          <a:p>
            <a:pPr marL="0" indent="0" algn="just">
              <a:lnSpc>
                <a:spcPct val="110000"/>
              </a:lnSpc>
              <a:spcBef>
                <a:spcPts val="0"/>
              </a:spcBef>
              <a:spcAft>
                <a:spcPts val="800"/>
              </a:spcAft>
              <a:buClr>
                <a:srgbClr val="00B050"/>
              </a:buClr>
              <a:buNone/>
            </a:pPr>
            <a:r>
              <a:rPr lang="en-GB" sz="2000" dirty="0">
                <a:solidFill>
                  <a:schemeClr val="tx1"/>
                </a:solidFill>
              </a:rPr>
              <a:t>	- Societal control</a:t>
            </a:r>
          </a:p>
          <a:p>
            <a:pPr marL="0" indent="0" algn="just">
              <a:lnSpc>
                <a:spcPct val="110000"/>
              </a:lnSpc>
              <a:spcBef>
                <a:spcPts val="0"/>
              </a:spcBef>
              <a:spcAft>
                <a:spcPts val="800"/>
              </a:spcAft>
              <a:buClr>
                <a:srgbClr val="00B050"/>
              </a:buClr>
              <a:buNone/>
            </a:pPr>
            <a:r>
              <a:rPr lang="en-GB" sz="2000" dirty="0">
                <a:solidFill>
                  <a:schemeClr val="tx1"/>
                </a:solidFill>
              </a:rPr>
              <a:t>	- Technological control </a:t>
            </a:r>
            <a:endParaRPr lang="hu-HU" sz="2000" dirty="0">
              <a:solidFill>
                <a:schemeClr val="tx1"/>
              </a:solidFill>
            </a:endParaRPr>
          </a:p>
          <a:p>
            <a:pPr marL="457200" indent="-457200" algn="just">
              <a:buClr>
                <a:srgbClr val="00B050"/>
              </a:buClr>
              <a:buFont typeface="+mj-lt"/>
              <a:buAutoNum type="arabicPeriod"/>
            </a:pPr>
            <a:endParaRPr lang="en-GB" sz="2000" dirty="0">
              <a:solidFill>
                <a:schemeClr val="tx1"/>
              </a:solidFill>
            </a:endParaRPr>
          </a:p>
          <a:p>
            <a:pPr marL="457200" indent="-457200">
              <a:buClr>
                <a:srgbClr val="00B050"/>
              </a:buClr>
              <a:buFont typeface="+mj-lt"/>
              <a:buAutoNum type="arabicPeriod"/>
            </a:pPr>
            <a:endParaRPr lang="hu-HU" sz="2000" dirty="0">
              <a:solidFill>
                <a:schemeClr val="tx1"/>
              </a:solidFill>
            </a:endParaRPr>
          </a:p>
        </p:txBody>
      </p:sp>
    </p:spTree>
    <p:extLst>
      <p:ext uri="{BB962C8B-B14F-4D97-AF65-F5344CB8AC3E}">
        <p14:creationId xmlns:p14="http://schemas.microsoft.com/office/powerpoint/2010/main" val="371442237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a:bodyPr>
          <a:lstStyle/>
          <a:p>
            <a:pPr algn="ctr"/>
            <a:r>
              <a:rPr lang="hu-HU" sz="2800" smtClean="0">
                <a:solidFill>
                  <a:schemeClr val="tx1"/>
                </a:solidFill>
              </a:rPr>
              <a:t>9</a:t>
            </a:r>
            <a:r>
              <a:rPr lang="en-GB" sz="2800" smtClean="0">
                <a:solidFill>
                  <a:schemeClr val="tx1"/>
                </a:solidFill>
              </a:rPr>
              <a:t>. </a:t>
            </a:r>
            <a:r>
              <a:rPr lang="hu-HU" sz="2800" dirty="0" err="1" smtClean="0">
                <a:solidFill>
                  <a:schemeClr val="tx1"/>
                </a:solidFill>
              </a:rPr>
              <a:t>Further</a:t>
            </a:r>
            <a:r>
              <a:rPr lang="hu-HU" sz="2800" dirty="0" smtClean="0">
                <a:solidFill>
                  <a:schemeClr val="tx1"/>
                </a:solidFill>
              </a:rPr>
              <a:t> </a:t>
            </a:r>
            <a:r>
              <a:rPr lang="hu-HU" sz="2800" dirty="0" err="1" smtClean="0">
                <a:solidFill>
                  <a:schemeClr val="tx1"/>
                </a:solidFill>
              </a:rPr>
              <a:t>readings</a:t>
            </a:r>
            <a:endParaRPr lang="hu-HU" sz="2800" dirty="0">
              <a:solidFill>
                <a:schemeClr val="tx1"/>
              </a:solidFill>
            </a:endParaRPr>
          </a:p>
        </p:txBody>
      </p:sp>
      <p:sp>
        <p:nvSpPr>
          <p:cNvPr id="3" name="Tartalom helye 2"/>
          <p:cNvSpPr>
            <a:spLocks noGrp="1"/>
          </p:cNvSpPr>
          <p:nvPr>
            <p:ph idx="1"/>
          </p:nvPr>
        </p:nvSpPr>
        <p:spPr>
          <a:xfrm>
            <a:off x="192505" y="934775"/>
            <a:ext cx="11438495" cy="5370897"/>
          </a:xfrm>
        </p:spPr>
        <p:txBody>
          <a:bodyPr>
            <a:normAutofit/>
          </a:bodyPr>
          <a:lstStyle/>
          <a:p>
            <a:pPr marL="457200" indent="-457200" algn="just">
              <a:lnSpc>
                <a:spcPct val="120000"/>
              </a:lnSpc>
              <a:spcAft>
                <a:spcPts val="1500"/>
              </a:spcAft>
              <a:buClr>
                <a:srgbClr val="00B050"/>
              </a:buClr>
              <a:buFont typeface="+mj-lt"/>
              <a:buAutoNum type="arabicPeriod"/>
            </a:pPr>
            <a:r>
              <a:rPr lang="en-GB" sz="2000" dirty="0">
                <a:solidFill>
                  <a:schemeClr val="tx1"/>
                </a:solidFill>
              </a:rPr>
              <a:t>G. D’Amato and L. Cecchi, “Effects of climate change on environmental factors in respiratory allergic diseases”, Clinical and Experimental Allergy, 2008, </a:t>
            </a:r>
            <a:r>
              <a:rPr lang="en-GB" sz="2000" u="sng" dirty="0">
                <a:solidFill>
                  <a:schemeClr val="tx1"/>
                </a:solidFill>
              </a:rPr>
              <a:t>38</a:t>
            </a:r>
            <a:r>
              <a:rPr lang="en-GB" sz="2000" dirty="0">
                <a:solidFill>
                  <a:schemeClr val="tx1"/>
                </a:solidFill>
              </a:rPr>
              <a:t>, 1264–1274. </a:t>
            </a:r>
            <a:r>
              <a:rPr lang="en-GB" sz="2000" dirty="0">
                <a:solidFill>
                  <a:schemeClr val="tx1"/>
                </a:solidFill>
                <a:hlinkClick r:id="rId2"/>
              </a:rPr>
              <a:t>https://doi.org/10.1111/j.1365-2222.2008.03033.x</a:t>
            </a:r>
            <a:r>
              <a:rPr lang="en-GB" sz="2000" dirty="0">
                <a:solidFill>
                  <a:schemeClr val="tx1"/>
                </a:solidFill>
              </a:rPr>
              <a:t> </a:t>
            </a:r>
          </a:p>
          <a:p>
            <a:pPr marL="457200" indent="-457200" algn="just">
              <a:lnSpc>
                <a:spcPct val="120000"/>
              </a:lnSpc>
              <a:spcAft>
                <a:spcPts val="1500"/>
              </a:spcAft>
              <a:buClr>
                <a:srgbClr val="00B050"/>
              </a:buClr>
              <a:buFont typeface="+mj-lt"/>
              <a:buAutoNum type="arabicPeriod"/>
            </a:pPr>
            <a:r>
              <a:rPr lang="en-GB" sz="2000" dirty="0">
                <a:solidFill>
                  <a:schemeClr val="tx1"/>
                </a:solidFill>
              </a:rPr>
              <a:t>P.J. </a:t>
            </a:r>
            <a:r>
              <a:rPr lang="en-GB" sz="2000" dirty="0" err="1">
                <a:solidFill>
                  <a:schemeClr val="tx1"/>
                </a:solidFill>
              </a:rPr>
              <a:t>Beggs</a:t>
            </a:r>
            <a:r>
              <a:rPr lang="en-GB" sz="2000" dirty="0">
                <a:solidFill>
                  <a:schemeClr val="tx1"/>
                </a:solidFill>
              </a:rPr>
              <a:t>, “Adaptation to Impacts of Climate Change on Aeroallergens and Allergic Respiratory Diseases”, Int. J. Environ. Res. Public Health, 2010, </a:t>
            </a:r>
            <a:r>
              <a:rPr lang="en-GB" sz="2000" u="sng" dirty="0">
                <a:solidFill>
                  <a:schemeClr val="tx1"/>
                </a:solidFill>
              </a:rPr>
              <a:t>7</a:t>
            </a:r>
            <a:r>
              <a:rPr lang="en-GB" sz="2000" dirty="0">
                <a:solidFill>
                  <a:schemeClr val="tx1"/>
                </a:solidFill>
              </a:rPr>
              <a:t>, 3006-3021. </a:t>
            </a:r>
            <a:r>
              <a:rPr lang="en-GB" sz="2000" dirty="0">
                <a:solidFill>
                  <a:schemeClr val="tx1"/>
                </a:solidFill>
                <a:hlinkClick r:id="rId3"/>
              </a:rPr>
              <a:t>https://doi.org/10.3390/ijerph7083006</a:t>
            </a:r>
            <a:r>
              <a:rPr lang="en-GB" sz="2000" dirty="0">
                <a:solidFill>
                  <a:schemeClr val="tx1"/>
                </a:solidFill>
              </a:rPr>
              <a:t> </a:t>
            </a:r>
          </a:p>
          <a:p>
            <a:pPr marL="457200" indent="-457200" algn="just">
              <a:lnSpc>
                <a:spcPct val="120000"/>
              </a:lnSpc>
              <a:spcAft>
                <a:spcPts val="1500"/>
              </a:spcAft>
              <a:buClr>
                <a:srgbClr val="00B050"/>
              </a:buClr>
              <a:buFont typeface="+mj-lt"/>
              <a:buAutoNum type="arabicPeriod"/>
            </a:pPr>
            <a:r>
              <a:rPr lang="en-GB" sz="2000" dirty="0">
                <a:solidFill>
                  <a:schemeClr val="tx1"/>
                </a:solidFill>
              </a:rPr>
              <a:t>M.F. Isler </a:t>
            </a:r>
            <a:r>
              <a:rPr lang="en-GB" sz="2000" i="1" dirty="0">
                <a:solidFill>
                  <a:schemeClr val="tx1"/>
                </a:solidFill>
              </a:rPr>
              <a:t>et al.</a:t>
            </a:r>
            <a:r>
              <a:rPr lang="en-GB" sz="2000" dirty="0">
                <a:solidFill>
                  <a:schemeClr val="tx1"/>
                </a:solidFill>
              </a:rPr>
              <a:t>, “Climate change, the cutaneous microbiome and skin disease: implications for a warming world”, Int. J. Dermatology, 2023, </a:t>
            </a:r>
            <a:r>
              <a:rPr lang="en-GB" sz="2000" u="sng" dirty="0">
                <a:solidFill>
                  <a:schemeClr val="tx1"/>
                </a:solidFill>
              </a:rPr>
              <a:t>62</a:t>
            </a:r>
            <a:r>
              <a:rPr lang="en-GB" sz="2000" dirty="0">
                <a:solidFill>
                  <a:schemeClr val="tx1"/>
                </a:solidFill>
              </a:rPr>
              <a:t>, 337–345. </a:t>
            </a:r>
            <a:r>
              <a:rPr lang="en-GB" sz="2000" dirty="0">
                <a:solidFill>
                  <a:schemeClr val="tx1"/>
                </a:solidFill>
                <a:hlinkClick r:id="rId4"/>
              </a:rPr>
              <a:t>https://doi.org/10.1111/ijd.16297</a:t>
            </a:r>
            <a:r>
              <a:rPr lang="en-GB" sz="2000" dirty="0">
                <a:solidFill>
                  <a:schemeClr val="tx1"/>
                </a:solidFill>
              </a:rPr>
              <a:t> </a:t>
            </a:r>
          </a:p>
          <a:p>
            <a:pPr marL="457200" indent="-457200" algn="just">
              <a:lnSpc>
                <a:spcPct val="120000"/>
              </a:lnSpc>
              <a:spcAft>
                <a:spcPts val="1500"/>
              </a:spcAft>
              <a:buClr>
                <a:srgbClr val="00B050"/>
              </a:buClr>
              <a:buFont typeface="+mj-lt"/>
              <a:buAutoNum type="arabicPeriod"/>
            </a:pPr>
            <a:r>
              <a:rPr lang="en-GB" sz="2000" dirty="0">
                <a:solidFill>
                  <a:schemeClr val="tx1"/>
                </a:solidFill>
              </a:rPr>
              <a:t>E. Parker </a:t>
            </a:r>
            <a:r>
              <a:rPr lang="en-GB" sz="2000" i="1" dirty="0">
                <a:solidFill>
                  <a:schemeClr val="tx1"/>
                </a:solidFill>
              </a:rPr>
              <a:t>et al.</a:t>
            </a:r>
            <a:r>
              <a:rPr lang="en-GB" sz="2000" dirty="0">
                <a:solidFill>
                  <a:schemeClr val="tx1"/>
                </a:solidFill>
              </a:rPr>
              <a:t>, “The dermatological manifestations of extreme weather events: A comprehensive review of skin disease and vulnerability”, J. Climate Change and Health, 2022, </a:t>
            </a:r>
            <a:r>
              <a:rPr lang="en-GB" sz="2000" u="sng" dirty="0">
                <a:solidFill>
                  <a:schemeClr val="tx1"/>
                </a:solidFill>
              </a:rPr>
              <a:t>8</a:t>
            </a:r>
            <a:r>
              <a:rPr lang="en-GB" sz="2000" dirty="0">
                <a:solidFill>
                  <a:schemeClr val="tx1"/>
                </a:solidFill>
              </a:rPr>
              <a:t>, 10016. </a:t>
            </a:r>
            <a:r>
              <a:rPr lang="en-GB" sz="2000" dirty="0">
                <a:solidFill>
                  <a:schemeClr val="tx1"/>
                </a:solidFill>
                <a:hlinkClick r:id="rId5"/>
              </a:rPr>
              <a:t>https://doi.org/10.1016/j.joclim.2022.100162</a:t>
            </a:r>
            <a:r>
              <a:rPr lang="en-GB" sz="2000" dirty="0">
                <a:solidFill>
                  <a:schemeClr val="tx1"/>
                </a:solidFill>
              </a:rPr>
              <a:t>  </a:t>
            </a:r>
          </a:p>
          <a:p>
            <a:pPr marL="457200" indent="-457200">
              <a:lnSpc>
                <a:spcPct val="120000"/>
              </a:lnSpc>
              <a:spcAft>
                <a:spcPts val="1500"/>
              </a:spcAft>
              <a:buClr>
                <a:srgbClr val="00B050"/>
              </a:buClr>
              <a:buFont typeface="+mj-lt"/>
              <a:buAutoNum type="arabicPeriod"/>
            </a:pPr>
            <a:endParaRPr lang="hu-HU" sz="2000" dirty="0">
              <a:solidFill>
                <a:schemeClr val="tx1"/>
              </a:solidFill>
            </a:endParaRPr>
          </a:p>
        </p:txBody>
      </p:sp>
    </p:spTree>
    <p:extLst>
      <p:ext uri="{BB962C8B-B14F-4D97-AF65-F5344CB8AC3E}">
        <p14:creationId xmlns:p14="http://schemas.microsoft.com/office/powerpoint/2010/main" val="276975876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Kép 15"/>
          <p:cNvPicPr>
            <a:picLocks noChangeAspect="1"/>
          </p:cNvPicPr>
          <p:nvPr/>
        </p:nvPicPr>
        <p:blipFill>
          <a:blip r:embed="rId3"/>
          <a:stretch>
            <a:fillRect/>
          </a:stretch>
        </p:blipFill>
        <p:spPr>
          <a:xfrm>
            <a:off x="297191" y="5380125"/>
            <a:ext cx="1529969" cy="676474"/>
          </a:xfrm>
          <a:prstGeom prst="rect">
            <a:avLst/>
          </a:prstGeom>
        </p:spPr>
      </p:pic>
      <p:sp>
        <p:nvSpPr>
          <p:cNvPr id="3" name="Tartalom helye 2"/>
          <p:cNvSpPr>
            <a:spLocks noGrp="1"/>
          </p:cNvSpPr>
          <p:nvPr>
            <p:ph idx="1"/>
          </p:nvPr>
        </p:nvSpPr>
        <p:spPr>
          <a:xfrm>
            <a:off x="192505" y="908897"/>
            <a:ext cx="11896825" cy="5370897"/>
          </a:xfrm>
        </p:spPr>
        <p:txBody>
          <a:bodyPr/>
          <a:lstStyle/>
          <a:p>
            <a:pPr marL="0" indent="0" algn="ctr">
              <a:buNone/>
            </a:pPr>
            <a:r>
              <a:rPr lang="en-US" sz="3600" b="1" dirty="0">
                <a:solidFill>
                  <a:schemeClr val="tx1"/>
                </a:solidFill>
              </a:rPr>
              <a:t>Thank you for your attention!</a:t>
            </a:r>
          </a:p>
          <a:p>
            <a:pPr marL="0" indent="0">
              <a:buNone/>
            </a:pPr>
            <a:endParaRPr lang="en-US" sz="2000" dirty="0">
              <a:solidFill>
                <a:schemeClr val="tx1"/>
              </a:solidFill>
            </a:endParaRPr>
          </a:p>
          <a:p>
            <a:pPr marL="0" indent="0">
              <a:buNone/>
            </a:pPr>
            <a:r>
              <a:rPr lang="en-GB" sz="2000" dirty="0" smtClean="0">
                <a:solidFill>
                  <a:schemeClr val="tx1"/>
                </a:solidFill>
              </a:rPr>
              <a:t>This presentation has been developed by the CLIMATEMED project, supported by EU’s Erasmus+ </a:t>
            </a:r>
            <a:r>
              <a:rPr lang="en-GB" sz="2000" dirty="0" smtClean="0"/>
              <a:t>P</a:t>
            </a:r>
            <a:r>
              <a:rPr lang="en-GB" sz="2000" dirty="0" smtClean="0">
                <a:solidFill>
                  <a:schemeClr val="tx1"/>
                </a:solidFill>
              </a:rPr>
              <a:t>rogramme. </a:t>
            </a:r>
          </a:p>
          <a:p>
            <a:pPr marL="0" indent="0">
              <a:buNone/>
            </a:pPr>
            <a:r>
              <a:rPr lang="en-GB" sz="2000" dirty="0" smtClean="0">
                <a:solidFill>
                  <a:schemeClr val="tx1"/>
                </a:solidFill>
              </a:rPr>
              <a:t> </a:t>
            </a:r>
          </a:p>
          <a:p>
            <a:pPr marL="0" indent="0">
              <a:buNone/>
            </a:pPr>
            <a:endParaRPr lang="en-US" dirty="0"/>
          </a:p>
          <a:p>
            <a:pPr marL="0" indent="0">
              <a:buNone/>
            </a:pPr>
            <a:endParaRPr lang="en-US" dirty="0"/>
          </a:p>
        </p:txBody>
      </p:sp>
      <p:pic>
        <p:nvPicPr>
          <p:cNvPr id="4" name="Kép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3528" y="3300464"/>
            <a:ext cx="1611609" cy="581434"/>
          </a:xfrm>
          <a:prstGeom prst="rect">
            <a:avLst/>
          </a:prstGeom>
        </p:spPr>
      </p:pic>
      <p:pic>
        <p:nvPicPr>
          <p:cNvPr id="5" name="Kép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3528" y="2667729"/>
            <a:ext cx="1595887" cy="516669"/>
          </a:xfrm>
          <a:prstGeom prst="rect">
            <a:avLst/>
          </a:prstGeom>
        </p:spPr>
      </p:pic>
      <p:pic>
        <p:nvPicPr>
          <p:cNvPr id="6" name="Kép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63528" y="3997965"/>
            <a:ext cx="1611609" cy="537848"/>
          </a:xfrm>
          <a:prstGeom prst="rect">
            <a:avLst/>
          </a:prstGeom>
        </p:spPr>
      </p:pic>
      <p:pic>
        <p:nvPicPr>
          <p:cNvPr id="7" name="Kép 6"/>
          <p:cNvPicPr>
            <a:picLocks noChangeAspect="1"/>
          </p:cNvPicPr>
          <p:nvPr/>
        </p:nvPicPr>
        <p:blipFill rotWithShape="1">
          <a:blip r:embed="rId7" cstate="print">
            <a:extLst>
              <a:ext uri="{28A0092B-C50C-407E-A947-70E740481C1C}">
                <a14:useLocalDpi xmlns:a14="http://schemas.microsoft.com/office/drawing/2010/main" val="0"/>
              </a:ext>
            </a:extLst>
          </a:blip>
          <a:srcRect t="13674" b="11784"/>
          <a:stretch/>
        </p:blipFill>
        <p:spPr>
          <a:xfrm>
            <a:off x="263527" y="4651880"/>
            <a:ext cx="1595887" cy="552090"/>
          </a:xfrm>
          <a:prstGeom prst="rect">
            <a:avLst/>
          </a:prstGeom>
        </p:spPr>
      </p:pic>
      <p:sp>
        <p:nvSpPr>
          <p:cNvPr id="11" name="Téglalap 10"/>
          <p:cNvSpPr/>
          <p:nvPr/>
        </p:nvSpPr>
        <p:spPr>
          <a:xfrm>
            <a:off x="1930437" y="2757912"/>
            <a:ext cx="9223518"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University of </a:t>
            </a:r>
            <a:r>
              <a:rPr lang="en-US" dirty="0" err="1" smtClean="0">
                <a:solidFill>
                  <a:schemeClr val="tx1"/>
                </a:solidFill>
              </a:rPr>
              <a:t>Pécs</a:t>
            </a:r>
            <a:r>
              <a:rPr lang="hu-HU" dirty="0" smtClean="0">
                <a:solidFill>
                  <a:schemeClr val="tx1"/>
                </a:solidFill>
              </a:rPr>
              <a:t>,</a:t>
            </a:r>
            <a:r>
              <a:rPr lang="en-US" dirty="0" smtClean="0">
                <a:solidFill>
                  <a:schemeClr val="tx1"/>
                </a:solidFill>
              </a:rPr>
              <a:t> </a:t>
            </a:r>
            <a:r>
              <a:rPr lang="en-US" dirty="0">
                <a:solidFill>
                  <a:schemeClr val="tx1"/>
                </a:solidFill>
              </a:rPr>
              <a:t>Medical </a:t>
            </a:r>
            <a:r>
              <a:rPr lang="en-US" dirty="0" smtClean="0">
                <a:solidFill>
                  <a:schemeClr val="tx1"/>
                </a:solidFill>
              </a:rPr>
              <a:t>School</a:t>
            </a:r>
            <a:r>
              <a:rPr lang="hu-HU" dirty="0" smtClean="0">
                <a:solidFill>
                  <a:schemeClr val="tx1"/>
                </a:solidFill>
              </a:rPr>
              <a:t>,</a:t>
            </a:r>
            <a:br>
              <a:rPr lang="hu-HU" dirty="0" smtClean="0">
                <a:solidFill>
                  <a:schemeClr val="tx1"/>
                </a:solidFill>
              </a:rPr>
            </a:br>
            <a:r>
              <a:rPr lang="hu-HU" dirty="0" err="1" smtClean="0">
                <a:solidFill>
                  <a:schemeClr val="tx1"/>
                </a:solidFill>
              </a:rPr>
              <a:t>Department</a:t>
            </a:r>
            <a:r>
              <a:rPr lang="hu-HU" dirty="0" smtClean="0">
                <a:solidFill>
                  <a:schemeClr val="tx1"/>
                </a:solidFill>
              </a:rPr>
              <a:t> of Public Health </a:t>
            </a:r>
            <a:r>
              <a:rPr lang="hu-HU" dirty="0" err="1" smtClean="0">
                <a:solidFill>
                  <a:schemeClr val="tx1"/>
                </a:solidFill>
              </a:rPr>
              <a:t>Medicine</a:t>
            </a:r>
            <a:r>
              <a:rPr lang="en-US" dirty="0" smtClean="0">
                <a:solidFill>
                  <a:schemeClr val="tx1"/>
                </a:solidFill>
              </a:rPr>
              <a:t> </a:t>
            </a:r>
            <a:r>
              <a:rPr lang="en-US" dirty="0">
                <a:solidFill>
                  <a:schemeClr val="tx1"/>
                </a:solidFill>
              </a:rPr>
              <a:t>– </a:t>
            </a:r>
            <a:r>
              <a:rPr lang="en-US" dirty="0" err="1">
                <a:solidFill>
                  <a:schemeClr val="tx1"/>
                </a:solidFill>
              </a:rPr>
              <a:t>Pécs</a:t>
            </a:r>
            <a:r>
              <a:rPr lang="en-US" dirty="0">
                <a:solidFill>
                  <a:schemeClr val="tx1"/>
                </a:solidFill>
              </a:rPr>
              <a:t>, Hungary </a:t>
            </a:r>
          </a:p>
        </p:txBody>
      </p:sp>
      <p:sp>
        <p:nvSpPr>
          <p:cNvPr id="12" name="Téglalap 11"/>
          <p:cNvSpPr/>
          <p:nvPr/>
        </p:nvSpPr>
        <p:spPr>
          <a:xfrm>
            <a:off x="1930437" y="3427279"/>
            <a:ext cx="6273283"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Center for Health, Exercise and Sport Science – </a:t>
            </a:r>
            <a:r>
              <a:rPr lang="hu-HU" dirty="0" err="1" smtClean="0">
                <a:solidFill>
                  <a:schemeClr val="tx1"/>
                </a:solidFill>
              </a:rPr>
              <a:t>Beograd</a:t>
            </a:r>
            <a:r>
              <a:rPr lang="en-US" dirty="0" smtClean="0">
                <a:solidFill>
                  <a:schemeClr val="tx1"/>
                </a:solidFill>
              </a:rPr>
              <a:t>, </a:t>
            </a:r>
            <a:r>
              <a:rPr lang="en-US" dirty="0">
                <a:solidFill>
                  <a:schemeClr val="tx1"/>
                </a:solidFill>
              </a:rPr>
              <a:t>Serbia  </a:t>
            </a:r>
          </a:p>
        </p:txBody>
      </p:sp>
      <p:sp>
        <p:nvSpPr>
          <p:cNvPr id="13" name="Téglalap 12"/>
          <p:cNvSpPr/>
          <p:nvPr/>
        </p:nvSpPr>
        <p:spPr>
          <a:xfrm>
            <a:off x="1930437" y="4125548"/>
            <a:ext cx="6480317"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National Public Health </a:t>
            </a:r>
            <a:r>
              <a:rPr lang="hu-HU" dirty="0" smtClean="0">
                <a:solidFill>
                  <a:schemeClr val="tx1"/>
                </a:solidFill>
              </a:rPr>
              <a:t>and </a:t>
            </a:r>
            <a:r>
              <a:rPr lang="hu-HU" dirty="0" err="1" smtClean="0">
                <a:solidFill>
                  <a:schemeClr val="tx1"/>
                </a:solidFill>
              </a:rPr>
              <a:t>Pharmacy</a:t>
            </a:r>
            <a:r>
              <a:rPr lang="hu-HU" dirty="0" smtClean="0">
                <a:solidFill>
                  <a:schemeClr val="tx1"/>
                </a:solidFill>
              </a:rPr>
              <a:t> </a:t>
            </a:r>
            <a:r>
              <a:rPr lang="en-US" dirty="0" smtClean="0">
                <a:solidFill>
                  <a:schemeClr val="tx1"/>
                </a:solidFill>
              </a:rPr>
              <a:t>Center </a:t>
            </a:r>
            <a:r>
              <a:rPr lang="en-US" dirty="0">
                <a:solidFill>
                  <a:schemeClr val="tx1"/>
                </a:solidFill>
              </a:rPr>
              <a:t>– Budapest, Hungary </a:t>
            </a:r>
          </a:p>
        </p:txBody>
      </p:sp>
      <p:sp>
        <p:nvSpPr>
          <p:cNvPr id="14" name="Téglalap 13"/>
          <p:cNvSpPr/>
          <p:nvPr/>
        </p:nvSpPr>
        <p:spPr>
          <a:xfrm>
            <a:off x="1930436" y="4770648"/>
            <a:ext cx="7472354"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University College Cork – National University of Ireland – Cork, Ireland </a:t>
            </a:r>
          </a:p>
        </p:txBody>
      </p:sp>
      <p:sp>
        <p:nvSpPr>
          <p:cNvPr id="15" name="Téglalap 14"/>
          <p:cNvSpPr/>
          <p:nvPr/>
        </p:nvSpPr>
        <p:spPr>
          <a:xfrm>
            <a:off x="1857619" y="5426304"/>
            <a:ext cx="8912967" cy="547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hu-HU" dirty="0" smtClean="0">
                <a:solidFill>
                  <a:schemeClr val="tx1"/>
                </a:solidFill>
              </a:rPr>
              <a:t>George Emil </a:t>
            </a:r>
            <a:r>
              <a:rPr lang="hu-HU" dirty="0" err="1" smtClean="0">
                <a:solidFill>
                  <a:schemeClr val="tx1"/>
                </a:solidFill>
              </a:rPr>
              <a:t>Palade</a:t>
            </a:r>
            <a:r>
              <a:rPr lang="hu-HU" dirty="0" smtClean="0">
                <a:solidFill>
                  <a:schemeClr val="tx1"/>
                </a:solidFill>
              </a:rPr>
              <a:t> </a:t>
            </a:r>
            <a:r>
              <a:rPr lang="en-US" dirty="0" smtClean="0">
                <a:solidFill>
                  <a:schemeClr val="tx1"/>
                </a:solidFill>
              </a:rPr>
              <a:t>University </a:t>
            </a:r>
            <a:r>
              <a:rPr lang="en-US" dirty="0">
                <a:solidFill>
                  <a:schemeClr val="tx1"/>
                </a:solidFill>
              </a:rPr>
              <a:t>of Medicine and </a:t>
            </a:r>
            <a:r>
              <a:rPr lang="en-US" dirty="0" smtClean="0">
                <a:solidFill>
                  <a:schemeClr val="tx1"/>
                </a:solidFill>
              </a:rPr>
              <a:t>Pharmacy</a:t>
            </a:r>
            <a:r>
              <a:rPr lang="hu-HU" dirty="0" smtClean="0">
                <a:solidFill>
                  <a:schemeClr val="tx1"/>
                </a:solidFill>
              </a:rPr>
              <a:t>, Science, and</a:t>
            </a:r>
            <a:br>
              <a:rPr lang="hu-HU" dirty="0" smtClean="0">
                <a:solidFill>
                  <a:schemeClr val="tx1"/>
                </a:solidFill>
              </a:rPr>
            </a:br>
            <a:r>
              <a:rPr lang="hu-HU" dirty="0" err="1" smtClean="0">
                <a:solidFill>
                  <a:schemeClr val="tx1"/>
                </a:solidFill>
              </a:rPr>
              <a:t>Technology</a:t>
            </a:r>
            <a:r>
              <a:rPr lang="hu-HU" dirty="0" smtClean="0">
                <a:solidFill>
                  <a:schemeClr val="tx1"/>
                </a:solidFill>
              </a:rPr>
              <a:t> </a:t>
            </a:r>
            <a:r>
              <a:rPr lang="en-US" dirty="0" smtClean="0">
                <a:solidFill>
                  <a:schemeClr val="tx1"/>
                </a:solidFill>
              </a:rPr>
              <a:t>of </a:t>
            </a:r>
            <a:r>
              <a:rPr lang="en-US" dirty="0" err="1">
                <a:solidFill>
                  <a:schemeClr val="tx1"/>
                </a:solidFill>
              </a:rPr>
              <a:t>Târgu</a:t>
            </a:r>
            <a:r>
              <a:rPr lang="en-US" dirty="0">
                <a:solidFill>
                  <a:schemeClr val="tx1"/>
                </a:solidFill>
              </a:rPr>
              <a:t> Mureș</a:t>
            </a:r>
            <a:r>
              <a:rPr lang="en-US" sz="800" dirty="0" smtClean="0">
                <a:solidFill>
                  <a:schemeClr val="tx1"/>
                </a:solidFill>
                <a:cs typeface="Times New Roman" panose="02020603050405020304" pitchFamily="18" charset="0"/>
              </a:rPr>
              <a:t>  </a:t>
            </a:r>
            <a:r>
              <a:rPr lang="en-US" dirty="0">
                <a:solidFill>
                  <a:schemeClr val="tx1"/>
                </a:solidFill>
              </a:rPr>
              <a:t>–</a:t>
            </a:r>
            <a:r>
              <a:rPr lang="en-US" sz="800" dirty="0">
                <a:solidFill>
                  <a:schemeClr val="tx1"/>
                </a:solidFill>
                <a:cs typeface="Times New Roman" panose="02020603050405020304" pitchFamily="18" charset="0"/>
              </a:rPr>
              <a:t> </a:t>
            </a:r>
            <a:r>
              <a:rPr lang="en-US" dirty="0" err="1">
                <a:solidFill>
                  <a:schemeClr val="tx1"/>
                </a:solidFill>
              </a:rPr>
              <a:t>Târgu</a:t>
            </a:r>
            <a:r>
              <a:rPr lang="en-US" dirty="0" smtClean="0">
                <a:solidFill>
                  <a:schemeClr val="tx1"/>
                </a:solidFill>
                <a:cs typeface="Times New Roman" panose="02020603050405020304" pitchFamily="18" charset="0"/>
              </a:rPr>
              <a:t> </a:t>
            </a:r>
            <a:r>
              <a:rPr lang="en-US" dirty="0" err="1" smtClean="0">
                <a:solidFill>
                  <a:schemeClr val="tx1"/>
                </a:solidFill>
                <a:cs typeface="Times New Roman" panose="02020603050405020304" pitchFamily="18" charset="0"/>
              </a:rPr>
              <a:t>Mures</a:t>
            </a:r>
            <a:r>
              <a:rPr lang="hu-HU" dirty="0" smtClean="0">
                <a:solidFill>
                  <a:schemeClr val="tx1"/>
                </a:solidFill>
                <a:cs typeface="Times New Roman" panose="02020603050405020304" pitchFamily="18" charset="0"/>
              </a:rPr>
              <a:t>,</a:t>
            </a:r>
            <a:r>
              <a:rPr lang="en-US" dirty="0" smtClean="0">
                <a:solidFill>
                  <a:schemeClr val="tx1"/>
                </a:solidFill>
                <a:cs typeface="Times New Roman" panose="02020603050405020304" pitchFamily="18" charset="0"/>
              </a:rPr>
              <a:t> </a:t>
            </a:r>
            <a:r>
              <a:rPr lang="en-US" dirty="0">
                <a:solidFill>
                  <a:schemeClr val="tx1"/>
                </a:solidFill>
                <a:cs typeface="Times New Roman" panose="02020603050405020304" pitchFamily="18" charset="0"/>
              </a:rPr>
              <a:t>Romania</a:t>
            </a:r>
            <a:r>
              <a:rPr lang="en-US" dirty="0">
                <a:solidFill>
                  <a:schemeClr val="tx1"/>
                </a:solidFill>
              </a:rPr>
              <a:t>  </a:t>
            </a:r>
          </a:p>
        </p:txBody>
      </p:sp>
    </p:spTree>
    <p:extLst>
      <p:ext uri="{BB962C8B-B14F-4D97-AF65-F5344CB8AC3E}">
        <p14:creationId xmlns:p14="http://schemas.microsoft.com/office/powerpoint/2010/main" val="100603682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60AE6E8B-2CC9-3152-9045-9B6A07F932F0}"/>
              </a:ext>
            </a:extLst>
          </p:cNvPr>
          <p:cNvSpPr>
            <a:spLocks noGrp="1"/>
          </p:cNvSpPr>
          <p:nvPr>
            <p:ph idx="1"/>
          </p:nvPr>
        </p:nvSpPr>
        <p:spPr>
          <a:xfrm>
            <a:off x="490700" y="206255"/>
            <a:ext cx="7529894" cy="3132416"/>
          </a:xfrm>
        </p:spPr>
        <p:txBody>
          <a:bodyPr>
            <a:normAutofit/>
          </a:bodyPr>
          <a:lstStyle/>
          <a:p>
            <a:pPr marL="0" indent="0">
              <a:buNone/>
            </a:pPr>
            <a:r>
              <a:rPr lang="en-GB" sz="2000" u="sng" dirty="0">
                <a:solidFill>
                  <a:srgbClr val="0070C0"/>
                </a:solidFill>
              </a:rPr>
              <a:t>3.2 Major allergy diseases</a:t>
            </a:r>
          </a:p>
        </p:txBody>
      </p:sp>
      <p:graphicFrame>
        <p:nvGraphicFramePr>
          <p:cNvPr id="9" name="Table 8">
            <a:extLst>
              <a:ext uri="{FF2B5EF4-FFF2-40B4-BE49-F238E27FC236}">
                <a16:creationId xmlns:a16="http://schemas.microsoft.com/office/drawing/2014/main" id="{EA312C65-6140-EFC6-8FC2-7FB9A00A5362}"/>
              </a:ext>
            </a:extLst>
          </p:cNvPr>
          <p:cNvGraphicFramePr>
            <a:graphicFrameLocks noGrp="1"/>
          </p:cNvGraphicFramePr>
          <p:nvPr>
            <p:extLst>
              <p:ext uri="{D42A27DB-BD31-4B8C-83A1-F6EECF244321}">
                <p14:modId xmlns:p14="http://schemas.microsoft.com/office/powerpoint/2010/main" val="2725560051"/>
              </p:ext>
            </p:extLst>
          </p:nvPr>
        </p:nvGraphicFramePr>
        <p:xfrm>
          <a:off x="405606" y="719642"/>
          <a:ext cx="11380788" cy="5418715"/>
        </p:xfrm>
        <a:graphic>
          <a:graphicData uri="http://schemas.openxmlformats.org/drawingml/2006/table">
            <a:tbl>
              <a:tblPr>
                <a:tableStyleId>{5C22544A-7EE6-4342-B048-85BDC9FD1C3A}</a:tableStyleId>
              </a:tblPr>
              <a:tblGrid>
                <a:gridCol w="1731690">
                  <a:extLst>
                    <a:ext uri="{9D8B030D-6E8A-4147-A177-3AD203B41FA5}">
                      <a16:colId xmlns:a16="http://schemas.microsoft.com/office/drawing/2014/main" val="2497409396"/>
                    </a:ext>
                  </a:extLst>
                </a:gridCol>
                <a:gridCol w="3444633">
                  <a:extLst>
                    <a:ext uri="{9D8B030D-6E8A-4147-A177-3AD203B41FA5}">
                      <a16:colId xmlns:a16="http://schemas.microsoft.com/office/drawing/2014/main" val="3440800795"/>
                    </a:ext>
                  </a:extLst>
                </a:gridCol>
                <a:gridCol w="5089767">
                  <a:extLst>
                    <a:ext uri="{9D8B030D-6E8A-4147-A177-3AD203B41FA5}">
                      <a16:colId xmlns:a16="http://schemas.microsoft.com/office/drawing/2014/main" val="509933588"/>
                    </a:ext>
                  </a:extLst>
                </a:gridCol>
                <a:gridCol w="1114698">
                  <a:extLst>
                    <a:ext uri="{9D8B030D-6E8A-4147-A177-3AD203B41FA5}">
                      <a16:colId xmlns:a16="http://schemas.microsoft.com/office/drawing/2014/main" val="2064854761"/>
                    </a:ext>
                  </a:extLst>
                </a:gridCol>
              </a:tblGrid>
              <a:tr h="240218">
                <a:tc>
                  <a:txBody>
                    <a:bodyPr/>
                    <a:lstStyle/>
                    <a:p>
                      <a:pPr algn="ctr" fontAlgn="t"/>
                      <a:r>
                        <a:rPr lang="en-IE" sz="1200" b="1" u="none" strike="noStrike" dirty="0">
                          <a:solidFill>
                            <a:srgbClr val="0070C0"/>
                          </a:solidFill>
                          <a:effectLst/>
                          <a:latin typeface="+mn-lt"/>
                        </a:rPr>
                        <a:t>Disease</a:t>
                      </a:r>
                      <a:endParaRPr lang="en-IE" sz="1200" b="1" i="0" u="none" strike="noStrike" dirty="0">
                        <a:solidFill>
                          <a:srgbClr val="0070C0"/>
                        </a:solidFill>
                        <a:effectLst/>
                        <a:latin typeface="+mn-lt"/>
                      </a:endParaRPr>
                    </a:p>
                  </a:txBody>
                  <a:tcPr marL="6757" marR="6757" marT="6757" marB="0" anchor="ctr"/>
                </a:tc>
                <a:tc>
                  <a:txBody>
                    <a:bodyPr/>
                    <a:lstStyle/>
                    <a:p>
                      <a:pPr algn="ctr" fontAlgn="t"/>
                      <a:r>
                        <a:rPr lang="en-GB" sz="1200" b="1" i="0" u="none" strike="noStrike" dirty="0">
                          <a:solidFill>
                            <a:srgbClr val="0070C0"/>
                          </a:solidFill>
                          <a:effectLst/>
                          <a:latin typeface="+mn-lt"/>
                        </a:rPr>
                        <a:t>C</a:t>
                      </a:r>
                      <a:r>
                        <a:rPr lang="en-IE" sz="1200" b="1" i="0" u="none" strike="noStrike" dirty="0" err="1">
                          <a:solidFill>
                            <a:srgbClr val="0070C0"/>
                          </a:solidFill>
                          <a:effectLst/>
                          <a:latin typeface="+mn-lt"/>
                        </a:rPr>
                        <a:t>auses</a:t>
                      </a:r>
                      <a:r>
                        <a:rPr lang="en-IE" sz="1200" b="1" i="0" u="none" strike="noStrike" dirty="0">
                          <a:solidFill>
                            <a:srgbClr val="0070C0"/>
                          </a:solidFill>
                          <a:effectLst/>
                          <a:latin typeface="+mn-lt"/>
                        </a:rPr>
                        <a:t>/triggers</a:t>
                      </a:r>
                    </a:p>
                  </a:txBody>
                  <a:tcPr marL="6757" marR="6757" marT="6757" marB="0" anchor="ctr"/>
                </a:tc>
                <a:tc>
                  <a:txBody>
                    <a:bodyPr/>
                    <a:lstStyle/>
                    <a:p>
                      <a:pPr algn="ctr" fontAlgn="t"/>
                      <a:r>
                        <a:rPr lang="en-GB" sz="1200" b="1" i="0" u="none" strike="noStrike" dirty="0">
                          <a:solidFill>
                            <a:srgbClr val="0070C0"/>
                          </a:solidFill>
                          <a:effectLst/>
                          <a:latin typeface="+mn-lt"/>
                        </a:rPr>
                        <a:t>S</a:t>
                      </a:r>
                      <a:r>
                        <a:rPr lang="en-IE" sz="1200" b="1" i="0" u="none" strike="noStrike" dirty="0" err="1">
                          <a:solidFill>
                            <a:srgbClr val="0070C0"/>
                          </a:solidFill>
                          <a:effectLst/>
                          <a:latin typeface="+mn-lt"/>
                        </a:rPr>
                        <a:t>ymptoms</a:t>
                      </a:r>
                      <a:r>
                        <a:rPr lang="en-IE" sz="1200" b="1" i="0" u="none" strike="noStrike" dirty="0">
                          <a:solidFill>
                            <a:srgbClr val="0070C0"/>
                          </a:solidFill>
                          <a:effectLst/>
                          <a:latin typeface="+mn-lt"/>
                        </a:rPr>
                        <a:t>/clinical features</a:t>
                      </a:r>
                    </a:p>
                  </a:txBody>
                  <a:tcPr marL="6757" marR="6757" marT="6757" marB="0" anchor="ctr"/>
                </a:tc>
                <a:tc>
                  <a:txBody>
                    <a:bodyPr/>
                    <a:lstStyle/>
                    <a:p>
                      <a:pPr algn="ctr" fontAlgn="t"/>
                      <a:r>
                        <a:rPr lang="en-GB" sz="1200" b="1" i="0" u="none" strike="noStrike" dirty="0">
                          <a:solidFill>
                            <a:srgbClr val="0070C0"/>
                          </a:solidFill>
                          <a:effectLst/>
                          <a:latin typeface="+mn-lt"/>
                        </a:rPr>
                        <a:t>Affected by climate change?</a:t>
                      </a:r>
                    </a:p>
                  </a:txBody>
                  <a:tcPr marL="6757" marR="6757" marT="6757" marB="0" anchor="ctr"/>
                </a:tc>
                <a:extLst>
                  <a:ext uri="{0D108BD9-81ED-4DB2-BD59-A6C34878D82A}">
                    <a16:rowId xmlns:a16="http://schemas.microsoft.com/office/drawing/2014/main" val="3333697160"/>
                  </a:ext>
                </a:extLst>
              </a:tr>
              <a:tr h="0">
                <a:tc>
                  <a:txBody>
                    <a:bodyPr/>
                    <a:lstStyle/>
                    <a:p>
                      <a:pPr algn="l" rtl="0" fontAlgn="ctr"/>
                      <a:r>
                        <a:rPr lang="en-IE" sz="1200" b="0" i="0" u="none" strike="noStrike" dirty="0">
                          <a:solidFill>
                            <a:schemeClr val="tx1"/>
                          </a:solidFill>
                          <a:effectLst/>
                          <a:latin typeface="+mn-lt"/>
                        </a:rPr>
                        <a:t>Allergy</a:t>
                      </a:r>
                    </a:p>
                  </a:txBody>
                  <a:tcPr marL="9525" marR="9525" marT="9525" marB="0" anchor="ctr"/>
                </a:tc>
                <a:tc>
                  <a:txBody>
                    <a:bodyPr/>
                    <a:lstStyle/>
                    <a:p>
                      <a:pPr algn="ctr" fontAlgn="t"/>
                      <a:r>
                        <a:rPr lang="en-IE" sz="1200" b="0" i="0" u="none" strike="noStrike" dirty="0">
                          <a:solidFill>
                            <a:schemeClr val="tx1"/>
                          </a:solidFill>
                          <a:effectLst/>
                          <a:latin typeface="+mn-lt"/>
                        </a:rPr>
                        <a:t>Genetic predisposition, drug/environmental/</a:t>
                      </a:r>
                    </a:p>
                    <a:p>
                      <a:pPr algn="ctr" fontAlgn="t"/>
                      <a:r>
                        <a:rPr lang="en-IE" sz="1200" b="0" i="0" u="none" strike="noStrike" dirty="0">
                          <a:solidFill>
                            <a:schemeClr val="tx1"/>
                          </a:solidFill>
                          <a:effectLst/>
                          <a:latin typeface="+mn-lt"/>
                        </a:rPr>
                        <a:t>food/latex/pet allergens</a:t>
                      </a:r>
                    </a:p>
                  </a:txBody>
                  <a:tcPr marL="6757" marR="6757" marT="6757" marB="0" anchor="ctr"/>
                </a:tc>
                <a:tc>
                  <a:txBody>
                    <a:bodyPr/>
                    <a:lstStyle/>
                    <a:p>
                      <a:pPr algn="ctr" fontAlgn="t"/>
                      <a:r>
                        <a:rPr lang="en-GB" sz="1200" b="0" i="0" u="none" strike="noStrike" dirty="0">
                          <a:solidFill>
                            <a:schemeClr val="tx1"/>
                          </a:solidFill>
                          <a:effectLst/>
                          <a:latin typeface="+mn-lt"/>
                        </a:rPr>
                        <a:t>Runny nose, sneezing, pain/tenderness around cheeks, eyes or forehead, coughing, breathlessness, itchy skin, rash, diarrhoea, nausea/vomiting, swollen eyes, lips, mouth or throat.</a:t>
                      </a:r>
                    </a:p>
                  </a:txBody>
                  <a:tcPr marL="6757" marR="6757" marT="6757" marB="0" anchor="ctr"/>
                </a:tc>
                <a:tc>
                  <a:txBody>
                    <a:bodyPr/>
                    <a:lstStyle/>
                    <a:p>
                      <a:pPr algn="ctr" fontAlgn="t"/>
                      <a:r>
                        <a:rPr lang="en-GB" sz="1200" b="0" i="0" u="none" strike="noStrike" dirty="0">
                          <a:solidFill>
                            <a:schemeClr val="tx1"/>
                          </a:solidFill>
                          <a:effectLst/>
                          <a:latin typeface="+mn-lt"/>
                        </a:rPr>
                        <a:t>Yes</a:t>
                      </a:r>
                    </a:p>
                  </a:txBody>
                  <a:tcPr marL="6757" marR="6757" marT="6757" marB="0" anchor="ctr"/>
                </a:tc>
                <a:extLst>
                  <a:ext uri="{0D108BD9-81ED-4DB2-BD59-A6C34878D82A}">
                    <a16:rowId xmlns:a16="http://schemas.microsoft.com/office/drawing/2014/main" val="3831694956"/>
                  </a:ext>
                </a:extLst>
              </a:tr>
              <a:tr h="0">
                <a:tc>
                  <a:txBody>
                    <a:bodyPr/>
                    <a:lstStyle/>
                    <a:p>
                      <a:pPr algn="l" rtl="0" fontAlgn="ctr"/>
                      <a:r>
                        <a:rPr lang="en-IE" sz="1200" b="0" i="0" u="none" strike="noStrike" dirty="0">
                          <a:solidFill>
                            <a:schemeClr val="tx1"/>
                          </a:solidFill>
                          <a:effectLst/>
                          <a:latin typeface="+mn-lt"/>
                        </a:rPr>
                        <a:t>Anaphylaxis</a:t>
                      </a:r>
                    </a:p>
                  </a:txBody>
                  <a:tcPr marL="9525" marR="9525" marT="9525" marB="0" anchor="ctr"/>
                </a:tc>
                <a:tc>
                  <a:txBody>
                    <a:bodyPr/>
                    <a:lstStyle/>
                    <a:p>
                      <a:pPr algn="ctr" fontAlgn="t"/>
                      <a:r>
                        <a:rPr lang="en-GB" sz="1200" b="0" i="0" u="none" strike="noStrike" dirty="0">
                          <a:solidFill>
                            <a:schemeClr val="tx1"/>
                          </a:solidFill>
                          <a:effectLst/>
                          <a:latin typeface="+mn-lt"/>
                        </a:rPr>
                        <a:t>Certain allergens: foods, some medications, insect venom, latex.</a:t>
                      </a:r>
                      <a:endParaRPr lang="en-IE" sz="1200" b="0" i="0" u="none" strike="noStrike" dirty="0">
                        <a:solidFill>
                          <a:schemeClr val="tx1"/>
                        </a:solidFill>
                        <a:effectLst/>
                        <a:latin typeface="+mn-lt"/>
                      </a:endParaRPr>
                    </a:p>
                  </a:txBody>
                  <a:tcPr marL="6757" marR="6757" marT="6757" marB="0" anchor="ctr"/>
                </a:tc>
                <a:tc>
                  <a:txBody>
                    <a:bodyPr/>
                    <a:lstStyle/>
                    <a:p>
                      <a:pPr algn="ctr" fontAlgn="t"/>
                      <a:r>
                        <a:rPr lang="en-GB" sz="1200" b="0" i="0" u="none" strike="noStrike" dirty="0">
                          <a:solidFill>
                            <a:schemeClr val="tx1"/>
                          </a:solidFill>
                          <a:effectLst/>
                          <a:latin typeface="+mn-lt"/>
                        </a:rPr>
                        <a:t>Rapid, severe allergic reaction:  rapid, weak pulse, skin rash, nausea, vomiting, death.</a:t>
                      </a:r>
                      <a:endParaRPr lang="en-IE" sz="1200" b="0" i="0" u="none" strike="noStrike" dirty="0">
                        <a:solidFill>
                          <a:schemeClr val="tx1"/>
                        </a:solidFill>
                        <a:effectLst/>
                        <a:latin typeface="+mn-lt"/>
                      </a:endParaRPr>
                    </a:p>
                  </a:txBody>
                  <a:tcPr marL="6757" marR="6757" marT="6757" marB="0" anchor="ctr"/>
                </a:tc>
                <a:tc>
                  <a:txBody>
                    <a:bodyPr/>
                    <a:lstStyle/>
                    <a:p>
                      <a:pPr algn="ctr" fontAlgn="t"/>
                      <a:r>
                        <a:rPr lang="en-GB" sz="1200" b="0" i="0" u="none" strike="noStrike" dirty="0">
                          <a:solidFill>
                            <a:schemeClr val="tx1"/>
                          </a:solidFill>
                          <a:effectLst/>
                          <a:latin typeface="+mn-lt"/>
                        </a:rPr>
                        <a:t>Yes</a:t>
                      </a:r>
                    </a:p>
                  </a:txBody>
                  <a:tcPr marL="6757" marR="6757" marT="6757" marB="0" anchor="ctr"/>
                </a:tc>
                <a:extLst>
                  <a:ext uri="{0D108BD9-81ED-4DB2-BD59-A6C34878D82A}">
                    <a16:rowId xmlns:a16="http://schemas.microsoft.com/office/drawing/2014/main" val="3525117701"/>
                  </a:ext>
                </a:extLst>
              </a:tr>
              <a:tr h="0">
                <a:tc>
                  <a:txBody>
                    <a:bodyPr/>
                    <a:lstStyle/>
                    <a:p>
                      <a:pPr algn="l" rtl="0" fontAlgn="ctr"/>
                      <a:r>
                        <a:rPr lang="en-IE" sz="1200" b="0" i="0" u="none" strike="noStrike" dirty="0">
                          <a:solidFill>
                            <a:schemeClr val="tx1"/>
                          </a:solidFill>
                          <a:effectLst/>
                          <a:latin typeface="+mn-lt"/>
                        </a:rPr>
                        <a:t>Angioedema</a:t>
                      </a:r>
                    </a:p>
                  </a:txBody>
                  <a:tcPr marL="9525" marR="9525" marT="9525" marB="0" anchor="ctr"/>
                </a:tc>
                <a:tc>
                  <a:txBody>
                    <a:bodyPr/>
                    <a:lstStyle/>
                    <a:p>
                      <a:pPr algn="ctr" fontAlgn="t"/>
                      <a:r>
                        <a:rPr lang="en-IE" sz="1200" b="0" i="0" u="none" strike="noStrike" dirty="0">
                          <a:solidFill>
                            <a:schemeClr val="tx1"/>
                          </a:solidFill>
                          <a:effectLst/>
                          <a:latin typeface="+mn-lt"/>
                        </a:rPr>
                        <a:t>Animal dander, exposure to water, sunlight, cold or heat, foods, insect bites, pollen, autoimmune diseases such as lupus.</a:t>
                      </a:r>
                    </a:p>
                  </a:txBody>
                  <a:tcPr marL="6757" marR="6757" marT="6757" marB="0" anchor="ctr"/>
                </a:tc>
                <a:tc>
                  <a:txBody>
                    <a:bodyPr/>
                    <a:lstStyle/>
                    <a:p>
                      <a:pPr algn="ctr" fontAlgn="t"/>
                      <a:r>
                        <a:rPr lang="en-GB" sz="1200" b="0" i="0" u="none" strike="noStrike" dirty="0">
                          <a:solidFill>
                            <a:schemeClr val="tx1"/>
                          </a:solidFill>
                          <a:effectLst/>
                          <a:latin typeface="+mn-lt"/>
                        </a:rPr>
                        <a:t>Swelling below the skin surface, abdominal cramping, breathing difficulty.</a:t>
                      </a:r>
                    </a:p>
                  </a:txBody>
                  <a:tcPr marL="6757" marR="6757" marT="6757" marB="0" anchor="ctr"/>
                </a:tc>
                <a:tc>
                  <a:txBody>
                    <a:bodyPr/>
                    <a:lstStyle/>
                    <a:p>
                      <a:pPr algn="ctr" fontAlgn="t"/>
                      <a:r>
                        <a:rPr lang="en-GB" sz="1200" b="0" i="0" u="none" strike="noStrike" dirty="0">
                          <a:solidFill>
                            <a:schemeClr val="tx1"/>
                          </a:solidFill>
                          <a:effectLst/>
                          <a:latin typeface="+mn-lt"/>
                        </a:rPr>
                        <a:t>Yes</a:t>
                      </a:r>
                    </a:p>
                  </a:txBody>
                  <a:tcPr marL="6757" marR="6757" marT="6757" marB="0" anchor="ctr"/>
                </a:tc>
                <a:extLst>
                  <a:ext uri="{0D108BD9-81ED-4DB2-BD59-A6C34878D82A}">
                    <a16:rowId xmlns:a16="http://schemas.microsoft.com/office/drawing/2014/main" val="3333219853"/>
                  </a:ext>
                </a:extLst>
              </a:tr>
              <a:tr h="0">
                <a:tc>
                  <a:txBody>
                    <a:bodyPr/>
                    <a:lstStyle/>
                    <a:p>
                      <a:pPr algn="l" rtl="0" fontAlgn="ctr"/>
                      <a:r>
                        <a:rPr lang="en-IE" sz="1200" b="0" i="0" u="none" strike="noStrike" dirty="0">
                          <a:solidFill>
                            <a:schemeClr val="tx1"/>
                          </a:solidFill>
                          <a:effectLst/>
                          <a:latin typeface="+mn-lt"/>
                        </a:rPr>
                        <a:t>Aspergillosis</a:t>
                      </a:r>
                    </a:p>
                  </a:txBody>
                  <a:tcPr marL="9525" marR="9525" marT="9525" marB="0" anchor="ctr"/>
                </a:tc>
                <a:tc>
                  <a:txBody>
                    <a:bodyPr/>
                    <a:lstStyle/>
                    <a:p>
                      <a:pPr algn="ctr" fontAlgn="t"/>
                      <a:r>
                        <a:rPr lang="en-GB" sz="1200" b="0" i="1" u="none" strike="noStrike" dirty="0">
                          <a:solidFill>
                            <a:schemeClr val="tx1"/>
                          </a:solidFill>
                          <a:effectLst/>
                          <a:latin typeface="+mn-lt"/>
                          <a:cs typeface="Arial" panose="020B0604020202020204" pitchFamily="34" charset="0"/>
                        </a:rPr>
                        <a:t>Aspergillus</a:t>
                      </a:r>
                      <a:r>
                        <a:rPr lang="en-GB" sz="1200" b="0" i="0" u="none" strike="noStrike" dirty="0">
                          <a:solidFill>
                            <a:schemeClr val="tx1"/>
                          </a:solidFill>
                          <a:effectLst/>
                          <a:latin typeface="+mn-lt"/>
                          <a:cs typeface="Arial" panose="020B0604020202020204" pitchFamily="34" charset="0"/>
                        </a:rPr>
                        <a:t> fungus</a:t>
                      </a:r>
                      <a:endParaRPr lang="en-IE" sz="1200" b="0" i="0" u="none" strike="noStrike" dirty="0">
                        <a:solidFill>
                          <a:schemeClr val="tx1"/>
                        </a:solidFill>
                        <a:effectLst/>
                        <a:latin typeface="+mn-lt"/>
                        <a:cs typeface="Arial" panose="020B0604020202020204" pitchFamily="34" charset="0"/>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200" b="0" i="0" u="none" strike="noStrike" dirty="0">
                          <a:solidFill>
                            <a:schemeClr val="tx1"/>
                          </a:solidFill>
                          <a:effectLst/>
                          <a:latin typeface="+mn-lt"/>
                          <a:cs typeface="Arial" panose="020B0604020202020204" pitchFamily="34" charset="0"/>
                        </a:rPr>
                        <a:t>Wheezing, shortness of breath, cough, stuffiness, runny nose, headache.</a:t>
                      </a:r>
                      <a:endParaRPr lang="en-IE" sz="1200" b="0" i="0" u="none" strike="noStrike" dirty="0">
                        <a:solidFill>
                          <a:schemeClr val="tx1"/>
                        </a:solidFill>
                        <a:effectLst/>
                        <a:latin typeface="+mn-lt"/>
                        <a:cs typeface="Arial" panose="020B0604020202020204" pitchFamily="34" charset="0"/>
                      </a:endParaRPr>
                    </a:p>
                  </a:txBody>
                  <a:tcPr marL="6757" marR="6757" marT="6757" marB="0" anchor="ctr"/>
                </a:tc>
                <a:tc>
                  <a:txBody>
                    <a:bodyPr/>
                    <a:lstStyle/>
                    <a:p>
                      <a:pPr algn="ctr" fontAlgn="t"/>
                      <a:r>
                        <a:rPr lang="en-GB" sz="1200" b="0" i="0" u="none" strike="noStrike" dirty="0">
                          <a:solidFill>
                            <a:schemeClr val="tx1"/>
                          </a:solidFill>
                          <a:effectLst/>
                          <a:latin typeface="+mn-lt"/>
                        </a:rPr>
                        <a:t>Yes</a:t>
                      </a:r>
                    </a:p>
                  </a:txBody>
                  <a:tcPr marL="6757" marR="6757" marT="6757" marB="0" anchor="ctr"/>
                </a:tc>
                <a:extLst>
                  <a:ext uri="{0D108BD9-81ED-4DB2-BD59-A6C34878D82A}">
                    <a16:rowId xmlns:a16="http://schemas.microsoft.com/office/drawing/2014/main" val="2443362599"/>
                  </a:ext>
                </a:extLst>
              </a:tr>
              <a:tr h="0">
                <a:tc>
                  <a:txBody>
                    <a:bodyPr/>
                    <a:lstStyle/>
                    <a:p>
                      <a:pPr algn="l" rtl="0" fontAlgn="ctr"/>
                      <a:r>
                        <a:rPr lang="en-IE" sz="1200" b="0" i="0" u="none" strike="noStrike">
                          <a:solidFill>
                            <a:schemeClr val="tx1"/>
                          </a:solidFill>
                          <a:effectLst/>
                          <a:latin typeface="+mn-lt"/>
                        </a:rPr>
                        <a:t>Asthma</a:t>
                      </a:r>
                    </a:p>
                  </a:txBody>
                  <a:tcPr marL="9525" marR="9525" marT="9525" marB="0" anchor="ctr"/>
                </a:tc>
                <a:tc>
                  <a:txBody>
                    <a:bodyPr/>
                    <a:lstStyle/>
                    <a:p>
                      <a:pPr algn="ctr" fontAlgn="t"/>
                      <a:r>
                        <a:rPr lang="en-IE" sz="1200" b="0" i="0" u="none" strike="noStrike" dirty="0">
                          <a:solidFill>
                            <a:schemeClr val="tx1"/>
                          </a:solidFill>
                          <a:effectLst/>
                          <a:latin typeface="+mn-lt"/>
                        </a:rPr>
                        <a:t>Dust mites, animal fur, pollen, smoke, exercise</a:t>
                      </a:r>
                    </a:p>
                    <a:p>
                      <a:pPr algn="ctr" fontAlgn="t"/>
                      <a:r>
                        <a:rPr lang="en-IE" sz="1200" b="0" i="0" u="none" strike="noStrike" dirty="0">
                          <a:solidFill>
                            <a:schemeClr val="tx1"/>
                          </a:solidFill>
                          <a:effectLst/>
                          <a:latin typeface="+mn-lt"/>
                        </a:rPr>
                        <a:t>viral infections, inhalation of chemical or other allergens.</a:t>
                      </a:r>
                    </a:p>
                  </a:txBody>
                  <a:tcPr marL="6757" marR="6757" marT="6757" marB="0" anchor="ctr"/>
                </a:tc>
                <a:tc>
                  <a:txBody>
                    <a:bodyPr/>
                    <a:lstStyle/>
                    <a:p>
                      <a:pPr algn="ctr" fontAlgn="t"/>
                      <a:r>
                        <a:rPr lang="en-GB" sz="1200" b="0" i="0" u="none" strike="noStrike" dirty="0">
                          <a:solidFill>
                            <a:schemeClr val="tx1"/>
                          </a:solidFill>
                          <a:effectLst/>
                          <a:latin typeface="+mn-lt"/>
                        </a:rPr>
                        <a:t>Coughing, wheezing, chest tightness, breathlessness, death.</a:t>
                      </a:r>
                    </a:p>
                  </a:txBody>
                  <a:tcPr marL="6757" marR="6757" marT="6757" marB="0" anchor="ctr"/>
                </a:tc>
                <a:tc>
                  <a:txBody>
                    <a:bodyPr/>
                    <a:lstStyle/>
                    <a:p>
                      <a:pPr algn="ctr" fontAlgn="t"/>
                      <a:r>
                        <a:rPr lang="en-GB" sz="1200" b="0" i="0" u="none" strike="noStrike" dirty="0">
                          <a:solidFill>
                            <a:schemeClr val="tx1"/>
                          </a:solidFill>
                          <a:effectLst/>
                          <a:latin typeface="+mn-lt"/>
                        </a:rPr>
                        <a:t>Yes</a:t>
                      </a:r>
                    </a:p>
                  </a:txBody>
                  <a:tcPr marL="6757" marR="6757" marT="6757" marB="0" anchor="ctr"/>
                </a:tc>
                <a:extLst>
                  <a:ext uri="{0D108BD9-81ED-4DB2-BD59-A6C34878D82A}">
                    <a16:rowId xmlns:a16="http://schemas.microsoft.com/office/drawing/2014/main" val="3610616814"/>
                  </a:ext>
                </a:extLst>
              </a:tr>
              <a:tr h="0">
                <a:tc>
                  <a:txBody>
                    <a:bodyPr/>
                    <a:lstStyle/>
                    <a:p>
                      <a:pPr algn="l" rtl="0" fontAlgn="ctr"/>
                      <a:r>
                        <a:rPr lang="en-IE" sz="1200" b="0" i="0" u="none" strike="noStrike" dirty="0">
                          <a:solidFill>
                            <a:schemeClr val="tx1"/>
                          </a:solidFill>
                          <a:effectLst/>
                          <a:latin typeface="+mn-lt"/>
                        </a:rPr>
                        <a:t>Chronic granulomatous</a:t>
                      </a:r>
                    </a:p>
                  </a:txBody>
                  <a:tcPr marL="9525" marR="9525" marT="9525" marB="0" anchor="ctr"/>
                </a:tc>
                <a:tc>
                  <a:txBody>
                    <a:bodyPr/>
                    <a:lstStyle/>
                    <a:p>
                      <a:pPr algn="ctr" fontAlgn="t"/>
                      <a:r>
                        <a:rPr lang="en-IE" sz="1200" b="0" i="0" u="none" strike="noStrike" dirty="0">
                          <a:solidFill>
                            <a:schemeClr val="tx1"/>
                          </a:solidFill>
                          <a:effectLst/>
                          <a:latin typeface="+mn-lt"/>
                        </a:rPr>
                        <a:t>Genetic predisposition</a:t>
                      </a:r>
                    </a:p>
                  </a:txBody>
                  <a:tcPr marL="6757" marR="6757" marT="6757" marB="0" anchor="ctr"/>
                </a:tc>
                <a:tc>
                  <a:txBody>
                    <a:bodyPr/>
                    <a:lstStyle/>
                    <a:p>
                      <a:pPr algn="ctr"/>
                      <a:r>
                        <a:rPr lang="en-GB" sz="1200" b="0" i="0" kern="1200" dirty="0">
                          <a:solidFill>
                            <a:schemeClr val="tx1"/>
                          </a:solidFill>
                          <a:effectLst/>
                          <a:latin typeface="+mn-lt"/>
                          <a:ea typeface="+mn-ea"/>
                          <a:cs typeface="+mn-cs"/>
                        </a:rPr>
                        <a:t>Fever, chest pain, swollen lymph glands, runny nose, rash, swelling/redness in the mouth, gastrointestinal problems, pneumonia.</a:t>
                      </a:r>
                      <a:endParaRPr lang="en-IE" sz="1200" b="0" i="0" u="none" strike="noStrike" dirty="0">
                        <a:solidFill>
                          <a:schemeClr val="tx1"/>
                        </a:solidFill>
                        <a:effectLst/>
                        <a:latin typeface="+mn-lt"/>
                      </a:endParaRPr>
                    </a:p>
                  </a:txBody>
                  <a:tcPr marL="6757" marR="6757" marT="6757" marB="0" anchor="ctr"/>
                </a:tc>
                <a:tc>
                  <a:txBody>
                    <a:bodyPr/>
                    <a:lstStyle/>
                    <a:p>
                      <a:pPr algn="ctr" fontAlgn="t"/>
                      <a:r>
                        <a:rPr lang="en-GB" sz="1200" b="0" i="0" u="none" strike="noStrike" dirty="0">
                          <a:solidFill>
                            <a:schemeClr val="tx1"/>
                          </a:solidFill>
                          <a:effectLst/>
                          <a:latin typeface="+mn-lt"/>
                        </a:rPr>
                        <a:t>No</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3547741257"/>
                  </a:ext>
                </a:extLst>
              </a:tr>
              <a:tr h="0">
                <a:tc>
                  <a:txBody>
                    <a:bodyPr/>
                    <a:lstStyle/>
                    <a:p>
                      <a:pPr algn="l" rtl="0" fontAlgn="ctr"/>
                      <a:r>
                        <a:rPr lang="en-IE" sz="1200" b="0" i="0" u="none" strike="noStrike" dirty="0">
                          <a:solidFill>
                            <a:schemeClr val="tx1"/>
                          </a:solidFill>
                          <a:effectLst/>
                          <a:latin typeface="+mn-lt"/>
                        </a:rPr>
                        <a:t>Chronic rhinosinusitis</a:t>
                      </a:r>
                    </a:p>
                  </a:txBody>
                  <a:tcPr marL="9525" marR="9525" marT="9525" marB="0" anchor="ctr"/>
                </a:tc>
                <a:tc>
                  <a:txBody>
                    <a:bodyPr/>
                    <a:lstStyle/>
                    <a:p>
                      <a:pPr algn="ctr" fontAlgn="t"/>
                      <a:r>
                        <a:rPr lang="en-GB" sz="1200" b="0" i="0" u="none" strike="noStrike" dirty="0">
                          <a:solidFill>
                            <a:schemeClr val="tx1"/>
                          </a:solidFill>
                          <a:effectLst/>
                          <a:latin typeface="+mn-lt"/>
                        </a:rPr>
                        <a:t>Allergens, pre-existing conditions such as cystic fibrosis.</a:t>
                      </a:r>
                      <a:endParaRPr lang="en-IE" sz="1200" b="0" i="0" u="none" strike="noStrike" dirty="0">
                        <a:solidFill>
                          <a:schemeClr val="tx1"/>
                        </a:solidFill>
                        <a:effectLst/>
                        <a:latin typeface="+mn-lt"/>
                      </a:endParaRPr>
                    </a:p>
                  </a:txBody>
                  <a:tcPr marL="6757" marR="6757" marT="6757" marB="0" anchor="ctr"/>
                </a:tc>
                <a:tc>
                  <a:txBody>
                    <a:bodyPr/>
                    <a:lstStyle/>
                    <a:p>
                      <a:pPr algn="ctr" fontAlgn="t"/>
                      <a:r>
                        <a:rPr lang="en-GB" sz="1200" b="0" i="0" u="none" strike="noStrike" dirty="0">
                          <a:solidFill>
                            <a:schemeClr val="tx1"/>
                          </a:solidFill>
                          <a:effectLst/>
                          <a:latin typeface="+mn-lt"/>
                        </a:rPr>
                        <a:t> Nasal obstruction, thick nasal discharge, facial pain/pressure, reduction/loss of sense of smell.</a:t>
                      </a:r>
                      <a:endParaRPr lang="en-IE" sz="1200" b="0" i="0" u="none" strike="noStrike" dirty="0">
                        <a:solidFill>
                          <a:schemeClr val="tx1"/>
                        </a:solidFill>
                        <a:effectLst/>
                        <a:latin typeface="+mn-lt"/>
                      </a:endParaRPr>
                    </a:p>
                  </a:txBody>
                  <a:tcPr marL="6757" marR="6757" marT="6757" marB="0" anchor="ctr"/>
                </a:tc>
                <a:tc>
                  <a:txBody>
                    <a:bodyPr/>
                    <a:lstStyle/>
                    <a:p>
                      <a:pPr algn="ctr" fontAlgn="t"/>
                      <a:r>
                        <a:rPr lang="en-GB" sz="1200" b="0" i="0" u="none" strike="noStrike" dirty="0">
                          <a:solidFill>
                            <a:schemeClr val="tx1"/>
                          </a:solidFill>
                          <a:effectLst/>
                          <a:latin typeface="+mn-lt"/>
                        </a:rPr>
                        <a:t>Yes</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4014244708"/>
                  </a:ext>
                </a:extLst>
              </a:tr>
              <a:tr h="0">
                <a:tc>
                  <a:txBody>
                    <a:bodyPr/>
                    <a:lstStyle/>
                    <a:p>
                      <a:pPr algn="l" rtl="0" fontAlgn="ctr"/>
                      <a:r>
                        <a:rPr lang="en-IE" sz="1200" b="0" i="0" u="none" strike="noStrike" dirty="0">
                          <a:solidFill>
                            <a:schemeClr val="tx1"/>
                          </a:solidFill>
                          <a:effectLst/>
                          <a:latin typeface="+mn-lt"/>
                        </a:rPr>
                        <a:t>Churg-Strauss syndrome</a:t>
                      </a:r>
                    </a:p>
                  </a:txBody>
                  <a:tcPr marL="9525" marR="9525" marT="9525"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200" b="0" i="0" u="none" strike="noStrike" dirty="0">
                          <a:solidFill>
                            <a:schemeClr val="tx1"/>
                          </a:solidFill>
                          <a:effectLst/>
                          <a:latin typeface="+mn-lt"/>
                        </a:rPr>
                        <a:t>Thought to be a combination of </a:t>
                      </a:r>
                      <a:r>
                        <a:rPr lang="en-IE" sz="1200" b="0" i="0" u="none" strike="noStrike" dirty="0">
                          <a:solidFill>
                            <a:schemeClr val="tx1"/>
                          </a:solidFill>
                          <a:effectLst/>
                          <a:latin typeface="+mn-lt"/>
                        </a:rPr>
                        <a:t>genetic predisposition and exposure to allergens.</a:t>
                      </a:r>
                    </a:p>
                  </a:txBody>
                  <a:tcPr marL="6757" marR="6757" marT="6757" marB="0" anchor="ctr"/>
                </a:tc>
                <a:tc>
                  <a:txBody>
                    <a:bodyPr/>
                    <a:lstStyle/>
                    <a:p>
                      <a:pPr algn="ctr" fontAlgn="t"/>
                      <a:r>
                        <a:rPr lang="en-IE" sz="1200" b="0" i="0" kern="1200" dirty="0">
                          <a:solidFill>
                            <a:schemeClr val="tx1"/>
                          </a:solidFill>
                          <a:effectLst/>
                          <a:latin typeface="+mn-lt"/>
                          <a:ea typeface="+mn-ea"/>
                          <a:cs typeface="+mn-cs"/>
                        </a:rPr>
                        <a:t>Blood vessel inflammation,</a:t>
                      </a:r>
                      <a:r>
                        <a:rPr lang="en-GB" sz="1200" b="0" i="0" kern="1200" dirty="0">
                          <a:solidFill>
                            <a:schemeClr val="tx1"/>
                          </a:solidFill>
                          <a:effectLst/>
                          <a:latin typeface="+mn-lt"/>
                          <a:ea typeface="+mn-ea"/>
                          <a:cs typeface="+mn-cs"/>
                        </a:rPr>
                        <a:t> nasal allergies, sinus problems, rash, gastrointestinal bleeding, pain and numbness in the hands and feet, adult-onset asthma, death.</a:t>
                      </a:r>
                      <a:endParaRPr lang="en-GB" sz="1000" b="0" i="0" u="none" strike="noStrike" dirty="0">
                        <a:solidFill>
                          <a:schemeClr val="tx1"/>
                        </a:solidFill>
                        <a:effectLst/>
                        <a:latin typeface="+mn-lt"/>
                      </a:endParaRPr>
                    </a:p>
                  </a:txBody>
                  <a:tcPr marL="6757" marR="6757" marT="6757" marB="0" anchor="ctr"/>
                </a:tc>
                <a:tc>
                  <a:txBody>
                    <a:bodyPr/>
                    <a:lstStyle/>
                    <a:p>
                      <a:pPr algn="ctr" fontAlgn="t"/>
                      <a:r>
                        <a:rPr lang="en-GB" sz="1200" b="0" i="0" u="none" strike="noStrike" dirty="0">
                          <a:solidFill>
                            <a:schemeClr val="tx1"/>
                          </a:solidFill>
                          <a:effectLst/>
                          <a:latin typeface="+mn-lt"/>
                        </a:rPr>
                        <a:t>Yes</a:t>
                      </a:r>
                    </a:p>
                  </a:txBody>
                  <a:tcPr marL="6757" marR="6757" marT="6757" marB="0" anchor="ctr"/>
                </a:tc>
                <a:extLst>
                  <a:ext uri="{0D108BD9-81ED-4DB2-BD59-A6C34878D82A}">
                    <a16:rowId xmlns:a16="http://schemas.microsoft.com/office/drawing/2014/main" val="1583744662"/>
                  </a:ext>
                </a:extLst>
              </a:tr>
              <a:tr h="0">
                <a:tc>
                  <a:txBody>
                    <a:bodyPr/>
                    <a:lstStyle/>
                    <a:p>
                      <a:pPr algn="l" rtl="0" fontAlgn="ctr"/>
                      <a:r>
                        <a:rPr lang="en-IE" sz="1200" b="0" i="0" u="none" strike="noStrike" dirty="0">
                          <a:solidFill>
                            <a:schemeClr val="tx1"/>
                          </a:solidFill>
                          <a:effectLst/>
                          <a:latin typeface="+mn-lt"/>
                        </a:rPr>
                        <a:t>Cold urticaria</a:t>
                      </a:r>
                    </a:p>
                  </a:txBody>
                  <a:tcPr marL="9525" marR="9525" marT="9525" marB="0" anchor="ctr"/>
                </a:tc>
                <a:tc>
                  <a:txBody>
                    <a:bodyPr/>
                    <a:lstStyle/>
                    <a:p>
                      <a:pPr algn="ctr" fontAlgn="t"/>
                      <a:r>
                        <a:rPr lang="en-GB" sz="1200" b="0" i="0" u="none" strike="noStrike" dirty="0">
                          <a:solidFill>
                            <a:schemeClr val="tx1"/>
                          </a:solidFill>
                          <a:effectLst/>
                          <a:latin typeface="+mn-lt"/>
                        </a:rPr>
                        <a:t>Exposure to cold and in some cases </a:t>
                      </a:r>
                      <a:r>
                        <a:rPr lang="en-IE" sz="1200" b="0" i="0" u="none" strike="noStrike" dirty="0">
                          <a:solidFill>
                            <a:schemeClr val="tx1"/>
                          </a:solidFill>
                          <a:effectLst/>
                          <a:latin typeface="+mn-lt"/>
                        </a:rPr>
                        <a:t>genetic predisposition. </a:t>
                      </a:r>
                    </a:p>
                  </a:txBody>
                  <a:tcPr marL="6757" marR="6757" marT="6757" marB="0" anchor="ctr"/>
                </a:tc>
                <a:tc>
                  <a:txBody>
                    <a:bodyPr/>
                    <a:lstStyle/>
                    <a:p>
                      <a:pPr algn="ctr"/>
                      <a:r>
                        <a:rPr lang="en-GB" sz="1200" b="0" i="0" kern="1200" dirty="0">
                          <a:solidFill>
                            <a:schemeClr val="tx1"/>
                          </a:solidFill>
                          <a:effectLst/>
                          <a:latin typeface="+mn-lt"/>
                          <a:ea typeface="+mn-ea"/>
                          <a:cs typeface="+mn-cs"/>
                        </a:rPr>
                        <a:t>Hives, swelling of hands, lips,</a:t>
                      </a:r>
                      <a:r>
                        <a:rPr lang="en-IE" sz="1200" b="0" i="0" u="none" strike="noStrike" kern="1200" dirty="0">
                          <a:solidFill>
                            <a:schemeClr val="tx1"/>
                          </a:solidFill>
                          <a:effectLst/>
                          <a:latin typeface="+mn-lt"/>
                          <a:ea typeface="+mn-ea"/>
                          <a:cs typeface="+mn-cs"/>
                        </a:rPr>
                        <a:t> </a:t>
                      </a:r>
                      <a:r>
                        <a:rPr lang="en-IE" sz="1200" b="0" i="0" kern="1200" dirty="0">
                          <a:solidFill>
                            <a:schemeClr val="tx1"/>
                          </a:solidFill>
                          <a:effectLst/>
                          <a:latin typeface="+mn-lt"/>
                          <a:ea typeface="+mn-ea"/>
                          <a:cs typeface="+mn-cs"/>
                        </a:rPr>
                        <a:t>tongue or throat, anaphylaxis, death.</a:t>
                      </a:r>
                      <a:endParaRPr lang="en-GB" sz="1200" b="0" i="0" kern="1200" dirty="0">
                        <a:solidFill>
                          <a:schemeClr val="tx1"/>
                        </a:solidFill>
                        <a:effectLst/>
                        <a:latin typeface="+mn-lt"/>
                        <a:ea typeface="+mn-ea"/>
                        <a:cs typeface="+mn-cs"/>
                      </a:endParaRPr>
                    </a:p>
                  </a:txBody>
                  <a:tcPr marL="6757" marR="6757" marT="6757" marB="0" anchor="ctr"/>
                </a:tc>
                <a:tc>
                  <a:txBody>
                    <a:bodyPr/>
                    <a:lstStyle/>
                    <a:p>
                      <a:pPr algn="ctr" fontAlgn="t"/>
                      <a:r>
                        <a:rPr lang="en-GB" sz="1200" b="0" i="0" u="none" strike="noStrike" dirty="0">
                          <a:solidFill>
                            <a:schemeClr val="tx1"/>
                          </a:solidFill>
                          <a:effectLst/>
                          <a:latin typeface="+mn-lt"/>
                        </a:rPr>
                        <a:t>No</a:t>
                      </a:r>
                    </a:p>
                  </a:txBody>
                  <a:tcPr marL="6757" marR="6757" marT="6757" marB="0" anchor="ctr"/>
                </a:tc>
                <a:extLst>
                  <a:ext uri="{0D108BD9-81ED-4DB2-BD59-A6C34878D82A}">
                    <a16:rowId xmlns:a16="http://schemas.microsoft.com/office/drawing/2014/main" val="39850138"/>
                  </a:ext>
                </a:extLst>
              </a:tr>
              <a:tr h="0">
                <a:tc>
                  <a:txBody>
                    <a:bodyPr/>
                    <a:lstStyle/>
                    <a:p>
                      <a:pPr algn="l" rtl="0" fontAlgn="ctr"/>
                      <a:r>
                        <a:rPr lang="en-IE" sz="1200" b="0" i="0" u="none" strike="noStrike" dirty="0">
                          <a:solidFill>
                            <a:schemeClr val="tx1"/>
                          </a:solidFill>
                          <a:effectLst/>
                          <a:latin typeface="+mn-lt"/>
                        </a:rPr>
                        <a:t>Common variable immunodeficiency (CVID)</a:t>
                      </a:r>
                    </a:p>
                  </a:txBody>
                  <a:tcPr marL="9525" marR="9525" marT="9525"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IE" sz="1200" b="0" i="0" u="none" strike="noStrike" dirty="0">
                          <a:solidFill>
                            <a:schemeClr val="tx1"/>
                          </a:solidFill>
                          <a:effectLst/>
                          <a:latin typeface="+mn-lt"/>
                        </a:rPr>
                        <a:t>Genetic predisposition</a:t>
                      </a:r>
                    </a:p>
                  </a:txBody>
                  <a:tcPr marL="6757" marR="6757" marT="6757" marB="0" anchor="ctr"/>
                </a:tc>
                <a:tc>
                  <a:txBody>
                    <a:bodyPr/>
                    <a:lstStyle/>
                    <a:p>
                      <a:pPr algn="ctr" fontAlgn="t"/>
                      <a:r>
                        <a:rPr lang="en-IE" sz="1200" b="0" i="0" kern="1200" dirty="0">
                          <a:solidFill>
                            <a:schemeClr val="tx1"/>
                          </a:solidFill>
                          <a:effectLst/>
                          <a:latin typeface="+mn-lt"/>
                          <a:ea typeface="+mn-ea"/>
                          <a:cs typeface="+mn-cs"/>
                        </a:rPr>
                        <a:t>Bronchitis, </a:t>
                      </a:r>
                      <a:r>
                        <a:rPr lang="en-GB" sz="1200" b="0" i="0" kern="1200" dirty="0">
                          <a:solidFill>
                            <a:schemeClr val="tx1"/>
                          </a:solidFill>
                          <a:effectLst/>
                          <a:latin typeface="+mn-lt"/>
                          <a:ea typeface="+mn-ea"/>
                          <a:cs typeface="+mn-cs"/>
                        </a:rPr>
                        <a:t>bacterial and viral infections of the upper airway, sinuses, and lungs, </a:t>
                      </a:r>
                      <a:r>
                        <a:rPr lang="en-IE" sz="1200" b="0" i="0" kern="1200" dirty="0">
                          <a:solidFill>
                            <a:schemeClr val="tx1"/>
                          </a:solidFill>
                          <a:effectLst/>
                          <a:latin typeface="+mn-lt"/>
                          <a:ea typeface="+mn-ea"/>
                          <a:cs typeface="+mn-cs"/>
                        </a:rPr>
                        <a:t>pneumonia.</a:t>
                      </a:r>
                      <a:endParaRPr lang="en-IE" sz="1200" b="0" i="0" u="none" strike="noStrike" dirty="0">
                        <a:solidFill>
                          <a:schemeClr val="tx1"/>
                        </a:solidFill>
                        <a:effectLst/>
                        <a:latin typeface="+mn-lt"/>
                      </a:endParaRPr>
                    </a:p>
                  </a:txBody>
                  <a:tcPr marL="6757" marR="6757" marT="6757" marB="0" anchor="ctr"/>
                </a:tc>
                <a:tc>
                  <a:txBody>
                    <a:bodyPr/>
                    <a:lstStyle/>
                    <a:p>
                      <a:pPr algn="ctr" fontAlgn="t"/>
                      <a:r>
                        <a:rPr lang="en-GB" sz="1200" b="0" i="0" u="none" strike="noStrike" dirty="0">
                          <a:solidFill>
                            <a:schemeClr val="tx1"/>
                          </a:solidFill>
                          <a:effectLst/>
                          <a:latin typeface="+mn-lt"/>
                        </a:rPr>
                        <a:t>No</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2136233348"/>
                  </a:ext>
                </a:extLst>
              </a:tr>
              <a:tr h="0">
                <a:tc>
                  <a:txBody>
                    <a:bodyPr/>
                    <a:lstStyle/>
                    <a:p>
                      <a:pPr algn="l" rtl="0" fontAlgn="ctr"/>
                      <a:r>
                        <a:rPr lang="en-IE" sz="1200" b="0" i="0" u="none" strike="noStrike" dirty="0">
                          <a:solidFill>
                            <a:schemeClr val="tx1"/>
                          </a:solidFill>
                          <a:effectLst/>
                          <a:latin typeface="+mn-lt"/>
                        </a:rPr>
                        <a:t>Esophagitis</a:t>
                      </a:r>
                    </a:p>
                  </a:txBody>
                  <a:tcPr marL="9525" marR="9525" marT="9525" marB="0" anchor="ctr"/>
                </a:tc>
                <a:tc>
                  <a:txBody>
                    <a:bodyPr/>
                    <a:lstStyle/>
                    <a:p>
                      <a:pPr algn="ctr" fontAlgn="t"/>
                      <a:r>
                        <a:rPr lang="en-GB" sz="1200" b="0" i="0" u="none" strike="noStrike" dirty="0">
                          <a:solidFill>
                            <a:schemeClr val="tx1"/>
                          </a:solidFill>
                          <a:effectLst/>
                          <a:latin typeface="+mn-lt"/>
                        </a:rPr>
                        <a:t>Food/medicine allergens</a:t>
                      </a:r>
                      <a:endParaRPr lang="en-IE" sz="1200" b="0" i="0" u="none" strike="noStrike" dirty="0">
                        <a:solidFill>
                          <a:schemeClr val="tx1"/>
                        </a:solidFill>
                        <a:effectLst/>
                        <a:latin typeface="+mn-lt"/>
                      </a:endParaRPr>
                    </a:p>
                  </a:txBody>
                  <a:tcPr marL="6757" marR="6757" marT="6757" marB="0" anchor="ctr"/>
                </a:tc>
                <a:tc>
                  <a:txBody>
                    <a:bodyPr/>
                    <a:lstStyle/>
                    <a:p>
                      <a:pPr algn="ctr" fontAlgn="t"/>
                      <a:r>
                        <a:rPr lang="en-GB" sz="1200" b="0" i="0" u="none" strike="noStrike" dirty="0">
                          <a:solidFill>
                            <a:schemeClr val="tx1"/>
                          </a:solidFill>
                          <a:effectLst/>
                          <a:latin typeface="+mn-lt"/>
                        </a:rPr>
                        <a:t>Difficult/painful swallowing, chest pain, heartburn, acid regurgitation.</a:t>
                      </a:r>
                      <a:endParaRPr lang="en-IE" sz="1200" b="0" i="0" u="none" strike="noStrike" dirty="0">
                        <a:solidFill>
                          <a:schemeClr val="tx1"/>
                        </a:solidFill>
                        <a:effectLst/>
                        <a:latin typeface="+mn-lt"/>
                      </a:endParaRPr>
                    </a:p>
                  </a:txBody>
                  <a:tcPr marL="6757" marR="6757" marT="6757" marB="0" anchor="ctr"/>
                </a:tc>
                <a:tc>
                  <a:txBody>
                    <a:bodyPr/>
                    <a:lstStyle/>
                    <a:p>
                      <a:pPr algn="ctr" fontAlgn="t"/>
                      <a:r>
                        <a:rPr lang="en-GB" sz="1200" b="0" i="0" u="none" strike="noStrike" dirty="0">
                          <a:solidFill>
                            <a:schemeClr val="tx1"/>
                          </a:solidFill>
                          <a:effectLst/>
                          <a:latin typeface="+mn-lt"/>
                        </a:rPr>
                        <a:t>Yes</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4074214482"/>
                  </a:ext>
                </a:extLst>
              </a:tr>
              <a:tr h="0">
                <a:tc>
                  <a:txBody>
                    <a:bodyPr/>
                    <a:lstStyle/>
                    <a:p>
                      <a:pPr algn="l" rtl="0" fontAlgn="ctr"/>
                      <a:r>
                        <a:rPr lang="en-IE" sz="1200" b="0" i="0" u="none" strike="noStrike" dirty="0">
                          <a:solidFill>
                            <a:schemeClr val="tx1"/>
                          </a:solidFill>
                          <a:effectLst/>
                          <a:latin typeface="+mn-lt"/>
                        </a:rPr>
                        <a:t>Hay fever (allergic rhinitis)</a:t>
                      </a:r>
                    </a:p>
                  </a:txBody>
                  <a:tcPr marL="9525" marR="9525" marT="9525" marB="0" anchor="ctr"/>
                </a:tc>
                <a:tc>
                  <a:txBody>
                    <a:bodyPr/>
                    <a:lstStyle/>
                    <a:p>
                      <a:pPr algn="ctr" fontAlgn="t"/>
                      <a:r>
                        <a:rPr lang="en-GB" sz="1200" b="0" i="0" u="none" strike="noStrike" dirty="0">
                          <a:solidFill>
                            <a:schemeClr val="tx1"/>
                          </a:solidFill>
                          <a:effectLst/>
                          <a:latin typeface="+mn-lt"/>
                        </a:rPr>
                        <a:t>Pollen</a:t>
                      </a:r>
                      <a:endParaRPr lang="en-IE" sz="1200" b="0" i="0" u="none" strike="noStrike" dirty="0">
                        <a:solidFill>
                          <a:schemeClr val="tx1"/>
                        </a:solidFill>
                        <a:effectLst/>
                        <a:latin typeface="+mn-lt"/>
                      </a:endParaRPr>
                    </a:p>
                  </a:txBody>
                  <a:tcPr marL="6757" marR="6757" marT="6757" marB="0" anchor="ctr"/>
                </a:tc>
                <a:tc>
                  <a:txBody>
                    <a:bodyPr/>
                    <a:lstStyle/>
                    <a:p>
                      <a:pPr algn="ctr"/>
                      <a:r>
                        <a:rPr lang="en-GB" sz="1200" b="0" i="0" kern="1200" dirty="0">
                          <a:solidFill>
                            <a:schemeClr val="tx1"/>
                          </a:solidFill>
                          <a:effectLst/>
                          <a:latin typeface="+mn-lt"/>
                          <a:ea typeface="+mn-ea"/>
                          <a:cs typeface="+mn-cs"/>
                        </a:rPr>
                        <a:t>Sneezing, runny/blocked nose, </a:t>
                      </a:r>
                      <a:r>
                        <a:rPr lang="en-GB" sz="1200" b="0" i="0" u="none" kern="1200" dirty="0">
                          <a:solidFill>
                            <a:schemeClr val="tx1"/>
                          </a:solidFill>
                          <a:effectLst/>
                          <a:latin typeface="+mn-lt"/>
                          <a:ea typeface="+mn-ea"/>
                          <a:cs typeface="+mn-cs"/>
                        </a:rPr>
                        <a:t>conjunctivitis, itchy throat, mouth, nose and ears, cough.</a:t>
                      </a:r>
                    </a:p>
                  </a:txBody>
                  <a:tcPr marL="6757" marR="6757" marT="6757" marB="0" anchor="ctr"/>
                </a:tc>
                <a:tc>
                  <a:txBody>
                    <a:bodyPr/>
                    <a:lstStyle/>
                    <a:p>
                      <a:pPr algn="ctr" fontAlgn="t"/>
                      <a:r>
                        <a:rPr lang="en-GB" sz="1200" b="0" i="0" u="none" strike="noStrike" dirty="0">
                          <a:solidFill>
                            <a:schemeClr val="tx1"/>
                          </a:solidFill>
                          <a:effectLst/>
                          <a:latin typeface="+mn-lt"/>
                        </a:rPr>
                        <a:t>Yes</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3455905768"/>
                  </a:ext>
                </a:extLst>
              </a:tr>
              <a:tr h="0">
                <a:tc>
                  <a:txBody>
                    <a:bodyPr/>
                    <a:lstStyle/>
                    <a:p>
                      <a:pPr algn="l" rtl="0" fontAlgn="ctr"/>
                      <a:r>
                        <a:rPr lang="en-IE" sz="1200" b="0" i="0" u="none" strike="noStrike" dirty="0">
                          <a:solidFill>
                            <a:schemeClr val="tx1"/>
                          </a:solidFill>
                          <a:effectLst/>
                          <a:latin typeface="+mn-lt"/>
                        </a:rPr>
                        <a:t>Pneumonitis</a:t>
                      </a:r>
                    </a:p>
                  </a:txBody>
                  <a:tcPr marL="9525" marR="9525" marT="9525" marB="0" anchor="ctr"/>
                </a:tc>
                <a:tc>
                  <a:txBody>
                    <a:bodyPr/>
                    <a:lstStyle/>
                    <a:p>
                      <a:pPr algn="ctr" fontAlgn="t"/>
                      <a:r>
                        <a:rPr lang="en-GB" sz="1200" b="0" i="0" u="none" strike="noStrike" dirty="0">
                          <a:solidFill>
                            <a:schemeClr val="tx1"/>
                          </a:solidFill>
                          <a:effectLst/>
                          <a:latin typeface="+mn-lt"/>
                        </a:rPr>
                        <a:t>Aeroallergens, certain drugs.</a:t>
                      </a:r>
                      <a:endParaRPr lang="en-IE" sz="1200" b="0" i="0" u="none" strike="noStrike" dirty="0">
                        <a:solidFill>
                          <a:schemeClr val="tx1"/>
                        </a:solidFill>
                        <a:effectLst/>
                        <a:latin typeface="+mn-lt"/>
                      </a:endParaRPr>
                    </a:p>
                  </a:txBody>
                  <a:tcPr marL="6757" marR="6757" marT="6757" marB="0" anchor="ctr"/>
                </a:tc>
                <a:tc>
                  <a:txBody>
                    <a:bodyPr/>
                    <a:lstStyle/>
                    <a:p>
                      <a:pPr algn="ctr"/>
                      <a:r>
                        <a:rPr lang="en-GB" sz="1200" b="0" i="0" kern="1200" dirty="0">
                          <a:solidFill>
                            <a:schemeClr val="tx1"/>
                          </a:solidFill>
                          <a:effectLst/>
                          <a:latin typeface="+mn-lt"/>
                          <a:ea typeface="+mn-ea"/>
                          <a:cs typeface="+mn-cs"/>
                        </a:rPr>
                        <a:t>Shortness of breath, cough, fatigue, loss of appetite, weight loss.</a:t>
                      </a:r>
                    </a:p>
                  </a:txBody>
                  <a:tcPr marL="6757" marR="6757" marT="6757" marB="0" anchor="ctr"/>
                </a:tc>
                <a:tc>
                  <a:txBody>
                    <a:bodyPr/>
                    <a:lstStyle/>
                    <a:p>
                      <a:pPr algn="ctr" fontAlgn="t"/>
                      <a:r>
                        <a:rPr lang="en-GB" sz="1200" b="0" i="0" u="none" strike="noStrike" dirty="0">
                          <a:solidFill>
                            <a:schemeClr val="tx1"/>
                          </a:solidFill>
                          <a:effectLst/>
                          <a:latin typeface="+mn-lt"/>
                        </a:rPr>
                        <a:t>Yes</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1925585405"/>
                  </a:ext>
                </a:extLst>
              </a:tr>
              <a:tr h="0">
                <a:tc>
                  <a:txBody>
                    <a:bodyPr/>
                    <a:lstStyle/>
                    <a:p>
                      <a:pPr algn="l" rtl="0" fontAlgn="ctr"/>
                      <a:r>
                        <a:rPr lang="en-IE" sz="1200" b="0" i="0" u="none" strike="noStrike" dirty="0">
                          <a:solidFill>
                            <a:schemeClr val="tx1"/>
                          </a:solidFill>
                          <a:effectLst/>
                          <a:latin typeface="+mn-lt"/>
                        </a:rPr>
                        <a:t>Urticaria (hives)</a:t>
                      </a:r>
                    </a:p>
                  </a:txBody>
                  <a:tcPr marL="9525" marR="9525" marT="9525" marB="0" anchor="ctr"/>
                </a:tc>
                <a:tc>
                  <a:txBody>
                    <a:bodyPr/>
                    <a:lstStyle/>
                    <a:p>
                      <a:pPr algn="ctr" fontAlgn="t"/>
                      <a:r>
                        <a:rPr lang="en-GB" sz="1200" b="0" i="0" u="none" strike="noStrike" dirty="0">
                          <a:solidFill>
                            <a:schemeClr val="tx1"/>
                          </a:solidFill>
                          <a:effectLst/>
                          <a:latin typeface="+mn-lt"/>
                        </a:rPr>
                        <a:t>Food/medicine allergens, insect venom.</a:t>
                      </a:r>
                      <a:endParaRPr lang="en-IE" sz="1200" b="0" i="0" u="none" strike="noStrike" dirty="0">
                        <a:solidFill>
                          <a:schemeClr val="tx1"/>
                        </a:solidFill>
                        <a:effectLst/>
                        <a:latin typeface="+mn-lt"/>
                      </a:endParaRPr>
                    </a:p>
                  </a:txBody>
                  <a:tcPr marL="6757" marR="6757" marT="6757" marB="0" anchor="ctr"/>
                </a:tc>
                <a:tc>
                  <a:txBody>
                    <a:bodyPr/>
                    <a:lstStyle/>
                    <a:p>
                      <a:pPr algn="ctr" fontAlgn="t"/>
                      <a:r>
                        <a:rPr lang="en-GB" sz="1200" b="0" i="0" u="none" strike="noStrike" dirty="0">
                          <a:solidFill>
                            <a:schemeClr val="tx1"/>
                          </a:solidFill>
                          <a:effectLst/>
                          <a:latin typeface="+mn-lt"/>
                        </a:rPr>
                        <a:t>Rash, hives, precursor to angioedema.</a:t>
                      </a:r>
                      <a:endParaRPr lang="en-IE" sz="1200" b="0" i="0" u="none" strike="noStrike" dirty="0">
                        <a:solidFill>
                          <a:schemeClr val="tx1"/>
                        </a:solidFill>
                        <a:effectLst/>
                        <a:latin typeface="+mn-lt"/>
                      </a:endParaRPr>
                    </a:p>
                  </a:txBody>
                  <a:tcPr marL="6757" marR="6757" marT="6757" marB="0" anchor="ctr"/>
                </a:tc>
                <a:tc>
                  <a:txBody>
                    <a:bodyPr/>
                    <a:lstStyle/>
                    <a:p>
                      <a:pPr algn="ctr" fontAlgn="t"/>
                      <a:r>
                        <a:rPr lang="en-GB" sz="1200" b="0" i="0" u="none" strike="noStrike" dirty="0">
                          <a:solidFill>
                            <a:schemeClr val="tx1"/>
                          </a:solidFill>
                          <a:effectLst/>
                          <a:latin typeface="+mn-lt"/>
                        </a:rPr>
                        <a:t>Yes</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209160608"/>
                  </a:ext>
                </a:extLst>
              </a:tr>
            </a:tbl>
          </a:graphicData>
        </a:graphic>
      </p:graphicFrame>
    </p:spTree>
    <p:extLst>
      <p:ext uri="{BB962C8B-B14F-4D97-AF65-F5344CB8AC3E}">
        <p14:creationId xmlns:p14="http://schemas.microsoft.com/office/powerpoint/2010/main" val="5307290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60AE6E8B-2CC9-3152-9045-9B6A07F932F0}"/>
              </a:ext>
            </a:extLst>
          </p:cNvPr>
          <p:cNvSpPr>
            <a:spLocks noGrp="1"/>
          </p:cNvSpPr>
          <p:nvPr>
            <p:ph idx="1"/>
          </p:nvPr>
        </p:nvSpPr>
        <p:spPr>
          <a:xfrm>
            <a:off x="490700" y="206255"/>
            <a:ext cx="7529894" cy="586225"/>
          </a:xfrm>
        </p:spPr>
        <p:txBody>
          <a:bodyPr>
            <a:normAutofit/>
          </a:bodyPr>
          <a:lstStyle/>
          <a:p>
            <a:pPr marL="0" indent="0">
              <a:buNone/>
            </a:pPr>
            <a:r>
              <a:rPr lang="en-GB" sz="2000" u="sng" dirty="0">
                <a:solidFill>
                  <a:srgbClr val="0070C0"/>
                </a:solidFill>
              </a:rPr>
              <a:t>3.3 Major dermal diseases (excluding vector-borne dermal diseases</a:t>
            </a:r>
            <a:r>
              <a:rPr lang="en-GB" sz="2000" u="sng" baseline="30000" dirty="0">
                <a:solidFill>
                  <a:srgbClr val="0070C0"/>
                </a:solidFill>
              </a:rPr>
              <a:t>1</a:t>
            </a:r>
            <a:r>
              <a:rPr lang="en-GB" sz="2000" u="sng" dirty="0">
                <a:solidFill>
                  <a:srgbClr val="0070C0"/>
                </a:solidFill>
              </a:rPr>
              <a:t>)</a:t>
            </a:r>
          </a:p>
        </p:txBody>
      </p:sp>
      <p:graphicFrame>
        <p:nvGraphicFramePr>
          <p:cNvPr id="2" name="Table 1">
            <a:extLst>
              <a:ext uri="{FF2B5EF4-FFF2-40B4-BE49-F238E27FC236}">
                <a16:creationId xmlns:a16="http://schemas.microsoft.com/office/drawing/2014/main" id="{1E7FF864-2C6A-8B49-7F31-7DFC34F3B7FD}"/>
              </a:ext>
            </a:extLst>
          </p:cNvPr>
          <p:cNvGraphicFramePr>
            <a:graphicFrameLocks noGrp="1"/>
          </p:cNvGraphicFramePr>
          <p:nvPr>
            <p:extLst>
              <p:ext uri="{D42A27DB-BD31-4B8C-83A1-F6EECF244321}">
                <p14:modId xmlns:p14="http://schemas.microsoft.com/office/powerpoint/2010/main" val="3614576798"/>
              </p:ext>
            </p:extLst>
          </p:nvPr>
        </p:nvGraphicFramePr>
        <p:xfrm>
          <a:off x="361405" y="705511"/>
          <a:ext cx="11469190" cy="5114420"/>
        </p:xfrm>
        <a:graphic>
          <a:graphicData uri="http://schemas.openxmlformats.org/drawingml/2006/table">
            <a:tbl>
              <a:tblPr>
                <a:tableStyleId>{5C22544A-7EE6-4342-B048-85BDC9FD1C3A}</a:tableStyleId>
              </a:tblPr>
              <a:tblGrid>
                <a:gridCol w="1968138">
                  <a:extLst>
                    <a:ext uri="{9D8B030D-6E8A-4147-A177-3AD203B41FA5}">
                      <a16:colId xmlns:a16="http://schemas.microsoft.com/office/drawing/2014/main" val="2497409396"/>
                    </a:ext>
                  </a:extLst>
                </a:gridCol>
                <a:gridCol w="4511040">
                  <a:extLst>
                    <a:ext uri="{9D8B030D-6E8A-4147-A177-3AD203B41FA5}">
                      <a16:colId xmlns:a16="http://schemas.microsoft.com/office/drawing/2014/main" val="3440800795"/>
                    </a:ext>
                  </a:extLst>
                </a:gridCol>
                <a:gridCol w="3884023">
                  <a:extLst>
                    <a:ext uri="{9D8B030D-6E8A-4147-A177-3AD203B41FA5}">
                      <a16:colId xmlns:a16="http://schemas.microsoft.com/office/drawing/2014/main" val="509933588"/>
                    </a:ext>
                  </a:extLst>
                </a:gridCol>
                <a:gridCol w="1105989">
                  <a:extLst>
                    <a:ext uri="{9D8B030D-6E8A-4147-A177-3AD203B41FA5}">
                      <a16:colId xmlns:a16="http://schemas.microsoft.com/office/drawing/2014/main" val="2064854761"/>
                    </a:ext>
                  </a:extLst>
                </a:gridCol>
              </a:tblGrid>
              <a:tr h="252000">
                <a:tc>
                  <a:txBody>
                    <a:bodyPr/>
                    <a:lstStyle/>
                    <a:p>
                      <a:pPr algn="ctr" fontAlgn="t"/>
                      <a:r>
                        <a:rPr lang="en-IE" sz="1200" b="1" u="none" strike="noStrike" dirty="0">
                          <a:solidFill>
                            <a:srgbClr val="0070C0"/>
                          </a:solidFill>
                          <a:effectLst/>
                          <a:latin typeface="+mn-lt"/>
                        </a:rPr>
                        <a:t>Disease</a:t>
                      </a:r>
                      <a:endParaRPr lang="en-IE" sz="1200" b="1" i="0" u="none" strike="noStrike" dirty="0">
                        <a:solidFill>
                          <a:srgbClr val="0070C0"/>
                        </a:solidFill>
                        <a:effectLst/>
                        <a:latin typeface="+mn-lt"/>
                      </a:endParaRPr>
                    </a:p>
                  </a:txBody>
                  <a:tcPr marL="6757" marR="6757" marT="6757" marB="0" anchor="ctr"/>
                </a:tc>
                <a:tc>
                  <a:txBody>
                    <a:bodyPr/>
                    <a:lstStyle/>
                    <a:p>
                      <a:pPr algn="ctr" fontAlgn="t"/>
                      <a:r>
                        <a:rPr lang="en-GB" sz="1200" b="1" i="0" u="none" strike="noStrike" dirty="0">
                          <a:solidFill>
                            <a:srgbClr val="0070C0"/>
                          </a:solidFill>
                          <a:effectLst/>
                          <a:latin typeface="+mn-lt"/>
                        </a:rPr>
                        <a:t>C</a:t>
                      </a:r>
                      <a:r>
                        <a:rPr lang="en-IE" sz="1200" b="1" i="0" u="none" strike="noStrike" dirty="0" err="1">
                          <a:solidFill>
                            <a:srgbClr val="0070C0"/>
                          </a:solidFill>
                          <a:effectLst/>
                          <a:latin typeface="+mn-lt"/>
                        </a:rPr>
                        <a:t>auses</a:t>
                      </a:r>
                      <a:r>
                        <a:rPr lang="en-IE" sz="1200" b="1" i="0" u="none" strike="noStrike" dirty="0">
                          <a:solidFill>
                            <a:srgbClr val="0070C0"/>
                          </a:solidFill>
                          <a:effectLst/>
                          <a:latin typeface="+mn-lt"/>
                        </a:rPr>
                        <a:t>/triggers</a:t>
                      </a:r>
                      <a:r>
                        <a:rPr lang="en-IE" sz="1200" b="1" i="0" u="none" strike="noStrike" baseline="30000" dirty="0">
                          <a:solidFill>
                            <a:srgbClr val="0070C0"/>
                          </a:solidFill>
                          <a:effectLst/>
                          <a:latin typeface="+mn-lt"/>
                        </a:rPr>
                        <a:t>2</a:t>
                      </a:r>
                    </a:p>
                  </a:txBody>
                  <a:tcPr marL="6757" marR="6757" marT="6757" marB="0" anchor="ctr"/>
                </a:tc>
                <a:tc>
                  <a:txBody>
                    <a:bodyPr/>
                    <a:lstStyle/>
                    <a:p>
                      <a:pPr algn="ctr" fontAlgn="t"/>
                      <a:r>
                        <a:rPr lang="en-GB" sz="1200" b="1" i="0" u="none" strike="noStrike" dirty="0">
                          <a:solidFill>
                            <a:srgbClr val="0070C0"/>
                          </a:solidFill>
                          <a:effectLst/>
                          <a:latin typeface="+mn-lt"/>
                        </a:rPr>
                        <a:t>S</a:t>
                      </a:r>
                      <a:r>
                        <a:rPr lang="en-IE" sz="1200" b="1" i="0" u="none" strike="noStrike" dirty="0" err="1">
                          <a:solidFill>
                            <a:srgbClr val="0070C0"/>
                          </a:solidFill>
                          <a:effectLst/>
                          <a:latin typeface="+mn-lt"/>
                        </a:rPr>
                        <a:t>ymptoms</a:t>
                      </a:r>
                      <a:r>
                        <a:rPr lang="en-IE" sz="1200" b="1" i="0" u="none" strike="noStrike" dirty="0">
                          <a:solidFill>
                            <a:srgbClr val="0070C0"/>
                          </a:solidFill>
                          <a:effectLst/>
                          <a:latin typeface="+mn-lt"/>
                        </a:rPr>
                        <a:t>/clinical features</a:t>
                      </a:r>
                    </a:p>
                  </a:txBody>
                  <a:tcPr marL="6757" marR="6757" marT="6757" marB="0" anchor="ctr"/>
                </a:tc>
                <a:tc>
                  <a:txBody>
                    <a:bodyPr/>
                    <a:lstStyle/>
                    <a:p>
                      <a:pPr algn="ctr" fontAlgn="t"/>
                      <a:r>
                        <a:rPr lang="en-GB" sz="1200" b="1" i="0" u="none" strike="noStrike" dirty="0">
                          <a:solidFill>
                            <a:srgbClr val="0070C0"/>
                          </a:solidFill>
                          <a:effectLst/>
                          <a:latin typeface="+mn-lt"/>
                        </a:rPr>
                        <a:t>Affected by climate change?</a:t>
                      </a:r>
                    </a:p>
                  </a:txBody>
                  <a:tcPr marL="6757" marR="6757" marT="6757" marB="0" anchor="ctr"/>
                </a:tc>
                <a:extLst>
                  <a:ext uri="{0D108BD9-81ED-4DB2-BD59-A6C34878D82A}">
                    <a16:rowId xmlns:a16="http://schemas.microsoft.com/office/drawing/2014/main" val="3333697160"/>
                  </a:ext>
                </a:extLst>
              </a:tr>
              <a:tr h="0">
                <a:tc>
                  <a:txBody>
                    <a:bodyPr/>
                    <a:lstStyle/>
                    <a:p>
                      <a:pPr algn="l" rtl="0" fontAlgn="ctr"/>
                      <a:r>
                        <a:rPr lang="en-IE" sz="1200" b="0" i="0" u="none" strike="noStrike" dirty="0">
                          <a:solidFill>
                            <a:schemeClr val="tx1"/>
                          </a:solidFill>
                          <a:effectLst/>
                          <a:latin typeface="+mn-lt"/>
                          <a:cs typeface="Arial" panose="020B0604020202020204" pitchFamily="34" charset="0"/>
                        </a:rPr>
                        <a:t>Acne</a:t>
                      </a:r>
                    </a:p>
                  </a:txBody>
                  <a:tcPr marL="9525" marR="9525" marT="9525" marB="0" anchor="ctr"/>
                </a:tc>
                <a:tc>
                  <a:txBody>
                    <a:bodyPr/>
                    <a:lstStyle/>
                    <a:p>
                      <a:pPr algn="ctr" fontAlgn="t"/>
                      <a:r>
                        <a:rPr lang="en-GB" sz="1200" b="0" i="0" u="none" strike="noStrike" dirty="0">
                          <a:solidFill>
                            <a:schemeClr val="tx1"/>
                          </a:solidFill>
                          <a:effectLst/>
                          <a:latin typeface="+mn-lt"/>
                        </a:rPr>
                        <a:t>Genetic predisposition, hormonal changes, certain medicines, cosmetics, smoking, high glycaemic diets.</a:t>
                      </a:r>
                      <a:endParaRPr lang="en-IE" sz="1200" b="0" i="0" u="none" strike="noStrike" dirty="0">
                        <a:solidFill>
                          <a:schemeClr val="tx1"/>
                        </a:solidFill>
                        <a:effectLst/>
                        <a:latin typeface="+mn-lt"/>
                      </a:endParaRPr>
                    </a:p>
                  </a:txBody>
                  <a:tcPr marL="6757" marR="6757" marT="6757" marB="0" anchor="ctr"/>
                </a:tc>
                <a:tc>
                  <a:txBody>
                    <a:bodyPr/>
                    <a:lstStyle/>
                    <a:p>
                      <a:pPr algn="ctr" fontAlgn="t"/>
                      <a:r>
                        <a:rPr lang="en-GB" sz="1200" b="0" i="0" u="none" strike="noStrike" dirty="0">
                          <a:solidFill>
                            <a:schemeClr val="tx1"/>
                          </a:solidFill>
                          <a:effectLst/>
                          <a:latin typeface="+mn-lt"/>
                        </a:rPr>
                        <a:t>Pimples, skin nodules, cystic lesions.</a:t>
                      </a:r>
                    </a:p>
                  </a:txBody>
                  <a:tcPr marL="6757" marR="6757" marT="6757" marB="0" anchor="ctr"/>
                </a:tc>
                <a:tc>
                  <a:txBody>
                    <a:bodyPr/>
                    <a:lstStyle/>
                    <a:p>
                      <a:pPr algn="ctr" fontAlgn="t"/>
                      <a:r>
                        <a:rPr lang="en-GB" sz="1200" b="0" i="0" u="none" strike="noStrike" dirty="0">
                          <a:solidFill>
                            <a:schemeClr val="tx1"/>
                          </a:solidFill>
                          <a:effectLst/>
                          <a:latin typeface="+mn-lt"/>
                        </a:rPr>
                        <a:t>No</a:t>
                      </a:r>
                    </a:p>
                  </a:txBody>
                  <a:tcPr marL="6757" marR="6757" marT="6757" marB="0" anchor="ctr"/>
                </a:tc>
                <a:extLst>
                  <a:ext uri="{0D108BD9-81ED-4DB2-BD59-A6C34878D82A}">
                    <a16:rowId xmlns:a16="http://schemas.microsoft.com/office/drawing/2014/main" val="3831694956"/>
                  </a:ext>
                </a:extLst>
              </a:tr>
              <a:tr h="0">
                <a:tc>
                  <a:txBody>
                    <a:bodyPr/>
                    <a:lstStyle/>
                    <a:p>
                      <a:pPr algn="l" rtl="0" fontAlgn="ctr"/>
                      <a:r>
                        <a:rPr lang="en-IE" sz="1200" b="0" i="0" u="none" strike="noStrike" dirty="0">
                          <a:solidFill>
                            <a:schemeClr val="tx1"/>
                          </a:solidFill>
                          <a:effectLst/>
                          <a:latin typeface="+mn-lt"/>
                          <a:cs typeface="Arial" panose="020B0604020202020204" pitchFamily="34" charset="0"/>
                        </a:rPr>
                        <a:t>Actinic keratosis</a:t>
                      </a:r>
                    </a:p>
                  </a:txBody>
                  <a:tcPr marL="9525" marR="9525" marT="9525" marB="0" anchor="ctr"/>
                </a:tc>
                <a:tc>
                  <a:txBody>
                    <a:bodyPr/>
                    <a:lstStyle/>
                    <a:p>
                      <a:pPr algn="ctr" fontAlgn="t"/>
                      <a:r>
                        <a:rPr lang="en-GB" sz="1200" b="0" i="0" u="none" strike="noStrike" dirty="0">
                          <a:solidFill>
                            <a:schemeClr val="tx1"/>
                          </a:solidFill>
                          <a:effectLst/>
                          <a:latin typeface="+mn-lt"/>
                        </a:rPr>
                        <a:t>Sun damage</a:t>
                      </a:r>
                      <a:endParaRPr lang="en-IE" sz="1200" b="0" i="0" u="none" strike="noStrike" dirty="0">
                        <a:solidFill>
                          <a:schemeClr val="tx1"/>
                        </a:solidFill>
                        <a:effectLst/>
                        <a:latin typeface="+mn-lt"/>
                      </a:endParaRPr>
                    </a:p>
                  </a:txBody>
                  <a:tcPr marL="6757" marR="6757" marT="6757" marB="0" anchor="ctr"/>
                </a:tc>
                <a:tc>
                  <a:txBody>
                    <a:bodyPr/>
                    <a:lstStyle/>
                    <a:p>
                      <a:pPr algn="ctr" fontAlgn="t"/>
                      <a:r>
                        <a:rPr lang="en-GB" sz="1200" b="0" i="0" u="none" strike="noStrike" dirty="0">
                          <a:solidFill>
                            <a:schemeClr val="tx1"/>
                          </a:solidFill>
                          <a:effectLst/>
                          <a:latin typeface="+mn-lt"/>
                        </a:rPr>
                        <a:t>Dry, scaly skin patches, possible precursor to skin cancer.</a:t>
                      </a:r>
                    </a:p>
                  </a:txBody>
                  <a:tcPr marL="6757" marR="6757" marT="6757" marB="0" anchor="ctr"/>
                </a:tc>
                <a:tc>
                  <a:txBody>
                    <a:bodyPr/>
                    <a:lstStyle/>
                    <a:p>
                      <a:pPr algn="ctr" fontAlgn="t"/>
                      <a:r>
                        <a:rPr lang="en-GB" sz="1200" b="0" i="0" u="none" strike="noStrike" dirty="0">
                          <a:solidFill>
                            <a:schemeClr val="tx1"/>
                          </a:solidFill>
                          <a:effectLst/>
                          <a:latin typeface="+mn-lt"/>
                        </a:rPr>
                        <a:t>Yes</a:t>
                      </a:r>
                    </a:p>
                  </a:txBody>
                  <a:tcPr marL="6757" marR="6757" marT="6757" marB="0" anchor="ctr"/>
                </a:tc>
                <a:extLst>
                  <a:ext uri="{0D108BD9-81ED-4DB2-BD59-A6C34878D82A}">
                    <a16:rowId xmlns:a16="http://schemas.microsoft.com/office/drawing/2014/main" val="4005406686"/>
                  </a:ext>
                </a:extLst>
              </a:tr>
              <a:tr h="0">
                <a:tc>
                  <a:txBody>
                    <a:bodyPr/>
                    <a:lstStyle/>
                    <a:p>
                      <a:pPr algn="l" rtl="0" fontAlgn="ctr"/>
                      <a:r>
                        <a:rPr lang="en-IE" sz="1200" b="0" i="0" u="none" strike="noStrike" dirty="0">
                          <a:solidFill>
                            <a:schemeClr val="tx1"/>
                          </a:solidFill>
                          <a:effectLst/>
                          <a:latin typeface="+mn-lt"/>
                          <a:cs typeface="Arial" panose="020B0604020202020204" pitchFamily="34" charset="0"/>
                        </a:rPr>
                        <a:t>Alopecia areata</a:t>
                      </a:r>
                    </a:p>
                  </a:txBody>
                  <a:tcPr marL="9525" marR="9525" marT="9525" marB="0" anchor="ctr"/>
                </a:tc>
                <a:tc>
                  <a:txBody>
                    <a:bodyPr/>
                    <a:lstStyle/>
                    <a:p>
                      <a:pPr algn="ctr" fontAlgn="t"/>
                      <a:r>
                        <a:rPr lang="en-GB" sz="1200" b="0" i="0" u="none" strike="noStrike" dirty="0">
                          <a:solidFill>
                            <a:schemeClr val="tx1"/>
                          </a:solidFill>
                          <a:effectLst/>
                          <a:latin typeface="+mn-lt"/>
                        </a:rPr>
                        <a:t>Genetic predisposition, certain medicines, hormonal changes, stress.</a:t>
                      </a:r>
                      <a:endParaRPr lang="en-IE" sz="1200" b="0" i="0" u="none" strike="noStrike" dirty="0">
                        <a:solidFill>
                          <a:schemeClr val="tx1"/>
                        </a:solidFill>
                        <a:effectLst/>
                        <a:latin typeface="+mn-lt"/>
                      </a:endParaRPr>
                    </a:p>
                  </a:txBody>
                  <a:tcPr marL="6757" marR="6757" marT="6757" marB="0" anchor="ctr"/>
                </a:tc>
                <a:tc>
                  <a:txBody>
                    <a:bodyPr/>
                    <a:lstStyle/>
                    <a:p>
                      <a:pPr algn="ctr" fontAlgn="t"/>
                      <a:r>
                        <a:rPr lang="en-GB" sz="1200" b="0" i="0" u="none" strike="noStrike" dirty="0">
                          <a:solidFill>
                            <a:schemeClr val="tx1"/>
                          </a:solidFill>
                          <a:effectLst/>
                          <a:latin typeface="+mn-lt"/>
                        </a:rPr>
                        <a:t>Hair loss</a:t>
                      </a:r>
                    </a:p>
                  </a:txBody>
                  <a:tcPr marL="6757" marR="6757" marT="6757" marB="0" anchor="ctr"/>
                </a:tc>
                <a:tc>
                  <a:txBody>
                    <a:bodyPr/>
                    <a:lstStyle/>
                    <a:p>
                      <a:pPr algn="ctr" fontAlgn="t"/>
                      <a:r>
                        <a:rPr lang="en-GB" sz="1200" b="0" i="0" u="none" strike="noStrike" dirty="0">
                          <a:solidFill>
                            <a:schemeClr val="tx1"/>
                          </a:solidFill>
                          <a:effectLst/>
                          <a:latin typeface="+mn-lt"/>
                        </a:rPr>
                        <a:t>Yes</a:t>
                      </a:r>
                    </a:p>
                  </a:txBody>
                  <a:tcPr marL="6757" marR="6757" marT="6757" marB="0" anchor="ctr"/>
                </a:tc>
                <a:extLst>
                  <a:ext uri="{0D108BD9-81ED-4DB2-BD59-A6C34878D82A}">
                    <a16:rowId xmlns:a16="http://schemas.microsoft.com/office/drawing/2014/main" val="3928370044"/>
                  </a:ext>
                </a:extLst>
              </a:tr>
              <a:tr h="0">
                <a:tc>
                  <a:txBody>
                    <a:bodyPr/>
                    <a:lstStyle/>
                    <a:p>
                      <a:pPr algn="l" rtl="0" fontAlgn="ctr"/>
                      <a:r>
                        <a:rPr lang="en-IE" sz="1200" b="0" i="0" u="none" strike="noStrike" dirty="0">
                          <a:solidFill>
                            <a:schemeClr val="tx1"/>
                          </a:solidFill>
                          <a:effectLst/>
                          <a:latin typeface="+mn-lt"/>
                          <a:cs typeface="Arial" panose="020B0604020202020204" pitchFamily="34" charset="0"/>
                        </a:rPr>
                        <a:t>Cellulitis</a:t>
                      </a:r>
                    </a:p>
                  </a:txBody>
                  <a:tcPr marL="9525" marR="9525" marT="9525" marB="0" anchor="ctr"/>
                </a:tc>
                <a:tc>
                  <a:txBody>
                    <a:bodyPr/>
                    <a:lstStyle/>
                    <a:p>
                      <a:pPr algn="ctr" fontAlgn="t"/>
                      <a:r>
                        <a:rPr lang="en-GB" sz="1200" b="0" i="0" u="none" strike="noStrike" dirty="0">
                          <a:solidFill>
                            <a:schemeClr val="tx1"/>
                          </a:solidFill>
                          <a:effectLst/>
                          <a:latin typeface="+mn-lt"/>
                        </a:rPr>
                        <a:t>Injuries/infections that allow bacteria to penetrate the skin.</a:t>
                      </a:r>
                      <a:endParaRPr lang="en-IE" sz="1200" b="0" i="0" u="none" strike="noStrike" dirty="0">
                        <a:solidFill>
                          <a:schemeClr val="tx1"/>
                        </a:solidFill>
                        <a:effectLst/>
                        <a:latin typeface="+mn-lt"/>
                      </a:endParaRPr>
                    </a:p>
                  </a:txBody>
                  <a:tcPr marL="6757" marR="6757" marT="6757" marB="0" anchor="ctr"/>
                </a:tc>
                <a:tc>
                  <a:txBody>
                    <a:bodyPr/>
                    <a:lstStyle/>
                    <a:p>
                      <a:pPr algn="ctr" fontAlgn="t"/>
                      <a:r>
                        <a:rPr lang="en-GB" sz="1200" b="0" i="0" u="none" strike="noStrike" dirty="0">
                          <a:solidFill>
                            <a:schemeClr val="tx1"/>
                          </a:solidFill>
                          <a:effectLst/>
                          <a:latin typeface="+mn-lt"/>
                        </a:rPr>
                        <a:t>Red, swollen, painful skin on feet or legs, fever.</a:t>
                      </a:r>
                    </a:p>
                  </a:txBody>
                  <a:tcPr marL="6757" marR="6757" marT="6757" marB="0" anchor="ctr"/>
                </a:tc>
                <a:tc>
                  <a:txBody>
                    <a:bodyPr/>
                    <a:lstStyle/>
                    <a:p>
                      <a:pPr algn="ctr" fontAlgn="t"/>
                      <a:r>
                        <a:rPr lang="en-GB" sz="1200" b="0" i="0" u="none" strike="noStrike" dirty="0">
                          <a:solidFill>
                            <a:schemeClr val="tx1"/>
                          </a:solidFill>
                          <a:effectLst/>
                          <a:latin typeface="+mn-lt"/>
                        </a:rPr>
                        <a:t>Yes</a:t>
                      </a:r>
                    </a:p>
                  </a:txBody>
                  <a:tcPr marL="6757" marR="6757" marT="6757" marB="0" anchor="ctr"/>
                </a:tc>
                <a:extLst>
                  <a:ext uri="{0D108BD9-81ED-4DB2-BD59-A6C34878D82A}">
                    <a16:rowId xmlns:a16="http://schemas.microsoft.com/office/drawing/2014/main" val="599375618"/>
                  </a:ext>
                </a:extLst>
              </a:tr>
              <a:tr h="0">
                <a:tc>
                  <a:txBody>
                    <a:bodyPr/>
                    <a:lstStyle/>
                    <a:p>
                      <a:pPr algn="l" rtl="0" fontAlgn="ctr"/>
                      <a:r>
                        <a:rPr lang="en-GB" sz="1200" b="0" i="0" u="none" strike="noStrike" dirty="0">
                          <a:solidFill>
                            <a:schemeClr val="tx1"/>
                          </a:solidFill>
                          <a:effectLst/>
                          <a:latin typeface="+mn-lt"/>
                          <a:cs typeface="Arial" panose="020B0604020202020204" pitchFamily="34" charset="0"/>
                        </a:rPr>
                        <a:t>Chickenpox</a:t>
                      </a:r>
                      <a:endParaRPr lang="en-IE" sz="12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fontAlgn="t"/>
                      <a:r>
                        <a:rPr lang="en-IE" sz="1200" b="0" i="0" u="none" strike="noStrike" dirty="0">
                          <a:solidFill>
                            <a:schemeClr val="tx1"/>
                          </a:solidFill>
                          <a:effectLst/>
                          <a:latin typeface="+mn-lt"/>
                        </a:rPr>
                        <a:t>Contact or airborne </a:t>
                      </a:r>
                      <a:r>
                        <a:rPr lang="en-IE" sz="1200" b="0" i="1" u="none" strike="noStrike" dirty="0">
                          <a:solidFill>
                            <a:schemeClr val="tx1"/>
                          </a:solidFill>
                          <a:effectLst/>
                          <a:latin typeface="+mn-lt"/>
                        </a:rPr>
                        <a:t>varicella-zoster</a:t>
                      </a:r>
                      <a:r>
                        <a:rPr lang="en-IE" sz="1200" b="0" i="0" u="none" strike="noStrike" dirty="0">
                          <a:solidFill>
                            <a:schemeClr val="tx1"/>
                          </a:solidFill>
                          <a:effectLst/>
                          <a:latin typeface="+mn-lt"/>
                        </a:rPr>
                        <a:t> virus</a:t>
                      </a:r>
                    </a:p>
                  </a:txBody>
                  <a:tcPr marL="6757" marR="6757" marT="6757" marB="0" anchor="ctr"/>
                </a:tc>
                <a:tc>
                  <a:txBody>
                    <a:bodyPr/>
                    <a:lstStyle/>
                    <a:p>
                      <a:pPr algn="ctr" fontAlgn="t"/>
                      <a:r>
                        <a:rPr lang="en-GB" sz="1200" b="0" i="0" u="none" strike="noStrike" dirty="0">
                          <a:solidFill>
                            <a:schemeClr val="tx1"/>
                          </a:solidFill>
                          <a:effectLst/>
                          <a:latin typeface="+mn-lt"/>
                        </a:rPr>
                        <a:t>Rash, fever, headache, pneumonia, encephalitis, sepsis, death.</a:t>
                      </a:r>
                    </a:p>
                  </a:txBody>
                  <a:tcPr marL="6757" marR="6757" marT="6757" marB="0" anchor="ctr"/>
                </a:tc>
                <a:tc>
                  <a:txBody>
                    <a:bodyPr/>
                    <a:lstStyle/>
                    <a:p>
                      <a:pPr algn="ctr" fontAlgn="t"/>
                      <a:r>
                        <a:rPr lang="en-GB" sz="1200" b="0" i="0" u="none" strike="noStrike" dirty="0">
                          <a:solidFill>
                            <a:schemeClr val="tx1"/>
                          </a:solidFill>
                          <a:effectLst/>
                          <a:latin typeface="+mn-lt"/>
                        </a:rPr>
                        <a:t>Yes</a:t>
                      </a:r>
                    </a:p>
                  </a:txBody>
                  <a:tcPr marL="6757" marR="6757" marT="6757" marB="0" anchor="ctr"/>
                </a:tc>
                <a:extLst>
                  <a:ext uri="{0D108BD9-81ED-4DB2-BD59-A6C34878D82A}">
                    <a16:rowId xmlns:a16="http://schemas.microsoft.com/office/drawing/2014/main" val="1769801198"/>
                  </a:ext>
                </a:extLst>
              </a:tr>
              <a:tr h="0">
                <a:tc>
                  <a:txBody>
                    <a:bodyPr/>
                    <a:lstStyle/>
                    <a:p>
                      <a:pPr algn="l" rtl="0" fontAlgn="ctr"/>
                      <a:r>
                        <a:rPr lang="en-GB" sz="1200" b="0" i="0" u="none" strike="noStrike" dirty="0">
                          <a:solidFill>
                            <a:schemeClr val="tx1"/>
                          </a:solidFill>
                          <a:effectLst/>
                          <a:latin typeface="+mn-lt"/>
                          <a:cs typeface="Arial" panose="020B0604020202020204" pitchFamily="34" charset="0"/>
                        </a:rPr>
                        <a:t>Cutaneous larva </a:t>
                      </a:r>
                      <a:r>
                        <a:rPr lang="en-GB" sz="1200" b="0" i="0" u="none" strike="noStrike" dirty="0" err="1">
                          <a:solidFill>
                            <a:schemeClr val="tx1"/>
                          </a:solidFill>
                          <a:effectLst/>
                          <a:latin typeface="+mn-lt"/>
                          <a:cs typeface="Arial" panose="020B0604020202020204" pitchFamily="34" charset="0"/>
                        </a:rPr>
                        <a:t>migrans</a:t>
                      </a:r>
                      <a:endParaRPr lang="en-IE" sz="12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fontAlgn="t"/>
                      <a:r>
                        <a:rPr lang="en-GB" sz="1200" b="0" i="0" u="none" strike="noStrike" dirty="0">
                          <a:solidFill>
                            <a:schemeClr val="tx1"/>
                          </a:solidFill>
                          <a:effectLst/>
                          <a:latin typeface="+mn-lt"/>
                        </a:rPr>
                        <a:t>Contact with hookworm larvae</a:t>
                      </a:r>
                      <a:endParaRPr lang="en-IE" sz="1200" b="0" i="0" u="none" strike="noStrike" dirty="0">
                        <a:solidFill>
                          <a:schemeClr val="tx1"/>
                        </a:solidFill>
                        <a:effectLst/>
                        <a:latin typeface="+mn-lt"/>
                      </a:endParaRPr>
                    </a:p>
                  </a:txBody>
                  <a:tcPr marL="6757" marR="6757" marT="6757" marB="0" anchor="ctr"/>
                </a:tc>
                <a:tc>
                  <a:txBody>
                    <a:bodyPr/>
                    <a:lstStyle/>
                    <a:p>
                      <a:pPr algn="ctr" fontAlgn="t"/>
                      <a:r>
                        <a:rPr lang="en-IE" sz="1200" b="0" i="0" u="none" strike="noStrike" dirty="0">
                          <a:solidFill>
                            <a:schemeClr val="tx1"/>
                          </a:solidFill>
                          <a:effectLst/>
                          <a:latin typeface="Calibri" panose="020F0502020204030204" pitchFamily="34" charset="0"/>
                        </a:rPr>
                        <a:t>Serpiginous skin lesions.</a:t>
                      </a:r>
                    </a:p>
                  </a:txBody>
                  <a:tcPr marL="9525" marR="9525" marT="9525" marB="0"/>
                </a:tc>
                <a:tc>
                  <a:txBody>
                    <a:bodyPr/>
                    <a:lstStyle/>
                    <a:p>
                      <a:pPr algn="ctr" fontAlgn="t"/>
                      <a:r>
                        <a:rPr lang="en-GB" sz="1200" b="0" i="0" u="none" strike="noStrike" dirty="0">
                          <a:solidFill>
                            <a:schemeClr val="tx1"/>
                          </a:solidFill>
                          <a:effectLst/>
                          <a:latin typeface="+mn-lt"/>
                        </a:rPr>
                        <a:t>Yes</a:t>
                      </a:r>
                    </a:p>
                  </a:txBody>
                  <a:tcPr marL="6757" marR="6757" marT="6757" marB="0" anchor="ctr"/>
                </a:tc>
                <a:extLst>
                  <a:ext uri="{0D108BD9-81ED-4DB2-BD59-A6C34878D82A}">
                    <a16:rowId xmlns:a16="http://schemas.microsoft.com/office/drawing/2014/main" val="1365162305"/>
                  </a:ext>
                </a:extLst>
              </a:tr>
              <a:tr h="0">
                <a:tc>
                  <a:txBody>
                    <a:bodyPr/>
                    <a:lstStyle/>
                    <a:p>
                      <a:pPr algn="l" rtl="0" fontAlgn="ctr"/>
                      <a:r>
                        <a:rPr lang="en-GB" sz="1200" b="0" i="0" u="none" strike="noStrike" dirty="0">
                          <a:solidFill>
                            <a:schemeClr val="tx1"/>
                          </a:solidFill>
                          <a:effectLst/>
                          <a:latin typeface="+mn-lt"/>
                          <a:cs typeface="Arial" panose="020B0604020202020204" pitchFamily="34" charset="0"/>
                        </a:rPr>
                        <a:t>Cutaneous myiasis</a:t>
                      </a:r>
                      <a:endParaRPr lang="en-IE" sz="12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fontAlgn="t"/>
                      <a:r>
                        <a:rPr lang="en-GB" sz="1200" b="0" i="0" u="none" strike="noStrike" dirty="0">
                          <a:solidFill>
                            <a:schemeClr val="tx1"/>
                          </a:solidFill>
                          <a:effectLst/>
                          <a:latin typeface="+mn-lt"/>
                        </a:rPr>
                        <a:t>Contact with larvae of the fly order Diptera</a:t>
                      </a:r>
                      <a:endParaRPr lang="en-IE" sz="1200" b="0" i="0" u="none" strike="noStrike" dirty="0">
                        <a:solidFill>
                          <a:schemeClr val="tx1"/>
                        </a:solidFill>
                        <a:effectLst/>
                        <a:latin typeface="+mn-lt"/>
                      </a:endParaRPr>
                    </a:p>
                  </a:txBody>
                  <a:tcPr marL="6757" marR="6757" marT="6757" marB="0" anchor="ctr"/>
                </a:tc>
                <a:tc>
                  <a:txBody>
                    <a:bodyPr/>
                    <a:lstStyle/>
                    <a:p>
                      <a:pPr algn="ctr" fontAlgn="t"/>
                      <a:r>
                        <a:rPr lang="en-GB" sz="1200" b="0" i="0" u="none" strike="noStrike" dirty="0">
                          <a:solidFill>
                            <a:schemeClr val="tx1"/>
                          </a:solidFill>
                          <a:effectLst/>
                          <a:latin typeface="Calibri" panose="020F0502020204030204" pitchFamily="34" charset="0"/>
                        </a:rPr>
                        <a:t>Painful larvae-containing ulcers/sores.</a:t>
                      </a:r>
                      <a:endParaRPr lang="en-IE" sz="1200" b="0" i="0" u="none" strike="noStrike" dirty="0">
                        <a:solidFill>
                          <a:schemeClr val="tx1"/>
                        </a:solidFill>
                        <a:effectLst/>
                        <a:latin typeface="Calibri" panose="020F0502020204030204" pitchFamily="34" charset="0"/>
                      </a:endParaRPr>
                    </a:p>
                  </a:txBody>
                  <a:tcPr marL="9525" marR="9525" marT="9525" marB="0"/>
                </a:tc>
                <a:tc>
                  <a:txBody>
                    <a:bodyPr/>
                    <a:lstStyle/>
                    <a:p>
                      <a:pPr algn="ctr" fontAlgn="t"/>
                      <a:r>
                        <a:rPr lang="en-GB" sz="1200" b="0" i="0" u="none" strike="noStrike" dirty="0">
                          <a:solidFill>
                            <a:schemeClr val="tx1"/>
                          </a:solidFill>
                          <a:effectLst/>
                          <a:latin typeface="+mn-lt"/>
                        </a:rPr>
                        <a:t>Yes</a:t>
                      </a:r>
                    </a:p>
                  </a:txBody>
                  <a:tcPr marL="6757" marR="6757" marT="6757" marB="0" anchor="ctr"/>
                </a:tc>
                <a:extLst>
                  <a:ext uri="{0D108BD9-81ED-4DB2-BD59-A6C34878D82A}">
                    <a16:rowId xmlns:a16="http://schemas.microsoft.com/office/drawing/2014/main" val="2270651920"/>
                  </a:ext>
                </a:extLst>
              </a:tr>
              <a:tr h="0">
                <a:tc>
                  <a:txBody>
                    <a:bodyPr/>
                    <a:lstStyle/>
                    <a:p>
                      <a:pPr algn="l" rtl="0" fontAlgn="ctr"/>
                      <a:r>
                        <a:rPr lang="en-GB" sz="1200" b="0" i="0" u="none" strike="noStrike" dirty="0">
                          <a:solidFill>
                            <a:schemeClr val="tx1"/>
                          </a:solidFill>
                          <a:effectLst/>
                          <a:latin typeface="+mn-lt"/>
                          <a:cs typeface="Arial" panose="020B0604020202020204" pitchFamily="34" charset="0"/>
                        </a:rPr>
                        <a:t>Diphtheria</a:t>
                      </a:r>
                      <a:endParaRPr lang="en-IE" sz="12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fontAlgn="t"/>
                      <a:r>
                        <a:rPr lang="en-IE" sz="1200" b="0" i="0" u="none" strike="noStrike" dirty="0">
                          <a:solidFill>
                            <a:schemeClr val="tx1"/>
                          </a:solidFill>
                          <a:effectLst/>
                          <a:latin typeface="+mn-lt"/>
                        </a:rPr>
                        <a:t>Contact or airborne </a:t>
                      </a:r>
                      <a:r>
                        <a:rPr lang="en-IE" sz="1200" b="0" i="0" u="none" strike="noStrike" dirty="0" err="1">
                          <a:solidFill>
                            <a:schemeClr val="tx1"/>
                          </a:solidFill>
                          <a:effectLst/>
                          <a:latin typeface="+mn-lt"/>
                        </a:rPr>
                        <a:t>c</a:t>
                      </a:r>
                      <a:r>
                        <a:rPr lang="en-IE" sz="1200" b="0" i="1" u="none" strike="noStrike" dirty="0" err="1">
                          <a:solidFill>
                            <a:schemeClr val="tx1"/>
                          </a:solidFill>
                          <a:effectLst/>
                          <a:latin typeface="+mn-lt"/>
                        </a:rPr>
                        <a:t>orynebacterium</a:t>
                      </a:r>
                      <a:r>
                        <a:rPr lang="en-IE" sz="1200" b="0" i="1" u="none" strike="noStrike" dirty="0">
                          <a:solidFill>
                            <a:schemeClr val="tx1"/>
                          </a:solidFill>
                          <a:effectLst/>
                          <a:latin typeface="+mn-lt"/>
                        </a:rPr>
                        <a:t> diphtheriae </a:t>
                      </a:r>
                      <a:r>
                        <a:rPr lang="en-IE" sz="1200" b="0" i="0" u="none" strike="noStrike" dirty="0">
                          <a:solidFill>
                            <a:schemeClr val="tx1"/>
                          </a:solidFill>
                          <a:effectLst/>
                          <a:latin typeface="+mn-lt"/>
                        </a:rPr>
                        <a:t>bacteria</a:t>
                      </a:r>
                    </a:p>
                  </a:txBody>
                  <a:tcPr marL="6757" marR="6757" marT="6757" marB="0" anchor="ctr"/>
                </a:tc>
                <a:tc>
                  <a:txBody>
                    <a:bodyPr/>
                    <a:lstStyle/>
                    <a:p>
                      <a:pPr algn="ctr" fontAlgn="t"/>
                      <a:r>
                        <a:rPr lang="en-GB" sz="1200" b="0" i="0" u="none" strike="noStrike" dirty="0">
                          <a:solidFill>
                            <a:schemeClr val="tx1"/>
                          </a:solidFill>
                          <a:effectLst/>
                          <a:latin typeface="+mn-lt"/>
                        </a:rPr>
                        <a:t>Fever, respiratory system attack, skin sores/ulcers, myocarditis, nerve damage, kidney failure, death</a:t>
                      </a:r>
                    </a:p>
                  </a:txBody>
                  <a:tcPr marL="6757" marR="6757" marT="6757" marB="0" anchor="ctr"/>
                </a:tc>
                <a:tc>
                  <a:txBody>
                    <a:bodyPr/>
                    <a:lstStyle/>
                    <a:p>
                      <a:pPr algn="ctr" fontAlgn="t"/>
                      <a:r>
                        <a:rPr lang="en-GB" sz="1200" b="0" i="0" u="none" strike="noStrike" dirty="0">
                          <a:solidFill>
                            <a:schemeClr val="tx1"/>
                          </a:solidFill>
                          <a:effectLst/>
                          <a:latin typeface="+mn-lt"/>
                        </a:rPr>
                        <a:t>Yes</a:t>
                      </a:r>
                    </a:p>
                  </a:txBody>
                  <a:tcPr marL="6757" marR="6757" marT="6757" marB="0" anchor="ctr"/>
                </a:tc>
                <a:extLst>
                  <a:ext uri="{0D108BD9-81ED-4DB2-BD59-A6C34878D82A}">
                    <a16:rowId xmlns:a16="http://schemas.microsoft.com/office/drawing/2014/main" val="1644683193"/>
                  </a:ext>
                </a:extLst>
              </a:tr>
              <a:tr h="0">
                <a:tc>
                  <a:txBody>
                    <a:bodyPr/>
                    <a:lstStyle/>
                    <a:p>
                      <a:pPr algn="l" rtl="0" fontAlgn="ctr"/>
                      <a:r>
                        <a:rPr lang="en-IE" sz="1200" b="0" i="0" u="none" strike="noStrike" dirty="0">
                          <a:solidFill>
                            <a:schemeClr val="tx1"/>
                          </a:solidFill>
                          <a:effectLst/>
                          <a:latin typeface="+mn-lt"/>
                          <a:cs typeface="Arial" panose="020B0604020202020204" pitchFamily="34" charset="0"/>
                        </a:rPr>
                        <a:t>Eczema (atopic/contact dermatitis)</a:t>
                      </a:r>
                    </a:p>
                  </a:txBody>
                  <a:tcPr marL="9525" marR="9525" marT="9525" marB="0" anchor="ctr"/>
                </a:tc>
                <a:tc>
                  <a:txBody>
                    <a:bodyPr/>
                    <a:lstStyle/>
                    <a:p>
                      <a:pPr algn="ctr" fontAlgn="t"/>
                      <a:r>
                        <a:rPr lang="en-GB" sz="1200" b="0" i="0" u="none" strike="noStrike" dirty="0">
                          <a:solidFill>
                            <a:schemeClr val="tx1"/>
                          </a:solidFill>
                          <a:effectLst/>
                          <a:latin typeface="+mn-lt"/>
                        </a:rPr>
                        <a:t>Genetic predisposition, environmental allergens, chemicals.</a:t>
                      </a:r>
                      <a:endParaRPr lang="en-IE" sz="1200" b="0" i="0" u="none" strike="noStrike" dirty="0">
                        <a:solidFill>
                          <a:schemeClr val="tx1"/>
                        </a:solidFill>
                        <a:effectLst/>
                        <a:latin typeface="+mn-lt"/>
                      </a:endParaRPr>
                    </a:p>
                  </a:txBody>
                  <a:tcPr marL="6757" marR="6757" marT="6757" marB="0" anchor="ctr"/>
                </a:tc>
                <a:tc>
                  <a:txBody>
                    <a:bodyPr/>
                    <a:lstStyle/>
                    <a:p>
                      <a:pPr algn="ctr" fontAlgn="t"/>
                      <a:r>
                        <a:rPr lang="en-GB" sz="1200" b="0" i="0" u="none" strike="noStrike" dirty="0">
                          <a:solidFill>
                            <a:schemeClr val="tx1"/>
                          </a:solidFill>
                          <a:effectLst/>
                          <a:latin typeface="+mn-lt"/>
                        </a:rPr>
                        <a:t>Red, dry skin patches, rash, skin thickening, conjunctivitis.</a:t>
                      </a:r>
                    </a:p>
                  </a:txBody>
                  <a:tcPr marL="6757" marR="6757" marT="6757" marB="0" anchor="ctr"/>
                </a:tc>
                <a:tc>
                  <a:txBody>
                    <a:bodyPr/>
                    <a:lstStyle/>
                    <a:p>
                      <a:pPr algn="ctr" fontAlgn="t"/>
                      <a:r>
                        <a:rPr lang="en-GB" sz="1200" b="0" i="0" u="none" strike="noStrike" dirty="0">
                          <a:solidFill>
                            <a:schemeClr val="tx1"/>
                          </a:solidFill>
                          <a:effectLst/>
                          <a:latin typeface="+mn-lt"/>
                        </a:rPr>
                        <a:t>Yes</a:t>
                      </a:r>
                    </a:p>
                  </a:txBody>
                  <a:tcPr marL="6757" marR="6757" marT="6757" marB="0" anchor="ctr"/>
                </a:tc>
                <a:extLst>
                  <a:ext uri="{0D108BD9-81ED-4DB2-BD59-A6C34878D82A}">
                    <a16:rowId xmlns:a16="http://schemas.microsoft.com/office/drawing/2014/main" val="1282008233"/>
                  </a:ext>
                </a:extLst>
              </a:tr>
              <a:tr h="0">
                <a:tc>
                  <a:txBody>
                    <a:bodyPr/>
                    <a:lstStyle/>
                    <a:p>
                      <a:pPr algn="l" rtl="0" fontAlgn="ctr"/>
                      <a:r>
                        <a:rPr lang="en-IE" sz="1200" b="0" i="0" u="none" strike="noStrike" dirty="0">
                          <a:solidFill>
                            <a:schemeClr val="tx1"/>
                          </a:solidFill>
                          <a:effectLst/>
                          <a:latin typeface="+mn-lt"/>
                          <a:cs typeface="Arial" panose="020B0604020202020204" pitchFamily="34" charset="0"/>
                        </a:rPr>
                        <a:t>Epidermolysis bullosa</a:t>
                      </a:r>
                    </a:p>
                  </a:txBody>
                  <a:tcPr marL="9525" marR="9525" marT="9525" marB="0" anchor="ctr"/>
                </a:tc>
                <a:tc>
                  <a:txBody>
                    <a:bodyPr/>
                    <a:lstStyle/>
                    <a:p>
                      <a:pPr algn="ctr" fontAlgn="t"/>
                      <a:r>
                        <a:rPr lang="en-GB" sz="1200" b="0" i="0" u="none" strike="noStrike" dirty="0">
                          <a:solidFill>
                            <a:schemeClr val="tx1"/>
                          </a:solidFill>
                          <a:effectLst/>
                          <a:latin typeface="+mn-lt"/>
                        </a:rPr>
                        <a:t>Genetic predisposition</a:t>
                      </a:r>
                      <a:endParaRPr lang="en-IE" sz="1200" b="0" i="0" u="none" strike="noStrike" dirty="0">
                        <a:solidFill>
                          <a:schemeClr val="tx1"/>
                        </a:solidFill>
                        <a:effectLst/>
                        <a:latin typeface="+mn-lt"/>
                      </a:endParaRPr>
                    </a:p>
                  </a:txBody>
                  <a:tcPr marL="6757" marR="6757" marT="6757" marB="0" anchor="ctr"/>
                </a:tc>
                <a:tc>
                  <a:txBody>
                    <a:bodyPr/>
                    <a:lstStyle/>
                    <a:p>
                      <a:pPr algn="ctr" fontAlgn="t"/>
                      <a:r>
                        <a:rPr lang="en-GB" sz="1200" b="0" i="0" u="none" strike="noStrike" dirty="0">
                          <a:solidFill>
                            <a:schemeClr val="tx1"/>
                          </a:solidFill>
                          <a:effectLst/>
                          <a:latin typeface="+mn-lt"/>
                        </a:rPr>
                        <a:t>Skin fragility, tears, sores, blisters on skin.</a:t>
                      </a:r>
                    </a:p>
                  </a:txBody>
                  <a:tcPr marL="6757" marR="6757" marT="6757" marB="0" anchor="ctr"/>
                </a:tc>
                <a:tc>
                  <a:txBody>
                    <a:bodyPr/>
                    <a:lstStyle/>
                    <a:p>
                      <a:pPr algn="ctr" fontAlgn="t"/>
                      <a:r>
                        <a:rPr lang="en-GB" sz="1200" b="0" i="0" u="none" strike="noStrike" dirty="0">
                          <a:solidFill>
                            <a:schemeClr val="tx1"/>
                          </a:solidFill>
                          <a:effectLst/>
                          <a:latin typeface="+mn-lt"/>
                        </a:rPr>
                        <a:t>No</a:t>
                      </a:r>
                    </a:p>
                  </a:txBody>
                  <a:tcPr marL="6757" marR="6757" marT="6757" marB="0" anchor="ctr"/>
                </a:tc>
                <a:extLst>
                  <a:ext uri="{0D108BD9-81ED-4DB2-BD59-A6C34878D82A}">
                    <a16:rowId xmlns:a16="http://schemas.microsoft.com/office/drawing/2014/main" val="26044971"/>
                  </a:ext>
                </a:extLst>
              </a:tr>
              <a:tr h="0">
                <a:tc>
                  <a:txBody>
                    <a:bodyPr/>
                    <a:lstStyle/>
                    <a:p>
                      <a:pPr algn="l" rtl="0" fontAlgn="ctr"/>
                      <a:r>
                        <a:rPr lang="en-IE" sz="1200" b="0" i="0" u="none" strike="noStrike" dirty="0">
                          <a:solidFill>
                            <a:schemeClr val="tx1"/>
                          </a:solidFill>
                          <a:effectLst/>
                          <a:latin typeface="+mn-lt"/>
                          <a:cs typeface="Arial" panose="020B0604020202020204" pitchFamily="34" charset="0"/>
                        </a:rPr>
                        <a:t>Herpes simplex</a:t>
                      </a:r>
                    </a:p>
                  </a:txBody>
                  <a:tcPr marL="9525" marR="9525" marT="9525" marB="0" anchor="ctr"/>
                </a:tc>
                <a:tc>
                  <a:txBody>
                    <a:bodyPr/>
                    <a:lstStyle/>
                    <a:p>
                      <a:pPr algn="ctr" fontAlgn="t"/>
                      <a:r>
                        <a:rPr lang="en-GB" sz="1200" b="0" i="0" u="none" strike="noStrike" dirty="0">
                          <a:solidFill>
                            <a:schemeClr val="tx1"/>
                          </a:solidFill>
                          <a:effectLst/>
                          <a:latin typeface="+mn-lt"/>
                        </a:rPr>
                        <a:t>Contact or bodily fluid </a:t>
                      </a:r>
                      <a:r>
                        <a:rPr lang="en-GB" sz="1200" b="0" i="1" u="none" strike="noStrike" dirty="0">
                          <a:solidFill>
                            <a:schemeClr val="tx1"/>
                          </a:solidFill>
                          <a:effectLst/>
                          <a:latin typeface="+mn-lt"/>
                        </a:rPr>
                        <a:t>herpes simplex </a:t>
                      </a:r>
                      <a:r>
                        <a:rPr lang="en-GB" sz="1200" b="0" i="0" u="none" strike="noStrike" dirty="0">
                          <a:solidFill>
                            <a:schemeClr val="tx1"/>
                          </a:solidFill>
                          <a:effectLst/>
                          <a:latin typeface="+mn-lt"/>
                        </a:rPr>
                        <a:t>virus.</a:t>
                      </a:r>
                      <a:endParaRPr lang="en-IE" sz="1200" b="0" i="0" u="none" strike="noStrike" dirty="0">
                        <a:solidFill>
                          <a:schemeClr val="tx1"/>
                        </a:solidFill>
                        <a:effectLst/>
                        <a:latin typeface="+mn-lt"/>
                      </a:endParaRPr>
                    </a:p>
                  </a:txBody>
                  <a:tcPr marL="6757" marR="6757" marT="6757" marB="0" anchor="ctr"/>
                </a:tc>
                <a:tc>
                  <a:txBody>
                    <a:bodyPr/>
                    <a:lstStyle/>
                    <a:p>
                      <a:pPr algn="ctr" fontAlgn="t"/>
                      <a:r>
                        <a:rPr lang="en-GB" sz="1200" b="0" i="0" u="none" strike="noStrike" dirty="0">
                          <a:solidFill>
                            <a:schemeClr val="tx1"/>
                          </a:solidFill>
                          <a:effectLst/>
                          <a:latin typeface="+mn-lt"/>
                        </a:rPr>
                        <a:t>Pain, itching and sores around the genitals, anus or mouth.</a:t>
                      </a:r>
                    </a:p>
                  </a:txBody>
                  <a:tcPr marL="6757" marR="6757" marT="6757" marB="0" anchor="ctr"/>
                </a:tc>
                <a:tc>
                  <a:txBody>
                    <a:bodyPr/>
                    <a:lstStyle/>
                    <a:p>
                      <a:pPr algn="ctr" fontAlgn="t"/>
                      <a:r>
                        <a:rPr lang="en-GB" sz="1200" b="0" i="0" u="none" strike="noStrike" dirty="0">
                          <a:solidFill>
                            <a:schemeClr val="tx1"/>
                          </a:solidFill>
                          <a:effectLst/>
                          <a:latin typeface="+mn-lt"/>
                        </a:rPr>
                        <a:t>Yes</a:t>
                      </a:r>
                    </a:p>
                  </a:txBody>
                  <a:tcPr marL="6757" marR="6757" marT="6757" marB="0" anchor="ctr"/>
                </a:tc>
                <a:extLst>
                  <a:ext uri="{0D108BD9-81ED-4DB2-BD59-A6C34878D82A}">
                    <a16:rowId xmlns:a16="http://schemas.microsoft.com/office/drawing/2014/main" val="1302052893"/>
                  </a:ext>
                </a:extLst>
              </a:tr>
              <a:tr h="0">
                <a:tc>
                  <a:txBody>
                    <a:bodyPr/>
                    <a:lstStyle/>
                    <a:p>
                      <a:pPr algn="l" rtl="0" fontAlgn="ctr"/>
                      <a:r>
                        <a:rPr lang="en-GB" sz="1200" b="0" i="0" u="none" strike="noStrike" dirty="0" err="1">
                          <a:solidFill>
                            <a:schemeClr val="tx1"/>
                          </a:solidFill>
                          <a:effectLst/>
                          <a:latin typeface="+mn-lt"/>
                          <a:cs typeface="Arial" panose="020B0604020202020204" pitchFamily="34" charset="0"/>
                        </a:rPr>
                        <a:t>Gonorrhea</a:t>
                      </a:r>
                      <a:endParaRPr lang="en-IE" sz="12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fontAlgn="t"/>
                      <a:r>
                        <a:rPr lang="en-IE" sz="1200" b="0" i="0" u="none" strike="noStrike" dirty="0">
                          <a:solidFill>
                            <a:schemeClr val="tx1"/>
                          </a:solidFill>
                          <a:effectLst/>
                          <a:latin typeface="+mn-lt"/>
                        </a:rPr>
                        <a:t>Contact </a:t>
                      </a:r>
                      <a:r>
                        <a:rPr lang="en-IE" sz="1200" b="0" i="1" u="none" strike="noStrike" dirty="0" err="1">
                          <a:solidFill>
                            <a:schemeClr val="tx1"/>
                          </a:solidFill>
                          <a:effectLst/>
                          <a:latin typeface="+mn-lt"/>
                        </a:rPr>
                        <a:t>neisseria</a:t>
                      </a:r>
                      <a:r>
                        <a:rPr lang="en-IE" sz="1200" b="0" i="1" u="none" strike="noStrike" dirty="0">
                          <a:solidFill>
                            <a:schemeClr val="tx1"/>
                          </a:solidFill>
                          <a:effectLst/>
                          <a:latin typeface="+mn-lt"/>
                        </a:rPr>
                        <a:t> gonorrhoeae</a:t>
                      </a:r>
                      <a:r>
                        <a:rPr lang="en-IE" sz="1200" b="0" i="0" u="none" strike="noStrike" dirty="0">
                          <a:solidFill>
                            <a:schemeClr val="tx1"/>
                          </a:solidFill>
                          <a:effectLst/>
                          <a:latin typeface="+mn-lt"/>
                        </a:rPr>
                        <a:t> bacterium</a:t>
                      </a:r>
                      <a:endParaRPr lang="en-IE" sz="1200" b="0" i="1" u="none" strike="noStrike" dirty="0">
                        <a:solidFill>
                          <a:schemeClr val="tx1"/>
                        </a:solidFill>
                        <a:effectLst/>
                        <a:latin typeface="+mn-lt"/>
                      </a:endParaRPr>
                    </a:p>
                  </a:txBody>
                  <a:tcPr marL="6757" marR="6757" marT="6757" marB="0" anchor="ctr"/>
                </a:tc>
                <a:tc>
                  <a:txBody>
                    <a:bodyPr/>
                    <a:lstStyle/>
                    <a:p>
                      <a:pPr algn="ctr" fontAlgn="t"/>
                      <a:r>
                        <a:rPr lang="en-GB" sz="1200" b="0" i="0" u="none" strike="noStrike" dirty="0">
                          <a:solidFill>
                            <a:schemeClr val="tx1"/>
                          </a:solidFill>
                          <a:effectLst/>
                          <a:latin typeface="+mn-lt"/>
                        </a:rPr>
                        <a:t>Fever, rash, skin sores, joint pain, swelling and stiffness.</a:t>
                      </a:r>
                      <a:endParaRPr lang="en-IE" sz="1200" b="0" i="0" u="none" strike="noStrike" dirty="0">
                        <a:solidFill>
                          <a:schemeClr val="tx1"/>
                        </a:solidFill>
                        <a:effectLst/>
                        <a:latin typeface="+mn-lt"/>
                      </a:endParaRPr>
                    </a:p>
                  </a:txBody>
                  <a:tcPr marL="6757" marR="6757" marT="6757" marB="0" anchor="ctr"/>
                </a:tc>
                <a:tc>
                  <a:txBody>
                    <a:bodyPr/>
                    <a:lstStyle/>
                    <a:p>
                      <a:pPr algn="ctr" fontAlgn="t"/>
                      <a:r>
                        <a:rPr lang="en-GB" sz="1200" b="0" i="0" u="none" strike="noStrike" dirty="0">
                          <a:solidFill>
                            <a:schemeClr val="tx1"/>
                          </a:solidFill>
                          <a:effectLst/>
                          <a:latin typeface="+mn-lt"/>
                        </a:rPr>
                        <a:t>Yes</a:t>
                      </a:r>
                    </a:p>
                  </a:txBody>
                  <a:tcPr marL="6757" marR="6757" marT="6757" marB="0" anchor="ctr"/>
                </a:tc>
                <a:extLst>
                  <a:ext uri="{0D108BD9-81ED-4DB2-BD59-A6C34878D82A}">
                    <a16:rowId xmlns:a16="http://schemas.microsoft.com/office/drawing/2014/main" val="4096391511"/>
                  </a:ext>
                </a:extLst>
              </a:tr>
              <a:tr h="0">
                <a:tc>
                  <a:txBody>
                    <a:bodyPr/>
                    <a:lstStyle/>
                    <a:p>
                      <a:pPr algn="l" rtl="0" fontAlgn="ctr"/>
                      <a:r>
                        <a:rPr lang="en-IE" sz="1200" b="0" i="0" u="none" strike="noStrike" dirty="0">
                          <a:solidFill>
                            <a:schemeClr val="tx1"/>
                          </a:solidFill>
                          <a:effectLst/>
                          <a:latin typeface="+mn-lt"/>
                          <a:cs typeface="Arial" panose="020B0604020202020204" pitchFamily="34" charset="0"/>
                        </a:rPr>
                        <a:t>Hand-foot-and-mouth disease</a:t>
                      </a:r>
                    </a:p>
                  </a:txBody>
                  <a:tcPr marL="9525" marR="9525" marT="9525" marB="0" anchor="ctr"/>
                </a:tc>
                <a:tc>
                  <a:txBody>
                    <a:bodyPr/>
                    <a:lstStyle/>
                    <a:p>
                      <a:pPr algn="ctr" fontAlgn="t"/>
                      <a:r>
                        <a:rPr lang="en-IE" sz="1200" b="0" i="0" u="none" strike="noStrike" dirty="0">
                          <a:solidFill>
                            <a:schemeClr val="tx1"/>
                          </a:solidFill>
                          <a:effectLst/>
                          <a:latin typeface="+mn-lt"/>
                        </a:rPr>
                        <a:t>Contact or airborne</a:t>
                      </a:r>
                      <a:r>
                        <a:rPr lang="en-IE" sz="1200" b="0" i="1" u="none" strike="noStrike" dirty="0">
                          <a:solidFill>
                            <a:schemeClr val="tx1"/>
                          </a:solidFill>
                          <a:effectLst/>
                          <a:latin typeface="+mn-lt"/>
                        </a:rPr>
                        <a:t> Coxsackievirus.</a:t>
                      </a:r>
                    </a:p>
                  </a:txBody>
                  <a:tcPr marL="6757" marR="6757" marT="6757" marB="0" anchor="ctr"/>
                </a:tc>
                <a:tc>
                  <a:txBody>
                    <a:bodyPr/>
                    <a:lstStyle/>
                    <a:p>
                      <a:pPr algn="ctr" fontAlgn="t"/>
                      <a:r>
                        <a:rPr lang="en-GB" sz="1200" b="0" i="0" u="none" strike="noStrike" dirty="0">
                          <a:solidFill>
                            <a:schemeClr val="tx1"/>
                          </a:solidFill>
                          <a:effectLst/>
                          <a:latin typeface="+mn-lt"/>
                        </a:rPr>
                        <a:t>Fever, sore throat, nausea, painful mouth lesions, rash.</a:t>
                      </a:r>
                      <a:endParaRPr lang="en-IE" sz="1200" b="0" i="0" u="none" strike="noStrike" dirty="0">
                        <a:solidFill>
                          <a:schemeClr val="tx1"/>
                        </a:solidFill>
                        <a:effectLst/>
                        <a:latin typeface="+mn-lt"/>
                      </a:endParaRPr>
                    </a:p>
                  </a:txBody>
                  <a:tcPr marL="6757" marR="6757" marT="6757" marB="0" anchor="ctr"/>
                </a:tc>
                <a:tc>
                  <a:txBody>
                    <a:bodyPr/>
                    <a:lstStyle/>
                    <a:p>
                      <a:pPr algn="ctr" fontAlgn="t"/>
                      <a:r>
                        <a:rPr lang="en-GB" sz="1200" b="0" i="0" u="none" strike="noStrike" dirty="0">
                          <a:solidFill>
                            <a:schemeClr val="tx1"/>
                          </a:solidFill>
                          <a:effectLst/>
                          <a:latin typeface="+mn-lt"/>
                        </a:rPr>
                        <a:t>Yes</a:t>
                      </a:r>
                    </a:p>
                  </a:txBody>
                  <a:tcPr marL="6757" marR="6757" marT="6757" marB="0" anchor="ctr"/>
                </a:tc>
                <a:extLst>
                  <a:ext uri="{0D108BD9-81ED-4DB2-BD59-A6C34878D82A}">
                    <a16:rowId xmlns:a16="http://schemas.microsoft.com/office/drawing/2014/main" val="3525117701"/>
                  </a:ext>
                </a:extLst>
              </a:tr>
              <a:tr h="62254">
                <a:tc>
                  <a:txBody>
                    <a:bodyPr/>
                    <a:lstStyle/>
                    <a:p>
                      <a:pPr algn="l" rtl="0" fontAlgn="ctr"/>
                      <a:r>
                        <a:rPr lang="en-IE" sz="1200" b="0" i="0" u="none" strike="noStrike" dirty="0">
                          <a:solidFill>
                            <a:schemeClr val="tx1"/>
                          </a:solidFill>
                          <a:effectLst/>
                          <a:latin typeface="+mn-lt"/>
                          <a:cs typeface="Arial" panose="020B0604020202020204" pitchFamily="34" charset="0"/>
                        </a:rPr>
                        <a:t>Hidradenitis suppurativa</a:t>
                      </a:r>
                    </a:p>
                  </a:txBody>
                  <a:tcPr marL="9525" marR="9525" marT="9525" marB="0" anchor="ctr"/>
                </a:tc>
                <a:tc>
                  <a:txBody>
                    <a:bodyPr/>
                    <a:lstStyle/>
                    <a:p>
                      <a:pPr algn="ctr" fontAlgn="t"/>
                      <a:r>
                        <a:rPr lang="en-GB" sz="1200" b="0" i="0" u="none" strike="noStrike" dirty="0">
                          <a:solidFill>
                            <a:schemeClr val="tx1"/>
                          </a:solidFill>
                          <a:effectLst/>
                          <a:latin typeface="+mn-lt"/>
                        </a:rPr>
                        <a:t>Hormonal changes, smoking, obesity.</a:t>
                      </a:r>
                      <a:endParaRPr lang="en-IE" sz="1200" b="0" i="1" u="none" strike="noStrike" dirty="0">
                        <a:solidFill>
                          <a:schemeClr val="tx1"/>
                        </a:solidFill>
                        <a:effectLst/>
                        <a:latin typeface="+mn-lt"/>
                      </a:endParaRPr>
                    </a:p>
                  </a:txBody>
                  <a:tcPr marL="6757" marR="6757" marT="6757" marB="0" anchor="ctr"/>
                </a:tc>
                <a:tc>
                  <a:txBody>
                    <a:bodyPr/>
                    <a:lstStyle/>
                    <a:p>
                      <a:pPr algn="ctr" fontAlgn="t"/>
                      <a:r>
                        <a:rPr lang="en-GB" sz="1200" b="0" i="0" u="none" strike="noStrike" dirty="0">
                          <a:solidFill>
                            <a:schemeClr val="tx1"/>
                          </a:solidFill>
                          <a:effectLst/>
                          <a:latin typeface="+mn-lt"/>
                        </a:rPr>
                        <a:t>Painful abscesses, scarring of the skin.</a:t>
                      </a:r>
                      <a:endParaRPr lang="en-IE" sz="1200" b="0" i="0" u="none" strike="noStrike" dirty="0">
                        <a:solidFill>
                          <a:schemeClr val="tx1"/>
                        </a:solidFill>
                        <a:effectLst/>
                        <a:latin typeface="+mn-lt"/>
                      </a:endParaRPr>
                    </a:p>
                  </a:txBody>
                  <a:tcPr marL="6757" marR="6757" marT="6757" marB="0" anchor="ctr"/>
                </a:tc>
                <a:tc>
                  <a:txBody>
                    <a:bodyPr/>
                    <a:lstStyle/>
                    <a:p>
                      <a:pPr algn="ctr" fontAlgn="t"/>
                      <a:r>
                        <a:rPr lang="en-GB" sz="1200" b="0" i="0" u="none" strike="noStrike" dirty="0">
                          <a:solidFill>
                            <a:schemeClr val="tx1"/>
                          </a:solidFill>
                          <a:effectLst/>
                          <a:latin typeface="+mn-lt"/>
                        </a:rPr>
                        <a:t>No</a:t>
                      </a:r>
                    </a:p>
                  </a:txBody>
                  <a:tcPr marL="6757" marR="6757" marT="6757" marB="0" anchor="ctr"/>
                </a:tc>
                <a:extLst>
                  <a:ext uri="{0D108BD9-81ED-4DB2-BD59-A6C34878D82A}">
                    <a16:rowId xmlns:a16="http://schemas.microsoft.com/office/drawing/2014/main" val="2443362599"/>
                  </a:ext>
                </a:extLst>
              </a:tr>
              <a:tr h="0">
                <a:tc>
                  <a:txBody>
                    <a:bodyPr/>
                    <a:lstStyle/>
                    <a:p>
                      <a:pPr algn="l" rtl="0" fontAlgn="ctr"/>
                      <a:r>
                        <a:rPr lang="en-IE" sz="1200" b="0" i="0" u="none" strike="noStrike" dirty="0">
                          <a:solidFill>
                            <a:schemeClr val="tx1"/>
                          </a:solidFill>
                          <a:effectLst/>
                          <a:latin typeface="+mn-lt"/>
                          <a:cs typeface="Arial" panose="020B0604020202020204" pitchFamily="34" charset="0"/>
                        </a:rPr>
                        <a:t>Ichthyosis</a:t>
                      </a:r>
                    </a:p>
                  </a:txBody>
                  <a:tcPr marL="9525" marR="9525" marT="9525"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200" b="0" i="0" u="none" strike="noStrike" dirty="0">
                          <a:solidFill>
                            <a:schemeClr val="tx1"/>
                          </a:solidFill>
                          <a:effectLst/>
                          <a:latin typeface="+mn-lt"/>
                        </a:rPr>
                        <a:t>Genetic predisposition</a:t>
                      </a:r>
                      <a:endParaRPr lang="en-IE" sz="1200" b="0" i="0" u="none" strike="noStrike" dirty="0">
                        <a:solidFill>
                          <a:schemeClr val="tx1"/>
                        </a:solidFill>
                        <a:effectLst/>
                        <a:latin typeface="+mn-lt"/>
                      </a:endParaRPr>
                    </a:p>
                  </a:txBody>
                  <a:tcPr marL="6757" marR="6757" marT="6757" marB="0" anchor="ctr"/>
                </a:tc>
                <a:tc>
                  <a:txBody>
                    <a:bodyPr/>
                    <a:lstStyle/>
                    <a:p>
                      <a:pPr algn="ctr" fontAlgn="t"/>
                      <a:r>
                        <a:rPr lang="en-GB" sz="1200" b="0" i="0" u="none" strike="noStrike" dirty="0">
                          <a:solidFill>
                            <a:schemeClr val="tx1"/>
                          </a:solidFill>
                          <a:effectLst/>
                          <a:latin typeface="+mn-lt"/>
                        </a:rPr>
                        <a:t>Dry, scaly, itchy, red skin.</a:t>
                      </a:r>
                    </a:p>
                  </a:txBody>
                  <a:tcPr marL="6757" marR="6757" marT="6757" marB="0" anchor="ctr"/>
                </a:tc>
                <a:tc>
                  <a:txBody>
                    <a:bodyPr/>
                    <a:lstStyle/>
                    <a:p>
                      <a:pPr algn="ctr" fontAlgn="t"/>
                      <a:r>
                        <a:rPr lang="en-GB" sz="1200" b="0" i="0" u="none" strike="noStrike" dirty="0">
                          <a:solidFill>
                            <a:schemeClr val="tx1"/>
                          </a:solidFill>
                          <a:effectLst/>
                          <a:latin typeface="+mn-lt"/>
                        </a:rPr>
                        <a:t>No</a:t>
                      </a:r>
                    </a:p>
                  </a:txBody>
                  <a:tcPr marL="6757" marR="6757" marT="6757" marB="0" anchor="ctr"/>
                </a:tc>
                <a:extLst>
                  <a:ext uri="{0D108BD9-81ED-4DB2-BD59-A6C34878D82A}">
                    <a16:rowId xmlns:a16="http://schemas.microsoft.com/office/drawing/2014/main" val="3610616814"/>
                  </a:ext>
                </a:extLst>
              </a:tr>
              <a:tr h="0">
                <a:tc>
                  <a:txBody>
                    <a:bodyPr/>
                    <a:lstStyle/>
                    <a:p>
                      <a:pPr algn="l" rtl="0" fontAlgn="ctr"/>
                      <a:r>
                        <a:rPr lang="en-IE" sz="1200" b="0" i="0" u="none" strike="noStrike" dirty="0">
                          <a:solidFill>
                            <a:schemeClr val="tx1"/>
                          </a:solidFill>
                          <a:effectLst/>
                          <a:latin typeface="+mn-lt"/>
                          <a:cs typeface="Arial" panose="020B0604020202020204" pitchFamily="34" charset="0"/>
                        </a:rPr>
                        <a:t>Impetigo</a:t>
                      </a:r>
                    </a:p>
                  </a:txBody>
                  <a:tcPr marL="9525" marR="9525" marT="9525" marB="0" anchor="ctr"/>
                </a:tc>
                <a:tc>
                  <a:txBody>
                    <a:bodyPr/>
                    <a:lstStyle/>
                    <a:p>
                      <a:pPr algn="ctr" fontAlgn="t"/>
                      <a:r>
                        <a:rPr lang="en-GB" sz="1200" b="0" i="0" u="none" strike="noStrike" dirty="0">
                          <a:solidFill>
                            <a:schemeClr val="tx1"/>
                          </a:solidFill>
                          <a:effectLst/>
                          <a:latin typeface="+mn-lt"/>
                        </a:rPr>
                        <a:t>Contact </a:t>
                      </a:r>
                      <a:r>
                        <a:rPr lang="en-GB" sz="1200" b="0" i="1" u="none" strike="noStrike" dirty="0">
                          <a:solidFill>
                            <a:schemeClr val="tx1"/>
                          </a:solidFill>
                          <a:effectLst/>
                          <a:latin typeface="+mn-lt"/>
                        </a:rPr>
                        <a:t>staphylococci</a:t>
                      </a:r>
                      <a:r>
                        <a:rPr lang="en-GB" sz="1200" b="0" i="0" u="none" strike="noStrike" dirty="0">
                          <a:solidFill>
                            <a:schemeClr val="tx1"/>
                          </a:solidFill>
                          <a:effectLst/>
                          <a:latin typeface="+mn-lt"/>
                        </a:rPr>
                        <a:t> bacteria</a:t>
                      </a:r>
                      <a:endParaRPr lang="en-IE" sz="1200" b="0" i="0" u="none" strike="noStrike" dirty="0">
                        <a:solidFill>
                          <a:schemeClr val="tx1"/>
                        </a:solidFill>
                        <a:effectLst/>
                        <a:latin typeface="+mn-lt"/>
                      </a:endParaRPr>
                    </a:p>
                  </a:txBody>
                  <a:tcPr marL="6757" marR="6757" marT="6757" marB="0" anchor="ctr"/>
                </a:tc>
                <a:tc>
                  <a:txBody>
                    <a:bodyPr/>
                    <a:lstStyle/>
                    <a:p>
                      <a:pPr algn="ctr" fontAlgn="t"/>
                      <a:r>
                        <a:rPr lang="en-GB" sz="1200" b="0" i="0" u="none" strike="noStrike" dirty="0">
                          <a:solidFill>
                            <a:schemeClr val="tx1"/>
                          </a:solidFill>
                          <a:effectLst/>
                          <a:latin typeface="+mn-lt"/>
                        </a:rPr>
                        <a:t>Red sores on face.</a:t>
                      </a:r>
                      <a:endParaRPr lang="en-IE" sz="1200" b="0" i="0" u="none" strike="noStrike" dirty="0">
                        <a:solidFill>
                          <a:schemeClr val="tx1"/>
                        </a:solidFill>
                        <a:effectLst/>
                        <a:latin typeface="+mn-lt"/>
                      </a:endParaRPr>
                    </a:p>
                  </a:txBody>
                  <a:tcPr marL="6757" marR="6757" marT="6757" marB="0" anchor="ctr"/>
                </a:tc>
                <a:tc>
                  <a:txBody>
                    <a:bodyPr/>
                    <a:lstStyle/>
                    <a:p>
                      <a:pPr algn="ctr" fontAlgn="t"/>
                      <a:r>
                        <a:rPr lang="en-GB" sz="1200" b="0" i="0" u="none" strike="noStrike" dirty="0">
                          <a:solidFill>
                            <a:schemeClr val="tx1"/>
                          </a:solidFill>
                          <a:effectLst/>
                          <a:latin typeface="+mn-lt"/>
                        </a:rPr>
                        <a:t>Yes</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3547741257"/>
                  </a:ext>
                </a:extLst>
              </a:tr>
              <a:tr h="0">
                <a:tc>
                  <a:txBody>
                    <a:bodyPr/>
                    <a:lstStyle/>
                    <a:p>
                      <a:pPr algn="l" rtl="0" fontAlgn="ctr"/>
                      <a:r>
                        <a:rPr lang="en-GB" sz="1200" b="0" i="0" u="none" strike="noStrike" dirty="0">
                          <a:solidFill>
                            <a:schemeClr val="tx1"/>
                          </a:solidFill>
                          <a:effectLst/>
                          <a:latin typeface="+mn-lt"/>
                          <a:cs typeface="Arial" panose="020B0604020202020204" pitchFamily="34" charset="0"/>
                        </a:rPr>
                        <a:t>Marburg</a:t>
                      </a:r>
                      <a:endParaRPr lang="en-IE" sz="12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fontAlgn="t"/>
                      <a:r>
                        <a:rPr lang="en-GB" sz="1200" b="0" i="1" u="none" strike="noStrike" dirty="0">
                          <a:solidFill>
                            <a:schemeClr val="tx1"/>
                          </a:solidFill>
                          <a:effectLst/>
                          <a:latin typeface="+mn-lt"/>
                        </a:rPr>
                        <a:t> </a:t>
                      </a:r>
                      <a:r>
                        <a:rPr lang="en-GB" sz="1200" b="0" i="0" u="none" strike="noStrike" dirty="0">
                          <a:solidFill>
                            <a:schemeClr val="tx1"/>
                          </a:solidFill>
                          <a:effectLst/>
                          <a:latin typeface="+mn-lt"/>
                        </a:rPr>
                        <a:t>Contact </a:t>
                      </a:r>
                      <a:r>
                        <a:rPr lang="en-GB" sz="1200" b="0" i="1" u="none" strike="noStrike" dirty="0" err="1">
                          <a:solidFill>
                            <a:schemeClr val="tx1"/>
                          </a:solidFill>
                          <a:effectLst/>
                          <a:latin typeface="+mn-lt"/>
                        </a:rPr>
                        <a:t>marburg</a:t>
                      </a:r>
                      <a:r>
                        <a:rPr lang="en-GB" sz="1200" b="0" i="1" u="none" strike="noStrike" dirty="0">
                          <a:solidFill>
                            <a:schemeClr val="tx1"/>
                          </a:solidFill>
                          <a:effectLst/>
                          <a:latin typeface="+mn-lt"/>
                        </a:rPr>
                        <a:t> </a:t>
                      </a:r>
                      <a:r>
                        <a:rPr lang="en-GB" sz="1200" b="0" i="0" u="none" strike="noStrike" dirty="0">
                          <a:solidFill>
                            <a:schemeClr val="tx1"/>
                          </a:solidFill>
                          <a:effectLst/>
                          <a:latin typeface="+mn-lt"/>
                        </a:rPr>
                        <a:t>virus</a:t>
                      </a:r>
                      <a:endParaRPr lang="en-IE" sz="1200" b="0" i="0" u="none" strike="noStrike" dirty="0">
                        <a:solidFill>
                          <a:schemeClr val="tx1"/>
                        </a:solidFill>
                        <a:effectLst/>
                        <a:latin typeface="+mn-lt"/>
                      </a:endParaRPr>
                    </a:p>
                  </a:txBody>
                  <a:tcPr marL="6757" marR="6757" marT="6757" marB="0" anchor="ctr"/>
                </a:tc>
                <a:tc>
                  <a:txBody>
                    <a:bodyPr/>
                    <a:lstStyle/>
                    <a:p>
                      <a:pPr algn="ctr" fontAlgn="t"/>
                      <a:r>
                        <a:rPr lang="en-GB" sz="1200" b="0" i="0" u="none" strike="noStrike" dirty="0">
                          <a:solidFill>
                            <a:schemeClr val="tx1"/>
                          </a:solidFill>
                          <a:effectLst/>
                          <a:latin typeface="+mn-lt"/>
                        </a:rPr>
                        <a:t>Fever, headache, rash, vomiting, diarrhoea, jaundice, haemorrhaging, multi-organ failure, death.</a:t>
                      </a:r>
                    </a:p>
                  </a:txBody>
                  <a:tcPr marL="6757" marR="6757" marT="6757" marB="0" anchor="ctr"/>
                </a:tc>
                <a:tc>
                  <a:txBody>
                    <a:bodyPr/>
                    <a:lstStyle/>
                    <a:p>
                      <a:pPr algn="ctr" fontAlgn="t"/>
                      <a:r>
                        <a:rPr lang="en-GB" sz="1200" b="0" i="0" u="none" strike="noStrike" dirty="0">
                          <a:solidFill>
                            <a:schemeClr val="tx1"/>
                          </a:solidFill>
                          <a:effectLst/>
                          <a:latin typeface="+mn-lt"/>
                        </a:rPr>
                        <a:t>Yes</a:t>
                      </a:r>
                    </a:p>
                  </a:txBody>
                  <a:tcPr marL="6757" marR="6757" marT="6757" marB="0" anchor="ctr"/>
                </a:tc>
                <a:extLst>
                  <a:ext uri="{0D108BD9-81ED-4DB2-BD59-A6C34878D82A}">
                    <a16:rowId xmlns:a16="http://schemas.microsoft.com/office/drawing/2014/main" val="3054579435"/>
                  </a:ext>
                </a:extLst>
              </a:tr>
              <a:tr h="0">
                <a:tc>
                  <a:txBody>
                    <a:bodyPr/>
                    <a:lstStyle/>
                    <a:p>
                      <a:pPr algn="l" rtl="0" fontAlgn="ctr"/>
                      <a:r>
                        <a:rPr lang="en-GB" sz="1200" b="0" i="0" u="none" strike="noStrike" dirty="0">
                          <a:solidFill>
                            <a:schemeClr val="tx1"/>
                          </a:solidFill>
                          <a:effectLst/>
                          <a:latin typeface="+mn-lt"/>
                          <a:cs typeface="Arial" panose="020B0604020202020204" pitchFamily="34" charset="0"/>
                        </a:rPr>
                        <a:t>Measles</a:t>
                      </a:r>
                      <a:endParaRPr lang="en-IE" sz="12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fontAlgn="t"/>
                      <a:r>
                        <a:rPr lang="en-IE" sz="1200" b="0" i="0" u="none" strike="noStrike" dirty="0">
                          <a:solidFill>
                            <a:schemeClr val="tx1"/>
                          </a:solidFill>
                          <a:effectLst/>
                          <a:latin typeface="+mn-lt"/>
                        </a:rPr>
                        <a:t>Contact or airborne </a:t>
                      </a:r>
                      <a:r>
                        <a:rPr lang="en-IE" sz="1200" b="0" i="1" u="none" strike="noStrike" dirty="0">
                          <a:solidFill>
                            <a:schemeClr val="tx1"/>
                          </a:solidFill>
                          <a:effectLst/>
                          <a:latin typeface="+mn-lt"/>
                        </a:rPr>
                        <a:t>measles morbillivirus.</a:t>
                      </a:r>
                    </a:p>
                  </a:txBody>
                  <a:tcPr marL="6757" marR="6757" marT="6757" marB="0" anchor="ctr"/>
                </a:tc>
                <a:tc>
                  <a:txBody>
                    <a:bodyPr/>
                    <a:lstStyle/>
                    <a:p>
                      <a:pPr algn="ctr" fontAlgn="t"/>
                      <a:r>
                        <a:rPr lang="en-GB" sz="1200" b="0" i="0" u="none" strike="noStrike" dirty="0">
                          <a:solidFill>
                            <a:schemeClr val="tx1"/>
                          </a:solidFill>
                          <a:effectLst/>
                          <a:latin typeface="+mn-lt"/>
                        </a:rPr>
                        <a:t>Fever, cough, conjunctivitis, </a:t>
                      </a:r>
                      <a:r>
                        <a:rPr lang="en-GB" sz="1200" b="0" i="0" u="none" strike="noStrike" dirty="0" err="1">
                          <a:solidFill>
                            <a:schemeClr val="tx1"/>
                          </a:solidFill>
                          <a:effectLst/>
                          <a:latin typeface="+mn-lt"/>
                        </a:rPr>
                        <a:t>Koplik</a:t>
                      </a:r>
                      <a:r>
                        <a:rPr lang="en-GB" sz="1200" b="0" i="0" u="none" strike="noStrike" dirty="0">
                          <a:solidFill>
                            <a:schemeClr val="tx1"/>
                          </a:solidFill>
                          <a:effectLst/>
                          <a:latin typeface="+mn-lt"/>
                        </a:rPr>
                        <a:t> spots, rash, pneumonia, encephalitis, death.</a:t>
                      </a:r>
                    </a:p>
                  </a:txBody>
                  <a:tcPr marL="6757" marR="6757" marT="6757" marB="0" anchor="ctr"/>
                </a:tc>
                <a:tc>
                  <a:txBody>
                    <a:bodyPr/>
                    <a:lstStyle/>
                    <a:p>
                      <a:pPr algn="ctr" fontAlgn="t"/>
                      <a:r>
                        <a:rPr lang="en-GB" sz="1200" b="0" i="0" u="none" strike="noStrike" dirty="0">
                          <a:solidFill>
                            <a:schemeClr val="tx1"/>
                          </a:solidFill>
                          <a:effectLst/>
                          <a:latin typeface="+mn-lt"/>
                        </a:rPr>
                        <a:t>Yes</a:t>
                      </a:r>
                    </a:p>
                  </a:txBody>
                  <a:tcPr marL="6757" marR="6757" marT="6757" marB="0" anchor="ctr"/>
                </a:tc>
                <a:extLst>
                  <a:ext uri="{0D108BD9-81ED-4DB2-BD59-A6C34878D82A}">
                    <a16:rowId xmlns:a16="http://schemas.microsoft.com/office/drawing/2014/main" val="910787869"/>
                  </a:ext>
                </a:extLst>
              </a:tr>
              <a:tr h="0">
                <a:tc>
                  <a:txBody>
                    <a:bodyPr/>
                    <a:lstStyle/>
                    <a:p>
                      <a:pPr algn="l" rtl="0" fontAlgn="ctr"/>
                      <a:r>
                        <a:rPr lang="en-GB" sz="1200" b="0" i="0" u="none" strike="noStrike" dirty="0">
                          <a:solidFill>
                            <a:schemeClr val="tx1"/>
                          </a:solidFill>
                          <a:effectLst/>
                          <a:latin typeface="+mn-lt"/>
                          <a:cs typeface="Arial" panose="020B0604020202020204" pitchFamily="34" charset="0"/>
                        </a:rPr>
                        <a:t>Monkeypox</a:t>
                      </a:r>
                      <a:endParaRPr lang="en-IE" sz="12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fontAlgn="t"/>
                      <a:r>
                        <a:rPr lang="en-GB" sz="1200" b="0" i="0" u="none" strike="noStrike" dirty="0">
                          <a:solidFill>
                            <a:schemeClr val="tx1"/>
                          </a:solidFill>
                          <a:effectLst/>
                          <a:latin typeface="+mn-lt"/>
                        </a:rPr>
                        <a:t>Contact </a:t>
                      </a:r>
                      <a:r>
                        <a:rPr lang="en-GB" sz="1200" b="0" i="1" u="none" strike="noStrike" dirty="0" err="1">
                          <a:solidFill>
                            <a:schemeClr val="tx1"/>
                          </a:solidFill>
                          <a:effectLst/>
                          <a:latin typeface="+mn-lt"/>
                        </a:rPr>
                        <a:t>mpox</a:t>
                      </a:r>
                      <a:r>
                        <a:rPr lang="en-GB" sz="1200" b="0" i="0" u="none" strike="noStrike" dirty="0">
                          <a:solidFill>
                            <a:schemeClr val="tx1"/>
                          </a:solidFill>
                          <a:effectLst/>
                          <a:latin typeface="+mn-lt"/>
                        </a:rPr>
                        <a:t> virus</a:t>
                      </a:r>
                      <a:endParaRPr lang="en-IE" sz="1200" b="0" i="0" u="none" strike="noStrike" dirty="0">
                        <a:solidFill>
                          <a:schemeClr val="tx1"/>
                        </a:solidFill>
                        <a:effectLst/>
                        <a:latin typeface="+mn-lt"/>
                      </a:endParaRPr>
                    </a:p>
                  </a:txBody>
                  <a:tcPr marL="6757" marR="6757" marT="6757" marB="0" anchor="ctr"/>
                </a:tc>
                <a:tc>
                  <a:txBody>
                    <a:bodyPr/>
                    <a:lstStyle/>
                    <a:p>
                      <a:pPr algn="ctr" fontAlgn="t"/>
                      <a:r>
                        <a:rPr lang="en-IE" sz="1200" b="0" i="0" u="none" strike="noStrike" dirty="0">
                          <a:solidFill>
                            <a:schemeClr val="tx1"/>
                          </a:solidFill>
                          <a:effectLst/>
                          <a:latin typeface="Calibri" panose="020F0502020204030204" pitchFamily="34" charset="0"/>
                        </a:rPr>
                        <a:t>Rash, scabs, fever, headache, swollen lymph nodes, respiratory symptoms. </a:t>
                      </a:r>
                    </a:p>
                  </a:txBody>
                  <a:tcPr marL="9525" marR="9525" marT="9525" marB="0"/>
                </a:tc>
                <a:tc>
                  <a:txBody>
                    <a:bodyPr/>
                    <a:lstStyle/>
                    <a:p>
                      <a:pPr algn="ctr" fontAlgn="t"/>
                      <a:r>
                        <a:rPr lang="en-GB" sz="1200" b="0" i="0" u="none" strike="noStrike" dirty="0">
                          <a:solidFill>
                            <a:schemeClr val="tx1"/>
                          </a:solidFill>
                          <a:effectLst/>
                          <a:latin typeface="+mn-lt"/>
                        </a:rPr>
                        <a:t>Yes</a:t>
                      </a:r>
                    </a:p>
                  </a:txBody>
                  <a:tcPr marL="6757" marR="6757" marT="6757" marB="0" anchor="ctr"/>
                </a:tc>
                <a:extLst>
                  <a:ext uri="{0D108BD9-81ED-4DB2-BD59-A6C34878D82A}">
                    <a16:rowId xmlns:a16="http://schemas.microsoft.com/office/drawing/2014/main" val="2792473928"/>
                  </a:ext>
                </a:extLst>
              </a:tr>
            </a:tbl>
          </a:graphicData>
        </a:graphic>
      </p:graphicFrame>
      <p:sp>
        <p:nvSpPr>
          <p:cNvPr id="3" name="TextBox 2">
            <a:extLst>
              <a:ext uri="{FF2B5EF4-FFF2-40B4-BE49-F238E27FC236}">
                <a16:creationId xmlns:a16="http://schemas.microsoft.com/office/drawing/2014/main" id="{F80D2BC3-2D38-C30E-917E-3FD8D4683497}"/>
              </a:ext>
            </a:extLst>
          </p:cNvPr>
          <p:cNvSpPr txBox="1"/>
          <p:nvPr/>
        </p:nvSpPr>
        <p:spPr>
          <a:xfrm>
            <a:off x="261257" y="6104475"/>
            <a:ext cx="5123518" cy="246221"/>
          </a:xfrm>
          <a:prstGeom prst="rect">
            <a:avLst/>
          </a:prstGeom>
          <a:noFill/>
        </p:spPr>
        <p:txBody>
          <a:bodyPr wrap="none" rtlCol="0">
            <a:spAutoFit/>
          </a:bodyPr>
          <a:lstStyle/>
          <a:p>
            <a:r>
              <a:rPr lang="en-GB" sz="1000" baseline="30000" dirty="0"/>
              <a:t>1</a:t>
            </a:r>
            <a:r>
              <a:rPr lang="en-GB" sz="1000" dirty="0"/>
              <a:t> Dealt with in the lesson on “Effect of Climate  Change on Vector-Born and Related Diseases”</a:t>
            </a:r>
            <a:endParaRPr lang="en-IE" sz="1000" dirty="0"/>
          </a:p>
        </p:txBody>
      </p:sp>
      <p:sp>
        <p:nvSpPr>
          <p:cNvPr id="4" name="TextBox 3">
            <a:extLst>
              <a:ext uri="{FF2B5EF4-FFF2-40B4-BE49-F238E27FC236}">
                <a16:creationId xmlns:a16="http://schemas.microsoft.com/office/drawing/2014/main" id="{9EF786E1-4597-8F86-176E-378E48756B35}"/>
              </a:ext>
            </a:extLst>
          </p:cNvPr>
          <p:cNvSpPr txBox="1"/>
          <p:nvPr/>
        </p:nvSpPr>
        <p:spPr>
          <a:xfrm>
            <a:off x="5916000" y="6098304"/>
            <a:ext cx="4610558" cy="246221"/>
          </a:xfrm>
          <a:prstGeom prst="rect">
            <a:avLst/>
          </a:prstGeom>
          <a:noFill/>
        </p:spPr>
        <p:txBody>
          <a:bodyPr wrap="none" rtlCol="0">
            <a:spAutoFit/>
          </a:bodyPr>
          <a:lstStyle/>
          <a:p>
            <a:r>
              <a:rPr lang="en-GB" sz="1000" baseline="30000" dirty="0"/>
              <a:t>2</a:t>
            </a:r>
            <a:r>
              <a:rPr lang="en-GB" sz="1000" dirty="0"/>
              <a:t> Here “contact” means physical contact with solids or fluids containing the pathogen</a:t>
            </a:r>
            <a:endParaRPr lang="en-IE" sz="1000" dirty="0"/>
          </a:p>
        </p:txBody>
      </p:sp>
    </p:spTree>
    <p:extLst>
      <p:ext uri="{BB962C8B-B14F-4D97-AF65-F5344CB8AC3E}">
        <p14:creationId xmlns:p14="http://schemas.microsoft.com/office/powerpoint/2010/main" val="7530135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60AE6E8B-2CC9-3152-9045-9B6A07F932F0}"/>
              </a:ext>
            </a:extLst>
          </p:cNvPr>
          <p:cNvSpPr>
            <a:spLocks noGrp="1"/>
          </p:cNvSpPr>
          <p:nvPr>
            <p:ph idx="1"/>
          </p:nvPr>
        </p:nvSpPr>
        <p:spPr>
          <a:xfrm>
            <a:off x="490700" y="206255"/>
            <a:ext cx="7529894" cy="586225"/>
          </a:xfrm>
        </p:spPr>
        <p:txBody>
          <a:bodyPr>
            <a:normAutofit/>
          </a:bodyPr>
          <a:lstStyle/>
          <a:p>
            <a:pPr marL="0" indent="0">
              <a:buNone/>
            </a:pPr>
            <a:r>
              <a:rPr lang="en-GB" sz="2000" dirty="0">
                <a:solidFill>
                  <a:schemeClr val="tx1"/>
                </a:solidFill>
              </a:rPr>
              <a:t>Major dermal diseases (contd.)</a:t>
            </a:r>
            <a:r>
              <a:rPr lang="en-GB" sz="2000" u="sng" dirty="0">
                <a:solidFill>
                  <a:schemeClr val="tx1"/>
                </a:solidFill>
              </a:rPr>
              <a:t> </a:t>
            </a:r>
          </a:p>
        </p:txBody>
      </p:sp>
      <p:graphicFrame>
        <p:nvGraphicFramePr>
          <p:cNvPr id="3" name="Table 2">
            <a:extLst>
              <a:ext uri="{FF2B5EF4-FFF2-40B4-BE49-F238E27FC236}">
                <a16:creationId xmlns:a16="http://schemas.microsoft.com/office/drawing/2014/main" id="{357994DC-D5A1-837B-183E-7211FFA631BA}"/>
              </a:ext>
            </a:extLst>
          </p:cNvPr>
          <p:cNvGraphicFramePr>
            <a:graphicFrameLocks noGrp="1"/>
          </p:cNvGraphicFramePr>
          <p:nvPr>
            <p:extLst>
              <p:ext uri="{D42A27DB-BD31-4B8C-83A1-F6EECF244321}">
                <p14:modId xmlns:p14="http://schemas.microsoft.com/office/powerpoint/2010/main" val="3146888895"/>
              </p:ext>
            </p:extLst>
          </p:nvPr>
        </p:nvGraphicFramePr>
        <p:xfrm>
          <a:off x="361405" y="670031"/>
          <a:ext cx="11469190" cy="3957222"/>
        </p:xfrm>
        <a:graphic>
          <a:graphicData uri="http://schemas.openxmlformats.org/drawingml/2006/table">
            <a:tbl>
              <a:tblPr>
                <a:tableStyleId>{5C22544A-7EE6-4342-B048-85BDC9FD1C3A}</a:tableStyleId>
              </a:tblPr>
              <a:tblGrid>
                <a:gridCol w="1780904">
                  <a:extLst>
                    <a:ext uri="{9D8B030D-6E8A-4147-A177-3AD203B41FA5}">
                      <a16:colId xmlns:a16="http://schemas.microsoft.com/office/drawing/2014/main" val="581275691"/>
                    </a:ext>
                  </a:extLst>
                </a:gridCol>
                <a:gridCol w="3998691">
                  <a:extLst>
                    <a:ext uri="{9D8B030D-6E8A-4147-A177-3AD203B41FA5}">
                      <a16:colId xmlns:a16="http://schemas.microsoft.com/office/drawing/2014/main" val="14083155"/>
                    </a:ext>
                  </a:extLst>
                </a:gridCol>
                <a:gridCol w="4583606">
                  <a:extLst>
                    <a:ext uri="{9D8B030D-6E8A-4147-A177-3AD203B41FA5}">
                      <a16:colId xmlns:a16="http://schemas.microsoft.com/office/drawing/2014/main" val="1550759289"/>
                    </a:ext>
                  </a:extLst>
                </a:gridCol>
                <a:gridCol w="1105989">
                  <a:extLst>
                    <a:ext uri="{9D8B030D-6E8A-4147-A177-3AD203B41FA5}">
                      <a16:colId xmlns:a16="http://schemas.microsoft.com/office/drawing/2014/main" val="197457860"/>
                    </a:ext>
                  </a:extLst>
                </a:gridCol>
              </a:tblGrid>
              <a:tr h="0">
                <a:tc>
                  <a:txBody>
                    <a:bodyPr/>
                    <a:lstStyle/>
                    <a:p>
                      <a:pPr algn="ctr" fontAlgn="t"/>
                      <a:r>
                        <a:rPr lang="en-IE" sz="1200" b="1" u="none" strike="noStrike" dirty="0">
                          <a:solidFill>
                            <a:srgbClr val="0070C0"/>
                          </a:solidFill>
                          <a:effectLst/>
                          <a:latin typeface="+mn-lt"/>
                        </a:rPr>
                        <a:t>Disease</a:t>
                      </a:r>
                      <a:endParaRPr lang="en-IE" sz="1200" b="1" i="0" u="none" strike="noStrike" dirty="0">
                        <a:solidFill>
                          <a:srgbClr val="0070C0"/>
                        </a:solidFill>
                        <a:effectLst/>
                        <a:latin typeface="+mn-lt"/>
                      </a:endParaRPr>
                    </a:p>
                  </a:txBody>
                  <a:tcPr marL="6757" marR="6757" marT="6757" marB="0" anchor="ctr"/>
                </a:tc>
                <a:tc>
                  <a:txBody>
                    <a:bodyPr/>
                    <a:lstStyle/>
                    <a:p>
                      <a:pPr algn="ctr" fontAlgn="t"/>
                      <a:r>
                        <a:rPr lang="en-GB" sz="1200" b="1" i="0" u="none" strike="noStrike" dirty="0">
                          <a:solidFill>
                            <a:srgbClr val="0070C0"/>
                          </a:solidFill>
                          <a:effectLst/>
                          <a:latin typeface="+mn-lt"/>
                        </a:rPr>
                        <a:t>C</a:t>
                      </a:r>
                      <a:r>
                        <a:rPr lang="en-IE" sz="1200" b="1" i="0" u="none" strike="noStrike" dirty="0" err="1">
                          <a:solidFill>
                            <a:srgbClr val="0070C0"/>
                          </a:solidFill>
                          <a:effectLst/>
                          <a:latin typeface="+mn-lt"/>
                        </a:rPr>
                        <a:t>auses</a:t>
                      </a:r>
                      <a:r>
                        <a:rPr lang="en-IE" sz="1200" b="1" i="0" u="none" strike="noStrike" dirty="0">
                          <a:solidFill>
                            <a:srgbClr val="0070C0"/>
                          </a:solidFill>
                          <a:effectLst/>
                          <a:latin typeface="+mn-lt"/>
                        </a:rPr>
                        <a:t>/triggers</a:t>
                      </a:r>
                    </a:p>
                  </a:txBody>
                  <a:tcPr marL="6757" marR="6757" marT="6757" marB="0" anchor="ctr"/>
                </a:tc>
                <a:tc>
                  <a:txBody>
                    <a:bodyPr/>
                    <a:lstStyle/>
                    <a:p>
                      <a:pPr algn="ctr" fontAlgn="t"/>
                      <a:r>
                        <a:rPr lang="en-GB" sz="1200" b="1" i="0" u="none" strike="noStrike" dirty="0">
                          <a:solidFill>
                            <a:srgbClr val="0070C0"/>
                          </a:solidFill>
                          <a:effectLst/>
                          <a:latin typeface="+mn-lt"/>
                        </a:rPr>
                        <a:t>S</a:t>
                      </a:r>
                      <a:r>
                        <a:rPr lang="en-IE" sz="1200" b="1" i="0" u="none" strike="noStrike" dirty="0" err="1">
                          <a:solidFill>
                            <a:srgbClr val="0070C0"/>
                          </a:solidFill>
                          <a:effectLst/>
                          <a:latin typeface="+mn-lt"/>
                        </a:rPr>
                        <a:t>ymptoms</a:t>
                      </a:r>
                      <a:r>
                        <a:rPr lang="en-IE" sz="1200" b="1" i="0" u="none" strike="noStrike" dirty="0">
                          <a:solidFill>
                            <a:srgbClr val="0070C0"/>
                          </a:solidFill>
                          <a:effectLst/>
                          <a:latin typeface="+mn-lt"/>
                        </a:rPr>
                        <a:t>/clinical features</a:t>
                      </a:r>
                    </a:p>
                  </a:txBody>
                  <a:tcPr marL="6757" marR="6757" marT="6757" marB="0" anchor="ctr"/>
                </a:tc>
                <a:tc>
                  <a:txBody>
                    <a:bodyPr/>
                    <a:lstStyle/>
                    <a:p>
                      <a:pPr algn="ctr" fontAlgn="t"/>
                      <a:r>
                        <a:rPr lang="en-GB" sz="1200" b="1" i="0" u="none" strike="noStrike" dirty="0">
                          <a:solidFill>
                            <a:srgbClr val="0070C0"/>
                          </a:solidFill>
                          <a:effectLst/>
                          <a:latin typeface="+mn-lt"/>
                        </a:rPr>
                        <a:t>Affected by climate change?</a:t>
                      </a:r>
                    </a:p>
                  </a:txBody>
                  <a:tcPr marL="6757" marR="6757" marT="6757" marB="0" anchor="ctr"/>
                </a:tc>
                <a:extLst>
                  <a:ext uri="{0D108BD9-81ED-4DB2-BD59-A6C34878D82A}">
                    <a16:rowId xmlns:a16="http://schemas.microsoft.com/office/drawing/2014/main" val="2179879080"/>
                  </a:ext>
                </a:extLst>
              </a:tr>
              <a:tr h="0">
                <a:tc>
                  <a:txBody>
                    <a:bodyPr/>
                    <a:lstStyle/>
                    <a:p>
                      <a:pPr algn="l" rtl="0" fontAlgn="ctr"/>
                      <a:r>
                        <a:rPr lang="en-IE" sz="1200" b="0" i="0" u="none" strike="noStrike" dirty="0">
                          <a:solidFill>
                            <a:schemeClr val="tx1"/>
                          </a:solidFill>
                          <a:effectLst/>
                          <a:latin typeface="+mn-lt"/>
                          <a:cs typeface="Arial" panose="020B0604020202020204" pitchFamily="34" charset="0"/>
                        </a:rPr>
                        <a:t>Prurigo nodularis</a:t>
                      </a:r>
                    </a:p>
                  </a:txBody>
                  <a:tcPr marL="9525" marR="9525" marT="9525" marB="0" anchor="ctr"/>
                </a:tc>
                <a:tc>
                  <a:txBody>
                    <a:bodyPr/>
                    <a:lstStyle/>
                    <a:p>
                      <a:pPr algn="ctr" fontAlgn="t"/>
                      <a:r>
                        <a:rPr lang="en-GB" sz="1200" b="0" i="0" u="none" strike="noStrike" dirty="0">
                          <a:solidFill>
                            <a:schemeClr val="tx1"/>
                          </a:solidFill>
                          <a:effectLst/>
                          <a:latin typeface="+mn-lt"/>
                        </a:rPr>
                        <a:t>Not known. Among risk factors is atopic dermatitis.</a:t>
                      </a:r>
                      <a:endParaRPr lang="en-IE" sz="1200" b="0" i="0" u="none" strike="noStrike" dirty="0">
                        <a:solidFill>
                          <a:schemeClr val="tx1"/>
                        </a:solidFill>
                        <a:effectLst/>
                        <a:latin typeface="+mn-lt"/>
                      </a:endParaRPr>
                    </a:p>
                  </a:txBody>
                  <a:tcPr marL="6757" marR="6757" marT="6757" marB="0" anchor="ctr"/>
                </a:tc>
                <a:tc>
                  <a:txBody>
                    <a:bodyPr/>
                    <a:lstStyle/>
                    <a:p>
                      <a:pPr algn="ctr" fontAlgn="t"/>
                      <a:r>
                        <a:rPr lang="en-GB" sz="1200" b="0" i="0" u="none" strike="noStrike" dirty="0">
                          <a:solidFill>
                            <a:schemeClr val="tx1"/>
                          </a:solidFill>
                          <a:effectLst/>
                          <a:latin typeface="+mn-lt"/>
                        </a:rPr>
                        <a:t>Itchy skin nodules on arms, legs, abdomen, and/or back.</a:t>
                      </a:r>
                    </a:p>
                  </a:txBody>
                  <a:tcPr marL="6757" marR="6757" marT="6757" marB="0" anchor="ctr"/>
                </a:tc>
                <a:tc>
                  <a:txBody>
                    <a:bodyPr/>
                    <a:lstStyle/>
                    <a:p>
                      <a:pPr algn="ctr" fontAlgn="t"/>
                      <a:r>
                        <a:rPr lang="en-GB" sz="1200" b="0" i="0" u="none" strike="noStrike" dirty="0">
                          <a:solidFill>
                            <a:schemeClr val="tx1"/>
                          </a:solidFill>
                          <a:effectLst/>
                          <a:latin typeface="+mn-lt"/>
                        </a:rPr>
                        <a:t>Possibly</a:t>
                      </a:r>
                    </a:p>
                  </a:txBody>
                  <a:tcPr marL="6757" marR="6757" marT="6757" marB="0" anchor="ctr"/>
                </a:tc>
                <a:extLst>
                  <a:ext uri="{0D108BD9-81ED-4DB2-BD59-A6C34878D82A}">
                    <a16:rowId xmlns:a16="http://schemas.microsoft.com/office/drawing/2014/main" val="2375918404"/>
                  </a:ext>
                </a:extLst>
              </a:tr>
              <a:tr h="0">
                <a:tc>
                  <a:txBody>
                    <a:bodyPr/>
                    <a:lstStyle/>
                    <a:p>
                      <a:pPr algn="l" rtl="0" fontAlgn="ctr"/>
                      <a:r>
                        <a:rPr lang="en-IE" sz="1200" b="0" i="0" u="none" strike="noStrike" dirty="0">
                          <a:solidFill>
                            <a:schemeClr val="tx1"/>
                          </a:solidFill>
                          <a:effectLst/>
                          <a:latin typeface="+mn-lt"/>
                          <a:cs typeface="Arial" panose="020B0604020202020204" pitchFamily="34" charset="0"/>
                        </a:rPr>
                        <a:t>Psoriasis</a:t>
                      </a:r>
                    </a:p>
                  </a:txBody>
                  <a:tcPr marL="9525" marR="9525" marT="9525"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200" b="0" i="0" u="none" strike="noStrike" dirty="0">
                          <a:solidFill>
                            <a:schemeClr val="tx1"/>
                          </a:solidFill>
                          <a:effectLst/>
                          <a:latin typeface="+mn-lt"/>
                        </a:rPr>
                        <a:t>Genetic predisposition</a:t>
                      </a:r>
                      <a:r>
                        <a:rPr lang="en-IE" sz="1200" b="0" i="0" u="none" strike="noStrike" dirty="0">
                          <a:solidFill>
                            <a:schemeClr val="tx1"/>
                          </a:solidFill>
                          <a:effectLst/>
                          <a:latin typeface="+mn-lt"/>
                        </a:rPr>
                        <a:t>, skin injury, throat infections, certain medicines.</a:t>
                      </a:r>
                    </a:p>
                  </a:txBody>
                  <a:tcPr marL="6757" marR="6757" marT="6757" marB="0" anchor="ctr"/>
                </a:tc>
                <a:tc>
                  <a:txBody>
                    <a:bodyPr/>
                    <a:lstStyle/>
                    <a:p>
                      <a:pPr algn="ctr" fontAlgn="t"/>
                      <a:r>
                        <a:rPr lang="en-GB" sz="1200" b="0" i="0" u="none" strike="noStrike" dirty="0">
                          <a:solidFill>
                            <a:schemeClr val="tx1"/>
                          </a:solidFill>
                          <a:effectLst/>
                          <a:latin typeface="+mn-lt"/>
                        </a:rPr>
                        <a:t>Flaking skin patches/scales</a:t>
                      </a:r>
                      <a:endParaRPr lang="en-IE" sz="1200" b="0" i="0" u="none" strike="noStrike" dirty="0">
                        <a:solidFill>
                          <a:schemeClr val="tx1"/>
                        </a:solidFill>
                        <a:effectLst/>
                        <a:latin typeface="+mn-lt"/>
                      </a:endParaRPr>
                    </a:p>
                  </a:txBody>
                  <a:tcPr marL="6757" marR="6757" marT="6757" marB="0" anchor="ctr"/>
                </a:tc>
                <a:tc>
                  <a:txBody>
                    <a:bodyPr/>
                    <a:lstStyle/>
                    <a:p>
                      <a:pPr algn="ctr" fontAlgn="t"/>
                      <a:r>
                        <a:rPr lang="en-GB" sz="1200" b="0" i="0" u="none" strike="noStrike" dirty="0">
                          <a:solidFill>
                            <a:schemeClr val="tx1"/>
                          </a:solidFill>
                          <a:effectLst/>
                          <a:latin typeface="+mn-lt"/>
                        </a:rPr>
                        <a:t>Yes</a:t>
                      </a:r>
                    </a:p>
                  </a:txBody>
                  <a:tcPr marL="6757" marR="6757" marT="6757" marB="0" anchor="ctr"/>
                </a:tc>
                <a:extLst>
                  <a:ext uri="{0D108BD9-81ED-4DB2-BD59-A6C34878D82A}">
                    <a16:rowId xmlns:a16="http://schemas.microsoft.com/office/drawing/2014/main" val="2914117409"/>
                  </a:ext>
                </a:extLst>
              </a:tr>
              <a:tr h="0">
                <a:tc>
                  <a:txBody>
                    <a:bodyPr/>
                    <a:lstStyle/>
                    <a:p>
                      <a:pPr algn="l" rtl="0" fontAlgn="ctr"/>
                      <a:r>
                        <a:rPr lang="en-IE" sz="1200" b="0" i="0" u="none" strike="noStrike" dirty="0">
                          <a:solidFill>
                            <a:schemeClr val="tx1"/>
                          </a:solidFill>
                          <a:effectLst/>
                          <a:latin typeface="+mn-lt"/>
                          <a:cs typeface="Arial" panose="020B0604020202020204" pitchFamily="34" charset="0"/>
                        </a:rPr>
                        <a:t>Reynaud’s disease</a:t>
                      </a:r>
                    </a:p>
                  </a:txBody>
                  <a:tcPr marL="9525" marR="9525" marT="9525" marB="0" anchor="ctr"/>
                </a:tc>
                <a:tc>
                  <a:txBody>
                    <a:bodyPr/>
                    <a:lstStyle/>
                    <a:p>
                      <a:pPr algn="ctr" fontAlgn="t"/>
                      <a:r>
                        <a:rPr lang="en-GB" sz="1200" b="0" i="0" u="none" strike="noStrike" dirty="0">
                          <a:solidFill>
                            <a:schemeClr val="tx1"/>
                          </a:solidFill>
                          <a:effectLst/>
                          <a:latin typeface="+mn-lt"/>
                        </a:rPr>
                        <a:t>Cold temperatures</a:t>
                      </a:r>
                      <a:endParaRPr lang="en-IE" sz="1200" b="0" i="0" u="none" strike="noStrike" dirty="0">
                        <a:solidFill>
                          <a:schemeClr val="tx1"/>
                        </a:solidFill>
                        <a:effectLst/>
                        <a:latin typeface="+mn-lt"/>
                      </a:endParaRPr>
                    </a:p>
                  </a:txBody>
                  <a:tcPr marL="6757" marR="6757" marT="6757" marB="0" anchor="ctr"/>
                </a:tc>
                <a:tc>
                  <a:txBody>
                    <a:bodyPr/>
                    <a:lstStyle/>
                    <a:p>
                      <a:pPr algn="ctr" fontAlgn="t"/>
                      <a:r>
                        <a:rPr lang="en-GB" sz="1200" b="0" i="0" u="none" strike="noStrike" dirty="0">
                          <a:solidFill>
                            <a:schemeClr val="tx1"/>
                          </a:solidFill>
                          <a:effectLst/>
                          <a:latin typeface="+mn-lt"/>
                        </a:rPr>
                        <a:t>Cold, numb, white/blue skin on fingers or toes</a:t>
                      </a:r>
                      <a:endParaRPr lang="en-IE" sz="1200" b="0" i="0" u="none" strike="noStrike" dirty="0">
                        <a:solidFill>
                          <a:schemeClr val="tx1"/>
                        </a:solidFill>
                        <a:effectLst/>
                        <a:latin typeface="+mn-lt"/>
                      </a:endParaRPr>
                    </a:p>
                  </a:txBody>
                  <a:tcPr marL="6757" marR="6757" marT="6757" marB="0" anchor="ctr"/>
                </a:tc>
                <a:tc>
                  <a:txBody>
                    <a:bodyPr/>
                    <a:lstStyle/>
                    <a:p>
                      <a:pPr algn="ctr" fontAlgn="t"/>
                      <a:r>
                        <a:rPr lang="en-GB" sz="1200" b="0" i="0" u="none" strike="noStrike" dirty="0">
                          <a:solidFill>
                            <a:schemeClr val="tx1"/>
                          </a:solidFill>
                          <a:effectLst/>
                          <a:latin typeface="+mn-lt"/>
                        </a:rPr>
                        <a:t>No</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1609697411"/>
                  </a:ext>
                </a:extLst>
              </a:tr>
              <a:tr h="0">
                <a:tc>
                  <a:txBody>
                    <a:bodyPr/>
                    <a:lstStyle/>
                    <a:p>
                      <a:pPr algn="l" rtl="0" fontAlgn="ctr"/>
                      <a:r>
                        <a:rPr lang="en-IE" sz="1200" b="0" i="0" u="none" strike="noStrike" dirty="0">
                          <a:solidFill>
                            <a:schemeClr val="tx1"/>
                          </a:solidFill>
                          <a:effectLst/>
                          <a:latin typeface="+mn-lt"/>
                          <a:cs typeface="Arial" panose="020B0604020202020204" pitchFamily="34" charset="0"/>
                        </a:rPr>
                        <a:t>Ringworm (tinea corporis)</a:t>
                      </a:r>
                    </a:p>
                  </a:txBody>
                  <a:tcPr marL="9525" marR="9525" marT="9525" marB="0" anchor="ctr"/>
                </a:tc>
                <a:tc>
                  <a:txBody>
                    <a:bodyPr/>
                    <a:lstStyle/>
                    <a:p>
                      <a:pPr algn="ctr" fontAlgn="t"/>
                      <a:r>
                        <a:rPr lang="en-GB" sz="1200" b="0" i="0" u="none" strike="noStrike" dirty="0">
                          <a:solidFill>
                            <a:schemeClr val="tx1"/>
                          </a:solidFill>
                          <a:effectLst/>
                          <a:latin typeface="+mn-lt"/>
                        </a:rPr>
                        <a:t>Contact </a:t>
                      </a:r>
                      <a:r>
                        <a:rPr lang="en-GB" sz="1200" b="0" i="1" u="none" strike="noStrike" dirty="0">
                          <a:solidFill>
                            <a:schemeClr val="tx1"/>
                          </a:solidFill>
                          <a:effectLst/>
                          <a:latin typeface="+mn-lt"/>
                        </a:rPr>
                        <a:t>trichophyton</a:t>
                      </a:r>
                      <a:r>
                        <a:rPr lang="en-GB" sz="1200" b="0" i="0" u="none" strike="noStrike" dirty="0">
                          <a:solidFill>
                            <a:schemeClr val="tx1"/>
                          </a:solidFill>
                          <a:effectLst/>
                          <a:latin typeface="+mn-lt"/>
                        </a:rPr>
                        <a:t>, </a:t>
                      </a:r>
                      <a:r>
                        <a:rPr lang="en-GB" sz="1200" b="0" i="1" u="none" strike="noStrike" dirty="0" err="1">
                          <a:solidFill>
                            <a:schemeClr val="tx1"/>
                          </a:solidFill>
                          <a:effectLst/>
                          <a:latin typeface="+mn-lt"/>
                        </a:rPr>
                        <a:t>microsporum</a:t>
                      </a:r>
                      <a:r>
                        <a:rPr lang="en-GB" sz="1200" b="0" i="0" u="none" strike="noStrike" dirty="0">
                          <a:solidFill>
                            <a:schemeClr val="tx1"/>
                          </a:solidFill>
                          <a:effectLst/>
                          <a:latin typeface="+mn-lt"/>
                        </a:rPr>
                        <a:t>, or </a:t>
                      </a:r>
                      <a:r>
                        <a:rPr lang="en-GB" sz="1200" b="0" i="1" u="none" strike="noStrike" dirty="0" err="1">
                          <a:solidFill>
                            <a:schemeClr val="tx1"/>
                          </a:solidFill>
                          <a:effectLst/>
                          <a:latin typeface="+mn-lt"/>
                        </a:rPr>
                        <a:t>epidermophyton</a:t>
                      </a:r>
                      <a:r>
                        <a:rPr lang="en-GB" sz="1200" b="0" i="0" u="none" strike="noStrike" dirty="0">
                          <a:solidFill>
                            <a:schemeClr val="tx1"/>
                          </a:solidFill>
                          <a:effectLst/>
                          <a:latin typeface="+mn-lt"/>
                        </a:rPr>
                        <a:t> fungi.</a:t>
                      </a:r>
                      <a:endParaRPr lang="en-IE" sz="1200" b="0" i="0" u="none" strike="noStrike" dirty="0">
                        <a:solidFill>
                          <a:schemeClr val="tx1"/>
                        </a:solidFill>
                        <a:effectLst/>
                        <a:latin typeface="+mn-lt"/>
                      </a:endParaRPr>
                    </a:p>
                  </a:txBody>
                  <a:tcPr marL="6757" marR="6757" marT="6757" marB="0" anchor="ctr"/>
                </a:tc>
                <a:tc>
                  <a:txBody>
                    <a:bodyPr/>
                    <a:lstStyle/>
                    <a:p>
                      <a:pPr algn="ctr" fontAlgn="t"/>
                      <a:r>
                        <a:rPr lang="en-GB" sz="1200" b="0" i="0" u="none" strike="noStrike" dirty="0">
                          <a:solidFill>
                            <a:schemeClr val="tx1"/>
                          </a:solidFill>
                          <a:effectLst/>
                          <a:latin typeface="+mn-lt"/>
                        </a:rPr>
                        <a:t>Itchy, red, circular rash.</a:t>
                      </a:r>
                      <a:endParaRPr lang="en-IE" sz="1200" b="0" i="0" u="none" strike="noStrike" dirty="0">
                        <a:solidFill>
                          <a:schemeClr val="tx1"/>
                        </a:solidFill>
                        <a:effectLst/>
                        <a:latin typeface="+mn-lt"/>
                      </a:endParaRPr>
                    </a:p>
                  </a:txBody>
                  <a:tcPr marL="6757" marR="6757" marT="6757" marB="0" anchor="ctr"/>
                </a:tc>
                <a:tc>
                  <a:txBody>
                    <a:bodyPr/>
                    <a:lstStyle/>
                    <a:p>
                      <a:pPr algn="ctr" fontAlgn="t"/>
                      <a:r>
                        <a:rPr lang="en-GB" sz="1200" b="0" i="0" u="none" strike="noStrike" dirty="0">
                          <a:solidFill>
                            <a:schemeClr val="tx1"/>
                          </a:solidFill>
                          <a:effectLst/>
                          <a:latin typeface="+mn-lt"/>
                        </a:rPr>
                        <a:t>Yes</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2780844472"/>
                  </a:ext>
                </a:extLst>
              </a:tr>
              <a:tr h="0">
                <a:tc>
                  <a:txBody>
                    <a:bodyPr/>
                    <a:lstStyle/>
                    <a:p>
                      <a:pPr algn="l" rtl="0" fontAlgn="ctr"/>
                      <a:r>
                        <a:rPr lang="en-IE" sz="1200" b="0" i="0" u="none" strike="noStrike" dirty="0">
                          <a:solidFill>
                            <a:schemeClr val="tx1"/>
                          </a:solidFill>
                          <a:effectLst/>
                          <a:latin typeface="+mn-lt"/>
                          <a:cs typeface="Arial" panose="020B0604020202020204" pitchFamily="34" charset="0"/>
                        </a:rPr>
                        <a:t>Rosacea</a:t>
                      </a:r>
                    </a:p>
                  </a:txBody>
                  <a:tcPr marL="9525" marR="9525" marT="9525"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200" b="0" i="0" u="none" strike="noStrike" dirty="0">
                          <a:solidFill>
                            <a:schemeClr val="tx1"/>
                          </a:solidFill>
                          <a:effectLst/>
                          <a:latin typeface="+mn-lt"/>
                        </a:rPr>
                        <a:t>Genetic predisposition</a:t>
                      </a:r>
                      <a:r>
                        <a:rPr lang="en-IE" sz="1200" b="0" i="0" u="none" strike="noStrike" dirty="0">
                          <a:solidFill>
                            <a:schemeClr val="tx1"/>
                          </a:solidFill>
                          <a:effectLst/>
                          <a:latin typeface="+mn-lt"/>
                        </a:rPr>
                        <a:t>, certain chemicals in food, alcohol, climatic conditions.</a:t>
                      </a:r>
                    </a:p>
                  </a:txBody>
                  <a:tcPr marL="6757" marR="6757" marT="6757" marB="0" anchor="ctr"/>
                </a:tc>
                <a:tc>
                  <a:txBody>
                    <a:bodyPr/>
                    <a:lstStyle/>
                    <a:p>
                      <a:pPr algn="ctr" fontAlgn="t"/>
                      <a:r>
                        <a:rPr lang="en-GB" sz="1200" b="0" i="0" u="none" strike="noStrike" dirty="0">
                          <a:solidFill>
                            <a:schemeClr val="tx1"/>
                          </a:solidFill>
                          <a:effectLst/>
                          <a:latin typeface="+mn-lt"/>
                        </a:rPr>
                        <a:t>Red spots/rash on the face.</a:t>
                      </a:r>
                      <a:endParaRPr lang="en-IE" sz="1200" b="0" i="0" u="none" strike="noStrike" dirty="0">
                        <a:solidFill>
                          <a:schemeClr val="tx1"/>
                        </a:solidFill>
                        <a:effectLst/>
                        <a:latin typeface="+mn-lt"/>
                      </a:endParaRPr>
                    </a:p>
                  </a:txBody>
                  <a:tcPr marL="6757" marR="6757" marT="6757" marB="0" anchor="ctr"/>
                </a:tc>
                <a:tc>
                  <a:txBody>
                    <a:bodyPr/>
                    <a:lstStyle/>
                    <a:p>
                      <a:pPr algn="ctr" fontAlgn="t"/>
                      <a:r>
                        <a:rPr lang="en-GB" sz="1200" b="0" i="0" u="none" strike="noStrike" dirty="0">
                          <a:solidFill>
                            <a:schemeClr val="tx1"/>
                          </a:solidFill>
                          <a:effectLst/>
                          <a:latin typeface="+mn-lt"/>
                        </a:rPr>
                        <a:t>Yes</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559362778"/>
                  </a:ext>
                </a:extLst>
              </a:tr>
              <a:tr h="0">
                <a:tc>
                  <a:txBody>
                    <a:bodyPr/>
                    <a:lstStyle/>
                    <a:p>
                      <a:pPr algn="l" rtl="0" fontAlgn="ctr"/>
                      <a:r>
                        <a:rPr lang="en-GB" sz="1200" b="0" i="0" u="none" strike="noStrike" dirty="0">
                          <a:solidFill>
                            <a:schemeClr val="tx1"/>
                          </a:solidFill>
                          <a:effectLst/>
                          <a:latin typeface="+mn-lt"/>
                          <a:cs typeface="Arial" panose="020B0604020202020204" pitchFamily="34" charset="0"/>
                        </a:rPr>
                        <a:t>Rubella</a:t>
                      </a:r>
                      <a:endParaRPr lang="en-IE" sz="12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fontAlgn="t"/>
                      <a:r>
                        <a:rPr lang="en-IE" sz="1200" b="0" i="0" u="none" strike="noStrike" dirty="0">
                          <a:solidFill>
                            <a:schemeClr val="tx1"/>
                          </a:solidFill>
                          <a:effectLst/>
                          <a:latin typeface="+mn-lt"/>
                        </a:rPr>
                        <a:t>Airborne or contact </a:t>
                      </a:r>
                      <a:r>
                        <a:rPr lang="en-IE" sz="1200" b="0" i="1" u="none" strike="noStrike" dirty="0">
                          <a:solidFill>
                            <a:schemeClr val="tx1"/>
                          </a:solidFill>
                          <a:effectLst/>
                          <a:latin typeface="+mn-lt"/>
                        </a:rPr>
                        <a:t>rubella</a:t>
                      </a:r>
                      <a:r>
                        <a:rPr lang="en-IE" sz="1200" b="0" i="0" u="none" strike="noStrike" dirty="0">
                          <a:solidFill>
                            <a:schemeClr val="tx1"/>
                          </a:solidFill>
                          <a:effectLst/>
                          <a:latin typeface="+mn-lt"/>
                        </a:rPr>
                        <a:t> virus</a:t>
                      </a:r>
                    </a:p>
                  </a:txBody>
                  <a:tcPr marL="6757" marR="6757" marT="6757" marB="0" anchor="ctr"/>
                </a:tc>
                <a:tc>
                  <a:txBody>
                    <a:bodyPr/>
                    <a:lstStyle/>
                    <a:p>
                      <a:pPr algn="ctr" fontAlgn="t"/>
                      <a:r>
                        <a:rPr lang="en-GB" sz="1200" b="0" i="0" u="none" strike="noStrike" dirty="0">
                          <a:solidFill>
                            <a:schemeClr val="tx1"/>
                          </a:solidFill>
                          <a:effectLst/>
                          <a:latin typeface="+mn-lt"/>
                        </a:rPr>
                        <a:t>Red rash, red eyes, fever, headache, cough, arthritis (in women), miscarriage, birth defects and death (in </a:t>
                      </a:r>
                      <a:r>
                        <a:rPr lang="en-GB" sz="1200" b="0" i="0" u="none" strike="noStrike" dirty="0" err="1">
                          <a:solidFill>
                            <a:schemeClr val="tx1"/>
                          </a:solidFill>
                          <a:effectLst/>
                          <a:latin typeface="+mn-lt"/>
                        </a:rPr>
                        <a:t>newborn</a:t>
                      </a:r>
                      <a:r>
                        <a:rPr lang="en-GB" sz="1200" b="0" i="0" u="none" strike="noStrike" dirty="0">
                          <a:solidFill>
                            <a:schemeClr val="tx1"/>
                          </a:solidFill>
                          <a:effectLst/>
                          <a:latin typeface="+mn-lt"/>
                        </a:rPr>
                        <a:t> children)</a:t>
                      </a:r>
                      <a:endParaRPr lang="en-IE" sz="1200" b="0" i="0" u="none" strike="noStrike" dirty="0">
                        <a:solidFill>
                          <a:schemeClr val="tx1"/>
                        </a:solidFill>
                        <a:effectLst/>
                        <a:latin typeface="+mn-lt"/>
                      </a:endParaRPr>
                    </a:p>
                  </a:txBody>
                  <a:tcPr marL="6757" marR="6757" marT="6757" marB="0" anchor="ctr"/>
                </a:tc>
                <a:tc>
                  <a:txBody>
                    <a:bodyPr/>
                    <a:lstStyle/>
                    <a:p>
                      <a:pPr algn="ctr" fontAlgn="t"/>
                      <a:r>
                        <a:rPr lang="en-GB" sz="1200" b="0" i="0" u="none" strike="noStrike" dirty="0">
                          <a:solidFill>
                            <a:schemeClr val="tx1"/>
                          </a:solidFill>
                          <a:effectLst/>
                          <a:latin typeface="+mn-lt"/>
                        </a:rPr>
                        <a:t>Yes</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2180697838"/>
                  </a:ext>
                </a:extLst>
              </a:tr>
              <a:tr h="0">
                <a:tc>
                  <a:txBody>
                    <a:bodyPr/>
                    <a:lstStyle/>
                    <a:p>
                      <a:pPr algn="l" rtl="0" fontAlgn="ctr"/>
                      <a:r>
                        <a:rPr lang="en-IE" sz="1200" b="0" i="0" u="none" strike="noStrike" dirty="0">
                          <a:solidFill>
                            <a:schemeClr val="tx1"/>
                          </a:solidFill>
                          <a:effectLst/>
                          <a:latin typeface="+mn-lt"/>
                          <a:cs typeface="Arial" panose="020B0604020202020204" pitchFamily="34" charset="0"/>
                        </a:rPr>
                        <a:t>Shingles</a:t>
                      </a:r>
                    </a:p>
                  </a:txBody>
                  <a:tcPr marL="9525" marR="9525" marT="9525" marB="0" anchor="ctr"/>
                </a:tc>
                <a:tc>
                  <a:txBody>
                    <a:bodyPr/>
                    <a:lstStyle/>
                    <a:p>
                      <a:pPr algn="ctr" fontAlgn="t"/>
                      <a:r>
                        <a:rPr lang="en-IE" sz="1200" b="0" i="0" u="none" strike="noStrike" dirty="0">
                          <a:solidFill>
                            <a:schemeClr val="tx1"/>
                          </a:solidFill>
                          <a:effectLst/>
                          <a:latin typeface="+mn-lt"/>
                        </a:rPr>
                        <a:t> V</a:t>
                      </a:r>
                      <a:r>
                        <a:rPr lang="en-IE" sz="1200" b="0" i="1" u="none" strike="noStrike" dirty="0">
                          <a:solidFill>
                            <a:schemeClr val="tx1"/>
                          </a:solidFill>
                          <a:effectLst/>
                          <a:latin typeface="+mn-lt"/>
                        </a:rPr>
                        <a:t>aricella-zoster</a:t>
                      </a:r>
                      <a:r>
                        <a:rPr lang="en-IE" sz="1200" b="0" i="0" u="none" strike="noStrike" dirty="0">
                          <a:solidFill>
                            <a:schemeClr val="tx1"/>
                          </a:solidFill>
                          <a:effectLst/>
                          <a:latin typeface="+mn-lt"/>
                        </a:rPr>
                        <a:t> virus pre-acquired from chickenpox</a:t>
                      </a:r>
                    </a:p>
                  </a:txBody>
                  <a:tcPr marL="6757" marR="6757" marT="6757" marB="0" anchor="ctr"/>
                </a:tc>
                <a:tc>
                  <a:txBody>
                    <a:bodyPr/>
                    <a:lstStyle/>
                    <a:p>
                      <a:pPr algn="ctr" fontAlgn="t"/>
                      <a:r>
                        <a:rPr lang="en-GB" sz="1200" b="0" i="0" u="none" strike="noStrike" dirty="0">
                          <a:solidFill>
                            <a:schemeClr val="tx1"/>
                          </a:solidFill>
                          <a:effectLst/>
                          <a:latin typeface="+mn-lt"/>
                        </a:rPr>
                        <a:t>Painful rash on one side of face or body.</a:t>
                      </a:r>
                      <a:endParaRPr lang="en-IE" sz="1200" b="0" i="0" u="none" strike="noStrike" dirty="0">
                        <a:solidFill>
                          <a:schemeClr val="tx1"/>
                        </a:solidFill>
                        <a:effectLst/>
                        <a:latin typeface="+mn-lt"/>
                      </a:endParaRPr>
                    </a:p>
                  </a:txBody>
                  <a:tcPr marL="6757" marR="6757" marT="6757" marB="0" anchor="ctr"/>
                </a:tc>
                <a:tc>
                  <a:txBody>
                    <a:bodyPr/>
                    <a:lstStyle/>
                    <a:p>
                      <a:pPr algn="ctr" fontAlgn="t"/>
                      <a:r>
                        <a:rPr lang="en-GB" sz="1200" b="0" i="0" u="none" strike="noStrike" dirty="0">
                          <a:solidFill>
                            <a:schemeClr val="tx1"/>
                          </a:solidFill>
                          <a:effectLst/>
                          <a:latin typeface="+mn-lt"/>
                        </a:rPr>
                        <a:t>Yes</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3305989447"/>
                  </a:ext>
                </a:extLst>
              </a:tr>
              <a:tr h="0">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IE" sz="1200" b="0" i="0" u="none" strike="noStrike" dirty="0">
                          <a:solidFill>
                            <a:schemeClr val="tx1"/>
                          </a:solidFill>
                          <a:effectLst/>
                          <a:latin typeface="+mn-lt"/>
                          <a:cs typeface="Arial" panose="020B0604020202020204" pitchFamily="34" charset="0"/>
                        </a:rPr>
                        <a:t>Skin cancers (basal cell, squamous cell, melanoma)</a:t>
                      </a:r>
                    </a:p>
                  </a:txBody>
                  <a:tcPr marL="9525" marR="9525" marT="9525" marB="0" anchor="ctr"/>
                </a:tc>
                <a:tc>
                  <a:txBody>
                    <a:bodyPr/>
                    <a:lstStyle/>
                    <a:p>
                      <a:pPr algn="ctr" fontAlgn="t"/>
                      <a:r>
                        <a:rPr lang="en-GB" sz="1200" b="0" i="0" u="none" strike="noStrike" dirty="0">
                          <a:solidFill>
                            <a:schemeClr val="tx1"/>
                          </a:solidFill>
                          <a:effectLst/>
                          <a:latin typeface="+mn-lt"/>
                        </a:rPr>
                        <a:t>Genetic predisposition, exposure to the sun, kidney dialysis, arsenic ingestion.</a:t>
                      </a:r>
                      <a:endParaRPr lang="en-IE" sz="1200" b="0" i="0" u="none" strike="noStrike" dirty="0">
                        <a:solidFill>
                          <a:schemeClr val="tx1"/>
                        </a:solidFill>
                        <a:effectLst/>
                        <a:latin typeface="+mn-lt"/>
                      </a:endParaRPr>
                    </a:p>
                  </a:txBody>
                  <a:tcPr marL="6757" marR="6757" marT="6757" marB="0" anchor="ctr"/>
                </a:tc>
                <a:tc>
                  <a:txBody>
                    <a:bodyPr/>
                    <a:lstStyle/>
                    <a:p>
                      <a:pPr algn="ctr" fontAlgn="t"/>
                      <a:r>
                        <a:rPr lang="en-GB" sz="1200" b="0" i="0" u="none" strike="noStrike" dirty="0">
                          <a:solidFill>
                            <a:schemeClr val="tx1"/>
                          </a:solidFill>
                          <a:effectLst/>
                          <a:latin typeface="+mn-lt"/>
                        </a:rPr>
                        <a:t>Lesions or lumps on the skin, in the case of squamous cell and melanoma: metastasis, death.</a:t>
                      </a:r>
                      <a:endParaRPr lang="en-IE" sz="1200" b="0" i="0" u="none" strike="noStrike" dirty="0">
                        <a:solidFill>
                          <a:schemeClr val="tx1"/>
                        </a:solidFill>
                        <a:effectLst/>
                        <a:latin typeface="+mn-lt"/>
                      </a:endParaRPr>
                    </a:p>
                  </a:txBody>
                  <a:tcPr marL="6757" marR="6757" marT="6757" marB="0" anchor="ctr"/>
                </a:tc>
                <a:tc>
                  <a:txBody>
                    <a:bodyPr/>
                    <a:lstStyle/>
                    <a:p>
                      <a:pPr algn="ctr" fontAlgn="t"/>
                      <a:r>
                        <a:rPr lang="en-GB" sz="1200" b="0" i="0" u="none" strike="noStrike" dirty="0">
                          <a:solidFill>
                            <a:schemeClr val="tx1"/>
                          </a:solidFill>
                          <a:effectLst/>
                          <a:latin typeface="+mn-lt"/>
                        </a:rPr>
                        <a:t>Yes</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1833861977"/>
                  </a:ext>
                </a:extLst>
              </a:tr>
              <a:tr h="0">
                <a:tc>
                  <a:txBody>
                    <a:bodyPr/>
                    <a:lstStyle/>
                    <a:p>
                      <a:pPr algn="l" rtl="0" fontAlgn="ctr"/>
                      <a:r>
                        <a:rPr lang="en-IE" sz="1200" b="0" i="0" u="none" strike="noStrike" dirty="0">
                          <a:solidFill>
                            <a:schemeClr val="tx1"/>
                          </a:solidFill>
                          <a:effectLst/>
                          <a:latin typeface="+mn-lt"/>
                          <a:cs typeface="Arial" panose="020B0604020202020204" pitchFamily="34" charset="0"/>
                        </a:rPr>
                        <a:t>Scabies</a:t>
                      </a:r>
                    </a:p>
                  </a:txBody>
                  <a:tcPr marL="9525" marR="9525" marT="9525" marB="0" anchor="ctr"/>
                </a:tc>
                <a:tc>
                  <a:txBody>
                    <a:bodyPr/>
                    <a:lstStyle/>
                    <a:p>
                      <a:pPr algn="ctr" fontAlgn="t"/>
                      <a:r>
                        <a:rPr lang="en-GB" sz="1200" b="0" i="0" u="none" strike="noStrike" dirty="0">
                          <a:solidFill>
                            <a:schemeClr val="tx1"/>
                          </a:solidFill>
                          <a:effectLst/>
                          <a:latin typeface="+mn-lt"/>
                        </a:rPr>
                        <a:t>Contact human itch mite (</a:t>
                      </a:r>
                      <a:r>
                        <a:rPr lang="en-GB" sz="1200" b="0" i="1" u="none" strike="noStrike" dirty="0" err="1">
                          <a:solidFill>
                            <a:schemeClr val="tx1"/>
                          </a:solidFill>
                          <a:effectLst/>
                          <a:latin typeface="+mn-lt"/>
                        </a:rPr>
                        <a:t>sarcoptes</a:t>
                      </a:r>
                      <a:r>
                        <a:rPr lang="en-GB" sz="1200" b="0" i="1" u="none" strike="noStrike" dirty="0">
                          <a:solidFill>
                            <a:schemeClr val="tx1"/>
                          </a:solidFill>
                          <a:effectLst/>
                          <a:latin typeface="+mn-lt"/>
                        </a:rPr>
                        <a:t> </a:t>
                      </a:r>
                      <a:r>
                        <a:rPr lang="en-GB" sz="1200" b="0" i="1" u="none" strike="noStrike" dirty="0" err="1">
                          <a:solidFill>
                            <a:schemeClr val="tx1"/>
                          </a:solidFill>
                          <a:effectLst/>
                          <a:latin typeface="+mn-lt"/>
                        </a:rPr>
                        <a:t>scabiei</a:t>
                      </a:r>
                      <a:r>
                        <a:rPr lang="en-GB" sz="1200" b="0" i="1" u="none" strike="noStrike" dirty="0">
                          <a:solidFill>
                            <a:schemeClr val="tx1"/>
                          </a:solidFill>
                          <a:effectLst/>
                          <a:latin typeface="+mn-lt"/>
                        </a:rPr>
                        <a:t> var. hominis</a:t>
                      </a:r>
                      <a:r>
                        <a:rPr lang="en-GB" sz="1200" b="0" i="0" u="none" strike="noStrike" dirty="0">
                          <a:solidFill>
                            <a:schemeClr val="tx1"/>
                          </a:solidFill>
                          <a:effectLst/>
                          <a:latin typeface="+mn-lt"/>
                        </a:rPr>
                        <a:t>)</a:t>
                      </a:r>
                      <a:endParaRPr lang="en-IE" sz="1200" b="0" i="0" u="none" strike="noStrike" dirty="0">
                        <a:solidFill>
                          <a:schemeClr val="tx1"/>
                        </a:solidFill>
                        <a:effectLst/>
                        <a:latin typeface="+mn-lt"/>
                      </a:endParaRPr>
                    </a:p>
                  </a:txBody>
                  <a:tcPr marL="6757" marR="6757" marT="6757" marB="0" anchor="ctr"/>
                </a:tc>
                <a:tc>
                  <a:txBody>
                    <a:bodyPr/>
                    <a:lstStyle/>
                    <a:p>
                      <a:pPr algn="ctr" fontAlgn="t"/>
                      <a:r>
                        <a:rPr lang="en-GB" sz="1200" b="0" i="0" u="none" strike="noStrike" dirty="0">
                          <a:solidFill>
                            <a:schemeClr val="tx1"/>
                          </a:solidFill>
                          <a:effectLst/>
                          <a:latin typeface="+mn-lt"/>
                        </a:rPr>
                        <a:t>Itchy, pimple-like rash.</a:t>
                      </a:r>
                      <a:endParaRPr lang="en-IE" sz="1200" b="0" i="0" u="none" strike="noStrike" dirty="0">
                        <a:solidFill>
                          <a:schemeClr val="tx1"/>
                        </a:solidFill>
                        <a:effectLst/>
                        <a:latin typeface="+mn-lt"/>
                      </a:endParaRPr>
                    </a:p>
                  </a:txBody>
                  <a:tcPr marL="6757" marR="6757" marT="6757" marB="0" anchor="ctr"/>
                </a:tc>
                <a:tc>
                  <a:txBody>
                    <a:bodyPr/>
                    <a:lstStyle/>
                    <a:p>
                      <a:pPr algn="ctr" fontAlgn="t"/>
                      <a:r>
                        <a:rPr lang="en-GB" sz="1200" b="0" i="0" u="none" strike="noStrike" dirty="0">
                          <a:solidFill>
                            <a:schemeClr val="tx1"/>
                          </a:solidFill>
                          <a:effectLst/>
                          <a:latin typeface="+mn-lt"/>
                        </a:rPr>
                        <a:t>Yes</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3507568171"/>
                  </a:ext>
                </a:extLst>
              </a:tr>
              <a:tr h="0">
                <a:tc>
                  <a:txBody>
                    <a:bodyPr/>
                    <a:lstStyle/>
                    <a:p>
                      <a:pPr algn="l" rtl="0" fontAlgn="ctr"/>
                      <a:r>
                        <a:rPr lang="en-GB" sz="1200" b="0" i="0" u="none" strike="noStrike" dirty="0">
                          <a:solidFill>
                            <a:schemeClr val="tx1"/>
                          </a:solidFill>
                          <a:effectLst/>
                          <a:latin typeface="+mn-lt"/>
                          <a:cs typeface="Arial" panose="020B0604020202020204" pitchFamily="34" charset="0"/>
                        </a:rPr>
                        <a:t>Syphilis</a:t>
                      </a:r>
                      <a:endParaRPr lang="en-IE" sz="12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fontAlgn="t"/>
                      <a:r>
                        <a:rPr lang="en-IE" sz="1200" b="0" i="0" u="none" strike="noStrike" dirty="0">
                          <a:solidFill>
                            <a:schemeClr val="tx1"/>
                          </a:solidFill>
                          <a:effectLst/>
                          <a:latin typeface="+mn-lt"/>
                        </a:rPr>
                        <a:t>Contact treponema pallidum bacterium</a:t>
                      </a:r>
                    </a:p>
                  </a:txBody>
                  <a:tcPr marL="6757" marR="6757" marT="6757" marB="0" anchor="ctr"/>
                </a:tc>
                <a:tc>
                  <a:txBody>
                    <a:bodyPr/>
                    <a:lstStyle/>
                    <a:p>
                      <a:pPr algn="ctr" fontAlgn="t"/>
                      <a:r>
                        <a:rPr lang="en-GB" sz="1200" b="0" i="0" u="none" strike="noStrike" dirty="0">
                          <a:solidFill>
                            <a:schemeClr val="tx1"/>
                          </a:solidFill>
                          <a:effectLst/>
                          <a:latin typeface="+mn-lt"/>
                        </a:rPr>
                        <a:t>Single chancre (sore), rashes, lesions, fever, swollen lymph nodes, attack of vital organs, death.</a:t>
                      </a:r>
                      <a:endParaRPr lang="en-IE" sz="1200" b="0" i="0" u="none" strike="noStrike" dirty="0">
                        <a:solidFill>
                          <a:schemeClr val="tx1"/>
                        </a:solidFill>
                        <a:effectLst/>
                        <a:latin typeface="+mn-lt"/>
                      </a:endParaRPr>
                    </a:p>
                  </a:txBody>
                  <a:tcPr marL="6757" marR="6757" marT="6757" marB="0" anchor="ctr"/>
                </a:tc>
                <a:tc>
                  <a:txBody>
                    <a:bodyPr/>
                    <a:lstStyle/>
                    <a:p>
                      <a:pPr algn="ctr" fontAlgn="t"/>
                      <a:r>
                        <a:rPr lang="en-GB" sz="1200" b="0" i="0" u="none" strike="noStrike" dirty="0">
                          <a:solidFill>
                            <a:schemeClr val="tx1"/>
                          </a:solidFill>
                          <a:effectLst/>
                          <a:latin typeface="+mn-lt"/>
                        </a:rPr>
                        <a:t>Yes</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2117888876"/>
                  </a:ext>
                </a:extLst>
              </a:tr>
              <a:tr h="0">
                <a:tc>
                  <a:txBody>
                    <a:bodyPr/>
                    <a:lstStyle/>
                    <a:p>
                      <a:pPr algn="l" rtl="0" fontAlgn="ctr"/>
                      <a:r>
                        <a:rPr lang="en-GB" sz="1200" b="0" i="0" u="none" strike="noStrike" dirty="0">
                          <a:solidFill>
                            <a:schemeClr val="tx1"/>
                          </a:solidFill>
                          <a:effectLst/>
                          <a:latin typeface="+mn-lt"/>
                          <a:cs typeface="Arial" panose="020B0604020202020204" pitchFamily="34" charset="0"/>
                        </a:rPr>
                        <a:t>Vibrio </a:t>
                      </a:r>
                      <a:r>
                        <a:rPr lang="en-GB" sz="1200" b="0" i="0" u="none" strike="noStrike" dirty="0">
                          <a:solidFill>
                            <a:schemeClr val="tx1"/>
                          </a:solidFill>
                          <a:effectLst/>
                          <a:latin typeface="+mn-lt"/>
                        </a:rPr>
                        <a:t>vulnificus </a:t>
                      </a:r>
                      <a:endParaRPr lang="en-IE" sz="12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fontAlgn="t"/>
                      <a:r>
                        <a:rPr lang="en-GB" sz="1200" b="0" i="0" u="none" strike="noStrike" dirty="0">
                          <a:solidFill>
                            <a:schemeClr val="tx1"/>
                          </a:solidFill>
                          <a:effectLst/>
                          <a:latin typeface="+mn-lt"/>
                        </a:rPr>
                        <a:t>Open wound contact with fluids or ingestion of seafood containing v</a:t>
                      </a:r>
                      <a:r>
                        <a:rPr lang="en-GB" sz="1200" b="0" i="1" u="none" strike="noStrike" dirty="0">
                          <a:solidFill>
                            <a:schemeClr val="tx1"/>
                          </a:solidFill>
                          <a:effectLst/>
                          <a:latin typeface="+mn-lt"/>
                        </a:rPr>
                        <a:t>ibrio vulnificus </a:t>
                      </a:r>
                      <a:r>
                        <a:rPr lang="en-GB" sz="1200" b="0" i="0" u="none" strike="noStrike" dirty="0">
                          <a:solidFill>
                            <a:schemeClr val="tx1"/>
                          </a:solidFill>
                          <a:effectLst/>
                          <a:latin typeface="+mn-lt"/>
                        </a:rPr>
                        <a:t>bacteria</a:t>
                      </a:r>
                      <a:endParaRPr lang="en-IE" sz="1200" b="0" i="0" u="none" strike="noStrike" dirty="0">
                        <a:solidFill>
                          <a:schemeClr val="tx1"/>
                        </a:solidFill>
                        <a:effectLst/>
                        <a:latin typeface="+mn-lt"/>
                      </a:endParaRPr>
                    </a:p>
                  </a:txBody>
                  <a:tcPr marL="6757" marR="6757" marT="6757" marB="0" anchor="ctr"/>
                </a:tc>
                <a:tc>
                  <a:txBody>
                    <a:bodyPr/>
                    <a:lstStyle/>
                    <a:p>
                      <a:pPr algn="ctr" fontAlgn="t"/>
                      <a:r>
                        <a:rPr lang="en-GB" sz="1200" b="0" i="0" u="none" strike="noStrike" dirty="0">
                          <a:solidFill>
                            <a:schemeClr val="tx1"/>
                          </a:solidFill>
                          <a:effectLst/>
                          <a:latin typeface="+mn-lt"/>
                        </a:rPr>
                        <a:t>Blistering skin lesions, fever, vomiting, diarrhoea, necrotizing fasciitis, death.</a:t>
                      </a:r>
                      <a:endParaRPr lang="en-IE" sz="1200" b="0" i="0" u="none" strike="noStrike" dirty="0">
                        <a:solidFill>
                          <a:schemeClr val="tx1"/>
                        </a:solidFill>
                        <a:effectLst/>
                        <a:latin typeface="+mn-lt"/>
                      </a:endParaRPr>
                    </a:p>
                  </a:txBody>
                  <a:tcPr marL="6757" marR="6757" marT="6757" marB="0" anchor="ctr"/>
                </a:tc>
                <a:tc>
                  <a:txBody>
                    <a:bodyPr/>
                    <a:lstStyle/>
                    <a:p>
                      <a:pPr algn="ctr" fontAlgn="t"/>
                      <a:r>
                        <a:rPr lang="en-GB" sz="1200" b="0" i="0" u="none" strike="noStrike" dirty="0">
                          <a:solidFill>
                            <a:schemeClr val="tx1"/>
                          </a:solidFill>
                          <a:effectLst/>
                          <a:latin typeface="+mn-lt"/>
                        </a:rPr>
                        <a:t>Yes</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3548335840"/>
                  </a:ext>
                </a:extLst>
              </a:tr>
              <a:tr h="0">
                <a:tc>
                  <a:txBody>
                    <a:bodyPr/>
                    <a:lstStyle/>
                    <a:p>
                      <a:pPr algn="l" rtl="0" fontAlgn="ctr"/>
                      <a:r>
                        <a:rPr lang="en-IE" sz="1200" b="0" i="0" u="none" strike="noStrike" dirty="0">
                          <a:solidFill>
                            <a:schemeClr val="tx1"/>
                          </a:solidFill>
                          <a:effectLst/>
                          <a:latin typeface="+mn-lt"/>
                          <a:cs typeface="Arial" panose="020B0604020202020204" pitchFamily="34" charset="0"/>
                        </a:rPr>
                        <a:t>Viral warts</a:t>
                      </a:r>
                    </a:p>
                  </a:txBody>
                  <a:tcPr marL="9525" marR="9525" marT="9525" marB="0" anchor="ctr"/>
                </a:tc>
                <a:tc>
                  <a:txBody>
                    <a:bodyPr/>
                    <a:lstStyle/>
                    <a:p>
                      <a:pPr algn="ctr" fontAlgn="t"/>
                      <a:r>
                        <a:rPr lang="en-IE" sz="1200" b="0" i="0" u="none" strike="noStrike" dirty="0">
                          <a:solidFill>
                            <a:schemeClr val="tx1"/>
                          </a:solidFill>
                          <a:effectLst/>
                          <a:latin typeface="+mn-lt"/>
                        </a:rPr>
                        <a:t>Contact </a:t>
                      </a:r>
                      <a:r>
                        <a:rPr lang="en-IE" sz="1200" b="0" i="1" u="none" strike="noStrike" dirty="0">
                          <a:solidFill>
                            <a:schemeClr val="tx1"/>
                          </a:solidFill>
                          <a:effectLst/>
                          <a:latin typeface="+mn-lt"/>
                        </a:rPr>
                        <a:t>human papilloma </a:t>
                      </a:r>
                      <a:r>
                        <a:rPr lang="en-IE" sz="1200" b="0" i="0" u="none" strike="noStrike" dirty="0">
                          <a:solidFill>
                            <a:schemeClr val="tx1"/>
                          </a:solidFill>
                          <a:effectLst/>
                          <a:latin typeface="+mn-lt"/>
                        </a:rPr>
                        <a:t>virus </a:t>
                      </a:r>
                    </a:p>
                  </a:txBody>
                  <a:tcPr marL="6757" marR="6757" marT="6757" marB="0" anchor="ctr"/>
                </a:tc>
                <a:tc>
                  <a:txBody>
                    <a:bodyPr/>
                    <a:lstStyle/>
                    <a:p>
                      <a:pPr algn="ctr" fontAlgn="t"/>
                      <a:r>
                        <a:rPr lang="en-GB" sz="1200" b="0" i="0" u="none" strike="noStrike" dirty="0">
                          <a:solidFill>
                            <a:schemeClr val="tx1"/>
                          </a:solidFill>
                          <a:effectLst/>
                          <a:latin typeface="+mn-lt"/>
                        </a:rPr>
                        <a:t>Warts.</a:t>
                      </a:r>
                    </a:p>
                  </a:txBody>
                  <a:tcPr marL="6757" marR="6757" marT="6757" marB="0" anchor="ctr"/>
                </a:tc>
                <a:tc>
                  <a:txBody>
                    <a:bodyPr/>
                    <a:lstStyle/>
                    <a:p>
                      <a:pPr algn="ctr" fontAlgn="t"/>
                      <a:r>
                        <a:rPr lang="en-GB" sz="1200" b="0" i="0" u="none" strike="noStrike" dirty="0">
                          <a:solidFill>
                            <a:schemeClr val="tx1"/>
                          </a:solidFill>
                          <a:effectLst/>
                          <a:latin typeface="+mn-lt"/>
                        </a:rPr>
                        <a:t>Yes</a:t>
                      </a:r>
                    </a:p>
                  </a:txBody>
                  <a:tcPr marL="6757" marR="6757" marT="6757" marB="0" anchor="ctr"/>
                </a:tc>
                <a:extLst>
                  <a:ext uri="{0D108BD9-81ED-4DB2-BD59-A6C34878D82A}">
                    <a16:rowId xmlns:a16="http://schemas.microsoft.com/office/drawing/2014/main" val="4159951182"/>
                  </a:ext>
                </a:extLst>
              </a:tr>
              <a:tr h="0">
                <a:tc>
                  <a:txBody>
                    <a:bodyPr/>
                    <a:lstStyle/>
                    <a:p>
                      <a:pPr algn="l" rtl="0" fontAlgn="ctr"/>
                      <a:r>
                        <a:rPr lang="en-IE" sz="1200" b="0" i="0" u="none" strike="noStrike" dirty="0">
                          <a:solidFill>
                            <a:schemeClr val="tx1"/>
                          </a:solidFill>
                          <a:effectLst/>
                          <a:latin typeface="+mn-lt"/>
                          <a:cs typeface="Arial" panose="020B0604020202020204" pitchFamily="34" charset="0"/>
                        </a:rPr>
                        <a:t>Vitiligo</a:t>
                      </a:r>
                    </a:p>
                  </a:txBody>
                  <a:tcPr marL="9525" marR="9525" marT="9525" marB="0" anchor="ctr"/>
                </a:tc>
                <a:tc>
                  <a:txBody>
                    <a:bodyPr/>
                    <a:lstStyle/>
                    <a:p>
                      <a:pPr algn="ctr" fontAlgn="t"/>
                      <a:r>
                        <a:rPr lang="en-GB" sz="1200" b="0" i="0" u="none" strike="noStrike" dirty="0">
                          <a:solidFill>
                            <a:schemeClr val="tx1"/>
                          </a:solidFill>
                          <a:effectLst/>
                          <a:latin typeface="+mn-lt"/>
                        </a:rPr>
                        <a:t>Genetic predisposition, sunburn, injured skin, certain chemicals.</a:t>
                      </a:r>
                      <a:endParaRPr lang="en-IE" sz="1200" b="0" i="0" u="none" strike="noStrike" dirty="0">
                        <a:solidFill>
                          <a:schemeClr val="tx1"/>
                        </a:solidFill>
                        <a:effectLst/>
                        <a:latin typeface="+mn-lt"/>
                      </a:endParaRPr>
                    </a:p>
                  </a:txBody>
                  <a:tcPr marL="6757" marR="6757" marT="6757" marB="0" anchor="ctr"/>
                </a:tc>
                <a:tc>
                  <a:txBody>
                    <a:bodyPr/>
                    <a:lstStyle/>
                    <a:p>
                      <a:pPr algn="ctr" fontAlgn="t"/>
                      <a:r>
                        <a:rPr lang="en-GB" sz="1200" b="0" i="0" u="none" strike="noStrike" dirty="0">
                          <a:solidFill>
                            <a:schemeClr val="tx1"/>
                          </a:solidFill>
                          <a:effectLst/>
                          <a:latin typeface="+mn-lt"/>
                        </a:rPr>
                        <a:t>Symmetrical loss of skin pigment/colour on both sides of the body.</a:t>
                      </a:r>
                      <a:endParaRPr lang="en-IE" sz="1200" b="0" i="0" u="none" strike="noStrike" dirty="0">
                        <a:solidFill>
                          <a:schemeClr val="tx1"/>
                        </a:solidFill>
                        <a:effectLst/>
                        <a:latin typeface="+mn-lt"/>
                      </a:endParaRPr>
                    </a:p>
                  </a:txBody>
                  <a:tcPr marL="6757" marR="6757" marT="6757" marB="0" anchor="ctr"/>
                </a:tc>
                <a:tc>
                  <a:txBody>
                    <a:bodyPr/>
                    <a:lstStyle/>
                    <a:p>
                      <a:pPr algn="ctr" fontAlgn="t"/>
                      <a:r>
                        <a:rPr lang="en-GB" sz="1200" b="0" i="0" u="none" strike="noStrike" dirty="0">
                          <a:solidFill>
                            <a:schemeClr val="tx1"/>
                          </a:solidFill>
                          <a:effectLst/>
                          <a:latin typeface="+mn-lt"/>
                        </a:rPr>
                        <a:t>Yes</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3089344450"/>
                  </a:ext>
                </a:extLst>
              </a:tr>
            </a:tbl>
          </a:graphicData>
        </a:graphic>
      </p:graphicFrame>
    </p:spTree>
    <p:extLst>
      <p:ext uri="{BB962C8B-B14F-4D97-AF65-F5344CB8AC3E}">
        <p14:creationId xmlns:p14="http://schemas.microsoft.com/office/powerpoint/2010/main" val="42547693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A1F71B7B-0927-75DD-16E9-8A339A706948}"/>
              </a:ext>
            </a:extLst>
          </p:cNvPr>
          <p:cNvGrpSpPr/>
          <p:nvPr/>
        </p:nvGrpSpPr>
        <p:grpSpPr>
          <a:xfrm>
            <a:off x="2164060" y="865005"/>
            <a:ext cx="7736538" cy="5341228"/>
            <a:chOff x="2164060" y="865005"/>
            <a:chExt cx="7736538" cy="5341228"/>
          </a:xfrm>
        </p:grpSpPr>
        <p:grpSp>
          <p:nvGrpSpPr>
            <p:cNvPr id="71" name="Group 70">
              <a:extLst>
                <a:ext uri="{FF2B5EF4-FFF2-40B4-BE49-F238E27FC236}">
                  <a16:creationId xmlns:a16="http://schemas.microsoft.com/office/drawing/2014/main" id="{9EEE6D7D-D1EF-0322-174D-1E651FE0A4A4}"/>
                </a:ext>
              </a:extLst>
            </p:cNvPr>
            <p:cNvGrpSpPr/>
            <p:nvPr/>
          </p:nvGrpSpPr>
          <p:grpSpPr>
            <a:xfrm>
              <a:off x="2164060" y="865005"/>
              <a:ext cx="7736538" cy="4343530"/>
              <a:chOff x="2390483" y="1030468"/>
              <a:chExt cx="7736538" cy="4343530"/>
            </a:xfrm>
          </p:grpSpPr>
          <p:sp>
            <p:nvSpPr>
              <p:cNvPr id="2" name="Oval 1">
                <a:extLst>
                  <a:ext uri="{FF2B5EF4-FFF2-40B4-BE49-F238E27FC236}">
                    <a16:creationId xmlns:a16="http://schemas.microsoft.com/office/drawing/2014/main" id="{2DC72FDA-A8F3-FDDC-A295-6CD45A41A086}"/>
                  </a:ext>
                </a:extLst>
              </p:cNvPr>
              <p:cNvSpPr/>
              <p:nvPr/>
            </p:nvSpPr>
            <p:spPr>
              <a:xfrm>
                <a:off x="4737463" y="2508069"/>
                <a:ext cx="2960914" cy="1164771"/>
              </a:xfrm>
              <a:prstGeom prst="ellipse">
                <a:avLst/>
              </a:prstGeom>
              <a:solidFill>
                <a:schemeClr val="accent2">
                  <a:lumMod val="20000"/>
                  <a:lumOff val="80000"/>
                </a:schemeClr>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00B050"/>
                    </a:solidFill>
                  </a:rPr>
                  <a:t>Allergy diseases affected by climate</a:t>
                </a:r>
                <a:endParaRPr lang="en-IE" b="1" dirty="0">
                  <a:solidFill>
                    <a:srgbClr val="00B050"/>
                  </a:solidFill>
                </a:endParaRPr>
              </a:p>
            </p:txBody>
          </p:sp>
          <p:sp>
            <p:nvSpPr>
              <p:cNvPr id="4" name="TextBox 3">
                <a:extLst>
                  <a:ext uri="{FF2B5EF4-FFF2-40B4-BE49-F238E27FC236}">
                    <a16:creationId xmlns:a16="http://schemas.microsoft.com/office/drawing/2014/main" id="{B79F3D89-53A6-102C-2F64-FE099017E481}"/>
                  </a:ext>
                </a:extLst>
              </p:cNvPr>
              <p:cNvSpPr txBox="1"/>
              <p:nvPr/>
            </p:nvSpPr>
            <p:spPr>
              <a:xfrm>
                <a:off x="3492137" y="1623348"/>
                <a:ext cx="705129" cy="307777"/>
              </a:xfrm>
              <a:prstGeom prst="rect">
                <a:avLst/>
              </a:prstGeom>
              <a:noFill/>
            </p:spPr>
            <p:txBody>
              <a:bodyPr wrap="none" rtlCol="0">
                <a:spAutoFit/>
              </a:bodyPr>
              <a:lstStyle/>
              <a:p>
                <a:r>
                  <a:rPr lang="en-GB" sz="1400" b="1" dirty="0">
                    <a:solidFill>
                      <a:srgbClr val="FF0000"/>
                    </a:solidFill>
                  </a:rPr>
                  <a:t>Allergy</a:t>
                </a:r>
                <a:endParaRPr lang="en-IE" sz="1400" b="1" dirty="0">
                  <a:solidFill>
                    <a:srgbClr val="FF0000"/>
                  </a:solidFill>
                </a:endParaRPr>
              </a:p>
            </p:txBody>
          </p:sp>
          <p:sp>
            <p:nvSpPr>
              <p:cNvPr id="5" name="TextBox 4">
                <a:extLst>
                  <a:ext uri="{FF2B5EF4-FFF2-40B4-BE49-F238E27FC236}">
                    <a16:creationId xmlns:a16="http://schemas.microsoft.com/office/drawing/2014/main" id="{87025567-F8EE-F813-D5D3-309C53B972BE}"/>
                  </a:ext>
                </a:extLst>
              </p:cNvPr>
              <p:cNvSpPr txBox="1"/>
              <p:nvPr/>
            </p:nvSpPr>
            <p:spPr>
              <a:xfrm>
                <a:off x="5013781" y="1030468"/>
                <a:ext cx="1082219" cy="307777"/>
              </a:xfrm>
              <a:prstGeom prst="rect">
                <a:avLst/>
              </a:prstGeom>
              <a:noFill/>
            </p:spPr>
            <p:txBody>
              <a:bodyPr wrap="none" rtlCol="0">
                <a:spAutoFit/>
              </a:bodyPr>
              <a:lstStyle/>
              <a:p>
                <a:r>
                  <a:rPr lang="en-GB" sz="1400" b="1" dirty="0">
                    <a:solidFill>
                      <a:srgbClr val="FF0000"/>
                    </a:solidFill>
                  </a:rPr>
                  <a:t>Anaphylaxis</a:t>
                </a:r>
                <a:endParaRPr lang="en-IE" sz="1400" b="1" dirty="0">
                  <a:solidFill>
                    <a:srgbClr val="FF0000"/>
                  </a:solidFill>
                </a:endParaRPr>
              </a:p>
            </p:txBody>
          </p:sp>
          <p:sp>
            <p:nvSpPr>
              <p:cNvPr id="14" name="TextBox 13">
                <a:extLst>
                  <a:ext uri="{FF2B5EF4-FFF2-40B4-BE49-F238E27FC236}">
                    <a16:creationId xmlns:a16="http://schemas.microsoft.com/office/drawing/2014/main" id="{252C0EE2-0AE8-D006-D271-7630FEEFA488}"/>
                  </a:ext>
                </a:extLst>
              </p:cNvPr>
              <p:cNvSpPr txBox="1"/>
              <p:nvPr/>
            </p:nvSpPr>
            <p:spPr>
              <a:xfrm>
                <a:off x="7014278" y="1114688"/>
                <a:ext cx="1125629" cy="307777"/>
              </a:xfrm>
              <a:prstGeom prst="rect">
                <a:avLst/>
              </a:prstGeom>
              <a:noFill/>
            </p:spPr>
            <p:txBody>
              <a:bodyPr wrap="none" rtlCol="0">
                <a:spAutoFit/>
              </a:bodyPr>
              <a:lstStyle/>
              <a:p>
                <a:r>
                  <a:rPr lang="en-GB" sz="1400" b="1" dirty="0">
                    <a:solidFill>
                      <a:srgbClr val="FF0000"/>
                    </a:solidFill>
                  </a:rPr>
                  <a:t>Angioedema</a:t>
                </a:r>
                <a:endParaRPr lang="en-IE" sz="1400" b="1" dirty="0">
                  <a:solidFill>
                    <a:srgbClr val="FF0000"/>
                  </a:solidFill>
                </a:endParaRPr>
              </a:p>
            </p:txBody>
          </p:sp>
          <p:sp>
            <p:nvSpPr>
              <p:cNvPr id="15" name="TextBox 14">
                <a:extLst>
                  <a:ext uri="{FF2B5EF4-FFF2-40B4-BE49-F238E27FC236}">
                    <a16:creationId xmlns:a16="http://schemas.microsoft.com/office/drawing/2014/main" id="{65582449-DE2A-9E0C-318B-1D0323FB40D4}"/>
                  </a:ext>
                </a:extLst>
              </p:cNvPr>
              <p:cNvSpPr txBox="1"/>
              <p:nvPr/>
            </p:nvSpPr>
            <p:spPr>
              <a:xfrm>
                <a:off x="8560673" y="1799984"/>
                <a:ext cx="1118704" cy="307777"/>
              </a:xfrm>
              <a:prstGeom prst="rect">
                <a:avLst/>
              </a:prstGeom>
              <a:noFill/>
            </p:spPr>
            <p:txBody>
              <a:bodyPr wrap="none" rtlCol="0">
                <a:spAutoFit/>
              </a:bodyPr>
              <a:lstStyle/>
              <a:p>
                <a:r>
                  <a:rPr lang="en-GB" sz="1400" b="1" dirty="0">
                    <a:solidFill>
                      <a:srgbClr val="FF0000"/>
                    </a:solidFill>
                  </a:rPr>
                  <a:t>Aspergillosis</a:t>
                </a:r>
                <a:endParaRPr lang="en-IE" sz="1400" b="1" dirty="0">
                  <a:solidFill>
                    <a:srgbClr val="FF0000"/>
                  </a:solidFill>
                </a:endParaRPr>
              </a:p>
            </p:txBody>
          </p:sp>
          <p:sp>
            <p:nvSpPr>
              <p:cNvPr id="16" name="TextBox 15">
                <a:extLst>
                  <a:ext uri="{FF2B5EF4-FFF2-40B4-BE49-F238E27FC236}">
                    <a16:creationId xmlns:a16="http://schemas.microsoft.com/office/drawing/2014/main" id="{57C13DA9-80B9-AB4D-1630-6976B53BD712}"/>
                  </a:ext>
                </a:extLst>
              </p:cNvPr>
              <p:cNvSpPr txBox="1"/>
              <p:nvPr/>
            </p:nvSpPr>
            <p:spPr>
              <a:xfrm>
                <a:off x="9154987" y="2908335"/>
                <a:ext cx="756554" cy="307777"/>
              </a:xfrm>
              <a:prstGeom prst="rect">
                <a:avLst/>
              </a:prstGeom>
              <a:noFill/>
            </p:spPr>
            <p:txBody>
              <a:bodyPr wrap="none" rtlCol="0">
                <a:spAutoFit/>
              </a:bodyPr>
              <a:lstStyle/>
              <a:p>
                <a:r>
                  <a:rPr lang="en-GB" sz="1400" b="1" dirty="0">
                    <a:solidFill>
                      <a:srgbClr val="FF0000"/>
                    </a:solidFill>
                  </a:rPr>
                  <a:t>Asthma</a:t>
                </a:r>
                <a:endParaRPr lang="en-IE" sz="1400" b="1" dirty="0">
                  <a:solidFill>
                    <a:srgbClr val="FF0000"/>
                  </a:solidFill>
                </a:endParaRPr>
              </a:p>
            </p:txBody>
          </p:sp>
          <p:sp>
            <p:nvSpPr>
              <p:cNvPr id="17" name="TextBox 16">
                <a:extLst>
                  <a:ext uri="{FF2B5EF4-FFF2-40B4-BE49-F238E27FC236}">
                    <a16:creationId xmlns:a16="http://schemas.microsoft.com/office/drawing/2014/main" id="{AAC6C9BA-5E1F-38F2-B72F-9FFFDDE28FCE}"/>
                  </a:ext>
                </a:extLst>
              </p:cNvPr>
              <p:cNvSpPr txBox="1"/>
              <p:nvPr/>
            </p:nvSpPr>
            <p:spPr>
              <a:xfrm>
                <a:off x="8333517" y="4038951"/>
                <a:ext cx="1793504" cy="307777"/>
              </a:xfrm>
              <a:prstGeom prst="rect">
                <a:avLst/>
              </a:prstGeom>
              <a:noFill/>
            </p:spPr>
            <p:txBody>
              <a:bodyPr wrap="none" rtlCol="0">
                <a:spAutoFit/>
              </a:bodyPr>
              <a:lstStyle/>
              <a:p>
                <a:r>
                  <a:rPr lang="en-GB" sz="1400" b="1" dirty="0">
                    <a:solidFill>
                      <a:srgbClr val="FF0000"/>
                    </a:solidFill>
                  </a:rPr>
                  <a:t>Chronic rhinosinusitis</a:t>
                </a:r>
                <a:endParaRPr lang="en-IE" sz="1400" b="1" dirty="0">
                  <a:solidFill>
                    <a:srgbClr val="FF0000"/>
                  </a:solidFill>
                </a:endParaRPr>
              </a:p>
            </p:txBody>
          </p:sp>
          <p:sp>
            <p:nvSpPr>
              <p:cNvPr id="18" name="TextBox 17">
                <a:extLst>
                  <a:ext uri="{FF2B5EF4-FFF2-40B4-BE49-F238E27FC236}">
                    <a16:creationId xmlns:a16="http://schemas.microsoft.com/office/drawing/2014/main" id="{3CB21A94-1A12-AE06-21C1-149C8D173A57}"/>
                  </a:ext>
                </a:extLst>
              </p:cNvPr>
              <p:cNvSpPr txBox="1"/>
              <p:nvPr/>
            </p:nvSpPr>
            <p:spPr>
              <a:xfrm>
                <a:off x="6681013" y="5066220"/>
                <a:ext cx="1989904" cy="307777"/>
              </a:xfrm>
              <a:prstGeom prst="rect">
                <a:avLst/>
              </a:prstGeom>
              <a:noFill/>
            </p:spPr>
            <p:txBody>
              <a:bodyPr wrap="none" rtlCol="0">
                <a:spAutoFit/>
              </a:bodyPr>
              <a:lstStyle/>
              <a:p>
                <a:r>
                  <a:rPr lang="en-GB" sz="1400" b="1" dirty="0">
                    <a:solidFill>
                      <a:srgbClr val="FF0000"/>
                    </a:solidFill>
                  </a:rPr>
                  <a:t>Churg-Strauss syndrome</a:t>
                </a:r>
                <a:endParaRPr lang="en-IE" sz="1400" b="1" dirty="0">
                  <a:solidFill>
                    <a:srgbClr val="FF0000"/>
                  </a:solidFill>
                </a:endParaRPr>
              </a:p>
            </p:txBody>
          </p:sp>
          <p:sp>
            <p:nvSpPr>
              <p:cNvPr id="19" name="TextBox 18">
                <a:extLst>
                  <a:ext uri="{FF2B5EF4-FFF2-40B4-BE49-F238E27FC236}">
                    <a16:creationId xmlns:a16="http://schemas.microsoft.com/office/drawing/2014/main" id="{21467A81-3762-B2CE-52DE-CAC0C1699B06}"/>
                  </a:ext>
                </a:extLst>
              </p:cNvPr>
              <p:cNvSpPr txBox="1"/>
              <p:nvPr/>
            </p:nvSpPr>
            <p:spPr>
              <a:xfrm>
                <a:off x="4766609" y="5066221"/>
                <a:ext cx="1031051" cy="307777"/>
              </a:xfrm>
              <a:prstGeom prst="rect">
                <a:avLst/>
              </a:prstGeom>
              <a:noFill/>
            </p:spPr>
            <p:txBody>
              <a:bodyPr wrap="none" rtlCol="0">
                <a:spAutoFit/>
              </a:bodyPr>
              <a:lstStyle/>
              <a:p>
                <a:r>
                  <a:rPr lang="en-GB" sz="1400" b="1" dirty="0">
                    <a:solidFill>
                      <a:srgbClr val="FF0000"/>
                    </a:solidFill>
                  </a:rPr>
                  <a:t>Esophagitis</a:t>
                </a:r>
                <a:endParaRPr lang="en-IE" sz="1400" b="1" dirty="0">
                  <a:solidFill>
                    <a:srgbClr val="FF0000"/>
                  </a:solidFill>
                </a:endParaRPr>
              </a:p>
            </p:txBody>
          </p:sp>
          <p:sp>
            <p:nvSpPr>
              <p:cNvPr id="20" name="TextBox 19">
                <a:extLst>
                  <a:ext uri="{FF2B5EF4-FFF2-40B4-BE49-F238E27FC236}">
                    <a16:creationId xmlns:a16="http://schemas.microsoft.com/office/drawing/2014/main" id="{7C6E7ABE-0ED0-359C-1A41-BFB0A7C90AEA}"/>
                  </a:ext>
                </a:extLst>
              </p:cNvPr>
              <p:cNvSpPr txBox="1"/>
              <p:nvPr/>
            </p:nvSpPr>
            <p:spPr>
              <a:xfrm>
                <a:off x="2505048" y="2540249"/>
                <a:ext cx="832857" cy="307777"/>
              </a:xfrm>
              <a:prstGeom prst="rect">
                <a:avLst/>
              </a:prstGeom>
              <a:noFill/>
            </p:spPr>
            <p:txBody>
              <a:bodyPr wrap="none" rtlCol="0">
                <a:spAutoFit/>
              </a:bodyPr>
              <a:lstStyle/>
              <a:p>
                <a:r>
                  <a:rPr lang="en-GB" sz="1400" b="1" dirty="0">
                    <a:solidFill>
                      <a:srgbClr val="FF0000"/>
                    </a:solidFill>
                  </a:rPr>
                  <a:t>Urticaria</a:t>
                </a:r>
                <a:endParaRPr lang="en-IE" sz="1400" b="1" dirty="0">
                  <a:solidFill>
                    <a:srgbClr val="FF0000"/>
                  </a:solidFill>
                </a:endParaRPr>
              </a:p>
            </p:txBody>
          </p:sp>
          <p:sp>
            <p:nvSpPr>
              <p:cNvPr id="21" name="TextBox 20">
                <a:extLst>
                  <a:ext uri="{FF2B5EF4-FFF2-40B4-BE49-F238E27FC236}">
                    <a16:creationId xmlns:a16="http://schemas.microsoft.com/office/drawing/2014/main" id="{4D412927-E0C5-727E-CA43-AEAD04A05F93}"/>
                  </a:ext>
                </a:extLst>
              </p:cNvPr>
              <p:cNvSpPr txBox="1"/>
              <p:nvPr/>
            </p:nvSpPr>
            <p:spPr>
              <a:xfrm>
                <a:off x="3309844" y="4518417"/>
                <a:ext cx="887422" cy="307777"/>
              </a:xfrm>
              <a:prstGeom prst="rect">
                <a:avLst/>
              </a:prstGeom>
              <a:noFill/>
            </p:spPr>
            <p:txBody>
              <a:bodyPr wrap="none" rtlCol="0">
                <a:spAutoFit/>
              </a:bodyPr>
              <a:lstStyle/>
              <a:p>
                <a:r>
                  <a:rPr lang="en-GB" sz="1400" b="1" dirty="0">
                    <a:solidFill>
                      <a:srgbClr val="FF0000"/>
                    </a:solidFill>
                  </a:rPr>
                  <a:t>Hay fever</a:t>
                </a:r>
                <a:endParaRPr lang="en-IE" sz="1400" b="1" dirty="0">
                  <a:solidFill>
                    <a:srgbClr val="FF0000"/>
                  </a:solidFill>
                </a:endParaRPr>
              </a:p>
            </p:txBody>
          </p:sp>
          <p:sp>
            <p:nvSpPr>
              <p:cNvPr id="22" name="TextBox 21">
                <a:extLst>
                  <a:ext uri="{FF2B5EF4-FFF2-40B4-BE49-F238E27FC236}">
                    <a16:creationId xmlns:a16="http://schemas.microsoft.com/office/drawing/2014/main" id="{EE9A5003-2953-0C1E-1FCC-9BE113F25B09}"/>
                  </a:ext>
                </a:extLst>
              </p:cNvPr>
              <p:cNvSpPr txBox="1"/>
              <p:nvPr/>
            </p:nvSpPr>
            <p:spPr>
              <a:xfrm>
                <a:off x="2390483" y="3538869"/>
                <a:ext cx="1125629" cy="307777"/>
              </a:xfrm>
              <a:prstGeom prst="rect">
                <a:avLst/>
              </a:prstGeom>
              <a:noFill/>
            </p:spPr>
            <p:txBody>
              <a:bodyPr wrap="none" rtlCol="0">
                <a:spAutoFit/>
              </a:bodyPr>
              <a:lstStyle/>
              <a:p>
                <a:r>
                  <a:rPr lang="en-GB" sz="1400" b="1" dirty="0">
                    <a:solidFill>
                      <a:srgbClr val="FF0000"/>
                    </a:solidFill>
                  </a:rPr>
                  <a:t>Pneumonitis</a:t>
                </a:r>
                <a:endParaRPr lang="en-IE" sz="1400" b="1" dirty="0">
                  <a:solidFill>
                    <a:srgbClr val="FF0000"/>
                  </a:solidFill>
                </a:endParaRPr>
              </a:p>
            </p:txBody>
          </p:sp>
          <p:cxnSp>
            <p:nvCxnSpPr>
              <p:cNvPr id="27" name="Straight Connector 26">
                <a:extLst>
                  <a:ext uri="{FF2B5EF4-FFF2-40B4-BE49-F238E27FC236}">
                    <a16:creationId xmlns:a16="http://schemas.microsoft.com/office/drawing/2014/main" id="{FEF9BBED-01B2-F462-8FE0-8B5ADA74D703}"/>
                  </a:ext>
                </a:extLst>
              </p:cNvPr>
              <p:cNvCxnSpPr>
                <a:endCxn id="2" idx="1"/>
              </p:cNvCxnSpPr>
              <p:nvPr/>
            </p:nvCxnSpPr>
            <p:spPr>
              <a:xfrm>
                <a:off x="4101737" y="1931125"/>
                <a:ext cx="1069342" cy="747521"/>
              </a:xfrm>
              <a:prstGeom prst="line">
                <a:avLst/>
              </a:prstGeom>
            </p:spPr>
            <p:style>
              <a:lnRef idx="3">
                <a:schemeClr val="accent5"/>
              </a:lnRef>
              <a:fillRef idx="0">
                <a:schemeClr val="accent5"/>
              </a:fillRef>
              <a:effectRef idx="2">
                <a:schemeClr val="accent5"/>
              </a:effectRef>
              <a:fontRef idx="minor">
                <a:schemeClr val="tx1"/>
              </a:fontRef>
            </p:style>
          </p:cxnSp>
          <p:cxnSp>
            <p:nvCxnSpPr>
              <p:cNvPr id="28" name="Straight Connector 27">
                <a:extLst>
                  <a:ext uri="{FF2B5EF4-FFF2-40B4-BE49-F238E27FC236}">
                    <a16:creationId xmlns:a16="http://schemas.microsoft.com/office/drawing/2014/main" id="{0373CFBD-0470-73CF-9199-3376176E8000}"/>
                  </a:ext>
                </a:extLst>
              </p:cNvPr>
              <p:cNvCxnSpPr>
                <a:cxnSpLocks/>
                <a:stCxn id="5" idx="2"/>
              </p:cNvCxnSpPr>
              <p:nvPr/>
            </p:nvCxnSpPr>
            <p:spPr>
              <a:xfrm>
                <a:off x="5554891" y="1338245"/>
                <a:ext cx="225788" cy="1207847"/>
              </a:xfrm>
              <a:prstGeom prst="line">
                <a:avLst/>
              </a:prstGeom>
            </p:spPr>
            <p:style>
              <a:lnRef idx="3">
                <a:schemeClr val="accent5"/>
              </a:lnRef>
              <a:fillRef idx="0">
                <a:schemeClr val="accent5"/>
              </a:fillRef>
              <a:effectRef idx="2">
                <a:schemeClr val="accent5"/>
              </a:effectRef>
              <a:fontRef idx="minor">
                <a:schemeClr val="tx1"/>
              </a:fontRef>
            </p:style>
          </p:cxnSp>
          <p:cxnSp>
            <p:nvCxnSpPr>
              <p:cNvPr id="31" name="Straight Connector 30">
                <a:extLst>
                  <a:ext uri="{FF2B5EF4-FFF2-40B4-BE49-F238E27FC236}">
                    <a16:creationId xmlns:a16="http://schemas.microsoft.com/office/drawing/2014/main" id="{7CD780F5-96E0-2675-0D92-944C6E8BFBEF}"/>
                  </a:ext>
                </a:extLst>
              </p:cNvPr>
              <p:cNvCxnSpPr>
                <a:cxnSpLocks/>
              </p:cNvCxnSpPr>
              <p:nvPr/>
            </p:nvCxnSpPr>
            <p:spPr>
              <a:xfrm>
                <a:off x="3280853" y="2716693"/>
                <a:ext cx="1485756" cy="269730"/>
              </a:xfrm>
              <a:prstGeom prst="line">
                <a:avLst/>
              </a:prstGeom>
            </p:spPr>
            <p:style>
              <a:lnRef idx="3">
                <a:schemeClr val="accent5"/>
              </a:lnRef>
              <a:fillRef idx="0">
                <a:schemeClr val="accent5"/>
              </a:fillRef>
              <a:effectRef idx="2">
                <a:schemeClr val="accent5"/>
              </a:effectRef>
              <a:fontRef idx="minor">
                <a:schemeClr val="tx1"/>
              </a:fontRef>
            </p:style>
          </p:cxnSp>
          <p:cxnSp>
            <p:nvCxnSpPr>
              <p:cNvPr id="34" name="Straight Connector 33">
                <a:extLst>
                  <a:ext uri="{FF2B5EF4-FFF2-40B4-BE49-F238E27FC236}">
                    <a16:creationId xmlns:a16="http://schemas.microsoft.com/office/drawing/2014/main" id="{718104B3-4E20-A7A2-A876-F8339AA9CE3C}"/>
                  </a:ext>
                </a:extLst>
              </p:cNvPr>
              <p:cNvCxnSpPr>
                <a:cxnSpLocks/>
                <a:stCxn id="14" idx="2"/>
              </p:cNvCxnSpPr>
              <p:nvPr/>
            </p:nvCxnSpPr>
            <p:spPr>
              <a:xfrm flipH="1">
                <a:off x="6653349" y="1422465"/>
                <a:ext cx="923744" cy="1111729"/>
              </a:xfrm>
              <a:prstGeom prst="line">
                <a:avLst/>
              </a:prstGeom>
            </p:spPr>
            <p:style>
              <a:lnRef idx="3">
                <a:schemeClr val="accent5"/>
              </a:lnRef>
              <a:fillRef idx="0">
                <a:schemeClr val="accent5"/>
              </a:fillRef>
              <a:effectRef idx="2">
                <a:schemeClr val="accent5"/>
              </a:effectRef>
              <a:fontRef idx="minor">
                <a:schemeClr val="tx1"/>
              </a:fontRef>
            </p:style>
          </p:cxnSp>
          <p:cxnSp>
            <p:nvCxnSpPr>
              <p:cNvPr id="38" name="Straight Connector 37">
                <a:extLst>
                  <a:ext uri="{FF2B5EF4-FFF2-40B4-BE49-F238E27FC236}">
                    <a16:creationId xmlns:a16="http://schemas.microsoft.com/office/drawing/2014/main" id="{762086AC-23B7-D0FC-1831-B9B16A581339}"/>
                  </a:ext>
                </a:extLst>
              </p:cNvPr>
              <p:cNvCxnSpPr>
                <a:cxnSpLocks/>
              </p:cNvCxnSpPr>
              <p:nvPr/>
            </p:nvCxnSpPr>
            <p:spPr>
              <a:xfrm flipV="1">
                <a:off x="3460623" y="3311141"/>
                <a:ext cx="1372634" cy="412027"/>
              </a:xfrm>
              <a:prstGeom prst="line">
                <a:avLst/>
              </a:prstGeom>
            </p:spPr>
            <p:style>
              <a:lnRef idx="3">
                <a:schemeClr val="accent5"/>
              </a:lnRef>
              <a:fillRef idx="0">
                <a:schemeClr val="accent5"/>
              </a:fillRef>
              <a:effectRef idx="2">
                <a:schemeClr val="accent5"/>
              </a:effectRef>
              <a:fontRef idx="minor">
                <a:schemeClr val="tx1"/>
              </a:fontRef>
            </p:style>
          </p:cxnSp>
          <p:cxnSp>
            <p:nvCxnSpPr>
              <p:cNvPr id="40" name="Straight Connector 39">
                <a:extLst>
                  <a:ext uri="{FF2B5EF4-FFF2-40B4-BE49-F238E27FC236}">
                    <a16:creationId xmlns:a16="http://schemas.microsoft.com/office/drawing/2014/main" id="{BB3C7A1A-38BE-4DE1-F87D-CEF20AE0C464}"/>
                  </a:ext>
                </a:extLst>
              </p:cNvPr>
              <p:cNvCxnSpPr>
                <a:cxnSpLocks/>
                <a:endCxn id="2" idx="3"/>
              </p:cNvCxnSpPr>
              <p:nvPr/>
            </p:nvCxnSpPr>
            <p:spPr>
              <a:xfrm flipV="1">
                <a:off x="3939956" y="3502263"/>
                <a:ext cx="1231123" cy="1078133"/>
              </a:xfrm>
              <a:prstGeom prst="line">
                <a:avLst/>
              </a:prstGeom>
            </p:spPr>
            <p:style>
              <a:lnRef idx="3">
                <a:schemeClr val="accent5"/>
              </a:lnRef>
              <a:fillRef idx="0">
                <a:schemeClr val="accent5"/>
              </a:fillRef>
              <a:effectRef idx="2">
                <a:schemeClr val="accent5"/>
              </a:effectRef>
              <a:fontRef idx="minor">
                <a:schemeClr val="tx1"/>
              </a:fontRef>
            </p:style>
          </p:cxnSp>
          <p:cxnSp>
            <p:nvCxnSpPr>
              <p:cNvPr id="50" name="Straight Connector 49">
                <a:extLst>
                  <a:ext uri="{FF2B5EF4-FFF2-40B4-BE49-F238E27FC236}">
                    <a16:creationId xmlns:a16="http://schemas.microsoft.com/office/drawing/2014/main" id="{30D52399-1782-24BE-E312-8E7CA89A9985}"/>
                  </a:ext>
                </a:extLst>
              </p:cNvPr>
              <p:cNvCxnSpPr>
                <a:cxnSpLocks/>
              </p:cNvCxnSpPr>
              <p:nvPr/>
            </p:nvCxnSpPr>
            <p:spPr>
              <a:xfrm flipV="1">
                <a:off x="7503876" y="2072640"/>
                <a:ext cx="1108901" cy="733987"/>
              </a:xfrm>
              <a:prstGeom prst="line">
                <a:avLst/>
              </a:prstGeom>
            </p:spPr>
            <p:style>
              <a:lnRef idx="3">
                <a:schemeClr val="accent5"/>
              </a:lnRef>
              <a:fillRef idx="0">
                <a:schemeClr val="accent5"/>
              </a:fillRef>
              <a:effectRef idx="2">
                <a:schemeClr val="accent5"/>
              </a:effectRef>
              <a:fontRef idx="minor">
                <a:schemeClr val="tx1"/>
              </a:fontRef>
            </p:style>
          </p:cxnSp>
          <p:cxnSp>
            <p:nvCxnSpPr>
              <p:cNvPr id="54" name="Straight Connector 53">
                <a:extLst>
                  <a:ext uri="{FF2B5EF4-FFF2-40B4-BE49-F238E27FC236}">
                    <a16:creationId xmlns:a16="http://schemas.microsoft.com/office/drawing/2014/main" id="{6451CB6E-DEB2-D672-A873-5B9F360F1944}"/>
                  </a:ext>
                </a:extLst>
              </p:cNvPr>
              <p:cNvCxnSpPr>
                <a:cxnSpLocks/>
                <a:endCxn id="16" idx="1"/>
              </p:cNvCxnSpPr>
              <p:nvPr/>
            </p:nvCxnSpPr>
            <p:spPr>
              <a:xfrm flipV="1">
                <a:off x="7707086" y="3062224"/>
                <a:ext cx="1447901" cy="29319"/>
              </a:xfrm>
              <a:prstGeom prst="line">
                <a:avLst/>
              </a:prstGeom>
            </p:spPr>
            <p:style>
              <a:lnRef idx="3">
                <a:schemeClr val="accent5"/>
              </a:lnRef>
              <a:fillRef idx="0">
                <a:schemeClr val="accent5"/>
              </a:fillRef>
              <a:effectRef idx="2">
                <a:schemeClr val="accent5"/>
              </a:effectRef>
              <a:fontRef idx="minor">
                <a:schemeClr val="tx1"/>
              </a:fontRef>
            </p:style>
          </p:cxnSp>
          <p:cxnSp>
            <p:nvCxnSpPr>
              <p:cNvPr id="60" name="Straight Connector 59">
                <a:extLst>
                  <a:ext uri="{FF2B5EF4-FFF2-40B4-BE49-F238E27FC236}">
                    <a16:creationId xmlns:a16="http://schemas.microsoft.com/office/drawing/2014/main" id="{5513A7EF-C5CA-0493-6DBF-70F99D137AB7}"/>
                  </a:ext>
                </a:extLst>
              </p:cNvPr>
              <p:cNvCxnSpPr>
                <a:cxnSpLocks/>
                <a:stCxn id="2" idx="5"/>
              </p:cNvCxnSpPr>
              <p:nvPr/>
            </p:nvCxnSpPr>
            <p:spPr>
              <a:xfrm>
                <a:off x="7264761" y="3502263"/>
                <a:ext cx="1121593" cy="616891"/>
              </a:xfrm>
              <a:prstGeom prst="line">
                <a:avLst/>
              </a:prstGeom>
            </p:spPr>
            <p:style>
              <a:lnRef idx="3">
                <a:schemeClr val="accent5"/>
              </a:lnRef>
              <a:fillRef idx="0">
                <a:schemeClr val="accent5"/>
              </a:fillRef>
              <a:effectRef idx="2">
                <a:schemeClr val="accent5"/>
              </a:effectRef>
              <a:fontRef idx="minor">
                <a:schemeClr val="tx1"/>
              </a:fontRef>
            </p:style>
          </p:cxnSp>
          <p:cxnSp>
            <p:nvCxnSpPr>
              <p:cNvPr id="62" name="Straight Connector 61">
                <a:extLst>
                  <a:ext uri="{FF2B5EF4-FFF2-40B4-BE49-F238E27FC236}">
                    <a16:creationId xmlns:a16="http://schemas.microsoft.com/office/drawing/2014/main" id="{AC5FD76E-1985-5A56-033D-08BC983C75F8}"/>
                  </a:ext>
                </a:extLst>
              </p:cNvPr>
              <p:cNvCxnSpPr>
                <a:cxnSpLocks/>
              </p:cNvCxnSpPr>
              <p:nvPr/>
            </p:nvCxnSpPr>
            <p:spPr>
              <a:xfrm>
                <a:off x="6749143" y="3619798"/>
                <a:ext cx="900749" cy="1512406"/>
              </a:xfrm>
              <a:prstGeom prst="line">
                <a:avLst/>
              </a:prstGeom>
            </p:spPr>
            <p:style>
              <a:lnRef idx="3">
                <a:schemeClr val="accent5"/>
              </a:lnRef>
              <a:fillRef idx="0">
                <a:schemeClr val="accent5"/>
              </a:fillRef>
              <a:effectRef idx="2">
                <a:schemeClr val="accent5"/>
              </a:effectRef>
              <a:fontRef idx="minor">
                <a:schemeClr val="tx1"/>
              </a:fontRef>
            </p:style>
          </p:cxnSp>
          <p:cxnSp>
            <p:nvCxnSpPr>
              <p:cNvPr id="64" name="Straight Connector 63">
                <a:extLst>
                  <a:ext uri="{FF2B5EF4-FFF2-40B4-BE49-F238E27FC236}">
                    <a16:creationId xmlns:a16="http://schemas.microsoft.com/office/drawing/2014/main" id="{09947C1D-A9E3-9A3B-E767-3D09BA0CBD11}"/>
                  </a:ext>
                </a:extLst>
              </p:cNvPr>
              <p:cNvCxnSpPr>
                <a:cxnSpLocks/>
              </p:cNvCxnSpPr>
              <p:nvPr/>
            </p:nvCxnSpPr>
            <p:spPr>
              <a:xfrm flipV="1">
                <a:off x="5262989" y="3648891"/>
                <a:ext cx="571754" cy="1483313"/>
              </a:xfrm>
              <a:prstGeom prst="line">
                <a:avLst/>
              </a:prstGeom>
            </p:spPr>
            <p:style>
              <a:lnRef idx="3">
                <a:schemeClr val="accent5"/>
              </a:lnRef>
              <a:fillRef idx="0">
                <a:schemeClr val="accent5"/>
              </a:fillRef>
              <a:effectRef idx="2">
                <a:schemeClr val="accent5"/>
              </a:effectRef>
              <a:fontRef idx="minor">
                <a:schemeClr val="tx1"/>
              </a:fontRef>
            </p:style>
          </p:cxnSp>
        </p:grpSp>
        <p:sp>
          <p:nvSpPr>
            <p:cNvPr id="3" name="TextBox 2">
              <a:extLst>
                <a:ext uri="{FF2B5EF4-FFF2-40B4-BE49-F238E27FC236}">
                  <a16:creationId xmlns:a16="http://schemas.microsoft.com/office/drawing/2014/main" id="{9F01E053-5B6D-0808-7BED-3DAC64C5978E}"/>
                </a:ext>
              </a:extLst>
            </p:cNvPr>
            <p:cNvSpPr txBox="1"/>
            <p:nvPr/>
          </p:nvSpPr>
          <p:spPr>
            <a:xfrm>
              <a:off x="4205946" y="5898456"/>
              <a:ext cx="3571102" cy="307777"/>
            </a:xfrm>
            <a:prstGeom prst="rect">
              <a:avLst/>
            </a:prstGeom>
            <a:noFill/>
          </p:spPr>
          <p:txBody>
            <a:bodyPr wrap="square">
              <a:spAutoFit/>
            </a:bodyPr>
            <a:lstStyle/>
            <a:p>
              <a:pPr algn="l"/>
              <a:r>
                <a:rPr lang="en-GB" sz="1400" i="1" dirty="0">
                  <a:solidFill>
                    <a:srgbClr val="0070C0"/>
                  </a:solidFill>
                  <a:effectLst/>
                  <a:cs typeface="Arial" panose="020B0604020202020204" pitchFamily="34" charset="0"/>
                </a:rPr>
                <a:t>Figure 1. </a:t>
              </a:r>
              <a:r>
                <a:rPr lang="en-GB" sz="1400" i="1" dirty="0">
                  <a:solidFill>
                    <a:srgbClr val="0070C0"/>
                  </a:solidFill>
                  <a:cs typeface="Arial" panose="020B0604020202020204" pitchFamily="34" charset="0"/>
                </a:rPr>
                <a:t>Allergy diseases </a:t>
              </a:r>
              <a:r>
                <a:rPr lang="en-GB" sz="1400" i="1" dirty="0">
                  <a:solidFill>
                    <a:srgbClr val="0070C0"/>
                  </a:solidFill>
                  <a:effectLst/>
                  <a:cs typeface="Arial" panose="020B0604020202020204" pitchFamily="34" charset="0"/>
                </a:rPr>
                <a:t>affected by </a:t>
              </a:r>
              <a:r>
                <a:rPr lang="en-GB" sz="1400" i="1" dirty="0">
                  <a:solidFill>
                    <a:srgbClr val="0070C0"/>
                  </a:solidFill>
                  <a:cs typeface="Arial" panose="020B0604020202020204" pitchFamily="34" charset="0"/>
                </a:rPr>
                <a:t>climate</a:t>
              </a:r>
              <a:r>
                <a:rPr lang="en-GB" sz="1400" i="1" dirty="0">
                  <a:solidFill>
                    <a:srgbClr val="0070C0"/>
                  </a:solidFill>
                  <a:effectLst/>
                  <a:cs typeface="Arial" panose="020B0604020202020204" pitchFamily="34" charset="0"/>
                </a:rPr>
                <a:t> </a:t>
              </a:r>
            </a:p>
          </p:txBody>
        </p:sp>
      </p:grpSp>
    </p:spTree>
    <p:extLst>
      <p:ext uri="{BB962C8B-B14F-4D97-AF65-F5344CB8AC3E}">
        <p14:creationId xmlns:p14="http://schemas.microsoft.com/office/powerpoint/2010/main" val="1409663004"/>
      </p:ext>
    </p:extLst>
  </p:cSld>
  <p:clrMapOvr>
    <a:masterClrMapping/>
  </p:clrMapOvr>
</p:sld>
</file>

<file path=ppt/theme/theme1.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um" ma:contentTypeID="0x01010061C38D1052217A4B942E73134FEF8369" ma:contentTypeVersion="12" ma:contentTypeDescription="Új dokumentum létrehozása." ma:contentTypeScope="" ma:versionID="c4cb741b39fb2f9efa675cf951213ef6">
  <xsd:schema xmlns:xsd="http://www.w3.org/2001/XMLSchema" xmlns:xs="http://www.w3.org/2001/XMLSchema" xmlns:p="http://schemas.microsoft.com/office/2006/metadata/properties" xmlns:ns2="ac5bba62-9a53-42e3-8e34-ca49e24f4fe7" xmlns:ns3="f7135bf7-eb40-4ed2-ab58-bb2a8f06b6aa" targetNamespace="http://schemas.microsoft.com/office/2006/metadata/properties" ma:root="true" ma:fieldsID="ab6f93e604749640a8b49707685d73ea" ns2:_="" ns3:_="">
    <xsd:import namespace="ac5bba62-9a53-42e3-8e34-ca49e24f4fe7"/>
    <xsd:import namespace="f7135bf7-eb40-4ed2-ab58-bb2a8f06b6a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5bba62-9a53-42e3-8e34-ca49e24f4f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Képcímkék" ma:readOnly="false" ma:fieldId="{5cf76f15-5ced-4ddc-b409-7134ff3c332f}" ma:taxonomyMulti="true" ma:sspId="c5924412-c5b0-41bf-b9da-348a75561e2f"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7135bf7-eb40-4ed2-ab58-bb2a8f06b6aa"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e99a9af-e07c-4003-9765-209faae482e6}" ma:internalName="TaxCatchAll" ma:showField="CatchAllData" ma:web="f7135bf7-eb40-4ed2-ab58-bb2a8f06b6a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artalomtípus"/>
        <xsd:element ref="dc:title" minOccurs="0" maxOccurs="1" ma:index="4" ma:displayName="Cím"/>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ac5bba62-9a53-42e3-8e34-ca49e24f4fe7">
      <Terms xmlns="http://schemas.microsoft.com/office/infopath/2007/PartnerControls"/>
    </lcf76f155ced4ddcb4097134ff3c332f>
    <TaxCatchAll xmlns="f7135bf7-eb40-4ed2-ab58-bb2a8f06b6aa"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E1147A8-195A-440A-97C0-FAA451A2956F}"/>
</file>

<file path=customXml/itemProps2.xml><?xml version="1.0" encoding="utf-8"?>
<ds:datastoreItem xmlns:ds="http://schemas.openxmlformats.org/officeDocument/2006/customXml" ds:itemID="{E126FFE4-5B10-4FA4-B644-BBC528949D2D}">
  <ds:schemaRefs>
    <ds:schemaRef ds:uri="http://purl.org/dc/elements/1.1/"/>
    <ds:schemaRef ds:uri="http://schemas.microsoft.com/office/2006/metadata/properties"/>
    <ds:schemaRef ds:uri="http://schemas.microsoft.com/office/2006/documentManagement/types"/>
    <ds:schemaRef ds:uri="http://purl.org/dc/dcmitype/"/>
    <ds:schemaRef ds:uri="7041af30-ae09-480b-a38a-622eca9a1506"/>
    <ds:schemaRef ds:uri="http://purl.org/dc/terms/"/>
    <ds:schemaRef ds:uri="http://www.w3.org/XML/1998/namespace"/>
    <ds:schemaRef ds:uri="http://schemas.microsoft.com/office/infopath/2007/PartnerControls"/>
    <ds:schemaRef ds:uri="http://schemas.openxmlformats.org/package/2006/metadata/core-properties"/>
    <ds:schemaRef ds:uri="603c054e-d324-4a4b-bfdc-a44c27811fd1"/>
  </ds:schemaRefs>
</ds:datastoreItem>
</file>

<file path=customXml/itemProps3.xml><?xml version="1.0" encoding="utf-8"?>
<ds:datastoreItem xmlns:ds="http://schemas.openxmlformats.org/officeDocument/2006/customXml" ds:itemID="{32ADA618-D967-45D2-9ACD-0A24FB7AA24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86</TotalTime>
  <Words>5658</Words>
  <Application>Microsoft Office PowerPoint</Application>
  <PresentationFormat>Szélesvásznú</PresentationFormat>
  <Paragraphs>748</Paragraphs>
  <Slides>53</Slides>
  <Notes>1</Notes>
  <HiddenSlides>0</HiddenSlides>
  <MMClips>0</MMClips>
  <ScaleCrop>false</ScaleCrop>
  <HeadingPairs>
    <vt:vector size="6" baseType="variant">
      <vt:variant>
        <vt:lpstr>Használt betűtípusok</vt:lpstr>
      </vt:variant>
      <vt:variant>
        <vt:i4>7</vt:i4>
      </vt:variant>
      <vt:variant>
        <vt:lpstr>Téma</vt:lpstr>
      </vt:variant>
      <vt:variant>
        <vt:i4>1</vt:i4>
      </vt:variant>
      <vt:variant>
        <vt:lpstr>Diacímek</vt:lpstr>
      </vt:variant>
      <vt:variant>
        <vt:i4>53</vt:i4>
      </vt:variant>
    </vt:vector>
  </HeadingPairs>
  <TitlesOfParts>
    <vt:vector size="61" baseType="lpstr">
      <vt:lpstr>Arial</vt:lpstr>
      <vt:lpstr>Calibri</vt:lpstr>
      <vt:lpstr>Garamond</vt:lpstr>
      <vt:lpstr>Symbol</vt:lpstr>
      <vt:lpstr>Times New Roman</vt:lpstr>
      <vt:lpstr>Wingdings</vt:lpstr>
      <vt:lpstr>Wingdings 3</vt:lpstr>
      <vt:lpstr>Office-téma</vt:lpstr>
      <vt:lpstr>Developing new curriculum outlines and learning materials on climate change's health impacts for medical schools 2021-2-HU01-KA220-HED-000050972</vt:lpstr>
      <vt:lpstr>The Impact of Climate Change on Allergy and Dermal Diseases</vt:lpstr>
      <vt:lpstr>1. Introduction</vt:lpstr>
      <vt:lpstr>2. Learning Outcomes</vt:lpstr>
      <vt:lpstr>3. Overview of Allergy and Dermal Diseases</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5. Current state of knowledge on effects of climate change on allergy and dermal diseases</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6. Possible prevention and mitigation methods</vt:lpstr>
      <vt:lpstr>PowerPoint-bemutató</vt:lpstr>
      <vt:lpstr>7. Key take home messages</vt:lpstr>
      <vt:lpstr>7. Key take home messages</vt:lpstr>
      <vt:lpstr>7. Key take home messages</vt:lpstr>
      <vt:lpstr>8. Test your knowledge </vt:lpstr>
      <vt:lpstr>9. Further readings</vt:lpstr>
      <vt:lpstr>PowerPoint-bemutató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PowerPoint-bemutató</dc:title>
  <dc:creator>Dr. Seamus McMonagle</dc:creator>
  <cp:lastModifiedBy>User</cp:lastModifiedBy>
  <cp:revision>327</cp:revision>
  <cp:lastPrinted>2023-05-29T09:21:26Z</cp:lastPrinted>
  <dcterms:created xsi:type="dcterms:W3CDTF">2023-02-21T16:51:38Z</dcterms:created>
  <dcterms:modified xsi:type="dcterms:W3CDTF">2025-04-22T12:46:36Z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0x01010061C38D1052217A4B942E73134FEF8369</vt:lpwstr>
  </property>
</Properties>
</file>