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334" r:id="rId5"/>
    <p:sldId id="262" r:id="rId6"/>
    <p:sldId id="333" r:id="rId7"/>
    <p:sldId id="325" r:id="rId8"/>
    <p:sldId id="328" r:id="rId9"/>
    <p:sldId id="329" r:id="rId10"/>
    <p:sldId id="274" r:id="rId11"/>
    <p:sldId id="282" r:id="rId12"/>
    <p:sldId id="285" r:id="rId13"/>
    <p:sldId id="288" r:id="rId14"/>
    <p:sldId id="286" r:id="rId15"/>
    <p:sldId id="279" r:id="rId16"/>
    <p:sldId id="287" r:id="rId17"/>
    <p:sldId id="293" r:id="rId18"/>
    <p:sldId id="294" r:id="rId19"/>
    <p:sldId id="317" r:id="rId20"/>
    <p:sldId id="297" r:id="rId21"/>
    <p:sldId id="319" r:id="rId22"/>
    <p:sldId id="302" r:id="rId23"/>
    <p:sldId id="332" r:id="rId24"/>
    <p:sldId id="311" r:id="rId25"/>
    <p:sldId id="312" r:id="rId26"/>
    <p:sldId id="270" r:id="rId27"/>
    <p:sldId id="331" r:id="rId28"/>
    <p:sldId id="330" r:id="rId29"/>
    <p:sldId id="335" r:id="rId30"/>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59"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9C343F-8935-4645-B933-0EBD7703C09F}"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E5EB23-240D-6449-B9CF-799F1D8B0033}" type="slidenum">
              <a:rPr lang="en-US" smtClean="0"/>
              <a:t>‹#›</a:t>
            </a:fld>
            <a:endParaRPr lang="en-US"/>
          </a:p>
        </p:txBody>
      </p:sp>
    </p:spTree>
    <p:extLst>
      <p:ext uri="{BB962C8B-B14F-4D97-AF65-F5344CB8AC3E}">
        <p14:creationId xmlns:p14="http://schemas.microsoft.com/office/powerpoint/2010/main" val="2089135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8CD20D7C-5340-43FC-8191-9379E3EF85FF}" type="slidenum">
              <a:rPr lang="hu-HU" altLang="hu-HU" smtClean="0"/>
              <a:pPr eaLnBrk="1" hangingPunct="1">
                <a:spcBef>
                  <a:spcPct val="0"/>
                </a:spcBef>
              </a:pPr>
              <a:t>17</a:t>
            </a:fld>
            <a:endParaRPr lang="hu-HU" altLang="hu-HU"/>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pPr eaLnBrk="1" hangingPunct="1"/>
            <a:endParaRPr lang="hu-HU" altLang="hu-HU"/>
          </a:p>
        </p:txBody>
      </p:sp>
    </p:spTree>
    <p:extLst>
      <p:ext uri="{BB962C8B-B14F-4D97-AF65-F5344CB8AC3E}">
        <p14:creationId xmlns:p14="http://schemas.microsoft.com/office/powerpoint/2010/main" val="1034313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26</a:t>
            </a:fld>
            <a:endParaRPr lang="en-US"/>
          </a:p>
        </p:txBody>
      </p:sp>
    </p:spTree>
    <p:extLst>
      <p:ext uri="{BB962C8B-B14F-4D97-AF65-F5344CB8AC3E}">
        <p14:creationId xmlns:p14="http://schemas.microsoft.com/office/powerpoint/2010/main" val="1304506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tx1"/>
                </a:solidFill>
              </a:defRPr>
            </a:lvl1pPr>
          </a:lstStyle>
          <a:p>
            <a:r>
              <a:rPr lang="en-US" noProof="0" dirty="0"/>
              <a:t>Title</a:t>
            </a:r>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244266" y="274113"/>
            <a:ext cx="11896826" cy="549635"/>
          </a:xfrm>
        </p:spPr>
        <p:txBody>
          <a:bodyPr/>
          <a:lstStyle>
            <a:lvl1pPr>
              <a:defRPr sz="3600">
                <a:solidFill>
                  <a:schemeClr val="tx1"/>
                </a:solidFill>
              </a:defRPr>
            </a:lvl1pPr>
          </a:lstStyle>
          <a:p>
            <a:r>
              <a:rPr lang="hu-HU" dirty="0"/>
              <a:t>Titel</a:t>
            </a:r>
          </a:p>
        </p:txBody>
      </p:sp>
      <p:sp>
        <p:nvSpPr>
          <p:cNvPr id="3" name="Tartalom helye 2"/>
          <p:cNvSpPr>
            <a:spLocks noGrp="1"/>
          </p:cNvSpPr>
          <p:nvPr>
            <p:ph idx="1" hasCustomPrompt="1"/>
          </p:nvPr>
        </p:nvSpPr>
        <p:spPr>
          <a:xfrm>
            <a:off x="427725" y="934775"/>
            <a:ext cx="11356925" cy="5370897"/>
          </a:xfrm>
        </p:spPr>
        <p:txBody>
          <a:bodyPr/>
          <a:lstStyle>
            <a:lvl1pPr algn="just">
              <a:lnSpc>
                <a:spcPct val="110000"/>
              </a:lnSpc>
              <a:defRPr sz="2400" baseline="0">
                <a:solidFill>
                  <a:schemeClr val="tx1"/>
                </a:solidFill>
              </a:defRPr>
            </a:lvl1pPr>
            <a:lvl2pPr>
              <a:defRPr sz="22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en-US" noProof="0" dirty="0"/>
              <a:t>Main text (First level)</a:t>
            </a:r>
          </a:p>
          <a:p>
            <a:pPr lvl="1"/>
            <a:r>
              <a:rPr lang="en-US" noProof="0" dirty="0"/>
              <a:t>Second level</a:t>
            </a:r>
          </a:p>
          <a:p>
            <a:pPr lvl="2"/>
            <a:r>
              <a:rPr lang="en-US" noProof="0" dirty="0"/>
              <a:t>Third level</a:t>
            </a:r>
          </a:p>
          <a:p>
            <a:pPr lvl="3"/>
            <a:r>
              <a:rPr lang="en-US"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noProof="0" dirty="0"/>
              <a:t>Fifth level</a:t>
            </a:r>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noProof="0" dirty="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a:t>Kép beszúrásához kattintson az ikonra</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ipcc.ch/report/sixth-assessment-report-working-group-ii/" TargetMode="External"/><Relationship Id="rId2" Type="http://schemas.openxmlformats.org/officeDocument/2006/relationships/hyperlink" Target="https://www.thelancet.com/article/S0140-6736(21)01787-6/fulltext"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3475825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942546"/>
          </a:xfrm>
        </p:spPr>
        <p:txBody>
          <a:bodyPr>
            <a:normAutofit/>
          </a:bodyPr>
          <a:lstStyle/>
          <a:p>
            <a:r>
              <a:rPr lang="hu-HU" sz="2400" b="1" dirty="0"/>
              <a:t>The map </a:t>
            </a:r>
            <a:r>
              <a:rPr lang="hu-HU" sz="2400" b="1" dirty="0" err="1"/>
              <a:t>shows</a:t>
            </a:r>
            <a:r>
              <a:rPr lang="hu-HU" sz="2400" b="1" dirty="0"/>
              <a:t> </a:t>
            </a:r>
            <a:r>
              <a:rPr lang="hu-HU" sz="2400" b="1" dirty="0" err="1"/>
              <a:t>the</a:t>
            </a:r>
            <a:r>
              <a:rPr lang="hu-HU" sz="2400" b="1" dirty="0"/>
              <a:t> </a:t>
            </a:r>
            <a:r>
              <a:rPr lang="hu-HU" sz="2400" b="1" dirty="0" err="1"/>
              <a:t>current</a:t>
            </a:r>
            <a:r>
              <a:rPr lang="hu-HU" sz="2400" b="1" dirty="0"/>
              <a:t> </a:t>
            </a:r>
            <a:r>
              <a:rPr lang="hu-HU" sz="2400" b="1" dirty="0" err="1"/>
              <a:t>known</a:t>
            </a:r>
            <a:r>
              <a:rPr lang="hu-HU" sz="2400" b="1" dirty="0"/>
              <a:t> </a:t>
            </a:r>
            <a:r>
              <a:rPr lang="hu-HU" sz="2400" b="1" dirty="0" err="1"/>
              <a:t>distribution</a:t>
            </a:r>
            <a:r>
              <a:rPr lang="hu-HU" sz="2400" b="1" dirty="0"/>
              <a:t> of </a:t>
            </a:r>
            <a:r>
              <a:rPr lang="hu-HU" sz="2400" b="1" dirty="0" err="1"/>
              <a:t>Aedes</a:t>
            </a:r>
            <a:r>
              <a:rPr lang="hu-HU" sz="2400" b="1" dirty="0"/>
              <a:t> </a:t>
            </a:r>
            <a:r>
              <a:rPr lang="hu-HU" sz="2400" b="1" dirty="0" err="1"/>
              <a:t>invasive</a:t>
            </a:r>
            <a:r>
              <a:rPr lang="hu-HU" sz="2400" b="1" dirty="0"/>
              <a:t> </a:t>
            </a:r>
            <a:r>
              <a:rPr lang="hu-HU" sz="2400" b="1" dirty="0" err="1"/>
              <a:t>mosquitoes</a:t>
            </a:r>
            <a:r>
              <a:rPr lang="hu-HU" sz="2400" b="1" dirty="0"/>
              <a:t> (</a:t>
            </a:r>
            <a:r>
              <a:rPr lang="hu-HU" sz="2400" b="1" dirty="0" err="1"/>
              <a:t>Ae</a:t>
            </a:r>
            <a:r>
              <a:rPr lang="hu-HU" sz="2400" b="1" dirty="0"/>
              <a:t>. </a:t>
            </a:r>
            <a:r>
              <a:rPr lang="hu-HU" sz="2400" b="1" dirty="0" err="1"/>
              <a:t>aegypti</a:t>
            </a:r>
            <a:r>
              <a:rPr lang="hu-HU" sz="2400" b="1" dirty="0"/>
              <a:t>, </a:t>
            </a:r>
            <a:r>
              <a:rPr lang="hu-HU" sz="2400" b="1" dirty="0" err="1"/>
              <a:t>Ae</a:t>
            </a:r>
            <a:r>
              <a:rPr lang="hu-HU" sz="2400" b="1" dirty="0"/>
              <a:t>. </a:t>
            </a:r>
            <a:r>
              <a:rPr lang="hu-HU" sz="2400" b="1" dirty="0" err="1"/>
              <a:t>albopictus</a:t>
            </a:r>
            <a:r>
              <a:rPr lang="hu-HU" sz="2400" b="1" dirty="0"/>
              <a:t>, </a:t>
            </a:r>
            <a:r>
              <a:rPr lang="hu-HU" sz="2400" b="1" dirty="0" err="1"/>
              <a:t>Ae</a:t>
            </a:r>
            <a:r>
              <a:rPr lang="hu-HU" sz="2400" b="1" dirty="0"/>
              <a:t>. </a:t>
            </a:r>
            <a:r>
              <a:rPr lang="hu-HU" sz="2400" b="1" dirty="0" err="1"/>
              <a:t>atropalpus</a:t>
            </a:r>
            <a:r>
              <a:rPr lang="hu-HU" sz="2400" b="1" dirty="0"/>
              <a:t>, </a:t>
            </a:r>
            <a:r>
              <a:rPr lang="hu-HU" sz="2400" b="1" dirty="0" err="1"/>
              <a:t>Ae</a:t>
            </a:r>
            <a:r>
              <a:rPr lang="hu-HU" sz="2400" b="1" dirty="0"/>
              <a:t>. </a:t>
            </a:r>
            <a:r>
              <a:rPr lang="hu-HU" sz="2400" b="1" dirty="0" err="1"/>
              <a:t>japonicus</a:t>
            </a:r>
            <a:r>
              <a:rPr lang="hu-HU" sz="2400" b="1" dirty="0"/>
              <a:t> and </a:t>
            </a:r>
            <a:r>
              <a:rPr lang="hu-HU" sz="2400" b="1" dirty="0" err="1"/>
              <a:t>Ae</a:t>
            </a:r>
            <a:r>
              <a:rPr lang="hu-HU" sz="2400" b="1" dirty="0"/>
              <a:t>. </a:t>
            </a:r>
            <a:r>
              <a:rPr lang="hu-HU" sz="2400" b="1" dirty="0" err="1"/>
              <a:t>koreicus</a:t>
            </a:r>
            <a:r>
              <a:rPr lang="hu-HU" sz="2400" b="1" dirty="0"/>
              <a:t>) </a:t>
            </a:r>
            <a:r>
              <a:rPr lang="hu-HU" sz="2400" b="1" dirty="0" err="1"/>
              <a:t>in</a:t>
            </a:r>
            <a:r>
              <a:rPr lang="hu-HU" sz="2400" b="1" dirty="0"/>
              <a:t> Europe </a:t>
            </a:r>
            <a:r>
              <a:rPr lang="hu-HU" sz="2400" b="1" dirty="0" err="1"/>
              <a:t>as</a:t>
            </a:r>
            <a:r>
              <a:rPr lang="hu-HU" sz="2400" b="1" dirty="0"/>
              <a:t> of </a:t>
            </a:r>
            <a:r>
              <a:rPr lang="hu-HU" sz="2400" b="1" dirty="0" err="1"/>
              <a:t>March</a:t>
            </a:r>
            <a:r>
              <a:rPr lang="hu-HU" sz="2400" b="1" dirty="0"/>
              <a:t> 2022.</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09031" y="985398"/>
            <a:ext cx="7560206" cy="5337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003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pPr algn="ctr"/>
            <a:r>
              <a:rPr lang="hu-HU" b="1" dirty="0" err="1"/>
              <a:t>Geographical</a:t>
            </a:r>
            <a:r>
              <a:rPr lang="hu-HU" b="1" dirty="0"/>
              <a:t> </a:t>
            </a:r>
            <a:r>
              <a:rPr lang="hu-HU" b="1" dirty="0" err="1"/>
              <a:t>distribution</a:t>
            </a:r>
            <a:r>
              <a:rPr lang="hu-HU" b="1" dirty="0"/>
              <a:t> of </a:t>
            </a:r>
            <a:r>
              <a:rPr lang="hu-HU" b="1" dirty="0" err="1"/>
              <a:t>Aedes</a:t>
            </a:r>
            <a:r>
              <a:rPr lang="hu-HU" b="1" dirty="0"/>
              <a:t> </a:t>
            </a:r>
            <a:r>
              <a:rPr lang="hu-HU" b="1" dirty="0" err="1"/>
              <a:t>spp</a:t>
            </a:r>
            <a:r>
              <a:rPr lang="hu-HU" b="1" dirty="0"/>
              <a:t>. (</a:t>
            </a:r>
            <a:r>
              <a:rPr lang="hu-HU" b="1" dirty="0" err="1"/>
              <a:t>present</a:t>
            </a:r>
            <a:r>
              <a:rPr lang="hu-HU" b="1" dirty="0"/>
              <a:t> – </a:t>
            </a:r>
            <a:r>
              <a:rPr lang="hu-HU" b="1" dirty="0" err="1"/>
              <a:t>expected</a:t>
            </a:r>
            <a:r>
              <a:rPr lang="hu-HU" b="1" dirty="0"/>
              <a:t>)</a:t>
            </a:r>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371515" y="1335820"/>
            <a:ext cx="5534238" cy="4332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149" y="1335820"/>
            <a:ext cx="5621572" cy="4332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8257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a:t>Distribution</a:t>
            </a:r>
            <a:r>
              <a:rPr lang="hu-HU" b="1" dirty="0"/>
              <a:t> of </a:t>
            </a:r>
            <a:r>
              <a:rPr lang="hu-HU" b="1" dirty="0" err="1"/>
              <a:t>malaria</a:t>
            </a:r>
            <a:r>
              <a:rPr lang="hu-HU" b="1" dirty="0"/>
              <a:t> </a:t>
            </a:r>
            <a:r>
              <a:rPr lang="hu-HU" b="1" dirty="0" err="1"/>
              <a:t>caused</a:t>
            </a:r>
            <a:r>
              <a:rPr lang="hu-HU" b="1" dirty="0"/>
              <a:t> </a:t>
            </a:r>
            <a:r>
              <a:rPr lang="hu-HU" b="1" dirty="0" err="1"/>
              <a:t>by</a:t>
            </a:r>
            <a:r>
              <a:rPr lang="hu-HU" b="1" dirty="0"/>
              <a:t> </a:t>
            </a:r>
            <a:r>
              <a:rPr lang="hu-HU" b="1" dirty="0" err="1"/>
              <a:t>Plasmodium</a:t>
            </a:r>
            <a:r>
              <a:rPr lang="hu-HU" b="1" dirty="0"/>
              <a:t> </a:t>
            </a:r>
            <a:r>
              <a:rPr lang="hu-HU" b="1" dirty="0" err="1"/>
              <a:t>falciparum</a:t>
            </a:r>
            <a:r>
              <a:rPr lang="hu-HU" b="1" dirty="0"/>
              <a:t> </a:t>
            </a:r>
            <a:r>
              <a:rPr lang="hu-HU" b="1" dirty="0" err="1"/>
              <a:t>by</a:t>
            </a:r>
            <a:r>
              <a:rPr lang="hu-HU" b="1" dirty="0"/>
              <a:t> 2050</a:t>
            </a:r>
          </a:p>
        </p:txBody>
      </p:sp>
      <p:pic>
        <p:nvPicPr>
          <p:cNvPr id="4" name="Tartalom helye 3"/>
          <p:cNvPicPr>
            <a:picLocks noGrp="1" noChangeAspect="1"/>
          </p:cNvPicPr>
          <p:nvPr>
            <p:ph idx="1"/>
          </p:nvPr>
        </p:nvPicPr>
        <p:blipFill rotWithShape="1">
          <a:blip r:embed="rId2">
            <a:extLst>
              <a:ext uri="{28A0092B-C50C-407E-A947-70E740481C1C}">
                <a14:useLocalDpi xmlns:a14="http://schemas.microsoft.com/office/drawing/2010/main" val="0"/>
              </a:ext>
            </a:extLst>
          </a:blip>
          <a:srcRect t="6909"/>
          <a:stretch/>
        </p:blipFill>
        <p:spPr>
          <a:xfrm>
            <a:off x="1759586" y="823747"/>
            <a:ext cx="8268395" cy="5432673"/>
          </a:xfrm>
        </p:spPr>
      </p:pic>
    </p:spTree>
    <p:extLst>
      <p:ext uri="{BB962C8B-B14F-4D97-AF65-F5344CB8AC3E}">
        <p14:creationId xmlns:p14="http://schemas.microsoft.com/office/powerpoint/2010/main" val="1298456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594923"/>
            <a:ext cx="5246264" cy="5175044"/>
          </a:xfrm>
        </p:spPr>
        <p:txBody>
          <a:bodyPr>
            <a:normAutofit/>
          </a:bodyPr>
          <a:lstStyle/>
          <a:p>
            <a:r>
              <a:rPr lang="en-US" sz="2200" dirty="0"/>
              <a:t>Potential distribution of </a:t>
            </a:r>
            <a:r>
              <a:rPr lang="en-US" sz="2200" i="1" dirty="0"/>
              <a:t>An</a:t>
            </a:r>
            <a:r>
              <a:rPr lang="hu-HU" sz="2200" i="1" dirty="0" err="1"/>
              <a:t>opheles</a:t>
            </a:r>
            <a:r>
              <a:rPr lang="en-US" sz="2200" i="1" dirty="0"/>
              <a:t> </a:t>
            </a:r>
            <a:r>
              <a:rPr lang="hu-HU" sz="2200" i="1" dirty="0" err="1"/>
              <a:t>d</a:t>
            </a:r>
            <a:r>
              <a:rPr lang="en-US" sz="2200" i="1" dirty="0" err="1"/>
              <a:t>arlingi</a:t>
            </a:r>
            <a:r>
              <a:rPr lang="hu-HU" sz="2200" dirty="0" smtClean="0"/>
              <a:t>, </a:t>
            </a:r>
            <a:r>
              <a:rPr lang="en-US" sz="2200" i="1" dirty="0" smtClean="0"/>
              <a:t>P</a:t>
            </a:r>
            <a:r>
              <a:rPr lang="hu-HU" sz="2200" i="1" dirty="0" err="1"/>
              <a:t>lasmodium</a:t>
            </a:r>
            <a:r>
              <a:rPr lang="en-US" sz="2200" i="1" dirty="0"/>
              <a:t> falciparum</a:t>
            </a:r>
            <a:r>
              <a:rPr lang="en-US" sz="2200" dirty="0"/>
              <a:t> </a:t>
            </a:r>
            <a:r>
              <a:rPr lang="en-US" sz="2200" dirty="0" smtClean="0"/>
              <a:t>and</a:t>
            </a:r>
            <a:r>
              <a:rPr lang="hu-HU" sz="2200" dirty="0" smtClean="0"/>
              <a:t/>
            </a:r>
            <a:br>
              <a:rPr lang="hu-HU" sz="2200" dirty="0" smtClean="0"/>
            </a:br>
            <a:r>
              <a:rPr lang="en-US" sz="2200" i="1" dirty="0" smtClean="0"/>
              <a:t>An</a:t>
            </a:r>
            <a:r>
              <a:rPr lang="en-US" sz="2200" i="1" dirty="0"/>
              <a:t>. </a:t>
            </a:r>
            <a:r>
              <a:rPr lang="en-US" sz="2200" i="1" dirty="0" err="1"/>
              <a:t>deaneorum</a:t>
            </a:r>
            <a:r>
              <a:rPr lang="en-US" sz="2200" dirty="0"/>
              <a:t> </a:t>
            </a:r>
            <a:r>
              <a:rPr lang="hu-HU" sz="2200" dirty="0"/>
              <a:t>(in S. </a:t>
            </a:r>
            <a:r>
              <a:rPr lang="hu-HU" sz="2200" dirty="0" err="1"/>
              <a:t>America</a:t>
            </a:r>
            <a:r>
              <a:rPr lang="hu-HU" sz="2200" dirty="0"/>
              <a:t>) </a:t>
            </a:r>
            <a:r>
              <a:rPr lang="en-US" sz="2200" dirty="0"/>
              <a:t>under</a:t>
            </a:r>
            <a:r>
              <a:rPr lang="hu-HU" sz="2200" dirty="0"/>
              <a:t>:</a:t>
            </a:r>
            <a:br>
              <a:rPr lang="hu-HU" sz="2200" dirty="0"/>
            </a:br>
            <a:r>
              <a:rPr lang="hu-HU" sz="2200" dirty="0"/>
              <a:t/>
            </a:r>
            <a:br>
              <a:rPr lang="hu-HU" sz="2200" dirty="0"/>
            </a:br>
            <a:r>
              <a:rPr lang="en-US" sz="2200" dirty="0" smtClean="0"/>
              <a:t>contemporary </a:t>
            </a:r>
            <a:r>
              <a:rPr lang="en-US" sz="2200" dirty="0"/>
              <a:t>conditions, </a:t>
            </a:r>
            <a:r>
              <a:rPr lang="hu-HU" sz="2200" dirty="0"/>
              <a:t/>
            </a:r>
            <a:br>
              <a:rPr lang="hu-HU" sz="2200" dirty="0"/>
            </a:br>
            <a:r>
              <a:rPr lang="hu-HU" sz="2200" dirty="0"/>
              <a:t/>
            </a:r>
            <a:br>
              <a:rPr lang="hu-HU" sz="2200" dirty="0"/>
            </a:br>
            <a:r>
              <a:rPr lang="en-US" sz="2200" dirty="0" smtClean="0"/>
              <a:t>global </a:t>
            </a:r>
            <a:r>
              <a:rPr lang="en-US" sz="2200" dirty="0"/>
              <a:t>climate </a:t>
            </a:r>
            <a:r>
              <a:rPr lang="en-US" sz="2200" dirty="0" smtClean="0"/>
              <a:t>change</a:t>
            </a:r>
            <a:r>
              <a:rPr lang="hu-HU" sz="2200" dirty="0" smtClean="0"/>
              <a:t/>
            </a:r>
            <a:br>
              <a:rPr lang="hu-HU" sz="2200" dirty="0" smtClean="0"/>
            </a:br>
            <a:r>
              <a:rPr lang="en-US" sz="2200" dirty="0" smtClean="0"/>
              <a:t>scenario</a:t>
            </a:r>
            <a:r>
              <a:rPr lang="hu-HU" sz="2200" dirty="0" smtClean="0"/>
              <a:t> #</a:t>
            </a:r>
            <a:r>
              <a:rPr lang="en-US" sz="2200" dirty="0" smtClean="0"/>
              <a:t>1</a:t>
            </a:r>
            <a:r>
              <a:rPr lang="en-US" sz="2200" dirty="0"/>
              <a:t>, and </a:t>
            </a:r>
            <a:r>
              <a:rPr lang="hu-HU" sz="2200" dirty="0"/>
              <a:t/>
            </a:r>
            <a:br>
              <a:rPr lang="hu-HU" sz="2200" dirty="0"/>
            </a:br>
            <a:r>
              <a:rPr lang="hu-HU" sz="2200" dirty="0"/>
              <a:t/>
            </a:r>
            <a:br>
              <a:rPr lang="hu-HU" sz="2200" dirty="0"/>
            </a:br>
            <a:r>
              <a:rPr lang="en-US" sz="2200" dirty="0" smtClean="0"/>
              <a:t>global </a:t>
            </a:r>
            <a:r>
              <a:rPr lang="en-US" sz="2200" dirty="0"/>
              <a:t>climate </a:t>
            </a:r>
            <a:r>
              <a:rPr lang="en-US" sz="2200" dirty="0" smtClean="0"/>
              <a:t>change</a:t>
            </a:r>
            <a:r>
              <a:rPr lang="hu-HU" sz="2200" dirty="0" smtClean="0"/>
              <a:t/>
            </a:r>
            <a:br>
              <a:rPr lang="hu-HU" sz="2200" dirty="0" smtClean="0"/>
            </a:br>
            <a:r>
              <a:rPr lang="en-US" sz="2200" dirty="0" err="1" smtClean="0"/>
              <a:t>scenari</a:t>
            </a:r>
            <a:r>
              <a:rPr lang="hu-HU" sz="2200" dirty="0" smtClean="0"/>
              <a:t>o #2</a:t>
            </a:r>
            <a:endParaRPr lang="hu-HU" sz="2200"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89226" y="153009"/>
            <a:ext cx="5951771" cy="6058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églalap 2"/>
          <p:cNvSpPr/>
          <p:nvPr/>
        </p:nvSpPr>
        <p:spPr>
          <a:xfrm>
            <a:off x="5650029" y="48127"/>
            <a:ext cx="6391175" cy="627567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63065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87396" y="181155"/>
            <a:ext cx="11896826" cy="2124364"/>
          </a:xfrm>
        </p:spPr>
        <p:txBody>
          <a:bodyPr>
            <a:normAutofit/>
          </a:bodyPr>
          <a:lstStyle/>
          <a:p>
            <a:r>
              <a:rPr lang="hu-HU" sz="5400" dirty="0" err="1"/>
              <a:t>Climate</a:t>
            </a:r>
            <a:r>
              <a:rPr lang="hu-HU" sz="5400" dirty="0"/>
              <a:t> </a:t>
            </a:r>
            <a:r>
              <a:rPr lang="hu-HU" sz="5400" dirty="0" err="1"/>
              <a:t>change</a:t>
            </a:r>
            <a:r>
              <a:rPr lang="hu-HU" sz="5400" dirty="0"/>
              <a:t> and </a:t>
            </a:r>
            <a:r>
              <a:rPr lang="hu-HU" sz="5400" dirty="0" err="1"/>
              <a:t>waterborne</a:t>
            </a:r>
            <a:r>
              <a:rPr lang="hu-HU" sz="5400" dirty="0"/>
              <a:t> </a:t>
            </a:r>
            <a:r>
              <a:rPr lang="hu-HU" sz="5400" dirty="0" err="1"/>
              <a:t>intoxications</a:t>
            </a:r>
            <a:endParaRPr lang="hu-HU" sz="5400" dirty="0"/>
          </a:p>
        </p:txBody>
      </p:sp>
      <p:sp>
        <p:nvSpPr>
          <p:cNvPr id="3" name="Tartalom helye 2"/>
          <p:cNvSpPr>
            <a:spLocks noGrp="1"/>
          </p:cNvSpPr>
          <p:nvPr>
            <p:ph idx="1"/>
          </p:nvPr>
        </p:nvSpPr>
        <p:spPr>
          <a:xfrm>
            <a:off x="287396" y="2932981"/>
            <a:ext cx="4275978" cy="2768842"/>
          </a:xfrm>
        </p:spPr>
        <p:txBody>
          <a:bodyPr>
            <a:normAutofit/>
          </a:bodyPr>
          <a:lstStyle/>
          <a:p>
            <a:pPr algn="l"/>
            <a:r>
              <a:rPr lang="hu-HU" sz="4000" dirty="0" err="1"/>
              <a:t>Toxic</a:t>
            </a:r>
            <a:r>
              <a:rPr lang="hu-HU" sz="4000" dirty="0"/>
              <a:t> </a:t>
            </a:r>
            <a:r>
              <a:rPr lang="hu-HU" sz="4000" dirty="0" err="1"/>
              <a:t>algae</a:t>
            </a:r>
            <a:r>
              <a:rPr lang="hu-HU" sz="4000" dirty="0"/>
              <a:t> and </a:t>
            </a:r>
            <a:r>
              <a:rPr lang="hu-HU" sz="4000" dirty="0" err="1"/>
              <a:t>cyanobacteria</a:t>
            </a:r>
            <a:endParaRPr lang="hu-HU" sz="40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6671" y="1780016"/>
            <a:ext cx="6998899" cy="4209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286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a:normAutofit/>
          </a:bodyPr>
          <a:lstStyle/>
          <a:p>
            <a:r>
              <a:rPr lang="hu-HU" b="1" dirty="0" err="1"/>
              <a:t>Marine</a:t>
            </a:r>
            <a:r>
              <a:rPr lang="hu-HU" b="1" dirty="0"/>
              <a:t> </a:t>
            </a:r>
            <a:r>
              <a:rPr lang="hu-HU" b="1" dirty="0" err="1"/>
              <a:t>toxic</a:t>
            </a:r>
            <a:r>
              <a:rPr lang="hu-HU" b="1" dirty="0"/>
              <a:t> </a:t>
            </a:r>
            <a:r>
              <a:rPr lang="hu-HU" b="1" dirty="0" err="1"/>
              <a:t>HABs</a:t>
            </a:r>
            <a:r>
              <a:rPr lang="hu-HU" b="1" dirty="0"/>
              <a:t>/</a:t>
            </a:r>
            <a:r>
              <a:rPr lang="hu-HU" b="1" dirty="0" err="1"/>
              <a:t>Seafood-borne</a:t>
            </a:r>
            <a:r>
              <a:rPr lang="hu-HU" b="1" dirty="0"/>
              <a:t> </a:t>
            </a:r>
            <a:r>
              <a:rPr lang="hu-HU" b="1" dirty="0" err="1"/>
              <a:t>diseases</a:t>
            </a:r>
            <a:endParaRPr lang="hu-HU" b="1" dirty="0"/>
          </a:p>
        </p:txBody>
      </p:sp>
      <p:sp>
        <p:nvSpPr>
          <p:cNvPr id="3" name="Tartalom helye 2"/>
          <p:cNvSpPr>
            <a:spLocks noGrp="1"/>
          </p:cNvSpPr>
          <p:nvPr>
            <p:ph idx="1"/>
          </p:nvPr>
        </p:nvSpPr>
        <p:spPr>
          <a:xfrm>
            <a:off x="192505" y="1228725"/>
            <a:ext cx="11896825" cy="5076947"/>
          </a:xfrm>
        </p:spPr>
        <p:txBody>
          <a:bodyPr/>
          <a:lstStyle/>
          <a:p>
            <a:pPr marL="0" indent="0">
              <a:buNone/>
            </a:pPr>
            <a:r>
              <a:rPr lang="hu-HU" sz="2600" dirty="0" err="1"/>
              <a:t>Ciguatera</a:t>
            </a:r>
            <a:r>
              <a:rPr lang="hu-HU" sz="2600" dirty="0"/>
              <a:t> </a:t>
            </a:r>
            <a:r>
              <a:rPr lang="hu-HU" sz="2600" dirty="0" err="1"/>
              <a:t>poisoning</a:t>
            </a:r>
            <a:r>
              <a:rPr lang="hu-HU" sz="2600" dirty="0"/>
              <a:t> (</a:t>
            </a:r>
            <a:r>
              <a:rPr lang="hu-HU" sz="2600" dirty="0" err="1"/>
              <a:t>incidence</a:t>
            </a:r>
            <a:r>
              <a:rPr lang="hu-HU" sz="2600" dirty="0"/>
              <a:t>: 251/10,000) in </a:t>
            </a:r>
            <a:r>
              <a:rPr lang="hu-HU" sz="2600" dirty="0" err="1"/>
              <a:t>Pacific</a:t>
            </a:r>
            <a:r>
              <a:rPr lang="hu-HU" sz="2600" dirty="0"/>
              <a:t> and </a:t>
            </a:r>
            <a:r>
              <a:rPr lang="hu-HU" sz="2600" dirty="0" err="1"/>
              <a:t>Caribbean</a:t>
            </a:r>
            <a:r>
              <a:rPr lang="hu-HU" sz="2600" dirty="0"/>
              <a:t> </a:t>
            </a:r>
            <a:r>
              <a:rPr lang="hu-HU" sz="2600" dirty="0" err="1"/>
              <a:t>populations</a:t>
            </a:r>
            <a:endParaRPr lang="hu-HU" sz="2600" dirty="0"/>
          </a:p>
          <a:p>
            <a:pPr marL="0" indent="0">
              <a:buNone/>
            </a:pPr>
            <a:r>
              <a:rPr lang="hu-HU" dirty="0" err="1" smtClean="0"/>
              <a:t>Frequent</a:t>
            </a:r>
            <a:r>
              <a:rPr lang="hu-HU" dirty="0" smtClean="0"/>
              <a:t> </a:t>
            </a:r>
            <a:r>
              <a:rPr lang="hu-HU" dirty="0"/>
              <a:t>human </a:t>
            </a:r>
            <a:r>
              <a:rPr lang="hu-HU" dirty="0" err="1" smtClean="0"/>
              <a:t>fatalities</a:t>
            </a:r>
            <a:r>
              <a:rPr lang="hu-HU" dirty="0" smtClean="0"/>
              <a:t>:</a:t>
            </a:r>
            <a:endParaRPr lang="hu-HU" dirty="0"/>
          </a:p>
          <a:p>
            <a:pPr lvl="1">
              <a:lnSpc>
                <a:spcPct val="120000"/>
              </a:lnSpc>
            </a:pPr>
            <a:r>
              <a:rPr lang="hu-HU" dirty="0" err="1"/>
              <a:t>Amnesic</a:t>
            </a:r>
            <a:r>
              <a:rPr lang="hu-HU" dirty="0"/>
              <a:t> </a:t>
            </a:r>
            <a:r>
              <a:rPr lang="hu-HU" dirty="0" err="1"/>
              <a:t>Shellfish</a:t>
            </a:r>
            <a:r>
              <a:rPr lang="hu-HU" dirty="0"/>
              <a:t> </a:t>
            </a:r>
            <a:r>
              <a:rPr lang="hu-HU" dirty="0" err="1"/>
              <a:t>Poisoning</a:t>
            </a:r>
            <a:r>
              <a:rPr lang="hu-HU" dirty="0"/>
              <a:t> (</a:t>
            </a:r>
            <a:r>
              <a:rPr lang="hu-HU" dirty="0" err="1"/>
              <a:t>Domoic</a:t>
            </a:r>
            <a:r>
              <a:rPr lang="hu-HU" dirty="0"/>
              <a:t> </a:t>
            </a:r>
            <a:r>
              <a:rPr lang="hu-HU" dirty="0" err="1"/>
              <a:t>acid</a:t>
            </a:r>
            <a:r>
              <a:rPr lang="hu-HU" dirty="0"/>
              <a:t>)</a:t>
            </a:r>
          </a:p>
          <a:p>
            <a:pPr lvl="1">
              <a:lnSpc>
                <a:spcPct val="120000"/>
              </a:lnSpc>
            </a:pPr>
            <a:r>
              <a:rPr lang="hu-HU" dirty="0" err="1"/>
              <a:t>Ciguatera</a:t>
            </a:r>
            <a:r>
              <a:rPr lang="hu-HU" dirty="0"/>
              <a:t> </a:t>
            </a:r>
            <a:r>
              <a:rPr lang="hu-HU" dirty="0" err="1"/>
              <a:t>Poisoning</a:t>
            </a:r>
            <a:r>
              <a:rPr lang="hu-HU" dirty="0"/>
              <a:t> (</a:t>
            </a:r>
            <a:r>
              <a:rPr lang="hu-HU" dirty="0" err="1"/>
              <a:t>Ciguatoxin</a:t>
            </a:r>
            <a:r>
              <a:rPr lang="hu-HU" dirty="0"/>
              <a:t>)</a:t>
            </a:r>
          </a:p>
          <a:p>
            <a:pPr lvl="1">
              <a:lnSpc>
                <a:spcPct val="120000"/>
              </a:lnSpc>
            </a:pPr>
            <a:r>
              <a:rPr lang="hu-HU" dirty="0" err="1"/>
              <a:t>Palytoxicosis</a:t>
            </a:r>
            <a:r>
              <a:rPr lang="hu-HU" dirty="0"/>
              <a:t> (</a:t>
            </a:r>
            <a:r>
              <a:rPr lang="hu-HU" dirty="0" err="1"/>
              <a:t>Palytoxin</a:t>
            </a:r>
            <a:r>
              <a:rPr lang="hu-HU" dirty="0"/>
              <a:t>)</a:t>
            </a:r>
          </a:p>
          <a:p>
            <a:pPr lvl="1">
              <a:lnSpc>
                <a:spcPct val="120000"/>
              </a:lnSpc>
            </a:pPr>
            <a:r>
              <a:rPr lang="hu-HU" dirty="0" err="1"/>
              <a:t>Paralytic</a:t>
            </a:r>
            <a:r>
              <a:rPr lang="hu-HU" dirty="0"/>
              <a:t> </a:t>
            </a:r>
            <a:r>
              <a:rPr lang="hu-HU" dirty="0" err="1"/>
              <a:t>Shellfish</a:t>
            </a:r>
            <a:r>
              <a:rPr lang="hu-HU" dirty="0"/>
              <a:t> </a:t>
            </a:r>
            <a:r>
              <a:rPr lang="hu-HU" dirty="0" err="1"/>
              <a:t>Poisoning</a:t>
            </a:r>
            <a:r>
              <a:rPr lang="hu-HU" dirty="0"/>
              <a:t> (</a:t>
            </a:r>
            <a:r>
              <a:rPr lang="hu-HU" dirty="0" err="1"/>
              <a:t>Saxitoxin</a:t>
            </a:r>
            <a:r>
              <a:rPr lang="hu-HU" dirty="0"/>
              <a:t>)</a:t>
            </a:r>
          </a:p>
          <a:p>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8385" y="1722809"/>
            <a:ext cx="4921190" cy="4468441"/>
          </a:xfrm>
          <a:prstGeom prst="rect">
            <a:avLst/>
          </a:prstGeom>
        </p:spPr>
      </p:pic>
      <p:sp>
        <p:nvSpPr>
          <p:cNvPr id="5" name="Szövegdoboz 4"/>
          <p:cNvSpPr txBox="1"/>
          <p:nvPr/>
        </p:nvSpPr>
        <p:spPr>
          <a:xfrm>
            <a:off x="310551" y="5503653"/>
            <a:ext cx="6098875" cy="646331"/>
          </a:xfrm>
          <a:prstGeom prst="rect">
            <a:avLst/>
          </a:prstGeom>
          <a:noFill/>
        </p:spPr>
        <p:txBody>
          <a:bodyPr wrap="square" rtlCol="0">
            <a:spAutoFit/>
          </a:bodyPr>
          <a:lstStyle/>
          <a:p>
            <a:r>
              <a:rPr lang="hu-HU" dirty="0"/>
              <a:t>Young N et </a:t>
            </a:r>
            <a:r>
              <a:rPr lang="hu-HU" dirty="0" err="1"/>
              <a:t>al</a:t>
            </a:r>
            <a:r>
              <a:rPr lang="hu-HU" dirty="0"/>
              <a:t>. </a:t>
            </a:r>
            <a:r>
              <a:rPr lang="hu-HU" dirty="0" err="1"/>
              <a:t>Marine</a:t>
            </a:r>
            <a:r>
              <a:rPr lang="hu-HU" dirty="0"/>
              <a:t> </a:t>
            </a:r>
            <a:r>
              <a:rPr lang="hu-HU" dirty="0" err="1"/>
              <a:t>harmful</a:t>
            </a:r>
            <a:r>
              <a:rPr lang="hu-HU" dirty="0"/>
              <a:t> </a:t>
            </a:r>
            <a:r>
              <a:rPr lang="hu-HU" dirty="0" err="1"/>
              <a:t>algal</a:t>
            </a:r>
            <a:r>
              <a:rPr lang="hu-HU" dirty="0"/>
              <a:t> </a:t>
            </a:r>
            <a:r>
              <a:rPr lang="hu-HU" dirty="0" err="1"/>
              <a:t>blooms</a:t>
            </a:r>
            <a:r>
              <a:rPr lang="hu-HU" dirty="0"/>
              <a:t> and human </a:t>
            </a:r>
            <a:r>
              <a:rPr lang="hu-HU" dirty="0" err="1"/>
              <a:t>health</a:t>
            </a:r>
            <a:r>
              <a:rPr lang="hu-HU" dirty="0"/>
              <a:t>: A </a:t>
            </a:r>
            <a:r>
              <a:rPr lang="hu-HU" dirty="0" err="1"/>
              <a:t>systematic</a:t>
            </a:r>
            <a:r>
              <a:rPr lang="hu-HU" dirty="0"/>
              <a:t> </a:t>
            </a:r>
            <a:r>
              <a:rPr lang="hu-HU" dirty="0" err="1"/>
              <a:t>scoping</a:t>
            </a:r>
            <a:r>
              <a:rPr lang="hu-HU" dirty="0"/>
              <a:t> </a:t>
            </a:r>
            <a:r>
              <a:rPr lang="hu-HU" dirty="0" err="1"/>
              <a:t>review</a:t>
            </a:r>
            <a:r>
              <a:rPr lang="hu-HU" dirty="0"/>
              <a:t>. </a:t>
            </a:r>
            <a:r>
              <a:rPr lang="hu-HU" dirty="0" err="1"/>
              <a:t>Harmful</a:t>
            </a:r>
            <a:r>
              <a:rPr lang="hu-HU" dirty="0"/>
              <a:t> </a:t>
            </a:r>
            <a:r>
              <a:rPr lang="hu-HU" dirty="0" err="1"/>
              <a:t>Algae</a:t>
            </a:r>
            <a:r>
              <a:rPr lang="hu-HU" dirty="0"/>
              <a:t> 98 (2020) 101901</a:t>
            </a:r>
          </a:p>
        </p:txBody>
      </p:sp>
    </p:spTree>
    <p:extLst>
      <p:ext uri="{BB962C8B-B14F-4D97-AF65-F5344CB8AC3E}">
        <p14:creationId xmlns:p14="http://schemas.microsoft.com/office/powerpoint/2010/main" val="1072042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0385" y="153009"/>
            <a:ext cx="12028946" cy="549635"/>
          </a:xfrm>
        </p:spPr>
        <p:txBody>
          <a:bodyPr>
            <a:normAutofit fontScale="90000"/>
          </a:bodyPr>
          <a:lstStyle/>
          <a:p>
            <a:pPr algn="ctr"/>
            <a:r>
              <a:rPr lang="hu-HU" b="1" dirty="0"/>
              <a:t>IOC-UNESCO </a:t>
            </a:r>
            <a:r>
              <a:rPr lang="hu-HU" b="1" dirty="0" err="1"/>
              <a:t>Harmful</a:t>
            </a:r>
            <a:r>
              <a:rPr lang="hu-HU" b="1" dirty="0"/>
              <a:t> </a:t>
            </a:r>
            <a:r>
              <a:rPr lang="hu-HU" b="1" dirty="0" err="1"/>
              <a:t>Algal</a:t>
            </a:r>
            <a:r>
              <a:rPr lang="hu-HU" b="1" dirty="0"/>
              <a:t> </a:t>
            </a:r>
            <a:r>
              <a:rPr lang="hu-HU" b="1" dirty="0" err="1"/>
              <a:t>Information</a:t>
            </a:r>
            <a:r>
              <a:rPr lang="hu-HU" b="1" dirty="0"/>
              <a:t> System </a:t>
            </a:r>
            <a:br>
              <a:rPr lang="hu-HU" b="1" dirty="0"/>
            </a:br>
            <a:r>
              <a:rPr lang="hu-HU" sz="2700" b="1" dirty="0" err="1"/>
              <a:t>All</a:t>
            </a:r>
            <a:r>
              <a:rPr lang="hu-HU" sz="2700" b="1" dirty="0"/>
              <a:t> </a:t>
            </a:r>
            <a:r>
              <a:rPr lang="hu-HU" sz="2700" b="1" dirty="0" err="1"/>
              <a:t>syndromes</a:t>
            </a:r>
            <a:r>
              <a:rPr lang="hu-HU" sz="2700" b="1" dirty="0"/>
              <a:t>/Human/</a:t>
            </a:r>
            <a:r>
              <a:rPr lang="hu-HU" sz="2700" b="1" dirty="0" err="1"/>
              <a:t>Marine</a:t>
            </a:r>
            <a:endParaRPr lang="hu-HU" sz="2700" b="1" dirty="0"/>
          </a:p>
        </p:txBody>
      </p:sp>
      <p:pic>
        <p:nvPicPr>
          <p:cNvPr id="8" name="Tartalom helye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8318" y="935038"/>
            <a:ext cx="8184264" cy="5370512"/>
          </a:xfrm>
        </p:spPr>
      </p:pic>
    </p:spTree>
    <p:extLst>
      <p:ext uri="{BB962C8B-B14F-4D97-AF65-F5344CB8AC3E}">
        <p14:creationId xmlns:p14="http://schemas.microsoft.com/office/powerpoint/2010/main" val="2658885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normAutofit fontScale="90000"/>
          </a:bodyPr>
          <a:lstStyle/>
          <a:p>
            <a:pPr eaLnBrk="1" hangingPunct="1">
              <a:defRPr/>
            </a:pPr>
            <a:r>
              <a:rPr lang="hu-HU" altLang="hu-HU" sz="4400" b="1" dirty="0" err="1"/>
              <a:t>What</a:t>
            </a:r>
            <a:r>
              <a:rPr lang="hu-HU" altLang="hu-HU" sz="4400" b="1" dirty="0"/>
              <a:t> </a:t>
            </a:r>
            <a:r>
              <a:rPr lang="hu-HU" altLang="hu-HU" sz="4400" b="1" dirty="0" err="1"/>
              <a:t>are</a:t>
            </a:r>
            <a:r>
              <a:rPr lang="hu-HU" altLang="hu-HU" sz="4400" b="1" dirty="0"/>
              <a:t> </a:t>
            </a:r>
            <a:r>
              <a:rPr lang="hu-HU" altLang="hu-HU" sz="4400" b="1" dirty="0" err="1"/>
              <a:t>Cyanobacteria</a:t>
            </a:r>
            <a:r>
              <a:rPr lang="hu-HU" altLang="hu-HU" sz="4400" b="1" dirty="0"/>
              <a:t>?</a:t>
            </a:r>
          </a:p>
        </p:txBody>
      </p:sp>
      <p:sp>
        <p:nvSpPr>
          <p:cNvPr id="46083" name="Rectangle 3"/>
          <p:cNvSpPr>
            <a:spLocks noGrp="1" noChangeArrowheads="1"/>
          </p:cNvSpPr>
          <p:nvPr>
            <p:ph type="body" idx="1"/>
          </p:nvPr>
        </p:nvSpPr>
        <p:spPr>
          <a:xfrm>
            <a:off x="798897" y="1549667"/>
            <a:ext cx="10985753" cy="4756005"/>
          </a:xfrm>
        </p:spPr>
        <p:txBody>
          <a:bodyPr/>
          <a:lstStyle/>
          <a:p>
            <a:pPr marL="0" indent="0" eaLnBrk="1" hangingPunct="1">
              <a:buNone/>
            </a:pPr>
            <a:r>
              <a:rPr lang="hu-HU" altLang="hu-HU" b="1" dirty="0"/>
              <a:t>New </a:t>
            </a:r>
            <a:r>
              <a:rPr lang="hu-HU" altLang="hu-HU" b="1" dirty="0" err="1"/>
              <a:t>taxonomy</a:t>
            </a:r>
            <a:r>
              <a:rPr lang="hu-HU" altLang="hu-HU" b="1" dirty="0"/>
              <a:t>: </a:t>
            </a:r>
            <a:r>
              <a:rPr lang="hu-HU" altLang="hu-HU" b="1" dirty="0" err="1"/>
              <a:t>formerly</a:t>
            </a:r>
            <a:r>
              <a:rPr lang="hu-HU" altLang="hu-HU" b="1" dirty="0"/>
              <a:t> </a:t>
            </a:r>
            <a:r>
              <a:rPr lang="hu-HU" altLang="hu-HU" b="1" dirty="0" err="1"/>
              <a:t>blue-green</a:t>
            </a:r>
            <a:r>
              <a:rPr lang="hu-HU" altLang="hu-HU" b="1" dirty="0"/>
              <a:t> </a:t>
            </a:r>
            <a:r>
              <a:rPr lang="hu-HU" altLang="hu-HU" b="1" dirty="0" err="1"/>
              <a:t>algae</a:t>
            </a:r>
            <a:endParaRPr lang="hu-HU" altLang="hu-HU" b="1" dirty="0"/>
          </a:p>
          <a:p>
            <a:pPr lvl="1">
              <a:lnSpc>
                <a:spcPct val="130000"/>
              </a:lnSpc>
            </a:pPr>
            <a:r>
              <a:rPr lang="hu-HU" altLang="hu-HU" sz="2400" b="1" dirty="0" err="1"/>
              <a:t>prokaryotes</a:t>
            </a:r>
            <a:endParaRPr lang="hu-HU" altLang="hu-HU" sz="2400" b="1" dirty="0"/>
          </a:p>
          <a:p>
            <a:pPr lvl="1">
              <a:lnSpc>
                <a:spcPct val="130000"/>
              </a:lnSpc>
            </a:pPr>
            <a:r>
              <a:rPr lang="hu-HU" altLang="hu-HU" sz="2400" b="1" dirty="0" err="1"/>
              <a:t>photosynthesizing</a:t>
            </a:r>
            <a:endParaRPr lang="hu-HU" altLang="hu-HU" sz="2400" b="1" dirty="0"/>
          </a:p>
          <a:p>
            <a:pPr lvl="1">
              <a:lnSpc>
                <a:spcPct val="130000"/>
              </a:lnSpc>
            </a:pPr>
            <a:r>
              <a:rPr lang="hu-HU" altLang="hu-HU" sz="2400" b="1" dirty="0" err="1"/>
              <a:t>Gram</a:t>
            </a:r>
            <a:r>
              <a:rPr lang="hu-HU" altLang="hu-HU" sz="2400" b="1" dirty="0"/>
              <a:t> </a:t>
            </a:r>
            <a:r>
              <a:rPr lang="hu-HU" altLang="hu-HU" sz="2400" b="1" dirty="0" err="1"/>
              <a:t>negative</a:t>
            </a:r>
            <a:r>
              <a:rPr lang="hu-HU" altLang="hu-HU" sz="2400" b="1" dirty="0"/>
              <a:t> </a:t>
            </a:r>
            <a:r>
              <a:rPr lang="hu-HU" altLang="hu-HU" sz="2400" b="1" dirty="0" err="1"/>
              <a:t>cell</a:t>
            </a:r>
            <a:r>
              <a:rPr lang="hu-HU" altLang="hu-HU" sz="2400" b="1" dirty="0"/>
              <a:t> </a:t>
            </a:r>
            <a:r>
              <a:rPr lang="hu-HU" altLang="hu-HU" sz="2400" b="1" dirty="0" err="1"/>
              <a:t>wall</a:t>
            </a:r>
            <a:endParaRPr lang="hu-HU" altLang="hu-HU" sz="2400" b="1" dirty="0"/>
          </a:p>
          <a:p>
            <a:pPr lvl="1">
              <a:lnSpc>
                <a:spcPct val="130000"/>
              </a:lnSpc>
            </a:pPr>
            <a:r>
              <a:rPr lang="hu-HU" altLang="hu-HU" sz="2400" b="1" dirty="0" err="1"/>
              <a:t>unicellular</a:t>
            </a:r>
            <a:endParaRPr lang="hu-HU" altLang="hu-HU" sz="2400" b="1" dirty="0"/>
          </a:p>
          <a:p>
            <a:pPr lvl="1">
              <a:lnSpc>
                <a:spcPct val="130000"/>
              </a:lnSpc>
            </a:pPr>
            <a:r>
              <a:rPr lang="hu-HU" altLang="hu-HU" sz="2400" b="1" dirty="0" err="1"/>
              <a:t>filamentous</a:t>
            </a:r>
            <a:endParaRPr lang="hu-HU" altLang="hu-HU" sz="2400" b="1" dirty="0"/>
          </a:p>
        </p:txBody>
      </p:sp>
      <p:pic>
        <p:nvPicPr>
          <p:cNvPr id="46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869346" y="1466423"/>
            <a:ext cx="5568755" cy="3733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0901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9010" y="153009"/>
            <a:ext cx="12122989" cy="549635"/>
          </a:xfrm>
        </p:spPr>
        <p:txBody>
          <a:bodyPr>
            <a:normAutofit fontScale="90000"/>
          </a:bodyPr>
          <a:lstStyle/>
          <a:p>
            <a:r>
              <a:rPr lang="hu-HU" b="1" dirty="0" err="1"/>
              <a:t>Multiple</a:t>
            </a:r>
            <a:r>
              <a:rPr lang="hu-HU" b="1" dirty="0"/>
              <a:t> </a:t>
            </a:r>
            <a:r>
              <a:rPr lang="hu-HU" b="1" dirty="0" err="1"/>
              <a:t>interacting</a:t>
            </a:r>
            <a:r>
              <a:rPr lang="hu-HU" b="1" dirty="0"/>
              <a:t> </a:t>
            </a:r>
            <a:r>
              <a:rPr lang="hu-HU" b="1" dirty="0" err="1"/>
              <a:t>environmental</a:t>
            </a:r>
            <a:r>
              <a:rPr lang="hu-HU" b="1" dirty="0"/>
              <a:t> </a:t>
            </a:r>
            <a:r>
              <a:rPr lang="hu-HU" b="1" dirty="0" err="1"/>
              <a:t>factors</a:t>
            </a:r>
            <a:r>
              <a:rPr lang="hu-HU" b="1" dirty="0"/>
              <a:t> </a:t>
            </a:r>
            <a:r>
              <a:rPr lang="hu-HU" b="1" dirty="0" err="1"/>
              <a:t>controlling</a:t>
            </a:r>
            <a:r>
              <a:rPr lang="hu-HU" b="1" dirty="0"/>
              <a:t> </a:t>
            </a:r>
            <a:r>
              <a:rPr lang="hu-HU" b="1" dirty="0" err="1"/>
              <a:t>CyanoHABs</a:t>
            </a:r>
            <a:r>
              <a:rPr lang="hu-HU" b="1" dirty="0"/>
              <a:t> in </a:t>
            </a:r>
            <a:r>
              <a:rPr lang="hu-HU" b="1" dirty="0" err="1"/>
              <a:t>freshwater</a:t>
            </a:r>
            <a:r>
              <a:rPr lang="hu-HU" b="1" dirty="0"/>
              <a:t> </a:t>
            </a:r>
            <a:r>
              <a:rPr lang="hu-HU" b="1" dirty="0" err="1"/>
              <a:t>ecosystems</a:t>
            </a:r>
            <a:r>
              <a:rPr lang="hu-HU" b="1" dirty="0"/>
              <a:t> </a:t>
            </a:r>
            <a:r>
              <a:rPr lang="hu-HU" sz="2200" b="1" dirty="0"/>
              <a:t>(</a:t>
            </a:r>
            <a:r>
              <a:rPr lang="hu-HU" sz="2200" b="1" dirty="0" err="1"/>
              <a:t>Paerl</a:t>
            </a:r>
            <a:r>
              <a:rPr lang="hu-HU" sz="2200" b="1" dirty="0"/>
              <a:t> 2017)</a:t>
            </a:r>
            <a:endParaRPr lang="hu-HU" sz="2200" dirty="0"/>
          </a:p>
        </p:txBody>
      </p:sp>
      <p:pic>
        <p:nvPicPr>
          <p:cNvPr id="4" name="Tartalom helye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1" y="906207"/>
            <a:ext cx="10449516" cy="5335961"/>
          </a:xfrm>
        </p:spPr>
      </p:pic>
    </p:spTree>
    <p:extLst>
      <p:ext uri="{BB962C8B-B14F-4D97-AF65-F5344CB8AC3E}">
        <p14:creationId xmlns:p14="http://schemas.microsoft.com/office/powerpoint/2010/main" val="876994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157774" y="274113"/>
            <a:ext cx="11896826" cy="549635"/>
          </a:xfrm>
        </p:spPr>
        <p:txBody>
          <a:bodyPr>
            <a:normAutofit fontScale="90000"/>
          </a:bodyPr>
          <a:lstStyle/>
          <a:p>
            <a:r>
              <a:rPr lang="hu-HU" b="1" dirty="0" err="1"/>
              <a:t>Carbon</a:t>
            </a:r>
            <a:r>
              <a:rPr lang="hu-HU" b="1" dirty="0"/>
              <a:t> </a:t>
            </a:r>
            <a:r>
              <a:rPr lang="hu-HU" b="1" dirty="0" err="1"/>
              <a:t>sources</a:t>
            </a:r>
            <a:endParaRPr lang="hu-HU" b="1" dirty="0"/>
          </a:p>
        </p:txBody>
      </p:sp>
      <p:sp>
        <p:nvSpPr>
          <p:cNvPr id="4" name="Tartalom helye 3"/>
          <p:cNvSpPr>
            <a:spLocks noGrp="1"/>
          </p:cNvSpPr>
          <p:nvPr>
            <p:ph idx="1"/>
          </p:nvPr>
        </p:nvSpPr>
        <p:spPr/>
        <p:txBody>
          <a:bodyPr/>
          <a:lstStyle/>
          <a:p>
            <a:r>
              <a:rPr lang="hu-HU" sz="2400" dirty="0" err="1"/>
              <a:t>Photosynthesis</a:t>
            </a:r>
            <a:r>
              <a:rPr lang="hu-HU" sz="2400" dirty="0"/>
              <a:t>: </a:t>
            </a:r>
            <a:r>
              <a:rPr lang="hu-HU" sz="2400" dirty="0" err="1"/>
              <a:t>organic</a:t>
            </a:r>
            <a:r>
              <a:rPr lang="hu-HU" sz="2400" dirty="0"/>
              <a:t> </a:t>
            </a:r>
            <a:r>
              <a:rPr lang="hu-HU" sz="2400" dirty="0" err="1"/>
              <a:t>compounds</a:t>
            </a:r>
            <a:r>
              <a:rPr lang="hu-HU" sz="2400" dirty="0"/>
              <a:t> </a:t>
            </a:r>
            <a:r>
              <a:rPr lang="hu-HU" sz="2400" dirty="0" err="1"/>
              <a:t>from</a:t>
            </a:r>
            <a:r>
              <a:rPr lang="hu-HU" sz="2400" dirty="0"/>
              <a:t> </a:t>
            </a:r>
            <a:r>
              <a:rPr lang="hu-HU" sz="2400" dirty="0" err="1"/>
              <a:t>inorganic</a:t>
            </a:r>
            <a:r>
              <a:rPr lang="hu-HU" sz="2400" dirty="0"/>
              <a:t> </a:t>
            </a:r>
            <a:r>
              <a:rPr lang="hu-HU" sz="2400" dirty="0" err="1"/>
              <a:t>carbon</a:t>
            </a:r>
            <a:endParaRPr lang="hu-HU" sz="2400" dirty="0"/>
          </a:p>
          <a:p>
            <a:r>
              <a:rPr lang="hu-HU" sz="2400" dirty="0" err="1"/>
              <a:t>Aquatic</a:t>
            </a:r>
            <a:r>
              <a:rPr lang="hu-HU" sz="2400" dirty="0"/>
              <a:t> </a:t>
            </a:r>
            <a:r>
              <a:rPr lang="hu-HU" sz="2400" dirty="0" err="1"/>
              <a:t>organisms</a:t>
            </a:r>
            <a:r>
              <a:rPr lang="hu-HU" sz="2400" dirty="0"/>
              <a:t>: </a:t>
            </a:r>
            <a:r>
              <a:rPr lang="hu-HU" sz="2400" dirty="0" err="1"/>
              <a:t>availability</a:t>
            </a:r>
            <a:r>
              <a:rPr lang="hu-HU" sz="2400" dirty="0"/>
              <a:t> of </a:t>
            </a:r>
            <a:r>
              <a:rPr lang="hu-HU" sz="2400" dirty="0" err="1"/>
              <a:t>inorganic</a:t>
            </a:r>
            <a:r>
              <a:rPr lang="hu-HU" sz="2400" dirty="0"/>
              <a:t> </a:t>
            </a:r>
            <a:r>
              <a:rPr lang="hu-HU" sz="2400" dirty="0" err="1"/>
              <a:t>carbon</a:t>
            </a:r>
            <a:r>
              <a:rPr lang="hu-HU" sz="2400" dirty="0"/>
              <a:t> </a:t>
            </a:r>
            <a:r>
              <a:rPr lang="hu-HU" sz="2400" dirty="0" err="1"/>
              <a:t>from</a:t>
            </a:r>
            <a:r>
              <a:rPr lang="hu-HU" sz="2400" dirty="0"/>
              <a:t> </a:t>
            </a:r>
            <a:r>
              <a:rPr lang="hu-HU" sz="2400" dirty="0" err="1"/>
              <a:t>diluted</a:t>
            </a:r>
            <a:r>
              <a:rPr lang="hu-HU" sz="2400" dirty="0"/>
              <a:t> CO</a:t>
            </a:r>
            <a:r>
              <a:rPr lang="hu-HU" sz="2400" baseline="-25000" dirty="0"/>
              <a:t>2 </a:t>
            </a:r>
            <a:r>
              <a:rPr lang="hu-HU" sz="2400" dirty="0" err="1"/>
              <a:t>gas</a:t>
            </a:r>
            <a:r>
              <a:rPr lang="hu-HU" sz="2400" dirty="0"/>
              <a:t>, </a:t>
            </a:r>
            <a:r>
              <a:rPr lang="hu-HU" sz="2400" dirty="0" err="1"/>
              <a:t>carbonate</a:t>
            </a:r>
            <a:r>
              <a:rPr lang="hu-HU" sz="2400" dirty="0"/>
              <a:t> </a:t>
            </a:r>
            <a:r>
              <a:rPr lang="hu-HU" sz="2400" dirty="0" err="1"/>
              <a:t>or</a:t>
            </a:r>
            <a:r>
              <a:rPr lang="hu-HU" sz="2400" dirty="0"/>
              <a:t> </a:t>
            </a:r>
            <a:r>
              <a:rPr lang="hu-HU" sz="2400" dirty="0" err="1"/>
              <a:t>bicarbonate</a:t>
            </a:r>
            <a:r>
              <a:rPr lang="hu-HU" sz="2400" dirty="0"/>
              <a:t> </a:t>
            </a:r>
            <a:r>
              <a:rPr lang="hu-HU" sz="2400" dirty="0" err="1"/>
              <a:t>anions</a:t>
            </a:r>
            <a:endParaRPr lang="hu-HU" sz="2400" dirty="0"/>
          </a:p>
          <a:p>
            <a:r>
              <a:rPr lang="hu-HU" sz="2400" dirty="0" err="1"/>
              <a:t>Using</a:t>
            </a:r>
            <a:r>
              <a:rPr lang="hu-HU" sz="2400" dirty="0"/>
              <a:t> </a:t>
            </a:r>
            <a:r>
              <a:rPr lang="hu-HU" sz="2400" dirty="0" err="1"/>
              <a:t>carboxysomes</a:t>
            </a:r>
            <a:r>
              <a:rPr lang="hu-HU" sz="2400" dirty="0"/>
              <a:t> </a:t>
            </a:r>
            <a:r>
              <a:rPr lang="hu-HU" sz="2400" dirty="0" err="1"/>
              <a:t>which</a:t>
            </a:r>
            <a:r>
              <a:rPr lang="hu-HU" sz="2400" dirty="0"/>
              <a:t> </a:t>
            </a:r>
            <a:r>
              <a:rPr lang="hu-HU" sz="2400" dirty="0" err="1"/>
              <a:t>are</a:t>
            </a:r>
            <a:r>
              <a:rPr lang="hu-HU" sz="2400" dirty="0"/>
              <a:t> </a:t>
            </a:r>
            <a:r>
              <a:rPr lang="hu-HU" sz="2400" dirty="0" err="1"/>
              <a:t>bacterial</a:t>
            </a:r>
            <a:r>
              <a:rPr lang="hu-HU" sz="2400" dirty="0"/>
              <a:t> </a:t>
            </a:r>
            <a:r>
              <a:rPr lang="hu-HU" sz="2400" dirty="0" err="1"/>
              <a:t>compartments</a:t>
            </a:r>
            <a:r>
              <a:rPr lang="hu-HU" sz="2400" dirty="0"/>
              <a:t> </a:t>
            </a:r>
            <a:r>
              <a:rPr lang="hu-HU" sz="2400" dirty="0" err="1"/>
              <a:t>with</a:t>
            </a:r>
            <a:r>
              <a:rPr lang="hu-HU" sz="2400" dirty="0"/>
              <a:t> </a:t>
            </a:r>
            <a:r>
              <a:rPr lang="hu-HU" sz="2400" dirty="0" err="1"/>
              <a:t>specific</a:t>
            </a:r>
            <a:r>
              <a:rPr lang="hu-HU" sz="2400" dirty="0"/>
              <a:t> </a:t>
            </a:r>
            <a:r>
              <a:rPr lang="hu-HU" sz="2400" dirty="0" err="1"/>
              <a:t>enzymes</a:t>
            </a:r>
            <a:endParaRPr lang="hu-HU" sz="2400" dirty="0"/>
          </a:p>
          <a:p>
            <a:endParaRPr lang="hu-HU" sz="2400" b="1" dirty="0"/>
          </a:p>
          <a:p>
            <a:pPr marL="0" indent="0">
              <a:buNone/>
            </a:pPr>
            <a:r>
              <a:rPr lang="hu-HU" sz="2400" dirty="0"/>
              <a:t>		</a:t>
            </a:r>
          </a:p>
          <a:p>
            <a:pPr marL="0" indent="0">
              <a:buNone/>
            </a:pPr>
            <a:r>
              <a:rPr lang="hu-HU" sz="2400" i="1" dirty="0"/>
              <a:t>		</a:t>
            </a:r>
            <a:r>
              <a:rPr lang="hu-HU" sz="2400" b="1" i="1" dirty="0" err="1"/>
              <a:t>Cyanobacterial</a:t>
            </a:r>
            <a:r>
              <a:rPr lang="hu-HU" sz="2400" b="1" i="1" dirty="0"/>
              <a:t> </a:t>
            </a:r>
            <a:r>
              <a:rPr lang="hu-HU" sz="2400" b="1" i="1" dirty="0" err="1"/>
              <a:t>thylakoid</a:t>
            </a:r>
            <a:r>
              <a:rPr lang="hu-HU" sz="2400" b="1" i="1" dirty="0"/>
              <a:t> </a:t>
            </a:r>
            <a:r>
              <a:rPr lang="hu-HU" sz="2400" b="1" i="1" dirty="0" err="1"/>
              <a:t>membrane</a:t>
            </a:r>
            <a:r>
              <a:rPr lang="hu-HU" sz="2400" b="1" dirty="0"/>
              <a:t> </a:t>
            </a:r>
          </a:p>
          <a:p>
            <a:pPr marL="0" indent="0">
              <a:buNone/>
            </a:pPr>
            <a:r>
              <a:rPr lang="hu-HU" sz="2400" b="1" dirty="0"/>
              <a:t>		</a:t>
            </a:r>
            <a:r>
              <a:rPr lang="hu-HU" sz="2400" dirty="0"/>
              <a:t>(</a:t>
            </a:r>
            <a:r>
              <a:rPr lang="hu-HU" sz="2400" i="1" dirty="0"/>
              <a:t>C: </a:t>
            </a:r>
            <a:r>
              <a:rPr lang="hu-HU" sz="2400" i="1" dirty="0" err="1"/>
              <a:t>carboxysome</a:t>
            </a:r>
            <a:r>
              <a:rPr lang="hu-HU" sz="2400" i="1" dirty="0"/>
              <a:t>, </a:t>
            </a:r>
            <a:r>
              <a:rPr lang="hu-HU" sz="2400" i="1" dirty="0" err="1"/>
              <a:t>the</a:t>
            </a:r>
            <a:r>
              <a:rPr lang="hu-HU" sz="2400" i="1" dirty="0"/>
              <a:t> site of </a:t>
            </a:r>
            <a:r>
              <a:rPr lang="hu-HU" sz="2400" dirty="0"/>
              <a:t>CO</a:t>
            </a:r>
            <a:r>
              <a:rPr lang="hu-HU" sz="2400" baseline="-25000" dirty="0"/>
              <a:t>2 </a:t>
            </a:r>
            <a:r>
              <a:rPr lang="hu-HU" sz="2400" i="1" dirty="0" err="1"/>
              <a:t>fixation</a:t>
            </a:r>
            <a:r>
              <a:rPr lang="hu-HU" sz="2400" i="1" dirty="0"/>
              <a: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4482" y="3004232"/>
            <a:ext cx="4562556" cy="306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2815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942076" y="1947174"/>
            <a:ext cx="10135319" cy="2387600"/>
          </a:xfrm>
        </p:spPr>
        <p:txBody>
          <a:bodyPr>
            <a:normAutofit fontScale="90000"/>
          </a:bodyPr>
          <a:lstStyle/>
          <a:p>
            <a:r>
              <a:rPr lang="en-US" b="1" dirty="0"/>
              <a:t>Impact of climate change </a:t>
            </a:r>
            <a:r>
              <a:rPr lang="en-US" b="1" dirty="0" smtClean="0"/>
              <a:t>on</a:t>
            </a:r>
            <a:r>
              <a:rPr lang="hu-HU" b="1" dirty="0" smtClean="0"/>
              <a:t/>
            </a:r>
            <a:br>
              <a:rPr lang="hu-HU" b="1" dirty="0" smtClean="0"/>
            </a:br>
            <a:r>
              <a:rPr lang="en-US" b="1" dirty="0" smtClean="0"/>
              <a:t>waterborne </a:t>
            </a:r>
            <a:r>
              <a:rPr lang="en-US" b="1" dirty="0"/>
              <a:t>diseases, toxic </a:t>
            </a:r>
            <a:r>
              <a:rPr lang="en-US" b="1" dirty="0" smtClean="0"/>
              <a:t>algae,</a:t>
            </a:r>
            <a:r>
              <a:rPr lang="hu-HU" b="1" dirty="0" smtClean="0"/>
              <a:t> </a:t>
            </a:r>
            <a:r>
              <a:rPr lang="en-US" b="1" dirty="0" smtClean="0"/>
              <a:t>balneology</a:t>
            </a:r>
            <a:r>
              <a:rPr lang="en-US" b="1" dirty="0"/>
              <a:t> </a:t>
            </a:r>
            <a:endParaRPr lang="hu-HU" b="1" dirty="0"/>
          </a:p>
        </p:txBody>
      </p:sp>
    </p:spTree>
    <p:extLst>
      <p:ext uri="{BB962C8B-B14F-4D97-AF65-F5344CB8AC3E}">
        <p14:creationId xmlns:p14="http://schemas.microsoft.com/office/powerpoint/2010/main" val="3049485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083302" y="1666764"/>
            <a:ext cx="4685611" cy="2699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719221" y="3000602"/>
            <a:ext cx="4006984" cy="296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églalap 7"/>
          <p:cNvSpPr/>
          <p:nvPr/>
        </p:nvSpPr>
        <p:spPr>
          <a:xfrm>
            <a:off x="9364019" y="918389"/>
            <a:ext cx="2581328" cy="1698927"/>
          </a:xfrm>
          <a:prstGeom prst="rect">
            <a:avLst/>
          </a:prstGeom>
        </p:spPr>
        <p:txBody>
          <a:bodyPr wrap="square">
            <a:spAutoFit/>
          </a:bodyPr>
          <a:lstStyle/>
          <a:p>
            <a:r>
              <a:rPr lang="hu-HU" altLang="hu-HU" dirty="0" err="1"/>
              <a:t>Neurotoxins</a:t>
            </a:r>
            <a:r>
              <a:rPr lang="hu-HU" altLang="hu-HU" dirty="0" smtClean="0">
                <a:cs typeface="Times New Roman" pitchFamily="18" charset="0"/>
              </a:rPr>
              <a:t>:</a:t>
            </a:r>
          </a:p>
          <a:p>
            <a:pPr>
              <a:lnSpc>
                <a:spcPct val="120000"/>
              </a:lnSpc>
            </a:pPr>
            <a:r>
              <a:rPr lang="hu-HU" altLang="hu-HU" dirty="0" smtClean="0">
                <a:cs typeface="Times New Roman" pitchFamily="18" charset="0"/>
              </a:rPr>
              <a:t>a</a:t>
            </a:r>
            <a:r>
              <a:rPr lang="hu-HU" altLang="hu-HU" dirty="0">
                <a:cs typeface="Times New Roman" pitchFamily="18" charset="0"/>
              </a:rPr>
              <a:t>) </a:t>
            </a:r>
            <a:r>
              <a:rPr lang="hu-HU" altLang="hu-HU" dirty="0" err="1">
                <a:cs typeface="Times New Roman" pitchFamily="18" charset="0"/>
              </a:rPr>
              <a:t>anatoxin</a:t>
            </a:r>
            <a:r>
              <a:rPr lang="hu-HU" altLang="hu-HU" dirty="0">
                <a:cs typeface="Times New Roman" pitchFamily="18" charset="0"/>
              </a:rPr>
              <a:t>-a; </a:t>
            </a:r>
            <a:endParaRPr lang="hu-HU" altLang="hu-HU" dirty="0" smtClean="0">
              <a:cs typeface="Times New Roman" pitchFamily="18" charset="0"/>
            </a:endParaRPr>
          </a:p>
          <a:p>
            <a:pPr>
              <a:lnSpc>
                <a:spcPct val="120000"/>
              </a:lnSpc>
            </a:pPr>
            <a:r>
              <a:rPr lang="hu-HU" altLang="hu-HU" dirty="0" smtClean="0">
                <a:cs typeface="Times New Roman" pitchFamily="18" charset="0"/>
              </a:rPr>
              <a:t>b</a:t>
            </a:r>
            <a:r>
              <a:rPr lang="hu-HU" altLang="hu-HU" dirty="0">
                <a:cs typeface="Times New Roman" pitchFamily="18" charset="0"/>
              </a:rPr>
              <a:t>) </a:t>
            </a:r>
            <a:r>
              <a:rPr lang="hu-HU" altLang="hu-HU" dirty="0" err="1">
                <a:cs typeface="Times New Roman" pitchFamily="18" charset="0"/>
              </a:rPr>
              <a:t>homoanatoxin</a:t>
            </a:r>
            <a:r>
              <a:rPr lang="hu-HU" altLang="hu-HU" dirty="0">
                <a:cs typeface="Times New Roman" pitchFamily="18" charset="0"/>
              </a:rPr>
              <a:t>-a; </a:t>
            </a:r>
            <a:endParaRPr lang="hu-HU" altLang="hu-HU" dirty="0" smtClean="0">
              <a:cs typeface="Times New Roman" pitchFamily="18" charset="0"/>
            </a:endParaRPr>
          </a:p>
          <a:p>
            <a:pPr>
              <a:lnSpc>
                <a:spcPct val="120000"/>
              </a:lnSpc>
            </a:pPr>
            <a:r>
              <a:rPr lang="hu-HU" altLang="hu-HU" dirty="0" smtClean="0">
                <a:cs typeface="Times New Roman" pitchFamily="18" charset="0"/>
              </a:rPr>
              <a:t>c</a:t>
            </a:r>
            <a:r>
              <a:rPr lang="hu-HU" altLang="hu-HU" dirty="0">
                <a:cs typeface="Times New Roman" pitchFamily="18" charset="0"/>
              </a:rPr>
              <a:t>) </a:t>
            </a:r>
            <a:r>
              <a:rPr lang="hu-HU" altLang="hu-HU" dirty="0" err="1">
                <a:cs typeface="Times New Roman" pitchFamily="18" charset="0"/>
              </a:rPr>
              <a:t>anatoxin</a:t>
            </a:r>
            <a:r>
              <a:rPr lang="hu-HU" altLang="hu-HU" dirty="0">
                <a:cs typeface="Times New Roman" pitchFamily="18" charset="0"/>
              </a:rPr>
              <a:t>-a(S); </a:t>
            </a:r>
            <a:endParaRPr lang="hu-HU" altLang="hu-HU" dirty="0" smtClean="0">
              <a:cs typeface="Times New Roman" pitchFamily="18" charset="0"/>
            </a:endParaRPr>
          </a:p>
          <a:p>
            <a:pPr>
              <a:lnSpc>
                <a:spcPct val="120000"/>
              </a:lnSpc>
            </a:pPr>
            <a:r>
              <a:rPr lang="hu-HU" altLang="hu-HU" dirty="0" smtClean="0">
                <a:cs typeface="Times New Roman" pitchFamily="18" charset="0"/>
              </a:rPr>
              <a:t>d</a:t>
            </a:r>
            <a:r>
              <a:rPr lang="hu-HU" altLang="hu-HU" dirty="0">
                <a:cs typeface="Times New Roman" pitchFamily="18" charset="0"/>
              </a:rPr>
              <a:t>) </a:t>
            </a:r>
            <a:r>
              <a:rPr lang="hu-HU" altLang="hu-HU" dirty="0" err="1">
                <a:cs typeface="Times New Roman" pitchFamily="18" charset="0"/>
              </a:rPr>
              <a:t>saxitoxin</a:t>
            </a:r>
            <a:endParaRPr lang="hu-HU" dirty="0"/>
          </a:p>
        </p:txBody>
      </p:sp>
      <p:sp>
        <p:nvSpPr>
          <p:cNvPr id="9" name="Téglalap 8"/>
          <p:cNvSpPr/>
          <p:nvPr/>
        </p:nvSpPr>
        <p:spPr>
          <a:xfrm>
            <a:off x="1083302" y="4694576"/>
            <a:ext cx="3956481" cy="1399742"/>
          </a:xfrm>
          <a:prstGeom prst="rect">
            <a:avLst/>
          </a:prstGeom>
        </p:spPr>
        <p:txBody>
          <a:bodyPr wrap="square">
            <a:spAutoFit/>
          </a:bodyPr>
          <a:lstStyle/>
          <a:p>
            <a:pPr>
              <a:lnSpc>
                <a:spcPct val="120000"/>
              </a:lnSpc>
            </a:pPr>
            <a:r>
              <a:rPr lang="hu-HU" altLang="hu-HU" dirty="0" err="1"/>
              <a:t>Cytotoxic</a:t>
            </a:r>
            <a:r>
              <a:rPr lang="hu-HU" altLang="hu-HU" dirty="0"/>
              <a:t> </a:t>
            </a:r>
            <a:r>
              <a:rPr lang="hu-HU" altLang="hu-HU" dirty="0" err="1"/>
              <a:t>alkaloids</a:t>
            </a:r>
            <a:r>
              <a:rPr lang="hu-HU" altLang="hu-HU" dirty="0">
                <a:cs typeface="Times New Roman" pitchFamily="18" charset="0"/>
              </a:rPr>
              <a:t>: </a:t>
            </a:r>
          </a:p>
          <a:p>
            <a:pPr>
              <a:lnSpc>
                <a:spcPct val="120000"/>
              </a:lnSpc>
            </a:pPr>
            <a:r>
              <a:rPr lang="hu-HU" altLang="hu-HU" dirty="0">
                <a:cs typeface="Times New Roman" pitchFamily="18" charset="0"/>
              </a:rPr>
              <a:t>a) </a:t>
            </a:r>
            <a:r>
              <a:rPr lang="hu-HU" altLang="hu-HU" dirty="0" err="1">
                <a:cs typeface="Times New Roman" pitchFamily="18" charset="0"/>
              </a:rPr>
              <a:t>c</a:t>
            </a:r>
            <a:r>
              <a:rPr lang="hu-HU" altLang="hu-HU" dirty="0" err="1"/>
              <a:t>y</a:t>
            </a:r>
            <a:r>
              <a:rPr lang="hu-HU" altLang="hu-HU" dirty="0" err="1">
                <a:cs typeface="Times New Roman" pitchFamily="18" charset="0"/>
              </a:rPr>
              <a:t>lindrospermopsin</a:t>
            </a:r>
            <a:r>
              <a:rPr lang="hu-HU" altLang="hu-HU" dirty="0">
                <a:cs typeface="Times New Roman" pitchFamily="18" charset="0"/>
              </a:rPr>
              <a:t>; </a:t>
            </a:r>
            <a:endParaRPr lang="hu-HU" altLang="hu-HU" dirty="0"/>
          </a:p>
          <a:p>
            <a:pPr>
              <a:lnSpc>
                <a:spcPct val="120000"/>
              </a:lnSpc>
            </a:pPr>
            <a:r>
              <a:rPr lang="hu-HU" altLang="hu-HU" dirty="0">
                <a:cs typeface="Times New Roman" pitchFamily="18" charset="0"/>
              </a:rPr>
              <a:t>b) </a:t>
            </a:r>
            <a:r>
              <a:rPr lang="hu-HU" altLang="hu-HU" dirty="0" err="1">
                <a:cs typeface="Times New Roman" pitchFamily="18" charset="0"/>
              </a:rPr>
              <a:t>deox</a:t>
            </a:r>
            <a:r>
              <a:rPr lang="hu-HU" altLang="hu-HU" dirty="0" err="1"/>
              <a:t>i</a:t>
            </a:r>
            <a:r>
              <a:rPr lang="hu-HU" altLang="hu-HU" dirty="0" err="1">
                <a:cs typeface="Times New Roman" pitchFamily="18" charset="0"/>
              </a:rPr>
              <a:t>c</a:t>
            </a:r>
            <a:r>
              <a:rPr lang="hu-HU" altLang="hu-HU" dirty="0" err="1"/>
              <a:t>y</a:t>
            </a:r>
            <a:r>
              <a:rPr lang="hu-HU" altLang="hu-HU" dirty="0" err="1">
                <a:cs typeface="Times New Roman" pitchFamily="18" charset="0"/>
              </a:rPr>
              <a:t>lindrospermopsin</a:t>
            </a:r>
            <a:r>
              <a:rPr lang="hu-HU" altLang="hu-HU" dirty="0">
                <a:cs typeface="Times New Roman" pitchFamily="18" charset="0"/>
              </a:rPr>
              <a:t>; </a:t>
            </a:r>
          </a:p>
          <a:p>
            <a:pPr>
              <a:lnSpc>
                <a:spcPct val="120000"/>
              </a:lnSpc>
            </a:pPr>
            <a:r>
              <a:rPr lang="hu-HU" altLang="hu-HU" dirty="0">
                <a:cs typeface="Times New Roman" pitchFamily="18" charset="0"/>
              </a:rPr>
              <a:t>c) 7-epic</a:t>
            </a:r>
            <a:r>
              <a:rPr lang="hu-HU" altLang="hu-HU" dirty="0"/>
              <a:t>y</a:t>
            </a:r>
            <a:r>
              <a:rPr lang="hu-HU" altLang="hu-HU" dirty="0">
                <a:cs typeface="Times New Roman" pitchFamily="18" charset="0"/>
              </a:rPr>
              <a:t>lindrospermopsin.</a:t>
            </a:r>
            <a:endParaRPr lang="hu-HU" altLang="hu-HU" dirty="0"/>
          </a:p>
        </p:txBody>
      </p:sp>
      <p:sp>
        <p:nvSpPr>
          <p:cNvPr id="11" name="Rectangle 2"/>
          <p:cNvSpPr>
            <a:spLocks noGrp="1" noChangeArrowheads="1"/>
          </p:cNvSpPr>
          <p:nvPr>
            <p:ph type="title"/>
          </p:nvPr>
        </p:nvSpPr>
        <p:spPr>
          <a:xfrm>
            <a:off x="665672" y="225847"/>
            <a:ext cx="10515600" cy="1325563"/>
          </a:xfrm>
        </p:spPr>
        <p:txBody>
          <a:bodyPr>
            <a:normAutofit/>
          </a:bodyPr>
          <a:lstStyle/>
          <a:p>
            <a:pPr algn="just" eaLnBrk="1" hangingPunct="1">
              <a:defRPr/>
            </a:pPr>
            <a:r>
              <a:rPr lang="hu-HU" altLang="hu-HU" sz="4000" b="1" dirty="0" err="1"/>
              <a:t>Cyanobacterial</a:t>
            </a:r>
            <a:r>
              <a:rPr lang="hu-HU" altLang="hu-HU" sz="4000" b="1" dirty="0"/>
              <a:t> </a:t>
            </a:r>
            <a:r>
              <a:rPr lang="hu-HU" altLang="hu-HU" sz="4000" b="1" dirty="0" err="1"/>
              <a:t>toxins</a:t>
            </a:r>
            <a:r>
              <a:rPr lang="hu-HU" altLang="hu-HU" sz="4000" b="1" dirty="0"/>
              <a:t>, </a:t>
            </a:r>
            <a:r>
              <a:rPr lang="hu-HU" altLang="hu-HU" sz="4000" b="1" dirty="0" err="1"/>
              <a:t>examples</a:t>
            </a:r>
            <a:endParaRPr lang="hu-HU" altLang="hu-HU" sz="4000" b="1" dirty="0"/>
          </a:p>
        </p:txBody>
      </p:sp>
    </p:spTree>
    <p:extLst>
      <p:ext uri="{BB962C8B-B14F-4D97-AF65-F5344CB8AC3E}">
        <p14:creationId xmlns:p14="http://schemas.microsoft.com/office/powerpoint/2010/main" val="657267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a:xfrm>
            <a:off x="2016696" y="181155"/>
            <a:ext cx="8229600" cy="1267911"/>
          </a:xfrm>
        </p:spPr>
        <p:txBody>
          <a:bodyPr>
            <a:noAutofit/>
          </a:bodyPr>
          <a:lstStyle/>
          <a:p>
            <a:r>
              <a:rPr lang="hu-HU" sz="2600" b="1" dirty="0" err="1"/>
              <a:t>Experimental</a:t>
            </a:r>
            <a:r>
              <a:rPr lang="hu-HU" sz="2600" b="1" dirty="0"/>
              <a:t> and </a:t>
            </a:r>
            <a:r>
              <a:rPr lang="hu-HU" sz="2600" b="1" dirty="0" err="1"/>
              <a:t>field</a:t>
            </a:r>
            <a:r>
              <a:rPr lang="hu-HU" sz="2600" b="1" dirty="0"/>
              <a:t> </a:t>
            </a:r>
            <a:r>
              <a:rPr lang="hu-HU" sz="2600" b="1" dirty="0" err="1"/>
              <a:t>studies</a:t>
            </a:r>
            <a:r>
              <a:rPr lang="hu-HU" sz="2600" b="1" dirty="0"/>
              <a:t> </a:t>
            </a:r>
            <a:r>
              <a:rPr lang="hu-HU" sz="2600" b="1" dirty="0" err="1"/>
              <a:t>to</a:t>
            </a:r>
            <a:r>
              <a:rPr lang="hu-HU" sz="2600" b="1" dirty="0"/>
              <a:t> </a:t>
            </a:r>
            <a:r>
              <a:rPr lang="hu-HU" sz="2600" b="1" dirty="0" err="1"/>
              <a:t>determine</a:t>
            </a:r>
            <a:r>
              <a:rPr lang="hu-HU" sz="2600" b="1" dirty="0"/>
              <a:t> </a:t>
            </a:r>
            <a:r>
              <a:rPr lang="hu-HU" sz="2600" b="1" dirty="0" err="1"/>
              <a:t>the</a:t>
            </a:r>
            <a:r>
              <a:rPr lang="hu-HU" sz="2600" b="1" dirty="0"/>
              <a:t> </a:t>
            </a:r>
            <a:r>
              <a:rPr lang="hu-HU" sz="2600" b="1" dirty="0" err="1"/>
              <a:t>impacts</a:t>
            </a:r>
            <a:r>
              <a:rPr lang="hu-HU" sz="2600" b="1" dirty="0"/>
              <a:t> of </a:t>
            </a:r>
            <a:r>
              <a:rPr lang="hu-HU" sz="2600" b="1" dirty="0" err="1"/>
              <a:t>climate</a:t>
            </a:r>
            <a:r>
              <a:rPr lang="hu-HU" sz="2600" b="1" dirty="0"/>
              <a:t> </a:t>
            </a:r>
            <a:r>
              <a:rPr lang="hu-HU" sz="2600" b="1" dirty="0" err="1"/>
              <a:t>change</a:t>
            </a:r>
            <a:r>
              <a:rPr lang="hu-HU" sz="2600" b="1" dirty="0"/>
              <a:t>. </a:t>
            </a:r>
            <a:r>
              <a:rPr lang="hu-HU" sz="2600" b="1" dirty="0" err="1"/>
              <a:t>Role</a:t>
            </a:r>
            <a:r>
              <a:rPr lang="hu-HU" sz="2600" b="1" dirty="0"/>
              <a:t> of </a:t>
            </a:r>
            <a:r>
              <a:rPr lang="hu-HU" sz="2600" b="1" dirty="0" err="1"/>
              <a:t>omics</a:t>
            </a:r>
            <a:r>
              <a:rPr lang="en-US" sz="2600" b="1" dirty="0"/>
              <a:t/>
            </a:r>
            <a:br>
              <a:rPr lang="en-US" sz="2600" b="1" dirty="0"/>
            </a:br>
            <a:endParaRPr lang="hu-HU" sz="26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5297" y="1503810"/>
            <a:ext cx="9144000" cy="467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942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68651" y="423353"/>
            <a:ext cx="11896826" cy="549635"/>
          </a:xfrm>
        </p:spPr>
        <p:txBody>
          <a:bodyPr>
            <a:noAutofit/>
          </a:bodyPr>
          <a:lstStyle/>
          <a:p>
            <a:pPr algn="ctr"/>
            <a:r>
              <a:rPr lang="hu-HU" b="1" dirty="0" err="1"/>
              <a:t>Published</a:t>
            </a:r>
            <a:r>
              <a:rPr lang="hu-HU" b="1" dirty="0"/>
              <a:t> </a:t>
            </a:r>
            <a:r>
              <a:rPr lang="hu-HU" b="1" dirty="0" err="1"/>
              <a:t>or</a:t>
            </a:r>
            <a:r>
              <a:rPr lang="hu-HU" b="1" dirty="0"/>
              <a:t> </a:t>
            </a:r>
            <a:r>
              <a:rPr lang="hu-HU" b="1" dirty="0" err="1"/>
              <a:t>accessible</a:t>
            </a:r>
            <a:r>
              <a:rPr lang="hu-HU" b="1" dirty="0"/>
              <a:t> </a:t>
            </a:r>
            <a:r>
              <a:rPr lang="hu-HU" b="1" dirty="0" err="1"/>
              <a:t>omics</a:t>
            </a:r>
            <a:r>
              <a:rPr lang="hu-HU" b="1" dirty="0"/>
              <a:t> </a:t>
            </a:r>
            <a:r>
              <a:rPr lang="hu-HU" b="1" dirty="0" err="1"/>
              <a:t>data</a:t>
            </a:r>
            <a:r>
              <a:rPr lang="hu-HU" b="1" dirty="0"/>
              <a:t> </a:t>
            </a:r>
            <a:r>
              <a:rPr lang="hu-HU" b="1" dirty="0" err="1"/>
              <a:t>on</a:t>
            </a:r>
            <a:r>
              <a:rPr lang="hu-HU" b="1" dirty="0"/>
              <a:t> HAB </a:t>
            </a:r>
            <a:r>
              <a:rPr lang="hu-HU" b="1" dirty="0" err="1"/>
              <a:t>causing</a:t>
            </a:r>
            <a:r>
              <a:rPr lang="hu-HU" b="1" dirty="0"/>
              <a:t> taxa</a:t>
            </a:r>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230" b="3607"/>
          <a:stretch/>
        </p:blipFill>
        <p:spPr bwMode="auto">
          <a:xfrm>
            <a:off x="2656679" y="1097280"/>
            <a:ext cx="7343970" cy="5014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3008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smtClean="0"/>
              <a:t>Take-home</a:t>
            </a:r>
            <a:r>
              <a:rPr lang="hu-HU" b="1" dirty="0" smtClean="0"/>
              <a:t> </a:t>
            </a:r>
            <a:r>
              <a:rPr lang="hu-HU" b="1" dirty="0" err="1" smtClean="0"/>
              <a:t>messages</a:t>
            </a:r>
            <a:endParaRPr lang="en-US" b="1" dirty="0"/>
          </a:p>
        </p:txBody>
      </p:sp>
      <p:sp>
        <p:nvSpPr>
          <p:cNvPr id="3" name="Tartalom helye 2"/>
          <p:cNvSpPr>
            <a:spLocks noGrp="1"/>
          </p:cNvSpPr>
          <p:nvPr>
            <p:ph idx="1"/>
          </p:nvPr>
        </p:nvSpPr>
        <p:spPr>
          <a:xfrm>
            <a:off x="616017" y="1069675"/>
            <a:ext cx="11168633" cy="5235997"/>
          </a:xfrm>
        </p:spPr>
        <p:txBody>
          <a:bodyPr>
            <a:normAutofit/>
          </a:bodyPr>
          <a:lstStyle/>
          <a:p>
            <a:pPr marL="0" indent="0">
              <a:buNone/>
            </a:pPr>
            <a:r>
              <a:rPr lang="en-US" dirty="0"/>
              <a:t> </a:t>
            </a:r>
            <a:r>
              <a:rPr lang="en-US" b="1" dirty="0"/>
              <a:t>What can be done to reduce the risk</a:t>
            </a:r>
            <a:r>
              <a:rPr lang="hu-HU" b="1" dirty="0"/>
              <a:t> of </a:t>
            </a:r>
            <a:r>
              <a:rPr lang="hu-HU" b="1" dirty="0" err="1"/>
              <a:t>waterborne</a:t>
            </a:r>
            <a:r>
              <a:rPr lang="hu-HU" b="1" dirty="0"/>
              <a:t> </a:t>
            </a:r>
            <a:r>
              <a:rPr lang="hu-HU" b="1" dirty="0" err="1"/>
              <a:t>diseases</a:t>
            </a:r>
            <a:r>
              <a:rPr lang="en-US" b="1" dirty="0"/>
              <a:t>?</a:t>
            </a:r>
            <a:endParaRPr lang="de-DE" dirty="0"/>
          </a:p>
          <a:p>
            <a:pPr lvl="1">
              <a:lnSpc>
                <a:spcPct val="110000"/>
              </a:lnSpc>
              <a:spcAft>
                <a:spcPts val="1000"/>
              </a:spcAft>
            </a:pPr>
            <a:r>
              <a:rPr lang="en-US" sz="2400" dirty="0" smtClean="0"/>
              <a:t>provide universal access to care and disease management </a:t>
            </a:r>
          </a:p>
          <a:p>
            <a:pPr lvl="1">
              <a:lnSpc>
                <a:spcPct val="110000"/>
              </a:lnSpc>
              <a:spcAft>
                <a:spcPts val="1000"/>
              </a:spcAft>
            </a:pPr>
            <a:r>
              <a:rPr lang="en-US" sz="2400" dirty="0" smtClean="0"/>
              <a:t>improve </a:t>
            </a:r>
            <a:r>
              <a:rPr lang="en-US" sz="2400" dirty="0"/>
              <a:t>disease surveillance </a:t>
            </a:r>
          </a:p>
          <a:p>
            <a:pPr lvl="1">
              <a:lnSpc>
                <a:spcPct val="110000"/>
              </a:lnSpc>
              <a:spcAft>
                <a:spcPts val="1000"/>
              </a:spcAft>
            </a:pPr>
            <a:r>
              <a:rPr lang="en-US" sz="2400" dirty="0"/>
              <a:t>develop and invest in early warning systems to monitor changes in climatic conditions </a:t>
            </a:r>
          </a:p>
          <a:p>
            <a:pPr lvl="1">
              <a:lnSpc>
                <a:spcPct val="110000"/>
              </a:lnSpc>
              <a:spcAft>
                <a:spcPts val="1000"/>
              </a:spcAft>
            </a:pPr>
            <a:r>
              <a:rPr lang="en-US" sz="2400" dirty="0"/>
              <a:t>upgrade water catchment, storage, treatment and distribution systems </a:t>
            </a:r>
          </a:p>
          <a:p>
            <a:pPr lvl="1">
              <a:lnSpc>
                <a:spcPct val="110000"/>
              </a:lnSpc>
              <a:spcAft>
                <a:spcPts val="1000"/>
              </a:spcAft>
            </a:pPr>
            <a:r>
              <a:rPr lang="en-US" sz="2400" dirty="0"/>
              <a:t>protect critical infrastructure from floods, storms and sea level rise </a:t>
            </a:r>
          </a:p>
          <a:p>
            <a:pPr lvl="1">
              <a:lnSpc>
                <a:spcPct val="110000"/>
              </a:lnSpc>
              <a:spcAft>
                <a:spcPts val="1000"/>
              </a:spcAft>
            </a:pPr>
            <a:r>
              <a:rPr lang="en-US" sz="2400" dirty="0"/>
              <a:t>limit water overuse  </a:t>
            </a:r>
          </a:p>
          <a:p>
            <a:pPr lvl="1">
              <a:lnSpc>
                <a:spcPct val="110000"/>
              </a:lnSpc>
              <a:spcAft>
                <a:spcPts val="1000"/>
              </a:spcAft>
            </a:pPr>
            <a:r>
              <a:rPr lang="en-US" sz="2400" dirty="0"/>
              <a:t>use household water purification systems</a:t>
            </a:r>
          </a:p>
          <a:p>
            <a:endParaRPr lang="hu-HU" dirty="0"/>
          </a:p>
        </p:txBody>
      </p:sp>
    </p:spTree>
    <p:extLst>
      <p:ext uri="{BB962C8B-B14F-4D97-AF65-F5344CB8AC3E}">
        <p14:creationId xmlns:p14="http://schemas.microsoft.com/office/powerpoint/2010/main" val="5036105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A91AEAB-1C7B-44A3-9648-07AFF8366149}"/>
              </a:ext>
            </a:extLst>
          </p:cNvPr>
          <p:cNvSpPr>
            <a:spLocks noGrp="1"/>
          </p:cNvSpPr>
          <p:nvPr>
            <p:ph type="title"/>
          </p:nvPr>
        </p:nvSpPr>
        <p:spPr/>
        <p:txBody>
          <a:bodyPr>
            <a:normAutofit fontScale="90000"/>
          </a:bodyPr>
          <a:lstStyle/>
          <a:p>
            <a:r>
              <a:rPr lang="hu-HU" b="1" dirty="0" smtClean="0">
                <a:cs typeface="Calibri"/>
              </a:rPr>
              <a:t>Test </a:t>
            </a:r>
            <a:r>
              <a:rPr lang="hu-HU" b="1" dirty="0" err="1" smtClean="0">
                <a:cs typeface="Calibri"/>
              </a:rPr>
              <a:t>your</a:t>
            </a:r>
            <a:r>
              <a:rPr lang="hu-HU" b="1" dirty="0" smtClean="0">
                <a:cs typeface="Calibri"/>
              </a:rPr>
              <a:t> </a:t>
            </a:r>
            <a:r>
              <a:rPr lang="hu-HU" b="1" dirty="0" err="1" smtClean="0">
                <a:cs typeface="Calibri"/>
              </a:rPr>
              <a:t>knowledge</a:t>
            </a:r>
            <a:endParaRPr lang="hu-HU" b="1" dirty="0"/>
          </a:p>
        </p:txBody>
      </p:sp>
      <p:sp>
        <p:nvSpPr>
          <p:cNvPr id="3" name="Tartalom helye 2">
            <a:extLst>
              <a:ext uri="{FF2B5EF4-FFF2-40B4-BE49-F238E27FC236}">
                <a16:creationId xmlns:a16="http://schemas.microsoft.com/office/drawing/2014/main" id="{9346B15C-E740-BCC3-E2B3-4096E4107079}"/>
              </a:ext>
            </a:extLst>
          </p:cNvPr>
          <p:cNvSpPr>
            <a:spLocks noGrp="1"/>
          </p:cNvSpPr>
          <p:nvPr>
            <p:ph idx="1"/>
          </p:nvPr>
        </p:nvSpPr>
        <p:spPr>
          <a:xfrm>
            <a:off x="586596" y="1485761"/>
            <a:ext cx="11502734" cy="4414708"/>
          </a:xfrm>
        </p:spPr>
        <p:txBody>
          <a:bodyPr vert="horz" lIns="91440" tIns="45720" rIns="91440" bIns="45720" rtlCol="0" anchor="t">
            <a:normAutofit/>
          </a:bodyPr>
          <a:lstStyle/>
          <a:p>
            <a:pPr marL="514350" indent="-514350">
              <a:lnSpc>
                <a:spcPct val="150000"/>
              </a:lnSpc>
              <a:buAutoNum type="arabicPeriod"/>
            </a:pPr>
            <a:r>
              <a:rPr lang="hu-HU" dirty="0" err="1">
                <a:cs typeface="Calibri"/>
              </a:rPr>
              <a:t>What</a:t>
            </a:r>
            <a:r>
              <a:rPr lang="hu-HU" dirty="0">
                <a:cs typeface="Calibri"/>
              </a:rPr>
              <a:t> </a:t>
            </a:r>
            <a:r>
              <a:rPr lang="hu-HU" dirty="0" err="1">
                <a:cs typeface="Calibri"/>
              </a:rPr>
              <a:t>does</a:t>
            </a:r>
            <a:r>
              <a:rPr lang="hu-HU" dirty="0">
                <a:cs typeface="Calibri"/>
              </a:rPr>
              <a:t> "</a:t>
            </a:r>
            <a:r>
              <a:rPr lang="hu-HU" dirty="0" err="1">
                <a:cs typeface="Calibri"/>
              </a:rPr>
              <a:t>waterborne</a:t>
            </a:r>
            <a:r>
              <a:rPr lang="hu-HU" dirty="0">
                <a:cs typeface="Calibri"/>
              </a:rPr>
              <a:t>" </a:t>
            </a:r>
            <a:r>
              <a:rPr lang="hu-HU" dirty="0" err="1">
                <a:cs typeface="Calibri"/>
              </a:rPr>
              <a:t>disease</a:t>
            </a:r>
            <a:r>
              <a:rPr lang="hu-HU" dirty="0">
                <a:cs typeface="Calibri"/>
              </a:rPr>
              <a:t> </a:t>
            </a:r>
            <a:r>
              <a:rPr lang="hu-HU" dirty="0" err="1">
                <a:cs typeface="Calibri"/>
              </a:rPr>
              <a:t>mean</a:t>
            </a:r>
            <a:r>
              <a:rPr lang="hu-HU" dirty="0">
                <a:cs typeface="Calibri"/>
              </a:rPr>
              <a:t>?</a:t>
            </a:r>
          </a:p>
          <a:p>
            <a:pPr marL="514350" indent="-514350">
              <a:lnSpc>
                <a:spcPct val="150000"/>
              </a:lnSpc>
              <a:buAutoNum type="arabicPeriod"/>
            </a:pPr>
            <a:r>
              <a:rPr lang="hu-HU" dirty="0" err="1">
                <a:cs typeface="Calibri"/>
              </a:rPr>
              <a:t>Which</a:t>
            </a:r>
            <a:r>
              <a:rPr lang="hu-HU" dirty="0">
                <a:cs typeface="Calibri"/>
              </a:rPr>
              <a:t> </a:t>
            </a:r>
            <a:r>
              <a:rPr lang="hu-HU" dirty="0" err="1">
                <a:cs typeface="Calibri"/>
              </a:rPr>
              <a:t>infectious</a:t>
            </a:r>
            <a:r>
              <a:rPr lang="hu-HU" dirty="0">
                <a:cs typeface="Calibri"/>
              </a:rPr>
              <a:t> </a:t>
            </a:r>
            <a:r>
              <a:rPr lang="hu-HU" dirty="0" err="1">
                <a:cs typeface="Calibri"/>
              </a:rPr>
              <a:t>diseases</a:t>
            </a:r>
            <a:r>
              <a:rPr lang="hu-HU" dirty="0">
                <a:cs typeface="Calibri"/>
              </a:rPr>
              <a:t> </a:t>
            </a:r>
            <a:r>
              <a:rPr lang="hu-HU" dirty="0" err="1">
                <a:cs typeface="Calibri"/>
              </a:rPr>
              <a:t>are</a:t>
            </a:r>
            <a:r>
              <a:rPr lang="hu-HU" dirty="0">
                <a:cs typeface="Calibri"/>
              </a:rPr>
              <a:t> in </a:t>
            </a:r>
            <a:r>
              <a:rPr lang="hu-HU" dirty="0" err="1">
                <a:cs typeface="Calibri"/>
              </a:rPr>
              <a:t>close</a:t>
            </a:r>
            <a:r>
              <a:rPr lang="hu-HU" dirty="0">
                <a:cs typeface="Calibri"/>
              </a:rPr>
              <a:t> </a:t>
            </a:r>
            <a:r>
              <a:rPr lang="hu-HU" dirty="0" err="1">
                <a:cs typeface="Calibri"/>
              </a:rPr>
              <a:t>correlation</a:t>
            </a:r>
            <a:r>
              <a:rPr lang="hu-HU" dirty="0">
                <a:cs typeface="Calibri"/>
              </a:rPr>
              <a:t> </a:t>
            </a:r>
            <a:r>
              <a:rPr lang="hu-HU" dirty="0" err="1">
                <a:cs typeface="Calibri"/>
              </a:rPr>
              <a:t>to</a:t>
            </a:r>
            <a:r>
              <a:rPr lang="hu-HU" dirty="0">
                <a:cs typeface="Calibri"/>
              </a:rPr>
              <a:t> </a:t>
            </a:r>
            <a:r>
              <a:rPr lang="hu-HU" dirty="0" err="1">
                <a:cs typeface="Calibri"/>
              </a:rPr>
              <a:t>climate</a:t>
            </a:r>
            <a:r>
              <a:rPr lang="hu-HU" dirty="0">
                <a:cs typeface="Calibri"/>
              </a:rPr>
              <a:t> </a:t>
            </a:r>
            <a:r>
              <a:rPr lang="hu-HU" dirty="0" err="1">
                <a:cs typeface="Calibri"/>
              </a:rPr>
              <a:t>change</a:t>
            </a:r>
            <a:r>
              <a:rPr lang="hu-HU" dirty="0">
                <a:cs typeface="Calibri"/>
              </a:rPr>
              <a:t>?</a:t>
            </a:r>
          </a:p>
          <a:p>
            <a:pPr marL="514350" indent="-514350">
              <a:lnSpc>
                <a:spcPct val="150000"/>
              </a:lnSpc>
              <a:buAutoNum type="arabicPeriod"/>
            </a:pPr>
            <a:r>
              <a:rPr lang="hu-HU" dirty="0" err="1">
                <a:cs typeface="Calibri"/>
              </a:rPr>
              <a:t>Which</a:t>
            </a:r>
            <a:r>
              <a:rPr lang="hu-HU" dirty="0">
                <a:cs typeface="Calibri"/>
              </a:rPr>
              <a:t> </a:t>
            </a:r>
            <a:r>
              <a:rPr lang="hu-HU" dirty="0" err="1">
                <a:cs typeface="Calibri"/>
              </a:rPr>
              <a:t>waterborne</a:t>
            </a:r>
            <a:r>
              <a:rPr lang="hu-HU" dirty="0">
                <a:cs typeface="Calibri"/>
              </a:rPr>
              <a:t> </a:t>
            </a:r>
            <a:r>
              <a:rPr lang="hu-HU" dirty="0" err="1">
                <a:cs typeface="Calibri"/>
              </a:rPr>
              <a:t>diseases</a:t>
            </a:r>
            <a:r>
              <a:rPr lang="hu-HU" dirty="0">
                <a:cs typeface="Calibri"/>
              </a:rPr>
              <a:t> </a:t>
            </a:r>
            <a:r>
              <a:rPr lang="hu-HU" dirty="0" err="1">
                <a:cs typeface="Calibri"/>
              </a:rPr>
              <a:t>are</a:t>
            </a:r>
            <a:r>
              <a:rPr lang="hu-HU" dirty="0">
                <a:cs typeface="Calibri"/>
              </a:rPr>
              <a:t>  in </a:t>
            </a:r>
            <a:r>
              <a:rPr lang="hu-HU" dirty="0" err="1">
                <a:cs typeface="Calibri"/>
              </a:rPr>
              <a:t>correlation</a:t>
            </a:r>
            <a:r>
              <a:rPr lang="hu-HU" dirty="0">
                <a:cs typeface="Calibri"/>
              </a:rPr>
              <a:t> </a:t>
            </a:r>
            <a:r>
              <a:rPr lang="hu-HU" dirty="0" err="1">
                <a:cs typeface="Calibri"/>
              </a:rPr>
              <a:t>to</a:t>
            </a:r>
            <a:r>
              <a:rPr lang="hu-HU" dirty="0">
                <a:cs typeface="Calibri"/>
              </a:rPr>
              <a:t> </a:t>
            </a:r>
            <a:r>
              <a:rPr lang="hu-HU" dirty="0" err="1">
                <a:cs typeface="Calibri"/>
              </a:rPr>
              <a:t>climate</a:t>
            </a:r>
            <a:r>
              <a:rPr lang="hu-HU" dirty="0">
                <a:cs typeface="Calibri"/>
              </a:rPr>
              <a:t> </a:t>
            </a:r>
            <a:r>
              <a:rPr lang="hu-HU" dirty="0" err="1">
                <a:cs typeface="Calibri"/>
              </a:rPr>
              <a:t>change</a:t>
            </a:r>
            <a:r>
              <a:rPr lang="hu-HU" dirty="0">
                <a:cs typeface="Calibri"/>
              </a:rPr>
              <a:t>?</a:t>
            </a:r>
          </a:p>
          <a:p>
            <a:pPr marL="514350" indent="-514350">
              <a:lnSpc>
                <a:spcPct val="150000"/>
              </a:lnSpc>
              <a:buAutoNum type="arabicPeriod"/>
            </a:pPr>
            <a:r>
              <a:rPr lang="hu-HU" dirty="0" err="1">
                <a:cs typeface="Calibri"/>
              </a:rPr>
              <a:t>Which</a:t>
            </a:r>
            <a:r>
              <a:rPr lang="hu-HU" dirty="0">
                <a:cs typeface="Calibri"/>
              </a:rPr>
              <a:t> </a:t>
            </a:r>
            <a:r>
              <a:rPr lang="hu-HU" dirty="0" err="1">
                <a:cs typeface="Calibri"/>
              </a:rPr>
              <a:t>methods</a:t>
            </a:r>
            <a:r>
              <a:rPr lang="hu-HU" dirty="0">
                <a:cs typeface="Calibri"/>
              </a:rPr>
              <a:t> </a:t>
            </a:r>
            <a:r>
              <a:rPr lang="hu-HU" dirty="0" err="1">
                <a:cs typeface="Calibri"/>
              </a:rPr>
              <a:t>are</a:t>
            </a:r>
            <a:r>
              <a:rPr lang="hu-HU" dirty="0">
                <a:cs typeface="Calibri"/>
              </a:rPr>
              <a:t> </a:t>
            </a:r>
            <a:r>
              <a:rPr lang="hu-HU" dirty="0" err="1">
                <a:cs typeface="Calibri"/>
              </a:rPr>
              <a:t>able</a:t>
            </a:r>
            <a:r>
              <a:rPr lang="hu-HU" dirty="0">
                <a:cs typeface="Calibri"/>
              </a:rPr>
              <a:t> </a:t>
            </a:r>
            <a:r>
              <a:rPr lang="hu-HU" dirty="0" err="1">
                <a:cs typeface="Calibri"/>
              </a:rPr>
              <a:t>to</a:t>
            </a:r>
            <a:r>
              <a:rPr lang="hu-HU" dirty="0">
                <a:cs typeface="Calibri"/>
              </a:rPr>
              <a:t> </a:t>
            </a:r>
            <a:r>
              <a:rPr lang="hu-HU" dirty="0" err="1">
                <a:cs typeface="Calibri"/>
              </a:rPr>
              <a:t>predict</a:t>
            </a:r>
            <a:r>
              <a:rPr lang="hu-HU" dirty="0">
                <a:cs typeface="Calibri"/>
              </a:rPr>
              <a:t> </a:t>
            </a:r>
            <a:r>
              <a:rPr lang="hu-HU" dirty="0" err="1">
                <a:cs typeface="Calibri"/>
              </a:rPr>
              <a:t>the</a:t>
            </a:r>
            <a:r>
              <a:rPr lang="hu-HU" dirty="0">
                <a:cs typeface="Calibri"/>
              </a:rPr>
              <a:t> </a:t>
            </a:r>
            <a:r>
              <a:rPr lang="hu-HU" dirty="0" err="1">
                <a:cs typeface="Calibri"/>
              </a:rPr>
              <a:t>harmful</a:t>
            </a:r>
            <a:r>
              <a:rPr lang="hu-HU" dirty="0">
                <a:cs typeface="Calibri"/>
              </a:rPr>
              <a:t> </a:t>
            </a:r>
            <a:r>
              <a:rPr lang="hu-HU" dirty="0" err="1">
                <a:cs typeface="Calibri"/>
              </a:rPr>
              <a:t>algal</a:t>
            </a:r>
            <a:r>
              <a:rPr lang="hu-HU" dirty="0">
                <a:cs typeface="Calibri"/>
              </a:rPr>
              <a:t> </a:t>
            </a:r>
            <a:r>
              <a:rPr lang="hu-HU" dirty="0" err="1">
                <a:cs typeface="Calibri"/>
              </a:rPr>
              <a:t>blooms</a:t>
            </a:r>
            <a:r>
              <a:rPr lang="hu-HU" dirty="0">
                <a:cs typeface="Calibri"/>
              </a:rPr>
              <a:t>?</a:t>
            </a:r>
          </a:p>
          <a:p>
            <a:pPr marL="514350" indent="-514350">
              <a:lnSpc>
                <a:spcPct val="150000"/>
              </a:lnSpc>
              <a:buAutoNum type="arabicPeriod"/>
            </a:pPr>
            <a:r>
              <a:rPr lang="hu-HU" dirty="0" err="1">
                <a:cs typeface="Calibri"/>
              </a:rPr>
              <a:t>What</a:t>
            </a:r>
            <a:r>
              <a:rPr lang="hu-HU" dirty="0">
                <a:cs typeface="Calibri"/>
              </a:rPr>
              <a:t> is </a:t>
            </a:r>
            <a:r>
              <a:rPr lang="hu-HU" dirty="0" err="1">
                <a:cs typeface="Calibri"/>
              </a:rPr>
              <a:t>the</a:t>
            </a:r>
            <a:r>
              <a:rPr lang="hu-HU" dirty="0">
                <a:cs typeface="Calibri"/>
              </a:rPr>
              <a:t> </a:t>
            </a:r>
            <a:r>
              <a:rPr lang="hu-HU" dirty="0" err="1">
                <a:cs typeface="Calibri"/>
              </a:rPr>
              <a:t>difference</a:t>
            </a:r>
            <a:r>
              <a:rPr lang="hu-HU" dirty="0">
                <a:cs typeface="Calibri"/>
              </a:rPr>
              <a:t> </a:t>
            </a:r>
            <a:r>
              <a:rPr lang="hu-HU" dirty="0" err="1">
                <a:cs typeface="Calibri"/>
              </a:rPr>
              <a:t>between</a:t>
            </a:r>
            <a:r>
              <a:rPr lang="hu-HU" dirty="0">
                <a:cs typeface="Calibri"/>
              </a:rPr>
              <a:t> an </a:t>
            </a:r>
            <a:r>
              <a:rPr lang="hu-HU" dirty="0" err="1">
                <a:cs typeface="Calibri"/>
              </a:rPr>
              <a:t>algal</a:t>
            </a:r>
            <a:r>
              <a:rPr lang="hu-HU" dirty="0">
                <a:cs typeface="Calibri"/>
              </a:rPr>
              <a:t> and  a </a:t>
            </a:r>
            <a:r>
              <a:rPr lang="hu-HU" dirty="0" err="1">
                <a:cs typeface="Calibri"/>
              </a:rPr>
              <a:t>cyanobacterial</a:t>
            </a:r>
            <a:r>
              <a:rPr lang="hu-HU" dirty="0">
                <a:cs typeface="Calibri"/>
              </a:rPr>
              <a:t> </a:t>
            </a:r>
            <a:r>
              <a:rPr lang="hu-HU" dirty="0" err="1">
                <a:cs typeface="Calibri"/>
              </a:rPr>
              <a:t>bloom</a:t>
            </a:r>
            <a:r>
              <a:rPr lang="hu-HU" dirty="0">
                <a:cs typeface="Calibri"/>
              </a:rPr>
              <a:t>?</a:t>
            </a:r>
          </a:p>
          <a:p>
            <a:pPr marL="514350" indent="-514350">
              <a:lnSpc>
                <a:spcPct val="150000"/>
              </a:lnSpc>
              <a:buAutoNum type="arabicPeriod"/>
            </a:pPr>
            <a:r>
              <a:rPr lang="hu-HU" dirty="0" err="1">
                <a:cs typeface="Calibri"/>
              </a:rPr>
              <a:t>What</a:t>
            </a:r>
            <a:r>
              <a:rPr lang="hu-HU" dirty="0">
                <a:cs typeface="Calibri"/>
              </a:rPr>
              <a:t> </a:t>
            </a:r>
            <a:r>
              <a:rPr lang="hu-HU" dirty="0" err="1">
                <a:cs typeface="Calibri"/>
              </a:rPr>
              <a:t>are</a:t>
            </a:r>
            <a:r>
              <a:rPr lang="hu-HU" dirty="0">
                <a:cs typeface="Calibri"/>
              </a:rPr>
              <a:t> </a:t>
            </a:r>
            <a:r>
              <a:rPr lang="hu-HU" dirty="0" err="1">
                <a:cs typeface="Calibri"/>
              </a:rPr>
              <a:t>the</a:t>
            </a:r>
            <a:r>
              <a:rPr lang="hu-HU" dirty="0">
                <a:cs typeface="Calibri"/>
              </a:rPr>
              <a:t> main </a:t>
            </a:r>
            <a:r>
              <a:rPr lang="hu-HU" dirty="0" err="1">
                <a:cs typeface="Calibri"/>
              </a:rPr>
              <a:t>toxins</a:t>
            </a:r>
            <a:r>
              <a:rPr lang="hu-HU" dirty="0">
                <a:cs typeface="Calibri"/>
              </a:rPr>
              <a:t> </a:t>
            </a:r>
            <a:r>
              <a:rPr lang="hu-HU" dirty="0" err="1">
                <a:cs typeface="Calibri"/>
              </a:rPr>
              <a:t>involved</a:t>
            </a:r>
            <a:r>
              <a:rPr lang="hu-HU" dirty="0">
                <a:cs typeface="Calibri"/>
              </a:rPr>
              <a:t> in </a:t>
            </a:r>
            <a:r>
              <a:rPr lang="hu-HU" dirty="0" err="1">
                <a:cs typeface="Calibri"/>
              </a:rPr>
              <a:t>the</a:t>
            </a:r>
            <a:r>
              <a:rPr lang="hu-HU" dirty="0">
                <a:cs typeface="Calibri"/>
              </a:rPr>
              <a:t> </a:t>
            </a:r>
            <a:r>
              <a:rPr lang="hu-HU" dirty="0" err="1">
                <a:cs typeface="Calibri"/>
              </a:rPr>
              <a:t>cyanoHABs</a:t>
            </a:r>
            <a:r>
              <a:rPr lang="hu-HU" dirty="0">
                <a:cs typeface="Calibri"/>
              </a:rPr>
              <a:t>?</a:t>
            </a:r>
          </a:p>
        </p:txBody>
      </p:sp>
    </p:spTree>
    <p:extLst>
      <p:ext uri="{BB962C8B-B14F-4D97-AF65-F5344CB8AC3E}">
        <p14:creationId xmlns:p14="http://schemas.microsoft.com/office/powerpoint/2010/main" val="18672057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07C1201-90F9-E324-520E-7658E37D43D0}"/>
              </a:ext>
            </a:extLst>
          </p:cNvPr>
          <p:cNvSpPr>
            <a:spLocks noGrp="1"/>
          </p:cNvSpPr>
          <p:nvPr>
            <p:ph type="title"/>
          </p:nvPr>
        </p:nvSpPr>
        <p:spPr/>
        <p:txBody>
          <a:bodyPr>
            <a:normAutofit fontScale="90000"/>
          </a:bodyPr>
          <a:lstStyle/>
          <a:p>
            <a:r>
              <a:rPr lang="hu-HU" b="1" dirty="0" err="1" smtClean="0">
                <a:cs typeface="Calibri"/>
              </a:rPr>
              <a:t>Further</a:t>
            </a:r>
            <a:r>
              <a:rPr lang="hu-HU" b="1" dirty="0" smtClean="0">
                <a:cs typeface="Calibri"/>
              </a:rPr>
              <a:t> </a:t>
            </a:r>
            <a:r>
              <a:rPr lang="hu-HU" b="1" dirty="0" err="1" smtClean="0">
                <a:cs typeface="Calibri"/>
              </a:rPr>
              <a:t>readings</a:t>
            </a:r>
            <a:endParaRPr lang="hu-HU" b="1" dirty="0">
              <a:cs typeface="Calibri"/>
            </a:endParaRPr>
          </a:p>
        </p:txBody>
      </p:sp>
      <p:sp>
        <p:nvSpPr>
          <p:cNvPr id="3" name="Tartalom helye 2">
            <a:extLst>
              <a:ext uri="{FF2B5EF4-FFF2-40B4-BE49-F238E27FC236}">
                <a16:creationId xmlns:a16="http://schemas.microsoft.com/office/drawing/2014/main" id="{D84B3E72-62C7-68F8-6310-0D81FAEDFB5B}"/>
              </a:ext>
            </a:extLst>
          </p:cNvPr>
          <p:cNvSpPr>
            <a:spLocks noGrp="1"/>
          </p:cNvSpPr>
          <p:nvPr>
            <p:ph idx="1"/>
          </p:nvPr>
        </p:nvSpPr>
        <p:spPr>
          <a:xfrm>
            <a:off x="465825" y="1906438"/>
            <a:ext cx="11490385" cy="4774372"/>
          </a:xfrm>
        </p:spPr>
        <p:txBody>
          <a:bodyPr vert="horz" lIns="91440" tIns="45720" rIns="91440" bIns="45720" rtlCol="0" anchor="t">
            <a:normAutofit/>
          </a:bodyPr>
          <a:lstStyle/>
          <a:p>
            <a:pPr marL="0" indent="0">
              <a:buNone/>
            </a:pPr>
            <a:r>
              <a:rPr lang="hu-HU" sz="2000" dirty="0" err="1">
                <a:cs typeface="Calibri"/>
              </a:rPr>
              <a:t>Hennon</a:t>
            </a:r>
            <a:r>
              <a:rPr lang="hu-HU" sz="2000" dirty="0">
                <a:cs typeface="Calibri"/>
              </a:rPr>
              <a:t> GMM, </a:t>
            </a:r>
            <a:r>
              <a:rPr lang="hu-HU" sz="2000" dirty="0" err="1">
                <a:cs typeface="Calibri"/>
              </a:rPr>
              <a:t>Dyhrman</a:t>
            </a:r>
            <a:r>
              <a:rPr lang="hu-HU" sz="2000" dirty="0">
                <a:cs typeface="Calibri"/>
              </a:rPr>
              <a:t> ST: </a:t>
            </a:r>
            <a:r>
              <a:rPr lang="hu-HU" sz="2000" dirty="0" err="1">
                <a:cs typeface="Calibri"/>
              </a:rPr>
              <a:t>Progress</a:t>
            </a:r>
            <a:r>
              <a:rPr lang="hu-HU" sz="2000" dirty="0">
                <a:cs typeface="Calibri"/>
              </a:rPr>
              <a:t> and </a:t>
            </a:r>
            <a:r>
              <a:rPr lang="hu-HU" sz="2000" dirty="0" err="1">
                <a:cs typeface="Calibri"/>
              </a:rPr>
              <a:t>promise</a:t>
            </a:r>
            <a:r>
              <a:rPr lang="hu-HU" sz="2000" dirty="0">
                <a:cs typeface="Calibri"/>
              </a:rPr>
              <a:t> of </a:t>
            </a:r>
            <a:r>
              <a:rPr lang="hu-HU" sz="2000" dirty="0" err="1">
                <a:cs typeface="Calibri"/>
              </a:rPr>
              <a:t>omics</a:t>
            </a:r>
            <a:r>
              <a:rPr lang="hu-HU" sz="2000" dirty="0">
                <a:cs typeface="Calibri"/>
              </a:rPr>
              <a:t> </a:t>
            </a:r>
            <a:r>
              <a:rPr lang="hu-HU" sz="2000" dirty="0" err="1">
                <a:cs typeface="Calibri"/>
              </a:rPr>
              <a:t>for</a:t>
            </a:r>
            <a:r>
              <a:rPr lang="hu-HU" sz="2000" dirty="0">
                <a:cs typeface="Calibri"/>
              </a:rPr>
              <a:t> </a:t>
            </a:r>
            <a:r>
              <a:rPr lang="hu-HU" sz="2000" dirty="0" err="1">
                <a:cs typeface="Calibri"/>
              </a:rPr>
              <a:t>predicting</a:t>
            </a:r>
            <a:r>
              <a:rPr lang="hu-HU" sz="2000" dirty="0">
                <a:cs typeface="Calibri"/>
              </a:rPr>
              <a:t> </a:t>
            </a:r>
            <a:r>
              <a:rPr lang="hu-HU" sz="2000" dirty="0" err="1">
                <a:cs typeface="Calibri"/>
              </a:rPr>
              <a:t>the</a:t>
            </a:r>
            <a:r>
              <a:rPr lang="hu-HU" sz="2000" dirty="0">
                <a:cs typeface="Calibri"/>
              </a:rPr>
              <a:t> </a:t>
            </a:r>
            <a:r>
              <a:rPr lang="hu-HU" sz="2000" dirty="0" err="1">
                <a:cs typeface="Calibri"/>
              </a:rPr>
              <a:t>impacts</a:t>
            </a:r>
            <a:r>
              <a:rPr lang="hu-HU" sz="2000" dirty="0">
                <a:cs typeface="Calibri"/>
              </a:rPr>
              <a:t> of </a:t>
            </a:r>
            <a:r>
              <a:rPr lang="hu-HU" sz="2000" dirty="0" err="1">
                <a:cs typeface="Calibri"/>
              </a:rPr>
              <a:t>climate</a:t>
            </a:r>
            <a:r>
              <a:rPr lang="hu-HU" sz="2000" dirty="0">
                <a:cs typeface="Calibri"/>
              </a:rPr>
              <a:t> </a:t>
            </a:r>
            <a:r>
              <a:rPr lang="hu-HU" sz="2000" dirty="0" err="1">
                <a:cs typeface="Calibri"/>
              </a:rPr>
              <a:t>change</a:t>
            </a:r>
            <a:r>
              <a:rPr lang="hu-HU" sz="2000" dirty="0">
                <a:cs typeface="Calibri"/>
              </a:rPr>
              <a:t> </a:t>
            </a:r>
            <a:r>
              <a:rPr lang="hu-HU" sz="2000" dirty="0" err="1">
                <a:cs typeface="Calibri"/>
              </a:rPr>
              <a:t>on</a:t>
            </a:r>
            <a:r>
              <a:rPr lang="hu-HU" sz="2000" dirty="0">
                <a:cs typeface="Calibri"/>
              </a:rPr>
              <a:t> </a:t>
            </a:r>
            <a:r>
              <a:rPr lang="hu-HU" sz="2000" dirty="0" err="1">
                <a:cs typeface="Calibri"/>
              </a:rPr>
              <a:t>harmful</a:t>
            </a:r>
            <a:r>
              <a:rPr lang="hu-HU" sz="2000" dirty="0">
                <a:cs typeface="Calibri"/>
              </a:rPr>
              <a:t> </a:t>
            </a:r>
            <a:r>
              <a:rPr lang="hu-HU" sz="2000" dirty="0" err="1">
                <a:cs typeface="Calibri"/>
              </a:rPr>
              <a:t>algal</a:t>
            </a:r>
            <a:r>
              <a:rPr lang="hu-HU" sz="2000" dirty="0">
                <a:cs typeface="Calibri"/>
              </a:rPr>
              <a:t> </a:t>
            </a:r>
            <a:r>
              <a:rPr lang="hu-HU" sz="2000" dirty="0" err="1">
                <a:cs typeface="Calibri"/>
              </a:rPr>
              <a:t>blooms</a:t>
            </a:r>
            <a:r>
              <a:rPr lang="hu-HU" sz="2000" dirty="0">
                <a:cs typeface="Calibri"/>
              </a:rPr>
              <a:t>. </a:t>
            </a:r>
            <a:r>
              <a:rPr lang="hu-HU" sz="2000" b="1" dirty="0" err="1">
                <a:cs typeface="Calibri"/>
              </a:rPr>
              <a:t>Harmful</a:t>
            </a:r>
            <a:r>
              <a:rPr lang="hu-HU" sz="2000" b="1" dirty="0">
                <a:cs typeface="Calibri"/>
              </a:rPr>
              <a:t> </a:t>
            </a:r>
            <a:r>
              <a:rPr lang="hu-HU" sz="2000" b="1" dirty="0" err="1">
                <a:cs typeface="Calibri"/>
              </a:rPr>
              <a:t>Algae</a:t>
            </a:r>
            <a:r>
              <a:rPr lang="hu-HU" sz="2000" dirty="0">
                <a:cs typeface="Calibri"/>
              </a:rPr>
              <a:t> 91 (2020) 101587</a:t>
            </a:r>
          </a:p>
          <a:p>
            <a:pPr marL="0" indent="0">
              <a:buNone/>
            </a:pPr>
            <a:endParaRPr lang="hu-HU" sz="2000" smtClean="0">
              <a:cs typeface="Calibri"/>
            </a:endParaRPr>
          </a:p>
          <a:p>
            <a:pPr marL="0" indent="0">
              <a:buNone/>
            </a:pPr>
            <a:r>
              <a:rPr lang="hu-HU" sz="2000" smtClean="0">
                <a:cs typeface="Calibri"/>
              </a:rPr>
              <a:t>2021 </a:t>
            </a:r>
            <a:r>
              <a:rPr lang="hu-HU" sz="2000" dirty="0" err="1">
                <a:cs typeface="Calibri"/>
              </a:rPr>
              <a:t>report</a:t>
            </a:r>
            <a:r>
              <a:rPr lang="hu-HU" sz="2000" dirty="0">
                <a:cs typeface="Calibri"/>
              </a:rPr>
              <a:t> of </a:t>
            </a:r>
            <a:r>
              <a:rPr lang="hu-HU" sz="2000" dirty="0" err="1">
                <a:cs typeface="Calibri"/>
              </a:rPr>
              <a:t>the</a:t>
            </a:r>
            <a:r>
              <a:rPr lang="hu-HU" sz="2000" dirty="0">
                <a:cs typeface="Calibri"/>
              </a:rPr>
              <a:t> </a:t>
            </a:r>
            <a:r>
              <a:rPr lang="hu-HU" sz="2000" dirty="0" err="1">
                <a:cs typeface="Calibri"/>
              </a:rPr>
              <a:t>Lancet</a:t>
            </a:r>
            <a:r>
              <a:rPr lang="hu-HU" sz="2000" dirty="0">
                <a:cs typeface="Calibri"/>
              </a:rPr>
              <a:t> </a:t>
            </a:r>
            <a:r>
              <a:rPr lang="hu-HU" sz="2000" dirty="0" err="1">
                <a:cs typeface="Calibri"/>
              </a:rPr>
              <a:t>Countdown</a:t>
            </a:r>
            <a:r>
              <a:rPr lang="hu-HU" sz="2000" dirty="0">
                <a:cs typeface="Calibri"/>
              </a:rPr>
              <a:t> </a:t>
            </a:r>
            <a:r>
              <a:rPr lang="hu-HU" sz="2000" dirty="0" err="1">
                <a:cs typeface="Calibri"/>
              </a:rPr>
              <a:t>on</a:t>
            </a:r>
            <a:r>
              <a:rPr lang="hu-HU" sz="2000" dirty="0">
                <a:cs typeface="Calibri"/>
              </a:rPr>
              <a:t> </a:t>
            </a:r>
            <a:r>
              <a:rPr lang="hu-HU" sz="2000" dirty="0" err="1">
                <a:cs typeface="Calibri"/>
              </a:rPr>
              <a:t>health</a:t>
            </a:r>
            <a:r>
              <a:rPr lang="hu-HU" sz="2000" dirty="0">
                <a:cs typeface="Calibri"/>
              </a:rPr>
              <a:t> and </a:t>
            </a:r>
            <a:r>
              <a:rPr lang="hu-HU" sz="2000" dirty="0" err="1">
                <a:cs typeface="Calibri"/>
              </a:rPr>
              <a:t>climate</a:t>
            </a:r>
            <a:r>
              <a:rPr lang="hu-HU" sz="2000" dirty="0">
                <a:cs typeface="Calibri"/>
              </a:rPr>
              <a:t> </a:t>
            </a:r>
            <a:r>
              <a:rPr lang="hu-HU" sz="2000" dirty="0" err="1">
                <a:cs typeface="Calibri"/>
              </a:rPr>
              <a:t>change</a:t>
            </a:r>
            <a:endParaRPr lang="hu-HU" sz="2000" dirty="0">
              <a:ea typeface="+mn-lt"/>
              <a:cs typeface="+mn-lt"/>
            </a:endParaRPr>
          </a:p>
          <a:p>
            <a:pPr marL="0" indent="0">
              <a:buNone/>
            </a:pPr>
            <a:r>
              <a:rPr lang="hu-HU" sz="2000" dirty="0">
                <a:ea typeface="+mn-lt"/>
                <a:cs typeface="+mn-lt"/>
                <a:hlinkClick r:id="rId2"/>
              </a:rPr>
              <a:t>https://www.thelancet.com/article/S0140-6736(21)01787-6/fulltext</a:t>
            </a:r>
            <a:endParaRPr lang="hu-HU" sz="2000" dirty="0">
              <a:ea typeface="+mn-lt"/>
              <a:cs typeface="+mn-lt"/>
            </a:endParaRPr>
          </a:p>
          <a:p>
            <a:pPr marL="0" indent="0">
              <a:buNone/>
            </a:pPr>
            <a:endParaRPr lang="hu-HU" sz="2000" dirty="0">
              <a:cs typeface="Calibri"/>
            </a:endParaRPr>
          </a:p>
          <a:p>
            <a:pPr marL="0" indent="0">
              <a:buNone/>
            </a:pPr>
            <a:r>
              <a:rPr lang="hu-HU" sz="2000" dirty="0" err="1">
                <a:ea typeface="+mn-lt"/>
                <a:cs typeface="+mn-lt"/>
              </a:rPr>
              <a:t>Climate</a:t>
            </a:r>
            <a:r>
              <a:rPr lang="hu-HU" sz="2000" dirty="0">
                <a:ea typeface="+mn-lt"/>
                <a:cs typeface="+mn-lt"/>
              </a:rPr>
              <a:t> </a:t>
            </a:r>
            <a:r>
              <a:rPr lang="hu-HU" sz="2000" dirty="0" err="1">
                <a:ea typeface="+mn-lt"/>
                <a:cs typeface="+mn-lt"/>
              </a:rPr>
              <a:t>change</a:t>
            </a:r>
            <a:r>
              <a:rPr lang="hu-HU" sz="2000" dirty="0">
                <a:ea typeface="+mn-lt"/>
                <a:cs typeface="+mn-lt"/>
              </a:rPr>
              <a:t> 2022: </a:t>
            </a:r>
            <a:r>
              <a:rPr lang="hu-HU" sz="2000" dirty="0" err="1">
                <a:ea typeface="+mn-lt"/>
                <a:cs typeface="+mn-lt"/>
              </a:rPr>
              <a:t>Impacts</a:t>
            </a:r>
            <a:r>
              <a:rPr lang="hu-HU" sz="2000" dirty="0">
                <a:ea typeface="+mn-lt"/>
                <a:cs typeface="+mn-lt"/>
              </a:rPr>
              <a:t>, </a:t>
            </a:r>
            <a:r>
              <a:rPr lang="hu-HU" sz="2000" dirty="0" err="1">
                <a:ea typeface="+mn-lt"/>
                <a:cs typeface="+mn-lt"/>
              </a:rPr>
              <a:t>adaptation</a:t>
            </a:r>
            <a:r>
              <a:rPr lang="hu-HU" sz="2000" dirty="0">
                <a:ea typeface="+mn-lt"/>
                <a:cs typeface="+mn-lt"/>
              </a:rPr>
              <a:t>, </a:t>
            </a:r>
            <a:r>
              <a:rPr lang="hu-HU" sz="2000" dirty="0" err="1">
                <a:ea typeface="+mn-lt"/>
                <a:cs typeface="+mn-lt"/>
              </a:rPr>
              <a:t>vulnerability</a:t>
            </a:r>
            <a:r>
              <a:rPr lang="hu-HU" sz="2000" dirty="0">
                <a:ea typeface="+mn-lt"/>
                <a:cs typeface="+mn-lt"/>
              </a:rPr>
              <a:t> (IPCC </a:t>
            </a:r>
            <a:r>
              <a:rPr lang="hu-HU" sz="2000" dirty="0" err="1">
                <a:ea typeface="+mn-lt"/>
                <a:cs typeface="+mn-lt"/>
              </a:rPr>
              <a:t>Report</a:t>
            </a:r>
            <a:r>
              <a:rPr lang="hu-HU" sz="2000" dirty="0">
                <a:ea typeface="+mn-lt"/>
                <a:cs typeface="+mn-lt"/>
              </a:rPr>
              <a:t>)</a:t>
            </a:r>
          </a:p>
          <a:p>
            <a:pPr marL="0" indent="0">
              <a:buNone/>
            </a:pPr>
            <a:r>
              <a:rPr lang="hu-HU" sz="2000" dirty="0">
                <a:ea typeface="+mn-lt"/>
                <a:cs typeface="+mn-lt"/>
                <a:hlinkClick r:id="rId3"/>
              </a:rPr>
              <a:t>https://www.ipcc.ch/report/sixth-assessment-report-working-group-ii/</a:t>
            </a:r>
            <a:endParaRPr lang="hu-HU" sz="2000" dirty="0">
              <a:ea typeface="+mn-lt"/>
              <a:cs typeface="+mn-lt"/>
            </a:endParaRPr>
          </a:p>
          <a:p>
            <a:pPr marL="0" indent="0">
              <a:buNone/>
            </a:pPr>
            <a:endParaRPr lang="hu-HU" dirty="0">
              <a:cs typeface="Calibri"/>
            </a:endParaRPr>
          </a:p>
        </p:txBody>
      </p:sp>
    </p:spTree>
    <p:extLst>
      <p:ext uri="{BB962C8B-B14F-4D97-AF65-F5344CB8AC3E}">
        <p14:creationId xmlns:p14="http://schemas.microsoft.com/office/powerpoint/2010/main" val="634131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1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16453927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GB" b="1" dirty="0"/>
              <a:t>Learning Outcomes</a:t>
            </a:r>
            <a:endParaRPr lang="de-DE" dirty="0"/>
          </a:p>
        </p:txBody>
      </p:sp>
      <p:sp>
        <p:nvSpPr>
          <p:cNvPr id="3" name="Tartalom helye 2"/>
          <p:cNvSpPr>
            <a:spLocks noGrp="1"/>
          </p:cNvSpPr>
          <p:nvPr>
            <p:ph idx="1"/>
          </p:nvPr>
        </p:nvSpPr>
        <p:spPr>
          <a:xfrm>
            <a:off x="427725" y="1491917"/>
            <a:ext cx="11356925" cy="4813756"/>
          </a:xfrm>
        </p:spPr>
        <p:txBody>
          <a:bodyPr/>
          <a:lstStyle/>
          <a:p>
            <a:pPr marL="0" indent="0">
              <a:spcAft>
                <a:spcPts val="1000"/>
              </a:spcAft>
              <a:buNone/>
            </a:pPr>
            <a:r>
              <a:rPr lang="en-US" dirty="0"/>
              <a:t>Upon successful completion of the lesson, students will be able to:</a:t>
            </a:r>
            <a:endParaRPr lang="en-US" dirty="0">
              <a:cs typeface="Calibri"/>
            </a:endParaRPr>
          </a:p>
          <a:p>
            <a:pPr lvl="1" algn="just">
              <a:lnSpc>
                <a:spcPct val="110000"/>
              </a:lnSpc>
              <a:spcAft>
                <a:spcPts val="1500"/>
              </a:spcAft>
            </a:pPr>
            <a:r>
              <a:rPr lang="en-GB" dirty="0" smtClean="0"/>
              <a:t>Understand </a:t>
            </a:r>
            <a:r>
              <a:rPr lang="en-GB" dirty="0"/>
              <a:t>the different types of waterborne diseases, their pathogens, and vector/hosts.</a:t>
            </a:r>
            <a:endParaRPr lang="hu-HU" dirty="0"/>
          </a:p>
          <a:p>
            <a:pPr lvl="1" algn="just">
              <a:lnSpc>
                <a:spcPct val="110000"/>
              </a:lnSpc>
              <a:spcAft>
                <a:spcPts val="1500"/>
              </a:spcAft>
            </a:pPr>
            <a:r>
              <a:rPr lang="en-GB" dirty="0"/>
              <a:t>Examine the effects of weather and climate change on the distribution and intensity of waterborne diseases.</a:t>
            </a:r>
            <a:endParaRPr lang="hu-HU" dirty="0"/>
          </a:p>
          <a:p>
            <a:pPr lvl="1" algn="just">
              <a:lnSpc>
                <a:spcPct val="110000"/>
              </a:lnSpc>
              <a:spcAft>
                <a:spcPts val="1500"/>
              </a:spcAft>
            </a:pPr>
            <a:r>
              <a:rPr lang="en-GB" dirty="0"/>
              <a:t>Develop a knowledge of how climate change factors affect harmful algal blooms, seafood-borne diseases, and freshwater ecosystem cyanobacterial blooms.</a:t>
            </a:r>
            <a:endParaRPr lang="hu-HU" dirty="0"/>
          </a:p>
          <a:p>
            <a:pPr lvl="1" algn="just">
              <a:lnSpc>
                <a:spcPct val="110000"/>
              </a:lnSpc>
              <a:spcAft>
                <a:spcPts val="1500"/>
              </a:spcAft>
            </a:pPr>
            <a:r>
              <a:rPr lang="en-GB" dirty="0"/>
              <a:t>Discuss and assess methods for the remediation of waterborne disease risks aggravated by climate change.</a:t>
            </a:r>
            <a:endParaRPr lang="de-DE" dirty="0"/>
          </a:p>
        </p:txBody>
      </p:sp>
    </p:spTree>
    <p:extLst>
      <p:ext uri="{BB962C8B-B14F-4D97-AF65-F5344CB8AC3E}">
        <p14:creationId xmlns:p14="http://schemas.microsoft.com/office/powerpoint/2010/main" val="3034817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19F50BF-12A5-34B0-DF09-B1B2D36D312E}"/>
              </a:ext>
            </a:extLst>
          </p:cNvPr>
          <p:cNvSpPr>
            <a:spLocks noGrp="1"/>
          </p:cNvSpPr>
          <p:nvPr>
            <p:ph type="title"/>
          </p:nvPr>
        </p:nvSpPr>
        <p:spPr>
          <a:xfrm>
            <a:off x="219216" y="244885"/>
            <a:ext cx="4680043" cy="1179654"/>
          </a:xfrm>
        </p:spPr>
        <p:txBody>
          <a:bodyPr anchor="b">
            <a:normAutofit/>
          </a:bodyPr>
          <a:lstStyle/>
          <a:p>
            <a:pPr>
              <a:lnSpc>
                <a:spcPct val="110000"/>
              </a:lnSpc>
            </a:pPr>
            <a:r>
              <a:rPr lang="hu-HU" sz="3200" dirty="0">
                <a:latin typeface="Times New Roman"/>
                <a:ea typeface="+mj-lt"/>
                <a:cs typeface="+mj-lt"/>
              </a:rPr>
              <a:t>The 2021 </a:t>
            </a:r>
            <a:r>
              <a:rPr lang="hu-HU" sz="3200" dirty="0" err="1">
                <a:latin typeface="Times New Roman"/>
                <a:ea typeface="+mj-lt"/>
                <a:cs typeface="+mj-lt"/>
              </a:rPr>
              <a:t>report</a:t>
            </a:r>
            <a:r>
              <a:rPr lang="hu-HU" sz="3200" dirty="0">
                <a:latin typeface="Times New Roman"/>
                <a:ea typeface="+mj-lt"/>
                <a:cs typeface="+mj-lt"/>
              </a:rPr>
              <a:t> of </a:t>
            </a:r>
            <a:r>
              <a:rPr lang="hu-HU" sz="3200" dirty="0" err="1">
                <a:latin typeface="Times New Roman"/>
                <a:ea typeface="+mj-lt"/>
                <a:cs typeface="+mj-lt"/>
              </a:rPr>
              <a:t>the</a:t>
            </a:r>
            <a:r>
              <a:rPr lang="hu-HU" sz="3200" dirty="0">
                <a:latin typeface="Times New Roman"/>
                <a:ea typeface="+mj-lt"/>
                <a:cs typeface="+mj-lt"/>
              </a:rPr>
              <a:t> </a:t>
            </a:r>
            <a:r>
              <a:rPr lang="hu-HU" sz="3200" i="1" dirty="0" err="1">
                <a:latin typeface="Times New Roman"/>
                <a:ea typeface="+mj-lt"/>
                <a:cs typeface="+mj-lt"/>
              </a:rPr>
              <a:t>Lancet</a:t>
            </a:r>
            <a:r>
              <a:rPr lang="hu-HU" sz="3200" dirty="0">
                <a:latin typeface="Times New Roman"/>
                <a:ea typeface="+mj-lt"/>
                <a:cs typeface="+mj-lt"/>
              </a:rPr>
              <a:t> </a:t>
            </a:r>
            <a:r>
              <a:rPr lang="hu-HU" sz="3200" dirty="0" err="1">
                <a:latin typeface="Times New Roman"/>
                <a:ea typeface="+mj-lt"/>
                <a:cs typeface="+mj-lt"/>
              </a:rPr>
              <a:t>Countdown</a:t>
            </a:r>
            <a:endParaRPr lang="hu-HU" sz="3200" dirty="0">
              <a:latin typeface="Times New Roman"/>
            </a:endParaRPr>
          </a:p>
        </p:txBody>
      </p:sp>
      <p:sp>
        <p:nvSpPr>
          <p:cNvPr id="3" name="Tartalom helye 2">
            <a:extLst>
              <a:ext uri="{FF2B5EF4-FFF2-40B4-BE49-F238E27FC236}">
                <a16:creationId xmlns:a16="http://schemas.microsoft.com/office/drawing/2014/main" id="{DBB34464-A3BE-654B-2223-1FD5E589F4C3}"/>
              </a:ext>
            </a:extLst>
          </p:cNvPr>
          <p:cNvSpPr>
            <a:spLocks noGrp="1"/>
          </p:cNvSpPr>
          <p:nvPr>
            <p:ph idx="1"/>
          </p:nvPr>
        </p:nvSpPr>
        <p:spPr>
          <a:xfrm>
            <a:off x="332554" y="1803052"/>
            <a:ext cx="3941064" cy="3410712"/>
          </a:xfrm>
        </p:spPr>
        <p:txBody>
          <a:bodyPr vert="horz" lIns="91440" tIns="45720" rIns="91440" bIns="45720" rtlCol="0" anchor="t">
            <a:normAutofit/>
          </a:bodyPr>
          <a:lstStyle/>
          <a:p>
            <a:pPr marL="0" indent="0">
              <a:spcAft>
                <a:spcPts val="1500"/>
              </a:spcAft>
              <a:buNone/>
            </a:pPr>
            <a:r>
              <a:rPr lang="hu-HU" sz="2200" dirty="0">
                <a:latin typeface="Times New Roman"/>
                <a:ea typeface="+mn-lt"/>
                <a:cs typeface="+mn-lt"/>
              </a:rPr>
              <a:t>1.3: </a:t>
            </a:r>
            <a:r>
              <a:rPr lang="hu-HU" sz="2200" dirty="0" err="1">
                <a:latin typeface="Times New Roman"/>
                <a:ea typeface="+mn-lt"/>
                <a:cs typeface="+mn-lt"/>
              </a:rPr>
              <a:t>climate-sensitive</a:t>
            </a:r>
            <a:r>
              <a:rPr lang="hu-HU" sz="2200" dirty="0">
                <a:latin typeface="Times New Roman"/>
                <a:ea typeface="+mn-lt"/>
                <a:cs typeface="+mn-lt"/>
              </a:rPr>
              <a:t> </a:t>
            </a:r>
            <a:r>
              <a:rPr lang="hu-HU" sz="2200" dirty="0" err="1" smtClean="0">
                <a:latin typeface="Times New Roman"/>
                <a:ea typeface="+mn-lt"/>
                <a:cs typeface="+mn-lt"/>
              </a:rPr>
              <a:t>infectious</a:t>
            </a:r>
            <a:r>
              <a:rPr lang="hu-HU" sz="2200" dirty="0" smtClean="0">
                <a:latin typeface="Times New Roman"/>
                <a:ea typeface="+mn-lt"/>
                <a:cs typeface="+mn-lt"/>
              </a:rPr>
              <a:t/>
            </a:r>
            <a:br>
              <a:rPr lang="hu-HU" sz="2200" dirty="0" smtClean="0">
                <a:latin typeface="Times New Roman"/>
                <a:ea typeface="+mn-lt"/>
                <a:cs typeface="+mn-lt"/>
              </a:rPr>
            </a:br>
            <a:r>
              <a:rPr lang="hu-HU" sz="2200" dirty="0" smtClean="0">
                <a:latin typeface="Times New Roman"/>
                <a:ea typeface="+mn-lt"/>
                <a:cs typeface="+mn-lt"/>
              </a:rPr>
              <a:t>        </a:t>
            </a:r>
            <a:r>
              <a:rPr lang="hu-HU" sz="2200" dirty="0" err="1">
                <a:latin typeface="Times New Roman"/>
                <a:ea typeface="+mn-lt"/>
                <a:cs typeface="+mn-lt"/>
              </a:rPr>
              <a:t>diseases</a:t>
            </a:r>
            <a:r>
              <a:rPr lang="hu-HU" sz="2200" dirty="0">
                <a:latin typeface="Times New Roman"/>
                <a:ea typeface="+mn-lt"/>
                <a:cs typeface="+mn-lt"/>
              </a:rPr>
              <a:t> </a:t>
            </a:r>
          </a:p>
          <a:p>
            <a:pPr marL="0" indent="0" algn="l">
              <a:spcAft>
                <a:spcPts val="1500"/>
              </a:spcAft>
              <a:buNone/>
            </a:pPr>
            <a:r>
              <a:rPr lang="hu-HU" sz="2200" dirty="0">
                <a:latin typeface="Times New Roman"/>
                <a:ea typeface="+mn-lt"/>
                <a:cs typeface="+mn-lt"/>
              </a:rPr>
              <a:t>1.3.1: </a:t>
            </a:r>
            <a:r>
              <a:rPr lang="hu-HU" sz="2200" dirty="0" err="1">
                <a:latin typeface="Times New Roman"/>
                <a:ea typeface="+mn-lt"/>
                <a:cs typeface="+mn-lt"/>
              </a:rPr>
              <a:t>climate</a:t>
            </a:r>
            <a:r>
              <a:rPr lang="hu-HU" sz="2200" dirty="0">
                <a:latin typeface="Times New Roman"/>
                <a:ea typeface="+mn-lt"/>
                <a:cs typeface="+mn-lt"/>
              </a:rPr>
              <a:t> </a:t>
            </a:r>
            <a:r>
              <a:rPr lang="hu-HU" sz="2200" dirty="0" err="1">
                <a:latin typeface="Times New Roman"/>
                <a:ea typeface="+mn-lt"/>
                <a:cs typeface="+mn-lt"/>
              </a:rPr>
              <a:t>suitability</a:t>
            </a:r>
            <a:r>
              <a:rPr lang="hu-HU" sz="2200" dirty="0">
                <a:latin typeface="Times New Roman"/>
                <a:ea typeface="+mn-lt"/>
                <a:cs typeface="+mn-lt"/>
              </a:rPr>
              <a:t> </a:t>
            </a:r>
            <a:r>
              <a:rPr lang="hu-HU" sz="2200" dirty="0" err="1" smtClean="0">
                <a:latin typeface="Times New Roman"/>
                <a:ea typeface="+mn-lt"/>
                <a:cs typeface="+mn-lt"/>
              </a:rPr>
              <a:t>for</a:t>
            </a:r>
            <a:r>
              <a:rPr lang="hu-HU" sz="2200" dirty="0" smtClean="0">
                <a:latin typeface="Times New Roman"/>
                <a:ea typeface="+mn-lt"/>
                <a:cs typeface="+mn-lt"/>
              </a:rPr>
              <a:t/>
            </a:r>
            <a:br>
              <a:rPr lang="hu-HU" sz="2200" dirty="0" smtClean="0">
                <a:latin typeface="Times New Roman"/>
                <a:ea typeface="+mn-lt"/>
                <a:cs typeface="+mn-lt"/>
              </a:rPr>
            </a:br>
            <a:r>
              <a:rPr lang="hu-HU" sz="2200" dirty="0" smtClean="0">
                <a:latin typeface="Times New Roman"/>
                <a:ea typeface="+mn-lt"/>
                <a:cs typeface="+mn-lt"/>
              </a:rPr>
              <a:t>          </a:t>
            </a:r>
            <a:r>
              <a:rPr lang="hu-HU" sz="2200" dirty="0" err="1">
                <a:latin typeface="Times New Roman"/>
                <a:ea typeface="+mn-lt"/>
                <a:cs typeface="+mn-lt"/>
              </a:rPr>
              <a:t>infectious</a:t>
            </a:r>
            <a:r>
              <a:rPr lang="hu-HU" sz="2200" dirty="0">
                <a:latin typeface="Times New Roman"/>
                <a:ea typeface="+mn-lt"/>
                <a:cs typeface="+mn-lt"/>
              </a:rPr>
              <a:t> </a:t>
            </a:r>
            <a:r>
              <a:rPr lang="hu-HU" sz="2200" dirty="0" err="1" smtClean="0">
                <a:latin typeface="Times New Roman"/>
                <a:ea typeface="+mn-lt"/>
                <a:cs typeface="+mn-lt"/>
              </a:rPr>
              <a:t>disease</a:t>
            </a:r>
            <a:r>
              <a:rPr lang="hu-HU" sz="2200" dirty="0" smtClean="0">
                <a:latin typeface="Times New Roman"/>
                <a:ea typeface="+mn-lt"/>
                <a:cs typeface="+mn-lt"/>
              </a:rPr>
              <a:t/>
            </a:r>
            <a:br>
              <a:rPr lang="hu-HU" sz="2200" dirty="0" smtClean="0">
                <a:latin typeface="Times New Roman"/>
                <a:ea typeface="+mn-lt"/>
                <a:cs typeface="+mn-lt"/>
              </a:rPr>
            </a:br>
            <a:r>
              <a:rPr lang="hu-HU" sz="2200" dirty="0" smtClean="0">
                <a:latin typeface="Times New Roman"/>
                <a:ea typeface="+mn-lt"/>
                <a:cs typeface="+mn-lt"/>
              </a:rPr>
              <a:t>          </a:t>
            </a:r>
            <a:r>
              <a:rPr lang="hu-HU" sz="2200" dirty="0" err="1" smtClean="0">
                <a:latin typeface="Times New Roman"/>
                <a:ea typeface="+mn-lt"/>
                <a:cs typeface="+mn-lt"/>
              </a:rPr>
              <a:t>transmission</a:t>
            </a:r>
            <a:r>
              <a:rPr lang="hu-HU" sz="2200" dirty="0">
                <a:latin typeface="Times New Roman"/>
                <a:ea typeface="+mn-lt"/>
                <a:cs typeface="+mn-lt"/>
              </a:rPr>
              <a:t> </a:t>
            </a:r>
          </a:p>
          <a:p>
            <a:pPr marL="0" indent="0" algn="l">
              <a:spcAft>
                <a:spcPts val="1500"/>
              </a:spcAft>
              <a:buNone/>
            </a:pPr>
            <a:r>
              <a:rPr lang="hu-HU" sz="2200" dirty="0" smtClean="0">
                <a:latin typeface="Times New Roman"/>
                <a:ea typeface="+mn-lt"/>
                <a:cs typeface="+mn-lt"/>
              </a:rPr>
              <a:t>1.3.2: </a:t>
            </a:r>
            <a:r>
              <a:rPr lang="hu-HU" sz="2200" dirty="0" err="1" smtClean="0">
                <a:latin typeface="Times New Roman"/>
                <a:ea typeface="+mn-lt"/>
                <a:cs typeface="+mn-lt"/>
              </a:rPr>
              <a:t>vulnerability</a:t>
            </a:r>
            <a:r>
              <a:rPr lang="hu-HU" sz="2200" dirty="0" smtClean="0">
                <a:latin typeface="Times New Roman"/>
                <a:ea typeface="+mn-lt"/>
                <a:cs typeface="+mn-lt"/>
              </a:rPr>
              <a:t> </a:t>
            </a:r>
            <a:r>
              <a:rPr lang="hu-HU" sz="2200" dirty="0" err="1" smtClean="0">
                <a:latin typeface="Times New Roman"/>
                <a:ea typeface="+mn-lt"/>
                <a:cs typeface="+mn-lt"/>
              </a:rPr>
              <a:t>to</a:t>
            </a:r>
            <a:r>
              <a:rPr lang="hu-HU" sz="2200" dirty="0" smtClean="0">
                <a:latin typeface="Times New Roman"/>
                <a:ea typeface="+mn-lt"/>
                <a:cs typeface="+mn-lt"/>
              </a:rPr>
              <a:t/>
            </a:r>
            <a:br>
              <a:rPr lang="hu-HU" sz="2200" dirty="0" smtClean="0">
                <a:latin typeface="Times New Roman"/>
                <a:ea typeface="+mn-lt"/>
                <a:cs typeface="+mn-lt"/>
              </a:rPr>
            </a:br>
            <a:r>
              <a:rPr lang="hu-HU" sz="2200" dirty="0" smtClean="0">
                <a:latin typeface="Times New Roman"/>
                <a:ea typeface="+mn-lt"/>
                <a:cs typeface="+mn-lt"/>
              </a:rPr>
              <a:t>          </a:t>
            </a:r>
            <a:r>
              <a:rPr lang="hu-HU" sz="2200" dirty="0" err="1">
                <a:latin typeface="Times New Roman"/>
                <a:ea typeface="+mn-lt"/>
                <a:cs typeface="+mn-lt"/>
              </a:rPr>
              <a:t>mosquito-borne</a:t>
            </a:r>
            <a:r>
              <a:rPr lang="hu-HU" sz="2200" dirty="0">
                <a:latin typeface="Times New Roman"/>
                <a:ea typeface="+mn-lt"/>
                <a:cs typeface="+mn-lt"/>
              </a:rPr>
              <a:t> </a:t>
            </a:r>
            <a:r>
              <a:rPr lang="hu-HU" sz="2200" dirty="0" err="1">
                <a:latin typeface="Times New Roman"/>
                <a:ea typeface="+mn-lt"/>
                <a:cs typeface="+mn-lt"/>
              </a:rPr>
              <a:t>diseases</a:t>
            </a:r>
            <a:endParaRPr lang="hu-HU" sz="2200" dirty="0">
              <a:latin typeface="Times New Roman"/>
              <a:cs typeface="Calibri"/>
            </a:endParaRPr>
          </a:p>
        </p:txBody>
      </p:sp>
      <p:pic>
        <p:nvPicPr>
          <p:cNvPr id="4" name="Kép 4" descr="A képen diagram látható&#10;&#10;Automatikusan generált leírás">
            <a:extLst>
              <a:ext uri="{FF2B5EF4-FFF2-40B4-BE49-F238E27FC236}">
                <a16:creationId xmlns:a16="http://schemas.microsoft.com/office/drawing/2014/main" id="{B0F2EEE9-3728-2390-AF9C-70B33BCA7E3A}"/>
              </a:ext>
            </a:extLst>
          </p:cNvPr>
          <p:cNvPicPr>
            <a:picLocks noChangeAspect="1"/>
          </p:cNvPicPr>
          <p:nvPr/>
        </p:nvPicPr>
        <p:blipFill>
          <a:blip r:embed="rId2"/>
          <a:stretch>
            <a:fillRect/>
          </a:stretch>
        </p:blipFill>
        <p:spPr>
          <a:xfrm>
            <a:off x="4646313" y="641959"/>
            <a:ext cx="7354466" cy="5056196"/>
          </a:xfrm>
          <a:prstGeom prst="rect">
            <a:avLst/>
          </a:prstGeom>
        </p:spPr>
      </p:pic>
    </p:spTree>
    <p:extLst>
      <p:ext uri="{BB962C8B-B14F-4D97-AF65-F5344CB8AC3E}">
        <p14:creationId xmlns:p14="http://schemas.microsoft.com/office/powerpoint/2010/main" val="4288848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192712"/>
          </a:xfrm>
        </p:spPr>
        <p:txBody>
          <a:bodyPr>
            <a:normAutofit/>
          </a:bodyPr>
          <a:lstStyle/>
          <a:p>
            <a:r>
              <a:rPr lang="hu-HU" b="1" dirty="0" err="1"/>
              <a:t>Cholera</a:t>
            </a:r>
            <a:endParaRPr lang="hu-HU" dirty="0"/>
          </a:p>
        </p:txBody>
      </p:sp>
      <p:sp>
        <p:nvSpPr>
          <p:cNvPr id="3" name="Tartalom helye 2"/>
          <p:cNvSpPr>
            <a:spLocks noGrp="1"/>
          </p:cNvSpPr>
          <p:nvPr>
            <p:ph idx="1"/>
          </p:nvPr>
        </p:nvSpPr>
        <p:spPr>
          <a:xfrm>
            <a:off x="192505" y="1250840"/>
            <a:ext cx="11896825" cy="4856434"/>
          </a:xfrm>
        </p:spPr>
        <p:txBody>
          <a:bodyPr>
            <a:normAutofit/>
          </a:bodyPr>
          <a:lstStyle/>
          <a:p>
            <a:r>
              <a:rPr lang="en-US" b="1" dirty="0"/>
              <a:t>Cholera</a:t>
            </a:r>
            <a:r>
              <a:rPr lang="hu-HU" dirty="0"/>
              <a:t>:</a:t>
            </a:r>
            <a:r>
              <a:rPr lang="en-US" dirty="0"/>
              <a:t> </a:t>
            </a:r>
            <a:r>
              <a:rPr lang="en-US" i="1" dirty="0" smtClean="0"/>
              <a:t>spring </a:t>
            </a:r>
            <a:r>
              <a:rPr lang="en-US" dirty="0"/>
              <a:t>and</a:t>
            </a:r>
            <a:r>
              <a:rPr lang="en-US" i="1" dirty="0"/>
              <a:t> </a:t>
            </a:r>
            <a:r>
              <a:rPr lang="hu-HU" i="1" dirty="0" err="1"/>
              <a:t>autumn</a:t>
            </a:r>
            <a:r>
              <a:rPr lang="en-US" i="1" dirty="0"/>
              <a:t> </a:t>
            </a:r>
            <a:r>
              <a:rPr lang="en-US" dirty="0"/>
              <a:t>peaks </a:t>
            </a:r>
            <a:endParaRPr lang="hu-HU" dirty="0" smtClean="0"/>
          </a:p>
          <a:p>
            <a:endParaRPr lang="hu-HU" dirty="0"/>
          </a:p>
          <a:p>
            <a:endParaRPr lang="hu-HU" dirty="0" smtClean="0"/>
          </a:p>
          <a:p>
            <a:endParaRPr lang="hu-HU" b="1" i="1" dirty="0" smtClean="0"/>
          </a:p>
          <a:p>
            <a:endParaRPr lang="hu-HU" b="1" i="1" dirty="0"/>
          </a:p>
          <a:p>
            <a:endParaRPr lang="hu-HU" b="1" i="1" dirty="0" smtClean="0"/>
          </a:p>
          <a:p>
            <a:endParaRPr lang="hu-HU" b="1" i="1" dirty="0"/>
          </a:p>
          <a:p>
            <a:r>
              <a:rPr lang="en-US" b="1" i="1" dirty="0" smtClean="0"/>
              <a:t>Vibrio </a:t>
            </a:r>
            <a:r>
              <a:rPr lang="en-US" b="1" i="1" dirty="0" err="1"/>
              <a:t>cholerae</a:t>
            </a:r>
            <a:r>
              <a:rPr lang="en-US" i="1" dirty="0"/>
              <a:t>,</a:t>
            </a:r>
            <a:r>
              <a:rPr lang="en-US" dirty="0"/>
              <a:t> a commensal of </a:t>
            </a:r>
            <a:r>
              <a:rPr lang="en-US" b="1" i="1" dirty="0"/>
              <a:t>copepods</a:t>
            </a:r>
            <a:r>
              <a:rPr lang="en-US" dirty="0"/>
              <a:t> that thrives in water along the coast and in large bodies of water inland.</a:t>
            </a:r>
            <a:endParaRPr lang="hu-HU" dirty="0"/>
          </a:p>
          <a:p>
            <a:endParaRPr lang="hu-HU" dirty="0"/>
          </a:p>
        </p:txBody>
      </p:sp>
      <p:pic>
        <p:nvPicPr>
          <p:cNvPr id="4" name="Picture 2" descr="Vibrio cholerae bacteria, LM - Stock Image - C027/9047 - Science Photo  Librar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0736" y="1935203"/>
            <a:ext cx="2084246" cy="27789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4412" y="2395794"/>
            <a:ext cx="2791794" cy="1857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193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93297" y="153009"/>
            <a:ext cx="11796033" cy="1166833"/>
          </a:xfrm>
        </p:spPr>
        <p:txBody>
          <a:bodyPr>
            <a:noAutofit/>
          </a:bodyPr>
          <a:lstStyle/>
          <a:p>
            <a:pPr>
              <a:lnSpc>
                <a:spcPct val="110000"/>
              </a:lnSpc>
            </a:pPr>
            <a:r>
              <a:rPr lang="en-US" sz="3200" b="1" dirty="0"/>
              <a:t>Cholera isn’t the only waterborne disease impacted by high temperature, heavy rain and </a:t>
            </a:r>
            <a:r>
              <a:rPr lang="en-US" sz="3200" b="1" dirty="0" smtClean="0"/>
              <a:t>drought</a:t>
            </a:r>
            <a:endParaRPr lang="hu-HU" sz="3200" b="1" dirty="0"/>
          </a:p>
        </p:txBody>
      </p:sp>
      <p:sp>
        <p:nvSpPr>
          <p:cNvPr id="3" name="Tartalom helye 2"/>
          <p:cNvSpPr>
            <a:spLocks noGrp="1"/>
          </p:cNvSpPr>
          <p:nvPr>
            <p:ph idx="1"/>
          </p:nvPr>
        </p:nvSpPr>
        <p:spPr>
          <a:xfrm>
            <a:off x="539369" y="1563472"/>
            <a:ext cx="10583803" cy="3922690"/>
          </a:xfrm>
        </p:spPr>
        <p:txBody>
          <a:bodyPr>
            <a:normAutofit/>
          </a:bodyPr>
          <a:lstStyle/>
          <a:p>
            <a:pPr>
              <a:lnSpc>
                <a:spcPct val="200000"/>
              </a:lnSpc>
            </a:pPr>
            <a:r>
              <a:rPr lang="hu-HU" sz="2600" dirty="0" err="1" smtClean="0">
                <a:solidFill>
                  <a:schemeClr val="tx1"/>
                </a:solidFill>
              </a:rPr>
              <a:t>Leptospirosis</a:t>
            </a:r>
            <a:r>
              <a:rPr lang="hu-HU" sz="2600" dirty="0" smtClean="0">
                <a:solidFill>
                  <a:schemeClr val="tx1"/>
                </a:solidFill>
              </a:rPr>
              <a:t> (</a:t>
            </a:r>
            <a:r>
              <a:rPr lang="hu-HU" sz="2600" i="1" dirty="0" err="1" smtClean="0">
                <a:solidFill>
                  <a:schemeClr val="tx1"/>
                </a:solidFill>
              </a:rPr>
              <a:t>Leptospira</a:t>
            </a:r>
            <a:r>
              <a:rPr lang="hu-HU" sz="2600" i="1" dirty="0" smtClean="0">
                <a:solidFill>
                  <a:schemeClr val="tx1"/>
                </a:solidFill>
              </a:rPr>
              <a:t> </a:t>
            </a:r>
            <a:r>
              <a:rPr lang="hu-HU" sz="2600" i="1" dirty="0" err="1" smtClean="0">
                <a:solidFill>
                  <a:schemeClr val="tx1"/>
                </a:solidFill>
              </a:rPr>
              <a:t>sp</a:t>
            </a:r>
            <a:r>
              <a:rPr lang="hu-HU" sz="2600" dirty="0" smtClean="0">
                <a:solidFill>
                  <a:schemeClr val="tx1"/>
                </a:solidFill>
              </a:rPr>
              <a:t>.)</a:t>
            </a:r>
          </a:p>
          <a:p>
            <a:pPr>
              <a:lnSpc>
                <a:spcPct val="200000"/>
              </a:lnSpc>
            </a:pPr>
            <a:r>
              <a:rPr lang="hu-HU" sz="2600" dirty="0" err="1" smtClean="0">
                <a:solidFill>
                  <a:schemeClr val="tx1"/>
                </a:solidFill>
              </a:rPr>
              <a:t>Dengue</a:t>
            </a:r>
            <a:r>
              <a:rPr lang="hu-HU" sz="2600" dirty="0" smtClean="0">
                <a:solidFill>
                  <a:schemeClr val="tx1"/>
                </a:solidFill>
              </a:rPr>
              <a:t> </a:t>
            </a:r>
            <a:r>
              <a:rPr lang="hu-HU" sz="2600" dirty="0" err="1" smtClean="0">
                <a:solidFill>
                  <a:schemeClr val="tx1"/>
                </a:solidFill>
              </a:rPr>
              <a:t>fever</a:t>
            </a:r>
            <a:endParaRPr lang="hu-HU" sz="2600" dirty="0" smtClean="0">
              <a:solidFill>
                <a:schemeClr val="tx1"/>
              </a:solidFill>
            </a:endParaRPr>
          </a:p>
          <a:p>
            <a:pPr>
              <a:lnSpc>
                <a:spcPct val="200000"/>
              </a:lnSpc>
            </a:pPr>
            <a:r>
              <a:rPr lang="hu-HU" sz="2600" dirty="0" err="1" smtClean="0">
                <a:solidFill>
                  <a:schemeClr val="tx1"/>
                </a:solidFill>
              </a:rPr>
              <a:t>Diarrhea</a:t>
            </a:r>
            <a:r>
              <a:rPr lang="hu-HU" sz="2600" dirty="0" smtClean="0">
                <a:solidFill>
                  <a:schemeClr val="tx1"/>
                </a:solidFill>
              </a:rPr>
              <a:t> (</a:t>
            </a:r>
            <a:r>
              <a:rPr lang="hu-HU" sz="2600" i="1" dirty="0" err="1" smtClean="0">
                <a:solidFill>
                  <a:schemeClr val="tx1"/>
                </a:solidFill>
              </a:rPr>
              <a:t>diarrheagenic</a:t>
            </a:r>
            <a:r>
              <a:rPr lang="hu-HU" sz="2600" i="1" dirty="0" smtClean="0">
                <a:solidFill>
                  <a:schemeClr val="tx1"/>
                </a:solidFill>
              </a:rPr>
              <a:t> </a:t>
            </a:r>
            <a:r>
              <a:rPr lang="hu-HU" sz="2600" i="1" dirty="0" err="1" smtClean="0">
                <a:solidFill>
                  <a:schemeClr val="tx1"/>
                </a:solidFill>
              </a:rPr>
              <a:t>Escherichia</a:t>
            </a:r>
            <a:r>
              <a:rPr lang="hu-HU" sz="2600" i="1" dirty="0" smtClean="0">
                <a:solidFill>
                  <a:schemeClr val="tx1"/>
                </a:solidFill>
              </a:rPr>
              <a:t> coli</a:t>
            </a:r>
            <a:r>
              <a:rPr lang="hu-HU" sz="2600" dirty="0" smtClean="0">
                <a:solidFill>
                  <a:schemeClr val="tx1"/>
                </a:solidFill>
              </a:rPr>
              <a:t>)</a:t>
            </a:r>
          </a:p>
          <a:p>
            <a:pPr>
              <a:lnSpc>
                <a:spcPct val="200000"/>
              </a:lnSpc>
            </a:pPr>
            <a:r>
              <a:rPr lang="hu-HU" sz="2600" dirty="0" err="1" smtClean="0">
                <a:solidFill>
                  <a:schemeClr val="tx1"/>
                </a:solidFill>
              </a:rPr>
              <a:t>Typhoid</a:t>
            </a:r>
            <a:r>
              <a:rPr lang="hu-HU" sz="2600" dirty="0" smtClean="0">
                <a:solidFill>
                  <a:schemeClr val="tx1"/>
                </a:solidFill>
              </a:rPr>
              <a:t> </a:t>
            </a:r>
            <a:r>
              <a:rPr lang="hu-HU" sz="2600" dirty="0" err="1" smtClean="0">
                <a:solidFill>
                  <a:schemeClr val="tx1"/>
                </a:solidFill>
              </a:rPr>
              <a:t>fever</a:t>
            </a:r>
            <a:r>
              <a:rPr lang="hu-HU" sz="2600" dirty="0" smtClean="0">
                <a:solidFill>
                  <a:schemeClr val="tx1"/>
                </a:solidFill>
              </a:rPr>
              <a:t> (</a:t>
            </a:r>
            <a:r>
              <a:rPr lang="hu-HU" sz="2600" i="1" dirty="0" smtClean="0">
                <a:solidFill>
                  <a:schemeClr val="tx1"/>
                </a:solidFill>
              </a:rPr>
              <a:t>Salmonella </a:t>
            </a:r>
            <a:r>
              <a:rPr lang="hu-HU" sz="2600" i="1" dirty="0" err="1" smtClean="0">
                <a:solidFill>
                  <a:schemeClr val="tx1"/>
                </a:solidFill>
              </a:rPr>
              <a:t>enterica</a:t>
            </a:r>
            <a:r>
              <a:rPr lang="hu-HU" sz="2600" i="1" dirty="0" smtClean="0">
                <a:solidFill>
                  <a:schemeClr val="tx1"/>
                </a:solidFill>
              </a:rPr>
              <a:t> </a:t>
            </a:r>
            <a:r>
              <a:rPr lang="hu-HU" sz="2600" i="1" dirty="0" err="1" smtClean="0">
                <a:solidFill>
                  <a:schemeClr val="tx1"/>
                </a:solidFill>
              </a:rPr>
              <a:t>ssp</a:t>
            </a:r>
            <a:r>
              <a:rPr lang="hu-HU" sz="2600" i="1" dirty="0" smtClean="0">
                <a:solidFill>
                  <a:schemeClr val="tx1"/>
                </a:solidFill>
              </a:rPr>
              <a:t>. </a:t>
            </a:r>
            <a:r>
              <a:rPr lang="hu-HU" sz="2600" i="1" dirty="0" err="1" smtClean="0">
                <a:solidFill>
                  <a:schemeClr val="tx1"/>
                </a:solidFill>
              </a:rPr>
              <a:t>enterica</a:t>
            </a:r>
            <a:r>
              <a:rPr lang="hu-HU" sz="2600" i="1" dirty="0" smtClean="0">
                <a:solidFill>
                  <a:schemeClr val="tx1"/>
                </a:solidFill>
              </a:rPr>
              <a:t> </a:t>
            </a:r>
            <a:r>
              <a:rPr lang="hu-HU" sz="2600" i="1" dirty="0" err="1" smtClean="0">
                <a:solidFill>
                  <a:schemeClr val="tx1"/>
                </a:solidFill>
              </a:rPr>
              <a:t>serovar</a:t>
            </a:r>
            <a:r>
              <a:rPr lang="hu-HU" sz="2600" i="1" dirty="0" smtClean="0">
                <a:solidFill>
                  <a:schemeClr val="tx1"/>
                </a:solidFill>
              </a:rPr>
              <a:t>. </a:t>
            </a:r>
            <a:r>
              <a:rPr lang="hu-HU" sz="2600" i="1" dirty="0" err="1" smtClean="0">
                <a:solidFill>
                  <a:schemeClr val="tx1"/>
                </a:solidFill>
              </a:rPr>
              <a:t>Typhi</a:t>
            </a:r>
            <a:r>
              <a:rPr lang="hu-HU" sz="2600" i="1" dirty="0" smtClean="0">
                <a:solidFill>
                  <a:schemeClr val="tx1"/>
                </a:solidFill>
              </a:rPr>
              <a:t>) (</a:t>
            </a:r>
            <a:r>
              <a:rPr lang="hu-HU" sz="2600" i="1" dirty="0" err="1">
                <a:solidFill>
                  <a:schemeClr val="tx1"/>
                </a:solidFill>
              </a:rPr>
              <a:t>S</a:t>
            </a:r>
            <a:r>
              <a:rPr lang="hu-HU" sz="2600" i="1" dirty="0" err="1" smtClean="0">
                <a:solidFill>
                  <a:schemeClr val="tx1"/>
                </a:solidFill>
              </a:rPr>
              <a:t>.Typhi</a:t>
            </a:r>
            <a:r>
              <a:rPr lang="hu-HU" sz="2600" dirty="0" smtClean="0">
                <a:solidFill>
                  <a:schemeClr val="tx1"/>
                </a:solidFill>
              </a:rPr>
              <a:t>)</a:t>
            </a:r>
            <a:endParaRPr lang="hu-HU" sz="2600" dirty="0">
              <a:solidFill>
                <a:schemeClr val="tx1"/>
              </a:solidFill>
            </a:endParaRPr>
          </a:p>
        </p:txBody>
      </p:sp>
    </p:spTree>
    <p:extLst>
      <p:ext uri="{BB962C8B-B14F-4D97-AF65-F5344CB8AC3E}">
        <p14:creationId xmlns:p14="http://schemas.microsoft.com/office/powerpoint/2010/main" val="693094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777705" y="153009"/>
            <a:ext cx="9311625" cy="795897"/>
          </a:xfrm>
        </p:spPr>
        <p:txBody>
          <a:bodyPr>
            <a:normAutofit/>
          </a:bodyPr>
          <a:lstStyle/>
          <a:p>
            <a:r>
              <a:rPr lang="en-US" b="1" dirty="0"/>
              <a:t>El Niño</a:t>
            </a:r>
            <a:r>
              <a:rPr lang="hu-HU" b="1" dirty="0"/>
              <a:t> and </a:t>
            </a:r>
            <a:r>
              <a:rPr lang="hu-HU" b="1" dirty="0" err="1"/>
              <a:t>disease</a:t>
            </a:r>
            <a:r>
              <a:rPr lang="hu-HU" b="1" dirty="0"/>
              <a:t> </a:t>
            </a:r>
            <a:r>
              <a:rPr lang="hu-HU" b="1" dirty="0" err="1"/>
              <a:t>outbreaks</a:t>
            </a:r>
            <a:endParaRPr lang="hu-HU" b="1" dirty="0"/>
          </a:p>
        </p:txBody>
      </p:sp>
      <p:pic>
        <p:nvPicPr>
          <p:cNvPr id="4" name="Tartalom helye 3"/>
          <p:cNvPicPr>
            <a:picLocks noGrp="1" noChangeAspect="1"/>
          </p:cNvPicPr>
          <p:nvPr>
            <p:ph idx="1"/>
          </p:nvPr>
        </p:nvPicPr>
        <p:blipFill>
          <a:blip r:embed="rId2"/>
          <a:stretch>
            <a:fillRect/>
          </a:stretch>
        </p:blipFill>
        <p:spPr>
          <a:xfrm>
            <a:off x="104061" y="823414"/>
            <a:ext cx="5977562" cy="3795752"/>
          </a:xfrm>
          <a:prstGeom prst="rect">
            <a:avLst/>
          </a:prstGeom>
        </p:spPr>
      </p:pic>
      <p:pic>
        <p:nvPicPr>
          <p:cNvPr id="8" name="Kép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2793" y="2493034"/>
            <a:ext cx="6065369" cy="3874596"/>
          </a:xfrm>
          <a:prstGeom prst="rect">
            <a:avLst/>
          </a:prstGeom>
        </p:spPr>
      </p:pic>
      <p:sp>
        <p:nvSpPr>
          <p:cNvPr id="9" name="Szövegdoboz 8"/>
          <p:cNvSpPr txBox="1"/>
          <p:nvPr/>
        </p:nvSpPr>
        <p:spPr>
          <a:xfrm>
            <a:off x="104061" y="4705430"/>
            <a:ext cx="5727396" cy="923330"/>
          </a:xfrm>
          <a:prstGeom prst="rect">
            <a:avLst/>
          </a:prstGeom>
          <a:noFill/>
        </p:spPr>
        <p:txBody>
          <a:bodyPr wrap="square" rtlCol="0">
            <a:spAutoFit/>
          </a:bodyPr>
          <a:lstStyle/>
          <a:p>
            <a:r>
              <a:rPr lang="en-US" dirty="0"/>
              <a:t>Hotspots of potential elevated risk for disease outbreaks under El Niño conditions: 2006 – 2007.</a:t>
            </a:r>
          </a:p>
          <a:p>
            <a:endParaRPr lang="hu-HU" dirty="0"/>
          </a:p>
        </p:txBody>
      </p:sp>
    </p:spTree>
    <p:extLst>
      <p:ext uri="{BB962C8B-B14F-4D97-AF65-F5344CB8AC3E}">
        <p14:creationId xmlns:p14="http://schemas.microsoft.com/office/powerpoint/2010/main" val="1229776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a:t>Mosquitoborne</a:t>
            </a:r>
            <a:r>
              <a:rPr lang="hu-HU" b="1" dirty="0"/>
              <a:t> </a:t>
            </a:r>
            <a:r>
              <a:rPr lang="hu-HU" b="1" dirty="0" err="1"/>
              <a:t>viral</a:t>
            </a:r>
            <a:r>
              <a:rPr lang="hu-HU" b="1" dirty="0"/>
              <a:t> </a:t>
            </a:r>
            <a:r>
              <a:rPr lang="hu-HU" b="1" dirty="0" err="1"/>
              <a:t>diseases</a:t>
            </a:r>
            <a:r>
              <a:rPr lang="hu-HU" b="1" dirty="0"/>
              <a:t> (</a:t>
            </a:r>
            <a:r>
              <a:rPr lang="hu-HU" b="1" dirty="0" err="1"/>
              <a:t>Zika</a:t>
            </a:r>
            <a:r>
              <a:rPr lang="hu-HU" b="1" dirty="0"/>
              <a:t>)</a:t>
            </a:r>
          </a:p>
        </p:txBody>
      </p:sp>
      <p:sp>
        <p:nvSpPr>
          <p:cNvPr id="3" name="Tartalom helye 2"/>
          <p:cNvSpPr>
            <a:spLocks noGrp="1"/>
          </p:cNvSpPr>
          <p:nvPr>
            <p:ph idx="1"/>
          </p:nvPr>
        </p:nvSpPr>
        <p:spPr/>
        <p:txBody>
          <a:bodyPr/>
          <a:lstStyle/>
          <a:p>
            <a:r>
              <a:rPr lang="en-US" b="1" i="1" dirty="0" err="1"/>
              <a:t>Zika</a:t>
            </a:r>
            <a:r>
              <a:rPr lang="en-US" b="1" i="1" dirty="0"/>
              <a:t> virus disease </a:t>
            </a:r>
            <a:r>
              <a:rPr lang="en-US" dirty="0"/>
              <a:t>(</a:t>
            </a:r>
            <a:r>
              <a:rPr lang="en-US" dirty="0" err="1"/>
              <a:t>Zika</a:t>
            </a:r>
            <a:r>
              <a:rPr lang="en-US" dirty="0"/>
              <a:t>) is caused by the </a:t>
            </a:r>
            <a:r>
              <a:rPr lang="en-US" dirty="0" err="1"/>
              <a:t>Zika</a:t>
            </a:r>
            <a:r>
              <a:rPr lang="en-US" dirty="0"/>
              <a:t> virus and is spread to people primarily from the bite of an infected </a:t>
            </a:r>
            <a:r>
              <a:rPr lang="en-US" i="1" dirty="0" err="1"/>
              <a:t>Aedes</a:t>
            </a:r>
            <a:r>
              <a:rPr lang="en-US" dirty="0"/>
              <a:t> </a:t>
            </a:r>
            <a:r>
              <a:rPr lang="en-US" dirty="0" err="1"/>
              <a:t>sp</a:t>
            </a:r>
            <a:r>
              <a:rPr lang="hu-HU" dirty="0"/>
              <a:t>.</a:t>
            </a:r>
            <a:r>
              <a:rPr lang="en-US" dirty="0"/>
              <a:t> mosquito. These mosquitoes bite most actively in the daytime but also bite at night. There is currently no vaccine to prevent </a:t>
            </a:r>
            <a:r>
              <a:rPr lang="en-US" dirty="0" err="1"/>
              <a:t>Zika</a:t>
            </a:r>
            <a:r>
              <a:rPr lang="en-US" dirty="0"/>
              <a:t> infection.</a:t>
            </a:r>
            <a:endParaRPr lang="hu-HU" dirty="0"/>
          </a:p>
          <a:p>
            <a:r>
              <a:rPr lang="hu-HU" b="1" i="1" dirty="0" err="1"/>
              <a:t>Aedes</a:t>
            </a:r>
            <a:r>
              <a:rPr lang="hu-HU" b="1" i="1" dirty="0"/>
              <a:t> </a:t>
            </a:r>
            <a:r>
              <a:rPr lang="hu-HU" b="1" i="1" dirty="0" err="1"/>
              <a:t>egypti</a:t>
            </a:r>
            <a:endParaRPr lang="hu-HU" b="1" i="1" dirty="0"/>
          </a:p>
        </p:txBody>
      </p:sp>
      <p:pic>
        <p:nvPicPr>
          <p:cNvPr id="2050" name="Picture 2" descr="https://orilliadentist.com/wp-content/uploads/2016/02/AeAegypti-PHI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5467" y="2712693"/>
            <a:ext cx="7381875"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808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82233"/>
          </a:xfrm>
        </p:spPr>
        <p:txBody>
          <a:bodyPr>
            <a:noAutofit/>
          </a:bodyPr>
          <a:lstStyle/>
          <a:p>
            <a:r>
              <a:rPr lang="hu-HU" sz="3000" b="1" dirty="0"/>
              <a:t>SPECIES NAME/CLASSIFICATION: </a:t>
            </a:r>
            <a:r>
              <a:rPr lang="hu-HU" sz="3000" i="1" dirty="0" err="1"/>
              <a:t>Aedes</a:t>
            </a:r>
            <a:r>
              <a:rPr lang="hu-HU" sz="3000" i="1" dirty="0"/>
              <a:t> (</a:t>
            </a:r>
            <a:r>
              <a:rPr lang="hu-HU" sz="3000" i="1" dirty="0" err="1"/>
              <a:t>Stegomyia</a:t>
            </a:r>
            <a:r>
              <a:rPr lang="hu-HU" sz="3000" i="1" dirty="0"/>
              <a:t>) </a:t>
            </a:r>
            <a:r>
              <a:rPr lang="hu-HU" sz="3000" i="1" dirty="0" err="1"/>
              <a:t>albopictus</a:t>
            </a:r>
            <a:r>
              <a:rPr lang="hu-HU" sz="3000" i="1" dirty="0"/>
              <a:t> </a:t>
            </a:r>
            <a:r>
              <a:rPr lang="hu-HU" sz="3000" dirty="0"/>
              <a:t> </a:t>
            </a:r>
            <a:r>
              <a:rPr lang="hu-HU" sz="3000" b="1" dirty="0"/>
              <a:t>COMMON NAME: </a:t>
            </a:r>
            <a:r>
              <a:rPr lang="hu-HU" sz="3000" dirty="0" err="1"/>
              <a:t>Asian</a:t>
            </a:r>
            <a:r>
              <a:rPr lang="hu-HU" sz="3000" dirty="0"/>
              <a:t> </a:t>
            </a:r>
            <a:r>
              <a:rPr lang="hu-HU" sz="3000" dirty="0" err="1"/>
              <a:t>tiger</a:t>
            </a:r>
            <a:r>
              <a:rPr lang="hu-HU" sz="3000" dirty="0"/>
              <a:t> </a:t>
            </a:r>
            <a:r>
              <a:rPr lang="hu-HU" sz="3000" dirty="0" err="1"/>
              <a:t>mosquito</a:t>
            </a:r>
            <a:r>
              <a:rPr lang="hu-HU" sz="3000" dirty="0"/>
              <a:t>, Forest </a:t>
            </a:r>
            <a:r>
              <a:rPr lang="hu-HU" sz="3000" dirty="0" err="1"/>
              <a:t>day</a:t>
            </a:r>
            <a:r>
              <a:rPr lang="hu-HU" sz="3000" dirty="0"/>
              <a:t> </a:t>
            </a:r>
            <a:r>
              <a:rPr lang="hu-HU" sz="3000" dirty="0" err="1"/>
              <a:t>mosquito</a:t>
            </a:r>
            <a:r>
              <a:rPr lang="hu-HU" sz="3000" dirty="0"/>
              <a:t> </a:t>
            </a:r>
            <a:r>
              <a:rPr lang="hu-HU" sz="3000" b="1" dirty="0"/>
              <a:t>SYNONYMS AND OTHER NAME IN USE:</a:t>
            </a:r>
            <a:r>
              <a:rPr lang="hu-HU" sz="3000" dirty="0"/>
              <a:t> </a:t>
            </a:r>
            <a:r>
              <a:rPr lang="hu-HU" sz="3000" i="1" dirty="0" err="1"/>
              <a:t>Stegomyia</a:t>
            </a:r>
            <a:r>
              <a:rPr lang="hu-HU" sz="3000" i="1" dirty="0"/>
              <a:t> </a:t>
            </a:r>
            <a:r>
              <a:rPr lang="hu-HU" sz="3000" i="1" dirty="0" err="1"/>
              <a:t>albopicta</a:t>
            </a:r>
            <a:endParaRPr lang="hu-HU" sz="30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57918" y="1684742"/>
            <a:ext cx="7366000"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4419717"/>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FC5840-4129-4C83-B82E-CFE3309F6A31}">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2.xml><?xml version="1.0" encoding="utf-8"?>
<ds:datastoreItem xmlns:ds="http://schemas.openxmlformats.org/officeDocument/2006/customXml" ds:itemID="{C559442C-412C-4861-B73D-CEBAE9672786}"/>
</file>

<file path=customXml/itemProps3.xml><?xml version="1.0" encoding="utf-8"?>
<ds:datastoreItem xmlns:ds="http://schemas.openxmlformats.org/officeDocument/2006/customXml" ds:itemID="{683323FE-A5AC-4E23-9BA5-2F63FDFC1C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110</TotalTime>
  <Words>755</Words>
  <Application>Microsoft Office PowerPoint</Application>
  <PresentationFormat>Szélesvásznú</PresentationFormat>
  <Paragraphs>114</Paragraphs>
  <Slides>26</Slides>
  <Notes>2</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26</vt:i4>
      </vt:variant>
    </vt:vector>
  </HeadingPairs>
  <TitlesOfParts>
    <vt:vector size="31"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Impact of climate change on waterborne diseases, toxic algae, balneology </vt:lpstr>
      <vt:lpstr>Learning Outcomes</vt:lpstr>
      <vt:lpstr>The 2021 report of the Lancet Countdown</vt:lpstr>
      <vt:lpstr>Cholera</vt:lpstr>
      <vt:lpstr>Cholera isn’t the only waterborne disease impacted by high temperature, heavy rain and drought</vt:lpstr>
      <vt:lpstr>El Niño and disease outbreaks</vt:lpstr>
      <vt:lpstr>Mosquitoborne viral diseases (Zika)</vt:lpstr>
      <vt:lpstr>SPECIES NAME/CLASSIFICATION: Aedes (Stegomyia) albopictus  COMMON NAME: Asian tiger mosquito, Forest day mosquito SYNONYMS AND OTHER NAME IN USE: Stegomyia albopicta</vt:lpstr>
      <vt:lpstr>The map shows the current known distribution of Aedes invasive mosquitoes (Ae. aegypti, Ae. albopictus, Ae. atropalpus, Ae. japonicus and Ae. koreicus) in Europe as of March 2022.</vt:lpstr>
      <vt:lpstr>Geographical distribution of Aedes spp. (present – expected)</vt:lpstr>
      <vt:lpstr>Distribution of malaria caused by Plasmodium falciparum by 2050</vt:lpstr>
      <vt:lpstr>Potential distribution of Anopheles darlingi, Plasmodium falciparum and An. deaneorum (in S. America) under:  contemporary conditions,   global climate change scenario #1, and   global climate change scenario #2</vt:lpstr>
      <vt:lpstr>Climate change and waterborne intoxications</vt:lpstr>
      <vt:lpstr>Marine toxic HABs/Seafood-borne diseases</vt:lpstr>
      <vt:lpstr>IOC-UNESCO Harmful Algal Information System  All syndromes/Human/Marine</vt:lpstr>
      <vt:lpstr>What are Cyanobacteria?</vt:lpstr>
      <vt:lpstr>Multiple interacting environmental factors controlling CyanoHABs in freshwater ecosystems (Paerl 2017)</vt:lpstr>
      <vt:lpstr>Carbon sources</vt:lpstr>
      <vt:lpstr>Cyanobacterial toxins, examples</vt:lpstr>
      <vt:lpstr>Experimental and field studies to determine the impacts of climate change. Role of omics </vt:lpstr>
      <vt:lpstr>Published or accessible omics data on HAB causing taxa</vt:lpstr>
      <vt:lpstr>Take-home messages</vt:lpstr>
      <vt:lpstr>Test your knowledge</vt:lpstr>
      <vt:lpstr>Further readings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waterborne diseases, toxic algae, balneology</dc:title>
  <dc:creator>Márovics Gergely Péter</dc:creator>
  <cp:lastModifiedBy>User</cp:lastModifiedBy>
  <cp:revision>27</cp:revision>
  <dcterms:created xsi:type="dcterms:W3CDTF">2023-07-11T12:25:49Z</dcterms:created>
  <dcterms:modified xsi:type="dcterms:W3CDTF">2025-04-22T12:45:50Z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