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0"/>
  </p:notesMasterIdLst>
  <p:sldIdLst>
    <p:sldId id="324" r:id="rId5"/>
    <p:sldId id="256" r:id="rId6"/>
    <p:sldId id="261" r:id="rId7"/>
    <p:sldId id="262" r:id="rId8"/>
    <p:sldId id="263" r:id="rId9"/>
    <p:sldId id="267" r:id="rId10"/>
    <p:sldId id="273" r:id="rId11"/>
    <p:sldId id="269" r:id="rId12"/>
    <p:sldId id="274" r:id="rId13"/>
    <p:sldId id="276" r:id="rId14"/>
    <p:sldId id="277" r:id="rId15"/>
    <p:sldId id="278" r:id="rId16"/>
    <p:sldId id="280" r:id="rId17"/>
    <p:sldId id="281" r:id="rId18"/>
    <p:sldId id="275" r:id="rId19"/>
    <p:sldId id="282" r:id="rId20"/>
    <p:sldId id="284" r:id="rId21"/>
    <p:sldId id="285" r:id="rId22"/>
    <p:sldId id="270" r:id="rId23"/>
    <p:sldId id="286" r:id="rId24"/>
    <p:sldId id="288" r:id="rId25"/>
    <p:sldId id="283" r:id="rId26"/>
    <p:sldId id="289" r:id="rId27"/>
    <p:sldId id="290" r:id="rId28"/>
    <p:sldId id="291" r:id="rId29"/>
    <p:sldId id="323" r:id="rId30"/>
    <p:sldId id="293" r:id="rId31"/>
    <p:sldId id="294" r:id="rId32"/>
    <p:sldId id="295" r:id="rId33"/>
    <p:sldId id="296" r:id="rId34"/>
    <p:sldId id="297" r:id="rId35"/>
    <p:sldId id="298" r:id="rId36"/>
    <p:sldId id="299" r:id="rId37"/>
    <p:sldId id="300" r:id="rId38"/>
    <p:sldId id="301" r:id="rId39"/>
    <p:sldId id="302" r:id="rId40"/>
    <p:sldId id="303" r:id="rId41"/>
    <p:sldId id="305" r:id="rId42"/>
    <p:sldId id="306" r:id="rId43"/>
    <p:sldId id="307" r:id="rId44"/>
    <p:sldId id="309" r:id="rId45"/>
    <p:sldId id="310" r:id="rId46"/>
    <p:sldId id="311" r:id="rId47"/>
    <p:sldId id="312" r:id="rId48"/>
    <p:sldId id="313" r:id="rId49"/>
    <p:sldId id="314" r:id="rId50"/>
    <p:sldId id="315" r:id="rId51"/>
    <p:sldId id="316" r:id="rId52"/>
    <p:sldId id="317" r:id="rId53"/>
    <p:sldId id="318" r:id="rId54"/>
    <p:sldId id="320" r:id="rId55"/>
    <p:sldId id="271" r:id="rId56"/>
    <p:sldId id="322" r:id="rId57"/>
    <p:sldId id="321" r:id="rId58"/>
    <p:sldId id="325" r:id="rId59"/>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5CE9E6-99E8-4366-A69C-AC0EF3F09B89}" v="6" dt="2023-07-03T19:06:54.1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4" autoAdjust="0"/>
    <p:restoredTop sz="94660"/>
  </p:normalViewPr>
  <p:slideViewPr>
    <p:cSldViewPr snapToGrid="0" showGuides="1">
      <p:cViewPr varScale="1">
        <p:scale>
          <a:sx n="99" d="100"/>
          <a:sy n="99" d="100"/>
        </p:scale>
        <p:origin x="96" y="360"/>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heme" Target="theme/theme1.xml"/><Relationship Id="rId68"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bleStyles" Target="tableStyles.xml"/><Relationship Id="rId69"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ramzoltan" userId="S::abramzoltan_yahoo.com#ext#@univpecs.onmicrosoft.com::48b86e2e-de86-461b-a641-ddcfe360d560" providerId="AD" clId="Web-{555CE9E6-99E8-4366-A69C-AC0EF3F09B89}"/>
    <pc:docChg chg="modSld">
      <pc:chgData name="abramzoltan" userId="S::abramzoltan_yahoo.com#ext#@univpecs.onmicrosoft.com::48b86e2e-de86-461b-a641-ddcfe360d560" providerId="AD" clId="Web-{555CE9E6-99E8-4366-A69C-AC0EF3F09B89}" dt="2023-07-03T19:06:54.141" v="2" actId="20577"/>
      <pc:docMkLst>
        <pc:docMk/>
      </pc:docMkLst>
      <pc:sldChg chg="modSp">
        <pc:chgData name="abramzoltan" userId="S::abramzoltan_yahoo.com#ext#@univpecs.onmicrosoft.com::48b86e2e-de86-461b-a641-ddcfe360d560" providerId="AD" clId="Web-{555CE9E6-99E8-4366-A69C-AC0EF3F09B89}" dt="2023-07-03T19:06:54.141" v="2" actId="20577"/>
        <pc:sldMkLst>
          <pc:docMk/>
          <pc:sldMk cId="1760692740" sldId="300"/>
        </pc:sldMkLst>
        <pc:spChg chg="mod">
          <ac:chgData name="abramzoltan" userId="S::abramzoltan_yahoo.com#ext#@univpecs.onmicrosoft.com::48b86e2e-de86-461b-a641-ddcfe360d560" providerId="AD" clId="Web-{555CE9E6-99E8-4366-A69C-AC0EF3F09B89}" dt="2023-07-03T19:06:54.141" v="2" actId="20577"/>
          <ac:spMkLst>
            <pc:docMk/>
            <pc:sldMk cId="1760692740" sldId="300"/>
            <ac:spMk id="12" creationId="{EC1B7415-4AD6-BF9A-5B0C-D5FC602CADE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FD1F93-0BCB-4451-B274-837386647CE2}" type="datetimeFigureOut">
              <a:rPr lang="hu-HU" smtClean="0"/>
              <a:t>2025. 04. 22.</a:t>
            </a:fld>
            <a:endParaRPr lang="hu-HU"/>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C43D5C-290D-418F-AB64-51070B67E551}" type="slidenum">
              <a:rPr lang="hu-HU" smtClean="0"/>
              <a:t>‹#›</a:t>
            </a:fld>
            <a:endParaRPr lang="hu-HU"/>
          </a:p>
        </p:txBody>
      </p:sp>
    </p:spTree>
    <p:extLst>
      <p:ext uri="{BB962C8B-B14F-4D97-AF65-F5344CB8AC3E}">
        <p14:creationId xmlns:p14="http://schemas.microsoft.com/office/powerpoint/2010/main" val="1778030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de-DE" dirty="0"/>
          </a:p>
        </p:txBody>
      </p:sp>
      <p:sp>
        <p:nvSpPr>
          <p:cNvPr id="4" name="Dia számának helye 3"/>
          <p:cNvSpPr>
            <a:spLocks noGrp="1"/>
          </p:cNvSpPr>
          <p:nvPr>
            <p:ph type="sldNum" sz="quarter" idx="10"/>
          </p:nvPr>
        </p:nvSpPr>
        <p:spPr/>
        <p:txBody>
          <a:bodyPr/>
          <a:lstStyle/>
          <a:p>
            <a:fld id="{4846FD6C-1DC6-4E53-9F18-BEDDB8F0AB88}" type="slidenum">
              <a:rPr lang="en-US" smtClean="0"/>
              <a:t>55</a:t>
            </a:fld>
            <a:endParaRPr lang="en-US"/>
          </a:p>
        </p:txBody>
      </p:sp>
    </p:spTree>
    <p:extLst>
      <p:ext uri="{BB962C8B-B14F-4D97-AF65-F5344CB8AC3E}">
        <p14:creationId xmlns:p14="http://schemas.microsoft.com/office/powerpoint/2010/main" val="24153995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anchor="b"/>
          <a:lstStyle>
            <a:lvl1pPr algn="l">
              <a:defRPr sz="6000">
                <a:solidFill>
                  <a:schemeClr val="bg1">
                    <a:lumMod val="50000"/>
                  </a:schemeClr>
                </a:solidFill>
              </a:defRPr>
            </a:lvl1pPr>
          </a:lstStyle>
          <a:p>
            <a:r>
              <a:rPr lang="hu-HU" dirty="0" err="1"/>
              <a:t>Title</a:t>
            </a:r>
            <a:endParaRPr lang="hu-HU" dirty="0"/>
          </a:p>
        </p:txBody>
      </p:sp>
      <p:sp>
        <p:nvSpPr>
          <p:cNvPr id="3" name="Alcím 2"/>
          <p:cNvSpPr>
            <a:spLocks noGrp="1"/>
          </p:cNvSpPr>
          <p:nvPr>
            <p:ph type="subTitle" idx="1" hasCustomPrompt="1"/>
          </p:nvPr>
        </p:nvSpPr>
        <p:spPr>
          <a:xfrm>
            <a:off x="1524000" y="3602038"/>
            <a:ext cx="9144000" cy="1655762"/>
          </a:xfrm>
        </p:spPr>
        <p:txBody>
          <a:bodyPr/>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u-HU" dirty="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dirty="0"/>
              <a:t>CLIMATEMED – </a:t>
            </a:r>
            <a:r>
              <a:rPr lang="hu-HU" dirty="0" err="1"/>
              <a:t>Knowledge</a:t>
            </a:r>
            <a:r>
              <a:rPr lang="hu-HU" dirty="0"/>
              <a:t> </a:t>
            </a:r>
            <a:r>
              <a:rPr lang="hu-HU" dirty="0" err="1"/>
              <a:t>about</a:t>
            </a:r>
            <a:r>
              <a:rPr lang="hu-HU" dirty="0"/>
              <a:t> </a:t>
            </a:r>
            <a:r>
              <a:rPr lang="hu-HU" dirty="0" err="1"/>
              <a:t>climate</a:t>
            </a:r>
            <a:r>
              <a:rPr lang="hu-HU" dirty="0"/>
              <a:t> </a:t>
            </a:r>
            <a:r>
              <a:rPr lang="hu-HU" dirty="0" err="1"/>
              <a:t>change’s</a:t>
            </a:r>
            <a:r>
              <a:rPr lang="hu-HU" dirty="0"/>
              <a:t> </a:t>
            </a:r>
            <a:r>
              <a:rPr lang="hu-HU" dirty="0" err="1"/>
              <a:t>health</a:t>
            </a:r>
            <a:r>
              <a:rPr lang="hu-HU" dirty="0"/>
              <a:t> </a:t>
            </a:r>
            <a:r>
              <a:rPr lang="hu-HU" dirty="0" err="1"/>
              <a:t>impacts</a:t>
            </a:r>
            <a:r>
              <a:rPr lang="hu-HU" dirty="0"/>
              <a:t> </a:t>
            </a:r>
            <a:r>
              <a:rPr lang="hu-HU" dirty="0" err="1"/>
              <a:t>starts</a:t>
            </a:r>
            <a:r>
              <a:rPr lang="hu-HU" dirty="0"/>
              <a:t>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a:spAutoFit/>
            </a:bodyPr>
            <a:lstStyle/>
            <a:p>
              <a:r>
                <a:rPr lang="en-US" sz="1200" dirty="0">
                  <a:solidFill>
                    <a:srgbClr val="333333"/>
                  </a:solidFill>
                  <a:latin typeface="+mn-lt"/>
                </a:rPr>
                <a:t>This learning material © 2023-2024 by CLIMATEMED project </a:t>
              </a:r>
              <a:r>
                <a:rPr lang="hu-HU" sz="1200" dirty="0" smtClean="0">
                  <a:solidFill>
                    <a:srgbClr val="333333"/>
                  </a:solidFill>
                  <a:latin typeface="+mn-lt"/>
                </a:rPr>
                <a:t>(</a:t>
              </a:r>
              <a:r>
                <a:rPr lang="hu-HU" sz="1200" dirty="0" smtClean="0">
                  <a:solidFill>
                    <a:srgbClr val="333333"/>
                  </a:solidFill>
                  <a:latin typeface="+mn-lt"/>
                  <a:hlinkClick r:id="rId4"/>
                </a:rPr>
                <a:t>www.climatemed.eu</a:t>
              </a:r>
              <a:r>
                <a:rPr lang="hu-HU" sz="1200" dirty="0" smtClean="0">
                  <a:solidFill>
                    <a:srgbClr val="333333"/>
                  </a:solidFill>
                  <a:latin typeface="+mn-lt"/>
                </a:rPr>
                <a:t>) </a:t>
              </a:r>
              <a:r>
                <a:rPr lang="en-US" sz="1200" dirty="0" smtClean="0">
                  <a:solidFill>
                    <a:srgbClr val="333333"/>
                  </a:solidFill>
                  <a:latin typeface="+mn-lt"/>
                </a:rPr>
                <a:t>is </a:t>
              </a:r>
              <a:r>
                <a:rPr lang="en-US" sz="1200" dirty="0">
                  <a:solidFill>
                    <a:srgbClr val="333333"/>
                  </a:solidFill>
                  <a:latin typeface="+mn-lt"/>
                </a:rPr>
                <a:t>licensed under CC BY </a:t>
              </a:r>
              <a:r>
                <a:rPr lang="en-US" sz="1200" dirty="0" smtClean="0">
                  <a:solidFill>
                    <a:srgbClr val="333333"/>
                  </a:solidFill>
                  <a:latin typeface="+mn-lt"/>
                </a:rPr>
                <a:t>4.0.</a:t>
              </a:r>
              <a:endParaRPr lang="hu-HU" sz="1200" dirty="0" smtClean="0">
                <a:solidFill>
                  <a:srgbClr val="333333"/>
                </a:solidFill>
                <a:latin typeface="+mn-lt"/>
              </a:endParaRPr>
            </a:p>
            <a:p>
              <a:r>
                <a:rPr lang="en-US" sz="1200" dirty="0" smtClean="0">
                  <a:solidFill>
                    <a:srgbClr val="333333"/>
                  </a:solidFill>
                  <a:latin typeface="+mn-lt"/>
                </a:rPr>
                <a:t>To </a:t>
              </a:r>
              <a:r>
                <a:rPr lang="en-US" sz="1200" dirty="0">
                  <a:solidFill>
                    <a:srgbClr val="333333"/>
                  </a:solidFill>
                  <a:latin typeface="+mn-lt"/>
                </a:rPr>
                <a:t>view a copy of this license, visit </a:t>
              </a:r>
              <a:r>
                <a:rPr lang="en-US" sz="1200" dirty="0">
                  <a:solidFill>
                    <a:srgbClr val="333333"/>
                  </a:solidFill>
                  <a:latin typeface="+mn-lt"/>
                  <a:hlinkClick r:id="rId5"/>
                </a:rPr>
                <a:t>https://creativecommons.org/licenses/by/4.0</a:t>
              </a:r>
              <a:r>
                <a:rPr lang="en-US" sz="1200" dirty="0" smtClean="0">
                  <a:solidFill>
                    <a:srgbClr val="333333"/>
                  </a:solidFill>
                  <a:latin typeface="+mn-lt"/>
                  <a:hlinkClick r:id="rId5"/>
                </a:rPr>
                <a:t>/</a:t>
              </a:r>
              <a:r>
                <a:rPr lang="hu-HU" sz="1200" dirty="0" smtClean="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a:lstStyle/>
          <a:p>
            <a:r>
              <a:rPr lang="hu-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a:lstStyle>
            <a:lvl1pPr>
              <a:defRPr sz="3600">
                <a:solidFill>
                  <a:schemeClr val="bg1">
                    <a:lumMod val="50000"/>
                  </a:schemeClr>
                </a:solidFill>
              </a:defRPr>
            </a:lvl1pPr>
          </a:lstStyle>
          <a:p>
            <a:r>
              <a:rPr lang="hu-HU" dirty="0"/>
              <a:t>Titel</a:t>
            </a:r>
          </a:p>
        </p:txBody>
      </p:sp>
      <p:sp>
        <p:nvSpPr>
          <p:cNvPr id="3" name="Tartalom helye 2"/>
          <p:cNvSpPr>
            <a:spLocks noGrp="1"/>
          </p:cNvSpPr>
          <p:nvPr>
            <p:ph idx="1" hasCustomPrompt="1"/>
          </p:nvPr>
        </p:nvSpPr>
        <p:spPr>
          <a:xfrm>
            <a:off x="192505" y="934775"/>
            <a:ext cx="11896825" cy="5370897"/>
          </a:xfrm>
        </p:spPr>
        <p:txBody>
          <a:bodyPr/>
          <a:lstStyle>
            <a:lvl1pPr>
              <a:defRPr baseline="0">
                <a:solidFill>
                  <a:schemeClr val="bg1">
                    <a:lumMod val="50000"/>
                  </a:schemeClr>
                </a:solidFill>
              </a:defRPr>
            </a:lvl1pPr>
            <a:lvl2pPr>
              <a:defRPr>
                <a:solidFill>
                  <a:schemeClr val="bg1">
                    <a:lumMod val="50000"/>
                  </a:schemeClr>
                </a:solidFill>
              </a:defRPr>
            </a:lvl2pPr>
            <a:lvl3pPr>
              <a:defRPr>
                <a:solidFill>
                  <a:schemeClr val="bg1">
                    <a:lumMod val="50000"/>
                  </a:schemeClr>
                </a:solidFill>
              </a:defRPr>
            </a:lvl3pPr>
            <a:lvl4pPr>
              <a:defRPr>
                <a:solidFill>
                  <a:schemeClr val="bg1">
                    <a:lumMod val="50000"/>
                  </a:schemeClr>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bg1">
                    <a:lumMod val="50000"/>
                  </a:schemeClr>
                </a:solidFill>
              </a:defRPr>
            </a:lvl5pPr>
          </a:lstStyle>
          <a:p>
            <a:pPr lvl="0"/>
            <a:r>
              <a:rPr lang="hu-HU" dirty="0"/>
              <a:t>Main text (</a:t>
            </a:r>
            <a:r>
              <a:rPr lang="hu-HU" dirty="0" err="1"/>
              <a:t>First</a:t>
            </a:r>
            <a:r>
              <a:rPr lang="hu-HU" dirty="0"/>
              <a:t> </a:t>
            </a:r>
            <a:r>
              <a:rPr lang="hu-HU" dirty="0" err="1"/>
              <a:t>level</a:t>
            </a:r>
            <a:r>
              <a:rPr lang="hu-HU" dirty="0"/>
              <a:t>)</a:t>
            </a:r>
          </a:p>
          <a:p>
            <a:pPr lvl="1"/>
            <a:r>
              <a:rPr lang="hu-HU" dirty="0" err="1"/>
              <a:t>Second</a:t>
            </a:r>
            <a:r>
              <a:rPr lang="hu-HU" dirty="0"/>
              <a:t> </a:t>
            </a:r>
            <a:r>
              <a:rPr lang="hu-HU" dirty="0" err="1"/>
              <a:t>level</a:t>
            </a:r>
            <a:endParaRPr lang="hu-HU" dirty="0"/>
          </a:p>
          <a:p>
            <a:pPr lvl="2"/>
            <a:r>
              <a:rPr lang="hu-HU" dirty="0" err="1"/>
              <a:t>Third</a:t>
            </a:r>
            <a:r>
              <a:rPr lang="hu-HU" dirty="0"/>
              <a:t> </a:t>
            </a:r>
            <a:r>
              <a:rPr lang="hu-HU" dirty="0" err="1"/>
              <a:t>level</a:t>
            </a:r>
            <a:endParaRPr lang="hu-HU" dirty="0"/>
          </a:p>
          <a:p>
            <a:pPr lvl="3"/>
            <a:r>
              <a:rPr lang="hu-HU" dirty="0" err="1"/>
              <a:t>Fourth</a:t>
            </a:r>
            <a:r>
              <a:rPr lang="hu-HU" dirty="0"/>
              <a:t> </a:t>
            </a:r>
            <a:r>
              <a:rPr lang="hu-HU" dirty="0" err="1"/>
              <a:t>level</a:t>
            </a:r>
            <a:endParaRPr lang="hu-HU" dirty="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hu-HU" dirty="0" err="1"/>
              <a:t>Fifth</a:t>
            </a:r>
            <a:r>
              <a:rPr lang="hu-HU" dirty="0"/>
              <a:t> </a:t>
            </a:r>
            <a:r>
              <a:rPr lang="hu-HU" dirty="0" err="1"/>
              <a:t>level</a:t>
            </a:r>
            <a:endParaRPr lang="hu-HU" dirty="0"/>
          </a:p>
          <a:p>
            <a:pPr lvl="4"/>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dirty="0"/>
              <a:t>CLIMATEMED – </a:t>
            </a:r>
            <a:r>
              <a:rPr lang="hu-HU" dirty="0" err="1"/>
              <a:t>Knowledge</a:t>
            </a:r>
            <a:r>
              <a:rPr lang="hu-HU" dirty="0"/>
              <a:t> </a:t>
            </a:r>
            <a:r>
              <a:rPr lang="hu-HU" dirty="0" err="1"/>
              <a:t>about</a:t>
            </a:r>
            <a:r>
              <a:rPr lang="hu-HU" dirty="0"/>
              <a:t> </a:t>
            </a:r>
            <a:r>
              <a:rPr lang="hu-HU" dirty="0" err="1"/>
              <a:t>climate</a:t>
            </a:r>
            <a:r>
              <a:rPr lang="hu-HU" dirty="0"/>
              <a:t> </a:t>
            </a:r>
            <a:r>
              <a:rPr lang="hu-HU" dirty="0" err="1"/>
              <a:t>change’s</a:t>
            </a:r>
            <a:r>
              <a:rPr lang="hu-HU" dirty="0"/>
              <a:t> </a:t>
            </a:r>
            <a:r>
              <a:rPr lang="hu-HU" dirty="0" err="1"/>
              <a:t>health</a:t>
            </a:r>
            <a:r>
              <a:rPr lang="hu-HU" dirty="0"/>
              <a:t> </a:t>
            </a:r>
            <a:r>
              <a:rPr lang="hu-HU" dirty="0" err="1"/>
              <a:t>impacts</a:t>
            </a:r>
            <a:r>
              <a:rPr lang="hu-HU" dirty="0"/>
              <a:t> </a:t>
            </a:r>
            <a:r>
              <a:rPr lang="hu-HU" dirty="0" err="1"/>
              <a:t>starts</a:t>
            </a:r>
            <a:r>
              <a:rPr lang="hu-HU" dirty="0"/>
              <a:t>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anchor="b"/>
          <a:lstStyle>
            <a:lvl1pPr>
              <a:defRPr sz="6000"/>
            </a:lvl1pPr>
          </a:lstStyle>
          <a:p>
            <a:r>
              <a:rPr lang="hu-HU"/>
              <a:t>Mintacím szerkesztése</a:t>
            </a:r>
          </a:p>
        </p:txBody>
      </p:sp>
      <p:sp>
        <p:nvSpPr>
          <p:cNvPr id="3" name="Szöveg hely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u-HU" dirty="0"/>
              <a:t>Mintaszöveg szerkesztése</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838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6172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a:lstStyle/>
          <a:p>
            <a:r>
              <a:rPr lang="hu-HU"/>
              <a:t>Mintacím szerkesztése</a:t>
            </a:r>
          </a:p>
        </p:txBody>
      </p:sp>
      <p:sp>
        <p:nvSpPr>
          <p:cNvPr id="3" name="Szöveg hely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839788" y="2505075"/>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6172200" y="2505075"/>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Tartalom helye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Kép hely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doi.org/10.1038/s41579-021-00639-z"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doi.org/10.1038/s41579-021-00639-z"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doi.org/10.1038/s41558-022-01426-1"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doi.org/10.1038/s41579-021-00639-z" TargetMode="External"/><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doi.org/10.1016/j.actatropica.2021.106225" TargetMode="Externa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doi.org/10.1128/CMR.17.1.136-173.2004" TargetMode="Externa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doi.org/10.1038/s41579-021-00639-z" TargetMode="Externa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hyperlink" Target="https://doi.org/10.1038/s41558-022-01426-1"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hyperlink" Target="https://doi.org/10.3390/microorganisms9030649"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hyperlink" Target="https://www.who.int/publications/i/item/9789289022910"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doi.org/10.1155/2009/593232" TargetMode="External"/><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hyperlink" Target="https://doi.org/10.3390/v13061024"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hyperlink" Target="http://www.biomedcentral.com/1471-2458/14/781"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hyperlink" Target="https://doi.org/10.1016/S2214-109X(20)30286-2"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5" Type="http://schemas.openxmlformats.org/officeDocument/2006/relationships/hyperlink" Target="http://www.mosquitoalert.com/en/el-cambio-climatico-acelera-la-expansion-del-mosquito-de-la-fiebre-amarilla/" TargetMode="External"/><Relationship Id="rId4" Type="http://schemas.openxmlformats.org/officeDocument/2006/relationships/hyperlink" Target="https://doi.org/10.1038/s41467-020-16010-4"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4" Type="http://schemas.openxmlformats.org/officeDocument/2006/relationships/hyperlink" Target="http://dx.doi.org/10.1016/j.pt.2010.06.009"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45.xml.rels><?xml version="1.0" encoding="UTF-8" standalone="yes"?>
<Relationships xmlns="http://schemas.openxmlformats.org/package/2006/relationships"><Relationship Id="rId3" Type="http://schemas.openxmlformats.org/officeDocument/2006/relationships/hyperlink" Target="https://www.nature.com/articles/s41598-017-13822-1" TargetMode="External"/><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dx.doi.org/10.1186/1756-3305-7-325" TargetMode="External"/><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s://royalsocietypublishing.org/doi/10.1098/rsif.2011.0654" TargetMode="External"/><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https://doi.org/10.3390/biology11111628" TargetMode="External"/><Relationship Id="rId2" Type="http://schemas.openxmlformats.org/officeDocument/2006/relationships/hyperlink" Target="https://doi.org/10.1371/journal.pntd.0004243" TargetMode="External"/><Relationship Id="rId1" Type="http://schemas.openxmlformats.org/officeDocument/2006/relationships/slideLayout" Target="../slideLayouts/slideLayout2.xml"/><Relationship Id="rId6" Type="http://schemas.openxmlformats.org/officeDocument/2006/relationships/hyperlink" Target="https://doi.org/10.1093/med/9780190202453.003.0007" TargetMode="External"/><Relationship Id="rId5" Type="http://schemas.openxmlformats.org/officeDocument/2006/relationships/hyperlink" Target="https://doi.org/10.1038/s41590-020-0648-y" TargetMode="External"/><Relationship Id="rId4" Type="http://schemas.openxmlformats.org/officeDocument/2006/relationships/hyperlink" Target="https://doi.org/10.1289/ehp.0901389"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74.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72.jpeg"/><Relationship Id="rId4" Type="http://schemas.openxmlformats.org/officeDocument/2006/relationships/image" Target="../media/image7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4695208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a:normAutofit/>
          </a:bodyPr>
          <a:lstStyle/>
          <a:p>
            <a:pPr marL="285750" indent="-285750">
              <a:buClr>
                <a:srgbClr val="FF0000"/>
              </a:buClr>
              <a:buFont typeface="Arial" panose="020B0604020202020204" pitchFamily="34" charset="0"/>
              <a:buChar char="•"/>
            </a:pPr>
            <a:r>
              <a:rPr lang="en-GB" sz="2000" dirty="0">
                <a:solidFill>
                  <a:schemeClr val="tx1"/>
                </a:solidFill>
              </a:rPr>
              <a:t>Rapid</a:t>
            </a:r>
            <a:r>
              <a:rPr lang="en-GB" sz="2000" dirty="0"/>
              <a:t> </a:t>
            </a:r>
            <a:r>
              <a:rPr lang="en-GB" sz="2000" dirty="0">
                <a:solidFill>
                  <a:srgbClr val="0070C0"/>
                </a:solidFill>
              </a:rPr>
              <a:t>rates of urbanization </a:t>
            </a:r>
            <a:r>
              <a:rPr lang="en-GB" sz="2000" dirty="0">
                <a:solidFill>
                  <a:schemeClr val="tx1"/>
                </a:solidFill>
              </a:rPr>
              <a:t>in low-income and middle-income countries.</a:t>
            </a:r>
            <a:endParaRPr lang="hu-HU" sz="2000" dirty="0">
              <a:solidFill>
                <a:schemeClr val="tx1"/>
              </a:solidFill>
            </a:endParaRPr>
          </a:p>
        </p:txBody>
      </p:sp>
      <p:grpSp>
        <p:nvGrpSpPr>
          <p:cNvPr id="2" name="Group 1">
            <a:extLst>
              <a:ext uri="{FF2B5EF4-FFF2-40B4-BE49-F238E27FC236}">
                <a16:creationId xmlns:a16="http://schemas.microsoft.com/office/drawing/2014/main" id="{3EC7E819-3F3D-8E55-4C7F-0DD591167F16}"/>
              </a:ext>
            </a:extLst>
          </p:cNvPr>
          <p:cNvGrpSpPr/>
          <p:nvPr/>
        </p:nvGrpSpPr>
        <p:grpSpPr>
          <a:xfrm>
            <a:off x="192505" y="765825"/>
            <a:ext cx="11460480" cy="5617028"/>
            <a:chOff x="566057" y="775063"/>
            <a:chExt cx="11460480" cy="5617028"/>
          </a:xfrm>
        </p:grpSpPr>
        <p:sp>
          <p:nvSpPr>
            <p:cNvPr id="4" name="TextBox 3">
              <a:extLst>
                <a:ext uri="{FF2B5EF4-FFF2-40B4-BE49-F238E27FC236}">
                  <a16:creationId xmlns:a16="http://schemas.microsoft.com/office/drawing/2014/main" id="{2F339285-1A08-B9A3-09F5-47BC44783065}"/>
                </a:ext>
              </a:extLst>
            </p:cNvPr>
            <p:cNvSpPr txBox="1"/>
            <p:nvPr/>
          </p:nvSpPr>
          <p:spPr>
            <a:xfrm>
              <a:off x="924423" y="5545705"/>
              <a:ext cx="11102114" cy="846386"/>
            </a:xfrm>
            <a:prstGeom prst="rect">
              <a:avLst/>
            </a:prstGeom>
            <a:noFill/>
          </p:spPr>
          <p:txBody>
            <a:bodyPr wrap="square">
              <a:spAutoFit/>
            </a:bodyPr>
            <a:lstStyle/>
            <a:p>
              <a:r>
                <a:rPr lang="en-GB" sz="1400" i="1" dirty="0">
                  <a:solidFill>
                    <a:srgbClr val="0070C0"/>
                  </a:solidFill>
                  <a:effectLst/>
                  <a:cs typeface="Arial" panose="020B0604020202020204" pitchFamily="34" charset="0"/>
                </a:rPr>
                <a:t>Figure 1. Impacts of urbanization on infectious disease</a:t>
              </a:r>
              <a:r>
                <a:rPr lang="en-GB" sz="1400" i="1" dirty="0">
                  <a:effectLst/>
                  <a:cs typeface="Arial" panose="020B0604020202020204" pitchFamily="34" charset="0"/>
                </a:rPr>
                <a:t>. </a:t>
              </a:r>
              <a:r>
                <a:rPr lang="en-GB" sz="1400" b="0" i="0" dirty="0">
                  <a:effectLst/>
                  <a:cs typeface="Arial" panose="020B0604020202020204" pitchFamily="34" charset="0"/>
                </a:rPr>
                <a:t>Interactions between urbanization and infectious disease are complex, with increased urbanization driving both positive and negative changes to global disease burden. </a:t>
              </a:r>
            </a:p>
            <a:p>
              <a:endParaRPr lang="en-GB" sz="1050" dirty="0">
                <a:solidFill>
                  <a:srgbClr val="0070C0"/>
                </a:solidFill>
                <a:cs typeface="Arial" panose="020B0604020202020204" pitchFamily="34" charset="0"/>
              </a:endParaRPr>
            </a:p>
            <a:p>
              <a:r>
                <a:rPr lang="en-GB" sz="1050" dirty="0">
                  <a:cs typeface="Arial" panose="020B0604020202020204" pitchFamily="34" charset="0"/>
                </a:rPr>
                <a:t>From: R.E. Baker </a:t>
              </a:r>
              <a:r>
                <a:rPr lang="en-GB" sz="1050" i="1" dirty="0">
                  <a:cs typeface="Arial" panose="020B0604020202020204" pitchFamily="34" charset="0"/>
                </a:rPr>
                <a:t>et al</a:t>
              </a:r>
              <a:r>
                <a:rPr lang="en-GB" sz="1050" dirty="0">
                  <a:cs typeface="Arial" panose="020B0604020202020204" pitchFamily="34" charset="0"/>
                </a:rPr>
                <a:t>., Nature Reviews Microbiology, April 2022, </a:t>
              </a:r>
              <a:r>
                <a:rPr lang="en-GB" sz="1050" u="sng" dirty="0">
                  <a:cs typeface="Arial" panose="020B0604020202020204" pitchFamily="34" charset="0"/>
                </a:rPr>
                <a:t>20</a:t>
              </a:r>
              <a:r>
                <a:rPr lang="en-GB" sz="1050" dirty="0">
                  <a:cs typeface="Arial" panose="020B0604020202020204" pitchFamily="34" charset="0"/>
                </a:rPr>
                <a:t>, 193-205. </a:t>
              </a:r>
              <a:r>
                <a:rPr lang="en-GB" sz="1050" dirty="0">
                  <a:cs typeface="Arial" panose="020B0604020202020204" pitchFamily="34" charset="0"/>
                  <a:hlinkClick r:id="rId2">
                    <a:extLst>
                      <a:ext uri="{A12FA001-AC4F-418D-AE19-62706E023703}">
                        <ahyp:hlinkClr xmlns="" xmlns:ahyp="http://schemas.microsoft.com/office/drawing/2018/hyperlinkcolor" val="tx"/>
                      </a:ext>
                    </a:extLst>
                  </a:hlinkClick>
                </a:rPr>
                <a:t>https://doi.org/10.1038/s41579-021-00639-z</a:t>
              </a:r>
              <a:endParaRPr lang="en-GB" sz="1050" dirty="0">
                <a:cs typeface="Arial" panose="020B0604020202020204" pitchFamily="34" charset="0"/>
              </a:endParaRPr>
            </a:p>
          </p:txBody>
        </p:sp>
        <p:pic>
          <p:nvPicPr>
            <p:cNvPr id="5" name="Picture 4">
              <a:extLst>
                <a:ext uri="{FF2B5EF4-FFF2-40B4-BE49-F238E27FC236}">
                  <a16:creationId xmlns:a16="http://schemas.microsoft.com/office/drawing/2014/main" id="{10A20FA5-088E-7099-F946-F9D71A1FAE2B}"/>
                </a:ext>
              </a:extLst>
            </p:cNvPr>
            <p:cNvPicPr>
              <a:picLocks noChangeAspect="1"/>
            </p:cNvPicPr>
            <p:nvPr/>
          </p:nvPicPr>
          <p:blipFill>
            <a:blip r:embed="rId3"/>
            <a:stretch>
              <a:fillRect/>
            </a:stretch>
          </p:blipFill>
          <p:spPr>
            <a:xfrm>
              <a:off x="1419497" y="1180884"/>
              <a:ext cx="9753600" cy="4160434"/>
            </a:xfrm>
            <a:prstGeom prst="rect">
              <a:avLst/>
            </a:prstGeom>
          </p:spPr>
        </p:pic>
        <p:sp>
          <p:nvSpPr>
            <p:cNvPr id="6" name="Rectangle 5">
              <a:extLst>
                <a:ext uri="{FF2B5EF4-FFF2-40B4-BE49-F238E27FC236}">
                  <a16:creationId xmlns:a16="http://schemas.microsoft.com/office/drawing/2014/main" id="{E3657695-C5D6-1D85-D9B3-07553E1DB1C3}"/>
                </a:ext>
              </a:extLst>
            </p:cNvPr>
            <p:cNvSpPr/>
            <p:nvPr/>
          </p:nvSpPr>
          <p:spPr>
            <a:xfrm>
              <a:off x="566057" y="775063"/>
              <a:ext cx="11460480" cy="561702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spTree>
    <p:extLst>
      <p:ext uri="{BB962C8B-B14F-4D97-AF65-F5344CB8AC3E}">
        <p14:creationId xmlns:p14="http://schemas.microsoft.com/office/powerpoint/2010/main" val="782514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405442" y="278675"/>
            <a:ext cx="11093569" cy="6026998"/>
          </a:xfrm>
        </p:spPr>
        <p:txBody>
          <a:bodyPr>
            <a:normAutofit/>
          </a:bodyPr>
          <a:lstStyle/>
          <a:p>
            <a:pPr marL="0" indent="0">
              <a:lnSpc>
                <a:spcPct val="120000"/>
              </a:lnSpc>
              <a:buNone/>
            </a:pPr>
            <a:r>
              <a:rPr lang="en-IE" sz="2400" u="sng" dirty="0">
                <a:solidFill>
                  <a:srgbClr val="0070C0"/>
                </a:solidFill>
                <a:cs typeface="Arial" panose="020B0604020202020204" pitchFamily="34" charset="0"/>
              </a:rPr>
              <a:t>4.3 Local-scale disease dynamics</a:t>
            </a:r>
            <a:endParaRPr lang="en-IE" sz="2400" dirty="0">
              <a:cs typeface="Arial" panose="020B0604020202020204" pitchFamily="34" charset="0"/>
            </a:endParaRPr>
          </a:p>
          <a:p>
            <a:pPr marL="0" indent="0" algn="just">
              <a:lnSpc>
                <a:spcPct val="120000"/>
              </a:lnSpc>
              <a:spcAft>
                <a:spcPts val="1000"/>
              </a:spcAft>
              <a:buNone/>
            </a:pPr>
            <a:r>
              <a:rPr lang="en-GB" sz="2400" dirty="0">
                <a:solidFill>
                  <a:schemeClr val="tx1"/>
                </a:solidFill>
                <a:cs typeface="Arial" panose="020B0604020202020204" pitchFamily="34" charset="0"/>
              </a:rPr>
              <a:t>Emerging, re-emerging and endemic pathogens in human populations may exhibit distinct dynamic patterns of spread at the local scale. These patterns will be governed by demographic factors, including: </a:t>
            </a:r>
          </a:p>
          <a:p>
            <a:pPr marL="914400" lvl="1" indent="-457200" algn="just">
              <a:lnSpc>
                <a:spcPct val="120000"/>
              </a:lnSpc>
              <a:spcAft>
                <a:spcPts val="1500"/>
              </a:spcAft>
              <a:buClr>
                <a:srgbClr val="FF0000"/>
              </a:buClr>
              <a:buFont typeface="+mj-lt"/>
              <a:buAutoNum type="arabicPeriod"/>
            </a:pPr>
            <a:r>
              <a:rPr lang="en-GB" dirty="0">
                <a:solidFill>
                  <a:schemeClr val="tx1"/>
                </a:solidFill>
                <a:cs typeface="Arial" panose="020B0604020202020204" pitchFamily="34" charset="0"/>
              </a:rPr>
              <a:t>Effects of </a:t>
            </a:r>
            <a:r>
              <a:rPr lang="en-GB" dirty="0">
                <a:solidFill>
                  <a:srgbClr val="0070C0"/>
                </a:solidFill>
                <a:cs typeface="Arial" panose="020B0604020202020204" pitchFamily="34" charset="0"/>
              </a:rPr>
              <a:t>human behaviour </a:t>
            </a:r>
            <a:r>
              <a:rPr lang="en-GB" dirty="0">
                <a:solidFill>
                  <a:schemeClr val="tx1"/>
                </a:solidFill>
                <a:cs typeface="Arial" panose="020B0604020202020204" pitchFamily="34" charset="0"/>
              </a:rPr>
              <a:t>on transmission, e.g. school terms drive transmission of many childhood infections.</a:t>
            </a:r>
          </a:p>
          <a:p>
            <a:pPr marL="914400" lvl="1" indent="-457200" algn="just">
              <a:lnSpc>
                <a:spcPct val="120000"/>
              </a:lnSpc>
              <a:spcAft>
                <a:spcPts val="1500"/>
              </a:spcAft>
              <a:buClr>
                <a:srgbClr val="FF0000"/>
              </a:buClr>
              <a:buFont typeface="+mj-lt"/>
              <a:buAutoNum type="arabicPeriod"/>
            </a:pPr>
            <a:r>
              <a:rPr lang="en-GB" dirty="0">
                <a:solidFill>
                  <a:srgbClr val="0070C0"/>
                </a:solidFill>
                <a:cs typeface="Arial" panose="020B0604020202020204" pitchFamily="34" charset="0"/>
              </a:rPr>
              <a:t>Immunity</a:t>
            </a:r>
            <a:r>
              <a:rPr lang="en-GB" dirty="0">
                <a:solidFill>
                  <a:schemeClr val="tx1"/>
                </a:solidFill>
                <a:cs typeface="Arial" panose="020B0604020202020204" pitchFamily="34" charset="0"/>
              </a:rPr>
              <a:t>: shaped by replenishment of susceptible individuals via births, and depletion by vaccination. </a:t>
            </a:r>
          </a:p>
          <a:p>
            <a:pPr marL="914400" lvl="1" indent="-457200" algn="just">
              <a:lnSpc>
                <a:spcPct val="120000"/>
              </a:lnSpc>
              <a:spcAft>
                <a:spcPts val="1500"/>
              </a:spcAft>
              <a:buClr>
                <a:srgbClr val="FF0000"/>
              </a:buClr>
              <a:buFont typeface="+mj-lt"/>
              <a:buAutoNum type="arabicPeriod"/>
            </a:pPr>
            <a:r>
              <a:rPr lang="en-GB" dirty="0">
                <a:solidFill>
                  <a:schemeClr val="tx1"/>
                </a:solidFill>
                <a:cs typeface="Arial" panose="020B0604020202020204" pitchFamily="34" charset="0"/>
              </a:rPr>
              <a:t>Transmission</a:t>
            </a:r>
            <a:r>
              <a:rPr lang="en-GB" dirty="0">
                <a:cs typeface="Arial" panose="020B0604020202020204" pitchFamily="34" charset="0"/>
              </a:rPr>
              <a:t> </a:t>
            </a:r>
            <a:r>
              <a:rPr lang="en-GB" dirty="0">
                <a:solidFill>
                  <a:schemeClr val="tx1"/>
                </a:solidFill>
                <a:cs typeface="Arial" panose="020B0604020202020204" pitchFamily="34" charset="0"/>
              </a:rPr>
              <a:t>may also be affected by </a:t>
            </a:r>
            <a:r>
              <a:rPr lang="en-GB" dirty="0">
                <a:solidFill>
                  <a:srgbClr val="FF0000"/>
                </a:solidFill>
                <a:cs typeface="Arial" panose="020B0604020202020204" pitchFamily="34" charset="0"/>
              </a:rPr>
              <a:t>climatic variables</a:t>
            </a:r>
            <a:r>
              <a:rPr lang="en-GB" dirty="0">
                <a:cs typeface="Arial" panose="020B0604020202020204" pitchFamily="34" charset="0"/>
              </a:rPr>
              <a:t> </a:t>
            </a:r>
            <a:r>
              <a:rPr lang="en-GB" dirty="0">
                <a:solidFill>
                  <a:schemeClr val="tx1"/>
                </a:solidFill>
                <a:cs typeface="Arial" panose="020B0604020202020204" pitchFamily="34" charset="0"/>
              </a:rPr>
              <a:t>acting spatially or over the course of the year.</a:t>
            </a:r>
          </a:p>
          <a:p>
            <a:pPr>
              <a:buClr>
                <a:srgbClr val="00B050"/>
              </a:buClr>
            </a:pPr>
            <a:endParaRPr lang="en-GB" sz="2000" dirty="0">
              <a:solidFill>
                <a:schemeClr val="tx1">
                  <a:lumMod val="50000"/>
                  <a:lumOff val="50000"/>
                </a:schemeClr>
              </a:solidFill>
              <a:cs typeface="Arial" panose="020B0604020202020204" pitchFamily="34" charset="0"/>
            </a:endParaRPr>
          </a:p>
        </p:txBody>
      </p:sp>
    </p:spTree>
    <p:extLst>
      <p:ext uri="{BB962C8B-B14F-4D97-AF65-F5344CB8AC3E}">
        <p14:creationId xmlns:p14="http://schemas.microsoft.com/office/powerpoint/2010/main" val="30468462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A3190500-A86C-B3CB-2B8D-6551B9EB4FE4}"/>
              </a:ext>
            </a:extLst>
          </p:cNvPr>
          <p:cNvGrpSpPr/>
          <p:nvPr/>
        </p:nvGrpSpPr>
        <p:grpSpPr>
          <a:xfrm>
            <a:off x="112142" y="174350"/>
            <a:ext cx="11889667" cy="6586418"/>
            <a:chOff x="-3264526" y="177252"/>
            <a:chExt cx="14176895" cy="6996850"/>
          </a:xfrm>
        </p:grpSpPr>
        <p:grpSp>
          <p:nvGrpSpPr>
            <p:cNvPr id="8" name="Group 7">
              <a:extLst>
                <a:ext uri="{FF2B5EF4-FFF2-40B4-BE49-F238E27FC236}">
                  <a16:creationId xmlns:a16="http://schemas.microsoft.com/office/drawing/2014/main" id="{C50B0490-8396-0B5A-C8D9-18EA2A3641DD}"/>
                </a:ext>
              </a:extLst>
            </p:cNvPr>
            <p:cNvGrpSpPr/>
            <p:nvPr/>
          </p:nvGrpSpPr>
          <p:grpSpPr>
            <a:xfrm>
              <a:off x="1881051" y="262441"/>
              <a:ext cx="9031318" cy="6437622"/>
              <a:chOff x="1881051" y="262441"/>
              <a:chExt cx="9031318" cy="6437622"/>
            </a:xfrm>
          </p:grpSpPr>
          <p:grpSp>
            <p:nvGrpSpPr>
              <p:cNvPr id="10" name="Group 9">
                <a:extLst>
                  <a:ext uri="{FF2B5EF4-FFF2-40B4-BE49-F238E27FC236}">
                    <a16:creationId xmlns:a16="http://schemas.microsoft.com/office/drawing/2014/main" id="{92DF3913-3312-5B92-D60E-667DA518D6F4}"/>
                  </a:ext>
                </a:extLst>
              </p:cNvPr>
              <p:cNvGrpSpPr/>
              <p:nvPr/>
            </p:nvGrpSpPr>
            <p:grpSpPr>
              <a:xfrm>
                <a:off x="3204754" y="751337"/>
                <a:ext cx="7707615" cy="5948726"/>
                <a:chOff x="2109231" y="323416"/>
                <a:chExt cx="7973538" cy="6211167"/>
              </a:xfrm>
            </p:grpSpPr>
            <p:pic>
              <p:nvPicPr>
                <p:cNvPr id="12" name="Picture 11">
                  <a:extLst>
                    <a:ext uri="{FF2B5EF4-FFF2-40B4-BE49-F238E27FC236}">
                      <a16:creationId xmlns:a16="http://schemas.microsoft.com/office/drawing/2014/main" id="{0183D907-9145-43A5-CA43-97FB29D0DF7A}"/>
                    </a:ext>
                  </a:extLst>
                </p:cNvPr>
                <p:cNvPicPr>
                  <a:picLocks noChangeAspect="1"/>
                </p:cNvPicPr>
                <p:nvPr/>
              </p:nvPicPr>
              <p:blipFill>
                <a:blip r:embed="rId2"/>
                <a:stretch>
                  <a:fillRect/>
                </a:stretch>
              </p:blipFill>
              <p:spPr>
                <a:xfrm>
                  <a:off x="2109231" y="323416"/>
                  <a:ext cx="7973538" cy="6211167"/>
                </a:xfrm>
                <a:prstGeom prst="rect">
                  <a:avLst/>
                </a:prstGeom>
              </p:spPr>
            </p:pic>
            <p:sp>
              <p:nvSpPr>
                <p:cNvPr id="13" name="Rectangle 12">
                  <a:extLst>
                    <a:ext uri="{FF2B5EF4-FFF2-40B4-BE49-F238E27FC236}">
                      <a16:creationId xmlns:a16="http://schemas.microsoft.com/office/drawing/2014/main" id="{D3135653-7B91-AE0A-5D24-6423A7B32F25}"/>
                    </a:ext>
                  </a:extLst>
                </p:cNvPr>
                <p:cNvSpPr/>
                <p:nvPr/>
              </p:nvSpPr>
              <p:spPr>
                <a:xfrm>
                  <a:off x="2246811" y="592183"/>
                  <a:ext cx="217715" cy="2177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sp>
            <p:nvSpPr>
              <p:cNvPr id="11" name="TextBox 10">
                <a:extLst>
                  <a:ext uri="{FF2B5EF4-FFF2-40B4-BE49-F238E27FC236}">
                    <a16:creationId xmlns:a16="http://schemas.microsoft.com/office/drawing/2014/main" id="{99B2227F-F1DB-A0AD-8B1A-F290C920C94F}"/>
                  </a:ext>
                </a:extLst>
              </p:cNvPr>
              <p:cNvSpPr txBox="1"/>
              <p:nvPr/>
            </p:nvSpPr>
            <p:spPr>
              <a:xfrm>
                <a:off x="1881051" y="262441"/>
                <a:ext cx="8560526" cy="389727"/>
              </a:xfrm>
              <a:prstGeom prst="rect">
                <a:avLst/>
              </a:prstGeom>
              <a:noFill/>
            </p:spPr>
            <p:txBody>
              <a:bodyPr wrap="square">
                <a:spAutoFit/>
              </a:bodyPr>
              <a:lstStyle/>
              <a:p>
                <a:r>
                  <a:rPr lang="en-GB" sz="1400" i="1" dirty="0">
                    <a:solidFill>
                      <a:srgbClr val="0070C0"/>
                    </a:solidFill>
                    <a:effectLst/>
                    <a:cs typeface="Arial" panose="020B0604020202020204" pitchFamily="34" charset="0"/>
                  </a:rPr>
                  <a:t>Figure 2. Mapping changes to a demographic stressor: </a:t>
                </a:r>
                <a:r>
                  <a:rPr lang="en-GB" sz="1400" i="1" dirty="0">
                    <a:solidFill>
                      <a:srgbClr val="0070C0"/>
                    </a:solidFill>
                    <a:cs typeface="Arial" panose="020B0604020202020204" pitchFamily="34" charset="0"/>
                  </a:rPr>
                  <a:t>projected population changes</a:t>
                </a:r>
                <a:r>
                  <a:rPr lang="en-GB" sz="1400" i="1" dirty="0">
                    <a:solidFill>
                      <a:srgbClr val="0070C0"/>
                    </a:solidFill>
                    <a:effectLst/>
                    <a:cs typeface="Arial" panose="020B0604020202020204" pitchFamily="34" charset="0"/>
                  </a:rPr>
                  <a:t>  </a:t>
                </a:r>
                <a:endParaRPr lang="en-IE" sz="1400" i="1" dirty="0">
                  <a:solidFill>
                    <a:srgbClr val="0070C0"/>
                  </a:solidFill>
                  <a:cs typeface="Arial" panose="020B0604020202020204" pitchFamily="34" charset="0"/>
                </a:endParaRPr>
              </a:p>
            </p:txBody>
          </p:sp>
        </p:grpSp>
        <p:sp>
          <p:nvSpPr>
            <p:cNvPr id="9" name="TextBox 8">
              <a:extLst>
                <a:ext uri="{FF2B5EF4-FFF2-40B4-BE49-F238E27FC236}">
                  <a16:creationId xmlns:a16="http://schemas.microsoft.com/office/drawing/2014/main" id="{EDE7AADB-2D3E-4A24-C5F1-C8DA9EA9D27D}"/>
                </a:ext>
              </a:extLst>
            </p:cNvPr>
            <p:cNvSpPr txBox="1"/>
            <p:nvPr/>
          </p:nvSpPr>
          <p:spPr>
            <a:xfrm>
              <a:off x="-3264526" y="177252"/>
              <a:ext cx="5317804" cy="6996850"/>
            </a:xfrm>
            <a:prstGeom prst="rect">
              <a:avLst/>
            </a:prstGeom>
            <a:noFill/>
          </p:spPr>
          <p:txBody>
            <a:bodyPr wrap="square">
              <a:spAutoFit/>
            </a:bodyPr>
            <a:lstStyle/>
            <a:p>
              <a:endParaRPr lang="hu-HU" sz="2400" b="0" i="0" dirty="0" smtClean="0">
                <a:effectLst/>
                <a:cs typeface="Arial" panose="020B0604020202020204" pitchFamily="34" charset="0"/>
              </a:endParaRPr>
            </a:p>
            <a:p>
              <a:endParaRPr lang="hu-HU" sz="2400" dirty="0">
                <a:cs typeface="Arial" panose="020B0604020202020204" pitchFamily="34" charset="0"/>
              </a:endParaRPr>
            </a:p>
            <a:p>
              <a:endParaRPr lang="hu-HU" sz="2400" b="0" i="0" dirty="0" smtClean="0">
                <a:effectLst/>
                <a:cs typeface="Arial" panose="020B0604020202020204" pitchFamily="34" charset="0"/>
              </a:endParaRPr>
            </a:p>
            <a:p>
              <a:r>
                <a:rPr lang="en-GB" sz="2400" b="0" i="0" dirty="0" smtClean="0">
                  <a:effectLst/>
                  <a:cs typeface="Arial" panose="020B0604020202020204" pitchFamily="34" charset="0"/>
                </a:rPr>
                <a:t>Population </a:t>
              </a:r>
              <a:r>
                <a:rPr lang="en-GB" sz="2400" b="0" i="0" dirty="0">
                  <a:effectLst/>
                  <a:cs typeface="Arial" panose="020B0604020202020204" pitchFamily="34" charset="0"/>
                </a:rPr>
                <a:t>projections in 2010 and relative population change projected until 2100 </a:t>
              </a:r>
            </a:p>
            <a:p>
              <a:pPr algn="r"/>
              <a:endParaRPr lang="en-GB" sz="1400" dirty="0">
                <a:solidFill>
                  <a:srgbClr val="0070C0"/>
                </a:solidFill>
                <a:cs typeface="Arial" panose="020B0604020202020204" pitchFamily="34" charset="0"/>
              </a:endParaRPr>
            </a:p>
            <a:p>
              <a:endParaRPr lang="en-GB" sz="1050" dirty="0">
                <a:cs typeface="Arial" panose="020B0604020202020204" pitchFamily="34" charset="0"/>
              </a:endParaRPr>
            </a:p>
            <a:p>
              <a:endParaRPr lang="en-GB" sz="1050" dirty="0">
                <a:cs typeface="Arial" panose="020B0604020202020204" pitchFamily="34" charset="0"/>
              </a:endParaRPr>
            </a:p>
            <a:p>
              <a:endParaRPr lang="en-GB" sz="1050" dirty="0">
                <a:cs typeface="Arial" panose="020B0604020202020204" pitchFamily="34" charset="0"/>
              </a:endParaRPr>
            </a:p>
            <a:p>
              <a:endParaRPr lang="en-GB" sz="1050" dirty="0">
                <a:cs typeface="Arial" panose="020B0604020202020204" pitchFamily="34" charset="0"/>
              </a:endParaRPr>
            </a:p>
            <a:p>
              <a:endParaRPr lang="en-GB" sz="1050" dirty="0">
                <a:cs typeface="Arial" panose="020B0604020202020204" pitchFamily="34" charset="0"/>
              </a:endParaRPr>
            </a:p>
            <a:p>
              <a:endParaRPr lang="hu-HU" sz="1050" dirty="0" smtClean="0">
                <a:cs typeface="Arial" panose="020B0604020202020204" pitchFamily="34" charset="0"/>
              </a:endParaRPr>
            </a:p>
            <a:p>
              <a:endParaRPr lang="hu-HU" sz="1050" dirty="0">
                <a:cs typeface="Arial" panose="020B0604020202020204" pitchFamily="34" charset="0"/>
              </a:endParaRPr>
            </a:p>
            <a:p>
              <a:endParaRPr lang="hu-HU" sz="1050" dirty="0" smtClean="0">
                <a:cs typeface="Arial" panose="020B0604020202020204" pitchFamily="34" charset="0"/>
              </a:endParaRPr>
            </a:p>
            <a:p>
              <a:endParaRPr lang="hu-HU" sz="1050" dirty="0">
                <a:cs typeface="Arial" panose="020B0604020202020204" pitchFamily="34" charset="0"/>
              </a:endParaRPr>
            </a:p>
            <a:p>
              <a:endParaRPr lang="hu-HU" sz="1050" dirty="0" smtClean="0">
                <a:cs typeface="Arial" panose="020B0604020202020204" pitchFamily="34" charset="0"/>
              </a:endParaRPr>
            </a:p>
            <a:p>
              <a:endParaRPr lang="hu-HU" sz="1050" dirty="0">
                <a:cs typeface="Arial" panose="020B0604020202020204" pitchFamily="34" charset="0"/>
              </a:endParaRPr>
            </a:p>
            <a:p>
              <a:endParaRPr lang="hu-HU" sz="1050" dirty="0" smtClean="0">
                <a:cs typeface="Arial" panose="020B0604020202020204" pitchFamily="34" charset="0"/>
              </a:endParaRPr>
            </a:p>
            <a:p>
              <a:endParaRPr lang="hu-HU" sz="1050" dirty="0">
                <a:cs typeface="Arial" panose="020B0604020202020204" pitchFamily="34" charset="0"/>
              </a:endParaRPr>
            </a:p>
            <a:p>
              <a:endParaRPr lang="hu-HU" sz="1050" dirty="0" smtClean="0">
                <a:cs typeface="Arial" panose="020B0604020202020204" pitchFamily="34" charset="0"/>
              </a:endParaRPr>
            </a:p>
            <a:p>
              <a:endParaRPr lang="hu-HU" sz="1050" dirty="0">
                <a:cs typeface="Arial" panose="020B0604020202020204" pitchFamily="34" charset="0"/>
              </a:endParaRPr>
            </a:p>
            <a:p>
              <a:endParaRPr lang="hu-HU" sz="1050" dirty="0" smtClean="0">
                <a:cs typeface="Arial" panose="020B0604020202020204" pitchFamily="34" charset="0"/>
              </a:endParaRPr>
            </a:p>
            <a:p>
              <a:endParaRPr lang="hu-HU" sz="1050" dirty="0">
                <a:cs typeface="Arial" panose="020B0604020202020204" pitchFamily="34" charset="0"/>
              </a:endParaRPr>
            </a:p>
            <a:p>
              <a:endParaRPr lang="hu-HU" sz="1050" dirty="0" smtClean="0">
                <a:cs typeface="Arial" panose="020B0604020202020204" pitchFamily="34" charset="0"/>
              </a:endParaRPr>
            </a:p>
            <a:p>
              <a:endParaRPr lang="hu-HU" sz="1050" dirty="0">
                <a:cs typeface="Arial" panose="020B0604020202020204" pitchFamily="34" charset="0"/>
              </a:endParaRPr>
            </a:p>
            <a:p>
              <a:endParaRPr lang="hu-HU" sz="1050" dirty="0" smtClean="0">
                <a:cs typeface="Arial" panose="020B0604020202020204" pitchFamily="34" charset="0"/>
              </a:endParaRPr>
            </a:p>
            <a:p>
              <a:endParaRPr lang="hu-HU" sz="1050" dirty="0">
                <a:cs typeface="Arial" panose="020B0604020202020204" pitchFamily="34" charset="0"/>
              </a:endParaRPr>
            </a:p>
            <a:p>
              <a:r>
                <a:rPr lang="en-GB" sz="1050" dirty="0" smtClean="0">
                  <a:cs typeface="Arial" panose="020B0604020202020204" pitchFamily="34" charset="0"/>
                </a:rPr>
                <a:t>From</a:t>
              </a:r>
              <a:r>
                <a:rPr lang="en-GB" sz="1050" dirty="0">
                  <a:cs typeface="Arial" panose="020B0604020202020204" pitchFamily="34" charset="0"/>
                </a:rPr>
                <a:t>: R.E. Baker </a:t>
              </a:r>
              <a:r>
                <a:rPr lang="en-GB" sz="1050" i="1" dirty="0">
                  <a:cs typeface="Arial" panose="020B0604020202020204" pitchFamily="34" charset="0"/>
                </a:rPr>
                <a:t>et al</a:t>
              </a:r>
              <a:r>
                <a:rPr lang="en-GB" sz="1050" dirty="0">
                  <a:cs typeface="Arial" panose="020B0604020202020204" pitchFamily="34" charset="0"/>
                </a:rPr>
                <a:t>., Nature Reviews Microbiology, April 2022, </a:t>
              </a:r>
              <a:r>
                <a:rPr lang="en-GB" sz="1050" u="sng" dirty="0">
                  <a:cs typeface="Arial" panose="020B0604020202020204" pitchFamily="34" charset="0"/>
                </a:rPr>
                <a:t>20</a:t>
              </a:r>
              <a:r>
                <a:rPr lang="en-GB" sz="1050" dirty="0">
                  <a:cs typeface="Arial" panose="020B0604020202020204" pitchFamily="34" charset="0"/>
                </a:rPr>
                <a:t>, 193-205.</a:t>
              </a:r>
            </a:p>
            <a:p>
              <a:r>
                <a:rPr lang="en-IE" sz="1050" dirty="0">
                  <a:cs typeface="Arial" panose="020B0604020202020204" pitchFamily="34" charset="0"/>
                  <a:hlinkClick r:id="rId3">
                    <a:extLst>
                      <a:ext uri="{A12FA001-AC4F-418D-AE19-62706E023703}">
                        <ahyp:hlinkClr xmlns="" xmlns:ahyp="http://schemas.microsoft.com/office/drawing/2018/hyperlinkcolor" val="tx"/>
                      </a:ext>
                    </a:extLst>
                  </a:hlinkClick>
                </a:rPr>
                <a:t>https://doi.org/10.1038/s41579-021-00639-z</a:t>
              </a:r>
              <a:endParaRPr lang="en-IE" sz="1050" dirty="0">
                <a:cs typeface="Arial" panose="020B0604020202020204" pitchFamily="34" charset="0"/>
              </a:endParaRPr>
            </a:p>
            <a:p>
              <a:pPr algn="r"/>
              <a:endParaRPr lang="en-IE" sz="1200" dirty="0">
                <a:solidFill>
                  <a:srgbClr val="0070C0"/>
                </a:solidFill>
                <a:cs typeface="Arial" panose="020B0604020202020204" pitchFamily="34" charset="0"/>
              </a:endParaRPr>
            </a:p>
          </p:txBody>
        </p:sp>
      </p:grpSp>
    </p:spTree>
    <p:extLst>
      <p:ext uri="{BB962C8B-B14F-4D97-AF65-F5344CB8AC3E}">
        <p14:creationId xmlns:p14="http://schemas.microsoft.com/office/powerpoint/2010/main" val="37887901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F33083C-1E23-AB2B-9BA7-65346C8C15F5}"/>
              </a:ext>
            </a:extLst>
          </p:cNvPr>
          <p:cNvSpPr txBox="1"/>
          <p:nvPr/>
        </p:nvSpPr>
        <p:spPr>
          <a:xfrm>
            <a:off x="1759131" y="286387"/>
            <a:ext cx="9710057" cy="307777"/>
          </a:xfrm>
          <a:prstGeom prst="rect">
            <a:avLst/>
          </a:prstGeom>
          <a:noFill/>
        </p:spPr>
        <p:txBody>
          <a:bodyPr wrap="square">
            <a:spAutoFit/>
          </a:bodyPr>
          <a:lstStyle/>
          <a:p>
            <a:pPr algn="l"/>
            <a:r>
              <a:rPr lang="en-GB" sz="1400" i="1" dirty="0">
                <a:solidFill>
                  <a:srgbClr val="0070C0"/>
                </a:solidFill>
                <a:effectLst/>
                <a:cs typeface="Arial" panose="020B0604020202020204" pitchFamily="34" charset="0"/>
              </a:rPr>
              <a:t>Figure 3. Climatic hazards of the Earth’s system affected by the ongoing emission of </a:t>
            </a:r>
            <a:r>
              <a:rPr lang="en-GB" sz="1400" i="1" dirty="0">
                <a:solidFill>
                  <a:srgbClr val="0070C0"/>
                </a:solidFill>
                <a:cs typeface="Arial" panose="020B0604020202020204" pitchFamily="34" charset="0"/>
              </a:rPr>
              <a:t>Greenhouse Gases (GHGs)</a:t>
            </a:r>
            <a:r>
              <a:rPr lang="en-GB" sz="1400" i="1" dirty="0">
                <a:solidFill>
                  <a:srgbClr val="0070C0"/>
                </a:solidFill>
                <a:effectLst/>
                <a:cs typeface="Arial" panose="020B0604020202020204" pitchFamily="34" charset="0"/>
              </a:rPr>
              <a:t>. </a:t>
            </a:r>
          </a:p>
        </p:txBody>
      </p:sp>
      <p:sp>
        <p:nvSpPr>
          <p:cNvPr id="6" name="TextBox 5">
            <a:extLst>
              <a:ext uri="{FF2B5EF4-FFF2-40B4-BE49-F238E27FC236}">
                <a16:creationId xmlns:a16="http://schemas.microsoft.com/office/drawing/2014/main" id="{E6BA43A9-9137-2FB7-C059-49D8CDB7C010}"/>
              </a:ext>
            </a:extLst>
          </p:cNvPr>
          <p:cNvSpPr txBox="1"/>
          <p:nvPr/>
        </p:nvSpPr>
        <p:spPr>
          <a:xfrm>
            <a:off x="659674" y="5956336"/>
            <a:ext cx="9318172" cy="261610"/>
          </a:xfrm>
          <a:prstGeom prst="rect">
            <a:avLst/>
          </a:prstGeom>
          <a:noFill/>
        </p:spPr>
        <p:txBody>
          <a:bodyPr wrap="square">
            <a:spAutoFit/>
          </a:bodyPr>
          <a:lstStyle/>
          <a:p>
            <a:r>
              <a:rPr lang="en-IE" sz="1050" dirty="0">
                <a:cs typeface="Arial" panose="020B0604020202020204" pitchFamily="34" charset="0"/>
              </a:rPr>
              <a:t>From: C. Mora </a:t>
            </a:r>
            <a:r>
              <a:rPr lang="en-IE" sz="1050" i="1" dirty="0">
                <a:cs typeface="Arial" panose="020B0604020202020204" pitchFamily="34" charset="0"/>
              </a:rPr>
              <a:t>et al.,</a:t>
            </a:r>
            <a:r>
              <a:rPr lang="en-IE" sz="1050" dirty="0">
                <a:cs typeface="Arial" panose="020B0604020202020204" pitchFamily="34" charset="0"/>
              </a:rPr>
              <a:t> Nature Climate Change, September 2022, </a:t>
            </a:r>
            <a:r>
              <a:rPr lang="en-IE" sz="1050" u="sng" dirty="0">
                <a:cs typeface="Arial" panose="020B0604020202020204" pitchFamily="34" charset="0"/>
              </a:rPr>
              <a:t>12</a:t>
            </a:r>
            <a:r>
              <a:rPr lang="en-IE" sz="1050" dirty="0">
                <a:cs typeface="Arial" panose="020B0604020202020204" pitchFamily="34" charset="0"/>
              </a:rPr>
              <a:t>, 869–875, </a:t>
            </a:r>
            <a:r>
              <a:rPr lang="en-IE" sz="1050" dirty="0">
                <a:cs typeface="Arial" panose="020B0604020202020204" pitchFamily="34" charset="0"/>
                <a:hlinkClick r:id="rId2">
                  <a:extLst>
                    <a:ext uri="{A12FA001-AC4F-418D-AE19-62706E023703}">
                      <ahyp:hlinkClr xmlns="" xmlns:ahyp="http://schemas.microsoft.com/office/drawing/2018/hyperlinkcolor" val="tx"/>
                    </a:ext>
                  </a:extLst>
                </a:hlinkClick>
              </a:rPr>
              <a:t>https://doi.org/10.1038/s41558-022-01426-1</a:t>
            </a:r>
            <a:endParaRPr lang="en-IE" sz="1050" dirty="0">
              <a:cs typeface="Arial" panose="020B0604020202020204" pitchFamily="34" charset="0"/>
            </a:endParaRPr>
          </a:p>
        </p:txBody>
      </p:sp>
      <p:grpSp>
        <p:nvGrpSpPr>
          <p:cNvPr id="7" name="Group 6">
            <a:extLst>
              <a:ext uri="{FF2B5EF4-FFF2-40B4-BE49-F238E27FC236}">
                <a16:creationId xmlns:a16="http://schemas.microsoft.com/office/drawing/2014/main" id="{3D9691A0-EDEA-962B-1A65-DF21733D032C}"/>
              </a:ext>
            </a:extLst>
          </p:cNvPr>
          <p:cNvGrpSpPr/>
          <p:nvPr/>
        </p:nvGrpSpPr>
        <p:grpSpPr>
          <a:xfrm>
            <a:off x="1086942" y="1276378"/>
            <a:ext cx="10049771" cy="4192772"/>
            <a:chOff x="1875995" y="801415"/>
            <a:chExt cx="8018640" cy="2461514"/>
          </a:xfrm>
        </p:grpSpPr>
        <p:pic>
          <p:nvPicPr>
            <p:cNvPr id="9" name="Picture 2" descr="Fig. 1">
              <a:extLst>
                <a:ext uri="{FF2B5EF4-FFF2-40B4-BE49-F238E27FC236}">
                  <a16:creationId xmlns:a16="http://schemas.microsoft.com/office/drawing/2014/main" id="{844E8FCE-8B83-F4FC-71DE-1B38414F6F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5995" y="837063"/>
              <a:ext cx="7947275" cy="242586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CD7B1C00-1B0F-84DE-1ED5-7D0FECCE316D}"/>
                </a:ext>
              </a:extLst>
            </p:cNvPr>
            <p:cNvSpPr txBox="1"/>
            <p:nvPr/>
          </p:nvSpPr>
          <p:spPr>
            <a:xfrm>
              <a:off x="3592646" y="1520430"/>
              <a:ext cx="333746" cy="253916"/>
            </a:xfrm>
            <a:prstGeom prst="rect">
              <a:avLst/>
            </a:prstGeom>
            <a:noFill/>
          </p:spPr>
          <p:txBody>
            <a:bodyPr wrap="none" rtlCol="0">
              <a:spAutoFit/>
            </a:bodyPr>
            <a:lstStyle/>
            <a:p>
              <a:r>
                <a:rPr lang="en-GB" sz="1050" dirty="0">
                  <a:solidFill>
                    <a:srgbClr val="FF0000"/>
                  </a:solidFill>
                  <a:cs typeface="Arial" panose="020B0604020202020204" pitchFamily="34" charset="0"/>
                </a:rPr>
                <a:t>(1)</a:t>
              </a:r>
              <a:endParaRPr lang="en-IE" sz="1050" dirty="0">
                <a:solidFill>
                  <a:srgbClr val="FF0000"/>
                </a:solidFill>
                <a:cs typeface="Arial" panose="020B0604020202020204" pitchFamily="34" charset="0"/>
              </a:endParaRPr>
            </a:p>
          </p:txBody>
        </p:sp>
        <p:sp>
          <p:nvSpPr>
            <p:cNvPr id="11" name="TextBox 10">
              <a:extLst>
                <a:ext uri="{FF2B5EF4-FFF2-40B4-BE49-F238E27FC236}">
                  <a16:creationId xmlns:a16="http://schemas.microsoft.com/office/drawing/2014/main" id="{42128756-1A0E-11A3-FB41-307F989A8F68}"/>
                </a:ext>
              </a:extLst>
            </p:cNvPr>
            <p:cNvSpPr txBox="1"/>
            <p:nvPr/>
          </p:nvSpPr>
          <p:spPr>
            <a:xfrm>
              <a:off x="7017985" y="2672907"/>
              <a:ext cx="333746" cy="253916"/>
            </a:xfrm>
            <a:prstGeom prst="rect">
              <a:avLst/>
            </a:prstGeom>
            <a:noFill/>
          </p:spPr>
          <p:txBody>
            <a:bodyPr wrap="none" rtlCol="0">
              <a:spAutoFit/>
            </a:bodyPr>
            <a:lstStyle/>
            <a:p>
              <a:r>
                <a:rPr lang="en-GB" sz="1050" dirty="0">
                  <a:solidFill>
                    <a:srgbClr val="FF0000"/>
                  </a:solidFill>
                  <a:cs typeface="Arial" panose="020B0604020202020204" pitchFamily="34" charset="0"/>
                </a:rPr>
                <a:t>(2)</a:t>
              </a:r>
              <a:endParaRPr lang="en-IE" sz="1050" dirty="0">
                <a:solidFill>
                  <a:srgbClr val="FF0000"/>
                </a:solidFill>
                <a:cs typeface="Arial" panose="020B0604020202020204" pitchFamily="34" charset="0"/>
              </a:endParaRPr>
            </a:p>
          </p:txBody>
        </p:sp>
        <p:sp>
          <p:nvSpPr>
            <p:cNvPr id="12" name="TextBox 11">
              <a:extLst>
                <a:ext uri="{FF2B5EF4-FFF2-40B4-BE49-F238E27FC236}">
                  <a16:creationId xmlns:a16="http://schemas.microsoft.com/office/drawing/2014/main" id="{A3784DC4-29AB-D126-1E75-BE859899D62A}"/>
                </a:ext>
              </a:extLst>
            </p:cNvPr>
            <p:cNvSpPr txBox="1"/>
            <p:nvPr/>
          </p:nvSpPr>
          <p:spPr>
            <a:xfrm>
              <a:off x="8319917" y="2672907"/>
              <a:ext cx="333746" cy="253916"/>
            </a:xfrm>
            <a:prstGeom prst="rect">
              <a:avLst/>
            </a:prstGeom>
            <a:noFill/>
          </p:spPr>
          <p:txBody>
            <a:bodyPr wrap="none" rtlCol="0">
              <a:spAutoFit/>
            </a:bodyPr>
            <a:lstStyle/>
            <a:p>
              <a:r>
                <a:rPr lang="en-GB" sz="1050" dirty="0">
                  <a:solidFill>
                    <a:srgbClr val="FF0000"/>
                  </a:solidFill>
                  <a:cs typeface="Arial" panose="020B0604020202020204" pitchFamily="34" charset="0"/>
                </a:rPr>
                <a:t>(3)</a:t>
              </a:r>
              <a:endParaRPr lang="en-IE" sz="1050" dirty="0">
                <a:solidFill>
                  <a:srgbClr val="FF0000"/>
                </a:solidFill>
                <a:cs typeface="Arial" panose="020B0604020202020204" pitchFamily="34" charset="0"/>
              </a:endParaRPr>
            </a:p>
          </p:txBody>
        </p:sp>
        <p:sp>
          <p:nvSpPr>
            <p:cNvPr id="13" name="TextBox 12">
              <a:extLst>
                <a:ext uri="{FF2B5EF4-FFF2-40B4-BE49-F238E27FC236}">
                  <a16:creationId xmlns:a16="http://schemas.microsoft.com/office/drawing/2014/main" id="{6E07CE7A-D5A5-FB87-D9C8-C670FADB1DDA}"/>
                </a:ext>
              </a:extLst>
            </p:cNvPr>
            <p:cNvSpPr txBox="1"/>
            <p:nvPr/>
          </p:nvSpPr>
          <p:spPr>
            <a:xfrm>
              <a:off x="9560889" y="2672907"/>
              <a:ext cx="333746" cy="253916"/>
            </a:xfrm>
            <a:prstGeom prst="rect">
              <a:avLst/>
            </a:prstGeom>
            <a:noFill/>
          </p:spPr>
          <p:txBody>
            <a:bodyPr wrap="none" rtlCol="0">
              <a:spAutoFit/>
            </a:bodyPr>
            <a:lstStyle/>
            <a:p>
              <a:r>
                <a:rPr lang="en-GB" sz="1050" dirty="0">
                  <a:solidFill>
                    <a:srgbClr val="FF0000"/>
                  </a:solidFill>
                  <a:cs typeface="Arial" panose="020B0604020202020204" pitchFamily="34" charset="0"/>
                </a:rPr>
                <a:t>(4)</a:t>
              </a:r>
              <a:endParaRPr lang="en-IE" sz="1050" dirty="0">
                <a:solidFill>
                  <a:srgbClr val="FF0000"/>
                </a:solidFill>
                <a:cs typeface="Arial" panose="020B0604020202020204" pitchFamily="34" charset="0"/>
              </a:endParaRPr>
            </a:p>
          </p:txBody>
        </p:sp>
        <p:sp>
          <p:nvSpPr>
            <p:cNvPr id="14" name="TextBox 13">
              <a:extLst>
                <a:ext uri="{FF2B5EF4-FFF2-40B4-BE49-F238E27FC236}">
                  <a16:creationId xmlns:a16="http://schemas.microsoft.com/office/drawing/2014/main" id="{1A29A645-33A5-94DA-AF49-8637AE7D41EF}"/>
                </a:ext>
              </a:extLst>
            </p:cNvPr>
            <p:cNvSpPr txBox="1"/>
            <p:nvPr/>
          </p:nvSpPr>
          <p:spPr>
            <a:xfrm>
              <a:off x="6997338" y="1909115"/>
              <a:ext cx="333746" cy="253916"/>
            </a:xfrm>
            <a:prstGeom prst="rect">
              <a:avLst/>
            </a:prstGeom>
            <a:noFill/>
          </p:spPr>
          <p:txBody>
            <a:bodyPr wrap="none" rtlCol="0">
              <a:spAutoFit/>
            </a:bodyPr>
            <a:lstStyle/>
            <a:p>
              <a:r>
                <a:rPr lang="en-GB" sz="1050" dirty="0">
                  <a:solidFill>
                    <a:srgbClr val="FF0000"/>
                  </a:solidFill>
                  <a:cs typeface="Arial" panose="020B0604020202020204" pitchFamily="34" charset="0"/>
                </a:rPr>
                <a:t>(5)</a:t>
              </a:r>
              <a:endParaRPr lang="en-IE" sz="1050" dirty="0">
                <a:solidFill>
                  <a:srgbClr val="FF0000"/>
                </a:solidFill>
                <a:cs typeface="Arial" panose="020B0604020202020204" pitchFamily="34" charset="0"/>
              </a:endParaRPr>
            </a:p>
          </p:txBody>
        </p:sp>
        <p:sp>
          <p:nvSpPr>
            <p:cNvPr id="15" name="TextBox 14">
              <a:extLst>
                <a:ext uri="{FF2B5EF4-FFF2-40B4-BE49-F238E27FC236}">
                  <a16:creationId xmlns:a16="http://schemas.microsoft.com/office/drawing/2014/main" id="{B2DBDB33-5057-3B16-4993-BC65D312CA70}"/>
                </a:ext>
              </a:extLst>
            </p:cNvPr>
            <p:cNvSpPr txBox="1"/>
            <p:nvPr/>
          </p:nvSpPr>
          <p:spPr>
            <a:xfrm>
              <a:off x="8633015" y="1932371"/>
              <a:ext cx="333746" cy="253916"/>
            </a:xfrm>
            <a:prstGeom prst="rect">
              <a:avLst/>
            </a:prstGeom>
            <a:noFill/>
          </p:spPr>
          <p:txBody>
            <a:bodyPr wrap="none" rtlCol="0">
              <a:spAutoFit/>
            </a:bodyPr>
            <a:lstStyle/>
            <a:p>
              <a:r>
                <a:rPr lang="en-GB" sz="1050" dirty="0">
                  <a:solidFill>
                    <a:srgbClr val="FF0000"/>
                  </a:solidFill>
                  <a:cs typeface="Arial" panose="020B0604020202020204" pitchFamily="34" charset="0"/>
                </a:rPr>
                <a:t>(6)</a:t>
              </a:r>
              <a:endParaRPr lang="en-IE" sz="1050" dirty="0">
                <a:solidFill>
                  <a:srgbClr val="FF0000"/>
                </a:solidFill>
                <a:cs typeface="Arial" panose="020B0604020202020204" pitchFamily="34" charset="0"/>
              </a:endParaRPr>
            </a:p>
          </p:txBody>
        </p:sp>
        <p:sp>
          <p:nvSpPr>
            <p:cNvPr id="16" name="TextBox 15">
              <a:extLst>
                <a:ext uri="{FF2B5EF4-FFF2-40B4-BE49-F238E27FC236}">
                  <a16:creationId xmlns:a16="http://schemas.microsoft.com/office/drawing/2014/main" id="{BBCD8257-5ADD-1B24-9427-44371C5817D6}"/>
                </a:ext>
              </a:extLst>
            </p:cNvPr>
            <p:cNvSpPr txBox="1"/>
            <p:nvPr/>
          </p:nvSpPr>
          <p:spPr>
            <a:xfrm>
              <a:off x="6987372" y="1149061"/>
              <a:ext cx="333746" cy="253916"/>
            </a:xfrm>
            <a:prstGeom prst="rect">
              <a:avLst/>
            </a:prstGeom>
            <a:noFill/>
          </p:spPr>
          <p:txBody>
            <a:bodyPr wrap="none" rtlCol="0">
              <a:spAutoFit/>
            </a:bodyPr>
            <a:lstStyle/>
            <a:p>
              <a:r>
                <a:rPr lang="en-GB" sz="1050" dirty="0">
                  <a:solidFill>
                    <a:srgbClr val="FF0000"/>
                  </a:solidFill>
                  <a:cs typeface="Arial" panose="020B0604020202020204" pitchFamily="34" charset="0"/>
                </a:rPr>
                <a:t>(7)</a:t>
              </a:r>
              <a:endParaRPr lang="en-IE" sz="1050" dirty="0">
                <a:solidFill>
                  <a:srgbClr val="FF0000"/>
                </a:solidFill>
                <a:cs typeface="Arial" panose="020B0604020202020204" pitchFamily="34" charset="0"/>
              </a:endParaRPr>
            </a:p>
          </p:txBody>
        </p:sp>
        <p:sp>
          <p:nvSpPr>
            <p:cNvPr id="17" name="TextBox 16">
              <a:extLst>
                <a:ext uri="{FF2B5EF4-FFF2-40B4-BE49-F238E27FC236}">
                  <a16:creationId xmlns:a16="http://schemas.microsoft.com/office/drawing/2014/main" id="{572E1831-D7C1-F88D-27DC-0B6A66E2640E}"/>
                </a:ext>
              </a:extLst>
            </p:cNvPr>
            <p:cNvSpPr txBox="1"/>
            <p:nvPr/>
          </p:nvSpPr>
          <p:spPr>
            <a:xfrm>
              <a:off x="6997338" y="1533080"/>
              <a:ext cx="333746" cy="253916"/>
            </a:xfrm>
            <a:prstGeom prst="rect">
              <a:avLst/>
            </a:prstGeom>
            <a:noFill/>
          </p:spPr>
          <p:txBody>
            <a:bodyPr wrap="none" rtlCol="0">
              <a:spAutoFit/>
            </a:bodyPr>
            <a:lstStyle/>
            <a:p>
              <a:r>
                <a:rPr lang="en-GB" sz="1050" dirty="0">
                  <a:solidFill>
                    <a:srgbClr val="FF0000"/>
                  </a:solidFill>
                  <a:cs typeface="Arial" panose="020B0604020202020204" pitchFamily="34" charset="0"/>
                </a:rPr>
                <a:t>(8)</a:t>
              </a:r>
              <a:endParaRPr lang="en-IE" sz="1050" dirty="0">
                <a:solidFill>
                  <a:srgbClr val="FF0000"/>
                </a:solidFill>
                <a:cs typeface="Arial" panose="020B0604020202020204" pitchFamily="34" charset="0"/>
              </a:endParaRPr>
            </a:p>
          </p:txBody>
        </p:sp>
        <p:sp>
          <p:nvSpPr>
            <p:cNvPr id="18" name="TextBox 17">
              <a:extLst>
                <a:ext uri="{FF2B5EF4-FFF2-40B4-BE49-F238E27FC236}">
                  <a16:creationId xmlns:a16="http://schemas.microsoft.com/office/drawing/2014/main" id="{349B3D46-7E0A-92CC-B1B6-51B19EFD5269}"/>
                </a:ext>
              </a:extLst>
            </p:cNvPr>
            <p:cNvSpPr txBox="1"/>
            <p:nvPr/>
          </p:nvSpPr>
          <p:spPr>
            <a:xfrm>
              <a:off x="7965523" y="801415"/>
              <a:ext cx="333746" cy="253916"/>
            </a:xfrm>
            <a:prstGeom prst="rect">
              <a:avLst/>
            </a:prstGeom>
            <a:noFill/>
          </p:spPr>
          <p:txBody>
            <a:bodyPr wrap="none" rtlCol="0">
              <a:spAutoFit/>
            </a:bodyPr>
            <a:lstStyle/>
            <a:p>
              <a:r>
                <a:rPr lang="en-GB" sz="1050" dirty="0">
                  <a:solidFill>
                    <a:srgbClr val="FF0000"/>
                  </a:solidFill>
                  <a:cs typeface="Arial" panose="020B0604020202020204" pitchFamily="34" charset="0"/>
                </a:rPr>
                <a:t>(9)</a:t>
              </a:r>
              <a:endParaRPr lang="en-IE" sz="1050" dirty="0">
                <a:solidFill>
                  <a:srgbClr val="FF0000"/>
                </a:solidFill>
                <a:cs typeface="Arial" panose="020B0604020202020204" pitchFamily="34" charset="0"/>
              </a:endParaRPr>
            </a:p>
          </p:txBody>
        </p:sp>
        <p:sp>
          <p:nvSpPr>
            <p:cNvPr id="19" name="TextBox 18">
              <a:extLst>
                <a:ext uri="{FF2B5EF4-FFF2-40B4-BE49-F238E27FC236}">
                  <a16:creationId xmlns:a16="http://schemas.microsoft.com/office/drawing/2014/main" id="{E33318AC-EC7C-CCAE-080D-1C016B4A7F68}"/>
                </a:ext>
              </a:extLst>
            </p:cNvPr>
            <p:cNvSpPr txBox="1"/>
            <p:nvPr/>
          </p:nvSpPr>
          <p:spPr>
            <a:xfrm>
              <a:off x="4200028" y="2234585"/>
              <a:ext cx="402674" cy="253916"/>
            </a:xfrm>
            <a:prstGeom prst="rect">
              <a:avLst/>
            </a:prstGeom>
            <a:noFill/>
          </p:spPr>
          <p:txBody>
            <a:bodyPr wrap="none" rtlCol="0">
              <a:spAutoFit/>
            </a:bodyPr>
            <a:lstStyle/>
            <a:p>
              <a:r>
                <a:rPr lang="en-GB" sz="1050" dirty="0">
                  <a:solidFill>
                    <a:srgbClr val="FF0000"/>
                  </a:solidFill>
                  <a:cs typeface="Arial" panose="020B0604020202020204" pitchFamily="34" charset="0"/>
                </a:rPr>
                <a:t>(10)</a:t>
              </a:r>
              <a:endParaRPr lang="en-IE" sz="1050" dirty="0">
                <a:solidFill>
                  <a:srgbClr val="FF0000"/>
                </a:solidFill>
                <a:cs typeface="Arial" panose="020B0604020202020204" pitchFamily="34" charset="0"/>
              </a:endParaRPr>
            </a:p>
          </p:txBody>
        </p:sp>
      </p:grpSp>
    </p:spTree>
    <p:extLst>
      <p:ext uri="{BB962C8B-B14F-4D97-AF65-F5344CB8AC3E}">
        <p14:creationId xmlns:p14="http://schemas.microsoft.com/office/powerpoint/2010/main" val="6272743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90DE0702-BEF3-2594-474B-1EB0558D0340}"/>
              </a:ext>
            </a:extLst>
          </p:cNvPr>
          <p:cNvGrpSpPr/>
          <p:nvPr/>
        </p:nvGrpSpPr>
        <p:grpSpPr>
          <a:xfrm>
            <a:off x="505098" y="155624"/>
            <a:ext cx="11382082" cy="6432493"/>
            <a:chOff x="104504" y="281429"/>
            <a:chExt cx="11382082" cy="6432493"/>
          </a:xfrm>
        </p:grpSpPr>
        <p:grpSp>
          <p:nvGrpSpPr>
            <p:cNvPr id="9" name="Group 8">
              <a:extLst>
                <a:ext uri="{FF2B5EF4-FFF2-40B4-BE49-F238E27FC236}">
                  <a16:creationId xmlns:a16="http://schemas.microsoft.com/office/drawing/2014/main" id="{261F050E-311E-2631-328B-DFD6A0354CDE}"/>
                </a:ext>
              </a:extLst>
            </p:cNvPr>
            <p:cNvGrpSpPr/>
            <p:nvPr/>
          </p:nvGrpSpPr>
          <p:grpSpPr>
            <a:xfrm>
              <a:off x="1550125" y="281429"/>
              <a:ext cx="9936461" cy="6192374"/>
              <a:chOff x="1550125" y="281429"/>
              <a:chExt cx="9936461" cy="6192374"/>
            </a:xfrm>
          </p:grpSpPr>
          <p:grpSp>
            <p:nvGrpSpPr>
              <p:cNvPr id="11" name="Group 10">
                <a:extLst>
                  <a:ext uri="{FF2B5EF4-FFF2-40B4-BE49-F238E27FC236}">
                    <a16:creationId xmlns:a16="http://schemas.microsoft.com/office/drawing/2014/main" id="{AFDF4524-8ECC-18FA-2654-FAD153361894}"/>
                  </a:ext>
                </a:extLst>
              </p:cNvPr>
              <p:cNvGrpSpPr/>
              <p:nvPr/>
            </p:nvGrpSpPr>
            <p:grpSpPr>
              <a:xfrm>
                <a:off x="3509575" y="700847"/>
                <a:ext cx="7506748" cy="5772956"/>
                <a:chOff x="2342626" y="542522"/>
                <a:chExt cx="7506748" cy="5772956"/>
              </a:xfrm>
            </p:grpSpPr>
            <p:pic>
              <p:nvPicPr>
                <p:cNvPr id="13" name="Picture 12">
                  <a:extLst>
                    <a:ext uri="{FF2B5EF4-FFF2-40B4-BE49-F238E27FC236}">
                      <a16:creationId xmlns:a16="http://schemas.microsoft.com/office/drawing/2014/main" id="{FB7C16FF-7107-8AD2-60E7-F050E26DE15A}"/>
                    </a:ext>
                  </a:extLst>
                </p:cNvPr>
                <p:cNvPicPr>
                  <a:picLocks noChangeAspect="1"/>
                </p:cNvPicPr>
                <p:nvPr/>
              </p:nvPicPr>
              <p:blipFill>
                <a:blip r:embed="rId2"/>
                <a:stretch>
                  <a:fillRect/>
                </a:stretch>
              </p:blipFill>
              <p:spPr>
                <a:xfrm>
                  <a:off x="2342626" y="542522"/>
                  <a:ext cx="7506748" cy="5772956"/>
                </a:xfrm>
                <a:prstGeom prst="rect">
                  <a:avLst/>
                </a:prstGeom>
              </p:spPr>
            </p:pic>
            <p:sp>
              <p:nvSpPr>
                <p:cNvPr id="14" name="Rectangle 13">
                  <a:extLst>
                    <a:ext uri="{FF2B5EF4-FFF2-40B4-BE49-F238E27FC236}">
                      <a16:creationId xmlns:a16="http://schemas.microsoft.com/office/drawing/2014/main" id="{45BDEA63-D6FE-4CF1-8D43-E299DF03A3B5}"/>
                    </a:ext>
                  </a:extLst>
                </p:cNvPr>
                <p:cNvSpPr/>
                <p:nvPr/>
              </p:nvSpPr>
              <p:spPr>
                <a:xfrm>
                  <a:off x="2342626" y="627017"/>
                  <a:ext cx="365740" cy="2786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sp>
            <p:nvSpPr>
              <p:cNvPr id="12" name="TextBox 11">
                <a:extLst>
                  <a:ext uri="{FF2B5EF4-FFF2-40B4-BE49-F238E27FC236}">
                    <a16:creationId xmlns:a16="http://schemas.microsoft.com/office/drawing/2014/main" id="{6610DD3E-BBC6-72E1-FC83-143D61E5AF5B}"/>
                  </a:ext>
                </a:extLst>
              </p:cNvPr>
              <p:cNvSpPr txBox="1"/>
              <p:nvPr/>
            </p:nvSpPr>
            <p:spPr>
              <a:xfrm>
                <a:off x="1550125" y="281429"/>
                <a:ext cx="9936461" cy="307777"/>
              </a:xfrm>
              <a:prstGeom prst="rect">
                <a:avLst/>
              </a:prstGeom>
              <a:noFill/>
            </p:spPr>
            <p:txBody>
              <a:bodyPr wrap="square">
                <a:spAutoFit/>
              </a:bodyPr>
              <a:lstStyle/>
              <a:p>
                <a:r>
                  <a:rPr lang="en-GB" sz="1400" i="1" dirty="0">
                    <a:solidFill>
                      <a:srgbClr val="0070C0"/>
                    </a:solidFill>
                    <a:effectLst/>
                    <a:cs typeface="Arial" panose="020B0604020202020204" pitchFamily="34" charset="0"/>
                  </a:rPr>
                  <a:t>Figure 4. Mapping changes to an anthropogenic climatic stressor: average monthly maximum temperature changes  </a:t>
                </a:r>
                <a:endParaRPr lang="en-IE" sz="1400" i="1" dirty="0">
                  <a:solidFill>
                    <a:srgbClr val="0070C0"/>
                  </a:solidFill>
                  <a:cs typeface="Arial" panose="020B0604020202020204" pitchFamily="34" charset="0"/>
                </a:endParaRPr>
              </a:p>
            </p:txBody>
          </p:sp>
        </p:grpSp>
        <p:sp>
          <p:nvSpPr>
            <p:cNvPr id="10" name="TextBox 9">
              <a:extLst>
                <a:ext uri="{FF2B5EF4-FFF2-40B4-BE49-F238E27FC236}">
                  <a16:creationId xmlns:a16="http://schemas.microsoft.com/office/drawing/2014/main" id="{DFE88324-F60C-29C4-7499-FF595A586691}"/>
                </a:ext>
              </a:extLst>
            </p:cNvPr>
            <p:cNvSpPr txBox="1"/>
            <p:nvPr/>
          </p:nvSpPr>
          <p:spPr>
            <a:xfrm>
              <a:off x="104504" y="2743604"/>
              <a:ext cx="3317986" cy="3970318"/>
            </a:xfrm>
            <a:prstGeom prst="rect">
              <a:avLst/>
            </a:prstGeom>
            <a:noFill/>
          </p:spPr>
          <p:txBody>
            <a:bodyPr wrap="square">
              <a:spAutoFit/>
            </a:bodyPr>
            <a:lstStyle/>
            <a:p>
              <a:r>
                <a:rPr lang="en-GB" sz="1400" b="0" i="0" dirty="0">
                  <a:effectLst/>
                  <a:cs typeface="Arial" panose="020B0604020202020204" pitchFamily="34" charset="0"/>
                </a:rPr>
                <a:t>Average monthly maximum temperature in 1970–2000) and predicted difference between 2070–2100 and 1970–2000 averages. </a:t>
              </a:r>
            </a:p>
            <a:p>
              <a:pPr algn="r"/>
              <a:endParaRPr lang="en-GB" sz="1400" dirty="0">
                <a:cs typeface="Arial" panose="020B0604020202020204" pitchFamily="34" charset="0"/>
              </a:endParaRPr>
            </a:p>
            <a:p>
              <a:endParaRPr lang="en-GB" sz="1050" dirty="0">
                <a:cs typeface="Arial" panose="020B0604020202020204" pitchFamily="34" charset="0"/>
              </a:endParaRPr>
            </a:p>
            <a:p>
              <a:endParaRPr lang="en-GB" sz="1050" dirty="0">
                <a:cs typeface="Arial" panose="020B0604020202020204" pitchFamily="34" charset="0"/>
              </a:endParaRPr>
            </a:p>
            <a:p>
              <a:endParaRPr lang="en-GB" sz="1050" dirty="0">
                <a:cs typeface="Arial" panose="020B0604020202020204" pitchFamily="34" charset="0"/>
              </a:endParaRPr>
            </a:p>
            <a:p>
              <a:endParaRPr lang="en-GB" sz="1050" dirty="0">
                <a:cs typeface="Arial" panose="020B0604020202020204" pitchFamily="34" charset="0"/>
              </a:endParaRPr>
            </a:p>
            <a:p>
              <a:endParaRPr lang="en-GB" sz="1050" dirty="0">
                <a:cs typeface="Arial" panose="020B0604020202020204" pitchFamily="34" charset="0"/>
              </a:endParaRPr>
            </a:p>
            <a:p>
              <a:endParaRPr lang="en-GB" sz="1050" dirty="0">
                <a:cs typeface="Arial" panose="020B0604020202020204" pitchFamily="34" charset="0"/>
              </a:endParaRPr>
            </a:p>
            <a:p>
              <a:endParaRPr lang="en-GB" sz="1050" dirty="0">
                <a:cs typeface="Arial" panose="020B0604020202020204" pitchFamily="34" charset="0"/>
              </a:endParaRPr>
            </a:p>
            <a:p>
              <a:endParaRPr lang="en-GB" sz="1050" dirty="0">
                <a:cs typeface="Arial" panose="020B0604020202020204" pitchFamily="34" charset="0"/>
              </a:endParaRPr>
            </a:p>
            <a:p>
              <a:endParaRPr lang="en-GB" sz="1050" dirty="0">
                <a:cs typeface="Arial" panose="020B0604020202020204" pitchFamily="34" charset="0"/>
              </a:endParaRPr>
            </a:p>
            <a:p>
              <a:endParaRPr lang="en-GB" sz="1050" dirty="0">
                <a:cs typeface="Arial" panose="020B0604020202020204" pitchFamily="34" charset="0"/>
              </a:endParaRPr>
            </a:p>
            <a:p>
              <a:endParaRPr lang="en-GB" sz="1050" dirty="0">
                <a:cs typeface="Arial" panose="020B0604020202020204" pitchFamily="34" charset="0"/>
              </a:endParaRPr>
            </a:p>
            <a:p>
              <a:endParaRPr lang="en-GB" sz="1050" dirty="0">
                <a:cs typeface="Arial" panose="020B0604020202020204" pitchFamily="34" charset="0"/>
              </a:endParaRPr>
            </a:p>
            <a:p>
              <a:endParaRPr lang="en-GB" sz="1050" dirty="0">
                <a:cs typeface="Arial" panose="020B0604020202020204" pitchFamily="34" charset="0"/>
              </a:endParaRPr>
            </a:p>
            <a:p>
              <a:r>
                <a:rPr lang="en-GB" sz="1050" dirty="0">
                  <a:cs typeface="Arial" panose="020B0604020202020204" pitchFamily="34" charset="0"/>
                </a:rPr>
                <a:t>From: R.E. Baker </a:t>
              </a:r>
              <a:r>
                <a:rPr lang="en-GB" sz="1050" i="1" dirty="0">
                  <a:cs typeface="Arial" panose="020B0604020202020204" pitchFamily="34" charset="0"/>
                </a:rPr>
                <a:t>et al</a:t>
              </a:r>
              <a:r>
                <a:rPr lang="en-GB" sz="1050" dirty="0">
                  <a:cs typeface="Arial" panose="020B0604020202020204" pitchFamily="34" charset="0"/>
                </a:rPr>
                <a:t>., Nature Reviews Microbiology, April 2022, </a:t>
              </a:r>
              <a:r>
                <a:rPr lang="en-GB" sz="1050" u="sng" dirty="0">
                  <a:cs typeface="Arial" panose="020B0604020202020204" pitchFamily="34" charset="0"/>
                </a:rPr>
                <a:t>20</a:t>
              </a:r>
              <a:r>
                <a:rPr lang="en-GB" sz="1050" dirty="0">
                  <a:cs typeface="Arial" panose="020B0604020202020204" pitchFamily="34" charset="0"/>
                </a:rPr>
                <a:t>, 193-205.</a:t>
              </a:r>
            </a:p>
            <a:p>
              <a:r>
                <a:rPr lang="en-IE" sz="1050" dirty="0">
                  <a:cs typeface="Arial" panose="020B0604020202020204" pitchFamily="34" charset="0"/>
                  <a:hlinkClick r:id="rId3">
                    <a:extLst>
                      <a:ext uri="{A12FA001-AC4F-418D-AE19-62706E023703}">
                        <ahyp:hlinkClr xmlns="" xmlns:ahyp="http://schemas.microsoft.com/office/drawing/2018/hyperlinkcolor" val="tx"/>
                      </a:ext>
                    </a:extLst>
                  </a:hlinkClick>
                </a:rPr>
                <a:t>https://doi.org/10.1038/s41579-021-00639-z</a:t>
              </a:r>
              <a:endParaRPr lang="en-IE" sz="1050" dirty="0">
                <a:cs typeface="Arial" panose="020B0604020202020204" pitchFamily="34" charset="0"/>
              </a:endParaRPr>
            </a:p>
            <a:p>
              <a:pPr algn="r"/>
              <a:endParaRPr lang="en-IE" sz="1400" dirty="0">
                <a:solidFill>
                  <a:schemeClr val="tx1">
                    <a:lumMod val="50000"/>
                    <a:lumOff val="50000"/>
                  </a:schemeClr>
                </a:solidFill>
                <a:cs typeface="Arial" panose="020B0604020202020204" pitchFamily="34" charset="0"/>
              </a:endParaRPr>
            </a:p>
          </p:txBody>
        </p:sp>
      </p:grpSp>
    </p:spTree>
    <p:extLst>
      <p:ext uri="{BB962C8B-B14F-4D97-AF65-F5344CB8AC3E}">
        <p14:creationId xmlns:p14="http://schemas.microsoft.com/office/powerpoint/2010/main" val="26102677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a:normAutofit/>
          </a:bodyPr>
          <a:lstStyle/>
          <a:p>
            <a:pPr marL="0" indent="0">
              <a:buNone/>
            </a:pPr>
            <a:endParaRPr lang="en-IE" sz="2000" u="sng" dirty="0">
              <a:cs typeface="Arial" panose="020B0604020202020204" pitchFamily="34" charset="0"/>
            </a:endParaRPr>
          </a:p>
          <a:p>
            <a:pPr marL="0" indent="0">
              <a:buNone/>
            </a:pPr>
            <a:endParaRPr lang="hu-HU" sz="2000" dirty="0"/>
          </a:p>
        </p:txBody>
      </p:sp>
      <p:grpSp>
        <p:nvGrpSpPr>
          <p:cNvPr id="20" name="Group 19">
            <a:extLst>
              <a:ext uri="{FF2B5EF4-FFF2-40B4-BE49-F238E27FC236}">
                <a16:creationId xmlns:a16="http://schemas.microsoft.com/office/drawing/2014/main" id="{BD320BCE-9CD7-6CE8-B2BD-023D2A59F147}"/>
              </a:ext>
            </a:extLst>
          </p:cNvPr>
          <p:cNvGrpSpPr/>
          <p:nvPr/>
        </p:nvGrpSpPr>
        <p:grpSpPr>
          <a:xfrm>
            <a:off x="39714" y="60960"/>
            <a:ext cx="11789274" cy="6278880"/>
            <a:chOff x="-146812" y="0"/>
            <a:chExt cx="12338812" cy="6858000"/>
          </a:xfrm>
        </p:grpSpPr>
        <p:pic>
          <p:nvPicPr>
            <p:cNvPr id="21" name="Picture 20">
              <a:extLst>
                <a:ext uri="{FF2B5EF4-FFF2-40B4-BE49-F238E27FC236}">
                  <a16:creationId xmlns:a16="http://schemas.microsoft.com/office/drawing/2014/main" id="{04FBDEBB-ADAB-0B8A-BC7B-8A2D326B1404}"/>
                </a:ext>
              </a:extLst>
            </p:cNvPr>
            <p:cNvPicPr>
              <a:picLocks noChangeAspect="1"/>
            </p:cNvPicPr>
            <p:nvPr/>
          </p:nvPicPr>
          <p:blipFill>
            <a:blip r:embed="rId2"/>
            <a:stretch>
              <a:fillRect/>
            </a:stretch>
          </p:blipFill>
          <p:spPr>
            <a:xfrm>
              <a:off x="2622513" y="0"/>
              <a:ext cx="9569487" cy="6858000"/>
            </a:xfrm>
            <a:prstGeom prst="rect">
              <a:avLst/>
            </a:prstGeom>
          </p:spPr>
        </p:pic>
        <p:sp>
          <p:nvSpPr>
            <p:cNvPr id="22" name="TextBox 21">
              <a:extLst>
                <a:ext uri="{FF2B5EF4-FFF2-40B4-BE49-F238E27FC236}">
                  <a16:creationId xmlns:a16="http://schemas.microsoft.com/office/drawing/2014/main" id="{AEFD4C56-9682-2542-65D8-B17ED8355955}"/>
                </a:ext>
              </a:extLst>
            </p:cNvPr>
            <p:cNvSpPr txBox="1"/>
            <p:nvPr/>
          </p:nvSpPr>
          <p:spPr>
            <a:xfrm>
              <a:off x="89640" y="811435"/>
              <a:ext cx="2456336" cy="806793"/>
            </a:xfrm>
            <a:prstGeom prst="rect">
              <a:avLst/>
            </a:prstGeom>
            <a:noFill/>
          </p:spPr>
          <p:txBody>
            <a:bodyPr wrap="square">
              <a:spAutoFit/>
            </a:bodyPr>
            <a:lstStyle/>
            <a:p>
              <a:r>
                <a:rPr lang="en-GB" sz="1400" i="1" dirty="0">
                  <a:solidFill>
                    <a:srgbClr val="0070C0"/>
                  </a:solidFill>
                  <a:cs typeface="Arial" panose="020B0604020202020204" pitchFamily="34" charset="0"/>
                </a:rPr>
                <a:t>Figure 5. Impacts of global warming and geoclimatic variations on zoonoses. </a:t>
              </a:r>
              <a:endParaRPr lang="en-IE" sz="1400" i="1" dirty="0">
                <a:solidFill>
                  <a:srgbClr val="0070C0"/>
                </a:solidFill>
                <a:cs typeface="Arial" panose="020B0604020202020204" pitchFamily="34" charset="0"/>
              </a:endParaRPr>
            </a:p>
          </p:txBody>
        </p:sp>
        <p:sp>
          <p:nvSpPr>
            <p:cNvPr id="23" name="TextBox 22">
              <a:extLst>
                <a:ext uri="{FF2B5EF4-FFF2-40B4-BE49-F238E27FC236}">
                  <a16:creationId xmlns:a16="http://schemas.microsoft.com/office/drawing/2014/main" id="{1CC2A2F5-B819-C779-6273-E1EFA90936E1}"/>
                </a:ext>
              </a:extLst>
            </p:cNvPr>
            <p:cNvSpPr txBox="1"/>
            <p:nvPr/>
          </p:nvSpPr>
          <p:spPr>
            <a:xfrm>
              <a:off x="-146812" y="5282732"/>
              <a:ext cx="2769325" cy="1184977"/>
            </a:xfrm>
            <a:prstGeom prst="rect">
              <a:avLst/>
            </a:prstGeom>
            <a:noFill/>
          </p:spPr>
          <p:txBody>
            <a:bodyPr wrap="square">
              <a:spAutoFit/>
            </a:bodyPr>
            <a:lstStyle/>
            <a:p>
              <a:endParaRPr lang="en-GB" sz="1200" dirty="0">
                <a:cs typeface="Arial" panose="020B0604020202020204" pitchFamily="34" charset="0"/>
              </a:endParaRPr>
            </a:p>
            <a:p>
              <a:r>
                <a:rPr lang="en-GB" sz="1050" dirty="0">
                  <a:cs typeface="Arial" panose="020B0604020202020204" pitchFamily="34" charset="0"/>
                </a:rPr>
                <a:t>From: R. </a:t>
              </a:r>
              <a:r>
                <a:rPr lang="en-GB" sz="1050" dirty="0" err="1">
                  <a:cs typeface="Arial" panose="020B0604020202020204" pitchFamily="34" charset="0"/>
                </a:rPr>
                <a:t>Rupasinghe</a:t>
              </a:r>
              <a:r>
                <a:rPr lang="en-GB" sz="1050" dirty="0">
                  <a:cs typeface="Arial" panose="020B0604020202020204" pitchFamily="34" charset="0"/>
                </a:rPr>
                <a:t>, B. B. </a:t>
              </a:r>
              <a:r>
                <a:rPr lang="en-GB" sz="1050" dirty="0" err="1">
                  <a:cs typeface="Arial" panose="020B0604020202020204" pitchFamily="34" charset="0"/>
                </a:rPr>
                <a:t>Chomel</a:t>
              </a:r>
              <a:r>
                <a:rPr lang="en-GB" sz="1050" dirty="0">
                  <a:cs typeface="Arial" panose="020B0604020202020204" pitchFamily="34" charset="0"/>
                </a:rPr>
                <a:t>, and B. Martínez-Lopez, </a:t>
              </a:r>
              <a:r>
                <a:rPr lang="en-IE" sz="1050" dirty="0">
                  <a:cs typeface="Arial" panose="020B0604020202020204" pitchFamily="34" charset="0"/>
                </a:rPr>
                <a:t>Acta </a:t>
              </a:r>
              <a:r>
                <a:rPr lang="en-IE" sz="1050" dirty="0" err="1">
                  <a:cs typeface="Arial" panose="020B0604020202020204" pitchFamily="34" charset="0"/>
                </a:rPr>
                <a:t>Tropica</a:t>
              </a:r>
              <a:r>
                <a:rPr lang="en-IE" sz="1050" dirty="0">
                  <a:cs typeface="Arial" panose="020B0604020202020204" pitchFamily="34" charset="0"/>
                </a:rPr>
                <a:t>, 2022,</a:t>
              </a:r>
              <a:r>
                <a:rPr lang="en-IE" sz="1050" u="sng" dirty="0">
                  <a:cs typeface="Arial" panose="020B0604020202020204" pitchFamily="34" charset="0"/>
                </a:rPr>
                <a:t> 226,</a:t>
              </a:r>
              <a:r>
                <a:rPr lang="en-IE" sz="1050" dirty="0">
                  <a:cs typeface="Arial" panose="020B0604020202020204" pitchFamily="34" charset="0"/>
                </a:rPr>
                <a:t>  106225. </a:t>
              </a:r>
              <a:r>
                <a:rPr lang="en-IE" sz="1050" dirty="0">
                  <a:cs typeface="Arial" panose="020B0604020202020204" pitchFamily="34" charset="0"/>
                  <a:hlinkClick r:id="rId3">
                    <a:extLst>
                      <a:ext uri="{A12FA001-AC4F-418D-AE19-62706E023703}">
                        <ahyp:hlinkClr xmlns="" xmlns:ahyp="http://schemas.microsoft.com/office/drawing/2018/hyperlinkcolor" val="tx"/>
                      </a:ext>
                    </a:extLst>
                  </a:hlinkClick>
                </a:rPr>
                <a:t>https://doi.org/10.1016/j.actatropica.2021.106225</a:t>
              </a:r>
              <a:r>
                <a:rPr lang="en-GB" sz="1050" dirty="0">
                  <a:cs typeface="Arial" panose="020B0604020202020204" pitchFamily="34" charset="0"/>
                </a:rPr>
                <a:t> </a:t>
              </a:r>
              <a:endParaRPr lang="en-IE" sz="1050" dirty="0">
                <a:cs typeface="Arial" panose="020B0604020202020204" pitchFamily="34" charset="0"/>
              </a:endParaRPr>
            </a:p>
          </p:txBody>
        </p:sp>
      </p:grpSp>
    </p:spTree>
    <p:extLst>
      <p:ext uri="{BB962C8B-B14F-4D97-AF65-F5344CB8AC3E}">
        <p14:creationId xmlns:p14="http://schemas.microsoft.com/office/powerpoint/2010/main" val="20813937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a:normAutofit/>
          </a:bodyPr>
          <a:lstStyle/>
          <a:p>
            <a:pPr marL="0" indent="0">
              <a:buNone/>
            </a:pPr>
            <a:endParaRPr lang="en-IE" sz="2000" u="sng" dirty="0">
              <a:cs typeface="Arial" panose="020B0604020202020204" pitchFamily="34" charset="0"/>
            </a:endParaRPr>
          </a:p>
          <a:p>
            <a:pPr marL="0" indent="0">
              <a:buNone/>
            </a:pPr>
            <a:endParaRPr lang="hu-HU" sz="2000" dirty="0"/>
          </a:p>
        </p:txBody>
      </p:sp>
      <p:grpSp>
        <p:nvGrpSpPr>
          <p:cNvPr id="2" name="Group 1">
            <a:extLst>
              <a:ext uri="{FF2B5EF4-FFF2-40B4-BE49-F238E27FC236}">
                <a16:creationId xmlns:a16="http://schemas.microsoft.com/office/drawing/2014/main" id="{7B82A844-A13F-782E-CC69-3F2077E491E5}"/>
              </a:ext>
            </a:extLst>
          </p:cNvPr>
          <p:cNvGrpSpPr/>
          <p:nvPr/>
        </p:nvGrpSpPr>
        <p:grpSpPr>
          <a:xfrm>
            <a:off x="427462" y="105125"/>
            <a:ext cx="11267233" cy="6248331"/>
            <a:chOff x="427462" y="105125"/>
            <a:chExt cx="11267233" cy="6248331"/>
          </a:xfrm>
        </p:grpSpPr>
        <p:pic>
          <p:nvPicPr>
            <p:cNvPr id="4" name="Picture 3">
              <a:extLst>
                <a:ext uri="{FF2B5EF4-FFF2-40B4-BE49-F238E27FC236}">
                  <a16:creationId xmlns:a16="http://schemas.microsoft.com/office/drawing/2014/main" id="{D3973DE0-7D6F-8FE5-AE79-C5B47DA0D2E0}"/>
                </a:ext>
              </a:extLst>
            </p:cNvPr>
            <p:cNvPicPr>
              <a:picLocks noChangeAspect="1"/>
            </p:cNvPicPr>
            <p:nvPr/>
          </p:nvPicPr>
          <p:blipFill>
            <a:blip r:embed="rId2"/>
            <a:stretch>
              <a:fillRect/>
            </a:stretch>
          </p:blipFill>
          <p:spPr>
            <a:xfrm>
              <a:off x="4393138" y="105125"/>
              <a:ext cx="7301557" cy="6244091"/>
            </a:xfrm>
            <a:prstGeom prst="rect">
              <a:avLst/>
            </a:prstGeom>
          </p:spPr>
        </p:pic>
        <p:sp>
          <p:nvSpPr>
            <p:cNvPr id="5" name="TextBox 4">
              <a:extLst>
                <a:ext uri="{FF2B5EF4-FFF2-40B4-BE49-F238E27FC236}">
                  <a16:creationId xmlns:a16="http://schemas.microsoft.com/office/drawing/2014/main" id="{F2232874-1497-FE1C-4E1C-588875C7ABA4}"/>
                </a:ext>
              </a:extLst>
            </p:cNvPr>
            <p:cNvSpPr txBox="1"/>
            <p:nvPr/>
          </p:nvSpPr>
          <p:spPr>
            <a:xfrm>
              <a:off x="427462" y="966766"/>
              <a:ext cx="3658868" cy="523220"/>
            </a:xfrm>
            <a:prstGeom prst="rect">
              <a:avLst/>
            </a:prstGeom>
            <a:noFill/>
          </p:spPr>
          <p:txBody>
            <a:bodyPr wrap="square">
              <a:spAutoFit/>
            </a:bodyPr>
            <a:lstStyle/>
            <a:p>
              <a:r>
                <a:rPr lang="en-GB" sz="1400" i="1" dirty="0">
                  <a:solidFill>
                    <a:srgbClr val="0070C0"/>
                  </a:solidFill>
                  <a:cs typeface="Arial" panose="020B0604020202020204" pitchFamily="34" charset="0"/>
                </a:rPr>
                <a:t>Table 1. Environmental effects of global change drivers pertinent to vector-borne diseases.</a:t>
              </a:r>
              <a:endParaRPr lang="en-IE" sz="1400" i="1" dirty="0">
                <a:solidFill>
                  <a:srgbClr val="0070C0"/>
                </a:solidFill>
                <a:cs typeface="Arial" panose="020B0604020202020204" pitchFamily="34" charset="0"/>
              </a:endParaRPr>
            </a:p>
          </p:txBody>
        </p:sp>
        <p:sp>
          <p:nvSpPr>
            <p:cNvPr id="6" name="TextBox 5">
              <a:extLst>
                <a:ext uri="{FF2B5EF4-FFF2-40B4-BE49-F238E27FC236}">
                  <a16:creationId xmlns:a16="http://schemas.microsoft.com/office/drawing/2014/main" id="{2F9ECF99-43CF-55CD-3BFE-B4867EEDF19C}"/>
                </a:ext>
              </a:extLst>
            </p:cNvPr>
            <p:cNvSpPr txBox="1"/>
            <p:nvPr/>
          </p:nvSpPr>
          <p:spPr>
            <a:xfrm>
              <a:off x="497305" y="5799458"/>
              <a:ext cx="3283132" cy="553998"/>
            </a:xfrm>
            <a:prstGeom prst="rect">
              <a:avLst/>
            </a:prstGeom>
            <a:noFill/>
          </p:spPr>
          <p:txBody>
            <a:bodyPr wrap="square">
              <a:spAutoFit/>
            </a:bodyPr>
            <a:lstStyle/>
            <a:p>
              <a:r>
                <a:rPr lang="en-GB" sz="1000" dirty="0">
                  <a:cs typeface="Arial" panose="020B0604020202020204" pitchFamily="34" charset="0"/>
                </a:rPr>
                <a:t>From: R.W. </a:t>
              </a:r>
              <a:r>
                <a:rPr lang="en-GB" sz="1000" dirty="0" err="1">
                  <a:cs typeface="Arial" panose="020B0604020202020204" pitchFamily="34" charset="0"/>
                </a:rPr>
                <a:t>Sutherst</a:t>
              </a:r>
              <a:r>
                <a:rPr lang="en-GB" sz="1000" dirty="0">
                  <a:cs typeface="Arial" panose="020B0604020202020204" pitchFamily="34" charset="0"/>
                </a:rPr>
                <a:t>, Clinical Microbiology Reviews, Jan. 2004, </a:t>
              </a:r>
              <a:r>
                <a:rPr lang="en-GB" sz="1000" u="sng" dirty="0">
                  <a:cs typeface="Arial" panose="020B0604020202020204" pitchFamily="34" charset="0"/>
                </a:rPr>
                <a:t>17,</a:t>
              </a:r>
              <a:r>
                <a:rPr lang="en-GB" sz="1000" dirty="0">
                  <a:cs typeface="Arial" panose="020B0604020202020204" pitchFamily="34" charset="0"/>
                </a:rPr>
                <a:t> (1), 136–173. </a:t>
              </a:r>
              <a:r>
                <a:rPr lang="en-GB" sz="1000" dirty="0">
                  <a:cs typeface="Arial" panose="020B0604020202020204" pitchFamily="34" charset="0"/>
                  <a:hlinkClick r:id="rId3"/>
                </a:rPr>
                <a:t>https://doi.org/10.1128%2FCMR.17.1.136-173.2004</a:t>
              </a:r>
              <a:r>
                <a:rPr lang="en-GB" sz="1000" dirty="0">
                  <a:cs typeface="Arial" panose="020B0604020202020204" pitchFamily="34" charset="0"/>
                </a:rPr>
                <a:t> </a:t>
              </a:r>
              <a:endParaRPr lang="en-IE" sz="1000" dirty="0">
                <a:cs typeface="Arial" panose="020B0604020202020204" pitchFamily="34" charset="0"/>
              </a:endParaRPr>
            </a:p>
          </p:txBody>
        </p:sp>
      </p:grpSp>
    </p:spTree>
    <p:extLst>
      <p:ext uri="{BB962C8B-B14F-4D97-AF65-F5344CB8AC3E}">
        <p14:creationId xmlns:p14="http://schemas.microsoft.com/office/powerpoint/2010/main" val="18317716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595222" y="1095555"/>
            <a:ext cx="10731261" cy="5210118"/>
          </a:xfrm>
        </p:spPr>
        <p:txBody>
          <a:bodyPr>
            <a:normAutofit/>
          </a:bodyPr>
          <a:lstStyle/>
          <a:p>
            <a:pPr marL="0" indent="0">
              <a:lnSpc>
                <a:spcPct val="120000"/>
              </a:lnSpc>
              <a:buNone/>
            </a:pPr>
            <a:r>
              <a:rPr lang="en-IE" sz="2400" u="sng" dirty="0">
                <a:solidFill>
                  <a:srgbClr val="0070C0"/>
                </a:solidFill>
                <a:cs typeface="Arial" panose="020B0604020202020204" pitchFamily="34" charset="0"/>
              </a:rPr>
              <a:t>4.4 Global </a:t>
            </a:r>
            <a:r>
              <a:rPr lang="en-IE" sz="2400" u="sng" dirty="0" smtClean="0">
                <a:solidFill>
                  <a:srgbClr val="0070C0"/>
                </a:solidFill>
                <a:cs typeface="Arial" panose="020B0604020202020204" pitchFamily="34" charset="0"/>
              </a:rPr>
              <a:t>spread</a:t>
            </a:r>
            <a:endParaRPr lang="hu-HU" sz="2400" u="sng" dirty="0" smtClean="0">
              <a:solidFill>
                <a:srgbClr val="0070C0"/>
              </a:solidFill>
              <a:cs typeface="Arial" panose="020B0604020202020204" pitchFamily="34" charset="0"/>
            </a:endParaRPr>
          </a:p>
          <a:p>
            <a:pPr marL="0" indent="0">
              <a:lnSpc>
                <a:spcPct val="120000"/>
              </a:lnSpc>
              <a:buNone/>
            </a:pPr>
            <a:endParaRPr lang="en-IE" sz="1200" dirty="0">
              <a:cs typeface="Arial" panose="020B0604020202020204" pitchFamily="34" charset="0"/>
            </a:endParaRPr>
          </a:p>
          <a:p>
            <a:pPr marL="0" indent="0" algn="just">
              <a:lnSpc>
                <a:spcPct val="120000"/>
              </a:lnSpc>
              <a:spcAft>
                <a:spcPts val="1000"/>
              </a:spcAft>
              <a:buNone/>
            </a:pPr>
            <a:r>
              <a:rPr lang="en-GB" sz="2400" dirty="0">
                <a:solidFill>
                  <a:schemeClr val="tx1"/>
                </a:solidFill>
                <a:cs typeface="Arial" panose="020B0604020202020204" pitchFamily="34" charset="0"/>
              </a:rPr>
              <a:t>When considering the impact of global change on infectious disease risk, the effects of three forms of global connectivity can be considered: </a:t>
            </a:r>
          </a:p>
          <a:p>
            <a:pPr marL="914400" lvl="1" indent="-457200">
              <a:lnSpc>
                <a:spcPct val="120000"/>
              </a:lnSpc>
              <a:spcAft>
                <a:spcPts val="1500"/>
              </a:spcAft>
              <a:buClr>
                <a:srgbClr val="FF0000"/>
              </a:buClr>
              <a:buFont typeface="+mj-lt"/>
              <a:buAutoNum type="arabicPeriod"/>
            </a:pPr>
            <a:r>
              <a:rPr lang="en-GB" dirty="0">
                <a:solidFill>
                  <a:srgbClr val="0070C0"/>
                </a:solidFill>
                <a:cs typeface="Arial" panose="020B0604020202020204" pitchFamily="34" charset="0"/>
              </a:rPr>
              <a:t>International travel. </a:t>
            </a:r>
            <a:endParaRPr lang="hu-HU" dirty="0" smtClean="0">
              <a:solidFill>
                <a:srgbClr val="0070C0"/>
              </a:solidFill>
              <a:cs typeface="Arial" panose="020B0604020202020204" pitchFamily="34" charset="0"/>
            </a:endParaRPr>
          </a:p>
          <a:p>
            <a:pPr marL="914400" lvl="1" indent="-457200">
              <a:lnSpc>
                <a:spcPct val="120000"/>
              </a:lnSpc>
              <a:spcAft>
                <a:spcPts val="1500"/>
              </a:spcAft>
              <a:buClr>
                <a:srgbClr val="FF0000"/>
              </a:buClr>
              <a:buFont typeface="+mj-lt"/>
              <a:buAutoNum type="arabicPeriod"/>
            </a:pPr>
            <a:r>
              <a:rPr lang="en-GB" dirty="0" smtClean="0">
                <a:solidFill>
                  <a:srgbClr val="0070C0"/>
                </a:solidFill>
                <a:cs typeface="Arial" panose="020B0604020202020204" pitchFamily="34" charset="0"/>
              </a:rPr>
              <a:t>Human </a:t>
            </a:r>
            <a:r>
              <a:rPr lang="en-GB" dirty="0">
                <a:solidFill>
                  <a:srgbClr val="0070C0"/>
                </a:solidFill>
                <a:cs typeface="Arial" panose="020B0604020202020204" pitchFamily="34" charset="0"/>
              </a:rPr>
              <a:t>migration and local-scale </a:t>
            </a:r>
            <a:r>
              <a:rPr lang="en-GB" dirty="0" smtClean="0">
                <a:solidFill>
                  <a:srgbClr val="0070C0"/>
                </a:solidFill>
                <a:cs typeface="Arial" panose="020B0604020202020204" pitchFamily="34" charset="0"/>
              </a:rPr>
              <a:t>mobility</a:t>
            </a:r>
            <a:r>
              <a:rPr lang="hu-HU" dirty="0" smtClean="0">
                <a:solidFill>
                  <a:srgbClr val="0070C0"/>
                </a:solidFill>
                <a:cs typeface="Arial" panose="020B0604020202020204" pitchFamily="34" charset="0"/>
              </a:rPr>
              <a:t>.</a:t>
            </a:r>
            <a:endParaRPr lang="en-GB" dirty="0">
              <a:solidFill>
                <a:schemeClr val="tx1"/>
              </a:solidFill>
              <a:cs typeface="Arial" panose="020B0604020202020204" pitchFamily="34" charset="0"/>
            </a:endParaRPr>
          </a:p>
          <a:p>
            <a:pPr marL="914400" lvl="1" indent="-457200">
              <a:lnSpc>
                <a:spcPct val="120000"/>
              </a:lnSpc>
              <a:spcAft>
                <a:spcPts val="1500"/>
              </a:spcAft>
              <a:buClr>
                <a:srgbClr val="FF0000"/>
              </a:buClr>
              <a:buFont typeface="+mj-lt"/>
              <a:buAutoNum type="arabicPeriod"/>
            </a:pPr>
            <a:r>
              <a:rPr lang="hu-HU" dirty="0" smtClean="0">
                <a:solidFill>
                  <a:srgbClr val="0070C0"/>
                </a:solidFill>
                <a:cs typeface="Arial" panose="020B0604020202020204" pitchFamily="34" charset="0"/>
              </a:rPr>
              <a:t>The i</a:t>
            </a:r>
            <a:r>
              <a:rPr lang="en-GB" dirty="0" err="1" smtClean="0">
                <a:solidFill>
                  <a:srgbClr val="0070C0"/>
                </a:solidFill>
                <a:cs typeface="Arial" panose="020B0604020202020204" pitchFamily="34" charset="0"/>
              </a:rPr>
              <a:t>nternational</a:t>
            </a:r>
            <a:r>
              <a:rPr lang="en-GB" dirty="0" smtClean="0">
                <a:solidFill>
                  <a:srgbClr val="0070C0"/>
                </a:solidFill>
                <a:cs typeface="Arial" panose="020B0604020202020204" pitchFamily="34" charset="0"/>
              </a:rPr>
              <a:t> </a:t>
            </a:r>
            <a:r>
              <a:rPr lang="en-GB" dirty="0">
                <a:solidFill>
                  <a:srgbClr val="0070C0"/>
                </a:solidFill>
                <a:cs typeface="Arial" panose="020B0604020202020204" pitchFamily="34" charset="0"/>
              </a:rPr>
              <a:t>trade of animals, animal products and </a:t>
            </a:r>
            <a:r>
              <a:rPr lang="en-GB" dirty="0" smtClean="0">
                <a:solidFill>
                  <a:srgbClr val="0070C0"/>
                </a:solidFill>
                <a:cs typeface="Arial" panose="020B0604020202020204" pitchFamily="34" charset="0"/>
              </a:rPr>
              <a:t>plants</a:t>
            </a:r>
            <a:r>
              <a:rPr lang="hu-HU" dirty="0" smtClean="0">
                <a:solidFill>
                  <a:srgbClr val="0070C0"/>
                </a:solidFill>
                <a:cs typeface="Arial" panose="020B0604020202020204" pitchFamily="34" charset="0"/>
              </a:rPr>
              <a:t>.</a:t>
            </a:r>
            <a:r>
              <a:rPr lang="en-GB" dirty="0" smtClean="0">
                <a:solidFill>
                  <a:schemeClr val="tx1"/>
                </a:solidFill>
                <a:cs typeface="Arial" panose="020B0604020202020204" pitchFamily="34" charset="0"/>
              </a:rPr>
              <a:t>  </a:t>
            </a:r>
            <a:endParaRPr lang="en-GB" dirty="0">
              <a:solidFill>
                <a:schemeClr val="tx1"/>
              </a:solidFill>
              <a:cs typeface="Arial" panose="020B0604020202020204" pitchFamily="34" charset="0"/>
            </a:endParaRPr>
          </a:p>
          <a:p>
            <a:pPr marL="0" indent="0">
              <a:buNone/>
            </a:pPr>
            <a:endParaRPr lang="en-GB" sz="2000" dirty="0">
              <a:solidFill>
                <a:schemeClr val="tx1">
                  <a:lumMod val="50000"/>
                  <a:lumOff val="50000"/>
                </a:schemeClr>
              </a:solidFill>
              <a:cs typeface="Arial" panose="020B0604020202020204" pitchFamily="34" charset="0"/>
            </a:endParaRPr>
          </a:p>
        </p:txBody>
      </p:sp>
    </p:spTree>
    <p:extLst>
      <p:ext uri="{BB962C8B-B14F-4D97-AF65-F5344CB8AC3E}">
        <p14:creationId xmlns:p14="http://schemas.microsoft.com/office/powerpoint/2010/main" val="40260758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a:normAutofit/>
          </a:bodyPr>
          <a:lstStyle/>
          <a:p>
            <a:pPr marL="0" indent="0">
              <a:buNone/>
            </a:pPr>
            <a:r>
              <a:rPr lang="en-IE" sz="2000" u="sng" dirty="0">
                <a:solidFill>
                  <a:srgbClr val="0070C0"/>
                </a:solidFill>
                <a:cs typeface="Arial" panose="020B0604020202020204" pitchFamily="34" charset="0"/>
              </a:rPr>
              <a:t>4.5 Summary</a:t>
            </a:r>
            <a:endParaRPr lang="en-IE" sz="2000" dirty="0">
              <a:cs typeface="Arial" panose="020B0604020202020204" pitchFamily="34" charset="0"/>
            </a:endParaRPr>
          </a:p>
          <a:p>
            <a:pPr marL="0" indent="0">
              <a:buNone/>
            </a:pPr>
            <a:endParaRPr lang="en-GB" sz="2000" dirty="0">
              <a:solidFill>
                <a:schemeClr val="tx1">
                  <a:lumMod val="50000"/>
                  <a:lumOff val="50000"/>
                </a:schemeClr>
              </a:solidFill>
              <a:cs typeface="Arial" panose="020B0604020202020204" pitchFamily="34" charset="0"/>
            </a:endParaRPr>
          </a:p>
        </p:txBody>
      </p:sp>
      <p:grpSp>
        <p:nvGrpSpPr>
          <p:cNvPr id="2" name="Group 1">
            <a:extLst>
              <a:ext uri="{FF2B5EF4-FFF2-40B4-BE49-F238E27FC236}">
                <a16:creationId xmlns:a16="http://schemas.microsoft.com/office/drawing/2014/main" id="{49F18FDB-5036-A992-1BC1-27C432BB4748}"/>
              </a:ext>
            </a:extLst>
          </p:cNvPr>
          <p:cNvGrpSpPr/>
          <p:nvPr/>
        </p:nvGrpSpPr>
        <p:grpSpPr>
          <a:xfrm>
            <a:off x="192505" y="345146"/>
            <a:ext cx="11638088" cy="6186030"/>
            <a:chOff x="13980" y="726963"/>
            <a:chExt cx="11638088" cy="6186030"/>
          </a:xfrm>
        </p:grpSpPr>
        <p:pic>
          <p:nvPicPr>
            <p:cNvPr id="4" name="Picture 3" descr="Fig. 3">
              <a:extLst>
                <a:ext uri="{FF2B5EF4-FFF2-40B4-BE49-F238E27FC236}">
                  <a16:creationId xmlns:a16="http://schemas.microsoft.com/office/drawing/2014/main" id="{F312A039-B063-2B4A-0944-DA11F558F7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6571" y="1159318"/>
              <a:ext cx="7515497" cy="552817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8C310CF-3DA5-771E-CE24-BE66272265EB}"/>
                </a:ext>
              </a:extLst>
            </p:cNvPr>
            <p:cNvSpPr txBox="1"/>
            <p:nvPr/>
          </p:nvSpPr>
          <p:spPr>
            <a:xfrm>
              <a:off x="13980" y="2382522"/>
              <a:ext cx="3999933" cy="4530471"/>
            </a:xfrm>
            <a:prstGeom prst="rect">
              <a:avLst/>
            </a:prstGeom>
            <a:noFill/>
          </p:spPr>
          <p:txBody>
            <a:bodyPr wrap="square">
              <a:spAutoFit/>
            </a:bodyPr>
            <a:lstStyle/>
            <a:p>
              <a:pPr algn="r"/>
              <a:endParaRPr lang="en-GB" sz="1400" b="1" dirty="0">
                <a:solidFill>
                  <a:schemeClr val="tx1">
                    <a:lumMod val="50000"/>
                    <a:lumOff val="50000"/>
                  </a:schemeClr>
                </a:solidFill>
                <a:cs typeface="Arial" panose="020B0604020202020204" pitchFamily="34" charset="0"/>
              </a:endParaRPr>
            </a:p>
            <a:p>
              <a:pPr algn="just">
                <a:lnSpc>
                  <a:spcPct val="120000"/>
                </a:lnSpc>
              </a:pPr>
              <a:r>
                <a:rPr lang="en-GB" sz="1400" b="0" i="0" dirty="0">
                  <a:effectLst/>
                  <a:cs typeface="Arial" panose="020B0604020202020204" pitchFamily="34" charset="0"/>
                </a:rPr>
                <a:t>The table summarizes select recent global changes (rows) and their impacts on disease emergence, local-scale dynamics and global spread (columns). </a:t>
              </a:r>
              <a:endParaRPr lang="hu-HU" sz="1400" b="0" i="0" dirty="0" smtClean="0">
                <a:effectLst/>
                <a:cs typeface="Arial" panose="020B0604020202020204" pitchFamily="34" charset="0"/>
              </a:endParaRPr>
            </a:p>
            <a:p>
              <a:pPr algn="just">
                <a:lnSpc>
                  <a:spcPct val="120000"/>
                </a:lnSpc>
              </a:pPr>
              <a:endParaRPr lang="hu-HU" sz="1400" dirty="0">
                <a:cs typeface="Arial" panose="020B0604020202020204" pitchFamily="34" charset="0"/>
              </a:endParaRPr>
            </a:p>
            <a:p>
              <a:pPr algn="just">
                <a:lnSpc>
                  <a:spcPct val="120000"/>
                </a:lnSpc>
              </a:pPr>
              <a:r>
                <a:rPr lang="en-GB" sz="1400" b="0" i="0" dirty="0" smtClean="0">
                  <a:effectLst/>
                  <a:cs typeface="Arial" panose="020B0604020202020204" pitchFamily="34" charset="0"/>
                </a:rPr>
                <a:t>An </a:t>
              </a:r>
              <a:r>
                <a:rPr lang="en-GB" sz="1400" b="0" i="0" dirty="0">
                  <a:effectLst/>
                  <a:cs typeface="Arial" panose="020B0604020202020204" pitchFamily="34" charset="0"/>
                </a:rPr>
                <a:t>example susceptible (</a:t>
              </a:r>
              <a:r>
                <a:rPr lang="en-GB" sz="1400" b="0" i="1" dirty="0">
                  <a:effectLst/>
                  <a:cs typeface="Arial" panose="020B0604020202020204" pitchFamily="34" charset="0"/>
                </a:rPr>
                <a:t>S</a:t>
              </a:r>
              <a:r>
                <a:rPr lang="en-GB" sz="1400" b="0" i="0" dirty="0">
                  <a:effectLst/>
                  <a:cs typeface="Arial" panose="020B0604020202020204" pitchFamily="34" charset="0"/>
                </a:rPr>
                <a:t>), infected (</a:t>
              </a:r>
              <a:r>
                <a:rPr lang="en-GB" sz="1400" b="0" i="1" dirty="0">
                  <a:effectLst/>
                  <a:cs typeface="Arial" panose="020B0604020202020204" pitchFamily="34" charset="0"/>
                </a:rPr>
                <a:t>I</a:t>
              </a:r>
              <a:r>
                <a:rPr lang="en-GB" sz="1400" b="0" i="0" dirty="0">
                  <a:effectLst/>
                  <a:cs typeface="Arial" panose="020B0604020202020204" pitchFamily="34" charset="0"/>
                </a:rPr>
                <a:t>), recovered (</a:t>
              </a:r>
              <a:r>
                <a:rPr lang="en-GB" sz="1400" b="0" i="1" dirty="0">
                  <a:effectLst/>
                  <a:cs typeface="Arial" panose="020B0604020202020204" pitchFamily="34" charset="0"/>
                </a:rPr>
                <a:t>R</a:t>
              </a:r>
              <a:r>
                <a:rPr lang="en-GB" sz="1400" b="0" i="0" dirty="0">
                  <a:effectLst/>
                  <a:cs typeface="Arial" panose="020B0604020202020204" pitchFamily="34" charset="0"/>
                </a:rPr>
                <a:t>) model is shown, where </a:t>
              </a:r>
              <a:r>
                <a:rPr lang="en-GB" sz="1400" b="0" i="1" dirty="0">
                  <a:effectLst/>
                  <a:latin typeface="Symbol" panose="05050102010706020507" pitchFamily="18" charset="2"/>
                  <a:cs typeface="Arial" panose="020B0604020202020204" pitchFamily="34" charset="0"/>
                </a:rPr>
                <a:t>b</a:t>
              </a:r>
              <a:r>
                <a:rPr lang="en-GB" sz="1400" b="0" i="0" dirty="0">
                  <a:effectLst/>
                  <a:cs typeface="Arial" panose="020B0604020202020204" pitchFamily="34" charset="0"/>
                </a:rPr>
                <a:t> represents the transmission rate and </a:t>
              </a:r>
              <a:r>
                <a:rPr lang="en-GB" sz="1400" b="0" i="1" dirty="0">
                  <a:effectLst/>
                  <a:latin typeface="Symbol" panose="05050102010706020507" pitchFamily="18" charset="2"/>
                  <a:cs typeface="Arial" panose="020B0604020202020204" pitchFamily="34" charset="0"/>
                </a:rPr>
                <a:t>g</a:t>
              </a:r>
              <a:r>
                <a:rPr lang="en-GB" sz="1400" b="0" i="0" dirty="0">
                  <a:effectLst/>
                  <a:cs typeface="Arial" panose="020B0604020202020204" pitchFamily="34" charset="0"/>
                </a:rPr>
                <a:t>  is the recovery rate.</a:t>
              </a:r>
            </a:p>
            <a:p>
              <a:pPr algn="just">
                <a:lnSpc>
                  <a:spcPct val="120000"/>
                </a:lnSpc>
              </a:pPr>
              <a:endParaRPr lang="en-GB" sz="1400" dirty="0">
                <a:cs typeface="Arial" panose="020B0604020202020204" pitchFamily="34" charset="0"/>
              </a:endParaRPr>
            </a:p>
            <a:p>
              <a:pPr algn="r"/>
              <a:endParaRPr lang="en-GB" sz="1400" dirty="0">
                <a:solidFill>
                  <a:schemeClr val="tx1">
                    <a:lumMod val="50000"/>
                    <a:lumOff val="50000"/>
                  </a:schemeClr>
                </a:solidFill>
                <a:cs typeface="Arial" panose="020B0604020202020204" pitchFamily="34" charset="0"/>
              </a:endParaRPr>
            </a:p>
            <a:p>
              <a:pPr algn="r"/>
              <a:endParaRPr lang="en-GB" sz="1400" dirty="0">
                <a:solidFill>
                  <a:schemeClr val="tx1">
                    <a:lumMod val="50000"/>
                    <a:lumOff val="50000"/>
                  </a:schemeClr>
                </a:solidFill>
                <a:cs typeface="Arial" panose="020B0604020202020204" pitchFamily="34" charset="0"/>
              </a:endParaRPr>
            </a:p>
            <a:p>
              <a:pPr algn="r"/>
              <a:endParaRPr lang="en-GB" sz="1400" dirty="0">
                <a:solidFill>
                  <a:schemeClr val="tx1">
                    <a:lumMod val="50000"/>
                    <a:lumOff val="50000"/>
                  </a:schemeClr>
                </a:solidFill>
                <a:cs typeface="Arial" panose="020B0604020202020204" pitchFamily="34" charset="0"/>
              </a:endParaRPr>
            </a:p>
            <a:p>
              <a:pPr algn="r"/>
              <a:endParaRPr lang="en-GB" sz="1400" dirty="0">
                <a:solidFill>
                  <a:schemeClr val="tx1">
                    <a:lumMod val="50000"/>
                    <a:lumOff val="50000"/>
                  </a:schemeClr>
                </a:solidFill>
                <a:cs typeface="Arial" panose="020B0604020202020204" pitchFamily="34" charset="0"/>
              </a:endParaRPr>
            </a:p>
            <a:p>
              <a:pPr algn="r"/>
              <a:endParaRPr lang="en-GB" sz="1400" dirty="0">
                <a:solidFill>
                  <a:schemeClr val="tx1">
                    <a:lumMod val="50000"/>
                    <a:lumOff val="50000"/>
                  </a:schemeClr>
                </a:solidFill>
                <a:cs typeface="Arial" panose="020B0604020202020204" pitchFamily="34" charset="0"/>
              </a:endParaRPr>
            </a:p>
            <a:p>
              <a:pPr algn="r"/>
              <a:endParaRPr lang="en-GB" sz="1400" dirty="0">
                <a:solidFill>
                  <a:schemeClr val="tx1">
                    <a:lumMod val="50000"/>
                    <a:lumOff val="50000"/>
                  </a:schemeClr>
                </a:solidFill>
                <a:cs typeface="Arial" panose="020B0604020202020204" pitchFamily="34" charset="0"/>
              </a:endParaRPr>
            </a:p>
            <a:p>
              <a:pPr algn="r"/>
              <a:endParaRPr lang="en-GB" sz="1400" dirty="0">
                <a:solidFill>
                  <a:schemeClr val="tx1">
                    <a:lumMod val="50000"/>
                    <a:lumOff val="50000"/>
                  </a:schemeClr>
                </a:solidFill>
                <a:cs typeface="Arial" panose="020B0604020202020204" pitchFamily="34" charset="0"/>
              </a:endParaRPr>
            </a:p>
            <a:p>
              <a:r>
                <a:rPr lang="en-GB" sz="1000" dirty="0">
                  <a:cs typeface="Arial" panose="020B0604020202020204" pitchFamily="34" charset="0"/>
                </a:rPr>
                <a:t>From: R.E. Baker </a:t>
              </a:r>
              <a:r>
                <a:rPr lang="en-GB" sz="1000" i="1" dirty="0">
                  <a:cs typeface="Arial" panose="020B0604020202020204" pitchFamily="34" charset="0"/>
                </a:rPr>
                <a:t>et al</a:t>
              </a:r>
              <a:r>
                <a:rPr lang="en-GB" sz="1000" dirty="0">
                  <a:cs typeface="Arial" panose="020B0604020202020204" pitchFamily="34" charset="0"/>
                </a:rPr>
                <a:t>., Nature Reviews Microbiology, April 2022, </a:t>
              </a:r>
              <a:r>
                <a:rPr lang="en-GB" sz="1000" u="sng" dirty="0">
                  <a:cs typeface="Arial" panose="020B0604020202020204" pitchFamily="34" charset="0"/>
                </a:rPr>
                <a:t>20</a:t>
              </a:r>
              <a:r>
                <a:rPr lang="en-GB" sz="1000" dirty="0">
                  <a:cs typeface="Arial" panose="020B0604020202020204" pitchFamily="34" charset="0"/>
                </a:rPr>
                <a:t>, 193-205.</a:t>
              </a:r>
            </a:p>
            <a:p>
              <a:r>
                <a:rPr lang="en-GB" sz="1000" dirty="0">
                  <a:cs typeface="Arial" panose="020B0604020202020204" pitchFamily="34" charset="0"/>
                  <a:hlinkClick r:id="rId3">
                    <a:extLst>
                      <a:ext uri="{A12FA001-AC4F-418D-AE19-62706E023703}">
                        <ahyp:hlinkClr xmlns="" xmlns:ahyp="http://schemas.microsoft.com/office/drawing/2018/hyperlinkcolor" val="tx"/>
                      </a:ext>
                    </a:extLst>
                  </a:hlinkClick>
                </a:rPr>
                <a:t>https://doi.org/10.1038/s41579-021-00639-z</a:t>
              </a:r>
              <a:endParaRPr lang="en-GB" sz="1000" dirty="0">
                <a:cs typeface="Arial" panose="020B0604020202020204" pitchFamily="34" charset="0"/>
              </a:endParaRPr>
            </a:p>
            <a:p>
              <a:pPr algn="r"/>
              <a:endParaRPr lang="en-GB" sz="1200" dirty="0">
                <a:solidFill>
                  <a:schemeClr val="tx1">
                    <a:lumMod val="50000"/>
                    <a:lumOff val="50000"/>
                  </a:schemeClr>
                </a:solidFill>
                <a:cs typeface="Arial" panose="020B0604020202020204" pitchFamily="34" charset="0"/>
              </a:endParaRPr>
            </a:p>
          </p:txBody>
        </p:sp>
        <p:sp>
          <p:nvSpPr>
            <p:cNvPr id="6" name="TextBox 5">
              <a:extLst>
                <a:ext uri="{FF2B5EF4-FFF2-40B4-BE49-F238E27FC236}">
                  <a16:creationId xmlns:a16="http://schemas.microsoft.com/office/drawing/2014/main" id="{C4B53318-5D4E-A81A-8A9C-BCD8798D71D5}"/>
                </a:ext>
              </a:extLst>
            </p:cNvPr>
            <p:cNvSpPr txBox="1"/>
            <p:nvPr/>
          </p:nvSpPr>
          <p:spPr>
            <a:xfrm>
              <a:off x="766355" y="726963"/>
              <a:ext cx="9841745" cy="307777"/>
            </a:xfrm>
            <a:prstGeom prst="rect">
              <a:avLst/>
            </a:prstGeom>
            <a:noFill/>
          </p:spPr>
          <p:txBody>
            <a:bodyPr wrap="square">
              <a:spAutoFit/>
            </a:bodyPr>
            <a:lstStyle/>
            <a:p>
              <a:pPr algn="r"/>
              <a:r>
                <a:rPr lang="en-GB" sz="1400" i="1" dirty="0">
                  <a:solidFill>
                    <a:srgbClr val="0070C0"/>
                  </a:solidFill>
                  <a:effectLst/>
                  <a:cs typeface="Arial" panose="020B0604020202020204" pitchFamily="34" charset="0"/>
                </a:rPr>
                <a:t>Figure </a:t>
              </a:r>
              <a:r>
                <a:rPr lang="en-GB" sz="1400" i="1" dirty="0">
                  <a:solidFill>
                    <a:srgbClr val="0070C0"/>
                  </a:solidFill>
                  <a:cs typeface="Arial" panose="020B0604020202020204" pitchFamily="34" charset="0"/>
                </a:rPr>
                <a:t>6</a:t>
              </a:r>
              <a:r>
                <a:rPr lang="en-GB" sz="1400" i="1" dirty="0">
                  <a:solidFill>
                    <a:srgbClr val="0070C0"/>
                  </a:solidFill>
                  <a:effectLst/>
                  <a:cs typeface="Arial" panose="020B0604020202020204" pitchFamily="34" charset="0"/>
                </a:rPr>
                <a:t>. Effects of climatic, technological and demographic change on disease emergence, dynamics and spread. </a:t>
              </a:r>
            </a:p>
          </p:txBody>
        </p:sp>
      </p:grpSp>
    </p:spTree>
    <p:extLst>
      <p:ext uri="{BB962C8B-B14F-4D97-AF65-F5344CB8AC3E}">
        <p14:creationId xmlns:p14="http://schemas.microsoft.com/office/powerpoint/2010/main" val="39916029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213969"/>
            <a:ext cx="11896826" cy="674305"/>
          </a:xfrm>
        </p:spPr>
        <p:txBody>
          <a:bodyPr>
            <a:noAutofit/>
          </a:bodyPr>
          <a:lstStyle/>
          <a:p>
            <a:pPr algn="ctr"/>
            <a:r>
              <a:rPr lang="en-GB" sz="2800" dirty="0">
                <a:solidFill>
                  <a:schemeClr val="tx1"/>
                </a:solidFill>
              </a:rPr>
              <a:t>5. Current state of knowledge on the effects of climate change on the impacts, pathways, and interactions of VBDs on/with global societies</a:t>
            </a:r>
            <a:endParaRPr lang="hu-HU" sz="2800" dirty="0">
              <a:solidFill>
                <a:schemeClr val="tx1"/>
              </a:solidFill>
            </a:endParaRPr>
          </a:p>
        </p:txBody>
      </p:sp>
      <p:grpSp>
        <p:nvGrpSpPr>
          <p:cNvPr id="4" name="Group 3">
            <a:extLst>
              <a:ext uri="{FF2B5EF4-FFF2-40B4-BE49-F238E27FC236}">
                <a16:creationId xmlns:a16="http://schemas.microsoft.com/office/drawing/2014/main" id="{CB1D1279-272B-16CE-06B6-F8137D65C7FF}"/>
              </a:ext>
            </a:extLst>
          </p:cNvPr>
          <p:cNvGrpSpPr/>
          <p:nvPr/>
        </p:nvGrpSpPr>
        <p:grpSpPr>
          <a:xfrm>
            <a:off x="810138" y="1625220"/>
            <a:ext cx="8958309" cy="3481374"/>
            <a:chOff x="1289871" y="4492964"/>
            <a:chExt cx="8958309" cy="3481374"/>
          </a:xfrm>
        </p:grpSpPr>
        <p:pic>
          <p:nvPicPr>
            <p:cNvPr id="5" name="Picture 4">
              <a:extLst>
                <a:ext uri="{FF2B5EF4-FFF2-40B4-BE49-F238E27FC236}">
                  <a16:creationId xmlns:a16="http://schemas.microsoft.com/office/drawing/2014/main" id="{0D66BAE2-DDF5-7149-5D08-6949863E4296}"/>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t="1986"/>
            <a:stretch/>
          </p:blipFill>
          <p:spPr>
            <a:xfrm>
              <a:off x="1289871" y="4894951"/>
              <a:ext cx="8379828" cy="2579297"/>
            </a:xfrm>
            <a:prstGeom prst="rect">
              <a:avLst/>
            </a:prstGeom>
          </p:spPr>
        </p:pic>
        <p:sp>
          <p:nvSpPr>
            <p:cNvPr id="6" name="TextBox 5">
              <a:extLst>
                <a:ext uri="{FF2B5EF4-FFF2-40B4-BE49-F238E27FC236}">
                  <a16:creationId xmlns:a16="http://schemas.microsoft.com/office/drawing/2014/main" id="{129A3815-6711-C45F-7432-799520BE29B3}"/>
                </a:ext>
              </a:extLst>
            </p:cNvPr>
            <p:cNvSpPr txBox="1"/>
            <p:nvPr/>
          </p:nvSpPr>
          <p:spPr>
            <a:xfrm>
              <a:off x="1992455" y="7666561"/>
              <a:ext cx="8255725" cy="307777"/>
            </a:xfrm>
            <a:prstGeom prst="rect">
              <a:avLst/>
            </a:prstGeom>
            <a:noFill/>
          </p:spPr>
          <p:txBody>
            <a:bodyPr wrap="square">
              <a:spAutoFit/>
            </a:bodyPr>
            <a:lstStyle/>
            <a:p>
              <a:pPr algn="r"/>
              <a:r>
                <a:rPr lang="en-GB" sz="1400" i="1" dirty="0">
                  <a:solidFill>
                    <a:srgbClr val="0070C0"/>
                  </a:solidFill>
                  <a:effectLst/>
                  <a:cs typeface="Arial" panose="020B0604020202020204" pitchFamily="34" charset="0"/>
                </a:rPr>
                <a:t>Figure 7. Discrimination of pathogenic diseases between those aggravated and diminished by climatic hazards </a:t>
              </a:r>
            </a:p>
          </p:txBody>
        </p:sp>
        <p:sp>
          <p:nvSpPr>
            <p:cNvPr id="7" name="Rectangle 6">
              <a:extLst>
                <a:ext uri="{FF2B5EF4-FFF2-40B4-BE49-F238E27FC236}">
                  <a16:creationId xmlns:a16="http://schemas.microsoft.com/office/drawing/2014/main" id="{4EA107E0-00E2-5654-D225-54A44E40712E}"/>
                </a:ext>
              </a:extLst>
            </p:cNvPr>
            <p:cNvSpPr/>
            <p:nvPr/>
          </p:nvSpPr>
          <p:spPr>
            <a:xfrm>
              <a:off x="4615543" y="4492964"/>
              <a:ext cx="87086" cy="1574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ln>
                  <a:solidFill>
                    <a:schemeClr val="bg1"/>
                  </a:solidFill>
                </a:ln>
                <a:solidFill>
                  <a:schemeClr val="bg1"/>
                </a:solidFill>
              </a:endParaRPr>
            </a:p>
          </p:txBody>
        </p:sp>
      </p:grpSp>
      <p:sp>
        <p:nvSpPr>
          <p:cNvPr id="8" name="Téglalap 7"/>
          <p:cNvSpPr/>
          <p:nvPr/>
        </p:nvSpPr>
        <p:spPr>
          <a:xfrm>
            <a:off x="0" y="6009173"/>
            <a:ext cx="10116152" cy="400110"/>
          </a:xfrm>
          <a:prstGeom prst="rect">
            <a:avLst/>
          </a:prstGeom>
        </p:spPr>
        <p:txBody>
          <a:bodyPr wrap="square">
            <a:spAutoFit/>
          </a:bodyPr>
          <a:lstStyle/>
          <a:p>
            <a:r>
              <a:rPr lang="en-GB" sz="1000" dirty="0"/>
              <a:t>From: Mora C., McKenzie T., </a:t>
            </a:r>
            <a:r>
              <a:rPr lang="en-GB" sz="1000" dirty="0" err="1"/>
              <a:t>Gaw</a:t>
            </a:r>
            <a:r>
              <a:rPr lang="en-GB" sz="1000" dirty="0"/>
              <a:t> I.M., Dean J.M., von Hammerstein H., Knudson T.A., Setter R.O., Smith C.Z., Webster K.M., </a:t>
            </a:r>
            <a:r>
              <a:rPr lang="en-GB" sz="1000" dirty="0" err="1"/>
              <a:t>Patz</a:t>
            </a:r>
            <a:r>
              <a:rPr lang="en-GB" sz="1000" dirty="0"/>
              <a:t> J.A., and Franklin E.C., “Over half of known human pathogenic diseases can be aggravated by climate change”, Nature Climate Change, September 2022, </a:t>
            </a:r>
            <a:r>
              <a:rPr lang="en-GB" sz="1000" u="sng" dirty="0"/>
              <a:t>12</a:t>
            </a:r>
            <a:r>
              <a:rPr lang="en-GB" sz="1000" dirty="0"/>
              <a:t>, 869-875. </a:t>
            </a:r>
            <a:r>
              <a:rPr lang="en-GB" sz="1000" dirty="0">
                <a:hlinkClick r:id="rId4">
                  <a:extLst>
                    <a:ext uri="{A12FA001-AC4F-418D-AE19-62706E023703}">
                      <ahyp:hlinkClr xmlns:ahyp="http://schemas.microsoft.com/office/drawing/2018/hyperlinkcolor" xmlns="" xmlns:lc="http://schemas.openxmlformats.org/drawingml/2006/lockedCanvas" val="tx"/>
                    </a:ext>
                  </a:extLst>
                </a:hlinkClick>
              </a:rPr>
              <a:t>https://doi.org/10.1038/s41558-022-01426-1</a:t>
            </a:r>
            <a:r>
              <a:rPr lang="en-GB" sz="1000" dirty="0"/>
              <a:t>   </a:t>
            </a:r>
          </a:p>
        </p:txBody>
      </p:sp>
    </p:spTree>
    <p:extLst>
      <p:ext uri="{BB962C8B-B14F-4D97-AF65-F5344CB8AC3E}">
        <p14:creationId xmlns:p14="http://schemas.microsoft.com/office/powerpoint/2010/main" val="20921715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577970" y="1700333"/>
            <a:ext cx="10090030" cy="2387600"/>
          </a:xfrm>
        </p:spPr>
        <p:txBody>
          <a:bodyPr>
            <a:normAutofit fontScale="90000"/>
          </a:bodyPr>
          <a:lstStyle/>
          <a:p>
            <a:r>
              <a:rPr lang="en-GB" dirty="0">
                <a:solidFill>
                  <a:schemeClr val="tx1"/>
                </a:solidFill>
              </a:rPr>
              <a:t/>
            </a:r>
            <a:br>
              <a:rPr lang="en-GB" dirty="0">
                <a:solidFill>
                  <a:schemeClr val="tx1"/>
                </a:solidFill>
              </a:rPr>
            </a:br>
            <a:r>
              <a:rPr lang="en-GB" b="1" dirty="0">
                <a:solidFill>
                  <a:schemeClr val="tx1"/>
                </a:solidFill>
              </a:rPr>
              <a:t>The Impact of Climate Change on Vector-Borne Diseases</a:t>
            </a:r>
            <a:br>
              <a:rPr lang="en-GB" b="1" dirty="0">
                <a:solidFill>
                  <a:schemeClr val="tx1"/>
                </a:solidFill>
              </a:rPr>
            </a:br>
            <a:r>
              <a:rPr lang="en-GB" b="1" dirty="0">
                <a:solidFill>
                  <a:schemeClr val="tx1"/>
                </a:solidFill>
              </a:rPr>
              <a:t>and Other Infections</a:t>
            </a:r>
            <a:endParaRPr lang="hu-HU" b="1" dirty="0">
              <a:solidFill>
                <a:schemeClr val="tx1"/>
              </a:solidFill>
            </a:endParaRPr>
          </a:p>
        </p:txBody>
      </p:sp>
    </p:spTree>
    <p:extLst>
      <p:ext uri="{BB962C8B-B14F-4D97-AF65-F5344CB8AC3E}">
        <p14:creationId xmlns:p14="http://schemas.microsoft.com/office/powerpoint/2010/main" val="16036052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A341FA5-9060-40EA-2FD5-27E372FF8FF8}"/>
              </a:ext>
            </a:extLst>
          </p:cNvPr>
          <p:cNvGrpSpPr/>
          <p:nvPr/>
        </p:nvGrpSpPr>
        <p:grpSpPr>
          <a:xfrm>
            <a:off x="0" y="0"/>
            <a:ext cx="12119209" cy="6297274"/>
            <a:chOff x="0" y="0"/>
            <a:chExt cx="12119209" cy="6297274"/>
          </a:xfrm>
        </p:grpSpPr>
        <p:pic>
          <p:nvPicPr>
            <p:cNvPr id="4" name="Picture 3">
              <a:extLst>
                <a:ext uri="{FF2B5EF4-FFF2-40B4-BE49-F238E27FC236}">
                  <a16:creationId xmlns:a16="http://schemas.microsoft.com/office/drawing/2014/main" id="{A321E313-4CC1-1796-2A78-95DC5C247317}"/>
                </a:ext>
              </a:extLst>
            </p:cNvPr>
            <p:cNvPicPr>
              <a:picLocks noChangeAspect="1"/>
            </p:cNvPicPr>
            <p:nvPr/>
          </p:nvPicPr>
          <p:blipFill rotWithShape="1">
            <a:blip r:embed="rId2"/>
            <a:srcRect b="2624"/>
            <a:stretch/>
          </p:blipFill>
          <p:spPr>
            <a:xfrm>
              <a:off x="1632704" y="215644"/>
              <a:ext cx="10486505" cy="6081630"/>
            </a:xfrm>
            <a:prstGeom prst="rect">
              <a:avLst/>
            </a:prstGeom>
          </p:spPr>
        </p:pic>
        <p:sp>
          <p:nvSpPr>
            <p:cNvPr id="5" name="TextBox 4">
              <a:extLst>
                <a:ext uri="{FF2B5EF4-FFF2-40B4-BE49-F238E27FC236}">
                  <a16:creationId xmlns:a16="http://schemas.microsoft.com/office/drawing/2014/main" id="{0141A1BF-684C-4D57-7DF7-527AAD49B090}"/>
                </a:ext>
              </a:extLst>
            </p:cNvPr>
            <p:cNvSpPr txBox="1"/>
            <p:nvPr/>
          </p:nvSpPr>
          <p:spPr>
            <a:xfrm>
              <a:off x="0" y="0"/>
              <a:ext cx="6167887" cy="307777"/>
            </a:xfrm>
            <a:prstGeom prst="rect">
              <a:avLst/>
            </a:prstGeom>
            <a:noFill/>
          </p:spPr>
          <p:txBody>
            <a:bodyPr wrap="square">
              <a:spAutoFit/>
            </a:bodyPr>
            <a:lstStyle/>
            <a:p>
              <a:r>
                <a:rPr lang="en-GB" sz="1400" i="1" dirty="0">
                  <a:solidFill>
                    <a:srgbClr val="0070C0"/>
                  </a:solidFill>
                  <a:cs typeface="Arial" panose="020B0604020202020204" pitchFamily="34" charset="0"/>
                </a:rPr>
                <a:t>Figure 8. Pathogenic diseases aggravated by climatic hazards. </a:t>
              </a:r>
              <a:endParaRPr lang="en-IE" sz="1400" dirty="0">
                <a:cs typeface="Arial" panose="020B0604020202020204" pitchFamily="34" charset="0"/>
              </a:endParaRPr>
            </a:p>
          </p:txBody>
        </p:sp>
      </p:grpSp>
    </p:spTree>
    <p:extLst>
      <p:ext uri="{BB962C8B-B14F-4D97-AF65-F5344CB8AC3E}">
        <p14:creationId xmlns:p14="http://schemas.microsoft.com/office/powerpoint/2010/main" val="9540127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88006"/>
            <a:ext cx="11896825" cy="6026998"/>
          </a:xfrm>
        </p:spPr>
        <p:txBody>
          <a:bodyPr>
            <a:normAutofit/>
          </a:bodyPr>
          <a:lstStyle/>
          <a:p>
            <a:pPr marL="0" indent="0">
              <a:buNone/>
            </a:pPr>
            <a:r>
              <a:rPr lang="en-IE" sz="2000" u="sng" dirty="0">
                <a:solidFill>
                  <a:srgbClr val="0070C0"/>
                </a:solidFill>
                <a:cs typeface="Arial" panose="020B0604020202020204" pitchFamily="34" charset="0"/>
              </a:rPr>
              <a:t>5.2 </a:t>
            </a:r>
            <a:r>
              <a:rPr lang="en-GB" sz="2000" u="sng" dirty="0">
                <a:solidFill>
                  <a:srgbClr val="0070C0"/>
                </a:solidFill>
                <a:cs typeface="Arial" panose="020B0604020202020204" pitchFamily="34" charset="0"/>
              </a:rPr>
              <a:t>Climate change effects according to vector: </a:t>
            </a:r>
            <a:r>
              <a:rPr lang="en-GB" sz="2000" dirty="0">
                <a:solidFill>
                  <a:srgbClr val="FF0000"/>
                </a:solidFill>
                <a:cs typeface="Arial" panose="020B0604020202020204" pitchFamily="34" charset="0"/>
              </a:rPr>
              <a:t>Ticks</a:t>
            </a:r>
          </a:p>
          <a:p>
            <a:pPr marL="0" indent="0">
              <a:buNone/>
            </a:pPr>
            <a:endParaRPr lang="en-IE" sz="2000" dirty="0">
              <a:cs typeface="Arial" panose="020B0604020202020204" pitchFamily="34" charset="0"/>
            </a:endParaRPr>
          </a:p>
          <a:p>
            <a:pPr marL="0" indent="0">
              <a:buNone/>
            </a:pPr>
            <a:endParaRPr lang="en-GB" sz="2000" dirty="0">
              <a:solidFill>
                <a:schemeClr val="tx1">
                  <a:lumMod val="50000"/>
                  <a:lumOff val="50000"/>
                </a:schemeClr>
              </a:solidFill>
              <a:cs typeface="Arial" panose="020B0604020202020204" pitchFamily="34" charset="0"/>
            </a:endParaRPr>
          </a:p>
        </p:txBody>
      </p:sp>
      <p:grpSp>
        <p:nvGrpSpPr>
          <p:cNvPr id="7" name="Group 6">
            <a:extLst>
              <a:ext uri="{FF2B5EF4-FFF2-40B4-BE49-F238E27FC236}">
                <a16:creationId xmlns:a16="http://schemas.microsoft.com/office/drawing/2014/main" id="{BA5629C8-3411-41CD-ECD2-C83F5DAB18DE}"/>
              </a:ext>
            </a:extLst>
          </p:cNvPr>
          <p:cNvGrpSpPr/>
          <p:nvPr/>
        </p:nvGrpSpPr>
        <p:grpSpPr>
          <a:xfrm>
            <a:off x="69668" y="988697"/>
            <a:ext cx="12052664" cy="5067046"/>
            <a:chOff x="78376" y="644435"/>
            <a:chExt cx="12052664" cy="4880606"/>
          </a:xfrm>
        </p:grpSpPr>
        <p:pic>
          <p:nvPicPr>
            <p:cNvPr id="8" name="Picture 7">
              <a:extLst>
                <a:ext uri="{FF2B5EF4-FFF2-40B4-BE49-F238E27FC236}">
                  <a16:creationId xmlns:a16="http://schemas.microsoft.com/office/drawing/2014/main" id="{A22D3E7A-630C-6D43-E2B4-810E10D94A1B}"/>
                </a:ext>
              </a:extLst>
            </p:cNvPr>
            <p:cNvPicPr>
              <a:picLocks noChangeAspect="1"/>
            </p:cNvPicPr>
            <p:nvPr/>
          </p:nvPicPr>
          <p:blipFill>
            <a:blip r:embed="rId2"/>
            <a:stretch>
              <a:fillRect/>
            </a:stretch>
          </p:blipFill>
          <p:spPr>
            <a:xfrm>
              <a:off x="78376" y="1013172"/>
              <a:ext cx="12052664" cy="4511869"/>
            </a:xfrm>
            <a:prstGeom prst="rect">
              <a:avLst/>
            </a:prstGeom>
          </p:spPr>
        </p:pic>
        <p:sp>
          <p:nvSpPr>
            <p:cNvPr id="9" name="TextBox 8">
              <a:extLst>
                <a:ext uri="{FF2B5EF4-FFF2-40B4-BE49-F238E27FC236}">
                  <a16:creationId xmlns:a16="http://schemas.microsoft.com/office/drawing/2014/main" id="{2D6E38D2-9FD0-31DC-2625-081E67D1DE22}"/>
                </a:ext>
              </a:extLst>
            </p:cNvPr>
            <p:cNvSpPr txBox="1"/>
            <p:nvPr/>
          </p:nvSpPr>
          <p:spPr>
            <a:xfrm>
              <a:off x="139337" y="644435"/>
              <a:ext cx="11991703" cy="307777"/>
            </a:xfrm>
            <a:prstGeom prst="rect">
              <a:avLst/>
            </a:prstGeom>
            <a:noFill/>
          </p:spPr>
          <p:txBody>
            <a:bodyPr wrap="square" rtlCol="0">
              <a:spAutoFit/>
            </a:bodyPr>
            <a:lstStyle/>
            <a:p>
              <a:r>
                <a:rPr lang="en-GB" sz="1400" b="1" dirty="0">
                  <a:latin typeface="Arial" panose="020B0604020202020204" pitchFamily="34" charset="0"/>
                  <a:cs typeface="Arial" panose="020B0604020202020204" pitchFamily="34" charset="0"/>
                </a:rPr>
                <a:t>Climate Hazard				        Transmission Type				                   Disease</a:t>
              </a:r>
              <a:endParaRPr lang="en-IE" sz="1400" b="1"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598828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a:normAutofit/>
          </a:bodyPr>
          <a:lstStyle/>
          <a:p>
            <a:pPr marL="0" indent="0">
              <a:buNone/>
            </a:pPr>
            <a:endParaRPr lang="en-IE" sz="2000" u="sng" dirty="0">
              <a:cs typeface="Arial" panose="020B0604020202020204" pitchFamily="34" charset="0"/>
            </a:endParaRPr>
          </a:p>
          <a:p>
            <a:pPr marL="0" indent="0">
              <a:buNone/>
            </a:pPr>
            <a:endParaRPr lang="hu-HU" sz="2000" dirty="0"/>
          </a:p>
        </p:txBody>
      </p:sp>
      <p:pic>
        <p:nvPicPr>
          <p:cNvPr id="7" name="Picture 6">
            <a:extLst>
              <a:ext uri="{FF2B5EF4-FFF2-40B4-BE49-F238E27FC236}">
                <a16:creationId xmlns:a16="http://schemas.microsoft.com/office/drawing/2014/main" id="{0BCDA78C-9C50-9473-2794-4B28147BEA10}"/>
              </a:ext>
            </a:extLst>
          </p:cNvPr>
          <p:cNvPicPr>
            <a:picLocks noChangeAspect="1"/>
          </p:cNvPicPr>
          <p:nvPr/>
        </p:nvPicPr>
        <p:blipFill>
          <a:blip r:embed="rId2"/>
          <a:stretch>
            <a:fillRect/>
          </a:stretch>
        </p:blipFill>
        <p:spPr>
          <a:xfrm>
            <a:off x="2951526" y="137810"/>
            <a:ext cx="8589843" cy="6025032"/>
          </a:xfrm>
          <a:prstGeom prst="rect">
            <a:avLst/>
          </a:prstGeom>
        </p:spPr>
      </p:pic>
      <p:sp>
        <p:nvSpPr>
          <p:cNvPr id="9" name="TextBox 8">
            <a:extLst>
              <a:ext uri="{FF2B5EF4-FFF2-40B4-BE49-F238E27FC236}">
                <a16:creationId xmlns:a16="http://schemas.microsoft.com/office/drawing/2014/main" id="{3532F9CB-44CB-5443-13E4-1C542017CBD2}"/>
              </a:ext>
            </a:extLst>
          </p:cNvPr>
          <p:cNvSpPr txBox="1"/>
          <p:nvPr/>
        </p:nvSpPr>
        <p:spPr>
          <a:xfrm>
            <a:off x="261257" y="695158"/>
            <a:ext cx="2690269" cy="738664"/>
          </a:xfrm>
          <a:prstGeom prst="rect">
            <a:avLst/>
          </a:prstGeom>
          <a:noFill/>
        </p:spPr>
        <p:txBody>
          <a:bodyPr wrap="square">
            <a:spAutoFit/>
          </a:bodyPr>
          <a:lstStyle/>
          <a:p>
            <a:r>
              <a:rPr lang="en-GB" sz="1400" i="1" dirty="0">
                <a:solidFill>
                  <a:srgbClr val="0070C0"/>
                </a:solidFill>
                <a:cs typeface="Arial" panose="020B0604020202020204" pitchFamily="34" charset="0"/>
              </a:rPr>
              <a:t>Figure 9. Current European geographical distribution of </a:t>
            </a:r>
            <a:r>
              <a:rPr lang="en-GB" sz="1400" i="1" dirty="0" err="1">
                <a:solidFill>
                  <a:srgbClr val="0070C0"/>
                </a:solidFill>
                <a:cs typeface="Arial" panose="020B0604020202020204" pitchFamily="34" charset="0"/>
              </a:rPr>
              <a:t>ixodes</a:t>
            </a:r>
            <a:r>
              <a:rPr lang="en-GB" sz="1400" i="1" dirty="0">
                <a:solidFill>
                  <a:srgbClr val="0070C0"/>
                </a:solidFill>
                <a:cs typeface="Arial" panose="020B0604020202020204" pitchFamily="34" charset="0"/>
              </a:rPr>
              <a:t> </a:t>
            </a:r>
            <a:r>
              <a:rPr lang="en-GB" sz="1400" i="1" dirty="0" err="1">
                <a:solidFill>
                  <a:srgbClr val="0070C0"/>
                </a:solidFill>
                <a:cs typeface="Arial" panose="020B0604020202020204" pitchFamily="34" charset="0"/>
              </a:rPr>
              <a:t>ricinus</a:t>
            </a:r>
            <a:r>
              <a:rPr lang="en-GB" sz="1400" i="1" dirty="0">
                <a:solidFill>
                  <a:srgbClr val="0070C0"/>
                </a:solidFill>
                <a:cs typeface="Arial" panose="020B0604020202020204" pitchFamily="34" charset="0"/>
              </a:rPr>
              <a:t> ticks.</a:t>
            </a:r>
            <a:endParaRPr lang="en-IE" sz="1400" dirty="0"/>
          </a:p>
        </p:txBody>
      </p:sp>
    </p:spTree>
    <p:extLst>
      <p:ext uri="{BB962C8B-B14F-4D97-AF65-F5344CB8AC3E}">
        <p14:creationId xmlns:p14="http://schemas.microsoft.com/office/powerpoint/2010/main" val="12888272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a:noAutofit/>
          </a:bodyPr>
          <a:lstStyle/>
          <a:p>
            <a:pPr marL="0" indent="0">
              <a:buClr>
                <a:srgbClr val="00B050"/>
              </a:buClr>
              <a:buNone/>
            </a:pPr>
            <a:r>
              <a:rPr lang="en-GB" sz="2000" dirty="0">
                <a:solidFill>
                  <a:schemeClr val="tx1"/>
                </a:solidFill>
              </a:rPr>
              <a:t>Looking at some of the specific tick-borne diseases: </a:t>
            </a:r>
            <a:r>
              <a:rPr lang="en-GB" sz="2000" dirty="0">
                <a:solidFill>
                  <a:srgbClr val="FF0000"/>
                </a:solidFill>
              </a:rPr>
              <a:t>Babesiosis</a:t>
            </a:r>
          </a:p>
          <a:p>
            <a:pPr marL="0" indent="0">
              <a:buClr>
                <a:srgbClr val="00B050"/>
              </a:buClr>
              <a:buNone/>
            </a:pPr>
            <a:endParaRPr lang="en-GB" sz="2000" dirty="0"/>
          </a:p>
        </p:txBody>
      </p:sp>
      <p:grpSp>
        <p:nvGrpSpPr>
          <p:cNvPr id="2" name="Group 1">
            <a:extLst>
              <a:ext uri="{FF2B5EF4-FFF2-40B4-BE49-F238E27FC236}">
                <a16:creationId xmlns:a16="http://schemas.microsoft.com/office/drawing/2014/main" id="{6F4120D8-38AC-98BC-E717-16BAFA156D13}"/>
              </a:ext>
            </a:extLst>
          </p:cNvPr>
          <p:cNvGrpSpPr/>
          <p:nvPr/>
        </p:nvGrpSpPr>
        <p:grpSpPr>
          <a:xfrm>
            <a:off x="69669" y="740230"/>
            <a:ext cx="12052662" cy="1080322"/>
            <a:chOff x="69669" y="1071156"/>
            <a:chExt cx="12052662" cy="1080322"/>
          </a:xfrm>
        </p:grpSpPr>
        <p:sp>
          <p:nvSpPr>
            <p:cNvPr id="4" name="TextBox 3">
              <a:extLst>
                <a:ext uri="{FF2B5EF4-FFF2-40B4-BE49-F238E27FC236}">
                  <a16:creationId xmlns:a16="http://schemas.microsoft.com/office/drawing/2014/main" id="{52BD1231-22BD-FC8E-B628-EC5A6B569EEC}"/>
                </a:ext>
              </a:extLst>
            </p:cNvPr>
            <p:cNvSpPr txBox="1"/>
            <p:nvPr/>
          </p:nvSpPr>
          <p:spPr>
            <a:xfrm>
              <a:off x="100148" y="1071156"/>
              <a:ext cx="12022183" cy="307777"/>
            </a:xfrm>
            <a:prstGeom prst="rect">
              <a:avLst/>
            </a:prstGeom>
            <a:noFill/>
          </p:spPr>
          <p:txBody>
            <a:bodyPr wrap="square" rtlCol="0">
              <a:spAutoFit/>
            </a:bodyPr>
            <a:lstStyle/>
            <a:p>
              <a:r>
                <a:rPr lang="en-GB" sz="1400" b="1" dirty="0">
                  <a:latin typeface="Arial" panose="020B0604020202020204" pitchFamily="34" charset="0"/>
                  <a:cs typeface="Arial" panose="020B0604020202020204" pitchFamily="34" charset="0"/>
                </a:rPr>
                <a:t>Climate Hazard				        Transmission Type				                   Disease</a:t>
              </a:r>
              <a:endParaRPr lang="en-IE" sz="1400" b="1"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B74F1FBB-3880-6DFC-3D5D-F69881C12A22}"/>
                </a:ext>
              </a:extLst>
            </p:cNvPr>
            <p:cNvPicPr>
              <a:picLocks noChangeAspect="1"/>
            </p:cNvPicPr>
            <p:nvPr/>
          </p:nvPicPr>
          <p:blipFill>
            <a:blip r:embed="rId2"/>
            <a:stretch>
              <a:fillRect/>
            </a:stretch>
          </p:blipFill>
          <p:spPr>
            <a:xfrm>
              <a:off x="69669" y="1378933"/>
              <a:ext cx="12052662" cy="772545"/>
            </a:xfrm>
            <a:prstGeom prst="rect">
              <a:avLst/>
            </a:prstGeom>
          </p:spPr>
        </p:pic>
      </p:grpSp>
      <p:pic>
        <p:nvPicPr>
          <p:cNvPr id="7" name="Picture 6">
            <a:extLst>
              <a:ext uri="{FF2B5EF4-FFF2-40B4-BE49-F238E27FC236}">
                <a16:creationId xmlns:a16="http://schemas.microsoft.com/office/drawing/2014/main" id="{040A74FE-9D2B-60C9-B842-B4F19B2C0A1F}"/>
              </a:ext>
            </a:extLst>
          </p:cNvPr>
          <p:cNvPicPr>
            <a:picLocks noChangeAspect="1"/>
          </p:cNvPicPr>
          <p:nvPr/>
        </p:nvPicPr>
        <p:blipFill>
          <a:blip r:embed="rId3"/>
          <a:stretch>
            <a:fillRect/>
          </a:stretch>
        </p:blipFill>
        <p:spPr>
          <a:xfrm>
            <a:off x="6159261" y="1991120"/>
            <a:ext cx="5461336" cy="4183151"/>
          </a:xfrm>
          <a:prstGeom prst="rect">
            <a:avLst/>
          </a:prstGeom>
        </p:spPr>
      </p:pic>
      <p:sp>
        <p:nvSpPr>
          <p:cNvPr id="9" name="TextBox 8">
            <a:extLst>
              <a:ext uri="{FF2B5EF4-FFF2-40B4-BE49-F238E27FC236}">
                <a16:creationId xmlns:a16="http://schemas.microsoft.com/office/drawing/2014/main" id="{9128229A-E951-6F51-17BE-602983BE9EC0}"/>
              </a:ext>
            </a:extLst>
          </p:cNvPr>
          <p:cNvSpPr txBox="1"/>
          <p:nvPr/>
        </p:nvSpPr>
        <p:spPr>
          <a:xfrm>
            <a:off x="267419" y="5435607"/>
            <a:ext cx="6236899" cy="738664"/>
          </a:xfrm>
          <a:prstGeom prst="rect">
            <a:avLst/>
          </a:prstGeom>
          <a:noFill/>
        </p:spPr>
        <p:txBody>
          <a:bodyPr wrap="square">
            <a:spAutoFit/>
          </a:bodyPr>
          <a:lstStyle/>
          <a:p>
            <a:r>
              <a:rPr lang="en-GB" sz="1400" i="1" dirty="0">
                <a:solidFill>
                  <a:srgbClr val="0070C0"/>
                </a:solidFill>
                <a:cs typeface="Arial" panose="020B0604020202020204" pitchFamily="34" charset="0"/>
              </a:rPr>
              <a:t>Figure 10. Climate change prediction of Ixodes deer ticks distribution in Scandinavia</a:t>
            </a:r>
            <a:r>
              <a:rPr lang="en-GB" sz="1400" i="1" dirty="0">
                <a:solidFill>
                  <a:schemeClr val="tx1">
                    <a:lumMod val="50000"/>
                    <a:lumOff val="50000"/>
                  </a:schemeClr>
                </a:solidFill>
                <a:cs typeface="Arial" panose="020B0604020202020204" pitchFamily="34" charset="0"/>
              </a:rPr>
              <a:t>. </a:t>
            </a:r>
            <a:r>
              <a:rPr lang="en-GB" sz="1400" dirty="0">
                <a:cs typeface="Arial" panose="020B0604020202020204" pitchFamily="34" charset="0"/>
              </a:rPr>
              <a:t>Based on the length of the vegetation growth period, IPCC 2000 high emission scenario. </a:t>
            </a:r>
          </a:p>
        </p:txBody>
      </p:sp>
    </p:spTree>
    <p:extLst>
      <p:ext uri="{BB962C8B-B14F-4D97-AF65-F5344CB8AC3E}">
        <p14:creationId xmlns:p14="http://schemas.microsoft.com/office/powerpoint/2010/main" val="28474056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a:noAutofit/>
          </a:bodyPr>
          <a:lstStyle/>
          <a:p>
            <a:pPr marL="0" indent="0">
              <a:buClr>
                <a:srgbClr val="00B050"/>
              </a:buClr>
              <a:buNone/>
            </a:pPr>
            <a:r>
              <a:rPr lang="en-GB" sz="2000" dirty="0">
                <a:solidFill>
                  <a:srgbClr val="FF0000"/>
                </a:solidFill>
              </a:rPr>
              <a:t>Crimean-Congo haemorrhagic fever (CCHF)</a:t>
            </a: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grpSp>
        <p:nvGrpSpPr>
          <p:cNvPr id="8" name="Group 7">
            <a:extLst>
              <a:ext uri="{FF2B5EF4-FFF2-40B4-BE49-F238E27FC236}">
                <a16:creationId xmlns:a16="http://schemas.microsoft.com/office/drawing/2014/main" id="{C79A1075-AE3B-499C-AD54-2A99CA5E9E8E}"/>
              </a:ext>
            </a:extLst>
          </p:cNvPr>
          <p:cNvGrpSpPr/>
          <p:nvPr/>
        </p:nvGrpSpPr>
        <p:grpSpPr>
          <a:xfrm>
            <a:off x="84908" y="818607"/>
            <a:ext cx="12037423" cy="939164"/>
            <a:chOff x="84908" y="818607"/>
            <a:chExt cx="12037423" cy="939164"/>
          </a:xfrm>
        </p:grpSpPr>
        <p:sp>
          <p:nvSpPr>
            <p:cNvPr id="9" name="TextBox 8">
              <a:extLst>
                <a:ext uri="{FF2B5EF4-FFF2-40B4-BE49-F238E27FC236}">
                  <a16:creationId xmlns:a16="http://schemas.microsoft.com/office/drawing/2014/main" id="{6A482EE8-DC64-8484-2860-51996C31346C}"/>
                </a:ext>
              </a:extLst>
            </p:cNvPr>
            <p:cNvSpPr txBox="1"/>
            <p:nvPr/>
          </p:nvSpPr>
          <p:spPr>
            <a:xfrm>
              <a:off x="100148" y="818607"/>
              <a:ext cx="12022183" cy="307777"/>
            </a:xfrm>
            <a:prstGeom prst="rect">
              <a:avLst/>
            </a:prstGeom>
            <a:noFill/>
          </p:spPr>
          <p:txBody>
            <a:bodyPr wrap="square" rtlCol="0">
              <a:spAutoFit/>
            </a:bodyPr>
            <a:lstStyle/>
            <a:p>
              <a:r>
                <a:rPr lang="en-GB" sz="1400" b="1" dirty="0">
                  <a:cs typeface="Arial" panose="020B0604020202020204" pitchFamily="34" charset="0"/>
                </a:rPr>
                <a:t>Climate Hazard				        Transmission Type				                   Disease</a:t>
              </a:r>
              <a:endParaRPr lang="en-IE" sz="1400" b="1" dirty="0">
                <a:cs typeface="Arial" panose="020B0604020202020204" pitchFamily="34" charset="0"/>
              </a:endParaRPr>
            </a:p>
          </p:txBody>
        </p:sp>
        <p:pic>
          <p:nvPicPr>
            <p:cNvPr id="10" name="Picture 9">
              <a:extLst>
                <a:ext uri="{FF2B5EF4-FFF2-40B4-BE49-F238E27FC236}">
                  <a16:creationId xmlns:a16="http://schemas.microsoft.com/office/drawing/2014/main" id="{86AA4DF8-7FC4-5261-E7F2-E118AAD85A15}"/>
                </a:ext>
              </a:extLst>
            </p:cNvPr>
            <p:cNvPicPr>
              <a:picLocks noChangeAspect="1"/>
            </p:cNvPicPr>
            <p:nvPr/>
          </p:nvPicPr>
          <p:blipFill>
            <a:blip r:embed="rId2"/>
            <a:stretch>
              <a:fillRect/>
            </a:stretch>
          </p:blipFill>
          <p:spPr>
            <a:xfrm>
              <a:off x="84908" y="1126384"/>
              <a:ext cx="12022183" cy="631387"/>
            </a:xfrm>
            <a:prstGeom prst="rect">
              <a:avLst/>
            </a:prstGeom>
          </p:spPr>
        </p:pic>
      </p:grpSp>
      <p:pic>
        <p:nvPicPr>
          <p:cNvPr id="11" name="Picture 10">
            <a:extLst>
              <a:ext uri="{FF2B5EF4-FFF2-40B4-BE49-F238E27FC236}">
                <a16:creationId xmlns:a16="http://schemas.microsoft.com/office/drawing/2014/main" id="{F1CA74F8-5B8B-3C44-B649-0A93B79DE1EC}"/>
              </a:ext>
            </a:extLst>
          </p:cNvPr>
          <p:cNvPicPr>
            <a:picLocks noChangeAspect="1"/>
          </p:cNvPicPr>
          <p:nvPr/>
        </p:nvPicPr>
        <p:blipFill>
          <a:blip r:embed="rId3"/>
          <a:stretch>
            <a:fillRect/>
          </a:stretch>
        </p:blipFill>
        <p:spPr>
          <a:xfrm>
            <a:off x="615184" y="1757771"/>
            <a:ext cx="3024237" cy="4547234"/>
          </a:xfrm>
          <a:prstGeom prst="rect">
            <a:avLst/>
          </a:prstGeom>
        </p:spPr>
      </p:pic>
      <p:sp>
        <p:nvSpPr>
          <p:cNvPr id="12" name="TextBox 11">
            <a:extLst>
              <a:ext uri="{FF2B5EF4-FFF2-40B4-BE49-F238E27FC236}">
                <a16:creationId xmlns:a16="http://schemas.microsoft.com/office/drawing/2014/main" id="{90D22F2E-67C0-F64D-4B67-1558CB6EC75C}"/>
              </a:ext>
            </a:extLst>
          </p:cNvPr>
          <p:cNvSpPr txBox="1"/>
          <p:nvPr/>
        </p:nvSpPr>
        <p:spPr>
          <a:xfrm>
            <a:off x="3871660" y="5393532"/>
            <a:ext cx="8097901" cy="307777"/>
          </a:xfrm>
          <a:prstGeom prst="rect">
            <a:avLst/>
          </a:prstGeom>
          <a:noFill/>
        </p:spPr>
        <p:txBody>
          <a:bodyPr wrap="square" rtlCol="0">
            <a:spAutoFit/>
          </a:bodyPr>
          <a:lstStyle/>
          <a:p>
            <a:r>
              <a:rPr lang="en-GB" sz="1400" i="1" dirty="0">
                <a:solidFill>
                  <a:srgbClr val="0070C0"/>
                </a:solidFill>
                <a:cs typeface="Arial" panose="020B0604020202020204" pitchFamily="34" charset="0"/>
              </a:rPr>
              <a:t>Table 2. Seroprevalence of Crimean-Congo haemorrhagic fever virus (CCHFV) in humans in western Europe</a:t>
            </a:r>
            <a:r>
              <a:rPr lang="en-GB" sz="1400" b="1" dirty="0" smtClean="0">
                <a:cs typeface="Arial" panose="020B0604020202020204" pitchFamily="34" charset="0"/>
              </a:rPr>
              <a:t>.</a:t>
            </a:r>
            <a:endParaRPr lang="en-GB" sz="1200" dirty="0">
              <a:solidFill>
                <a:srgbClr val="0070C0"/>
              </a:solidFill>
              <a:cs typeface="Arial" panose="020B0604020202020204" pitchFamily="34" charset="0"/>
            </a:endParaRPr>
          </a:p>
        </p:txBody>
      </p:sp>
      <p:sp>
        <p:nvSpPr>
          <p:cNvPr id="13" name="Téglalap 12"/>
          <p:cNvSpPr/>
          <p:nvPr/>
        </p:nvSpPr>
        <p:spPr>
          <a:xfrm>
            <a:off x="3927896" y="5726158"/>
            <a:ext cx="7985430" cy="400110"/>
          </a:xfrm>
          <a:prstGeom prst="rect">
            <a:avLst/>
          </a:prstGeom>
        </p:spPr>
        <p:txBody>
          <a:bodyPr wrap="square">
            <a:spAutoFit/>
          </a:bodyPr>
          <a:lstStyle/>
          <a:p>
            <a:r>
              <a:rPr lang="en-IE" sz="1000" dirty="0"/>
              <a:t>From: A. Portillo, A. M. Palomar, P. </a:t>
            </a:r>
            <a:r>
              <a:rPr lang="en-IE" sz="1000" dirty="0" err="1"/>
              <a:t>Santibáñez</a:t>
            </a:r>
            <a:r>
              <a:rPr lang="en-IE" sz="1000" dirty="0"/>
              <a:t>, and J. A. </a:t>
            </a:r>
            <a:r>
              <a:rPr lang="en-IE" sz="1000" dirty="0" err="1"/>
              <a:t>Oteo</a:t>
            </a:r>
            <a:r>
              <a:rPr lang="en-IE" sz="1000" dirty="0"/>
              <a:t>, “</a:t>
            </a:r>
            <a:r>
              <a:rPr lang="en-GB" sz="1000" dirty="0"/>
              <a:t>Epidemiological Aspects of Crimean-Congo </a:t>
            </a:r>
            <a:r>
              <a:rPr lang="en-GB" sz="1000" dirty="0" err="1"/>
              <a:t>Hemorrhagic</a:t>
            </a:r>
            <a:r>
              <a:rPr lang="en-GB" sz="1000" dirty="0"/>
              <a:t> Fever in Western Europe: What about the Future?”, </a:t>
            </a:r>
            <a:r>
              <a:rPr lang="pt-BR" sz="1000" dirty="0"/>
              <a:t>Microorganisms, 2021 Mar, </a:t>
            </a:r>
            <a:r>
              <a:rPr lang="pt-BR" sz="1000" u="sng" dirty="0"/>
              <a:t>9,</a:t>
            </a:r>
            <a:r>
              <a:rPr lang="pt-BR" sz="1000" dirty="0"/>
              <a:t> (3), 649.</a:t>
            </a:r>
            <a:r>
              <a:rPr lang="en-GB" sz="1000" dirty="0">
                <a:cs typeface="Arial" panose="020B0604020202020204" pitchFamily="34" charset="0"/>
              </a:rPr>
              <a:t> </a:t>
            </a:r>
            <a:r>
              <a:rPr lang="en-GB" sz="1000" dirty="0">
                <a:cs typeface="Arial" panose="020B0604020202020204" pitchFamily="34" charset="0"/>
                <a:hlinkClick r:id="rId4">
                  <a:extLst>
                    <a:ext uri="{A12FA001-AC4F-418D-AE19-62706E023703}">
                      <ahyp:hlinkClr xmlns:ahyp="http://schemas.microsoft.com/office/drawing/2018/hyperlinkcolor" xmlns="" xmlns:lc="http://schemas.openxmlformats.org/drawingml/2006/lockedCanvas" val="tx"/>
                    </a:ext>
                  </a:extLst>
                </a:hlinkClick>
              </a:rPr>
              <a:t>https://doi.org/10.3390%2Fmicroorganisms9030649</a:t>
            </a:r>
            <a:endParaRPr lang="en-GB" sz="1000" dirty="0">
              <a:cs typeface="Arial" panose="020B0604020202020204" pitchFamily="34" charset="0"/>
            </a:endParaRPr>
          </a:p>
        </p:txBody>
      </p:sp>
    </p:spTree>
    <p:extLst>
      <p:ext uri="{BB962C8B-B14F-4D97-AF65-F5344CB8AC3E}">
        <p14:creationId xmlns:p14="http://schemas.microsoft.com/office/powerpoint/2010/main" val="2983335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a:noAutofit/>
          </a:bodyPr>
          <a:lstStyle/>
          <a:p>
            <a:pPr marL="0" indent="0">
              <a:buClr>
                <a:srgbClr val="00B050"/>
              </a:buClr>
              <a:buNone/>
            </a:pPr>
            <a:r>
              <a:rPr lang="en-GB" sz="2000" dirty="0">
                <a:solidFill>
                  <a:srgbClr val="FF0000"/>
                </a:solidFill>
              </a:rPr>
              <a:t>Lyme disease (Lyme borreliosis, LB)</a:t>
            </a: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grpSp>
        <p:nvGrpSpPr>
          <p:cNvPr id="2" name="Group 1">
            <a:extLst>
              <a:ext uri="{FF2B5EF4-FFF2-40B4-BE49-F238E27FC236}">
                <a16:creationId xmlns:a16="http://schemas.microsoft.com/office/drawing/2014/main" id="{391D7E54-A000-A1DD-E48F-94D4ACC23DFC}"/>
              </a:ext>
            </a:extLst>
          </p:cNvPr>
          <p:cNvGrpSpPr/>
          <p:nvPr/>
        </p:nvGrpSpPr>
        <p:grpSpPr>
          <a:xfrm>
            <a:off x="69668" y="818607"/>
            <a:ext cx="12052663" cy="1845356"/>
            <a:chOff x="69668" y="1071156"/>
            <a:chExt cx="12052663" cy="1845356"/>
          </a:xfrm>
        </p:grpSpPr>
        <p:sp>
          <p:nvSpPr>
            <p:cNvPr id="4" name="TextBox 3">
              <a:extLst>
                <a:ext uri="{FF2B5EF4-FFF2-40B4-BE49-F238E27FC236}">
                  <a16:creationId xmlns:a16="http://schemas.microsoft.com/office/drawing/2014/main" id="{793495FD-F916-E801-FBE4-D9A45D722E1E}"/>
                </a:ext>
              </a:extLst>
            </p:cNvPr>
            <p:cNvSpPr txBox="1"/>
            <p:nvPr/>
          </p:nvSpPr>
          <p:spPr>
            <a:xfrm>
              <a:off x="100148" y="1071156"/>
              <a:ext cx="12022183" cy="338554"/>
            </a:xfrm>
            <a:prstGeom prst="rect">
              <a:avLst/>
            </a:prstGeom>
            <a:noFill/>
          </p:spPr>
          <p:txBody>
            <a:bodyPr wrap="square" rtlCol="0">
              <a:spAutoFit/>
            </a:bodyPr>
            <a:lstStyle/>
            <a:p>
              <a:r>
                <a:rPr lang="en-GB" sz="1600" b="1" dirty="0">
                  <a:cs typeface="Arial" panose="020B0604020202020204" pitchFamily="34" charset="0"/>
                </a:rPr>
                <a:t>Climate Hazard				        Transmission Type				                   Disease</a:t>
              </a:r>
              <a:endParaRPr lang="en-IE" sz="1600" b="1" dirty="0">
                <a:cs typeface="Arial" panose="020B0604020202020204" pitchFamily="34" charset="0"/>
              </a:endParaRPr>
            </a:p>
          </p:txBody>
        </p:sp>
        <p:pic>
          <p:nvPicPr>
            <p:cNvPr id="5" name="Picture 4">
              <a:extLst>
                <a:ext uri="{FF2B5EF4-FFF2-40B4-BE49-F238E27FC236}">
                  <a16:creationId xmlns:a16="http://schemas.microsoft.com/office/drawing/2014/main" id="{3F34F0DD-8263-5AB8-AE13-2BB158252786}"/>
                </a:ext>
              </a:extLst>
            </p:cNvPr>
            <p:cNvPicPr>
              <a:picLocks noChangeAspect="1"/>
            </p:cNvPicPr>
            <p:nvPr/>
          </p:nvPicPr>
          <p:blipFill>
            <a:blip r:embed="rId2"/>
            <a:stretch>
              <a:fillRect/>
            </a:stretch>
          </p:blipFill>
          <p:spPr>
            <a:xfrm>
              <a:off x="69668" y="1378933"/>
              <a:ext cx="12052663" cy="1537579"/>
            </a:xfrm>
            <a:prstGeom prst="rect">
              <a:avLst/>
            </a:prstGeom>
          </p:spPr>
        </p:pic>
      </p:grpSp>
      <p:pic>
        <p:nvPicPr>
          <p:cNvPr id="6" name="Picture 5">
            <a:extLst>
              <a:ext uri="{FF2B5EF4-FFF2-40B4-BE49-F238E27FC236}">
                <a16:creationId xmlns:a16="http://schemas.microsoft.com/office/drawing/2014/main" id="{E6FEA15D-07D2-3CB5-8839-5F6332FE9A9A}"/>
              </a:ext>
            </a:extLst>
          </p:cNvPr>
          <p:cNvPicPr>
            <a:picLocks noChangeAspect="1"/>
          </p:cNvPicPr>
          <p:nvPr/>
        </p:nvPicPr>
        <p:blipFill>
          <a:blip r:embed="rId3"/>
          <a:stretch>
            <a:fillRect/>
          </a:stretch>
        </p:blipFill>
        <p:spPr>
          <a:xfrm>
            <a:off x="335228" y="2687639"/>
            <a:ext cx="5193839" cy="3600113"/>
          </a:xfrm>
          <a:prstGeom prst="rect">
            <a:avLst/>
          </a:prstGeom>
        </p:spPr>
      </p:pic>
      <p:sp>
        <p:nvSpPr>
          <p:cNvPr id="7" name="TextBox 6">
            <a:extLst>
              <a:ext uri="{FF2B5EF4-FFF2-40B4-BE49-F238E27FC236}">
                <a16:creationId xmlns:a16="http://schemas.microsoft.com/office/drawing/2014/main" id="{29210C6B-CC14-E6FE-F554-CEF071C8284D}"/>
              </a:ext>
            </a:extLst>
          </p:cNvPr>
          <p:cNvSpPr txBox="1"/>
          <p:nvPr/>
        </p:nvSpPr>
        <p:spPr>
          <a:xfrm>
            <a:off x="5671790" y="5164368"/>
            <a:ext cx="5964575" cy="1123384"/>
          </a:xfrm>
          <a:prstGeom prst="rect">
            <a:avLst/>
          </a:prstGeom>
          <a:noFill/>
        </p:spPr>
        <p:txBody>
          <a:bodyPr wrap="square">
            <a:spAutoFit/>
          </a:bodyPr>
          <a:lstStyle/>
          <a:p>
            <a:r>
              <a:rPr lang="en-GB" sz="1400" i="1" dirty="0">
                <a:solidFill>
                  <a:srgbClr val="0070C0"/>
                </a:solidFill>
                <a:cs typeface="Arial" panose="020B0604020202020204" pitchFamily="34" charset="0"/>
              </a:rPr>
              <a:t>Figure 11. Differences in tick prevalence in central and northern Sweden.</a:t>
            </a:r>
          </a:p>
          <a:p>
            <a:endParaRPr lang="en-GB" sz="1400" dirty="0">
              <a:cs typeface="Arial" panose="020B0604020202020204" pitchFamily="34" charset="0"/>
            </a:endParaRPr>
          </a:p>
          <a:p>
            <a:endParaRPr lang="en-GB" sz="900" dirty="0">
              <a:solidFill>
                <a:schemeClr val="tx1">
                  <a:lumMod val="50000"/>
                  <a:lumOff val="50000"/>
                </a:schemeClr>
              </a:solidFill>
              <a:cs typeface="Arial" panose="020B0604020202020204" pitchFamily="34" charset="0"/>
            </a:endParaRPr>
          </a:p>
          <a:p>
            <a:r>
              <a:rPr lang="en-GB" sz="1000" dirty="0">
                <a:cs typeface="Arial" panose="020B0604020202020204" pitchFamily="34" charset="0"/>
              </a:rPr>
              <a:t>From: </a:t>
            </a:r>
            <a:r>
              <a:rPr lang="en-IE" sz="1000" dirty="0">
                <a:cs typeface="Arial" panose="020B0604020202020204" pitchFamily="34" charset="0"/>
              </a:rPr>
              <a:t>E. Lindgren and T.G.T. </a:t>
            </a:r>
            <a:r>
              <a:rPr lang="en-IE" sz="1000" dirty="0" err="1">
                <a:cs typeface="Arial" panose="020B0604020202020204" pitchFamily="34" charset="0"/>
              </a:rPr>
              <a:t>Jaenson</a:t>
            </a:r>
            <a:r>
              <a:rPr lang="en-IE" sz="1000" dirty="0">
                <a:cs typeface="Arial" panose="020B0604020202020204" pitchFamily="34" charset="0"/>
              </a:rPr>
              <a:t>, “</a:t>
            </a:r>
            <a:r>
              <a:rPr lang="en-GB" sz="1000" dirty="0">
                <a:cs typeface="Arial" panose="020B0604020202020204" pitchFamily="34" charset="0"/>
              </a:rPr>
              <a:t>Lyme borreliosis in Europe: influences of climate and climate change, epidemiology, ecology and adaptation measures”, World Health Organisation, </a:t>
            </a:r>
            <a:r>
              <a:rPr lang="en-IE" sz="1000" dirty="0">
                <a:cs typeface="Arial" panose="020B0604020202020204" pitchFamily="34" charset="0"/>
              </a:rPr>
              <a:t>EUR/04/5046250, 2006.</a:t>
            </a:r>
          </a:p>
          <a:p>
            <a:r>
              <a:rPr lang="en-IE" sz="1000" dirty="0">
                <a:cs typeface="Arial" panose="020B0604020202020204" pitchFamily="34" charset="0"/>
                <a:hlinkClick r:id="rId4">
                  <a:extLst>
                    <a:ext uri="{A12FA001-AC4F-418D-AE19-62706E023703}">
                      <ahyp:hlinkClr xmlns="" xmlns:ahyp="http://schemas.microsoft.com/office/drawing/2018/hyperlinkcolor" val="tx"/>
                    </a:ext>
                  </a:extLst>
                </a:hlinkClick>
              </a:rPr>
              <a:t>https://www.who.int/publications/i/item/9789289022910</a:t>
            </a:r>
            <a:r>
              <a:rPr lang="en-IE" sz="1000" dirty="0">
                <a:cs typeface="Arial" panose="020B0604020202020204" pitchFamily="34" charset="0"/>
              </a:rPr>
              <a:t> . Accessed 11</a:t>
            </a:r>
            <a:r>
              <a:rPr lang="en-IE" sz="1000" baseline="30000" dirty="0">
                <a:cs typeface="Arial" panose="020B0604020202020204" pitchFamily="34" charset="0"/>
              </a:rPr>
              <a:t>th</a:t>
            </a:r>
            <a:r>
              <a:rPr lang="en-IE" sz="1000" dirty="0">
                <a:cs typeface="Arial" panose="020B0604020202020204" pitchFamily="34" charset="0"/>
              </a:rPr>
              <a:t> June 2023.</a:t>
            </a:r>
            <a:r>
              <a:rPr lang="en-GB" sz="1000" dirty="0">
                <a:cs typeface="Arial" panose="020B0604020202020204" pitchFamily="34" charset="0"/>
              </a:rPr>
              <a:t> </a:t>
            </a:r>
            <a:endParaRPr lang="en-IE" sz="1000" dirty="0">
              <a:cs typeface="Arial" panose="020B0604020202020204" pitchFamily="34" charset="0"/>
            </a:endParaRPr>
          </a:p>
        </p:txBody>
      </p:sp>
    </p:spTree>
    <p:extLst>
      <p:ext uri="{BB962C8B-B14F-4D97-AF65-F5344CB8AC3E}">
        <p14:creationId xmlns:p14="http://schemas.microsoft.com/office/powerpoint/2010/main" val="35169635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F5AD03C3-D99E-150A-765A-F44DC6D6B4F0}"/>
              </a:ext>
            </a:extLst>
          </p:cNvPr>
          <p:cNvSpPr/>
          <p:nvPr/>
        </p:nvSpPr>
        <p:spPr>
          <a:xfrm>
            <a:off x="1669720" y="5119157"/>
            <a:ext cx="152954" cy="189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Tartalom helye 2"/>
          <p:cNvSpPr>
            <a:spLocks noGrp="1"/>
          </p:cNvSpPr>
          <p:nvPr>
            <p:ph idx="1"/>
          </p:nvPr>
        </p:nvSpPr>
        <p:spPr>
          <a:xfrm>
            <a:off x="192505" y="278674"/>
            <a:ext cx="11896825" cy="6026331"/>
          </a:xfrm>
        </p:spPr>
        <p:txBody>
          <a:bodyPr>
            <a:noAutofit/>
          </a:bodyPr>
          <a:lstStyle/>
          <a:p>
            <a:pPr marL="0" indent="0">
              <a:buClr>
                <a:srgbClr val="00B050"/>
              </a:buClr>
              <a:buNone/>
            </a:pPr>
            <a:r>
              <a:rPr lang="en-GB" sz="2000" dirty="0">
                <a:solidFill>
                  <a:srgbClr val="FF0000"/>
                </a:solidFill>
              </a:rPr>
              <a:t>Tick-borne encephalitis (TBE)</a:t>
            </a: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grpSp>
        <p:nvGrpSpPr>
          <p:cNvPr id="8" name="Group 7">
            <a:extLst>
              <a:ext uri="{FF2B5EF4-FFF2-40B4-BE49-F238E27FC236}">
                <a16:creationId xmlns:a16="http://schemas.microsoft.com/office/drawing/2014/main" id="{9A6D880B-11F7-0AA4-30F3-714171F08A8F}"/>
              </a:ext>
            </a:extLst>
          </p:cNvPr>
          <p:cNvGrpSpPr/>
          <p:nvPr/>
        </p:nvGrpSpPr>
        <p:grpSpPr>
          <a:xfrm>
            <a:off x="69669" y="596538"/>
            <a:ext cx="12052662" cy="2019668"/>
            <a:chOff x="69669" y="818607"/>
            <a:chExt cx="12052662" cy="2019668"/>
          </a:xfrm>
        </p:grpSpPr>
        <p:sp>
          <p:nvSpPr>
            <p:cNvPr id="9" name="TextBox 8">
              <a:extLst>
                <a:ext uri="{FF2B5EF4-FFF2-40B4-BE49-F238E27FC236}">
                  <a16:creationId xmlns:a16="http://schemas.microsoft.com/office/drawing/2014/main" id="{31785BFE-10C7-8A99-B232-EC5C561282C4}"/>
                </a:ext>
              </a:extLst>
            </p:cNvPr>
            <p:cNvSpPr txBox="1"/>
            <p:nvPr/>
          </p:nvSpPr>
          <p:spPr>
            <a:xfrm>
              <a:off x="100148" y="818607"/>
              <a:ext cx="12022183" cy="307777"/>
            </a:xfrm>
            <a:prstGeom prst="rect">
              <a:avLst/>
            </a:prstGeom>
            <a:noFill/>
          </p:spPr>
          <p:txBody>
            <a:bodyPr wrap="square" rtlCol="0">
              <a:spAutoFit/>
            </a:bodyPr>
            <a:lstStyle/>
            <a:p>
              <a:r>
                <a:rPr lang="en-GB" sz="1400" b="1" dirty="0">
                  <a:cs typeface="Arial" panose="020B0604020202020204" pitchFamily="34" charset="0"/>
                </a:rPr>
                <a:t>Climate Hazard				        Transmission Type				                   Disease</a:t>
              </a:r>
              <a:endParaRPr lang="en-IE" sz="1400" b="1" dirty="0">
                <a:cs typeface="Arial" panose="020B0604020202020204" pitchFamily="34" charset="0"/>
              </a:endParaRPr>
            </a:p>
          </p:txBody>
        </p:sp>
        <p:pic>
          <p:nvPicPr>
            <p:cNvPr id="10" name="Picture 9">
              <a:extLst>
                <a:ext uri="{FF2B5EF4-FFF2-40B4-BE49-F238E27FC236}">
                  <a16:creationId xmlns:a16="http://schemas.microsoft.com/office/drawing/2014/main" id="{537B48B0-E748-C5B4-677C-C4EFD3CD24AC}"/>
                </a:ext>
              </a:extLst>
            </p:cNvPr>
            <p:cNvPicPr>
              <a:picLocks noChangeAspect="1"/>
            </p:cNvPicPr>
            <p:nvPr/>
          </p:nvPicPr>
          <p:blipFill>
            <a:blip r:embed="rId2"/>
            <a:stretch>
              <a:fillRect/>
            </a:stretch>
          </p:blipFill>
          <p:spPr>
            <a:xfrm>
              <a:off x="69669" y="1126384"/>
              <a:ext cx="12052662" cy="1711891"/>
            </a:xfrm>
            <a:prstGeom prst="rect">
              <a:avLst/>
            </a:prstGeom>
          </p:spPr>
        </p:pic>
      </p:grpSp>
      <p:sp>
        <p:nvSpPr>
          <p:cNvPr id="14" name="TextBox 13">
            <a:extLst>
              <a:ext uri="{FF2B5EF4-FFF2-40B4-BE49-F238E27FC236}">
                <a16:creationId xmlns:a16="http://schemas.microsoft.com/office/drawing/2014/main" id="{D7B5FAAA-BA05-7E5C-8305-BD685F86C9A0}"/>
              </a:ext>
            </a:extLst>
          </p:cNvPr>
          <p:cNvSpPr txBox="1"/>
          <p:nvPr/>
        </p:nvSpPr>
        <p:spPr>
          <a:xfrm>
            <a:off x="6702717" y="5032160"/>
            <a:ext cx="5402649" cy="1046440"/>
          </a:xfrm>
          <a:prstGeom prst="rect">
            <a:avLst/>
          </a:prstGeom>
          <a:noFill/>
        </p:spPr>
        <p:txBody>
          <a:bodyPr wrap="square">
            <a:spAutoFit/>
          </a:bodyPr>
          <a:lstStyle/>
          <a:p>
            <a:r>
              <a:rPr lang="en-GB" sz="1400" i="1" dirty="0">
                <a:solidFill>
                  <a:srgbClr val="0070C0"/>
                </a:solidFill>
                <a:effectLst/>
                <a:cs typeface="Arial" panose="020B0604020202020204" pitchFamily="34" charset="0"/>
              </a:rPr>
              <a:t>Figure 12. An analysis of the long-term changes in climate suitability for the tick </a:t>
            </a:r>
            <a:r>
              <a:rPr lang="en-GB" sz="1400" i="1" dirty="0" err="1">
                <a:solidFill>
                  <a:srgbClr val="0070C0"/>
                </a:solidFill>
                <a:cs typeface="Arial" panose="020B0604020202020204" pitchFamily="34" charset="0"/>
              </a:rPr>
              <a:t>i</a:t>
            </a:r>
            <a:r>
              <a:rPr lang="en-GB" sz="1400" i="1" dirty="0" err="1">
                <a:solidFill>
                  <a:srgbClr val="0070C0"/>
                </a:solidFill>
                <a:effectLst/>
                <a:cs typeface="Arial" panose="020B0604020202020204" pitchFamily="34" charset="0"/>
              </a:rPr>
              <a:t>xodes</a:t>
            </a:r>
            <a:r>
              <a:rPr lang="en-GB" sz="1400" i="1" dirty="0">
                <a:solidFill>
                  <a:srgbClr val="0070C0"/>
                </a:solidFill>
                <a:effectLst/>
                <a:cs typeface="Arial" panose="020B0604020202020204" pitchFamily="34" charset="0"/>
              </a:rPr>
              <a:t> </a:t>
            </a:r>
            <a:r>
              <a:rPr lang="en-GB" sz="1400" i="1" dirty="0" err="1">
                <a:solidFill>
                  <a:srgbClr val="0070C0"/>
                </a:solidFill>
                <a:effectLst/>
                <a:cs typeface="Arial" panose="020B0604020202020204" pitchFamily="34" charset="0"/>
              </a:rPr>
              <a:t>ricinus</a:t>
            </a:r>
            <a:r>
              <a:rPr lang="en-GB" sz="1400" i="1" dirty="0">
                <a:solidFill>
                  <a:srgbClr val="0070C0"/>
                </a:solidFill>
                <a:effectLst/>
                <a:cs typeface="Arial" panose="020B0604020202020204" pitchFamily="34" charset="0"/>
              </a:rPr>
              <a:t> in Europe (1900–1999</a:t>
            </a:r>
            <a:r>
              <a:rPr lang="en-GB" sz="1400" i="1" dirty="0">
                <a:effectLst/>
                <a:cs typeface="Arial" panose="020B0604020202020204" pitchFamily="34" charset="0"/>
              </a:rPr>
              <a:t>). </a:t>
            </a:r>
            <a:endParaRPr lang="en-GB" sz="1400" dirty="0">
              <a:solidFill>
                <a:schemeClr val="tx1">
                  <a:lumMod val="50000"/>
                  <a:lumOff val="50000"/>
                </a:schemeClr>
              </a:solidFill>
              <a:cs typeface="Arial" panose="020B0604020202020204" pitchFamily="34" charset="0"/>
            </a:endParaRPr>
          </a:p>
          <a:p>
            <a:endParaRPr lang="en-GB" sz="1400" dirty="0">
              <a:solidFill>
                <a:schemeClr val="tx1">
                  <a:lumMod val="50000"/>
                  <a:lumOff val="50000"/>
                </a:schemeClr>
              </a:solidFill>
              <a:cs typeface="Arial" panose="020B0604020202020204" pitchFamily="34" charset="0"/>
            </a:endParaRPr>
          </a:p>
          <a:p>
            <a:r>
              <a:rPr lang="en-GB" sz="1000" b="0" i="0" dirty="0">
                <a:effectLst/>
                <a:cs typeface="Arial" panose="020B0604020202020204" pitchFamily="34" charset="0"/>
              </a:rPr>
              <a:t>From: </a:t>
            </a:r>
            <a:r>
              <a:rPr lang="en-IE" sz="1000" dirty="0">
                <a:cs typeface="Arial" panose="020B0604020202020204" pitchFamily="34" charset="0"/>
              </a:rPr>
              <a:t>J. S. Gray, H. </a:t>
            </a:r>
            <a:r>
              <a:rPr lang="en-IE" sz="1000" dirty="0" err="1">
                <a:cs typeface="Arial" panose="020B0604020202020204" pitchFamily="34" charset="0"/>
              </a:rPr>
              <a:t>Dautel</a:t>
            </a:r>
            <a:r>
              <a:rPr lang="en-IE" sz="1000" dirty="0">
                <a:cs typeface="Arial" panose="020B0604020202020204" pitchFamily="34" charset="0"/>
              </a:rPr>
              <a:t>, A. Estrada-Pena, O. Kahl, and E. Lindgren</a:t>
            </a:r>
            <a:r>
              <a:rPr lang="en-GB" sz="1000" dirty="0">
                <a:cs typeface="Arial" panose="020B0604020202020204" pitchFamily="34" charset="0"/>
              </a:rPr>
              <a:t>, </a:t>
            </a:r>
            <a:r>
              <a:rPr lang="fr-FR" sz="1000" dirty="0" err="1">
                <a:cs typeface="Arial" panose="020B0604020202020204" pitchFamily="34" charset="0"/>
              </a:rPr>
              <a:t>Interdisciplinary</a:t>
            </a:r>
            <a:r>
              <a:rPr lang="fr-FR" sz="1000" dirty="0">
                <a:cs typeface="Arial" panose="020B0604020202020204" pitchFamily="34" charset="0"/>
              </a:rPr>
              <a:t> Perspectives on </a:t>
            </a:r>
            <a:r>
              <a:rPr lang="fr-FR" sz="1000" dirty="0" err="1">
                <a:cs typeface="Arial" panose="020B0604020202020204" pitchFamily="34" charset="0"/>
              </a:rPr>
              <a:t>Infectious</a:t>
            </a:r>
            <a:r>
              <a:rPr lang="fr-FR" sz="1000" dirty="0">
                <a:cs typeface="Arial" panose="020B0604020202020204" pitchFamily="34" charset="0"/>
              </a:rPr>
              <a:t> </a:t>
            </a:r>
            <a:r>
              <a:rPr lang="fr-FR" sz="1000" dirty="0" err="1">
                <a:cs typeface="Arial" panose="020B0604020202020204" pitchFamily="34" charset="0"/>
              </a:rPr>
              <a:t>Diseases</a:t>
            </a:r>
            <a:r>
              <a:rPr lang="fr-FR" sz="1000" dirty="0">
                <a:cs typeface="Arial" panose="020B0604020202020204" pitchFamily="34" charset="0"/>
              </a:rPr>
              <a:t>, Volume 2009, Article ID 593232, </a:t>
            </a:r>
            <a:r>
              <a:rPr lang="fr-FR" sz="1000" dirty="0">
                <a:cs typeface="Arial" panose="020B0604020202020204" pitchFamily="34" charset="0"/>
                <a:hlinkClick r:id="rId3">
                  <a:extLst>
                    <a:ext uri="{A12FA001-AC4F-418D-AE19-62706E023703}">
                      <ahyp:hlinkClr xmlns="" xmlns:ahyp="http://schemas.microsoft.com/office/drawing/2018/hyperlinkcolor" val="tx"/>
                    </a:ext>
                  </a:extLst>
                </a:hlinkClick>
              </a:rPr>
              <a:t>https://doi.org/10.1155/2009/593232</a:t>
            </a:r>
            <a:r>
              <a:rPr lang="fr-FR" sz="1000" dirty="0">
                <a:cs typeface="Arial" panose="020B0604020202020204" pitchFamily="34" charset="0"/>
              </a:rPr>
              <a:t> .</a:t>
            </a:r>
            <a:endParaRPr lang="en-GB" sz="1000" b="0" i="0" dirty="0">
              <a:effectLst/>
              <a:cs typeface="Arial" panose="020B0604020202020204" pitchFamily="34" charset="0"/>
            </a:endParaRPr>
          </a:p>
        </p:txBody>
      </p:sp>
      <p:sp>
        <p:nvSpPr>
          <p:cNvPr id="2" name="Téglalap 1"/>
          <p:cNvSpPr/>
          <p:nvPr/>
        </p:nvSpPr>
        <p:spPr>
          <a:xfrm>
            <a:off x="3648973" y="5992336"/>
            <a:ext cx="345057" cy="226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5" name="Csoportba foglalás 4"/>
          <p:cNvGrpSpPr/>
          <p:nvPr/>
        </p:nvGrpSpPr>
        <p:grpSpPr>
          <a:xfrm>
            <a:off x="2484408" y="2616206"/>
            <a:ext cx="4088919" cy="3688799"/>
            <a:chOff x="2404382" y="2616206"/>
            <a:chExt cx="4168945" cy="3787553"/>
          </a:xfrm>
        </p:grpSpPr>
        <p:pic>
          <p:nvPicPr>
            <p:cNvPr id="12" name="Picture 11">
              <a:extLst>
                <a:ext uri="{FF2B5EF4-FFF2-40B4-BE49-F238E27FC236}">
                  <a16:creationId xmlns:a16="http://schemas.microsoft.com/office/drawing/2014/main" id="{D223288B-FBE2-C8DD-C416-2FDDD1BC68D2}"/>
                </a:ext>
              </a:extLst>
            </p:cNvPr>
            <p:cNvPicPr>
              <a:picLocks noChangeAspect="1"/>
            </p:cNvPicPr>
            <p:nvPr/>
          </p:nvPicPr>
          <p:blipFill rotWithShape="1">
            <a:blip r:embed="rId4"/>
            <a:srcRect b="25033"/>
            <a:stretch/>
          </p:blipFill>
          <p:spPr>
            <a:xfrm>
              <a:off x="2404382" y="2616206"/>
              <a:ext cx="4168945" cy="3787553"/>
            </a:xfrm>
            <a:prstGeom prst="rect">
              <a:avLst/>
            </a:prstGeom>
          </p:spPr>
        </p:pic>
        <p:sp>
          <p:nvSpPr>
            <p:cNvPr id="4" name="Téglalap 3"/>
            <p:cNvSpPr/>
            <p:nvPr/>
          </p:nvSpPr>
          <p:spPr>
            <a:xfrm>
              <a:off x="4433978" y="6009589"/>
              <a:ext cx="370935" cy="3126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15" name="Picture 11">
            <a:extLst>
              <a:ext uri="{FF2B5EF4-FFF2-40B4-BE49-F238E27FC236}">
                <a16:creationId xmlns:a16="http://schemas.microsoft.com/office/drawing/2014/main" id="{D223288B-FBE2-C8DD-C416-2FDDD1BC68D2}"/>
              </a:ext>
            </a:extLst>
          </p:cNvPr>
          <p:cNvPicPr>
            <a:picLocks noChangeAspect="1"/>
          </p:cNvPicPr>
          <p:nvPr/>
        </p:nvPicPr>
        <p:blipFill rotWithShape="1">
          <a:blip r:embed="rId4"/>
          <a:srcRect t="80873" r="14764"/>
          <a:stretch/>
        </p:blipFill>
        <p:spPr>
          <a:xfrm>
            <a:off x="192505" y="2683218"/>
            <a:ext cx="2812721" cy="764923"/>
          </a:xfrm>
          <a:prstGeom prst="rect">
            <a:avLst/>
          </a:prstGeom>
        </p:spPr>
      </p:pic>
    </p:spTree>
    <p:extLst>
      <p:ext uri="{BB962C8B-B14F-4D97-AF65-F5344CB8AC3E}">
        <p14:creationId xmlns:p14="http://schemas.microsoft.com/office/powerpoint/2010/main" val="38495957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25507" y="0"/>
            <a:ext cx="11896825" cy="6026331"/>
          </a:xfrm>
        </p:spPr>
        <p:txBody>
          <a:bodyPr>
            <a:noAutofit/>
          </a:bodyPr>
          <a:lstStyle/>
          <a:p>
            <a:pPr marL="0" indent="0">
              <a:buClr>
                <a:srgbClr val="00B050"/>
              </a:buClr>
              <a:buNone/>
            </a:pPr>
            <a:r>
              <a:rPr lang="en-GB" sz="2000" u="sng" dirty="0">
                <a:solidFill>
                  <a:srgbClr val="0070C0"/>
                </a:solidFill>
              </a:rPr>
              <a:t>5.3 Climate change effects according to vector:</a:t>
            </a:r>
            <a:r>
              <a:rPr lang="en-GB" sz="2000" dirty="0">
                <a:solidFill>
                  <a:srgbClr val="0070C0"/>
                </a:solidFill>
              </a:rPr>
              <a:t> </a:t>
            </a:r>
            <a:r>
              <a:rPr lang="en-GB" sz="2000" dirty="0">
                <a:solidFill>
                  <a:srgbClr val="FF0000"/>
                </a:solidFill>
              </a:rPr>
              <a:t>Mosquitoes</a:t>
            </a: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pic>
        <p:nvPicPr>
          <p:cNvPr id="2" name="Picture 1">
            <a:extLst>
              <a:ext uri="{FF2B5EF4-FFF2-40B4-BE49-F238E27FC236}">
                <a16:creationId xmlns:a16="http://schemas.microsoft.com/office/drawing/2014/main" id="{370A5639-B131-462C-8474-EFFCD19087C8}"/>
              </a:ext>
            </a:extLst>
          </p:cNvPr>
          <p:cNvPicPr>
            <a:picLocks noChangeAspect="1"/>
          </p:cNvPicPr>
          <p:nvPr/>
        </p:nvPicPr>
        <p:blipFill>
          <a:blip r:embed="rId2"/>
          <a:stretch>
            <a:fillRect/>
          </a:stretch>
        </p:blipFill>
        <p:spPr>
          <a:xfrm>
            <a:off x="69668" y="384038"/>
            <a:ext cx="12052664" cy="6033499"/>
          </a:xfrm>
          <a:prstGeom prst="rect">
            <a:avLst/>
          </a:prstGeom>
        </p:spPr>
      </p:pic>
    </p:spTree>
    <p:extLst>
      <p:ext uri="{BB962C8B-B14F-4D97-AF65-F5344CB8AC3E}">
        <p14:creationId xmlns:p14="http://schemas.microsoft.com/office/powerpoint/2010/main" val="33179652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25507" y="0"/>
            <a:ext cx="11896825" cy="6026331"/>
          </a:xfrm>
        </p:spPr>
        <p:txBody>
          <a:bodyPr>
            <a:noAutofit/>
          </a:bodyPr>
          <a:lstStyle/>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pic>
        <p:nvPicPr>
          <p:cNvPr id="5" name="Picture 4">
            <a:extLst>
              <a:ext uri="{FF2B5EF4-FFF2-40B4-BE49-F238E27FC236}">
                <a16:creationId xmlns:a16="http://schemas.microsoft.com/office/drawing/2014/main" id="{1808C7D6-511B-20EA-BC04-9B5B89F3C5A9}"/>
              </a:ext>
            </a:extLst>
          </p:cNvPr>
          <p:cNvPicPr>
            <a:picLocks noChangeAspect="1"/>
          </p:cNvPicPr>
          <p:nvPr/>
        </p:nvPicPr>
        <p:blipFill>
          <a:blip r:embed="rId2"/>
          <a:stretch>
            <a:fillRect/>
          </a:stretch>
        </p:blipFill>
        <p:spPr>
          <a:xfrm>
            <a:off x="3279695" y="148045"/>
            <a:ext cx="8686798" cy="6080759"/>
          </a:xfrm>
          <a:prstGeom prst="rect">
            <a:avLst/>
          </a:prstGeom>
        </p:spPr>
      </p:pic>
      <p:sp>
        <p:nvSpPr>
          <p:cNvPr id="6" name="TextBox 5">
            <a:extLst>
              <a:ext uri="{FF2B5EF4-FFF2-40B4-BE49-F238E27FC236}">
                <a16:creationId xmlns:a16="http://schemas.microsoft.com/office/drawing/2014/main" id="{4D3D4A4E-B817-133D-5290-9B96605748E3}"/>
              </a:ext>
            </a:extLst>
          </p:cNvPr>
          <p:cNvSpPr txBox="1"/>
          <p:nvPr/>
        </p:nvSpPr>
        <p:spPr>
          <a:xfrm>
            <a:off x="505097" y="735875"/>
            <a:ext cx="2774598" cy="738664"/>
          </a:xfrm>
          <a:prstGeom prst="rect">
            <a:avLst/>
          </a:prstGeom>
          <a:noFill/>
        </p:spPr>
        <p:txBody>
          <a:bodyPr wrap="square">
            <a:spAutoFit/>
          </a:bodyPr>
          <a:lstStyle/>
          <a:p>
            <a:r>
              <a:rPr lang="en-GB" sz="1400" i="1" dirty="0">
                <a:solidFill>
                  <a:srgbClr val="0070C0"/>
                </a:solidFill>
                <a:cs typeface="Arial" panose="020B0604020202020204" pitchFamily="34" charset="0"/>
              </a:rPr>
              <a:t>Figure 13. Current European geographical distribution of aedes albopictus mosquitoes.</a:t>
            </a:r>
            <a:endParaRPr lang="en-IE" sz="1400" dirty="0"/>
          </a:p>
        </p:txBody>
      </p:sp>
    </p:spTree>
    <p:extLst>
      <p:ext uri="{BB962C8B-B14F-4D97-AF65-F5344CB8AC3E}">
        <p14:creationId xmlns:p14="http://schemas.microsoft.com/office/powerpoint/2010/main" val="20490317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a:noAutofit/>
          </a:bodyPr>
          <a:lstStyle/>
          <a:p>
            <a:pPr marL="0" indent="0">
              <a:buClr>
                <a:srgbClr val="00B050"/>
              </a:buClr>
              <a:buNone/>
            </a:pPr>
            <a:r>
              <a:rPr lang="en-GB" sz="2000" dirty="0">
                <a:solidFill>
                  <a:schemeClr val="tx1"/>
                </a:solidFill>
              </a:rPr>
              <a:t>Looking at some of the specific mosquito-borne diseases: </a:t>
            </a:r>
            <a:r>
              <a:rPr lang="en-GB" sz="2000" dirty="0">
                <a:solidFill>
                  <a:srgbClr val="FF0000"/>
                </a:solidFill>
              </a:rPr>
              <a:t>Chikungunya (CHIKV)</a:t>
            </a:r>
          </a:p>
        </p:txBody>
      </p:sp>
      <p:grpSp>
        <p:nvGrpSpPr>
          <p:cNvPr id="8" name="Group 7">
            <a:extLst>
              <a:ext uri="{FF2B5EF4-FFF2-40B4-BE49-F238E27FC236}">
                <a16:creationId xmlns:a16="http://schemas.microsoft.com/office/drawing/2014/main" id="{138CADB4-A262-E243-60B9-AD6E045CF142}"/>
              </a:ext>
            </a:extLst>
          </p:cNvPr>
          <p:cNvGrpSpPr/>
          <p:nvPr/>
        </p:nvGrpSpPr>
        <p:grpSpPr>
          <a:xfrm>
            <a:off x="67147" y="809899"/>
            <a:ext cx="12022183" cy="1647655"/>
            <a:chOff x="100148" y="1071156"/>
            <a:chExt cx="12022183" cy="1647655"/>
          </a:xfrm>
        </p:grpSpPr>
        <p:sp>
          <p:nvSpPr>
            <p:cNvPr id="9" name="TextBox 8">
              <a:extLst>
                <a:ext uri="{FF2B5EF4-FFF2-40B4-BE49-F238E27FC236}">
                  <a16:creationId xmlns:a16="http://schemas.microsoft.com/office/drawing/2014/main" id="{1BC140A4-2616-C063-E748-4498307F69F9}"/>
                </a:ext>
              </a:extLst>
            </p:cNvPr>
            <p:cNvSpPr txBox="1"/>
            <p:nvPr/>
          </p:nvSpPr>
          <p:spPr>
            <a:xfrm>
              <a:off x="100148" y="1071156"/>
              <a:ext cx="12022183" cy="307777"/>
            </a:xfrm>
            <a:prstGeom prst="rect">
              <a:avLst/>
            </a:prstGeom>
            <a:noFill/>
          </p:spPr>
          <p:txBody>
            <a:bodyPr wrap="square" rtlCol="0">
              <a:spAutoFit/>
            </a:bodyPr>
            <a:lstStyle/>
            <a:p>
              <a:r>
                <a:rPr lang="en-GB" sz="1400" b="1" dirty="0">
                  <a:cs typeface="Arial" panose="020B0604020202020204" pitchFamily="34" charset="0"/>
                </a:rPr>
                <a:t>Climate Hazard				        Transmission Type				                   Disease</a:t>
              </a:r>
              <a:endParaRPr lang="en-IE" sz="1400" b="1" dirty="0">
                <a:cs typeface="Arial" panose="020B0604020202020204" pitchFamily="34" charset="0"/>
              </a:endParaRPr>
            </a:p>
          </p:txBody>
        </p:sp>
        <p:pic>
          <p:nvPicPr>
            <p:cNvPr id="10" name="Picture 9">
              <a:extLst>
                <a:ext uri="{FF2B5EF4-FFF2-40B4-BE49-F238E27FC236}">
                  <a16:creationId xmlns:a16="http://schemas.microsoft.com/office/drawing/2014/main" id="{06D14364-C246-6DE8-FF3F-E90DB0E8A731}"/>
                </a:ext>
              </a:extLst>
            </p:cNvPr>
            <p:cNvPicPr>
              <a:picLocks noChangeAspect="1"/>
            </p:cNvPicPr>
            <p:nvPr/>
          </p:nvPicPr>
          <p:blipFill>
            <a:blip r:embed="rId2"/>
            <a:stretch>
              <a:fillRect/>
            </a:stretch>
          </p:blipFill>
          <p:spPr>
            <a:xfrm>
              <a:off x="100148" y="1378933"/>
              <a:ext cx="12022183" cy="1339878"/>
            </a:xfrm>
            <a:prstGeom prst="rect">
              <a:avLst/>
            </a:prstGeom>
          </p:spPr>
        </p:pic>
      </p:grpSp>
      <p:pic>
        <p:nvPicPr>
          <p:cNvPr id="11" name="Picture 10">
            <a:extLst>
              <a:ext uri="{FF2B5EF4-FFF2-40B4-BE49-F238E27FC236}">
                <a16:creationId xmlns:a16="http://schemas.microsoft.com/office/drawing/2014/main" id="{08BBA72E-436D-BED8-A7D2-25256291B035}"/>
              </a:ext>
            </a:extLst>
          </p:cNvPr>
          <p:cNvPicPr>
            <a:picLocks noChangeAspect="1"/>
          </p:cNvPicPr>
          <p:nvPr/>
        </p:nvPicPr>
        <p:blipFill>
          <a:blip r:embed="rId3"/>
          <a:stretch>
            <a:fillRect/>
          </a:stretch>
        </p:blipFill>
        <p:spPr>
          <a:xfrm>
            <a:off x="248402" y="2449298"/>
            <a:ext cx="5506029" cy="3881199"/>
          </a:xfrm>
          <a:prstGeom prst="rect">
            <a:avLst/>
          </a:prstGeom>
        </p:spPr>
      </p:pic>
      <p:sp>
        <p:nvSpPr>
          <p:cNvPr id="12" name="TextBox 11">
            <a:extLst>
              <a:ext uri="{FF2B5EF4-FFF2-40B4-BE49-F238E27FC236}">
                <a16:creationId xmlns:a16="http://schemas.microsoft.com/office/drawing/2014/main" id="{2CE086DC-2855-B35E-E0DA-A7BAB2D4E79E}"/>
              </a:ext>
            </a:extLst>
          </p:cNvPr>
          <p:cNvSpPr txBox="1"/>
          <p:nvPr/>
        </p:nvSpPr>
        <p:spPr>
          <a:xfrm>
            <a:off x="5825736" y="5180548"/>
            <a:ext cx="6263594" cy="1046440"/>
          </a:xfrm>
          <a:prstGeom prst="rect">
            <a:avLst/>
          </a:prstGeom>
          <a:noFill/>
        </p:spPr>
        <p:txBody>
          <a:bodyPr wrap="square">
            <a:spAutoFit/>
          </a:bodyPr>
          <a:lstStyle/>
          <a:p>
            <a:pPr algn="just"/>
            <a:r>
              <a:rPr lang="en-GB" sz="1400" i="1" dirty="0">
                <a:solidFill>
                  <a:srgbClr val="0070C0"/>
                </a:solidFill>
                <a:cs typeface="Arial" panose="020B0604020202020204" pitchFamily="34" charset="0"/>
              </a:rPr>
              <a:t>Figure 14. Categorized environmental suitability map of CHIKV transmission under current climatic conditions. </a:t>
            </a:r>
            <a:endParaRPr lang="en-GB" sz="1400" dirty="0">
              <a:solidFill>
                <a:schemeClr val="tx1">
                  <a:lumMod val="50000"/>
                  <a:lumOff val="50000"/>
                </a:schemeClr>
              </a:solidFill>
              <a:cs typeface="Arial" panose="020B0604020202020204" pitchFamily="34" charset="0"/>
            </a:endParaRPr>
          </a:p>
          <a:p>
            <a:endParaRPr lang="en-GB" sz="1400" dirty="0">
              <a:cs typeface="Arial" panose="020B0604020202020204" pitchFamily="34" charset="0"/>
            </a:endParaRPr>
          </a:p>
          <a:p>
            <a:r>
              <a:rPr lang="en-IE" sz="1000" dirty="0">
                <a:cs typeface="Arial" panose="020B0604020202020204" pitchFamily="34" charset="0"/>
              </a:rPr>
              <a:t>From: N. B. </a:t>
            </a:r>
            <a:r>
              <a:rPr lang="en-IE" sz="1000" dirty="0" err="1">
                <a:cs typeface="Arial" panose="020B0604020202020204" pitchFamily="34" charset="0"/>
              </a:rPr>
              <a:t>Tjaden</a:t>
            </a:r>
            <a:r>
              <a:rPr lang="en-IE" sz="1000" dirty="0">
                <a:cs typeface="Arial" panose="020B0604020202020204" pitchFamily="34" charset="0"/>
              </a:rPr>
              <a:t>, Y. Cheng, C. </a:t>
            </a:r>
            <a:r>
              <a:rPr lang="en-IE" sz="1000" dirty="0" err="1">
                <a:cs typeface="Arial" panose="020B0604020202020204" pitchFamily="34" charset="0"/>
              </a:rPr>
              <a:t>Beierkuhnlein</a:t>
            </a:r>
            <a:r>
              <a:rPr lang="en-IE" sz="1000" dirty="0">
                <a:cs typeface="Arial" panose="020B0604020202020204" pitchFamily="34" charset="0"/>
              </a:rPr>
              <a:t> and S. M. Thomas, “Chikungunya Beyond the Tropics: Where and When Do We Expect Disease Transmission in Europe?”, </a:t>
            </a:r>
            <a:r>
              <a:rPr lang="fr-FR" sz="1000" dirty="0">
                <a:cs typeface="Arial" panose="020B0604020202020204" pitchFamily="34" charset="0"/>
              </a:rPr>
              <a:t>Viruses 2021, </a:t>
            </a:r>
            <a:r>
              <a:rPr lang="fr-FR" sz="1000" u="sng" dirty="0">
                <a:cs typeface="Arial" panose="020B0604020202020204" pitchFamily="34" charset="0"/>
              </a:rPr>
              <a:t>13</a:t>
            </a:r>
            <a:r>
              <a:rPr lang="fr-FR" sz="1000" dirty="0">
                <a:cs typeface="Arial" panose="020B0604020202020204" pitchFamily="34" charset="0"/>
              </a:rPr>
              <a:t>, 1024, </a:t>
            </a:r>
            <a:r>
              <a:rPr lang="fr-FR" sz="1000" dirty="0">
                <a:cs typeface="Arial" panose="020B0604020202020204" pitchFamily="34" charset="0"/>
                <a:hlinkClick r:id="rId4">
                  <a:extLst>
                    <a:ext uri="{A12FA001-AC4F-418D-AE19-62706E023703}">
                      <ahyp:hlinkClr xmlns="" xmlns:ahyp="http://schemas.microsoft.com/office/drawing/2018/hyperlinkcolor" val="tx"/>
                    </a:ext>
                  </a:extLst>
                </a:hlinkClick>
              </a:rPr>
              <a:t>https://</a:t>
            </a:r>
            <a:r>
              <a:rPr lang="fr-FR" sz="1000" dirty="0" smtClean="0">
                <a:cs typeface="Arial" panose="020B0604020202020204" pitchFamily="34" charset="0"/>
                <a:hlinkClick r:id="rId4">
                  <a:extLst>
                    <a:ext uri="{A12FA001-AC4F-418D-AE19-62706E023703}">
                      <ahyp:hlinkClr xmlns="" xmlns:ahyp="http://schemas.microsoft.com/office/drawing/2018/hyperlinkcolor" val="tx"/>
                    </a:ext>
                  </a:extLst>
                </a:hlinkClick>
              </a:rPr>
              <a:t>doi.org/10.3390/v13061024</a:t>
            </a:r>
            <a:r>
              <a:rPr lang="en-IE" sz="1000" dirty="0" smtClean="0">
                <a:cs typeface="Arial" panose="020B0604020202020204" pitchFamily="34" charset="0"/>
              </a:rPr>
              <a:t> </a:t>
            </a:r>
            <a:endParaRPr lang="en-IE" sz="1000" dirty="0">
              <a:cs typeface="Arial" panose="020B0604020202020204" pitchFamily="34" charset="0"/>
            </a:endParaRPr>
          </a:p>
        </p:txBody>
      </p:sp>
    </p:spTree>
    <p:extLst>
      <p:ext uri="{BB962C8B-B14F-4D97-AF65-F5344CB8AC3E}">
        <p14:creationId xmlns:p14="http://schemas.microsoft.com/office/powerpoint/2010/main" val="16868594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pPr algn="ctr"/>
            <a:r>
              <a:rPr lang="en-IE" sz="2800" dirty="0">
                <a:solidFill>
                  <a:schemeClr val="tx1"/>
                </a:solidFill>
                <a:cs typeface="Arial" panose="020B0604020202020204" pitchFamily="34" charset="0"/>
              </a:rPr>
              <a:t>1. Introduction</a:t>
            </a:r>
            <a:endParaRPr lang="hu-HU" sz="2800" dirty="0">
              <a:solidFill>
                <a:schemeClr val="tx1"/>
              </a:solidFill>
            </a:endParaRPr>
          </a:p>
        </p:txBody>
      </p:sp>
      <p:sp>
        <p:nvSpPr>
          <p:cNvPr id="3" name="Tartalom helye 2"/>
          <p:cNvSpPr>
            <a:spLocks noGrp="1"/>
          </p:cNvSpPr>
          <p:nvPr>
            <p:ph idx="1"/>
          </p:nvPr>
        </p:nvSpPr>
        <p:spPr/>
        <p:txBody>
          <a:bodyPr>
            <a:normAutofit/>
          </a:bodyPr>
          <a:lstStyle/>
          <a:p>
            <a:pPr marL="0" indent="0">
              <a:buClr>
                <a:srgbClr val="FF0000"/>
              </a:buClr>
              <a:buNone/>
            </a:pPr>
            <a:endParaRPr lang="en-IE" sz="2000" dirty="0">
              <a:solidFill>
                <a:schemeClr val="tx1"/>
              </a:solidFill>
              <a:cs typeface="Arial" panose="020B0604020202020204" pitchFamily="34" charset="0"/>
            </a:endParaRPr>
          </a:p>
          <a:p>
            <a:pPr>
              <a:buClr>
                <a:srgbClr val="00B050"/>
              </a:buClr>
            </a:pPr>
            <a:r>
              <a:rPr lang="en-IE" sz="2000" dirty="0">
                <a:solidFill>
                  <a:schemeClr val="tx1"/>
                </a:solidFill>
                <a:cs typeface="Arial" panose="020B0604020202020204" pitchFamily="34" charset="0"/>
              </a:rPr>
              <a:t>World Health Organisation (WHO): approximately one sixth of worldwide disability and illness is due to vector-borne diseases (VBDs). </a:t>
            </a:r>
          </a:p>
          <a:p>
            <a:pPr>
              <a:buClr>
                <a:srgbClr val="00B050"/>
              </a:buClr>
            </a:pPr>
            <a:r>
              <a:rPr lang="en-IE" sz="2000" dirty="0">
                <a:solidFill>
                  <a:schemeClr val="tx1"/>
                </a:solidFill>
                <a:cs typeface="Arial" panose="020B0604020202020204" pitchFamily="34" charset="0"/>
              </a:rPr>
              <a:t>Annually, VBDs infect over one billion people and kill more than a million, in addition to curtailing socioeconomic development and placing considerable strain on health services. </a:t>
            </a:r>
          </a:p>
          <a:p>
            <a:pPr>
              <a:buClr>
                <a:srgbClr val="00B050"/>
              </a:buClr>
            </a:pPr>
            <a:r>
              <a:rPr lang="en-IE" sz="2000" dirty="0">
                <a:solidFill>
                  <a:schemeClr val="tx1"/>
                </a:solidFill>
                <a:cs typeface="Arial" panose="020B0604020202020204" pitchFamily="34" charset="0"/>
              </a:rPr>
              <a:t>The high sensitivity of VBDs to climate and weather conditions, in particular temperature, humidity, and precipitation, result in a complex interplay between these factors and the pathogenesis, propagation, and societal impact of these diseases. </a:t>
            </a:r>
          </a:p>
          <a:p>
            <a:pPr>
              <a:buClr>
                <a:srgbClr val="00B050"/>
              </a:buClr>
            </a:pPr>
            <a:r>
              <a:rPr lang="en-IE" sz="2000" dirty="0">
                <a:solidFill>
                  <a:schemeClr val="tx1"/>
                </a:solidFill>
                <a:cs typeface="Arial" panose="020B0604020202020204" pitchFamily="34" charset="0"/>
              </a:rPr>
              <a:t>In the context of this lesson, we will examine the current state of knowledge on this topic, and survey practical approaches to counteract and alleviate the effects of climate change on VBDs and related diseases.  </a:t>
            </a:r>
          </a:p>
          <a:p>
            <a:pPr marL="0" indent="0">
              <a:buNone/>
            </a:pPr>
            <a:endParaRPr lang="hu-HU" sz="2000" dirty="0">
              <a:solidFill>
                <a:schemeClr val="tx1"/>
              </a:solidFill>
            </a:endParaRPr>
          </a:p>
        </p:txBody>
      </p:sp>
      <p:pic>
        <p:nvPicPr>
          <p:cNvPr id="4" name="Picture 4" descr="all life stages of Ixodes scapularis--larva, nymph, adult male, and adult female. Dime in background for scale.">
            <a:extLst>
              <a:ext uri="{FF2B5EF4-FFF2-40B4-BE49-F238E27FC236}">
                <a16:creationId xmlns:a16="http://schemas.microsoft.com/office/drawing/2014/main" id="{690CE860-0002-34CF-89FF-302DEFC31B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93382" y="4920343"/>
            <a:ext cx="2668460" cy="126145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A close up of a mosquito">
            <a:extLst>
              <a:ext uri="{FF2B5EF4-FFF2-40B4-BE49-F238E27FC236}">
                <a16:creationId xmlns:a16="http://schemas.microsoft.com/office/drawing/2014/main" id="{07879BA4-FD2E-6050-36F7-B7352FF1F01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14527" y="5040639"/>
            <a:ext cx="3351830" cy="10208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03350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a:noAutofit/>
          </a:bodyPr>
          <a:lstStyle/>
          <a:p>
            <a:pPr marL="0" indent="0">
              <a:buClr>
                <a:srgbClr val="00B050"/>
              </a:buClr>
              <a:buNone/>
            </a:pPr>
            <a:r>
              <a:rPr lang="en-GB" sz="2000" dirty="0">
                <a:solidFill>
                  <a:srgbClr val="FF0000"/>
                </a:solidFill>
              </a:rPr>
              <a:t>Dengue fever</a:t>
            </a: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grpSp>
        <p:nvGrpSpPr>
          <p:cNvPr id="5" name="Group 4">
            <a:extLst>
              <a:ext uri="{FF2B5EF4-FFF2-40B4-BE49-F238E27FC236}">
                <a16:creationId xmlns:a16="http://schemas.microsoft.com/office/drawing/2014/main" id="{76791747-4554-1B1E-9E94-F785AEE31C77}"/>
              </a:ext>
            </a:extLst>
          </p:cNvPr>
          <p:cNvGrpSpPr/>
          <p:nvPr/>
        </p:nvGrpSpPr>
        <p:grpSpPr>
          <a:xfrm>
            <a:off x="139338" y="644436"/>
            <a:ext cx="12052662" cy="2501094"/>
            <a:chOff x="69669" y="818607"/>
            <a:chExt cx="12052662" cy="2501094"/>
          </a:xfrm>
        </p:grpSpPr>
        <p:sp>
          <p:nvSpPr>
            <p:cNvPr id="6" name="TextBox 5">
              <a:extLst>
                <a:ext uri="{FF2B5EF4-FFF2-40B4-BE49-F238E27FC236}">
                  <a16:creationId xmlns:a16="http://schemas.microsoft.com/office/drawing/2014/main" id="{78BADDF7-02E4-966C-0364-035608417B3A}"/>
                </a:ext>
              </a:extLst>
            </p:cNvPr>
            <p:cNvSpPr txBox="1"/>
            <p:nvPr/>
          </p:nvSpPr>
          <p:spPr>
            <a:xfrm>
              <a:off x="100148" y="818607"/>
              <a:ext cx="12022183" cy="307777"/>
            </a:xfrm>
            <a:prstGeom prst="rect">
              <a:avLst/>
            </a:prstGeom>
            <a:noFill/>
          </p:spPr>
          <p:txBody>
            <a:bodyPr wrap="square" rtlCol="0">
              <a:spAutoFit/>
            </a:bodyPr>
            <a:lstStyle/>
            <a:p>
              <a:r>
                <a:rPr lang="en-GB" sz="1400" b="1" dirty="0">
                  <a:cs typeface="Arial" panose="020B0604020202020204" pitchFamily="34" charset="0"/>
                </a:rPr>
                <a:t>Climate Hazard				        Transmission Type				                   Disease</a:t>
              </a:r>
              <a:endParaRPr lang="en-IE" sz="1400" b="1" dirty="0">
                <a:cs typeface="Arial" panose="020B0604020202020204" pitchFamily="34" charset="0"/>
              </a:endParaRPr>
            </a:p>
          </p:txBody>
        </p:sp>
        <p:pic>
          <p:nvPicPr>
            <p:cNvPr id="7" name="Picture 6">
              <a:extLst>
                <a:ext uri="{FF2B5EF4-FFF2-40B4-BE49-F238E27FC236}">
                  <a16:creationId xmlns:a16="http://schemas.microsoft.com/office/drawing/2014/main" id="{39C210DC-55DC-7296-CAC4-1151FF312067}"/>
                </a:ext>
              </a:extLst>
            </p:cNvPr>
            <p:cNvPicPr>
              <a:picLocks noChangeAspect="1"/>
            </p:cNvPicPr>
            <p:nvPr/>
          </p:nvPicPr>
          <p:blipFill>
            <a:blip r:embed="rId2"/>
            <a:stretch>
              <a:fillRect/>
            </a:stretch>
          </p:blipFill>
          <p:spPr>
            <a:xfrm>
              <a:off x="69669" y="1126384"/>
              <a:ext cx="12052662" cy="2193317"/>
            </a:xfrm>
            <a:prstGeom prst="rect">
              <a:avLst/>
            </a:prstGeom>
          </p:spPr>
        </p:pic>
      </p:grpSp>
      <p:pic>
        <p:nvPicPr>
          <p:cNvPr id="15" name="Picture 14">
            <a:extLst>
              <a:ext uri="{FF2B5EF4-FFF2-40B4-BE49-F238E27FC236}">
                <a16:creationId xmlns:a16="http://schemas.microsoft.com/office/drawing/2014/main" id="{89E8CF2A-B201-7814-40E5-F4D846CC719A}"/>
              </a:ext>
            </a:extLst>
          </p:cNvPr>
          <p:cNvPicPr>
            <a:picLocks noChangeAspect="1"/>
          </p:cNvPicPr>
          <p:nvPr/>
        </p:nvPicPr>
        <p:blipFill>
          <a:blip r:embed="rId3"/>
          <a:stretch>
            <a:fillRect/>
          </a:stretch>
        </p:blipFill>
        <p:spPr>
          <a:xfrm>
            <a:off x="6813869" y="2504921"/>
            <a:ext cx="3453570" cy="3921758"/>
          </a:xfrm>
          <a:prstGeom prst="rect">
            <a:avLst/>
          </a:prstGeom>
        </p:spPr>
      </p:pic>
      <p:sp>
        <p:nvSpPr>
          <p:cNvPr id="16" name="TextBox 15">
            <a:extLst>
              <a:ext uri="{FF2B5EF4-FFF2-40B4-BE49-F238E27FC236}">
                <a16:creationId xmlns:a16="http://schemas.microsoft.com/office/drawing/2014/main" id="{9CE9BAA8-FAF7-3EFF-C6EB-7E8D9F0F52D8}"/>
              </a:ext>
            </a:extLst>
          </p:cNvPr>
          <p:cNvSpPr txBox="1"/>
          <p:nvPr/>
        </p:nvSpPr>
        <p:spPr>
          <a:xfrm>
            <a:off x="457200" y="4812289"/>
            <a:ext cx="6253999" cy="1492716"/>
          </a:xfrm>
          <a:prstGeom prst="rect">
            <a:avLst/>
          </a:prstGeom>
          <a:noFill/>
        </p:spPr>
        <p:txBody>
          <a:bodyPr wrap="square">
            <a:spAutoFit/>
          </a:bodyPr>
          <a:lstStyle/>
          <a:p>
            <a:pPr lvl="4" algn="just"/>
            <a:r>
              <a:rPr lang="en-GB" sz="1400" i="1" dirty="0">
                <a:solidFill>
                  <a:srgbClr val="0070C0"/>
                </a:solidFill>
                <a:cs typeface="Arial" panose="020B0604020202020204" pitchFamily="34" charset="0"/>
              </a:rPr>
              <a:t>Figure 15. Dengue fever incidence rate expressed as number of cases per 100,000 inhabitants per year for baseline conditions and climate change scenarios. </a:t>
            </a:r>
          </a:p>
          <a:p>
            <a:pPr algn="r"/>
            <a:endParaRPr lang="en-GB" dirty="0">
              <a:cs typeface="Arial" panose="020B0604020202020204" pitchFamily="34" charset="0"/>
            </a:endParaRPr>
          </a:p>
          <a:p>
            <a:endParaRPr lang="en-GB" sz="1100" dirty="0">
              <a:solidFill>
                <a:schemeClr val="tx1">
                  <a:lumMod val="50000"/>
                  <a:lumOff val="50000"/>
                </a:schemeClr>
              </a:solidFill>
              <a:cs typeface="Arial" panose="020B0604020202020204" pitchFamily="34" charset="0"/>
            </a:endParaRPr>
          </a:p>
          <a:p>
            <a:r>
              <a:rPr lang="es-ES" sz="1000" dirty="0" err="1">
                <a:cs typeface="Arial" panose="020B0604020202020204" pitchFamily="34" charset="0"/>
              </a:rPr>
              <a:t>From</a:t>
            </a:r>
            <a:r>
              <a:rPr lang="es-ES" sz="1000" dirty="0">
                <a:cs typeface="Arial" panose="020B0604020202020204" pitchFamily="34" charset="0"/>
              </a:rPr>
              <a:t>: M. </a:t>
            </a:r>
            <a:r>
              <a:rPr lang="es-ES" sz="1000" dirty="0" err="1">
                <a:cs typeface="Arial" panose="020B0604020202020204" pitchFamily="34" charset="0"/>
              </a:rPr>
              <a:t>Bouzid</a:t>
            </a:r>
            <a:r>
              <a:rPr lang="es-ES" sz="1000" dirty="0">
                <a:cs typeface="Arial" panose="020B0604020202020204" pitchFamily="34" charset="0"/>
              </a:rPr>
              <a:t>, F. J. Colón-González, T. </a:t>
            </a:r>
            <a:r>
              <a:rPr lang="es-ES" sz="1000" dirty="0" err="1">
                <a:cs typeface="Arial" panose="020B0604020202020204" pitchFamily="34" charset="0"/>
              </a:rPr>
              <a:t>Lung</a:t>
            </a:r>
            <a:r>
              <a:rPr lang="es-ES" sz="1000" dirty="0">
                <a:cs typeface="Arial" panose="020B0604020202020204" pitchFamily="34" charset="0"/>
              </a:rPr>
              <a:t>, I. R. Lake, and P. R. Hunter, </a:t>
            </a:r>
            <a:r>
              <a:rPr lang="en-GB" sz="1000" dirty="0">
                <a:cs typeface="Arial" panose="020B0604020202020204" pitchFamily="34" charset="0"/>
              </a:rPr>
              <a:t>BMC Public Health, 2014, </a:t>
            </a:r>
            <a:r>
              <a:rPr lang="en-GB" sz="1000" u="sng" dirty="0">
                <a:cs typeface="Arial" panose="020B0604020202020204" pitchFamily="34" charset="0"/>
              </a:rPr>
              <a:t>14</a:t>
            </a:r>
            <a:r>
              <a:rPr lang="en-GB" sz="1000" dirty="0">
                <a:cs typeface="Arial" panose="020B0604020202020204" pitchFamily="34" charset="0"/>
              </a:rPr>
              <a:t>, 781. </a:t>
            </a:r>
            <a:r>
              <a:rPr lang="en-GB" sz="1000" dirty="0">
                <a:cs typeface="Arial" panose="020B0604020202020204" pitchFamily="34" charset="0"/>
                <a:hlinkClick r:id="rId4">
                  <a:extLst>
                    <a:ext uri="{A12FA001-AC4F-418D-AE19-62706E023703}">
                      <ahyp:hlinkClr xmlns="" xmlns:ahyp="http://schemas.microsoft.com/office/drawing/2018/hyperlinkcolor" val="tx"/>
                    </a:ext>
                  </a:extLst>
                </a:hlinkClick>
              </a:rPr>
              <a:t>http://www.biomedcentral.com/1471-2458/14/781</a:t>
            </a:r>
            <a:r>
              <a:rPr lang="en-GB" sz="1000" dirty="0">
                <a:cs typeface="Arial" panose="020B0604020202020204" pitchFamily="34" charset="0"/>
              </a:rPr>
              <a:t> . Accessed 11</a:t>
            </a:r>
            <a:r>
              <a:rPr lang="en-GB" sz="1000" baseline="30000" dirty="0">
                <a:cs typeface="Arial" panose="020B0604020202020204" pitchFamily="34" charset="0"/>
              </a:rPr>
              <a:t>th</a:t>
            </a:r>
            <a:r>
              <a:rPr lang="en-GB" sz="1000" dirty="0">
                <a:cs typeface="Arial" panose="020B0604020202020204" pitchFamily="34" charset="0"/>
              </a:rPr>
              <a:t> June 2023. </a:t>
            </a:r>
            <a:endParaRPr lang="en-IE" sz="1000" dirty="0">
              <a:cs typeface="Arial" panose="020B0604020202020204" pitchFamily="34" charset="0"/>
            </a:endParaRPr>
          </a:p>
        </p:txBody>
      </p:sp>
    </p:spTree>
    <p:extLst>
      <p:ext uri="{BB962C8B-B14F-4D97-AF65-F5344CB8AC3E}">
        <p14:creationId xmlns:p14="http://schemas.microsoft.com/office/powerpoint/2010/main" val="851740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a:noAutofit/>
          </a:bodyPr>
          <a:lstStyle/>
          <a:p>
            <a:pPr marL="0" indent="0">
              <a:buClr>
                <a:srgbClr val="00B050"/>
              </a:buClr>
              <a:buNone/>
            </a:pPr>
            <a:r>
              <a:rPr lang="en-GB" sz="2000" dirty="0">
                <a:solidFill>
                  <a:srgbClr val="FF0000"/>
                </a:solidFill>
              </a:rPr>
              <a:t>Japanese encephalitis (JEV)</a:t>
            </a: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grpSp>
        <p:nvGrpSpPr>
          <p:cNvPr id="2" name="Group 1">
            <a:extLst>
              <a:ext uri="{FF2B5EF4-FFF2-40B4-BE49-F238E27FC236}">
                <a16:creationId xmlns:a16="http://schemas.microsoft.com/office/drawing/2014/main" id="{60E8DB0E-3FD2-C420-093B-FE134D2EA405}"/>
              </a:ext>
            </a:extLst>
          </p:cNvPr>
          <p:cNvGrpSpPr/>
          <p:nvPr/>
        </p:nvGrpSpPr>
        <p:grpSpPr>
          <a:xfrm>
            <a:off x="69668" y="689217"/>
            <a:ext cx="12052663" cy="1598351"/>
            <a:chOff x="69668" y="818607"/>
            <a:chExt cx="12052663" cy="1598351"/>
          </a:xfrm>
        </p:grpSpPr>
        <p:sp>
          <p:nvSpPr>
            <p:cNvPr id="4" name="TextBox 3">
              <a:extLst>
                <a:ext uri="{FF2B5EF4-FFF2-40B4-BE49-F238E27FC236}">
                  <a16:creationId xmlns:a16="http://schemas.microsoft.com/office/drawing/2014/main" id="{36EC9AEC-7E2D-B42B-6E53-B2030E27C07C}"/>
                </a:ext>
              </a:extLst>
            </p:cNvPr>
            <p:cNvSpPr txBox="1"/>
            <p:nvPr/>
          </p:nvSpPr>
          <p:spPr>
            <a:xfrm>
              <a:off x="100148" y="818607"/>
              <a:ext cx="12022183" cy="307777"/>
            </a:xfrm>
            <a:prstGeom prst="rect">
              <a:avLst/>
            </a:prstGeom>
            <a:noFill/>
          </p:spPr>
          <p:txBody>
            <a:bodyPr wrap="square" rtlCol="0">
              <a:spAutoFit/>
            </a:bodyPr>
            <a:lstStyle/>
            <a:p>
              <a:r>
                <a:rPr lang="en-GB" sz="1400" b="1" dirty="0">
                  <a:cs typeface="Arial" panose="020B0604020202020204" pitchFamily="34" charset="0"/>
                </a:rPr>
                <a:t>Climate Hazard				        Transmission Type				                   Disease</a:t>
              </a:r>
              <a:endParaRPr lang="en-IE" sz="1400" b="1" dirty="0">
                <a:cs typeface="Arial" panose="020B0604020202020204" pitchFamily="34" charset="0"/>
              </a:endParaRPr>
            </a:p>
          </p:txBody>
        </p:sp>
        <p:pic>
          <p:nvPicPr>
            <p:cNvPr id="8" name="Picture 7">
              <a:extLst>
                <a:ext uri="{FF2B5EF4-FFF2-40B4-BE49-F238E27FC236}">
                  <a16:creationId xmlns:a16="http://schemas.microsoft.com/office/drawing/2014/main" id="{82F253F1-2451-C194-BF7A-78B811D4A0CB}"/>
                </a:ext>
              </a:extLst>
            </p:cNvPr>
            <p:cNvPicPr>
              <a:picLocks noChangeAspect="1"/>
            </p:cNvPicPr>
            <p:nvPr/>
          </p:nvPicPr>
          <p:blipFill>
            <a:blip r:embed="rId2"/>
            <a:stretch>
              <a:fillRect/>
            </a:stretch>
          </p:blipFill>
          <p:spPr>
            <a:xfrm>
              <a:off x="69668" y="1117665"/>
              <a:ext cx="12052663" cy="1299293"/>
            </a:xfrm>
            <a:prstGeom prst="rect">
              <a:avLst/>
            </a:prstGeom>
          </p:spPr>
        </p:pic>
      </p:grpSp>
      <p:pic>
        <p:nvPicPr>
          <p:cNvPr id="1026" name="Picture 2" descr="https://www.cdc.gov/japaneseencephalitis/maps/images/JE-Global.jpg?_=7827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5990" y="2277000"/>
            <a:ext cx="3498776" cy="4116207"/>
          </a:xfrm>
          <a:prstGeom prst="rect">
            <a:avLst/>
          </a:prstGeom>
          <a:noFill/>
          <a:extLst>
            <a:ext uri="{909E8E84-426E-40DD-AFC4-6F175D3DCCD1}">
              <a14:hiddenFill xmlns:a14="http://schemas.microsoft.com/office/drawing/2010/main">
                <a:solidFill>
                  <a:srgbClr val="FFFFFF"/>
                </a:solidFill>
              </a14:hiddenFill>
            </a:ext>
          </a:extLst>
        </p:spPr>
      </p:pic>
      <p:sp>
        <p:nvSpPr>
          <p:cNvPr id="5" name="Szövegdoboz 4"/>
          <p:cNvSpPr txBox="1"/>
          <p:nvPr/>
        </p:nvSpPr>
        <p:spPr>
          <a:xfrm>
            <a:off x="9302248" y="6212269"/>
            <a:ext cx="1794294" cy="215444"/>
          </a:xfrm>
          <a:prstGeom prst="rect">
            <a:avLst/>
          </a:prstGeom>
          <a:noFill/>
        </p:spPr>
        <p:txBody>
          <a:bodyPr wrap="square" rtlCol="0">
            <a:spAutoFit/>
          </a:bodyPr>
          <a:lstStyle/>
          <a:p>
            <a:r>
              <a:rPr lang="hu-HU" sz="800" dirty="0" smtClean="0">
                <a:solidFill>
                  <a:schemeClr val="bg1">
                    <a:lumMod val="50000"/>
                  </a:schemeClr>
                </a:solidFill>
              </a:rPr>
              <a:t>www.cdc.gov</a:t>
            </a:r>
            <a:endParaRPr lang="de-DE" sz="800" dirty="0">
              <a:solidFill>
                <a:schemeClr val="bg1">
                  <a:lumMod val="50000"/>
                </a:schemeClr>
              </a:solidFill>
            </a:endParaRPr>
          </a:p>
        </p:txBody>
      </p:sp>
    </p:spTree>
    <p:extLst>
      <p:ext uri="{BB962C8B-B14F-4D97-AF65-F5344CB8AC3E}">
        <p14:creationId xmlns:p14="http://schemas.microsoft.com/office/powerpoint/2010/main" val="33716935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a:noAutofit/>
          </a:bodyPr>
          <a:lstStyle/>
          <a:p>
            <a:pPr marL="0" indent="0">
              <a:buClr>
                <a:srgbClr val="00B050"/>
              </a:buClr>
              <a:buNone/>
            </a:pPr>
            <a:r>
              <a:rPr lang="en-GB" sz="2000" dirty="0">
                <a:solidFill>
                  <a:srgbClr val="FF0000"/>
                </a:solidFill>
              </a:rPr>
              <a:t>Lymphatic filariasis</a:t>
            </a: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grpSp>
        <p:nvGrpSpPr>
          <p:cNvPr id="5" name="Group 4">
            <a:extLst>
              <a:ext uri="{FF2B5EF4-FFF2-40B4-BE49-F238E27FC236}">
                <a16:creationId xmlns:a16="http://schemas.microsoft.com/office/drawing/2014/main" id="{7E150E9F-1DCC-63ED-EDB5-3BB6B2F48E1C}"/>
              </a:ext>
            </a:extLst>
          </p:cNvPr>
          <p:cNvGrpSpPr/>
          <p:nvPr/>
        </p:nvGrpSpPr>
        <p:grpSpPr>
          <a:xfrm>
            <a:off x="69669" y="818607"/>
            <a:ext cx="12052662" cy="1446883"/>
            <a:chOff x="69669" y="818607"/>
            <a:chExt cx="12052662" cy="1446883"/>
          </a:xfrm>
        </p:grpSpPr>
        <p:sp>
          <p:nvSpPr>
            <p:cNvPr id="6" name="TextBox 5">
              <a:extLst>
                <a:ext uri="{FF2B5EF4-FFF2-40B4-BE49-F238E27FC236}">
                  <a16:creationId xmlns:a16="http://schemas.microsoft.com/office/drawing/2014/main" id="{9EB476B8-E827-85ED-E756-48D741AD100B}"/>
                </a:ext>
              </a:extLst>
            </p:cNvPr>
            <p:cNvSpPr txBox="1"/>
            <p:nvPr/>
          </p:nvSpPr>
          <p:spPr>
            <a:xfrm>
              <a:off x="100148" y="818607"/>
              <a:ext cx="12022183" cy="307777"/>
            </a:xfrm>
            <a:prstGeom prst="rect">
              <a:avLst/>
            </a:prstGeom>
            <a:noFill/>
          </p:spPr>
          <p:txBody>
            <a:bodyPr wrap="square" rtlCol="0">
              <a:spAutoFit/>
            </a:bodyPr>
            <a:lstStyle/>
            <a:p>
              <a:r>
                <a:rPr lang="en-GB" sz="1400" b="1" dirty="0">
                  <a:cs typeface="Arial" panose="020B0604020202020204" pitchFamily="34" charset="0"/>
                </a:rPr>
                <a:t>Climate Hazard				        Transmission Type				                   Disease</a:t>
              </a:r>
              <a:endParaRPr lang="en-IE" sz="1400" b="1" dirty="0">
                <a:cs typeface="Arial" panose="020B0604020202020204" pitchFamily="34" charset="0"/>
              </a:endParaRPr>
            </a:p>
          </p:txBody>
        </p:sp>
        <p:pic>
          <p:nvPicPr>
            <p:cNvPr id="7" name="Picture 6">
              <a:extLst>
                <a:ext uri="{FF2B5EF4-FFF2-40B4-BE49-F238E27FC236}">
                  <a16:creationId xmlns:a16="http://schemas.microsoft.com/office/drawing/2014/main" id="{175DBDC6-C1F9-C275-9A0A-8353D8FE9CDB}"/>
                </a:ext>
              </a:extLst>
            </p:cNvPr>
            <p:cNvPicPr>
              <a:picLocks noChangeAspect="1"/>
            </p:cNvPicPr>
            <p:nvPr/>
          </p:nvPicPr>
          <p:blipFill>
            <a:blip r:embed="rId2"/>
            <a:stretch>
              <a:fillRect/>
            </a:stretch>
          </p:blipFill>
          <p:spPr>
            <a:xfrm>
              <a:off x="69669" y="1126384"/>
              <a:ext cx="12052662" cy="1139106"/>
            </a:xfrm>
            <a:prstGeom prst="rect">
              <a:avLst/>
            </a:prstGeom>
          </p:spPr>
        </p:pic>
      </p:grpSp>
      <p:pic>
        <p:nvPicPr>
          <p:cNvPr id="11" name="Picture 10">
            <a:extLst>
              <a:ext uri="{FF2B5EF4-FFF2-40B4-BE49-F238E27FC236}">
                <a16:creationId xmlns:a16="http://schemas.microsoft.com/office/drawing/2014/main" id="{1996C5DC-BEA8-013F-CE30-2BD0F58DE365}"/>
              </a:ext>
            </a:extLst>
          </p:cNvPr>
          <p:cNvPicPr>
            <a:picLocks noChangeAspect="1"/>
          </p:cNvPicPr>
          <p:nvPr/>
        </p:nvPicPr>
        <p:blipFill>
          <a:blip r:embed="rId3"/>
          <a:stretch>
            <a:fillRect/>
          </a:stretch>
        </p:blipFill>
        <p:spPr>
          <a:xfrm>
            <a:off x="6969287" y="2059033"/>
            <a:ext cx="4271267" cy="4346506"/>
          </a:xfrm>
          <a:prstGeom prst="rect">
            <a:avLst/>
          </a:prstGeom>
        </p:spPr>
      </p:pic>
      <p:sp>
        <p:nvSpPr>
          <p:cNvPr id="12" name="TextBox 11">
            <a:extLst>
              <a:ext uri="{FF2B5EF4-FFF2-40B4-BE49-F238E27FC236}">
                <a16:creationId xmlns:a16="http://schemas.microsoft.com/office/drawing/2014/main" id="{6E3B7A30-54CC-9B39-F9DB-BA3B9055B691}"/>
              </a:ext>
            </a:extLst>
          </p:cNvPr>
          <p:cNvSpPr txBox="1"/>
          <p:nvPr/>
        </p:nvSpPr>
        <p:spPr>
          <a:xfrm>
            <a:off x="2595937" y="5166232"/>
            <a:ext cx="4217046" cy="1138773"/>
          </a:xfrm>
          <a:prstGeom prst="rect">
            <a:avLst/>
          </a:prstGeom>
          <a:noFill/>
        </p:spPr>
        <p:txBody>
          <a:bodyPr wrap="square">
            <a:spAutoFit/>
          </a:bodyPr>
          <a:lstStyle/>
          <a:p>
            <a:pPr algn="just"/>
            <a:r>
              <a:rPr lang="en-GB" sz="1400" i="1" dirty="0">
                <a:solidFill>
                  <a:srgbClr val="0070C0"/>
                </a:solidFill>
                <a:cs typeface="Arial" panose="020B0604020202020204" pitchFamily="34" charset="0"/>
              </a:rPr>
              <a:t>Figure 16. Prevalence of lymphatic filariasis </a:t>
            </a:r>
            <a:r>
              <a:rPr lang="en-GB" sz="1400" i="1" dirty="0" err="1">
                <a:solidFill>
                  <a:srgbClr val="0070C0"/>
                </a:solidFill>
                <a:cs typeface="Arial" panose="020B0604020202020204" pitchFamily="34" charset="0"/>
              </a:rPr>
              <a:t>antigenaemia</a:t>
            </a:r>
            <a:r>
              <a:rPr lang="en-GB" sz="1400" i="1" dirty="0">
                <a:solidFill>
                  <a:srgbClr val="0070C0"/>
                </a:solidFill>
                <a:cs typeface="Arial" panose="020B0604020202020204" pitchFamily="34" charset="0"/>
              </a:rPr>
              <a:t> in Africa and Yemen at 5 km² resolution.</a:t>
            </a:r>
          </a:p>
          <a:p>
            <a:endParaRPr lang="en-GB" sz="1000" dirty="0">
              <a:solidFill>
                <a:schemeClr val="tx1">
                  <a:lumMod val="50000"/>
                  <a:lumOff val="50000"/>
                </a:schemeClr>
              </a:solidFill>
              <a:cs typeface="Arial" panose="020B0604020202020204" pitchFamily="34" charset="0"/>
            </a:endParaRPr>
          </a:p>
          <a:p>
            <a:r>
              <a:rPr lang="en-GB" sz="1000" dirty="0">
                <a:cs typeface="Arial" panose="020B0604020202020204" pitchFamily="34" charset="0"/>
              </a:rPr>
              <a:t>From: E.A. Cromwell et.al., “The global distribution of lymphatic filariasis, 2000–18: a geospatial analysis”, Lancet Global Health 2020, </a:t>
            </a:r>
            <a:r>
              <a:rPr lang="en-GB" sz="1000" u="sng" dirty="0">
                <a:cs typeface="Arial" panose="020B0604020202020204" pitchFamily="34" charset="0"/>
              </a:rPr>
              <a:t>8</a:t>
            </a:r>
            <a:r>
              <a:rPr lang="en-GB" sz="1000" dirty="0">
                <a:cs typeface="Arial" panose="020B0604020202020204" pitchFamily="34" charset="0"/>
              </a:rPr>
              <a:t>, e1186–94. </a:t>
            </a:r>
            <a:r>
              <a:rPr lang="en-GB" sz="1000" dirty="0">
                <a:cs typeface="Arial" panose="020B0604020202020204" pitchFamily="34" charset="0"/>
                <a:hlinkClick r:id="rId4">
                  <a:extLst>
                    <a:ext uri="{A12FA001-AC4F-418D-AE19-62706E023703}">
                      <ahyp:hlinkClr xmlns="" xmlns:ahyp="http://schemas.microsoft.com/office/drawing/2018/hyperlinkcolor" val="tx"/>
                    </a:ext>
                  </a:extLst>
                </a:hlinkClick>
              </a:rPr>
              <a:t>https://doi.org/10.1016/S2214-109X(20)30286-2</a:t>
            </a:r>
            <a:endParaRPr lang="en-GB" sz="1200" dirty="0">
              <a:cs typeface="Arial" panose="020B0604020202020204" pitchFamily="34" charset="0"/>
            </a:endParaRPr>
          </a:p>
        </p:txBody>
      </p:sp>
    </p:spTree>
    <p:extLst>
      <p:ext uri="{BB962C8B-B14F-4D97-AF65-F5344CB8AC3E}">
        <p14:creationId xmlns:p14="http://schemas.microsoft.com/office/powerpoint/2010/main" val="167601707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a:noAutofit/>
          </a:bodyPr>
          <a:lstStyle/>
          <a:p>
            <a:pPr marL="0" indent="0">
              <a:buClr>
                <a:srgbClr val="00B050"/>
              </a:buClr>
              <a:buNone/>
            </a:pPr>
            <a:r>
              <a:rPr lang="en-GB" sz="2000" dirty="0">
                <a:solidFill>
                  <a:srgbClr val="FF0000"/>
                </a:solidFill>
              </a:rPr>
              <a:t>Malaria</a:t>
            </a: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grpSp>
        <p:nvGrpSpPr>
          <p:cNvPr id="2" name="Group 1">
            <a:extLst>
              <a:ext uri="{FF2B5EF4-FFF2-40B4-BE49-F238E27FC236}">
                <a16:creationId xmlns:a16="http://schemas.microsoft.com/office/drawing/2014/main" id="{5FA6A9C2-0F78-3992-B313-3C431FC3EE65}"/>
              </a:ext>
            </a:extLst>
          </p:cNvPr>
          <p:cNvGrpSpPr/>
          <p:nvPr/>
        </p:nvGrpSpPr>
        <p:grpSpPr>
          <a:xfrm>
            <a:off x="69668" y="611583"/>
            <a:ext cx="12052663" cy="2703585"/>
            <a:chOff x="69668" y="818607"/>
            <a:chExt cx="12052663" cy="2703585"/>
          </a:xfrm>
        </p:grpSpPr>
        <p:sp>
          <p:nvSpPr>
            <p:cNvPr id="4" name="TextBox 3">
              <a:extLst>
                <a:ext uri="{FF2B5EF4-FFF2-40B4-BE49-F238E27FC236}">
                  <a16:creationId xmlns:a16="http://schemas.microsoft.com/office/drawing/2014/main" id="{1DC61C6E-13BA-DC01-F1FC-2B493FE185D0}"/>
                </a:ext>
              </a:extLst>
            </p:cNvPr>
            <p:cNvSpPr txBox="1"/>
            <p:nvPr/>
          </p:nvSpPr>
          <p:spPr>
            <a:xfrm>
              <a:off x="100148" y="818607"/>
              <a:ext cx="12022183" cy="307777"/>
            </a:xfrm>
            <a:prstGeom prst="rect">
              <a:avLst/>
            </a:prstGeom>
            <a:noFill/>
          </p:spPr>
          <p:txBody>
            <a:bodyPr wrap="square" rtlCol="0">
              <a:spAutoFit/>
            </a:bodyPr>
            <a:lstStyle/>
            <a:p>
              <a:r>
                <a:rPr lang="en-GB" sz="1400" b="1" dirty="0">
                  <a:latin typeface="Arial" panose="020B0604020202020204" pitchFamily="34" charset="0"/>
                  <a:cs typeface="Arial" panose="020B0604020202020204" pitchFamily="34" charset="0"/>
                </a:rPr>
                <a:t>Climate Hazard				        Transmission Type				                   Disease</a:t>
              </a:r>
              <a:endParaRPr lang="en-IE" sz="1400" b="1"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51D246B6-B85E-8EDB-8C01-D9846DA4ACCA}"/>
                </a:ext>
              </a:extLst>
            </p:cNvPr>
            <p:cNvPicPr>
              <a:picLocks noChangeAspect="1"/>
            </p:cNvPicPr>
            <p:nvPr/>
          </p:nvPicPr>
          <p:blipFill>
            <a:blip r:embed="rId2"/>
            <a:stretch>
              <a:fillRect/>
            </a:stretch>
          </p:blipFill>
          <p:spPr>
            <a:xfrm>
              <a:off x="69668" y="1126384"/>
              <a:ext cx="12052663" cy="2395808"/>
            </a:xfrm>
            <a:prstGeom prst="rect">
              <a:avLst/>
            </a:prstGeom>
          </p:spPr>
        </p:pic>
      </p:grpSp>
      <p:pic>
        <p:nvPicPr>
          <p:cNvPr id="9" name="Picture 8">
            <a:extLst>
              <a:ext uri="{FF2B5EF4-FFF2-40B4-BE49-F238E27FC236}">
                <a16:creationId xmlns:a16="http://schemas.microsoft.com/office/drawing/2014/main" id="{193C5117-40B6-67FB-46C2-C0E1EEEB6CEB}"/>
              </a:ext>
            </a:extLst>
          </p:cNvPr>
          <p:cNvPicPr>
            <a:picLocks noChangeAspect="1"/>
          </p:cNvPicPr>
          <p:nvPr/>
        </p:nvPicPr>
        <p:blipFill>
          <a:blip r:embed="rId3"/>
          <a:stretch>
            <a:fillRect/>
          </a:stretch>
        </p:blipFill>
        <p:spPr>
          <a:xfrm>
            <a:off x="4161587" y="2529542"/>
            <a:ext cx="7944243" cy="3708142"/>
          </a:xfrm>
          <a:prstGeom prst="rect">
            <a:avLst/>
          </a:prstGeom>
        </p:spPr>
      </p:pic>
      <p:sp>
        <p:nvSpPr>
          <p:cNvPr id="10" name="TextBox 9">
            <a:extLst>
              <a:ext uri="{FF2B5EF4-FFF2-40B4-BE49-F238E27FC236}">
                <a16:creationId xmlns:a16="http://schemas.microsoft.com/office/drawing/2014/main" id="{80B0BE18-41FB-6B0B-F3EA-E0EBECA7C333}"/>
              </a:ext>
            </a:extLst>
          </p:cNvPr>
          <p:cNvSpPr txBox="1"/>
          <p:nvPr/>
        </p:nvSpPr>
        <p:spPr>
          <a:xfrm>
            <a:off x="-519271" y="5600002"/>
            <a:ext cx="4680858" cy="738664"/>
          </a:xfrm>
          <a:prstGeom prst="rect">
            <a:avLst/>
          </a:prstGeom>
          <a:noFill/>
        </p:spPr>
        <p:txBody>
          <a:bodyPr wrap="square" rtlCol="0">
            <a:spAutoFit/>
          </a:bodyPr>
          <a:lstStyle/>
          <a:p>
            <a:pPr lvl="2"/>
            <a:r>
              <a:rPr lang="en-GB" sz="1400" i="1" dirty="0">
                <a:solidFill>
                  <a:srgbClr val="0070C0"/>
                </a:solidFill>
                <a:cs typeface="Arial" panose="020B0604020202020204" pitchFamily="34" charset="0"/>
              </a:rPr>
              <a:t>Figure 17. Malaria vector stability: historical and predicted from regional climate models (RCMs). </a:t>
            </a:r>
          </a:p>
          <a:p>
            <a:endParaRPr lang="en-GB" sz="1400" dirty="0">
              <a:cs typeface="Arial" panose="020B0604020202020204" pitchFamily="34" charset="0"/>
            </a:endParaRPr>
          </a:p>
        </p:txBody>
      </p:sp>
      <p:sp>
        <p:nvSpPr>
          <p:cNvPr id="5" name="Téglalap 4"/>
          <p:cNvSpPr/>
          <p:nvPr/>
        </p:nvSpPr>
        <p:spPr>
          <a:xfrm>
            <a:off x="4209691" y="2553419"/>
            <a:ext cx="327804" cy="2329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églalap 10"/>
          <p:cNvSpPr/>
          <p:nvPr/>
        </p:nvSpPr>
        <p:spPr>
          <a:xfrm>
            <a:off x="8178773" y="2534164"/>
            <a:ext cx="327804" cy="2329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2740037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a:noAutofit/>
          </a:bodyPr>
          <a:lstStyle/>
          <a:p>
            <a:pPr marL="0" indent="0">
              <a:buClr>
                <a:srgbClr val="00B050"/>
              </a:buClr>
              <a:buNone/>
            </a:pPr>
            <a:r>
              <a:rPr lang="en-GB" sz="2000" dirty="0">
                <a:solidFill>
                  <a:srgbClr val="FF0000"/>
                </a:solidFill>
              </a:rPr>
              <a:t>Rift valley fever (RVF)</a:t>
            </a: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grpSp>
        <p:nvGrpSpPr>
          <p:cNvPr id="5" name="Group 4">
            <a:extLst>
              <a:ext uri="{FF2B5EF4-FFF2-40B4-BE49-F238E27FC236}">
                <a16:creationId xmlns:a16="http://schemas.microsoft.com/office/drawing/2014/main" id="{C18B685A-1B14-594D-95D3-741514D5A897}"/>
              </a:ext>
            </a:extLst>
          </p:cNvPr>
          <p:cNvGrpSpPr/>
          <p:nvPr/>
        </p:nvGrpSpPr>
        <p:grpSpPr>
          <a:xfrm>
            <a:off x="69669" y="708221"/>
            <a:ext cx="12052662" cy="2035497"/>
            <a:chOff x="69669" y="818607"/>
            <a:chExt cx="12052662" cy="2035497"/>
          </a:xfrm>
        </p:grpSpPr>
        <p:sp>
          <p:nvSpPr>
            <p:cNvPr id="6" name="TextBox 5">
              <a:extLst>
                <a:ext uri="{FF2B5EF4-FFF2-40B4-BE49-F238E27FC236}">
                  <a16:creationId xmlns:a16="http://schemas.microsoft.com/office/drawing/2014/main" id="{CB0D30F0-B210-7FFE-1BD6-3D837C736F81}"/>
                </a:ext>
              </a:extLst>
            </p:cNvPr>
            <p:cNvSpPr txBox="1"/>
            <p:nvPr/>
          </p:nvSpPr>
          <p:spPr>
            <a:xfrm>
              <a:off x="100148" y="818607"/>
              <a:ext cx="12022183" cy="307777"/>
            </a:xfrm>
            <a:prstGeom prst="rect">
              <a:avLst/>
            </a:prstGeom>
            <a:noFill/>
          </p:spPr>
          <p:txBody>
            <a:bodyPr wrap="square" rtlCol="0">
              <a:spAutoFit/>
            </a:bodyPr>
            <a:lstStyle/>
            <a:p>
              <a:r>
                <a:rPr lang="en-GB" sz="1400" b="1" dirty="0">
                  <a:latin typeface="Arial" panose="020B0604020202020204" pitchFamily="34" charset="0"/>
                  <a:cs typeface="Arial" panose="020B0604020202020204" pitchFamily="34" charset="0"/>
                </a:rPr>
                <a:t>Climate Hazard				        Transmission Type				                   Disease</a:t>
              </a:r>
              <a:endParaRPr lang="en-IE" sz="1400" b="1"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EB938302-26D2-42B8-437A-043C1DE42237}"/>
                </a:ext>
              </a:extLst>
            </p:cNvPr>
            <p:cNvPicPr>
              <a:picLocks noChangeAspect="1"/>
            </p:cNvPicPr>
            <p:nvPr/>
          </p:nvPicPr>
          <p:blipFill>
            <a:blip r:embed="rId2"/>
            <a:stretch>
              <a:fillRect/>
            </a:stretch>
          </p:blipFill>
          <p:spPr>
            <a:xfrm>
              <a:off x="69669" y="1126384"/>
              <a:ext cx="12052662" cy="1727720"/>
            </a:xfrm>
            <a:prstGeom prst="rect">
              <a:avLst/>
            </a:prstGeom>
          </p:spPr>
        </p:pic>
      </p:grpSp>
      <p:pic>
        <p:nvPicPr>
          <p:cNvPr id="11" name="Picture 10">
            <a:extLst>
              <a:ext uri="{FF2B5EF4-FFF2-40B4-BE49-F238E27FC236}">
                <a16:creationId xmlns:a16="http://schemas.microsoft.com/office/drawing/2014/main" id="{A5FAD64F-3629-E8C8-2AEE-F72F06211540}"/>
              </a:ext>
            </a:extLst>
          </p:cNvPr>
          <p:cNvPicPr>
            <a:picLocks noChangeAspect="1"/>
          </p:cNvPicPr>
          <p:nvPr/>
        </p:nvPicPr>
        <p:blipFill>
          <a:blip r:embed="rId3"/>
          <a:stretch>
            <a:fillRect/>
          </a:stretch>
        </p:blipFill>
        <p:spPr>
          <a:xfrm>
            <a:off x="5339751" y="2394908"/>
            <a:ext cx="6749579" cy="3934631"/>
          </a:xfrm>
          <a:prstGeom prst="rect">
            <a:avLst/>
          </a:prstGeom>
        </p:spPr>
      </p:pic>
      <p:sp>
        <p:nvSpPr>
          <p:cNvPr id="12" name="TextBox 11">
            <a:extLst>
              <a:ext uri="{FF2B5EF4-FFF2-40B4-BE49-F238E27FC236}">
                <a16:creationId xmlns:a16="http://schemas.microsoft.com/office/drawing/2014/main" id="{EC1B7415-4AD6-BF9A-5B0C-D5FC602CADE4}"/>
              </a:ext>
            </a:extLst>
          </p:cNvPr>
          <p:cNvSpPr txBox="1"/>
          <p:nvPr/>
        </p:nvSpPr>
        <p:spPr>
          <a:xfrm>
            <a:off x="244262" y="5350898"/>
            <a:ext cx="4940212" cy="954107"/>
          </a:xfrm>
          <a:prstGeom prst="rect">
            <a:avLst/>
          </a:prstGeom>
          <a:noFill/>
        </p:spPr>
        <p:txBody>
          <a:bodyPr wrap="square" lIns="91440" tIns="45720" rIns="91440" bIns="45720" anchor="t">
            <a:spAutoFit/>
          </a:bodyPr>
          <a:lstStyle/>
          <a:p>
            <a:r>
              <a:rPr lang="en-GB" sz="1400" i="1" dirty="0">
                <a:solidFill>
                  <a:srgbClr val="0070C0"/>
                </a:solidFill>
                <a:cs typeface="Arial" panose="020B0604020202020204" pitchFamily="34" charset="0"/>
              </a:rPr>
              <a:t>Table 3. Competent mosquito vectors of Rift Valley fever virus with known distribution in the European Union. </a:t>
            </a:r>
          </a:p>
          <a:p>
            <a:r>
              <a:rPr lang="en-GB" sz="1400" i="1" dirty="0">
                <a:solidFill>
                  <a:srgbClr val="0070C0"/>
                </a:solidFill>
                <a:cs typeface="Arial" panose="020B0604020202020204" pitchFamily="34" charset="0"/>
              </a:rPr>
              <a:t>(X = vector present; ? = unknown to the authors, or not found yet).</a:t>
            </a:r>
          </a:p>
          <a:p>
            <a:endParaRPr lang="en-GB" sz="1400" dirty="0">
              <a:cs typeface="Arial" panose="020B0604020202020204" pitchFamily="34" charset="0"/>
            </a:endParaRPr>
          </a:p>
        </p:txBody>
      </p:sp>
    </p:spTree>
    <p:extLst>
      <p:ext uri="{BB962C8B-B14F-4D97-AF65-F5344CB8AC3E}">
        <p14:creationId xmlns:p14="http://schemas.microsoft.com/office/powerpoint/2010/main" val="176069274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5027" y="47071"/>
            <a:ext cx="11896825" cy="6026331"/>
          </a:xfrm>
        </p:spPr>
        <p:txBody>
          <a:bodyPr>
            <a:noAutofit/>
          </a:bodyPr>
          <a:lstStyle/>
          <a:p>
            <a:pPr marL="0" indent="0">
              <a:buClr>
                <a:srgbClr val="00B050"/>
              </a:buClr>
              <a:buNone/>
            </a:pPr>
            <a:r>
              <a:rPr lang="en-GB" sz="2000" dirty="0">
                <a:solidFill>
                  <a:srgbClr val="FF0000"/>
                </a:solidFill>
              </a:rPr>
              <a:t>West Nile fever</a:t>
            </a: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grpSp>
        <p:nvGrpSpPr>
          <p:cNvPr id="2" name="Group 1">
            <a:extLst>
              <a:ext uri="{FF2B5EF4-FFF2-40B4-BE49-F238E27FC236}">
                <a16:creationId xmlns:a16="http://schemas.microsoft.com/office/drawing/2014/main" id="{3FA5CE19-102A-4B52-BBAF-ED3B0A05BA78}"/>
              </a:ext>
            </a:extLst>
          </p:cNvPr>
          <p:cNvGrpSpPr/>
          <p:nvPr/>
        </p:nvGrpSpPr>
        <p:grpSpPr>
          <a:xfrm>
            <a:off x="69669" y="396982"/>
            <a:ext cx="12052662" cy="2433219"/>
            <a:chOff x="69669" y="818607"/>
            <a:chExt cx="12052662" cy="2433219"/>
          </a:xfrm>
        </p:grpSpPr>
        <p:sp>
          <p:nvSpPr>
            <p:cNvPr id="4" name="TextBox 3">
              <a:extLst>
                <a:ext uri="{FF2B5EF4-FFF2-40B4-BE49-F238E27FC236}">
                  <a16:creationId xmlns:a16="http://schemas.microsoft.com/office/drawing/2014/main" id="{19AE5E47-474B-16AF-A500-1955F1F980B8}"/>
                </a:ext>
              </a:extLst>
            </p:cNvPr>
            <p:cNvSpPr txBox="1"/>
            <p:nvPr/>
          </p:nvSpPr>
          <p:spPr>
            <a:xfrm>
              <a:off x="100148" y="818607"/>
              <a:ext cx="12022183" cy="307777"/>
            </a:xfrm>
            <a:prstGeom prst="rect">
              <a:avLst/>
            </a:prstGeom>
            <a:noFill/>
          </p:spPr>
          <p:txBody>
            <a:bodyPr wrap="square" rtlCol="0">
              <a:spAutoFit/>
            </a:bodyPr>
            <a:lstStyle/>
            <a:p>
              <a:r>
                <a:rPr lang="en-GB" sz="1400" b="1" dirty="0">
                  <a:cs typeface="Arial" panose="020B0604020202020204" pitchFamily="34" charset="0"/>
                </a:rPr>
                <a:t>Climate Hazard				        Transmission Type				                   Disease</a:t>
              </a:r>
              <a:endParaRPr lang="en-IE" sz="1400" b="1" dirty="0">
                <a:cs typeface="Arial" panose="020B0604020202020204" pitchFamily="34" charset="0"/>
              </a:endParaRPr>
            </a:p>
          </p:txBody>
        </p:sp>
        <p:pic>
          <p:nvPicPr>
            <p:cNvPr id="8" name="Picture 7">
              <a:extLst>
                <a:ext uri="{FF2B5EF4-FFF2-40B4-BE49-F238E27FC236}">
                  <a16:creationId xmlns:a16="http://schemas.microsoft.com/office/drawing/2014/main" id="{4253A552-921F-B5ED-ED8F-BBD1D85C01DE}"/>
                </a:ext>
              </a:extLst>
            </p:cNvPr>
            <p:cNvPicPr>
              <a:picLocks noChangeAspect="1"/>
            </p:cNvPicPr>
            <p:nvPr/>
          </p:nvPicPr>
          <p:blipFill>
            <a:blip r:embed="rId2"/>
            <a:stretch>
              <a:fillRect/>
            </a:stretch>
          </p:blipFill>
          <p:spPr>
            <a:xfrm>
              <a:off x="69669" y="1126384"/>
              <a:ext cx="12052662" cy="2125442"/>
            </a:xfrm>
            <a:prstGeom prst="rect">
              <a:avLst/>
            </a:prstGeom>
          </p:spPr>
        </p:pic>
      </p:grpSp>
      <p:pic>
        <p:nvPicPr>
          <p:cNvPr id="9" name="Picture 8">
            <a:extLst>
              <a:ext uri="{FF2B5EF4-FFF2-40B4-BE49-F238E27FC236}">
                <a16:creationId xmlns:a16="http://schemas.microsoft.com/office/drawing/2014/main" id="{44B1786C-0780-1CB0-77B1-7443F4B2A731}"/>
              </a:ext>
            </a:extLst>
          </p:cNvPr>
          <p:cNvPicPr>
            <a:picLocks noChangeAspect="1"/>
          </p:cNvPicPr>
          <p:nvPr/>
        </p:nvPicPr>
        <p:blipFill>
          <a:blip r:embed="rId3"/>
          <a:stretch>
            <a:fillRect/>
          </a:stretch>
        </p:blipFill>
        <p:spPr>
          <a:xfrm>
            <a:off x="6548227" y="2431842"/>
            <a:ext cx="5655921" cy="3923211"/>
          </a:xfrm>
          <a:prstGeom prst="rect">
            <a:avLst/>
          </a:prstGeom>
        </p:spPr>
      </p:pic>
      <p:grpSp>
        <p:nvGrpSpPr>
          <p:cNvPr id="10" name="Group 9">
            <a:extLst>
              <a:ext uri="{FF2B5EF4-FFF2-40B4-BE49-F238E27FC236}">
                <a16:creationId xmlns:a16="http://schemas.microsoft.com/office/drawing/2014/main" id="{2C7FBE37-4DB0-D943-2C19-96FB930C8ED1}"/>
              </a:ext>
            </a:extLst>
          </p:cNvPr>
          <p:cNvGrpSpPr/>
          <p:nvPr/>
        </p:nvGrpSpPr>
        <p:grpSpPr>
          <a:xfrm>
            <a:off x="-331429" y="4842677"/>
            <a:ext cx="6879656" cy="1446550"/>
            <a:chOff x="-367510" y="3626499"/>
            <a:chExt cx="6898940" cy="1446550"/>
          </a:xfrm>
        </p:grpSpPr>
        <p:sp>
          <p:nvSpPr>
            <p:cNvPr id="13" name="TextBox 12">
              <a:extLst>
                <a:ext uri="{FF2B5EF4-FFF2-40B4-BE49-F238E27FC236}">
                  <a16:creationId xmlns:a16="http://schemas.microsoft.com/office/drawing/2014/main" id="{FDDD37F7-8B92-19CE-7913-75AC3042BF7F}"/>
                </a:ext>
              </a:extLst>
            </p:cNvPr>
            <p:cNvSpPr txBox="1"/>
            <p:nvPr/>
          </p:nvSpPr>
          <p:spPr>
            <a:xfrm>
              <a:off x="-367510" y="3626499"/>
              <a:ext cx="6561298" cy="1446550"/>
            </a:xfrm>
            <a:prstGeom prst="rect">
              <a:avLst/>
            </a:prstGeom>
            <a:noFill/>
          </p:spPr>
          <p:txBody>
            <a:bodyPr wrap="square">
              <a:spAutoFit/>
            </a:bodyPr>
            <a:lstStyle/>
            <a:p>
              <a:pPr lvl="1"/>
              <a:r>
                <a:rPr lang="en-GB" sz="1400" i="1" dirty="0">
                  <a:solidFill>
                    <a:srgbClr val="0070C0"/>
                  </a:solidFill>
                  <a:effectLst/>
                  <a:cs typeface="Arial" panose="020B0604020202020204" pitchFamily="34" charset="0"/>
                </a:rPr>
                <a:t>Figure 18. West Nile virus risk trends under various climate change scenarios. </a:t>
              </a:r>
            </a:p>
            <a:p>
              <a:endParaRPr lang="en-GB" sz="1400" dirty="0">
                <a:solidFill>
                  <a:srgbClr val="2E2E2E"/>
                </a:solidFill>
                <a:cs typeface="Arial" panose="020B0604020202020204" pitchFamily="34" charset="0"/>
              </a:endParaRPr>
            </a:p>
            <a:p>
              <a:endParaRPr lang="en-GB" sz="1200" dirty="0">
                <a:solidFill>
                  <a:srgbClr val="0070C0"/>
                </a:solidFill>
                <a:cs typeface="Arial" panose="020B0604020202020204" pitchFamily="34" charset="0"/>
              </a:endParaRPr>
            </a:p>
            <a:p>
              <a:endParaRPr lang="en-GB" sz="1200" dirty="0">
                <a:solidFill>
                  <a:srgbClr val="0070C0"/>
                </a:solidFill>
                <a:cs typeface="Arial" panose="020B0604020202020204" pitchFamily="34" charset="0"/>
              </a:endParaRPr>
            </a:p>
            <a:p>
              <a:endParaRPr lang="en-GB" sz="1200" dirty="0">
                <a:solidFill>
                  <a:srgbClr val="0070C0"/>
                </a:solidFill>
                <a:cs typeface="Arial" panose="020B0604020202020204" pitchFamily="34" charset="0"/>
              </a:endParaRPr>
            </a:p>
            <a:p>
              <a:endParaRPr lang="en-GB" sz="1200" dirty="0">
                <a:solidFill>
                  <a:srgbClr val="0070C0"/>
                </a:solidFill>
                <a:cs typeface="Arial" panose="020B0604020202020204" pitchFamily="34" charset="0"/>
              </a:endParaRPr>
            </a:p>
            <a:p>
              <a:endParaRPr lang="en-GB" sz="1200" dirty="0">
                <a:solidFill>
                  <a:srgbClr val="0070C0"/>
                </a:solidFill>
                <a:cs typeface="Arial" panose="020B0604020202020204" pitchFamily="34" charset="0"/>
              </a:endParaRPr>
            </a:p>
          </p:txBody>
        </p:sp>
        <p:pic>
          <p:nvPicPr>
            <p:cNvPr id="14" name="Picture 13">
              <a:extLst>
                <a:ext uri="{FF2B5EF4-FFF2-40B4-BE49-F238E27FC236}">
                  <a16:creationId xmlns:a16="http://schemas.microsoft.com/office/drawing/2014/main" id="{31047F4A-3051-94C9-284D-6DB8BF320A4D}"/>
                </a:ext>
              </a:extLst>
            </p:cNvPr>
            <p:cNvPicPr>
              <a:picLocks noChangeAspect="1"/>
            </p:cNvPicPr>
            <p:nvPr/>
          </p:nvPicPr>
          <p:blipFill>
            <a:blip r:embed="rId4"/>
            <a:stretch>
              <a:fillRect/>
            </a:stretch>
          </p:blipFill>
          <p:spPr>
            <a:xfrm>
              <a:off x="65020" y="3888955"/>
              <a:ext cx="6466410" cy="883693"/>
            </a:xfrm>
            <a:prstGeom prst="rect">
              <a:avLst/>
            </a:prstGeom>
          </p:spPr>
        </p:pic>
      </p:grpSp>
    </p:spTree>
    <p:extLst>
      <p:ext uri="{BB962C8B-B14F-4D97-AF65-F5344CB8AC3E}">
        <p14:creationId xmlns:p14="http://schemas.microsoft.com/office/powerpoint/2010/main" val="418488569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a:noAutofit/>
          </a:bodyPr>
          <a:lstStyle/>
          <a:p>
            <a:pPr marL="0" indent="0">
              <a:buClr>
                <a:srgbClr val="00B050"/>
              </a:buClr>
              <a:buNone/>
            </a:pPr>
            <a:r>
              <a:rPr lang="en-GB" sz="2000" dirty="0">
                <a:solidFill>
                  <a:srgbClr val="FF0000"/>
                </a:solidFill>
              </a:rPr>
              <a:t>Yellow fever</a:t>
            </a: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grpSp>
        <p:nvGrpSpPr>
          <p:cNvPr id="5" name="Group 4">
            <a:extLst>
              <a:ext uri="{FF2B5EF4-FFF2-40B4-BE49-F238E27FC236}">
                <a16:creationId xmlns:a16="http://schemas.microsoft.com/office/drawing/2014/main" id="{7936C370-8162-7114-A311-2C2FF1A10755}"/>
              </a:ext>
            </a:extLst>
          </p:cNvPr>
          <p:cNvGrpSpPr/>
          <p:nvPr/>
        </p:nvGrpSpPr>
        <p:grpSpPr>
          <a:xfrm>
            <a:off x="69669" y="818607"/>
            <a:ext cx="12052662" cy="1658494"/>
            <a:chOff x="69669" y="818607"/>
            <a:chExt cx="12052662" cy="1658494"/>
          </a:xfrm>
        </p:grpSpPr>
        <p:sp>
          <p:nvSpPr>
            <p:cNvPr id="6" name="TextBox 5">
              <a:extLst>
                <a:ext uri="{FF2B5EF4-FFF2-40B4-BE49-F238E27FC236}">
                  <a16:creationId xmlns:a16="http://schemas.microsoft.com/office/drawing/2014/main" id="{A2CC7AB2-A9E3-7582-BF6B-3E2629B0E954}"/>
                </a:ext>
              </a:extLst>
            </p:cNvPr>
            <p:cNvSpPr txBox="1"/>
            <p:nvPr/>
          </p:nvSpPr>
          <p:spPr>
            <a:xfrm>
              <a:off x="100148" y="818607"/>
              <a:ext cx="12022183" cy="307777"/>
            </a:xfrm>
            <a:prstGeom prst="rect">
              <a:avLst/>
            </a:prstGeom>
            <a:noFill/>
          </p:spPr>
          <p:txBody>
            <a:bodyPr wrap="square" rtlCol="0">
              <a:spAutoFit/>
            </a:bodyPr>
            <a:lstStyle/>
            <a:p>
              <a:r>
                <a:rPr lang="en-GB" sz="1400" b="1" dirty="0">
                  <a:latin typeface="Arial" panose="020B0604020202020204" pitchFamily="34" charset="0"/>
                  <a:cs typeface="Arial" panose="020B0604020202020204" pitchFamily="34" charset="0"/>
                </a:rPr>
                <a:t>Climate Hazard				        Transmission Type				                   Disease</a:t>
              </a:r>
              <a:endParaRPr lang="en-IE" sz="1400" b="1"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CE668A98-7444-3729-1E82-189D48F830CB}"/>
                </a:ext>
              </a:extLst>
            </p:cNvPr>
            <p:cNvPicPr>
              <a:picLocks noChangeAspect="1"/>
            </p:cNvPicPr>
            <p:nvPr/>
          </p:nvPicPr>
          <p:blipFill>
            <a:blip r:embed="rId2"/>
            <a:stretch>
              <a:fillRect/>
            </a:stretch>
          </p:blipFill>
          <p:spPr>
            <a:xfrm>
              <a:off x="69669" y="1126384"/>
              <a:ext cx="12052662" cy="1350717"/>
            </a:xfrm>
            <a:prstGeom prst="rect">
              <a:avLst/>
            </a:prstGeom>
          </p:spPr>
        </p:pic>
      </p:grpSp>
      <p:grpSp>
        <p:nvGrpSpPr>
          <p:cNvPr id="11" name="Group 10">
            <a:extLst>
              <a:ext uri="{FF2B5EF4-FFF2-40B4-BE49-F238E27FC236}">
                <a16:creationId xmlns:a16="http://schemas.microsoft.com/office/drawing/2014/main" id="{D492AEB7-8C11-AE41-FBE0-DF507A36EA23}"/>
              </a:ext>
            </a:extLst>
          </p:cNvPr>
          <p:cNvGrpSpPr/>
          <p:nvPr/>
        </p:nvGrpSpPr>
        <p:grpSpPr>
          <a:xfrm>
            <a:off x="5095525" y="2477102"/>
            <a:ext cx="7026806" cy="3714692"/>
            <a:chOff x="5095525" y="2848072"/>
            <a:chExt cx="7026806" cy="3343721"/>
          </a:xfrm>
        </p:grpSpPr>
        <p:pic>
          <p:nvPicPr>
            <p:cNvPr id="12" name="Picture 11">
              <a:extLst>
                <a:ext uri="{FF2B5EF4-FFF2-40B4-BE49-F238E27FC236}">
                  <a16:creationId xmlns:a16="http://schemas.microsoft.com/office/drawing/2014/main" id="{94B8553E-DF1F-A8F1-04E2-B1FCEA68AB3E}"/>
                </a:ext>
              </a:extLst>
            </p:cNvPr>
            <p:cNvPicPr>
              <a:picLocks noChangeAspect="1"/>
            </p:cNvPicPr>
            <p:nvPr/>
          </p:nvPicPr>
          <p:blipFill>
            <a:blip r:embed="rId3"/>
            <a:stretch>
              <a:fillRect/>
            </a:stretch>
          </p:blipFill>
          <p:spPr>
            <a:xfrm>
              <a:off x="5095525" y="2848072"/>
              <a:ext cx="7026806" cy="3343721"/>
            </a:xfrm>
            <a:prstGeom prst="rect">
              <a:avLst/>
            </a:prstGeom>
          </p:spPr>
        </p:pic>
        <p:sp>
          <p:nvSpPr>
            <p:cNvPr id="15" name="Rectangle 14">
              <a:extLst>
                <a:ext uri="{FF2B5EF4-FFF2-40B4-BE49-F238E27FC236}">
                  <a16:creationId xmlns:a16="http://schemas.microsoft.com/office/drawing/2014/main" id="{675BA1F3-DB3E-8632-6D89-18B53B03BBCD}"/>
                </a:ext>
              </a:extLst>
            </p:cNvPr>
            <p:cNvSpPr/>
            <p:nvPr/>
          </p:nvSpPr>
          <p:spPr>
            <a:xfrm>
              <a:off x="5207726" y="5651863"/>
              <a:ext cx="209005" cy="3875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sp>
        <p:nvSpPr>
          <p:cNvPr id="16" name="TextBox 15">
            <a:extLst>
              <a:ext uri="{FF2B5EF4-FFF2-40B4-BE49-F238E27FC236}">
                <a16:creationId xmlns:a16="http://schemas.microsoft.com/office/drawing/2014/main" id="{15511F92-0604-DFC6-ED16-D9E90298F511}"/>
              </a:ext>
            </a:extLst>
          </p:cNvPr>
          <p:cNvSpPr txBox="1"/>
          <p:nvPr/>
        </p:nvSpPr>
        <p:spPr>
          <a:xfrm>
            <a:off x="275330" y="2900223"/>
            <a:ext cx="4820195" cy="3554819"/>
          </a:xfrm>
          <a:prstGeom prst="rect">
            <a:avLst/>
          </a:prstGeom>
          <a:noFill/>
        </p:spPr>
        <p:txBody>
          <a:bodyPr wrap="square">
            <a:spAutoFit/>
          </a:bodyPr>
          <a:lstStyle/>
          <a:p>
            <a:pPr lvl="2"/>
            <a:r>
              <a:rPr lang="en-GB" sz="1400" i="1" dirty="0">
                <a:solidFill>
                  <a:srgbClr val="0070C0"/>
                </a:solidFill>
                <a:cs typeface="Arial" panose="020B0604020202020204" pitchFamily="34" charset="0"/>
              </a:rPr>
              <a:t>Figure 19. Expansion of invasion frontiers of Aedes aegypti in Europe from 1950–2050 under the RCP 8.5 (high CO</a:t>
            </a:r>
            <a:r>
              <a:rPr lang="en-GB" sz="1400" i="1" baseline="-25000" dirty="0">
                <a:solidFill>
                  <a:srgbClr val="0070C0"/>
                </a:solidFill>
                <a:cs typeface="Arial" panose="020B0604020202020204" pitchFamily="34" charset="0"/>
              </a:rPr>
              <a:t>2</a:t>
            </a:r>
            <a:r>
              <a:rPr lang="en-GB" sz="1400" i="1" dirty="0">
                <a:solidFill>
                  <a:srgbClr val="0070C0"/>
                </a:solidFill>
                <a:cs typeface="Arial" panose="020B0604020202020204" pitchFamily="34" charset="0"/>
              </a:rPr>
              <a:t> emissions) climate change model.</a:t>
            </a:r>
          </a:p>
          <a:p>
            <a:endParaRPr lang="en-GB" sz="1400" b="1" dirty="0">
              <a:solidFill>
                <a:schemeClr val="tx1">
                  <a:lumMod val="50000"/>
                  <a:lumOff val="50000"/>
                </a:schemeClr>
              </a:solidFill>
              <a:cs typeface="Arial" panose="020B0604020202020204" pitchFamily="34" charset="0"/>
            </a:endParaRPr>
          </a:p>
          <a:p>
            <a:r>
              <a:rPr lang="en-GB" sz="1600" dirty="0">
                <a:cs typeface="Arial" panose="020B0604020202020204" pitchFamily="34" charset="0"/>
              </a:rPr>
              <a:t>“Europe is expected to experience isolated areas of sustained suitability for </a:t>
            </a:r>
            <a:r>
              <a:rPr lang="en-GB" sz="1600" i="1" dirty="0">
                <a:cs typeface="Arial" panose="020B0604020202020204" pitchFamily="34" charset="0"/>
              </a:rPr>
              <a:t>Ae. aegypti</a:t>
            </a:r>
            <a:r>
              <a:rPr lang="en-GB" sz="1600" dirty="0">
                <a:cs typeface="Arial" panose="020B0604020202020204" pitchFamily="34" charset="0"/>
              </a:rPr>
              <a:t> in Spain, Portugal, Greece and Turkey by 2030.”</a:t>
            </a:r>
          </a:p>
          <a:p>
            <a:endParaRPr lang="en-GB" sz="900" b="1" dirty="0">
              <a:solidFill>
                <a:schemeClr val="tx1">
                  <a:lumMod val="50000"/>
                  <a:lumOff val="50000"/>
                </a:schemeClr>
              </a:solidFill>
              <a:cs typeface="Arial" panose="020B0604020202020204" pitchFamily="34" charset="0"/>
            </a:endParaRPr>
          </a:p>
          <a:p>
            <a:r>
              <a:rPr lang="en-GB" sz="1000" dirty="0">
                <a:cs typeface="Arial" panose="020B0604020202020204" pitchFamily="34" charset="0"/>
              </a:rPr>
              <a:t>From: T. </a:t>
            </a:r>
            <a:r>
              <a:rPr lang="en-GB" sz="1000" dirty="0" err="1">
                <a:cs typeface="Arial" panose="020B0604020202020204" pitchFamily="34" charset="0"/>
              </a:rPr>
              <a:t>Iwamura</a:t>
            </a:r>
            <a:r>
              <a:rPr lang="en-GB" sz="1000" dirty="0">
                <a:cs typeface="Arial" panose="020B0604020202020204" pitchFamily="34" charset="0"/>
              </a:rPr>
              <a:t>, A. Guzman-Holst and K. A. Murray, </a:t>
            </a:r>
            <a:r>
              <a:rPr lang="fr-FR" sz="1000" dirty="0">
                <a:cs typeface="Arial" panose="020B0604020202020204" pitchFamily="34" charset="0"/>
              </a:rPr>
              <a:t>Nature Communications (2020) </a:t>
            </a:r>
            <a:r>
              <a:rPr lang="fr-FR" sz="1000" u="sng" dirty="0">
                <a:cs typeface="Arial" panose="020B0604020202020204" pitchFamily="34" charset="0"/>
              </a:rPr>
              <a:t>11</a:t>
            </a:r>
            <a:r>
              <a:rPr lang="fr-FR" sz="1000" dirty="0">
                <a:cs typeface="Arial" panose="020B0604020202020204" pitchFamily="34" charset="0"/>
              </a:rPr>
              <a:t>, 2130. </a:t>
            </a:r>
            <a:r>
              <a:rPr lang="fr-FR" sz="1000" dirty="0">
                <a:cs typeface="Arial" panose="020B0604020202020204" pitchFamily="34" charset="0"/>
                <a:hlinkClick r:id="rId4">
                  <a:extLst>
                    <a:ext uri="{A12FA001-AC4F-418D-AE19-62706E023703}">
                      <ahyp:hlinkClr xmlns="" xmlns:ahyp="http://schemas.microsoft.com/office/drawing/2018/hyperlinkcolor" val="tx"/>
                    </a:ext>
                  </a:extLst>
                </a:hlinkClick>
              </a:rPr>
              <a:t>https://doi.org/10.1038/s41467-020-16010-4</a:t>
            </a:r>
            <a:endParaRPr lang="fr-FR" sz="1000" dirty="0">
              <a:cs typeface="Arial" panose="020B0604020202020204" pitchFamily="34" charset="0"/>
            </a:endParaRPr>
          </a:p>
          <a:p>
            <a:endParaRPr lang="en-GB" sz="1400" dirty="0">
              <a:solidFill>
                <a:schemeClr val="tx1">
                  <a:lumMod val="50000"/>
                  <a:lumOff val="50000"/>
                </a:schemeClr>
              </a:solidFill>
              <a:cs typeface="Arial" panose="020B0604020202020204" pitchFamily="34" charset="0"/>
            </a:endParaRPr>
          </a:p>
          <a:p>
            <a:r>
              <a:rPr lang="en-GB" sz="1600" dirty="0">
                <a:cs typeface="Arial" panose="020B0604020202020204" pitchFamily="34" charset="0"/>
              </a:rPr>
              <a:t>“In 2030 the climatic conditions in southern Spain will be </a:t>
            </a:r>
            <a:r>
              <a:rPr lang="en-GB" sz="1600" dirty="0" err="1">
                <a:cs typeface="Arial" panose="020B0604020202020204" pitchFamily="34" charset="0"/>
              </a:rPr>
              <a:t>favorable</a:t>
            </a:r>
            <a:r>
              <a:rPr lang="en-GB" sz="1600" dirty="0">
                <a:cs typeface="Arial" panose="020B0604020202020204" pitchFamily="34" charset="0"/>
              </a:rPr>
              <a:t> to the establishment of the yellow fever mosquito.” </a:t>
            </a:r>
          </a:p>
          <a:p>
            <a:endParaRPr lang="en-GB" sz="800" dirty="0">
              <a:solidFill>
                <a:schemeClr val="tx1">
                  <a:lumMod val="50000"/>
                  <a:lumOff val="50000"/>
                </a:schemeClr>
              </a:solidFill>
              <a:cs typeface="Arial" panose="020B0604020202020204" pitchFamily="34" charset="0"/>
            </a:endParaRPr>
          </a:p>
          <a:p>
            <a:r>
              <a:rPr lang="en-GB" sz="1000" dirty="0">
                <a:cs typeface="Arial" panose="020B0604020202020204" pitchFamily="34" charset="0"/>
              </a:rPr>
              <a:t>From: </a:t>
            </a:r>
            <a:r>
              <a:rPr lang="en-GB" sz="1000" dirty="0">
                <a:cs typeface="Arial" panose="020B0604020202020204" pitchFamily="34" charset="0"/>
                <a:hlinkClick r:id="rId5">
                  <a:extLst>
                    <a:ext uri="{A12FA001-AC4F-418D-AE19-62706E023703}">
                      <ahyp:hlinkClr xmlns="" xmlns:ahyp="http://schemas.microsoft.com/office/drawing/2018/hyperlinkcolor" val="tx"/>
                    </a:ext>
                  </a:extLst>
                </a:hlinkClick>
              </a:rPr>
              <a:t>http://www.mosquitoalert.com/en/el-cambio-climatico-acelera-la-expansion-del-mosquito-de-la-fiebre-amarilla/</a:t>
            </a:r>
            <a:r>
              <a:rPr lang="en-GB" sz="1000" dirty="0">
                <a:cs typeface="Arial" panose="020B0604020202020204" pitchFamily="34" charset="0"/>
              </a:rPr>
              <a:t> . Accessed 11</a:t>
            </a:r>
            <a:r>
              <a:rPr lang="en-GB" sz="1000" baseline="30000" dirty="0">
                <a:cs typeface="Arial" panose="020B0604020202020204" pitchFamily="34" charset="0"/>
              </a:rPr>
              <a:t>th</a:t>
            </a:r>
            <a:r>
              <a:rPr lang="en-GB" sz="1000" dirty="0">
                <a:cs typeface="Arial" panose="020B0604020202020204" pitchFamily="34" charset="0"/>
              </a:rPr>
              <a:t> June 2023.</a:t>
            </a:r>
            <a:endParaRPr lang="en-IE" sz="1000" dirty="0">
              <a:cs typeface="Arial" panose="020B0604020202020204" pitchFamily="34" charset="0"/>
            </a:endParaRPr>
          </a:p>
        </p:txBody>
      </p:sp>
    </p:spTree>
    <p:extLst>
      <p:ext uri="{BB962C8B-B14F-4D97-AF65-F5344CB8AC3E}">
        <p14:creationId xmlns:p14="http://schemas.microsoft.com/office/powerpoint/2010/main" val="26513896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a:noAutofit/>
          </a:bodyPr>
          <a:lstStyle/>
          <a:p>
            <a:pPr marL="0" indent="0">
              <a:buClr>
                <a:srgbClr val="00B050"/>
              </a:buClr>
              <a:buNone/>
            </a:pPr>
            <a:r>
              <a:rPr lang="en-GB" sz="2000" dirty="0">
                <a:solidFill>
                  <a:srgbClr val="FF0000"/>
                </a:solidFill>
              </a:rPr>
              <a:t>Zika</a:t>
            </a: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grpSp>
        <p:nvGrpSpPr>
          <p:cNvPr id="2" name="Group 1">
            <a:extLst>
              <a:ext uri="{FF2B5EF4-FFF2-40B4-BE49-F238E27FC236}">
                <a16:creationId xmlns:a16="http://schemas.microsoft.com/office/drawing/2014/main" id="{ED755713-0F8E-73CB-882E-1E7314BDF243}"/>
              </a:ext>
            </a:extLst>
          </p:cNvPr>
          <p:cNvGrpSpPr/>
          <p:nvPr/>
        </p:nvGrpSpPr>
        <p:grpSpPr>
          <a:xfrm>
            <a:off x="69667" y="639766"/>
            <a:ext cx="12052663" cy="1650587"/>
            <a:chOff x="69668" y="818607"/>
            <a:chExt cx="12052663" cy="1650587"/>
          </a:xfrm>
        </p:grpSpPr>
        <p:sp>
          <p:nvSpPr>
            <p:cNvPr id="4" name="TextBox 3">
              <a:extLst>
                <a:ext uri="{FF2B5EF4-FFF2-40B4-BE49-F238E27FC236}">
                  <a16:creationId xmlns:a16="http://schemas.microsoft.com/office/drawing/2014/main" id="{3843C818-F540-8DFB-FA4D-022777D8BFE5}"/>
                </a:ext>
              </a:extLst>
            </p:cNvPr>
            <p:cNvSpPr txBox="1"/>
            <p:nvPr/>
          </p:nvSpPr>
          <p:spPr>
            <a:xfrm>
              <a:off x="100148" y="818607"/>
              <a:ext cx="12022183" cy="307777"/>
            </a:xfrm>
            <a:prstGeom prst="rect">
              <a:avLst/>
            </a:prstGeom>
            <a:noFill/>
          </p:spPr>
          <p:txBody>
            <a:bodyPr wrap="square" rtlCol="0">
              <a:spAutoFit/>
            </a:bodyPr>
            <a:lstStyle/>
            <a:p>
              <a:r>
                <a:rPr lang="en-GB" sz="1400" b="1" dirty="0">
                  <a:latin typeface="Arial" panose="020B0604020202020204" pitchFamily="34" charset="0"/>
                  <a:cs typeface="Arial" panose="020B0604020202020204" pitchFamily="34" charset="0"/>
                </a:rPr>
                <a:t>Climate Hazard				        Transmission Type				                   Disease</a:t>
              </a:r>
              <a:endParaRPr lang="en-IE" sz="1400" b="1"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4F6ABCDE-AD46-6053-F0A8-6905CAD03FD4}"/>
                </a:ext>
              </a:extLst>
            </p:cNvPr>
            <p:cNvPicPr>
              <a:picLocks noChangeAspect="1"/>
            </p:cNvPicPr>
            <p:nvPr/>
          </p:nvPicPr>
          <p:blipFill>
            <a:blip r:embed="rId2"/>
            <a:stretch>
              <a:fillRect/>
            </a:stretch>
          </p:blipFill>
          <p:spPr>
            <a:xfrm>
              <a:off x="69668" y="1126384"/>
              <a:ext cx="12052663" cy="1342810"/>
            </a:xfrm>
            <a:prstGeom prst="rect">
              <a:avLst/>
            </a:prstGeom>
          </p:spPr>
        </p:pic>
      </p:grpSp>
      <p:pic>
        <p:nvPicPr>
          <p:cNvPr id="9" name="Picture 8">
            <a:extLst>
              <a:ext uri="{FF2B5EF4-FFF2-40B4-BE49-F238E27FC236}">
                <a16:creationId xmlns:a16="http://schemas.microsoft.com/office/drawing/2014/main" id="{A75DDB13-4CFE-88B3-92E4-6F947CD96DA8}"/>
              </a:ext>
            </a:extLst>
          </p:cNvPr>
          <p:cNvPicPr>
            <a:picLocks noChangeAspect="1"/>
          </p:cNvPicPr>
          <p:nvPr/>
        </p:nvPicPr>
        <p:blipFill>
          <a:blip r:embed="rId3"/>
          <a:stretch>
            <a:fillRect/>
          </a:stretch>
        </p:blipFill>
        <p:spPr>
          <a:xfrm>
            <a:off x="5768330" y="1950720"/>
            <a:ext cx="6368269" cy="4411898"/>
          </a:xfrm>
          <a:prstGeom prst="rect">
            <a:avLst/>
          </a:prstGeom>
        </p:spPr>
      </p:pic>
      <p:sp>
        <p:nvSpPr>
          <p:cNvPr id="10" name="TextBox 9">
            <a:extLst>
              <a:ext uri="{FF2B5EF4-FFF2-40B4-BE49-F238E27FC236}">
                <a16:creationId xmlns:a16="http://schemas.microsoft.com/office/drawing/2014/main" id="{978CDEB0-E45F-FA7F-2B1C-ECFF1281B442}"/>
              </a:ext>
            </a:extLst>
          </p:cNvPr>
          <p:cNvSpPr txBox="1"/>
          <p:nvPr/>
        </p:nvSpPr>
        <p:spPr>
          <a:xfrm>
            <a:off x="261258" y="5437521"/>
            <a:ext cx="5393402" cy="523220"/>
          </a:xfrm>
          <a:prstGeom prst="rect">
            <a:avLst/>
          </a:prstGeom>
          <a:noFill/>
        </p:spPr>
        <p:txBody>
          <a:bodyPr wrap="square">
            <a:spAutoFit/>
          </a:bodyPr>
          <a:lstStyle/>
          <a:p>
            <a:pPr lvl="2"/>
            <a:r>
              <a:rPr lang="en-GB" sz="1400" i="1" dirty="0">
                <a:solidFill>
                  <a:srgbClr val="0070C0"/>
                </a:solidFill>
                <a:cs typeface="Arial" panose="020B0604020202020204" pitchFamily="34" charset="0"/>
              </a:rPr>
              <a:t>Figure 20. Regional increases in populations at risk for any Zika transmission (one or more </a:t>
            </a:r>
            <a:r>
              <a:rPr lang="en-GB" sz="1400" i="1" dirty="0" smtClean="0">
                <a:solidFill>
                  <a:srgbClr val="0070C0"/>
                </a:solidFill>
                <a:cs typeface="Arial" panose="020B0604020202020204" pitchFamily="34" charset="0"/>
              </a:rPr>
              <a:t>month</a:t>
            </a:r>
            <a:r>
              <a:rPr lang="hu-HU" sz="1400" i="1" dirty="0" smtClean="0">
                <a:solidFill>
                  <a:srgbClr val="0070C0"/>
                </a:solidFill>
                <a:cs typeface="Arial" panose="020B0604020202020204" pitchFamily="34" charset="0"/>
              </a:rPr>
              <a:t>s)</a:t>
            </a:r>
            <a:endParaRPr lang="en-GB" sz="1400" dirty="0">
              <a:cs typeface="Arial" panose="020B0604020202020204" pitchFamily="34" charset="0"/>
            </a:endParaRPr>
          </a:p>
        </p:txBody>
      </p:sp>
    </p:spTree>
    <p:extLst>
      <p:ext uri="{BB962C8B-B14F-4D97-AF65-F5344CB8AC3E}">
        <p14:creationId xmlns:p14="http://schemas.microsoft.com/office/powerpoint/2010/main" val="22082974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a:noAutofit/>
          </a:bodyPr>
          <a:lstStyle/>
          <a:p>
            <a:pPr marL="0" indent="0">
              <a:buClr>
                <a:srgbClr val="00B050"/>
              </a:buClr>
              <a:buNone/>
            </a:pPr>
            <a:r>
              <a:rPr lang="hu-HU" sz="2000" i="1" dirty="0" smtClean="0">
                <a:solidFill>
                  <a:schemeClr val="tx1"/>
                </a:solidFill>
              </a:rPr>
              <a:t>F</a:t>
            </a:r>
            <a:r>
              <a:rPr lang="en-GB" sz="2000" i="1" dirty="0" smtClean="0">
                <a:solidFill>
                  <a:schemeClr val="tx1"/>
                </a:solidFill>
              </a:rPr>
              <a:t>lea-borne </a:t>
            </a:r>
            <a:r>
              <a:rPr lang="en-GB" sz="2000" dirty="0" smtClean="0">
                <a:solidFill>
                  <a:schemeClr val="tx1"/>
                </a:solidFill>
              </a:rPr>
              <a:t>disease: </a:t>
            </a:r>
            <a:r>
              <a:rPr lang="en-GB" sz="2000" dirty="0">
                <a:solidFill>
                  <a:srgbClr val="FF0000"/>
                </a:solidFill>
              </a:rPr>
              <a:t>Plague</a:t>
            </a:r>
          </a:p>
        </p:txBody>
      </p:sp>
      <p:grpSp>
        <p:nvGrpSpPr>
          <p:cNvPr id="2" name="Group 1">
            <a:extLst>
              <a:ext uri="{FF2B5EF4-FFF2-40B4-BE49-F238E27FC236}">
                <a16:creationId xmlns:a16="http://schemas.microsoft.com/office/drawing/2014/main" id="{6D6F94C4-45FC-49DB-9047-1652DB67612A}"/>
              </a:ext>
            </a:extLst>
          </p:cNvPr>
          <p:cNvGrpSpPr/>
          <p:nvPr/>
        </p:nvGrpSpPr>
        <p:grpSpPr>
          <a:xfrm>
            <a:off x="69668" y="635257"/>
            <a:ext cx="12052663" cy="927425"/>
            <a:chOff x="69668" y="1071156"/>
            <a:chExt cx="12052663" cy="927425"/>
          </a:xfrm>
        </p:grpSpPr>
        <p:sp>
          <p:nvSpPr>
            <p:cNvPr id="4" name="TextBox 3">
              <a:extLst>
                <a:ext uri="{FF2B5EF4-FFF2-40B4-BE49-F238E27FC236}">
                  <a16:creationId xmlns:a16="http://schemas.microsoft.com/office/drawing/2014/main" id="{A17288A1-0295-D8B4-3EB8-B4BA0865B743}"/>
                </a:ext>
              </a:extLst>
            </p:cNvPr>
            <p:cNvSpPr txBox="1"/>
            <p:nvPr/>
          </p:nvSpPr>
          <p:spPr>
            <a:xfrm>
              <a:off x="100148" y="1071156"/>
              <a:ext cx="12022183" cy="307777"/>
            </a:xfrm>
            <a:prstGeom prst="rect">
              <a:avLst/>
            </a:prstGeom>
            <a:noFill/>
          </p:spPr>
          <p:txBody>
            <a:bodyPr wrap="square" rtlCol="0">
              <a:spAutoFit/>
            </a:bodyPr>
            <a:lstStyle/>
            <a:p>
              <a:r>
                <a:rPr lang="en-GB" sz="1400" b="1" dirty="0">
                  <a:latin typeface="Arial" panose="020B0604020202020204" pitchFamily="34" charset="0"/>
                  <a:cs typeface="Arial" panose="020B0604020202020204" pitchFamily="34" charset="0"/>
                </a:rPr>
                <a:t>Climate Hazard				        Transmission Type				                   Disease</a:t>
              </a:r>
              <a:endParaRPr lang="en-IE" sz="1400" b="1"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BB8B1E09-1307-6900-9D61-E8AEC6C8DA7A}"/>
                </a:ext>
              </a:extLst>
            </p:cNvPr>
            <p:cNvPicPr>
              <a:picLocks noChangeAspect="1"/>
            </p:cNvPicPr>
            <p:nvPr/>
          </p:nvPicPr>
          <p:blipFill>
            <a:blip r:embed="rId2"/>
            <a:stretch>
              <a:fillRect/>
            </a:stretch>
          </p:blipFill>
          <p:spPr>
            <a:xfrm>
              <a:off x="69668" y="1378933"/>
              <a:ext cx="12022183" cy="619648"/>
            </a:xfrm>
            <a:prstGeom prst="rect">
              <a:avLst/>
            </a:prstGeom>
          </p:spPr>
        </p:pic>
      </p:grpSp>
      <p:pic>
        <p:nvPicPr>
          <p:cNvPr id="6" name="Picture 5">
            <a:extLst>
              <a:ext uri="{FF2B5EF4-FFF2-40B4-BE49-F238E27FC236}">
                <a16:creationId xmlns:a16="http://schemas.microsoft.com/office/drawing/2014/main" id="{68D07FA2-F453-E80B-339B-77C7B2AE1659}"/>
              </a:ext>
            </a:extLst>
          </p:cNvPr>
          <p:cNvPicPr>
            <a:picLocks noChangeAspect="1"/>
          </p:cNvPicPr>
          <p:nvPr/>
        </p:nvPicPr>
        <p:blipFill>
          <a:blip r:embed="rId3"/>
          <a:stretch>
            <a:fillRect/>
          </a:stretch>
        </p:blipFill>
        <p:spPr>
          <a:xfrm>
            <a:off x="7203058" y="1486274"/>
            <a:ext cx="4952751" cy="4926955"/>
          </a:xfrm>
          <a:prstGeom prst="rect">
            <a:avLst/>
          </a:prstGeom>
        </p:spPr>
      </p:pic>
      <p:sp>
        <p:nvSpPr>
          <p:cNvPr id="7" name="TextBox 6">
            <a:extLst>
              <a:ext uri="{FF2B5EF4-FFF2-40B4-BE49-F238E27FC236}">
                <a16:creationId xmlns:a16="http://schemas.microsoft.com/office/drawing/2014/main" id="{A3407D38-D67E-2B9B-09A3-67388FAAA883}"/>
              </a:ext>
            </a:extLst>
          </p:cNvPr>
          <p:cNvSpPr txBox="1"/>
          <p:nvPr/>
        </p:nvSpPr>
        <p:spPr>
          <a:xfrm>
            <a:off x="1310848" y="5608791"/>
            <a:ext cx="5825731" cy="523220"/>
          </a:xfrm>
          <a:prstGeom prst="rect">
            <a:avLst/>
          </a:prstGeom>
          <a:noFill/>
        </p:spPr>
        <p:txBody>
          <a:bodyPr wrap="square">
            <a:spAutoFit/>
          </a:bodyPr>
          <a:lstStyle/>
          <a:p>
            <a:pPr lvl="3"/>
            <a:r>
              <a:rPr lang="en-GB" sz="1400" i="1" dirty="0">
                <a:solidFill>
                  <a:srgbClr val="0070C0"/>
                </a:solidFill>
                <a:cs typeface="Arial" panose="020B0604020202020204" pitchFamily="34" charset="0"/>
              </a:rPr>
              <a:t>Figure 21. Partial effects on the intensity of human plague cases of the Dryness/wetness (D/W) index</a:t>
            </a:r>
            <a:r>
              <a:rPr lang="en-GB" sz="1400" i="1" dirty="0">
                <a:cs typeface="Arial" panose="020B0604020202020204" pitchFamily="34" charset="0"/>
              </a:rPr>
              <a:t>. </a:t>
            </a:r>
            <a:endParaRPr lang="en-GB" sz="1400" dirty="0">
              <a:solidFill>
                <a:schemeClr val="tx1">
                  <a:lumMod val="50000"/>
                  <a:lumOff val="50000"/>
                </a:schemeClr>
              </a:solidFill>
              <a:cs typeface="Arial" panose="020B0604020202020204" pitchFamily="34" charset="0"/>
            </a:endParaRPr>
          </a:p>
        </p:txBody>
      </p:sp>
    </p:spTree>
    <p:extLst>
      <p:ext uri="{BB962C8B-B14F-4D97-AF65-F5344CB8AC3E}">
        <p14:creationId xmlns:p14="http://schemas.microsoft.com/office/powerpoint/2010/main" val="33475611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a:noAutofit/>
          </a:bodyPr>
          <a:lstStyle/>
          <a:p>
            <a:pPr marL="0" indent="0">
              <a:buClr>
                <a:srgbClr val="00B050"/>
              </a:buClr>
              <a:buNone/>
            </a:pPr>
            <a:r>
              <a:rPr lang="hu-HU" sz="2000" i="1" dirty="0">
                <a:solidFill>
                  <a:schemeClr val="tx1"/>
                </a:solidFill>
              </a:rPr>
              <a:t>F</a:t>
            </a:r>
            <a:r>
              <a:rPr lang="en-GB" sz="2000" i="1" dirty="0">
                <a:solidFill>
                  <a:schemeClr val="tx1"/>
                </a:solidFill>
              </a:rPr>
              <a:t>lea-borne </a:t>
            </a:r>
            <a:r>
              <a:rPr lang="en-GB" sz="2000" dirty="0">
                <a:solidFill>
                  <a:schemeClr val="tx1"/>
                </a:solidFill>
              </a:rPr>
              <a:t>disease: </a:t>
            </a:r>
            <a:r>
              <a:rPr lang="en-GB" sz="2000" dirty="0" err="1" smtClean="0">
                <a:solidFill>
                  <a:srgbClr val="FF0000"/>
                </a:solidFill>
              </a:rPr>
              <a:t>Tungiasis</a:t>
            </a: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grpSp>
        <p:nvGrpSpPr>
          <p:cNvPr id="5" name="Group 4">
            <a:extLst>
              <a:ext uri="{FF2B5EF4-FFF2-40B4-BE49-F238E27FC236}">
                <a16:creationId xmlns:a16="http://schemas.microsoft.com/office/drawing/2014/main" id="{0F77EEB6-CD1F-02F6-B5F2-87B35DAE53EE}"/>
              </a:ext>
            </a:extLst>
          </p:cNvPr>
          <p:cNvGrpSpPr/>
          <p:nvPr/>
        </p:nvGrpSpPr>
        <p:grpSpPr>
          <a:xfrm>
            <a:off x="69668" y="645108"/>
            <a:ext cx="12052662" cy="1127041"/>
            <a:chOff x="69669" y="818607"/>
            <a:chExt cx="12052662" cy="1127041"/>
          </a:xfrm>
        </p:grpSpPr>
        <p:sp>
          <p:nvSpPr>
            <p:cNvPr id="6" name="TextBox 5">
              <a:extLst>
                <a:ext uri="{FF2B5EF4-FFF2-40B4-BE49-F238E27FC236}">
                  <a16:creationId xmlns:a16="http://schemas.microsoft.com/office/drawing/2014/main" id="{64E4A678-F667-114B-ABB7-404845856077}"/>
                </a:ext>
              </a:extLst>
            </p:cNvPr>
            <p:cNvSpPr txBox="1"/>
            <p:nvPr/>
          </p:nvSpPr>
          <p:spPr>
            <a:xfrm>
              <a:off x="100148" y="818607"/>
              <a:ext cx="12022183" cy="307777"/>
            </a:xfrm>
            <a:prstGeom prst="rect">
              <a:avLst/>
            </a:prstGeom>
            <a:noFill/>
          </p:spPr>
          <p:txBody>
            <a:bodyPr wrap="square" rtlCol="0">
              <a:spAutoFit/>
            </a:bodyPr>
            <a:lstStyle/>
            <a:p>
              <a:r>
                <a:rPr lang="en-GB" sz="1400" b="1" dirty="0">
                  <a:solidFill>
                    <a:schemeClr val="tx1">
                      <a:lumMod val="50000"/>
                      <a:lumOff val="50000"/>
                    </a:schemeClr>
                  </a:solidFill>
                  <a:cs typeface="Arial" panose="020B0604020202020204" pitchFamily="34" charset="0"/>
                </a:rPr>
                <a:t>Climate Hazard				        Transmission Type				                   Disease</a:t>
              </a:r>
              <a:endParaRPr lang="en-IE" sz="1400" b="1" dirty="0">
                <a:solidFill>
                  <a:schemeClr val="tx1">
                    <a:lumMod val="50000"/>
                    <a:lumOff val="50000"/>
                  </a:schemeClr>
                </a:solidFill>
                <a:cs typeface="Arial" panose="020B0604020202020204" pitchFamily="34" charset="0"/>
              </a:endParaRPr>
            </a:p>
          </p:txBody>
        </p:sp>
        <p:pic>
          <p:nvPicPr>
            <p:cNvPr id="7" name="Picture 6">
              <a:extLst>
                <a:ext uri="{FF2B5EF4-FFF2-40B4-BE49-F238E27FC236}">
                  <a16:creationId xmlns:a16="http://schemas.microsoft.com/office/drawing/2014/main" id="{05E9FA90-94E3-D7FA-E07C-106F42F7AC7E}"/>
                </a:ext>
              </a:extLst>
            </p:cNvPr>
            <p:cNvPicPr>
              <a:picLocks noChangeAspect="1"/>
            </p:cNvPicPr>
            <p:nvPr/>
          </p:nvPicPr>
          <p:blipFill>
            <a:blip r:embed="rId2"/>
            <a:stretch>
              <a:fillRect/>
            </a:stretch>
          </p:blipFill>
          <p:spPr>
            <a:xfrm>
              <a:off x="69669" y="1126384"/>
              <a:ext cx="12022183" cy="819264"/>
            </a:xfrm>
            <a:prstGeom prst="rect">
              <a:avLst/>
            </a:prstGeom>
          </p:spPr>
        </p:pic>
      </p:grpSp>
      <p:pic>
        <p:nvPicPr>
          <p:cNvPr id="11" name="Picture 10">
            <a:extLst>
              <a:ext uri="{FF2B5EF4-FFF2-40B4-BE49-F238E27FC236}">
                <a16:creationId xmlns:a16="http://schemas.microsoft.com/office/drawing/2014/main" id="{59AAAF1B-3D48-BB66-8848-BE959EA27031}"/>
              </a:ext>
            </a:extLst>
          </p:cNvPr>
          <p:cNvPicPr>
            <a:picLocks noChangeAspect="1"/>
          </p:cNvPicPr>
          <p:nvPr/>
        </p:nvPicPr>
        <p:blipFill>
          <a:blip r:embed="rId3"/>
          <a:stretch>
            <a:fillRect/>
          </a:stretch>
        </p:blipFill>
        <p:spPr>
          <a:xfrm>
            <a:off x="4853275" y="2536579"/>
            <a:ext cx="7191137" cy="3389761"/>
          </a:xfrm>
          <a:prstGeom prst="rect">
            <a:avLst/>
          </a:prstGeom>
        </p:spPr>
      </p:pic>
      <p:sp>
        <p:nvSpPr>
          <p:cNvPr id="12" name="TextBox 11">
            <a:extLst>
              <a:ext uri="{FF2B5EF4-FFF2-40B4-BE49-F238E27FC236}">
                <a16:creationId xmlns:a16="http://schemas.microsoft.com/office/drawing/2014/main" id="{56B10A5D-76BD-9FE5-938D-9BAF99398C6D}"/>
              </a:ext>
            </a:extLst>
          </p:cNvPr>
          <p:cNvSpPr txBox="1"/>
          <p:nvPr/>
        </p:nvSpPr>
        <p:spPr>
          <a:xfrm>
            <a:off x="391620" y="5095812"/>
            <a:ext cx="4217623" cy="738664"/>
          </a:xfrm>
          <a:prstGeom prst="rect">
            <a:avLst/>
          </a:prstGeom>
          <a:noFill/>
        </p:spPr>
        <p:txBody>
          <a:bodyPr wrap="square">
            <a:spAutoFit/>
          </a:bodyPr>
          <a:lstStyle/>
          <a:p>
            <a:pPr algn="just"/>
            <a:r>
              <a:rPr lang="en-GB" sz="1400" i="1" dirty="0">
                <a:solidFill>
                  <a:srgbClr val="0070C0"/>
                </a:solidFill>
                <a:cs typeface="Arial" panose="020B0604020202020204" pitchFamily="34" charset="0"/>
              </a:rPr>
              <a:t>Figure 22. Seasonal variation of the prevalence of </a:t>
            </a:r>
            <a:r>
              <a:rPr lang="en-GB" sz="1400" i="1" dirty="0" err="1">
                <a:solidFill>
                  <a:srgbClr val="0070C0"/>
                </a:solidFill>
                <a:cs typeface="Arial" panose="020B0604020202020204" pitchFamily="34" charset="0"/>
              </a:rPr>
              <a:t>tungiasis</a:t>
            </a:r>
            <a:r>
              <a:rPr lang="en-GB" sz="1400" i="1" dirty="0">
                <a:solidFill>
                  <a:srgbClr val="0070C0"/>
                </a:solidFill>
                <a:cs typeface="Arial" panose="020B0604020202020204" pitchFamily="34" charset="0"/>
              </a:rPr>
              <a:t> and monthly precipitation from January 2001 to January 2002 in </a:t>
            </a:r>
            <a:r>
              <a:rPr lang="en-GB" sz="1400" i="1" dirty="0" err="1">
                <a:solidFill>
                  <a:srgbClr val="0070C0"/>
                </a:solidFill>
                <a:cs typeface="Arial" panose="020B0604020202020204" pitchFamily="34" charset="0"/>
              </a:rPr>
              <a:t>Northeastern</a:t>
            </a:r>
            <a:r>
              <a:rPr lang="en-GB" sz="1400" i="1" dirty="0">
                <a:solidFill>
                  <a:srgbClr val="0070C0"/>
                </a:solidFill>
                <a:cs typeface="Arial" panose="020B0604020202020204" pitchFamily="34" charset="0"/>
              </a:rPr>
              <a:t> Brazil</a:t>
            </a:r>
            <a:r>
              <a:rPr lang="en-GB" sz="1400" i="1" dirty="0" smtClean="0">
                <a:solidFill>
                  <a:srgbClr val="0070C0"/>
                </a:solidFill>
                <a:cs typeface="Arial" panose="020B0604020202020204" pitchFamily="34" charset="0"/>
              </a:rPr>
              <a:t>.</a:t>
            </a:r>
            <a:endParaRPr lang="en-IE" sz="1200" dirty="0">
              <a:solidFill>
                <a:schemeClr val="tx1">
                  <a:lumMod val="50000"/>
                  <a:lumOff val="50000"/>
                </a:schemeClr>
              </a:solidFill>
              <a:cs typeface="Arial" panose="020B0604020202020204" pitchFamily="34" charset="0"/>
            </a:endParaRPr>
          </a:p>
        </p:txBody>
      </p:sp>
    </p:spTree>
    <p:extLst>
      <p:ext uri="{BB962C8B-B14F-4D97-AF65-F5344CB8AC3E}">
        <p14:creationId xmlns:p14="http://schemas.microsoft.com/office/powerpoint/2010/main" val="16587875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pPr algn="ctr"/>
            <a:r>
              <a:rPr lang="en-IE" sz="2800" dirty="0" smtClean="0">
                <a:solidFill>
                  <a:schemeClr val="tx1"/>
                </a:solidFill>
                <a:cs typeface="Arial" panose="020B0604020202020204" pitchFamily="34" charset="0"/>
              </a:rPr>
              <a:t>2. Learning </a:t>
            </a:r>
            <a:r>
              <a:rPr lang="en-IE" sz="2800" dirty="0">
                <a:solidFill>
                  <a:schemeClr val="tx1"/>
                </a:solidFill>
                <a:cs typeface="Arial" panose="020B0604020202020204" pitchFamily="34" charset="0"/>
              </a:rPr>
              <a:t>Outcomes</a:t>
            </a:r>
            <a:endParaRPr lang="hu-HU" sz="2800" dirty="0">
              <a:solidFill>
                <a:schemeClr val="tx1"/>
              </a:solidFill>
            </a:endParaRPr>
          </a:p>
        </p:txBody>
      </p:sp>
      <p:sp>
        <p:nvSpPr>
          <p:cNvPr id="3" name="Tartalom helye 2"/>
          <p:cNvSpPr>
            <a:spLocks noGrp="1"/>
          </p:cNvSpPr>
          <p:nvPr>
            <p:ph idx="1"/>
          </p:nvPr>
        </p:nvSpPr>
        <p:spPr/>
        <p:txBody>
          <a:bodyPr>
            <a:noAutofit/>
          </a:bodyPr>
          <a:lstStyle/>
          <a:p>
            <a:pPr marL="457200" lvl="1" indent="0">
              <a:lnSpc>
                <a:spcPct val="107000"/>
              </a:lnSpc>
              <a:buNone/>
            </a:pPr>
            <a:r>
              <a:rPr lang="en-IE" sz="2000" dirty="0">
                <a:solidFill>
                  <a:srgbClr val="0070C0"/>
                </a:solidFill>
                <a:cs typeface="Arial" panose="020B0604020202020204" pitchFamily="34" charset="0"/>
              </a:rPr>
              <a:t>Upon successful completion of the lesson, students will be able to:</a:t>
            </a:r>
          </a:p>
          <a:p>
            <a:pPr marL="457200" lvl="1" indent="0">
              <a:lnSpc>
                <a:spcPct val="107000"/>
              </a:lnSpc>
              <a:buNone/>
            </a:pPr>
            <a:endParaRPr lang="en-IE" sz="2000" dirty="0">
              <a:solidFill>
                <a:schemeClr val="tx1"/>
              </a:solidFill>
              <a:cs typeface="Arial" panose="020B0604020202020204" pitchFamily="34" charset="0"/>
            </a:endParaRPr>
          </a:p>
          <a:p>
            <a:pPr lvl="2">
              <a:lnSpc>
                <a:spcPct val="107000"/>
              </a:lnSpc>
              <a:buClr>
                <a:srgbClr val="00B050"/>
              </a:buClr>
              <a:buFont typeface="Wingdings" panose="05000000000000000000" pitchFamily="2" charset="2"/>
              <a:buChar char="ü"/>
            </a:pPr>
            <a:r>
              <a:rPr lang="en-IE" dirty="0">
                <a:solidFill>
                  <a:schemeClr val="tx1"/>
                </a:solidFill>
                <a:cs typeface="Arial" panose="020B0604020202020204" pitchFamily="34" charset="0"/>
              </a:rPr>
              <a:t>Develop an understanding of the major vector-borne diseases in terms of their pathogens, vectors, reservoir hosts and general clinical features.</a:t>
            </a:r>
          </a:p>
          <a:p>
            <a:pPr lvl="2">
              <a:lnSpc>
                <a:spcPct val="107000"/>
              </a:lnSpc>
              <a:buClr>
                <a:srgbClr val="00B050"/>
              </a:buClr>
              <a:buFont typeface="Wingdings" panose="05000000000000000000" pitchFamily="2" charset="2"/>
              <a:buChar char="ü"/>
            </a:pPr>
            <a:r>
              <a:rPr lang="en-IE" dirty="0">
                <a:solidFill>
                  <a:schemeClr val="tx1"/>
                </a:solidFill>
                <a:cs typeface="Arial" panose="020B0604020202020204" pitchFamily="34" charset="0"/>
              </a:rPr>
              <a:t>Discuss the environmental and other stressors that influence infectious disease pathogenesis and propagation.</a:t>
            </a:r>
          </a:p>
          <a:p>
            <a:pPr lvl="2">
              <a:lnSpc>
                <a:spcPct val="107000"/>
              </a:lnSpc>
              <a:buClr>
                <a:srgbClr val="00B050"/>
              </a:buClr>
              <a:buFont typeface="Wingdings" panose="05000000000000000000" pitchFamily="2" charset="2"/>
              <a:buChar char="ü"/>
            </a:pPr>
            <a:r>
              <a:rPr lang="en-IE" dirty="0">
                <a:solidFill>
                  <a:schemeClr val="tx1"/>
                </a:solidFill>
                <a:cs typeface="Arial" panose="020B0604020202020204" pitchFamily="34" charset="0"/>
              </a:rPr>
              <a:t>Assess the effects of recent global change drivers that are pertinent to </a:t>
            </a:r>
            <a:r>
              <a:rPr lang="en-GB" b="0" i="0" dirty="0">
                <a:solidFill>
                  <a:schemeClr val="tx1"/>
                </a:solidFill>
                <a:effectLst/>
                <a:cs typeface="Arial" panose="020B0604020202020204" pitchFamily="34" charset="0"/>
              </a:rPr>
              <a:t>disease emergence, local-scale dynamics and global spread of vector-borne diseases.</a:t>
            </a:r>
            <a:endParaRPr lang="en-GB" dirty="0">
              <a:solidFill>
                <a:schemeClr val="tx1"/>
              </a:solidFill>
              <a:cs typeface="Arial" panose="020B0604020202020204" pitchFamily="34" charset="0"/>
            </a:endParaRPr>
          </a:p>
          <a:p>
            <a:pPr lvl="2">
              <a:lnSpc>
                <a:spcPct val="107000"/>
              </a:lnSpc>
              <a:buClr>
                <a:srgbClr val="00B050"/>
              </a:buClr>
              <a:buFont typeface="Wingdings" panose="05000000000000000000" pitchFamily="2" charset="2"/>
              <a:buChar char="ü"/>
            </a:pPr>
            <a:r>
              <a:rPr lang="en-IE" dirty="0">
                <a:solidFill>
                  <a:schemeClr val="tx1"/>
                </a:solidFill>
                <a:cs typeface="Arial" panose="020B0604020202020204" pitchFamily="34" charset="0"/>
              </a:rPr>
              <a:t>Survey and analyse the current literature, using on-line interactive tools, to maintain an up-to-date knowledge of vector-borne diseases that are aggravated by climate change.</a:t>
            </a:r>
          </a:p>
          <a:p>
            <a:pPr lvl="2">
              <a:lnSpc>
                <a:spcPct val="107000"/>
              </a:lnSpc>
              <a:buClr>
                <a:srgbClr val="00B050"/>
              </a:buClr>
              <a:buFont typeface="Wingdings" panose="05000000000000000000" pitchFamily="2" charset="2"/>
              <a:buChar char="ü"/>
            </a:pPr>
            <a:r>
              <a:rPr lang="en-IE" dirty="0">
                <a:solidFill>
                  <a:schemeClr val="tx1"/>
                </a:solidFill>
                <a:cs typeface="Arial" panose="020B0604020202020204" pitchFamily="34" charset="0"/>
              </a:rPr>
              <a:t>Critique, for individual vector-borne diseases, the effects predicted from the latest climate change data and modelling results.</a:t>
            </a:r>
          </a:p>
          <a:p>
            <a:pPr lvl="2">
              <a:lnSpc>
                <a:spcPct val="107000"/>
              </a:lnSpc>
              <a:buClr>
                <a:srgbClr val="00B050"/>
              </a:buClr>
              <a:buFont typeface="Wingdings" panose="05000000000000000000" pitchFamily="2" charset="2"/>
              <a:buChar char="ü"/>
            </a:pPr>
            <a:r>
              <a:rPr lang="en-IE" dirty="0">
                <a:solidFill>
                  <a:schemeClr val="tx1"/>
                </a:solidFill>
                <a:cs typeface="Arial" panose="020B0604020202020204" pitchFamily="34" charset="0"/>
              </a:rPr>
              <a:t>Understand and evaluate the control methods for the prevention and mitigation of vector-borne disease epidemics caused by climate change.</a:t>
            </a:r>
          </a:p>
          <a:p>
            <a:endParaRPr lang="hu-HU" sz="2000" dirty="0"/>
          </a:p>
        </p:txBody>
      </p:sp>
    </p:spTree>
    <p:extLst>
      <p:ext uri="{BB962C8B-B14F-4D97-AF65-F5344CB8AC3E}">
        <p14:creationId xmlns:p14="http://schemas.microsoft.com/office/powerpoint/2010/main" val="9242526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a:noAutofit/>
          </a:bodyPr>
          <a:lstStyle/>
          <a:p>
            <a:pPr marL="0" indent="0">
              <a:buClr>
                <a:srgbClr val="00B050"/>
              </a:buClr>
              <a:buNone/>
            </a:pPr>
            <a:r>
              <a:rPr lang="hu-HU" sz="2000" i="1" dirty="0">
                <a:solidFill>
                  <a:schemeClr val="tx1"/>
                </a:solidFill>
              </a:rPr>
              <a:t>F</a:t>
            </a:r>
            <a:r>
              <a:rPr lang="en-GB" sz="2000" i="1" dirty="0">
                <a:solidFill>
                  <a:schemeClr val="tx1"/>
                </a:solidFill>
              </a:rPr>
              <a:t>lea-borne </a:t>
            </a:r>
            <a:r>
              <a:rPr lang="en-GB" sz="2000" dirty="0">
                <a:solidFill>
                  <a:schemeClr val="tx1"/>
                </a:solidFill>
              </a:rPr>
              <a:t>disease: </a:t>
            </a:r>
            <a:r>
              <a:rPr lang="en-GB" sz="2000" dirty="0" smtClean="0">
                <a:solidFill>
                  <a:srgbClr val="FF0000"/>
                </a:solidFill>
              </a:rPr>
              <a:t>Typhus</a:t>
            </a: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grpSp>
        <p:nvGrpSpPr>
          <p:cNvPr id="2" name="Group 1">
            <a:extLst>
              <a:ext uri="{FF2B5EF4-FFF2-40B4-BE49-F238E27FC236}">
                <a16:creationId xmlns:a16="http://schemas.microsoft.com/office/drawing/2014/main" id="{4107C349-1704-E06A-F7CC-DC6BFB62CC29}"/>
              </a:ext>
            </a:extLst>
          </p:cNvPr>
          <p:cNvGrpSpPr/>
          <p:nvPr/>
        </p:nvGrpSpPr>
        <p:grpSpPr>
          <a:xfrm>
            <a:off x="100148" y="740973"/>
            <a:ext cx="12022183" cy="915374"/>
            <a:chOff x="100148" y="818607"/>
            <a:chExt cx="12022183" cy="915374"/>
          </a:xfrm>
        </p:grpSpPr>
        <p:sp>
          <p:nvSpPr>
            <p:cNvPr id="4" name="TextBox 3">
              <a:extLst>
                <a:ext uri="{FF2B5EF4-FFF2-40B4-BE49-F238E27FC236}">
                  <a16:creationId xmlns:a16="http://schemas.microsoft.com/office/drawing/2014/main" id="{21F9D6FE-6C88-B618-55D2-5AB458EA1873}"/>
                </a:ext>
              </a:extLst>
            </p:cNvPr>
            <p:cNvSpPr txBox="1"/>
            <p:nvPr/>
          </p:nvSpPr>
          <p:spPr>
            <a:xfrm>
              <a:off x="100148" y="818607"/>
              <a:ext cx="12022183" cy="307777"/>
            </a:xfrm>
            <a:prstGeom prst="rect">
              <a:avLst/>
            </a:prstGeom>
            <a:noFill/>
          </p:spPr>
          <p:txBody>
            <a:bodyPr wrap="square" rtlCol="0">
              <a:spAutoFit/>
            </a:bodyPr>
            <a:lstStyle/>
            <a:p>
              <a:r>
                <a:rPr lang="en-GB" sz="1400" b="1" dirty="0">
                  <a:solidFill>
                    <a:schemeClr val="tx1">
                      <a:lumMod val="50000"/>
                      <a:lumOff val="50000"/>
                    </a:schemeClr>
                  </a:solidFill>
                  <a:cs typeface="Arial" panose="020B0604020202020204" pitchFamily="34" charset="0"/>
                </a:rPr>
                <a:t>Climate Hazard				        Transmission Type				                   Disease</a:t>
              </a:r>
              <a:endParaRPr lang="en-IE" sz="1400" b="1" dirty="0">
                <a:solidFill>
                  <a:schemeClr val="tx1">
                    <a:lumMod val="50000"/>
                    <a:lumOff val="50000"/>
                  </a:schemeClr>
                </a:solidFill>
                <a:cs typeface="Arial" panose="020B0604020202020204" pitchFamily="34" charset="0"/>
              </a:endParaRPr>
            </a:p>
          </p:txBody>
        </p:sp>
        <p:pic>
          <p:nvPicPr>
            <p:cNvPr id="8" name="Picture 7">
              <a:extLst>
                <a:ext uri="{FF2B5EF4-FFF2-40B4-BE49-F238E27FC236}">
                  <a16:creationId xmlns:a16="http://schemas.microsoft.com/office/drawing/2014/main" id="{DF7F93F6-B0F0-FB99-14D6-0ECE731A643B}"/>
                </a:ext>
              </a:extLst>
            </p:cNvPr>
            <p:cNvPicPr>
              <a:picLocks noChangeAspect="1"/>
            </p:cNvPicPr>
            <p:nvPr/>
          </p:nvPicPr>
          <p:blipFill>
            <a:blip r:embed="rId2"/>
            <a:stretch>
              <a:fillRect/>
            </a:stretch>
          </p:blipFill>
          <p:spPr>
            <a:xfrm>
              <a:off x="100148" y="1126384"/>
              <a:ext cx="12022183" cy="607597"/>
            </a:xfrm>
            <a:prstGeom prst="rect">
              <a:avLst/>
            </a:prstGeom>
          </p:spPr>
        </p:pic>
      </p:grpSp>
      <p:pic>
        <p:nvPicPr>
          <p:cNvPr id="9" name="Picture 8">
            <a:extLst>
              <a:ext uri="{FF2B5EF4-FFF2-40B4-BE49-F238E27FC236}">
                <a16:creationId xmlns:a16="http://schemas.microsoft.com/office/drawing/2014/main" id="{311DFE14-4BCB-4350-3940-335BD4FD4752}"/>
              </a:ext>
            </a:extLst>
          </p:cNvPr>
          <p:cNvPicPr>
            <a:picLocks noChangeAspect="1"/>
          </p:cNvPicPr>
          <p:nvPr/>
        </p:nvPicPr>
        <p:blipFill>
          <a:blip r:embed="rId3"/>
          <a:stretch>
            <a:fillRect/>
          </a:stretch>
        </p:blipFill>
        <p:spPr>
          <a:xfrm>
            <a:off x="5762445" y="1716729"/>
            <a:ext cx="6320926" cy="4595304"/>
          </a:xfrm>
          <a:prstGeom prst="rect">
            <a:avLst/>
          </a:prstGeom>
        </p:spPr>
      </p:pic>
      <p:sp>
        <p:nvSpPr>
          <p:cNvPr id="10" name="TextBox 9">
            <a:extLst>
              <a:ext uri="{FF2B5EF4-FFF2-40B4-BE49-F238E27FC236}">
                <a16:creationId xmlns:a16="http://schemas.microsoft.com/office/drawing/2014/main" id="{6B82BDBF-1080-CF5D-16C7-183755B83752}"/>
              </a:ext>
            </a:extLst>
          </p:cNvPr>
          <p:cNvSpPr txBox="1"/>
          <p:nvPr/>
        </p:nvSpPr>
        <p:spPr>
          <a:xfrm>
            <a:off x="436770" y="5735292"/>
            <a:ext cx="5451040" cy="307777"/>
          </a:xfrm>
          <a:prstGeom prst="rect">
            <a:avLst/>
          </a:prstGeom>
          <a:noFill/>
        </p:spPr>
        <p:txBody>
          <a:bodyPr wrap="square">
            <a:spAutoFit/>
          </a:bodyPr>
          <a:lstStyle/>
          <a:p>
            <a:r>
              <a:rPr lang="en-GB" sz="1400" i="1" dirty="0">
                <a:solidFill>
                  <a:srgbClr val="0070C0"/>
                </a:solidFill>
                <a:cs typeface="Arial" panose="020B0604020202020204" pitchFamily="34" charset="0"/>
              </a:rPr>
              <a:t>Figure 23. Scrub typhus cases in </a:t>
            </a:r>
            <a:r>
              <a:rPr lang="en-GB" sz="1400" i="1" dirty="0" err="1">
                <a:solidFill>
                  <a:srgbClr val="0070C0"/>
                </a:solidFill>
                <a:cs typeface="Arial" panose="020B0604020202020204" pitchFamily="34" charset="0"/>
              </a:rPr>
              <a:t>Laiwu</a:t>
            </a:r>
            <a:r>
              <a:rPr lang="en-GB" sz="1400" i="1" dirty="0">
                <a:solidFill>
                  <a:srgbClr val="0070C0"/>
                </a:solidFill>
                <a:cs typeface="Arial" panose="020B0604020202020204" pitchFamily="34" charset="0"/>
              </a:rPr>
              <a:t>, China from 2006 to 2012</a:t>
            </a:r>
            <a:endParaRPr lang="en-IE" sz="1400" i="1" dirty="0">
              <a:solidFill>
                <a:srgbClr val="0070C0"/>
              </a:solidFill>
              <a:cs typeface="Arial" panose="020B0604020202020204" pitchFamily="34" charset="0"/>
            </a:endParaRPr>
          </a:p>
        </p:txBody>
      </p:sp>
    </p:spTree>
    <p:extLst>
      <p:ext uri="{BB962C8B-B14F-4D97-AF65-F5344CB8AC3E}">
        <p14:creationId xmlns:p14="http://schemas.microsoft.com/office/powerpoint/2010/main" val="40867224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87383"/>
            <a:ext cx="11896825" cy="6026331"/>
          </a:xfrm>
        </p:spPr>
        <p:txBody>
          <a:bodyPr>
            <a:noAutofit/>
          </a:bodyPr>
          <a:lstStyle/>
          <a:p>
            <a:pPr marL="0" indent="0">
              <a:buClr>
                <a:srgbClr val="00B050"/>
              </a:buClr>
              <a:buNone/>
            </a:pPr>
            <a:r>
              <a:rPr lang="en-GB" sz="2000" u="sng" dirty="0">
                <a:solidFill>
                  <a:srgbClr val="0070C0"/>
                </a:solidFill>
              </a:rPr>
              <a:t>5.5 Climate change effects according to vector:</a:t>
            </a:r>
            <a:r>
              <a:rPr lang="en-GB" sz="2000" dirty="0">
                <a:solidFill>
                  <a:srgbClr val="0070C0"/>
                </a:solidFill>
              </a:rPr>
              <a:t> </a:t>
            </a:r>
            <a:r>
              <a:rPr lang="en-GB" sz="2000" dirty="0">
                <a:solidFill>
                  <a:srgbClr val="FF0000"/>
                </a:solidFill>
              </a:rPr>
              <a:t>Snails</a:t>
            </a: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grpSp>
        <p:nvGrpSpPr>
          <p:cNvPr id="4" name="Group 3">
            <a:extLst>
              <a:ext uri="{FF2B5EF4-FFF2-40B4-BE49-F238E27FC236}">
                <a16:creationId xmlns:a16="http://schemas.microsoft.com/office/drawing/2014/main" id="{C083109D-8D12-449B-22C8-C74AC6E866AF}"/>
              </a:ext>
            </a:extLst>
          </p:cNvPr>
          <p:cNvGrpSpPr/>
          <p:nvPr/>
        </p:nvGrpSpPr>
        <p:grpSpPr>
          <a:xfrm>
            <a:off x="60960" y="1100835"/>
            <a:ext cx="12061372" cy="3009211"/>
            <a:chOff x="60960" y="988697"/>
            <a:chExt cx="12061372" cy="3009211"/>
          </a:xfrm>
        </p:grpSpPr>
        <p:sp>
          <p:nvSpPr>
            <p:cNvPr id="9" name="TextBox 8">
              <a:extLst>
                <a:ext uri="{FF2B5EF4-FFF2-40B4-BE49-F238E27FC236}">
                  <a16:creationId xmlns:a16="http://schemas.microsoft.com/office/drawing/2014/main" id="{CDC8C829-5520-B3C7-94BD-0C3B02171504}"/>
                </a:ext>
              </a:extLst>
            </p:cNvPr>
            <p:cNvSpPr txBox="1"/>
            <p:nvPr/>
          </p:nvSpPr>
          <p:spPr>
            <a:xfrm>
              <a:off x="130629" y="988697"/>
              <a:ext cx="11991703" cy="307777"/>
            </a:xfrm>
            <a:prstGeom prst="rect">
              <a:avLst/>
            </a:prstGeom>
            <a:noFill/>
          </p:spPr>
          <p:txBody>
            <a:bodyPr wrap="square" rtlCol="0">
              <a:spAutoFit/>
            </a:bodyPr>
            <a:lstStyle/>
            <a:p>
              <a:r>
                <a:rPr lang="en-GB" sz="1400" b="1" dirty="0">
                  <a:solidFill>
                    <a:schemeClr val="tx1">
                      <a:lumMod val="50000"/>
                      <a:lumOff val="50000"/>
                    </a:schemeClr>
                  </a:solidFill>
                  <a:cs typeface="Arial" panose="020B0604020202020204" pitchFamily="34" charset="0"/>
                </a:rPr>
                <a:t>Climate Hazard				        Transmission Type				                   Disease</a:t>
              </a:r>
              <a:endParaRPr lang="en-IE" sz="1400" b="1" dirty="0">
                <a:solidFill>
                  <a:schemeClr val="tx1">
                    <a:lumMod val="50000"/>
                    <a:lumOff val="50000"/>
                  </a:schemeClr>
                </a:solidFill>
                <a:cs typeface="Arial" panose="020B0604020202020204" pitchFamily="34" charset="0"/>
              </a:endParaRPr>
            </a:p>
          </p:txBody>
        </p:sp>
        <p:pic>
          <p:nvPicPr>
            <p:cNvPr id="10" name="Picture 9">
              <a:extLst>
                <a:ext uri="{FF2B5EF4-FFF2-40B4-BE49-F238E27FC236}">
                  <a16:creationId xmlns:a16="http://schemas.microsoft.com/office/drawing/2014/main" id="{EC508283-4027-EDD1-D686-94AD4BB3E50F}"/>
                </a:ext>
              </a:extLst>
            </p:cNvPr>
            <p:cNvPicPr>
              <a:picLocks noChangeAspect="1"/>
            </p:cNvPicPr>
            <p:nvPr/>
          </p:nvPicPr>
          <p:blipFill>
            <a:blip r:embed="rId2"/>
            <a:stretch>
              <a:fillRect/>
            </a:stretch>
          </p:blipFill>
          <p:spPr>
            <a:xfrm>
              <a:off x="60960" y="1296474"/>
              <a:ext cx="12061372" cy="2701434"/>
            </a:xfrm>
            <a:prstGeom prst="rect">
              <a:avLst/>
            </a:prstGeom>
          </p:spPr>
        </p:pic>
      </p:grpSp>
    </p:spTree>
    <p:extLst>
      <p:ext uri="{BB962C8B-B14F-4D97-AF65-F5344CB8AC3E}">
        <p14:creationId xmlns:p14="http://schemas.microsoft.com/office/powerpoint/2010/main" val="11515813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a:noAutofit/>
          </a:bodyPr>
          <a:lstStyle/>
          <a:p>
            <a:pPr marL="0" indent="0">
              <a:buClr>
                <a:srgbClr val="00B050"/>
              </a:buClr>
              <a:buNone/>
            </a:pPr>
            <a:r>
              <a:rPr lang="en-GB" sz="2000" dirty="0">
                <a:solidFill>
                  <a:schemeClr val="tx1"/>
                </a:solidFill>
              </a:rPr>
              <a:t>Looking at some of the specific snail-borne diseases: </a:t>
            </a:r>
            <a:r>
              <a:rPr lang="en-GB" sz="2000" dirty="0">
                <a:solidFill>
                  <a:srgbClr val="FF0000"/>
                </a:solidFill>
              </a:rPr>
              <a:t>Schistosomiasis</a:t>
            </a:r>
          </a:p>
          <a:p>
            <a:pPr marL="0" indent="0">
              <a:buClr>
                <a:srgbClr val="00B050"/>
              </a:buClr>
              <a:buNone/>
            </a:pPr>
            <a:endParaRPr lang="en-GB" sz="2000" dirty="0">
              <a:solidFill>
                <a:srgbClr val="FF0000"/>
              </a:solidFill>
            </a:endParaRPr>
          </a:p>
        </p:txBody>
      </p:sp>
      <p:grpSp>
        <p:nvGrpSpPr>
          <p:cNvPr id="8" name="Group 7">
            <a:extLst>
              <a:ext uri="{FF2B5EF4-FFF2-40B4-BE49-F238E27FC236}">
                <a16:creationId xmlns:a16="http://schemas.microsoft.com/office/drawing/2014/main" id="{E4A2E8C6-68E1-AC49-2AFE-A40B819C965B}"/>
              </a:ext>
            </a:extLst>
          </p:cNvPr>
          <p:cNvGrpSpPr/>
          <p:nvPr/>
        </p:nvGrpSpPr>
        <p:grpSpPr>
          <a:xfrm>
            <a:off x="140749" y="654549"/>
            <a:ext cx="12022183" cy="1612489"/>
            <a:chOff x="100148" y="1071156"/>
            <a:chExt cx="12022183" cy="1612489"/>
          </a:xfrm>
        </p:grpSpPr>
        <p:sp>
          <p:nvSpPr>
            <p:cNvPr id="9" name="TextBox 8">
              <a:extLst>
                <a:ext uri="{FF2B5EF4-FFF2-40B4-BE49-F238E27FC236}">
                  <a16:creationId xmlns:a16="http://schemas.microsoft.com/office/drawing/2014/main" id="{FF42A126-7F28-2F36-C353-51A4D1F64C26}"/>
                </a:ext>
              </a:extLst>
            </p:cNvPr>
            <p:cNvSpPr txBox="1"/>
            <p:nvPr/>
          </p:nvSpPr>
          <p:spPr>
            <a:xfrm>
              <a:off x="100148" y="1071156"/>
              <a:ext cx="12022183" cy="307777"/>
            </a:xfrm>
            <a:prstGeom prst="rect">
              <a:avLst/>
            </a:prstGeom>
            <a:noFill/>
          </p:spPr>
          <p:txBody>
            <a:bodyPr wrap="square" rtlCol="0">
              <a:spAutoFit/>
            </a:bodyPr>
            <a:lstStyle/>
            <a:p>
              <a:r>
                <a:rPr lang="en-GB" sz="1400" b="1" dirty="0">
                  <a:solidFill>
                    <a:schemeClr val="tx1">
                      <a:lumMod val="50000"/>
                      <a:lumOff val="50000"/>
                    </a:schemeClr>
                  </a:solidFill>
                  <a:cs typeface="Arial" panose="020B0604020202020204" pitchFamily="34" charset="0"/>
                </a:rPr>
                <a:t>Climate Hazard				        Transmission Type				                   Disease</a:t>
              </a:r>
              <a:endParaRPr lang="en-IE" sz="1400" b="1" dirty="0">
                <a:solidFill>
                  <a:schemeClr val="tx1">
                    <a:lumMod val="50000"/>
                    <a:lumOff val="50000"/>
                  </a:schemeClr>
                </a:solidFill>
                <a:cs typeface="Arial" panose="020B0604020202020204" pitchFamily="34" charset="0"/>
              </a:endParaRPr>
            </a:p>
          </p:txBody>
        </p:sp>
        <p:pic>
          <p:nvPicPr>
            <p:cNvPr id="10" name="Picture 9">
              <a:extLst>
                <a:ext uri="{FF2B5EF4-FFF2-40B4-BE49-F238E27FC236}">
                  <a16:creationId xmlns:a16="http://schemas.microsoft.com/office/drawing/2014/main" id="{9B946069-5C9C-085D-321F-7F0E9241C5BC}"/>
                </a:ext>
              </a:extLst>
            </p:cNvPr>
            <p:cNvPicPr>
              <a:picLocks noChangeAspect="1"/>
            </p:cNvPicPr>
            <p:nvPr/>
          </p:nvPicPr>
          <p:blipFill>
            <a:blip r:embed="rId2"/>
            <a:stretch>
              <a:fillRect/>
            </a:stretch>
          </p:blipFill>
          <p:spPr>
            <a:xfrm>
              <a:off x="100148" y="1378933"/>
              <a:ext cx="12022183" cy="1304712"/>
            </a:xfrm>
            <a:prstGeom prst="rect">
              <a:avLst/>
            </a:prstGeom>
          </p:spPr>
        </p:pic>
      </p:grpSp>
      <p:sp>
        <p:nvSpPr>
          <p:cNvPr id="11" name="TextBox 10">
            <a:extLst>
              <a:ext uri="{FF2B5EF4-FFF2-40B4-BE49-F238E27FC236}">
                <a16:creationId xmlns:a16="http://schemas.microsoft.com/office/drawing/2014/main" id="{893ABDA0-7B7C-EA37-7C60-338AA42B0862}"/>
              </a:ext>
            </a:extLst>
          </p:cNvPr>
          <p:cNvSpPr txBox="1"/>
          <p:nvPr/>
        </p:nvSpPr>
        <p:spPr>
          <a:xfrm>
            <a:off x="515640" y="5398596"/>
            <a:ext cx="6803349" cy="738664"/>
          </a:xfrm>
          <a:prstGeom prst="rect">
            <a:avLst/>
          </a:prstGeom>
          <a:noFill/>
        </p:spPr>
        <p:txBody>
          <a:bodyPr wrap="square">
            <a:spAutoFit/>
          </a:bodyPr>
          <a:lstStyle/>
          <a:p>
            <a:pPr lvl="3"/>
            <a:r>
              <a:rPr lang="en-GB" sz="1400" i="1" dirty="0">
                <a:solidFill>
                  <a:srgbClr val="0070C0"/>
                </a:solidFill>
                <a:cs typeface="Arial" panose="020B0604020202020204" pitchFamily="34" charset="0"/>
              </a:rPr>
              <a:t>Figure 24. Predicted changes in risk area for urogenital schistosomiasis in 2021-2050 compared with present baseline in Africa and Middle East</a:t>
            </a:r>
            <a:r>
              <a:rPr lang="en-GB" sz="1400" i="1" dirty="0" smtClean="0">
                <a:solidFill>
                  <a:srgbClr val="0070C0"/>
                </a:solidFill>
                <a:cs typeface="Arial" panose="020B0604020202020204" pitchFamily="34" charset="0"/>
              </a:rPr>
              <a:t>.</a:t>
            </a:r>
            <a:endParaRPr lang="en-GB" sz="1400" dirty="0">
              <a:solidFill>
                <a:schemeClr val="tx1">
                  <a:lumMod val="50000"/>
                  <a:lumOff val="50000"/>
                </a:schemeClr>
              </a:solidFill>
              <a:cs typeface="Arial" panose="020B0604020202020204" pitchFamily="34" charset="0"/>
            </a:endParaRPr>
          </a:p>
          <a:p>
            <a:endParaRPr lang="en-GB" sz="1400" dirty="0">
              <a:solidFill>
                <a:schemeClr val="tx1">
                  <a:lumMod val="50000"/>
                  <a:lumOff val="50000"/>
                </a:schemeClr>
              </a:solidFill>
              <a:cs typeface="Arial" panose="020B0604020202020204" pitchFamily="34" charset="0"/>
            </a:endParaRPr>
          </a:p>
        </p:txBody>
      </p:sp>
      <p:grpSp>
        <p:nvGrpSpPr>
          <p:cNvPr id="12" name="Group 11">
            <a:extLst>
              <a:ext uri="{FF2B5EF4-FFF2-40B4-BE49-F238E27FC236}">
                <a16:creationId xmlns:a16="http://schemas.microsoft.com/office/drawing/2014/main" id="{02C4A271-E7B5-8C69-D8F4-58B6491FA030}"/>
              </a:ext>
            </a:extLst>
          </p:cNvPr>
          <p:cNvGrpSpPr/>
          <p:nvPr/>
        </p:nvGrpSpPr>
        <p:grpSpPr>
          <a:xfrm>
            <a:off x="7496355" y="2130725"/>
            <a:ext cx="4408097" cy="4174279"/>
            <a:chOff x="7394796" y="2769624"/>
            <a:chExt cx="4106173" cy="3907766"/>
          </a:xfrm>
        </p:grpSpPr>
        <p:pic>
          <p:nvPicPr>
            <p:cNvPr id="13" name="Picture 12">
              <a:extLst>
                <a:ext uri="{FF2B5EF4-FFF2-40B4-BE49-F238E27FC236}">
                  <a16:creationId xmlns:a16="http://schemas.microsoft.com/office/drawing/2014/main" id="{0F5602F7-033D-BDE9-E344-2B1BD4A2DA93}"/>
                </a:ext>
              </a:extLst>
            </p:cNvPr>
            <p:cNvPicPr>
              <a:picLocks noChangeAspect="1"/>
            </p:cNvPicPr>
            <p:nvPr/>
          </p:nvPicPr>
          <p:blipFill rotWithShape="1">
            <a:blip r:embed="rId3"/>
            <a:srcRect l="2406" t="2105" r="2392" b="2246"/>
            <a:stretch/>
          </p:blipFill>
          <p:spPr>
            <a:xfrm>
              <a:off x="7394796" y="2769624"/>
              <a:ext cx="4106173" cy="3907766"/>
            </a:xfrm>
            <a:prstGeom prst="rect">
              <a:avLst/>
            </a:prstGeom>
          </p:spPr>
        </p:pic>
        <p:sp>
          <p:nvSpPr>
            <p:cNvPr id="14" name="Rectangle 13">
              <a:extLst>
                <a:ext uri="{FF2B5EF4-FFF2-40B4-BE49-F238E27FC236}">
                  <a16:creationId xmlns:a16="http://schemas.microsoft.com/office/drawing/2014/main" id="{8D99DF9B-7C14-15DB-A3C0-2B39A97570C1}"/>
                </a:ext>
              </a:extLst>
            </p:cNvPr>
            <p:cNvSpPr/>
            <p:nvPr/>
          </p:nvSpPr>
          <p:spPr>
            <a:xfrm>
              <a:off x="7445829" y="2804160"/>
              <a:ext cx="113211" cy="1872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lumMod val="50000"/>
                    <a:lumOff val="50000"/>
                  </a:schemeClr>
                </a:solidFill>
              </a:endParaRPr>
            </a:p>
          </p:txBody>
        </p:sp>
      </p:grpSp>
    </p:spTree>
    <p:extLst>
      <p:ext uri="{BB962C8B-B14F-4D97-AF65-F5344CB8AC3E}">
        <p14:creationId xmlns:p14="http://schemas.microsoft.com/office/powerpoint/2010/main" val="12085985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a:noAutofit/>
          </a:bodyPr>
          <a:lstStyle/>
          <a:p>
            <a:pPr marL="0" indent="0">
              <a:buClr>
                <a:srgbClr val="00B050"/>
              </a:buClr>
              <a:buNone/>
            </a:pPr>
            <a:r>
              <a:rPr lang="en-GB" sz="2000" dirty="0">
                <a:solidFill>
                  <a:srgbClr val="FF0000"/>
                </a:solidFill>
              </a:rPr>
              <a:t>Hookworm infection</a:t>
            </a: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grpSp>
        <p:nvGrpSpPr>
          <p:cNvPr id="5" name="Group 4">
            <a:extLst>
              <a:ext uri="{FF2B5EF4-FFF2-40B4-BE49-F238E27FC236}">
                <a16:creationId xmlns:a16="http://schemas.microsoft.com/office/drawing/2014/main" id="{6D579BE5-101B-77B8-6763-59CF4ED6C2A4}"/>
              </a:ext>
            </a:extLst>
          </p:cNvPr>
          <p:cNvGrpSpPr/>
          <p:nvPr/>
        </p:nvGrpSpPr>
        <p:grpSpPr>
          <a:xfrm>
            <a:off x="69668" y="653144"/>
            <a:ext cx="12052663" cy="858904"/>
            <a:chOff x="69668" y="818607"/>
            <a:chExt cx="12052663" cy="858904"/>
          </a:xfrm>
        </p:grpSpPr>
        <p:sp>
          <p:nvSpPr>
            <p:cNvPr id="6" name="TextBox 5">
              <a:extLst>
                <a:ext uri="{FF2B5EF4-FFF2-40B4-BE49-F238E27FC236}">
                  <a16:creationId xmlns:a16="http://schemas.microsoft.com/office/drawing/2014/main" id="{925A5172-1770-8ED5-FF09-21EE4A4B0355}"/>
                </a:ext>
              </a:extLst>
            </p:cNvPr>
            <p:cNvSpPr txBox="1"/>
            <p:nvPr/>
          </p:nvSpPr>
          <p:spPr>
            <a:xfrm>
              <a:off x="100148" y="818607"/>
              <a:ext cx="12022183" cy="307777"/>
            </a:xfrm>
            <a:prstGeom prst="rect">
              <a:avLst/>
            </a:prstGeom>
            <a:noFill/>
          </p:spPr>
          <p:txBody>
            <a:bodyPr wrap="square" rtlCol="0">
              <a:spAutoFit/>
            </a:bodyPr>
            <a:lstStyle/>
            <a:p>
              <a:r>
                <a:rPr lang="en-GB" sz="1400" b="1" dirty="0">
                  <a:solidFill>
                    <a:schemeClr val="tx1">
                      <a:lumMod val="50000"/>
                      <a:lumOff val="50000"/>
                    </a:schemeClr>
                  </a:solidFill>
                  <a:cs typeface="Arial" panose="020B0604020202020204" pitchFamily="34" charset="0"/>
                </a:rPr>
                <a:t>Climate Hazard				        Transmission Type				                   Disease</a:t>
              </a:r>
              <a:endParaRPr lang="en-IE" sz="1400" b="1" dirty="0">
                <a:solidFill>
                  <a:schemeClr val="tx1">
                    <a:lumMod val="50000"/>
                    <a:lumOff val="50000"/>
                  </a:schemeClr>
                </a:solidFill>
                <a:cs typeface="Arial" panose="020B0604020202020204" pitchFamily="34" charset="0"/>
              </a:endParaRPr>
            </a:p>
          </p:txBody>
        </p:sp>
        <p:pic>
          <p:nvPicPr>
            <p:cNvPr id="7" name="Picture 6">
              <a:extLst>
                <a:ext uri="{FF2B5EF4-FFF2-40B4-BE49-F238E27FC236}">
                  <a16:creationId xmlns:a16="http://schemas.microsoft.com/office/drawing/2014/main" id="{E53F56C2-5021-0F77-BF07-568FB3D73CE4}"/>
                </a:ext>
              </a:extLst>
            </p:cNvPr>
            <p:cNvPicPr>
              <a:picLocks noChangeAspect="1"/>
            </p:cNvPicPr>
            <p:nvPr/>
          </p:nvPicPr>
          <p:blipFill>
            <a:blip r:embed="rId2"/>
            <a:stretch>
              <a:fillRect/>
            </a:stretch>
          </p:blipFill>
          <p:spPr>
            <a:xfrm>
              <a:off x="69668" y="1126384"/>
              <a:ext cx="12022184" cy="551127"/>
            </a:xfrm>
            <a:prstGeom prst="rect">
              <a:avLst/>
            </a:prstGeom>
          </p:spPr>
        </p:pic>
      </p:grpSp>
      <p:pic>
        <p:nvPicPr>
          <p:cNvPr id="11" name="Picture 10">
            <a:extLst>
              <a:ext uri="{FF2B5EF4-FFF2-40B4-BE49-F238E27FC236}">
                <a16:creationId xmlns:a16="http://schemas.microsoft.com/office/drawing/2014/main" id="{37E86349-BE2C-3658-D980-296ECFC1B6DF}"/>
              </a:ext>
            </a:extLst>
          </p:cNvPr>
          <p:cNvPicPr>
            <a:picLocks noChangeAspect="1"/>
          </p:cNvPicPr>
          <p:nvPr/>
        </p:nvPicPr>
        <p:blipFill>
          <a:blip r:embed="rId3"/>
          <a:stretch>
            <a:fillRect/>
          </a:stretch>
        </p:blipFill>
        <p:spPr>
          <a:xfrm>
            <a:off x="169817" y="1689727"/>
            <a:ext cx="8092905" cy="3536785"/>
          </a:xfrm>
          <a:prstGeom prst="rect">
            <a:avLst/>
          </a:prstGeom>
        </p:spPr>
      </p:pic>
      <p:sp>
        <p:nvSpPr>
          <p:cNvPr id="12" name="TextBox 11">
            <a:extLst>
              <a:ext uri="{FF2B5EF4-FFF2-40B4-BE49-F238E27FC236}">
                <a16:creationId xmlns:a16="http://schemas.microsoft.com/office/drawing/2014/main" id="{D5E8779E-0BB2-046C-E5F7-539BD037D953}"/>
              </a:ext>
            </a:extLst>
          </p:cNvPr>
          <p:cNvSpPr txBox="1"/>
          <p:nvPr/>
        </p:nvSpPr>
        <p:spPr>
          <a:xfrm>
            <a:off x="548641" y="5305386"/>
            <a:ext cx="7242847" cy="523220"/>
          </a:xfrm>
          <a:prstGeom prst="rect">
            <a:avLst/>
          </a:prstGeom>
          <a:noFill/>
        </p:spPr>
        <p:txBody>
          <a:bodyPr wrap="square">
            <a:spAutoFit/>
          </a:bodyPr>
          <a:lstStyle/>
          <a:p>
            <a:r>
              <a:rPr lang="en-GB" sz="1400" i="1" dirty="0">
                <a:solidFill>
                  <a:srgbClr val="0070C0"/>
                </a:solidFill>
                <a:cs typeface="Arial" panose="020B0604020202020204" pitchFamily="34" charset="0"/>
              </a:rPr>
              <a:t>Table 4. Influence of altered climatic parameters on biological development of STHs associated with climate change. </a:t>
            </a:r>
            <a:r>
              <a:rPr lang="en-GB" sz="1400" dirty="0">
                <a:cs typeface="Arial" panose="020B0604020202020204" pitchFamily="34" charset="0"/>
              </a:rPr>
              <a:t>STHs = </a:t>
            </a:r>
            <a:r>
              <a:rPr lang="en-IE" sz="1400" dirty="0">
                <a:cs typeface="Arial" panose="020B0604020202020204" pitchFamily="34" charset="0"/>
              </a:rPr>
              <a:t>Soil-transmitted helminthiases, L</a:t>
            </a:r>
            <a:r>
              <a:rPr lang="en-IE" sz="1400" baseline="-25000" dirty="0">
                <a:cs typeface="Arial" panose="020B0604020202020204" pitchFamily="34" charset="0"/>
              </a:rPr>
              <a:t>1</a:t>
            </a:r>
            <a:r>
              <a:rPr lang="en-IE" sz="1400" dirty="0">
                <a:cs typeface="Arial" panose="020B0604020202020204" pitchFamily="34" charset="0"/>
              </a:rPr>
              <a:t>-L</a:t>
            </a:r>
            <a:r>
              <a:rPr lang="en-IE" sz="1400" baseline="-25000" dirty="0">
                <a:cs typeface="Arial" panose="020B0604020202020204" pitchFamily="34" charset="0"/>
              </a:rPr>
              <a:t>3</a:t>
            </a:r>
            <a:r>
              <a:rPr lang="en-IE" sz="1400" dirty="0">
                <a:cs typeface="Arial" panose="020B0604020202020204" pitchFamily="34" charset="0"/>
              </a:rPr>
              <a:t> = larvae development stages</a:t>
            </a:r>
          </a:p>
        </p:txBody>
      </p:sp>
      <p:sp>
        <p:nvSpPr>
          <p:cNvPr id="13" name="TextBox 12">
            <a:extLst>
              <a:ext uri="{FF2B5EF4-FFF2-40B4-BE49-F238E27FC236}">
                <a16:creationId xmlns:a16="http://schemas.microsoft.com/office/drawing/2014/main" id="{E0E2BA87-9003-8FA2-8B7C-08CE4DC402FA}"/>
              </a:ext>
            </a:extLst>
          </p:cNvPr>
          <p:cNvSpPr txBox="1"/>
          <p:nvPr/>
        </p:nvSpPr>
        <p:spPr>
          <a:xfrm>
            <a:off x="8334103" y="1819825"/>
            <a:ext cx="3757749" cy="3970318"/>
          </a:xfrm>
          <a:prstGeom prst="rect">
            <a:avLst/>
          </a:prstGeom>
          <a:noFill/>
        </p:spPr>
        <p:txBody>
          <a:bodyPr wrap="square">
            <a:spAutoFit/>
          </a:bodyPr>
          <a:lstStyle/>
          <a:p>
            <a:r>
              <a:rPr lang="en-GB" sz="1400" dirty="0">
                <a:cs typeface="Arial" panose="020B0604020202020204" pitchFamily="34" charset="0"/>
              </a:rPr>
              <a:t>“Complex sets of biological, behavioural and socioeconomic factors interact and play a large part in the actual or realized distribution of STHs…</a:t>
            </a:r>
            <a:r>
              <a:rPr lang="en-GB" sz="1400" dirty="0"/>
              <a:t> </a:t>
            </a:r>
            <a:r>
              <a:rPr lang="en-GB" sz="1400" dirty="0">
                <a:cs typeface="Arial" panose="020B0604020202020204" pitchFamily="34" charset="0"/>
              </a:rPr>
              <a:t>STH infections might not be an exclusively tropical concern. Recent climate-related events suggest the potential for disease emergence in industrialized regions of the world. For example, emergence of infections and cutaneous larva </a:t>
            </a:r>
            <a:r>
              <a:rPr lang="en-GB" sz="1400" dirty="0" err="1">
                <a:cs typeface="Arial" panose="020B0604020202020204" pitchFamily="34" charset="0"/>
              </a:rPr>
              <a:t>migrans</a:t>
            </a:r>
            <a:r>
              <a:rPr lang="en-GB" sz="1400" dirty="0">
                <a:cs typeface="Arial" panose="020B0604020202020204" pitchFamily="34" charset="0"/>
              </a:rPr>
              <a:t> in Berlin, Germany, of </a:t>
            </a:r>
            <a:r>
              <a:rPr lang="en-GB" sz="1400" i="1" dirty="0" err="1">
                <a:cs typeface="Arial" panose="020B0604020202020204" pitchFamily="34" charset="0"/>
              </a:rPr>
              <a:t>Ancylostoma</a:t>
            </a:r>
            <a:r>
              <a:rPr lang="en-GB" sz="1400" i="1" dirty="0">
                <a:cs typeface="Arial" panose="020B0604020202020204" pitchFamily="34" charset="0"/>
              </a:rPr>
              <a:t> caninum</a:t>
            </a:r>
            <a:r>
              <a:rPr lang="en-GB" sz="1400" dirty="0">
                <a:cs typeface="Arial" panose="020B0604020202020204" pitchFamily="34" charset="0"/>
              </a:rPr>
              <a:t>, a zoonotic hookworm… were associated with periods of extreme and prolonged elevated temperatures and high humidity. This raises the question about modified patterns of larval survival and abundance resulting from the changing climate, and the possibility of extended distributions of infection and/or disease in boreal and temperate latitudes.”</a:t>
            </a:r>
            <a:endParaRPr lang="en-IE" sz="1400" dirty="0">
              <a:cs typeface="Arial" panose="020B0604020202020204" pitchFamily="34" charset="0"/>
            </a:endParaRPr>
          </a:p>
        </p:txBody>
      </p:sp>
      <p:sp>
        <p:nvSpPr>
          <p:cNvPr id="16" name="TextBox 15">
            <a:extLst>
              <a:ext uri="{FF2B5EF4-FFF2-40B4-BE49-F238E27FC236}">
                <a16:creationId xmlns:a16="http://schemas.microsoft.com/office/drawing/2014/main" id="{69DAA862-06FF-9214-9D8B-BACB79096E13}"/>
              </a:ext>
            </a:extLst>
          </p:cNvPr>
          <p:cNvSpPr txBox="1"/>
          <p:nvPr/>
        </p:nvSpPr>
        <p:spPr>
          <a:xfrm>
            <a:off x="548641" y="5897079"/>
            <a:ext cx="7242847" cy="553998"/>
          </a:xfrm>
          <a:prstGeom prst="rect">
            <a:avLst/>
          </a:prstGeom>
          <a:noFill/>
        </p:spPr>
        <p:txBody>
          <a:bodyPr wrap="square" rtlCol="0">
            <a:spAutoFit/>
          </a:bodyPr>
          <a:lstStyle/>
          <a:p>
            <a:r>
              <a:rPr lang="en-IE" sz="1000" dirty="0">
                <a:cs typeface="Arial" panose="020B0604020202020204" pitchFamily="34" charset="0"/>
              </a:rPr>
              <a:t>From: </a:t>
            </a:r>
            <a:r>
              <a:rPr lang="en-GB" sz="1000" dirty="0">
                <a:cs typeface="Arial" panose="020B0604020202020204" pitchFamily="34" charset="0"/>
              </a:rPr>
              <a:t>H.J. Weaver, J. M. Hawdon and E. P. </a:t>
            </a:r>
            <a:r>
              <a:rPr lang="en-GB" sz="1000" dirty="0" err="1">
                <a:cs typeface="Arial" panose="020B0604020202020204" pitchFamily="34" charset="0"/>
              </a:rPr>
              <a:t>Hoberg</a:t>
            </a:r>
            <a:r>
              <a:rPr lang="en-GB" sz="1000" dirty="0">
                <a:cs typeface="Arial" panose="020B0604020202020204" pitchFamily="34" charset="0"/>
              </a:rPr>
              <a:t>, “Soil-transmitted helminthiases: implications of climate change and human </a:t>
            </a:r>
            <a:r>
              <a:rPr lang="en-GB" sz="1000" dirty="0" err="1">
                <a:cs typeface="Arial" panose="020B0604020202020204" pitchFamily="34" charset="0"/>
              </a:rPr>
              <a:t>behavior</a:t>
            </a:r>
            <a:r>
              <a:rPr lang="en-GB" sz="1000" dirty="0">
                <a:cs typeface="Arial" panose="020B0604020202020204" pitchFamily="34" charset="0"/>
              </a:rPr>
              <a:t>”, </a:t>
            </a:r>
            <a:r>
              <a:rPr lang="en-IE" sz="1000" dirty="0">
                <a:cs typeface="Arial" panose="020B0604020202020204" pitchFamily="34" charset="0"/>
              </a:rPr>
              <a:t>Trends in Parasitology, Dec 2010, </a:t>
            </a:r>
            <a:r>
              <a:rPr lang="en-IE" sz="1000" u="sng" dirty="0">
                <a:cs typeface="Arial" panose="020B0604020202020204" pitchFamily="34" charset="0"/>
              </a:rPr>
              <a:t>26</a:t>
            </a:r>
            <a:r>
              <a:rPr lang="en-IE" sz="1000" dirty="0">
                <a:cs typeface="Arial" panose="020B0604020202020204" pitchFamily="34" charset="0"/>
              </a:rPr>
              <a:t>, (12), 574. </a:t>
            </a:r>
            <a:r>
              <a:rPr lang="en-IE" sz="1000" dirty="0">
                <a:cs typeface="Arial" panose="020B0604020202020204" pitchFamily="34" charset="0"/>
                <a:hlinkClick r:id="rId4">
                  <a:extLst>
                    <a:ext uri="{A12FA001-AC4F-418D-AE19-62706E023703}">
                      <ahyp:hlinkClr xmlns="" xmlns:ahyp="http://schemas.microsoft.com/office/drawing/2018/hyperlinkcolor" val="tx"/>
                    </a:ext>
                  </a:extLst>
                </a:hlinkClick>
              </a:rPr>
              <a:t>http://dx.doi.org/10.1016/j.pt.2010.06.009</a:t>
            </a:r>
            <a:r>
              <a:rPr lang="en-IE" sz="1000" dirty="0">
                <a:cs typeface="Arial" panose="020B0604020202020204" pitchFamily="34" charset="0"/>
              </a:rPr>
              <a:t> </a:t>
            </a:r>
          </a:p>
          <a:p>
            <a:endParaRPr lang="en-IE" sz="1000" dirty="0">
              <a:solidFill>
                <a:schemeClr val="tx1">
                  <a:lumMod val="50000"/>
                  <a:lumOff val="50000"/>
                </a:schemeClr>
              </a:solidFill>
              <a:cs typeface="Arial" panose="020B0604020202020204" pitchFamily="34" charset="0"/>
            </a:endParaRPr>
          </a:p>
        </p:txBody>
      </p:sp>
    </p:spTree>
    <p:extLst>
      <p:ext uri="{BB962C8B-B14F-4D97-AF65-F5344CB8AC3E}">
        <p14:creationId xmlns:p14="http://schemas.microsoft.com/office/powerpoint/2010/main" val="4545344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87383"/>
            <a:ext cx="11896825" cy="6026331"/>
          </a:xfrm>
        </p:spPr>
        <p:txBody>
          <a:bodyPr>
            <a:noAutofit/>
          </a:bodyPr>
          <a:lstStyle/>
          <a:p>
            <a:pPr marL="0" indent="0">
              <a:buClr>
                <a:srgbClr val="00B050"/>
              </a:buClr>
              <a:buNone/>
            </a:pPr>
            <a:r>
              <a:rPr lang="en-GB" sz="2000" u="sng" dirty="0">
                <a:solidFill>
                  <a:srgbClr val="0070C0"/>
                </a:solidFill>
              </a:rPr>
              <a:t>5.6 Climate change effects according to vector:</a:t>
            </a:r>
            <a:r>
              <a:rPr lang="en-GB" sz="2000" dirty="0">
                <a:solidFill>
                  <a:srgbClr val="0070C0"/>
                </a:solidFill>
              </a:rPr>
              <a:t> </a:t>
            </a:r>
            <a:r>
              <a:rPr lang="en-GB" sz="2000" dirty="0">
                <a:solidFill>
                  <a:srgbClr val="FF0000"/>
                </a:solidFill>
              </a:rPr>
              <a:t>Biting flies/bugs</a:t>
            </a: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grpSp>
        <p:nvGrpSpPr>
          <p:cNvPr id="5" name="Group 4">
            <a:extLst>
              <a:ext uri="{FF2B5EF4-FFF2-40B4-BE49-F238E27FC236}">
                <a16:creationId xmlns:a16="http://schemas.microsoft.com/office/drawing/2014/main" id="{06CA1EF0-DADE-9194-9E3B-38A02CB9EA26}"/>
              </a:ext>
            </a:extLst>
          </p:cNvPr>
          <p:cNvGrpSpPr/>
          <p:nvPr/>
        </p:nvGrpSpPr>
        <p:grpSpPr>
          <a:xfrm>
            <a:off x="87086" y="894869"/>
            <a:ext cx="12017828" cy="5114429"/>
            <a:chOff x="130627" y="881901"/>
            <a:chExt cx="12017828" cy="5114429"/>
          </a:xfrm>
        </p:grpSpPr>
        <p:sp>
          <p:nvSpPr>
            <p:cNvPr id="6" name="TextBox 5">
              <a:extLst>
                <a:ext uri="{FF2B5EF4-FFF2-40B4-BE49-F238E27FC236}">
                  <a16:creationId xmlns:a16="http://schemas.microsoft.com/office/drawing/2014/main" id="{4EC4BD1C-C50F-17BA-650E-F05B8C8A3F18}"/>
                </a:ext>
              </a:extLst>
            </p:cNvPr>
            <p:cNvSpPr txBox="1"/>
            <p:nvPr/>
          </p:nvSpPr>
          <p:spPr>
            <a:xfrm>
              <a:off x="156752" y="881901"/>
              <a:ext cx="11991703" cy="307777"/>
            </a:xfrm>
            <a:prstGeom prst="rect">
              <a:avLst/>
            </a:prstGeom>
            <a:noFill/>
          </p:spPr>
          <p:txBody>
            <a:bodyPr wrap="square" rtlCol="0">
              <a:spAutoFit/>
            </a:bodyPr>
            <a:lstStyle/>
            <a:p>
              <a:r>
                <a:rPr lang="en-GB" sz="1400" b="1" dirty="0">
                  <a:latin typeface="Arial" panose="020B0604020202020204" pitchFamily="34" charset="0"/>
                  <a:cs typeface="Arial" panose="020B0604020202020204" pitchFamily="34" charset="0"/>
                </a:rPr>
                <a:t>Climate Hazard				        Transmission Type				                   Disease</a:t>
              </a:r>
              <a:endParaRPr lang="en-IE" sz="1400" b="1"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7BEF7CD5-561D-5081-978E-97A99B38F203}"/>
                </a:ext>
              </a:extLst>
            </p:cNvPr>
            <p:cNvPicPr>
              <a:picLocks noChangeAspect="1"/>
            </p:cNvPicPr>
            <p:nvPr/>
          </p:nvPicPr>
          <p:blipFill>
            <a:blip r:embed="rId2"/>
            <a:stretch>
              <a:fillRect/>
            </a:stretch>
          </p:blipFill>
          <p:spPr>
            <a:xfrm>
              <a:off x="130628" y="1182115"/>
              <a:ext cx="11991703" cy="703556"/>
            </a:xfrm>
            <a:prstGeom prst="rect">
              <a:avLst/>
            </a:prstGeom>
          </p:spPr>
        </p:pic>
        <p:pic>
          <p:nvPicPr>
            <p:cNvPr id="8" name="Picture 7">
              <a:extLst>
                <a:ext uri="{FF2B5EF4-FFF2-40B4-BE49-F238E27FC236}">
                  <a16:creationId xmlns:a16="http://schemas.microsoft.com/office/drawing/2014/main" id="{40AC7424-2851-45AC-2CC0-C91694959AAA}"/>
                </a:ext>
              </a:extLst>
            </p:cNvPr>
            <p:cNvPicPr>
              <a:picLocks noChangeAspect="1"/>
            </p:cNvPicPr>
            <p:nvPr/>
          </p:nvPicPr>
          <p:blipFill>
            <a:blip r:embed="rId3"/>
            <a:stretch>
              <a:fillRect/>
            </a:stretch>
          </p:blipFill>
          <p:spPr>
            <a:xfrm>
              <a:off x="130628" y="2129113"/>
              <a:ext cx="11991703" cy="711941"/>
            </a:xfrm>
            <a:prstGeom prst="rect">
              <a:avLst/>
            </a:prstGeom>
          </p:spPr>
        </p:pic>
        <p:pic>
          <p:nvPicPr>
            <p:cNvPr id="11" name="Picture 10">
              <a:extLst>
                <a:ext uri="{FF2B5EF4-FFF2-40B4-BE49-F238E27FC236}">
                  <a16:creationId xmlns:a16="http://schemas.microsoft.com/office/drawing/2014/main" id="{BBF1AA6E-A556-359C-E2BC-4DD22047BF09}"/>
                </a:ext>
              </a:extLst>
            </p:cNvPr>
            <p:cNvPicPr>
              <a:picLocks noChangeAspect="1"/>
            </p:cNvPicPr>
            <p:nvPr/>
          </p:nvPicPr>
          <p:blipFill>
            <a:blip r:embed="rId4"/>
            <a:stretch>
              <a:fillRect/>
            </a:stretch>
          </p:blipFill>
          <p:spPr>
            <a:xfrm>
              <a:off x="130628" y="3099004"/>
              <a:ext cx="11991703" cy="659991"/>
            </a:xfrm>
            <a:prstGeom prst="rect">
              <a:avLst/>
            </a:prstGeom>
          </p:spPr>
        </p:pic>
        <p:pic>
          <p:nvPicPr>
            <p:cNvPr id="12" name="Picture 11">
              <a:extLst>
                <a:ext uri="{FF2B5EF4-FFF2-40B4-BE49-F238E27FC236}">
                  <a16:creationId xmlns:a16="http://schemas.microsoft.com/office/drawing/2014/main" id="{B310A5FE-016E-357B-42EF-9CEB65C721A4}"/>
                </a:ext>
              </a:extLst>
            </p:cNvPr>
            <p:cNvPicPr>
              <a:picLocks noChangeAspect="1"/>
            </p:cNvPicPr>
            <p:nvPr/>
          </p:nvPicPr>
          <p:blipFill>
            <a:blip r:embed="rId5"/>
            <a:stretch>
              <a:fillRect/>
            </a:stretch>
          </p:blipFill>
          <p:spPr>
            <a:xfrm>
              <a:off x="130628" y="4004311"/>
              <a:ext cx="11991703" cy="583446"/>
            </a:xfrm>
            <a:prstGeom prst="rect">
              <a:avLst/>
            </a:prstGeom>
          </p:spPr>
        </p:pic>
        <p:pic>
          <p:nvPicPr>
            <p:cNvPr id="13" name="Picture 12">
              <a:extLst>
                <a:ext uri="{FF2B5EF4-FFF2-40B4-BE49-F238E27FC236}">
                  <a16:creationId xmlns:a16="http://schemas.microsoft.com/office/drawing/2014/main" id="{CBE1CB57-5E71-C3DE-086C-FF891B2D038C}"/>
                </a:ext>
              </a:extLst>
            </p:cNvPr>
            <p:cNvPicPr>
              <a:picLocks noChangeAspect="1"/>
            </p:cNvPicPr>
            <p:nvPr/>
          </p:nvPicPr>
          <p:blipFill>
            <a:blip r:embed="rId6"/>
            <a:stretch>
              <a:fillRect/>
            </a:stretch>
          </p:blipFill>
          <p:spPr>
            <a:xfrm>
              <a:off x="130627" y="4833073"/>
              <a:ext cx="11991703" cy="1163257"/>
            </a:xfrm>
            <a:prstGeom prst="rect">
              <a:avLst/>
            </a:prstGeom>
          </p:spPr>
        </p:pic>
      </p:grpSp>
    </p:spTree>
    <p:extLst>
      <p:ext uri="{BB962C8B-B14F-4D97-AF65-F5344CB8AC3E}">
        <p14:creationId xmlns:p14="http://schemas.microsoft.com/office/powerpoint/2010/main" val="16326776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a:noAutofit/>
          </a:bodyPr>
          <a:lstStyle/>
          <a:p>
            <a:pPr marL="0" indent="0">
              <a:buClr>
                <a:srgbClr val="00B050"/>
              </a:buClr>
              <a:buNone/>
            </a:pPr>
            <a:r>
              <a:rPr lang="en-GB" sz="2000" dirty="0">
                <a:solidFill>
                  <a:srgbClr val="FF0000"/>
                </a:solidFill>
              </a:rPr>
              <a:t>Leishmaniasis and </a:t>
            </a:r>
          </a:p>
          <a:p>
            <a:pPr marL="0" indent="0">
              <a:buClr>
                <a:srgbClr val="00B050"/>
              </a:buClr>
              <a:buNone/>
            </a:pPr>
            <a:r>
              <a:rPr lang="en-GB" sz="2000" dirty="0">
                <a:solidFill>
                  <a:srgbClr val="FF0000"/>
                </a:solidFill>
              </a:rPr>
              <a:t>Sand Fly Fever/</a:t>
            </a:r>
          </a:p>
          <a:p>
            <a:pPr marL="0" indent="0">
              <a:buClr>
                <a:srgbClr val="00B050"/>
              </a:buClr>
              <a:buNone/>
            </a:pPr>
            <a:r>
              <a:rPr lang="en-GB" sz="2000" dirty="0">
                <a:solidFill>
                  <a:srgbClr val="FF0000"/>
                </a:solidFill>
              </a:rPr>
              <a:t>Toscana Virus Infection</a:t>
            </a: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pic>
        <p:nvPicPr>
          <p:cNvPr id="2" name="Picture 1">
            <a:extLst>
              <a:ext uri="{FF2B5EF4-FFF2-40B4-BE49-F238E27FC236}">
                <a16:creationId xmlns:a16="http://schemas.microsoft.com/office/drawing/2014/main" id="{ACA60A8D-1C69-E44F-FC6B-3CAF9C273B2E}"/>
              </a:ext>
            </a:extLst>
          </p:cNvPr>
          <p:cNvPicPr>
            <a:picLocks noChangeAspect="1"/>
          </p:cNvPicPr>
          <p:nvPr/>
        </p:nvPicPr>
        <p:blipFill>
          <a:blip r:embed="rId2"/>
          <a:stretch>
            <a:fillRect/>
          </a:stretch>
        </p:blipFill>
        <p:spPr>
          <a:xfrm>
            <a:off x="2969834" y="262723"/>
            <a:ext cx="9222166" cy="6082705"/>
          </a:xfrm>
          <a:prstGeom prst="rect">
            <a:avLst/>
          </a:prstGeom>
        </p:spPr>
      </p:pic>
      <p:sp>
        <p:nvSpPr>
          <p:cNvPr id="4" name="TextBox 3">
            <a:extLst>
              <a:ext uri="{FF2B5EF4-FFF2-40B4-BE49-F238E27FC236}">
                <a16:creationId xmlns:a16="http://schemas.microsoft.com/office/drawing/2014/main" id="{5A1CB696-FE70-0EEF-AEA8-7A3A69C19E8B}"/>
              </a:ext>
            </a:extLst>
          </p:cNvPr>
          <p:cNvSpPr txBox="1"/>
          <p:nvPr/>
        </p:nvSpPr>
        <p:spPr>
          <a:xfrm>
            <a:off x="191589" y="5262069"/>
            <a:ext cx="2621280" cy="1015663"/>
          </a:xfrm>
          <a:prstGeom prst="rect">
            <a:avLst/>
          </a:prstGeom>
          <a:noFill/>
        </p:spPr>
        <p:txBody>
          <a:bodyPr wrap="square">
            <a:spAutoFit/>
          </a:bodyPr>
          <a:lstStyle/>
          <a:p>
            <a:r>
              <a:rPr lang="en-IE" sz="1000" dirty="0">
                <a:cs typeface="Arial" panose="020B0604020202020204" pitchFamily="34" charset="0"/>
              </a:rPr>
              <a:t>From: L. K. Koch, J. </a:t>
            </a:r>
            <a:r>
              <a:rPr lang="en-IE" sz="1000" dirty="0" err="1">
                <a:cs typeface="Arial" panose="020B0604020202020204" pitchFamily="34" charset="0"/>
              </a:rPr>
              <a:t>Kochmann</a:t>
            </a:r>
            <a:r>
              <a:rPr lang="en-IE" sz="1000" dirty="0">
                <a:cs typeface="Arial" panose="020B0604020202020204" pitchFamily="34" charset="0"/>
              </a:rPr>
              <a:t>, S. </a:t>
            </a:r>
            <a:r>
              <a:rPr lang="en-IE" sz="1000" dirty="0" err="1">
                <a:cs typeface="Arial" panose="020B0604020202020204" pitchFamily="34" charset="0"/>
              </a:rPr>
              <a:t>Klimpel</a:t>
            </a:r>
            <a:r>
              <a:rPr lang="en-IE" sz="1000" dirty="0">
                <a:cs typeface="Arial" panose="020B0604020202020204" pitchFamily="34" charset="0"/>
              </a:rPr>
              <a:t> and S. </a:t>
            </a:r>
            <a:r>
              <a:rPr lang="en-IE" sz="1000" dirty="0" err="1">
                <a:cs typeface="Arial" panose="020B0604020202020204" pitchFamily="34" charset="0"/>
              </a:rPr>
              <a:t>Cunze</a:t>
            </a:r>
            <a:r>
              <a:rPr lang="en-IE" sz="1000" dirty="0">
                <a:cs typeface="Arial" panose="020B0604020202020204" pitchFamily="34" charset="0"/>
              </a:rPr>
              <a:t>, “</a:t>
            </a:r>
            <a:r>
              <a:rPr lang="en-GB" sz="1000" dirty="0">
                <a:cs typeface="Arial" panose="020B0604020202020204" pitchFamily="34" charset="0"/>
              </a:rPr>
              <a:t>Modelling the climatic suitability of leishmaniasis vector species in Europe”, Nature Scientific Reports 2017, </a:t>
            </a:r>
            <a:r>
              <a:rPr lang="en-GB" sz="1000" u="sng" dirty="0">
                <a:cs typeface="Arial" panose="020B0604020202020204" pitchFamily="34" charset="0"/>
              </a:rPr>
              <a:t>7</a:t>
            </a:r>
            <a:r>
              <a:rPr lang="en-GB" sz="1000" dirty="0">
                <a:cs typeface="Arial" panose="020B0604020202020204" pitchFamily="34" charset="0"/>
              </a:rPr>
              <a:t>, 13325. </a:t>
            </a:r>
          </a:p>
          <a:p>
            <a:r>
              <a:rPr lang="en-GB" sz="1000" dirty="0">
                <a:cs typeface="Arial" panose="020B0604020202020204" pitchFamily="34" charset="0"/>
                <a:hlinkClick r:id="rId3">
                  <a:extLst>
                    <a:ext uri="{A12FA001-AC4F-418D-AE19-62706E023703}">
                      <ahyp:hlinkClr xmlns="" xmlns:ahyp="http://schemas.microsoft.com/office/drawing/2018/hyperlinkcolor" val="tx"/>
                    </a:ext>
                  </a:extLst>
                </a:hlinkClick>
              </a:rPr>
              <a:t>https://www.nature.com/articles/s41598-017-13822-1</a:t>
            </a:r>
            <a:r>
              <a:rPr lang="en-GB" sz="1000" dirty="0">
                <a:cs typeface="Arial" panose="020B0604020202020204" pitchFamily="34" charset="0"/>
              </a:rPr>
              <a:t> . Accessed 11</a:t>
            </a:r>
            <a:r>
              <a:rPr lang="en-GB" sz="1000" baseline="30000" dirty="0">
                <a:cs typeface="Arial" panose="020B0604020202020204" pitchFamily="34" charset="0"/>
              </a:rPr>
              <a:t>th</a:t>
            </a:r>
            <a:r>
              <a:rPr lang="en-GB" sz="1000" dirty="0">
                <a:cs typeface="Arial" panose="020B0604020202020204" pitchFamily="34" charset="0"/>
              </a:rPr>
              <a:t> June 2023.</a:t>
            </a:r>
            <a:endParaRPr lang="en-IE" sz="1000" dirty="0">
              <a:cs typeface="Arial" panose="020B0604020202020204" pitchFamily="34" charset="0"/>
            </a:endParaRPr>
          </a:p>
        </p:txBody>
      </p:sp>
      <p:sp>
        <p:nvSpPr>
          <p:cNvPr id="8" name="TextBox 7">
            <a:extLst>
              <a:ext uri="{FF2B5EF4-FFF2-40B4-BE49-F238E27FC236}">
                <a16:creationId xmlns:a16="http://schemas.microsoft.com/office/drawing/2014/main" id="{9F86BC09-8F7B-A01C-58A7-3DB8BCAB46EF}"/>
              </a:ext>
            </a:extLst>
          </p:cNvPr>
          <p:cNvSpPr txBox="1"/>
          <p:nvPr/>
        </p:nvSpPr>
        <p:spPr>
          <a:xfrm>
            <a:off x="2969834" y="2495577"/>
            <a:ext cx="2211766" cy="2462213"/>
          </a:xfrm>
          <a:prstGeom prst="rect">
            <a:avLst/>
          </a:prstGeom>
          <a:noFill/>
        </p:spPr>
        <p:txBody>
          <a:bodyPr wrap="square">
            <a:spAutoFit/>
          </a:bodyPr>
          <a:lstStyle/>
          <a:p>
            <a:r>
              <a:rPr lang="en-GB" sz="1400" i="1" dirty="0">
                <a:solidFill>
                  <a:srgbClr val="0070C0"/>
                </a:solidFill>
                <a:cs typeface="Arial" panose="020B0604020202020204" pitchFamily="34" charset="0"/>
              </a:rPr>
              <a:t>Figure 25. Projected total number of sandfly species in Europe for various climate change scenarios. </a:t>
            </a:r>
            <a:r>
              <a:rPr lang="en-GB" sz="1400" dirty="0">
                <a:cs typeface="Arial" panose="020B0604020202020204" pitchFamily="34" charset="0"/>
              </a:rPr>
              <a:t>These maps are based on the binary modelling summing up the number of sandfly species across the study area under current and future climate conditions.</a:t>
            </a:r>
            <a:endParaRPr lang="en-IE" sz="1400" dirty="0">
              <a:cs typeface="Arial" panose="020B0604020202020204" pitchFamily="34" charset="0"/>
            </a:endParaRPr>
          </a:p>
        </p:txBody>
      </p:sp>
    </p:spTree>
    <p:extLst>
      <p:ext uri="{BB962C8B-B14F-4D97-AF65-F5344CB8AC3E}">
        <p14:creationId xmlns:p14="http://schemas.microsoft.com/office/powerpoint/2010/main" val="15396289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a:noAutofit/>
          </a:bodyPr>
          <a:lstStyle/>
          <a:p>
            <a:pPr marL="0" indent="0">
              <a:buClr>
                <a:srgbClr val="00B050"/>
              </a:buClr>
              <a:buNone/>
            </a:pPr>
            <a:r>
              <a:rPr lang="en-GB" sz="2000" dirty="0">
                <a:solidFill>
                  <a:srgbClr val="FF0000"/>
                </a:solidFill>
              </a:rPr>
              <a:t>Onchocerciasis</a:t>
            </a: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sp>
        <p:nvSpPr>
          <p:cNvPr id="2" name="TextBox 1">
            <a:extLst>
              <a:ext uri="{FF2B5EF4-FFF2-40B4-BE49-F238E27FC236}">
                <a16:creationId xmlns:a16="http://schemas.microsoft.com/office/drawing/2014/main" id="{BFED246E-83D4-974F-5CBB-AA9447ABD888}"/>
              </a:ext>
            </a:extLst>
          </p:cNvPr>
          <p:cNvSpPr txBox="1"/>
          <p:nvPr/>
        </p:nvSpPr>
        <p:spPr>
          <a:xfrm>
            <a:off x="268083" y="1244029"/>
            <a:ext cx="5845833" cy="3323987"/>
          </a:xfrm>
          <a:prstGeom prst="rect">
            <a:avLst/>
          </a:prstGeom>
          <a:noFill/>
        </p:spPr>
        <p:txBody>
          <a:bodyPr wrap="square">
            <a:spAutoFit/>
          </a:bodyPr>
          <a:lstStyle/>
          <a:p>
            <a:pPr algn="just">
              <a:lnSpc>
                <a:spcPct val="120000"/>
              </a:lnSpc>
            </a:pPr>
            <a:r>
              <a:rPr lang="en-GB" sz="2000" dirty="0" smtClean="0">
                <a:cs typeface="Arial" panose="020B0604020202020204" pitchFamily="34" charset="0"/>
              </a:rPr>
              <a:t>Onchocerciasis </a:t>
            </a:r>
            <a:r>
              <a:rPr lang="en-GB" sz="2000" dirty="0">
                <a:cs typeface="Arial" panose="020B0604020202020204" pitchFamily="34" charset="0"/>
              </a:rPr>
              <a:t>occurs in sub-Saharan Africa, Central and South America and Yemen and relies on </a:t>
            </a:r>
            <a:r>
              <a:rPr lang="en-GB" sz="2000" i="1" dirty="0" err="1">
                <a:cs typeface="Arial" panose="020B0604020202020204" pitchFamily="34" charset="0"/>
              </a:rPr>
              <a:t>Simulium</a:t>
            </a:r>
            <a:r>
              <a:rPr lang="en-GB" sz="2000" i="1" dirty="0">
                <a:cs typeface="Arial" panose="020B0604020202020204" pitchFamily="34" charset="0"/>
              </a:rPr>
              <a:t> </a:t>
            </a:r>
            <a:r>
              <a:rPr lang="en-GB" sz="2000" dirty="0">
                <a:cs typeface="Arial" panose="020B0604020202020204" pitchFamily="34" charset="0"/>
              </a:rPr>
              <a:t>species of flies for vector transmission. </a:t>
            </a:r>
            <a:endParaRPr lang="hu-HU" sz="2000" dirty="0" smtClean="0">
              <a:cs typeface="Arial" panose="020B0604020202020204" pitchFamily="34" charset="0"/>
            </a:endParaRPr>
          </a:p>
          <a:p>
            <a:pPr algn="just"/>
            <a:endParaRPr lang="hu-HU" dirty="0">
              <a:cs typeface="Arial" panose="020B0604020202020204" pitchFamily="34" charset="0"/>
            </a:endParaRPr>
          </a:p>
          <a:p>
            <a:pPr algn="just">
              <a:lnSpc>
                <a:spcPct val="120000"/>
              </a:lnSpc>
            </a:pPr>
            <a:r>
              <a:rPr lang="en-GB" sz="2000" dirty="0" smtClean="0">
                <a:cs typeface="Arial" panose="020B0604020202020204" pitchFamily="34" charset="0"/>
              </a:rPr>
              <a:t>Increased </a:t>
            </a:r>
            <a:r>
              <a:rPr lang="en-GB" sz="2000" dirty="0">
                <a:cs typeface="Arial" panose="020B0604020202020204" pitchFamily="34" charset="0"/>
              </a:rPr>
              <a:t>temperature could increase the vector development rate as well as the development </a:t>
            </a:r>
            <a:r>
              <a:rPr lang="en-GB" sz="2000" dirty="0" smtClean="0">
                <a:cs typeface="Arial" panose="020B0604020202020204" pitchFamily="34" charset="0"/>
              </a:rPr>
              <a:t>of</a:t>
            </a:r>
            <a:r>
              <a:rPr lang="hu-HU" sz="2000" dirty="0" smtClean="0">
                <a:cs typeface="Arial" panose="020B0604020202020204" pitchFamily="34" charset="0"/>
              </a:rPr>
              <a:t/>
            </a:r>
            <a:br>
              <a:rPr lang="hu-HU" sz="2000" dirty="0" smtClean="0">
                <a:cs typeface="Arial" panose="020B0604020202020204" pitchFamily="34" charset="0"/>
              </a:rPr>
            </a:br>
            <a:r>
              <a:rPr lang="en-GB" sz="2000" i="1" dirty="0" smtClean="0">
                <a:cs typeface="Arial" panose="020B0604020202020204" pitchFamily="34" charset="0"/>
              </a:rPr>
              <a:t>O</a:t>
            </a:r>
            <a:r>
              <a:rPr lang="en-GB" sz="2000" i="1" dirty="0">
                <a:cs typeface="Arial" panose="020B0604020202020204" pitchFamily="34" charset="0"/>
              </a:rPr>
              <a:t>. volvulus</a:t>
            </a:r>
            <a:r>
              <a:rPr lang="en-GB" sz="2000" dirty="0">
                <a:cs typeface="Arial" panose="020B0604020202020204" pitchFamily="34" charset="0"/>
              </a:rPr>
              <a:t> larvae within the vector, but past a thermotolerant point, increased temperature resulted in increased vector mortality. </a:t>
            </a:r>
            <a:endParaRPr lang="hu-HU" sz="2000" dirty="0" smtClean="0">
              <a:solidFill>
                <a:srgbClr val="0070C0"/>
              </a:solidFill>
              <a:cs typeface="Arial" panose="020B0604020202020204" pitchFamily="34" charset="0"/>
            </a:endParaRPr>
          </a:p>
        </p:txBody>
      </p:sp>
      <p:pic>
        <p:nvPicPr>
          <p:cNvPr id="5" name="Kép 4"/>
          <p:cNvPicPr>
            <a:picLocks noChangeAspect="1"/>
          </p:cNvPicPr>
          <p:nvPr/>
        </p:nvPicPr>
        <p:blipFill>
          <a:blip r:embed="rId2"/>
          <a:stretch>
            <a:fillRect/>
          </a:stretch>
        </p:blipFill>
        <p:spPr>
          <a:xfrm>
            <a:off x="6234412" y="179147"/>
            <a:ext cx="5848501" cy="5778626"/>
          </a:xfrm>
          <a:prstGeom prst="rect">
            <a:avLst/>
          </a:prstGeom>
          <a:ln w="3175">
            <a:solidFill>
              <a:schemeClr val="bg1">
                <a:lumMod val="65000"/>
              </a:schemeClr>
            </a:solidFill>
          </a:ln>
        </p:spPr>
      </p:pic>
      <p:sp>
        <p:nvSpPr>
          <p:cNvPr id="6" name="Téglalap 5"/>
          <p:cNvSpPr/>
          <p:nvPr/>
        </p:nvSpPr>
        <p:spPr>
          <a:xfrm>
            <a:off x="15237" y="6143694"/>
            <a:ext cx="1760973" cy="200055"/>
          </a:xfrm>
          <a:prstGeom prst="rect">
            <a:avLst/>
          </a:prstGeom>
        </p:spPr>
        <p:txBody>
          <a:bodyPr wrap="square">
            <a:spAutoFit/>
          </a:bodyPr>
          <a:lstStyle/>
          <a:p>
            <a:r>
              <a:rPr lang="hu-HU" sz="700" dirty="0" smtClean="0">
                <a:solidFill>
                  <a:srgbClr val="525254"/>
                </a:solidFill>
                <a:latin typeface="Inter Var"/>
              </a:rPr>
              <a:t>DOI: </a:t>
            </a:r>
            <a:r>
              <a:rPr lang="hu-HU" sz="700" u="sng" dirty="0" smtClean="0">
                <a:solidFill>
                  <a:srgbClr val="525254"/>
                </a:solidFill>
                <a:latin typeface="inherit"/>
                <a:hlinkClick r:id="rId3"/>
              </a:rPr>
              <a:t>10.1186/1756-3305-7-325</a:t>
            </a:r>
            <a:endParaRPr lang="hu-HU" sz="700" b="0" i="0" dirty="0">
              <a:solidFill>
                <a:srgbClr val="525254"/>
              </a:solidFill>
              <a:effectLst/>
              <a:latin typeface="Inter Var"/>
            </a:endParaRPr>
          </a:p>
        </p:txBody>
      </p:sp>
      <p:sp>
        <p:nvSpPr>
          <p:cNvPr id="7" name="Téglalap 6"/>
          <p:cNvSpPr/>
          <p:nvPr/>
        </p:nvSpPr>
        <p:spPr>
          <a:xfrm>
            <a:off x="6234412" y="5939913"/>
            <a:ext cx="5848501" cy="369332"/>
          </a:xfrm>
          <a:prstGeom prst="rect">
            <a:avLst/>
          </a:prstGeom>
        </p:spPr>
        <p:txBody>
          <a:bodyPr wrap="square">
            <a:spAutoFit/>
          </a:bodyPr>
          <a:lstStyle/>
          <a:p>
            <a:pPr algn="ctr"/>
            <a:r>
              <a:rPr lang="en-GB" i="1" dirty="0">
                <a:solidFill>
                  <a:srgbClr val="0070C0"/>
                </a:solidFill>
                <a:cs typeface="Arial" panose="020B0604020202020204" pitchFamily="34" charset="0"/>
              </a:rPr>
              <a:t>Figure </a:t>
            </a:r>
            <a:r>
              <a:rPr lang="en-GB" i="1" dirty="0" smtClean="0">
                <a:solidFill>
                  <a:srgbClr val="0070C0"/>
                </a:solidFill>
                <a:cs typeface="Arial" panose="020B0604020202020204" pitchFamily="34" charset="0"/>
              </a:rPr>
              <a:t>2</a:t>
            </a:r>
            <a:r>
              <a:rPr lang="hu-HU" i="1" dirty="0" smtClean="0">
                <a:solidFill>
                  <a:srgbClr val="0070C0"/>
                </a:solidFill>
                <a:cs typeface="Arial" panose="020B0604020202020204" pitchFamily="34" charset="0"/>
              </a:rPr>
              <a:t>6</a:t>
            </a:r>
            <a:r>
              <a:rPr lang="en-GB" i="1" dirty="0" smtClean="0">
                <a:solidFill>
                  <a:srgbClr val="0070C0"/>
                </a:solidFill>
                <a:cs typeface="Arial" panose="020B0604020202020204" pitchFamily="34" charset="0"/>
              </a:rPr>
              <a:t>. </a:t>
            </a:r>
            <a:r>
              <a:rPr lang="hu-HU" i="1" dirty="0" err="1" smtClean="0">
                <a:solidFill>
                  <a:srgbClr val="0070C0"/>
                </a:solidFill>
                <a:cs typeface="Arial" panose="020B0604020202020204" pitchFamily="34" charset="0"/>
              </a:rPr>
              <a:t>High</a:t>
            </a:r>
            <a:r>
              <a:rPr lang="hu-HU" i="1" dirty="0" smtClean="0">
                <a:solidFill>
                  <a:srgbClr val="0070C0"/>
                </a:solidFill>
                <a:cs typeface="Arial" panose="020B0604020202020204" pitchFamily="34" charset="0"/>
              </a:rPr>
              <a:t> </a:t>
            </a:r>
            <a:r>
              <a:rPr lang="hu-HU" i="1" dirty="0" err="1" smtClean="0">
                <a:solidFill>
                  <a:srgbClr val="0070C0"/>
                </a:solidFill>
                <a:cs typeface="Arial" panose="020B0604020202020204" pitchFamily="34" charset="0"/>
              </a:rPr>
              <a:t>risk</a:t>
            </a:r>
            <a:r>
              <a:rPr lang="hu-HU" i="1" dirty="0" smtClean="0">
                <a:solidFill>
                  <a:srgbClr val="0070C0"/>
                </a:solidFill>
                <a:cs typeface="Arial" panose="020B0604020202020204" pitchFamily="34" charset="0"/>
              </a:rPr>
              <a:t> and </a:t>
            </a:r>
            <a:r>
              <a:rPr lang="hu-HU" i="1" dirty="0" err="1" smtClean="0">
                <a:solidFill>
                  <a:srgbClr val="0070C0"/>
                </a:solidFill>
                <a:cs typeface="Arial" panose="020B0604020202020204" pitchFamily="34" charset="0"/>
              </a:rPr>
              <a:t>low</a:t>
            </a:r>
            <a:r>
              <a:rPr lang="hu-HU" i="1" dirty="0" smtClean="0">
                <a:solidFill>
                  <a:srgbClr val="0070C0"/>
                </a:solidFill>
                <a:cs typeface="Arial" panose="020B0604020202020204" pitchFamily="34" charset="0"/>
              </a:rPr>
              <a:t> </a:t>
            </a:r>
            <a:r>
              <a:rPr lang="hu-HU" i="1" dirty="0" err="1" smtClean="0">
                <a:solidFill>
                  <a:srgbClr val="0070C0"/>
                </a:solidFill>
                <a:cs typeface="Arial" panose="020B0604020202020204" pitchFamily="34" charset="0"/>
              </a:rPr>
              <a:t>risk</a:t>
            </a:r>
            <a:r>
              <a:rPr lang="hu-HU" i="1" dirty="0" smtClean="0">
                <a:solidFill>
                  <a:srgbClr val="0070C0"/>
                </a:solidFill>
                <a:cs typeface="Arial" panose="020B0604020202020204" pitchFamily="34" charset="0"/>
              </a:rPr>
              <a:t> </a:t>
            </a:r>
            <a:r>
              <a:rPr lang="hu-HU" i="1" dirty="0" err="1" smtClean="0">
                <a:solidFill>
                  <a:srgbClr val="0070C0"/>
                </a:solidFill>
                <a:cs typeface="Arial" panose="020B0604020202020204" pitchFamily="34" charset="0"/>
              </a:rPr>
              <a:t>ares</a:t>
            </a:r>
            <a:r>
              <a:rPr lang="hu-HU" i="1" dirty="0" smtClean="0">
                <a:solidFill>
                  <a:srgbClr val="0070C0"/>
                </a:solidFill>
                <a:cs typeface="Arial" panose="020B0604020202020204" pitchFamily="34" charset="0"/>
              </a:rPr>
              <a:t> of </a:t>
            </a:r>
            <a:r>
              <a:rPr lang="en-GB" i="1" dirty="0">
                <a:solidFill>
                  <a:srgbClr val="0070C0"/>
                </a:solidFill>
                <a:cs typeface="Arial" panose="020B0604020202020204" pitchFamily="34" charset="0"/>
              </a:rPr>
              <a:t>Onchocerciasis</a:t>
            </a:r>
            <a:r>
              <a:rPr lang="hu-HU" i="1" dirty="0">
                <a:solidFill>
                  <a:srgbClr val="0070C0"/>
                </a:solidFill>
                <a:cs typeface="Arial" panose="020B0604020202020204" pitchFamily="34" charset="0"/>
              </a:rPr>
              <a:t> </a:t>
            </a:r>
            <a:endParaRPr lang="de-DE" i="1" dirty="0">
              <a:solidFill>
                <a:srgbClr val="0070C0"/>
              </a:solidFill>
              <a:cs typeface="Arial" panose="020B0604020202020204" pitchFamily="34" charset="0"/>
            </a:endParaRPr>
          </a:p>
        </p:txBody>
      </p:sp>
    </p:spTree>
    <p:extLst>
      <p:ext uri="{BB962C8B-B14F-4D97-AF65-F5344CB8AC3E}">
        <p14:creationId xmlns:p14="http://schemas.microsoft.com/office/powerpoint/2010/main" val="22106722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a:noAutofit/>
          </a:bodyPr>
          <a:lstStyle/>
          <a:p>
            <a:pPr marL="0" indent="0">
              <a:buClr>
                <a:srgbClr val="00B050"/>
              </a:buClr>
              <a:buNone/>
            </a:pPr>
            <a:r>
              <a:rPr lang="en-GB" sz="2000" dirty="0">
                <a:solidFill>
                  <a:srgbClr val="FF0000"/>
                </a:solidFill>
              </a:rPr>
              <a:t>Trypanosomiasis (African sleeping sickness) and Chagas disease (American trypanosomiasis)</a:t>
            </a: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dirty="0">
              <a:solidFill>
                <a:prstClr val="black"/>
              </a:solidFill>
              <a:latin typeface="Calibri" panose="020F0502020204030204"/>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dirty="0">
              <a:solidFill>
                <a:prstClr val="black"/>
              </a:solidFill>
              <a:latin typeface="Calibri" panose="020F0502020204030204"/>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sp>
        <p:nvSpPr>
          <p:cNvPr id="4" name="TextBox 3">
            <a:extLst>
              <a:ext uri="{FF2B5EF4-FFF2-40B4-BE49-F238E27FC236}">
                <a16:creationId xmlns:a16="http://schemas.microsoft.com/office/drawing/2014/main" id="{43EAB39F-C886-6F16-F7BE-954E9F7F158E}"/>
              </a:ext>
            </a:extLst>
          </p:cNvPr>
          <p:cNvSpPr txBox="1"/>
          <p:nvPr/>
        </p:nvSpPr>
        <p:spPr>
          <a:xfrm>
            <a:off x="440884" y="2031903"/>
            <a:ext cx="6650029" cy="1660455"/>
          </a:xfrm>
          <a:prstGeom prst="rect">
            <a:avLst/>
          </a:prstGeom>
          <a:noFill/>
        </p:spPr>
        <p:txBody>
          <a:bodyPr wrap="square">
            <a:spAutoFit/>
          </a:bodyPr>
          <a:lstStyle/>
          <a:p>
            <a:pPr algn="just">
              <a:lnSpc>
                <a:spcPct val="130000"/>
              </a:lnSpc>
            </a:pPr>
            <a:r>
              <a:rPr lang="en-GB" sz="2000" dirty="0">
                <a:cs typeface="Arial" panose="020B0604020202020204" pitchFamily="34" charset="0"/>
              </a:rPr>
              <a:t>Modelling of the effects of climate change on trypanosomiasis, found only in sub-Saharan Africa, has shown both range expansion and contraction as a result of predicted climate change temperature increase scenarios. </a:t>
            </a:r>
          </a:p>
        </p:txBody>
      </p:sp>
      <p:pic>
        <p:nvPicPr>
          <p:cNvPr id="5" name="Picture 4">
            <a:extLst>
              <a:ext uri="{FF2B5EF4-FFF2-40B4-BE49-F238E27FC236}">
                <a16:creationId xmlns:a16="http://schemas.microsoft.com/office/drawing/2014/main" id="{347DAD80-E8C9-96D4-3B7E-958EF51588B7}"/>
              </a:ext>
            </a:extLst>
          </p:cNvPr>
          <p:cNvPicPr>
            <a:picLocks noChangeAspect="1"/>
          </p:cNvPicPr>
          <p:nvPr/>
        </p:nvPicPr>
        <p:blipFill>
          <a:blip r:embed="rId2"/>
          <a:stretch>
            <a:fillRect/>
          </a:stretch>
        </p:blipFill>
        <p:spPr>
          <a:xfrm>
            <a:off x="7617125" y="634131"/>
            <a:ext cx="4075296" cy="5505884"/>
          </a:xfrm>
          <a:prstGeom prst="rect">
            <a:avLst/>
          </a:prstGeom>
        </p:spPr>
      </p:pic>
      <p:sp>
        <p:nvSpPr>
          <p:cNvPr id="6" name="TextBox 5">
            <a:extLst>
              <a:ext uri="{FF2B5EF4-FFF2-40B4-BE49-F238E27FC236}">
                <a16:creationId xmlns:a16="http://schemas.microsoft.com/office/drawing/2014/main" id="{FCC2BD74-61CB-287F-7AFF-15BE5F1179AF}"/>
              </a:ext>
            </a:extLst>
          </p:cNvPr>
          <p:cNvSpPr txBox="1"/>
          <p:nvPr/>
        </p:nvSpPr>
        <p:spPr>
          <a:xfrm>
            <a:off x="3888777" y="5110192"/>
            <a:ext cx="3546256" cy="954107"/>
          </a:xfrm>
          <a:prstGeom prst="rect">
            <a:avLst/>
          </a:prstGeom>
          <a:noFill/>
        </p:spPr>
        <p:txBody>
          <a:bodyPr wrap="square">
            <a:spAutoFit/>
          </a:bodyPr>
          <a:lstStyle/>
          <a:p>
            <a:r>
              <a:rPr lang="en-GB" sz="1400" i="1" dirty="0">
                <a:solidFill>
                  <a:srgbClr val="0070C0"/>
                </a:solidFill>
                <a:cs typeface="Arial" panose="020B0604020202020204" pitchFamily="34" charset="0"/>
              </a:rPr>
              <a:t>Figure </a:t>
            </a:r>
            <a:r>
              <a:rPr lang="en-GB" sz="1400" i="1" dirty="0" smtClean="0">
                <a:solidFill>
                  <a:srgbClr val="0070C0"/>
                </a:solidFill>
                <a:cs typeface="Arial" panose="020B0604020202020204" pitchFamily="34" charset="0"/>
              </a:rPr>
              <a:t>2</a:t>
            </a:r>
            <a:r>
              <a:rPr lang="hu-HU" sz="1400" i="1" dirty="0" smtClean="0">
                <a:solidFill>
                  <a:srgbClr val="0070C0"/>
                </a:solidFill>
                <a:cs typeface="Arial" panose="020B0604020202020204" pitchFamily="34" charset="0"/>
              </a:rPr>
              <a:t>7</a:t>
            </a:r>
            <a:r>
              <a:rPr lang="en-GB" sz="1400" i="1" dirty="0" smtClean="0">
                <a:solidFill>
                  <a:srgbClr val="0070C0"/>
                </a:solidFill>
                <a:cs typeface="Arial" panose="020B0604020202020204" pitchFamily="34" charset="0"/>
              </a:rPr>
              <a:t>. </a:t>
            </a:r>
            <a:r>
              <a:rPr lang="en-GB" sz="1400" i="1" dirty="0">
                <a:solidFill>
                  <a:srgbClr val="0070C0"/>
                </a:solidFill>
                <a:cs typeface="Arial" panose="020B0604020202020204" pitchFamily="34" charset="0"/>
              </a:rPr>
              <a:t>Suitable geographical range for Trypanosoma brucei rhodesiense transmission in 2090 </a:t>
            </a:r>
            <a:r>
              <a:rPr lang="en-GB" sz="1400" dirty="0">
                <a:cs typeface="Arial" panose="020B0604020202020204" pitchFamily="34" charset="0"/>
              </a:rPr>
              <a:t>(under the A2 emissions scenario using the CCSM3 global circulation model).</a:t>
            </a:r>
          </a:p>
        </p:txBody>
      </p:sp>
      <p:sp>
        <p:nvSpPr>
          <p:cNvPr id="7" name="TextBox 6">
            <a:extLst>
              <a:ext uri="{FF2B5EF4-FFF2-40B4-BE49-F238E27FC236}">
                <a16:creationId xmlns:a16="http://schemas.microsoft.com/office/drawing/2014/main" id="{1C7EB7A2-C744-9E53-DEB4-52F40FD83F18}"/>
              </a:ext>
            </a:extLst>
          </p:cNvPr>
          <p:cNvSpPr txBox="1"/>
          <p:nvPr/>
        </p:nvSpPr>
        <p:spPr>
          <a:xfrm>
            <a:off x="34503" y="6146060"/>
            <a:ext cx="12192001" cy="369332"/>
          </a:xfrm>
          <a:prstGeom prst="rect">
            <a:avLst/>
          </a:prstGeom>
          <a:noFill/>
        </p:spPr>
        <p:txBody>
          <a:bodyPr wrap="square">
            <a:spAutoFit/>
          </a:bodyPr>
          <a:lstStyle/>
          <a:p>
            <a:pPr algn="r"/>
            <a:r>
              <a:rPr lang="en-GB" sz="800" dirty="0">
                <a:cs typeface="Arial" panose="020B0604020202020204" pitchFamily="34" charset="0"/>
              </a:rPr>
              <a:t>From: S. Moore, S. Shrestha, K. W. Tomlinson and H. Vuong, “Predicting the effect of climate </a:t>
            </a:r>
            <a:r>
              <a:rPr lang="en-GB" sz="800" dirty="0" smtClean="0">
                <a:cs typeface="Arial" panose="020B0604020202020204" pitchFamily="34" charset="0"/>
              </a:rPr>
              <a:t>change</a:t>
            </a:r>
            <a:r>
              <a:rPr lang="hu-HU" sz="800" dirty="0" smtClean="0">
                <a:cs typeface="Arial" panose="020B0604020202020204" pitchFamily="34" charset="0"/>
              </a:rPr>
              <a:t> </a:t>
            </a:r>
            <a:r>
              <a:rPr lang="en-GB" sz="800" dirty="0" smtClean="0">
                <a:cs typeface="Arial" panose="020B0604020202020204" pitchFamily="34" charset="0"/>
              </a:rPr>
              <a:t>on </a:t>
            </a:r>
            <a:r>
              <a:rPr lang="en-GB" sz="800" dirty="0">
                <a:cs typeface="Arial" panose="020B0604020202020204" pitchFamily="34" charset="0"/>
              </a:rPr>
              <a:t>African trypanosomiasis: integrating epidemiology with parasite and vector biology”, </a:t>
            </a:r>
            <a:r>
              <a:rPr lang="fr-FR" sz="800" dirty="0">
                <a:cs typeface="Arial" panose="020B0604020202020204" pitchFamily="34" charset="0"/>
              </a:rPr>
              <a:t>J. R. Soc. Interface (2012) </a:t>
            </a:r>
            <a:r>
              <a:rPr lang="fr-FR" sz="800" u="sng" dirty="0">
                <a:cs typeface="Arial" panose="020B0604020202020204" pitchFamily="34" charset="0"/>
              </a:rPr>
              <a:t>9</a:t>
            </a:r>
            <a:r>
              <a:rPr lang="fr-FR" sz="800" dirty="0">
                <a:cs typeface="Arial" panose="020B0604020202020204" pitchFamily="34" charset="0"/>
              </a:rPr>
              <a:t>, </a:t>
            </a:r>
            <a:r>
              <a:rPr lang="fr-FR" sz="800" dirty="0" smtClean="0">
                <a:cs typeface="Arial" panose="020B0604020202020204" pitchFamily="34" charset="0"/>
              </a:rPr>
              <a:t>817.</a:t>
            </a:r>
            <a:r>
              <a:rPr lang="hu-HU" sz="800" dirty="0" smtClean="0">
                <a:cs typeface="Arial" panose="020B0604020202020204" pitchFamily="34" charset="0"/>
              </a:rPr>
              <a:t> </a:t>
            </a:r>
            <a:r>
              <a:rPr lang="fr-FR" sz="800" dirty="0" smtClean="0">
                <a:cs typeface="Arial" panose="020B0604020202020204" pitchFamily="34" charset="0"/>
                <a:hlinkClick r:id="rId3">
                  <a:extLst>
                    <a:ext uri="{A12FA001-AC4F-418D-AE19-62706E023703}">
                      <ahyp:hlinkClr xmlns="" xmlns:ahyp="http://schemas.microsoft.com/office/drawing/2018/hyperlinkcolor" val="tx"/>
                    </a:ext>
                  </a:extLst>
                </a:hlinkClick>
              </a:rPr>
              <a:t>https</a:t>
            </a:r>
            <a:r>
              <a:rPr lang="fr-FR" sz="800" dirty="0">
                <a:cs typeface="Arial" panose="020B0604020202020204" pitchFamily="34" charset="0"/>
                <a:hlinkClick r:id="rId3">
                  <a:extLst>
                    <a:ext uri="{A12FA001-AC4F-418D-AE19-62706E023703}">
                      <ahyp:hlinkClr xmlns="" xmlns:ahyp="http://schemas.microsoft.com/office/drawing/2018/hyperlinkcolor" val="tx"/>
                    </a:ext>
                  </a:extLst>
                </a:hlinkClick>
              </a:rPr>
              <a:t>://royalsocietypublishing.org/doi/10.1098/rsif.2011.0654</a:t>
            </a:r>
            <a:r>
              <a:rPr lang="fr-FR" sz="800" dirty="0">
                <a:cs typeface="Arial" panose="020B0604020202020204" pitchFamily="34" charset="0"/>
              </a:rPr>
              <a:t> </a:t>
            </a:r>
          </a:p>
          <a:p>
            <a:endParaRPr lang="en-IE" sz="1000" dirty="0">
              <a:cs typeface="Arial" panose="020B0604020202020204" pitchFamily="34" charset="0"/>
            </a:endParaRPr>
          </a:p>
        </p:txBody>
      </p:sp>
    </p:spTree>
    <p:extLst>
      <p:ext uri="{BB962C8B-B14F-4D97-AF65-F5344CB8AC3E}">
        <p14:creationId xmlns:p14="http://schemas.microsoft.com/office/powerpoint/2010/main" val="364948306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87383"/>
            <a:ext cx="11896825" cy="6026331"/>
          </a:xfrm>
        </p:spPr>
        <p:txBody>
          <a:bodyPr>
            <a:noAutofit/>
          </a:bodyPr>
          <a:lstStyle/>
          <a:p>
            <a:pPr marL="0" indent="0">
              <a:buClr>
                <a:srgbClr val="00B050"/>
              </a:buClr>
              <a:buNone/>
            </a:pPr>
            <a:r>
              <a:rPr lang="en-GB" sz="2000" u="sng" dirty="0">
                <a:solidFill>
                  <a:srgbClr val="0070C0"/>
                </a:solidFill>
              </a:rPr>
              <a:t>5.7 Summary of current state of knowledge of climate change effects on VBDs</a:t>
            </a: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graphicFrame>
        <p:nvGraphicFramePr>
          <p:cNvPr id="2" name="Table 1">
            <a:extLst>
              <a:ext uri="{FF2B5EF4-FFF2-40B4-BE49-F238E27FC236}">
                <a16:creationId xmlns:a16="http://schemas.microsoft.com/office/drawing/2014/main" id="{0717C575-85B8-9C18-74C9-00A33110E90C}"/>
              </a:ext>
            </a:extLst>
          </p:cNvPr>
          <p:cNvGraphicFramePr>
            <a:graphicFrameLocks noGrp="1"/>
          </p:cNvGraphicFramePr>
          <p:nvPr>
            <p:extLst>
              <p:ext uri="{D42A27DB-BD31-4B8C-83A1-F6EECF244321}">
                <p14:modId xmlns:p14="http://schemas.microsoft.com/office/powerpoint/2010/main" val="274624890"/>
              </p:ext>
            </p:extLst>
          </p:nvPr>
        </p:nvGraphicFramePr>
        <p:xfrm>
          <a:off x="722809" y="838411"/>
          <a:ext cx="10746379" cy="5181178"/>
        </p:xfrm>
        <a:graphic>
          <a:graphicData uri="http://schemas.openxmlformats.org/drawingml/2006/table">
            <a:tbl>
              <a:tblPr>
                <a:tableStyleId>{E8B1032C-EA38-4F05-BA0D-38AFFFC7BED3}</a:tableStyleId>
              </a:tblPr>
              <a:tblGrid>
                <a:gridCol w="2177145">
                  <a:extLst>
                    <a:ext uri="{9D8B030D-6E8A-4147-A177-3AD203B41FA5}">
                      <a16:colId xmlns:a16="http://schemas.microsoft.com/office/drawing/2014/main" val="2497409396"/>
                    </a:ext>
                  </a:extLst>
                </a:gridCol>
                <a:gridCol w="2281646">
                  <a:extLst>
                    <a:ext uri="{9D8B030D-6E8A-4147-A177-3AD203B41FA5}">
                      <a16:colId xmlns:a16="http://schemas.microsoft.com/office/drawing/2014/main" val="3440800795"/>
                    </a:ext>
                  </a:extLst>
                </a:gridCol>
                <a:gridCol w="2586445">
                  <a:extLst>
                    <a:ext uri="{9D8B030D-6E8A-4147-A177-3AD203B41FA5}">
                      <a16:colId xmlns:a16="http://schemas.microsoft.com/office/drawing/2014/main" val="509933588"/>
                    </a:ext>
                  </a:extLst>
                </a:gridCol>
                <a:gridCol w="3701143">
                  <a:extLst>
                    <a:ext uri="{9D8B030D-6E8A-4147-A177-3AD203B41FA5}">
                      <a16:colId xmlns:a16="http://schemas.microsoft.com/office/drawing/2014/main" val="2064854761"/>
                    </a:ext>
                  </a:extLst>
                </a:gridCol>
              </a:tblGrid>
              <a:tr h="571001">
                <a:tc>
                  <a:txBody>
                    <a:bodyPr/>
                    <a:lstStyle/>
                    <a:p>
                      <a:pPr algn="ctr" fontAlgn="t"/>
                      <a:r>
                        <a:rPr lang="en-IE" sz="1400" b="1" u="none" strike="noStrike" dirty="0">
                          <a:solidFill>
                            <a:srgbClr val="0070C0"/>
                          </a:solidFill>
                          <a:effectLst/>
                        </a:rPr>
                        <a:t>Disease/vector</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algn="ctr" fontAlgn="t"/>
                      <a:r>
                        <a:rPr lang="en-GB" sz="1400" b="1" u="none" strike="noStrike" dirty="0">
                          <a:solidFill>
                            <a:srgbClr val="0070C0"/>
                          </a:solidFill>
                          <a:effectLst/>
                        </a:rPr>
                        <a:t>Change</a:t>
                      </a:r>
                      <a:r>
                        <a:rPr lang="en-IE" sz="1400" b="1" u="none" strike="noStrike" dirty="0">
                          <a:solidFill>
                            <a:srgbClr val="0070C0"/>
                          </a:solidFill>
                          <a:effectLst/>
                        </a:rPr>
                        <a:t> in geographical range/occurrence frequency/seasonal duration?</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400" b="1" u="none" strike="noStrike" dirty="0">
                          <a:solidFill>
                            <a:srgbClr val="0070C0"/>
                          </a:solidFill>
                          <a:effectLst/>
                        </a:rPr>
                        <a:t>M</a:t>
                      </a:r>
                      <a:r>
                        <a:rPr lang="en-IE" sz="1400" b="1" u="none" strike="noStrike" dirty="0">
                          <a:solidFill>
                            <a:srgbClr val="0070C0"/>
                          </a:solidFill>
                          <a:effectLst/>
                        </a:rPr>
                        <a:t>ain mechanism(s) of disease spread over large distances</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algn="ctr" fontAlgn="t"/>
                      <a:r>
                        <a:rPr lang="en-GB" sz="1400" b="1" u="none" strike="noStrike" dirty="0">
                          <a:solidFill>
                            <a:srgbClr val="0070C0"/>
                          </a:solidFill>
                          <a:effectLst/>
                        </a:rPr>
                        <a:t>Areas affected</a:t>
                      </a:r>
                      <a:endParaRPr lang="en-GB" sz="1400" b="1" i="0" u="none" strike="noStrike" dirty="0">
                        <a:solidFill>
                          <a:srgbClr val="0070C0"/>
                        </a:solidFill>
                        <a:effectLst/>
                        <a:latin typeface="Calibri" panose="020F0502020204030204" pitchFamily="34" charset="0"/>
                      </a:endParaRPr>
                    </a:p>
                  </a:txBody>
                  <a:tcPr marL="6757" marR="6757" marT="6757" marB="0"/>
                </a:tc>
                <a:extLst>
                  <a:ext uri="{0D108BD9-81ED-4DB2-BD59-A6C34878D82A}">
                    <a16:rowId xmlns:a16="http://schemas.microsoft.com/office/drawing/2014/main" val="3333697160"/>
                  </a:ext>
                </a:extLst>
              </a:tr>
              <a:tr h="276190">
                <a:tc>
                  <a:txBody>
                    <a:bodyPr/>
                    <a:lstStyle/>
                    <a:p>
                      <a:pPr algn="l" fontAlgn="t"/>
                      <a:r>
                        <a:rPr lang="en-IE" sz="1200" u="none" strike="noStrike" dirty="0">
                          <a:solidFill>
                            <a:srgbClr val="C00000"/>
                          </a:solidFill>
                          <a:effectLst/>
                        </a:rPr>
                        <a:t>Babesiosis/ticks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Yes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Reservoir hosts</a:t>
                      </a:r>
                      <a:endParaRPr lang="en-GB"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Northern Europe/Scandinavia</a:t>
                      </a:r>
                      <a:endParaRPr lang="en-GB"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831694956"/>
                  </a:ext>
                </a:extLst>
              </a:tr>
              <a:tr h="252000">
                <a:tc>
                  <a:txBody>
                    <a:bodyPr/>
                    <a:lstStyle/>
                    <a:p>
                      <a:pPr algn="l" fontAlgn="t"/>
                      <a:r>
                        <a:rPr lang="en-IE" sz="1200" u="none" strike="noStrike" dirty="0">
                          <a:solidFill>
                            <a:srgbClr val="C00000"/>
                          </a:solidFill>
                          <a:effectLst/>
                        </a:rPr>
                        <a:t>Bubonic plague/fleas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3C4245"/>
                          </a:solidFill>
                          <a:effectLst/>
                          <a:latin typeface="Calibri" panose="020F0502020204030204" pitchFamily="34" charset="0"/>
                        </a:rPr>
                        <a:t>No evidence to date</a:t>
                      </a:r>
                      <a:endParaRPr lang="en-IE" sz="1200" b="0" i="0" u="none" strike="noStrike" dirty="0">
                        <a:solidFill>
                          <a:srgbClr val="3C4245"/>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rgbClr val="000000"/>
                          </a:solidFill>
                          <a:effectLst/>
                          <a:latin typeface="Calibri" panose="020F0502020204030204" pitchFamily="34" charset="0"/>
                        </a:rPr>
                        <a:t>Reservoir hosts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None</a:t>
                      </a:r>
                    </a:p>
                  </a:txBody>
                  <a:tcPr marL="6757" marR="6757" marT="6757" marB="0"/>
                </a:tc>
                <a:extLst>
                  <a:ext uri="{0D108BD9-81ED-4DB2-BD59-A6C34878D82A}">
                    <a16:rowId xmlns:a16="http://schemas.microsoft.com/office/drawing/2014/main" val="3525117701"/>
                  </a:ext>
                </a:extLst>
              </a:tr>
              <a:tr h="432000">
                <a:tc>
                  <a:txBody>
                    <a:bodyPr/>
                    <a:lstStyle/>
                    <a:p>
                      <a:pPr algn="l" fontAlgn="t"/>
                      <a:r>
                        <a:rPr lang="en-IE" sz="1200" u="none" strike="noStrike" dirty="0">
                          <a:solidFill>
                            <a:srgbClr val="C00000"/>
                          </a:solidFill>
                          <a:effectLst/>
                        </a:rPr>
                        <a:t>Chagas disease (American trypanosomiasis)/triatomine bugs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chemeClr val="tx1"/>
                          </a:solidFill>
                          <a:effectLst/>
                          <a:latin typeface="Calibri" panose="020F0502020204030204" pitchFamily="34" charset="0"/>
                        </a:rPr>
                        <a:t>Range and occurrence </a:t>
                      </a:r>
                      <a:r>
                        <a:rPr lang="en-GB" sz="1200" b="0" i="0" u="none" strike="noStrike" dirty="0">
                          <a:solidFill>
                            <a:srgbClr val="000000"/>
                          </a:solidFill>
                          <a:effectLst/>
                          <a:latin typeface="Calibri" panose="020F0502020204030204" pitchFamily="34" charset="0"/>
                        </a:rPr>
                        <a:t>frequency changes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rgbClr val="000000"/>
                          </a:solidFill>
                          <a:effectLst/>
                          <a:latin typeface="Calibri" panose="020F0502020204030204" pitchFamily="34" charset="0"/>
                        </a:rPr>
                        <a:t>Reservoir hosts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North and South America</a:t>
                      </a:r>
                    </a:p>
                  </a:txBody>
                  <a:tcPr marL="6757" marR="6757" marT="6757" marB="0"/>
                </a:tc>
                <a:extLst>
                  <a:ext uri="{0D108BD9-81ED-4DB2-BD59-A6C34878D82A}">
                    <a16:rowId xmlns:a16="http://schemas.microsoft.com/office/drawing/2014/main" val="3333219853"/>
                  </a:ext>
                </a:extLst>
              </a:tr>
              <a:tr h="252000">
                <a:tc>
                  <a:txBody>
                    <a:bodyPr/>
                    <a:lstStyle/>
                    <a:p>
                      <a:pPr algn="l" fontAlgn="t"/>
                      <a:r>
                        <a:rPr lang="en-IE" sz="1200" u="none" strike="noStrike" dirty="0">
                          <a:solidFill>
                            <a:srgbClr val="C00000"/>
                          </a:solidFill>
                          <a:effectLst/>
                        </a:rPr>
                        <a:t>Chikungunya/mosquitoes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Yes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Human travel</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Southern and western Europe, Mediterranean coastal areas</a:t>
                      </a:r>
                      <a:endParaRPr lang="en-GB"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443362599"/>
                  </a:ext>
                </a:extLst>
              </a:tr>
              <a:tr h="432000">
                <a:tc>
                  <a:txBody>
                    <a:bodyPr/>
                    <a:lstStyle/>
                    <a:p>
                      <a:pPr algn="l" fontAlgn="t"/>
                      <a:r>
                        <a:rPr lang="en-IE" sz="1200" u="none" strike="noStrike" dirty="0">
                          <a:solidFill>
                            <a:srgbClr val="C00000"/>
                          </a:solidFill>
                          <a:effectLst/>
                        </a:rPr>
                        <a:t>Crimean-Congo haemorrhagic fever/ticks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Yes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u="none" strike="noStrike" dirty="0">
                          <a:solidFill>
                            <a:srgbClr val="000000"/>
                          </a:solidFill>
                          <a:effectLst/>
                        </a:rPr>
                        <a:t>Reservoir hosts, </a:t>
                      </a:r>
                      <a:r>
                        <a:rPr lang="en-IE" sz="1200" b="0" u="none" strike="noStrike" dirty="0">
                          <a:solidFill>
                            <a:srgbClr val="000000"/>
                          </a:solidFill>
                          <a:effectLst/>
                        </a:rPr>
                        <a:t>human travel,</a:t>
                      </a:r>
                    </a:p>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u="none" strike="noStrike" dirty="0">
                          <a:solidFill>
                            <a:srgbClr val="000000"/>
                          </a:solidFill>
                          <a:effectLst/>
                        </a:rPr>
                        <a:t>trade in domestic animals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u="none" strike="noStrike" dirty="0">
                          <a:solidFill>
                            <a:srgbClr val="000000"/>
                          </a:solidFill>
                          <a:effectLst/>
                        </a:rPr>
                        <a:t>Western Europe/Spain</a:t>
                      </a:r>
                    </a:p>
                    <a:p>
                      <a:pPr algn="ctr" fontAlgn="t"/>
                      <a:endParaRPr lang="en-GB"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610616814"/>
                  </a:ext>
                </a:extLst>
              </a:tr>
              <a:tr h="258385">
                <a:tc>
                  <a:txBody>
                    <a:bodyPr/>
                    <a:lstStyle/>
                    <a:p>
                      <a:pPr algn="l" fontAlgn="t"/>
                      <a:r>
                        <a:rPr lang="en-IE" sz="1200" u="none" strike="noStrike" dirty="0">
                          <a:solidFill>
                            <a:srgbClr val="C00000"/>
                          </a:solidFill>
                          <a:effectLst/>
                        </a:rPr>
                        <a:t>Dengue fever/mosquitoes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Increased occurrence frequency</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Human travel</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Mediterranean and Adriatic coastal areas, northern Italy.</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547741257"/>
                  </a:ext>
                </a:extLst>
              </a:tr>
              <a:tr h="288000">
                <a:tc>
                  <a:txBody>
                    <a:bodyPr/>
                    <a:lstStyle/>
                    <a:p>
                      <a:pPr algn="l" fontAlgn="t"/>
                      <a:r>
                        <a:rPr lang="en-GB" sz="1200" b="0" u="none" strike="noStrike" dirty="0">
                          <a:solidFill>
                            <a:srgbClr val="C00000"/>
                          </a:solidFill>
                          <a:effectLst/>
                        </a:rPr>
                        <a:t>Hookworm infection/snails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Human travel</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Industrialised regions, boreal and temperate latitudes.</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4014244708"/>
                  </a:ext>
                </a:extLst>
              </a:tr>
              <a:tr h="427746">
                <a:tc>
                  <a:txBody>
                    <a:bodyPr/>
                    <a:lstStyle/>
                    <a:p>
                      <a:pPr algn="l" fontAlgn="t"/>
                      <a:r>
                        <a:rPr lang="en-IE" sz="1200" u="none" strike="noStrike" dirty="0">
                          <a:solidFill>
                            <a:srgbClr val="C00000"/>
                          </a:solidFill>
                          <a:effectLst/>
                        </a:rPr>
                        <a:t>Japanese encephalitis/mosquitoes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Yes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Reservoir hosts, human travel, trade in domestic animals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All European areas that are suitable for </a:t>
                      </a:r>
                      <a:r>
                        <a:rPr lang="en-GB" sz="1200" b="0" i="1" u="none" strike="noStrike" dirty="0">
                          <a:solidFill>
                            <a:srgbClr val="000000"/>
                          </a:solidFill>
                          <a:effectLst/>
                        </a:rPr>
                        <a:t>Culex</a:t>
                      </a:r>
                      <a:r>
                        <a:rPr lang="en-GB" sz="1200" b="0" u="none" strike="noStrike" dirty="0">
                          <a:solidFill>
                            <a:srgbClr val="000000"/>
                          </a:solidFill>
                          <a:effectLst/>
                        </a:rPr>
                        <a:t> mosquitoes.</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032845053"/>
                  </a:ext>
                </a:extLst>
              </a:tr>
              <a:tr h="406143">
                <a:tc>
                  <a:txBody>
                    <a:bodyPr/>
                    <a:lstStyle/>
                    <a:p>
                      <a:pPr algn="l" fontAlgn="t"/>
                      <a:r>
                        <a:rPr lang="en-IE" sz="1200" u="none" strike="noStrike" dirty="0">
                          <a:solidFill>
                            <a:srgbClr val="C00000"/>
                          </a:solidFill>
                          <a:effectLst/>
                        </a:rPr>
                        <a:t>Leishmaniasis/sand flies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Reservoir hosts</a:t>
                      </a:r>
                    </a:p>
                    <a:p>
                      <a:pPr algn="ctr" fontAlgn="t"/>
                      <a:r>
                        <a:rPr lang="en-GB" sz="1200" b="0" i="0" u="none" strike="noStrike" dirty="0">
                          <a:solidFill>
                            <a:srgbClr val="000000"/>
                          </a:solidFill>
                          <a:effectLst/>
                          <a:latin typeface="Calibri" panose="020F0502020204030204" pitchFamily="34" charset="0"/>
                        </a:rPr>
                        <a:t>Human travel</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Britain, northern and eastern Europe</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734610041"/>
                  </a:ext>
                </a:extLst>
              </a:tr>
              <a:tr h="429877">
                <a:tc>
                  <a:txBody>
                    <a:bodyPr/>
                    <a:lstStyle/>
                    <a:p>
                      <a:pPr algn="l" fontAlgn="t"/>
                      <a:r>
                        <a:rPr lang="en-IE" sz="1200" u="none" strike="noStrike" dirty="0">
                          <a:solidFill>
                            <a:srgbClr val="C00000"/>
                          </a:solidFill>
                          <a:effectLst/>
                        </a:rPr>
                        <a:t>Lyme disease/ticks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Northward range shift</a:t>
                      </a:r>
                    </a:p>
                    <a:p>
                      <a:pPr algn="ctr" fontAlgn="t"/>
                      <a:r>
                        <a:rPr lang="en-GB" sz="1200" b="0" u="none" strike="noStrike" dirty="0">
                          <a:solidFill>
                            <a:srgbClr val="000000"/>
                          </a:solidFill>
                          <a:effectLst/>
                        </a:rPr>
                        <a:t>Decreased occurrence in south</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u="none" strike="noStrike" dirty="0">
                          <a:solidFill>
                            <a:srgbClr val="000000"/>
                          </a:solidFill>
                          <a:effectLst/>
                        </a:rPr>
                        <a:t>Reservoir hosts</a:t>
                      </a:r>
                      <a:endParaRPr lang="en-GB"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Northern Europe</a:t>
                      </a:r>
                      <a:endParaRPr lang="en-GB"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1583744662"/>
                  </a:ext>
                </a:extLst>
              </a:tr>
              <a:tr h="612000">
                <a:tc>
                  <a:txBody>
                    <a:bodyPr/>
                    <a:lstStyle/>
                    <a:p>
                      <a:pPr algn="l" fontAlgn="t"/>
                      <a:r>
                        <a:rPr lang="en-IE" sz="1200" u="none" strike="noStrike" dirty="0">
                          <a:solidFill>
                            <a:srgbClr val="C00000"/>
                          </a:solidFill>
                          <a:effectLst/>
                        </a:rPr>
                        <a:t>Lymphatic filariasis/mosquitoes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Range shift to north and south</a:t>
                      </a:r>
                    </a:p>
                    <a:p>
                      <a:pPr algn="ctr" fontAlgn="t"/>
                      <a:r>
                        <a:rPr lang="en-GB" sz="1200" b="0" i="0" u="none" strike="noStrike" dirty="0">
                          <a:solidFill>
                            <a:srgbClr val="000000"/>
                          </a:solidFill>
                          <a:effectLst/>
                          <a:latin typeface="Calibri" panose="020F0502020204030204" pitchFamily="34" charset="0"/>
                        </a:rPr>
                        <a:t>Occurrence increase due to population growth</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Human travel</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Africa and Yemen</a:t>
                      </a:r>
                    </a:p>
                  </a:txBody>
                  <a:tcPr marL="6757" marR="6757" marT="6757" marB="0"/>
                </a:tc>
                <a:extLst>
                  <a:ext uri="{0D108BD9-81ED-4DB2-BD59-A6C34878D82A}">
                    <a16:rowId xmlns:a16="http://schemas.microsoft.com/office/drawing/2014/main" val="39850138"/>
                  </a:ext>
                </a:extLst>
              </a:tr>
              <a:tr h="468000">
                <a:tc>
                  <a:txBody>
                    <a:bodyPr/>
                    <a:lstStyle/>
                    <a:p>
                      <a:pPr algn="l" fontAlgn="t"/>
                      <a:r>
                        <a:rPr lang="en-IE" sz="1200" u="none" strike="noStrike" dirty="0">
                          <a:solidFill>
                            <a:srgbClr val="C00000"/>
                          </a:solidFill>
                          <a:effectLst/>
                        </a:rPr>
                        <a:t>Malaria/mosquitoes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Human travel</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Areas suitable for </a:t>
                      </a:r>
                      <a:r>
                        <a:rPr lang="en-GB" sz="1200" b="0" i="1" u="none" strike="noStrike" dirty="0">
                          <a:solidFill>
                            <a:srgbClr val="000000"/>
                          </a:solidFill>
                          <a:effectLst/>
                          <a:latin typeface="Calibri" panose="020F0502020204030204" pitchFamily="34" charset="0"/>
                        </a:rPr>
                        <a:t>Anopheles</a:t>
                      </a:r>
                      <a:r>
                        <a:rPr lang="en-GB" sz="1200" b="0" i="0" u="none" strike="noStrike" dirty="0">
                          <a:solidFill>
                            <a:srgbClr val="000000"/>
                          </a:solidFill>
                          <a:effectLst/>
                          <a:latin typeface="Calibri" panose="020F0502020204030204" pitchFamily="34" charset="0"/>
                        </a:rPr>
                        <a:t> mosquitoes. In Europe: all of southern and eastern Europe.</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136233348"/>
                  </a:ext>
                </a:extLst>
              </a:tr>
            </a:tbl>
          </a:graphicData>
        </a:graphic>
      </p:graphicFrame>
      <p:sp>
        <p:nvSpPr>
          <p:cNvPr id="4" name="TextBox 3">
            <a:extLst>
              <a:ext uri="{FF2B5EF4-FFF2-40B4-BE49-F238E27FC236}">
                <a16:creationId xmlns:a16="http://schemas.microsoft.com/office/drawing/2014/main" id="{9A962963-1651-865F-9A68-299F5CF88ACB}"/>
              </a:ext>
            </a:extLst>
          </p:cNvPr>
          <p:cNvSpPr txBox="1"/>
          <p:nvPr/>
        </p:nvSpPr>
        <p:spPr>
          <a:xfrm>
            <a:off x="3047998" y="6019000"/>
            <a:ext cx="6096000" cy="307777"/>
          </a:xfrm>
          <a:prstGeom prst="rect">
            <a:avLst/>
          </a:prstGeom>
          <a:noFill/>
        </p:spPr>
        <p:txBody>
          <a:bodyPr wrap="square">
            <a:spAutoFit/>
          </a:bodyPr>
          <a:lstStyle/>
          <a:p>
            <a:pPr algn="ctr"/>
            <a:r>
              <a:rPr lang="en-GB" sz="1400" i="1" dirty="0">
                <a:solidFill>
                  <a:srgbClr val="0070C0"/>
                </a:solidFill>
                <a:cs typeface="Arial" panose="020B0604020202020204" pitchFamily="34" charset="0"/>
              </a:rPr>
              <a:t>Table 5. Climate change effects on VBDs: summary  </a:t>
            </a:r>
            <a:endParaRPr lang="en-IE" sz="1400" i="1" dirty="0">
              <a:solidFill>
                <a:srgbClr val="0070C0"/>
              </a:solidFill>
            </a:endParaRPr>
          </a:p>
        </p:txBody>
      </p:sp>
    </p:spTree>
    <p:extLst>
      <p:ext uri="{BB962C8B-B14F-4D97-AF65-F5344CB8AC3E}">
        <p14:creationId xmlns:p14="http://schemas.microsoft.com/office/powerpoint/2010/main" val="335116099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87383"/>
            <a:ext cx="11896825" cy="6026331"/>
          </a:xfrm>
        </p:spPr>
        <p:txBody>
          <a:bodyPr>
            <a:noAutofit/>
          </a:bodyPr>
          <a:lstStyle/>
          <a:p>
            <a:pPr marL="0" indent="0">
              <a:buClr>
                <a:srgbClr val="00B050"/>
              </a:buClr>
              <a:buNone/>
            </a:pPr>
            <a:r>
              <a:rPr lang="en-GB" sz="2000" dirty="0">
                <a:solidFill>
                  <a:schemeClr val="tx1"/>
                </a:solidFill>
              </a:rPr>
              <a:t>Summary (contd.)</a:t>
            </a:r>
          </a:p>
          <a:p>
            <a:pPr marL="0" indent="0">
              <a:buClr>
                <a:srgbClr val="00B050"/>
              </a:buClr>
              <a:buNone/>
            </a:pPr>
            <a:endParaRPr lang="en-GB" sz="2000" u="sng" dirty="0">
              <a:solidFill>
                <a:srgbClr val="0070C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graphicFrame>
        <p:nvGraphicFramePr>
          <p:cNvPr id="5" name="Table 4">
            <a:extLst>
              <a:ext uri="{FF2B5EF4-FFF2-40B4-BE49-F238E27FC236}">
                <a16:creationId xmlns:a16="http://schemas.microsoft.com/office/drawing/2014/main" id="{77F4C017-699B-D91C-3C37-944DD5C67781}"/>
              </a:ext>
            </a:extLst>
          </p:cNvPr>
          <p:cNvGraphicFramePr>
            <a:graphicFrameLocks noGrp="1"/>
          </p:cNvGraphicFramePr>
          <p:nvPr>
            <p:extLst>
              <p:ext uri="{D42A27DB-BD31-4B8C-83A1-F6EECF244321}">
                <p14:modId xmlns:p14="http://schemas.microsoft.com/office/powerpoint/2010/main" val="3213027786"/>
              </p:ext>
            </p:extLst>
          </p:nvPr>
        </p:nvGraphicFramePr>
        <p:xfrm>
          <a:off x="722810" y="1097643"/>
          <a:ext cx="10746377" cy="4405809"/>
        </p:xfrm>
        <a:graphic>
          <a:graphicData uri="http://schemas.openxmlformats.org/drawingml/2006/table">
            <a:tbl>
              <a:tblPr>
                <a:tableStyleId>{E8B1032C-EA38-4F05-BA0D-38AFFFC7BED3}</a:tableStyleId>
              </a:tblPr>
              <a:tblGrid>
                <a:gridCol w="2027174">
                  <a:extLst>
                    <a:ext uri="{9D8B030D-6E8A-4147-A177-3AD203B41FA5}">
                      <a16:colId xmlns:a16="http://schemas.microsoft.com/office/drawing/2014/main" val="914539705"/>
                    </a:ext>
                  </a:extLst>
                </a:gridCol>
                <a:gridCol w="2457740">
                  <a:extLst>
                    <a:ext uri="{9D8B030D-6E8A-4147-A177-3AD203B41FA5}">
                      <a16:colId xmlns:a16="http://schemas.microsoft.com/office/drawing/2014/main" val="3700899089"/>
                    </a:ext>
                  </a:extLst>
                </a:gridCol>
                <a:gridCol w="2220686">
                  <a:extLst>
                    <a:ext uri="{9D8B030D-6E8A-4147-A177-3AD203B41FA5}">
                      <a16:colId xmlns:a16="http://schemas.microsoft.com/office/drawing/2014/main" val="2265451935"/>
                    </a:ext>
                  </a:extLst>
                </a:gridCol>
                <a:gridCol w="4040777">
                  <a:extLst>
                    <a:ext uri="{9D8B030D-6E8A-4147-A177-3AD203B41FA5}">
                      <a16:colId xmlns:a16="http://schemas.microsoft.com/office/drawing/2014/main" val="4130930984"/>
                    </a:ext>
                  </a:extLst>
                </a:gridCol>
              </a:tblGrid>
              <a:tr h="650342">
                <a:tc>
                  <a:txBody>
                    <a:bodyPr/>
                    <a:lstStyle/>
                    <a:p>
                      <a:pPr algn="ctr" fontAlgn="t"/>
                      <a:r>
                        <a:rPr lang="en-IE" sz="1400" b="1" u="none" strike="noStrike" dirty="0">
                          <a:solidFill>
                            <a:srgbClr val="0070C0"/>
                          </a:solidFill>
                          <a:effectLst/>
                        </a:rPr>
                        <a:t>Disease</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400" b="1" u="none" strike="noStrike" dirty="0">
                          <a:solidFill>
                            <a:srgbClr val="0070C0"/>
                          </a:solidFill>
                          <a:effectLst/>
                        </a:rPr>
                        <a:t>Change</a:t>
                      </a:r>
                      <a:r>
                        <a:rPr lang="en-IE" sz="1400" b="1" u="none" strike="noStrike" dirty="0">
                          <a:solidFill>
                            <a:srgbClr val="0070C0"/>
                          </a:solidFill>
                          <a:effectLst/>
                        </a:rPr>
                        <a:t> in geographical range/occurrence frequency/seasonal duration?</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400" b="1" u="none" strike="noStrike" dirty="0">
                          <a:solidFill>
                            <a:srgbClr val="0070C0"/>
                          </a:solidFill>
                          <a:effectLst/>
                        </a:rPr>
                        <a:t>M</a:t>
                      </a:r>
                      <a:r>
                        <a:rPr lang="en-IE" sz="1400" b="1" u="none" strike="noStrike" dirty="0">
                          <a:solidFill>
                            <a:srgbClr val="0070C0"/>
                          </a:solidFill>
                          <a:effectLst/>
                        </a:rPr>
                        <a:t>ain mechanism of disease spread over large distances</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400" b="1" u="none" strike="noStrike" dirty="0">
                          <a:solidFill>
                            <a:srgbClr val="0070C0"/>
                          </a:solidFill>
                          <a:effectLst/>
                        </a:rPr>
                        <a:t>Areas affected</a:t>
                      </a:r>
                    </a:p>
                    <a:p>
                      <a:pPr algn="ctr" fontAlgn="t"/>
                      <a:endParaRPr lang="en-GB" sz="1400" b="1" i="0" u="none" strike="noStrike" dirty="0">
                        <a:solidFill>
                          <a:srgbClr val="0070C0"/>
                        </a:solidFill>
                        <a:effectLst/>
                        <a:latin typeface="Calibri" panose="020F0502020204030204" pitchFamily="34" charset="0"/>
                      </a:endParaRPr>
                    </a:p>
                  </a:txBody>
                  <a:tcPr marL="8058" marR="8058" marT="8058" marB="0"/>
                </a:tc>
                <a:extLst>
                  <a:ext uri="{0D108BD9-81ED-4DB2-BD59-A6C34878D82A}">
                    <a16:rowId xmlns:a16="http://schemas.microsoft.com/office/drawing/2014/main" val="3387938495"/>
                  </a:ext>
                </a:extLst>
              </a:tr>
              <a:tr h="433469">
                <a:tc>
                  <a:txBody>
                    <a:bodyPr/>
                    <a:lstStyle/>
                    <a:p>
                      <a:pPr algn="l" fontAlgn="t"/>
                      <a:r>
                        <a:rPr lang="en-IE" sz="1200" u="none" strike="noStrike" dirty="0">
                          <a:solidFill>
                            <a:srgbClr val="C00000"/>
                          </a:solidFill>
                          <a:effectLst/>
                        </a:rPr>
                        <a:t>Onchocerciasis (river blindness)/blackflies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Possible increased occurrence frequency</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Human travel</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Africa</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427067473"/>
                  </a:ext>
                </a:extLst>
              </a:tr>
              <a:tr h="252857">
                <a:tc>
                  <a:txBody>
                    <a:bodyPr/>
                    <a:lstStyle/>
                    <a:p>
                      <a:pPr algn="l" fontAlgn="t"/>
                      <a:r>
                        <a:rPr lang="en-IE" sz="1200" u="none" strike="noStrike" dirty="0">
                          <a:solidFill>
                            <a:srgbClr val="C00000"/>
                          </a:solidFill>
                          <a:effectLst/>
                        </a:rPr>
                        <a:t>Rift Valley fever/mosquitoes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Trade in domestic animals</a:t>
                      </a: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Mediterranean basin, central Europe, and Middle East</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222121488"/>
                  </a:ext>
                </a:extLst>
              </a:tr>
              <a:tr h="433469">
                <a:tc>
                  <a:txBody>
                    <a:bodyPr/>
                    <a:lstStyle/>
                    <a:p>
                      <a:pPr algn="l" fontAlgn="t"/>
                      <a:r>
                        <a:rPr lang="en-IE" sz="1200" u="none" strike="noStrike" dirty="0">
                          <a:solidFill>
                            <a:srgbClr val="C00000"/>
                          </a:solidFill>
                          <a:effectLst/>
                        </a:rPr>
                        <a:t>Schistosomiasis (bilharziasis)/snails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Range shifts to less hot areas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Human travel</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Southern Europe, Africa and Middle East</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1889973601"/>
                  </a:ext>
                </a:extLst>
              </a:tr>
              <a:tr h="429141">
                <a:tc>
                  <a:txBody>
                    <a:bodyPr/>
                    <a:lstStyle/>
                    <a:p>
                      <a:pPr algn="l" fontAlgn="t"/>
                      <a:r>
                        <a:rPr lang="en-IE" sz="1200" u="none" strike="noStrike" dirty="0">
                          <a:solidFill>
                            <a:srgbClr val="C00000"/>
                          </a:solidFill>
                          <a:effectLst/>
                        </a:rPr>
                        <a:t>Sleeping sickness (African trypanosomiasis)/tsetse flies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Range shifts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u="none" strike="noStrike" dirty="0">
                          <a:solidFill>
                            <a:srgbClr val="000000"/>
                          </a:solidFill>
                          <a:effectLst/>
                        </a:rPr>
                        <a:t>Reservoir hosts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Sub-Saharan Africa</a:t>
                      </a:r>
                    </a:p>
                  </a:txBody>
                  <a:tcPr marL="8058" marR="8058" marT="8058" marB="0"/>
                </a:tc>
                <a:extLst>
                  <a:ext uri="{0D108BD9-81ED-4DB2-BD59-A6C34878D82A}">
                    <a16:rowId xmlns:a16="http://schemas.microsoft.com/office/drawing/2014/main" val="3891405790"/>
                  </a:ext>
                </a:extLst>
              </a:tr>
              <a:tr h="288979">
                <a:tc>
                  <a:txBody>
                    <a:bodyPr/>
                    <a:lstStyle/>
                    <a:p>
                      <a:pPr algn="l" fontAlgn="t"/>
                      <a:r>
                        <a:rPr lang="en-IE" sz="1200" u="none" strike="noStrike" dirty="0">
                          <a:solidFill>
                            <a:srgbClr val="C00000"/>
                          </a:solidFill>
                          <a:effectLst/>
                        </a:rPr>
                        <a:t>Tick-borne encephalitis/ticks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u="none" strike="noStrike" dirty="0">
                          <a:solidFill>
                            <a:srgbClr val="000000"/>
                          </a:solidFill>
                          <a:effectLst/>
                        </a:rPr>
                        <a:t>Northwest range shift</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u="none" strike="noStrike" dirty="0">
                          <a:solidFill>
                            <a:srgbClr val="000000"/>
                          </a:solidFill>
                          <a:effectLst/>
                        </a:rPr>
                        <a:t>Reservoir hosts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u="none" strike="noStrike" dirty="0">
                          <a:solidFill>
                            <a:srgbClr val="000000"/>
                          </a:solidFill>
                          <a:effectLst/>
                        </a:rPr>
                        <a:t>Brittany, southwest England, Ireland</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868383147"/>
                  </a:ext>
                </a:extLst>
              </a:tr>
              <a:tr h="433469">
                <a:tc>
                  <a:txBody>
                    <a:bodyPr/>
                    <a:lstStyle/>
                    <a:p>
                      <a:pPr algn="l" fontAlgn="t"/>
                      <a:r>
                        <a:rPr lang="en-IE" sz="1200" u="none" strike="noStrike" dirty="0">
                          <a:solidFill>
                            <a:srgbClr val="C00000"/>
                          </a:solidFill>
                          <a:effectLst/>
                        </a:rPr>
                        <a:t>Toscana virus infection/sand fly fever/sand flies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Reservoir hosts</a:t>
                      </a:r>
                    </a:p>
                    <a:p>
                      <a:pPr algn="ctr" fontAlgn="t"/>
                      <a:r>
                        <a:rPr lang="en-GB" sz="1200" b="0" i="0" u="none" strike="noStrike" dirty="0">
                          <a:solidFill>
                            <a:srgbClr val="000000"/>
                          </a:solidFill>
                          <a:effectLst/>
                          <a:latin typeface="Calibri" panose="020F0502020204030204" pitchFamily="34" charset="0"/>
                        </a:rPr>
                        <a:t>Human travel</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rgbClr val="000000"/>
                          </a:solidFill>
                          <a:effectLst/>
                          <a:latin typeface="Calibri" panose="020F0502020204030204" pitchFamily="34" charset="0"/>
                        </a:rPr>
                        <a:t>Britain, northern and eastern Europe</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455443669"/>
                  </a:ext>
                </a:extLst>
              </a:tr>
              <a:tr h="252857">
                <a:tc>
                  <a:txBody>
                    <a:bodyPr/>
                    <a:lstStyle/>
                    <a:p>
                      <a:pPr algn="l" fontAlgn="t"/>
                      <a:r>
                        <a:rPr lang="en-GB" sz="1200" b="0" u="none" strike="noStrike" dirty="0" err="1">
                          <a:solidFill>
                            <a:srgbClr val="C00000"/>
                          </a:solidFill>
                          <a:effectLst/>
                        </a:rPr>
                        <a:t>Tungiasis</a:t>
                      </a:r>
                      <a:r>
                        <a:rPr lang="en-GB" sz="1200" b="0" u="none" strike="noStrike" dirty="0">
                          <a:solidFill>
                            <a:srgbClr val="C00000"/>
                          </a:solidFill>
                          <a:effectLst/>
                        </a:rPr>
                        <a:t>/fleas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Human travel</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Developed countries</a:t>
                      </a:r>
                    </a:p>
                  </a:txBody>
                  <a:tcPr marL="8058" marR="8058" marT="8058" marB="0"/>
                </a:tc>
                <a:extLst>
                  <a:ext uri="{0D108BD9-81ED-4DB2-BD59-A6C34878D82A}">
                    <a16:rowId xmlns:a16="http://schemas.microsoft.com/office/drawing/2014/main" val="307759260"/>
                  </a:ext>
                </a:extLst>
              </a:tr>
              <a:tr h="252857">
                <a:tc>
                  <a:txBody>
                    <a:bodyPr/>
                    <a:lstStyle/>
                    <a:p>
                      <a:pPr algn="l" fontAlgn="t"/>
                      <a:r>
                        <a:rPr lang="en-IE" sz="1200" u="none" strike="noStrike" dirty="0">
                          <a:solidFill>
                            <a:srgbClr val="C00000"/>
                          </a:solidFill>
                          <a:effectLst/>
                        </a:rPr>
                        <a:t>Typhus/fleas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u="none" strike="noStrike" dirty="0">
                          <a:solidFill>
                            <a:srgbClr val="000000"/>
                          </a:solidFill>
                          <a:effectLst/>
                        </a:rPr>
                        <a:t>Increased occurrence frequency</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Reservoir hosts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Temperate regions</a:t>
                      </a:r>
                    </a:p>
                  </a:txBody>
                  <a:tcPr marL="8058" marR="8058" marT="8058" marB="0"/>
                </a:tc>
                <a:extLst>
                  <a:ext uri="{0D108BD9-81ED-4DB2-BD59-A6C34878D82A}">
                    <a16:rowId xmlns:a16="http://schemas.microsoft.com/office/drawing/2014/main" val="2703568310"/>
                  </a:ext>
                </a:extLst>
              </a:tr>
              <a:tr h="288979">
                <a:tc>
                  <a:txBody>
                    <a:bodyPr/>
                    <a:lstStyle/>
                    <a:p>
                      <a:pPr algn="l" fontAlgn="t"/>
                      <a:r>
                        <a:rPr lang="en-IE" sz="1200" u="none" strike="noStrike" dirty="0">
                          <a:solidFill>
                            <a:srgbClr val="C00000"/>
                          </a:solidFill>
                          <a:effectLst/>
                        </a:rPr>
                        <a:t>West Nile fever/mosquitoes </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Reservoir hosts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pt-BR" sz="1200" b="0" i="0" u="none" strike="noStrike" dirty="0">
                          <a:solidFill>
                            <a:srgbClr val="000000"/>
                          </a:solidFill>
                          <a:effectLst/>
                          <a:latin typeface="Calibri" panose="020F0502020204030204" pitchFamily="34" charset="0"/>
                        </a:rPr>
                        <a:t>Western Europe</a:t>
                      </a:r>
                    </a:p>
                  </a:txBody>
                  <a:tcPr marL="8058" marR="8058" marT="8058" marB="0"/>
                </a:tc>
                <a:extLst>
                  <a:ext uri="{0D108BD9-81ED-4DB2-BD59-A6C34878D82A}">
                    <a16:rowId xmlns:a16="http://schemas.microsoft.com/office/drawing/2014/main" val="823286333"/>
                  </a:ext>
                </a:extLst>
              </a:tr>
              <a:tr h="257390">
                <a:tc>
                  <a:txBody>
                    <a:bodyPr/>
                    <a:lstStyle/>
                    <a:p>
                      <a:pPr algn="l" fontAlgn="t"/>
                      <a:r>
                        <a:rPr lang="en-IE" sz="1200" u="none" strike="noStrike" dirty="0">
                          <a:solidFill>
                            <a:srgbClr val="C00000"/>
                          </a:solidFill>
                          <a:effectLst/>
                        </a:rPr>
                        <a:t>Yellow fever/mosquitoes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rgbClr val="000000"/>
                          </a:solidFill>
                          <a:effectLst/>
                          <a:latin typeface="Calibri" panose="020F0502020204030204" pitchFamily="34" charset="0"/>
                        </a:rPr>
                        <a:t>Reservoir hosts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Southern Europe</a:t>
                      </a:r>
                    </a:p>
                  </a:txBody>
                  <a:tcPr marL="8058" marR="8058" marT="8058" marB="0"/>
                </a:tc>
                <a:extLst>
                  <a:ext uri="{0D108BD9-81ED-4DB2-BD59-A6C34878D82A}">
                    <a16:rowId xmlns:a16="http://schemas.microsoft.com/office/drawing/2014/main" val="670443272"/>
                  </a:ext>
                </a:extLst>
              </a:tr>
              <a:tr h="432000">
                <a:tc>
                  <a:txBody>
                    <a:bodyPr/>
                    <a:lstStyle/>
                    <a:p>
                      <a:pPr algn="l" fontAlgn="t"/>
                      <a:r>
                        <a:rPr lang="en-IE" sz="1200" u="none" strike="noStrike" dirty="0">
                          <a:solidFill>
                            <a:srgbClr val="C00000"/>
                          </a:solidFill>
                          <a:effectLst/>
                        </a:rPr>
                        <a:t>Zika/mosquitoes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Human travel</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fr-FR" sz="1200" b="0" i="0" u="none" strike="noStrike" dirty="0">
                          <a:solidFill>
                            <a:srgbClr val="000000"/>
                          </a:solidFill>
                          <a:effectLst/>
                          <a:latin typeface="Calibri" panose="020F0502020204030204" pitchFamily="34" charset="0"/>
                        </a:rPr>
                        <a:t>Areas </a:t>
                      </a:r>
                      <a:r>
                        <a:rPr lang="fr-FR" sz="1200" b="0" i="0" u="none" strike="noStrike" dirty="0" err="1">
                          <a:solidFill>
                            <a:srgbClr val="000000"/>
                          </a:solidFill>
                          <a:effectLst/>
                          <a:latin typeface="Calibri" panose="020F0502020204030204" pitchFamily="34" charset="0"/>
                        </a:rPr>
                        <a:t>suitable</a:t>
                      </a:r>
                      <a:r>
                        <a:rPr lang="fr-FR" sz="1200" b="0" i="0" u="none" strike="noStrike" dirty="0">
                          <a:solidFill>
                            <a:srgbClr val="000000"/>
                          </a:solidFill>
                          <a:effectLst/>
                          <a:latin typeface="Calibri" panose="020F0502020204030204" pitchFamily="34" charset="0"/>
                        </a:rPr>
                        <a:t> for </a:t>
                      </a:r>
                      <a:r>
                        <a:rPr lang="fr-FR" sz="1200" b="0" i="1" u="none" strike="noStrike" dirty="0">
                          <a:solidFill>
                            <a:srgbClr val="000000"/>
                          </a:solidFill>
                          <a:effectLst/>
                          <a:latin typeface="Calibri" panose="020F0502020204030204" pitchFamily="34" charset="0"/>
                        </a:rPr>
                        <a:t>Aedes</a:t>
                      </a:r>
                      <a:r>
                        <a:rPr lang="fr-FR" sz="1200" b="0" i="0" u="none" strike="noStrike" dirty="0">
                          <a:solidFill>
                            <a:srgbClr val="000000"/>
                          </a:solidFill>
                          <a:effectLst/>
                          <a:latin typeface="Calibri" panose="020F0502020204030204" pitchFamily="34" charset="0"/>
                        </a:rPr>
                        <a:t> and </a:t>
                      </a:r>
                      <a:r>
                        <a:rPr lang="fr-FR" sz="1200" b="0" i="1" u="none" strike="noStrike" dirty="0">
                          <a:solidFill>
                            <a:srgbClr val="000000"/>
                          </a:solidFill>
                          <a:effectLst/>
                          <a:latin typeface="Calibri" panose="020F0502020204030204" pitchFamily="34" charset="0"/>
                        </a:rPr>
                        <a:t>Culex</a:t>
                      </a:r>
                      <a:r>
                        <a:rPr lang="fr-FR" sz="1200" b="0" i="0" u="none" strike="noStrike" dirty="0">
                          <a:solidFill>
                            <a:srgbClr val="000000"/>
                          </a:solidFill>
                          <a:effectLst/>
                          <a:latin typeface="Calibri" panose="020F0502020204030204" pitchFamily="34" charset="0"/>
                        </a:rPr>
                        <a:t> </a:t>
                      </a:r>
                      <a:r>
                        <a:rPr lang="fr-FR" sz="1200" b="0" i="0" u="none" strike="noStrike" dirty="0" err="1">
                          <a:solidFill>
                            <a:srgbClr val="000000"/>
                          </a:solidFill>
                          <a:effectLst/>
                          <a:latin typeface="Calibri" panose="020F0502020204030204" pitchFamily="34" charset="0"/>
                        </a:rPr>
                        <a:t>mosquitoes</a:t>
                      </a:r>
                      <a:r>
                        <a:rPr lang="fr-FR" sz="1200" b="0" i="0" u="none" strike="noStrike" dirty="0">
                          <a:solidFill>
                            <a:srgbClr val="000000"/>
                          </a:solidFill>
                          <a:effectLst/>
                          <a:latin typeface="Calibri" panose="020F0502020204030204" pitchFamily="34" charset="0"/>
                        </a:rPr>
                        <a:t> in Europe and North America</a:t>
                      </a:r>
                    </a:p>
                  </a:txBody>
                  <a:tcPr marL="8058" marR="8058" marT="8058" marB="0"/>
                </a:tc>
                <a:extLst>
                  <a:ext uri="{0D108BD9-81ED-4DB2-BD59-A6C34878D82A}">
                    <a16:rowId xmlns:a16="http://schemas.microsoft.com/office/drawing/2014/main" val="2385188368"/>
                  </a:ext>
                </a:extLst>
              </a:tr>
            </a:tbl>
          </a:graphicData>
        </a:graphic>
      </p:graphicFrame>
      <p:sp>
        <p:nvSpPr>
          <p:cNvPr id="6" name="TextBox 5">
            <a:extLst>
              <a:ext uri="{FF2B5EF4-FFF2-40B4-BE49-F238E27FC236}">
                <a16:creationId xmlns:a16="http://schemas.microsoft.com/office/drawing/2014/main" id="{009CC39C-9D79-95A7-C9DD-50F8F12A68C8}"/>
              </a:ext>
            </a:extLst>
          </p:cNvPr>
          <p:cNvSpPr txBox="1"/>
          <p:nvPr/>
        </p:nvSpPr>
        <p:spPr>
          <a:xfrm>
            <a:off x="3188024" y="5663833"/>
            <a:ext cx="6096000" cy="307777"/>
          </a:xfrm>
          <a:prstGeom prst="rect">
            <a:avLst/>
          </a:prstGeom>
          <a:noFill/>
        </p:spPr>
        <p:txBody>
          <a:bodyPr wrap="square">
            <a:spAutoFit/>
          </a:bodyPr>
          <a:lstStyle/>
          <a:p>
            <a:pPr algn="ctr"/>
            <a:r>
              <a:rPr lang="en-GB" sz="1400" i="1" dirty="0">
                <a:cs typeface="Arial" panose="020B0604020202020204" pitchFamily="34" charset="0"/>
              </a:rPr>
              <a:t>Table 5 (contd.)  </a:t>
            </a:r>
            <a:endParaRPr lang="en-IE" sz="1400" i="1" dirty="0"/>
          </a:p>
        </p:txBody>
      </p:sp>
    </p:spTree>
    <p:extLst>
      <p:ext uri="{BB962C8B-B14F-4D97-AF65-F5344CB8AC3E}">
        <p14:creationId xmlns:p14="http://schemas.microsoft.com/office/powerpoint/2010/main" val="23940878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pPr algn="ctr"/>
            <a:r>
              <a:rPr lang="en-GB" sz="2800" dirty="0">
                <a:solidFill>
                  <a:schemeClr val="tx1"/>
                </a:solidFill>
              </a:rPr>
              <a:t>3. Overview of Vector-Borne and Related Diseases</a:t>
            </a:r>
            <a:endParaRPr lang="hu-HU" sz="2800" dirty="0">
              <a:solidFill>
                <a:schemeClr val="tx1"/>
              </a:solidFill>
            </a:endParaRPr>
          </a:p>
        </p:txBody>
      </p:sp>
      <p:sp>
        <p:nvSpPr>
          <p:cNvPr id="3" name="Tartalom helye 2"/>
          <p:cNvSpPr>
            <a:spLocks noGrp="1"/>
          </p:cNvSpPr>
          <p:nvPr>
            <p:ph idx="1"/>
          </p:nvPr>
        </p:nvSpPr>
        <p:spPr>
          <a:xfrm>
            <a:off x="192506" y="934775"/>
            <a:ext cx="7045142" cy="5370897"/>
          </a:xfrm>
        </p:spPr>
        <p:txBody>
          <a:bodyPr>
            <a:noAutofit/>
          </a:bodyPr>
          <a:lstStyle/>
          <a:p>
            <a:pPr marL="0" indent="0">
              <a:buNone/>
            </a:pPr>
            <a:r>
              <a:rPr lang="en-IE" sz="2000" u="sng" dirty="0">
                <a:solidFill>
                  <a:srgbClr val="0070C0"/>
                </a:solidFill>
                <a:cs typeface="Arial" panose="020B0604020202020204" pitchFamily="34" charset="0"/>
              </a:rPr>
              <a:t>3.1 Definitions</a:t>
            </a:r>
            <a:endParaRPr lang="en-GB" sz="2000" i="1" dirty="0">
              <a:solidFill>
                <a:srgbClr val="0070C0"/>
              </a:solidFill>
              <a:cs typeface="Arial" panose="020B0604020202020204" pitchFamily="34" charset="0"/>
            </a:endParaRPr>
          </a:p>
          <a:p>
            <a:pPr marL="0" indent="0">
              <a:buNone/>
            </a:pPr>
            <a:r>
              <a:rPr lang="en-GB" sz="2000" i="1" dirty="0">
                <a:solidFill>
                  <a:srgbClr val="0070C0"/>
                </a:solidFill>
                <a:cs typeface="Arial" panose="020B0604020202020204" pitchFamily="34" charset="0"/>
              </a:rPr>
              <a:t>Vector-borne diseases</a:t>
            </a:r>
            <a:r>
              <a:rPr lang="en-GB" sz="2000" i="1" dirty="0">
                <a:cs typeface="Arial" panose="020B0604020202020204" pitchFamily="34" charset="0"/>
              </a:rPr>
              <a:t> </a:t>
            </a:r>
            <a:r>
              <a:rPr lang="en-GB" sz="2000" dirty="0">
                <a:solidFill>
                  <a:schemeClr val="tx1"/>
                </a:solidFill>
                <a:cs typeface="Arial" panose="020B0604020202020204" pitchFamily="34" charset="0"/>
              </a:rPr>
              <a:t>are infections transmitted by the bite of infected arthropod species (the vector). Arthropods are invertebrate animals with an exoskeleton, a segmented body, and paired jointed appendages. Examples are insects, arachnids, and crustaceans.</a:t>
            </a:r>
            <a:endParaRPr lang="en-IE" sz="2000" dirty="0">
              <a:solidFill>
                <a:schemeClr val="tx1"/>
              </a:solidFill>
              <a:cs typeface="Arial" panose="020B0604020202020204" pitchFamily="34" charset="0"/>
            </a:endParaRPr>
          </a:p>
          <a:p>
            <a:pPr marL="0" indent="0">
              <a:buNone/>
            </a:pPr>
            <a:r>
              <a:rPr lang="en-GB" sz="2000" dirty="0">
                <a:solidFill>
                  <a:schemeClr val="tx1"/>
                </a:solidFill>
              </a:rPr>
              <a:t>Other, non-vector-borne diseases can be classified as:</a:t>
            </a:r>
          </a:p>
          <a:p>
            <a:pPr marL="0" indent="0">
              <a:buNone/>
            </a:pPr>
            <a:r>
              <a:rPr lang="en-GB" sz="2000" i="1" dirty="0">
                <a:solidFill>
                  <a:srgbClr val="0070C0"/>
                </a:solidFill>
              </a:rPr>
              <a:t>Non-vector water-borne diseases</a:t>
            </a:r>
            <a:r>
              <a:rPr lang="en-GB" sz="2000" dirty="0">
                <a:solidFill>
                  <a:schemeClr val="tx1"/>
                </a:solidFill>
              </a:rPr>
              <a:t>: these are conditions caused by pathogenic micro-organisms that are transmitted in water.</a:t>
            </a:r>
          </a:p>
          <a:p>
            <a:pPr marL="0" indent="0">
              <a:buNone/>
            </a:pPr>
            <a:r>
              <a:rPr lang="en-GB" sz="2000" i="1" dirty="0">
                <a:solidFill>
                  <a:srgbClr val="0070C0"/>
                </a:solidFill>
              </a:rPr>
              <a:t>Air-borne diseases</a:t>
            </a:r>
            <a:r>
              <a:rPr lang="en-GB" sz="2000" dirty="0">
                <a:solidFill>
                  <a:schemeClr val="tx1"/>
                </a:solidFill>
              </a:rPr>
              <a:t>: caused by pathogenic micro-organisms that are transmitted in air.</a:t>
            </a:r>
          </a:p>
          <a:p>
            <a:pPr marL="0" indent="0">
              <a:buNone/>
            </a:pPr>
            <a:r>
              <a:rPr lang="en-GB" sz="2000" i="1" dirty="0">
                <a:solidFill>
                  <a:srgbClr val="0070C0"/>
                </a:solidFill>
              </a:rPr>
              <a:t>Non-vector blood-borne diseases</a:t>
            </a:r>
            <a:r>
              <a:rPr lang="en-GB" sz="2000" dirty="0">
                <a:solidFill>
                  <a:schemeClr val="tx1"/>
                </a:solidFill>
              </a:rPr>
              <a:t>: caused by pathogenic micro-organisms that are transmitted in blood and other bodily fluids.</a:t>
            </a:r>
          </a:p>
          <a:p>
            <a:pPr marL="0" indent="0">
              <a:buNone/>
            </a:pPr>
            <a:endParaRPr lang="hu-HU" sz="2000" dirty="0"/>
          </a:p>
        </p:txBody>
      </p:sp>
      <p:pic>
        <p:nvPicPr>
          <p:cNvPr id="7" name="Picture 6">
            <a:extLst>
              <a:ext uri="{FF2B5EF4-FFF2-40B4-BE49-F238E27FC236}">
                <a16:creationId xmlns:a16="http://schemas.microsoft.com/office/drawing/2014/main" id="{7CD746AB-D51A-04EE-7C37-2B7B0FDC8D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7648" y="1449621"/>
            <a:ext cx="4761846" cy="3703659"/>
          </a:xfrm>
          <a:prstGeom prst="rect">
            <a:avLst/>
          </a:prstGeom>
        </p:spPr>
      </p:pic>
    </p:spTree>
    <p:extLst>
      <p:ext uri="{BB962C8B-B14F-4D97-AF65-F5344CB8AC3E}">
        <p14:creationId xmlns:p14="http://schemas.microsoft.com/office/powerpoint/2010/main" val="16429187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283648"/>
            <a:ext cx="11896826" cy="674305"/>
          </a:xfrm>
        </p:spPr>
        <p:txBody>
          <a:bodyPr>
            <a:noAutofit/>
          </a:bodyPr>
          <a:lstStyle/>
          <a:p>
            <a:pPr algn="ctr"/>
            <a:r>
              <a:rPr lang="en-GB" sz="2800" dirty="0">
                <a:solidFill>
                  <a:schemeClr val="tx1"/>
                </a:solidFill>
              </a:rPr>
              <a:t>6. Possible prevention and mitigation methods</a:t>
            </a:r>
            <a:br>
              <a:rPr lang="en-GB" sz="2800" dirty="0">
                <a:solidFill>
                  <a:schemeClr val="tx1"/>
                </a:solidFill>
              </a:rPr>
            </a:br>
            <a:endParaRPr lang="hu-HU" sz="2800" dirty="0">
              <a:solidFill>
                <a:schemeClr val="tx1"/>
              </a:solidFill>
            </a:endParaRPr>
          </a:p>
        </p:txBody>
      </p:sp>
      <p:sp>
        <p:nvSpPr>
          <p:cNvPr id="12" name="TextBox 11">
            <a:extLst>
              <a:ext uri="{FF2B5EF4-FFF2-40B4-BE49-F238E27FC236}">
                <a16:creationId xmlns:a16="http://schemas.microsoft.com/office/drawing/2014/main" id="{4D5F58D1-57C0-B6BF-A839-7B382045F782}"/>
              </a:ext>
            </a:extLst>
          </p:cNvPr>
          <p:cNvSpPr txBox="1"/>
          <p:nvPr/>
        </p:nvSpPr>
        <p:spPr>
          <a:xfrm>
            <a:off x="491500" y="1018327"/>
            <a:ext cx="10674099" cy="4542782"/>
          </a:xfrm>
          <a:prstGeom prst="rect">
            <a:avLst/>
          </a:prstGeom>
          <a:noFill/>
        </p:spPr>
        <p:txBody>
          <a:bodyPr wrap="square">
            <a:spAutoFit/>
          </a:bodyPr>
          <a:lstStyle/>
          <a:p>
            <a:pPr algn="just">
              <a:lnSpc>
                <a:spcPct val="130000"/>
              </a:lnSpc>
            </a:pPr>
            <a:r>
              <a:rPr lang="en-GB" sz="2400" dirty="0">
                <a:cs typeface="Arial" panose="020B0604020202020204" pitchFamily="34" charset="0"/>
              </a:rPr>
              <a:t>It should be apparent from table 5 above that many areas of the world, including Europe, are at risk of VBD epidemics as a result of climate change. </a:t>
            </a:r>
            <a:endParaRPr lang="hu-HU" sz="2400" dirty="0" smtClean="0">
              <a:cs typeface="Arial" panose="020B0604020202020204" pitchFamily="34" charset="0"/>
            </a:endParaRPr>
          </a:p>
          <a:p>
            <a:pPr algn="just"/>
            <a:endParaRPr lang="hu-HU" sz="1200" dirty="0" smtClean="0">
              <a:cs typeface="Arial" panose="020B0604020202020204" pitchFamily="34" charset="0"/>
            </a:endParaRPr>
          </a:p>
          <a:p>
            <a:pPr algn="just"/>
            <a:r>
              <a:rPr lang="en-GB" sz="2400" dirty="0" smtClean="0">
                <a:cs typeface="Arial" panose="020B0604020202020204" pitchFamily="34" charset="0"/>
              </a:rPr>
              <a:t>Methods </a:t>
            </a:r>
            <a:r>
              <a:rPr lang="en-GB" sz="2400" dirty="0">
                <a:cs typeface="Arial" panose="020B0604020202020204" pitchFamily="34" charset="0"/>
              </a:rPr>
              <a:t>for avoiding or ameliorating these effects can be grouped in three broad categories:</a:t>
            </a:r>
          </a:p>
          <a:p>
            <a:endParaRPr lang="en-GB" sz="2400" dirty="0">
              <a:cs typeface="Arial" panose="020B0604020202020204" pitchFamily="34" charset="0"/>
            </a:endParaRPr>
          </a:p>
          <a:p>
            <a:pPr marL="742950" lvl="1" indent="-285750">
              <a:lnSpc>
                <a:spcPct val="140000"/>
              </a:lnSpc>
              <a:buClr>
                <a:srgbClr val="00B050"/>
              </a:buClr>
              <a:buFont typeface="Arial" panose="020B0604020202020204" pitchFamily="34" charset="0"/>
              <a:buChar char="•"/>
            </a:pPr>
            <a:r>
              <a:rPr lang="en-GB" sz="2400" dirty="0">
                <a:cs typeface="Arial" panose="020B0604020202020204" pitchFamily="34" charset="0"/>
              </a:rPr>
              <a:t>Environmental</a:t>
            </a:r>
          </a:p>
          <a:p>
            <a:pPr marL="742950" lvl="1" indent="-285750">
              <a:lnSpc>
                <a:spcPct val="140000"/>
              </a:lnSpc>
              <a:buClr>
                <a:srgbClr val="00B050"/>
              </a:buClr>
              <a:buFont typeface="Arial" panose="020B0604020202020204" pitchFamily="34" charset="0"/>
              <a:buChar char="•"/>
            </a:pPr>
            <a:r>
              <a:rPr lang="en-GB" sz="2400" dirty="0">
                <a:cs typeface="Arial" panose="020B0604020202020204" pitchFamily="34" charset="0"/>
              </a:rPr>
              <a:t>Societal</a:t>
            </a:r>
          </a:p>
          <a:p>
            <a:pPr marL="742950" lvl="1" indent="-285750">
              <a:lnSpc>
                <a:spcPct val="140000"/>
              </a:lnSpc>
              <a:buClr>
                <a:srgbClr val="00B050"/>
              </a:buClr>
              <a:buFont typeface="Arial" panose="020B0604020202020204" pitchFamily="34" charset="0"/>
              <a:buChar char="•"/>
            </a:pPr>
            <a:r>
              <a:rPr lang="en-GB" sz="2400" dirty="0">
                <a:cs typeface="Arial" panose="020B0604020202020204" pitchFamily="34" charset="0"/>
              </a:rPr>
              <a:t>Technological</a:t>
            </a:r>
          </a:p>
          <a:p>
            <a:pPr>
              <a:buClr>
                <a:srgbClr val="FF0000"/>
              </a:buClr>
            </a:pPr>
            <a:endParaRPr lang="en-GB" sz="1400" dirty="0">
              <a:cs typeface="Arial" panose="020B0604020202020204" pitchFamily="34" charset="0"/>
            </a:endParaRPr>
          </a:p>
          <a:p>
            <a:pPr>
              <a:buClr>
                <a:srgbClr val="FF0000"/>
              </a:buClr>
            </a:pPr>
            <a:endParaRPr lang="en-GB" sz="1400" dirty="0">
              <a:cs typeface="Arial" panose="020B0604020202020204" pitchFamily="34" charset="0"/>
            </a:endParaRPr>
          </a:p>
          <a:p>
            <a:pPr>
              <a:buClr>
                <a:srgbClr val="FF0000"/>
              </a:buClr>
            </a:pPr>
            <a:endParaRPr lang="en-GB" sz="1400" dirty="0">
              <a:cs typeface="Arial" panose="020B0604020202020204" pitchFamily="34" charset="0"/>
            </a:endParaRPr>
          </a:p>
        </p:txBody>
      </p:sp>
      <p:pic>
        <p:nvPicPr>
          <p:cNvPr id="5" name="Picture 4">
            <a:extLst>
              <a:ext uri="{FF2B5EF4-FFF2-40B4-BE49-F238E27FC236}">
                <a16:creationId xmlns:a16="http://schemas.microsoft.com/office/drawing/2014/main" id="{2B9E6975-FA42-B9B5-457F-B12210B18897}"/>
              </a:ext>
            </a:extLst>
          </p:cNvPr>
          <p:cNvPicPr>
            <a:picLocks noChangeAspect="1"/>
          </p:cNvPicPr>
          <p:nvPr/>
        </p:nvPicPr>
        <p:blipFill>
          <a:blip r:embed="rId2"/>
          <a:stretch>
            <a:fillRect/>
          </a:stretch>
        </p:blipFill>
        <p:spPr>
          <a:xfrm>
            <a:off x="6986307" y="2748256"/>
            <a:ext cx="5024681" cy="3482811"/>
          </a:xfrm>
          <a:prstGeom prst="rect">
            <a:avLst/>
          </a:prstGeom>
        </p:spPr>
      </p:pic>
    </p:spTree>
    <p:extLst>
      <p:ext uri="{BB962C8B-B14F-4D97-AF65-F5344CB8AC3E}">
        <p14:creationId xmlns:p14="http://schemas.microsoft.com/office/powerpoint/2010/main" val="19568290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496389" y="290911"/>
            <a:ext cx="11548024" cy="6026331"/>
          </a:xfrm>
        </p:spPr>
        <p:txBody>
          <a:bodyPr>
            <a:noAutofit/>
          </a:bodyPr>
          <a:lstStyle/>
          <a:p>
            <a:pPr marL="0" indent="0">
              <a:buClr>
                <a:srgbClr val="00B050"/>
              </a:buClr>
              <a:buNone/>
            </a:pPr>
            <a:endParaRPr lang="en-GB" sz="400" b="1" dirty="0">
              <a:solidFill>
                <a:srgbClr val="0070C0"/>
              </a:solidFill>
              <a:cs typeface="Arial" panose="020B0604020202020204" pitchFamily="34" charset="0"/>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graphicFrame>
        <p:nvGraphicFramePr>
          <p:cNvPr id="2" name="Table 1">
            <a:extLst>
              <a:ext uri="{FF2B5EF4-FFF2-40B4-BE49-F238E27FC236}">
                <a16:creationId xmlns:a16="http://schemas.microsoft.com/office/drawing/2014/main" id="{8FF9CCB1-65F8-C369-991C-78D8D55B7DAE}"/>
              </a:ext>
            </a:extLst>
          </p:cNvPr>
          <p:cNvGraphicFramePr>
            <a:graphicFrameLocks noGrp="1"/>
          </p:cNvGraphicFramePr>
          <p:nvPr>
            <p:extLst>
              <p:ext uri="{D42A27DB-BD31-4B8C-83A1-F6EECF244321}">
                <p14:modId xmlns:p14="http://schemas.microsoft.com/office/powerpoint/2010/main" val="3065214341"/>
              </p:ext>
            </p:extLst>
          </p:nvPr>
        </p:nvGraphicFramePr>
        <p:xfrm>
          <a:off x="1532707" y="783242"/>
          <a:ext cx="3996000" cy="4849034"/>
        </p:xfrm>
        <a:graphic>
          <a:graphicData uri="http://schemas.openxmlformats.org/drawingml/2006/table">
            <a:tbl>
              <a:tblPr>
                <a:tableStyleId>{E8B1032C-EA38-4F05-BA0D-38AFFFC7BED3}</a:tableStyleId>
              </a:tblPr>
              <a:tblGrid>
                <a:gridCol w="1656000">
                  <a:extLst>
                    <a:ext uri="{9D8B030D-6E8A-4147-A177-3AD203B41FA5}">
                      <a16:colId xmlns:a16="http://schemas.microsoft.com/office/drawing/2014/main" val="2497409396"/>
                    </a:ext>
                  </a:extLst>
                </a:gridCol>
                <a:gridCol w="1188000">
                  <a:extLst>
                    <a:ext uri="{9D8B030D-6E8A-4147-A177-3AD203B41FA5}">
                      <a16:colId xmlns:a16="http://schemas.microsoft.com/office/drawing/2014/main" val="3440800795"/>
                    </a:ext>
                  </a:extLst>
                </a:gridCol>
                <a:gridCol w="1152000">
                  <a:extLst>
                    <a:ext uri="{9D8B030D-6E8A-4147-A177-3AD203B41FA5}">
                      <a16:colId xmlns:a16="http://schemas.microsoft.com/office/drawing/2014/main" val="509933588"/>
                    </a:ext>
                  </a:extLst>
                </a:gridCol>
              </a:tblGrid>
              <a:tr h="504000">
                <a:tc>
                  <a:txBody>
                    <a:bodyPr/>
                    <a:lstStyle/>
                    <a:p>
                      <a:pPr algn="ctr" fontAlgn="t"/>
                      <a:r>
                        <a:rPr lang="en-IE" sz="1400" b="1" u="none" strike="noStrike" dirty="0">
                          <a:solidFill>
                            <a:srgbClr val="0070C0"/>
                          </a:solidFill>
                          <a:effectLst/>
                        </a:rPr>
                        <a:t>Disease</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algn="ctr" fontAlgn="t"/>
                      <a:r>
                        <a:rPr lang="en-GB" sz="1400" b="1" u="none" strike="noStrike" dirty="0">
                          <a:solidFill>
                            <a:srgbClr val="0070C0"/>
                          </a:solidFill>
                          <a:effectLst/>
                        </a:rPr>
                        <a:t>Vaccine available</a:t>
                      </a:r>
                      <a:r>
                        <a:rPr lang="en-IE" sz="1400" b="1" u="none" strike="noStrike" dirty="0">
                          <a:solidFill>
                            <a:srgbClr val="0070C0"/>
                          </a:solidFill>
                          <a:effectLst/>
                        </a:rPr>
                        <a:t>?</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400" b="1" i="0" u="none" strike="noStrike" dirty="0">
                          <a:solidFill>
                            <a:srgbClr val="0070C0"/>
                          </a:solidFill>
                          <a:effectLst/>
                          <a:latin typeface="Calibri" panose="020F0502020204030204" pitchFamily="34" charset="0"/>
                        </a:rPr>
                        <a:t>Vaccine under development?</a:t>
                      </a:r>
                      <a:endParaRPr lang="en-IE" sz="1400" b="1" i="0" u="none" strike="noStrike" dirty="0">
                        <a:solidFill>
                          <a:srgbClr val="0070C0"/>
                        </a:solidFill>
                        <a:effectLst/>
                        <a:latin typeface="Calibri" panose="020F0502020204030204" pitchFamily="34" charset="0"/>
                      </a:endParaRPr>
                    </a:p>
                  </a:txBody>
                  <a:tcPr marL="6757" marR="6757" marT="6757" marB="0"/>
                </a:tc>
                <a:extLst>
                  <a:ext uri="{0D108BD9-81ED-4DB2-BD59-A6C34878D82A}">
                    <a16:rowId xmlns:a16="http://schemas.microsoft.com/office/drawing/2014/main" val="3333697160"/>
                  </a:ext>
                </a:extLst>
              </a:tr>
              <a:tr h="360000">
                <a:tc>
                  <a:txBody>
                    <a:bodyPr/>
                    <a:lstStyle/>
                    <a:p>
                      <a:pPr algn="l" fontAlgn="t"/>
                      <a:r>
                        <a:rPr lang="en-IE" sz="1200" u="none" strike="noStrike" dirty="0">
                          <a:solidFill>
                            <a:srgbClr val="C00000"/>
                          </a:solidFill>
                          <a:effectLst/>
                        </a:rPr>
                        <a:t>Babesiosis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No</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No</a:t>
                      </a:r>
                    </a:p>
                  </a:txBody>
                  <a:tcPr marL="6757" marR="6757" marT="6757" marB="0"/>
                </a:tc>
                <a:extLst>
                  <a:ext uri="{0D108BD9-81ED-4DB2-BD59-A6C34878D82A}">
                    <a16:rowId xmlns:a16="http://schemas.microsoft.com/office/drawing/2014/main" val="3831694956"/>
                  </a:ext>
                </a:extLst>
              </a:tr>
              <a:tr h="360000">
                <a:tc>
                  <a:txBody>
                    <a:bodyPr/>
                    <a:lstStyle/>
                    <a:p>
                      <a:pPr algn="l" fontAlgn="t"/>
                      <a:r>
                        <a:rPr lang="en-IE" sz="1200" u="none" strike="noStrike" dirty="0">
                          <a:solidFill>
                            <a:srgbClr val="C00000"/>
                          </a:solidFill>
                          <a:effectLst/>
                        </a:rPr>
                        <a:t>Bubonic plague</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3C4245"/>
                          </a:solidFill>
                          <a:effectLst/>
                          <a:latin typeface="Calibri" panose="020F0502020204030204" pitchFamily="34" charset="0"/>
                        </a:rPr>
                        <a:t>Yes</a:t>
                      </a:r>
                      <a:endParaRPr lang="en-IE" sz="1200" b="0" i="0" u="none" strike="noStrike" dirty="0">
                        <a:solidFill>
                          <a:srgbClr val="3C4245"/>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rgbClr val="000000"/>
                          </a:solidFill>
                          <a:effectLst/>
                          <a:latin typeface="Calibri" panose="020F0502020204030204" pitchFamily="34" charset="0"/>
                        </a:rPr>
                        <a:t>-</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525117701"/>
                  </a:ext>
                </a:extLst>
              </a:tr>
              <a:tr h="360000">
                <a:tc>
                  <a:txBody>
                    <a:bodyPr/>
                    <a:lstStyle/>
                    <a:p>
                      <a:pPr algn="l" fontAlgn="t"/>
                      <a:r>
                        <a:rPr lang="en-IE" sz="1200" u="none" strike="noStrike" dirty="0">
                          <a:solidFill>
                            <a:srgbClr val="C00000"/>
                          </a:solidFill>
                          <a:effectLst/>
                        </a:rPr>
                        <a:t>Chagas disease (American trypanosomiasis)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No</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333219853"/>
                  </a:ext>
                </a:extLst>
              </a:tr>
              <a:tr h="360000">
                <a:tc>
                  <a:txBody>
                    <a:bodyPr/>
                    <a:lstStyle/>
                    <a:p>
                      <a:pPr algn="l" fontAlgn="t"/>
                      <a:r>
                        <a:rPr lang="en-IE" sz="1200" u="none" strike="noStrike" dirty="0">
                          <a:solidFill>
                            <a:srgbClr val="C00000"/>
                          </a:solidFill>
                          <a:effectLst/>
                        </a:rPr>
                        <a:t>Chikungunya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No</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443362599"/>
                  </a:ext>
                </a:extLst>
              </a:tr>
              <a:tr h="360000">
                <a:tc>
                  <a:txBody>
                    <a:bodyPr/>
                    <a:lstStyle/>
                    <a:p>
                      <a:pPr algn="l" fontAlgn="t"/>
                      <a:r>
                        <a:rPr lang="en-IE" sz="1200" u="none" strike="noStrike" dirty="0">
                          <a:solidFill>
                            <a:srgbClr val="C00000"/>
                          </a:solidFill>
                          <a:effectLst/>
                        </a:rPr>
                        <a:t>Crimean-Congo haemorrhagic fever</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No</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610616814"/>
                  </a:ext>
                </a:extLst>
              </a:tr>
              <a:tr h="360000">
                <a:tc>
                  <a:txBody>
                    <a:bodyPr/>
                    <a:lstStyle/>
                    <a:p>
                      <a:pPr algn="l" fontAlgn="t"/>
                      <a:r>
                        <a:rPr lang="en-IE" sz="1200" u="none" strike="noStrike" dirty="0">
                          <a:solidFill>
                            <a:srgbClr val="C00000"/>
                          </a:solidFill>
                          <a:effectLst/>
                        </a:rPr>
                        <a:t>Dengue fever</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547741257"/>
                  </a:ext>
                </a:extLst>
              </a:tr>
              <a:tr h="360000">
                <a:tc>
                  <a:txBody>
                    <a:bodyPr/>
                    <a:lstStyle/>
                    <a:p>
                      <a:pPr algn="l" fontAlgn="t"/>
                      <a:r>
                        <a:rPr lang="en-GB" sz="1200" b="0" u="none" strike="noStrike" dirty="0">
                          <a:solidFill>
                            <a:srgbClr val="C00000"/>
                          </a:solidFill>
                          <a:effectLst/>
                        </a:rPr>
                        <a:t>Hookworm infection</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No</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4014244708"/>
                  </a:ext>
                </a:extLst>
              </a:tr>
              <a:tr h="360000">
                <a:tc>
                  <a:txBody>
                    <a:bodyPr/>
                    <a:lstStyle/>
                    <a:p>
                      <a:pPr algn="l" fontAlgn="t"/>
                      <a:r>
                        <a:rPr lang="en-IE" sz="1200" u="none" strike="noStrike" dirty="0">
                          <a:solidFill>
                            <a:srgbClr val="C00000"/>
                          </a:solidFill>
                          <a:effectLst/>
                        </a:rPr>
                        <a:t>Japanese encephalitis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032845053"/>
                  </a:ext>
                </a:extLst>
              </a:tr>
              <a:tr h="360000">
                <a:tc>
                  <a:txBody>
                    <a:bodyPr/>
                    <a:lstStyle/>
                    <a:p>
                      <a:pPr algn="l" fontAlgn="t"/>
                      <a:r>
                        <a:rPr lang="en-IE" sz="1200" u="none" strike="noStrike" dirty="0">
                          <a:solidFill>
                            <a:srgbClr val="C00000"/>
                          </a:solidFill>
                          <a:effectLst/>
                        </a:rPr>
                        <a:t>Leishmaniasis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No</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734610041"/>
                  </a:ext>
                </a:extLst>
              </a:tr>
              <a:tr h="360000">
                <a:tc>
                  <a:txBody>
                    <a:bodyPr/>
                    <a:lstStyle/>
                    <a:p>
                      <a:pPr algn="l" fontAlgn="t"/>
                      <a:r>
                        <a:rPr lang="en-IE" sz="1200" u="none" strike="noStrike" dirty="0">
                          <a:solidFill>
                            <a:srgbClr val="C00000"/>
                          </a:solidFill>
                          <a:effectLst/>
                        </a:rPr>
                        <a:t>Lyme disease</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No</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rgbClr val="000000"/>
                          </a:solidFill>
                          <a:effectLst/>
                          <a:latin typeface="Calibri" panose="020F0502020204030204" pitchFamily="34" charset="0"/>
                        </a:rPr>
                        <a:t>Yes</a:t>
                      </a:r>
                    </a:p>
                  </a:txBody>
                  <a:tcPr marL="6757" marR="6757" marT="6757" marB="0"/>
                </a:tc>
                <a:extLst>
                  <a:ext uri="{0D108BD9-81ED-4DB2-BD59-A6C34878D82A}">
                    <a16:rowId xmlns:a16="http://schemas.microsoft.com/office/drawing/2014/main" val="1583744662"/>
                  </a:ext>
                </a:extLst>
              </a:tr>
              <a:tr h="360000">
                <a:tc>
                  <a:txBody>
                    <a:bodyPr/>
                    <a:lstStyle/>
                    <a:p>
                      <a:pPr algn="l" fontAlgn="t"/>
                      <a:r>
                        <a:rPr lang="en-IE" sz="1200" u="none" strike="noStrike" dirty="0">
                          <a:solidFill>
                            <a:srgbClr val="C00000"/>
                          </a:solidFill>
                          <a:effectLst/>
                        </a:rPr>
                        <a:t>Lymphatic filariasis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No</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9850138"/>
                  </a:ext>
                </a:extLst>
              </a:tr>
              <a:tr h="360000">
                <a:tc>
                  <a:txBody>
                    <a:bodyPr/>
                    <a:lstStyle/>
                    <a:p>
                      <a:pPr algn="l" fontAlgn="t"/>
                      <a:r>
                        <a:rPr lang="en-IE" sz="1200" u="none" strike="noStrike" dirty="0">
                          <a:solidFill>
                            <a:srgbClr val="C00000"/>
                          </a:solidFill>
                          <a:effectLst/>
                        </a:rPr>
                        <a:t>Malaria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136233348"/>
                  </a:ext>
                </a:extLst>
              </a:tr>
            </a:tbl>
          </a:graphicData>
        </a:graphic>
      </p:graphicFrame>
      <p:graphicFrame>
        <p:nvGraphicFramePr>
          <p:cNvPr id="4" name="Table 3">
            <a:extLst>
              <a:ext uri="{FF2B5EF4-FFF2-40B4-BE49-F238E27FC236}">
                <a16:creationId xmlns:a16="http://schemas.microsoft.com/office/drawing/2014/main" id="{8E7C5E9A-03B4-3D5A-57E0-A56171389B5D}"/>
              </a:ext>
            </a:extLst>
          </p:cNvPr>
          <p:cNvGraphicFramePr>
            <a:graphicFrameLocks noGrp="1"/>
          </p:cNvGraphicFramePr>
          <p:nvPr>
            <p:extLst>
              <p:ext uri="{D42A27DB-BD31-4B8C-83A1-F6EECF244321}">
                <p14:modId xmlns:p14="http://schemas.microsoft.com/office/powerpoint/2010/main" val="3259258722"/>
              </p:ext>
            </p:extLst>
          </p:nvPr>
        </p:nvGraphicFramePr>
        <p:xfrm>
          <a:off x="6431278" y="783242"/>
          <a:ext cx="3996000" cy="4519272"/>
        </p:xfrm>
        <a:graphic>
          <a:graphicData uri="http://schemas.openxmlformats.org/drawingml/2006/table">
            <a:tbl>
              <a:tblPr>
                <a:tableStyleId>{E8B1032C-EA38-4F05-BA0D-38AFFFC7BED3}</a:tableStyleId>
              </a:tblPr>
              <a:tblGrid>
                <a:gridCol w="1656000">
                  <a:extLst>
                    <a:ext uri="{9D8B030D-6E8A-4147-A177-3AD203B41FA5}">
                      <a16:colId xmlns:a16="http://schemas.microsoft.com/office/drawing/2014/main" val="2497409396"/>
                    </a:ext>
                  </a:extLst>
                </a:gridCol>
                <a:gridCol w="1188000">
                  <a:extLst>
                    <a:ext uri="{9D8B030D-6E8A-4147-A177-3AD203B41FA5}">
                      <a16:colId xmlns:a16="http://schemas.microsoft.com/office/drawing/2014/main" val="3440800795"/>
                    </a:ext>
                  </a:extLst>
                </a:gridCol>
                <a:gridCol w="1152000">
                  <a:extLst>
                    <a:ext uri="{9D8B030D-6E8A-4147-A177-3AD203B41FA5}">
                      <a16:colId xmlns:a16="http://schemas.microsoft.com/office/drawing/2014/main" val="509933588"/>
                    </a:ext>
                  </a:extLst>
                </a:gridCol>
              </a:tblGrid>
              <a:tr h="504000">
                <a:tc>
                  <a:txBody>
                    <a:bodyPr/>
                    <a:lstStyle/>
                    <a:p>
                      <a:pPr algn="ctr" fontAlgn="t"/>
                      <a:r>
                        <a:rPr lang="en-IE" sz="1400" b="1" u="none" strike="noStrike" dirty="0">
                          <a:solidFill>
                            <a:srgbClr val="0070C0"/>
                          </a:solidFill>
                          <a:effectLst/>
                        </a:rPr>
                        <a:t>Disease</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algn="ctr" fontAlgn="t"/>
                      <a:r>
                        <a:rPr lang="en-GB" sz="1400" b="1" u="none" strike="noStrike" dirty="0">
                          <a:solidFill>
                            <a:srgbClr val="0070C0"/>
                          </a:solidFill>
                          <a:effectLst/>
                        </a:rPr>
                        <a:t>Vaccine available</a:t>
                      </a:r>
                      <a:r>
                        <a:rPr lang="en-IE" sz="1400" b="1" u="none" strike="noStrike" dirty="0">
                          <a:solidFill>
                            <a:srgbClr val="0070C0"/>
                          </a:solidFill>
                          <a:effectLst/>
                        </a:rPr>
                        <a:t>?</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400" b="1" i="0" u="none" strike="noStrike" dirty="0">
                          <a:solidFill>
                            <a:srgbClr val="0070C0"/>
                          </a:solidFill>
                          <a:effectLst/>
                          <a:latin typeface="Calibri" panose="020F0502020204030204" pitchFamily="34" charset="0"/>
                        </a:rPr>
                        <a:t>Vaccine under development?</a:t>
                      </a:r>
                      <a:endParaRPr lang="en-IE" sz="1400" b="1" i="0" u="none" strike="noStrike" dirty="0">
                        <a:solidFill>
                          <a:srgbClr val="0070C0"/>
                        </a:solidFill>
                        <a:effectLst/>
                        <a:latin typeface="Calibri" panose="020F0502020204030204" pitchFamily="34" charset="0"/>
                      </a:endParaRPr>
                    </a:p>
                  </a:txBody>
                  <a:tcPr marL="6757" marR="6757" marT="6757" marB="0"/>
                </a:tc>
                <a:extLst>
                  <a:ext uri="{0D108BD9-81ED-4DB2-BD59-A6C34878D82A}">
                    <a16:rowId xmlns:a16="http://schemas.microsoft.com/office/drawing/2014/main" val="3333697160"/>
                  </a:ext>
                </a:extLst>
              </a:tr>
              <a:tr h="360000">
                <a:tc>
                  <a:txBody>
                    <a:bodyPr/>
                    <a:lstStyle/>
                    <a:p>
                      <a:pPr algn="l" fontAlgn="t"/>
                      <a:r>
                        <a:rPr lang="en-IE" sz="1200" u="none" strike="noStrike" dirty="0">
                          <a:solidFill>
                            <a:srgbClr val="C00000"/>
                          </a:solidFill>
                          <a:effectLst/>
                        </a:rPr>
                        <a:t>Onchocerciasis (river blindness)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No</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Yes</a:t>
                      </a:r>
                    </a:p>
                  </a:txBody>
                  <a:tcPr marL="6757" marR="6757" marT="6757" marB="0"/>
                </a:tc>
                <a:extLst>
                  <a:ext uri="{0D108BD9-81ED-4DB2-BD59-A6C34878D82A}">
                    <a16:rowId xmlns:a16="http://schemas.microsoft.com/office/drawing/2014/main" val="3831694956"/>
                  </a:ext>
                </a:extLst>
              </a:tr>
              <a:tr h="360000">
                <a:tc>
                  <a:txBody>
                    <a:bodyPr/>
                    <a:lstStyle/>
                    <a:p>
                      <a:pPr algn="l" fontAlgn="t"/>
                      <a:r>
                        <a:rPr lang="en-IE" sz="1200" u="none" strike="noStrike" dirty="0">
                          <a:solidFill>
                            <a:srgbClr val="C00000"/>
                          </a:solidFill>
                          <a:effectLst/>
                        </a:rPr>
                        <a:t>Rift Valley fever</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3C4245"/>
                          </a:solidFill>
                          <a:effectLst/>
                          <a:latin typeface="Calibri" panose="020F0502020204030204" pitchFamily="34" charset="0"/>
                        </a:rPr>
                        <a:t>No</a:t>
                      </a:r>
                      <a:endParaRPr lang="en-IE" sz="1200" b="0" i="0" u="none" strike="noStrike" dirty="0">
                        <a:solidFill>
                          <a:srgbClr val="3C4245"/>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525117701"/>
                  </a:ext>
                </a:extLst>
              </a:tr>
              <a:tr h="360000">
                <a:tc>
                  <a:txBody>
                    <a:bodyPr/>
                    <a:lstStyle/>
                    <a:p>
                      <a:pPr algn="l" fontAlgn="t"/>
                      <a:r>
                        <a:rPr lang="en-IE" sz="1200" u="none" strike="noStrike" dirty="0">
                          <a:solidFill>
                            <a:srgbClr val="C00000"/>
                          </a:solidFill>
                          <a:effectLst/>
                        </a:rPr>
                        <a:t>Schistosomiasis (bilharziasis)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No</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333219853"/>
                  </a:ext>
                </a:extLst>
              </a:tr>
              <a:tr h="360000">
                <a:tc>
                  <a:txBody>
                    <a:bodyPr/>
                    <a:lstStyle/>
                    <a:p>
                      <a:pPr algn="l" fontAlgn="t"/>
                      <a:r>
                        <a:rPr lang="en-IE" sz="1200" u="none" strike="noStrike" dirty="0">
                          <a:solidFill>
                            <a:srgbClr val="C00000"/>
                          </a:solidFill>
                          <a:effectLst/>
                        </a:rPr>
                        <a:t>Sleeping sickness (African trypanosomiasis)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No</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443362599"/>
                  </a:ext>
                </a:extLst>
              </a:tr>
              <a:tr h="360000">
                <a:tc>
                  <a:txBody>
                    <a:bodyPr/>
                    <a:lstStyle/>
                    <a:p>
                      <a:pPr algn="l" fontAlgn="t"/>
                      <a:r>
                        <a:rPr lang="en-IE" sz="1200" u="none" strike="noStrike" dirty="0">
                          <a:solidFill>
                            <a:srgbClr val="C00000"/>
                          </a:solidFill>
                          <a:effectLst/>
                        </a:rPr>
                        <a:t>Tick-borne encephalitis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rgbClr val="000000"/>
                          </a:solidFill>
                          <a:effectLst/>
                          <a:latin typeface="Calibri" panose="020F0502020204030204" pitchFamily="34" charset="0"/>
                        </a:rPr>
                        <a:t>-</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610616814"/>
                  </a:ext>
                </a:extLst>
              </a:tr>
              <a:tr h="360000">
                <a:tc>
                  <a:txBody>
                    <a:bodyPr/>
                    <a:lstStyle/>
                    <a:p>
                      <a:pPr algn="l" fontAlgn="t"/>
                      <a:r>
                        <a:rPr lang="en-IE" sz="1200" u="none" strike="noStrike" dirty="0">
                          <a:solidFill>
                            <a:srgbClr val="C00000"/>
                          </a:solidFill>
                          <a:effectLst/>
                        </a:rPr>
                        <a:t>Toscana virus infection/sand fly fever</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No</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No</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547741257"/>
                  </a:ext>
                </a:extLst>
              </a:tr>
              <a:tr h="360000">
                <a:tc>
                  <a:txBody>
                    <a:bodyPr/>
                    <a:lstStyle/>
                    <a:p>
                      <a:pPr algn="l" fontAlgn="t"/>
                      <a:r>
                        <a:rPr lang="en-GB" sz="1200" b="0" u="none" strike="noStrike" dirty="0" err="1">
                          <a:solidFill>
                            <a:srgbClr val="C00000"/>
                          </a:solidFill>
                          <a:effectLst/>
                        </a:rPr>
                        <a:t>Tungiasis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No</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*N/a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4014244708"/>
                  </a:ext>
                </a:extLst>
              </a:tr>
              <a:tr h="360000">
                <a:tc>
                  <a:txBody>
                    <a:bodyPr/>
                    <a:lstStyle/>
                    <a:p>
                      <a:pPr algn="l" fontAlgn="t"/>
                      <a:r>
                        <a:rPr lang="en-IE" sz="1200" u="none" strike="noStrike" dirty="0">
                          <a:solidFill>
                            <a:srgbClr val="C00000"/>
                          </a:solidFill>
                          <a:effectLst/>
                        </a:rPr>
                        <a:t>Typhus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No</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032845053"/>
                  </a:ext>
                </a:extLst>
              </a:tr>
              <a:tr h="360000">
                <a:tc>
                  <a:txBody>
                    <a:bodyPr/>
                    <a:lstStyle/>
                    <a:p>
                      <a:pPr algn="l" fontAlgn="t"/>
                      <a:r>
                        <a:rPr lang="en-IE" sz="1200" u="none" strike="noStrike" dirty="0">
                          <a:solidFill>
                            <a:srgbClr val="C00000"/>
                          </a:solidFill>
                          <a:effectLst/>
                        </a:rPr>
                        <a:t>West Nile fever </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No</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734610041"/>
                  </a:ext>
                </a:extLst>
              </a:tr>
              <a:tr h="360000">
                <a:tc>
                  <a:txBody>
                    <a:bodyPr/>
                    <a:lstStyle/>
                    <a:p>
                      <a:pPr algn="l" fontAlgn="t"/>
                      <a:r>
                        <a:rPr lang="en-IE" sz="1200" u="none" strike="noStrike" dirty="0">
                          <a:solidFill>
                            <a:srgbClr val="C00000"/>
                          </a:solidFill>
                          <a:effectLst/>
                        </a:rPr>
                        <a:t>Yellow fever</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rgbClr val="000000"/>
                          </a:solidFill>
                          <a:effectLst/>
                          <a:latin typeface="Calibri" panose="020F0502020204030204" pitchFamily="34" charset="0"/>
                        </a:rPr>
                        <a:t>-</a:t>
                      </a:r>
                    </a:p>
                  </a:txBody>
                  <a:tcPr marL="6757" marR="6757" marT="6757" marB="0"/>
                </a:tc>
                <a:extLst>
                  <a:ext uri="{0D108BD9-81ED-4DB2-BD59-A6C34878D82A}">
                    <a16:rowId xmlns:a16="http://schemas.microsoft.com/office/drawing/2014/main" val="1583744662"/>
                  </a:ext>
                </a:extLst>
              </a:tr>
              <a:tr h="360000">
                <a:tc>
                  <a:txBody>
                    <a:bodyPr/>
                    <a:lstStyle/>
                    <a:p>
                      <a:pPr algn="l" fontAlgn="t"/>
                      <a:r>
                        <a:rPr lang="en-IE" sz="1200" u="none" strike="noStrike" dirty="0">
                          <a:solidFill>
                            <a:srgbClr val="C00000"/>
                          </a:solidFill>
                          <a:effectLst/>
                        </a:rPr>
                        <a:t>Zika</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No</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9850138"/>
                  </a:ext>
                </a:extLst>
              </a:tr>
            </a:tbl>
          </a:graphicData>
        </a:graphic>
      </p:graphicFrame>
      <p:sp>
        <p:nvSpPr>
          <p:cNvPr id="5" name="TextBox 4">
            <a:extLst>
              <a:ext uri="{FF2B5EF4-FFF2-40B4-BE49-F238E27FC236}">
                <a16:creationId xmlns:a16="http://schemas.microsoft.com/office/drawing/2014/main" id="{1C96786A-70C9-E25E-4361-32FCCE4F81C6}"/>
              </a:ext>
            </a:extLst>
          </p:cNvPr>
          <p:cNvSpPr txBox="1"/>
          <p:nvPr/>
        </p:nvSpPr>
        <p:spPr>
          <a:xfrm>
            <a:off x="6431278" y="5312448"/>
            <a:ext cx="2162772" cy="246221"/>
          </a:xfrm>
          <a:prstGeom prst="rect">
            <a:avLst/>
          </a:prstGeom>
          <a:noFill/>
        </p:spPr>
        <p:txBody>
          <a:bodyPr wrap="none" rtlCol="0">
            <a:spAutoFit/>
          </a:bodyPr>
          <a:lstStyle/>
          <a:p>
            <a:r>
              <a:rPr lang="en-GB" sz="1000" dirty="0">
                <a:cs typeface="Arial" panose="020B0604020202020204" pitchFamily="34" charset="0"/>
              </a:rPr>
              <a:t>*Not applicable: pathogen is an insect</a:t>
            </a:r>
            <a:endParaRPr lang="en-IE" sz="1000" dirty="0">
              <a:cs typeface="Arial" panose="020B0604020202020204" pitchFamily="34" charset="0"/>
            </a:endParaRPr>
          </a:p>
        </p:txBody>
      </p:sp>
      <p:sp>
        <p:nvSpPr>
          <p:cNvPr id="6" name="TextBox 5">
            <a:extLst>
              <a:ext uri="{FF2B5EF4-FFF2-40B4-BE49-F238E27FC236}">
                <a16:creationId xmlns:a16="http://schemas.microsoft.com/office/drawing/2014/main" id="{BD680CDA-D6F5-F5FB-3FF5-F1CAC34760E4}"/>
              </a:ext>
            </a:extLst>
          </p:cNvPr>
          <p:cNvSpPr txBox="1"/>
          <p:nvPr/>
        </p:nvSpPr>
        <p:spPr>
          <a:xfrm>
            <a:off x="1532707" y="5739010"/>
            <a:ext cx="3390544" cy="276999"/>
          </a:xfrm>
          <a:prstGeom prst="rect">
            <a:avLst/>
          </a:prstGeom>
          <a:noFill/>
        </p:spPr>
        <p:txBody>
          <a:bodyPr wrap="none" rtlCol="0">
            <a:spAutoFit/>
          </a:bodyPr>
          <a:lstStyle/>
          <a:p>
            <a:r>
              <a:rPr lang="en-GB" sz="1200" dirty="0">
                <a:cs typeface="Arial" panose="020B0604020202020204" pitchFamily="34" charset="0"/>
              </a:rPr>
              <a:t>Only 26% (6/23) have a vaccine currently available. </a:t>
            </a:r>
            <a:endParaRPr lang="en-IE" sz="1200" dirty="0">
              <a:cs typeface="Arial" panose="020B0604020202020204" pitchFamily="34" charset="0"/>
            </a:endParaRPr>
          </a:p>
        </p:txBody>
      </p:sp>
      <p:sp>
        <p:nvSpPr>
          <p:cNvPr id="8" name="TextBox 7">
            <a:extLst>
              <a:ext uri="{FF2B5EF4-FFF2-40B4-BE49-F238E27FC236}">
                <a16:creationId xmlns:a16="http://schemas.microsoft.com/office/drawing/2014/main" id="{D76B5C97-599B-EFBA-5CB8-B68620ABB8A5}"/>
              </a:ext>
            </a:extLst>
          </p:cNvPr>
          <p:cNvSpPr txBox="1"/>
          <p:nvPr/>
        </p:nvSpPr>
        <p:spPr>
          <a:xfrm>
            <a:off x="3651298" y="368731"/>
            <a:ext cx="6143896" cy="307777"/>
          </a:xfrm>
          <a:prstGeom prst="rect">
            <a:avLst/>
          </a:prstGeom>
          <a:noFill/>
        </p:spPr>
        <p:txBody>
          <a:bodyPr wrap="square">
            <a:spAutoFit/>
          </a:bodyPr>
          <a:lstStyle/>
          <a:p>
            <a:r>
              <a:rPr lang="en-GB" sz="1400" i="1" dirty="0">
                <a:solidFill>
                  <a:srgbClr val="0070C0"/>
                </a:solidFill>
                <a:cs typeface="Arial" panose="020B0604020202020204" pitchFamily="34" charset="0"/>
              </a:rPr>
              <a:t>Table 6. Current status of VBD vaccine development  </a:t>
            </a:r>
            <a:endParaRPr lang="en-IE" sz="1400" i="1" dirty="0">
              <a:solidFill>
                <a:srgbClr val="0070C0"/>
              </a:solidFill>
            </a:endParaRPr>
          </a:p>
        </p:txBody>
      </p:sp>
    </p:spTree>
    <p:extLst>
      <p:ext uri="{BB962C8B-B14F-4D97-AF65-F5344CB8AC3E}">
        <p14:creationId xmlns:p14="http://schemas.microsoft.com/office/powerpoint/2010/main" val="29887889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pPr algn="ctr"/>
            <a:r>
              <a:rPr lang="en-GB" sz="2800" dirty="0">
                <a:solidFill>
                  <a:schemeClr val="tx1"/>
                </a:solidFill>
              </a:rPr>
              <a:t>7. Key take home messages</a:t>
            </a:r>
            <a:endParaRPr lang="hu-HU" sz="2800" dirty="0">
              <a:solidFill>
                <a:schemeClr val="tx1"/>
              </a:solidFill>
            </a:endParaRPr>
          </a:p>
        </p:txBody>
      </p:sp>
      <p:sp>
        <p:nvSpPr>
          <p:cNvPr id="3" name="Tartalom helye 2"/>
          <p:cNvSpPr>
            <a:spLocks noGrp="1"/>
          </p:cNvSpPr>
          <p:nvPr>
            <p:ph idx="1"/>
          </p:nvPr>
        </p:nvSpPr>
        <p:spPr>
          <a:xfrm>
            <a:off x="396815" y="642262"/>
            <a:ext cx="11283351" cy="5775793"/>
          </a:xfrm>
        </p:spPr>
        <p:txBody>
          <a:bodyPr>
            <a:normAutofit fontScale="92500" lnSpcReduction="20000"/>
          </a:bodyPr>
          <a:lstStyle/>
          <a:p>
            <a:pPr algn="just">
              <a:lnSpc>
                <a:spcPct val="120000"/>
              </a:lnSpc>
              <a:buClr>
                <a:srgbClr val="00B050"/>
              </a:buClr>
              <a:buFont typeface="Wingdings" panose="05000000000000000000" pitchFamily="2" charset="2"/>
              <a:buChar char="Ø"/>
            </a:pPr>
            <a:r>
              <a:rPr lang="en-GB" sz="2000" dirty="0">
                <a:solidFill>
                  <a:schemeClr val="tx1"/>
                </a:solidFill>
              </a:rPr>
              <a:t>Three groups of complex, interlinked and often poorly understood stressors influence the emergence and propagation of VBDs: anthropogenic climatic, demographic, and technological changes.</a:t>
            </a:r>
          </a:p>
          <a:p>
            <a:pPr algn="just">
              <a:lnSpc>
                <a:spcPct val="120000"/>
              </a:lnSpc>
              <a:buClr>
                <a:srgbClr val="00B050"/>
              </a:buClr>
              <a:buFont typeface="Wingdings" panose="05000000000000000000" pitchFamily="2" charset="2"/>
              <a:buChar char="Ø"/>
            </a:pPr>
            <a:r>
              <a:rPr lang="en-GB" sz="2000" dirty="0">
                <a:solidFill>
                  <a:schemeClr val="tx1"/>
                </a:solidFill>
              </a:rPr>
              <a:t>Major anthropogenic climatic hazards for disease aggravation: warming, precipitation, floods, drought and storms.</a:t>
            </a:r>
          </a:p>
          <a:p>
            <a:pPr algn="just">
              <a:lnSpc>
                <a:spcPct val="120000"/>
              </a:lnSpc>
              <a:buClr>
                <a:srgbClr val="00B050"/>
              </a:buClr>
              <a:buFont typeface="Wingdings" panose="05000000000000000000" pitchFamily="2" charset="2"/>
              <a:buChar char="Ø"/>
            </a:pPr>
            <a:r>
              <a:rPr lang="en-GB" sz="2000" dirty="0">
                <a:solidFill>
                  <a:schemeClr val="tx1"/>
                </a:solidFill>
              </a:rPr>
              <a:t>VBDs constitute the largest single aggravated disease group, with viruses and bacteria the largest pathogen groups. </a:t>
            </a:r>
          </a:p>
          <a:p>
            <a:pPr algn="just">
              <a:lnSpc>
                <a:spcPct val="120000"/>
              </a:lnSpc>
              <a:buClr>
                <a:srgbClr val="00B050"/>
              </a:buClr>
              <a:buFont typeface="Wingdings" panose="05000000000000000000" pitchFamily="2" charset="2"/>
              <a:buChar char="Ø"/>
            </a:pPr>
            <a:r>
              <a:rPr lang="en-GB" sz="2000" dirty="0">
                <a:solidFill>
                  <a:schemeClr val="tx1"/>
                </a:solidFill>
              </a:rPr>
              <a:t>22 out of 23 of the major VBDs examined, have been shown to or are predicted to show changes in geographical range, disease occurrence, and/or frequency/seasonal duration due to climate change.</a:t>
            </a:r>
          </a:p>
          <a:p>
            <a:pPr algn="just">
              <a:lnSpc>
                <a:spcPct val="120000"/>
              </a:lnSpc>
              <a:buClr>
                <a:srgbClr val="00B050"/>
              </a:buClr>
              <a:buFont typeface="Wingdings" panose="05000000000000000000" pitchFamily="2" charset="2"/>
              <a:buChar char="Ø"/>
            </a:pPr>
            <a:r>
              <a:rPr lang="en-GB" sz="2000" dirty="0">
                <a:solidFill>
                  <a:schemeClr val="tx1"/>
                </a:solidFill>
              </a:rPr>
              <a:t>Of the climate change aggravated VBD vectors, mosquitoes constitute the largest type (39%), followed by ticks (22%), fleas (13%), snails (9%), and sand flies (9%).</a:t>
            </a:r>
          </a:p>
          <a:p>
            <a:pPr algn="just">
              <a:lnSpc>
                <a:spcPct val="120000"/>
              </a:lnSpc>
              <a:buClr>
                <a:srgbClr val="00B050"/>
              </a:buClr>
              <a:buFont typeface="Wingdings" panose="05000000000000000000" pitchFamily="2" charset="2"/>
              <a:buChar char="Ø"/>
            </a:pPr>
            <a:r>
              <a:rPr lang="en-GB" sz="2000" dirty="0">
                <a:solidFill>
                  <a:schemeClr val="tx1"/>
                </a:solidFill>
              </a:rPr>
              <a:t>18 of the 23 VBDs (78%) considered here, have been shown to or are predicted to affect areas of Europe.</a:t>
            </a:r>
          </a:p>
          <a:p>
            <a:pPr algn="just">
              <a:lnSpc>
                <a:spcPct val="120000"/>
              </a:lnSpc>
              <a:buClr>
                <a:srgbClr val="00B050"/>
              </a:buClr>
              <a:buFont typeface="Wingdings" panose="05000000000000000000" pitchFamily="2" charset="2"/>
              <a:buChar char="Ø"/>
            </a:pPr>
            <a:r>
              <a:rPr lang="en-GB" sz="2000" dirty="0">
                <a:solidFill>
                  <a:schemeClr val="tx1"/>
                </a:solidFill>
              </a:rPr>
              <a:t>Prevention and mitigation of climate change-aggravated VBDs revolves around environmental, societal, and technological control methods, including:</a:t>
            </a:r>
          </a:p>
          <a:p>
            <a:pPr marL="914400" lvl="1" indent="-457200" algn="just">
              <a:lnSpc>
                <a:spcPct val="120000"/>
              </a:lnSpc>
              <a:buClr>
                <a:srgbClr val="FF0000"/>
              </a:buClr>
              <a:buFont typeface="+mj-lt"/>
              <a:buAutoNum type="arabicPeriod"/>
            </a:pPr>
            <a:r>
              <a:rPr lang="en-GB" sz="2000" dirty="0">
                <a:solidFill>
                  <a:schemeClr val="tx1"/>
                </a:solidFill>
              </a:rPr>
              <a:t>Improved VBD surveillance of the human and domestic animal reservoir host populations.</a:t>
            </a:r>
          </a:p>
          <a:p>
            <a:pPr marL="914400" lvl="1" indent="-457200" algn="just">
              <a:lnSpc>
                <a:spcPct val="120000"/>
              </a:lnSpc>
              <a:buClr>
                <a:srgbClr val="FF0000"/>
              </a:buClr>
              <a:buFont typeface="+mj-lt"/>
              <a:buAutoNum type="arabicPeriod"/>
            </a:pPr>
            <a:r>
              <a:rPr lang="en-GB" sz="2000" dirty="0">
                <a:solidFill>
                  <a:schemeClr val="tx1"/>
                </a:solidFill>
              </a:rPr>
              <a:t>Enhanced public awareness of VBD threats.</a:t>
            </a:r>
          </a:p>
          <a:p>
            <a:pPr marL="914400" lvl="1" indent="-457200" algn="just">
              <a:lnSpc>
                <a:spcPct val="120000"/>
              </a:lnSpc>
              <a:buClr>
                <a:srgbClr val="FF0000"/>
              </a:buClr>
              <a:buFont typeface="+mj-lt"/>
              <a:buAutoNum type="arabicPeriod"/>
            </a:pPr>
            <a:r>
              <a:rPr lang="en-GB" sz="2000" dirty="0">
                <a:solidFill>
                  <a:schemeClr val="tx1"/>
                </a:solidFill>
              </a:rPr>
              <a:t>Development of effective VBD vaccines.</a:t>
            </a:r>
          </a:p>
          <a:p>
            <a:pPr marL="0" indent="0" algn="just">
              <a:buNone/>
            </a:pPr>
            <a:endParaRPr lang="hu-HU" sz="2000" dirty="0">
              <a:solidFill>
                <a:schemeClr val="tx1"/>
              </a:solidFill>
            </a:endParaRPr>
          </a:p>
        </p:txBody>
      </p:sp>
    </p:spTree>
    <p:extLst>
      <p:ext uri="{BB962C8B-B14F-4D97-AF65-F5344CB8AC3E}">
        <p14:creationId xmlns:p14="http://schemas.microsoft.com/office/powerpoint/2010/main" val="16115288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pPr algn="ctr"/>
            <a:r>
              <a:rPr lang="en-GB" sz="2800" dirty="0">
                <a:solidFill>
                  <a:schemeClr val="tx1"/>
                </a:solidFill>
              </a:rPr>
              <a:t>9. Test your knowledge </a:t>
            </a:r>
            <a:endParaRPr lang="hu-HU" sz="2800" dirty="0">
              <a:solidFill>
                <a:schemeClr val="tx1"/>
              </a:solidFill>
            </a:endParaRPr>
          </a:p>
        </p:txBody>
      </p:sp>
      <p:sp>
        <p:nvSpPr>
          <p:cNvPr id="3" name="Tartalom helye 2"/>
          <p:cNvSpPr>
            <a:spLocks noGrp="1"/>
          </p:cNvSpPr>
          <p:nvPr>
            <p:ph idx="1"/>
          </p:nvPr>
        </p:nvSpPr>
        <p:spPr>
          <a:xfrm>
            <a:off x="293298" y="702644"/>
            <a:ext cx="11796032" cy="5758541"/>
          </a:xfrm>
        </p:spPr>
        <p:txBody>
          <a:bodyPr>
            <a:normAutofit lnSpcReduction="10000"/>
          </a:bodyPr>
          <a:lstStyle/>
          <a:p>
            <a:pPr marL="457200" indent="-457200">
              <a:lnSpc>
                <a:spcPct val="110000"/>
              </a:lnSpc>
              <a:buClr>
                <a:srgbClr val="00B050"/>
              </a:buClr>
              <a:buFont typeface="+mj-lt"/>
              <a:buAutoNum type="arabicPeriod"/>
            </a:pPr>
            <a:r>
              <a:rPr lang="en-GB" sz="2000" dirty="0" smtClean="0">
                <a:solidFill>
                  <a:schemeClr val="tx1"/>
                </a:solidFill>
              </a:rPr>
              <a:t>What </a:t>
            </a:r>
            <a:r>
              <a:rPr lang="en-GB" sz="2000" dirty="0">
                <a:solidFill>
                  <a:schemeClr val="tx1"/>
                </a:solidFill>
              </a:rPr>
              <a:t>is a vector-borne disease?</a:t>
            </a:r>
          </a:p>
          <a:p>
            <a:pPr marL="457200" indent="-457200">
              <a:lnSpc>
                <a:spcPct val="110000"/>
              </a:lnSpc>
              <a:buClr>
                <a:srgbClr val="00B050"/>
              </a:buClr>
              <a:buFont typeface="+mj-lt"/>
              <a:buAutoNum type="arabicPeriod"/>
            </a:pPr>
            <a:r>
              <a:rPr lang="en-GB" sz="2000" dirty="0">
                <a:solidFill>
                  <a:schemeClr val="tx1"/>
                </a:solidFill>
              </a:rPr>
              <a:t>What effects do VBDs have on global society?</a:t>
            </a:r>
          </a:p>
          <a:p>
            <a:pPr marL="457200" indent="-457200">
              <a:lnSpc>
                <a:spcPct val="110000"/>
              </a:lnSpc>
              <a:buClr>
                <a:srgbClr val="00B050"/>
              </a:buClr>
              <a:buFont typeface="+mj-lt"/>
              <a:buAutoNum type="arabicPeriod"/>
            </a:pPr>
            <a:r>
              <a:rPr lang="en-GB" sz="2000" dirty="0">
                <a:solidFill>
                  <a:schemeClr val="tx1"/>
                </a:solidFill>
              </a:rPr>
              <a:t>List the three groups of stressors that influence the global landscape of VBD risk, in terms of their effects on pathogenesis, local-scale disease dynamics, and global spread. Give one stressor example from each group.</a:t>
            </a:r>
          </a:p>
          <a:p>
            <a:pPr marL="457200" indent="-457200">
              <a:lnSpc>
                <a:spcPct val="110000"/>
              </a:lnSpc>
              <a:buClr>
                <a:srgbClr val="00B050"/>
              </a:buClr>
              <a:buFont typeface="+mj-lt"/>
              <a:buAutoNum type="arabicPeriod"/>
            </a:pPr>
            <a:r>
              <a:rPr lang="en-GB" sz="2000" dirty="0">
                <a:solidFill>
                  <a:schemeClr val="tx1"/>
                </a:solidFill>
              </a:rPr>
              <a:t>Explain how climate change factors affect VBD pathogenesis, local-scale disease dynamics, and global spread.</a:t>
            </a:r>
          </a:p>
          <a:p>
            <a:pPr marL="457200" indent="-457200">
              <a:lnSpc>
                <a:spcPct val="110000"/>
              </a:lnSpc>
              <a:buClr>
                <a:srgbClr val="00B050"/>
              </a:buClr>
              <a:buFont typeface="+mj-lt"/>
              <a:buAutoNum type="arabicPeriod"/>
            </a:pPr>
            <a:r>
              <a:rPr lang="en-GB" sz="2000" dirty="0">
                <a:solidFill>
                  <a:schemeClr val="tx1"/>
                </a:solidFill>
              </a:rPr>
              <a:t>List three of the five most important climatic hazards that account for most cases of pathogenic disease aggravation.</a:t>
            </a:r>
          </a:p>
          <a:p>
            <a:pPr marL="457200" indent="-457200">
              <a:lnSpc>
                <a:spcPct val="110000"/>
              </a:lnSpc>
              <a:buClr>
                <a:srgbClr val="00B050"/>
              </a:buClr>
              <a:buFont typeface="+mj-lt"/>
              <a:buAutoNum type="arabicPeriod"/>
            </a:pPr>
            <a:r>
              <a:rPr lang="en-GB" sz="2000" dirty="0">
                <a:solidFill>
                  <a:schemeClr val="tx1"/>
                </a:solidFill>
              </a:rPr>
              <a:t>Give one VBD example for each of the following vector types, explaining how climate change will aggravate the disease: (a) tick-borne; (b) mosquito-borne; (c) flea-borne; (d) snail-borne; (e) biting fly/bug-borne.</a:t>
            </a:r>
          </a:p>
          <a:p>
            <a:pPr marL="457200" indent="-457200">
              <a:lnSpc>
                <a:spcPct val="110000"/>
              </a:lnSpc>
              <a:buClr>
                <a:srgbClr val="00B050"/>
              </a:buClr>
              <a:buFont typeface="+mj-lt"/>
              <a:buAutoNum type="arabicPeriod"/>
            </a:pPr>
            <a:r>
              <a:rPr lang="en-GB" sz="2000" dirty="0">
                <a:solidFill>
                  <a:schemeClr val="tx1"/>
                </a:solidFill>
              </a:rPr>
              <a:t>Give two examples of specific control methods for the prevention/mitigation of climate change aggravation of VBDs, from each of the following control groups:</a:t>
            </a:r>
          </a:p>
          <a:p>
            <a:pPr marL="0" indent="0">
              <a:lnSpc>
                <a:spcPct val="110000"/>
              </a:lnSpc>
              <a:spcBef>
                <a:spcPts val="0"/>
              </a:spcBef>
              <a:buClr>
                <a:srgbClr val="00B050"/>
              </a:buClr>
              <a:buNone/>
            </a:pPr>
            <a:r>
              <a:rPr lang="en-GB" sz="2000" dirty="0">
                <a:solidFill>
                  <a:schemeClr val="tx1"/>
                </a:solidFill>
              </a:rPr>
              <a:t>	- Environmental control</a:t>
            </a:r>
          </a:p>
          <a:p>
            <a:pPr marL="0" indent="0">
              <a:lnSpc>
                <a:spcPct val="110000"/>
              </a:lnSpc>
              <a:spcBef>
                <a:spcPts val="0"/>
              </a:spcBef>
              <a:buClr>
                <a:srgbClr val="00B050"/>
              </a:buClr>
              <a:buNone/>
            </a:pPr>
            <a:r>
              <a:rPr lang="en-GB" sz="2000" dirty="0">
                <a:solidFill>
                  <a:schemeClr val="tx1"/>
                </a:solidFill>
              </a:rPr>
              <a:t>	- Societal control</a:t>
            </a:r>
          </a:p>
          <a:p>
            <a:pPr marL="0" indent="0">
              <a:lnSpc>
                <a:spcPct val="110000"/>
              </a:lnSpc>
              <a:spcBef>
                <a:spcPts val="0"/>
              </a:spcBef>
              <a:buClr>
                <a:srgbClr val="00B050"/>
              </a:buClr>
              <a:buNone/>
            </a:pPr>
            <a:r>
              <a:rPr lang="en-GB" sz="2000" dirty="0">
                <a:solidFill>
                  <a:schemeClr val="tx1"/>
                </a:solidFill>
              </a:rPr>
              <a:t>	- Technological control </a:t>
            </a:r>
            <a:endParaRPr lang="hu-HU" sz="2000" dirty="0">
              <a:solidFill>
                <a:schemeClr val="tx1"/>
              </a:solidFill>
            </a:endParaRPr>
          </a:p>
        </p:txBody>
      </p:sp>
    </p:spTree>
    <p:extLst>
      <p:ext uri="{BB962C8B-B14F-4D97-AF65-F5344CB8AC3E}">
        <p14:creationId xmlns:p14="http://schemas.microsoft.com/office/powerpoint/2010/main" val="371442237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pPr algn="ctr"/>
            <a:r>
              <a:rPr lang="en-GB" sz="2800" dirty="0">
                <a:solidFill>
                  <a:schemeClr val="tx1"/>
                </a:solidFill>
              </a:rPr>
              <a:t>8. Essential reading for this lesson </a:t>
            </a:r>
            <a:endParaRPr lang="hu-HU" sz="2800" dirty="0">
              <a:solidFill>
                <a:schemeClr val="tx1"/>
              </a:solidFill>
            </a:endParaRPr>
          </a:p>
        </p:txBody>
      </p:sp>
      <p:sp>
        <p:nvSpPr>
          <p:cNvPr id="3" name="Tartalom helye 2"/>
          <p:cNvSpPr>
            <a:spLocks noGrp="1"/>
          </p:cNvSpPr>
          <p:nvPr>
            <p:ph idx="1"/>
          </p:nvPr>
        </p:nvSpPr>
        <p:spPr>
          <a:xfrm>
            <a:off x="192505" y="934775"/>
            <a:ext cx="11496287" cy="5370897"/>
          </a:xfrm>
        </p:spPr>
        <p:txBody>
          <a:bodyPr>
            <a:normAutofit/>
          </a:bodyPr>
          <a:lstStyle/>
          <a:p>
            <a:pPr marL="457200" indent="-457200" algn="just">
              <a:lnSpc>
                <a:spcPct val="110000"/>
              </a:lnSpc>
              <a:spcAft>
                <a:spcPts val="1000"/>
              </a:spcAft>
              <a:buClr>
                <a:srgbClr val="00B050"/>
              </a:buClr>
              <a:buFont typeface="+mj-lt"/>
              <a:buAutoNum type="arabicPeriod"/>
            </a:pPr>
            <a:r>
              <a:rPr lang="en-GB" sz="2000" dirty="0">
                <a:solidFill>
                  <a:schemeClr val="tx1"/>
                </a:solidFill>
              </a:rPr>
              <a:t>P.J. </a:t>
            </a:r>
            <a:r>
              <a:rPr lang="hu-HU" sz="2000" dirty="0">
                <a:solidFill>
                  <a:schemeClr val="tx1"/>
                </a:solidFill>
              </a:rPr>
              <a:t>Hotez</a:t>
            </a:r>
            <a:r>
              <a:rPr lang="en-GB" sz="2000" dirty="0">
                <a:solidFill>
                  <a:schemeClr val="tx1"/>
                </a:solidFill>
              </a:rPr>
              <a:t>,</a:t>
            </a:r>
            <a:r>
              <a:rPr lang="hu-HU" sz="2000" dirty="0">
                <a:solidFill>
                  <a:schemeClr val="tx1"/>
                </a:solidFill>
              </a:rPr>
              <a:t> </a:t>
            </a:r>
            <a:r>
              <a:rPr lang="en-GB" sz="2000" dirty="0">
                <a:solidFill>
                  <a:schemeClr val="tx1"/>
                </a:solidFill>
              </a:rPr>
              <a:t>“</a:t>
            </a:r>
            <a:r>
              <a:rPr lang="hu-HU" sz="2000" dirty="0">
                <a:solidFill>
                  <a:schemeClr val="tx1"/>
                </a:solidFill>
              </a:rPr>
              <a:t>Southern Europe’s</a:t>
            </a:r>
            <a:r>
              <a:rPr lang="en-GB" sz="2000" dirty="0">
                <a:solidFill>
                  <a:schemeClr val="tx1"/>
                </a:solidFill>
              </a:rPr>
              <a:t> </a:t>
            </a:r>
            <a:r>
              <a:rPr lang="hu-HU" sz="2000" dirty="0">
                <a:solidFill>
                  <a:schemeClr val="tx1"/>
                </a:solidFill>
              </a:rPr>
              <a:t>Coming Plagues: Vector-Borne Neglected Tropical</a:t>
            </a:r>
            <a:r>
              <a:rPr lang="en-GB" sz="2000" dirty="0">
                <a:solidFill>
                  <a:schemeClr val="tx1"/>
                </a:solidFill>
              </a:rPr>
              <a:t> </a:t>
            </a:r>
            <a:r>
              <a:rPr lang="hu-HU" sz="2000" dirty="0">
                <a:solidFill>
                  <a:schemeClr val="tx1"/>
                </a:solidFill>
              </a:rPr>
              <a:t>Diseases</a:t>
            </a:r>
            <a:r>
              <a:rPr lang="en-GB" sz="2000" dirty="0">
                <a:solidFill>
                  <a:schemeClr val="tx1"/>
                </a:solidFill>
              </a:rPr>
              <a:t>”,</a:t>
            </a:r>
            <a:r>
              <a:rPr lang="hu-HU" sz="2000" dirty="0">
                <a:solidFill>
                  <a:schemeClr val="tx1"/>
                </a:solidFill>
              </a:rPr>
              <a:t> PLoS </a:t>
            </a:r>
            <a:r>
              <a:rPr lang="en-GB" sz="2000" dirty="0">
                <a:solidFill>
                  <a:schemeClr val="tx1"/>
                </a:solidFill>
              </a:rPr>
              <a:t>Neglected</a:t>
            </a:r>
            <a:r>
              <a:rPr lang="hu-HU" sz="2000" dirty="0">
                <a:solidFill>
                  <a:schemeClr val="tx1"/>
                </a:solidFill>
              </a:rPr>
              <a:t> </a:t>
            </a:r>
            <a:r>
              <a:rPr lang="en-GB" sz="2000" dirty="0">
                <a:solidFill>
                  <a:schemeClr val="tx1"/>
                </a:solidFill>
              </a:rPr>
              <a:t> Tropical</a:t>
            </a:r>
            <a:r>
              <a:rPr lang="hu-HU" sz="2000" dirty="0">
                <a:solidFill>
                  <a:schemeClr val="tx1"/>
                </a:solidFill>
              </a:rPr>
              <a:t> Dis</a:t>
            </a:r>
            <a:r>
              <a:rPr lang="en-GB" sz="2000" dirty="0">
                <a:solidFill>
                  <a:schemeClr val="tx1"/>
                </a:solidFill>
              </a:rPr>
              <a:t>eases, 2016,</a:t>
            </a:r>
            <a:r>
              <a:rPr lang="hu-HU" sz="2000" dirty="0">
                <a:solidFill>
                  <a:schemeClr val="tx1"/>
                </a:solidFill>
              </a:rPr>
              <a:t> </a:t>
            </a:r>
            <a:r>
              <a:rPr lang="hu-HU" sz="2000" u="sng" dirty="0">
                <a:solidFill>
                  <a:schemeClr val="tx1"/>
                </a:solidFill>
              </a:rPr>
              <a:t>10</a:t>
            </a:r>
            <a:r>
              <a:rPr lang="en-GB" sz="2000" dirty="0">
                <a:solidFill>
                  <a:schemeClr val="tx1"/>
                </a:solidFill>
              </a:rPr>
              <a:t>,</a:t>
            </a:r>
            <a:r>
              <a:rPr lang="hu-HU" sz="2000" dirty="0">
                <a:solidFill>
                  <a:schemeClr val="tx1"/>
                </a:solidFill>
              </a:rPr>
              <a:t>(6)</a:t>
            </a:r>
            <a:r>
              <a:rPr lang="en-GB" sz="2000" dirty="0">
                <a:solidFill>
                  <a:schemeClr val="tx1"/>
                </a:solidFill>
              </a:rPr>
              <a:t>,</a:t>
            </a:r>
            <a:r>
              <a:rPr lang="hu-HU" sz="2000" dirty="0">
                <a:solidFill>
                  <a:schemeClr val="tx1"/>
                </a:solidFill>
              </a:rPr>
              <a:t> e0004243.</a:t>
            </a:r>
            <a:r>
              <a:rPr lang="en-GB" sz="2000" dirty="0">
                <a:solidFill>
                  <a:schemeClr val="tx1"/>
                </a:solidFill>
              </a:rPr>
              <a:t> </a:t>
            </a:r>
            <a:r>
              <a:rPr lang="en-GB" sz="2000" dirty="0">
                <a:solidFill>
                  <a:schemeClr val="tx1"/>
                </a:solidFill>
                <a:hlinkClick r:id="rId2"/>
              </a:rPr>
              <a:t>https://</a:t>
            </a:r>
            <a:r>
              <a:rPr lang="hu-HU" sz="2000" dirty="0">
                <a:solidFill>
                  <a:schemeClr val="tx1"/>
                </a:solidFill>
                <a:hlinkClick r:id="rId2"/>
              </a:rPr>
              <a:t>doi</a:t>
            </a:r>
            <a:r>
              <a:rPr lang="en-GB" sz="2000" dirty="0">
                <a:solidFill>
                  <a:schemeClr val="tx1"/>
                </a:solidFill>
                <a:hlinkClick r:id="rId2"/>
              </a:rPr>
              <a:t>.org/</a:t>
            </a:r>
            <a:r>
              <a:rPr lang="hu-HU" sz="2000" dirty="0">
                <a:solidFill>
                  <a:schemeClr val="tx1"/>
                </a:solidFill>
                <a:hlinkClick r:id="rId2"/>
              </a:rPr>
              <a:t>10.1371/journal.pntd.0004243</a:t>
            </a:r>
            <a:r>
              <a:rPr lang="en-GB" sz="2000" dirty="0">
                <a:solidFill>
                  <a:schemeClr val="tx1"/>
                </a:solidFill>
              </a:rPr>
              <a:t>.</a:t>
            </a:r>
          </a:p>
          <a:p>
            <a:pPr marL="457200" indent="-457200" algn="just">
              <a:lnSpc>
                <a:spcPct val="110000"/>
              </a:lnSpc>
              <a:spcAft>
                <a:spcPts val="1000"/>
              </a:spcAft>
              <a:buClr>
                <a:srgbClr val="00B050"/>
              </a:buClr>
              <a:buFont typeface="+mj-lt"/>
              <a:buAutoNum type="arabicPeriod"/>
            </a:pPr>
            <a:r>
              <a:rPr lang="en-GB" sz="2000" dirty="0">
                <a:solidFill>
                  <a:schemeClr val="tx1"/>
                </a:solidFill>
              </a:rPr>
              <a:t>J. Ma </a:t>
            </a:r>
            <a:r>
              <a:rPr lang="en-GB" sz="2000" i="1" dirty="0">
                <a:solidFill>
                  <a:schemeClr val="tx1"/>
                </a:solidFill>
              </a:rPr>
              <a:t>et al.</a:t>
            </a:r>
            <a:r>
              <a:rPr lang="en-GB" sz="2000" dirty="0">
                <a:solidFill>
                  <a:schemeClr val="tx1"/>
                </a:solidFill>
              </a:rPr>
              <a:t>, “Climate Change Drives the Transmission and Spread of Vector-Borne Diseases: An Ecological Perspective”, Biology, 2022, </a:t>
            </a:r>
            <a:r>
              <a:rPr lang="en-GB" sz="2000" u="sng" dirty="0">
                <a:solidFill>
                  <a:schemeClr val="tx1"/>
                </a:solidFill>
              </a:rPr>
              <a:t>11</a:t>
            </a:r>
            <a:r>
              <a:rPr lang="en-GB" sz="2000" dirty="0">
                <a:solidFill>
                  <a:schemeClr val="tx1"/>
                </a:solidFill>
              </a:rPr>
              <a:t>, 1628. </a:t>
            </a:r>
            <a:r>
              <a:rPr lang="en-GB" sz="2000" dirty="0">
                <a:solidFill>
                  <a:schemeClr val="tx1"/>
                </a:solidFill>
                <a:hlinkClick r:id="rId3"/>
              </a:rPr>
              <a:t>https://doi.org/10.3390/biology11111628</a:t>
            </a:r>
            <a:r>
              <a:rPr lang="en-GB" sz="2000" dirty="0">
                <a:solidFill>
                  <a:schemeClr val="tx1"/>
                </a:solidFill>
              </a:rPr>
              <a:t>.</a:t>
            </a:r>
          </a:p>
          <a:p>
            <a:pPr marL="457200" indent="-457200" algn="just">
              <a:lnSpc>
                <a:spcPct val="110000"/>
              </a:lnSpc>
              <a:spcAft>
                <a:spcPts val="1000"/>
              </a:spcAft>
              <a:buClr>
                <a:srgbClr val="00B050"/>
              </a:buClr>
              <a:buFont typeface="+mj-lt"/>
              <a:buAutoNum type="arabicPeriod"/>
            </a:pPr>
            <a:r>
              <a:rPr lang="en-GB" sz="2000" dirty="0">
                <a:solidFill>
                  <a:schemeClr val="tx1"/>
                </a:solidFill>
              </a:rPr>
              <a:t>J.N. Mills, “Potential Influence of Climate Change on Vector-Borne and Zoonotic Diseases: A Review and Proposed Research Plan”, Environ. Health Perspectives, 2010, </a:t>
            </a:r>
            <a:r>
              <a:rPr lang="en-GB" sz="2000" u="sng" dirty="0">
                <a:solidFill>
                  <a:schemeClr val="tx1"/>
                </a:solidFill>
              </a:rPr>
              <a:t>118</a:t>
            </a:r>
            <a:r>
              <a:rPr lang="en-GB" sz="2000" dirty="0">
                <a:solidFill>
                  <a:schemeClr val="tx1"/>
                </a:solidFill>
              </a:rPr>
              <a:t>, 1507–1514. </a:t>
            </a:r>
            <a:r>
              <a:rPr lang="en-GB" sz="2000" dirty="0">
                <a:solidFill>
                  <a:schemeClr val="tx1"/>
                </a:solidFill>
                <a:hlinkClick r:id="rId4"/>
              </a:rPr>
              <a:t>https://doi.org/10.1289/ehp.0901389</a:t>
            </a:r>
            <a:r>
              <a:rPr lang="en-GB" sz="2000" dirty="0">
                <a:solidFill>
                  <a:schemeClr val="tx1"/>
                </a:solidFill>
              </a:rPr>
              <a:t>.</a:t>
            </a:r>
          </a:p>
          <a:p>
            <a:pPr marL="457200" indent="-457200" algn="just">
              <a:lnSpc>
                <a:spcPct val="110000"/>
              </a:lnSpc>
              <a:spcAft>
                <a:spcPts val="1000"/>
              </a:spcAft>
              <a:buClr>
                <a:srgbClr val="00B050"/>
              </a:buClr>
              <a:buFont typeface="+mj-lt"/>
              <a:buAutoNum type="arabicPeriod"/>
            </a:pPr>
            <a:r>
              <a:rPr lang="en-GB" sz="2000" dirty="0">
                <a:solidFill>
                  <a:schemeClr val="tx1"/>
                </a:solidFill>
              </a:rPr>
              <a:t>J. </a:t>
            </a:r>
            <a:r>
              <a:rPr lang="en-GB" sz="2000" dirty="0" err="1">
                <a:solidFill>
                  <a:schemeClr val="tx1"/>
                </a:solidFill>
              </a:rPr>
              <a:t>Rockl</a:t>
            </a:r>
            <a:r>
              <a:rPr lang="en-GB" sz="2000" dirty="0" err="1">
                <a:solidFill>
                  <a:schemeClr val="tx1"/>
                </a:solidFill>
                <a:latin typeface="Calibri" panose="020F0502020204030204" pitchFamily="34" charset="0"/>
                <a:ea typeface="Calibri" panose="020F0502020204030204" pitchFamily="34" charset="0"/>
                <a:cs typeface="Calibri" panose="020F0502020204030204" pitchFamily="34" charset="0"/>
              </a:rPr>
              <a:t>ö</a:t>
            </a:r>
            <a:r>
              <a:rPr lang="en-GB" sz="2000" dirty="0" err="1">
                <a:solidFill>
                  <a:schemeClr val="tx1"/>
                </a:solidFill>
              </a:rPr>
              <a:t>v</a:t>
            </a:r>
            <a:r>
              <a:rPr lang="en-GB" sz="2000" dirty="0">
                <a:solidFill>
                  <a:schemeClr val="tx1"/>
                </a:solidFill>
              </a:rPr>
              <a:t> and R. Dubrow, “Climate Change: An Enduring Challenge for Vector-borne Disease Prevention and Control”, Nature Immunology, May 2020, </a:t>
            </a:r>
            <a:r>
              <a:rPr lang="en-GB" sz="2000" u="sng" dirty="0">
                <a:solidFill>
                  <a:schemeClr val="tx1"/>
                </a:solidFill>
              </a:rPr>
              <a:t>21, </a:t>
            </a:r>
            <a:r>
              <a:rPr lang="en-GB" sz="2000" dirty="0">
                <a:solidFill>
                  <a:schemeClr val="tx1"/>
                </a:solidFill>
              </a:rPr>
              <a:t>479–483. </a:t>
            </a:r>
            <a:r>
              <a:rPr lang="en-GB" sz="2000" dirty="0">
                <a:solidFill>
                  <a:schemeClr val="tx1"/>
                </a:solidFill>
                <a:hlinkClick r:id="rId5"/>
              </a:rPr>
              <a:t>https://doi.org/10.1038/s41590-020-0648-y</a:t>
            </a:r>
            <a:r>
              <a:rPr lang="en-GB" sz="2000" dirty="0">
                <a:solidFill>
                  <a:schemeClr val="tx1"/>
                </a:solidFill>
              </a:rPr>
              <a:t>.</a:t>
            </a:r>
          </a:p>
          <a:p>
            <a:pPr marL="457200" indent="-457200" algn="just">
              <a:lnSpc>
                <a:spcPct val="110000"/>
              </a:lnSpc>
              <a:spcAft>
                <a:spcPts val="1000"/>
              </a:spcAft>
              <a:buClr>
                <a:srgbClr val="00B050"/>
              </a:buClr>
              <a:buFont typeface="+mj-lt"/>
              <a:buAutoNum type="arabicPeriod"/>
            </a:pPr>
            <a:r>
              <a:rPr lang="en-GB" sz="2000" dirty="0">
                <a:solidFill>
                  <a:schemeClr val="tx1"/>
                </a:solidFill>
              </a:rPr>
              <a:t>W.K. Reisen, in “Climate Change and Public Health”, by B. Levy and J. Patz, July 2015, chapter 6, 129-156, Oxford University Press. </a:t>
            </a:r>
            <a:r>
              <a:rPr lang="de-DE" sz="2000" dirty="0">
                <a:solidFill>
                  <a:schemeClr val="tx1"/>
                </a:solidFill>
              </a:rPr>
              <a:t>Online ISBN: 9780190202484, </a:t>
            </a:r>
            <a:r>
              <a:rPr lang="de-DE" sz="2000" dirty="0" err="1">
                <a:solidFill>
                  <a:schemeClr val="tx1"/>
                </a:solidFill>
              </a:rPr>
              <a:t>print</a:t>
            </a:r>
            <a:r>
              <a:rPr lang="de-DE" sz="2000" dirty="0">
                <a:solidFill>
                  <a:schemeClr val="tx1"/>
                </a:solidFill>
              </a:rPr>
              <a:t> ISBN: 9780190202453. </a:t>
            </a:r>
            <a:r>
              <a:rPr lang="de-DE" sz="2000" dirty="0">
                <a:solidFill>
                  <a:schemeClr val="tx1"/>
                </a:solidFill>
                <a:hlinkClick r:id="rId6"/>
              </a:rPr>
              <a:t>https://doi.org/10.1093/med/9780190202453.003.0007</a:t>
            </a:r>
            <a:r>
              <a:rPr lang="de-DE" sz="2000" dirty="0">
                <a:solidFill>
                  <a:schemeClr val="tx1"/>
                </a:solidFill>
              </a:rPr>
              <a:t>.</a:t>
            </a:r>
            <a:r>
              <a:rPr lang="en-GB" sz="2000" dirty="0">
                <a:solidFill>
                  <a:schemeClr val="tx1"/>
                </a:solidFill>
              </a:rPr>
              <a:t> </a:t>
            </a:r>
            <a:endParaRPr lang="hu-HU" sz="2000" dirty="0">
              <a:solidFill>
                <a:schemeClr val="tx1"/>
              </a:solidFill>
            </a:endParaRPr>
          </a:p>
        </p:txBody>
      </p:sp>
    </p:spTree>
    <p:extLst>
      <p:ext uri="{BB962C8B-B14F-4D97-AF65-F5344CB8AC3E}">
        <p14:creationId xmlns:p14="http://schemas.microsoft.com/office/powerpoint/2010/main" val="27697587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Kép 15"/>
          <p:cNvPicPr>
            <a:picLocks noChangeAspect="1"/>
          </p:cNvPicPr>
          <p:nvPr/>
        </p:nvPicPr>
        <p:blipFill>
          <a:blip r:embed="rId3"/>
          <a:stretch>
            <a:fillRect/>
          </a:stretch>
        </p:blipFill>
        <p:spPr>
          <a:xfrm>
            <a:off x="297191" y="5380125"/>
            <a:ext cx="1529969" cy="676474"/>
          </a:xfrm>
          <a:prstGeom prst="rect">
            <a:avLst/>
          </a:prstGeom>
        </p:spPr>
      </p:pic>
      <p:sp>
        <p:nvSpPr>
          <p:cNvPr id="3" name="Tartalom helye 2"/>
          <p:cNvSpPr>
            <a:spLocks noGrp="1"/>
          </p:cNvSpPr>
          <p:nvPr>
            <p:ph idx="1"/>
          </p:nvPr>
        </p:nvSpPr>
        <p:spPr>
          <a:xfrm>
            <a:off x="192505" y="908897"/>
            <a:ext cx="11896825" cy="5370897"/>
          </a:xfrm>
        </p:spPr>
        <p:txBody>
          <a:bodyPr/>
          <a:lstStyle/>
          <a:p>
            <a:pPr marL="0" indent="0" algn="ctr">
              <a:buNone/>
            </a:pPr>
            <a:r>
              <a:rPr lang="en-US" sz="3600" b="1" dirty="0">
                <a:solidFill>
                  <a:schemeClr val="tx1"/>
                </a:solidFill>
              </a:rPr>
              <a:t>Thank you for your attention!</a:t>
            </a:r>
          </a:p>
          <a:p>
            <a:pPr marL="0" indent="0">
              <a:buNone/>
            </a:pPr>
            <a:endParaRPr lang="en-US" sz="2000" dirty="0">
              <a:solidFill>
                <a:schemeClr val="tx1"/>
              </a:solidFill>
            </a:endParaRPr>
          </a:p>
          <a:p>
            <a:pPr marL="0" indent="0">
              <a:buNone/>
            </a:pPr>
            <a:r>
              <a:rPr lang="en-GB" sz="2000" dirty="0" smtClean="0">
                <a:solidFill>
                  <a:schemeClr val="tx1"/>
                </a:solidFill>
              </a:rPr>
              <a:t>This presentation has been developed by the CLIMATEMED project, supported by EU’s Erasmus+ </a:t>
            </a:r>
            <a:r>
              <a:rPr lang="en-GB" sz="2000" dirty="0" smtClean="0"/>
              <a:t>P</a:t>
            </a:r>
            <a:r>
              <a:rPr lang="en-GB" sz="2000" dirty="0" smtClean="0">
                <a:solidFill>
                  <a:schemeClr val="tx1"/>
                </a:solidFill>
              </a:rPr>
              <a:t>rogramme. </a:t>
            </a:r>
          </a:p>
          <a:p>
            <a:pPr marL="0" indent="0">
              <a:buNone/>
            </a:pPr>
            <a:r>
              <a:rPr lang="en-GB" sz="2000" dirty="0" smtClean="0">
                <a:solidFill>
                  <a:schemeClr val="tx1"/>
                </a:solidFill>
              </a:rPr>
              <a:t> </a:t>
            </a:r>
          </a:p>
          <a:p>
            <a:pPr marL="0" indent="0">
              <a:buNone/>
            </a:pPr>
            <a:endParaRPr lang="en-US" dirty="0"/>
          </a:p>
          <a:p>
            <a:pPr marL="0" indent="0">
              <a:buNone/>
            </a:pPr>
            <a:endParaRPr lang="en-US" dirty="0"/>
          </a:p>
        </p:txBody>
      </p:sp>
      <p:pic>
        <p:nvPicPr>
          <p:cNvPr id="4" name="Kép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7"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11" name="Téglalap 10"/>
          <p:cNvSpPr/>
          <p:nvPr/>
        </p:nvSpPr>
        <p:spPr>
          <a:xfrm>
            <a:off x="1930437" y="2757912"/>
            <a:ext cx="922351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of </a:t>
            </a:r>
            <a:r>
              <a:rPr lang="en-US" dirty="0" err="1" smtClean="0">
                <a:solidFill>
                  <a:schemeClr val="tx1"/>
                </a:solidFill>
              </a:rPr>
              <a:t>Pécs</a:t>
            </a:r>
            <a:r>
              <a:rPr lang="hu-HU" dirty="0" smtClean="0">
                <a:solidFill>
                  <a:schemeClr val="tx1"/>
                </a:solidFill>
              </a:rPr>
              <a:t>,</a:t>
            </a:r>
            <a:r>
              <a:rPr lang="en-US" dirty="0" smtClean="0">
                <a:solidFill>
                  <a:schemeClr val="tx1"/>
                </a:solidFill>
              </a:rPr>
              <a:t> </a:t>
            </a:r>
            <a:r>
              <a:rPr lang="en-US" dirty="0">
                <a:solidFill>
                  <a:schemeClr val="tx1"/>
                </a:solidFill>
              </a:rPr>
              <a:t>Medical </a:t>
            </a:r>
            <a:r>
              <a:rPr lang="en-US" dirty="0" smtClean="0">
                <a:solidFill>
                  <a:schemeClr val="tx1"/>
                </a:solidFill>
              </a:rPr>
              <a:t>School</a:t>
            </a:r>
            <a:r>
              <a:rPr lang="hu-HU" dirty="0" smtClean="0">
                <a:solidFill>
                  <a:schemeClr val="tx1"/>
                </a:solidFill>
              </a:rPr>
              <a:t>,</a:t>
            </a:r>
            <a:br>
              <a:rPr lang="hu-HU" dirty="0" smtClean="0">
                <a:solidFill>
                  <a:schemeClr val="tx1"/>
                </a:solidFill>
              </a:rPr>
            </a:br>
            <a:r>
              <a:rPr lang="hu-HU" dirty="0" err="1" smtClean="0">
                <a:solidFill>
                  <a:schemeClr val="tx1"/>
                </a:solidFill>
              </a:rPr>
              <a:t>Department</a:t>
            </a:r>
            <a:r>
              <a:rPr lang="hu-HU" dirty="0" smtClean="0">
                <a:solidFill>
                  <a:schemeClr val="tx1"/>
                </a:solidFill>
              </a:rPr>
              <a:t> of Public Health </a:t>
            </a:r>
            <a:r>
              <a:rPr lang="hu-HU" dirty="0" err="1" smtClean="0">
                <a:solidFill>
                  <a:schemeClr val="tx1"/>
                </a:solidFill>
              </a:rPr>
              <a:t>Medicine</a:t>
            </a:r>
            <a:r>
              <a:rPr lang="en-US" dirty="0" smtClean="0">
                <a:solidFill>
                  <a:schemeClr val="tx1"/>
                </a:solidFill>
              </a:rPr>
              <a:t> </a:t>
            </a:r>
            <a:r>
              <a:rPr lang="en-US" dirty="0">
                <a:solidFill>
                  <a:schemeClr val="tx1"/>
                </a:solidFill>
              </a:rPr>
              <a:t>– </a:t>
            </a:r>
            <a:r>
              <a:rPr lang="en-US" dirty="0" err="1">
                <a:solidFill>
                  <a:schemeClr val="tx1"/>
                </a:solidFill>
              </a:rPr>
              <a:t>Pécs</a:t>
            </a:r>
            <a:r>
              <a:rPr lang="en-US" dirty="0">
                <a:solidFill>
                  <a:schemeClr val="tx1"/>
                </a:solidFill>
              </a:rPr>
              <a:t>, Hungary </a:t>
            </a:r>
          </a:p>
        </p:txBody>
      </p:sp>
      <p:sp>
        <p:nvSpPr>
          <p:cNvPr id="12" name="Téglalap 11"/>
          <p:cNvSpPr/>
          <p:nvPr/>
        </p:nvSpPr>
        <p:spPr>
          <a:xfrm>
            <a:off x="1930437" y="342727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Center for Health, Exercise and Sport Science – </a:t>
            </a:r>
            <a:r>
              <a:rPr lang="hu-HU" dirty="0" err="1" smtClean="0">
                <a:solidFill>
                  <a:schemeClr val="tx1"/>
                </a:solidFill>
              </a:rPr>
              <a:t>Beograd</a:t>
            </a:r>
            <a:r>
              <a:rPr lang="en-US" dirty="0" smtClean="0">
                <a:solidFill>
                  <a:schemeClr val="tx1"/>
                </a:solidFill>
              </a:rPr>
              <a:t>, </a:t>
            </a:r>
            <a:r>
              <a:rPr lang="en-US" dirty="0">
                <a:solidFill>
                  <a:schemeClr val="tx1"/>
                </a:solidFill>
              </a:rPr>
              <a:t>Serbia  </a:t>
            </a:r>
          </a:p>
        </p:txBody>
      </p:sp>
      <p:sp>
        <p:nvSpPr>
          <p:cNvPr id="13" name="Téglalap 12"/>
          <p:cNvSpPr/>
          <p:nvPr/>
        </p:nvSpPr>
        <p:spPr>
          <a:xfrm>
            <a:off x="1930437" y="4125548"/>
            <a:ext cx="6480317"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National Public Health </a:t>
            </a:r>
            <a:r>
              <a:rPr lang="hu-HU" dirty="0" smtClean="0">
                <a:solidFill>
                  <a:schemeClr val="tx1"/>
                </a:solidFill>
              </a:rPr>
              <a:t>and </a:t>
            </a:r>
            <a:r>
              <a:rPr lang="hu-HU" dirty="0" err="1" smtClean="0">
                <a:solidFill>
                  <a:schemeClr val="tx1"/>
                </a:solidFill>
              </a:rPr>
              <a:t>Pharmacy</a:t>
            </a:r>
            <a:r>
              <a:rPr lang="hu-HU" dirty="0" smtClean="0">
                <a:solidFill>
                  <a:schemeClr val="tx1"/>
                </a:solidFill>
              </a:rPr>
              <a:t> </a:t>
            </a:r>
            <a:r>
              <a:rPr lang="en-US" dirty="0" smtClean="0">
                <a:solidFill>
                  <a:schemeClr val="tx1"/>
                </a:solidFill>
              </a:rPr>
              <a:t>Center </a:t>
            </a:r>
            <a:r>
              <a:rPr lang="en-US" dirty="0">
                <a:solidFill>
                  <a:schemeClr val="tx1"/>
                </a:solidFill>
              </a:rPr>
              <a:t>– Budapest, Hungary </a:t>
            </a:r>
          </a:p>
        </p:txBody>
      </p:sp>
      <p:sp>
        <p:nvSpPr>
          <p:cNvPr id="14" name="Téglalap 13"/>
          <p:cNvSpPr/>
          <p:nvPr/>
        </p:nvSpPr>
        <p:spPr>
          <a:xfrm>
            <a:off x="1930436" y="4770648"/>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College Cork – National University of Ireland – Cork, Ireland </a:t>
            </a:r>
          </a:p>
        </p:txBody>
      </p:sp>
      <p:sp>
        <p:nvSpPr>
          <p:cNvPr id="15" name="Téglalap 14"/>
          <p:cNvSpPr/>
          <p:nvPr/>
        </p:nvSpPr>
        <p:spPr>
          <a:xfrm>
            <a:off x="1857619" y="5426304"/>
            <a:ext cx="8912967"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smtClean="0">
                <a:solidFill>
                  <a:schemeClr val="tx1"/>
                </a:solidFill>
              </a:rPr>
              <a:t>George Emil </a:t>
            </a:r>
            <a:r>
              <a:rPr lang="hu-HU" dirty="0" err="1" smtClean="0">
                <a:solidFill>
                  <a:schemeClr val="tx1"/>
                </a:solidFill>
              </a:rPr>
              <a:t>Palade</a:t>
            </a:r>
            <a:r>
              <a:rPr lang="hu-HU" dirty="0" smtClean="0">
                <a:solidFill>
                  <a:schemeClr val="tx1"/>
                </a:solidFill>
              </a:rPr>
              <a:t> </a:t>
            </a:r>
            <a:r>
              <a:rPr lang="en-US" dirty="0" smtClean="0">
                <a:solidFill>
                  <a:schemeClr val="tx1"/>
                </a:solidFill>
              </a:rPr>
              <a:t>University </a:t>
            </a:r>
            <a:r>
              <a:rPr lang="en-US" dirty="0">
                <a:solidFill>
                  <a:schemeClr val="tx1"/>
                </a:solidFill>
              </a:rPr>
              <a:t>of Medicine and </a:t>
            </a:r>
            <a:r>
              <a:rPr lang="en-US" dirty="0" smtClean="0">
                <a:solidFill>
                  <a:schemeClr val="tx1"/>
                </a:solidFill>
              </a:rPr>
              <a:t>Pharmacy</a:t>
            </a:r>
            <a:r>
              <a:rPr lang="hu-HU" dirty="0" smtClean="0">
                <a:solidFill>
                  <a:schemeClr val="tx1"/>
                </a:solidFill>
              </a:rPr>
              <a:t>, Science, and</a:t>
            </a:r>
            <a:br>
              <a:rPr lang="hu-HU" dirty="0" smtClean="0">
                <a:solidFill>
                  <a:schemeClr val="tx1"/>
                </a:solidFill>
              </a:rPr>
            </a:br>
            <a:r>
              <a:rPr lang="hu-HU" dirty="0" err="1" smtClean="0">
                <a:solidFill>
                  <a:schemeClr val="tx1"/>
                </a:solidFill>
              </a:rPr>
              <a:t>Technology</a:t>
            </a:r>
            <a:r>
              <a:rPr lang="hu-HU" dirty="0" smtClean="0">
                <a:solidFill>
                  <a:schemeClr val="tx1"/>
                </a:solidFill>
              </a:rPr>
              <a:t> </a:t>
            </a:r>
            <a:r>
              <a:rPr lang="en-US" dirty="0" smtClean="0">
                <a:solidFill>
                  <a:schemeClr val="tx1"/>
                </a:solidFill>
              </a:rPr>
              <a:t>of </a:t>
            </a:r>
            <a:r>
              <a:rPr lang="en-US" dirty="0" err="1">
                <a:solidFill>
                  <a:schemeClr val="tx1"/>
                </a:solidFill>
              </a:rPr>
              <a:t>Târgu</a:t>
            </a:r>
            <a:r>
              <a:rPr lang="en-US" dirty="0">
                <a:solidFill>
                  <a:schemeClr val="tx1"/>
                </a:solidFill>
              </a:rPr>
              <a:t> Mureș</a:t>
            </a:r>
            <a:r>
              <a:rPr lang="en-US" sz="800" dirty="0" smtClean="0">
                <a:solidFill>
                  <a:schemeClr val="tx1"/>
                </a:solidFill>
                <a:cs typeface="Times New Roman" panose="02020603050405020304" pitchFamily="18" charset="0"/>
              </a:rPr>
              <a:t>  </a:t>
            </a:r>
            <a:r>
              <a:rPr lang="en-US" dirty="0">
                <a:solidFill>
                  <a:schemeClr val="tx1"/>
                </a:solidFill>
              </a:rPr>
              <a:t>–</a:t>
            </a:r>
            <a:r>
              <a:rPr lang="en-US" sz="800" dirty="0">
                <a:solidFill>
                  <a:schemeClr val="tx1"/>
                </a:solidFill>
                <a:cs typeface="Times New Roman" panose="02020603050405020304" pitchFamily="18" charset="0"/>
              </a:rPr>
              <a:t> </a:t>
            </a:r>
            <a:r>
              <a:rPr lang="en-US" dirty="0" err="1">
                <a:solidFill>
                  <a:schemeClr val="tx1"/>
                </a:solidFill>
              </a:rPr>
              <a:t>Târgu</a:t>
            </a:r>
            <a:r>
              <a:rPr lang="en-US" dirty="0" smtClean="0">
                <a:solidFill>
                  <a:schemeClr val="tx1"/>
                </a:solidFill>
                <a:cs typeface="Times New Roman" panose="02020603050405020304" pitchFamily="18" charset="0"/>
              </a:rPr>
              <a:t> </a:t>
            </a:r>
            <a:r>
              <a:rPr lang="en-US" dirty="0" err="1" smtClean="0">
                <a:solidFill>
                  <a:schemeClr val="tx1"/>
                </a:solidFill>
                <a:cs typeface="Times New Roman" panose="02020603050405020304" pitchFamily="18" charset="0"/>
              </a:rPr>
              <a:t>Mures</a:t>
            </a:r>
            <a:r>
              <a:rPr lang="hu-HU" dirty="0" smtClean="0">
                <a:solidFill>
                  <a:schemeClr val="tx1"/>
                </a:solidFill>
                <a:cs typeface="Times New Roman" panose="02020603050405020304" pitchFamily="18" charset="0"/>
              </a:rPr>
              <a:t>,</a:t>
            </a:r>
            <a:r>
              <a:rPr lang="en-US" dirty="0" smtClean="0">
                <a:solidFill>
                  <a:schemeClr val="tx1"/>
                </a:solidFill>
                <a:cs typeface="Times New Roman" panose="02020603050405020304" pitchFamily="18" charset="0"/>
              </a:rPr>
              <a:t> </a:t>
            </a:r>
            <a:r>
              <a:rPr lang="en-US" dirty="0">
                <a:solidFill>
                  <a:schemeClr val="tx1"/>
                </a:solidFill>
                <a:cs typeface="Times New Roman" panose="02020603050405020304" pitchFamily="18" charset="0"/>
              </a:rPr>
              <a:t>Romania</a:t>
            </a:r>
            <a:r>
              <a:rPr lang="en-US" dirty="0">
                <a:solidFill>
                  <a:schemeClr val="tx1"/>
                </a:solidFill>
              </a:rPr>
              <a:t>  </a:t>
            </a:r>
          </a:p>
        </p:txBody>
      </p:sp>
    </p:spTree>
    <p:extLst>
      <p:ext uri="{BB962C8B-B14F-4D97-AF65-F5344CB8AC3E}">
        <p14:creationId xmlns:p14="http://schemas.microsoft.com/office/powerpoint/2010/main" val="23468259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a:normAutofit/>
          </a:bodyPr>
          <a:lstStyle/>
          <a:p>
            <a:pPr marL="0" indent="0">
              <a:buNone/>
            </a:pPr>
            <a:r>
              <a:rPr lang="en-IE" sz="2000" u="sng" dirty="0">
                <a:solidFill>
                  <a:srgbClr val="0070C0"/>
                </a:solidFill>
                <a:cs typeface="Arial" panose="020B0604020202020204" pitchFamily="34" charset="0"/>
              </a:rPr>
              <a:t>3.2 Major vector-borne diseases</a:t>
            </a:r>
          </a:p>
          <a:p>
            <a:pPr marL="0" indent="0">
              <a:buNone/>
            </a:pPr>
            <a:endParaRPr lang="hu-HU" sz="2000" dirty="0"/>
          </a:p>
        </p:txBody>
      </p:sp>
      <p:graphicFrame>
        <p:nvGraphicFramePr>
          <p:cNvPr id="6" name="Table 5">
            <a:extLst>
              <a:ext uri="{FF2B5EF4-FFF2-40B4-BE49-F238E27FC236}">
                <a16:creationId xmlns:a16="http://schemas.microsoft.com/office/drawing/2014/main" id="{D405279C-E5CB-BD84-C678-912CDD4F72E3}"/>
              </a:ext>
            </a:extLst>
          </p:cNvPr>
          <p:cNvGraphicFramePr>
            <a:graphicFrameLocks noGrp="1"/>
          </p:cNvGraphicFramePr>
          <p:nvPr>
            <p:extLst>
              <p:ext uri="{D42A27DB-BD31-4B8C-83A1-F6EECF244321}">
                <p14:modId xmlns:p14="http://schemas.microsoft.com/office/powerpoint/2010/main" val="3583422469"/>
              </p:ext>
            </p:extLst>
          </p:nvPr>
        </p:nvGraphicFramePr>
        <p:xfrm>
          <a:off x="827312" y="826050"/>
          <a:ext cx="10310950" cy="5479623"/>
        </p:xfrm>
        <a:graphic>
          <a:graphicData uri="http://schemas.openxmlformats.org/drawingml/2006/table">
            <a:tbl>
              <a:tblPr>
                <a:tableStyleId>{5C22544A-7EE6-4342-B048-85BDC9FD1C3A}</a:tableStyleId>
              </a:tblPr>
              <a:tblGrid>
                <a:gridCol w="1766297">
                  <a:extLst>
                    <a:ext uri="{9D8B030D-6E8A-4147-A177-3AD203B41FA5}">
                      <a16:colId xmlns:a16="http://schemas.microsoft.com/office/drawing/2014/main" val="2497409396"/>
                    </a:ext>
                  </a:extLst>
                </a:gridCol>
                <a:gridCol w="1926139">
                  <a:extLst>
                    <a:ext uri="{9D8B030D-6E8A-4147-A177-3AD203B41FA5}">
                      <a16:colId xmlns:a16="http://schemas.microsoft.com/office/drawing/2014/main" val="3440800795"/>
                    </a:ext>
                  </a:extLst>
                </a:gridCol>
                <a:gridCol w="1470587">
                  <a:extLst>
                    <a:ext uri="{9D8B030D-6E8A-4147-A177-3AD203B41FA5}">
                      <a16:colId xmlns:a16="http://schemas.microsoft.com/office/drawing/2014/main" val="2412536937"/>
                    </a:ext>
                  </a:extLst>
                </a:gridCol>
                <a:gridCol w="2083325">
                  <a:extLst>
                    <a:ext uri="{9D8B030D-6E8A-4147-A177-3AD203B41FA5}">
                      <a16:colId xmlns:a16="http://schemas.microsoft.com/office/drawing/2014/main" val="509933588"/>
                    </a:ext>
                  </a:extLst>
                </a:gridCol>
                <a:gridCol w="3064602">
                  <a:extLst>
                    <a:ext uri="{9D8B030D-6E8A-4147-A177-3AD203B41FA5}">
                      <a16:colId xmlns:a16="http://schemas.microsoft.com/office/drawing/2014/main" val="2064854761"/>
                    </a:ext>
                  </a:extLst>
                </a:gridCol>
              </a:tblGrid>
              <a:tr h="284638">
                <a:tc>
                  <a:txBody>
                    <a:bodyPr/>
                    <a:lstStyle/>
                    <a:p>
                      <a:pPr algn="ctr" fontAlgn="t"/>
                      <a:r>
                        <a:rPr lang="en-IE" sz="1400" b="1" u="none" strike="noStrike" dirty="0">
                          <a:solidFill>
                            <a:srgbClr val="0070C0"/>
                          </a:solidFill>
                          <a:effectLst/>
                          <a:latin typeface="+mn-lt"/>
                        </a:rPr>
                        <a:t>Disease</a:t>
                      </a:r>
                      <a:endParaRPr lang="en-IE" sz="1400" b="1" i="0" u="none" strike="noStrike" dirty="0">
                        <a:solidFill>
                          <a:srgbClr val="0070C0"/>
                        </a:solidFill>
                        <a:effectLst/>
                        <a:latin typeface="+mn-lt"/>
                      </a:endParaRPr>
                    </a:p>
                  </a:txBody>
                  <a:tcPr marL="6757" marR="6757" marT="6757" marB="0"/>
                </a:tc>
                <a:tc>
                  <a:txBody>
                    <a:bodyPr/>
                    <a:lstStyle/>
                    <a:p>
                      <a:pPr algn="ctr" fontAlgn="t"/>
                      <a:r>
                        <a:rPr lang="en-IE" sz="1400" b="1" u="none" strike="noStrike" dirty="0">
                          <a:solidFill>
                            <a:srgbClr val="0070C0"/>
                          </a:solidFill>
                          <a:effectLst/>
                          <a:latin typeface="+mn-lt"/>
                        </a:rPr>
                        <a:t>Pathogen</a:t>
                      </a:r>
                      <a:endParaRPr lang="en-IE" sz="1400" b="1" i="0" u="none" strike="noStrike" dirty="0">
                        <a:solidFill>
                          <a:srgbClr val="0070C0"/>
                        </a:solidFill>
                        <a:effectLst/>
                        <a:latin typeface="+mn-lt"/>
                      </a:endParaRPr>
                    </a:p>
                  </a:txBody>
                  <a:tcPr marL="6757" marR="6757" marT="6757" marB="0"/>
                </a:tc>
                <a:tc>
                  <a:txBody>
                    <a:bodyPr/>
                    <a:lstStyle/>
                    <a:p>
                      <a:pPr algn="ctr" fontAlgn="t"/>
                      <a:r>
                        <a:rPr lang="en-IE" sz="1400" b="1" u="none" strike="noStrike" dirty="0">
                          <a:solidFill>
                            <a:srgbClr val="0070C0"/>
                          </a:solidFill>
                          <a:effectLst/>
                          <a:latin typeface="+mn-lt"/>
                        </a:rPr>
                        <a:t>Vector(s)</a:t>
                      </a:r>
                      <a:endParaRPr lang="en-IE" sz="1400" b="1" i="0" u="none" strike="noStrike" dirty="0">
                        <a:solidFill>
                          <a:srgbClr val="0070C0"/>
                        </a:solidFill>
                        <a:effectLst/>
                        <a:latin typeface="+mn-lt"/>
                      </a:endParaRPr>
                    </a:p>
                  </a:txBody>
                  <a:tcPr marL="6757" marR="6757" marT="6757" marB="0"/>
                </a:tc>
                <a:tc>
                  <a:txBody>
                    <a:bodyPr/>
                    <a:lstStyle/>
                    <a:p>
                      <a:pPr algn="ctr" fontAlgn="t"/>
                      <a:r>
                        <a:rPr lang="en-IE" sz="1400" b="1" u="none" strike="noStrike" dirty="0">
                          <a:solidFill>
                            <a:srgbClr val="0070C0"/>
                          </a:solidFill>
                          <a:effectLst/>
                          <a:latin typeface="+mn-lt"/>
                        </a:rPr>
                        <a:t>Non-human reservoir hosts</a:t>
                      </a:r>
                      <a:endParaRPr lang="en-IE" sz="1400" b="1" i="0" u="none" strike="noStrike" dirty="0">
                        <a:solidFill>
                          <a:srgbClr val="0070C0"/>
                        </a:solidFill>
                        <a:effectLst/>
                        <a:latin typeface="+mn-lt"/>
                      </a:endParaRPr>
                    </a:p>
                  </a:txBody>
                  <a:tcPr marL="6757" marR="6757" marT="6757" marB="0"/>
                </a:tc>
                <a:tc>
                  <a:txBody>
                    <a:bodyPr/>
                    <a:lstStyle/>
                    <a:p>
                      <a:pPr algn="ctr" fontAlgn="t"/>
                      <a:r>
                        <a:rPr lang="en-GB" sz="1400" b="1" u="none" strike="noStrike" dirty="0">
                          <a:solidFill>
                            <a:srgbClr val="0070C0"/>
                          </a:solidFill>
                          <a:effectLst/>
                          <a:latin typeface="+mn-lt"/>
                        </a:rPr>
                        <a:t>Clinical Features in Untreated Cases</a:t>
                      </a:r>
                      <a:endParaRPr lang="en-GB" sz="1400" b="1" i="0" u="none" strike="noStrike" dirty="0">
                        <a:solidFill>
                          <a:srgbClr val="0070C0"/>
                        </a:solidFill>
                        <a:effectLst/>
                        <a:latin typeface="+mn-lt"/>
                      </a:endParaRPr>
                    </a:p>
                  </a:txBody>
                  <a:tcPr marL="6757" marR="6757" marT="6757" marB="0"/>
                </a:tc>
                <a:extLst>
                  <a:ext uri="{0D108BD9-81ED-4DB2-BD59-A6C34878D82A}">
                    <a16:rowId xmlns:a16="http://schemas.microsoft.com/office/drawing/2014/main" val="3333697160"/>
                  </a:ext>
                </a:extLst>
              </a:tr>
              <a:tr h="576267">
                <a:tc>
                  <a:txBody>
                    <a:bodyPr/>
                    <a:lstStyle/>
                    <a:p>
                      <a:pPr algn="l" fontAlgn="t"/>
                      <a:r>
                        <a:rPr lang="en-IE" sz="1200" u="none" strike="noStrike" dirty="0">
                          <a:solidFill>
                            <a:srgbClr val="C00000"/>
                          </a:solidFill>
                          <a:effectLst/>
                          <a:latin typeface="+mn-lt"/>
                        </a:rPr>
                        <a:t>Babesiosis</a:t>
                      </a:r>
                      <a:endParaRPr lang="en-IE" sz="1200" b="0" i="0" u="none" strike="noStrike" dirty="0">
                        <a:solidFill>
                          <a:srgbClr val="C00000"/>
                        </a:solidFill>
                        <a:effectLst/>
                        <a:latin typeface="+mn-lt"/>
                      </a:endParaRPr>
                    </a:p>
                  </a:txBody>
                  <a:tcPr marL="6757" marR="6757" marT="6757" marB="0"/>
                </a:tc>
                <a:tc>
                  <a:txBody>
                    <a:bodyPr/>
                    <a:lstStyle/>
                    <a:p>
                      <a:pPr algn="l" fontAlgn="t"/>
                      <a:r>
                        <a:rPr lang="en-IE" sz="1200" i="1" u="none" strike="noStrike" dirty="0">
                          <a:effectLst/>
                          <a:latin typeface="+mn-lt"/>
                        </a:rPr>
                        <a:t>Babesia microti </a:t>
                      </a:r>
                      <a:r>
                        <a:rPr lang="en-IE" sz="1200" u="none" strike="noStrike" dirty="0">
                          <a:effectLst/>
                          <a:latin typeface="+mn-lt"/>
                        </a:rPr>
                        <a:t>parasite</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u="none" strike="noStrike" dirty="0">
                          <a:effectLst/>
                          <a:latin typeface="+mn-lt"/>
                        </a:rPr>
                        <a:t> </a:t>
                      </a:r>
                      <a:r>
                        <a:rPr lang="en-IE" sz="1200" i="1" u="none" strike="noStrike" dirty="0">
                          <a:effectLst/>
                          <a:latin typeface="+mn-lt"/>
                        </a:rPr>
                        <a:t>Ixodes scapularis </a:t>
                      </a:r>
                      <a:r>
                        <a:rPr lang="en-IE" sz="1200" u="none" strike="noStrike" dirty="0">
                          <a:effectLst/>
                          <a:latin typeface="+mn-lt"/>
                        </a:rPr>
                        <a:t>(Deer ticks)</a:t>
                      </a:r>
                      <a:endParaRPr lang="en-IE" sz="1200" b="0" i="0" u="none" strike="noStrike" dirty="0">
                        <a:solidFill>
                          <a:srgbClr val="000000"/>
                        </a:solidFill>
                        <a:effectLst/>
                        <a:latin typeface="+mn-lt"/>
                      </a:endParaRPr>
                    </a:p>
                  </a:txBody>
                  <a:tcPr marL="6757" marR="6757" marT="6757" marB="0"/>
                </a:tc>
                <a:tc>
                  <a:txBody>
                    <a:bodyPr/>
                    <a:lstStyle/>
                    <a:p>
                      <a:pPr algn="l" fontAlgn="t"/>
                      <a:r>
                        <a:rPr lang="en-GB" sz="1200" u="none" strike="noStrike" dirty="0">
                          <a:effectLst/>
                          <a:latin typeface="+mn-lt"/>
                        </a:rPr>
                        <a:t>White-footed mouse, other </a:t>
                      </a:r>
                    </a:p>
                    <a:p>
                      <a:pPr algn="l" fontAlgn="t"/>
                      <a:r>
                        <a:rPr lang="en-GB" sz="1200" u="none" strike="noStrike" dirty="0">
                          <a:effectLst/>
                          <a:latin typeface="+mn-lt"/>
                        </a:rPr>
                        <a:t>small mammals.</a:t>
                      </a:r>
                      <a:endParaRPr lang="en-GB" sz="1200" b="0" i="0" u="none" strike="noStrike" dirty="0">
                        <a:solidFill>
                          <a:srgbClr val="000000"/>
                        </a:solidFill>
                        <a:effectLst/>
                        <a:latin typeface="+mn-lt"/>
                      </a:endParaRPr>
                    </a:p>
                  </a:txBody>
                  <a:tcPr marL="6757" marR="6757" marT="6757" marB="0"/>
                </a:tc>
                <a:tc>
                  <a:txBody>
                    <a:bodyPr/>
                    <a:lstStyle/>
                    <a:p>
                      <a:pPr algn="l" fontAlgn="t"/>
                      <a:r>
                        <a:rPr lang="en-GB" sz="1200" u="none" strike="noStrike" dirty="0">
                          <a:effectLst/>
                          <a:latin typeface="+mn-lt"/>
                        </a:rPr>
                        <a:t>Flu-like symptoms, destruction of red blood cells, jaundice, blood clots/bleeding, vital organ malfunction, death.</a:t>
                      </a:r>
                      <a:endParaRPr lang="en-GB"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3831694956"/>
                  </a:ext>
                </a:extLst>
              </a:tr>
              <a:tr h="370215">
                <a:tc>
                  <a:txBody>
                    <a:bodyPr/>
                    <a:lstStyle/>
                    <a:p>
                      <a:pPr algn="l" fontAlgn="t"/>
                      <a:r>
                        <a:rPr lang="en-IE" sz="1200" u="none" strike="noStrike" dirty="0">
                          <a:solidFill>
                            <a:srgbClr val="C00000"/>
                          </a:solidFill>
                          <a:effectLst/>
                          <a:latin typeface="+mn-lt"/>
                        </a:rPr>
                        <a:t>Bubonic plague</a:t>
                      </a:r>
                      <a:endParaRPr lang="en-IE" sz="1200" b="0" i="0" u="none" strike="noStrike" dirty="0">
                        <a:solidFill>
                          <a:srgbClr val="C00000"/>
                        </a:solidFill>
                        <a:effectLst/>
                        <a:latin typeface="+mn-lt"/>
                      </a:endParaRPr>
                    </a:p>
                  </a:txBody>
                  <a:tcPr marL="6757" marR="6757" marT="6757" marB="0"/>
                </a:tc>
                <a:tc>
                  <a:txBody>
                    <a:bodyPr/>
                    <a:lstStyle/>
                    <a:p>
                      <a:pPr algn="l" fontAlgn="t"/>
                      <a:r>
                        <a:rPr lang="en-IE" sz="1200" i="1" u="none" strike="noStrike" dirty="0">
                          <a:effectLst/>
                          <a:latin typeface="+mn-lt"/>
                        </a:rPr>
                        <a:t>Yersinia pestis </a:t>
                      </a:r>
                      <a:r>
                        <a:rPr lang="en-IE" sz="1200" u="none" strike="noStrike" dirty="0">
                          <a:effectLst/>
                          <a:latin typeface="+mn-lt"/>
                        </a:rPr>
                        <a:t>bacteria</a:t>
                      </a:r>
                      <a:endParaRPr lang="en-IE" sz="1200" b="0" i="0" u="none" strike="noStrike" dirty="0">
                        <a:solidFill>
                          <a:srgbClr val="3C4245"/>
                        </a:solidFill>
                        <a:effectLst/>
                        <a:latin typeface="+mn-lt"/>
                      </a:endParaRPr>
                    </a:p>
                  </a:txBody>
                  <a:tcPr marL="6757" marR="6757" marT="6757" marB="0"/>
                </a:tc>
                <a:tc>
                  <a:txBody>
                    <a:bodyPr/>
                    <a:lstStyle/>
                    <a:p>
                      <a:pPr algn="l" fontAlgn="t"/>
                      <a:r>
                        <a:rPr lang="en-IE" sz="1200" u="none" strike="noStrike" dirty="0">
                          <a:effectLst/>
                          <a:latin typeface="+mn-lt"/>
                        </a:rPr>
                        <a:t>Fleas</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u="none" strike="noStrike" dirty="0">
                          <a:effectLst/>
                          <a:latin typeface="+mn-lt"/>
                        </a:rPr>
                        <a:t>Rodents</a:t>
                      </a:r>
                      <a:endParaRPr lang="en-IE" sz="1200" b="0" i="0" u="none" strike="noStrike" dirty="0">
                        <a:solidFill>
                          <a:srgbClr val="000000"/>
                        </a:solidFill>
                        <a:effectLst/>
                        <a:latin typeface="+mn-lt"/>
                      </a:endParaRPr>
                    </a:p>
                  </a:txBody>
                  <a:tcPr marL="6757" marR="6757" marT="6757" marB="0"/>
                </a:tc>
                <a:tc>
                  <a:txBody>
                    <a:bodyPr/>
                    <a:lstStyle/>
                    <a:p>
                      <a:pPr algn="l" fontAlgn="t"/>
                      <a:r>
                        <a:rPr lang="en-GB" sz="1200" u="none" strike="noStrike" dirty="0">
                          <a:effectLst/>
                          <a:latin typeface="+mn-lt"/>
                        </a:rPr>
                        <a:t>Inflamed lymph nodes, infection of lungs giving pneumonic plague, death.</a:t>
                      </a:r>
                      <a:endParaRPr lang="en-GB"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3525117701"/>
                  </a:ext>
                </a:extLst>
              </a:tr>
              <a:tr h="438946">
                <a:tc>
                  <a:txBody>
                    <a:bodyPr/>
                    <a:lstStyle/>
                    <a:p>
                      <a:pPr algn="l" fontAlgn="t"/>
                      <a:r>
                        <a:rPr lang="en-IE" sz="1200" u="none" strike="noStrike" dirty="0">
                          <a:solidFill>
                            <a:srgbClr val="C00000"/>
                          </a:solidFill>
                          <a:effectLst/>
                          <a:latin typeface="+mn-lt"/>
                        </a:rPr>
                        <a:t>Chagas disease (American trypanosomiasis)</a:t>
                      </a:r>
                      <a:endParaRPr lang="en-IE" sz="1200" b="0" i="0" u="none" strike="noStrike" dirty="0">
                        <a:solidFill>
                          <a:srgbClr val="C00000"/>
                        </a:solidFill>
                        <a:effectLst/>
                        <a:latin typeface="+mn-lt"/>
                      </a:endParaRPr>
                    </a:p>
                  </a:txBody>
                  <a:tcPr marL="6757" marR="6757" marT="6757" marB="0"/>
                </a:tc>
                <a:tc>
                  <a:txBody>
                    <a:bodyPr/>
                    <a:lstStyle/>
                    <a:p>
                      <a:pPr algn="l" fontAlgn="t"/>
                      <a:r>
                        <a:rPr lang="en-IE" sz="1200" i="1" u="none" strike="noStrike" dirty="0">
                          <a:effectLst/>
                          <a:latin typeface="+mn-lt"/>
                        </a:rPr>
                        <a:t>Trypanosoma </a:t>
                      </a:r>
                      <a:r>
                        <a:rPr lang="en-IE" sz="1200" i="1" u="none" strike="noStrike" dirty="0" err="1">
                          <a:effectLst/>
                          <a:latin typeface="+mn-lt"/>
                        </a:rPr>
                        <a:t>cruzi</a:t>
                      </a:r>
                      <a:r>
                        <a:rPr lang="en-IE" sz="1200" i="1" u="none" strike="noStrike" dirty="0">
                          <a:effectLst/>
                          <a:latin typeface="+mn-lt"/>
                        </a:rPr>
                        <a:t> </a:t>
                      </a:r>
                      <a:r>
                        <a:rPr lang="en-IE" sz="1200" u="none" strike="noStrike" dirty="0">
                          <a:effectLst/>
                          <a:latin typeface="+mn-lt"/>
                        </a:rPr>
                        <a:t>parasite</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i="1" u="none" strike="noStrike" dirty="0">
                          <a:effectLst/>
                          <a:latin typeface="+mn-lt"/>
                        </a:rPr>
                        <a:t>Triatomine</a:t>
                      </a:r>
                      <a:r>
                        <a:rPr lang="en-IE" sz="1200" u="none" strike="noStrike" dirty="0">
                          <a:effectLst/>
                          <a:latin typeface="+mn-lt"/>
                        </a:rPr>
                        <a:t> bug</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u="none" strike="noStrike" dirty="0">
                          <a:effectLst/>
                          <a:latin typeface="+mn-lt"/>
                        </a:rPr>
                        <a:t>Mammals</a:t>
                      </a:r>
                      <a:endParaRPr lang="en-IE" sz="1200" b="0" i="0" u="none" strike="noStrike" dirty="0">
                        <a:solidFill>
                          <a:srgbClr val="000000"/>
                        </a:solidFill>
                        <a:effectLst/>
                        <a:latin typeface="+mn-lt"/>
                      </a:endParaRPr>
                    </a:p>
                  </a:txBody>
                  <a:tcPr marL="6757" marR="6757" marT="6757" marB="0"/>
                </a:tc>
                <a:tc>
                  <a:txBody>
                    <a:bodyPr/>
                    <a:lstStyle/>
                    <a:p>
                      <a:pPr algn="l" fontAlgn="t"/>
                      <a:r>
                        <a:rPr lang="en-GB" sz="1200" u="none" strike="noStrike">
                          <a:effectLst/>
                          <a:latin typeface="+mn-lt"/>
                        </a:rPr>
                        <a:t>Skin lesions, cardiac, digestive or neurological disorders, heart failure, death.</a:t>
                      </a:r>
                      <a:endParaRPr lang="en-GB" sz="1200" b="0" i="0" u="none" strike="noStrike">
                        <a:solidFill>
                          <a:srgbClr val="000000"/>
                        </a:solidFill>
                        <a:effectLst/>
                        <a:latin typeface="+mn-lt"/>
                      </a:endParaRPr>
                    </a:p>
                  </a:txBody>
                  <a:tcPr marL="6757" marR="6757" marT="6757" marB="0"/>
                </a:tc>
                <a:extLst>
                  <a:ext uri="{0D108BD9-81ED-4DB2-BD59-A6C34878D82A}">
                    <a16:rowId xmlns:a16="http://schemas.microsoft.com/office/drawing/2014/main" val="3333219853"/>
                  </a:ext>
                </a:extLst>
              </a:tr>
              <a:tr h="551965">
                <a:tc>
                  <a:txBody>
                    <a:bodyPr/>
                    <a:lstStyle/>
                    <a:p>
                      <a:pPr algn="l" fontAlgn="t"/>
                      <a:r>
                        <a:rPr lang="en-IE" sz="1200" u="none" strike="noStrike" dirty="0">
                          <a:solidFill>
                            <a:srgbClr val="C00000"/>
                          </a:solidFill>
                          <a:effectLst/>
                          <a:latin typeface="+mn-lt"/>
                        </a:rPr>
                        <a:t>Chikungunya</a:t>
                      </a:r>
                      <a:endParaRPr lang="en-IE" sz="1200" b="0" i="0" u="none" strike="noStrike" dirty="0">
                        <a:solidFill>
                          <a:srgbClr val="C00000"/>
                        </a:solidFill>
                        <a:effectLst/>
                        <a:latin typeface="+mn-lt"/>
                      </a:endParaRPr>
                    </a:p>
                  </a:txBody>
                  <a:tcPr marL="6757" marR="6757" marT="6757" marB="0"/>
                </a:tc>
                <a:tc>
                  <a:txBody>
                    <a:bodyPr/>
                    <a:lstStyle/>
                    <a:p>
                      <a:pPr algn="l" fontAlgn="t"/>
                      <a:r>
                        <a:rPr lang="en-IE" sz="1200" i="1" u="none" strike="noStrike" dirty="0">
                          <a:effectLst/>
                          <a:latin typeface="+mn-lt"/>
                        </a:rPr>
                        <a:t>Alphavirus</a:t>
                      </a:r>
                      <a:endParaRPr lang="en-IE" sz="1200" b="0" i="1" u="none" strike="noStrike" dirty="0">
                        <a:solidFill>
                          <a:srgbClr val="000000"/>
                        </a:solidFill>
                        <a:effectLst/>
                        <a:latin typeface="+mn-lt"/>
                      </a:endParaRPr>
                    </a:p>
                  </a:txBody>
                  <a:tcPr marL="6757" marR="6757" marT="6757" marB="0"/>
                </a:tc>
                <a:tc>
                  <a:txBody>
                    <a:bodyPr/>
                    <a:lstStyle/>
                    <a:p>
                      <a:pPr algn="l" fontAlgn="t"/>
                      <a:r>
                        <a:rPr lang="en-IE" sz="1200" i="1" u="none" strike="noStrike" dirty="0">
                          <a:effectLst/>
                          <a:latin typeface="+mn-lt"/>
                        </a:rPr>
                        <a:t>Aedes</a:t>
                      </a:r>
                      <a:r>
                        <a:rPr lang="en-IE" sz="1200" u="none" strike="noStrike" dirty="0">
                          <a:effectLst/>
                          <a:latin typeface="+mn-lt"/>
                        </a:rPr>
                        <a:t> mosquitoes</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u="none" strike="noStrike">
                          <a:effectLst/>
                          <a:latin typeface="+mn-lt"/>
                        </a:rPr>
                        <a:t>None of concern</a:t>
                      </a:r>
                      <a:endParaRPr lang="en-IE" sz="1200" b="0" i="0" u="none" strike="noStrike">
                        <a:solidFill>
                          <a:srgbClr val="000000"/>
                        </a:solidFill>
                        <a:effectLst/>
                        <a:latin typeface="+mn-lt"/>
                      </a:endParaRPr>
                    </a:p>
                  </a:txBody>
                  <a:tcPr marL="6757" marR="6757" marT="6757" marB="0"/>
                </a:tc>
                <a:tc>
                  <a:txBody>
                    <a:bodyPr/>
                    <a:lstStyle/>
                    <a:p>
                      <a:pPr algn="l" fontAlgn="t"/>
                      <a:r>
                        <a:rPr lang="en-GB" sz="1200" u="none" strike="noStrike">
                          <a:effectLst/>
                          <a:latin typeface="+mn-lt"/>
                        </a:rPr>
                        <a:t>Fever, rash, joint swelling, muscle pain, premature death in newborns and older people with underlying heath conditions.</a:t>
                      </a:r>
                      <a:endParaRPr lang="en-GB" sz="1200" b="0" i="0" u="none" strike="noStrike">
                        <a:solidFill>
                          <a:srgbClr val="000000"/>
                        </a:solidFill>
                        <a:effectLst/>
                        <a:latin typeface="+mn-lt"/>
                      </a:endParaRPr>
                    </a:p>
                  </a:txBody>
                  <a:tcPr marL="6757" marR="6757" marT="6757" marB="0"/>
                </a:tc>
                <a:extLst>
                  <a:ext uri="{0D108BD9-81ED-4DB2-BD59-A6C34878D82A}">
                    <a16:rowId xmlns:a16="http://schemas.microsoft.com/office/drawing/2014/main" val="2443362599"/>
                  </a:ext>
                </a:extLst>
              </a:tr>
              <a:tr h="405380">
                <a:tc>
                  <a:txBody>
                    <a:bodyPr/>
                    <a:lstStyle/>
                    <a:p>
                      <a:pPr algn="l" fontAlgn="t"/>
                      <a:r>
                        <a:rPr lang="en-IE" sz="1200" u="none" strike="noStrike" dirty="0">
                          <a:solidFill>
                            <a:srgbClr val="C00000"/>
                          </a:solidFill>
                          <a:effectLst/>
                          <a:latin typeface="+mn-lt"/>
                        </a:rPr>
                        <a:t>Crimean-Congo haemorrhagic fever</a:t>
                      </a:r>
                      <a:endParaRPr lang="en-IE" sz="1200" b="0" i="0" u="none" strike="noStrike" dirty="0">
                        <a:solidFill>
                          <a:srgbClr val="C00000"/>
                        </a:solidFill>
                        <a:effectLst/>
                        <a:latin typeface="+mn-lt"/>
                      </a:endParaRPr>
                    </a:p>
                  </a:txBody>
                  <a:tcPr marL="6757" marR="6757" marT="6757" marB="0"/>
                </a:tc>
                <a:tc>
                  <a:txBody>
                    <a:bodyPr/>
                    <a:lstStyle/>
                    <a:p>
                      <a:pPr algn="l" fontAlgn="t"/>
                      <a:r>
                        <a:rPr lang="en-IE" sz="1200" i="1" u="none" strike="noStrike" dirty="0" err="1">
                          <a:effectLst/>
                          <a:latin typeface="+mn-lt"/>
                        </a:rPr>
                        <a:t>Bunyaviridae</a:t>
                      </a:r>
                      <a:r>
                        <a:rPr lang="en-IE" sz="1200" u="none" strike="noStrike" dirty="0">
                          <a:effectLst/>
                          <a:latin typeface="+mn-lt"/>
                        </a:rPr>
                        <a:t> </a:t>
                      </a:r>
                      <a:r>
                        <a:rPr lang="en-IE" sz="1200" u="none" strike="noStrike" dirty="0" err="1">
                          <a:effectLst/>
                          <a:latin typeface="+mn-lt"/>
                        </a:rPr>
                        <a:t>nairovirus</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u="none" strike="noStrike">
                          <a:effectLst/>
                          <a:latin typeface="+mn-lt"/>
                        </a:rPr>
                        <a:t>Ticks</a:t>
                      </a:r>
                      <a:endParaRPr lang="en-IE" sz="1200" b="0" i="0" u="none" strike="noStrike">
                        <a:solidFill>
                          <a:srgbClr val="000000"/>
                        </a:solidFill>
                        <a:effectLst/>
                        <a:latin typeface="+mn-lt"/>
                      </a:endParaRPr>
                    </a:p>
                  </a:txBody>
                  <a:tcPr marL="6757" marR="6757" marT="6757" marB="0"/>
                </a:tc>
                <a:tc>
                  <a:txBody>
                    <a:bodyPr/>
                    <a:lstStyle/>
                    <a:p>
                      <a:pPr algn="l" fontAlgn="t"/>
                      <a:r>
                        <a:rPr lang="en-GB" sz="1200" u="none" strike="noStrike" dirty="0">
                          <a:effectLst/>
                          <a:latin typeface="+mn-lt"/>
                        </a:rPr>
                        <a:t>Wild and domestic animals, ostriches.</a:t>
                      </a:r>
                      <a:endParaRPr lang="en-GB" sz="1200" b="0" i="0" u="none" strike="noStrike" dirty="0">
                        <a:solidFill>
                          <a:srgbClr val="000000"/>
                        </a:solidFill>
                        <a:effectLst/>
                        <a:latin typeface="+mn-lt"/>
                      </a:endParaRPr>
                    </a:p>
                  </a:txBody>
                  <a:tcPr marL="6757" marR="6757" marT="6757" marB="0"/>
                </a:tc>
                <a:tc>
                  <a:txBody>
                    <a:bodyPr/>
                    <a:lstStyle/>
                    <a:p>
                      <a:pPr algn="l" fontAlgn="t"/>
                      <a:r>
                        <a:rPr lang="en-GB" sz="1200" u="none" strike="noStrike" dirty="0">
                          <a:effectLst/>
                          <a:latin typeface="+mn-lt"/>
                        </a:rPr>
                        <a:t>Kidney, liver or pulmonary failure.</a:t>
                      </a:r>
                      <a:endParaRPr lang="en-GB"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3610616814"/>
                  </a:ext>
                </a:extLst>
              </a:tr>
              <a:tr h="270511">
                <a:tc>
                  <a:txBody>
                    <a:bodyPr/>
                    <a:lstStyle/>
                    <a:p>
                      <a:pPr algn="l" fontAlgn="t"/>
                      <a:r>
                        <a:rPr lang="en-IE" sz="1200" u="none" strike="noStrike" dirty="0">
                          <a:solidFill>
                            <a:srgbClr val="C00000"/>
                          </a:solidFill>
                          <a:effectLst/>
                          <a:latin typeface="+mn-lt"/>
                        </a:rPr>
                        <a:t>Dengue fever</a:t>
                      </a:r>
                      <a:endParaRPr lang="en-IE" sz="1200" b="0" i="0" u="none" strike="noStrike" dirty="0">
                        <a:solidFill>
                          <a:srgbClr val="C00000"/>
                        </a:solidFill>
                        <a:effectLst/>
                        <a:latin typeface="+mn-lt"/>
                      </a:endParaRPr>
                    </a:p>
                  </a:txBody>
                  <a:tcPr marL="6757" marR="6757" marT="6757" marB="0"/>
                </a:tc>
                <a:tc>
                  <a:txBody>
                    <a:bodyPr/>
                    <a:lstStyle/>
                    <a:p>
                      <a:pPr algn="l" fontAlgn="t"/>
                      <a:r>
                        <a:rPr lang="en-IE" sz="1200" i="1" u="none" strike="noStrike" dirty="0">
                          <a:effectLst/>
                          <a:latin typeface="+mn-lt"/>
                        </a:rPr>
                        <a:t>Dengue</a:t>
                      </a:r>
                      <a:r>
                        <a:rPr lang="en-IE" sz="1200" u="none" strike="noStrike" dirty="0">
                          <a:effectLst/>
                          <a:latin typeface="+mn-lt"/>
                        </a:rPr>
                        <a:t> flavivirus</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i="1" u="none" strike="noStrike" dirty="0">
                          <a:effectLst/>
                          <a:latin typeface="+mn-lt"/>
                        </a:rPr>
                        <a:t>Aedes</a:t>
                      </a:r>
                      <a:r>
                        <a:rPr lang="en-IE" sz="1200" u="none" strike="noStrike" dirty="0">
                          <a:effectLst/>
                          <a:latin typeface="+mn-lt"/>
                        </a:rPr>
                        <a:t> mosquitoes</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u="none" strike="noStrike">
                          <a:effectLst/>
                          <a:latin typeface="+mn-lt"/>
                        </a:rPr>
                        <a:t>None of concern</a:t>
                      </a:r>
                      <a:endParaRPr lang="en-IE" sz="1200" b="0" i="0" u="none" strike="noStrike">
                        <a:solidFill>
                          <a:srgbClr val="000000"/>
                        </a:solidFill>
                        <a:effectLst/>
                        <a:latin typeface="+mn-lt"/>
                      </a:endParaRPr>
                    </a:p>
                  </a:txBody>
                  <a:tcPr marL="6757" marR="6757" marT="6757" marB="0"/>
                </a:tc>
                <a:tc>
                  <a:txBody>
                    <a:bodyPr/>
                    <a:lstStyle/>
                    <a:p>
                      <a:pPr algn="l" fontAlgn="t"/>
                      <a:r>
                        <a:rPr lang="en-IE" sz="1200" u="none" strike="noStrike">
                          <a:effectLst/>
                          <a:latin typeface="+mn-lt"/>
                        </a:rPr>
                        <a:t>Internal bleeding, shock, death.</a:t>
                      </a:r>
                      <a:endParaRPr lang="en-IE" sz="1200" b="0" i="0" u="none" strike="noStrike">
                        <a:solidFill>
                          <a:srgbClr val="000000"/>
                        </a:solidFill>
                        <a:effectLst/>
                        <a:latin typeface="+mn-lt"/>
                      </a:endParaRPr>
                    </a:p>
                  </a:txBody>
                  <a:tcPr marL="6757" marR="6757" marT="6757" marB="0"/>
                </a:tc>
                <a:extLst>
                  <a:ext uri="{0D108BD9-81ED-4DB2-BD59-A6C34878D82A}">
                    <a16:rowId xmlns:a16="http://schemas.microsoft.com/office/drawing/2014/main" val="3547741257"/>
                  </a:ext>
                </a:extLst>
              </a:tr>
              <a:tr h="247462">
                <a:tc>
                  <a:txBody>
                    <a:bodyPr/>
                    <a:lstStyle/>
                    <a:p>
                      <a:pPr algn="l" fontAlgn="t"/>
                      <a:r>
                        <a:rPr lang="en-GB" sz="1200" b="0" i="0" u="none" strike="noStrike" dirty="0">
                          <a:solidFill>
                            <a:srgbClr val="C00000"/>
                          </a:solidFill>
                          <a:effectLst/>
                          <a:latin typeface="+mn-lt"/>
                        </a:rPr>
                        <a:t>Hookworm infection</a:t>
                      </a:r>
                      <a:endParaRPr lang="en-IE" sz="1200" b="0" i="0" u="none" strike="noStrike" dirty="0">
                        <a:solidFill>
                          <a:srgbClr val="C00000"/>
                        </a:solidFill>
                        <a:effectLst/>
                        <a:latin typeface="+mn-lt"/>
                      </a:endParaRPr>
                    </a:p>
                  </a:txBody>
                  <a:tcPr marL="6757" marR="6757" marT="6757" marB="0"/>
                </a:tc>
                <a:tc>
                  <a:txBody>
                    <a:bodyPr/>
                    <a:lstStyle/>
                    <a:p>
                      <a:pPr algn="l" fontAlgn="t"/>
                      <a:r>
                        <a:rPr lang="en-GB" sz="1200" b="0" i="0" u="none" strike="noStrike" dirty="0" err="1">
                          <a:solidFill>
                            <a:srgbClr val="000000"/>
                          </a:solidFill>
                          <a:effectLst/>
                          <a:latin typeface="+mn-lt"/>
                        </a:rPr>
                        <a:t>Bulinus</a:t>
                      </a:r>
                      <a:r>
                        <a:rPr lang="en-GB" sz="1200" b="0" i="0" u="none" strike="noStrike" dirty="0">
                          <a:solidFill>
                            <a:srgbClr val="000000"/>
                          </a:solidFill>
                          <a:effectLst/>
                          <a:latin typeface="+mn-lt"/>
                        </a:rPr>
                        <a:t> </a:t>
                      </a:r>
                      <a:r>
                        <a:rPr lang="en-GB" sz="1200" b="0" i="0" u="none" strike="noStrike" dirty="0" err="1">
                          <a:solidFill>
                            <a:srgbClr val="000000"/>
                          </a:solidFill>
                          <a:effectLst/>
                          <a:latin typeface="+mn-lt"/>
                        </a:rPr>
                        <a:t>globosus</a:t>
                      </a:r>
                      <a:endParaRPr lang="en-IE" sz="1200" b="0" i="0" u="none" strike="noStrike" dirty="0">
                        <a:solidFill>
                          <a:srgbClr val="000000"/>
                        </a:solidFill>
                        <a:effectLst/>
                        <a:latin typeface="+mn-lt"/>
                      </a:endParaRPr>
                    </a:p>
                  </a:txBody>
                  <a:tcPr marL="6757" marR="6757" marT="6757" marB="0"/>
                </a:tc>
                <a:tc>
                  <a:txBody>
                    <a:bodyPr/>
                    <a:lstStyle/>
                    <a:p>
                      <a:pPr algn="l" fontAlgn="t"/>
                      <a:r>
                        <a:rPr lang="en-GB" sz="1200" b="0" i="0" u="none" strike="noStrike" dirty="0">
                          <a:solidFill>
                            <a:srgbClr val="000000"/>
                          </a:solidFill>
                          <a:effectLst/>
                          <a:latin typeface="+mn-lt"/>
                        </a:rPr>
                        <a:t>Snail</a:t>
                      </a:r>
                      <a:endParaRPr lang="en-IE" sz="1200" b="0" i="0" u="none" strike="noStrike" dirty="0">
                        <a:solidFill>
                          <a:srgbClr val="000000"/>
                        </a:solidFill>
                        <a:effectLst/>
                        <a:latin typeface="+mn-lt"/>
                      </a:endParaRPr>
                    </a:p>
                  </a:txBody>
                  <a:tcPr marL="6757" marR="6757" marT="6757" marB="0"/>
                </a:tc>
                <a:tc>
                  <a:txBody>
                    <a:bodyPr/>
                    <a:lstStyle/>
                    <a:p>
                      <a:pPr algn="l" fontAlgn="t"/>
                      <a:r>
                        <a:rPr lang="en-GB" sz="1200" b="0" i="0" u="none" strike="noStrike" dirty="0">
                          <a:solidFill>
                            <a:srgbClr val="000000"/>
                          </a:solidFill>
                          <a:effectLst/>
                          <a:latin typeface="+mn-lt"/>
                        </a:rPr>
                        <a:t>Dogs, cats.</a:t>
                      </a:r>
                      <a:endParaRPr lang="en-IE" sz="1200" b="0" i="0" u="none" strike="noStrike" dirty="0">
                        <a:solidFill>
                          <a:srgbClr val="000000"/>
                        </a:solidFill>
                        <a:effectLst/>
                        <a:latin typeface="+mn-lt"/>
                      </a:endParaRPr>
                    </a:p>
                  </a:txBody>
                  <a:tcPr marL="6757" marR="6757" marT="6757" marB="0"/>
                </a:tc>
                <a:tc>
                  <a:txBody>
                    <a:bodyPr/>
                    <a:lstStyle/>
                    <a:p>
                      <a:pPr algn="l" fontAlgn="t"/>
                      <a:r>
                        <a:rPr lang="en-GB" sz="1200" b="0" i="0" u="none" strike="noStrike" dirty="0">
                          <a:solidFill>
                            <a:srgbClr val="000000"/>
                          </a:solidFill>
                          <a:effectLst/>
                          <a:latin typeface="+mn-lt"/>
                        </a:rPr>
                        <a:t>Rash, anaemia, abdominal pain, diarrhoea.</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4014244708"/>
                  </a:ext>
                </a:extLst>
              </a:tr>
              <a:tr h="370215">
                <a:tc>
                  <a:txBody>
                    <a:bodyPr/>
                    <a:lstStyle/>
                    <a:p>
                      <a:pPr algn="l" fontAlgn="t"/>
                      <a:r>
                        <a:rPr lang="en-IE" sz="1200" u="none" strike="noStrike" dirty="0">
                          <a:solidFill>
                            <a:srgbClr val="C00000"/>
                          </a:solidFill>
                          <a:effectLst/>
                          <a:latin typeface="+mn-lt"/>
                        </a:rPr>
                        <a:t>Japanese encephalitis</a:t>
                      </a:r>
                      <a:endParaRPr lang="en-IE" sz="1200" b="0" i="0" u="none" strike="noStrike" dirty="0">
                        <a:solidFill>
                          <a:srgbClr val="C00000"/>
                        </a:solidFill>
                        <a:effectLst/>
                        <a:latin typeface="+mn-lt"/>
                      </a:endParaRPr>
                    </a:p>
                  </a:txBody>
                  <a:tcPr marL="6757" marR="6757" marT="6757" marB="0"/>
                </a:tc>
                <a:tc>
                  <a:txBody>
                    <a:bodyPr/>
                    <a:lstStyle/>
                    <a:p>
                      <a:pPr algn="l" fontAlgn="t"/>
                      <a:r>
                        <a:rPr lang="en-IE" sz="1200" i="1" u="none" strike="noStrike" dirty="0">
                          <a:effectLst/>
                          <a:latin typeface="+mn-lt"/>
                        </a:rPr>
                        <a:t>Japanese encephalitis </a:t>
                      </a:r>
                      <a:r>
                        <a:rPr lang="en-IE" sz="1200" u="none" strike="noStrike" dirty="0">
                          <a:effectLst/>
                          <a:latin typeface="+mn-lt"/>
                        </a:rPr>
                        <a:t>flavivirus</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i="1" u="none" strike="noStrike" dirty="0">
                          <a:effectLst/>
                          <a:latin typeface="+mn-lt"/>
                        </a:rPr>
                        <a:t>Culex</a:t>
                      </a:r>
                      <a:r>
                        <a:rPr lang="en-IE" sz="1200" u="none" strike="noStrike" dirty="0">
                          <a:effectLst/>
                          <a:latin typeface="+mn-lt"/>
                        </a:rPr>
                        <a:t> mosquitoes</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u="none" strike="noStrike" dirty="0">
                          <a:effectLst/>
                          <a:latin typeface="+mn-lt"/>
                        </a:rPr>
                        <a:t>Pigs, birds.</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u="none" strike="noStrike" dirty="0">
                          <a:effectLst/>
                          <a:latin typeface="+mn-lt"/>
                        </a:rPr>
                        <a:t>Fever, disorientation, coma, seizures, spastic paralysis, death.</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3032845053"/>
                  </a:ext>
                </a:extLst>
              </a:tr>
              <a:tr h="425202">
                <a:tc>
                  <a:txBody>
                    <a:bodyPr/>
                    <a:lstStyle/>
                    <a:p>
                      <a:pPr algn="l" fontAlgn="t"/>
                      <a:r>
                        <a:rPr lang="en-IE" sz="1200" u="none" strike="noStrike" dirty="0">
                          <a:solidFill>
                            <a:srgbClr val="C00000"/>
                          </a:solidFill>
                          <a:effectLst/>
                          <a:latin typeface="+mn-lt"/>
                        </a:rPr>
                        <a:t>Leishmaniasis</a:t>
                      </a:r>
                      <a:endParaRPr lang="en-IE" sz="1200" b="0" i="0" u="none" strike="noStrike" dirty="0">
                        <a:solidFill>
                          <a:srgbClr val="C00000"/>
                        </a:solidFill>
                        <a:effectLst/>
                        <a:latin typeface="+mn-lt"/>
                      </a:endParaRPr>
                    </a:p>
                  </a:txBody>
                  <a:tcPr marL="6757" marR="6757" marT="6757" marB="0"/>
                </a:tc>
                <a:tc>
                  <a:txBody>
                    <a:bodyPr/>
                    <a:lstStyle/>
                    <a:p>
                      <a:pPr algn="l" fontAlgn="t"/>
                      <a:r>
                        <a:rPr lang="en-IE" sz="1200" i="1" u="none" strike="noStrike" dirty="0">
                          <a:effectLst/>
                          <a:latin typeface="+mn-lt"/>
                        </a:rPr>
                        <a:t>Leishmania</a:t>
                      </a:r>
                      <a:r>
                        <a:rPr lang="en-IE" sz="1200" u="none" strike="noStrike" dirty="0">
                          <a:effectLst/>
                          <a:latin typeface="+mn-lt"/>
                        </a:rPr>
                        <a:t> parasite</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u="none" strike="noStrike">
                          <a:effectLst/>
                          <a:latin typeface="+mn-lt"/>
                        </a:rPr>
                        <a:t>Sand fly</a:t>
                      </a:r>
                      <a:endParaRPr lang="en-IE" sz="1200" b="0" i="0" u="none" strike="noStrike">
                        <a:solidFill>
                          <a:srgbClr val="000000"/>
                        </a:solidFill>
                        <a:effectLst/>
                        <a:latin typeface="+mn-lt"/>
                      </a:endParaRPr>
                    </a:p>
                  </a:txBody>
                  <a:tcPr marL="6757" marR="6757" marT="6757" marB="0"/>
                </a:tc>
                <a:tc>
                  <a:txBody>
                    <a:bodyPr/>
                    <a:lstStyle/>
                    <a:p>
                      <a:pPr algn="l" fontAlgn="t"/>
                      <a:r>
                        <a:rPr lang="en-IE" sz="1200" u="none" strike="noStrike" dirty="0">
                          <a:effectLst/>
                          <a:latin typeface="+mn-lt"/>
                        </a:rPr>
                        <a:t>Rodents, dogs, other mammals.</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u="none" strike="noStrike">
                          <a:effectLst/>
                          <a:latin typeface="+mn-lt"/>
                        </a:rPr>
                        <a:t>Skin lesions, destruction of mucous membranes, spleen/liver enlargement, death.</a:t>
                      </a:r>
                      <a:endParaRPr lang="en-IE" sz="1200" b="0" i="0" u="none" strike="noStrike">
                        <a:solidFill>
                          <a:srgbClr val="000000"/>
                        </a:solidFill>
                        <a:effectLst/>
                        <a:latin typeface="+mn-lt"/>
                      </a:endParaRPr>
                    </a:p>
                  </a:txBody>
                  <a:tcPr marL="6757" marR="6757" marT="6757" marB="0"/>
                </a:tc>
                <a:extLst>
                  <a:ext uri="{0D108BD9-81ED-4DB2-BD59-A6C34878D82A}">
                    <a16:rowId xmlns:a16="http://schemas.microsoft.com/office/drawing/2014/main" val="2734610041"/>
                  </a:ext>
                </a:extLst>
              </a:tr>
              <a:tr h="450048">
                <a:tc>
                  <a:txBody>
                    <a:bodyPr/>
                    <a:lstStyle/>
                    <a:p>
                      <a:pPr algn="l" fontAlgn="t"/>
                      <a:r>
                        <a:rPr lang="en-IE" sz="1200" u="none" strike="noStrike" dirty="0">
                          <a:solidFill>
                            <a:srgbClr val="C00000"/>
                          </a:solidFill>
                          <a:effectLst/>
                          <a:latin typeface="+mn-lt"/>
                        </a:rPr>
                        <a:t>Lyme disease</a:t>
                      </a:r>
                      <a:endParaRPr lang="en-IE" sz="1200" b="0" i="0" u="none" strike="noStrike" dirty="0">
                        <a:solidFill>
                          <a:srgbClr val="C00000"/>
                        </a:solidFill>
                        <a:effectLst/>
                        <a:latin typeface="+mn-lt"/>
                      </a:endParaRPr>
                    </a:p>
                  </a:txBody>
                  <a:tcPr marL="6757" marR="6757" marT="6757" marB="0"/>
                </a:tc>
                <a:tc>
                  <a:txBody>
                    <a:bodyPr/>
                    <a:lstStyle/>
                    <a:p>
                      <a:pPr algn="l" fontAlgn="t"/>
                      <a:r>
                        <a:rPr lang="en-IE" sz="1200" i="1" u="none" strike="noStrike" dirty="0" err="1">
                          <a:effectLst/>
                          <a:latin typeface="+mn-lt"/>
                        </a:rPr>
                        <a:t>Borellia</a:t>
                      </a:r>
                      <a:r>
                        <a:rPr lang="en-IE" sz="1200" i="1" u="none" strike="noStrike" dirty="0">
                          <a:effectLst/>
                          <a:latin typeface="+mn-lt"/>
                        </a:rPr>
                        <a:t> spirochete </a:t>
                      </a:r>
                      <a:r>
                        <a:rPr lang="en-IE" sz="1200" u="none" strike="noStrike" dirty="0">
                          <a:effectLst/>
                          <a:latin typeface="+mn-lt"/>
                        </a:rPr>
                        <a:t>bacteria</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i="1" u="none" strike="noStrike" dirty="0">
                          <a:effectLst/>
                          <a:latin typeface="+mn-lt"/>
                        </a:rPr>
                        <a:t>Ixodes</a:t>
                      </a:r>
                      <a:r>
                        <a:rPr lang="en-IE" sz="1200" u="none" strike="noStrike" dirty="0">
                          <a:effectLst/>
                          <a:latin typeface="+mn-lt"/>
                        </a:rPr>
                        <a:t> ticks</a:t>
                      </a:r>
                      <a:endParaRPr lang="en-IE" sz="1200" b="0" i="0" u="none" strike="noStrike" dirty="0">
                        <a:solidFill>
                          <a:srgbClr val="000000"/>
                        </a:solidFill>
                        <a:effectLst/>
                        <a:latin typeface="+mn-lt"/>
                      </a:endParaRPr>
                    </a:p>
                  </a:txBody>
                  <a:tcPr marL="6757" marR="6757" marT="6757" marB="0"/>
                </a:tc>
                <a:tc>
                  <a:txBody>
                    <a:bodyPr/>
                    <a:lstStyle/>
                    <a:p>
                      <a:pPr algn="l" fontAlgn="t"/>
                      <a:r>
                        <a:rPr lang="en-GB" sz="1200" u="none" strike="noStrike" dirty="0">
                          <a:effectLst/>
                          <a:latin typeface="+mn-lt"/>
                        </a:rPr>
                        <a:t>White-footed mouse, other </a:t>
                      </a:r>
                    </a:p>
                    <a:p>
                      <a:pPr algn="l" fontAlgn="t"/>
                      <a:r>
                        <a:rPr lang="en-GB" sz="1200" u="none" strike="noStrike" dirty="0">
                          <a:effectLst/>
                          <a:latin typeface="+mn-lt"/>
                        </a:rPr>
                        <a:t>small mammals, birds.</a:t>
                      </a:r>
                      <a:endParaRPr lang="en-GB" sz="1200" b="0" i="0" u="none" strike="noStrike" dirty="0">
                        <a:solidFill>
                          <a:srgbClr val="000000"/>
                        </a:solidFill>
                        <a:effectLst/>
                        <a:latin typeface="+mn-lt"/>
                      </a:endParaRPr>
                    </a:p>
                  </a:txBody>
                  <a:tcPr marL="6757" marR="6757" marT="6757" marB="0"/>
                </a:tc>
                <a:tc>
                  <a:txBody>
                    <a:bodyPr/>
                    <a:lstStyle/>
                    <a:p>
                      <a:pPr algn="l" fontAlgn="t"/>
                      <a:r>
                        <a:rPr lang="en-GB" sz="1200" u="none" strike="noStrike" dirty="0">
                          <a:effectLst/>
                          <a:latin typeface="+mn-lt"/>
                        </a:rPr>
                        <a:t>Fever, facial palsy, arthritis, inflammation of brain/spinal cord, nerve pain.</a:t>
                      </a:r>
                      <a:endParaRPr lang="en-GB"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1583744662"/>
                  </a:ext>
                </a:extLst>
              </a:tr>
              <a:tr h="432738">
                <a:tc>
                  <a:txBody>
                    <a:bodyPr/>
                    <a:lstStyle/>
                    <a:p>
                      <a:pPr algn="l" fontAlgn="t"/>
                      <a:r>
                        <a:rPr lang="en-IE" sz="1200" u="none" strike="noStrike" dirty="0">
                          <a:solidFill>
                            <a:srgbClr val="C00000"/>
                          </a:solidFill>
                          <a:effectLst/>
                          <a:latin typeface="+mn-lt"/>
                        </a:rPr>
                        <a:t>Lymphatic filariasis</a:t>
                      </a:r>
                      <a:endParaRPr lang="en-IE" sz="1200" b="0" i="0" u="none" strike="noStrike" dirty="0">
                        <a:solidFill>
                          <a:srgbClr val="C00000"/>
                        </a:solidFill>
                        <a:effectLst/>
                        <a:latin typeface="+mn-lt"/>
                      </a:endParaRPr>
                    </a:p>
                  </a:txBody>
                  <a:tcPr marL="6757" marR="6757" marT="6757" marB="0"/>
                </a:tc>
                <a:tc>
                  <a:txBody>
                    <a:bodyPr/>
                    <a:lstStyle/>
                    <a:p>
                      <a:pPr algn="l" fontAlgn="t"/>
                      <a:r>
                        <a:rPr lang="en-IE" sz="1200" u="none" strike="noStrike">
                          <a:effectLst/>
                          <a:latin typeface="+mn-lt"/>
                        </a:rPr>
                        <a:t>Various filarial nematodes (roundworms)</a:t>
                      </a:r>
                      <a:endParaRPr lang="en-IE" sz="1200" b="0" i="0" u="none" strike="noStrike">
                        <a:solidFill>
                          <a:srgbClr val="000000"/>
                        </a:solidFill>
                        <a:effectLst/>
                        <a:latin typeface="+mn-lt"/>
                      </a:endParaRPr>
                    </a:p>
                  </a:txBody>
                  <a:tcPr marL="6757" marR="6757" marT="6757" marB="0"/>
                </a:tc>
                <a:tc>
                  <a:txBody>
                    <a:bodyPr/>
                    <a:lstStyle/>
                    <a:p>
                      <a:pPr algn="l" fontAlgn="t"/>
                      <a:r>
                        <a:rPr lang="en-IE" sz="1200" u="none" strike="noStrike">
                          <a:effectLst/>
                          <a:latin typeface="+mn-lt"/>
                        </a:rPr>
                        <a:t>Various mosquito genera</a:t>
                      </a:r>
                      <a:endParaRPr lang="en-IE" sz="1200" b="0" i="0" u="none" strike="noStrike">
                        <a:solidFill>
                          <a:srgbClr val="000000"/>
                        </a:solidFill>
                        <a:effectLst/>
                        <a:latin typeface="+mn-lt"/>
                      </a:endParaRPr>
                    </a:p>
                  </a:txBody>
                  <a:tcPr marL="6757" marR="6757" marT="6757" marB="0"/>
                </a:tc>
                <a:tc>
                  <a:txBody>
                    <a:bodyPr/>
                    <a:lstStyle/>
                    <a:p>
                      <a:pPr algn="l" fontAlgn="t"/>
                      <a:r>
                        <a:rPr lang="en-IE" sz="1200" u="none" strike="noStrike">
                          <a:effectLst/>
                          <a:latin typeface="+mn-lt"/>
                        </a:rPr>
                        <a:t>None of concern</a:t>
                      </a:r>
                      <a:endParaRPr lang="en-IE" sz="1200" b="0" i="0" u="none" strike="noStrike">
                        <a:solidFill>
                          <a:srgbClr val="000000"/>
                        </a:solidFill>
                        <a:effectLst/>
                        <a:latin typeface="+mn-lt"/>
                      </a:endParaRPr>
                    </a:p>
                  </a:txBody>
                  <a:tcPr marL="6757" marR="6757" marT="6757" marB="0"/>
                </a:tc>
                <a:tc>
                  <a:txBody>
                    <a:bodyPr/>
                    <a:lstStyle/>
                    <a:p>
                      <a:pPr algn="l" fontAlgn="t"/>
                      <a:r>
                        <a:rPr lang="en-GB" sz="1200" u="none" strike="noStrike">
                          <a:effectLst/>
                          <a:latin typeface="+mn-lt"/>
                        </a:rPr>
                        <a:t>Lymphatic, kidney and immune system damage, tissue swelling, elephantiasis.</a:t>
                      </a:r>
                      <a:endParaRPr lang="en-GB" sz="1200" b="0" i="0" u="none" strike="noStrike">
                        <a:solidFill>
                          <a:srgbClr val="000000"/>
                        </a:solidFill>
                        <a:effectLst/>
                        <a:latin typeface="+mn-lt"/>
                      </a:endParaRPr>
                    </a:p>
                  </a:txBody>
                  <a:tcPr marL="6757" marR="6757" marT="6757" marB="0"/>
                </a:tc>
                <a:extLst>
                  <a:ext uri="{0D108BD9-81ED-4DB2-BD59-A6C34878D82A}">
                    <a16:rowId xmlns:a16="http://schemas.microsoft.com/office/drawing/2014/main" val="39850138"/>
                  </a:ext>
                </a:extLst>
              </a:tr>
              <a:tr h="648000">
                <a:tc>
                  <a:txBody>
                    <a:bodyPr/>
                    <a:lstStyle/>
                    <a:p>
                      <a:pPr algn="l" fontAlgn="t"/>
                      <a:r>
                        <a:rPr lang="en-IE" sz="1200" u="none" strike="noStrike" dirty="0">
                          <a:solidFill>
                            <a:srgbClr val="C00000"/>
                          </a:solidFill>
                          <a:effectLst/>
                          <a:latin typeface="+mn-lt"/>
                        </a:rPr>
                        <a:t>Malaria</a:t>
                      </a:r>
                      <a:endParaRPr lang="en-IE" sz="1200" b="0" i="0" u="none" strike="noStrike" dirty="0">
                        <a:solidFill>
                          <a:srgbClr val="C00000"/>
                        </a:solidFill>
                        <a:effectLst/>
                        <a:latin typeface="+mn-lt"/>
                      </a:endParaRPr>
                    </a:p>
                  </a:txBody>
                  <a:tcPr marL="6757" marR="6757" marT="6757" marB="0"/>
                </a:tc>
                <a:tc>
                  <a:txBody>
                    <a:bodyPr/>
                    <a:lstStyle/>
                    <a:p>
                      <a:pPr algn="l" fontAlgn="t"/>
                      <a:r>
                        <a:rPr lang="en-IE" sz="1200" i="1" u="none" strike="noStrike" dirty="0">
                          <a:effectLst/>
                          <a:latin typeface="+mn-lt"/>
                        </a:rPr>
                        <a:t>Plasmodium</a:t>
                      </a:r>
                      <a:r>
                        <a:rPr lang="en-IE" sz="1200" u="none" strike="noStrike" dirty="0">
                          <a:effectLst/>
                          <a:latin typeface="+mn-lt"/>
                        </a:rPr>
                        <a:t> parasite</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i="1" u="none" strike="noStrike" dirty="0">
                          <a:effectLst/>
                          <a:latin typeface="+mn-lt"/>
                        </a:rPr>
                        <a:t>Anopheles</a:t>
                      </a:r>
                      <a:r>
                        <a:rPr lang="en-IE" sz="1200" u="none" strike="noStrike" dirty="0">
                          <a:effectLst/>
                          <a:latin typeface="+mn-lt"/>
                        </a:rPr>
                        <a:t> mosquito</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u="none" strike="noStrike" dirty="0">
                          <a:effectLst/>
                          <a:latin typeface="+mn-lt"/>
                        </a:rPr>
                        <a:t>None of concern</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u="none" strike="noStrike" dirty="0">
                          <a:effectLst/>
                          <a:latin typeface="+mn-lt"/>
                        </a:rPr>
                        <a:t>Organ failure, blood, metabolism or neurologic abnormalities, acute respiratory distress, kidney injury, cardiovascular collapse, relapses, death.</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2136233348"/>
                  </a:ext>
                </a:extLst>
              </a:tr>
            </a:tbl>
          </a:graphicData>
        </a:graphic>
      </p:graphicFrame>
    </p:spTree>
    <p:extLst>
      <p:ext uri="{BB962C8B-B14F-4D97-AF65-F5344CB8AC3E}">
        <p14:creationId xmlns:p14="http://schemas.microsoft.com/office/powerpoint/2010/main" val="39444513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a:normAutofit/>
          </a:bodyPr>
          <a:lstStyle/>
          <a:p>
            <a:pPr marL="0" indent="0">
              <a:buNone/>
            </a:pPr>
            <a:r>
              <a:rPr lang="en-IE" sz="2000" dirty="0">
                <a:solidFill>
                  <a:schemeClr val="tx1"/>
                </a:solidFill>
                <a:cs typeface="Arial" panose="020B0604020202020204" pitchFamily="34" charset="0"/>
              </a:rPr>
              <a:t>Major vector-borne diseases (contd.)</a:t>
            </a:r>
          </a:p>
          <a:p>
            <a:pPr marL="0" indent="0">
              <a:buNone/>
            </a:pPr>
            <a:endParaRPr lang="hu-HU" sz="2000" dirty="0">
              <a:solidFill>
                <a:schemeClr val="tx1"/>
              </a:solidFill>
            </a:endParaRPr>
          </a:p>
        </p:txBody>
      </p:sp>
      <p:graphicFrame>
        <p:nvGraphicFramePr>
          <p:cNvPr id="2" name="Table 1">
            <a:extLst>
              <a:ext uri="{FF2B5EF4-FFF2-40B4-BE49-F238E27FC236}">
                <a16:creationId xmlns:a16="http://schemas.microsoft.com/office/drawing/2014/main" id="{1F398E4A-82A8-39C0-769F-D62CED475DFE}"/>
              </a:ext>
            </a:extLst>
          </p:cNvPr>
          <p:cNvGraphicFramePr>
            <a:graphicFrameLocks noGrp="1"/>
          </p:cNvGraphicFramePr>
          <p:nvPr>
            <p:extLst>
              <p:ext uri="{D42A27DB-BD31-4B8C-83A1-F6EECF244321}">
                <p14:modId xmlns:p14="http://schemas.microsoft.com/office/powerpoint/2010/main" val="2084380867"/>
              </p:ext>
            </p:extLst>
          </p:nvPr>
        </p:nvGraphicFramePr>
        <p:xfrm>
          <a:off x="818605" y="829168"/>
          <a:ext cx="10389326" cy="5321583"/>
        </p:xfrm>
        <a:graphic>
          <a:graphicData uri="http://schemas.openxmlformats.org/drawingml/2006/table">
            <a:tbl>
              <a:tblPr>
                <a:tableStyleId>{5C22544A-7EE6-4342-B048-85BDC9FD1C3A}</a:tableStyleId>
              </a:tblPr>
              <a:tblGrid>
                <a:gridCol w="1779724">
                  <a:extLst>
                    <a:ext uri="{9D8B030D-6E8A-4147-A177-3AD203B41FA5}">
                      <a16:colId xmlns:a16="http://schemas.microsoft.com/office/drawing/2014/main" val="914539705"/>
                    </a:ext>
                  </a:extLst>
                </a:gridCol>
                <a:gridCol w="1779724">
                  <a:extLst>
                    <a:ext uri="{9D8B030D-6E8A-4147-A177-3AD203B41FA5}">
                      <a16:colId xmlns:a16="http://schemas.microsoft.com/office/drawing/2014/main" val="3700899089"/>
                    </a:ext>
                  </a:extLst>
                </a:gridCol>
                <a:gridCol w="1642822">
                  <a:extLst>
                    <a:ext uri="{9D8B030D-6E8A-4147-A177-3AD203B41FA5}">
                      <a16:colId xmlns:a16="http://schemas.microsoft.com/office/drawing/2014/main" val="690589465"/>
                    </a:ext>
                  </a:extLst>
                </a:gridCol>
                <a:gridCol w="2099160">
                  <a:extLst>
                    <a:ext uri="{9D8B030D-6E8A-4147-A177-3AD203B41FA5}">
                      <a16:colId xmlns:a16="http://schemas.microsoft.com/office/drawing/2014/main" val="2265451935"/>
                    </a:ext>
                  </a:extLst>
                </a:gridCol>
                <a:gridCol w="3087896">
                  <a:extLst>
                    <a:ext uri="{9D8B030D-6E8A-4147-A177-3AD203B41FA5}">
                      <a16:colId xmlns:a16="http://schemas.microsoft.com/office/drawing/2014/main" val="4130930984"/>
                    </a:ext>
                  </a:extLst>
                </a:gridCol>
              </a:tblGrid>
              <a:tr h="261786">
                <a:tc>
                  <a:txBody>
                    <a:bodyPr/>
                    <a:lstStyle/>
                    <a:p>
                      <a:pPr algn="ctr" fontAlgn="t"/>
                      <a:r>
                        <a:rPr lang="en-IE" sz="1400" b="1" u="none" strike="noStrike" dirty="0">
                          <a:solidFill>
                            <a:srgbClr val="0070C0"/>
                          </a:solidFill>
                          <a:effectLst/>
                        </a:rPr>
                        <a:t>Disease</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algn="ctr" fontAlgn="t"/>
                      <a:r>
                        <a:rPr lang="en-IE" sz="1400" b="1" u="none" strike="noStrike" dirty="0">
                          <a:solidFill>
                            <a:srgbClr val="0070C0"/>
                          </a:solidFill>
                          <a:effectLst/>
                        </a:rPr>
                        <a:t>Pathogen</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algn="ctr" fontAlgn="t"/>
                      <a:r>
                        <a:rPr lang="en-IE" sz="1400" b="1" u="none" strike="noStrike" dirty="0">
                          <a:solidFill>
                            <a:srgbClr val="0070C0"/>
                          </a:solidFill>
                          <a:effectLst/>
                        </a:rPr>
                        <a:t>Vector(s)</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algn="ctr" fontAlgn="t"/>
                      <a:r>
                        <a:rPr lang="en-IE" sz="1400" b="1" u="none" strike="noStrike" dirty="0">
                          <a:solidFill>
                            <a:srgbClr val="0070C0"/>
                          </a:solidFill>
                          <a:effectLst/>
                        </a:rPr>
                        <a:t>Non-human reservoir hosts</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algn="ctr" fontAlgn="t"/>
                      <a:r>
                        <a:rPr lang="en-GB" sz="1400" b="1" u="none" strike="noStrike" dirty="0">
                          <a:solidFill>
                            <a:srgbClr val="0070C0"/>
                          </a:solidFill>
                          <a:effectLst/>
                        </a:rPr>
                        <a:t>Clinical Features in Untreated Cases</a:t>
                      </a:r>
                      <a:endParaRPr lang="en-GB" sz="1400" b="1" i="0" u="none" strike="noStrike" dirty="0">
                        <a:solidFill>
                          <a:srgbClr val="0070C0"/>
                        </a:solidFill>
                        <a:effectLst/>
                        <a:latin typeface="Calibri" panose="020F0502020204030204" pitchFamily="34" charset="0"/>
                      </a:endParaRPr>
                    </a:p>
                  </a:txBody>
                  <a:tcPr marL="8058" marR="8058" marT="8058" marB="0"/>
                </a:tc>
                <a:extLst>
                  <a:ext uri="{0D108BD9-81ED-4DB2-BD59-A6C34878D82A}">
                    <a16:rowId xmlns:a16="http://schemas.microsoft.com/office/drawing/2014/main" val="3387938495"/>
                  </a:ext>
                </a:extLst>
              </a:tr>
              <a:tr h="389022">
                <a:tc>
                  <a:txBody>
                    <a:bodyPr/>
                    <a:lstStyle/>
                    <a:p>
                      <a:pPr algn="l" fontAlgn="t"/>
                      <a:r>
                        <a:rPr lang="en-IE" sz="1200" u="none" strike="noStrike" dirty="0">
                          <a:solidFill>
                            <a:srgbClr val="C00000"/>
                          </a:solidFill>
                          <a:effectLst/>
                        </a:rPr>
                        <a:t>Onchocerciasis (river blindness)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fontAlgn="t"/>
                      <a:r>
                        <a:rPr lang="en-IE" sz="1200" i="1" u="none" strike="noStrike" dirty="0" err="1">
                          <a:effectLst/>
                        </a:rPr>
                        <a:t>Onchocerca</a:t>
                      </a:r>
                      <a:r>
                        <a:rPr lang="en-IE" sz="1200" i="1" u="none" strike="noStrike" dirty="0">
                          <a:effectLst/>
                        </a:rPr>
                        <a:t> volvulus </a:t>
                      </a:r>
                      <a:r>
                        <a:rPr lang="en-IE" sz="1200" u="none" strike="noStrike" dirty="0">
                          <a:effectLst/>
                        </a:rPr>
                        <a:t>nematode</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i="1" u="none" strike="noStrike" dirty="0" err="1">
                          <a:effectLst/>
                        </a:rPr>
                        <a:t>Simulium</a:t>
                      </a:r>
                      <a:r>
                        <a:rPr lang="en-IE" sz="1200" u="none" strike="noStrike" dirty="0">
                          <a:effectLst/>
                        </a:rPr>
                        <a:t> (blackfly)</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u="none" strike="noStrike">
                          <a:effectLst/>
                        </a:rPr>
                        <a:t>None</a:t>
                      </a:r>
                      <a:endParaRPr lang="en-IE" sz="1200" b="0" i="0" u="none" strike="noStrike">
                        <a:solidFill>
                          <a:srgbClr val="000000"/>
                        </a:solidFill>
                        <a:effectLst/>
                        <a:latin typeface="Calibri" panose="020F0502020204030204" pitchFamily="34" charset="0"/>
                      </a:endParaRPr>
                    </a:p>
                  </a:txBody>
                  <a:tcPr marL="8058" marR="8058" marT="8058" marB="0"/>
                </a:tc>
                <a:tc>
                  <a:txBody>
                    <a:bodyPr/>
                    <a:lstStyle/>
                    <a:p>
                      <a:pPr algn="l" fontAlgn="t"/>
                      <a:r>
                        <a:rPr lang="en-IE" sz="1200" u="none" strike="noStrike">
                          <a:effectLst/>
                        </a:rPr>
                        <a:t>Eye lesions, severe skin inflammation, blindness.</a:t>
                      </a:r>
                      <a:endParaRPr lang="en-IE" sz="1200" b="0" i="0" u="none" strike="noStrike">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427067473"/>
                  </a:ext>
                </a:extLst>
              </a:tr>
              <a:tr h="389022">
                <a:tc>
                  <a:txBody>
                    <a:bodyPr/>
                    <a:lstStyle/>
                    <a:p>
                      <a:pPr algn="l" fontAlgn="t"/>
                      <a:r>
                        <a:rPr lang="en-IE" sz="1200" u="none" strike="noStrike" dirty="0">
                          <a:solidFill>
                            <a:srgbClr val="C00000"/>
                          </a:solidFill>
                          <a:effectLst/>
                        </a:rPr>
                        <a:t>Rift Valley fever</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RVF</a:t>
                      </a:r>
                      <a:r>
                        <a:rPr lang="en-IE" sz="1200" u="none" strike="noStrike" dirty="0">
                          <a:effectLst/>
                        </a:rPr>
                        <a:t> virus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Aedes</a:t>
                      </a:r>
                      <a:r>
                        <a:rPr lang="en-IE" sz="1200" u="none" strike="noStrike" dirty="0">
                          <a:effectLst/>
                        </a:rPr>
                        <a:t> and </a:t>
                      </a:r>
                      <a:r>
                        <a:rPr lang="en-IE" sz="1200" i="1" u="none" strike="noStrike" dirty="0">
                          <a:effectLst/>
                        </a:rPr>
                        <a:t>Culex</a:t>
                      </a:r>
                      <a:r>
                        <a:rPr lang="en-IE" sz="1200" u="none" strike="noStrike" dirty="0">
                          <a:effectLst/>
                        </a:rPr>
                        <a:t> mosquitoes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GB" sz="1200" u="none" strike="noStrike" dirty="0">
                          <a:effectLst/>
                        </a:rPr>
                        <a:t>Sheep, goats, other </a:t>
                      </a:r>
                    </a:p>
                    <a:p>
                      <a:pPr algn="l" fontAlgn="t"/>
                      <a:r>
                        <a:rPr lang="en-GB" sz="1200" u="none" strike="noStrike" dirty="0">
                          <a:effectLst/>
                        </a:rPr>
                        <a:t>domesticated animals.</a:t>
                      </a:r>
                      <a:endParaRPr lang="en-GB"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u="none" strike="noStrike" dirty="0">
                          <a:effectLst/>
                        </a:rPr>
                        <a:t>Eye disease, meningoencephalitis, haemorrhagic fever.</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222121488"/>
                  </a:ext>
                </a:extLst>
              </a:tr>
              <a:tr h="778044">
                <a:tc>
                  <a:txBody>
                    <a:bodyPr/>
                    <a:lstStyle/>
                    <a:p>
                      <a:pPr algn="l" fontAlgn="t"/>
                      <a:r>
                        <a:rPr lang="en-IE" sz="1200" u="none" strike="noStrike" dirty="0">
                          <a:solidFill>
                            <a:srgbClr val="C00000"/>
                          </a:solidFill>
                          <a:effectLst/>
                        </a:rPr>
                        <a:t>Schistosomiasis (bilharziasis)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Schistosoma trematode </a:t>
                      </a:r>
                      <a:r>
                        <a:rPr lang="en-IE" sz="1200" u="none" strike="noStrike" dirty="0">
                          <a:effectLst/>
                        </a:rPr>
                        <a:t>flukes (flatworms)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u="none" strike="noStrike">
                          <a:effectLst/>
                        </a:rPr>
                        <a:t>Snail</a:t>
                      </a:r>
                      <a:endParaRPr lang="en-IE" sz="1200" b="0" i="0" u="none" strike="noStrike">
                        <a:solidFill>
                          <a:srgbClr val="000000"/>
                        </a:solidFill>
                        <a:effectLst/>
                        <a:latin typeface="Calibri" panose="020F0502020204030204" pitchFamily="34" charset="0"/>
                      </a:endParaRPr>
                    </a:p>
                  </a:txBody>
                  <a:tcPr marL="8058" marR="8058" marT="8058" marB="0"/>
                </a:tc>
                <a:tc>
                  <a:txBody>
                    <a:bodyPr/>
                    <a:lstStyle/>
                    <a:p>
                      <a:pPr algn="l" fontAlgn="t"/>
                      <a:r>
                        <a:rPr lang="en-IE" sz="1200" u="none" strike="noStrike">
                          <a:effectLst/>
                        </a:rPr>
                        <a:t>None of concern</a:t>
                      </a:r>
                      <a:endParaRPr lang="en-IE" sz="1200" b="0" i="0" u="none" strike="noStrike">
                        <a:solidFill>
                          <a:srgbClr val="000000"/>
                        </a:solidFill>
                        <a:effectLst/>
                        <a:latin typeface="Calibri" panose="020F0502020204030204" pitchFamily="34" charset="0"/>
                      </a:endParaRPr>
                    </a:p>
                  </a:txBody>
                  <a:tcPr marL="8058" marR="8058" marT="8058" marB="0"/>
                </a:tc>
                <a:tc>
                  <a:txBody>
                    <a:bodyPr/>
                    <a:lstStyle/>
                    <a:p>
                      <a:pPr algn="l" fontAlgn="t"/>
                      <a:r>
                        <a:rPr lang="en-IE" sz="1200" u="none" strike="noStrike">
                          <a:effectLst/>
                        </a:rPr>
                        <a:t>Intestinal/urogenital pathologies, liver or spleen enlargement, infertility, kidney failure, bladder cancer, ectopic pregnancies, death.</a:t>
                      </a:r>
                      <a:endParaRPr lang="en-IE" sz="1200" b="0" i="0" u="none" strike="noStrike">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1889973601"/>
                  </a:ext>
                </a:extLst>
              </a:tr>
              <a:tr h="583533">
                <a:tc>
                  <a:txBody>
                    <a:bodyPr/>
                    <a:lstStyle/>
                    <a:p>
                      <a:pPr algn="l" fontAlgn="t"/>
                      <a:r>
                        <a:rPr lang="en-IE" sz="1200" u="none" strike="noStrike" dirty="0">
                          <a:solidFill>
                            <a:srgbClr val="C00000"/>
                          </a:solidFill>
                          <a:effectLst/>
                        </a:rPr>
                        <a:t>Sleeping sickness (African trypanosomiasis)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Trypanosoma brucei </a:t>
                      </a:r>
                      <a:r>
                        <a:rPr lang="en-IE" sz="1200" u="none" strike="noStrike" dirty="0">
                          <a:effectLst/>
                        </a:rPr>
                        <a:t>parasite</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Glossina</a:t>
                      </a:r>
                      <a:r>
                        <a:rPr lang="en-IE" sz="1200" u="none" strike="noStrike" dirty="0">
                          <a:effectLst/>
                        </a:rPr>
                        <a:t> (tsetse fly)</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u="none" strike="noStrike" dirty="0">
                          <a:effectLst/>
                        </a:rPr>
                        <a:t>Wild and domestic animals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GB" sz="1200" u="none" strike="noStrike">
                          <a:effectLst/>
                        </a:rPr>
                        <a:t>Fever, joint pains, central nervous system disorders, death.</a:t>
                      </a:r>
                      <a:endParaRPr lang="en-GB" sz="1200" b="0" i="0" u="none" strike="noStrike">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891405790"/>
                  </a:ext>
                </a:extLst>
              </a:tr>
              <a:tr h="389022">
                <a:tc>
                  <a:txBody>
                    <a:bodyPr/>
                    <a:lstStyle/>
                    <a:p>
                      <a:pPr algn="l" fontAlgn="t"/>
                      <a:r>
                        <a:rPr lang="en-IE" sz="1200" u="none" strike="noStrike" dirty="0">
                          <a:solidFill>
                            <a:srgbClr val="C00000"/>
                          </a:solidFill>
                          <a:effectLst/>
                        </a:rPr>
                        <a:t>Tick-borne encephalitis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Flavivirus</a:t>
                      </a:r>
                      <a:endParaRPr lang="en-IE" sz="1200" b="0" i="1"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Ixodes</a:t>
                      </a:r>
                      <a:r>
                        <a:rPr lang="en-IE" sz="1200" u="none" strike="noStrike" dirty="0">
                          <a:effectLst/>
                        </a:rPr>
                        <a:t> ticks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u="none" strike="noStrike">
                          <a:effectLst/>
                        </a:rPr>
                        <a:t>Small rodents</a:t>
                      </a:r>
                      <a:endParaRPr lang="en-IE" sz="1200" b="0" i="0" u="none" strike="noStrike">
                        <a:solidFill>
                          <a:srgbClr val="000000"/>
                        </a:solidFill>
                        <a:effectLst/>
                        <a:latin typeface="Calibri" panose="020F0502020204030204" pitchFamily="34" charset="0"/>
                      </a:endParaRPr>
                    </a:p>
                  </a:txBody>
                  <a:tcPr marL="8058" marR="8058" marT="8058" marB="0"/>
                </a:tc>
                <a:tc>
                  <a:txBody>
                    <a:bodyPr/>
                    <a:lstStyle/>
                    <a:p>
                      <a:pPr algn="l" fontAlgn="t"/>
                      <a:r>
                        <a:rPr lang="en-IE" sz="1200" u="none" strike="noStrike">
                          <a:effectLst/>
                        </a:rPr>
                        <a:t>Fever, central nervous system disorders, paralysis, permanent sequelae, death.</a:t>
                      </a:r>
                      <a:endParaRPr lang="en-IE" sz="1200" b="0" i="0" u="none" strike="noStrike">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868383147"/>
                  </a:ext>
                </a:extLst>
              </a:tr>
              <a:tr h="583533">
                <a:tc>
                  <a:txBody>
                    <a:bodyPr/>
                    <a:lstStyle/>
                    <a:p>
                      <a:pPr algn="l" fontAlgn="t"/>
                      <a:r>
                        <a:rPr lang="en-IE" sz="1200" u="none" strike="noStrike" dirty="0">
                          <a:solidFill>
                            <a:srgbClr val="C00000"/>
                          </a:solidFill>
                          <a:effectLst/>
                        </a:rPr>
                        <a:t>Toscana virus infection/sand fly fever</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Toscana</a:t>
                      </a:r>
                      <a:r>
                        <a:rPr lang="en-IE" sz="1200" u="none" strike="noStrike" dirty="0">
                          <a:effectLst/>
                        </a:rPr>
                        <a:t> </a:t>
                      </a:r>
                      <a:r>
                        <a:rPr lang="en-IE" sz="1200" u="none" strike="noStrike" dirty="0" err="1">
                          <a:effectLst/>
                        </a:rPr>
                        <a:t>phlebovirus</a:t>
                      </a:r>
                      <a:r>
                        <a:rPr lang="en-IE" sz="1200" u="none" strike="noStrike" dirty="0">
                          <a:effectLst/>
                        </a:rPr>
                        <a:t> and </a:t>
                      </a:r>
                      <a:r>
                        <a:rPr lang="en-IE" sz="1200" u="none" strike="noStrike" dirty="0" err="1">
                          <a:effectLst/>
                        </a:rPr>
                        <a:t>papataci</a:t>
                      </a:r>
                      <a:r>
                        <a:rPr lang="en-IE" sz="1200" u="none" strike="noStrike" dirty="0">
                          <a:effectLst/>
                        </a:rPr>
                        <a:t> fever virus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S</a:t>
                      </a:r>
                      <a:r>
                        <a:rPr lang="en-IE" sz="1200" u="none" strike="noStrike" dirty="0">
                          <a:effectLst/>
                        </a:rPr>
                        <a:t>and flies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u="none" strike="noStrike">
                          <a:effectLst/>
                        </a:rPr>
                        <a:t>None known at present</a:t>
                      </a:r>
                      <a:endParaRPr lang="en-IE" sz="1200" b="0" i="0" u="none" strike="noStrike">
                        <a:solidFill>
                          <a:srgbClr val="000000"/>
                        </a:solidFill>
                        <a:effectLst/>
                        <a:latin typeface="Calibri" panose="020F0502020204030204" pitchFamily="34" charset="0"/>
                      </a:endParaRPr>
                    </a:p>
                  </a:txBody>
                  <a:tcPr marL="8058" marR="8058" marT="8058" marB="0"/>
                </a:tc>
                <a:tc>
                  <a:txBody>
                    <a:bodyPr/>
                    <a:lstStyle/>
                    <a:p>
                      <a:pPr algn="l" fontAlgn="t"/>
                      <a:r>
                        <a:rPr lang="en-GB" sz="1200" u="none" strike="noStrike" dirty="0">
                          <a:effectLst/>
                        </a:rPr>
                        <a:t>Fever, headache, rash, vomiting, fatal encephalitis in rare cases.</a:t>
                      </a:r>
                      <a:endParaRPr lang="en-GB"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455443669"/>
                  </a:ext>
                </a:extLst>
              </a:tr>
              <a:tr h="391533">
                <a:tc>
                  <a:txBody>
                    <a:bodyPr/>
                    <a:lstStyle/>
                    <a:p>
                      <a:pPr algn="l" fontAlgn="t"/>
                      <a:r>
                        <a:rPr lang="en-GB" sz="1200" b="0" i="0" u="none" strike="noStrike" dirty="0" err="1">
                          <a:solidFill>
                            <a:srgbClr val="C00000"/>
                          </a:solidFill>
                          <a:effectLst/>
                          <a:latin typeface="Calibri" panose="020F0502020204030204" pitchFamily="34" charset="0"/>
                        </a:rPr>
                        <a:t>Tungiasis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fontAlgn="t"/>
                      <a:r>
                        <a:rPr lang="en-GB" sz="1200" b="0" i="1" u="none" strike="noStrike" dirty="0">
                          <a:solidFill>
                            <a:srgbClr val="000000"/>
                          </a:solidFill>
                          <a:effectLst/>
                          <a:latin typeface="Calibri" panose="020F0502020204030204" pitchFamily="34" charset="0"/>
                        </a:rPr>
                        <a:t>Tunga penetrans</a:t>
                      </a:r>
                      <a:r>
                        <a:rPr lang="en-GB" sz="1200" b="0" i="0" u="none" strike="noStrike" dirty="0">
                          <a:solidFill>
                            <a:srgbClr val="000000"/>
                          </a:solidFill>
                          <a:effectLst/>
                          <a:latin typeface="Calibri" panose="020F0502020204030204" pitchFamily="34" charset="0"/>
                        </a:rPr>
                        <a:t> (sand flea) </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GB" sz="1200" b="0" i="0" u="none" strike="noStrike" dirty="0">
                          <a:solidFill>
                            <a:srgbClr val="000000"/>
                          </a:solidFill>
                          <a:effectLst/>
                          <a:latin typeface="Calibri" panose="020F0502020204030204" pitchFamily="34" charset="0"/>
                        </a:rPr>
                        <a:t>Sand flea</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GB" sz="1200" b="0" i="0" u="none" strike="noStrike" dirty="0">
                          <a:solidFill>
                            <a:srgbClr val="000000"/>
                          </a:solidFill>
                          <a:effectLst/>
                          <a:latin typeface="Calibri" panose="020F0502020204030204" pitchFamily="34" charset="0"/>
                        </a:rPr>
                        <a:t>Pigs, bovines, dogs, cats, rats.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GB" sz="1200" b="0" i="0" u="none" strike="noStrike" dirty="0">
                          <a:solidFill>
                            <a:srgbClr val="000000"/>
                          </a:solidFill>
                          <a:effectLst/>
                          <a:latin typeface="Calibri" panose="020F0502020204030204" pitchFamily="34" charset="0"/>
                        </a:rPr>
                        <a:t>Abscesses, bacterial superinfection, disfigurement.</a:t>
                      </a:r>
                    </a:p>
                  </a:txBody>
                  <a:tcPr marL="8058" marR="8058" marT="8058" marB="0"/>
                </a:tc>
                <a:extLst>
                  <a:ext uri="{0D108BD9-81ED-4DB2-BD59-A6C34878D82A}">
                    <a16:rowId xmlns:a16="http://schemas.microsoft.com/office/drawing/2014/main" val="307759260"/>
                  </a:ext>
                </a:extLst>
              </a:tr>
              <a:tr h="389022">
                <a:tc>
                  <a:txBody>
                    <a:bodyPr/>
                    <a:lstStyle/>
                    <a:p>
                      <a:pPr algn="l" fontAlgn="t"/>
                      <a:r>
                        <a:rPr lang="en-IE" sz="1200" u="none" strike="noStrike" dirty="0">
                          <a:solidFill>
                            <a:srgbClr val="C00000"/>
                          </a:solidFill>
                          <a:effectLst/>
                        </a:rPr>
                        <a:t>Typhus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fontAlgn="t"/>
                      <a:r>
                        <a:rPr lang="en-IE" sz="1200" i="1" u="none" strike="noStrike" dirty="0" err="1">
                          <a:effectLst/>
                        </a:rPr>
                        <a:t>Rickettsial</a:t>
                      </a:r>
                      <a:r>
                        <a:rPr lang="en-IE" sz="1200" u="none" strike="noStrike" dirty="0">
                          <a:effectLst/>
                        </a:rPr>
                        <a:t> bacteria</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u="none" strike="noStrike">
                          <a:effectLst/>
                        </a:rPr>
                        <a:t>Fleas, mites, ticks, lice</a:t>
                      </a:r>
                      <a:endParaRPr lang="en-IE" sz="1200" b="0" i="0" u="none" strike="noStrike">
                        <a:solidFill>
                          <a:srgbClr val="000000"/>
                        </a:solidFill>
                        <a:effectLst/>
                        <a:latin typeface="Calibri" panose="020F0502020204030204" pitchFamily="34" charset="0"/>
                      </a:endParaRPr>
                    </a:p>
                  </a:txBody>
                  <a:tcPr marL="8058" marR="8058" marT="8058" marB="0"/>
                </a:tc>
                <a:tc>
                  <a:txBody>
                    <a:bodyPr/>
                    <a:lstStyle/>
                    <a:p>
                      <a:pPr algn="l" fontAlgn="t"/>
                      <a:r>
                        <a:rPr lang="en-IE" sz="1200" u="none" strike="noStrike">
                          <a:effectLst/>
                        </a:rPr>
                        <a:t>Rodents, opossums, feral cats</a:t>
                      </a:r>
                      <a:endParaRPr lang="en-IE" sz="1200" b="0" i="0" u="none" strike="noStrike">
                        <a:solidFill>
                          <a:srgbClr val="000000"/>
                        </a:solidFill>
                        <a:effectLst/>
                        <a:latin typeface="Calibri" panose="020F0502020204030204" pitchFamily="34" charset="0"/>
                      </a:endParaRPr>
                    </a:p>
                  </a:txBody>
                  <a:tcPr marL="8058" marR="8058" marT="8058" marB="0"/>
                </a:tc>
                <a:tc>
                  <a:txBody>
                    <a:bodyPr/>
                    <a:lstStyle/>
                    <a:p>
                      <a:pPr algn="l" fontAlgn="t"/>
                      <a:r>
                        <a:rPr lang="en-GB" sz="1200" u="none" strike="noStrike">
                          <a:effectLst/>
                        </a:rPr>
                        <a:t>Fever, headache, rapid breathing, body &amp; muscle pain, cough, vomiting.</a:t>
                      </a:r>
                      <a:endParaRPr lang="en-GB" sz="1200" b="0" i="0" u="none" strike="noStrike">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2703568310"/>
                  </a:ext>
                </a:extLst>
              </a:tr>
              <a:tr h="389022">
                <a:tc>
                  <a:txBody>
                    <a:bodyPr/>
                    <a:lstStyle/>
                    <a:p>
                      <a:pPr algn="l" fontAlgn="t"/>
                      <a:r>
                        <a:rPr lang="en-IE" sz="1200" u="none" strike="noStrike" dirty="0">
                          <a:solidFill>
                            <a:srgbClr val="C00000"/>
                          </a:solidFill>
                          <a:effectLst/>
                        </a:rPr>
                        <a:t>West Nile fever </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Flavivirus</a:t>
                      </a:r>
                      <a:endParaRPr lang="en-IE" sz="1200" b="0" i="1"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Culex</a:t>
                      </a:r>
                      <a:r>
                        <a:rPr lang="en-IE" sz="1200" u="none" strike="noStrike" dirty="0">
                          <a:effectLst/>
                        </a:rPr>
                        <a:t> mosquitoes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u="none" strike="noStrike">
                          <a:effectLst/>
                        </a:rPr>
                        <a:t>Birds</a:t>
                      </a:r>
                      <a:endParaRPr lang="en-IE" sz="1200" b="0" i="0" u="none" strike="noStrike">
                        <a:solidFill>
                          <a:srgbClr val="000000"/>
                        </a:solidFill>
                        <a:effectLst/>
                        <a:latin typeface="Calibri" panose="020F0502020204030204" pitchFamily="34" charset="0"/>
                      </a:endParaRPr>
                    </a:p>
                  </a:txBody>
                  <a:tcPr marL="8058" marR="8058" marT="8058" marB="0"/>
                </a:tc>
                <a:tc>
                  <a:txBody>
                    <a:bodyPr/>
                    <a:lstStyle/>
                    <a:p>
                      <a:pPr algn="l" fontAlgn="t"/>
                      <a:r>
                        <a:rPr lang="pt-BR" sz="1200" u="none" strike="noStrike">
                          <a:effectLst/>
                        </a:rPr>
                        <a:t>Fever, coma, tremors, convulsions, paralysis.</a:t>
                      </a:r>
                      <a:endParaRPr lang="pt-BR" sz="1200" b="0" i="0" u="none" strike="noStrike">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823286333"/>
                  </a:ext>
                </a:extLst>
              </a:tr>
              <a:tr h="389022">
                <a:tc>
                  <a:txBody>
                    <a:bodyPr/>
                    <a:lstStyle/>
                    <a:p>
                      <a:pPr algn="l" fontAlgn="t"/>
                      <a:r>
                        <a:rPr lang="en-IE" sz="1200" u="none" strike="noStrike" dirty="0">
                          <a:solidFill>
                            <a:srgbClr val="C00000"/>
                          </a:solidFill>
                          <a:effectLst/>
                        </a:rPr>
                        <a:t>Yellow fever</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Flavivirus</a:t>
                      </a:r>
                      <a:endParaRPr lang="en-IE" sz="1200" b="0" i="1"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Aedes</a:t>
                      </a:r>
                      <a:r>
                        <a:rPr lang="en-IE" sz="1200" u="none" strike="noStrike" dirty="0">
                          <a:effectLst/>
                        </a:rPr>
                        <a:t> mosquitoes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u="none" strike="noStrike">
                          <a:effectLst/>
                        </a:rPr>
                        <a:t>Non-human primates</a:t>
                      </a:r>
                      <a:endParaRPr lang="en-IE" sz="1200" b="0" i="0" u="none" strike="noStrike">
                        <a:solidFill>
                          <a:srgbClr val="000000"/>
                        </a:solidFill>
                        <a:effectLst/>
                        <a:latin typeface="Calibri" panose="020F0502020204030204" pitchFamily="34" charset="0"/>
                      </a:endParaRPr>
                    </a:p>
                  </a:txBody>
                  <a:tcPr marL="8058" marR="8058" marT="8058" marB="0"/>
                </a:tc>
                <a:tc>
                  <a:txBody>
                    <a:bodyPr/>
                    <a:lstStyle/>
                    <a:p>
                      <a:pPr algn="l" fontAlgn="t"/>
                      <a:r>
                        <a:rPr lang="en-GB" sz="1200" u="none" strike="noStrike">
                          <a:effectLst/>
                        </a:rPr>
                        <a:t>Fever, jaundice, bleeding, organ failure, death.</a:t>
                      </a:r>
                      <a:endParaRPr lang="en-GB" sz="1200" b="0" i="0" u="none" strike="noStrike">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670443272"/>
                  </a:ext>
                </a:extLst>
              </a:tr>
              <a:tr h="389022">
                <a:tc>
                  <a:txBody>
                    <a:bodyPr/>
                    <a:lstStyle/>
                    <a:p>
                      <a:pPr algn="l" fontAlgn="t"/>
                      <a:r>
                        <a:rPr lang="en-IE" sz="1200" u="none" strike="noStrike" dirty="0">
                          <a:solidFill>
                            <a:srgbClr val="C00000"/>
                          </a:solidFill>
                          <a:effectLst/>
                        </a:rPr>
                        <a:t>Zika</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Flavivirus</a:t>
                      </a:r>
                      <a:endParaRPr lang="en-IE" sz="1200" b="0" i="1"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Aedes</a:t>
                      </a:r>
                      <a:r>
                        <a:rPr lang="en-IE" sz="1200" u="none" strike="noStrike" dirty="0">
                          <a:effectLst/>
                        </a:rPr>
                        <a:t> mosquitoes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u="none" strike="noStrike">
                          <a:effectLst/>
                        </a:rPr>
                        <a:t>None of concern</a:t>
                      </a:r>
                      <a:endParaRPr lang="en-IE" sz="1200" b="0" i="0" u="none" strike="noStrike">
                        <a:solidFill>
                          <a:srgbClr val="000000"/>
                        </a:solidFill>
                        <a:effectLst/>
                        <a:latin typeface="Calibri" panose="020F0502020204030204" pitchFamily="34" charset="0"/>
                      </a:endParaRPr>
                    </a:p>
                  </a:txBody>
                  <a:tcPr marL="8058" marR="8058" marT="8058" marB="0"/>
                </a:tc>
                <a:tc>
                  <a:txBody>
                    <a:bodyPr/>
                    <a:lstStyle/>
                    <a:p>
                      <a:pPr algn="l" fontAlgn="t"/>
                      <a:r>
                        <a:rPr lang="fr-FR" sz="1200" u="none" strike="noStrike" dirty="0">
                          <a:effectLst/>
                        </a:rPr>
                        <a:t>Fever, rash, joint &amp; muscle pain, </a:t>
                      </a:r>
                      <a:r>
                        <a:rPr lang="fr-FR" sz="1200" u="none" strike="noStrike" dirty="0" err="1">
                          <a:effectLst/>
                        </a:rPr>
                        <a:t>conjunctivitis</a:t>
                      </a:r>
                      <a:r>
                        <a:rPr lang="fr-FR" sz="1200" u="none" strike="noStrike" dirty="0">
                          <a:effectLst/>
                        </a:rPr>
                        <a:t>.</a:t>
                      </a:r>
                      <a:endParaRPr lang="fr-FR"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2385188368"/>
                  </a:ext>
                </a:extLst>
              </a:tr>
            </a:tbl>
          </a:graphicData>
        </a:graphic>
      </p:graphicFrame>
    </p:spTree>
    <p:extLst>
      <p:ext uri="{BB962C8B-B14F-4D97-AF65-F5344CB8AC3E}">
        <p14:creationId xmlns:p14="http://schemas.microsoft.com/office/powerpoint/2010/main" val="12185459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781766"/>
          </a:xfrm>
        </p:spPr>
        <p:txBody>
          <a:bodyPr>
            <a:noAutofit/>
          </a:bodyPr>
          <a:lstStyle/>
          <a:p>
            <a:pPr algn="ctr"/>
            <a:r>
              <a:rPr lang="en-GB" sz="2800" dirty="0">
                <a:solidFill>
                  <a:schemeClr val="tx1"/>
                </a:solidFill>
              </a:rPr>
              <a:t>4. Environmental and other stressors that influence disease pathogenesis and propagation</a:t>
            </a:r>
            <a:endParaRPr lang="hu-HU" sz="2800" dirty="0">
              <a:solidFill>
                <a:schemeClr val="tx1"/>
              </a:solidFill>
            </a:endParaRPr>
          </a:p>
        </p:txBody>
      </p:sp>
      <p:sp>
        <p:nvSpPr>
          <p:cNvPr id="3" name="Tartalom helye 2"/>
          <p:cNvSpPr>
            <a:spLocks noGrp="1"/>
          </p:cNvSpPr>
          <p:nvPr>
            <p:ph idx="1"/>
          </p:nvPr>
        </p:nvSpPr>
        <p:spPr>
          <a:xfrm>
            <a:off x="192505" y="1161197"/>
            <a:ext cx="11108099" cy="5370897"/>
          </a:xfrm>
        </p:spPr>
        <p:txBody>
          <a:bodyPr>
            <a:noAutofit/>
          </a:bodyPr>
          <a:lstStyle/>
          <a:p>
            <a:pPr marL="0" indent="0">
              <a:buNone/>
            </a:pPr>
            <a:r>
              <a:rPr lang="en-GB" sz="2000" u="sng" dirty="0">
                <a:solidFill>
                  <a:srgbClr val="0070C0"/>
                </a:solidFill>
              </a:rPr>
              <a:t>4.1 General considerations</a:t>
            </a:r>
            <a:endParaRPr lang="en-GB" sz="2000" dirty="0">
              <a:solidFill>
                <a:srgbClr val="0070C0"/>
              </a:solidFill>
            </a:endParaRPr>
          </a:p>
          <a:p>
            <a:pPr marL="0" indent="0" algn="just">
              <a:lnSpc>
                <a:spcPct val="120000"/>
              </a:lnSpc>
              <a:buNone/>
            </a:pPr>
            <a:r>
              <a:rPr lang="en-GB" sz="2200" dirty="0">
                <a:solidFill>
                  <a:schemeClr val="tx1"/>
                </a:solidFill>
              </a:rPr>
              <a:t>Over the past couple of decades the global landscape of infectious disease risk has been altered by a number of factors, both aggravating and diminishing in terms of disease pathogenesis and propagation. </a:t>
            </a:r>
          </a:p>
          <a:p>
            <a:pPr lvl="1" algn="just">
              <a:lnSpc>
                <a:spcPct val="120000"/>
              </a:lnSpc>
              <a:spcAft>
                <a:spcPts val="1500"/>
              </a:spcAft>
              <a:buClr>
                <a:srgbClr val="00B050"/>
              </a:buClr>
              <a:buFont typeface="Wingdings" panose="05000000000000000000" pitchFamily="2" charset="2"/>
              <a:buChar char="Ø"/>
            </a:pPr>
            <a:r>
              <a:rPr lang="en-GB" sz="2200" i="1" dirty="0">
                <a:solidFill>
                  <a:schemeClr val="tx1"/>
                </a:solidFill>
              </a:rPr>
              <a:t>Anthropogenic climatic</a:t>
            </a:r>
            <a:r>
              <a:rPr lang="en-GB" sz="2200" dirty="0">
                <a:solidFill>
                  <a:schemeClr val="tx1"/>
                </a:solidFill>
              </a:rPr>
              <a:t>: change in climate caused by the activities of mankind. Primarily global warming induced by increased levels of greenhouse gases.</a:t>
            </a:r>
          </a:p>
          <a:p>
            <a:pPr lvl="1" algn="just">
              <a:lnSpc>
                <a:spcPct val="120000"/>
              </a:lnSpc>
              <a:spcAft>
                <a:spcPts val="1500"/>
              </a:spcAft>
              <a:buClr>
                <a:srgbClr val="00B050"/>
              </a:buClr>
              <a:buFont typeface="Wingdings" panose="05000000000000000000" pitchFamily="2" charset="2"/>
              <a:buChar char="Ø"/>
            </a:pPr>
            <a:r>
              <a:rPr lang="en-GB" sz="2200" i="1" dirty="0">
                <a:solidFill>
                  <a:schemeClr val="tx1"/>
                </a:solidFill>
              </a:rPr>
              <a:t>Demographic</a:t>
            </a:r>
            <a:r>
              <a:rPr lang="en-GB" sz="2200" dirty="0">
                <a:solidFill>
                  <a:schemeClr val="tx1"/>
                </a:solidFill>
              </a:rPr>
              <a:t>: factors such as increased urbanization, population growth, land-use change, migration, ageing, and changing birth rates.</a:t>
            </a:r>
          </a:p>
          <a:p>
            <a:pPr lvl="1" algn="just">
              <a:lnSpc>
                <a:spcPct val="120000"/>
              </a:lnSpc>
              <a:spcAft>
                <a:spcPts val="1500"/>
              </a:spcAft>
              <a:buClr>
                <a:srgbClr val="00B050"/>
              </a:buClr>
              <a:buFont typeface="Wingdings" panose="05000000000000000000" pitchFamily="2" charset="2"/>
              <a:buChar char="Ø"/>
            </a:pPr>
            <a:r>
              <a:rPr lang="en-GB" sz="2200" i="1" dirty="0">
                <a:solidFill>
                  <a:schemeClr val="tx1"/>
                </a:solidFill>
              </a:rPr>
              <a:t>Technological</a:t>
            </a:r>
            <a:r>
              <a:rPr lang="en-GB" sz="2200" dirty="0">
                <a:solidFill>
                  <a:schemeClr val="tx1"/>
                </a:solidFill>
              </a:rPr>
              <a:t>: changes caused by cheaper, faster global travel, increased international trade, and improved health care.</a:t>
            </a:r>
          </a:p>
          <a:p>
            <a:pPr marL="0" indent="0">
              <a:buNone/>
            </a:pPr>
            <a:endParaRPr lang="hu-HU" sz="2000" dirty="0"/>
          </a:p>
        </p:txBody>
      </p:sp>
    </p:spTree>
    <p:extLst>
      <p:ext uri="{BB962C8B-B14F-4D97-AF65-F5344CB8AC3E}">
        <p14:creationId xmlns:p14="http://schemas.microsoft.com/office/powerpoint/2010/main" val="25373425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396814" y="278675"/>
            <a:ext cx="10921043" cy="6026998"/>
          </a:xfrm>
        </p:spPr>
        <p:txBody>
          <a:bodyPr>
            <a:normAutofit/>
          </a:bodyPr>
          <a:lstStyle/>
          <a:p>
            <a:pPr marL="0" indent="0">
              <a:buNone/>
            </a:pPr>
            <a:r>
              <a:rPr lang="en-IE" sz="2400" u="sng" dirty="0" smtClean="0">
                <a:solidFill>
                  <a:srgbClr val="0070C0"/>
                </a:solidFill>
                <a:cs typeface="Arial" panose="020B0604020202020204" pitchFamily="34" charset="0"/>
              </a:rPr>
              <a:t>4.2 Pathogenesis</a:t>
            </a:r>
            <a:endParaRPr lang="en-IE" sz="2400" dirty="0" smtClean="0">
              <a:cs typeface="Arial" panose="020B0604020202020204" pitchFamily="34" charset="0"/>
            </a:endParaRPr>
          </a:p>
          <a:p>
            <a:pPr marL="0" indent="0">
              <a:lnSpc>
                <a:spcPct val="120000"/>
              </a:lnSpc>
              <a:buNone/>
            </a:pPr>
            <a:endParaRPr lang="hu-HU" sz="2400" dirty="0" smtClean="0">
              <a:solidFill>
                <a:schemeClr val="tx1"/>
              </a:solidFill>
              <a:cs typeface="Arial" panose="020B0604020202020204" pitchFamily="34" charset="0"/>
            </a:endParaRPr>
          </a:p>
          <a:p>
            <a:pPr marL="0" indent="0">
              <a:lnSpc>
                <a:spcPct val="120000"/>
              </a:lnSpc>
              <a:buNone/>
            </a:pPr>
            <a:r>
              <a:rPr lang="en-GB" sz="2400" dirty="0" smtClean="0">
                <a:solidFill>
                  <a:schemeClr val="tx1"/>
                </a:solidFill>
                <a:cs typeface="Arial" panose="020B0604020202020204" pitchFamily="34" charset="0"/>
              </a:rPr>
              <a:t>The following steps are necessary for a novel pathogen to become a threat: </a:t>
            </a:r>
          </a:p>
          <a:p>
            <a:pPr marL="800100" lvl="1" indent="-342900">
              <a:lnSpc>
                <a:spcPct val="120000"/>
              </a:lnSpc>
              <a:spcAft>
                <a:spcPts val="1500"/>
              </a:spcAft>
              <a:buClr>
                <a:srgbClr val="FF0000"/>
              </a:buClr>
              <a:buFont typeface="+mj-lt"/>
              <a:buAutoNum type="arabicPeriod"/>
            </a:pPr>
            <a:r>
              <a:rPr lang="en-GB" dirty="0" smtClean="0">
                <a:solidFill>
                  <a:srgbClr val="0070C0"/>
                </a:solidFill>
                <a:cs typeface="Arial" panose="020B0604020202020204" pitchFamily="34" charset="0"/>
              </a:rPr>
              <a:t>Contact between humans and the animal reservoir must occur</a:t>
            </a:r>
            <a:r>
              <a:rPr lang="en-GB" dirty="0" smtClean="0">
                <a:cs typeface="Arial" panose="020B0604020202020204" pitchFamily="34" charset="0"/>
              </a:rPr>
              <a:t>. </a:t>
            </a:r>
          </a:p>
          <a:p>
            <a:pPr marL="800100" lvl="1" indent="-342900">
              <a:lnSpc>
                <a:spcPct val="120000"/>
              </a:lnSpc>
              <a:spcAft>
                <a:spcPts val="1500"/>
              </a:spcAft>
              <a:buClr>
                <a:srgbClr val="FF0000"/>
              </a:buClr>
              <a:buFont typeface="+mj-lt"/>
              <a:buAutoNum type="arabicPeriod"/>
            </a:pPr>
            <a:r>
              <a:rPr lang="en-GB" dirty="0" smtClean="0">
                <a:solidFill>
                  <a:schemeClr val="tx1"/>
                </a:solidFill>
                <a:cs typeface="Arial" panose="020B0604020202020204" pitchFamily="34" charset="0"/>
              </a:rPr>
              <a:t>The pathogen must either have or evolve the </a:t>
            </a:r>
            <a:r>
              <a:rPr lang="en-GB" dirty="0" smtClean="0">
                <a:solidFill>
                  <a:srgbClr val="0070C0"/>
                </a:solidFill>
                <a:cs typeface="Arial" panose="020B0604020202020204" pitchFamily="34" charset="0"/>
              </a:rPr>
              <a:t>capacity for human-to-human transmission</a:t>
            </a:r>
            <a:r>
              <a:rPr lang="en-GB" dirty="0" smtClean="0">
                <a:cs typeface="Arial" panose="020B0604020202020204" pitchFamily="34" charset="0"/>
              </a:rPr>
              <a:t>. </a:t>
            </a:r>
          </a:p>
          <a:p>
            <a:pPr marL="800100" lvl="1" indent="-342900">
              <a:lnSpc>
                <a:spcPct val="120000"/>
              </a:lnSpc>
              <a:spcAft>
                <a:spcPts val="1500"/>
              </a:spcAft>
              <a:buClr>
                <a:srgbClr val="FF0000"/>
              </a:buClr>
              <a:buFont typeface="+mj-lt"/>
              <a:buAutoNum type="arabicPeriod"/>
            </a:pPr>
            <a:r>
              <a:rPr lang="en-GB" dirty="0" smtClean="0">
                <a:solidFill>
                  <a:schemeClr val="tx1"/>
                </a:solidFill>
                <a:cs typeface="Arial" panose="020B0604020202020204" pitchFamily="34" charset="0"/>
              </a:rPr>
              <a:t>Finally, this human-to-human transmission must enable </a:t>
            </a:r>
            <a:r>
              <a:rPr lang="en-GB" dirty="0" smtClean="0">
                <a:solidFill>
                  <a:srgbClr val="0070C0"/>
                </a:solidFill>
                <a:cs typeface="Arial" panose="020B0604020202020204" pitchFamily="34" charset="0"/>
              </a:rPr>
              <a:t>expansion of the pathogen’s geographical range beyond the zone of </a:t>
            </a:r>
            <a:r>
              <a:rPr lang="en-GB" dirty="0" err="1" smtClean="0">
                <a:solidFill>
                  <a:srgbClr val="0070C0"/>
                </a:solidFill>
                <a:cs typeface="Arial" panose="020B0604020202020204" pitchFamily="34" charset="0"/>
              </a:rPr>
              <a:t>spillover</a:t>
            </a:r>
            <a:r>
              <a:rPr lang="en-GB" dirty="0" smtClean="0">
                <a:solidFill>
                  <a:srgbClr val="0070C0"/>
                </a:solidFill>
                <a:cs typeface="Arial" panose="020B0604020202020204" pitchFamily="34" charset="0"/>
              </a:rPr>
              <a:t>.</a:t>
            </a:r>
            <a:r>
              <a:rPr lang="en-GB" dirty="0" smtClean="0">
                <a:cs typeface="Arial" panose="020B0604020202020204" pitchFamily="34" charset="0"/>
              </a:rPr>
              <a:t> </a:t>
            </a:r>
          </a:p>
        </p:txBody>
      </p:sp>
    </p:spTree>
    <p:extLst>
      <p:ext uri="{BB962C8B-B14F-4D97-AF65-F5344CB8AC3E}">
        <p14:creationId xmlns:p14="http://schemas.microsoft.com/office/powerpoint/2010/main" val="299124762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BBFE157-BB0D-4973-8D77-BF3002FA3FD6}">
  <ds:schemaRefs>
    <ds:schemaRef ds:uri="http://schemas.microsoft.com/office/2006/metadata/properties"/>
    <ds:schemaRef ds:uri="http://schemas.microsoft.com/office/infopath/2007/PartnerControls"/>
    <ds:schemaRef ds:uri="7041af30-ae09-480b-a38a-622eca9a1506"/>
    <ds:schemaRef ds:uri="603c054e-d324-4a4b-bfdc-a44c27811fd1"/>
  </ds:schemaRefs>
</ds:datastoreItem>
</file>

<file path=customXml/itemProps2.xml><?xml version="1.0" encoding="utf-8"?>
<ds:datastoreItem xmlns:ds="http://schemas.openxmlformats.org/officeDocument/2006/customXml" ds:itemID="{3893F083-11D9-482C-B39A-8A679BF24869}"/>
</file>

<file path=customXml/itemProps3.xml><?xml version="1.0" encoding="utf-8"?>
<ds:datastoreItem xmlns:ds="http://schemas.openxmlformats.org/officeDocument/2006/customXml" ds:itemID="{6227C38B-80AF-48A4-A6C6-DD26910891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323</TotalTime>
  <Words>4361</Words>
  <Application>Microsoft Office PowerPoint</Application>
  <PresentationFormat>Szélesvásznú</PresentationFormat>
  <Paragraphs>682</Paragraphs>
  <Slides>55</Slides>
  <Notes>1</Notes>
  <HiddenSlides>0</HiddenSlides>
  <MMClips>0</MMClips>
  <ScaleCrop>false</ScaleCrop>
  <HeadingPairs>
    <vt:vector size="6" baseType="variant">
      <vt:variant>
        <vt:lpstr>Használt betűtípusok</vt:lpstr>
      </vt:variant>
      <vt:variant>
        <vt:i4>8</vt:i4>
      </vt:variant>
      <vt:variant>
        <vt:lpstr>Téma</vt:lpstr>
      </vt:variant>
      <vt:variant>
        <vt:i4>1</vt:i4>
      </vt:variant>
      <vt:variant>
        <vt:lpstr>Diacímek</vt:lpstr>
      </vt:variant>
      <vt:variant>
        <vt:i4>55</vt:i4>
      </vt:variant>
    </vt:vector>
  </HeadingPairs>
  <TitlesOfParts>
    <vt:vector size="64" baseType="lpstr">
      <vt:lpstr>Arial</vt:lpstr>
      <vt:lpstr>Calibri</vt:lpstr>
      <vt:lpstr>Garamond</vt:lpstr>
      <vt:lpstr>inherit</vt:lpstr>
      <vt:lpstr>Inter Var</vt:lpstr>
      <vt:lpstr>Symbol</vt:lpstr>
      <vt:lpstr>Times New Roman</vt:lpstr>
      <vt:lpstr>Wingdings</vt:lpstr>
      <vt:lpstr>Office-téma</vt:lpstr>
      <vt:lpstr>Developing new curriculum outlines and learning materials on climate change's health impacts for medical schools 2021-2-HU01-KA220-HED-000050972</vt:lpstr>
      <vt:lpstr> The Impact of Climate Change on Vector-Borne Diseases and Other Infections</vt:lpstr>
      <vt:lpstr>1. Introduction</vt:lpstr>
      <vt:lpstr>2. Learning Outcomes</vt:lpstr>
      <vt:lpstr>3. Overview of Vector-Borne and Related Diseases</vt:lpstr>
      <vt:lpstr>PowerPoint-bemutató</vt:lpstr>
      <vt:lpstr>PowerPoint-bemutató</vt:lpstr>
      <vt:lpstr>4. Environmental and other stressors that influence disease pathogenesis and propagation</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5. Current state of knowledge on the effects of climate change on the impacts, pathways, and interactions of VBDs on/with global societies</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6. Possible prevention and mitigation methods </vt:lpstr>
      <vt:lpstr>PowerPoint-bemutató</vt:lpstr>
      <vt:lpstr>7. Key take home messages</vt:lpstr>
      <vt:lpstr>9. Test your knowledge </vt:lpstr>
      <vt:lpstr>8. Essential reading for this lesson </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Dr. Seamus McMonagle</dc:creator>
  <cp:lastModifiedBy>User</cp:lastModifiedBy>
  <cp:revision>174</cp:revision>
  <dcterms:created xsi:type="dcterms:W3CDTF">2023-02-21T16:51:38Z</dcterms:created>
  <dcterms:modified xsi:type="dcterms:W3CDTF">2025-04-22T12:44:46Z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