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6"/>
  </p:notesMasterIdLst>
  <p:handoutMasterIdLst>
    <p:handoutMasterId r:id="rId37"/>
  </p:handoutMasterIdLst>
  <p:sldIdLst>
    <p:sldId id="330" r:id="rId5"/>
    <p:sldId id="262" r:id="rId6"/>
    <p:sldId id="327" r:id="rId7"/>
    <p:sldId id="306" r:id="rId8"/>
    <p:sldId id="313" r:id="rId9"/>
    <p:sldId id="324" r:id="rId10"/>
    <p:sldId id="326" r:id="rId11"/>
    <p:sldId id="319" r:id="rId12"/>
    <p:sldId id="318" r:id="rId13"/>
    <p:sldId id="278" r:id="rId14"/>
    <p:sldId id="310" r:id="rId15"/>
    <p:sldId id="279" r:id="rId16"/>
    <p:sldId id="293" r:id="rId17"/>
    <p:sldId id="285" r:id="rId18"/>
    <p:sldId id="286" r:id="rId19"/>
    <p:sldId id="294" r:id="rId20"/>
    <p:sldId id="287" r:id="rId21"/>
    <p:sldId id="288" r:id="rId22"/>
    <p:sldId id="264" r:id="rId23"/>
    <p:sldId id="270" r:id="rId24"/>
    <p:sldId id="320" r:id="rId25"/>
    <p:sldId id="321" r:id="rId26"/>
    <p:sldId id="272" r:id="rId27"/>
    <p:sldId id="297" r:id="rId28"/>
    <p:sldId id="273" r:id="rId29"/>
    <p:sldId id="316" r:id="rId30"/>
    <p:sldId id="296" r:id="rId31"/>
    <p:sldId id="298" r:id="rId32"/>
    <p:sldId id="328" r:id="rId33"/>
    <p:sldId id="329" r:id="rId34"/>
    <p:sldId id="331" r:id="rId35"/>
  </p:sldIdLst>
  <p:sldSz cx="12192000" cy="6858000"/>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4" autoAdjust="0"/>
    <p:restoredTop sz="95820"/>
  </p:normalViewPr>
  <p:slideViewPr>
    <p:cSldViewPr snapToGrid="0" showGuides="1">
      <p:cViewPr varScale="1">
        <p:scale>
          <a:sx n="99" d="100"/>
          <a:sy n="99" d="100"/>
        </p:scale>
        <p:origin x="96" y="360"/>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notesViewPr>
    <p:cSldViewPr snapToGrid="0">
      <p:cViewPr varScale="1">
        <p:scale>
          <a:sx n="85" d="100"/>
          <a:sy n="85" d="100"/>
        </p:scale>
        <p:origin x="380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átum hely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BD892D-CBE8-417F-8404-3424FDEE3CFE}" type="datetimeFigureOut">
              <a:rPr lang="de-DE" smtClean="0"/>
              <a:t>22.04.2025</a:t>
            </a:fld>
            <a:endParaRPr lang="de-DE"/>
          </a:p>
        </p:txBody>
      </p:sp>
      <p:sp>
        <p:nvSpPr>
          <p:cNvPr id="4" name="Élőláb hely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Dia számának hely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7F958CC-5B62-4A7D-9AD0-1C55B7DF0EA1}" type="slidenum">
              <a:rPr lang="de-DE" smtClean="0"/>
              <a:t>‹#›</a:t>
            </a:fld>
            <a:endParaRPr lang="de-DE"/>
          </a:p>
        </p:txBody>
      </p:sp>
    </p:spTree>
    <p:extLst>
      <p:ext uri="{BB962C8B-B14F-4D97-AF65-F5344CB8AC3E}">
        <p14:creationId xmlns:p14="http://schemas.microsoft.com/office/powerpoint/2010/main" val="18014145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83FC2-FEF8-48A4-A435-01427B96D141}" type="datetimeFigureOut">
              <a:rPr lang="hu-HU" smtClean="0"/>
              <a:t>2025. 04. 22.</a:t>
            </a:fld>
            <a:endParaRPr lang="hu-HU"/>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BF8D0B-43C0-4B95-849C-E4EC40FAD360}" type="slidenum">
              <a:rPr lang="hu-HU" smtClean="0"/>
              <a:t>‹#›</a:t>
            </a:fld>
            <a:endParaRPr lang="hu-HU"/>
          </a:p>
        </p:txBody>
      </p:sp>
    </p:spTree>
    <p:extLst>
      <p:ext uri="{BB962C8B-B14F-4D97-AF65-F5344CB8AC3E}">
        <p14:creationId xmlns:p14="http://schemas.microsoft.com/office/powerpoint/2010/main" val="22779561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de-DE" dirty="0"/>
          </a:p>
        </p:txBody>
      </p:sp>
      <p:sp>
        <p:nvSpPr>
          <p:cNvPr id="4" name="Dia számának helye 3"/>
          <p:cNvSpPr>
            <a:spLocks noGrp="1"/>
          </p:cNvSpPr>
          <p:nvPr>
            <p:ph type="sldNum" sz="quarter" idx="10"/>
          </p:nvPr>
        </p:nvSpPr>
        <p:spPr/>
        <p:txBody>
          <a:bodyPr/>
          <a:lstStyle/>
          <a:p>
            <a:fld id="{4846FD6C-1DC6-4E53-9F18-BEDDB8F0AB88}" type="slidenum">
              <a:rPr lang="en-US" smtClean="0"/>
              <a:t>31</a:t>
            </a:fld>
            <a:endParaRPr lang="en-US"/>
          </a:p>
        </p:txBody>
      </p:sp>
    </p:spTree>
    <p:extLst>
      <p:ext uri="{BB962C8B-B14F-4D97-AF65-F5344CB8AC3E}">
        <p14:creationId xmlns:p14="http://schemas.microsoft.com/office/powerpoint/2010/main" val="9386982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s://creativecommons.org/licenses/by/4.0/" TargetMode="External"/><Relationship Id="rId4" Type="http://schemas.openxmlformats.org/officeDocument/2006/relationships/hyperlink" Target="http://www.climatemed.eu/"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anchor="b"/>
          <a:lstStyle>
            <a:lvl1pPr algn="l">
              <a:defRPr sz="6000">
                <a:solidFill>
                  <a:schemeClr val="tx1"/>
                </a:solidFill>
              </a:defRPr>
            </a:lvl1pPr>
          </a:lstStyle>
          <a:p>
            <a:r>
              <a:rPr lang="en-US" noProof="0" dirty="0"/>
              <a:t>Title</a:t>
            </a:r>
          </a:p>
        </p:txBody>
      </p:sp>
      <p:sp>
        <p:nvSpPr>
          <p:cNvPr id="3" name="Alcím 2"/>
          <p:cNvSpPr>
            <a:spLocks noGrp="1"/>
          </p:cNvSpPr>
          <p:nvPr>
            <p:ph type="subTitle" idx="1" hasCustomPrompt="1"/>
          </p:nvPr>
        </p:nvSpPr>
        <p:spPr>
          <a:xfrm>
            <a:off x="1524000" y="3602038"/>
            <a:ext cx="9144000" cy="1655762"/>
          </a:xfrm>
        </p:spPr>
        <p:txBody>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Text</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a:spAutoFit/>
          </a:bodyPr>
          <a:lstStyle/>
          <a:p>
            <a:r>
              <a:rPr lang="hu-HU" sz="800" b="1" dirty="0">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dirty="0"/>
              <a:t>CLIMATEMED – </a:t>
            </a:r>
            <a:r>
              <a:rPr lang="hu-HU" dirty="0" err="1"/>
              <a:t>Knowledge</a:t>
            </a:r>
            <a:r>
              <a:rPr lang="hu-HU" dirty="0"/>
              <a:t> </a:t>
            </a:r>
            <a:r>
              <a:rPr lang="hu-HU" dirty="0" err="1"/>
              <a:t>about</a:t>
            </a:r>
            <a:r>
              <a:rPr lang="hu-HU" dirty="0"/>
              <a:t> </a:t>
            </a:r>
            <a:r>
              <a:rPr lang="hu-HU" dirty="0" err="1"/>
              <a:t>climate</a:t>
            </a:r>
            <a:r>
              <a:rPr lang="hu-HU" dirty="0"/>
              <a:t> </a:t>
            </a:r>
            <a:r>
              <a:rPr lang="hu-HU" dirty="0" err="1"/>
              <a:t>change’s</a:t>
            </a:r>
            <a:r>
              <a:rPr lang="hu-HU" dirty="0"/>
              <a:t> </a:t>
            </a:r>
            <a:r>
              <a:rPr lang="hu-HU" dirty="0" err="1"/>
              <a:t>health</a:t>
            </a:r>
            <a:r>
              <a:rPr lang="hu-HU" dirty="0"/>
              <a:t> </a:t>
            </a:r>
            <a:r>
              <a:rPr lang="hu-HU" dirty="0" err="1"/>
              <a:t>impacts</a:t>
            </a:r>
            <a:r>
              <a:rPr lang="hu-HU" dirty="0"/>
              <a:t> </a:t>
            </a:r>
            <a:r>
              <a:rPr lang="hu-HU" dirty="0" err="1"/>
              <a:t>starts</a:t>
            </a:r>
            <a:r>
              <a:rPr lang="hu-HU" dirty="0"/>
              <a:t> here</a:t>
            </a:r>
          </a:p>
        </p:txBody>
      </p:sp>
      <p:grpSp>
        <p:nvGrpSpPr>
          <p:cNvPr id="15" name="Csoportba foglalás 14"/>
          <p:cNvGrpSpPr/>
          <p:nvPr userDrawn="1"/>
        </p:nvGrpSpPr>
        <p:grpSpPr>
          <a:xfrm>
            <a:off x="0" y="-22639"/>
            <a:ext cx="10178041" cy="471288"/>
            <a:chOff x="0" y="-22639"/>
            <a:chExt cx="10178041" cy="471288"/>
          </a:xfrm>
        </p:grpSpPr>
        <p:sp>
          <p:nvSpPr>
            <p:cNvPr id="16" name="Téglalap 15"/>
            <p:cNvSpPr/>
            <p:nvPr userDrawn="1"/>
          </p:nvSpPr>
          <p:spPr>
            <a:xfrm>
              <a:off x="0" y="-22639"/>
              <a:ext cx="10178041" cy="461665"/>
            </a:xfrm>
            <a:prstGeom prst="rect">
              <a:avLst/>
            </a:prstGeom>
          </p:spPr>
          <p:txBody>
            <a:bodyPr wrap="square">
              <a:spAutoFit/>
            </a:bodyPr>
            <a:lstStyle/>
            <a:p>
              <a:r>
                <a:rPr lang="en-US" sz="1200" dirty="0">
                  <a:solidFill>
                    <a:srgbClr val="333333"/>
                  </a:solidFill>
                  <a:latin typeface="+mn-lt"/>
                </a:rPr>
                <a:t>This learning material © 2023-2024 by CLIMATEMED project </a:t>
              </a:r>
              <a:r>
                <a:rPr lang="hu-HU" sz="1200" dirty="0" smtClean="0">
                  <a:solidFill>
                    <a:srgbClr val="333333"/>
                  </a:solidFill>
                  <a:latin typeface="+mn-lt"/>
                </a:rPr>
                <a:t>(</a:t>
              </a:r>
              <a:r>
                <a:rPr lang="hu-HU" sz="1200" dirty="0" smtClean="0">
                  <a:solidFill>
                    <a:srgbClr val="333333"/>
                  </a:solidFill>
                  <a:latin typeface="+mn-lt"/>
                  <a:hlinkClick r:id="rId4"/>
                </a:rPr>
                <a:t>www.climatemed.eu</a:t>
              </a:r>
              <a:r>
                <a:rPr lang="hu-HU" sz="1200" dirty="0" smtClean="0">
                  <a:solidFill>
                    <a:srgbClr val="333333"/>
                  </a:solidFill>
                  <a:latin typeface="+mn-lt"/>
                </a:rPr>
                <a:t>) </a:t>
              </a:r>
              <a:r>
                <a:rPr lang="en-US" sz="1200" dirty="0" smtClean="0">
                  <a:solidFill>
                    <a:srgbClr val="333333"/>
                  </a:solidFill>
                  <a:latin typeface="+mn-lt"/>
                </a:rPr>
                <a:t>is </a:t>
              </a:r>
              <a:r>
                <a:rPr lang="en-US" sz="1200" dirty="0">
                  <a:solidFill>
                    <a:srgbClr val="333333"/>
                  </a:solidFill>
                  <a:latin typeface="+mn-lt"/>
                </a:rPr>
                <a:t>licensed under CC BY </a:t>
              </a:r>
              <a:r>
                <a:rPr lang="en-US" sz="1200" dirty="0" smtClean="0">
                  <a:solidFill>
                    <a:srgbClr val="333333"/>
                  </a:solidFill>
                  <a:latin typeface="+mn-lt"/>
                </a:rPr>
                <a:t>4.0.</a:t>
              </a:r>
              <a:endParaRPr lang="hu-HU" sz="1200" dirty="0" smtClean="0">
                <a:solidFill>
                  <a:srgbClr val="333333"/>
                </a:solidFill>
                <a:latin typeface="+mn-lt"/>
              </a:endParaRPr>
            </a:p>
            <a:p>
              <a:r>
                <a:rPr lang="en-US" sz="1200" dirty="0" smtClean="0">
                  <a:solidFill>
                    <a:srgbClr val="333333"/>
                  </a:solidFill>
                  <a:latin typeface="+mn-lt"/>
                </a:rPr>
                <a:t>To </a:t>
              </a:r>
              <a:r>
                <a:rPr lang="en-US" sz="1200" dirty="0">
                  <a:solidFill>
                    <a:srgbClr val="333333"/>
                  </a:solidFill>
                  <a:latin typeface="+mn-lt"/>
                </a:rPr>
                <a:t>view a copy of this license, visit </a:t>
              </a:r>
              <a:r>
                <a:rPr lang="en-US" sz="1200" dirty="0">
                  <a:solidFill>
                    <a:srgbClr val="333333"/>
                  </a:solidFill>
                  <a:latin typeface="+mn-lt"/>
                  <a:hlinkClick r:id="rId5"/>
                </a:rPr>
                <a:t>https://creativecommons.org/licenses/by/4.0</a:t>
              </a:r>
              <a:r>
                <a:rPr lang="en-US" sz="1200" dirty="0" smtClean="0">
                  <a:solidFill>
                    <a:srgbClr val="333333"/>
                  </a:solidFill>
                  <a:latin typeface="+mn-lt"/>
                  <a:hlinkClick r:id="rId5"/>
                </a:rPr>
                <a:t>/</a:t>
              </a:r>
              <a:r>
                <a:rPr lang="hu-HU" sz="1200" dirty="0" smtClean="0">
                  <a:solidFill>
                    <a:srgbClr val="333333"/>
                  </a:solidFill>
                  <a:latin typeface="+mn-lt"/>
                </a:rPr>
                <a:t> </a:t>
              </a:r>
              <a:endParaRPr lang="de-DE" sz="1200" dirty="0">
                <a:latin typeface="+mn-lt"/>
              </a:endParaRPr>
            </a:p>
          </p:txBody>
        </p:sp>
        <p:pic>
          <p:nvPicPr>
            <p:cNvPr id="17" name="Kép 16"/>
            <p:cNvPicPr>
              <a:picLocks noChangeAspect="1"/>
            </p:cNvPicPr>
            <p:nvPr userDrawn="1"/>
          </p:nvPicPr>
          <p:blipFill>
            <a:blip r:embed="rId6"/>
            <a:stretch>
              <a:fillRect/>
            </a:stretch>
          </p:blipFill>
          <p:spPr>
            <a:xfrm>
              <a:off x="5183787" y="217912"/>
              <a:ext cx="461473" cy="230737"/>
            </a:xfrm>
            <a:prstGeom prst="rect">
              <a:avLst/>
            </a:prstGeom>
          </p:spPr>
        </p:pic>
      </p:grpSp>
    </p:spTree>
    <p:extLst>
      <p:ext uri="{BB962C8B-B14F-4D97-AF65-F5344CB8AC3E}">
        <p14:creationId xmlns:p14="http://schemas.microsoft.com/office/powerpoint/2010/main" val="2090963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Függőleges szöveg helye 2"/>
          <p:cNvSpPr>
            <a:spLocks noGrp="1"/>
          </p:cNvSpPr>
          <p:nvPr>
            <p:ph type="body" orient="vert" idx="1"/>
          </p:nvPr>
        </p:nvSpPr>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p:txBody>
          <a:bodyPr/>
          <a:lstStyle/>
          <a:p>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344928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a:lstStyle/>
          <a:p>
            <a:r>
              <a:rPr lang="hu-HU"/>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p:txBody>
          <a:bodyPr/>
          <a:lstStyle/>
          <a:p>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2433602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pic>
        <p:nvPicPr>
          <p:cNvPr id="9" name="Kép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sp>
        <p:nvSpPr>
          <p:cNvPr id="2" name="Cím 1"/>
          <p:cNvSpPr>
            <a:spLocks noGrp="1"/>
          </p:cNvSpPr>
          <p:nvPr>
            <p:ph type="title" hasCustomPrompt="1"/>
          </p:nvPr>
        </p:nvSpPr>
        <p:spPr>
          <a:xfrm>
            <a:off x="192504" y="332984"/>
            <a:ext cx="11896826" cy="549635"/>
          </a:xfrm>
        </p:spPr>
        <p:txBody>
          <a:bodyPr/>
          <a:lstStyle>
            <a:lvl1pPr>
              <a:defRPr sz="3600">
                <a:solidFill>
                  <a:schemeClr val="tx1"/>
                </a:solidFill>
              </a:defRPr>
            </a:lvl1pPr>
          </a:lstStyle>
          <a:p>
            <a:r>
              <a:rPr lang="hu-HU" dirty="0"/>
              <a:t>Titel</a:t>
            </a:r>
          </a:p>
        </p:txBody>
      </p:sp>
      <p:sp>
        <p:nvSpPr>
          <p:cNvPr id="3" name="Tartalom helye 2"/>
          <p:cNvSpPr>
            <a:spLocks noGrp="1"/>
          </p:cNvSpPr>
          <p:nvPr>
            <p:ph idx="1" hasCustomPrompt="1"/>
          </p:nvPr>
        </p:nvSpPr>
        <p:spPr>
          <a:xfrm>
            <a:off x="427725" y="1118939"/>
            <a:ext cx="11356925" cy="5186733"/>
          </a:xfrm>
        </p:spPr>
        <p:txBody>
          <a:bodyPr/>
          <a:lstStyle>
            <a:lvl1pPr algn="just">
              <a:lnSpc>
                <a:spcPct val="110000"/>
              </a:lnSpc>
              <a:spcAft>
                <a:spcPts val="1000"/>
              </a:spcAft>
              <a:defRPr sz="2400" baseline="0">
                <a:solidFill>
                  <a:schemeClr val="tx1"/>
                </a:solidFill>
              </a:defRPr>
            </a:lvl1pPr>
            <a:lvl2pPr algn="just">
              <a:defRPr sz="2200">
                <a:solidFill>
                  <a:schemeClr val="tx1"/>
                </a:solidFill>
              </a:defRPr>
            </a:lvl2pPr>
            <a:lvl3pPr>
              <a:defRPr>
                <a:solidFill>
                  <a:schemeClr val="tx1"/>
                </a:solidFill>
              </a:defRPr>
            </a:lvl3pPr>
            <a:lvl4pPr>
              <a:defRPr>
                <a:solidFill>
                  <a:schemeClr val="tx1"/>
                </a:solidFill>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solidFill>
              </a:defRPr>
            </a:lvl5pPr>
          </a:lstStyle>
          <a:p>
            <a:pPr lvl="0"/>
            <a:r>
              <a:rPr lang="en-US" noProof="0" dirty="0"/>
              <a:t>Main text (First level)</a:t>
            </a:r>
          </a:p>
          <a:p>
            <a:pPr lvl="1"/>
            <a:r>
              <a:rPr lang="en-US" noProof="0" dirty="0"/>
              <a:t>Second level</a:t>
            </a:r>
          </a:p>
          <a:p>
            <a:pPr lvl="2"/>
            <a:r>
              <a:rPr lang="en-US" noProof="0" dirty="0"/>
              <a:t>Third level</a:t>
            </a:r>
          </a:p>
          <a:p>
            <a:pPr lvl="3"/>
            <a:r>
              <a:rPr lang="en-US" noProof="0" dirty="0"/>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US" noProof="0" dirty="0"/>
              <a:t>Fifth level</a:t>
            </a:r>
          </a:p>
          <a:p>
            <a:pPr lvl="4"/>
            <a:endParaRPr lang="hu-HU" dirty="0"/>
          </a:p>
        </p:txBody>
      </p:sp>
      <p:sp>
        <p:nvSpPr>
          <p:cNvPr id="7" name="Cím 1"/>
          <p:cNvSpPr txBox="1">
            <a:spLocks/>
          </p:cNvSpPr>
          <p:nvPr userDrawn="1"/>
        </p:nvSpPr>
        <p:spPr>
          <a:xfrm>
            <a:off x="86627" y="244060"/>
            <a:ext cx="11267173" cy="8339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hu-HU" dirty="0"/>
          </a:p>
        </p:txBody>
      </p:sp>
      <p:pic>
        <p:nvPicPr>
          <p:cNvPr id="10" name="Kép 9"/>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1" name="Kép 10"/>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2" name="Kép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4" name="Téglalap 13"/>
          <p:cNvSpPr/>
          <p:nvPr userDrawn="1"/>
        </p:nvSpPr>
        <p:spPr>
          <a:xfrm>
            <a:off x="427725" y="6661803"/>
            <a:ext cx="1872629" cy="215444"/>
          </a:xfrm>
          <a:prstGeom prst="rect">
            <a:avLst/>
          </a:prstGeom>
        </p:spPr>
        <p:txBody>
          <a:bodyPr wrap="none">
            <a:spAutoFit/>
          </a:bodyPr>
          <a:lstStyle/>
          <a:p>
            <a:r>
              <a:rPr lang="hu-HU" sz="800" b="1" dirty="0">
                <a:solidFill>
                  <a:schemeClr val="bg1">
                    <a:lumMod val="95000"/>
                  </a:schemeClr>
                </a:solidFill>
              </a:rPr>
              <a:t>ref. 2021-2HU01-KA220-HED-000050972</a:t>
            </a:r>
          </a:p>
        </p:txBody>
      </p:sp>
      <p:pic>
        <p:nvPicPr>
          <p:cNvPr id="15" name="Kép 14"/>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6"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noProof="0" dirty="0"/>
              <a:t>CLIMATEMED – Knowledge about climate change’s health impacts starts here</a:t>
            </a:r>
          </a:p>
        </p:txBody>
      </p:sp>
    </p:spTree>
    <p:extLst>
      <p:ext uri="{BB962C8B-B14F-4D97-AF65-F5344CB8AC3E}">
        <p14:creationId xmlns:p14="http://schemas.microsoft.com/office/powerpoint/2010/main" val="2595549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anchor="b"/>
          <a:lstStyle>
            <a:lvl1pPr>
              <a:defRPr sz="6000"/>
            </a:lvl1pPr>
          </a:lstStyle>
          <a:p>
            <a:r>
              <a:rPr lang="hu-HU"/>
              <a:t>Mintacím szerkesztése</a:t>
            </a:r>
          </a:p>
        </p:txBody>
      </p:sp>
      <p:sp>
        <p:nvSpPr>
          <p:cNvPr id="3" name="Szöveg helye 2"/>
          <p:cNvSpPr>
            <a:spLocks noGrp="1"/>
          </p:cNvSpPr>
          <p:nvPr>
            <p:ph type="body" idx="1"/>
          </p:nvPr>
        </p:nvSpPr>
        <p:spPr>
          <a:xfrm>
            <a:off x="831850" y="4589463"/>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u-HU"/>
              <a:t>Mintaszöveg szerkesztése</a:t>
            </a:r>
          </a:p>
        </p:txBody>
      </p:sp>
      <p:sp>
        <p:nvSpPr>
          <p:cNvPr id="4" name="Dátum helye 3"/>
          <p:cNvSpPr>
            <a:spLocks noGrp="1"/>
          </p:cNvSpPr>
          <p:nvPr>
            <p:ph type="dt" sz="half" idx="10"/>
          </p:nvPr>
        </p:nvSpPr>
        <p:spPr/>
        <p:txBody>
          <a:bodyPr/>
          <a:lstStyle/>
          <a:p>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171236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Tartalom helye 2"/>
          <p:cNvSpPr>
            <a:spLocks noGrp="1"/>
          </p:cNvSpPr>
          <p:nvPr>
            <p:ph sz="half" idx="1"/>
          </p:nvPr>
        </p:nvSpPr>
        <p:spPr>
          <a:xfrm>
            <a:off x="838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Tartalom helye 3"/>
          <p:cNvSpPr>
            <a:spLocks noGrp="1"/>
          </p:cNvSpPr>
          <p:nvPr>
            <p:ph sz="half" idx="2"/>
          </p:nvPr>
        </p:nvSpPr>
        <p:spPr>
          <a:xfrm>
            <a:off x="6172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Dátum helye 4"/>
          <p:cNvSpPr>
            <a:spLocks noGrp="1"/>
          </p:cNvSpPr>
          <p:nvPr>
            <p:ph type="dt" sz="half" idx="10"/>
          </p:nvPr>
        </p:nvSpPr>
        <p:spPr/>
        <p:txBody>
          <a:bodyPr/>
          <a:lstStyle/>
          <a:p>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157328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a:lstStyle/>
          <a:p>
            <a:r>
              <a:rPr lang="hu-HU"/>
              <a:t>Mintacím szerkesztése</a:t>
            </a:r>
          </a:p>
        </p:txBody>
      </p:sp>
      <p:sp>
        <p:nvSpPr>
          <p:cNvPr id="3" name="Szöveg hely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Tartalom helye 3"/>
          <p:cNvSpPr>
            <a:spLocks noGrp="1"/>
          </p:cNvSpPr>
          <p:nvPr>
            <p:ph sz="half" idx="2"/>
          </p:nvPr>
        </p:nvSpPr>
        <p:spPr>
          <a:xfrm>
            <a:off x="839788" y="2505075"/>
            <a:ext cx="5157787"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Szöveg hely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Tartalom helye 5"/>
          <p:cNvSpPr>
            <a:spLocks noGrp="1"/>
          </p:cNvSpPr>
          <p:nvPr>
            <p:ph sz="quarter" idx="4"/>
          </p:nvPr>
        </p:nvSpPr>
        <p:spPr>
          <a:xfrm>
            <a:off x="6172200" y="2505075"/>
            <a:ext cx="5183188"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7" name="Dátum helye 6"/>
          <p:cNvSpPr>
            <a:spLocks noGrp="1"/>
          </p:cNvSpPr>
          <p:nvPr>
            <p:ph type="dt" sz="half" idx="10"/>
          </p:nvPr>
        </p:nvSpPr>
        <p:spPr/>
        <p:txBody>
          <a:bodyPr/>
          <a:lstStyle/>
          <a:p>
            <a:fld id="{9D080D7D-CCD9-4F98-BC7D-474E94E1E9D2}" type="datetimeFigureOut">
              <a:rPr lang="hu-HU" smtClean="0"/>
              <a:t>2025. 04. 22.</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314779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Dátum helye 2"/>
          <p:cNvSpPr>
            <a:spLocks noGrp="1"/>
          </p:cNvSpPr>
          <p:nvPr>
            <p:ph type="dt" sz="half" idx="10"/>
          </p:nvPr>
        </p:nvSpPr>
        <p:spPr/>
        <p:txBody>
          <a:bodyPr/>
          <a:lstStyle/>
          <a:p>
            <a:fld id="{9D080D7D-CCD9-4F98-BC7D-474E94E1E9D2}" type="datetimeFigureOut">
              <a:rPr lang="hu-HU" smtClean="0"/>
              <a:t>2025. 04. 22.</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970293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9D080D7D-CCD9-4F98-BC7D-474E94E1E9D2}" type="datetimeFigureOut">
              <a:rPr lang="hu-HU" smtClean="0"/>
              <a:t>2025. 04. 22.</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268122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Tartalom helye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p:cNvSpPr>
            <a:spLocks noGrp="1"/>
          </p:cNvSpPr>
          <p:nvPr>
            <p:ph type="dt" sz="half" idx="10"/>
          </p:nvPr>
        </p:nvSpPr>
        <p:spPr/>
        <p:txBody>
          <a:bodyPr/>
          <a:lstStyle/>
          <a:p>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203102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Kép hely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u-HU"/>
              <a:t>Kép beszúrásához kattintson az ikonra</a:t>
            </a:r>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p:cNvSpPr>
            <a:spLocks noGrp="1"/>
          </p:cNvSpPr>
          <p:nvPr>
            <p:ph type="dt" sz="half" idx="10"/>
          </p:nvPr>
        </p:nvSpPr>
        <p:spPr/>
        <p:txBody>
          <a:bodyPr/>
          <a:lstStyle/>
          <a:p>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1899317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080D7D-CCD9-4F98-BC7D-474E94E1E9D2}" type="datetimeFigureOut">
              <a:rPr lang="hu-HU" smtClean="0"/>
              <a:t>2025. 04. 22.</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D9E900-51A2-4D5F-AAEE-5ACD46B21A4D}" type="slidenum">
              <a:rPr lang="hu-HU" smtClean="0"/>
              <a:t>‹#›</a:t>
            </a:fld>
            <a:endParaRPr lang="hu-HU"/>
          </a:p>
        </p:txBody>
      </p:sp>
    </p:spTree>
    <p:extLst>
      <p:ext uri="{BB962C8B-B14F-4D97-AF65-F5344CB8AC3E}">
        <p14:creationId xmlns:p14="http://schemas.microsoft.com/office/powerpoint/2010/main" val="977452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who.int/publications/i/item/public-health-advice-on-preventing-health-effects-of-heat" TargetMode="External"/><Relationship Id="rId2" Type="http://schemas.openxmlformats.org/officeDocument/2006/relationships/hyperlink" Target="https://doi.org/10.1371/journal.pone.0243665"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apps.who.int/iris/handle/10665/69387" TargetMode="External"/><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10219" y="1041400"/>
            <a:ext cx="9583138" cy="2698801"/>
          </a:xfrm>
        </p:spPr>
        <p:txBody>
          <a:bodyPr>
            <a:normAutofit/>
          </a:bodyPr>
          <a:lstStyle/>
          <a:p>
            <a:pPr algn="ctr">
              <a:lnSpc>
                <a:spcPct val="107000"/>
              </a:lnSpc>
              <a:spcAft>
                <a:spcPts val="800"/>
              </a:spcAft>
            </a:pPr>
            <a:r>
              <a:rPr lang="en-US" sz="20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Developing new curriculum outlines and learning materials on climate change's health impacts for medical schools</a:t>
            </a:r>
            <a:r>
              <a:rPr lang="hu-HU" sz="2000" dirty="0">
                <a:solidFill>
                  <a:schemeClr val="tx1"/>
                </a:solidFill>
                <a:effectLst/>
                <a:latin typeface="Calibri" panose="020F0502020204030204" pitchFamily="34" charset="0"/>
                <a:ea typeface="Calibri" panose="020F0502020204030204" pitchFamily="34" charset="0"/>
              </a:rPr>
              <a:t/>
            </a:r>
            <a:br>
              <a:rPr lang="hu-HU" sz="2000" dirty="0">
                <a:solidFill>
                  <a:schemeClr val="tx1"/>
                </a:solidFill>
                <a:effectLst/>
                <a:latin typeface="Calibri" panose="020F0502020204030204" pitchFamily="34" charset="0"/>
                <a:ea typeface="Calibri" panose="020F0502020204030204" pitchFamily="34" charset="0"/>
              </a:rPr>
            </a:br>
            <a:r>
              <a:rPr lang="en-US" sz="18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2021-2-HU01-KA220-HED-000050972</a:t>
            </a:r>
            <a:endParaRPr lang="hu-HU" sz="1800" dirty="0">
              <a:solidFill>
                <a:schemeClr val="tx1"/>
              </a:solidFill>
              <a:effectLst/>
              <a:latin typeface="Calibri" panose="020F0502020204030204" pitchFamily="34" charset="0"/>
              <a:ea typeface="Calibri" panose="020F0502020204030204" pitchFamily="34" charset="0"/>
            </a:endParaRPr>
          </a:p>
        </p:txBody>
      </p:sp>
      <p:sp>
        <p:nvSpPr>
          <p:cNvPr id="5" name="Téglalap 4"/>
          <p:cNvSpPr/>
          <p:nvPr/>
        </p:nvSpPr>
        <p:spPr>
          <a:xfrm>
            <a:off x="1003539" y="3740201"/>
            <a:ext cx="9865744" cy="1477328"/>
          </a:xfrm>
          <a:prstGeom prst="rect">
            <a:avLst/>
          </a:prstGeom>
        </p:spPr>
        <p:txBody>
          <a:bodyPr wrap="square">
            <a:spAutoFit/>
          </a:bodyPr>
          <a:lstStyle/>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p:txBody>
      </p:sp>
      <p:pic>
        <p:nvPicPr>
          <p:cNvPr id="3" name="Kép 2" descr="CLIMATEMED - Developing new curriculum outlines and learning ...">
            <a:extLst>
              <a:ext uri="{FF2B5EF4-FFF2-40B4-BE49-F238E27FC236}">
                <a16:creationId xmlns:a16="http://schemas.microsoft.com/office/drawing/2014/main" id="{6F45D7B8-8713-9AC7-FB13-4CB2C35AAF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1460" y="825919"/>
            <a:ext cx="4069080" cy="1783080"/>
          </a:xfrm>
          <a:prstGeom prst="rect">
            <a:avLst/>
          </a:prstGeom>
          <a:noFill/>
          <a:ln>
            <a:noFill/>
          </a:ln>
        </p:spPr>
      </p:pic>
      <p:pic>
        <p:nvPicPr>
          <p:cNvPr id="4" name="Kép 3">
            <a:extLst>
              <a:ext uri="{FF2B5EF4-FFF2-40B4-BE49-F238E27FC236}">
                <a16:creationId xmlns:a16="http://schemas.microsoft.com/office/drawing/2014/main" id="{5843A784-1500-3045-74B5-672CDB2A45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16" y="5478342"/>
            <a:ext cx="1930153" cy="551323"/>
          </a:xfrm>
          <a:prstGeom prst="rect">
            <a:avLst/>
          </a:prstGeom>
          <a:noFill/>
          <a:ln>
            <a:noFill/>
          </a:ln>
        </p:spPr>
      </p:pic>
      <p:pic>
        <p:nvPicPr>
          <p:cNvPr id="6" name="image5.jpg">
            <a:extLst>
              <a:ext uri="{FF2B5EF4-FFF2-40B4-BE49-F238E27FC236}">
                <a16:creationId xmlns:a16="http://schemas.microsoft.com/office/drawing/2014/main" id="{DE63F9F7-9366-14CF-8201-3341D76530F2}"/>
              </a:ext>
            </a:extLst>
          </p:cNvPr>
          <p:cNvPicPr/>
          <p:nvPr/>
        </p:nvPicPr>
        <p:blipFill>
          <a:blip r:embed="rId4"/>
          <a:srcRect/>
          <a:stretch>
            <a:fillRect/>
          </a:stretch>
        </p:blipFill>
        <p:spPr>
          <a:xfrm>
            <a:off x="9120012" y="5433010"/>
            <a:ext cx="3060700" cy="641985"/>
          </a:xfrm>
          <a:prstGeom prst="rect">
            <a:avLst/>
          </a:prstGeom>
          <a:ln/>
        </p:spPr>
      </p:pic>
      <p:sp>
        <p:nvSpPr>
          <p:cNvPr id="8" name="Szövegdoboz 7">
            <a:extLst>
              <a:ext uri="{FF2B5EF4-FFF2-40B4-BE49-F238E27FC236}">
                <a16:creationId xmlns:a16="http://schemas.microsoft.com/office/drawing/2014/main" id="{918CACA4-4108-AA3F-8B80-533231B3E063}"/>
              </a:ext>
            </a:extLst>
          </p:cNvPr>
          <p:cNvSpPr txBox="1"/>
          <p:nvPr/>
        </p:nvSpPr>
        <p:spPr>
          <a:xfrm>
            <a:off x="1951575" y="5433010"/>
            <a:ext cx="7194958" cy="812530"/>
          </a:xfrm>
          <a:prstGeom prst="rect">
            <a:avLst/>
          </a:prstGeom>
          <a:noFill/>
        </p:spPr>
        <p:txBody>
          <a:bodyPr wrap="square">
            <a:spAutoFit/>
          </a:bodyPr>
          <a:lstStyle/>
          <a:p>
            <a:pPr algn="ctr">
              <a:lnSpc>
                <a:spcPct val="130000"/>
              </a:lnSpc>
              <a:tabLst>
                <a:tab pos="2026920" algn="l"/>
              </a:tabLst>
            </a:pPr>
            <a:r>
              <a:rPr lang="en-US" sz="1200" dirty="0">
                <a:latin typeface="Garamond" panose="02020404030301010803" pitchFamily="18" charset="0"/>
                <a:ea typeface="Garamond" panose="02020404030301010803" pitchFamily="18" charset="0"/>
                <a:cs typeface="Garamond" panose="02020404030301010803" pitchFamily="18" charset="0"/>
              </a:rPr>
              <a:t>Funded by the European Union. Views and opinions expressed are however those of the author(s) only and do not necessarily reflect those of the European Union or the European Education and Culture Executive Agency (EACEA</a:t>
            </a:r>
            <a:r>
              <a:rPr lang="en-US" sz="1200" dirty="0" smtClean="0">
                <a:latin typeface="Garamond" panose="02020404030301010803" pitchFamily="18" charset="0"/>
                <a:ea typeface="Garamond" panose="02020404030301010803" pitchFamily="18" charset="0"/>
                <a:cs typeface="Garamond" panose="02020404030301010803" pitchFamily="18" charset="0"/>
              </a:rPr>
              <a:t>).</a:t>
            </a:r>
            <a:r>
              <a:rPr lang="hu-HU" sz="1200" dirty="0" smtClean="0">
                <a:latin typeface="Garamond" panose="02020404030301010803" pitchFamily="18" charset="0"/>
                <a:ea typeface="Garamond" panose="02020404030301010803" pitchFamily="18" charset="0"/>
                <a:cs typeface="Garamond" panose="02020404030301010803" pitchFamily="18" charset="0"/>
              </a:rPr>
              <a:t/>
            </a:r>
            <a:br>
              <a:rPr lang="hu-HU" sz="1200" dirty="0" smtClean="0">
                <a:latin typeface="Garamond" panose="02020404030301010803" pitchFamily="18" charset="0"/>
                <a:ea typeface="Garamond" panose="02020404030301010803" pitchFamily="18" charset="0"/>
                <a:cs typeface="Garamond" panose="02020404030301010803" pitchFamily="18" charset="0"/>
              </a:rPr>
            </a:br>
            <a:r>
              <a:rPr lang="en-US" sz="1200" dirty="0" smtClean="0">
                <a:latin typeface="Garamond" panose="02020404030301010803" pitchFamily="18" charset="0"/>
                <a:ea typeface="Garamond" panose="02020404030301010803" pitchFamily="18" charset="0"/>
                <a:cs typeface="Garamond" panose="02020404030301010803" pitchFamily="18" charset="0"/>
              </a:rPr>
              <a:t>Neither </a:t>
            </a:r>
            <a:r>
              <a:rPr lang="en-US" sz="1200" dirty="0">
                <a:latin typeface="Garamond" panose="02020404030301010803" pitchFamily="18" charset="0"/>
                <a:ea typeface="Garamond" panose="02020404030301010803" pitchFamily="18" charset="0"/>
                <a:cs typeface="Garamond" panose="02020404030301010803" pitchFamily="18" charset="0"/>
              </a:rPr>
              <a:t>the European Union nor EACEA can be held responsible for them.</a:t>
            </a:r>
            <a:endParaRPr lang="hu-HU"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7194442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err="1">
                <a:solidFill>
                  <a:schemeClr val="tx1"/>
                </a:solidFill>
              </a:rPr>
              <a:t>Ph</a:t>
            </a:r>
            <a:r>
              <a:rPr lang="en-US" dirty="0" err="1">
                <a:solidFill>
                  <a:schemeClr val="tx1"/>
                </a:solidFill>
              </a:rPr>
              <a:t>armacons</a:t>
            </a:r>
            <a:r>
              <a:rPr lang="en-US" dirty="0">
                <a:solidFill>
                  <a:schemeClr val="tx1"/>
                </a:solidFill>
              </a:rPr>
              <a:t> known to be photosensitive and heat sensitive</a:t>
            </a:r>
            <a:r>
              <a:rPr lang="hu-HU" dirty="0">
                <a:solidFill>
                  <a:schemeClr val="tx1"/>
                </a:solidFill>
              </a:rPr>
              <a:t> -1</a:t>
            </a:r>
          </a:p>
        </p:txBody>
      </p:sp>
      <p:sp>
        <p:nvSpPr>
          <p:cNvPr id="3" name="Tartalom helye 2"/>
          <p:cNvSpPr>
            <a:spLocks noGrp="1"/>
          </p:cNvSpPr>
          <p:nvPr>
            <p:ph idx="1"/>
          </p:nvPr>
        </p:nvSpPr>
        <p:spPr/>
        <p:txBody>
          <a:bodyPr>
            <a:normAutofit/>
          </a:bodyPr>
          <a:lstStyle/>
          <a:p>
            <a:r>
              <a:rPr lang="hu-HU" dirty="0" err="1"/>
              <a:t>a</a:t>
            </a:r>
            <a:r>
              <a:rPr lang="hu-HU" dirty="0" err="1" smtClean="0">
                <a:solidFill>
                  <a:schemeClr val="tx1"/>
                </a:solidFill>
              </a:rPr>
              <a:t>drenaline</a:t>
            </a:r>
            <a:r>
              <a:rPr lang="hu-HU" dirty="0">
                <a:solidFill>
                  <a:schemeClr val="tx1"/>
                </a:solidFill>
              </a:rPr>
              <a:t>, </a:t>
            </a:r>
            <a:r>
              <a:rPr lang="hu-HU" dirty="0" err="1">
                <a:solidFill>
                  <a:schemeClr val="tx1"/>
                </a:solidFill>
              </a:rPr>
              <a:t>acetone</a:t>
            </a:r>
            <a:r>
              <a:rPr lang="hu-HU" dirty="0">
                <a:solidFill>
                  <a:schemeClr val="tx1"/>
                </a:solidFill>
              </a:rPr>
              <a:t>, </a:t>
            </a:r>
            <a:r>
              <a:rPr lang="hu-HU" dirty="0" err="1">
                <a:solidFill>
                  <a:schemeClr val="tx1"/>
                </a:solidFill>
              </a:rPr>
              <a:t>acryflavine</a:t>
            </a:r>
            <a:r>
              <a:rPr lang="hu-HU" dirty="0">
                <a:solidFill>
                  <a:schemeClr val="tx1"/>
                </a:solidFill>
              </a:rPr>
              <a:t>, p-</a:t>
            </a:r>
            <a:r>
              <a:rPr lang="hu-HU" dirty="0" err="1">
                <a:solidFill>
                  <a:schemeClr val="tx1"/>
                </a:solidFill>
              </a:rPr>
              <a:t>amino</a:t>
            </a:r>
            <a:r>
              <a:rPr lang="hu-HU" dirty="0">
                <a:solidFill>
                  <a:schemeClr val="tx1"/>
                </a:solidFill>
              </a:rPr>
              <a:t> </a:t>
            </a:r>
            <a:r>
              <a:rPr lang="hu-HU" dirty="0" err="1">
                <a:solidFill>
                  <a:schemeClr val="tx1"/>
                </a:solidFill>
              </a:rPr>
              <a:t>benzoic</a:t>
            </a:r>
            <a:r>
              <a:rPr lang="hu-HU" dirty="0">
                <a:solidFill>
                  <a:schemeClr val="tx1"/>
                </a:solidFill>
              </a:rPr>
              <a:t> </a:t>
            </a:r>
            <a:r>
              <a:rPr lang="hu-HU" dirty="0" err="1">
                <a:solidFill>
                  <a:schemeClr val="tx1"/>
                </a:solidFill>
              </a:rPr>
              <a:t>acid</a:t>
            </a:r>
            <a:r>
              <a:rPr lang="hu-HU" dirty="0">
                <a:solidFill>
                  <a:schemeClr val="tx1"/>
                </a:solidFill>
              </a:rPr>
              <a:t> </a:t>
            </a:r>
            <a:r>
              <a:rPr lang="hu-HU" dirty="0" err="1">
                <a:solidFill>
                  <a:schemeClr val="tx1"/>
                </a:solidFill>
              </a:rPr>
              <a:t>esters</a:t>
            </a:r>
            <a:r>
              <a:rPr lang="hu-HU" dirty="0">
                <a:solidFill>
                  <a:schemeClr val="tx1"/>
                </a:solidFill>
              </a:rPr>
              <a:t>, p-</a:t>
            </a:r>
            <a:r>
              <a:rPr lang="hu-HU" dirty="0" err="1">
                <a:solidFill>
                  <a:schemeClr val="tx1"/>
                </a:solidFill>
              </a:rPr>
              <a:t>amino</a:t>
            </a:r>
            <a:r>
              <a:rPr lang="hu-HU" dirty="0">
                <a:solidFill>
                  <a:schemeClr val="tx1"/>
                </a:solidFill>
              </a:rPr>
              <a:t> </a:t>
            </a:r>
            <a:r>
              <a:rPr lang="hu-HU" dirty="0" err="1">
                <a:solidFill>
                  <a:schemeClr val="tx1"/>
                </a:solidFill>
              </a:rPr>
              <a:t>salicylic</a:t>
            </a:r>
            <a:r>
              <a:rPr lang="hu-HU" dirty="0">
                <a:solidFill>
                  <a:schemeClr val="tx1"/>
                </a:solidFill>
              </a:rPr>
              <a:t> </a:t>
            </a:r>
            <a:r>
              <a:rPr lang="hu-HU" dirty="0" err="1">
                <a:solidFill>
                  <a:schemeClr val="tx1"/>
                </a:solidFill>
              </a:rPr>
              <a:t>acid</a:t>
            </a:r>
            <a:r>
              <a:rPr lang="hu-HU" dirty="0">
                <a:solidFill>
                  <a:schemeClr val="tx1"/>
                </a:solidFill>
              </a:rPr>
              <a:t>, </a:t>
            </a:r>
            <a:r>
              <a:rPr lang="hu-HU" dirty="0" err="1">
                <a:solidFill>
                  <a:schemeClr val="tx1"/>
                </a:solidFill>
              </a:rPr>
              <a:t>amobarbital</a:t>
            </a:r>
            <a:r>
              <a:rPr lang="hu-HU" dirty="0">
                <a:solidFill>
                  <a:schemeClr val="tx1"/>
                </a:solidFill>
              </a:rPr>
              <a:t>, </a:t>
            </a:r>
            <a:r>
              <a:rPr lang="hu-HU" dirty="0" err="1">
                <a:solidFill>
                  <a:schemeClr val="tx1"/>
                </a:solidFill>
              </a:rPr>
              <a:t>aneurine</a:t>
            </a:r>
            <a:r>
              <a:rPr lang="hu-HU" dirty="0">
                <a:solidFill>
                  <a:schemeClr val="tx1"/>
                </a:solidFill>
              </a:rPr>
              <a:t>, </a:t>
            </a:r>
            <a:r>
              <a:rPr lang="hu-HU" dirty="0" err="1">
                <a:solidFill>
                  <a:schemeClr val="tx1"/>
                </a:solidFill>
              </a:rPr>
              <a:t>apoatropine</a:t>
            </a:r>
            <a:r>
              <a:rPr lang="hu-HU" dirty="0">
                <a:solidFill>
                  <a:schemeClr val="tx1"/>
                </a:solidFill>
              </a:rPr>
              <a:t>, </a:t>
            </a:r>
            <a:r>
              <a:rPr lang="hu-HU" dirty="0" err="1">
                <a:solidFill>
                  <a:schemeClr val="tx1"/>
                </a:solidFill>
              </a:rPr>
              <a:t>apomorphine</a:t>
            </a:r>
            <a:r>
              <a:rPr lang="hu-HU" dirty="0">
                <a:solidFill>
                  <a:schemeClr val="tx1"/>
                </a:solidFill>
              </a:rPr>
              <a:t>, </a:t>
            </a:r>
            <a:r>
              <a:rPr lang="hu-HU" dirty="0" err="1">
                <a:solidFill>
                  <a:schemeClr val="tx1"/>
                </a:solidFill>
              </a:rPr>
              <a:t>ascorbic</a:t>
            </a:r>
            <a:r>
              <a:rPr lang="hu-HU" dirty="0">
                <a:solidFill>
                  <a:schemeClr val="tx1"/>
                </a:solidFill>
              </a:rPr>
              <a:t> </a:t>
            </a:r>
            <a:r>
              <a:rPr lang="hu-HU" dirty="0" err="1">
                <a:solidFill>
                  <a:schemeClr val="tx1"/>
                </a:solidFill>
              </a:rPr>
              <a:t>acid</a:t>
            </a:r>
            <a:r>
              <a:rPr lang="hu-HU" dirty="0">
                <a:solidFill>
                  <a:schemeClr val="tx1"/>
                </a:solidFill>
              </a:rPr>
              <a:t>, </a:t>
            </a:r>
            <a:r>
              <a:rPr lang="hu-HU" dirty="0" err="1">
                <a:solidFill>
                  <a:schemeClr val="tx1"/>
                </a:solidFill>
              </a:rPr>
              <a:t>atropine</a:t>
            </a:r>
            <a:r>
              <a:rPr lang="hu-HU" dirty="0">
                <a:solidFill>
                  <a:schemeClr val="tx1"/>
                </a:solidFill>
              </a:rPr>
              <a:t>, </a:t>
            </a:r>
          </a:p>
          <a:p>
            <a:r>
              <a:rPr lang="hu-HU" dirty="0" err="1">
                <a:solidFill>
                  <a:schemeClr val="tx1"/>
                </a:solidFill>
              </a:rPr>
              <a:t>benzocaine</a:t>
            </a:r>
            <a:r>
              <a:rPr lang="hu-HU" dirty="0">
                <a:solidFill>
                  <a:schemeClr val="tx1"/>
                </a:solidFill>
              </a:rPr>
              <a:t>, </a:t>
            </a:r>
            <a:r>
              <a:rPr lang="hu-HU" dirty="0" err="1">
                <a:solidFill>
                  <a:schemeClr val="tx1"/>
                </a:solidFill>
              </a:rPr>
              <a:t>benzodiazepines</a:t>
            </a:r>
            <a:r>
              <a:rPr lang="hu-HU" dirty="0">
                <a:solidFill>
                  <a:schemeClr val="tx1"/>
                </a:solidFill>
              </a:rPr>
              <a:t>, </a:t>
            </a:r>
            <a:r>
              <a:rPr lang="hu-HU" dirty="0" err="1">
                <a:solidFill>
                  <a:schemeClr val="tx1"/>
                </a:solidFill>
              </a:rPr>
              <a:t>benzyl</a:t>
            </a:r>
            <a:r>
              <a:rPr lang="hu-HU" dirty="0">
                <a:solidFill>
                  <a:schemeClr val="tx1"/>
                </a:solidFill>
              </a:rPr>
              <a:t> </a:t>
            </a:r>
            <a:r>
              <a:rPr lang="hu-HU" dirty="0" err="1">
                <a:solidFill>
                  <a:schemeClr val="tx1"/>
                </a:solidFill>
              </a:rPr>
              <a:t>alcohol</a:t>
            </a:r>
            <a:r>
              <a:rPr lang="hu-HU" dirty="0">
                <a:solidFill>
                  <a:schemeClr val="tx1"/>
                </a:solidFill>
              </a:rPr>
              <a:t>, </a:t>
            </a:r>
            <a:r>
              <a:rPr lang="hu-HU" dirty="0" err="1">
                <a:solidFill>
                  <a:schemeClr val="tx1"/>
                </a:solidFill>
              </a:rPr>
              <a:t>benzyl</a:t>
            </a:r>
            <a:r>
              <a:rPr lang="hu-HU" dirty="0">
                <a:solidFill>
                  <a:schemeClr val="tx1"/>
                </a:solidFill>
              </a:rPr>
              <a:t> </a:t>
            </a:r>
            <a:r>
              <a:rPr lang="hu-HU" dirty="0" err="1">
                <a:solidFill>
                  <a:schemeClr val="tx1"/>
                </a:solidFill>
              </a:rPr>
              <a:t>nicotinate</a:t>
            </a:r>
            <a:r>
              <a:rPr lang="hu-HU" dirty="0">
                <a:solidFill>
                  <a:schemeClr val="tx1"/>
                </a:solidFill>
              </a:rPr>
              <a:t>, </a:t>
            </a:r>
            <a:r>
              <a:rPr lang="hu-HU" dirty="0" err="1">
                <a:solidFill>
                  <a:schemeClr val="tx1"/>
                </a:solidFill>
              </a:rPr>
              <a:t>benzyl</a:t>
            </a:r>
            <a:r>
              <a:rPr lang="hu-HU" dirty="0">
                <a:solidFill>
                  <a:schemeClr val="tx1"/>
                </a:solidFill>
              </a:rPr>
              <a:t> </a:t>
            </a:r>
            <a:r>
              <a:rPr lang="hu-HU" dirty="0" err="1">
                <a:solidFill>
                  <a:schemeClr val="tx1"/>
                </a:solidFill>
              </a:rPr>
              <a:t>maleate</a:t>
            </a:r>
            <a:r>
              <a:rPr lang="hu-HU" dirty="0">
                <a:solidFill>
                  <a:schemeClr val="tx1"/>
                </a:solidFill>
              </a:rPr>
              <a:t>,</a:t>
            </a:r>
          </a:p>
          <a:p>
            <a:r>
              <a:rPr lang="hu-HU" dirty="0" err="1">
                <a:solidFill>
                  <a:schemeClr val="tx1"/>
                </a:solidFill>
              </a:rPr>
              <a:t>erythromycin</a:t>
            </a:r>
            <a:r>
              <a:rPr lang="hu-HU" dirty="0">
                <a:solidFill>
                  <a:schemeClr val="tx1"/>
                </a:solidFill>
              </a:rPr>
              <a:t>, </a:t>
            </a:r>
          </a:p>
          <a:p>
            <a:r>
              <a:rPr lang="hu-HU" dirty="0" err="1">
                <a:solidFill>
                  <a:schemeClr val="tx1"/>
                </a:solidFill>
              </a:rPr>
              <a:t>neostigmine</a:t>
            </a:r>
            <a:r>
              <a:rPr lang="hu-HU" dirty="0">
                <a:solidFill>
                  <a:schemeClr val="tx1"/>
                </a:solidFill>
              </a:rPr>
              <a:t> </a:t>
            </a:r>
            <a:r>
              <a:rPr lang="hu-HU" dirty="0" err="1">
                <a:solidFill>
                  <a:schemeClr val="tx1"/>
                </a:solidFill>
              </a:rPr>
              <a:t>bromide</a:t>
            </a:r>
            <a:r>
              <a:rPr lang="hu-HU" dirty="0">
                <a:solidFill>
                  <a:schemeClr val="tx1"/>
                </a:solidFill>
              </a:rPr>
              <a:t>, </a:t>
            </a:r>
            <a:r>
              <a:rPr lang="hu-HU" dirty="0" err="1">
                <a:solidFill>
                  <a:schemeClr val="tx1"/>
                </a:solidFill>
              </a:rPr>
              <a:t>nicotinic</a:t>
            </a:r>
            <a:r>
              <a:rPr lang="hu-HU" dirty="0">
                <a:solidFill>
                  <a:schemeClr val="tx1"/>
                </a:solidFill>
              </a:rPr>
              <a:t> </a:t>
            </a:r>
            <a:r>
              <a:rPr lang="hu-HU" dirty="0" err="1">
                <a:solidFill>
                  <a:schemeClr val="tx1"/>
                </a:solidFill>
              </a:rPr>
              <a:t>acid</a:t>
            </a:r>
            <a:r>
              <a:rPr lang="hu-HU" dirty="0">
                <a:solidFill>
                  <a:schemeClr val="tx1"/>
                </a:solidFill>
              </a:rPr>
              <a:t>, </a:t>
            </a:r>
            <a:r>
              <a:rPr lang="hu-HU" dirty="0" err="1">
                <a:solidFill>
                  <a:schemeClr val="tx1"/>
                </a:solidFill>
              </a:rPr>
              <a:t>nicotinic</a:t>
            </a:r>
            <a:r>
              <a:rPr lang="hu-HU" dirty="0">
                <a:solidFill>
                  <a:schemeClr val="tx1"/>
                </a:solidFill>
              </a:rPr>
              <a:t> </a:t>
            </a:r>
            <a:r>
              <a:rPr lang="hu-HU" dirty="0" err="1">
                <a:solidFill>
                  <a:schemeClr val="tx1"/>
                </a:solidFill>
              </a:rPr>
              <a:t>acid</a:t>
            </a:r>
            <a:r>
              <a:rPr lang="hu-HU" dirty="0">
                <a:solidFill>
                  <a:schemeClr val="tx1"/>
                </a:solidFill>
              </a:rPr>
              <a:t> </a:t>
            </a:r>
            <a:r>
              <a:rPr lang="hu-HU" dirty="0" err="1">
                <a:solidFill>
                  <a:schemeClr val="tx1"/>
                </a:solidFill>
              </a:rPr>
              <a:t>amide</a:t>
            </a:r>
            <a:r>
              <a:rPr lang="hu-HU" dirty="0">
                <a:solidFill>
                  <a:schemeClr val="tx1"/>
                </a:solidFill>
              </a:rPr>
              <a:t>, </a:t>
            </a:r>
            <a:r>
              <a:rPr lang="hu-HU" dirty="0" err="1">
                <a:solidFill>
                  <a:schemeClr val="tx1"/>
                </a:solidFill>
              </a:rPr>
              <a:t>nifedipine</a:t>
            </a:r>
            <a:r>
              <a:rPr lang="hu-HU" dirty="0">
                <a:solidFill>
                  <a:schemeClr val="tx1"/>
                </a:solidFill>
              </a:rPr>
              <a:t>, -</a:t>
            </a:r>
            <a:r>
              <a:rPr lang="hu-HU" dirty="0" err="1">
                <a:solidFill>
                  <a:schemeClr val="tx1"/>
                </a:solidFill>
              </a:rPr>
              <a:t>cyric</a:t>
            </a:r>
            <a:r>
              <a:rPr lang="hu-HU" dirty="0">
                <a:solidFill>
                  <a:schemeClr val="tx1"/>
                </a:solidFill>
              </a:rPr>
              <a:t> </a:t>
            </a:r>
            <a:r>
              <a:rPr lang="hu-HU" dirty="0" err="1">
                <a:solidFill>
                  <a:schemeClr val="tx1"/>
                </a:solidFill>
              </a:rPr>
              <a:t>acid</a:t>
            </a:r>
            <a:r>
              <a:rPr lang="hu-HU" dirty="0">
                <a:solidFill>
                  <a:schemeClr val="tx1"/>
                </a:solidFill>
              </a:rPr>
              <a:t> </a:t>
            </a:r>
            <a:r>
              <a:rPr lang="hu-HU" dirty="0" err="1">
                <a:solidFill>
                  <a:schemeClr val="tx1"/>
                </a:solidFill>
              </a:rPr>
              <a:t>esters</a:t>
            </a:r>
            <a:r>
              <a:rPr lang="hu-HU" dirty="0">
                <a:solidFill>
                  <a:schemeClr val="tx1"/>
                </a:solidFill>
              </a:rPr>
              <a:t>, </a:t>
            </a:r>
            <a:r>
              <a:rPr lang="hu-HU" dirty="0" err="1">
                <a:solidFill>
                  <a:schemeClr val="tx1"/>
                </a:solidFill>
              </a:rPr>
              <a:t>nitrofurazone</a:t>
            </a:r>
            <a:r>
              <a:rPr lang="hu-HU" dirty="0"/>
              <a:t>,</a:t>
            </a:r>
          </a:p>
        </p:txBody>
      </p:sp>
    </p:spTree>
    <p:extLst>
      <p:ext uri="{BB962C8B-B14F-4D97-AF65-F5344CB8AC3E}">
        <p14:creationId xmlns:p14="http://schemas.microsoft.com/office/powerpoint/2010/main" val="13223683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p:txBody>
          <a:bodyPr/>
          <a:lstStyle/>
          <a:p>
            <a:r>
              <a:rPr lang="hu-HU" dirty="0" err="1">
                <a:solidFill>
                  <a:schemeClr val="tx1"/>
                </a:solidFill>
              </a:rPr>
              <a:t>prednisone</a:t>
            </a:r>
            <a:r>
              <a:rPr lang="hu-HU" dirty="0">
                <a:solidFill>
                  <a:schemeClr val="tx1"/>
                </a:solidFill>
              </a:rPr>
              <a:t>, </a:t>
            </a:r>
            <a:r>
              <a:rPr lang="hu-HU" dirty="0" err="1">
                <a:solidFill>
                  <a:schemeClr val="tx1"/>
                </a:solidFill>
              </a:rPr>
              <a:t>prednisolone</a:t>
            </a:r>
            <a:r>
              <a:rPr lang="hu-HU" dirty="0">
                <a:solidFill>
                  <a:schemeClr val="tx1"/>
                </a:solidFill>
              </a:rPr>
              <a:t>, </a:t>
            </a:r>
            <a:r>
              <a:rPr lang="hu-HU" dirty="0" err="1">
                <a:solidFill>
                  <a:schemeClr val="tx1"/>
                </a:solidFill>
              </a:rPr>
              <a:t>progesterone</a:t>
            </a:r>
            <a:r>
              <a:rPr lang="hu-HU" dirty="0">
                <a:solidFill>
                  <a:schemeClr val="tx1"/>
                </a:solidFill>
              </a:rPr>
              <a:t>, </a:t>
            </a:r>
            <a:r>
              <a:rPr lang="hu-HU" dirty="0" err="1">
                <a:solidFill>
                  <a:schemeClr val="tx1"/>
                </a:solidFill>
              </a:rPr>
              <a:t>propyl</a:t>
            </a:r>
            <a:r>
              <a:rPr lang="hu-HU" dirty="0">
                <a:solidFill>
                  <a:schemeClr val="tx1"/>
                </a:solidFill>
              </a:rPr>
              <a:t> </a:t>
            </a:r>
            <a:r>
              <a:rPr lang="hu-HU" dirty="0" err="1">
                <a:solidFill>
                  <a:schemeClr val="tx1"/>
                </a:solidFill>
              </a:rPr>
              <a:t>gallate</a:t>
            </a:r>
            <a:r>
              <a:rPr lang="hu-HU" dirty="0">
                <a:solidFill>
                  <a:schemeClr val="tx1"/>
                </a:solidFill>
              </a:rPr>
              <a:t>, </a:t>
            </a:r>
            <a:r>
              <a:rPr lang="hu-HU" dirty="0" err="1">
                <a:solidFill>
                  <a:schemeClr val="tx1"/>
                </a:solidFill>
              </a:rPr>
              <a:t>piridoxine</a:t>
            </a:r>
            <a:r>
              <a:rPr lang="hu-HU" dirty="0">
                <a:solidFill>
                  <a:schemeClr val="tx1"/>
                </a:solidFill>
              </a:rPr>
              <a:t> </a:t>
            </a:r>
            <a:r>
              <a:rPr lang="hu-HU" dirty="0" err="1">
                <a:solidFill>
                  <a:schemeClr val="tx1"/>
                </a:solidFill>
              </a:rPr>
              <a:t>hydrochloride</a:t>
            </a:r>
            <a:r>
              <a:rPr lang="hu-HU" dirty="0">
                <a:solidFill>
                  <a:schemeClr val="tx1"/>
                </a:solidFill>
              </a:rPr>
              <a:t>,</a:t>
            </a:r>
          </a:p>
          <a:p>
            <a:r>
              <a:rPr lang="hu-HU" dirty="0" err="1">
                <a:solidFill>
                  <a:schemeClr val="tx1"/>
                </a:solidFill>
              </a:rPr>
              <a:t>reserpine</a:t>
            </a:r>
            <a:r>
              <a:rPr lang="hu-HU" dirty="0">
                <a:solidFill>
                  <a:schemeClr val="tx1"/>
                </a:solidFill>
              </a:rPr>
              <a:t>, </a:t>
            </a:r>
            <a:r>
              <a:rPr lang="hu-HU" dirty="0" err="1">
                <a:solidFill>
                  <a:schemeClr val="tx1"/>
                </a:solidFill>
              </a:rPr>
              <a:t>resorcinol</a:t>
            </a:r>
            <a:r>
              <a:rPr lang="hu-HU" dirty="0">
                <a:solidFill>
                  <a:schemeClr val="tx1"/>
                </a:solidFill>
              </a:rPr>
              <a:t>, </a:t>
            </a:r>
            <a:r>
              <a:rPr lang="hu-HU" dirty="0" err="1">
                <a:solidFill>
                  <a:schemeClr val="tx1"/>
                </a:solidFill>
              </a:rPr>
              <a:t>riboflavin</a:t>
            </a:r>
            <a:r>
              <a:rPr lang="hu-HU" dirty="0">
                <a:solidFill>
                  <a:schemeClr val="tx1"/>
                </a:solidFill>
              </a:rPr>
              <a:t>,</a:t>
            </a:r>
          </a:p>
          <a:p>
            <a:r>
              <a:rPr lang="hu-HU" dirty="0" err="1">
                <a:solidFill>
                  <a:schemeClr val="tx1"/>
                </a:solidFill>
              </a:rPr>
              <a:t>sorbic</a:t>
            </a:r>
            <a:r>
              <a:rPr lang="hu-HU" dirty="0">
                <a:solidFill>
                  <a:schemeClr val="tx1"/>
                </a:solidFill>
              </a:rPr>
              <a:t> </a:t>
            </a:r>
            <a:r>
              <a:rPr lang="hu-HU" dirty="0" err="1">
                <a:solidFill>
                  <a:schemeClr val="tx1"/>
                </a:solidFill>
              </a:rPr>
              <a:t>acid</a:t>
            </a:r>
            <a:r>
              <a:rPr lang="hu-HU" dirty="0">
                <a:solidFill>
                  <a:schemeClr val="tx1"/>
                </a:solidFill>
              </a:rPr>
              <a:t>, </a:t>
            </a:r>
            <a:r>
              <a:rPr lang="hu-HU" dirty="0" err="1">
                <a:solidFill>
                  <a:schemeClr val="tx1"/>
                </a:solidFill>
              </a:rPr>
              <a:t>streptomycin</a:t>
            </a:r>
            <a:r>
              <a:rPr lang="hu-HU" dirty="0">
                <a:solidFill>
                  <a:schemeClr val="tx1"/>
                </a:solidFill>
              </a:rPr>
              <a:t>, </a:t>
            </a:r>
            <a:r>
              <a:rPr lang="hu-HU" dirty="0" err="1">
                <a:solidFill>
                  <a:schemeClr val="tx1"/>
                </a:solidFill>
              </a:rPr>
              <a:t>strofantin</a:t>
            </a:r>
            <a:r>
              <a:rPr lang="hu-HU" dirty="0">
                <a:solidFill>
                  <a:schemeClr val="tx1"/>
                </a:solidFill>
              </a:rPr>
              <a:t>, </a:t>
            </a:r>
            <a:r>
              <a:rPr lang="hu-HU" dirty="0" err="1">
                <a:solidFill>
                  <a:schemeClr val="tx1"/>
                </a:solidFill>
              </a:rPr>
              <a:t>sulfonamides</a:t>
            </a:r>
            <a:r>
              <a:rPr lang="hu-HU" dirty="0">
                <a:solidFill>
                  <a:schemeClr val="tx1"/>
                </a:solidFill>
              </a:rPr>
              <a:t>,</a:t>
            </a:r>
          </a:p>
          <a:p>
            <a:r>
              <a:rPr lang="hu-HU" dirty="0" err="1">
                <a:solidFill>
                  <a:schemeClr val="tx1"/>
                </a:solidFill>
              </a:rPr>
              <a:t>testosterone</a:t>
            </a:r>
            <a:r>
              <a:rPr lang="hu-HU" dirty="0">
                <a:solidFill>
                  <a:schemeClr val="tx1"/>
                </a:solidFill>
              </a:rPr>
              <a:t>, </a:t>
            </a:r>
            <a:r>
              <a:rPr lang="hu-HU" dirty="0" err="1">
                <a:solidFill>
                  <a:schemeClr val="tx1"/>
                </a:solidFill>
              </a:rPr>
              <a:t>tetracaine</a:t>
            </a:r>
            <a:r>
              <a:rPr lang="hu-HU" dirty="0">
                <a:solidFill>
                  <a:schemeClr val="tx1"/>
                </a:solidFill>
              </a:rPr>
              <a:t>, </a:t>
            </a:r>
            <a:r>
              <a:rPr lang="hu-HU" dirty="0" err="1">
                <a:solidFill>
                  <a:schemeClr val="tx1"/>
                </a:solidFill>
              </a:rPr>
              <a:t>alpha-tocopherol</a:t>
            </a:r>
            <a:r>
              <a:rPr lang="hu-HU" dirty="0">
                <a:solidFill>
                  <a:schemeClr val="tx1"/>
                </a:solidFill>
              </a:rPr>
              <a:t> </a:t>
            </a:r>
            <a:r>
              <a:rPr lang="hu-HU" dirty="0" err="1">
                <a:solidFill>
                  <a:schemeClr val="tx1"/>
                </a:solidFill>
              </a:rPr>
              <a:t>acetate</a:t>
            </a:r>
            <a:r>
              <a:rPr lang="hu-HU" dirty="0">
                <a:solidFill>
                  <a:schemeClr val="tx1"/>
                </a:solidFill>
              </a:rPr>
              <a:t>, </a:t>
            </a:r>
            <a:r>
              <a:rPr lang="hu-HU" dirty="0" err="1">
                <a:solidFill>
                  <a:schemeClr val="tx1"/>
                </a:solidFill>
              </a:rPr>
              <a:t>triethanolamine</a:t>
            </a:r>
            <a:r>
              <a:rPr lang="hu-HU" dirty="0">
                <a:solidFill>
                  <a:schemeClr val="tx1"/>
                </a:solidFill>
              </a:rPr>
              <a:t>, </a:t>
            </a:r>
          </a:p>
          <a:p>
            <a:r>
              <a:rPr lang="hu-HU" dirty="0">
                <a:solidFill>
                  <a:schemeClr val="tx1"/>
                </a:solidFill>
              </a:rPr>
              <a:t>vanillin, </a:t>
            </a:r>
            <a:r>
              <a:rPr lang="hu-HU" dirty="0" err="1">
                <a:solidFill>
                  <a:schemeClr val="tx1"/>
                </a:solidFill>
              </a:rPr>
              <a:t>waxes</a:t>
            </a:r>
            <a:r>
              <a:rPr lang="hu-HU" dirty="0">
                <a:solidFill>
                  <a:schemeClr val="tx1"/>
                </a:solidFill>
              </a:rPr>
              <a:t>, </a:t>
            </a:r>
            <a:r>
              <a:rPr lang="hu-HU" dirty="0" err="1">
                <a:solidFill>
                  <a:schemeClr val="tx1"/>
                </a:solidFill>
              </a:rPr>
              <a:t>xanthocillin</a:t>
            </a:r>
            <a:r>
              <a:rPr lang="hu-HU" dirty="0">
                <a:solidFill>
                  <a:schemeClr val="tx1"/>
                </a:solidFill>
              </a:rPr>
              <a:t>, </a:t>
            </a:r>
            <a:r>
              <a:rPr lang="hu-HU" dirty="0" err="1">
                <a:solidFill>
                  <a:schemeClr val="tx1"/>
                </a:solidFill>
              </a:rPr>
              <a:t>yohimbine</a:t>
            </a:r>
            <a:endParaRPr lang="hu-HU" dirty="0">
              <a:solidFill>
                <a:schemeClr val="tx1"/>
              </a:solidFill>
            </a:endParaRPr>
          </a:p>
          <a:p>
            <a:endParaRPr lang="hu-HU" dirty="0"/>
          </a:p>
        </p:txBody>
      </p:sp>
      <p:sp>
        <p:nvSpPr>
          <p:cNvPr id="4" name="Cím 1"/>
          <p:cNvSpPr>
            <a:spLocks noGrp="1"/>
          </p:cNvSpPr>
          <p:nvPr>
            <p:ph type="title"/>
          </p:nvPr>
        </p:nvSpPr>
        <p:spPr/>
        <p:txBody>
          <a:bodyPr>
            <a:normAutofit fontScale="90000"/>
          </a:bodyPr>
          <a:lstStyle/>
          <a:p>
            <a:r>
              <a:rPr lang="hu-HU" dirty="0" err="1">
                <a:solidFill>
                  <a:schemeClr val="tx1"/>
                </a:solidFill>
              </a:rPr>
              <a:t>Ph</a:t>
            </a:r>
            <a:r>
              <a:rPr lang="en-US" dirty="0" err="1">
                <a:solidFill>
                  <a:schemeClr val="tx1"/>
                </a:solidFill>
              </a:rPr>
              <a:t>armacons</a:t>
            </a:r>
            <a:r>
              <a:rPr lang="en-US" dirty="0">
                <a:solidFill>
                  <a:schemeClr val="tx1"/>
                </a:solidFill>
              </a:rPr>
              <a:t> known to be photosensitive and heat sensitive</a:t>
            </a:r>
            <a:r>
              <a:rPr lang="hu-HU" dirty="0">
                <a:solidFill>
                  <a:schemeClr val="tx1"/>
                </a:solidFill>
              </a:rPr>
              <a:t> - 2</a:t>
            </a:r>
          </a:p>
        </p:txBody>
      </p:sp>
    </p:spTree>
    <p:extLst>
      <p:ext uri="{BB962C8B-B14F-4D97-AF65-F5344CB8AC3E}">
        <p14:creationId xmlns:p14="http://schemas.microsoft.com/office/powerpoint/2010/main" val="3125531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en-US" dirty="0">
                <a:solidFill>
                  <a:schemeClr val="tx1"/>
                </a:solidFill>
              </a:rPr>
              <a:t>The effect of medicines on thermoregulatory systems</a:t>
            </a:r>
            <a:endParaRPr lang="hu-HU" dirty="0">
              <a:solidFill>
                <a:schemeClr val="tx1"/>
              </a:solidFill>
            </a:endParaRPr>
          </a:p>
        </p:txBody>
      </p:sp>
      <p:sp>
        <p:nvSpPr>
          <p:cNvPr id="3" name="Tartalom helye 2"/>
          <p:cNvSpPr>
            <a:spLocks noGrp="1"/>
          </p:cNvSpPr>
          <p:nvPr>
            <p:ph idx="1"/>
          </p:nvPr>
        </p:nvSpPr>
        <p:spPr/>
        <p:txBody>
          <a:bodyPr/>
          <a:lstStyle/>
          <a:p>
            <a:r>
              <a:rPr lang="en-US" dirty="0">
                <a:solidFill>
                  <a:schemeClr val="tx1"/>
                </a:solidFill>
              </a:rPr>
              <a:t>Physiological responses to thermoregulation and heat shock can be affected by a range of drugs, from cellular regulation to systemic responses</a:t>
            </a:r>
            <a:endParaRPr lang="hu-HU" dirty="0">
              <a:solidFill>
                <a:schemeClr val="tx1"/>
              </a:solidFill>
            </a:endParaRPr>
          </a:p>
          <a:p>
            <a:r>
              <a:rPr lang="en-US" dirty="0">
                <a:solidFill>
                  <a:schemeClr val="tx1"/>
                </a:solidFill>
              </a:rPr>
              <a:t>The affected targets are:</a:t>
            </a:r>
            <a:endParaRPr lang="hu-HU" dirty="0">
              <a:solidFill>
                <a:schemeClr val="tx1"/>
              </a:solidFill>
            </a:endParaRPr>
          </a:p>
          <a:p>
            <a:pPr marL="0" indent="0">
              <a:buNone/>
            </a:pPr>
            <a:r>
              <a:rPr lang="hu-HU" dirty="0">
                <a:solidFill>
                  <a:schemeClr val="tx1"/>
                </a:solidFill>
              </a:rPr>
              <a:t>	</a:t>
            </a:r>
            <a:r>
              <a:rPr lang="en-US" dirty="0">
                <a:solidFill>
                  <a:schemeClr val="tx1"/>
                </a:solidFill>
              </a:rPr>
              <a:t>1. heat shock proteins </a:t>
            </a:r>
            <a:endParaRPr lang="hu-HU" dirty="0">
              <a:solidFill>
                <a:schemeClr val="tx1"/>
              </a:solidFill>
            </a:endParaRPr>
          </a:p>
          <a:p>
            <a:pPr marL="0" indent="0">
              <a:buNone/>
            </a:pPr>
            <a:r>
              <a:rPr lang="hu-HU" dirty="0">
                <a:solidFill>
                  <a:schemeClr val="tx1"/>
                </a:solidFill>
              </a:rPr>
              <a:t>	</a:t>
            </a:r>
            <a:r>
              <a:rPr lang="en-US" dirty="0">
                <a:solidFill>
                  <a:schemeClr val="tx1"/>
                </a:solidFill>
              </a:rPr>
              <a:t>2. vascular regulation</a:t>
            </a:r>
            <a:endParaRPr lang="hu-HU" dirty="0">
              <a:solidFill>
                <a:schemeClr val="tx1"/>
              </a:solidFill>
            </a:endParaRPr>
          </a:p>
          <a:p>
            <a:pPr marL="0" indent="0">
              <a:buNone/>
            </a:pPr>
            <a:r>
              <a:rPr lang="hu-HU" dirty="0">
                <a:solidFill>
                  <a:schemeClr val="tx1"/>
                </a:solidFill>
              </a:rPr>
              <a:t>	</a:t>
            </a:r>
            <a:r>
              <a:rPr lang="en-US" dirty="0">
                <a:solidFill>
                  <a:schemeClr val="tx1"/>
                </a:solidFill>
              </a:rPr>
              <a:t>3. </a:t>
            </a:r>
            <a:r>
              <a:rPr lang="en-US" dirty="0" err="1">
                <a:solidFill>
                  <a:schemeClr val="tx1"/>
                </a:solidFill>
              </a:rPr>
              <a:t>sudatio</a:t>
            </a:r>
            <a:r>
              <a:rPr lang="en-US" dirty="0">
                <a:solidFill>
                  <a:schemeClr val="tx1"/>
                </a:solidFill>
              </a:rPr>
              <a:t> (sweating)</a:t>
            </a:r>
            <a:endParaRPr lang="hu-HU" dirty="0">
              <a:solidFill>
                <a:schemeClr val="tx1"/>
              </a:solidFill>
            </a:endParaRPr>
          </a:p>
          <a:p>
            <a:pPr marL="0" indent="0">
              <a:buNone/>
            </a:pPr>
            <a:r>
              <a:rPr lang="hu-HU" dirty="0">
                <a:solidFill>
                  <a:schemeClr val="tx1"/>
                </a:solidFill>
              </a:rPr>
              <a:t>	4. </a:t>
            </a:r>
            <a:r>
              <a:rPr lang="en-US" dirty="0">
                <a:solidFill>
                  <a:schemeClr val="tx1"/>
                </a:solidFill>
              </a:rPr>
              <a:t>thermogenesis, rate of metabolism</a:t>
            </a:r>
            <a:endParaRPr lang="hu-HU" dirty="0">
              <a:solidFill>
                <a:schemeClr val="tx1"/>
              </a:solidFill>
            </a:endParaRPr>
          </a:p>
          <a:p>
            <a:pPr marL="0" indent="0">
              <a:buNone/>
            </a:pPr>
            <a:r>
              <a:rPr lang="hu-HU" dirty="0">
                <a:solidFill>
                  <a:schemeClr val="tx1"/>
                </a:solidFill>
              </a:rPr>
              <a:t>	</a:t>
            </a:r>
            <a:r>
              <a:rPr lang="en-US" dirty="0">
                <a:solidFill>
                  <a:schemeClr val="tx1"/>
                </a:solidFill>
              </a:rPr>
              <a:t>5. fluid and ion balance</a:t>
            </a:r>
            <a:endParaRPr lang="hu-HU" dirty="0">
              <a:solidFill>
                <a:schemeClr val="tx1"/>
              </a:solidFill>
            </a:endParaRPr>
          </a:p>
        </p:txBody>
      </p:sp>
    </p:spTree>
    <p:extLst>
      <p:ext uri="{BB962C8B-B14F-4D97-AF65-F5344CB8AC3E}">
        <p14:creationId xmlns:p14="http://schemas.microsoft.com/office/powerpoint/2010/main" val="30149423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err="1">
                <a:solidFill>
                  <a:schemeClr val="tx1"/>
                </a:solidFill>
              </a:rPr>
              <a:t>Other</a:t>
            </a:r>
            <a:r>
              <a:rPr lang="hu-HU" dirty="0">
                <a:solidFill>
                  <a:schemeClr val="tx1"/>
                </a:solidFill>
              </a:rPr>
              <a:t> </a:t>
            </a:r>
            <a:r>
              <a:rPr lang="hu-HU" dirty="0" err="1">
                <a:solidFill>
                  <a:schemeClr val="tx1"/>
                </a:solidFill>
              </a:rPr>
              <a:t>additional</a:t>
            </a:r>
            <a:r>
              <a:rPr lang="hu-HU" dirty="0">
                <a:solidFill>
                  <a:schemeClr val="tx1"/>
                </a:solidFill>
              </a:rPr>
              <a:t> </a:t>
            </a:r>
            <a:r>
              <a:rPr lang="hu-HU" dirty="0" err="1">
                <a:solidFill>
                  <a:schemeClr val="tx1"/>
                </a:solidFill>
              </a:rPr>
              <a:t>impacts</a:t>
            </a:r>
            <a:endParaRPr lang="hu-HU" dirty="0">
              <a:solidFill>
                <a:schemeClr val="tx1"/>
              </a:solidFill>
            </a:endParaRPr>
          </a:p>
        </p:txBody>
      </p:sp>
      <p:sp>
        <p:nvSpPr>
          <p:cNvPr id="3" name="Tartalom helye 2"/>
          <p:cNvSpPr>
            <a:spLocks noGrp="1"/>
          </p:cNvSpPr>
          <p:nvPr>
            <p:ph idx="1"/>
          </p:nvPr>
        </p:nvSpPr>
        <p:spPr/>
        <p:txBody>
          <a:bodyPr/>
          <a:lstStyle/>
          <a:p>
            <a:r>
              <a:rPr lang="en-US" dirty="0">
                <a:solidFill>
                  <a:schemeClr val="tx1"/>
                </a:solidFill>
              </a:rPr>
              <a:t>The signs of </a:t>
            </a:r>
            <a:r>
              <a:rPr lang="en-US" i="1" dirty="0">
                <a:solidFill>
                  <a:schemeClr val="tx1"/>
                </a:solidFill>
              </a:rPr>
              <a:t>atropine and scopolamine poisoning </a:t>
            </a:r>
            <a:r>
              <a:rPr lang="en-US" dirty="0">
                <a:solidFill>
                  <a:schemeClr val="tx1"/>
                </a:solidFill>
              </a:rPr>
              <a:t>are not accidentally hyperthermia, the main cause </a:t>
            </a:r>
            <a:r>
              <a:rPr lang="hu-HU" dirty="0">
                <a:solidFill>
                  <a:schemeClr val="tx1"/>
                </a:solidFill>
              </a:rPr>
              <a:t>is </a:t>
            </a:r>
            <a:r>
              <a:rPr lang="en-US" dirty="0">
                <a:solidFill>
                  <a:schemeClr val="tx1"/>
                </a:solidFill>
              </a:rPr>
              <a:t>a </a:t>
            </a:r>
            <a:r>
              <a:rPr lang="hu-HU" dirty="0">
                <a:solidFill>
                  <a:schemeClr val="tx1"/>
                </a:solidFill>
              </a:rPr>
              <a:t>CNS</a:t>
            </a:r>
            <a:r>
              <a:rPr lang="en-US" dirty="0">
                <a:solidFill>
                  <a:schemeClr val="tx1"/>
                </a:solidFill>
              </a:rPr>
              <a:t> effect, but the above factors certainly aggravate it, and </a:t>
            </a:r>
            <a:endParaRPr lang="hu-HU" dirty="0">
              <a:solidFill>
                <a:schemeClr val="tx1"/>
              </a:solidFill>
            </a:endParaRPr>
          </a:p>
          <a:p>
            <a:r>
              <a:rPr lang="en-US" dirty="0">
                <a:solidFill>
                  <a:schemeClr val="tx1"/>
                </a:solidFill>
              </a:rPr>
              <a:t>in the case of external temperatures higher than </a:t>
            </a:r>
            <a:r>
              <a:rPr lang="en-US" dirty="0" err="1">
                <a:solidFill>
                  <a:schemeClr val="tx1"/>
                </a:solidFill>
              </a:rPr>
              <a:t>thermoneutral</a:t>
            </a:r>
            <a:r>
              <a:rPr lang="en-US" dirty="0">
                <a:solidFill>
                  <a:schemeClr val="tx1"/>
                </a:solidFill>
              </a:rPr>
              <a:t>, an important side effect of these drugs is that they reduce the ability to adapt to heat (</a:t>
            </a:r>
            <a:r>
              <a:rPr lang="hu-HU" dirty="0" err="1">
                <a:solidFill>
                  <a:schemeClr val="tx1"/>
                </a:solidFill>
              </a:rPr>
              <a:t>further</a:t>
            </a:r>
            <a:r>
              <a:rPr lang="hu-HU" dirty="0">
                <a:solidFill>
                  <a:schemeClr val="tx1"/>
                </a:solidFill>
              </a:rPr>
              <a:t> </a:t>
            </a:r>
            <a:r>
              <a:rPr lang="hu-HU" dirty="0" err="1">
                <a:solidFill>
                  <a:schemeClr val="tx1"/>
                </a:solidFill>
              </a:rPr>
              <a:t>unfavourable</a:t>
            </a:r>
            <a:r>
              <a:rPr lang="hu-HU" dirty="0">
                <a:solidFill>
                  <a:schemeClr val="tx1"/>
                </a:solidFill>
              </a:rPr>
              <a:t> </a:t>
            </a:r>
            <a:r>
              <a:rPr lang="hu-HU" dirty="0" err="1">
                <a:solidFill>
                  <a:schemeClr val="tx1"/>
                </a:solidFill>
              </a:rPr>
              <a:t>impacts</a:t>
            </a:r>
            <a:r>
              <a:rPr lang="hu-HU" dirty="0">
                <a:solidFill>
                  <a:schemeClr val="tx1"/>
                </a:solidFill>
              </a:rPr>
              <a:t> </a:t>
            </a:r>
            <a:r>
              <a:rPr lang="hu-HU" dirty="0" err="1">
                <a:solidFill>
                  <a:schemeClr val="tx1"/>
                </a:solidFill>
              </a:rPr>
              <a:t>on</a:t>
            </a:r>
            <a:r>
              <a:rPr lang="hu-HU" dirty="0">
                <a:solidFill>
                  <a:schemeClr val="tx1"/>
                </a:solidFill>
              </a:rPr>
              <a:t> </a:t>
            </a:r>
            <a:r>
              <a:rPr lang="hu-HU" dirty="0" err="1">
                <a:solidFill>
                  <a:schemeClr val="tx1"/>
                </a:solidFill>
              </a:rPr>
              <a:t>urination</a:t>
            </a:r>
            <a:r>
              <a:rPr lang="hu-HU" dirty="0">
                <a:solidFill>
                  <a:schemeClr val="tx1"/>
                </a:solidFill>
              </a:rPr>
              <a:t>, </a:t>
            </a:r>
            <a:r>
              <a:rPr lang="en-US" dirty="0">
                <a:solidFill>
                  <a:schemeClr val="tx1"/>
                </a:solidFill>
              </a:rPr>
              <a:t>dry throat, thirst in hyperthermia</a:t>
            </a:r>
            <a:r>
              <a:rPr lang="hu-HU" dirty="0">
                <a:solidFill>
                  <a:schemeClr val="tx1"/>
                </a:solidFill>
              </a:rPr>
              <a:t>).</a:t>
            </a:r>
          </a:p>
          <a:p>
            <a:r>
              <a:rPr lang="en-US" i="1" dirty="0">
                <a:solidFill>
                  <a:schemeClr val="tx1"/>
                </a:solidFill>
              </a:rPr>
              <a:t>D</a:t>
            </a:r>
            <a:r>
              <a:rPr lang="hu-HU" i="1" dirty="0">
                <a:solidFill>
                  <a:schemeClr val="tx1"/>
                </a:solidFill>
              </a:rPr>
              <a:t>i</a:t>
            </a:r>
            <a:r>
              <a:rPr lang="en-US" i="1" dirty="0" err="1">
                <a:solidFill>
                  <a:schemeClr val="tx1"/>
                </a:solidFill>
              </a:rPr>
              <a:t>phenhydramine</a:t>
            </a:r>
            <a:r>
              <a:rPr lang="en-US" i="1" dirty="0">
                <a:solidFill>
                  <a:schemeClr val="tx1"/>
                </a:solidFill>
              </a:rPr>
              <a:t> (</a:t>
            </a:r>
            <a:r>
              <a:rPr lang="en-US" i="1" dirty="0" err="1">
                <a:solidFill>
                  <a:schemeClr val="tx1"/>
                </a:solidFill>
              </a:rPr>
              <a:t>BenadrylTM</a:t>
            </a:r>
            <a:r>
              <a:rPr lang="en-US" dirty="0">
                <a:solidFill>
                  <a:schemeClr val="tx1"/>
                </a:solidFill>
              </a:rPr>
              <a:t>) has antihistamine and anticholinergic effects, and may also induce a </a:t>
            </a:r>
            <a:r>
              <a:rPr lang="en-US" dirty="0" err="1">
                <a:solidFill>
                  <a:schemeClr val="tx1"/>
                </a:solidFill>
              </a:rPr>
              <a:t>photoallergic</a:t>
            </a:r>
            <a:r>
              <a:rPr lang="en-US" dirty="0">
                <a:solidFill>
                  <a:schemeClr val="tx1"/>
                </a:solidFill>
              </a:rPr>
              <a:t> reaction in addition to inhibiting sweat gland secretion</a:t>
            </a:r>
            <a:r>
              <a:rPr lang="hu-HU" dirty="0"/>
              <a:t>.</a:t>
            </a:r>
          </a:p>
          <a:p>
            <a:endParaRPr lang="hu-HU" dirty="0"/>
          </a:p>
        </p:txBody>
      </p:sp>
    </p:spTree>
    <p:extLst>
      <p:ext uri="{BB962C8B-B14F-4D97-AF65-F5344CB8AC3E}">
        <p14:creationId xmlns:p14="http://schemas.microsoft.com/office/powerpoint/2010/main" val="3220330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en-US" dirty="0">
                <a:solidFill>
                  <a:schemeClr val="tx1"/>
                </a:solidFill>
              </a:rPr>
              <a:t>Substances that inhibit </a:t>
            </a:r>
            <a:r>
              <a:rPr lang="en-US" dirty="0" err="1">
                <a:solidFill>
                  <a:schemeClr val="tx1"/>
                </a:solidFill>
              </a:rPr>
              <a:t>sudatio</a:t>
            </a:r>
            <a:r>
              <a:rPr lang="hu-HU" dirty="0">
                <a:solidFill>
                  <a:schemeClr val="tx1"/>
                </a:solidFill>
              </a:rPr>
              <a:t> </a:t>
            </a:r>
          </a:p>
        </p:txBody>
      </p:sp>
      <p:sp>
        <p:nvSpPr>
          <p:cNvPr id="3" name="Tartalom helye 2"/>
          <p:cNvSpPr>
            <a:spLocks noGrp="1"/>
          </p:cNvSpPr>
          <p:nvPr>
            <p:ph idx="1"/>
          </p:nvPr>
        </p:nvSpPr>
        <p:spPr/>
        <p:txBody>
          <a:bodyPr>
            <a:normAutofit/>
          </a:bodyPr>
          <a:lstStyle/>
          <a:p>
            <a:r>
              <a:rPr lang="hu-HU" dirty="0" err="1">
                <a:solidFill>
                  <a:schemeClr val="tx1"/>
                </a:solidFill>
              </a:rPr>
              <a:t>Tricyclic</a:t>
            </a:r>
            <a:r>
              <a:rPr lang="hu-HU" dirty="0">
                <a:solidFill>
                  <a:schemeClr val="tx1"/>
                </a:solidFill>
              </a:rPr>
              <a:t> </a:t>
            </a:r>
            <a:r>
              <a:rPr lang="hu-HU" dirty="0" err="1">
                <a:solidFill>
                  <a:schemeClr val="tx1"/>
                </a:solidFill>
              </a:rPr>
              <a:t>antidepressants</a:t>
            </a:r>
            <a:r>
              <a:rPr lang="hu-HU" dirty="0">
                <a:solidFill>
                  <a:schemeClr val="tx1"/>
                </a:solidFill>
              </a:rPr>
              <a:t> (</a:t>
            </a:r>
            <a:r>
              <a:rPr lang="hu-HU" dirty="0" err="1">
                <a:solidFill>
                  <a:schemeClr val="tx1"/>
                </a:solidFill>
              </a:rPr>
              <a:t>TCAs</a:t>
            </a:r>
            <a:r>
              <a:rPr lang="hu-HU" dirty="0">
                <a:solidFill>
                  <a:schemeClr val="tx1"/>
                </a:solidFill>
              </a:rPr>
              <a:t>) </a:t>
            </a:r>
            <a:r>
              <a:rPr lang="hu-HU" dirty="0" err="1">
                <a:solidFill>
                  <a:schemeClr val="tx1"/>
                </a:solidFill>
              </a:rPr>
              <a:t>also</a:t>
            </a:r>
            <a:r>
              <a:rPr lang="hu-HU" dirty="0">
                <a:solidFill>
                  <a:schemeClr val="tx1"/>
                </a:solidFill>
              </a:rPr>
              <a:t> </a:t>
            </a:r>
            <a:r>
              <a:rPr lang="hu-HU" dirty="0" err="1">
                <a:solidFill>
                  <a:schemeClr val="tx1"/>
                </a:solidFill>
              </a:rPr>
              <a:t>inhibit</a:t>
            </a:r>
            <a:r>
              <a:rPr lang="hu-HU" dirty="0">
                <a:solidFill>
                  <a:schemeClr val="tx1"/>
                </a:solidFill>
              </a:rPr>
              <a:t> </a:t>
            </a:r>
            <a:r>
              <a:rPr lang="hu-HU" dirty="0" err="1">
                <a:solidFill>
                  <a:schemeClr val="tx1"/>
                </a:solidFill>
              </a:rPr>
              <a:t>sweating</a:t>
            </a:r>
            <a:r>
              <a:rPr lang="hu-HU" dirty="0">
                <a:solidFill>
                  <a:schemeClr val="tx1"/>
                </a:solidFill>
              </a:rPr>
              <a:t> </a:t>
            </a:r>
            <a:r>
              <a:rPr lang="hu-HU" dirty="0" err="1">
                <a:solidFill>
                  <a:schemeClr val="tx1"/>
                </a:solidFill>
              </a:rPr>
              <a:t>through</a:t>
            </a:r>
            <a:r>
              <a:rPr lang="hu-HU" dirty="0">
                <a:solidFill>
                  <a:schemeClr val="tx1"/>
                </a:solidFill>
              </a:rPr>
              <a:t> </a:t>
            </a:r>
            <a:r>
              <a:rPr lang="hu-HU" dirty="0" err="1">
                <a:solidFill>
                  <a:schemeClr val="tx1"/>
                </a:solidFill>
              </a:rPr>
              <a:t>their</a:t>
            </a:r>
            <a:r>
              <a:rPr lang="hu-HU" dirty="0">
                <a:solidFill>
                  <a:schemeClr val="tx1"/>
                </a:solidFill>
              </a:rPr>
              <a:t> </a:t>
            </a:r>
            <a:r>
              <a:rPr lang="hu-HU" dirty="0" err="1">
                <a:solidFill>
                  <a:schemeClr val="tx1"/>
                </a:solidFill>
              </a:rPr>
              <a:t>anticholinergic</a:t>
            </a:r>
            <a:r>
              <a:rPr lang="hu-HU" dirty="0">
                <a:solidFill>
                  <a:schemeClr val="tx1"/>
                </a:solidFill>
              </a:rPr>
              <a:t> </a:t>
            </a:r>
            <a:r>
              <a:rPr lang="hu-HU" dirty="0" err="1">
                <a:solidFill>
                  <a:schemeClr val="tx1"/>
                </a:solidFill>
              </a:rPr>
              <a:t>action</a:t>
            </a:r>
            <a:r>
              <a:rPr lang="hu-HU" dirty="0">
                <a:solidFill>
                  <a:schemeClr val="tx1"/>
                </a:solidFill>
              </a:rPr>
              <a:t>.</a:t>
            </a:r>
          </a:p>
          <a:p>
            <a:r>
              <a:rPr lang="hu-HU" dirty="0">
                <a:solidFill>
                  <a:schemeClr val="tx1"/>
                </a:solidFill>
              </a:rPr>
              <a:t>The </a:t>
            </a:r>
            <a:r>
              <a:rPr lang="hu-HU" dirty="0" err="1">
                <a:solidFill>
                  <a:schemeClr val="tx1"/>
                </a:solidFill>
              </a:rPr>
              <a:t>following</a:t>
            </a:r>
            <a:r>
              <a:rPr lang="hu-HU" dirty="0">
                <a:solidFill>
                  <a:schemeClr val="tx1"/>
                </a:solidFill>
              </a:rPr>
              <a:t> </a:t>
            </a:r>
            <a:r>
              <a:rPr lang="hu-HU" dirty="0" err="1">
                <a:solidFill>
                  <a:schemeClr val="tx1"/>
                </a:solidFill>
              </a:rPr>
              <a:t>substances</a:t>
            </a:r>
            <a:r>
              <a:rPr lang="hu-HU" dirty="0">
                <a:solidFill>
                  <a:schemeClr val="tx1"/>
                </a:solidFill>
              </a:rPr>
              <a:t> </a:t>
            </a:r>
            <a:r>
              <a:rPr lang="hu-HU" dirty="0" err="1">
                <a:solidFill>
                  <a:schemeClr val="tx1"/>
                </a:solidFill>
              </a:rPr>
              <a:t>are</a:t>
            </a:r>
            <a:r>
              <a:rPr lang="hu-HU" dirty="0">
                <a:solidFill>
                  <a:schemeClr val="tx1"/>
                </a:solidFill>
              </a:rPr>
              <a:t> </a:t>
            </a:r>
            <a:r>
              <a:rPr lang="hu-HU" dirty="0" err="1">
                <a:solidFill>
                  <a:schemeClr val="tx1"/>
                </a:solidFill>
              </a:rPr>
              <a:t>antiperspirants</a:t>
            </a:r>
            <a:r>
              <a:rPr lang="hu-HU" dirty="0">
                <a:solidFill>
                  <a:schemeClr val="tx1"/>
                </a:solidFill>
              </a:rPr>
              <a:t> </a:t>
            </a:r>
            <a:r>
              <a:rPr lang="hu-HU" dirty="0" err="1">
                <a:solidFill>
                  <a:schemeClr val="tx1"/>
                </a:solidFill>
              </a:rPr>
              <a:t>with</a:t>
            </a:r>
            <a:r>
              <a:rPr lang="hu-HU" dirty="0">
                <a:solidFill>
                  <a:schemeClr val="tx1"/>
                </a:solidFill>
              </a:rPr>
              <a:t> </a:t>
            </a:r>
            <a:r>
              <a:rPr lang="hu-HU" dirty="0" err="1">
                <a:solidFill>
                  <a:schemeClr val="tx1"/>
                </a:solidFill>
              </a:rPr>
              <a:t>proven</a:t>
            </a:r>
            <a:r>
              <a:rPr lang="hu-HU" dirty="0">
                <a:solidFill>
                  <a:schemeClr val="tx1"/>
                </a:solidFill>
              </a:rPr>
              <a:t> </a:t>
            </a:r>
            <a:r>
              <a:rPr lang="hu-HU" dirty="0" err="1">
                <a:solidFill>
                  <a:schemeClr val="tx1"/>
                </a:solidFill>
              </a:rPr>
              <a:t>anticholinergic</a:t>
            </a:r>
            <a:r>
              <a:rPr lang="hu-HU" dirty="0">
                <a:solidFill>
                  <a:schemeClr val="tx1"/>
                </a:solidFill>
              </a:rPr>
              <a:t> </a:t>
            </a:r>
            <a:r>
              <a:rPr lang="hu-HU" dirty="0" err="1">
                <a:solidFill>
                  <a:schemeClr val="tx1"/>
                </a:solidFill>
              </a:rPr>
              <a:t>activity</a:t>
            </a:r>
            <a:r>
              <a:rPr lang="hu-HU" dirty="0">
                <a:solidFill>
                  <a:schemeClr val="tx1"/>
                </a:solidFill>
              </a:rPr>
              <a:t> (</a:t>
            </a:r>
            <a:r>
              <a:rPr lang="hu-HU" dirty="0" err="1">
                <a:solidFill>
                  <a:schemeClr val="tx1"/>
                </a:solidFill>
              </a:rPr>
              <a:t>besides</a:t>
            </a:r>
            <a:r>
              <a:rPr lang="hu-HU" dirty="0">
                <a:solidFill>
                  <a:schemeClr val="tx1"/>
                </a:solidFill>
              </a:rPr>
              <a:t> </a:t>
            </a:r>
            <a:r>
              <a:rPr lang="hu-HU" dirty="0" err="1">
                <a:solidFill>
                  <a:schemeClr val="tx1"/>
                </a:solidFill>
              </a:rPr>
              <a:t>antihistamine</a:t>
            </a:r>
            <a:r>
              <a:rPr lang="hu-HU" dirty="0">
                <a:solidFill>
                  <a:schemeClr val="tx1"/>
                </a:solidFill>
              </a:rPr>
              <a:t> and </a:t>
            </a:r>
            <a:r>
              <a:rPr lang="hu-HU" dirty="0" err="1">
                <a:solidFill>
                  <a:schemeClr val="tx1"/>
                </a:solidFill>
              </a:rPr>
              <a:t>dopamine</a:t>
            </a:r>
            <a:r>
              <a:rPr lang="hu-HU" dirty="0">
                <a:solidFill>
                  <a:schemeClr val="tx1"/>
                </a:solidFill>
              </a:rPr>
              <a:t> receptor </a:t>
            </a:r>
            <a:r>
              <a:rPr lang="hu-HU" dirty="0" err="1">
                <a:solidFill>
                  <a:schemeClr val="tx1"/>
                </a:solidFill>
              </a:rPr>
              <a:t>blocking</a:t>
            </a:r>
            <a:r>
              <a:rPr lang="hu-HU" dirty="0">
                <a:solidFill>
                  <a:schemeClr val="tx1"/>
                </a:solidFill>
              </a:rPr>
              <a:t> </a:t>
            </a:r>
            <a:r>
              <a:rPr lang="hu-HU" dirty="0" err="1">
                <a:solidFill>
                  <a:schemeClr val="tx1"/>
                </a:solidFill>
              </a:rPr>
              <a:t>activity</a:t>
            </a:r>
            <a:r>
              <a:rPr lang="hu-HU" dirty="0">
                <a:solidFill>
                  <a:schemeClr val="tx1"/>
                </a:solidFill>
              </a:rPr>
              <a:t>):</a:t>
            </a:r>
          </a:p>
          <a:p>
            <a:pPr lvl="1"/>
            <a:r>
              <a:rPr lang="hu-HU" dirty="0">
                <a:solidFill>
                  <a:schemeClr val="tx1"/>
                </a:solidFill>
              </a:rPr>
              <a:t>Out of </a:t>
            </a:r>
            <a:r>
              <a:rPr lang="hu-HU" dirty="0" err="1">
                <a:solidFill>
                  <a:schemeClr val="tx1"/>
                </a:solidFill>
              </a:rPr>
              <a:t>the</a:t>
            </a:r>
            <a:r>
              <a:rPr lang="hu-HU" dirty="0">
                <a:solidFill>
                  <a:schemeClr val="tx1"/>
                </a:solidFill>
              </a:rPr>
              <a:t> </a:t>
            </a:r>
            <a:r>
              <a:rPr lang="hu-HU" dirty="0" err="1">
                <a:solidFill>
                  <a:schemeClr val="tx1"/>
                </a:solidFill>
              </a:rPr>
              <a:t>phenothiazines</a:t>
            </a:r>
            <a:r>
              <a:rPr lang="hu-HU" dirty="0">
                <a:solidFill>
                  <a:schemeClr val="tx1"/>
                </a:solidFill>
              </a:rPr>
              <a:t> </a:t>
            </a:r>
            <a:r>
              <a:rPr lang="hu-HU" dirty="0" err="1">
                <a:solidFill>
                  <a:schemeClr val="tx1"/>
                </a:solidFill>
              </a:rPr>
              <a:t>chlorpromazine</a:t>
            </a:r>
            <a:r>
              <a:rPr lang="hu-HU" dirty="0">
                <a:solidFill>
                  <a:schemeClr val="tx1"/>
                </a:solidFill>
              </a:rPr>
              <a:t> (</a:t>
            </a:r>
            <a:r>
              <a:rPr lang="hu-HU" dirty="0" err="1">
                <a:solidFill>
                  <a:schemeClr val="tx1"/>
                </a:solidFill>
              </a:rPr>
              <a:t>ThorazinTM</a:t>
            </a:r>
            <a:r>
              <a:rPr lang="hu-HU" dirty="0">
                <a:solidFill>
                  <a:schemeClr val="tx1"/>
                </a:solidFill>
              </a:rPr>
              <a:t>), </a:t>
            </a:r>
            <a:r>
              <a:rPr lang="hu-HU" dirty="0" err="1">
                <a:solidFill>
                  <a:schemeClr val="tx1"/>
                </a:solidFill>
              </a:rPr>
              <a:t>fluphenazine</a:t>
            </a:r>
            <a:r>
              <a:rPr lang="hu-HU" dirty="0">
                <a:solidFill>
                  <a:schemeClr val="tx1"/>
                </a:solidFill>
              </a:rPr>
              <a:t> (</a:t>
            </a:r>
            <a:r>
              <a:rPr lang="hu-HU" dirty="0" err="1">
                <a:solidFill>
                  <a:schemeClr val="tx1"/>
                </a:solidFill>
              </a:rPr>
              <a:t>ProlixinTM</a:t>
            </a:r>
            <a:r>
              <a:rPr lang="hu-HU" dirty="0">
                <a:solidFill>
                  <a:schemeClr val="tx1"/>
                </a:solidFill>
              </a:rPr>
              <a:t>); out of </a:t>
            </a:r>
            <a:r>
              <a:rPr lang="hu-HU" dirty="0" err="1">
                <a:solidFill>
                  <a:schemeClr val="tx1"/>
                </a:solidFill>
              </a:rPr>
              <a:t>the</a:t>
            </a:r>
            <a:r>
              <a:rPr lang="hu-HU" dirty="0">
                <a:solidFill>
                  <a:schemeClr val="tx1"/>
                </a:solidFill>
              </a:rPr>
              <a:t> </a:t>
            </a:r>
            <a:r>
              <a:rPr lang="hu-HU" dirty="0" err="1">
                <a:solidFill>
                  <a:schemeClr val="tx1"/>
                </a:solidFill>
              </a:rPr>
              <a:t>butyrophenones</a:t>
            </a:r>
            <a:r>
              <a:rPr lang="hu-HU" dirty="0">
                <a:solidFill>
                  <a:schemeClr val="tx1"/>
                </a:solidFill>
              </a:rPr>
              <a:t> </a:t>
            </a:r>
            <a:r>
              <a:rPr lang="hu-HU" dirty="0" err="1">
                <a:solidFill>
                  <a:schemeClr val="tx1"/>
                </a:solidFill>
              </a:rPr>
              <a:t>haloperidol</a:t>
            </a:r>
            <a:r>
              <a:rPr lang="hu-HU" dirty="0">
                <a:solidFill>
                  <a:schemeClr val="tx1"/>
                </a:solidFill>
              </a:rPr>
              <a:t> (</a:t>
            </a:r>
            <a:r>
              <a:rPr lang="hu-HU" dirty="0" err="1">
                <a:solidFill>
                  <a:schemeClr val="tx1"/>
                </a:solidFill>
              </a:rPr>
              <a:t>HaldolTM</a:t>
            </a:r>
            <a:r>
              <a:rPr lang="hu-HU" dirty="0">
                <a:solidFill>
                  <a:schemeClr val="tx1"/>
                </a:solidFill>
              </a:rPr>
              <a:t>) </a:t>
            </a:r>
          </a:p>
          <a:p>
            <a:pPr lvl="1"/>
            <a:r>
              <a:rPr lang="hu-HU" dirty="0">
                <a:solidFill>
                  <a:schemeClr val="tx1"/>
                </a:solidFill>
              </a:rPr>
              <a:t>Out of </a:t>
            </a:r>
            <a:r>
              <a:rPr lang="hu-HU" dirty="0" err="1">
                <a:solidFill>
                  <a:schemeClr val="tx1"/>
                </a:solidFill>
              </a:rPr>
              <a:t>the</a:t>
            </a:r>
            <a:r>
              <a:rPr lang="hu-HU" dirty="0">
                <a:solidFill>
                  <a:schemeClr val="tx1"/>
                </a:solidFill>
              </a:rPr>
              <a:t> </a:t>
            </a:r>
            <a:r>
              <a:rPr lang="hu-HU" dirty="0" err="1">
                <a:solidFill>
                  <a:schemeClr val="tx1"/>
                </a:solidFill>
              </a:rPr>
              <a:t>atypical</a:t>
            </a:r>
            <a:r>
              <a:rPr lang="hu-HU" dirty="0">
                <a:solidFill>
                  <a:schemeClr val="tx1"/>
                </a:solidFill>
              </a:rPr>
              <a:t> </a:t>
            </a:r>
            <a:r>
              <a:rPr lang="hu-HU" dirty="0" err="1">
                <a:solidFill>
                  <a:schemeClr val="tx1"/>
                </a:solidFill>
              </a:rPr>
              <a:t>antidepressants</a:t>
            </a:r>
            <a:r>
              <a:rPr lang="hu-HU" dirty="0">
                <a:solidFill>
                  <a:schemeClr val="tx1"/>
                </a:solidFill>
              </a:rPr>
              <a:t> </a:t>
            </a:r>
            <a:r>
              <a:rPr lang="hu-HU" dirty="0" err="1">
                <a:solidFill>
                  <a:schemeClr val="tx1"/>
                </a:solidFill>
              </a:rPr>
              <a:t>clozapine</a:t>
            </a:r>
            <a:r>
              <a:rPr lang="hu-HU" dirty="0">
                <a:solidFill>
                  <a:schemeClr val="tx1"/>
                </a:solidFill>
              </a:rPr>
              <a:t> (</a:t>
            </a:r>
            <a:r>
              <a:rPr lang="hu-HU" dirty="0" err="1">
                <a:solidFill>
                  <a:schemeClr val="tx1"/>
                </a:solidFill>
              </a:rPr>
              <a:t>ClozarilTM</a:t>
            </a:r>
            <a:r>
              <a:rPr lang="hu-HU" dirty="0">
                <a:solidFill>
                  <a:schemeClr val="tx1"/>
                </a:solidFill>
              </a:rPr>
              <a:t>), </a:t>
            </a:r>
            <a:r>
              <a:rPr lang="hu-HU" dirty="0" err="1">
                <a:solidFill>
                  <a:schemeClr val="tx1"/>
                </a:solidFill>
              </a:rPr>
              <a:t>risperidone</a:t>
            </a:r>
            <a:r>
              <a:rPr lang="hu-HU" dirty="0">
                <a:solidFill>
                  <a:schemeClr val="tx1"/>
                </a:solidFill>
              </a:rPr>
              <a:t> (</a:t>
            </a:r>
            <a:r>
              <a:rPr lang="hu-HU" dirty="0" err="1">
                <a:solidFill>
                  <a:schemeClr val="tx1"/>
                </a:solidFill>
              </a:rPr>
              <a:t>RisperdalTM</a:t>
            </a:r>
            <a:r>
              <a:rPr lang="hu-HU" dirty="0">
                <a:solidFill>
                  <a:schemeClr val="tx1"/>
                </a:solidFill>
              </a:rPr>
              <a:t>), </a:t>
            </a:r>
            <a:r>
              <a:rPr lang="hu-HU" dirty="0" err="1">
                <a:solidFill>
                  <a:schemeClr val="tx1"/>
                </a:solidFill>
              </a:rPr>
              <a:t>olanzapine</a:t>
            </a:r>
            <a:r>
              <a:rPr lang="hu-HU" dirty="0">
                <a:solidFill>
                  <a:schemeClr val="tx1"/>
                </a:solidFill>
              </a:rPr>
              <a:t> (</a:t>
            </a:r>
            <a:r>
              <a:rPr lang="hu-HU" dirty="0" err="1">
                <a:solidFill>
                  <a:schemeClr val="tx1"/>
                </a:solidFill>
              </a:rPr>
              <a:t>ZyprexaTM</a:t>
            </a:r>
            <a:r>
              <a:rPr lang="hu-HU" dirty="0">
                <a:solidFill>
                  <a:schemeClr val="tx1"/>
                </a:solidFill>
              </a:rPr>
              <a:t>).</a:t>
            </a:r>
          </a:p>
          <a:p>
            <a:r>
              <a:rPr lang="hu-HU" dirty="0" err="1">
                <a:solidFill>
                  <a:schemeClr val="tx1"/>
                </a:solidFill>
              </a:rPr>
              <a:t>They</a:t>
            </a:r>
            <a:r>
              <a:rPr lang="hu-HU" dirty="0">
                <a:solidFill>
                  <a:schemeClr val="tx1"/>
                </a:solidFill>
              </a:rPr>
              <a:t> </a:t>
            </a:r>
            <a:r>
              <a:rPr lang="hu-HU" dirty="0" err="1">
                <a:solidFill>
                  <a:schemeClr val="tx1"/>
                </a:solidFill>
              </a:rPr>
              <a:t>are</a:t>
            </a:r>
            <a:r>
              <a:rPr lang="hu-HU" dirty="0">
                <a:solidFill>
                  <a:schemeClr val="tx1"/>
                </a:solidFill>
              </a:rPr>
              <a:t> </a:t>
            </a:r>
            <a:r>
              <a:rPr lang="hu-HU" dirty="0" err="1">
                <a:solidFill>
                  <a:schemeClr val="tx1"/>
                </a:solidFill>
              </a:rPr>
              <a:t>also</a:t>
            </a:r>
            <a:r>
              <a:rPr lang="hu-HU" dirty="0">
                <a:solidFill>
                  <a:schemeClr val="tx1"/>
                </a:solidFill>
              </a:rPr>
              <a:t> </a:t>
            </a:r>
            <a:r>
              <a:rPr lang="hu-HU" dirty="0" err="1">
                <a:solidFill>
                  <a:schemeClr val="tx1"/>
                </a:solidFill>
              </a:rPr>
              <a:t>associated</a:t>
            </a:r>
            <a:r>
              <a:rPr lang="hu-HU" dirty="0">
                <a:solidFill>
                  <a:schemeClr val="tx1"/>
                </a:solidFill>
              </a:rPr>
              <a:t> </a:t>
            </a:r>
            <a:r>
              <a:rPr lang="hu-HU" dirty="0" err="1">
                <a:solidFill>
                  <a:schemeClr val="tx1"/>
                </a:solidFill>
              </a:rPr>
              <a:t>with</a:t>
            </a:r>
            <a:r>
              <a:rPr lang="hu-HU" dirty="0">
                <a:solidFill>
                  <a:schemeClr val="tx1"/>
                </a:solidFill>
              </a:rPr>
              <a:t> </a:t>
            </a:r>
            <a:r>
              <a:rPr lang="hu-HU" dirty="0" err="1">
                <a:solidFill>
                  <a:schemeClr val="tx1"/>
                </a:solidFill>
              </a:rPr>
              <a:t>typical</a:t>
            </a:r>
            <a:r>
              <a:rPr lang="hu-HU" dirty="0">
                <a:solidFill>
                  <a:schemeClr val="tx1"/>
                </a:solidFill>
              </a:rPr>
              <a:t> </a:t>
            </a:r>
            <a:r>
              <a:rPr lang="hu-HU" dirty="0" err="1">
                <a:solidFill>
                  <a:schemeClr val="tx1"/>
                </a:solidFill>
              </a:rPr>
              <a:t>atropine-like</a:t>
            </a:r>
            <a:r>
              <a:rPr lang="hu-HU" dirty="0">
                <a:solidFill>
                  <a:schemeClr val="tx1"/>
                </a:solidFill>
              </a:rPr>
              <a:t> </a:t>
            </a:r>
            <a:r>
              <a:rPr lang="hu-HU" dirty="0" err="1">
                <a:solidFill>
                  <a:schemeClr val="tx1"/>
                </a:solidFill>
              </a:rPr>
              <a:t>symptoms</a:t>
            </a:r>
            <a:r>
              <a:rPr lang="hu-HU" dirty="0">
                <a:solidFill>
                  <a:schemeClr val="tx1"/>
                </a:solidFill>
              </a:rPr>
              <a:t> in </a:t>
            </a:r>
            <a:r>
              <a:rPr lang="hu-HU" dirty="0" err="1">
                <a:solidFill>
                  <a:schemeClr val="tx1"/>
                </a:solidFill>
              </a:rPr>
              <a:t>overdose</a:t>
            </a:r>
            <a:r>
              <a:rPr lang="hu-HU" dirty="0">
                <a:solidFill>
                  <a:schemeClr val="tx1"/>
                </a:solidFill>
              </a:rPr>
              <a:t>: </a:t>
            </a:r>
            <a:r>
              <a:rPr lang="hu-HU" dirty="0" err="1">
                <a:solidFill>
                  <a:schemeClr val="tx1"/>
                </a:solidFill>
              </a:rPr>
              <a:t>flushing</a:t>
            </a:r>
            <a:r>
              <a:rPr lang="hu-HU" dirty="0">
                <a:solidFill>
                  <a:schemeClr val="tx1"/>
                </a:solidFill>
              </a:rPr>
              <a:t>, </a:t>
            </a:r>
            <a:r>
              <a:rPr lang="hu-HU" dirty="0" err="1">
                <a:solidFill>
                  <a:schemeClr val="tx1"/>
                </a:solidFill>
              </a:rPr>
              <a:t>dry</a:t>
            </a:r>
            <a:r>
              <a:rPr lang="hu-HU" dirty="0">
                <a:solidFill>
                  <a:schemeClr val="tx1"/>
                </a:solidFill>
              </a:rPr>
              <a:t> </a:t>
            </a:r>
            <a:r>
              <a:rPr lang="hu-HU" dirty="0" err="1">
                <a:solidFill>
                  <a:schemeClr val="tx1"/>
                </a:solidFill>
              </a:rPr>
              <a:t>mouth</a:t>
            </a:r>
            <a:r>
              <a:rPr lang="hu-HU" dirty="0">
                <a:solidFill>
                  <a:schemeClr val="tx1"/>
                </a:solidFill>
              </a:rPr>
              <a:t>, </a:t>
            </a:r>
            <a:r>
              <a:rPr lang="hu-HU" dirty="0" err="1">
                <a:solidFill>
                  <a:schemeClr val="tx1"/>
                </a:solidFill>
              </a:rPr>
              <a:t>warm</a:t>
            </a:r>
            <a:r>
              <a:rPr lang="hu-HU" dirty="0">
                <a:solidFill>
                  <a:schemeClr val="tx1"/>
                </a:solidFill>
              </a:rPr>
              <a:t> </a:t>
            </a:r>
            <a:r>
              <a:rPr lang="hu-HU" dirty="0" err="1">
                <a:solidFill>
                  <a:schemeClr val="tx1"/>
                </a:solidFill>
              </a:rPr>
              <a:t>sensation</a:t>
            </a:r>
            <a:r>
              <a:rPr lang="hu-HU" dirty="0">
                <a:solidFill>
                  <a:schemeClr val="tx1"/>
                </a:solidFill>
              </a:rPr>
              <a:t>, </a:t>
            </a:r>
            <a:r>
              <a:rPr lang="hu-HU" dirty="0" err="1">
                <a:solidFill>
                  <a:schemeClr val="tx1"/>
                </a:solidFill>
              </a:rPr>
              <a:t>intestinal</a:t>
            </a:r>
            <a:r>
              <a:rPr lang="hu-HU" dirty="0">
                <a:solidFill>
                  <a:schemeClr val="tx1"/>
                </a:solidFill>
              </a:rPr>
              <a:t> and </a:t>
            </a:r>
            <a:r>
              <a:rPr lang="hu-HU" dirty="0" err="1">
                <a:solidFill>
                  <a:schemeClr val="tx1"/>
                </a:solidFill>
              </a:rPr>
              <a:t>bladder</a:t>
            </a:r>
            <a:r>
              <a:rPr lang="hu-HU" dirty="0">
                <a:solidFill>
                  <a:schemeClr val="tx1"/>
                </a:solidFill>
              </a:rPr>
              <a:t> </a:t>
            </a:r>
            <a:r>
              <a:rPr lang="hu-HU" dirty="0" err="1">
                <a:solidFill>
                  <a:schemeClr val="tx1"/>
                </a:solidFill>
              </a:rPr>
              <a:t>paralysis</a:t>
            </a:r>
            <a:endParaRPr lang="hu-HU" dirty="0">
              <a:solidFill>
                <a:schemeClr val="tx1"/>
              </a:solidFill>
            </a:endParaRPr>
          </a:p>
          <a:p>
            <a:r>
              <a:rPr lang="hu-HU" dirty="0" err="1">
                <a:solidFill>
                  <a:schemeClr val="tx1"/>
                </a:solidFill>
              </a:rPr>
              <a:t>Overdosing</a:t>
            </a:r>
            <a:r>
              <a:rPr lang="hu-HU" dirty="0">
                <a:solidFill>
                  <a:schemeClr val="tx1"/>
                </a:solidFill>
              </a:rPr>
              <a:t> </a:t>
            </a:r>
            <a:r>
              <a:rPr lang="hu-HU" dirty="0" err="1">
                <a:solidFill>
                  <a:schemeClr val="tx1"/>
                </a:solidFill>
              </a:rPr>
              <a:t>with</a:t>
            </a:r>
            <a:r>
              <a:rPr lang="hu-HU" dirty="0">
                <a:solidFill>
                  <a:schemeClr val="tx1"/>
                </a:solidFill>
              </a:rPr>
              <a:t> MAO </a:t>
            </a:r>
            <a:r>
              <a:rPr lang="hu-HU" dirty="0" err="1">
                <a:solidFill>
                  <a:schemeClr val="tx1"/>
                </a:solidFill>
              </a:rPr>
              <a:t>paralysers</a:t>
            </a:r>
            <a:r>
              <a:rPr lang="hu-HU" dirty="0">
                <a:solidFill>
                  <a:schemeClr val="tx1"/>
                </a:solidFill>
              </a:rPr>
              <a:t> </a:t>
            </a:r>
            <a:r>
              <a:rPr lang="hu-HU" dirty="0" err="1">
                <a:solidFill>
                  <a:schemeClr val="tx1"/>
                </a:solidFill>
              </a:rPr>
              <a:t>leads</a:t>
            </a:r>
            <a:r>
              <a:rPr lang="hu-HU" dirty="0">
                <a:solidFill>
                  <a:schemeClr val="tx1"/>
                </a:solidFill>
              </a:rPr>
              <a:t> </a:t>
            </a:r>
            <a:r>
              <a:rPr lang="hu-HU" dirty="0" err="1">
                <a:solidFill>
                  <a:schemeClr val="tx1"/>
                </a:solidFill>
              </a:rPr>
              <a:t>to</a:t>
            </a:r>
            <a:r>
              <a:rPr lang="hu-HU" dirty="0">
                <a:solidFill>
                  <a:schemeClr val="tx1"/>
                </a:solidFill>
              </a:rPr>
              <a:t> </a:t>
            </a:r>
            <a:r>
              <a:rPr lang="hu-HU" dirty="0" err="1">
                <a:solidFill>
                  <a:schemeClr val="tx1"/>
                </a:solidFill>
              </a:rPr>
              <a:t>hyperpyraxia</a:t>
            </a:r>
            <a:r>
              <a:rPr lang="hu-HU" dirty="0">
                <a:solidFill>
                  <a:schemeClr val="tx1"/>
                </a:solidFill>
              </a:rPr>
              <a:t>, </a:t>
            </a:r>
            <a:r>
              <a:rPr lang="hu-HU" dirty="0" err="1">
                <a:solidFill>
                  <a:schemeClr val="tx1"/>
                </a:solidFill>
              </a:rPr>
              <a:t>seizures</a:t>
            </a:r>
            <a:r>
              <a:rPr lang="hu-HU" dirty="0">
                <a:solidFill>
                  <a:schemeClr val="tx1"/>
                </a:solidFill>
              </a:rPr>
              <a:t>, </a:t>
            </a:r>
            <a:r>
              <a:rPr lang="hu-HU" dirty="0" err="1">
                <a:solidFill>
                  <a:schemeClr val="tx1"/>
                </a:solidFill>
              </a:rPr>
              <a:t>coma</a:t>
            </a:r>
            <a:r>
              <a:rPr lang="hu-HU" dirty="0">
                <a:solidFill>
                  <a:schemeClr val="tx1"/>
                </a:solidFill>
              </a:rPr>
              <a:t>.</a:t>
            </a:r>
          </a:p>
        </p:txBody>
      </p:sp>
    </p:spTree>
    <p:extLst>
      <p:ext uri="{BB962C8B-B14F-4D97-AF65-F5344CB8AC3E}">
        <p14:creationId xmlns:p14="http://schemas.microsoft.com/office/powerpoint/2010/main" val="34042776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err="1">
                <a:solidFill>
                  <a:schemeClr val="tx1"/>
                </a:solidFill>
              </a:rPr>
              <a:t>Increasing</a:t>
            </a:r>
            <a:r>
              <a:rPr lang="hu-HU" dirty="0">
                <a:solidFill>
                  <a:schemeClr val="tx1"/>
                </a:solidFill>
              </a:rPr>
              <a:t> </a:t>
            </a:r>
            <a:r>
              <a:rPr lang="hu-HU" dirty="0" err="1">
                <a:solidFill>
                  <a:schemeClr val="tx1"/>
                </a:solidFill>
              </a:rPr>
              <a:t>heat</a:t>
            </a:r>
            <a:r>
              <a:rPr lang="hu-HU" dirty="0">
                <a:solidFill>
                  <a:schemeClr val="tx1"/>
                </a:solidFill>
              </a:rPr>
              <a:t> </a:t>
            </a:r>
            <a:r>
              <a:rPr lang="hu-HU" dirty="0" err="1" smtClean="0">
                <a:solidFill>
                  <a:schemeClr val="tx1"/>
                </a:solidFill>
              </a:rPr>
              <a:t>production</a:t>
            </a:r>
            <a:endParaRPr lang="hu-HU" dirty="0">
              <a:solidFill>
                <a:schemeClr val="tx1"/>
              </a:solidFill>
            </a:endParaRPr>
          </a:p>
        </p:txBody>
      </p:sp>
      <p:sp>
        <p:nvSpPr>
          <p:cNvPr id="3" name="Tartalom helye 2"/>
          <p:cNvSpPr>
            <a:spLocks noGrp="1"/>
          </p:cNvSpPr>
          <p:nvPr>
            <p:ph idx="1"/>
          </p:nvPr>
        </p:nvSpPr>
        <p:spPr>
          <a:xfrm>
            <a:off x="192506" y="1233539"/>
            <a:ext cx="11582552" cy="5370897"/>
          </a:xfrm>
        </p:spPr>
        <p:txBody>
          <a:bodyPr>
            <a:normAutofit/>
          </a:bodyPr>
          <a:lstStyle/>
          <a:p>
            <a:r>
              <a:rPr lang="en-US" dirty="0">
                <a:solidFill>
                  <a:schemeClr val="tx1"/>
                </a:solidFill>
              </a:rPr>
              <a:t>The β2-receptor stimulating agents have already been mentioned</a:t>
            </a:r>
            <a:endParaRPr lang="hu-HU" dirty="0">
              <a:solidFill>
                <a:schemeClr val="tx1"/>
              </a:solidFill>
            </a:endParaRPr>
          </a:p>
          <a:p>
            <a:r>
              <a:rPr lang="en-US" dirty="0">
                <a:solidFill>
                  <a:schemeClr val="tx1"/>
                </a:solidFill>
              </a:rPr>
              <a:t>Stimulants such as </a:t>
            </a:r>
            <a:r>
              <a:rPr lang="en-US" i="1" dirty="0">
                <a:solidFill>
                  <a:schemeClr val="tx1"/>
                </a:solidFill>
              </a:rPr>
              <a:t>cocaine and amphetamine </a:t>
            </a:r>
            <a:r>
              <a:rPr lang="en-US" dirty="0">
                <a:solidFill>
                  <a:schemeClr val="tx1"/>
                </a:solidFill>
              </a:rPr>
              <a:t>- in addition to faster heart rate, increased muscle activity and accelerated metabolism etc., they also have a direct effect on the </a:t>
            </a:r>
            <a:r>
              <a:rPr lang="hu-HU" dirty="0" err="1">
                <a:solidFill>
                  <a:schemeClr val="tx1"/>
                </a:solidFill>
              </a:rPr>
              <a:t>thermoregulatory</a:t>
            </a:r>
            <a:r>
              <a:rPr lang="hu-HU" dirty="0">
                <a:solidFill>
                  <a:schemeClr val="tx1"/>
                </a:solidFill>
              </a:rPr>
              <a:t> center (</a:t>
            </a:r>
            <a:r>
              <a:rPr lang="hu-HU" dirty="0" err="1">
                <a:solidFill>
                  <a:schemeClr val="tx1"/>
                </a:solidFill>
              </a:rPr>
              <a:t>hypothalamus</a:t>
            </a:r>
            <a:r>
              <a:rPr lang="hu-HU" dirty="0">
                <a:solidFill>
                  <a:schemeClr val="tx1"/>
                </a:solidFill>
              </a:rPr>
              <a:t>) </a:t>
            </a:r>
            <a:r>
              <a:rPr lang="hu-HU" dirty="0" err="1">
                <a:solidFill>
                  <a:schemeClr val="tx1"/>
                </a:solidFill>
              </a:rPr>
              <a:t>resulting</a:t>
            </a:r>
            <a:r>
              <a:rPr lang="hu-HU" dirty="0">
                <a:solidFill>
                  <a:schemeClr val="tx1"/>
                </a:solidFill>
              </a:rPr>
              <a:t> in an </a:t>
            </a:r>
            <a:r>
              <a:rPr lang="hu-HU" dirty="0" err="1">
                <a:solidFill>
                  <a:schemeClr val="tx1"/>
                </a:solidFill>
              </a:rPr>
              <a:t>increase</a:t>
            </a:r>
            <a:r>
              <a:rPr lang="hu-HU" dirty="0">
                <a:solidFill>
                  <a:schemeClr val="tx1"/>
                </a:solidFill>
              </a:rPr>
              <a:t> of </a:t>
            </a:r>
            <a:r>
              <a:rPr lang="en-US" dirty="0">
                <a:solidFill>
                  <a:schemeClr val="tx1"/>
                </a:solidFill>
              </a:rPr>
              <a:t>body temperature</a:t>
            </a:r>
            <a:r>
              <a:rPr lang="hu-HU" dirty="0"/>
              <a:t>.</a:t>
            </a:r>
          </a:p>
          <a:p>
            <a:r>
              <a:rPr lang="en-US" dirty="0">
                <a:solidFill>
                  <a:schemeClr val="tx1"/>
                </a:solidFill>
              </a:rPr>
              <a:t>It is also a well-known effect that </a:t>
            </a:r>
            <a:r>
              <a:rPr lang="en-US" i="1" dirty="0">
                <a:solidFill>
                  <a:schemeClr val="tx1"/>
                </a:solidFill>
              </a:rPr>
              <a:t>amphetamines</a:t>
            </a:r>
            <a:r>
              <a:rPr lang="en-US" dirty="0">
                <a:solidFill>
                  <a:schemeClr val="tx1"/>
                </a:solidFill>
              </a:rPr>
              <a:t> cause severe dry mouth and thirst (which is exploited in some nightclubs by turning off the taps - more than one death has been caused by this "practice")</a:t>
            </a:r>
            <a:r>
              <a:rPr lang="hu-HU" dirty="0">
                <a:solidFill>
                  <a:schemeClr val="tx1"/>
                </a:solidFill>
              </a:rPr>
              <a:t>.</a:t>
            </a:r>
          </a:p>
        </p:txBody>
      </p:sp>
    </p:spTree>
    <p:extLst>
      <p:ext uri="{BB962C8B-B14F-4D97-AF65-F5344CB8AC3E}">
        <p14:creationId xmlns:p14="http://schemas.microsoft.com/office/powerpoint/2010/main" val="42321462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err="1">
                <a:solidFill>
                  <a:schemeClr val="tx1"/>
                </a:solidFill>
              </a:rPr>
              <a:t>Increasing</a:t>
            </a:r>
            <a:r>
              <a:rPr lang="hu-HU" dirty="0">
                <a:solidFill>
                  <a:schemeClr val="tx1"/>
                </a:solidFill>
              </a:rPr>
              <a:t> </a:t>
            </a:r>
            <a:r>
              <a:rPr lang="hu-HU" dirty="0" err="1">
                <a:solidFill>
                  <a:schemeClr val="tx1"/>
                </a:solidFill>
              </a:rPr>
              <a:t>heat</a:t>
            </a:r>
            <a:r>
              <a:rPr lang="hu-HU" dirty="0">
                <a:solidFill>
                  <a:schemeClr val="tx1"/>
                </a:solidFill>
              </a:rPr>
              <a:t> </a:t>
            </a:r>
            <a:r>
              <a:rPr lang="hu-HU" dirty="0" err="1">
                <a:solidFill>
                  <a:schemeClr val="tx1"/>
                </a:solidFill>
              </a:rPr>
              <a:t>production</a:t>
            </a:r>
            <a:r>
              <a:rPr lang="hu-HU" dirty="0">
                <a:solidFill>
                  <a:schemeClr val="tx1"/>
                </a:solidFill>
              </a:rPr>
              <a:t> </a:t>
            </a:r>
          </a:p>
        </p:txBody>
      </p:sp>
      <p:sp>
        <p:nvSpPr>
          <p:cNvPr id="3" name="Tartalom helye 2"/>
          <p:cNvSpPr>
            <a:spLocks noGrp="1"/>
          </p:cNvSpPr>
          <p:nvPr>
            <p:ph idx="1"/>
          </p:nvPr>
        </p:nvSpPr>
        <p:spPr>
          <a:xfrm>
            <a:off x="192506" y="1224485"/>
            <a:ext cx="11582552" cy="5370897"/>
          </a:xfrm>
        </p:spPr>
        <p:txBody>
          <a:bodyPr/>
          <a:lstStyle/>
          <a:p>
            <a:r>
              <a:rPr lang="en-US" dirty="0">
                <a:solidFill>
                  <a:schemeClr val="tx1"/>
                </a:solidFill>
              </a:rPr>
              <a:t>Not only 'illegal', but also drugs used in medicine or in consumer practice, such as </a:t>
            </a:r>
            <a:r>
              <a:rPr lang="en-US" i="1" dirty="0">
                <a:solidFill>
                  <a:schemeClr val="tx1"/>
                </a:solidFill>
              </a:rPr>
              <a:t>theophylline, caffeine</a:t>
            </a:r>
            <a:r>
              <a:rPr lang="en-US" dirty="0">
                <a:solidFill>
                  <a:schemeClr val="tx1"/>
                </a:solidFill>
              </a:rPr>
              <a:t>, have similar (but usually milder) effects</a:t>
            </a:r>
            <a:r>
              <a:rPr lang="hu-HU" dirty="0">
                <a:solidFill>
                  <a:schemeClr val="tx1"/>
                </a:solidFill>
              </a:rPr>
              <a:t>.</a:t>
            </a:r>
          </a:p>
          <a:p>
            <a:r>
              <a:rPr lang="en-US" dirty="0">
                <a:solidFill>
                  <a:schemeClr val="tx1"/>
                </a:solidFill>
              </a:rPr>
              <a:t>For the above reasons, the consumption of strong black coffee during hot flushes is strongly contraindicated, especially for people working in the hot sun or for elderly, </a:t>
            </a:r>
            <a:r>
              <a:rPr lang="en-US" dirty="0" err="1">
                <a:solidFill>
                  <a:schemeClr val="tx1"/>
                </a:solidFill>
              </a:rPr>
              <a:t>polymorbid</a:t>
            </a:r>
            <a:r>
              <a:rPr lang="en-US" dirty="0">
                <a:solidFill>
                  <a:schemeClr val="tx1"/>
                </a:solidFill>
              </a:rPr>
              <a:t> persons, and the use of any stimulant drugs should also be considered</a:t>
            </a:r>
            <a:r>
              <a:rPr lang="hu-HU" dirty="0">
                <a:solidFill>
                  <a:schemeClr val="tx1"/>
                </a:solidFill>
              </a:rPr>
              <a:t>.</a:t>
            </a:r>
          </a:p>
          <a:p>
            <a:pPr marL="0" indent="0">
              <a:buNone/>
            </a:pPr>
            <a:endParaRPr lang="hu-HU" dirty="0"/>
          </a:p>
        </p:txBody>
      </p:sp>
    </p:spTree>
    <p:extLst>
      <p:ext uri="{BB962C8B-B14F-4D97-AF65-F5344CB8AC3E}">
        <p14:creationId xmlns:p14="http://schemas.microsoft.com/office/powerpoint/2010/main" val="17050464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a:solidFill>
                  <a:schemeClr val="tx1"/>
                </a:solidFill>
              </a:rPr>
              <a:t>Fluid and </a:t>
            </a:r>
            <a:r>
              <a:rPr lang="hu-HU" dirty="0" err="1">
                <a:solidFill>
                  <a:schemeClr val="tx1"/>
                </a:solidFill>
              </a:rPr>
              <a:t>ionic</a:t>
            </a:r>
            <a:r>
              <a:rPr lang="hu-HU" dirty="0">
                <a:solidFill>
                  <a:schemeClr val="tx1"/>
                </a:solidFill>
              </a:rPr>
              <a:t> </a:t>
            </a:r>
            <a:r>
              <a:rPr lang="hu-HU" dirty="0" err="1">
                <a:solidFill>
                  <a:schemeClr val="tx1"/>
                </a:solidFill>
              </a:rPr>
              <a:t>balance</a:t>
            </a:r>
            <a:endParaRPr lang="hu-HU" dirty="0">
              <a:solidFill>
                <a:schemeClr val="tx1"/>
              </a:solidFill>
            </a:endParaRPr>
          </a:p>
        </p:txBody>
      </p:sp>
      <p:sp>
        <p:nvSpPr>
          <p:cNvPr id="3" name="Tartalom helye 2"/>
          <p:cNvSpPr>
            <a:spLocks noGrp="1"/>
          </p:cNvSpPr>
          <p:nvPr>
            <p:ph idx="1"/>
          </p:nvPr>
        </p:nvSpPr>
        <p:spPr>
          <a:xfrm>
            <a:off x="192506" y="1324074"/>
            <a:ext cx="11599804" cy="5370897"/>
          </a:xfrm>
        </p:spPr>
        <p:txBody>
          <a:bodyPr/>
          <a:lstStyle/>
          <a:p>
            <a:r>
              <a:rPr lang="en-US" dirty="0">
                <a:solidFill>
                  <a:schemeClr val="tx1"/>
                </a:solidFill>
              </a:rPr>
              <a:t>Diuretics, in particular the ion-losing (especially K+) diuretic agents hydrochlorothiazide (HCTZTM), furosemide (</a:t>
            </a:r>
            <a:r>
              <a:rPr lang="en-US" dirty="0" err="1">
                <a:solidFill>
                  <a:schemeClr val="tx1"/>
                </a:solidFill>
              </a:rPr>
              <a:t>LasixTM</a:t>
            </a:r>
            <a:r>
              <a:rPr lang="en-US" dirty="0">
                <a:solidFill>
                  <a:schemeClr val="tx1"/>
                </a:solidFill>
              </a:rPr>
              <a:t>) also lead to dehydration by increasing renal salt and water excretion</a:t>
            </a:r>
            <a:r>
              <a:rPr lang="hu-HU" dirty="0">
                <a:solidFill>
                  <a:schemeClr val="tx1"/>
                </a:solidFill>
              </a:rPr>
              <a:t>.</a:t>
            </a:r>
          </a:p>
          <a:p>
            <a:r>
              <a:rPr lang="en-US" dirty="0">
                <a:solidFill>
                  <a:schemeClr val="tx1"/>
                </a:solidFill>
              </a:rPr>
              <a:t>Ethyl alcohol reduces ADH secretion, but at the same time increases the level of atrial natriuretic peptide</a:t>
            </a:r>
            <a:r>
              <a:rPr lang="hu-HU" dirty="0">
                <a:solidFill>
                  <a:schemeClr val="tx1"/>
                </a:solidFill>
              </a:rPr>
              <a:t> (ANP)</a:t>
            </a:r>
            <a:r>
              <a:rPr lang="en-US" dirty="0">
                <a:solidFill>
                  <a:schemeClr val="tx1"/>
                </a:solidFill>
              </a:rPr>
              <a:t>, thereby increasing the rate of diuresis and decreasing adequate </a:t>
            </a:r>
            <a:r>
              <a:rPr lang="en-US" dirty="0" err="1">
                <a:solidFill>
                  <a:schemeClr val="tx1"/>
                </a:solidFill>
              </a:rPr>
              <a:t>behaviour</a:t>
            </a:r>
            <a:r>
              <a:rPr lang="en-US" dirty="0">
                <a:solidFill>
                  <a:schemeClr val="tx1"/>
                </a:solidFill>
              </a:rPr>
              <a:t> and insight</a:t>
            </a:r>
            <a:r>
              <a:rPr lang="hu-HU" dirty="0">
                <a:solidFill>
                  <a:schemeClr val="tx1"/>
                </a:solidFill>
              </a:rPr>
              <a:t>.</a:t>
            </a:r>
          </a:p>
        </p:txBody>
      </p:sp>
    </p:spTree>
    <p:extLst>
      <p:ext uri="{BB962C8B-B14F-4D97-AF65-F5344CB8AC3E}">
        <p14:creationId xmlns:p14="http://schemas.microsoft.com/office/powerpoint/2010/main" val="19890436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err="1" smtClean="0">
                <a:solidFill>
                  <a:schemeClr val="tx1"/>
                </a:solidFill>
              </a:rPr>
              <a:t>Pharmacokinetics</a:t>
            </a:r>
            <a:endParaRPr lang="hu-HU" dirty="0">
              <a:solidFill>
                <a:schemeClr val="tx1"/>
              </a:solidFill>
            </a:endParaRPr>
          </a:p>
        </p:txBody>
      </p:sp>
      <p:sp>
        <p:nvSpPr>
          <p:cNvPr id="3" name="Tartalom helye 2"/>
          <p:cNvSpPr>
            <a:spLocks noGrp="1"/>
          </p:cNvSpPr>
          <p:nvPr>
            <p:ph idx="1"/>
          </p:nvPr>
        </p:nvSpPr>
        <p:spPr/>
        <p:txBody>
          <a:bodyPr/>
          <a:lstStyle/>
          <a:p>
            <a:r>
              <a:rPr lang="en-US" dirty="0">
                <a:solidFill>
                  <a:schemeClr val="tx1"/>
                </a:solidFill>
              </a:rPr>
              <a:t>Metabolic processes are </a:t>
            </a:r>
            <a:r>
              <a:rPr lang="hu-HU" dirty="0">
                <a:solidFill>
                  <a:schemeClr val="tx1"/>
                </a:solidFill>
              </a:rPr>
              <a:t>most </a:t>
            </a:r>
            <a:r>
              <a:rPr lang="hu-HU" dirty="0" err="1">
                <a:solidFill>
                  <a:schemeClr val="tx1"/>
                </a:solidFill>
              </a:rPr>
              <a:t>likely</a:t>
            </a:r>
            <a:r>
              <a:rPr lang="en-US" dirty="0">
                <a:solidFill>
                  <a:schemeClr val="tx1"/>
                </a:solidFill>
              </a:rPr>
              <a:t> linearly (rather slightly exponentially) related to temperature up to the point where the proteins involved in metabolism start to denature</a:t>
            </a:r>
            <a:r>
              <a:rPr lang="hu-HU" dirty="0">
                <a:solidFill>
                  <a:schemeClr val="tx1"/>
                </a:solidFill>
              </a:rPr>
              <a:t>.</a:t>
            </a:r>
          </a:p>
          <a:p>
            <a:r>
              <a:rPr lang="en-US" dirty="0">
                <a:solidFill>
                  <a:schemeClr val="tx1"/>
                </a:solidFill>
              </a:rPr>
              <a:t>In the liver, drug degradation is faster at higher core temperatures</a:t>
            </a:r>
            <a:r>
              <a:rPr lang="hu-HU" dirty="0">
                <a:solidFill>
                  <a:schemeClr val="tx1"/>
                </a:solidFill>
              </a:rPr>
              <a:t>.</a:t>
            </a:r>
          </a:p>
          <a:p>
            <a:r>
              <a:rPr lang="en-US" dirty="0">
                <a:solidFill>
                  <a:schemeClr val="tx1"/>
                </a:solidFill>
              </a:rPr>
              <a:t>Changes in renal and hepatic functions during heat stress (reduced blood volume to kidney, liver) also slow down the degradation and elimination of pharmacologic compounds</a:t>
            </a:r>
            <a:r>
              <a:rPr lang="hu-HU" dirty="0">
                <a:solidFill>
                  <a:schemeClr val="tx1"/>
                </a:solidFill>
              </a:rPr>
              <a:t>.</a:t>
            </a:r>
          </a:p>
        </p:txBody>
      </p:sp>
    </p:spTree>
    <p:extLst>
      <p:ext uri="{BB962C8B-B14F-4D97-AF65-F5344CB8AC3E}">
        <p14:creationId xmlns:p14="http://schemas.microsoft.com/office/powerpoint/2010/main" val="34946486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p:txBody>
          <a:bodyPr/>
          <a:lstStyle/>
          <a:p>
            <a:r>
              <a:rPr lang="en-US" dirty="0">
                <a:solidFill>
                  <a:schemeClr val="tx1"/>
                </a:solidFill>
              </a:rPr>
              <a:t>Antipyretics are not effective in reducing high body</a:t>
            </a:r>
            <a:r>
              <a:rPr lang="hu-HU" dirty="0">
                <a:solidFill>
                  <a:schemeClr val="tx1"/>
                </a:solidFill>
              </a:rPr>
              <a:t> </a:t>
            </a:r>
            <a:r>
              <a:rPr lang="en-US" dirty="0">
                <a:solidFill>
                  <a:schemeClr val="tx1"/>
                </a:solidFill>
              </a:rPr>
              <a:t>temperature related to heat. They lower the body</a:t>
            </a:r>
            <a:r>
              <a:rPr lang="hu-HU" dirty="0">
                <a:solidFill>
                  <a:schemeClr val="tx1"/>
                </a:solidFill>
              </a:rPr>
              <a:t> </a:t>
            </a:r>
            <a:r>
              <a:rPr lang="en-US" dirty="0">
                <a:solidFill>
                  <a:schemeClr val="tx1"/>
                </a:solidFill>
              </a:rPr>
              <a:t>temperature only when thermoregulation has been raised</a:t>
            </a:r>
            <a:r>
              <a:rPr lang="hu-HU" dirty="0">
                <a:solidFill>
                  <a:schemeClr val="tx1"/>
                </a:solidFill>
              </a:rPr>
              <a:t> </a:t>
            </a:r>
            <a:r>
              <a:rPr lang="en-US" dirty="0">
                <a:solidFill>
                  <a:schemeClr val="tx1"/>
                </a:solidFill>
              </a:rPr>
              <a:t>by </a:t>
            </a:r>
            <a:r>
              <a:rPr lang="en-US" dirty="0" err="1">
                <a:solidFill>
                  <a:schemeClr val="tx1"/>
                </a:solidFill>
              </a:rPr>
              <a:t>pyrogens</a:t>
            </a:r>
            <a:r>
              <a:rPr lang="en-US" dirty="0">
                <a:solidFill>
                  <a:schemeClr val="tx1"/>
                </a:solidFill>
              </a:rPr>
              <a:t>. Their use may be harmful in treating heat</a:t>
            </a:r>
            <a:r>
              <a:rPr lang="hu-HU" dirty="0">
                <a:solidFill>
                  <a:schemeClr val="tx1"/>
                </a:solidFill>
              </a:rPr>
              <a:t> </a:t>
            </a:r>
            <a:r>
              <a:rPr lang="en-US" dirty="0">
                <a:solidFill>
                  <a:schemeClr val="tx1"/>
                </a:solidFill>
              </a:rPr>
              <a:t>related illness due to their renal and hepatic side effects.</a:t>
            </a:r>
          </a:p>
          <a:p>
            <a:r>
              <a:rPr lang="en-US" dirty="0">
                <a:solidFill>
                  <a:schemeClr val="tx1"/>
                </a:solidFill>
              </a:rPr>
              <a:t>Many drugs may cause </a:t>
            </a:r>
            <a:r>
              <a:rPr lang="en-US" dirty="0" err="1">
                <a:solidFill>
                  <a:schemeClr val="tx1"/>
                </a:solidFill>
              </a:rPr>
              <a:t>diarrhoea</a:t>
            </a:r>
            <a:r>
              <a:rPr lang="en-US" dirty="0">
                <a:solidFill>
                  <a:schemeClr val="tx1"/>
                </a:solidFill>
              </a:rPr>
              <a:t> and vomiting as a side</a:t>
            </a:r>
            <a:r>
              <a:rPr lang="hu-HU" dirty="0">
                <a:solidFill>
                  <a:schemeClr val="tx1"/>
                </a:solidFill>
              </a:rPr>
              <a:t> </a:t>
            </a:r>
            <a:r>
              <a:rPr lang="en-US" dirty="0">
                <a:solidFill>
                  <a:schemeClr val="tx1"/>
                </a:solidFill>
              </a:rPr>
              <a:t>effect and may lead to an increased risk of dehydration in</a:t>
            </a:r>
            <a:r>
              <a:rPr lang="hu-HU" dirty="0">
                <a:solidFill>
                  <a:schemeClr val="tx1"/>
                </a:solidFill>
              </a:rPr>
              <a:t> hot </a:t>
            </a:r>
            <a:r>
              <a:rPr lang="hu-HU" dirty="0" err="1">
                <a:solidFill>
                  <a:schemeClr val="tx1"/>
                </a:solidFill>
              </a:rPr>
              <a:t>weather</a:t>
            </a:r>
            <a:r>
              <a:rPr lang="hu-HU" dirty="0">
                <a:solidFill>
                  <a:schemeClr val="tx1"/>
                </a:solidFill>
              </a:rPr>
              <a:t>.</a:t>
            </a:r>
          </a:p>
          <a:p>
            <a:endParaRPr lang="hu-HU" dirty="0"/>
          </a:p>
        </p:txBody>
      </p:sp>
      <p:sp>
        <p:nvSpPr>
          <p:cNvPr id="4" name="Cím 1"/>
          <p:cNvSpPr txBox="1">
            <a:spLocks/>
          </p:cNvSpPr>
          <p:nvPr/>
        </p:nvSpPr>
        <p:spPr>
          <a:xfrm>
            <a:off x="344905" y="305409"/>
            <a:ext cx="11896826" cy="549635"/>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600" kern="1200">
                <a:solidFill>
                  <a:schemeClr val="bg1">
                    <a:lumMod val="50000"/>
                  </a:schemeClr>
                </a:solidFill>
                <a:latin typeface="+mj-lt"/>
                <a:ea typeface="+mj-ea"/>
                <a:cs typeface="+mj-cs"/>
              </a:defRPr>
            </a:lvl1pPr>
          </a:lstStyle>
          <a:p>
            <a:r>
              <a:rPr lang="hu-HU" dirty="0" err="1">
                <a:solidFill>
                  <a:schemeClr val="tx1"/>
                </a:solidFill>
              </a:rPr>
              <a:t>Other</a:t>
            </a:r>
            <a:r>
              <a:rPr lang="hu-HU" dirty="0">
                <a:solidFill>
                  <a:schemeClr val="tx1"/>
                </a:solidFill>
              </a:rPr>
              <a:t> </a:t>
            </a:r>
            <a:r>
              <a:rPr lang="hu-HU" dirty="0" err="1">
                <a:solidFill>
                  <a:schemeClr val="tx1"/>
                </a:solidFill>
              </a:rPr>
              <a:t>impacts</a:t>
            </a:r>
            <a:r>
              <a:rPr lang="hu-HU" dirty="0">
                <a:solidFill>
                  <a:schemeClr val="tx1"/>
                </a:solidFill>
              </a:rPr>
              <a:t> </a:t>
            </a:r>
          </a:p>
        </p:txBody>
      </p:sp>
    </p:spTree>
    <p:extLst>
      <p:ext uri="{BB962C8B-B14F-4D97-AF65-F5344CB8AC3E}">
        <p14:creationId xmlns:p14="http://schemas.microsoft.com/office/powerpoint/2010/main" val="1314965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p:txBody>
          <a:bodyPr/>
          <a:lstStyle/>
          <a:p>
            <a:r>
              <a:rPr lang="en-US" b="1" dirty="0">
                <a:solidFill>
                  <a:schemeClr val="tx1"/>
                </a:solidFill>
              </a:rPr>
              <a:t>Pharmacological aspects, medication</a:t>
            </a:r>
          </a:p>
        </p:txBody>
      </p:sp>
    </p:spTree>
    <p:extLst>
      <p:ext uri="{BB962C8B-B14F-4D97-AF65-F5344CB8AC3E}">
        <p14:creationId xmlns:p14="http://schemas.microsoft.com/office/powerpoint/2010/main" val="10699239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normAutofit fontScale="90000"/>
          </a:bodyPr>
          <a:lstStyle/>
          <a:p>
            <a:r>
              <a:rPr lang="hu-HU" dirty="0" err="1">
                <a:solidFill>
                  <a:schemeClr val="tx1"/>
                </a:solidFill>
              </a:rPr>
              <a:t>Special</a:t>
            </a:r>
            <a:r>
              <a:rPr lang="hu-HU" dirty="0">
                <a:solidFill>
                  <a:schemeClr val="tx1"/>
                </a:solidFill>
              </a:rPr>
              <a:t> </a:t>
            </a:r>
            <a:r>
              <a:rPr lang="hu-HU" dirty="0" err="1">
                <a:solidFill>
                  <a:schemeClr val="tx1"/>
                </a:solidFill>
              </a:rPr>
              <a:t>problems</a:t>
            </a:r>
            <a:r>
              <a:rPr lang="hu-HU" dirty="0">
                <a:solidFill>
                  <a:schemeClr val="tx1"/>
                </a:solidFill>
              </a:rPr>
              <a:t> in </a:t>
            </a:r>
            <a:r>
              <a:rPr lang="hu-HU" dirty="0" err="1">
                <a:solidFill>
                  <a:schemeClr val="tx1"/>
                </a:solidFill>
              </a:rPr>
              <a:t>elderly</a:t>
            </a:r>
            <a:r>
              <a:rPr lang="hu-HU" dirty="0">
                <a:solidFill>
                  <a:schemeClr val="tx1"/>
                </a:solidFill>
              </a:rPr>
              <a:t> </a:t>
            </a:r>
            <a:r>
              <a:rPr lang="hu-HU" dirty="0" err="1">
                <a:solidFill>
                  <a:schemeClr val="tx1"/>
                </a:solidFill>
              </a:rPr>
              <a:t>patients</a:t>
            </a:r>
            <a:r>
              <a:rPr lang="hu-HU" dirty="0">
                <a:solidFill>
                  <a:schemeClr val="tx1"/>
                </a:solidFill>
              </a:rPr>
              <a:t> </a:t>
            </a:r>
          </a:p>
        </p:txBody>
      </p:sp>
      <p:sp>
        <p:nvSpPr>
          <p:cNvPr id="3" name="Tartalom helye 2"/>
          <p:cNvSpPr>
            <a:spLocks noGrp="1"/>
          </p:cNvSpPr>
          <p:nvPr>
            <p:ph idx="1"/>
          </p:nvPr>
        </p:nvSpPr>
        <p:spPr/>
        <p:txBody>
          <a:bodyPr>
            <a:normAutofit/>
          </a:bodyPr>
          <a:lstStyle/>
          <a:p>
            <a:r>
              <a:rPr lang="en-US" dirty="0">
                <a:solidFill>
                  <a:schemeClr val="tx1"/>
                </a:solidFill>
              </a:rPr>
              <a:t>Various drug classes associated with hyperthermia </a:t>
            </a:r>
            <a:r>
              <a:rPr lang="hu-HU" dirty="0" err="1">
                <a:solidFill>
                  <a:schemeClr val="tx1"/>
                </a:solidFill>
              </a:rPr>
              <a:t>are</a:t>
            </a:r>
            <a:r>
              <a:rPr lang="hu-HU" dirty="0">
                <a:solidFill>
                  <a:schemeClr val="tx1"/>
                </a:solidFill>
              </a:rPr>
              <a:t> </a:t>
            </a:r>
            <a:r>
              <a:rPr lang="en-US" dirty="0">
                <a:solidFill>
                  <a:schemeClr val="tx1"/>
                </a:solidFill>
              </a:rPr>
              <a:t>used more in the age group ≥60 years, </a:t>
            </a:r>
            <a:r>
              <a:rPr lang="hu-HU" dirty="0" err="1">
                <a:solidFill>
                  <a:schemeClr val="tx1"/>
                </a:solidFill>
              </a:rPr>
              <a:t>referring</a:t>
            </a:r>
            <a:r>
              <a:rPr lang="hu-HU" dirty="0">
                <a:solidFill>
                  <a:schemeClr val="tx1"/>
                </a:solidFill>
              </a:rPr>
              <a:t> </a:t>
            </a:r>
            <a:r>
              <a:rPr lang="hu-HU" dirty="0" err="1">
                <a:solidFill>
                  <a:schemeClr val="tx1"/>
                </a:solidFill>
              </a:rPr>
              <a:t>to</a:t>
            </a:r>
            <a:r>
              <a:rPr lang="hu-HU" dirty="0">
                <a:solidFill>
                  <a:schemeClr val="tx1"/>
                </a:solidFill>
              </a:rPr>
              <a:t> </a:t>
            </a:r>
            <a:r>
              <a:rPr lang="en-US" dirty="0">
                <a:solidFill>
                  <a:schemeClr val="tx1"/>
                </a:solidFill>
              </a:rPr>
              <a:t>polypharmacy in the elderly as a</a:t>
            </a:r>
            <a:r>
              <a:rPr lang="hu-HU" dirty="0">
                <a:solidFill>
                  <a:schemeClr val="tx1"/>
                </a:solidFill>
              </a:rPr>
              <a:t> </a:t>
            </a:r>
            <a:r>
              <a:rPr lang="hu-HU" dirty="0" err="1">
                <a:solidFill>
                  <a:schemeClr val="tx1"/>
                </a:solidFill>
              </a:rPr>
              <a:t>contributing</a:t>
            </a:r>
            <a:r>
              <a:rPr lang="hu-HU" dirty="0">
                <a:solidFill>
                  <a:schemeClr val="tx1"/>
                </a:solidFill>
              </a:rPr>
              <a:t> </a:t>
            </a:r>
            <a:r>
              <a:rPr lang="hu-HU" dirty="0" err="1">
                <a:solidFill>
                  <a:schemeClr val="tx1"/>
                </a:solidFill>
              </a:rPr>
              <a:t>factor</a:t>
            </a:r>
            <a:r>
              <a:rPr lang="hu-HU" dirty="0">
                <a:solidFill>
                  <a:schemeClr val="tx1"/>
                </a:solidFill>
              </a:rPr>
              <a:t> </a:t>
            </a:r>
            <a:r>
              <a:rPr lang="hu-HU" dirty="0" err="1">
                <a:solidFill>
                  <a:schemeClr val="tx1"/>
                </a:solidFill>
              </a:rPr>
              <a:t>for</a:t>
            </a:r>
            <a:r>
              <a:rPr lang="hu-HU" dirty="0">
                <a:solidFill>
                  <a:schemeClr val="tx1"/>
                </a:solidFill>
              </a:rPr>
              <a:t> </a:t>
            </a:r>
            <a:r>
              <a:rPr lang="hu-HU" dirty="0" err="1">
                <a:solidFill>
                  <a:schemeClr val="tx1"/>
                </a:solidFill>
              </a:rPr>
              <a:t>hyperthermia</a:t>
            </a:r>
            <a:r>
              <a:rPr lang="hu-HU" dirty="0">
                <a:solidFill>
                  <a:schemeClr val="tx1"/>
                </a:solidFill>
              </a:rPr>
              <a:t>.</a:t>
            </a:r>
          </a:p>
          <a:p>
            <a:r>
              <a:rPr lang="hu-HU" dirty="0">
                <a:solidFill>
                  <a:schemeClr val="tx1"/>
                </a:solidFill>
              </a:rPr>
              <a:t>In a </a:t>
            </a:r>
            <a:r>
              <a:rPr lang="hu-HU" dirty="0" err="1">
                <a:solidFill>
                  <a:schemeClr val="tx1"/>
                </a:solidFill>
              </a:rPr>
              <a:t>study</a:t>
            </a:r>
            <a:r>
              <a:rPr lang="hu-HU" dirty="0">
                <a:solidFill>
                  <a:schemeClr val="tx1"/>
                </a:solidFill>
              </a:rPr>
              <a:t> </a:t>
            </a:r>
            <a:r>
              <a:rPr lang="hu-HU" i="1" dirty="0">
                <a:solidFill>
                  <a:schemeClr val="tx1"/>
                </a:solidFill>
              </a:rPr>
              <a:t>a</a:t>
            </a:r>
            <a:r>
              <a:rPr lang="en-US" i="1" dirty="0" err="1">
                <a:solidFill>
                  <a:schemeClr val="tx1"/>
                </a:solidFill>
              </a:rPr>
              <a:t>ntiepileptics</a:t>
            </a:r>
            <a:r>
              <a:rPr lang="en-US" i="1" dirty="0">
                <a:solidFill>
                  <a:schemeClr val="tx1"/>
                </a:solidFill>
              </a:rPr>
              <a:t> </a:t>
            </a:r>
            <a:r>
              <a:rPr lang="en-US" dirty="0">
                <a:solidFill>
                  <a:schemeClr val="tx1"/>
                </a:solidFill>
              </a:rPr>
              <a:t>and </a:t>
            </a:r>
            <a:r>
              <a:rPr lang="en-US" i="1" dirty="0">
                <a:solidFill>
                  <a:schemeClr val="tx1"/>
                </a:solidFill>
              </a:rPr>
              <a:t>furosemide</a:t>
            </a:r>
            <a:r>
              <a:rPr lang="en-US" dirty="0">
                <a:solidFill>
                  <a:schemeClr val="tx1"/>
                </a:solidFill>
              </a:rPr>
              <a:t> were the most frequently</a:t>
            </a:r>
            <a:r>
              <a:rPr lang="hu-HU" dirty="0">
                <a:solidFill>
                  <a:schemeClr val="tx1"/>
                </a:solidFill>
              </a:rPr>
              <a:t> </a:t>
            </a:r>
            <a:r>
              <a:rPr lang="en-US" dirty="0">
                <a:solidFill>
                  <a:schemeClr val="tx1"/>
                </a:solidFill>
              </a:rPr>
              <a:t>used drugs in patients with primary hyperthermia. The high use of levothyroxine</a:t>
            </a:r>
            <a:r>
              <a:rPr lang="hu-HU" dirty="0">
                <a:solidFill>
                  <a:schemeClr val="tx1"/>
                </a:solidFill>
              </a:rPr>
              <a:t> </a:t>
            </a:r>
            <a:r>
              <a:rPr lang="en-US" dirty="0">
                <a:solidFill>
                  <a:schemeClr val="tx1"/>
                </a:solidFill>
              </a:rPr>
              <a:t>in the study population </a:t>
            </a:r>
            <a:r>
              <a:rPr lang="hu-HU" dirty="0" err="1">
                <a:solidFill>
                  <a:schemeClr val="tx1"/>
                </a:solidFill>
              </a:rPr>
              <a:t>was</a:t>
            </a:r>
            <a:r>
              <a:rPr lang="hu-HU" dirty="0">
                <a:solidFill>
                  <a:schemeClr val="tx1"/>
                </a:solidFill>
              </a:rPr>
              <a:t> </a:t>
            </a:r>
            <a:r>
              <a:rPr lang="hu-HU" dirty="0" err="1">
                <a:solidFill>
                  <a:schemeClr val="tx1"/>
                </a:solidFill>
              </a:rPr>
              <a:t>also</a:t>
            </a:r>
            <a:r>
              <a:rPr lang="hu-HU" dirty="0">
                <a:solidFill>
                  <a:schemeClr val="tx1"/>
                </a:solidFill>
              </a:rPr>
              <a:t> an </a:t>
            </a:r>
            <a:r>
              <a:rPr lang="hu-HU" dirty="0" err="1">
                <a:solidFill>
                  <a:schemeClr val="tx1"/>
                </a:solidFill>
              </a:rPr>
              <a:t>interesting</a:t>
            </a:r>
            <a:r>
              <a:rPr lang="hu-HU" dirty="0">
                <a:solidFill>
                  <a:schemeClr val="tx1"/>
                </a:solidFill>
              </a:rPr>
              <a:t> </a:t>
            </a:r>
            <a:r>
              <a:rPr lang="hu-HU" dirty="0" err="1">
                <a:solidFill>
                  <a:schemeClr val="tx1"/>
                </a:solidFill>
              </a:rPr>
              <a:t>findings</a:t>
            </a:r>
            <a:r>
              <a:rPr lang="hu-HU" dirty="0">
                <a:solidFill>
                  <a:schemeClr val="tx1"/>
                </a:solidFill>
              </a:rPr>
              <a:t>.</a:t>
            </a:r>
          </a:p>
        </p:txBody>
      </p:sp>
      <p:sp>
        <p:nvSpPr>
          <p:cNvPr id="4" name="Szövegdoboz 3"/>
          <p:cNvSpPr txBox="1"/>
          <p:nvPr/>
        </p:nvSpPr>
        <p:spPr>
          <a:xfrm>
            <a:off x="110417" y="5936340"/>
            <a:ext cx="12222178" cy="369332"/>
          </a:xfrm>
          <a:prstGeom prst="rect">
            <a:avLst/>
          </a:prstGeom>
          <a:noFill/>
        </p:spPr>
        <p:txBody>
          <a:bodyPr wrap="square" rtlCol="0">
            <a:spAutoFit/>
          </a:bodyPr>
          <a:lstStyle/>
          <a:p>
            <a:r>
              <a:rPr lang="hu-HU" sz="1200" i="1" dirty="0" err="1"/>
              <a:t>Source</a:t>
            </a:r>
            <a:r>
              <a:rPr lang="hu-HU" sz="1200" i="1" dirty="0"/>
              <a:t>: </a:t>
            </a:r>
            <a:r>
              <a:rPr lang="hu-HU" sz="1200" i="1" dirty="0" err="1"/>
              <a:t>Bongers</a:t>
            </a:r>
            <a:r>
              <a:rPr lang="hu-HU" sz="1200" i="1" dirty="0"/>
              <a:t> KS, </a:t>
            </a:r>
            <a:r>
              <a:rPr lang="hu-HU" sz="1200" i="1" dirty="0" err="1"/>
              <a:t>Salahudeen</a:t>
            </a:r>
            <a:r>
              <a:rPr lang="hu-HU" sz="1200" i="1" dirty="0"/>
              <a:t> MS, </a:t>
            </a:r>
            <a:r>
              <a:rPr lang="hu-HU" sz="1200" i="1" dirty="0" err="1"/>
              <a:t>Peterson</a:t>
            </a:r>
            <a:r>
              <a:rPr lang="hu-HU" sz="1200" i="1" dirty="0"/>
              <a:t> GM. </a:t>
            </a:r>
            <a:r>
              <a:rPr lang="hu-HU" sz="1200" i="1" dirty="0" err="1"/>
              <a:t>Drug-associated</a:t>
            </a:r>
            <a:r>
              <a:rPr lang="hu-HU" sz="1200" i="1" dirty="0"/>
              <a:t> </a:t>
            </a:r>
            <a:r>
              <a:rPr lang="hu-HU" sz="1200" i="1" dirty="0" err="1"/>
              <a:t>hyperthermia</a:t>
            </a:r>
            <a:r>
              <a:rPr lang="hu-HU" sz="1200" i="1" dirty="0"/>
              <a:t>: A </a:t>
            </a:r>
            <a:r>
              <a:rPr lang="hu-HU" sz="1200" i="1" dirty="0" err="1"/>
              <a:t>longitudinal</a:t>
            </a:r>
            <a:r>
              <a:rPr lang="hu-HU" sz="1200" i="1" dirty="0"/>
              <a:t> </a:t>
            </a:r>
            <a:r>
              <a:rPr lang="hu-HU" sz="1200" i="1" dirty="0" err="1"/>
              <a:t>analysis</a:t>
            </a:r>
            <a:r>
              <a:rPr lang="hu-HU" sz="1200" i="1" dirty="0"/>
              <a:t> of </a:t>
            </a:r>
            <a:r>
              <a:rPr lang="hu-HU" sz="1200" i="1" dirty="0" err="1"/>
              <a:t>hospital</a:t>
            </a:r>
            <a:r>
              <a:rPr lang="hu-HU" sz="1200" i="1" dirty="0"/>
              <a:t> </a:t>
            </a:r>
            <a:r>
              <a:rPr lang="hu-HU" sz="1200" i="1" dirty="0" err="1"/>
              <a:t>presentations</a:t>
            </a:r>
            <a:r>
              <a:rPr lang="hu-HU" sz="1200" i="1" dirty="0"/>
              <a:t>. </a:t>
            </a:r>
            <a:r>
              <a:rPr lang="hu-HU" sz="1200" i="1" dirty="0" err="1"/>
              <a:t>doi</a:t>
            </a:r>
            <a:r>
              <a:rPr lang="hu-HU" sz="1200" i="1" dirty="0"/>
              <a:t>: 10.1111/jcpt.13090</a:t>
            </a:r>
            <a:r>
              <a:rPr lang="hu-HU" dirty="0"/>
              <a:t>.</a:t>
            </a:r>
          </a:p>
        </p:txBody>
      </p:sp>
    </p:spTree>
    <p:extLst>
      <p:ext uri="{BB962C8B-B14F-4D97-AF65-F5344CB8AC3E}">
        <p14:creationId xmlns:p14="http://schemas.microsoft.com/office/powerpoint/2010/main" val="36684809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err="1">
                <a:solidFill>
                  <a:schemeClr val="tx1"/>
                </a:solidFill>
              </a:rPr>
              <a:t>Some</a:t>
            </a:r>
            <a:r>
              <a:rPr lang="hu-HU" dirty="0">
                <a:solidFill>
                  <a:schemeClr val="tx1"/>
                </a:solidFill>
              </a:rPr>
              <a:t> </a:t>
            </a:r>
            <a:r>
              <a:rPr lang="hu-HU" dirty="0" err="1">
                <a:solidFill>
                  <a:schemeClr val="tx1"/>
                </a:solidFill>
              </a:rPr>
              <a:t>interesting</a:t>
            </a:r>
            <a:r>
              <a:rPr lang="hu-HU" dirty="0">
                <a:solidFill>
                  <a:schemeClr val="tx1"/>
                </a:solidFill>
              </a:rPr>
              <a:t> </a:t>
            </a:r>
            <a:r>
              <a:rPr lang="hu-HU" dirty="0" err="1" smtClean="0">
                <a:solidFill>
                  <a:schemeClr val="tx1"/>
                </a:solidFill>
              </a:rPr>
              <a:t>findings</a:t>
            </a:r>
            <a:endParaRPr lang="hu-HU" dirty="0">
              <a:solidFill>
                <a:schemeClr val="tx1"/>
              </a:solidFill>
            </a:endParaRPr>
          </a:p>
        </p:txBody>
      </p:sp>
      <p:sp>
        <p:nvSpPr>
          <p:cNvPr id="3" name="Tartalom helye 2"/>
          <p:cNvSpPr>
            <a:spLocks noGrp="1"/>
          </p:cNvSpPr>
          <p:nvPr>
            <p:ph idx="1"/>
          </p:nvPr>
        </p:nvSpPr>
        <p:spPr/>
        <p:txBody>
          <a:bodyPr>
            <a:normAutofit/>
          </a:bodyPr>
          <a:lstStyle/>
          <a:p>
            <a:r>
              <a:rPr lang="en-US" dirty="0">
                <a:solidFill>
                  <a:schemeClr val="tx1"/>
                </a:solidFill>
              </a:rPr>
              <a:t>A study demonstrated a</a:t>
            </a:r>
            <a:r>
              <a:rPr lang="hu-HU" dirty="0">
                <a:solidFill>
                  <a:schemeClr val="tx1"/>
                </a:solidFill>
              </a:rPr>
              <a:t> </a:t>
            </a:r>
            <a:r>
              <a:rPr lang="en-US" dirty="0">
                <a:solidFill>
                  <a:schemeClr val="tx1"/>
                </a:solidFill>
              </a:rPr>
              <a:t>correlation between blood flow and transdermal</a:t>
            </a:r>
            <a:r>
              <a:rPr lang="hu-HU" dirty="0">
                <a:solidFill>
                  <a:schemeClr val="tx1"/>
                </a:solidFill>
              </a:rPr>
              <a:t> </a:t>
            </a:r>
            <a:r>
              <a:rPr lang="en-US" dirty="0">
                <a:solidFill>
                  <a:schemeClr val="tx1"/>
                </a:solidFill>
              </a:rPr>
              <a:t>absorption of nitroglycerin by locally heating</a:t>
            </a:r>
            <a:r>
              <a:rPr lang="hu-HU" dirty="0">
                <a:solidFill>
                  <a:schemeClr val="tx1"/>
                </a:solidFill>
              </a:rPr>
              <a:t> </a:t>
            </a:r>
            <a:r>
              <a:rPr lang="en-US" dirty="0">
                <a:solidFill>
                  <a:schemeClr val="tx1"/>
                </a:solidFill>
              </a:rPr>
              <a:t>nitroglycerin patches placed on multiple areas of the</a:t>
            </a:r>
            <a:r>
              <a:rPr lang="hu-HU" dirty="0">
                <a:solidFill>
                  <a:schemeClr val="tx1"/>
                </a:solidFill>
              </a:rPr>
              <a:t> </a:t>
            </a:r>
            <a:r>
              <a:rPr lang="en-US" dirty="0">
                <a:solidFill>
                  <a:schemeClr val="tx1"/>
                </a:solidFill>
              </a:rPr>
              <a:t>upper arm. </a:t>
            </a:r>
            <a:endParaRPr lang="hu-HU" dirty="0">
              <a:solidFill>
                <a:schemeClr val="tx1"/>
              </a:solidFill>
            </a:endParaRPr>
          </a:p>
          <a:p>
            <a:r>
              <a:rPr lang="en-US" dirty="0">
                <a:solidFill>
                  <a:schemeClr val="tx1"/>
                </a:solidFill>
              </a:rPr>
              <a:t>Results after heating for 15 minutes were</a:t>
            </a:r>
            <a:r>
              <a:rPr lang="hu-HU" dirty="0">
                <a:solidFill>
                  <a:schemeClr val="tx1"/>
                </a:solidFill>
              </a:rPr>
              <a:t> </a:t>
            </a:r>
            <a:r>
              <a:rPr lang="en-US" dirty="0">
                <a:solidFill>
                  <a:schemeClr val="tx1"/>
                </a:solidFill>
              </a:rPr>
              <a:t>enhanced local blood perfusion and simultaneously</a:t>
            </a:r>
            <a:r>
              <a:rPr lang="hu-HU" dirty="0">
                <a:solidFill>
                  <a:schemeClr val="tx1"/>
                </a:solidFill>
              </a:rPr>
              <a:t> </a:t>
            </a:r>
            <a:r>
              <a:rPr lang="en-US" dirty="0">
                <a:solidFill>
                  <a:schemeClr val="tx1"/>
                </a:solidFill>
              </a:rPr>
              <a:t>significantly increased nitroglycerin plasma</a:t>
            </a:r>
            <a:r>
              <a:rPr lang="hu-HU" dirty="0">
                <a:solidFill>
                  <a:schemeClr val="tx1"/>
                </a:solidFill>
              </a:rPr>
              <a:t> </a:t>
            </a:r>
            <a:r>
              <a:rPr lang="en-US" dirty="0">
                <a:solidFill>
                  <a:schemeClr val="tx1"/>
                </a:solidFill>
              </a:rPr>
              <a:t>concentrations. Therefore, using the percutaneous form</a:t>
            </a:r>
            <a:r>
              <a:rPr lang="hu-HU" dirty="0">
                <a:solidFill>
                  <a:schemeClr val="tx1"/>
                </a:solidFill>
              </a:rPr>
              <a:t> </a:t>
            </a:r>
            <a:r>
              <a:rPr lang="en-US" dirty="0">
                <a:solidFill>
                  <a:schemeClr val="tx1"/>
                </a:solidFill>
              </a:rPr>
              <a:t>of nitroglycerin could lead </a:t>
            </a:r>
            <a:r>
              <a:rPr lang="hu-HU" dirty="0">
                <a:solidFill>
                  <a:schemeClr val="tx1"/>
                </a:solidFill>
              </a:rPr>
              <a:t> t</a:t>
            </a:r>
            <a:r>
              <a:rPr lang="en-US" dirty="0">
                <a:solidFill>
                  <a:schemeClr val="tx1"/>
                </a:solidFill>
              </a:rPr>
              <a:t>o an additional decrease in</a:t>
            </a:r>
            <a:r>
              <a:rPr lang="hu-HU" dirty="0">
                <a:solidFill>
                  <a:schemeClr val="tx1"/>
                </a:solidFill>
              </a:rPr>
              <a:t> </a:t>
            </a:r>
            <a:r>
              <a:rPr lang="en-US" dirty="0">
                <a:solidFill>
                  <a:schemeClr val="tx1"/>
                </a:solidFill>
              </a:rPr>
              <a:t>blood pressure during warm </a:t>
            </a:r>
            <a:r>
              <a:rPr lang="en-US" dirty="0" err="1">
                <a:solidFill>
                  <a:schemeClr val="tx1"/>
                </a:solidFill>
              </a:rPr>
              <a:t>weath</a:t>
            </a:r>
            <a:r>
              <a:rPr lang="hu-HU" dirty="0" err="1">
                <a:solidFill>
                  <a:schemeClr val="tx1"/>
                </a:solidFill>
              </a:rPr>
              <a:t>er</a:t>
            </a:r>
            <a:r>
              <a:rPr lang="hu-HU" dirty="0">
                <a:solidFill>
                  <a:schemeClr val="tx1"/>
                </a:solidFill>
              </a:rPr>
              <a:t>.</a:t>
            </a:r>
          </a:p>
        </p:txBody>
      </p:sp>
      <p:sp>
        <p:nvSpPr>
          <p:cNvPr id="4" name="Téglalap 3"/>
          <p:cNvSpPr/>
          <p:nvPr/>
        </p:nvSpPr>
        <p:spPr>
          <a:xfrm>
            <a:off x="351693" y="5382291"/>
            <a:ext cx="11218983" cy="461665"/>
          </a:xfrm>
          <a:prstGeom prst="rect">
            <a:avLst/>
          </a:prstGeom>
        </p:spPr>
        <p:txBody>
          <a:bodyPr wrap="square">
            <a:spAutoFit/>
          </a:bodyPr>
          <a:lstStyle/>
          <a:p>
            <a:r>
              <a:rPr lang="hu-HU" sz="1200" i="1" dirty="0" err="1"/>
              <a:t>Source</a:t>
            </a:r>
            <a:r>
              <a:rPr lang="hu-HU" sz="1200" i="1" dirty="0"/>
              <a:t>: </a:t>
            </a:r>
            <a:r>
              <a:rPr lang="hu-HU" sz="1200" i="1" dirty="0" err="1"/>
              <a:t>Šklebar</a:t>
            </a:r>
            <a:r>
              <a:rPr lang="hu-HU" sz="1200" i="1" dirty="0"/>
              <a:t> T, </a:t>
            </a:r>
            <a:r>
              <a:rPr lang="hu-HU" sz="1200" i="1" dirty="0" err="1"/>
              <a:t>Rudež</a:t>
            </a:r>
            <a:r>
              <a:rPr lang="hu-HU" sz="1200" i="1" dirty="0"/>
              <a:t> KD, </a:t>
            </a:r>
            <a:r>
              <a:rPr lang="hu-HU" sz="1200" i="1" dirty="0" err="1"/>
              <a:t>Rudež</a:t>
            </a:r>
            <a:r>
              <a:rPr lang="hu-HU" sz="1200" i="1" dirty="0"/>
              <a:t> LK, </a:t>
            </a:r>
            <a:r>
              <a:rPr lang="hu-HU" sz="1200" i="1" dirty="0" err="1"/>
              <a:t>Likić</a:t>
            </a:r>
            <a:r>
              <a:rPr lang="hu-HU" sz="1200" i="1" dirty="0"/>
              <a:t> R. Global </a:t>
            </a:r>
            <a:r>
              <a:rPr lang="hu-HU" sz="1200" i="1" dirty="0" err="1"/>
              <a:t>Warming</a:t>
            </a:r>
            <a:r>
              <a:rPr lang="hu-HU" sz="1200" i="1" dirty="0"/>
              <a:t> and </a:t>
            </a:r>
            <a:r>
              <a:rPr lang="hu-HU" sz="1200" i="1" dirty="0" err="1"/>
              <a:t>Prescribing</a:t>
            </a:r>
            <a:r>
              <a:rPr lang="hu-HU" sz="1200" i="1" dirty="0"/>
              <a:t>: A </a:t>
            </a:r>
            <a:r>
              <a:rPr lang="hu-HU" sz="1200" i="1" dirty="0" err="1"/>
              <a:t>Review</a:t>
            </a:r>
            <a:r>
              <a:rPr lang="hu-HU" sz="1200" i="1" dirty="0"/>
              <a:t> </a:t>
            </a:r>
            <a:r>
              <a:rPr lang="hu-HU" sz="1200" i="1" dirty="0" err="1"/>
              <a:t>on</a:t>
            </a:r>
            <a:r>
              <a:rPr lang="hu-HU" sz="1200" i="1" dirty="0"/>
              <a:t> </a:t>
            </a:r>
            <a:r>
              <a:rPr lang="hu-HU" sz="1200" i="1" dirty="0" err="1"/>
              <a:t>Medicines</a:t>
            </a:r>
            <a:r>
              <a:rPr lang="hu-HU" sz="1200" i="1" dirty="0"/>
              <a:t>' </a:t>
            </a:r>
            <a:r>
              <a:rPr lang="hu-HU" sz="1200" i="1" dirty="0" err="1"/>
              <a:t>Effects</a:t>
            </a:r>
            <a:r>
              <a:rPr lang="hu-HU" sz="1200" i="1" dirty="0"/>
              <a:t> and </a:t>
            </a:r>
            <a:r>
              <a:rPr lang="hu-HU" sz="1200" i="1" dirty="0" err="1"/>
              <a:t>Precautions</a:t>
            </a:r>
            <a:r>
              <a:rPr lang="hu-HU" sz="1200" i="1" dirty="0"/>
              <a:t>. </a:t>
            </a:r>
            <a:r>
              <a:rPr lang="hu-HU" sz="1200" i="1" dirty="0" err="1"/>
              <a:t>Psychiatr</a:t>
            </a:r>
            <a:r>
              <a:rPr lang="hu-HU" sz="1200" i="1" dirty="0"/>
              <a:t> </a:t>
            </a:r>
            <a:r>
              <a:rPr lang="hu-HU" sz="1200" i="1" dirty="0" err="1"/>
              <a:t>Danub</a:t>
            </a:r>
            <a:r>
              <a:rPr lang="hu-HU" sz="1200" i="1" dirty="0"/>
              <a:t>. 2022 Dec;34(</a:t>
            </a:r>
            <a:r>
              <a:rPr lang="hu-HU" sz="1200" i="1" dirty="0" err="1"/>
              <a:t>Suppl</a:t>
            </a:r>
            <a:r>
              <a:rPr lang="hu-HU" sz="1200" i="1" dirty="0"/>
              <a:t> 10):5-12. PMID: 36752238.</a:t>
            </a:r>
          </a:p>
        </p:txBody>
      </p:sp>
    </p:spTree>
    <p:extLst>
      <p:ext uri="{BB962C8B-B14F-4D97-AF65-F5344CB8AC3E}">
        <p14:creationId xmlns:p14="http://schemas.microsoft.com/office/powerpoint/2010/main" val="34365065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p:txBody>
          <a:bodyPr/>
          <a:lstStyle/>
          <a:p>
            <a:r>
              <a:rPr lang="en-US" dirty="0">
                <a:solidFill>
                  <a:schemeClr val="tx1"/>
                </a:solidFill>
              </a:rPr>
              <a:t>Taking injected</a:t>
            </a:r>
            <a:r>
              <a:rPr lang="hu-HU" dirty="0">
                <a:solidFill>
                  <a:schemeClr val="tx1"/>
                </a:solidFill>
              </a:rPr>
              <a:t> </a:t>
            </a:r>
            <a:r>
              <a:rPr lang="en-US" dirty="0">
                <a:solidFill>
                  <a:schemeClr val="tx1"/>
                </a:solidFill>
              </a:rPr>
              <a:t>insulin </a:t>
            </a:r>
            <a:r>
              <a:rPr lang="en-US" dirty="0" err="1">
                <a:solidFill>
                  <a:schemeClr val="tx1"/>
                </a:solidFill>
              </a:rPr>
              <a:t>subdermally</a:t>
            </a:r>
            <a:r>
              <a:rPr lang="en-US" dirty="0">
                <a:solidFill>
                  <a:schemeClr val="tx1"/>
                </a:solidFill>
              </a:rPr>
              <a:t> could create a severe hypoglycemia</a:t>
            </a:r>
            <a:r>
              <a:rPr lang="hu-HU" dirty="0">
                <a:solidFill>
                  <a:schemeClr val="tx1"/>
                </a:solidFill>
              </a:rPr>
              <a:t> </a:t>
            </a:r>
            <a:r>
              <a:rPr lang="en-US" dirty="0">
                <a:solidFill>
                  <a:schemeClr val="tx1"/>
                </a:solidFill>
              </a:rPr>
              <a:t>in diabetic patients. The</a:t>
            </a:r>
            <a:r>
              <a:rPr lang="hu-HU" dirty="0">
                <a:solidFill>
                  <a:schemeClr val="tx1"/>
                </a:solidFill>
              </a:rPr>
              <a:t> </a:t>
            </a:r>
            <a:r>
              <a:rPr lang="en-US" dirty="0">
                <a:solidFill>
                  <a:schemeClr val="tx1"/>
                </a:solidFill>
              </a:rPr>
              <a:t>elimination of drugs with high hepatic extraction rates</a:t>
            </a:r>
            <a:r>
              <a:rPr lang="hu-HU" dirty="0">
                <a:solidFill>
                  <a:schemeClr val="tx1"/>
                </a:solidFill>
              </a:rPr>
              <a:t> </a:t>
            </a:r>
            <a:r>
              <a:rPr lang="en-US" dirty="0">
                <a:solidFill>
                  <a:schemeClr val="tx1"/>
                </a:solidFill>
              </a:rPr>
              <a:t>is affected by changes in hepatic blood flow. </a:t>
            </a:r>
            <a:endParaRPr lang="hu-HU" dirty="0">
              <a:solidFill>
                <a:schemeClr val="tx1"/>
              </a:solidFill>
            </a:endParaRPr>
          </a:p>
          <a:p>
            <a:r>
              <a:rPr lang="en-US" dirty="0">
                <a:solidFill>
                  <a:schemeClr val="tx1"/>
                </a:solidFill>
              </a:rPr>
              <a:t>Increased skin blood flow</a:t>
            </a:r>
            <a:r>
              <a:rPr lang="hu-HU" dirty="0">
                <a:solidFill>
                  <a:schemeClr val="tx1"/>
                </a:solidFill>
              </a:rPr>
              <a:t> </a:t>
            </a:r>
            <a:r>
              <a:rPr lang="en-US" dirty="0">
                <a:solidFill>
                  <a:schemeClr val="tx1"/>
                </a:solidFill>
              </a:rPr>
              <a:t>can, as a result, have decreased blood flow to the</a:t>
            </a:r>
            <a:r>
              <a:rPr lang="hu-HU" dirty="0">
                <a:solidFill>
                  <a:schemeClr val="tx1"/>
                </a:solidFill>
              </a:rPr>
              <a:t> </a:t>
            </a:r>
            <a:r>
              <a:rPr lang="en-US" dirty="0">
                <a:solidFill>
                  <a:schemeClr val="tx1"/>
                </a:solidFill>
              </a:rPr>
              <a:t>internal organs and therefore reduced hepatic clearance</a:t>
            </a:r>
            <a:r>
              <a:rPr lang="hu-HU" dirty="0">
                <a:solidFill>
                  <a:schemeClr val="tx1"/>
                </a:solidFill>
              </a:rPr>
              <a:t> </a:t>
            </a:r>
            <a:r>
              <a:rPr lang="en-US" dirty="0">
                <a:solidFill>
                  <a:schemeClr val="tx1"/>
                </a:solidFill>
              </a:rPr>
              <a:t>of drugs.</a:t>
            </a:r>
            <a:endParaRPr lang="hu-HU" dirty="0">
              <a:solidFill>
                <a:schemeClr val="tx1"/>
              </a:solidFill>
            </a:endParaRPr>
          </a:p>
        </p:txBody>
      </p:sp>
      <p:sp>
        <p:nvSpPr>
          <p:cNvPr id="4" name="Téglalap 3"/>
          <p:cNvSpPr/>
          <p:nvPr/>
        </p:nvSpPr>
        <p:spPr>
          <a:xfrm>
            <a:off x="553822" y="5347173"/>
            <a:ext cx="11535508" cy="553998"/>
          </a:xfrm>
          <a:prstGeom prst="rect">
            <a:avLst/>
          </a:prstGeom>
        </p:spPr>
        <p:txBody>
          <a:bodyPr wrap="square">
            <a:spAutoFit/>
          </a:bodyPr>
          <a:lstStyle/>
          <a:p>
            <a:r>
              <a:rPr lang="hu-HU" sz="1200" i="1" dirty="0" err="1"/>
              <a:t>Šklebar</a:t>
            </a:r>
            <a:r>
              <a:rPr lang="hu-HU" sz="1200" i="1" dirty="0"/>
              <a:t> T, </a:t>
            </a:r>
            <a:r>
              <a:rPr lang="hu-HU" sz="1200" i="1" dirty="0" err="1"/>
              <a:t>Rudež</a:t>
            </a:r>
            <a:r>
              <a:rPr lang="hu-HU" sz="1200" i="1" dirty="0"/>
              <a:t> KD, </a:t>
            </a:r>
            <a:r>
              <a:rPr lang="hu-HU" sz="1200" i="1" dirty="0" err="1"/>
              <a:t>Rudež</a:t>
            </a:r>
            <a:r>
              <a:rPr lang="hu-HU" sz="1200" i="1" dirty="0"/>
              <a:t> </a:t>
            </a:r>
            <a:r>
              <a:rPr lang="hu-HU" sz="1200" i="1" dirty="0" err="1"/>
              <a:t>LLikić</a:t>
            </a:r>
            <a:r>
              <a:rPr lang="hu-HU" sz="1200" i="1" dirty="0"/>
              <a:t> R. Global </a:t>
            </a:r>
            <a:r>
              <a:rPr lang="hu-HU" sz="1200" i="1" dirty="0" err="1"/>
              <a:t>Warming</a:t>
            </a:r>
            <a:r>
              <a:rPr lang="hu-HU" sz="1200" i="1" dirty="0"/>
              <a:t> and </a:t>
            </a:r>
            <a:r>
              <a:rPr lang="hu-HU" sz="1200" i="1" dirty="0" err="1"/>
              <a:t>Prescribing</a:t>
            </a:r>
            <a:r>
              <a:rPr lang="hu-HU" sz="1200" i="1" dirty="0"/>
              <a:t>: A </a:t>
            </a:r>
            <a:r>
              <a:rPr lang="hu-HU" sz="1200" i="1" dirty="0" err="1"/>
              <a:t>Review</a:t>
            </a:r>
            <a:r>
              <a:rPr lang="hu-HU" sz="1200" i="1" dirty="0"/>
              <a:t> </a:t>
            </a:r>
            <a:r>
              <a:rPr lang="hu-HU" sz="1200" i="1" dirty="0" err="1"/>
              <a:t>on</a:t>
            </a:r>
            <a:r>
              <a:rPr lang="hu-HU" sz="1200" i="1" dirty="0"/>
              <a:t> </a:t>
            </a:r>
            <a:r>
              <a:rPr lang="hu-HU" sz="1200" i="1" dirty="0" err="1"/>
              <a:t>Medicines</a:t>
            </a:r>
            <a:r>
              <a:rPr lang="hu-HU" sz="1200" i="1" dirty="0"/>
              <a:t>' </a:t>
            </a:r>
            <a:r>
              <a:rPr lang="hu-HU" sz="1200" i="1" dirty="0" err="1"/>
              <a:t>Effects</a:t>
            </a:r>
            <a:r>
              <a:rPr lang="hu-HU" sz="1200" i="1" dirty="0"/>
              <a:t> and </a:t>
            </a:r>
            <a:r>
              <a:rPr lang="hu-HU" sz="1200" i="1" dirty="0" err="1"/>
              <a:t>Precautions</a:t>
            </a:r>
            <a:r>
              <a:rPr lang="hu-HU" sz="1200" i="1" dirty="0"/>
              <a:t>. </a:t>
            </a:r>
            <a:r>
              <a:rPr lang="hu-HU" sz="1200" i="1" dirty="0" err="1"/>
              <a:t>Psychiatr</a:t>
            </a:r>
            <a:r>
              <a:rPr lang="hu-HU" sz="1200" i="1" dirty="0"/>
              <a:t> </a:t>
            </a:r>
            <a:r>
              <a:rPr lang="hu-HU" sz="1200" i="1" dirty="0" err="1"/>
              <a:t>Danub</a:t>
            </a:r>
            <a:r>
              <a:rPr lang="hu-HU" sz="1200" i="1" dirty="0"/>
              <a:t>. 2022 Dec;34(</a:t>
            </a:r>
            <a:r>
              <a:rPr lang="hu-HU" sz="1200" i="1" dirty="0" err="1"/>
              <a:t>Suppl</a:t>
            </a:r>
            <a:r>
              <a:rPr lang="hu-HU" sz="1200" i="1" dirty="0"/>
              <a:t> 10):5-12. PMID: 36752238.</a:t>
            </a:r>
          </a:p>
          <a:p>
            <a:endParaRPr lang="hu-HU" dirty="0"/>
          </a:p>
        </p:txBody>
      </p:sp>
      <p:sp>
        <p:nvSpPr>
          <p:cNvPr id="5" name="Cím 1"/>
          <p:cNvSpPr>
            <a:spLocks noGrp="1"/>
          </p:cNvSpPr>
          <p:nvPr>
            <p:ph type="title"/>
          </p:nvPr>
        </p:nvSpPr>
        <p:spPr/>
        <p:txBody>
          <a:bodyPr>
            <a:normAutofit fontScale="90000"/>
          </a:bodyPr>
          <a:lstStyle/>
          <a:p>
            <a:r>
              <a:rPr lang="hu-HU" dirty="0" err="1">
                <a:solidFill>
                  <a:schemeClr val="tx1"/>
                </a:solidFill>
              </a:rPr>
              <a:t>Some</a:t>
            </a:r>
            <a:r>
              <a:rPr lang="hu-HU" dirty="0">
                <a:solidFill>
                  <a:schemeClr val="tx1"/>
                </a:solidFill>
              </a:rPr>
              <a:t> </a:t>
            </a:r>
            <a:r>
              <a:rPr lang="hu-HU" dirty="0" err="1">
                <a:solidFill>
                  <a:schemeClr val="tx1"/>
                </a:solidFill>
              </a:rPr>
              <a:t>interesting</a:t>
            </a:r>
            <a:r>
              <a:rPr lang="hu-HU" dirty="0">
                <a:solidFill>
                  <a:schemeClr val="tx1"/>
                </a:solidFill>
              </a:rPr>
              <a:t> </a:t>
            </a:r>
            <a:r>
              <a:rPr lang="hu-HU" dirty="0" err="1" smtClean="0">
                <a:solidFill>
                  <a:schemeClr val="tx1"/>
                </a:solidFill>
              </a:rPr>
              <a:t>findings</a:t>
            </a:r>
            <a:endParaRPr lang="hu-HU" dirty="0">
              <a:solidFill>
                <a:schemeClr val="tx1"/>
              </a:solidFill>
            </a:endParaRPr>
          </a:p>
        </p:txBody>
      </p:sp>
    </p:spTree>
    <p:extLst>
      <p:ext uri="{BB962C8B-B14F-4D97-AF65-F5344CB8AC3E}">
        <p14:creationId xmlns:p14="http://schemas.microsoft.com/office/powerpoint/2010/main" val="17312431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10612" y="768645"/>
            <a:ext cx="11896826" cy="549635"/>
          </a:xfrm>
        </p:spPr>
        <p:txBody>
          <a:bodyPr>
            <a:normAutofit fontScale="90000"/>
          </a:bodyPr>
          <a:lstStyle/>
          <a:p>
            <a:r>
              <a:rPr lang="en-US" dirty="0">
                <a:solidFill>
                  <a:schemeClr val="tx1"/>
                </a:solidFill>
              </a:rPr>
              <a:t>Recommendations for healthcare professionals to reduce the risk</a:t>
            </a:r>
            <a:r>
              <a:rPr lang="hu-HU" dirty="0">
                <a:solidFill>
                  <a:schemeClr val="tx1"/>
                </a:solidFill>
              </a:rPr>
              <a:t> </a:t>
            </a:r>
            <a:r>
              <a:rPr lang="en-US" dirty="0">
                <a:solidFill>
                  <a:schemeClr val="tx1"/>
                </a:solidFill>
              </a:rPr>
              <a:t>of dehydration and heat-related illness</a:t>
            </a:r>
            <a:r>
              <a:rPr lang="hu-HU" dirty="0">
                <a:solidFill>
                  <a:schemeClr val="tx1"/>
                </a:solidFill>
              </a:rPr>
              <a:t> -1</a:t>
            </a:r>
            <a:r>
              <a:rPr lang="en-US" dirty="0"/>
              <a:t/>
            </a:r>
            <a:br>
              <a:rPr lang="en-US" dirty="0"/>
            </a:br>
            <a:r>
              <a:rPr lang="en-US" dirty="0"/>
              <a:t/>
            </a:r>
            <a:br>
              <a:rPr lang="en-US" dirty="0"/>
            </a:br>
            <a:endParaRPr lang="hu-HU" dirty="0"/>
          </a:p>
        </p:txBody>
      </p:sp>
      <p:sp>
        <p:nvSpPr>
          <p:cNvPr id="3" name="Tartalom helye 2"/>
          <p:cNvSpPr>
            <a:spLocks noGrp="1"/>
          </p:cNvSpPr>
          <p:nvPr>
            <p:ph idx="1"/>
          </p:nvPr>
        </p:nvSpPr>
        <p:spPr>
          <a:xfrm>
            <a:off x="295175" y="1423359"/>
            <a:ext cx="11712795" cy="5516056"/>
          </a:xfrm>
        </p:spPr>
        <p:txBody>
          <a:bodyPr>
            <a:normAutofit/>
          </a:bodyPr>
          <a:lstStyle/>
          <a:p>
            <a:pPr marL="0" indent="0">
              <a:buNone/>
            </a:pPr>
            <a:r>
              <a:rPr lang="hu-HU" b="1" dirty="0" err="1">
                <a:solidFill>
                  <a:schemeClr val="tx1"/>
                </a:solidFill>
              </a:rPr>
              <a:t>Review</a:t>
            </a:r>
            <a:r>
              <a:rPr lang="hu-HU" b="1" dirty="0">
                <a:solidFill>
                  <a:schemeClr val="tx1"/>
                </a:solidFill>
              </a:rPr>
              <a:t> </a:t>
            </a:r>
            <a:r>
              <a:rPr lang="hu-HU" b="1" dirty="0" err="1">
                <a:solidFill>
                  <a:schemeClr val="tx1"/>
                </a:solidFill>
              </a:rPr>
              <a:t>the</a:t>
            </a:r>
            <a:r>
              <a:rPr lang="hu-HU" b="1" dirty="0">
                <a:solidFill>
                  <a:schemeClr val="tx1"/>
                </a:solidFill>
              </a:rPr>
              <a:t> </a:t>
            </a:r>
            <a:r>
              <a:rPr lang="hu-HU" b="1" dirty="0" err="1">
                <a:solidFill>
                  <a:schemeClr val="tx1"/>
                </a:solidFill>
              </a:rPr>
              <a:t>patient’s</a:t>
            </a:r>
            <a:r>
              <a:rPr lang="hu-HU" b="1" dirty="0">
                <a:solidFill>
                  <a:schemeClr val="tx1"/>
                </a:solidFill>
              </a:rPr>
              <a:t> </a:t>
            </a:r>
            <a:r>
              <a:rPr lang="hu-HU" b="1" dirty="0" err="1">
                <a:solidFill>
                  <a:schemeClr val="tx1"/>
                </a:solidFill>
              </a:rPr>
              <a:t>medicines</a:t>
            </a:r>
            <a:r>
              <a:rPr lang="hu-HU" dirty="0">
                <a:solidFill>
                  <a:schemeClr val="tx1"/>
                </a:solidFill>
              </a:rPr>
              <a:t>.</a:t>
            </a:r>
          </a:p>
          <a:p>
            <a:pPr marL="0" indent="0">
              <a:buNone/>
            </a:pPr>
            <a:r>
              <a:rPr lang="en-US" dirty="0" smtClean="0">
                <a:solidFill>
                  <a:schemeClr val="tx1"/>
                </a:solidFill>
              </a:rPr>
              <a:t>1</a:t>
            </a:r>
            <a:r>
              <a:rPr lang="hu-HU" dirty="0" smtClean="0">
                <a:solidFill>
                  <a:schemeClr val="tx1"/>
                </a:solidFill>
              </a:rPr>
              <a:t>.)</a:t>
            </a:r>
            <a:r>
              <a:rPr lang="en-US" dirty="0" smtClean="0"/>
              <a:t> </a:t>
            </a:r>
            <a:r>
              <a:rPr lang="en-US" dirty="0">
                <a:solidFill>
                  <a:schemeClr val="tx1"/>
                </a:solidFill>
              </a:rPr>
              <a:t>During hot weather, it is even more important to apply the</a:t>
            </a:r>
            <a:r>
              <a:rPr lang="hu-HU" dirty="0">
                <a:solidFill>
                  <a:schemeClr val="tx1"/>
                </a:solidFill>
              </a:rPr>
              <a:t> </a:t>
            </a:r>
            <a:r>
              <a:rPr lang="en-US" dirty="0">
                <a:solidFill>
                  <a:schemeClr val="tx1"/>
                </a:solidFill>
              </a:rPr>
              <a:t>general principles of using </a:t>
            </a:r>
            <a:r>
              <a:rPr lang="en-US" dirty="0" smtClean="0">
                <a:solidFill>
                  <a:schemeClr val="tx1"/>
                </a:solidFill>
              </a:rPr>
              <a:t>the</a:t>
            </a:r>
            <a:r>
              <a:rPr lang="hu-HU" dirty="0" smtClean="0">
                <a:solidFill>
                  <a:schemeClr val="tx1"/>
                </a:solidFill>
              </a:rPr>
              <a:t/>
            </a:r>
            <a:br>
              <a:rPr lang="hu-HU" dirty="0" smtClean="0">
                <a:solidFill>
                  <a:schemeClr val="tx1"/>
                </a:solidFill>
              </a:rPr>
            </a:br>
            <a:r>
              <a:rPr lang="hu-HU" dirty="0" smtClean="0">
                <a:solidFill>
                  <a:schemeClr val="tx1"/>
                </a:solidFill>
              </a:rPr>
              <a:t>     </a:t>
            </a:r>
            <a:r>
              <a:rPr lang="en-US" dirty="0" smtClean="0">
                <a:solidFill>
                  <a:schemeClr val="tx1"/>
                </a:solidFill>
              </a:rPr>
              <a:t> </a:t>
            </a:r>
            <a:r>
              <a:rPr lang="en-US" b="1" dirty="0">
                <a:solidFill>
                  <a:schemeClr val="tx1"/>
                </a:solidFill>
              </a:rPr>
              <a:t>lowest effective dose for the</a:t>
            </a:r>
            <a:r>
              <a:rPr lang="hu-HU" b="1" dirty="0">
                <a:solidFill>
                  <a:schemeClr val="tx1"/>
                </a:solidFill>
              </a:rPr>
              <a:t> </a:t>
            </a:r>
            <a:r>
              <a:rPr lang="hu-HU" b="1" dirty="0" err="1">
                <a:solidFill>
                  <a:schemeClr val="tx1"/>
                </a:solidFill>
              </a:rPr>
              <a:t>shortest</a:t>
            </a:r>
            <a:r>
              <a:rPr lang="hu-HU" b="1" dirty="0">
                <a:solidFill>
                  <a:schemeClr val="tx1"/>
                </a:solidFill>
              </a:rPr>
              <a:t> </a:t>
            </a:r>
            <a:r>
              <a:rPr lang="hu-HU" b="1" dirty="0" err="1">
                <a:solidFill>
                  <a:schemeClr val="tx1"/>
                </a:solidFill>
              </a:rPr>
              <a:t>possible</a:t>
            </a:r>
            <a:r>
              <a:rPr lang="hu-HU" b="1" dirty="0">
                <a:solidFill>
                  <a:schemeClr val="tx1"/>
                </a:solidFill>
              </a:rPr>
              <a:t> </a:t>
            </a:r>
            <a:r>
              <a:rPr lang="hu-HU" b="1" dirty="0" err="1">
                <a:solidFill>
                  <a:schemeClr val="tx1"/>
                </a:solidFill>
              </a:rPr>
              <a:t>time</a:t>
            </a:r>
            <a:r>
              <a:rPr lang="hu-HU" dirty="0">
                <a:solidFill>
                  <a:schemeClr val="tx1"/>
                </a:solidFill>
              </a:rPr>
              <a:t>. </a:t>
            </a:r>
          </a:p>
          <a:p>
            <a:pPr marL="0" indent="0">
              <a:buNone/>
            </a:pPr>
            <a:r>
              <a:rPr lang="hu-HU" dirty="0" smtClean="0"/>
              <a:t>2.) </a:t>
            </a:r>
            <a:r>
              <a:rPr lang="en-US" dirty="0" smtClean="0">
                <a:solidFill>
                  <a:schemeClr val="tx1"/>
                </a:solidFill>
              </a:rPr>
              <a:t>People </a:t>
            </a:r>
            <a:r>
              <a:rPr lang="en-US" dirty="0">
                <a:solidFill>
                  <a:schemeClr val="tx1"/>
                </a:solidFill>
              </a:rPr>
              <a:t>prescribed a psychotropic medicine are at a particularly</a:t>
            </a:r>
            <a:r>
              <a:rPr lang="hu-HU" dirty="0">
                <a:solidFill>
                  <a:schemeClr val="tx1"/>
                </a:solidFill>
              </a:rPr>
              <a:t> </a:t>
            </a:r>
            <a:r>
              <a:rPr lang="en-US" dirty="0">
                <a:solidFill>
                  <a:schemeClr val="tx1"/>
                </a:solidFill>
              </a:rPr>
              <a:t>high risk because of </a:t>
            </a:r>
            <a:r>
              <a:rPr lang="en-US" dirty="0" smtClean="0">
                <a:solidFill>
                  <a:schemeClr val="tx1"/>
                </a:solidFill>
              </a:rPr>
              <a:t>both</a:t>
            </a:r>
            <a:r>
              <a:rPr lang="hu-HU" dirty="0" smtClean="0">
                <a:solidFill>
                  <a:schemeClr val="tx1"/>
                </a:solidFill>
              </a:rPr>
              <a:t/>
            </a:r>
            <a:br>
              <a:rPr lang="hu-HU" dirty="0" smtClean="0">
                <a:solidFill>
                  <a:schemeClr val="tx1"/>
                </a:solidFill>
              </a:rPr>
            </a:br>
            <a:r>
              <a:rPr lang="hu-HU" dirty="0" smtClean="0">
                <a:solidFill>
                  <a:schemeClr val="tx1"/>
                </a:solidFill>
              </a:rPr>
              <a:t>     </a:t>
            </a:r>
            <a:r>
              <a:rPr lang="en-US" dirty="0" smtClean="0">
                <a:solidFill>
                  <a:schemeClr val="tx1"/>
                </a:solidFill>
              </a:rPr>
              <a:t> </a:t>
            </a:r>
            <a:r>
              <a:rPr lang="en-US" dirty="0">
                <a:solidFill>
                  <a:schemeClr val="tx1"/>
                </a:solidFill>
              </a:rPr>
              <a:t>the effect of their illness on </a:t>
            </a:r>
            <a:r>
              <a:rPr lang="en-US" dirty="0" err="1">
                <a:solidFill>
                  <a:schemeClr val="tx1"/>
                </a:solidFill>
              </a:rPr>
              <a:t>behaviour</a:t>
            </a:r>
            <a:r>
              <a:rPr lang="hu-HU" dirty="0">
                <a:solidFill>
                  <a:schemeClr val="tx1"/>
                </a:solidFill>
              </a:rPr>
              <a:t> </a:t>
            </a:r>
            <a:r>
              <a:rPr lang="en-US" dirty="0">
                <a:solidFill>
                  <a:schemeClr val="tx1"/>
                </a:solidFill>
              </a:rPr>
              <a:t>and the medicines they take.</a:t>
            </a:r>
            <a:endParaRPr lang="hu-HU" dirty="0">
              <a:solidFill>
                <a:schemeClr val="tx1"/>
              </a:solidFill>
            </a:endParaRPr>
          </a:p>
          <a:p>
            <a:pPr lvl="1">
              <a:lnSpc>
                <a:spcPct val="110000"/>
              </a:lnSpc>
            </a:pPr>
            <a:r>
              <a:rPr lang="en-US" dirty="0" smtClean="0">
                <a:solidFill>
                  <a:schemeClr val="tx1"/>
                </a:solidFill>
              </a:rPr>
              <a:t>It </a:t>
            </a:r>
            <a:r>
              <a:rPr lang="en-US" dirty="0">
                <a:solidFill>
                  <a:schemeClr val="tx1"/>
                </a:solidFill>
              </a:rPr>
              <a:t>is especially important for</a:t>
            </a:r>
            <a:r>
              <a:rPr lang="hu-HU" dirty="0">
                <a:solidFill>
                  <a:schemeClr val="tx1"/>
                </a:solidFill>
              </a:rPr>
              <a:t> </a:t>
            </a:r>
            <a:r>
              <a:rPr lang="en-US" dirty="0">
                <a:solidFill>
                  <a:schemeClr val="tx1"/>
                </a:solidFill>
              </a:rPr>
              <a:t>people on </a:t>
            </a:r>
            <a:r>
              <a:rPr lang="en-US" dirty="0" err="1">
                <a:solidFill>
                  <a:schemeClr val="tx1"/>
                </a:solidFill>
              </a:rPr>
              <a:t>psychotropics</a:t>
            </a:r>
            <a:r>
              <a:rPr lang="en-US" dirty="0">
                <a:solidFill>
                  <a:schemeClr val="tx1"/>
                </a:solidFill>
              </a:rPr>
              <a:t> to have the dose reviewed and for</a:t>
            </a:r>
            <a:r>
              <a:rPr lang="hu-HU" dirty="0">
                <a:solidFill>
                  <a:schemeClr val="tx1"/>
                </a:solidFill>
              </a:rPr>
              <a:t> </a:t>
            </a:r>
            <a:r>
              <a:rPr lang="en-US" dirty="0">
                <a:solidFill>
                  <a:schemeClr val="tx1"/>
                </a:solidFill>
              </a:rPr>
              <a:t>them to have an awareness of the risks of heat-related illness</a:t>
            </a:r>
            <a:r>
              <a:rPr lang="hu-HU" dirty="0">
                <a:solidFill>
                  <a:schemeClr val="tx1"/>
                </a:solidFill>
              </a:rPr>
              <a:t> </a:t>
            </a:r>
            <a:r>
              <a:rPr lang="en-US" dirty="0">
                <a:solidFill>
                  <a:schemeClr val="tx1"/>
                </a:solidFill>
              </a:rPr>
              <a:t>and knowledge of the protective measures they can take.</a:t>
            </a:r>
          </a:p>
        </p:txBody>
      </p:sp>
    </p:spTree>
    <p:extLst>
      <p:ext uri="{BB962C8B-B14F-4D97-AF65-F5344CB8AC3E}">
        <p14:creationId xmlns:p14="http://schemas.microsoft.com/office/powerpoint/2010/main" val="23438258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01970" y="623789"/>
            <a:ext cx="11896826" cy="549635"/>
          </a:xfrm>
        </p:spPr>
        <p:txBody>
          <a:bodyPr>
            <a:normAutofit fontScale="90000"/>
          </a:bodyPr>
          <a:lstStyle/>
          <a:p>
            <a:r>
              <a:rPr lang="en-US" dirty="0">
                <a:solidFill>
                  <a:schemeClr val="tx1"/>
                </a:solidFill>
              </a:rPr>
              <a:t>Recommendations for healthcare professionals to reduce the risk</a:t>
            </a:r>
            <a:r>
              <a:rPr lang="hu-HU" dirty="0">
                <a:solidFill>
                  <a:schemeClr val="tx1"/>
                </a:solidFill>
              </a:rPr>
              <a:t> </a:t>
            </a:r>
            <a:r>
              <a:rPr lang="en-US" dirty="0">
                <a:solidFill>
                  <a:schemeClr val="tx1"/>
                </a:solidFill>
              </a:rPr>
              <a:t>of dehydration and heat-related illness</a:t>
            </a:r>
            <a:r>
              <a:rPr lang="hu-HU" dirty="0">
                <a:solidFill>
                  <a:schemeClr val="tx1"/>
                </a:solidFill>
              </a:rPr>
              <a:t> - 2</a:t>
            </a:r>
            <a:r>
              <a:rPr lang="en-US" dirty="0"/>
              <a:t/>
            </a:r>
            <a:br>
              <a:rPr lang="en-US" dirty="0"/>
            </a:br>
            <a:endParaRPr lang="hu-HU" dirty="0"/>
          </a:p>
        </p:txBody>
      </p:sp>
      <p:sp>
        <p:nvSpPr>
          <p:cNvPr id="3" name="Tartalom helye 2"/>
          <p:cNvSpPr>
            <a:spLocks noGrp="1"/>
          </p:cNvSpPr>
          <p:nvPr>
            <p:ph idx="1"/>
          </p:nvPr>
        </p:nvSpPr>
        <p:spPr>
          <a:xfrm>
            <a:off x="192505" y="1802922"/>
            <a:ext cx="11896825" cy="5643486"/>
          </a:xfrm>
        </p:spPr>
        <p:txBody>
          <a:bodyPr/>
          <a:lstStyle/>
          <a:p>
            <a:pPr marL="0" indent="0">
              <a:buNone/>
            </a:pPr>
            <a:r>
              <a:rPr lang="en-US" dirty="0" smtClean="0">
                <a:solidFill>
                  <a:schemeClr val="tx1"/>
                </a:solidFill>
              </a:rPr>
              <a:t>3</a:t>
            </a:r>
            <a:r>
              <a:rPr lang="hu-HU" dirty="0" smtClean="0">
                <a:solidFill>
                  <a:schemeClr val="tx1"/>
                </a:solidFill>
              </a:rPr>
              <a:t>.)</a:t>
            </a:r>
            <a:r>
              <a:rPr lang="en-US" dirty="0" smtClean="0">
                <a:solidFill>
                  <a:schemeClr val="tx1"/>
                </a:solidFill>
              </a:rPr>
              <a:t> </a:t>
            </a:r>
            <a:r>
              <a:rPr lang="en-US" dirty="0">
                <a:solidFill>
                  <a:schemeClr val="tx1"/>
                </a:solidFill>
              </a:rPr>
              <a:t>If practical, delay initiating or increasing the dose of a</a:t>
            </a:r>
            <a:r>
              <a:rPr lang="hu-HU" dirty="0">
                <a:solidFill>
                  <a:schemeClr val="tx1"/>
                </a:solidFill>
              </a:rPr>
              <a:t> </a:t>
            </a:r>
            <a:r>
              <a:rPr lang="en-US" dirty="0">
                <a:solidFill>
                  <a:schemeClr val="tx1"/>
                </a:solidFill>
              </a:rPr>
              <a:t>psychotropic medicine until the </a:t>
            </a:r>
            <a:r>
              <a:rPr lang="en-US" dirty="0" smtClean="0">
                <a:solidFill>
                  <a:schemeClr val="tx1"/>
                </a:solidFill>
              </a:rPr>
              <a:t>hot</a:t>
            </a:r>
            <a:r>
              <a:rPr lang="hu-HU" dirty="0" smtClean="0">
                <a:solidFill>
                  <a:schemeClr val="tx1"/>
                </a:solidFill>
              </a:rPr>
              <a:t/>
            </a:r>
            <a:br>
              <a:rPr lang="hu-HU" dirty="0" smtClean="0">
                <a:solidFill>
                  <a:schemeClr val="tx1"/>
                </a:solidFill>
              </a:rPr>
            </a:br>
            <a:r>
              <a:rPr lang="hu-HU" dirty="0" smtClean="0">
                <a:solidFill>
                  <a:schemeClr val="tx1"/>
                </a:solidFill>
              </a:rPr>
              <a:t>     </a:t>
            </a:r>
            <a:r>
              <a:rPr lang="en-US" dirty="0" smtClean="0">
                <a:solidFill>
                  <a:schemeClr val="tx1"/>
                </a:solidFill>
              </a:rPr>
              <a:t> </a:t>
            </a:r>
            <a:r>
              <a:rPr lang="en-US" dirty="0">
                <a:solidFill>
                  <a:schemeClr val="tx1"/>
                </a:solidFill>
              </a:rPr>
              <a:t>weather is over.</a:t>
            </a:r>
          </a:p>
          <a:p>
            <a:pPr marL="0" indent="0">
              <a:buNone/>
            </a:pPr>
            <a:r>
              <a:rPr lang="en-US" dirty="0" smtClean="0">
                <a:solidFill>
                  <a:schemeClr val="tx1"/>
                </a:solidFill>
              </a:rPr>
              <a:t>4</a:t>
            </a:r>
            <a:r>
              <a:rPr lang="hu-HU" dirty="0" smtClean="0">
                <a:solidFill>
                  <a:schemeClr val="tx1"/>
                </a:solidFill>
              </a:rPr>
              <a:t>.)</a:t>
            </a:r>
            <a:r>
              <a:rPr lang="en-US" dirty="0" smtClean="0">
                <a:solidFill>
                  <a:schemeClr val="tx1"/>
                </a:solidFill>
              </a:rPr>
              <a:t> </a:t>
            </a:r>
            <a:r>
              <a:rPr lang="en-US" dirty="0">
                <a:solidFill>
                  <a:schemeClr val="tx1"/>
                </a:solidFill>
              </a:rPr>
              <a:t>If prescribed a diuretic, consider dose reduction during hot</a:t>
            </a:r>
            <a:r>
              <a:rPr lang="hu-HU" dirty="0">
                <a:solidFill>
                  <a:schemeClr val="tx1"/>
                </a:solidFill>
              </a:rPr>
              <a:t> </a:t>
            </a:r>
            <a:r>
              <a:rPr lang="en-US" dirty="0">
                <a:solidFill>
                  <a:schemeClr val="tx1"/>
                </a:solidFill>
              </a:rPr>
              <a:t>weather if appropriate. </a:t>
            </a:r>
            <a:r>
              <a:rPr lang="en-US" dirty="0" smtClean="0">
                <a:solidFill>
                  <a:schemeClr val="tx1"/>
                </a:solidFill>
              </a:rPr>
              <a:t>An</a:t>
            </a:r>
            <a:r>
              <a:rPr lang="hu-HU" dirty="0" smtClean="0">
                <a:solidFill>
                  <a:schemeClr val="tx1"/>
                </a:solidFill>
              </a:rPr>
              <a:t/>
            </a:r>
            <a:br>
              <a:rPr lang="hu-HU" dirty="0" smtClean="0">
                <a:solidFill>
                  <a:schemeClr val="tx1"/>
                </a:solidFill>
              </a:rPr>
            </a:br>
            <a:r>
              <a:rPr lang="hu-HU" dirty="0" smtClean="0">
                <a:solidFill>
                  <a:schemeClr val="tx1"/>
                </a:solidFill>
              </a:rPr>
              <a:t>      </a:t>
            </a:r>
            <a:r>
              <a:rPr lang="en-US" dirty="0" smtClean="0">
                <a:solidFill>
                  <a:schemeClr val="tx1"/>
                </a:solidFill>
              </a:rPr>
              <a:t>individualized </a:t>
            </a:r>
            <a:r>
              <a:rPr lang="en-US" dirty="0">
                <a:solidFill>
                  <a:schemeClr val="tx1"/>
                </a:solidFill>
              </a:rPr>
              <a:t>plan for the patient</a:t>
            </a:r>
            <a:r>
              <a:rPr lang="hu-HU" dirty="0">
                <a:solidFill>
                  <a:schemeClr val="tx1"/>
                </a:solidFill>
              </a:rPr>
              <a:t> </a:t>
            </a:r>
            <a:r>
              <a:rPr lang="en-US" dirty="0">
                <a:solidFill>
                  <a:schemeClr val="tx1"/>
                </a:solidFill>
              </a:rPr>
              <a:t>to adjust their diuretic medicine themselves on hot </a:t>
            </a:r>
            <a:r>
              <a:rPr lang="en-US" dirty="0" smtClean="0">
                <a:solidFill>
                  <a:schemeClr val="tx1"/>
                </a:solidFill>
              </a:rPr>
              <a:t>days</a:t>
            </a:r>
            <a:r>
              <a:rPr lang="hu-HU" dirty="0" smtClean="0">
                <a:solidFill>
                  <a:schemeClr val="tx1"/>
                </a:solidFill>
              </a:rPr>
              <a:t/>
            </a:r>
            <a:br>
              <a:rPr lang="hu-HU" dirty="0" smtClean="0">
                <a:solidFill>
                  <a:schemeClr val="tx1"/>
                </a:solidFill>
              </a:rPr>
            </a:br>
            <a:r>
              <a:rPr lang="hu-HU" dirty="0" smtClean="0">
                <a:solidFill>
                  <a:schemeClr val="tx1"/>
                </a:solidFill>
              </a:rPr>
              <a:t>     </a:t>
            </a:r>
            <a:r>
              <a:rPr lang="en-US" dirty="0" smtClean="0">
                <a:solidFill>
                  <a:schemeClr val="tx1"/>
                </a:solidFill>
              </a:rPr>
              <a:t> </a:t>
            </a:r>
            <a:r>
              <a:rPr lang="en-US" dirty="0">
                <a:solidFill>
                  <a:schemeClr val="tx1"/>
                </a:solidFill>
              </a:rPr>
              <a:t>can be</a:t>
            </a:r>
            <a:r>
              <a:rPr lang="hu-HU" dirty="0">
                <a:solidFill>
                  <a:schemeClr val="tx1"/>
                </a:solidFill>
              </a:rPr>
              <a:t> </a:t>
            </a:r>
            <a:r>
              <a:rPr lang="hu-HU" dirty="0" err="1">
                <a:solidFill>
                  <a:schemeClr val="tx1"/>
                </a:solidFill>
              </a:rPr>
              <a:t>useful</a:t>
            </a:r>
            <a:r>
              <a:rPr lang="hu-HU" dirty="0">
                <a:solidFill>
                  <a:schemeClr val="tx1"/>
                </a:solidFill>
              </a:rPr>
              <a:t>.</a:t>
            </a:r>
          </a:p>
          <a:p>
            <a:endParaRPr lang="hu-HU" dirty="0"/>
          </a:p>
        </p:txBody>
      </p:sp>
    </p:spTree>
    <p:extLst>
      <p:ext uri="{BB962C8B-B14F-4D97-AF65-F5344CB8AC3E}">
        <p14:creationId xmlns:p14="http://schemas.microsoft.com/office/powerpoint/2010/main" val="24084208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74398" y="605682"/>
            <a:ext cx="11896826" cy="549635"/>
          </a:xfrm>
        </p:spPr>
        <p:txBody>
          <a:bodyPr>
            <a:normAutofit fontScale="90000"/>
          </a:bodyPr>
          <a:lstStyle/>
          <a:p>
            <a:r>
              <a:rPr lang="en-US" dirty="0">
                <a:solidFill>
                  <a:schemeClr val="tx1"/>
                </a:solidFill>
              </a:rPr>
              <a:t>Recommendations for healthcare professionals to reduce the risk</a:t>
            </a:r>
            <a:r>
              <a:rPr lang="hu-HU" dirty="0">
                <a:solidFill>
                  <a:schemeClr val="tx1"/>
                </a:solidFill>
              </a:rPr>
              <a:t> </a:t>
            </a:r>
            <a:r>
              <a:rPr lang="en-US" dirty="0">
                <a:solidFill>
                  <a:schemeClr val="tx1"/>
                </a:solidFill>
              </a:rPr>
              <a:t>of dehydration and heat-related illness</a:t>
            </a:r>
            <a:r>
              <a:rPr lang="hu-HU" dirty="0">
                <a:solidFill>
                  <a:schemeClr val="tx1"/>
                </a:solidFill>
              </a:rPr>
              <a:t>- 3</a:t>
            </a:r>
            <a:r>
              <a:rPr lang="en-US" dirty="0">
                <a:solidFill>
                  <a:schemeClr val="tx1"/>
                </a:solidFill>
              </a:rPr>
              <a:t/>
            </a:r>
            <a:br>
              <a:rPr lang="en-US" dirty="0">
                <a:solidFill>
                  <a:schemeClr val="tx1"/>
                </a:solidFill>
              </a:rPr>
            </a:br>
            <a:endParaRPr lang="hu-HU" dirty="0">
              <a:solidFill>
                <a:schemeClr val="tx1"/>
              </a:solidFill>
            </a:endParaRPr>
          </a:p>
        </p:txBody>
      </p:sp>
      <p:sp>
        <p:nvSpPr>
          <p:cNvPr id="3" name="Tartalom helye 2"/>
          <p:cNvSpPr>
            <a:spLocks noGrp="1"/>
          </p:cNvSpPr>
          <p:nvPr>
            <p:ph idx="1"/>
          </p:nvPr>
        </p:nvSpPr>
        <p:spPr>
          <a:xfrm>
            <a:off x="474453" y="1487103"/>
            <a:ext cx="11309230" cy="5370897"/>
          </a:xfrm>
        </p:spPr>
        <p:txBody>
          <a:bodyPr>
            <a:normAutofit/>
          </a:bodyPr>
          <a:lstStyle/>
          <a:p>
            <a:pPr marL="0" indent="0">
              <a:buNone/>
            </a:pPr>
            <a:r>
              <a:rPr lang="hu-HU" dirty="0" smtClean="0">
                <a:solidFill>
                  <a:schemeClr val="tx1"/>
                </a:solidFill>
              </a:rPr>
              <a:t>5.) </a:t>
            </a:r>
            <a:r>
              <a:rPr lang="en-US" dirty="0">
                <a:solidFill>
                  <a:schemeClr val="tx1"/>
                </a:solidFill>
              </a:rPr>
              <a:t>If on fluid restrictions, consider whether relaxing the restrictions</a:t>
            </a:r>
            <a:r>
              <a:rPr lang="hu-HU" dirty="0">
                <a:solidFill>
                  <a:schemeClr val="tx1"/>
                </a:solidFill>
              </a:rPr>
              <a:t> </a:t>
            </a:r>
            <a:r>
              <a:rPr lang="en-US" dirty="0">
                <a:solidFill>
                  <a:schemeClr val="tx1"/>
                </a:solidFill>
              </a:rPr>
              <a:t>during periods of </a:t>
            </a:r>
            <a:r>
              <a:rPr lang="en-US" dirty="0" smtClean="0">
                <a:solidFill>
                  <a:schemeClr val="tx1"/>
                </a:solidFill>
              </a:rPr>
              <a:t>hot</a:t>
            </a:r>
            <a:r>
              <a:rPr lang="hu-HU" dirty="0" smtClean="0">
                <a:solidFill>
                  <a:schemeClr val="tx1"/>
                </a:solidFill>
              </a:rPr>
              <a:t/>
            </a:r>
            <a:br>
              <a:rPr lang="hu-HU" dirty="0" smtClean="0">
                <a:solidFill>
                  <a:schemeClr val="tx1"/>
                </a:solidFill>
              </a:rPr>
            </a:br>
            <a:r>
              <a:rPr lang="hu-HU" dirty="0" smtClean="0">
                <a:solidFill>
                  <a:schemeClr val="tx1"/>
                </a:solidFill>
              </a:rPr>
              <a:t>     </a:t>
            </a:r>
            <a:r>
              <a:rPr lang="en-US" dirty="0" smtClean="0">
                <a:solidFill>
                  <a:schemeClr val="tx1"/>
                </a:solidFill>
              </a:rPr>
              <a:t> </a:t>
            </a:r>
            <a:r>
              <a:rPr lang="en-US" dirty="0">
                <a:solidFill>
                  <a:schemeClr val="tx1"/>
                </a:solidFill>
              </a:rPr>
              <a:t>weather is appropriate.</a:t>
            </a:r>
          </a:p>
          <a:p>
            <a:pPr marL="0" indent="0">
              <a:buNone/>
            </a:pPr>
            <a:r>
              <a:rPr lang="en-US" dirty="0" smtClean="0">
                <a:solidFill>
                  <a:schemeClr val="tx1"/>
                </a:solidFill>
              </a:rPr>
              <a:t>6</a:t>
            </a:r>
            <a:r>
              <a:rPr lang="hu-HU" dirty="0" smtClean="0">
                <a:solidFill>
                  <a:schemeClr val="tx1"/>
                </a:solidFill>
              </a:rPr>
              <a:t>.)</a:t>
            </a:r>
            <a:r>
              <a:rPr lang="en-US" dirty="0" smtClean="0">
                <a:solidFill>
                  <a:schemeClr val="tx1"/>
                </a:solidFill>
              </a:rPr>
              <a:t> </a:t>
            </a:r>
            <a:r>
              <a:rPr lang="en-US" dirty="0">
                <a:solidFill>
                  <a:schemeClr val="tx1"/>
                </a:solidFill>
              </a:rPr>
              <a:t>When combinations of medicines, such as a diuretic and ACE</a:t>
            </a:r>
            <a:r>
              <a:rPr lang="hu-HU" dirty="0">
                <a:solidFill>
                  <a:schemeClr val="tx1"/>
                </a:solidFill>
              </a:rPr>
              <a:t> </a:t>
            </a:r>
            <a:r>
              <a:rPr lang="en-US" dirty="0">
                <a:solidFill>
                  <a:schemeClr val="tx1"/>
                </a:solidFill>
              </a:rPr>
              <a:t>inhibitor or ARB, </a:t>
            </a:r>
            <a:r>
              <a:rPr lang="en-US" dirty="0" smtClean="0">
                <a:solidFill>
                  <a:schemeClr val="tx1"/>
                </a:solidFill>
              </a:rPr>
              <a:t>are</a:t>
            </a:r>
            <a:r>
              <a:rPr lang="hu-HU" dirty="0" smtClean="0">
                <a:solidFill>
                  <a:schemeClr val="tx1"/>
                </a:solidFill>
              </a:rPr>
              <a:t/>
            </a:r>
            <a:br>
              <a:rPr lang="hu-HU" dirty="0" smtClean="0">
                <a:solidFill>
                  <a:schemeClr val="tx1"/>
                </a:solidFill>
              </a:rPr>
            </a:br>
            <a:r>
              <a:rPr lang="hu-HU" dirty="0" smtClean="0">
                <a:solidFill>
                  <a:schemeClr val="tx1"/>
                </a:solidFill>
              </a:rPr>
              <a:t>      </a:t>
            </a:r>
            <a:r>
              <a:rPr lang="en-US" dirty="0" smtClean="0">
                <a:solidFill>
                  <a:schemeClr val="tx1"/>
                </a:solidFill>
              </a:rPr>
              <a:t> </a:t>
            </a:r>
            <a:r>
              <a:rPr lang="en-US" dirty="0">
                <a:solidFill>
                  <a:schemeClr val="tx1"/>
                </a:solidFill>
              </a:rPr>
              <a:t>initiated during hot weather, they may</a:t>
            </a:r>
            <a:r>
              <a:rPr lang="hu-HU" dirty="0">
                <a:solidFill>
                  <a:schemeClr val="tx1"/>
                </a:solidFill>
              </a:rPr>
              <a:t> </a:t>
            </a:r>
            <a:r>
              <a:rPr lang="en-US" dirty="0">
                <a:solidFill>
                  <a:schemeClr val="tx1"/>
                </a:solidFill>
              </a:rPr>
              <a:t>increase the risk of </a:t>
            </a:r>
            <a:r>
              <a:rPr lang="en-US" dirty="0" err="1">
                <a:solidFill>
                  <a:schemeClr val="tx1"/>
                </a:solidFill>
              </a:rPr>
              <a:t>hypovolaemia</a:t>
            </a:r>
            <a:r>
              <a:rPr lang="en-US" dirty="0">
                <a:solidFill>
                  <a:schemeClr val="tx1"/>
                </a:solidFill>
              </a:rPr>
              <a:t> </a:t>
            </a:r>
            <a:r>
              <a:rPr lang="en-US" dirty="0" smtClean="0">
                <a:solidFill>
                  <a:schemeClr val="tx1"/>
                </a:solidFill>
              </a:rPr>
              <a:t>and</a:t>
            </a:r>
            <a:r>
              <a:rPr lang="hu-HU" dirty="0" smtClean="0">
                <a:solidFill>
                  <a:schemeClr val="tx1"/>
                </a:solidFill>
              </a:rPr>
              <a:t/>
            </a:r>
            <a:br>
              <a:rPr lang="hu-HU" dirty="0" smtClean="0">
                <a:solidFill>
                  <a:schemeClr val="tx1"/>
                </a:solidFill>
              </a:rPr>
            </a:br>
            <a:r>
              <a:rPr lang="hu-HU" dirty="0" smtClean="0">
                <a:solidFill>
                  <a:schemeClr val="tx1"/>
                </a:solidFill>
              </a:rPr>
              <a:t>      </a:t>
            </a:r>
            <a:r>
              <a:rPr lang="en-US" dirty="0" smtClean="0">
                <a:solidFill>
                  <a:schemeClr val="tx1"/>
                </a:solidFill>
              </a:rPr>
              <a:t> </a:t>
            </a:r>
            <a:r>
              <a:rPr lang="en-US" dirty="0">
                <a:solidFill>
                  <a:schemeClr val="tx1"/>
                </a:solidFill>
              </a:rPr>
              <a:t>dehydration. Consider</a:t>
            </a:r>
            <a:r>
              <a:rPr lang="hu-HU" dirty="0">
                <a:solidFill>
                  <a:schemeClr val="tx1"/>
                </a:solidFill>
              </a:rPr>
              <a:t> </a:t>
            </a:r>
            <a:r>
              <a:rPr lang="en-US" dirty="0">
                <a:solidFill>
                  <a:schemeClr val="tx1"/>
                </a:solidFill>
              </a:rPr>
              <a:t>initiation of the diuretic at a lower dose, if possible.</a:t>
            </a:r>
            <a:r>
              <a:rPr lang="hu-HU" dirty="0">
                <a:solidFill>
                  <a:schemeClr val="tx1"/>
                </a:solidFill>
              </a:rPr>
              <a:t> </a:t>
            </a:r>
            <a:endParaRPr lang="en-US" dirty="0">
              <a:solidFill>
                <a:schemeClr val="tx1"/>
              </a:solidFill>
            </a:endParaRPr>
          </a:p>
          <a:p>
            <a:pPr marL="0" indent="0">
              <a:buNone/>
            </a:pPr>
            <a:r>
              <a:rPr lang="en-US" dirty="0" smtClean="0">
                <a:solidFill>
                  <a:schemeClr val="tx1"/>
                </a:solidFill>
              </a:rPr>
              <a:t>7</a:t>
            </a:r>
            <a:r>
              <a:rPr lang="hu-HU" dirty="0" smtClean="0">
                <a:solidFill>
                  <a:schemeClr val="tx1"/>
                </a:solidFill>
              </a:rPr>
              <a:t>.)</a:t>
            </a:r>
            <a:r>
              <a:rPr lang="en-US" dirty="0" smtClean="0">
                <a:solidFill>
                  <a:schemeClr val="tx1"/>
                </a:solidFill>
              </a:rPr>
              <a:t> </a:t>
            </a:r>
            <a:r>
              <a:rPr lang="en-US" dirty="0">
                <a:solidFill>
                  <a:schemeClr val="tx1"/>
                </a:solidFill>
              </a:rPr>
              <a:t>A review of an older person’s medicines by an accredited</a:t>
            </a:r>
            <a:r>
              <a:rPr lang="hu-HU" dirty="0">
                <a:solidFill>
                  <a:schemeClr val="tx1"/>
                </a:solidFill>
              </a:rPr>
              <a:t> </a:t>
            </a:r>
            <a:r>
              <a:rPr lang="en-US" dirty="0">
                <a:solidFill>
                  <a:schemeClr val="tx1"/>
                </a:solidFill>
              </a:rPr>
              <a:t>pharmacist either in </a:t>
            </a:r>
            <a:r>
              <a:rPr lang="en-US" dirty="0" smtClean="0">
                <a:solidFill>
                  <a:schemeClr val="tx1"/>
                </a:solidFill>
              </a:rPr>
              <a:t>their</a:t>
            </a:r>
            <a:r>
              <a:rPr lang="hu-HU" dirty="0" smtClean="0">
                <a:solidFill>
                  <a:schemeClr val="tx1"/>
                </a:solidFill>
              </a:rPr>
              <a:t/>
            </a:r>
            <a:br>
              <a:rPr lang="hu-HU" dirty="0" smtClean="0">
                <a:solidFill>
                  <a:schemeClr val="tx1"/>
                </a:solidFill>
              </a:rPr>
            </a:br>
            <a:r>
              <a:rPr lang="hu-HU" dirty="0" smtClean="0">
                <a:solidFill>
                  <a:schemeClr val="tx1"/>
                </a:solidFill>
              </a:rPr>
              <a:t>     </a:t>
            </a:r>
            <a:r>
              <a:rPr lang="en-US" dirty="0" smtClean="0">
                <a:solidFill>
                  <a:schemeClr val="tx1"/>
                </a:solidFill>
              </a:rPr>
              <a:t> </a:t>
            </a:r>
            <a:r>
              <a:rPr lang="en-US" dirty="0">
                <a:solidFill>
                  <a:schemeClr val="tx1"/>
                </a:solidFill>
              </a:rPr>
              <a:t>home, if living independently, or in</a:t>
            </a:r>
            <a:r>
              <a:rPr lang="hu-HU" dirty="0">
                <a:solidFill>
                  <a:schemeClr val="tx1"/>
                </a:solidFill>
              </a:rPr>
              <a:t> </a:t>
            </a:r>
            <a:r>
              <a:rPr lang="en-US" dirty="0">
                <a:solidFill>
                  <a:schemeClr val="tx1"/>
                </a:solidFill>
              </a:rPr>
              <a:t>an aged care facility, if a resident there, may </a:t>
            </a:r>
            <a:r>
              <a:rPr lang="en-US" dirty="0" smtClean="0">
                <a:solidFill>
                  <a:schemeClr val="tx1"/>
                </a:solidFill>
              </a:rPr>
              <a:t>be</a:t>
            </a:r>
            <a:r>
              <a:rPr lang="hu-HU" dirty="0" smtClean="0">
                <a:solidFill>
                  <a:schemeClr val="tx1"/>
                </a:solidFill>
              </a:rPr>
              <a:t/>
            </a:r>
            <a:br>
              <a:rPr lang="hu-HU" dirty="0" smtClean="0">
                <a:solidFill>
                  <a:schemeClr val="tx1"/>
                </a:solidFill>
              </a:rPr>
            </a:br>
            <a:r>
              <a:rPr lang="hu-HU" dirty="0" smtClean="0">
                <a:solidFill>
                  <a:schemeClr val="tx1"/>
                </a:solidFill>
              </a:rPr>
              <a:t>     </a:t>
            </a:r>
            <a:r>
              <a:rPr lang="en-US" dirty="0" smtClean="0">
                <a:solidFill>
                  <a:schemeClr val="tx1"/>
                </a:solidFill>
              </a:rPr>
              <a:t> </a:t>
            </a:r>
            <a:r>
              <a:rPr lang="en-US" dirty="0">
                <a:solidFill>
                  <a:schemeClr val="tx1"/>
                </a:solidFill>
              </a:rPr>
              <a:t>prudent.</a:t>
            </a:r>
            <a:r>
              <a:rPr lang="hu-HU" dirty="0">
                <a:solidFill>
                  <a:schemeClr val="tx1"/>
                </a:solidFill>
              </a:rPr>
              <a:t> </a:t>
            </a:r>
            <a:r>
              <a:rPr lang="en-US" dirty="0">
                <a:solidFill>
                  <a:schemeClr val="tx1"/>
                </a:solidFill>
              </a:rPr>
              <a:t>Provide counselling about how to stay well and</a:t>
            </a:r>
            <a:r>
              <a:rPr lang="hu-HU" dirty="0">
                <a:solidFill>
                  <a:schemeClr val="tx1"/>
                </a:solidFill>
              </a:rPr>
              <a:t> </a:t>
            </a:r>
            <a:r>
              <a:rPr lang="en-US" dirty="0">
                <a:solidFill>
                  <a:schemeClr val="tx1"/>
                </a:solidFill>
              </a:rPr>
              <a:t>store medicines safely </a:t>
            </a:r>
            <a:r>
              <a:rPr lang="en-US" dirty="0" smtClean="0">
                <a:solidFill>
                  <a:schemeClr val="tx1"/>
                </a:solidFill>
              </a:rPr>
              <a:t>during</a:t>
            </a:r>
            <a:r>
              <a:rPr lang="hu-HU" dirty="0" smtClean="0">
                <a:solidFill>
                  <a:schemeClr val="tx1"/>
                </a:solidFill>
              </a:rPr>
              <a:t/>
            </a:r>
            <a:br>
              <a:rPr lang="hu-HU" dirty="0" smtClean="0">
                <a:solidFill>
                  <a:schemeClr val="tx1"/>
                </a:solidFill>
              </a:rPr>
            </a:br>
            <a:r>
              <a:rPr lang="hu-HU" dirty="0" smtClean="0">
                <a:solidFill>
                  <a:schemeClr val="tx1"/>
                </a:solidFill>
              </a:rPr>
              <a:t>     </a:t>
            </a:r>
            <a:r>
              <a:rPr lang="en-US" dirty="0" smtClean="0">
                <a:solidFill>
                  <a:schemeClr val="tx1"/>
                </a:solidFill>
              </a:rPr>
              <a:t> </a:t>
            </a:r>
            <a:r>
              <a:rPr lang="en-US" dirty="0">
                <a:solidFill>
                  <a:schemeClr val="tx1"/>
                </a:solidFill>
              </a:rPr>
              <a:t>hot weather.</a:t>
            </a:r>
            <a:endParaRPr lang="hu-HU" dirty="0">
              <a:solidFill>
                <a:schemeClr val="tx1"/>
              </a:solidFill>
            </a:endParaRPr>
          </a:p>
        </p:txBody>
      </p:sp>
    </p:spTree>
    <p:extLst>
      <p:ext uri="{BB962C8B-B14F-4D97-AF65-F5344CB8AC3E}">
        <p14:creationId xmlns:p14="http://schemas.microsoft.com/office/powerpoint/2010/main" val="30593216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p:cNvPicPr>
            <a:picLocks noChangeAspect="1"/>
          </p:cNvPicPr>
          <p:nvPr/>
        </p:nvPicPr>
        <p:blipFill>
          <a:blip r:embed="rId2"/>
          <a:stretch>
            <a:fillRect/>
          </a:stretch>
        </p:blipFill>
        <p:spPr>
          <a:xfrm>
            <a:off x="5575059" y="229611"/>
            <a:ext cx="5191850" cy="6516009"/>
          </a:xfrm>
          <a:prstGeom prst="rect">
            <a:avLst/>
          </a:prstGeom>
        </p:spPr>
      </p:pic>
      <p:sp>
        <p:nvSpPr>
          <p:cNvPr id="5" name="Szövegdoboz 4"/>
          <p:cNvSpPr txBox="1"/>
          <p:nvPr/>
        </p:nvSpPr>
        <p:spPr>
          <a:xfrm>
            <a:off x="621322" y="229611"/>
            <a:ext cx="4126523" cy="584775"/>
          </a:xfrm>
          <a:prstGeom prst="rect">
            <a:avLst/>
          </a:prstGeom>
          <a:noFill/>
        </p:spPr>
        <p:txBody>
          <a:bodyPr wrap="square" rtlCol="0">
            <a:spAutoFit/>
          </a:bodyPr>
          <a:lstStyle/>
          <a:p>
            <a:r>
              <a:rPr lang="hu-HU" sz="3200" dirty="0" err="1"/>
              <a:t>Take</a:t>
            </a:r>
            <a:r>
              <a:rPr lang="hu-HU" sz="3200" dirty="0"/>
              <a:t> </a:t>
            </a:r>
            <a:r>
              <a:rPr lang="hu-HU" sz="3200" dirty="0" err="1"/>
              <a:t>home</a:t>
            </a:r>
            <a:r>
              <a:rPr lang="hu-HU" sz="3200" dirty="0"/>
              <a:t> </a:t>
            </a:r>
            <a:r>
              <a:rPr lang="hu-HU" sz="3200" dirty="0" err="1"/>
              <a:t>message</a:t>
            </a:r>
            <a:r>
              <a:rPr lang="hu-HU" sz="3200" dirty="0"/>
              <a:t> - 1 </a:t>
            </a:r>
          </a:p>
        </p:txBody>
      </p:sp>
    </p:spTree>
    <p:extLst>
      <p:ext uri="{BB962C8B-B14F-4D97-AF65-F5344CB8AC3E}">
        <p14:creationId xmlns:p14="http://schemas.microsoft.com/office/powerpoint/2010/main" val="31649102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err="1">
                <a:solidFill>
                  <a:schemeClr val="tx1"/>
                </a:solidFill>
              </a:rPr>
              <a:t>Take</a:t>
            </a:r>
            <a:r>
              <a:rPr lang="hu-HU" dirty="0">
                <a:solidFill>
                  <a:schemeClr val="tx1"/>
                </a:solidFill>
              </a:rPr>
              <a:t> </a:t>
            </a:r>
            <a:r>
              <a:rPr lang="hu-HU" dirty="0" err="1">
                <a:solidFill>
                  <a:schemeClr val="tx1"/>
                </a:solidFill>
              </a:rPr>
              <a:t>home</a:t>
            </a:r>
            <a:r>
              <a:rPr lang="hu-HU" dirty="0">
                <a:solidFill>
                  <a:schemeClr val="tx1"/>
                </a:solidFill>
              </a:rPr>
              <a:t> </a:t>
            </a:r>
            <a:r>
              <a:rPr lang="hu-HU" dirty="0" err="1" smtClean="0">
                <a:solidFill>
                  <a:schemeClr val="tx1"/>
                </a:solidFill>
              </a:rPr>
              <a:t>message</a:t>
            </a:r>
            <a:endParaRPr lang="hu-HU" dirty="0">
              <a:solidFill>
                <a:schemeClr val="tx1"/>
              </a:solidFill>
            </a:endParaRPr>
          </a:p>
        </p:txBody>
      </p:sp>
      <p:sp>
        <p:nvSpPr>
          <p:cNvPr id="3" name="Tartalom helye 2"/>
          <p:cNvSpPr>
            <a:spLocks noGrp="1"/>
          </p:cNvSpPr>
          <p:nvPr>
            <p:ph idx="1"/>
          </p:nvPr>
        </p:nvSpPr>
        <p:spPr>
          <a:xfrm>
            <a:off x="192506" y="934775"/>
            <a:ext cx="6335044" cy="5370897"/>
          </a:xfrm>
        </p:spPr>
        <p:txBody>
          <a:bodyPr>
            <a:normAutofit/>
          </a:bodyPr>
          <a:lstStyle/>
          <a:p>
            <a:r>
              <a:rPr lang="en-US" sz="2200" dirty="0">
                <a:solidFill>
                  <a:schemeClr val="tx1"/>
                </a:solidFill>
              </a:rPr>
              <a:t>Healthcare professionals should be aware of the increasing prevalence of hyperthermia</a:t>
            </a:r>
            <a:r>
              <a:rPr lang="hu-HU" sz="2200" dirty="0">
                <a:solidFill>
                  <a:schemeClr val="tx1"/>
                </a:solidFill>
              </a:rPr>
              <a:t> </a:t>
            </a:r>
            <a:r>
              <a:rPr lang="en-US" sz="2200" dirty="0">
                <a:solidFill>
                  <a:schemeClr val="tx1"/>
                </a:solidFill>
              </a:rPr>
              <a:t>and the possible involvement of drugs.</a:t>
            </a:r>
            <a:endParaRPr lang="hu-HU" sz="2200" dirty="0">
              <a:solidFill>
                <a:schemeClr val="tx1"/>
              </a:solidFill>
            </a:endParaRPr>
          </a:p>
          <a:p>
            <a:r>
              <a:rPr lang="en-US" sz="2200" dirty="0">
                <a:solidFill>
                  <a:schemeClr val="tx1"/>
                </a:solidFill>
              </a:rPr>
              <a:t>Some classes of medications commonly used by older patients with chronic conditions may</a:t>
            </a:r>
            <a:r>
              <a:rPr lang="hu-HU" sz="2200" dirty="0">
                <a:solidFill>
                  <a:schemeClr val="tx1"/>
                </a:solidFill>
              </a:rPr>
              <a:t> </a:t>
            </a:r>
            <a:r>
              <a:rPr lang="en-US" sz="2200" dirty="0">
                <a:solidFill>
                  <a:schemeClr val="tx1"/>
                </a:solidFill>
              </a:rPr>
              <a:t>predispose these individuals to heat-related complications.</a:t>
            </a:r>
            <a:endParaRPr lang="hu-HU" sz="2200" dirty="0">
              <a:solidFill>
                <a:schemeClr val="tx1"/>
              </a:solidFill>
            </a:endParaRPr>
          </a:p>
          <a:p>
            <a:r>
              <a:rPr lang="en-US" sz="2200" dirty="0">
                <a:solidFill>
                  <a:schemeClr val="tx1"/>
                </a:solidFill>
              </a:rPr>
              <a:t>These medications can sensitize </a:t>
            </a:r>
            <a:r>
              <a:rPr lang="hu-HU" sz="2200" dirty="0">
                <a:solidFill>
                  <a:schemeClr val="tx1"/>
                </a:solidFill>
              </a:rPr>
              <a:t>a </a:t>
            </a:r>
            <a:r>
              <a:rPr lang="en-US" sz="2200" dirty="0">
                <a:solidFill>
                  <a:schemeClr val="tx1"/>
                </a:solidFill>
              </a:rPr>
              <a:t>patient to heat by disrupting thermoregulatory responses that maintain core body temperature,</a:t>
            </a:r>
            <a:r>
              <a:rPr lang="hu-HU" sz="2200" dirty="0">
                <a:solidFill>
                  <a:schemeClr val="tx1"/>
                </a:solidFill>
              </a:rPr>
              <a:t> </a:t>
            </a:r>
            <a:r>
              <a:rPr lang="en-US" sz="2200" dirty="0">
                <a:solidFill>
                  <a:schemeClr val="tx1"/>
                </a:solidFill>
              </a:rPr>
              <a:t>either by interfering with cognitive processes or by directly disrupting autonomic mechanisms</a:t>
            </a:r>
            <a:r>
              <a:rPr lang="hu-HU" sz="2200" dirty="0">
                <a:solidFill>
                  <a:schemeClr val="tx1"/>
                </a:solidFill>
              </a:rPr>
              <a:t>.</a:t>
            </a:r>
          </a:p>
          <a:p>
            <a:pPr marL="0" indent="0">
              <a:buNone/>
            </a:pPr>
            <a:endParaRPr lang="hu-HU" dirty="0"/>
          </a:p>
        </p:txBody>
      </p:sp>
      <p:pic>
        <p:nvPicPr>
          <p:cNvPr id="4" name="Kép 3"/>
          <p:cNvPicPr>
            <a:picLocks noChangeAspect="1"/>
          </p:cNvPicPr>
          <p:nvPr/>
        </p:nvPicPr>
        <p:blipFill>
          <a:blip r:embed="rId2"/>
          <a:stretch>
            <a:fillRect/>
          </a:stretch>
        </p:blipFill>
        <p:spPr>
          <a:xfrm>
            <a:off x="6632207" y="655043"/>
            <a:ext cx="5457124" cy="5004298"/>
          </a:xfrm>
          <a:prstGeom prst="rect">
            <a:avLst/>
          </a:prstGeom>
        </p:spPr>
      </p:pic>
      <p:sp>
        <p:nvSpPr>
          <p:cNvPr id="5" name="Téglalap 4"/>
          <p:cNvSpPr/>
          <p:nvPr/>
        </p:nvSpPr>
        <p:spPr>
          <a:xfrm>
            <a:off x="7306147" y="5891472"/>
            <a:ext cx="4155540" cy="553998"/>
          </a:xfrm>
          <a:prstGeom prst="rect">
            <a:avLst/>
          </a:prstGeom>
        </p:spPr>
        <p:txBody>
          <a:bodyPr wrap="square">
            <a:spAutoFit/>
          </a:bodyPr>
          <a:lstStyle/>
          <a:p>
            <a:r>
              <a:rPr lang="hu-HU" sz="1200" dirty="0"/>
              <a:t>https://nexusmedianews.com/prescription-drugs-and-extreme-heat-a-deadly-combination-bbbfe4a68a49</a:t>
            </a:r>
            <a:r>
              <a:rPr lang="hu-HU" dirty="0"/>
              <a:t>/</a:t>
            </a:r>
          </a:p>
        </p:txBody>
      </p:sp>
    </p:spTree>
    <p:extLst>
      <p:ext uri="{BB962C8B-B14F-4D97-AF65-F5344CB8AC3E}">
        <p14:creationId xmlns:p14="http://schemas.microsoft.com/office/powerpoint/2010/main" val="12191694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err="1">
                <a:solidFill>
                  <a:schemeClr val="tx1"/>
                </a:solidFill>
              </a:rPr>
              <a:t>Take-home</a:t>
            </a:r>
            <a:r>
              <a:rPr lang="hu-HU" dirty="0">
                <a:solidFill>
                  <a:schemeClr val="tx1"/>
                </a:solidFill>
              </a:rPr>
              <a:t> </a:t>
            </a:r>
            <a:r>
              <a:rPr lang="hu-HU" dirty="0" err="1" smtClean="0">
                <a:solidFill>
                  <a:schemeClr val="tx1"/>
                </a:solidFill>
              </a:rPr>
              <a:t>messages</a:t>
            </a:r>
            <a:endParaRPr lang="hu-HU" dirty="0">
              <a:solidFill>
                <a:schemeClr val="tx1"/>
              </a:solidFill>
            </a:endParaRPr>
          </a:p>
        </p:txBody>
      </p:sp>
      <p:sp>
        <p:nvSpPr>
          <p:cNvPr id="3" name="Tartalom helye 2"/>
          <p:cNvSpPr>
            <a:spLocks noGrp="1"/>
          </p:cNvSpPr>
          <p:nvPr>
            <p:ph idx="1"/>
          </p:nvPr>
        </p:nvSpPr>
        <p:spPr>
          <a:xfrm>
            <a:off x="427725" y="1337094"/>
            <a:ext cx="11356925" cy="4968578"/>
          </a:xfrm>
        </p:spPr>
        <p:txBody>
          <a:bodyPr>
            <a:normAutofit/>
          </a:bodyPr>
          <a:lstStyle/>
          <a:p>
            <a:pPr>
              <a:lnSpc>
                <a:spcPct val="120000"/>
              </a:lnSpc>
              <a:spcAft>
                <a:spcPts val="2000"/>
              </a:spcAft>
            </a:pPr>
            <a:r>
              <a:rPr lang="hu-HU" dirty="0">
                <a:solidFill>
                  <a:schemeClr val="tx1"/>
                </a:solidFill>
              </a:rPr>
              <a:t>T</a:t>
            </a:r>
            <a:r>
              <a:rPr lang="en-US" dirty="0" err="1">
                <a:solidFill>
                  <a:schemeClr val="tx1"/>
                </a:solidFill>
              </a:rPr>
              <a:t>hermoregulation</a:t>
            </a:r>
            <a:r>
              <a:rPr lang="en-US" dirty="0">
                <a:solidFill>
                  <a:schemeClr val="tx1"/>
                </a:solidFill>
              </a:rPr>
              <a:t> may be affected by numerous centrally-acting</a:t>
            </a:r>
            <a:r>
              <a:rPr lang="hu-HU" dirty="0">
                <a:solidFill>
                  <a:schemeClr val="tx1"/>
                </a:solidFill>
              </a:rPr>
              <a:t> </a:t>
            </a:r>
            <a:r>
              <a:rPr lang="en-US" dirty="0">
                <a:solidFill>
                  <a:schemeClr val="tx1"/>
                </a:solidFill>
              </a:rPr>
              <a:t>medications for neuropsychological disorders including antipsychotics, beta blockers, stimulants,</a:t>
            </a:r>
            <a:r>
              <a:rPr lang="hu-HU" dirty="0">
                <a:solidFill>
                  <a:schemeClr val="tx1"/>
                </a:solidFill>
              </a:rPr>
              <a:t> </a:t>
            </a:r>
            <a:r>
              <a:rPr lang="en-US" dirty="0">
                <a:solidFill>
                  <a:schemeClr val="tx1"/>
                </a:solidFill>
              </a:rPr>
              <a:t>and a broad array of medications with anticholinergic properties</a:t>
            </a:r>
            <a:r>
              <a:rPr lang="hu-HU" dirty="0">
                <a:solidFill>
                  <a:schemeClr val="tx1"/>
                </a:solidFill>
              </a:rPr>
              <a:t>.</a:t>
            </a:r>
          </a:p>
          <a:p>
            <a:pPr>
              <a:lnSpc>
                <a:spcPct val="120000"/>
              </a:lnSpc>
            </a:pPr>
            <a:r>
              <a:rPr lang="en-US" dirty="0">
                <a:solidFill>
                  <a:schemeClr val="tx1"/>
                </a:solidFill>
              </a:rPr>
              <a:t>Dehydration</a:t>
            </a:r>
            <a:r>
              <a:rPr lang="hu-HU" dirty="0">
                <a:solidFill>
                  <a:schemeClr val="tx1"/>
                </a:solidFill>
              </a:rPr>
              <a:t> </a:t>
            </a:r>
            <a:r>
              <a:rPr lang="en-US" dirty="0">
                <a:solidFill>
                  <a:schemeClr val="tx1"/>
                </a:solidFill>
              </a:rPr>
              <a:t>with or without concurrent electrolyte disturbance may also contribute to thermoregulatory</a:t>
            </a:r>
            <a:r>
              <a:rPr lang="hu-HU" dirty="0">
                <a:solidFill>
                  <a:schemeClr val="tx1"/>
                </a:solidFill>
              </a:rPr>
              <a:t> </a:t>
            </a:r>
            <a:r>
              <a:rPr lang="en-US" dirty="0">
                <a:solidFill>
                  <a:schemeClr val="tx1"/>
                </a:solidFill>
              </a:rPr>
              <a:t>failure, and medications that suppress thirst and disrupt fluid balance such as angiotensin</a:t>
            </a:r>
            <a:r>
              <a:rPr lang="hu-HU" dirty="0">
                <a:solidFill>
                  <a:schemeClr val="tx1"/>
                </a:solidFill>
              </a:rPr>
              <a:t> </a:t>
            </a:r>
            <a:r>
              <a:rPr lang="en-US" dirty="0">
                <a:solidFill>
                  <a:schemeClr val="tx1"/>
                </a:solidFill>
              </a:rPr>
              <a:t>converting enzyme (ACE) inhibitors and diuretics, are commonly used by older patients</a:t>
            </a:r>
            <a:r>
              <a:rPr lang="hu-HU" dirty="0">
                <a:solidFill>
                  <a:schemeClr val="tx1"/>
                </a:solidFill>
              </a:rPr>
              <a:t> </a:t>
            </a:r>
            <a:r>
              <a:rPr lang="hu-HU" dirty="0" err="1">
                <a:solidFill>
                  <a:schemeClr val="tx1"/>
                </a:solidFill>
              </a:rPr>
              <a:t>with</a:t>
            </a:r>
            <a:r>
              <a:rPr lang="hu-HU" dirty="0">
                <a:solidFill>
                  <a:schemeClr val="tx1"/>
                </a:solidFill>
              </a:rPr>
              <a:t> </a:t>
            </a:r>
            <a:r>
              <a:rPr lang="hu-HU" dirty="0" err="1">
                <a:solidFill>
                  <a:schemeClr val="tx1"/>
                </a:solidFill>
              </a:rPr>
              <a:t>chronic</a:t>
            </a:r>
            <a:r>
              <a:rPr lang="hu-HU" dirty="0">
                <a:solidFill>
                  <a:schemeClr val="tx1"/>
                </a:solidFill>
              </a:rPr>
              <a:t> </a:t>
            </a:r>
            <a:r>
              <a:rPr lang="hu-HU" dirty="0" err="1">
                <a:solidFill>
                  <a:schemeClr val="tx1"/>
                </a:solidFill>
              </a:rPr>
              <a:t>conditions</a:t>
            </a:r>
            <a:r>
              <a:rPr lang="hu-HU" dirty="0">
                <a:solidFill>
                  <a:schemeClr val="tx1"/>
                </a:solidFill>
              </a:rPr>
              <a:t>.</a:t>
            </a:r>
          </a:p>
        </p:txBody>
      </p:sp>
    </p:spTree>
    <p:extLst>
      <p:ext uri="{BB962C8B-B14F-4D97-AF65-F5344CB8AC3E}">
        <p14:creationId xmlns:p14="http://schemas.microsoft.com/office/powerpoint/2010/main" val="31837763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b="1" dirty="0" smtClean="0"/>
              <a:t>Test </a:t>
            </a:r>
            <a:r>
              <a:rPr lang="hu-HU" b="1" dirty="0" err="1" smtClean="0"/>
              <a:t>your</a:t>
            </a:r>
            <a:r>
              <a:rPr lang="hu-HU" b="1" dirty="0" smtClean="0"/>
              <a:t> </a:t>
            </a:r>
            <a:r>
              <a:rPr lang="hu-HU" b="1" dirty="0" err="1" smtClean="0"/>
              <a:t>knowledge</a:t>
            </a:r>
            <a:endParaRPr lang="de-DE" dirty="0"/>
          </a:p>
        </p:txBody>
      </p:sp>
      <p:sp>
        <p:nvSpPr>
          <p:cNvPr id="3" name="Tartalom helye 2"/>
          <p:cNvSpPr>
            <a:spLocks noGrp="1"/>
          </p:cNvSpPr>
          <p:nvPr>
            <p:ph idx="1"/>
          </p:nvPr>
        </p:nvSpPr>
        <p:spPr>
          <a:xfrm>
            <a:off x="427725" y="1431985"/>
            <a:ext cx="11356925" cy="4873687"/>
          </a:xfrm>
        </p:spPr>
        <p:txBody>
          <a:bodyPr>
            <a:normAutofit/>
          </a:bodyPr>
          <a:lstStyle/>
          <a:p>
            <a:pPr lvl="0"/>
            <a:r>
              <a:rPr lang="en-GB" sz="2000" dirty="0"/>
              <a:t>What are the major impacts of medication on the body</a:t>
            </a:r>
            <a:r>
              <a:rPr lang="ar-SA" sz="2000" dirty="0"/>
              <a:t>’</a:t>
            </a:r>
            <a:r>
              <a:rPr lang="en-GB" sz="2000" dirty="0"/>
              <a:t>s cooling mechanism?</a:t>
            </a:r>
            <a:endParaRPr lang="hu-HU" sz="2000" dirty="0"/>
          </a:p>
          <a:p>
            <a:pPr lvl="0"/>
            <a:r>
              <a:rPr lang="en-GB" sz="2000" dirty="0"/>
              <a:t>How can medication interact with heat?</a:t>
            </a:r>
            <a:endParaRPr lang="hu-HU" sz="2000" dirty="0"/>
          </a:p>
          <a:p>
            <a:pPr lvl="0"/>
            <a:r>
              <a:rPr lang="en-GB" sz="2000" dirty="0"/>
              <a:t>Can you list some photo- and heat sensitive pharmacies?</a:t>
            </a:r>
            <a:endParaRPr lang="hu-HU" sz="2000" dirty="0"/>
          </a:p>
          <a:p>
            <a:pPr lvl="0"/>
            <a:r>
              <a:rPr lang="en-GB" sz="2000" dirty="0"/>
              <a:t>What are the major targets affected by heat?</a:t>
            </a:r>
            <a:endParaRPr lang="hu-HU" sz="2000" dirty="0"/>
          </a:p>
          <a:p>
            <a:pPr lvl="0"/>
            <a:r>
              <a:rPr lang="en-GB" sz="2000" dirty="0"/>
              <a:t>What are the specific problems in elderly patients?</a:t>
            </a:r>
            <a:endParaRPr lang="hu-HU" sz="2000" dirty="0"/>
          </a:p>
          <a:p>
            <a:pPr lvl="0"/>
            <a:r>
              <a:rPr lang="en-GB" sz="2000" dirty="0"/>
              <a:t>How can extreme heat affect the stability and efficacy of medications, particularly those that are photosensitive or heat-sensitive?</a:t>
            </a:r>
            <a:endParaRPr lang="hu-HU" sz="2000" dirty="0"/>
          </a:p>
          <a:p>
            <a:r>
              <a:rPr lang="en-GB" sz="2000" dirty="0"/>
              <a:t>What recommendations should healthcare professionals follow to reduce the risk of dehydration and heat-related illness in patients taking diuretics or psychotropic medications?</a:t>
            </a:r>
            <a:endParaRPr lang="de-DE" sz="2000" dirty="0"/>
          </a:p>
        </p:txBody>
      </p:sp>
    </p:spTree>
    <p:extLst>
      <p:ext uri="{BB962C8B-B14F-4D97-AF65-F5344CB8AC3E}">
        <p14:creationId xmlns:p14="http://schemas.microsoft.com/office/powerpoint/2010/main" val="6372155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b="1" dirty="0" err="1" smtClean="0"/>
              <a:t>Learning</a:t>
            </a:r>
            <a:r>
              <a:rPr lang="hu-HU" b="1" dirty="0" smtClean="0"/>
              <a:t> </a:t>
            </a:r>
            <a:r>
              <a:rPr lang="hu-HU" b="1" dirty="0" err="1" smtClean="0"/>
              <a:t>outcomes</a:t>
            </a:r>
            <a:endParaRPr lang="de-DE" b="1" dirty="0"/>
          </a:p>
        </p:txBody>
      </p:sp>
      <p:sp>
        <p:nvSpPr>
          <p:cNvPr id="3" name="Tartalom helye 2"/>
          <p:cNvSpPr>
            <a:spLocks noGrp="1"/>
          </p:cNvSpPr>
          <p:nvPr>
            <p:ph idx="1"/>
          </p:nvPr>
        </p:nvSpPr>
        <p:spPr>
          <a:xfrm>
            <a:off x="427725" y="1118939"/>
            <a:ext cx="11469100" cy="5186733"/>
          </a:xfrm>
        </p:spPr>
        <p:txBody>
          <a:bodyPr>
            <a:noAutofit/>
          </a:bodyPr>
          <a:lstStyle/>
          <a:p>
            <a:pPr marL="0" indent="0">
              <a:buNone/>
            </a:pPr>
            <a:r>
              <a:rPr lang="en-US" sz="2600" dirty="0"/>
              <a:t>Upon successful completion of the lesson, students will be able </a:t>
            </a:r>
            <a:r>
              <a:rPr lang="en-US" sz="2600" dirty="0" smtClean="0"/>
              <a:t>to</a:t>
            </a:r>
            <a:endParaRPr lang="hu-HU" sz="2600" dirty="0" smtClean="0"/>
          </a:p>
          <a:p>
            <a:pPr lvl="1">
              <a:lnSpc>
                <a:spcPct val="110000"/>
              </a:lnSpc>
              <a:spcAft>
                <a:spcPts val="1000"/>
              </a:spcAft>
            </a:pPr>
            <a:r>
              <a:rPr lang="en-GB" dirty="0"/>
              <a:t>Understand the potential side effects of the medicines prescribed and be able to adjust </a:t>
            </a:r>
            <a:r>
              <a:rPr lang="en-GB" dirty="0" smtClean="0"/>
              <a:t>dosage</a:t>
            </a:r>
            <a:r>
              <a:rPr lang="hu-HU" dirty="0" smtClean="0"/>
              <a:t> </a:t>
            </a:r>
            <a:r>
              <a:rPr lang="en-GB" dirty="0" smtClean="0"/>
              <a:t>if </a:t>
            </a:r>
            <a:r>
              <a:rPr lang="en-GB" dirty="0"/>
              <a:t>necessary, during hot weather and heat-waves</a:t>
            </a:r>
            <a:endParaRPr lang="hu-HU" dirty="0"/>
          </a:p>
          <a:p>
            <a:pPr lvl="1">
              <a:lnSpc>
                <a:spcPct val="110000"/>
              </a:lnSpc>
              <a:spcAft>
                <a:spcPts val="1000"/>
              </a:spcAft>
            </a:pPr>
            <a:r>
              <a:rPr lang="en-GB" dirty="0"/>
              <a:t>Understand the importance of making decisions on an individual basis for changing medications during hot weather</a:t>
            </a:r>
            <a:endParaRPr lang="hu-HU" dirty="0"/>
          </a:p>
          <a:p>
            <a:pPr lvl="1">
              <a:lnSpc>
                <a:spcPct val="110000"/>
              </a:lnSpc>
              <a:spcAft>
                <a:spcPts val="1000"/>
              </a:spcAft>
            </a:pPr>
            <a:r>
              <a:rPr lang="en-GB" dirty="0"/>
              <a:t>Understand that high temperatures can reduce the efficacy of drugs</a:t>
            </a:r>
            <a:endParaRPr lang="hu-HU" dirty="0"/>
          </a:p>
          <a:p>
            <a:pPr lvl="1">
              <a:lnSpc>
                <a:spcPct val="110000"/>
              </a:lnSpc>
              <a:spcAft>
                <a:spcPts val="1000"/>
              </a:spcAft>
            </a:pPr>
            <a:r>
              <a:rPr lang="en-GB" dirty="0"/>
              <a:t>Understand the necessity to monitor drug therapy and fluid intake, especially in the old and infirm and those with advanced heart diseases</a:t>
            </a:r>
            <a:endParaRPr lang="hu-HU" dirty="0"/>
          </a:p>
          <a:p>
            <a:pPr lvl="1">
              <a:lnSpc>
                <a:spcPct val="110000"/>
              </a:lnSpc>
              <a:spcAft>
                <a:spcPts val="1000"/>
              </a:spcAft>
            </a:pPr>
            <a:r>
              <a:rPr lang="en-GB" dirty="0"/>
              <a:t>Educate, counsel, inform patients about the importance of adhering to the information spelt out in the information sheet for the public and individual adjustments of behaviour, medication and fluid intake according to clinical </a:t>
            </a:r>
            <a:r>
              <a:rPr lang="en-GB" dirty="0" smtClean="0"/>
              <a:t>status</a:t>
            </a:r>
            <a:endParaRPr lang="de-DE" dirty="0"/>
          </a:p>
        </p:txBody>
      </p:sp>
    </p:spTree>
    <p:extLst>
      <p:ext uri="{BB962C8B-B14F-4D97-AF65-F5344CB8AC3E}">
        <p14:creationId xmlns:p14="http://schemas.microsoft.com/office/powerpoint/2010/main" val="5283418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b="1" dirty="0" err="1" smtClean="0"/>
              <a:t>Further</a:t>
            </a:r>
            <a:r>
              <a:rPr lang="hu-HU" b="1" dirty="0" smtClean="0"/>
              <a:t> </a:t>
            </a:r>
            <a:r>
              <a:rPr lang="hu-HU" b="1" dirty="0" err="1" smtClean="0"/>
              <a:t>readings</a:t>
            </a:r>
            <a:endParaRPr lang="de-DE" b="1" dirty="0"/>
          </a:p>
        </p:txBody>
      </p:sp>
      <p:sp>
        <p:nvSpPr>
          <p:cNvPr id="3" name="Tartalom helye 2"/>
          <p:cNvSpPr>
            <a:spLocks noGrp="1"/>
          </p:cNvSpPr>
          <p:nvPr>
            <p:ph idx="1"/>
          </p:nvPr>
        </p:nvSpPr>
        <p:spPr/>
        <p:txBody>
          <a:bodyPr>
            <a:normAutofit/>
          </a:bodyPr>
          <a:lstStyle/>
          <a:p>
            <a:r>
              <a:rPr lang="en-GB" sz="1600" dirty="0" err="1"/>
              <a:t>Westaway</a:t>
            </a:r>
            <a:r>
              <a:rPr lang="en-GB" sz="1600" dirty="0"/>
              <a:t> K, Frank O, Husband A, McClure A, Shute R, Edwards S, Curtis J, </a:t>
            </a:r>
            <a:r>
              <a:rPr lang="en-GB" sz="1600" dirty="0" err="1"/>
              <a:t>Rowett</a:t>
            </a:r>
            <a:r>
              <a:rPr lang="en-GB" sz="1600" dirty="0"/>
              <a:t> D. Medicines can affect thermoregulation and accentuate the risk of dehydration and heat-related illness during hot weather. J </a:t>
            </a:r>
            <a:r>
              <a:rPr lang="en-GB" sz="1600" dirty="0" err="1"/>
              <a:t>Clin</a:t>
            </a:r>
            <a:r>
              <a:rPr lang="en-GB" sz="1600" dirty="0"/>
              <a:t> Pharm </a:t>
            </a:r>
            <a:r>
              <a:rPr lang="en-GB" sz="1600" dirty="0" err="1"/>
              <a:t>Ther</a:t>
            </a:r>
            <a:r>
              <a:rPr lang="en-GB" sz="1600" dirty="0"/>
              <a:t>. 2015 Aug;40(4):363-7. </a:t>
            </a:r>
            <a:r>
              <a:rPr lang="en-GB" sz="1600" dirty="0" err="1"/>
              <a:t>doi</a:t>
            </a:r>
            <a:r>
              <a:rPr lang="en-GB" sz="1600" dirty="0"/>
              <a:t>: 10.1111/jcpt.12294. </a:t>
            </a:r>
            <a:r>
              <a:rPr lang="en-GB" sz="1600" dirty="0" err="1"/>
              <a:t>Epub</a:t>
            </a:r>
            <a:r>
              <a:rPr lang="en-GB" sz="1600" dirty="0"/>
              <a:t> 2015 Jun 13. PMID: 26073686.</a:t>
            </a:r>
            <a:endParaRPr lang="hu-HU" sz="1600" dirty="0"/>
          </a:p>
          <a:p>
            <a:r>
              <a:rPr lang="en-GB" sz="1600" dirty="0"/>
              <a:t>Layton JB, Li W, Yuan J, Gilman JP, Horton DB, </a:t>
            </a:r>
            <a:r>
              <a:rPr lang="en-GB" sz="1600" dirty="0" err="1"/>
              <a:t>Setoguchi</a:t>
            </a:r>
            <a:r>
              <a:rPr lang="en-GB" sz="1600" dirty="0"/>
              <a:t> S (2020) Heatwaves, medications, and heat-related hospitalization in older Medicare beneficiaries with chronic conditions. </a:t>
            </a:r>
            <a:r>
              <a:rPr lang="en-GB" sz="1600" dirty="0" err="1"/>
              <a:t>PLoS</a:t>
            </a:r>
            <a:r>
              <a:rPr lang="en-GB" sz="1600" dirty="0"/>
              <a:t> ONE 15(12): e0243665. </a:t>
            </a:r>
            <a:r>
              <a:rPr lang="en-GB" sz="1600" dirty="0">
                <a:hlinkClick r:id="rId2"/>
              </a:rPr>
              <a:t>https://doi.org/10.1371/journal.pone.0243665</a:t>
            </a:r>
            <a:endParaRPr lang="hu-HU" sz="1600" dirty="0"/>
          </a:p>
          <a:p>
            <a:r>
              <a:rPr lang="en-GB" sz="1600" dirty="0" err="1"/>
              <a:t>Leyk</a:t>
            </a:r>
            <a:r>
              <a:rPr lang="en-GB" sz="1600" dirty="0"/>
              <a:t> D, </a:t>
            </a:r>
            <a:r>
              <a:rPr lang="en-GB" sz="1600" dirty="0" err="1"/>
              <a:t>Hoitz</a:t>
            </a:r>
            <a:r>
              <a:rPr lang="en-GB" sz="1600" dirty="0"/>
              <a:t> J, Becker C, Glitz KJ, </a:t>
            </a:r>
            <a:r>
              <a:rPr lang="en-GB" sz="1600" dirty="0" err="1"/>
              <a:t>Nestler</a:t>
            </a:r>
            <a:r>
              <a:rPr lang="en-GB" sz="1600" dirty="0"/>
              <a:t> K, </a:t>
            </a:r>
            <a:r>
              <a:rPr lang="en-GB" sz="1600" dirty="0" err="1"/>
              <a:t>Piekarski</a:t>
            </a:r>
            <a:r>
              <a:rPr lang="en-GB" sz="1600" dirty="0"/>
              <a:t> C. Health Risks and Interventions in Exertional Heat Stress. </a:t>
            </a:r>
            <a:r>
              <a:rPr lang="en-GB" sz="1600" dirty="0" err="1"/>
              <a:t>Dtsch</a:t>
            </a:r>
            <a:r>
              <a:rPr lang="en-GB" sz="1600" dirty="0"/>
              <a:t> </a:t>
            </a:r>
            <a:r>
              <a:rPr lang="en-GB" sz="1600" dirty="0" err="1"/>
              <a:t>Arztebl</a:t>
            </a:r>
            <a:r>
              <a:rPr lang="en-GB" sz="1600" dirty="0"/>
              <a:t> Int. 2019 Aug 5;116(31-32):537-544. </a:t>
            </a:r>
            <a:r>
              <a:rPr lang="en-GB" sz="1600" dirty="0" err="1"/>
              <a:t>doi</a:t>
            </a:r>
            <a:r>
              <a:rPr lang="en-GB" sz="1600" dirty="0"/>
              <a:t>: 10.3238/arztebl.2019.0537. PMID: 31554541; PMCID: PMC6783627.</a:t>
            </a:r>
            <a:endParaRPr lang="hu-HU" sz="1600" dirty="0"/>
          </a:p>
          <a:p>
            <a:r>
              <a:rPr lang="en-GB" sz="1600" dirty="0"/>
              <a:t>Public Health advice on preventing health effects of heat. WHO/EURO:2011-2510-42266-5869. </a:t>
            </a:r>
            <a:r>
              <a:rPr lang="en-GB" sz="1600" dirty="0">
                <a:hlinkClick r:id="rId3"/>
              </a:rPr>
              <a:t>https://www.who.int/publications/i/item/public-health-advice-on-preventing-health-effects-of-heat</a:t>
            </a:r>
            <a:endParaRPr lang="hu-HU" sz="1600" dirty="0"/>
          </a:p>
          <a:p>
            <a:r>
              <a:rPr lang="en-GB" sz="1600" dirty="0" err="1"/>
              <a:t>Savioli</a:t>
            </a:r>
            <a:r>
              <a:rPr lang="en-GB" sz="1600" dirty="0"/>
              <a:t> G, </a:t>
            </a:r>
            <a:r>
              <a:rPr lang="en-GB" sz="1600" dirty="0" err="1"/>
              <a:t>Zanza</a:t>
            </a:r>
            <a:r>
              <a:rPr lang="en-GB" sz="1600" dirty="0"/>
              <a:t> C, </a:t>
            </a:r>
            <a:r>
              <a:rPr lang="en-GB" sz="1600" dirty="0" err="1"/>
              <a:t>Longhitano</a:t>
            </a:r>
            <a:r>
              <a:rPr lang="en-GB" sz="1600" dirty="0"/>
              <a:t> Y, </a:t>
            </a:r>
            <a:r>
              <a:rPr lang="en-GB" sz="1600" dirty="0" err="1"/>
              <a:t>Nardone</a:t>
            </a:r>
            <a:r>
              <a:rPr lang="en-GB" sz="1600" dirty="0"/>
              <a:t> A, </a:t>
            </a:r>
            <a:r>
              <a:rPr lang="en-GB" sz="1600" dirty="0" err="1"/>
              <a:t>Varesi</a:t>
            </a:r>
            <a:r>
              <a:rPr lang="en-GB" sz="1600" dirty="0"/>
              <a:t> A, </a:t>
            </a:r>
            <a:r>
              <a:rPr lang="en-GB" sz="1600" dirty="0" err="1"/>
              <a:t>Ceresa</a:t>
            </a:r>
            <a:r>
              <a:rPr lang="en-GB" sz="1600" dirty="0"/>
              <a:t> IF, </a:t>
            </a:r>
            <a:r>
              <a:rPr lang="en-GB" sz="1600" dirty="0" err="1"/>
              <a:t>Manetti</a:t>
            </a:r>
            <a:r>
              <a:rPr lang="en-GB" sz="1600" dirty="0"/>
              <a:t> AC, </a:t>
            </a:r>
            <a:r>
              <a:rPr lang="en-GB" sz="1600" dirty="0" err="1"/>
              <a:t>Volonnino</a:t>
            </a:r>
            <a:r>
              <a:rPr lang="en-GB" sz="1600" dirty="0"/>
              <a:t> G, </a:t>
            </a:r>
            <a:r>
              <a:rPr lang="en-GB" sz="1600" dirty="0" err="1"/>
              <a:t>Maiese</a:t>
            </a:r>
            <a:r>
              <a:rPr lang="en-GB" sz="1600" dirty="0"/>
              <a:t> A, La </a:t>
            </a:r>
            <a:r>
              <a:rPr lang="en-GB" sz="1600" dirty="0" err="1"/>
              <a:t>Russa</a:t>
            </a:r>
            <a:r>
              <a:rPr lang="en-GB" sz="1600" dirty="0"/>
              <a:t> R. Heat-Related Illness in Emergency and Critical Care: Recommendations for Recognition and Management with Medico-Legal Considerations. Biomedicines. 2022 Oct 12;10(10):2542. </a:t>
            </a:r>
            <a:r>
              <a:rPr lang="en-GB" sz="1600" dirty="0" err="1"/>
              <a:t>doi</a:t>
            </a:r>
            <a:r>
              <a:rPr lang="en-GB" sz="1600" dirty="0"/>
              <a:t>: 10.3390/biomedicines10102542. PMID: 36289804; PMCID: PMC9599879.</a:t>
            </a:r>
            <a:endParaRPr lang="hu-HU" sz="1600" dirty="0"/>
          </a:p>
          <a:p>
            <a:r>
              <a:rPr lang="en-GB" sz="1600" dirty="0" err="1"/>
              <a:t>Šklebar</a:t>
            </a:r>
            <a:r>
              <a:rPr lang="en-GB" sz="1600" dirty="0"/>
              <a:t> T, </a:t>
            </a:r>
            <a:r>
              <a:rPr lang="en-GB" sz="1600" dirty="0" err="1"/>
              <a:t>Rudež</a:t>
            </a:r>
            <a:r>
              <a:rPr lang="en-GB" sz="1600" dirty="0"/>
              <a:t> KD, </a:t>
            </a:r>
            <a:r>
              <a:rPr lang="en-GB" sz="1600" dirty="0" err="1"/>
              <a:t>Rudež</a:t>
            </a:r>
            <a:r>
              <a:rPr lang="en-GB" sz="1600" dirty="0"/>
              <a:t> LK, </a:t>
            </a:r>
            <a:r>
              <a:rPr lang="en-GB" sz="1600" dirty="0" err="1"/>
              <a:t>Likić</a:t>
            </a:r>
            <a:r>
              <a:rPr lang="en-GB" sz="1600" dirty="0"/>
              <a:t> R. Global Warming and Prescribing: A Review on Medicines' Effects and Precautions. </a:t>
            </a:r>
            <a:r>
              <a:rPr lang="en-GB" sz="1600" dirty="0" err="1"/>
              <a:t>Psychiatr</a:t>
            </a:r>
            <a:r>
              <a:rPr lang="en-GB" sz="1600" dirty="0"/>
              <a:t> </a:t>
            </a:r>
            <a:r>
              <a:rPr lang="en-GB" sz="1600" dirty="0" err="1"/>
              <a:t>Danub</a:t>
            </a:r>
            <a:r>
              <a:rPr lang="en-GB" sz="1600" dirty="0"/>
              <a:t>. 2022 Dec;34(</a:t>
            </a:r>
            <a:r>
              <a:rPr lang="en-GB" sz="1600" dirty="0" err="1"/>
              <a:t>Suppl</a:t>
            </a:r>
            <a:r>
              <a:rPr lang="en-GB" sz="1600" dirty="0"/>
              <a:t> 10):5-12. PMID: 36752238</a:t>
            </a:r>
            <a:r>
              <a:rPr lang="en-GB" sz="1600" dirty="0" smtClean="0"/>
              <a:t>.</a:t>
            </a:r>
            <a:endParaRPr lang="hu-HU" sz="1600" dirty="0"/>
          </a:p>
        </p:txBody>
      </p:sp>
    </p:spTree>
    <p:extLst>
      <p:ext uri="{BB962C8B-B14F-4D97-AF65-F5344CB8AC3E}">
        <p14:creationId xmlns:p14="http://schemas.microsoft.com/office/powerpoint/2010/main" val="25894148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Kép 15"/>
          <p:cNvPicPr>
            <a:picLocks noChangeAspect="1"/>
          </p:cNvPicPr>
          <p:nvPr/>
        </p:nvPicPr>
        <p:blipFill>
          <a:blip r:embed="rId3"/>
          <a:stretch>
            <a:fillRect/>
          </a:stretch>
        </p:blipFill>
        <p:spPr>
          <a:xfrm>
            <a:off x="297191" y="5380125"/>
            <a:ext cx="1529969" cy="676474"/>
          </a:xfrm>
          <a:prstGeom prst="rect">
            <a:avLst/>
          </a:prstGeom>
        </p:spPr>
      </p:pic>
      <p:sp>
        <p:nvSpPr>
          <p:cNvPr id="3" name="Tartalom helye 2"/>
          <p:cNvSpPr>
            <a:spLocks noGrp="1"/>
          </p:cNvSpPr>
          <p:nvPr>
            <p:ph idx="1"/>
          </p:nvPr>
        </p:nvSpPr>
        <p:spPr>
          <a:xfrm>
            <a:off x="192505" y="908897"/>
            <a:ext cx="11896825" cy="5370897"/>
          </a:xfrm>
        </p:spPr>
        <p:txBody>
          <a:bodyPr/>
          <a:lstStyle/>
          <a:p>
            <a:pPr marL="0" indent="0" algn="ctr">
              <a:buNone/>
            </a:pPr>
            <a:r>
              <a:rPr lang="en-US" sz="3600" b="1" dirty="0">
                <a:solidFill>
                  <a:schemeClr val="tx1"/>
                </a:solidFill>
              </a:rPr>
              <a:t>Thank you for your attention!</a:t>
            </a:r>
          </a:p>
          <a:p>
            <a:pPr marL="0" indent="0">
              <a:buNone/>
            </a:pPr>
            <a:r>
              <a:rPr lang="en-GB" sz="2000" dirty="0" smtClean="0">
                <a:solidFill>
                  <a:schemeClr val="tx1"/>
                </a:solidFill>
              </a:rPr>
              <a:t>This </a:t>
            </a:r>
            <a:r>
              <a:rPr lang="en-GB" sz="2000" dirty="0" smtClean="0">
                <a:solidFill>
                  <a:schemeClr val="tx1"/>
                </a:solidFill>
              </a:rPr>
              <a:t>presentation has been developed by the CLIMATEMED project, supported by EU’s Erasmus+ </a:t>
            </a:r>
            <a:r>
              <a:rPr lang="en-GB" sz="2000" dirty="0" smtClean="0"/>
              <a:t>P</a:t>
            </a:r>
            <a:r>
              <a:rPr lang="en-GB" sz="2000" dirty="0" smtClean="0">
                <a:solidFill>
                  <a:schemeClr val="tx1"/>
                </a:solidFill>
              </a:rPr>
              <a:t>rogramme. </a:t>
            </a:r>
          </a:p>
          <a:p>
            <a:pPr marL="0" indent="0">
              <a:buNone/>
            </a:pPr>
            <a:r>
              <a:rPr lang="en-GB" sz="2000" dirty="0" smtClean="0">
                <a:solidFill>
                  <a:schemeClr val="tx1"/>
                </a:solidFill>
              </a:rPr>
              <a:t> </a:t>
            </a:r>
          </a:p>
          <a:p>
            <a:pPr marL="0" indent="0">
              <a:buNone/>
            </a:pPr>
            <a:endParaRPr lang="en-US" dirty="0"/>
          </a:p>
          <a:p>
            <a:pPr marL="0" indent="0">
              <a:buNone/>
            </a:pPr>
            <a:endParaRPr lang="en-US" dirty="0"/>
          </a:p>
        </p:txBody>
      </p:sp>
      <p:pic>
        <p:nvPicPr>
          <p:cNvPr id="4" name="Kép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528" y="3300464"/>
            <a:ext cx="1611609" cy="581434"/>
          </a:xfrm>
          <a:prstGeom prst="rect">
            <a:avLst/>
          </a:prstGeom>
        </p:spPr>
      </p:pic>
      <p:pic>
        <p:nvPicPr>
          <p:cNvPr id="5" name="Kép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3528" y="2667729"/>
            <a:ext cx="1595887" cy="516669"/>
          </a:xfrm>
          <a:prstGeom prst="rect">
            <a:avLst/>
          </a:prstGeom>
        </p:spPr>
      </p:pic>
      <p:pic>
        <p:nvPicPr>
          <p:cNvPr id="6" name="Kép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3528" y="3997965"/>
            <a:ext cx="1611609" cy="537848"/>
          </a:xfrm>
          <a:prstGeom prst="rect">
            <a:avLst/>
          </a:prstGeom>
        </p:spPr>
      </p:pic>
      <p:pic>
        <p:nvPicPr>
          <p:cNvPr id="7" name="Kép 6"/>
          <p:cNvPicPr>
            <a:picLocks noChangeAspect="1"/>
          </p:cNvPicPr>
          <p:nvPr/>
        </p:nvPicPr>
        <p:blipFill rotWithShape="1">
          <a:blip r:embed="rId7" cstate="print">
            <a:extLst>
              <a:ext uri="{28A0092B-C50C-407E-A947-70E740481C1C}">
                <a14:useLocalDpi xmlns:a14="http://schemas.microsoft.com/office/drawing/2010/main" val="0"/>
              </a:ext>
            </a:extLst>
          </a:blip>
          <a:srcRect t="13674" b="11784"/>
          <a:stretch/>
        </p:blipFill>
        <p:spPr>
          <a:xfrm>
            <a:off x="263527" y="4651880"/>
            <a:ext cx="1595887" cy="552090"/>
          </a:xfrm>
          <a:prstGeom prst="rect">
            <a:avLst/>
          </a:prstGeom>
        </p:spPr>
      </p:pic>
      <p:sp>
        <p:nvSpPr>
          <p:cNvPr id="11" name="Téglalap 10"/>
          <p:cNvSpPr/>
          <p:nvPr/>
        </p:nvSpPr>
        <p:spPr>
          <a:xfrm>
            <a:off x="1930437" y="2757912"/>
            <a:ext cx="9223518"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University of </a:t>
            </a:r>
            <a:r>
              <a:rPr lang="en-US" dirty="0" err="1" smtClean="0">
                <a:solidFill>
                  <a:schemeClr val="tx1"/>
                </a:solidFill>
              </a:rPr>
              <a:t>Pécs</a:t>
            </a:r>
            <a:r>
              <a:rPr lang="hu-HU" dirty="0" smtClean="0">
                <a:solidFill>
                  <a:schemeClr val="tx1"/>
                </a:solidFill>
              </a:rPr>
              <a:t>,</a:t>
            </a:r>
            <a:r>
              <a:rPr lang="en-US" dirty="0" smtClean="0">
                <a:solidFill>
                  <a:schemeClr val="tx1"/>
                </a:solidFill>
              </a:rPr>
              <a:t> </a:t>
            </a:r>
            <a:r>
              <a:rPr lang="en-US" dirty="0">
                <a:solidFill>
                  <a:schemeClr val="tx1"/>
                </a:solidFill>
              </a:rPr>
              <a:t>Medical </a:t>
            </a:r>
            <a:r>
              <a:rPr lang="en-US" dirty="0" smtClean="0">
                <a:solidFill>
                  <a:schemeClr val="tx1"/>
                </a:solidFill>
              </a:rPr>
              <a:t>School</a:t>
            </a:r>
            <a:r>
              <a:rPr lang="hu-HU" dirty="0" smtClean="0">
                <a:solidFill>
                  <a:schemeClr val="tx1"/>
                </a:solidFill>
              </a:rPr>
              <a:t>,</a:t>
            </a:r>
            <a:br>
              <a:rPr lang="hu-HU" dirty="0" smtClean="0">
                <a:solidFill>
                  <a:schemeClr val="tx1"/>
                </a:solidFill>
              </a:rPr>
            </a:br>
            <a:r>
              <a:rPr lang="hu-HU" dirty="0" err="1" smtClean="0">
                <a:solidFill>
                  <a:schemeClr val="tx1"/>
                </a:solidFill>
              </a:rPr>
              <a:t>Department</a:t>
            </a:r>
            <a:r>
              <a:rPr lang="hu-HU" dirty="0" smtClean="0">
                <a:solidFill>
                  <a:schemeClr val="tx1"/>
                </a:solidFill>
              </a:rPr>
              <a:t> of Public Health </a:t>
            </a:r>
            <a:r>
              <a:rPr lang="hu-HU" dirty="0" err="1" smtClean="0">
                <a:solidFill>
                  <a:schemeClr val="tx1"/>
                </a:solidFill>
              </a:rPr>
              <a:t>Medicine</a:t>
            </a:r>
            <a:r>
              <a:rPr lang="en-US" dirty="0" smtClean="0">
                <a:solidFill>
                  <a:schemeClr val="tx1"/>
                </a:solidFill>
              </a:rPr>
              <a:t> </a:t>
            </a:r>
            <a:r>
              <a:rPr lang="en-US" dirty="0">
                <a:solidFill>
                  <a:schemeClr val="tx1"/>
                </a:solidFill>
              </a:rPr>
              <a:t>– </a:t>
            </a:r>
            <a:r>
              <a:rPr lang="en-US" dirty="0" err="1">
                <a:solidFill>
                  <a:schemeClr val="tx1"/>
                </a:solidFill>
              </a:rPr>
              <a:t>Pécs</a:t>
            </a:r>
            <a:r>
              <a:rPr lang="en-US" dirty="0">
                <a:solidFill>
                  <a:schemeClr val="tx1"/>
                </a:solidFill>
              </a:rPr>
              <a:t>, Hungary </a:t>
            </a:r>
          </a:p>
        </p:txBody>
      </p:sp>
      <p:sp>
        <p:nvSpPr>
          <p:cNvPr id="12" name="Téglalap 11"/>
          <p:cNvSpPr/>
          <p:nvPr/>
        </p:nvSpPr>
        <p:spPr>
          <a:xfrm>
            <a:off x="1930437" y="3427279"/>
            <a:ext cx="6273283"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Center for Health, Exercise and Sport Science – </a:t>
            </a:r>
            <a:r>
              <a:rPr lang="hu-HU" dirty="0" err="1" smtClean="0">
                <a:solidFill>
                  <a:schemeClr val="tx1"/>
                </a:solidFill>
              </a:rPr>
              <a:t>Beograd</a:t>
            </a:r>
            <a:r>
              <a:rPr lang="en-US" dirty="0" smtClean="0">
                <a:solidFill>
                  <a:schemeClr val="tx1"/>
                </a:solidFill>
              </a:rPr>
              <a:t>, </a:t>
            </a:r>
            <a:r>
              <a:rPr lang="en-US" dirty="0">
                <a:solidFill>
                  <a:schemeClr val="tx1"/>
                </a:solidFill>
              </a:rPr>
              <a:t>Serbia  </a:t>
            </a:r>
          </a:p>
        </p:txBody>
      </p:sp>
      <p:sp>
        <p:nvSpPr>
          <p:cNvPr id="13" name="Téglalap 12"/>
          <p:cNvSpPr/>
          <p:nvPr/>
        </p:nvSpPr>
        <p:spPr>
          <a:xfrm>
            <a:off x="1930437" y="4125548"/>
            <a:ext cx="6480317"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National Public Health </a:t>
            </a:r>
            <a:r>
              <a:rPr lang="hu-HU" dirty="0" smtClean="0">
                <a:solidFill>
                  <a:schemeClr val="tx1"/>
                </a:solidFill>
              </a:rPr>
              <a:t>and </a:t>
            </a:r>
            <a:r>
              <a:rPr lang="hu-HU" dirty="0" err="1" smtClean="0">
                <a:solidFill>
                  <a:schemeClr val="tx1"/>
                </a:solidFill>
              </a:rPr>
              <a:t>Pharmacy</a:t>
            </a:r>
            <a:r>
              <a:rPr lang="hu-HU" dirty="0" smtClean="0">
                <a:solidFill>
                  <a:schemeClr val="tx1"/>
                </a:solidFill>
              </a:rPr>
              <a:t> </a:t>
            </a:r>
            <a:r>
              <a:rPr lang="en-US" dirty="0" smtClean="0">
                <a:solidFill>
                  <a:schemeClr val="tx1"/>
                </a:solidFill>
              </a:rPr>
              <a:t>Center </a:t>
            </a:r>
            <a:r>
              <a:rPr lang="en-US" dirty="0">
                <a:solidFill>
                  <a:schemeClr val="tx1"/>
                </a:solidFill>
              </a:rPr>
              <a:t>– Budapest, Hungary </a:t>
            </a:r>
          </a:p>
        </p:txBody>
      </p:sp>
      <p:sp>
        <p:nvSpPr>
          <p:cNvPr id="14" name="Téglalap 13"/>
          <p:cNvSpPr/>
          <p:nvPr/>
        </p:nvSpPr>
        <p:spPr>
          <a:xfrm>
            <a:off x="1930436" y="4770648"/>
            <a:ext cx="7472354"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University College Cork – National University of Ireland – Cork, Ireland </a:t>
            </a:r>
          </a:p>
        </p:txBody>
      </p:sp>
      <p:sp>
        <p:nvSpPr>
          <p:cNvPr id="15" name="Téglalap 14"/>
          <p:cNvSpPr/>
          <p:nvPr/>
        </p:nvSpPr>
        <p:spPr>
          <a:xfrm>
            <a:off x="1857619" y="5426304"/>
            <a:ext cx="8912967" cy="547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smtClean="0">
                <a:solidFill>
                  <a:schemeClr val="tx1"/>
                </a:solidFill>
              </a:rPr>
              <a:t>George Emil </a:t>
            </a:r>
            <a:r>
              <a:rPr lang="hu-HU" dirty="0" err="1" smtClean="0">
                <a:solidFill>
                  <a:schemeClr val="tx1"/>
                </a:solidFill>
              </a:rPr>
              <a:t>Palade</a:t>
            </a:r>
            <a:r>
              <a:rPr lang="hu-HU" dirty="0" smtClean="0">
                <a:solidFill>
                  <a:schemeClr val="tx1"/>
                </a:solidFill>
              </a:rPr>
              <a:t> </a:t>
            </a:r>
            <a:r>
              <a:rPr lang="en-US" dirty="0" smtClean="0">
                <a:solidFill>
                  <a:schemeClr val="tx1"/>
                </a:solidFill>
              </a:rPr>
              <a:t>University </a:t>
            </a:r>
            <a:r>
              <a:rPr lang="en-US" dirty="0">
                <a:solidFill>
                  <a:schemeClr val="tx1"/>
                </a:solidFill>
              </a:rPr>
              <a:t>of Medicine and </a:t>
            </a:r>
            <a:r>
              <a:rPr lang="en-US" dirty="0" smtClean="0">
                <a:solidFill>
                  <a:schemeClr val="tx1"/>
                </a:solidFill>
              </a:rPr>
              <a:t>Pharmacy</a:t>
            </a:r>
            <a:r>
              <a:rPr lang="hu-HU" dirty="0" smtClean="0">
                <a:solidFill>
                  <a:schemeClr val="tx1"/>
                </a:solidFill>
              </a:rPr>
              <a:t>, Science, and</a:t>
            </a:r>
            <a:br>
              <a:rPr lang="hu-HU" dirty="0" smtClean="0">
                <a:solidFill>
                  <a:schemeClr val="tx1"/>
                </a:solidFill>
              </a:rPr>
            </a:br>
            <a:r>
              <a:rPr lang="hu-HU" dirty="0" err="1" smtClean="0">
                <a:solidFill>
                  <a:schemeClr val="tx1"/>
                </a:solidFill>
              </a:rPr>
              <a:t>Technology</a:t>
            </a:r>
            <a:r>
              <a:rPr lang="hu-HU" dirty="0" smtClean="0">
                <a:solidFill>
                  <a:schemeClr val="tx1"/>
                </a:solidFill>
              </a:rPr>
              <a:t> </a:t>
            </a:r>
            <a:r>
              <a:rPr lang="en-US" dirty="0" smtClean="0">
                <a:solidFill>
                  <a:schemeClr val="tx1"/>
                </a:solidFill>
              </a:rPr>
              <a:t>of </a:t>
            </a:r>
            <a:r>
              <a:rPr lang="en-US" dirty="0" err="1">
                <a:solidFill>
                  <a:schemeClr val="tx1"/>
                </a:solidFill>
              </a:rPr>
              <a:t>Târgu</a:t>
            </a:r>
            <a:r>
              <a:rPr lang="en-US" dirty="0">
                <a:solidFill>
                  <a:schemeClr val="tx1"/>
                </a:solidFill>
              </a:rPr>
              <a:t> Mureș</a:t>
            </a:r>
            <a:r>
              <a:rPr lang="en-US" sz="800" dirty="0" smtClean="0">
                <a:solidFill>
                  <a:schemeClr val="tx1"/>
                </a:solidFill>
                <a:cs typeface="Times New Roman" panose="02020603050405020304" pitchFamily="18" charset="0"/>
              </a:rPr>
              <a:t>  </a:t>
            </a:r>
            <a:r>
              <a:rPr lang="en-US" dirty="0">
                <a:solidFill>
                  <a:schemeClr val="tx1"/>
                </a:solidFill>
              </a:rPr>
              <a:t>–</a:t>
            </a:r>
            <a:r>
              <a:rPr lang="en-US" sz="800" dirty="0">
                <a:solidFill>
                  <a:schemeClr val="tx1"/>
                </a:solidFill>
                <a:cs typeface="Times New Roman" panose="02020603050405020304" pitchFamily="18" charset="0"/>
              </a:rPr>
              <a:t> </a:t>
            </a:r>
            <a:r>
              <a:rPr lang="en-US" dirty="0" err="1">
                <a:solidFill>
                  <a:schemeClr val="tx1"/>
                </a:solidFill>
              </a:rPr>
              <a:t>Târgu</a:t>
            </a:r>
            <a:r>
              <a:rPr lang="en-US" dirty="0" smtClean="0">
                <a:solidFill>
                  <a:schemeClr val="tx1"/>
                </a:solidFill>
                <a:cs typeface="Times New Roman" panose="02020603050405020304" pitchFamily="18" charset="0"/>
              </a:rPr>
              <a:t> </a:t>
            </a:r>
            <a:r>
              <a:rPr lang="en-US" dirty="0" err="1" smtClean="0">
                <a:solidFill>
                  <a:schemeClr val="tx1"/>
                </a:solidFill>
                <a:cs typeface="Times New Roman" panose="02020603050405020304" pitchFamily="18" charset="0"/>
              </a:rPr>
              <a:t>Mures</a:t>
            </a:r>
            <a:r>
              <a:rPr lang="hu-HU" dirty="0" smtClean="0">
                <a:solidFill>
                  <a:schemeClr val="tx1"/>
                </a:solidFill>
                <a:cs typeface="Times New Roman" panose="02020603050405020304" pitchFamily="18" charset="0"/>
              </a:rPr>
              <a:t>,</a:t>
            </a:r>
            <a:r>
              <a:rPr lang="en-US" dirty="0" smtClean="0">
                <a:solidFill>
                  <a:schemeClr val="tx1"/>
                </a:solidFill>
                <a:cs typeface="Times New Roman" panose="02020603050405020304" pitchFamily="18" charset="0"/>
              </a:rPr>
              <a:t> </a:t>
            </a:r>
            <a:r>
              <a:rPr lang="en-US" dirty="0">
                <a:solidFill>
                  <a:schemeClr val="tx1"/>
                </a:solidFill>
                <a:cs typeface="Times New Roman" panose="02020603050405020304" pitchFamily="18" charset="0"/>
              </a:rPr>
              <a:t>Romania</a:t>
            </a:r>
            <a:r>
              <a:rPr lang="en-US" dirty="0">
                <a:solidFill>
                  <a:schemeClr val="tx1"/>
                </a:solidFill>
              </a:rPr>
              <a:t>  </a:t>
            </a:r>
          </a:p>
        </p:txBody>
      </p:sp>
    </p:spTree>
    <p:extLst>
      <p:ext uri="{BB962C8B-B14F-4D97-AF65-F5344CB8AC3E}">
        <p14:creationId xmlns:p14="http://schemas.microsoft.com/office/powerpoint/2010/main" val="38325950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95174" y="441098"/>
            <a:ext cx="11896826" cy="818358"/>
          </a:xfrm>
        </p:spPr>
        <p:txBody>
          <a:bodyPr>
            <a:normAutofit fontScale="90000"/>
          </a:bodyPr>
          <a:lstStyle/>
          <a:p>
            <a:r>
              <a:rPr lang="hu-HU" dirty="0" err="1">
                <a:solidFill>
                  <a:schemeClr val="tx1"/>
                </a:solidFill>
              </a:rPr>
              <a:t>What</a:t>
            </a:r>
            <a:r>
              <a:rPr lang="hu-HU" dirty="0">
                <a:solidFill>
                  <a:schemeClr val="tx1"/>
                </a:solidFill>
              </a:rPr>
              <a:t> </a:t>
            </a:r>
            <a:r>
              <a:rPr lang="hu-HU" dirty="0" err="1">
                <a:solidFill>
                  <a:schemeClr val="tx1"/>
                </a:solidFill>
              </a:rPr>
              <a:t>are</a:t>
            </a:r>
            <a:r>
              <a:rPr lang="hu-HU" dirty="0">
                <a:solidFill>
                  <a:schemeClr val="tx1"/>
                </a:solidFill>
              </a:rPr>
              <a:t> </a:t>
            </a:r>
            <a:r>
              <a:rPr lang="hu-HU" dirty="0" err="1">
                <a:solidFill>
                  <a:schemeClr val="tx1"/>
                </a:solidFill>
              </a:rPr>
              <a:t>the</a:t>
            </a:r>
            <a:r>
              <a:rPr lang="hu-HU" dirty="0">
                <a:solidFill>
                  <a:schemeClr val="tx1"/>
                </a:solidFill>
              </a:rPr>
              <a:t> major </a:t>
            </a:r>
            <a:r>
              <a:rPr lang="hu-HU" dirty="0" err="1">
                <a:solidFill>
                  <a:schemeClr val="tx1"/>
                </a:solidFill>
              </a:rPr>
              <a:t>impacts</a:t>
            </a:r>
            <a:r>
              <a:rPr lang="hu-HU" dirty="0">
                <a:solidFill>
                  <a:schemeClr val="tx1"/>
                </a:solidFill>
              </a:rPr>
              <a:t> of </a:t>
            </a:r>
            <a:r>
              <a:rPr lang="hu-HU" dirty="0" err="1">
                <a:solidFill>
                  <a:schemeClr val="tx1"/>
                </a:solidFill>
              </a:rPr>
              <a:t>medication</a:t>
            </a:r>
            <a:r>
              <a:rPr lang="hu-HU" dirty="0">
                <a:solidFill>
                  <a:schemeClr val="tx1"/>
                </a:solidFill>
              </a:rPr>
              <a:t> </a:t>
            </a:r>
            <a:r>
              <a:rPr lang="hu-HU" dirty="0" err="1">
                <a:solidFill>
                  <a:schemeClr val="tx1"/>
                </a:solidFill>
              </a:rPr>
              <a:t>on</a:t>
            </a:r>
            <a:r>
              <a:rPr lang="hu-HU" dirty="0">
                <a:solidFill>
                  <a:schemeClr val="tx1"/>
                </a:solidFill>
              </a:rPr>
              <a:t> </a:t>
            </a:r>
            <a:r>
              <a:rPr lang="hu-HU" dirty="0" err="1">
                <a:solidFill>
                  <a:schemeClr val="tx1"/>
                </a:solidFill>
              </a:rPr>
              <a:t>the</a:t>
            </a:r>
            <a:r>
              <a:rPr lang="hu-HU" dirty="0">
                <a:solidFill>
                  <a:schemeClr val="tx1"/>
                </a:solidFill>
              </a:rPr>
              <a:t> </a:t>
            </a:r>
            <a:r>
              <a:rPr lang="hu-HU" dirty="0" err="1">
                <a:solidFill>
                  <a:schemeClr val="tx1"/>
                </a:solidFill>
              </a:rPr>
              <a:t>body’s</a:t>
            </a:r>
            <a:r>
              <a:rPr lang="hu-HU" dirty="0">
                <a:solidFill>
                  <a:schemeClr val="tx1"/>
                </a:solidFill>
              </a:rPr>
              <a:t> </a:t>
            </a:r>
            <a:r>
              <a:rPr lang="hu-HU" dirty="0" err="1">
                <a:solidFill>
                  <a:schemeClr val="tx1"/>
                </a:solidFill>
              </a:rPr>
              <a:t>cooling</a:t>
            </a:r>
            <a:r>
              <a:rPr lang="hu-HU" dirty="0">
                <a:solidFill>
                  <a:schemeClr val="tx1"/>
                </a:solidFill>
              </a:rPr>
              <a:t> </a:t>
            </a:r>
            <a:r>
              <a:rPr lang="hu-HU" dirty="0" err="1">
                <a:solidFill>
                  <a:schemeClr val="tx1"/>
                </a:solidFill>
              </a:rPr>
              <a:t>mechanism</a:t>
            </a:r>
            <a:r>
              <a:rPr lang="hu-HU" dirty="0">
                <a:solidFill>
                  <a:schemeClr val="tx1"/>
                </a:solidFill>
              </a:rPr>
              <a:t>?</a:t>
            </a:r>
          </a:p>
        </p:txBody>
      </p:sp>
      <p:sp>
        <p:nvSpPr>
          <p:cNvPr id="3" name="Tartalom helye 2"/>
          <p:cNvSpPr>
            <a:spLocks noGrp="1"/>
          </p:cNvSpPr>
          <p:nvPr>
            <p:ph idx="1"/>
          </p:nvPr>
        </p:nvSpPr>
        <p:spPr>
          <a:xfrm>
            <a:off x="405442" y="1630392"/>
            <a:ext cx="11638621" cy="4865404"/>
          </a:xfrm>
        </p:spPr>
        <p:txBody>
          <a:bodyPr/>
          <a:lstStyle/>
          <a:p>
            <a:r>
              <a:rPr lang="en-US" dirty="0">
                <a:solidFill>
                  <a:schemeClr val="tx1"/>
                </a:solidFill>
              </a:rPr>
              <a:t>Medication can potentially cause increased health</a:t>
            </a:r>
            <a:r>
              <a:rPr lang="hu-HU" dirty="0">
                <a:solidFill>
                  <a:schemeClr val="tx1"/>
                </a:solidFill>
              </a:rPr>
              <a:t> </a:t>
            </a:r>
            <a:r>
              <a:rPr lang="en-US" dirty="0">
                <a:solidFill>
                  <a:schemeClr val="tx1"/>
                </a:solidFill>
              </a:rPr>
              <a:t>problems in a number of ways (WHO Regional Office for</a:t>
            </a:r>
            <a:r>
              <a:rPr lang="hu-HU" dirty="0">
                <a:solidFill>
                  <a:schemeClr val="tx1"/>
                </a:solidFill>
              </a:rPr>
              <a:t> Europe, 2009); </a:t>
            </a:r>
            <a:r>
              <a:rPr lang="hu-HU" dirty="0" err="1">
                <a:solidFill>
                  <a:schemeClr val="tx1"/>
                </a:solidFill>
              </a:rPr>
              <a:t>by</a:t>
            </a:r>
            <a:r>
              <a:rPr lang="hu-HU" dirty="0">
                <a:solidFill>
                  <a:schemeClr val="tx1"/>
                </a:solidFill>
              </a:rPr>
              <a:t>:</a:t>
            </a:r>
          </a:p>
          <a:p>
            <a:r>
              <a:rPr lang="en-US" dirty="0">
                <a:solidFill>
                  <a:schemeClr val="tx1"/>
                </a:solidFill>
              </a:rPr>
              <a:t>altering central thermoregulation and therefore</a:t>
            </a:r>
          </a:p>
          <a:p>
            <a:pPr lvl="1"/>
            <a:r>
              <a:rPr lang="hu-HU" dirty="0" err="1">
                <a:solidFill>
                  <a:schemeClr val="tx1"/>
                </a:solidFill>
              </a:rPr>
              <a:t>physiological</a:t>
            </a:r>
            <a:r>
              <a:rPr lang="hu-HU" dirty="0">
                <a:solidFill>
                  <a:schemeClr val="tx1"/>
                </a:solidFill>
              </a:rPr>
              <a:t> and </a:t>
            </a:r>
            <a:r>
              <a:rPr lang="hu-HU" dirty="0" err="1">
                <a:solidFill>
                  <a:schemeClr val="tx1"/>
                </a:solidFill>
              </a:rPr>
              <a:t>behavioural</a:t>
            </a:r>
            <a:r>
              <a:rPr lang="hu-HU" dirty="0">
                <a:solidFill>
                  <a:schemeClr val="tx1"/>
                </a:solidFill>
              </a:rPr>
              <a:t> </a:t>
            </a:r>
            <a:r>
              <a:rPr lang="hu-HU" dirty="0" err="1">
                <a:solidFill>
                  <a:schemeClr val="tx1"/>
                </a:solidFill>
              </a:rPr>
              <a:t>responses</a:t>
            </a:r>
            <a:r>
              <a:rPr lang="hu-HU" dirty="0">
                <a:solidFill>
                  <a:schemeClr val="tx1"/>
                </a:solidFill>
              </a:rPr>
              <a:t>;</a:t>
            </a:r>
          </a:p>
          <a:p>
            <a:r>
              <a:rPr lang="en-US" dirty="0">
                <a:solidFill>
                  <a:schemeClr val="tx1"/>
                </a:solidFill>
              </a:rPr>
              <a:t>changing cognitive alertness, leading to, for example,</a:t>
            </a:r>
          </a:p>
          <a:p>
            <a:pPr lvl="1"/>
            <a:r>
              <a:rPr lang="en-US" dirty="0">
                <a:solidFill>
                  <a:schemeClr val="tx1"/>
                </a:solidFill>
              </a:rPr>
              <a:t>increased drowsiness and reduced heat avoidance</a:t>
            </a:r>
            <a:r>
              <a:rPr lang="hu-HU" dirty="0">
                <a:solidFill>
                  <a:schemeClr val="tx1"/>
                </a:solidFill>
              </a:rPr>
              <a:t> </a:t>
            </a:r>
            <a:r>
              <a:rPr lang="hu-HU" dirty="0" err="1">
                <a:solidFill>
                  <a:schemeClr val="tx1"/>
                </a:solidFill>
              </a:rPr>
              <a:t>behaviour</a:t>
            </a:r>
            <a:r>
              <a:rPr lang="hu-HU" dirty="0">
                <a:solidFill>
                  <a:schemeClr val="tx1"/>
                </a:solidFill>
              </a:rPr>
              <a:t>;</a:t>
            </a:r>
          </a:p>
        </p:txBody>
      </p:sp>
    </p:spTree>
    <p:extLst>
      <p:ext uri="{BB962C8B-B14F-4D97-AF65-F5344CB8AC3E}">
        <p14:creationId xmlns:p14="http://schemas.microsoft.com/office/powerpoint/2010/main" val="2964170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p:cNvPicPr>
            <a:picLocks noChangeAspect="1"/>
          </p:cNvPicPr>
          <p:nvPr/>
        </p:nvPicPr>
        <p:blipFill rotWithShape="1">
          <a:blip r:embed="rId2"/>
          <a:srcRect l="1821"/>
          <a:stretch/>
        </p:blipFill>
        <p:spPr>
          <a:xfrm>
            <a:off x="5003317" y="187569"/>
            <a:ext cx="5995580" cy="6553041"/>
          </a:xfrm>
          <a:prstGeom prst="rect">
            <a:avLst/>
          </a:prstGeom>
        </p:spPr>
      </p:pic>
      <p:pic>
        <p:nvPicPr>
          <p:cNvPr id="6" name="Kép 5"/>
          <p:cNvPicPr>
            <a:picLocks noChangeAspect="1"/>
          </p:cNvPicPr>
          <p:nvPr/>
        </p:nvPicPr>
        <p:blipFill>
          <a:blip r:embed="rId3"/>
          <a:stretch>
            <a:fillRect/>
          </a:stretch>
        </p:blipFill>
        <p:spPr>
          <a:xfrm>
            <a:off x="93272" y="5907746"/>
            <a:ext cx="4418342" cy="356783"/>
          </a:xfrm>
          <a:prstGeom prst="rect">
            <a:avLst/>
          </a:prstGeom>
        </p:spPr>
      </p:pic>
      <p:pic>
        <p:nvPicPr>
          <p:cNvPr id="7" name="Kép 6"/>
          <p:cNvPicPr>
            <a:picLocks noChangeAspect="1"/>
          </p:cNvPicPr>
          <p:nvPr/>
        </p:nvPicPr>
        <p:blipFill rotWithShape="1">
          <a:blip r:embed="rId2"/>
          <a:srcRect l="1693" t="1750" r="57299" b="74343"/>
          <a:stretch/>
        </p:blipFill>
        <p:spPr>
          <a:xfrm>
            <a:off x="299488" y="1484054"/>
            <a:ext cx="4012253" cy="2509975"/>
          </a:xfrm>
          <a:prstGeom prst="rect">
            <a:avLst/>
          </a:prstGeom>
        </p:spPr>
      </p:pic>
    </p:spTree>
    <p:extLst>
      <p:ext uri="{BB962C8B-B14F-4D97-AF65-F5344CB8AC3E}">
        <p14:creationId xmlns:p14="http://schemas.microsoft.com/office/powerpoint/2010/main" val="2394019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3"/>
          <p:cNvSpPr>
            <a:spLocks noGrp="1"/>
          </p:cNvSpPr>
          <p:nvPr>
            <p:ph type="title"/>
          </p:nvPr>
        </p:nvSpPr>
        <p:spPr>
          <a:xfrm>
            <a:off x="831850" y="1709739"/>
            <a:ext cx="10515600" cy="1818466"/>
          </a:xfrm>
        </p:spPr>
        <p:txBody>
          <a:bodyPr>
            <a:normAutofit/>
          </a:bodyPr>
          <a:lstStyle/>
          <a:p>
            <a:r>
              <a:rPr lang="hu-HU" sz="4500" b="1" dirty="0"/>
              <a:t>Pharmacons -  </a:t>
            </a:r>
            <a:r>
              <a:rPr lang="hu-HU" sz="4500" b="1" dirty="0" err="1"/>
              <a:t>mechanism</a:t>
            </a:r>
            <a:r>
              <a:rPr lang="hu-HU" sz="4500" b="1" dirty="0"/>
              <a:t> of </a:t>
            </a:r>
            <a:r>
              <a:rPr lang="hu-HU" sz="4500" b="1" dirty="0" err="1"/>
              <a:t>adverse</a:t>
            </a:r>
            <a:r>
              <a:rPr lang="hu-HU" sz="4500" b="1" dirty="0"/>
              <a:t> </a:t>
            </a:r>
            <a:r>
              <a:rPr lang="hu-HU" sz="4500" b="1" dirty="0" err="1"/>
              <a:t>effects</a:t>
            </a:r>
            <a:endParaRPr lang="hu-HU" sz="4500" b="1" dirty="0"/>
          </a:p>
        </p:txBody>
      </p:sp>
    </p:spTree>
    <p:extLst>
      <p:ext uri="{BB962C8B-B14F-4D97-AF65-F5344CB8AC3E}">
        <p14:creationId xmlns:p14="http://schemas.microsoft.com/office/powerpoint/2010/main" val="1944983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err="1"/>
              <a:t>Effect</a:t>
            </a:r>
            <a:r>
              <a:rPr lang="hu-HU" dirty="0"/>
              <a:t> of </a:t>
            </a:r>
            <a:r>
              <a:rPr lang="hu-HU" dirty="0" err="1"/>
              <a:t>heat</a:t>
            </a:r>
            <a:r>
              <a:rPr lang="hu-HU" dirty="0"/>
              <a:t> </a:t>
            </a:r>
            <a:r>
              <a:rPr lang="hu-HU" dirty="0" err="1"/>
              <a:t>on</a:t>
            </a:r>
            <a:r>
              <a:rPr lang="hu-HU" dirty="0"/>
              <a:t> </a:t>
            </a:r>
            <a:r>
              <a:rPr lang="hu-HU" dirty="0" err="1"/>
              <a:t>medicines</a:t>
            </a:r>
            <a:endParaRPr lang="hu-HU" dirty="0"/>
          </a:p>
        </p:txBody>
      </p:sp>
      <p:sp>
        <p:nvSpPr>
          <p:cNvPr id="3" name="Tartalom helye 2"/>
          <p:cNvSpPr>
            <a:spLocks noGrp="1"/>
          </p:cNvSpPr>
          <p:nvPr>
            <p:ph idx="1"/>
          </p:nvPr>
        </p:nvSpPr>
        <p:spPr/>
        <p:txBody>
          <a:bodyPr/>
          <a:lstStyle/>
          <a:p>
            <a:pPr>
              <a:lnSpc>
                <a:spcPct val="200000"/>
              </a:lnSpc>
            </a:pPr>
            <a:r>
              <a:rPr lang="hu-HU" dirty="0" err="1"/>
              <a:t>Temperature</a:t>
            </a:r>
            <a:r>
              <a:rPr lang="hu-HU" dirty="0"/>
              <a:t> </a:t>
            </a:r>
            <a:r>
              <a:rPr lang="hu-HU" dirty="0" err="1"/>
              <a:t>at</a:t>
            </a:r>
            <a:r>
              <a:rPr lang="hu-HU" dirty="0"/>
              <a:t> </a:t>
            </a:r>
            <a:r>
              <a:rPr lang="hu-HU" dirty="0" err="1"/>
              <a:t>storage</a:t>
            </a:r>
            <a:endParaRPr lang="hu-HU" dirty="0"/>
          </a:p>
          <a:p>
            <a:pPr>
              <a:lnSpc>
                <a:spcPct val="200000"/>
              </a:lnSpc>
            </a:pPr>
            <a:r>
              <a:rPr lang="hu-HU" dirty="0" err="1"/>
              <a:t>Thermosensitivity</a:t>
            </a:r>
            <a:r>
              <a:rPr lang="hu-HU" dirty="0"/>
              <a:t> of </a:t>
            </a:r>
            <a:r>
              <a:rPr lang="hu-HU" dirty="0" err="1"/>
              <a:t>medicines</a:t>
            </a:r>
            <a:endParaRPr lang="hu-HU" dirty="0"/>
          </a:p>
          <a:p>
            <a:pPr>
              <a:lnSpc>
                <a:spcPct val="200000"/>
              </a:lnSpc>
            </a:pPr>
            <a:r>
              <a:rPr lang="hu-HU" dirty="0" err="1"/>
              <a:t>Thermosensitivity</a:t>
            </a:r>
            <a:r>
              <a:rPr lang="hu-HU" dirty="0"/>
              <a:t> of </a:t>
            </a:r>
            <a:r>
              <a:rPr lang="hu-HU" dirty="0" err="1"/>
              <a:t>vaccines</a:t>
            </a:r>
            <a:endParaRPr lang="hu-HU" dirty="0"/>
          </a:p>
          <a:p>
            <a:pPr>
              <a:lnSpc>
                <a:spcPct val="200000"/>
              </a:lnSpc>
            </a:pPr>
            <a:r>
              <a:rPr lang="hu-HU" dirty="0" err="1"/>
              <a:t>Ph</a:t>
            </a:r>
            <a:r>
              <a:rPr lang="en-US" dirty="0" err="1"/>
              <a:t>armacons</a:t>
            </a:r>
            <a:r>
              <a:rPr lang="en-US" dirty="0"/>
              <a:t> known to be photosensitive and heat sensitive</a:t>
            </a:r>
            <a:endParaRPr lang="hu-HU" dirty="0"/>
          </a:p>
          <a:p>
            <a:pPr>
              <a:lnSpc>
                <a:spcPct val="200000"/>
              </a:lnSpc>
            </a:pPr>
            <a:r>
              <a:rPr lang="en-US" dirty="0"/>
              <a:t>The effect of medicines on thermoregulatory systems</a:t>
            </a:r>
            <a:endParaRPr lang="hu-HU" dirty="0"/>
          </a:p>
        </p:txBody>
      </p:sp>
    </p:spTree>
    <p:extLst>
      <p:ext uri="{BB962C8B-B14F-4D97-AF65-F5344CB8AC3E}">
        <p14:creationId xmlns:p14="http://schemas.microsoft.com/office/powerpoint/2010/main" val="994111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err="1">
                <a:solidFill>
                  <a:schemeClr val="tx1"/>
                </a:solidFill>
              </a:rPr>
              <a:t>Thermosensitivity</a:t>
            </a:r>
            <a:r>
              <a:rPr lang="hu-HU" dirty="0">
                <a:solidFill>
                  <a:schemeClr val="tx1"/>
                </a:solidFill>
              </a:rPr>
              <a:t> of </a:t>
            </a:r>
            <a:r>
              <a:rPr lang="hu-HU" dirty="0" err="1">
                <a:solidFill>
                  <a:schemeClr val="tx1"/>
                </a:solidFill>
              </a:rPr>
              <a:t>vaccines</a:t>
            </a:r>
            <a:endParaRPr lang="hu-HU" dirty="0">
              <a:solidFill>
                <a:schemeClr val="tx1"/>
              </a:solidFill>
            </a:endParaRPr>
          </a:p>
        </p:txBody>
      </p:sp>
      <p:sp>
        <p:nvSpPr>
          <p:cNvPr id="3" name="Tartalom helye 2"/>
          <p:cNvSpPr>
            <a:spLocks noGrp="1"/>
          </p:cNvSpPr>
          <p:nvPr>
            <p:ph idx="1"/>
          </p:nvPr>
        </p:nvSpPr>
        <p:spPr/>
        <p:txBody>
          <a:bodyPr/>
          <a:lstStyle/>
          <a:p>
            <a:r>
              <a:rPr lang="en-US" dirty="0">
                <a:solidFill>
                  <a:schemeClr val="tx1"/>
                </a:solidFill>
              </a:rPr>
              <a:t>Since all vaccines, both viral and bacterial, are most stable at exactly 2-8 </a:t>
            </a:r>
            <a:r>
              <a:rPr lang="hu-HU" dirty="0">
                <a:solidFill>
                  <a:schemeClr val="tx1"/>
                </a:solidFill>
              </a:rPr>
              <a:t>°C</a:t>
            </a:r>
            <a:r>
              <a:rPr lang="en-US" dirty="0">
                <a:solidFill>
                  <a:schemeClr val="tx1"/>
                </a:solidFill>
              </a:rPr>
              <a:t>, providing adequate storage has</a:t>
            </a:r>
            <a:r>
              <a:rPr lang="hu-HU" dirty="0">
                <a:solidFill>
                  <a:schemeClr val="tx1"/>
                </a:solidFill>
              </a:rPr>
              <a:t> </a:t>
            </a:r>
            <a:r>
              <a:rPr lang="en-US" dirty="0">
                <a:solidFill>
                  <a:schemeClr val="tx1"/>
                </a:solidFill>
              </a:rPr>
              <a:t>turned out to be an immense challenge. </a:t>
            </a:r>
            <a:endParaRPr lang="hu-HU" dirty="0">
              <a:solidFill>
                <a:schemeClr val="tx1"/>
              </a:solidFill>
            </a:endParaRPr>
          </a:p>
          <a:p>
            <a:r>
              <a:rPr lang="en-US" dirty="0">
                <a:solidFill>
                  <a:schemeClr val="tx1"/>
                </a:solidFill>
              </a:rPr>
              <a:t>In general, killed whole-cell bacterial vaccines, like pertussis vaccine, show a</a:t>
            </a:r>
            <a:r>
              <a:rPr lang="hu-HU" dirty="0">
                <a:solidFill>
                  <a:schemeClr val="tx1"/>
                </a:solidFill>
              </a:rPr>
              <a:t> </a:t>
            </a:r>
            <a:r>
              <a:rPr lang="en-US" dirty="0">
                <a:solidFill>
                  <a:schemeClr val="tx1"/>
                </a:solidFill>
              </a:rPr>
              <a:t>higher degree of stability of potency compared to live attenuated vaccines, such as BCG.</a:t>
            </a:r>
            <a:endParaRPr lang="hu-HU" dirty="0">
              <a:solidFill>
                <a:schemeClr val="tx1"/>
              </a:solidFill>
            </a:endParaRPr>
          </a:p>
          <a:p>
            <a:r>
              <a:rPr lang="en-US" dirty="0">
                <a:solidFill>
                  <a:schemeClr val="tx1"/>
                </a:solidFill>
              </a:rPr>
              <a:t> However, when tested in</a:t>
            </a:r>
            <a:r>
              <a:rPr lang="hu-HU" dirty="0">
                <a:solidFill>
                  <a:schemeClr val="tx1"/>
                </a:solidFill>
              </a:rPr>
              <a:t> </a:t>
            </a:r>
            <a:r>
              <a:rPr lang="en-US" dirty="0">
                <a:solidFill>
                  <a:schemeClr val="tx1"/>
                </a:solidFill>
              </a:rPr>
              <a:t>high-temperature conditions, BCG vaccine has proven to be more stable than Pertussis vaccine. </a:t>
            </a:r>
            <a:endParaRPr lang="hu-HU" dirty="0">
              <a:solidFill>
                <a:schemeClr val="tx1"/>
              </a:solidFill>
            </a:endParaRPr>
          </a:p>
          <a:p>
            <a:r>
              <a:rPr lang="en-US" dirty="0">
                <a:solidFill>
                  <a:schemeClr val="tx1"/>
                </a:solidFill>
              </a:rPr>
              <a:t>Also, diphtheria and</a:t>
            </a:r>
            <a:r>
              <a:rPr lang="hu-HU" dirty="0">
                <a:solidFill>
                  <a:schemeClr val="tx1"/>
                </a:solidFill>
              </a:rPr>
              <a:t> </a:t>
            </a:r>
            <a:r>
              <a:rPr lang="en-US" dirty="0">
                <a:solidFill>
                  <a:schemeClr val="tx1"/>
                </a:solidFill>
              </a:rPr>
              <a:t>tetanus toxoids have proven to be most stable during exposure to various conditions</a:t>
            </a:r>
            <a:r>
              <a:rPr lang="en-US" dirty="0"/>
              <a:t>. </a:t>
            </a:r>
            <a:endParaRPr lang="hu-HU" dirty="0"/>
          </a:p>
        </p:txBody>
      </p:sp>
    </p:spTree>
    <p:extLst>
      <p:ext uri="{BB962C8B-B14F-4D97-AF65-F5344CB8AC3E}">
        <p14:creationId xmlns:p14="http://schemas.microsoft.com/office/powerpoint/2010/main" val="3713297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ép 2"/>
          <p:cNvPicPr>
            <a:picLocks noChangeAspect="1"/>
          </p:cNvPicPr>
          <p:nvPr/>
        </p:nvPicPr>
        <p:blipFill>
          <a:blip r:embed="rId2"/>
          <a:stretch>
            <a:fillRect/>
          </a:stretch>
        </p:blipFill>
        <p:spPr>
          <a:xfrm>
            <a:off x="4255315" y="151942"/>
            <a:ext cx="7573432" cy="6554115"/>
          </a:xfrm>
          <a:prstGeom prst="rect">
            <a:avLst/>
          </a:prstGeom>
        </p:spPr>
      </p:pic>
      <p:sp>
        <p:nvSpPr>
          <p:cNvPr id="4" name="Téglalap 3"/>
          <p:cNvSpPr/>
          <p:nvPr/>
        </p:nvSpPr>
        <p:spPr>
          <a:xfrm>
            <a:off x="492369" y="925343"/>
            <a:ext cx="3762946" cy="1815882"/>
          </a:xfrm>
          <a:prstGeom prst="rect">
            <a:avLst/>
          </a:prstGeom>
        </p:spPr>
        <p:txBody>
          <a:bodyPr wrap="square">
            <a:spAutoFit/>
          </a:bodyPr>
          <a:lstStyle/>
          <a:p>
            <a:r>
              <a:rPr lang="hu-HU" sz="2800" dirty="0" err="1"/>
              <a:t>Stability</a:t>
            </a:r>
            <a:r>
              <a:rPr lang="hu-HU" sz="2800" dirty="0"/>
              <a:t> of </a:t>
            </a:r>
            <a:r>
              <a:rPr lang="hu-HU" sz="2800" dirty="0" err="1"/>
              <a:t>vaccines</a:t>
            </a:r>
            <a:r>
              <a:rPr lang="hu-HU" sz="2800" dirty="0"/>
              <a:t> </a:t>
            </a:r>
            <a:r>
              <a:rPr lang="hu-HU" sz="2800" dirty="0" err="1"/>
              <a:t>commonly</a:t>
            </a:r>
            <a:r>
              <a:rPr lang="hu-HU" sz="2800" dirty="0"/>
              <a:t> </a:t>
            </a:r>
            <a:r>
              <a:rPr lang="hu-HU" sz="2800" dirty="0" err="1"/>
              <a:t>used</a:t>
            </a:r>
            <a:r>
              <a:rPr lang="hu-HU" sz="2800" dirty="0"/>
              <a:t> in </a:t>
            </a:r>
            <a:r>
              <a:rPr lang="hu-HU" sz="2800" dirty="0" err="1"/>
              <a:t>national</a:t>
            </a:r>
            <a:r>
              <a:rPr lang="hu-HU" sz="2800" dirty="0"/>
              <a:t> </a:t>
            </a:r>
            <a:r>
              <a:rPr lang="hu-HU" sz="2800" dirty="0" err="1"/>
              <a:t>immunization</a:t>
            </a:r>
            <a:r>
              <a:rPr lang="hu-HU" sz="2800" dirty="0"/>
              <a:t> </a:t>
            </a:r>
            <a:r>
              <a:rPr lang="hu-HU" sz="2800" dirty="0" err="1"/>
              <a:t>programmes</a:t>
            </a:r>
            <a:r>
              <a:rPr lang="hu-HU" sz="2800" dirty="0"/>
              <a:t> </a:t>
            </a:r>
          </a:p>
        </p:txBody>
      </p:sp>
      <p:sp>
        <p:nvSpPr>
          <p:cNvPr id="5" name="Téglalap 4"/>
          <p:cNvSpPr/>
          <p:nvPr/>
        </p:nvSpPr>
        <p:spPr>
          <a:xfrm>
            <a:off x="0" y="4951731"/>
            <a:ext cx="3973961" cy="1754326"/>
          </a:xfrm>
          <a:prstGeom prst="rect">
            <a:avLst/>
          </a:prstGeom>
        </p:spPr>
        <p:txBody>
          <a:bodyPr wrap="square">
            <a:spAutoFit/>
          </a:bodyPr>
          <a:lstStyle/>
          <a:p>
            <a:r>
              <a:rPr lang="hu-HU" dirty="0"/>
              <a:t>World Health Organization: </a:t>
            </a:r>
            <a:r>
              <a:rPr lang="hu-HU" dirty="0" err="1"/>
              <a:t>Temperature</a:t>
            </a:r>
            <a:r>
              <a:rPr lang="hu-HU" dirty="0"/>
              <a:t> </a:t>
            </a:r>
            <a:r>
              <a:rPr lang="hu-HU" dirty="0" err="1"/>
              <a:t>sensitivity</a:t>
            </a:r>
            <a:r>
              <a:rPr lang="hu-HU" dirty="0"/>
              <a:t> </a:t>
            </a:r>
            <a:r>
              <a:rPr lang="hu-HU" dirty="0" err="1"/>
              <a:t>ofvaccines</a:t>
            </a:r>
            <a:r>
              <a:rPr lang="hu-HU" dirty="0"/>
              <a:t> </a:t>
            </a:r>
            <a:r>
              <a:rPr lang="hu-HU" dirty="0" err="1"/>
              <a:t>Immunization</a:t>
            </a:r>
            <a:r>
              <a:rPr lang="hu-HU" dirty="0"/>
              <a:t>, </a:t>
            </a:r>
            <a:r>
              <a:rPr lang="hu-HU" dirty="0" err="1"/>
              <a:t>Vaccines</a:t>
            </a:r>
            <a:r>
              <a:rPr lang="hu-HU" dirty="0"/>
              <a:t> and </a:t>
            </a:r>
            <a:r>
              <a:rPr lang="hu-HU" dirty="0" err="1"/>
              <a:t>Biologicals</a:t>
            </a:r>
            <a:r>
              <a:rPr lang="hu-HU" dirty="0"/>
              <a:t>. 2006;</a:t>
            </a:r>
          </a:p>
          <a:p>
            <a:r>
              <a:rPr lang="hu-HU" dirty="0"/>
              <a:t>1-62. </a:t>
            </a:r>
            <a:r>
              <a:rPr lang="hu-HU" dirty="0">
                <a:hlinkClick r:id="rId3"/>
              </a:rPr>
              <a:t>https://apps.who.int/iris/handle/10665/69387</a:t>
            </a:r>
            <a:endParaRPr lang="hu-HU" dirty="0"/>
          </a:p>
        </p:txBody>
      </p:sp>
    </p:spTree>
    <p:extLst>
      <p:ext uri="{BB962C8B-B14F-4D97-AF65-F5344CB8AC3E}">
        <p14:creationId xmlns:p14="http://schemas.microsoft.com/office/powerpoint/2010/main" val="417985285"/>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for_lecture_presentations" id="{98D3BE57-7C4F-464C-BC64-1D7340AAA609}" vid="{21B03724-234D-B346-B3F2-287CADF91C7F}"/>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c5bba62-9a53-42e3-8e34-ca49e24f4fe7">
      <Terms xmlns="http://schemas.microsoft.com/office/infopath/2007/PartnerControls"/>
    </lcf76f155ced4ddcb4097134ff3c332f>
    <TaxCatchAll xmlns="f7135bf7-eb40-4ed2-ab58-bb2a8f06b6a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um" ma:contentTypeID="0x01010061C38D1052217A4B942E73134FEF8369" ma:contentTypeVersion="12" ma:contentTypeDescription="Új dokumentum létrehozása." ma:contentTypeScope="" ma:versionID="c4cb741b39fb2f9efa675cf951213ef6">
  <xsd:schema xmlns:xsd="http://www.w3.org/2001/XMLSchema" xmlns:xs="http://www.w3.org/2001/XMLSchema" xmlns:p="http://schemas.microsoft.com/office/2006/metadata/properties" xmlns:ns2="ac5bba62-9a53-42e3-8e34-ca49e24f4fe7" xmlns:ns3="f7135bf7-eb40-4ed2-ab58-bb2a8f06b6aa" targetNamespace="http://schemas.microsoft.com/office/2006/metadata/properties" ma:root="true" ma:fieldsID="ab6f93e604749640a8b49707685d73ea" ns2:_="" ns3:_="">
    <xsd:import namespace="ac5bba62-9a53-42e3-8e34-ca49e24f4fe7"/>
    <xsd:import namespace="f7135bf7-eb40-4ed2-ab58-bb2a8f06b6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bba62-9a53-42e3-8e34-ca49e24f4f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épcímkék" ma:readOnly="false" ma:fieldId="{5cf76f15-5ced-4ddc-b409-7134ff3c332f}" ma:taxonomyMulti="true" ma:sspId="c5924412-c5b0-41bf-b9da-348a75561e2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135bf7-eb40-4ed2-ab58-bb2a8f06b6a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e99a9af-e07c-4003-9765-209faae482e6}" ma:internalName="TaxCatchAll" ma:showField="CatchAllData" ma:web="f7135bf7-eb40-4ed2-ab58-bb2a8f06b6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64DA64D-C5C5-4A7B-886A-5D12B8232F23}">
  <ds:schemaRefs>
    <ds:schemaRef ds:uri="http://schemas.microsoft.com/office/2006/metadata/properties"/>
    <ds:schemaRef ds:uri="http://schemas.microsoft.com/office/infopath/2007/PartnerControls"/>
    <ds:schemaRef ds:uri="7041af30-ae09-480b-a38a-622eca9a1506"/>
    <ds:schemaRef ds:uri="603c054e-d324-4a4b-bfdc-a44c27811fd1"/>
  </ds:schemaRefs>
</ds:datastoreItem>
</file>

<file path=customXml/itemProps2.xml><?xml version="1.0" encoding="utf-8"?>
<ds:datastoreItem xmlns:ds="http://schemas.openxmlformats.org/officeDocument/2006/customXml" ds:itemID="{03BFFB5D-A68F-4D5A-BB90-739F6E0EB9B4}">
  <ds:schemaRefs>
    <ds:schemaRef ds:uri="http://schemas.microsoft.com/sharepoint/v3/contenttype/forms"/>
  </ds:schemaRefs>
</ds:datastoreItem>
</file>

<file path=customXml/itemProps3.xml><?xml version="1.0" encoding="utf-8"?>
<ds:datastoreItem xmlns:ds="http://schemas.openxmlformats.org/officeDocument/2006/customXml" ds:itemID="{ADC0DA12-02BF-4C9C-A9EC-2638699F4FFE}"/>
</file>

<file path=docProps/app.xml><?xml version="1.0" encoding="utf-8"?>
<Properties xmlns="http://schemas.openxmlformats.org/officeDocument/2006/extended-properties" xmlns:vt="http://schemas.openxmlformats.org/officeDocument/2006/docPropsVTypes">
  <Template>Office-téma</Template>
  <TotalTime>70</TotalTime>
  <Words>2186</Words>
  <Application>Microsoft Office PowerPoint</Application>
  <PresentationFormat>Szélesvásznú</PresentationFormat>
  <Paragraphs>138</Paragraphs>
  <Slides>31</Slides>
  <Notes>1</Notes>
  <HiddenSlides>0</HiddenSlides>
  <MMClips>0</MMClips>
  <ScaleCrop>false</ScaleCrop>
  <HeadingPairs>
    <vt:vector size="6" baseType="variant">
      <vt:variant>
        <vt:lpstr>Használt betűtípusok</vt:lpstr>
      </vt:variant>
      <vt:variant>
        <vt:i4>4</vt:i4>
      </vt:variant>
      <vt:variant>
        <vt:lpstr>Téma</vt:lpstr>
      </vt:variant>
      <vt:variant>
        <vt:i4>1</vt:i4>
      </vt:variant>
      <vt:variant>
        <vt:lpstr>Diacímek</vt:lpstr>
      </vt:variant>
      <vt:variant>
        <vt:i4>31</vt:i4>
      </vt:variant>
    </vt:vector>
  </HeadingPairs>
  <TitlesOfParts>
    <vt:vector size="36" baseType="lpstr">
      <vt:lpstr>Arial</vt:lpstr>
      <vt:lpstr>Calibri</vt:lpstr>
      <vt:lpstr>Garamond</vt:lpstr>
      <vt:lpstr>Times New Roman</vt:lpstr>
      <vt:lpstr>Office-téma</vt:lpstr>
      <vt:lpstr>Developing new curriculum outlines and learning materials on climate change's health impacts for medical schools 2021-2-HU01-KA220-HED-000050972</vt:lpstr>
      <vt:lpstr>Pharmacological aspects, medication</vt:lpstr>
      <vt:lpstr>Learning outcomes</vt:lpstr>
      <vt:lpstr>What are the major impacts of medication on the body’s cooling mechanism?</vt:lpstr>
      <vt:lpstr>PowerPoint-bemutató</vt:lpstr>
      <vt:lpstr>Pharmacons -  mechanism of adverse effects</vt:lpstr>
      <vt:lpstr>Effect of heat on medicines</vt:lpstr>
      <vt:lpstr>Thermosensitivity of vaccines</vt:lpstr>
      <vt:lpstr>PowerPoint-bemutató</vt:lpstr>
      <vt:lpstr>Pharmacons known to be photosensitive and heat sensitive -1</vt:lpstr>
      <vt:lpstr>Pharmacons known to be photosensitive and heat sensitive - 2</vt:lpstr>
      <vt:lpstr>The effect of medicines on thermoregulatory systems</vt:lpstr>
      <vt:lpstr>Other additional impacts</vt:lpstr>
      <vt:lpstr>Substances that inhibit sudatio </vt:lpstr>
      <vt:lpstr>Increasing heat production</vt:lpstr>
      <vt:lpstr>Increasing heat production </vt:lpstr>
      <vt:lpstr>Fluid and ionic balance</vt:lpstr>
      <vt:lpstr>Pharmacokinetics</vt:lpstr>
      <vt:lpstr>PowerPoint-bemutató</vt:lpstr>
      <vt:lpstr>Special problems in elderly patients </vt:lpstr>
      <vt:lpstr>Some interesting findings</vt:lpstr>
      <vt:lpstr>Some interesting findings</vt:lpstr>
      <vt:lpstr>Recommendations for healthcare professionals to reduce the risk of dehydration and heat-related illness -1  </vt:lpstr>
      <vt:lpstr>Recommendations for healthcare professionals to reduce the risk of dehydration and heat-related illness - 2 </vt:lpstr>
      <vt:lpstr>Recommendations for healthcare professionals to reduce the risk of dehydration and heat-related illness- 3 </vt:lpstr>
      <vt:lpstr>PowerPoint-bemutató</vt:lpstr>
      <vt:lpstr>Take home message</vt:lpstr>
      <vt:lpstr>Take-home messages</vt:lpstr>
      <vt:lpstr>Test your knowledge</vt:lpstr>
      <vt:lpstr>Further readings</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Pharmacological aspects, medication</dc:title>
  <dc:creator>Márovics Gergely Péter</dc:creator>
  <cp:lastModifiedBy>User</cp:lastModifiedBy>
  <cp:revision>16</cp:revision>
  <dcterms:created xsi:type="dcterms:W3CDTF">2023-07-11T12:17:15Z</dcterms:created>
  <dcterms:modified xsi:type="dcterms:W3CDTF">2025-04-22T12:43:45Z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0x01010061C38D1052217A4B942E73134FEF8369</vt:lpwstr>
  </property>
</Properties>
</file>