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328" r:id="rId5"/>
    <p:sldId id="262" r:id="rId6"/>
    <p:sldId id="315" r:id="rId7"/>
    <p:sldId id="275" r:id="rId8"/>
    <p:sldId id="280" r:id="rId9"/>
    <p:sldId id="265" r:id="rId10"/>
    <p:sldId id="266" r:id="rId11"/>
    <p:sldId id="319" r:id="rId12"/>
    <p:sldId id="320" r:id="rId13"/>
    <p:sldId id="327" r:id="rId14"/>
    <p:sldId id="287" r:id="rId15"/>
    <p:sldId id="290" r:id="rId16"/>
    <p:sldId id="292" r:id="rId17"/>
    <p:sldId id="293" r:id="rId18"/>
    <p:sldId id="298" r:id="rId19"/>
    <p:sldId id="268" r:id="rId20"/>
    <p:sldId id="279" r:id="rId21"/>
    <p:sldId id="285" r:id="rId22"/>
    <p:sldId id="272" r:id="rId23"/>
    <p:sldId id="288" r:id="rId24"/>
    <p:sldId id="282" r:id="rId25"/>
    <p:sldId id="281" r:id="rId26"/>
    <p:sldId id="305" r:id="rId27"/>
    <p:sldId id="307" r:id="rId28"/>
    <p:sldId id="308" r:id="rId29"/>
    <p:sldId id="313" r:id="rId30"/>
    <p:sldId id="299" r:id="rId31"/>
    <p:sldId id="316" r:id="rId32"/>
    <p:sldId id="318" r:id="rId33"/>
    <p:sldId id="270" r:id="rId34"/>
    <p:sldId id="323" r:id="rId35"/>
    <p:sldId id="324" r:id="rId36"/>
    <p:sldId id="325" r:id="rId37"/>
    <p:sldId id="329" r:id="rId3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4" autoAdjust="0"/>
    <p:restoredTop sz="96387" autoAdjust="0"/>
  </p:normalViewPr>
  <p:slideViewPr>
    <p:cSldViewPr snapToGrid="0" showGuides="1">
      <p:cViewPr varScale="1">
        <p:scale>
          <a:sx n="99" d="100"/>
          <a:sy n="99" d="100"/>
        </p:scale>
        <p:origin x="96" y="27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8A6F5-90F3-448A-B51E-FAA11ADAA994}" type="doc">
      <dgm:prSet loTypeId="urn:microsoft.com/office/officeart/2005/8/layout/hList1" loCatId="list" qsTypeId="urn:microsoft.com/office/officeart/2005/8/quickstyle/simple3" qsCatId="simple" csTypeId="urn:microsoft.com/office/officeart/2005/8/colors/accent1_2" csCatId="accent1" phldr="1"/>
      <dgm:spPr/>
      <dgm:t>
        <a:bodyPr/>
        <a:lstStyle/>
        <a:p>
          <a:endParaRPr lang="hu-HU"/>
        </a:p>
      </dgm:t>
    </dgm:pt>
    <dgm:pt modelId="{7D605682-25FB-4684-A2F9-69DAC7AA066A}">
      <dgm:prSet phldrT="[Szöveg]"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en-US" sz="2000" b="1">
              <a:latin typeface="+mn-lt"/>
              <a:sym typeface="PT Sans" charset="-52"/>
            </a:rPr>
            <a:t>Affecting Health Directly</a:t>
          </a:r>
          <a:endParaRPr lang="hu-HU" sz="1800" dirty="0"/>
        </a:p>
      </dgm:t>
    </dgm:pt>
    <dgm:pt modelId="{FFD63B34-61E6-4C4E-8E3C-852A998F16D3}" type="parTrans" cxnId="{E8D84A24-84D7-4E55-8B69-17F074A75EE9}">
      <dgm:prSet/>
      <dgm:spPr/>
      <dgm:t>
        <a:bodyPr/>
        <a:lstStyle/>
        <a:p>
          <a:endParaRPr lang="hu-HU">
            <a:solidFill>
              <a:schemeClr val="tx1"/>
            </a:solidFill>
          </a:endParaRPr>
        </a:p>
      </dgm:t>
    </dgm:pt>
    <dgm:pt modelId="{000F348A-D390-4356-BEF3-EBEA2670D223}" type="sibTrans" cxnId="{E8D84A24-84D7-4E55-8B69-17F074A75EE9}">
      <dgm:prSet/>
      <dgm:spPr/>
      <dgm:t>
        <a:bodyPr/>
        <a:lstStyle/>
        <a:p>
          <a:endParaRPr lang="hu-HU">
            <a:solidFill>
              <a:schemeClr val="tx1"/>
            </a:solidFill>
          </a:endParaRPr>
        </a:p>
      </dgm:t>
    </dgm:pt>
    <dgm:pt modelId="{CE97B37F-08EA-48D9-8026-C782D10CF31B}">
      <dgm:prSet phldrT="[Szöveg]" custT="1"/>
      <dgm:spPr/>
      <dgm:t>
        <a:bodyPr/>
        <a:lstStyle/>
        <a:p>
          <a:r>
            <a:rPr lang="en-US" altLang="en-US" sz="2000" b="1">
              <a:latin typeface="+mn-lt"/>
              <a:sym typeface="PT Sans" charset="-52"/>
            </a:rPr>
            <a:t>Spreading Diseas</a:t>
          </a:r>
          <a:r>
            <a:rPr lang="hu-HU" altLang="en-US" sz="2000" b="1">
              <a:latin typeface="+mn-lt"/>
              <a:sym typeface="PT Sans" charset="-52"/>
            </a:rPr>
            <a:t>e</a:t>
          </a:r>
          <a:endParaRPr lang="hu-HU" sz="1800" dirty="0"/>
        </a:p>
      </dgm:t>
    </dgm:pt>
    <dgm:pt modelId="{C01DE81F-0722-4BC7-AF6A-743A4F4C0238}" type="parTrans" cxnId="{72763593-81DB-440B-B6C2-5652EF626D6F}">
      <dgm:prSet/>
      <dgm:spPr/>
      <dgm:t>
        <a:bodyPr/>
        <a:lstStyle/>
        <a:p>
          <a:endParaRPr lang="hu-HU">
            <a:solidFill>
              <a:schemeClr val="tx1"/>
            </a:solidFill>
          </a:endParaRPr>
        </a:p>
      </dgm:t>
    </dgm:pt>
    <dgm:pt modelId="{73400A9C-3183-42B3-8EB3-4A9E45EEDD0B}" type="sibTrans" cxnId="{72763593-81DB-440B-B6C2-5652EF626D6F}">
      <dgm:prSet/>
      <dgm:spPr/>
      <dgm:t>
        <a:bodyPr/>
        <a:lstStyle/>
        <a:p>
          <a:endParaRPr lang="hu-HU">
            <a:solidFill>
              <a:schemeClr val="tx1"/>
            </a:solidFill>
          </a:endParaRPr>
        </a:p>
      </dgm:t>
    </dgm:pt>
    <dgm:pt modelId="{A079790B-433C-4CE7-BBB1-2DFE696D708A}">
      <dgm:prSet phldrT="[Szöveg]" custT="1"/>
      <dgm:spPr/>
      <dgm:t>
        <a:bodyPr/>
        <a:lstStyle/>
        <a:p>
          <a:r>
            <a:rPr lang="en-US" sz="2400" dirty="0"/>
            <a:t>Diseases Spread by Insects, Ticks, and Rodents</a:t>
          </a:r>
          <a:endParaRPr lang="hu-HU" sz="2400" dirty="0"/>
        </a:p>
      </dgm:t>
    </dgm:pt>
    <dgm:pt modelId="{34C004CA-B9CD-4F60-9160-187F31C116B4}" type="parTrans" cxnId="{ABED6D73-AF50-48D1-93AE-D72ED476B6AF}">
      <dgm:prSet/>
      <dgm:spPr/>
      <dgm:t>
        <a:bodyPr/>
        <a:lstStyle/>
        <a:p>
          <a:endParaRPr lang="hu-HU">
            <a:solidFill>
              <a:schemeClr val="tx1"/>
            </a:solidFill>
          </a:endParaRPr>
        </a:p>
      </dgm:t>
    </dgm:pt>
    <dgm:pt modelId="{D951A7D4-1F15-4695-8D9D-9FBC922475DE}" type="sibTrans" cxnId="{ABED6D73-AF50-48D1-93AE-D72ED476B6AF}">
      <dgm:prSet/>
      <dgm:spPr/>
      <dgm:t>
        <a:bodyPr/>
        <a:lstStyle/>
        <a:p>
          <a:endParaRPr lang="hu-HU">
            <a:solidFill>
              <a:schemeClr val="tx1"/>
            </a:solidFill>
          </a:endParaRPr>
        </a:p>
      </dgm:t>
    </dgm:pt>
    <dgm:pt modelId="{F395CAF5-AE8E-4CF3-BE39-032DC8FC2566}">
      <dgm:prSet phldrT="[Szöveg]"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en-US" sz="2000" b="1">
              <a:latin typeface="+mn-lt"/>
              <a:sym typeface="PT Sans" charset="-52"/>
            </a:rPr>
            <a:t>Destroying &amp; Disrupting Food Supplies</a:t>
          </a:r>
          <a:endParaRPr lang="hu-HU" sz="1800" dirty="0"/>
        </a:p>
      </dgm:t>
    </dgm:pt>
    <dgm:pt modelId="{0D549C6A-E0D0-479C-A9C5-18A9C3EF7E2A}" type="parTrans" cxnId="{8FD21C7B-F0B1-48FC-B3FC-D41AA9FDDAB1}">
      <dgm:prSet/>
      <dgm:spPr/>
      <dgm:t>
        <a:bodyPr/>
        <a:lstStyle/>
        <a:p>
          <a:endParaRPr lang="hu-HU">
            <a:solidFill>
              <a:schemeClr val="tx1"/>
            </a:solidFill>
          </a:endParaRPr>
        </a:p>
      </dgm:t>
    </dgm:pt>
    <dgm:pt modelId="{768832B0-89A3-43B2-BDBF-16433A350337}" type="sibTrans" cxnId="{8FD21C7B-F0B1-48FC-B3FC-D41AA9FDDAB1}">
      <dgm:prSet/>
      <dgm:spPr/>
      <dgm:t>
        <a:bodyPr/>
        <a:lstStyle/>
        <a:p>
          <a:endParaRPr lang="hu-HU">
            <a:solidFill>
              <a:schemeClr val="tx1"/>
            </a:solidFill>
          </a:endParaRPr>
        </a:p>
      </dgm:t>
    </dgm:pt>
    <dgm:pt modelId="{7A9D90F5-8BD4-4375-8996-2C96014D5550}">
      <dgm:prSet phldrT="[Szöveg]" custT="1"/>
      <dgm:spPr/>
      <dgm:t>
        <a:bodyPr/>
        <a:lstStyle/>
        <a:p>
          <a:pPr marL="57150" indent="0" defTabSz="488950">
            <a:spcBef>
              <a:spcPct val="0"/>
            </a:spcBef>
            <a:spcAft>
              <a:spcPct val="15000"/>
            </a:spcAft>
          </a:pPr>
          <a:r>
            <a:rPr lang="hu-HU" sz="2400" dirty="0" err="1"/>
            <a:t>Hunger</a:t>
          </a:r>
          <a:r>
            <a:rPr lang="hu-HU" sz="2400" dirty="0"/>
            <a:t> and </a:t>
          </a:r>
          <a:r>
            <a:rPr lang="hu-HU" sz="2400" dirty="0" err="1"/>
            <a:t>Malnutrition</a:t>
          </a:r>
          <a:endParaRPr lang="hu-HU" sz="2400" dirty="0"/>
        </a:p>
      </dgm:t>
    </dgm:pt>
    <dgm:pt modelId="{DB381598-DDD6-4B24-B982-EE94C25F8761}" type="parTrans" cxnId="{4F008849-7C57-4603-9AEE-5646DA1B36B4}">
      <dgm:prSet/>
      <dgm:spPr/>
      <dgm:t>
        <a:bodyPr/>
        <a:lstStyle/>
        <a:p>
          <a:endParaRPr lang="hu-HU">
            <a:solidFill>
              <a:schemeClr val="tx1"/>
            </a:solidFill>
          </a:endParaRPr>
        </a:p>
      </dgm:t>
    </dgm:pt>
    <dgm:pt modelId="{EC059C8B-E919-4B29-987D-31913E41126E}" type="sibTrans" cxnId="{4F008849-7C57-4603-9AEE-5646DA1B36B4}">
      <dgm:prSet/>
      <dgm:spPr/>
      <dgm:t>
        <a:bodyPr/>
        <a:lstStyle/>
        <a:p>
          <a:endParaRPr lang="hu-HU">
            <a:solidFill>
              <a:schemeClr val="tx1"/>
            </a:solidFill>
          </a:endParaRPr>
        </a:p>
      </dgm:t>
    </dgm:pt>
    <dgm:pt modelId="{01D8B814-DCE9-47EF-B4AE-CB3886612828}">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en-US" sz="2000" b="1">
              <a:latin typeface="+mn-lt"/>
              <a:sym typeface="PT Sans" charset="-52"/>
            </a:rPr>
            <a:t>Disrupting Well-Being</a:t>
          </a:r>
          <a:endParaRPr lang="hu-HU" sz="2400" dirty="0"/>
        </a:p>
      </dgm:t>
    </dgm:pt>
    <dgm:pt modelId="{24B7AAD2-C418-478D-A2B0-CF9B9DAA11EF}" type="parTrans" cxnId="{C2EC0DB7-F9D0-4446-B029-4D0F770D3FCD}">
      <dgm:prSet/>
      <dgm:spPr/>
      <dgm:t>
        <a:bodyPr/>
        <a:lstStyle/>
        <a:p>
          <a:endParaRPr lang="hu-HU">
            <a:solidFill>
              <a:schemeClr val="tx1"/>
            </a:solidFill>
          </a:endParaRPr>
        </a:p>
      </dgm:t>
    </dgm:pt>
    <dgm:pt modelId="{0CFC6545-8C03-4BDC-9425-197A08D674F1}" type="sibTrans" cxnId="{C2EC0DB7-F9D0-4446-B029-4D0F770D3FCD}">
      <dgm:prSet/>
      <dgm:spPr/>
      <dgm:t>
        <a:bodyPr/>
        <a:lstStyle/>
        <a:p>
          <a:endParaRPr lang="hu-HU">
            <a:solidFill>
              <a:schemeClr val="tx1"/>
            </a:solidFill>
          </a:endParaRPr>
        </a:p>
      </dgm:t>
    </dgm:pt>
    <dgm:pt modelId="{49B253DB-F502-4F9C-AD68-B82A764AA966}">
      <dgm:prSet custT="1"/>
      <dgm:spPr/>
      <dgm:t>
        <a:bodyPr/>
        <a:lstStyle/>
        <a:p>
          <a:pPr marL="57150" indent="0" defTabSz="488950">
            <a:spcBef>
              <a:spcPct val="0"/>
            </a:spcBef>
            <a:spcAft>
              <a:spcPct val="15000"/>
            </a:spcAft>
          </a:pPr>
          <a:r>
            <a:rPr lang="hu-HU" sz="2400" dirty="0"/>
            <a:t>Mental Health </a:t>
          </a:r>
          <a:r>
            <a:rPr lang="hu-HU" sz="2400" dirty="0" err="1"/>
            <a:t>Problems</a:t>
          </a:r>
          <a:endParaRPr lang="hu-HU" sz="2400" dirty="0"/>
        </a:p>
      </dgm:t>
    </dgm:pt>
    <dgm:pt modelId="{03DF55F6-5368-463E-ABC9-AE9E6A569133}" type="parTrans" cxnId="{1559332A-358E-4A84-ABD0-57E6EDA02279}">
      <dgm:prSet/>
      <dgm:spPr/>
      <dgm:t>
        <a:bodyPr/>
        <a:lstStyle/>
        <a:p>
          <a:endParaRPr lang="hu-HU">
            <a:solidFill>
              <a:schemeClr val="tx1"/>
            </a:solidFill>
          </a:endParaRPr>
        </a:p>
      </dgm:t>
    </dgm:pt>
    <dgm:pt modelId="{1B1B71C4-8035-4421-9EDC-1BB5807BF4BC}" type="sibTrans" cxnId="{1559332A-358E-4A84-ABD0-57E6EDA02279}">
      <dgm:prSet/>
      <dgm:spPr/>
      <dgm:t>
        <a:bodyPr/>
        <a:lstStyle/>
        <a:p>
          <a:endParaRPr lang="hu-HU">
            <a:solidFill>
              <a:schemeClr val="tx1"/>
            </a:solidFill>
          </a:endParaRPr>
        </a:p>
      </dgm:t>
    </dgm:pt>
    <dgm:pt modelId="{8B99A27A-64CA-47E2-8D13-808EA9C23894}">
      <dgm:prSet custT="1"/>
      <dgm:spPr/>
      <dgm:t>
        <a:bodyPr/>
        <a:lstStyle/>
        <a:p>
          <a:endParaRPr lang="hu-HU" sz="2400" dirty="0">
            <a:solidFill>
              <a:schemeClr val="tx1"/>
            </a:solidFill>
          </a:endParaRPr>
        </a:p>
      </dgm:t>
    </dgm:pt>
    <dgm:pt modelId="{14A35F40-B4DD-434E-98DF-DB6E5D608C44}" type="parTrans" cxnId="{8B162D33-D632-477F-AABD-092832AF1159}">
      <dgm:prSet/>
      <dgm:spPr/>
      <dgm:t>
        <a:bodyPr/>
        <a:lstStyle/>
        <a:p>
          <a:endParaRPr lang="hu-HU"/>
        </a:p>
      </dgm:t>
    </dgm:pt>
    <dgm:pt modelId="{2D649507-F29C-4E09-B26F-40AEC9CCA8A5}" type="sibTrans" cxnId="{8B162D33-D632-477F-AABD-092832AF1159}">
      <dgm:prSet/>
      <dgm:spPr/>
      <dgm:t>
        <a:bodyPr/>
        <a:lstStyle/>
        <a:p>
          <a:endParaRPr lang="hu-HU"/>
        </a:p>
      </dgm:t>
    </dgm:pt>
    <dgm:pt modelId="{1BB1DD67-9E4B-4877-84F7-F976FE4E8680}">
      <dgm:prSet custT="1"/>
      <dgm:spPr/>
      <dgm:t>
        <a:bodyPr/>
        <a:lstStyle/>
        <a:p>
          <a:r>
            <a:rPr lang="en-US" sz="2400" dirty="0"/>
            <a:t>Contaminated Water</a:t>
          </a:r>
        </a:p>
      </dgm:t>
    </dgm:pt>
    <dgm:pt modelId="{B61A2814-5311-4B9C-AE34-F76E8825AADC}" type="parTrans" cxnId="{0BBFFC07-4ABB-4ACB-BD56-0F41410791DC}">
      <dgm:prSet/>
      <dgm:spPr/>
      <dgm:t>
        <a:bodyPr/>
        <a:lstStyle/>
        <a:p>
          <a:endParaRPr lang="hu-HU"/>
        </a:p>
      </dgm:t>
    </dgm:pt>
    <dgm:pt modelId="{652F122C-C046-49FE-B652-513965D327B3}" type="sibTrans" cxnId="{0BBFFC07-4ABB-4ACB-BD56-0F41410791DC}">
      <dgm:prSet/>
      <dgm:spPr/>
      <dgm:t>
        <a:bodyPr/>
        <a:lstStyle/>
        <a:p>
          <a:endParaRPr lang="hu-HU"/>
        </a:p>
      </dgm:t>
    </dgm:pt>
    <dgm:pt modelId="{D0464941-FD9C-4693-8001-F3F25BEE21D3}">
      <dgm:prSet custT="1"/>
      <dgm:spPr/>
      <dgm:t>
        <a:bodyPr/>
        <a:lstStyle/>
        <a:p>
          <a:r>
            <a:rPr lang="en-US" sz="2400"/>
            <a:t>Contaminated Food</a:t>
          </a:r>
          <a:endParaRPr lang="hu-HU" sz="2400" dirty="0"/>
        </a:p>
      </dgm:t>
    </dgm:pt>
    <dgm:pt modelId="{298DC04C-9AB7-4A35-939D-28DCD1FD88BC}" type="parTrans" cxnId="{2979887D-FB13-4797-A443-4C1BBB4E9FB7}">
      <dgm:prSet/>
      <dgm:spPr/>
      <dgm:t>
        <a:bodyPr/>
        <a:lstStyle/>
        <a:p>
          <a:endParaRPr lang="hu-HU"/>
        </a:p>
      </dgm:t>
    </dgm:pt>
    <dgm:pt modelId="{11156158-E0DA-4E7B-933B-BD5B2B578637}" type="sibTrans" cxnId="{2979887D-FB13-4797-A443-4C1BBB4E9FB7}">
      <dgm:prSet/>
      <dgm:spPr/>
      <dgm:t>
        <a:bodyPr/>
        <a:lstStyle/>
        <a:p>
          <a:endParaRPr lang="hu-HU"/>
        </a:p>
      </dgm:t>
    </dgm:pt>
    <dgm:pt modelId="{75EDF218-20E6-47B3-A23D-1366361558E2}">
      <dgm:prSet custT="1"/>
      <dgm:spPr/>
      <dgm:t>
        <a:bodyPr/>
        <a:lstStyle/>
        <a:p>
          <a:endParaRPr lang="hu-HU" sz="2400" dirty="0">
            <a:solidFill>
              <a:schemeClr val="tx1"/>
            </a:solidFill>
          </a:endParaRPr>
        </a:p>
      </dgm:t>
    </dgm:pt>
    <dgm:pt modelId="{AFAACB40-C77D-4CFF-A221-4D458FCDBCC6}" type="parTrans" cxnId="{C244A812-E771-410D-9136-C9A68CF0D269}">
      <dgm:prSet/>
      <dgm:spPr/>
      <dgm:t>
        <a:bodyPr/>
        <a:lstStyle/>
        <a:p>
          <a:endParaRPr lang="hu-HU"/>
        </a:p>
      </dgm:t>
    </dgm:pt>
    <dgm:pt modelId="{C3F7A379-0C0E-4F58-877C-2DAF4929F470}" type="sibTrans" cxnId="{C244A812-E771-410D-9136-C9A68CF0D269}">
      <dgm:prSet/>
      <dgm:spPr/>
      <dgm:t>
        <a:bodyPr/>
        <a:lstStyle/>
        <a:p>
          <a:endParaRPr lang="hu-HU"/>
        </a:p>
      </dgm:t>
    </dgm:pt>
    <dgm:pt modelId="{C8F3C722-CCC7-4363-ABF4-E834758F4453}">
      <dgm:prSet phldrT="[Szöveg]" custT="1"/>
      <dgm:spPr/>
      <dgm:t>
        <a:bodyPr/>
        <a:lstStyle/>
        <a:p>
          <a:r>
            <a:rPr lang="en-US" sz="2400"/>
            <a:t>Extreme Heat</a:t>
          </a:r>
          <a:endParaRPr lang="en-US" sz="2400" dirty="0"/>
        </a:p>
      </dgm:t>
    </dgm:pt>
    <dgm:pt modelId="{E52DBACA-0C4C-4EE9-8360-177AFCA819DC}" type="parTrans" cxnId="{16F7564A-EE4D-4AB6-AE14-F1ACB05C802D}">
      <dgm:prSet/>
      <dgm:spPr/>
      <dgm:t>
        <a:bodyPr/>
        <a:lstStyle/>
        <a:p>
          <a:endParaRPr lang="hu-HU"/>
        </a:p>
      </dgm:t>
    </dgm:pt>
    <dgm:pt modelId="{277C221C-90E1-4163-B5EA-70715305C098}" type="sibTrans" cxnId="{16F7564A-EE4D-4AB6-AE14-F1ACB05C802D}">
      <dgm:prSet/>
      <dgm:spPr/>
      <dgm:t>
        <a:bodyPr/>
        <a:lstStyle/>
        <a:p>
          <a:endParaRPr lang="hu-HU"/>
        </a:p>
      </dgm:t>
    </dgm:pt>
    <dgm:pt modelId="{D52062E7-799C-42CD-B292-EC025B99B40B}">
      <dgm:prSet phldrT="[Szöveg]" custT="1"/>
      <dgm:spPr/>
      <dgm:t>
        <a:bodyPr/>
        <a:lstStyle/>
        <a:p>
          <a:r>
            <a:rPr lang="en-US" sz="2400"/>
            <a:t>Extreme Weather</a:t>
          </a:r>
          <a:endParaRPr lang="hu-HU" sz="2400" dirty="0"/>
        </a:p>
      </dgm:t>
    </dgm:pt>
    <dgm:pt modelId="{1A165843-1CE6-483A-AEED-4723E1641251}" type="parTrans" cxnId="{5995A9B2-6D98-4D5C-88FF-D51688836DFE}">
      <dgm:prSet/>
      <dgm:spPr/>
      <dgm:t>
        <a:bodyPr/>
        <a:lstStyle/>
        <a:p>
          <a:endParaRPr lang="hu-HU"/>
        </a:p>
      </dgm:t>
    </dgm:pt>
    <dgm:pt modelId="{D2ACCA13-14AC-479F-BA41-2E3670721833}" type="sibTrans" cxnId="{5995A9B2-6D98-4D5C-88FF-D51688836DFE}">
      <dgm:prSet/>
      <dgm:spPr/>
      <dgm:t>
        <a:bodyPr/>
        <a:lstStyle/>
        <a:p>
          <a:endParaRPr lang="hu-HU"/>
        </a:p>
      </dgm:t>
    </dgm:pt>
    <dgm:pt modelId="{E893E505-9715-4B8E-BFFD-AA8F4F7439B0}">
      <dgm:prSet phldrT="[Szöveg]" custT="1"/>
      <dgm:spPr/>
      <dgm:t>
        <a:bodyPr/>
        <a:lstStyle/>
        <a:p>
          <a:r>
            <a:rPr lang="en-US" sz="2400"/>
            <a:t>Air Pollution</a:t>
          </a:r>
          <a:endParaRPr lang="hu-HU" sz="2400" dirty="0"/>
        </a:p>
      </dgm:t>
    </dgm:pt>
    <dgm:pt modelId="{3F53F158-D047-4CFB-A0D1-1BB95CBA590A}" type="parTrans" cxnId="{86A53A6F-ACF9-4536-AB31-2683EAC4118C}">
      <dgm:prSet/>
      <dgm:spPr/>
      <dgm:t>
        <a:bodyPr/>
        <a:lstStyle/>
        <a:p>
          <a:endParaRPr lang="hu-HU"/>
        </a:p>
      </dgm:t>
    </dgm:pt>
    <dgm:pt modelId="{A22FBB4D-81A5-4EC0-A709-5D5292650EC9}" type="sibTrans" cxnId="{86A53A6F-ACF9-4536-AB31-2683EAC4118C}">
      <dgm:prSet/>
      <dgm:spPr/>
      <dgm:t>
        <a:bodyPr/>
        <a:lstStyle/>
        <a:p>
          <a:endParaRPr lang="hu-HU"/>
        </a:p>
      </dgm:t>
    </dgm:pt>
    <dgm:pt modelId="{0E6D734F-2A83-466E-8F3E-0C02B063B9DE}">
      <dgm:prSet custT="1"/>
      <dgm:spPr/>
      <dgm:t>
        <a:bodyPr/>
        <a:lstStyle/>
        <a:p>
          <a:endParaRPr lang="hu-HU" sz="2400" dirty="0">
            <a:solidFill>
              <a:schemeClr val="tx1"/>
            </a:solidFill>
          </a:endParaRPr>
        </a:p>
      </dgm:t>
    </dgm:pt>
    <dgm:pt modelId="{EFF38001-CA38-43BA-BB98-67FC218FABD4}" type="parTrans" cxnId="{5868B62F-821A-4A1C-BCF1-11D89E14C166}">
      <dgm:prSet/>
      <dgm:spPr/>
      <dgm:t>
        <a:bodyPr/>
        <a:lstStyle/>
        <a:p>
          <a:endParaRPr lang="hu-HU"/>
        </a:p>
      </dgm:t>
    </dgm:pt>
    <dgm:pt modelId="{91F83C11-48DA-471C-840D-FB8ECC242D12}" type="sibTrans" cxnId="{5868B62F-821A-4A1C-BCF1-11D89E14C166}">
      <dgm:prSet/>
      <dgm:spPr/>
      <dgm:t>
        <a:bodyPr/>
        <a:lstStyle/>
        <a:p>
          <a:endParaRPr lang="hu-HU"/>
        </a:p>
      </dgm:t>
    </dgm:pt>
    <dgm:pt modelId="{C2F088A4-C760-4A1D-B572-D0F2BD453506}">
      <dgm:prSet custT="1"/>
      <dgm:spPr/>
      <dgm:t>
        <a:bodyPr/>
        <a:lstStyle/>
        <a:p>
          <a:endParaRPr lang="hu-HU" sz="2400" dirty="0">
            <a:solidFill>
              <a:schemeClr val="tx1"/>
            </a:solidFill>
          </a:endParaRPr>
        </a:p>
      </dgm:t>
    </dgm:pt>
    <dgm:pt modelId="{DB651F8A-5DAB-417B-A6F1-3AAF1F3047EB}" type="parTrans" cxnId="{F3102504-930C-4F5F-8B24-70DAC21C6373}">
      <dgm:prSet/>
      <dgm:spPr/>
      <dgm:t>
        <a:bodyPr/>
        <a:lstStyle/>
        <a:p>
          <a:endParaRPr lang="hu-HU"/>
        </a:p>
      </dgm:t>
    </dgm:pt>
    <dgm:pt modelId="{653AA06F-DE49-4A88-96DA-1D3761E7869F}" type="sibTrans" cxnId="{F3102504-930C-4F5F-8B24-70DAC21C6373}">
      <dgm:prSet/>
      <dgm:spPr/>
      <dgm:t>
        <a:bodyPr/>
        <a:lstStyle/>
        <a:p>
          <a:endParaRPr lang="hu-HU"/>
        </a:p>
      </dgm:t>
    </dgm:pt>
    <dgm:pt modelId="{EE736986-C9D8-43C2-8BC2-31D3D5AD145B}" type="pres">
      <dgm:prSet presAssocID="{11A8A6F5-90F3-448A-B51E-FAA11ADAA994}" presName="Name0" presStyleCnt="0">
        <dgm:presLayoutVars>
          <dgm:dir/>
          <dgm:animLvl val="lvl"/>
          <dgm:resizeHandles val="exact"/>
        </dgm:presLayoutVars>
      </dgm:prSet>
      <dgm:spPr/>
      <dgm:t>
        <a:bodyPr/>
        <a:lstStyle/>
        <a:p>
          <a:endParaRPr lang="hu-HU"/>
        </a:p>
      </dgm:t>
    </dgm:pt>
    <dgm:pt modelId="{083EDC92-35FF-4382-A6D1-BE7F48864D60}" type="pres">
      <dgm:prSet presAssocID="{7D605682-25FB-4684-A2F9-69DAC7AA066A}" presName="composite" presStyleCnt="0"/>
      <dgm:spPr/>
    </dgm:pt>
    <dgm:pt modelId="{EA64971F-3098-4871-A022-BAB740C08545}" type="pres">
      <dgm:prSet presAssocID="{7D605682-25FB-4684-A2F9-69DAC7AA066A}" presName="parTx" presStyleLbl="alignNode1" presStyleIdx="0" presStyleCnt="4">
        <dgm:presLayoutVars>
          <dgm:chMax val="0"/>
          <dgm:chPref val="0"/>
          <dgm:bulletEnabled val="1"/>
        </dgm:presLayoutVars>
      </dgm:prSet>
      <dgm:spPr/>
      <dgm:t>
        <a:bodyPr/>
        <a:lstStyle/>
        <a:p>
          <a:endParaRPr lang="hu-HU"/>
        </a:p>
      </dgm:t>
    </dgm:pt>
    <dgm:pt modelId="{28C51DA3-D185-4421-B6AC-3F6E3ED639C5}" type="pres">
      <dgm:prSet presAssocID="{7D605682-25FB-4684-A2F9-69DAC7AA066A}" presName="desTx" presStyleLbl="alignAccFollowNode1" presStyleIdx="0" presStyleCnt="4">
        <dgm:presLayoutVars>
          <dgm:bulletEnabled val="1"/>
        </dgm:presLayoutVars>
      </dgm:prSet>
      <dgm:spPr/>
      <dgm:t>
        <a:bodyPr/>
        <a:lstStyle/>
        <a:p>
          <a:endParaRPr lang="hu-HU"/>
        </a:p>
      </dgm:t>
    </dgm:pt>
    <dgm:pt modelId="{A084F925-B40E-4CD8-AB49-59C77F7077E2}" type="pres">
      <dgm:prSet presAssocID="{000F348A-D390-4356-BEF3-EBEA2670D223}" presName="space" presStyleCnt="0"/>
      <dgm:spPr/>
    </dgm:pt>
    <dgm:pt modelId="{496F31FA-22B5-4F03-9232-ADF87F4A2338}" type="pres">
      <dgm:prSet presAssocID="{CE97B37F-08EA-48D9-8026-C782D10CF31B}" presName="composite" presStyleCnt="0"/>
      <dgm:spPr/>
    </dgm:pt>
    <dgm:pt modelId="{B7E191DC-7C0A-4A05-B1B6-29E35115189F}" type="pres">
      <dgm:prSet presAssocID="{CE97B37F-08EA-48D9-8026-C782D10CF31B}" presName="parTx" presStyleLbl="alignNode1" presStyleIdx="1" presStyleCnt="4">
        <dgm:presLayoutVars>
          <dgm:chMax val="0"/>
          <dgm:chPref val="0"/>
          <dgm:bulletEnabled val="1"/>
        </dgm:presLayoutVars>
      </dgm:prSet>
      <dgm:spPr/>
      <dgm:t>
        <a:bodyPr/>
        <a:lstStyle/>
        <a:p>
          <a:endParaRPr lang="hu-HU"/>
        </a:p>
      </dgm:t>
    </dgm:pt>
    <dgm:pt modelId="{6C5F50F6-93E4-470B-82D8-D1254DE3F46B}" type="pres">
      <dgm:prSet presAssocID="{CE97B37F-08EA-48D9-8026-C782D10CF31B}" presName="desTx" presStyleLbl="alignAccFollowNode1" presStyleIdx="1" presStyleCnt="4">
        <dgm:presLayoutVars>
          <dgm:bulletEnabled val="1"/>
        </dgm:presLayoutVars>
      </dgm:prSet>
      <dgm:spPr/>
      <dgm:t>
        <a:bodyPr/>
        <a:lstStyle/>
        <a:p>
          <a:endParaRPr lang="hu-HU"/>
        </a:p>
      </dgm:t>
    </dgm:pt>
    <dgm:pt modelId="{79956D1D-B120-47DC-9FC4-DF2C5ED8F365}" type="pres">
      <dgm:prSet presAssocID="{73400A9C-3183-42B3-8EB3-4A9E45EEDD0B}" presName="space" presStyleCnt="0"/>
      <dgm:spPr/>
    </dgm:pt>
    <dgm:pt modelId="{E4DE251A-C299-4BE5-A7FD-6B3124E6C425}" type="pres">
      <dgm:prSet presAssocID="{F395CAF5-AE8E-4CF3-BE39-032DC8FC2566}" presName="composite" presStyleCnt="0"/>
      <dgm:spPr/>
    </dgm:pt>
    <dgm:pt modelId="{846EFBE1-B234-4E3C-A630-B1984AC28B92}" type="pres">
      <dgm:prSet presAssocID="{F395CAF5-AE8E-4CF3-BE39-032DC8FC2566}" presName="parTx" presStyleLbl="alignNode1" presStyleIdx="2" presStyleCnt="4">
        <dgm:presLayoutVars>
          <dgm:chMax val="0"/>
          <dgm:chPref val="0"/>
          <dgm:bulletEnabled val="1"/>
        </dgm:presLayoutVars>
      </dgm:prSet>
      <dgm:spPr/>
      <dgm:t>
        <a:bodyPr/>
        <a:lstStyle/>
        <a:p>
          <a:endParaRPr lang="hu-HU"/>
        </a:p>
      </dgm:t>
    </dgm:pt>
    <dgm:pt modelId="{C3C099AB-8A91-4873-9B9E-1263B7D7BAE4}" type="pres">
      <dgm:prSet presAssocID="{F395CAF5-AE8E-4CF3-BE39-032DC8FC2566}" presName="desTx" presStyleLbl="alignAccFollowNode1" presStyleIdx="2" presStyleCnt="4">
        <dgm:presLayoutVars>
          <dgm:bulletEnabled val="1"/>
        </dgm:presLayoutVars>
      </dgm:prSet>
      <dgm:spPr/>
      <dgm:t>
        <a:bodyPr/>
        <a:lstStyle/>
        <a:p>
          <a:endParaRPr lang="hu-HU"/>
        </a:p>
      </dgm:t>
    </dgm:pt>
    <dgm:pt modelId="{0A6BF853-BF18-457E-98DC-6F52C346F9A3}" type="pres">
      <dgm:prSet presAssocID="{768832B0-89A3-43B2-BDBF-16433A350337}" presName="space" presStyleCnt="0"/>
      <dgm:spPr/>
    </dgm:pt>
    <dgm:pt modelId="{2F7AD87F-BD12-42ED-8103-D1DBD4C37C79}" type="pres">
      <dgm:prSet presAssocID="{01D8B814-DCE9-47EF-B4AE-CB3886612828}" presName="composite" presStyleCnt="0"/>
      <dgm:spPr/>
    </dgm:pt>
    <dgm:pt modelId="{38A72842-EC4A-4DCE-A1EE-6CE43394BADE}" type="pres">
      <dgm:prSet presAssocID="{01D8B814-DCE9-47EF-B4AE-CB3886612828}" presName="parTx" presStyleLbl="alignNode1" presStyleIdx="3" presStyleCnt="4">
        <dgm:presLayoutVars>
          <dgm:chMax val="0"/>
          <dgm:chPref val="0"/>
          <dgm:bulletEnabled val="1"/>
        </dgm:presLayoutVars>
      </dgm:prSet>
      <dgm:spPr/>
      <dgm:t>
        <a:bodyPr/>
        <a:lstStyle/>
        <a:p>
          <a:endParaRPr lang="hu-HU"/>
        </a:p>
      </dgm:t>
    </dgm:pt>
    <dgm:pt modelId="{2F332A51-55E1-43B7-8DEA-D6D49BB16389}" type="pres">
      <dgm:prSet presAssocID="{01D8B814-DCE9-47EF-B4AE-CB3886612828}" presName="desTx" presStyleLbl="alignAccFollowNode1" presStyleIdx="3" presStyleCnt="4">
        <dgm:presLayoutVars>
          <dgm:bulletEnabled val="1"/>
        </dgm:presLayoutVars>
      </dgm:prSet>
      <dgm:spPr/>
      <dgm:t>
        <a:bodyPr/>
        <a:lstStyle/>
        <a:p>
          <a:endParaRPr lang="hu-HU"/>
        </a:p>
      </dgm:t>
    </dgm:pt>
  </dgm:ptLst>
  <dgm:cxnLst>
    <dgm:cxn modelId="{788AAA11-5BBE-4D7C-8ABF-DEF73F6C2B4B}" type="presOf" srcId="{1BB1DD67-9E4B-4877-84F7-F976FE4E8680}" destId="{6C5F50F6-93E4-470B-82D8-D1254DE3F46B}" srcOrd="0" destOrd="1" presId="urn:microsoft.com/office/officeart/2005/8/layout/hList1"/>
    <dgm:cxn modelId="{20505BCE-0747-4F0E-8D30-21F2E16795B0}" type="presOf" srcId="{0E6D734F-2A83-466E-8F3E-0C02B063B9DE}" destId="{C3C099AB-8A91-4873-9B9E-1263B7D7BAE4}" srcOrd="0" destOrd="1" presId="urn:microsoft.com/office/officeart/2005/8/layout/hList1"/>
    <dgm:cxn modelId="{D43E2AF4-ABFF-4C0E-B3EA-989158BE8ADB}" type="presOf" srcId="{49B253DB-F502-4F9C-AD68-B82A764AA966}" destId="{2F332A51-55E1-43B7-8DEA-D6D49BB16389}" srcOrd="0" destOrd="0" presId="urn:microsoft.com/office/officeart/2005/8/layout/hList1"/>
    <dgm:cxn modelId="{35E20587-CB9D-4950-BCB0-4CCA793F2044}" type="presOf" srcId="{11A8A6F5-90F3-448A-B51E-FAA11ADAA994}" destId="{EE736986-C9D8-43C2-8BC2-31D3D5AD145B}" srcOrd="0" destOrd="0" presId="urn:microsoft.com/office/officeart/2005/8/layout/hList1"/>
    <dgm:cxn modelId="{EDDDE207-7A94-4F0E-A9D3-79CAED67ED27}" type="presOf" srcId="{D0464941-FD9C-4693-8001-F3F25BEE21D3}" destId="{6C5F50F6-93E4-470B-82D8-D1254DE3F46B}" srcOrd="0" destOrd="2" presId="urn:microsoft.com/office/officeart/2005/8/layout/hList1"/>
    <dgm:cxn modelId="{0BBFFC07-4ABB-4ACB-BD56-0F41410791DC}" srcId="{CE97B37F-08EA-48D9-8026-C782D10CF31B}" destId="{1BB1DD67-9E4B-4877-84F7-F976FE4E8680}" srcOrd="1" destOrd="0" parTransId="{B61A2814-5311-4B9C-AE34-F76E8825AADC}" sibTransId="{652F122C-C046-49FE-B652-513965D327B3}"/>
    <dgm:cxn modelId="{6468C2B2-85F0-4775-968B-32D4BF6497EE}" type="presOf" srcId="{CE97B37F-08EA-48D9-8026-C782D10CF31B}" destId="{B7E191DC-7C0A-4A05-B1B6-29E35115189F}" srcOrd="0" destOrd="0" presId="urn:microsoft.com/office/officeart/2005/8/layout/hList1"/>
    <dgm:cxn modelId="{2979887D-FB13-4797-A443-4C1BBB4E9FB7}" srcId="{CE97B37F-08EA-48D9-8026-C782D10CF31B}" destId="{D0464941-FD9C-4693-8001-F3F25BEE21D3}" srcOrd="2" destOrd="0" parTransId="{298DC04C-9AB7-4A35-939D-28DCD1FD88BC}" sibTransId="{11156158-E0DA-4E7B-933B-BD5B2B578637}"/>
    <dgm:cxn modelId="{9E7E28A2-F4E8-4EBE-A4A0-7BFE6BB2A470}" type="presOf" srcId="{C8F3C722-CCC7-4363-ABF4-E834758F4453}" destId="{28C51DA3-D185-4421-B6AC-3F6E3ED639C5}" srcOrd="0" destOrd="0" presId="urn:microsoft.com/office/officeart/2005/8/layout/hList1"/>
    <dgm:cxn modelId="{8B162D33-D632-477F-AABD-092832AF1159}" srcId="{CE97B37F-08EA-48D9-8026-C782D10CF31B}" destId="{8B99A27A-64CA-47E2-8D13-808EA9C23894}" srcOrd="3" destOrd="0" parTransId="{14A35F40-B4DD-434E-98DF-DB6E5D608C44}" sibTransId="{2D649507-F29C-4E09-B26F-40AEC9CCA8A5}"/>
    <dgm:cxn modelId="{23F4C4E1-B08A-436A-8C59-3E769DA20CF5}" type="presOf" srcId="{E893E505-9715-4B8E-BFFD-AA8F4F7439B0}" destId="{28C51DA3-D185-4421-B6AC-3F6E3ED639C5}" srcOrd="0" destOrd="1" presId="urn:microsoft.com/office/officeart/2005/8/layout/hList1"/>
    <dgm:cxn modelId="{86A53A6F-ACF9-4536-AB31-2683EAC4118C}" srcId="{7D605682-25FB-4684-A2F9-69DAC7AA066A}" destId="{E893E505-9715-4B8E-BFFD-AA8F4F7439B0}" srcOrd="1" destOrd="0" parTransId="{3F53F158-D047-4CFB-A0D1-1BB95CBA590A}" sibTransId="{A22FBB4D-81A5-4EC0-A709-5D5292650EC9}"/>
    <dgm:cxn modelId="{E8D84A24-84D7-4E55-8B69-17F074A75EE9}" srcId="{11A8A6F5-90F3-448A-B51E-FAA11ADAA994}" destId="{7D605682-25FB-4684-A2F9-69DAC7AA066A}" srcOrd="0" destOrd="0" parTransId="{FFD63B34-61E6-4C4E-8E3C-852A998F16D3}" sibTransId="{000F348A-D390-4356-BEF3-EBEA2670D223}"/>
    <dgm:cxn modelId="{2AB8CE9F-8F03-4D77-AAE5-7B2F9879B45A}" type="presOf" srcId="{C2F088A4-C760-4A1D-B572-D0F2BD453506}" destId="{2F332A51-55E1-43B7-8DEA-D6D49BB16389}" srcOrd="0" destOrd="1" presId="urn:microsoft.com/office/officeart/2005/8/layout/hList1"/>
    <dgm:cxn modelId="{13CFB88E-72A3-40D9-B742-683EB237396C}" type="presOf" srcId="{D52062E7-799C-42CD-B292-EC025B99B40B}" destId="{28C51DA3-D185-4421-B6AC-3F6E3ED639C5}" srcOrd="0" destOrd="2" presId="urn:microsoft.com/office/officeart/2005/8/layout/hList1"/>
    <dgm:cxn modelId="{8FD21C7B-F0B1-48FC-B3FC-D41AA9FDDAB1}" srcId="{11A8A6F5-90F3-448A-B51E-FAA11ADAA994}" destId="{F395CAF5-AE8E-4CF3-BE39-032DC8FC2566}" srcOrd="2" destOrd="0" parTransId="{0D549C6A-E0D0-479C-A9C5-18A9C3EF7E2A}" sibTransId="{768832B0-89A3-43B2-BDBF-16433A350337}"/>
    <dgm:cxn modelId="{C2EC0DB7-F9D0-4446-B029-4D0F770D3FCD}" srcId="{11A8A6F5-90F3-448A-B51E-FAA11ADAA994}" destId="{01D8B814-DCE9-47EF-B4AE-CB3886612828}" srcOrd="3" destOrd="0" parTransId="{24B7AAD2-C418-478D-A2B0-CF9B9DAA11EF}" sibTransId="{0CFC6545-8C03-4BDC-9425-197A08D674F1}"/>
    <dgm:cxn modelId="{4D1F4156-6BBC-48F6-A770-9BF75B713793}" type="presOf" srcId="{7A9D90F5-8BD4-4375-8996-2C96014D5550}" destId="{C3C099AB-8A91-4873-9B9E-1263B7D7BAE4}" srcOrd="0" destOrd="0" presId="urn:microsoft.com/office/officeart/2005/8/layout/hList1"/>
    <dgm:cxn modelId="{5995A9B2-6D98-4D5C-88FF-D51688836DFE}" srcId="{7D605682-25FB-4684-A2F9-69DAC7AA066A}" destId="{D52062E7-799C-42CD-B292-EC025B99B40B}" srcOrd="2" destOrd="0" parTransId="{1A165843-1CE6-483A-AEED-4723E1641251}" sibTransId="{D2ACCA13-14AC-479F-BA41-2E3670721833}"/>
    <dgm:cxn modelId="{16F7564A-EE4D-4AB6-AE14-F1ACB05C802D}" srcId="{7D605682-25FB-4684-A2F9-69DAC7AA066A}" destId="{C8F3C722-CCC7-4363-ABF4-E834758F4453}" srcOrd="0" destOrd="0" parTransId="{E52DBACA-0C4C-4EE9-8360-177AFCA819DC}" sibTransId="{277C221C-90E1-4163-B5EA-70715305C098}"/>
    <dgm:cxn modelId="{F3102504-930C-4F5F-8B24-70DAC21C6373}" srcId="{01D8B814-DCE9-47EF-B4AE-CB3886612828}" destId="{C2F088A4-C760-4A1D-B572-D0F2BD453506}" srcOrd="1" destOrd="0" parTransId="{DB651F8A-5DAB-417B-A6F1-3AAF1F3047EB}" sibTransId="{653AA06F-DE49-4A88-96DA-1D3761E7869F}"/>
    <dgm:cxn modelId="{E576BFDE-3A1F-44D7-8F28-C7C12441B15A}" type="presOf" srcId="{75EDF218-20E6-47B3-A23D-1366361558E2}" destId="{28C51DA3-D185-4421-B6AC-3F6E3ED639C5}" srcOrd="0" destOrd="3" presId="urn:microsoft.com/office/officeart/2005/8/layout/hList1"/>
    <dgm:cxn modelId="{0BA50CD3-537E-4EBA-BF3E-2E43363157FA}" type="presOf" srcId="{F395CAF5-AE8E-4CF3-BE39-032DC8FC2566}" destId="{846EFBE1-B234-4E3C-A630-B1984AC28B92}" srcOrd="0" destOrd="0" presId="urn:microsoft.com/office/officeart/2005/8/layout/hList1"/>
    <dgm:cxn modelId="{4F008849-7C57-4603-9AEE-5646DA1B36B4}" srcId="{F395CAF5-AE8E-4CF3-BE39-032DC8FC2566}" destId="{7A9D90F5-8BD4-4375-8996-2C96014D5550}" srcOrd="0" destOrd="0" parTransId="{DB381598-DDD6-4B24-B982-EE94C25F8761}" sibTransId="{EC059C8B-E919-4B29-987D-31913E41126E}"/>
    <dgm:cxn modelId="{72763593-81DB-440B-B6C2-5652EF626D6F}" srcId="{11A8A6F5-90F3-448A-B51E-FAA11ADAA994}" destId="{CE97B37F-08EA-48D9-8026-C782D10CF31B}" srcOrd="1" destOrd="0" parTransId="{C01DE81F-0722-4BC7-AF6A-743A4F4C0238}" sibTransId="{73400A9C-3183-42B3-8EB3-4A9E45EEDD0B}"/>
    <dgm:cxn modelId="{80903319-4D7C-4073-93BC-C042DF568996}" type="presOf" srcId="{7D605682-25FB-4684-A2F9-69DAC7AA066A}" destId="{EA64971F-3098-4871-A022-BAB740C08545}" srcOrd="0" destOrd="0" presId="urn:microsoft.com/office/officeart/2005/8/layout/hList1"/>
    <dgm:cxn modelId="{C244A812-E771-410D-9136-C9A68CF0D269}" srcId="{7D605682-25FB-4684-A2F9-69DAC7AA066A}" destId="{75EDF218-20E6-47B3-A23D-1366361558E2}" srcOrd="3" destOrd="0" parTransId="{AFAACB40-C77D-4CFF-A221-4D458FCDBCC6}" sibTransId="{C3F7A379-0C0E-4F58-877C-2DAF4929F470}"/>
    <dgm:cxn modelId="{ABED6D73-AF50-48D1-93AE-D72ED476B6AF}" srcId="{CE97B37F-08EA-48D9-8026-C782D10CF31B}" destId="{A079790B-433C-4CE7-BBB1-2DFE696D708A}" srcOrd="0" destOrd="0" parTransId="{34C004CA-B9CD-4F60-9160-187F31C116B4}" sibTransId="{D951A7D4-1F15-4695-8D9D-9FBC922475DE}"/>
    <dgm:cxn modelId="{9F9D338A-7259-471C-A66D-C4C13E8A055B}" type="presOf" srcId="{8B99A27A-64CA-47E2-8D13-808EA9C23894}" destId="{6C5F50F6-93E4-470B-82D8-D1254DE3F46B}" srcOrd="0" destOrd="3" presId="urn:microsoft.com/office/officeart/2005/8/layout/hList1"/>
    <dgm:cxn modelId="{9FD6DC78-08E1-4B00-9EF8-802C0B6E349D}" type="presOf" srcId="{01D8B814-DCE9-47EF-B4AE-CB3886612828}" destId="{38A72842-EC4A-4DCE-A1EE-6CE43394BADE}" srcOrd="0" destOrd="0" presId="urn:microsoft.com/office/officeart/2005/8/layout/hList1"/>
    <dgm:cxn modelId="{5868B62F-821A-4A1C-BCF1-11D89E14C166}" srcId="{F395CAF5-AE8E-4CF3-BE39-032DC8FC2566}" destId="{0E6D734F-2A83-466E-8F3E-0C02B063B9DE}" srcOrd="1" destOrd="0" parTransId="{EFF38001-CA38-43BA-BB98-67FC218FABD4}" sibTransId="{91F83C11-48DA-471C-840D-FB8ECC242D12}"/>
    <dgm:cxn modelId="{DA506679-4C61-41A0-9A6E-100BFEDD662B}" type="presOf" srcId="{A079790B-433C-4CE7-BBB1-2DFE696D708A}" destId="{6C5F50F6-93E4-470B-82D8-D1254DE3F46B}" srcOrd="0" destOrd="0" presId="urn:microsoft.com/office/officeart/2005/8/layout/hList1"/>
    <dgm:cxn modelId="{1559332A-358E-4A84-ABD0-57E6EDA02279}" srcId="{01D8B814-DCE9-47EF-B4AE-CB3886612828}" destId="{49B253DB-F502-4F9C-AD68-B82A764AA966}" srcOrd="0" destOrd="0" parTransId="{03DF55F6-5368-463E-ABC9-AE9E6A569133}" sibTransId="{1B1B71C4-8035-4421-9EDC-1BB5807BF4BC}"/>
    <dgm:cxn modelId="{B2C66E3E-0C2B-4F5E-80A0-6D46EA56F668}" type="presParOf" srcId="{EE736986-C9D8-43C2-8BC2-31D3D5AD145B}" destId="{083EDC92-35FF-4382-A6D1-BE7F48864D60}" srcOrd="0" destOrd="0" presId="urn:microsoft.com/office/officeart/2005/8/layout/hList1"/>
    <dgm:cxn modelId="{A4D8D863-43A8-4580-9893-BA3DF619CB88}" type="presParOf" srcId="{083EDC92-35FF-4382-A6D1-BE7F48864D60}" destId="{EA64971F-3098-4871-A022-BAB740C08545}" srcOrd="0" destOrd="0" presId="urn:microsoft.com/office/officeart/2005/8/layout/hList1"/>
    <dgm:cxn modelId="{7C0DA0A8-C94E-4BE0-8406-271E7165308D}" type="presParOf" srcId="{083EDC92-35FF-4382-A6D1-BE7F48864D60}" destId="{28C51DA3-D185-4421-B6AC-3F6E3ED639C5}" srcOrd="1" destOrd="0" presId="urn:microsoft.com/office/officeart/2005/8/layout/hList1"/>
    <dgm:cxn modelId="{38514C19-DBDC-4F43-9ABB-6A76BB8AE674}" type="presParOf" srcId="{EE736986-C9D8-43C2-8BC2-31D3D5AD145B}" destId="{A084F925-B40E-4CD8-AB49-59C77F7077E2}" srcOrd="1" destOrd="0" presId="urn:microsoft.com/office/officeart/2005/8/layout/hList1"/>
    <dgm:cxn modelId="{0047F968-4F33-435A-9F57-CC9C440801ED}" type="presParOf" srcId="{EE736986-C9D8-43C2-8BC2-31D3D5AD145B}" destId="{496F31FA-22B5-4F03-9232-ADF87F4A2338}" srcOrd="2" destOrd="0" presId="urn:microsoft.com/office/officeart/2005/8/layout/hList1"/>
    <dgm:cxn modelId="{621CCA1F-5A95-4160-95D7-FA106618EBEC}" type="presParOf" srcId="{496F31FA-22B5-4F03-9232-ADF87F4A2338}" destId="{B7E191DC-7C0A-4A05-B1B6-29E35115189F}" srcOrd="0" destOrd="0" presId="urn:microsoft.com/office/officeart/2005/8/layout/hList1"/>
    <dgm:cxn modelId="{7D92CA1D-BB3C-42A4-905A-A617EB6FEE11}" type="presParOf" srcId="{496F31FA-22B5-4F03-9232-ADF87F4A2338}" destId="{6C5F50F6-93E4-470B-82D8-D1254DE3F46B}" srcOrd="1" destOrd="0" presId="urn:microsoft.com/office/officeart/2005/8/layout/hList1"/>
    <dgm:cxn modelId="{34A4B48D-4E34-4DCF-948E-49FC4AE627D5}" type="presParOf" srcId="{EE736986-C9D8-43C2-8BC2-31D3D5AD145B}" destId="{79956D1D-B120-47DC-9FC4-DF2C5ED8F365}" srcOrd="3" destOrd="0" presId="urn:microsoft.com/office/officeart/2005/8/layout/hList1"/>
    <dgm:cxn modelId="{EC56F931-F476-4F76-8D21-3DEB93EE59F9}" type="presParOf" srcId="{EE736986-C9D8-43C2-8BC2-31D3D5AD145B}" destId="{E4DE251A-C299-4BE5-A7FD-6B3124E6C425}" srcOrd="4" destOrd="0" presId="urn:microsoft.com/office/officeart/2005/8/layout/hList1"/>
    <dgm:cxn modelId="{67F76F66-CC36-4C32-9109-95FE8BC82FFE}" type="presParOf" srcId="{E4DE251A-C299-4BE5-A7FD-6B3124E6C425}" destId="{846EFBE1-B234-4E3C-A630-B1984AC28B92}" srcOrd="0" destOrd="0" presId="urn:microsoft.com/office/officeart/2005/8/layout/hList1"/>
    <dgm:cxn modelId="{2D0C2FCA-092E-446C-A44A-274286CEE456}" type="presParOf" srcId="{E4DE251A-C299-4BE5-A7FD-6B3124E6C425}" destId="{C3C099AB-8A91-4873-9B9E-1263B7D7BAE4}" srcOrd="1" destOrd="0" presId="urn:microsoft.com/office/officeart/2005/8/layout/hList1"/>
    <dgm:cxn modelId="{BE885D7F-FA80-4C42-B8FD-0EB40558C177}" type="presParOf" srcId="{EE736986-C9D8-43C2-8BC2-31D3D5AD145B}" destId="{0A6BF853-BF18-457E-98DC-6F52C346F9A3}" srcOrd="5" destOrd="0" presId="urn:microsoft.com/office/officeart/2005/8/layout/hList1"/>
    <dgm:cxn modelId="{12E97106-127C-47C0-9D86-2DAAC55FD301}" type="presParOf" srcId="{EE736986-C9D8-43C2-8BC2-31D3D5AD145B}" destId="{2F7AD87F-BD12-42ED-8103-D1DBD4C37C79}" srcOrd="6" destOrd="0" presId="urn:microsoft.com/office/officeart/2005/8/layout/hList1"/>
    <dgm:cxn modelId="{C45D09DF-3F46-47A4-8414-9A968540C947}" type="presParOf" srcId="{2F7AD87F-BD12-42ED-8103-D1DBD4C37C79}" destId="{38A72842-EC4A-4DCE-A1EE-6CE43394BADE}" srcOrd="0" destOrd="0" presId="urn:microsoft.com/office/officeart/2005/8/layout/hList1"/>
    <dgm:cxn modelId="{F3605C6F-F3F5-4BF8-AA7B-B6E5A87960B7}" type="presParOf" srcId="{2F7AD87F-BD12-42ED-8103-D1DBD4C37C79}" destId="{2F332A51-55E1-43B7-8DEA-D6D49BB1638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9D2A75-A12D-413F-A555-7D290E89BE7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hu-HU"/>
        </a:p>
      </dgm:t>
    </dgm:pt>
    <dgm:pt modelId="{E70D88A8-5246-4F24-AA74-5E056F3A5E14}">
      <dgm:prSet phldrT="[Szöveg]" custT="1"/>
      <dgm:spPr/>
      <dgm:t>
        <a:bodyPr/>
        <a:lstStyle/>
        <a:p>
          <a:r>
            <a:rPr lang="hu-HU" sz="2000" b="1" dirty="0" smtClean="0"/>
            <a:t>Cost: </a:t>
          </a:r>
          <a:r>
            <a:rPr lang="en-GB" sz="2000" b="1" dirty="0" smtClean="0"/>
            <a:t>worsening of the health of millions pushes up health care costs</a:t>
          </a:r>
          <a:endParaRPr lang="hu-HU" sz="2000" b="1" dirty="0"/>
        </a:p>
      </dgm:t>
    </dgm:pt>
    <dgm:pt modelId="{E01D5EA0-8E60-433F-A495-47572924A352}" type="parTrans" cxnId="{0AF0CB10-0160-4EFB-88DA-5D3FB7E346D0}">
      <dgm:prSet/>
      <dgm:spPr/>
      <dgm:t>
        <a:bodyPr/>
        <a:lstStyle/>
        <a:p>
          <a:endParaRPr lang="hu-HU"/>
        </a:p>
      </dgm:t>
    </dgm:pt>
    <dgm:pt modelId="{5850CB7F-7C87-4494-B19B-0C8C83D45B04}" type="sibTrans" cxnId="{0AF0CB10-0160-4EFB-88DA-5D3FB7E346D0}">
      <dgm:prSet/>
      <dgm:spPr/>
      <dgm:t>
        <a:bodyPr/>
        <a:lstStyle/>
        <a:p>
          <a:endParaRPr lang="hu-HU"/>
        </a:p>
      </dgm:t>
    </dgm:pt>
    <dgm:pt modelId="{0638D086-1E16-405E-B780-3A88A85FFB00}">
      <dgm:prSet custT="1"/>
      <dgm:spPr/>
      <dgm:t>
        <a:bodyPr/>
        <a:lstStyle/>
        <a:p>
          <a:r>
            <a:rPr lang="hu-HU" sz="2000" b="1" dirty="0" err="1" smtClean="0"/>
            <a:t>Quality</a:t>
          </a:r>
          <a:r>
            <a:rPr lang="hu-HU" sz="2000" b="1" dirty="0" smtClean="0"/>
            <a:t>: w</a:t>
          </a:r>
          <a:r>
            <a:rPr lang="en-US" sz="2000" b="1" dirty="0" smtClean="0"/>
            <a:t>hen some hospitals are forced to close, others can become stretched beyond</a:t>
          </a:r>
          <a:r>
            <a:rPr lang="hu-HU" sz="2000" b="1" dirty="0" smtClean="0"/>
            <a:t/>
          </a:r>
          <a:br>
            <a:rPr lang="hu-HU" sz="2000" b="1" dirty="0" smtClean="0"/>
          </a:br>
          <a:r>
            <a:rPr lang="hu-HU" sz="2000" b="1" dirty="0" smtClean="0"/>
            <a:t>               </a:t>
          </a:r>
          <a:r>
            <a:rPr lang="en-US" sz="2000" b="1" dirty="0" smtClean="0"/>
            <a:t> their capacity</a:t>
          </a:r>
          <a:endParaRPr lang="hu-HU" sz="2000" b="1" dirty="0"/>
        </a:p>
      </dgm:t>
    </dgm:pt>
    <dgm:pt modelId="{DE7FC15F-41E4-4827-A141-990E8FBC3C91}" type="parTrans" cxnId="{F45663B2-486A-4D44-B83A-A9C206044B0E}">
      <dgm:prSet/>
      <dgm:spPr/>
      <dgm:t>
        <a:bodyPr/>
        <a:lstStyle/>
        <a:p>
          <a:endParaRPr lang="hu-HU"/>
        </a:p>
      </dgm:t>
    </dgm:pt>
    <dgm:pt modelId="{87DB6C19-5F54-4531-BCF1-AAE63739F52B}" type="sibTrans" cxnId="{F45663B2-486A-4D44-B83A-A9C206044B0E}">
      <dgm:prSet/>
      <dgm:spPr/>
      <dgm:t>
        <a:bodyPr/>
        <a:lstStyle/>
        <a:p>
          <a:endParaRPr lang="hu-HU"/>
        </a:p>
      </dgm:t>
    </dgm:pt>
    <dgm:pt modelId="{149635A7-0384-494E-B0EE-141ED98F5FA5}">
      <dgm:prSet custT="1"/>
      <dgm:spPr/>
      <dgm:t>
        <a:bodyPr/>
        <a:lstStyle/>
        <a:p>
          <a:r>
            <a:rPr lang="hu-HU" sz="2000" b="1" dirty="0" smtClean="0"/>
            <a:t>Equity: </a:t>
          </a:r>
          <a:r>
            <a:rPr lang="en-US" sz="2000" b="1" dirty="0" smtClean="0"/>
            <a:t>extreme weather events can even reverse previous equity gains</a:t>
          </a:r>
          <a:endParaRPr lang="hu-HU" sz="2000" b="1" dirty="0"/>
        </a:p>
      </dgm:t>
    </dgm:pt>
    <dgm:pt modelId="{917B4C3D-F93A-4C9A-9914-D4D982DA57FE}" type="parTrans" cxnId="{EDD373EB-D2D3-452E-B05F-5539BF2CCDA8}">
      <dgm:prSet/>
      <dgm:spPr/>
      <dgm:t>
        <a:bodyPr/>
        <a:lstStyle/>
        <a:p>
          <a:endParaRPr lang="hu-HU"/>
        </a:p>
      </dgm:t>
    </dgm:pt>
    <dgm:pt modelId="{2DC4FA39-1AA8-4412-967F-F49B3036F83B}" type="sibTrans" cxnId="{EDD373EB-D2D3-452E-B05F-5539BF2CCDA8}">
      <dgm:prSet/>
      <dgm:spPr/>
      <dgm:t>
        <a:bodyPr/>
        <a:lstStyle/>
        <a:p>
          <a:endParaRPr lang="hu-HU"/>
        </a:p>
      </dgm:t>
    </dgm:pt>
    <dgm:pt modelId="{722BBB1D-7219-4BB8-A1C0-89167B1DA6A8}">
      <dgm:prSet custT="1"/>
      <dgm:spPr/>
      <dgm:t>
        <a:bodyPr/>
        <a:lstStyle/>
        <a:p>
          <a:r>
            <a:rPr lang="hu-HU" sz="2000" b="1" dirty="0" smtClean="0"/>
            <a:t>Access: e</a:t>
          </a:r>
          <a:r>
            <a:rPr lang="en-US" sz="2000" b="1" dirty="0" err="1" smtClean="0"/>
            <a:t>xtreme</a:t>
          </a:r>
          <a:r>
            <a:rPr lang="en-US" sz="2000" b="1" dirty="0" smtClean="0"/>
            <a:t> climate events </a:t>
          </a:r>
          <a:r>
            <a:rPr lang="hu-HU" sz="2000" b="1" dirty="0" err="1" smtClean="0"/>
            <a:t>may</a:t>
          </a:r>
          <a:r>
            <a:rPr lang="hu-HU" sz="2000" b="1" dirty="0" smtClean="0"/>
            <a:t> </a:t>
          </a:r>
          <a:r>
            <a:rPr lang="en-US" sz="2000" b="1" dirty="0" smtClean="0"/>
            <a:t>lead to health system disruption</a:t>
          </a:r>
          <a:endParaRPr lang="hu-HU" sz="2000" b="1" dirty="0"/>
        </a:p>
      </dgm:t>
    </dgm:pt>
    <dgm:pt modelId="{9F285EC8-EB42-4C3A-B599-DCD7A3DADD49}" type="parTrans" cxnId="{29D91017-FC28-4BDF-9EA7-A78A616D87CF}">
      <dgm:prSet/>
      <dgm:spPr/>
      <dgm:t>
        <a:bodyPr/>
        <a:lstStyle/>
        <a:p>
          <a:endParaRPr lang="hu-HU"/>
        </a:p>
      </dgm:t>
    </dgm:pt>
    <dgm:pt modelId="{0277BF9C-B87C-4CBB-80D6-D5EE3A4FE87C}" type="sibTrans" cxnId="{29D91017-FC28-4BDF-9EA7-A78A616D87CF}">
      <dgm:prSet/>
      <dgm:spPr/>
      <dgm:t>
        <a:bodyPr/>
        <a:lstStyle/>
        <a:p>
          <a:endParaRPr lang="hu-HU"/>
        </a:p>
      </dgm:t>
    </dgm:pt>
    <dgm:pt modelId="{C724AC2B-D757-4DCD-AE79-60F2221CD2AD}" type="pres">
      <dgm:prSet presAssocID="{D19D2A75-A12D-413F-A555-7D290E89BE7D}" presName="Name0" presStyleCnt="0">
        <dgm:presLayoutVars>
          <dgm:chMax val="7"/>
          <dgm:chPref val="7"/>
          <dgm:dir/>
        </dgm:presLayoutVars>
      </dgm:prSet>
      <dgm:spPr/>
      <dgm:t>
        <a:bodyPr/>
        <a:lstStyle/>
        <a:p>
          <a:endParaRPr lang="hu-HU"/>
        </a:p>
      </dgm:t>
    </dgm:pt>
    <dgm:pt modelId="{E2C7B7F2-9CE2-45D7-A6E9-E2521DCF68AC}" type="pres">
      <dgm:prSet presAssocID="{D19D2A75-A12D-413F-A555-7D290E89BE7D}" presName="Name1" presStyleCnt="0"/>
      <dgm:spPr/>
    </dgm:pt>
    <dgm:pt modelId="{2875DE82-8FE1-4713-A3F5-23B06074938C}" type="pres">
      <dgm:prSet presAssocID="{D19D2A75-A12D-413F-A555-7D290E89BE7D}" presName="cycle" presStyleCnt="0"/>
      <dgm:spPr/>
    </dgm:pt>
    <dgm:pt modelId="{6DCEEEB1-9268-45E2-92F5-2284CBBFA38C}" type="pres">
      <dgm:prSet presAssocID="{D19D2A75-A12D-413F-A555-7D290E89BE7D}" presName="srcNode" presStyleLbl="node1" presStyleIdx="0" presStyleCnt="4"/>
      <dgm:spPr/>
    </dgm:pt>
    <dgm:pt modelId="{D92DDE60-CEC7-48B9-A107-585A313B2692}" type="pres">
      <dgm:prSet presAssocID="{D19D2A75-A12D-413F-A555-7D290E89BE7D}" presName="conn" presStyleLbl="parChTrans1D2" presStyleIdx="0" presStyleCnt="1"/>
      <dgm:spPr/>
      <dgm:t>
        <a:bodyPr/>
        <a:lstStyle/>
        <a:p>
          <a:endParaRPr lang="hu-HU"/>
        </a:p>
      </dgm:t>
    </dgm:pt>
    <dgm:pt modelId="{5098C60C-D40B-4793-B63C-FC7303604820}" type="pres">
      <dgm:prSet presAssocID="{D19D2A75-A12D-413F-A555-7D290E89BE7D}" presName="extraNode" presStyleLbl="node1" presStyleIdx="0" presStyleCnt="4"/>
      <dgm:spPr/>
    </dgm:pt>
    <dgm:pt modelId="{B0C3CEC4-9827-49E7-B29C-C54379279918}" type="pres">
      <dgm:prSet presAssocID="{D19D2A75-A12D-413F-A555-7D290E89BE7D}" presName="dstNode" presStyleLbl="node1" presStyleIdx="0" presStyleCnt="4"/>
      <dgm:spPr/>
    </dgm:pt>
    <dgm:pt modelId="{A3A58262-1C8F-48B1-BF8C-7A47B158D069}" type="pres">
      <dgm:prSet presAssocID="{E70D88A8-5246-4F24-AA74-5E056F3A5E14}" presName="text_1" presStyleLbl="node1" presStyleIdx="0" presStyleCnt="4">
        <dgm:presLayoutVars>
          <dgm:bulletEnabled val="1"/>
        </dgm:presLayoutVars>
      </dgm:prSet>
      <dgm:spPr/>
      <dgm:t>
        <a:bodyPr/>
        <a:lstStyle/>
        <a:p>
          <a:endParaRPr lang="hu-HU"/>
        </a:p>
      </dgm:t>
    </dgm:pt>
    <dgm:pt modelId="{1F8B8CDC-03BB-4C7F-AEC1-CCF2779CB7C5}" type="pres">
      <dgm:prSet presAssocID="{E70D88A8-5246-4F24-AA74-5E056F3A5E14}" presName="accent_1" presStyleCnt="0"/>
      <dgm:spPr/>
    </dgm:pt>
    <dgm:pt modelId="{30460E53-F1CA-4F3C-AE20-16794AF65EBD}" type="pres">
      <dgm:prSet presAssocID="{E70D88A8-5246-4F24-AA74-5E056F3A5E14}" presName="accentRepeatNode" presStyleLbl="solidFgAcc1" presStyleIdx="0" presStyleCnt="4"/>
      <dgm:spPr/>
    </dgm:pt>
    <dgm:pt modelId="{7809B153-00AE-4CE0-88C5-8C03FF8A8BC0}" type="pres">
      <dgm:prSet presAssocID="{149635A7-0384-494E-B0EE-141ED98F5FA5}" presName="text_2" presStyleLbl="node1" presStyleIdx="1" presStyleCnt="4">
        <dgm:presLayoutVars>
          <dgm:bulletEnabled val="1"/>
        </dgm:presLayoutVars>
      </dgm:prSet>
      <dgm:spPr/>
      <dgm:t>
        <a:bodyPr/>
        <a:lstStyle/>
        <a:p>
          <a:endParaRPr lang="hu-HU"/>
        </a:p>
      </dgm:t>
    </dgm:pt>
    <dgm:pt modelId="{92187000-5FE6-4CF3-A7DE-10E9F35D82E9}" type="pres">
      <dgm:prSet presAssocID="{149635A7-0384-494E-B0EE-141ED98F5FA5}" presName="accent_2" presStyleCnt="0"/>
      <dgm:spPr/>
    </dgm:pt>
    <dgm:pt modelId="{5E8B08DB-2160-49D0-BACE-8F443F6B5B18}" type="pres">
      <dgm:prSet presAssocID="{149635A7-0384-494E-B0EE-141ED98F5FA5}" presName="accentRepeatNode" presStyleLbl="solidFgAcc1" presStyleIdx="1" presStyleCnt="4"/>
      <dgm:spPr/>
    </dgm:pt>
    <dgm:pt modelId="{5D778B9F-32A4-4B86-83D2-D8F209BF92CC}" type="pres">
      <dgm:prSet presAssocID="{722BBB1D-7219-4BB8-A1C0-89167B1DA6A8}" presName="text_3" presStyleLbl="node1" presStyleIdx="2" presStyleCnt="4">
        <dgm:presLayoutVars>
          <dgm:bulletEnabled val="1"/>
        </dgm:presLayoutVars>
      </dgm:prSet>
      <dgm:spPr/>
      <dgm:t>
        <a:bodyPr/>
        <a:lstStyle/>
        <a:p>
          <a:endParaRPr lang="hu-HU"/>
        </a:p>
      </dgm:t>
    </dgm:pt>
    <dgm:pt modelId="{B92A1BBD-4670-41CB-A6E6-B55599C75E5B}" type="pres">
      <dgm:prSet presAssocID="{722BBB1D-7219-4BB8-A1C0-89167B1DA6A8}" presName="accent_3" presStyleCnt="0"/>
      <dgm:spPr/>
    </dgm:pt>
    <dgm:pt modelId="{05B13765-B720-4D5A-8BBF-5B09D5FE8137}" type="pres">
      <dgm:prSet presAssocID="{722BBB1D-7219-4BB8-A1C0-89167B1DA6A8}" presName="accentRepeatNode" presStyleLbl="solidFgAcc1" presStyleIdx="2" presStyleCnt="4"/>
      <dgm:spPr/>
    </dgm:pt>
    <dgm:pt modelId="{5A7CB068-B3E7-4678-B847-10E413685486}" type="pres">
      <dgm:prSet presAssocID="{0638D086-1E16-405E-B780-3A88A85FFB00}" presName="text_4" presStyleLbl="node1" presStyleIdx="3" presStyleCnt="4" custLinFactNeighborX="77" custLinFactNeighborY="-4176">
        <dgm:presLayoutVars>
          <dgm:bulletEnabled val="1"/>
        </dgm:presLayoutVars>
      </dgm:prSet>
      <dgm:spPr/>
      <dgm:t>
        <a:bodyPr/>
        <a:lstStyle/>
        <a:p>
          <a:endParaRPr lang="hu-HU"/>
        </a:p>
      </dgm:t>
    </dgm:pt>
    <dgm:pt modelId="{6D4E809E-C86F-4C63-8851-5A31EEFC460B}" type="pres">
      <dgm:prSet presAssocID="{0638D086-1E16-405E-B780-3A88A85FFB00}" presName="accent_4" presStyleCnt="0"/>
      <dgm:spPr/>
    </dgm:pt>
    <dgm:pt modelId="{DF5B215E-F114-4DB9-B0C7-5F1EE1E73AFA}" type="pres">
      <dgm:prSet presAssocID="{0638D086-1E16-405E-B780-3A88A85FFB00}" presName="accentRepeatNode" presStyleLbl="solidFgAcc1" presStyleIdx="3" presStyleCnt="4"/>
      <dgm:spPr/>
    </dgm:pt>
  </dgm:ptLst>
  <dgm:cxnLst>
    <dgm:cxn modelId="{19F6F3B1-DA65-444A-93B9-E822663C258A}" type="presOf" srcId="{5850CB7F-7C87-4494-B19B-0C8C83D45B04}" destId="{D92DDE60-CEC7-48B9-A107-585A313B2692}" srcOrd="0" destOrd="0" presId="urn:microsoft.com/office/officeart/2008/layout/VerticalCurvedList"/>
    <dgm:cxn modelId="{F45663B2-486A-4D44-B83A-A9C206044B0E}" srcId="{D19D2A75-A12D-413F-A555-7D290E89BE7D}" destId="{0638D086-1E16-405E-B780-3A88A85FFB00}" srcOrd="3" destOrd="0" parTransId="{DE7FC15F-41E4-4827-A141-990E8FBC3C91}" sibTransId="{87DB6C19-5F54-4531-BCF1-AAE63739F52B}"/>
    <dgm:cxn modelId="{D5C403D0-C63F-4D3C-B155-C57EBB3F5F58}" type="presOf" srcId="{D19D2A75-A12D-413F-A555-7D290E89BE7D}" destId="{C724AC2B-D757-4DCD-AE79-60F2221CD2AD}" srcOrd="0" destOrd="0" presId="urn:microsoft.com/office/officeart/2008/layout/VerticalCurvedList"/>
    <dgm:cxn modelId="{29D91017-FC28-4BDF-9EA7-A78A616D87CF}" srcId="{D19D2A75-A12D-413F-A555-7D290E89BE7D}" destId="{722BBB1D-7219-4BB8-A1C0-89167B1DA6A8}" srcOrd="2" destOrd="0" parTransId="{9F285EC8-EB42-4C3A-B599-DCD7A3DADD49}" sibTransId="{0277BF9C-B87C-4CBB-80D6-D5EE3A4FE87C}"/>
    <dgm:cxn modelId="{0AF0CB10-0160-4EFB-88DA-5D3FB7E346D0}" srcId="{D19D2A75-A12D-413F-A555-7D290E89BE7D}" destId="{E70D88A8-5246-4F24-AA74-5E056F3A5E14}" srcOrd="0" destOrd="0" parTransId="{E01D5EA0-8E60-433F-A495-47572924A352}" sibTransId="{5850CB7F-7C87-4494-B19B-0C8C83D45B04}"/>
    <dgm:cxn modelId="{ECDB4CF2-7F43-4B49-97CA-B841542BCAB1}" type="presOf" srcId="{722BBB1D-7219-4BB8-A1C0-89167B1DA6A8}" destId="{5D778B9F-32A4-4B86-83D2-D8F209BF92CC}" srcOrd="0" destOrd="0" presId="urn:microsoft.com/office/officeart/2008/layout/VerticalCurvedList"/>
    <dgm:cxn modelId="{A330747B-AFB6-428A-898C-CF2507048E0C}" type="presOf" srcId="{0638D086-1E16-405E-B780-3A88A85FFB00}" destId="{5A7CB068-B3E7-4678-B847-10E413685486}" srcOrd="0" destOrd="0" presId="urn:microsoft.com/office/officeart/2008/layout/VerticalCurvedList"/>
    <dgm:cxn modelId="{D7CE668B-ABF1-4AD3-B15D-ABE136AAB57B}" type="presOf" srcId="{149635A7-0384-494E-B0EE-141ED98F5FA5}" destId="{7809B153-00AE-4CE0-88C5-8C03FF8A8BC0}" srcOrd="0" destOrd="0" presId="urn:microsoft.com/office/officeart/2008/layout/VerticalCurvedList"/>
    <dgm:cxn modelId="{EDD373EB-D2D3-452E-B05F-5539BF2CCDA8}" srcId="{D19D2A75-A12D-413F-A555-7D290E89BE7D}" destId="{149635A7-0384-494E-B0EE-141ED98F5FA5}" srcOrd="1" destOrd="0" parTransId="{917B4C3D-F93A-4C9A-9914-D4D982DA57FE}" sibTransId="{2DC4FA39-1AA8-4412-967F-F49B3036F83B}"/>
    <dgm:cxn modelId="{1F9A41EA-C0AB-4481-888C-A238A50E17EE}" type="presOf" srcId="{E70D88A8-5246-4F24-AA74-5E056F3A5E14}" destId="{A3A58262-1C8F-48B1-BF8C-7A47B158D069}" srcOrd="0" destOrd="0" presId="urn:microsoft.com/office/officeart/2008/layout/VerticalCurvedList"/>
    <dgm:cxn modelId="{D2F5F07B-45EB-42A5-810A-AA20E3182E4E}" type="presParOf" srcId="{C724AC2B-D757-4DCD-AE79-60F2221CD2AD}" destId="{E2C7B7F2-9CE2-45D7-A6E9-E2521DCF68AC}" srcOrd="0" destOrd="0" presId="urn:microsoft.com/office/officeart/2008/layout/VerticalCurvedList"/>
    <dgm:cxn modelId="{8B5A1956-9BB1-4363-8FB7-792FD3FF9819}" type="presParOf" srcId="{E2C7B7F2-9CE2-45D7-A6E9-E2521DCF68AC}" destId="{2875DE82-8FE1-4713-A3F5-23B06074938C}" srcOrd="0" destOrd="0" presId="urn:microsoft.com/office/officeart/2008/layout/VerticalCurvedList"/>
    <dgm:cxn modelId="{4A2B6BF3-8E2C-4D1C-BC9B-D253CCB0DF7E}" type="presParOf" srcId="{2875DE82-8FE1-4713-A3F5-23B06074938C}" destId="{6DCEEEB1-9268-45E2-92F5-2284CBBFA38C}" srcOrd="0" destOrd="0" presId="urn:microsoft.com/office/officeart/2008/layout/VerticalCurvedList"/>
    <dgm:cxn modelId="{89A645DE-051E-4926-B98A-CDBBA2903268}" type="presParOf" srcId="{2875DE82-8FE1-4713-A3F5-23B06074938C}" destId="{D92DDE60-CEC7-48B9-A107-585A313B2692}" srcOrd="1" destOrd="0" presId="urn:microsoft.com/office/officeart/2008/layout/VerticalCurvedList"/>
    <dgm:cxn modelId="{EDD918EE-C966-40D7-8536-4EA429FB7CE3}" type="presParOf" srcId="{2875DE82-8FE1-4713-A3F5-23B06074938C}" destId="{5098C60C-D40B-4793-B63C-FC7303604820}" srcOrd="2" destOrd="0" presId="urn:microsoft.com/office/officeart/2008/layout/VerticalCurvedList"/>
    <dgm:cxn modelId="{2718ECDA-F32A-4FD0-BA04-42F7412D03FC}" type="presParOf" srcId="{2875DE82-8FE1-4713-A3F5-23B06074938C}" destId="{B0C3CEC4-9827-49E7-B29C-C54379279918}" srcOrd="3" destOrd="0" presId="urn:microsoft.com/office/officeart/2008/layout/VerticalCurvedList"/>
    <dgm:cxn modelId="{043534DA-3B98-4DA5-B528-00B09CF8453D}" type="presParOf" srcId="{E2C7B7F2-9CE2-45D7-A6E9-E2521DCF68AC}" destId="{A3A58262-1C8F-48B1-BF8C-7A47B158D069}" srcOrd="1" destOrd="0" presId="urn:microsoft.com/office/officeart/2008/layout/VerticalCurvedList"/>
    <dgm:cxn modelId="{CAAC7DFF-2B99-4F62-9081-6AD1BA34D8A5}" type="presParOf" srcId="{E2C7B7F2-9CE2-45D7-A6E9-E2521DCF68AC}" destId="{1F8B8CDC-03BB-4C7F-AEC1-CCF2779CB7C5}" srcOrd="2" destOrd="0" presId="urn:microsoft.com/office/officeart/2008/layout/VerticalCurvedList"/>
    <dgm:cxn modelId="{7890DEBE-B9FB-498B-91FC-DE262D2D7CD4}" type="presParOf" srcId="{1F8B8CDC-03BB-4C7F-AEC1-CCF2779CB7C5}" destId="{30460E53-F1CA-4F3C-AE20-16794AF65EBD}" srcOrd="0" destOrd="0" presId="urn:microsoft.com/office/officeart/2008/layout/VerticalCurvedList"/>
    <dgm:cxn modelId="{C79034D4-9E8B-4480-BB11-D97B2171087D}" type="presParOf" srcId="{E2C7B7F2-9CE2-45D7-A6E9-E2521DCF68AC}" destId="{7809B153-00AE-4CE0-88C5-8C03FF8A8BC0}" srcOrd="3" destOrd="0" presId="urn:microsoft.com/office/officeart/2008/layout/VerticalCurvedList"/>
    <dgm:cxn modelId="{FFBCB32C-65AB-475F-8FB1-A0A81EF6014A}" type="presParOf" srcId="{E2C7B7F2-9CE2-45D7-A6E9-E2521DCF68AC}" destId="{92187000-5FE6-4CF3-A7DE-10E9F35D82E9}" srcOrd="4" destOrd="0" presId="urn:microsoft.com/office/officeart/2008/layout/VerticalCurvedList"/>
    <dgm:cxn modelId="{453DC747-5574-4D5A-BA6E-33F6BAF2AA9D}" type="presParOf" srcId="{92187000-5FE6-4CF3-A7DE-10E9F35D82E9}" destId="{5E8B08DB-2160-49D0-BACE-8F443F6B5B18}" srcOrd="0" destOrd="0" presId="urn:microsoft.com/office/officeart/2008/layout/VerticalCurvedList"/>
    <dgm:cxn modelId="{28EBB55B-585C-47FF-B1F2-5796DECB08D3}" type="presParOf" srcId="{E2C7B7F2-9CE2-45D7-A6E9-E2521DCF68AC}" destId="{5D778B9F-32A4-4B86-83D2-D8F209BF92CC}" srcOrd="5" destOrd="0" presId="urn:microsoft.com/office/officeart/2008/layout/VerticalCurvedList"/>
    <dgm:cxn modelId="{D7744AE4-D977-4B6E-A629-AEFFD48FB065}" type="presParOf" srcId="{E2C7B7F2-9CE2-45D7-A6E9-E2521DCF68AC}" destId="{B92A1BBD-4670-41CB-A6E6-B55599C75E5B}" srcOrd="6" destOrd="0" presId="urn:microsoft.com/office/officeart/2008/layout/VerticalCurvedList"/>
    <dgm:cxn modelId="{ADC29FA7-17DC-4720-9E5C-A6ED14C74F74}" type="presParOf" srcId="{B92A1BBD-4670-41CB-A6E6-B55599C75E5B}" destId="{05B13765-B720-4D5A-8BBF-5B09D5FE8137}" srcOrd="0" destOrd="0" presId="urn:microsoft.com/office/officeart/2008/layout/VerticalCurvedList"/>
    <dgm:cxn modelId="{D373D40C-27A1-4509-AECD-EBD833D66208}" type="presParOf" srcId="{E2C7B7F2-9CE2-45D7-A6E9-E2521DCF68AC}" destId="{5A7CB068-B3E7-4678-B847-10E413685486}" srcOrd="7" destOrd="0" presId="urn:microsoft.com/office/officeart/2008/layout/VerticalCurvedList"/>
    <dgm:cxn modelId="{D3AF0126-07C2-4990-9154-5390723ED42C}" type="presParOf" srcId="{E2C7B7F2-9CE2-45D7-A6E9-E2521DCF68AC}" destId="{6D4E809E-C86F-4C63-8851-5A31EEFC460B}" srcOrd="8" destOrd="0" presId="urn:microsoft.com/office/officeart/2008/layout/VerticalCurvedList"/>
    <dgm:cxn modelId="{0B18F98A-F518-4D09-AA16-425360F847D7}" type="presParOf" srcId="{6D4E809E-C86F-4C63-8851-5A31EEFC460B}" destId="{DF5B215E-F114-4DB9-B0C7-5F1EE1E73AF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4971F-3098-4871-A022-BAB740C08545}">
      <dsp:nvSpPr>
        <dsp:cNvPr id="0" name=""/>
        <dsp:cNvSpPr/>
      </dsp:nvSpPr>
      <dsp:spPr>
        <a:xfrm>
          <a:off x="4284" y="850534"/>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en-US" sz="2000" b="1" kern="1200">
              <a:latin typeface="+mn-lt"/>
              <a:sym typeface="PT Sans" charset="-52"/>
            </a:rPr>
            <a:t>Affecting Health Directly</a:t>
          </a:r>
          <a:endParaRPr lang="hu-HU" sz="1800" kern="1200" dirty="0"/>
        </a:p>
      </dsp:txBody>
      <dsp:txXfrm>
        <a:off x="4284" y="850534"/>
        <a:ext cx="2576371" cy="1030548"/>
      </dsp:txXfrm>
    </dsp:sp>
    <dsp:sp modelId="{28C51DA3-D185-4421-B6AC-3F6E3ED639C5}">
      <dsp:nvSpPr>
        <dsp:cNvPr id="0" name=""/>
        <dsp:cNvSpPr/>
      </dsp:nvSpPr>
      <dsp:spPr>
        <a:xfrm>
          <a:off x="4284" y="1881083"/>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a:t>Extreme Heat</a:t>
          </a:r>
          <a:endParaRPr lang="en-US" sz="2400" kern="1200" dirty="0"/>
        </a:p>
        <a:p>
          <a:pPr marL="228600" lvl="1" indent="-228600" algn="l" defTabSz="1066800">
            <a:lnSpc>
              <a:spcPct val="90000"/>
            </a:lnSpc>
            <a:spcBef>
              <a:spcPct val="0"/>
            </a:spcBef>
            <a:spcAft>
              <a:spcPct val="15000"/>
            </a:spcAft>
            <a:buChar char="••"/>
          </a:pPr>
          <a:r>
            <a:rPr lang="en-US" sz="2400" kern="1200"/>
            <a:t>Air Pollution</a:t>
          </a:r>
          <a:endParaRPr lang="hu-HU" sz="2400" kern="1200" dirty="0"/>
        </a:p>
        <a:p>
          <a:pPr marL="228600" lvl="1" indent="-228600" algn="l" defTabSz="1066800">
            <a:lnSpc>
              <a:spcPct val="90000"/>
            </a:lnSpc>
            <a:spcBef>
              <a:spcPct val="0"/>
            </a:spcBef>
            <a:spcAft>
              <a:spcPct val="15000"/>
            </a:spcAft>
            <a:buChar char="••"/>
          </a:pPr>
          <a:r>
            <a:rPr lang="en-US" sz="2400" kern="1200"/>
            <a:t>Extreme Weather</a:t>
          </a:r>
          <a:endParaRPr lang="hu-HU" sz="2400" kern="1200" dirty="0"/>
        </a:p>
        <a:p>
          <a:pPr marL="228600" lvl="1" indent="-228600" algn="l" defTabSz="1066800">
            <a:lnSpc>
              <a:spcPct val="90000"/>
            </a:lnSpc>
            <a:spcBef>
              <a:spcPct val="0"/>
            </a:spcBef>
            <a:spcAft>
              <a:spcPct val="15000"/>
            </a:spcAft>
            <a:buChar char="••"/>
          </a:pPr>
          <a:endParaRPr lang="hu-HU" sz="2400" kern="1200" dirty="0">
            <a:solidFill>
              <a:schemeClr val="tx1"/>
            </a:solidFill>
          </a:endParaRPr>
        </a:p>
      </dsp:txBody>
      <dsp:txXfrm>
        <a:off x="4284" y="1881083"/>
        <a:ext cx="2576371" cy="3250080"/>
      </dsp:txXfrm>
    </dsp:sp>
    <dsp:sp modelId="{B7E191DC-7C0A-4A05-B1B6-29E35115189F}">
      <dsp:nvSpPr>
        <dsp:cNvPr id="0" name=""/>
        <dsp:cNvSpPr/>
      </dsp:nvSpPr>
      <dsp:spPr>
        <a:xfrm>
          <a:off x="2941348" y="850534"/>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altLang="en-US" sz="2000" b="1" kern="1200">
              <a:latin typeface="+mn-lt"/>
              <a:sym typeface="PT Sans" charset="-52"/>
            </a:rPr>
            <a:t>Spreading Diseas</a:t>
          </a:r>
          <a:r>
            <a:rPr lang="hu-HU" altLang="en-US" sz="2000" b="1" kern="1200">
              <a:latin typeface="+mn-lt"/>
              <a:sym typeface="PT Sans" charset="-52"/>
            </a:rPr>
            <a:t>e</a:t>
          </a:r>
          <a:endParaRPr lang="hu-HU" sz="1800" kern="1200" dirty="0"/>
        </a:p>
      </dsp:txBody>
      <dsp:txXfrm>
        <a:off x="2941348" y="850534"/>
        <a:ext cx="2576371" cy="1030548"/>
      </dsp:txXfrm>
    </dsp:sp>
    <dsp:sp modelId="{6C5F50F6-93E4-470B-82D8-D1254DE3F46B}">
      <dsp:nvSpPr>
        <dsp:cNvPr id="0" name=""/>
        <dsp:cNvSpPr/>
      </dsp:nvSpPr>
      <dsp:spPr>
        <a:xfrm>
          <a:off x="2941348" y="1881083"/>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Diseases Spread by Insects, Ticks, and Rodents</a:t>
          </a:r>
          <a:endParaRPr lang="hu-HU" sz="2400" kern="1200" dirty="0"/>
        </a:p>
        <a:p>
          <a:pPr marL="228600" lvl="1" indent="-228600" algn="l" defTabSz="1066800">
            <a:lnSpc>
              <a:spcPct val="90000"/>
            </a:lnSpc>
            <a:spcBef>
              <a:spcPct val="0"/>
            </a:spcBef>
            <a:spcAft>
              <a:spcPct val="15000"/>
            </a:spcAft>
            <a:buChar char="••"/>
          </a:pPr>
          <a:r>
            <a:rPr lang="en-US" sz="2400" kern="1200" dirty="0"/>
            <a:t>Contaminated Water</a:t>
          </a:r>
        </a:p>
        <a:p>
          <a:pPr marL="228600" lvl="1" indent="-228600" algn="l" defTabSz="1066800">
            <a:lnSpc>
              <a:spcPct val="90000"/>
            </a:lnSpc>
            <a:spcBef>
              <a:spcPct val="0"/>
            </a:spcBef>
            <a:spcAft>
              <a:spcPct val="15000"/>
            </a:spcAft>
            <a:buChar char="••"/>
          </a:pPr>
          <a:r>
            <a:rPr lang="en-US" sz="2400" kern="1200"/>
            <a:t>Contaminated Food</a:t>
          </a:r>
          <a:endParaRPr lang="hu-HU" sz="2400" kern="1200" dirty="0"/>
        </a:p>
        <a:p>
          <a:pPr marL="228600" lvl="1" indent="-228600" algn="l" defTabSz="1066800">
            <a:lnSpc>
              <a:spcPct val="90000"/>
            </a:lnSpc>
            <a:spcBef>
              <a:spcPct val="0"/>
            </a:spcBef>
            <a:spcAft>
              <a:spcPct val="15000"/>
            </a:spcAft>
            <a:buChar char="••"/>
          </a:pPr>
          <a:endParaRPr lang="hu-HU" sz="2400" kern="1200" dirty="0">
            <a:solidFill>
              <a:schemeClr val="tx1"/>
            </a:solidFill>
          </a:endParaRPr>
        </a:p>
      </dsp:txBody>
      <dsp:txXfrm>
        <a:off x="2941348" y="1881083"/>
        <a:ext cx="2576371" cy="3250080"/>
      </dsp:txXfrm>
    </dsp:sp>
    <dsp:sp modelId="{846EFBE1-B234-4E3C-A630-B1984AC28B92}">
      <dsp:nvSpPr>
        <dsp:cNvPr id="0" name=""/>
        <dsp:cNvSpPr/>
      </dsp:nvSpPr>
      <dsp:spPr>
        <a:xfrm>
          <a:off x="5878412" y="850534"/>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en-US" sz="2000" b="1" kern="1200">
              <a:latin typeface="+mn-lt"/>
              <a:sym typeface="PT Sans" charset="-52"/>
            </a:rPr>
            <a:t>Destroying &amp; Disrupting Food Supplies</a:t>
          </a:r>
          <a:endParaRPr lang="hu-HU" sz="1800" kern="1200" dirty="0"/>
        </a:p>
      </dsp:txBody>
      <dsp:txXfrm>
        <a:off x="5878412" y="850534"/>
        <a:ext cx="2576371" cy="1030548"/>
      </dsp:txXfrm>
    </dsp:sp>
    <dsp:sp modelId="{C3C099AB-8A91-4873-9B9E-1263B7D7BAE4}">
      <dsp:nvSpPr>
        <dsp:cNvPr id="0" name=""/>
        <dsp:cNvSpPr/>
      </dsp:nvSpPr>
      <dsp:spPr>
        <a:xfrm>
          <a:off x="5878412" y="1881083"/>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57150" lvl="1" indent="0" algn="l" defTabSz="488950">
            <a:lnSpc>
              <a:spcPct val="90000"/>
            </a:lnSpc>
            <a:spcBef>
              <a:spcPct val="0"/>
            </a:spcBef>
            <a:spcAft>
              <a:spcPct val="15000"/>
            </a:spcAft>
            <a:buChar char="••"/>
          </a:pPr>
          <a:r>
            <a:rPr lang="hu-HU" sz="2400" kern="1200" dirty="0" err="1"/>
            <a:t>Hunger</a:t>
          </a:r>
          <a:r>
            <a:rPr lang="hu-HU" sz="2400" kern="1200" dirty="0"/>
            <a:t> and </a:t>
          </a:r>
          <a:r>
            <a:rPr lang="hu-HU" sz="2400" kern="1200" dirty="0" err="1"/>
            <a:t>Malnutrition</a:t>
          </a:r>
          <a:endParaRPr lang="hu-HU" sz="2400" kern="1200" dirty="0"/>
        </a:p>
        <a:p>
          <a:pPr marL="228600" lvl="1" indent="-228600" algn="l" defTabSz="1066800">
            <a:lnSpc>
              <a:spcPct val="90000"/>
            </a:lnSpc>
            <a:spcBef>
              <a:spcPct val="0"/>
            </a:spcBef>
            <a:spcAft>
              <a:spcPct val="15000"/>
            </a:spcAft>
            <a:buChar char="••"/>
          </a:pPr>
          <a:endParaRPr lang="hu-HU" sz="2400" kern="1200" dirty="0">
            <a:solidFill>
              <a:schemeClr val="tx1"/>
            </a:solidFill>
          </a:endParaRPr>
        </a:p>
      </dsp:txBody>
      <dsp:txXfrm>
        <a:off x="5878412" y="1881083"/>
        <a:ext cx="2576371" cy="3250080"/>
      </dsp:txXfrm>
    </dsp:sp>
    <dsp:sp modelId="{38A72842-EC4A-4DCE-A1EE-6CE43394BADE}">
      <dsp:nvSpPr>
        <dsp:cNvPr id="0" name=""/>
        <dsp:cNvSpPr/>
      </dsp:nvSpPr>
      <dsp:spPr>
        <a:xfrm>
          <a:off x="8815476" y="850534"/>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en-US" sz="2000" b="1" kern="1200">
              <a:latin typeface="+mn-lt"/>
              <a:sym typeface="PT Sans" charset="-52"/>
            </a:rPr>
            <a:t>Disrupting Well-Being</a:t>
          </a:r>
          <a:endParaRPr lang="hu-HU" sz="2400" kern="1200" dirty="0"/>
        </a:p>
      </dsp:txBody>
      <dsp:txXfrm>
        <a:off x="8815476" y="850534"/>
        <a:ext cx="2576371" cy="1030548"/>
      </dsp:txXfrm>
    </dsp:sp>
    <dsp:sp modelId="{2F332A51-55E1-43B7-8DEA-D6D49BB16389}">
      <dsp:nvSpPr>
        <dsp:cNvPr id="0" name=""/>
        <dsp:cNvSpPr/>
      </dsp:nvSpPr>
      <dsp:spPr>
        <a:xfrm>
          <a:off x="8815476" y="1881083"/>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57150" lvl="1" indent="0" algn="l" defTabSz="488950">
            <a:lnSpc>
              <a:spcPct val="90000"/>
            </a:lnSpc>
            <a:spcBef>
              <a:spcPct val="0"/>
            </a:spcBef>
            <a:spcAft>
              <a:spcPct val="15000"/>
            </a:spcAft>
            <a:buChar char="••"/>
          </a:pPr>
          <a:r>
            <a:rPr lang="hu-HU" sz="2400" kern="1200" dirty="0"/>
            <a:t>Mental Health </a:t>
          </a:r>
          <a:r>
            <a:rPr lang="hu-HU" sz="2400" kern="1200" dirty="0" err="1"/>
            <a:t>Problems</a:t>
          </a:r>
          <a:endParaRPr lang="hu-HU" sz="2400" kern="1200" dirty="0"/>
        </a:p>
        <a:p>
          <a:pPr marL="228600" lvl="1" indent="-228600" algn="l" defTabSz="1066800">
            <a:lnSpc>
              <a:spcPct val="90000"/>
            </a:lnSpc>
            <a:spcBef>
              <a:spcPct val="0"/>
            </a:spcBef>
            <a:spcAft>
              <a:spcPct val="15000"/>
            </a:spcAft>
            <a:buChar char="••"/>
          </a:pPr>
          <a:endParaRPr lang="hu-HU" sz="2400" kern="1200" dirty="0">
            <a:solidFill>
              <a:schemeClr val="tx1"/>
            </a:solidFill>
          </a:endParaRPr>
        </a:p>
      </dsp:txBody>
      <dsp:txXfrm>
        <a:off x="8815476" y="1881083"/>
        <a:ext cx="2576371" cy="3250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2DDE60-CEC7-48B9-A107-585A313B2692}">
      <dsp:nvSpPr>
        <dsp:cNvPr id="0" name=""/>
        <dsp:cNvSpPr/>
      </dsp:nvSpPr>
      <dsp:spPr>
        <a:xfrm>
          <a:off x="-4756278" y="-729027"/>
          <a:ext cx="5665192" cy="5665192"/>
        </a:xfrm>
        <a:prstGeom prst="blockArc">
          <a:avLst>
            <a:gd name="adj1" fmla="val 18900000"/>
            <a:gd name="adj2" fmla="val 2700000"/>
            <a:gd name="adj3" fmla="val 38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A58262-1C8F-48B1-BF8C-7A47B158D069}">
      <dsp:nvSpPr>
        <dsp:cNvPr id="0" name=""/>
        <dsp:cNvSpPr/>
      </dsp:nvSpPr>
      <dsp:spPr>
        <a:xfrm>
          <a:off x="476017" y="323444"/>
          <a:ext cx="10052869"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50800" rIns="50800" bIns="50800" numCol="1" spcCol="1270" anchor="ctr" anchorCtr="0">
          <a:noAutofit/>
        </a:bodyPr>
        <a:lstStyle/>
        <a:p>
          <a:pPr lvl="0" algn="l" defTabSz="889000">
            <a:lnSpc>
              <a:spcPct val="90000"/>
            </a:lnSpc>
            <a:spcBef>
              <a:spcPct val="0"/>
            </a:spcBef>
            <a:spcAft>
              <a:spcPct val="35000"/>
            </a:spcAft>
          </a:pPr>
          <a:r>
            <a:rPr lang="hu-HU" sz="2000" b="1" kern="1200" dirty="0" smtClean="0"/>
            <a:t>Cost: </a:t>
          </a:r>
          <a:r>
            <a:rPr lang="en-GB" sz="2000" b="1" kern="1200" dirty="0" smtClean="0"/>
            <a:t>worsening of the health of millions pushes up health care costs</a:t>
          </a:r>
          <a:endParaRPr lang="hu-HU" sz="2000" b="1" kern="1200" dirty="0"/>
        </a:p>
      </dsp:txBody>
      <dsp:txXfrm>
        <a:off x="476017" y="323444"/>
        <a:ext cx="10052869" cy="647225"/>
      </dsp:txXfrm>
    </dsp:sp>
    <dsp:sp modelId="{30460E53-F1CA-4F3C-AE20-16794AF65EBD}">
      <dsp:nvSpPr>
        <dsp:cNvPr id="0" name=""/>
        <dsp:cNvSpPr/>
      </dsp:nvSpPr>
      <dsp:spPr>
        <a:xfrm>
          <a:off x="71501" y="242541"/>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09B153-00AE-4CE0-88C5-8C03FF8A8BC0}">
      <dsp:nvSpPr>
        <dsp:cNvPr id="0" name=""/>
        <dsp:cNvSpPr/>
      </dsp:nvSpPr>
      <dsp:spPr>
        <a:xfrm>
          <a:off x="847087" y="1294451"/>
          <a:ext cx="9681799"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50800" rIns="50800" bIns="50800" numCol="1" spcCol="1270" anchor="ctr" anchorCtr="0">
          <a:noAutofit/>
        </a:bodyPr>
        <a:lstStyle/>
        <a:p>
          <a:pPr lvl="0" algn="l" defTabSz="889000">
            <a:lnSpc>
              <a:spcPct val="90000"/>
            </a:lnSpc>
            <a:spcBef>
              <a:spcPct val="0"/>
            </a:spcBef>
            <a:spcAft>
              <a:spcPct val="35000"/>
            </a:spcAft>
          </a:pPr>
          <a:r>
            <a:rPr lang="hu-HU" sz="2000" b="1" kern="1200" dirty="0" smtClean="0"/>
            <a:t>Equity: </a:t>
          </a:r>
          <a:r>
            <a:rPr lang="en-US" sz="2000" b="1" kern="1200" dirty="0" smtClean="0"/>
            <a:t>extreme weather events can even reverse previous equity gains</a:t>
          </a:r>
          <a:endParaRPr lang="hu-HU" sz="2000" b="1" kern="1200" dirty="0"/>
        </a:p>
      </dsp:txBody>
      <dsp:txXfrm>
        <a:off x="847087" y="1294451"/>
        <a:ext cx="9681799" cy="647225"/>
      </dsp:txXfrm>
    </dsp:sp>
    <dsp:sp modelId="{5E8B08DB-2160-49D0-BACE-8F443F6B5B18}">
      <dsp:nvSpPr>
        <dsp:cNvPr id="0" name=""/>
        <dsp:cNvSpPr/>
      </dsp:nvSpPr>
      <dsp:spPr>
        <a:xfrm>
          <a:off x="442570" y="1213548"/>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778B9F-32A4-4B86-83D2-D8F209BF92CC}">
      <dsp:nvSpPr>
        <dsp:cNvPr id="0" name=""/>
        <dsp:cNvSpPr/>
      </dsp:nvSpPr>
      <dsp:spPr>
        <a:xfrm>
          <a:off x="847087" y="2265459"/>
          <a:ext cx="9681799"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50800" rIns="50800" bIns="50800" numCol="1" spcCol="1270" anchor="ctr" anchorCtr="0">
          <a:noAutofit/>
        </a:bodyPr>
        <a:lstStyle/>
        <a:p>
          <a:pPr lvl="0" algn="l" defTabSz="889000">
            <a:lnSpc>
              <a:spcPct val="90000"/>
            </a:lnSpc>
            <a:spcBef>
              <a:spcPct val="0"/>
            </a:spcBef>
            <a:spcAft>
              <a:spcPct val="35000"/>
            </a:spcAft>
          </a:pPr>
          <a:r>
            <a:rPr lang="hu-HU" sz="2000" b="1" kern="1200" dirty="0" smtClean="0"/>
            <a:t>Access: e</a:t>
          </a:r>
          <a:r>
            <a:rPr lang="en-US" sz="2000" b="1" kern="1200" dirty="0" err="1" smtClean="0"/>
            <a:t>xtreme</a:t>
          </a:r>
          <a:r>
            <a:rPr lang="en-US" sz="2000" b="1" kern="1200" dirty="0" smtClean="0"/>
            <a:t> climate events </a:t>
          </a:r>
          <a:r>
            <a:rPr lang="hu-HU" sz="2000" b="1" kern="1200" dirty="0" err="1" smtClean="0"/>
            <a:t>may</a:t>
          </a:r>
          <a:r>
            <a:rPr lang="hu-HU" sz="2000" b="1" kern="1200" dirty="0" smtClean="0"/>
            <a:t> </a:t>
          </a:r>
          <a:r>
            <a:rPr lang="en-US" sz="2000" b="1" kern="1200" dirty="0" smtClean="0"/>
            <a:t>lead to health system disruption</a:t>
          </a:r>
          <a:endParaRPr lang="hu-HU" sz="2000" b="1" kern="1200" dirty="0"/>
        </a:p>
      </dsp:txBody>
      <dsp:txXfrm>
        <a:off x="847087" y="2265459"/>
        <a:ext cx="9681799" cy="647225"/>
      </dsp:txXfrm>
    </dsp:sp>
    <dsp:sp modelId="{05B13765-B720-4D5A-8BBF-5B09D5FE8137}">
      <dsp:nvSpPr>
        <dsp:cNvPr id="0" name=""/>
        <dsp:cNvSpPr/>
      </dsp:nvSpPr>
      <dsp:spPr>
        <a:xfrm>
          <a:off x="442570" y="2184555"/>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7CB068-B3E7-4678-B847-10E413685486}">
      <dsp:nvSpPr>
        <dsp:cNvPr id="0" name=""/>
        <dsp:cNvSpPr/>
      </dsp:nvSpPr>
      <dsp:spPr>
        <a:xfrm>
          <a:off x="483758" y="3209438"/>
          <a:ext cx="10052869"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50800" rIns="50800" bIns="50800" numCol="1" spcCol="1270" anchor="ctr" anchorCtr="0">
          <a:noAutofit/>
        </a:bodyPr>
        <a:lstStyle/>
        <a:p>
          <a:pPr lvl="0" algn="l" defTabSz="889000">
            <a:lnSpc>
              <a:spcPct val="90000"/>
            </a:lnSpc>
            <a:spcBef>
              <a:spcPct val="0"/>
            </a:spcBef>
            <a:spcAft>
              <a:spcPct val="35000"/>
            </a:spcAft>
          </a:pPr>
          <a:r>
            <a:rPr lang="hu-HU" sz="2000" b="1" kern="1200" dirty="0" err="1" smtClean="0"/>
            <a:t>Quality</a:t>
          </a:r>
          <a:r>
            <a:rPr lang="hu-HU" sz="2000" b="1" kern="1200" dirty="0" smtClean="0"/>
            <a:t>: w</a:t>
          </a:r>
          <a:r>
            <a:rPr lang="en-US" sz="2000" b="1" kern="1200" dirty="0" smtClean="0"/>
            <a:t>hen some hospitals are forced to close, others can become stretched beyond</a:t>
          </a:r>
          <a:r>
            <a:rPr lang="hu-HU" sz="2000" b="1" kern="1200" dirty="0" smtClean="0"/>
            <a:t/>
          </a:r>
          <a:br>
            <a:rPr lang="hu-HU" sz="2000" b="1" kern="1200" dirty="0" smtClean="0"/>
          </a:br>
          <a:r>
            <a:rPr lang="hu-HU" sz="2000" b="1" kern="1200" dirty="0" smtClean="0"/>
            <a:t>               </a:t>
          </a:r>
          <a:r>
            <a:rPr lang="en-US" sz="2000" b="1" kern="1200" dirty="0" smtClean="0"/>
            <a:t> their capacity</a:t>
          </a:r>
          <a:endParaRPr lang="hu-HU" sz="2000" b="1" kern="1200" dirty="0"/>
        </a:p>
      </dsp:txBody>
      <dsp:txXfrm>
        <a:off x="483758" y="3209438"/>
        <a:ext cx="10052869" cy="647225"/>
      </dsp:txXfrm>
    </dsp:sp>
    <dsp:sp modelId="{DF5B215E-F114-4DB9-B0C7-5F1EE1E73AFA}">
      <dsp:nvSpPr>
        <dsp:cNvPr id="0" name=""/>
        <dsp:cNvSpPr/>
      </dsp:nvSpPr>
      <dsp:spPr>
        <a:xfrm>
          <a:off x="71501" y="3155563"/>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7A3B8E-8AE4-D944-9784-42C18A65852A}"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FF38B6-EC1A-E640-AD16-A0358578E9BF}" type="slidenum">
              <a:rPr lang="en-US" smtClean="0"/>
              <a:t>‹#›</a:t>
            </a:fld>
            <a:endParaRPr lang="en-US"/>
          </a:p>
        </p:txBody>
      </p:sp>
    </p:spTree>
    <p:extLst>
      <p:ext uri="{BB962C8B-B14F-4D97-AF65-F5344CB8AC3E}">
        <p14:creationId xmlns:p14="http://schemas.microsoft.com/office/powerpoint/2010/main" val="3929419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Shape 179"/>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z="1800"/>
          </a:p>
        </p:txBody>
      </p:sp>
      <p:sp>
        <p:nvSpPr>
          <p:cNvPr id="22531" name="Shape 180"/>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302911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pPr>
              <a:defRPr/>
            </a:pPr>
            <a:fld id="{0FB5820B-46E1-4C54-9559-94F838E87289}" type="slidenum">
              <a:rPr lang="hu-HU" smtClean="0"/>
              <a:pPr>
                <a:defRPr/>
              </a:pPr>
              <a:t>7</a:t>
            </a:fld>
            <a:endParaRPr lang="hu-HU"/>
          </a:p>
        </p:txBody>
      </p:sp>
    </p:spTree>
    <p:extLst>
      <p:ext uri="{BB962C8B-B14F-4D97-AF65-F5344CB8AC3E}">
        <p14:creationId xmlns:p14="http://schemas.microsoft.com/office/powerpoint/2010/main" val="121605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https://www.healtheuropa.com/mental-health-problems-and-burnout-among-healthcare-workers/102618/</a:t>
            </a:r>
          </a:p>
          <a:p>
            <a:r>
              <a:rPr lang="hu-HU" dirty="0"/>
              <a:t>https://www.ndtv.com/india-news/assam-floods-health-workers-borrow-boats-to-reach-out-flood-victims-2267910</a:t>
            </a:r>
          </a:p>
          <a:p>
            <a:r>
              <a:rPr lang="hu-HU" dirty="0"/>
              <a:t>https://www.un.org/africarenewal/magazine/january-2023/drought-tightens-its-grip-kenya-motorcycle-ambulance-helping-women-access</a:t>
            </a:r>
          </a:p>
          <a:p>
            <a:r>
              <a:rPr lang="hu-HU" dirty="0"/>
              <a:t>https://emag.medicalexpo.com/15597-2/</a:t>
            </a:r>
          </a:p>
          <a:p>
            <a:r>
              <a:rPr lang="hu-HU" dirty="0"/>
              <a:t>https://www.timesofisrael.com/large-forest-fire-forces-evacuation-of-six-jerusalem-area-communities/</a:t>
            </a:r>
          </a:p>
          <a:p>
            <a:endParaRPr lang="hu-HU" dirty="0"/>
          </a:p>
        </p:txBody>
      </p:sp>
      <p:sp>
        <p:nvSpPr>
          <p:cNvPr id="4" name="Dia számának helye 3"/>
          <p:cNvSpPr>
            <a:spLocks noGrp="1"/>
          </p:cNvSpPr>
          <p:nvPr>
            <p:ph type="sldNum" sz="quarter" idx="10"/>
          </p:nvPr>
        </p:nvSpPr>
        <p:spPr/>
        <p:txBody>
          <a:bodyPr/>
          <a:lstStyle/>
          <a:p>
            <a:fld id="{AF0CD5B7-851A-4462-8B5A-54FB8DA262FD}" type="slidenum">
              <a:rPr lang="hu-HU" smtClean="0"/>
              <a:t>22</a:t>
            </a:fld>
            <a:endParaRPr lang="hu-HU"/>
          </a:p>
        </p:txBody>
      </p:sp>
    </p:spTree>
    <p:extLst>
      <p:ext uri="{BB962C8B-B14F-4D97-AF65-F5344CB8AC3E}">
        <p14:creationId xmlns:p14="http://schemas.microsoft.com/office/powerpoint/2010/main" val="36126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34</a:t>
            </a:fld>
            <a:endParaRPr lang="en-US"/>
          </a:p>
        </p:txBody>
      </p:sp>
    </p:spTree>
    <p:extLst>
      <p:ext uri="{BB962C8B-B14F-4D97-AF65-F5344CB8AC3E}">
        <p14:creationId xmlns:p14="http://schemas.microsoft.com/office/powerpoint/2010/main" val="523801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16/j.envres.2021.111503"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16/j.ijheh.2018.10.004" TargetMode="External"/><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doi.org/10.5694/mja2.50869" TargetMode="External"/><Relationship Id="rId1" Type="http://schemas.openxmlformats.org/officeDocument/2006/relationships/slideLayout" Target="../slideLayouts/slideLayout2.xml"/><Relationship Id="rId4" Type="http://schemas.openxmlformats.org/officeDocument/2006/relationships/hyperlink" Target="https://www.nature.com/articles/d41586-022-02782-w"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s://doi.org/10.3390/ijerph1507151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1016/j.envres.2018.10.013" TargetMode="Externa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blogs.cdc.gov/yourhealthyourenvironment/2022/05/10/how-climate-change-can-affect-your-mental-health/"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samhsa.gov/disaster-preparedness" TargetMode="External"/><Relationship Id="rId2" Type="http://schemas.openxmlformats.org/officeDocument/2006/relationships/hyperlink" Target="https://emergency.cdc.gov/coping/index.asp" TargetMode="External"/><Relationship Id="rId1" Type="http://schemas.openxmlformats.org/officeDocument/2006/relationships/slideLayout" Target="../slideLayouts/slideLayout2.xml"/><Relationship Id="rId5" Type="http://schemas.openxmlformats.org/officeDocument/2006/relationships/hyperlink" Target="https://www.cdc.gov/climateandhealth/effects/mental_health_disorders.htm" TargetMode="External"/><Relationship Id="rId4" Type="http://schemas.openxmlformats.org/officeDocument/2006/relationships/hyperlink" Target="https://www.cdc.gov/climateandhealth/site_resources.htm"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cdc.gov/climateandhealth/site_resources.htm"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climateandhealth/pubs/CDC-HealthHarmCards-508.pdf"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s://www.commonwealthfund.org/publications/explainer/2022/may/impact-climate-change-our-health-and-health-systems" TargetMode="Externa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hyperlink" Target="https://doi.org/10.1016/j.joclim.2022.100147" TargetMode="External"/><Relationship Id="rId4" Type="http://schemas.openxmlformats.org/officeDocument/2006/relationships/hyperlink" Target="https://en.gaonconnection.com/the-healthcare-sector-has-a-responsibility-to-address-climate-change-and-reduce-its-carbon-footprint-study/"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epa.gov/climateimpacts/climate-change-and-health-workers"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youtu.be/2PWPGI7NSUo" TargetMode="Externa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hyperlink" Target="https://www.cdc.gov/climateandhealth/BRACE.htm" TargetMode="Externa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 Id="rId5" Type="http://schemas.openxmlformats.org/officeDocument/2006/relationships/hyperlink" Target="https://doi.org/10.1080/15459620903066008" TargetMode="External"/><Relationship Id="rId4" Type="http://schemas.openxmlformats.org/officeDocument/2006/relationships/hyperlink" Target="https://doi.org/10.3390/ijerph15071515"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hyperlink" Target="https://www.iberdrola.com/social-commitment/what-is-ecoanxiety" TargetMode="Externa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81487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37436"/>
          </a:xfrm>
        </p:spPr>
        <p:txBody>
          <a:bodyPr>
            <a:normAutofit/>
          </a:bodyPr>
          <a:lstStyle/>
          <a:p>
            <a:r>
              <a:rPr lang="en-US" sz="3100" b="1" dirty="0"/>
              <a:t>Is there an association between </a:t>
            </a:r>
            <a:r>
              <a:rPr lang="en-US" sz="3100" b="1" dirty="0" smtClean="0"/>
              <a:t>hot</a:t>
            </a:r>
            <a:r>
              <a:rPr lang="hu-HU" sz="3100" b="1" dirty="0" smtClean="0"/>
              <a:t/>
            </a:r>
            <a:br>
              <a:rPr lang="hu-HU" sz="3100" b="1" dirty="0" smtClean="0"/>
            </a:br>
            <a:r>
              <a:rPr lang="en-US" sz="3100" b="1" dirty="0" smtClean="0"/>
              <a:t>weather </a:t>
            </a:r>
            <a:r>
              <a:rPr lang="en-US" sz="3100" b="1" dirty="0"/>
              <a:t>and poor mental health outcomes? </a:t>
            </a:r>
            <a:endParaRPr lang="hu-HU" sz="3100" b="1" dirty="0"/>
          </a:p>
        </p:txBody>
      </p:sp>
      <p:sp>
        <p:nvSpPr>
          <p:cNvPr id="3" name="Tartalom helye 2"/>
          <p:cNvSpPr>
            <a:spLocks noGrp="1"/>
          </p:cNvSpPr>
          <p:nvPr>
            <p:ph idx="1"/>
          </p:nvPr>
        </p:nvSpPr>
        <p:spPr>
          <a:xfrm>
            <a:off x="417955" y="1449342"/>
            <a:ext cx="6719977" cy="4537257"/>
          </a:xfrm>
        </p:spPr>
        <p:txBody>
          <a:bodyPr>
            <a:normAutofit/>
          </a:bodyPr>
          <a:lstStyle/>
          <a:p>
            <a:pPr marL="0" indent="0" algn="just">
              <a:lnSpc>
                <a:spcPct val="130000"/>
              </a:lnSpc>
              <a:buNone/>
            </a:pPr>
            <a:r>
              <a:rPr lang="en-US" sz="2000" dirty="0"/>
              <a:t>Regarding high temperatures, for each </a:t>
            </a:r>
            <a:r>
              <a:rPr lang="en-US" sz="2000" dirty="0" smtClean="0"/>
              <a:t>1°C </a:t>
            </a:r>
            <a:r>
              <a:rPr lang="en-US" sz="2000" dirty="0"/>
              <a:t>increase in temperature</a:t>
            </a:r>
            <a:r>
              <a:rPr lang="hu-HU" sz="2000" dirty="0"/>
              <a:t> </a:t>
            </a:r>
            <a:r>
              <a:rPr lang="en-US" sz="2000" dirty="0"/>
              <a:t>the mental health-related</a:t>
            </a:r>
            <a:endParaRPr lang="hu-HU" sz="2000" dirty="0"/>
          </a:p>
          <a:p>
            <a:pPr lvl="1">
              <a:lnSpc>
                <a:spcPct val="100000"/>
              </a:lnSpc>
            </a:pPr>
            <a:r>
              <a:rPr lang="en-US" sz="2000" dirty="0"/>
              <a:t>mortality increased with a RR of </a:t>
            </a:r>
            <a:r>
              <a:rPr lang="en-US" sz="2000" dirty="0" smtClean="0"/>
              <a:t>1.022</a:t>
            </a:r>
            <a:endParaRPr lang="hu-HU" sz="2000" dirty="0" smtClean="0"/>
          </a:p>
          <a:p>
            <a:pPr lvl="1">
              <a:lnSpc>
                <a:spcPct val="100000"/>
              </a:lnSpc>
              <a:spcAft>
                <a:spcPts val="1000"/>
              </a:spcAft>
            </a:pPr>
            <a:r>
              <a:rPr lang="en-US" sz="2000" dirty="0" smtClean="0"/>
              <a:t>morbidity </a:t>
            </a:r>
            <a:r>
              <a:rPr lang="en-US" sz="2000" dirty="0"/>
              <a:t>increased with </a:t>
            </a:r>
            <a:r>
              <a:rPr lang="hu-HU" sz="2000" dirty="0" smtClean="0"/>
              <a:t>a </a:t>
            </a:r>
            <a:r>
              <a:rPr lang="en-US" sz="2000" dirty="0"/>
              <a:t>RR </a:t>
            </a:r>
            <a:r>
              <a:rPr lang="en-US" sz="2000" dirty="0" smtClean="0"/>
              <a:t>of</a:t>
            </a:r>
            <a:r>
              <a:rPr lang="hu-HU" sz="2000" dirty="0" smtClean="0"/>
              <a:t> </a:t>
            </a:r>
            <a:r>
              <a:rPr lang="en-US" sz="2000" dirty="0" smtClean="0"/>
              <a:t>1.009</a:t>
            </a:r>
            <a:endParaRPr lang="hu-HU" sz="2000" dirty="0"/>
          </a:p>
          <a:p>
            <a:pPr marL="0" indent="0" algn="just">
              <a:lnSpc>
                <a:spcPct val="130000"/>
              </a:lnSpc>
              <a:spcAft>
                <a:spcPts val="1000"/>
              </a:spcAft>
              <a:buNone/>
            </a:pPr>
            <a:r>
              <a:rPr lang="en-US" sz="2000" dirty="0"/>
              <a:t>The greatest mortality risk was attributed to substance-related mental </a:t>
            </a:r>
            <a:r>
              <a:rPr lang="en-US" sz="2000" dirty="0" smtClean="0"/>
              <a:t>disorders, </a:t>
            </a:r>
            <a:r>
              <a:rPr lang="en-US" sz="2000" dirty="0"/>
              <a:t>followed by organic mental </a:t>
            </a:r>
            <a:r>
              <a:rPr lang="en-US" sz="2000" dirty="0" smtClean="0"/>
              <a:t>disorders. </a:t>
            </a:r>
            <a:endParaRPr lang="hu-HU" sz="2000" dirty="0"/>
          </a:p>
          <a:p>
            <a:pPr marL="0" indent="0" algn="just">
              <a:lnSpc>
                <a:spcPct val="130000"/>
              </a:lnSpc>
              <a:buNone/>
            </a:pPr>
            <a:r>
              <a:rPr lang="en-US" sz="2000" dirty="0"/>
              <a:t>A </a:t>
            </a:r>
            <a:r>
              <a:rPr lang="en-US" sz="2000" dirty="0" smtClean="0"/>
              <a:t>1°C </a:t>
            </a:r>
            <a:r>
              <a:rPr lang="en-US" sz="2000" dirty="0"/>
              <a:t>temperature rise was also associated with a significant increase in morbidity such as mood disorders, organic mental disorders, schizophrenia, neurotic and anxiety disorders. </a:t>
            </a:r>
            <a:endParaRPr lang="hu-HU" sz="2000" dirty="0"/>
          </a:p>
        </p:txBody>
      </p:sp>
      <p:sp>
        <p:nvSpPr>
          <p:cNvPr id="4" name="Téglalap 3"/>
          <p:cNvSpPr/>
          <p:nvPr/>
        </p:nvSpPr>
        <p:spPr>
          <a:xfrm>
            <a:off x="-17252" y="6167862"/>
            <a:ext cx="8364523"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://doi.org/10.1016/j.envint.2021.106533</a:t>
            </a:r>
            <a:endParaRPr lang="hu-HU" sz="8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7555887" y="58123"/>
            <a:ext cx="4584357" cy="6255656"/>
          </a:xfrm>
          <a:prstGeom prst="rect">
            <a:avLst/>
          </a:prstGeom>
        </p:spPr>
      </p:pic>
    </p:spTree>
    <p:extLst>
      <p:ext uri="{BB962C8B-B14F-4D97-AF65-F5344CB8AC3E}">
        <p14:creationId xmlns:p14="http://schemas.microsoft.com/office/powerpoint/2010/main" val="2826308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25313" y="2026120"/>
            <a:ext cx="4404947" cy="1429258"/>
          </a:xfrm>
        </p:spPr>
        <p:txBody>
          <a:bodyPr anchor="t">
            <a:normAutofit fontScale="90000"/>
          </a:bodyPr>
          <a:lstStyle/>
          <a:p>
            <a:pPr algn="ctr">
              <a:lnSpc>
                <a:spcPct val="120000"/>
              </a:lnSpc>
            </a:pPr>
            <a:r>
              <a:rPr lang="en-US" sz="2000" b="1" dirty="0"/>
              <a:t>Percentage change (95% confidence interval) in daily cause-specific</a:t>
            </a:r>
            <a:r>
              <a:rPr lang="hu-HU" sz="2000" b="1" dirty="0"/>
              <a:t> </a:t>
            </a:r>
            <a:r>
              <a:rPr lang="en-US" sz="2000" b="1" dirty="0"/>
              <a:t>mortality during short and long </a:t>
            </a:r>
            <a:r>
              <a:rPr lang="en-US" sz="2000" b="1" dirty="0" smtClean="0"/>
              <a:t>heatwaves.</a:t>
            </a:r>
            <a:r>
              <a:rPr lang="hu-HU" sz="2000" b="1" dirty="0" smtClean="0"/>
              <a:t/>
            </a:r>
            <a:br>
              <a:rPr lang="hu-HU" sz="2000" b="1" dirty="0" smtClean="0"/>
            </a:br>
            <a:r>
              <a:rPr lang="hu-HU" sz="2200" dirty="0">
                <a:latin typeface="Calibri" panose="020F0502020204030204" pitchFamily="34" charset="0"/>
                <a:ea typeface="Calibri" panose="020F0502020204030204" pitchFamily="34" charset="0"/>
                <a:cs typeface="Times New Roman" panose="02020603050405020304" pitchFamily="18" charset="0"/>
              </a:rPr>
              <a:t/>
            </a:r>
            <a:br>
              <a:rPr lang="hu-HU" sz="2200" dirty="0">
                <a:latin typeface="Calibri" panose="020F0502020204030204" pitchFamily="34" charset="0"/>
                <a:ea typeface="Calibri" panose="020F0502020204030204" pitchFamily="34" charset="0"/>
                <a:cs typeface="Times New Roman" panose="02020603050405020304" pitchFamily="18" charset="0"/>
              </a:rPr>
            </a:br>
            <a:endParaRPr lang="hu-HU" sz="2200" b="1" dirty="0"/>
          </a:p>
        </p:txBody>
      </p:sp>
      <p:sp>
        <p:nvSpPr>
          <p:cNvPr id="7" name="Cím 1"/>
          <p:cNvSpPr txBox="1">
            <a:spLocks/>
          </p:cNvSpPr>
          <p:nvPr/>
        </p:nvSpPr>
        <p:spPr>
          <a:xfrm>
            <a:off x="80361" y="162168"/>
            <a:ext cx="11797366" cy="440250"/>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hu-HU" sz="2800" b="1" dirty="0" err="1">
                <a:solidFill>
                  <a:schemeClr val="tx1"/>
                </a:solidFill>
              </a:rPr>
              <a:t>Mortality</a:t>
            </a:r>
            <a:r>
              <a:rPr lang="hu-HU" sz="2800" b="1" dirty="0">
                <a:solidFill>
                  <a:schemeClr val="tx1"/>
                </a:solidFill>
              </a:rPr>
              <a:t> </a:t>
            </a:r>
            <a:r>
              <a:rPr lang="hu-HU" sz="2800" b="1" dirty="0" err="1">
                <a:solidFill>
                  <a:schemeClr val="tx1"/>
                </a:solidFill>
              </a:rPr>
              <a:t>risk</a:t>
            </a:r>
            <a:r>
              <a:rPr lang="hu-HU" sz="2800" b="1" dirty="0">
                <a:solidFill>
                  <a:schemeClr val="tx1"/>
                </a:solidFill>
              </a:rPr>
              <a:t> </a:t>
            </a:r>
            <a:r>
              <a:rPr lang="hu-HU" sz="2800" b="1" dirty="0" err="1">
                <a:solidFill>
                  <a:schemeClr val="tx1"/>
                </a:solidFill>
              </a:rPr>
              <a:t>related</a:t>
            </a:r>
            <a:r>
              <a:rPr lang="hu-HU" sz="2800" b="1" dirty="0">
                <a:solidFill>
                  <a:schemeClr val="tx1"/>
                </a:solidFill>
              </a:rPr>
              <a:t> </a:t>
            </a:r>
            <a:r>
              <a:rPr lang="hu-HU" sz="2800" b="1" dirty="0" err="1">
                <a:solidFill>
                  <a:schemeClr val="tx1"/>
                </a:solidFill>
              </a:rPr>
              <a:t>to</a:t>
            </a:r>
            <a:r>
              <a:rPr lang="hu-HU" sz="2800" b="1" dirty="0">
                <a:solidFill>
                  <a:schemeClr val="tx1"/>
                </a:solidFill>
              </a:rPr>
              <a:t> </a:t>
            </a:r>
            <a:r>
              <a:rPr lang="hu-HU" sz="2800" b="1" dirty="0" err="1">
                <a:solidFill>
                  <a:schemeClr val="tx1"/>
                </a:solidFill>
              </a:rPr>
              <a:t>heatwaves</a:t>
            </a:r>
            <a:r>
              <a:rPr lang="hu-HU" sz="2800" b="1" dirty="0">
                <a:solidFill>
                  <a:schemeClr val="tx1"/>
                </a:solidFill>
              </a:rPr>
              <a:t> in </a:t>
            </a:r>
            <a:r>
              <a:rPr lang="hu-HU" sz="2800" b="1" dirty="0" err="1">
                <a:solidFill>
                  <a:schemeClr val="tx1"/>
                </a:solidFill>
              </a:rPr>
              <a:t>Finland</a:t>
            </a:r>
            <a:endParaRPr lang="hu-HU" sz="2800" b="1" dirty="0">
              <a:solidFill>
                <a:schemeClr val="tx1"/>
              </a:solidFill>
            </a:endParaRPr>
          </a:p>
        </p:txBody>
      </p:sp>
      <p:pic>
        <p:nvPicPr>
          <p:cNvPr id="1026" name="Picture 2" descr="https://ars.els-cdn.com/content/image/1-s2.0-S0013935121007970-gr1_lrg.jpg"/>
          <p:cNvPicPr>
            <a:picLocks noChangeAspect="1" noChangeArrowheads="1"/>
          </p:cNvPicPr>
          <p:nvPr/>
        </p:nvPicPr>
        <p:blipFill rotWithShape="1">
          <a:blip r:embed="rId2">
            <a:extLst>
              <a:ext uri="{28A0092B-C50C-407E-A947-70E740481C1C}">
                <a14:useLocalDpi xmlns:a14="http://schemas.microsoft.com/office/drawing/2010/main" val="0"/>
              </a:ext>
            </a:extLst>
          </a:blip>
          <a:srcRect r="17082"/>
          <a:stretch/>
        </p:blipFill>
        <p:spPr bwMode="auto">
          <a:xfrm>
            <a:off x="5053267" y="585038"/>
            <a:ext cx="6936606" cy="5737373"/>
          </a:xfrm>
          <a:prstGeom prst="rect">
            <a:avLst/>
          </a:prstGeom>
          <a:noFill/>
          <a:extLst>
            <a:ext uri="{909E8E84-426E-40DD-AFC4-6F175D3DCCD1}">
              <a14:hiddenFill xmlns:a14="http://schemas.microsoft.com/office/drawing/2010/main">
                <a:solidFill>
                  <a:srgbClr val="FFFFFF"/>
                </a:solidFill>
              </a14:hiddenFill>
            </a:ext>
          </a:extLst>
        </p:spPr>
      </p:pic>
      <p:sp>
        <p:nvSpPr>
          <p:cNvPr id="6" name="Lekerekített téglalap 5"/>
          <p:cNvSpPr/>
          <p:nvPr/>
        </p:nvSpPr>
        <p:spPr>
          <a:xfrm>
            <a:off x="5053267" y="4153300"/>
            <a:ext cx="6899406" cy="5175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9" name="Picture 2" descr="https://ars.els-cdn.com/content/image/1-s2.0-S0013935121007970-gr1_lrg.jpg"/>
          <p:cNvPicPr>
            <a:picLocks noChangeAspect="1" noChangeArrowheads="1"/>
          </p:cNvPicPr>
          <p:nvPr/>
        </p:nvPicPr>
        <p:blipFill rotWithShape="1">
          <a:blip r:embed="rId2">
            <a:extLst>
              <a:ext uri="{28A0092B-C50C-407E-A947-70E740481C1C}">
                <a14:useLocalDpi xmlns:a14="http://schemas.microsoft.com/office/drawing/2010/main" val="0"/>
              </a:ext>
            </a:extLst>
          </a:blip>
          <a:srcRect l="82918" t="37513" b="45872"/>
          <a:stretch/>
        </p:blipFill>
        <p:spPr bwMode="auto">
          <a:xfrm>
            <a:off x="10481911" y="683394"/>
            <a:ext cx="1327438" cy="885524"/>
          </a:xfrm>
          <a:prstGeom prst="rect">
            <a:avLst/>
          </a:prstGeom>
          <a:noFill/>
          <a:extLst>
            <a:ext uri="{909E8E84-426E-40DD-AFC4-6F175D3DCCD1}">
              <a14:hiddenFill xmlns:a14="http://schemas.microsoft.com/office/drawing/2010/main">
                <a:solidFill>
                  <a:srgbClr val="FFFFFF"/>
                </a:solidFill>
              </a14:hiddenFill>
            </a:ext>
          </a:extLst>
        </p:spPr>
      </p:pic>
      <p:sp>
        <p:nvSpPr>
          <p:cNvPr id="8" name="Téglalap 7"/>
          <p:cNvSpPr/>
          <p:nvPr/>
        </p:nvSpPr>
        <p:spPr>
          <a:xfrm>
            <a:off x="325313" y="3310760"/>
            <a:ext cx="4404947" cy="1754326"/>
          </a:xfrm>
          <a:prstGeom prst="rect">
            <a:avLst/>
          </a:prstGeom>
        </p:spPr>
        <p:txBody>
          <a:bodyPr wrap="square">
            <a:spAutoFit/>
          </a:bodyPr>
          <a:lstStyle/>
          <a:p>
            <a:pPr algn="just">
              <a:lnSpc>
                <a:spcPct val="120000"/>
              </a:lnSpc>
            </a:pPr>
            <a:r>
              <a:rPr lang="hu-HU" dirty="0">
                <a:latin typeface="Calibri" panose="020F0502020204030204" pitchFamily="34" charset="0"/>
                <a:ea typeface="Calibri" panose="020F0502020204030204" pitchFamily="34" charset="0"/>
                <a:cs typeface="Times New Roman" panose="02020603050405020304" pitchFamily="18" charset="0"/>
              </a:rPr>
              <a:t>In </a:t>
            </a:r>
            <a:r>
              <a:rPr lang="hu-HU" dirty="0" err="1">
                <a:latin typeface="Calibri" panose="020F0502020204030204" pitchFamily="34" charset="0"/>
                <a:ea typeface="Calibri" panose="020F0502020204030204" pitchFamily="34" charset="0"/>
                <a:cs typeface="Times New Roman" panose="02020603050405020304" pitchFamily="18" charset="0"/>
              </a:rPr>
              <a:t>those</a:t>
            </a:r>
            <a:r>
              <a:rPr lang="hu-HU" dirty="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aged 65–74 years, statistically significant increase in mortality was detected for cerebrovascular diseases, chronic lower respiratory diseases, and </a:t>
            </a:r>
            <a:r>
              <a:rPr lang="en-US" b="1" dirty="0">
                <a:latin typeface="Calibri" panose="020F0502020204030204" pitchFamily="34" charset="0"/>
                <a:ea typeface="Calibri" panose="020F0502020204030204" pitchFamily="34" charset="0"/>
                <a:cs typeface="Times New Roman" panose="02020603050405020304" pitchFamily="18" charset="0"/>
              </a:rPr>
              <a:t>mental and </a:t>
            </a:r>
            <a:r>
              <a:rPr lang="en-US" b="1" dirty="0" err="1">
                <a:latin typeface="Calibri" panose="020F0502020204030204" pitchFamily="34" charset="0"/>
                <a:ea typeface="Calibri" panose="020F0502020204030204" pitchFamily="34" charset="0"/>
                <a:cs typeface="Times New Roman" panose="02020603050405020304" pitchFamily="18" charset="0"/>
              </a:rPr>
              <a:t>behavioural</a:t>
            </a:r>
            <a:r>
              <a:rPr lang="en-US" b="1" dirty="0">
                <a:latin typeface="Calibri" panose="020F0502020204030204" pitchFamily="34" charset="0"/>
                <a:ea typeface="Calibri" panose="020F0502020204030204" pitchFamily="34" charset="0"/>
                <a:cs typeface="Times New Roman" panose="02020603050405020304" pitchFamily="18" charset="0"/>
              </a:rPr>
              <a:t> disorders.</a:t>
            </a:r>
            <a:endParaRPr lang="de-DE" dirty="0"/>
          </a:p>
        </p:txBody>
      </p:sp>
      <p:sp>
        <p:nvSpPr>
          <p:cNvPr id="10" name="Téglalap 9"/>
          <p:cNvSpPr/>
          <p:nvPr/>
        </p:nvSpPr>
        <p:spPr>
          <a:xfrm>
            <a:off x="80361" y="6134282"/>
            <a:ext cx="2111475" cy="215444"/>
          </a:xfrm>
          <a:prstGeom prst="rect">
            <a:avLst/>
          </a:prstGeom>
        </p:spPr>
        <p:txBody>
          <a:bodyPr wrap="none">
            <a:spAutoFit/>
          </a:bodyPr>
          <a:lstStyle/>
          <a:p>
            <a:r>
              <a:rPr lang="hu-HU" sz="800" dirty="0">
                <a:solidFill>
                  <a:schemeClr val="bg1">
                    <a:lumMod val="50000"/>
                  </a:schemeClr>
                </a:solidFill>
                <a:hlinkClick r:id="rId3"/>
              </a:rPr>
              <a:t>https://doi.org/10.1016/j.envres.2021.111503</a:t>
            </a:r>
            <a:endParaRPr lang="de-DE" sz="800" dirty="0"/>
          </a:p>
        </p:txBody>
      </p:sp>
    </p:spTree>
    <p:extLst>
      <p:ext uri="{BB962C8B-B14F-4D97-AF65-F5344CB8AC3E}">
        <p14:creationId xmlns:p14="http://schemas.microsoft.com/office/powerpoint/2010/main" val="3092068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sz="2800" b="1" dirty="0" err="1"/>
              <a:t>Climate-related</a:t>
            </a:r>
            <a:r>
              <a:rPr lang="hu-HU" sz="2800" b="1" dirty="0"/>
              <a:t> </a:t>
            </a:r>
            <a:r>
              <a:rPr lang="hu-HU" sz="2800" b="1" dirty="0" err="1"/>
              <a:t>migration</a:t>
            </a:r>
            <a:r>
              <a:rPr lang="hu-HU" sz="2800" b="1" dirty="0"/>
              <a:t> in </a:t>
            </a:r>
            <a:r>
              <a:rPr lang="hu-HU" sz="2800" b="1" dirty="0" err="1"/>
              <a:t>Sub-Saharan</a:t>
            </a:r>
            <a:r>
              <a:rPr lang="hu-HU" sz="2800" b="1" dirty="0"/>
              <a:t> </a:t>
            </a:r>
            <a:r>
              <a:rPr lang="hu-HU" sz="2800" b="1" dirty="0" err="1"/>
              <a:t>Africa</a:t>
            </a:r>
            <a:endParaRPr lang="hu-HU" sz="2800" b="1" dirty="0"/>
          </a:p>
        </p:txBody>
      </p:sp>
      <p:pic>
        <p:nvPicPr>
          <p:cNvPr id="2052" name="Picture 4" descr="https://ars.els-cdn.com/content/image/1-s2.0-S1438463918304991-gr1_lr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4100" y="780278"/>
            <a:ext cx="8845643" cy="5108680"/>
          </a:xfrm>
          <a:prstGeom prst="rect">
            <a:avLst/>
          </a:prstGeom>
          <a:noFill/>
          <a:extLst>
            <a:ext uri="{909E8E84-426E-40DD-AFC4-6F175D3DCCD1}">
              <a14:hiddenFill xmlns:a14="http://schemas.microsoft.com/office/drawing/2010/main">
                <a:solidFill>
                  <a:srgbClr val="FFFFFF"/>
                </a:solidFill>
              </a14:hiddenFill>
            </a:ext>
          </a:extLst>
        </p:spPr>
      </p:pic>
      <p:sp>
        <p:nvSpPr>
          <p:cNvPr id="6" name="Lekerekített téglalap 5"/>
          <p:cNvSpPr/>
          <p:nvPr/>
        </p:nvSpPr>
        <p:spPr>
          <a:xfrm>
            <a:off x="9976313" y="2639244"/>
            <a:ext cx="2047944" cy="92319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 name="Téglalap 4"/>
          <p:cNvSpPr/>
          <p:nvPr/>
        </p:nvSpPr>
        <p:spPr>
          <a:xfrm>
            <a:off x="-8794" y="6171852"/>
            <a:ext cx="2015295" cy="215444"/>
          </a:xfrm>
          <a:prstGeom prst="rect">
            <a:avLst/>
          </a:prstGeom>
        </p:spPr>
        <p:txBody>
          <a:bodyPr wrap="none">
            <a:spAutoFit/>
          </a:bodyPr>
          <a:lstStyle/>
          <a:p>
            <a:r>
              <a:rPr lang="hu-HU" sz="800" dirty="0">
                <a:solidFill>
                  <a:schemeClr val="bg1">
                    <a:lumMod val="50000"/>
                  </a:schemeClr>
                </a:solidFill>
                <a:hlinkClick r:id="rId3"/>
              </a:rPr>
              <a:t>https://doi.org/10.1016/j.ijheh.2018.10.004</a:t>
            </a:r>
            <a:endParaRPr lang="de-DE" sz="800" dirty="0"/>
          </a:p>
        </p:txBody>
      </p:sp>
      <p:sp>
        <p:nvSpPr>
          <p:cNvPr id="4" name="Téglalap 3"/>
          <p:cNvSpPr/>
          <p:nvPr/>
        </p:nvSpPr>
        <p:spPr>
          <a:xfrm>
            <a:off x="129750" y="3221888"/>
            <a:ext cx="3214085" cy="1612749"/>
          </a:xfrm>
          <a:prstGeom prst="rect">
            <a:avLst/>
          </a:prstGeom>
        </p:spPr>
        <p:txBody>
          <a:bodyPr wrap="square">
            <a:spAutoFit/>
          </a:bodyPr>
          <a:lstStyle/>
          <a:p>
            <a:pPr algn="just">
              <a:lnSpc>
                <a:spcPct val="130000"/>
              </a:lnSpc>
            </a:pPr>
            <a:r>
              <a:rPr lang="en-US" sz="1900" dirty="0" smtClean="0"/>
              <a:t>Climate-related</a:t>
            </a:r>
            <a:r>
              <a:rPr lang="hu-HU" sz="1900" dirty="0" smtClean="0"/>
              <a:t> </a:t>
            </a:r>
            <a:r>
              <a:rPr lang="en-US" sz="1900" dirty="0" smtClean="0"/>
              <a:t>environmental</a:t>
            </a:r>
            <a:r>
              <a:rPr lang="hu-HU" sz="1900" dirty="0" smtClean="0"/>
              <a:t> </a:t>
            </a:r>
            <a:r>
              <a:rPr lang="en-US" sz="1900" dirty="0" smtClean="0"/>
              <a:t>stressors</a:t>
            </a:r>
            <a:r>
              <a:rPr lang="hu-HU" sz="1900" dirty="0" smtClean="0"/>
              <a:t> </a:t>
            </a:r>
            <a:r>
              <a:rPr lang="en-US" sz="1900" dirty="0" smtClean="0"/>
              <a:t>and</a:t>
            </a:r>
            <a:r>
              <a:rPr lang="hu-HU" sz="1900" dirty="0" smtClean="0"/>
              <a:t> </a:t>
            </a:r>
            <a:r>
              <a:rPr lang="en-US" sz="1900" dirty="0" smtClean="0"/>
              <a:t>the</a:t>
            </a:r>
            <a:r>
              <a:rPr lang="hu-HU" sz="1900" dirty="0" smtClean="0"/>
              <a:t> </a:t>
            </a:r>
            <a:r>
              <a:rPr lang="en-US" sz="1900" dirty="0" smtClean="0"/>
              <a:t>main</a:t>
            </a:r>
            <a:r>
              <a:rPr lang="hu-HU" sz="1900" dirty="0" smtClean="0"/>
              <a:t> </a:t>
            </a:r>
            <a:r>
              <a:rPr lang="en-US" sz="1900" dirty="0" smtClean="0"/>
              <a:t>pathways</a:t>
            </a:r>
            <a:r>
              <a:rPr lang="hu-HU" sz="1900" dirty="0" smtClean="0"/>
              <a:t> </a:t>
            </a:r>
            <a:r>
              <a:rPr lang="en-US" sz="1900" dirty="0" smtClean="0"/>
              <a:t>to</a:t>
            </a:r>
            <a:r>
              <a:rPr lang="hu-HU" sz="1900" dirty="0" smtClean="0"/>
              <a:t> </a:t>
            </a:r>
            <a:r>
              <a:rPr lang="en-US" sz="1900" dirty="0" smtClean="0"/>
              <a:t>health </a:t>
            </a:r>
            <a:r>
              <a:rPr lang="en-US" sz="1900" dirty="0"/>
              <a:t>outcomes </a:t>
            </a:r>
            <a:r>
              <a:rPr lang="en-US" sz="1900" dirty="0" smtClean="0"/>
              <a:t>in</a:t>
            </a:r>
            <a:r>
              <a:rPr lang="hu-HU" sz="1900" dirty="0" smtClean="0"/>
              <a:t> </a:t>
            </a:r>
            <a:r>
              <a:rPr lang="en-US" sz="1900" dirty="0" smtClean="0"/>
              <a:t>Sub-Saharan Africa</a:t>
            </a:r>
            <a:endParaRPr lang="hu-HU" sz="1900" dirty="0"/>
          </a:p>
        </p:txBody>
      </p:sp>
    </p:spTree>
    <p:extLst>
      <p:ext uri="{BB962C8B-B14F-4D97-AF65-F5344CB8AC3E}">
        <p14:creationId xmlns:p14="http://schemas.microsoft.com/office/powerpoint/2010/main" val="33335607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Bushfires</a:t>
            </a:r>
            <a:r>
              <a:rPr lang="hu-HU" b="1" dirty="0"/>
              <a:t> in </a:t>
            </a:r>
            <a:r>
              <a:rPr lang="hu-HU" b="1" dirty="0" err="1"/>
              <a:t>Australia</a:t>
            </a:r>
            <a:endParaRPr lang="hu-HU" b="1" dirty="0"/>
          </a:p>
        </p:txBody>
      </p:sp>
      <p:sp>
        <p:nvSpPr>
          <p:cNvPr id="3" name="Tartalom helye 2"/>
          <p:cNvSpPr>
            <a:spLocks noGrp="1"/>
          </p:cNvSpPr>
          <p:nvPr>
            <p:ph idx="1"/>
          </p:nvPr>
        </p:nvSpPr>
        <p:spPr>
          <a:xfrm>
            <a:off x="192505" y="1702016"/>
            <a:ext cx="5216449" cy="4190553"/>
          </a:xfrm>
        </p:spPr>
        <p:txBody>
          <a:bodyPr>
            <a:normAutofit/>
          </a:bodyPr>
          <a:lstStyle/>
          <a:p>
            <a:pPr marL="0" indent="0" algn="just">
              <a:lnSpc>
                <a:spcPct val="130000"/>
              </a:lnSpc>
              <a:buNone/>
            </a:pPr>
            <a:r>
              <a:rPr lang="hu-HU" sz="2000" dirty="0" smtClean="0"/>
              <a:t>H</a:t>
            </a:r>
            <a:r>
              <a:rPr lang="en-US" sz="2000" dirty="0" err="1" smtClean="0"/>
              <a:t>ealth</a:t>
            </a:r>
            <a:r>
              <a:rPr lang="en-US" sz="2000" dirty="0" smtClean="0"/>
              <a:t> </a:t>
            </a:r>
            <a:r>
              <a:rPr lang="en-US" sz="2000" dirty="0"/>
              <a:t>effects of the fires, yet to be quantified, include acute and lingering </a:t>
            </a:r>
            <a:r>
              <a:rPr lang="en-US" sz="2000" b="1" dirty="0"/>
              <a:t>mental health impacts </a:t>
            </a:r>
            <a:r>
              <a:rPr lang="en-US" sz="2000" dirty="0"/>
              <a:t>of experiencing </a:t>
            </a:r>
            <a:endParaRPr lang="hu-HU" sz="2000" dirty="0"/>
          </a:p>
          <a:p>
            <a:pPr lvl="1">
              <a:lnSpc>
                <a:spcPct val="130000"/>
              </a:lnSpc>
            </a:pPr>
            <a:r>
              <a:rPr lang="en-US" sz="1800" dirty="0"/>
              <a:t>trauma of evacuation and dislocation; </a:t>
            </a:r>
            <a:endParaRPr lang="hu-HU" sz="1800" dirty="0"/>
          </a:p>
          <a:p>
            <a:pPr lvl="1">
              <a:lnSpc>
                <a:spcPct val="130000"/>
              </a:lnSpc>
            </a:pPr>
            <a:r>
              <a:rPr lang="en-US" sz="1800" dirty="0"/>
              <a:t>loss of family and friends, </a:t>
            </a:r>
            <a:r>
              <a:rPr lang="en-US" sz="1800" dirty="0" smtClean="0"/>
              <a:t>property,</a:t>
            </a:r>
            <a:r>
              <a:rPr lang="hu-HU" sz="1800" dirty="0" smtClean="0"/>
              <a:t> </a:t>
            </a:r>
            <a:r>
              <a:rPr lang="en-US" sz="1800" dirty="0" smtClean="0"/>
              <a:t>livelihoods </a:t>
            </a:r>
            <a:r>
              <a:rPr lang="en-US" sz="1800" dirty="0"/>
              <a:t>and natural amenity; </a:t>
            </a:r>
            <a:endParaRPr lang="hu-HU" sz="1800" dirty="0"/>
          </a:p>
          <a:p>
            <a:pPr lvl="1">
              <a:lnSpc>
                <a:spcPct val="130000"/>
              </a:lnSpc>
            </a:pPr>
            <a:r>
              <a:rPr lang="en-US" sz="1800" dirty="0"/>
              <a:t>and fear about the future. </a:t>
            </a:r>
            <a:endParaRPr lang="hu-HU" sz="1800" dirty="0"/>
          </a:p>
          <a:p>
            <a:pPr marL="0" lvl="1" indent="0" algn="just">
              <a:lnSpc>
                <a:spcPct val="130000"/>
              </a:lnSpc>
              <a:buNone/>
            </a:pPr>
            <a:r>
              <a:rPr lang="en-US" sz="2000" dirty="0"/>
              <a:t>Potential impacts on </a:t>
            </a:r>
            <a:r>
              <a:rPr lang="en-US" sz="2000" b="1" dirty="0"/>
              <a:t>frontline </a:t>
            </a:r>
            <a:r>
              <a:rPr lang="en-US" sz="2000" b="1" dirty="0" smtClean="0"/>
              <a:t>responders</a:t>
            </a:r>
            <a:r>
              <a:rPr lang="hu-HU" sz="2000" b="1" dirty="0" smtClean="0"/>
              <a:t>!</a:t>
            </a:r>
            <a:endParaRPr lang="en-US" sz="2000" dirty="0"/>
          </a:p>
        </p:txBody>
      </p:sp>
      <p:sp>
        <p:nvSpPr>
          <p:cNvPr id="4" name="Téglalap 3"/>
          <p:cNvSpPr/>
          <p:nvPr/>
        </p:nvSpPr>
        <p:spPr>
          <a:xfrm>
            <a:off x="-34507" y="6176382"/>
            <a:ext cx="2073215"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://doi.org/10.5694/mja2.50869</a:t>
            </a:r>
            <a:endParaRPr lang="hu-HU" sz="8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5549126" y="301924"/>
            <a:ext cx="6581937" cy="4934309"/>
          </a:xfrm>
          <a:prstGeom prst="rect">
            <a:avLst/>
          </a:prstGeom>
        </p:spPr>
      </p:pic>
      <p:sp>
        <p:nvSpPr>
          <p:cNvPr id="7" name="Téglalap 6"/>
          <p:cNvSpPr/>
          <p:nvPr/>
        </p:nvSpPr>
        <p:spPr>
          <a:xfrm>
            <a:off x="5471492" y="5201729"/>
            <a:ext cx="2512226" cy="215444"/>
          </a:xfrm>
          <a:prstGeom prst="rect">
            <a:avLst/>
          </a:prstGeom>
        </p:spPr>
        <p:txBody>
          <a:bodyPr wrap="none">
            <a:spAutoFit/>
          </a:bodyPr>
          <a:lstStyle/>
          <a:p>
            <a:r>
              <a:rPr lang="hu-HU" sz="800" dirty="0">
                <a:solidFill>
                  <a:schemeClr val="bg1">
                    <a:lumMod val="50000"/>
                  </a:schemeClr>
                </a:solidFill>
                <a:hlinkClick r:id="rId4"/>
              </a:rPr>
              <a:t>https://www.nature.com/articles/d41586-022-02782-w</a:t>
            </a:r>
            <a:endParaRPr lang="de-DE" sz="800" dirty="0"/>
          </a:p>
        </p:txBody>
      </p:sp>
    </p:spTree>
    <p:extLst>
      <p:ext uri="{BB962C8B-B14F-4D97-AF65-F5344CB8AC3E}">
        <p14:creationId xmlns:p14="http://schemas.microsoft.com/office/powerpoint/2010/main" val="3846352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Autofit/>
          </a:bodyPr>
          <a:lstStyle/>
          <a:p>
            <a:r>
              <a:rPr lang="en-US" sz="3200" b="1" dirty="0"/>
              <a:t>Possible Biological Mechanisms Linking Mental</a:t>
            </a:r>
            <a:r>
              <a:rPr lang="hu-HU" sz="3200" b="1" dirty="0"/>
              <a:t> </a:t>
            </a:r>
            <a:r>
              <a:rPr lang="en-US" sz="3200" b="1" dirty="0"/>
              <a:t>Health and </a:t>
            </a:r>
            <a:r>
              <a:rPr lang="en-US" sz="3200" b="1" dirty="0" smtClean="0"/>
              <a:t>Heat</a:t>
            </a:r>
            <a:r>
              <a:rPr lang="hu-HU" sz="3200" b="1" dirty="0" smtClean="0"/>
              <a:t/>
            </a:r>
            <a:br>
              <a:rPr lang="hu-HU" sz="3200" b="1" dirty="0" smtClean="0"/>
            </a:br>
            <a:r>
              <a:rPr lang="en-US" sz="2600" b="1" dirty="0" smtClean="0"/>
              <a:t>A </a:t>
            </a:r>
            <a:r>
              <a:rPr lang="en-US" sz="2600" b="1" dirty="0"/>
              <a:t>Contemplative Review</a:t>
            </a:r>
            <a:endParaRPr lang="hu-HU" sz="2600" b="1" dirty="0"/>
          </a:p>
        </p:txBody>
      </p:sp>
      <p:sp>
        <p:nvSpPr>
          <p:cNvPr id="3" name="Tartalom helye 2"/>
          <p:cNvSpPr>
            <a:spLocks noGrp="1"/>
          </p:cNvSpPr>
          <p:nvPr>
            <p:ph idx="1"/>
          </p:nvPr>
        </p:nvSpPr>
        <p:spPr>
          <a:xfrm>
            <a:off x="267418" y="977539"/>
            <a:ext cx="11550771" cy="5175849"/>
          </a:xfrm>
        </p:spPr>
        <p:txBody>
          <a:bodyPr>
            <a:noAutofit/>
          </a:bodyPr>
          <a:lstStyle/>
          <a:p>
            <a:pPr marL="0" indent="0">
              <a:lnSpc>
                <a:spcPct val="100000"/>
              </a:lnSpc>
              <a:buNone/>
            </a:pPr>
            <a:r>
              <a:rPr lang="hu-HU" sz="1900" b="1" dirty="0" err="1"/>
              <a:t>History</a:t>
            </a:r>
            <a:endParaRPr lang="hu-HU" sz="1900" b="1" dirty="0"/>
          </a:p>
          <a:p>
            <a:pPr algn="just">
              <a:spcBef>
                <a:spcPts val="0"/>
              </a:spcBef>
            </a:pPr>
            <a:r>
              <a:rPr lang="en-US" sz="1900" dirty="0"/>
              <a:t>1970s</a:t>
            </a:r>
            <a:r>
              <a:rPr lang="hu-HU" sz="1900" dirty="0"/>
              <a:t>:</a:t>
            </a:r>
            <a:r>
              <a:rPr lang="en-US" sz="1900" dirty="0"/>
              <a:t> the New York State psychiatric hospital experienced a large</a:t>
            </a:r>
            <a:r>
              <a:rPr lang="hu-HU" sz="1900" dirty="0"/>
              <a:t> </a:t>
            </a:r>
            <a:r>
              <a:rPr lang="en-US" sz="1900" dirty="0"/>
              <a:t>number of deaths among patients during </a:t>
            </a:r>
            <a:r>
              <a:rPr lang="en-US" sz="1900" dirty="0" smtClean="0"/>
              <a:t>heatwaves</a:t>
            </a:r>
            <a:endParaRPr lang="hu-HU" sz="1900" dirty="0" smtClean="0"/>
          </a:p>
          <a:p>
            <a:pPr marL="0" indent="0" algn="just">
              <a:buNone/>
            </a:pPr>
            <a:r>
              <a:rPr lang="hu-HU" sz="1900" b="1" dirty="0" err="1" smtClean="0"/>
              <a:t>Patient</a:t>
            </a:r>
            <a:r>
              <a:rPr lang="hu-HU" sz="1900" b="1" dirty="0" smtClean="0"/>
              <a:t> </a:t>
            </a:r>
            <a:r>
              <a:rPr lang="hu-HU" sz="1900" b="1" dirty="0" err="1"/>
              <a:t>characteristics</a:t>
            </a:r>
            <a:endParaRPr lang="hu-HU" sz="1900" b="1" dirty="0"/>
          </a:p>
          <a:p>
            <a:pPr algn="just">
              <a:lnSpc>
                <a:spcPct val="100000"/>
              </a:lnSpc>
              <a:spcBef>
                <a:spcPts val="0"/>
              </a:spcBef>
            </a:pPr>
            <a:r>
              <a:rPr lang="en-US" sz="1900" dirty="0"/>
              <a:t>Compared to the general population, mental health patients often experience poorer overall</a:t>
            </a:r>
            <a:r>
              <a:rPr lang="hu-HU" sz="1900" dirty="0"/>
              <a:t> </a:t>
            </a:r>
            <a:r>
              <a:rPr lang="en-US" sz="1900" dirty="0"/>
              <a:t>health and show increased morbidity and mortality in </a:t>
            </a:r>
            <a:r>
              <a:rPr lang="en-US" sz="1900" dirty="0" smtClean="0"/>
              <a:t>general</a:t>
            </a:r>
            <a:endParaRPr lang="hu-HU" sz="1900" dirty="0"/>
          </a:p>
          <a:p>
            <a:pPr marL="0" indent="0" algn="just">
              <a:lnSpc>
                <a:spcPct val="110000"/>
              </a:lnSpc>
              <a:buNone/>
            </a:pPr>
            <a:r>
              <a:rPr lang="hu-HU" sz="1900" b="1" dirty="0" err="1"/>
              <a:t>Psychotropic</a:t>
            </a:r>
            <a:r>
              <a:rPr lang="hu-HU" sz="1900" b="1" dirty="0"/>
              <a:t> </a:t>
            </a:r>
            <a:r>
              <a:rPr lang="hu-HU" sz="1900" b="1" dirty="0" err="1"/>
              <a:t>medications</a:t>
            </a:r>
            <a:endParaRPr lang="hu-HU" sz="1900" b="1" dirty="0"/>
          </a:p>
          <a:p>
            <a:pPr algn="just">
              <a:lnSpc>
                <a:spcPct val="110000"/>
              </a:lnSpc>
              <a:spcBef>
                <a:spcPts val="0"/>
              </a:spcBef>
            </a:pPr>
            <a:r>
              <a:rPr lang="en-US" sz="1900" dirty="0"/>
              <a:t>Many antipsychotic, anticholinergic,</a:t>
            </a:r>
            <a:r>
              <a:rPr lang="hu-HU" sz="1900" dirty="0"/>
              <a:t> </a:t>
            </a:r>
            <a:r>
              <a:rPr lang="en-US" sz="1900" dirty="0"/>
              <a:t>antidepressant, sedative, mood stabilizing, and nervous system medicines increase heat vulnerability</a:t>
            </a:r>
            <a:r>
              <a:rPr lang="hu-HU" sz="1900" dirty="0"/>
              <a:t> </a:t>
            </a:r>
            <a:r>
              <a:rPr lang="en-US" sz="1900" dirty="0"/>
              <a:t>through inhibition of the adaptive </a:t>
            </a:r>
            <a:r>
              <a:rPr lang="en-US" sz="1900" dirty="0" err="1"/>
              <a:t>thermoregulative</a:t>
            </a:r>
            <a:r>
              <a:rPr lang="en-US" sz="1900" dirty="0"/>
              <a:t> activities of the body</a:t>
            </a:r>
            <a:r>
              <a:rPr lang="hu-HU" sz="1900" dirty="0" smtClean="0"/>
              <a:t>.</a:t>
            </a:r>
          </a:p>
          <a:p>
            <a:pPr marL="0" indent="0">
              <a:lnSpc>
                <a:spcPct val="100000"/>
              </a:lnSpc>
              <a:buNone/>
            </a:pPr>
            <a:r>
              <a:rPr lang="hu-HU" sz="1900" b="1" dirty="0" err="1"/>
              <a:t>Heat</a:t>
            </a:r>
            <a:r>
              <a:rPr lang="hu-HU" sz="1900" b="1" dirty="0"/>
              <a:t> and </a:t>
            </a:r>
            <a:r>
              <a:rPr lang="hu-HU" sz="1900" b="1" dirty="0" err="1"/>
              <a:t>brain</a:t>
            </a:r>
            <a:endParaRPr lang="hu-HU" sz="1900" b="1" dirty="0"/>
          </a:p>
          <a:p>
            <a:pPr algn="just">
              <a:lnSpc>
                <a:spcPct val="100000"/>
              </a:lnSpc>
              <a:spcBef>
                <a:spcPts val="0"/>
              </a:spcBef>
            </a:pPr>
            <a:r>
              <a:rPr lang="hu-HU" sz="1900" dirty="0"/>
              <a:t>H</a:t>
            </a:r>
            <a:r>
              <a:rPr lang="en-US" sz="1900" dirty="0"/>
              <a:t>eat-exposure impairs</a:t>
            </a:r>
            <a:r>
              <a:rPr lang="hu-HU" sz="1900" dirty="0"/>
              <a:t> </a:t>
            </a:r>
            <a:r>
              <a:rPr lang="en-US" sz="1900" dirty="0"/>
              <a:t>cognitive function, disturbs execution of effective behavioral responses, and decreases the capacity</a:t>
            </a:r>
            <a:r>
              <a:rPr lang="hu-HU" sz="1900" dirty="0"/>
              <a:t> </a:t>
            </a:r>
            <a:r>
              <a:rPr lang="en-US" sz="1900" dirty="0"/>
              <a:t>of both working and short-term memory</a:t>
            </a:r>
            <a:endParaRPr lang="hu-HU" sz="1900" dirty="0"/>
          </a:p>
          <a:p>
            <a:pPr marL="0" indent="0">
              <a:lnSpc>
                <a:spcPct val="100000"/>
              </a:lnSpc>
              <a:buNone/>
            </a:pPr>
            <a:r>
              <a:rPr lang="hu-HU" sz="1900" b="1" dirty="0" err="1"/>
              <a:t>Heatwave</a:t>
            </a:r>
            <a:r>
              <a:rPr lang="hu-HU" sz="1900" b="1" dirty="0"/>
              <a:t> </a:t>
            </a:r>
            <a:r>
              <a:rPr lang="hu-HU" sz="1900" b="1" dirty="0" err="1"/>
              <a:t>induced</a:t>
            </a:r>
            <a:r>
              <a:rPr lang="hu-HU" sz="1900" b="1" dirty="0"/>
              <a:t> </a:t>
            </a:r>
            <a:r>
              <a:rPr lang="hu-HU" sz="1900" b="1" dirty="0" err="1"/>
              <a:t>sleep</a:t>
            </a:r>
            <a:r>
              <a:rPr lang="hu-HU" sz="1900" b="1" dirty="0"/>
              <a:t> </a:t>
            </a:r>
            <a:r>
              <a:rPr lang="hu-HU" sz="1900" b="1" dirty="0" err="1"/>
              <a:t>disruptions</a:t>
            </a:r>
            <a:endParaRPr lang="hu-HU" sz="1900" b="1" dirty="0"/>
          </a:p>
          <a:p>
            <a:pPr>
              <a:lnSpc>
                <a:spcPct val="100000"/>
              </a:lnSpc>
              <a:spcBef>
                <a:spcPts val="0"/>
              </a:spcBef>
            </a:pPr>
            <a:r>
              <a:rPr lang="hu-HU" sz="1900" dirty="0"/>
              <a:t>H</a:t>
            </a:r>
            <a:r>
              <a:rPr lang="en-US" sz="1900" dirty="0" err="1"/>
              <a:t>eatwave</a:t>
            </a:r>
            <a:r>
              <a:rPr lang="en-US" sz="1900" dirty="0"/>
              <a:t>-induced sleep-deprivation, the periods</a:t>
            </a:r>
            <a:r>
              <a:rPr lang="hu-HU" sz="1900" dirty="0"/>
              <a:t> </a:t>
            </a:r>
            <a:r>
              <a:rPr lang="en-US" sz="1900" dirty="0"/>
              <a:t>involving heat-induced interrupted sleep</a:t>
            </a:r>
            <a:r>
              <a:rPr lang="hu-HU" sz="1900" dirty="0"/>
              <a:t> </a:t>
            </a:r>
            <a:r>
              <a:rPr lang="en-US" sz="1900" dirty="0"/>
              <a:t>are likely to contribute to the maintenance and exacerbation of already</a:t>
            </a:r>
            <a:r>
              <a:rPr lang="hu-HU" sz="1900" dirty="0"/>
              <a:t> </a:t>
            </a:r>
            <a:r>
              <a:rPr lang="en-US" sz="1900" dirty="0"/>
              <a:t>present mental health </a:t>
            </a:r>
            <a:r>
              <a:rPr lang="en-US" sz="1900" dirty="0" smtClean="0"/>
              <a:t>symptoms</a:t>
            </a:r>
            <a:r>
              <a:rPr lang="hu-HU" sz="1900" dirty="0" smtClean="0"/>
              <a:t> </a:t>
            </a:r>
            <a:endParaRPr lang="hu-HU" sz="1900" dirty="0"/>
          </a:p>
          <a:p>
            <a:pPr algn="just">
              <a:lnSpc>
                <a:spcPct val="110000"/>
              </a:lnSpc>
              <a:spcBef>
                <a:spcPts val="0"/>
              </a:spcBef>
            </a:pPr>
            <a:endParaRPr lang="hu-HU" sz="1900" dirty="0"/>
          </a:p>
          <a:p>
            <a:pPr algn="just">
              <a:lnSpc>
                <a:spcPct val="100000"/>
              </a:lnSpc>
            </a:pPr>
            <a:endParaRPr lang="hu-HU" sz="1900" dirty="0"/>
          </a:p>
        </p:txBody>
      </p:sp>
      <p:sp>
        <p:nvSpPr>
          <p:cNvPr id="5" name="Téglalap 4"/>
          <p:cNvSpPr/>
          <p:nvPr/>
        </p:nvSpPr>
        <p:spPr>
          <a:xfrm>
            <a:off x="0" y="6153388"/>
            <a:ext cx="1992702"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a:t>
            </a:r>
            <a:r>
              <a:rPr lang="en-US" sz="800" dirty="0">
                <a:solidFill>
                  <a:schemeClr val="bg1">
                    <a:lumMod val="50000"/>
                  </a:schemeClr>
                </a:solidFill>
                <a:hlinkClick r:id="rId2"/>
              </a:rPr>
              <a:t>10.3390/ijerph15071515</a:t>
            </a:r>
            <a:endParaRPr lang="hu-HU" sz="800" dirty="0">
              <a:solidFill>
                <a:schemeClr val="bg1">
                  <a:lumMod val="50000"/>
                </a:schemeClr>
              </a:solidFill>
            </a:endParaRPr>
          </a:p>
        </p:txBody>
      </p:sp>
    </p:spTree>
    <p:extLst>
      <p:ext uri="{BB962C8B-B14F-4D97-AF65-F5344CB8AC3E}">
        <p14:creationId xmlns:p14="http://schemas.microsoft.com/office/powerpoint/2010/main" val="23469419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Autofit/>
          </a:bodyPr>
          <a:lstStyle/>
          <a:p>
            <a:r>
              <a:rPr lang="hu-HU" sz="3200" b="1" dirty="0"/>
              <a:t>H</a:t>
            </a:r>
            <a:r>
              <a:rPr lang="en-US" sz="3200" b="1" dirty="0" err="1"/>
              <a:t>eatwave</a:t>
            </a:r>
            <a:r>
              <a:rPr lang="en-US" sz="3200" b="1" dirty="0"/>
              <a:t> impacts on cause-specific emergency department visits</a:t>
            </a:r>
            <a:r>
              <a:rPr lang="hu-HU" sz="3200" b="1" dirty="0"/>
              <a:t> (</a:t>
            </a:r>
            <a:r>
              <a:rPr lang="hu-HU" sz="3200" b="1" dirty="0" err="1"/>
              <a:t>EDVs</a:t>
            </a:r>
            <a:r>
              <a:rPr lang="hu-HU" sz="3200" b="1" dirty="0"/>
              <a:t>)</a:t>
            </a:r>
          </a:p>
        </p:txBody>
      </p:sp>
      <p:sp>
        <p:nvSpPr>
          <p:cNvPr id="3" name="Tartalom helye 2"/>
          <p:cNvSpPr>
            <a:spLocks noGrp="1"/>
          </p:cNvSpPr>
          <p:nvPr>
            <p:ph idx="1"/>
          </p:nvPr>
        </p:nvSpPr>
        <p:spPr>
          <a:xfrm>
            <a:off x="155456" y="2100739"/>
            <a:ext cx="3735057" cy="3277318"/>
          </a:xfrm>
        </p:spPr>
        <p:txBody>
          <a:bodyPr>
            <a:normAutofit/>
          </a:bodyPr>
          <a:lstStyle/>
          <a:p>
            <a:pPr marL="0" indent="0" algn="just">
              <a:lnSpc>
                <a:spcPct val="100000"/>
              </a:lnSpc>
              <a:buNone/>
            </a:pPr>
            <a:endParaRPr lang="hu-HU" sz="2000" dirty="0" smtClean="0"/>
          </a:p>
          <a:p>
            <a:pPr marL="0" indent="0" algn="just">
              <a:lnSpc>
                <a:spcPct val="120000"/>
              </a:lnSpc>
              <a:buNone/>
            </a:pPr>
            <a:r>
              <a:rPr lang="hu-HU" sz="1800" dirty="0" smtClean="0"/>
              <a:t>T</a:t>
            </a:r>
            <a:r>
              <a:rPr lang="en-US" sz="1800" dirty="0"/>
              <a:t>here were significant pooled effects of heatwaves on total and cause-specific EDVs </a:t>
            </a:r>
            <a:r>
              <a:rPr lang="hu-HU" sz="1800" dirty="0" err="1" smtClean="0"/>
              <a:t>between</a:t>
            </a:r>
            <a:r>
              <a:rPr lang="hu-HU" sz="1800" dirty="0" smtClean="0"/>
              <a:t> </a:t>
            </a:r>
            <a:r>
              <a:rPr lang="hu-HU" sz="1800" dirty="0" err="1" smtClean="0"/>
              <a:t>urban</a:t>
            </a:r>
            <a:r>
              <a:rPr lang="hu-HU" sz="1800" dirty="0" smtClean="0"/>
              <a:t> and </a:t>
            </a:r>
            <a:r>
              <a:rPr lang="hu-HU" sz="1800" dirty="0" err="1" smtClean="0"/>
              <a:t>rural</a:t>
            </a:r>
            <a:r>
              <a:rPr lang="hu-HU" sz="1800" dirty="0" smtClean="0"/>
              <a:t> </a:t>
            </a:r>
            <a:r>
              <a:rPr lang="hu-HU" sz="1800" dirty="0" err="1" smtClean="0"/>
              <a:t>regions</a:t>
            </a:r>
            <a:r>
              <a:rPr lang="hu-HU" sz="1800" dirty="0" smtClean="0"/>
              <a:t> </a:t>
            </a:r>
            <a:r>
              <a:rPr lang="en-US" sz="1800" dirty="0" smtClean="0"/>
              <a:t>in </a:t>
            </a:r>
            <a:r>
              <a:rPr lang="en-US" sz="1800" dirty="0"/>
              <a:t>the eight communities of Queensland</a:t>
            </a:r>
            <a:r>
              <a:rPr lang="hu-HU" sz="1800" dirty="0"/>
              <a:t>, </a:t>
            </a:r>
            <a:r>
              <a:rPr lang="hu-HU" sz="1800" dirty="0" err="1"/>
              <a:t>Australia</a:t>
            </a:r>
            <a:endParaRPr lang="hu-HU" sz="1800" dirty="0"/>
          </a:p>
        </p:txBody>
      </p:sp>
      <p:grpSp>
        <p:nvGrpSpPr>
          <p:cNvPr id="7" name="Csoportba foglalás 6"/>
          <p:cNvGrpSpPr/>
          <p:nvPr/>
        </p:nvGrpSpPr>
        <p:grpSpPr>
          <a:xfrm>
            <a:off x="3890513" y="1362249"/>
            <a:ext cx="8124693" cy="3701451"/>
            <a:chOff x="4157929" y="1224232"/>
            <a:chExt cx="7796892" cy="3296010"/>
          </a:xfrm>
        </p:grpSpPr>
        <p:pic>
          <p:nvPicPr>
            <p:cNvPr id="3074" name="Picture 2" descr="https://ars.els-cdn.com/content/image/1-s2.0-S0013935118305450-gr4_lr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51"/>
            <a:stretch/>
          </p:blipFill>
          <p:spPr bwMode="auto">
            <a:xfrm>
              <a:off x="4218317" y="1224232"/>
              <a:ext cx="7736504" cy="32960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ars.els-cdn.com/content/image/1-s2.0-S0013935118305450-gr4_lr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65" t="34307" r="97313" b="39520"/>
            <a:stretch/>
          </p:blipFill>
          <p:spPr bwMode="auto">
            <a:xfrm>
              <a:off x="4157929" y="2182490"/>
              <a:ext cx="241540" cy="86264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Lekerekített téglalap 5"/>
          <p:cNvSpPr/>
          <p:nvPr/>
        </p:nvSpPr>
        <p:spPr>
          <a:xfrm>
            <a:off x="8497019" y="2786327"/>
            <a:ext cx="595223" cy="2225617"/>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9" name="Téglalap 8"/>
          <p:cNvSpPr/>
          <p:nvPr/>
        </p:nvSpPr>
        <p:spPr>
          <a:xfrm>
            <a:off x="-18443" y="6141289"/>
            <a:ext cx="2085827" cy="215444"/>
          </a:xfrm>
          <a:prstGeom prst="rect">
            <a:avLst/>
          </a:prstGeom>
        </p:spPr>
        <p:txBody>
          <a:bodyPr wrap="none">
            <a:spAutoFit/>
          </a:bodyPr>
          <a:lstStyle/>
          <a:p>
            <a:r>
              <a:rPr lang="hu-HU" sz="800" dirty="0">
                <a:solidFill>
                  <a:schemeClr val="bg1">
                    <a:lumMod val="50000"/>
                  </a:schemeClr>
                </a:solidFill>
                <a:hlinkClick r:id="rId3"/>
              </a:rPr>
              <a:t>https://doi.org/</a:t>
            </a:r>
            <a:r>
              <a:rPr lang="en-US" sz="800" dirty="0">
                <a:solidFill>
                  <a:schemeClr val="bg1">
                    <a:lumMod val="50000"/>
                  </a:schemeClr>
                </a:solidFill>
                <a:hlinkClick r:id="rId3"/>
              </a:rPr>
              <a:t>10.1016/j.envres.2018.10.013</a:t>
            </a:r>
            <a:endParaRPr lang="de-DE" sz="800" dirty="0"/>
          </a:p>
        </p:txBody>
      </p:sp>
    </p:spTree>
    <p:extLst>
      <p:ext uri="{BB962C8B-B14F-4D97-AF65-F5344CB8AC3E}">
        <p14:creationId xmlns:p14="http://schemas.microsoft.com/office/powerpoint/2010/main" val="38108057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Autofit/>
          </a:bodyPr>
          <a:lstStyle/>
          <a:p>
            <a:r>
              <a:rPr lang="en-US" sz="3200" b="1" dirty="0"/>
              <a:t>Mental Health and Stress-</a:t>
            </a:r>
            <a:r>
              <a:rPr lang="hu-HU" sz="3200" b="1" dirty="0"/>
              <a:t>r</a:t>
            </a:r>
            <a:r>
              <a:rPr lang="en-US" sz="3200" b="1" dirty="0"/>
              <a:t>elated Disorders</a:t>
            </a:r>
            <a:endParaRPr lang="hu-HU" sz="3200" b="1" dirty="0"/>
          </a:p>
        </p:txBody>
      </p:sp>
      <p:sp>
        <p:nvSpPr>
          <p:cNvPr id="3" name="Tartalom helye 2"/>
          <p:cNvSpPr>
            <a:spLocks noGrp="1"/>
          </p:cNvSpPr>
          <p:nvPr>
            <p:ph idx="1"/>
          </p:nvPr>
        </p:nvSpPr>
        <p:spPr>
          <a:xfrm>
            <a:off x="192505" y="934775"/>
            <a:ext cx="11896825" cy="5189979"/>
          </a:xfrm>
        </p:spPr>
        <p:txBody>
          <a:bodyPr>
            <a:normAutofit lnSpcReduction="10000"/>
          </a:bodyPr>
          <a:lstStyle/>
          <a:p>
            <a:pPr marL="0" indent="0">
              <a:buNone/>
            </a:pPr>
            <a:r>
              <a:rPr lang="hu-HU" sz="2400" b="1" dirty="0"/>
              <a:t>Most </a:t>
            </a:r>
            <a:r>
              <a:rPr lang="hu-HU" sz="2400" b="1" dirty="0" err="1"/>
              <a:t>at</a:t>
            </a:r>
            <a:r>
              <a:rPr lang="hu-HU" sz="2400" b="1" dirty="0"/>
              <a:t> </a:t>
            </a:r>
            <a:r>
              <a:rPr lang="hu-HU" sz="2400" b="1" dirty="0" err="1"/>
              <a:t>risk</a:t>
            </a:r>
            <a:r>
              <a:rPr lang="hu-HU" sz="2400" b="1" dirty="0"/>
              <a:t>:</a:t>
            </a:r>
          </a:p>
          <a:p>
            <a:pPr>
              <a:lnSpc>
                <a:spcPct val="120000"/>
              </a:lnSpc>
            </a:pPr>
            <a:r>
              <a:rPr lang="en-US" sz="2400" dirty="0"/>
              <a:t>Children</a:t>
            </a:r>
            <a:endParaRPr lang="hu-HU" sz="2400" dirty="0"/>
          </a:p>
          <a:p>
            <a:pPr>
              <a:lnSpc>
                <a:spcPct val="120000"/>
              </a:lnSpc>
            </a:pPr>
            <a:r>
              <a:rPr lang="en-US" sz="2400" dirty="0"/>
              <a:t>Older adults</a:t>
            </a:r>
            <a:endParaRPr lang="hu-HU" sz="2400" dirty="0"/>
          </a:p>
          <a:p>
            <a:pPr>
              <a:lnSpc>
                <a:spcPct val="120000"/>
              </a:lnSpc>
            </a:pPr>
            <a:r>
              <a:rPr lang="en-US" sz="2400" dirty="0"/>
              <a:t>Pregnant and</a:t>
            </a:r>
            <a:r>
              <a:rPr lang="hu-HU" sz="2400" dirty="0"/>
              <a:t> </a:t>
            </a:r>
            <a:r>
              <a:rPr lang="en-US" sz="2400" dirty="0"/>
              <a:t>postpartum women</a:t>
            </a:r>
            <a:endParaRPr lang="hu-HU" sz="2400" dirty="0"/>
          </a:p>
          <a:p>
            <a:pPr>
              <a:lnSpc>
                <a:spcPct val="120000"/>
              </a:lnSpc>
            </a:pPr>
            <a:r>
              <a:rPr lang="en-US" sz="2400" dirty="0"/>
              <a:t>People with mental illnesses</a:t>
            </a:r>
          </a:p>
          <a:p>
            <a:pPr>
              <a:lnSpc>
                <a:spcPct val="120000"/>
              </a:lnSpc>
            </a:pPr>
            <a:r>
              <a:rPr lang="en-US" sz="2400" dirty="0"/>
              <a:t>People living in poverty</a:t>
            </a:r>
            <a:endParaRPr lang="hu-HU" sz="2400" dirty="0"/>
          </a:p>
          <a:p>
            <a:pPr>
              <a:lnSpc>
                <a:spcPct val="120000"/>
              </a:lnSpc>
            </a:pPr>
            <a:r>
              <a:rPr lang="en-US" sz="2400" dirty="0"/>
              <a:t>People who are homeless</a:t>
            </a:r>
            <a:endParaRPr lang="hu-HU" sz="2400" dirty="0"/>
          </a:p>
          <a:p>
            <a:pPr>
              <a:lnSpc>
                <a:spcPct val="120000"/>
              </a:lnSpc>
            </a:pPr>
            <a:r>
              <a:rPr lang="en-US" sz="2400" dirty="0"/>
              <a:t>F</a:t>
            </a:r>
            <a:r>
              <a:rPr lang="hu-HU" sz="2400" dirty="0"/>
              <a:t>i</a:t>
            </a:r>
            <a:r>
              <a:rPr lang="en-US" sz="2400" dirty="0" err="1"/>
              <a:t>rst</a:t>
            </a:r>
            <a:r>
              <a:rPr lang="hu-HU" sz="2400" dirty="0"/>
              <a:t> </a:t>
            </a:r>
            <a:r>
              <a:rPr lang="en-US" sz="2400" dirty="0"/>
              <a:t>responders</a:t>
            </a:r>
            <a:endParaRPr lang="hu-HU" sz="2400" dirty="0"/>
          </a:p>
          <a:p>
            <a:pPr>
              <a:lnSpc>
                <a:spcPct val="120000"/>
              </a:lnSpc>
            </a:pPr>
            <a:r>
              <a:rPr lang="en-US" sz="2400" dirty="0"/>
              <a:t>People experiencing increased stress</a:t>
            </a:r>
          </a:p>
          <a:p>
            <a:pPr>
              <a:lnSpc>
                <a:spcPct val="120000"/>
              </a:lnSpc>
            </a:pPr>
            <a:r>
              <a:rPr lang="en-US" sz="2400" dirty="0"/>
              <a:t>People who rely on the environment for their livelihood</a:t>
            </a:r>
            <a:endParaRPr lang="hu-HU" sz="2400" dirty="0"/>
          </a:p>
        </p:txBody>
      </p:sp>
      <p:pic>
        <p:nvPicPr>
          <p:cNvPr id="6" name="Kép 5"/>
          <p:cNvPicPr>
            <a:picLocks noChangeAspect="1"/>
          </p:cNvPicPr>
          <p:nvPr/>
        </p:nvPicPr>
        <p:blipFill>
          <a:blip r:embed="rId2"/>
          <a:stretch>
            <a:fillRect/>
          </a:stretch>
        </p:blipFill>
        <p:spPr>
          <a:xfrm>
            <a:off x="5279361" y="1253944"/>
            <a:ext cx="6834997" cy="3699839"/>
          </a:xfrm>
          <a:prstGeom prst="rect">
            <a:avLst/>
          </a:prstGeom>
        </p:spPr>
      </p:pic>
      <p:sp>
        <p:nvSpPr>
          <p:cNvPr id="7" name="Téglalap 6"/>
          <p:cNvSpPr/>
          <p:nvPr/>
        </p:nvSpPr>
        <p:spPr>
          <a:xfrm>
            <a:off x="5183625" y="4910653"/>
            <a:ext cx="6096000" cy="215444"/>
          </a:xfrm>
          <a:prstGeom prst="rect">
            <a:avLst/>
          </a:prstGeom>
        </p:spPr>
        <p:txBody>
          <a:bodyPr>
            <a:spAutoFit/>
          </a:bodyPr>
          <a:lstStyle/>
          <a:p>
            <a:r>
              <a:rPr lang="de-DE" sz="800" dirty="0">
                <a:hlinkClick r:id="rId3"/>
              </a:rPr>
              <a:t>https://blogs.cdc.gov/yourhealthyourenvironment/2022/05/10/how-climate-change-can-affect-your-mental-health</a:t>
            </a:r>
            <a:r>
              <a:rPr lang="de-DE" sz="800" dirty="0" smtClean="0">
                <a:hlinkClick r:id="rId3"/>
              </a:rPr>
              <a:t>/</a:t>
            </a:r>
            <a:r>
              <a:rPr lang="hu-HU" sz="800" dirty="0" smtClean="0"/>
              <a:t> </a:t>
            </a:r>
            <a:endParaRPr lang="de-DE" sz="800" dirty="0"/>
          </a:p>
        </p:txBody>
      </p:sp>
    </p:spTree>
    <p:extLst>
      <p:ext uri="{BB962C8B-B14F-4D97-AF65-F5344CB8AC3E}">
        <p14:creationId xmlns:p14="http://schemas.microsoft.com/office/powerpoint/2010/main" val="2937949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artalom helye 9"/>
          <p:cNvSpPr>
            <a:spLocks noGrp="1"/>
          </p:cNvSpPr>
          <p:nvPr>
            <p:ph idx="1"/>
          </p:nvPr>
        </p:nvSpPr>
        <p:spPr>
          <a:xfrm>
            <a:off x="192505" y="761525"/>
            <a:ext cx="11896825" cy="5253057"/>
          </a:xfrm>
        </p:spPr>
        <p:txBody>
          <a:bodyPr>
            <a:normAutofit/>
          </a:bodyPr>
          <a:lstStyle/>
          <a:p>
            <a:pPr marL="0" indent="0">
              <a:lnSpc>
                <a:spcPct val="100000"/>
              </a:lnSpc>
              <a:buNone/>
            </a:pPr>
            <a:r>
              <a:rPr lang="en-US" sz="2000" b="1" dirty="0"/>
              <a:t>Know your signs of stress</a:t>
            </a:r>
          </a:p>
          <a:p>
            <a:pPr lvl="1">
              <a:lnSpc>
                <a:spcPct val="100000"/>
              </a:lnSpc>
            </a:pPr>
            <a:r>
              <a:rPr lang="en-US" sz="2000" dirty="0"/>
              <a:t>Difficulty concentrating and making decisions </a:t>
            </a:r>
          </a:p>
          <a:p>
            <a:pPr lvl="1">
              <a:lnSpc>
                <a:spcPct val="100000"/>
              </a:lnSpc>
            </a:pPr>
            <a:r>
              <a:rPr lang="en-US" sz="2000" dirty="0"/>
              <a:t>Reduced interest in usual activities</a:t>
            </a:r>
          </a:p>
          <a:p>
            <a:pPr lvl="1">
              <a:lnSpc>
                <a:spcPct val="100000"/>
              </a:lnSpc>
            </a:pPr>
            <a:r>
              <a:rPr lang="en-US" sz="2000" dirty="0"/>
              <a:t>Disbelief, shock, and numbness</a:t>
            </a:r>
          </a:p>
          <a:p>
            <a:pPr lvl="1">
              <a:lnSpc>
                <a:spcPct val="100000"/>
              </a:lnSpc>
            </a:pPr>
            <a:r>
              <a:rPr lang="en-US" sz="2000" dirty="0"/>
              <a:t>Anger, tension, and irritability</a:t>
            </a:r>
          </a:p>
          <a:p>
            <a:pPr lvl="1">
              <a:lnSpc>
                <a:spcPct val="100000"/>
              </a:lnSpc>
              <a:spcAft>
                <a:spcPts val="1000"/>
              </a:spcAft>
            </a:pPr>
            <a:r>
              <a:rPr lang="en-US" sz="2000" dirty="0"/>
              <a:t>Fear and anxiety about the future</a:t>
            </a:r>
          </a:p>
          <a:p>
            <a:pPr marL="0" indent="0">
              <a:lnSpc>
                <a:spcPct val="100000"/>
              </a:lnSpc>
              <a:buNone/>
            </a:pPr>
            <a:r>
              <a:rPr lang="en-US" sz="2000" b="1" dirty="0"/>
              <a:t>Socialize with friends and family</a:t>
            </a:r>
          </a:p>
          <a:p>
            <a:pPr lvl="1">
              <a:lnSpc>
                <a:spcPct val="100000"/>
              </a:lnSpc>
              <a:spcAft>
                <a:spcPts val="1000"/>
              </a:spcAft>
            </a:pPr>
            <a:r>
              <a:rPr lang="en-US" sz="2000" dirty="0"/>
              <a:t>Connect and talk with your friends, family members, and your community</a:t>
            </a:r>
            <a:endParaRPr lang="hu-HU" sz="2000" dirty="0"/>
          </a:p>
          <a:p>
            <a:pPr marL="0" indent="0">
              <a:lnSpc>
                <a:spcPct val="100000"/>
              </a:lnSpc>
              <a:buNone/>
            </a:pPr>
            <a:r>
              <a:rPr lang="en-US" sz="2000" b="1" dirty="0"/>
              <a:t>Take mental breaks</a:t>
            </a:r>
          </a:p>
          <a:p>
            <a:pPr lvl="1">
              <a:lnSpc>
                <a:spcPct val="100000"/>
              </a:lnSpc>
              <a:spcAft>
                <a:spcPts val="1000"/>
              </a:spcAft>
            </a:pPr>
            <a:r>
              <a:rPr lang="en-US" sz="2000" dirty="0"/>
              <a:t>Engage in activities to decompress such as exercise, listening to music, or spending time with a friend</a:t>
            </a:r>
          </a:p>
          <a:p>
            <a:pPr marL="0" indent="0">
              <a:lnSpc>
                <a:spcPct val="100000"/>
              </a:lnSpc>
              <a:buNone/>
            </a:pPr>
            <a:r>
              <a:rPr lang="en-US" sz="2000" b="1" dirty="0"/>
              <a:t>Ask for help</a:t>
            </a:r>
          </a:p>
          <a:p>
            <a:pPr lvl="1">
              <a:lnSpc>
                <a:spcPct val="100000"/>
              </a:lnSpc>
            </a:pPr>
            <a:r>
              <a:rPr lang="en-US" sz="2000" dirty="0"/>
              <a:t>Seek professional help when symptoms are disrupting your day-to-day activities</a:t>
            </a:r>
          </a:p>
          <a:p>
            <a:pPr>
              <a:lnSpc>
                <a:spcPct val="100000"/>
              </a:lnSpc>
            </a:pPr>
            <a:endParaRPr lang="en-US" sz="2000" dirty="0"/>
          </a:p>
          <a:p>
            <a:pPr>
              <a:lnSpc>
                <a:spcPct val="100000"/>
              </a:lnSpc>
            </a:pPr>
            <a:endParaRPr lang="hu-HU" sz="2000" dirty="0"/>
          </a:p>
          <a:p>
            <a:pPr>
              <a:lnSpc>
                <a:spcPct val="100000"/>
              </a:lnSpc>
            </a:pPr>
            <a:endParaRPr lang="hu-HU" sz="2000" dirty="0"/>
          </a:p>
        </p:txBody>
      </p:sp>
      <p:sp>
        <p:nvSpPr>
          <p:cNvPr id="2" name="Téglalap 1"/>
          <p:cNvSpPr/>
          <p:nvPr/>
        </p:nvSpPr>
        <p:spPr>
          <a:xfrm>
            <a:off x="6878128" y="1637323"/>
            <a:ext cx="4931434" cy="1255728"/>
          </a:xfrm>
          <a:prstGeom prst="rect">
            <a:avLst/>
          </a:prstGeom>
          <a:solidFill>
            <a:srgbClr val="FFFF00"/>
          </a:solidFill>
        </p:spPr>
        <p:txBody>
          <a:bodyPr wrap="square">
            <a:spAutoFit/>
          </a:bodyPr>
          <a:lstStyle/>
          <a:p>
            <a:pPr marL="109537" indent="0">
              <a:lnSpc>
                <a:spcPct val="140000"/>
              </a:lnSpc>
              <a:buNone/>
            </a:pPr>
            <a:r>
              <a:rPr lang="hu-HU" b="1" kern="0" dirty="0" err="1"/>
              <a:t>For</a:t>
            </a:r>
            <a:r>
              <a:rPr lang="hu-HU" b="1" kern="0" dirty="0"/>
              <a:t> more </a:t>
            </a:r>
            <a:r>
              <a:rPr lang="hu-HU" b="1" kern="0" dirty="0" err="1"/>
              <a:t>informations</a:t>
            </a:r>
            <a:r>
              <a:rPr lang="hu-HU" b="1" kern="0" dirty="0"/>
              <a:t>, </a:t>
            </a:r>
            <a:r>
              <a:rPr lang="hu-HU" b="1" kern="0" dirty="0" err="1"/>
              <a:t>see</a:t>
            </a:r>
            <a:r>
              <a:rPr lang="hu-HU" b="1" kern="0" dirty="0"/>
              <a:t>:</a:t>
            </a:r>
            <a:r>
              <a:rPr lang="hu-HU" kern="0" dirty="0"/>
              <a:t> </a:t>
            </a:r>
          </a:p>
          <a:p>
            <a:pPr marL="109537" indent="0">
              <a:lnSpc>
                <a:spcPct val="140000"/>
              </a:lnSpc>
              <a:buNone/>
            </a:pPr>
            <a:r>
              <a:rPr lang="hu-HU" kern="0" dirty="0">
                <a:hlinkClick r:id="rId2"/>
              </a:rPr>
              <a:t>https://emergency.cdc.gov/coping/index.asp</a:t>
            </a:r>
            <a:endParaRPr lang="hu-HU" kern="0" dirty="0"/>
          </a:p>
          <a:p>
            <a:pPr marL="109537" indent="0">
              <a:lnSpc>
                <a:spcPct val="140000"/>
              </a:lnSpc>
              <a:buNone/>
            </a:pPr>
            <a:r>
              <a:rPr lang="hu-HU" kern="0" dirty="0">
                <a:hlinkClick r:id="rId3"/>
              </a:rPr>
              <a:t>https://www.samhsa.gov/disaster-preparedness</a:t>
            </a:r>
            <a:endParaRPr lang="hu-HU" kern="0" dirty="0"/>
          </a:p>
        </p:txBody>
      </p:sp>
      <p:sp>
        <p:nvSpPr>
          <p:cNvPr id="7" name="Cím 8"/>
          <p:cNvSpPr>
            <a:spLocks noGrp="1"/>
          </p:cNvSpPr>
          <p:nvPr>
            <p:ph type="title"/>
          </p:nvPr>
        </p:nvSpPr>
        <p:spPr>
          <a:xfrm>
            <a:off x="192505" y="0"/>
            <a:ext cx="11896826" cy="549635"/>
          </a:xfrm>
        </p:spPr>
        <p:txBody>
          <a:bodyPr>
            <a:normAutofit/>
          </a:bodyPr>
          <a:lstStyle/>
          <a:p>
            <a:r>
              <a:rPr lang="hu-HU" sz="3000" b="1" dirty="0"/>
              <a:t>Mental </a:t>
            </a:r>
            <a:r>
              <a:rPr lang="hu-HU" sz="3000" b="1" dirty="0" err="1"/>
              <a:t>health</a:t>
            </a:r>
            <a:r>
              <a:rPr lang="hu-HU" sz="3000" b="1" dirty="0"/>
              <a:t> </a:t>
            </a:r>
            <a:r>
              <a:rPr lang="hu-HU" sz="3000" b="1" dirty="0" err="1" smtClean="0"/>
              <a:t>problems</a:t>
            </a:r>
            <a:r>
              <a:rPr lang="hu-HU" sz="3000" b="1" dirty="0" smtClean="0"/>
              <a:t> - </a:t>
            </a:r>
            <a:r>
              <a:rPr lang="hu-HU" sz="3000" b="1" dirty="0" err="1" smtClean="0"/>
              <a:t>what</a:t>
            </a:r>
            <a:r>
              <a:rPr lang="hu-HU" sz="3000" b="1" dirty="0" smtClean="0"/>
              <a:t> </a:t>
            </a:r>
            <a:r>
              <a:rPr lang="hu-HU" sz="3000" b="1" dirty="0" err="1" smtClean="0"/>
              <a:t>individuals</a:t>
            </a:r>
            <a:r>
              <a:rPr lang="hu-HU" sz="3000" b="1" dirty="0" smtClean="0"/>
              <a:t> </a:t>
            </a:r>
            <a:r>
              <a:rPr lang="hu-HU" sz="3000" b="1" dirty="0" err="1" smtClean="0"/>
              <a:t>can</a:t>
            </a:r>
            <a:r>
              <a:rPr lang="hu-HU" sz="3000" b="1" dirty="0" smtClean="0"/>
              <a:t> </a:t>
            </a:r>
            <a:r>
              <a:rPr lang="hu-HU" sz="3000" b="1" dirty="0" err="1"/>
              <a:t>do</a:t>
            </a:r>
            <a:endParaRPr lang="hu-HU" sz="3000" b="1" dirty="0"/>
          </a:p>
        </p:txBody>
      </p:sp>
      <p:sp>
        <p:nvSpPr>
          <p:cNvPr id="6" name="Téglalap 5"/>
          <p:cNvSpPr/>
          <p:nvPr/>
        </p:nvSpPr>
        <p:spPr>
          <a:xfrm>
            <a:off x="192505" y="5948820"/>
            <a:ext cx="6771534" cy="523220"/>
          </a:xfrm>
          <a:prstGeom prst="rect">
            <a:avLst/>
          </a:prstGeom>
        </p:spPr>
        <p:txBody>
          <a:bodyPr wrap="none">
            <a:spAutoFit/>
          </a:bodyPr>
          <a:lstStyle/>
          <a:p>
            <a:r>
              <a:rPr lang="hu-HU" sz="1400" dirty="0">
                <a:solidFill>
                  <a:schemeClr val="bg1">
                    <a:lumMod val="50000"/>
                  </a:schemeClr>
                </a:solidFill>
              </a:rPr>
              <a:t>Source </a:t>
            </a:r>
            <a:r>
              <a:rPr lang="hu-HU" sz="1400" dirty="0">
                <a:solidFill>
                  <a:schemeClr val="bg1">
                    <a:lumMod val="50000"/>
                  </a:schemeClr>
                </a:solidFill>
                <a:ea typeface="Tahoma" panose="020B0604030504040204" pitchFamily="34" charset="0"/>
                <a:cs typeface="Tahoma" panose="020B0604030504040204" pitchFamily="34" charset="0"/>
              </a:rPr>
              <a:t>(</a:t>
            </a:r>
            <a:r>
              <a:rPr lang="hu-HU" sz="1400" dirty="0" err="1">
                <a:solidFill>
                  <a:schemeClr val="bg1">
                    <a:lumMod val="50000"/>
                  </a:schemeClr>
                </a:solidFill>
                <a:ea typeface="Tahoma" panose="020B0604030504040204" pitchFamily="34" charset="0"/>
                <a:cs typeface="Tahoma" panose="020B0604030504040204" pitchFamily="34" charset="0"/>
              </a:rPr>
              <a:t>accessed</a:t>
            </a:r>
            <a:r>
              <a:rPr lang="hu-HU" sz="1400" dirty="0">
                <a:solidFill>
                  <a:schemeClr val="bg1">
                    <a:lumMod val="50000"/>
                  </a:schemeClr>
                </a:solidFill>
                <a:ea typeface="Tahoma" panose="020B0604030504040204" pitchFamily="34" charset="0"/>
                <a:cs typeface="Tahoma" panose="020B0604030504040204" pitchFamily="34" charset="0"/>
              </a:rPr>
              <a:t> 14.06.2023): </a:t>
            </a:r>
            <a:r>
              <a:rPr lang="hu-HU" sz="1400" dirty="0" smtClean="0">
                <a:hlinkClick r:id="rId4"/>
              </a:rPr>
              <a:t>https</a:t>
            </a:r>
            <a:r>
              <a:rPr lang="hu-HU" sz="1400" dirty="0">
                <a:hlinkClick r:id="rId4"/>
              </a:rPr>
              <a:t>://</a:t>
            </a:r>
            <a:r>
              <a:rPr lang="hu-HU" sz="1400" dirty="0" smtClean="0">
                <a:hlinkClick r:id="rId4"/>
              </a:rPr>
              <a:t>www.cdc.gov/climateandhealth/site_resources.htm</a:t>
            </a:r>
            <a:endParaRPr lang="hu-HU" sz="1400" dirty="0" smtClean="0"/>
          </a:p>
          <a:p>
            <a:r>
              <a:rPr lang="hu-HU" sz="1400" dirty="0">
                <a:solidFill>
                  <a:schemeClr val="bg1">
                    <a:lumMod val="50000"/>
                  </a:schemeClr>
                </a:solidFill>
                <a:hlinkClick r:id="rId5"/>
              </a:rPr>
              <a:t>https://www.cdc.gov/climateandhealth/effects/mental_health_disorders.htm</a:t>
            </a:r>
            <a:endParaRPr lang="hu-HU" sz="1400" dirty="0"/>
          </a:p>
        </p:txBody>
      </p:sp>
    </p:spTree>
    <p:extLst>
      <p:ext uri="{BB962C8B-B14F-4D97-AF65-F5344CB8AC3E}">
        <p14:creationId xmlns:p14="http://schemas.microsoft.com/office/powerpoint/2010/main" val="785825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ím 8"/>
          <p:cNvSpPr>
            <a:spLocks noGrp="1"/>
          </p:cNvSpPr>
          <p:nvPr>
            <p:ph type="title"/>
          </p:nvPr>
        </p:nvSpPr>
        <p:spPr>
          <a:xfrm>
            <a:off x="192505" y="0"/>
            <a:ext cx="11896826" cy="549635"/>
          </a:xfrm>
        </p:spPr>
        <p:txBody>
          <a:bodyPr>
            <a:normAutofit/>
          </a:bodyPr>
          <a:lstStyle/>
          <a:p>
            <a:r>
              <a:rPr lang="hu-HU" sz="3000" b="1" dirty="0"/>
              <a:t>Mental </a:t>
            </a:r>
            <a:r>
              <a:rPr lang="hu-HU" sz="3000" b="1" dirty="0" err="1"/>
              <a:t>health</a:t>
            </a:r>
            <a:r>
              <a:rPr lang="hu-HU" sz="3000" b="1" dirty="0"/>
              <a:t> </a:t>
            </a:r>
            <a:r>
              <a:rPr lang="hu-HU" sz="3000" b="1" dirty="0" err="1" smtClean="0"/>
              <a:t>problems</a:t>
            </a:r>
            <a:r>
              <a:rPr lang="hu-HU" sz="3000" b="1" dirty="0" smtClean="0"/>
              <a:t> - </a:t>
            </a:r>
            <a:r>
              <a:rPr lang="hu-HU" sz="3000" b="1" dirty="0" err="1" smtClean="0"/>
              <a:t>what</a:t>
            </a:r>
            <a:r>
              <a:rPr lang="hu-HU" sz="3000" b="1" dirty="0" smtClean="0"/>
              <a:t> </a:t>
            </a:r>
            <a:r>
              <a:rPr lang="hu-HU" sz="3000" b="1" dirty="0" err="1" smtClean="0"/>
              <a:t>communities</a:t>
            </a:r>
            <a:r>
              <a:rPr lang="hu-HU" sz="3000" b="1" dirty="0" smtClean="0"/>
              <a:t> </a:t>
            </a:r>
            <a:r>
              <a:rPr lang="hu-HU" sz="3000" b="1" dirty="0" err="1" smtClean="0"/>
              <a:t>can</a:t>
            </a:r>
            <a:r>
              <a:rPr lang="hu-HU" sz="3000" b="1" dirty="0" smtClean="0"/>
              <a:t> </a:t>
            </a:r>
            <a:r>
              <a:rPr lang="hu-HU" sz="3000" b="1" dirty="0" err="1"/>
              <a:t>do</a:t>
            </a:r>
            <a:endParaRPr lang="hu-HU" sz="3000" b="1" dirty="0"/>
          </a:p>
        </p:txBody>
      </p:sp>
      <p:sp>
        <p:nvSpPr>
          <p:cNvPr id="3" name="Tartalom helye 2"/>
          <p:cNvSpPr>
            <a:spLocks noGrp="1"/>
          </p:cNvSpPr>
          <p:nvPr>
            <p:ph idx="1"/>
          </p:nvPr>
        </p:nvSpPr>
        <p:spPr>
          <a:xfrm>
            <a:off x="192506" y="2035834"/>
            <a:ext cx="6448926" cy="4269838"/>
          </a:xfrm>
        </p:spPr>
        <p:txBody>
          <a:bodyPr>
            <a:normAutofit/>
          </a:bodyPr>
          <a:lstStyle/>
          <a:p>
            <a:pPr marL="0" indent="0">
              <a:lnSpc>
                <a:spcPct val="100000"/>
              </a:lnSpc>
              <a:buNone/>
            </a:pPr>
            <a:r>
              <a:rPr lang="en-US" b="1" dirty="0"/>
              <a:t>Prepare an emergency plan</a:t>
            </a:r>
          </a:p>
          <a:p>
            <a:pPr lvl="1" algn="just">
              <a:lnSpc>
                <a:spcPct val="120000"/>
              </a:lnSpc>
              <a:spcAft>
                <a:spcPts val="1000"/>
              </a:spcAft>
            </a:pPr>
            <a:r>
              <a:rPr lang="en-US" dirty="0"/>
              <a:t>Develop behavioral health plans for disasters</a:t>
            </a:r>
          </a:p>
          <a:p>
            <a:pPr lvl="1" algn="just">
              <a:lnSpc>
                <a:spcPct val="120000"/>
              </a:lnSpc>
              <a:spcAft>
                <a:spcPts val="1000"/>
              </a:spcAft>
            </a:pPr>
            <a:r>
              <a:rPr lang="en-US" dirty="0"/>
              <a:t>Include clear messaging about access to mental health services and crisis counseling</a:t>
            </a:r>
          </a:p>
          <a:p>
            <a:pPr>
              <a:lnSpc>
                <a:spcPct val="100000"/>
              </a:lnSpc>
            </a:pPr>
            <a:endParaRPr lang="hu-HU" sz="3200" dirty="0"/>
          </a:p>
        </p:txBody>
      </p:sp>
      <p:pic>
        <p:nvPicPr>
          <p:cNvPr id="2" name="Kép 1"/>
          <p:cNvPicPr>
            <a:picLocks noChangeAspect="1"/>
          </p:cNvPicPr>
          <p:nvPr/>
        </p:nvPicPr>
        <p:blipFill rotWithShape="1">
          <a:blip r:embed="rId2"/>
          <a:srcRect b="2222"/>
          <a:stretch/>
        </p:blipFill>
        <p:spPr>
          <a:xfrm>
            <a:off x="7346585" y="485576"/>
            <a:ext cx="4742746" cy="5877846"/>
          </a:xfrm>
          <a:prstGeom prst="rect">
            <a:avLst/>
          </a:prstGeom>
          <a:ln w="3175">
            <a:solidFill>
              <a:schemeClr val="bg1">
                <a:lumMod val="65000"/>
              </a:schemeClr>
            </a:solidFill>
          </a:ln>
        </p:spPr>
      </p:pic>
      <p:sp>
        <p:nvSpPr>
          <p:cNvPr id="6" name="Téglalap 5"/>
          <p:cNvSpPr/>
          <p:nvPr/>
        </p:nvSpPr>
        <p:spPr>
          <a:xfrm>
            <a:off x="192505" y="5782452"/>
            <a:ext cx="4525150" cy="523220"/>
          </a:xfrm>
          <a:prstGeom prst="rect">
            <a:avLst/>
          </a:prstGeom>
        </p:spPr>
        <p:txBody>
          <a:bodyPr wrap="none">
            <a:spAutoFit/>
          </a:bodyPr>
          <a:lstStyle/>
          <a:p>
            <a:r>
              <a:rPr lang="hu-HU" sz="1400" dirty="0">
                <a:solidFill>
                  <a:schemeClr val="bg1">
                    <a:lumMod val="50000"/>
                  </a:schemeClr>
                </a:solidFill>
              </a:rPr>
              <a:t>Source </a:t>
            </a:r>
            <a:r>
              <a:rPr lang="hu-HU" sz="1400" dirty="0">
                <a:solidFill>
                  <a:schemeClr val="bg1">
                    <a:lumMod val="50000"/>
                  </a:schemeClr>
                </a:solidFill>
                <a:ea typeface="Tahoma" panose="020B0604030504040204" pitchFamily="34" charset="0"/>
                <a:cs typeface="Tahoma" panose="020B0604030504040204" pitchFamily="34" charset="0"/>
              </a:rPr>
              <a:t>(</a:t>
            </a:r>
            <a:r>
              <a:rPr lang="hu-HU" sz="1400" dirty="0" err="1">
                <a:solidFill>
                  <a:schemeClr val="bg1">
                    <a:lumMod val="50000"/>
                  </a:schemeClr>
                </a:solidFill>
                <a:ea typeface="Tahoma" panose="020B0604030504040204" pitchFamily="34" charset="0"/>
                <a:cs typeface="Tahoma" panose="020B0604030504040204" pitchFamily="34" charset="0"/>
              </a:rPr>
              <a:t>accessed</a:t>
            </a:r>
            <a:r>
              <a:rPr lang="hu-HU" sz="1400" dirty="0">
                <a:solidFill>
                  <a:schemeClr val="bg1">
                    <a:lumMod val="50000"/>
                  </a:schemeClr>
                </a:solidFill>
                <a:ea typeface="Tahoma" panose="020B0604030504040204" pitchFamily="34" charset="0"/>
                <a:cs typeface="Tahoma" panose="020B0604030504040204" pitchFamily="34" charset="0"/>
              </a:rPr>
              <a:t> 14.06.2023): </a:t>
            </a:r>
            <a:endParaRPr lang="hu-HU" sz="1400" dirty="0" smtClean="0">
              <a:solidFill>
                <a:schemeClr val="bg1">
                  <a:lumMod val="50000"/>
                </a:schemeClr>
              </a:solidFill>
              <a:ea typeface="Tahoma" panose="020B0604030504040204" pitchFamily="34" charset="0"/>
              <a:cs typeface="Tahoma" panose="020B0604030504040204" pitchFamily="34" charset="0"/>
            </a:endParaRPr>
          </a:p>
          <a:p>
            <a:r>
              <a:rPr lang="hu-HU" sz="1400" dirty="0" smtClean="0">
                <a:hlinkClick r:id="rId3"/>
              </a:rPr>
              <a:t>https</a:t>
            </a:r>
            <a:r>
              <a:rPr lang="hu-HU" sz="1400" dirty="0">
                <a:hlinkClick r:id="rId3"/>
              </a:rPr>
              <a:t>://</a:t>
            </a:r>
            <a:r>
              <a:rPr lang="hu-HU" sz="1400" dirty="0" smtClean="0">
                <a:hlinkClick r:id="rId3"/>
              </a:rPr>
              <a:t>www.cdc.gov/climateandhealth/site_resources.htm</a:t>
            </a:r>
            <a:endParaRPr lang="hu-HU" sz="1400" dirty="0"/>
          </a:p>
        </p:txBody>
      </p:sp>
    </p:spTree>
    <p:extLst>
      <p:ext uri="{BB962C8B-B14F-4D97-AF65-F5344CB8AC3E}">
        <p14:creationId xmlns:p14="http://schemas.microsoft.com/office/powerpoint/2010/main" val="34049778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739255" y="-1"/>
            <a:ext cx="10659292" cy="6858001"/>
          </a:xfrm>
          <a:prstGeom prst="rect">
            <a:avLst/>
          </a:prstGeom>
        </p:spPr>
      </p:pic>
      <p:sp>
        <p:nvSpPr>
          <p:cNvPr id="6" name="Téglalap 5"/>
          <p:cNvSpPr/>
          <p:nvPr/>
        </p:nvSpPr>
        <p:spPr>
          <a:xfrm>
            <a:off x="739255" y="6550223"/>
            <a:ext cx="8211403" cy="307777"/>
          </a:xfrm>
          <a:prstGeom prst="rect">
            <a:avLst/>
          </a:prstGeom>
        </p:spPr>
        <p:txBody>
          <a:bodyPr wrap="square">
            <a:spAutoFit/>
          </a:bodyPr>
          <a:lstStyle/>
          <a:p>
            <a:r>
              <a:rPr lang="hu-HU" sz="1400" dirty="0">
                <a:solidFill>
                  <a:schemeClr val="bg1">
                    <a:lumMod val="50000"/>
                  </a:schemeClr>
                </a:solidFill>
              </a:rPr>
              <a:t>Source </a:t>
            </a:r>
            <a:r>
              <a:rPr lang="hu-HU" sz="1400" dirty="0">
                <a:solidFill>
                  <a:schemeClr val="bg1">
                    <a:lumMod val="50000"/>
                  </a:schemeClr>
                </a:solidFill>
                <a:ea typeface="Tahoma" panose="020B0604030504040204" pitchFamily="34" charset="0"/>
                <a:cs typeface="Tahoma" panose="020B0604030504040204" pitchFamily="34" charset="0"/>
              </a:rPr>
              <a:t>(</a:t>
            </a:r>
            <a:r>
              <a:rPr lang="hu-HU" sz="1400" dirty="0" err="1">
                <a:solidFill>
                  <a:schemeClr val="bg1">
                    <a:lumMod val="50000"/>
                  </a:schemeClr>
                </a:solidFill>
                <a:ea typeface="Tahoma" panose="020B0604030504040204" pitchFamily="34" charset="0"/>
                <a:cs typeface="Tahoma" panose="020B0604030504040204" pitchFamily="34" charset="0"/>
              </a:rPr>
              <a:t>accessed</a:t>
            </a:r>
            <a:r>
              <a:rPr lang="hu-HU" sz="1400" dirty="0">
                <a:solidFill>
                  <a:schemeClr val="bg1">
                    <a:lumMod val="50000"/>
                  </a:schemeClr>
                </a:solidFill>
                <a:ea typeface="Tahoma" panose="020B0604030504040204" pitchFamily="34" charset="0"/>
                <a:cs typeface="Tahoma" panose="020B0604030504040204" pitchFamily="34" charset="0"/>
              </a:rPr>
              <a:t> 14.06.2023): </a:t>
            </a:r>
            <a:r>
              <a:rPr lang="hu-HU" sz="1400" dirty="0">
                <a:solidFill>
                  <a:schemeClr val="bg1">
                    <a:lumMod val="50000"/>
                  </a:schemeClr>
                </a:solidFill>
                <a:hlinkClick r:id="rId3"/>
              </a:rPr>
              <a:t>https://www.cdc.gov/climateandhealth/pubs/CDC-HealthHarmCards-508.pdf</a:t>
            </a:r>
            <a:endParaRPr lang="hu-HU" sz="1400" dirty="0">
              <a:solidFill>
                <a:schemeClr val="bg1">
                  <a:lumMod val="50000"/>
                </a:schemeClr>
              </a:solidFill>
            </a:endParaRPr>
          </a:p>
        </p:txBody>
      </p:sp>
    </p:spTree>
    <p:extLst>
      <p:ext uri="{BB962C8B-B14F-4D97-AF65-F5344CB8AC3E}">
        <p14:creationId xmlns:p14="http://schemas.microsoft.com/office/powerpoint/2010/main" val="5039252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09599" y="1290918"/>
            <a:ext cx="12398189" cy="2214282"/>
          </a:xfrm>
        </p:spPr>
        <p:txBody>
          <a:bodyPr>
            <a:noAutofit/>
          </a:bodyPr>
          <a:lstStyle/>
          <a:p>
            <a:r>
              <a:rPr lang="en-US" sz="5600" b="1" dirty="0"/>
              <a:t>Impact of climate </a:t>
            </a:r>
            <a:r>
              <a:rPr lang="en-US" sz="5600" b="1" dirty="0" smtClean="0"/>
              <a:t>change</a:t>
            </a:r>
            <a:r>
              <a:rPr lang="hu-HU" sz="5600" b="1" dirty="0" smtClean="0"/>
              <a:t/>
            </a:r>
            <a:br>
              <a:rPr lang="hu-HU" sz="5600" b="1" dirty="0" smtClean="0"/>
            </a:br>
            <a:r>
              <a:rPr lang="en-US" sz="5600" b="1" dirty="0" smtClean="0"/>
              <a:t>on </a:t>
            </a:r>
            <a:r>
              <a:rPr lang="en-US" sz="5600" b="1" dirty="0"/>
              <a:t>mental diseases, occupational load</a:t>
            </a:r>
            <a:endParaRPr lang="hu-HU" sz="5600" b="1" dirty="0">
              <a:cs typeface="Calibri" panose="020F0502020204030204"/>
            </a:endParaRPr>
          </a:p>
        </p:txBody>
      </p:sp>
    </p:spTree>
    <p:extLst>
      <p:ext uri="{BB962C8B-B14F-4D97-AF65-F5344CB8AC3E}">
        <p14:creationId xmlns:p14="http://schemas.microsoft.com/office/powerpoint/2010/main" val="3502258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6" y="756858"/>
            <a:ext cx="11896826" cy="549635"/>
          </a:xfrm>
        </p:spPr>
        <p:txBody>
          <a:bodyPr>
            <a:normAutofit fontScale="90000"/>
          </a:bodyPr>
          <a:lstStyle/>
          <a:p>
            <a:r>
              <a:rPr lang="hu-HU" b="1" dirty="0" err="1"/>
              <a:t>Recommendation</a:t>
            </a:r>
            <a:r>
              <a:rPr lang="hu-HU" b="1" dirty="0"/>
              <a:t>:</a:t>
            </a:r>
          </a:p>
        </p:txBody>
      </p:sp>
      <p:sp>
        <p:nvSpPr>
          <p:cNvPr id="3" name="Tartalom helye 2"/>
          <p:cNvSpPr>
            <a:spLocks noGrp="1"/>
          </p:cNvSpPr>
          <p:nvPr>
            <p:ph idx="1"/>
          </p:nvPr>
        </p:nvSpPr>
        <p:spPr>
          <a:xfrm>
            <a:off x="192506" y="934776"/>
            <a:ext cx="11896825" cy="4084486"/>
          </a:xfrm>
        </p:spPr>
        <p:txBody>
          <a:bodyPr anchor="ctr">
            <a:normAutofit/>
          </a:bodyPr>
          <a:lstStyle/>
          <a:p>
            <a:pPr marL="0" indent="0" algn="ctr">
              <a:lnSpc>
                <a:spcPct val="130000"/>
              </a:lnSpc>
              <a:buNone/>
            </a:pPr>
            <a:r>
              <a:rPr lang="hu-HU" sz="3200" dirty="0"/>
              <a:t>I</a:t>
            </a:r>
            <a:r>
              <a:rPr lang="en-US" sz="3200" dirty="0"/>
              <a:t>t would be useful for local health authorities and service providers to incorporate mental health impacts into their heatwave</a:t>
            </a:r>
            <a:r>
              <a:rPr lang="hu-HU" sz="3200" dirty="0"/>
              <a:t> </a:t>
            </a:r>
            <a:r>
              <a:rPr lang="en-US" sz="3200" dirty="0"/>
              <a:t>warning systems, and to have public health policies and guidelines</a:t>
            </a:r>
            <a:r>
              <a:rPr lang="hu-HU" sz="3200" dirty="0"/>
              <a:t> </a:t>
            </a:r>
            <a:r>
              <a:rPr lang="en-US" sz="3200" dirty="0"/>
              <a:t>addressing preventable heat-related mental health mortality and</a:t>
            </a:r>
            <a:r>
              <a:rPr lang="hu-HU" sz="3200" dirty="0"/>
              <a:t> </a:t>
            </a:r>
            <a:r>
              <a:rPr lang="en-US" sz="3200" dirty="0"/>
              <a:t>morbidity</a:t>
            </a:r>
            <a:r>
              <a:rPr lang="hu-HU" sz="3200" dirty="0"/>
              <a:t>.</a:t>
            </a:r>
          </a:p>
        </p:txBody>
      </p:sp>
      <p:sp>
        <p:nvSpPr>
          <p:cNvPr id="4" name="Téglalap 3"/>
          <p:cNvSpPr/>
          <p:nvPr/>
        </p:nvSpPr>
        <p:spPr>
          <a:xfrm>
            <a:off x="0" y="6119336"/>
            <a:ext cx="8006715"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://doi.org/10.1016/j.envint.2021.106533</a:t>
            </a:r>
            <a:endParaRPr lang="hu-HU" sz="800" dirty="0">
              <a:solidFill>
                <a:schemeClr val="bg1">
                  <a:lumMod val="50000"/>
                </a:schemeClr>
              </a:solidFill>
            </a:endParaRPr>
          </a:p>
        </p:txBody>
      </p:sp>
    </p:spTree>
    <p:extLst>
      <p:ext uri="{BB962C8B-B14F-4D97-AF65-F5344CB8AC3E}">
        <p14:creationId xmlns:p14="http://schemas.microsoft.com/office/powerpoint/2010/main" val="34329378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US" sz="3200" b="1" dirty="0"/>
              <a:t>How does climate change affect the health care system?</a:t>
            </a:r>
            <a:endParaRPr lang="hu-HU" sz="3200" b="1" dirty="0"/>
          </a:p>
        </p:txBody>
      </p:sp>
      <p:sp>
        <p:nvSpPr>
          <p:cNvPr id="6" name="Téglalap 5"/>
          <p:cNvSpPr/>
          <p:nvPr/>
        </p:nvSpPr>
        <p:spPr>
          <a:xfrm>
            <a:off x="-43132" y="6149443"/>
            <a:ext cx="10068910" cy="215444"/>
          </a:xfrm>
          <a:prstGeom prst="rect">
            <a:avLst/>
          </a:prstGeom>
        </p:spPr>
        <p:txBody>
          <a:bodyPr wrap="square">
            <a:spAutoFit/>
          </a:bodyPr>
          <a:lstStyle/>
          <a:p>
            <a:r>
              <a:rPr lang="hu-HU" sz="800" dirty="0" smtClean="0">
                <a:hlinkClick r:id="rId2"/>
              </a:rPr>
              <a:t>https</a:t>
            </a:r>
            <a:r>
              <a:rPr lang="hu-HU" sz="800" dirty="0">
                <a:hlinkClick r:id="rId2"/>
              </a:rPr>
              <a:t>://www.commonwealthfund.org/publications/explainer/2022/may/impact-climate-change-our-health-and-health-systems</a:t>
            </a:r>
            <a:endParaRPr lang="hu-HU" sz="800" dirty="0"/>
          </a:p>
        </p:txBody>
      </p:sp>
      <p:graphicFrame>
        <p:nvGraphicFramePr>
          <p:cNvPr id="7" name="Tartalom helye 3"/>
          <p:cNvGraphicFramePr>
            <a:graphicFrameLocks/>
          </p:cNvGraphicFramePr>
          <p:nvPr>
            <p:extLst>
              <p:ext uri="{D42A27DB-BD31-4B8C-83A1-F6EECF244321}">
                <p14:modId xmlns:p14="http://schemas.microsoft.com/office/powerpoint/2010/main" val="3137925656"/>
              </p:ext>
            </p:extLst>
          </p:nvPr>
        </p:nvGraphicFramePr>
        <p:xfrm>
          <a:off x="688390" y="1106734"/>
          <a:ext cx="10586334" cy="42071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77185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US" sz="3200" b="1" dirty="0">
                <a:latin typeface="+mn-lt"/>
              </a:rPr>
              <a:t>How does climate change impact the health care workforce?</a:t>
            </a:r>
            <a:endParaRPr lang="hu-HU" sz="3200" b="1" dirty="0">
              <a:latin typeface="+mn-lt"/>
            </a:endParaRPr>
          </a:p>
        </p:txBody>
      </p:sp>
      <p:pic>
        <p:nvPicPr>
          <p:cNvPr id="1028" name="Picture 4" descr="Assam Floods: Assam Health Workers Borrow Boats To Reach To Flood-Victims  Amid COVID-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2630" y="851748"/>
            <a:ext cx="3422470" cy="21061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s drought tightens its grip on Kenya, a motorcycle ambulance is helping  women to access critical health care | Africa Renew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7324" y="851748"/>
            <a:ext cx="4111340" cy="2301123"/>
          </a:xfrm>
          <a:prstGeom prst="rect">
            <a:avLst/>
          </a:prstGeom>
          <a:noFill/>
          <a:extLst>
            <a:ext uri="{909E8E84-426E-40DD-AFC4-6F175D3DCCD1}">
              <a14:hiddenFill xmlns:a14="http://schemas.microsoft.com/office/drawing/2010/main">
                <a:solidFill>
                  <a:srgbClr val="FFFFFF"/>
                </a:solidFill>
              </a14:hiddenFill>
            </a:ext>
          </a:extLst>
        </p:spPr>
      </p:pic>
      <p:sp>
        <p:nvSpPr>
          <p:cNvPr id="3" name="Téglalap 2"/>
          <p:cNvSpPr/>
          <p:nvPr/>
        </p:nvSpPr>
        <p:spPr>
          <a:xfrm>
            <a:off x="7716658" y="3152871"/>
            <a:ext cx="4372673" cy="646331"/>
          </a:xfrm>
          <a:prstGeom prst="rect">
            <a:avLst/>
          </a:prstGeom>
        </p:spPr>
        <p:txBody>
          <a:bodyPr wrap="square">
            <a:spAutoFit/>
          </a:bodyPr>
          <a:lstStyle/>
          <a:p>
            <a:pPr algn="ctr"/>
            <a:r>
              <a:rPr lang="en-US" sz="1400" dirty="0">
                <a:solidFill>
                  <a:schemeClr val="bg1">
                    <a:lumMod val="50000"/>
                  </a:schemeClr>
                </a:solidFill>
              </a:rPr>
              <a:t>As drought tightens its grip on Kenya, a motorcycle ambulance is helping women to access critical health care</a:t>
            </a:r>
            <a:r>
              <a:rPr lang="hu-HU" sz="1400" dirty="0">
                <a:solidFill>
                  <a:schemeClr val="bg1">
                    <a:lumMod val="50000"/>
                  </a:schemeClr>
                </a:solidFill>
              </a:rPr>
              <a:t> </a:t>
            </a:r>
            <a:r>
              <a:rPr lang="hu-HU" sz="800" dirty="0">
                <a:solidFill>
                  <a:schemeClr val="bg1">
                    <a:lumMod val="50000"/>
                  </a:schemeClr>
                </a:solidFill>
              </a:rPr>
              <a:t>(Source: un.org/</a:t>
            </a:r>
            <a:r>
              <a:rPr lang="hu-HU" sz="800" dirty="0" err="1">
                <a:solidFill>
                  <a:schemeClr val="bg1">
                    <a:lumMod val="50000"/>
                  </a:schemeClr>
                </a:solidFill>
              </a:rPr>
              <a:t>africarenewal</a:t>
            </a:r>
            <a:r>
              <a:rPr lang="hu-HU" sz="800" dirty="0">
                <a:solidFill>
                  <a:schemeClr val="bg1">
                    <a:lumMod val="50000"/>
                  </a:schemeClr>
                </a:solidFill>
              </a:rPr>
              <a:t>,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a:t>
            </a:r>
          </a:p>
        </p:txBody>
      </p:sp>
      <p:sp>
        <p:nvSpPr>
          <p:cNvPr id="4" name="Téglalap 3"/>
          <p:cNvSpPr/>
          <p:nvPr/>
        </p:nvSpPr>
        <p:spPr>
          <a:xfrm>
            <a:off x="4022157" y="2957883"/>
            <a:ext cx="3694499" cy="646331"/>
          </a:xfrm>
          <a:prstGeom prst="rect">
            <a:avLst/>
          </a:prstGeom>
        </p:spPr>
        <p:txBody>
          <a:bodyPr wrap="square">
            <a:spAutoFit/>
          </a:bodyPr>
          <a:lstStyle/>
          <a:p>
            <a:pPr algn="ctr"/>
            <a:r>
              <a:rPr lang="en-US" sz="1400" dirty="0">
                <a:solidFill>
                  <a:schemeClr val="bg1">
                    <a:lumMod val="50000"/>
                  </a:schemeClr>
                </a:solidFill>
              </a:rPr>
              <a:t>Assam Health Workers "Borrow" Boats To Reach To Flood-Victims Amid </a:t>
            </a:r>
            <a:r>
              <a:rPr lang="en-US" sz="1400" dirty="0" smtClean="0">
                <a:solidFill>
                  <a:schemeClr val="bg1">
                    <a:lumMod val="50000"/>
                  </a:schemeClr>
                </a:solidFill>
              </a:rPr>
              <a:t>COVID</a:t>
            </a:r>
            <a:r>
              <a:rPr lang="hu-HU" sz="1400" dirty="0" smtClean="0">
                <a:solidFill>
                  <a:schemeClr val="bg1">
                    <a:lumMod val="50000"/>
                  </a:schemeClr>
                </a:solidFill>
              </a:rPr>
              <a:t/>
            </a:r>
            <a:br>
              <a:rPr lang="hu-HU" sz="1400" dirty="0" smtClean="0">
                <a:solidFill>
                  <a:schemeClr val="bg1">
                    <a:lumMod val="50000"/>
                  </a:schemeClr>
                </a:solidFill>
              </a:rPr>
            </a:br>
            <a:r>
              <a:rPr lang="hu-HU" sz="800" dirty="0" smtClean="0">
                <a:solidFill>
                  <a:schemeClr val="bg1">
                    <a:lumMod val="50000"/>
                  </a:schemeClr>
                </a:solidFill>
              </a:rPr>
              <a:t>(</a:t>
            </a:r>
            <a:r>
              <a:rPr lang="hu-HU" sz="800" dirty="0">
                <a:solidFill>
                  <a:schemeClr val="bg1">
                    <a:lumMod val="50000"/>
                  </a:schemeClr>
                </a:solidFill>
              </a:rPr>
              <a:t>Source: ndtv.com/</a:t>
            </a:r>
            <a:r>
              <a:rPr lang="hu-HU" sz="800" dirty="0" err="1">
                <a:solidFill>
                  <a:schemeClr val="bg1">
                    <a:lumMod val="50000"/>
                  </a:schemeClr>
                </a:solidFill>
              </a:rPr>
              <a:t>india-news</a:t>
            </a:r>
            <a:r>
              <a:rPr lang="hu-HU" sz="800" dirty="0">
                <a:solidFill>
                  <a:schemeClr val="bg1">
                    <a:lumMod val="50000"/>
                  </a:schemeClr>
                </a:solidFill>
              </a:rPr>
              <a:t>,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a:t>
            </a:r>
          </a:p>
        </p:txBody>
      </p:sp>
      <p:pic>
        <p:nvPicPr>
          <p:cNvPr id="1032" name="Picture 8" descr="Mental health problems and burnout among healthcare work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829" y="851748"/>
            <a:ext cx="3281577" cy="1848244"/>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632793" y="2663361"/>
            <a:ext cx="3281577" cy="646331"/>
          </a:xfrm>
          <a:prstGeom prst="rect">
            <a:avLst/>
          </a:prstGeom>
        </p:spPr>
        <p:txBody>
          <a:bodyPr wrap="square">
            <a:spAutoFit/>
          </a:bodyPr>
          <a:lstStyle/>
          <a:p>
            <a:pPr algn="ctr"/>
            <a:r>
              <a:rPr lang="en-US" sz="1400" dirty="0">
                <a:solidFill>
                  <a:schemeClr val="bg1">
                    <a:lumMod val="50000"/>
                  </a:schemeClr>
                </a:solidFill>
              </a:rPr>
              <a:t>Mental health problems and burnout among healthcare </a:t>
            </a:r>
            <a:r>
              <a:rPr lang="en-US" sz="1400" dirty="0" smtClean="0">
                <a:solidFill>
                  <a:schemeClr val="bg1">
                    <a:lumMod val="50000"/>
                  </a:schemeClr>
                </a:solidFill>
              </a:rPr>
              <a:t>workers</a:t>
            </a:r>
            <a:r>
              <a:rPr lang="hu-HU" sz="1400" dirty="0" smtClean="0">
                <a:solidFill>
                  <a:schemeClr val="bg1">
                    <a:lumMod val="50000"/>
                  </a:schemeClr>
                </a:solidFill>
              </a:rPr>
              <a:t/>
            </a:r>
            <a:br>
              <a:rPr lang="hu-HU" sz="1400" dirty="0" smtClean="0">
                <a:solidFill>
                  <a:schemeClr val="bg1">
                    <a:lumMod val="50000"/>
                  </a:schemeClr>
                </a:solidFill>
              </a:rPr>
            </a:br>
            <a:r>
              <a:rPr lang="hu-HU" sz="800" dirty="0" smtClean="0">
                <a:solidFill>
                  <a:schemeClr val="bg1">
                    <a:lumMod val="50000"/>
                  </a:schemeClr>
                </a:solidFill>
              </a:rPr>
              <a:t>(</a:t>
            </a:r>
            <a:r>
              <a:rPr lang="hu-HU" sz="800" dirty="0">
                <a:solidFill>
                  <a:schemeClr val="bg1">
                    <a:lumMod val="50000"/>
                  </a:schemeClr>
                </a:solidFill>
              </a:rPr>
              <a:t>Source: healtheuropa.com,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a:t>
            </a:r>
          </a:p>
        </p:txBody>
      </p:sp>
      <p:pic>
        <p:nvPicPr>
          <p:cNvPr id="8" name="Kép 7"/>
          <p:cNvPicPr>
            <a:picLocks noChangeAspect="1"/>
          </p:cNvPicPr>
          <p:nvPr/>
        </p:nvPicPr>
        <p:blipFill>
          <a:blip r:embed="rId6"/>
          <a:stretch>
            <a:fillRect/>
          </a:stretch>
        </p:blipFill>
        <p:spPr>
          <a:xfrm>
            <a:off x="463314" y="3484662"/>
            <a:ext cx="3504949" cy="2336633"/>
          </a:xfrm>
          <a:prstGeom prst="rect">
            <a:avLst/>
          </a:prstGeom>
        </p:spPr>
      </p:pic>
      <p:sp>
        <p:nvSpPr>
          <p:cNvPr id="9" name="Téglalap 8"/>
          <p:cNvSpPr/>
          <p:nvPr/>
        </p:nvSpPr>
        <p:spPr>
          <a:xfrm>
            <a:off x="133807" y="5787371"/>
            <a:ext cx="4174434" cy="430887"/>
          </a:xfrm>
          <a:prstGeom prst="rect">
            <a:avLst/>
          </a:prstGeom>
        </p:spPr>
        <p:txBody>
          <a:bodyPr wrap="square">
            <a:spAutoFit/>
          </a:bodyPr>
          <a:lstStyle/>
          <a:p>
            <a:pPr algn="ctr"/>
            <a:r>
              <a:rPr lang="en-US" sz="1400" dirty="0">
                <a:solidFill>
                  <a:schemeClr val="bg1">
                    <a:lumMod val="50000"/>
                  </a:schemeClr>
                </a:solidFill>
              </a:rPr>
              <a:t>The Increasing Importance of Disaster Medicine</a:t>
            </a:r>
            <a:r>
              <a:rPr lang="hu-HU" sz="1400" dirty="0">
                <a:solidFill>
                  <a:schemeClr val="bg1">
                    <a:lumMod val="50000"/>
                  </a:schemeClr>
                </a:solidFill>
              </a:rPr>
              <a:t> </a:t>
            </a:r>
            <a:r>
              <a:rPr lang="hu-HU" sz="800" dirty="0">
                <a:solidFill>
                  <a:schemeClr val="bg1">
                    <a:lumMod val="50000"/>
                  </a:schemeClr>
                </a:solidFill>
              </a:rPr>
              <a:t>(Source: emag.medicalexpo.com,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a:t>
            </a:r>
          </a:p>
        </p:txBody>
      </p:sp>
      <p:pic>
        <p:nvPicPr>
          <p:cNvPr id="10" name="Kép 9"/>
          <p:cNvPicPr>
            <a:picLocks noChangeAspect="1"/>
          </p:cNvPicPr>
          <p:nvPr/>
        </p:nvPicPr>
        <p:blipFill>
          <a:blip r:embed="rId7"/>
          <a:stretch>
            <a:fillRect/>
          </a:stretch>
        </p:blipFill>
        <p:spPr>
          <a:xfrm>
            <a:off x="4567897" y="3891535"/>
            <a:ext cx="3556267" cy="2370266"/>
          </a:xfrm>
          <a:prstGeom prst="rect">
            <a:avLst/>
          </a:prstGeom>
        </p:spPr>
      </p:pic>
      <p:sp>
        <p:nvSpPr>
          <p:cNvPr id="11" name="Téglalap 10"/>
          <p:cNvSpPr/>
          <p:nvPr/>
        </p:nvSpPr>
        <p:spPr>
          <a:xfrm>
            <a:off x="8124164" y="5523137"/>
            <a:ext cx="3594071" cy="646331"/>
          </a:xfrm>
          <a:prstGeom prst="rect">
            <a:avLst/>
          </a:prstGeom>
        </p:spPr>
        <p:txBody>
          <a:bodyPr wrap="square">
            <a:spAutoFit/>
          </a:bodyPr>
          <a:lstStyle/>
          <a:p>
            <a:pPr algn="ctr"/>
            <a:r>
              <a:rPr lang="en-US" sz="1400" dirty="0">
                <a:solidFill>
                  <a:schemeClr val="bg1">
                    <a:lumMod val="50000"/>
                  </a:schemeClr>
                </a:solidFill>
              </a:rPr>
              <a:t>Houses burn as huge wildfire forces evacuation of six Jerusalem-area </a:t>
            </a:r>
            <a:r>
              <a:rPr lang="en-US" sz="1400" dirty="0" smtClean="0">
                <a:solidFill>
                  <a:schemeClr val="bg1">
                    <a:lumMod val="50000"/>
                  </a:schemeClr>
                </a:solidFill>
              </a:rPr>
              <a:t>communities</a:t>
            </a:r>
            <a:r>
              <a:rPr lang="hu-HU" sz="1400" dirty="0" smtClean="0">
                <a:solidFill>
                  <a:schemeClr val="bg1">
                    <a:lumMod val="50000"/>
                  </a:schemeClr>
                </a:solidFill>
              </a:rPr>
              <a:t/>
            </a:r>
            <a:br>
              <a:rPr lang="hu-HU" sz="1400" dirty="0" smtClean="0">
                <a:solidFill>
                  <a:schemeClr val="bg1">
                    <a:lumMod val="50000"/>
                  </a:schemeClr>
                </a:solidFill>
              </a:rPr>
            </a:br>
            <a:r>
              <a:rPr lang="hu-HU" sz="800" dirty="0" smtClean="0">
                <a:solidFill>
                  <a:schemeClr val="bg1">
                    <a:lumMod val="50000"/>
                  </a:schemeClr>
                </a:solidFill>
              </a:rPr>
              <a:t>(</a:t>
            </a:r>
            <a:r>
              <a:rPr lang="hu-HU" sz="800" dirty="0">
                <a:solidFill>
                  <a:schemeClr val="bg1">
                    <a:lumMod val="50000"/>
                  </a:schemeClr>
                </a:solidFill>
              </a:rPr>
              <a:t>Source: timesofisrael.com,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a:t>
            </a:r>
          </a:p>
        </p:txBody>
      </p:sp>
    </p:spTree>
    <p:extLst>
      <p:ext uri="{BB962C8B-B14F-4D97-AF65-F5344CB8AC3E}">
        <p14:creationId xmlns:p14="http://schemas.microsoft.com/office/powerpoint/2010/main" val="3521185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Autofit/>
          </a:bodyPr>
          <a:lstStyle/>
          <a:p>
            <a:r>
              <a:rPr lang="en-US" sz="2800" b="1" dirty="0"/>
              <a:t>Knowledge, attitudes and practices related to climate change and its health aspects among the healthcare workforce in India </a:t>
            </a:r>
            <a:endParaRPr lang="hu-HU" sz="2800" b="1" dirty="0"/>
          </a:p>
        </p:txBody>
      </p:sp>
      <p:pic>
        <p:nvPicPr>
          <p:cNvPr id="4" name="Tartalom helye 3"/>
          <p:cNvPicPr>
            <a:picLocks noGrp="1" noChangeAspect="1"/>
          </p:cNvPicPr>
          <p:nvPr>
            <p:ph idx="1"/>
          </p:nvPr>
        </p:nvPicPr>
        <p:blipFill>
          <a:blip r:embed="rId2"/>
          <a:stretch>
            <a:fillRect/>
          </a:stretch>
        </p:blipFill>
        <p:spPr>
          <a:xfrm>
            <a:off x="362714" y="802841"/>
            <a:ext cx="5327202" cy="5370512"/>
          </a:xfrm>
          <a:prstGeom prst="rect">
            <a:avLst/>
          </a:prstGeom>
        </p:spPr>
      </p:pic>
      <p:pic>
        <p:nvPicPr>
          <p:cNvPr id="5" name="Kép 4"/>
          <p:cNvPicPr>
            <a:picLocks noChangeAspect="1"/>
          </p:cNvPicPr>
          <p:nvPr/>
        </p:nvPicPr>
        <p:blipFill>
          <a:blip r:embed="rId3"/>
          <a:stretch>
            <a:fillRect/>
          </a:stretch>
        </p:blipFill>
        <p:spPr>
          <a:xfrm>
            <a:off x="6480269" y="802841"/>
            <a:ext cx="4648849" cy="3343742"/>
          </a:xfrm>
          <a:prstGeom prst="rect">
            <a:avLst/>
          </a:prstGeom>
        </p:spPr>
      </p:pic>
      <p:sp>
        <p:nvSpPr>
          <p:cNvPr id="6" name="Téglalap 5"/>
          <p:cNvSpPr/>
          <p:nvPr/>
        </p:nvSpPr>
        <p:spPr>
          <a:xfrm>
            <a:off x="5920596" y="4882398"/>
            <a:ext cx="6271403" cy="1815882"/>
          </a:xfrm>
          <a:prstGeom prst="rect">
            <a:avLst/>
          </a:prstGeom>
        </p:spPr>
        <p:txBody>
          <a:bodyPr wrap="square">
            <a:spAutoFit/>
          </a:bodyPr>
          <a:lstStyle/>
          <a:p>
            <a:r>
              <a:rPr lang="hu-HU" sz="1400" dirty="0">
                <a:solidFill>
                  <a:schemeClr val="bg1">
                    <a:lumMod val="50000"/>
                  </a:schemeClr>
                </a:solidFill>
              </a:rPr>
              <a:t>Source (</a:t>
            </a:r>
            <a:r>
              <a:rPr lang="hu-HU" sz="1400" dirty="0" err="1">
                <a:solidFill>
                  <a:schemeClr val="bg1">
                    <a:lumMod val="50000"/>
                  </a:schemeClr>
                </a:solidFill>
              </a:rPr>
              <a:t>accessed</a:t>
            </a:r>
            <a:r>
              <a:rPr lang="hu-HU" sz="1400" dirty="0">
                <a:solidFill>
                  <a:schemeClr val="bg1">
                    <a:lumMod val="50000"/>
                  </a:schemeClr>
                </a:solidFill>
              </a:rPr>
              <a:t> 14.06.2023): </a:t>
            </a:r>
            <a:r>
              <a:rPr lang="hu-HU" sz="1400" dirty="0">
                <a:solidFill>
                  <a:schemeClr val="bg1">
                    <a:lumMod val="50000"/>
                  </a:schemeClr>
                </a:solidFill>
                <a:hlinkClick r:id="rId4"/>
              </a:rPr>
              <a:t>https://en.gaonconnection.com/the-healthcare-sector-has-a-responsibility-to-address-climate-change-and-reduce-its-carbon-footprint-study/</a:t>
            </a:r>
            <a:endParaRPr lang="hu-HU" sz="1400" dirty="0">
              <a:solidFill>
                <a:schemeClr val="bg1">
                  <a:lumMod val="50000"/>
                </a:schemeClr>
              </a:solidFill>
            </a:endParaRPr>
          </a:p>
          <a:p>
            <a:r>
              <a:rPr lang="hu-HU" sz="1400" dirty="0" err="1">
                <a:solidFill>
                  <a:schemeClr val="bg1">
                    <a:lumMod val="50000"/>
                  </a:schemeClr>
                </a:solidFill>
              </a:rPr>
              <a:t>Sambath</a:t>
            </a:r>
            <a:r>
              <a:rPr lang="hu-HU" sz="1400" dirty="0">
                <a:solidFill>
                  <a:schemeClr val="bg1">
                    <a:lumMod val="50000"/>
                  </a:schemeClr>
                </a:solidFill>
              </a:rPr>
              <a:t> et </a:t>
            </a:r>
            <a:r>
              <a:rPr lang="hu-HU" sz="1400" dirty="0" err="1">
                <a:solidFill>
                  <a:schemeClr val="bg1">
                    <a:lumMod val="50000"/>
                  </a:schemeClr>
                </a:solidFill>
              </a:rPr>
              <a:t>al</a:t>
            </a:r>
            <a:r>
              <a:rPr lang="hu-HU" sz="1400" dirty="0">
                <a:solidFill>
                  <a:schemeClr val="bg1">
                    <a:lumMod val="50000"/>
                  </a:schemeClr>
                </a:solidFill>
              </a:rPr>
              <a:t>.: </a:t>
            </a:r>
            <a:r>
              <a:rPr lang="en-US" sz="1400" dirty="0">
                <a:solidFill>
                  <a:schemeClr val="bg1">
                    <a:lumMod val="50000"/>
                  </a:schemeClr>
                </a:solidFill>
              </a:rPr>
              <a:t>Knowledge, attitudes and practices related to climate change and</a:t>
            </a:r>
            <a:r>
              <a:rPr lang="hu-HU" sz="1400" dirty="0">
                <a:solidFill>
                  <a:schemeClr val="bg1">
                    <a:lumMod val="50000"/>
                  </a:schemeClr>
                </a:solidFill>
              </a:rPr>
              <a:t> </a:t>
            </a:r>
            <a:r>
              <a:rPr lang="en-US" sz="1400" dirty="0">
                <a:solidFill>
                  <a:schemeClr val="bg1">
                    <a:lumMod val="50000"/>
                  </a:schemeClr>
                </a:solidFill>
              </a:rPr>
              <a:t>its health aspects among the healthcare workforce in India − A</a:t>
            </a:r>
            <a:r>
              <a:rPr lang="hu-HU" sz="1400" dirty="0">
                <a:solidFill>
                  <a:schemeClr val="bg1">
                    <a:lumMod val="50000"/>
                  </a:schemeClr>
                </a:solidFill>
              </a:rPr>
              <a:t> </a:t>
            </a:r>
            <a:r>
              <a:rPr lang="en-US" sz="1400" dirty="0">
                <a:solidFill>
                  <a:schemeClr val="bg1">
                    <a:lumMod val="50000"/>
                  </a:schemeClr>
                </a:solidFill>
              </a:rPr>
              <a:t>cross-sectional study</a:t>
            </a:r>
            <a:r>
              <a:rPr lang="hu-HU" sz="1400" dirty="0">
                <a:solidFill>
                  <a:schemeClr val="bg1">
                    <a:lumMod val="50000"/>
                  </a:schemeClr>
                </a:solidFill>
              </a:rPr>
              <a:t>. </a:t>
            </a:r>
            <a:r>
              <a:rPr lang="en-US" sz="1400" dirty="0">
                <a:solidFill>
                  <a:schemeClr val="bg1">
                    <a:lumMod val="50000"/>
                  </a:schemeClr>
                </a:solidFill>
              </a:rPr>
              <a:t>The Journal of Climate Change and Health</a:t>
            </a:r>
            <a:r>
              <a:rPr lang="hu-HU" sz="1400" dirty="0">
                <a:solidFill>
                  <a:schemeClr val="bg1">
                    <a:lumMod val="50000"/>
                  </a:schemeClr>
                </a:solidFill>
              </a:rPr>
              <a:t>. 2022. </a:t>
            </a:r>
            <a:r>
              <a:rPr lang="hu-HU" sz="1400" dirty="0">
                <a:solidFill>
                  <a:schemeClr val="bg1">
                    <a:lumMod val="50000"/>
                  </a:schemeClr>
                </a:solidFill>
                <a:hlinkClick r:id="rId5"/>
              </a:rPr>
              <a:t>https://doi.org/10.1016/j.joclim.2022.100147</a:t>
            </a:r>
            <a:endParaRPr lang="hu-HU" sz="1400" dirty="0">
              <a:solidFill>
                <a:schemeClr val="bg1">
                  <a:lumMod val="50000"/>
                </a:schemeClr>
              </a:solidFill>
            </a:endParaRPr>
          </a:p>
          <a:p>
            <a:endParaRPr lang="hu-HU" sz="1400" dirty="0">
              <a:solidFill>
                <a:schemeClr val="bg1">
                  <a:lumMod val="50000"/>
                </a:schemeClr>
              </a:solidFill>
            </a:endParaRPr>
          </a:p>
        </p:txBody>
      </p:sp>
    </p:spTree>
    <p:extLst>
      <p:ext uri="{BB962C8B-B14F-4D97-AF65-F5344CB8AC3E}">
        <p14:creationId xmlns:p14="http://schemas.microsoft.com/office/powerpoint/2010/main" val="40178040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a:t>Climate Change and the Health of Workers</a:t>
            </a:r>
            <a:endParaRPr lang="hu-HU" b="1" dirty="0"/>
          </a:p>
        </p:txBody>
      </p:sp>
      <p:sp>
        <p:nvSpPr>
          <p:cNvPr id="6" name="Szabadkézi sokszög 5"/>
          <p:cNvSpPr/>
          <p:nvPr/>
        </p:nvSpPr>
        <p:spPr>
          <a:xfrm>
            <a:off x="4049651" y="3585902"/>
            <a:ext cx="961385" cy="68642"/>
          </a:xfrm>
          <a:custGeom>
            <a:avLst/>
            <a:gdLst/>
            <a:ahLst/>
            <a:cxnLst/>
            <a:rect l="0" t="0" r="0" b="0"/>
            <a:pathLst>
              <a:path>
                <a:moveTo>
                  <a:pt x="0" y="34321"/>
                </a:moveTo>
                <a:lnTo>
                  <a:pt x="961385" y="3432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Ellipszis 6"/>
          <p:cNvSpPr/>
          <p:nvPr/>
        </p:nvSpPr>
        <p:spPr>
          <a:xfrm>
            <a:off x="193348" y="1351810"/>
            <a:ext cx="4536826" cy="4536826"/>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Szabadkézi sokszög 7"/>
          <p:cNvSpPr/>
          <p:nvPr/>
        </p:nvSpPr>
        <p:spPr>
          <a:xfrm>
            <a:off x="5011037" y="2259175"/>
            <a:ext cx="2722095" cy="2722095"/>
          </a:xfrm>
          <a:custGeom>
            <a:avLst/>
            <a:gdLst>
              <a:gd name="connsiteX0" fmla="*/ 0 w 2722095"/>
              <a:gd name="connsiteY0" fmla="*/ 1361048 h 2722095"/>
              <a:gd name="connsiteX1" fmla="*/ 1361048 w 2722095"/>
              <a:gd name="connsiteY1" fmla="*/ 0 h 2722095"/>
              <a:gd name="connsiteX2" fmla="*/ 2722096 w 2722095"/>
              <a:gd name="connsiteY2" fmla="*/ 1361048 h 2722095"/>
              <a:gd name="connsiteX3" fmla="*/ 1361048 w 2722095"/>
              <a:gd name="connsiteY3" fmla="*/ 2722096 h 2722095"/>
              <a:gd name="connsiteX4" fmla="*/ 0 w 2722095"/>
              <a:gd name="connsiteY4" fmla="*/ 1361048 h 272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2095" h="2722095">
                <a:moveTo>
                  <a:pt x="0" y="1361048"/>
                </a:moveTo>
                <a:cubicBezTo>
                  <a:pt x="0" y="609362"/>
                  <a:pt x="609362" y="0"/>
                  <a:pt x="1361048" y="0"/>
                </a:cubicBezTo>
                <a:cubicBezTo>
                  <a:pt x="2112734" y="0"/>
                  <a:pt x="2722096" y="609362"/>
                  <a:pt x="2722096" y="1361048"/>
                </a:cubicBezTo>
                <a:cubicBezTo>
                  <a:pt x="2722096" y="2112734"/>
                  <a:pt x="2112734" y="2722096"/>
                  <a:pt x="1361048" y="2722096"/>
                </a:cubicBezTo>
                <a:cubicBezTo>
                  <a:pt x="609362" y="2722096"/>
                  <a:pt x="0" y="2112734"/>
                  <a:pt x="0" y="1361048"/>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9597" tIns="419597" rIns="419597" bIns="419597" numCol="1" spcCol="1270" anchor="ctr" anchorCtr="0">
            <a:noAutofit/>
          </a:bodyPr>
          <a:lstStyle/>
          <a:p>
            <a:pPr lvl="0" algn="ctr" defTabSz="1466850" rtl="0">
              <a:lnSpc>
                <a:spcPct val="90000"/>
              </a:lnSpc>
              <a:spcBef>
                <a:spcPct val="0"/>
              </a:spcBef>
              <a:spcAft>
                <a:spcPct val="35000"/>
              </a:spcAft>
            </a:pPr>
            <a:r>
              <a:rPr lang="en-US" sz="3300" b="1" kern="1200" baseline="0" dirty="0"/>
              <a:t>Key Threats to Workers’ Health</a:t>
            </a:r>
            <a:endParaRPr lang="hu-HU" sz="3300" kern="1200" dirty="0"/>
          </a:p>
        </p:txBody>
      </p:sp>
      <p:sp>
        <p:nvSpPr>
          <p:cNvPr id="9" name="Szabadkézi sokszög 8"/>
          <p:cNvSpPr/>
          <p:nvPr/>
        </p:nvSpPr>
        <p:spPr>
          <a:xfrm>
            <a:off x="8005342" y="2259175"/>
            <a:ext cx="4083143" cy="2722095"/>
          </a:xfrm>
          <a:custGeom>
            <a:avLst/>
            <a:gdLst>
              <a:gd name="connsiteX0" fmla="*/ 0 w 4083143"/>
              <a:gd name="connsiteY0" fmla="*/ 0 h 2722095"/>
              <a:gd name="connsiteX1" fmla="*/ 4083143 w 4083143"/>
              <a:gd name="connsiteY1" fmla="*/ 0 h 2722095"/>
              <a:gd name="connsiteX2" fmla="*/ 4083143 w 4083143"/>
              <a:gd name="connsiteY2" fmla="*/ 2722095 h 2722095"/>
              <a:gd name="connsiteX3" fmla="*/ 0 w 4083143"/>
              <a:gd name="connsiteY3" fmla="*/ 2722095 h 2722095"/>
              <a:gd name="connsiteX4" fmla="*/ 0 w 4083143"/>
              <a:gd name="connsiteY4" fmla="*/ 0 h 272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3143" h="2722095">
                <a:moveTo>
                  <a:pt x="0" y="0"/>
                </a:moveTo>
                <a:lnTo>
                  <a:pt x="4083143" y="0"/>
                </a:lnTo>
                <a:lnTo>
                  <a:pt x="4083143" y="2722095"/>
                </a:lnTo>
                <a:lnTo>
                  <a:pt x="0" y="27220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28600" lvl="1" indent="-228600" algn="l" defTabSz="1111250" rtl="0">
              <a:lnSpc>
                <a:spcPct val="90000"/>
              </a:lnSpc>
              <a:spcBef>
                <a:spcPct val="0"/>
              </a:spcBef>
              <a:spcAft>
                <a:spcPct val="15000"/>
              </a:spcAft>
              <a:buSzPct val="80000"/>
              <a:buChar char="••"/>
            </a:pPr>
            <a:r>
              <a:rPr lang="en-US" sz="2500" kern="1200" dirty="0">
                <a:solidFill>
                  <a:schemeClr val="tx1"/>
                </a:solidFill>
              </a:rPr>
              <a:t>Heat Illnesses</a:t>
            </a:r>
            <a:endParaRPr lang="hu-HU" sz="2500" kern="1200" dirty="0">
              <a:solidFill>
                <a:schemeClr val="tx1"/>
              </a:solidFill>
            </a:endParaRPr>
          </a:p>
          <a:p>
            <a:pPr marL="228600" lvl="1" indent="-228600" algn="l" defTabSz="1111250" rtl="0">
              <a:lnSpc>
                <a:spcPct val="90000"/>
              </a:lnSpc>
              <a:spcBef>
                <a:spcPct val="0"/>
              </a:spcBef>
              <a:spcAft>
                <a:spcPct val="15000"/>
              </a:spcAft>
              <a:buSzPct val="80000"/>
              <a:buChar char="••"/>
            </a:pPr>
            <a:r>
              <a:rPr lang="en-US" sz="2500" kern="1200" dirty="0">
                <a:solidFill>
                  <a:schemeClr val="tx1"/>
                </a:solidFill>
              </a:rPr>
              <a:t>Respiratory Illnesses</a:t>
            </a:r>
            <a:endParaRPr lang="hu-HU" sz="2500" kern="1200" dirty="0">
              <a:solidFill>
                <a:schemeClr val="tx1"/>
              </a:solidFill>
            </a:endParaRPr>
          </a:p>
          <a:p>
            <a:pPr marL="228600" lvl="1" indent="-228600" algn="l" defTabSz="1111250" rtl="0">
              <a:lnSpc>
                <a:spcPct val="90000"/>
              </a:lnSpc>
              <a:spcBef>
                <a:spcPct val="0"/>
              </a:spcBef>
              <a:spcAft>
                <a:spcPct val="15000"/>
              </a:spcAft>
              <a:buSzPct val="80000"/>
              <a:buChar char="••"/>
            </a:pPr>
            <a:r>
              <a:rPr lang="en-US" sz="2500" kern="1200" dirty="0">
                <a:solidFill>
                  <a:schemeClr val="tx1"/>
                </a:solidFill>
              </a:rPr>
              <a:t>Physical and Mental Health Effects</a:t>
            </a:r>
            <a:endParaRPr lang="hu-HU" sz="2500" kern="1200" dirty="0">
              <a:solidFill>
                <a:schemeClr val="tx1"/>
              </a:solidFill>
            </a:endParaRPr>
          </a:p>
          <a:p>
            <a:pPr marL="228600" lvl="1" indent="-228600" algn="l" defTabSz="1111250" rtl="0">
              <a:lnSpc>
                <a:spcPct val="90000"/>
              </a:lnSpc>
              <a:spcBef>
                <a:spcPct val="0"/>
              </a:spcBef>
              <a:spcAft>
                <a:spcPct val="15000"/>
              </a:spcAft>
              <a:buSzPct val="80000"/>
              <a:buChar char="••"/>
            </a:pPr>
            <a:r>
              <a:rPr lang="en-US" sz="2500" kern="1200" dirty="0">
                <a:solidFill>
                  <a:schemeClr val="tx1"/>
                </a:solidFill>
              </a:rPr>
              <a:t>Insect- and Tick-Related Diseases</a:t>
            </a:r>
            <a:endParaRPr lang="hu-HU" sz="2500" kern="1200" dirty="0">
              <a:solidFill>
                <a:schemeClr val="tx1"/>
              </a:solidFill>
            </a:endParaRPr>
          </a:p>
          <a:p>
            <a:pPr marL="228600" lvl="1" indent="-228600" algn="l" defTabSz="1111250" rtl="0">
              <a:lnSpc>
                <a:spcPct val="90000"/>
              </a:lnSpc>
              <a:spcBef>
                <a:spcPct val="0"/>
              </a:spcBef>
              <a:spcAft>
                <a:spcPct val="15000"/>
              </a:spcAft>
              <a:buSzPct val="80000"/>
              <a:buChar char="••"/>
            </a:pPr>
            <a:r>
              <a:rPr lang="en-US" sz="2500" kern="1200" dirty="0">
                <a:solidFill>
                  <a:schemeClr val="tx1"/>
                </a:solidFill>
              </a:rPr>
              <a:t>Pesticide-Related Effects</a:t>
            </a:r>
            <a:endParaRPr lang="hu-HU" sz="2500" kern="1200" dirty="0">
              <a:solidFill>
                <a:schemeClr val="tx1"/>
              </a:solidFill>
            </a:endParaRPr>
          </a:p>
        </p:txBody>
      </p:sp>
      <p:sp>
        <p:nvSpPr>
          <p:cNvPr id="4" name="Téglalap 3"/>
          <p:cNvSpPr/>
          <p:nvPr/>
        </p:nvSpPr>
        <p:spPr>
          <a:xfrm>
            <a:off x="0" y="6197950"/>
            <a:ext cx="8215999" cy="215444"/>
          </a:xfrm>
          <a:prstGeom prst="rect">
            <a:avLst/>
          </a:prstGeom>
        </p:spPr>
        <p:txBody>
          <a:bodyPr wrap="square">
            <a:spAutoFit/>
          </a:bodyPr>
          <a:lstStyle/>
          <a:p>
            <a:r>
              <a:rPr lang="hu-HU" sz="800" dirty="0" smtClean="0">
                <a:solidFill>
                  <a:schemeClr val="bg1">
                    <a:lumMod val="50000"/>
                  </a:schemeClr>
                </a:solidFill>
                <a:hlinkClick r:id="rId3"/>
              </a:rPr>
              <a:t>https</a:t>
            </a:r>
            <a:r>
              <a:rPr lang="hu-HU" sz="800" dirty="0">
                <a:solidFill>
                  <a:schemeClr val="bg1">
                    <a:lumMod val="50000"/>
                  </a:schemeClr>
                </a:solidFill>
                <a:hlinkClick r:id="rId3"/>
              </a:rPr>
              <a:t>://www.epa.gov/climateimpacts/climate-change-and-health-workers</a:t>
            </a:r>
            <a:endParaRPr lang="hu-HU" sz="800" dirty="0">
              <a:solidFill>
                <a:schemeClr val="bg1">
                  <a:lumMod val="50000"/>
                </a:schemeClr>
              </a:solidFill>
            </a:endParaRPr>
          </a:p>
        </p:txBody>
      </p:sp>
    </p:spTree>
    <p:extLst>
      <p:ext uri="{BB962C8B-B14F-4D97-AF65-F5344CB8AC3E}">
        <p14:creationId xmlns:p14="http://schemas.microsoft.com/office/powerpoint/2010/main" val="1147678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a:t>Climate Change and the Health of Workers</a:t>
            </a:r>
            <a:endParaRPr lang="hu-HU" b="1" dirty="0"/>
          </a:p>
        </p:txBody>
      </p:sp>
      <p:sp>
        <p:nvSpPr>
          <p:cNvPr id="3" name="Tartalom helye 2"/>
          <p:cNvSpPr>
            <a:spLocks noGrp="1"/>
          </p:cNvSpPr>
          <p:nvPr>
            <p:ph idx="1"/>
          </p:nvPr>
        </p:nvSpPr>
        <p:spPr>
          <a:xfrm>
            <a:off x="356400" y="891645"/>
            <a:ext cx="11548046" cy="5370897"/>
          </a:xfrm>
        </p:spPr>
        <p:txBody>
          <a:bodyPr>
            <a:normAutofit/>
          </a:bodyPr>
          <a:lstStyle/>
          <a:p>
            <a:pPr marL="0" indent="0">
              <a:lnSpc>
                <a:spcPct val="100000"/>
              </a:lnSpc>
              <a:spcAft>
                <a:spcPts val="1500"/>
              </a:spcAft>
              <a:buNone/>
            </a:pPr>
            <a:r>
              <a:rPr lang="en-US" sz="2400" b="1" dirty="0" smtClean="0"/>
              <a:t>Heat Illnesses</a:t>
            </a:r>
            <a:r>
              <a:rPr lang="hu-HU" sz="2400" b="1" dirty="0" smtClean="0"/>
              <a:t> </a:t>
            </a:r>
            <a:r>
              <a:rPr lang="en-US" sz="2000" dirty="0" smtClean="0"/>
              <a:t>can </a:t>
            </a:r>
            <a:r>
              <a:rPr lang="en-US" sz="2000" dirty="0"/>
              <a:t>occur when a person is exposed to high temperatures and their body cannot cool down. </a:t>
            </a:r>
            <a:endParaRPr lang="hu-HU" sz="2000" dirty="0" smtClean="0"/>
          </a:p>
          <a:p>
            <a:pPr marL="0" indent="0">
              <a:lnSpc>
                <a:spcPct val="100000"/>
              </a:lnSpc>
              <a:spcAft>
                <a:spcPts val="1500"/>
              </a:spcAft>
              <a:buNone/>
            </a:pPr>
            <a:r>
              <a:rPr lang="hu-HU" sz="2400" b="1" dirty="0" err="1" smtClean="0"/>
              <a:t>Respiratory</a:t>
            </a:r>
            <a:r>
              <a:rPr lang="en-US" sz="2400" b="1" dirty="0" smtClean="0"/>
              <a:t> </a:t>
            </a:r>
            <a:r>
              <a:rPr lang="hu-HU" sz="2400" b="1" dirty="0" smtClean="0"/>
              <a:t>I</a:t>
            </a:r>
            <a:r>
              <a:rPr lang="en-US" sz="2400" b="1" dirty="0" err="1" smtClean="0"/>
              <a:t>llnesses</a:t>
            </a:r>
            <a:r>
              <a:rPr lang="hu-HU" sz="2400" b="1" dirty="0" smtClean="0"/>
              <a:t> </a:t>
            </a:r>
            <a:r>
              <a:rPr lang="hu-HU" sz="2000" dirty="0" smtClean="0"/>
              <a:t>in </a:t>
            </a:r>
            <a:r>
              <a:rPr lang="hu-HU" sz="2000" dirty="0" err="1" smtClean="0"/>
              <a:t>associated</a:t>
            </a:r>
            <a:r>
              <a:rPr lang="hu-HU" sz="2000" dirty="0" smtClean="0"/>
              <a:t> </a:t>
            </a:r>
            <a:r>
              <a:rPr lang="hu-HU" sz="2000" dirty="0" err="1" smtClean="0"/>
              <a:t>with</a:t>
            </a:r>
            <a:r>
              <a:rPr lang="hu-HU" sz="2000" dirty="0" smtClean="0"/>
              <a:t> air </a:t>
            </a:r>
            <a:r>
              <a:rPr lang="hu-HU" sz="2000" dirty="0" err="1" smtClean="0"/>
              <a:t>quality</a:t>
            </a:r>
            <a:r>
              <a:rPr lang="hu-HU" sz="2000" dirty="0" smtClean="0"/>
              <a:t>, </a:t>
            </a:r>
            <a:r>
              <a:rPr lang="hu-HU" sz="2000" dirty="0" err="1" smtClean="0"/>
              <a:t>pollens</a:t>
            </a:r>
            <a:r>
              <a:rPr lang="hu-HU" sz="2000" dirty="0" smtClean="0"/>
              <a:t>, </a:t>
            </a:r>
            <a:r>
              <a:rPr lang="hu-HU" sz="2000" dirty="0" err="1" smtClean="0"/>
              <a:t>wildfires</a:t>
            </a:r>
            <a:r>
              <a:rPr lang="hu-HU" sz="2000" dirty="0" smtClean="0"/>
              <a:t>, </a:t>
            </a:r>
            <a:r>
              <a:rPr lang="hu-HU" sz="2000" dirty="0" err="1" smtClean="0"/>
              <a:t>indoor</a:t>
            </a:r>
            <a:r>
              <a:rPr lang="hu-HU" sz="2000" dirty="0" smtClean="0"/>
              <a:t> </a:t>
            </a:r>
            <a:r>
              <a:rPr lang="hu-HU" sz="2000" dirty="0" err="1" smtClean="0"/>
              <a:t>environments</a:t>
            </a:r>
            <a:endParaRPr lang="hu-HU" sz="2000" dirty="0" smtClean="0"/>
          </a:p>
          <a:p>
            <a:pPr marL="0" indent="0">
              <a:lnSpc>
                <a:spcPct val="100000"/>
              </a:lnSpc>
              <a:spcAft>
                <a:spcPts val="1500"/>
              </a:spcAft>
              <a:buNone/>
            </a:pPr>
            <a:r>
              <a:rPr lang="en-US" sz="2400" b="1" dirty="0" smtClean="0"/>
              <a:t>Physical </a:t>
            </a:r>
            <a:r>
              <a:rPr lang="en-US" sz="2400" b="1" dirty="0"/>
              <a:t>and Mental Health </a:t>
            </a:r>
            <a:r>
              <a:rPr lang="en-US" sz="2400" b="1" dirty="0" smtClean="0"/>
              <a:t>Effects</a:t>
            </a:r>
            <a:r>
              <a:rPr lang="hu-HU" sz="2000" b="1" dirty="0" smtClean="0"/>
              <a:t> </a:t>
            </a:r>
            <a:r>
              <a:rPr lang="hu-HU" sz="2000" dirty="0" smtClean="0"/>
              <a:t>f</a:t>
            </a:r>
            <a:r>
              <a:rPr lang="en-US" sz="2000" dirty="0" err="1" smtClean="0"/>
              <a:t>loods</a:t>
            </a:r>
            <a:r>
              <a:rPr lang="en-US" sz="2000" dirty="0"/>
              <a:t>, storms, droughts, and wildfires often require complex emergency response, recovery, and rescue </a:t>
            </a:r>
            <a:r>
              <a:rPr lang="en-US" sz="2000" dirty="0" smtClean="0"/>
              <a:t>operations</a:t>
            </a:r>
            <a:r>
              <a:rPr lang="hu-HU" sz="2000" dirty="0" smtClean="0"/>
              <a:t> and t</a:t>
            </a:r>
            <a:r>
              <a:rPr lang="en-US" sz="2000" dirty="0" err="1"/>
              <a:t>hese</a:t>
            </a:r>
            <a:r>
              <a:rPr lang="en-US" sz="2000" dirty="0"/>
              <a:t> operations put many types of </a:t>
            </a:r>
            <a:r>
              <a:rPr lang="en-US" sz="2000" dirty="0" smtClean="0"/>
              <a:t>workers </a:t>
            </a:r>
            <a:r>
              <a:rPr lang="en-US" sz="2000" dirty="0"/>
              <a:t>at </a:t>
            </a:r>
            <a:r>
              <a:rPr lang="en-US" sz="2000" dirty="0" smtClean="0"/>
              <a:t>risk</a:t>
            </a:r>
            <a:endParaRPr lang="hu-HU" sz="2000" dirty="0" smtClean="0"/>
          </a:p>
          <a:p>
            <a:pPr marL="0" indent="0">
              <a:lnSpc>
                <a:spcPct val="100000"/>
              </a:lnSpc>
              <a:spcAft>
                <a:spcPts val="1500"/>
              </a:spcAft>
              <a:buNone/>
            </a:pPr>
            <a:r>
              <a:rPr lang="en-US" sz="2400" b="1" dirty="0"/>
              <a:t>Insect- and Tick-Related </a:t>
            </a:r>
            <a:r>
              <a:rPr lang="en-US" sz="2400" b="1" dirty="0" smtClean="0"/>
              <a:t>Diseases</a:t>
            </a:r>
            <a:r>
              <a:rPr lang="hu-HU" sz="2400" b="1" dirty="0" smtClean="0"/>
              <a:t> </a:t>
            </a:r>
            <a:r>
              <a:rPr lang="hu-HU" sz="2000" dirty="0"/>
              <a:t>w</a:t>
            </a:r>
            <a:r>
              <a:rPr lang="en-US" sz="2000" dirty="0" err="1" smtClean="0"/>
              <a:t>armer</a:t>
            </a:r>
            <a:r>
              <a:rPr lang="en-US" sz="2000" dirty="0" smtClean="0"/>
              <a:t> </a:t>
            </a:r>
            <a:r>
              <a:rPr lang="en-US" sz="2000" dirty="0"/>
              <a:t>temperatures associated with climate change can increase mosquito development and biting </a:t>
            </a:r>
            <a:r>
              <a:rPr lang="en-US" sz="2000" dirty="0" smtClean="0"/>
              <a:t>rates</a:t>
            </a:r>
            <a:endParaRPr lang="hu-HU" sz="2000" dirty="0" smtClean="0"/>
          </a:p>
          <a:p>
            <a:pPr marL="0" indent="0">
              <a:lnSpc>
                <a:spcPct val="100000"/>
              </a:lnSpc>
              <a:spcAft>
                <a:spcPts val="1500"/>
              </a:spcAft>
              <a:buNone/>
            </a:pPr>
            <a:r>
              <a:rPr lang="hu-HU" sz="2400" b="1" dirty="0" err="1" smtClean="0"/>
              <a:t>Pesticide-related</a:t>
            </a:r>
            <a:r>
              <a:rPr lang="hu-HU" sz="2400" b="1" dirty="0" smtClean="0"/>
              <a:t> </a:t>
            </a:r>
            <a:r>
              <a:rPr lang="hu-HU" sz="2400" b="1" dirty="0" err="1" smtClean="0"/>
              <a:t>Effects</a:t>
            </a:r>
            <a:r>
              <a:rPr lang="hu-HU" sz="2400" b="1" dirty="0" smtClean="0"/>
              <a:t> </a:t>
            </a:r>
            <a:r>
              <a:rPr lang="hu-HU" sz="2000" dirty="0"/>
              <a:t>c</a:t>
            </a:r>
            <a:r>
              <a:rPr lang="en-US" sz="2000" dirty="0" err="1"/>
              <a:t>hanges</a:t>
            </a:r>
            <a:r>
              <a:rPr lang="en-US" sz="2000" dirty="0"/>
              <a:t> in pest populations and distribution are expected to increase the use of pesticides in agriculture</a:t>
            </a:r>
            <a:endParaRPr lang="hu-HU" sz="2000" dirty="0"/>
          </a:p>
          <a:p>
            <a:pPr marL="0" indent="0">
              <a:buNone/>
            </a:pPr>
            <a:r>
              <a:rPr lang="hu-HU" sz="2400" b="1" dirty="0"/>
              <a:t>Overlapping </a:t>
            </a:r>
            <a:r>
              <a:rPr lang="hu-HU" sz="2400" b="1" dirty="0" err="1"/>
              <a:t>vulnerabilities</a:t>
            </a:r>
            <a:r>
              <a:rPr lang="hu-HU" sz="2400" b="1" dirty="0"/>
              <a:t> </a:t>
            </a:r>
            <a:r>
              <a:rPr lang="hu-HU" sz="2000" dirty="0"/>
              <a:t>c</a:t>
            </a:r>
            <a:r>
              <a:rPr lang="en-US" sz="2000" dirty="0" err="1"/>
              <a:t>ertain</a:t>
            </a:r>
            <a:r>
              <a:rPr lang="en-US" sz="2000" dirty="0"/>
              <a:t> workers may be part of other groups vulnerable to climate change</a:t>
            </a:r>
            <a:r>
              <a:rPr lang="hu-HU" sz="2000" dirty="0"/>
              <a:t> </a:t>
            </a:r>
            <a:r>
              <a:rPr lang="hu-HU" sz="2000" dirty="0" err="1"/>
              <a:t>thus</a:t>
            </a:r>
            <a:r>
              <a:rPr lang="hu-HU" sz="2000" dirty="0"/>
              <a:t> </a:t>
            </a:r>
            <a:r>
              <a:rPr lang="hu-HU" sz="2000" dirty="0" err="1"/>
              <a:t>their</a:t>
            </a:r>
            <a:r>
              <a:rPr lang="hu-HU" sz="2000" dirty="0"/>
              <a:t> </a:t>
            </a:r>
            <a:r>
              <a:rPr lang="hu-HU" sz="2000" dirty="0" err="1"/>
              <a:t>health</a:t>
            </a:r>
            <a:r>
              <a:rPr lang="hu-HU" sz="2000" dirty="0"/>
              <a:t> </a:t>
            </a:r>
            <a:r>
              <a:rPr lang="hu-HU" sz="2000" dirty="0" err="1"/>
              <a:t>risk</a:t>
            </a:r>
            <a:r>
              <a:rPr lang="hu-HU" sz="2000" dirty="0"/>
              <a:t> </a:t>
            </a:r>
            <a:r>
              <a:rPr lang="hu-HU" sz="2000" dirty="0" err="1"/>
              <a:t>are</a:t>
            </a:r>
            <a:r>
              <a:rPr lang="hu-HU" sz="2000" dirty="0"/>
              <a:t> </a:t>
            </a:r>
            <a:r>
              <a:rPr lang="hu-HU" sz="2000" dirty="0" err="1"/>
              <a:t>increased</a:t>
            </a:r>
            <a:endParaRPr lang="hu-HU" sz="2000" dirty="0"/>
          </a:p>
        </p:txBody>
      </p:sp>
      <p:sp>
        <p:nvSpPr>
          <p:cNvPr id="4" name="Téglalap 3"/>
          <p:cNvSpPr/>
          <p:nvPr/>
        </p:nvSpPr>
        <p:spPr>
          <a:xfrm>
            <a:off x="-5903" y="6187673"/>
            <a:ext cx="8235878"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://www.epa.gov/climateimpacts/climate-change-and-health-workers</a:t>
            </a:r>
            <a:endParaRPr lang="hu-HU" sz="800" dirty="0">
              <a:solidFill>
                <a:schemeClr val="bg1">
                  <a:lumMod val="50000"/>
                </a:schemeClr>
              </a:solidFill>
            </a:endParaRPr>
          </a:p>
        </p:txBody>
      </p:sp>
    </p:spTree>
    <p:extLst>
      <p:ext uri="{BB962C8B-B14F-4D97-AF65-F5344CB8AC3E}">
        <p14:creationId xmlns:p14="http://schemas.microsoft.com/office/powerpoint/2010/main" val="39267819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a:t>Climate Change and the Health of Workers</a:t>
            </a:r>
            <a:r>
              <a:rPr lang="hu-HU" b="1" dirty="0"/>
              <a:t> – </a:t>
            </a:r>
            <a:r>
              <a:rPr lang="hu-HU" b="1" dirty="0" err="1"/>
              <a:t>What</a:t>
            </a:r>
            <a:r>
              <a:rPr lang="hu-HU" b="1" dirty="0"/>
              <a:t> </a:t>
            </a:r>
            <a:r>
              <a:rPr lang="hu-HU" b="1" dirty="0" err="1"/>
              <a:t>you</a:t>
            </a:r>
            <a:r>
              <a:rPr lang="hu-HU" b="1" dirty="0"/>
              <a:t> </a:t>
            </a:r>
            <a:r>
              <a:rPr lang="hu-HU" b="1" dirty="0" err="1"/>
              <a:t>can</a:t>
            </a:r>
            <a:r>
              <a:rPr lang="hu-HU" b="1" dirty="0"/>
              <a:t> </a:t>
            </a:r>
            <a:r>
              <a:rPr lang="hu-HU" b="1" dirty="0" err="1"/>
              <a:t>do</a:t>
            </a:r>
            <a:endParaRPr lang="hu-HU" b="1" dirty="0"/>
          </a:p>
        </p:txBody>
      </p:sp>
      <p:sp>
        <p:nvSpPr>
          <p:cNvPr id="3" name="Tartalom helye 2"/>
          <p:cNvSpPr>
            <a:spLocks noGrp="1"/>
          </p:cNvSpPr>
          <p:nvPr>
            <p:ph idx="1"/>
          </p:nvPr>
        </p:nvSpPr>
        <p:spPr>
          <a:xfrm>
            <a:off x="192506" y="628481"/>
            <a:ext cx="11896825" cy="5485443"/>
          </a:xfrm>
        </p:spPr>
        <p:txBody>
          <a:bodyPr>
            <a:noAutofit/>
          </a:bodyPr>
          <a:lstStyle/>
          <a:p>
            <a:pPr marL="0" indent="0" algn="just">
              <a:lnSpc>
                <a:spcPct val="100000"/>
              </a:lnSpc>
              <a:spcBef>
                <a:spcPts val="0"/>
              </a:spcBef>
              <a:buNone/>
            </a:pPr>
            <a:r>
              <a:rPr lang="en-US" sz="1800" b="1" dirty="0"/>
              <a:t>Both employees and employers can take steps to reduce the health impacts of climate change, including:</a:t>
            </a:r>
            <a:endParaRPr lang="hu-HU" sz="1800" b="1" dirty="0"/>
          </a:p>
          <a:p>
            <a:pPr algn="just">
              <a:lnSpc>
                <a:spcPct val="100000"/>
              </a:lnSpc>
              <a:spcBef>
                <a:spcPts val="0"/>
              </a:spcBef>
            </a:pPr>
            <a:r>
              <a:rPr lang="en-US" sz="1600" b="1" dirty="0"/>
              <a:t>Keep cool and stay hydrated. </a:t>
            </a:r>
            <a:endParaRPr lang="hu-HU" sz="1600" b="1" dirty="0"/>
          </a:p>
          <a:p>
            <a:pPr marL="457200" lvl="1" indent="0" algn="just">
              <a:lnSpc>
                <a:spcPct val="100000"/>
              </a:lnSpc>
              <a:spcBef>
                <a:spcPts val="0"/>
              </a:spcBef>
              <a:spcAft>
                <a:spcPts val="800"/>
              </a:spcAft>
              <a:buNone/>
            </a:pPr>
            <a:r>
              <a:rPr lang="en-US" sz="1600" dirty="0"/>
              <a:t>Outdoor employees should drink enough water, take breaks, and seek out shade when possible. Employers should require workers to take breaks in a cool location, and make sure that employees don’t skip these breaks.</a:t>
            </a:r>
          </a:p>
          <a:p>
            <a:pPr algn="just">
              <a:lnSpc>
                <a:spcPct val="100000"/>
              </a:lnSpc>
              <a:spcBef>
                <a:spcPts val="0"/>
              </a:spcBef>
            </a:pPr>
            <a:r>
              <a:rPr lang="en-US" sz="1600" b="1" dirty="0"/>
              <a:t>Plan, train, and monitor. </a:t>
            </a:r>
            <a:endParaRPr lang="hu-HU" sz="1600" b="1" dirty="0"/>
          </a:p>
          <a:p>
            <a:pPr marL="457200" lvl="1" indent="0" algn="just">
              <a:lnSpc>
                <a:spcPct val="100000"/>
              </a:lnSpc>
              <a:spcBef>
                <a:spcPts val="0"/>
              </a:spcBef>
              <a:spcAft>
                <a:spcPts val="800"/>
              </a:spcAft>
              <a:buNone/>
            </a:pPr>
            <a:r>
              <a:rPr lang="en-US" sz="1600" dirty="0"/>
              <a:t>Employers should have a written plan to prevent heat </a:t>
            </a:r>
            <a:r>
              <a:rPr lang="en-US" sz="1600" dirty="0" smtClean="0"/>
              <a:t>illnesses</a:t>
            </a:r>
            <a:r>
              <a:rPr lang="hu-HU" sz="1600" dirty="0" smtClean="0"/>
              <a:t> and </a:t>
            </a:r>
            <a:r>
              <a:rPr lang="en-US" sz="1600" dirty="0" smtClean="0"/>
              <a:t>train </a:t>
            </a:r>
            <a:r>
              <a:rPr lang="en-US" sz="1600" dirty="0"/>
              <a:t>employees to recognize heat hazards and should monitor heat-related conditions at work sites.</a:t>
            </a:r>
          </a:p>
          <a:p>
            <a:pPr algn="just">
              <a:lnSpc>
                <a:spcPct val="100000"/>
              </a:lnSpc>
              <a:spcBef>
                <a:spcPts val="0"/>
              </a:spcBef>
            </a:pPr>
            <a:r>
              <a:rPr lang="en-US" sz="1600" b="1" dirty="0"/>
              <a:t>Check outdoor air quality. </a:t>
            </a:r>
            <a:endParaRPr lang="hu-HU" sz="1600" b="1" dirty="0"/>
          </a:p>
          <a:p>
            <a:pPr marL="457200" lvl="1" indent="0" algn="just">
              <a:lnSpc>
                <a:spcPct val="100000"/>
              </a:lnSpc>
              <a:spcBef>
                <a:spcPts val="0"/>
              </a:spcBef>
              <a:spcAft>
                <a:spcPts val="800"/>
              </a:spcAft>
              <a:buNone/>
            </a:pPr>
            <a:r>
              <a:rPr lang="en-US" sz="1600" dirty="0"/>
              <a:t>Look at the local weather reports. Pay attention to wildfire, smoke, and ash warnings.</a:t>
            </a:r>
          </a:p>
          <a:p>
            <a:pPr algn="just">
              <a:lnSpc>
                <a:spcPct val="100000"/>
              </a:lnSpc>
              <a:spcBef>
                <a:spcPts val="0"/>
              </a:spcBef>
            </a:pPr>
            <a:r>
              <a:rPr lang="en-US" sz="1600" b="1" dirty="0"/>
              <a:t>Improve indoor air quality. </a:t>
            </a:r>
            <a:endParaRPr lang="hu-HU" sz="1600" b="1" dirty="0"/>
          </a:p>
          <a:p>
            <a:pPr marL="457200" lvl="1" indent="0" algn="just">
              <a:lnSpc>
                <a:spcPct val="100000"/>
              </a:lnSpc>
              <a:spcBef>
                <a:spcPts val="0"/>
              </a:spcBef>
              <a:spcAft>
                <a:spcPts val="800"/>
              </a:spcAft>
              <a:buNone/>
            </a:pPr>
            <a:r>
              <a:rPr lang="en-US" sz="1600" dirty="0"/>
              <a:t>Employers of indoor workers </a:t>
            </a:r>
            <a:r>
              <a:rPr lang="hu-HU" sz="1600" dirty="0" err="1" smtClean="0"/>
              <a:t>should</a:t>
            </a:r>
            <a:r>
              <a:rPr lang="hu-HU" sz="1600" dirty="0" smtClean="0"/>
              <a:t> </a:t>
            </a:r>
            <a:r>
              <a:rPr lang="en-US" sz="1600" dirty="0" smtClean="0"/>
              <a:t>ensure adequate </a:t>
            </a:r>
            <a:r>
              <a:rPr lang="en-US" sz="1600" dirty="0"/>
              <a:t>ventilation and moisture control.</a:t>
            </a:r>
          </a:p>
          <a:p>
            <a:pPr algn="just">
              <a:lnSpc>
                <a:spcPct val="100000"/>
              </a:lnSpc>
              <a:spcBef>
                <a:spcPts val="0"/>
              </a:spcBef>
            </a:pPr>
            <a:r>
              <a:rPr lang="en-US" sz="1600" b="1" dirty="0"/>
              <a:t>Take care of your mental health. </a:t>
            </a:r>
            <a:endParaRPr lang="hu-HU" sz="1600" b="1" dirty="0"/>
          </a:p>
          <a:p>
            <a:pPr marL="457200" lvl="1" indent="0" algn="just">
              <a:lnSpc>
                <a:spcPct val="100000"/>
              </a:lnSpc>
              <a:spcBef>
                <a:spcPts val="0"/>
              </a:spcBef>
              <a:spcAft>
                <a:spcPts val="800"/>
              </a:spcAft>
              <a:buNone/>
            </a:pPr>
            <a:r>
              <a:rPr lang="en-US" sz="1600" dirty="0"/>
              <a:t>Employers </a:t>
            </a:r>
            <a:r>
              <a:rPr lang="hu-HU" sz="1600" dirty="0" err="1" smtClean="0"/>
              <a:t>should</a:t>
            </a:r>
            <a:r>
              <a:rPr lang="hu-HU" sz="1600" dirty="0" smtClean="0"/>
              <a:t> </a:t>
            </a:r>
            <a:r>
              <a:rPr lang="en-US" sz="1600" dirty="0" smtClean="0"/>
              <a:t>ensure mental </a:t>
            </a:r>
            <a:r>
              <a:rPr lang="en-US" sz="1600" dirty="0"/>
              <a:t>health services </a:t>
            </a:r>
            <a:r>
              <a:rPr lang="en-US" sz="1600" dirty="0" smtClean="0"/>
              <a:t>for </a:t>
            </a:r>
            <a:r>
              <a:rPr lang="en-US" sz="1600" dirty="0"/>
              <a:t>their employees, especially during and after an extreme weather event or climate-related disaster.</a:t>
            </a:r>
          </a:p>
          <a:p>
            <a:pPr algn="just">
              <a:lnSpc>
                <a:spcPct val="100000"/>
              </a:lnSpc>
              <a:spcBef>
                <a:spcPts val="0"/>
              </a:spcBef>
            </a:pPr>
            <a:r>
              <a:rPr lang="en-US" sz="1600" b="1" dirty="0"/>
              <a:t>Prevent bites. </a:t>
            </a:r>
            <a:endParaRPr lang="hu-HU" sz="1600" b="1" dirty="0"/>
          </a:p>
          <a:p>
            <a:pPr marL="457200" lvl="1" indent="0" algn="just">
              <a:lnSpc>
                <a:spcPct val="100000"/>
              </a:lnSpc>
              <a:spcBef>
                <a:spcPts val="0"/>
              </a:spcBef>
              <a:spcAft>
                <a:spcPts val="800"/>
              </a:spcAft>
              <a:buNone/>
            </a:pPr>
            <a:r>
              <a:rPr lang="hu-HU" sz="1600" dirty="0"/>
              <a:t>O</a:t>
            </a:r>
            <a:r>
              <a:rPr lang="en-US" sz="1600" dirty="0" err="1" smtClean="0"/>
              <a:t>utdoor</a:t>
            </a:r>
            <a:r>
              <a:rPr lang="en-US" sz="1600" dirty="0" smtClean="0"/>
              <a:t> </a:t>
            </a:r>
            <a:r>
              <a:rPr lang="en-US" sz="1600" dirty="0"/>
              <a:t>workers </a:t>
            </a:r>
            <a:r>
              <a:rPr lang="hu-HU" sz="1600" dirty="0" err="1" smtClean="0"/>
              <a:t>should</a:t>
            </a:r>
            <a:r>
              <a:rPr lang="en-US" sz="1600" dirty="0" smtClean="0"/>
              <a:t> </a:t>
            </a:r>
            <a:r>
              <a:rPr lang="en-US" sz="1600" dirty="0"/>
              <a:t>use insect repellent and wear long-sleeved shirts and pants to prevent mosquito </a:t>
            </a:r>
            <a:r>
              <a:rPr lang="en-US" sz="1600" dirty="0" smtClean="0"/>
              <a:t>bites</a:t>
            </a:r>
            <a:r>
              <a:rPr lang="hu-HU" sz="1600" dirty="0" smtClean="0"/>
              <a:t> and </a:t>
            </a:r>
            <a:r>
              <a:rPr lang="hu-HU" sz="1600" dirty="0" err="1" smtClean="0"/>
              <a:t>avoid</a:t>
            </a:r>
            <a:r>
              <a:rPr lang="hu-HU" sz="1600" dirty="0" smtClean="0"/>
              <a:t> </a:t>
            </a:r>
            <a:r>
              <a:rPr lang="en-US" sz="1600" dirty="0" smtClean="0"/>
              <a:t>where </a:t>
            </a:r>
            <a:r>
              <a:rPr lang="en-US" sz="1600" dirty="0"/>
              <a:t>ticks live. Check yourself for ticks if you have been </a:t>
            </a:r>
            <a:r>
              <a:rPr lang="en-US" sz="1600" dirty="0" smtClean="0"/>
              <a:t>outdoors</a:t>
            </a:r>
            <a:r>
              <a:rPr lang="hu-HU" sz="1600" dirty="0" smtClean="0"/>
              <a:t>, </a:t>
            </a:r>
            <a:r>
              <a:rPr lang="en-US" sz="1600" dirty="0" smtClean="0"/>
              <a:t>especially during </a:t>
            </a:r>
            <a:r>
              <a:rPr lang="en-US" sz="1600" dirty="0"/>
              <a:t>warmer months and if you have been in wooded or grassy areas.</a:t>
            </a:r>
          </a:p>
          <a:p>
            <a:pPr algn="just">
              <a:lnSpc>
                <a:spcPct val="100000"/>
              </a:lnSpc>
              <a:spcBef>
                <a:spcPts val="0"/>
              </a:spcBef>
            </a:pPr>
            <a:r>
              <a:rPr lang="en-US" sz="1600" b="1" dirty="0"/>
              <a:t>Protect workers who handle or come in contact with pesticides. </a:t>
            </a:r>
            <a:endParaRPr lang="hu-HU" sz="1600" b="1" dirty="0"/>
          </a:p>
          <a:p>
            <a:pPr marL="457200" lvl="1" indent="0" algn="just">
              <a:lnSpc>
                <a:spcPct val="100000"/>
              </a:lnSpc>
              <a:spcBef>
                <a:spcPts val="0"/>
              </a:spcBef>
              <a:buNone/>
            </a:pPr>
            <a:r>
              <a:rPr lang="hu-HU" sz="1600" dirty="0" smtClean="0"/>
              <a:t>P</a:t>
            </a:r>
            <a:r>
              <a:rPr lang="en-US" sz="1600" dirty="0" err="1" smtClean="0"/>
              <a:t>rovide</a:t>
            </a:r>
            <a:r>
              <a:rPr lang="en-US" sz="1600" dirty="0" smtClean="0"/>
              <a:t> </a:t>
            </a:r>
            <a:r>
              <a:rPr lang="en-US" sz="1600" dirty="0"/>
              <a:t>training and protective </a:t>
            </a:r>
            <a:r>
              <a:rPr lang="en-US" sz="1600" dirty="0" smtClean="0"/>
              <a:t>equipment</a:t>
            </a:r>
            <a:r>
              <a:rPr lang="hu-HU" sz="1600" dirty="0" smtClean="0"/>
              <a:t> </a:t>
            </a:r>
            <a:r>
              <a:rPr lang="en-US" sz="1600" dirty="0" smtClean="0"/>
              <a:t>to </a:t>
            </a:r>
            <a:r>
              <a:rPr lang="en-US" sz="1600" dirty="0"/>
              <a:t>reduce pesticide </a:t>
            </a:r>
            <a:r>
              <a:rPr lang="en-US" sz="1600" dirty="0" smtClean="0"/>
              <a:t>exposures</a:t>
            </a:r>
            <a:r>
              <a:rPr lang="hu-HU" sz="1600" dirty="0" smtClean="0"/>
              <a:t>, </a:t>
            </a:r>
            <a:r>
              <a:rPr lang="en-US" sz="1600" dirty="0" smtClean="0"/>
              <a:t>use integrated </a:t>
            </a:r>
            <a:r>
              <a:rPr lang="en-US" sz="1600" dirty="0"/>
              <a:t>pest </a:t>
            </a:r>
            <a:r>
              <a:rPr lang="en-US" sz="1600" dirty="0" smtClean="0"/>
              <a:t>management</a:t>
            </a:r>
            <a:r>
              <a:rPr lang="hu-HU" sz="1600" dirty="0" smtClean="0"/>
              <a:t> </a:t>
            </a:r>
            <a:r>
              <a:rPr lang="hu-HU" sz="1600" dirty="0" err="1" smtClean="0"/>
              <a:t>if</a:t>
            </a:r>
            <a:r>
              <a:rPr lang="hu-HU" sz="1600" dirty="0" smtClean="0"/>
              <a:t> it is </a:t>
            </a:r>
            <a:r>
              <a:rPr lang="hu-HU" sz="1600" dirty="0" err="1" smtClean="0"/>
              <a:t>possible</a:t>
            </a:r>
            <a:r>
              <a:rPr lang="en-US" sz="1600" dirty="0" smtClean="0"/>
              <a:t>.</a:t>
            </a:r>
            <a:endParaRPr lang="hu-HU" sz="1600" dirty="0"/>
          </a:p>
        </p:txBody>
      </p:sp>
      <p:sp>
        <p:nvSpPr>
          <p:cNvPr id="4" name="Téglalap 3"/>
          <p:cNvSpPr/>
          <p:nvPr/>
        </p:nvSpPr>
        <p:spPr>
          <a:xfrm>
            <a:off x="71735" y="6151783"/>
            <a:ext cx="8376526" cy="215444"/>
          </a:xfrm>
          <a:prstGeom prst="rect">
            <a:avLst/>
          </a:prstGeom>
        </p:spPr>
        <p:txBody>
          <a:bodyPr wrap="square">
            <a:spAutoFit/>
          </a:bodyPr>
          <a:lstStyle/>
          <a:p>
            <a:r>
              <a:rPr lang="hu-HU" sz="800" dirty="0">
                <a:solidFill>
                  <a:schemeClr val="bg1">
                    <a:lumMod val="50000"/>
                  </a:schemeClr>
                </a:solidFill>
              </a:rPr>
              <a:t>Source </a:t>
            </a:r>
            <a:r>
              <a:rPr lang="hu-HU" sz="800" dirty="0">
                <a:solidFill>
                  <a:schemeClr val="bg1">
                    <a:lumMod val="50000"/>
                  </a:schemeClr>
                </a:solidFill>
                <a:ea typeface="Tahoma" panose="020B0604030504040204" pitchFamily="34" charset="0"/>
                <a:cs typeface="Tahoma" panose="020B0604030504040204" pitchFamily="34" charset="0"/>
              </a:rPr>
              <a:t>(</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 </a:t>
            </a:r>
            <a:r>
              <a:rPr lang="hu-HU" sz="800" dirty="0">
                <a:solidFill>
                  <a:schemeClr val="bg1">
                    <a:lumMod val="50000"/>
                  </a:schemeClr>
                </a:solidFill>
                <a:hlinkClick r:id="rId2"/>
              </a:rPr>
              <a:t>https://www.epa.gov/climateimpacts/climate-change-and-health-workers</a:t>
            </a:r>
            <a:endParaRPr lang="hu-HU" sz="800" dirty="0">
              <a:solidFill>
                <a:schemeClr val="bg1">
                  <a:lumMod val="50000"/>
                </a:schemeClr>
              </a:solidFill>
            </a:endParaRPr>
          </a:p>
        </p:txBody>
      </p:sp>
    </p:spTree>
    <p:extLst>
      <p:ext uri="{BB962C8B-B14F-4D97-AF65-F5344CB8AC3E}">
        <p14:creationId xmlns:p14="http://schemas.microsoft.com/office/powerpoint/2010/main" val="16735497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C</a:t>
            </a:r>
            <a:r>
              <a:rPr lang="en-US" b="1" dirty="0" err="1"/>
              <a:t>limate</a:t>
            </a:r>
            <a:r>
              <a:rPr lang="en-US" b="1" dirty="0"/>
              <a:t> change and</a:t>
            </a:r>
            <a:r>
              <a:rPr lang="hu-HU" b="1" dirty="0"/>
              <a:t> </a:t>
            </a:r>
            <a:r>
              <a:rPr lang="en-US" b="1" dirty="0"/>
              <a:t>occupational safety and health</a:t>
            </a:r>
            <a:endParaRPr lang="hu-HU" b="1" dirty="0"/>
          </a:p>
        </p:txBody>
      </p:sp>
      <p:sp>
        <p:nvSpPr>
          <p:cNvPr id="5" name="Téglalap 4"/>
          <p:cNvSpPr/>
          <p:nvPr/>
        </p:nvSpPr>
        <p:spPr>
          <a:xfrm>
            <a:off x="0" y="6176839"/>
            <a:ext cx="7674786"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://doi.org/10.1080/15459620903066008</a:t>
            </a:r>
            <a:endParaRPr lang="hu-HU" sz="800" dirty="0">
              <a:solidFill>
                <a:schemeClr val="bg1">
                  <a:lumMod val="50000"/>
                </a:schemeClr>
              </a:solidFill>
            </a:endParaRPr>
          </a:p>
        </p:txBody>
      </p:sp>
      <p:sp>
        <p:nvSpPr>
          <p:cNvPr id="6" name="Tartalom helye 5"/>
          <p:cNvSpPr>
            <a:spLocks noGrp="1"/>
          </p:cNvSpPr>
          <p:nvPr>
            <p:ph idx="1"/>
          </p:nvPr>
        </p:nvSpPr>
        <p:spPr>
          <a:xfrm>
            <a:off x="373661" y="705459"/>
            <a:ext cx="11379068" cy="5686824"/>
          </a:xfrm>
        </p:spPr>
        <p:txBody>
          <a:bodyPr>
            <a:normAutofit fontScale="62500" lnSpcReduction="20000"/>
          </a:bodyPr>
          <a:lstStyle/>
          <a:p>
            <a:pPr algn="just">
              <a:lnSpc>
                <a:spcPct val="140000"/>
              </a:lnSpc>
            </a:pPr>
            <a:r>
              <a:rPr lang="en-US" sz="3200" dirty="0"/>
              <a:t>The relationship between global climate change and</a:t>
            </a:r>
            <a:r>
              <a:rPr lang="hu-HU" sz="3200" dirty="0"/>
              <a:t> </a:t>
            </a:r>
            <a:r>
              <a:rPr lang="en-US" sz="3200" dirty="0"/>
              <a:t>occupational safety and health has not been extensively</a:t>
            </a:r>
            <a:r>
              <a:rPr lang="hu-HU" sz="3200" dirty="0"/>
              <a:t> </a:t>
            </a:r>
            <a:r>
              <a:rPr lang="en-US" sz="3200" dirty="0" smtClean="0"/>
              <a:t>characterized</a:t>
            </a:r>
            <a:r>
              <a:rPr lang="hu-HU" sz="3200" dirty="0" smtClean="0"/>
              <a:t>.</a:t>
            </a:r>
            <a:endParaRPr lang="hu-HU" sz="3200" dirty="0"/>
          </a:p>
          <a:p>
            <a:pPr algn="just">
              <a:lnSpc>
                <a:spcPct val="140000"/>
              </a:lnSpc>
              <a:spcAft>
                <a:spcPts val="800"/>
              </a:spcAft>
            </a:pPr>
            <a:r>
              <a:rPr lang="hu-HU" sz="3200" dirty="0"/>
              <a:t>A</a:t>
            </a:r>
            <a:r>
              <a:rPr lang="en-US" sz="3200" dirty="0"/>
              <a:t> framework</a:t>
            </a:r>
            <a:r>
              <a:rPr lang="hu-HU" sz="3200" dirty="0"/>
              <a:t> </a:t>
            </a:r>
            <a:r>
              <a:rPr lang="hu-HU" sz="3200" dirty="0" err="1"/>
              <a:t>was</a:t>
            </a:r>
            <a:r>
              <a:rPr lang="hu-HU" sz="3200" dirty="0"/>
              <a:t> </a:t>
            </a:r>
            <a:r>
              <a:rPr lang="hu-HU" sz="3200" dirty="0" err="1"/>
              <a:t>developed</a:t>
            </a:r>
            <a:r>
              <a:rPr lang="hu-HU" sz="3200" dirty="0"/>
              <a:t> </a:t>
            </a:r>
            <a:r>
              <a:rPr lang="en-US" sz="3200" dirty="0"/>
              <a:t>for identifying how climate change could</a:t>
            </a:r>
            <a:r>
              <a:rPr lang="hu-HU" sz="3200" dirty="0"/>
              <a:t> </a:t>
            </a:r>
            <a:r>
              <a:rPr lang="en-US" sz="3200" dirty="0"/>
              <a:t>affect the </a:t>
            </a:r>
            <a:r>
              <a:rPr lang="en-US" sz="3200" dirty="0" smtClean="0"/>
              <a:t>workplace</a:t>
            </a:r>
            <a:r>
              <a:rPr lang="hu-HU" sz="3200" dirty="0" smtClean="0"/>
              <a:t>,</a:t>
            </a:r>
            <a:r>
              <a:rPr lang="en-US" sz="3200" dirty="0" smtClean="0"/>
              <a:t> workers </a:t>
            </a:r>
            <a:r>
              <a:rPr lang="en-US" sz="3200" dirty="0"/>
              <a:t>and occupational morbidity,</a:t>
            </a:r>
            <a:r>
              <a:rPr lang="hu-HU" sz="3200" dirty="0"/>
              <a:t> </a:t>
            </a:r>
            <a:r>
              <a:rPr lang="en-US" sz="3200" dirty="0"/>
              <a:t>mortality, and </a:t>
            </a:r>
            <a:r>
              <a:rPr lang="en-US" sz="3200" dirty="0" smtClean="0"/>
              <a:t>injury. </a:t>
            </a:r>
            <a:endParaRPr lang="hu-HU" sz="3200" dirty="0"/>
          </a:p>
          <a:p>
            <a:pPr algn="just">
              <a:lnSpc>
                <a:spcPct val="120000"/>
              </a:lnSpc>
            </a:pPr>
            <a:r>
              <a:rPr lang="en-US" sz="3200" dirty="0"/>
              <a:t>Seven categories of climate-related hazards are</a:t>
            </a:r>
            <a:r>
              <a:rPr lang="hu-HU" sz="3200" dirty="0"/>
              <a:t> </a:t>
            </a:r>
            <a:r>
              <a:rPr lang="en-US" sz="3200" dirty="0"/>
              <a:t>identified: </a:t>
            </a:r>
            <a:endParaRPr lang="hu-HU" sz="3200" dirty="0"/>
          </a:p>
          <a:p>
            <a:pPr marL="715963" lvl="1" indent="-258763" algn="just">
              <a:lnSpc>
                <a:spcPct val="120000"/>
              </a:lnSpc>
              <a:spcAft>
                <a:spcPts val="500"/>
              </a:spcAft>
              <a:buFont typeface="+mj-lt"/>
              <a:buAutoNum type="arabicParenR"/>
            </a:pPr>
            <a:r>
              <a:rPr lang="en-US" sz="2600" b="1" i="1" dirty="0" smtClean="0"/>
              <a:t>increased </a:t>
            </a:r>
            <a:r>
              <a:rPr lang="en-US" sz="2600" b="1" i="1" dirty="0"/>
              <a:t>ambient temperature</a:t>
            </a:r>
            <a:endParaRPr lang="hu-HU" sz="2600" b="1" i="1" dirty="0"/>
          </a:p>
          <a:p>
            <a:pPr marL="715963" lvl="1" indent="-258763" algn="just">
              <a:lnSpc>
                <a:spcPct val="120000"/>
              </a:lnSpc>
              <a:spcAft>
                <a:spcPts val="500"/>
              </a:spcAft>
              <a:buFont typeface="+mj-lt"/>
              <a:buAutoNum type="arabicParenR"/>
            </a:pPr>
            <a:r>
              <a:rPr lang="en-US" sz="2600" b="1" i="1" dirty="0" smtClean="0"/>
              <a:t>air </a:t>
            </a:r>
            <a:r>
              <a:rPr lang="en-US" sz="2600" b="1" i="1" dirty="0"/>
              <a:t>pollution</a:t>
            </a:r>
            <a:endParaRPr lang="hu-HU" sz="2600" b="1" i="1" dirty="0"/>
          </a:p>
          <a:p>
            <a:pPr marL="715963" lvl="1" indent="-258763" algn="just">
              <a:lnSpc>
                <a:spcPct val="120000"/>
              </a:lnSpc>
              <a:spcAft>
                <a:spcPts val="500"/>
              </a:spcAft>
              <a:buFont typeface="+mj-lt"/>
              <a:buAutoNum type="arabicParenR"/>
            </a:pPr>
            <a:r>
              <a:rPr lang="en-US" sz="2600" b="1" i="1" dirty="0" smtClean="0"/>
              <a:t>ultraviolet </a:t>
            </a:r>
            <a:r>
              <a:rPr lang="en-US" sz="2600" b="1" i="1" dirty="0"/>
              <a:t>exposure</a:t>
            </a:r>
            <a:endParaRPr lang="hu-HU" sz="2600" b="1" i="1" dirty="0"/>
          </a:p>
          <a:p>
            <a:pPr marL="715963" lvl="1" indent="-258763" algn="just">
              <a:lnSpc>
                <a:spcPct val="120000"/>
              </a:lnSpc>
              <a:spcAft>
                <a:spcPts val="500"/>
              </a:spcAft>
              <a:buFont typeface="+mj-lt"/>
              <a:buAutoNum type="arabicParenR"/>
            </a:pPr>
            <a:r>
              <a:rPr lang="en-US" sz="2600" b="1" i="1" dirty="0" smtClean="0"/>
              <a:t>extreme weather</a:t>
            </a:r>
            <a:endParaRPr lang="hu-HU" sz="2600" b="1" i="1" dirty="0" smtClean="0"/>
          </a:p>
          <a:p>
            <a:pPr marL="715963" lvl="1" indent="-258763" algn="just">
              <a:lnSpc>
                <a:spcPct val="120000"/>
              </a:lnSpc>
              <a:spcAft>
                <a:spcPts val="500"/>
              </a:spcAft>
              <a:buFont typeface="+mj-lt"/>
              <a:buAutoNum type="arabicParenR"/>
            </a:pPr>
            <a:r>
              <a:rPr lang="en-US" sz="2600" b="1" i="1" dirty="0" smtClean="0"/>
              <a:t>vector-borne</a:t>
            </a:r>
            <a:r>
              <a:rPr lang="hu-HU" sz="2600" b="1" i="1" dirty="0" smtClean="0"/>
              <a:t> </a:t>
            </a:r>
            <a:r>
              <a:rPr lang="en-US" sz="2600" b="1" i="1" dirty="0" smtClean="0"/>
              <a:t>diseases and expanded habitats</a:t>
            </a:r>
            <a:endParaRPr lang="hu-HU" sz="2600" b="1" i="1" dirty="0" smtClean="0"/>
          </a:p>
          <a:p>
            <a:pPr marL="715963" lvl="1" indent="-258763" algn="just">
              <a:lnSpc>
                <a:spcPct val="120000"/>
              </a:lnSpc>
              <a:spcAft>
                <a:spcPts val="500"/>
              </a:spcAft>
              <a:buFont typeface="+mj-lt"/>
              <a:buAutoNum type="arabicParenR"/>
            </a:pPr>
            <a:r>
              <a:rPr lang="hu-HU" sz="2600" b="1" i="1" dirty="0" smtClean="0"/>
              <a:t>i</a:t>
            </a:r>
            <a:r>
              <a:rPr lang="en-US" sz="2600" b="1" i="1" dirty="0" err="1" smtClean="0"/>
              <a:t>ndustrial</a:t>
            </a:r>
            <a:r>
              <a:rPr lang="en-US" sz="2600" b="1" i="1" dirty="0" smtClean="0"/>
              <a:t> transitions and</a:t>
            </a:r>
            <a:r>
              <a:rPr lang="hu-HU" sz="2600" b="1" i="1" dirty="0" smtClean="0"/>
              <a:t> </a:t>
            </a:r>
            <a:r>
              <a:rPr lang="en-US" sz="2600" b="1" i="1" dirty="0" smtClean="0"/>
              <a:t>emerging industries</a:t>
            </a:r>
            <a:endParaRPr lang="hu-HU" sz="2600" b="1" i="1" dirty="0" smtClean="0"/>
          </a:p>
          <a:p>
            <a:pPr marL="715963" lvl="1" indent="-258763" algn="just">
              <a:lnSpc>
                <a:spcPct val="120000"/>
              </a:lnSpc>
              <a:spcAft>
                <a:spcPts val="500"/>
              </a:spcAft>
              <a:buFont typeface="+mj-lt"/>
              <a:buAutoNum type="arabicParenR"/>
            </a:pPr>
            <a:r>
              <a:rPr lang="en-US" sz="2600" b="1" i="1" dirty="0" smtClean="0"/>
              <a:t>changes in the built environment</a:t>
            </a:r>
          </a:p>
          <a:p>
            <a:pPr algn="just">
              <a:lnSpc>
                <a:spcPct val="120000"/>
              </a:lnSpc>
            </a:pPr>
            <a:r>
              <a:rPr lang="hu-HU" sz="3200" dirty="0" err="1" smtClean="0"/>
              <a:t>Climate</a:t>
            </a:r>
            <a:r>
              <a:rPr lang="hu-HU" sz="3200" dirty="0" smtClean="0"/>
              <a:t> </a:t>
            </a:r>
            <a:r>
              <a:rPr lang="en-US" sz="3200" dirty="0"/>
              <a:t>change may result</a:t>
            </a:r>
            <a:r>
              <a:rPr lang="hu-HU" sz="3200" dirty="0"/>
              <a:t> </a:t>
            </a:r>
            <a:r>
              <a:rPr lang="en-US" sz="3200" dirty="0"/>
              <a:t>in increasing the prevalence, distribution, and severity of</a:t>
            </a:r>
            <a:r>
              <a:rPr lang="hu-HU" sz="3200" dirty="0"/>
              <a:t> </a:t>
            </a:r>
            <a:r>
              <a:rPr lang="en-US" sz="3200" dirty="0"/>
              <a:t>known occupational </a:t>
            </a:r>
            <a:r>
              <a:rPr lang="en-US" sz="3200" dirty="0" smtClean="0"/>
              <a:t>hazards</a:t>
            </a:r>
            <a:r>
              <a:rPr lang="hu-HU" sz="3200" dirty="0" smtClean="0"/>
              <a:t>.</a:t>
            </a:r>
            <a:endParaRPr lang="hu-HU" sz="3200" dirty="0"/>
          </a:p>
        </p:txBody>
      </p:sp>
    </p:spTree>
    <p:extLst>
      <p:ext uri="{BB962C8B-B14F-4D97-AF65-F5344CB8AC3E}">
        <p14:creationId xmlns:p14="http://schemas.microsoft.com/office/powerpoint/2010/main" val="41468007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C</a:t>
            </a:r>
            <a:r>
              <a:rPr lang="en-US" b="1" dirty="0" err="1"/>
              <a:t>limate</a:t>
            </a:r>
            <a:r>
              <a:rPr lang="en-US" b="1" dirty="0"/>
              <a:t> change and</a:t>
            </a:r>
            <a:r>
              <a:rPr lang="hu-HU" b="1" dirty="0"/>
              <a:t> </a:t>
            </a:r>
            <a:r>
              <a:rPr lang="en-US" b="1" dirty="0"/>
              <a:t>occupational safety and health</a:t>
            </a:r>
            <a:endParaRPr lang="hu-HU" b="1" dirty="0"/>
          </a:p>
        </p:txBody>
      </p:sp>
      <p:pic>
        <p:nvPicPr>
          <p:cNvPr id="4" name="Tartalom helye 3"/>
          <p:cNvPicPr>
            <a:picLocks noGrp="1" noChangeAspect="1"/>
          </p:cNvPicPr>
          <p:nvPr>
            <p:ph idx="1"/>
          </p:nvPr>
        </p:nvPicPr>
        <p:blipFill>
          <a:blip r:embed="rId2"/>
          <a:stretch>
            <a:fillRect/>
          </a:stretch>
        </p:blipFill>
        <p:spPr>
          <a:xfrm>
            <a:off x="4006203" y="628813"/>
            <a:ext cx="7885562" cy="5709260"/>
          </a:xfrm>
          <a:prstGeom prst="rect">
            <a:avLst/>
          </a:prstGeom>
        </p:spPr>
      </p:pic>
      <p:sp>
        <p:nvSpPr>
          <p:cNvPr id="5" name="Téglalap 4"/>
          <p:cNvSpPr/>
          <p:nvPr/>
        </p:nvSpPr>
        <p:spPr>
          <a:xfrm>
            <a:off x="333181" y="2838416"/>
            <a:ext cx="3584365" cy="2000548"/>
          </a:xfrm>
          <a:prstGeom prst="rect">
            <a:avLst/>
          </a:prstGeom>
        </p:spPr>
        <p:txBody>
          <a:bodyPr wrap="square">
            <a:spAutoFit/>
          </a:bodyPr>
          <a:lstStyle/>
          <a:p>
            <a:pPr algn="just">
              <a:lnSpc>
                <a:spcPct val="130000"/>
              </a:lnSpc>
            </a:pPr>
            <a:r>
              <a:rPr lang="en-US" sz="2000" dirty="0"/>
              <a:t>Conceptual framework of the relationship between climate change and occupational safety and health</a:t>
            </a:r>
            <a:endParaRPr lang="hu-HU" sz="2000" dirty="0"/>
          </a:p>
          <a:p>
            <a:endParaRPr lang="hu-HU" sz="2000" dirty="0">
              <a:solidFill>
                <a:schemeClr val="bg1">
                  <a:lumMod val="50000"/>
                </a:schemeClr>
              </a:solidFill>
            </a:endParaRPr>
          </a:p>
        </p:txBody>
      </p:sp>
      <p:sp>
        <p:nvSpPr>
          <p:cNvPr id="3" name="Téglalap 2"/>
          <p:cNvSpPr/>
          <p:nvPr/>
        </p:nvSpPr>
        <p:spPr>
          <a:xfrm>
            <a:off x="-57122" y="6131421"/>
            <a:ext cx="2090637" cy="215444"/>
          </a:xfrm>
          <a:prstGeom prst="rect">
            <a:avLst/>
          </a:prstGeom>
        </p:spPr>
        <p:txBody>
          <a:bodyPr wrap="none">
            <a:spAutoFit/>
          </a:bodyPr>
          <a:lstStyle/>
          <a:p>
            <a:r>
              <a:rPr lang="hu-HU" sz="800" dirty="0">
                <a:solidFill>
                  <a:schemeClr val="bg1">
                    <a:lumMod val="50000"/>
                  </a:schemeClr>
                </a:solidFill>
                <a:hlinkClick r:id="rId3"/>
              </a:rPr>
              <a:t>https://doi.org/10.1080/15459620903066008</a:t>
            </a:r>
            <a:endParaRPr lang="hu-HU" sz="800" dirty="0">
              <a:solidFill>
                <a:schemeClr val="bg1">
                  <a:lumMod val="50000"/>
                </a:schemeClr>
              </a:solidFill>
            </a:endParaRPr>
          </a:p>
        </p:txBody>
      </p:sp>
    </p:spTree>
    <p:extLst>
      <p:ext uri="{BB962C8B-B14F-4D97-AF65-F5344CB8AC3E}">
        <p14:creationId xmlns:p14="http://schemas.microsoft.com/office/powerpoint/2010/main" val="42205581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C</a:t>
            </a:r>
            <a:r>
              <a:rPr lang="en-US" b="1" dirty="0" err="1"/>
              <a:t>limate</a:t>
            </a:r>
            <a:r>
              <a:rPr lang="en-US" b="1" dirty="0"/>
              <a:t> change and</a:t>
            </a:r>
            <a:r>
              <a:rPr lang="hu-HU" b="1" dirty="0"/>
              <a:t> </a:t>
            </a:r>
            <a:r>
              <a:rPr lang="en-US" b="1" dirty="0"/>
              <a:t>occupational safety and health</a:t>
            </a:r>
            <a:r>
              <a:rPr lang="hu-HU" b="1" dirty="0"/>
              <a:t/>
            </a:r>
            <a:br>
              <a:rPr lang="hu-HU" b="1" dirty="0"/>
            </a:br>
            <a:r>
              <a:rPr lang="en-US" sz="2200" b="1" dirty="0"/>
              <a:t>Factors that Could Increase Susceptibility to Climate-Related Occupational Hazards</a:t>
            </a:r>
            <a:endParaRPr lang="hu-HU" b="1" dirty="0"/>
          </a:p>
        </p:txBody>
      </p:sp>
      <p:sp>
        <p:nvSpPr>
          <p:cNvPr id="5" name="Téglalap 4"/>
          <p:cNvSpPr/>
          <p:nvPr/>
        </p:nvSpPr>
        <p:spPr>
          <a:xfrm>
            <a:off x="0" y="6140752"/>
            <a:ext cx="10874189" cy="246221"/>
          </a:xfrm>
          <a:prstGeom prst="rect">
            <a:avLst/>
          </a:prstGeom>
        </p:spPr>
        <p:txBody>
          <a:bodyPr wrap="square">
            <a:spAutoFit/>
          </a:bodyPr>
          <a:lstStyle/>
          <a:p>
            <a:r>
              <a:rPr lang="hu-HU" sz="1000" dirty="0">
                <a:solidFill>
                  <a:schemeClr val="bg1">
                    <a:lumMod val="50000"/>
                  </a:schemeClr>
                </a:solidFill>
              </a:rPr>
              <a:t>Source: Schulte and </a:t>
            </a:r>
            <a:r>
              <a:rPr lang="hu-HU" sz="1000" dirty="0" err="1">
                <a:solidFill>
                  <a:schemeClr val="bg1">
                    <a:lumMod val="50000"/>
                  </a:schemeClr>
                </a:solidFill>
              </a:rPr>
              <a:t>Chun</a:t>
            </a:r>
            <a:r>
              <a:rPr lang="hu-HU" sz="1000" dirty="0">
                <a:solidFill>
                  <a:schemeClr val="bg1">
                    <a:lumMod val="50000"/>
                  </a:schemeClr>
                </a:solidFill>
              </a:rPr>
              <a:t>: </a:t>
            </a:r>
            <a:r>
              <a:rPr lang="en-US" sz="1000" dirty="0">
                <a:solidFill>
                  <a:schemeClr val="bg1">
                    <a:lumMod val="50000"/>
                  </a:schemeClr>
                </a:solidFill>
              </a:rPr>
              <a:t>Climate Change and Occupational Safety and Health:</a:t>
            </a:r>
            <a:r>
              <a:rPr lang="hu-HU" sz="1000" dirty="0">
                <a:solidFill>
                  <a:schemeClr val="bg1">
                    <a:lumMod val="50000"/>
                  </a:schemeClr>
                </a:solidFill>
              </a:rPr>
              <a:t> </a:t>
            </a:r>
            <a:r>
              <a:rPr lang="en-US" sz="1000" dirty="0">
                <a:solidFill>
                  <a:schemeClr val="bg1">
                    <a:lumMod val="50000"/>
                  </a:schemeClr>
                </a:solidFill>
              </a:rPr>
              <a:t>Establishing a Preliminary Framework</a:t>
            </a:r>
            <a:r>
              <a:rPr lang="hu-HU" sz="1000" dirty="0">
                <a:solidFill>
                  <a:schemeClr val="bg1">
                    <a:lumMod val="50000"/>
                  </a:schemeClr>
                </a:solidFill>
              </a:rPr>
              <a:t>. J </a:t>
            </a:r>
            <a:r>
              <a:rPr lang="hu-HU" sz="1000" dirty="0" err="1">
                <a:solidFill>
                  <a:schemeClr val="bg1">
                    <a:lumMod val="50000"/>
                  </a:schemeClr>
                </a:solidFill>
              </a:rPr>
              <a:t>Occup</a:t>
            </a:r>
            <a:r>
              <a:rPr lang="hu-HU" sz="1000" dirty="0">
                <a:solidFill>
                  <a:schemeClr val="bg1">
                    <a:lumMod val="50000"/>
                  </a:schemeClr>
                </a:solidFill>
              </a:rPr>
              <a:t> </a:t>
            </a:r>
            <a:r>
              <a:rPr lang="hu-HU" sz="1000" dirty="0" err="1">
                <a:solidFill>
                  <a:schemeClr val="bg1">
                    <a:lumMod val="50000"/>
                  </a:schemeClr>
                </a:solidFill>
              </a:rPr>
              <a:t>Environ</a:t>
            </a:r>
            <a:r>
              <a:rPr lang="hu-HU" sz="1000" dirty="0">
                <a:solidFill>
                  <a:schemeClr val="bg1">
                    <a:lumMod val="50000"/>
                  </a:schemeClr>
                </a:solidFill>
              </a:rPr>
              <a:t> </a:t>
            </a:r>
            <a:r>
              <a:rPr lang="hu-HU" sz="1000" dirty="0" err="1">
                <a:solidFill>
                  <a:schemeClr val="bg1">
                    <a:lumMod val="50000"/>
                  </a:schemeClr>
                </a:solidFill>
              </a:rPr>
              <a:t>Hyg</a:t>
            </a:r>
            <a:r>
              <a:rPr lang="hu-HU" sz="1000" dirty="0">
                <a:solidFill>
                  <a:schemeClr val="bg1">
                    <a:lumMod val="50000"/>
                  </a:schemeClr>
                </a:solidFill>
              </a:rPr>
              <a:t> 2009. </a:t>
            </a:r>
            <a:r>
              <a:rPr lang="hu-HU" sz="1000" dirty="0">
                <a:solidFill>
                  <a:schemeClr val="bg1">
                    <a:lumMod val="50000"/>
                  </a:schemeClr>
                </a:solidFill>
                <a:hlinkClick r:id="rId2"/>
              </a:rPr>
              <a:t>https://doi.org/10.1080/15459620903066008</a:t>
            </a:r>
            <a:endParaRPr lang="hu-HU" sz="1000" dirty="0">
              <a:solidFill>
                <a:schemeClr val="bg1">
                  <a:lumMod val="50000"/>
                </a:schemeClr>
              </a:solidFill>
            </a:endParaRPr>
          </a:p>
        </p:txBody>
      </p:sp>
      <p:graphicFrame>
        <p:nvGraphicFramePr>
          <p:cNvPr id="3" name="Tartalom helye 2"/>
          <p:cNvGraphicFramePr>
            <a:graphicFrameLocks noGrp="1"/>
          </p:cNvGraphicFramePr>
          <p:nvPr>
            <p:ph idx="1"/>
            <p:extLst>
              <p:ext uri="{D42A27DB-BD31-4B8C-83A1-F6EECF244321}">
                <p14:modId xmlns:p14="http://schemas.microsoft.com/office/powerpoint/2010/main" val="4137593039"/>
              </p:ext>
            </p:extLst>
          </p:nvPr>
        </p:nvGraphicFramePr>
        <p:xfrm>
          <a:off x="192088" y="988828"/>
          <a:ext cx="11896726" cy="4973320"/>
        </p:xfrm>
        <a:graphic>
          <a:graphicData uri="http://schemas.openxmlformats.org/drawingml/2006/table">
            <a:tbl>
              <a:tblPr firstRow="1" bandRow="1">
                <a:tableStyleId>{69CF1AB2-1976-4502-BF36-3FF5EA218861}</a:tableStyleId>
              </a:tblPr>
              <a:tblGrid>
                <a:gridCol w="2784025">
                  <a:extLst>
                    <a:ext uri="{9D8B030D-6E8A-4147-A177-3AD203B41FA5}">
                      <a16:colId xmlns:a16="http://schemas.microsoft.com/office/drawing/2014/main" val="672549290"/>
                    </a:ext>
                  </a:extLst>
                </a:gridCol>
                <a:gridCol w="9112701">
                  <a:extLst>
                    <a:ext uri="{9D8B030D-6E8A-4147-A177-3AD203B41FA5}">
                      <a16:colId xmlns:a16="http://schemas.microsoft.com/office/drawing/2014/main" val="814869164"/>
                    </a:ext>
                  </a:extLst>
                </a:gridCol>
              </a:tblGrid>
              <a:tr h="370840">
                <a:tc>
                  <a:txBody>
                    <a:bodyPr/>
                    <a:lstStyle/>
                    <a:p>
                      <a:r>
                        <a:rPr lang="hu-HU" b="1" dirty="0" err="1"/>
                        <a:t>Age</a:t>
                      </a:r>
                      <a:endParaRPr lang="hu-HU" b="1" dirty="0"/>
                    </a:p>
                  </a:txBody>
                  <a:tcPr anchor="ctr"/>
                </a:tc>
                <a:tc>
                  <a:txBody>
                    <a:bodyPr/>
                    <a:lstStyle/>
                    <a:p>
                      <a:r>
                        <a:rPr lang="en-US" sz="1600" b="0" dirty="0"/>
                        <a:t>Older workers may have slower elimination of many toxicants.</a:t>
                      </a:r>
                      <a:r>
                        <a:rPr lang="hu-HU" sz="1600" b="0" baseline="0" dirty="0"/>
                        <a:t> </a:t>
                      </a:r>
                      <a:r>
                        <a:rPr lang="en-US" sz="1600" b="0" dirty="0"/>
                        <a:t>They are also less able</a:t>
                      </a:r>
                      <a:r>
                        <a:rPr lang="hu-HU" sz="1600" b="0" dirty="0"/>
                        <a:t> </a:t>
                      </a:r>
                      <a:r>
                        <a:rPr lang="en-US" sz="1600" b="0" dirty="0"/>
                        <a:t>to </a:t>
                      </a:r>
                      <a:r>
                        <a:rPr lang="en-US" sz="1600" b="0" dirty="0" err="1"/>
                        <a:t>thermoregulate</a:t>
                      </a:r>
                      <a:r>
                        <a:rPr lang="en-US" sz="1600" b="0" dirty="0"/>
                        <a:t>.</a:t>
                      </a:r>
                      <a:endParaRPr lang="hu-HU" sz="1600" b="0" dirty="0"/>
                    </a:p>
                  </a:txBody>
                  <a:tcPr anchor="ctr"/>
                </a:tc>
                <a:extLst>
                  <a:ext uri="{0D108BD9-81ED-4DB2-BD59-A6C34878D82A}">
                    <a16:rowId xmlns:a16="http://schemas.microsoft.com/office/drawing/2014/main" val="3179440856"/>
                  </a:ext>
                </a:extLst>
              </a:tr>
              <a:tr h="370840">
                <a:tc>
                  <a:txBody>
                    <a:bodyPr/>
                    <a:lstStyle/>
                    <a:p>
                      <a:r>
                        <a:rPr lang="hu-HU" b="1" dirty="0" err="1"/>
                        <a:t>Obesity</a:t>
                      </a:r>
                      <a:endParaRPr lang="hu-HU" b="1" dirty="0"/>
                    </a:p>
                  </a:txBody>
                  <a:tcPr anchor="ctr"/>
                </a:tc>
                <a:tc>
                  <a:txBody>
                    <a:bodyPr/>
                    <a:lstStyle/>
                    <a:p>
                      <a:r>
                        <a:rPr lang="en-US" sz="1600" b="0" dirty="0"/>
                        <a:t>Inherited and acquired differences in heat tolerance and sweat rate: excess body weight</a:t>
                      </a:r>
                      <a:r>
                        <a:rPr lang="hu-HU" sz="1600" b="0" dirty="0"/>
                        <a:t> </a:t>
                      </a:r>
                      <a:r>
                        <a:rPr lang="en-US" sz="1600" b="0" dirty="0"/>
                        <a:t>raises metabolic heat production.</a:t>
                      </a:r>
                      <a:endParaRPr lang="hu-HU" sz="1600" b="0" dirty="0"/>
                    </a:p>
                  </a:txBody>
                  <a:tcPr anchor="ctr"/>
                </a:tc>
                <a:extLst>
                  <a:ext uri="{0D108BD9-81ED-4DB2-BD59-A6C34878D82A}">
                    <a16:rowId xmlns:a16="http://schemas.microsoft.com/office/drawing/2014/main" val="1444543203"/>
                  </a:ext>
                </a:extLst>
              </a:tr>
              <a:tr h="370840">
                <a:tc>
                  <a:txBody>
                    <a:bodyPr/>
                    <a:lstStyle/>
                    <a:p>
                      <a:r>
                        <a:rPr lang="hu-HU" b="1" dirty="0"/>
                        <a:t>Pre-</a:t>
                      </a:r>
                      <a:r>
                        <a:rPr lang="hu-HU" b="1" dirty="0" err="1"/>
                        <a:t>existing</a:t>
                      </a:r>
                      <a:r>
                        <a:rPr lang="hu-HU" b="1" dirty="0"/>
                        <a:t> </a:t>
                      </a:r>
                      <a:r>
                        <a:rPr lang="hu-HU" b="1" dirty="0" err="1"/>
                        <a:t>disease</a:t>
                      </a:r>
                      <a:endParaRPr lang="hu-HU" b="1" dirty="0"/>
                    </a:p>
                  </a:txBody>
                  <a:tcPr anchor="ctr"/>
                </a:tc>
                <a:tc>
                  <a:txBody>
                    <a:bodyPr/>
                    <a:lstStyle/>
                    <a:p>
                      <a:r>
                        <a:rPr lang="en-US" sz="1600" b="0" dirty="0"/>
                        <a:t>Workers with prior heat injury, obesity, or pre-existing illness such as cardiovascular</a:t>
                      </a:r>
                      <a:r>
                        <a:rPr lang="hu-HU" sz="1600" b="0" dirty="0"/>
                        <a:t> </a:t>
                      </a:r>
                      <a:r>
                        <a:rPr lang="en-US" sz="1600" b="0" dirty="0"/>
                        <a:t>disease or chronic </a:t>
                      </a:r>
                      <a:r>
                        <a:rPr lang="hu-HU" sz="1600" b="0" dirty="0"/>
                        <a:t> r</a:t>
                      </a:r>
                      <a:r>
                        <a:rPr lang="en-US" sz="1600" b="0" dirty="0" err="1"/>
                        <a:t>espiratory</a:t>
                      </a:r>
                      <a:r>
                        <a:rPr lang="en-US" sz="1600" b="0" dirty="0"/>
                        <a:t> diseases, elderly, children or others in thermally stressful</a:t>
                      </a:r>
                      <a:r>
                        <a:rPr lang="hu-HU" sz="1600" b="0" dirty="0"/>
                        <a:t> </a:t>
                      </a:r>
                      <a:r>
                        <a:rPr lang="en-US" sz="1600" b="0" dirty="0"/>
                        <a:t>occupations and who are not acclimatized may be at a greater risk of heat</a:t>
                      </a:r>
                      <a:r>
                        <a:rPr lang="hu-HU" sz="1600" b="0" dirty="0"/>
                        <a:t> </a:t>
                      </a:r>
                      <a:r>
                        <a:rPr lang="en-US" sz="1600" b="0" dirty="0"/>
                        <a:t>illnesses.</a:t>
                      </a:r>
                      <a:endParaRPr lang="hu-HU" sz="1600" b="0" dirty="0"/>
                    </a:p>
                  </a:txBody>
                  <a:tcPr anchor="ctr"/>
                </a:tc>
                <a:extLst>
                  <a:ext uri="{0D108BD9-81ED-4DB2-BD59-A6C34878D82A}">
                    <a16:rowId xmlns:a16="http://schemas.microsoft.com/office/drawing/2014/main" val="1632600765"/>
                  </a:ext>
                </a:extLst>
              </a:tr>
              <a:tr h="370840">
                <a:tc>
                  <a:txBody>
                    <a:bodyPr/>
                    <a:lstStyle/>
                    <a:p>
                      <a:r>
                        <a:rPr lang="en-US" b="1" dirty="0"/>
                        <a:t>Very small body size, lower</a:t>
                      </a:r>
                      <a:r>
                        <a:rPr lang="hu-HU" b="1" dirty="0"/>
                        <a:t> </a:t>
                      </a:r>
                      <a:r>
                        <a:rPr lang="en-US" b="1" dirty="0"/>
                        <a:t>socioeconomic status</a:t>
                      </a:r>
                      <a:endParaRPr lang="hu-HU" b="1" dirty="0"/>
                    </a:p>
                  </a:txBody>
                  <a:tcPr anchor="ctr"/>
                </a:tc>
                <a:tc>
                  <a:txBody>
                    <a:bodyPr/>
                    <a:lstStyle/>
                    <a:p>
                      <a:r>
                        <a:rPr lang="en-US" sz="1600" b="0" dirty="0"/>
                        <a:t>Those who live in poverty or who have small body size are vulnerable to heat stress</a:t>
                      </a:r>
                      <a:r>
                        <a:rPr lang="hu-HU" sz="1600" b="0" dirty="0"/>
                        <a:t> </a:t>
                      </a:r>
                      <a:r>
                        <a:rPr lang="en-US" sz="1600" b="0" dirty="0"/>
                        <a:t>because of the potential for multiple exposures, poorer diets, and lack of access to</a:t>
                      </a:r>
                      <a:r>
                        <a:rPr lang="hu-HU" sz="1600" b="0" dirty="0"/>
                        <a:t> </a:t>
                      </a:r>
                      <a:r>
                        <a:rPr lang="en-US" sz="1600" b="0" dirty="0"/>
                        <a:t>medical care</a:t>
                      </a:r>
                      <a:r>
                        <a:rPr lang="hu-HU" sz="1600" b="0" dirty="0"/>
                        <a:t>.</a:t>
                      </a:r>
                    </a:p>
                  </a:txBody>
                  <a:tcPr anchor="ctr"/>
                </a:tc>
                <a:extLst>
                  <a:ext uri="{0D108BD9-81ED-4DB2-BD59-A6C34878D82A}">
                    <a16:rowId xmlns:a16="http://schemas.microsoft.com/office/drawing/2014/main" val="2226551038"/>
                  </a:ext>
                </a:extLst>
              </a:tr>
              <a:tr h="370840">
                <a:tc>
                  <a:txBody>
                    <a:bodyPr/>
                    <a:lstStyle/>
                    <a:p>
                      <a:r>
                        <a:rPr lang="hu-HU" b="1" dirty="0" err="1"/>
                        <a:t>Pregnancy</a:t>
                      </a:r>
                      <a:endParaRPr lang="hu-HU" b="1" dirty="0"/>
                    </a:p>
                  </a:txBody>
                  <a:tcPr anchor="ctr"/>
                </a:tc>
                <a:tc>
                  <a:txBody>
                    <a:bodyPr/>
                    <a:lstStyle/>
                    <a:p>
                      <a:r>
                        <a:rPr lang="en-US" sz="1600" b="0" dirty="0"/>
                        <a:t>Some individuals with underlying health conditions (who have weakened immune</a:t>
                      </a:r>
                      <a:r>
                        <a:rPr lang="hu-HU" sz="1600" b="0" dirty="0"/>
                        <a:t> </a:t>
                      </a:r>
                      <a:r>
                        <a:rPr lang="en-US" sz="1600" b="0" dirty="0"/>
                        <a:t>system by pregnancy, diabetes and autoimmune disease) may be more sensitive to</a:t>
                      </a:r>
                      <a:r>
                        <a:rPr lang="hu-HU" sz="1600" b="0" dirty="0"/>
                        <a:t> </a:t>
                      </a:r>
                      <a:r>
                        <a:rPr lang="en-US" sz="1600" b="0" dirty="0"/>
                        <a:t>molds</a:t>
                      </a:r>
                      <a:r>
                        <a:rPr lang="hu-HU" sz="1600" b="0" dirty="0"/>
                        <a:t>.</a:t>
                      </a:r>
                    </a:p>
                  </a:txBody>
                  <a:tcPr anchor="ctr"/>
                </a:tc>
                <a:extLst>
                  <a:ext uri="{0D108BD9-81ED-4DB2-BD59-A6C34878D82A}">
                    <a16:rowId xmlns:a16="http://schemas.microsoft.com/office/drawing/2014/main" val="2714173871"/>
                  </a:ext>
                </a:extLst>
              </a:tr>
              <a:tr h="370840">
                <a:tc>
                  <a:txBody>
                    <a:bodyPr/>
                    <a:lstStyle/>
                    <a:p>
                      <a:r>
                        <a:rPr lang="hu-HU" b="1" dirty="0" err="1"/>
                        <a:t>Immunologic</a:t>
                      </a:r>
                      <a:r>
                        <a:rPr lang="hu-HU" b="1" dirty="0"/>
                        <a:t> status</a:t>
                      </a:r>
                    </a:p>
                  </a:txBody>
                  <a:tcPr anchor="ctr"/>
                </a:tc>
                <a:tc>
                  <a:txBody>
                    <a:bodyPr/>
                    <a:lstStyle/>
                    <a:p>
                      <a:r>
                        <a:rPr lang="en-US" sz="1600" b="0" dirty="0"/>
                        <a:t>People who have human immunodeficiency virus infection or immunosuppressed as a</a:t>
                      </a:r>
                      <a:r>
                        <a:rPr lang="hu-HU" sz="1600" b="0" dirty="0"/>
                        <a:t> </a:t>
                      </a:r>
                      <a:r>
                        <a:rPr lang="en-US" sz="1600" b="0" dirty="0"/>
                        <a:t>result of cancer therapy or health hazards are more at risk for serious infections.</a:t>
                      </a:r>
                      <a:endParaRPr lang="hu-HU" sz="1600" b="0" dirty="0"/>
                    </a:p>
                  </a:txBody>
                  <a:tcPr anchor="ctr"/>
                </a:tc>
                <a:extLst>
                  <a:ext uri="{0D108BD9-81ED-4DB2-BD59-A6C34878D82A}">
                    <a16:rowId xmlns:a16="http://schemas.microsoft.com/office/drawing/2014/main" val="709441481"/>
                  </a:ext>
                </a:extLst>
              </a:tr>
              <a:tr h="370840">
                <a:tc>
                  <a:txBody>
                    <a:bodyPr/>
                    <a:lstStyle/>
                    <a:p>
                      <a:r>
                        <a:rPr lang="hu-HU" b="1" dirty="0" err="1"/>
                        <a:t>Type</a:t>
                      </a:r>
                      <a:r>
                        <a:rPr lang="hu-HU" b="1" dirty="0"/>
                        <a:t> of </a:t>
                      </a:r>
                      <a:r>
                        <a:rPr lang="hu-HU" b="1" dirty="0" err="1"/>
                        <a:t>work</a:t>
                      </a:r>
                      <a:r>
                        <a:rPr lang="hu-HU" b="1" dirty="0"/>
                        <a:t> </a:t>
                      </a:r>
                      <a:r>
                        <a:rPr lang="hu-HU" b="1" dirty="0" err="1"/>
                        <a:t>clothing</a:t>
                      </a:r>
                      <a:endParaRPr lang="hu-HU" b="1" dirty="0"/>
                    </a:p>
                  </a:txBody>
                  <a:tcPr anchor="ctr"/>
                </a:tc>
                <a:tc>
                  <a:txBody>
                    <a:bodyPr/>
                    <a:lstStyle/>
                    <a:p>
                      <a:r>
                        <a:rPr lang="en-US" sz="1600" b="0" dirty="0"/>
                        <a:t>Workers required to wear semipermeable or impermeable protective clothing or PPE</a:t>
                      </a:r>
                      <a:r>
                        <a:rPr lang="hu-HU" sz="1600" b="0" dirty="0"/>
                        <a:t> </a:t>
                      </a:r>
                      <a:r>
                        <a:rPr lang="en-US" sz="1600" b="0" dirty="0"/>
                        <a:t>such as Tyvek suits, gloves, air-purifying respirators are at risk of heat disorders</a:t>
                      </a:r>
                      <a:r>
                        <a:rPr lang="hu-HU" sz="1600" b="0" dirty="0"/>
                        <a:t>.</a:t>
                      </a:r>
                    </a:p>
                  </a:txBody>
                  <a:tcPr anchor="ctr"/>
                </a:tc>
                <a:extLst>
                  <a:ext uri="{0D108BD9-81ED-4DB2-BD59-A6C34878D82A}">
                    <a16:rowId xmlns:a16="http://schemas.microsoft.com/office/drawing/2014/main" val="1737988595"/>
                  </a:ext>
                </a:extLst>
              </a:tr>
              <a:tr h="370840">
                <a:tc>
                  <a:txBody>
                    <a:bodyPr/>
                    <a:lstStyle/>
                    <a:p>
                      <a:r>
                        <a:rPr lang="hu-HU" b="1" dirty="0" err="1"/>
                        <a:t>Genetic</a:t>
                      </a:r>
                      <a:r>
                        <a:rPr lang="hu-HU" b="1" dirty="0"/>
                        <a:t> </a:t>
                      </a:r>
                      <a:r>
                        <a:rPr lang="hu-HU" b="1" dirty="0" err="1"/>
                        <a:t>characteristics</a:t>
                      </a:r>
                      <a:endParaRPr lang="hu-HU" b="1" dirty="0"/>
                    </a:p>
                  </a:txBody>
                  <a:tcPr anchor="ctr"/>
                </a:tc>
                <a:tc>
                  <a:txBody>
                    <a:bodyPr/>
                    <a:lstStyle/>
                    <a:p>
                      <a:r>
                        <a:rPr lang="en-US" sz="1600" b="0" dirty="0"/>
                        <a:t>Genetic host factors (e.g., hemochromatosis gene) that modify pathophysiological</a:t>
                      </a:r>
                      <a:r>
                        <a:rPr lang="hu-HU" sz="1600" b="0" dirty="0"/>
                        <a:t> </a:t>
                      </a:r>
                      <a:r>
                        <a:rPr lang="en-US" sz="1600" b="0" dirty="0"/>
                        <a:t>effects of particles may play a role in predicting susceptibility to air pollution. Heat</a:t>
                      </a:r>
                      <a:r>
                        <a:rPr lang="hu-HU" sz="1600" b="0" dirty="0"/>
                        <a:t> </a:t>
                      </a:r>
                      <a:r>
                        <a:rPr lang="en-US" sz="1600" b="0" dirty="0"/>
                        <a:t>shock proteins and some genes (i.e., C-reactive protein, ICAM-1, </a:t>
                      </a:r>
                      <a:r>
                        <a:rPr lang="en-US" sz="1600" b="0" dirty="0" err="1"/>
                        <a:t>metallothionein</a:t>
                      </a:r>
                      <a:r>
                        <a:rPr lang="en-US" sz="1600" b="0" dirty="0"/>
                        <a:t>, and</a:t>
                      </a:r>
                      <a:r>
                        <a:rPr lang="hu-HU" sz="1600" b="0" dirty="0"/>
                        <a:t> </a:t>
                      </a:r>
                      <a:r>
                        <a:rPr lang="en-US" sz="1600" b="0" dirty="0" err="1"/>
                        <a:t>cNOS</a:t>
                      </a:r>
                      <a:r>
                        <a:rPr lang="en-US" sz="1600" b="0" dirty="0"/>
                        <a:t>) change expression with heat stress.</a:t>
                      </a:r>
                      <a:endParaRPr lang="hu-HU" sz="1600" b="0" dirty="0"/>
                    </a:p>
                  </a:txBody>
                  <a:tcPr anchor="ctr"/>
                </a:tc>
                <a:extLst>
                  <a:ext uri="{0D108BD9-81ED-4DB2-BD59-A6C34878D82A}">
                    <a16:rowId xmlns:a16="http://schemas.microsoft.com/office/drawing/2014/main" val="2991464320"/>
                  </a:ext>
                </a:extLst>
              </a:tr>
            </a:tbl>
          </a:graphicData>
        </a:graphic>
      </p:graphicFrame>
    </p:spTree>
    <p:extLst>
      <p:ext uri="{BB962C8B-B14F-4D97-AF65-F5344CB8AC3E}">
        <p14:creationId xmlns:p14="http://schemas.microsoft.com/office/powerpoint/2010/main" val="22970221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smtClean="0"/>
              <a:t>Learning</a:t>
            </a:r>
            <a:r>
              <a:rPr lang="hu-HU" b="1" dirty="0" smtClean="0"/>
              <a:t> </a:t>
            </a:r>
            <a:r>
              <a:rPr lang="hu-HU" b="1" dirty="0" err="1" smtClean="0"/>
              <a:t>outcomes</a:t>
            </a:r>
            <a:endParaRPr lang="hu-HU" b="1" dirty="0"/>
          </a:p>
        </p:txBody>
      </p:sp>
      <p:sp>
        <p:nvSpPr>
          <p:cNvPr id="3" name="Tartalom helye 2"/>
          <p:cNvSpPr>
            <a:spLocks noGrp="1"/>
          </p:cNvSpPr>
          <p:nvPr>
            <p:ph idx="1"/>
          </p:nvPr>
        </p:nvSpPr>
        <p:spPr>
          <a:xfrm>
            <a:off x="412471" y="1252279"/>
            <a:ext cx="11044424" cy="5130592"/>
          </a:xfrm>
        </p:spPr>
        <p:txBody>
          <a:bodyPr>
            <a:noAutofit/>
          </a:bodyPr>
          <a:lstStyle/>
          <a:p>
            <a:pPr algn="just">
              <a:lnSpc>
                <a:spcPct val="110000"/>
              </a:lnSpc>
              <a:spcBef>
                <a:spcPts val="500"/>
              </a:spcBef>
              <a:spcAft>
                <a:spcPts val="1000"/>
              </a:spcAft>
            </a:pPr>
            <a:r>
              <a:rPr lang="hu-HU" sz="2200" dirty="0"/>
              <a:t>u</a:t>
            </a:r>
            <a:r>
              <a:rPr lang="en-GB" sz="2200" dirty="0" err="1" smtClean="0"/>
              <a:t>nderstand</a:t>
            </a:r>
            <a:r>
              <a:rPr lang="en-GB" sz="2200" dirty="0" smtClean="0"/>
              <a:t> the relationship between climate change and mental health problems</a:t>
            </a:r>
            <a:r>
              <a:rPr lang="hu-HU" sz="2200" dirty="0" smtClean="0"/>
              <a:t>;</a:t>
            </a:r>
            <a:endParaRPr lang="en-GB" sz="2200" dirty="0" smtClean="0"/>
          </a:p>
          <a:p>
            <a:pPr algn="just">
              <a:lnSpc>
                <a:spcPct val="110000"/>
              </a:lnSpc>
              <a:spcBef>
                <a:spcPts val="500"/>
              </a:spcBef>
              <a:spcAft>
                <a:spcPts val="1000"/>
              </a:spcAft>
            </a:pPr>
            <a:r>
              <a:rPr lang="hu-HU" sz="2200" dirty="0"/>
              <a:t>o</a:t>
            </a:r>
            <a:r>
              <a:rPr lang="en-GB" sz="2200" dirty="0" err="1" smtClean="0"/>
              <a:t>dentify</a:t>
            </a:r>
            <a:r>
              <a:rPr lang="en-GB" sz="2200" dirty="0" smtClean="0"/>
              <a:t> populations who are mostly at risk of mental health and stress-related disorders</a:t>
            </a:r>
            <a:r>
              <a:rPr lang="hu-HU" sz="2200" dirty="0" smtClean="0"/>
              <a:t/>
            </a:r>
            <a:br>
              <a:rPr lang="hu-HU" sz="2200" dirty="0" smtClean="0"/>
            </a:br>
            <a:r>
              <a:rPr lang="en-GB" sz="2200" dirty="0" smtClean="0"/>
              <a:t>due to climate change</a:t>
            </a:r>
            <a:r>
              <a:rPr lang="hu-HU" sz="2200" dirty="0" smtClean="0"/>
              <a:t>;</a:t>
            </a:r>
            <a:endParaRPr lang="en-GB" sz="2200" dirty="0" smtClean="0"/>
          </a:p>
          <a:p>
            <a:pPr algn="just">
              <a:lnSpc>
                <a:spcPct val="110000"/>
              </a:lnSpc>
              <a:spcBef>
                <a:spcPts val="500"/>
              </a:spcBef>
              <a:spcAft>
                <a:spcPts val="1000"/>
              </a:spcAft>
            </a:pPr>
            <a:r>
              <a:rPr lang="hu-HU" sz="2200" dirty="0"/>
              <a:t>r</a:t>
            </a:r>
            <a:r>
              <a:rPr lang="en-GB" sz="2200" dirty="0" err="1" smtClean="0"/>
              <a:t>ecognize</a:t>
            </a:r>
            <a:r>
              <a:rPr lang="en-GB" sz="2200" dirty="0" smtClean="0"/>
              <a:t> the regional characteristics of climate change related poor mental health</a:t>
            </a:r>
            <a:r>
              <a:rPr lang="hu-HU" sz="2200" dirty="0" smtClean="0"/>
              <a:t>;</a:t>
            </a:r>
            <a:endParaRPr lang="en-GB" sz="2200" dirty="0" smtClean="0"/>
          </a:p>
          <a:p>
            <a:pPr algn="just">
              <a:lnSpc>
                <a:spcPct val="110000"/>
              </a:lnSpc>
              <a:spcBef>
                <a:spcPts val="500"/>
              </a:spcBef>
              <a:spcAft>
                <a:spcPts val="1000"/>
              </a:spcAft>
            </a:pPr>
            <a:r>
              <a:rPr lang="hu-HU" sz="2200" dirty="0"/>
              <a:t>u</a:t>
            </a:r>
            <a:r>
              <a:rPr lang="en-GB" sz="2200" dirty="0" err="1" smtClean="0"/>
              <a:t>nderstand</a:t>
            </a:r>
            <a:r>
              <a:rPr lang="en-GB" sz="2200" dirty="0" smtClean="0"/>
              <a:t> the possible biological mechanisms linking mental health and heat</a:t>
            </a:r>
            <a:r>
              <a:rPr lang="hu-HU" sz="2200" dirty="0" smtClean="0"/>
              <a:t>;</a:t>
            </a:r>
            <a:endParaRPr lang="en-GB" sz="2200" dirty="0" smtClean="0"/>
          </a:p>
          <a:p>
            <a:pPr algn="just">
              <a:lnSpc>
                <a:spcPct val="110000"/>
              </a:lnSpc>
              <a:spcBef>
                <a:spcPts val="500"/>
              </a:spcBef>
              <a:spcAft>
                <a:spcPts val="1000"/>
              </a:spcAft>
            </a:pPr>
            <a:r>
              <a:rPr lang="hu-HU" sz="2200" dirty="0"/>
              <a:t>s</a:t>
            </a:r>
            <a:r>
              <a:rPr lang="en-GB" sz="2200" dirty="0" err="1" smtClean="0"/>
              <a:t>upport</a:t>
            </a:r>
            <a:r>
              <a:rPr lang="en-GB" sz="2200" dirty="0" smtClean="0"/>
              <a:t> individuals and communities in coping with a disaster or traumatic event</a:t>
            </a:r>
            <a:r>
              <a:rPr lang="hu-HU" sz="2200" dirty="0" smtClean="0"/>
              <a:t>;</a:t>
            </a:r>
            <a:endParaRPr lang="en-GB" sz="2200" dirty="0" smtClean="0"/>
          </a:p>
          <a:p>
            <a:pPr algn="just">
              <a:lnSpc>
                <a:spcPct val="110000"/>
              </a:lnSpc>
              <a:spcBef>
                <a:spcPts val="500"/>
              </a:spcBef>
              <a:spcAft>
                <a:spcPts val="1000"/>
              </a:spcAft>
            </a:pPr>
            <a:r>
              <a:rPr lang="hu-HU" sz="2200" dirty="0"/>
              <a:t>u</a:t>
            </a:r>
            <a:r>
              <a:rPr lang="en-GB" sz="2200" dirty="0" err="1" smtClean="0"/>
              <a:t>nderstand</a:t>
            </a:r>
            <a:r>
              <a:rPr lang="en-GB" sz="2200" dirty="0" smtClean="0"/>
              <a:t> the effect of climate change on the health care system and workforce</a:t>
            </a:r>
            <a:r>
              <a:rPr lang="hu-HU" sz="2200" dirty="0" smtClean="0"/>
              <a:t>;</a:t>
            </a:r>
            <a:endParaRPr lang="en-GB" sz="2200" dirty="0" smtClean="0"/>
          </a:p>
          <a:p>
            <a:pPr algn="just">
              <a:lnSpc>
                <a:spcPct val="110000"/>
              </a:lnSpc>
              <a:spcBef>
                <a:spcPts val="500"/>
              </a:spcBef>
              <a:spcAft>
                <a:spcPts val="1000"/>
              </a:spcAft>
            </a:pPr>
            <a:r>
              <a:rPr lang="hu-HU" sz="2200" dirty="0"/>
              <a:t>c</a:t>
            </a:r>
            <a:r>
              <a:rPr lang="en-GB" sz="2200" dirty="0" err="1" smtClean="0"/>
              <a:t>lassify</a:t>
            </a:r>
            <a:r>
              <a:rPr lang="en-GB" sz="2200" dirty="0" smtClean="0"/>
              <a:t> the key threats of climate change to workers’ health</a:t>
            </a:r>
            <a:r>
              <a:rPr lang="hu-HU" sz="2200" dirty="0" smtClean="0"/>
              <a:t>;</a:t>
            </a:r>
            <a:endParaRPr lang="en-GB" sz="2200" dirty="0" smtClean="0"/>
          </a:p>
          <a:p>
            <a:pPr algn="just">
              <a:lnSpc>
                <a:spcPct val="110000"/>
              </a:lnSpc>
              <a:spcBef>
                <a:spcPts val="500"/>
              </a:spcBef>
              <a:spcAft>
                <a:spcPts val="1000"/>
              </a:spcAft>
            </a:pPr>
            <a:r>
              <a:rPr lang="hu-HU" sz="2200" dirty="0" err="1"/>
              <a:t>u</a:t>
            </a:r>
            <a:r>
              <a:rPr lang="hu-HU" sz="2200" dirty="0" err="1" smtClean="0"/>
              <a:t>nderstand</a:t>
            </a:r>
            <a:r>
              <a:rPr lang="hu-HU" sz="2200" dirty="0" smtClean="0"/>
              <a:t> </a:t>
            </a:r>
            <a:r>
              <a:rPr lang="en-GB" sz="2200" dirty="0" smtClean="0"/>
              <a:t>the conceptual framework of the relationship between climate change and occupational safety and health</a:t>
            </a:r>
            <a:r>
              <a:rPr lang="hu-HU" sz="2200" dirty="0" smtClean="0"/>
              <a:t>.</a:t>
            </a:r>
            <a:endParaRPr lang="en-GB" sz="2200" dirty="0" smtClean="0"/>
          </a:p>
          <a:p>
            <a:pPr>
              <a:lnSpc>
                <a:spcPct val="100000"/>
              </a:lnSpc>
            </a:pPr>
            <a:endParaRPr lang="en-GB" sz="2600" dirty="0" smtClean="0"/>
          </a:p>
          <a:p>
            <a:pPr>
              <a:lnSpc>
                <a:spcPct val="100000"/>
              </a:lnSpc>
            </a:pPr>
            <a:endParaRPr lang="en-GB" dirty="0" smtClean="0"/>
          </a:p>
          <a:p>
            <a:pPr>
              <a:lnSpc>
                <a:spcPct val="100000"/>
              </a:lnSpc>
            </a:pPr>
            <a:endParaRPr lang="en-GB" dirty="0" smtClean="0"/>
          </a:p>
          <a:p>
            <a:pPr>
              <a:lnSpc>
                <a:spcPct val="100000"/>
              </a:lnSpc>
            </a:pPr>
            <a:endParaRPr lang="en-GB" dirty="0" smtClean="0"/>
          </a:p>
          <a:p>
            <a:pPr>
              <a:lnSpc>
                <a:spcPct val="100000"/>
              </a:lnSpc>
            </a:pPr>
            <a:endParaRPr lang="en-GB" dirty="0"/>
          </a:p>
        </p:txBody>
      </p:sp>
      <p:sp>
        <p:nvSpPr>
          <p:cNvPr id="4" name="Téglalap 3"/>
          <p:cNvSpPr/>
          <p:nvPr/>
        </p:nvSpPr>
        <p:spPr>
          <a:xfrm>
            <a:off x="192505" y="802976"/>
            <a:ext cx="10699612" cy="461665"/>
          </a:xfrm>
          <a:prstGeom prst="rect">
            <a:avLst/>
          </a:prstGeom>
        </p:spPr>
        <p:txBody>
          <a:bodyPr wrap="square">
            <a:spAutoFit/>
          </a:bodyPr>
          <a:lstStyle/>
          <a:p>
            <a:pPr>
              <a:spcAft>
                <a:spcPts val="500"/>
              </a:spcAft>
            </a:pPr>
            <a:r>
              <a:rPr lang="en-GB" sz="2400" dirty="0"/>
              <a:t>Upon successful completion of the </a:t>
            </a:r>
            <a:r>
              <a:rPr lang="hu-HU" sz="2400" dirty="0" err="1"/>
              <a:t>lesson</a:t>
            </a:r>
            <a:r>
              <a:rPr lang="hu-HU" sz="2400" dirty="0"/>
              <a:t>,</a:t>
            </a:r>
            <a:r>
              <a:rPr lang="en-GB" sz="2400" dirty="0"/>
              <a:t> students will be able </a:t>
            </a:r>
            <a:r>
              <a:rPr lang="en-GB" sz="2400" dirty="0" smtClean="0"/>
              <a:t>to</a:t>
            </a:r>
            <a:r>
              <a:rPr lang="hu-HU" sz="2400" dirty="0" smtClean="0"/>
              <a:t> </a:t>
            </a:r>
            <a:endParaRPr lang="en-GB" sz="2400" dirty="0"/>
          </a:p>
        </p:txBody>
      </p:sp>
    </p:spTree>
    <p:extLst>
      <p:ext uri="{BB962C8B-B14F-4D97-AF65-F5344CB8AC3E}">
        <p14:creationId xmlns:p14="http://schemas.microsoft.com/office/powerpoint/2010/main" val="36619566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8549458" y="1181152"/>
            <a:ext cx="3566618" cy="3584274"/>
          </a:xfrm>
          <a:prstGeom prst="rect">
            <a:avLst/>
          </a:prstGeom>
        </p:spPr>
      </p:pic>
      <p:sp>
        <p:nvSpPr>
          <p:cNvPr id="2" name="Cím 1"/>
          <p:cNvSpPr>
            <a:spLocks noGrp="1"/>
          </p:cNvSpPr>
          <p:nvPr>
            <p:ph type="title"/>
          </p:nvPr>
        </p:nvSpPr>
        <p:spPr/>
        <p:txBody>
          <a:bodyPr/>
          <a:lstStyle/>
          <a:p>
            <a:r>
              <a:rPr lang="en-US" sz="3200" b="1" dirty="0"/>
              <a:t>CDC's Building Resilience Against Climate Effects (BRACE) Framework</a:t>
            </a:r>
            <a:endParaRPr lang="hu-HU" sz="3200" b="1" dirty="0"/>
          </a:p>
        </p:txBody>
      </p:sp>
      <p:sp>
        <p:nvSpPr>
          <p:cNvPr id="6" name="Tartalom helye 5"/>
          <p:cNvSpPr>
            <a:spLocks noGrp="1"/>
          </p:cNvSpPr>
          <p:nvPr>
            <p:ph idx="1"/>
          </p:nvPr>
        </p:nvSpPr>
        <p:spPr>
          <a:xfrm>
            <a:off x="192505" y="934775"/>
            <a:ext cx="8269032" cy="5130397"/>
          </a:xfrm>
        </p:spPr>
        <p:txBody>
          <a:bodyPr>
            <a:normAutofit fontScale="85000" lnSpcReduction="10000"/>
          </a:bodyPr>
          <a:lstStyle/>
          <a:p>
            <a:pPr marL="0" indent="0" algn="just">
              <a:lnSpc>
                <a:spcPct val="110000"/>
              </a:lnSpc>
              <a:buNone/>
            </a:pPr>
            <a:r>
              <a:rPr lang="hu-HU" sz="1800" dirty="0"/>
              <a:t>A</a:t>
            </a:r>
            <a:r>
              <a:rPr lang="en-US" sz="1800" dirty="0"/>
              <a:t> five-step process that allows health officials to develop strategies and programs to help communities prepare for the health effects of climate change. </a:t>
            </a:r>
            <a:endParaRPr lang="hu-HU" sz="1800" dirty="0"/>
          </a:p>
          <a:p>
            <a:pPr marL="0" indent="0" algn="just">
              <a:lnSpc>
                <a:spcPct val="110000"/>
              </a:lnSpc>
              <a:buNone/>
            </a:pPr>
            <a:r>
              <a:rPr lang="hu-HU" sz="1800" dirty="0"/>
              <a:t>P</a:t>
            </a:r>
            <a:r>
              <a:rPr lang="en-US" sz="1800" dirty="0"/>
              <a:t>art of this effort involves incorporating complex atmospheric data and both short and long range climate projections into public health planning and response activities.</a:t>
            </a:r>
            <a:endParaRPr lang="hu-HU" sz="1800" dirty="0"/>
          </a:p>
          <a:p>
            <a:pPr marL="0" indent="0" algn="just">
              <a:lnSpc>
                <a:spcPct val="110000"/>
              </a:lnSpc>
              <a:buNone/>
            </a:pPr>
            <a:r>
              <a:rPr lang="en-US" sz="1800" b="1" dirty="0"/>
              <a:t>Step 1: Anticipate Climate Impacts and Assessing Vulnerabilities</a:t>
            </a:r>
          </a:p>
          <a:p>
            <a:pPr marL="457200" lvl="1" indent="0" algn="just">
              <a:lnSpc>
                <a:spcPct val="110000"/>
              </a:lnSpc>
              <a:buNone/>
            </a:pPr>
            <a:r>
              <a:rPr lang="en-US" sz="1800" dirty="0"/>
              <a:t>Identify the scope of climate impacts, associated potential health outcomes, and populations and locations vulnerable to these health impacts.</a:t>
            </a:r>
            <a:endParaRPr lang="hu-HU" sz="1800" dirty="0"/>
          </a:p>
          <a:p>
            <a:pPr marL="0" indent="0" algn="just">
              <a:lnSpc>
                <a:spcPct val="110000"/>
              </a:lnSpc>
              <a:buNone/>
            </a:pPr>
            <a:r>
              <a:rPr lang="en-US" sz="1800" b="1" dirty="0"/>
              <a:t>Step 2: Project the Disease Burden</a:t>
            </a:r>
          </a:p>
          <a:p>
            <a:pPr marL="457200" lvl="1" indent="0" algn="just">
              <a:lnSpc>
                <a:spcPct val="110000"/>
              </a:lnSpc>
              <a:buNone/>
            </a:pPr>
            <a:r>
              <a:rPr lang="en-US" sz="1800" dirty="0"/>
              <a:t>Estimate or quantify the additional burden of health outcomes associated with climate change.</a:t>
            </a:r>
            <a:endParaRPr lang="hu-HU" sz="1800" dirty="0"/>
          </a:p>
          <a:p>
            <a:pPr marL="0" indent="0" algn="just">
              <a:lnSpc>
                <a:spcPct val="110000"/>
              </a:lnSpc>
              <a:buNone/>
            </a:pPr>
            <a:r>
              <a:rPr lang="en-US" sz="1800" b="1" dirty="0"/>
              <a:t>Step 3: Assess Public Health Interventions</a:t>
            </a:r>
          </a:p>
          <a:p>
            <a:pPr marL="457200" lvl="1" indent="0" algn="just">
              <a:lnSpc>
                <a:spcPct val="110000"/>
              </a:lnSpc>
              <a:buNone/>
            </a:pPr>
            <a:r>
              <a:rPr lang="en-US" sz="1800" dirty="0"/>
              <a:t>Identify the most suitable health interventions for the identified health impacts of greatest concern.</a:t>
            </a:r>
            <a:endParaRPr lang="hu-HU" sz="1800" dirty="0"/>
          </a:p>
          <a:p>
            <a:pPr marL="0" indent="0" algn="just">
              <a:lnSpc>
                <a:spcPct val="110000"/>
              </a:lnSpc>
              <a:buNone/>
            </a:pPr>
            <a:r>
              <a:rPr lang="en-US" sz="1800" b="1" dirty="0"/>
              <a:t>Step 4: Develop and Implement a Climate and Health Adaptation Plan</a:t>
            </a:r>
          </a:p>
          <a:p>
            <a:pPr marL="457200" lvl="1" indent="0" algn="just">
              <a:lnSpc>
                <a:spcPct val="110000"/>
              </a:lnSpc>
              <a:buNone/>
            </a:pPr>
            <a:r>
              <a:rPr lang="en-US" sz="1800" dirty="0"/>
              <a:t>Develop a written adaptation plan that is regularly updated. Disseminate and oversee implementation of the plan.</a:t>
            </a:r>
          </a:p>
          <a:p>
            <a:pPr marL="0" indent="0" algn="just">
              <a:lnSpc>
                <a:spcPct val="110000"/>
              </a:lnSpc>
              <a:buNone/>
            </a:pPr>
            <a:r>
              <a:rPr lang="en-US" sz="1800" b="1" dirty="0"/>
              <a:t>Step 5: Evaluate Impact and Improve Quality of Activities</a:t>
            </a:r>
          </a:p>
          <a:p>
            <a:pPr marL="457200" lvl="1" indent="0" algn="just">
              <a:lnSpc>
                <a:spcPct val="110000"/>
              </a:lnSpc>
              <a:buNone/>
            </a:pPr>
            <a:r>
              <a:rPr lang="en-US" sz="1800" dirty="0"/>
              <a:t>Evaluate the process. Determine the value of information attained and activities undertaken.</a:t>
            </a:r>
            <a:endParaRPr lang="hu-HU" sz="1800" dirty="0"/>
          </a:p>
        </p:txBody>
      </p:sp>
      <p:sp>
        <p:nvSpPr>
          <p:cNvPr id="3" name="Téglalap 2"/>
          <p:cNvSpPr/>
          <p:nvPr/>
        </p:nvSpPr>
        <p:spPr>
          <a:xfrm>
            <a:off x="8681338" y="4768725"/>
            <a:ext cx="3346817" cy="584775"/>
          </a:xfrm>
          <a:prstGeom prst="rect">
            <a:avLst/>
          </a:prstGeom>
        </p:spPr>
        <p:txBody>
          <a:bodyPr wrap="square">
            <a:spAutoFit/>
          </a:bodyPr>
          <a:lstStyle/>
          <a:p>
            <a:pPr algn="ctr"/>
            <a:r>
              <a:rPr lang="hu-HU" sz="1600" dirty="0">
                <a:hlinkClick r:id="rId3"/>
              </a:rPr>
              <a:t>https://youtu.be/2PWPGI7NSUo</a:t>
            </a:r>
            <a:endParaRPr lang="hu-HU" sz="1600" dirty="0"/>
          </a:p>
          <a:p>
            <a:pPr algn="ctr"/>
            <a:endParaRPr lang="hu-HU" sz="1600" dirty="0"/>
          </a:p>
        </p:txBody>
      </p:sp>
      <p:pic>
        <p:nvPicPr>
          <p:cNvPr id="5" name="Kép 4" descr="A képen szöveg, clipart látható&#10;&#10;Automatikusan generált leírás">
            <a:extLst>
              <a:ext uri="{FF2B5EF4-FFF2-40B4-BE49-F238E27FC236}">
                <a16:creationId xmlns:a16="http://schemas.microsoft.com/office/drawing/2014/main" id="{70F03A54-EBA9-408A-9B6B-4CE1582C1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53536" y="5137103"/>
            <a:ext cx="1002420" cy="566367"/>
          </a:xfrm>
          <a:prstGeom prst="rect">
            <a:avLst/>
          </a:prstGeom>
        </p:spPr>
      </p:pic>
      <p:sp>
        <p:nvSpPr>
          <p:cNvPr id="7" name="Téglalap 6"/>
          <p:cNvSpPr/>
          <p:nvPr/>
        </p:nvSpPr>
        <p:spPr>
          <a:xfrm>
            <a:off x="9858" y="6161887"/>
            <a:ext cx="2356735" cy="215444"/>
          </a:xfrm>
          <a:prstGeom prst="rect">
            <a:avLst/>
          </a:prstGeom>
        </p:spPr>
        <p:txBody>
          <a:bodyPr wrap="none">
            <a:spAutoFit/>
          </a:bodyPr>
          <a:lstStyle/>
          <a:p>
            <a:r>
              <a:rPr lang="hu-HU" sz="800" dirty="0" smtClean="0">
                <a:solidFill>
                  <a:schemeClr val="bg1">
                    <a:lumMod val="50000"/>
                  </a:schemeClr>
                </a:solidFill>
                <a:hlinkClick r:id="rId5"/>
              </a:rPr>
              <a:t>https</a:t>
            </a:r>
            <a:r>
              <a:rPr lang="hu-HU" sz="800" dirty="0">
                <a:solidFill>
                  <a:schemeClr val="bg1">
                    <a:lumMod val="50000"/>
                  </a:schemeClr>
                </a:solidFill>
                <a:hlinkClick r:id="rId5"/>
              </a:rPr>
              <a:t>://www.cdc.gov/climateandhealth/BRACE.htm</a:t>
            </a:r>
            <a:endParaRPr lang="hu-HU" sz="800" dirty="0">
              <a:solidFill>
                <a:schemeClr val="bg1">
                  <a:lumMod val="50000"/>
                </a:schemeClr>
              </a:solidFill>
            </a:endParaRPr>
          </a:p>
        </p:txBody>
      </p:sp>
    </p:spTree>
    <p:extLst>
      <p:ext uri="{BB962C8B-B14F-4D97-AF65-F5344CB8AC3E}">
        <p14:creationId xmlns:p14="http://schemas.microsoft.com/office/powerpoint/2010/main" val="20537489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GB" b="1" dirty="0"/>
              <a:t>Take-home message</a:t>
            </a:r>
          </a:p>
        </p:txBody>
      </p:sp>
      <p:sp>
        <p:nvSpPr>
          <p:cNvPr id="3" name="Tartalom helye 2"/>
          <p:cNvSpPr>
            <a:spLocks noGrp="1"/>
          </p:cNvSpPr>
          <p:nvPr>
            <p:ph idx="1"/>
          </p:nvPr>
        </p:nvSpPr>
        <p:spPr>
          <a:xfrm>
            <a:off x="192506" y="934775"/>
            <a:ext cx="11506436" cy="5370897"/>
          </a:xfrm>
        </p:spPr>
        <p:txBody>
          <a:bodyPr>
            <a:normAutofit fontScale="92500" lnSpcReduction="10000"/>
          </a:bodyPr>
          <a:lstStyle/>
          <a:p>
            <a:pPr algn="just">
              <a:lnSpc>
                <a:spcPct val="110000"/>
              </a:lnSpc>
              <a:spcAft>
                <a:spcPts val="1000"/>
              </a:spcAft>
            </a:pPr>
            <a:r>
              <a:rPr lang="en-GB" sz="2400" dirty="0"/>
              <a:t>Eco-anxiety and mental health problems following disasters are considered as major health problems related to climate change.</a:t>
            </a:r>
          </a:p>
          <a:p>
            <a:pPr algn="just">
              <a:lnSpc>
                <a:spcPct val="110000"/>
              </a:lnSpc>
              <a:spcAft>
                <a:spcPts val="1000"/>
              </a:spcAft>
            </a:pPr>
            <a:r>
              <a:rPr lang="en-GB" sz="2400" dirty="0"/>
              <a:t>Heatwaves increase the risk of mental health-related outcomes.</a:t>
            </a:r>
          </a:p>
          <a:p>
            <a:pPr algn="just">
              <a:lnSpc>
                <a:spcPct val="110000"/>
              </a:lnSpc>
              <a:spcAft>
                <a:spcPts val="1000"/>
              </a:spcAft>
            </a:pPr>
            <a:r>
              <a:rPr lang="en-GB" sz="2400" dirty="0"/>
              <a:t>Health care systems should be adapted to meet the increased demand for mental health services relating to climate change.</a:t>
            </a:r>
          </a:p>
          <a:p>
            <a:pPr algn="just">
              <a:lnSpc>
                <a:spcPct val="110000"/>
              </a:lnSpc>
              <a:spcAft>
                <a:spcPts val="1000"/>
              </a:spcAft>
            </a:pPr>
            <a:r>
              <a:rPr lang="en-GB" sz="2400" dirty="0"/>
              <a:t>Health care professionals experience the physical and mental health risks of climate change more acutely than the general population. </a:t>
            </a:r>
          </a:p>
          <a:p>
            <a:pPr algn="just">
              <a:lnSpc>
                <a:spcPct val="110000"/>
              </a:lnSpc>
              <a:spcAft>
                <a:spcPts val="1000"/>
              </a:spcAft>
            </a:pPr>
            <a:r>
              <a:rPr lang="en-GB" sz="2400" dirty="0"/>
              <a:t>People working outdoors or in hot indoor environments, or emergency responders are more vulnerable to the health impacts of climate change than the general population.</a:t>
            </a:r>
          </a:p>
          <a:p>
            <a:pPr algn="just">
              <a:lnSpc>
                <a:spcPct val="110000"/>
              </a:lnSpc>
              <a:spcAft>
                <a:spcPts val="1000"/>
              </a:spcAft>
            </a:pPr>
            <a:r>
              <a:rPr lang="en-GB" sz="2400" dirty="0"/>
              <a:t>Climate change may result in increasing the prevalence, distribution, and severity of known occupational hazards.</a:t>
            </a:r>
          </a:p>
          <a:p>
            <a:endParaRPr lang="en-GB" sz="2400" dirty="0"/>
          </a:p>
          <a:p>
            <a:endParaRPr lang="en-GB" sz="2400" dirty="0"/>
          </a:p>
        </p:txBody>
      </p:sp>
    </p:spTree>
    <p:extLst>
      <p:ext uri="{BB962C8B-B14F-4D97-AF65-F5344CB8AC3E}">
        <p14:creationId xmlns:p14="http://schemas.microsoft.com/office/powerpoint/2010/main" val="12229002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Test </a:t>
            </a:r>
            <a:r>
              <a:rPr lang="hu-HU" b="1" dirty="0" err="1"/>
              <a:t>your</a:t>
            </a:r>
            <a:r>
              <a:rPr lang="hu-HU" b="1" dirty="0"/>
              <a:t> </a:t>
            </a:r>
            <a:r>
              <a:rPr lang="hu-HU" b="1" dirty="0" err="1"/>
              <a:t>knowledge</a:t>
            </a:r>
            <a:endParaRPr lang="hu-HU" b="1" dirty="0"/>
          </a:p>
        </p:txBody>
      </p:sp>
      <p:sp>
        <p:nvSpPr>
          <p:cNvPr id="3" name="Tartalom helye 2"/>
          <p:cNvSpPr>
            <a:spLocks noGrp="1"/>
          </p:cNvSpPr>
          <p:nvPr>
            <p:ph idx="1"/>
          </p:nvPr>
        </p:nvSpPr>
        <p:spPr>
          <a:xfrm>
            <a:off x="304800" y="934775"/>
            <a:ext cx="11609294" cy="5370897"/>
          </a:xfrm>
        </p:spPr>
        <p:txBody>
          <a:bodyPr>
            <a:normAutofit fontScale="85000" lnSpcReduction="20000"/>
          </a:bodyPr>
          <a:lstStyle/>
          <a:p>
            <a:pPr marL="514350" indent="-514350" algn="just">
              <a:lnSpc>
                <a:spcPct val="110000"/>
              </a:lnSpc>
              <a:spcAft>
                <a:spcPts val="1000"/>
              </a:spcAft>
              <a:buFont typeface="+mj-lt"/>
              <a:buAutoNum type="arabicParenR"/>
            </a:pPr>
            <a:r>
              <a:rPr lang="en-GB" sz="2500" dirty="0"/>
              <a:t>What mental health effects can occur following disasters?</a:t>
            </a:r>
          </a:p>
          <a:p>
            <a:pPr marL="514350" indent="-514350" algn="just">
              <a:lnSpc>
                <a:spcPct val="110000"/>
              </a:lnSpc>
              <a:spcAft>
                <a:spcPts val="1000"/>
              </a:spcAft>
              <a:buFont typeface="+mj-lt"/>
              <a:buAutoNum type="arabicParenR"/>
            </a:pPr>
            <a:r>
              <a:rPr lang="en-GB" sz="2500" dirty="0"/>
              <a:t>What is „Eco-Anxiety”?</a:t>
            </a:r>
          </a:p>
          <a:p>
            <a:pPr marL="514350" indent="-514350" algn="just">
              <a:lnSpc>
                <a:spcPct val="110000"/>
              </a:lnSpc>
              <a:spcAft>
                <a:spcPts val="1000"/>
              </a:spcAft>
              <a:buFont typeface="+mj-lt"/>
              <a:buAutoNum type="arabicParenR"/>
            </a:pPr>
            <a:r>
              <a:rPr lang="en-GB" sz="2500" dirty="0"/>
              <a:t>Summarize the study results regarding hot weather (and related climate effects) and poor mental health outcomes!</a:t>
            </a:r>
          </a:p>
          <a:p>
            <a:pPr marL="514350" indent="-514350" algn="just">
              <a:lnSpc>
                <a:spcPct val="110000"/>
              </a:lnSpc>
              <a:spcAft>
                <a:spcPts val="1000"/>
              </a:spcAft>
              <a:buFont typeface="+mj-lt"/>
              <a:buAutoNum type="arabicParenR"/>
            </a:pPr>
            <a:r>
              <a:rPr lang="en-GB" sz="2500" dirty="0"/>
              <a:t>What are the possible biological mechanisms which can link heat </a:t>
            </a:r>
            <a:r>
              <a:rPr lang="hu-HU" sz="2500" dirty="0" err="1"/>
              <a:t>to</a:t>
            </a:r>
            <a:r>
              <a:rPr lang="en-GB" sz="2500" dirty="0"/>
              <a:t> poor mental health?</a:t>
            </a:r>
          </a:p>
          <a:p>
            <a:pPr marL="514350" indent="-514350" algn="just">
              <a:lnSpc>
                <a:spcPct val="110000"/>
              </a:lnSpc>
              <a:spcAft>
                <a:spcPts val="1000"/>
              </a:spcAft>
              <a:buFont typeface="+mj-lt"/>
              <a:buAutoNum type="arabicParenR"/>
            </a:pPr>
            <a:r>
              <a:rPr lang="en-GB" sz="2500" dirty="0"/>
              <a:t>Who are most at risk of climate change related mental he</a:t>
            </a:r>
            <a:r>
              <a:rPr lang="hu-HU" sz="2500" dirty="0"/>
              <a:t>a</a:t>
            </a:r>
            <a:r>
              <a:rPr lang="en-GB" sz="2500" dirty="0"/>
              <a:t>lth problems?</a:t>
            </a:r>
          </a:p>
          <a:p>
            <a:pPr marL="514350" indent="-514350" algn="just">
              <a:lnSpc>
                <a:spcPct val="110000"/>
              </a:lnSpc>
              <a:spcAft>
                <a:spcPts val="1000"/>
              </a:spcAft>
              <a:buFont typeface="+mj-lt"/>
              <a:buAutoNum type="arabicParenR"/>
            </a:pPr>
            <a:r>
              <a:rPr lang="en-GB" sz="2500" dirty="0"/>
              <a:t>How does climate change affect the health care system?</a:t>
            </a:r>
          </a:p>
          <a:p>
            <a:pPr marL="514350" indent="-514350" algn="just">
              <a:lnSpc>
                <a:spcPct val="110000"/>
              </a:lnSpc>
              <a:spcAft>
                <a:spcPts val="1000"/>
              </a:spcAft>
              <a:buFont typeface="+mj-lt"/>
              <a:buAutoNum type="arabicParenR"/>
            </a:pPr>
            <a:r>
              <a:rPr lang="en-GB" sz="2500" dirty="0"/>
              <a:t>How does climate change affect the health of workers?</a:t>
            </a:r>
          </a:p>
          <a:p>
            <a:pPr marL="514350" indent="-514350" algn="just">
              <a:lnSpc>
                <a:spcPct val="110000"/>
              </a:lnSpc>
              <a:spcAft>
                <a:spcPts val="1000"/>
              </a:spcAft>
              <a:buFont typeface="+mj-lt"/>
              <a:buAutoNum type="arabicParenR"/>
            </a:pPr>
            <a:r>
              <a:rPr lang="en-GB" sz="2500" dirty="0"/>
              <a:t>Which factors can increase susceptibility to climate-related occupational hazards?</a:t>
            </a:r>
          </a:p>
          <a:p>
            <a:pPr marL="514350" indent="-514350" algn="just">
              <a:lnSpc>
                <a:spcPct val="110000"/>
              </a:lnSpc>
              <a:spcAft>
                <a:spcPts val="1000"/>
              </a:spcAft>
              <a:buFont typeface="+mj-lt"/>
              <a:buAutoNum type="arabicParenR"/>
            </a:pPr>
            <a:r>
              <a:rPr lang="en-GB" sz="2500" dirty="0"/>
              <a:t>What is the „BRACE” Framework?</a:t>
            </a:r>
          </a:p>
          <a:p>
            <a:pPr marL="514350" indent="-514350">
              <a:lnSpc>
                <a:spcPct val="110000"/>
              </a:lnSpc>
              <a:buFont typeface="+mj-lt"/>
              <a:buAutoNum type="arabicParenR"/>
            </a:pPr>
            <a:endParaRPr lang="en-GB" dirty="0"/>
          </a:p>
          <a:p>
            <a:pPr marL="514350" indent="-514350">
              <a:lnSpc>
                <a:spcPct val="110000"/>
              </a:lnSpc>
              <a:buFont typeface="+mj-lt"/>
              <a:buAutoNum type="arabicParenR"/>
            </a:pPr>
            <a:endParaRPr lang="en-GB" dirty="0"/>
          </a:p>
          <a:p>
            <a:pPr marL="514350" indent="-514350">
              <a:lnSpc>
                <a:spcPct val="110000"/>
              </a:lnSpc>
              <a:buFont typeface="+mj-lt"/>
              <a:buAutoNum type="arabicParenR"/>
            </a:pPr>
            <a:endParaRPr lang="en-GB" dirty="0"/>
          </a:p>
          <a:p>
            <a:pPr marL="514350" indent="-514350">
              <a:lnSpc>
                <a:spcPct val="110000"/>
              </a:lnSpc>
              <a:buFont typeface="+mj-lt"/>
              <a:buAutoNum type="arabicParenR"/>
            </a:pPr>
            <a:endParaRPr lang="en-GB" dirty="0"/>
          </a:p>
          <a:p>
            <a:pPr marL="514350" indent="-514350">
              <a:lnSpc>
                <a:spcPct val="110000"/>
              </a:lnSpc>
              <a:buFont typeface="+mj-lt"/>
              <a:buAutoNum type="arabicParenR"/>
            </a:pPr>
            <a:endParaRPr lang="en-GB" dirty="0"/>
          </a:p>
        </p:txBody>
      </p:sp>
    </p:spTree>
    <p:extLst>
      <p:ext uri="{BB962C8B-B14F-4D97-AF65-F5344CB8AC3E}">
        <p14:creationId xmlns:p14="http://schemas.microsoft.com/office/powerpoint/2010/main" val="42460030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Further</a:t>
            </a:r>
            <a:r>
              <a:rPr lang="hu-HU" b="1" dirty="0"/>
              <a:t> </a:t>
            </a:r>
            <a:r>
              <a:rPr lang="hu-HU" b="1"/>
              <a:t>readings</a:t>
            </a:r>
            <a:endParaRPr lang="hu-HU" b="1" dirty="0"/>
          </a:p>
        </p:txBody>
      </p:sp>
      <p:sp>
        <p:nvSpPr>
          <p:cNvPr id="3" name="Tartalom helye 2"/>
          <p:cNvSpPr>
            <a:spLocks noGrp="1"/>
          </p:cNvSpPr>
          <p:nvPr>
            <p:ph idx="1"/>
          </p:nvPr>
        </p:nvSpPr>
        <p:spPr>
          <a:xfrm>
            <a:off x="192505" y="934775"/>
            <a:ext cx="11596083" cy="5370897"/>
          </a:xfrm>
        </p:spPr>
        <p:txBody>
          <a:bodyPr>
            <a:normAutofit/>
          </a:bodyPr>
          <a:lstStyle/>
          <a:p>
            <a:pPr algn="just">
              <a:lnSpc>
                <a:spcPct val="110000"/>
              </a:lnSpc>
              <a:spcAft>
                <a:spcPts val="2000"/>
              </a:spcAft>
            </a:pPr>
            <a:r>
              <a:rPr lang="en-US" sz="2200" dirty="0"/>
              <a:t>Coffey et al.: Understanding Eco-anxiety: A Systematic Scoping Review of Current Literature and Identified Knowledge Gaps. The Journal of Climate Change and Health 3 (2021) 1000472. </a:t>
            </a:r>
            <a:r>
              <a:rPr lang="en-US" sz="2200" dirty="0">
                <a:hlinkClick r:id="rId2"/>
              </a:rPr>
              <a:t>https://doi.org/10.1016/j.joclim.2021.100047</a:t>
            </a:r>
            <a:endParaRPr lang="hu-HU" sz="2200" dirty="0"/>
          </a:p>
          <a:p>
            <a:pPr algn="just">
              <a:lnSpc>
                <a:spcPct val="110000"/>
              </a:lnSpc>
              <a:spcAft>
                <a:spcPts val="2000"/>
              </a:spcAft>
            </a:pPr>
            <a:r>
              <a:rPr lang="en-US" sz="2200" dirty="0"/>
              <a:t>Liu et al.: Is there an association between hot weather and poor mental health outcomes</a:t>
            </a:r>
            <a:r>
              <a:rPr lang="en-US" sz="2200" dirty="0" smtClean="0"/>
              <a:t>?</a:t>
            </a:r>
            <a:r>
              <a:rPr lang="hu-HU" sz="2200" dirty="0" smtClean="0"/>
              <a:t/>
            </a:r>
            <a:br>
              <a:rPr lang="hu-HU" sz="2200" dirty="0" smtClean="0"/>
            </a:br>
            <a:r>
              <a:rPr lang="en-US" sz="2200" dirty="0" smtClean="0"/>
              <a:t>A </a:t>
            </a:r>
            <a:r>
              <a:rPr lang="en-US" sz="2200" dirty="0"/>
              <a:t>systematic review and meta-analysis. Environ Int. 2021. </a:t>
            </a:r>
            <a:r>
              <a:rPr lang="en-US" sz="2200" dirty="0">
                <a:hlinkClick r:id="rId3"/>
              </a:rPr>
              <a:t>https://doi.org/10.1016/j.envint.2021.106533</a:t>
            </a:r>
            <a:endParaRPr lang="hu-HU" sz="2200" dirty="0"/>
          </a:p>
          <a:p>
            <a:pPr algn="just">
              <a:lnSpc>
                <a:spcPct val="110000"/>
              </a:lnSpc>
              <a:spcAft>
                <a:spcPts val="2000"/>
              </a:spcAft>
            </a:pPr>
            <a:r>
              <a:rPr lang="en-US" sz="2200" dirty="0" err="1"/>
              <a:t>Löhmus</a:t>
            </a:r>
            <a:r>
              <a:rPr lang="en-US" sz="2200" dirty="0"/>
              <a:t> M.: Possible Biological Mechanisms Linking Mental Health and </a:t>
            </a:r>
            <a:r>
              <a:rPr lang="en-US" sz="2200" dirty="0" smtClean="0"/>
              <a:t>Heat</a:t>
            </a:r>
            <a:r>
              <a:rPr lang="hu-HU" sz="2200" dirty="0" smtClean="0"/>
              <a:t> </a:t>
            </a:r>
            <a:r>
              <a:rPr lang="en-US" sz="2200" dirty="0" smtClean="0"/>
              <a:t>–</a:t>
            </a:r>
            <a:r>
              <a:rPr lang="hu-HU" sz="2200" dirty="0" smtClean="0"/>
              <a:t> </a:t>
            </a:r>
            <a:r>
              <a:rPr lang="en-US" sz="2200" dirty="0" smtClean="0"/>
              <a:t>A</a:t>
            </a:r>
            <a:r>
              <a:rPr lang="hu-HU" sz="2200" dirty="0" smtClean="0"/>
              <a:t> </a:t>
            </a:r>
            <a:r>
              <a:rPr lang="en-US" sz="2200" dirty="0" smtClean="0"/>
              <a:t>Contemplative </a:t>
            </a:r>
            <a:r>
              <a:rPr lang="en-US" sz="2200" dirty="0"/>
              <a:t>Review. </a:t>
            </a:r>
            <a:r>
              <a:rPr lang="en-US" sz="2200" dirty="0" err="1"/>
              <a:t>Int</a:t>
            </a:r>
            <a:r>
              <a:rPr lang="en-US" sz="2200" dirty="0"/>
              <a:t> J Environ Res Public Health. 2018. </a:t>
            </a:r>
            <a:r>
              <a:rPr lang="en-US" sz="2200" dirty="0">
                <a:hlinkClick r:id="rId4"/>
              </a:rPr>
              <a:t>https://doi.org/10.3390/ijerph15071515</a:t>
            </a:r>
            <a:endParaRPr lang="hu-HU" sz="2200" dirty="0"/>
          </a:p>
          <a:p>
            <a:pPr algn="just">
              <a:lnSpc>
                <a:spcPct val="110000"/>
              </a:lnSpc>
              <a:spcAft>
                <a:spcPts val="2000"/>
              </a:spcAft>
            </a:pPr>
            <a:r>
              <a:rPr lang="hu-HU" sz="2200" dirty="0"/>
              <a:t>Schulte and </a:t>
            </a:r>
            <a:r>
              <a:rPr lang="hu-HU" sz="2200" dirty="0" err="1"/>
              <a:t>Chun</a:t>
            </a:r>
            <a:r>
              <a:rPr lang="hu-HU" sz="2200" dirty="0"/>
              <a:t>: </a:t>
            </a:r>
            <a:r>
              <a:rPr lang="en-US" sz="2200" dirty="0"/>
              <a:t>Climate Change and Occupational Safety and Health:</a:t>
            </a:r>
            <a:r>
              <a:rPr lang="hu-HU" sz="2200" dirty="0"/>
              <a:t> </a:t>
            </a:r>
            <a:r>
              <a:rPr lang="en-US" sz="2200" dirty="0"/>
              <a:t>Establishing a Preliminary Framework</a:t>
            </a:r>
            <a:r>
              <a:rPr lang="hu-HU" sz="2200" dirty="0"/>
              <a:t>. J </a:t>
            </a:r>
            <a:r>
              <a:rPr lang="hu-HU" sz="2200" dirty="0" err="1"/>
              <a:t>Occup</a:t>
            </a:r>
            <a:r>
              <a:rPr lang="hu-HU" sz="2200" dirty="0"/>
              <a:t> </a:t>
            </a:r>
            <a:r>
              <a:rPr lang="hu-HU" sz="2200" dirty="0" err="1"/>
              <a:t>Environ</a:t>
            </a:r>
            <a:r>
              <a:rPr lang="hu-HU" sz="2200" dirty="0"/>
              <a:t> </a:t>
            </a:r>
            <a:r>
              <a:rPr lang="hu-HU" sz="2200" dirty="0" err="1"/>
              <a:t>Hyg</a:t>
            </a:r>
            <a:r>
              <a:rPr lang="hu-HU" sz="2200" dirty="0"/>
              <a:t> 2009. </a:t>
            </a:r>
            <a:r>
              <a:rPr lang="hu-HU" sz="2200" dirty="0">
                <a:hlinkClick r:id="rId5"/>
              </a:rPr>
              <a:t>https://doi.org/10.1080/15459620903066008</a:t>
            </a:r>
            <a:endParaRPr lang="hu-HU" sz="2200" dirty="0"/>
          </a:p>
          <a:p>
            <a:endParaRPr lang="en-US" sz="2400" dirty="0"/>
          </a:p>
          <a:p>
            <a:endParaRPr lang="en-US" sz="2400" dirty="0"/>
          </a:p>
          <a:p>
            <a:endParaRPr lang="hu-HU" sz="2400" dirty="0"/>
          </a:p>
        </p:txBody>
      </p:sp>
    </p:spTree>
    <p:extLst>
      <p:ext uri="{BB962C8B-B14F-4D97-AF65-F5344CB8AC3E}">
        <p14:creationId xmlns:p14="http://schemas.microsoft.com/office/powerpoint/2010/main" val="26285799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2128642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38200" y="433132"/>
            <a:ext cx="10515600" cy="1325563"/>
          </a:xfrm>
        </p:spPr>
        <p:txBody>
          <a:bodyPr>
            <a:normAutofit/>
          </a:bodyPr>
          <a:lstStyle/>
          <a:p>
            <a:pPr algn="ctr"/>
            <a:r>
              <a:rPr lang="en-US" sz="3200" b="1" dirty="0"/>
              <a:t>How is Climate Change Affecting Health?</a:t>
            </a:r>
            <a:endParaRPr lang="hu-HU" sz="3200" b="1" dirty="0"/>
          </a:p>
        </p:txBody>
      </p:sp>
      <p:graphicFrame>
        <p:nvGraphicFramePr>
          <p:cNvPr id="3" name="Diagram 2"/>
          <p:cNvGraphicFramePr/>
          <p:nvPr/>
        </p:nvGraphicFramePr>
        <p:xfrm>
          <a:off x="457199" y="876302"/>
          <a:ext cx="11396133" cy="5981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ekerekített téglalap 3"/>
          <p:cNvSpPr/>
          <p:nvPr/>
        </p:nvSpPr>
        <p:spPr>
          <a:xfrm>
            <a:off x="9062114" y="1637731"/>
            <a:ext cx="2975212" cy="2320120"/>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147363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sz="3200" b="1" dirty="0" err="1"/>
              <a:t>Future</a:t>
            </a:r>
            <a:r>
              <a:rPr lang="hu-HU" sz="3200" b="1" dirty="0"/>
              <a:t> </a:t>
            </a:r>
            <a:r>
              <a:rPr lang="hu-HU" sz="3200" b="1" dirty="0" err="1"/>
              <a:t>projections</a:t>
            </a:r>
            <a:r>
              <a:rPr lang="hu-HU" sz="3200" b="1" dirty="0"/>
              <a:t> </a:t>
            </a:r>
            <a:r>
              <a:rPr lang="hu-HU" sz="3200" b="1" dirty="0" err="1"/>
              <a:t>by</a:t>
            </a:r>
            <a:r>
              <a:rPr lang="hu-HU" sz="3200" b="1" dirty="0"/>
              <a:t> the </a:t>
            </a:r>
            <a:r>
              <a:rPr lang="en-US" sz="3200" b="1" dirty="0"/>
              <a:t>Intergovernmental Panel on Climate Change </a:t>
            </a:r>
            <a:r>
              <a:rPr lang="hu-HU" sz="3200" b="1" dirty="0"/>
              <a:t>(IPCC)</a:t>
            </a:r>
          </a:p>
        </p:txBody>
      </p:sp>
      <p:sp>
        <p:nvSpPr>
          <p:cNvPr id="4" name="Tartalom helye 3"/>
          <p:cNvSpPr>
            <a:spLocks noGrp="1"/>
          </p:cNvSpPr>
          <p:nvPr>
            <p:ph idx="1"/>
          </p:nvPr>
        </p:nvSpPr>
        <p:spPr>
          <a:xfrm>
            <a:off x="295175" y="4978739"/>
            <a:ext cx="11896825" cy="1023988"/>
          </a:xfrm>
        </p:spPr>
        <p:txBody>
          <a:bodyPr>
            <a:normAutofit fontScale="92500" lnSpcReduction="20000"/>
          </a:bodyPr>
          <a:lstStyle/>
          <a:p>
            <a:pPr>
              <a:lnSpc>
                <a:spcPct val="110000"/>
              </a:lnSpc>
            </a:pPr>
            <a:r>
              <a:rPr lang="en-US" sz="2000" dirty="0"/>
              <a:t>Qualitative assessment of the health impacts from climate change, with and without adaptation measures.</a:t>
            </a:r>
          </a:p>
          <a:p>
            <a:pPr>
              <a:lnSpc>
                <a:spcPct val="110000"/>
              </a:lnSpc>
            </a:pPr>
            <a:r>
              <a:rPr lang="en-US" sz="2000" dirty="0"/>
              <a:t>The width of the slices gives an indication of the attributable burden for each health impact, and the light blue area indicates</a:t>
            </a:r>
            <a:r>
              <a:rPr lang="hu-HU" sz="2000" dirty="0"/>
              <a:t> </a:t>
            </a:r>
            <a:r>
              <a:rPr lang="en-US" sz="2000" dirty="0"/>
              <a:t>the proportion that could be avoided through strong adaptation measures</a:t>
            </a:r>
            <a:r>
              <a:rPr lang="hu-HU" sz="2000" dirty="0"/>
              <a:t>.</a:t>
            </a:r>
          </a:p>
        </p:txBody>
      </p:sp>
      <p:sp>
        <p:nvSpPr>
          <p:cNvPr id="6" name="Téglalap 5"/>
          <p:cNvSpPr/>
          <p:nvPr/>
        </p:nvSpPr>
        <p:spPr>
          <a:xfrm>
            <a:off x="192505" y="6002727"/>
            <a:ext cx="6311812"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u-HU" sz="1400" b="0" i="0" u="none" strike="noStrike" kern="1200" cap="none" spc="0" normalizeH="0" baseline="0" noProof="0" dirty="0">
                <a:ln>
                  <a:noFill/>
                </a:ln>
                <a:solidFill>
                  <a:schemeClr val="bg1">
                    <a:lumMod val="50000"/>
                  </a:schemeClr>
                </a:solidFill>
                <a:effectLst/>
                <a:uLnTx/>
                <a:uFillTx/>
                <a:ea typeface="Tahoma" panose="020B0604030504040204" pitchFamily="34" charset="0"/>
                <a:cs typeface="Tahoma" panose="020B0604030504040204" pitchFamily="34" charset="0"/>
              </a:rPr>
              <a:t>Source: </a:t>
            </a:r>
            <a:r>
              <a:rPr kumimoji="0" lang="en-US" sz="1400" b="0" i="0" u="none" strike="noStrike" kern="1200" cap="none" spc="0" normalizeH="0" baseline="0" noProof="0" dirty="0">
                <a:ln>
                  <a:noFill/>
                </a:ln>
                <a:solidFill>
                  <a:schemeClr val="bg1">
                    <a:lumMod val="50000"/>
                  </a:schemeClr>
                </a:solidFill>
                <a:effectLst/>
                <a:uLnTx/>
                <a:uFillTx/>
                <a:ea typeface="Tahoma" panose="020B0604030504040204" pitchFamily="34" charset="0"/>
                <a:cs typeface="Tahoma" panose="020B0604030504040204" pitchFamily="34" charset="0"/>
              </a:rPr>
              <a:t>Climate And Health Country Profiles – 2015</a:t>
            </a:r>
            <a:r>
              <a:rPr kumimoji="0" lang="hu-HU" sz="1400" b="0" i="0" u="none" strike="noStrike" kern="1200" cap="none" spc="0" normalizeH="0" baseline="0" noProof="0" dirty="0">
                <a:ln>
                  <a:noFill/>
                </a:ln>
                <a:solidFill>
                  <a:schemeClr val="bg1">
                    <a:lumMod val="50000"/>
                  </a:schemeClr>
                </a:solidFill>
                <a:effectLst/>
                <a:uLnTx/>
                <a:uFillTx/>
                <a:ea typeface="Tahoma" panose="020B0604030504040204" pitchFamily="34" charset="0"/>
                <a:cs typeface="Tahoma" panose="020B0604030504040204" pitchFamily="34" charset="0"/>
              </a:rPr>
              <a:t>, </a:t>
            </a:r>
            <a:r>
              <a:rPr kumimoji="0" lang="en-US" sz="1400" b="0" i="0" u="none" strike="noStrike" kern="1200" cap="none" spc="0" normalizeH="0" baseline="0" noProof="0" dirty="0">
                <a:ln>
                  <a:noFill/>
                </a:ln>
                <a:solidFill>
                  <a:schemeClr val="bg1">
                    <a:lumMod val="50000"/>
                  </a:schemeClr>
                </a:solidFill>
                <a:effectLst/>
                <a:uLnTx/>
                <a:uFillTx/>
                <a:ea typeface="Tahoma" panose="020B0604030504040204" pitchFamily="34" charset="0"/>
                <a:cs typeface="Tahoma" panose="020B0604030504040204" pitchFamily="34" charset="0"/>
              </a:rPr>
              <a:t>A Global Overview</a:t>
            </a:r>
            <a:r>
              <a:rPr kumimoji="0" lang="hu-HU" sz="1400" b="0" i="0" u="none" strike="noStrike" kern="1200" cap="none" spc="0" normalizeH="0" baseline="0" noProof="0" dirty="0">
                <a:ln>
                  <a:noFill/>
                </a:ln>
                <a:solidFill>
                  <a:schemeClr val="bg1">
                    <a:lumMod val="50000"/>
                  </a:schemeClr>
                </a:solidFill>
                <a:effectLst/>
                <a:uLnTx/>
                <a:uFillTx/>
                <a:ea typeface="Tahoma" panose="020B0604030504040204" pitchFamily="34" charset="0"/>
                <a:cs typeface="Tahoma" panose="020B0604030504040204" pitchFamily="34" charset="0"/>
              </a:rPr>
              <a:t>, WHO 2015</a:t>
            </a:r>
          </a:p>
        </p:txBody>
      </p:sp>
      <p:pic>
        <p:nvPicPr>
          <p:cNvPr id="5" name="Kép 4"/>
          <p:cNvPicPr>
            <a:picLocks noChangeAspect="1"/>
          </p:cNvPicPr>
          <p:nvPr/>
        </p:nvPicPr>
        <p:blipFill>
          <a:blip r:embed="rId2"/>
          <a:stretch>
            <a:fillRect/>
          </a:stretch>
        </p:blipFill>
        <p:spPr>
          <a:xfrm>
            <a:off x="975181" y="887322"/>
            <a:ext cx="5153565" cy="3906735"/>
          </a:xfrm>
          <a:prstGeom prst="rect">
            <a:avLst/>
          </a:prstGeom>
        </p:spPr>
      </p:pic>
      <p:pic>
        <p:nvPicPr>
          <p:cNvPr id="7" name="Kép 6"/>
          <p:cNvPicPr>
            <a:picLocks noChangeAspect="1"/>
          </p:cNvPicPr>
          <p:nvPr/>
        </p:nvPicPr>
        <p:blipFill>
          <a:blip r:embed="rId3"/>
          <a:stretch>
            <a:fillRect/>
          </a:stretch>
        </p:blipFill>
        <p:spPr>
          <a:xfrm>
            <a:off x="6902390" y="1788271"/>
            <a:ext cx="4120112" cy="2104839"/>
          </a:xfrm>
          <a:prstGeom prst="rect">
            <a:avLst/>
          </a:prstGeom>
        </p:spPr>
      </p:pic>
      <p:sp>
        <p:nvSpPr>
          <p:cNvPr id="3" name="Lekerekített téglalap 2"/>
          <p:cNvSpPr/>
          <p:nvPr/>
        </p:nvSpPr>
        <p:spPr>
          <a:xfrm>
            <a:off x="4831307" y="3179928"/>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8" name="Lekerekített téglalap 7"/>
          <p:cNvSpPr/>
          <p:nvPr/>
        </p:nvSpPr>
        <p:spPr>
          <a:xfrm>
            <a:off x="4755006" y="3828630"/>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22403504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ím 1"/>
          <p:cNvSpPr>
            <a:spLocks noGrp="1"/>
          </p:cNvSpPr>
          <p:nvPr>
            <p:ph type="title"/>
          </p:nvPr>
        </p:nvSpPr>
        <p:spPr/>
        <p:txBody>
          <a:bodyPr/>
          <a:lstStyle/>
          <a:p>
            <a:pPr eaLnBrk="1" hangingPunct="1"/>
            <a:r>
              <a:rPr lang="hu-HU" altLang="hu-HU" sz="3200" b="1" dirty="0"/>
              <a:t>Mental </a:t>
            </a:r>
            <a:r>
              <a:rPr lang="hu-HU" altLang="hu-HU" sz="3200" b="1" dirty="0" err="1"/>
              <a:t>disorders</a:t>
            </a:r>
            <a:endParaRPr lang="hu-HU" altLang="hu-HU" sz="3200" b="1" dirty="0"/>
          </a:p>
        </p:txBody>
      </p:sp>
      <p:pic>
        <p:nvPicPr>
          <p:cNvPr id="5" name="Tartalom hely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0998" y="702643"/>
            <a:ext cx="10392666" cy="5425438"/>
          </a:xfrm>
          <a:prstGeom prst="rect">
            <a:avLst/>
          </a:prstGeom>
        </p:spPr>
      </p:pic>
      <p:sp>
        <p:nvSpPr>
          <p:cNvPr id="6" name="Téglalap 5"/>
          <p:cNvSpPr/>
          <p:nvPr/>
        </p:nvSpPr>
        <p:spPr>
          <a:xfrm>
            <a:off x="7414592" y="6169478"/>
            <a:ext cx="4674739" cy="215444"/>
          </a:xfrm>
          <a:prstGeom prst="rect">
            <a:avLst/>
          </a:prstGeom>
        </p:spPr>
        <p:txBody>
          <a:bodyPr wrap="square">
            <a:spAutoFit/>
          </a:bodyPr>
          <a:lstStyle/>
          <a:p>
            <a:pPr algn="r"/>
            <a:r>
              <a:rPr lang="hu-HU" sz="800" dirty="0">
                <a:solidFill>
                  <a:schemeClr val="bg1">
                    <a:lumMod val="50000"/>
                  </a:schemeClr>
                </a:solidFill>
                <a:ea typeface="Tahoma" panose="020B0604030504040204" pitchFamily="34" charset="0"/>
                <a:cs typeface="Tahoma" panose="020B0604030504040204" pitchFamily="34" charset="0"/>
              </a:rPr>
              <a:t>Source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 </a:t>
            </a:r>
            <a:r>
              <a:rPr lang="en-GB" sz="800" dirty="0">
                <a:solidFill>
                  <a:schemeClr val="bg1">
                    <a:lumMod val="50000"/>
                  </a:schemeClr>
                </a:solidFill>
                <a:ea typeface="Tahoma" panose="020B0604030504040204" pitchFamily="34" charset="0"/>
                <a:cs typeface="Tahoma" panose="020B0604030504040204" pitchFamily="34" charset="0"/>
                <a:hlinkClick r:id="rId3"/>
              </a:rPr>
              <a:t>https://ourworldindata.org/mental-health</a:t>
            </a:r>
            <a:endParaRPr lang="hu-HU" sz="800" dirty="0">
              <a:solidFill>
                <a:schemeClr val="bg1">
                  <a:lumMod val="50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31764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0" y="6141134"/>
            <a:ext cx="5848944" cy="215444"/>
          </a:xfrm>
          <a:prstGeom prst="rect">
            <a:avLst/>
          </a:prstGeom>
        </p:spPr>
        <p:txBody>
          <a:bodyPr wrap="square">
            <a:spAutoFit/>
          </a:bodyPr>
          <a:lstStyle/>
          <a:p>
            <a:r>
              <a:rPr lang="hu-HU" sz="800" dirty="0">
                <a:solidFill>
                  <a:schemeClr val="bg1">
                    <a:lumMod val="50000"/>
                  </a:schemeClr>
                </a:solidFill>
                <a:ea typeface="Tahoma" panose="020B0604030504040204" pitchFamily="34" charset="0"/>
                <a:cs typeface="Tahoma" panose="020B0604030504040204" pitchFamily="34" charset="0"/>
              </a:rPr>
              <a:t>Source (</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 </a:t>
            </a:r>
            <a:r>
              <a:rPr lang="en-GB" sz="800" dirty="0">
                <a:solidFill>
                  <a:schemeClr val="bg1">
                    <a:lumMod val="50000"/>
                  </a:schemeClr>
                </a:solidFill>
                <a:ea typeface="Tahoma" panose="020B0604030504040204" pitchFamily="34" charset="0"/>
                <a:cs typeface="Tahoma" panose="020B0604030504040204" pitchFamily="34" charset="0"/>
                <a:hlinkClick r:id="rId3"/>
              </a:rPr>
              <a:t>https://ourworldindata.org/mental-health</a:t>
            </a:r>
            <a:endParaRPr lang="en-GB" sz="800" dirty="0">
              <a:solidFill>
                <a:schemeClr val="bg1">
                  <a:lumMod val="50000"/>
                </a:schemeClr>
              </a:solidFill>
              <a:ea typeface="Tahoma" panose="020B0604030504040204" pitchFamily="34" charset="0"/>
              <a:cs typeface="Tahoma" panose="020B0604030504040204" pitchFamily="34" charset="0"/>
            </a:endParaRPr>
          </a:p>
        </p:txBody>
      </p:sp>
      <p:pic>
        <p:nvPicPr>
          <p:cNvPr id="2" name="Kép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422" y="207946"/>
            <a:ext cx="8210313" cy="5795515"/>
          </a:xfrm>
          <a:prstGeom prst="rect">
            <a:avLst/>
          </a:prstGeom>
        </p:spPr>
      </p:pic>
    </p:spTree>
    <p:extLst>
      <p:ext uri="{BB962C8B-B14F-4D97-AF65-F5344CB8AC3E}">
        <p14:creationId xmlns:p14="http://schemas.microsoft.com/office/powerpoint/2010/main" val="3077299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Eco-Anxiety</a:t>
            </a:r>
          </a:p>
        </p:txBody>
      </p:sp>
      <p:sp>
        <p:nvSpPr>
          <p:cNvPr id="3" name="Tartalom helye 2"/>
          <p:cNvSpPr>
            <a:spLocks noGrp="1"/>
          </p:cNvSpPr>
          <p:nvPr>
            <p:ph idx="1"/>
          </p:nvPr>
        </p:nvSpPr>
        <p:spPr>
          <a:xfrm>
            <a:off x="201133" y="1300794"/>
            <a:ext cx="7036430" cy="4449582"/>
          </a:xfrm>
        </p:spPr>
        <p:txBody>
          <a:bodyPr>
            <a:normAutofit/>
          </a:bodyPr>
          <a:lstStyle/>
          <a:p>
            <a:pPr marL="0" indent="0">
              <a:lnSpc>
                <a:spcPct val="100000"/>
              </a:lnSpc>
              <a:buNone/>
            </a:pPr>
            <a:r>
              <a:rPr lang="en-US" sz="2200" dirty="0"/>
              <a:t>Eco-anxiety is the distress caused by climate change where people are becoming anxious about their future. </a:t>
            </a:r>
            <a:endParaRPr lang="hu-HU" sz="2200" dirty="0" smtClean="0"/>
          </a:p>
          <a:p>
            <a:pPr marL="0" indent="0">
              <a:lnSpc>
                <a:spcPct val="100000"/>
              </a:lnSpc>
              <a:buNone/>
            </a:pPr>
            <a:endParaRPr lang="hu-HU" sz="1000" dirty="0" smtClean="0"/>
          </a:p>
          <a:p>
            <a:pPr marL="0" indent="0" algn="just">
              <a:lnSpc>
                <a:spcPct val="100000"/>
              </a:lnSpc>
              <a:buNone/>
            </a:pPr>
            <a:r>
              <a:rPr lang="en-US" sz="2200" dirty="0" smtClean="0"/>
              <a:t>There </a:t>
            </a:r>
            <a:r>
              <a:rPr lang="en-US" sz="2200" dirty="0"/>
              <a:t>are other terms used to understand </a:t>
            </a:r>
            <a:r>
              <a:rPr lang="hu-HU" sz="2200" dirty="0"/>
              <a:t> e</a:t>
            </a:r>
            <a:r>
              <a:rPr lang="en-US" sz="2200" dirty="0" err="1"/>
              <a:t>nvironmentally</a:t>
            </a:r>
            <a:r>
              <a:rPr lang="en-US" sz="2200" dirty="0"/>
              <a:t>-induced distress.</a:t>
            </a:r>
            <a:endParaRPr lang="hu-HU" sz="2200" dirty="0"/>
          </a:p>
          <a:p>
            <a:pPr lvl="1">
              <a:lnSpc>
                <a:spcPct val="150000"/>
              </a:lnSpc>
            </a:pPr>
            <a:r>
              <a:rPr lang="hu-HU" sz="2200" b="1" dirty="0"/>
              <a:t>E</a:t>
            </a:r>
            <a:r>
              <a:rPr lang="en-US" sz="2200" b="1" dirty="0" err="1"/>
              <a:t>cological</a:t>
            </a:r>
            <a:r>
              <a:rPr lang="en-US" sz="2200" b="1" dirty="0"/>
              <a:t> grief </a:t>
            </a:r>
            <a:endParaRPr lang="hu-HU" sz="2200" b="1" dirty="0" smtClean="0"/>
          </a:p>
          <a:p>
            <a:pPr lvl="1">
              <a:lnSpc>
                <a:spcPct val="150000"/>
              </a:lnSpc>
            </a:pPr>
            <a:r>
              <a:rPr lang="en-US" sz="2200" b="1" dirty="0" err="1" smtClean="0"/>
              <a:t>Solastalgia</a:t>
            </a:r>
            <a:r>
              <a:rPr lang="en-US" sz="2200" dirty="0" smtClean="0"/>
              <a:t> </a:t>
            </a:r>
            <a:endParaRPr lang="hu-HU" sz="2200" dirty="0" smtClean="0"/>
          </a:p>
          <a:p>
            <a:pPr lvl="1">
              <a:lnSpc>
                <a:spcPct val="150000"/>
              </a:lnSpc>
            </a:pPr>
            <a:r>
              <a:rPr lang="hu-HU" sz="2200" b="1" dirty="0" smtClean="0"/>
              <a:t>E</a:t>
            </a:r>
            <a:r>
              <a:rPr lang="en-US" sz="2200" b="1" dirty="0" smtClean="0"/>
              <a:t>co-angst</a:t>
            </a:r>
            <a:endParaRPr lang="hu-HU" sz="2200" dirty="0"/>
          </a:p>
          <a:p>
            <a:pPr lvl="1">
              <a:lnSpc>
                <a:spcPct val="150000"/>
              </a:lnSpc>
            </a:pPr>
            <a:r>
              <a:rPr lang="hu-HU" sz="2200" b="1" dirty="0"/>
              <a:t>E</a:t>
            </a:r>
            <a:r>
              <a:rPr lang="en-US" sz="2200" b="1" dirty="0" err="1"/>
              <a:t>nvironmental</a:t>
            </a:r>
            <a:r>
              <a:rPr lang="en-US" sz="2200" b="1" dirty="0"/>
              <a:t> </a:t>
            </a:r>
            <a:r>
              <a:rPr lang="en-US" sz="2200" b="1" dirty="0" smtClean="0"/>
              <a:t>distress</a:t>
            </a:r>
            <a:endParaRPr lang="hu-HU" sz="2200" dirty="0"/>
          </a:p>
        </p:txBody>
      </p:sp>
      <p:sp>
        <p:nvSpPr>
          <p:cNvPr id="4" name="Téglalap 3"/>
          <p:cNvSpPr/>
          <p:nvPr/>
        </p:nvSpPr>
        <p:spPr>
          <a:xfrm>
            <a:off x="0" y="6090228"/>
            <a:ext cx="10633646"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://doi.org/10.1016/j.joclim.2021.100047</a:t>
            </a:r>
            <a:r>
              <a:rPr lang="hu-HU" sz="800" dirty="0">
                <a:solidFill>
                  <a:schemeClr val="bg1">
                    <a:lumMod val="50000"/>
                  </a:schemeClr>
                </a:solidFill>
              </a:rPr>
              <a:t> </a:t>
            </a:r>
          </a:p>
        </p:txBody>
      </p:sp>
      <p:pic>
        <p:nvPicPr>
          <p:cNvPr id="5" name="Kép 4"/>
          <p:cNvPicPr>
            <a:picLocks noChangeAspect="1"/>
          </p:cNvPicPr>
          <p:nvPr/>
        </p:nvPicPr>
        <p:blipFill>
          <a:blip r:embed="rId3"/>
          <a:stretch>
            <a:fillRect/>
          </a:stretch>
        </p:blipFill>
        <p:spPr>
          <a:xfrm>
            <a:off x="7228936" y="1408515"/>
            <a:ext cx="4777060" cy="4789436"/>
          </a:xfrm>
          <a:prstGeom prst="rect">
            <a:avLst/>
          </a:prstGeom>
        </p:spPr>
      </p:pic>
    </p:spTree>
    <p:extLst>
      <p:ext uri="{BB962C8B-B14F-4D97-AF65-F5344CB8AC3E}">
        <p14:creationId xmlns:p14="http://schemas.microsoft.com/office/powerpoint/2010/main" val="8429426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Tips</a:t>
            </a:r>
            <a:r>
              <a:rPr lang="hu-HU" b="1" dirty="0"/>
              <a:t> </a:t>
            </a:r>
            <a:r>
              <a:rPr lang="hu-HU" b="1" dirty="0" err="1"/>
              <a:t>for</a:t>
            </a:r>
            <a:r>
              <a:rPr lang="hu-HU" b="1" dirty="0"/>
              <a:t> </a:t>
            </a:r>
            <a:r>
              <a:rPr lang="hu-HU" b="1" dirty="0" err="1"/>
              <a:t>Overcoming</a:t>
            </a:r>
            <a:r>
              <a:rPr lang="hu-HU" b="1" dirty="0"/>
              <a:t> Eco-Anxiety</a:t>
            </a:r>
          </a:p>
        </p:txBody>
      </p:sp>
      <p:sp>
        <p:nvSpPr>
          <p:cNvPr id="3" name="Tartalom helye 2"/>
          <p:cNvSpPr>
            <a:spLocks noGrp="1"/>
          </p:cNvSpPr>
          <p:nvPr>
            <p:ph idx="1"/>
          </p:nvPr>
        </p:nvSpPr>
        <p:spPr>
          <a:xfrm>
            <a:off x="603849" y="883019"/>
            <a:ext cx="5460521" cy="5370897"/>
          </a:xfrm>
        </p:spPr>
        <p:txBody>
          <a:bodyPr>
            <a:normAutofit/>
          </a:bodyPr>
          <a:lstStyle/>
          <a:p>
            <a:pPr marL="0" indent="0" algn="just">
              <a:lnSpc>
                <a:spcPct val="120000"/>
              </a:lnSpc>
              <a:buNone/>
            </a:pPr>
            <a:r>
              <a:rPr lang="en-GB" sz="1800" dirty="0"/>
              <a:t>Knowing the enemy is fundamental and that is where climate change education comes in. Raise your own and others' awareness of the problem.</a:t>
            </a:r>
          </a:p>
          <a:p>
            <a:pPr marL="0" indent="0" algn="just">
              <a:lnSpc>
                <a:spcPct val="120000"/>
              </a:lnSpc>
              <a:buNone/>
            </a:pPr>
            <a:r>
              <a:rPr lang="en-GB" sz="1800" dirty="0"/>
              <a:t>Commit to responsible consumption and recycling to protect the environment as much as possible. Also reduce your plastics consumption.</a:t>
            </a:r>
          </a:p>
          <a:p>
            <a:pPr marL="0" indent="0" algn="just">
              <a:lnSpc>
                <a:spcPct val="120000"/>
              </a:lnSpc>
              <a:buNone/>
            </a:pPr>
            <a:r>
              <a:rPr lang="en-GB" sz="1800" dirty="0"/>
              <a:t>Do sustainable activities, such as setting up an urban garden or </a:t>
            </a:r>
            <a:r>
              <a:rPr lang="en-GB" sz="1800" dirty="0" err="1"/>
              <a:t>plogging</a:t>
            </a:r>
            <a:r>
              <a:rPr lang="en-GB" sz="1800" dirty="0"/>
              <a:t> (going running and picking up plastic from the ground).</a:t>
            </a:r>
          </a:p>
          <a:p>
            <a:pPr marL="0" indent="0" algn="just">
              <a:lnSpc>
                <a:spcPct val="120000"/>
              </a:lnSpc>
              <a:buNone/>
            </a:pPr>
            <a:r>
              <a:rPr lang="en-GB" sz="1800" dirty="0"/>
              <a:t>Commit to sustainable mobility and sustainable food. Your health and that of the planet will be grateful.</a:t>
            </a:r>
          </a:p>
          <a:p>
            <a:pPr marL="0" indent="0" algn="just">
              <a:lnSpc>
                <a:spcPct val="120000"/>
              </a:lnSpc>
              <a:buNone/>
            </a:pPr>
            <a:r>
              <a:rPr lang="en-GB" sz="1800" dirty="0"/>
              <a:t>Avoid those little things that pollute, such as leaving the tap running or throwing chewing gum on the ground, because even the smallest detail counts.</a:t>
            </a:r>
          </a:p>
        </p:txBody>
      </p:sp>
      <p:sp>
        <p:nvSpPr>
          <p:cNvPr id="4" name="Téglalap 3"/>
          <p:cNvSpPr/>
          <p:nvPr/>
        </p:nvSpPr>
        <p:spPr>
          <a:xfrm>
            <a:off x="0" y="6187937"/>
            <a:ext cx="10633646" cy="215444"/>
          </a:xfrm>
          <a:prstGeom prst="rect">
            <a:avLst/>
          </a:prstGeom>
        </p:spPr>
        <p:txBody>
          <a:bodyPr wrap="square">
            <a:spAutoFit/>
          </a:bodyPr>
          <a:lstStyle/>
          <a:p>
            <a:r>
              <a:rPr lang="hu-HU" sz="800" dirty="0">
                <a:solidFill>
                  <a:schemeClr val="bg1">
                    <a:lumMod val="50000"/>
                  </a:schemeClr>
                </a:solidFill>
              </a:rPr>
              <a:t>Source </a:t>
            </a:r>
            <a:r>
              <a:rPr lang="hu-HU" sz="800" dirty="0">
                <a:solidFill>
                  <a:schemeClr val="bg1">
                    <a:lumMod val="50000"/>
                  </a:schemeClr>
                </a:solidFill>
                <a:ea typeface="Tahoma" panose="020B0604030504040204" pitchFamily="34" charset="0"/>
                <a:cs typeface="Tahoma" panose="020B0604030504040204" pitchFamily="34" charset="0"/>
              </a:rPr>
              <a:t>(</a:t>
            </a:r>
            <a:r>
              <a:rPr lang="hu-HU" sz="800" dirty="0" err="1">
                <a:solidFill>
                  <a:schemeClr val="bg1">
                    <a:lumMod val="50000"/>
                  </a:schemeClr>
                </a:solidFill>
                <a:ea typeface="Tahoma" panose="020B0604030504040204" pitchFamily="34" charset="0"/>
                <a:cs typeface="Tahoma" panose="020B0604030504040204" pitchFamily="34" charset="0"/>
              </a:rPr>
              <a:t>accessed</a:t>
            </a:r>
            <a:r>
              <a:rPr lang="hu-HU" sz="800" dirty="0">
                <a:solidFill>
                  <a:schemeClr val="bg1">
                    <a:lumMod val="50000"/>
                  </a:schemeClr>
                </a:solidFill>
                <a:ea typeface="Tahoma" panose="020B0604030504040204" pitchFamily="34" charset="0"/>
                <a:cs typeface="Tahoma" panose="020B0604030504040204" pitchFamily="34" charset="0"/>
              </a:rPr>
              <a:t> 14.06.2023)</a:t>
            </a:r>
            <a:r>
              <a:rPr lang="hu-HU" sz="800" dirty="0">
                <a:solidFill>
                  <a:schemeClr val="bg1">
                    <a:lumMod val="50000"/>
                  </a:schemeClr>
                </a:solidFill>
              </a:rPr>
              <a:t>: </a:t>
            </a:r>
            <a:r>
              <a:rPr lang="hu-HU" sz="800" dirty="0">
                <a:solidFill>
                  <a:schemeClr val="bg1">
                    <a:lumMod val="50000"/>
                  </a:schemeClr>
                </a:solidFill>
                <a:hlinkClick r:id="rId2"/>
              </a:rPr>
              <a:t>https://www.iberdrola.com/social-commitment/what-is-ecoanxiety</a:t>
            </a:r>
            <a:endParaRPr lang="hu-HU" sz="800" dirty="0">
              <a:solidFill>
                <a:schemeClr val="bg1">
                  <a:lumMod val="50000"/>
                </a:schemeClr>
              </a:solidFill>
            </a:endParaRPr>
          </a:p>
        </p:txBody>
      </p:sp>
      <p:pic>
        <p:nvPicPr>
          <p:cNvPr id="12" name="Kép 11"/>
          <p:cNvPicPr>
            <a:picLocks noChangeAspect="1"/>
          </p:cNvPicPr>
          <p:nvPr/>
        </p:nvPicPr>
        <p:blipFill>
          <a:blip r:embed="rId3"/>
          <a:stretch>
            <a:fillRect/>
          </a:stretch>
        </p:blipFill>
        <p:spPr>
          <a:xfrm>
            <a:off x="164546" y="1297547"/>
            <a:ext cx="381000" cy="381000"/>
          </a:xfrm>
          <a:prstGeom prst="rect">
            <a:avLst/>
          </a:prstGeom>
        </p:spPr>
      </p:pic>
      <p:pic>
        <p:nvPicPr>
          <p:cNvPr id="14" name="Kép 13"/>
          <p:cNvPicPr>
            <a:picLocks noChangeAspect="1"/>
          </p:cNvPicPr>
          <p:nvPr/>
        </p:nvPicPr>
        <p:blipFill>
          <a:blip r:embed="rId4"/>
          <a:stretch>
            <a:fillRect/>
          </a:stretch>
        </p:blipFill>
        <p:spPr>
          <a:xfrm>
            <a:off x="164546" y="2324088"/>
            <a:ext cx="381000" cy="381000"/>
          </a:xfrm>
          <a:prstGeom prst="rect">
            <a:avLst/>
          </a:prstGeom>
        </p:spPr>
      </p:pic>
      <p:pic>
        <p:nvPicPr>
          <p:cNvPr id="15" name="Kép 14"/>
          <p:cNvPicPr>
            <a:picLocks noChangeAspect="1"/>
          </p:cNvPicPr>
          <p:nvPr/>
        </p:nvPicPr>
        <p:blipFill>
          <a:blip r:embed="rId5"/>
          <a:stretch>
            <a:fillRect/>
          </a:stretch>
        </p:blipFill>
        <p:spPr>
          <a:xfrm>
            <a:off x="164546" y="3342003"/>
            <a:ext cx="381000" cy="381000"/>
          </a:xfrm>
          <a:prstGeom prst="rect">
            <a:avLst/>
          </a:prstGeom>
        </p:spPr>
      </p:pic>
      <p:pic>
        <p:nvPicPr>
          <p:cNvPr id="16" name="Kép 15"/>
          <p:cNvPicPr>
            <a:picLocks noChangeAspect="1"/>
          </p:cNvPicPr>
          <p:nvPr/>
        </p:nvPicPr>
        <p:blipFill>
          <a:blip r:embed="rId6"/>
          <a:stretch>
            <a:fillRect/>
          </a:stretch>
        </p:blipFill>
        <p:spPr>
          <a:xfrm>
            <a:off x="164546" y="4385804"/>
            <a:ext cx="381000" cy="381000"/>
          </a:xfrm>
          <a:prstGeom prst="rect">
            <a:avLst/>
          </a:prstGeom>
        </p:spPr>
      </p:pic>
      <p:pic>
        <p:nvPicPr>
          <p:cNvPr id="17" name="Kép 16"/>
          <p:cNvPicPr>
            <a:picLocks noChangeAspect="1"/>
          </p:cNvPicPr>
          <p:nvPr/>
        </p:nvPicPr>
        <p:blipFill>
          <a:blip r:embed="rId7"/>
          <a:stretch>
            <a:fillRect/>
          </a:stretch>
        </p:blipFill>
        <p:spPr>
          <a:xfrm>
            <a:off x="164546" y="5359018"/>
            <a:ext cx="381000" cy="381000"/>
          </a:xfrm>
          <a:prstGeom prst="rect">
            <a:avLst/>
          </a:prstGeom>
        </p:spPr>
      </p:pic>
      <p:pic>
        <p:nvPicPr>
          <p:cNvPr id="18" name="Kép 17"/>
          <p:cNvPicPr>
            <a:picLocks noChangeAspect="1"/>
          </p:cNvPicPr>
          <p:nvPr/>
        </p:nvPicPr>
        <p:blipFill>
          <a:blip r:embed="rId8"/>
          <a:stretch>
            <a:fillRect/>
          </a:stretch>
        </p:blipFill>
        <p:spPr>
          <a:xfrm>
            <a:off x="6252814" y="367676"/>
            <a:ext cx="5836518" cy="4913315"/>
          </a:xfrm>
          <a:prstGeom prst="rect">
            <a:avLst/>
          </a:prstGeom>
        </p:spPr>
      </p:pic>
      <p:sp>
        <p:nvSpPr>
          <p:cNvPr id="20" name="Lekerekített téglalap 19"/>
          <p:cNvSpPr/>
          <p:nvPr/>
        </p:nvSpPr>
        <p:spPr>
          <a:xfrm>
            <a:off x="9937630" y="2772503"/>
            <a:ext cx="2087593" cy="223081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843313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C4515E-C82B-4CBC-845F-DFFFC6644BF7}"/>
</file>

<file path=customXml/itemProps2.xml><?xml version="1.0" encoding="utf-8"?>
<ds:datastoreItem xmlns:ds="http://schemas.openxmlformats.org/officeDocument/2006/customXml" ds:itemID="{EE74605C-A642-43B2-8D93-D602E3F94B6A}">
  <ds:schemaRefs>
    <ds:schemaRef ds:uri="http://schemas.openxmlformats.org/package/2006/metadata/core-properties"/>
    <ds:schemaRef ds:uri="http://www.w3.org/XML/1998/namespace"/>
    <ds:schemaRef ds:uri="http://schemas.microsoft.com/office/2006/metadata/properties"/>
    <ds:schemaRef ds:uri="7041af30-ae09-480b-a38a-622eca9a1506"/>
    <ds:schemaRef ds:uri="http://schemas.microsoft.com/office/2006/documentManagement/types"/>
    <ds:schemaRef ds:uri="http://purl.org/dc/elements/1.1/"/>
    <ds:schemaRef ds:uri="http://schemas.microsoft.com/office/infopath/2007/PartnerControls"/>
    <ds:schemaRef ds:uri="http://purl.org/dc/dcmitype/"/>
    <ds:schemaRef ds:uri="http://purl.org/dc/terms/"/>
    <ds:schemaRef ds:uri="603c054e-d324-4a4b-bfdc-a44c27811fd1"/>
  </ds:schemaRefs>
</ds:datastoreItem>
</file>

<file path=customXml/itemProps3.xml><?xml version="1.0" encoding="utf-8"?>
<ds:datastoreItem xmlns:ds="http://schemas.openxmlformats.org/officeDocument/2006/customXml" ds:itemID="{7DD5A7EF-E185-488C-9016-8D4B92A94F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572</TotalTime>
  <Words>2721</Words>
  <Application>Microsoft Office PowerPoint</Application>
  <PresentationFormat>Szélesvásznú</PresentationFormat>
  <Paragraphs>274</Paragraphs>
  <Slides>34</Slides>
  <Notes>4</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34</vt:i4>
      </vt:variant>
    </vt:vector>
  </HeadingPairs>
  <TitlesOfParts>
    <vt:vector size="41" baseType="lpstr">
      <vt:lpstr>Arial</vt:lpstr>
      <vt:lpstr>Calibri</vt:lpstr>
      <vt:lpstr>Garamond</vt:lpstr>
      <vt:lpstr>PT Sans</vt:lpstr>
      <vt:lpstr>Tahoma</vt:lpstr>
      <vt:lpstr>Times New Roman</vt:lpstr>
      <vt:lpstr>Office-téma</vt:lpstr>
      <vt:lpstr>Developing new curriculum outlines and learning materials on climate change's health impacts for medical schools 2021-2-HU01-KA220-HED-000050972</vt:lpstr>
      <vt:lpstr>Impact of climate change on mental diseases, occupational load</vt:lpstr>
      <vt:lpstr>Learning outcomes</vt:lpstr>
      <vt:lpstr>How is Climate Change Affecting Health?</vt:lpstr>
      <vt:lpstr>Future projections by the Intergovernmental Panel on Climate Change (IPCC)</vt:lpstr>
      <vt:lpstr>Mental disorders</vt:lpstr>
      <vt:lpstr>PowerPoint-bemutató</vt:lpstr>
      <vt:lpstr>Eco-Anxiety</vt:lpstr>
      <vt:lpstr>Tips for Overcoming Eco-Anxiety</vt:lpstr>
      <vt:lpstr>Is there an association between hot weather and poor mental health outcomes? </vt:lpstr>
      <vt:lpstr>Percentage change (95% confidence interval) in daily cause-specific mortality during short and long heatwaves.  </vt:lpstr>
      <vt:lpstr>Climate-related migration in Sub-Saharan Africa</vt:lpstr>
      <vt:lpstr>Bushfires in Australia</vt:lpstr>
      <vt:lpstr>Possible Biological Mechanisms Linking Mental Health and Heat A Contemplative Review</vt:lpstr>
      <vt:lpstr>Heatwave impacts on cause-specific emergency department visits (EDVs)</vt:lpstr>
      <vt:lpstr>Mental Health and Stress-related Disorders</vt:lpstr>
      <vt:lpstr>Mental health problems - what individuals can do</vt:lpstr>
      <vt:lpstr>Mental health problems - what communities can do</vt:lpstr>
      <vt:lpstr>PowerPoint-bemutató</vt:lpstr>
      <vt:lpstr>Recommendation:</vt:lpstr>
      <vt:lpstr>How does climate change affect the health care system?</vt:lpstr>
      <vt:lpstr>How does climate change impact the health care workforce?</vt:lpstr>
      <vt:lpstr>Knowledge, attitudes and practices related to climate change and its health aspects among the healthcare workforce in India </vt:lpstr>
      <vt:lpstr>Climate Change and the Health of Workers</vt:lpstr>
      <vt:lpstr>Climate Change and the Health of Workers</vt:lpstr>
      <vt:lpstr>Climate Change and the Health of Workers – What you can do</vt:lpstr>
      <vt:lpstr>Climate change and occupational safety and health</vt:lpstr>
      <vt:lpstr>Climate change and occupational safety and health</vt:lpstr>
      <vt:lpstr>Climate change and occupational safety and health Factors that Could Increase Susceptibility to Climate-Related Occupational Hazards</vt:lpstr>
      <vt:lpstr>CDC's Building Resilience Against Climate Effects (BRACE) Framework</vt:lpstr>
      <vt:lpstr>Take-home message</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mental diseases, occupational load</dc:title>
  <dc:creator>Márovics Gergely Péter</dc:creator>
  <cp:lastModifiedBy>User</cp:lastModifiedBy>
  <cp:revision>66</cp:revision>
  <dcterms:created xsi:type="dcterms:W3CDTF">2023-07-11T12:15:07Z</dcterms:created>
  <dcterms:modified xsi:type="dcterms:W3CDTF">2025-04-22T12:42:19Z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