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sldIdLst>
    <p:sldId id="685" r:id="rId5"/>
    <p:sldId id="262" r:id="rId6"/>
    <p:sldId id="263" r:id="rId7"/>
    <p:sldId id="644" r:id="rId8"/>
    <p:sldId id="645" r:id="rId9"/>
    <p:sldId id="265" r:id="rId10"/>
    <p:sldId id="646" r:id="rId11"/>
    <p:sldId id="671" r:id="rId12"/>
    <p:sldId id="271" r:id="rId13"/>
    <p:sldId id="270" r:id="rId14"/>
    <p:sldId id="682" r:id="rId15"/>
    <p:sldId id="681" r:id="rId16"/>
    <p:sldId id="684" r:id="rId17"/>
    <p:sldId id="683" r:id="rId18"/>
    <p:sldId id="641" r:id="rId19"/>
    <p:sldId id="651" r:id="rId20"/>
    <p:sldId id="676" r:id="rId21"/>
    <p:sldId id="662" r:id="rId22"/>
    <p:sldId id="660" r:id="rId23"/>
    <p:sldId id="661" r:id="rId24"/>
    <p:sldId id="663" r:id="rId25"/>
    <p:sldId id="664" r:id="rId26"/>
    <p:sldId id="665" r:id="rId27"/>
    <p:sldId id="654" r:id="rId28"/>
    <p:sldId id="652" r:id="rId29"/>
    <p:sldId id="655" r:id="rId30"/>
    <p:sldId id="653" r:id="rId31"/>
    <p:sldId id="657" r:id="rId32"/>
    <p:sldId id="666" r:id="rId33"/>
    <p:sldId id="668" r:id="rId34"/>
    <p:sldId id="638" r:id="rId35"/>
    <p:sldId id="268" r:id="rId36"/>
    <p:sldId id="636" r:id="rId37"/>
    <p:sldId id="677" r:id="rId38"/>
    <p:sldId id="679" r:id="rId39"/>
    <p:sldId id="678" r:id="rId40"/>
    <p:sldId id="686" r:id="rId41"/>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8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4" autoAdjust="0"/>
    <p:restoredTop sz="95820"/>
  </p:normalViewPr>
  <p:slideViewPr>
    <p:cSldViewPr snapToGrid="0" showGuides="1">
      <p:cViewPr varScale="1">
        <p:scale>
          <a:sx n="99" d="100"/>
          <a:sy n="99" d="100"/>
        </p:scale>
        <p:origin x="96" y="360"/>
      </p:cViewPr>
      <p:guideLst>
        <p:guide orient="horz" pos="1788"/>
        <p:guide pos="3840"/>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diagrams/_rels/data6.xml.rels><?xml version="1.0" encoding="UTF-8" standalone="yes"?>
<Relationships xmlns="http://schemas.openxmlformats.org/package/2006/relationships"><Relationship Id="rId3" Type="http://schemas.openxmlformats.org/officeDocument/2006/relationships/image" Target="../media/image36.jpg"/><Relationship Id="rId7" Type="http://schemas.openxmlformats.org/officeDocument/2006/relationships/image" Target="../media/image40.jpg"/><Relationship Id="rId2" Type="http://schemas.openxmlformats.org/officeDocument/2006/relationships/image" Target="../media/image35.jpeg"/><Relationship Id="rId1" Type="http://schemas.openxmlformats.org/officeDocument/2006/relationships/image" Target="../media/image34.jpeg"/><Relationship Id="rId6" Type="http://schemas.openxmlformats.org/officeDocument/2006/relationships/image" Target="../media/image39.jpeg"/><Relationship Id="rId5" Type="http://schemas.openxmlformats.org/officeDocument/2006/relationships/image" Target="../media/image38.jpg"/><Relationship Id="rId4" Type="http://schemas.openxmlformats.org/officeDocument/2006/relationships/image" Target="../media/image37.jpeg"/></Relationships>
</file>

<file path=ppt/diagrams/_rels/data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g"/><Relationship Id="rId1" Type="http://schemas.openxmlformats.org/officeDocument/2006/relationships/image" Target="../media/image43.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36.jpg"/><Relationship Id="rId7" Type="http://schemas.openxmlformats.org/officeDocument/2006/relationships/image" Target="../media/image40.jpg"/><Relationship Id="rId2" Type="http://schemas.openxmlformats.org/officeDocument/2006/relationships/image" Target="../media/image35.jpeg"/><Relationship Id="rId1" Type="http://schemas.openxmlformats.org/officeDocument/2006/relationships/image" Target="../media/image34.jpeg"/><Relationship Id="rId6" Type="http://schemas.openxmlformats.org/officeDocument/2006/relationships/image" Target="../media/image39.jpeg"/><Relationship Id="rId5" Type="http://schemas.openxmlformats.org/officeDocument/2006/relationships/image" Target="../media/image38.jpg"/><Relationship Id="rId4" Type="http://schemas.openxmlformats.org/officeDocument/2006/relationships/image" Target="../media/image37.jpeg"/></Relationships>
</file>

<file path=ppt/diagrams/_rels/drawing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g"/><Relationship Id="rId1" Type="http://schemas.openxmlformats.org/officeDocument/2006/relationships/image" Target="../media/image43.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3BA3738-087C-40D2-80B4-8B284D7847D6}" type="doc">
      <dgm:prSet loTypeId="urn:microsoft.com/office/officeart/2005/8/layout/hList6" loCatId="list" qsTypeId="urn:microsoft.com/office/officeart/2005/8/quickstyle/simple1" qsCatId="simple" csTypeId="urn:microsoft.com/office/officeart/2005/8/colors/accent0_3" csCatId="mainScheme" phldr="1"/>
      <dgm:spPr/>
      <dgm:t>
        <a:bodyPr/>
        <a:lstStyle/>
        <a:p>
          <a:endParaRPr lang="en-GB"/>
        </a:p>
      </dgm:t>
    </dgm:pt>
    <dgm:pt modelId="{0B0C8BF0-727A-43A8-8844-BAE9C2A9B401}">
      <dgm:prSet phldrT="[Szöveg]"/>
      <dgm:spPr/>
      <dgm:t>
        <a:bodyPr/>
        <a:lstStyle/>
        <a:p>
          <a:r>
            <a:rPr lang="hu-HU" b="1" dirty="0" err="1"/>
            <a:t>Directly</a:t>
          </a:r>
          <a:endParaRPr lang="en-GB" b="1" dirty="0"/>
        </a:p>
      </dgm:t>
    </dgm:pt>
    <dgm:pt modelId="{0A8FA2AD-CFB5-497A-8AB6-8ABB92CA6D8C}" type="parTrans" cxnId="{2A6AF917-C7E7-452F-B103-15D5294204F2}">
      <dgm:prSet/>
      <dgm:spPr/>
      <dgm:t>
        <a:bodyPr/>
        <a:lstStyle/>
        <a:p>
          <a:endParaRPr lang="en-GB"/>
        </a:p>
      </dgm:t>
    </dgm:pt>
    <dgm:pt modelId="{A44FBA8D-5C4E-4EAE-BC88-83A001CE292F}" type="sibTrans" cxnId="{2A6AF917-C7E7-452F-B103-15D5294204F2}">
      <dgm:prSet/>
      <dgm:spPr/>
      <dgm:t>
        <a:bodyPr/>
        <a:lstStyle/>
        <a:p>
          <a:endParaRPr lang="en-GB"/>
        </a:p>
      </dgm:t>
    </dgm:pt>
    <dgm:pt modelId="{7C03A25B-3142-4BFC-B96A-A91DFDB8727B}">
      <dgm:prSet phldrT="[Szöveg]"/>
      <dgm:spPr/>
      <dgm:t>
        <a:bodyPr/>
        <a:lstStyle/>
        <a:p>
          <a:r>
            <a:rPr lang="hu-HU" dirty="0"/>
            <a:t>Wildfire</a:t>
          </a:r>
          <a:endParaRPr lang="en-GB" dirty="0"/>
        </a:p>
      </dgm:t>
    </dgm:pt>
    <dgm:pt modelId="{DAB1A13F-C8D8-486A-B86D-668B8B5D7792}" type="parTrans" cxnId="{FBEA8398-A17F-4252-B47F-31EB238F0D7C}">
      <dgm:prSet/>
      <dgm:spPr/>
      <dgm:t>
        <a:bodyPr/>
        <a:lstStyle/>
        <a:p>
          <a:endParaRPr lang="en-GB"/>
        </a:p>
      </dgm:t>
    </dgm:pt>
    <dgm:pt modelId="{38491DD9-76BB-4E4A-B178-CEEA2D005ED9}" type="sibTrans" cxnId="{FBEA8398-A17F-4252-B47F-31EB238F0D7C}">
      <dgm:prSet/>
      <dgm:spPr/>
      <dgm:t>
        <a:bodyPr/>
        <a:lstStyle/>
        <a:p>
          <a:endParaRPr lang="en-GB"/>
        </a:p>
      </dgm:t>
    </dgm:pt>
    <dgm:pt modelId="{9981DC67-50AB-49C5-8F79-148EBFAD2062}">
      <dgm:prSet phldrT="[Szöveg]"/>
      <dgm:spPr/>
      <dgm:t>
        <a:bodyPr/>
        <a:lstStyle/>
        <a:p>
          <a:r>
            <a:rPr lang="hu-HU" b="1" dirty="0" err="1"/>
            <a:t>Extreme</a:t>
          </a:r>
          <a:r>
            <a:rPr lang="hu-HU" b="1" dirty="0"/>
            <a:t> </a:t>
          </a:r>
          <a:r>
            <a:rPr lang="hu-HU" b="1" dirty="0" err="1"/>
            <a:t>heat</a:t>
          </a:r>
          <a:endParaRPr lang="en-GB" b="1" dirty="0"/>
        </a:p>
      </dgm:t>
    </dgm:pt>
    <dgm:pt modelId="{9E2B93A1-DE61-456F-8A25-ACD70A0BF9ED}" type="parTrans" cxnId="{DDEE85A1-3E0F-489F-A591-C9E4048E0EE4}">
      <dgm:prSet/>
      <dgm:spPr/>
      <dgm:t>
        <a:bodyPr/>
        <a:lstStyle/>
        <a:p>
          <a:endParaRPr lang="en-GB"/>
        </a:p>
      </dgm:t>
    </dgm:pt>
    <dgm:pt modelId="{BDC89DFA-778E-4E56-9E06-5F8C2C1535BF}" type="sibTrans" cxnId="{DDEE85A1-3E0F-489F-A591-C9E4048E0EE4}">
      <dgm:prSet/>
      <dgm:spPr/>
      <dgm:t>
        <a:bodyPr/>
        <a:lstStyle/>
        <a:p>
          <a:endParaRPr lang="en-GB"/>
        </a:p>
      </dgm:t>
    </dgm:pt>
    <dgm:pt modelId="{A72FD507-8811-4633-9C1D-36FFA5FCEB64}">
      <dgm:prSet phldrT="[Szöveg]"/>
      <dgm:spPr/>
      <dgm:t>
        <a:bodyPr/>
        <a:lstStyle/>
        <a:p>
          <a:r>
            <a:rPr lang="hu-HU" b="1" dirty="0" err="1"/>
            <a:t>Indirectly</a:t>
          </a:r>
          <a:endParaRPr lang="en-GB" b="1" dirty="0"/>
        </a:p>
      </dgm:t>
    </dgm:pt>
    <dgm:pt modelId="{BDBE2036-A512-4B30-8CE4-B0C707C684D6}" type="parTrans" cxnId="{22976F4D-AEC5-4ECD-9787-BC6DB429DAE3}">
      <dgm:prSet/>
      <dgm:spPr/>
      <dgm:t>
        <a:bodyPr/>
        <a:lstStyle/>
        <a:p>
          <a:endParaRPr lang="en-GB"/>
        </a:p>
      </dgm:t>
    </dgm:pt>
    <dgm:pt modelId="{637278DC-5486-4FC3-B75B-1CC209A559DD}" type="sibTrans" cxnId="{22976F4D-AEC5-4ECD-9787-BC6DB429DAE3}">
      <dgm:prSet/>
      <dgm:spPr/>
      <dgm:t>
        <a:bodyPr/>
        <a:lstStyle/>
        <a:p>
          <a:endParaRPr lang="en-GB"/>
        </a:p>
      </dgm:t>
    </dgm:pt>
    <dgm:pt modelId="{F64C54FB-3CD9-4509-8CB7-04A12CDC5E3D}">
      <dgm:prSet phldrT="[Szöveg]"/>
      <dgm:spPr/>
      <dgm:t>
        <a:bodyPr/>
        <a:lstStyle/>
        <a:p>
          <a:r>
            <a:rPr lang="hu-HU" b="1" dirty="0" err="1"/>
            <a:t>Natural</a:t>
          </a:r>
          <a:r>
            <a:rPr lang="hu-HU" b="1" dirty="0"/>
            <a:t> </a:t>
          </a:r>
          <a:r>
            <a:rPr lang="hu-HU" b="1" dirty="0" err="1"/>
            <a:t>environment</a:t>
          </a:r>
          <a:endParaRPr lang="en-GB" b="1" dirty="0"/>
        </a:p>
      </dgm:t>
    </dgm:pt>
    <dgm:pt modelId="{BE3DBB64-07EF-4AFC-B6C9-C45B79412986}" type="parTrans" cxnId="{2DCC1BF0-9CDC-4665-BDED-30A1038A4A96}">
      <dgm:prSet/>
      <dgm:spPr/>
      <dgm:t>
        <a:bodyPr/>
        <a:lstStyle/>
        <a:p>
          <a:endParaRPr lang="en-GB"/>
        </a:p>
      </dgm:t>
    </dgm:pt>
    <dgm:pt modelId="{14DD262D-B80A-4728-A28D-AFA8CB283934}" type="sibTrans" cxnId="{2DCC1BF0-9CDC-4665-BDED-30A1038A4A96}">
      <dgm:prSet/>
      <dgm:spPr/>
      <dgm:t>
        <a:bodyPr/>
        <a:lstStyle/>
        <a:p>
          <a:endParaRPr lang="en-GB"/>
        </a:p>
      </dgm:t>
    </dgm:pt>
    <dgm:pt modelId="{CD78315B-E1EB-4BFE-AB51-8A471CB2983B}">
      <dgm:prSet phldrT="[Szöveg]"/>
      <dgm:spPr/>
      <dgm:t>
        <a:bodyPr/>
        <a:lstStyle/>
        <a:p>
          <a:r>
            <a:rPr lang="hu-HU" dirty="0" err="1"/>
            <a:t>Hurricane</a:t>
          </a:r>
          <a:r>
            <a:rPr lang="hu-HU" dirty="0"/>
            <a:t>, </a:t>
          </a:r>
          <a:r>
            <a:rPr lang="hu-HU" dirty="0" err="1"/>
            <a:t>flood</a:t>
          </a:r>
          <a:endParaRPr lang="en-GB" dirty="0"/>
        </a:p>
      </dgm:t>
    </dgm:pt>
    <dgm:pt modelId="{A35E4943-BBC1-4CE8-8433-DDB85981EABD}" type="parTrans" cxnId="{06DBC3C8-1CA5-44D3-9BD8-7DFB9FA9715E}">
      <dgm:prSet/>
      <dgm:spPr/>
      <dgm:t>
        <a:bodyPr/>
        <a:lstStyle/>
        <a:p>
          <a:endParaRPr lang="en-GB"/>
        </a:p>
      </dgm:t>
    </dgm:pt>
    <dgm:pt modelId="{1C5B1996-0307-4B99-9127-1F899A1105A0}" type="sibTrans" cxnId="{06DBC3C8-1CA5-44D3-9BD8-7DFB9FA9715E}">
      <dgm:prSet/>
      <dgm:spPr/>
      <dgm:t>
        <a:bodyPr/>
        <a:lstStyle/>
        <a:p>
          <a:endParaRPr lang="en-GB"/>
        </a:p>
      </dgm:t>
    </dgm:pt>
    <dgm:pt modelId="{03B2B0A1-8257-4385-8229-80261185C19B}">
      <dgm:prSet phldrT="[Szöveg]"/>
      <dgm:spPr/>
      <dgm:t>
        <a:bodyPr/>
        <a:lstStyle/>
        <a:p>
          <a:r>
            <a:rPr lang="hu-HU" dirty="0" err="1"/>
            <a:t>Drought</a:t>
          </a:r>
          <a:r>
            <a:rPr lang="hu-HU" dirty="0"/>
            <a:t> </a:t>
          </a:r>
          <a:endParaRPr lang="en-GB" dirty="0"/>
        </a:p>
      </dgm:t>
    </dgm:pt>
    <dgm:pt modelId="{E5C09430-739E-482C-B2A5-26E1FE91378E}" type="parTrans" cxnId="{624FE84F-70AC-4BF3-B42A-6FEF073F9EDA}">
      <dgm:prSet/>
      <dgm:spPr/>
      <dgm:t>
        <a:bodyPr/>
        <a:lstStyle/>
        <a:p>
          <a:endParaRPr lang="en-GB"/>
        </a:p>
      </dgm:t>
    </dgm:pt>
    <dgm:pt modelId="{2BEF5C37-8AB0-4C8F-9354-9FC2453FE0FD}" type="sibTrans" cxnId="{624FE84F-70AC-4BF3-B42A-6FEF073F9EDA}">
      <dgm:prSet/>
      <dgm:spPr/>
      <dgm:t>
        <a:bodyPr/>
        <a:lstStyle/>
        <a:p>
          <a:endParaRPr lang="en-GB"/>
        </a:p>
      </dgm:t>
    </dgm:pt>
    <dgm:pt modelId="{4827A3B2-791F-4447-95D5-2429CF1D83B4}">
      <dgm:prSet phldrT="[Szöveg]"/>
      <dgm:spPr/>
      <dgm:t>
        <a:bodyPr/>
        <a:lstStyle/>
        <a:p>
          <a:r>
            <a:rPr lang="hu-HU" dirty="0"/>
            <a:t>Air </a:t>
          </a:r>
          <a:r>
            <a:rPr lang="hu-HU" dirty="0" err="1"/>
            <a:t>quality</a:t>
          </a:r>
          <a:endParaRPr lang="en-GB" dirty="0"/>
        </a:p>
      </dgm:t>
    </dgm:pt>
    <dgm:pt modelId="{A4B21B80-C8FC-43A5-A841-9F04C493C05C}" type="parTrans" cxnId="{D60D4BB5-F5AC-48C1-80BD-520768D42B11}">
      <dgm:prSet/>
      <dgm:spPr/>
      <dgm:t>
        <a:bodyPr/>
        <a:lstStyle/>
        <a:p>
          <a:endParaRPr lang="en-GB"/>
        </a:p>
      </dgm:t>
    </dgm:pt>
    <dgm:pt modelId="{5D0367ED-8CE4-4BE3-877E-96C0BBC6B3F6}" type="sibTrans" cxnId="{D60D4BB5-F5AC-48C1-80BD-520768D42B11}">
      <dgm:prSet/>
      <dgm:spPr/>
      <dgm:t>
        <a:bodyPr/>
        <a:lstStyle/>
        <a:p>
          <a:endParaRPr lang="en-GB"/>
        </a:p>
      </dgm:t>
    </dgm:pt>
    <dgm:pt modelId="{3018D951-3B96-434F-815F-FC16C5A0D7D0}">
      <dgm:prSet phldrT="[Szöveg]"/>
      <dgm:spPr/>
      <dgm:t>
        <a:bodyPr/>
        <a:lstStyle/>
        <a:p>
          <a:r>
            <a:rPr lang="hu-HU" dirty="0" err="1"/>
            <a:t>Food</a:t>
          </a:r>
          <a:r>
            <a:rPr lang="hu-HU" dirty="0"/>
            <a:t> and </a:t>
          </a:r>
          <a:r>
            <a:rPr lang="hu-HU" dirty="0" err="1"/>
            <a:t>water</a:t>
          </a:r>
          <a:r>
            <a:rPr lang="hu-HU" dirty="0"/>
            <a:t> </a:t>
          </a:r>
          <a:r>
            <a:rPr lang="hu-HU" dirty="0" err="1"/>
            <a:t>quality</a:t>
          </a:r>
          <a:r>
            <a:rPr lang="hu-HU" dirty="0"/>
            <a:t>, </a:t>
          </a:r>
          <a:r>
            <a:rPr lang="hu-HU" dirty="0" err="1"/>
            <a:t>availability</a:t>
          </a:r>
          <a:endParaRPr lang="en-GB" dirty="0"/>
        </a:p>
      </dgm:t>
    </dgm:pt>
    <dgm:pt modelId="{44306F04-98DB-498E-BE8A-214425915D0B}" type="parTrans" cxnId="{59F44C84-6821-4B06-83FC-782B89B66062}">
      <dgm:prSet/>
      <dgm:spPr/>
      <dgm:t>
        <a:bodyPr/>
        <a:lstStyle/>
        <a:p>
          <a:endParaRPr lang="en-GB"/>
        </a:p>
      </dgm:t>
    </dgm:pt>
    <dgm:pt modelId="{C22DA72C-A616-44DD-8123-B227FD4A270C}" type="sibTrans" cxnId="{59F44C84-6821-4B06-83FC-782B89B66062}">
      <dgm:prSet/>
      <dgm:spPr/>
      <dgm:t>
        <a:bodyPr/>
        <a:lstStyle/>
        <a:p>
          <a:endParaRPr lang="en-GB"/>
        </a:p>
      </dgm:t>
    </dgm:pt>
    <dgm:pt modelId="{DA79FD43-0D37-4D20-89B4-25441F264A26}">
      <dgm:prSet phldrT="[Szöveg]"/>
      <dgm:spPr/>
      <dgm:t>
        <a:bodyPr/>
        <a:lstStyle/>
        <a:p>
          <a:r>
            <a:rPr lang="hu-HU" dirty="0" err="1"/>
            <a:t>Vector</a:t>
          </a:r>
          <a:r>
            <a:rPr lang="hu-HU" dirty="0"/>
            <a:t>, </a:t>
          </a:r>
          <a:r>
            <a:rPr lang="hu-HU" dirty="0" err="1"/>
            <a:t>pathogen</a:t>
          </a:r>
          <a:r>
            <a:rPr lang="hu-HU" dirty="0"/>
            <a:t> </a:t>
          </a:r>
          <a:r>
            <a:rPr lang="hu-HU" dirty="0" err="1"/>
            <a:t>distribution</a:t>
          </a:r>
          <a:endParaRPr lang="en-GB" dirty="0"/>
        </a:p>
      </dgm:t>
    </dgm:pt>
    <dgm:pt modelId="{853C06B7-2727-48B7-A6A8-9073934B6BDA}" type="parTrans" cxnId="{B34BEE95-3193-4634-BCB8-B05EC8D2C621}">
      <dgm:prSet/>
      <dgm:spPr/>
      <dgm:t>
        <a:bodyPr/>
        <a:lstStyle/>
        <a:p>
          <a:endParaRPr lang="en-GB"/>
        </a:p>
      </dgm:t>
    </dgm:pt>
    <dgm:pt modelId="{86CB4FD0-0F5B-473E-AEC7-384C0A03238F}" type="sibTrans" cxnId="{B34BEE95-3193-4634-BCB8-B05EC8D2C621}">
      <dgm:prSet/>
      <dgm:spPr/>
      <dgm:t>
        <a:bodyPr/>
        <a:lstStyle/>
        <a:p>
          <a:endParaRPr lang="en-GB"/>
        </a:p>
      </dgm:t>
    </dgm:pt>
    <dgm:pt modelId="{D77348EC-46BA-444A-890C-EA9D7C8689DA}">
      <dgm:prSet phldrT="[Szöveg]"/>
      <dgm:spPr/>
      <dgm:t>
        <a:bodyPr/>
        <a:lstStyle/>
        <a:p>
          <a:r>
            <a:rPr lang="hu-HU" b="1" dirty="0" err="1"/>
            <a:t>Social</a:t>
          </a:r>
          <a:r>
            <a:rPr lang="hu-HU" b="1" dirty="0"/>
            <a:t> </a:t>
          </a:r>
          <a:r>
            <a:rPr lang="hu-HU" b="1" dirty="0" err="1"/>
            <a:t>environment</a:t>
          </a:r>
          <a:endParaRPr lang="en-GB" b="1" dirty="0"/>
        </a:p>
      </dgm:t>
    </dgm:pt>
    <dgm:pt modelId="{FD99CE20-FE05-41AC-B8D7-A74ECD7AA816}" type="parTrans" cxnId="{CD3EED6F-BE7E-4B3A-9C7B-E21D97F64A92}">
      <dgm:prSet/>
      <dgm:spPr/>
      <dgm:t>
        <a:bodyPr/>
        <a:lstStyle/>
        <a:p>
          <a:endParaRPr lang="en-GB"/>
        </a:p>
      </dgm:t>
    </dgm:pt>
    <dgm:pt modelId="{91C5893D-3F03-4C82-9C54-9C79D1B1D1FB}" type="sibTrans" cxnId="{CD3EED6F-BE7E-4B3A-9C7B-E21D97F64A92}">
      <dgm:prSet/>
      <dgm:spPr/>
      <dgm:t>
        <a:bodyPr/>
        <a:lstStyle/>
        <a:p>
          <a:endParaRPr lang="en-GB"/>
        </a:p>
      </dgm:t>
    </dgm:pt>
    <dgm:pt modelId="{6A58D67D-18A5-4A47-8925-02A45A5E4550}">
      <dgm:prSet phldrT="[Szöveg]"/>
      <dgm:spPr/>
      <dgm:t>
        <a:bodyPr/>
        <a:lstStyle/>
        <a:p>
          <a:r>
            <a:rPr lang="hu-HU" b="1" dirty="0" err="1"/>
            <a:t>Natural</a:t>
          </a:r>
          <a:r>
            <a:rPr lang="hu-HU" b="1" dirty="0"/>
            <a:t> </a:t>
          </a:r>
          <a:r>
            <a:rPr lang="hu-HU" b="1" dirty="0" err="1"/>
            <a:t>environment</a:t>
          </a:r>
          <a:endParaRPr lang="en-GB" b="1" dirty="0"/>
        </a:p>
      </dgm:t>
    </dgm:pt>
    <dgm:pt modelId="{A8C20DF9-3A6C-4822-8567-43784B67D7F2}" type="parTrans" cxnId="{8FD53387-E2EC-4109-A0BB-D1FF94F97064}">
      <dgm:prSet/>
      <dgm:spPr/>
      <dgm:t>
        <a:bodyPr/>
        <a:lstStyle/>
        <a:p>
          <a:endParaRPr lang="en-GB"/>
        </a:p>
      </dgm:t>
    </dgm:pt>
    <dgm:pt modelId="{00EC2B22-B539-414C-80C8-5DEC1C953D45}" type="sibTrans" cxnId="{8FD53387-E2EC-4109-A0BB-D1FF94F97064}">
      <dgm:prSet/>
      <dgm:spPr/>
      <dgm:t>
        <a:bodyPr/>
        <a:lstStyle/>
        <a:p>
          <a:endParaRPr lang="en-GB"/>
        </a:p>
      </dgm:t>
    </dgm:pt>
    <dgm:pt modelId="{7BF47898-2F77-464B-AE7A-1E8D84435AA6}">
      <dgm:prSet phldrT="[Szöveg]"/>
      <dgm:spPr/>
      <dgm:t>
        <a:bodyPr/>
        <a:lstStyle/>
        <a:p>
          <a:r>
            <a:rPr lang="hu-HU" dirty="0" err="1"/>
            <a:t>Forced</a:t>
          </a:r>
          <a:r>
            <a:rPr lang="hu-HU" dirty="0"/>
            <a:t> </a:t>
          </a:r>
          <a:r>
            <a:rPr lang="hu-HU" dirty="0" err="1"/>
            <a:t>migration</a:t>
          </a:r>
          <a:r>
            <a:rPr lang="hu-HU" dirty="0"/>
            <a:t> (</a:t>
          </a:r>
          <a:r>
            <a:rPr lang="hu-HU" dirty="0" err="1"/>
            <a:t>pregnant</a:t>
          </a:r>
          <a:r>
            <a:rPr lang="hu-HU" dirty="0"/>
            <a:t> </a:t>
          </a:r>
          <a:r>
            <a:rPr lang="hu-HU" dirty="0" err="1"/>
            <a:t>women</a:t>
          </a:r>
          <a:r>
            <a:rPr lang="hu-HU" dirty="0"/>
            <a:t> </a:t>
          </a:r>
          <a:r>
            <a:rPr lang="hu-HU" dirty="0" err="1"/>
            <a:t>are</a:t>
          </a:r>
          <a:r>
            <a:rPr lang="hu-HU" dirty="0"/>
            <a:t> less </a:t>
          </a:r>
          <a:r>
            <a:rPr lang="hu-HU" dirty="0" err="1"/>
            <a:t>likely</a:t>
          </a:r>
          <a:r>
            <a:rPr lang="hu-HU" dirty="0"/>
            <a:t> </a:t>
          </a:r>
          <a:r>
            <a:rPr lang="hu-HU" dirty="0" err="1"/>
            <a:t>to</a:t>
          </a:r>
          <a:r>
            <a:rPr lang="hu-HU" dirty="0"/>
            <a:t> </a:t>
          </a:r>
          <a:r>
            <a:rPr lang="hu-HU" dirty="0" err="1"/>
            <a:t>seek</a:t>
          </a:r>
          <a:r>
            <a:rPr lang="hu-HU" dirty="0"/>
            <a:t> </a:t>
          </a:r>
          <a:r>
            <a:rPr lang="hu-HU" dirty="0" err="1"/>
            <a:t>prenatal</a:t>
          </a:r>
          <a:r>
            <a:rPr lang="hu-HU" dirty="0"/>
            <a:t> </a:t>
          </a:r>
          <a:r>
            <a:rPr lang="hu-HU" dirty="0" err="1"/>
            <a:t>care</a:t>
          </a:r>
          <a:r>
            <a:rPr lang="hu-HU" dirty="0"/>
            <a:t>, </a:t>
          </a:r>
          <a:r>
            <a:rPr lang="hu-HU" dirty="0" err="1"/>
            <a:t>complications</a:t>
          </a:r>
          <a:r>
            <a:rPr lang="hu-HU" dirty="0"/>
            <a:t>)</a:t>
          </a:r>
          <a:endParaRPr lang="en-GB" dirty="0"/>
        </a:p>
      </dgm:t>
    </dgm:pt>
    <dgm:pt modelId="{92316329-4FC8-40F5-9818-AEAA92AA67F2}" type="parTrans" cxnId="{79B56199-5C10-4CD9-9077-E3EA51066A8E}">
      <dgm:prSet/>
      <dgm:spPr/>
      <dgm:t>
        <a:bodyPr/>
        <a:lstStyle/>
        <a:p>
          <a:endParaRPr lang="en-GB"/>
        </a:p>
      </dgm:t>
    </dgm:pt>
    <dgm:pt modelId="{502F21F5-4CB6-4103-BC1B-63F60CE5ED76}" type="sibTrans" cxnId="{79B56199-5C10-4CD9-9077-E3EA51066A8E}">
      <dgm:prSet/>
      <dgm:spPr/>
      <dgm:t>
        <a:bodyPr/>
        <a:lstStyle/>
        <a:p>
          <a:endParaRPr lang="en-GB"/>
        </a:p>
      </dgm:t>
    </dgm:pt>
    <dgm:pt modelId="{398DC771-46D9-4DE4-82B2-71A823F109E9}" type="pres">
      <dgm:prSet presAssocID="{13BA3738-087C-40D2-80B4-8B284D7847D6}" presName="Name0" presStyleCnt="0">
        <dgm:presLayoutVars>
          <dgm:dir/>
          <dgm:resizeHandles val="exact"/>
        </dgm:presLayoutVars>
      </dgm:prSet>
      <dgm:spPr/>
      <dgm:t>
        <a:bodyPr/>
        <a:lstStyle/>
        <a:p>
          <a:endParaRPr lang="hu-HU"/>
        </a:p>
      </dgm:t>
    </dgm:pt>
    <dgm:pt modelId="{B0311B3F-DCE8-41BD-B0D7-E6AEAC18E647}" type="pres">
      <dgm:prSet presAssocID="{0B0C8BF0-727A-43A8-8844-BAE9C2A9B401}" presName="node" presStyleLbl="node1" presStyleIdx="0" presStyleCnt="2">
        <dgm:presLayoutVars>
          <dgm:bulletEnabled val="1"/>
        </dgm:presLayoutVars>
      </dgm:prSet>
      <dgm:spPr/>
      <dgm:t>
        <a:bodyPr/>
        <a:lstStyle/>
        <a:p>
          <a:endParaRPr lang="hu-HU"/>
        </a:p>
      </dgm:t>
    </dgm:pt>
    <dgm:pt modelId="{D548BCF5-50E3-47AD-AD35-1EE6B7DF996B}" type="pres">
      <dgm:prSet presAssocID="{A44FBA8D-5C4E-4EAE-BC88-83A001CE292F}" presName="sibTrans" presStyleCnt="0"/>
      <dgm:spPr/>
    </dgm:pt>
    <dgm:pt modelId="{6E4D7605-3F5E-479F-ADEC-AA1DF6001D44}" type="pres">
      <dgm:prSet presAssocID="{A72FD507-8811-4633-9C1D-36FFA5FCEB64}" presName="node" presStyleLbl="node1" presStyleIdx="1" presStyleCnt="2">
        <dgm:presLayoutVars>
          <dgm:bulletEnabled val="1"/>
        </dgm:presLayoutVars>
      </dgm:prSet>
      <dgm:spPr/>
      <dgm:t>
        <a:bodyPr/>
        <a:lstStyle/>
        <a:p>
          <a:endParaRPr lang="hu-HU"/>
        </a:p>
      </dgm:t>
    </dgm:pt>
  </dgm:ptLst>
  <dgm:cxnLst>
    <dgm:cxn modelId="{2A6AF917-C7E7-452F-B103-15D5294204F2}" srcId="{13BA3738-087C-40D2-80B4-8B284D7847D6}" destId="{0B0C8BF0-727A-43A8-8844-BAE9C2A9B401}" srcOrd="0" destOrd="0" parTransId="{0A8FA2AD-CFB5-497A-8AB6-8ABB92CA6D8C}" sibTransId="{A44FBA8D-5C4E-4EAE-BC88-83A001CE292F}"/>
    <dgm:cxn modelId="{B34BEE95-3193-4634-BCB8-B05EC8D2C621}" srcId="{F64C54FB-3CD9-4509-8CB7-04A12CDC5E3D}" destId="{DA79FD43-0D37-4D20-89B4-25441F264A26}" srcOrd="2" destOrd="0" parTransId="{853C06B7-2727-48B7-A6A8-9073934B6BDA}" sibTransId="{86CB4FD0-0F5B-473E-AEC7-384C0A03238F}"/>
    <dgm:cxn modelId="{D60D4BB5-F5AC-48C1-80BD-520768D42B11}" srcId="{F64C54FB-3CD9-4509-8CB7-04A12CDC5E3D}" destId="{4827A3B2-791F-4447-95D5-2429CF1D83B4}" srcOrd="0" destOrd="0" parTransId="{A4B21B80-C8FC-43A5-A841-9F04C493C05C}" sibTransId="{5D0367ED-8CE4-4BE3-877E-96C0BBC6B3F6}"/>
    <dgm:cxn modelId="{ACA23110-4189-41A8-AAD2-73A3749B2806}" type="presOf" srcId="{6A58D67D-18A5-4A47-8925-02A45A5E4550}" destId="{B0311B3F-DCE8-41BD-B0D7-E6AEAC18E647}" srcOrd="0" destOrd="1" presId="urn:microsoft.com/office/officeart/2005/8/layout/hList6"/>
    <dgm:cxn modelId="{624FE84F-70AC-4BF3-B42A-6FEF073F9EDA}" srcId="{6A58D67D-18A5-4A47-8925-02A45A5E4550}" destId="{03B2B0A1-8257-4385-8229-80261185C19B}" srcOrd="3" destOrd="0" parTransId="{E5C09430-739E-482C-B2A5-26E1FE91378E}" sibTransId="{2BEF5C37-8AB0-4C8F-9354-9FC2453FE0FD}"/>
    <dgm:cxn modelId="{CD3EED6F-BE7E-4B3A-9C7B-E21D97F64A92}" srcId="{A72FD507-8811-4633-9C1D-36FFA5FCEB64}" destId="{D77348EC-46BA-444A-890C-EA9D7C8689DA}" srcOrd="1" destOrd="0" parTransId="{FD99CE20-FE05-41AC-B8D7-A74ECD7AA816}" sibTransId="{91C5893D-3F03-4C82-9C54-9C79D1B1D1FB}"/>
    <dgm:cxn modelId="{EC199BAF-35CE-4736-B26F-211A0B87D363}" type="presOf" srcId="{0B0C8BF0-727A-43A8-8844-BAE9C2A9B401}" destId="{B0311B3F-DCE8-41BD-B0D7-E6AEAC18E647}" srcOrd="0" destOrd="0" presId="urn:microsoft.com/office/officeart/2005/8/layout/hList6"/>
    <dgm:cxn modelId="{B51E54DB-3B9D-448F-A1B8-3704EA8B43AC}" type="presOf" srcId="{D77348EC-46BA-444A-890C-EA9D7C8689DA}" destId="{6E4D7605-3F5E-479F-ADEC-AA1DF6001D44}" srcOrd="0" destOrd="5" presId="urn:microsoft.com/office/officeart/2005/8/layout/hList6"/>
    <dgm:cxn modelId="{22976F4D-AEC5-4ECD-9787-BC6DB429DAE3}" srcId="{13BA3738-087C-40D2-80B4-8B284D7847D6}" destId="{A72FD507-8811-4633-9C1D-36FFA5FCEB64}" srcOrd="1" destOrd="0" parTransId="{BDBE2036-A512-4B30-8CE4-B0C707C684D6}" sibTransId="{637278DC-5486-4FC3-B75B-1CC209A559DD}"/>
    <dgm:cxn modelId="{850FD8A2-BE20-4BA8-B05A-478A7BDD2F98}" type="presOf" srcId="{13BA3738-087C-40D2-80B4-8B284D7847D6}" destId="{398DC771-46D9-4DE4-82B2-71A823F109E9}" srcOrd="0" destOrd="0" presId="urn:microsoft.com/office/officeart/2005/8/layout/hList6"/>
    <dgm:cxn modelId="{79B56199-5C10-4CD9-9077-E3EA51066A8E}" srcId="{D77348EC-46BA-444A-890C-EA9D7C8689DA}" destId="{7BF47898-2F77-464B-AE7A-1E8D84435AA6}" srcOrd="0" destOrd="0" parTransId="{92316329-4FC8-40F5-9818-AEAA92AA67F2}" sibTransId="{502F21F5-4CB6-4103-BC1B-63F60CE5ED76}"/>
    <dgm:cxn modelId="{4B8B5718-CD72-449C-B92F-9ECB8FD9EF4F}" type="presOf" srcId="{7BF47898-2F77-464B-AE7A-1E8D84435AA6}" destId="{6E4D7605-3F5E-479F-ADEC-AA1DF6001D44}" srcOrd="0" destOrd="6" presId="urn:microsoft.com/office/officeart/2005/8/layout/hList6"/>
    <dgm:cxn modelId="{FBEA8398-A17F-4252-B47F-31EB238F0D7C}" srcId="{6A58D67D-18A5-4A47-8925-02A45A5E4550}" destId="{7C03A25B-3142-4BFC-B96A-A91DFDB8727B}" srcOrd="0" destOrd="0" parTransId="{DAB1A13F-C8D8-486A-B86D-668B8B5D7792}" sibTransId="{38491DD9-76BB-4E4A-B178-CEEA2D005ED9}"/>
    <dgm:cxn modelId="{8D290080-E4BB-4EE4-8441-434D8C9AA636}" type="presOf" srcId="{03B2B0A1-8257-4385-8229-80261185C19B}" destId="{B0311B3F-DCE8-41BD-B0D7-E6AEAC18E647}" srcOrd="0" destOrd="5" presId="urn:microsoft.com/office/officeart/2005/8/layout/hList6"/>
    <dgm:cxn modelId="{DDEE85A1-3E0F-489F-A591-C9E4048E0EE4}" srcId="{6A58D67D-18A5-4A47-8925-02A45A5E4550}" destId="{9981DC67-50AB-49C5-8F79-148EBFAD2062}" srcOrd="1" destOrd="0" parTransId="{9E2B93A1-DE61-456F-8A25-ACD70A0BF9ED}" sibTransId="{BDC89DFA-778E-4E56-9E06-5F8C2C1535BF}"/>
    <dgm:cxn modelId="{8718FBDD-AEB3-4813-BEDB-769F646ECC8B}" type="presOf" srcId="{3018D951-3B96-434F-815F-FC16C5A0D7D0}" destId="{6E4D7605-3F5E-479F-ADEC-AA1DF6001D44}" srcOrd="0" destOrd="3" presId="urn:microsoft.com/office/officeart/2005/8/layout/hList6"/>
    <dgm:cxn modelId="{2D044DB6-2B23-4CCF-A7EC-B31C3C7C2BA9}" type="presOf" srcId="{CD78315B-E1EB-4BFE-AB51-8A471CB2983B}" destId="{B0311B3F-DCE8-41BD-B0D7-E6AEAC18E647}" srcOrd="0" destOrd="4" presId="urn:microsoft.com/office/officeart/2005/8/layout/hList6"/>
    <dgm:cxn modelId="{59F44C84-6821-4B06-83FC-782B89B66062}" srcId="{F64C54FB-3CD9-4509-8CB7-04A12CDC5E3D}" destId="{3018D951-3B96-434F-815F-FC16C5A0D7D0}" srcOrd="1" destOrd="0" parTransId="{44306F04-98DB-498E-BE8A-214425915D0B}" sibTransId="{C22DA72C-A616-44DD-8123-B227FD4A270C}"/>
    <dgm:cxn modelId="{F31E5481-D303-4B86-96C3-0A7F06EE067B}" type="presOf" srcId="{DA79FD43-0D37-4D20-89B4-25441F264A26}" destId="{6E4D7605-3F5E-479F-ADEC-AA1DF6001D44}" srcOrd="0" destOrd="4" presId="urn:microsoft.com/office/officeart/2005/8/layout/hList6"/>
    <dgm:cxn modelId="{C5F3F026-98FF-497B-A07D-404FC39B3AE2}" type="presOf" srcId="{A72FD507-8811-4633-9C1D-36FFA5FCEB64}" destId="{6E4D7605-3F5E-479F-ADEC-AA1DF6001D44}" srcOrd="0" destOrd="0" presId="urn:microsoft.com/office/officeart/2005/8/layout/hList6"/>
    <dgm:cxn modelId="{2A90C6E7-2C87-4BCB-B6ED-8F0AF021A128}" type="presOf" srcId="{4827A3B2-791F-4447-95D5-2429CF1D83B4}" destId="{6E4D7605-3F5E-479F-ADEC-AA1DF6001D44}" srcOrd="0" destOrd="2" presId="urn:microsoft.com/office/officeart/2005/8/layout/hList6"/>
    <dgm:cxn modelId="{663BA1A3-CF66-4FAC-B2E1-A1FDF67A135C}" type="presOf" srcId="{9981DC67-50AB-49C5-8F79-148EBFAD2062}" destId="{B0311B3F-DCE8-41BD-B0D7-E6AEAC18E647}" srcOrd="0" destOrd="3" presId="urn:microsoft.com/office/officeart/2005/8/layout/hList6"/>
    <dgm:cxn modelId="{1B0E81C3-8855-4FAD-AAE1-06870ED2971E}" type="presOf" srcId="{F64C54FB-3CD9-4509-8CB7-04A12CDC5E3D}" destId="{6E4D7605-3F5E-479F-ADEC-AA1DF6001D44}" srcOrd="0" destOrd="1" presId="urn:microsoft.com/office/officeart/2005/8/layout/hList6"/>
    <dgm:cxn modelId="{06DBC3C8-1CA5-44D3-9BD8-7DFB9FA9715E}" srcId="{6A58D67D-18A5-4A47-8925-02A45A5E4550}" destId="{CD78315B-E1EB-4BFE-AB51-8A471CB2983B}" srcOrd="2" destOrd="0" parTransId="{A35E4943-BBC1-4CE8-8433-DDB85981EABD}" sibTransId="{1C5B1996-0307-4B99-9127-1F899A1105A0}"/>
    <dgm:cxn modelId="{7EDFF1D0-D31A-4DD1-85E1-35ECE4E38180}" type="presOf" srcId="{7C03A25B-3142-4BFC-B96A-A91DFDB8727B}" destId="{B0311B3F-DCE8-41BD-B0D7-E6AEAC18E647}" srcOrd="0" destOrd="2" presId="urn:microsoft.com/office/officeart/2005/8/layout/hList6"/>
    <dgm:cxn modelId="{2DCC1BF0-9CDC-4665-BDED-30A1038A4A96}" srcId="{A72FD507-8811-4633-9C1D-36FFA5FCEB64}" destId="{F64C54FB-3CD9-4509-8CB7-04A12CDC5E3D}" srcOrd="0" destOrd="0" parTransId="{BE3DBB64-07EF-4AFC-B6C9-C45B79412986}" sibTransId="{14DD262D-B80A-4728-A28D-AFA8CB283934}"/>
    <dgm:cxn modelId="{8FD53387-E2EC-4109-A0BB-D1FF94F97064}" srcId="{0B0C8BF0-727A-43A8-8844-BAE9C2A9B401}" destId="{6A58D67D-18A5-4A47-8925-02A45A5E4550}" srcOrd="0" destOrd="0" parTransId="{A8C20DF9-3A6C-4822-8567-43784B67D7F2}" sibTransId="{00EC2B22-B539-414C-80C8-5DEC1C953D45}"/>
    <dgm:cxn modelId="{4AE2145B-A110-4E4B-B7B3-8E3B27B24522}" type="presParOf" srcId="{398DC771-46D9-4DE4-82B2-71A823F109E9}" destId="{B0311B3F-DCE8-41BD-B0D7-E6AEAC18E647}" srcOrd="0" destOrd="0" presId="urn:microsoft.com/office/officeart/2005/8/layout/hList6"/>
    <dgm:cxn modelId="{EF141904-E56F-430E-9F93-C732B0993767}" type="presParOf" srcId="{398DC771-46D9-4DE4-82B2-71A823F109E9}" destId="{D548BCF5-50E3-47AD-AD35-1EE6B7DF996B}" srcOrd="1" destOrd="0" presId="urn:microsoft.com/office/officeart/2005/8/layout/hList6"/>
    <dgm:cxn modelId="{1EDB6689-7E48-4734-BA72-1FF40848E661}" type="presParOf" srcId="{398DC771-46D9-4DE4-82B2-71A823F109E9}" destId="{6E4D7605-3F5E-479F-ADEC-AA1DF6001D44}" srcOrd="2"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741406-E856-4CA3-96E0-5CC220F99F55}"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GB"/>
        </a:p>
      </dgm:t>
    </dgm:pt>
    <dgm:pt modelId="{9610532F-CCC6-4AA3-B48C-9F0D5D0DEF0E}">
      <dgm:prSet phldrT="[Szöveg]"/>
      <dgm:spPr/>
      <dgm:t>
        <a:bodyPr/>
        <a:lstStyle/>
        <a:p>
          <a:r>
            <a:rPr lang="hu-HU" dirty="0" err="1"/>
            <a:t>Thermoregulation</a:t>
          </a:r>
          <a:r>
            <a:rPr lang="hu-HU" dirty="0"/>
            <a:t> in </a:t>
          </a:r>
          <a:r>
            <a:rPr lang="hu-HU" dirty="0" err="1"/>
            <a:t>pregnancy</a:t>
          </a:r>
          <a:endParaRPr lang="en-GB" dirty="0"/>
        </a:p>
      </dgm:t>
    </dgm:pt>
    <dgm:pt modelId="{14A4E020-2387-46E6-9E96-0FDCB568DB1B}" type="parTrans" cxnId="{D2D0605B-72E0-4FCF-874D-21F10CD0DC89}">
      <dgm:prSet/>
      <dgm:spPr/>
      <dgm:t>
        <a:bodyPr/>
        <a:lstStyle/>
        <a:p>
          <a:endParaRPr lang="en-GB"/>
        </a:p>
      </dgm:t>
    </dgm:pt>
    <dgm:pt modelId="{B1CB0816-39BF-4835-A702-04936C23DDEF}" type="sibTrans" cxnId="{D2D0605B-72E0-4FCF-874D-21F10CD0DC89}">
      <dgm:prSet/>
      <dgm:spPr/>
      <dgm:t>
        <a:bodyPr/>
        <a:lstStyle/>
        <a:p>
          <a:endParaRPr lang="en-GB"/>
        </a:p>
      </dgm:t>
    </dgm:pt>
    <dgm:pt modelId="{31F6BF7A-6D6E-45A4-ABEF-99A150D4FEB8}">
      <dgm:prSet phldrT="[Szöveg]"/>
      <dgm:spPr/>
      <dgm:t>
        <a:bodyPr/>
        <a:lstStyle/>
        <a:p>
          <a:r>
            <a:rPr lang="en-US" dirty="0"/>
            <a:t>High ambient temperature and intrapartum</a:t>
          </a:r>
          <a:r>
            <a:rPr lang="hu-HU" dirty="0"/>
            <a:t> </a:t>
          </a:r>
          <a:r>
            <a:rPr lang="en-GB" dirty="0"/>
            <a:t>maternal fever</a:t>
          </a:r>
        </a:p>
      </dgm:t>
    </dgm:pt>
    <dgm:pt modelId="{A319324A-B149-4B8E-8232-D27754772443}" type="parTrans" cxnId="{25D0FA84-6460-430B-91EA-237F0FD3E5A6}">
      <dgm:prSet/>
      <dgm:spPr/>
      <dgm:t>
        <a:bodyPr/>
        <a:lstStyle/>
        <a:p>
          <a:endParaRPr lang="en-GB"/>
        </a:p>
      </dgm:t>
    </dgm:pt>
    <dgm:pt modelId="{E7D8D091-D9B1-4926-ADD4-138638918089}" type="sibTrans" cxnId="{25D0FA84-6460-430B-91EA-237F0FD3E5A6}">
      <dgm:prSet/>
      <dgm:spPr/>
      <dgm:t>
        <a:bodyPr/>
        <a:lstStyle/>
        <a:p>
          <a:endParaRPr lang="en-GB"/>
        </a:p>
      </dgm:t>
    </dgm:pt>
    <dgm:pt modelId="{46B03765-F7D2-491A-A90B-5F65195EA8C0}">
      <dgm:prSet phldrT="[Szöveg]"/>
      <dgm:spPr/>
      <dgm:t>
        <a:bodyPr/>
        <a:lstStyle/>
        <a:p>
          <a:r>
            <a:rPr lang="en-US" dirty="0"/>
            <a:t>Heat exposure and reduced placental blood </a:t>
          </a:r>
          <a:r>
            <a:rPr lang="en-US" dirty="0" err="1"/>
            <a:t>flo</a:t>
          </a:r>
          <a:r>
            <a:rPr lang="hu-HU" dirty="0"/>
            <a:t>w</a:t>
          </a:r>
          <a:endParaRPr lang="en-GB" dirty="0"/>
        </a:p>
      </dgm:t>
    </dgm:pt>
    <dgm:pt modelId="{AF257691-7BFD-41F9-939C-F21ABDC866BB}" type="parTrans" cxnId="{303D5C63-A325-436C-8B50-F8CE9C723A57}">
      <dgm:prSet/>
      <dgm:spPr/>
      <dgm:t>
        <a:bodyPr/>
        <a:lstStyle/>
        <a:p>
          <a:endParaRPr lang="en-GB"/>
        </a:p>
      </dgm:t>
    </dgm:pt>
    <dgm:pt modelId="{82A16797-52BF-4D46-A9FA-672C916FCD6B}" type="sibTrans" cxnId="{303D5C63-A325-436C-8B50-F8CE9C723A57}">
      <dgm:prSet/>
      <dgm:spPr/>
      <dgm:t>
        <a:bodyPr/>
        <a:lstStyle/>
        <a:p>
          <a:endParaRPr lang="en-GB"/>
        </a:p>
      </dgm:t>
    </dgm:pt>
    <dgm:pt modelId="{1A2D3AB2-BE62-469F-BF6E-1FEB7BEC00CF}" type="pres">
      <dgm:prSet presAssocID="{25741406-E856-4CA3-96E0-5CC220F99F55}" presName="diagram" presStyleCnt="0">
        <dgm:presLayoutVars>
          <dgm:dir/>
          <dgm:resizeHandles val="exact"/>
        </dgm:presLayoutVars>
      </dgm:prSet>
      <dgm:spPr/>
      <dgm:t>
        <a:bodyPr/>
        <a:lstStyle/>
        <a:p>
          <a:endParaRPr lang="hu-HU"/>
        </a:p>
      </dgm:t>
    </dgm:pt>
    <dgm:pt modelId="{E73DF272-6A5C-4986-9B2F-A7FCFE255ED9}" type="pres">
      <dgm:prSet presAssocID="{9610532F-CCC6-4AA3-B48C-9F0D5D0DEF0E}" presName="node" presStyleLbl="node1" presStyleIdx="0" presStyleCnt="3">
        <dgm:presLayoutVars>
          <dgm:bulletEnabled val="1"/>
        </dgm:presLayoutVars>
      </dgm:prSet>
      <dgm:spPr/>
      <dgm:t>
        <a:bodyPr/>
        <a:lstStyle/>
        <a:p>
          <a:endParaRPr lang="hu-HU"/>
        </a:p>
      </dgm:t>
    </dgm:pt>
    <dgm:pt modelId="{51873790-848B-4B6D-AFC1-437FD8B81D81}" type="pres">
      <dgm:prSet presAssocID="{B1CB0816-39BF-4835-A702-04936C23DDEF}" presName="sibTrans" presStyleCnt="0"/>
      <dgm:spPr/>
    </dgm:pt>
    <dgm:pt modelId="{B8A88201-B726-49A0-A837-2BE26D13424A}" type="pres">
      <dgm:prSet presAssocID="{31F6BF7A-6D6E-45A4-ABEF-99A150D4FEB8}" presName="node" presStyleLbl="node1" presStyleIdx="1" presStyleCnt="3">
        <dgm:presLayoutVars>
          <dgm:bulletEnabled val="1"/>
        </dgm:presLayoutVars>
      </dgm:prSet>
      <dgm:spPr/>
      <dgm:t>
        <a:bodyPr/>
        <a:lstStyle/>
        <a:p>
          <a:endParaRPr lang="hu-HU"/>
        </a:p>
      </dgm:t>
    </dgm:pt>
    <dgm:pt modelId="{F86A436D-903C-448E-A8BD-921D798D9E87}" type="pres">
      <dgm:prSet presAssocID="{E7D8D091-D9B1-4926-ADD4-138638918089}" presName="sibTrans" presStyleCnt="0"/>
      <dgm:spPr/>
    </dgm:pt>
    <dgm:pt modelId="{15A0EBC0-EA6D-49F3-8A80-B7D0B0AE96A1}" type="pres">
      <dgm:prSet presAssocID="{46B03765-F7D2-491A-A90B-5F65195EA8C0}" presName="node" presStyleLbl="node1" presStyleIdx="2" presStyleCnt="3">
        <dgm:presLayoutVars>
          <dgm:bulletEnabled val="1"/>
        </dgm:presLayoutVars>
      </dgm:prSet>
      <dgm:spPr/>
      <dgm:t>
        <a:bodyPr/>
        <a:lstStyle/>
        <a:p>
          <a:endParaRPr lang="hu-HU"/>
        </a:p>
      </dgm:t>
    </dgm:pt>
  </dgm:ptLst>
  <dgm:cxnLst>
    <dgm:cxn modelId="{A986DD02-CF59-4E7B-B7C2-B95D1EF0D4C7}" type="presOf" srcId="{9610532F-CCC6-4AA3-B48C-9F0D5D0DEF0E}" destId="{E73DF272-6A5C-4986-9B2F-A7FCFE255ED9}" srcOrd="0" destOrd="0" presId="urn:microsoft.com/office/officeart/2005/8/layout/default"/>
    <dgm:cxn modelId="{303D5C63-A325-436C-8B50-F8CE9C723A57}" srcId="{25741406-E856-4CA3-96E0-5CC220F99F55}" destId="{46B03765-F7D2-491A-A90B-5F65195EA8C0}" srcOrd="2" destOrd="0" parTransId="{AF257691-7BFD-41F9-939C-F21ABDC866BB}" sibTransId="{82A16797-52BF-4D46-A9FA-672C916FCD6B}"/>
    <dgm:cxn modelId="{25D0FA84-6460-430B-91EA-237F0FD3E5A6}" srcId="{25741406-E856-4CA3-96E0-5CC220F99F55}" destId="{31F6BF7A-6D6E-45A4-ABEF-99A150D4FEB8}" srcOrd="1" destOrd="0" parTransId="{A319324A-B149-4B8E-8232-D27754772443}" sibTransId="{E7D8D091-D9B1-4926-ADD4-138638918089}"/>
    <dgm:cxn modelId="{69555A7C-E0F0-4A80-A664-E86E8DA8DBAA}" type="presOf" srcId="{25741406-E856-4CA3-96E0-5CC220F99F55}" destId="{1A2D3AB2-BE62-469F-BF6E-1FEB7BEC00CF}" srcOrd="0" destOrd="0" presId="urn:microsoft.com/office/officeart/2005/8/layout/default"/>
    <dgm:cxn modelId="{BBD56301-B065-4542-B873-D94DAA3C9BD0}" type="presOf" srcId="{46B03765-F7D2-491A-A90B-5F65195EA8C0}" destId="{15A0EBC0-EA6D-49F3-8A80-B7D0B0AE96A1}" srcOrd="0" destOrd="0" presId="urn:microsoft.com/office/officeart/2005/8/layout/default"/>
    <dgm:cxn modelId="{D2D0605B-72E0-4FCF-874D-21F10CD0DC89}" srcId="{25741406-E856-4CA3-96E0-5CC220F99F55}" destId="{9610532F-CCC6-4AA3-B48C-9F0D5D0DEF0E}" srcOrd="0" destOrd="0" parTransId="{14A4E020-2387-46E6-9E96-0FDCB568DB1B}" sibTransId="{B1CB0816-39BF-4835-A702-04936C23DDEF}"/>
    <dgm:cxn modelId="{6FEA9CD8-C8FD-4272-9262-AF52E85755B0}" type="presOf" srcId="{31F6BF7A-6D6E-45A4-ABEF-99A150D4FEB8}" destId="{B8A88201-B726-49A0-A837-2BE26D13424A}" srcOrd="0" destOrd="0" presId="urn:microsoft.com/office/officeart/2005/8/layout/default"/>
    <dgm:cxn modelId="{57276436-0AA6-4567-9A07-C3165919FB05}" type="presParOf" srcId="{1A2D3AB2-BE62-469F-BF6E-1FEB7BEC00CF}" destId="{E73DF272-6A5C-4986-9B2F-A7FCFE255ED9}" srcOrd="0" destOrd="0" presId="urn:microsoft.com/office/officeart/2005/8/layout/default"/>
    <dgm:cxn modelId="{E7AC95D5-2F7B-415C-8DF1-5FADEE02EE27}" type="presParOf" srcId="{1A2D3AB2-BE62-469F-BF6E-1FEB7BEC00CF}" destId="{51873790-848B-4B6D-AFC1-437FD8B81D81}" srcOrd="1" destOrd="0" presId="urn:microsoft.com/office/officeart/2005/8/layout/default"/>
    <dgm:cxn modelId="{E87955A3-8977-4AE4-B681-FD13F22DF79F}" type="presParOf" srcId="{1A2D3AB2-BE62-469F-BF6E-1FEB7BEC00CF}" destId="{B8A88201-B726-49A0-A837-2BE26D13424A}" srcOrd="2" destOrd="0" presId="urn:microsoft.com/office/officeart/2005/8/layout/default"/>
    <dgm:cxn modelId="{F9F4159A-3CDB-4214-98DB-B4F8B9AB1C5D}" type="presParOf" srcId="{1A2D3AB2-BE62-469F-BF6E-1FEB7BEC00CF}" destId="{F86A436D-903C-448E-A8BD-921D798D9E87}" srcOrd="3" destOrd="0" presId="urn:microsoft.com/office/officeart/2005/8/layout/default"/>
    <dgm:cxn modelId="{E7152E0D-3D85-459E-9C7D-9061CF76E92D}" type="presParOf" srcId="{1A2D3AB2-BE62-469F-BF6E-1FEB7BEC00CF}" destId="{15A0EBC0-EA6D-49F3-8A80-B7D0B0AE96A1}"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14D89A-C5DE-4C22-936A-0AB8B7FF8C34}" type="doc">
      <dgm:prSet loTypeId="urn:microsoft.com/office/officeart/2005/8/layout/vList2" loCatId="list" qsTypeId="urn:microsoft.com/office/officeart/2005/8/quickstyle/simple1" qsCatId="simple" csTypeId="urn:microsoft.com/office/officeart/2005/8/colors/accent1_4" csCatId="accent1" phldr="1"/>
      <dgm:spPr/>
      <dgm:t>
        <a:bodyPr/>
        <a:lstStyle/>
        <a:p>
          <a:endParaRPr lang="en-GB"/>
        </a:p>
      </dgm:t>
    </dgm:pt>
    <dgm:pt modelId="{683072E1-8FCA-42E6-9171-FA95EB78EF2B}">
      <dgm:prSet phldrT="[Szöveg]" custT="1"/>
      <dgm:spPr>
        <a:solidFill>
          <a:schemeClr val="accent2"/>
        </a:solidFill>
      </dgm:spPr>
      <dgm:t>
        <a:bodyPr/>
        <a:lstStyle/>
        <a:p>
          <a:r>
            <a:rPr lang="hu-HU" sz="2000" b="1" dirty="0" err="1"/>
            <a:t>Preterm</a:t>
          </a:r>
          <a:r>
            <a:rPr lang="hu-HU" sz="2000" b="1" dirty="0"/>
            <a:t> </a:t>
          </a:r>
          <a:r>
            <a:rPr lang="hu-HU" sz="2000" b="1" dirty="0" err="1"/>
            <a:t>birth</a:t>
          </a:r>
          <a:r>
            <a:rPr lang="hu-HU" sz="2000" b="1" dirty="0"/>
            <a:t> (PTB)</a:t>
          </a:r>
          <a:endParaRPr lang="en-GB" sz="2000" b="1" dirty="0"/>
        </a:p>
      </dgm:t>
    </dgm:pt>
    <dgm:pt modelId="{2017A9BD-C74C-4735-B7A5-E646F435E8A3}" type="parTrans" cxnId="{86AB9B7E-F74D-42B1-9929-EF57C6415E70}">
      <dgm:prSet/>
      <dgm:spPr/>
      <dgm:t>
        <a:bodyPr/>
        <a:lstStyle/>
        <a:p>
          <a:endParaRPr lang="en-GB" sz="1400" b="1"/>
        </a:p>
      </dgm:t>
    </dgm:pt>
    <dgm:pt modelId="{A96C74A5-F54E-4128-A610-4BA538E33437}" type="sibTrans" cxnId="{86AB9B7E-F74D-42B1-9929-EF57C6415E70}">
      <dgm:prSet/>
      <dgm:spPr/>
      <dgm:t>
        <a:bodyPr/>
        <a:lstStyle/>
        <a:p>
          <a:endParaRPr lang="en-GB" sz="1400" b="1"/>
        </a:p>
      </dgm:t>
    </dgm:pt>
    <dgm:pt modelId="{01C359A4-EF77-4276-B630-158F1E307F8D}">
      <dgm:prSet phldrT="[Szöveg]" custT="1"/>
      <dgm:spPr>
        <a:solidFill>
          <a:schemeClr val="accent2">
            <a:lumMod val="60000"/>
            <a:lumOff val="40000"/>
          </a:schemeClr>
        </a:solidFill>
      </dgm:spPr>
      <dgm:t>
        <a:bodyPr/>
        <a:lstStyle/>
        <a:p>
          <a:r>
            <a:rPr lang="hu-HU" sz="2000" b="1" dirty="0"/>
            <a:t>Low </a:t>
          </a:r>
          <a:r>
            <a:rPr lang="hu-HU" sz="2000" b="1" dirty="0" err="1"/>
            <a:t>birth</a:t>
          </a:r>
          <a:r>
            <a:rPr lang="hu-HU" sz="2000" b="1" dirty="0"/>
            <a:t> </a:t>
          </a:r>
          <a:r>
            <a:rPr lang="hu-HU" sz="2000" b="1" dirty="0" err="1"/>
            <a:t>weight</a:t>
          </a:r>
          <a:r>
            <a:rPr lang="hu-HU" sz="2000" b="1" dirty="0"/>
            <a:t> (LBW)</a:t>
          </a:r>
          <a:endParaRPr lang="en-GB" sz="2000" b="1" dirty="0"/>
        </a:p>
      </dgm:t>
    </dgm:pt>
    <dgm:pt modelId="{39085D14-478B-4F32-9BC9-05C9E54A58D2}" type="parTrans" cxnId="{82EF102C-E1C6-4A5C-88C2-82B2EB49E440}">
      <dgm:prSet/>
      <dgm:spPr/>
      <dgm:t>
        <a:bodyPr/>
        <a:lstStyle/>
        <a:p>
          <a:endParaRPr lang="en-GB" sz="1400" b="1"/>
        </a:p>
      </dgm:t>
    </dgm:pt>
    <dgm:pt modelId="{75F7AE67-329B-4007-B9BE-78E3B203BACE}" type="sibTrans" cxnId="{82EF102C-E1C6-4A5C-88C2-82B2EB49E440}">
      <dgm:prSet/>
      <dgm:spPr/>
      <dgm:t>
        <a:bodyPr/>
        <a:lstStyle/>
        <a:p>
          <a:endParaRPr lang="en-GB" sz="1400" b="1"/>
        </a:p>
      </dgm:t>
    </dgm:pt>
    <dgm:pt modelId="{6EBA2F65-CAC9-47DC-87EF-B35C92B5DDD6}">
      <dgm:prSet phldrT="[Szöveg]" custT="1"/>
      <dgm:spPr>
        <a:solidFill>
          <a:schemeClr val="accent2">
            <a:lumMod val="75000"/>
          </a:schemeClr>
        </a:solidFill>
      </dgm:spPr>
      <dgm:t>
        <a:bodyPr/>
        <a:lstStyle/>
        <a:p>
          <a:r>
            <a:rPr lang="hu-HU" sz="2000" b="1" dirty="0" err="1"/>
            <a:t>Stillbirth</a:t>
          </a:r>
          <a:endParaRPr lang="en-GB" sz="2000" b="1" dirty="0"/>
        </a:p>
      </dgm:t>
    </dgm:pt>
    <dgm:pt modelId="{BAD36CE6-6A36-4230-AC06-13FA031B1ACD}" type="parTrans" cxnId="{63729F2F-3771-4B74-9ACB-38C3F0159749}">
      <dgm:prSet/>
      <dgm:spPr/>
      <dgm:t>
        <a:bodyPr/>
        <a:lstStyle/>
        <a:p>
          <a:endParaRPr lang="en-GB" sz="1400" b="1"/>
        </a:p>
      </dgm:t>
    </dgm:pt>
    <dgm:pt modelId="{4218FA6B-DD68-4178-B7AF-AC6E28F81001}" type="sibTrans" cxnId="{63729F2F-3771-4B74-9ACB-38C3F0159749}">
      <dgm:prSet/>
      <dgm:spPr/>
      <dgm:t>
        <a:bodyPr/>
        <a:lstStyle/>
        <a:p>
          <a:endParaRPr lang="en-GB" sz="1400" b="1"/>
        </a:p>
      </dgm:t>
    </dgm:pt>
    <dgm:pt modelId="{9D846BC6-E4EE-411C-B2B2-D8FBBBC327B4}">
      <dgm:prSet phldrT="[Szöveg]" custT="1"/>
      <dgm:spPr/>
      <dgm:t>
        <a:bodyPr/>
        <a:lstStyle/>
        <a:p>
          <a:r>
            <a:rPr lang="hu-HU" sz="2000" b="1" dirty="0" err="1"/>
            <a:t>Neonatal</a:t>
          </a:r>
          <a:r>
            <a:rPr lang="hu-HU" sz="2000" b="1" dirty="0"/>
            <a:t> </a:t>
          </a:r>
          <a:r>
            <a:rPr lang="hu-HU" sz="2000" b="1" dirty="0" err="1"/>
            <a:t>mortality</a:t>
          </a:r>
          <a:endParaRPr lang="en-GB" sz="2000" b="1" dirty="0"/>
        </a:p>
      </dgm:t>
    </dgm:pt>
    <dgm:pt modelId="{2DA2FD70-2368-495E-AEB8-68F17D831AA7}" type="parTrans" cxnId="{785CCC29-0B82-4E19-977E-A5733F74EDF3}">
      <dgm:prSet/>
      <dgm:spPr/>
      <dgm:t>
        <a:bodyPr/>
        <a:lstStyle/>
        <a:p>
          <a:endParaRPr lang="en-GB" sz="1400" b="1"/>
        </a:p>
      </dgm:t>
    </dgm:pt>
    <dgm:pt modelId="{296B0868-4F31-49ED-B515-D1EF34999F10}" type="sibTrans" cxnId="{785CCC29-0B82-4E19-977E-A5733F74EDF3}">
      <dgm:prSet/>
      <dgm:spPr/>
      <dgm:t>
        <a:bodyPr/>
        <a:lstStyle/>
        <a:p>
          <a:endParaRPr lang="en-GB" sz="1400" b="1"/>
        </a:p>
      </dgm:t>
    </dgm:pt>
    <dgm:pt modelId="{D9E36B4A-7EE3-4510-A780-38621CEB3402}">
      <dgm:prSet phldrT="[Szöveg]" custT="1"/>
      <dgm:spPr/>
      <dgm:t>
        <a:bodyPr/>
        <a:lstStyle/>
        <a:p>
          <a:r>
            <a:rPr lang="hu-HU" sz="2000" b="1" dirty="0" err="1"/>
            <a:t>Neonatal</a:t>
          </a:r>
          <a:r>
            <a:rPr lang="hu-HU" sz="2000" b="1" dirty="0"/>
            <a:t> </a:t>
          </a:r>
          <a:r>
            <a:rPr lang="hu-HU" sz="2000" b="1" dirty="0" err="1"/>
            <a:t>morbidity</a:t>
          </a:r>
          <a:endParaRPr lang="hu-HU" sz="2000" b="1" dirty="0"/>
        </a:p>
      </dgm:t>
    </dgm:pt>
    <dgm:pt modelId="{50478D73-61CB-4F66-BC19-C3E6C9B67DA4}" type="parTrans" cxnId="{B02A8A61-388C-4721-A744-13986BCB53D3}">
      <dgm:prSet/>
      <dgm:spPr/>
      <dgm:t>
        <a:bodyPr/>
        <a:lstStyle/>
        <a:p>
          <a:endParaRPr lang="en-GB" sz="1400" b="1"/>
        </a:p>
      </dgm:t>
    </dgm:pt>
    <dgm:pt modelId="{660A0685-DB3A-46EC-AD72-2EBD5446DF30}" type="sibTrans" cxnId="{B02A8A61-388C-4721-A744-13986BCB53D3}">
      <dgm:prSet/>
      <dgm:spPr/>
      <dgm:t>
        <a:bodyPr/>
        <a:lstStyle/>
        <a:p>
          <a:endParaRPr lang="en-GB" sz="1400" b="1"/>
        </a:p>
      </dgm:t>
    </dgm:pt>
    <dgm:pt modelId="{6F35623E-B9C8-4252-9BC3-F4F8F3FD134D}">
      <dgm:prSet phldrT="[Szöveg]" custT="1"/>
      <dgm:spPr/>
      <dgm:t>
        <a:bodyPr/>
        <a:lstStyle/>
        <a:p>
          <a:r>
            <a:rPr lang="hu-HU" sz="2000" b="1" dirty="0" err="1"/>
            <a:t>Small</a:t>
          </a:r>
          <a:r>
            <a:rPr lang="hu-HU" sz="2000" b="1" dirty="0"/>
            <a:t> </a:t>
          </a:r>
          <a:r>
            <a:rPr lang="hu-HU" sz="2000" b="1" dirty="0" err="1"/>
            <a:t>for</a:t>
          </a:r>
          <a:r>
            <a:rPr lang="hu-HU" sz="2000" b="1" dirty="0"/>
            <a:t> </a:t>
          </a:r>
          <a:r>
            <a:rPr lang="hu-HU" sz="2000" b="1" dirty="0" err="1"/>
            <a:t>gestational</a:t>
          </a:r>
          <a:r>
            <a:rPr lang="hu-HU" sz="2000" b="1" dirty="0"/>
            <a:t> </a:t>
          </a:r>
          <a:r>
            <a:rPr lang="hu-HU" sz="2000" b="1" dirty="0" err="1"/>
            <a:t>age</a:t>
          </a:r>
          <a:r>
            <a:rPr lang="hu-HU" sz="2000" b="1" dirty="0"/>
            <a:t> (SGA)</a:t>
          </a:r>
        </a:p>
      </dgm:t>
    </dgm:pt>
    <dgm:pt modelId="{B13A77A6-301C-43A1-A68C-AE74B1AC9631}" type="parTrans" cxnId="{B5D1D2C8-E580-48BB-AEAB-B3EE53107F17}">
      <dgm:prSet/>
      <dgm:spPr/>
      <dgm:t>
        <a:bodyPr/>
        <a:lstStyle/>
        <a:p>
          <a:endParaRPr lang="en-GB" sz="1400" b="1"/>
        </a:p>
      </dgm:t>
    </dgm:pt>
    <dgm:pt modelId="{7C2797C0-D816-4A65-A2A0-12A3C7291317}" type="sibTrans" cxnId="{B5D1D2C8-E580-48BB-AEAB-B3EE53107F17}">
      <dgm:prSet/>
      <dgm:spPr/>
      <dgm:t>
        <a:bodyPr/>
        <a:lstStyle/>
        <a:p>
          <a:endParaRPr lang="en-GB" sz="1400" b="1"/>
        </a:p>
      </dgm:t>
    </dgm:pt>
    <dgm:pt modelId="{7DA8BE75-B985-4162-8DBF-6E3413512CE4}">
      <dgm:prSet phldrT="[Szöveg]" custT="1"/>
      <dgm:spPr/>
      <dgm:t>
        <a:bodyPr/>
        <a:lstStyle/>
        <a:p>
          <a:r>
            <a:rPr lang="hu-HU" sz="2000" b="1" dirty="0"/>
            <a:t>International </a:t>
          </a:r>
          <a:r>
            <a:rPr lang="hu-HU" sz="2000" b="1" dirty="0" err="1"/>
            <a:t>Normalised</a:t>
          </a:r>
          <a:r>
            <a:rPr lang="hu-HU" sz="2000" b="1" dirty="0"/>
            <a:t> Ratio (INR) of </a:t>
          </a:r>
          <a:r>
            <a:rPr lang="hu-HU" sz="2000" b="1" dirty="0" err="1"/>
            <a:t>neonates</a:t>
          </a:r>
          <a:endParaRPr lang="hu-HU" sz="2000" b="1" dirty="0"/>
        </a:p>
      </dgm:t>
    </dgm:pt>
    <dgm:pt modelId="{AD422D22-40E6-4477-8AF8-CB444CD49217}" type="parTrans" cxnId="{67CBDEB1-B843-4EEE-B824-7D0C9EC47587}">
      <dgm:prSet/>
      <dgm:spPr/>
      <dgm:t>
        <a:bodyPr/>
        <a:lstStyle/>
        <a:p>
          <a:endParaRPr lang="en-GB" sz="1400" b="1"/>
        </a:p>
      </dgm:t>
    </dgm:pt>
    <dgm:pt modelId="{92BE0658-F3F4-442A-ABC9-14F313CDCAA9}" type="sibTrans" cxnId="{67CBDEB1-B843-4EEE-B824-7D0C9EC47587}">
      <dgm:prSet/>
      <dgm:spPr/>
      <dgm:t>
        <a:bodyPr/>
        <a:lstStyle/>
        <a:p>
          <a:endParaRPr lang="en-GB" sz="1400" b="1"/>
        </a:p>
      </dgm:t>
    </dgm:pt>
    <dgm:pt modelId="{DC3670E2-52AA-4BFB-8C35-0B986986ACA0}">
      <dgm:prSet phldrT="[Szöveg]" custT="1"/>
      <dgm:spPr/>
      <dgm:t>
        <a:bodyPr/>
        <a:lstStyle/>
        <a:p>
          <a:r>
            <a:rPr lang="hu-HU" sz="2000" b="1" dirty="0" err="1"/>
            <a:t>Newborn</a:t>
          </a:r>
          <a:r>
            <a:rPr lang="hu-HU" sz="2000" b="1" dirty="0"/>
            <a:t> </a:t>
          </a:r>
          <a:r>
            <a:rPr lang="hu-HU" sz="2000" b="1" dirty="0" err="1"/>
            <a:t>telomere</a:t>
          </a:r>
          <a:r>
            <a:rPr lang="hu-HU" sz="2000" b="1" dirty="0"/>
            <a:t> </a:t>
          </a:r>
          <a:r>
            <a:rPr lang="hu-HU" sz="2000" b="1" dirty="0" err="1"/>
            <a:t>length</a:t>
          </a:r>
          <a:endParaRPr lang="hu-HU" sz="2000" b="1" dirty="0"/>
        </a:p>
      </dgm:t>
    </dgm:pt>
    <dgm:pt modelId="{188FFB6B-F0F5-4E65-AFBE-5640FCA7F488}" type="parTrans" cxnId="{39F31BDE-5ABF-4CA6-8049-38062E4CB99F}">
      <dgm:prSet/>
      <dgm:spPr/>
      <dgm:t>
        <a:bodyPr/>
        <a:lstStyle/>
        <a:p>
          <a:endParaRPr lang="en-GB" sz="1400" b="1"/>
        </a:p>
      </dgm:t>
    </dgm:pt>
    <dgm:pt modelId="{82FA8040-ACE7-4523-BF20-E4D0F22E259A}" type="sibTrans" cxnId="{39F31BDE-5ABF-4CA6-8049-38062E4CB99F}">
      <dgm:prSet/>
      <dgm:spPr/>
      <dgm:t>
        <a:bodyPr/>
        <a:lstStyle/>
        <a:p>
          <a:endParaRPr lang="en-GB" sz="1400" b="1"/>
        </a:p>
      </dgm:t>
    </dgm:pt>
    <dgm:pt modelId="{89A7D3FE-0350-4F94-9891-7B5AB4741B0A}" type="pres">
      <dgm:prSet presAssocID="{9414D89A-C5DE-4C22-936A-0AB8B7FF8C34}" presName="linear" presStyleCnt="0">
        <dgm:presLayoutVars>
          <dgm:animLvl val="lvl"/>
          <dgm:resizeHandles val="exact"/>
        </dgm:presLayoutVars>
      </dgm:prSet>
      <dgm:spPr/>
      <dgm:t>
        <a:bodyPr/>
        <a:lstStyle/>
        <a:p>
          <a:endParaRPr lang="hu-HU"/>
        </a:p>
      </dgm:t>
    </dgm:pt>
    <dgm:pt modelId="{A7DC6866-4DCB-4302-B7F8-CEE74EFBD806}" type="pres">
      <dgm:prSet presAssocID="{683072E1-8FCA-42E6-9171-FA95EB78EF2B}" presName="parentText" presStyleLbl="node1" presStyleIdx="0" presStyleCnt="8">
        <dgm:presLayoutVars>
          <dgm:chMax val="0"/>
          <dgm:bulletEnabled val="1"/>
        </dgm:presLayoutVars>
      </dgm:prSet>
      <dgm:spPr/>
      <dgm:t>
        <a:bodyPr/>
        <a:lstStyle/>
        <a:p>
          <a:endParaRPr lang="hu-HU"/>
        </a:p>
      </dgm:t>
    </dgm:pt>
    <dgm:pt modelId="{7FFDBBEE-E600-4C53-BA65-1D221EEEF9D9}" type="pres">
      <dgm:prSet presAssocID="{A96C74A5-F54E-4128-A610-4BA538E33437}" presName="spacer" presStyleCnt="0"/>
      <dgm:spPr/>
    </dgm:pt>
    <dgm:pt modelId="{6CAA620E-0BBE-47AC-A00D-BE53CEAB8620}" type="pres">
      <dgm:prSet presAssocID="{01C359A4-EF77-4276-B630-158F1E307F8D}" presName="parentText" presStyleLbl="node1" presStyleIdx="1" presStyleCnt="8">
        <dgm:presLayoutVars>
          <dgm:chMax val="0"/>
          <dgm:bulletEnabled val="1"/>
        </dgm:presLayoutVars>
      </dgm:prSet>
      <dgm:spPr/>
      <dgm:t>
        <a:bodyPr/>
        <a:lstStyle/>
        <a:p>
          <a:endParaRPr lang="hu-HU"/>
        </a:p>
      </dgm:t>
    </dgm:pt>
    <dgm:pt modelId="{33E4988A-581A-4DCE-85AC-EBDE57486A6F}" type="pres">
      <dgm:prSet presAssocID="{75F7AE67-329B-4007-B9BE-78E3B203BACE}" presName="spacer" presStyleCnt="0"/>
      <dgm:spPr/>
    </dgm:pt>
    <dgm:pt modelId="{1BA9EF5D-52DA-4D30-9BCA-8CE623DD7D1D}" type="pres">
      <dgm:prSet presAssocID="{6EBA2F65-CAC9-47DC-87EF-B35C92B5DDD6}" presName="parentText" presStyleLbl="node1" presStyleIdx="2" presStyleCnt="8">
        <dgm:presLayoutVars>
          <dgm:chMax val="0"/>
          <dgm:bulletEnabled val="1"/>
        </dgm:presLayoutVars>
      </dgm:prSet>
      <dgm:spPr/>
      <dgm:t>
        <a:bodyPr/>
        <a:lstStyle/>
        <a:p>
          <a:endParaRPr lang="hu-HU"/>
        </a:p>
      </dgm:t>
    </dgm:pt>
    <dgm:pt modelId="{9CA1EFBF-25D2-4F1E-862C-D2DDB189371A}" type="pres">
      <dgm:prSet presAssocID="{4218FA6B-DD68-4178-B7AF-AC6E28F81001}" presName="spacer" presStyleCnt="0"/>
      <dgm:spPr/>
    </dgm:pt>
    <dgm:pt modelId="{8421DD56-B909-4CA1-A05F-DEC3A55B1C5B}" type="pres">
      <dgm:prSet presAssocID="{9D846BC6-E4EE-411C-B2B2-D8FBBBC327B4}" presName="parentText" presStyleLbl="node1" presStyleIdx="3" presStyleCnt="8">
        <dgm:presLayoutVars>
          <dgm:chMax val="0"/>
          <dgm:bulletEnabled val="1"/>
        </dgm:presLayoutVars>
      </dgm:prSet>
      <dgm:spPr/>
      <dgm:t>
        <a:bodyPr/>
        <a:lstStyle/>
        <a:p>
          <a:endParaRPr lang="hu-HU"/>
        </a:p>
      </dgm:t>
    </dgm:pt>
    <dgm:pt modelId="{0D1D628D-DBCE-42A5-B379-8DA16AD1D6BA}" type="pres">
      <dgm:prSet presAssocID="{296B0868-4F31-49ED-B515-D1EF34999F10}" presName="spacer" presStyleCnt="0"/>
      <dgm:spPr/>
    </dgm:pt>
    <dgm:pt modelId="{539B84FC-7B83-4E51-931D-9465F412B8AE}" type="pres">
      <dgm:prSet presAssocID="{D9E36B4A-7EE3-4510-A780-38621CEB3402}" presName="parentText" presStyleLbl="node1" presStyleIdx="4" presStyleCnt="8">
        <dgm:presLayoutVars>
          <dgm:chMax val="0"/>
          <dgm:bulletEnabled val="1"/>
        </dgm:presLayoutVars>
      </dgm:prSet>
      <dgm:spPr/>
      <dgm:t>
        <a:bodyPr/>
        <a:lstStyle/>
        <a:p>
          <a:endParaRPr lang="hu-HU"/>
        </a:p>
      </dgm:t>
    </dgm:pt>
    <dgm:pt modelId="{97B67F03-4981-4CD8-9787-2878A99CC7A1}" type="pres">
      <dgm:prSet presAssocID="{660A0685-DB3A-46EC-AD72-2EBD5446DF30}" presName="spacer" presStyleCnt="0"/>
      <dgm:spPr/>
    </dgm:pt>
    <dgm:pt modelId="{A4B41B59-978B-418F-8F48-577646B0B514}" type="pres">
      <dgm:prSet presAssocID="{6F35623E-B9C8-4252-9BC3-F4F8F3FD134D}" presName="parentText" presStyleLbl="node1" presStyleIdx="5" presStyleCnt="8">
        <dgm:presLayoutVars>
          <dgm:chMax val="0"/>
          <dgm:bulletEnabled val="1"/>
        </dgm:presLayoutVars>
      </dgm:prSet>
      <dgm:spPr/>
      <dgm:t>
        <a:bodyPr/>
        <a:lstStyle/>
        <a:p>
          <a:endParaRPr lang="hu-HU"/>
        </a:p>
      </dgm:t>
    </dgm:pt>
    <dgm:pt modelId="{CCC597A5-D48E-4CCD-9722-D16B1B521A9B}" type="pres">
      <dgm:prSet presAssocID="{7C2797C0-D816-4A65-A2A0-12A3C7291317}" presName="spacer" presStyleCnt="0"/>
      <dgm:spPr/>
    </dgm:pt>
    <dgm:pt modelId="{93A72237-789C-45D4-95A6-8A95DE58FD45}" type="pres">
      <dgm:prSet presAssocID="{7DA8BE75-B985-4162-8DBF-6E3413512CE4}" presName="parentText" presStyleLbl="node1" presStyleIdx="6" presStyleCnt="8">
        <dgm:presLayoutVars>
          <dgm:chMax val="0"/>
          <dgm:bulletEnabled val="1"/>
        </dgm:presLayoutVars>
      </dgm:prSet>
      <dgm:spPr/>
      <dgm:t>
        <a:bodyPr/>
        <a:lstStyle/>
        <a:p>
          <a:endParaRPr lang="hu-HU"/>
        </a:p>
      </dgm:t>
    </dgm:pt>
    <dgm:pt modelId="{E4172C38-6681-41F1-84EA-7040D7BA998B}" type="pres">
      <dgm:prSet presAssocID="{92BE0658-F3F4-442A-ABC9-14F313CDCAA9}" presName="spacer" presStyleCnt="0"/>
      <dgm:spPr/>
    </dgm:pt>
    <dgm:pt modelId="{F123E6C3-A6DE-4AD2-A337-2EEA71FD3A06}" type="pres">
      <dgm:prSet presAssocID="{DC3670E2-52AA-4BFB-8C35-0B986986ACA0}" presName="parentText" presStyleLbl="node1" presStyleIdx="7" presStyleCnt="8">
        <dgm:presLayoutVars>
          <dgm:chMax val="0"/>
          <dgm:bulletEnabled val="1"/>
        </dgm:presLayoutVars>
      </dgm:prSet>
      <dgm:spPr/>
      <dgm:t>
        <a:bodyPr/>
        <a:lstStyle/>
        <a:p>
          <a:endParaRPr lang="hu-HU"/>
        </a:p>
      </dgm:t>
    </dgm:pt>
  </dgm:ptLst>
  <dgm:cxnLst>
    <dgm:cxn modelId="{B02A8A61-388C-4721-A744-13986BCB53D3}" srcId="{9414D89A-C5DE-4C22-936A-0AB8B7FF8C34}" destId="{D9E36B4A-7EE3-4510-A780-38621CEB3402}" srcOrd="4" destOrd="0" parTransId="{50478D73-61CB-4F66-BC19-C3E6C9B67DA4}" sibTransId="{660A0685-DB3A-46EC-AD72-2EBD5446DF30}"/>
    <dgm:cxn modelId="{357C5468-A536-418F-9553-FD45C266ACD9}" type="presOf" srcId="{9414D89A-C5DE-4C22-936A-0AB8B7FF8C34}" destId="{89A7D3FE-0350-4F94-9891-7B5AB4741B0A}" srcOrd="0" destOrd="0" presId="urn:microsoft.com/office/officeart/2005/8/layout/vList2"/>
    <dgm:cxn modelId="{52C434F3-F5E7-4B1F-A7B7-49C6F4A24502}" type="presOf" srcId="{683072E1-8FCA-42E6-9171-FA95EB78EF2B}" destId="{A7DC6866-4DCB-4302-B7F8-CEE74EFBD806}" srcOrd="0" destOrd="0" presId="urn:microsoft.com/office/officeart/2005/8/layout/vList2"/>
    <dgm:cxn modelId="{42DDC1AA-41BF-4CC6-B3ED-B8A1A21186C4}" type="presOf" srcId="{6EBA2F65-CAC9-47DC-87EF-B35C92B5DDD6}" destId="{1BA9EF5D-52DA-4D30-9BCA-8CE623DD7D1D}" srcOrd="0" destOrd="0" presId="urn:microsoft.com/office/officeart/2005/8/layout/vList2"/>
    <dgm:cxn modelId="{6E5B87F0-53C2-41C5-9E1E-6C4368A8E941}" type="presOf" srcId="{DC3670E2-52AA-4BFB-8C35-0B986986ACA0}" destId="{F123E6C3-A6DE-4AD2-A337-2EEA71FD3A06}" srcOrd="0" destOrd="0" presId="urn:microsoft.com/office/officeart/2005/8/layout/vList2"/>
    <dgm:cxn modelId="{82EF102C-E1C6-4A5C-88C2-82B2EB49E440}" srcId="{9414D89A-C5DE-4C22-936A-0AB8B7FF8C34}" destId="{01C359A4-EF77-4276-B630-158F1E307F8D}" srcOrd="1" destOrd="0" parTransId="{39085D14-478B-4F32-9BC9-05C9E54A58D2}" sibTransId="{75F7AE67-329B-4007-B9BE-78E3B203BACE}"/>
    <dgm:cxn modelId="{EEB950E1-5413-4830-98D8-58A65DE7B6FB}" type="presOf" srcId="{7DA8BE75-B985-4162-8DBF-6E3413512CE4}" destId="{93A72237-789C-45D4-95A6-8A95DE58FD45}" srcOrd="0" destOrd="0" presId="urn:microsoft.com/office/officeart/2005/8/layout/vList2"/>
    <dgm:cxn modelId="{67CBDEB1-B843-4EEE-B824-7D0C9EC47587}" srcId="{9414D89A-C5DE-4C22-936A-0AB8B7FF8C34}" destId="{7DA8BE75-B985-4162-8DBF-6E3413512CE4}" srcOrd="6" destOrd="0" parTransId="{AD422D22-40E6-4477-8AF8-CB444CD49217}" sibTransId="{92BE0658-F3F4-442A-ABC9-14F313CDCAA9}"/>
    <dgm:cxn modelId="{B5D1D2C8-E580-48BB-AEAB-B3EE53107F17}" srcId="{9414D89A-C5DE-4C22-936A-0AB8B7FF8C34}" destId="{6F35623E-B9C8-4252-9BC3-F4F8F3FD134D}" srcOrd="5" destOrd="0" parTransId="{B13A77A6-301C-43A1-A68C-AE74B1AC9631}" sibTransId="{7C2797C0-D816-4A65-A2A0-12A3C7291317}"/>
    <dgm:cxn modelId="{785CCC29-0B82-4E19-977E-A5733F74EDF3}" srcId="{9414D89A-C5DE-4C22-936A-0AB8B7FF8C34}" destId="{9D846BC6-E4EE-411C-B2B2-D8FBBBC327B4}" srcOrd="3" destOrd="0" parTransId="{2DA2FD70-2368-495E-AEB8-68F17D831AA7}" sibTransId="{296B0868-4F31-49ED-B515-D1EF34999F10}"/>
    <dgm:cxn modelId="{86AB9B7E-F74D-42B1-9929-EF57C6415E70}" srcId="{9414D89A-C5DE-4C22-936A-0AB8B7FF8C34}" destId="{683072E1-8FCA-42E6-9171-FA95EB78EF2B}" srcOrd="0" destOrd="0" parTransId="{2017A9BD-C74C-4735-B7A5-E646F435E8A3}" sibTransId="{A96C74A5-F54E-4128-A610-4BA538E33437}"/>
    <dgm:cxn modelId="{34E974B5-F2CF-4AEB-8EF1-F0ABE842042A}" type="presOf" srcId="{9D846BC6-E4EE-411C-B2B2-D8FBBBC327B4}" destId="{8421DD56-B909-4CA1-A05F-DEC3A55B1C5B}" srcOrd="0" destOrd="0" presId="urn:microsoft.com/office/officeart/2005/8/layout/vList2"/>
    <dgm:cxn modelId="{F8B2F5CF-C227-4C0C-8776-3C9EF5059470}" type="presOf" srcId="{6F35623E-B9C8-4252-9BC3-F4F8F3FD134D}" destId="{A4B41B59-978B-418F-8F48-577646B0B514}" srcOrd="0" destOrd="0" presId="urn:microsoft.com/office/officeart/2005/8/layout/vList2"/>
    <dgm:cxn modelId="{F7CD0020-E3F0-4262-A0A5-69AD2DC917A5}" type="presOf" srcId="{01C359A4-EF77-4276-B630-158F1E307F8D}" destId="{6CAA620E-0BBE-47AC-A00D-BE53CEAB8620}" srcOrd="0" destOrd="0" presId="urn:microsoft.com/office/officeart/2005/8/layout/vList2"/>
    <dgm:cxn modelId="{63729F2F-3771-4B74-9ACB-38C3F0159749}" srcId="{9414D89A-C5DE-4C22-936A-0AB8B7FF8C34}" destId="{6EBA2F65-CAC9-47DC-87EF-B35C92B5DDD6}" srcOrd="2" destOrd="0" parTransId="{BAD36CE6-6A36-4230-AC06-13FA031B1ACD}" sibTransId="{4218FA6B-DD68-4178-B7AF-AC6E28F81001}"/>
    <dgm:cxn modelId="{39F31BDE-5ABF-4CA6-8049-38062E4CB99F}" srcId="{9414D89A-C5DE-4C22-936A-0AB8B7FF8C34}" destId="{DC3670E2-52AA-4BFB-8C35-0B986986ACA0}" srcOrd="7" destOrd="0" parTransId="{188FFB6B-F0F5-4E65-AFBE-5640FCA7F488}" sibTransId="{82FA8040-ACE7-4523-BF20-E4D0F22E259A}"/>
    <dgm:cxn modelId="{63E2288A-6EE8-45F5-80E8-87D60F772DE3}" type="presOf" srcId="{D9E36B4A-7EE3-4510-A780-38621CEB3402}" destId="{539B84FC-7B83-4E51-931D-9465F412B8AE}" srcOrd="0" destOrd="0" presId="urn:microsoft.com/office/officeart/2005/8/layout/vList2"/>
    <dgm:cxn modelId="{006E3C5E-F032-4EDD-8A32-6CBEB21A8783}" type="presParOf" srcId="{89A7D3FE-0350-4F94-9891-7B5AB4741B0A}" destId="{A7DC6866-4DCB-4302-B7F8-CEE74EFBD806}" srcOrd="0" destOrd="0" presId="urn:microsoft.com/office/officeart/2005/8/layout/vList2"/>
    <dgm:cxn modelId="{2ACBE685-4AD8-46AF-95C9-AB7F76B72D0C}" type="presParOf" srcId="{89A7D3FE-0350-4F94-9891-7B5AB4741B0A}" destId="{7FFDBBEE-E600-4C53-BA65-1D221EEEF9D9}" srcOrd="1" destOrd="0" presId="urn:microsoft.com/office/officeart/2005/8/layout/vList2"/>
    <dgm:cxn modelId="{60ABAC50-1D19-4F8A-99A6-E48D56470F11}" type="presParOf" srcId="{89A7D3FE-0350-4F94-9891-7B5AB4741B0A}" destId="{6CAA620E-0BBE-47AC-A00D-BE53CEAB8620}" srcOrd="2" destOrd="0" presId="urn:microsoft.com/office/officeart/2005/8/layout/vList2"/>
    <dgm:cxn modelId="{B174D8FF-009B-41CF-95C1-B1F22BB66DC2}" type="presParOf" srcId="{89A7D3FE-0350-4F94-9891-7B5AB4741B0A}" destId="{33E4988A-581A-4DCE-85AC-EBDE57486A6F}" srcOrd="3" destOrd="0" presId="urn:microsoft.com/office/officeart/2005/8/layout/vList2"/>
    <dgm:cxn modelId="{75282EC0-C7D6-4AF9-9B65-1C3CA7A8D1E0}" type="presParOf" srcId="{89A7D3FE-0350-4F94-9891-7B5AB4741B0A}" destId="{1BA9EF5D-52DA-4D30-9BCA-8CE623DD7D1D}" srcOrd="4" destOrd="0" presId="urn:microsoft.com/office/officeart/2005/8/layout/vList2"/>
    <dgm:cxn modelId="{0EBA9C53-E025-4EDD-9EC5-E01EFA9EF0CA}" type="presParOf" srcId="{89A7D3FE-0350-4F94-9891-7B5AB4741B0A}" destId="{9CA1EFBF-25D2-4F1E-862C-D2DDB189371A}" srcOrd="5" destOrd="0" presId="urn:microsoft.com/office/officeart/2005/8/layout/vList2"/>
    <dgm:cxn modelId="{9B79A0EE-EF8D-4918-98D6-28249DE5CE43}" type="presParOf" srcId="{89A7D3FE-0350-4F94-9891-7B5AB4741B0A}" destId="{8421DD56-B909-4CA1-A05F-DEC3A55B1C5B}" srcOrd="6" destOrd="0" presId="urn:microsoft.com/office/officeart/2005/8/layout/vList2"/>
    <dgm:cxn modelId="{ED19CC73-B551-4C6A-B12F-06F92C8F8213}" type="presParOf" srcId="{89A7D3FE-0350-4F94-9891-7B5AB4741B0A}" destId="{0D1D628D-DBCE-42A5-B379-8DA16AD1D6BA}" srcOrd="7" destOrd="0" presId="urn:microsoft.com/office/officeart/2005/8/layout/vList2"/>
    <dgm:cxn modelId="{0C9EBC46-C486-4C17-975D-ED2D82A8367B}" type="presParOf" srcId="{89A7D3FE-0350-4F94-9891-7B5AB4741B0A}" destId="{539B84FC-7B83-4E51-931D-9465F412B8AE}" srcOrd="8" destOrd="0" presId="urn:microsoft.com/office/officeart/2005/8/layout/vList2"/>
    <dgm:cxn modelId="{AB0AD2D3-96C2-496B-9ECA-070476EFF21B}" type="presParOf" srcId="{89A7D3FE-0350-4F94-9891-7B5AB4741B0A}" destId="{97B67F03-4981-4CD8-9787-2878A99CC7A1}" srcOrd="9" destOrd="0" presId="urn:microsoft.com/office/officeart/2005/8/layout/vList2"/>
    <dgm:cxn modelId="{9EB453E5-BD8D-4B93-9110-A554B177E1BE}" type="presParOf" srcId="{89A7D3FE-0350-4F94-9891-7B5AB4741B0A}" destId="{A4B41B59-978B-418F-8F48-577646B0B514}" srcOrd="10" destOrd="0" presId="urn:microsoft.com/office/officeart/2005/8/layout/vList2"/>
    <dgm:cxn modelId="{CDC03611-9CF1-4232-B36E-99EA139C2C26}" type="presParOf" srcId="{89A7D3FE-0350-4F94-9891-7B5AB4741B0A}" destId="{CCC597A5-D48E-4CCD-9722-D16B1B521A9B}" srcOrd="11" destOrd="0" presId="urn:microsoft.com/office/officeart/2005/8/layout/vList2"/>
    <dgm:cxn modelId="{74183852-321B-4204-9A45-2BEB3183D479}" type="presParOf" srcId="{89A7D3FE-0350-4F94-9891-7B5AB4741B0A}" destId="{93A72237-789C-45D4-95A6-8A95DE58FD45}" srcOrd="12" destOrd="0" presId="urn:microsoft.com/office/officeart/2005/8/layout/vList2"/>
    <dgm:cxn modelId="{87B2C0E8-9413-45A7-90D8-68E4449B33FA}" type="presParOf" srcId="{89A7D3FE-0350-4F94-9891-7B5AB4741B0A}" destId="{E4172C38-6681-41F1-84EA-7040D7BA998B}" srcOrd="13" destOrd="0" presId="urn:microsoft.com/office/officeart/2005/8/layout/vList2"/>
    <dgm:cxn modelId="{06B77250-1BE6-43D1-93A7-1C6000DB18DB}" type="presParOf" srcId="{89A7D3FE-0350-4F94-9891-7B5AB4741B0A}" destId="{F123E6C3-A6DE-4AD2-A337-2EEA71FD3A06}" srcOrd="1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414D89A-C5DE-4C22-936A-0AB8B7FF8C34}" type="doc">
      <dgm:prSet loTypeId="urn:microsoft.com/office/officeart/2005/8/layout/vList2" loCatId="list" qsTypeId="urn:microsoft.com/office/officeart/2005/8/quickstyle/simple1" qsCatId="simple" csTypeId="urn:microsoft.com/office/officeart/2005/8/colors/accent1_4" csCatId="accent1" phldr="1"/>
      <dgm:spPr/>
      <dgm:t>
        <a:bodyPr/>
        <a:lstStyle/>
        <a:p>
          <a:endParaRPr lang="en-GB"/>
        </a:p>
      </dgm:t>
    </dgm:pt>
    <dgm:pt modelId="{683072E1-8FCA-42E6-9171-FA95EB78EF2B}">
      <dgm:prSet phldrT="[Szöveg]" custT="1"/>
      <dgm:spPr>
        <a:solidFill>
          <a:schemeClr val="bg1">
            <a:lumMod val="50000"/>
          </a:schemeClr>
        </a:solidFill>
      </dgm:spPr>
      <dgm:t>
        <a:bodyPr/>
        <a:lstStyle/>
        <a:p>
          <a:r>
            <a:rPr lang="hu-HU" sz="1800" b="1" dirty="0" err="1"/>
            <a:t>Preterm</a:t>
          </a:r>
          <a:r>
            <a:rPr lang="hu-HU" sz="1800" b="1" dirty="0"/>
            <a:t> </a:t>
          </a:r>
          <a:r>
            <a:rPr lang="hu-HU" sz="1800" b="1" dirty="0" err="1"/>
            <a:t>birth</a:t>
          </a:r>
          <a:r>
            <a:rPr lang="hu-HU" sz="1800" b="1" dirty="0"/>
            <a:t> (PTB)</a:t>
          </a:r>
          <a:endParaRPr lang="en-GB" sz="1800" b="1" dirty="0"/>
        </a:p>
      </dgm:t>
    </dgm:pt>
    <dgm:pt modelId="{2017A9BD-C74C-4735-B7A5-E646F435E8A3}" type="parTrans" cxnId="{86AB9B7E-F74D-42B1-9929-EF57C6415E70}">
      <dgm:prSet/>
      <dgm:spPr/>
      <dgm:t>
        <a:bodyPr/>
        <a:lstStyle/>
        <a:p>
          <a:endParaRPr lang="en-GB" sz="1200" b="1"/>
        </a:p>
      </dgm:t>
    </dgm:pt>
    <dgm:pt modelId="{A96C74A5-F54E-4128-A610-4BA538E33437}" type="sibTrans" cxnId="{86AB9B7E-F74D-42B1-9929-EF57C6415E70}">
      <dgm:prSet/>
      <dgm:spPr/>
      <dgm:t>
        <a:bodyPr/>
        <a:lstStyle/>
        <a:p>
          <a:endParaRPr lang="en-GB" sz="1200" b="1"/>
        </a:p>
      </dgm:t>
    </dgm:pt>
    <dgm:pt modelId="{01C359A4-EF77-4276-B630-158F1E307F8D}">
      <dgm:prSet phldrT="[Szöveg]" custT="1"/>
      <dgm:spPr>
        <a:solidFill>
          <a:schemeClr val="bg1">
            <a:lumMod val="50000"/>
          </a:schemeClr>
        </a:solidFill>
      </dgm:spPr>
      <dgm:t>
        <a:bodyPr/>
        <a:lstStyle/>
        <a:p>
          <a:r>
            <a:rPr lang="hu-HU" sz="1800" b="1" dirty="0"/>
            <a:t>Low </a:t>
          </a:r>
          <a:r>
            <a:rPr lang="hu-HU" sz="1800" b="1" dirty="0" err="1"/>
            <a:t>birth</a:t>
          </a:r>
          <a:r>
            <a:rPr lang="hu-HU" sz="1800" b="1" dirty="0"/>
            <a:t> </a:t>
          </a:r>
          <a:r>
            <a:rPr lang="hu-HU" sz="1800" b="1" dirty="0" err="1"/>
            <a:t>weight</a:t>
          </a:r>
          <a:r>
            <a:rPr lang="hu-HU" sz="1800" b="1" dirty="0"/>
            <a:t> (LBW)</a:t>
          </a:r>
          <a:endParaRPr lang="en-GB" sz="1800" b="1" dirty="0"/>
        </a:p>
      </dgm:t>
    </dgm:pt>
    <dgm:pt modelId="{39085D14-478B-4F32-9BC9-05C9E54A58D2}" type="parTrans" cxnId="{82EF102C-E1C6-4A5C-88C2-82B2EB49E440}">
      <dgm:prSet/>
      <dgm:spPr/>
      <dgm:t>
        <a:bodyPr/>
        <a:lstStyle/>
        <a:p>
          <a:endParaRPr lang="en-GB" sz="1200" b="1"/>
        </a:p>
      </dgm:t>
    </dgm:pt>
    <dgm:pt modelId="{75F7AE67-329B-4007-B9BE-78E3B203BACE}" type="sibTrans" cxnId="{82EF102C-E1C6-4A5C-88C2-82B2EB49E440}">
      <dgm:prSet/>
      <dgm:spPr/>
      <dgm:t>
        <a:bodyPr/>
        <a:lstStyle/>
        <a:p>
          <a:endParaRPr lang="en-GB" sz="1200" b="1"/>
        </a:p>
      </dgm:t>
    </dgm:pt>
    <dgm:pt modelId="{6EBA2F65-CAC9-47DC-87EF-B35C92B5DDD6}">
      <dgm:prSet phldrT="[Szöveg]" custT="1"/>
      <dgm:spPr>
        <a:solidFill>
          <a:schemeClr val="bg1">
            <a:lumMod val="50000"/>
          </a:schemeClr>
        </a:solidFill>
      </dgm:spPr>
      <dgm:t>
        <a:bodyPr/>
        <a:lstStyle/>
        <a:p>
          <a:r>
            <a:rPr lang="hu-HU" sz="1800" b="1" dirty="0" err="1"/>
            <a:t>Stillbirth</a:t>
          </a:r>
          <a:endParaRPr lang="en-GB" sz="1800" b="1" dirty="0"/>
        </a:p>
      </dgm:t>
    </dgm:pt>
    <dgm:pt modelId="{BAD36CE6-6A36-4230-AC06-13FA031B1ACD}" type="parTrans" cxnId="{63729F2F-3771-4B74-9ACB-38C3F0159749}">
      <dgm:prSet/>
      <dgm:spPr/>
      <dgm:t>
        <a:bodyPr/>
        <a:lstStyle/>
        <a:p>
          <a:endParaRPr lang="en-GB" sz="1200" b="1"/>
        </a:p>
      </dgm:t>
    </dgm:pt>
    <dgm:pt modelId="{4218FA6B-DD68-4178-B7AF-AC6E28F81001}" type="sibTrans" cxnId="{63729F2F-3771-4B74-9ACB-38C3F0159749}">
      <dgm:prSet/>
      <dgm:spPr/>
      <dgm:t>
        <a:bodyPr/>
        <a:lstStyle/>
        <a:p>
          <a:endParaRPr lang="en-GB" sz="1200" b="1"/>
        </a:p>
      </dgm:t>
    </dgm:pt>
    <dgm:pt modelId="{9D846BC6-E4EE-411C-B2B2-D8FBBBC327B4}">
      <dgm:prSet phldrT="[Szöveg]" custT="1"/>
      <dgm:spPr/>
      <dgm:t>
        <a:bodyPr/>
        <a:lstStyle/>
        <a:p>
          <a:r>
            <a:rPr lang="hu-HU" sz="1800" b="1" dirty="0" err="1"/>
            <a:t>Neonatal</a:t>
          </a:r>
          <a:r>
            <a:rPr lang="hu-HU" sz="1800" b="1" dirty="0"/>
            <a:t> </a:t>
          </a:r>
          <a:r>
            <a:rPr lang="hu-HU" sz="1800" b="1" dirty="0" err="1"/>
            <a:t>mortality</a:t>
          </a:r>
          <a:endParaRPr lang="en-GB" sz="1800" b="1" dirty="0"/>
        </a:p>
      </dgm:t>
    </dgm:pt>
    <dgm:pt modelId="{2DA2FD70-2368-495E-AEB8-68F17D831AA7}" type="parTrans" cxnId="{785CCC29-0B82-4E19-977E-A5733F74EDF3}">
      <dgm:prSet/>
      <dgm:spPr/>
      <dgm:t>
        <a:bodyPr/>
        <a:lstStyle/>
        <a:p>
          <a:endParaRPr lang="en-GB" sz="1200" b="1"/>
        </a:p>
      </dgm:t>
    </dgm:pt>
    <dgm:pt modelId="{296B0868-4F31-49ED-B515-D1EF34999F10}" type="sibTrans" cxnId="{785CCC29-0B82-4E19-977E-A5733F74EDF3}">
      <dgm:prSet/>
      <dgm:spPr/>
      <dgm:t>
        <a:bodyPr/>
        <a:lstStyle/>
        <a:p>
          <a:endParaRPr lang="en-GB" sz="1200" b="1"/>
        </a:p>
      </dgm:t>
    </dgm:pt>
    <dgm:pt modelId="{D9E36B4A-7EE3-4510-A780-38621CEB3402}">
      <dgm:prSet phldrT="[Szöveg]" custT="1"/>
      <dgm:spPr/>
      <dgm:t>
        <a:bodyPr/>
        <a:lstStyle/>
        <a:p>
          <a:r>
            <a:rPr lang="hu-HU" sz="1800" b="1" dirty="0" err="1"/>
            <a:t>Neonatal</a:t>
          </a:r>
          <a:r>
            <a:rPr lang="hu-HU" sz="1800" b="1" dirty="0"/>
            <a:t> </a:t>
          </a:r>
          <a:r>
            <a:rPr lang="hu-HU" sz="1800" b="1" dirty="0" err="1"/>
            <a:t>morbidity</a:t>
          </a:r>
          <a:endParaRPr lang="hu-HU" sz="1800" b="1" dirty="0"/>
        </a:p>
      </dgm:t>
    </dgm:pt>
    <dgm:pt modelId="{50478D73-61CB-4F66-BC19-C3E6C9B67DA4}" type="parTrans" cxnId="{B02A8A61-388C-4721-A744-13986BCB53D3}">
      <dgm:prSet/>
      <dgm:spPr/>
      <dgm:t>
        <a:bodyPr/>
        <a:lstStyle/>
        <a:p>
          <a:endParaRPr lang="en-GB" sz="1200" b="1"/>
        </a:p>
      </dgm:t>
    </dgm:pt>
    <dgm:pt modelId="{660A0685-DB3A-46EC-AD72-2EBD5446DF30}" type="sibTrans" cxnId="{B02A8A61-388C-4721-A744-13986BCB53D3}">
      <dgm:prSet/>
      <dgm:spPr/>
      <dgm:t>
        <a:bodyPr/>
        <a:lstStyle/>
        <a:p>
          <a:endParaRPr lang="en-GB" sz="1200" b="1"/>
        </a:p>
      </dgm:t>
    </dgm:pt>
    <dgm:pt modelId="{6F35623E-B9C8-4252-9BC3-F4F8F3FD134D}">
      <dgm:prSet phldrT="[Szöveg]" custT="1"/>
      <dgm:spPr/>
      <dgm:t>
        <a:bodyPr/>
        <a:lstStyle/>
        <a:p>
          <a:r>
            <a:rPr lang="hu-HU" sz="1800" b="1" dirty="0" err="1"/>
            <a:t>Small</a:t>
          </a:r>
          <a:r>
            <a:rPr lang="hu-HU" sz="1800" b="1" dirty="0"/>
            <a:t> </a:t>
          </a:r>
          <a:r>
            <a:rPr lang="hu-HU" sz="1800" b="1" dirty="0" err="1"/>
            <a:t>for</a:t>
          </a:r>
          <a:r>
            <a:rPr lang="hu-HU" sz="1800" b="1" dirty="0"/>
            <a:t> </a:t>
          </a:r>
          <a:r>
            <a:rPr lang="hu-HU" sz="1800" b="1" dirty="0" err="1"/>
            <a:t>gestational</a:t>
          </a:r>
          <a:r>
            <a:rPr lang="hu-HU" sz="1800" b="1" dirty="0"/>
            <a:t> </a:t>
          </a:r>
          <a:r>
            <a:rPr lang="hu-HU" sz="1800" b="1" dirty="0" err="1"/>
            <a:t>age</a:t>
          </a:r>
          <a:r>
            <a:rPr lang="hu-HU" sz="1800" b="1" dirty="0"/>
            <a:t> (SGA)</a:t>
          </a:r>
        </a:p>
      </dgm:t>
    </dgm:pt>
    <dgm:pt modelId="{B13A77A6-301C-43A1-A68C-AE74B1AC9631}" type="parTrans" cxnId="{B5D1D2C8-E580-48BB-AEAB-B3EE53107F17}">
      <dgm:prSet/>
      <dgm:spPr/>
      <dgm:t>
        <a:bodyPr/>
        <a:lstStyle/>
        <a:p>
          <a:endParaRPr lang="en-GB" sz="1200" b="1"/>
        </a:p>
      </dgm:t>
    </dgm:pt>
    <dgm:pt modelId="{7C2797C0-D816-4A65-A2A0-12A3C7291317}" type="sibTrans" cxnId="{B5D1D2C8-E580-48BB-AEAB-B3EE53107F17}">
      <dgm:prSet/>
      <dgm:spPr/>
      <dgm:t>
        <a:bodyPr/>
        <a:lstStyle/>
        <a:p>
          <a:endParaRPr lang="en-GB" sz="1200" b="1"/>
        </a:p>
      </dgm:t>
    </dgm:pt>
    <dgm:pt modelId="{7DA8BE75-B985-4162-8DBF-6E3413512CE4}">
      <dgm:prSet phldrT="[Szöveg]" custT="1"/>
      <dgm:spPr/>
      <dgm:t>
        <a:bodyPr/>
        <a:lstStyle/>
        <a:p>
          <a:r>
            <a:rPr lang="hu-HU" sz="1800" b="1" dirty="0"/>
            <a:t>International </a:t>
          </a:r>
          <a:r>
            <a:rPr lang="hu-HU" sz="1800" b="1" dirty="0" err="1"/>
            <a:t>Normalised</a:t>
          </a:r>
          <a:r>
            <a:rPr lang="hu-HU" sz="1800" b="1" dirty="0"/>
            <a:t> Ratio (INR) of </a:t>
          </a:r>
          <a:r>
            <a:rPr lang="hu-HU" sz="1800" b="1" dirty="0" err="1"/>
            <a:t>neonates</a:t>
          </a:r>
          <a:endParaRPr lang="hu-HU" sz="1800" b="1" dirty="0"/>
        </a:p>
      </dgm:t>
    </dgm:pt>
    <dgm:pt modelId="{AD422D22-40E6-4477-8AF8-CB444CD49217}" type="parTrans" cxnId="{67CBDEB1-B843-4EEE-B824-7D0C9EC47587}">
      <dgm:prSet/>
      <dgm:spPr/>
      <dgm:t>
        <a:bodyPr/>
        <a:lstStyle/>
        <a:p>
          <a:endParaRPr lang="en-GB" sz="1200" b="1"/>
        </a:p>
      </dgm:t>
    </dgm:pt>
    <dgm:pt modelId="{92BE0658-F3F4-442A-ABC9-14F313CDCAA9}" type="sibTrans" cxnId="{67CBDEB1-B843-4EEE-B824-7D0C9EC47587}">
      <dgm:prSet/>
      <dgm:spPr/>
      <dgm:t>
        <a:bodyPr/>
        <a:lstStyle/>
        <a:p>
          <a:endParaRPr lang="en-GB" sz="1200" b="1"/>
        </a:p>
      </dgm:t>
    </dgm:pt>
    <dgm:pt modelId="{DC3670E2-52AA-4BFB-8C35-0B986986ACA0}">
      <dgm:prSet phldrT="[Szöveg]" custT="1"/>
      <dgm:spPr/>
      <dgm:t>
        <a:bodyPr/>
        <a:lstStyle/>
        <a:p>
          <a:r>
            <a:rPr lang="hu-HU" sz="1800" b="1" dirty="0" err="1"/>
            <a:t>Newborn</a:t>
          </a:r>
          <a:r>
            <a:rPr lang="hu-HU" sz="1800" b="1" dirty="0"/>
            <a:t> </a:t>
          </a:r>
          <a:r>
            <a:rPr lang="hu-HU" sz="1800" b="1" dirty="0" err="1"/>
            <a:t>Telomere</a:t>
          </a:r>
          <a:r>
            <a:rPr lang="hu-HU" sz="1800" b="1" dirty="0"/>
            <a:t> </a:t>
          </a:r>
          <a:r>
            <a:rPr lang="hu-HU" sz="1800" b="1" dirty="0" err="1"/>
            <a:t>Length</a:t>
          </a:r>
          <a:endParaRPr lang="hu-HU" sz="1800" b="1" dirty="0"/>
        </a:p>
      </dgm:t>
    </dgm:pt>
    <dgm:pt modelId="{188FFB6B-F0F5-4E65-AFBE-5640FCA7F488}" type="parTrans" cxnId="{39F31BDE-5ABF-4CA6-8049-38062E4CB99F}">
      <dgm:prSet/>
      <dgm:spPr/>
      <dgm:t>
        <a:bodyPr/>
        <a:lstStyle/>
        <a:p>
          <a:endParaRPr lang="en-GB" sz="1200" b="1"/>
        </a:p>
      </dgm:t>
    </dgm:pt>
    <dgm:pt modelId="{82FA8040-ACE7-4523-BF20-E4D0F22E259A}" type="sibTrans" cxnId="{39F31BDE-5ABF-4CA6-8049-38062E4CB99F}">
      <dgm:prSet/>
      <dgm:spPr/>
      <dgm:t>
        <a:bodyPr/>
        <a:lstStyle/>
        <a:p>
          <a:endParaRPr lang="en-GB" sz="1200" b="1"/>
        </a:p>
      </dgm:t>
    </dgm:pt>
    <dgm:pt modelId="{89A7D3FE-0350-4F94-9891-7B5AB4741B0A}" type="pres">
      <dgm:prSet presAssocID="{9414D89A-C5DE-4C22-936A-0AB8B7FF8C34}" presName="linear" presStyleCnt="0">
        <dgm:presLayoutVars>
          <dgm:animLvl val="lvl"/>
          <dgm:resizeHandles val="exact"/>
        </dgm:presLayoutVars>
      </dgm:prSet>
      <dgm:spPr/>
      <dgm:t>
        <a:bodyPr/>
        <a:lstStyle/>
        <a:p>
          <a:endParaRPr lang="hu-HU"/>
        </a:p>
      </dgm:t>
    </dgm:pt>
    <dgm:pt modelId="{A7DC6866-4DCB-4302-B7F8-CEE74EFBD806}" type="pres">
      <dgm:prSet presAssocID="{683072E1-8FCA-42E6-9171-FA95EB78EF2B}" presName="parentText" presStyleLbl="node1" presStyleIdx="0" presStyleCnt="8">
        <dgm:presLayoutVars>
          <dgm:chMax val="0"/>
          <dgm:bulletEnabled val="1"/>
        </dgm:presLayoutVars>
      </dgm:prSet>
      <dgm:spPr/>
      <dgm:t>
        <a:bodyPr/>
        <a:lstStyle/>
        <a:p>
          <a:endParaRPr lang="hu-HU"/>
        </a:p>
      </dgm:t>
    </dgm:pt>
    <dgm:pt modelId="{7FFDBBEE-E600-4C53-BA65-1D221EEEF9D9}" type="pres">
      <dgm:prSet presAssocID="{A96C74A5-F54E-4128-A610-4BA538E33437}" presName="spacer" presStyleCnt="0"/>
      <dgm:spPr/>
    </dgm:pt>
    <dgm:pt modelId="{6CAA620E-0BBE-47AC-A00D-BE53CEAB8620}" type="pres">
      <dgm:prSet presAssocID="{01C359A4-EF77-4276-B630-158F1E307F8D}" presName="parentText" presStyleLbl="node1" presStyleIdx="1" presStyleCnt="8">
        <dgm:presLayoutVars>
          <dgm:chMax val="0"/>
          <dgm:bulletEnabled val="1"/>
        </dgm:presLayoutVars>
      </dgm:prSet>
      <dgm:spPr/>
      <dgm:t>
        <a:bodyPr/>
        <a:lstStyle/>
        <a:p>
          <a:endParaRPr lang="hu-HU"/>
        </a:p>
      </dgm:t>
    </dgm:pt>
    <dgm:pt modelId="{33E4988A-581A-4DCE-85AC-EBDE57486A6F}" type="pres">
      <dgm:prSet presAssocID="{75F7AE67-329B-4007-B9BE-78E3B203BACE}" presName="spacer" presStyleCnt="0"/>
      <dgm:spPr/>
    </dgm:pt>
    <dgm:pt modelId="{1BA9EF5D-52DA-4D30-9BCA-8CE623DD7D1D}" type="pres">
      <dgm:prSet presAssocID="{6EBA2F65-CAC9-47DC-87EF-B35C92B5DDD6}" presName="parentText" presStyleLbl="node1" presStyleIdx="2" presStyleCnt="8">
        <dgm:presLayoutVars>
          <dgm:chMax val="0"/>
          <dgm:bulletEnabled val="1"/>
        </dgm:presLayoutVars>
      </dgm:prSet>
      <dgm:spPr/>
      <dgm:t>
        <a:bodyPr/>
        <a:lstStyle/>
        <a:p>
          <a:endParaRPr lang="hu-HU"/>
        </a:p>
      </dgm:t>
    </dgm:pt>
    <dgm:pt modelId="{9CA1EFBF-25D2-4F1E-862C-D2DDB189371A}" type="pres">
      <dgm:prSet presAssocID="{4218FA6B-DD68-4178-B7AF-AC6E28F81001}" presName="spacer" presStyleCnt="0"/>
      <dgm:spPr/>
    </dgm:pt>
    <dgm:pt modelId="{8421DD56-B909-4CA1-A05F-DEC3A55B1C5B}" type="pres">
      <dgm:prSet presAssocID="{9D846BC6-E4EE-411C-B2B2-D8FBBBC327B4}" presName="parentText" presStyleLbl="node1" presStyleIdx="3" presStyleCnt="8">
        <dgm:presLayoutVars>
          <dgm:chMax val="0"/>
          <dgm:bulletEnabled val="1"/>
        </dgm:presLayoutVars>
      </dgm:prSet>
      <dgm:spPr/>
      <dgm:t>
        <a:bodyPr/>
        <a:lstStyle/>
        <a:p>
          <a:endParaRPr lang="hu-HU"/>
        </a:p>
      </dgm:t>
    </dgm:pt>
    <dgm:pt modelId="{0D1D628D-DBCE-42A5-B379-8DA16AD1D6BA}" type="pres">
      <dgm:prSet presAssocID="{296B0868-4F31-49ED-B515-D1EF34999F10}" presName="spacer" presStyleCnt="0"/>
      <dgm:spPr/>
    </dgm:pt>
    <dgm:pt modelId="{539B84FC-7B83-4E51-931D-9465F412B8AE}" type="pres">
      <dgm:prSet presAssocID="{D9E36B4A-7EE3-4510-A780-38621CEB3402}" presName="parentText" presStyleLbl="node1" presStyleIdx="4" presStyleCnt="8">
        <dgm:presLayoutVars>
          <dgm:chMax val="0"/>
          <dgm:bulletEnabled val="1"/>
        </dgm:presLayoutVars>
      </dgm:prSet>
      <dgm:spPr/>
      <dgm:t>
        <a:bodyPr/>
        <a:lstStyle/>
        <a:p>
          <a:endParaRPr lang="hu-HU"/>
        </a:p>
      </dgm:t>
    </dgm:pt>
    <dgm:pt modelId="{97B67F03-4981-4CD8-9787-2878A99CC7A1}" type="pres">
      <dgm:prSet presAssocID="{660A0685-DB3A-46EC-AD72-2EBD5446DF30}" presName="spacer" presStyleCnt="0"/>
      <dgm:spPr/>
    </dgm:pt>
    <dgm:pt modelId="{A4B41B59-978B-418F-8F48-577646B0B514}" type="pres">
      <dgm:prSet presAssocID="{6F35623E-B9C8-4252-9BC3-F4F8F3FD134D}" presName="parentText" presStyleLbl="node1" presStyleIdx="5" presStyleCnt="8">
        <dgm:presLayoutVars>
          <dgm:chMax val="0"/>
          <dgm:bulletEnabled val="1"/>
        </dgm:presLayoutVars>
      </dgm:prSet>
      <dgm:spPr/>
      <dgm:t>
        <a:bodyPr/>
        <a:lstStyle/>
        <a:p>
          <a:endParaRPr lang="hu-HU"/>
        </a:p>
      </dgm:t>
    </dgm:pt>
    <dgm:pt modelId="{CCC597A5-D48E-4CCD-9722-D16B1B521A9B}" type="pres">
      <dgm:prSet presAssocID="{7C2797C0-D816-4A65-A2A0-12A3C7291317}" presName="spacer" presStyleCnt="0"/>
      <dgm:spPr/>
    </dgm:pt>
    <dgm:pt modelId="{93A72237-789C-45D4-95A6-8A95DE58FD45}" type="pres">
      <dgm:prSet presAssocID="{7DA8BE75-B985-4162-8DBF-6E3413512CE4}" presName="parentText" presStyleLbl="node1" presStyleIdx="6" presStyleCnt="8">
        <dgm:presLayoutVars>
          <dgm:chMax val="0"/>
          <dgm:bulletEnabled val="1"/>
        </dgm:presLayoutVars>
      </dgm:prSet>
      <dgm:spPr/>
      <dgm:t>
        <a:bodyPr/>
        <a:lstStyle/>
        <a:p>
          <a:endParaRPr lang="hu-HU"/>
        </a:p>
      </dgm:t>
    </dgm:pt>
    <dgm:pt modelId="{E4172C38-6681-41F1-84EA-7040D7BA998B}" type="pres">
      <dgm:prSet presAssocID="{92BE0658-F3F4-442A-ABC9-14F313CDCAA9}" presName="spacer" presStyleCnt="0"/>
      <dgm:spPr/>
    </dgm:pt>
    <dgm:pt modelId="{F123E6C3-A6DE-4AD2-A337-2EEA71FD3A06}" type="pres">
      <dgm:prSet presAssocID="{DC3670E2-52AA-4BFB-8C35-0B986986ACA0}" presName="parentText" presStyleLbl="node1" presStyleIdx="7" presStyleCnt="8">
        <dgm:presLayoutVars>
          <dgm:chMax val="0"/>
          <dgm:bulletEnabled val="1"/>
        </dgm:presLayoutVars>
      </dgm:prSet>
      <dgm:spPr/>
      <dgm:t>
        <a:bodyPr/>
        <a:lstStyle/>
        <a:p>
          <a:endParaRPr lang="hu-HU"/>
        </a:p>
      </dgm:t>
    </dgm:pt>
  </dgm:ptLst>
  <dgm:cxnLst>
    <dgm:cxn modelId="{B02A8A61-388C-4721-A744-13986BCB53D3}" srcId="{9414D89A-C5DE-4C22-936A-0AB8B7FF8C34}" destId="{D9E36B4A-7EE3-4510-A780-38621CEB3402}" srcOrd="4" destOrd="0" parTransId="{50478D73-61CB-4F66-BC19-C3E6C9B67DA4}" sibTransId="{660A0685-DB3A-46EC-AD72-2EBD5446DF30}"/>
    <dgm:cxn modelId="{357C5468-A536-418F-9553-FD45C266ACD9}" type="presOf" srcId="{9414D89A-C5DE-4C22-936A-0AB8B7FF8C34}" destId="{89A7D3FE-0350-4F94-9891-7B5AB4741B0A}" srcOrd="0" destOrd="0" presId="urn:microsoft.com/office/officeart/2005/8/layout/vList2"/>
    <dgm:cxn modelId="{52C434F3-F5E7-4B1F-A7B7-49C6F4A24502}" type="presOf" srcId="{683072E1-8FCA-42E6-9171-FA95EB78EF2B}" destId="{A7DC6866-4DCB-4302-B7F8-CEE74EFBD806}" srcOrd="0" destOrd="0" presId="urn:microsoft.com/office/officeart/2005/8/layout/vList2"/>
    <dgm:cxn modelId="{42DDC1AA-41BF-4CC6-B3ED-B8A1A21186C4}" type="presOf" srcId="{6EBA2F65-CAC9-47DC-87EF-B35C92B5DDD6}" destId="{1BA9EF5D-52DA-4D30-9BCA-8CE623DD7D1D}" srcOrd="0" destOrd="0" presId="urn:microsoft.com/office/officeart/2005/8/layout/vList2"/>
    <dgm:cxn modelId="{6E5B87F0-53C2-41C5-9E1E-6C4368A8E941}" type="presOf" srcId="{DC3670E2-52AA-4BFB-8C35-0B986986ACA0}" destId="{F123E6C3-A6DE-4AD2-A337-2EEA71FD3A06}" srcOrd="0" destOrd="0" presId="urn:microsoft.com/office/officeart/2005/8/layout/vList2"/>
    <dgm:cxn modelId="{82EF102C-E1C6-4A5C-88C2-82B2EB49E440}" srcId="{9414D89A-C5DE-4C22-936A-0AB8B7FF8C34}" destId="{01C359A4-EF77-4276-B630-158F1E307F8D}" srcOrd="1" destOrd="0" parTransId="{39085D14-478B-4F32-9BC9-05C9E54A58D2}" sibTransId="{75F7AE67-329B-4007-B9BE-78E3B203BACE}"/>
    <dgm:cxn modelId="{EEB950E1-5413-4830-98D8-58A65DE7B6FB}" type="presOf" srcId="{7DA8BE75-B985-4162-8DBF-6E3413512CE4}" destId="{93A72237-789C-45D4-95A6-8A95DE58FD45}" srcOrd="0" destOrd="0" presId="urn:microsoft.com/office/officeart/2005/8/layout/vList2"/>
    <dgm:cxn modelId="{67CBDEB1-B843-4EEE-B824-7D0C9EC47587}" srcId="{9414D89A-C5DE-4C22-936A-0AB8B7FF8C34}" destId="{7DA8BE75-B985-4162-8DBF-6E3413512CE4}" srcOrd="6" destOrd="0" parTransId="{AD422D22-40E6-4477-8AF8-CB444CD49217}" sibTransId="{92BE0658-F3F4-442A-ABC9-14F313CDCAA9}"/>
    <dgm:cxn modelId="{B5D1D2C8-E580-48BB-AEAB-B3EE53107F17}" srcId="{9414D89A-C5DE-4C22-936A-0AB8B7FF8C34}" destId="{6F35623E-B9C8-4252-9BC3-F4F8F3FD134D}" srcOrd="5" destOrd="0" parTransId="{B13A77A6-301C-43A1-A68C-AE74B1AC9631}" sibTransId="{7C2797C0-D816-4A65-A2A0-12A3C7291317}"/>
    <dgm:cxn modelId="{785CCC29-0B82-4E19-977E-A5733F74EDF3}" srcId="{9414D89A-C5DE-4C22-936A-0AB8B7FF8C34}" destId="{9D846BC6-E4EE-411C-B2B2-D8FBBBC327B4}" srcOrd="3" destOrd="0" parTransId="{2DA2FD70-2368-495E-AEB8-68F17D831AA7}" sibTransId="{296B0868-4F31-49ED-B515-D1EF34999F10}"/>
    <dgm:cxn modelId="{86AB9B7E-F74D-42B1-9929-EF57C6415E70}" srcId="{9414D89A-C5DE-4C22-936A-0AB8B7FF8C34}" destId="{683072E1-8FCA-42E6-9171-FA95EB78EF2B}" srcOrd="0" destOrd="0" parTransId="{2017A9BD-C74C-4735-B7A5-E646F435E8A3}" sibTransId="{A96C74A5-F54E-4128-A610-4BA538E33437}"/>
    <dgm:cxn modelId="{34E974B5-F2CF-4AEB-8EF1-F0ABE842042A}" type="presOf" srcId="{9D846BC6-E4EE-411C-B2B2-D8FBBBC327B4}" destId="{8421DD56-B909-4CA1-A05F-DEC3A55B1C5B}" srcOrd="0" destOrd="0" presId="urn:microsoft.com/office/officeart/2005/8/layout/vList2"/>
    <dgm:cxn modelId="{F8B2F5CF-C227-4C0C-8776-3C9EF5059470}" type="presOf" srcId="{6F35623E-B9C8-4252-9BC3-F4F8F3FD134D}" destId="{A4B41B59-978B-418F-8F48-577646B0B514}" srcOrd="0" destOrd="0" presId="urn:microsoft.com/office/officeart/2005/8/layout/vList2"/>
    <dgm:cxn modelId="{F7CD0020-E3F0-4262-A0A5-69AD2DC917A5}" type="presOf" srcId="{01C359A4-EF77-4276-B630-158F1E307F8D}" destId="{6CAA620E-0BBE-47AC-A00D-BE53CEAB8620}" srcOrd="0" destOrd="0" presId="urn:microsoft.com/office/officeart/2005/8/layout/vList2"/>
    <dgm:cxn modelId="{63729F2F-3771-4B74-9ACB-38C3F0159749}" srcId="{9414D89A-C5DE-4C22-936A-0AB8B7FF8C34}" destId="{6EBA2F65-CAC9-47DC-87EF-B35C92B5DDD6}" srcOrd="2" destOrd="0" parTransId="{BAD36CE6-6A36-4230-AC06-13FA031B1ACD}" sibTransId="{4218FA6B-DD68-4178-B7AF-AC6E28F81001}"/>
    <dgm:cxn modelId="{39F31BDE-5ABF-4CA6-8049-38062E4CB99F}" srcId="{9414D89A-C5DE-4C22-936A-0AB8B7FF8C34}" destId="{DC3670E2-52AA-4BFB-8C35-0B986986ACA0}" srcOrd="7" destOrd="0" parTransId="{188FFB6B-F0F5-4E65-AFBE-5640FCA7F488}" sibTransId="{82FA8040-ACE7-4523-BF20-E4D0F22E259A}"/>
    <dgm:cxn modelId="{63E2288A-6EE8-45F5-80E8-87D60F772DE3}" type="presOf" srcId="{D9E36B4A-7EE3-4510-A780-38621CEB3402}" destId="{539B84FC-7B83-4E51-931D-9465F412B8AE}" srcOrd="0" destOrd="0" presId="urn:microsoft.com/office/officeart/2005/8/layout/vList2"/>
    <dgm:cxn modelId="{006E3C5E-F032-4EDD-8A32-6CBEB21A8783}" type="presParOf" srcId="{89A7D3FE-0350-4F94-9891-7B5AB4741B0A}" destId="{A7DC6866-4DCB-4302-B7F8-CEE74EFBD806}" srcOrd="0" destOrd="0" presId="urn:microsoft.com/office/officeart/2005/8/layout/vList2"/>
    <dgm:cxn modelId="{2ACBE685-4AD8-46AF-95C9-AB7F76B72D0C}" type="presParOf" srcId="{89A7D3FE-0350-4F94-9891-7B5AB4741B0A}" destId="{7FFDBBEE-E600-4C53-BA65-1D221EEEF9D9}" srcOrd="1" destOrd="0" presId="urn:microsoft.com/office/officeart/2005/8/layout/vList2"/>
    <dgm:cxn modelId="{60ABAC50-1D19-4F8A-99A6-E48D56470F11}" type="presParOf" srcId="{89A7D3FE-0350-4F94-9891-7B5AB4741B0A}" destId="{6CAA620E-0BBE-47AC-A00D-BE53CEAB8620}" srcOrd="2" destOrd="0" presId="urn:microsoft.com/office/officeart/2005/8/layout/vList2"/>
    <dgm:cxn modelId="{B174D8FF-009B-41CF-95C1-B1F22BB66DC2}" type="presParOf" srcId="{89A7D3FE-0350-4F94-9891-7B5AB4741B0A}" destId="{33E4988A-581A-4DCE-85AC-EBDE57486A6F}" srcOrd="3" destOrd="0" presId="urn:microsoft.com/office/officeart/2005/8/layout/vList2"/>
    <dgm:cxn modelId="{75282EC0-C7D6-4AF9-9B65-1C3CA7A8D1E0}" type="presParOf" srcId="{89A7D3FE-0350-4F94-9891-7B5AB4741B0A}" destId="{1BA9EF5D-52DA-4D30-9BCA-8CE623DD7D1D}" srcOrd="4" destOrd="0" presId="urn:microsoft.com/office/officeart/2005/8/layout/vList2"/>
    <dgm:cxn modelId="{0EBA9C53-E025-4EDD-9EC5-E01EFA9EF0CA}" type="presParOf" srcId="{89A7D3FE-0350-4F94-9891-7B5AB4741B0A}" destId="{9CA1EFBF-25D2-4F1E-862C-D2DDB189371A}" srcOrd="5" destOrd="0" presId="urn:microsoft.com/office/officeart/2005/8/layout/vList2"/>
    <dgm:cxn modelId="{9B79A0EE-EF8D-4918-98D6-28249DE5CE43}" type="presParOf" srcId="{89A7D3FE-0350-4F94-9891-7B5AB4741B0A}" destId="{8421DD56-B909-4CA1-A05F-DEC3A55B1C5B}" srcOrd="6" destOrd="0" presId="urn:microsoft.com/office/officeart/2005/8/layout/vList2"/>
    <dgm:cxn modelId="{ED19CC73-B551-4C6A-B12F-06F92C8F8213}" type="presParOf" srcId="{89A7D3FE-0350-4F94-9891-7B5AB4741B0A}" destId="{0D1D628D-DBCE-42A5-B379-8DA16AD1D6BA}" srcOrd="7" destOrd="0" presId="urn:microsoft.com/office/officeart/2005/8/layout/vList2"/>
    <dgm:cxn modelId="{0C9EBC46-C486-4C17-975D-ED2D82A8367B}" type="presParOf" srcId="{89A7D3FE-0350-4F94-9891-7B5AB4741B0A}" destId="{539B84FC-7B83-4E51-931D-9465F412B8AE}" srcOrd="8" destOrd="0" presId="urn:microsoft.com/office/officeart/2005/8/layout/vList2"/>
    <dgm:cxn modelId="{AB0AD2D3-96C2-496B-9ECA-070476EFF21B}" type="presParOf" srcId="{89A7D3FE-0350-4F94-9891-7B5AB4741B0A}" destId="{97B67F03-4981-4CD8-9787-2878A99CC7A1}" srcOrd="9" destOrd="0" presId="urn:microsoft.com/office/officeart/2005/8/layout/vList2"/>
    <dgm:cxn modelId="{9EB453E5-BD8D-4B93-9110-A554B177E1BE}" type="presParOf" srcId="{89A7D3FE-0350-4F94-9891-7B5AB4741B0A}" destId="{A4B41B59-978B-418F-8F48-577646B0B514}" srcOrd="10" destOrd="0" presId="urn:microsoft.com/office/officeart/2005/8/layout/vList2"/>
    <dgm:cxn modelId="{CDC03611-9CF1-4232-B36E-99EA139C2C26}" type="presParOf" srcId="{89A7D3FE-0350-4F94-9891-7B5AB4741B0A}" destId="{CCC597A5-D48E-4CCD-9722-D16B1B521A9B}" srcOrd="11" destOrd="0" presId="urn:microsoft.com/office/officeart/2005/8/layout/vList2"/>
    <dgm:cxn modelId="{74183852-321B-4204-9A45-2BEB3183D479}" type="presParOf" srcId="{89A7D3FE-0350-4F94-9891-7B5AB4741B0A}" destId="{93A72237-789C-45D4-95A6-8A95DE58FD45}" srcOrd="12" destOrd="0" presId="urn:microsoft.com/office/officeart/2005/8/layout/vList2"/>
    <dgm:cxn modelId="{87B2C0E8-9413-45A7-90D8-68E4449B33FA}" type="presParOf" srcId="{89A7D3FE-0350-4F94-9891-7B5AB4741B0A}" destId="{E4172C38-6681-41F1-84EA-7040D7BA998B}" srcOrd="13" destOrd="0" presId="urn:microsoft.com/office/officeart/2005/8/layout/vList2"/>
    <dgm:cxn modelId="{06B77250-1BE6-43D1-93A7-1C6000DB18DB}" type="presParOf" srcId="{89A7D3FE-0350-4F94-9891-7B5AB4741B0A}" destId="{F123E6C3-A6DE-4AD2-A337-2EEA71FD3A06}" srcOrd="1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12C08B7-ABFB-470D-A9A2-C96293E962E6}" type="doc">
      <dgm:prSet loTypeId="urn:microsoft.com/office/officeart/2005/8/layout/default" loCatId="list" qsTypeId="urn:microsoft.com/office/officeart/2005/8/quickstyle/simple1" qsCatId="simple" csTypeId="urn:microsoft.com/office/officeart/2005/8/colors/accent1_4" csCatId="accent1" phldr="1"/>
      <dgm:spPr/>
      <dgm:t>
        <a:bodyPr/>
        <a:lstStyle/>
        <a:p>
          <a:endParaRPr lang="en-GB"/>
        </a:p>
      </dgm:t>
    </dgm:pt>
    <dgm:pt modelId="{C34EFDBE-ED07-4AA4-926E-2F241C054E64}">
      <dgm:prSet phldrT="[Szöveg]"/>
      <dgm:spPr/>
      <dgm:t>
        <a:bodyPr/>
        <a:lstStyle/>
        <a:p>
          <a:r>
            <a:rPr lang="hu-HU" dirty="0" err="1"/>
            <a:t>Congenital</a:t>
          </a:r>
          <a:r>
            <a:rPr lang="hu-HU" dirty="0"/>
            <a:t> </a:t>
          </a:r>
          <a:r>
            <a:rPr lang="hu-HU" dirty="0" err="1"/>
            <a:t>anomalies</a:t>
          </a:r>
          <a:endParaRPr lang="en-GB" dirty="0"/>
        </a:p>
      </dgm:t>
    </dgm:pt>
    <dgm:pt modelId="{91276F7B-C5A1-4CE5-A8BD-3BC959EE6B94}" type="parTrans" cxnId="{96EE1DF0-8C8F-48FA-A5AF-B37565AFA2F9}">
      <dgm:prSet/>
      <dgm:spPr/>
      <dgm:t>
        <a:bodyPr/>
        <a:lstStyle/>
        <a:p>
          <a:endParaRPr lang="en-GB"/>
        </a:p>
      </dgm:t>
    </dgm:pt>
    <dgm:pt modelId="{C64591D9-1C81-48A6-B49C-1322EE27FF0A}" type="sibTrans" cxnId="{96EE1DF0-8C8F-48FA-A5AF-B37565AFA2F9}">
      <dgm:prSet/>
      <dgm:spPr/>
      <dgm:t>
        <a:bodyPr/>
        <a:lstStyle/>
        <a:p>
          <a:endParaRPr lang="en-GB"/>
        </a:p>
      </dgm:t>
    </dgm:pt>
    <dgm:pt modelId="{9714CA86-AEE8-4E83-B29A-EC4100F118B7}">
      <dgm:prSet phldrT="[Szöveg]"/>
      <dgm:spPr/>
      <dgm:t>
        <a:bodyPr/>
        <a:lstStyle/>
        <a:p>
          <a:r>
            <a:rPr lang="hu-HU" dirty="0" err="1"/>
            <a:t>Reduced</a:t>
          </a:r>
          <a:r>
            <a:rPr lang="hu-HU" dirty="0"/>
            <a:t> placenta </a:t>
          </a:r>
          <a:r>
            <a:rPr lang="hu-HU" dirty="0" err="1"/>
            <a:t>weight</a:t>
          </a:r>
          <a:r>
            <a:rPr lang="hu-HU" dirty="0"/>
            <a:t> and </a:t>
          </a:r>
          <a:r>
            <a:rPr lang="hu-HU" dirty="0" err="1"/>
            <a:t>volume</a:t>
          </a:r>
          <a:endParaRPr lang="en-GB" dirty="0"/>
        </a:p>
      </dgm:t>
    </dgm:pt>
    <dgm:pt modelId="{8CE20BF4-55D1-49A0-996C-40BB8CCF930B}" type="parTrans" cxnId="{F34C4250-B485-4171-A336-D4003DBA7336}">
      <dgm:prSet/>
      <dgm:spPr/>
      <dgm:t>
        <a:bodyPr/>
        <a:lstStyle/>
        <a:p>
          <a:endParaRPr lang="en-GB"/>
        </a:p>
      </dgm:t>
    </dgm:pt>
    <dgm:pt modelId="{EFB0C933-7915-43F2-A563-3A36E23E2099}" type="sibTrans" cxnId="{F34C4250-B485-4171-A336-D4003DBA7336}">
      <dgm:prSet/>
      <dgm:spPr/>
      <dgm:t>
        <a:bodyPr/>
        <a:lstStyle/>
        <a:p>
          <a:endParaRPr lang="en-GB"/>
        </a:p>
      </dgm:t>
    </dgm:pt>
    <dgm:pt modelId="{E54437FE-7AA3-4F2B-9EC1-73F581B88D0B}">
      <dgm:prSet phldrT="[Szöveg]"/>
      <dgm:spPr/>
      <dgm:t>
        <a:bodyPr/>
        <a:lstStyle/>
        <a:p>
          <a:r>
            <a:rPr lang="hu-HU" dirty="0" err="1"/>
            <a:t>Miscarriage</a:t>
          </a:r>
          <a:endParaRPr lang="en-GB" dirty="0"/>
        </a:p>
      </dgm:t>
    </dgm:pt>
    <dgm:pt modelId="{54FFD77E-3434-4238-9829-F2D15F4DD86F}" type="parTrans" cxnId="{CB2E21D3-A662-43AF-B64F-A849AEAE4ABC}">
      <dgm:prSet/>
      <dgm:spPr/>
      <dgm:t>
        <a:bodyPr/>
        <a:lstStyle/>
        <a:p>
          <a:endParaRPr lang="en-GB"/>
        </a:p>
      </dgm:t>
    </dgm:pt>
    <dgm:pt modelId="{9B6C996F-00EF-4E97-8765-68C17D76A15B}" type="sibTrans" cxnId="{CB2E21D3-A662-43AF-B64F-A849AEAE4ABC}">
      <dgm:prSet/>
      <dgm:spPr/>
      <dgm:t>
        <a:bodyPr/>
        <a:lstStyle/>
        <a:p>
          <a:endParaRPr lang="en-GB"/>
        </a:p>
      </dgm:t>
    </dgm:pt>
    <dgm:pt modelId="{AE1C7149-B4E5-40FB-9E83-481C29A589A7}" type="pres">
      <dgm:prSet presAssocID="{612C08B7-ABFB-470D-A9A2-C96293E962E6}" presName="diagram" presStyleCnt="0">
        <dgm:presLayoutVars>
          <dgm:dir/>
          <dgm:resizeHandles val="exact"/>
        </dgm:presLayoutVars>
      </dgm:prSet>
      <dgm:spPr/>
      <dgm:t>
        <a:bodyPr/>
        <a:lstStyle/>
        <a:p>
          <a:endParaRPr lang="hu-HU"/>
        </a:p>
      </dgm:t>
    </dgm:pt>
    <dgm:pt modelId="{AC2E3940-44C1-4E41-879A-CA187225B187}" type="pres">
      <dgm:prSet presAssocID="{C34EFDBE-ED07-4AA4-926E-2F241C054E64}" presName="node" presStyleLbl="node1" presStyleIdx="0" presStyleCnt="3">
        <dgm:presLayoutVars>
          <dgm:bulletEnabled val="1"/>
        </dgm:presLayoutVars>
      </dgm:prSet>
      <dgm:spPr/>
      <dgm:t>
        <a:bodyPr/>
        <a:lstStyle/>
        <a:p>
          <a:endParaRPr lang="hu-HU"/>
        </a:p>
      </dgm:t>
    </dgm:pt>
    <dgm:pt modelId="{183E79F4-6AE7-4D4F-8411-898DD9FD3857}" type="pres">
      <dgm:prSet presAssocID="{C64591D9-1C81-48A6-B49C-1322EE27FF0A}" presName="sibTrans" presStyleCnt="0"/>
      <dgm:spPr/>
    </dgm:pt>
    <dgm:pt modelId="{3D1D9B5C-E1B7-4B31-915F-D7B9058F9E10}" type="pres">
      <dgm:prSet presAssocID="{9714CA86-AEE8-4E83-B29A-EC4100F118B7}" presName="node" presStyleLbl="node1" presStyleIdx="1" presStyleCnt="3">
        <dgm:presLayoutVars>
          <dgm:bulletEnabled val="1"/>
        </dgm:presLayoutVars>
      </dgm:prSet>
      <dgm:spPr/>
      <dgm:t>
        <a:bodyPr/>
        <a:lstStyle/>
        <a:p>
          <a:endParaRPr lang="hu-HU"/>
        </a:p>
      </dgm:t>
    </dgm:pt>
    <dgm:pt modelId="{AE7D4AC2-280B-4605-957C-796E27481746}" type="pres">
      <dgm:prSet presAssocID="{EFB0C933-7915-43F2-A563-3A36E23E2099}" presName="sibTrans" presStyleCnt="0"/>
      <dgm:spPr/>
    </dgm:pt>
    <dgm:pt modelId="{F4573EF4-F438-44F0-9196-94873DA3795B}" type="pres">
      <dgm:prSet presAssocID="{E54437FE-7AA3-4F2B-9EC1-73F581B88D0B}" presName="node" presStyleLbl="node1" presStyleIdx="2" presStyleCnt="3">
        <dgm:presLayoutVars>
          <dgm:bulletEnabled val="1"/>
        </dgm:presLayoutVars>
      </dgm:prSet>
      <dgm:spPr/>
      <dgm:t>
        <a:bodyPr/>
        <a:lstStyle/>
        <a:p>
          <a:endParaRPr lang="hu-HU"/>
        </a:p>
      </dgm:t>
    </dgm:pt>
  </dgm:ptLst>
  <dgm:cxnLst>
    <dgm:cxn modelId="{CB2E21D3-A662-43AF-B64F-A849AEAE4ABC}" srcId="{612C08B7-ABFB-470D-A9A2-C96293E962E6}" destId="{E54437FE-7AA3-4F2B-9EC1-73F581B88D0B}" srcOrd="2" destOrd="0" parTransId="{54FFD77E-3434-4238-9829-F2D15F4DD86F}" sibTransId="{9B6C996F-00EF-4E97-8765-68C17D76A15B}"/>
    <dgm:cxn modelId="{21482005-0F71-4D19-9951-47EC6F01C396}" type="presOf" srcId="{E54437FE-7AA3-4F2B-9EC1-73F581B88D0B}" destId="{F4573EF4-F438-44F0-9196-94873DA3795B}" srcOrd="0" destOrd="0" presId="urn:microsoft.com/office/officeart/2005/8/layout/default"/>
    <dgm:cxn modelId="{F34C4250-B485-4171-A336-D4003DBA7336}" srcId="{612C08B7-ABFB-470D-A9A2-C96293E962E6}" destId="{9714CA86-AEE8-4E83-B29A-EC4100F118B7}" srcOrd="1" destOrd="0" parTransId="{8CE20BF4-55D1-49A0-996C-40BB8CCF930B}" sibTransId="{EFB0C933-7915-43F2-A563-3A36E23E2099}"/>
    <dgm:cxn modelId="{2217F0C7-B69B-477E-8DA7-86F72AC683D8}" type="presOf" srcId="{612C08B7-ABFB-470D-A9A2-C96293E962E6}" destId="{AE1C7149-B4E5-40FB-9E83-481C29A589A7}" srcOrd="0" destOrd="0" presId="urn:microsoft.com/office/officeart/2005/8/layout/default"/>
    <dgm:cxn modelId="{1497F9A7-A5A5-4971-911A-E54BEA19683B}" type="presOf" srcId="{C34EFDBE-ED07-4AA4-926E-2F241C054E64}" destId="{AC2E3940-44C1-4E41-879A-CA187225B187}" srcOrd="0" destOrd="0" presId="urn:microsoft.com/office/officeart/2005/8/layout/default"/>
    <dgm:cxn modelId="{7A58CE0A-B9AF-48F1-8D11-F1BDA2E80B19}" type="presOf" srcId="{9714CA86-AEE8-4E83-B29A-EC4100F118B7}" destId="{3D1D9B5C-E1B7-4B31-915F-D7B9058F9E10}" srcOrd="0" destOrd="0" presId="urn:microsoft.com/office/officeart/2005/8/layout/default"/>
    <dgm:cxn modelId="{96EE1DF0-8C8F-48FA-A5AF-B37565AFA2F9}" srcId="{612C08B7-ABFB-470D-A9A2-C96293E962E6}" destId="{C34EFDBE-ED07-4AA4-926E-2F241C054E64}" srcOrd="0" destOrd="0" parTransId="{91276F7B-C5A1-4CE5-A8BD-3BC959EE6B94}" sibTransId="{C64591D9-1C81-48A6-B49C-1322EE27FF0A}"/>
    <dgm:cxn modelId="{15FF7710-662D-4B57-9D53-FF1F2FF1D188}" type="presParOf" srcId="{AE1C7149-B4E5-40FB-9E83-481C29A589A7}" destId="{AC2E3940-44C1-4E41-879A-CA187225B187}" srcOrd="0" destOrd="0" presId="urn:microsoft.com/office/officeart/2005/8/layout/default"/>
    <dgm:cxn modelId="{7AFD6B5A-B4E0-4B25-A7B9-E55DC09A3E15}" type="presParOf" srcId="{AE1C7149-B4E5-40FB-9E83-481C29A589A7}" destId="{183E79F4-6AE7-4D4F-8411-898DD9FD3857}" srcOrd="1" destOrd="0" presId="urn:microsoft.com/office/officeart/2005/8/layout/default"/>
    <dgm:cxn modelId="{4011D97C-7578-461C-94C6-72128F44D8CD}" type="presParOf" srcId="{AE1C7149-B4E5-40FB-9E83-481C29A589A7}" destId="{3D1D9B5C-E1B7-4B31-915F-D7B9058F9E10}" srcOrd="2" destOrd="0" presId="urn:microsoft.com/office/officeart/2005/8/layout/default"/>
    <dgm:cxn modelId="{2E4CE5E7-59C0-4647-B6DA-4D9BDB5F448A}" type="presParOf" srcId="{AE1C7149-B4E5-40FB-9E83-481C29A589A7}" destId="{AE7D4AC2-280B-4605-957C-796E27481746}" srcOrd="3" destOrd="0" presId="urn:microsoft.com/office/officeart/2005/8/layout/default"/>
    <dgm:cxn modelId="{3734F94C-DADA-4205-925D-F97C01CF80F2}" type="presParOf" srcId="{AE1C7149-B4E5-40FB-9E83-481C29A589A7}" destId="{F4573EF4-F438-44F0-9196-94873DA3795B}"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2963060-0D97-47BA-98C3-C5830A6E2FBF}"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GB"/>
        </a:p>
      </dgm:t>
    </dgm:pt>
    <dgm:pt modelId="{2AE9BC77-94C2-4A7A-8B16-94F8726B9165}">
      <dgm:prSet phldrT="[Szöveg]"/>
      <dgm:spPr/>
      <dgm:t>
        <a:bodyPr/>
        <a:lstStyle/>
        <a:p>
          <a:r>
            <a:rPr lang="hu-HU" dirty="0" err="1"/>
            <a:t>Gestational</a:t>
          </a:r>
          <a:r>
            <a:rPr lang="hu-HU" dirty="0"/>
            <a:t> diabetes mellitus (GDM)</a:t>
          </a:r>
          <a:endParaRPr lang="en-GB" dirty="0"/>
        </a:p>
      </dgm:t>
    </dgm:pt>
    <dgm:pt modelId="{E59FE0A7-7A4D-4BD8-A415-50D3AE18CEAB}" type="parTrans" cxnId="{2B79A2A3-6C11-450E-A61D-119E9A3935F0}">
      <dgm:prSet/>
      <dgm:spPr/>
      <dgm:t>
        <a:bodyPr/>
        <a:lstStyle/>
        <a:p>
          <a:endParaRPr lang="en-GB"/>
        </a:p>
      </dgm:t>
    </dgm:pt>
    <dgm:pt modelId="{46366CE6-5E0A-490C-BEBD-768FED7AF924}" type="sibTrans" cxnId="{2B79A2A3-6C11-450E-A61D-119E9A3935F0}">
      <dgm:prSet/>
      <dgm:spPr/>
      <dgm:t>
        <a:bodyPr/>
        <a:lstStyle/>
        <a:p>
          <a:endParaRPr lang="en-GB"/>
        </a:p>
      </dgm:t>
    </dgm:pt>
    <dgm:pt modelId="{29F07F16-AF4A-4187-B250-63E45F1F0195}">
      <dgm:prSet phldrT="[Szöveg]"/>
      <dgm:spPr/>
      <dgm:t>
        <a:bodyPr/>
        <a:lstStyle/>
        <a:p>
          <a:r>
            <a:rPr lang="hu-HU" dirty="0" err="1"/>
            <a:t>Hypertensive</a:t>
          </a:r>
          <a:r>
            <a:rPr lang="hu-HU" dirty="0"/>
            <a:t> </a:t>
          </a:r>
          <a:r>
            <a:rPr lang="hu-HU" dirty="0" err="1"/>
            <a:t>disorders</a:t>
          </a:r>
          <a:endParaRPr lang="en-GB" dirty="0"/>
        </a:p>
      </dgm:t>
    </dgm:pt>
    <dgm:pt modelId="{EDC74ECE-8CBA-4F70-9C87-D809F70565C1}" type="parTrans" cxnId="{3A7E75EE-7BCA-4E78-B366-033752107EEE}">
      <dgm:prSet/>
      <dgm:spPr/>
      <dgm:t>
        <a:bodyPr/>
        <a:lstStyle/>
        <a:p>
          <a:endParaRPr lang="en-GB"/>
        </a:p>
      </dgm:t>
    </dgm:pt>
    <dgm:pt modelId="{49C49983-AC8B-4077-8320-DEB568E04F5B}" type="sibTrans" cxnId="{3A7E75EE-7BCA-4E78-B366-033752107EEE}">
      <dgm:prSet/>
      <dgm:spPr/>
      <dgm:t>
        <a:bodyPr/>
        <a:lstStyle/>
        <a:p>
          <a:endParaRPr lang="en-GB"/>
        </a:p>
      </dgm:t>
    </dgm:pt>
    <dgm:pt modelId="{919F373B-68C0-47D8-AF66-527E6679DC0D}">
      <dgm:prSet phldrT="[Szöveg]"/>
      <dgm:spPr/>
      <dgm:t>
        <a:bodyPr/>
        <a:lstStyle/>
        <a:p>
          <a:r>
            <a:rPr lang="hu-HU" dirty="0" err="1"/>
            <a:t>Premature</a:t>
          </a:r>
          <a:r>
            <a:rPr lang="hu-HU" dirty="0"/>
            <a:t> </a:t>
          </a:r>
          <a:r>
            <a:rPr lang="hu-HU" dirty="0" err="1"/>
            <a:t>Rupture</a:t>
          </a:r>
          <a:r>
            <a:rPr lang="hu-HU" dirty="0"/>
            <a:t> of </a:t>
          </a:r>
          <a:r>
            <a:rPr lang="hu-HU" dirty="0" err="1"/>
            <a:t>Membrane</a:t>
          </a:r>
          <a:r>
            <a:rPr lang="hu-HU" dirty="0"/>
            <a:t> (PROM)</a:t>
          </a:r>
          <a:endParaRPr lang="en-GB" dirty="0"/>
        </a:p>
      </dgm:t>
    </dgm:pt>
    <dgm:pt modelId="{2A36D1EF-2C48-4E31-8112-6B7C3AD8982B}" type="parTrans" cxnId="{D54BB7F7-89CE-4AB7-8F32-213CBF633538}">
      <dgm:prSet/>
      <dgm:spPr/>
      <dgm:t>
        <a:bodyPr/>
        <a:lstStyle/>
        <a:p>
          <a:endParaRPr lang="en-GB"/>
        </a:p>
      </dgm:t>
    </dgm:pt>
    <dgm:pt modelId="{D9C33114-C4BE-4981-A8A8-436E1DF09D4D}" type="sibTrans" cxnId="{D54BB7F7-89CE-4AB7-8F32-213CBF633538}">
      <dgm:prSet/>
      <dgm:spPr/>
      <dgm:t>
        <a:bodyPr/>
        <a:lstStyle/>
        <a:p>
          <a:endParaRPr lang="en-GB"/>
        </a:p>
      </dgm:t>
    </dgm:pt>
    <dgm:pt modelId="{24B24928-D3BE-4D27-BF23-44F47243BEFD}">
      <dgm:prSet phldrT="[Szöveg]"/>
      <dgm:spPr/>
      <dgm:t>
        <a:bodyPr/>
        <a:lstStyle/>
        <a:p>
          <a:r>
            <a:rPr lang="hu-HU" dirty="0" err="1"/>
            <a:t>Placental</a:t>
          </a:r>
          <a:r>
            <a:rPr lang="hu-HU" dirty="0"/>
            <a:t> </a:t>
          </a:r>
          <a:r>
            <a:rPr lang="hu-HU" dirty="0" err="1"/>
            <a:t>abruption</a:t>
          </a:r>
          <a:endParaRPr lang="en-GB" dirty="0"/>
        </a:p>
      </dgm:t>
    </dgm:pt>
    <dgm:pt modelId="{8209BBD3-F57A-49C9-9819-2EE2396B4BEB}" type="parTrans" cxnId="{9C2EA1D9-43DB-4C68-A135-4BFBBAFD9DD3}">
      <dgm:prSet/>
      <dgm:spPr/>
      <dgm:t>
        <a:bodyPr/>
        <a:lstStyle/>
        <a:p>
          <a:endParaRPr lang="en-GB"/>
        </a:p>
      </dgm:t>
    </dgm:pt>
    <dgm:pt modelId="{DC304869-070E-4C3F-A494-46C40218429D}" type="sibTrans" cxnId="{9C2EA1D9-43DB-4C68-A135-4BFBBAFD9DD3}">
      <dgm:prSet/>
      <dgm:spPr/>
      <dgm:t>
        <a:bodyPr/>
        <a:lstStyle/>
        <a:p>
          <a:endParaRPr lang="en-GB"/>
        </a:p>
      </dgm:t>
    </dgm:pt>
    <dgm:pt modelId="{28AE1809-DD18-41A1-AF06-43B448B2FF55}">
      <dgm:prSet phldrT="[Szöveg]"/>
      <dgm:spPr/>
      <dgm:t>
        <a:bodyPr/>
        <a:lstStyle/>
        <a:p>
          <a:r>
            <a:rPr lang="hu-HU" dirty="0" err="1"/>
            <a:t>Maternal</a:t>
          </a:r>
          <a:r>
            <a:rPr lang="hu-HU" dirty="0"/>
            <a:t> </a:t>
          </a:r>
          <a:r>
            <a:rPr lang="hu-HU" dirty="0" err="1"/>
            <a:t>stress</a:t>
          </a:r>
          <a:endParaRPr lang="en-GB" dirty="0"/>
        </a:p>
      </dgm:t>
    </dgm:pt>
    <dgm:pt modelId="{E7CDD519-EA00-4C69-BE2D-40A644648724}" type="parTrans" cxnId="{716A3FF4-FC38-4E75-A5D8-07AAA1C5CA92}">
      <dgm:prSet/>
      <dgm:spPr/>
      <dgm:t>
        <a:bodyPr/>
        <a:lstStyle/>
        <a:p>
          <a:endParaRPr lang="en-GB"/>
        </a:p>
      </dgm:t>
    </dgm:pt>
    <dgm:pt modelId="{E0564316-B838-459D-80C1-D05FC58AF220}" type="sibTrans" cxnId="{716A3FF4-FC38-4E75-A5D8-07AAA1C5CA92}">
      <dgm:prSet/>
      <dgm:spPr/>
      <dgm:t>
        <a:bodyPr/>
        <a:lstStyle/>
        <a:p>
          <a:endParaRPr lang="en-GB"/>
        </a:p>
      </dgm:t>
    </dgm:pt>
    <dgm:pt modelId="{90CD0026-0B6E-4F09-900B-51E25E068ADE}">
      <dgm:prSet phldrT="[Szöveg]"/>
      <dgm:spPr/>
      <dgm:t>
        <a:bodyPr/>
        <a:lstStyle/>
        <a:p>
          <a:r>
            <a:rPr lang="hu-HU" dirty="0" err="1"/>
            <a:t>Cardiovascular</a:t>
          </a:r>
          <a:r>
            <a:rPr lang="hu-HU" dirty="0"/>
            <a:t> </a:t>
          </a:r>
          <a:r>
            <a:rPr lang="hu-HU" dirty="0" err="1"/>
            <a:t>risk</a:t>
          </a:r>
          <a:r>
            <a:rPr lang="hu-HU" dirty="0"/>
            <a:t> </a:t>
          </a:r>
          <a:r>
            <a:rPr lang="hu-HU" dirty="0" err="1"/>
            <a:t>at</a:t>
          </a:r>
          <a:r>
            <a:rPr lang="hu-HU" dirty="0"/>
            <a:t> </a:t>
          </a:r>
          <a:r>
            <a:rPr lang="hu-HU" dirty="0" err="1"/>
            <a:t>labour</a:t>
          </a:r>
          <a:endParaRPr lang="en-GB" dirty="0"/>
        </a:p>
      </dgm:t>
    </dgm:pt>
    <dgm:pt modelId="{1F8A7CAC-5910-44DF-B3B5-0FE2724BCD1D}" type="parTrans" cxnId="{20F0DA15-58F5-4846-B7FA-CFC838B4E6CB}">
      <dgm:prSet/>
      <dgm:spPr/>
      <dgm:t>
        <a:bodyPr/>
        <a:lstStyle/>
        <a:p>
          <a:endParaRPr lang="en-GB"/>
        </a:p>
      </dgm:t>
    </dgm:pt>
    <dgm:pt modelId="{7653EEDC-F220-4B9A-B375-4C2313BD6E18}" type="sibTrans" cxnId="{20F0DA15-58F5-4846-B7FA-CFC838B4E6CB}">
      <dgm:prSet/>
      <dgm:spPr/>
      <dgm:t>
        <a:bodyPr/>
        <a:lstStyle/>
        <a:p>
          <a:endParaRPr lang="en-GB"/>
        </a:p>
      </dgm:t>
    </dgm:pt>
    <dgm:pt modelId="{F3A65BCF-83C5-400D-BCFF-9B5B9E7D8EFE}">
      <dgm:prSet phldrT="[Szöveg]"/>
      <dgm:spPr/>
      <dgm:t>
        <a:bodyPr/>
        <a:lstStyle/>
        <a:p>
          <a:r>
            <a:rPr lang="hu-HU" dirty="0" err="1"/>
            <a:t>Bacteriuria</a:t>
          </a:r>
          <a:endParaRPr lang="en-GB" dirty="0"/>
        </a:p>
      </dgm:t>
    </dgm:pt>
    <dgm:pt modelId="{190B7C13-C8CA-411E-832F-F31B0351197F}" type="parTrans" cxnId="{271A7032-EF64-45E2-8637-A29D2D6E075B}">
      <dgm:prSet/>
      <dgm:spPr/>
      <dgm:t>
        <a:bodyPr/>
        <a:lstStyle/>
        <a:p>
          <a:endParaRPr lang="en-GB"/>
        </a:p>
      </dgm:t>
    </dgm:pt>
    <dgm:pt modelId="{CB06C57A-17C9-4CDC-90E8-DCC14C326C6F}" type="sibTrans" cxnId="{271A7032-EF64-45E2-8637-A29D2D6E075B}">
      <dgm:prSet/>
      <dgm:spPr/>
      <dgm:t>
        <a:bodyPr/>
        <a:lstStyle/>
        <a:p>
          <a:endParaRPr lang="en-GB"/>
        </a:p>
      </dgm:t>
    </dgm:pt>
    <dgm:pt modelId="{734D9983-A494-40E4-BE67-290934C9F3FE}" type="pres">
      <dgm:prSet presAssocID="{02963060-0D97-47BA-98C3-C5830A6E2FBF}" presName="Name0" presStyleCnt="0">
        <dgm:presLayoutVars>
          <dgm:dir/>
          <dgm:resizeHandles val="exact"/>
        </dgm:presLayoutVars>
      </dgm:prSet>
      <dgm:spPr/>
      <dgm:t>
        <a:bodyPr/>
        <a:lstStyle/>
        <a:p>
          <a:endParaRPr lang="hu-HU"/>
        </a:p>
      </dgm:t>
    </dgm:pt>
    <dgm:pt modelId="{2795329D-3F09-4708-90B0-C315B51ABAFD}" type="pres">
      <dgm:prSet presAssocID="{2AE9BC77-94C2-4A7A-8B16-94F8726B9165}" presName="composite" presStyleCnt="0"/>
      <dgm:spPr/>
    </dgm:pt>
    <dgm:pt modelId="{929A0A4D-498F-4931-9D00-AA77F826D7F6}" type="pres">
      <dgm:prSet presAssocID="{2AE9BC77-94C2-4A7A-8B16-94F8726B9165}" presName="rect1" presStyleLbl="trAlignAcc1" presStyleIdx="0" presStyleCnt="7" custLinFactX="9590" custLinFactY="100000" custLinFactNeighborX="100000" custLinFactNeighborY="163952">
        <dgm:presLayoutVars>
          <dgm:bulletEnabled val="1"/>
        </dgm:presLayoutVars>
      </dgm:prSet>
      <dgm:spPr/>
      <dgm:t>
        <a:bodyPr/>
        <a:lstStyle/>
        <a:p>
          <a:endParaRPr lang="hu-HU"/>
        </a:p>
      </dgm:t>
    </dgm:pt>
    <dgm:pt modelId="{5EBA2DD7-C440-4BFD-B1C1-7DF13A48D0AD}" type="pres">
      <dgm:prSet presAssocID="{2AE9BC77-94C2-4A7A-8B16-94F8726B9165}" presName="rect2" presStyleLbl="fgImgPlace1" presStyleIdx="0" presStyleCnt="7" custLinFactX="200000" custLinFactY="100000" custLinFactNeighborX="299143" custLinFactNeighborY="15067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a:ln>
          <a:solidFill>
            <a:schemeClr val="accent1">
              <a:lumMod val="75000"/>
            </a:schemeClr>
          </a:solidFill>
        </a:ln>
      </dgm:spPr>
    </dgm:pt>
    <dgm:pt modelId="{B166D9E3-EB98-448E-910C-0423048E86ED}" type="pres">
      <dgm:prSet presAssocID="{46366CE6-5E0A-490C-BEBD-768FED7AF924}" presName="sibTrans" presStyleCnt="0"/>
      <dgm:spPr/>
    </dgm:pt>
    <dgm:pt modelId="{98D93081-16DB-49B0-8628-DA5F2BB95CE3}" type="pres">
      <dgm:prSet presAssocID="{29F07F16-AF4A-4187-B250-63E45F1F0195}" presName="composite" presStyleCnt="0"/>
      <dgm:spPr/>
    </dgm:pt>
    <dgm:pt modelId="{2863DFB2-683A-46CF-B59F-4AA8DCCB14B0}" type="pres">
      <dgm:prSet presAssocID="{29F07F16-AF4A-4187-B250-63E45F1F0195}" presName="rect1" presStyleLbl="trAlignAcc1" presStyleIdx="1" presStyleCnt="7" custLinFactX="-8423" custLinFactNeighborX="-100000" custLinFactNeighborY="896">
        <dgm:presLayoutVars>
          <dgm:bulletEnabled val="1"/>
        </dgm:presLayoutVars>
      </dgm:prSet>
      <dgm:spPr/>
      <dgm:t>
        <a:bodyPr/>
        <a:lstStyle/>
        <a:p>
          <a:endParaRPr lang="hu-HU"/>
        </a:p>
      </dgm:t>
    </dgm:pt>
    <dgm:pt modelId="{8A38BD04-8909-4ECB-A925-7B6320434565}" type="pres">
      <dgm:prSet presAssocID="{29F07F16-AF4A-4187-B250-63E45F1F0195}" presName="rect2" presStyleLbl="fgImgPlace1" presStyleIdx="1" presStyleCnt="7" custLinFactX="-200000" custLinFactNeighborX="-298489" custLinFactNeighborY="85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63000" r="-63000"/>
          </a:stretch>
        </a:blipFill>
        <a:ln>
          <a:solidFill>
            <a:schemeClr val="accent1">
              <a:lumMod val="75000"/>
            </a:schemeClr>
          </a:solidFill>
        </a:ln>
      </dgm:spPr>
    </dgm:pt>
    <dgm:pt modelId="{67B878D6-AEF1-46B9-B485-B7AA7E73286C}" type="pres">
      <dgm:prSet presAssocID="{49C49983-AC8B-4077-8320-DEB568E04F5B}" presName="sibTrans" presStyleCnt="0"/>
      <dgm:spPr/>
    </dgm:pt>
    <dgm:pt modelId="{2094ADE0-E830-40C5-A0CE-68876C663872}" type="pres">
      <dgm:prSet presAssocID="{919F373B-68C0-47D8-AF66-527E6679DC0D}" presName="composite" presStyleCnt="0"/>
      <dgm:spPr/>
    </dgm:pt>
    <dgm:pt modelId="{90FACB0B-2D47-46C9-8E21-CAACFE3309CB}" type="pres">
      <dgm:prSet presAssocID="{919F373B-68C0-47D8-AF66-527E6679DC0D}" presName="rect1" presStyleLbl="trAlignAcc1" presStyleIdx="2" presStyleCnt="7">
        <dgm:presLayoutVars>
          <dgm:bulletEnabled val="1"/>
        </dgm:presLayoutVars>
      </dgm:prSet>
      <dgm:spPr/>
      <dgm:t>
        <a:bodyPr/>
        <a:lstStyle/>
        <a:p>
          <a:endParaRPr lang="hu-HU"/>
        </a:p>
      </dgm:t>
    </dgm:pt>
    <dgm:pt modelId="{C3CDCE5D-0F21-408D-A8D7-D149F7913A01}" type="pres">
      <dgm:prSet presAssocID="{919F373B-68C0-47D8-AF66-527E6679DC0D}" presName="rect2" presStyleLbl="fgImgPlace1" presStyleIdx="2" presStyleCnt="7"/>
      <dgm:spPr>
        <a:blipFill>
          <a:blip xmlns:r="http://schemas.openxmlformats.org/officeDocument/2006/relationships" r:embed="rId3">
            <a:extLst>
              <a:ext uri="{28A0092B-C50C-407E-A947-70E740481C1C}">
                <a14:useLocalDpi xmlns:a14="http://schemas.microsoft.com/office/drawing/2010/main" val="0"/>
              </a:ext>
            </a:extLst>
          </a:blip>
          <a:srcRect/>
          <a:stretch>
            <a:fillRect l="-32000" r="-32000"/>
          </a:stretch>
        </a:blipFill>
        <a:ln>
          <a:solidFill>
            <a:schemeClr val="accent1">
              <a:lumMod val="75000"/>
            </a:schemeClr>
          </a:solidFill>
        </a:ln>
      </dgm:spPr>
      <dgm:t>
        <a:bodyPr/>
        <a:lstStyle/>
        <a:p>
          <a:endParaRPr lang="hu-HU"/>
        </a:p>
      </dgm:t>
    </dgm:pt>
    <dgm:pt modelId="{6DF872FC-6843-4F73-A921-9191CDD9BFD5}" type="pres">
      <dgm:prSet presAssocID="{D9C33114-C4BE-4981-A8A8-436E1DF09D4D}" presName="sibTrans" presStyleCnt="0"/>
      <dgm:spPr/>
    </dgm:pt>
    <dgm:pt modelId="{9FED2FA0-5A60-4D5B-ACC3-C30A83303101}" type="pres">
      <dgm:prSet presAssocID="{24B24928-D3BE-4D27-BF23-44F47243BEFD}" presName="composite" presStyleCnt="0"/>
      <dgm:spPr/>
    </dgm:pt>
    <dgm:pt modelId="{D1F60DB2-864D-40FF-B975-7D78B8ADE1AE}" type="pres">
      <dgm:prSet presAssocID="{24B24928-D3BE-4D27-BF23-44F47243BEFD}" presName="rect1" presStyleLbl="trAlignAcc1" presStyleIdx="3" presStyleCnt="7">
        <dgm:presLayoutVars>
          <dgm:bulletEnabled val="1"/>
        </dgm:presLayoutVars>
      </dgm:prSet>
      <dgm:spPr/>
      <dgm:t>
        <a:bodyPr/>
        <a:lstStyle/>
        <a:p>
          <a:endParaRPr lang="hu-HU"/>
        </a:p>
      </dgm:t>
    </dgm:pt>
    <dgm:pt modelId="{67A67821-9722-4032-816A-C0DC4679568F}" type="pres">
      <dgm:prSet presAssocID="{24B24928-D3BE-4D27-BF23-44F47243BEFD}" presName="rect2" presStyleLbl="fgImgPlace1" presStyleIdx="3" presStyleCnt="7"/>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51000" r="-51000"/>
          </a:stretch>
        </a:blipFill>
        <a:ln>
          <a:solidFill>
            <a:schemeClr val="accent1">
              <a:lumMod val="75000"/>
            </a:schemeClr>
          </a:solidFill>
        </a:ln>
      </dgm:spPr>
    </dgm:pt>
    <dgm:pt modelId="{7CFB17B7-AB06-4904-AF36-743528A68FA8}" type="pres">
      <dgm:prSet presAssocID="{DC304869-070E-4C3F-A494-46C40218429D}" presName="sibTrans" presStyleCnt="0"/>
      <dgm:spPr/>
    </dgm:pt>
    <dgm:pt modelId="{CF3D49EA-E476-4F79-BFDF-01F4B537ACBF}" type="pres">
      <dgm:prSet presAssocID="{28AE1809-DD18-41A1-AF06-43B448B2FF55}" presName="composite" presStyleCnt="0"/>
      <dgm:spPr/>
    </dgm:pt>
    <dgm:pt modelId="{EC8016B6-4FB1-445E-A212-DAF465865350}" type="pres">
      <dgm:prSet presAssocID="{28AE1809-DD18-41A1-AF06-43B448B2FF55}" presName="rect1" presStyleLbl="trAlignAcc1" presStyleIdx="4" presStyleCnt="7">
        <dgm:presLayoutVars>
          <dgm:bulletEnabled val="1"/>
        </dgm:presLayoutVars>
      </dgm:prSet>
      <dgm:spPr/>
      <dgm:t>
        <a:bodyPr/>
        <a:lstStyle/>
        <a:p>
          <a:endParaRPr lang="hu-HU"/>
        </a:p>
      </dgm:t>
    </dgm:pt>
    <dgm:pt modelId="{39626C91-4EC9-4930-A2CA-98810B171F15}" type="pres">
      <dgm:prSet presAssocID="{28AE1809-DD18-41A1-AF06-43B448B2FF55}" presName="rect2" presStyleLbl="fgImgPlace1" presStyleIdx="4" presStyleCnt="7"/>
      <dgm:spPr>
        <a:blipFill>
          <a:blip xmlns:r="http://schemas.openxmlformats.org/officeDocument/2006/relationships" r:embed="rId5">
            <a:extLst>
              <a:ext uri="{28A0092B-C50C-407E-A947-70E740481C1C}">
                <a14:useLocalDpi xmlns:a14="http://schemas.microsoft.com/office/drawing/2010/main" val="0"/>
              </a:ext>
            </a:extLst>
          </a:blip>
          <a:srcRect/>
          <a:stretch>
            <a:fillRect l="-65000" r="-65000"/>
          </a:stretch>
        </a:blipFill>
        <a:ln>
          <a:solidFill>
            <a:schemeClr val="accent1">
              <a:lumMod val="75000"/>
            </a:schemeClr>
          </a:solidFill>
        </a:ln>
      </dgm:spPr>
      <dgm:t>
        <a:bodyPr/>
        <a:lstStyle/>
        <a:p>
          <a:endParaRPr lang="hu-HU"/>
        </a:p>
      </dgm:t>
    </dgm:pt>
    <dgm:pt modelId="{22254046-CAB7-42A4-BE4C-FDB4F64C2194}" type="pres">
      <dgm:prSet presAssocID="{E0564316-B838-459D-80C1-D05FC58AF220}" presName="sibTrans" presStyleCnt="0"/>
      <dgm:spPr/>
    </dgm:pt>
    <dgm:pt modelId="{FBDB1401-CDD8-49A0-9169-3EC1473F9C1F}" type="pres">
      <dgm:prSet presAssocID="{90CD0026-0B6E-4F09-900B-51E25E068ADE}" presName="composite" presStyleCnt="0"/>
      <dgm:spPr/>
    </dgm:pt>
    <dgm:pt modelId="{BD62913C-77C5-4F16-9988-2D889D25C682}" type="pres">
      <dgm:prSet presAssocID="{90CD0026-0B6E-4F09-900B-51E25E068ADE}" presName="rect1" presStyleLbl="trAlignAcc1" presStyleIdx="5" presStyleCnt="7">
        <dgm:presLayoutVars>
          <dgm:bulletEnabled val="1"/>
        </dgm:presLayoutVars>
      </dgm:prSet>
      <dgm:spPr/>
      <dgm:t>
        <a:bodyPr/>
        <a:lstStyle/>
        <a:p>
          <a:endParaRPr lang="hu-HU"/>
        </a:p>
      </dgm:t>
    </dgm:pt>
    <dgm:pt modelId="{30F382A4-4FB3-41F5-A084-09F162B47891}" type="pres">
      <dgm:prSet presAssocID="{90CD0026-0B6E-4F09-900B-51E25E068ADE}" presName="rect2" presStyleLbl="fgImgPlace1" presStyleIdx="5" presStyleCnt="7"/>
      <dgm:spPr>
        <a:blipFill>
          <a:blip xmlns:r="http://schemas.openxmlformats.org/officeDocument/2006/relationships" r:embed="rId6" cstate="print">
            <a:extLst>
              <a:ext uri="{28A0092B-C50C-407E-A947-70E740481C1C}">
                <a14:useLocalDpi xmlns:a14="http://schemas.microsoft.com/office/drawing/2010/main" val="0"/>
              </a:ext>
            </a:extLst>
          </a:blip>
          <a:srcRect/>
          <a:stretch>
            <a:fillRect l="-60000" r="-60000"/>
          </a:stretch>
        </a:blipFill>
        <a:ln>
          <a:solidFill>
            <a:schemeClr val="accent1">
              <a:lumMod val="75000"/>
            </a:schemeClr>
          </a:solidFill>
        </a:ln>
      </dgm:spPr>
    </dgm:pt>
    <dgm:pt modelId="{7C517997-2864-4D5D-A133-86501EDE13B2}" type="pres">
      <dgm:prSet presAssocID="{7653EEDC-F220-4B9A-B375-4C2313BD6E18}" presName="sibTrans" presStyleCnt="0"/>
      <dgm:spPr/>
    </dgm:pt>
    <dgm:pt modelId="{0E0905BA-3569-4E51-9A36-52EBE101831F}" type="pres">
      <dgm:prSet presAssocID="{F3A65BCF-83C5-400D-BCFF-9B5B9E7D8EFE}" presName="composite" presStyleCnt="0"/>
      <dgm:spPr/>
    </dgm:pt>
    <dgm:pt modelId="{ABBFBF7B-C076-46A0-81F9-F2F51B6D3CF4}" type="pres">
      <dgm:prSet presAssocID="{F3A65BCF-83C5-400D-BCFF-9B5B9E7D8EFE}" presName="rect1" presStyleLbl="trAlignAcc1" presStyleIdx="6" presStyleCnt="7" custLinFactY="-100000" custLinFactNeighborX="1168" custLinFactNeighborY="-149749">
        <dgm:presLayoutVars>
          <dgm:bulletEnabled val="1"/>
        </dgm:presLayoutVars>
      </dgm:prSet>
      <dgm:spPr/>
      <dgm:t>
        <a:bodyPr/>
        <a:lstStyle/>
        <a:p>
          <a:endParaRPr lang="hu-HU"/>
        </a:p>
      </dgm:t>
    </dgm:pt>
    <dgm:pt modelId="{D6A29C5A-7DFE-4676-86A1-15C041856D5C}" type="pres">
      <dgm:prSet presAssocID="{F3A65BCF-83C5-400D-BCFF-9B5B9E7D8EFE}" presName="rect2" presStyleLbl="fgImgPlace1" presStyleIdx="6" presStyleCnt="7" custLinFactY="-100000" custLinFactNeighborY="-137855"/>
      <dgm:spPr>
        <a:blipFill>
          <a:blip xmlns:r="http://schemas.openxmlformats.org/officeDocument/2006/relationships" r:embed="rId7"/>
          <a:srcRect/>
          <a:stretch>
            <a:fillRect l="-63000" r="-63000"/>
          </a:stretch>
        </a:blipFill>
        <a:ln>
          <a:solidFill>
            <a:schemeClr val="accent1">
              <a:lumMod val="75000"/>
            </a:schemeClr>
          </a:solidFill>
        </a:ln>
      </dgm:spPr>
    </dgm:pt>
  </dgm:ptLst>
  <dgm:cxnLst>
    <dgm:cxn modelId="{3A7E75EE-7BCA-4E78-B366-033752107EEE}" srcId="{02963060-0D97-47BA-98C3-C5830A6E2FBF}" destId="{29F07F16-AF4A-4187-B250-63E45F1F0195}" srcOrd="1" destOrd="0" parTransId="{EDC74ECE-8CBA-4F70-9C87-D809F70565C1}" sibTransId="{49C49983-AC8B-4077-8320-DEB568E04F5B}"/>
    <dgm:cxn modelId="{FDF94A3D-33CA-4575-81D4-9CB1C796AC22}" type="presOf" srcId="{90CD0026-0B6E-4F09-900B-51E25E068ADE}" destId="{BD62913C-77C5-4F16-9988-2D889D25C682}" srcOrd="0" destOrd="0" presId="urn:microsoft.com/office/officeart/2008/layout/PictureStrips"/>
    <dgm:cxn modelId="{C21116C8-187A-4152-BDA8-D291498357D1}" type="presOf" srcId="{F3A65BCF-83C5-400D-BCFF-9B5B9E7D8EFE}" destId="{ABBFBF7B-C076-46A0-81F9-F2F51B6D3CF4}" srcOrd="0" destOrd="0" presId="urn:microsoft.com/office/officeart/2008/layout/PictureStrips"/>
    <dgm:cxn modelId="{271A7032-EF64-45E2-8637-A29D2D6E075B}" srcId="{02963060-0D97-47BA-98C3-C5830A6E2FBF}" destId="{F3A65BCF-83C5-400D-BCFF-9B5B9E7D8EFE}" srcOrd="6" destOrd="0" parTransId="{190B7C13-C8CA-411E-832F-F31B0351197F}" sibTransId="{CB06C57A-17C9-4CDC-90E8-DCC14C326C6F}"/>
    <dgm:cxn modelId="{7A912531-5690-49B3-BC98-0B91EEA395C2}" type="presOf" srcId="{919F373B-68C0-47D8-AF66-527E6679DC0D}" destId="{90FACB0B-2D47-46C9-8E21-CAACFE3309CB}" srcOrd="0" destOrd="0" presId="urn:microsoft.com/office/officeart/2008/layout/PictureStrips"/>
    <dgm:cxn modelId="{9573726E-8666-4C7D-8C34-01A94D9ACC07}" type="presOf" srcId="{24B24928-D3BE-4D27-BF23-44F47243BEFD}" destId="{D1F60DB2-864D-40FF-B975-7D78B8ADE1AE}" srcOrd="0" destOrd="0" presId="urn:microsoft.com/office/officeart/2008/layout/PictureStrips"/>
    <dgm:cxn modelId="{1C6869F4-CB9C-4A7F-9362-63D5126AEAE4}" type="presOf" srcId="{2AE9BC77-94C2-4A7A-8B16-94F8726B9165}" destId="{929A0A4D-498F-4931-9D00-AA77F826D7F6}" srcOrd="0" destOrd="0" presId="urn:microsoft.com/office/officeart/2008/layout/PictureStrips"/>
    <dgm:cxn modelId="{2F765E43-048D-4E09-A42D-177BD50C339A}" type="presOf" srcId="{02963060-0D97-47BA-98C3-C5830A6E2FBF}" destId="{734D9983-A494-40E4-BE67-290934C9F3FE}" srcOrd="0" destOrd="0" presId="urn:microsoft.com/office/officeart/2008/layout/PictureStrips"/>
    <dgm:cxn modelId="{2B79A2A3-6C11-450E-A61D-119E9A3935F0}" srcId="{02963060-0D97-47BA-98C3-C5830A6E2FBF}" destId="{2AE9BC77-94C2-4A7A-8B16-94F8726B9165}" srcOrd="0" destOrd="0" parTransId="{E59FE0A7-7A4D-4BD8-A415-50D3AE18CEAB}" sibTransId="{46366CE6-5E0A-490C-BEBD-768FED7AF924}"/>
    <dgm:cxn modelId="{D54BB7F7-89CE-4AB7-8F32-213CBF633538}" srcId="{02963060-0D97-47BA-98C3-C5830A6E2FBF}" destId="{919F373B-68C0-47D8-AF66-527E6679DC0D}" srcOrd="2" destOrd="0" parTransId="{2A36D1EF-2C48-4E31-8112-6B7C3AD8982B}" sibTransId="{D9C33114-C4BE-4981-A8A8-436E1DF09D4D}"/>
    <dgm:cxn modelId="{716A3FF4-FC38-4E75-A5D8-07AAA1C5CA92}" srcId="{02963060-0D97-47BA-98C3-C5830A6E2FBF}" destId="{28AE1809-DD18-41A1-AF06-43B448B2FF55}" srcOrd="4" destOrd="0" parTransId="{E7CDD519-EA00-4C69-BE2D-40A644648724}" sibTransId="{E0564316-B838-459D-80C1-D05FC58AF220}"/>
    <dgm:cxn modelId="{E359DD26-D12A-46B0-B1D1-ABFCC5F57C72}" type="presOf" srcId="{28AE1809-DD18-41A1-AF06-43B448B2FF55}" destId="{EC8016B6-4FB1-445E-A212-DAF465865350}" srcOrd="0" destOrd="0" presId="urn:microsoft.com/office/officeart/2008/layout/PictureStrips"/>
    <dgm:cxn modelId="{20F0DA15-58F5-4846-B7FA-CFC838B4E6CB}" srcId="{02963060-0D97-47BA-98C3-C5830A6E2FBF}" destId="{90CD0026-0B6E-4F09-900B-51E25E068ADE}" srcOrd="5" destOrd="0" parTransId="{1F8A7CAC-5910-44DF-B3B5-0FE2724BCD1D}" sibTransId="{7653EEDC-F220-4B9A-B375-4C2313BD6E18}"/>
    <dgm:cxn modelId="{9C2EA1D9-43DB-4C68-A135-4BFBBAFD9DD3}" srcId="{02963060-0D97-47BA-98C3-C5830A6E2FBF}" destId="{24B24928-D3BE-4D27-BF23-44F47243BEFD}" srcOrd="3" destOrd="0" parTransId="{8209BBD3-F57A-49C9-9819-2EE2396B4BEB}" sibTransId="{DC304869-070E-4C3F-A494-46C40218429D}"/>
    <dgm:cxn modelId="{8C3D8699-430C-4BD5-911A-AEF64FC7A19A}" type="presOf" srcId="{29F07F16-AF4A-4187-B250-63E45F1F0195}" destId="{2863DFB2-683A-46CF-B59F-4AA8DCCB14B0}" srcOrd="0" destOrd="0" presId="urn:microsoft.com/office/officeart/2008/layout/PictureStrips"/>
    <dgm:cxn modelId="{CF68D69F-1529-4409-BB8C-5791007E3EE8}" type="presParOf" srcId="{734D9983-A494-40E4-BE67-290934C9F3FE}" destId="{2795329D-3F09-4708-90B0-C315B51ABAFD}" srcOrd="0" destOrd="0" presId="urn:microsoft.com/office/officeart/2008/layout/PictureStrips"/>
    <dgm:cxn modelId="{226EA0B7-4ECF-43E6-8CF9-306B134D5B04}" type="presParOf" srcId="{2795329D-3F09-4708-90B0-C315B51ABAFD}" destId="{929A0A4D-498F-4931-9D00-AA77F826D7F6}" srcOrd="0" destOrd="0" presId="urn:microsoft.com/office/officeart/2008/layout/PictureStrips"/>
    <dgm:cxn modelId="{04A30812-C13B-4EDD-8CA4-E346F5ED8D4D}" type="presParOf" srcId="{2795329D-3F09-4708-90B0-C315B51ABAFD}" destId="{5EBA2DD7-C440-4BFD-B1C1-7DF13A48D0AD}" srcOrd="1" destOrd="0" presId="urn:microsoft.com/office/officeart/2008/layout/PictureStrips"/>
    <dgm:cxn modelId="{8D53501B-D736-4E70-B4CA-DB984AE31147}" type="presParOf" srcId="{734D9983-A494-40E4-BE67-290934C9F3FE}" destId="{B166D9E3-EB98-448E-910C-0423048E86ED}" srcOrd="1" destOrd="0" presId="urn:microsoft.com/office/officeart/2008/layout/PictureStrips"/>
    <dgm:cxn modelId="{D67B502B-F9F8-47B4-933D-239676A0BF99}" type="presParOf" srcId="{734D9983-A494-40E4-BE67-290934C9F3FE}" destId="{98D93081-16DB-49B0-8628-DA5F2BB95CE3}" srcOrd="2" destOrd="0" presId="urn:microsoft.com/office/officeart/2008/layout/PictureStrips"/>
    <dgm:cxn modelId="{883785E7-A72C-4D8D-93A4-71D637852E6C}" type="presParOf" srcId="{98D93081-16DB-49B0-8628-DA5F2BB95CE3}" destId="{2863DFB2-683A-46CF-B59F-4AA8DCCB14B0}" srcOrd="0" destOrd="0" presId="urn:microsoft.com/office/officeart/2008/layout/PictureStrips"/>
    <dgm:cxn modelId="{FE488EAC-110F-41A9-8A75-B3C04C836EA0}" type="presParOf" srcId="{98D93081-16DB-49B0-8628-DA5F2BB95CE3}" destId="{8A38BD04-8909-4ECB-A925-7B6320434565}" srcOrd="1" destOrd="0" presId="urn:microsoft.com/office/officeart/2008/layout/PictureStrips"/>
    <dgm:cxn modelId="{7AD74D28-5B89-4227-93FE-B81DC3AE69ED}" type="presParOf" srcId="{734D9983-A494-40E4-BE67-290934C9F3FE}" destId="{67B878D6-AEF1-46B9-B485-B7AA7E73286C}" srcOrd="3" destOrd="0" presId="urn:microsoft.com/office/officeart/2008/layout/PictureStrips"/>
    <dgm:cxn modelId="{DEAA272E-C1F9-4140-A35C-7C4BC40A9C97}" type="presParOf" srcId="{734D9983-A494-40E4-BE67-290934C9F3FE}" destId="{2094ADE0-E830-40C5-A0CE-68876C663872}" srcOrd="4" destOrd="0" presId="urn:microsoft.com/office/officeart/2008/layout/PictureStrips"/>
    <dgm:cxn modelId="{E415ED63-E3D2-4AC0-B33D-7413666008A4}" type="presParOf" srcId="{2094ADE0-E830-40C5-A0CE-68876C663872}" destId="{90FACB0B-2D47-46C9-8E21-CAACFE3309CB}" srcOrd="0" destOrd="0" presId="urn:microsoft.com/office/officeart/2008/layout/PictureStrips"/>
    <dgm:cxn modelId="{0279ED35-A261-4B8D-898A-EA4032CD09ED}" type="presParOf" srcId="{2094ADE0-E830-40C5-A0CE-68876C663872}" destId="{C3CDCE5D-0F21-408D-A8D7-D149F7913A01}" srcOrd="1" destOrd="0" presId="urn:microsoft.com/office/officeart/2008/layout/PictureStrips"/>
    <dgm:cxn modelId="{8CD5FF2C-C1F3-4024-8DA9-5A7D745B61F8}" type="presParOf" srcId="{734D9983-A494-40E4-BE67-290934C9F3FE}" destId="{6DF872FC-6843-4F73-A921-9191CDD9BFD5}" srcOrd="5" destOrd="0" presId="urn:microsoft.com/office/officeart/2008/layout/PictureStrips"/>
    <dgm:cxn modelId="{40A6AD96-DDEF-4984-8715-F7AE96446069}" type="presParOf" srcId="{734D9983-A494-40E4-BE67-290934C9F3FE}" destId="{9FED2FA0-5A60-4D5B-ACC3-C30A83303101}" srcOrd="6" destOrd="0" presId="urn:microsoft.com/office/officeart/2008/layout/PictureStrips"/>
    <dgm:cxn modelId="{5F444C64-69ED-4E0F-885D-04BB44B81C43}" type="presParOf" srcId="{9FED2FA0-5A60-4D5B-ACC3-C30A83303101}" destId="{D1F60DB2-864D-40FF-B975-7D78B8ADE1AE}" srcOrd="0" destOrd="0" presId="urn:microsoft.com/office/officeart/2008/layout/PictureStrips"/>
    <dgm:cxn modelId="{67006F16-68A5-41EF-BA0B-51BCB1A58243}" type="presParOf" srcId="{9FED2FA0-5A60-4D5B-ACC3-C30A83303101}" destId="{67A67821-9722-4032-816A-C0DC4679568F}" srcOrd="1" destOrd="0" presId="urn:microsoft.com/office/officeart/2008/layout/PictureStrips"/>
    <dgm:cxn modelId="{97A4B095-1634-4D32-ABB7-EE3A45B6D1AD}" type="presParOf" srcId="{734D9983-A494-40E4-BE67-290934C9F3FE}" destId="{7CFB17B7-AB06-4904-AF36-743528A68FA8}" srcOrd="7" destOrd="0" presId="urn:microsoft.com/office/officeart/2008/layout/PictureStrips"/>
    <dgm:cxn modelId="{BC1E1A3A-9A96-4282-AB4A-C1DA9A5F09FD}" type="presParOf" srcId="{734D9983-A494-40E4-BE67-290934C9F3FE}" destId="{CF3D49EA-E476-4F79-BFDF-01F4B537ACBF}" srcOrd="8" destOrd="0" presId="urn:microsoft.com/office/officeart/2008/layout/PictureStrips"/>
    <dgm:cxn modelId="{E553B581-A017-4E61-ABEC-861E0681BA6A}" type="presParOf" srcId="{CF3D49EA-E476-4F79-BFDF-01F4B537ACBF}" destId="{EC8016B6-4FB1-445E-A212-DAF465865350}" srcOrd="0" destOrd="0" presId="urn:microsoft.com/office/officeart/2008/layout/PictureStrips"/>
    <dgm:cxn modelId="{67094867-3FE8-403A-9CD7-BD6A6437AFD7}" type="presParOf" srcId="{CF3D49EA-E476-4F79-BFDF-01F4B537ACBF}" destId="{39626C91-4EC9-4930-A2CA-98810B171F15}" srcOrd="1" destOrd="0" presId="urn:microsoft.com/office/officeart/2008/layout/PictureStrips"/>
    <dgm:cxn modelId="{BF3848F1-128F-4969-82CA-BEEEE67CED4A}" type="presParOf" srcId="{734D9983-A494-40E4-BE67-290934C9F3FE}" destId="{22254046-CAB7-42A4-BE4C-FDB4F64C2194}" srcOrd="9" destOrd="0" presId="urn:microsoft.com/office/officeart/2008/layout/PictureStrips"/>
    <dgm:cxn modelId="{E820A86E-BE0E-4B70-9F65-99AB339CA0B0}" type="presParOf" srcId="{734D9983-A494-40E4-BE67-290934C9F3FE}" destId="{FBDB1401-CDD8-49A0-9169-3EC1473F9C1F}" srcOrd="10" destOrd="0" presId="urn:microsoft.com/office/officeart/2008/layout/PictureStrips"/>
    <dgm:cxn modelId="{DF462463-DF20-4C54-863D-ACE833E805BA}" type="presParOf" srcId="{FBDB1401-CDD8-49A0-9169-3EC1473F9C1F}" destId="{BD62913C-77C5-4F16-9988-2D889D25C682}" srcOrd="0" destOrd="0" presId="urn:microsoft.com/office/officeart/2008/layout/PictureStrips"/>
    <dgm:cxn modelId="{5B26C4D2-8ABF-4152-8835-37F5845426B9}" type="presParOf" srcId="{FBDB1401-CDD8-49A0-9169-3EC1473F9C1F}" destId="{30F382A4-4FB3-41F5-A084-09F162B47891}" srcOrd="1" destOrd="0" presId="urn:microsoft.com/office/officeart/2008/layout/PictureStrips"/>
    <dgm:cxn modelId="{B7AD87D7-69E5-4833-9153-6C8895434B80}" type="presParOf" srcId="{734D9983-A494-40E4-BE67-290934C9F3FE}" destId="{7C517997-2864-4D5D-A133-86501EDE13B2}" srcOrd="11" destOrd="0" presId="urn:microsoft.com/office/officeart/2008/layout/PictureStrips"/>
    <dgm:cxn modelId="{B0E8CBD2-E601-4A80-AE1B-968186916FCA}" type="presParOf" srcId="{734D9983-A494-40E4-BE67-290934C9F3FE}" destId="{0E0905BA-3569-4E51-9A36-52EBE101831F}" srcOrd="12" destOrd="0" presId="urn:microsoft.com/office/officeart/2008/layout/PictureStrips"/>
    <dgm:cxn modelId="{6CE067D9-E2F6-4BF2-AD1A-ED5053F315FA}" type="presParOf" srcId="{0E0905BA-3569-4E51-9A36-52EBE101831F}" destId="{ABBFBF7B-C076-46A0-81F9-F2F51B6D3CF4}" srcOrd="0" destOrd="0" presId="urn:microsoft.com/office/officeart/2008/layout/PictureStrips"/>
    <dgm:cxn modelId="{CED4D593-FC9F-4940-8A84-C2F2DF9BBBCD}" type="presParOf" srcId="{0E0905BA-3569-4E51-9A36-52EBE101831F}" destId="{D6A29C5A-7DFE-4676-86A1-15C041856D5C}"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0D42197-2E15-4ED8-9E81-C60A7F420591}"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GB"/>
        </a:p>
      </dgm:t>
    </dgm:pt>
    <dgm:pt modelId="{DEB2F910-F6EB-4C93-A243-2697766AA316}">
      <dgm:prSet phldrT="[Szöveg]" custT="1"/>
      <dgm:spPr/>
      <dgm:t>
        <a:bodyPr/>
        <a:lstStyle/>
        <a:p>
          <a:r>
            <a:rPr lang="hu-HU" sz="2000" dirty="0"/>
            <a:t>Non-</a:t>
          </a:r>
          <a:r>
            <a:rPr lang="hu-HU" sz="2000" dirty="0" err="1"/>
            <a:t>communicable</a:t>
          </a:r>
          <a:r>
            <a:rPr lang="hu-HU" sz="2000" dirty="0"/>
            <a:t> </a:t>
          </a:r>
          <a:r>
            <a:rPr lang="hu-HU" sz="2000" dirty="0" err="1"/>
            <a:t>diseases</a:t>
          </a:r>
          <a:endParaRPr lang="en-GB" sz="2000" dirty="0"/>
        </a:p>
      </dgm:t>
    </dgm:pt>
    <dgm:pt modelId="{3BF5D72F-FC24-4E5A-930C-5F37FD54FFC3}" type="parTrans" cxnId="{C84F8CBF-EA80-408C-B6C7-0BBC843D3E9B}">
      <dgm:prSet/>
      <dgm:spPr/>
      <dgm:t>
        <a:bodyPr/>
        <a:lstStyle/>
        <a:p>
          <a:endParaRPr lang="en-GB" sz="4400"/>
        </a:p>
      </dgm:t>
    </dgm:pt>
    <dgm:pt modelId="{E446ECC2-19BA-43AF-ADBD-CD5C2E9B24FA}" type="sibTrans" cxnId="{C84F8CBF-EA80-408C-B6C7-0BBC843D3E9B}">
      <dgm:prSet/>
      <dgm:spPr/>
      <dgm:t>
        <a:bodyPr/>
        <a:lstStyle/>
        <a:p>
          <a:endParaRPr lang="en-GB" sz="4400"/>
        </a:p>
      </dgm:t>
    </dgm:pt>
    <dgm:pt modelId="{FC5C6D14-17A2-4C95-A7E2-8090C6B078FB}">
      <dgm:prSet phldrT="[Szöveg]" custT="1"/>
      <dgm:spPr/>
      <dgm:t>
        <a:bodyPr/>
        <a:lstStyle/>
        <a:p>
          <a:r>
            <a:rPr lang="hu-HU" sz="1600" dirty="0" err="1"/>
            <a:t>Developmental</a:t>
          </a:r>
          <a:r>
            <a:rPr lang="hu-HU" sz="1600" dirty="0"/>
            <a:t> </a:t>
          </a:r>
          <a:r>
            <a:rPr lang="hu-HU" sz="1600" dirty="0" err="1"/>
            <a:t>origins</a:t>
          </a:r>
          <a:r>
            <a:rPr lang="hu-HU" sz="1600" dirty="0"/>
            <a:t> of </a:t>
          </a:r>
          <a:r>
            <a:rPr lang="hu-HU" sz="1600" dirty="0" err="1"/>
            <a:t>health</a:t>
          </a:r>
          <a:r>
            <a:rPr lang="hu-HU" sz="1600" dirty="0"/>
            <a:t> and </a:t>
          </a:r>
          <a:r>
            <a:rPr lang="hu-HU" sz="1600" dirty="0" err="1"/>
            <a:t>disease</a:t>
          </a:r>
          <a:endParaRPr lang="en-GB" sz="1600" dirty="0"/>
        </a:p>
      </dgm:t>
    </dgm:pt>
    <dgm:pt modelId="{A25C91B6-836B-41D4-891F-E8C6ED4E854A}" type="parTrans" cxnId="{AC6424D8-85E9-48F2-861F-EC24573AB4A5}">
      <dgm:prSet/>
      <dgm:spPr/>
      <dgm:t>
        <a:bodyPr/>
        <a:lstStyle/>
        <a:p>
          <a:endParaRPr lang="en-GB" sz="4400"/>
        </a:p>
      </dgm:t>
    </dgm:pt>
    <dgm:pt modelId="{8F37288D-1B49-4FE8-BDCB-682C034AD582}" type="sibTrans" cxnId="{AC6424D8-85E9-48F2-861F-EC24573AB4A5}">
      <dgm:prSet/>
      <dgm:spPr/>
      <dgm:t>
        <a:bodyPr/>
        <a:lstStyle/>
        <a:p>
          <a:endParaRPr lang="en-GB" sz="4400"/>
        </a:p>
      </dgm:t>
    </dgm:pt>
    <dgm:pt modelId="{4B00FD96-DF15-424F-A030-3FE0E963F075}">
      <dgm:prSet phldrT="[Szöveg]" custT="1"/>
      <dgm:spPr/>
      <dgm:t>
        <a:bodyPr/>
        <a:lstStyle/>
        <a:p>
          <a:r>
            <a:rPr lang="hu-HU" sz="1600" dirty="0" err="1"/>
            <a:t>Early</a:t>
          </a:r>
          <a:r>
            <a:rPr lang="hu-HU" sz="1600" dirty="0"/>
            <a:t> life </a:t>
          </a:r>
          <a:r>
            <a:rPr lang="hu-HU" sz="1600" dirty="0" err="1"/>
            <a:t>exposures</a:t>
          </a:r>
          <a:r>
            <a:rPr lang="hu-HU" sz="1600" dirty="0"/>
            <a:t> </a:t>
          </a:r>
          <a:r>
            <a:rPr lang="hu-HU" sz="1600" dirty="0" err="1"/>
            <a:t>impact</a:t>
          </a:r>
          <a:r>
            <a:rPr lang="hu-HU" sz="1600" dirty="0"/>
            <a:t> </a:t>
          </a:r>
          <a:r>
            <a:rPr lang="hu-HU" sz="1600" dirty="0" err="1"/>
            <a:t>health</a:t>
          </a:r>
          <a:r>
            <a:rPr lang="hu-HU" sz="1600" dirty="0"/>
            <a:t> and </a:t>
          </a:r>
          <a:r>
            <a:rPr lang="hu-HU" sz="1600" dirty="0" err="1"/>
            <a:t>disease</a:t>
          </a:r>
          <a:r>
            <a:rPr lang="hu-HU" sz="1600" dirty="0"/>
            <a:t> </a:t>
          </a:r>
          <a:r>
            <a:rPr lang="hu-HU" sz="1600" dirty="0" err="1"/>
            <a:t>risk</a:t>
          </a:r>
          <a:r>
            <a:rPr lang="hu-HU" sz="1600" dirty="0"/>
            <a:t> in a sex-</a:t>
          </a:r>
          <a:r>
            <a:rPr lang="hu-HU" sz="1600" dirty="0" err="1"/>
            <a:t>specific</a:t>
          </a:r>
          <a:r>
            <a:rPr lang="hu-HU" sz="1600" dirty="0"/>
            <a:t> </a:t>
          </a:r>
          <a:r>
            <a:rPr lang="hu-HU" sz="1600" dirty="0" err="1"/>
            <a:t>manner</a:t>
          </a:r>
          <a:endParaRPr lang="en-GB" sz="1600" dirty="0"/>
        </a:p>
      </dgm:t>
    </dgm:pt>
    <dgm:pt modelId="{DC9B27E9-4CB7-47F1-AC34-62CEC11D85EE}" type="parTrans" cxnId="{8AA73357-32D3-4070-92DA-FF6E75238660}">
      <dgm:prSet/>
      <dgm:spPr/>
      <dgm:t>
        <a:bodyPr/>
        <a:lstStyle/>
        <a:p>
          <a:endParaRPr lang="en-GB" sz="4400"/>
        </a:p>
      </dgm:t>
    </dgm:pt>
    <dgm:pt modelId="{AD83DC88-365A-4D15-A55A-57BA17A97B7E}" type="sibTrans" cxnId="{8AA73357-32D3-4070-92DA-FF6E75238660}">
      <dgm:prSet/>
      <dgm:spPr/>
      <dgm:t>
        <a:bodyPr/>
        <a:lstStyle/>
        <a:p>
          <a:endParaRPr lang="en-GB" sz="4400"/>
        </a:p>
      </dgm:t>
    </dgm:pt>
    <dgm:pt modelId="{C8056203-C348-48A4-A842-15065F585701}">
      <dgm:prSet phldrT="[Szöveg]" custT="1"/>
      <dgm:spPr/>
      <dgm:t>
        <a:bodyPr/>
        <a:lstStyle/>
        <a:p>
          <a:r>
            <a:rPr lang="hu-HU" sz="2000" dirty="0" err="1"/>
            <a:t>Generational</a:t>
          </a:r>
          <a:r>
            <a:rPr lang="hu-HU" sz="2000" dirty="0"/>
            <a:t> </a:t>
          </a:r>
          <a:r>
            <a:rPr lang="hu-HU" sz="2000" dirty="0" err="1"/>
            <a:t>effects</a:t>
          </a:r>
          <a:endParaRPr lang="en-GB" sz="2000" dirty="0"/>
        </a:p>
      </dgm:t>
    </dgm:pt>
    <dgm:pt modelId="{6927ED51-E3A5-4B48-82CB-5ED8D287E9AA}" type="parTrans" cxnId="{C417AE83-CED0-4362-BE69-82D71FAF99D9}">
      <dgm:prSet/>
      <dgm:spPr/>
      <dgm:t>
        <a:bodyPr/>
        <a:lstStyle/>
        <a:p>
          <a:endParaRPr lang="en-GB" sz="4400"/>
        </a:p>
      </dgm:t>
    </dgm:pt>
    <dgm:pt modelId="{955C9CDA-FC8B-495D-ADAE-0446D577D2BE}" type="sibTrans" cxnId="{C417AE83-CED0-4362-BE69-82D71FAF99D9}">
      <dgm:prSet/>
      <dgm:spPr/>
      <dgm:t>
        <a:bodyPr/>
        <a:lstStyle/>
        <a:p>
          <a:endParaRPr lang="en-GB" sz="4400"/>
        </a:p>
      </dgm:t>
    </dgm:pt>
    <dgm:pt modelId="{3D0AAAAE-3A64-4029-990A-5EE1B441A812}">
      <dgm:prSet phldrT="[Szöveg]" custT="1"/>
      <dgm:spPr/>
      <dgm:t>
        <a:bodyPr/>
        <a:lstStyle/>
        <a:p>
          <a:r>
            <a:rPr lang="hu-HU" sz="1600" dirty="0" err="1"/>
            <a:t>Stress</a:t>
          </a:r>
          <a:r>
            <a:rPr lang="hu-HU" sz="1600" dirty="0"/>
            <a:t> (</a:t>
          </a:r>
          <a:r>
            <a:rPr lang="hu-HU" sz="1600" dirty="0">
              <a:sym typeface="Symbol" panose="05050102010706020507" pitchFamily="18" charset="2"/>
            </a:rPr>
            <a:t> PNMS </a:t>
          </a:r>
          <a:r>
            <a:rPr lang="hu-HU" sz="1600" dirty="0" err="1">
              <a:sym typeface="Symbol" panose="05050102010706020507" pitchFamily="18" charset="2"/>
            </a:rPr>
            <a:t>caused</a:t>
          </a:r>
          <a:r>
            <a:rPr lang="hu-HU" sz="1600" dirty="0">
              <a:sym typeface="Symbol" panose="05050102010706020507" pitchFamily="18" charset="2"/>
            </a:rPr>
            <a:t> </a:t>
          </a:r>
          <a:r>
            <a:rPr lang="hu-HU" sz="1600" dirty="0" err="1">
              <a:sym typeface="Symbol" panose="05050102010706020507" pitchFamily="18" charset="2"/>
            </a:rPr>
            <a:t>by</a:t>
          </a:r>
          <a:r>
            <a:rPr lang="hu-HU" sz="1600" dirty="0">
              <a:sym typeface="Symbol" panose="05050102010706020507" pitchFamily="18" charset="2"/>
            </a:rPr>
            <a:t> </a:t>
          </a:r>
          <a:r>
            <a:rPr lang="hu-HU" sz="1600" dirty="0" err="1">
              <a:sym typeface="Symbol" panose="05050102010706020507" pitchFamily="18" charset="2"/>
            </a:rPr>
            <a:t>climate</a:t>
          </a:r>
          <a:r>
            <a:rPr lang="hu-HU" sz="1600" dirty="0">
              <a:sym typeface="Symbol" panose="05050102010706020507" pitchFamily="18" charset="2"/>
            </a:rPr>
            <a:t> </a:t>
          </a:r>
          <a:r>
            <a:rPr lang="hu-HU" sz="1600" dirty="0" err="1">
              <a:sym typeface="Symbol" panose="05050102010706020507" pitchFamily="18" charset="2"/>
            </a:rPr>
            <a:t>change</a:t>
          </a:r>
          <a:r>
            <a:rPr lang="hu-HU" sz="1600" dirty="0">
              <a:sym typeface="Symbol" panose="05050102010706020507" pitchFamily="18" charset="2"/>
            </a:rPr>
            <a:t>) </a:t>
          </a:r>
          <a:r>
            <a:rPr lang="hu-HU" sz="1600" dirty="0"/>
            <a:t>in </a:t>
          </a:r>
          <a:r>
            <a:rPr lang="hu-HU" sz="1600" dirty="0" err="1"/>
            <a:t>the</a:t>
          </a:r>
          <a:r>
            <a:rPr lang="hu-HU" sz="1600" dirty="0"/>
            <a:t> </a:t>
          </a:r>
          <a:r>
            <a:rPr lang="hu-HU" sz="1600" dirty="0" err="1"/>
            <a:t>mother</a:t>
          </a:r>
          <a:r>
            <a:rPr lang="hu-HU" sz="1600" dirty="0"/>
            <a:t> </a:t>
          </a:r>
          <a:r>
            <a:rPr lang="hu-HU" sz="1600" dirty="0" err="1"/>
            <a:t>during</a:t>
          </a:r>
          <a:r>
            <a:rPr lang="hu-HU" sz="1600" dirty="0"/>
            <a:t> </a:t>
          </a:r>
          <a:r>
            <a:rPr lang="hu-HU" sz="1600" dirty="0" err="1"/>
            <a:t>pregnancy</a:t>
          </a:r>
          <a:r>
            <a:rPr lang="hu-HU" sz="1600" dirty="0"/>
            <a:t> has </a:t>
          </a:r>
          <a:r>
            <a:rPr lang="hu-HU" sz="1600" dirty="0" err="1"/>
            <a:t>the</a:t>
          </a:r>
          <a:r>
            <a:rPr lang="hu-HU" sz="1600" dirty="0"/>
            <a:t> </a:t>
          </a:r>
          <a:r>
            <a:rPr lang="hu-HU" sz="1600" dirty="0" err="1"/>
            <a:t>potential</a:t>
          </a:r>
          <a:r>
            <a:rPr lang="hu-HU" sz="1600" dirty="0"/>
            <a:t> </a:t>
          </a:r>
          <a:r>
            <a:rPr lang="hu-HU" sz="1600" dirty="0" err="1"/>
            <a:t>to</a:t>
          </a:r>
          <a:r>
            <a:rPr lang="hu-HU" sz="1600" dirty="0"/>
            <a:t> </a:t>
          </a:r>
          <a:r>
            <a:rPr lang="hu-HU" sz="1600" dirty="0" err="1"/>
            <a:t>shape</a:t>
          </a:r>
          <a:r>
            <a:rPr lang="hu-HU" sz="1600" dirty="0"/>
            <a:t> </a:t>
          </a:r>
          <a:r>
            <a:rPr lang="hu-HU" sz="1600" dirty="0" err="1"/>
            <a:t>physiological</a:t>
          </a:r>
          <a:r>
            <a:rPr lang="hu-HU" sz="1600" dirty="0"/>
            <a:t> </a:t>
          </a:r>
          <a:r>
            <a:rPr lang="hu-HU" sz="1600" dirty="0" err="1"/>
            <a:t>responses</a:t>
          </a:r>
          <a:r>
            <a:rPr lang="hu-HU" sz="1600" dirty="0"/>
            <a:t> and </a:t>
          </a:r>
          <a:r>
            <a:rPr lang="hu-HU" sz="1600" dirty="0" err="1"/>
            <a:t>adverse</a:t>
          </a:r>
          <a:r>
            <a:rPr lang="hu-HU" sz="1600" dirty="0"/>
            <a:t> </a:t>
          </a:r>
          <a:r>
            <a:rPr lang="hu-HU" sz="1600" dirty="0" err="1"/>
            <a:t>birth</a:t>
          </a:r>
          <a:r>
            <a:rPr lang="hu-HU" sz="1600" dirty="0"/>
            <a:t> </a:t>
          </a:r>
          <a:r>
            <a:rPr lang="hu-HU" sz="1600" dirty="0" err="1"/>
            <a:t>outcomes</a:t>
          </a:r>
          <a:r>
            <a:rPr lang="hu-HU" sz="1600" dirty="0"/>
            <a:t> over </a:t>
          </a:r>
          <a:r>
            <a:rPr lang="hu-HU" sz="1600" dirty="0" err="1"/>
            <a:t>multiple</a:t>
          </a:r>
          <a:r>
            <a:rPr lang="hu-HU" sz="1600" dirty="0"/>
            <a:t> </a:t>
          </a:r>
          <a:r>
            <a:rPr lang="hu-HU" sz="1600" dirty="0" err="1"/>
            <a:t>generations</a:t>
          </a:r>
          <a:endParaRPr lang="en-GB" sz="1600" dirty="0"/>
        </a:p>
      </dgm:t>
    </dgm:pt>
    <dgm:pt modelId="{97203154-273F-4DBA-9E90-A5F53B333461}" type="parTrans" cxnId="{26614812-3977-4872-BB36-B4F6DB63E1B6}">
      <dgm:prSet/>
      <dgm:spPr/>
      <dgm:t>
        <a:bodyPr/>
        <a:lstStyle/>
        <a:p>
          <a:endParaRPr lang="en-GB" sz="4400"/>
        </a:p>
      </dgm:t>
    </dgm:pt>
    <dgm:pt modelId="{4D008D7B-646F-4C6B-9AC9-E5C7DF37D9E9}" type="sibTrans" cxnId="{26614812-3977-4872-BB36-B4F6DB63E1B6}">
      <dgm:prSet/>
      <dgm:spPr/>
      <dgm:t>
        <a:bodyPr/>
        <a:lstStyle/>
        <a:p>
          <a:endParaRPr lang="en-GB" sz="4400"/>
        </a:p>
      </dgm:t>
    </dgm:pt>
    <dgm:pt modelId="{0094047B-F1FB-461C-8724-49E7ECB090A8}">
      <dgm:prSet phldrT="[Szöveg]" custT="1"/>
      <dgm:spPr/>
      <dgm:t>
        <a:bodyPr/>
        <a:lstStyle/>
        <a:p>
          <a:r>
            <a:rPr lang="hu-HU" sz="2000" dirty="0" err="1"/>
            <a:t>Accumulation</a:t>
          </a:r>
          <a:r>
            <a:rPr lang="hu-HU" sz="2000" dirty="0"/>
            <a:t> of </a:t>
          </a:r>
          <a:r>
            <a:rPr lang="hu-HU" sz="2000" dirty="0" err="1"/>
            <a:t>stressors</a:t>
          </a:r>
          <a:endParaRPr lang="en-GB" sz="2000" dirty="0"/>
        </a:p>
      </dgm:t>
    </dgm:pt>
    <dgm:pt modelId="{FFC50C0F-2451-44A6-87A8-DB4F5FD027BF}" type="parTrans" cxnId="{2E494184-2D92-4EF1-BEE2-FFC19FC579ED}">
      <dgm:prSet/>
      <dgm:spPr/>
      <dgm:t>
        <a:bodyPr/>
        <a:lstStyle/>
        <a:p>
          <a:endParaRPr lang="en-GB" sz="4400"/>
        </a:p>
      </dgm:t>
    </dgm:pt>
    <dgm:pt modelId="{BBF70D42-16C0-4213-B137-B6D21E751B51}" type="sibTrans" cxnId="{2E494184-2D92-4EF1-BEE2-FFC19FC579ED}">
      <dgm:prSet/>
      <dgm:spPr/>
      <dgm:t>
        <a:bodyPr/>
        <a:lstStyle/>
        <a:p>
          <a:endParaRPr lang="en-GB" sz="4400"/>
        </a:p>
      </dgm:t>
    </dgm:pt>
    <dgm:pt modelId="{211CF1A8-D5FC-425A-B0D5-F6AAC519F551}">
      <dgm:prSet phldrT="[Szöveg]" custT="1"/>
      <dgm:spPr/>
      <dgm:t>
        <a:bodyPr/>
        <a:lstStyle/>
        <a:p>
          <a:r>
            <a:rPr lang="hu-HU" sz="1600" dirty="0" err="1"/>
            <a:t>Higher</a:t>
          </a:r>
          <a:r>
            <a:rPr lang="hu-HU" sz="1600" dirty="0"/>
            <a:t> </a:t>
          </a:r>
          <a:r>
            <a:rPr lang="hu-HU" sz="1600" dirty="0" err="1"/>
            <a:t>risk</a:t>
          </a:r>
          <a:r>
            <a:rPr lang="hu-HU" sz="1600" dirty="0"/>
            <a:t> of </a:t>
          </a:r>
          <a:r>
            <a:rPr lang="hu-HU" sz="1600" dirty="0" err="1"/>
            <a:t>for</a:t>
          </a:r>
          <a:r>
            <a:rPr lang="hu-HU" sz="1600" dirty="0"/>
            <a:t> </a:t>
          </a:r>
          <a:r>
            <a:rPr lang="hu-HU" sz="1600" dirty="0" err="1"/>
            <a:t>neuropsychiatric</a:t>
          </a:r>
          <a:r>
            <a:rPr lang="hu-HU" sz="1600" dirty="0"/>
            <a:t> </a:t>
          </a:r>
          <a:r>
            <a:rPr lang="hu-HU" sz="1600" dirty="0" err="1"/>
            <a:t>diseases</a:t>
          </a:r>
          <a:r>
            <a:rPr lang="hu-HU" sz="1600" dirty="0"/>
            <a:t> (</a:t>
          </a:r>
          <a:r>
            <a:rPr lang="hu-HU" sz="1600" dirty="0" err="1"/>
            <a:t>anxiety</a:t>
          </a:r>
          <a:r>
            <a:rPr lang="hu-HU" sz="1600" dirty="0"/>
            <a:t>, </a:t>
          </a:r>
          <a:r>
            <a:rPr lang="hu-HU" sz="1600" dirty="0" err="1"/>
            <a:t>depression</a:t>
          </a:r>
          <a:r>
            <a:rPr lang="hu-HU" sz="1600" dirty="0"/>
            <a:t>, </a:t>
          </a:r>
          <a:r>
            <a:rPr lang="hu-HU" sz="1600" dirty="0" err="1"/>
            <a:t>schizophrenia</a:t>
          </a:r>
          <a:r>
            <a:rPr lang="hu-HU" sz="1600" dirty="0"/>
            <a:t>)</a:t>
          </a:r>
          <a:endParaRPr lang="en-GB" sz="1600" dirty="0"/>
        </a:p>
      </dgm:t>
    </dgm:pt>
    <dgm:pt modelId="{E3827613-7B9D-436D-9B03-F0B3A2D03AF2}" type="parTrans" cxnId="{324D108C-8E00-4AB2-B44A-8393ECBEA055}">
      <dgm:prSet/>
      <dgm:spPr/>
      <dgm:t>
        <a:bodyPr/>
        <a:lstStyle/>
        <a:p>
          <a:endParaRPr lang="en-GB" sz="4400"/>
        </a:p>
      </dgm:t>
    </dgm:pt>
    <dgm:pt modelId="{67B58BB3-19E4-4265-A983-44EF3A31E5C2}" type="sibTrans" cxnId="{324D108C-8E00-4AB2-B44A-8393ECBEA055}">
      <dgm:prSet/>
      <dgm:spPr/>
      <dgm:t>
        <a:bodyPr/>
        <a:lstStyle/>
        <a:p>
          <a:endParaRPr lang="en-GB" sz="4400"/>
        </a:p>
      </dgm:t>
    </dgm:pt>
    <dgm:pt modelId="{C636A69F-F16A-4E07-8F92-918DE5B0E53E}">
      <dgm:prSet phldrT="[Szöveg]" custT="1"/>
      <dgm:spPr/>
      <dgm:t>
        <a:bodyPr/>
        <a:lstStyle/>
        <a:p>
          <a:r>
            <a:rPr lang="en-US" sz="1600" dirty="0"/>
            <a:t>PNMS is documented to influence birth and</a:t>
          </a:r>
          <a:r>
            <a:rPr lang="hu-HU" sz="1600" dirty="0"/>
            <a:t> t</a:t>
          </a:r>
          <a:r>
            <a:rPr lang="en-US" sz="1600" dirty="0"/>
            <a:t>he timing of delivery in addition to increasing the risk of</a:t>
          </a:r>
          <a:r>
            <a:rPr lang="hu-HU" sz="1600" dirty="0"/>
            <a:t> </a:t>
          </a:r>
          <a:r>
            <a:rPr lang="en-GB" sz="1600" dirty="0"/>
            <a:t>adverse pregnancy outcome</a:t>
          </a:r>
        </a:p>
      </dgm:t>
    </dgm:pt>
    <dgm:pt modelId="{156D6C19-9AFD-4875-9FAE-54B44851C07F}" type="parTrans" cxnId="{9015445E-BD49-4DE1-80F0-D1815E0B4F16}">
      <dgm:prSet/>
      <dgm:spPr/>
      <dgm:t>
        <a:bodyPr/>
        <a:lstStyle/>
        <a:p>
          <a:endParaRPr lang="en-GB" sz="4400"/>
        </a:p>
      </dgm:t>
    </dgm:pt>
    <dgm:pt modelId="{75B8527A-4423-424A-A19F-B8CB1337D8C5}" type="sibTrans" cxnId="{9015445E-BD49-4DE1-80F0-D1815E0B4F16}">
      <dgm:prSet/>
      <dgm:spPr/>
      <dgm:t>
        <a:bodyPr/>
        <a:lstStyle/>
        <a:p>
          <a:endParaRPr lang="en-GB" sz="4400"/>
        </a:p>
      </dgm:t>
    </dgm:pt>
    <dgm:pt modelId="{89F30FF7-3E86-466B-9989-839BF772C3B0}" type="pres">
      <dgm:prSet presAssocID="{90D42197-2E15-4ED8-9E81-C60A7F420591}" presName="linear" presStyleCnt="0">
        <dgm:presLayoutVars>
          <dgm:dir/>
          <dgm:resizeHandles val="exact"/>
        </dgm:presLayoutVars>
      </dgm:prSet>
      <dgm:spPr/>
      <dgm:t>
        <a:bodyPr/>
        <a:lstStyle/>
        <a:p>
          <a:endParaRPr lang="hu-HU"/>
        </a:p>
      </dgm:t>
    </dgm:pt>
    <dgm:pt modelId="{BCAB3FC1-E3BD-4328-8A74-603EBED74479}" type="pres">
      <dgm:prSet presAssocID="{DEB2F910-F6EB-4C93-A243-2697766AA316}" presName="comp" presStyleCnt="0"/>
      <dgm:spPr/>
    </dgm:pt>
    <dgm:pt modelId="{98B3028E-D23D-4706-AC24-130F0F98E331}" type="pres">
      <dgm:prSet presAssocID="{DEB2F910-F6EB-4C93-A243-2697766AA316}" presName="box" presStyleLbl="node1" presStyleIdx="0" presStyleCnt="3" custLinFactNeighborY="-702"/>
      <dgm:spPr/>
      <dgm:t>
        <a:bodyPr/>
        <a:lstStyle/>
        <a:p>
          <a:endParaRPr lang="hu-HU"/>
        </a:p>
      </dgm:t>
    </dgm:pt>
    <dgm:pt modelId="{9E843958-42F5-49E5-BA17-C8D6040770A9}" type="pres">
      <dgm:prSet presAssocID="{DEB2F910-F6EB-4C93-A243-2697766AA316}" presName="img"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36000" b="-36000"/>
          </a:stretch>
        </a:blipFill>
      </dgm:spPr>
    </dgm:pt>
    <dgm:pt modelId="{FC861D3D-38D1-415E-B429-007D9211788D}" type="pres">
      <dgm:prSet presAssocID="{DEB2F910-F6EB-4C93-A243-2697766AA316}" presName="text" presStyleLbl="node1" presStyleIdx="0" presStyleCnt="3">
        <dgm:presLayoutVars>
          <dgm:bulletEnabled val="1"/>
        </dgm:presLayoutVars>
      </dgm:prSet>
      <dgm:spPr/>
      <dgm:t>
        <a:bodyPr/>
        <a:lstStyle/>
        <a:p>
          <a:endParaRPr lang="hu-HU"/>
        </a:p>
      </dgm:t>
    </dgm:pt>
    <dgm:pt modelId="{0FD6706F-43DF-47AD-ABAA-061966BFDCCF}" type="pres">
      <dgm:prSet presAssocID="{E446ECC2-19BA-43AF-ADBD-CD5C2E9B24FA}" presName="spacer" presStyleCnt="0"/>
      <dgm:spPr/>
    </dgm:pt>
    <dgm:pt modelId="{DFD641A3-A46E-4754-818C-CA5E760358BE}" type="pres">
      <dgm:prSet presAssocID="{C8056203-C348-48A4-A842-15065F585701}" presName="comp" presStyleCnt="0"/>
      <dgm:spPr/>
    </dgm:pt>
    <dgm:pt modelId="{FC96788C-7A4E-4D65-89CA-CC88A9A6E7ED}" type="pres">
      <dgm:prSet presAssocID="{C8056203-C348-48A4-A842-15065F585701}" presName="box" presStyleLbl="node1" presStyleIdx="1" presStyleCnt="3"/>
      <dgm:spPr/>
      <dgm:t>
        <a:bodyPr/>
        <a:lstStyle/>
        <a:p>
          <a:endParaRPr lang="hu-HU"/>
        </a:p>
      </dgm:t>
    </dgm:pt>
    <dgm:pt modelId="{E925A6DE-609A-489F-91DB-F7AA0C6CE827}" type="pres">
      <dgm:prSet presAssocID="{C8056203-C348-48A4-A842-15065F585701}" presName="img" presStyleLbl="fgImgPlace1" presStyleIdx="1" presStyleCnt="3"/>
      <dgm:spPr>
        <a:blipFill>
          <a:blip xmlns:r="http://schemas.openxmlformats.org/officeDocument/2006/relationships" r:embed="rId2"/>
          <a:srcRect/>
          <a:stretch>
            <a:fillRect t="-12000" b="-12000"/>
          </a:stretch>
        </a:blipFill>
      </dgm:spPr>
    </dgm:pt>
    <dgm:pt modelId="{4EBAFD1E-3F3C-4F13-A557-EB24134878BE}" type="pres">
      <dgm:prSet presAssocID="{C8056203-C348-48A4-A842-15065F585701}" presName="text" presStyleLbl="node1" presStyleIdx="1" presStyleCnt="3">
        <dgm:presLayoutVars>
          <dgm:bulletEnabled val="1"/>
        </dgm:presLayoutVars>
      </dgm:prSet>
      <dgm:spPr/>
      <dgm:t>
        <a:bodyPr/>
        <a:lstStyle/>
        <a:p>
          <a:endParaRPr lang="hu-HU"/>
        </a:p>
      </dgm:t>
    </dgm:pt>
    <dgm:pt modelId="{79775F1E-EC51-4A2E-9344-CAD1CFC48D66}" type="pres">
      <dgm:prSet presAssocID="{955C9CDA-FC8B-495D-ADAE-0446D577D2BE}" presName="spacer" presStyleCnt="0"/>
      <dgm:spPr/>
    </dgm:pt>
    <dgm:pt modelId="{9FE9A887-EF7C-4B42-822E-0519DB756FF7}" type="pres">
      <dgm:prSet presAssocID="{0094047B-F1FB-461C-8724-49E7ECB090A8}" presName="comp" presStyleCnt="0"/>
      <dgm:spPr/>
    </dgm:pt>
    <dgm:pt modelId="{2367890A-FC2D-4B96-BAD3-17940486F054}" type="pres">
      <dgm:prSet presAssocID="{0094047B-F1FB-461C-8724-49E7ECB090A8}" presName="box" presStyleLbl="node1" presStyleIdx="2" presStyleCnt="3" custScaleX="99303" custScaleY="109986"/>
      <dgm:spPr/>
      <dgm:t>
        <a:bodyPr/>
        <a:lstStyle/>
        <a:p>
          <a:endParaRPr lang="hu-HU"/>
        </a:p>
      </dgm:t>
    </dgm:pt>
    <dgm:pt modelId="{0125384D-D5F1-49BA-BA0F-22B42A7D01CB}" type="pres">
      <dgm:prSet presAssocID="{0094047B-F1FB-461C-8724-49E7ECB090A8}" presName="img" presStyleLbl="fgImgPlac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39000" b="-39000"/>
          </a:stretch>
        </a:blipFill>
      </dgm:spPr>
    </dgm:pt>
    <dgm:pt modelId="{5847A6B7-458A-4DFC-81FA-B4B596813A30}" type="pres">
      <dgm:prSet presAssocID="{0094047B-F1FB-461C-8724-49E7ECB090A8}" presName="text" presStyleLbl="node1" presStyleIdx="2" presStyleCnt="3">
        <dgm:presLayoutVars>
          <dgm:bulletEnabled val="1"/>
        </dgm:presLayoutVars>
      </dgm:prSet>
      <dgm:spPr/>
      <dgm:t>
        <a:bodyPr/>
        <a:lstStyle/>
        <a:p>
          <a:endParaRPr lang="hu-HU"/>
        </a:p>
      </dgm:t>
    </dgm:pt>
  </dgm:ptLst>
  <dgm:cxnLst>
    <dgm:cxn modelId="{8AA73357-32D3-4070-92DA-FF6E75238660}" srcId="{DEB2F910-F6EB-4C93-A243-2697766AA316}" destId="{4B00FD96-DF15-424F-A030-3FE0E963F075}" srcOrd="1" destOrd="0" parTransId="{DC9B27E9-4CB7-47F1-AC34-62CEC11D85EE}" sibTransId="{AD83DC88-365A-4D15-A55A-57BA17A97B7E}"/>
    <dgm:cxn modelId="{1A0338BF-8A2E-4473-A234-89FF741A38F7}" type="presOf" srcId="{DEB2F910-F6EB-4C93-A243-2697766AA316}" destId="{98B3028E-D23D-4706-AC24-130F0F98E331}" srcOrd="0" destOrd="0" presId="urn:microsoft.com/office/officeart/2005/8/layout/vList4"/>
    <dgm:cxn modelId="{1B7A2F9E-7912-463E-82C1-72907DD2E6B9}" type="presOf" srcId="{4B00FD96-DF15-424F-A030-3FE0E963F075}" destId="{FC861D3D-38D1-415E-B429-007D9211788D}" srcOrd="1" destOrd="2" presId="urn:microsoft.com/office/officeart/2005/8/layout/vList4"/>
    <dgm:cxn modelId="{C417AE83-CED0-4362-BE69-82D71FAF99D9}" srcId="{90D42197-2E15-4ED8-9E81-C60A7F420591}" destId="{C8056203-C348-48A4-A842-15065F585701}" srcOrd="1" destOrd="0" parTransId="{6927ED51-E3A5-4B48-82CB-5ED8D287E9AA}" sibTransId="{955C9CDA-FC8B-495D-ADAE-0446D577D2BE}"/>
    <dgm:cxn modelId="{E9BDB005-727F-4059-8C95-2AB116B8AC70}" type="presOf" srcId="{FC5C6D14-17A2-4C95-A7E2-8090C6B078FB}" destId="{FC861D3D-38D1-415E-B429-007D9211788D}" srcOrd="1" destOrd="1" presId="urn:microsoft.com/office/officeart/2005/8/layout/vList4"/>
    <dgm:cxn modelId="{53580364-B95B-4CF7-AD0C-FF8A28FAD589}" type="presOf" srcId="{C636A69F-F16A-4E07-8F92-918DE5B0E53E}" destId="{5847A6B7-458A-4DFC-81FA-B4B596813A30}" srcOrd="1" destOrd="2" presId="urn:microsoft.com/office/officeart/2005/8/layout/vList4"/>
    <dgm:cxn modelId="{2E494184-2D92-4EF1-BEE2-FFC19FC579ED}" srcId="{90D42197-2E15-4ED8-9E81-C60A7F420591}" destId="{0094047B-F1FB-461C-8724-49E7ECB090A8}" srcOrd="2" destOrd="0" parTransId="{FFC50C0F-2451-44A6-87A8-DB4F5FD027BF}" sibTransId="{BBF70D42-16C0-4213-B137-B6D21E751B51}"/>
    <dgm:cxn modelId="{5536BFB4-9B45-40E3-81F4-D7A0A3126A85}" type="presOf" srcId="{3D0AAAAE-3A64-4029-990A-5EE1B441A812}" destId="{FC96788C-7A4E-4D65-89CA-CC88A9A6E7ED}" srcOrd="0" destOrd="1" presId="urn:microsoft.com/office/officeart/2005/8/layout/vList4"/>
    <dgm:cxn modelId="{761DD545-0157-43E9-AFAA-746F2E6AB68E}" type="presOf" srcId="{C8056203-C348-48A4-A842-15065F585701}" destId="{4EBAFD1E-3F3C-4F13-A557-EB24134878BE}" srcOrd="1" destOrd="0" presId="urn:microsoft.com/office/officeart/2005/8/layout/vList4"/>
    <dgm:cxn modelId="{453F85C9-8457-4CCB-90B4-2963D29B0CF7}" type="presOf" srcId="{DEB2F910-F6EB-4C93-A243-2697766AA316}" destId="{FC861D3D-38D1-415E-B429-007D9211788D}" srcOrd="1" destOrd="0" presId="urn:microsoft.com/office/officeart/2005/8/layout/vList4"/>
    <dgm:cxn modelId="{D9BB3B19-508E-433D-BFC0-69E274B04AE1}" type="presOf" srcId="{C636A69F-F16A-4E07-8F92-918DE5B0E53E}" destId="{2367890A-FC2D-4B96-BAD3-17940486F054}" srcOrd="0" destOrd="2" presId="urn:microsoft.com/office/officeart/2005/8/layout/vList4"/>
    <dgm:cxn modelId="{F74CFE65-3A7B-40EF-863E-3205B945F4D3}" type="presOf" srcId="{0094047B-F1FB-461C-8724-49E7ECB090A8}" destId="{5847A6B7-458A-4DFC-81FA-B4B596813A30}" srcOrd="1" destOrd="0" presId="urn:microsoft.com/office/officeart/2005/8/layout/vList4"/>
    <dgm:cxn modelId="{0FC58336-6952-445D-961E-A2328D302035}" type="presOf" srcId="{FC5C6D14-17A2-4C95-A7E2-8090C6B078FB}" destId="{98B3028E-D23D-4706-AC24-130F0F98E331}" srcOrd="0" destOrd="1" presId="urn:microsoft.com/office/officeart/2005/8/layout/vList4"/>
    <dgm:cxn modelId="{B57F0C6F-0BC6-43CB-B08D-A2E22C921C2F}" type="presOf" srcId="{3D0AAAAE-3A64-4029-990A-5EE1B441A812}" destId="{4EBAFD1E-3F3C-4F13-A557-EB24134878BE}" srcOrd="1" destOrd="1" presId="urn:microsoft.com/office/officeart/2005/8/layout/vList4"/>
    <dgm:cxn modelId="{C84F8CBF-EA80-408C-B6C7-0BBC843D3E9B}" srcId="{90D42197-2E15-4ED8-9E81-C60A7F420591}" destId="{DEB2F910-F6EB-4C93-A243-2697766AA316}" srcOrd="0" destOrd="0" parTransId="{3BF5D72F-FC24-4E5A-930C-5F37FD54FFC3}" sibTransId="{E446ECC2-19BA-43AF-ADBD-CD5C2E9B24FA}"/>
    <dgm:cxn modelId="{BA275D0B-257A-4F51-987F-48A750180930}" type="presOf" srcId="{4B00FD96-DF15-424F-A030-3FE0E963F075}" destId="{98B3028E-D23D-4706-AC24-130F0F98E331}" srcOrd="0" destOrd="2" presId="urn:microsoft.com/office/officeart/2005/8/layout/vList4"/>
    <dgm:cxn modelId="{9015445E-BD49-4DE1-80F0-D1815E0B4F16}" srcId="{0094047B-F1FB-461C-8724-49E7ECB090A8}" destId="{C636A69F-F16A-4E07-8F92-918DE5B0E53E}" srcOrd="1" destOrd="0" parTransId="{156D6C19-9AFD-4875-9FAE-54B44851C07F}" sibTransId="{75B8527A-4423-424A-A19F-B8CB1337D8C5}"/>
    <dgm:cxn modelId="{74F122C1-C81D-48C6-B352-761E5F410AF6}" type="presOf" srcId="{C8056203-C348-48A4-A842-15065F585701}" destId="{FC96788C-7A4E-4D65-89CA-CC88A9A6E7ED}" srcOrd="0" destOrd="0" presId="urn:microsoft.com/office/officeart/2005/8/layout/vList4"/>
    <dgm:cxn modelId="{26614812-3977-4872-BB36-B4F6DB63E1B6}" srcId="{C8056203-C348-48A4-A842-15065F585701}" destId="{3D0AAAAE-3A64-4029-990A-5EE1B441A812}" srcOrd="0" destOrd="0" parTransId="{97203154-273F-4DBA-9E90-A5F53B333461}" sibTransId="{4D008D7B-646F-4C6B-9AC9-E5C7DF37D9E9}"/>
    <dgm:cxn modelId="{F71C3F37-32B7-48F2-9B1A-F4D98EEFC6AE}" type="presOf" srcId="{211CF1A8-D5FC-425A-B0D5-F6AAC519F551}" destId="{5847A6B7-458A-4DFC-81FA-B4B596813A30}" srcOrd="1" destOrd="1" presId="urn:microsoft.com/office/officeart/2005/8/layout/vList4"/>
    <dgm:cxn modelId="{5AFCFA35-F998-441D-859F-20AA73D4C97D}" type="presOf" srcId="{0094047B-F1FB-461C-8724-49E7ECB090A8}" destId="{2367890A-FC2D-4B96-BAD3-17940486F054}" srcOrd="0" destOrd="0" presId="urn:microsoft.com/office/officeart/2005/8/layout/vList4"/>
    <dgm:cxn modelId="{324D108C-8E00-4AB2-B44A-8393ECBEA055}" srcId="{0094047B-F1FB-461C-8724-49E7ECB090A8}" destId="{211CF1A8-D5FC-425A-B0D5-F6AAC519F551}" srcOrd="0" destOrd="0" parTransId="{E3827613-7B9D-436D-9B03-F0B3A2D03AF2}" sibTransId="{67B58BB3-19E4-4265-A983-44EF3A31E5C2}"/>
    <dgm:cxn modelId="{CED2EBB0-CFFE-4F4E-A08E-FF739889C87E}" type="presOf" srcId="{211CF1A8-D5FC-425A-B0D5-F6AAC519F551}" destId="{2367890A-FC2D-4B96-BAD3-17940486F054}" srcOrd="0" destOrd="1" presId="urn:microsoft.com/office/officeart/2005/8/layout/vList4"/>
    <dgm:cxn modelId="{6E95629B-7F50-4597-AEEC-847AE643B6F6}" type="presOf" srcId="{90D42197-2E15-4ED8-9E81-C60A7F420591}" destId="{89F30FF7-3E86-466B-9989-839BF772C3B0}" srcOrd="0" destOrd="0" presId="urn:microsoft.com/office/officeart/2005/8/layout/vList4"/>
    <dgm:cxn modelId="{AC6424D8-85E9-48F2-861F-EC24573AB4A5}" srcId="{DEB2F910-F6EB-4C93-A243-2697766AA316}" destId="{FC5C6D14-17A2-4C95-A7E2-8090C6B078FB}" srcOrd="0" destOrd="0" parTransId="{A25C91B6-836B-41D4-891F-E8C6ED4E854A}" sibTransId="{8F37288D-1B49-4FE8-BDCB-682C034AD582}"/>
    <dgm:cxn modelId="{8156A36A-C6E4-4BB3-A724-DF547D0DD1C4}" type="presParOf" srcId="{89F30FF7-3E86-466B-9989-839BF772C3B0}" destId="{BCAB3FC1-E3BD-4328-8A74-603EBED74479}" srcOrd="0" destOrd="0" presId="urn:microsoft.com/office/officeart/2005/8/layout/vList4"/>
    <dgm:cxn modelId="{56B3287F-CE07-41BE-8E1C-57A119403821}" type="presParOf" srcId="{BCAB3FC1-E3BD-4328-8A74-603EBED74479}" destId="{98B3028E-D23D-4706-AC24-130F0F98E331}" srcOrd="0" destOrd="0" presId="urn:microsoft.com/office/officeart/2005/8/layout/vList4"/>
    <dgm:cxn modelId="{AC6D33FB-0EC3-4DED-AD54-06B2A9D81F64}" type="presParOf" srcId="{BCAB3FC1-E3BD-4328-8A74-603EBED74479}" destId="{9E843958-42F5-49E5-BA17-C8D6040770A9}" srcOrd="1" destOrd="0" presId="urn:microsoft.com/office/officeart/2005/8/layout/vList4"/>
    <dgm:cxn modelId="{2DB7D4DD-12D4-4C2D-8278-E094F0827E49}" type="presParOf" srcId="{BCAB3FC1-E3BD-4328-8A74-603EBED74479}" destId="{FC861D3D-38D1-415E-B429-007D9211788D}" srcOrd="2" destOrd="0" presId="urn:microsoft.com/office/officeart/2005/8/layout/vList4"/>
    <dgm:cxn modelId="{7243AA90-2C37-43B1-BD62-E586BC9D14DD}" type="presParOf" srcId="{89F30FF7-3E86-466B-9989-839BF772C3B0}" destId="{0FD6706F-43DF-47AD-ABAA-061966BFDCCF}" srcOrd="1" destOrd="0" presId="urn:microsoft.com/office/officeart/2005/8/layout/vList4"/>
    <dgm:cxn modelId="{5AF04F2E-31BC-434C-B5BF-FA3E84DDCE13}" type="presParOf" srcId="{89F30FF7-3E86-466B-9989-839BF772C3B0}" destId="{DFD641A3-A46E-4754-818C-CA5E760358BE}" srcOrd="2" destOrd="0" presId="urn:microsoft.com/office/officeart/2005/8/layout/vList4"/>
    <dgm:cxn modelId="{AB739E5A-3799-4B54-B392-0CC825AD5EAF}" type="presParOf" srcId="{DFD641A3-A46E-4754-818C-CA5E760358BE}" destId="{FC96788C-7A4E-4D65-89CA-CC88A9A6E7ED}" srcOrd="0" destOrd="0" presId="urn:microsoft.com/office/officeart/2005/8/layout/vList4"/>
    <dgm:cxn modelId="{E53F0301-2549-4ECD-9458-3317C3C84EDA}" type="presParOf" srcId="{DFD641A3-A46E-4754-818C-CA5E760358BE}" destId="{E925A6DE-609A-489F-91DB-F7AA0C6CE827}" srcOrd="1" destOrd="0" presId="urn:microsoft.com/office/officeart/2005/8/layout/vList4"/>
    <dgm:cxn modelId="{1E759B3F-97F0-496C-B611-0F8A14C31A54}" type="presParOf" srcId="{DFD641A3-A46E-4754-818C-CA5E760358BE}" destId="{4EBAFD1E-3F3C-4F13-A557-EB24134878BE}" srcOrd="2" destOrd="0" presId="urn:microsoft.com/office/officeart/2005/8/layout/vList4"/>
    <dgm:cxn modelId="{C2B45458-BB48-4732-AC43-0D9AEF659CDE}" type="presParOf" srcId="{89F30FF7-3E86-466B-9989-839BF772C3B0}" destId="{79775F1E-EC51-4A2E-9344-CAD1CFC48D66}" srcOrd="3" destOrd="0" presId="urn:microsoft.com/office/officeart/2005/8/layout/vList4"/>
    <dgm:cxn modelId="{797C76DD-D7B0-4690-97CA-B5B112C7C477}" type="presParOf" srcId="{89F30FF7-3E86-466B-9989-839BF772C3B0}" destId="{9FE9A887-EF7C-4B42-822E-0519DB756FF7}" srcOrd="4" destOrd="0" presId="urn:microsoft.com/office/officeart/2005/8/layout/vList4"/>
    <dgm:cxn modelId="{2615A04C-157A-4EA3-A385-A2C67EAAD50A}" type="presParOf" srcId="{9FE9A887-EF7C-4B42-822E-0519DB756FF7}" destId="{2367890A-FC2D-4B96-BAD3-17940486F054}" srcOrd="0" destOrd="0" presId="urn:microsoft.com/office/officeart/2005/8/layout/vList4"/>
    <dgm:cxn modelId="{93B0184A-1716-48AA-AE78-E0955D2ACF74}" type="presParOf" srcId="{9FE9A887-EF7C-4B42-822E-0519DB756FF7}" destId="{0125384D-D5F1-49BA-BA0F-22B42A7D01CB}" srcOrd="1" destOrd="0" presId="urn:microsoft.com/office/officeart/2005/8/layout/vList4"/>
    <dgm:cxn modelId="{65EF6F03-7D24-4BFE-81E2-2D0242DEC242}" type="presParOf" srcId="{9FE9A887-EF7C-4B42-822E-0519DB756FF7}" destId="{5847A6B7-458A-4DFC-81FA-B4B596813A30}"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591B3AB-7F6B-4589-AE24-B0BA71626F88}"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GB"/>
        </a:p>
      </dgm:t>
    </dgm:pt>
    <dgm:pt modelId="{0CBCAE7C-0311-4016-9AF5-BCD401F19197}">
      <dgm:prSet phldrT="[Szöveg]" custT="1"/>
      <dgm:spPr/>
      <dgm:t>
        <a:bodyPr/>
        <a:lstStyle/>
        <a:p>
          <a:r>
            <a:rPr lang="en-US" sz="2000" b="0" i="0" u="none" strike="noStrike" baseline="0" dirty="0"/>
            <a:t>Air pollution and climate change both have an immediate</a:t>
          </a:r>
          <a:r>
            <a:rPr lang="hu-HU" sz="2000" b="0" i="0" u="none" strike="noStrike" baseline="0" dirty="0"/>
            <a:t> </a:t>
          </a:r>
          <a:r>
            <a:rPr lang="en-US" sz="2000" b="0" i="0" u="none" strike="noStrike" baseline="0" dirty="0"/>
            <a:t>adverse effect on reproductive, maternal and perinatal</a:t>
          </a:r>
          <a:r>
            <a:rPr lang="hu-HU" sz="2000" b="0" i="0" u="none" strike="noStrike" baseline="0" dirty="0"/>
            <a:t> </a:t>
          </a:r>
          <a:r>
            <a:rPr lang="en-US" sz="2000" b="0" i="0" u="none" strike="noStrike" baseline="0" dirty="0"/>
            <a:t>health outcomes, with the devastating potential to affect</a:t>
          </a:r>
          <a:r>
            <a:rPr lang="hu-HU" sz="2000" b="0" i="0" u="none" strike="noStrike" baseline="0" dirty="0"/>
            <a:t> </a:t>
          </a:r>
          <a:r>
            <a:rPr lang="en-US" sz="2000" b="0" i="0" u="none" strike="noStrike" baseline="0" dirty="0"/>
            <a:t>the health of future generations to come.</a:t>
          </a:r>
          <a:endParaRPr lang="en-GB" sz="2000" dirty="0"/>
        </a:p>
      </dgm:t>
    </dgm:pt>
    <dgm:pt modelId="{E833923B-76CF-4E94-96FE-1348A17EBA94}" type="parTrans" cxnId="{D184E89C-A586-4C75-8C1D-67AFF3A778DB}">
      <dgm:prSet/>
      <dgm:spPr/>
      <dgm:t>
        <a:bodyPr/>
        <a:lstStyle/>
        <a:p>
          <a:endParaRPr lang="en-GB" sz="2000"/>
        </a:p>
      </dgm:t>
    </dgm:pt>
    <dgm:pt modelId="{DE84B447-5B1A-47AA-963A-7A3846163394}" type="sibTrans" cxnId="{D184E89C-A586-4C75-8C1D-67AFF3A778DB}">
      <dgm:prSet/>
      <dgm:spPr/>
      <dgm:t>
        <a:bodyPr/>
        <a:lstStyle/>
        <a:p>
          <a:endParaRPr lang="en-GB" sz="2000"/>
        </a:p>
      </dgm:t>
    </dgm:pt>
    <dgm:pt modelId="{F01E0254-989B-483F-817B-3A7ADFBF697E}">
      <dgm:prSet custT="1"/>
      <dgm:spPr/>
      <dgm:t>
        <a:bodyPr/>
        <a:lstStyle/>
        <a:p>
          <a:r>
            <a:rPr lang="en-GB" sz="2000"/>
            <a:t>Elevated ambient temperature</a:t>
          </a:r>
          <a:r>
            <a:rPr lang="hu-HU" sz="2000"/>
            <a:t> is a</a:t>
          </a:r>
          <a:r>
            <a:rPr lang="en-GB" sz="2000"/>
            <a:t>ssociated </a:t>
          </a:r>
          <a:r>
            <a:rPr lang="hu-HU" sz="2000"/>
            <a:t>with </a:t>
          </a:r>
          <a:r>
            <a:rPr lang="en-GB" sz="2000"/>
            <a:t>adverse neonatal outcomes</a:t>
          </a:r>
          <a:r>
            <a:rPr lang="hu-HU" sz="2000"/>
            <a:t>: LBW, PTB, stillbirth</a:t>
          </a:r>
          <a:endParaRPr lang="en-GB" sz="2000" dirty="0"/>
        </a:p>
      </dgm:t>
    </dgm:pt>
    <dgm:pt modelId="{2FBF0C33-431A-4206-9E6F-E4BD9B638A83}" type="parTrans" cxnId="{8F3C30F5-607A-4957-A04A-C6843CD0B30D}">
      <dgm:prSet/>
      <dgm:spPr/>
      <dgm:t>
        <a:bodyPr/>
        <a:lstStyle/>
        <a:p>
          <a:endParaRPr lang="en-GB" sz="2000"/>
        </a:p>
      </dgm:t>
    </dgm:pt>
    <dgm:pt modelId="{E5341C7F-CB6D-43CD-BFB8-38470568BBF8}" type="sibTrans" cxnId="{8F3C30F5-607A-4957-A04A-C6843CD0B30D}">
      <dgm:prSet/>
      <dgm:spPr/>
      <dgm:t>
        <a:bodyPr/>
        <a:lstStyle/>
        <a:p>
          <a:endParaRPr lang="en-GB" sz="2000"/>
        </a:p>
      </dgm:t>
    </dgm:pt>
    <dgm:pt modelId="{63B77542-4400-414D-9AE7-E2223600CD08}">
      <dgm:prSet custT="1"/>
      <dgm:spPr/>
      <dgm:t>
        <a:bodyPr/>
        <a:lstStyle/>
        <a:p>
          <a:r>
            <a:rPr lang="en-US" sz="2000" dirty="0"/>
            <a:t>Elevated ambient temperature</a:t>
          </a:r>
          <a:r>
            <a:rPr lang="hu-HU" sz="2000" dirty="0"/>
            <a:t> is </a:t>
          </a:r>
          <a:r>
            <a:rPr lang="en-US" sz="2000" dirty="0"/>
            <a:t>associated </a:t>
          </a:r>
          <a:r>
            <a:rPr lang="hu-HU" sz="2000" dirty="0" err="1"/>
            <a:t>with</a:t>
          </a:r>
          <a:r>
            <a:rPr lang="hu-HU" sz="2000" dirty="0"/>
            <a:t> </a:t>
          </a:r>
          <a:r>
            <a:rPr lang="en-US" sz="2000" dirty="0"/>
            <a:t>adverse maternal outcomes</a:t>
          </a:r>
          <a:r>
            <a:rPr lang="hu-HU" sz="2000" dirty="0"/>
            <a:t>: GDM, h</a:t>
          </a:r>
          <a:r>
            <a:rPr lang="en-GB" sz="2000" dirty="0" err="1"/>
            <a:t>ypertensive</a:t>
          </a:r>
          <a:r>
            <a:rPr lang="en-GB" sz="2000" dirty="0"/>
            <a:t> </a:t>
          </a:r>
          <a:r>
            <a:rPr lang="hu-HU" sz="2000" dirty="0"/>
            <a:t>d</a:t>
          </a:r>
          <a:r>
            <a:rPr lang="en-GB" sz="2000" dirty="0" err="1"/>
            <a:t>isorders</a:t>
          </a:r>
          <a:r>
            <a:rPr lang="hu-HU" sz="2000" dirty="0"/>
            <a:t>, </a:t>
          </a:r>
          <a:r>
            <a:rPr lang="hu-HU" sz="2000" dirty="0" err="1"/>
            <a:t>maternal</a:t>
          </a:r>
          <a:r>
            <a:rPr lang="hu-HU" sz="2000" dirty="0"/>
            <a:t> </a:t>
          </a:r>
          <a:r>
            <a:rPr lang="hu-HU" sz="2000" dirty="0" err="1"/>
            <a:t>stress</a:t>
          </a:r>
          <a:r>
            <a:rPr lang="hu-HU" sz="2000" dirty="0"/>
            <a:t> etc.</a:t>
          </a:r>
        </a:p>
      </dgm:t>
    </dgm:pt>
    <dgm:pt modelId="{DB2A100F-8691-4EA8-B681-CE14D94BB339}" type="parTrans" cxnId="{7DE8232B-FC4E-4CDA-945E-B7F37CF3C478}">
      <dgm:prSet/>
      <dgm:spPr/>
      <dgm:t>
        <a:bodyPr/>
        <a:lstStyle/>
        <a:p>
          <a:endParaRPr lang="en-GB" sz="2000"/>
        </a:p>
      </dgm:t>
    </dgm:pt>
    <dgm:pt modelId="{2FDABE4C-9E45-4463-B791-08B7738753F6}" type="sibTrans" cxnId="{7DE8232B-FC4E-4CDA-945E-B7F37CF3C478}">
      <dgm:prSet/>
      <dgm:spPr/>
      <dgm:t>
        <a:bodyPr/>
        <a:lstStyle/>
        <a:p>
          <a:endParaRPr lang="en-GB" sz="2000"/>
        </a:p>
      </dgm:t>
    </dgm:pt>
    <dgm:pt modelId="{9BDC153D-371C-4DD4-9795-CD89D626BFDC}">
      <dgm:prSet custT="1"/>
      <dgm:spPr/>
      <dgm:t>
        <a:bodyPr/>
        <a:lstStyle/>
        <a:p>
          <a:r>
            <a:rPr lang="hu-HU" sz="2000" b="0" i="0" u="none" strike="noStrike" baseline="0"/>
            <a:t>H</a:t>
          </a:r>
          <a:r>
            <a:rPr lang="en-US" sz="2000" b="0" i="0" u="none" strike="noStrike" baseline="0"/>
            <a:t>ealth professional</a:t>
          </a:r>
          <a:r>
            <a:rPr lang="hu-HU" sz="2000" b="0" i="0" u="none" strike="noStrike" baseline="0"/>
            <a:t>s, especially obstetrics and gynaecologist </a:t>
          </a:r>
          <a:r>
            <a:rPr lang="en-US" sz="2000" b="0" i="0" u="none" strike="noStrike" baseline="0"/>
            <a:t>practitioners</a:t>
          </a:r>
          <a:r>
            <a:rPr lang="hu-HU" sz="2000" b="0" i="0" u="none" strike="noStrike" baseline="0"/>
            <a:t> have to </a:t>
          </a:r>
          <a:r>
            <a:rPr lang="en-US" sz="2000" b="0" i="0" u="none" strike="noStrike" baseline="0"/>
            <a:t>discuss</a:t>
          </a:r>
          <a:r>
            <a:rPr lang="hu-HU" sz="2000" b="0" i="0" u="none" strike="noStrike" baseline="0"/>
            <a:t> the</a:t>
          </a:r>
          <a:r>
            <a:rPr lang="en-US" sz="2000" b="0" i="0" u="none" strike="noStrike" baseline="0"/>
            <a:t> </a:t>
          </a:r>
          <a:r>
            <a:rPr lang="hu-HU" sz="2000" b="0" i="0" u="none" strike="noStrike" baseline="0"/>
            <a:t>health </a:t>
          </a:r>
          <a:r>
            <a:rPr lang="en-US" sz="2000" b="0" i="0" u="none" strike="noStrike" baseline="0"/>
            <a:t>impacts of </a:t>
          </a:r>
          <a:r>
            <a:rPr lang="hu-HU" sz="2000" b="0" i="0" u="none" strike="noStrike" baseline="0"/>
            <a:t>climate change (extreme heat) </a:t>
          </a:r>
          <a:r>
            <a:rPr lang="en-US" sz="2000" b="0" i="0" u="none" strike="noStrike" baseline="0"/>
            <a:t>with their patients</a:t>
          </a:r>
          <a:r>
            <a:rPr lang="hu-HU" sz="2000"/>
            <a:t>.</a:t>
          </a:r>
          <a:endParaRPr lang="en-GB" sz="2000" dirty="0"/>
        </a:p>
      </dgm:t>
    </dgm:pt>
    <dgm:pt modelId="{42FD75A8-5B94-4023-AE23-967A9F0F017A}" type="parTrans" cxnId="{433AB7B2-BC80-46EC-A5D2-CE1FCA21C33E}">
      <dgm:prSet/>
      <dgm:spPr/>
      <dgm:t>
        <a:bodyPr/>
        <a:lstStyle/>
        <a:p>
          <a:endParaRPr lang="en-GB" sz="2000"/>
        </a:p>
      </dgm:t>
    </dgm:pt>
    <dgm:pt modelId="{837D131E-B7DA-4E4E-8E08-8FC92823D504}" type="sibTrans" cxnId="{433AB7B2-BC80-46EC-A5D2-CE1FCA21C33E}">
      <dgm:prSet/>
      <dgm:spPr/>
      <dgm:t>
        <a:bodyPr/>
        <a:lstStyle/>
        <a:p>
          <a:endParaRPr lang="en-GB" sz="2000"/>
        </a:p>
      </dgm:t>
    </dgm:pt>
    <dgm:pt modelId="{05D867F2-653E-43C1-B983-02B026DCFFF5}" type="pres">
      <dgm:prSet presAssocID="{1591B3AB-7F6B-4589-AE24-B0BA71626F88}" presName="linear" presStyleCnt="0">
        <dgm:presLayoutVars>
          <dgm:dir/>
          <dgm:animLvl val="lvl"/>
          <dgm:resizeHandles val="exact"/>
        </dgm:presLayoutVars>
      </dgm:prSet>
      <dgm:spPr/>
      <dgm:t>
        <a:bodyPr/>
        <a:lstStyle/>
        <a:p>
          <a:endParaRPr lang="hu-HU"/>
        </a:p>
      </dgm:t>
    </dgm:pt>
    <dgm:pt modelId="{2D635615-AE83-4D6F-BBFC-CA0A840B24C9}" type="pres">
      <dgm:prSet presAssocID="{0CBCAE7C-0311-4016-9AF5-BCD401F19197}" presName="parentLin" presStyleCnt="0"/>
      <dgm:spPr/>
    </dgm:pt>
    <dgm:pt modelId="{519EC733-4C4C-4F6C-931C-B37798CAE9DD}" type="pres">
      <dgm:prSet presAssocID="{0CBCAE7C-0311-4016-9AF5-BCD401F19197}" presName="parentLeftMargin" presStyleLbl="node1" presStyleIdx="0" presStyleCnt="4"/>
      <dgm:spPr/>
      <dgm:t>
        <a:bodyPr/>
        <a:lstStyle/>
        <a:p>
          <a:endParaRPr lang="hu-HU"/>
        </a:p>
      </dgm:t>
    </dgm:pt>
    <dgm:pt modelId="{F85B9FFA-AEED-4C4C-8216-DAF573E0A38E}" type="pres">
      <dgm:prSet presAssocID="{0CBCAE7C-0311-4016-9AF5-BCD401F19197}" presName="parentText" presStyleLbl="node1" presStyleIdx="0" presStyleCnt="4">
        <dgm:presLayoutVars>
          <dgm:chMax val="0"/>
          <dgm:bulletEnabled val="1"/>
        </dgm:presLayoutVars>
      </dgm:prSet>
      <dgm:spPr/>
      <dgm:t>
        <a:bodyPr/>
        <a:lstStyle/>
        <a:p>
          <a:endParaRPr lang="hu-HU"/>
        </a:p>
      </dgm:t>
    </dgm:pt>
    <dgm:pt modelId="{77FDC7AA-22A3-4C39-893A-0AD3B5458F64}" type="pres">
      <dgm:prSet presAssocID="{0CBCAE7C-0311-4016-9AF5-BCD401F19197}" presName="negativeSpace" presStyleCnt="0"/>
      <dgm:spPr/>
    </dgm:pt>
    <dgm:pt modelId="{ACE062F6-BF1D-4D32-BF12-0F1880C67CD9}" type="pres">
      <dgm:prSet presAssocID="{0CBCAE7C-0311-4016-9AF5-BCD401F19197}" presName="childText" presStyleLbl="conFgAcc1" presStyleIdx="0" presStyleCnt="4">
        <dgm:presLayoutVars>
          <dgm:bulletEnabled val="1"/>
        </dgm:presLayoutVars>
      </dgm:prSet>
      <dgm:spPr/>
    </dgm:pt>
    <dgm:pt modelId="{8FF1DF0D-DB2D-470E-8341-AFEECAA49D31}" type="pres">
      <dgm:prSet presAssocID="{DE84B447-5B1A-47AA-963A-7A3846163394}" presName="spaceBetweenRectangles" presStyleCnt="0"/>
      <dgm:spPr/>
    </dgm:pt>
    <dgm:pt modelId="{64ECA8D6-7371-4DF5-BDF2-F3ED3436F067}" type="pres">
      <dgm:prSet presAssocID="{F01E0254-989B-483F-817B-3A7ADFBF697E}" presName="parentLin" presStyleCnt="0"/>
      <dgm:spPr/>
    </dgm:pt>
    <dgm:pt modelId="{EAF4EEFE-3B32-4CDE-8577-302C38A4CE48}" type="pres">
      <dgm:prSet presAssocID="{F01E0254-989B-483F-817B-3A7ADFBF697E}" presName="parentLeftMargin" presStyleLbl="node1" presStyleIdx="0" presStyleCnt="4"/>
      <dgm:spPr/>
      <dgm:t>
        <a:bodyPr/>
        <a:lstStyle/>
        <a:p>
          <a:endParaRPr lang="hu-HU"/>
        </a:p>
      </dgm:t>
    </dgm:pt>
    <dgm:pt modelId="{640F08AD-6EB8-4783-8B15-5E9B6E2851DB}" type="pres">
      <dgm:prSet presAssocID="{F01E0254-989B-483F-817B-3A7ADFBF697E}" presName="parentText" presStyleLbl="node1" presStyleIdx="1" presStyleCnt="4">
        <dgm:presLayoutVars>
          <dgm:chMax val="0"/>
          <dgm:bulletEnabled val="1"/>
        </dgm:presLayoutVars>
      </dgm:prSet>
      <dgm:spPr/>
      <dgm:t>
        <a:bodyPr/>
        <a:lstStyle/>
        <a:p>
          <a:endParaRPr lang="hu-HU"/>
        </a:p>
      </dgm:t>
    </dgm:pt>
    <dgm:pt modelId="{8693818D-10F9-4C30-A3FC-EE52317D6094}" type="pres">
      <dgm:prSet presAssocID="{F01E0254-989B-483F-817B-3A7ADFBF697E}" presName="negativeSpace" presStyleCnt="0"/>
      <dgm:spPr/>
    </dgm:pt>
    <dgm:pt modelId="{820C5026-C32D-4CE4-9D44-D60749C8D731}" type="pres">
      <dgm:prSet presAssocID="{F01E0254-989B-483F-817B-3A7ADFBF697E}" presName="childText" presStyleLbl="conFgAcc1" presStyleIdx="1" presStyleCnt="4">
        <dgm:presLayoutVars>
          <dgm:bulletEnabled val="1"/>
        </dgm:presLayoutVars>
      </dgm:prSet>
      <dgm:spPr/>
    </dgm:pt>
    <dgm:pt modelId="{ECE24041-214A-4220-AA1F-245CF9799365}" type="pres">
      <dgm:prSet presAssocID="{E5341C7F-CB6D-43CD-BFB8-38470568BBF8}" presName="spaceBetweenRectangles" presStyleCnt="0"/>
      <dgm:spPr/>
    </dgm:pt>
    <dgm:pt modelId="{D50C8433-F13F-4B55-BD4C-BE2931E1ADE1}" type="pres">
      <dgm:prSet presAssocID="{63B77542-4400-414D-9AE7-E2223600CD08}" presName="parentLin" presStyleCnt="0"/>
      <dgm:spPr/>
    </dgm:pt>
    <dgm:pt modelId="{48998066-1E9D-480F-9A0E-47E851515B89}" type="pres">
      <dgm:prSet presAssocID="{63B77542-4400-414D-9AE7-E2223600CD08}" presName="parentLeftMargin" presStyleLbl="node1" presStyleIdx="1" presStyleCnt="4"/>
      <dgm:spPr/>
      <dgm:t>
        <a:bodyPr/>
        <a:lstStyle/>
        <a:p>
          <a:endParaRPr lang="hu-HU"/>
        </a:p>
      </dgm:t>
    </dgm:pt>
    <dgm:pt modelId="{048FC051-6642-4B3D-876E-CB946C3D0825}" type="pres">
      <dgm:prSet presAssocID="{63B77542-4400-414D-9AE7-E2223600CD08}" presName="parentText" presStyleLbl="node1" presStyleIdx="2" presStyleCnt="4">
        <dgm:presLayoutVars>
          <dgm:chMax val="0"/>
          <dgm:bulletEnabled val="1"/>
        </dgm:presLayoutVars>
      </dgm:prSet>
      <dgm:spPr/>
      <dgm:t>
        <a:bodyPr/>
        <a:lstStyle/>
        <a:p>
          <a:endParaRPr lang="hu-HU"/>
        </a:p>
      </dgm:t>
    </dgm:pt>
    <dgm:pt modelId="{699C8312-3564-4494-A97B-CB255E6D57E9}" type="pres">
      <dgm:prSet presAssocID="{63B77542-4400-414D-9AE7-E2223600CD08}" presName="negativeSpace" presStyleCnt="0"/>
      <dgm:spPr/>
    </dgm:pt>
    <dgm:pt modelId="{9FE84C3C-9BD5-4DDF-9E9B-8405063B0D56}" type="pres">
      <dgm:prSet presAssocID="{63B77542-4400-414D-9AE7-E2223600CD08}" presName="childText" presStyleLbl="conFgAcc1" presStyleIdx="2" presStyleCnt="4">
        <dgm:presLayoutVars>
          <dgm:bulletEnabled val="1"/>
        </dgm:presLayoutVars>
      </dgm:prSet>
      <dgm:spPr/>
    </dgm:pt>
    <dgm:pt modelId="{284AA7B4-5AD1-4F38-970F-E3C2D3871397}" type="pres">
      <dgm:prSet presAssocID="{2FDABE4C-9E45-4463-B791-08B7738753F6}" presName="spaceBetweenRectangles" presStyleCnt="0"/>
      <dgm:spPr/>
    </dgm:pt>
    <dgm:pt modelId="{2F24B414-ADC7-4F57-80D5-4B2305C55720}" type="pres">
      <dgm:prSet presAssocID="{9BDC153D-371C-4DD4-9795-CD89D626BFDC}" presName="parentLin" presStyleCnt="0"/>
      <dgm:spPr/>
    </dgm:pt>
    <dgm:pt modelId="{B34694F5-6B7B-46C8-8812-9F89FD8679F3}" type="pres">
      <dgm:prSet presAssocID="{9BDC153D-371C-4DD4-9795-CD89D626BFDC}" presName="parentLeftMargin" presStyleLbl="node1" presStyleIdx="2" presStyleCnt="4"/>
      <dgm:spPr/>
      <dgm:t>
        <a:bodyPr/>
        <a:lstStyle/>
        <a:p>
          <a:endParaRPr lang="hu-HU"/>
        </a:p>
      </dgm:t>
    </dgm:pt>
    <dgm:pt modelId="{C1A64380-FC3C-4077-98E8-761DCFC56120}" type="pres">
      <dgm:prSet presAssocID="{9BDC153D-371C-4DD4-9795-CD89D626BFDC}" presName="parentText" presStyleLbl="node1" presStyleIdx="3" presStyleCnt="4">
        <dgm:presLayoutVars>
          <dgm:chMax val="0"/>
          <dgm:bulletEnabled val="1"/>
        </dgm:presLayoutVars>
      </dgm:prSet>
      <dgm:spPr/>
      <dgm:t>
        <a:bodyPr/>
        <a:lstStyle/>
        <a:p>
          <a:endParaRPr lang="hu-HU"/>
        </a:p>
      </dgm:t>
    </dgm:pt>
    <dgm:pt modelId="{E981B9A2-1301-4013-B119-A5D7D66C9A3F}" type="pres">
      <dgm:prSet presAssocID="{9BDC153D-371C-4DD4-9795-CD89D626BFDC}" presName="negativeSpace" presStyleCnt="0"/>
      <dgm:spPr/>
    </dgm:pt>
    <dgm:pt modelId="{7E4969E3-F4BE-4381-B890-500B02775DCE}" type="pres">
      <dgm:prSet presAssocID="{9BDC153D-371C-4DD4-9795-CD89D626BFDC}" presName="childText" presStyleLbl="conFgAcc1" presStyleIdx="3" presStyleCnt="4">
        <dgm:presLayoutVars>
          <dgm:bulletEnabled val="1"/>
        </dgm:presLayoutVars>
      </dgm:prSet>
      <dgm:spPr/>
    </dgm:pt>
  </dgm:ptLst>
  <dgm:cxnLst>
    <dgm:cxn modelId="{D6604DF1-DA00-4336-8ACC-10FDC2B621EB}" type="presOf" srcId="{F01E0254-989B-483F-817B-3A7ADFBF697E}" destId="{640F08AD-6EB8-4783-8B15-5E9B6E2851DB}" srcOrd="1" destOrd="0" presId="urn:microsoft.com/office/officeart/2005/8/layout/list1"/>
    <dgm:cxn modelId="{D184E89C-A586-4C75-8C1D-67AFF3A778DB}" srcId="{1591B3AB-7F6B-4589-AE24-B0BA71626F88}" destId="{0CBCAE7C-0311-4016-9AF5-BCD401F19197}" srcOrd="0" destOrd="0" parTransId="{E833923B-76CF-4E94-96FE-1348A17EBA94}" sibTransId="{DE84B447-5B1A-47AA-963A-7A3846163394}"/>
    <dgm:cxn modelId="{56BB060A-90F7-4479-A7D2-5552050BCACD}" type="presOf" srcId="{0CBCAE7C-0311-4016-9AF5-BCD401F19197}" destId="{F85B9FFA-AEED-4C4C-8216-DAF573E0A38E}" srcOrd="1" destOrd="0" presId="urn:microsoft.com/office/officeart/2005/8/layout/list1"/>
    <dgm:cxn modelId="{C6F41719-34BF-4BB4-8D1D-77C003A9F43C}" type="presOf" srcId="{F01E0254-989B-483F-817B-3A7ADFBF697E}" destId="{EAF4EEFE-3B32-4CDE-8577-302C38A4CE48}" srcOrd="0" destOrd="0" presId="urn:microsoft.com/office/officeart/2005/8/layout/list1"/>
    <dgm:cxn modelId="{8F3C30F5-607A-4957-A04A-C6843CD0B30D}" srcId="{1591B3AB-7F6B-4589-AE24-B0BA71626F88}" destId="{F01E0254-989B-483F-817B-3A7ADFBF697E}" srcOrd="1" destOrd="0" parTransId="{2FBF0C33-431A-4206-9E6F-E4BD9B638A83}" sibTransId="{E5341C7F-CB6D-43CD-BFB8-38470568BBF8}"/>
    <dgm:cxn modelId="{7762F5D2-BBD4-461B-92BF-802604EDECD4}" type="presOf" srcId="{9BDC153D-371C-4DD4-9795-CD89D626BFDC}" destId="{B34694F5-6B7B-46C8-8812-9F89FD8679F3}" srcOrd="0" destOrd="0" presId="urn:microsoft.com/office/officeart/2005/8/layout/list1"/>
    <dgm:cxn modelId="{9F617719-EB91-4A01-96F1-0BDFC0D0217E}" type="presOf" srcId="{63B77542-4400-414D-9AE7-E2223600CD08}" destId="{48998066-1E9D-480F-9A0E-47E851515B89}" srcOrd="0" destOrd="0" presId="urn:microsoft.com/office/officeart/2005/8/layout/list1"/>
    <dgm:cxn modelId="{433AB7B2-BC80-46EC-A5D2-CE1FCA21C33E}" srcId="{1591B3AB-7F6B-4589-AE24-B0BA71626F88}" destId="{9BDC153D-371C-4DD4-9795-CD89D626BFDC}" srcOrd="3" destOrd="0" parTransId="{42FD75A8-5B94-4023-AE23-967A9F0F017A}" sibTransId="{837D131E-B7DA-4E4E-8E08-8FC92823D504}"/>
    <dgm:cxn modelId="{7DE8232B-FC4E-4CDA-945E-B7F37CF3C478}" srcId="{1591B3AB-7F6B-4589-AE24-B0BA71626F88}" destId="{63B77542-4400-414D-9AE7-E2223600CD08}" srcOrd="2" destOrd="0" parTransId="{DB2A100F-8691-4EA8-B681-CE14D94BB339}" sibTransId="{2FDABE4C-9E45-4463-B791-08B7738753F6}"/>
    <dgm:cxn modelId="{C771AEBC-A794-4223-AB42-16D534F42B20}" type="presOf" srcId="{9BDC153D-371C-4DD4-9795-CD89D626BFDC}" destId="{C1A64380-FC3C-4077-98E8-761DCFC56120}" srcOrd="1" destOrd="0" presId="urn:microsoft.com/office/officeart/2005/8/layout/list1"/>
    <dgm:cxn modelId="{8B040495-4624-4C43-B86C-5F943E7F23E9}" type="presOf" srcId="{63B77542-4400-414D-9AE7-E2223600CD08}" destId="{048FC051-6642-4B3D-876E-CB946C3D0825}" srcOrd="1" destOrd="0" presId="urn:microsoft.com/office/officeart/2005/8/layout/list1"/>
    <dgm:cxn modelId="{879D0E86-CB7C-4D2F-891A-CAE5A0CF01B6}" type="presOf" srcId="{0CBCAE7C-0311-4016-9AF5-BCD401F19197}" destId="{519EC733-4C4C-4F6C-931C-B37798CAE9DD}" srcOrd="0" destOrd="0" presId="urn:microsoft.com/office/officeart/2005/8/layout/list1"/>
    <dgm:cxn modelId="{4E02A9B3-7375-48B2-9BB7-F17BB1B90964}" type="presOf" srcId="{1591B3AB-7F6B-4589-AE24-B0BA71626F88}" destId="{05D867F2-653E-43C1-B983-02B026DCFFF5}" srcOrd="0" destOrd="0" presId="urn:microsoft.com/office/officeart/2005/8/layout/list1"/>
    <dgm:cxn modelId="{3E7F2CF2-A066-4261-A279-77DC670B4079}" type="presParOf" srcId="{05D867F2-653E-43C1-B983-02B026DCFFF5}" destId="{2D635615-AE83-4D6F-BBFC-CA0A840B24C9}" srcOrd="0" destOrd="0" presId="urn:microsoft.com/office/officeart/2005/8/layout/list1"/>
    <dgm:cxn modelId="{F550F718-7B20-4FF8-B2AA-8B466EAC77CC}" type="presParOf" srcId="{2D635615-AE83-4D6F-BBFC-CA0A840B24C9}" destId="{519EC733-4C4C-4F6C-931C-B37798CAE9DD}" srcOrd="0" destOrd="0" presId="urn:microsoft.com/office/officeart/2005/8/layout/list1"/>
    <dgm:cxn modelId="{C1860294-ACA5-4E63-B6CF-CF02E8A28378}" type="presParOf" srcId="{2D635615-AE83-4D6F-BBFC-CA0A840B24C9}" destId="{F85B9FFA-AEED-4C4C-8216-DAF573E0A38E}" srcOrd="1" destOrd="0" presId="urn:microsoft.com/office/officeart/2005/8/layout/list1"/>
    <dgm:cxn modelId="{B46D3518-6113-4F01-BC9A-D06C5DADEBCB}" type="presParOf" srcId="{05D867F2-653E-43C1-B983-02B026DCFFF5}" destId="{77FDC7AA-22A3-4C39-893A-0AD3B5458F64}" srcOrd="1" destOrd="0" presId="urn:microsoft.com/office/officeart/2005/8/layout/list1"/>
    <dgm:cxn modelId="{36B9F8D7-3119-4F86-96B9-F71DCC1D9EAD}" type="presParOf" srcId="{05D867F2-653E-43C1-B983-02B026DCFFF5}" destId="{ACE062F6-BF1D-4D32-BF12-0F1880C67CD9}" srcOrd="2" destOrd="0" presId="urn:microsoft.com/office/officeart/2005/8/layout/list1"/>
    <dgm:cxn modelId="{07D0F871-E334-4A10-B32F-6F25BA82C805}" type="presParOf" srcId="{05D867F2-653E-43C1-B983-02B026DCFFF5}" destId="{8FF1DF0D-DB2D-470E-8341-AFEECAA49D31}" srcOrd="3" destOrd="0" presId="urn:microsoft.com/office/officeart/2005/8/layout/list1"/>
    <dgm:cxn modelId="{2769F5BD-C92E-4F89-84E4-6AA63863954E}" type="presParOf" srcId="{05D867F2-653E-43C1-B983-02B026DCFFF5}" destId="{64ECA8D6-7371-4DF5-BDF2-F3ED3436F067}" srcOrd="4" destOrd="0" presId="urn:microsoft.com/office/officeart/2005/8/layout/list1"/>
    <dgm:cxn modelId="{43F6BAB0-2D12-4E4B-8383-48EBC8FF8E25}" type="presParOf" srcId="{64ECA8D6-7371-4DF5-BDF2-F3ED3436F067}" destId="{EAF4EEFE-3B32-4CDE-8577-302C38A4CE48}" srcOrd="0" destOrd="0" presId="urn:microsoft.com/office/officeart/2005/8/layout/list1"/>
    <dgm:cxn modelId="{E783BA3E-AC45-4E35-97E6-BC604E851F74}" type="presParOf" srcId="{64ECA8D6-7371-4DF5-BDF2-F3ED3436F067}" destId="{640F08AD-6EB8-4783-8B15-5E9B6E2851DB}" srcOrd="1" destOrd="0" presId="urn:microsoft.com/office/officeart/2005/8/layout/list1"/>
    <dgm:cxn modelId="{9EEC3744-47FF-4E9F-BA5A-765520D61A95}" type="presParOf" srcId="{05D867F2-653E-43C1-B983-02B026DCFFF5}" destId="{8693818D-10F9-4C30-A3FC-EE52317D6094}" srcOrd="5" destOrd="0" presId="urn:microsoft.com/office/officeart/2005/8/layout/list1"/>
    <dgm:cxn modelId="{BCCAE307-771C-417D-B612-1E863097BC61}" type="presParOf" srcId="{05D867F2-653E-43C1-B983-02B026DCFFF5}" destId="{820C5026-C32D-4CE4-9D44-D60749C8D731}" srcOrd="6" destOrd="0" presId="urn:microsoft.com/office/officeart/2005/8/layout/list1"/>
    <dgm:cxn modelId="{66034C04-C8D3-4A91-9454-DBD5558D31AF}" type="presParOf" srcId="{05D867F2-653E-43C1-B983-02B026DCFFF5}" destId="{ECE24041-214A-4220-AA1F-245CF9799365}" srcOrd="7" destOrd="0" presId="urn:microsoft.com/office/officeart/2005/8/layout/list1"/>
    <dgm:cxn modelId="{C30276CE-6109-498E-BBB9-878F61E7192A}" type="presParOf" srcId="{05D867F2-653E-43C1-B983-02B026DCFFF5}" destId="{D50C8433-F13F-4B55-BD4C-BE2931E1ADE1}" srcOrd="8" destOrd="0" presId="urn:microsoft.com/office/officeart/2005/8/layout/list1"/>
    <dgm:cxn modelId="{322A3E0C-5048-4FF6-8803-94242FEBF2E7}" type="presParOf" srcId="{D50C8433-F13F-4B55-BD4C-BE2931E1ADE1}" destId="{48998066-1E9D-480F-9A0E-47E851515B89}" srcOrd="0" destOrd="0" presId="urn:microsoft.com/office/officeart/2005/8/layout/list1"/>
    <dgm:cxn modelId="{B20948D4-4490-4D7F-B448-DE1D423E87BE}" type="presParOf" srcId="{D50C8433-F13F-4B55-BD4C-BE2931E1ADE1}" destId="{048FC051-6642-4B3D-876E-CB946C3D0825}" srcOrd="1" destOrd="0" presId="urn:microsoft.com/office/officeart/2005/8/layout/list1"/>
    <dgm:cxn modelId="{6C627134-3E0B-4BBF-857D-B8BAF8FB0509}" type="presParOf" srcId="{05D867F2-653E-43C1-B983-02B026DCFFF5}" destId="{699C8312-3564-4494-A97B-CB255E6D57E9}" srcOrd="9" destOrd="0" presId="urn:microsoft.com/office/officeart/2005/8/layout/list1"/>
    <dgm:cxn modelId="{07B55939-70B6-4AF2-AC26-0842897838CE}" type="presParOf" srcId="{05D867F2-653E-43C1-B983-02B026DCFFF5}" destId="{9FE84C3C-9BD5-4DDF-9E9B-8405063B0D56}" srcOrd="10" destOrd="0" presId="urn:microsoft.com/office/officeart/2005/8/layout/list1"/>
    <dgm:cxn modelId="{8E5B60EF-D403-4D28-87EB-A1F17832B9D7}" type="presParOf" srcId="{05D867F2-653E-43C1-B983-02B026DCFFF5}" destId="{284AA7B4-5AD1-4F38-970F-E3C2D3871397}" srcOrd="11" destOrd="0" presId="urn:microsoft.com/office/officeart/2005/8/layout/list1"/>
    <dgm:cxn modelId="{7174D252-D7CE-47B6-8F27-F8533F80E5D4}" type="presParOf" srcId="{05D867F2-653E-43C1-B983-02B026DCFFF5}" destId="{2F24B414-ADC7-4F57-80D5-4B2305C55720}" srcOrd="12" destOrd="0" presId="urn:microsoft.com/office/officeart/2005/8/layout/list1"/>
    <dgm:cxn modelId="{19DB81FA-75AC-478D-AE50-6D1C685702F2}" type="presParOf" srcId="{2F24B414-ADC7-4F57-80D5-4B2305C55720}" destId="{B34694F5-6B7B-46C8-8812-9F89FD8679F3}" srcOrd="0" destOrd="0" presId="urn:microsoft.com/office/officeart/2005/8/layout/list1"/>
    <dgm:cxn modelId="{C9249FCA-FFFB-4397-9D06-946DA9CB53D7}" type="presParOf" srcId="{2F24B414-ADC7-4F57-80D5-4B2305C55720}" destId="{C1A64380-FC3C-4077-98E8-761DCFC56120}" srcOrd="1" destOrd="0" presId="urn:microsoft.com/office/officeart/2005/8/layout/list1"/>
    <dgm:cxn modelId="{03790AB6-6BAB-4EEE-AD47-7F82CC10DEF0}" type="presParOf" srcId="{05D867F2-653E-43C1-B983-02B026DCFFF5}" destId="{E981B9A2-1301-4013-B119-A5D7D66C9A3F}" srcOrd="13" destOrd="0" presId="urn:microsoft.com/office/officeart/2005/8/layout/list1"/>
    <dgm:cxn modelId="{3832996B-1BF9-4F98-83E6-B628588EE4F6}" type="presParOf" srcId="{05D867F2-653E-43C1-B983-02B026DCFFF5}" destId="{7E4969E3-F4BE-4381-B890-500B02775DCE}"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11B3F-DCE8-41BD-B0D7-E6AEAC18E647}">
      <dsp:nvSpPr>
        <dsp:cNvPr id="0" name=""/>
        <dsp:cNvSpPr/>
      </dsp:nvSpPr>
      <dsp:spPr>
        <a:xfrm rot="16200000">
          <a:off x="-135549" y="140124"/>
          <a:ext cx="4680488" cy="4400239"/>
        </a:xfrm>
        <a:prstGeom prst="flowChartManualOperati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1958" bIns="0" numCol="1" spcCol="1270" anchor="t" anchorCtr="0">
          <a:noAutofit/>
        </a:bodyPr>
        <a:lstStyle/>
        <a:p>
          <a:pPr lvl="0" algn="l" defTabSz="1066800">
            <a:lnSpc>
              <a:spcPct val="90000"/>
            </a:lnSpc>
            <a:spcBef>
              <a:spcPct val="0"/>
            </a:spcBef>
            <a:spcAft>
              <a:spcPct val="35000"/>
            </a:spcAft>
          </a:pPr>
          <a:r>
            <a:rPr lang="hu-HU" sz="2400" b="1" kern="1200" dirty="0" err="1"/>
            <a:t>Directly</a:t>
          </a:r>
          <a:endParaRPr lang="en-GB" sz="2400" b="1" kern="1200" dirty="0"/>
        </a:p>
        <a:p>
          <a:pPr marL="171450" lvl="1" indent="-171450" algn="l" defTabSz="844550">
            <a:lnSpc>
              <a:spcPct val="90000"/>
            </a:lnSpc>
            <a:spcBef>
              <a:spcPct val="0"/>
            </a:spcBef>
            <a:spcAft>
              <a:spcPct val="15000"/>
            </a:spcAft>
            <a:buChar char="••"/>
          </a:pPr>
          <a:r>
            <a:rPr lang="hu-HU" sz="1900" b="1" kern="1200" dirty="0" err="1"/>
            <a:t>Natural</a:t>
          </a:r>
          <a:r>
            <a:rPr lang="hu-HU" sz="1900" b="1" kern="1200" dirty="0"/>
            <a:t> </a:t>
          </a:r>
          <a:r>
            <a:rPr lang="hu-HU" sz="1900" b="1" kern="1200" dirty="0" err="1"/>
            <a:t>environment</a:t>
          </a:r>
          <a:endParaRPr lang="en-GB" sz="1900" b="1" kern="1200" dirty="0"/>
        </a:p>
        <a:p>
          <a:pPr marL="342900" lvl="2" indent="-171450" algn="l" defTabSz="844550">
            <a:lnSpc>
              <a:spcPct val="90000"/>
            </a:lnSpc>
            <a:spcBef>
              <a:spcPct val="0"/>
            </a:spcBef>
            <a:spcAft>
              <a:spcPct val="15000"/>
            </a:spcAft>
            <a:buChar char="••"/>
          </a:pPr>
          <a:r>
            <a:rPr lang="hu-HU" sz="1900" kern="1200" dirty="0"/>
            <a:t>Wildfire</a:t>
          </a:r>
          <a:endParaRPr lang="en-GB" sz="1900" kern="1200" dirty="0"/>
        </a:p>
        <a:p>
          <a:pPr marL="342900" lvl="2" indent="-171450" algn="l" defTabSz="844550">
            <a:lnSpc>
              <a:spcPct val="90000"/>
            </a:lnSpc>
            <a:spcBef>
              <a:spcPct val="0"/>
            </a:spcBef>
            <a:spcAft>
              <a:spcPct val="15000"/>
            </a:spcAft>
            <a:buChar char="••"/>
          </a:pPr>
          <a:r>
            <a:rPr lang="hu-HU" sz="1900" b="1" kern="1200" dirty="0" err="1"/>
            <a:t>Extreme</a:t>
          </a:r>
          <a:r>
            <a:rPr lang="hu-HU" sz="1900" b="1" kern="1200" dirty="0"/>
            <a:t> </a:t>
          </a:r>
          <a:r>
            <a:rPr lang="hu-HU" sz="1900" b="1" kern="1200" dirty="0" err="1"/>
            <a:t>heat</a:t>
          </a:r>
          <a:endParaRPr lang="en-GB" sz="1900" b="1" kern="1200" dirty="0"/>
        </a:p>
        <a:p>
          <a:pPr marL="342900" lvl="2" indent="-171450" algn="l" defTabSz="844550">
            <a:lnSpc>
              <a:spcPct val="90000"/>
            </a:lnSpc>
            <a:spcBef>
              <a:spcPct val="0"/>
            </a:spcBef>
            <a:spcAft>
              <a:spcPct val="15000"/>
            </a:spcAft>
            <a:buChar char="••"/>
          </a:pPr>
          <a:r>
            <a:rPr lang="hu-HU" sz="1900" kern="1200" dirty="0" err="1"/>
            <a:t>Hurricane</a:t>
          </a:r>
          <a:r>
            <a:rPr lang="hu-HU" sz="1900" kern="1200" dirty="0"/>
            <a:t>, </a:t>
          </a:r>
          <a:r>
            <a:rPr lang="hu-HU" sz="1900" kern="1200" dirty="0" err="1"/>
            <a:t>flood</a:t>
          </a:r>
          <a:endParaRPr lang="en-GB" sz="1900" kern="1200" dirty="0"/>
        </a:p>
        <a:p>
          <a:pPr marL="342900" lvl="2" indent="-171450" algn="l" defTabSz="844550">
            <a:lnSpc>
              <a:spcPct val="90000"/>
            </a:lnSpc>
            <a:spcBef>
              <a:spcPct val="0"/>
            </a:spcBef>
            <a:spcAft>
              <a:spcPct val="15000"/>
            </a:spcAft>
            <a:buChar char="••"/>
          </a:pPr>
          <a:r>
            <a:rPr lang="hu-HU" sz="1900" kern="1200" dirty="0" err="1"/>
            <a:t>Drought</a:t>
          </a:r>
          <a:r>
            <a:rPr lang="hu-HU" sz="1900" kern="1200" dirty="0"/>
            <a:t> </a:t>
          </a:r>
          <a:endParaRPr lang="en-GB" sz="1900" kern="1200" dirty="0"/>
        </a:p>
      </dsp:txBody>
      <dsp:txXfrm rot="5400000">
        <a:off x="4576" y="936097"/>
        <a:ext cx="4400239" cy="2808292"/>
      </dsp:txXfrm>
    </dsp:sp>
    <dsp:sp modelId="{6E4D7605-3F5E-479F-ADEC-AA1DF6001D44}">
      <dsp:nvSpPr>
        <dsp:cNvPr id="0" name=""/>
        <dsp:cNvSpPr/>
      </dsp:nvSpPr>
      <dsp:spPr>
        <a:xfrm rot="16200000">
          <a:off x="4594707" y="140124"/>
          <a:ext cx="4680488" cy="4400239"/>
        </a:xfrm>
        <a:prstGeom prst="flowChartManualOperati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1958" bIns="0" numCol="1" spcCol="1270" anchor="t" anchorCtr="0">
          <a:noAutofit/>
        </a:bodyPr>
        <a:lstStyle/>
        <a:p>
          <a:pPr lvl="0" algn="l" defTabSz="1066800">
            <a:lnSpc>
              <a:spcPct val="90000"/>
            </a:lnSpc>
            <a:spcBef>
              <a:spcPct val="0"/>
            </a:spcBef>
            <a:spcAft>
              <a:spcPct val="35000"/>
            </a:spcAft>
          </a:pPr>
          <a:r>
            <a:rPr lang="hu-HU" sz="2400" b="1" kern="1200" dirty="0" err="1"/>
            <a:t>Indirectly</a:t>
          </a:r>
          <a:endParaRPr lang="en-GB" sz="2400" b="1" kern="1200" dirty="0"/>
        </a:p>
        <a:p>
          <a:pPr marL="171450" lvl="1" indent="-171450" algn="l" defTabSz="844550">
            <a:lnSpc>
              <a:spcPct val="90000"/>
            </a:lnSpc>
            <a:spcBef>
              <a:spcPct val="0"/>
            </a:spcBef>
            <a:spcAft>
              <a:spcPct val="15000"/>
            </a:spcAft>
            <a:buChar char="••"/>
          </a:pPr>
          <a:r>
            <a:rPr lang="hu-HU" sz="1900" b="1" kern="1200" dirty="0" err="1"/>
            <a:t>Natural</a:t>
          </a:r>
          <a:r>
            <a:rPr lang="hu-HU" sz="1900" b="1" kern="1200" dirty="0"/>
            <a:t> </a:t>
          </a:r>
          <a:r>
            <a:rPr lang="hu-HU" sz="1900" b="1" kern="1200" dirty="0" err="1"/>
            <a:t>environment</a:t>
          </a:r>
          <a:endParaRPr lang="en-GB" sz="1900" b="1" kern="1200" dirty="0"/>
        </a:p>
        <a:p>
          <a:pPr marL="342900" lvl="2" indent="-171450" algn="l" defTabSz="844550">
            <a:lnSpc>
              <a:spcPct val="90000"/>
            </a:lnSpc>
            <a:spcBef>
              <a:spcPct val="0"/>
            </a:spcBef>
            <a:spcAft>
              <a:spcPct val="15000"/>
            </a:spcAft>
            <a:buChar char="••"/>
          </a:pPr>
          <a:r>
            <a:rPr lang="hu-HU" sz="1900" kern="1200" dirty="0"/>
            <a:t>Air </a:t>
          </a:r>
          <a:r>
            <a:rPr lang="hu-HU" sz="1900" kern="1200" dirty="0" err="1"/>
            <a:t>quality</a:t>
          </a:r>
          <a:endParaRPr lang="en-GB" sz="1900" kern="1200" dirty="0"/>
        </a:p>
        <a:p>
          <a:pPr marL="342900" lvl="2" indent="-171450" algn="l" defTabSz="844550">
            <a:lnSpc>
              <a:spcPct val="90000"/>
            </a:lnSpc>
            <a:spcBef>
              <a:spcPct val="0"/>
            </a:spcBef>
            <a:spcAft>
              <a:spcPct val="15000"/>
            </a:spcAft>
            <a:buChar char="••"/>
          </a:pPr>
          <a:r>
            <a:rPr lang="hu-HU" sz="1900" kern="1200" dirty="0" err="1"/>
            <a:t>Food</a:t>
          </a:r>
          <a:r>
            <a:rPr lang="hu-HU" sz="1900" kern="1200" dirty="0"/>
            <a:t> and </a:t>
          </a:r>
          <a:r>
            <a:rPr lang="hu-HU" sz="1900" kern="1200" dirty="0" err="1"/>
            <a:t>water</a:t>
          </a:r>
          <a:r>
            <a:rPr lang="hu-HU" sz="1900" kern="1200" dirty="0"/>
            <a:t> </a:t>
          </a:r>
          <a:r>
            <a:rPr lang="hu-HU" sz="1900" kern="1200" dirty="0" err="1"/>
            <a:t>quality</a:t>
          </a:r>
          <a:r>
            <a:rPr lang="hu-HU" sz="1900" kern="1200" dirty="0"/>
            <a:t>, </a:t>
          </a:r>
          <a:r>
            <a:rPr lang="hu-HU" sz="1900" kern="1200" dirty="0" err="1"/>
            <a:t>availability</a:t>
          </a:r>
          <a:endParaRPr lang="en-GB" sz="1900" kern="1200" dirty="0"/>
        </a:p>
        <a:p>
          <a:pPr marL="342900" lvl="2" indent="-171450" algn="l" defTabSz="844550">
            <a:lnSpc>
              <a:spcPct val="90000"/>
            </a:lnSpc>
            <a:spcBef>
              <a:spcPct val="0"/>
            </a:spcBef>
            <a:spcAft>
              <a:spcPct val="15000"/>
            </a:spcAft>
            <a:buChar char="••"/>
          </a:pPr>
          <a:r>
            <a:rPr lang="hu-HU" sz="1900" kern="1200" dirty="0" err="1"/>
            <a:t>Vector</a:t>
          </a:r>
          <a:r>
            <a:rPr lang="hu-HU" sz="1900" kern="1200" dirty="0"/>
            <a:t>, </a:t>
          </a:r>
          <a:r>
            <a:rPr lang="hu-HU" sz="1900" kern="1200" dirty="0" err="1"/>
            <a:t>pathogen</a:t>
          </a:r>
          <a:r>
            <a:rPr lang="hu-HU" sz="1900" kern="1200" dirty="0"/>
            <a:t> </a:t>
          </a:r>
          <a:r>
            <a:rPr lang="hu-HU" sz="1900" kern="1200" dirty="0" err="1"/>
            <a:t>distribution</a:t>
          </a:r>
          <a:endParaRPr lang="en-GB" sz="1900" kern="1200" dirty="0"/>
        </a:p>
        <a:p>
          <a:pPr marL="171450" lvl="1" indent="-171450" algn="l" defTabSz="844550">
            <a:lnSpc>
              <a:spcPct val="90000"/>
            </a:lnSpc>
            <a:spcBef>
              <a:spcPct val="0"/>
            </a:spcBef>
            <a:spcAft>
              <a:spcPct val="15000"/>
            </a:spcAft>
            <a:buChar char="••"/>
          </a:pPr>
          <a:r>
            <a:rPr lang="hu-HU" sz="1900" b="1" kern="1200" dirty="0" err="1"/>
            <a:t>Social</a:t>
          </a:r>
          <a:r>
            <a:rPr lang="hu-HU" sz="1900" b="1" kern="1200" dirty="0"/>
            <a:t> </a:t>
          </a:r>
          <a:r>
            <a:rPr lang="hu-HU" sz="1900" b="1" kern="1200" dirty="0" err="1"/>
            <a:t>environment</a:t>
          </a:r>
          <a:endParaRPr lang="en-GB" sz="1900" b="1" kern="1200" dirty="0"/>
        </a:p>
        <a:p>
          <a:pPr marL="342900" lvl="2" indent="-171450" algn="l" defTabSz="844550">
            <a:lnSpc>
              <a:spcPct val="90000"/>
            </a:lnSpc>
            <a:spcBef>
              <a:spcPct val="0"/>
            </a:spcBef>
            <a:spcAft>
              <a:spcPct val="15000"/>
            </a:spcAft>
            <a:buChar char="••"/>
          </a:pPr>
          <a:r>
            <a:rPr lang="hu-HU" sz="1900" kern="1200" dirty="0" err="1"/>
            <a:t>Forced</a:t>
          </a:r>
          <a:r>
            <a:rPr lang="hu-HU" sz="1900" kern="1200" dirty="0"/>
            <a:t> </a:t>
          </a:r>
          <a:r>
            <a:rPr lang="hu-HU" sz="1900" kern="1200" dirty="0" err="1"/>
            <a:t>migration</a:t>
          </a:r>
          <a:r>
            <a:rPr lang="hu-HU" sz="1900" kern="1200" dirty="0"/>
            <a:t> (</a:t>
          </a:r>
          <a:r>
            <a:rPr lang="hu-HU" sz="1900" kern="1200" dirty="0" err="1"/>
            <a:t>pregnant</a:t>
          </a:r>
          <a:r>
            <a:rPr lang="hu-HU" sz="1900" kern="1200" dirty="0"/>
            <a:t> </a:t>
          </a:r>
          <a:r>
            <a:rPr lang="hu-HU" sz="1900" kern="1200" dirty="0" err="1"/>
            <a:t>women</a:t>
          </a:r>
          <a:r>
            <a:rPr lang="hu-HU" sz="1900" kern="1200" dirty="0"/>
            <a:t> </a:t>
          </a:r>
          <a:r>
            <a:rPr lang="hu-HU" sz="1900" kern="1200" dirty="0" err="1"/>
            <a:t>are</a:t>
          </a:r>
          <a:r>
            <a:rPr lang="hu-HU" sz="1900" kern="1200" dirty="0"/>
            <a:t> less </a:t>
          </a:r>
          <a:r>
            <a:rPr lang="hu-HU" sz="1900" kern="1200" dirty="0" err="1"/>
            <a:t>likely</a:t>
          </a:r>
          <a:r>
            <a:rPr lang="hu-HU" sz="1900" kern="1200" dirty="0"/>
            <a:t> </a:t>
          </a:r>
          <a:r>
            <a:rPr lang="hu-HU" sz="1900" kern="1200" dirty="0" err="1"/>
            <a:t>to</a:t>
          </a:r>
          <a:r>
            <a:rPr lang="hu-HU" sz="1900" kern="1200" dirty="0"/>
            <a:t> </a:t>
          </a:r>
          <a:r>
            <a:rPr lang="hu-HU" sz="1900" kern="1200" dirty="0" err="1"/>
            <a:t>seek</a:t>
          </a:r>
          <a:r>
            <a:rPr lang="hu-HU" sz="1900" kern="1200" dirty="0"/>
            <a:t> </a:t>
          </a:r>
          <a:r>
            <a:rPr lang="hu-HU" sz="1900" kern="1200" dirty="0" err="1"/>
            <a:t>prenatal</a:t>
          </a:r>
          <a:r>
            <a:rPr lang="hu-HU" sz="1900" kern="1200" dirty="0"/>
            <a:t> </a:t>
          </a:r>
          <a:r>
            <a:rPr lang="hu-HU" sz="1900" kern="1200" dirty="0" err="1"/>
            <a:t>care</a:t>
          </a:r>
          <a:r>
            <a:rPr lang="hu-HU" sz="1900" kern="1200" dirty="0"/>
            <a:t>, </a:t>
          </a:r>
          <a:r>
            <a:rPr lang="hu-HU" sz="1900" kern="1200" dirty="0" err="1"/>
            <a:t>complications</a:t>
          </a:r>
          <a:r>
            <a:rPr lang="hu-HU" sz="1900" kern="1200" dirty="0"/>
            <a:t>)</a:t>
          </a:r>
          <a:endParaRPr lang="en-GB" sz="1900" kern="1200" dirty="0"/>
        </a:p>
      </dsp:txBody>
      <dsp:txXfrm rot="5400000">
        <a:off x="4734832" y="936097"/>
        <a:ext cx="4400239" cy="28082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3DF272-6A5C-4986-9B2F-A7FCFE255ED9}">
      <dsp:nvSpPr>
        <dsp:cNvPr id="0" name=""/>
        <dsp:cNvSpPr/>
      </dsp:nvSpPr>
      <dsp:spPr>
        <a:xfrm>
          <a:off x="1401870" y="1860"/>
          <a:ext cx="3668205" cy="220092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hu-HU" sz="3400" kern="1200" dirty="0" err="1"/>
            <a:t>Thermoregulation</a:t>
          </a:r>
          <a:r>
            <a:rPr lang="hu-HU" sz="3400" kern="1200" dirty="0"/>
            <a:t> in </a:t>
          </a:r>
          <a:r>
            <a:rPr lang="hu-HU" sz="3400" kern="1200" dirty="0" err="1"/>
            <a:t>pregnancy</a:t>
          </a:r>
          <a:endParaRPr lang="en-GB" sz="3400" kern="1200" dirty="0"/>
        </a:p>
      </dsp:txBody>
      <dsp:txXfrm>
        <a:off x="1401870" y="1860"/>
        <a:ext cx="3668205" cy="2200923"/>
      </dsp:txXfrm>
    </dsp:sp>
    <dsp:sp modelId="{B8A88201-B726-49A0-A837-2BE26D13424A}">
      <dsp:nvSpPr>
        <dsp:cNvPr id="0" name=""/>
        <dsp:cNvSpPr/>
      </dsp:nvSpPr>
      <dsp:spPr>
        <a:xfrm>
          <a:off x="5436896" y="1860"/>
          <a:ext cx="3668205" cy="2200923"/>
        </a:xfrm>
        <a:prstGeom prst="rect">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a:t>High ambient temperature and intrapartum</a:t>
          </a:r>
          <a:r>
            <a:rPr lang="hu-HU" sz="3400" kern="1200" dirty="0"/>
            <a:t> </a:t>
          </a:r>
          <a:r>
            <a:rPr lang="en-GB" sz="3400" kern="1200" dirty="0"/>
            <a:t>maternal fever</a:t>
          </a:r>
        </a:p>
      </dsp:txBody>
      <dsp:txXfrm>
        <a:off x="5436896" y="1860"/>
        <a:ext cx="3668205" cy="2200923"/>
      </dsp:txXfrm>
    </dsp:sp>
    <dsp:sp modelId="{15A0EBC0-EA6D-49F3-8A80-B7D0B0AE96A1}">
      <dsp:nvSpPr>
        <dsp:cNvPr id="0" name=""/>
        <dsp:cNvSpPr/>
      </dsp:nvSpPr>
      <dsp:spPr>
        <a:xfrm>
          <a:off x="3419383" y="2569604"/>
          <a:ext cx="3668205" cy="2200923"/>
        </a:xfrm>
        <a:prstGeom prst="rect">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a:t>Heat exposure and reduced placental blood </a:t>
          </a:r>
          <a:r>
            <a:rPr lang="en-US" sz="3400" kern="1200" dirty="0" err="1"/>
            <a:t>flo</a:t>
          </a:r>
          <a:r>
            <a:rPr lang="hu-HU" sz="3400" kern="1200" dirty="0"/>
            <a:t>w</a:t>
          </a:r>
          <a:endParaRPr lang="en-GB" sz="3400" kern="1200" dirty="0"/>
        </a:p>
      </dsp:txBody>
      <dsp:txXfrm>
        <a:off x="3419383" y="2569604"/>
        <a:ext cx="3668205" cy="22009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DC6866-4DCB-4302-B7F8-CEE74EFBD806}">
      <dsp:nvSpPr>
        <dsp:cNvPr id="0" name=""/>
        <dsp:cNvSpPr/>
      </dsp:nvSpPr>
      <dsp:spPr>
        <a:xfrm>
          <a:off x="0" y="4537"/>
          <a:ext cx="5606868" cy="505440"/>
        </a:xfrm>
        <a:prstGeom prst="round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hu-HU" sz="2000" b="1" kern="1200" dirty="0" err="1"/>
            <a:t>Preterm</a:t>
          </a:r>
          <a:r>
            <a:rPr lang="hu-HU" sz="2000" b="1" kern="1200" dirty="0"/>
            <a:t> </a:t>
          </a:r>
          <a:r>
            <a:rPr lang="hu-HU" sz="2000" b="1" kern="1200" dirty="0" err="1"/>
            <a:t>birth</a:t>
          </a:r>
          <a:r>
            <a:rPr lang="hu-HU" sz="2000" b="1" kern="1200" dirty="0"/>
            <a:t> (PTB)</a:t>
          </a:r>
          <a:endParaRPr lang="en-GB" sz="2000" b="1" kern="1200" dirty="0"/>
        </a:p>
      </dsp:txBody>
      <dsp:txXfrm>
        <a:off x="24674" y="29211"/>
        <a:ext cx="5557520" cy="456092"/>
      </dsp:txXfrm>
    </dsp:sp>
    <dsp:sp modelId="{6CAA620E-0BBE-47AC-A00D-BE53CEAB8620}">
      <dsp:nvSpPr>
        <dsp:cNvPr id="0" name=""/>
        <dsp:cNvSpPr/>
      </dsp:nvSpPr>
      <dsp:spPr>
        <a:xfrm>
          <a:off x="0" y="587737"/>
          <a:ext cx="5606868" cy="505440"/>
        </a:xfrm>
        <a:prstGeom prst="roundRect">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hu-HU" sz="2000" b="1" kern="1200" dirty="0"/>
            <a:t>Low </a:t>
          </a:r>
          <a:r>
            <a:rPr lang="hu-HU" sz="2000" b="1" kern="1200" dirty="0" err="1"/>
            <a:t>birth</a:t>
          </a:r>
          <a:r>
            <a:rPr lang="hu-HU" sz="2000" b="1" kern="1200" dirty="0"/>
            <a:t> </a:t>
          </a:r>
          <a:r>
            <a:rPr lang="hu-HU" sz="2000" b="1" kern="1200" dirty="0" err="1"/>
            <a:t>weight</a:t>
          </a:r>
          <a:r>
            <a:rPr lang="hu-HU" sz="2000" b="1" kern="1200" dirty="0"/>
            <a:t> (LBW)</a:t>
          </a:r>
          <a:endParaRPr lang="en-GB" sz="2000" b="1" kern="1200" dirty="0"/>
        </a:p>
      </dsp:txBody>
      <dsp:txXfrm>
        <a:off x="24674" y="612411"/>
        <a:ext cx="5557520" cy="456092"/>
      </dsp:txXfrm>
    </dsp:sp>
    <dsp:sp modelId="{1BA9EF5D-52DA-4D30-9BCA-8CE623DD7D1D}">
      <dsp:nvSpPr>
        <dsp:cNvPr id="0" name=""/>
        <dsp:cNvSpPr/>
      </dsp:nvSpPr>
      <dsp:spPr>
        <a:xfrm>
          <a:off x="0" y="1170937"/>
          <a:ext cx="5606868" cy="505440"/>
        </a:xfrm>
        <a:prstGeom prst="roundRect">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hu-HU" sz="2000" b="1" kern="1200" dirty="0" err="1"/>
            <a:t>Stillbirth</a:t>
          </a:r>
          <a:endParaRPr lang="en-GB" sz="2000" b="1" kern="1200" dirty="0"/>
        </a:p>
      </dsp:txBody>
      <dsp:txXfrm>
        <a:off x="24674" y="1195611"/>
        <a:ext cx="5557520" cy="456092"/>
      </dsp:txXfrm>
    </dsp:sp>
    <dsp:sp modelId="{8421DD56-B909-4CA1-A05F-DEC3A55B1C5B}">
      <dsp:nvSpPr>
        <dsp:cNvPr id="0" name=""/>
        <dsp:cNvSpPr/>
      </dsp:nvSpPr>
      <dsp:spPr>
        <a:xfrm>
          <a:off x="0" y="1754138"/>
          <a:ext cx="5606868" cy="505440"/>
        </a:xfrm>
        <a:prstGeom prst="roundRect">
          <a:avLst/>
        </a:prstGeom>
        <a:solidFill>
          <a:schemeClr val="accent1">
            <a:shade val="50000"/>
            <a:hueOff val="250694"/>
            <a:satOff val="6716"/>
            <a:lumOff val="295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hu-HU" sz="2000" b="1" kern="1200" dirty="0" err="1"/>
            <a:t>Neonatal</a:t>
          </a:r>
          <a:r>
            <a:rPr lang="hu-HU" sz="2000" b="1" kern="1200" dirty="0"/>
            <a:t> </a:t>
          </a:r>
          <a:r>
            <a:rPr lang="hu-HU" sz="2000" b="1" kern="1200" dirty="0" err="1"/>
            <a:t>mortality</a:t>
          </a:r>
          <a:endParaRPr lang="en-GB" sz="2000" b="1" kern="1200" dirty="0"/>
        </a:p>
      </dsp:txBody>
      <dsp:txXfrm>
        <a:off x="24674" y="1778812"/>
        <a:ext cx="5557520" cy="456092"/>
      </dsp:txXfrm>
    </dsp:sp>
    <dsp:sp modelId="{539B84FC-7B83-4E51-931D-9465F412B8AE}">
      <dsp:nvSpPr>
        <dsp:cNvPr id="0" name=""/>
        <dsp:cNvSpPr/>
      </dsp:nvSpPr>
      <dsp:spPr>
        <a:xfrm>
          <a:off x="0" y="2337338"/>
          <a:ext cx="5606868" cy="505440"/>
        </a:xfrm>
        <a:prstGeom prst="roundRect">
          <a:avLst/>
        </a:prstGeom>
        <a:solidFill>
          <a:schemeClr val="accent1">
            <a:shade val="50000"/>
            <a:hueOff val="334258"/>
            <a:satOff val="8955"/>
            <a:lumOff val="394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hu-HU" sz="2000" b="1" kern="1200" dirty="0" err="1"/>
            <a:t>Neonatal</a:t>
          </a:r>
          <a:r>
            <a:rPr lang="hu-HU" sz="2000" b="1" kern="1200" dirty="0"/>
            <a:t> </a:t>
          </a:r>
          <a:r>
            <a:rPr lang="hu-HU" sz="2000" b="1" kern="1200" dirty="0" err="1"/>
            <a:t>morbidity</a:t>
          </a:r>
          <a:endParaRPr lang="hu-HU" sz="2000" b="1" kern="1200" dirty="0"/>
        </a:p>
      </dsp:txBody>
      <dsp:txXfrm>
        <a:off x="24674" y="2362012"/>
        <a:ext cx="5557520" cy="456092"/>
      </dsp:txXfrm>
    </dsp:sp>
    <dsp:sp modelId="{A4B41B59-978B-418F-8F48-577646B0B514}">
      <dsp:nvSpPr>
        <dsp:cNvPr id="0" name=""/>
        <dsp:cNvSpPr/>
      </dsp:nvSpPr>
      <dsp:spPr>
        <a:xfrm>
          <a:off x="0" y="2920538"/>
          <a:ext cx="5606868" cy="505440"/>
        </a:xfrm>
        <a:prstGeom prst="roundRect">
          <a:avLst/>
        </a:prstGeom>
        <a:solidFill>
          <a:schemeClr val="accent1">
            <a:shade val="50000"/>
            <a:hueOff val="250694"/>
            <a:satOff val="6716"/>
            <a:lumOff val="295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hu-HU" sz="2000" b="1" kern="1200" dirty="0" err="1"/>
            <a:t>Small</a:t>
          </a:r>
          <a:r>
            <a:rPr lang="hu-HU" sz="2000" b="1" kern="1200" dirty="0"/>
            <a:t> </a:t>
          </a:r>
          <a:r>
            <a:rPr lang="hu-HU" sz="2000" b="1" kern="1200" dirty="0" err="1"/>
            <a:t>for</a:t>
          </a:r>
          <a:r>
            <a:rPr lang="hu-HU" sz="2000" b="1" kern="1200" dirty="0"/>
            <a:t> </a:t>
          </a:r>
          <a:r>
            <a:rPr lang="hu-HU" sz="2000" b="1" kern="1200" dirty="0" err="1"/>
            <a:t>gestational</a:t>
          </a:r>
          <a:r>
            <a:rPr lang="hu-HU" sz="2000" b="1" kern="1200" dirty="0"/>
            <a:t> </a:t>
          </a:r>
          <a:r>
            <a:rPr lang="hu-HU" sz="2000" b="1" kern="1200" dirty="0" err="1"/>
            <a:t>age</a:t>
          </a:r>
          <a:r>
            <a:rPr lang="hu-HU" sz="2000" b="1" kern="1200" dirty="0"/>
            <a:t> (SGA)</a:t>
          </a:r>
        </a:p>
      </dsp:txBody>
      <dsp:txXfrm>
        <a:off x="24674" y="2945212"/>
        <a:ext cx="5557520" cy="456092"/>
      </dsp:txXfrm>
    </dsp:sp>
    <dsp:sp modelId="{93A72237-789C-45D4-95A6-8A95DE58FD45}">
      <dsp:nvSpPr>
        <dsp:cNvPr id="0" name=""/>
        <dsp:cNvSpPr/>
      </dsp:nvSpPr>
      <dsp:spPr>
        <a:xfrm>
          <a:off x="0" y="3503738"/>
          <a:ext cx="5606868" cy="505440"/>
        </a:xfrm>
        <a:prstGeom prst="roundRect">
          <a:avLst/>
        </a:prstGeom>
        <a:solidFill>
          <a:schemeClr val="accent1">
            <a:shade val="50000"/>
            <a:hueOff val="167129"/>
            <a:satOff val="4478"/>
            <a:lumOff val="19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hu-HU" sz="2000" b="1" kern="1200" dirty="0"/>
            <a:t>International </a:t>
          </a:r>
          <a:r>
            <a:rPr lang="hu-HU" sz="2000" b="1" kern="1200" dirty="0" err="1"/>
            <a:t>Normalised</a:t>
          </a:r>
          <a:r>
            <a:rPr lang="hu-HU" sz="2000" b="1" kern="1200" dirty="0"/>
            <a:t> Ratio (INR) of </a:t>
          </a:r>
          <a:r>
            <a:rPr lang="hu-HU" sz="2000" b="1" kern="1200" dirty="0" err="1"/>
            <a:t>neonates</a:t>
          </a:r>
          <a:endParaRPr lang="hu-HU" sz="2000" b="1" kern="1200" dirty="0"/>
        </a:p>
      </dsp:txBody>
      <dsp:txXfrm>
        <a:off x="24674" y="3528412"/>
        <a:ext cx="5557520" cy="456092"/>
      </dsp:txXfrm>
    </dsp:sp>
    <dsp:sp modelId="{F123E6C3-A6DE-4AD2-A337-2EEA71FD3A06}">
      <dsp:nvSpPr>
        <dsp:cNvPr id="0" name=""/>
        <dsp:cNvSpPr/>
      </dsp:nvSpPr>
      <dsp:spPr>
        <a:xfrm>
          <a:off x="0" y="4086938"/>
          <a:ext cx="5606868" cy="505440"/>
        </a:xfrm>
        <a:prstGeom prst="roundRect">
          <a:avLst/>
        </a:prstGeom>
        <a:solidFill>
          <a:schemeClr val="accent1">
            <a:shade val="50000"/>
            <a:hueOff val="83565"/>
            <a:satOff val="2239"/>
            <a:lumOff val="98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hu-HU" sz="2000" b="1" kern="1200" dirty="0" err="1"/>
            <a:t>Newborn</a:t>
          </a:r>
          <a:r>
            <a:rPr lang="hu-HU" sz="2000" b="1" kern="1200" dirty="0"/>
            <a:t> </a:t>
          </a:r>
          <a:r>
            <a:rPr lang="hu-HU" sz="2000" b="1" kern="1200" dirty="0" err="1"/>
            <a:t>telomere</a:t>
          </a:r>
          <a:r>
            <a:rPr lang="hu-HU" sz="2000" b="1" kern="1200" dirty="0"/>
            <a:t> </a:t>
          </a:r>
          <a:r>
            <a:rPr lang="hu-HU" sz="2000" b="1" kern="1200" dirty="0" err="1"/>
            <a:t>length</a:t>
          </a:r>
          <a:endParaRPr lang="hu-HU" sz="2000" b="1" kern="1200" dirty="0"/>
        </a:p>
      </dsp:txBody>
      <dsp:txXfrm>
        <a:off x="24674" y="4111612"/>
        <a:ext cx="5557520" cy="4560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DC6866-4DCB-4302-B7F8-CEE74EFBD806}">
      <dsp:nvSpPr>
        <dsp:cNvPr id="0" name=""/>
        <dsp:cNvSpPr/>
      </dsp:nvSpPr>
      <dsp:spPr>
        <a:xfrm>
          <a:off x="0" y="288"/>
          <a:ext cx="4711528" cy="562077"/>
        </a:xfrm>
        <a:prstGeom prst="roundRect">
          <a:avLst/>
        </a:prstGeom>
        <a:solidFill>
          <a:schemeClr val="bg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hu-HU" sz="1800" b="1" kern="1200" dirty="0" err="1"/>
            <a:t>Preterm</a:t>
          </a:r>
          <a:r>
            <a:rPr lang="hu-HU" sz="1800" b="1" kern="1200" dirty="0"/>
            <a:t> </a:t>
          </a:r>
          <a:r>
            <a:rPr lang="hu-HU" sz="1800" b="1" kern="1200" dirty="0" err="1"/>
            <a:t>birth</a:t>
          </a:r>
          <a:r>
            <a:rPr lang="hu-HU" sz="1800" b="1" kern="1200" dirty="0"/>
            <a:t> (PTB)</a:t>
          </a:r>
          <a:endParaRPr lang="en-GB" sz="1800" b="1" kern="1200" dirty="0"/>
        </a:p>
      </dsp:txBody>
      <dsp:txXfrm>
        <a:off x="27438" y="27726"/>
        <a:ext cx="4656652" cy="507201"/>
      </dsp:txXfrm>
    </dsp:sp>
    <dsp:sp modelId="{6CAA620E-0BBE-47AC-A00D-BE53CEAB8620}">
      <dsp:nvSpPr>
        <dsp:cNvPr id="0" name=""/>
        <dsp:cNvSpPr/>
      </dsp:nvSpPr>
      <dsp:spPr>
        <a:xfrm>
          <a:off x="0" y="576611"/>
          <a:ext cx="4711528" cy="562077"/>
        </a:xfrm>
        <a:prstGeom prst="roundRect">
          <a:avLst/>
        </a:prstGeom>
        <a:solidFill>
          <a:schemeClr val="bg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hu-HU" sz="1800" b="1" kern="1200" dirty="0"/>
            <a:t>Low </a:t>
          </a:r>
          <a:r>
            <a:rPr lang="hu-HU" sz="1800" b="1" kern="1200" dirty="0" err="1"/>
            <a:t>birth</a:t>
          </a:r>
          <a:r>
            <a:rPr lang="hu-HU" sz="1800" b="1" kern="1200" dirty="0"/>
            <a:t> </a:t>
          </a:r>
          <a:r>
            <a:rPr lang="hu-HU" sz="1800" b="1" kern="1200" dirty="0" err="1"/>
            <a:t>weight</a:t>
          </a:r>
          <a:r>
            <a:rPr lang="hu-HU" sz="1800" b="1" kern="1200" dirty="0"/>
            <a:t> (LBW)</a:t>
          </a:r>
          <a:endParaRPr lang="en-GB" sz="1800" b="1" kern="1200" dirty="0"/>
        </a:p>
      </dsp:txBody>
      <dsp:txXfrm>
        <a:off x="27438" y="604049"/>
        <a:ext cx="4656652" cy="507201"/>
      </dsp:txXfrm>
    </dsp:sp>
    <dsp:sp modelId="{1BA9EF5D-52DA-4D30-9BCA-8CE623DD7D1D}">
      <dsp:nvSpPr>
        <dsp:cNvPr id="0" name=""/>
        <dsp:cNvSpPr/>
      </dsp:nvSpPr>
      <dsp:spPr>
        <a:xfrm>
          <a:off x="0" y="1152934"/>
          <a:ext cx="4711528" cy="562077"/>
        </a:xfrm>
        <a:prstGeom prst="roundRect">
          <a:avLst/>
        </a:prstGeom>
        <a:solidFill>
          <a:schemeClr val="bg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hu-HU" sz="1800" b="1" kern="1200" dirty="0" err="1"/>
            <a:t>Stillbirth</a:t>
          </a:r>
          <a:endParaRPr lang="en-GB" sz="1800" b="1" kern="1200" dirty="0"/>
        </a:p>
      </dsp:txBody>
      <dsp:txXfrm>
        <a:off x="27438" y="1180372"/>
        <a:ext cx="4656652" cy="507201"/>
      </dsp:txXfrm>
    </dsp:sp>
    <dsp:sp modelId="{8421DD56-B909-4CA1-A05F-DEC3A55B1C5B}">
      <dsp:nvSpPr>
        <dsp:cNvPr id="0" name=""/>
        <dsp:cNvSpPr/>
      </dsp:nvSpPr>
      <dsp:spPr>
        <a:xfrm>
          <a:off x="0" y="1729257"/>
          <a:ext cx="4711528" cy="562077"/>
        </a:xfrm>
        <a:prstGeom prst="roundRect">
          <a:avLst/>
        </a:prstGeom>
        <a:solidFill>
          <a:schemeClr val="accent1">
            <a:shade val="50000"/>
            <a:hueOff val="250694"/>
            <a:satOff val="6716"/>
            <a:lumOff val="295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hu-HU" sz="1800" b="1" kern="1200" dirty="0" err="1"/>
            <a:t>Neonatal</a:t>
          </a:r>
          <a:r>
            <a:rPr lang="hu-HU" sz="1800" b="1" kern="1200" dirty="0"/>
            <a:t> </a:t>
          </a:r>
          <a:r>
            <a:rPr lang="hu-HU" sz="1800" b="1" kern="1200" dirty="0" err="1"/>
            <a:t>mortality</a:t>
          </a:r>
          <a:endParaRPr lang="en-GB" sz="1800" b="1" kern="1200" dirty="0"/>
        </a:p>
      </dsp:txBody>
      <dsp:txXfrm>
        <a:off x="27438" y="1756695"/>
        <a:ext cx="4656652" cy="507201"/>
      </dsp:txXfrm>
    </dsp:sp>
    <dsp:sp modelId="{539B84FC-7B83-4E51-931D-9465F412B8AE}">
      <dsp:nvSpPr>
        <dsp:cNvPr id="0" name=""/>
        <dsp:cNvSpPr/>
      </dsp:nvSpPr>
      <dsp:spPr>
        <a:xfrm>
          <a:off x="0" y="2305580"/>
          <a:ext cx="4711528" cy="562077"/>
        </a:xfrm>
        <a:prstGeom prst="roundRect">
          <a:avLst/>
        </a:prstGeom>
        <a:solidFill>
          <a:schemeClr val="accent1">
            <a:shade val="50000"/>
            <a:hueOff val="334258"/>
            <a:satOff val="8955"/>
            <a:lumOff val="394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hu-HU" sz="1800" b="1" kern="1200" dirty="0" err="1"/>
            <a:t>Neonatal</a:t>
          </a:r>
          <a:r>
            <a:rPr lang="hu-HU" sz="1800" b="1" kern="1200" dirty="0"/>
            <a:t> </a:t>
          </a:r>
          <a:r>
            <a:rPr lang="hu-HU" sz="1800" b="1" kern="1200" dirty="0" err="1"/>
            <a:t>morbidity</a:t>
          </a:r>
          <a:endParaRPr lang="hu-HU" sz="1800" b="1" kern="1200" dirty="0"/>
        </a:p>
      </dsp:txBody>
      <dsp:txXfrm>
        <a:off x="27438" y="2333018"/>
        <a:ext cx="4656652" cy="507201"/>
      </dsp:txXfrm>
    </dsp:sp>
    <dsp:sp modelId="{A4B41B59-978B-418F-8F48-577646B0B514}">
      <dsp:nvSpPr>
        <dsp:cNvPr id="0" name=""/>
        <dsp:cNvSpPr/>
      </dsp:nvSpPr>
      <dsp:spPr>
        <a:xfrm>
          <a:off x="0" y="2881903"/>
          <a:ext cx="4711528" cy="562077"/>
        </a:xfrm>
        <a:prstGeom prst="roundRect">
          <a:avLst/>
        </a:prstGeom>
        <a:solidFill>
          <a:schemeClr val="accent1">
            <a:shade val="50000"/>
            <a:hueOff val="250694"/>
            <a:satOff val="6716"/>
            <a:lumOff val="295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hu-HU" sz="1800" b="1" kern="1200" dirty="0" err="1"/>
            <a:t>Small</a:t>
          </a:r>
          <a:r>
            <a:rPr lang="hu-HU" sz="1800" b="1" kern="1200" dirty="0"/>
            <a:t> </a:t>
          </a:r>
          <a:r>
            <a:rPr lang="hu-HU" sz="1800" b="1" kern="1200" dirty="0" err="1"/>
            <a:t>for</a:t>
          </a:r>
          <a:r>
            <a:rPr lang="hu-HU" sz="1800" b="1" kern="1200" dirty="0"/>
            <a:t> </a:t>
          </a:r>
          <a:r>
            <a:rPr lang="hu-HU" sz="1800" b="1" kern="1200" dirty="0" err="1"/>
            <a:t>gestational</a:t>
          </a:r>
          <a:r>
            <a:rPr lang="hu-HU" sz="1800" b="1" kern="1200" dirty="0"/>
            <a:t> </a:t>
          </a:r>
          <a:r>
            <a:rPr lang="hu-HU" sz="1800" b="1" kern="1200" dirty="0" err="1"/>
            <a:t>age</a:t>
          </a:r>
          <a:r>
            <a:rPr lang="hu-HU" sz="1800" b="1" kern="1200" dirty="0"/>
            <a:t> (SGA)</a:t>
          </a:r>
        </a:p>
      </dsp:txBody>
      <dsp:txXfrm>
        <a:off x="27438" y="2909341"/>
        <a:ext cx="4656652" cy="507201"/>
      </dsp:txXfrm>
    </dsp:sp>
    <dsp:sp modelId="{93A72237-789C-45D4-95A6-8A95DE58FD45}">
      <dsp:nvSpPr>
        <dsp:cNvPr id="0" name=""/>
        <dsp:cNvSpPr/>
      </dsp:nvSpPr>
      <dsp:spPr>
        <a:xfrm>
          <a:off x="0" y="3458226"/>
          <a:ext cx="4711528" cy="562077"/>
        </a:xfrm>
        <a:prstGeom prst="roundRect">
          <a:avLst/>
        </a:prstGeom>
        <a:solidFill>
          <a:schemeClr val="accent1">
            <a:shade val="50000"/>
            <a:hueOff val="167129"/>
            <a:satOff val="4478"/>
            <a:lumOff val="19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hu-HU" sz="1800" b="1" kern="1200" dirty="0"/>
            <a:t>International </a:t>
          </a:r>
          <a:r>
            <a:rPr lang="hu-HU" sz="1800" b="1" kern="1200" dirty="0" err="1"/>
            <a:t>Normalised</a:t>
          </a:r>
          <a:r>
            <a:rPr lang="hu-HU" sz="1800" b="1" kern="1200" dirty="0"/>
            <a:t> Ratio (INR) of </a:t>
          </a:r>
          <a:r>
            <a:rPr lang="hu-HU" sz="1800" b="1" kern="1200" dirty="0" err="1"/>
            <a:t>neonates</a:t>
          </a:r>
          <a:endParaRPr lang="hu-HU" sz="1800" b="1" kern="1200" dirty="0"/>
        </a:p>
      </dsp:txBody>
      <dsp:txXfrm>
        <a:off x="27438" y="3485664"/>
        <a:ext cx="4656652" cy="507201"/>
      </dsp:txXfrm>
    </dsp:sp>
    <dsp:sp modelId="{F123E6C3-A6DE-4AD2-A337-2EEA71FD3A06}">
      <dsp:nvSpPr>
        <dsp:cNvPr id="0" name=""/>
        <dsp:cNvSpPr/>
      </dsp:nvSpPr>
      <dsp:spPr>
        <a:xfrm>
          <a:off x="0" y="4034549"/>
          <a:ext cx="4711528" cy="562077"/>
        </a:xfrm>
        <a:prstGeom prst="roundRect">
          <a:avLst/>
        </a:prstGeom>
        <a:solidFill>
          <a:schemeClr val="accent1">
            <a:shade val="50000"/>
            <a:hueOff val="83565"/>
            <a:satOff val="2239"/>
            <a:lumOff val="98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hu-HU" sz="1800" b="1" kern="1200" dirty="0" err="1"/>
            <a:t>Newborn</a:t>
          </a:r>
          <a:r>
            <a:rPr lang="hu-HU" sz="1800" b="1" kern="1200" dirty="0"/>
            <a:t> </a:t>
          </a:r>
          <a:r>
            <a:rPr lang="hu-HU" sz="1800" b="1" kern="1200" dirty="0" err="1"/>
            <a:t>Telomere</a:t>
          </a:r>
          <a:r>
            <a:rPr lang="hu-HU" sz="1800" b="1" kern="1200" dirty="0"/>
            <a:t> </a:t>
          </a:r>
          <a:r>
            <a:rPr lang="hu-HU" sz="1800" b="1" kern="1200" dirty="0" err="1"/>
            <a:t>Length</a:t>
          </a:r>
          <a:endParaRPr lang="hu-HU" sz="1800" b="1" kern="1200" dirty="0"/>
        </a:p>
      </dsp:txBody>
      <dsp:txXfrm>
        <a:off x="27438" y="4061987"/>
        <a:ext cx="4656652" cy="5072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2E3940-44C1-4E41-879A-CA187225B187}">
      <dsp:nvSpPr>
        <dsp:cNvPr id="0" name=""/>
        <dsp:cNvSpPr/>
      </dsp:nvSpPr>
      <dsp:spPr>
        <a:xfrm>
          <a:off x="1482699" y="997"/>
          <a:ext cx="3573200" cy="2143920"/>
        </a:xfrm>
        <a:prstGeom prst="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hu-HU" sz="3900" kern="1200" dirty="0" err="1"/>
            <a:t>Congenital</a:t>
          </a:r>
          <a:r>
            <a:rPr lang="hu-HU" sz="3900" kern="1200" dirty="0"/>
            <a:t> </a:t>
          </a:r>
          <a:r>
            <a:rPr lang="hu-HU" sz="3900" kern="1200" dirty="0" err="1"/>
            <a:t>anomalies</a:t>
          </a:r>
          <a:endParaRPr lang="en-GB" sz="3900" kern="1200" dirty="0"/>
        </a:p>
      </dsp:txBody>
      <dsp:txXfrm>
        <a:off x="1482699" y="997"/>
        <a:ext cx="3573200" cy="2143920"/>
      </dsp:txXfrm>
    </dsp:sp>
    <dsp:sp modelId="{3D1D9B5C-E1B7-4B31-915F-D7B9058F9E10}">
      <dsp:nvSpPr>
        <dsp:cNvPr id="0" name=""/>
        <dsp:cNvSpPr/>
      </dsp:nvSpPr>
      <dsp:spPr>
        <a:xfrm>
          <a:off x="5413220" y="997"/>
          <a:ext cx="3573200" cy="2143920"/>
        </a:xfrm>
        <a:prstGeom prst="rect">
          <a:avLst/>
        </a:prstGeom>
        <a:solidFill>
          <a:schemeClr val="accent1">
            <a:shade val="50000"/>
            <a:hueOff val="222839"/>
            <a:satOff val="5970"/>
            <a:lumOff val="263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hu-HU" sz="3900" kern="1200" dirty="0" err="1"/>
            <a:t>Reduced</a:t>
          </a:r>
          <a:r>
            <a:rPr lang="hu-HU" sz="3900" kern="1200" dirty="0"/>
            <a:t> placenta </a:t>
          </a:r>
          <a:r>
            <a:rPr lang="hu-HU" sz="3900" kern="1200" dirty="0" err="1"/>
            <a:t>weight</a:t>
          </a:r>
          <a:r>
            <a:rPr lang="hu-HU" sz="3900" kern="1200" dirty="0"/>
            <a:t> and </a:t>
          </a:r>
          <a:r>
            <a:rPr lang="hu-HU" sz="3900" kern="1200" dirty="0" err="1"/>
            <a:t>volume</a:t>
          </a:r>
          <a:endParaRPr lang="en-GB" sz="3900" kern="1200" dirty="0"/>
        </a:p>
      </dsp:txBody>
      <dsp:txXfrm>
        <a:off x="5413220" y="997"/>
        <a:ext cx="3573200" cy="2143920"/>
      </dsp:txXfrm>
    </dsp:sp>
    <dsp:sp modelId="{F4573EF4-F438-44F0-9196-94873DA3795B}">
      <dsp:nvSpPr>
        <dsp:cNvPr id="0" name=""/>
        <dsp:cNvSpPr/>
      </dsp:nvSpPr>
      <dsp:spPr>
        <a:xfrm>
          <a:off x="3447959" y="2502238"/>
          <a:ext cx="3573200" cy="2143920"/>
        </a:xfrm>
        <a:prstGeom prst="rect">
          <a:avLst/>
        </a:prstGeom>
        <a:solidFill>
          <a:schemeClr val="accent1">
            <a:shade val="50000"/>
            <a:hueOff val="222839"/>
            <a:satOff val="5970"/>
            <a:lumOff val="263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hu-HU" sz="3900" kern="1200" dirty="0" err="1"/>
            <a:t>Miscarriage</a:t>
          </a:r>
          <a:endParaRPr lang="en-GB" sz="3900" kern="1200" dirty="0"/>
        </a:p>
      </dsp:txBody>
      <dsp:txXfrm>
        <a:off x="3447959" y="2502238"/>
        <a:ext cx="3573200" cy="21439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9A0A4D-498F-4931-9D00-AA77F826D7F6}">
      <dsp:nvSpPr>
        <dsp:cNvPr id="0" name=""/>
        <dsp:cNvSpPr/>
      </dsp:nvSpPr>
      <dsp:spPr>
        <a:xfrm>
          <a:off x="4206037" y="3784521"/>
          <a:ext cx="3691702" cy="115365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1410" tIns="91440" rIns="91440" bIns="91440" numCol="1" spcCol="1270" anchor="ctr" anchorCtr="0">
          <a:noAutofit/>
        </a:bodyPr>
        <a:lstStyle/>
        <a:p>
          <a:pPr lvl="0" algn="l" defTabSz="1066800">
            <a:lnSpc>
              <a:spcPct val="90000"/>
            </a:lnSpc>
            <a:spcBef>
              <a:spcPct val="0"/>
            </a:spcBef>
            <a:spcAft>
              <a:spcPct val="35000"/>
            </a:spcAft>
          </a:pPr>
          <a:r>
            <a:rPr lang="hu-HU" sz="2400" kern="1200" dirty="0" err="1"/>
            <a:t>Gestational</a:t>
          </a:r>
          <a:r>
            <a:rPr lang="hu-HU" sz="2400" kern="1200" dirty="0"/>
            <a:t> diabetes mellitus (GDM)</a:t>
          </a:r>
          <a:endParaRPr lang="en-GB" sz="2400" kern="1200" dirty="0"/>
        </a:p>
      </dsp:txBody>
      <dsp:txXfrm>
        <a:off x="4206037" y="3784521"/>
        <a:ext cx="3691702" cy="1153657"/>
      </dsp:txXfrm>
    </dsp:sp>
    <dsp:sp modelId="{5EBA2DD7-C440-4BFD-B1C1-7DF13A48D0AD}">
      <dsp:nvSpPr>
        <dsp:cNvPr id="0" name=""/>
        <dsp:cNvSpPr/>
      </dsp:nvSpPr>
      <dsp:spPr>
        <a:xfrm>
          <a:off x="4037358" y="3609283"/>
          <a:ext cx="807559" cy="1211339"/>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2863DFB2-683A-46CF-B59F-4AA8DCCB14B0}">
      <dsp:nvSpPr>
        <dsp:cNvPr id="0" name=""/>
        <dsp:cNvSpPr/>
      </dsp:nvSpPr>
      <dsp:spPr>
        <a:xfrm>
          <a:off x="176767" y="749757"/>
          <a:ext cx="3691702" cy="115365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1410" tIns="91440" rIns="91440" bIns="91440" numCol="1" spcCol="1270" anchor="ctr" anchorCtr="0">
          <a:noAutofit/>
        </a:bodyPr>
        <a:lstStyle/>
        <a:p>
          <a:pPr lvl="0" algn="l" defTabSz="1066800">
            <a:lnSpc>
              <a:spcPct val="90000"/>
            </a:lnSpc>
            <a:spcBef>
              <a:spcPct val="0"/>
            </a:spcBef>
            <a:spcAft>
              <a:spcPct val="35000"/>
            </a:spcAft>
          </a:pPr>
          <a:r>
            <a:rPr lang="hu-HU" sz="2400" kern="1200" dirty="0" err="1"/>
            <a:t>Hypertensive</a:t>
          </a:r>
          <a:r>
            <a:rPr lang="hu-HU" sz="2400" kern="1200" dirty="0"/>
            <a:t> </a:t>
          </a:r>
          <a:r>
            <a:rPr lang="hu-HU" sz="2400" kern="1200" dirty="0" err="1"/>
            <a:t>disorders</a:t>
          </a:r>
          <a:endParaRPr lang="en-GB" sz="2400" kern="1200" dirty="0"/>
        </a:p>
      </dsp:txBody>
      <dsp:txXfrm>
        <a:off x="176767" y="749757"/>
        <a:ext cx="3691702" cy="1153657"/>
      </dsp:txXfrm>
    </dsp:sp>
    <dsp:sp modelId="{8A38BD04-8909-4ECB-A925-7B6320434565}">
      <dsp:nvSpPr>
        <dsp:cNvPr id="0" name=""/>
        <dsp:cNvSpPr/>
      </dsp:nvSpPr>
      <dsp:spPr>
        <a:xfrm>
          <a:off x="3" y="583114"/>
          <a:ext cx="807559" cy="1211339"/>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63000" r="-63000"/>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90FACB0B-2D47-46C9-8E21-CAACFE3309CB}">
      <dsp:nvSpPr>
        <dsp:cNvPr id="0" name=""/>
        <dsp:cNvSpPr/>
      </dsp:nvSpPr>
      <dsp:spPr>
        <a:xfrm>
          <a:off x="8198542" y="739421"/>
          <a:ext cx="3691702" cy="115365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1410" tIns="91440" rIns="91440" bIns="91440" numCol="1" spcCol="1270" anchor="ctr" anchorCtr="0">
          <a:noAutofit/>
        </a:bodyPr>
        <a:lstStyle/>
        <a:p>
          <a:pPr lvl="0" algn="l" defTabSz="1066800">
            <a:lnSpc>
              <a:spcPct val="90000"/>
            </a:lnSpc>
            <a:spcBef>
              <a:spcPct val="0"/>
            </a:spcBef>
            <a:spcAft>
              <a:spcPct val="35000"/>
            </a:spcAft>
          </a:pPr>
          <a:r>
            <a:rPr lang="hu-HU" sz="2400" kern="1200" dirty="0" err="1"/>
            <a:t>Premature</a:t>
          </a:r>
          <a:r>
            <a:rPr lang="hu-HU" sz="2400" kern="1200" dirty="0"/>
            <a:t> </a:t>
          </a:r>
          <a:r>
            <a:rPr lang="hu-HU" sz="2400" kern="1200" dirty="0" err="1"/>
            <a:t>Rupture</a:t>
          </a:r>
          <a:r>
            <a:rPr lang="hu-HU" sz="2400" kern="1200" dirty="0"/>
            <a:t> of </a:t>
          </a:r>
          <a:r>
            <a:rPr lang="hu-HU" sz="2400" kern="1200" dirty="0" err="1"/>
            <a:t>Membrane</a:t>
          </a:r>
          <a:r>
            <a:rPr lang="hu-HU" sz="2400" kern="1200" dirty="0"/>
            <a:t> (PROM)</a:t>
          </a:r>
          <a:endParaRPr lang="en-GB" sz="2400" kern="1200" dirty="0"/>
        </a:p>
      </dsp:txBody>
      <dsp:txXfrm>
        <a:off x="8198542" y="739421"/>
        <a:ext cx="3691702" cy="1153657"/>
      </dsp:txXfrm>
    </dsp:sp>
    <dsp:sp modelId="{C3CDCE5D-0F21-408D-A8D7-D149F7913A01}">
      <dsp:nvSpPr>
        <dsp:cNvPr id="0" name=""/>
        <dsp:cNvSpPr/>
      </dsp:nvSpPr>
      <dsp:spPr>
        <a:xfrm>
          <a:off x="8044721" y="572781"/>
          <a:ext cx="807559" cy="121133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2000" r="-32000"/>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D1F60DB2-864D-40FF-B975-7D78B8ADE1AE}">
      <dsp:nvSpPr>
        <dsp:cNvPr id="0" name=""/>
        <dsp:cNvSpPr/>
      </dsp:nvSpPr>
      <dsp:spPr>
        <a:xfrm>
          <a:off x="160300" y="2191747"/>
          <a:ext cx="3691702" cy="115365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1410" tIns="91440" rIns="91440" bIns="91440" numCol="1" spcCol="1270" anchor="ctr" anchorCtr="0">
          <a:noAutofit/>
        </a:bodyPr>
        <a:lstStyle/>
        <a:p>
          <a:pPr lvl="0" algn="l" defTabSz="1066800">
            <a:lnSpc>
              <a:spcPct val="90000"/>
            </a:lnSpc>
            <a:spcBef>
              <a:spcPct val="0"/>
            </a:spcBef>
            <a:spcAft>
              <a:spcPct val="35000"/>
            </a:spcAft>
          </a:pPr>
          <a:r>
            <a:rPr lang="hu-HU" sz="2400" kern="1200" dirty="0" err="1"/>
            <a:t>Placental</a:t>
          </a:r>
          <a:r>
            <a:rPr lang="hu-HU" sz="2400" kern="1200" dirty="0"/>
            <a:t> </a:t>
          </a:r>
          <a:r>
            <a:rPr lang="hu-HU" sz="2400" kern="1200" dirty="0" err="1"/>
            <a:t>abruption</a:t>
          </a:r>
          <a:endParaRPr lang="en-GB" sz="2400" kern="1200" dirty="0"/>
        </a:p>
      </dsp:txBody>
      <dsp:txXfrm>
        <a:off x="160300" y="2191747"/>
        <a:ext cx="3691702" cy="1153657"/>
      </dsp:txXfrm>
    </dsp:sp>
    <dsp:sp modelId="{67A67821-9722-4032-816A-C0DC4679568F}">
      <dsp:nvSpPr>
        <dsp:cNvPr id="0" name=""/>
        <dsp:cNvSpPr/>
      </dsp:nvSpPr>
      <dsp:spPr>
        <a:xfrm>
          <a:off x="6479" y="2025107"/>
          <a:ext cx="807559" cy="1211339"/>
        </a:xfrm>
        <a:prstGeom prst="rect">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51000" r="-51000"/>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EC8016B6-4FB1-445E-A212-DAF465865350}">
      <dsp:nvSpPr>
        <dsp:cNvPr id="0" name=""/>
        <dsp:cNvSpPr/>
      </dsp:nvSpPr>
      <dsp:spPr>
        <a:xfrm>
          <a:off x="4179421" y="2191747"/>
          <a:ext cx="3691702" cy="115365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1410" tIns="91440" rIns="91440" bIns="91440" numCol="1" spcCol="1270" anchor="ctr" anchorCtr="0">
          <a:noAutofit/>
        </a:bodyPr>
        <a:lstStyle/>
        <a:p>
          <a:pPr lvl="0" algn="l" defTabSz="1066800">
            <a:lnSpc>
              <a:spcPct val="90000"/>
            </a:lnSpc>
            <a:spcBef>
              <a:spcPct val="0"/>
            </a:spcBef>
            <a:spcAft>
              <a:spcPct val="35000"/>
            </a:spcAft>
          </a:pPr>
          <a:r>
            <a:rPr lang="hu-HU" sz="2400" kern="1200" dirty="0" err="1"/>
            <a:t>Maternal</a:t>
          </a:r>
          <a:r>
            <a:rPr lang="hu-HU" sz="2400" kern="1200" dirty="0"/>
            <a:t> </a:t>
          </a:r>
          <a:r>
            <a:rPr lang="hu-HU" sz="2400" kern="1200" dirty="0" err="1"/>
            <a:t>stress</a:t>
          </a:r>
          <a:endParaRPr lang="en-GB" sz="2400" kern="1200" dirty="0"/>
        </a:p>
      </dsp:txBody>
      <dsp:txXfrm>
        <a:off x="4179421" y="2191747"/>
        <a:ext cx="3691702" cy="1153657"/>
      </dsp:txXfrm>
    </dsp:sp>
    <dsp:sp modelId="{39626C91-4EC9-4930-A2CA-98810B171F15}">
      <dsp:nvSpPr>
        <dsp:cNvPr id="0" name=""/>
        <dsp:cNvSpPr/>
      </dsp:nvSpPr>
      <dsp:spPr>
        <a:xfrm>
          <a:off x="4025600" y="2025107"/>
          <a:ext cx="807559" cy="1211339"/>
        </a:xfrm>
        <a:prstGeom prst="rect">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65000" r="-65000"/>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BD62913C-77C5-4F16-9988-2D889D25C682}">
      <dsp:nvSpPr>
        <dsp:cNvPr id="0" name=""/>
        <dsp:cNvSpPr/>
      </dsp:nvSpPr>
      <dsp:spPr>
        <a:xfrm>
          <a:off x="8198542" y="2191747"/>
          <a:ext cx="3691702" cy="115365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1410" tIns="91440" rIns="91440" bIns="91440" numCol="1" spcCol="1270" anchor="ctr" anchorCtr="0">
          <a:noAutofit/>
        </a:bodyPr>
        <a:lstStyle/>
        <a:p>
          <a:pPr lvl="0" algn="l" defTabSz="1066800">
            <a:lnSpc>
              <a:spcPct val="90000"/>
            </a:lnSpc>
            <a:spcBef>
              <a:spcPct val="0"/>
            </a:spcBef>
            <a:spcAft>
              <a:spcPct val="35000"/>
            </a:spcAft>
          </a:pPr>
          <a:r>
            <a:rPr lang="hu-HU" sz="2400" kern="1200" dirty="0" err="1"/>
            <a:t>Cardiovascular</a:t>
          </a:r>
          <a:r>
            <a:rPr lang="hu-HU" sz="2400" kern="1200" dirty="0"/>
            <a:t> </a:t>
          </a:r>
          <a:r>
            <a:rPr lang="hu-HU" sz="2400" kern="1200" dirty="0" err="1"/>
            <a:t>risk</a:t>
          </a:r>
          <a:r>
            <a:rPr lang="hu-HU" sz="2400" kern="1200" dirty="0"/>
            <a:t> </a:t>
          </a:r>
          <a:r>
            <a:rPr lang="hu-HU" sz="2400" kern="1200" dirty="0" err="1"/>
            <a:t>at</a:t>
          </a:r>
          <a:r>
            <a:rPr lang="hu-HU" sz="2400" kern="1200" dirty="0"/>
            <a:t> </a:t>
          </a:r>
          <a:r>
            <a:rPr lang="hu-HU" sz="2400" kern="1200" dirty="0" err="1"/>
            <a:t>labour</a:t>
          </a:r>
          <a:endParaRPr lang="en-GB" sz="2400" kern="1200" dirty="0"/>
        </a:p>
      </dsp:txBody>
      <dsp:txXfrm>
        <a:off x="8198542" y="2191747"/>
        <a:ext cx="3691702" cy="1153657"/>
      </dsp:txXfrm>
    </dsp:sp>
    <dsp:sp modelId="{30F382A4-4FB3-41F5-A084-09F162B47891}">
      <dsp:nvSpPr>
        <dsp:cNvPr id="0" name=""/>
        <dsp:cNvSpPr/>
      </dsp:nvSpPr>
      <dsp:spPr>
        <a:xfrm>
          <a:off x="8044721" y="2025107"/>
          <a:ext cx="807559" cy="1211339"/>
        </a:xfrm>
        <a:prstGeom prst="rect">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60000" r="-60000"/>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ABBFBF7B-C076-46A0-81F9-F2F51B6D3CF4}">
      <dsp:nvSpPr>
        <dsp:cNvPr id="0" name=""/>
        <dsp:cNvSpPr/>
      </dsp:nvSpPr>
      <dsp:spPr>
        <a:xfrm>
          <a:off x="4222540" y="762826"/>
          <a:ext cx="3691702" cy="115365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1410" tIns="91440" rIns="91440" bIns="91440" numCol="1" spcCol="1270" anchor="ctr" anchorCtr="0">
          <a:noAutofit/>
        </a:bodyPr>
        <a:lstStyle/>
        <a:p>
          <a:pPr lvl="0" algn="l" defTabSz="1066800">
            <a:lnSpc>
              <a:spcPct val="90000"/>
            </a:lnSpc>
            <a:spcBef>
              <a:spcPct val="0"/>
            </a:spcBef>
            <a:spcAft>
              <a:spcPct val="35000"/>
            </a:spcAft>
          </a:pPr>
          <a:r>
            <a:rPr lang="hu-HU" sz="2400" kern="1200" dirty="0" err="1"/>
            <a:t>Bacteriuria</a:t>
          </a:r>
          <a:endParaRPr lang="en-GB" sz="2400" kern="1200" dirty="0"/>
        </a:p>
      </dsp:txBody>
      <dsp:txXfrm>
        <a:off x="4222540" y="762826"/>
        <a:ext cx="3691702" cy="1153657"/>
      </dsp:txXfrm>
    </dsp:sp>
    <dsp:sp modelId="{D6A29C5A-7DFE-4676-86A1-15C041856D5C}">
      <dsp:nvSpPr>
        <dsp:cNvPr id="0" name=""/>
        <dsp:cNvSpPr/>
      </dsp:nvSpPr>
      <dsp:spPr>
        <a:xfrm>
          <a:off x="4025600" y="596201"/>
          <a:ext cx="807559" cy="1211339"/>
        </a:xfrm>
        <a:prstGeom prst="rect">
          <a:avLst/>
        </a:prstGeom>
        <a:blipFill>
          <a:blip xmlns:r="http://schemas.openxmlformats.org/officeDocument/2006/relationships" r:embed="rId7"/>
          <a:srcRect/>
          <a:stretch>
            <a:fillRect l="-63000" r="-63000"/>
          </a:stretch>
        </a:blip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B3028E-D23D-4706-AC24-130F0F98E331}">
      <dsp:nvSpPr>
        <dsp:cNvPr id="0" name=""/>
        <dsp:cNvSpPr/>
      </dsp:nvSpPr>
      <dsp:spPr>
        <a:xfrm>
          <a:off x="0" y="0"/>
          <a:ext cx="9270603" cy="146766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hu-HU" sz="2000" kern="1200" dirty="0"/>
            <a:t>Non-</a:t>
          </a:r>
          <a:r>
            <a:rPr lang="hu-HU" sz="2000" kern="1200" dirty="0" err="1"/>
            <a:t>communicable</a:t>
          </a:r>
          <a:r>
            <a:rPr lang="hu-HU" sz="2000" kern="1200" dirty="0"/>
            <a:t> </a:t>
          </a:r>
          <a:r>
            <a:rPr lang="hu-HU" sz="2000" kern="1200" dirty="0" err="1"/>
            <a:t>diseases</a:t>
          </a:r>
          <a:endParaRPr lang="en-GB" sz="2000" kern="1200" dirty="0"/>
        </a:p>
        <a:p>
          <a:pPr marL="171450" lvl="1" indent="-171450" algn="l" defTabSz="711200">
            <a:lnSpc>
              <a:spcPct val="90000"/>
            </a:lnSpc>
            <a:spcBef>
              <a:spcPct val="0"/>
            </a:spcBef>
            <a:spcAft>
              <a:spcPct val="15000"/>
            </a:spcAft>
            <a:buChar char="••"/>
          </a:pPr>
          <a:r>
            <a:rPr lang="hu-HU" sz="1600" kern="1200" dirty="0" err="1"/>
            <a:t>Developmental</a:t>
          </a:r>
          <a:r>
            <a:rPr lang="hu-HU" sz="1600" kern="1200" dirty="0"/>
            <a:t> </a:t>
          </a:r>
          <a:r>
            <a:rPr lang="hu-HU" sz="1600" kern="1200" dirty="0" err="1"/>
            <a:t>origins</a:t>
          </a:r>
          <a:r>
            <a:rPr lang="hu-HU" sz="1600" kern="1200" dirty="0"/>
            <a:t> of </a:t>
          </a:r>
          <a:r>
            <a:rPr lang="hu-HU" sz="1600" kern="1200" dirty="0" err="1"/>
            <a:t>health</a:t>
          </a:r>
          <a:r>
            <a:rPr lang="hu-HU" sz="1600" kern="1200" dirty="0"/>
            <a:t> and </a:t>
          </a:r>
          <a:r>
            <a:rPr lang="hu-HU" sz="1600" kern="1200" dirty="0" err="1"/>
            <a:t>disease</a:t>
          </a:r>
          <a:endParaRPr lang="en-GB" sz="1600" kern="1200" dirty="0"/>
        </a:p>
        <a:p>
          <a:pPr marL="171450" lvl="1" indent="-171450" algn="l" defTabSz="711200">
            <a:lnSpc>
              <a:spcPct val="90000"/>
            </a:lnSpc>
            <a:spcBef>
              <a:spcPct val="0"/>
            </a:spcBef>
            <a:spcAft>
              <a:spcPct val="15000"/>
            </a:spcAft>
            <a:buChar char="••"/>
          </a:pPr>
          <a:r>
            <a:rPr lang="hu-HU" sz="1600" kern="1200" dirty="0" err="1"/>
            <a:t>Early</a:t>
          </a:r>
          <a:r>
            <a:rPr lang="hu-HU" sz="1600" kern="1200" dirty="0"/>
            <a:t> life </a:t>
          </a:r>
          <a:r>
            <a:rPr lang="hu-HU" sz="1600" kern="1200" dirty="0" err="1"/>
            <a:t>exposures</a:t>
          </a:r>
          <a:r>
            <a:rPr lang="hu-HU" sz="1600" kern="1200" dirty="0"/>
            <a:t> </a:t>
          </a:r>
          <a:r>
            <a:rPr lang="hu-HU" sz="1600" kern="1200" dirty="0" err="1"/>
            <a:t>impact</a:t>
          </a:r>
          <a:r>
            <a:rPr lang="hu-HU" sz="1600" kern="1200" dirty="0"/>
            <a:t> </a:t>
          </a:r>
          <a:r>
            <a:rPr lang="hu-HU" sz="1600" kern="1200" dirty="0" err="1"/>
            <a:t>health</a:t>
          </a:r>
          <a:r>
            <a:rPr lang="hu-HU" sz="1600" kern="1200" dirty="0"/>
            <a:t> and </a:t>
          </a:r>
          <a:r>
            <a:rPr lang="hu-HU" sz="1600" kern="1200" dirty="0" err="1"/>
            <a:t>disease</a:t>
          </a:r>
          <a:r>
            <a:rPr lang="hu-HU" sz="1600" kern="1200" dirty="0"/>
            <a:t> </a:t>
          </a:r>
          <a:r>
            <a:rPr lang="hu-HU" sz="1600" kern="1200" dirty="0" err="1"/>
            <a:t>risk</a:t>
          </a:r>
          <a:r>
            <a:rPr lang="hu-HU" sz="1600" kern="1200" dirty="0"/>
            <a:t> in a sex-</a:t>
          </a:r>
          <a:r>
            <a:rPr lang="hu-HU" sz="1600" kern="1200" dirty="0" err="1"/>
            <a:t>specific</a:t>
          </a:r>
          <a:r>
            <a:rPr lang="hu-HU" sz="1600" kern="1200" dirty="0"/>
            <a:t> </a:t>
          </a:r>
          <a:r>
            <a:rPr lang="hu-HU" sz="1600" kern="1200" dirty="0" err="1"/>
            <a:t>manner</a:t>
          </a:r>
          <a:endParaRPr lang="en-GB" sz="1600" kern="1200" dirty="0"/>
        </a:p>
      </dsp:txBody>
      <dsp:txXfrm>
        <a:off x="2000887" y="0"/>
        <a:ext cx="7269715" cy="1467669"/>
      </dsp:txXfrm>
    </dsp:sp>
    <dsp:sp modelId="{9E843958-42F5-49E5-BA17-C8D6040770A9}">
      <dsp:nvSpPr>
        <dsp:cNvPr id="0" name=""/>
        <dsp:cNvSpPr/>
      </dsp:nvSpPr>
      <dsp:spPr>
        <a:xfrm>
          <a:off x="146766" y="146766"/>
          <a:ext cx="1854120" cy="1174135"/>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36000" b="-3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C96788C-7A4E-4D65-89CA-CC88A9A6E7ED}">
      <dsp:nvSpPr>
        <dsp:cNvPr id="0" name=""/>
        <dsp:cNvSpPr/>
      </dsp:nvSpPr>
      <dsp:spPr>
        <a:xfrm>
          <a:off x="0" y="1614436"/>
          <a:ext cx="9270603" cy="146766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hu-HU" sz="2000" kern="1200" dirty="0" err="1"/>
            <a:t>Generational</a:t>
          </a:r>
          <a:r>
            <a:rPr lang="hu-HU" sz="2000" kern="1200" dirty="0"/>
            <a:t> </a:t>
          </a:r>
          <a:r>
            <a:rPr lang="hu-HU" sz="2000" kern="1200" dirty="0" err="1"/>
            <a:t>effects</a:t>
          </a:r>
          <a:endParaRPr lang="en-GB" sz="2000" kern="1200" dirty="0"/>
        </a:p>
        <a:p>
          <a:pPr marL="171450" lvl="1" indent="-171450" algn="l" defTabSz="711200">
            <a:lnSpc>
              <a:spcPct val="90000"/>
            </a:lnSpc>
            <a:spcBef>
              <a:spcPct val="0"/>
            </a:spcBef>
            <a:spcAft>
              <a:spcPct val="15000"/>
            </a:spcAft>
            <a:buChar char="••"/>
          </a:pPr>
          <a:r>
            <a:rPr lang="hu-HU" sz="1600" kern="1200" dirty="0" err="1"/>
            <a:t>Stress</a:t>
          </a:r>
          <a:r>
            <a:rPr lang="hu-HU" sz="1600" kern="1200" dirty="0"/>
            <a:t> (</a:t>
          </a:r>
          <a:r>
            <a:rPr lang="hu-HU" sz="1600" kern="1200" dirty="0">
              <a:sym typeface="Symbol" panose="05050102010706020507" pitchFamily="18" charset="2"/>
            </a:rPr>
            <a:t> PNMS </a:t>
          </a:r>
          <a:r>
            <a:rPr lang="hu-HU" sz="1600" kern="1200" dirty="0" err="1">
              <a:sym typeface="Symbol" panose="05050102010706020507" pitchFamily="18" charset="2"/>
            </a:rPr>
            <a:t>caused</a:t>
          </a:r>
          <a:r>
            <a:rPr lang="hu-HU" sz="1600" kern="1200" dirty="0">
              <a:sym typeface="Symbol" panose="05050102010706020507" pitchFamily="18" charset="2"/>
            </a:rPr>
            <a:t> </a:t>
          </a:r>
          <a:r>
            <a:rPr lang="hu-HU" sz="1600" kern="1200" dirty="0" err="1">
              <a:sym typeface="Symbol" panose="05050102010706020507" pitchFamily="18" charset="2"/>
            </a:rPr>
            <a:t>by</a:t>
          </a:r>
          <a:r>
            <a:rPr lang="hu-HU" sz="1600" kern="1200" dirty="0">
              <a:sym typeface="Symbol" panose="05050102010706020507" pitchFamily="18" charset="2"/>
            </a:rPr>
            <a:t> </a:t>
          </a:r>
          <a:r>
            <a:rPr lang="hu-HU" sz="1600" kern="1200" dirty="0" err="1">
              <a:sym typeface="Symbol" panose="05050102010706020507" pitchFamily="18" charset="2"/>
            </a:rPr>
            <a:t>climate</a:t>
          </a:r>
          <a:r>
            <a:rPr lang="hu-HU" sz="1600" kern="1200" dirty="0">
              <a:sym typeface="Symbol" panose="05050102010706020507" pitchFamily="18" charset="2"/>
            </a:rPr>
            <a:t> </a:t>
          </a:r>
          <a:r>
            <a:rPr lang="hu-HU" sz="1600" kern="1200" dirty="0" err="1">
              <a:sym typeface="Symbol" panose="05050102010706020507" pitchFamily="18" charset="2"/>
            </a:rPr>
            <a:t>change</a:t>
          </a:r>
          <a:r>
            <a:rPr lang="hu-HU" sz="1600" kern="1200" dirty="0">
              <a:sym typeface="Symbol" panose="05050102010706020507" pitchFamily="18" charset="2"/>
            </a:rPr>
            <a:t>) </a:t>
          </a:r>
          <a:r>
            <a:rPr lang="hu-HU" sz="1600" kern="1200" dirty="0"/>
            <a:t>in </a:t>
          </a:r>
          <a:r>
            <a:rPr lang="hu-HU" sz="1600" kern="1200" dirty="0" err="1"/>
            <a:t>the</a:t>
          </a:r>
          <a:r>
            <a:rPr lang="hu-HU" sz="1600" kern="1200" dirty="0"/>
            <a:t> </a:t>
          </a:r>
          <a:r>
            <a:rPr lang="hu-HU" sz="1600" kern="1200" dirty="0" err="1"/>
            <a:t>mother</a:t>
          </a:r>
          <a:r>
            <a:rPr lang="hu-HU" sz="1600" kern="1200" dirty="0"/>
            <a:t> </a:t>
          </a:r>
          <a:r>
            <a:rPr lang="hu-HU" sz="1600" kern="1200" dirty="0" err="1"/>
            <a:t>during</a:t>
          </a:r>
          <a:r>
            <a:rPr lang="hu-HU" sz="1600" kern="1200" dirty="0"/>
            <a:t> </a:t>
          </a:r>
          <a:r>
            <a:rPr lang="hu-HU" sz="1600" kern="1200" dirty="0" err="1"/>
            <a:t>pregnancy</a:t>
          </a:r>
          <a:r>
            <a:rPr lang="hu-HU" sz="1600" kern="1200" dirty="0"/>
            <a:t> has </a:t>
          </a:r>
          <a:r>
            <a:rPr lang="hu-HU" sz="1600" kern="1200" dirty="0" err="1"/>
            <a:t>the</a:t>
          </a:r>
          <a:r>
            <a:rPr lang="hu-HU" sz="1600" kern="1200" dirty="0"/>
            <a:t> </a:t>
          </a:r>
          <a:r>
            <a:rPr lang="hu-HU" sz="1600" kern="1200" dirty="0" err="1"/>
            <a:t>potential</a:t>
          </a:r>
          <a:r>
            <a:rPr lang="hu-HU" sz="1600" kern="1200" dirty="0"/>
            <a:t> </a:t>
          </a:r>
          <a:r>
            <a:rPr lang="hu-HU" sz="1600" kern="1200" dirty="0" err="1"/>
            <a:t>to</a:t>
          </a:r>
          <a:r>
            <a:rPr lang="hu-HU" sz="1600" kern="1200" dirty="0"/>
            <a:t> </a:t>
          </a:r>
          <a:r>
            <a:rPr lang="hu-HU" sz="1600" kern="1200" dirty="0" err="1"/>
            <a:t>shape</a:t>
          </a:r>
          <a:r>
            <a:rPr lang="hu-HU" sz="1600" kern="1200" dirty="0"/>
            <a:t> </a:t>
          </a:r>
          <a:r>
            <a:rPr lang="hu-HU" sz="1600" kern="1200" dirty="0" err="1"/>
            <a:t>physiological</a:t>
          </a:r>
          <a:r>
            <a:rPr lang="hu-HU" sz="1600" kern="1200" dirty="0"/>
            <a:t> </a:t>
          </a:r>
          <a:r>
            <a:rPr lang="hu-HU" sz="1600" kern="1200" dirty="0" err="1"/>
            <a:t>responses</a:t>
          </a:r>
          <a:r>
            <a:rPr lang="hu-HU" sz="1600" kern="1200" dirty="0"/>
            <a:t> and </a:t>
          </a:r>
          <a:r>
            <a:rPr lang="hu-HU" sz="1600" kern="1200" dirty="0" err="1"/>
            <a:t>adverse</a:t>
          </a:r>
          <a:r>
            <a:rPr lang="hu-HU" sz="1600" kern="1200" dirty="0"/>
            <a:t> </a:t>
          </a:r>
          <a:r>
            <a:rPr lang="hu-HU" sz="1600" kern="1200" dirty="0" err="1"/>
            <a:t>birth</a:t>
          </a:r>
          <a:r>
            <a:rPr lang="hu-HU" sz="1600" kern="1200" dirty="0"/>
            <a:t> </a:t>
          </a:r>
          <a:r>
            <a:rPr lang="hu-HU" sz="1600" kern="1200" dirty="0" err="1"/>
            <a:t>outcomes</a:t>
          </a:r>
          <a:r>
            <a:rPr lang="hu-HU" sz="1600" kern="1200" dirty="0"/>
            <a:t> over </a:t>
          </a:r>
          <a:r>
            <a:rPr lang="hu-HU" sz="1600" kern="1200" dirty="0" err="1"/>
            <a:t>multiple</a:t>
          </a:r>
          <a:r>
            <a:rPr lang="hu-HU" sz="1600" kern="1200" dirty="0"/>
            <a:t> </a:t>
          </a:r>
          <a:r>
            <a:rPr lang="hu-HU" sz="1600" kern="1200" dirty="0" err="1"/>
            <a:t>generations</a:t>
          </a:r>
          <a:endParaRPr lang="en-GB" sz="1600" kern="1200" dirty="0"/>
        </a:p>
      </dsp:txBody>
      <dsp:txXfrm>
        <a:off x="2000887" y="1614436"/>
        <a:ext cx="7269715" cy="1467669"/>
      </dsp:txXfrm>
    </dsp:sp>
    <dsp:sp modelId="{E925A6DE-609A-489F-91DB-F7AA0C6CE827}">
      <dsp:nvSpPr>
        <dsp:cNvPr id="0" name=""/>
        <dsp:cNvSpPr/>
      </dsp:nvSpPr>
      <dsp:spPr>
        <a:xfrm>
          <a:off x="146766" y="1761203"/>
          <a:ext cx="1854120" cy="1174135"/>
        </a:xfrm>
        <a:prstGeom prst="roundRect">
          <a:avLst>
            <a:gd name="adj" fmla="val 10000"/>
          </a:avLst>
        </a:prstGeom>
        <a:blipFill>
          <a:blip xmlns:r="http://schemas.openxmlformats.org/officeDocument/2006/relationships" r:embed="rId2"/>
          <a:srcRect/>
          <a:stretch>
            <a:fillRect t="-12000" b="-1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67890A-FC2D-4B96-BAD3-17940486F054}">
      <dsp:nvSpPr>
        <dsp:cNvPr id="0" name=""/>
        <dsp:cNvSpPr/>
      </dsp:nvSpPr>
      <dsp:spPr>
        <a:xfrm>
          <a:off x="32308" y="3228873"/>
          <a:ext cx="9205986" cy="161423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hu-HU" sz="2000" kern="1200" dirty="0" err="1"/>
            <a:t>Accumulation</a:t>
          </a:r>
          <a:r>
            <a:rPr lang="hu-HU" sz="2000" kern="1200" dirty="0"/>
            <a:t> of </a:t>
          </a:r>
          <a:r>
            <a:rPr lang="hu-HU" sz="2000" kern="1200" dirty="0" err="1"/>
            <a:t>stressors</a:t>
          </a:r>
          <a:endParaRPr lang="en-GB" sz="2000" kern="1200" dirty="0"/>
        </a:p>
        <a:p>
          <a:pPr marL="171450" lvl="1" indent="-171450" algn="l" defTabSz="711200">
            <a:lnSpc>
              <a:spcPct val="90000"/>
            </a:lnSpc>
            <a:spcBef>
              <a:spcPct val="0"/>
            </a:spcBef>
            <a:spcAft>
              <a:spcPct val="15000"/>
            </a:spcAft>
            <a:buChar char="••"/>
          </a:pPr>
          <a:r>
            <a:rPr lang="hu-HU" sz="1600" kern="1200" dirty="0" err="1"/>
            <a:t>Higher</a:t>
          </a:r>
          <a:r>
            <a:rPr lang="hu-HU" sz="1600" kern="1200" dirty="0"/>
            <a:t> </a:t>
          </a:r>
          <a:r>
            <a:rPr lang="hu-HU" sz="1600" kern="1200" dirty="0" err="1"/>
            <a:t>risk</a:t>
          </a:r>
          <a:r>
            <a:rPr lang="hu-HU" sz="1600" kern="1200" dirty="0"/>
            <a:t> of </a:t>
          </a:r>
          <a:r>
            <a:rPr lang="hu-HU" sz="1600" kern="1200" dirty="0" err="1"/>
            <a:t>for</a:t>
          </a:r>
          <a:r>
            <a:rPr lang="hu-HU" sz="1600" kern="1200" dirty="0"/>
            <a:t> </a:t>
          </a:r>
          <a:r>
            <a:rPr lang="hu-HU" sz="1600" kern="1200" dirty="0" err="1"/>
            <a:t>neuropsychiatric</a:t>
          </a:r>
          <a:r>
            <a:rPr lang="hu-HU" sz="1600" kern="1200" dirty="0"/>
            <a:t> </a:t>
          </a:r>
          <a:r>
            <a:rPr lang="hu-HU" sz="1600" kern="1200" dirty="0" err="1"/>
            <a:t>diseases</a:t>
          </a:r>
          <a:r>
            <a:rPr lang="hu-HU" sz="1600" kern="1200" dirty="0"/>
            <a:t> (</a:t>
          </a:r>
          <a:r>
            <a:rPr lang="hu-HU" sz="1600" kern="1200" dirty="0" err="1"/>
            <a:t>anxiety</a:t>
          </a:r>
          <a:r>
            <a:rPr lang="hu-HU" sz="1600" kern="1200" dirty="0"/>
            <a:t>, </a:t>
          </a:r>
          <a:r>
            <a:rPr lang="hu-HU" sz="1600" kern="1200" dirty="0" err="1"/>
            <a:t>depression</a:t>
          </a:r>
          <a:r>
            <a:rPr lang="hu-HU" sz="1600" kern="1200" dirty="0"/>
            <a:t>, </a:t>
          </a:r>
          <a:r>
            <a:rPr lang="hu-HU" sz="1600" kern="1200" dirty="0" err="1"/>
            <a:t>schizophrenia</a:t>
          </a:r>
          <a:r>
            <a:rPr lang="hu-HU" sz="1600" kern="1200" dirty="0"/>
            <a:t>)</a:t>
          </a:r>
          <a:endParaRPr lang="en-GB" sz="1600" kern="1200" dirty="0"/>
        </a:p>
        <a:p>
          <a:pPr marL="171450" lvl="1" indent="-171450" algn="l" defTabSz="711200">
            <a:lnSpc>
              <a:spcPct val="90000"/>
            </a:lnSpc>
            <a:spcBef>
              <a:spcPct val="0"/>
            </a:spcBef>
            <a:spcAft>
              <a:spcPct val="15000"/>
            </a:spcAft>
            <a:buChar char="••"/>
          </a:pPr>
          <a:r>
            <a:rPr lang="en-US" sz="1600" kern="1200" dirty="0"/>
            <a:t>PNMS is documented to influence birth and</a:t>
          </a:r>
          <a:r>
            <a:rPr lang="hu-HU" sz="1600" kern="1200" dirty="0"/>
            <a:t> t</a:t>
          </a:r>
          <a:r>
            <a:rPr lang="en-US" sz="1600" kern="1200" dirty="0"/>
            <a:t>he timing of delivery in addition to increasing the risk of</a:t>
          </a:r>
          <a:r>
            <a:rPr lang="hu-HU" sz="1600" kern="1200" dirty="0"/>
            <a:t> </a:t>
          </a:r>
          <a:r>
            <a:rPr lang="en-GB" sz="1600" kern="1200" dirty="0"/>
            <a:t>adverse pregnancy outcome</a:t>
          </a:r>
        </a:p>
      </dsp:txBody>
      <dsp:txXfrm>
        <a:off x="2019249" y="3228873"/>
        <a:ext cx="7219045" cy="1614231"/>
      </dsp:txXfrm>
    </dsp:sp>
    <dsp:sp modelId="{0125384D-D5F1-49BA-BA0F-22B42A7D01CB}">
      <dsp:nvSpPr>
        <dsp:cNvPr id="0" name=""/>
        <dsp:cNvSpPr/>
      </dsp:nvSpPr>
      <dsp:spPr>
        <a:xfrm>
          <a:off x="146766" y="3448921"/>
          <a:ext cx="1854120" cy="1174135"/>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39000" b="-3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E062F6-BF1D-4D32-BF12-0F1880C67CD9}">
      <dsp:nvSpPr>
        <dsp:cNvPr id="0" name=""/>
        <dsp:cNvSpPr/>
      </dsp:nvSpPr>
      <dsp:spPr>
        <a:xfrm>
          <a:off x="0" y="487455"/>
          <a:ext cx="11896725" cy="756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5B9FFA-AEED-4C4C-8216-DAF573E0A38E}">
      <dsp:nvSpPr>
        <dsp:cNvPr id="0" name=""/>
        <dsp:cNvSpPr/>
      </dsp:nvSpPr>
      <dsp:spPr>
        <a:xfrm>
          <a:off x="594836" y="44655"/>
          <a:ext cx="8327707" cy="88560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768" tIns="0" rIns="314768" bIns="0" numCol="1" spcCol="1270" anchor="ctr" anchorCtr="0">
          <a:noAutofit/>
        </a:bodyPr>
        <a:lstStyle/>
        <a:p>
          <a:pPr lvl="0" algn="l" defTabSz="889000">
            <a:lnSpc>
              <a:spcPct val="90000"/>
            </a:lnSpc>
            <a:spcBef>
              <a:spcPct val="0"/>
            </a:spcBef>
            <a:spcAft>
              <a:spcPct val="35000"/>
            </a:spcAft>
          </a:pPr>
          <a:r>
            <a:rPr lang="en-US" sz="2000" b="0" i="0" u="none" strike="noStrike" kern="1200" baseline="0" dirty="0"/>
            <a:t>Air pollution and climate change both have an immediate</a:t>
          </a:r>
          <a:r>
            <a:rPr lang="hu-HU" sz="2000" b="0" i="0" u="none" strike="noStrike" kern="1200" baseline="0" dirty="0"/>
            <a:t> </a:t>
          </a:r>
          <a:r>
            <a:rPr lang="en-US" sz="2000" b="0" i="0" u="none" strike="noStrike" kern="1200" baseline="0" dirty="0"/>
            <a:t>adverse effect on reproductive, maternal and perinatal</a:t>
          </a:r>
          <a:r>
            <a:rPr lang="hu-HU" sz="2000" b="0" i="0" u="none" strike="noStrike" kern="1200" baseline="0" dirty="0"/>
            <a:t> </a:t>
          </a:r>
          <a:r>
            <a:rPr lang="en-US" sz="2000" b="0" i="0" u="none" strike="noStrike" kern="1200" baseline="0" dirty="0"/>
            <a:t>health outcomes, with the devastating potential to affect</a:t>
          </a:r>
          <a:r>
            <a:rPr lang="hu-HU" sz="2000" b="0" i="0" u="none" strike="noStrike" kern="1200" baseline="0" dirty="0"/>
            <a:t> </a:t>
          </a:r>
          <a:r>
            <a:rPr lang="en-US" sz="2000" b="0" i="0" u="none" strike="noStrike" kern="1200" baseline="0" dirty="0"/>
            <a:t>the health of future generations to come.</a:t>
          </a:r>
          <a:endParaRPr lang="en-GB" sz="2000" kern="1200" dirty="0"/>
        </a:p>
      </dsp:txBody>
      <dsp:txXfrm>
        <a:off x="638067" y="87886"/>
        <a:ext cx="8241245" cy="799138"/>
      </dsp:txXfrm>
    </dsp:sp>
    <dsp:sp modelId="{820C5026-C32D-4CE4-9D44-D60749C8D731}">
      <dsp:nvSpPr>
        <dsp:cNvPr id="0" name=""/>
        <dsp:cNvSpPr/>
      </dsp:nvSpPr>
      <dsp:spPr>
        <a:xfrm>
          <a:off x="0" y="1848255"/>
          <a:ext cx="11896725" cy="756000"/>
        </a:xfrm>
        <a:prstGeom prst="rect">
          <a:avLst/>
        </a:prstGeom>
        <a:solidFill>
          <a:schemeClr val="lt1">
            <a:alpha val="90000"/>
            <a:hueOff val="0"/>
            <a:satOff val="0"/>
            <a:lumOff val="0"/>
            <a:alphaOff val="0"/>
          </a:schemeClr>
        </a:solidFill>
        <a:ln w="12700" cap="flat" cmpd="sng" algn="ctr">
          <a:solidFill>
            <a:schemeClr val="accent1">
              <a:shade val="50000"/>
              <a:hueOff val="167129"/>
              <a:satOff val="4478"/>
              <a:lumOff val="19726"/>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0F08AD-6EB8-4783-8B15-5E9B6E2851DB}">
      <dsp:nvSpPr>
        <dsp:cNvPr id="0" name=""/>
        <dsp:cNvSpPr/>
      </dsp:nvSpPr>
      <dsp:spPr>
        <a:xfrm>
          <a:off x="594836" y="1405455"/>
          <a:ext cx="8327707" cy="885600"/>
        </a:xfrm>
        <a:prstGeom prst="roundRect">
          <a:avLst/>
        </a:prstGeom>
        <a:solidFill>
          <a:schemeClr val="accent1">
            <a:shade val="50000"/>
            <a:hueOff val="167129"/>
            <a:satOff val="4478"/>
            <a:lumOff val="19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768" tIns="0" rIns="314768" bIns="0" numCol="1" spcCol="1270" anchor="ctr" anchorCtr="0">
          <a:noAutofit/>
        </a:bodyPr>
        <a:lstStyle/>
        <a:p>
          <a:pPr lvl="0" algn="l" defTabSz="889000">
            <a:lnSpc>
              <a:spcPct val="90000"/>
            </a:lnSpc>
            <a:spcBef>
              <a:spcPct val="0"/>
            </a:spcBef>
            <a:spcAft>
              <a:spcPct val="35000"/>
            </a:spcAft>
          </a:pPr>
          <a:r>
            <a:rPr lang="en-GB" sz="2000" kern="1200"/>
            <a:t>Elevated ambient temperature</a:t>
          </a:r>
          <a:r>
            <a:rPr lang="hu-HU" sz="2000" kern="1200"/>
            <a:t> is a</a:t>
          </a:r>
          <a:r>
            <a:rPr lang="en-GB" sz="2000" kern="1200"/>
            <a:t>ssociated </a:t>
          </a:r>
          <a:r>
            <a:rPr lang="hu-HU" sz="2000" kern="1200"/>
            <a:t>with </a:t>
          </a:r>
          <a:r>
            <a:rPr lang="en-GB" sz="2000" kern="1200"/>
            <a:t>adverse neonatal outcomes</a:t>
          </a:r>
          <a:r>
            <a:rPr lang="hu-HU" sz="2000" kern="1200"/>
            <a:t>: LBW, PTB, stillbirth</a:t>
          </a:r>
          <a:endParaRPr lang="en-GB" sz="2000" kern="1200" dirty="0"/>
        </a:p>
      </dsp:txBody>
      <dsp:txXfrm>
        <a:off x="638067" y="1448686"/>
        <a:ext cx="8241245" cy="799138"/>
      </dsp:txXfrm>
    </dsp:sp>
    <dsp:sp modelId="{9FE84C3C-9BD5-4DDF-9E9B-8405063B0D56}">
      <dsp:nvSpPr>
        <dsp:cNvPr id="0" name=""/>
        <dsp:cNvSpPr/>
      </dsp:nvSpPr>
      <dsp:spPr>
        <a:xfrm>
          <a:off x="0" y="3209056"/>
          <a:ext cx="11896725" cy="756000"/>
        </a:xfrm>
        <a:prstGeom prst="rect">
          <a:avLst/>
        </a:prstGeom>
        <a:solidFill>
          <a:schemeClr val="lt1">
            <a:alpha val="90000"/>
            <a:hueOff val="0"/>
            <a:satOff val="0"/>
            <a:lumOff val="0"/>
            <a:alphaOff val="0"/>
          </a:schemeClr>
        </a:solidFill>
        <a:ln w="12700" cap="flat" cmpd="sng" algn="ctr">
          <a:solidFill>
            <a:schemeClr val="accent1">
              <a:shade val="50000"/>
              <a:hueOff val="334258"/>
              <a:satOff val="8955"/>
              <a:lumOff val="3945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48FC051-6642-4B3D-876E-CB946C3D0825}">
      <dsp:nvSpPr>
        <dsp:cNvPr id="0" name=""/>
        <dsp:cNvSpPr/>
      </dsp:nvSpPr>
      <dsp:spPr>
        <a:xfrm>
          <a:off x="594836" y="2766255"/>
          <a:ext cx="8327707" cy="885600"/>
        </a:xfrm>
        <a:prstGeom prst="roundRect">
          <a:avLst/>
        </a:prstGeom>
        <a:solidFill>
          <a:schemeClr val="accent1">
            <a:shade val="50000"/>
            <a:hueOff val="334258"/>
            <a:satOff val="8955"/>
            <a:lumOff val="394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768" tIns="0" rIns="314768" bIns="0" numCol="1" spcCol="1270" anchor="ctr" anchorCtr="0">
          <a:noAutofit/>
        </a:bodyPr>
        <a:lstStyle/>
        <a:p>
          <a:pPr lvl="0" algn="l" defTabSz="889000">
            <a:lnSpc>
              <a:spcPct val="90000"/>
            </a:lnSpc>
            <a:spcBef>
              <a:spcPct val="0"/>
            </a:spcBef>
            <a:spcAft>
              <a:spcPct val="35000"/>
            </a:spcAft>
          </a:pPr>
          <a:r>
            <a:rPr lang="en-US" sz="2000" kern="1200" dirty="0"/>
            <a:t>Elevated ambient temperature</a:t>
          </a:r>
          <a:r>
            <a:rPr lang="hu-HU" sz="2000" kern="1200" dirty="0"/>
            <a:t> is </a:t>
          </a:r>
          <a:r>
            <a:rPr lang="en-US" sz="2000" kern="1200" dirty="0"/>
            <a:t>associated </a:t>
          </a:r>
          <a:r>
            <a:rPr lang="hu-HU" sz="2000" kern="1200" dirty="0" err="1"/>
            <a:t>with</a:t>
          </a:r>
          <a:r>
            <a:rPr lang="hu-HU" sz="2000" kern="1200" dirty="0"/>
            <a:t> </a:t>
          </a:r>
          <a:r>
            <a:rPr lang="en-US" sz="2000" kern="1200" dirty="0"/>
            <a:t>adverse maternal outcomes</a:t>
          </a:r>
          <a:r>
            <a:rPr lang="hu-HU" sz="2000" kern="1200" dirty="0"/>
            <a:t>: GDM, h</a:t>
          </a:r>
          <a:r>
            <a:rPr lang="en-GB" sz="2000" kern="1200" dirty="0" err="1"/>
            <a:t>ypertensive</a:t>
          </a:r>
          <a:r>
            <a:rPr lang="en-GB" sz="2000" kern="1200" dirty="0"/>
            <a:t> </a:t>
          </a:r>
          <a:r>
            <a:rPr lang="hu-HU" sz="2000" kern="1200" dirty="0"/>
            <a:t>d</a:t>
          </a:r>
          <a:r>
            <a:rPr lang="en-GB" sz="2000" kern="1200" dirty="0" err="1"/>
            <a:t>isorders</a:t>
          </a:r>
          <a:r>
            <a:rPr lang="hu-HU" sz="2000" kern="1200" dirty="0"/>
            <a:t>, </a:t>
          </a:r>
          <a:r>
            <a:rPr lang="hu-HU" sz="2000" kern="1200" dirty="0" err="1"/>
            <a:t>maternal</a:t>
          </a:r>
          <a:r>
            <a:rPr lang="hu-HU" sz="2000" kern="1200" dirty="0"/>
            <a:t> </a:t>
          </a:r>
          <a:r>
            <a:rPr lang="hu-HU" sz="2000" kern="1200" dirty="0" err="1"/>
            <a:t>stress</a:t>
          </a:r>
          <a:r>
            <a:rPr lang="hu-HU" sz="2000" kern="1200" dirty="0"/>
            <a:t> etc.</a:t>
          </a:r>
        </a:p>
      </dsp:txBody>
      <dsp:txXfrm>
        <a:off x="638067" y="2809486"/>
        <a:ext cx="8241245" cy="799138"/>
      </dsp:txXfrm>
    </dsp:sp>
    <dsp:sp modelId="{7E4969E3-F4BE-4381-B890-500B02775DCE}">
      <dsp:nvSpPr>
        <dsp:cNvPr id="0" name=""/>
        <dsp:cNvSpPr/>
      </dsp:nvSpPr>
      <dsp:spPr>
        <a:xfrm>
          <a:off x="0" y="4569856"/>
          <a:ext cx="11896725" cy="756000"/>
        </a:xfrm>
        <a:prstGeom prst="rect">
          <a:avLst/>
        </a:prstGeom>
        <a:solidFill>
          <a:schemeClr val="lt1">
            <a:alpha val="90000"/>
            <a:hueOff val="0"/>
            <a:satOff val="0"/>
            <a:lumOff val="0"/>
            <a:alphaOff val="0"/>
          </a:schemeClr>
        </a:solidFill>
        <a:ln w="12700" cap="flat" cmpd="sng" algn="ctr">
          <a:solidFill>
            <a:schemeClr val="accent1">
              <a:shade val="50000"/>
              <a:hueOff val="167129"/>
              <a:satOff val="4478"/>
              <a:lumOff val="19726"/>
              <a:alphaOff val="0"/>
            </a:schemeClr>
          </a:solidFill>
          <a:prstDash val="solid"/>
          <a:miter lim="800000"/>
        </a:ln>
        <a:effectLst/>
      </dsp:spPr>
      <dsp:style>
        <a:lnRef idx="2">
          <a:scrgbClr r="0" g="0" b="0"/>
        </a:lnRef>
        <a:fillRef idx="1">
          <a:scrgbClr r="0" g="0" b="0"/>
        </a:fillRef>
        <a:effectRef idx="0">
          <a:scrgbClr r="0" g="0" b="0"/>
        </a:effectRef>
        <a:fontRef idx="minor"/>
      </dsp:style>
    </dsp:sp>
    <dsp:sp modelId="{C1A64380-FC3C-4077-98E8-761DCFC56120}">
      <dsp:nvSpPr>
        <dsp:cNvPr id="0" name=""/>
        <dsp:cNvSpPr/>
      </dsp:nvSpPr>
      <dsp:spPr>
        <a:xfrm>
          <a:off x="594836" y="4127056"/>
          <a:ext cx="8327707" cy="885600"/>
        </a:xfrm>
        <a:prstGeom prst="roundRect">
          <a:avLst/>
        </a:prstGeom>
        <a:solidFill>
          <a:schemeClr val="accent1">
            <a:shade val="50000"/>
            <a:hueOff val="167129"/>
            <a:satOff val="4478"/>
            <a:lumOff val="19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768" tIns="0" rIns="314768" bIns="0" numCol="1" spcCol="1270" anchor="ctr" anchorCtr="0">
          <a:noAutofit/>
        </a:bodyPr>
        <a:lstStyle/>
        <a:p>
          <a:pPr lvl="0" algn="l" defTabSz="889000">
            <a:lnSpc>
              <a:spcPct val="90000"/>
            </a:lnSpc>
            <a:spcBef>
              <a:spcPct val="0"/>
            </a:spcBef>
            <a:spcAft>
              <a:spcPct val="35000"/>
            </a:spcAft>
          </a:pPr>
          <a:r>
            <a:rPr lang="hu-HU" sz="2000" b="0" i="0" u="none" strike="noStrike" kern="1200" baseline="0"/>
            <a:t>H</a:t>
          </a:r>
          <a:r>
            <a:rPr lang="en-US" sz="2000" b="0" i="0" u="none" strike="noStrike" kern="1200" baseline="0"/>
            <a:t>ealth professional</a:t>
          </a:r>
          <a:r>
            <a:rPr lang="hu-HU" sz="2000" b="0" i="0" u="none" strike="noStrike" kern="1200" baseline="0"/>
            <a:t>s, especially obstetrics and gynaecologist </a:t>
          </a:r>
          <a:r>
            <a:rPr lang="en-US" sz="2000" b="0" i="0" u="none" strike="noStrike" kern="1200" baseline="0"/>
            <a:t>practitioners</a:t>
          </a:r>
          <a:r>
            <a:rPr lang="hu-HU" sz="2000" b="0" i="0" u="none" strike="noStrike" kern="1200" baseline="0"/>
            <a:t> have to </a:t>
          </a:r>
          <a:r>
            <a:rPr lang="en-US" sz="2000" b="0" i="0" u="none" strike="noStrike" kern="1200" baseline="0"/>
            <a:t>discuss</a:t>
          </a:r>
          <a:r>
            <a:rPr lang="hu-HU" sz="2000" b="0" i="0" u="none" strike="noStrike" kern="1200" baseline="0"/>
            <a:t> the</a:t>
          </a:r>
          <a:r>
            <a:rPr lang="en-US" sz="2000" b="0" i="0" u="none" strike="noStrike" kern="1200" baseline="0"/>
            <a:t> </a:t>
          </a:r>
          <a:r>
            <a:rPr lang="hu-HU" sz="2000" b="0" i="0" u="none" strike="noStrike" kern="1200" baseline="0"/>
            <a:t>health </a:t>
          </a:r>
          <a:r>
            <a:rPr lang="en-US" sz="2000" b="0" i="0" u="none" strike="noStrike" kern="1200" baseline="0"/>
            <a:t>impacts of </a:t>
          </a:r>
          <a:r>
            <a:rPr lang="hu-HU" sz="2000" b="0" i="0" u="none" strike="noStrike" kern="1200" baseline="0"/>
            <a:t>climate change (extreme heat) </a:t>
          </a:r>
          <a:r>
            <a:rPr lang="en-US" sz="2000" b="0" i="0" u="none" strike="noStrike" kern="1200" baseline="0"/>
            <a:t>with their patients</a:t>
          </a:r>
          <a:r>
            <a:rPr lang="hu-HU" sz="2000" kern="1200"/>
            <a:t>.</a:t>
          </a:r>
          <a:endParaRPr lang="en-GB" sz="2000" kern="1200" dirty="0"/>
        </a:p>
      </dsp:txBody>
      <dsp:txXfrm>
        <a:off x="638067" y="4170287"/>
        <a:ext cx="8241245" cy="799138"/>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29FBF7-74C4-BA4E-8CB5-041BA5897AAA}"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B8E0A5-CD0F-7542-A7D8-73812CFC6049}" type="slidenum">
              <a:rPr lang="en-US" smtClean="0"/>
              <a:t>‹#›</a:t>
            </a:fld>
            <a:endParaRPr lang="en-US"/>
          </a:p>
        </p:txBody>
      </p:sp>
    </p:spTree>
    <p:extLst>
      <p:ext uri="{BB962C8B-B14F-4D97-AF65-F5344CB8AC3E}">
        <p14:creationId xmlns:p14="http://schemas.microsoft.com/office/powerpoint/2010/main" val="2448187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C796AC3F-42A5-4C20-A6EA-AA98AAC7DA49}" type="slidenum">
              <a:rPr lang="en-GB" smtClean="0"/>
              <a:t>3</a:t>
            </a:fld>
            <a:endParaRPr lang="en-GB"/>
          </a:p>
        </p:txBody>
      </p:sp>
    </p:spTree>
    <p:extLst>
      <p:ext uri="{BB962C8B-B14F-4D97-AF65-F5344CB8AC3E}">
        <p14:creationId xmlns:p14="http://schemas.microsoft.com/office/powerpoint/2010/main" val="2086496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sz="1800" b="0" i="0" u="none" strike="noStrike" baseline="0" dirty="0">
                <a:solidFill>
                  <a:srgbClr val="000000"/>
                </a:solidFill>
                <a:latin typeface="Charis SIL"/>
              </a:rPr>
              <a:t>The use of fossil fuels acts to generate atmospheric greenhouse gasses (e.g. CO2 and methane), increasing average atmospheric temperatures and harmful atmospheric pollution, and reducing ocean surface </a:t>
            </a:r>
            <a:r>
              <a:rPr lang="en-US" sz="1800" b="0" i="0" u="none" strike="noStrike" baseline="0" dirty="0" err="1">
                <a:solidFill>
                  <a:srgbClr val="000000"/>
                </a:solidFill>
                <a:latin typeface="Charis SIL"/>
              </a:rPr>
              <a:t>pH.</a:t>
            </a:r>
            <a:r>
              <a:rPr lang="en-US" sz="1800" b="0" i="0" u="none" strike="noStrike" baseline="0" dirty="0">
                <a:solidFill>
                  <a:srgbClr val="000000"/>
                </a:solidFill>
                <a:latin typeface="Charis SIL"/>
              </a:rPr>
              <a:t> Increased atmospheric temperatures also increase ocean surface temperatures, reducing CO2-sink capacity and disrupting fishery stocks. Both changes in atmospheric and ocean temperatures increase the likelihood of extreme weather events (increased and decreased precipitation, more frequent and stronger storm systems with greater land penetration), which combine with elevated temperatures to disrupt crop yields, and increase the risk of crop loss, and make human habitat disruption more likely. These changes have economic (adverse impacts on agricultural and fishery industries), health (poor nutrition) and migration effects, each of which individually and jointly impact pregnancy health and preterm risk. Extreme weather events in turn, along with elevated temperatures, alter disease vector range and risk of exposure, exert maternal physiological stress (directly through climatic effects and indirectly through social and habitat disruption) and increase disease risk. Each of these factors, individually and in concert act to increase the risk of preterm birth. Notably, many of the regions most likely to be impacted by these cascading impacts are those least equipped to adopt mitigation strategies. Image created using Biorender.com. </a:t>
            </a:r>
            <a:endParaRPr lang="en-GB" dirty="0"/>
          </a:p>
        </p:txBody>
      </p:sp>
      <p:sp>
        <p:nvSpPr>
          <p:cNvPr id="4" name="Dia számának helye 3"/>
          <p:cNvSpPr>
            <a:spLocks noGrp="1"/>
          </p:cNvSpPr>
          <p:nvPr>
            <p:ph type="sldNum" sz="quarter" idx="5"/>
          </p:nvPr>
        </p:nvSpPr>
        <p:spPr/>
        <p:txBody>
          <a:bodyPr/>
          <a:lstStyle/>
          <a:p>
            <a:fld id="{C796AC3F-42A5-4C20-A6EA-AA98AAC7DA49}" type="slidenum">
              <a:rPr lang="en-GB" smtClean="0"/>
              <a:t>8</a:t>
            </a:fld>
            <a:endParaRPr lang="en-GB"/>
          </a:p>
        </p:txBody>
      </p:sp>
    </p:spTree>
    <p:extLst>
      <p:ext uri="{BB962C8B-B14F-4D97-AF65-F5344CB8AC3E}">
        <p14:creationId xmlns:p14="http://schemas.microsoft.com/office/powerpoint/2010/main" val="2307167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37</a:t>
            </a:fld>
            <a:endParaRPr lang="en-US"/>
          </a:p>
        </p:txBody>
      </p:sp>
    </p:spTree>
    <p:extLst>
      <p:ext uri="{BB962C8B-B14F-4D97-AF65-F5344CB8AC3E}">
        <p14:creationId xmlns:p14="http://schemas.microsoft.com/office/powerpoint/2010/main" val="38318667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tx1"/>
                </a:solidFill>
              </a:defRPr>
            </a:lvl1pPr>
          </a:lstStyle>
          <a:p>
            <a:r>
              <a:rPr lang="en-US" noProof="0" dirty="0"/>
              <a:t>Title</a:t>
            </a:r>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a:solidFill>
                    <a:srgbClr val="333333"/>
                  </a:solidFill>
                  <a:latin typeface="+mn-lt"/>
                </a:rPr>
                <a:t>(</a:t>
              </a:r>
              <a:r>
                <a:rPr lang="hu-HU" sz="1200" dirty="0">
                  <a:solidFill>
                    <a:srgbClr val="333333"/>
                  </a:solidFill>
                  <a:latin typeface="+mn-lt"/>
                  <a:hlinkClick r:id="rId4"/>
                </a:rPr>
                <a:t>www.climatemed.eu</a:t>
              </a:r>
              <a:r>
                <a:rPr lang="hu-HU" sz="1200" dirty="0">
                  <a:solidFill>
                    <a:srgbClr val="333333"/>
                  </a:solidFill>
                  <a:latin typeface="+mn-lt"/>
                </a:rPr>
                <a:t>) </a:t>
              </a:r>
              <a:r>
                <a:rPr lang="en-US" sz="1200" dirty="0">
                  <a:solidFill>
                    <a:srgbClr val="333333"/>
                  </a:solidFill>
                  <a:latin typeface="+mn-lt"/>
                </a:rPr>
                <a:t>is licensed under CC BY 4.0.</a:t>
              </a:r>
              <a:endParaRPr lang="hu-HU" sz="1200" dirty="0">
                <a:solidFill>
                  <a:srgbClr val="333333"/>
                </a:solidFill>
                <a:latin typeface="+mn-lt"/>
              </a:endParaRPr>
            </a:p>
            <a:p>
              <a:r>
                <a:rPr lang="en-US" sz="1200" dirty="0">
                  <a:solidFill>
                    <a:srgbClr val="333333"/>
                  </a:solidFill>
                  <a:latin typeface="+mn-lt"/>
                </a:rPr>
                <a:t>To view a copy of this license, visit </a:t>
              </a:r>
              <a:r>
                <a:rPr lang="en-US" sz="1200" dirty="0">
                  <a:solidFill>
                    <a:srgbClr val="333333"/>
                  </a:solidFill>
                  <a:latin typeface="+mn-lt"/>
                  <a:hlinkClick r:id="rId5"/>
                </a:rPr>
                <a:t>https://creativecommons.org/licenses/by/4.0/</a:t>
              </a:r>
              <a:r>
                <a:rPr lang="hu-HU" sz="1200" dirty="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600">
                <a:solidFill>
                  <a:schemeClr val="tx1"/>
                </a:solidFill>
              </a:defRPr>
            </a:lvl1pPr>
          </a:lstStyle>
          <a:p>
            <a:r>
              <a:rPr lang="hu-HU" dirty="0"/>
              <a:t>Titel</a:t>
            </a:r>
          </a:p>
        </p:txBody>
      </p:sp>
      <p:sp>
        <p:nvSpPr>
          <p:cNvPr id="3" name="Tartalom helye 2"/>
          <p:cNvSpPr>
            <a:spLocks noGrp="1"/>
          </p:cNvSpPr>
          <p:nvPr>
            <p:ph idx="1" hasCustomPrompt="1"/>
          </p:nvPr>
        </p:nvSpPr>
        <p:spPr>
          <a:xfrm>
            <a:off x="192505" y="934775"/>
            <a:ext cx="11896825" cy="5370897"/>
          </a:xfrm>
        </p:spPr>
        <p:txBody>
          <a:bodyPr/>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a:r>
              <a:rPr lang="en-US" noProof="0" dirty="0"/>
              <a:t>Main text (First level)</a:t>
            </a:r>
          </a:p>
          <a:p>
            <a:pPr lvl="1"/>
            <a:r>
              <a:rPr lang="en-US" noProof="0" dirty="0"/>
              <a:t>Second level</a:t>
            </a:r>
          </a:p>
          <a:p>
            <a:pPr lvl="2"/>
            <a:r>
              <a:rPr lang="en-US" noProof="0" dirty="0"/>
              <a:t>Third level</a:t>
            </a:r>
          </a:p>
          <a:p>
            <a:pPr lvl="3"/>
            <a:r>
              <a:rPr lang="en-US"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noProof="0" dirty="0"/>
              <a:t>Fifth level</a:t>
            </a:r>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noProof="0" dirty="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u-HU"/>
              <a:t>Kép beszúrásához kattintson az ikonra</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hyperlink" Target="https://doi.org/10.1007/s40572-022-00345-9"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hyperlink" Target="https://www.stanfordchildrens.org/en/topic/default?id=fetal-circulation-90-P01790"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s://doi.org/10.1136/bmj.m3811" TargetMode="Externa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s://doi.org/10.1136/bmj.m3811"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8.xml.rels><?xml version="1.0" encoding="UTF-8" standalone="yes"?>
<Relationships xmlns="http://schemas.openxmlformats.org/package/2006/relationships"><Relationship Id="rId3" Type="http://schemas.openxmlformats.org/officeDocument/2006/relationships/hyperlink" Target="https://womendeliver.org/putting-gestational-diabetes-focus/" TargetMode="External"/><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hyperlink" Target="https://doi.org/10.12688/f1000research.27157.1" TargetMode="Externa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1.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hyperlink" Target="https://www.env-health.org/wp-content/uploads/2020/04/FIGO-PregnancyClimateChangeInfographic-Final1-800px.jpg" TargetMode="External"/><Relationship Id="rId4" Type="http://schemas.openxmlformats.org/officeDocument/2006/relationships/hyperlink" Target="https://reliefweb.int/report/world/negative-impact-climate-change-maternal-health" TargetMode="Externa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doi.org/10.1007/s00484-022-02301-6" TargetMode="External"/><Relationship Id="rId2" Type="http://schemas.openxmlformats.org/officeDocument/2006/relationships/hyperlink" Target="https://doi.org/10.1007/s40572-022-00345-9" TargetMode="External"/><Relationship Id="rId1" Type="http://schemas.openxmlformats.org/officeDocument/2006/relationships/slideLayout" Target="../slideLayouts/slideLayout2.xml"/><Relationship Id="rId4" Type="http://schemas.openxmlformats.org/officeDocument/2006/relationships/hyperlink" Target="https://doi.org/10.3390/ijerph19031771"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jpeg"/><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cbsnews.com/news/pregnancy-women-fetuses-risks-climate-change/" TargetMode="Externa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pbs.org/newshour/health/how-climate-change-poses-unique-risks-to-pregnancy-according-to-the-latest-ipcc-report"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hyperlink" Target="https://doi.org/10.1007/s40572-022-00345-9" TargetMode="Externa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526301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A0132C8-3721-8D8F-133C-22812A1F9575}"/>
              </a:ext>
            </a:extLst>
          </p:cNvPr>
          <p:cNvSpPr>
            <a:spLocks noGrp="1"/>
          </p:cNvSpPr>
          <p:nvPr>
            <p:ph type="title"/>
          </p:nvPr>
        </p:nvSpPr>
        <p:spPr/>
        <p:txBody>
          <a:bodyPr>
            <a:normAutofit/>
          </a:bodyPr>
          <a:lstStyle/>
          <a:p>
            <a:r>
              <a:rPr lang="en-US" sz="3200" dirty="0"/>
              <a:t>Impacts of climate change on pregnancy outcomes</a:t>
            </a:r>
            <a:endParaRPr lang="en-GB" sz="3200" dirty="0"/>
          </a:p>
        </p:txBody>
      </p:sp>
      <p:sp>
        <p:nvSpPr>
          <p:cNvPr id="3" name="Tartalom helye 2">
            <a:extLst>
              <a:ext uri="{FF2B5EF4-FFF2-40B4-BE49-F238E27FC236}">
                <a16:creationId xmlns:a16="http://schemas.microsoft.com/office/drawing/2014/main" id="{9D3B1478-8B8D-4519-2F18-5F87954CD19B}"/>
              </a:ext>
            </a:extLst>
          </p:cNvPr>
          <p:cNvSpPr>
            <a:spLocks noGrp="1"/>
          </p:cNvSpPr>
          <p:nvPr>
            <p:ph idx="1"/>
          </p:nvPr>
        </p:nvSpPr>
        <p:spPr/>
        <p:txBody>
          <a:bodyPr/>
          <a:lstStyle/>
          <a:p>
            <a:endParaRPr lang="en-GB" dirty="0"/>
          </a:p>
        </p:txBody>
      </p:sp>
      <p:sp>
        <p:nvSpPr>
          <p:cNvPr id="9" name="Szövegdoboz 8">
            <a:extLst>
              <a:ext uri="{FF2B5EF4-FFF2-40B4-BE49-F238E27FC236}">
                <a16:creationId xmlns:a16="http://schemas.microsoft.com/office/drawing/2014/main" id="{50F9F3F2-D10D-D7E3-D277-7C08A1CACEB6}"/>
              </a:ext>
            </a:extLst>
          </p:cNvPr>
          <p:cNvSpPr txBox="1"/>
          <p:nvPr/>
        </p:nvSpPr>
        <p:spPr>
          <a:xfrm>
            <a:off x="8576850" y="1106388"/>
            <a:ext cx="3235568" cy="3862596"/>
          </a:xfrm>
          <a:prstGeom prst="rect">
            <a:avLst/>
          </a:prstGeom>
          <a:noFill/>
        </p:spPr>
        <p:txBody>
          <a:bodyPr wrap="square">
            <a:spAutoFit/>
          </a:bodyPr>
          <a:lstStyle/>
          <a:p>
            <a:pPr algn="just">
              <a:spcAft>
                <a:spcPts val="1000"/>
              </a:spcAft>
            </a:pPr>
            <a:r>
              <a:rPr lang="en-US" sz="2000" b="0" i="0" u="none" strike="noStrike" baseline="0" dirty="0">
                <a:solidFill>
                  <a:schemeClr val="accent1">
                    <a:lumMod val="75000"/>
                  </a:schemeClr>
                </a:solidFill>
              </a:rPr>
              <a:t>Climate impacts on pregnancy health can be conceptualized</a:t>
            </a:r>
            <a:r>
              <a:rPr lang="hu-HU" sz="2000" b="0" i="0" u="none" strike="noStrike" baseline="0" dirty="0">
                <a:solidFill>
                  <a:schemeClr val="accent1">
                    <a:lumMod val="75000"/>
                  </a:schemeClr>
                </a:solidFill>
              </a:rPr>
              <a:t> </a:t>
            </a:r>
            <a:r>
              <a:rPr lang="en-GB" sz="2000" b="0" i="0" u="none" strike="noStrike" baseline="0" dirty="0">
                <a:solidFill>
                  <a:schemeClr val="accent1">
                    <a:lumMod val="75000"/>
                  </a:schemeClr>
                </a:solidFill>
              </a:rPr>
              <a:t>to involve </a:t>
            </a:r>
            <a:endParaRPr lang="hu-HU" sz="2000" b="0" i="0" u="none" strike="noStrike" baseline="0" dirty="0">
              <a:solidFill>
                <a:schemeClr val="accent1">
                  <a:lumMod val="75000"/>
                </a:schemeClr>
              </a:solidFill>
            </a:endParaRPr>
          </a:p>
          <a:p>
            <a:pPr marL="342900" indent="-342900" algn="just">
              <a:spcAft>
                <a:spcPts val="1000"/>
              </a:spcAft>
              <a:buAutoNum type="alphaLcParenBoth"/>
            </a:pPr>
            <a:r>
              <a:rPr lang="en-GB" sz="2000" b="1" i="0" u="none" strike="noStrike" baseline="0" dirty="0">
                <a:solidFill>
                  <a:schemeClr val="accent1">
                    <a:lumMod val="75000"/>
                  </a:schemeClr>
                </a:solidFill>
              </a:rPr>
              <a:t>direct</a:t>
            </a:r>
            <a:r>
              <a:rPr lang="en-GB" sz="2000" b="0" i="0" u="none" strike="noStrike" baseline="0" dirty="0">
                <a:solidFill>
                  <a:schemeClr val="accent1">
                    <a:lumMod val="75000"/>
                  </a:schemeClr>
                </a:solidFill>
              </a:rPr>
              <a:t> impacts via discrete environmental</a:t>
            </a:r>
            <a:r>
              <a:rPr lang="hu-HU" sz="2000" b="0" i="0" u="none" strike="noStrike" baseline="0" dirty="0">
                <a:solidFill>
                  <a:schemeClr val="accent1">
                    <a:lumMod val="75000"/>
                  </a:schemeClr>
                </a:solidFill>
              </a:rPr>
              <a:t> </a:t>
            </a:r>
            <a:r>
              <a:rPr lang="en-US" sz="2000" b="0" i="0" u="none" strike="noStrike" baseline="0" dirty="0">
                <a:solidFill>
                  <a:schemeClr val="accent1">
                    <a:lumMod val="75000"/>
                  </a:schemeClr>
                </a:solidFill>
              </a:rPr>
              <a:t>disasters, </a:t>
            </a:r>
            <a:endParaRPr lang="hu-HU" sz="2000" b="0" i="0" u="none" strike="noStrike" baseline="0" dirty="0">
              <a:solidFill>
                <a:schemeClr val="accent1">
                  <a:lumMod val="75000"/>
                </a:schemeClr>
              </a:solidFill>
            </a:endParaRPr>
          </a:p>
          <a:p>
            <a:pPr marL="342900" indent="-342900" algn="just">
              <a:spcAft>
                <a:spcPts val="1000"/>
              </a:spcAft>
              <a:buAutoNum type="alphaLcParenBoth"/>
            </a:pPr>
            <a:r>
              <a:rPr lang="en-US" sz="2000" b="1" i="0" u="none" strike="noStrike" baseline="0" dirty="0">
                <a:solidFill>
                  <a:schemeClr val="accent1">
                    <a:lumMod val="75000"/>
                  </a:schemeClr>
                </a:solidFill>
              </a:rPr>
              <a:t>indirect</a:t>
            </a:r>
            <a:r>
              <a:rPr lang="en-US" sz="2000" b="0" i="0" u="none" strike="noStrike" baseline="0" dirty="0">
                <a:solidFill>
                  <a:schemeClr val="accent1">
                    <a:lumMod val="75000"/>
                  </a:schemeClr>
                </a:solidFill>
              </a:rPr>
              <a:t> impacts through changes </a:t>
            </a:r>
            <a:r>
              <a:rPr lang="en-US" sz="2000" b="1" i="0" u="none" strike="noStrike" baseline="0" dirty="0">
                <a:solidFill>
                  <a:schemeClr val="accent1">
                    <a:lumMod val="75000"/>
                  </a:schemeClr>
                </a:solidFill>
              </a:rPr>
              <a:t>in</a:t>
            </a:r>
            <a:r>
              <a:rPr lang="hu-HU" sz="2000" b="1" i="0" u="none" strike="noStrike" baseline="0" dirty="0">
                <a:solidFill>
                  <a:schemeClr val="accent1">
                    <a:lumMod val="75000"/>
                  </a:schemeClr>
                </a:solidFill>
              </a:rPr>
              <a:t> </a:t>
            </a:r>
            <a:r>
              <a:rPr lang="en-US" sz="2000" b="1" i="0" u="none" strike="noStrike" baseline="0" dirty="0">
                <a:solidFill>
                  <a:schemeClr val="accent1">
                    <a:lumMod val="75000"/>
                  </a:schemeClr>
                </a:solidFill>
              </a:rPr>
              <a:t>the natural environment</a:t>
            </a:r>
            <a:r>
              <a:rPr lang="en-US" sz="2000" b="0" i="0" u="none" strike="noStrike" baseline="0" dirty="0">
                <a:solidFill>
                  <a:schemeClr val="accent1">
                    <a:lumMod val="75000"/>
                  </a:schemeClr>
                </a:solidFill>
              </a:rPr>
              <a:t>, and </a:t>
            </a:r>
            <a:endParaRPr lang="hu-HU" sz="2000" b="0" i="0" u="none" strike="noStrike" baseline="0" dirty="0">
              <a:solidFill>
                <a:schemeClr val="accent1">
                  <a:lumMod val="75000"/>
                </a:schemeClr>
              </a:solidFill>
            </a:endParaRPr>
          </a:p>
          <a:p>
            <a:pPr marL="342900" indent="-342900" algn="just">
              <a:spcAft>
                <a:spcPts val="1000"/>
              </a:spcAft>
              <a:buAutoNum type="alphaLcParenBoth"/>
            </a:pPr>
            <a:r>
              <a:rPr lang="en-US" sz="2000" b="1" i="0" u="none" strike="noStrike" baseline="0" dirty="0">
                <a:solidFill>
                  <a:schemeClr val="accent1">
                    <a:lumMod val="75000"/>
                  </a:schemeClr>
                </a:solidFill>
              </a:rPr>
              <a:t>indirect</a:t>
            </a:r>
            <a:r>
              <a:rPr lang="en-US" sz="2000" b="0" i="0" u="none" strike="noStrike" baseline="0" dirty="0">
                <a:solidFill>
                  <a:schemeClr val="accent1">
                    <a:lumMod val="75000"/>
                  </a:schemeClr>
                </a:solidFill>
              </a:rPr>
              <a:t> impacts through</a:t>
            </a:r>
            <a:r>
              <a:rPr lang="hu-HU" sz="2000" b="0" i="0" u="none" strike="noStrike" baseline="0" dirty="0">
                <a:solidFill>
                  <a:schemeClr val="accent1">
                    <a:lumMod val="75000"/>
                  </a:schemeClr>
                </a:solidFill>
              </a:rPr>
              <a:t> </a:t>
            </a:r>
            <a:r>
              <a:rPr lang="en-US" sz="2000" b="0" i="0" u="none" strike="noStrike" baseline="0" dirty="0">
                <a:solidFill>
                  <a:schemeClr val="accent1">
                    <a:lumMod val="75000"/>
                  </a:schemeClr>
                </a:solidFill>
              </a:rPr>
              <a:t>changes </a:t>
            </a:r>
            <a:r>
              <a:rPr lang="en-US" sz="2000" b="1" i="0" u="none" strike="noStrike" baseline="0" dirty="0">
                <a:solidFill>
                  <a:schemeClr val="accent1">
                    <a:lumMod val="75000"/>
                  </a:schemeClr>
                </a:solidFill>
              </a:rPr>
              <a:t>in the social environment</a:t>
            </a:r>
            <a:r>
              <a:rPr lang="hu-HU" sz="2000" b="0" i="0" u="none" strike="noStrike" baseline="0" dirty="0">
                <a:solidFill>
                  <a:schemeClr val="accent1">
                    <a:lumMod val="75000"/>
                  </a:schemeClr>
                </a:solidFill>
              </a:rPr>
              <a:t>.</a:t>
            </a:r>
            <a:endParaRPr lang="en-GB" sz="2000" dirty="0">
              <a:solidFill>
                <a:schemeClr val="accent1">
                  <a:lumMod val="75000"/>
                </a:schemeClr>
              </a:solidFill>
            </a:endParaRPr>
          </a:p>
        </p:txBody>
      </p:sp>
      <p:pic>
        <p:nvPicPr>
          <p:cNvPr id="2050" name="Picture 2" descr="Fig.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505" y="820479"/>
            <a:ext cx="8107433" cy="5391702"/>
          </a:xfrm>
          <a:prstGeom prst="rect">
            <a:avLst/>
          </a:prstGeom>
          <a:noFill/>
          <a:extLst>
            <a:ext uri="{909E8E84-426E-40DD-AFC4-6F175D3DCCD1}">
              <a14:hiddenFill xmlns:a14="http://schemas.microsoft.com/office/drawing/2010/main">
                <a:solidFill>
                  <a:srgbClr val="FFFFFF"/>
                </a:solidFill>
              </a14:hiddenFill>
            </a:ext>
          </a:extLst>
        </p:spPr>
      </p:pic>
      <p:sp>
        <p:nvSpPr>
          <p:cNvPr id="8" name="Szövegdoboz 7">
            <a:extLst>
              <a:ext uri="{FF2B5EF4-FFF2-40B4-BE49-F238E27FC236}">
                <a16:creationId xmlns:a16="http://schemas.microsoft.com/office/drawing/2014/main" id="{8E18D0B6-1438-8450-E5A0-B8452BB3A010}"/>
              </a:ext>
            </a:extLst>
          </p:cNvPr>
          <p:cNvSpPr txBox="1"/>
          <p:nvPr/>
        </p:nvSpPr>
        <p:spPr>
          <a:xfrm>
            <a:off x="192505" y="6047634"/>
            <a:ext cx="2279402" cy="215444"/>
          </a:xfrm>
          <a:prstGeom prst="rect">
            <a:avLst/>
          </a:prstGeom>
          <a:noFill/>
        </p:spPr>
        <p:txBody>
          <a:bodyPr wrap="square" lIns="91440" tIns="45720" rIns="91440" bIns="45720" anchor="t">
            <a:spAutoFit/>
          </a:bodyPr>
          <a:lstStyle/>
          <a:p>
            <a:r>
              <a:rPr lang="hu-HU" sz="800" dirty="0">
                <a:effectLst/>
                <a:latin typeface="Calibri"/>
                <a:ea typeface="Calibri"/>
                <a:cs typeface="Calibri"/>
                <a:hlinkClick r:id="rId3"/>
              </a:rPr>
              <a:t>https://doi.org/10.1007/s40572-022-00345-9</a:t>
            </a:r>
            <a:r>
              <a:rPr lang="hu-HU" sz="800" dirty="0">
                <a:latin typeface="Calibri"/>
                <a:ea typeface="Calibri"/>
                <a:cs typeface="Calibri"/>
              </a:rPr>
              <a:t> </a:t>
            </a:r>
            <a:endParaRPr lang="en-GB" sz="800" dirty="0"/>
          </a:p>
        </p:txBody>
      </p:sp>
    </p:spTree>
    <p:extLst>
      <p:ext uri="{BB962C8B-B14F-4D97-AF65-F5344CB8AC3E}">
        <p14:creationId xmlns:p14="http://schemas.microsoft.com/office/powerpoint/2010/main" val="3202056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F55B5D7-D773-F35C-0487-4C7E9DE64003}"/>
              </a:ext>
            </a:extLst>
          </p:cNvPr>
          <p:cNvSpPr>
            <a:spLocks noGrp="1"/>
          </p:cNvSpPr>
          <p:nvPr>
            <p:ph type="title"/>
          </p:nvPr>
        </p:nvSpPr>
        <p:spPr/>
        <p:txBody>
          <a:bodyPr>
            <a:normAutofit/>
          </a:bodyPr>
          <a:lstStyle/>
          <a:p>
            <a:r>
              <a:rPr lang="en-US" sz="2400" b="0" i="0" u="none" strike="noStrike" baseline="0" dirty="0">
                <a:latin typeface="+mn-lt"/>
              </a:rPr>
              <a:t>Physiological mechanisms of the impact of heat during pregnancy</a:t>
            </a:r>
            <a:endParaRPr lang="en-GB" sz="4400" dirty="0">
              <a:latin typeface="+mn-lt"/>
            </a:endParaRPr>
          </a:p>
        </p:txBody>
      </p:sp>
      <p:graphicFrame>
        <p:nvGraphicFramePr>
          <p:cNvPr id="6" name="Tartalom helye 5">
            <a:extLst>
              <a:ext uri="{FF2B5EF4-FFF2-40B4-BE49-F238E27FC236}">
                <a16:creationId xmlns:a16="http://schemas.microsoft.com/office/drawing/2014/main" id="{AC0A3460-B13E-2E49-2DA5-9A45AC013FBA}"/>
              </a:ext>
            </a:extLst>
          </p:cNvPr>
          <p:cNvGraphicFramePr>
            <a:graphicFrameLocks noGrp="1"/>
          </p:cNvGraphicFramePr>
          <p:nvPr>
            <p:ph idx="1"/>
            <p:extLst>
              <p:ext uri="{D42A27DB-BD31-4B8C-83A1-F6EECF244321}">
                <p14:modId xmlns:p14="http://schemas.microsoft.com/office/powerpoint/2010/main" val="2315774997"/>
              </p:ext>
            </p:extLst>
          </p:nvPr>
        </p:nvGraphicFramePr>
        <p:xfrm>
          <a:off x="655607" y="1158818"/>
          <a:ext cx="10506973" cy="47723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zövegdoboz 4">
            <a:extLst>
              <a:ext uri="{FF2B5EF4-FFF2-40B4-BE49-F238E27FC236}">
                <a16:creationId xmlns:a16="http://schemas.microsoft.com/office/drawing/2014/main" id="{5C2EB6ED-D5C5-AE56-8134-3711633D9858}"/>
              </a:ext>
            </a:extLst>
          </p:cNvPr>
          <p:cNvSpPr txBox="1"/>
          <p:nvPr/>
        </p:nvSpPr>
        <p:spPr>
          <a:xfrm>
            <a:off x="0" y="6103734"/>
            <a:ext cx="9233262" cy="215444"/>
          </a:xfrm>
          <a:prstGeom prst="rect">
            <a:avLst/>
          </a:prstGeom>
          <a:noFill/>
        </p:spPr>
        <p:txBody>
          <a:bodyPr wrap="square">
            <a:spAutoFit/>
          </a:bodyPr>
          <a:lstStyle/>
          <a:p>
            <a:r>
              <a:rPr lang="en-US" sz="800" dirty="0">
                <a:solidFill>
                  <a:schemeClr val="bg1">
                    <a:lumMod val="50000"/>
                  </a:schemeClr>
                </a:solidFill>
              </a:rPr>
              <a:t>https://doi.org/10.1007/s00484-022-02301-6</a:t>
            </a:r>
            <a:endParaRPr lang="en-GB" sz="800" dirty="0">
              <a:solidFill>
                <a:schemeClr val="bg1">
                  <a:lumMod val="50000"/>
                </a:schemeClr>
              </a:solidFill>
            </a:endParaRPr>
          </a:p>
        </p:txBody>
      </p:sp>
    </p:spTree>
    <p:extLst>
      <p:ext uri="{BB962C8B-B14F-4D97-AF65-F5344CB8AC3E}">
        <p14:creationId xmlns:p14="http://schemas.microsoft.com/office/powerpoint/2010/main" val="27224676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F55B5D7-D773-F35C-0487-4C7E9DE64003}"/>
              </a:ext>
            </a:extLst>
          </p:cNvPr>
          <p:cNvSpPr>
            <a:spLocks noGrp="1"/>
          </p:cNvSpPr>
          <p:nvPr>
            <p:ph type="title"/>
          </p:nvPr>
        </p:nvSpPr>
        <p:spPr/>
        <p:txBody>
          <a:bodyPr>
            <a:normAutofit/>
          </a:bodyPr>
          <a:lstStyle/>
          <a:p>
            <a:r>
              <a:rPr lang="en-US" sz="2400" b="0" i="0" u="none" strike="noStrike" baseline="0" dirty="0">
                <a:latin typeface="+mn-lt"/>
              </a:rPr>
              <a:t>Physiological mechanisms of the impact of heat during pregnancy</a:t>
            </a:r>
            <a:endParaRPr lang="en-GB" sz="4400" dirty="0">
              <a:latin typeface="+mn-lt"/>
            </a:endParaRPr>
          </a:p>
        </p:txBody>
      </p:sp>
      <p:sp>
        <p:nvSpPr>
          <p:cNvPr id="5" name="Szövegdoboz 4">
            <a:extLst>
              <a:ext uri="{FF2B5EF4-FFF2-40B4-BE49-F238E27FC236}">
                <a16:creationId xmlns:a16="http://schemas.microsoft.com/office/drawing/2014/main" id="{5C2EB6ED-D5C5-AE56-8134-3711633D9858}"/>
              </a:ext>
            </a:extLst>
          </p:cNvPr>
          <p:cNvSpPr txBox="1"/>
          <p:nvPr/>
        </p:nvSpPr>
        <p:spPr>
          <a:xfrm>
            <a:off x="0" y="6103734"/>
            <a:ext cx="9233262" cy="215444"/>
          </a:xfrm>
          <a:prstGeom prst="rect">
            <a:avLst/>
          </a:prstGeom>
          <a:noFill/>
        </p:spPr>
        <p:txBody>
          <a:bodyPr wrap="square">
            <a:spAutoFit/>
          </a:bodyPr>
          <a:lstStyle/>
          <a:p>
            <a:r>
              <a:rPr lang="en-US" sz="800" dirty="0">
                <a:solidFill>
                  <a:schemeClr val="bg1">
                    <a:lumMod val="50000"/>
                  </a:schemeClr>
                </a:solidFill>
              </a:rPr>
              <a:t>https://doi.org/10.1007/s00484-022-02301-6</a:t>
            </a:r>
            <a:endParaRPr lang="en-GB" sz="800" dirty="0">
              <a:solidFill>
                <a:schemeClr val="bg1">
                  <a:lumMod val="50000"/>
                </a:schemeClr>
              </a:solidFill>
            </a:endParaRPr>
          </a:p>
        </p:txBody>
      </p:sp>
      <p:pic>
        <p:nvPicPr>
          <p:cNvPr id="7" name="Kép 6" descr="A képen diagram látható&#10;&#10;Automatikusan generált leírás">
            <a:extLst>
              <a:ext uri="{FF2B5EF4-FFF2-40B4-BE49-F238E27FC236}">
                <a16:creationId xmlns:a16="http://schemas.microsoft.com/office/drawing/2014/main" id="{2597A1D4-53DB-D1F7-97EF-FC89110E64BE}"/>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6540729" y="694866"/>
            <a:ext cx="5548602" cy="5336633"/>
          </a:xfrm>
          <a:prstGeom prst="rect">
            <a:avLst/>
          </a:prstGeom>
        </p:spPr>
      </p:pic>
      <p:sp>
        <p:nvSpPr>
          <p:cNvPr id="8" name="Szövegdoboz 7">
            <a:extLst>
              <a:ext uri="{FF2B5EF4-FFF2-40B4-BE49-F238E27FC236}">
                <a16:creationId xmlns:a16="http://schemas.microsoft.com/office/drawing/2014/main" id="{42A7B528-0DCB-7DC6-22C5-8ECCF314C82F}"/>
              </a:ext>
            </a:extLst>
          </p:cNvPr>
          <p:cNvSpPr txBox="1"/>
          <p:nvPr/>
        </p:nvSpPr>
        <p:spPr>
          <a:xfrm>
            <a:off x="6660050" y="5923777"/>
            <a:ext cx="4968722" cy="215444"/>
          </a:xfrm>
          <a:prstGeom prst="rect">
            <a:avLst/>
          </a:prstGeom>
          <a:noFill/>
        </p:spPr>
        <p:txBody>
          <a:bodyPr wrap="square">
            <a:spAutoFit/>
          </a:bodyPr>
          <a:lstStyle/>
          <a:p>
            <a:r>
              <a:rPr lang="en-GB" sz="800" dirty="0"/>
              <a:t>https://usariem.health.mil/assets/images/research/products/SCENARIO_basic_modeling_diagram_FIG1.png</a:t>
            </a:r>
          </a:p>
        </p:txBody>
      </p:sp>
      <p:sp>
        <p:nvSpPr>
          <p:cNvPr id="3" name="Téglalap 2"/>
          <p:cNvSpPr/>
          <p:nvPr/>
        </p:nvSpPr>
        <p:spPr>
          <a:xfrm>
            <a:off x="388219" y="3201451"/>
            <a:ext cx="5996251" cy="2862322"/>
          </a:xfrm>
          <a:prstGeom prst="rect">
            <a:avLst/>
          </a:prstGeom>
        </p:spPr>
        <p:txBody>
          <a:bodyPr wrap="square">
            <a:spAutoFit/>
          </a:bodyPr>
          <a:lstStyle/>
          <a:p>
            <a:pPr algn="just"/>
            <a:r>
              <a:rPr lang="en-US" sz="1800" b="0" i="0" u="none" strike="noStrike" baseline="0" dirty="0"/>
              <a:t>Physiological changes of pregnancy include adaptations</a:t>
            </a:r>
            <a:r>
              <a:rPr lang="hu-HU" sz="1800" b="0" i="0" u="none" strike="noStrike" baseline="0" dirty="0"/>
              <a:t> </a:t>
            </a:r>
            <a:r>
              <a:rPr lang="en-US" sz="1800" b="0" i="0" u="none" strike="noStrike" baseline="0" dirty="0"/>
              <a:t>that affect thermoregulation</a:t>
            </a:r>
            <a:r>
              <a:rPr lang="hu-HU" sz="1800" b="0" i="0" u="none" strike="noStrike" baseline="0" dirty="0"/>
              <a:t>.</a:t>
            </a:r>
            <a:r>
              <a:rPr lang="en-US" sz="1800" b="0" i="0" u="none" strike="noStrike" baseline="0" dirty="0"/>
              <a:t> </a:t>
            </a:r>
            <a:r>
              <a:rPr lang="en-GB" dirty="0"/>
              <a:t>Numerous protective adaptive measures exist </a:t>
            </a:r>
            <a:r>
              <a:rPr lang="en-US" dirty="0"/>
              <a:t>including a reduction in core temperature, lower sweating threshold, an increase in plasma volume and skin blood flow and an increase in thermal heat capacity due to a rising body mass. </a:t>
            </a:r>
            <a:endParaRPr lang="hu-HU" dirty="0"/>
          </a:p>
          <a:p>
            <a:endParaRPr lang="hu-HU" dirty="0"/>
          </a:p>
          <a:p>
            <a:pPr algn="just"/>
            <a:r>
              <a:rPr lang="hu-HU" dirty="0"/>
              <a:t>P</a:t>
            </a:r>
            <a:r>
              <a:rPr lang="en-GB" dirty="0" err="1"/>
              <a:t>rotective</a:t>
            </a:r>
            <a:r>
              <a:rPr lang="en-GB" dirty="0"/>
              <a:t> </a:t>
            </a:r>
            <a:r>
              <a:rPr lang="en-US" dirty="0"/>
              <a:t>mechanisms could be overwhelmed during exposure to extreme heat resulting in an increased risk of heat strain </a:t>
            </a:r>
            <a:r>
              <a:rPr lang="en-GB" dirty="0"/>
              <a:t>in pregnancy</a:t>
            </a:r>
            <a:r>
              <a:rPr lang="hu-HU" dirty="0"/>
              <a:t>.</a:t>
            </a:r>
            <a:endParaRPr lang="de-DE" dirty="0"/>
          </a:p>
        </p:txBody>
      </p:sp>
      <p:pic>
        <p:nvPicPr>
          <p:cNvPr id="9" name="Kép 8"/>
          <p:cNvPicPr>
            <a:picLocks noChangeAspect="1"/>
          </p:cNvPicPr>
          <p:nvPr/>
        </p:nvPicPr>
        <p:blipFill>
          <a:blip r:embed="rId4"/>
          <a:stretch>
            <a:fillRect/>
          </a:stretch>
        </p:blipFill>
        <p:spPr>
          <a:xfrm>
            <a:off x="484473" y="1046216"/>
            <a:ext cx="3336757" cy="1982290"/>
          </a:xfrm>
          <a:prstGeom prst="rect">
            <a:avLst/>
          </a:prstGeom>
        </p:spPr>
      </p:pic>
    </p:spTree>
    <p:extLst>
      <p:ext uri="{BB962C8B-B14F-4D97-AF65-F5344CB8AC3E}">
        <p14:creationId xmlns:p14="http://schemas.microsoft.com/office/powerpoint/2010/main" val="2329657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484473" y="1046217"/>
            <a:ext cx="3336757" cy="2009042"/>
          </a:xfrm>
          <a:prstGeom prst="rect">
            <a:avLst/>
          </a:prstGeom>
        </p:spPr>
      </p:pic>
      <p:sp>
        <p:nvSpPr>
          <p:cNvPr id="2" name="Cím 1">
            <a:extLst>
              <a:ext uri="{FF2B5EF4-FFF2-40B4-BE49-F238E27FC236}">
                <a16:creationId xmlns:a16="http://schemas.microsoft.com/office/drawing/2014/main" id="{AF55B5D7-D773-F35C-0487-4C7E9DE64003}"/>
              </a:ext>
            </a:extLst>
          </p:cNvPr>
          <p:cNvSpPr>
            <a:spLocks noGrp="1"/>
          </p:cNvSpPr>
          <p:nvPr>
            <p:ph type="title"/>
          </p:nvPr>
        </p:nvSpPr>
        <p:spPr/>
        <p:txBody>
          <a:bodyPr>
            <a:normAutofit/>
          </a:bodyPr>
          <a:lstStyle/>
          <a:p>
            <a:r>
              <a:rPr lang="en-US" sz="2400" b="0" i="0" u="none" strike="noStrike" baseline="0" dirty="0">
                <a:latin typeface="+mn-lt"/>
              </a:rPr>
              <a:t>Physiological mechanisms of the impact of heat during pregnancy</a:t>
            </a:r>
            <a:endParaRPr lang="en-GB" sz="4400" dirty="0">
              <a:latin typeface="+mn-lt"/>
            </a:endParaRPr>
          </a:p>
        </p:txBody>
      </p:sp>
      <p:sp>
        <p:nvSpPr>
          <p:cNvPr id="5" name="Szövegdoboz 4">
            <a:extLst>
              <a:ext uri="{FF2B5EF4-FFF2-40B4-BE49-F238E27FC236}">
                <a16:creationId xmlns:a16="http://schemas.microsoft.com/office/drawing/2014/main" id="{5C2EB6ED-D5C5-AE56-8134-3711633D9858}"/>
              </a:ext>
            </a:extLst>
          </p:cNvPr>
          <p:cNvSpPr txBox="1"/>
          <p:nvPr/>
        </p:nvSpPr>
        <p:spPr>
          <a:xfrm>
            <a:off x="0" y="6103734"/>
            <a:ext cx="9233262" cy="215444"/>
          </a:xfrm>
          <a:prstGeom prst="rect">
            <a:avLst/>
          </a:prstGeom>
          <a:noFill/>
        </p:spPr>
        <p:txBody>
          <a:bodyPr wrap="square">
            <a:spAutoFit/>
          </a:bodyPr>
          <a:lstStyle/>
          <a:p>
            <a:r>
              <a:rPr lang="en-US" sz="800" dirty="0">
                <a:solidFill>
                  <a:schemeClr val="bg1">
                    <a:lumMod val="50000"/>
                  </a:schemeClr>
                </a:solidFill>
              </a:rPr>
              <a:t>https://doi.org/10.1007/s00484-022-02301-6</a:t>
            </a:r>
            <a:endParaRPr lang="en-GB" sz="800" dirty="0">
              <a:solidFill>
                <a:schemeClr val="bg1">
                  <a:lumMod val="50000"/>
                </a:schemeClr>
              </a:solidFill>
            </a:endParaRPr>
          </a:p>
        </p:txBody>
      </p:sp>
      <p:sp>
        <p:nvSpPr>
          <p:cNvPr id="3" name="Téglalap 2"/>
          <p:cNvSpPr/>
          <p:nvPr/>
        </p:nvSpPr>
        <p:spPr>
          <a:xfrm>
            <a:off x="388220" y="3751119"/>
            <a:ext cx="5752698" cy="1399742"/>
          </a:xfrm>
          <a:prstGeom prst="rect">
            <a:avLst/>
          </a:prstGeom>
        </p:spPr>
        <p:txBody>
          <a:bodyPr wrap="square">
            <a:spAutoFit/>
          </a:bodyPr>
          <a:lstStyle/>
          <a:p>
            <a:pPr algn="just">
              <a:lnSpc>
                <a:spcPct val="120000"/>
              </a:lnSpc>
            </a:pPr>
            <a:r>
              <a:rPr lang="hu-HU" dirty="0"/>
              <a:t>T</a:t>
            </a:r>
            <a:r>
              <a:rPr lang="en-US" dirty="0"/>
              <a:t>here is insufficient evidence to conclude that pregnant women may develop an intrapartum fever as a result of high ambient temperatures during delivery</a:t>
            </a:r>
            <a:r>
              <a:rPr lang="hu-HU" dirty="0"/>
              <a:t>; f</a:t>
            </a:r>
            <a:r>
              <a:rPr lang="en-US" dirty="0" err="1"/>
              <a:t>urther</a:t>
            </a:r>
            <a:r>
              <a:rPr lang="en-US" dirty="0"/>
              <a:t> </a:t>
            </a:r>
            <a:r>
              <a:rPr lang="en-GB" dirty="0"/>
              <a:t>studies are needed</a:t>
            </a:r>
            <a:r>
              <a:rPr lang="hu-HU" dirty="0"/>
              <a:t>.</a:t>
            </a:r>
            <a:endParaRPr lang="de-DE" dirty="0"/>
          </a:p>
        </p:txBody>
      </p:sp>
      <p:pic>
        <p:nvPicPr>
          <p:cNvPr id="10" name="Kép 9" descr="A képen személy, ruházat, nő látható&#10;&#10;Automatikusan generált leírás">
            <a:extLst>
              <a:ext uri="{FF2B5EF4-FFF2-40B4-BE49-F238E27FC236}">
                <a16:creationId xmlns:a16="http://schemas.microsoft.com/office/drawing/2014/main" id="{62C25582-BF4E-F39C-1184-E069F63659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0302" y="2478975"/>
            <a:ext cx="5305221" cy="3536813"/>
          </a:xfrm>
          <a:prstGeom prst="rect">
            <a:avLst/>
          </a:prstGeom>
        </p:spPr>
      </p:pic>
    </p:spTree>
    <p:extLst>
      <p:ext uri="{BB962C8B-B14F-4D97-AF65-F5344CB8AC3E}">
        <p14:creationId xmlns:p14="http://schemas.microsoft.com/office/powerpoint/2010/main" val="18358274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503724" y="1075091"/>
            <a:ext cx="3336757" cy="1976476"/>
          </a:xfrm>
          <a:prstGeom prst="rect">
            <a:avLst/>
          </a:prstGeom>
        </p:spPr>
      </p:pic>
      <p:sp>
        <p:nvSpPr>
          <p:cNvPr id="2" name="Cím 1">
            <a:extLst>
              <a:ext uri="{FF2B5EF4-FFF2-40B4-BE49-F238E27FC236}">
                <a16:creationId xmlns:a16="http://schemas.microsoft.com/office/drawing/2014/main" id="{AF55B5D7-D773-F35C-0487-4C7E9DE64003}"/>
              </a:ext>
            </a:extLst>
          </p:cNvPr>
          <p:cNvSpPr>
            <a:spLocks noGrp="1"/>
          </p:cNvSpPr>
          <p:nvPr>
            <p:ph type="title"/>
          </p:nvPr>
        </p:nvSpPr>
        <p:spPr/>
        <p:txBody>
          <a:bodyPr>
            <a:normAutofit/>
          </a:bodyPr>
          <a:lstStyle/>
          <a:p>
            <a:r>
              <a:rPr lang="en-US" sz="2400" b="0" i="0" u="none" strike="noStrike" baseline="0" dirty="0">
                <a:latin typeface="+mn-lt"/>
              </a:rPr>
              <a:t>Physiological mechanisms of the impact of heat during pregnancy</a:t>
            </a:r>
            <a:endParaRPr lang="en-GB" sz="4400" dirty="0">
              <a:latin typeface="+mn-lt"/>
            </a:endParaRPr>
          </a:p>
        </p:txBody>
      </p:sp>
      <p:sp>
        <p:nvSpPr>
          <p:cNvPr id="5" name="Szövegdoboz 4">
            <a:extLst>
              <a:ext uri="{FF2B5EF4-FFF2-40B4-BE49-F238E27FC236}">
                <a16:creationId xmlns:a16="http://schemas.microsoft.com/office/drawing/2014/main" id="{5C2EB6ED-D5C5-AE56-8134-3711633D9858}"/>
              </a:ext>
            </a:extLst>
          </p:cNvPr>
          <p:cNvSpPr txBox="1"/>
          <p:nvPr/>
        </p:nvSpPr>
        <p:spPr>
          <a:xfrm>
            <a:off x="0" y="6103734"/>
            <a:ext cx="9233262" cy="215444"/>
          </a:xfrm>
          <a:prstGeom prst="rect">
            <a:avLst/>
          </a:prstGeom>
          <a:noFill/>
        </p:spPr>
        <p:txBody>
          <a:bodyPr wrap="square">
            <a:spAutoFit/>
          </a:bodyPr>
          <a:lstStyle/>
          <a:p>
            <a:r>
              <a:rPr lang="en-US" sz="800" dirty="0">
                <a:solidFill>
                  <a:schemeClr val="bg1">
                    <a:lumMod val="50000"/>
                  </a:schemeClr>
                </a:solidFill>
              </a:rPr>
              <a:t>https://doi.org/10.1007/s00484-022-02301-6</a:t>
            </a:r>
            <a:endParaRPr lang="en-GB" sz="800" dirty="0">
              <a:solidFill>
                <a:schemeClr val="bg1">
                  <a:lumMod val="50000"/>
                </a:schemeClr>
              </a:solidFill>
            </a:endParaRPr>
          </a:p>
        </p:txBody>
      </p:sp>
      <p:sp>
        <p:nvSpPr>
          <p:cNvPr id="3" name="Téglalap 2"/>
          <p:cNvSpPr/>
          <p:nvPr/>
        </p:nvSpPr>
        <p:spPr>
          <a:xfrm>
            <a:off x="437448" y="3424014"/>
            <a:ext cx="5952195" cy="2086725"/>
          </a:xfrm>
          <a:prstGeom prst="rect">
            <a:avLst/>
          </a:prstGeom>
        </p:spPr>
        <p:txBody>
          <a:bodyPr wrap="square">
            <a:spAutoFit/>
          </a:bodyPr>
          <a:lstStyle/>
          <a:p>
            <a:pPr algn="just">
              <a:lnSpc>
                <a:spcPct val="120000"/>
              </a:lnSpc>
            </a:pPr>
            <a:r>
              <a:rPr lang="en-US" dirty="0"/>
              <a:t>The placenta is an end-organ, and it has been hypothesized that during extreme heat exposure, placental perfusion may become reduced to allow increased blood flow to the skin. </a:t>
            </a:r>
            <a:endParaRPr lang="hu-HU" dirty="0"/>
          </a:p>
          <a:p>
            <a:pPr algn="just">
              <a:lnSpc>
                <a:spcPct val="120000"/>
              </a:lnSpc>
            </a:pPr>
            <a:endParaRPr lang="hu-HU" dirty="0"/>
          </a:p>
          <a:p>
            <a:pPr algn="just">
              <a:lnSpc>
                <a:spcPct val="120000"/>
              </a:lnSpc>
            </a:pPr>
            <a:r>
              <a:rPr lang="en-US" dirty="0"/>
              <a:t>A chronic reduction in </a:t>
            </a:r>
            <a:r>
              <a:rPr lang="en-US" dirty="0" err="1"/>
              <a:t>uteroplacental</a:t>
            </a:r>
            <a:r>
              <a:rPr lang="en-US" dirty="0"/>
              <a:t> blood flow can result in </a:t>
            </a:r>
            <a:r>
              <a:rPr lang="en-US" dirty="0" err="1"/>
              <a:t>foetal</a:t>
            </a:r>
            <a:r>
              <a:rPr lang="en-US" dirty="0"/>
              <a:t> growth restriction and low birth weight</a:t>
            </a:r>
            <a:r>
              <a:rPr lang="hu-HU" dirty="0"/>
              <a:t>.</a:t>
            </a:r>
            <a:endParaRPr lang="de-DE" dirty="0"/>
          </a:p>
        </p:txBody>
      </p:sp>
      <p:pic>
        <p:nvPicPr>
          <p:cNvPr id="10" name="Kép 9" descr="A képen diagram látható&#10;&#10;Automatikusan generált leírás">
            <a:extLst>
              <a:ext uri="{FF2B5EF4-FFF2-40B4-BE49-F238E27FC236}">
                <a16:creationId xmlns:a16="http://schemas.microsoft.com/office/drawing/2014/main" id="{5DFFABB5-121E-5252-F6EF-63C6E007A2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7091" y="671554"/>
            <a:ext cx="5066339" cy="5432179"/>
          </a:xfrm>
          <a:prstGeom prst="rect">
            <a:avLst/>
          </a:prstGeom>
        </p:spPr>
      </p:pic>
      <p:sp>
        <p:nvSpPr>
          <p:cNvPr id="11" name="Szövegdoboz 10">
            <a:extLst>
              <a:ext uri="{FF2B5EF4-FFF2-40B4-BE49-F238E27FC236}">
                <a16:creationId xmlns:a16="http://schemas.microsoft.com/office/drawing/2014/main" id="{650BE138-522D-CA51-1C23-4415281A3EBB}"/>
              </a:ext>
            </a:extLst>
          </p:cNvPr>
          <p:cNvSpPr txBox="1"/>
          <p:nvPr/>
        </p:nvSpPr>
        <p:spPr>
          <a:xfrm>
            <a:off x="7887148" y="6103734"/>
            <a:ext cx="3701669" cy="215444"/>
          </a:xfrm>
          <a:prstGeom prst="rect">
            <a:avLst/>
          </a:prstGeom>
          <a:noFill/>
        </p:spPr>
        <p:txBody>
          <a:bodyPr wrap="square">
            <a:spAutoFit/>
          </a:bodyPr>
          <a:lstStyle/>
          <a:p>
            <a:r>
              <a:rPr lang="en-GB" sz="800" dirty="0">
                <a:hlinkClick r:id="rId4"/>
              </a:rPr>
              <a:t>https://www.stanfordchildrens.org/en/topic/default?id=fetal-circulation-90-P01790</a:t>
            </a:r>
            <a:r>
              <a:rPr lang="hu-HU" sz="800" dirty="0"/>
              <a:t> </a:t>
            </a:r>
            <a:endParaRPr lang="en-GB" sz="800" dirty="0"/>
          </a:p>
        </p:txBody>
      </p:sp>
    </p:spTree>
    <p:extLst>
      <p:ext uri="{BB962C8B-B14F-4D97-AF65-F5344CB8AC3E}">
        <p14:creationId xmlns:p14="http://schemas.microsoft.com/office/powerpoint/2010/main" val="2114777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A28E151-F7FC-DEBF-393D-57EBC7AB910A}"/>
              </a:ext>
            </a:extLst>
          </p:cNvPr>
          <p:cNvSpPr>
            <a:spLocks noGrp="1"/>
          </p:cNvSpPr>
          <p:nvPr>
            <p:ph type="title"/>
          </p:nvPr>
        </p:nvSpPr>
        <p:spPr>
          <a:xfrm>
            <a:off x="125127" y="-34509"/>
            <a:ext cx="11896826" cy="1518249"/>
          </a:xfrm>
        </p:spPr>
        <p:txBody>
          <a:bodyPr>
            <a:normAutofit/>
          </a:bodyPr>
          <a:lstStyle/>
          <a:p>
            <a:pPr>
              <a:lnSpc>
                <a:spcPct val="110000"/>
              </a:lnSpc>
            </a:pPr>
            <a:r>
              <a:rPr lang="en-US" sz="2800" i="0" u="none" strike="noStrike" baseline="0" dirty="0">
                <a:latin typeface="+mn-lt"/>
              </a:rPr>
              <a:t>Effect of Elevated Ambient Temperature on Maternal,</a:t>
            </a:r>
            <a:r>
              <a:rPr lang="hu-HU" sz="2800" i="0" u="none" strike="noStrike" baseline="0" dirty="0">
                <a:latin typeface="+mn-lt"/>
              </a:rPr>
              <a:t/>
            </a:r>
            <a:br>
              <a:rPr lang="hu-HU" sz="2800" i="0" u="none" strike="noStrike" baseline="0" dirty="0">
                <a:latin typeface="+mn-lt"/>
              </a:rPr>
            </a:br>
            <a:r>
              <a:rPr lang="en-US" sz="2800" i="0" u="none" strike="noStrike" baseline="0" dirty="0" err="1">
                <a:latin typeface="+mn-lt"/>
              </a:rPr>
              <a:t>Foetal</a:t>
            </a:r>
            <a:r>
              <a:rPr lang="en-US" sz="2800" i="0" u="none" strike="noStrike" baseline="0" dirty="0">
                <a:latin typeface="+mn-lt"/>
              </a:rPr>
              <a:t>,</a:t>
            </a:r>
            <a:r>
              <a:rPr lang="hu-HU" sz="2800" i="0" u="none" strike="noStrike" baseline="0" dirty="0">
                <a:latin typeface="+mn-lt"/>
              </a:rPr>
              <a:t> </a:t>
            </a:r>
            <a:r>
              <a:rPr lang="en-GB" sz="2800" i="0" u="none" strike="noStrike" baseline="0" dirty="0">
                <a:latin typeface="+mn-lt"/>
              </a:rPr>
              <a:t>and Neonatal Outcomes</a:t>
            </a:r>
            <a:r>
              <a:rPr lang="hu-HU" sz="2800" i="0" u="none" strike="noStrike" baseline="0" dirty="0">
                <a:latin typeface="+mn-lt"/>
              </a:rPr>
              <a:t>:</a:t>
            </a:r>
            <a:br>
              <a:rPr lang="hu-HU" sz="2800" i="0" u="none" strike="noStrike" baseline="0" dirty="0">
                <a:latin typeface="+mn-lt"/>
              </a:rPr>
            </a:br>
            <a:r>
              <a:rPr lang="hu-HU" sz="2800" i="0" u="none" strike="noStrike" baseline="0" dirty="0">
                <a:latin typeface="+mn-lt"/>
              </a:rPr>
              <a:t>A </a:t>
            </a:r>
            <a:r>
              <a:rPr lang="hu-HU" sz="2800" i="0" u="none" strike="noStrike" baseline="0" dirty="0" err="1">
                <a:latin typeface="+mn-lt"/>
              </a:rPr>
              <a:t>Scoping</a:t>
            </a:r>
            <a:r>
              <a:rPr lang="hu-HU" sz="2800" i="0" u="none" strike="noStrike" baseline="0" dirty="0">
                <a:latin typeface="+mn-lt"/>
              </a:rPr>
              <a:t> </a:t>
            </a:r>
            <a:r>
              <a:rPr lang="hu-HU" sz="2800" i="0" u="none" strike="noStrike" baseline="0" dirty="0" err="1">
                <a:latin typeface="+mn-lt"/>
              </a:rPr>
              <a:t>Review</a:t>
            </a:r>
            <a:r>
              <a:rPr lang="hu-HU" sz="2800" i="0" u="none" strike="noStrike" baseline="0" dirty="0">
                <a:latin typeface="+mn-lt"/>
              </a:rPr>
              <a:t> </a:t>
            </a:r>
            <a:r>
              <a:rPr lang="hu-HU" sz="2800" i="1" dirty="0"/>
              <a:t>(</a:t>
            </a:r>
            <a:r>
              <a:rPr lang="hu-HU" sz="2800" i="1" dirty="0" err="1"/>
              <a:t>Dalugoda</a:t>
            </a:r>
            <a:r>
              <a:rPr lang="hu-HU" sz="2800" i="1" dirty="0"/>
              <a:t> </a:t>
            </a:r>
            <a:r>
              <a:rPr lang="hu-HU" sz="2800" i="1" dirty="0" err="1"/>
              <a:t>et</a:t>
            </a:r>
            <a:r>
              <a:rPr lang="hu-HU" sz="2800" i="1" dirty="0"/>
              <a:t> </a:t>
            </a:r>
            <a:r>
              <a:rPr lang="hu-HU" sz="2800" i="1" dirty="0" err="1"/>
              <a:t>al</a:t>
            </a:r>
            <a:r>
              <a:rPr lang="hu-HU" sz="2800" i="1" dirty="0"/>
              <a:t>.)</a:t>
            </a:r>
            <a:endParaRPr lang="en-GB" sz="2600" dirty="0">
              <a:latin typeface="+mn-lt"/>
            </a:endParaRPr>
          </a:p>
        </p:txBody>
      </p:sp>
      <p:sp>
        <p:nvSpPr>
          <p:cNvPr id="3" name="Tartalom helye 2">
            <a:extLst>
              <a:ext uri="{FF2B5EF4-FFF2-40B4-BE49-F238E27FC236}">
                <a16:creationId xmlns:a16="http://schemas.microsoft.com/office/drawing/2014/main" id="{7D6D93E4-971C-3A8E-04B3-CD8B086C2292}"/>
              </a:ext>
            </a:extLst>
          </p:cNvPr>
          <p:cNvSpPr>
            <a:spLocks noGrp="1"/>
          </p:cNvSpPr>
          <p:nvPr>
            <p:ph idx="1"/>
          </p:nvPr>
        </p:nvSpPr>
        <p:spPr>
          <a:xfrm>
            <a:off x="360489" y="2362185"/>
            <a:ext cx="6565346" cy="2133629"/>
          </a:xfrm>
        </p:spPr>
        <p:txBody>
          <a:bodyPr>
            <a:normAutofit/>
          </a:bodyPr>
          <a:lstStyle/>
          <a:p>
            <a:pPr marL="0" indent="0" algn="just">
              <a:lnSpc>
                <a:spcPct val="130000"/>
              </a:lnSpc>
              <a:buNone/>
            </a:pPr>
            <a:r>
              <a:rPr lang="hu-HU" sz="2000" dirty="0" err="1"/>
              <a:t>This</a:t>
            </a:r>
            <a:r>
              <a:rPr lang="hu-HU" sz="2000" dirty="0"/>
              <a:t> </a:t>
            </a:r>
            <a:r>
              <a:rPr lang="hu-HU" sz="2000" dirty="0" err="1"/>
              <a:t>review</a:t>
            </a:r>
            <a:r>
              <a:rPr lang="hu-HU" sz="2000" dirty="0"/>
              <a:t> </a:t>
            </a:r>
            <a:r>
              <a:rPr lang="hu-HU" sz="2000" dirty="0" err="1"/>
              <a:t>examined</a:t>
            </a:r>
            <a:r>
              <a:rPr lang="hu-HU" sz="2000" dirty="0"/>
              <a:t> </a:t>
            </a:r>
            <a:r>
              <a:rPr lang="hu-HU" sz="2000" dirty="0" err="1"/>
              <a:t>the</a:t>
            </a:r>
            <a:r>
              <a:rPr lang="en-US" sz="2000" dirty="0"/>
              <a:t> elevated ambient temperature exposure</a:t>
            </a:r>
            <a:r>
              <a:rPr lang="hu-HU" sz="2000" dirty="0"/>
              <a:t> </a:t>
            </a:r>
            <a:r>
              <a:rPr lang="en-US" sz="2000" dirty="0"/>
              <a:t>and</a:t>
            </a:r>
            <a:r>
              <a:rPr lang="hu-HU" sz="2000" dirty="0"/>
              <a:t> </a:t>
            </a:r>
            <a:r>
              <a:rPr lang="hu-HU" sz="2000" dirty="0" err="1"/>
              <a:t>the</a:t>
            </a:r>
            <a:r>
              <a:rPr lang="en-US" sz="2000" dirty="0"/>
              <a:t> adverse maternal, </a:t>
            </a:r>
            <a:r>
              <a:rPr lang="en-US" sz="2000" dirty="0" err="1"/>
              <a:t>foetal</a:t>
            </a:r>
            <a:r>
              <a:rPr lang="en-US" sz="2000" dirty="0"/>
              <a:t>, and neonatal outcomes regardless of the typical weather</a:t>
            </a:r>
            <a:r>
              <a:rPr lang="hu-HU" sz="2000" dirty="0"/>
              <a:t> </a:t>
            </a:r>
            <a:r>
              <a:rPr lang="en-US" sz="2000" dirty="0"/>
              <a:t>patterns to which pregnant women were exposed during their pregnancy.</a:t>
            </a:r>
            <a:endParaRPr lang="hu-HU" sz="2000" dirty="0"/>
          </a:p>
          <a:p>
            <a:endParaRPr lang="hu-HU" sz="2000" dirty="0"/>
          </a:p>
          <a:p>
            <a:endParaRPr lang="en-GB" sz="2000" dirty="0"/>
          </a:p>
        </p:txBody>
      </p:sp>
      <p:sp>
        <p:nvSpPr>
          <p:cNvPr id="7" name="Szövegdoboz 6">
            <a:extLst>
              <a:ext uri="{FF2B5EF4-FFF2-40B4-BE49-F238E27FC236}">
                <a16:creationId xmlns:a16="http://schemas.microsoft.com/office/drawing/2014/main" id="{A7E20CE6-2B02-59E7-461C-4732AA8AF98C}"/>
              </a:ext>
            </a:extLst>
          </p:cNvPr>
          <p:cNvSpPr txBox="1"/>
          <p:nvPr/>
        </p:nvSpPr>
        <p:spPr>
          <a:xfrm>
            <a:off x="125127" y="6090228"/>
            <a:ext cx="6171543" cy="215444"/>
          </a:xfrm>
          <a:prstGeom prst="rect">
            <a:avLst/>
          </a:prstGeom>
          <a:noFill/>
        </p:spPr>
        <p:txBody>
          <a:bodyPr wrap="square">
            <a:spAutoFit/>
          </a:bodyPr>
          <a:lstStyle/>
          <a:p>
            <a:pPr algn="l"/>
            <a:r>
              <a:rPr lang="en-GB" sz="800" b="0" i="0" u="none" strike="noStrike" baseline="0" dirty="0">
                <a:solidFill>
                  <a:schemeClr val="bg1">
                    <a:lumMod val="50000"/>
                  </a:schemeClr>
                </a:solidFill>
              </a:rPr>
              <a:t>doi.org/10.3390/ijerph19031771</a:t>
            </a:r>
            <a:endParaRPr lang="en-GB" sz="800" dirty="0">
              <a:solidFill>
                <a:schemeClr val="bg1">
                  <a:lumMod val="50000"/>
                </a:schemeClr>
              </a:solidFill>
            </a:endParaRPr>
          </a:p>
        </p:txBody>
      </p:sp>
      <p:pic>
        <p:nvPicPr>
          <p:cNvPr id="4" name="Kép 3"/>
          <p:cNvPicPr>
            <a:picLocks noChangeAspect="1"/>
          </p:cNvPicPr>
          <p:nvPr/>
        </p:nvPicPr>
        <p:blipFill>
          <a:blip r:embed="rId2"/>
          <a:stretch>
            <a:fillRect/>
          </a:stretch>
        </p:blipFill>
        <p:spPr>
          <a:xfrm>
            <a:off x="7161196" y="520080"/>
            <a:ext cx="4860756" cy="5762828"/>
          </a:xfrm>
          <a:prstGeom prst="rect">
            <a:avLst/>
          </a:prstGeom>
          <a:ln w="3175">
            <a:solidFill>
              <a:schemeClr val="bg1">
                <a:lumMod val="50000"/>
              </a:schemeClr>
            </a:solidFill>
          </a:ln>
        </p:spPr>
      </p:pic>
    </p:spTree>
    <p:extLst>
      <p:ext uri="{BB962C8B-B14F-4D97-AF65-F5344CB8AC3E}">
        <p14:creationId xmlns:p14="http://schemas.microsoft.com/office/powerpoint/2010/main" val="42015077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6A0C0E75-5B96-C7BA-0109-DC1C6A736107}"/>
              </a:ext>
            </a:extLst>
          </p:cNvPr>
          <p:cNvSpPr>
            <a:spLocks noGrp="1"/>
          </p:cNvSpPr>
          <p:nvPr>
            <p:ph idx="1"/>
          </p:nvPr>
        </p:nvSpPr>
        <p:spPr>
          <a:xfrm>
            <a:off x="601762" y="1557678"/>
            <a:ext cx="4871201" cy="4088706"/>
          </a:xfrm>
        </p:spPr>
        <p:txBody>
          <a:bodyPr>
            <a:normAutofit/>
          </a:bodyPr>
          <a:lstStyle/>
          <a:p>
            <a:pPr marL="0" indent="0" algn="just">
              <a:lnSpc>
                <a:spcPct val="120000"/>
              </a:lnSpc>
              <a:spcBef>
                <a:spcPts val="0"/>
              </a:spcBef>
              <a:spcAft>
                <a:spcPts val="600"/>
              </a:spcAft>
              <a:buNone/>
            </a:pPr>
            <a:r>
              <a:rPr lang="en-US" sz="2000" b="1" dirty="0"/>
              <a:t>PTB</a:t>
            </a:r>
            <a:r>
              <a:rPr lang="hu-HU" sz="2000" b="1" dirty="0"/>
              <a:t> </a:t>
            </a:r>
            <a:r>
              <a:rPr lang="en-US" sz="2000" dirty="0"/>
              <a:t>is a global epidemic</a:t>
            </a:r>
            <a:r>
              <a:rPr lang="hu-HU" sz="2000" dirty="0"/>
              <a:t> </a:t>
            </a:r>
            <a:r>
              <a:rPr lang="en-US" sz="2000" dirty="0"/>
              <a:t>with approximately 15 million global incidences every year. </a:t>
            </a:r>
            <a:endParaRPr lang="hu-HU" sz="2000" dirty="0"/>
          </a:p>
          <a:p>
            <a:pPr algn="just">
              <a:lnSpc>
                <a:spcPct val="100000"/>
              </a:lnSpc>
              <a:spcBef>
                <a:spcPts val="0"/>
              </a:spcBef>
              <a:spcAft>
                <a:spcPts val="600"/>
              </a:spcAft>
            </a:pPr>
            <a:endParaRPr lang="hu-HU" sz="2000" b="1" dirty="0"/>
          </a:p>
          <a:p>
            <a:pPr marL="0" indent="0" algn="just">
              <a:lnSpc>
                <a:spcPct val="120000"/>
              </a:lnSpc>
              <a:spcBef>
                <a:spcPts val="0"/>
              </a:spcBef>
              <a:spcAft>
                <a:spcPts val="600"/>
              </a:spcAft>
              <a:buNone/>
            </a:pPr>
            <a:r>
              <a:rPr lang="en-US" sz="2000" b="1" dirty="0"/>
              <a:t>LBW</a:t>
            </a:r>
            <a:r>
              <a:rPr lang="en-US" sz="2000" dirty="0"/>
              <a:t> is associated with prenatal mortality and morbidity and increases the risk</a:t>
            </a:r>
            <a:r>
              <a:rPr lang="hu-HU" sz="2000" dirty="0"/>
              <a:t> </a:t>
            </a:r>
            <a:r>
              <a:rPr lang="en-US" sz="2000" dirty="0"/>
              <a:t>of non-communicable diseases later in life. </a:t>
            </a:r>
            <a:endParaRPr lang="hu-HU" sz="2000" dirty="0"/>
          </a:p>
          <a:p>
            <a:pPr algn="just">
              <a:lnSpc>
                <a:spcPct val="100000"/>
              </a:lnSpc>
              <a:spcBef>
                <a:spcPts val="0"/>
              </a:spcBef>
              <a:spcAft>
                <a:spcPts val="600"/>
              </a:spcAft>
            </a:pPr>
            <a:endParaRPr lang="hu-HU" sz="2000" dirty="0"/>
          </a:p>
          <a:p>
            <a:pPr marL="0" indent="0" algn="just">
              <a:lnSpc>
                <a:spcPct val="120000"/>
              </a:lnSpc>
              <a:spcBef>
                <a:spcPts val="0"/>
              </a:spcBef>
              <a:spcAft>
                <a:spcPts val="600"/>
              </a:spcAft>
              <a:buNone/>
            </a:pPr>
            <a:r>
              <a:rPr lang="en-US" sz="2000" b="1" dirty="0"/>
              <a:t>Stillbirth</a:t>
            </a:r>
            <a:r>
              <a:rPr lang="en-US" sz="2000" dirty="0"/>
              <a:t> is a birth following </a:t>
            </a:r>
            <a:r>
              <a:rPr lang="en-US" sz="2000" dirty="0" err="1"/>
              <a:t>foetal</a:t>
            </a:r>
            <a:r>
              <a:rPr lang="en-US" sz="2000" dirty="0"/>
              <a:t> death</a:t>
            </a:r>
            <a:r>
              <a:rPr lang="hu-HU" sz="2000" dirty="0"/>
              <a:t> </a:t>
            </a:r>
            <a:r>
              <a:rPr lang="en-US" sz="2000" dirty="0"/>
              <a:t>before </a:t>
            </a:r>
            <a:r>
              <a:rPr lang="en-US" sz="2000" dirty="0" err="1"/>
              <a:t>labour</a:t>
            </a:r>
            <a:r>
              <a:rPr lang="en-US" sz="2000" dirty="0"/>
              <a:t> or during </a:t>
            </a:r>
            <a:r>
              <a:rPr lang="en-US" sz="2000" dirty="0" err="1"/>
              <a:t>labour</a:t>
            </a:r>
            <a:r>
              <a:rPr lang="en-US" sz="2000" dirty="0"/>
              <a:t>, accounting for 2.0 million deaths globally in 2019.</a:t>
            </a:r>
            <a:endParaRPr lang="en-GB" sz="2000" dirty="0"/>
          </a:p>
        </p:txBody>
      </p:sp>
      <p:graphicFrame>
        <p:nvGraphicFramePr>
          <p:cNvPr id="4" name="Diagram 3">
            <a:extLst>
              <a:ext uri="{FF2B5EF4-FFF2-40B4-BE49-F238E27FC236}">
                <a16:creationId xmlns:a16="http://schemas.microsoft.com/office/drawing/2014/main" id="{A80416DD-7B3F-9EC2-AF91-EB25F0AB2499}"/>
              </a:ext>
            </a:extLst>
          </p:cNvPr>
          <p:cNvGraphicFramePr/>
          <p:nvPr>
            <p:extLst>
              <p:ext uri="{D42A27DB-BD31-4B8C-83A1-F6EECF244321}">
                <p14:modId xmlns:p14="http://schemas.microsoft.com/office/powerpoint/2010/main" val="1111496378"/>
              </p:ext>
            </p:extLst>
          </p:nvPr>
        </p:nvGraphicFramePr>
        <p:xfrm>
          <a:off x="5949598" y="1208925"/>
          <a:ext cx="5606869" cy="45969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zövegdoboz 4">
            <a:extLst>
              <a:ext uri="{FF2B5EF4-FFF2-40B4-BE49-F238E27FC236}">
                <a16:creationId xmlns:a16="http://schemas.microsoft.com/office/drawing/2014/main" id="{614A0D6C-182D-E6D8-173E-F1F17492D866}"/>
              </a:ext>
            </a:extLst>
          </p:cNvPr>
          <p:cNvSpPr txBox="1"/>
          <p:nvPr/>
        </p:nvSpPr>
        <p:spPr>
          <a:xfrm>
            <a:off x="472533" y="5831242"/>
            <a:ext cx="8540838" cy="261610"/>
          </a:xfrm>
          <a:prstGeom prst="rect">
            <a:avLst/>
          </a:prstGeom>
          <a:noFill/>
        </p:spPr>
        <p:txBody>
          <a:bodyPr wrap="square">
            <a:spAutoFit/>
          </a:bodyPr>
          <a:lstStyle/>
          <a:p>
            <a:pPr algn="l"/>
            <a:r>
              <a:rPr lang="en-US" sz="1100" b="0" i="0" u="none" strike="noStrike" baseline="0" dirty="0">
                <a:solidFill>
                  <a:schemeClr val="bg1">
                    <a:lumMod val="50000"/>
                  </a:schemeClr>
                </a:solidFill>
              </a:rPr>
              <a:t>https://</a:t>
            </a:r>
            <a:r>
              <a:rPr lang="en-GB" sz="1100" b="0" i="0" u="none" strike="noStrike" baseline="0" dirty="0">
                <a:solidFill>
                  <a:schemeClr val="bg1">
                    <a:lumMod val="50000"/>
                  </a:schemeClr>
                </a:solidFill>
              </a:rPr>
              <a:t>doi.org/10.3390/ijerph19031771</a:t>
            </a:r>
            <a:endParaRPr lang="en-GB" sz="3200" dirty="0">
              <a:solidFill>
                <a:schemeClr val="bg1">
                  <a:lumMod val="50000"/>
                </a:schemeClr>
              </a:solidFill>
            </a:endParaRPr>
          </a:p>
        </p:txBody>
      </p:sp>
      <p:sp>
        <p:nvSpPr>
          <p:cNvPr id="7" name="Cím 1">
            <a:extLst>
              <a:ext uri="{FF2B5EF4-FFF2-40B4-BE49-F238E27FC236}">
                <a16:creationId xmlns:a16="http://schemas.microsoft.com/office/drawing/2014/main" id="{2A28E151-F7FC-DEBF-393D-57EBC7AB910A}"/>
              </a:ext>
            </a:extLst>
          </p:cNvPr>
          <p:cNvSpPr txBox="1">
            <a:spLocks/>
          </p:cNvSpPr>
          <p:nvPr/>
        </p:nvSpPr>
        <p:spPr>
          <a:xfrm>
            <a:off x="125127" y="-34508"/>
            <a:ext cx="11896826" cy="10795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lnSpc>
                <a:spcPct val="110000"/>
              </a:lnSpc>
            </a:pPr>
            <a:r>
              <a:rPr lang="en-US" sz="2800" dirty="0">
                <a:latin typeface="+mn-lt"/>
              </a:rPr>
              <a:t>Effect of Elevated Ambient Temperature on Maternal,</a:t>
            </a:r>
            <a:r>
              <a:rPr lang="hu-HU" sz="2800" dirty="0">
                <a:latin typeface="+mn-lt"/>
              </a:rPr>
              <a:t/>
            </a:r>
            <a:br>
              <a:rPr lang="hu-HU" sz="2800" dirty="0">
                <a:latin typeface="+mn-lt"/>
              </a:rPr>
            </a:br>
            <a:r>
              <a:rPr lang="en-US" sz="2800" dirty="0" err="1">
                <a:latin typeface="+mn-lt"/>
              </a:rPr>
              <a:t>Foetal</a:t>
            </a:r>
            <a:r>
              <a:rPr lang="en-US" sz="2800" dirty="0">
                <a:latin typeface="+mn-lt"/>
              </a:rPr>
              <a:t>,</a:t>
            </a:r>
            <a:r>
              <a:rPr lang="hu-HU" sz="2800" dirty="0">
                <a:latin typeface="+mn-lt"/>
              </a:rPr>
              <a:t> </a:t>
            </a:r>
            <a:r>
              <a:rPr lang="en-GB" sz="2800" dirty="0">
                <a:latin typeface="+mn-lt"/>
              </a:rPr>
              <a:t>and Neonatal Outcomes</a:t>
            </a:r>
            <a:r>
              <a:rPr lang="hu-HU" sz="2800" dirty="0">
                <a:latin typeface="+mn-lt"/>
              </a:rPr>
              <a:t>: A </a:t>
            </a:r>
            <a:r>
              <a:rPr lang="hu-HU" sz="2800" dirty="0" err="1">
                <a:latin typeface="+mn-lt"/>
              </a:rPr>
              <a:t>Scoping</a:t>
            </a:r>
            <a:r>
              <a:rPr lang="hu-HU" sz="2800" dirty="0">
                <a:latin typeface="+mn-lt"/>
              </a:rPr>
              <a:t> </a:t>
            </a:r>
            <a:r>
              <a:rPr lang="hu-HU" sz="2800" dirty="0" err="1">
                <a:latin typeface="+mn-lt"/>
              </a:rPr>
              <a:t>Review</a:t>
            </a:r>
            <a:r>
              <a:rPr lang="hu-HU" sz="2800" dirty="0">
                <a:latin typeface="+mn-lt"/>
              </a:rPr>
              <a:t> </a:t>
            </a:r>
            <a:r>
              <a:rPr lang="hu-HU" sz="2800" i="1" dirty="0"/>
              <a:t>(</a:t>
            </a:r>
            <a:r>
              <a:rPr lang="hu-HU" sz="2800" i="1" dirty="0" err="1"/>
              <a:t>Dalugoda</a:t>
            </a:r>
            <a:r>
              <a:rPr lang="hu-HU" sz="2800" i="1" dirty="0"/>
              <a:t> </a:t>
            </a:r>
            <a:r>
              <a:rPr lang="hu-HU" sz="2800" i="1" dirty="0" err="1"/>
              <a:t>et</a:t>
            </a:r>
            <a:r>
              <a:rPr lang="hu-HU" sz="2800" i="1" dirty="0"/>
              <a:t> </a:t>
            </a:r>
            <a:r>
              <a:rPr lang="hu-HU" sz="2800" i="1" dirty="0" err="1"/>
              <a:t>al</a:t>
            </a:r>
            <a:r>
              <a:rPr lang="hu-HU" sz="2800" i="1" dirty="0"/>
              <a:t>.)</a:t>
            </a:r>
            <a:endParaRPr lang="en-GB" sz="2800" dirty="0">
              <a:latin typeface="+mn-lt"/>
            </a:endParaRPr>
          </a:p>
        </p:txBody>
      </p:sp>
    </p:spTree>
    <p:extLst>
      <p:ext uri="{BB962C8B-B14F-4D97-AF65-F5344CB8AC3E}">
        <p14:creationId xmlns:p14="http://schemas.microsoft.com/office/powerpoint/2010/main" val="163577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F39C30FA-A7D2-8264-06F3-08680965DBFE}"/>
              </a:ext>
            </a:extLst>
          </p:cNvPr>
          <p:cNvSpPr>
            <a:spLocks noGrp="1"/>
          </p:cNvSpPr>
          <p:nvPr>
            <p:ph idx="1"/>
          </p:nvPr>
        </p:nvSpPr>
        <p:spPr>
          <a:xfrm>
            <a:off x="353684" y="1319842"/>
            <a:ext cx="5402052" cy="5016385"/>
          </a:xfrm>
        </p:spPr>
        <p:txBody>
          <a:bodyPr>
            <a:normAutofit/>
          </a:bodyPr>
          <a:lstStyle/>
          <a:p>
            <a:pPr marL="0" indent="0" algn="just">
              <a:lnSpc>
                <a:spcPct val="130000"/>
              </a:lnSpc>
              <a:spcBef>
                <a:spcPts val="0"/>
              </a:spcBef>
              <a:spcAft>
                <a:spcPts val="600"/>
              </a:spcAft>
              <a:buNone/>
            </a:pPr>
            <a:endParaRPr lang="hu-HU" sz="2000" dirty="0"/>
          </a:p>
          <a:p>
            <a:pPr marL="0" indent="0" algn="just">
              <a:lnSpc>
                <a:spcPct val="130000"/>
              </a:lnSpc>
              <a:spcBef>
                <a:spcPts val="0"/>
              </a:spcBef>
              <a:spcAft>
                <a:spcPts val="600"/>
              </a:spcAft>
              <a:buNone/>
            </a:pPr>
            <a:r>
              <a:rPr lang="hu-HU" sz="2000" dirty="0"/>
              <a:t>T</a:t>
            </a:r>
            <a:r>
              <a:rPr lang="en-US" sz="2000" dirty="0"/>
              <a:t>he odds of a preterm birth </a:t>
            </a:r>
            <a:r>
              <a:rPr lang="en-US" sz="2000" b="1" dirty="0"/>
              <a:t>during a heatwave</a:t>
            </a:r>
            <a:r>
              <a:rPr lang="hu-HU" sz="2000" dirty="0"/>
              <a:t> </a:t>
            </a:r>
            <a:r>
              <a:rPr lang="en-US" sz="2000" dirty="0"/>
              <a:t>were 1.16-fold higher than on non-heatwave days</a:t>
            </a:r>
            <a:r>
              <a:rPr lang="hu-HU" sz="2000" dirty="0"/>
              <a:t>.</a:t>
            </a:r>
          </a:p>
          <a:p>
            <a:pPr>
              <a:lnSpc>
                <a:spcPct val="110000"/>
              </a:lnSpc>
              <a:spcBef>
                <a:spcPts val="0"/>
              </a:spcBef>
              <a:spcAft>
                <a:spcPts val="600"/>
              </a:spcAft>
            </a:pPr>
            <a:endParaRPr lang="hu-HU" sz="2000" dirty="0"/>
          </a:p>
          <a:p>
            <a:pPr>
              <a:lnSpc>
                <a:spcPct val="110000"/>
              </a:lnSpc>
              <a:spcBef>
                <a:spcPts val="0"/>
              </a:spcBef>
              <a:spcAft>
                <a:spcPts val="600"/>
              </a:spcAft>
            </a:pPr>
            <a:endParaRPr lang="hu-HU" sz="2000" dirty="0"/>
          </a:p>
          <a:p>
            <a:pPr>
              <a:lnSpc>
                <a:spcPct val="110000"/>
              </a:lnSpc>
              <a:spcBef>
                <a:spcPts val="0"/>
              </a:spcBef>
              <a:spcAft>
                <a:spcPts val="600"/>
              </a:spcAft>
            </a:pPr>
            <a:endParaRPr lang="hu-HU" sz="2000" dirty="0"/>
          </a:p>
          <a:p>
            <a:pPr>
              <a:lnSpc>
                <a:spcPct val="110000"/>
              </a:lnSpc>
              <a:spcBef>
                <a:spcPts val="0"/>
              </a:spcBef>
              <a:spcAft>
                <a:spcPts val="600"/>
              </a:spcAft>
            </a:pPr>
            <a:endParaRPr lang="hu-HU" sz="2000" dirty="0"/>
          </a:p>
          <a:p>
            <a:pPr>
              <a:lnSpc>
                <a:spcPct val="110000"/>
              </a:lnSpc>
              <a:spcBef>
                <a:spcPts val="0"/>
              </a:spcBef>
              <a:spcAft>
                <a:spcPts val="600"/>
              </a:spcAft>
            </a:pPr>
            <a:endParaRPr lang="hu-HU" sz="2000" dirty="0"/>
          </a:p>
          <a:p>
            <a:pPr marL="0" indent="0" algn="just">
              <a:lnSpc>
                <a:spcPct val="130000"/>
              </a:lnSpc>
              <a:spcBef>
                <a:spcPts val="0"/>
              </a:spcBef>
              <a:spcAft>
                <a:spcPts val="600"/>
              </a:spcAft>
              <a:buNone/>
            </a:pPr>
            <a:r>
              <a:rPr lang="hu-HU" sz="2000" dirty="0"/>
              <a:t>A</a:t>
            </a:r>
            <a:r>
              <a:rPr lang="en-US" sz="2000" dirty="0"/>
              <a:t>n average odds of a</a:t>
            </a:r>
            <a:r>
              <a:rPr lang="hu-HU" sz="2000" dirty="0"/>
              <a:t> </a:t>
            </a:r>
            <a:r>
              <a:rPr lang="en-US" sz="2000" dirty="0"/>
              <a:t>preterm birth increased by 1.05 for each </a:t>
            </a:r>
            <a:r>
              <a:rPr lang="en-US" sz="2000" b="1" dirty="0"/>
              <a:t>1°C increase</a:t>
            </a:r>
            <a:r>
              <a:rPr lang="hu-HU" sz="2000" b="1" dirty="0"/>
              <a:t> </a:t>
            </a:r>
            <a:r>
              <a:rPr lang="en-US" sz="2000" b="1" dirty="0"/>
              <a:t>in temperature</a:t>
            </a:r>
            <a:r>
              <a:rPr lang="hu-HU" sz="2000" b="1" dirty="0"/>
              <a:t>. </a:t>
            </a:r>
            <a:endParaRPr lang="en-GB" sz="2000" dirty="0"/>
          </a:p>
        </p:txBody>
      </p:sp>
      <p:sp>
        <p:nvSpPr>
          <p:cNvPr id="9" name="Nyíl: jobbra mutató 8">
            <a:extLst>
              <a:ext uri="{FF2B5EF4-FFF2-40B4-BE49-F238E27FC236}">
                <a16:creationId xmlns:a16="http://schemas.microsoft.com/office/drawing/2014/main" id="{F64D62A6-01A6-0004-2CA7-6FE8CD522297}"/>
              </a:ext>
            </a:extLst>
          </p:cNvPr>
          <p:cNvSpPr/>
          <p:nvPr/>
        </p:nvSpPr>
        <p:spPr>
          <a:xfrm>
            <a:off x="5724692" y="1806564"/>
            <a:ext cx="291864" cy="81860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Nyíl: jobbra mutató 9">
            <a:extLst>
              <a:ext uri="{FF2B5EF4-FFF2-40B4-BE49-F238E27FC236}">
                <a16:creationId xmlns:a16="http://schemas.microsoft.com/office/drawing/2014/main" id="{C53D87EA-E275-C2B9-06AC-E872D93D0AA7}"/>
              </a:ext>
            </a:extLst>
          </p:cNvPr>
          <p:cNvSpPr/>
          <p:nvPr/>
        </p:nvSpPr>
        <p:spPr>
          <a:xfrm>
            <a:off x="5724692" y="4780191"/>
            <a:ext cx="291864" cy="81860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Szövegdoboz 10">
            <a:extLst>
              <a:ext uri="{FF2B5EF4-FFF2-40B4-BE49-F238E27FC236}">
                <a16:creationId xmlns:a16="http://schemas.microsoft.com/office/drawing/2014/main" id="{E2127A43-A2C8-5512-D3B8-B968A3762463}"/>
              </a:ext>
            </a:extLst>
          </p:cNvPr>
          <p:cNvSpPr txBox="1"/>
          <p:nvPr/>
        </p:nvSpPr>
        <p:spPr>
          <a:xfrm>
            <a:off x="99890" y="6007408"/>
            <a:ext cx="5530572" cy="369332"/>
          </a:xfrm>
          <a:prstGeom prst="rect">
            <a:avLst/>
          </a:prstGeom>
          <a:noFill/>
        </p:spPr>
        <p:txBody>
          <a:bodyPr wrap="square">
            <a:spAutoFit/>
          </a:bodyPr>
          <a:lstStyle/>
          <a:p>
            <a:r>
              <a:rPr lang="hu-HU" sz="800" dirty="0">
                <a:hlinkClick r:id="rId2"/>
              </a:rPr>
              <a:t>doi.org/10.1136/bmj.m3811</a:t>
            </a:r>
            <a:r>
              <a:rPr lang="hu-HU" dirty="0"/>
              <a:t> </a:t>
            </a:r>
            <a:endParaRPr lang="en-GB" sz="1200" dirty="0">
              <a:solidFill>
                <a:schemeClr val="bg1">
                  <a:lumMod val="50000"/>
                </a:schemeClr>
              </a:solidFill>
            </a:endParaRPr>
          </a:p>
        </p:txBody>
      </p:sp>
      <p:pic>
        <p:nvPicPr>
          <p:cNvPr id="5122" name="Picture 2" descr="https://www.bmj.com/content/bmj/371/bmj.m3811/F2.large.jpg?width=800&amp;height=6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34230" y="715487"/>
            <a:ext cx="5531549" cy="259934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www.bmj.com/content/bmj/371/bmj.m3811/F3.large.jpg?width=800&amp;height=60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4230" y="3485205"/>
            <a:ext cx="5580056" cy="2782014"/>
          </a:xfrm>
          <a:prstGeom prst="rect">
            <a:avLst/>
          </a:prstGeom>
          <a:noFill/>
          <a:extLst>
            <a:ext uri="{909E8E84-426E-40DD-AFC4-6F175D3DCCD1}">
              <a14:hiddenFill xmlns:a14="http://schemas.microsoft.com/office/drawing/2010/main">
                <a:solidFill>
                  <a:srgbClr val="FFFFFF"/>
                </a:solidFill>
              </a14:hiddenFill>
            </a:ext>
          </a:extLst>
        </p:spPr>
      </p:pic>
      <p:sp>
        <p:nvSpPr>
          <p:cNvPr id="13" name="Cím 1">
            <a:extLst>
              <a:ext uri="{FF2B5EF4-FFF2-40B4-BE49-F238E27FC236}">
                <a16:creationId xmlns:a16="http://schemas.microsoft.com/office/drawing/2014/main" id="{D72AE170-93A9-9DE4-DBCC-49BD11DD6983}"/>
              </a:ext>
            </a:extLst>
          </p:cNvPr>
          <p:cNvSpPr>
            <a:spLocks noGrp="1"/>
          </p:cNvSpPr>
          <p:nvPr>
            <p:ph type="title"/>
          </p:nvPr>
        </p:nvSpPr>
        <p:spPr>
          <a:xfrm>
            <a:off x="232913" y="-48465"/>
            <a:ext cx="11663812" cy="1089804"/>
          </a:xfrm>
        </p:spPr>
        <p:txBody>
          <a:bodyPr>
            <a:noAutofit/>
          </a:bodyPr>
          <a:lstStyle/>
          <a:p>
            <a:pPr>
              <a:lnSpc>
                <a:spcPct val="110000"/>
              </a:lnSpc>
            </a:pPr>
            <a:r>
              <a:rPr lang="en-US" sz="2800" dirty="0"/>
              <a:t>Associations between high temperatures in pregnancy and risk</a:t>
            </a:r>
            <a:r>
              <a:rPr lang="hu-HU" sz="2800" dirty="0"/>
              <a:t> </a:t>
            </a:r>
            <a:r>
              <a:rPr lang="en-US" sz="2800" dirty="0"/>
              <a:t>of preterm birth, low birth weight,</a:t>
            </a:r>
            <a:r>
              <a:rPr lang="hu-HU" sz="2800" dirty="0"/>
              <a:t> </a:t>
            </a:r>
            <a:r>
              <a:rPr lang="en-US" sz="2800" dirty="0"/>
              <a:t>and</a:t>
            </a:r>
            <a:r>
              <a:rPr lang="hu-HU" sz="2800" dirty="0"/>
              <a:t> </a:t>
            </a:r>
            <a:r>
              <a:rPr lang="en-US" sz="2800" dirty="0"/>
              <a:t>stillbirths</a:t>
            </a:r>
            <a:endParaRPr lang="en-GB" sz="2400" dirty="0"/>
          </a:p>
        </p:txBody>
      </p:sp>
    </p:spTree>
    <p:extLst>
      <p:ext uri="{BB962C8B-B14F-4D97-AF65-F5344CB8AC3E}">
        <p14:creationId xmlns:p14="http://schemas.microsoft.com/office/powerpoint/2010/main" val="40552374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086B0612-1F99-0010-F80B-4EB8CCCD060C}"/>
              </a:ext>
            </a:extLst>
          </p:cNvPr>
          <p:cNvSpPr>
            <a:spLocks noGrp="1"/>
          </p:cNvSpPr>
          <p:nvPr>
            <p:ph idx="1"/>
          </p:nvPr>
        </p:nvSpPr>
        <p:spPr>
          <a:xfrm>
            <a:off x="444813" y="2391750"/>
            <a:ext cx="5668289" cy="3275805"/>
          </a:xfrm>
        </p:spPr>
        <p:txBody>
          <a:bodyPr>
            <a:normAutofit/>
          </a:bodyPr>
          <a:lstStyle/>
          <a:p>
            <a:pPr marL="0" indent="0" algn="just">
              <a:lnSpc>
                <a:spcPct val="120000"/>
              </a:lnSpc>
              <a:buNone/>
            </a:pPr>
            <a:r>
              <a:rPr lang="en-US" sz="1800" b="0" i="0" u="none" strike="noStrike" baseline="0" dirty="0"/>
              <a:t>The odds ratio in the meta-analysis involving</a:t>
            </a:r>
            <a:r>
              <a:rPr lang="hu-HU" sz="1800" b="0" i="0" u="none" strike="noStrike" baseline="0" dirty="0"/>
              <a:t> </a:t>
            </a:r>
            <a:r>
              <a:rPr lang="en-US" sz="1800" b="0" i="0" u="none" strike="noStrike" baseline="0" dirty="0"/>
              <a:t>all 21 studies was 1.01, but the finding here was</a:t>
            </a:r>
            <a:r>
              <a:rPr lang="hu-HU" sz="1800" b="0" i="0" u="none" strike="noStrike" baseline="0" dirty="0"/>
              <a:t> </a:t>
            </a:r>
            <a:r>
              <a:rPr lang="en-US" sz="1800" b="0" i="0" u="none" strike="noStrike" baseline="0" dirty="0"/>
              <a:t>dominated by the London study</a:t>
            </a:r>
            <a:r>
              <a:rPr lang="hu-HU" sz="1800" b="0" i="0" u="none" strike="noStrike" baseline="0" dirty="0"/>
              <a:t> (Lee, 2008)</a:t>
            </a:r>
            <a:r>
              <a:rPr lang="en-US" sz="1800" b="0" i="0" u="none" strike="noStrike" baseline="0" dirty="0"/>
              <a:t>, which accounted for</a:t>
            </a:r>
            <a:r>
              <a:rPr lang="hu-HU" sz="1800" b="0" i="0" u="none" strike="noStrike" baseline="0" dirty="0"/>
              <a:t> </a:t>
            </a:r>
            <a:r>
              <a:rPr lang="en-US" sz="1800" b="0" i="0" u="none" strike="noStrike" baseline="0" dirty="0"/>
              <a:t>59.9% of the weighting of the overall estimate.</a:t>
            </a:r>
            <a:endParaRPr lang="hu-HU" sz="1800" b="0" i="0" u="none" strike="noStrike" baseline="0" dirty="0"/>
          </a:p>
          <a:p>
            <a:pPr algn="just"/>
            <a:endParaRPr lang="hu-HU" sz="1800" b="0" i="0" u="none" strike="noStrike" baseline="0" dirty="0"/>
          </a:p>
          <a:p>
            <a:pPr marL="0" indent="0" algn="just">
              <a:lnSpc>
                <a:spcPct val="120000"/>
              </a:lnSpc>
              <a:buNone/>
            </a:pPr>
            <a:r>
              <a:rPr lang="en-US" sz="1800" b="0" i="0" u="none" strike="noStrike" baseline="0" dirty="0"/>
              <a:t>Most studies reported dose-response associations,</a:t>
            </a:r>
            <a:r>
              <a:rPr lang="hu-HU" sz="1800" b="0" i="0" u="none" strike="noStrike" baseline="0" dirty="0"/>
              <a:t> </a:t>
            </a:r>
            <a:r>
              <a:rPr lang="en-US" sz="1800" b="0" i="0" u="none" strike="noStrike" baseline="0" dirty="0"/>
              <a:t>where rates of preterm birth rose progressively with</a:t>
            </a:r>
            <a:r>
              <a:rPr lang="hu-HU" sz="1800" b="0" i="0" u="none" strike="noStrike" baseline="0" dirty="0"/>
              <a:t> </a:t>
            </a:r>
            <a:r>
              <a:rPr lang="en-US" sz="1800" b="0" i="0" u="none" strike="noStrike" baseline="0" dirty="0"/>
              <a:t>increasing levels of temperature or with longer</a:t>
            </a:r>
            <a:r>
              <a:rPr lang="hu-HU" sz="1800" b="0" i="0" u="none" strike="noStrike" baseline="0" dirty="0"/>
              <a:t> </a:t>
            </a:r>
            <a:r>
              <a:rPr lang="en-GB" sz="1800" b="0" i="0" u="none" strike="noStrike" baseline="0" dirty="0"/>
              <a:t>durations of heat exposure</a:t>
            </a:r>
            <a:endParaRPr lang="en-GB" dirty="0"/>
          </a:p>
        </p:txBody>
      </p:sp>
      <p:sp>
        <p:nvSpPr>
          <p:cNvPr id="7" name="Szövegdoboz 6">
            <a:extLst>
              <a:ext uri="{FF2B5EF4-FFF2-40B4-BE49-F238E27FC236}">
                <a16:creationId xmlns:a16="http://schemas.microsoft.com/office/drawing/2014/main" id="{CDD17786-84B6-7223-13FF-4061B004A5F2}"/>
              </a:ext>
            </a:extLst>
          </p:cNvPr>
          <p:cNvSpPr txBox="1"/>
          <p:nvPr/>
        </p:nvSpPr>
        <p:spPr>
          <a:xfrm>
            <a:off x="568963" y="1373715"/>
            <a:ext cx="5527037" cy="646331"/>
          </a:xfrm>
          <a:prstGeom prst="rect">
            <a:avLst/>
          </a:prstGeom>
          <a:solidFill>
            <a:schemeClr val="accent5">
              <a:lumMod val="20000"/>
              <a:lumOff val="80000"/>
            </a:schemeClr>
          </a:solidFill>
        </p:spPr>
        <p:txBody>
          <a:bodyPr wrap="square">
            <a:spAutoFit/>
          </a:bodyPr>
          <a:lstStyle/>
          <a:p>
            <a:pPr algn="ctr"/>
            <a:r>
              <a:rPr lang="en-US" sz="1800" b="0" i="0" u="none" strike="noStrike" baseline="0" dirty="0"/>
              <a:t>Odds of preterm birth at high versus low temperature (periods less than or equal to four weeks).</a:t>
            </a:r>
            <a:endParaRPr lang="en-GB" dirty="0"/>
          </a:p>
        </p:txBody>
      </p:sp>
      <p:sp>
        <p:nvSpPr>
          <p:cNvPr id="8" name="Szövegdoboz 7">
            <a:extLst>
              <a:ext uri="{FF2B5EF4-FFF2-40B4-BE49-F238E27FC236}">
                <a16:creationId xmlns:a16="http://schemas.microsoft.com/office/drawing/2014/main" id="{E2127A43-A2C8-5512-D3B8-B968A3762463}"/>
              </a:ext>
            </a:extLst>
          </p:cNvPr>
          <p:cNvSpPr txBox="1"/>
          <p:nvPr/>
        </p:nvSpPr>
        <p:spPr>
          <a:xfrm>
            <a:off x="99890" y="6007408"/>
            <a:ext cx="5530572" cy="369332"/>
          </a:xfrm>
          <a:prstGeom prst="rect">
            <a:avLst/>
          </a:prstGeom>
          <a:noFill/>
        </p:spPr>
        <p:txBody>
          <a:bodyPr wrap="square">
            <a:spAutoFit/>
          </a:bodyPr>
          <a:lstStyle/>
          <a:p>
            <a:r>
              <a:rPr lang="hu-HU" sz="800" dirty="0">
                <a:hlinkClick r:id="rId2"/>
              </a:rPr>
              <a:t>doi.org/10.1136/bmj.m3811</a:t>
            </a:r>
            <a:r>
              <a:rPr lang="hu-HU" dirty="0"/>
              <a:t> </a:t>
            </a:r>
            <a:endParaRPr lang="en-GB" sz="1200" dirty="0">
              <a:solidFill>
                <a:schemeClr val="bg1">
                  <a:lumMod val="50000"/>
                </a:schemeClr>
              </a:solidFill>
            </a:endParaRPr>
          </a:p>
        </p:txBody>
      </p:sp>
      <p:pic>
        <p:nvPicPr>
          <p:cNvPr id="4098" name="Picture 2" descr="https://www.bmj.com/content/bmj/371/bmj.m3811/F4.large.jpg?width=800&amp;height=6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15845" y="500328"/>
            <a:ext cx="4764931" cy="5876412"/>
          </a:xfrm>
          <a:prstGeom prst="rect">
            <a:avLst/>
          </a:prstGeom>
          <a:noFill/>
          <a:extLst>
            <a:ext uri="{909E8E84-426E-40DD-AFC4-6F175D3DCCD1}">
              <a14:hiddenFill xmlns:a14="http://schemas.microsoft.com/office/drawing/2010/main">
                <a:solidFill>
                  <a:srgbClr val="FFFFFF"/>
                </a:solidFill>
              </a14:hiddenFill>
            </a:ext>
          </a:extLst>
        </p:spPr>
      </p:pic>
      <p:sp>
        <p:nvSpPr>
          <p:cNvPr id="11" name="Cím 1">
            <a:extLst>
              <a:ext uri="{FF2B5EF4-FFF2-40B4-BE49-F238E27FC236}">
                <a16:creationId xmlns:a16="http://schemas.microsoft.com/office/drawing/2014/main" id="{D72AE170-93A9-9DE4-DBCC-49BD11DD6983}"/>
              </a:ext>
            </a:extLst>
          </p:cNvPr>
          <p:cNvSpPr txBox="1">
            <a:spLocks/>
          </p:cNvSpPr>
          <p:nvPr/>
        </p:nvSpPr>
        <p:spPr>
          <a:xfrm>
            <a:off x="232913" y="-48465"/>
            <a:ext cx="11663812" cy="108980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lnSpc>
                <a:spcPct val="110000"/>
              </a:lnSpc>
            </a:pPr>
            <a:r>
              <a:rPr lang="en-US" sz="2800"/>
              <a:t>Associations between high temperatures in pregnancy and risk</a:t>
            </a:r>
            <a:r>
              <a:rPr lang="hu-HU" sz="2800"/>
              <a:t> </a:t>
            </a:r>
            <a:r>
              <a:rPr lang="en-US" sz="2800"/>
              <a:t>of preterm birth, low birth weight,</a:t>
            </a:r>
            <a:r>
              <a:rPr lang="hu-HU" sz="2800"/>
              <a:t> </a:t>
            </a:r>
            <a:r>
              <a:rPr lang="en-US" sz="2800"/>
              <a:t>and</a:t>
            </a:r>
            <a:r>
              <a:rPr lang="hu-HU" sz="2800"/>
              <a:t> </a:t>
            </a:r>
            <a:r>
              <a:rPr lang="en-US" sz="2800"/>
              <a:t>stillbirths</a:t>
            </a:r>
            <a:endParaRPr lang="en-GB" sz="2400" dirty="0"/>
          </a:p>
        </p:txBody>
      </p:sp>
    </p:spTree>
    <p:extLst>
      <p:ext uri="{BB962C8B-B14F-4D97-AF65-F5344CB8AC3E}">
        <p14:creationId xmlns:p14="http://schemas.microsoft.com/office/powerpoint/2010/main" val="38043086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B61D000-EF8B-054C-16F5-86F7B5C8F13B}"/>
              </a:ext>
            </a:extLst>
          </p:cNvPr>
          <p:cNvSpPr>
            <a:spLocks noGrp="1"/>
          </p:cNvSpPr>
          <p:nvPr>
            <p:ph type="title"/>
          </p:nvPr>
        </p:nvSpPr>
        <p:spPr>
          <a:xfrm>
            <a:off x="287986" y="842218"/>
            <a:ext cx="5400545" cy="829184"/>
          </a:xfrm>
        </p:spPr>
        <p:txBody>
          <a:bodyPr>
            <a:noAutofit/>
          </a:bodyPr>
          <a:lstStyle/>
          <a:p>
            <a:pPr algn="just"/>
            <a:r>
              <a:rPr lang="en-US" sz="1800" i="1" u="none" strike="noStrike" baseline="0" dirty="0">
                <a:latin typeface="+mn-lt"/>
              </a:rPr>
              <a:t>H</a:t>
            </a:r>
            <a:r>
              <a:rPr lang="hu-HU" sz="1800" i="1" u="none" strike="noStrike" baseline="0" dirty="0" err="1">
                <a:latin typeface="+mn-lt"/>
              </a:rPr>
              <a:t>azard</a:t>
            </a:r>
            <a:r>
              <a:rPr lang="hu-HU" sz="1800" i="1" u="none" strike="noStrike" baseline="0" dirty="0">
                <a:latin typeface="+mn-lt"/>
              </a:rPr>
              <a:t> ratios (H</a:t>
            </a:r>
            <a:r>
              <a:rPr lang="en-US" sz="1800" i="1" u="none" strike="noStrike" baseline="0" dirty="0">
                <a:latin typeface="+mn-lt"/>
              </a:rPr>
              <a:t>Rs</a:t>
            </a:r>
            <a:r>
              <a:rPr lang="hu-HU" sz="1800" i="1" u="none" strike="noStrike" baseline="0" dirty="0">
                <a:latin typeface="+mn-lt"/>
              </a:rPr>
              <a:t>)</a:t>
            </a:r>
            <a:r>
              <a:rPr lang="en-US" sz="1800" i="1" u="none" strike="noStrike" baseline="0" dirty="0">
                <a:latin typeface="+mn-lt"/>
              </a:rPr>
              <a:t> of spontaneous preterm birth associated with heat wave exposure in different gestational months in Brisbane,</a:t>
            </a:r>
            <a:r>
              <a:rPr lang="hu-HU" sz="1800" i="1" u="none" strike="noStrike" baseline="0" dirty="0">
                <a:latin typeface="+mn-lt"/>
              </a:rPr>
              <a:t> </a:t>
            </a:r>
            <a:r>
              <a:rPr lang="en-GB" sz="1800" i="1" u="none" strike="noStrike" baseline="0" dirty="0">
                <a:latin typeface="+mn-lt"/>
              </a:rPr>
              <a:t>Australia</a:t>
            </a:r>
            <a:endParaRPr lang="en-GB" i="1" dirty="0">
              <a:latin typeface="+mn-lt"/>
            </a:endParaRPr>
          </a:p>
        </p:txBody>
      </p:sp>
      <p:sp>
        <p:nvSpPr>
          <p:cNvPr id="3" name="Tartalom helye 2">
            <a:extLst>
              <a:ext uri="{FF2B5EF4-FFF2-40B4-BE49-F238E27FC236}">
                <a16:creationId xmlns:a16="http://schemas.microsoft.com/office/drawing/2014/main" id="{48DB7897-0884-95CC-8403-BC1AEA72F006}"/>
              </a:ext>
            </a:extLst>
          </p:cNvPr>
          <p:cNvSpPr>
            <a:spLocks noGrp="1"/>
          </p:cNvSpPr>
          <p:nvPr>
            <p:ph idx="1"/>
          </p:nvPr>
        </p:nvSpPr>
        <p:spPr>
          <a:xfrm>
            <a:off x="287986" y="2242868"/>
            <a:ext cx="5400546" cy="3505655"/>
          </a:xfrm>
        </p:spPr>
        <p:txBody>
          <a:bodyPr>
            <a:normAutofit/>
          </a:bodyPr>
          <a:lstStyle/>
          <a:p>
            <a:pPr marL="0" indent="0" algn="just">
              <a:lnSpc>
                <a:spcPct val="120000"/>
              </a:lnSpc>
              <a:buNone/>
            </a:pPr>
            <a:r>
              <a:rPr lang="hu-HU" sz="1800" dirty="0" err="1"/>
              <a:t>Th</a:t>
            </a:r>
            <a:r>
              <a:rPr lang="en-US" sz="1800" b="0" i="0" u="none" strike="noStrike" baseline="0" dirty="0"/>
              <a:t>e adjusted</a:t>
            </a:r>
            <a:r>
              <a:rPr lang="hu-HU" sz="1800" b="0" i="0" u="none" strike="noStrike" baseline="0" dirty="0"/>
              <a:t> </a:t>
            </a:r>
            <a:r>
              <a:rPr lang="en-US" sz="1800" b="0" i="0" u="none" strike="noStrike" baseline="0" dirty="0"/>
              <a:t>HRs of preterm birth increase slightly but fluctuate moderately</a:t>
            </a:r>
            <a:r>
              <a:rPr lang="hu-HU" sz="1800" b="0" i="0" u="none" strike="noStrike" baseline="0" dirty="0"/>
              <a:t> </a:t>
            </a:r>
            <a:r>
              <a:rPr lang="en-US" sz="1800" b="0" i="0" u="none" strike="noStrike" baseline="0" dirty="0"/>
              <a:t>across different months</a:t>
            </a:r>
            <a:r>
              <a:rPr lang="hu-HU" sz="1800" b="0" i="0" u="none" strike="noStrike" baseline="0" dirty="0"/>
              <a:t>.</a:t>
            </a:r>
            <a:r>
              <a:rPr lang="en-US" sz="1800" b="0" i="0" u="none" strike="noStrike" baseline="0" dirty="0"/>
              <a:t> </a:t>
            </a:r>
            <a:endParaRPr lang="hu-HU" sz="1800" b="0" i="0" u="none" strike="noStrike" baseline="0" dirty="0"/>
          </a:p>
          <a:p>
            <a:pPr marL="0" indent="0" algn="just">
              <a:lnSpc>
                <a:spcPct val="120000"/>
              </a:lnSpc>
              <a:buNone/>
            </a:pPr>
            <a:endParaRPr lang="hu-HU" sz="1800" b="0" i="0" u="none" strike="noStrike" baseline="0" dirty="0"/>
          </a:p>
          <a:p>
            <a:pPr marL="0" indent="0" algn="just">
              <a:lnSpc>
                <a:spcPct val="120000"/>
              </a:lnSpc>
              <a:buNone/>
            </a:pPr>
            <a:r>
              <a:rPr lang="hu-HU" sz="1800" b="0" i="0" u="none" strike="noStrike" baseline="0" dirty="0"/>
              <a:t>U</a:t>
            </a:r>
            <a:r>
              <a:rPr lang="en-US" sz="1800" b="0" i="0" u="none" strike="noStrike" baseline="0" dirty="0"/>
              <a:t>sing</a:t>
            </a:r>
            <a:r>
              <a:rPr lang="hu-HU" sz="1800" b="0" i="0" u="none" strike="noStrike" baseline="0" dirty="0"/>
              <a:t> </a:t>
            </a:r>
            <a:r>
              <a:rPr lang="en-US" sz="1800" b="0" i="0" u="none" strike="noStrike" baseline="0" dirty="0"/>
              <a:t>HWD1, the adjusted HRs of preterm birth vary in different</a:t>
            </a:r>
            <a:r>
              <a:rPr lang="hu-HU" sz="1800" b="0" i="0" u="none" strike="noStrike" baseline="0" dirty="0"/>
              <a:t> </a:t>
            </a:r>
            <a:r>
              <a:rPr lang="en-US" sz="1800" b="0" i="0" u="none" strike="noStrike" baseline="0" dirty="0"/>
              <a:t>gestational months with the highest HR in the second gestational</a:t>
            </a:r>
            <a:r>
              <a:rPr lang="hu-HU" sz="1800" b="0" i="0" u="none" strike="noStrike" baseline="0" dirty="0"/>
              <a:t> </a:t>
            </a:r>
            <a:r>
              <a:rPr lang="en-US" sz="1800" b="0" i="0" u="none" strike="noStrike" baseline="0" dirty="0"/>
              <a:t>month and the lowest</a:t>
            </a:r>
            <a:r>
              <a:rPr lang="hu-HU" sz="1800" b="0" i="0" u="none" strike="noStrike" baseline="0" dirty="0"/>
              <a:t> </a:t>
            </a:r>
            <a:r>
              <a:rPr lang="en-US" sz="1800" b="0" i="0" u="none" strike="noStrike" baseline="0" dirty="0"/>
              <a:t>HR in the seventh gestational month</a:t>
            </a:r>
            <a:r>
              <a:rPr lang="hu-HU" sz="1800" b="0" i="0" u="none" strike="noStrike" baseline="0" dirty="0"/>
              <a:t>.</a:t>
            </a:r>
            <a:endParaRPr lang="en-GB" dirty="0"/>
          </a:p>
        </p:txBody>
      </p:sp>
      <p:sp>
        <p:nvSpPr>
          <p:cNvPr id="7" name="Szövegdoboz 6">
            <a:extLst>
              <a:ext uri="{FF2B5EF4-FFF2-40B4-BE49-F238E27FC236}">
                <a16:creationId xmlns:a16="http://schemas.microsoft.com/office/drawing/2014/main" id="{7FC6C433-0D47-C689-F26B-4CC2BF2B772D}"/>
              </a:ext>
            </a:extLst>
          </p:cNvPr>
          <p:cNvSpPr txBox="1"/>
          <p:nvPr/>
        </p:nvSpPr>
        <p:spPr>
          <a:xfrm>
            <a:off x="0" y="6112955"/>
            <a:ext cx="4878977" cy="215444"/>
          </a:xfrm>
          <a:prstGeom prst="rect">
            <a:avLst/>
          </a:prstGeom>
          <a:noFill/>
        </p:spPr>
        <p:txBody>
          <a:bodyPr wrap="square">
            <a:spAutoFit/>
          </a:bodyPr>
          <a:lstStyle/>
          <a:p>
            <a:r>
              <a:rPr lang="en-US" sz="800" dirty="0"/>
              <a:t>doi:10.1097/EDE.0000000000000995</a:t>
            </a:r>
          </a:p>
        </p:txBody>
      </p:sp>
      <p:pic>
        <p:nvPicPr>
          <p:cNvPr id="8" name="Kép 7"/>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5991965" y="676642"/>
            <a:ext cx="5953218" cy="3548849"/>
          </a:xfrm>
          <a:prstGeom prst="rect">
            <a:avLst/>
          </a:prstGeom>
        </p:spPr>
      </p:pic>
      <p:pic>
        <p:nvPicPr>
          <p:cNvPr id="9" name="Kép 8"/>
          <p:cNvPicPr>
            <a:picLocks noChangeAspect="1"/>
          </p:cNvPicPr>
          <p:nvPr/>
        </p:nvPicPr>
        <p:blipFill>
          <a:blip r:embed="rId4"/>
          <a:stretch>
            <a:fillRect/>
          </a:stretch>
        </p:blipFill>
        <p:spPr>
          <a:xfrm>
            <a:off x="5962879" y="4263991"/>
            <a:ext cx="6146248" cy="1859733"/>
          </a:xfrm>
          <a:prstGeom prst="rect">
            <a:avLst/>
          </a:prstGeom>
        </p:spPr>
      </p:pic>
      <p:sp>
        <p:nvSpPr>
          <p:cNvPr id="10" name="Cím 1">
            <a:extLst>
              <a:ext uri="{FF2B5EF4-FFF2-40B4-BE49-F238E27FC236}">
                <a16:creationId xmlns:a16="http://schemas.microsoft.com/office/drawing/2014/main" id="{9F2CAA17-687F-D82B-887B-F5DAA551C9FD}"/>
              </a:ext>
            </a:extLst>
          </p:cNvPr>
          <p:cNvSpPr txBox="1">
            <a:spLocks/>
          </p:cNvSpPr>
          <p:nvPr/>
        </p:nvSpPr>
        <p:spPr>
          <a:xfrm>
            <a:off x="123493" y="37392"/>
            <a:ext cx="11896826"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2800" dirty="0">
                <a:latin typeface="+mn-lt"/>
              </a:rPr>
              <a:t>Exposure to Heat Wave During Pregnancy</a:t>
            </a:r>
            <a:r>
              <a:rPr lang="hu-HU" sz="2800" dirty="0">
                <a:latin typeface="+mn-lt"/>
              </a:rPr>
              <a:t> </a:t>
            </a:r>
            <a:r>
              <a:rPr lang="en-GB" sz="2800" dirty="0">
                <a:latin typeface="+mn-lt"/>
              </a:rPr>
              <a:t>and Adverse Birth Outcomes</a:t>
            </a:r>
            <a:endParaRPr lang="en-GB" sz="4800" i="1" dirty="0">
              <a:latin typeface="+mn-lt"/>
            </a:endParaRPr>
          </a:p>
        </p:txBody>
      </p:sp>
    </p:spTree>
    <p:extLst>
      <p:ext uri="{BB962C8B-B14F-4D97-AF65-F5344CB8AC3E}">
        <p14:creationId xmlns:p14="http://schemas.microsoft.com/office/powerpoint/2010/main" val="1199944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534838" y="1475117"/>
            <a:ext cx="11386868" cy="2303253"/>
          </a:xfrm>
        </p:spPr>
        <p:txBody>
          <a:bodyPr>
            <a:noAutofit/>
          </a:bodyPr>
          <a:lstStyle/>
          <a:p>
            <a:r>
              <a:rPr lang="en-US" b="1" dirty="0"/>
              <a:t>Impact of climate change on pregnancy, reproductive outcomes</a:t>
            </a:r>
            <a:r>
              <a:rPr lang="en-US" dirty="0"/>
              <a:t> </a:t>
            </a:r>
          </a:p>
        </p:txBody>
      </p:sp>
    </p:spTree>
    <p:extLst>
      <p:ext uri="{BB962C8B-B14F-4D97-AF65-F5344CB8AC3E}">
        <p14:creationId xmlns:p14="http://schemas.microsoft.com/office/powerpoint/2010/main" val="31012631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4063386-CB58-296B-0DED-43D6418BBD90}"/>
              </a:ext>
            </a:extLst>
          </p:cNvPr>
          <p:cNvSpPr>
            <a:spLocks noGrp="1"/>
          </p:cNvSpPr>
          <p:nvPr>
            <p:ph type="title"/>
          </p:nvPr>
        </p:nvSpPr>
        <p:spPr>
          <a:xfrm>
            <a:off x="451930" y="912160"/>
            <a:ext cx="6985191" cy="829608"/>
          </a:xfrm>
        </p:spPr>
        <p:txBody>
          <a:bodyPr>
            <a:normAutofit/>
          </a:bodyPr>
          <a:lstStyle/>
          <a:p>
            <a:pPr algn="just"/>
            <a:r>
              <a:rPr lang="en-US" sz="2000" b="0" i="1" u="none" strike="noStrike" baseline="0" dirty="0">
                <a:latin typeface="+mn-lt"/>
              </a:rPr>
              <a:t>HRs of </a:t>
            </a:r>
            <a:r>
              <a:rPr lang="en-US" sz="2000" b="0" i="1" u="none" strike="noStrike" baseline="0" dirty="0" err="1">
                <a:latin typeface="+mn-lt"/>
              </a:rPr>
              <a:t>stil</a:t>
            </a:r>
            <a:r>
              <a:rPr lang="hu-HU" sz="2000" b="0" i="1" u="none" strike="noStrike" baseline="0" dirty="0">
                <a:latin typeface="+mn-lt"/>
              </a:rPr>
              <a:t>l</a:t>
            </a:r>
            <a:r>
              <a:rPr lang="en-US" sz="2000" b="0" i="1" u="none" strike="noStrike" baseline="0" dirty="0">
                <a:latin typeface="+mn-lt"/>
              </a:rPr>
              <a:t>birth associated with heat wave exposure during different</a:t>
            </a:r>
            <a:r>
              <a:rPr lang="hu-HU" sz="2000" i="1" dirty="0">
                <a:latin typeface="+mn-lt"/>
              </a:rPr>
              <a:t> </a:t>
            </a:r>
            <a:r>
              <a:rPr lang="en-US" sz="2000" b="0" i="1" u="none" strike="noStrike" baseline="0" dirty="0">
                <a:latin typeface="+mn-lt"/>
              </a:rPr>
              <a:t>gestational months in Brisbane, Australia</a:t>
            </a:r>
            <a:endParaRPr lang="en-GB" sz="4000" i="1" dirty="0">
              <a:latin typeface="+mn-lt"/>
            </a:endParaRPr>
          </a:p>
        </p:txBody>
      </p:sp>
      <p:sp>
        <p:nvSpPr>
          <p:cNvPr id="3" name="Tartalom helye 2">
            <a:extLst>
              <a:ext uri="{FF2B5EF4-FFF2-40B4-BE49-F238E27FC236}">
                <a16:creationId xmlns:a16="http://schemas.microsoft.com/office/drawing/2014/main" id="{82A3D1EF-3D3E-6B29-F4F7-2F5D53B6500D}"/>
              </a:ext>
            </a:extLst>
          </p:cNvPr>
          <p:cNvSpPr>
            <a:spLocks noGrp="1"/>
          </p:cNvSpPr>
          <p:nvPr>
            <p:ph idx="1"/>
          </p:nvPr>
        </p:nvSpPr>
        <p:spPr>
          <a:xfrm>
            <a:off x="434678" y="1980083"/>
            <a:ext cx="7852734" cy="3903126"/>
          </a:xfrm>
        </p:spPr>
        <p:txBody>
          <a:bodyPr>
            <a:normAutofit/>
          </a:bodyPr>
          <a:lstStyle/>
          <a:p>
            <a:pPr marL="0" indent="0" algn="just">
              <a:lnSpc>
                <a:spcPct val="120000"/>
              </a:lnSpc>
              <a:spcAft>
                <a:spcPts val="1500"/>
              </a:spcAft>
              <a:buNone/>
            </a:pPr>
            <a:r>
              <a:rPr lang="en-US" sz="1800" b="0" i="0" u="none" strike="noStrike" baseline="0" dirty="0"/>
              <a:t>For most heat wave definitions, heat wave exposure in</a:t>
            </a:r>
            <a:r>
              <a:rPr lang="hu-HU" sz="1800" b="0" i="0" u="none" strike="noStrike" baseline="0" dirty="0"/>
              <a:t> </a:t>
            </a:r>
            <a:r>
              <a:rPr lang="en-US" sz="1800" b="0" i="0" u="none" strike="noStrike" baseline="0" dirty="0"/>
              <a:t>earlier gestational months, which was between months 1 and</a:t>
            </a:r>
            <a:r>
              <a:rPr lang="hu-HU" sz="1800" b="0" i="0" u="none" strike="noStrike" baseline="0" dirty="0"/>
              <a:t> </a:t>
            </a:r>
            <a:r>
              <a:rPr lang="en-US" sz="1800" b="0" i="0" u="none" strike="noStrike" baseline="0" dirty="0"/>
              <a:t>6, was associated with higher risk of stillbirth.</a:t>
            </a:r>
            <a:r>
              <a:rPr lang="hu-HU" sz="1800" b="0" i="0" u="none" strike="noStrike" baseline="0" dirty="0"/>
              <a:t> </a:t>
            </a:r>
          </a:p>
          <a:p>
            <a:pPr marL="0" indent="0" algn="just">
              <a:lnSpc>
                <a:spcPct val="120000"/>
              </a:lnSpc>
              <a:spcAft>
                <a:spcPts val="1500"/>
              </a:spcAft>
              <a:buNone/>
            </a:pPr>
            <a:r>
              <a:rPr lang="en-US" sz="1800" b="0" i="0" u="none" strike="noStrike" baseline="0" dirty="0"/>
              <a:t>The risks of stillbirth fell considerably in the seventh month</a:t>
            </a:r>
            <a:r>
              <a:rPr lang="hu-HU" sz="1800" b="0" i="0" u="none" strike="noStrike" baseline="0" dirty="0"/>
              <a:t> </a:t>
            </a:r>
            <a:r>
              <a:rPr lang="en-US" sz="1800" b="0" i="0" u="none" strike="noStrike" baseline="0" dirty="0"/>
              <a:t>compared with the sixth month and increased moderately</a:t>
            </a:r>
            <a:r>
              <a:rPr lang="hu-HU" sz="1800" b="0" i="0" u="none" strike="noStrike" baseline="0" dirty="0"/>
              <a:t> </a:t>
            </a:r>
            <a:r>
              <a:rPr lang="en-US" sz="1800" b="0" i="0" u="none" strike="noStrike" baseline="0" dirty="0"/>
              <a:t>in the eighth month. </a:t>
            </a:r>
            <a:endParaRPr lang="hu-HU" sz="1800" b="0" i="0" u="none" strike="noStrike" baseline="0" dirty="0"/>
          </a:p>
          <a:p>
            <a:pPr marL="0" indent="0" algn="just">
              <a:lnSpc>
                <a:spcPct val="120000"/>
              </a:lnSpc>
              <a:spcAft>
                <a:spcPts val="1500"/>
              </a:spcAft>
              <a:buNone/>
            </a:pPr>
            <a:r>
              <a:rPr lang="en-US" sz="1800" b="0" i="0" u="none" strike="noStrike" baseline="0" dirty="0"/>
              <a:t>Meanwhile, declined trends were also</a:t>
            </a:r>
            <a:r>
              <a:rPr lang="hu-HU" sz="1800" b="0" i="0" u="none" strike="noStrike" baseline="0" dirty="0"/>
              <a:t> </a:t>
            </a:r>
            <a:r>
              <a:rPr lang="en-US" sz="1800" b="0" i="0" u="none" strike="noStrike" baseline="0" dirty="0"/>
              <a:t>observed for heat wave exposure in the ninth and tenth</a:t>
            </a:r>
            <a:r>
              <a:rPr lang="hu-HU" sz="1800" b="0" i="0" u="none" strike="noStrike" baseline="0" dirty="0"/>
              <a:t> </a:t>
            </a:r>
            <a:r>
              <a:rPr lang="en-US" sz="1800" b="0" i="0" u="none" strike="noStrike" baseline="0" dirty="0"/>
              <a:t>gestational months. </a:t>
            </a:r>
            <a:endParaRPr lang="hu-HU" sz="1800" b="0" i="0" u="none" strike="noStrike" baseline="0" dirty="0"/>
          </a:p>
          <a:p>
            <a:pPr marL="0" indent="0" algn="just">
              <a:lnSpc>
                <a:spcPct val="120000"/>
              </a:lnSpc>
              <a:spcAft>
                <a:spcPts val="1500"/>
              </a:spcAft>
              <a:buNone/>
            </a:pPr>
            <a:r>
              <a:rPr lang="en-US" sz="1800" b="0" i="0" u="none" strike="noStrike" baseline="0" dirty="0"/>
              <a:t>For HWD6, the highest risk of stillbirth</a:t>
            </a:r>
            <a:r>
              <a:rPr lang="hu-HU" sz="1800" b="0" i="0" u="none" strike="noStrike" baseline="0" dirty="0"/>
              <a:t> </a:t>
            </a:r>
            <a:r>
              <a:rPr lang="en-US" sz="1800" b="0" i="0" u="none" strike="noStrike" baseline="0" dirty="0"/>
              <a:t>occurred in the eighth gestational month</a:t>
            </a:r>
            <a:r>
              <a:rPr lang="en-GB" sz="1800" b="0" i="0" u="none" strike="noStrike" baseline="0" dirty="0"/>
              <a:t>.</a:t>
            </a:r>
            <a:endParaRPr lang="en-GB" dirty="0"/>
          </a:p>
        </p:txBody>
      </p:sp>
      <p:sp>
        <p:nvSpPr>
          <p:cNvPr id="8" name="Szövegdoboz 7">
            <a:extLst>
              <a:ext uri="{FF2B5EF4-FFF2-40B4-BE49-F238E27FC236}">
                <a16:creationId xmlns:a16="http://schemas.microsoft.com/office/drawing/2014/main" id="{7FC6C433-0D47-C689-F26B-4CC2BF2B772D}"/>
              </a:ext>
            </a:extLst>
          </p:cNvPr>
          <p:cNvSpPr txBox="1"/>
          <p:nvPr/>
        </p:nvSpPr>
        <p:spPr>
          <a:xfrm>
            <a:off x="0" y="6112955"/>
            <a:ext cx="4878977" cy="215444"/>
          </a:xfrm>
          <a:prstGeom prst="rect">
            <a:avLst/>
          </a:prstGeom>
          <a:noFill/>
        </p:spPr>
        <p:txBody>
          <a:bodyPr wrap="square">
            <a:spAutoFit/>
          </a:bodyPr>
          <a:lstStyle/>
          <a:p>
            <a:r>
              <a:rPr lang="en-US" sz="800" dirty="0"/>
              <a:t>doi:10.1097/EDE.0000000000000995</a:t>
            </a:r>
          </a:p>
        </p:txBody>
      </p:sp>
      <p:sp>
        <p:nvSpPr>
          <p:cNvPr id="9" name="Cím 1">
            <a:extLst>
              <a:ext uri="{FF2B5EF4-FFF2-40B4-BE49-F238E27FC236}">
                <a16:creationId xmlns:a16="http://schemas.microsoft.com/office/drawing/2014/main" id="{9F2CAA17-687F-D82B-887B-F5DAA551C9FD}"/>
              </a:ext>
            </a:extLst>
          </p:cNvPr>
          <p:cNvSpPr txBox="1">
            <a:spLocks/>
          </p:cNvSpPr>
          <p:nvPr/>
        </p:nvSpPr>
        <p:spPr>
          <a:xfrm>
            <a:off x="123493" y="37392"/>
            <a:ext cx="11896826"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2800" dirty="0">
                <a:latin typeface="+mn-lt"/>
              </a:rPr>
              <a:t>Exposure to Heat Wave During Pregnancy</a:t>
            </a:r>
            <a:r>
              <a:rPr lang="hu-HU" sz="2800" dirty="0">
                <a:latin typeface="+mn-lt"/>
              </a:rPr>
              <a:t> </a:t>
            </a:r>
            <a:r>
              <a:rPr lang="en-GB" sz="2800" dirty="0">
                <a:latin typeface="+mn-lt"/>
              </a:rPr>
              <a:t>and Adverse Birth Outcomes</a:t>
            </a:r>
            <a:endParaRPr lang="en-GB" sz="4800" i="1" dirty="0">
              <a:latin typeface="+mn-lt"/>
            </a:endParaRPr>
          </a:p>
        </p:txBody>
      </p:sp>
      <p:pic>
        <p:nvPicPr>
          <p:cNvPr id="4" name="Kép 3"/>
          <p:cNvPicPr>
            <a:picLocks noChangeAspect="1"/>
          </p:cNvPicPr>
          <p:nvPr/>
        </p:nvPicPr>
        <p:blipFill>
          <a:blip r:embed="rId2"/>
          <a:stretch>
            <a:fillRect/>
          </a:stretch>
        </p:blipFill>
        <p:spPr>
          <a:xfrm>
            <a:off x="8574656" y="575189"/>
            <a:ext cx="3175671" cy="3850693"/>
          </a:xfrm>
          <a:prstGeom prst="rect">
            <a:avLst/>
          </a:prstGeom>
        </p:spPr>
      </p:pic>
      <p:pic>
        <p:nvPicPr>
          <p:cNvPr id="10" name="Kép 9"/>
          <p:cNvPicPr>
            <a:picLocks noChangeAspect="1"/>
          </p:cNvPicPr>
          <p:nvPr/>
        </p:nvPicPr>
        <p:blipFill>
          <a:blip r:embed="rId3"/>
          <a:stretch>
            <a:fillRect/>
          </a:stretch>
        </p:blipFill>
        <p:spPr>
          <a:xfrm>
            <a:off x="8503006" y="4316620"/>
            <a:ext cx="3136039" cy="1997920"/>
          </a:xfrm>
          <a:prstGeom prst="rect">
            <a:avLst/>
          </a:prstGeom>
        </p:spPr>
      </p:pic>
    </p:spTree>
    <p:extLst>
      <p:ext uri="{BB962C8B-B14F-4D97-AF65-F5344CB8AC3E}">
        <p14:creationId xmlns:p14="http://schemas.microsoft.com/office/powerpoint/2010/main" val="158692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30DBE89-C861-369B-013D-96F36B2BE8C3}"/>
              </a:ext>
            </a:extLst>
          </p:cNvPr>
          <p:cNvSpPr>
            <a:spLocks noGrp="1"/>
          </p:cNvSpPr>
          <p:nvPr>
            <p:ph type="title"/>
          </p:nvPr>
        </p:nvSpPr>
        <p:spPr>
          <a:xfrm>
            <a:off x="184632" y="164299"/>
            <a:ext cx="11896826" cy="715595"/>
          </a:xfrm>
        </p:spPr>
        <p:txBody>
          <a:bodyPr>
            <a:noAutofit/>
          </a:bodyPr>
          <a:lstStyle/>
          <a:p>
            <a:r>
              <a:rPr lang="hu-HU" sz="2800" dirty="0" err="1"/>
              <a:t>Extreme</a:t>
            </a:r>
            <a:r>
              <a:rPr lang="hu-HU" sz="2800" dirty="0"/>
              <a:t> </a:t>
            </a:r>
            <a:r>
              <a:rPr lang="hu-HU" sz="2800" dirty="0" err="1"/>
              <a:t>heat</a:t>
            </a:r>
            <a:r>
              <a:rPr lang="hu-HU" sz="2800" dirty="0"/>
              <a:t>, </a:t>
            </a:r>
            <a:r>
              <a:rPr lang="hu-HU" sz="2800" dirty="0" err="1"/>
              <a:t>preterm</a:t>
            </a:r>
            <a:r>
              <a:rPr lang="hu-HU" sz="2800" dirty="0"/>
              <a:t> </a:t>
            </a:r>
            <a:r>
              <a:rPr lang="hu-HU" sz="2800" dirty="0" err="1"/>
              <a:t>birth</a:t>
            </a:r>
            <a:r>
              <a:rPr lang="hu-HU" sz="2800" dirty="0"/>
              <a:t>, and </a:t>
            </a:r>
            <a:r>
              <a:rPr lang="hu-HU" sz="2800" dirty="0" err="1"/>
              <a:t>stillbirth</a:t>
            </a:r>
            <a:r>
              <a:rPr lang="hu-HU" sz="2800" dirty="0"/>
              <a:t>: A </a:t>
            </a:r>
            <a:r>
              <a:rPr lang="hu-HU" sz="2800" dirty="0" err="1"/>
              <a:t>global</a:t>
            </a:r>
            <a:r>
              <a:rPr lang="hu-HU" sz="2800" dirty="0"/>
              <a:t> </a:t>
            </a:r>
            <a:r>
              <a:rPr lang="hu-HU" sz="2800" dirty="0" err="1"/>
              <a:t>analysis</a:t>
            </a:r>
            <a:r>
              <a:rPr lang="hu-HU" sz="2800" dirty="0"/>
              <a:t> </a:t>
            </a:r>
            <a:r>
              <a:rPr lang="hu-HU" sz="2800" dirty="0" err="1"/>
              <a:t>across</a:t>
            </a:r>
            <a:r>
              <a:rPr lang="hu-HU" sz="2800" dirty="0"/>
              <a:t> </a:t>
            </a:r>
            <a:r>
              <a:rPr lang="hu-HU" sz="2800" dirty="0" err="1"/>
              <a:t>lower-middle</a:t>
            </a:r>
            <a:r>
              <a:rPr lang="hu-HU" sz="2800" dirty="0"/>
              <a:t> </a:t>
            </a:r>
            <a:r>
              <a:rPr lang="hu-HU" sz="2800" dirty="0" err="1"/>
              <a:t>income</a:t>
            </a:r>
            <a:r>
              <a:rPr lang="hu-HU" sz="2800" dirty="0"/>
              <a:t> </a:t>
            </a:r>
            <a:r>
              <a:rPr lang="hu-HU" sz="2800" dirty="0" err="1"/>
              <a:t>countries</a:t>
            </a:r>
            <a:endParaRPr lang="en-GB" sz="2800" i="1" dirty="0"/>
          </a:p>
        </p:txBody>
      </p:sp>
      <p:sp>
        <p:nvSpPr>
          <p:cNvPr id="3" name="Tartalom helye 2">
            <a:extLst>
              <a:ext uri="{FF2B5EF4-FFF2-40B4-BE49-F238E27FC236}">
                <a16:creationId xmlns:a16="http://schemas.microsoft.com/office/drawing/2014/main" id="{74260A84-206B-23AE-DC0A-030029E2A3E1}"/>
              </a:ext>
            </a:extLst>
          </p:cNvPr>
          <p:cNvSpPr>
            <a:spLocks noGrp="1"/>
          </p:cNvSpPr>
          <p:nvPr>
            <p:ph idx="1"/>
          </p:nvPr>
        </p:nvSpPr>
        <p:spPr>
          <a:xfrm>
            <a:off x="192505" y="1285335"/>
            <a:ext cx="6500168" cy="5262113"/>
          </a:xfrm>
        </p:spPr>
        <p:txBody>
          <a:bodyPr>
            <a:normAutofit/>
          </a:bodyPr>
          <a:lstStyle/>
          <a:p>
            <a:pPr marL="0" indent="0" algn="l">
              <a:buNone/>
            </a:pPr>
            <a:r>
              <a:rPr lang="hu-HU" sz="1800" b="1" i="0" u="none" strike="noStrike" baseline="0" dirty="0"/>
              <a:t>AIMS</a:t>
            </a:r>
          </a:p>
          <a:p>
            <a:pPr marL="0" indent="0" algn="just">
              <a:lnSpc>
                <a:spcPct val="120000"/>
              </a:lnSpc>
              <a:spcBef>
                <a:spcPts val="0"/>
              </a:spcBef>
              <a:buNone/>
            </a:pPr>
            <a:r>
              <a:rPr lang="hu-HU" sz="1800" dirty="0"/>
              <a:t>E</a:t>
            </a:r>
            <a:r>
              <a:rPr lang="en-US" sz="1800" dirty="0" err="1"/>
              <a:t>xamin</a:t>
            </a:r>
            <a:r>
              <a:rPr lang="hu-HU" sz="1800" dirty="0"/>
              <a:t>ing</a:t>
            </a:r>
            <a:r>
              <a:rPr lang="en-US" sz="1800" dirty="0"/>
              <a:t> how exposure to extreme heat affects adverse birth outcomes in </a:t>
            </a:r>
            <a:r>
              <a:rPr lang="hu-HU" sz="1800" dirty="0"/>
              <a:t>14 </a:t>
            </a:r>
            <a:r>
              <a:rPr lang="hu-HU" sz="1800" dirty="0" err="1"/>
              <a:t>lower-middle</a:t>
            </a:r>
            <a:r>
              <a:rPr lang="hu-HU" sz="1800" dirty="0"/>
              <a:t> </a:t>
            </a:r>
            <a:r>
              <a:rPr lang="hu-HU" sz="1800" dirty="0" err="1"/>
              <a:t>income</a:t>
            </a:r>
            <a:r>
              <a:rPr lang="hu-HU" sz="1800" dirty="0"/>
              <a:t> </a:t>
            </a:r>
            <a:r>
              <a:rPr lang="hu-HU" sz="1800" dirty="0" err="1"/>
              <a:t>countries</a:t>
            </a:r>
            <a:r>
              <a:rPr lang="hu-HU" sz="1800" dirty="0"/>
              <a:t> </a:t>
            </a:r>
            <a:r>
              <a:rPr lang="en-US" sz="1800" dirty="0"/>
              <a:t>with some of the highest rates of preterm and stillbirths</a:t>
            </a:r>
            <a:r>
              <a:rPr lang="hu-HU" sz="1800" dirty="0"/>
              <a:t>.</a:t>
            </a:r>
          </a:p>
          <a:p>
            <a:pPr marL="0" indent="0" algn="l">
              <a:buNone/>
            </a:pPr>
            <a:endParaRPr lang="hu-HU" sz="1000" b="1" i="0" u="none" strike="noStrike" baseline="0" dirty="0"/>
          </a:p>
          <a:p>
            <a:pPr marL="0" indent="0" algn="l">
              <a:buNone/>
            </a:pPr>
            <a:r>
              <a:rPr lang="hu-HU" sz="1800" b="1" i="0" u="none" strike="noStrike" baseline="0" dirty="0"/>
              <a:t>METHODS</a:t>
            </a:r>
          </a:p>
          <a:p>
            <a:pPr marL="0" indent="0" algn="just">
              <a:lnSpc>
                <a:spcPct val="120000"/>
              </a:lnSpc>
              <a:spcBef>
                <a:spcPts val="0"/>
              </a:spcBef>
              <a:buNone/>
            </a:pPr>
            <a:r>
              <a:rPr lang="en-US" sz="1800" b="0" i="0" u="none" strike="noStrike" baseline="0" dirty="0"/>
              <a:t>The</a:t>
            </a:r>
            <a:r>
              <a:rPr lang="hu-HU" sz="1800" b="0" i="0" u="none" strike="noStrike" baseline="0" dirty="0"/>
              <a:t> </a:t>
            </a:r>
            <a:r>
              <a:rPr lang="hu-HU" sz="1800" b="0" i="0" u="none" strike="noStrike" baseline="0" dirty="0" err="1"/>
              <a:t>selected</a:t>
            </a:r>
            <a:r>
              <a:rPr lang="en-US" sz="1800" b="0" i="0" u="none" strike="noStrike" baseline="0" dirty="0"/>
              <a:t> countries participated in the most recent </a:t>
            </a:r>
            <a:r>
              <a:rPr lang="en-GB" sz="1800" b="0" i="0" u="none" strike="noStrike" baseline="0" dirty="0"/>
              <a:t>Demographic and Health Survey</a:t>
            </a:r>
            <a:r>
              <a:rPr lang="en-US" sz="1800" b="0" i="0" u="none" strike="noStrike" baseline="0" dirty="0"/>
              <a:t>, which was completed between 2014 and 2018 and contained data for at least one of the outcomes of interest (preterm birth or stillbirth).</a:t>
            </a:r>
            <a:endParaRPr lang="hu-HU" sz="1800" b="0" i="0" u="none" strike="noStrike" baseline="0" dirty="0"/>
          </a:p>
          <a:p>
            <a:pPr marL="0" indent="0" algn="l">
              <a:buNone/>
            </a:pPr>
            <a:endParaRPr lang="hu-HU" sz="1000" b="1" i="0" u="none" strike="noStrike" baseline="0" dirty="0"/>
          </a:p>
          <a:p>
            <a:pPr marL="0" indent="0" algn="l">
              <a:buNone/>
            </a:pPr>
            <a:r>
              <a:rPr lang="hu-HU" sz="1800" b="1" i="0" u="none" strike="noStrike" baseline="0" dirty="0"/>
              <a:t>RESULTS</a:t>
            </a:r>
            <a:endParaRPr lang="hu-HU" sz="1800" b="0" i="0" u="none" strike="noStrike" baseline="0" dirty="0"/>
          </a:p>
          <a:p>
            <a:pPr marL="0" indent="0" algn="just">
              <a:lnSpc>
                <a:spcPct val="120000"/>
              </a:lnSpc>
              <a:spcBef>
                <a:spcPts val="0"/>
              </a:spcBef>
              <a:buNone/>
            </a:pPr>
            <a:r>
              <a:rPr lang="hu-HU" sz="1800" b="0" i="0" u="none" strike="noStrike" baseline="0" dirty="0"/>
              <a:t>A</a:t>
            </a:r>
            <a:r>
              <a:rPr lang="en-US" sz="1800" b="0" i="0" u="none" strike="noStrike" baseline="0" dirty="0"/>
              <a:t> consistent and positive association between extreme heat beyond specific thresholds and risk of preterm birth and stillbirth in </a:t>
            </a:r>
            <a:r>
              <a:rPr lang="hu-HU" sz="1800" dirty="0" err="1"/>
              <a:t>lower-middle</a:t>
            </a:r>
            <a:r>
              <a:rPr lang="hu-HU" sz="1800" dirty="0"/>
              <a:t> </a:t>
            </a:r>
            <a:r>
              <a:rPr lang="hu-HU" sz="1800" dirty="0" err="1"/>
              <a:t>income</a:t>
            </a:r>
            <a:r>
              <a:rPr lang="hu-HU" sz="1800" dirty="0"/>
              <a:t> </a:t>
            </a:r>
            <a:r>
              <a:rPr lang="hu-HU" sz="1800" dirty="0" err="1"/>
              <a:t>countries</a:t>
            </a:r>
            <a:r>
              <a:rPr lang="en-US" sz="1800" b="0" i="0" u="none" strike="noStrike" baseline="0" dirty="0"/>
              <a:t>.</a:t>
            </a:r>
            <a:endParaRPr lang="hu-HU" sz="1800" b="0" i="0" u="none" strike="noStrike" baseline="0" dirty="0"/>
          </a:p>
        </p:txBody>
      </p:sp>
      <p:sp>
        <p:nvSpPr>
          <p:cNvPr id="5" name="Szövegdoboz 4">
            <a:extLst>
              <a:ext uri="{FF2B5EF4-FFF2-40B4-BE49-F238E27FC236}">
                <a16:creationId xmlns:a16="http://schemas.microsoft.com/office/drawing/2014/main" id="{5CB01305-57F2-E381-E9E6-7B2C3CD68BEA}"/>
              </a:ext>
            </a:extLst>
          </p:cNvPr>
          <p:cNvSpPr txBox="1"/>
          <p:nvPr/>
        </p:nvSpPr>
        <p:spPr>
          <a:xfrm>
            <a:off x="10371826" y="6104896"/>
            <a:ext cx="1820174" cy="215444"/>
          </a:xfrm>
          <a:prstGeom prst="rect">
            <a:avLst/>
          </a:prstGeom>
          <a:noFill/>
        </p:spPr>
        <p:txBody>
          <a:bodyPr wrap="square">
            <a:spAutoFit/>
          </a:bodyPr>
          <a:lstStyle/>
          <a:p>
            <a:r>
              <a:rPr lang="hu-HU" sz="800" dirty="0"/>
              <a:t>doi.org/10.1016/J.ENVINT.2021.106902</a:t>
            </a:r>
          </a:p>
        </p:txBody>
      </p:sp>
      <p:pic>
        <p:nvPicPr>
          <p:cNvPr id="7170" name="Picture 2" descr="https://ars.els-cdn.com/content/image/1-s2.0-S0160412021005274-g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6965" y="1707625"/>
            <a:ext cx="5214493" cy="3994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5027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76710E7-E32B-F248-AD63-09D48B9B2F8C}"/>
              </a:ext>
            </a:extLst>
          </p:cNvPr>
          <p:cNvSpPr>
            <a:spLocks noGrp="1"/>
          </p:cNvSpPr>
          <p:nvPr>
            <p:ph type="title"/>
          </p:nvPr>
        </p:nvSpPr>
        <p:spPr>
          <a:xfrm>
            <a:off x="250166" y="216161"/>
            <a:ext cx="7065034" cy="1374494"/>
          </a:xfrm>
        </p:spPr>
        <p:txBody>
          <a:bodyPr>
            <a:noAutofit/>
          </a:bodyPr>
          <a:lstStyle/>
          <a:p>
            <a:pPr algn="just">
              <a:lnSpc>
                <a:spcPct val="120000"/>
              </a:lnSpc>
            </a:pPr>
            <a:r>
              <a:rPr lang="en-US" sz="2000" b="0" i="1" u="none" strike="noStrike" baseline="0" dirty="0">
                <a:latin typeface="+mn-lt"/>
              </a:rPr>
              <a:t>Overall effect of distributed lag nonlinear case-crossover curve with reference at 20 </a:t>
            </a:r>
            <a:r>
              <a:rPr lang="hu-HU" sz="2000" b="0" i="1" u="none" strike="noStrike" baseline="30000" dirty="0">
                <a:latin typeface="+mn-lt"/>
              </a:rPr>
              <a:t>o</a:t>
            </a:r>
            <a:r>
              <a:rPr lang="en-US" sz="2000" b="0" i="1" u="none" strike="noStrike" baseline="0" dirty="0">
                <a:latin typeface="+mn-lt"/>
              </a:rPr>
              <a:t>C for maximum temperature and diurnal temperature range with reference at 16 </a:t>
            </a:r>
            <a:r>
              <a:rPr lang="hu-HU" sz="2000" b="0" i="1" u="none" strike="noStrike" baseline="30000" dirty="0">
                <a:latin typeface="+mn-lt"/>
              </a:rPr>
              <a:t>o</a:t>
            </a:r>
            <a:r>
              <a:rPr lang="en-US" sz="2000" b="0" i="1" u="none" strike="noStrike" baseline="0" dirty="0">
                <a:latin typeface="+mn-lt"/>
              </a:rPr>
              <a:t>C and </a:t>
            </a:r>
            <a:r>
              <a:rPr lang="en-US" sz="2000" b="1" i="1" u="none" strike="noStrike" baseline="0" dirty="0">
                <a:latin typeface="+mn-lt"/>
              </a:rPr>
              <a:t>preterm birth</a:t>
            </a:r>
            <a:r>
              <a:rPr lang="en-US" sz="2000" b="0" i="1" u="none" strike="noStrike" baseline="0" dirty="0">
                <a:latin typeface="+mn-lt"/>
              </a:rPr>
              <a:t>.</a:t>
            </a:r>
            <a:endParaRPr lang="en-GB" sz="2000" i="1" dirty="0">
              <a:latin typeface="+mn-lt"/>
            </a:endParaRPr>
          </a:p>
        </p:txBody>
      </p:sp>
      <p:sp>
        <p:nvSpPr>
          <p:cNvPr id="3" name="Tartalom helye 2">
            <a:extLst>
              <a:ext uri="{FF2B5EF4-FFF2-40B4-BE49-F238E27FC236}">
                <a16:creationId xmlns:a16="http://schemas.microsoft.com/office/drawing/2014/main" id="{67789348-46B8-AA6B-B754-334B63A4ACA6}"/>
              </a:ext>
            </a:extLst>
          </p:cNvPr>
          <p:cNvSpPr>
            <a:spLocks noGrp="1"/>
          </p:cNvSpPr>
          <p:nvPr>
            <p:ph idx="1"/>
          </p:nvPr>
        </p:nvSpPr>
        <p:spPr>
          <a:xfrm>
            <a:off x="940280" y="1890098"/>
            <a:ext cx="6374920" cy="3925019"/>
          </a:xfrm>
        </p:spPr>
        <p:txBody>
          <a:bodyPr>
            <a:normAutofit/>
          </a:bodyPr>
          <a:lstStyle/>
          <a:p>
            <a:pPr marL="0" indent="0" algn="just">
              <a:lnSpc>
                <a:spcPct val="120000"/>
              </a:lnSpc>
              <a:buNone/>
            </a:pPr>
            <a:r>
              <a:rPr lang="hu-HU" sz="2000" dirty="0" err="1"/>
              <a:t>T</a:t>
            </a:r>
            <a:r>
              <a:rPr lang="hu-HU" sz="2000" b="0" i="0" u="none" strike="noStrike" baseline="0" dirty="0" err="1"/>
              <a:t>here</a:t>
            </a:r>
            <a:r>
              <a:rPr lang="hu-HU" sz="2000" b="0" i="0" u="none" strike="noStrike" baseline="0" dirty="0"/>
              <a:t> </a:t>
            </a:r>
            <a:r>
              <a:rPr lang="hu-HU" sz="2000" b="0" i="0" u="none" strike="noStrike" baseline="0" dirty="0" err="1"/>
              <a:t>was</a:t>
            </a:r>
            <a:r>
              <a:rPr lang="hu-HU" sz="2000" b="0" i="0" u="none" strike="noStrike" baseline="0" dirty="0"/>
              <a:t> </a:t>
            </a:r>
            <a:r>
              <a:rPr lang="en-US" sz="2000" b="0" i="0" u="none" strike="noStrike" baseline="0" dirty="0"/>
              <a:t>an increased risk of preterm birth among women who were exposed to extreme heat within the seven days before giving birth. </a:t>
            </a:r>
            <a:endParaRPr lang="hu-HU" sz="2000" b="0" i="0" u="none" strike="noStrike" baseline="0" dirty="0"/>
          </a:p>
          <a:p>
            <a:pPr marL="0" indent="0" algn="just">
              <a:lnSpc>
                <a:spcPct val="120000"/>
              </a:lnSpc>
              <a:buNone/>
            </a:pPr>
            <a:endParaRPr lang="hu-HU" sz="1500" b="0" i="0" u="none" strike="noStrike" baseline="0" dirty="0"/>
          </a:p>
          <a:p>
            <a:pPr marL="0" indent="0" algn="just">
              <a:lnSpc>
                <a:spcPct val="120000"/>
              </a:lnSpc>
              <a:buNone/>
            </a:pPr>
            <a:endParaRPr lang="hu-HU" sz="1500" dirty="0"/>
          </a:p>
          <a:p>
            <a:pPr marL="0" indent="0" algn="just">
              <a:lnSpc>
                <a:spcPct val="120000"/>
              </a:lnSpc>
              <a:buNone/>
            </a:pPr>
            <a:endParaRPr lang="hu-HU" sz="1500" b="0" i="0" u="none" strike="noStrike" baseline="0" dirty="0"/>
          </a:p>
          <a:p>
            <a:pPr marL="0" indent="0" algn="just">
              <a:lnSpc>
                <a:spcPct val="120000"/>
              </a:lnSpc>
              <a:buNone/>
            </a:pPr>
            <a:r>
              <a:rPr lang="en-US" sz="2000" b="0" i="0" u="none" strike="noStrike" baseline="0" dirty="0"/>
              <a:t>An elevated risk of preterm birth was also identified among pregnant women who experienced diurnal temperature ranges of less than 16 </a:t>
            </a:r>
            <a:r>
              <a:rPr lang="hu-HU" sz="2000" b="0" i="0" u="none" strike="noStrike" baseline="30000" dirty="0"/>
              <a:t>o</a:t>
            </a:r>
            <a:r>
              <a:rPr lang="en-US" sz="2000" b="0" i="0" u="none" strike="noStrike" baseline="0" dirty="0"/>
              <a:t>C</a:t>
            </a:r>
            <a:r>
              <a:rPr lang="hu-HU" sz="2000" b="0" i="0" u="none" strike="noStrike" baseline="0" dirty="0"/>
              <a:t>.</a:t>
            </a:r>
            <a:endParaRPr lang="en-GB" sz="3200" dirty="0"/>
          </a:p>
        </p:txBody>
      </p:sp>
      <p:sp>
        <p:nvSpPr>
          <p:cNvPr id="7" name="Szövegdoboz 6">
            <a:extLst>
              <a:ext uri="{FF2B5EF4-FFF2-40B4-BE49-F238E27FC236}">
                <a16:creationId xmlns:a16="http://schemas.microsoft.com/office/drawing/2014/main" id="{5CB01305-57F2-E381-E9E6-7B2C3CD68BEA}"/>
              </a:ext>
            </a:extLst>
          </p:cNvPr>
          <p:cNvSpPr txBox="1"/>
          <p:nvPr/>
        </p:nvSpPr>
        <p:spPr>
          <a:xfrm>
            <a:off x="42809" y="6114561"/>
            <a:ext cx="1820174" cy="215444"/>
          </a:xfrm>
          <a:prstGeom prst="rect">
            <a:avLst/>
          </a:prstGeom>
          <a:noFill/>
        </p:spPr>
        <p:txBody>
          <a:bodyPr wrap="square">
            <a:spAutoFit/>
          </a:bodyPr>
          <a:lstStyle/>
          <a:p>
            <a:r>
              <a:rPr lang="hu-HU" sz="800" dirty="0"/>
              <a:t>doi.org/10.1016/J.ENVINT.2021.106902</a:t>
            </a:r>
          </a:p>
        </p:txBody>
      </p:sp>
      <p:pic>
        <p:nvPicPr>
          <p:cNvPr id="9218" name="Picture 2" descr="https://ars.els-cdn.com/content/image/1-s2.0-S0160412021005274-gr2.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712015" y="216161"/>
            <a:ext cx="4376589" cy="6037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1096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6220DC0E-2855-6AF2-1F38-52B6D24C60F7}"/>
              </a:ext>
            </a:extLst>
          </p:cNvPr>
          <p:cNvSpPr>
            <a:spLocks noGrp="1"/>
          </p:cNvSpPr>
          <p:nvPr>
            <p:ph idx="1"/>
          </p:nvPr>
        </p:nvSpPr>
        <p:spPr>
          <a:xfrm>
            <a:off x="741872" y="1761274"/>
            <a:ext cx="6573328" cy="4020402"/>
          </a:xfrm>
        </p:spPr>
        <p:txBody>
          <a:bodyPr>
            <a:normAutofit/>
          </a:bodyPr>
          <a:lstStyle/>
          <a:p>
            <a:pPr marL="0" indent="0" algn="just">
              <a:lnSpc>
                <a:spcPct val="120000"/>
              </a:lnSpc>
              <a:buNone/>
            </a:pPr>
            <a:r>
              <a:rPr lang="hu-HU" sz="1800" b="0" i="0" u="none" strike="noStrike" baseline="0" dirty="0"/>
              <a:t>F</a:t>
            </a:r>
            <a:r>
              <a:rPr lang="en-US" sz="1800" b="0" i="0" u="none" strike="noStrike" baseline="0" dirty="0"/>
              <a:t>or stillbirth, </a:t>
            </a:r>
            <a:r>
              <a:rPr lang="hu-HU" sz="1800" b="0" i="0" u="none" strike="noStrike" baseline="0" dirty="0" err="1"/>
              <a:t>the</a:t>
            </a:r>
            <a:r>
              <a:rPr lang="en-US" sz="1800" b="0" i="0" u="none" strike="noStrike" baseline="0" dirty="0"/>
              <a:t> results indicate an increased risk among pregnant women who experienced hot temperatures within the seven days prior to giving birth. </a:t>
            </a:r>
            <a:endParaRPr lang="hu-HU" sz="1800" b="0" i="0" u="none" strike="noStrike" baseline="0" dirty="0"/>
          </a:p>
          <a:p>
            <a:pPr marL="0" indent="0" algn="just">
              <a:lnSpc>
                <a:spcPct val="120000"/>
              </a:lnSpc>
              <a:buNone/>
            </a:pPr>
            <a:endParaRPr lang="hu-HU" sz="1800" dirty="0"/>
          </a:p>
          <a:p>
            <a:pPr marL="0" indent="0" algn="just">
              <a:lnSpc>
                <a:spcPct val="120000"/>
              </a:lnSpc>
              <a:buNone/>
            </a:pPr>
            <a:endParaRPr lang="hu-HU" sz="1800" b="0" i="0" u="none" strike="noStrike" baseline="0" dirty="0"/>
          </a:p>
          <a:p>
            <a:pPr marL="0" indent="0" algn="just">
              <a:lnSpc>
                <a:spcPct val="120000"/>
              </a:lnSpc>
              <a:buNone/>
            </a:pPr>
            <a:r>
              <a:rPr lang="en-US" sz="1800" b="0" i="0" u="none" strike="noStrike" baseline="0" dirty="0"/>
              <a:t>An increase in stillbirth was observed for pregnant women who experienced a day within the week prior to giving birth with smaller diurnal temperature ranges</a:t>
            </a:r>
            <a:r>
              <a:rPr lang="hu-HU" sz="1800" b="0" i="0" u="none" strike="noStrike" baseline="0" dirty="0"/>
              <a:t>.</a:t>
            </a:r>
            <a:r>
              <a:rPr lang="hu-HU" sz="1800" b="0" i="0" u="none" strike="noStrike" dirty="0"/>
              <a:t> </a:t>
            </a:r>
            <a:r>
              <a:rPr lang="en-US" sz="1800" b="0" i="0" u="none" strike="noStrike" baseline="0" dirty="0"/>
              <a:t>The window of elevated risk was found to be for diurnal temperature range less than 16</a:t>
            </a:r>
            <a:r>
              <a:rPr lang="hu-HU" sz="1800" b="0" i="0" u="none" strike="noStrike" baseline="0" dirty="0"/>
              <a:t> </a:t>
            </a:r>
            <a:r>
              <a:rPr lang="hu-HU" sz="1800" b="0" i="0" u="none" strike="noStrike" baseline="30000" dirty="0">
                <a:latin typeface="+mn-lt"/>
              </a:rPr>
              <a:t>o</a:t>
            </a:r>
            <a:r>
              <a:rPr lang="en-US" sz="1800" b="0" i="0" u="none" strike="noStrike" baseline="0" dirty="0"/>
              <a:t>C</a:t>
            </a:r>
            <a:r>
              <a:rPr lang="hu-HU" sz="1800" b="0" i="0" u="none" strike="noStrike" baseline="0" dirty="0"/>
              <a:t>.</a:t>
            </a:r>
            <a:endParaRPr lang="en-GB" sz="1800" dirty="0"/>
          </a:p>
        </p:txBody>
      </p:sp>
      <p:sp>
        <p:nvSpPr>
          <p:cNvPr id="7" name="Szövegdoboz 6">
            <a:extLst>
              <a:ext uri="{FF2B5EF4-FFF2-40B4-BE49-F238E27FC236}">
                <a16:creationId xmlns:a16="http://schemas.microsoft.com/office/drawing/2014/main" id="{5CB01305-57F2-E381-E9E6-7B2C3CD68BEA}"/>
              </a:ext>
            </a:extLst>
          </p:cNvPr>
          <p:cNvSpPr txBox="1"/>
          <p:nvPr/>
        </p:nvSpPr>
        <p:spPr>
          <a:xfrm>
            <a:off x="42809" y="6114561"/>
            <a:ext cx="1820174" cy="215444"/>
          </a:xfrm>
          <a:prstGeom prst="rect">
            <a:avLst/>
          </a:prstGeom>
          <a:noFill/>
        </p:spPr>
        <p:txBody>
          <a:bodyPr wrap="square">
            <a:spAutoFit/>
          </a:bodyPr>
          <a:lstStyle/>
          <a:p>
            <a:r>
              <a:rPr lang="hu-HU" sz="800" dirty="0"/>
              <a:t>doi.org/10.1016/J.ENVINT.2021.106902</a:t>
            </a:r>
          </a:p>
        </p:txBody>
      </p:sp>
      <p:sp>
        <p:nvSpPr>
          <p:cNvPr id="8" name="Cím 1">
            <a:extLst>
              <a:ext uri="{FF2B5EF4-FFF2-40B4-BE49-F238E27FC236}">
                <a16:creationId xmlns:a16="http://schemas.microsoft.com/office/drawing/2014/main" id="{C76710E7-E32B-F248-AD63-09D48B9B2F8C}"/>
              </a:ext>
            </a:extLst>
          </p:cNvPr>
          <p:cNvSpPr>
            <a:spLocks noGrp="1"/>
          </p:cNvSpPr>
          <p:nvPr>
            <p:ph type="title"/>
          </p:nvPr>
        </p:nvSpPr>
        <p:spPr>
          <a:xfrm>
            <a:off x="250166" y="216161"/>
            <a:ext cx="7065034" cy="1374494"/>
          </a:xfrm>
        </p:spPr>
        <p:txBody>
          <a:bodyPr>
            <a:noAutofit/>
          </a:bodyPr>
          <a:lstStyle/>
          <a:p>
            <a:pPr algn="just">
              <a:lnSpc>
                <a:spcPct val="120000"/>
              </a:lnSpc>
            </a:pPr>
            <a:r>
              <a:rPr lang="en-US" sz="2000" b="0" i="1" u="none" strike="noStrike" baseline="0" dirty="0">
                <a:latin typeface="+mn-lt"/>
              </a:rPr>
              <a:t>Overall effect of distributed lag nonlinear case-crossover curve with reference at 20 </a:t>
            </a:r>
            <a:r>
              <a:rPr lang="hu-HU" sz="2000" b="0" i="1" u="none" strike="noStrike" baseline="30000" dirty="0">
                <a:latin typeface="+mn-lt"/>
              </a:rPr>
              <a:t>o</a:t>
            </a:r>
            <a:r>
              <a:rPr lang="en-US" sz="2000" b="0" i="1" u="none" strike="noStrike" baseline="0" dirty="0">
                <a:latin typeface="+mn-lt"/>
              </a:rPr>
              <a:t>C for maximum temperature and diurnal temperature range with reference at 16 </a:t>
            </a:r>
            <a:r>
              <a:rPr lang="hu-HU" sz="2000" b="0" i="1" u="none" strike="noStrike" baseline="30000" dirty="0">
                <a:latin typeface="+mn-lt"/>
              </a:rPr>
              <a:t>o</a:t>
            </a:r>
            <a:r>
              <a:rPr lang="en-US" sz="2000" b="0" i="1" u="none" strike="noStrike" baseline="0" dirty="0">
                <a:latin typeface="+mn-lt"/>
              </a:rPr>
              <a:t>C and </a:t>
            </a:r>
            <a:r>
              <a:rPr lang="hu-HU" sz="2000" b="1" i="1" u="none" strike="noStrike" baseline="0" dirty="0" err="1">
                <a:latin typeface="+mn-lt"/>
              </a:rPr>
              <a:t>still</a:t>
            </a:r>
            <a:r>
              <a:rPr lang="en-US" sz="2000" b="1" i="1" u="none" strike="noStrike" baseline="0" dirty="0">
                <a:latin typeface="+mn-lt"/>
              </a:rPr>
              <a:t>birth</a:t>
            </a:r>
            <a:r>
              <a:rPr lang="en-US" sz="2000" b="0" i="1" u="none" strike="noStrike" baseline="0" dirty="0">
                <a:latin typeface="+mn-lt"/>
              </a:rPr>
              <a:t>.</a:t>
            </a:r>
            <a:endParaRPr lang="en-GB" sz="2000" i="1" dirty="0">
              <a:latin typeface="+mn-lt"/>
            </a:endParaRPr>
          </a:p>
        </p:txBody>
      </p:sp>
      <p:pic>
        <p:nvPicPr>
          <p:cNvPr id="10242" name="Picture 2" descr="https://ars.els-cdn.com/content/image/1-s2.0-S0160412021005274-gr3.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644964" y="146509"/>
            <a:ext cx="4483775" cy="6166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91622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4F1C7231-F000-90B6-EB99-540E86D8A9B6}"/>
              </a:ext>
            </a:extLst>
          </p:cNvPr>
          <p:cNvSpPr>
            <a:spLocks noGrp="1"/>
          </p:cNvSpPr>
          <p:nvPr>
            <p:ph idx="1"/>
          </p:nvPr>
        </p:nvSpPr>
        <p:spPr>
          <a:xfrm>
            <a:off x="192088" y="987027"/>
            <a:ext cx="6556637" cy="5396356"/>
          </a:xfrm>
        </p:spPr>
        <p:txBody>
          <a:bodyPr>
            <a:normAutofit/>
          </a:bodyPr>
          <a:lstStyle/>
          <a:p>
            <a:r>
              <a:rPr lang="hu-HU" sz="1800" b="1" dirty="0" err="1"/>
              <a:t>Neonatal</a:t>
            </a:r>
            <a:r>
              <a:rPr lang="hu-HU" sz="1800" b="1" dirty="0"/>
              <a:t> </a:t>
            </a:r>
            <a:r>
              <a:rPr lang="hu-HU" sz="1800" b="1" dirty="0" err="1"/>
              <a:t>mortality</a:t>
            </a:r>
            <a:r>
              <a:rPr lang="hu-HU" sz="1800" b="1" dirty="0"/>
              <a:t> </a:t>
            </a:r>
            <a:r>
              <a:rPr lang="hu-HU" sz="1800" dirty="0"/>
              <a:t>(</a:t>
            </a:r>
            <a:r>
              <a:rPr lang="hu-HU" sz="1800" dirty="0" err="1"/>
              <a:t>inconsistent</a:t>
            </a:r>
            <a:r>
              <a:rPr lang="hu-HU" sz="1800" dirty="0"/>
              <a:t> </a:t>
            </a:r>
            <a:r>
              <a:rPr lang="hu-HU" sz="1800" dirty="0" err="1"/>
              <a:t>findings</a:t>
            </a:r>
            <a:r>
              <a:rPr lang="hu-HU" sz="1800" dirty="0"/>
              <a:t>):</a:t>
            </a:r>
          </a:p>
          <a:p>
            <a:pPr lvl="1"/>
            <a:r>
              <a:rPr lang="hu-HU" sz="1600" dirty="0" err="1"/>
              <a:t>Two</a:t>
            </a:r>
            <a:r>
              <a:rPr lang="hu-HU" sz="1600" dirty="0"/>
              <a:t> </a:t>
            </a:r>
            <a:r>
              <a:rPr lang="hu-HU" sz="1600" dirty="0" err="1"/>
              <a:t>studies</a:t>
            </a:r>
            <a:r>
              <a:rPr lang="hu-HU" sz="1600" dirty="0"/>
              <a:t>: </a:t>
            </a:r>
            <a:r>
              <a:rPr lang="hu-HU" sz="1600" dirty="0" err="1"/>
              <a:t>elevated</a:t>
            </a:r>
            <a:r>
              <a:rPr lang="hu-HU" sz="1600" dirty="0"/>
              <a:t> </a:t>
            </a:r>
            <a:r>
              <a:rPr lang="hu-HU" sz="1600" dirty="0" err="1"/>
              <a:t>temperatures</a:t>
            </a:r>
            <a:r>
              <a:rPr lang="hu-HU" sz="1600" dirty="0"/>
              <a:t> </a:t>
            </a:r>
            <a:r>
              <a:rPr lang="hu-HU" sz="1600" dirty="0">
                <a:sym typeface="Symbol" panose="05050102010706020507" pitchFamily="18" charset="2"/>
              </a:rPr>
              <a:t> </a:t>
            </a:r>
            <a:r>
              <a:rPr lang="hu-HU" sz="1600" dirty="0" err="1">
                <a:sym typeface="Symbol" panose="05050102010706020507" pitchFamily="18" charset="2"/>
              </a:rPr>
              <a:t>increased</a:t>
            </a:r>
            <a:r>
              <a:rPr lang="hu-HU" sz="1600" dirty="0">
                <a:sym typeface="Symbol" panose="05050102010706020507" pitchFamily="18" charset="2"/>
              </a:rPr>
              <a:t> </a:t>
            </a:r>
            <a:r>
              <a:rPr lang="hu-HU" sz="1600" dirty="0" err="1">
                <a:sym typeface="Symbol" panose="05050102010706020507" pitchFamily="18" charset="2"/>
              </a:rPr>
              <a:t>mortality</a:t>
            </a:r>
            <a:endParaRPr lang="hu-HU" sz="1600" dirty="0">
              <a:sym typeface="Symbol" panose="05050102010706020507" pitchFamily="18" charset="2"/>
            </a:endParaRPr>
          </a:p>
          <a:p>
            <a:pPr lvl="1"/>
            <a:r>
              <a:rPr lang="hu-HU" sz="1600" dirty="0" err="1"/>
              <a:t>Two</a:t>
            </a:r>
            <a:r>
              <a:rPr lang="hu-HU" sz="1600" dirty="0">
                <a:sym typeface="Symbol" panose="05050102010706020507" pitchFamily="18" charset="2"/>
              </a:rPr>
              <a:t> </a:t>
            </a:r>
            <a:r>
              <a:rPr lang="hu-HU" sz="1600" dirty="0" err="1">
                <a:sym typeface="Symbol" panose="05050102010706020507" pitchFamily="18" charset="2"/>
              </a:rPr>
              <a:t>studies</a:t>
            </a:r>
            <a:r>
              <a:rPr lang="hu-HU" sz="1600" dirty="0">
                <a:sym typeface="Symbol" panose="05050102010706020507" pitchFamily="18" charset="2"/>
              </a:rPr>
              <a:t>: </a:t>
            </a:r>
            <a:r>
              <a:rPr lang="hu-HU" sz="1600" dirty="0" err="1"/>
              <a:t>elevated</a:t>
            </a:r>
            <a:r>
              <a:rPr lang="hu-HU" sz="1600" dirty="0"/>
              <a:t> </a:t>
            </a:r>
            <a:r>
              <a:rPr lang="hu-HU" sz="1600" dirty="0" err="1"/>
              <a:t>temperatures</a:t>
            </a:r>
            <a:r>
              <a:rPr lang="hu-HU" sz="1600" dirty="0"/>
              <a:t> </a:t>
            </a:r>
            <a:r>
              <a:rPr lang="hu-HU" sz="1600" dirty="0">
                <a:sym typeface="Symbol" panose="05050102010706020507" pitchFamily="18" charset="2"/>
              </a:rPr>
              <a:t> </a:t>
            </a:r>
            <a:r>
              <a:rPr lang="hu-HU" sz="1600" dirty="0" err="1">
                <a:sym typeface="Symbol" panose="05050102010706020507" pitchFamily="18" charset="2"/>
              </a:rPr>
              <a:t>decreased</a:t>
            </a:r>
            <a:r>
              <a:rPr lang="hu-HU" sz="1600" dirty="0">
                <a:sym typeface="Symbol" panose="05050102010706020507" pitchFamily="18" charset="2"/>
              </a:rPr>
              <a:t> </a:t>
            </a:r>
            <a:r>
              <a:rPr lang="hu-HU" sz="1600" dirty="0" err="1">
                <a:sym typeface="Symbol" panose="05050102010706020507" pitchFamily="18" charset="2"/>
              </a:rPr>
              <a:t>mortality</a:t>
            </a:r>
            <a:endParaRPr lang="hu-HU" sz="1600" dirty="0">
              <a:sym typeface="Symbol" panose="05050102010706020507" pitchFamily="18" charset="2"/>
            </a:endParaRPr>
          </a:p>
          <a:p>
            <a:pPr lvl="1"/>
            <a:r>
              <a:rPr lang="hu-HU" sz="1600" dirty="0" err="1"/>
              <a:t>Two</a:t>
            </a:r>
            <a:r>
              <a:rPr lang="hu-HU" sz="1600" dirty="0">
                <a:sym typeface="Symbol" panose="05050102010706020507" pitchFamily="18" charset="2"/>
              </a:rPr>
              <a:t> </a:t>
            </a:r>
            <a:r>
              <a:rPr lang="hu-HU" sz="1600" dirty="0" err="1">
                <a:sym typeface="Symbol" panose="05050102010706020507" pitchFamily="18" charset="2"/>
              </a:rPr>
              <a:t>studies</a:t>
            </a:r>
            <a:r>
              <a:rPr lang="hu-HU" sz="1600" dirty="0">
                <a:sym typeface="Symbol" panose="05050102010706020507" pitchFamily="18" charset="2"/>
              </a:rPr>
              <a:t>: no </a:t>
            </a:r>
            <a:r>
              <a:rPr lang="hu-HU" sz="1600" dirty="0" err="1">
                <a:sym typeface="Symbol" panose="05050102010706020507" pitchFamily="18" charset="2"/>
              </a:rPr>
              <a:t>impact</a:t>
            </a:r>
            <a:endParaRPr lang="hu-HU" sz="1600" dirty="0">
              <a:sym typeface="Symbol" panose="05050102010706020507" pitchFamily="18" charset="2"/>
            </a:endParaRPr>
          </a:p>
          <a:p>
            <a:r>
              <a:rPr lang="hu-HU" sz="1800" b="1" dirty="0" err="1">
                <a:sym typeface="Symbol" panose="05050102010706020507" pitchFamily="18" charset="2"/>
              </a:rPr>
              <a:t>Neonatal</a:t>
            </a:r>
            <a:r>
              <a:rPr lang="hu-HU" sz="1800" b="1" dirty="0">
                <a:sym typeface="Symbol" panose="05050102010706020507" pitchFamily="18" charset="2"/>
              </a:rPr>
              <a:t> </a:t>
            </a:r>
            <a:r>
              <a:rPr lang="hu-HU" sz="1800" b="1" dirty="0" err="1">
                <a:sym typeface="Symbol" panose="05050102010706020507" pitchFamily="18" charset="2"/>
              </a:rPr>
              <a:t>morbidity</a:t>
            </a:r>
            <a:r>
              <a:rPr lang="hu-HU" sz="1800" dirty="0">
                <a:sym typeface="Symbol" panose="05050102010706020507" pitchFamily="18" charset="2"/>
              </a:rPr>
              <a:t> (</a:t>
            </a:r>
            <a:r>
              <a:rPr lang="hu-HU" sz="1800" dirty="0" err="1">
                <a:sym typeface="Symbol" panose="05050102010706020507" pitchFamily="18" charset="2"/>
              </a:rPr>
              <a:t>one</a:t>
            </a:r>
            <a:r>
              <a:rPr lang="hu-HU" sz="1800" dirty="0">
                <a:sym typeface="Symbol" panose="05050102010706020507" pitchFamily="18" charset="2"/>
              </a:rPr>
              <a:t> </a:t>
            </a:r>
            <a:r>
              <a:rPr lang="hu-HU" sz="1800" dirty="0" err="1">
                <a:sym typeface="Symbol" panose="05050102010706020507" pitchFamily="18" charset="2"/>
              </a:rPr>
              <a:t>study</a:t>
            </a:r>
            <a:r>
              <a:rPr lang="hu-HU" sz="1800" dirty="0">
                <a:sym typeface="Symbol" panose="05050102010706020507" pitchFamily="18" charset="2"/>
              </a:rPr>
              <a:t>):</a:t>
            </a:r>
          </a:p>
          <a:p>
            <a:pPr lvl="1"/>
            <a:r>
              <a:rPr lang="hu-HU" sz="1600" dirty="0" err="1">
                <a:sym typeface="Symbol" panose="05050102010706020507" pitchFamily="18" charset="2"/>
              </a:rPr>
              <a:t>Heatwaves</a:t>
            </a:r>
            <a:r>
              <a:rPr lang="hu-HU" sz="1600" dirty="0">
                <a:sym typeface="Symbol" panose="05050102010706020507" pitchFamily="18" charset="2"/>
              </a:rPr>
              <a:t>  </a:t>
            </a:r>
            <a:r>
              <a:rPr lang="hu-HU" sz="1600" dirty="0" err="1">
                <a:sym typeface="Symbol" panose="05050102010706020507" pitchFamily="18" charset="2"/>
              </a:rPr>
              <a:t>incresed</a:t>
            </a:r>
            <a:r>
              <a:rPr lang="hu-HU" sz="1600" dirty="0">
                <a:sym typeface="Symbol" panose="05050102010706020507" pitchFamily="18" charset="2"/>
              </a:rPr>
              <a:t> </a:t>
            </a:r>
            <a:r>
              <a:rPr lang="hu-HU" sz="1600" dirty="0" err="1">
                <a:sym typeface="Symbol" panose="05050102010706020507" pitchFamily="18" charset="2"/>
              </a:rPr>
              <a:t>risk</a:t>
            </a:r>
            <a:r>
              <a:rPr lang="hu-HU" sz="1600" dirty="0">
                <a:sym typeface="Symbol" panose="05050102010706020507" pitchFamily="18" charset="2"/>
              </a:rPr>
              <a:t> of </a:t>
            </a:r>
            <a:r>
              <a:rPr lang="hu-HU" sz="1600" dirty="0" err="1">
                <a:sym typeface="Symbol" panose="05050102010706020507" pitchFamily="18" charset="2"/>
              </a:rPr>
              <a:t>foetal</a:t>
            </a:r>
            <a:r>
              <a:rPr lang="hu-HU" sz="1600" dirty="0">
                <a:sym typeface="Symbol" panose="05050102010706020507" pitchFamily="18" charset="2"/>
              </a:rPr>
              <a:t> </a:t>
            </a:r>
            <a:r>
              <a:rPr lang="hu-HU" sz="1600" dirty="0" err="1">
                <a:sym typeface="Symbol" panose="05050102010706020507" pitchFamily="18" charset="2"/>
              </a:rPr>
              <a:t>distress</a:t>
            </a:r>
            <a:r>
              <a:rPr lang="hu-HU" sz="1600" dirty="0">
                <a:sym typeface="Symbol" panose="05050102010706020507" pitchFamily="18" charset="2"/>
              </a:rPr>
              <a:t>, </a:t>
            </a:r>
            <a:r>
              <a:rPr lang="hu-HU" sz="1600" dirty="0" err="1">
                <a:sym typeface="Symbol" panose="05050102010706020507" pitchFamily="18" charset="2"/>
              </a:rPr>
              <a:t>ventilator-associated</a:t>
            </a:r>
            <a:r>
              <a:rPr lang="hu-HU" sz="1600" dirty="0">
                <a:sym typeface="Symbol" panose="05050102010706020507" pitchFamily="18" charset="2"/>
              </a:rPr>
              <a:t> </a:t>
            </a:r>
            <a:r>
              <a:rPr lang="hu-HU" sz="1600" dirty="0" err="1">
                <a:sym typeface="Symbol" panose="05050102010706020507" pitchFamily="18" charset="2"/>
              </a:rPr>
              <a:t>breathing</a:t>
            </a:r>
            <a:r>
              <a:rPr lang="hu-HU" sz="1600" dirty="0">
                <a:sym typeface="Symbol" panose="05050102010706020507" pitchFamily="18" charset="2"/>
              </a:rPr>
              <a:t> </a:t>
            </a:r>
            <a:r>
              <a:rPr lang="hu-HU" sz="1600" dirty="0" err="1">
                <a:sym typeface="Symbol" panose="05050102010706020507" pitchFamily="18" charset="2"/>
              </a:rPr>
              <a:t>for</a:t>
            </a:r>
            <a:r>
              <a:rPr lang="hu-HU" sz="1600" dirty="0">
                <a:sym typeface="Symbol" panose="05050102010706020507" pitchFamily="18" charset="2"/>
              </a:rPr>
              <a:t> more </a:t>
            </a:r>
            <a:r>
              <a:rPr lang="hu-HU" sz="1600" dirty="0" err="1">
                <a:sym typeface="Symbol" panose="05050102010706020507" pitchFamily="18" charset="2"/>
              </a:rPr>
              <a:t>than</a:t>
            </a:r>
            <a:r>
              <a:rPr lang="hu-HU" sz="1600" dirty="0">
                <a:sym typeface="Symbol" panose="05050102010706020507" pitchFamily="18" charset="2"/>
              </a:rPr>
              <a:t> 30 min, </a:t>
            </a:r>
            <a:r>
              <a:rPr lang="hu-HU" sz="1600" dirty="0" err="1">
                <a:sym typeface="Symbol" panose="05050102010706020507" pitchFamily="18" charset="2"/>
              </a:rPr>
              <a:t>meconimum</a:t>
            </a:r>
            <a:r>
              <a:rPr lang="hu-HU" sz="1600" dirty="0">
                <a:sym typeface="Symbol" panose="05050102010706020507" pitchFamily="18" charset="2"/>
              </a:rPr>
              <a:t> </a:t>
            </a:r>
            <a:r>
              <a:rPr lang="hu-HU" sz="1600" dirty="0" err="1">
                <a:sym typeface="Symbol" panose="05050102010706020507" pitchFamily="18" charset="2"/>
              </a:rPr>
              <a:t>aspiration</a:t>
            </a:r>
            <a:r>
              <a:rPr lang="hu-HU" sz="1600" dirty="0">
                <a:sym typeface="Symbol" panose="05050102010706020507" pitchFamily="18" charset="2"/>
              </a:rPr>
              <a:t> </a:t>
            </a:r>
            <a:r>
              <a:rPr lang="hu-HU" sz="1600" dirty="0" err="1">
                <a:sym typeface="Symbol" panose="05050102010706020507" pitchFamily="18" charset="2"/>
              </a:rPr>
              <a:t>syndrome</a:t>
            </a:r>
            <a:endParaRPr lang="hu-HU" sz="1600" dirty="0">
              <a:sym typeface="Symbol" panose="05050102010706020507" pitchFamily="18" charset="2"/>
            </a:endParaRPr>
          </a:p>
          <a:p>
            <a:r>
              <a:rPr lang="hu-HU" sz="1800" b="1" dirty="0">
                <a:sym typeface="Symbol" panose="05050102010706020507" pitchFamily="18" charset="2"/>
              </a:rPr>
              <a:t>SGA</a:t>
            </a:r>
            <a:r>
              <a:rPr lang="hu-HU" sz="1800" dirty="0">
                <a:sym typeface="Symbol" panose="05050102010706020507" pitchFamily="18" charset="2"/>
              </a:rPr>
              <a:t> </a:t>
            </a:r>
            <a:r>
              <a:rPr lang="hu-HU" sz="1800" dirty="0"/>
              <a:t>(limited </a:t>
            </a:r>
            <a:r>
              <a:rPr lang="hu-HU" sz="1800" dirty="0" err="1"/>
              <a:t>research</a:t>
            </a:r>
            <a:r>
              <a:rPr lang="hu-HU" sz="1800" dirty="0"/>
              <a:t>, </a:t>
            </a:r>
            <a:r>
              <a:rPr lang="hu-HU" sz="1800" dirty="0" err="1"/>
              <a:t>inconsistent</a:t>
            </a:r>
            <a:r>
              <a:rPr lang="hu-HU" sz="1800" dirty="0"/>
              <a:t> </a:t>
            </a:r>
            <a:r>
              <a:rPr lang="hu-HU" sz="1800" dirty="0" err="1"/>
              <a:t>findings</a:t>
            </a:r>
            <a:r>
              <a:rPr lang="hu-HU" sz="1800" dirty="0"/>
              <a:t>):</a:t>
            </a:r>
          </a:p>
          <a:p>
            <a:pPr lvl="1"/>
            <a:r>
              <a:rPr lang="hu-HU" sz="1600" dirty="0" err="1"/>
              <a:t>One</a:t>
            </a:r>
            <a:r>
              <a:rPr lang="hu-HU" sz="1600" dirty="0"/>
              <a:t> </a:t>
            </a:r>
            <a:r>
              <a:rPr lang="hu-HU" sz="1600" dirty="0" err="1"/>
              <a:t>study</a:t>
            </a:r>
            <a:r>
              <a:rPr lang="hu-HU" sz="1600" dirty="0"/>
              <a:t>: </a:t>
            </a:r>
            <a:r>
              <a:rPr lang="hu-HU" sz="1600" dirty="0" err="1"/>
              <a:t>increased</a:t>
            </a:r>
            <a:r>
              <a:rPr lang="hu-HU" sz="1600" dirty="0"/>
              <a:t> </a:t>
            </a:r>
            <a:r>
              <a:rPr lang="hu-HU" sz="1600" dirty="0" err="1"/>
              <a:t>risk</a:t>
            </a:r>
            <a:r>
              <a:rPr lang="hu-HU" sz="1600" dirty="0"/>
              <a:t> of </a:t>
            </a:r>
            <a:r>
              <a:rPr lang="hu-HU" sz="1600" dirty="0" err="1"/>
              <a:t>term</a:t>
            </a:r>
            <a:r>
              <a:rPr lang="hu-HU" sz="1600" dirty="0"/>
              <a:t> SGA</a:t>
            </a:r>
          </a:p>
          <a:p>
            <a:pPr lvl="1"/>
            <a:r>
              <a:rPr lang="hu-HU" sz="1600" dirty="0" err="1"/>
              <a:t>One</a:t>
            </a:r>
            <a:r>
              <a:rPr lang="hu-HU" sz="1600" dirty="0"/>
              <a:t> </a:t>
            </a:r>
            <a:r>
              <a:rPr lang="hu-HU" sz="1600" dirty="0" err="1"/>
              <a:t>study</a:t>
            </a:r>
            <a:r>
              <a:rPr lang="hu-HU" sz="1600" dirty="0"/>
              <a:t>: no </a:t>
            </a:r>
            <a:r>
              <a:rPr lang="hu-HU" sz="1600" dirty="0" err="1"/>
              <a:t>association</a:t>
            </a:r>
            <a:endParaRPr lang="hu-HU" sz="1600" dirty="0"/>
          </a:p>
          <a:p>
            <a:r>
              <a:rPr lang="hu-HU" sz="1800" b="1" dirty="0"/>
              <a:t>INR of </a:t>
            </a:r>
            <a:r>
              <a:rPr lang="hu-HU" sz="1800" b="1" dirty="0" err="1"/>
              <a:t>neonates</a:t>
            </a:r>
            <a:r>
              <a:rPr lang="hu-HU" sz="1800" b="1" dirty="0"/>
              <a:t> </a:t>
            </a:r>
            <a:r>
              <a:rPr lang="hu-HU" sz="1800" dirty="0"/>
              <a:t>(</a:t>
            </a:r>
            <a:r>
              <a:rPr lang="hu-HU" sz="1800" dirty="0" err="1"/>
              <a:t>one</a:t>
            </a:r>
            <a:r>
              <a:rPr lang="hu-HU" sz="1800" dirty="0"/>
              <a:t> </a:t>
            </a:r>
            <a:r>
              <a:rPr lang="hu-HU" sz="1800" dirty="0" err="1"/>
              <a:t>study</a:t>
            </a:r>
            <a:r>
              <a:rPr lang="hu-HU" sz="1800" dirty="0"/>
              <a:t>):</a:t>
            </a:r>
          </a:p>
          <a:p>
            <a:pPr lvl="1"/>
            <a:r>
              <a:rPr lang="hu-HU" sz="1600" dirty="0" err="1"/>
              <a:t>Seasonal</a:t>
            </a:r>
            <a:r>
              <a:rPr lang="hu-HU" sz="1600" dirty="0"/>
              <a:t> </a:t>
            </a:r>
            <a:r>
              <a:rPr lang="hu-HU" sz="1600" dirty="0" err="1"/>
              <a:t>variations</a:t>
            </a:r>
            <a:r>
              <a:rPr lang="hu-HU" sz="1600" dirty="0"/>
              <a:t>: </a:t>
            </a:r>
            <a:r>
              <a:rPr lang="hu-HU" sz="1600" dirty="0" err="1"/>
              <a:t>higher</a:t>
            </a:r>
            <a:r>
              <a:rPr lang="hu-HU" sz="1600" dirty="0"/>
              <a:t> INR in </a:t>
            </a:r>
            <a:r>
              <a:rPr lang="hu-HU" sz="1600" dirty="0" err="1"/>
              <a:t>summer</a:t>
            </a:r>
            <a:r>
              <a:rPr lang="hu-HU" sz="1600" dirty="0"/>
              <a:t> </a:t>
            </a:r>
            <a:r>
              <a:rPr lang="hu-HU" sz="1600" dirty="0" err="1"/>
              <a:t>vs</a:t>
            </a:r>
            <a:r>
              <a:rPr lang="hu-HU" sz="1600" dirty="0"/>
              <a:t>. </a:t>
            </a:r>
            <a:r>
              <a:rPr lang="hu-HU" sz="1600" dirty="0" err="1"/>
              <a:t>winter</a:t>
            </a:r>
            <a:endParaRPr lang="hu-HU" sz="1600" dirty="0"/>
          </a:p>
          <a:p>
            <a:pPr lvl="1"/>
            <a:r>
              <a:rPr lang="hu-HU" sz="1600" dirty="0"/>
              <a:t>O</a:t>
            </a:r>
            <a:r>
              <a:rPr lang="en-US" sz="1600" dirty="0" err="1"/>
              <a:t>utdoor</a:t>
            </a:r>
            <a:r>
              <a:rPr lang="en-US" sz="1600" dirty="0"/>
              <a:t> temperature significantly influenced the INR values</a:t>
            </a:r>
            <a:r>
              <a:rPr lang="hu-HU" sz="1600" dirty="0"/>
              <a:t> (</a:t>
            </a:r>
            <a:r>
              <a:rPr lang="hu-HU" sz="1600" dirty="0" err="1"/>
              <a:t>positive</a:t>
            </a:r>
            <a:r>
              <a:rPr lang="hu-HU" sz="1600" dirty="0"/>
              <a:t> </a:t>
            </a:r>
            <a:r>
              <a:rPr lang="hu-HU" sz="1600" dirty="0" err="1"/>
              <a:t>correlation</a:t>
            </a:r>
            <a:r>
              <a:rPr lang="hu-HU" sz="1600" dirty="0"/>
              <a:t>)</a:t>
            </a:r>
          </a:p>
          <a:p>
            <a:r>
              <a:rPr lang="en-GB" sz="1800" b="1" i="0" u="none" strike="noStrike" baseline="0" dirty="0" err="1"/>
              <a:t>Newborn</a:t>
            </a:r>
            <a:r>
              <a:rPr lang="en-GB" sz="1800" b="1" i="0" u="none" strike="noStrike" baseline="0" dirty="0"/>
              <a:t> Telomere Length</a:t>
            </a:r>
            <a:r>
              <a:rPr lang="hu-HU" sz="1800" b="1" i="0" u="none" strike="noStrike" baseline="0" dirty="0"/>
              <a:t> </a:t>
            </a:r>
            <a:r>
              <a:rPr lang="hu-HU" sz="1800" b="0" i="0" u="none" strike="noStrike" baseline="0" dirty="0"/>
              <a:t>(</a:t>
            </a:r>
            <a:r>
              <a:rPr lang="hu-HU" sz="1800" b="0" i="0" u="none" strike="noStrike" baseline="0" dirty="0" err="1"/>
              <a:t>one</a:t>
            </a:r>
            <a:r>
              <a:rPr lang="hu-HU" sz="1800" b="0" i="0" u="none" strike="noStrike" baseline="0" dirty="0"/>
              <a:t> </a:t>
            </a:r>
            <a:r>
              <a:rPr lang="hu-HU" sz="1800" b="0" i="0" u="none" strike="noStrike" baseline="0" dirty="0" err="1"/>
              <a:t>st</a:t>
            </a:r>
            <a:r>
              <a:rPr lang="hu-HU" sz="1800" dirty="0" err="1"/>
              <a:t>udy</a:t>
            </a:r>
            <a:r>
              <a:rPr lang="hu-HU" sz="1800" dirty="0"/>
              <a:t>):</a:t>
            </a:r>
          </a:p>
          <a:p>
            <a:pPr lvl="1"/>
            <a:r>
              <a:rPr lang="hu-HU" sz="1600" dirty="0"/>
              <a:t>H</a:t>
            </a:r>
            <a:r>
              <a:rPr lang="en-US" sz="1600" dirty="0" err="1"/>
              <a:t>igher</a:t>
            </a:r>
            <a:r>
              <a:rPr lang="en-US" sz="1600" dirty="0"/>
              <a:t> temperature (&gt;19.5 C) was associated with</a:t>
            </a:r>
            <a:r>
              <a:rPr lang="hu-HU" sz="1600" dirty="0"/>
              <a:t> </a:t>
            </a:r>
            <a:r>
              <a:rPr lang="en-US" sz="1600" dirty="0"/>
              <a:t>shorter cord blood telomere length </a:t>
            </a:r>
            <a:endParaRPr lang="hu-HU" sz="1600" dirty="0"/>
          </a:p>
          <a:p>
            <a:endParaRPr lang="hu-HU" sz="1800" dirty="0"/>
          </a:p>
          <a:p>
            <a:endParaRPr lang="hu-HU" sz="1800" dirty="0">
              <a:sym typeface="Symbol" panose="05050102010706020507" pitchFamily="18" charset="2"/>
            </a:endParaRPr>
          </a:p>
          <a:p>
            <a:pPr lvl="1"/>
            <a:endParaRPr lang="hu-HU" sz="1600" dirty="0"/>
          </a:p>
          <a:p>
            <a:endParaRPr lang="en-GB" sz="1800" dirty="0"/>
          </a:p>
        </p:txBody>
      </p:sp>
      <p:sp>
        <p:nvSpPr>
          <p:cNvPr id="4" name="Cím 1">
            <a:extLst>
              <a:ext uri="{FF2B5EF4-FFF2-40B4-BE49-F238E27FC236}">
                <a16:creationId xmlns:a16="http://schemas.microsoft.com/office/drawing/2014/main" id="{B2A4599D-8A58-DD01-AFE7-2FAB3CFEBE06}"/>
              </a:ext>
            </a:extLst>
          </p:cNvPr>
          <p:cNvSpPr>
            <a:spLocks noGrp="1"/>
          </p:cNvSpPr>
          <p:nvPr>
            <p:ph type="title"/>
          </p:nvPr>
        </p:nvSpPr>
        <p:spPr>
          <a:xfrm>
            <a:off x="192088" y="199185"/>
            <a:ext cx="11896725" cy="550863"/>
          </a:xfrm>
        </p:spPr>
        <p:txBody>
          <a:bodyPr>
            <a:noAutofit/>
          </a:bodyPr>
          <a:lstStyle/>
          <a:p>
            <a:r>
              <a:rPr lang="en-GB" sz="3200" dirty="0">
                <a:solidFill>
                  <a:schemeClr val="accent1">
                    <a:lumMod val="75000"/>
                  </a:schemeClr>
                </a:solidFill>
              </a:rPr>
              <a:t>Elevated Ambient Temperature</a:t>
            </a:r>
            <a:r>
              <a:rPr lang="hu-HU" sz="3200" dirty="0">
                <a:solidFill>
                  <a:schemeClr val="accent1">
                    <a:lumMod val="75000"/>
                  </a:schemeClr>
                </a:solidFill>
              </a:rPr>
              <a:t> </a:t>
            </a:r>
            <a:r>
              <a:rPr lang="en-GB" sz="3200" dirty="0">
                <a:solidFill>
                  <a:schemeClr val="accent1">
                    <a:lumMod val="75000"/>
                  </a:schemeClr>
                </a:solidFill>
              </a:rPr>
              <a:t>–</a:t>
            </a:r>
            <a:r>
              <a:rPr lang="hu-HU" sz="3200" dirty="0">
                <a:solidFill>
                  <a:schemeClr val="accent1">
                    <a:lumMod val="75000"/>
                  </a:schemeClr>
                </a:solidFill>
              </a:rPr>
              <a:t> </a:t>
            </a:r>
            <a:r>
              <a:rPr lang="en-GB" sz="3200" dirty="0">
                <a:solidFill>
                  <a:schemeClr val="accent1">
                    <a:lumMod val="75000"/>
                  </a:schemeClr>
                </a:solidFill>
              </a:rPr>
              <a:t>Associated</a:t>
            </a:r>
            <a:r>
              <a:rPr lang="hu-HU" sz="3200" dirty="0">
                <a:solidFill>
                  <a:schemeClr val="accent1">
                    <a:lumMod val="75000"/>
                  </a:schemeClr>
                </a:solidFill>
              </a:rPr>
              <a:t> </a:t>
            </a:r>
            <a:r>
              <a:rPr lang="en-GB" sz="3200" dirty="0">
                <a:solidFill>
                  <a:schemeClr val="accent1">
                    <a:lumMod val="75000"/>
                  </a:schemeClr>
                </a:solidFill>
              </a:rPr>
              <a:t>Adverse Neonatal Outcomes</a:t>
            </a:r>
            <a:endParaRPr lang="hu-HU" sz="3200" dirty="0">
              <a:solidFill>
                <a:schemeClr val="accent1">
                  <a:lumMod val="75000"/>
                </a:schemeClr>
              </a:solidFill>
            </a:endParaRPr>
          </a:p>
        </p:txBody>
      </p:sp>
      <p:graphicFrame>
        <p:nvGraphicFramePr>
          <p:cNvPr id="6" name="Diagram 5">
            <a:extLst>
              <a:ext uri="{FF2B5EF4-FFF2-40B4-BE49-F238E27FC236}">
                <a16:creationId xmlns:a16="http://schemas.microsoft.com/office/drawing/2014/main" id="{998CBDF7-9767-A5BA-3C66-D879E7FE9AD2}"/>
              </a:ext>
            </a:extLst>
          </p:cNvPr>
          <p:cNvGraphicFramePr/>
          <p:nvPr>
            <p:extLst>
              <p:ext uri="{D42A27DB-BD31-4B8C-83A1-F6EECF244321}">
                <p14:modId xmlns:p14="http://schemas.microsoft.com/office/powerpoint/2010/main" val="2010289917"/>
              </p:ext>
            </p:extLst>
          </p:nvPr>
        </p:nvGraphicFramePr>
        <p:xfrm>
          <a:off x="7019109" y="836026"/>
          <a:ext cx="4711528" cy="45969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zövegdoboz 6">
            <a:extLst>
              <a:ext uri="{FF2B5EF4-FFF2-40B4-BE49-F238E27FC236}">
                <a16:creationId xmlns:a16="http://schemas.microsoft.com/office/drawing/2014/main" id="{614A0D6C-182D-E6D8-173E-F1F17492D866}"/>
              </a:ext>
            </a:extLst>
          </p:cNvPr>
          <p:cNvSpPr txBox="1"/>
          <p:nvPr/>
        </p:nvSpPr>
        <p:spPr>
          <a:xfrm>
            <a:off x="10127411" y="6167939"/>
            <a:ext cx="1961402" cy="215444"/>
          </a:xfrm>
          <a:prstGeom prst="rect">
            <a:avLst/>
          </a:prstGeom>
          <a:noFill/>
        </p:spPr>
        <p:txBody>
          <a:bodyPr wrap="square">
            <a:spAutoFit/>
          </a:bodyPr>
          <a:lstStyle/>
          <a:p>
            <a:pPr algn="l"/>
            <a:r>
              <a:rPr lang="en-US" sz="800" b="0" i="0" u="none" strike="noStrike" baseline="0" dirty="0">
                <a:solidFill>
                  <a:schemeClr val="bg1">
                    <a:lumMod val="50000"/>
                  </a:schemeClr>
                </a:solidFill>
              </a:rPr>
              <a:t>https://</a:t>
            </a:r>
            <a:r>
              <a:rPr lang="en-GB" sz="800" b="0" i="0" u="none" strike="noStrike" baseline="0" dirty="0">
                <a:solidFill>
                  <a:schemeClr val="bg1">
                    <a:lumMod val="50000"/>
                  </a:schemeClr>
                </a:solidFill>
              </a:rPr>
              <a:t>doi.org/10.3390/ijerph19031771</a:t>
            </a:r>
            <a:endParaRPr lang="en-GB" sz="800" dirty="0">
              <a:solidFill>
                <a:schemeClr val="bg1">
                  <a:lumMod val="50000"/>
                </a:schemeClr>
              </a:solidFill>
            </a:endParaRPr>
          </a:p>
        </p:txBody>
      </p:sp>
    </p:spTree>
    <p:extLst>
      <p:ext uri="{BB962C8B-B14F-4D97-AF65-F5344CB8AC3E}">
        <p14:creationId xmlns:p14="http://schemas.microsoft.com/office/powerpoint/2010/main" val="35198149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5A73DFE-F751-808C-284F-567146A6F5AE}"/>
              </a:ext>
            </a:extLst>
          </p:cNvPr>
          <p:cNvSpPr>
            <a:spLocks noGrp="1"/>
          </p:cNvSpPr>
          <p:nvPr>
            <p:ph type="title"/>
          </p:nvPr>
        </p:nvSpPr>
        <p:spPr>
          <a:xfrm>
            <a:off x="192088" y="227693"/>
            <a:ext cx="11896826" cy="549635"/>
          </a:xfrm>
        </p:spPr>
        <p:txBody>
          <a:bodyPr>
            <a:noAutofit/>
          </a:bodyPr>
          <a:lstStyle/>
          <a:p>
            <a:r>
              <a:rPr lang="en-US" sz="3200" dirty="0"/>
              <a:t>Elevated Ambient Temperature</a:t>
            </a:r>
            <a:r>
              <a:rPr lang="hu-HU" sz="3200" dirty="0"/>
              <a:t> </a:t>
            </a:r>
            <a:r>
              <a:rPr lang="en-US" sz="3200" dirty="0"/>
              <a:t>-</a:t>
            </a:r>
            <a:r>
              <a:rPr lang="hu-HU" sz="3200" dirty="0"/>
              <a:t> </a:t>
            </a:r>
            <a:r>
              <a:rPr lang="en-US" sz="3200" dirty="0"/>
              <a:t>Associated Adverse </a:t>
            </a:r>
            <a:r>
              <a:rPr lang="en-US" sz="3200" dirty="0" err="1"/>
              <a:t>Foetal</a:t>
            </a:r>
            <a:r>
              <a:rPr lang="en-US" sz="3200" dirty="0"/>
              <a:t> Outcomes</a:t>
            </a:r>
            <a:endParaRPr lang="en-GB" sz="3200" dirty="0"/>
          </a:p>
        </p:txBody>
      </p:sp>
      <p:graphicFrame>
        <p:nvGraphicFramePr>
          <p:cNvPr id="4" name="Tartalom helye 3">
            <a:extLst>
              <a:ext uri="{FF2B5EF4-FFF2-40B4-BE49-F238E27FC236}">
                <a16:creationId xmlns:a16="http://schemas.microsoft.com/office/drawing/2014/main" id="{1BB505CD-76A6-8C4B-E355-97CE16F6B975}"/>
              </a:ext>
            </a:extLst>
          </p:cNvPr>
          <p:cNvGraphicFramePr>
            <a:graphicFrameLocks noGrp="1"/>
          </p:cNvGraphicFramePr>
          <p:nvPr>
            <p:ph idx="1"/>
          </p:nvPr>
        </p:nvGraphicFramePr>
        <p:xfrm>
          <a:off x="888273" y="1239838"/>
          <a:ext cx="10469120" cy="46471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zövegdoboz 5">
            <a:extLst>
              <a:ext uri="{FF2B5EF4-FFF2-40B4-BE49-F238E27FC236}">
                <a16:creationId xmlns:a16="http://schemas.microsoft.com/office/drawing/2014/main" id="{614A0D6C-182D-E6D8-173E-F1F17492D866}"/>
              </a:ext>
            </a:extLst>
          </p:cNvPr>
          <p:cNvSpPr txBox="1"/>
          <p:nvPr/>
        </p:nvSpPr>
        <p:spPr>
          <a:xfrm>
            <a:off x="10127411" y="6167939"/>
            <a:ext cx="1961402" cy="215444"/>
          </a:xfrm>
          <a:prstGeom prst="rect">
            <a:avLst/>
          </a:prstGeom>
          <a:noFill/>
        </p:spPr>
        <p:txBody>
          <a:bodyPr wrap="square">
            <a:spAutoFit/>
          </a:bodyPr>
          <a:lstStyle/>
          <a:p>
            <a:pPr algn="l"/>
            <a:r>
              <a:rPr lang="en-US" sz="800" b="0" i="0" u="none" strike="noStrike" baseline="0" dirty="0">
                <a:solidFill>
                  <a:schemeClr val="bg1">
                    <a:lumMod val="50000"/>
                  </a:schemeClr>
                </a:solidFill>
              </a:rPr>
              <a:t>https://</a:t>
            </a:r>
            <a:r>
              <a:rPr lang="en-GB" sz="800" b="0" i="0" u="none" strike="noStrike" baseline="0" dirty="0">
                <a:solidFill>
                  <a:schemeClr val="bg1">
                    <a:lumMod val="50000"/>
                  </a:schemeClr>
                </a:solidFill>
              </a:rPr>
              <a:t>doi.org/10.3390/ijerph19031771</a:t>
            </a:r>
            <a:endParaRPr lang="en-GB" sz="800" dirty="0">
              <a:solidFill>
                <a:schemeClr val="bg1">
                  <a:lumMod val="50000"/>
                </a:schemeClr>
              </a:solidFill>
            </a:endParaRPr>
          </a:p>
        </p:txBody>
      </p:sp>
      <p:sp>
        <p:nvSpPr>
          <p:cNvPr id="3" name="Szövegdoboz 2">
            <a:extLst>
              <a:ext uri="{FF2B5EF4-FFF2-40B4-BE49-F238E27FC236}">
                <a16:creationId xmlns:a16="http://schemas.microsoft.com/office/drawing/2014/main" id="{3B2DD435-59CE-8989-5529-291CC84EBA1A}"/>
              </a:ext>
            </a:extLst>
          </p:cNvPr>
          <p:cNvSpPr txBox="1"/>
          <p:nvPr/>
        </p:nvSpPr>
        <p:spPr>
          <a:xfrm>
            <a:off x="0" y="6166475"/>
            <a:ext cx="1961402" cy="215444"/>
          </a:xfrm>
          <a:prstGeom prst="rect">
            <a:avLst/>
          </a:prstGeom>
          <a:noFill/>
        </p:spPr>
        <p:txBody>
          <a:bodyPr wrap="square">
            <a:spAutoFit/>
          </a:bodyPr>
          <a:lstStyle/>
          <a:p>
            <a:pPr algn="l"/>
            <a:r>
              <a:rPr lang="en-US" sz="800" b="0" i="0" u="none" strike="noStrike" baseline="0" dirty="0">
                <a:solidFill>
                  <a:schemeClr val="bg1">
                    <a:lumMod val="50000"/>
                  </a:schemeClr>
                </a:solidFill>
              </a:rPr>
              <a:t>https://</a:t>
            </a:r>
            <a:r>
              <a:rPr lang="en-GB" sz="800" b="0" i="0" u="none" strike="noStrike" baseline="0" dirty="0">
                <a:solidFill>
                  <a:schemeClr val="bg1">
                    <a:lumMod val="50000"/>
                  </a:schemeClr>
                </a:solidFill>
              </a:rPr>
              <a:t>doi.org/10.3390/ijerph19031771</a:t>
            </a:r>
            <a:endParaRPr lang="en-GB" sz="800" dirty="0">
              <a:solidFill>
                <a:schemeClr val="bg1">
                  <a:lumMod val="50000"/>
                </a:schemeClr>
              </a:solidFill>
            </a:endParaRPr>
          </a:p>
        </p:txBody>
      </p:sp>
    </p:spTree>
    <p:extLst>
      <p:ext uri="{BB962C8B-B14F-4D97-AF65-F5344CB8AC3E}">
        <p14:creationId xmlns:p14="http://schemas.microsoft.com/office/powerpoint/2010/main" val="28057595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E083DCAD-78EB-86AB-E779-68C155B01FEB}"/>
              </a:ext>
            </a:extLst>
          </p:cNvPr>
          <p:cNvSpPr>
            <a:spLocks noGrp="1"/>
          </p:cNvSpPr>
          <p:nvPr>
            <p:ph idx="1"/>
          </p:nvPr>
        </p:nvSpPr>
        <p:spPr>
          <a:xfrm>
            <a:off x="192088" y="934776"/>
            <a:ext cx="7184317" cy="4690962"/>
          </a:xfrm>
        </p:spPr>
        <p:txBody>
          <a:bodyPr>
            <a:noAutofit/>
          </a:bodyPr>
          <a:lstStyle/>
          <a:p>
            <a:pPr>
              <a:lnSpc>
                <a:spcPct val="100000"/>
              </a:lnSpc>
              <a:spcBef>
                <a:spcPts val="0"/>
              </a:spcBef>
            </a:pPr>
            <a:endParaRPr lang="hu-HU" sz="1600" b="0" i="0" u="none" strike="noStrike" baseline="0" dirty="0"/>
          </a:p>
          <a:p>
            <a:pPr>
              <a:lnSpc>
                <a:spcPct val="100000"/>
              </a:lnSpc>
              <a:spcBef>
                <a:spcPts val="0"/>
              </a:spcBef>
            </a:pPr>
            <a:endParaRPr lang="en-GB" sz="1600" dirty="0"/>
          </a:p>
        </p:txBody>
      </p:sp>
      <p:sp>
        <p:nvSpPr>
          <p:cNvPr id="4" name="Cím 1">
            <a:extLst>
              <a:ext uri="{FF2B5EF4-FFF2-40B4-BE49-F238E27FC236}">
                <a16:creationId xmlns:a16="http://schemas.microsoft.com/office/drawing/2014/main" id="{2A5AE24D-941E-70E8-1C30-0957E77628CB}"/>
              </a:ext>
            </a:extLst>
          </p:cNvPr>
          <p:cNvSpPr>
            <a:spLocks noGrp="1"/>
          </p:cNvSpPr>
          <p:nvPr>
            <p:ph type="title"/>
          </p:nvPr>
        </p:nvSpPr>
        <p:spPr>
          <a:xfrm>
            <a:off x="192088" y="83392"/>
            <a:ext cx="11896725" cy="550863"/>
          </a:xfrm>
        </p:spPr>
        <p:txBody>
          <a:bodyPr>
            <a:noAutofit/>
          </a:bodyPr>
          <a:lstStyle/>
          <a:p>
            <a:r>
              <a:rPr lang="en-US" sz="3200" dirty="0"/>
              <a:t>Elevated Ambient Temperature</a:t>
            </a:r>
            <a:r>
              <a:rPr lang="hu-HU" sz="3200" dirty="0"/>
              <a:t> </a:t>
            </a:r>
            <a:r>
              <a:rPr lang="en-US" sz="3200" dirty="0"/>
              <a:t>-</a:t>
            </a:r>
            <a:r>
              <a:rPr lang="hu-HU" sz="3200" dirty="0"/>
              <a:t> </a:t>
            </a:r>
            <a:r>
              <a:rPr lang="en-US" sz="3200" dirty="0"/>
              <a:t>Associated Adverse </a:t>
            </a:r>
            <a:r>
              <a:rPr lang="en-US" sz="3200" dirty="0" err="1"/>
              <a:t>Foetal</a:t>
            </a:r>
            <a:r>
              <a:rPr lang="en-US" sz="3200" dirty="0"/>
              <a:t> Outcomes</a:t>
            </a:r>
            <a:endParaRPr lang="en-GB" sz="3200" dirty="0"/>
          </a:p>
        </p:txBody>
      </p:sp>
      <p:sp>
        <p:nvSpPr>
          <p:cNvPr id="8" name="Szövegdoboz 7">
            <a:extLst>
              <a:ext uri="{FF2B5EF4-FFF2-40B4-BE49-F238E27FC236}">
                <a16:creationId xmlns:a16="http://schemas.microsoft.com/office/drawing/2014/main" id="{614A0D6C-182D-E6D8-173E-F1F17492D866}"/>
              </a:ext>
            </a:extLst>
          </p:cNvPr>
          <p:cNvSpPr txBox="1"/>
          <p:nvPr/>
        </p:nvSpPr>
        <p:spPr>
          <a:xfrm>
            <a:off x="0" y="6166475"/>
            <a:ext cx="1961402" cy="215444"/>
          </a:xfrm>
          <a:prstGeom prst="rect">
            <a:avLst/>
          </a:prstGeom>
          <a:noFill/>
        </p:spPr>
        <p:txBody>
          <a:bodyPr wrap="square">
            <a:spAutoFit/>
          </a:bodyPr>
          <a:lstStyle/>
          <a:p>
            <a:pPr algn="l"/>
            <a:r>
              <a:rPr lang="en-US" sz="800" b="0" i="0" u="none" strike="noStrike" baseline="0" dirty="0">
                <a:solidFill>
                  <a:schemeClr val="bg1">
                    <a:lumMod val="50000"/>
                  </a:schemeClr>
                </a:solidFill>
              </a:rPr>
              <a:t>https://</a:t>
            </a:r>
            <a:r>
              <a:rPr lang="en-GB" sz="800" b="0" i="0" u="none" strike="noStrike" baseline="0" dirty="0">
                <a:solidFill>
                  <a:schemeClr val="bg1">
                    <a:lumMod val="50000"/>
                  </a:schemeClr>
                </a:solidFill>
              </a:rPr>
              <a:t>doi.org/10.3390/ijerph19031771</a:t>
            </a:r>
            <a:endParaRPr lang="en-GB" sz="800" dirty="0">
              <a:solidFill>
                <a:schemeClr val="bg1">
                  <a:lumMod val="50000"/>
                </a:schemeClr>
              </a:solidFill>
            </a:endParaRPr>
          </a:p>
        </p:txBody>
      </p:sp>
      <p:pic>
        <p:nvPicPr>
          <p:cNvPr id="2" name="Kép 1"/>
          <p:cNvPicPr>
            <a:picLocks noChangeAspect="1"/>
          </p:cNvPicPr>
          <p:nvPr/>
        </p:nvPicPr>
        <p:blipFill>
          <a:blip r:embed="rId2"/>
          <a:stretch>
            <a:fillRect/>
          </a:stretch>
        </p:blipFill>
        <p:spPr>
          <a:xfrm>
            <a:off x="474453" y="1476527"/>
            <a:ext cx="6180718" cy="3941474"/>
          </a:xfrm>
          <a:prstGeom prst="rect">
            <a:avLst/>
          </a:prstGeom>
        </p:spPr>
      </p:pic>
      <p:pic>
        <p:nvPicPr>
          <p:cNvPr id="5" name="Kép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5640" y="618385"/>
            <a:ext cx="4356340" cy="5639560"/>
          </a:xfrm>
          <a:prstGeom prst="rect">
            <a:avLst/>
          </a:prstGeom>
          <a:ln w="3175">
            <a:solidFill>
              <a:schemeClr val="tx1"/>
            </a:solidFill>
          </a:ln>
        </p:spPr>
      </p:pic>
    </p:spTree>
    <p:extLst>
      <p:ext uri="{BB962C8B-B14F-4D97-AF65-F5344CB8AC3E}">
        <p14:creationId xmlns:p14="http://schemas.microsoft.com/office/powerpoint/2010/main" val="36276956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rtalom helye 3">
            <a:extLst>
              <a:ext uri="{FF2B5EF4-FFF2-40B4-BE49-F238E27FC236}">
                <a16:creationId xmlns:a16="http://schemas.microsoft.com/office/drawing/2014/main" id="{F61C5B81-C726-C71F-7672-536AD07FE99F}"/>
              </a:ext>
            </a:extLst>
          </p:cNvPr>
          <p:cNvGraphicFramePr>
            <a:graphicFrameLocks noGrp="1"/>
          </p:cNvGraphicFramePr>
          <p:nvPr>
            <p:ph idx="1"/>
            <p:extLst>
              <p:ext uri="{D42A27DB-BD31-4B8C-83A1-F6EECF244321}">
                <p14:modId xmlns:p14="http://schemas.microsoft.com/office/powerpoint/2010/main" val="2202762575"/>
              </p:ext>
            </p:extLst>
          </p:nvPr>
        </p:nvGraphicFramePr>
        <p:xfrm>
          <a:off x="192088" y="935038"/>
          <a:ext cx="11896725" cy="5370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ím 1">
            <a:extLst>
              <a:ext uri="{FF2B5EF4-FFF2-40B4-BE49-F238E27FC236}">
                <a16:creationId xmlns:a16="http://schemas.microsoft.com/office/drawing/2014/main" id="{2A5AE24D-941E-70E8-1C30-0957E77628CB}"/>
              </a:ext>
            </a:extLst>
          </p:cNvPr>
          <p:cNvSpPr txBox="1">
            <a:spLocks/>
          </p:cNvSpPr>
          <p:nvPr/>
        </p:nvSpPr>
        <p:spPr>
          <a:xfrm>
            <a:off x="192088" y="307806"/>
            <a:ext cx="11896725" cy="5508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3200" dirty="0"/>
              <a:t>Elevated Ambient Temperature</a:t>
            </a:r>
            <a:r>
              <a:rPr lang="hu-HU" sz="3200" dirty="0"/>
              <a:t> </a:t>
            </a:r>
            <a:r>
              <a:rPr lang="en-US" sz="3200" dirty="0"/>
              <a:t>-</a:t>
            </a:r>
            <a:r>
              <a:rPr lang="hu-HU" sz="3200" dirty="0"/>
              <a:t> </a:t>
            </a:r>
            <a:r>
              <a:rPr lang="en-US" sz="3200" dirty="0"/>
              <a:t>Associated Adverse Maternal Outcomes</a:t>
            </a:r>
            <a:endParaRPr lang="en-GB" sz="3200" dirty="0"/>
          </a:p>
        </p:txBody>
      </p:sp>
      <p:sp>
        <p:nvSpPr>
          <p:cNvPr id="8" name="Szövegdoboz 7">
            <a:extLst>
              <a:ext uri="{FF2B5EF4-FFF2-40B4-BE49-F238E27FC236}">
                <a16:creationId xmlns:a16="http://schemas.microsoft.com/office/drawing/2014/main" id="{614A0D6C-182D-E6D8-173E-F1F17492D866}"/>
              </a:ext>
            </a:extLst>
          </p:cNvPr>
          <p:cNvSpPr txBox="1"/>
          <p:nvPr/>
        </p:nvSpPr>
        <p:spPr>
          <a:xfrm>
            <a:off x="0" y="6166475"/>
            <a:ext cx="1961402" cy="215444"/>
          </a:xfrm>
          <a:prstGeom prst="rect">
            <a:avLst/>
          </a:prstGeom>
          <a:noFill/>
        </p:spPr>
        <p:txBody>
          <a:bodyPr wrap="square">
            <a:spAutoFit/>
          </a:bodyPr>
          <a:lstStyle/>
          <a:p>
            <a:pPr algn="l"/>
            <a:r>
              <a:rPr lang="en-US" sz="800" b="0" i="0" u="none" strike="noStrike" baseline="0" dirty="0">
                <a:solidFill>
                  <a:schemeClr val="bg1">
                    <a:lumMod val="50000"/>
                  </a:schemeClr>
                </a:solidFill>
              </a:rPr>
              <a:t>https://</a:t>
            </a:r>
            <a:r>
              <a:rPr lang="en-GB" sz="800" b="0" i="0" u="none" strike="noStrike" baseline="0" dirty="0">
                <a:solidFill>
                  <a:schemeClr val="bg1">
                    <a:lumMod val="50000"/>
                  </a:schemeClr>
                </a:solidFill>
              </a:rPr>
              <a:t>doi.org/10.3390/ijerph19031771</a:t>
            </a:r>
            <a:endParaRPr lang="en-GB" sz="800" dirty="0">
              <a:solidFill>
                <a:schemeClr val="bg1">
                  <a:lumMod val="50000"/>
                </a:schemeClr>
              </a:solidFill>
            </a:endParaRPr>
          </a:p>
        </p:txBody>
      </p:sp>
    </p:spTree>
    <p:extLst>
      <p:ext uri="{BB962C8B-B14F-4D97-AF65-F5344CB8AC3E}">
        <p14:creationId xmlns:p14="http://schemas.microsoft.com/office/powerpoint/2010/main" val="26665962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869BC5B7-00D5-92C0-2693-0BBD06AAC0A9}"/>
              </a:ext>
            </a:extLst>
          </p:cNvPr>
          <p:cNvSpPr>
            <a:spLocks noGrp="1"/>
          </p:cNvSpPr>
          <p:nvPr>
            <p:ph idx="1"/>
          </p:nvPr>
        </p:nvSpPr>
        <p:spPr>
          <a:xfrm>
            <a:off x="963457" y="2509022"/>
            <a:ext cx="6804319" cy="2823374"/>
          </a:xfrm>
        </p:spPr>
        <p:txBody>
          <a:bodyPr/>
          <a:lstStyle/>
          <a:p>
            <a:pPr marL="0" indent="0" algn="just">
              <a:lnSpc>
                <a:spcPct val="120000"/>
              </a:lnSpc>
              <a:spcBef>
                <a:spcPts val="0"/>
              </a:spcBef>
              <a:spcAft>
                <a:spcPts val="600"/>
              </a:spcAft>
              <a:buNone/>
            </a:pPr>
            <a:r>
              <a:rPr lang="en-GB" sz="2000" dirty="0"/>
              <a:t>Increased</a:t>
            </a:r>
            <a:r>
              <a:rPr lang="hu-HU" sz="2000" dirty="0"/>
              <a:t> </a:t>
            </a:r>
            <a:r>
              <a:rPr lang="en-US" sz="2000" dirty="0"/>
              <a:t>prevalence of GDM, the likelihood of GDM diagnosis, and serum glucose levels with</a:t>
            </a:r>
            <a:r>
              <a:rPr lang="hu-HU" sz="2000" dirty="0"/>
              <a:t> </a:t>
            </a:r>
            <a:r>
              <a:rPr lang="en-US" sz="2000" dirty="0"/>
              <a:t>elevated </a:t>
            </a:r>
            <a:r>
              <a:rPr lang="hu-HU" sz="2000" dirty="0"/>
              <a:t>t</a:t>
            </a:r>
            <a:r>
              <a:rPr lang="en-US" sz="2000" dirty="0" err="1"/>
              <a:t>emperatures</a:t>
            </a:r>
            <a:r>
              <a:rPr lang="en-US" sz="2000" dirty="0"/>
              <a:t>, especially in the</a:t>
            </a:r>
            <a:r>
              <a:rPr lang="hu-HU" sz="2000" dirty="0"/>
              <a:t> </a:t>
            </a:r>
            <a:r>
              <a:rPr lang="en-US" sz="2000" dirty="0"/>
              <a:t>summer season</a:t>
            </a:r>
            <a:r>
              <a:rPr lang="hu-HU" sz="2000" dirty="0"/>
              <a:t>. </a:t>
            </a:r>
          </a:p>
          <a:p>
            <a:pPr>
              <a:lnSpc>
                <a:spcPct val="100000"/>
              </a:lnSpc>
              <a:spcBef>
                <a:spcPts val="0"/>
              </a:spcBef>
              <a:spcAft>
                <a:spcPts val="600"/>
              </a:spcAft>
            </a:pPr>
            <a:endParaRPr lang="hu-HU" sz="2000" dirty="0"/>
          </a:p>
          <a:p>
            <a:pPr marL="0" indent="0" algn="just">
              <a:lnSpc>
                <a:spcPct val="120000"/>
              </a:lnSpc>
              <a:spcBef>
                <a:spcPts val="0"/>
              </a:spcBef>
              <a:spcAft>
                <a:spcPts val="600"/>
              </a:spcAft>
              <a:buNone/>
            </a:pPr>
            <a:r>
              <a:rPr lang="hu-HU" sz="2000" dirty="0"/>
              <a:t>E</a:t>
            </a:r>
            <a:r>
              <a:rPr lang="en-GB" sz="2000" dirty="0"/>
              <a:t>ach 10 </a:t>
            </a:r>
            <a:r>
              <a:rPr lang="hu-HU" sz="2000" baseline="30000" dirty="0"/>
              <a:t>o</a:t>
            </a:r>
            <a:r>
              <a:rPr lang="en-GB" sz="2000" dirty="0"/>
              <a:t>C </a:t>
            </a:r>
            <a:r>
              <a:rPr lang="en-US" sz="2000" dirty="0"/>
              <a:t>increase in mean 30-day temperature was associated with a 6</a:t>
            </a:r>
            <a:r>
              <a:rPr lang="hu-HU" sz="2000" dirty="0"/>
              <a:t>-</a:t>
            </a:r>
            <a:r>
              <a:rPr lang="en-US" sz="2000" dirty="0"/>
              <a:t>9% relative increase in</a:t>
            </a:r>
            <a:r>
              <a:rPr lang="hu-HU" sz="2000" dirty="0"/>
              <a:t> </a:t>
            </a:r>
            <a:r>
              <a:rPr lang="hu-HU" sz="2000" dirty="0" err="1"/>
              <a:t>the</a:t>
            </a:r>
            <a:r>
              <a:rPr lang="hu-HU" sz="2000" dirty="0"/>
              <a:t> </a:t>
            </a:r>
            <a:r>
              <a:rPr lang="en-GB" sz="2000" dirty="0"/>
              <a:t>risk of GDM</a:t>
            </a:r>
            <a:r>
              <a:rPr lang="hu-HU" sz="2000" dirty="0"/>
              <a:t>.</a:t>
            </a:r>
          </a:p>
          <a:p>
            <a:pPr algn="l"/>
            <a:endParaRPr lang="en-GB" dirty="0"/>
          </a:p>
        </p:txBody>
      </p:sp>
      <p:pic>
        <p:nvPicPr>
          <p:cNvPr id="12" name="Kép 11" descr="A képen diagram látható&#10;&#10;Automatikusan generált leírás">
            <a:extLst>
              <a:ext uri="{FF2B5EF4-FFF2-40B4-BE49-F238E27FC236}">
                <a16:creationId xmlns:a16="http://schemas.microsoft.com/office/drawing/2014/main" id="{F4791BA8-7457-6BBD-E239-CD9622E699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3209" y="459613"/>
            <a:ext cx="3994485" cy="5582935"/>
          </a:xfrm>
          <a:prstGeom prst="rect">
            <a:avLst/>
          </a:prstGeom>
          <a:ln w="3175">
            <a:solidFill>
              <a:schemeClr val="bg1">
                <a:lumMod val="50000"/>
              </a:schemeClr>
            </a:solidFill>
          </a:ln>
        </p:spPr>
      </p:pic>
      <p:sp>
        <p:nvSpPr>
          <p:cNvPr id="14" name="Szövegdoboz 13">
            <a:extLst>
              <a:ext uri="{FF2B5EF4-FFF2-40B4-BE49-F238E27FC236}">
                <a16:creationId xmlns:a16="http://schemas.microsoft.com/office/drawing/2014/main" id="{284A764D-35D7-0F33-1C47-92E730D144F9}"/>
              </a:ext>
            </a:extLst>
          </p:cNvPr>
          <p:cNvSpPr txBox="1"/>
          <p:nvPr/>
        </p:nvSpPr>
        <p:spPr>
          <a:xfrm>
            <a:off x="7884554" y="6152166"/>
            <a:ext cx="4091796" cy="246221"/>
          </a:xfrm>
          <a:prstGeom prst="rect">
            <a:avLst/>
          </a:prstGeom>
          <a:noFill/>
        </p:spPr>
        <p:txBody>
          <a:bodyPr wrap="square">
            <a:spAutoFit/>
          </a:bodyPr>
          <a:lstStyle/>
          <a:p>
            <a:r>
              <a:rPr lang="en-GB" sz="1000" dirty="0">
                <a:hlinkClick r:id="rId3"/>
              </a:rPr>
              <a:t>https://womendeliver.org/putting-gestational-diabetes-focus/</a:t>
            </a:r>
            <a:r>
              <a:rPr lang="hu-HU" sz="1000" dirty="0"/>
              <a:t> </a:t>
            </a:r>
            <a:endParaRPr lang="en-GB" sz="1000" dirty="0"/>
          </a:p>
        </p:txBody>
      </p:sp>
      <p:sp>
        <p:nvSpPr>
          <p:cNvPr id="10" name="Szövegdoboz 9">
            <a:extLst>
              <a:ext uri="{FF2B5EF4-FFF2-40B4-BE49-F238E27FC236}">
                <a16:creationId xmlns:a16="http://schemas.microsoft.com/office/drawing/2014/main" id="{614A0D6C-182D-E6D8-173E-F1F17492D866}"/>
              </a:ext>
            </a:extLst>
          </p:cNvPr>
          <p:cNvSpPr txBox="1"/>
          <p:nvPr/>
        </p:nvSpPr>
        <p:spPr>
          <a:xfrm>
            <a:off x="0" y="6166475"/>
            <a:ext cx="1961402" cy="215444"/>
          </a:xfrm>
          <a:prstGeom prst="rect">
            <a:avLst/>
          </a:prstGeom>
          <a:noFill/>
        </p:spPr>
        <p:txBody>
          <a:bodyPr wrap="square">
            <a:spAutoFit/>
          </a:bodyPr>
          <a:lstStyle/>
          <a:p>
            <a:pPr algn="l"/>
            <a:r>
              <a:rPr lang="en-US" sz="800" b="0" i="0" u="none" strike="noStrike" baseline="0" dirty="0">
                <a:solidFill>
                  <a:schemeClr val="bg1">
                    <a:lumMod val="50000"/>
                  </a:schemeClr>
                </a:solidFill>
              </a:rPr>
              <a:t>https://</a:t>
            </a:r>
            <a:r>
              <a:rPr lang="en-GB" sz="800" b="0" i="0" u="none" strike="noStrike" baseline="0" dirty="0">
                <a:solidFill>
                  <a:schemeClr val="bg1">
                    <a:lumMod val="50000"/>
                  </a:schemeClr>
                </a:solidFill>
              </a:rPr>
              <a:t>doi.org/10.3390/ijerph19031771</a:t>
            </a:r>
            <a:endParaRPr lang="en-GB" sz="800" dirty="0">
              <a:solidFill>
                <a:schemeClr val="bg1">
                  <a:lumMod val="50000"/>
                </a:schemeClr>
              </a:solidFill>
            </a:endParaRPr>
          </a:p>
        </p:txBody>
      </p:sp>
      <p:sp>
        <p:nvSpPr>
          <p:cNvPr id="2" name="Cím 1">
            <a:extLst>
              <a:ext uri="{FF2B5EF4-FFF2-40B4-BE49-F238E27FC236}">
                <a16:creationId xmlns:a16="http://schemas.microsoft.com/office/drawing/2014/main" id="{869FD4A4-B6DA-C11A-195C-5C7A8B42B287}"/>
              </a:ext>
            </a:extLst>
          </p:cNvPr>
          <p:cNvSpPr txBox="1">
            <a:spLocks/>
          </p:cNvSpPr>
          <p:nvPr/>
        </p:nvSpPr>
        <p:spPr>
          <a:xfrm>
            <a:off x="192089" y="307806"/>
            <a:ext cx="7400698" cy="5508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3200" dirty="0"/>
              <a:t>Elevated Ambient Temperature</a:t>
            </a:r>
            <a:r>
              <a:rPr lang="hu-HU" sz="3200" dirty="0"/>
              <a:t> </a:t>
            </a:r>
            <a:r>
              <a:rPr lang="en-US" sz="3200" dirty="0"/>
              <a:t>-</a:t>
            </a:r>
            <a:r>
              <a:rPr lang="hu-HU" sz="3200" dirty="0"/>
              <a:t> </a:t>
            </a:r>
            <a:r>
              <a:rPr lang="en-US" sz="3200" dirty="0"/>
              <a:t>Associated Adverse Maternal Outcomes</a:t>
            </a:r>
            <a:endParaRPr lang="en-GB" sz="3200" dirty="0"/>
          </a:p>
        </p:txBody>
      </p:sp>
    </p:spTree>
    <p:extLst>
      <p:ext uri="{BB962C8B-B14F-4D97-AF65-F5344CB8AC3E}">
        <p14:creationId xmlns:p14="http://schemas.microsoft.com/office/powerpoint/2010/main" val="34745265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BD131E0-9934-9636-0A86-0331647BF325}"/>
              </a:ext>
            </a:extLst>
          </p:cNvPr>
          <p:cNvSpPr>
            <a:spLocks noGrp="1"/>
          </p:cNvSpPr>
          <p:nvPr>
            <p:ph type="title"/>
          </p:nvPr>
        </p:nvSpPr>
        <p:spPr>
          <a:xfrm>
            <a:off x="182880" y="126883"/>
            <a:ext cx="11906450" cy="1105151"/>
          </a:xfrm>
        </p:spPr>
        <p:txBody>
          <a:bodyPr>
            <a:noAutofit/>
          </a:bodyPr>
          <a:lstStyle/>
          <a:p>
            <a:pPr>
              <a:lnSpc>
                <a:spcPct val="110000"/>
              </a:lnSpc>
            </a:pPr>
            <a:r>
              <a:rPr lang="en-US" sz="2800" b="0" i="0" u="none" strike="noStrike" baseline="0" dirty="0">
                <a:latin typeface="+mn-lt"/>
              </a:rPr>
              <a:t>Prenatal ambient temperature</a:t>
            </a:r>
            <a:r>
              <a:rPr lang="hu-HU" sz="2800" b="0" i="0" u="none" strike="noStrike" baseline="0" dirty="0">
                <a:latin typeface="+mn-lt"/>
              </a:rPr>
              <a:t/>
            </a:r>
            <a:br>
              <a:rPr lang="hu-HU" sz="2800" b="0" i="0" u="none" strike="noStrike" baseline="0" dirty="0">
                <a:latin typeface="+mn-lt"/>
              </a:rPr>
            </a:br>
            <a:r>
              <a:rPr lang="en-US" sz="2800" b="0" i="0" u="none" strike="noStrike" baseline="0" dirty="0">
                <a:latin typeface="+mn-lt"/>
              </a:rPr>
              <a:t>and risk for schizophrenia</a:t>
            </a:r>
            <a:endParaRPr lang="en-GB" sz="2800" dirty="0">
              <a:latin typeface="+mn-lt"/>
            </a:endParaRPr>
          </a:p>
        </p:txBody>
      </p:sp>
      <p:sp>
        <p:nvSpPr>
          <p:cNvPr id="3" name="Tartalom helye 2">
            <a:extLst>
              <a:ext uri="{FF2B5EF4-FFF2-40B4-BE49-F238E27FC236}">
                <a16:creationId xmlns:a16="http://schemas.microsoft.com/office/drawing/2014/main" id="{8B306F58-3B00-4EDE-B4E2-EACFD86F7C7E}"/>
              </a:ext>
            </a:extLst>
          </p:cNvPr>
          <p:cNvSpPr>
            <a:spLocks noGrp="1"/>
          </p:cNvSpPr>
          <p:nvPr>
            <p:ph idx="1"/>
          </p:nvPr>
        </p:nvSpPr>
        <p:spPr>
          <a:xfrm>
            <a:off x="345056" y="1834945"/>
            <a:ext cx="6849374" cy="3833604"/>
          </a:xfrm>
        </p:spPr>
        <p:txBody>
          <a:bodyPr vert="horz" lIns="91440" tIns="45720" rIns="91440" bIns="45720" rtlCol="0" anchor="t">
            <a:normAutofit/>
          </a:bodyPr>
          <a:lstStyle/>
          <a:p>
            <a:pPr marL="0" indent="0" algn="just">
              <a:lnSpc>
                <a:spcPct val="130000"/>
              </a:lnSpc>
              <a:buNone/>
            </a:pPr>
            <a:r>
              <a:rPr lang="en-US" sz="2400" dirty="0"/>
              <a:t>Significant positive correlation coefficients were demonstrated between mean monthly temperature and conception rate for those developing schizophrenia, suggesting that higher temperatures at conception, which in the U.S. occur in summer, were associated with more conceptions of offspring who developed schizophrenia. </a:t>
            </a:r>
            <a:endParaRPr lang="hu-HU" sz="2400" dirty="0"/>
          </a:p>
          <a:p>
            <a:pPr marL="0" indent="0">
              <a:buNone/>
            </a:pPr>
            <a:endParaRPr lang="hu-HU" sz="1800" b="0" i="0" u="none" strike="noStrike" baseline="0" dirty="0"/>
          </a:p>
        </p:txBody>
      </p:sp>
      <p:grpSp>
        <p:nvGrpSpPr>
          <p:cNvPr id="8" name="Csoportba foglalás 7"/>
          <p:cNvGrpSpPr/>
          <p:nvPr/>
        </p:nvGrpSpPr>
        <p:grpSpPr>
          <a:xfrm>
            <a:off x="7584707" y="126882"/>
            <a:ext cx="4607293" cy="6168039"/>
            <a:chOff x="7719045" y="608572"/>
            <a:chExt cx="4270096" cy="5546565"/>
          </a:xfrm>
        </p:grpSpPr>
        <p:pic>
          <p:nvPicPr>
            <p:cNvPr id="6" name="Kép 5"/>
            <p:cNvPicPr>
              <a:picLocks noChangeAspect="1"/>
            </p:cNvPicPr>
            <p:nvPr/>
          </p:nvPicPr>
          <p:blipFill>
            <a:blip r:embed="rId2"/>
            <a:stretch>
              <a:fillRect/>
            </a:stretch>
          </p:blipFill>
          <p:spPr>
            <a:xfrm>
              <a:off x="7719045" y="608572"/>
              <a:ext cx="4169906" cy="5525469"/>
            </a:xfrm>
            <a:prstGeom prst="rect">
              <a:avLst/>
            </a:prstGeom>
            <a:ln w="3175">
              <a:solidFill>
                <a:schemeClr val="bg1">
                  <a:lumMod val="65000"/>
                </a:schemeClr>
              </a:solidFill>
            </a:ln>
          </p:spPr>
        </p:pic>
        <p:sp>
          <p:nvSpPr>
            <p:cNvPr id="5" name="Szövegdoboz 4">
              <a:extLst>
                <a:ext uri="{FF2B5EF4-FFF2-40B4-BE49-F238E27FC236}">
                  <a16:creationId xmlns:a16="http://schemas.microsoft.com/office/drawing/2014/main" id="{C65F1C93-F238-3DF2-827F-0EFB3CAEC3C0}"/>
                </a:ext>
              </a:extLst>
            </p:cNvPr>
            <p:cNvSpPr txBox="1"/>
            <p:nvPr/>
          </p:nvSpPr>
          <p:spPr>
            <a:xfrm>
              <a:off x="9914221" y="5939693"/>
              <a:ext cx="2074920" cy="215444"/>
            </a:xfrm>
            <a:prstGeom prst="rect">
              <a:avLst/>
            </a:prstGeom>
            <a:noFill/>
          </p:spPr>
          <p:txBody>
            <a:bodyPr wrap="square">
              <a:spAutoFit/>
            </a:bodyPr>
            <a:lstStyle/>
            <a:p>
              <a:r>
                <a:rPr lang="en-US" sz="800" dirty="0"/>
                <a:t>https://doi.org/10.1016/j.schres.2021.09.020</a:t>
              </a:r>
              <a:endParaRPr lang="hu-HU" sz="800" dirty="0">
                <a:solidFill>
                  <a:schemeClr val="bg1">
                    <a:lumMod val="50000"/>
                  </a:schemeClr>
                </a:solidFill>
              </a:endParaRPr>
            </a:p>
          </p:txBody>
        </p:sp>
      </p:grpSp>
    </p:spTree>
    <p:extLst>
      <p:ext uri="{BB962C8B-B14F-4D97-AF65-F5344CB8AC3E}">
        <p14:creationId xmlns:p14="http://schemas.microsoft.com/office/powerpoint/2010/main" val="2800930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b="1" dirty="0"/>
              <a:t>Learning outcomes</a:t>
            </a:r>
          </a:p>
        </p:txBody>
      </p:sp>
      <p:sp>
        <p:nvSpPr>
          <p:cNvPr id="3" name="Tartalom helye 2"/>
          <p:cNvSpPr>
            <a:spLocks noGrp="1"/>
          </p:cNvSpPr>
          <p:nvPr>
            <p:ph idx="1"/>
          </p:nvPr>
        </p:nvSpPr>
        <p:spPr>
          <a:xfrm>
            <a:off x="267419" y="1311215"/>
            <a:ext cx="11602528" cy="4908429"/>
          </a:xfrm>
        </p:spPr>
        <p:txBody>
          <a:bodyPr vert="horz" lIns="91440" tIns="45720" rIns="91440" bIns="45720" rtlCol="0" anchor="t">
            <a:normAutofit/>
          </a:bodyPr>
          <a:lstStyle/>
          <a:p>
            <a:pPr marL="0" indent="0">
              <a:lnSpc>
                <a:spcPct val="100000"/>
              </a:lnSpc>
              <a:buNone/>
            </a:pPr>
            <a:r>
              <a:rPr lang="en-US" sz="2400" dirty="0">
                <a:ea typeface="Calibri" panose="020F0502020204030204"/>
                <a:cs typeface="Calibri" panose="020F0502020204030204"/>
              </a:rPr>
              <a:t>Upon successful completion of the lesson, students will be able to</a:t>
            </a:r>
          </a:p>
          <a:p>
            <a:pPr lvl="1" algn="just">
              <a:lnSpc>
                <a:spcPct val="110000"/>
              </a:lnSpc>
              <a:spcAft>
                <a:spcPts val="1000"/>
              </a:spcAft>
            </a:pPr>
            <a:r>
              <a:rPr lang="en-US" sz="2200" dirty="0"/>
              <a:t>know the physiological mechanism of the impact of heat on pregnancy</a:t>
            </a:r>
            <a:endParaRPr lang="en-US" sz="2200" dirty="0">
              <a:ea typeface="Calibri" panose="020F0502020204030204"/>
              <a:cs typeface="Calibri" panose="020F0502020204030204"/>
            </a:endParaRPr>
          </a:p>
          <a:p>
            <a:pPr lvl="1" algn="just">
              <a:lnSpc>
                <a:spcPct val="110000"/>
              </a:lnSpc>
              <a:spcAft>
                <a:spcPts val="1000"/>
              </a:spcAft>
            </a:pPr>
            <a:r>
              <a:rPr lang="en-US" sz="2200" dirty="0">
                <a:effectLst/>
              </a:rPr>
              <a:t>know the shorter an</a:t>
            </a:r>
            <a:r>
              <a:rPr lang="hu-HU" sz="2200" dirty="0">
                <a:effectLst/>
              </a:rPr>
              <a:t>d</a:t>
            </a:r>
            <a:r>
              <a:rPr lang="en-US" sz="2200" dirty="0">
                <a:effectLst/>
              </a:rPr>
              <a:t> longer term consequences of climate change on pregnant women and their newborns</a:t>
            </a:r>
            <a:endParaRPr lang="en-US" sz="2200" dirty="0">
              <a:effectLst/>
              <a:ea typeface="Calibri"/>
              <a:cs typeface="Calibri"/>
            </a:endParaRPr>
          </a:p>
          <a:p>
            <a:pPr lvl="1" algn="just">
              <a:lnSpc>
                <a:spcPct val="110000"/>
              </a:lnSpc>
              <a:spcAft>
                <a:spcPts val="1000"/>
              </a:spcAft>
            </a:pPr>
            <a:r>
              <a:rPr lang="en-US" sz="2200" dirty="0">
                <a:effectLst/>
              </a:rPr>
              <a:t>identify the situations with a high risk of adverse effects of </a:t>
            </a:r>
            <a:r>
              <a:rPr lang="en-US" sz="2200" dirty="0" err="1">
                <a:effectLst/>
              </a:rPr>
              <a:t>amb</a:t>
            </a:r>
            <a:r>
              <a:rPr lang="hu-HU" sz="2200" dirty="0" err="1">
                <a:effectLst/>
              </a:rPr>
              <a:t>ie</a:t>
            </a:r>
            <a:r>
              <a:rPr lang="en-US" sz="2200" dirty="0" err="1">
                <a:effectLst/>
              </a:rPr>
              <a:t>nt</a:t>
            </a:r>
            <a:r>
              <a:rPr lang="en-US" sz="2200" dirty="0">
                <a:effectLst/>
              </a:rPr>
              <a:t> temperature during pregnancy</a:t>
            </a:r>
            <a:endParaRPr lang="en-US" sz="2200" dirty="0">
              <a:effectLst/>
              <a:ea typeface="Calibri"/>
              <a:cs typeface="Calibri"/>
            </a:endParaRPr>
          </a:p>
          <a:p>
            <a:pPr lvl="1" algn="just">
              <a:lnSpc>
                <a:spcPct val="110000"/>
              </a:lnSpc>
              <a:spcAft>
                <a:spcPts val="1000"/>
              </a:spcAft>
            </a:pPr>
            <a:r>
              <a:rPr lang="en-US" sz="2200" dirty="0"/>
              <a:t>give</a:t>
            </a:r>
            <a:r>
              <a:rPr lang="en-US" sz="2200" dirty="0">
                <a:effectLst/>
              </a:rPr>
              <a:t> advice to pregnant women about the aspects of prevention</a:t>
            </a:r>
            <a:endParaRPr lang="en-US" sz="2200" dirty="0">
              <a:effectLst/>
              <a:ea typeface="Calibri"/>
              <a:cs typeface="Calibri"/>
            </a:endParaRPr>
          </a:p>
          <a:p>
            <a:pPr lvl="1" algn="just">
              <a:lnSpc>
                <a:spcPct val="110000"/>
              </a:lnSpc>
              <a:spcAft>
                <a:spcPts val="1000"/>
              </a:spcAft>
            </a:pPr>
            <a:r>
              <a:rPr lang="en-US" sz="2200" dirty="0"/>
              <a:t>inform women</a:t>
            </a:r>
            <a:r>
              <a:rPr lang="en-US" sz="2200" dirty="0">
                <a:effectLst/>
              </a:rPr>
              <a:t> in reproductive ages</a:t>
            </a:r>
            <a:r>
              <a:rPr lang="en-US" sz="2200" dirty="0"/>
              <a:t> </a:t>
            </a:r>
            <a:r>
              <a:rPr lang="en-US" sz="2200" dirty="0">
                <a:effectLst/>
              </a:rPr>
              <a:t>about the risk of climate change</a:t>
            </a:r>
            <a:endParaRPr lang="en-US" sz="2200" dirty="0">
              <a:effectLst/>
              <a:ea typeface="Calibri"/>
              <a:cs typeface="Calibri"/>
            </a:endParaRPr>
          </a:p>
          <a:p>
            <a:pPr lvl="1" algn="just">
              <a:lnSpc>
                <a:spcPct val="110000"/>
              </a:lnSpc>
              <a:spcAft>
                <a:spcPts val="1000"/>
              </a:spcAft>
            </a:pPr>
            <a:r>
              <a:rPr lang="en-US" sz="2200" dirty="0"/>
              <a:t>consider the patients’ preference in</a:t>
            </a:r>
            <a:r>
              <a:rPr lang="en-US" sz="2200" dirty="0">
                <a:effectLst/>
              </a:rPr>
              <a:t> clinical decisions</a:t>
            </a:r>
            <a:endParaRPr lang="en-US" sz="2200" dirty="0">
              <a:ea typeface="Calibri"/>
              <a:cs typeface="Calibri"/>
            </a:endParaRPr>
          </a:p>
          <a:p>
            <a:pPr>
              <a:lnSpc>
                <a:spcPct val="100000"/>
              </a:lnSpc>
            </a:pPr>
            <a:endParaRPr lang="en-US" dirty="0"/>
          </a:p>
        </p:txBody>
      </p:sp>
    </p:spTree>
    <p:extLst>
      <p:ext uri="{BB962C8B-B14F-4D97-AF65-F5344CB8AC3E}">
        <p14:creationId xmlns:p14="http://schemas.microsoft.com/office/powerpoint/2010/main" val="7977298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2CCCFFD-554F-0C55-A27E-4B6E7709D43B}"/>
              </a:ext>
            </a:extLst>
          </p:cNvPr>
          <p:cNvSpPr>
            <a:spLocks noGrp="1"/>
          </p:cNvSpPr>
          <p:nvPr>
            <p:ph type="title"/>
          </p:nvPr>
        </p:nvSpPr>
        <p:spPr/>
        <p:txBody>
          <a:bodyPr>
            <a:normAutofit fontScale="90000"/>
          </a:bodyPr>
          <a:lstStyle/>
          <a:p>
            <a:r>
              <a:rPr lang="en-US" sz="3600" i="0" u="none" strike="noStrike" baseline="0" dirty="0">
                <a:latin typeface="+mn-lt"/>
              </a:rPr>
              <a:t>Prenatal maternal stress</a:t>
            </a:r>
            <a:r>
              <a:rPr lang="hu-HU" sz="3600" i="0" u="none" strike="noStrike" baseline="0" dirty="0">
                <a:latin typeface="+mn-lt"/>
              </a:rPr>
              <a:t> (PNMS)</a:t>
            </a:r>
            <a:endParaRPr lang="en-GB" dirty="0">
              <a:latin typeface="+mn-lt"/>
            </a:endParaRPr>
          </a:p>
        </p:txBody>
      </p:sp>
      <p:graphicFrame>
        <p:nvGraphicFramePr>
          <p:cNvPr id="4" name="Tartalom helye 3">
            <a:extLst>
              <a:ext uri="{FF2B5EF4-FFF2-40B4-BE49-F238E27FC236}">
                <a16:creationId xmlns:a16="http://schemas.microsoft.com/office/drawing/2014/main" id="{20F302AE-A3A4-FA68-46C4-F67D289BEB6A}"/>
              </a:ext>
            </a:extLst>
          </p:cNvPr>
          <p:cNvGraphicFramePr>
            <a:graphicFrameLocks noGrp="1"/>
          </p:cNvGraphicFramePr>
          <p:nvPr>
            <p:ph idx="1"/>
            <p:extLst>
              <p:ext uri="{D42A27DB-BD31-4B8C-83A1-F6EECF244321}">
                <p14:modId xmlns:p14="http://schemas.microsoft.com/office/powerpoint/2010/main" val="294415533"/>
              </p:ext>
            </p:extLst>
          </p:nvPr>
        </p:nvGraphicFramePr>
        <p:xfrm>
          <a:off x="1460698" y="992037"/>
          <a:ext cx="9270603" cy="48480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zövegdoboz 6">
            <a:extLst>
              <a:ext uri="{FF2B5EF4-FFF2-40B4-BE49-F238E27FC236}">
                <a16:creationId xmlns:a16="http://schemas.microsoft.com/office/drawing/2014/main" id="{C7837B38-2A4C-E1D3-A9C2-478DFE08611E}"/>
              </a:ext>
            </a:extLst>
          </p:cNvPr>
          <p:cNvSpPr txBox="1"/>
          <p:nvPr/>
        </p:nvSpPr>
        <p:spPr>
          <a:xfrm>
            <a:off x="79895" y="6129153"/>
            <a:ext cx="8057607" cy="215444"/>
          </a:xfrm>
          <a:prstGeom prst="rect">
            <a:avLst/>
          </a:prstGeom>
          <a:noFill/>
        </p:spPr>
        <p:txBody>
          <a:bodyPr wrap="square">
            <a:spAutoFit/>
          </a:bodyPr>
          <a:lstStyle/>
          <a:p>
            <a:r>
              <a:rPr lang="en-US" sz="800" dirty="0">
                <a:solidFill>
                  <a:schemeClr val="bg1">
                    <a:lumMod val="50000"/>
                  </a:schemeClr>
                </a:solidFill>
                <a:hlinkClick r:id="rId7">
                  <a:extLst>
                    <a:ext uri="{A12FA001-AC4F-418D-AE19-62706E023703}">
                      <ahyp:hlinkClr xmlns:ahyp="http://schemas.microsoft.com/office/drawing/2018/hyperlinkcolor" xmlns="" val="tx"/>
                    </a:ext>
                  </a:extLst>
                </a:hlinkClick>
              </a:rPr>
              <a:t>https://doi.org/10.12688/f1000research.27157.1</a:t>
            </a:r>
            <a:endParaRPr lang="en-GB" sz="800" dirty="0">
              <a:solidFill>
                <a:schemeClr val="bg1">
                  <a:lumMod val="50000"/>
                </a:schemeClr>
              </a:solidFill>
            </a:endParaRPr>
          </a:p>
        </p:txBody>
      </p:sp>
    </p:spTree>
    <p:extLst>
      <p:ext uri="{BB962C8B-B14F-4D97-AF65-F5344CB8AC3E}">
        <p14:creationId xmlns:p14="http://schemas.microsoft.com/office/powerpoint/2010/main" val="14603881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a:extLst>
              <a:ext uri="{FF2B5EF4-FFF2-40B4-BE49-F238E27FC236}">
                <a16:creationId xmlns:a16="http://schemas.microsoft.com/office/drawing/2014/main" id="{5E9A1014-EDD8-B645-CF77-FB08291C25F9}"/>
              </a:ext>
            </a:extLst>
          </p:cNvPr>
          <p:cNvPicPr>
            <a:picLocks noChangeAspect="1"/>
          </p:cNvPicPr>
          <p:nvPr/>
        </p:nvPicPr>
        <p:blipFill>
          <a:blip r:embed="rId2"/>
          <a:stretch>
            <a:fillRect/>
          </a:stretch>
        </p:blipFill>
        <p:spPr>
          <a:xfrm>
            <a:off x="1535502" y="758769"/>
            <a:ext cx="9067938" cy="5616151"/>
          </a:xfrm>
          <a:prstGeom prst="rect">
            <a:avLst/>
          </a:prstGeom>
        </p:spPr>
      </p:pic>
      <p:sp>
        <p:nvSpPr>
          <p:cNvPr id="5" name="Cím 1">
            <a:extLst>
              <a:ext uri="{FF2B5EF4-FFF2-40B4-BE49-F238E27FC236}">
                <a16:creationId xmlns:a16="http://schemas.microsoft.com/office/drawing/2014/main" id="{FFF3311E-9CB5-42F4-D00E-D8E52F959B17}"/>
              </a:ext>
            </a:extLst>
          </p:cNvPr>
          <p:cNvSpPr>
            <a:spLocks noGrp="1"/>
          </p:cNvSpPr>
          <p:nvPr>
            <p:ph type="title"/>
          </p:nvPr>
        </p:nvSpPr>
        <p:spPr>
          <a:xfrm>
            <a:off x="192088" y="152400"/>
            <a:ext cx="11896725" cy="550863"/>
          </a:xfrm>
        </p:spPr>
        <p:txBody>
          <a:bodyPr>
            <a:normAutofit/>
          </a:bodyPr>
          <a:lstStyle/>
          <a:p>
            <a:r>
              <a:rPr lang="en-US" sz="2800" b="0" i="0" u="none" strike="noStrike" baseline="0" dirty="0">
                <a:latin typeface="+mn-lt"/>
              </a:rPr>
              <a:t>The cycle of health impacts following climate related exposures during pregnancy</a:t>
            </a:r>
            <a:endParaRPr lang="en-GB" sz="4800" dirty="0">
              <a:latin typeface="+mn-lt"/>
            </a:endParaRPr>
          </a:p>
        </p:txBody>
      </p:sp>
      <p:sp>
        <p:nvSpPr>
          <p:cNvPr id="6" name="Szövegdoboz 5">
            <a:extLst>
              <a:ext uri="{FF2B5EF4-FFF2-40B4-BE49-F238E27FC236}">
                <a16:creationId xmlns:a16="http://schemas.microsoft.com/office/drawing/2014/main" id="{55E87FA8-A6B1-5A85-A4CF-FA295FCD8296}"/>
              </a:ext>
            </a:extLst>
          </p:cNvPr>
          <p:cNvSpPr txBox="1"/>
          <p:nvPr/>
        </p:nvSpPr>
        <p:spPr>
          <a:xfrm>
            <a:off x="9866911" y="6078619"/>
            <a:ext cx="2221902" cy="215444"/>
          </a:xfrm>
          <a:prstGeom prst="rect">
            <a:avLst/>
          </a:prstGeom>
          <a:noFill/>
        </p:spPr>
        <p:txBody>
          <a:bodyPr wrap="square">
            <a:spAutoFit/>
          </a:bodyPr>
          <a:lstStyle/>
          <a:p>
            <a:pPr algn="r"/>
            <a:r>
              <a:rPr lang="hu-HU" sz="800" dirty="0">
                <a:effectLst/>
                <a:latin typeface="Calibri" panose="020F0502020204030204" pitchFamily="34" charset="0"/>
                <a:ea typeface="Calibri" panose="020F0502020204030204" pitchFamily="34" charset="0"/>
              </a:rPr>
              <a:t>doi.org/10.1007/s40572-022-00345-9</a:t>
            </a:r>
            <a:endParaRPr lang="en-GB" sz="800" dirty="0"/>
          </a:p>
        </p:txBody>
      </p:sp>
    </p:spTree>
    <p:extLst>
      <p:ext uri="{BB962C8B-B14F-4D97-AF65-F5344CB8AC3E}">
        <p14:creationId xmlns:p14="http://schemas.microsoft.com/office/powerpoint/2010/main" val="32924684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11A6D4F-C6E3-8035-75BD-3460229A5B51}"/>
              </a:ext>
            </a:extLst>
          </p:cNvPr>
          <p:cNvSpPr>
            <a:spLocks noGrp="1"/>
          </p:cNvSpPr>
          <p:nvPr>
            <p:ph type="title"/>
          </p:nvPr>
        </p:nvSpPr>
        <p:spPr>
          <a:xfrm>
            <a:off x="147587" y="76275"/>
            <a:ext cx="11896826" cy="779789"/>
          </a:xfrm>
        </p:spPr>
        <p:txBody>
          <a:bodyPr>
            <a:normAutofit fontScale="90000"/>
          </a:bodyPr>
          <a:lstStyle/>
          <a:p>
            <a:r>
              <a:rPr lang="en-US" sz="2800" b="0" i="0" u="none" strike="noStrike" baseline="0" dirty="0">
                <a:latin typeface="+mn-lt"/>
              </a:rPr>
              <a:t>Framework for the direct and indirect effects of climate change on maternal and neonatal health and the multisectoral</a:t>
            </a:r>
            <a:r>
              <a:rPr lang="hu-HU" sz="2800" b="0" i="0" u="none" strike="noStrike" baseline="0" dirty="0">
                <a:latin typeface="+mn-lt"/>
              </a:rPr>
              <a:t> </a:t>
            </a:r>
            <a:r>
              <a:rPr lang="en-US" sz="2800" b="0" i="0" u="none" strike="noStrike" baseline="0" dirty="0">
                <a:latin typeface="+mn-lt"/>
              </a:rPr>
              <a:t>responses needed to strengthen resilience</a:t>
            </a:r>
            <a:endParaRPr lang="en-GB" sz="4800" dirty="0">
              <a:latin typeface="+mn-lt"/>
            </a:endParaRPr>
          </a:p>
        </p:txBody>
      </p:sp>
      <p:pic>
        <p:nvPicPr>
          <p:cNvPr id="5" name="Kép 4">
            <a:extLst>
              <a:ext uri="{FF2B5EF4-FFF2-40B4-BE49-F238E27FC236}">
                <a16:creationId xmlns:a16="http://schemas.microsoft.com/office/drawing/2014/main" id="{FF97DB08-3624-9975-AFCC-556B59C36392}"/>
              </a:ext>
            </a:extLst>
          </p:cNvPr>
          <p:cNvPicPr>
            <a:picLocks noChangeAspect="1"/>
          </p:cNvPicPr>
          <p:nvPr/>
        </p:nvPicPr>
        <p:blipFill>
          <a:blip r:embed="rId2"/>
          <a:stretch>
            <a:fillRect/>
          </a:stretch>
        </p:blipFill>
        <p:spPr>
          <a:xfrm>
            <a:off x="1203991" y="969408"/>
            <a:ext cx="10454018" cy="5160726"/>
          </a:xfrm>
          <a:prstGeom prst="rect">
            <a:avLst/>
          </a:prstGeom>
        </p:spPr>
      </p:pic>
      <p:sp>
        <p:nvSpPr>
          <p:cNvPr id="7" name="Szövegdoboz 6">
            <a:extLst>
              <a:ext uri="{FF2B5EF4-FFF2-40B4-BE49-F238E27FC236}">
                <a16:creationId xmlns:a16="http://schemas.microsoft.com/office/drawing/2014/main" id="{EEAB5C0F-F99E-CFB5-2BB4-E0575218E82B}"/>
              </a:ext>
            </a:extLst>
          </p:cNvPr>
          <p:cNvSpPr txBox="1"/>
          <p:nvPr/>
        </p:nvSpPr>
        <p:spPr>
          <a:xfrm>
            <a:off x="0" y="6156012"/>
            <a:ext cx="8451320" cy="215444"/>
          </a:xfrm>
          <a:prstGeom prst="rect">
            <a:avLst/>
          </a:prstGeom>
          <a:noFill/>
        </p:spPr>
        <p:txBody>
          <a:bodyPr wrap="square">
            <a:spAutoFit/>
          </a:bodyPr>
          <a:lstStyle/>
          <a:p>
            <a:r>
              <a:rPr lang="hu-HU" sz="800" dirty="0">
                <a:effectLst/>
                <a:latin typeface="Calibri" panose="020F0502020204030204" pitchFamily="34" charset="0"/>
                <a:ea typeface="Calibri" panose="020F0502020204030204" pitchFamily="34" charset="0"/>
              </a:rPr>
              <a:t>https://obgyn.onlinelibrary.wiley.com/doi/10.1111/aogs.14124</a:t>
            </a:r>
            <a:endParaRPr lang="en-GB" sz="800" dirty="0"/>
          </a:p>
        </p:txBody>
      </p:sp>
      <p:sp>
        <p:nvSpPr>
          <p:cNvPr id="3" name="Téglalap 2">
            <a:extLst>
              <a:ext uri="{FF2B5EF4-FFF2-40B4-BE49-F238E27FC236}">
                <a16:creationId xmlns:a16="http://schemas.microsoft.com/office/drawing/2014/main" id="{9ECCB0FB-2F3C-1620-D747-5459A990BE29}"/>
              </a:ext>
            </a:extLst>
          </p:cNvPr>
          <p:cNvSpPr/>
          <p:nvPr/>
        </p:nvSpPr>
        <p:spPr>
          <a:xfrm>
            <a:off x="8804082" y="921193"/>
            <a:ext cx="2841578" cy="5219595"/>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utoShape 2" descr="Details are in the caption following the imag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Tree>
    <p:extLst>
      <p:ext uri="{BB962C8B-B14F-4D97-AF65-F5344CB8AC3E}">
        <p14:creationId xmlns:p14="http://schemas.microsoft.com/office/powerpoint/2010/main" val="22345477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ép 4">
            <a:extLst>
              <a:ext uri="{FF2B5EF4-FFF2-40B4-BE49-F238E27FC236}">
                <a16:creationId xmlns:a16="http://schemas.microsoft.com/office/drawing/2014/main" id="{65589AC8-9CAA-12B8-9542-52FEEA6C8933}"/>
              </a:ext>
            </a:extLst>
          </p:cNvPr>
          <p:cNvPicPr>
            <a:picLocks noChangeAspect="1"/>
          </p:cNvPicPr>
          <p:nvPr/>
        </p:nvPicPr>
        <p:blipFill rotWithShape="1">
          <a:blip r:embed="rId2"/>
          <a:srcRect b="6234"/>
          <a:stretch/>
        </p:blipFill>
        <p:spPr>
          <a:xfrm>
            <a:off x="1009709" y="124134"/>
            <a:ext cx="4572943" cy="6062828"/>
          </a:xfrm>
          <a:prstGeom prst="rect">
            <a:avLst/>
          </a:prstGeom>
          <a:ln>
            <a:solidFill>
              <a:schemeClr val="bg1">
                <a:lumMod val="50000"/>
              </a:schemeClr>
            </a:solidFill>
          </a:ln>
        </p:spPr>
      </p:pic>
      <p:pic>
        <p:nvPicPr>
          <p:cNvPr id="9" name="Tartalom helye 4" descr="A képen diagram látható&#10;&#10;Automatikusan generált leírás">
            <a:extLst>
              <a:ext uri="{FF2B5EF4-FFF2-40B4-BE49-F238E27FC236}">
                <a16:creationId xmlns:a16="http://schemas.microsoft.com/office/drawing/2014/main" id="{4D42D1CB-3470-5A4B-D1F1-DFD98441B7F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814685" y="124134"/>
            <a:ext cx="4549541" cy="6066055"/>
          </a:xfrm>
          <a:ln>
            <a:solidFill>
              <a:schemeClr val="bg1">
                <a:lumMod val="50000"/>
              </a:schemeClr>
            </a:solidFill>
          </a:ln>
        </p:spPr>
      </p:pic>
      <p:sp>
        <p:nvSpPr>
          <p:cNvPr id="3" name="Téglalap 2"/>
          <p:cNvSpPr/>
          <p:nvPr/>
        </p:nvSpPr>
        <p:spPr>
          <a:xfrm>
            <a:off x="924025" y="6150393"/>
            <a:ext cx="6096000" cy="215444"/>
          </a:xfrm>
          <a:prstGeom prst="rect">
            <a:avLst/>
          </a:prstGeom>
        </p:spPr>
        <p:txBody>
          <a:bodyPr>
            <a:spAutoFit/>
          </a:bodyPr>
          <a:lstStyle/>
          <a:p>
            <a:r>
              <a:rPr lang="en-GB" sz="800" dirty="0">
                <a:hlinkClick r:id="rId4"/>
              </a:rPr>
              <a:t>https://reliefweb.int/report/world/negative-impact-climate-change-maternal-health</a:t>
            </a:r>
            <a:endParaRPr lang="en-GB" sz="800" dirty="0"/>
          </a:p>
        </p:txBody>
      </p:sp>
      <p:sp>
        <p:nvSpPr>
          <p:cNvPr id="4" name="Téglalap 3"/>
          <p:cNvSpPr/>
          <p:nvPr/>
        </p:nvSpPr>
        <p:spPr>
          <a:xfrm>
            <a:off x="6740792" y="6151015"/>
            <a:ext cx="6096000" cy="215444"/>
          </a:xfrm>
          <a:prstGeom prst="rect">
            <a:avLst/>
          </a:prstGeom>
        </p:spPr>
        <p:txBody>
          <a:bodyPr>
            <a:spAutoFit/>
          </a:bodyPr>
          <a:lstStyle/>
          <a:p>
            <a:r>
              <a:rPr lang="en-GB" sz="800" dirty="0">
                <a:hlinkClick r:id="rId5"/>
              </a:rPr>
              <a:t>https://www.env-health.org/wp-content/uploads/2020/04/FIGO-PregnancyClimateChangeInfographic-Final1-800px.jpg</a:t>
            </a:r>
            <a:r>
              <a:rPr lang="hu-HU" sz="800" dirty="0"/>
              <a:t> </a:t>
            </a:r>
            <a:endParaRPr lang="en-GB" sz="800" dirty="0"/>
          </a:p>
        </p:txBody>
      </p:sp>
    </p:spTree>
    <p:extLst>
      <p:ext uri="{BB962C8B-B14F-4D97-AF65-F5344CB8AC3E}">
        <p14:creationId xmlns:p14="http://schemas.microsoft.com/office/powerpoint/2010/main" val="42366803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rtalom helye 3">
            <a:extLst>
              <a:ext uri="{FF2B5EF4-FFF2-40B4-BE49-F238E27FC236}">
                <a16:creationId xmlns:a16="http://schemas.microsoft.com/office/drawing/2014/main" id="{F9D59DFD-289E-A88D-9EFD-2D5D29C80482}"/>
              </a:ext>
            </a:extLst>
          </p:cNvPr>
          <p:cNvGraphicFramePr>
            <a:graphicFrameLocks noGrp="1"/>
          </p:cNvGraphicFramePr>
          <p:nvPr>
            <p:ph idx="1"/>
          </p:nvPr>
        </p:nvGraphicFramePr>
        <p:xfrm>
          <a:off x="192088" y="870493"/>
          <a:ext cx="11896725" cy="5370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ím 1">
            <a:extLst>
              <a:ext uri="{FF2B5EF4-FFF2-40B4-BE49-F238E27FC236}">
                <a16:creationId xmlns:a16="http://schemas.microsoft.com/office/drawing/2014/main" id="{0AAD4EE7-4EA7-4EC3-7D57-A21BA30ABBF9}"/>
              </a:ext>
            </a:extLst>
          </p:cNvPr>
          <p:cNvSpPr>
            <a:spLocks noGrp="1"/>
          </p:cNvSpPr>
          <p:nvPr>
            <p:ph type="title"/>
          </p:nvPr>
        </p:nvSpPr>
        <p:spPr>
          <a:xfrm>
            <a:off x="192088" y="152400"/>
            <a:ext cx="11896725" cy="550863"/>
          </a:xfrm>
        </p:spPr>
        <p:txBody>
          <a:bodyPr>
            <a:normAutofit fontScale="90000"/>
          </a:bodyPr>
          <a:lstStyle/>
          <a:p>
            <a:r>
              <a:rPr lang="hu-HU" dirty="0" err="1"/>
              <a:t>Take-home</a:t>
            </a:r>
            <a:r>
              <a:rPr lang="hu-HU" dirty="0"/>
              <a:t> </a:t>
            </a:r>
            <a:r>
              <a:rPr lang="hu-HU" dirty="0" err="1"/>
              <a:t>message</a:t>
            </a:r>
            <a:endParaRPr lang="en-GB" dirty="0" err="1"/>
          </a:p>
        </p:txBody>
      </p:sp>
    </p:spTree>
    <p:extLst>
      <p:ext uri="{BB962C8B-B14F-4D97-AF65-F5344CB8AC3E}">
        <p14:creationId xmlns:p14="http://schemas.microsoft.com/office/powerpoint/2010/main" val="41990373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D0024-B193-7305-CFAD-5880166CB85D}"/>
              </a:ext>
            </a:extLst>
          </p:cNvPr>
          <p:cNvSpPr>
            <a:spLocks noGrp="1"/>
          </p:cNvSpPr>
          <p:nvPr>
            <p:ph type="title"/>
          </p:nvPr>
        </p:nvSpPr>
        <p:spPr/>
        <p:txBody>
          <a:bodyPr>
            <a:normAutofit fontScale="90000"/>
          </a:bodyPr>
          <a:lstStyle/>
          <a:p>
            <a:r>
              <a:rPr lang="en-US" dirty="0">
                <a:cs typeface="Calibri"/>
              </a:rPr>
              <a:t>Test your knowledge</a:t>
            </a:r>
            <a:endParaRPr lang="en-US" dirty="0"/>
          </a:p>
        </p:txBody>
      </p:sp>
      <p:sp>
        <p:nvSpPr>
          <p:cNvPr id="3" name="Content Placeholder 2">
            <a:extLst>
              <a:ext uri="{FF2B5EF4-FFF2-40B4-BE49-F238E27FC236}">
                <a16:creationId xmlns:a16="http://schemas.microsoft.com/office/drawing/2014/main" id="{A12638E4-E602-512A-F8B5-3BAA678107ED}"/>
              </a:ext>
            </a:extLst>
          </p:cNvPr>
          <p:cNvSpPr>
            <a:spLocks noGrp="1"/>
          </p:cNvSpPr>
          <p:nvPr>
            <p:ph idx="1"/>
          </p:nvPr>
        </p:nvSpPr>
        <p:spPr>
          <a:xfrm>
            <a:off x="465826" y="934775"/>
            <a:ext cx="11248846" cy="5370897"/>
          </a:xfrm>
        </p:spPr>
        <p:txBody>
          <a:bodyPr vert="horz" lIns="91440" tIns="45720" rIns="91440" bIns="45720" rtlCol="0" anchor="t">
            <a:normAutofit fontScale="92500" lnSpcReduction="10000"/>
          </a:bodyPr>
          <a:lstStyle/>
          <a:p>
            <a:pPr marL="514350" indent="-514350" algn="just">
              <a:lnSpc>
                <a:spcPct val="120000"/>
              </a:lnSpc>
              <a:spcAft>
                <a:spcPts val="1000"/>
              </a:spcAft>
              <a:buAutoNum type="arabicPeriod"/>
            </a:pPr>
            <a:r>
              <a:rPr lang="en-US" sz="2600" dirty="0">
                <a:cs typeface="Calibri"/>
              </a:rPr>
              <a:t>List the vulnerable populations of climate change.</a:t>
            </a:r>
          </a:p>
          <a:p>
            <a:pPr marL="514350" indent="-514350" algn="just">
              <a:lnSpc>
                <a:spcPct val="120000"/>
              </a:lnSpc>
              <a:spcAft>
                <a:spcPts val="1000"/>
              </a:spcAft>
              <a:buAutoNum type="arabicPeriod"/>
            </a:pPr>
            <a:r>
              <a:rPr lang="en-US" sz="2600" dirty="0">
                <a:cs typeface="Calibri"/>
              </a:rPr>
              <a:t>What kind of climate change related effects can increase the risk of preterm birth?</a:t>
            </a:r>
            <a:endParaRPr lang="en-US" sz="2600" dirty="0">
              <a:ea typeface="Calibri"/>
              <a:cs typeface="Calibri"/>
            </a:endParaRPr>
          </a:p>
          <a:p>
            <a:pPr marL="514350" indent="-514350" algn="just">
              <a:lnSpc>
                <a:spcPct val="120000"/>
              </a:lnSpc>
              <a:spcAft>
                <a:spcPts val="1000"/>
              </a:spcAft>
              <a:buAutoNum type="arabicPeriod"/>
            </a:pPr>
            <a:r>
              <a:rPr lang="en-US" sz="2600" dirty="0">
                <a:cs typeface="Calibri"/>
              </a:rPr>
              <a:t>What are the physiological mechanisms of the impact of heat during pregnancy?</a:t>
            </a:r>
          </a:p>
          <a:p>
            <a:pPr marL="514350" indent="-514350" algn="just">
              <a:lnSpc>
                <a:spcPct val="120000"/>
              </a:lnSpc>
              <a:spcAft>
                <a:spcPts val="1000"/>
              </a:spcAft>
              <a:buAutoNum type="arabicPeriod"/>
            </a:pPr>
            <a:r>
              <a:rPr lang="en-US" sz="2600" dirty="0">
                <a:cs typeface="Calibri"/>
              </a:rPr>
              <a:t>What kind of adverse neonatal outcomes are associated with elevated ambient temperature during pregnancy? </a:t>
            </a:r>
          </a:p>
          <a:p>
            <a:pPr marL="514350" indent="-514350" algn="just">
              <a:lnSpc>
                <a:spcPct val="120000"/>
              </a:lnSpc>
              <a:spcAft>
                <a:spcPts val="1000"/>
              </a:spcAft>
              <a:buAutoNum type="arabicPeriod"/>
            </a:pPr>
            <a:r>
              <a:rPr lang="en-US" sz="2600" dirty="0">
                <a:ea typeface="Calibri" panose="020F0502020204030204"/>
                <a:cs typeface="Calibri"/>
              </a:rPr>
              <a:t>What kind of adverse maternal outcomes are associated with elevated ambient temperature during pregnancy? </a:t>
            </a:r>
          </a:p>
          <a:p>
            <a:pPr marL="514350" indent="-514350" algn="just">
              <a:lnSpc>
                <a:spcPct val="120000"/>
              </a:lnSpc>
              <a:spcAft>
                <a:spcPts val="1000"/>
              </a:spcAft>
              <a:buAutoNum type="arabicPeriod"/>
            </a:pPr>
            <a:r>
              <a:rPr lang="en-US" sz="2600" dirty="0">
                <a:ea typeface="Calibri" panose="020F0502020204030204"/>
                <a:cs typeface="Calibri"/>
              </a:rPr>
              <a:t>How will you inform your patient about the potential effects of climate change? Collect the main points of the discussion with a pregnant woman.</a:t>
            </a:r>
          </a:p>
          <a:p>
            <a:pPr marL="514350" indent="-514350">
              <a:buAutoNum type="arabicPeriod"/>
            </a:pPr>
            <a:endParaRPr lang="en-US" dirty="0">
              <a:cs typeface="Calibri"/>
            </a:endParaRPr>
          </a:p>
          <a:p>
            <a:pPr marL="514350" indent="-514350">
              <a:buAutoNum type="arabicPeriod"/>
            </a:pPr>
            <a:endParaRPr lang="en-US" dirty="0">
              <a:ea typeface="Calibri" panose="020F0502020204030204"/>
              <a:cs typeface="Calibri"/>
            </a:endParaRPr>
          </a:p>
        </p:txBody>
      </p:sp>
    </p:spTree>
    <p:extLst>
      <p:ext uri="{BB962C8B-B14F-4D97-AF65-F5344CB8AC3E}">
        <p14:creationId xmlns:p14="http://schemas.microsoft.com/office/powerpoint/2010/main" val="29269448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B4234-EF13-31D0-E1FD-7AC7EC8A6C25}"/>
              </a:ext>
            </a:extLst>
          </p:cNvPr>
          <p:cNvSpPr>
            <a:spLocks noGrp="1"/>
          </p:cNvSpPr>
          <p:nvPr>
            <p:ph type="title"/>
          </p:nvPr>
        </p:nvSpPr>
        <p:spPr/>
        <p:txBody>
          <a:bodyPr>
            <a:normAutofit fontScale="90000"/>
          </a:bodyPr>
          <a:lstStyle/>
          <a:p>
            <a:r>
              <a:rPr lang="hu-HU" b="1" dirty="0" err="1"/>
              <a:t>Further</a:t>
            </a:r>
            <a:r>
              <a:rPr lang="hu-HU" b="1" dirty="0"/>
              <a:t> </a:t>
            </a:r>
            <a:r>
              <a:rPr lang="hu-HU" b="1"/>
              <a:t>readings</a:t>
            </a:r>
            <a:endParaRPr lang="en-US" dirty="0"/>
          </a:p>
        </p:txBody>
      </p:sp>
      <p:sp>
        <p:nvSpPr>
          <p:cNvPr id="3" name="Content Placeholder 2">
            <a:extLst>
              <a:ext uri="{FF2B5EF4-FFF2-40B4-BE49-F238E27FC236}">
                <a16:creationId xmlns:a16="http://schemas.microsoft.com/office/drawing/2014/main" id="{7455DD65-B6A7-34C9-1F6C-4E9A7829FDD0}"/>
              </a:ext>
            </a:extLst>
          </p:cNvPr>
          <p:cNvSpPr>
            <a:spLocks noGrp="1"/>
          </p:cNvSpPr>
          <p:nvPr>
            <p:ph idx="1"/>
          </p:nvPr>
        </p:nvSpPr>
        <p:spPr>
          <a:xfrm>
            <a:off x="192505" y="934775"/>
            <a:ext cx="11479035" cy="5370897"/>
          </a:xfrm>
        </p:spPr>
        <p:txBody>
          <a:bodyPr vert="horz" lIns="91440" tIns="45720" rIns="91440" bIns="45720" rtlCol="0" anchor="t">
            <a:normAutofit/>
          </a:bodyPr>
          <a:lstStyle/>
          <a:p>
            <a:pPr algn="just">
              <a:lnSpc>
                <a:spcPct val="110000"/>
              </a:lnSpc>
              <a:spcAft>
                <a:spcPts val="1500"/>
              </a:spcAft>
            </a:pPr>
            <a:r>
              <a:rPr lang="hu-HU" sz="2000" dirty="0">
                <a:solidFill>
                  <a:srgbClr val="000000"/>
                </a:solidFill>
                <a:ea typeface="Calibri"/>
                <a:cs typeface="Calibri"/>
              </a:rPr>
              <a:t>Ha S. The </a:t>
            </a:r>
            <a:r>
              <a:rPr lang="hu-HU" sz="2000" dirty="0" err="1">
                <a:solidFill>
                  <a:srgbClr val="000000"/>
                </a:solidFill>
                <a:ea typeface="Calibri"/>
                <a:cs typeface="Calibri"/>
              </a:rPr>
              <a:t>Changing</a:t>
            </a:r>
            <a:r>
              <a:rPr lang="hu-HU" sz="2000" dirty="0">
                <a:solidFill>
                  <a:srgbClr val="000000"/>
                </a:solidFill>
                <a:ea typeface="Calibri"/>
                <a:cs typeface="Calibri"/>
              </a:rPr>
              <a:t> </a:t>
            </a:r>
            <a:r>
              <a:rPr lang="hu-HU" sz="2000" dirty="0" err="1">
                <a:solidFill>
                  <a:srgbClr val="000000"/>
                </a:solidFill>
                <a:ea typeface="Calibri"/>
                <a:cs typeface="Calibri"/>
              </a:rPr>
              <a:t>Climate</a:t>
            </a:r>
            <a:r>
              <a:rPr lang="hu-HU" sz="2000" dirty="0">
                <a:solidFill>
                  <a:srgbClr val="000000"/>
                </a:solidFill>
                <a:ea typeface="Calibri"/>
                <a:cs typeface="Calibri"/>
              </a:rPr>
              <a:t> and </a:t>
            </a:r>
            <a:r>
              <a:rPr lang="hu-HU" sz="2000" dirty="0" err="1">
                <a:solidFill>
                  <a:srgbClr val="000000"/>
                </a:solidFill>
                <a:ea typeface="Calibri"/>
                <a:cs typeface="Calibri"/>
              </a:rPr>
              <a:t>Pregnancy</a:t>
            </a:r>
            <a:r>
              <a:rPr lang="hu-HU" sz="2000" dirty="0">
                <a:solidFill>
                  <a:srgbClr val="000000"/>
                </a:solidFill>
                <a:ea typeface="Calibri"/>
                <a:cs typeface="Calibri"/>
              </a:rPr>
              <a:t> Health. </a:t>
            </a:r>
            <a:r>
              <a:rPr lang="hu-HU" sz="2000" dirty="0" err="1">
                <a:solidFill>
                  <a:srgbClr val="000000"/>
                </a:solidFill>
                <a:ea typeface="Calibri"/>
                <a:cs typeface="Calibri"/>
              </a:rPr>
              <a:t>Curr</a:t>
            </a:r>
            <a:r>
              <a:rPr lang="hu-HU" sz="2000" dirty="0">
                <a:solidFill>
                  <a:srgbClr val="000000"/>
                </a:solidFill>
                <a:ea typeface="Calibri"/>
                <a:cs typeface="Calibri"/>
              </a:rPr>
              <a:t> </a:t>
            </a:r>
            <a:r>
              <a:rPr lang="hu-HU" sz="2000" dirty="0" err="1">
                <a:solidFill>
                  <a:srgbClr val="000000"/>
                </a:solidFill>
                <a:ea typeface="Calibri"/>
                <a:cs typeface="Calibri"/>
              </a:rPr>
              <a:t>Environ</a:t>
            </a:r>
            <a:r>
              <a:rPr lang="hu-HU" sz="2000" dirty="0">
                <a:solidFill>
                  <a:srgbClr val="000000"/>
                </a:solidFill>
                <a:ea typeface="Calibri"/>
                <a:cs typeface="Calibri"/>
              </a:rPr>
              <a:t> </a:t>
            </a:r>
            <a:r>
              <a:rPr lang="hu-HU" sz="2000" dirty="0" err="1">
                <a:solidFill>
                  <a:srgbClr val="000000"/>
                </a:solidFill>
                <a:ea typeface="Calibri"/>
                <a:cs typeface="Calibri"/>
              </a:rPr>
              <a:t>Heal</a:t>
            </a:r>
            <a:r>
              <a:rPr lang="hu-HU" sz="2000" dirty="0">
                <a:solidFill>
                  <a:srgbClr val="000000"/>
                </a:solidFill>
                <a:ea typeface="Calibri"/>
                <a:cs typeface="Calibri"/>
              </a:rPr>
              <a:t> </a:t>
            </a:r>
            <a:r>
              <a:rPr lang="hu-HU" sz="2000" dirty="0" err="1">
                <a:solidFill>
                  <a:srgbClr val="000000"/>
                </a:solidFill>
                <a:ea typeface="Calibri"/>
                <a:cs typeface="Calibri"/>
              </a:rPr>
              <a:t>Reports</a:t>
            </a:r>
            <a:r>
              <a:rPr lang="hu-HU" sz="2000" dirty="0">
                <a:solidFill>
                  <a:srgbClr val="000000"/>
                </a:solidFill>
                <a:ea typeface="Calibri"/>
                <a:cs typeface="Calibri"/>
              </a:rPr>
              <a:t> [Internet]. 1:3. </a:t>
            </a:r>
            <a:r>
              <a:rPr lang="hu-HU" sz="2000" dirty="0" err="1">
                <a:solidFill>
                  <a:srgbClr val="000000"/>
                </a:solidFill>
                <a:ea typeface="Calibri"/>
                <a:cs typeface="Calibri"/>
              </a:rPr>
              <a:t>Available</a:t>
            </a:r>
            <a:r>
              <a:rPr lang="hu-HU" sz="2000" dirty="0">
                <a:solidFill>
                  <a:srgbClr val="000000"/>
                </a:solidFill>
                <a:ea typeface="Calibri"/>
                <a:cs typeface="Calibri"/>
              </a:rPr>
              <a:t> </a:t>
            </a:r>
            <a:r>
              <a:rPr lang="hu-HU" sz="2000" dirty="0" err="1">
                <a:solidFill>
                  <a:srgbClr val="000000"/>
                </a:solidFill>
                <a:ea typeface="Calibri"/>
                <a:cs typeface="Calibri"/>
              </a:rPr>
              <a:t>from</a:t>
            </a:r>
            <a:r>
              <a:rPr lang="hu-HU" sz="2000" dirty="0">
                <a:solidFill>
                  <a:srgbClr val="000000"/>
                </a:solidFill>
                <a:ea typeface="Calibri"/>
                <a:cs typeface="Calibri"/>
              </a:rPr>
              <a:t>: </a:t>
            </a:r>
            <a:r>
              <a:rPr lang="hu-HU" sz="2000" dirty="0">
                <a:solidFill>
                  <a:srgbClr val="000000"/>
                </a:solidFill>
                <a:ea typeface="Calibri"/>
                <a:cs typeface="Calibri"/>
                <a:hlinkClick r:id="rId2"/>
              </a:rPr>
              <a:t>https://doi.org/10.1007/s40572-022-00345-9</a:t>
            </a:r>
            <a:r>
              <a:rPr lang="hu-HU" sz="2000" dirty="0">
                <a:solidFill>
                  <a:srgbClr val="000000"/>
                </a:solidFill>
                <a:ea typeface="Calibri"/>
                <a:cs typeface="Calibri"/>
              </a:rPr>
              <a:t> </a:t>
            </a:r>
            <a:endParaRPr lang="en-GB" sz="2000" dirty="0">
              <a:solidFill>
                <a:srgbClr val="000000"/>
              </a:solidFill>
              <a:ea typeface="Calibri"/>
              <a:cs typeface="Calibri"/>
            </a:endParaRPr>
          </a:p>
          <a:p>
            <a:pPr algn="just">
              <a:lnSpc>
                <a:spcPct val="110000"/>
              </a:lnSpc>
              <a:spcAft>
                <a:spcPts val="1500"/>
              </a:spcAft>
            </a:pPr>
            <a:r>
              <a:rPr lang="en-US" sz="2000" dirty="0">
                <a:solidFill>
                  <a:srgbClr val="000000"/>
                </a:solidFill>
                <a:ea typeface="Calibri"/>
                <a:cs typeface="Calibri"/>
              </a:rPr>
              <a:t>Samuels, L., </a:t>
            </a:r>
            <a:r>
              <a:rPr lang="en-US" sz="2000" dirty="0" err="1">
                <a:solidFill>
                  <a:srgbClr val="000000"/>
                </a:solidFill>
                <a:ea typeface="Calibri"/>
                <a:cs typeface="Calibri"/>
              </a:rPr>
              <a:t>Nakstad</a:t>
            </a:r>
            <a:r>
              <a:rPr lang="en-US" sz="2000" dirty="0">
                <a:solidFill>
                  <a:srgbClr val="000000"/>
                </a:solidFill>
                <a:ea typeface="Calibri"/>
                <a:cs typeface="Calibri"/>
              </a:rPr>
              <a:t>, B., </a:t>
            </a:r>
            <a:r>
              <a:rPr lang="en-US" sz="2000" dirty="0" err="1">
                <a:solidFill>
                  <a:srgbClr val="000000"/>
                </a:solidFill>
                <a:ea typeface="Calibri"/>
                <a:cs typeface="Calibri"/>
              </a:rPr>
              <a:t>Roos</a:t>
            </a:r>
            <a:r>
              <a:rPr lang="en-US" sz="2000" dirty="0">
                <a:solidFill>
                  <a:srgbClr val="000000"/>
                </a:solidFill>
                <a:ea typeface="Calibri"/>
                <a:cs typeface="Calibri"/>
              </a:rPr>
              <a:t>, N. </a:t>
            </a:r>
            <a:r>
              <a:rPr lang="en-US" sz="2000" i="1" dirty="0">
                <a:solidFill>
                  <a:srgbClr val="000000"/>
                </a:solidFill>
                <a:ea typeface="Calibri"/>
                <a:cs typeface="Calibri"/>
              </a:rPr>
              <a:t>et al.</a:t>
            </a:r>
            <a:r>
              <a:rPr lang="en-US" sz="2000" dirty="0">
                <a:solidFill>
                  <a:srgbClr val="000000"/>
                </a:solidFill>
                <a:ea typeface="Calibri"/>
                <a:cs typeface="Calibri"/>
              </a:rPr>
              <a:t> Physiological mechanisms of the impact of heat during pregnancy and the clinical implications: review of the evidence from an expert group meeting. </a:t>
            </a:r>
            <a:r>
              <a:rPr lang="en-US" sz="2000" i="1" dirty="0">
                <a:solidFill>
                  <a:srgbClr val="000000"/>
                </a:solidFill>
                <a:ea typeface="Calibri"/>
                <a:cs typeface="Calibri"/>
              </a:rPr>
              <a:t>Int J </a:t>
            </a:r>
            <a:r>
              <a:rPr lang="en-US" sz="2000" i="1" dirty="0" err="1">
                <a:solidFill>
                  <a:srgbClr val="000000"/>
                </a:solidFill>
                <a:ea typeface="Calibri"/>
                <a:cs typeface="Calibri"/>
              </a:rPr>
              <a:t>Biometeorol</a:t>
            </a:r>
            <a:r>
              <a:rPr lang="en-US" sz="2000" dirty="0">
                <a:solidFill>
                  <a:srgbClr val="000000"/>
                </a:solidFill>
                <a:ea typeface="Calibri"/>
                <a:cs typeface="Calibri"/>
              </a:rPr>
              <a:t> </a:t>
            </a:r>
            <a:r>
              <a:rPr lang="en-US" sz="2000" b="1" dirty="0">
                <a:solidFill>
                  <a:srgbClr val="000000"/>
                </a:solidFill>
                <a:ea typeface="Calibri"/>
                <a:cs typeface="Calibri"/>
              </a:rPr>
              <a:t>66</a:t>
            </a:r>
            <a:r>
              <a:rPr lang="en-US" sz="2000" dirty="0">
                <a:solidFill>
                  <a:srgbClr val="000000"/>
                </a:solidFill>
                <a:ea typeface="Calibri"/>
                <a:cs typeface="Calibri"/>
              </a:rPr>
              <a:t>, 1505–1513 (2022). </a:t>
            </a:r>
            <a:r>
              <a:rPr lang="en-US" sz="2000" dirty="0">
                <a:solidFill>
                  <a:srgbClr val="000000"/>
                </a:solidFill>
                <a:ea typeface="Calibri"/>
                <a:cs typeface="Calibri"/>
                <a:hlinkClick r:id="rId3"/>
              </a:rPr>
              <a:t>https://doi.org/10.1007/s00484-022-02301-6</a:t>
            </a:r>
            <a:r>
              <a:rPr lang="en-US" sz="2000" dirty="0">
                <a:solidFill>
                  <a:srgbClr val="000000"/>
                </a:solidFill>
                <a:ea typeface="Calibri"/>
                <a:cs typeface="Calibri"/>
              </a:rPr>
              <a:t>  </a:t>
            </a:r>
            <a:endParaRPr lang="hu-HU" sz="2000" dirty="0">
              <a:solidFill>
                <a:srgbClr val="000000"/>
              </a:solidFill>
              <a:ea typeface="Calibri"/>
              <a:cs typeface="Calibri"/>
            </a:endParaRPr>
          </a:p>
          <a:p>
            <a:pPr algn="just">
              <a:lnSpc>
                <a:spcPct val="110000"/>
              </a:lnSpc>
              <a:spcAft>
                <a:spcPts val="1500"/>
              </a:spcAft>
            </a:pPr>
            <a:r>
              <a:rPr lang="en-GB" sz="2000" dirty="0" err="1">
                <a:solidFill>
                  <a:srgbClr val="000000"/>
                </a:solidFill>
                <a:ea typeface="Calibri"/>
                <a:cs typeface="Calibri"/>
              </a:rPr>
              <a:t>Dalugoda</a:t>
            </a:r>
            <a:r>
              <a:rPr lang="en-GB" sz="2000" dirty="0">
                <a:solidFill>
                  <a:srgbClr val="000000"/>
                </a:solidFill>
                <a:ea typeface="Calibri"/>
                <a:cs typeface="Calibri"/>
              </a:rPr>
              <a:t>, Y.; Kuppa, J.;</a:t>
            </a:r>
            <a:r>
              <a:rPr lang="hu-HU" sz="2000" dirty="0">
                <a:solidFill>
                  <a:srgbClr val="000000"/>
                </a:solidFill>
                <a:ea typeface="Calibri"/>
                <a:cs typeface="Calibri"/>
              </a:rPr>
              <a:t> </a:t>
            </a:r>
            <a:r>
              <a:rPr lang="de-DE" sz="2000" dirty="0">
                <a:solidFill>
                  <a:srgbClr val="000000"/>
                </a:solidFill>
                <a:ea typeface="Calibri"/>
                <a:cs typeface="Calibri"/>
              </a:rPr>
              <a:t>Phung, H.; Rutherford, S.; Phung, D.</a:t>
            </a:r>
            <a:r>
              <a:rPr lang="hu-HU" sz="2000" dirty="0">
                <a:solidFill>
                  <a:srgbClr val="000000"/>
                </a:solidFill>
                <a:ea typeface="Calibri"/>
                <a:cs typeface="Calibri"/>
              </a:rPr>
              <a:t> </a:t>
            </a:r>
            <a:r>
              <a:rPr lang="en-GB" sz="2000" dirty="0">
                <a:solidFill>
                  <a:srgbClr val="000000"/>
                </a:solidFill>
                <a:ea typeface="Calibri"/>
                <a:cs typeface="Calibri"/>
              </a:rPr>
              <a:t>Effect of Elevated Ambient</a:t>
            </a:r>
            <a:r>
              <a:rPr lang="hu-HU" sz="2000" dirty="0">
                <a:solidFill>
                  <a:srgbClr val="000000"/>
                </a:solidFill>
                <a:ea typeface="Calibri"/>
                <a:cs typeface="Calibri"/>
              </a:rPr>
              <a:t> </a:t>
            </a:r>
            <a:r>
              <a:rPr lang="en-US" sz="2000" dirty="0">
                <a:solidFill>
                  <a:srgbClr val="000000"/>
                </a:solidFill>
                <a:ea typeface="Calibri"/>
                <a:cs typeface="Calibri"/>
              </a:rPr>
              <a:t>Temperature on Maternal, </a:t>
            </a:r>
            <a:r>
              <a:rPr lang="en-US" sz="2000" dirty="0" err="1">
                <a:solidFill>
                  <a:srgbClr val="000000"/>
                </a:solidFill>
                <a:ea typeface="Calibri"/>
                <a:cs typeface="Calibri"/>
              </a:rPr>
              <a:t>Foetal</a:t>
            </a:r>
            <a:r>
              <a:rPr lang="en-US" sz="2000" dirty="0">
                <a:solidFill>
                  <a:srgbClr val="000000"/>
                </a:solidFill>
                <a:ea typeface="Calibri"/>
                <a:cs typeface="Calibri"/>
              </a:rPr>
              <a:t>, and</a:t>
            </a:r>
            <a:r>
              <a:rPr lang="hu-HU" sz="2000" dirty="0">
                <a:solidFill>
                  <a:srgbClr val="000000"/>
                </a:solidFill>
                <a:ea typeface="Calibri"/>
                <a:cs typeface="Calibri"/>
              </a:rPr>
              <a:t> </a:t>
            </a:r>
            <a:r>
              <a:rPr lang="en-GB" sz="2000" dirty="0">
                <a:solidFill>
                  <a:srgbClr val="000000"/>
                </a:solidFill>
                <a:ea typeface="Calibri"/>
                <a:cs typeface="Calibri"/>
              </a:rPr>
              <a:t>Neonatal Outcomes: A Scoping</a:t>
            </a:r>
            <a:r>
              <a:rPr lang="hu-HU" sz="2000" dirty="0">
                <a:solidFill>
                  <a:srgbClr val="000000"/>
                </a:solidFill>
                <a:ea typeface="Calibri"/>
                <a:cs typeface="Calibri"/>
              </a:rPr>
              <a:t> </a:t>
            </a:r>
            <a:r>
              <a:rPr lang="fr-FR" sz="2000" dirty="0" err="1">
                <a:solidFill>
                  <a:srgbClr val="000000"/>
                </a:solidFill>
                <a:ea typeface="Calibri"/>
                <a:cs typeface="Calibri"/>
              </a:rPr>
              <a:t>Review</a:t>
            </a:r>
            <a:r>
              <a:rPr lang="fr-FR" sz="2000" dirty="0">
                <a:solidFill>
                  <a:srgbClr val="000000"/>
                </a:solidFill>
                <a:ea typeface="Calibri"/>
                <a:cs typeface="Calibri"/>
              </a:rPr>
              <a:t>. Int. J. Environ. </a:t>
            </a:r>
            <a:r>
              <a:rPr lang="fr-FR" sz="2000" dirty="0" err="1">
                <a:solidFill>
                  <a:srgbClr val="000000"/>
                </a:solidFill>
                <a:ea typeface="Calibri"/>
                <a:cs typeface="Calibri"/>
              </a:rPr>
              <a:t>Res</a:t>
            </a:r>
            <a:r>
              <a:rPr lang="fr-FR" sz="2000" dirty="0">
                <a:solidFill>
                  <a:srgbClr val="000000"/>
                </a:solidFill>
                <a:ea typeface="Calibri"/>
                <a:cs typeface="Calibri"/>
              </a:rPr>
              <a:t>. Public</a:t>
            </a:r>
            <a:r>
              <a:rPr lang="hu-HU" sz="2000" dirty="0">
                <a:solidFill>
                  <a:srgbClr val="000000"/>
                </a:solidFill>
                <a:ea typeface="Calibri"/>
                <a:cs typeface="Calibri"/>
              </a:rPr>
              <a:t> </a:t>
            </a:r>
            <a:r>
              <a:rPr lang="en-US" sz="2000" dirty="0">
                <a:solidFill>
                  <a:srgbClr val="000000"/>
                </a:solidFill>
                <a:ea typeface="Calibri"/>
                <a:cs typeface="Calibri"/>
              </a:rPr>
              <a:t>Health </a:t>
            </a:r>
            <a:r>
              <a:rPr lang="en-US" sz="2000" b="1" dirty="0">
                <a:solidFill>
                  <a:srgbClr val="000000"/>
                </a:solidFill>
                <a:ea typeface="Calibri"/>
                <a:cs typeface="Calibri"/>
              </a:rPr>
              <a:t>2022</a:t>
            </a:r>
            <a:r>
              <a:rPr lang="en-US" sz="2000" dirty="0">
                <a:solidFill>
                  <a:srgbClr val="000000"/>
                </a:solidFill>
                <a:ea typeface="Calibri"/>
                <a:cs typeface="Calibri"/>
              </a:rPr>
              <a:t>, 19, 1771. </a:t>
            </a:r>
            <a:r>
              <a:rPr lang="en-US" sz="2000" dirty="0">
                <a:solidFill>
                  <a:srgbClr val="000000"/>
                </a:solidFill>
                <a:ea typeface="Calibri"/>
                <a:cs typeface="Calibri"/>
                <a:hlinkClick r:id="rId4"/>
              </a:rPr>
              <a:t>https://</a:t>
            </a:r>
            <a:r>
              <a:rPr lang="en-GB" sz="2000" dirty="0">
                <a:solidFill>
                  <a:srgbClr val="000000"/>
                </a:solidFill>
                <a:ea typeface="Calibri"/>
                <a:cs typeface="Calibri"/>
                <a:hlinkClick r:id="rId4"/>
              </a:rPr>
              <a:t>doi.org/10.3390/ijerph19031771</a:t>
            </a:r>
            <a:r>
              <a:rPr lang="en-GB" sz="2000" dirty="0">
                <a:solidFill>
                  <a:srgbClr val="000000"/>
                </a:solidFill>
                <a:ea typeface="Calibri"/>
                <a:cs typeface="Calibri"/>
              </a:rPr>
              <a:t> </a:t>
            </a:r>
            <a:endParaRPr lang="en-US" sz="2000" dirty="0">
              <a:solidFill>
                <a:srgbClr val="000000"/>
              </a:solidFill>
              <a:ea typeface="Calibri"/>
              <a:cs typeface="Calibri"/>
            </a:endParaRPr>
          </a:p>
          <a:p>
            <a:pPr algn="just">
              <a:lnSpc>
                <a:spcPct val="110000"/>
              </a:lnSpc>
              <a:spcAft>
                <a:spcPts val="1500"/>
              </a:spcAft>
            </a:pPr>
            <a:r>
              <a:rPr lang="hu-HU" sz="2000" dirty="0" err="1">
                <a:solidFill>
                  <a:schemeClr val="tx1"/>
                </a:solidFill>
                <a:ea typeface="+mn-lt"/>
                <a:cs typeface="+mn-lt"/>
              </a:rPr>
              <a:t>Chersich</a:t>
            </a:r>
            <a:r>
              <a:rPr lang="hu-HU" sz="2000" dirty="0">
                <a:solidFill>
                  <a:schemeClr val="tx1"/>
                </a:solidFill>
                <a:ea typeface="+mn-lt"/>
                <a:cs typeface="+mn-lt"/>
              </a:rPr>
              <a:t> MF, </a:t>
            </a:r>
            <a:r>
              <a:rPr lang="hu-HU" sz="2000" dirty="0" err="1">
                <a:solidFill>
                  <a:schemeClr val="tx1"/>
                </a:solidFill>
                <a:ea typeface="+mn-lt"/>
                <a:cs typeface="+mn-lt"/>
              </a:rPr>
              <a:t>Pham</a:t>
            </a:r>
            <a:r>
              <a:rPr lang="hu-HU" sz="2000" dirty="0">
                <a:solidFill>
                  <a:schemeClr val="tx1"/>
                </a:solidFill>
                <a:ea typeface="+mn-lt"/>
                <a:cs typeface="+mn-lt"/>
              </a:rPr>
              <a:t> MD, </a:t>
            </a:r>
            <a:r>
              <a:rPr lang="hu-HU" sz="2000" dirty="0" err="1">
                <a:solidFill>
                  <a:schemeClr val="tx1"/>
                </a:solidFill>
                <a:ea typeface="+mn-lt"/>
                <a:cs typeface="+mn-lt"/>
              </a:rPr>
              <a:t>Areal</a:t>
            </a:r>
            <a:r>
              <a:rPr lang="hu-HU" sz="2000" dirty="0">
                <a:solidFill>
                  <a:schemeClr val="tx1"/>
                </a:solidFill>
                <a:ea typeface="+mn-lt"/>
                <a:cs typeface="+mn-lt"/>
              </a:rPr>
              <a:t> A, </a:t>
            </a:r>
            <a:r>
              <a:rPr lang="hu-HU" sz="2000" dirty="0" err="1">
                <a:solidFill>
                  <a:schemeClr val="tx1"/>
                </a:solidFill>
                <a:ea typeface="+mn-lt"/>
                <a:cs typeface="+mn-lt"/>
              </a:rPr>
              <a:t>et</a:t>
            </a:r>
            <a:r>
              <a:rPr lang="hu-HU" sz="2000" dirty="0">
                <a:solidFill>
                  <a:schemeClr val="tx1"/>
                </a:solidFill>
                <a:ea typeface="+mn-lt"/>
                <a:cs typeface="+mn-lt"/>
              </a:rPr>
              <a:t> </a:t>
            </a:r>
            <a:r>
              <a:rPr lang="hu-HU" sz="2000" dirty="0" err="1">
                <a:solidFill>
                  <a:schemeClr val="tx1"/>
                </a:solidFill>
                <a:ea typeface="+mn-lt"/>
                <a:cs typeface="+mn-lt"/>
              </a:rPr>
              <a:t>al</a:t>
            </a:r>
            <a:r>
              <a:rPr lang="hu-HU" sz="2000" dirty="0">
                <a:solidFill>
                  <a:schemeClr val="tx1"/>
                </a:solidFill>
                <a:ea typeface="+mn-lt"/>
                <a:cs typeface="+mn-lt"/>
              </a:rPr>
              <a:t>. </a:t>
            </a:r>
            <a:r>
              <a:rPr lang="hu-HU" sz="2000" dirty="0" err="1">
                <a:solidFill>
                  <a:schemeClr val="tx1"/>
                </a:solidFill>
                <a:ea typeface="+mn-lt"/>
                <a:cs typeface="+mn-lt"/>
              </a:rPr>
              <a:t>Associations</a:t>
            </a:r>
            <a:r>
              <a:rPr lang="hu-HU" sz="2000" dirty="0">
                <a:solidFill>
                  <a:schemeClr val="tx1"/>
                </a:solidFill>
                <a:ea typeface="+mn-lt"/>
                <a:cs typeface="+mn-lt"/>
              </a:rPr>
              <a:t> </a:t>
            </a:r>
            <a:r>
              <a:rPr lang="hu-HU" sz="2000" dirty="0" err="1">
                <a:solidFill>
                  <a:schemeClr val="tx1"/>
                </a:solidFill>
                <a:ea typeface="+mn-lt"/>
                <a:cs typeface="+mn-lt"/>
              </a:rPr>
              <a:t>between</a:t>
            </a:r>
            <a:r>
              <a:rPr lang="hu-HU" sz="2000" dirty="0">
                <a:solidFill>
                  <a:schemeClr val="tx1"/>
                </a:solidFill>
                <a:ea typeface="+mn-lt"/>
                <a:cs typeface="+mn-lt"/>
              </a:rPr>
              <a:t> </a:t>
            </a:r>
            <a:r>
              <a:rPr lang="hu-HU" sz="2000" dirty="0" err="1">
                <a:solidFill>
                  <a:schemeClr val="tx1"/>
                </a:solidFill>
                <a:ea typeface="+mn-lt"/>
                <a:cs typeface="+mn-lt"/>
              </a:rPr>
              <a:t>high</a:t>
            </a:r>
            <a:r>
              <a:rPr lang="hu-HU" sz="2000" dirty="0">
                <a:solidFill>
                  <a:schemeClr val="tx1"/>
                </a:solidFill>
                <a:ea typeface="+mn-lt"/>
                <a:cs typeface="+mn-lt"/>
              </a:rPr>
              <a:t> </a:t>
            </a:r>
            <a:r>
              <a:rPr lang="hu-HU" sz="2000" dirty="0" err="1">
                <a:solidFill>
                  <a:schemeClr val="tx1"/>
                </a:solidFill>
                <a:ea typeface="+mn-lt"/>
                <a:cs typeface="+mn-lt"/>
              </a:rPr>
              <a:t>temperatures</a:t>
            </a:r>
            <a:r>
              <a:rPr lang="hu-HU" sz="2000" dirty="0">
                <a:solidFill>
                  <a:schemeClr val="tx1"/>
                </a:solidFill>
                <a:ea typeface="+mn-lt"/>
                <a:cs typeface="+mn-lt"/>
              </a:rPr>
              <a:t> in </a:t>
            </a:r>
            <a:r>
              <a:rPr lang="hu-HU" sz="2000" dirty="0" err="1">
                <a:solidFill>
                  <a:schemeClr val="tx1"/>
                </a:solidFill>
                <a:ea typeface="+mn-lt"/>
                <a:cs typeface="+mn-lt"/>
              </a:rPr>
              <a:t>pregnancy</a:t>
            </a:r>
            <a:r>
              <a:rPr lang="hu-HU" sz="2000" dirty="0">
                <a:solidFill>
                  <a:schemeClr val="tx1"/>
                </a:solidFill>
                <a:ea typeface="+mn-lt"/>
                <a:cs typeface="+mn-lt"/>
              </a:rPr>
              <a:t> and </a:t>
            </a:r>
            <a:r>
              <a:rPr lang="hu-HU" sz="2000" dirty="0" err="1">
                <a:solidFill>
                  <a:schemeClr val="tx1"/>
                </a:solidFill>
                <a:ea typeface="+mn-lt"/>
                <a:cs typeface="+mn-lt"/>
              </a:rPr>
              <a:t>risk</a:t>
            </a:r>
            <a:r>
              <a:rPr lang="hu-HU" sz="2000" dirty="0">
                <a:solidFill>
                  <a:schemeClr val="tx1"/>
                </a:solidFill>
                <a:ea typeface="+mn-lt"/>
                <a:cs typeface="+mn-lt"/>
              </a:rPr>
              <a:t> of </a:t>
            </a:r>
            <a:r>
              <a:rPr lang="hu-HU" sz="2000" dirty="0" err="1">
                <a:solidFill>
                  <a:schemeClr val="tx1"/>
                </a:solidFill>
                <a:ea typeface="+mn-lt"/>
                <a:cs typeface="+mn-lt"/>
              </a:rPr>
              <a:t>preterm</a:t>
            </a:r>
            <a:r>
              <a:rPr lang="hu-HU" sz="2000" dirty="0">
                <a:solidFill>
                  <a:schemeClr val="tx1"/>
                </a:solidFill>
                <a:ea typeface="+mn-lt"/>
                <a:cs typeface="+mn-lt"/>
              </a:rPr>
              <a:t> </a:t>
            </a:r>
            <a:r>
              <a:rPr lang="hu-HU" sz="2000" dirty="0" err="1">
                <a:solidFill>
                  <a:schemeClr val="tx1"/>
                </a:solidFill>
                <a:ea typeface="+mn-lt"/>
                <a:cs typeface="+mn-lt"/>
              </a:rPr>
              <a:t>birth</a:t>
            </a:r>
            <a:r>
              <a:rPr lang="hu-HU" sz="2000" dirty="0">
                <a:solidFill>
                  <a:schemeClr val="tx1"/>
                </a:solidFill>
                <a:ea typeface="+mn-lt"/>
                <a:cs typeface="+mn-lt"/>
              </a:rPr>
              <a:t>, </a:t>
            </a:r>
            <a:r>
              <a:rPr lang="hu-HU" sz="2000" dirty="0" err="1">
                <a:solidFill>
                  <a:schemeClr val="tx1"/>
                </a:solidFill>
                <a:ea typeface="+mn-lt"/>
                <a:cs typeface="+mn-lt"/>
              </a:rPr>
              <a:t>low</a:t>
            </a:r>
            <a:r>
              <a:rPr lang="hu-HU" sz="2000" dirty="0">
                <a:solidFill>
                  <a:schemeClr val="tx1"/>
                </a:solidFill>
                <a:ea typeface="+mn-lt"/>
                <a:cs typeface="+mn-lt"/>
              </a:rPr>
              <a:t> </a:t>
            </a:r>
            <a:r>
              <a:rPr lang="hu-HU" sz="2000" dirty="0" err="1">
                <a:solidFill>
                  <a:schemeClr val="tx1"/>
                </a:solidFill>
                <a:ea typeface="+mn-lt"/>
                <a:cs typeface="+mn-lt"/>
              </a:rPr>
              <a:t>birth</a:t>
            </a:r>
            <a:r>
              <a:rPr lang="hu-HU" sz="2000" dirty="0">
                <a:solidFill>
                  <a:schemeClr val="tx1"/>
                </a:solidFill>
                <a:ea typeface="+mn-lt"/>
                <a:cs typeface="+mn-lt"/>
              </a:rPr>
              <a:t> </a:t>
            </a:r>
            <a:r>
              <a:rPr lang="hu-HU" sz="2000" dirty="0" err="1">
                <a:solidFill>
                  <a:schemeClr val="tx1"/>
                </a:solidFill>
                <a:ea typeface="+mn-lt"/>
                <a:cs typeface="+mn-lt"/>
              </a:rPr>
              <a:t>weight</a:t>
            </a:r>
            <a:r>
              <a:rPr lang="hu-HU" sz="2000" dirty="0">
                <a:solidFill>
                  <a:schemeClr val="tx1"/>
                </a:solidFill>
                <a:ea typeface="+mn-lt"/>
                <a:cs typeface="+mn-lt"/>
              </a:rPr>
              <a:t>, and </a:t>
            </a:r>
            <a:r>
              <a:rPr lang="hu-HU" sz="2000" dirty="0" err="1">
                <a:solidFill>
                  <a:schemeClr val="tx1"/>
                </a:solidFill>
                <a:ea typeface="+mn-lt"/>
                <a:cs typeface="+mn-lt"/>
              </a:rPr>
              <a:t>stillbirths</a:t>
            </a:r>
            <a:r>
              <a:rPr lang="hu-HU" sz="2000" dirty="0">
                <a:solidFill>
                  <a:schemeClr val="tx1"/>
                </a:solidFill>
                <a:ea typeface="+mn-lt"/>
                <a:cs typeface="+mn-lt"/>
              </a:rPr>
              <a:t>: </a:t>
            </a:r>
            <a:r>
              <a:rPr lang="hu-HU" sz="2000" dirty="0" err="1">
                <a:solidFill>
                  <a:schemeClr val="tx1"/>
                </a:solidFill>
                <a:ea typeface="+mn-lt"/>
                <a:cs typeface="+mn-lt"/>
              </a:rPr>
              <a:t>systematic</a:t>
            </a:r>
            <a:r>
              <a:rPr lang="hu-HU" sz="2000" dirty="0">
                <a:solidFill>
                  <a:schemeClr val="tx1"/>
                </a:solidFill>
                <a:ea typeface="+mn-lt"/>
                <a:cs typeface="+mn-lt"/>
              </a:rPr>
              <a:t> </a:t>
            </a:r>
            <a:r>
              <a:rPr lang="hu-HU" sz="2000" dirty="0" err="1">
                <a:solidFill>
                  <a:schemeClr val="tx1"/>
                </a:solidFill>
                <a:ea typeface="+mn-lt"/>
                <a:cs typeface="+mn-lt"/>
              </a:rPr>
              <a:t>review</a:t>
            </a:r>
            <a:r>
              <a:rPr lang="hu-HU" sz="2000" dirty="0">
                <a:solidFill>
                  <a:schemeClr val="tx1"/>
                </a:solidFill>
                <a:ea typeface="+mn-lt"/>
                <a:cs typeface="+mn-lt"/>
              </a:rPr>
              <a:t> and </a:t>
            </a:r>
            <a:r>
              <a:rPr lang="hu-HU" sz="2000" dirty="0" err="1">
                <a:solidFill>
                  <a:schemeClr val="tx1"/>
                </a:solidFill>
                <a:ea typeface="+mn-lt"/>
                <a:cs typeface="+mn-lt"/>
              </a:rPr>
              <a:t>meta-analysis</a:t>
            </a:r>
            <a:r>
              <a:rPr lang="hu-HU" sz="2000" dirty="0">
                <a:solidFill>
                  <a:schemeClr val="tx1"/>
                </a:solidFill>
                <a:ea typeface="+mn-lt"/>
                <a:cs typeface="+mn-lt"/>
              </a:rPr>
              <a:t>. </a:t>
            </a:r>
            <a:r>
              <a:rPr lang="hu-HU" sz="2000" i="1" dirty="0">
                <a:solidFill>
                  <a:schemeClr val="tx1"/>
                </a:solidFill>
                <a:ea typeface="+mn-lt"/>
                <a:cs typeface="+mn-lt"/>
              </a:rPr>
              <a:t>BMJ</a:t>
            </a:r>
            <a:r>
              <a:rPr lang="hu-HU" sz="2000" dirty="0">
                <a:solidFill>
                  <a:schemeClr val="tx1"/>
                </a:solidFill>
                <a:ea typeface="+mn-lt"/>
                <a:cs typeface="+mn-lt"/>
              </a:rPr>
              <a:t>. 2020;371:m3811. </a:t>
            </a:r>
            <a:r>
              <a:rPr lang="hu-HU" sz="2000" dirty="0" err="1">
                <a:solidFill>
                  <a:schemeClr val="tx1"/>
                </a:solidFill>
                <a:ea typeface="+mn-lt"/>
                <a:cs typeface="+mn-lt"/>
              </a:rPr>
              <a:t>Published</a:t>
            </a:r>
            <a:r>
              <a:rPr lang="hu-HU" sz="2000" dirty="0">
                <a:solidFill>
                  <a:schemeClr val="tx1"/>
                </a:solidFill>
                <a:ea typeface="+mn-lt"/>
                <a:cs typeface="+mn-lt"/>
              </a:rPr>
              <a:t> 2020 Nov 4. doi:10.1136/bmj.m3811</a:t>
            </a:r>
            <a:endParaRPr lang="hu-HU" sz="2000" dirty="0">
              <a:solidFill>
                <a:schemeClr val="tx1"/>
              </a:solidFill>
              <a:ea typeface="Calibri"/>
              <a:cs typeface="Calibri"/>
            </a:endParaRPr>
          </a:p>
          <a:p>
            <a:endParaRPr lang="en-US" sz="1800" dirty="0">
              <a:solidFill>
                <a:srgbClr val="000000"/>
              </a:solidFill>
              <a:ea typeface="Calibri"/>
              <a:cs typeface="Calibri"/>
            </a:endParaRPr>
          </a:p>
          <a:p>
            <a:endParaRPr lang="hu-HU" sz="1800" dirty="0">
              <a:solidFill>
                <a:srgbClr val="000000"/>
              </a:solidFill>
              <a:ea typeface="Calibri"/>
              <a:cs typeface="Calibri"/>
            </a:endParaRPr>
          </a:p>
          <a:p>
            <a:endParaRPr lang="en-GB" sz="1800" dirty="0">
              <a:solidFill>
                <a:srgbClr val="000000"/>
              </a:solidFill>
              <a:ea typeface="Calibri"/>
              <a:cs typeface="Calibri"/>
            </a:endParaRPr>
          </a:p>
          <a:p>
            <a:endParaRPr lang="en-US" sz="1800" dirty="0">
              <a:solidFill>
                <a:srgbClr val="000000"/>
              </a:solidFill>
              <a:ea typeface="Calibri"/>
              <a:cs typeface="Calibri"/>
            </a:endParaRPr>
          </a:p>
        </p:txBody>
      </p:sp>
    </p:spTree>
    <p:extLst>
      <p:ext uri="{BB962C8B-B14F-4D97-AF65-F5344CB8AC3E}">
        <p14:creationId xmlns:p14="http://schemas.microsoft.com/office/powerpoint/2010/main" val="17925170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endParaRPr lang="en-US" sz="2000" dirty="0">
              <a:solidFill>
                <a:schemeClr val="tx1"/>
              </a:solidFill>
            </a:endParaRPr>
          </a:p>
          <a:p>
            <a:pPr marL="0" indent="0">
              <a:buNone/>
            </a:pPr>
            <a:r>
              <a:rPr lang="en-GB" sz="2000" dirty="0" smtClean="0">
                <a:solidFill>
                  <a:schemeClr val="tx1"/>
                </a:solidFill>
              </a:rPr>
              <a:t>This 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4081031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llipszis 7">
            <a:extLst>
              <a:ext uri="{FF2B5EF4-FFF2-40B4-BE49-F238E27FC236}">
                <a16:creationId xmlns:a16="http://schemas.microsoft.com/office/drawing/2014/main" id="{CC745723-CA8B-F87F-6E18-2A5896584886}"/>
              </a:ext>
            </a:extLst>
          </p:cNvPr>
          <p:cNvSpPr/>
          <p:nvPr/>
        </p:nvSpPr>
        <p:spPr>
          <a:xfrm>
            <a:off x="8029303" y="766354"/>
            <a:ext cx="4060028" cy="1394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Cím 1">
            <a:extLst>
              <a:ext uri="{FF2B5EF4-FFF2-40B4-BE49-F238E27FC236}">
                <a16:creationId xmlns:a16="http://schemas.microsoft.com/office/drawing/2014/main" id="{8DC8D595-0C10-1FDB-80BD-5C45E399118D}"/>
              </a:ext>
            </a:extLst>
          </p:cNvPr>
          <p:cNvSpPr>
            <a:spLocks noGrp="1"/>
          </p:cNvSpPr>
          <p:nvPr>
            <p:ph type="title"/>
          </p:nvPr>
        </p:nvSpPr>
        <p:spPr/>
        <p:txBody>
          <a:bodyPr>
            <a:normAutofit fontScale="90000"/>
          </a:bodyPr>
          <a:lstStyle/>
          <a:p>
            <a:r>
              <a:rPr lang="hu-HU" b="1" dirty="0" err="1"/>
              <a:t>Changing</a:t>
            </a:r>
            <a:r>
              <a:rPr lang="hu-HU" b="1" dirty="0"/>
              <a:t> </a:t>
            </a:r>
            <a:r>
              <a:rPr lang="hu-HU" b="1" dirty="0" err="1"/>
              <a:t>climate</a:t>
            </a:r>
            <a:r>
              <a:rPr lang="hu-HU" b="1" dirty="0"/>
              <a:t> – </a:t>
            </a:r>
            <a:r>
              <a:rPr lang="hu-HU" b="1" dirty="0" err="1"/>
              <a:t>vulnerable</a:t>
            </a:r>
            <a:r>
              <a:rPr lang="hu-HU" b="1" dirty="0"/>
              <a:t> </a:t>
            </a:r>
            <a:r>
              <a:rPr lang="hu-HU" b="1" dirty="0" err="1"/>
              <a:t>population</a:t>
            </a:r>
            <a:r>
              <a:rPr lang="hu-HU" b="1" dirty="0"/>
              <a:t> </a:t>
            </a:r>
            <a:r>
              <a:rPr lang="hu-HU" b="1" dirty="0" err="1"/>
              <a:t>groups</a:t>
            </a:r>
            <a:endParaRPr lang="en-GB" b="1" dirty="0"/>
          </a:p>
        </p:txBody>
      </p:sp>
      <p:sp>
        <p:nvSpPr>
          <p:cNvPr id="3" name="Tartalom helye 2">
            <a:extLst>
              <a:ext uri="{FF2B5EF4-FFF2-40B4-BE49-F238E27FC236}">
                <a16:creationId xmlns:a16="http://schemas.microsoft.com/office/drawing/2014/main" id="{A76E49D6-8622-8B0E-0A11-3308400247C9}"/>
              </a:ext>
            </a:extLst>
          </p:cNvPr>
          <p:cNvSpPr>
            <a:spLocks noGrp="1"/>
          </p:cNvSpPr>
          <p:nvPr>
            <p:ph idx="1"/>
          </p:nvPr>
        </p:nvSpPr>
        <p:spPr>
          <a:xfrm>
            <a:off x="5482691" y="2160956"/>
            <a:ext cx="5760619" cy="2942172"/>
          </a:xfrm>
        </p:spPr>
        <p:txBody>
          <a:bodyPr>
            <a:normAutofit/>
          </a:bodyPr>
          <a:lstStyle/>
          <a:p>
            <a:r>
              <a:rPr lang="hu-HU" sz="3200" dirty="0" err="1"/>
              <a:t>Elderly</a:t>
            </a:r>
            <a:endParaRPr lang="hu-HU" sz="3200" dirty="0"/>
          </a:p>
          <a:p>
            <a:r>
              <a:rPr lang="hu-HU" sz="3200" dirty="0" err="1"/>
              <a:t>People</a:t>
            </a:r>
            <a:r>
              <a:rPr lang="hu-HU" sz="3200" dirty="0"/>
              <a:t> </a:t>
            </a:r>
            <a:r>
              <a:rPr lang="hu-HU" sz="3200" dirty="0" err="1"/>
              <a:t>with</a:t>
            </a:r>
            <a:r>
              <a:rPr lang="hu-HU" sz="3200" dirty="0"/>
              <a:t> </a:t>
            </a:r>
            <a:r>
              <a:rPr lang="hu-HU" sz="3200" dirty="0" err="1"/>
              <a:t>chronic</a:t>
            </a:r>
            <a:r>
              <a:rPr lang="hu-HU" sz="3200" dirty="0"/>
              <a:t> </a:t>
            </a:r>
            <a:r>
              <a:rPr lang="hu-HU" sz="3200" dirty="0" err="1"/>
              <a:t>disabilities</a:t>
            </a:r>
            <a:endParaRPr lang="hu-HU" sz="3200" dirty="0"/>
          </a:p>
          <a:p>
            <a:r>
              <a:rPr lang="hu-HU" sz="3200" dirty="0"/>
              <a:t>Young </a:t>
            </a:r>
            <a:r>
              <a:rPr lang="hu-HU" sz="3200" dirty="0" err="1"/>
              <a:t>children</a:t>
            </a:r>
            <a:endParaRPr lang="hu-HU" sz="3200" dirty="0"/>
          </a:p>
          <a:p>
            <a:r>
              <a:rPr lang="hu-HU" sz="3200" b="1" dirty="0" err="1"/>
              <a:t>Pregnant</a:t>
            </a:r>
            <a:r>
              <a:rPr lang="hu-HU" sz="3200" b="1" dirty="0"/>
              <a:t> </a:t>
            </a:r>
            <a:r>
              <a:rPr lang="hu-HU" sz="3200" b="1" dirty="0" err="1"/>
              <a:t>women</a:t>
            </a:r>
            <a:endParaRPr lang="hu-HU" sz="3200" b="1" dirty="0"/>
          </a:p>
          <a:p>
            <a:r>
              <a:rPr lang="hu-HU" sz="3200" b="1" dirty="0" err="1"/>
              <a:t>Newborn</a:t>
            </a:r>
            <a:r>
              <a:rPr lang="hu-HU" sz="3200" b="1" dirty="0"/>
              <a:t> </a:t>
            </a:r>
            <a:r>
              <a:rPr lang="hu-HU" sz="3200" b="1" dirty="0" err="1"/>
              <a:t>babies</a:t>
            </a:r>
            <a:endParaRPr lang="hu-HU" sz="3200" b="1" dirty="0"/>
          </a:p>
        </p:txBody>
      </p:sp>
      <p:pic>
        <p:nvPicPr>
          <p:cNvPr id="5" name="Kép 4" descr="A képen szöveg, játék, vektorgrafika látható&#10;&#10;Automatikusan generált leírás">
            <a:extLst>
              <a:ext uri="{FF2B5EF4-FFF2-40B4-BE49-F238E27FC236}">
                <a16:creationId xmlns:a16="http://schemas.microsoft.com/office/drawing/2014/main" id="{D4E35522-4F3E-CAF8-38DF-24FB8118F8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00" y="1446851"/>
            <a:ext cx="4019743" cy="396429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7" name="Szövegdoboz 6">
            <a:extLst>
              <a:ext uri="{FF2B5EF4-FFF2-40B4-BE49-F238E27FC236}">
                <a16:creationId xmlns:a16="http://schemas.microsoft.com/office/drawing/2014/main" id="{24B60CD6-991B-B89C-6C22-1D444E4FF049}"/>
              </a:ext>
            </a:extLst>
          </p:cNvPr>
          <p:cNvSpPr txBox="1"/>
          <p:nvPr/>
        </p:nvSpPr>
        <p:spPr>
          <a:xfrm>
            <a:off x="8455680" y="985186"/>
            <a:ext cx="3311434" cy="923330"/>
          </a:xfrm>
          <a:prstGeom prst="rect">
            <a:avLst/>
          </a:prstGeom>
          <a:noFill/>
        </p:spPr>
        <p:txBody>
          <a:bodyPr wrap="square">
            <a:spAutoFit/>
          </a:bodyPr>
          <a:lstStyle/>
          <a:p>
            <a:pPr algn="ctr"/>
            <a:r>
              <a:rPr lang="hu-HU" sz="1800" b="0" i="0" u="none" strike="noStrike" baseline="0" dirty="0">
                <a:latin typeface="STIX-Regular"/>
              </a:rPr>
              <a:t>C</a:t>
            </a:r>
            <a:r>
              <a:rPr lang="en-US" sz="1800" b="0" i="0" u="none" strike="noStrike" baseline="0" dirty="0" err="1">
                <a:latin typeface="STIX-Regular"/>
              </a:rPr>
              <a:t>limate</a:t>
            </a:r>
            <a:r>
              <a:rPr lang="en-US" sz="1800" b="0" i="0" u="none" strike="noStrike" baseline="0" dirty="0">
                <a:latin typeface="STIX-Regular"/>
              </a:rPr>
              <a:t> change is recognized as the biggest global health</a:t>
            </a:r>
            <a:r>
              <a:rPr lang="hu-HU" sz="1800" b="0" i="0" u="none" strike="noStrike" baseline="0" dirty="0">
                <a:latin typeface="STIX-Regular"/>
              </a:rPr>
              <a:t> </a:t>
            </a:r>
            <a:r>
              <a:rPr lang="en-US" sz="1800" b="0" i="0" u="none" strike="noStrike" baseline="0" dirty="0">
                <a:latin typeface="STIX-Regular"/>
              </a:rPr>
              <a:t>threat of the twenty-first century</a:t>
            </a:r>
            <a:endParaRPr lang="en-GB" dirty="0"/>
          </a:p>
        </p:txBody>
      </p:sp>
    </p:spTree>
    <p:extLst>
      <p:ext uri="{BB962C8B-B14F-4D97-AF65-F5344CB8AC3E}">
        <p14:creationId xmlns:p14="http://schemas.microsoft.com/office/powerpoint/2010/main" val="1122783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240D4-3B74-B3EE-1CD6-AE7A0858B6D4}"/>
              </a:ext>
            </a:extLst>
          </p:cNvPr>
          <p:cNvSpPr>
            <a:spLocks noGrp="1"/>
          </p:cNvSpPr>
          <p:nvPr>
            <p:ph type="title"/>
          </p:nvPr>
        </p:nvSpPr>
        <p:spPr/>
        <p:txBody>
          <a:bodyPr>
            <a:normAutofit fontScale="90000"/>
          </a:bodyPr>
          <a:lstStyle/>
          <a:p>
            <a:r>
              <a:rPr lang="hu-HU" dirty="0"/>
              <a:t>News </a:t>
            </a:r>
            <a:r>
              <a:rPr lang="hu-HU" dirty="0" err="1"/>
              <a:t>from</a:t>
            </a:r>
            <a:r>
              <a:rPr lang="hu-HU" dirty="0"/>
              <a:t> </a:t>
            </a:r>
            <a:r>
              <a:rPr lang="hu-HU" dirty="0" err="1"/>
              <a:t>the</a:t>
            </a:r>
            <a:r>
              <a:rPr lang="hu-HU" dirty="0"/>
              <a:t> </a:t>
            </a:r>
            <a:r>
              <a:rPr lang="hu-HU" dirty="0" err="1"/>
              <a:t>world</a:t>
            </a:r>
            <a:r>
              <a:rPr lang="hu-HU" dirty="0"/>
              <a:t> – CBS NEWS (November 9, 2021)</a:t>
            </a:r>
            <a:endParaRPr lang="en-GB" dirty="0"/>
          </a:p>
        </p:txBody>
      </p:sp>
      <p:sp>
        <p:nvSpPr>
          <p:cNvPr id="3" name="Tartalom helye 2">
            <a:extLst>
              <a:ext uri="{FF2B5EF4-FFF2-40B4-BE49-F238E27FC236}">
                <a16:creationId xmlns:a16="http://schemas.microsoft.com/office/drawing/2014/main" id="{3B3C619B-1A3A-64E8-97C3-E8CBDD65DCB3}"/>
              </a:ext>
            </a:extLst>
          </p:cNvPr>
          <p:cNvSpPr>
            <a:spLocks noGrp="1"/>
          </p:cNvSpPr>
          <p:nvPr>
            <p:ph idx="1"/>
          </p:nvPr>
        </p:nvSpPr>
        <p:spPr>
          <a:xfrm>
            <a:off x="192506" y="934775"/>
            <a:ext cx="11502190" cy="5370897"/>
          </a:xfrm>
        </p:spPr>
        <p:txBody>
          <a:bodyPr/>
          <a:lstStyle/>
          <a:p>
            <a:pPr>
              <a:lnSpc>
                <a:spcPct val="100000"/>
              </a:lnSpc>
            </a:pPr>
            <a:r>
              <a:rPr lang="en-US" b="1" dirty="0"/>
              <a:t>How climate change threatens pregnant women and their fetuses</a:t>
            </a:r>
          </a:p>
          <a:p>
            <a:pPr algn="just">
              <a:lnSpc>
                <a:spcPct val="100000"/>
              </a:lnSpc>
            </a:pPr>
            <a:r>
              <a:rPr lang="en-US" sz="2400" dirty="0"/>
              <a:t>Globally, women are </a:t>
            </a:r>
            <a:r>
              <a:rPr lang="en-US" sz="2400" b="1" dirty="0"/>
              <a:t>more vulnerable </a:t>
            </a:r>
            <a:r>
              <a:rPr lang="en-US" sz="2400" dirty="0"/>
              <a:t>to the effects of </a:t>
            </a:r>
            <a:r>
              <a:rPr lang="en-US" sz="2400" b="1" dirty="0"/>
              <a:t>climate change </a:t>
            </a:r>
            <a:r>
              <a:rPr lang="en-US" sz="2400" dirty="0"/>
              <a:t>than men, as they make up a majority of the world's poor and depend most on natural resources, according to the U.N.'s Intergovernmental Panel on Climate Change. In the United States, one subgroup of women are particularly at risk: pregnant women.</a:t>
            </a:r>
            <a:endParaRPr lang="en-GB" sz="2400" dirty="0"/>
          </a:p>
        </p:txBody>
      </p:sp>
      <p:sp>
        <p:nvSpPr>
          <p:cNvPr id="5" name="Szövegdoboz 4">
            <a:extLst>
              <a:ext uri="{FF2B5EF4-FFF2-40B4-BE49-F238E27FC236}">
                <a16:creationId xmlns:a16="http://schemas.microsoft.com/office/drawing/2014/main" id="{8A9B0433-424B-EB57-EC36-C637548606E1}"/>
              </a:ext>
            </a:extLst>
          </p:cNvPr>
          <p:cNvSpPr txBox="1"/>
          <p:nvPr/>
        </p:nvSpPr>
        <p:spPr>
          <a:xfrm>
            <a:off x="624839" y="5923225"/>
            <a:ext cx="9329057" cy="276999"/>
          </a:xfrm>
          <a:prstGeom prst="rect">
            <a:avLst/>
          </a:prstGeom>
          <a:noFill/>
        </p:spPr>
        <p:txBody>
          <a:bodyPr wrap="square">
            <a:spAutoFit/>
          </a:bodyPr>
          <a:lstStyle/>
          <a:p>
            <a:r>
              <a:rPr lang="en-GB" sz="1200" dirty="0">
                <a:hlinkClick r:id="rId2"/>
              </a:rPr>
              <a:t>https://www.cbsnews.com/news/pregnancy-women-fetuses-risks-climate-change/</a:t>
            </a:r>
            <a:r>
              <a:rPr lang="hu-HU" sz="1200" dirty="0"/>
              <a:t> </a:t>
            </a:r>
            <a:endParaRPr lang="en-GB" sz="1200" dirty="0"/>
          </a:p>
        </p:txBody>
      </p:sp>
      <p:pic>
        <p:nvPicPr>
          <p:cNvPr id="9" name="Kép 8">
            <a:extLst>
              <a:ext uri="{FF2B5EF4-FFF2-40B4-BE49-F238E27FC236}">
                <a16:creationId xmlns:a16="http://schemas.microsoft.com/office/drawing/2014/main" id="{03F9ED12-1064-CAD8-9F93-8DB356AAE066}"/>
              </a:ext>
            </a:extLst>
          </p:cNvPr>
          <p:cNvPicPr>
            <a:picLocks noChangeAspect="1"/>
          </p:cNvPicPr>
          <p:nvPr/>
        </p:nvPicPr>
        <p:blipFill>
          <a:blip r:embed="rId3"/>
          <a:stretch>
            <a:fillRect/>
          </a:stretch>
        </p:blipFill>
        <p:spPr>
          <a:xfrm>
            <a:off x="3715352" y="3136331"/>
            <a:ext cx="4836873" cy="2706412"/>
          </a:xfrm>
          <a:prstGeom prst="rect">
            <a:avLst/>
          </a:prstGeom>
        </p:spPr>
      </p:pic>
      <p:pic>
        <p:nvPicPr>
          <p:cNvPr id="6" name="Kép 5">
            <a:extLst>
              <a:ext uri="{FF2B5EF4-FFF2-40B4-BE49-F238E27FC236}">
                <a16:creationId xmlns:a16="http://schemas.microsoft.com/office/drawing/2014/main" id="{717057EA-2B6E-FB98-FF50-FDCAC99576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71175" y="3905313"/>
            <a:ext cx="1865376" cy="1243584"/>
          </a:xfrm>
          <a:prstGeom prst="rect">
            <a:avLst/>
          </a:prstGeom>
        </p:spPr>
      </p:pic>
    </p:spTree>
    <p:extLst>
      <p:ext uri="{BB962C8B-B14F-4D97-AF65-F5344CB8AC3E}">
        <p14:creationId xmlns:p14="http://schemas.microsoft.com/office/powerpoint/2010/main" val="3196842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981E28C-CFF2-D120-BD6A-C60355162993}"/>
              </a:ext>
            </a:extLst>
          </p:cNvPr>
          <p:cNvSpPr>
            <a:spLocks noGrp="1"/>
          </p:cNvSpPr>
          <p:nvPr>
            <p:ph type="title"/>
          </p:nvPr>
        </p:nvSpPr>
        <p:spPr/>
        <p:txBody>
          <a:bodyPr>
            <a:normAutofit fontScale="90000"/>
          </a:bodyPr>
          <a:lstStyle/>
          <a:p>
            <a:r>
              <a:rPr lang="hu-HU" dirty="0"/>
              <a:t>News </a:t>
            </a:r>
            <a:r>
              <a:rPr lang="hu-HU" dirty="0" err="1"/>
              <a:t>from</a:t>
            </a:r>
            <a:r>
              <a:rPr lang="hu-HU" dirty="0"/>
              <a:t> </a:t>
            </a:r>
            <a:r>
              <a:rPr lang="hu-HU" dirty="0" err="1"/>
              <a:t>the</a:t>
            </a:r>
            <a:r>
              <a:rPr lang="hu-HU" dirty="0"/>
              <a:t> </a:t>
            </a:r>
            <a:r>
              <a:rPr lang="hu-HU" dirty="0" err="1"/>
              <a:t>world</a:t>
            </a:r>
            <a:r>
              <a:rPr lang="hu-HU" dirty="0"/>
              <a:t> – The Guardian (</a:t>
            </a:r>
            <a:r>
              <a:rPr lang="hu-HU" dirty="0" err="1"/>
              <a:t>June</a:t>
            </a:r>
            <a:r>
              <a:rPr lang="hu-HU" dirty="0"/>
              <a:t> 18, 2020)</a:t>
            </a:r>
            <a:endParaRPr lang="en-GB" dirty="0"/>
          </a:p>
        </p:txBody>
      </p:sp>
      <p:sp>
        <p:nvSpPr>
          <p:cNvPr id="3" name="Tartalom helye 2">
            <a:extLst>
              <a:ext uri="{FF2B5EF4-FFF2-40B4-BE49-F238E27FC236}">
                <a16:creationId xmlns:a16="http://schemas.microsoft.com/office/drawing/2014/main" id="{2EFF5046-BC5E-2FC5-04E0-785516FC533C}"/>
              </a:ext>
            </a:extLst>
          </p:cNvPr>
          <p:cNvSpPr>
            <a:spLocks noGrp="1"/>
          </p:cNvSpPr>
          <p:nvPr>
            <p:ph idx="1"/>
          </p:nvPr>
        </p:nvSpPr>
        <p:spPr/>
        <p:txBody>
          <a:bodyPr/>
          <a:lstStyle/>
          <a:p>
            <a:r>
              <a:rPr lang="en-US" b="1" dirty="0"/>
              <a:t>Climate crisis poses serious risks for pregnancy, investigation finds</a:t>
            </a:r>
          </a:p>
          <a:p>
            <a:endParaRPr lang="en-GB" dirty="0"/>
          </a:p>
        </p:txBody>
      </p:sp>
      <p:pic>
        <p:nvPicPr>
          <p:cNvPr id="7" name="Kép 6" descr="A képen szöveg, személy, kültéri, emberek látható&#10;&#10;Automatikusan generált leírás">
            <a:extLst>
              <a:ext uri="{FF2B5EF4-FFF2-40B4-BE49-F238E27FC236}">
                <a16:creationId xmlns:a16="http://schemas.microsoft.com/office/drawing/2014/main" id="{BE980E29-DC55-B4CB-52EA-6AEAF6F66F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060" y="1745303"/>
            <a:ext cx="5836326" cy="3887746"/>
          </a:xfrm>
          <a:prstGeom prst="rect">
            <a:avLst/>
          </a:prstGeom>
          <a:ln w="3175">
            <a:solidFill>
              <a:schemeClr val="bg1">
                <a:lumMod val="75000"/>
              </a:schemeClr>
            </a:solidFill>
          </a:ln>
        </p:spPr>
      </p:pic>
      <p:pic>
        <p:nvPicPr>
          <p:cNvPr id="13" name="Kép 12">
            <a:extLst>
              <a:ext uri="{FF2B5EF4-FFF2-40B4-BE49-F238E27FC236}">
                <a16:creationId xmlns:a16="http://schemas.microsoft.com/office/drawing/2014/main" id="{BA0FB747-EDC9-E429-AFF7-1F0495CEE6E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7116131" y="1745303"/>
            <a:ext cx="3575720" cy="3999509"/>
          </a:xfrm>
          <a:prstGeom prst="rect">
            <a:avLst/>
          </a:prstGeom>
          <a:ln w="3175">
            <a:solidFill>
              <a:schemeClr val="tx1"/>
            </a:solidFill>
          </a:ln>
        </p:spPr>
      </p:pic>
    </p:spTree>
    <p:extLst>
      <p:ext uri="{BB962C8B-B14F-4D97-AF65-F5344CB8AC3E}">
        <p14:creationId xmlns:p14="http://schemas.microsoft.com/office/powerpoint/2010/main" val="599652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BD4FB12-6415-8492-E395-40B98CF6A6F9}"/>
              </a:ext>
            </a:extLst>
          </p:cNvPr>
          <p:cNvSpPr>
            <a:spLocks noGrp="1"/>
          </p:cNvSpPr>
          <p:nvPr>
            <p:ph type="title"/>
          </p:nvPr>
        </p:nvSpPr>
        <p:spPr/>
        <p:txBody>
          <a:bodyPr>
            <a:normAutofit fontScale="90000"/>
          </a:bodyPr>
          <a:lstStyle/>
          <a:p>
            <a:r>
              <a:rPr lang="hu-HU" dirty="0"/>
              <a:t>News </a:t>
            </a:r>
            <a:r>
              <a:rPr lang="hu-HU" dirty="0" err="1"/>
              <a:t>from</a:t>
            </a:r>
            <a:r>
              <a:rPr lang="hu-HU" dirty="0"/>
              <a:t> </a:t>
            </a:r>
            <a:r>
              <a:rPr lang="hu-HU" dirty="0" err="1"/>
              <a:t>the</a:t>
            </a:r>
            <a:r>
              <a:rPr lang="hu-HU" dirty="0"/>
              <a:t> </a:t>
            </a:r>
            <a:r>
              <a:rPr lang="hu-HU" dirty="0" err="1"/>
              <a:t>world</a:t>
            </a:r>
            <a:r>
              <a:rPr lang="hu-HU" dirty="0"/>
              <a:t> – PBS NEWS HOUR (</a:t>
            </a:r>
            <a:r>
              <a:rPr lang="hu-HU" dirty="0" err="1"/>
              <a:t>March</a:t>
            </a:r>
            <a:r>
              <a:rPr lang="hu-HU" dirty="0"/>
              <a:t> 8, 2022)</a:t>
            </a:r>
            <a:endParaRPr lang="en-GB" dirty="0"/>
          </a:p>
        </p:txBody>
      </p:sp>
      <p:sp>
        <p:nvSpPr>
          <p:cNvPr id="5" name="Szövegdoboz 4">
            <a:extLst>
              <a:ext uri="{FF2B5EF4-FFF2-40B4-BE49-F238E27FC236}">
                <a16:creationId xmlns:a16="http://schemas.microsoft.com/office/drawing/2014/main" id="{54F236DD-F3FC-F888-D0A1-26A4F554E3E4}"/>
              </a:ext>
            </a:extLst>
          </p:cNvPr>
          <p:cNvSpPr txBox="1"/>
          <p:nvPr/>
        </p:nvSpPr>
        <p:spPr>
          <a:xfrm>
            <a:off x="0" y="6111152"/>
            <a:ext cx="8683473" cy="215444"/>
          </a:xfrm>
          <a:prstGeom prst="rect">
            <a:avLst/>
          </a:prstGeom>
          <a:noFill/>
        </p:spPr>
        <p:txBody>
          <a:bodyPr wrap="square">
            <a:spAutoFit/>
          </a:bodyPr>
          <a:lstStyle/>
          <a:p>
            <a:r>
              <a:rPr lang="en-GB" sz="800" dirty="0">
                <a:hlinkClick r:id="rId2"/>
              </a:rPr>
              <a:t>https://www.pbs.org/newshour/health/how-climate-change-poses-unique-risks-to-pregnancy-according-to-the-latest-ipcc-report</a:t>
            </a:r>
            <a:r>
              <a:rPr lang="hu-HU" sz="800" dirty="0"/>
              <a:t> </a:t>
            </a:r>
            <a:endParaRPr lang="en-GB" sz="800" dirty="0"/>
          </a:p>
        </p:txBody>
      </p:sp>
      <p:sp>
        <p:nvSpPr>
          <p:cNvPr id="8" name="Szövegdoboz 7">
            <a:extLst>
              <a:ext uri="{FF2B5EF4-FFF2-40B4-BE49-F238E27FC236}">
                <a16:creationId xmlns:a16="http://schemas.microsoft.com/office/drawing/2014/main" id="{4FFC5F1F-4D9F-7033-8250-186BE982C523}"/>
              </a:ext>
            </a:extLst>
          </p:cNvPr>
          <p:cNvSpPr txBox="1"/>
          <p:nvPr/>
        </p:nvSpPr>
        <p:spPr>
          <a:xfrm>
            <a:off x="345058" y="2274188"/>
            <a:ext cx="6469810" cy="1865126"/>
          </a:xfrm>
          <a:prstGeom prst="rect">
            <a:avLst/>
          </a:prstGeom>
          <a:noFill/>
        </p:spPr>
        <p:txBody>
          <a:bodyPr wrap="square">
            <a:spAutoFit/>
          </a:bodyPr>
          <a:lstStyle/>
          <a:p>
            <a:pPr marL="0" lvl="1" algn="just">
              <a:lnSpc>
                <a:spcPct val="120000"/>
              </a:lnSpc>
              <a:spcBef>
                <a:spcPts val="1000"/>
              </a:spcBef>
            </a:pPr>
            <a:r>
              <a:rPr lang="hu-HU" sz="2400" dirty="0"/>
              <a:t>A </a:t>
            </a:r>
            <a:r>
              <a:rPr lang="en-US" sz="2400" dirty="0"/>
              <a:t>growing body of scientific research cited in the report details the ways in which climate-caused events like heat waves and other natural disasters affect maternal and fetal health.</a:t>
            </a:r>
          </a:p>
        </p:txBody>
      </p:sp>
      <p:pic>
        <p:nvPicPr>
          <p:cNvPr id="4" name="Kép 3"/>
          <p:cNvPicPr>
            <a:picLocks noChangeAspect="1"/>
          </p:cNvPicPr>
          <p:nvPr/>
        </p:nvPicPr>
        <p:blipFill>
          <a:blip r:embed="rId3"/>
          <a:stretch>
            <a:fillRect/>
          </a:stretch>
        </p:blipFill>
        <p:spPr>
          <a:xfrm>
            <a:off x="7323834" y="702644"/>
            <a:ext cx="4322683" cy="5585972"/>
          </a:xfrm>
          <a:prstGeom prst="rect">
            <a:avLst/>
          </a:prstGeom>
        </p:spPr>
      </p:pic>
    </p:spTree>
    <p:extLst>
      <p:ext uri="{BB962C8B-B14F-4D97-AF65-F5344CB8AC3E}">
        <p14:creationId xmlns:p14="http://schemas.microsoft.com/office/powerpoint/2010/main" val="3826618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C373664-18BB-C5A5-90CC-DE62C4128E99}"/>
              </a:ext>
            </a:extLst>
          </p:cNvPr>
          <p:cNvSpPr>
            <a:spLocks noGrp="1"/>
          </p:cNvSpPr>
          <p:nvPr>
            <p:ph type="title"/>
          </p:nvPr>
        </p:nvSpPr>
        <p:spPr/>
        <p:txBody>
          <a:bodyPr>
            <a:normAutofit fontScale="90000"/>
          </a:bodyPr>
          <a:lstStyle/>
          <a:p>
            <a:r>
              <a:rPr lang="en-US" sz="2400" b="0" i="0" u="none" strike="noStrike" baseline="0" dirty="0">
                <a:latin typeface="+mn-lt"/>
              </a:rPr>
              <a:t>Schematic model of interacting direct and indirect effects of climate change on pregnancy outcomes</a:t>
            </a:r>
            <a:endParaRPr lang="en-GB" sz="4400" dirty="0">
              <a:latin typeface="+mn-lt"/>
            </a:endParaRPr>
          </a:p>
        </p:txBody>
      </p:sp>
      <p:sp>
        <p:nvSpPr>
          <p:cNvPr id="9" name="Szövegdoboz 8">
            <a:extLst>
              <a:ext uri="{FF2B5EF4-FFF2-40B4-BE49-F238E27FC236}">
                <a16:creationId xmlns:a16="http://schemas.microsoft.com/office/drawing/2014/main" id="{F697FD12-517B-6D19-0A7B-B1D5EB615B0C}"/>
              </a:ext>
            </a:extLst>
          </p:cNvPr>
          <p:cNvSpPr txBox="1"/>
          <p:nvPr/>
        </p:nvSpPr>
        <p:spPr>
          <a:xfrm>
            <a:off x="6566563" y="2069070"/>
            <a:ext cx="5218981" cy="2653034"/>
          </a:xfrm>
          <a:prstGeom prst="rect">
            <a:avLst/>
          </a:prstGeom>
          <a:noFill/>
        </p:spPr>
        <p:txBody>
          <a:bodyPr wrap="square">
            <a:spAutoFit/>
          </a:bodyPr>
          <a:lstStyle/>
          <a:p>
            <a:pPr algn="just">
              <a:lnSpc>
                <a:spcPct val="120000"/>
              </a:lnSpc>
            </a:pPr>
            <a:r>
              <a:rPr lang="en-US" sz="2000" b="0" i="0" u="none" strike="noStrike" baseline="0" dirty="0"/>
              <a:t>Extreme weather events in turn, along with elevated temperatures, alter disease vector range and risk of exposure, exert maternal physiological stress and increase disease risk. </a:t>
            </a:r>
            <a:endParaRPr lang="hu-HU" sz="2000" b="0" i="0" u="none" strike="noStrike" baseline="0" dirty="0"/>
          </a:p>
          <a:p>
            <a:pPr>
              <a:lnSpc>
                <a:spcPct val="120000"/>
              </a:lnSpc>
            </a:pPr>
            <a:endParaRPr lang="hu-HU" sz="2000" b="0" i="0" u="none" strike="noStrike" baseline="0" dirty="0"/>
          </a:p>
          <a:p>
            <a:pPr algn="just">
              <a:lnSpc>
                <a:spcPct val="120000"/>
              </a:lnSpc>
            </a:pPr>
            <a:r>
              <a:rPr lang="en-US" sz="2000" b="0" i="0" u="none" strike="noStrike" baseline="0" dirty="0"/>
              <a:t>Each of these factors, individually and in concert act to increase the risk of preterm birth. </a:t>
            </a:r>
            <a:endParaRPr lang="en-GB" sz="2000" dirty="0"/>
          </a:p>
        </p:txBody>
      </p:sp>
      <p:pic>
        <p:nvPicPr>
          <p:cNvPr id="1028" name="Picture 4" descr="Fig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790" y="675103"/>
            <a:ext cx="5640987" cy="5521149"/>
          </a:xfrm>
          <a:prstGeom prst="rect">
            <a:avLst/>
          </a:prstGeom>
          <a:noFill/>
          <a:extLst>
            <a:ext uri="{909E8E84-426E-40DD-AFC4-6F175D3DCCD1}">
              <a14:hiddenFill xmlns:a14="http://schemas.microsoft.com/office/drawing/2010/main">
                <a:solidFill>
                  <a:srgbClr val="FFFFFF"/>
                </a:solidFill>
              </a14:hiddenFill>
            </a:ext>
          </a:extLst>
        </p:spPr>
      </p:pic>
      <p:sp>
        <p:nvSpPr>
          <p:cNvPr id="5" name="Szövegdoboz 4">
            <a:extLst>
              <a:ext uri="{FF2B5EF4-FFF2-40B4-BE49-F238E27FC236}">
                <a16:creationId xmlns:a16="http://schemas.microsoft.com/office/drawing/2014/main" id="{E093647E-9239-5A40-41EF-9BAEF51DF2C1}"/>
              </a:ext>
            </a:extLst>
          </p:cNvPr>
          <p:cNvSpPr txBox="1"/>
          <p:nvPr/>
        </p:nvSpPr>
        <p:spPr>
          <a:xfrm>
            <a:off x="0" y="6088530"/>
            <a:ext cx="3844705" cy="215444"/>
          </a:xfrm>
          <a:prstGeom prst="rect">
            <a:avLst/>
          </a:prstGeom>
          <a:noFill/>
        </p:spPr>
        <p:txBody>
          <a:bodyPr wrap="square">
            <a:spAutoFit/>
          </a:bodyPr>
          <a:lstStyle/>
          <a:p>
            <a:r>
              <a:rPr lang="en-GB" sz="800" dirty="0">
                <a:solidFill>
                  <a:schemeClr val="bg1">
                    <a:lumMod val="50000"/>
                  </a:schemeClr>
                </a:solidFill>
              </a:rPr>
              <a:t>https://doi.org/10.1016/j.envadv.2022.100316.</a:t>
            </a:r>
          </a:p>
        </p:txBody>
      </p:sp>
    </p:spTree>
    <p:extLst>
      <p:ext uri="{BB962C8B-B14F-4D97-AF65-F5344CB8AC3E}">
        <p14:creationId xmlns:p14="http://schemas.microsoft.com/office/powerpoint/2010/main" val="823391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BEBCB49-3C26-9343-3F93-9613ED29447D}"/>
              </a:ext>
            </a:extLst>
          </p:cNvPr>
          <p:cNvSpPr>
            <a:spLocks noGrp="1"/>
          </p:cNvSpPr>
          <p:nvPr>
            <p:ph type="title"/>
          </p:nvPr>
        </p:nvSpPr>
        <p:spPr/>
        <p:txBody>
          <a:bodyPr>
            <a:normAutofit fontScale="90000"/>
          </a:bodyPr>
          <a:lstStyle/>
          <a:p>
            <a:r>
              <a:rPr lang="en-US" sz="3600" dirty="0"/>
              <a:t>Impacts of climate change on pregnancy outcomes</a:t>
            </a:r>
            <a:endParaRPr lang="en-GB" dirty="0"/>
          </a:p>
        </p:txBody>
      </p:sp>
      <p:sp>
        <p:nvSpPr>
          <p:cNvPr id="5" name="Szövegdoboz 4">
            <a:extLst>
              <a:ext uri="{FF2B5EF4-FFF2-40B4-BE49-F238E27FC236}">
                <a16:creationId xmlns:a16="http://schemas.microsoft.com/office/drawing/2014/main" id="{EA5B8F01-DC85-2CC7-7FD7-F1EB38AE8771}"/>
              </a:ext>
            </a:extLst>
          </p:cNvPr>
          <p:cNvSpPr txBox="1"/>
          <p:nvPr/>
        </p:nvSpPr>
        <p:spPr>
          <a:xfrm>
            <a:off x="7037127" y="6083111"/>
            <a:ext cx="4980385" cy="215444"/>
          </a:xfrm>
          <a:prstGeom prst="rect">
            <a:avLst/>
          </a:prstGeom>
          <a:noFill/>
        </p:spPr>
        <p:txBody>
          <a:bodyPr wrap="square" lIns="91440" tIns="45720" rIns="91440" bIns="45720" anchor="t">
            <a:spAutoFit/>
          </a:bodyPr>
          <a:lstStyle/>
          <a:p>
            <a:pPr algn="r"/>
            <a:r>
              <a:rPr lang="hu-HU" sz="800" dirty="0">
                <a:effectLst/>
                <a:latin typeface="Calibri"/>
                <a:ea typeface="Calibri"/>
                <a:cs typeface="Calibri"/>
                <a:hlinkClick r:id="rId2"/>
              </a:rPr>
              <a:t>https://doi.org/10.1007/s40572-022-00345-9</a:t>
            </a:r>
            <a:r>
              <a:rPr lang="hu-HU" sz="800" dirty="0">
                <a:latin typeface="Calibri"/>
                <a:ea typeface="Calibri"/>
                <a:cs typeface="Calibri"/>
              </a:rPr>
              <a:t> </a:t>
            </a:r>
            <a:endParaRPr lang="en-GB" sz="800" dirty="0"/>
          </a:p>
        </p:txBody>
      </p:sp>
      <p:graphicFrame>
        <p:nvGraphicFramePr>
          <p:cNvPr id="6" name="Diagram 5">
            <a:extLst>
              <a:ext uri="{FF2B5EF4-FFF2-40B4-BE49-F238E27FC236}">
                <a16:creationId xmlns:a16="http://schemas.microsoft.com/office/drawing/2014/main" id="{5C4373B1-BFB2-4468-C153-5EDA859AB57A}"/>
              </a:ext>
            </a:extLst>
          </p:cNvPr>
          <p:cNvGraphicFramePr/>
          <p:nvPr/>
        </p:nvGraphicFramePr>
        <p:xfrm>
          <a:off x="1454332" y="997182"/>
          <a:ext cx="9139646" cy="4680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4567394"/>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1F5068-C5D5-469E-815E-8F66C63599DD}">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2.xml><?xml version="1.0" encoding="utf-8"?>
<ds:datastoreItem xmlns:ds="http://schemas.openxmlformats.org/officeDocument/2006/customXml" ds:itemID="{84580D4C-FB42-4F4C-A80F-B055405DE9E3}">
  <ds:schemaRefs>
    <ds:schemaRef ds:uri="http://schemas.microsoft.com/sharepoint/v3/contenttype/forms"/>
  </ds:schemaRefs>
</ds:datastoreItem>
</file>

<file path=customXml/itemProps3.xml><?xml version="1.0" encoding="utf-8"?>
<ds:datastoreItem xmlns:ds="http://schemas.openxmlformats.org/officeDocument/2006/customXml" ds:itemID="{2818220B-72E2-494B-912E-4F40738CEB9A}"/>
</file>

<file path=docProps/app.xml><?xml version="1.0" encoding="utf-8"?>
<Properties xmlns="http://schemas.openxmlformats.org/officeDocument/2006/extended-properties" xmlns:vt="http://schemas.openxmlformats.org/officeDocument/2006/docPropsVTypes">
  <Template>Office-téma</Template>
  <TotalTime>634</TotalTime>
  <Words>2471</Words>
  <Application>Microsoft Office PowerPoint</Application>
  <PresentationFormat>Szélesvásznú</PresentationFormat>
  <Paragraphs>246</Paragraphs>
  <Slides>37</Slides>
  <Notes>3</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37</vt:i4>
      </vt:variant>
    </vt:vector>
  </HeadingPairs>
  <TitlesOfParts>
    <vt:vector size="45" baseType="lpstr">
      <vt:lpstr>Arial</vt:lpstr>
      <vt:lpstr>Calibri</vt:lpstr>
      <vt:lpstr>Charis SIL</vt:lpstr>
      <vt:lpstr>Garamond</vt:lpstr>
      <vt:lpstr>STIX-Regular</vt:lpstr>
      <vt:lpstr>Symbol</vt:lpstr>
      <vt:lpstr>Times New Roman</vt:lpstr>
      <vt:lpstr>Office-téma</vt:lpstr>
      <vt:lpstr>Developing new curriculum outlines and learning materials on climate change's health impacts for medical schools 2021-2-HU01-KA220-HED-000050972</vt:lpstr>
      <vt:lpstr>Impact of climate change on pregnancy, reproductive outcomes </vt:lpstr>
      <vt:lpstr>Learning outcomes</vt:lpstr>
      <vt:lpstr>Changing climate – vulnerable population groups</vt:lpstr>
      <vt:lpstr>News from the world – CBS NEWS (November 9, 2021)</vt:lpstr>
      <vt:lpstr>News from the world – The Guardian (June 18, 2020)</vt:lpstr>
      <vt:lpstr>News from the world – PBS NEWS HOUR (March 8, 2022)</vt:lpstr>
      <vt:lpstr>Schematic model of interacting direct and indirect effects of climate change on pregnancy outcomes</vt:lpstr>
      <vt:lpstr>Impacts of climate change on pregnancy outcomes</vt:lpstr>
      <vt:lpstr>Impacts of climate change on pregnancy outcomes</vt:lpstr>
      <vt:lpstr>Physiological mechanisms of the impact of heat during pregnancy</vt:lpstr>
      <vt:lpstr>Physiological mechanisms of the impact of heat during pregnancy</vt:lpstr>
      <vt:lpstr>Physiological mechanisms of the impact of heat during pregnancy</vt:lpstr>
      <vt:lpstr>Physiological mechanisms of the impact of heat during pregnancy</vt:lpstr>
      <vt:lpstr>Effect of Elevated Ambient Temperature on Maternal, Foetal, and Neonatal Outcomes: A Scoping Review (Dalugoda et al.)</vt:lpstr>
      <vt:lpstr>PowerPoint-bemutató</vt:lpstr>
      <vt:lpstr>Associations between high temperatures in pregnancy and risk of preterm birth, low birth weight, and stillbirths</vt:lpstr>
      <vt:lpstr>PowerPoint-bemutató</vt:lpstr>
      <vt:lpstr>Hazard ratios (HRs) of spontaneous preterm birth associated with heat wave exposure in different gestational months in Brisbane, Australia</vt:lpstr>
      <vt:lpstr>HRs of stillbirth associated with heat wave exposure during different gestational months in Brisbane, Australia</vt:lpstr>
      <vt:lpstr>Extreme heat, preterm birth, and stillbirth: A global analysis across lower-middle income countries</vt:lpstr>
      <vt:lpstr>Overall effect of distributed lag nonlinear case-crossover curve with reference at 20 oC for maximum temperature and diurnal temperature range with reference at 16 oC and preterm birth.</vt:lpstr>
      <vt:lpstr>Overall effect of distributed lag nonlinear case-crossover curve with reference at 20 oC for maximum temperature and diurnal temperature range with reference at 16 oC and stillbirth.</vt:lpstr>
      <vt:lpstr>Elevated Ambient Temperature – Associated Adverse Neonatal Outcomes</vt:lpstr>
      <vt:lpstr>Elevated Ambient Temperature - Associated Adverse Foetal Outcomes</vt:lpstr>
      <vt:lpstr>Elevated Ambient Temperature - Associated Adverse Foetal Outcomes</vt:lpstr>
      <vt:lpstr>PowerPoint-bemutató</vt:lpstr>
      <vt:lpstr>PowerPoint-bemutató</vt:lpstr>
      <vt:lpstr>Prenatal ambient temperature and risk for schizophrenia</vt:lpstr>
      <vt:lpstr>Prenatal maternal stress (PNMS)</vt:lpstr>
      <vt:lpstr>The cycle of health impacts following climate related exposures during pregnancy</vt:lpstr>
      <vt:lpstr>Framework for the direct and indirect effects of climate change on maternal and neonatal health and the multisectoral responses needed to strengthen resilience</vt:lpstr>
      <vt:lpstr>PowerPoint-bemutató</vt:lpstr>
      <vt:lpstr>Take-home message</vt:lpstr>
      <vt:lpstr>Test your knowledge</vt:lpstr>
      <vt:lpstr>Further readings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pregnancy, reproductive outcomes</dc:title>
  <dc:creator>Márovics Gergely Péter</dc:creator>
  <cp:lastModifiedBy>User</cp:lastModifiedBy>
  <cp:revision>76</cp:revision>
  <dcterms:created xsi:type="dcterms:W3CDTF">2023-07-11T12:11:22Z</dcterms:created>
  <dcterms:modified xsi:type="dcterms:W3CDTF">2025-04-22T12:41:23Z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