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325" r:id="rId5"/>
    <p:sldId id="256" r:id="rId6"/>
    <p:sldId id="266" r:id="rId7"/>
    <p:sldId id="324" r:id="rId8"/>
    <p:sldId id="269" r:id="rId9"/>
    <p:sldId id="265" r:id="rId10"/>
    <p:sldId id="318" r:id="rId11"/>
    <p:sldId id="272" r:id="rId12"/>
    <p:sldId id="276" r:id="rId13"/>
    <p:sldId id="278" r:id="rId14"/>
    <p:sldId id="279" r:id="rId15"/>
    <p:sldId id="316" r:id="rId16"/>
    <p:sldId id="284" r:id="rId17"/>
    <p:sldId id="287" r:id="rId18"/>
    <p:sldId id="289" r:id="rId19"/>
    <p:sldId id="294" r:id="rId20"/>
    <p:sldId id="297" r:id="rId21"/>
    <p:sldId id="295" r:id="rId22"/>
    <p:sldId id="301" r:id="rId23"/>
    <p:sldId id="302" r:id="rId24"/>
    <p:sldId id="305" r:id="rId25"/>
    <p:sldId id="306" r:id="rId26"/>
    <p:sldId id="307" r:id="rId27"/>
    <p:sldId id="308" r:id="rId28"/>
    <p:sldId id="310" r:id="rId29"/>
    <p:sldId id="309" r:id="rId30"/>
    <p:sldId id="312" r:id="rId31"/>
    <p:sldId id="311" r:id="rId32"/>
    <p:sldId id="313" r:id="rId33"/>
    <p:sldId id="321" r:id="rId34"/>
    <p:sldId id="323" r:id="rId35"/>
    <p:sldId id="320" r:id="rId36"/>
    <p:sldId id="326" r:id="rId37"/>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ksandra Vojvodic" initials="AV" lastIdx="1" clrIdx="0">
    <p:extLst>
      <p:ext uri="{19B8F6BF-5375-455C-9EA6-DF929625EA0E}">
        <p15:presenceInfo xmlns:p15="http://schemas.microsoft.com/office/powerpoint/2012/main" userId="ee54869c2e839d8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B623"/>
    <a:srgbClr val="4C9F37"/>
    <a:srgbClr val="0481C9"/>
    <a:srgbClr val="FEBD59"/>
    <a:srgbClr val="FF914C"/>
    <a:srgbClr val="F4511E"/>
    <a:srgbClr val="0E8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D9C3D3-0772-234A-B372-8B4B9790C2B5}" v="1" dt="2023-07-11T12:08:57.0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17" autoAdjust="0"/>
    <p:restoredTop sz="94660"/>
  </p:normalViewPr>
  <p:slideViewPr>
    <p:cSldViewPr snapToGrid="0" showGuides="1">
      <p:cViewPr varScale="1">
        <p:scale>
          <a:sx n="90" d="100"/>
          <a:sy n="90" d="100"/>
        </p:scale>
        <p:origin x="120" y="56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63"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8DD9C3D3-0772-234A-B372-8B4B9790C2B5}"/>
    <pc:docChg chg="modSld">
      <pc:chgData name="Márovics Gergely Péter" userId="346673cb-4fe2-4bc9-9989-67cfee16853a" providerId="ADAL" clId="{8DD9C3D3-0772-234A-B372-8B4B9790C2B5}" dt="2023-07-11T12:09:31.785" v="5" actId="790"/>
      <pc:docMkLst>
        <pc:docMk/>
      </pc:docMkLst>
      <pc:sldChg chg="setBg">
        <pc:chgData name="Márovics Gergely Péter" userId="346673cb-4fe2-4bc9-9989-67cfee16853a" providerId="ADAL" clId="{8DD9C3D3-0772-234A-B372-8B4B9790C2B5}" dt="2023-07-11T12:08:57.082" v="0"/>
        <pc:sldMkLst>
          <pc:docMk/>
          <pc:sldMk cId="1603605295" sldId="256"/>
        </pc:sldMkLst>
      </pc:sldChg>
      <pc:sldChg chg="modSp mod setBg">
        <pc:chgData name="Márovics Gergely Péter" userId="346673cb-4fe2-4bc9-9989-67cfee16853a" providerId="ADAL" clId="{8DD9C3D3-0772-234A-B372-8B4B9790C2B5}" dt="2023-07-11T12:09:31.785" v="5" actId="790"/>
        <pc:sldMkLst>
          <pc:docMk/>
          <pc:sldMk cId="4113579998" sldId="259"/>
        </pc:sldMkLst>
        <pc:spChg chg="mod">
          <ac:chgData name="Márovics Gergely Péter" userId="346673cb-4fe2-4bc9-9989-67cfee16853a" providerId="ADAL" clId="{8DD9C3D3-0772-234A-B372-8B4B9790C2B5}" dt="2023-07-11T12:09:31.785" v="5" actId="790"/>
          <ac:spMkLst>
            <pc:docMk/>
            <pc:sldMk cId="4113579998" sldId="259"/>
            <ac:spMk id="3"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1"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2"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3"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4"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5" creationId="{00000000-0000-0000-0000-000000000000}"/>
          </ac:spMkLst>
        </pc:spChg>
      </pc:sldChg>
      <pc:sldChg chg="setBg">
        <pc:chgData name="Márovics Gergely Péter" userId="346673cb-4fe2-4bc9-9989-67cfee16853a" providerId="ADAL" clId="{8DD9C3D3-0772-234A-B372-8B4B9790C2B5}" dt="2023-07-11T12:08:57.082" v="0"/>
        <pc:sldMkLst>
          <pc:docMk/>
          <pc:sldMk cId="2700896177" sldId="265"/>
        </pc:sldMkLst>
      </pc:sldChg>
      <pc:sldChg chg="setBg">
        <pc:chgData name="Márovics Gergely Péter" userId="346673cb-4fe2-4bc9-9989-67cfee16853a" providerId="ADAL" clId="{8DD9C3D3-0772-234A-B372-8B4B9790C2B5}" dt="2023-07-11T12:08:57.082" v="0"/>
        <pc:sldMkLst>
          <pc:docMk/>
          <pc:sldMk cId="3277304701" sldId="266"/>
        </pc:sldMkLst>
      </pc:sldChg>
      <pc:sldChg chg="setBg">
        <pc:chgData name="Márovics Gergely Péter" userId="346673cb-4fe2-4bc9-9989-67cfee16853a" providerId="ADAL" clId="{8DD9C3D3-0772-234A-B372-8B4B9790C2B5}" dt="2023-07-11T12:08:57.082" v="0"/>
        <pc:sldMkLst>
          <pc:docMk/>
          <pc:sldMk cId="418163192" sldId="269"/>
        </pc:sldMkLst>
      </pc:sldChg>
      <pc:sldChg chg="setBg">
        <pc:chgData name="Márovics Gergely Péter" userId="346673cb-4fe2-4bc9-9989-67cfee16853a" providerId="ADAL" clId="{8DD9C3D3-0772-234A-B372-8B4B9790C2B5}" dt="2023-07-11T12:08:57.082" v="0"/>
        <pc:sldMkLst>
          <pc:docMk/>
          <pc:sldMk cId="572202848" sldId="270"/>
        </pc:sldMkLst>
      </pc:sldChg>
      <pc:sldChg chg="setBg">
        <pc:chgData name="Márovics Gergely Péter" userId="346673cb-4fe2-4bc9-9989-67cfee16853a" providerId="ADAL" clId="{8DD9C3D3-0772-234A-B372-8B4B9790C2B5}" dt="2023-07-11T12:08:57.082" v="0"/>
        <pc:sldMkLst>
          <pc:docMk/>
          <pc:sldMk cId="512871373" sldId="271"/>
        </pc:sldMkLst>
      </pc:sldChg>
      <pc:sldChg chg="setBg">
        <pc:chgData name="Márovics Gergely Péter" userId="346673cb-4fe2-4bc9-9989-67cfee16853a" providerId="ADAL" clId="{8DD9C3D3-0772-234A-B372-8B4B9790C2B5}" dt="2023-07-11T12:08:57.082" v="0"/>
        <pc:sldMkLst>
          <pc:docMk/>
          <pc:sldMk cId="2389004194" sldId="272"/>
        </pc:sldMkLst>
      </pc:sldChg>
      <pc:sldChg chg="setBg">
        <pc:chgData name="Márovics Gergely Péter" userId="346673cb-4fe2-4bc9-9989-67cfee16853a" providerId="ADAL" clId="{8DD9C3D3-0772-234A-B372-8B4B9790C2B5}" dt="2023-07-11T12:08:57.082" v="0"/>
        <pc:sldMkLst>
          <pc:docMk/>
          <pc:sldMk cId="1338285894" sldId="273"/>
        </pc:sldMkLst>
      </pc:sldChg>
      <pc:sldChg chg="setBg">
        <pc:chgData name="Márovics Gergely Péter" userId="346673cb-4fe2-4bc9-9989-67cfee16853a" providerId="ADAL" clId="{8DD9C3D3-0772-234A-B372-8B4B9790C2B5}" dt="2023-07-11T12:08:57.082" v="0"/>
        <pc:sldMkLst>
          <pc:docMk/>
          <pc:sldMk cId="2229025531" sldId="275"/>
        </pc:sldMkLst>
      </pc:sldChg>
      <pc:sldChg chg="setBg">
        <pc:chgData name="Márovics Gergely Péter" userId="346673cb-4fe2-4bc9-9989-67cfee16853a" providerId="ADAL" clId="{8DD9C3D3-0772-234A-B372-8B4B9790C2B5}" dt="2023-07-11T12:08:57.082" v="0"/>
        <pc:sldMkLst>
          <pc:docMk/>
          <pc:sldMk cId="3395501658" sldId="276"/>
        </pc:sldMkLst>
      </pc:sldChg>
      <pc:sldChg chg="setBg">
        <pc:chgData name="Márovics Gergely Péter" userId="346673cb-4fe2-4bc9-9989-67cfee16853a" providerId="ADAL" clId="{8DD9C3D3-0772-234A-B372-8B4B9790C2B5}" dt="2023-07-11T12:08:57.082" v="0"/>
        <pc:sldMkLst>
          <pc:docMk/>
          <pc:sldMk cId="3069269957" sldId="277"/>
        </pc:sldMkLst>
      </pc:sldChg>
      <pc:sldChg chg="setBg">
        <pc:chgData name="Márovics Gergely Péter" userId="346673cb-4fe2-4bc9-9989-67cfee16853a" providerId="ADAL" clId="{8DD9C3D3-0772-234A-B372-8B4B9790C2B5}" dt="2023-07-11T12:08:57.082" v="0"/>
        <pc:sldMkLst>
          <pc:docMk/>
          <pc:sldMk cId="1664544310" sldId="278"/>
        </pc:sldMkLst>
      </pc:sldChg>
      <pc:sldChg chg="setBg">
        <pc:chgData name="Márovics Gergely Péter" userId="346673cb-4fe2-4bc9-9989-67cfee16853a" providerId="ADAL" clId="{8DD9C3D3-0772-234A-B372-8B4B9790C2B5}" dt="2023-07-11T12:08:57.082" v="0"/>
        <pc:sldMkLst>
          <pc:docMk/>
          <pc:sldMk cId="3059710309" sldId="279"/>
        </pc:sldMkLst>
      </pc:sldChg>
      <pc:sldChg chg="setBg">
        <pc:chgData name="Márovics Gergely Péter" userId="346673cb-4fe2-4bc9-9989-67cfee16853a" providerId="ADAL" clId="{8DD9C3D3-0772-234A-B372-8B4B9790C2B5}" dt="2023-07-11T12:08:57.082" v="0"/>
        <pc:sldMkLst>
          <pc:docMk/>
          <pc:sldMk cId="2512866389" sldId="280"/>
        </pc:sldMkLst>
      </pc:sldChg>
      <pc:sldChg chg="setBg">
        <pc:chgData name="Márovics Gergely Péter" userId="346673cb-4fe2-4bc9-9989-67cfee16853a" providerId="ADAL" clId="{8DD9C3D3-0772-234A-B372-8B4B9790C2B5}" dt="2023-07-11T12:08:57.082" v="0"/>
        <pc:sldMkLst>
          <pc:docMk/>
          <pc:sldMk cId="2791358243" sldId="281"/>
        </pc:sldMkLst>
      </pc:sldChg>
      <pc:sldChg chg="setBg">
        <pc:chgData name="Márovics Gergely Péter" userId="346673cb-4fe2-4bc9-9989-67cfee16853a" providerId="ADAL" clId="{8DD9C3D3-0772-234A-B372-8B4B9790C2B5}" dt="2023-07-11T12:08:57.082" v="0"/>
        <pc:sldMkLst>
          <pc:docMk/>
          <pc:sldMk cId="4265207978" sldId="283"/>
        </pc:sldMkLst>
      </pc:sldChg>
      <pc:sldChg chg="setBg">
        <pc:chgData name="Márovics Gergely Péter" userId="346673cb-4fe2-4bc9-9989-67cfee16853a" providerId="ADAL" clId="{8DD9C3D3-0772-234A-B372-8B4B9790C2B5}" dt="2023-07-11T12:08:57.082" v="0"/>
        <pc:sldMkLst>
          <pc:docMk/>
          <pc:sldMk cId="2589329624" sldId="284"/>
        </pc:sldMkLst>
      </pc:sldChg>
      <pc:sldChg chg="setBg">
        <pc:chgData name="Márovics Gergely Péter" userId="346673cb-4fe2-4bc9-9989-67cfee16853a" providerId="ADAL" clId="{8DD9C3D3-0772-234A-B372-8B4B9790C2B5}" dt="2023-07-11T12:08:57.082" v="0"/>
        <pc:sldMkLst>
          <pc:docMk/>
          <pc:sldMk cId="2924237232" sldId="285"/>
        </pc:sldMkLst>
      </pc:sldChg>
      <pc:sldChg chg="setBg">
        <pc:chgData name="Márovics Gergely Péter" userId="346673cb-4fe2-4bc9-9989-67cfee16853a" providerId="ADAL" clId="{8DD9C3D3-0772-234A-B372-8B4B9790C2B5}" dt="2023-07-11T12:08:57.082" v="0"/>
        <pc:sldMkLst>
          <pc:docMk/>
          <pc:sldMk cId="2078221289" sldId="286"/>
        </pc:sldMkLst>
      </pc:sldChg>
      <pc:sldChg chg="setBg">
        <pc:chgData name="Márovics Gergely Péter" userId="346673cb-4fe2-4bc9-9989-67cfee16853a" providerId="ADAL" clId="{8DD9C3D3-0772-234A-B372-8B4B9790C2B5}" dt="2023-07-11T12:08:57.082" v="0"/>
        <pc:sldMkLst>
          <pc:docMk/>
          <pc:sldMk cId="2940033709" sldId="287"/>
        </pc:sldMkLst>
      </pc:sldChg>
      <pc:sldChg chg="setBg">
        <pc:chgData name="Márovics Gergely Péter" userId="346673cb-4fe2-4bc9-9989-67cfee16853a" providerId="ADAL" clId="{8DD9C3D3-0772-234A-B372-8B4B9790C2B5}" dt="2023-07-11T12:08:57.082" v="0"/>
        <pc:sldMkLst>
          <pc:docMk/>
          <pc:sldMk cId="2164023833" sldId="288"/>
        </pc:sldMkLst>
      </pc:sldChg>
      <pc:sldChg chg="setBg">
        <pc:chgData name="Márovics Gergely Péter" userId="346673cb-4fe2-4bc9-9989-67cfee16853a" providerId="ADAL" clId="{8DD9C3D3-0772-234A-B372-8B4B9790C2B5}" dt="2023-07-11T12:08:57.082" v="0"/>
        <pc:sldMkLst>
          <pc:docMk/>
          <pc:sldMk cId="2555784873" sldId="289"/>
        </pc:sldMkLst>
      </pc:sldChg>
      <pc:sldChg chg="setBg">
        <pc:chgData name="Márovics Gergely Péter" userId="346673cb-4fe2-4bc9-9989-67cfee16853a" providerId="ADAL" clId="{8DD9C3D3-0772-234A-B372-8B4B9790C2B5}" dt="2023-07-11T12:08:57.082" v="0"/>
        <pc:sldMkLst>
          <pc:docMk/>
          <pc:sldMk cId="2482847670" sldId="290"/>
        </pc:sldMkLst>
      </pc:sldChg>
      <pc:sldChg chg="setBg">
        <pc:chgData name="Márovics Gergely Péter" userId="346673cb-4fe2-4bc9-9989-67cfee16853a" providerId="ADAL" clId="{8DD9C3D3-0772-234A-B372-8B4B9790C2B5}" dt="2023-07-11T12:08:57.082" v="0"/>
        <pc:sldMkLst>
          <pc:docMk/>
          <pc:sldMk cId="754563338" sldId="291"/>
        </pc:sldMkLst>
      </pc:sldChg>
      <pc:sldChg chg="setBg">
        <pc:chgData name="Márovics Gergely Péter" userId="346673cb-4fe2-4bc9-9989-67cfee16853a" providerId="ADAL" clId="{8DD9C3D3-0772-234A-B372-8B4B9790C2B5}" dt="2023-07-11T12:08:57.082" v="0"/>
        <pc:sldMkLst>
          <pc:docMk/>
          <pc:sldMk cId="958493019" sldId="292"/>
        </pc:sldMkLst>
      </pc:sldChg>
      <pc:sldChg chg="setBg">
        <pc:chgData name="Márovics Gergely Péter" userId="346673cb-4fe2-4bc9-9989-67cfee16853a" providerId="ADAL" clId="{8DD9C3D3-0772-234A-B372-8B4B9790C2B5}" dt="2023-07-11T12:08:57.082" v="0"/>
        <pc:sldMkLst>
          <pc:docMk/>
          <pc:sldMk cId="2209803171" sldId="293"/>
        </pc:sldMkLst>
      </pc:sldChg>
      <pc:sldChg chg="setBg">
        <pc:chgData name="Márovics Gergely Péter" userId="346673cb-4fe2-4bc9-9989-67cfee16853a" providerId="ADAL" clId="{8DD9C3D3-0772-234A-B372-8B4B9790C2B5}" dt="2023-07-11T12:08:57.082" v="0"/>
        <pc:sldMkLst>
          <pc:docMk/>
          <pc:sldMk cId="1803430668" sldId="294"/>
        </pc:sldMkLst>
      </pc:sldChg>
      <pc:sldChg chg="setBg">
        <pc:chgData name="Márovics Gergely Péter" userId="346673cb-4fe2-4bc9-9989-67cfee16853a" providerId="ADAL" clId="{8DD9C3D3-0772-234A-B372-8B4B9790C2B5}" dt="2023-07-11T12:08:57.082" v="0"/>
        <pc:sldMkLst>
          <pc:docMk/>
          <pc:sldMk cId="1671750992" sldId="295"/>
        </pc:sldMkLst>
      </pc:sldChg>
      <pc:sldChg chg="setBg">
        <pc:chgData name="Márovics Gergely Péter" userId="346673cb-4fe2-4bc9-9989-67cfee16853a" providerId="ADAL" clId="{8DD9C3D3-0772-234A-B372-8B4B9790C2B5}" dt="2023-07-11T12:08:57.082" v="0"/>
        <pc:sldMkLst>
          <pc:docMk/>
          <pc:sldMk cId="874215204" sldId="297"/>
        </pc:sldMkLst>
      </pc:sldChg>
      <pc:sldChg chg="setBg">
        <pc:chgData name="Márovics Gergely Péter" userId="346673cb-4fe2-4bc9-9989-67cfee16853a" providerId="ADAL" clId="{8DD9C3D3-0772-234A-B372-8B4B9790C2B5}" dt="2023-07-11T12:08:57.082" v="0"/>
        <pc:sldMkLst>
          <pc:docMk/>
          <pc:sldMk cId="1730220643" sldId="298"/>
        </pc:sldMkLst>
      </pc:sldChg>
      <pc:sldChg chg="setBg">
        <pc:chgData name="Márovics Gergely Péter" userId="346673cb-4fe2-4bc9-9989-67cfee16853a" providerId="ADAL" clId="{8DD9C3D3-0772-234A-B372-8B4B9790C2B5}" dt="2023-07-11T12:08:57.082" v="0"/>
        <pc:sldMkLst>
          <pc:docMk/>
          <pc:sldMk cId="1891917274" sldId="299"/>
        </pc:sldMkLst>
      </pc:sldChg>
      <pc:sldChg chg="setBg">
        <pc:chgData name="Márovics Gergely Péter" userId="346673cb-4fe2-4bc9-9989-67cfee16853a" providerId="ADAL" clId="{8DD9C3D3-0772-234A-B372-8B4B9790C2B5}" dt="2023-07-11T12:08:57.082" v="0"/>
        <pc:sldMkLst>
          <pc:docMk/>
          <pc:sldMk cId="1180769840" sldId="301"/>
        </pc:sldMkLst>
      </pc:sldChg>
      <pc:sldChg chg="setBg">
        <pc:chgData name="Márovics Gergely Péter" userId="346673cb-4fe2-4bc9-9989-67cfee16853a" providerId="ADAL" clId="{8DD9C3D3-0772-234A-B372-8B4B9790C2B5}" dt="2023-07-11T12:08:57.082" v="0"/>
        <pc:sldMkLst>
          <pc:docMk/>
          <pc:sldMk cId="2657605262" sldId="302"/>
        </pc:sldMkLst>
      </pc:sldChg>
      <pc:sldChg chg="setBg">
        <pc:chgData name="Márovics Gergely Péter" userId="346673cb-4fe2-4bc9-9989-67cfee16853a" providerId="ADAL" clId="{8DD9C3D3-0772-234A-B372-8B4B9790C2B5}" dt="2023-07-11T12:08:57.082" v="0"/>
        <pc:sldMkLst>
          <pc:docMk/>
          <pc:sldMk cId="3744421668" sldId="303"/>
        </pc:sldMkLst>
      </pc:sldChg>
      <pc:sldChg chg="setBg">
        <pc:chgData name="Márovics Gergely Péter" userId="346673cb-4fe2-4bc9-9989-67cfee16853a" providerId="ADAL" clId="{8DD9C3D3-0772-234A-B372-8B4B9790C2B5}" dt="2023-07-11T12:08:57.082" v="0"/>
        <pc:sldMkLst>
          <pc:docMk/>
          <pc:sldMk cId="400917573" sldId="304"/>
        </pc:sldMkLst>
      </pc:sldChg>
      <pc:sldChg chg="setBg">
        <pc:chgData name="Márovics Gergely Péter" userId="346673cb-4fe2-4bc9-9989-67cfee16853a" providerId="ADAL" clId="{8DD9C3D3-0772-234A-B372-8B4B9790C2B5}" dt="2023-07-11T12:08:57.082" v="0"/>
        <pc:sldMkLst>
          <pc:docMk/>
          <pc:sldMk cId="2385874822" sldId="305"/>
        </pc:sldMkLst>
      </pc:sldChg>
      <pc:sldChg chg="setBg">
        <pc:chgData name="Márovics Gergely Péter" userId="346673cb-4fe2-4bc9-9989-67cfee16853a" providerId="ADAL" clId="{8DD9C3D3-0772-234A-B372-8B4B9790C2B5}" dt="2023-07-11T12:08:57.082" v="0"/>
        <pc:sldMkLst>
          <pc:docMk/>
          <pc:sldMk cId="2517938626" sldId="306"/>
        </pc:sldMkLst>
      </pc:sldChg>
      <pc:sldChg chg="setBg">
        <pc:chgData name="Márovics Gergely Péter" userId="346673cb-4fe2-4bc9-9989-67cfee16853a" providerId="ADAL" clId="{8DD9C3D3-0772-234A-B372-8B4B9790C2B5}" dt="2023-07-11T12:08:57.082" v="0"/>
        <pc:sldMkLst>
          <pc:docMk/>
          <pc:sldMk cId="4288245876" sldId="307"/>
        </pc:sldMkLst>
      </pc:sldChg>
      <pc:sldChg chg="setBg">
        <pc:chgData name="Márovics Gergely Péter" userId="346673cb-4fe2-4bc9-9989-67cfee16853a" providerId="ADAL" clId="{8DD9C3D3-0772-234A-B372-8B4B9790C2B5}" dt="2023-07-11T12:08:57.082" v="0"/>
        <pc:sldMkLst>
          <pc:docMk/>
          <pc:sldMk cId="196093523" sldId="308"/>
        </pc:sldMkLst>
      </pc:sldChg>
      <pc:sldChg chg="setBg">
        <pc:chgData name="Márovics Gergely Péter" userId="346673cb-4fe2-4bc9-9989-67cfee16853a" providerId="ADAL" clId="{8DD9C3D3-0772-234A-B372-8B4B9790C2B5}" dt="2023-07-11T12:08:57.082" v="0"/>
        <pc:sldMkLst>
          <pc:docMk/>
          <pc:sldMk cId="1278429261" sldId="309"/>
        </pc:sldMkLst>
      </pc:sldChg>
      <pc:sldChg chg="setBg">
        <pc:chgData name="Márovics Gergely Péter" userId="346673cb-4fe2-4bc9-9989-67cfee16853a" providerId="ADAL" clId="{8DD9C3D3-0772-234A-B372-8B4B9790C2B5}" dt="2023-07-11T12:08:57.082" v="0"/>
        <pc:sldMkLst>
          <pc:docMk/>
          <pc:sldMk cId="3662676900" sldId="310"/>
        </pc:sldMkLst>
      </pc:sldChg>
      <pc:sldChg chg="setBg">
        <pc:chgData name="Márovics Gergely Péter" userId="346673cb-4fe2-4bc9-9989-67cfee16853a" providerId="ADAL" clId="{8DD9C3D3-0772-234A-B372-8B4B9790C2B5}" dt="2023-07-11T12:08:57.082" v="0"/>
        <pc:sldMkLst>
          <pc:docMk/>
          <pc:sldMk cId="2869085214" sldId="311"/>
        </pc:sldMkLst>
      </pc:sldChg>
      <pc:sldChg chg="setBg">
        <pc:chgData name="Márovics Gergely Péter" userId="346673cb-4fe2-4bc9-9989-67cfee16853a" providerId="ADAL" clId="{8DD9C3D3-0772-234A-B372-8B4B9790C2B5}" dt="2023-07-11T12:08:57.082" v="0"/>
        <pc:sldMkLst>
          <pc:docMk/>
          <pc:sldMk cId="2923610541" sldId="312"/>
        </pc:sldMkLst>
      </pc:sldChg>
      <pc:sldChg chg="setBg">
        <pc:chgData name="Márovics Gergely Péter" userId="346673cb-4fe2-4bc9-9989-67cfee16853a" providerId="ADAL" clId="{8DD9C3D3-0772-234A-B372-8B4B9790C2B5}" dt="2023-07-11T12:08:57.082" v="0"/>
        <pc:sldMkLst>
          <pc:docMk/>
          <pc:sldMk cId="1398086937" sldId="313"/>
        </pc:sldMkLst>
      </pc:sldChg>
      <pc:sldChg chg="setBg">
        <pc:chgData name="Márovics Gergely Péter" userId="346673cb-4fe2-4bc9-9989-67cfee16853a" providerId="ADAL" clId="{8DD9C3D3-0772-234A-B372-8B4B9790C2B5}" dt="2023-07-11T12:08:57.082" v="0"/>
        <pc:sldMkLst>
          <pc:docMk/>
          <pc:sldMk cId="4244204870" sldId="314"/>
        </pc:sldMkLst>
      </pc:sldChg>
      <pc:sldChg chg="setBg">
        <pc:chgData name="Márovics Gergely Péter" userId="346673cb-4fe2-4bc9-9989-67cfee16853a" providerId="ADAL" clId="{8DD9C3D3-0772-234A-B372-8B4B9790C2B5}" dt="2023-07-11T12:08:57.082" v="0"/>
        <pc:sldMkLst>
          <pc:docMk/>
          <pc:sldMk cId="1386106819" sldId="316"/>
        </pc:sldMkLst>
      </pc:sldChg>
      <pc:sldChg chg="setBg">
        <pc:chgData name="Márovics Gergely Péter" userId="346673cb-4fe2-4bc9-9989-67cfee16853a" providerId="ADAL" clId="{8DD9C3D3-0772-234A-B372-8B4B9790C2B5}" dt="2023-07-11T12:08:57.082" v="0"/>
        <pc:sldMkLst>
          <pc:docMk/>
          <pc:sldMk cId="1446944630" sldId="318"/>
        </pc:sldMkLst>
      </pc:sldChg>
      <pc:sldChg chg="setBg">
        <pc:chgData name="Márovics Gergely Péter" userId="346673cb-4fe2-4bc9-9989-67cfee16853a" providerId="ADAL" clId="{8DD9C3D3-0772-234A-B372-8B4B9790C2B5}" dt="2023-07-11T12:08:57.082" v="0"/>
        <pc:sldMkLst>
          <pc:docMk/>
          <pc:sldMk cId="1571523065" sldId="320"/>
        </pc:sldMkLst>
      </pc:sldChg>
      <pc:sldChg chg="setBg">
        <pc:chgData name="Márovics Gergely Péter" userId="346673cb-4fe2-4bc9-9989-67cfee16853a" providerId="ADAL" clId="{8DD9C3D3-0772-234A-B372-8B4B9790C2B5}" dt="2023-07-11T12:08:57.082" v="0"/>
        <pc:sldMkLst>
          <pc:docMk/>
          <pc:sldMk cId="2462441250" sldId="321"/>
        </pc:sldMkLst>
      </pc:sldChg>
      <pc:sldChg chg="setBg">
        <pc:chgData name="Márovics Gergely Péter" userId="346673cb-4fe2-4bc9-9989-67cfee16853a" providerId="ADAL" clId="{8DD9C3D3-0772-234A-B372-8B4B9790C2B5}" dt="2023-07-11T12:08:57.082" v="0"/>
        <pc:sldMkLst>
          <pc:docMk/>
          <pc:sldMk cId="3968949052" sldId="323"/>
        </pc:sldMkLst>
      </pc:sldChg>
      <pc:sldChg chg="setBg">
        <pc:chgData name="Márovics Gergely Péter" userId="346673cb-4fe2-4bc9-9989-67cfee16853a" providerId="ADAL" clId="{8DD9C3D3-0772-234A-B372-8B4B9790C2B5}" dt="2023-07-11T12:08:57.082" v="0"/>
        <pc:sldMkLst>
          <pc:docMk/>
          <pc:sldMk cId="1438309450" sldId="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5AECC-6711-4044-9147-2EDC8E7061B7}" type="datetimeFigureOut">
              <a:t>2025. 04. 22.</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EFAF30-B71C-4ED0-ACCB-0E6D83FB8F87}" type="slidenum">
              <a:t>‹#›</a:t>
            </a:fld>
            <a:endParaRPr lang="hu-HU"/>
          </a:p>
        </p:txBody>
      </p:sp>
    </p:spTree>
    <p:extLst>
      <p:ext uri="{BB962C8B-B14F-4D97-AF65-F5344CB8AC3E}">
        <p14:creationId xmlns:p14="http://schemas.microsoft.com/office/powerpoint/2010/main" val="2333347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33</a:t>
            </a:fld>
            <a:endParaRPr lang="en-US"/>
          </a:p>
        </p:txBody>
      </p:sp>
    </p:spTree>
    <p:extLst>
      <p:ext uri="{BB962C8B-B14F-4D97-AF65-F5344CB8AC3E}">
        <p14:creationId xmlns:p14="http://schemas.microsoft.com/office/powerpoint/2010/main" val="1002287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bg1">
                    <a:lumMod val="50000"/>
                  </a:schemeClr>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hyperlink" Target="https://ncdalliance.org/sites/default/files/rfiles/IDF%20Diabetes%20and%20Climate%20Change%20Policy%20Report.pdf"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www.cdc.gov/climateandhealth/BRACE.htm"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aace.com/sites/default/files/2021-03/Diabetes-Emergency-Web-Download%20Checklist.pdf" TargetMode="Externa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idf.org/aboutdiabetes/what-is-diabetes/facts-figures.html"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worldobesity.org/about/about-obesity/prevalence-of-obesity"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84196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rotWithShape="1">
          <a:blip r:embed="rId2">
            <a:extLst>
              <a:ext uri="{28A0092B-C50C-407E-A947-70E740481C1C}">
                <a14:useLocalDpi xmlns:a14="http://schemas.microsoft.com/office/drawing/2010/main" val="0"/>
              </a:ext>
            </a:extLst>
          </a:blip>
          <a:srcRect t="-1" b="9434"/>
          <a:stretch/>
        </p:blipFill>
        <p:spPr>
          <a:xfrm>
            <a:off x="4273062" y="13684"/>
            <a:ext cx="7422507" cy="6396521"/>
          </a:xfrm>
          <a:prstGeom prst="rect">
            <a:avLst/>
          </a:prstGeom>
        </p:spPr>
      </p:pic>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fontScale="90000"/>
          </a:bodyPr>
          <a:lstStyle/>
          <a:p>
            <a:r>
              <a:rPr lang="en-US" b="1" dirty="0">
                <a:solidFill>
                  <a:schemeClr val="tx1"/>
                </a:solidFill>
              </a:rPr>
              <a:t>CC impacts on obesity-related disease</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rgbClr val="0481C9"/>
                </a:solidFill>
              </a:rPr>
              <a:t>Potential pathways | </a:t>
            </a:r>
            <a:r>
              <a:rPr lang="en-US" sz="2400" dirty="0">
                <a:solidFill>
                  <a:srgbClr val="C00000"/>
                </a:solidFill>
              </a:rPr>
              <a:t>extreme </a:t>
            </a:r>
            <a:r>
              <a:rPr lang="en-US" sz="2400" dirty="0" smtClean="0">
                <a:solidFill>
                  <a:srgbClr val="C00000"/>
                </a:solidFill>
              </a:rPr>
              <a:t>heat</a:t>
            </a:r>
            <a:r>
              <a:rPr lang="hu-HU" sz="2400" dirty="0" smtClean="0">
                <a:solidFill>
                  <a:srgbClr val="C00000"/>
                </a:solidFill>
              </a:rPr>
              <a:t> </a:t>
            </a:r>
            <a:r>
              <a:rPr lang="hu-HU" sz="2400" dirty="0" smtClean="0">
                <a:solidFill>
                  <a:schemeClr val="tx1"/>
                </a:solidFill>
              </a:rPr>
              <a:t>&amp;</a:t>
            </a:r>
            <a:r>
              <a:rPr lang="hu-HU" sz="2400" dirty="0" smtClean="0">
                <a:solidFill>
                  <a:srgbClr val="C00000"/>
                </a:solidFill>
              </a:rPr>
              <a:t> </a:t>
            </a:r>
            <a:r>
              <a:rPr lang="hu-HU" sz="2400" dirty="0" err="1" smtClean="0">
                <a:solidFill>
                  <a:srgbClr val="00B0F0"/>
                </a:solidFill>
              </a:rPr>
              <a:t>cold</a:t>
            </a:r>
            <a:endParaRPr lang="en-US" sz="2400" dirty="0">
              <a:solidFill>
                <a:srgbClr val="00B0F0"/>
              </a:solidFill>
            </a:endParaRPr>
          </a:p>
        </p:txBody>
      </p:sp>
      <p:sp>
        <p:nvSpPr>
          <p:cNvPr id="11" name="Rectangle 10">
            <a:extLst>
              <a:ext uri="{FF2B5EF4-FFF2-40B4-BE49-F238E27FC236}">
                <a16:creationId xmlns:a16="http://schemas.microsoft.com/office/drawing/2014/main" id="{B9533395-DA59-E305-C026-9E47214892C3}"/>
              </a:ext>
            </a:extLst>
          </p:cNvPr>
          <p:cNvSpPr/>
          <p:nvPr/>
        </p:nvSpPr>
        <p:spPr>
          <a:xfrm>
            <a:off x="2105562" y="5760720"/>
            <a:ext cx="1890009" cy="276999"/>
          </a:xfrm>
          <a:prstGeom prst="rect">
            <a:avLst/>
          </a:prstGeom>
        </p:spPr>
        <p:txBody>
          <a:bodyPr wrap="square">
            <a:spAutoFit/>
          </a:bodyPr>
          <a:lstStyle/>
          <a:p>
            <a:r>
              <a:rPr lang="en-US" sz="1200" i="1" dirty="0" smtClean="0">
                <a:solidFill>
                  <a:srgbClr val="000000"/>
                </a:solidFill>
                <a:effectLst/>
              </a:rPr>
              <a:t>.</a:t>
            </a:r>
            <a:r>
              <a:rPr lang="en-US" sz="1200" i="1" dirty="0">
                <a:solidFill>
                  <a:srgbClr val="000000"/>
                </a:solidFill>
                <a:effectLst/>
              </a:rPr>
              <a:t> </a:t>
            </a:r>
          </a:p>
        </p:txBody>
      </p:sp>
    </p:spTree>
    <p:extLst>
      <p:ext uri="{BB962C8B-B14F-4D97-AF65-F5344CB8AC3E}">
        <p14:creationId xmlns:p14="http://schemas.microsoft.com/office/powerpoint/2010/main" val="1664544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153010"/>
            <a:ext cx="11896826" cy="550376"/>
          </a:xfrm>
        </p:spPr>
        <p:txBody>
          <a:bodyPr>
            <a:normAutofit/>
          </a:bodyPr>
          <a:lstStyle/>
          <a:p>
            <a:r>
              <a:rPr lang="en-US" sz="3200" b="1" dirty="0">
                <a:solidFill>
                  <a:schemeClr val="tx1"/>
                </a:solidFill>
              </a:rPr>
              <a:t>CASE </a:t>
            </a:r>
            <a:r>
              <a:rPr lang="en-US" sz="3200" b="1" dirty="0" smtClean="0">
                <a:solidFill>
                  <a:schemeClr val="tx1"/>
                </a:solidFill>
              </a:rPr>
              <a:t>STUDY</a:t>
            </a:r>
            <a:r>
              <a:rPr lang="hu-HU" sz="3200" b="1" dirty="0" smtClean="0">
                <a:solidFill>
                  <a:schemeClr val="tx1"/>
                </a:solidFill>
              </a:rPr>
              <a:t> - </a:t>
            </a:r>
            <a:r>
              <a:rPr lang="en-US" sz="3200" dirty="0" smtClean="0">
                <a:solidFill>
                  <a:srgbClr val="C00000"/>
                </a:solidFill>
              </a:rPr>
              <a:t>Extreme </a:t>
            </a:r>
            <a:r>
              <a:rPr lang="en-US" sz="3200" dirty="0">
                <a:solidFill>
                  <a:srgbClr val="C00000"/>
                </a:solidFill>
              </a:rPr>
              <a:t>heat vulnerability in </a:t>
            </a:r>
            <a:r>
              <a:rPr lang="en-US" sz="3200" dirty="0" smtClean="0">
                <a:solidFill>
                  <a:srgbClr val="C00000"/>
                </a:solidFill>
              </a:rPr>
              <a:t>elderly</a:t>
            </a:r>
            <a:endParaRPr lang="en-US" sz="3200" b="1"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a:endParaRPr lang="en-US" sz="2400" dirty="0">
              <a:solidFill>
                <a:srgbClr val="C00000"/>
              </a:solidFill>
            </a:endParaRPr>
          </a:p>
        </p:txBody>
      </p:sp>
      <p:grpSp>
        <p:nvGrpSpPr>
          <p:cNvPr id="13" name="Csoportba foglalás 12"/>
          <p:cNvGrpSpPr/>
          <p:nvPr/>
        </p:nvGrpSpPr>
        <p:grpSpPr>
          <a:xfrm>
            <a:off x="1935126" y="671488"/>
            <a:ext cx="8963246" cy="5656750"/>
            <a:chOff x="1935126" y="671488"/>
            <a:chExt cx="8963246" cy="5656750"/>
          </a:xfrm>
        </p:grpSpPr>
        <p:sp>
          <p:nvSpPr>
            <p:cNvPr id="12" name="Téglalap 11"/>
            <p:cNvSpPr/>
            <p:nvPr/>
          </p:nvSpPr>
          <p:spPr>
            <a:xfrm>
              <a:off x="1935126" y="671488"/>
              <a:ext cx="8963246" cy="562485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6" name="Picture 2" descr="https://ars.els-cdn.com/content/image/1-s2.0-S016041202031864X-gr2_lrg.jpg"/>
            <p:cNvPicPr>
              <a:picLocks noChangeAspect="1" noChangeArrowheads="1"/>
            </p:cNvPicPr>
            <p:nvPr/>
          </p:nvPicPr>
          <p:blipFill rotWithShape="1">
            <a:blip r:embed="rId2">
              <a:extLst>
                <a:ext uri="{28A0092B-C50C-407E-A947-70E740481C1C}">
                  <a14:useLocalDpi xmlns:a14="http://schemas.microsoft.com/office/drawing/2010/main" val="0"/>
                </a:ext>
              </a:extLst>
            </a:blip>
            <a:srcRect l="37531" t="8914" r="1291" b="8073"/>
            <a:stretch/>
          </p:blipFill>
          <p:spPr bwMode="auto">
            <a:xfrm>
              <a:off x="2668774" y="786834"/>
              <a:ext cx="7509924" cy="5413808"/>
            </a:xfrm>
            <a:prstGeom prst="rect">
              <a:avLst/>
            </a:prstGeom>
            <a:noFill/>
            <a:extLst>
              <a:ext uri="{909E8E84-426E-40DD-AFC4-6F175D3DCCD1}">
                <a14:hiddenFill xmlns:a14="http://schemas.microsoft.com/office/drawing/2010/main">
                  <a:solidFill>
                    <a:srgbClr val="FFFFFF"/>
                  </a:solidFill>
                </a14:hiddenFill>
              </a:ext>
            </a:extLst>
          </p:spPr>
        </p:pic>
        <p:sp>
          <p:nvSpPr>
            <p:cNvPr id="10" name="Environ Int. 2020 Nov;144:105909.">
              <a:extLst>
                <a:ext uri="{FF2B5EF4-FFF2-40B4-BE49-F238E27FC236}">
                  <a16:creationId xmlns:a16="http://schemas.microsoft.com/office/drawing/2014/main" id="{909BC84A-586E-9C8A-87A6-EF4272358CD8}"/>
                </a:ext>
              </a:extLst>
            </p:cNvPr>
            <p:cNvSpPr txBox="1"/>
            <p:nvPr/>
          </p:nvSpPr>
          <p:spPr>
            <a:xfrm>
              <a:off x="8445647" y="6092276"/>
              <a:ext cx="2317898"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defTabSz="228600">
                <a:defRPr sz="1100" i="1">
                  <a:solidFill>
                    <a:srgbClr val="7F7F7F"/>
                  </a:solidFill>
                </a:defRPr>
              </a:lvl1pPr>
            </a:lstStyle>
            <a:p>
              <a:pPr algn="r"/>
              <a:r>
                <a:rPr lang="en-US" sz="700" i="1" dirty="0">
                  <a:solidFill>
                    <a:schemeClr val="tx1"/>
                  </a:solidFill>
                  <a:effectLst/>
                </a:rPr>
                <a:t>DOI: 10.1016/j.envint.2020.105909</a:t>
              </a:r>
              <a:r>
                <a:rPr lang="en-US" sz="1200" i="1" dirty="0">
                  <a:solidFill>
                    <a:schemeClr val="tx1"/>
                  </a:solidFill>
                  <a:effectLst/>
                </a:rPr>
                <a:t>.</a:t>
              </a:r>
            </a:p>
          </p:txBody>
        </p:sp>
      </p:grpSp>
    </p:spTree>
    <p:extLst>
      <p:ext uri="{BB962C8B-B14F-4D97-AF65-F5344CB8AC3E}">
        <p14:creationId xmlns:p14="http://schemas.microsoft.com/office/powerpoint/2010/main" val="30597103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New picture"/>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7059336" y="117840"/>
            <a:ext cx="4766317" cy="621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fontScale="90000"/>
          </a:bodyPr>
          <a:lstStyle/>
          <a:p>
            <a:r>
              <a:rPr lang="en-US" b="1" dirty="0">
                <a:solidFill>
                  <a:schemeClr val="tx1"/>
                </a:solidFill>
              </a:rPr>
              <a:t>CC impacts on metabolic disorders </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rgbClr val="0481C9"/>
                </a:solidFill>
              </a:rPr>
              <a:t>Potential pathways | </a:t>
            </a:r>
            <a:r>
              <a:rPr lang="en-US" sz="2400" dirty="0">
                <a:solidFill>
                  <a:schemeClr val="tx1">
                    <a:lumMod val="75000"/>
                    <a:lumOff val="25000"/>
                  </a:schemeClr>
                </a:solidFill>
              </a:rPr>
              <a:t>ambient</a:t>
            </a:r>
            <a:r>
              <a:rPr lang="en-US" sz="2400" dirty="0">
                <a:solidFill>
                  <a:srgbClr val="0481C9"/>
                </a:solidFill>
              </a:rPr>
              <a:t> </a:t>
            </a:r>
            <a:r>
              <a:rPr lang="en-US" sz="2400" dirty="0">
                <a:solidFill>
                  <a:schemeClr val="tx1">
                    <a:lumMod val="75000"/>
                    <a:lumOff val="25000"/>
                  </a:schemeClr>
                </a:solidFill>
              </a:rPr>
              <a:t>air pollution and bushfire smoke</a:t>
            </a:r>
          </a:p>
        </p:txBody>
      </p:sp>
      <p:sp>
        <p:nvSpPr>
          <p:cNvPr id="9" name="Diabetes. 2012 Dec; 61(12): 3037–3045.">
            <a:extLst>
              <a:ext uri="{FF2B5EF4-FFF2-40B4-BE49-F238E27FC236}">
                <a16:creationId xmlns:a16="http://schemas.microsoft.com/office/drawing/2014/main" id="{9A1EF540-F03C-A944-5921-924C2AFF5391}"/>
              </a:ext>
            </a:extLst>
          </p:cNvPr>
          <p:cNvSpPr txBox="1"/>
          <p:nvPr/>
        </p:nvSpPr>
        <p:spPr>
          <a:xfrm>
            <a:off x="192505" y="6008369"/>
            <a:ext cx="1575752" cy="2975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ctr" defTabSz="292100">
              <a:defRPr sz="1200" i="1">
                <a:solidFill>
                  <a:srgbClr val="7F7F7F"/>
                </a:solidFill>
              </a:defRPr>
            </a:lvl1pPr>
          </a:lstStyle>
          <a:p>
            <a:pPr algn="l"/>
            <a:r>
              <a:rPr lang="en-US" sz="800" i="0" cap="all" dirty="0" smtClean="0">
                <a:solidFill>
                  <a:schemeClr val="tx1"/>
                </a:solidFill>
              </a:rPr>
              <a:t>doi</a:t>
            </a:r>
            <a:r>
              <a:rPr lang="en-US" sz="800" i="0" dirty="0" smtClean="0">
                <a:solidFill>
                  <a:schemeClr val="tx1"/>
                </a:solidFill>
              </a:rPr>
              <a:t>:10.1371/journal.pmed.1003767.</a:t>
            </a:r>
          </a:p>
          <a:p>
            <a:pPr algn="l"/>
            <a:r>
              <a:rPr lang="en-US" sz="800" i="0" cap="all" dirty="0" err="1" smtClean="0">
                <a:solidFill>
                  <a:schemeClr val="tx1"/>
                </a:solidFill>
              </a:rPr>
              <a:t>doi</a:t>
            </a:r>
            <a:r>
              <a:rPr lang="en-US" sz="800" i="0" cap="all" dirty="0" smtClean="0">
                <a:solidFill>
                  <a:schemeClr val="tx1"/>
                </a:solidFill>
              </a:rPr>
              <a:t>:</a:t>
            </a:r>
            <a:r>
              <a:rPr lang="en-US" sz="800" i="0" dirty="0" smtClean="0">
                <a:solidFill>
                  <a:schemeClr val="tx1"/>
                </a:solidFill>
              </a:rPr>
              <a:t> 10.2337/db12-0190.</a:t>
            </a:r>
            <a:endParaRPr sz="800" i="0" dirty="0">
              <a:solidFill>
                <a:schemeClr val="tx1"/>
              </a:solidFill>
            </a:endParaRPr>
          </a:p>
        </p:txBody>
      </p:sp>
      <p:sp>
        <p:nvSpPr>
          <p:cNvPr id="5" name="Rectangle 4">
            <a:extLst>
              <a:ext uri="{FF2B5EF4-FFF2-40B4-BE49-F238E27FC236}">
                <a16:creationId xmlns:a16="http://schemas.microsoft.com/office/drawing/2014/main" id="{F85BDD03-BA16-707A-B39A-49B21E38C130}"/>
              </a:ext>
            </a:extLst>
          </p:cNvPr>
          <p:cNvSpPr/>
          <p:nvPr/>
        </p:nvSpPr>
        <p:spPr>
          <a:xfrm>
            <a:off x="2517849" y="6157128"/>
            <a:ext cx="2652471" cy="284059"/>
          </a:xfrm>
          <a:prstGeom prst="rect">
            <a:avLst/>
          </a:prstGeom>
        </p:spPr>
        <p:txBody>
          <a:bodyPr wrap="square">
            <a:spAutoFit/>
          </a:bodyPr>
          <a:lstStyle/>
          <a:p>
            <a:r>
              <a:rPr lang="en-US" sz="1200" i="1" dirty="0" smtClean="0"/>
              <a:t>. </a:t>
            </a:r>
            <a:endParaRPr lang="en-US" sz="1200" i="1" dirty="0"/>
          </a:p>
        </p:txBody>
      </p:sp>
      <p:sp>
        <p:nvSpPr>
          <p:cNvPr id="6" name="Téglalap 5"/>
          <p:cNvSpPr/>
          <p:nvPr/>
        </p:nvSpPr>
        <p:spPr>
          <a:xfrm>
            <a:off x="280519" y="3497580"/>
            <a:ext cx="6639027" cy="1532727"/>
          </a:xfrm>
          <a:prstGeom prst="rect">
            <a:avLst/>
          </a:prstGeom>
        </p:spPr>
        <p:txBody>
          <a:bodyPr wrap="square">
            <a:spAutoFit/>
          </a:bodyPr>
          <a:lstStyle/>
          <a:p>
            <a:pPr algn="just">
              <a:lnSpc>
                <a:spcPct val="130000"/>
              </a:lnSpc>
            </a:pPr>
            <a:r>
              <a:rPr lang="en-US" altLang="en-US" dirty="0"/>
              <a:t>Hypothesized mechanisms of air </a:t>
            </a:r>
            <a:r>
              <a:rPr lang="en-US" altLang="en-US" dirty="0" smtClean="0"/>
              <a:t>pollution</a:t>
            </a:r>
            <a:r>
              <a:rPr lang="hu-HU" altLang="en-US" dirty="0" smtClean="0"/>
              <a:t>-</a:t>
            </a:r>
            <a:r>
              <a:rPr lang="en-US" altLang="en-US" dirty="0" smtClean="0"/>
              <a:t>mediated </a:t>
            </a:r>
            <a:r>
              <a:rPr lang="en-US" altLang="en-US" dirty="0" err="1"/>
              <a:t>cardiometabolic</a:t>
            </a:r>
            <a:r>
              <a:rPr lang="en-US" altLang="en-US" dirty="0"/>
              <a:t> disease wherein inhalational or nutritional signals either directly or via the generation of signals such as DAMPs may serve to activate innate immune mechanisms such as the TLR and NLR</a:t>
            </a:r>
            <a:r>
              <a:rPr lang="en-US" altLang="en-US" dirty="0" smtClean="0"/>
              <a:t>.</a:t>
            </a:r>
            <a:endParaRPr lang="en-US" altLang="en-US" dirty="0"/>
          </a:p>
        </p:txBody>
      </p:sp>
    </p:spTree>
    <p:extLst>
      <p:ext uri="{BB962C8B-B14F-4D97-AF65-F5344CB8AC3E}">
        <p14:creationId xmlns:p14="http://schemas.microsoft.com/office/powerpoint/2010/main" val="138610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a:normAutofit fontScale="90000"/>
          </a:bodyPr>
          <a:lstStyle/>
          <a:p>
            <a:r>
              <a:rPr lang="en-US" b="1" dirty="0">
                <a:solidFill>
                  <a:schemeClr val="tx1"/>
                </a:solidFill>
              </a:rPr>
              <a:t>CC and diabetes: direct connections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algn="ctr"/>
            <a:r>
              <a:rPr lang="en-US" sz="1200" dirty="0">
                <a:hlinkClick r:id="rId3"/>
              </a:rPr>
              <a:t>https://ncdalliance.org/sites/default/files/rfiles/IDF%20Diabetes%20and%20Climate%20Change%20Policy%20Report.pdf</a:t>
            </a:r>
            <a:r>
              <a:rPr lang="en-US" sz="1200" dirty="0"/>
              <a:t>,  </a:t>
            </a:r>
            <a:r>
              <a:rPr lang="en-US" sz="1200" dirty="0">
                <a:solidFill>
                  <a:schemeClr val="tx1"/>
                </a:solidFill>
              </a:rPr>
              <a:t>accessed 10 October 2022</a:t>
            </a:r>
          </a:p>
        </p:txBody>
      </p:sp>
    </p:spTree>
    <p:extLst>
      <p:ext uri="{BB962C8B-B14F-4D97-AF65-F5344CB8AC3E}">
        <p14:creationId xmlns:p14="http://schemas.microsoft.com/office/powerpoint/2010/main" val="2589329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fontScale="90000"/>
          </a:bodyPr>
          <a:lstStyle/>
          <a:p>
            <a:r>
              <a:rPr lang="en-US" b="1" dirty="0">
                <a:solidFill>
                  <a:schemeClr val="tx1"/>
                </a:solidFill>
              </a:rPr>
              <a:t>CC and diabetes: direct connections</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307983"/>
            <a:ext cx="11448508" cy="743712"/>
          </a:xfrm>
        </p:spPr>
        <p:txBody>
          <a:bodyPr>
            <a:normAutofit fontScale="92500" lnSpcReduction="10000"/>
          </a:bodyPr>
          <a:lstStyle/>
          <a:p>
            <a:pPr marL="0" indent="0">
              <a:lnSpc>
                <a:spcPct val="120000"/>
              </a:lnSpc>
              <a:buNone/>
            </a:pPr>
            <a:r>
              <a:rPr lang="hu-HU" sz="2000" u="sng" dirty="0">
                <a:solidFill>
                  <a:schemeClr val="tx1"/>
                </a:solidFill>
              </a:rPr>
              <a:t>R</a:t>
            </a:r>
            <a:r>
              <a:rPr lang="en-US" sz="2000" u="sng" dirty="0" smtClean="0">
                <a:solidFill>
                  <a:schemeClr val="tx1"/>
                </a:solidFill>
              </a:rPr>
              <a:t>educed </a:t>
            </a:r>
            <a:r>
              <a:rPr lang="en-US" sz="2000" u="sng" dirty="0">
                <a:solidFill>
                  <a:schemeClr val="tx1"/>
                </a:solidFill>
              </a:rPr>
              <a:t>quality and quantity of crops </a:t>
            </a:r>
            <a:r>
              <a:rPr lang="en-US" sz="2000" dirty="0">
                <a:solidFill>
                  <a:schemeClr val="tx1"/>
                </a:solidFill>
              </a:rPr>
              <a:t>result in increased food and financial insecurities leading to </a:t>
            </a:r>
            <a:r>
              <a:rPr lang="en-US" sz="2000" dirty="0">
                <a:solidFill>
                  <a:srgbClr val="F4B623"/>
                </a:solidFill>
              </a:rPr>
              <a:t>malnutrition (undernutrition and obesity) </a:t>
            </a:r>
            <a:r>
              <a:rPr lang="en-US" sz="2000" dirty="0">
                <a:solidFill>
                  <a:schemeClr val="tx1"/>
                </a:solidFill>
              </a:rPr>
              <a:t>and</a:t>
            </a:r>
            <a:r>
              <a:rPr lang="en-US" sz="2000" dirty="0"/>
              <a:t> </a:t>
            </a:r>
            <a:r>
              <a:rPr lang="en-US" sz="2000" dirty="0">
                <a:solidFill>
                  <a:srgbClr val="0481C9"/>
                </a:solidFill>
              </a:rPr>
              <a:t>diet-related NCDs, such as DM and CVD </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rgbClr val="F4B623"/>
                </a:solidFill>
              </a:rPr>
              <a:t>Impact of CC on food security and T2D risk</a:t>
            </a:r>
          </a:p>
        </p:txBody>
      </p:sp>
      <p:sp>
        <p:nvSpPr>
          <p:cNvPr id="13" name="Nat. Rev. Dis. Primers 2021 Dec 9;7(1):90.">
            <a:extLst>
              <a:ext uri="{FF2B5EF4-FFF2-40B4-BE49-F238E27FC236}">
                <a16:creationId xmlns:a16="http://schemas.microsoft.com/office/drawing/2014/main" id="{F1207B68-5E65-720B-2B90-B1B3E6571651}"/>
              </a:ext>
            </a:extLst>
          </p:cNvPr>
          <p:cNvSpPr txBox="1"/>
          <p:nvPr/>
        </p:nvSpPr>
        <p:spPr>
          <a:xfrm>
            <a:off x="107964" y="6103893"/>
            <a:ext cx="2286947"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defTabSz="228600">
              <a:defRPr sz="1200" i="1">
                <a:solidFill>
                  <a:srgbClr val="7F7F7F"/>
                </a:solidFill>
                <a:latin typeface="Helvetica Neue"/>
                <a:ea typeface="Helvetica Neue"/>
                <a:cs typeface="Helvetica Neue"/>
                <a:sym typeface="Helvetica Neue"/>
              </a:defRPr>
            </a:lvl1pPr>
          </a:lstStyle>
          <a:p>
            <a:r>
              <a:rPr lang="en-US" sz="800" cap="all" dirty="0" err="1">
                <a:solidFill>
                  <a:schemeClr val="tx1"/>
                </a:solidFill>
                <a:latin typeface="+mn-lt"/>
              </a:rPr>
              <a:t>doi</a:t>
            </a:r>
            <a:r>
              <a:rPr lang="en-US" sz="800" cap="all" dirty="0">
                <a:solidFill>
                  <a:schemeClr val="tx1"/>
                </a:solidFill>
                <a:latin typeface="+mn-lt"/>
              </a:rPr>
              <a:t>: </a:t>
            </a:r>
            <a:r>
              <a:rPr lang="en-US" sz="800" dirty="0">
                <a:solidFill>
                  <a:schemeClr val="tx1"/>
                </a:solidFill>
                <a:latin typeface="+mn-lt"/>
              </a:rPr>
              <a:t>10.1038/s41572-021-00329-3</a:t>
            </a:r>
            <a:r>
              <a:rPr lang="en-US" dirty="0"/>
              <a:t>.</a:t>
            </a:r>
            <a:endParaRPr dirty="0"/>
          </a:p>
        </p:txBody>
      </p:sp>
      <p:grpSp>
        <p:nvGrpSpPr>
          <p:cNvPr id="6" name="Csoportba foglalás 5"/>
          <p:cNvGrpSpPr/>
          <p:nvPr/>
        </p:nvGrpSpPr>
        <p:grpSpPr>
          <a:xfrm>
            <a:off x="192505" y="2500591"/>
            <a:ext cx="11777249" cy="2987352"/>
            <a:chOff x="197365" y="2191345"/>
            <a:chExt cx="11777249" cy="2987352"/>
          </a:xfrm>
        </p:grpSpPr>
        <p:pic>
          <p:nvPicPr>
            <p:cNvPr id="9" name="Picture 8">
              <a:extLst>
                <a:ext uri="{FF2B5EF4-FFF2-40B4-BE49-F238E27FC236}">
                  <a16:creationId xmlns:a16="http://schemas.microsoft.com/office/drawing/2014/main" id="{351AB186-E279-BC85-7487-47196B3F6957}"/>
                </a:ext>
              </a:extLst>
            </p:cNvPr>
            <p:cNvPicPr>
              <a:picLocks noChangeAspect="1"/>
            </p:cNvPicPr>
            <p:nvPr/>
          </p:nvPicPr>
          <p:blipFill rotWithShape="1">
            <a:blip r:embed="rId2">
              <a:extLst>
                <a:ext uri="{28A0092B-C50C-407E-A947-70E740481C1C}">
                  <a14:useLocalDpi xmlns:a14="http://schemas.microsoft.com/office/drawing/2010/main" val="0"/>
                </a:ext>
              </a:extLst>
            </a:blip>
            <a:srcRect l="2303" r="438" b="20362"/>
            <a:stretch/>
          </p:blipFill>
          <p:spPr>
            <a:xfrm>
              <a:off x="197365" y="2191345"/>
              <a:ext cx="11777249" cy="2802686"/>
            </a:xfrm>
            <a:prstGeom prst="rect">
              <a:avLst/>
            </a:prstGeom>
          </p:spPr>
        </p:pic>
        <p:sp>
          <p:nvSpPr>
            <p:cNvPr id="5" name="Szövegdoboz 4"/>
            <p:cNvSpPr txBox="1"/>
            <p:nvPr/>
          </p:nvSpPr>
          <p:spPr>
            <a:xfrm>
              <a:off x="3710353" y="4809365"/>
              <a:ext cx="6791065" cy="369332"/>
            </a:xfrm>
            <a:prstGeom prst="rect">
              <a:avLst/>
            </a:prstGeom>
            <a:noFill/>
          </p:spPr>
          <p:txBody>
            <a:bodyPr wrap="square" rtlCol="0">
              <a:spAutoFit/>
            </a:bodyPr>
            <a:lstStyle/>
            <a:p>
              <a:r>
                <a:rPr lang="hu-HU" b="1" dirty="0" err="1" smtClean="0"/>
                <a:t>Effects</a:t>
              </a:r>
              <a:r>
                <a:rPr lang="hu-HU" b="1" dirty="0" smtClean="0"/>
                <a:t> of </a:t>
              </a:r>
              <a:r>
                <a:rPr lang="hu-HU" b="1" dirty="0" err="1" smtClean="0"/>
                <a:t>climate</a:t>
              </a:r>
              <a:r>
                <a:rPr lang="hu-HU" b="1" dirty="0" smtClean="0"/>
                <a:t> </a:t>
              </a:r>
              <a:r>
                <a:rPr lang="hu-HU" b="1" dirty="0" err="1" smtClean="0"/>
                <a:t>change</a:t>
              </a:r>
              <a:r>
                <a:rPr lang="hu-HU" b="1" dirty="0" smtClean="0"/>
                <a:t> </a:t>
              </a:r>
              <a:r>
                <a:rPr lang="hu-HU" b="1" dirty="0" err="1" smtClean="0"/>
                <a:t>on</a:t>
              </a:r>
              <a:r>
                <a:rPr lang="hu-HU" b="1" dirty="0" smtClean="0"/>
                <a:t> </a:t>
              </a:r>
              <a:r>
                <a:rPr lang="hu-HU" b="1" dirty="0" err="1" smtClean="0"/>
                <a:t>nutrition-associated</a:t>
              </a:r>
              <a:r>
                <a:rPr lang="hu-HU" b="1" dirty="0" smtClean="0"/>
                <a:t> </a:t>
              </a:r>
              <a:r>
                <a:rPr lang="hu-HU" b="1" dirty="0" err="1" smtClean="0"/>
                <a:t>diseases</a:t>
              </a:r>
              <a:r>
                <a:rPr lang="hu-HU" b="1" dirty="0" smtClean="0"/>
                <a:t> </a:t>
              </a:r>
              <a:endParaRPr lang="de-DE" b="1" dirty="0"/>
            </a:p>
          </p:txBody>
        </p:sp>
      </p:grpSp>
    </p:spTree>
    <p:extLst>
      <p:ext uri="{BB962C8B-B14F-4D97-AF65-F5344CB8AC3E}">
        <p14:creationId xmlns:p14="http://schemas.microsoft.com/office/powerpoint/2010/main" val="29400337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fontScale="90000"/>
          </a:bodyPr>
          <a:lstStyle/>
          <a:p>
            <a:r>
              <a:rPr lang="en-US" b="1" dirty="0">
                <a:solidFill>
                  <a:schemeClr val="tx1"/>
                </a:solidFill>
              </a:rPr>
              <a:t>CC and diabetes: indirect connections</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4748215" cy="4439404"/>
          </a:xfrm>
        </p:spPr>
        <p:txBody>
          <a:bodyPr>
            <a:normAutofit/>
          </a:bodyPr>
          <a:lstStyle/>
          <a:p>
            <a:pPr marL="0" indent="0">
              <a:lnSpc>
                <a:spcPct val="120000"/>
              </a:lnSpc>
              <a:buNone/>
            </a:pPr>
            <a:r>
              <a:rPr lang="en-US" sz="1800" b="1" dirty="0">
                <a:solidFill>
                  <a:schemeClr val="tx1"/>
                </a:solidFill>
              </a:rPr>
              <a:t>Global economic growth </a:t>
            </a:r>
            <a:r>
              <a:rPr lang="en-US" sz="1800" dirty="0">
                <a:solidFill>
                  <a:schemeClr val="tx1"/>
                </a:solidFill>
              </a:rPr>
              <a:t>as the main driver of GHG emission has several synergistic sociocultural vectors: </a:t>
            </a:r>
          </a:p>
          <a:p>
            <a:pPr marL="800100" lvl="1" indent="-255588">
              <a:lnSpc>
                <a:spcPct val="120000"/>
              </a:lnSpc>
              <a:buFont typeface="+mj-lt"/>
              <a:buAutoNum type="arabicPeriod"/>
            </a:pPr>
            <a:r>
              <a:rPr lang="en-US" sz="2000" dirty="0">
                <a:solidFill>
                  <a:srgbClr val="0481C9"/>
                </a:solidFill>
              </a:rPr>
              <a:t>land use and urbanization, </a:t>
            </a:r>
          </a:p>
          <a:p>
            <a:pPr marL="800100" lvl="1" indent="-255588">
              <a:lnSpc>
                <a:spcPct val="120000"/>
              </a:lnSpc>
              <a:buFont typeface="+mj-lt"/>
              <a:buAutoNum type="arabicPeriod"/>
            </a:pPr>
            <a:r>
              <a:rPr lang="en-US" sz="2000" dirty="0">
                <a:solidFill>
                  <a:srgbClr val="0481C9"/>
                </a:solidFill>
              </a:rPr>
              <a:t>motorized transportation, and </a:t>
            </a:r>
          </a:p>
          <a:p>
            <a:pPr marL="800100" lvl="1" indent="-255588">
              <a:lnSpc>
                <a:spcPct val="120000"/>
              </a:lnSpc>
              <a:buFont typeface="+mj-lt"/>
              <a:buAutoNum type="arabicPeriod"/>
            </a:pPr>
            <a:r>
              <a:rPr lang="en-US" sz="2000" dirty="0">
                <a:solidFill>
                  <a:srgbClr val="0481C9"/>
                </a:solidFill>
              </a:rPr>
              <a:t>global food system </a:t>
            </a:r>
          </a:p>
          <a:p>
            <a:pPr marL="0" indent="0">
              <a:lnSpc>
                <a:spcPct val="120000"/>
              </a:lnSpc>
              <a:buNone/>
            </a:pPr>
            <a:r>
              <a:rPr lang="en-US" sz="1800" dirty="0">
                <a:solidFill>
                  <a:schemeClr val="tx1"/>
                </a:solidFill>
              </a:rPr>
              <a:t>which influence: </a:t>
            </a:r>
          </a:p>
          <a:p>
            <a:pPr lvl="1">
              <a:lnSpc>
                <a:spcPct val="120000"/>
              </a:lnSpc>
            </a:pPr>
            <a:r>
              <a:rPr lang="en-US" sz="1800" dirty="0">
                <a:solidFill>
                  <a:schemeClr val="tx1"/>
                </a:solidFill>
              </a:rPr>
              <a:t>CC by </a:t>
            </a:r>
            <a:r>
              <a:rPr lang="en-US" sz="1800" dirty="0">
                <a:solidFill>
                  <a:srgbClr val="FF914C"/>
                </a:solidFill>
              </a:rPr>
              <a:t>excess GHG emissions </a:t>
            </a:r>
          </a:p>
          <a:p>
            <a:pPr lvl="1">
              <a:lnSpc>
                <a:spcPct val="120000"/>
              </a:lnSpc>
            </a:pPr>
            <a:r>
              <a:rPr lang="en-US" sz="1800" dirty="0">
                <a:solidFill>
                  <a:schemeClr val="tx1"/>
                </a:solidFill>
              </a:rPr>
              <a:t>the diabetes/ obesity epidemic by </a:t>
            </a:r>
            <a:r>
              <a:rPr lang="en-US" sz="1800" dirty="0">
                <a:solidFill>
                  <a:srgbClr val="FEBD59"/>
                </a:solidFill>
              </a:rPr>
              <a:t>unhealthy diet and physical inactivity</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rgbClr val="0481C9"/>
                </a:solidFill>
              </a:rPr>
              <a:t>The shared vectors</a:t>
            </a: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842239" y="935527"/>
            <a:ext cx="8272052" cy="465302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442249" y="5477418"/>
            <a:ext cx="6196888" cy="584775"/>
          </a:xfrm>
          <a:prstGeom prst="rect">
            <a:avLst/>
          </a:prstGeom>
          <a:noFill/>
        </p:spPr>
        <p:txBody>
          <a:bodyPr wrap="none" rtlCol="0">
            <a:spAutoFit/>
          </a:bodyPr>
          <a:lstStyle/>
          <a:p>
            <a:pPr algn="ctr" defTabSz="412750">
              <a:defRPr sz="1600">
                <a:solidFill>
                  <a:srgbClr val="7F7F7F"/>
                </a:solidFill>
              </a:defRPr>
            </a:pPr>
            <a:r>
              <a:rPr lang="en-US" dirty="0"/>
              <a:t>Depiction of a vicious cycle of CC and diabetes/obesity interconnections </a:t>
            </a:r>
          </a:p>
          <a:p>
            <a:pPr algn="ctr" defTabSz="412750">
              <a:defRPr sz="1600">
                <a:solidFill>
                  <a:srgbClr val="7F7F7F"/>
                </a:solidFill>
              </a:defRPr>
            </a:pPr>
            <a:r>
              <a:rPr lang="en-US" dirty="0"/>
              <a:t>( blue circle are their shared vectors)</a:t>
            </a:r>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p>
            <a:r>
              <a:rPr lang="en-US" sz="1200" i="1" dirty="0">
                <a:effectLst/>
              </a:rPr>
              <a:t>DOI: 10.1111/dme.14971. </a:t>
            </a:r>
          </a:p>
        </p:txBody>
      </p:sp>
    </p:spTree>
    <p:extLst>
      <p:ext uri="{BB962C8B-B14F-4D97-AF65-F5344CB8AC3E}">
        <p14:creationId xmlns:p14="http://schemas.microsoft.com/office/powerpoint/2010/main" val="2555784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4" y="153009"/>
            <a:ext cx="11999495" cy="639471"/>
          </a:xfrm>
        </p:spPr>
        <p:txBody>
          <a:bodyPr>
            <a:normAutofit fontScale="90000"/>
          </a:bodyPr>
          <a:lstStyle/>
          <a:p>
            <a:pPr algn="ctr" defTabSz="1219168">
              <a:lnSpc>
                <a:spcPct val="80000"/>
              </a:lnSpc>
              <a:defRPr sz="2600" b="1" spc="-52">
                <a:solidFill>
                  <a:srgbClr val="7F7F7F"/>
                </a:solidFill>
              </a:defRPr>
            </a:pPr>
            <a:r>
              <a:rPr lang="en-US" dirty="0">
                <a:solidFill>
                  <a:schemeClr val="tx1"/>
                </a:solidFill>
              </a:rPr>
              <a:t>How health officials develop strategies and programs to help communities </a:t>
            </a:r>
            <a:br>
              <a:rPr lang="en-US" dirty="0">
                <a:solidFill>
                  <a:schemeClr val="tx1"/>
                </a:solidFill>
              </a:rPr>
            </a:br>
            <a:r>
              <a:rPr lang="en-US" dirty="0">
                <a:solidFill>
                  <a:schemeClr val="tx1"/>
                </a:solidFill>
              </a:rPr>
              <a:t>prepare for the health effects of CC?</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52284" y="1040812"/>
            <a:ext cx="11487431" cy="1479241"/>
          </a:xfrm>
        </p:spPr>
        <p:txBody>
          <a:bodyPr>
            <a:normAutofit lnSpcReduction="10000"/>
          </a:bodyPr>
          <a:lstStyle/>
          <a:p>
            <a:pPr defTabSz="193414">
              <a:lnSpc>
                <a:spcPct val="120000"/>
              </a:lnSpc>
              <a:spcBef>
                <a:spcPts val="0"/>
              </a:spcBef>
              <a:defRPr sz="2046">
                <a:solidFill>
                  <a:srgbClr val="7F7F7F"/>
                </a:solidFill>
              </a:defRPr>
            </a:pPr>
            <a:r>
              <a:rPr lang="en-US" sz="2000" b="1" dirty="0">
                <a:solidFill>
                  <a:schemeClr val="tx1"/>
                </a:solidFill>
              </a:rPr>
              <a:t>Improving climate resiliency and reducing extreme heat impacts</a:t>
            </a:r>
            <a:r>
              <a:rPr lang="en-US" sz="2000" dirty="0">
                <a:solidFill>
                  <a:schemeClr val="tx1"/>
                </a:solidFill>
              </a:rPr>
              <a:t> entails the development of suitable public health programs (e.g., heat warnings, heat-health action plans) and education of healthcare providers to better recognize, manage and communicate those health impacts of CC.</a:t>
            </a:r>
          </a:p>
          <a:p>
            <a:pPr defTabSz="272415">
              <a:lnSpc>
                <a:spcPct val="120000"/>
              </a:lnSpc>
              <a:spcBef>
                <a:spcPts val="0"/>
              </a:spcBef>
              <a:defRPr sz="2046" b="1">
                <a:solidFill>
                  <a:srgbClr val="FF644E"/>
                </a:solidFill>
              </a:defRPr>
            </a:pPr>
            <a:r>
              <a:rPr lang="en-US" sz="2000" dirty="0"/>
              <a:t>CDC's Building Resistance Against Climate Effects (BRACE) </a:t>
            </a:r>
            <a:r>
              <a:rPr lang="en-US" sz="2000" dirty="0">
                <a:solidFill>
                  <a:srgbClr val="ED6E58"/>
                </a:solidFill>
              </a:rPr>
              <a:t>framework</a:t>
            </a:r>
            <a:r>
              <a:rPr lang="en-US" sz="2000" dirty="0"/>
              <a:t>  consists of five sequential steps: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pic>
        <p:nvPicPr>
          <p:cNvPr id="6" name="Picture 5">
            <a:extLst>
              <a:ext uri="{FF2B5EF4-FFF2-40B4-BE49-F238E27FC236}">
                <a16:creationId xmlns:a16="http://schemas.microsoft.com/office/drawing/2014/main" id="{FDE41C8F-84A2-6379-BCE3-54D484D72C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8756" y="2505301"/>
            <a:ext cx="3650653" cy="3730887"/>
          </a:xfrm>
          <a:prstGeom prst="rect">
            <a:avLst/>
          </a:prstGeom>
        </p:spPr>
      </p:pic>
      <p:pic>
        <p:nvPicPr>
          <p:cNvPr id="15" name="Picture 14">
            <a:extLst>
              <a:ext uri="{FF2B5EF4-FFF2-40B4-BE49-F238E27FC236}">
                <a16:creationId xmlns:a16="http://schemas.microsoft.com/office/drawing/2014/main" id="{796304B1-2FC7-7A81-985A-49493EA88C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34964" y="2768385"/>
            <a:ext cx="4020415" cy="3383848"/>
          </a:xfrm>
          <a:prstGeom prst="rect">
            <a:avLst/>
          </a:prstGeom>
        </p:spPr>
      </p:pic>
      <p:sp>
        <p:nvSpPr>
          <p:cNvPr id="16" name="Rectangle 15">
            <a:extLst>
              <a:ext uri="{FF2B5EF4-FFF2-40B4-BE49-F238E27FC236}">
                <a16:creationId xmlns:a16="http://schemas.microsoft.com/office/drawing/2014/main" id="{CA57FA9C-FE73-038F-2DB3-C163E7DD42C9}"/>
              </a:ext>
            </a:extLst>
          </p:cNvPr>
          <p:cNvSpPr/>
          <p:nvPr/>
        </p:nvSpPr>
        <p:spPr>
          <a:xfrm>
            <a:off x="1132746" y="6212908"/>
            <a:ext cx="5184946" cy="276999"/>
          </a:xfrm>
          <a:prstGeom prst="rect">
            <a:avLst/>
          </a:prstGeom>
        </p:spPr>
        <p:txBody>
          <a:bodyPr wrap="none">
            <a:spAutoFit/>
          </a:bodyPr>
          <a:lstStyle/>
          <a:p>
            <a:r>
              <a:rPr lang="en-US" sz="1200" i="1" dirty="0">
                <a:hlinkClick r:id="rId4"/>
              </a:rPr>
              <a:t>https://www.cdc.gov/climateandhealth/BRACE.htm</a:t>
            </a:r>
            <a:r>
              <a:rPr lang="en-US" sz="1200" i="1" dirty="0"/>
              <a:t> , accessed 15 February 2023</a:t>
            </a:r>
          </a:p>
        </p:txBody>
      </p:sp>
    </p:spTree>
    <p:extLst>
      <p:ext uri="{BB962C8B-B14F-4D97-AF65-F5344CB8AC3E}">
        <p14:creationId xmlns:p14="http://schemas.microsoft.com/office/powerpoint/2010/main" val="1803430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369868"/>
            <a:ext cx="11896826" cy="549635"/>
          </a:xfrm>
        </p:spPr>
        <p:txBody>
          <a:bodyPr>
            <a:noAutofit/>
          </a:bodyPr>
          <a:lstStyle/>
          <a:p>
            <a:pPr algn="ctr"/>
            <a:r>
              <a:rPr lang="en-US" sz="2400" b="1" dirty="0">
                <a:solidFill>
                  <a:schemeClr val="tx1"/>
                </a:solidFill>
              </a:rPr>
              <a:t>How health officials develop strategies and programs to help communities </a:t>
            </a:r>
            <a:br>
              <a:rPr lang="en-US" sz="2400" b="1" dirty="0">
                <a:solidFill>
                  <a:schemeClr val="tx1"/>
                </a:solidFill>
              </a:rPr>
            </a:br>
            <a:r>
              <a:rPr lang="en-US" sz="2400" b="1" dirty="0">
                <a:solidFill>
                  <a:schemeClr val="tx1"/>
                </a:solidFill>
              </a:rPr>
              <a:t>prepare for the health effects of CC?</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897074" y="1121664"/>
            <a:ext cx="10487687" cy="5564589"/>
          </a:xfrm>
        </p:spPr>
        <p:txBody>
          <a:bodyPr>
            <a:normAutofit/>
          </a:bodyPr>
          <a:lstStyle/>
          <a:p>
            <a:pPr>
              <a:lnSpc>
                <a:spcPct val="120000"/>
              </a:lnSpc>
            </a:pPr>
            <a:r>
              <a:rPr lang="en-US" sz="2000" dirty="0">
                <a:solidFill>
                  <a:schemeClr val="tx1"/>
                </a:solidFill>
              </a:rPr>
              <a:t>According to </a:t>
            </a:r>
            <a:r>
              <a:rPr lang="en-US" sz="2000" b="1" dirty="0">
                <a:solidFill>
                  <a:schemeClr val="tx1"/>
                </a:solidFill>
              </a:rPr>
              <a:t>CDC’s BRACE framework </a:t>
            </a:r>
            <a:r>
              <a:rPr lang="en-US" sz="2000" dirty="0">
                <a:solidFill>
                  <a:schemeClr val="tx1"/>
                </a:solidFill>
              </a:rPr>
              <a:t>following step is: assessing the most suitable </a:t>
            </a:r>
            <a:r>
              <a:rPr lang="en-US" sz="2000" u="sng" dirty="0">
                <a:solidFill>
                  <a:schemeClr val="tx1"/>
                </a:solidFill>
              </a:rPr>
              <a:t>public health interventions</a:t>
            </a:r>
            <a:r>
              <a:rPr lang="en-US" sz="2000" dirty="0">
                <a:solidFill>
                  <a:schemeClr val="tx1"/>
                </a:solidFill>
              </a:rPr>
              <a:t> that simultaneously tackle the </a:t>
            </a:r>
            <a:r>
              <a:rPr lang="en-US" sz="2000" u="sng" dirty="0">
                <a:solidFill>
                  <a:schemeClr val="tx1"/>
                </a:solidFill>
              </a:rPr>
              <a:t>common predisposing vectors of metabolic disorders and CC</a:t>
            </a:r>
            <a:r>
              <a:rPr lang="en-US" sz="2000" dirty="0">
                <a:solidFill>
                  <a:schemeClr val="tx1"/>
                </a:solidFill>
              </a:rPr>
              <a:t>  –  </a:t>
            </a:r>
            <a:r>
              <a:rPr lang="en-US" sz="2000" dirty="0">
                <a:solidFill>
                  <a:srgbClr val="4C9F37"/>
                </a:solidFill>
              </a:rPr>
              <a:t>Co-benefit strategies </a:t>
            </a:r>
          </a:p>
          <a:p>
            <a:pPr>
              <a:lnSpc>
                <a:spcPct val="120000"/>
              </a:lnSpc>
            </a:pPr>
            <a:endParaRPr lang="en-US" sz="2000" dirty="0">
              <a:solidFill>
                <a:srgbClr val="4C9F37"/>
              </a:solidFill>
            </a:endParaRPr>
          </a:p>
          <a:p>
            <a:pPr algn="ctr">
              <a:lnSpc>
                <a:spcPct val="120000"/>
              </a:lnSpc>
            </a:pPr>
            <a:r>
              <a:rPr lang="en-US" sz="2000" dirty="0">
                <a:solidFill>
                  <a:srgbClr val="4C9F37"/>
                </a:solidFill>
              </a:rPr>
              <a:t>Co-benefit strategies </a:t>
            </a:r>
            <a:r>
              <a:rPr lang="en-US" sz="2000" dirty="0">
                <a:solidFill>
                  <a:schemeClr val="tx1"/>
                </a:solidFill>
              </a:rPr>
              <a:t>that aim to transform:</a:t>
            </a:r>
          </a:p>
          <a:p>
            <a:pPr marL="457200" lvl="1" indent="0" algn="ctr">
              <a:lnSpc>
                <a:spcPct val="120000"/>
              </a:lnSpc>
              <a:buNone/>
            </a:pPr>
            <a:r>
              <a:rPr lang="en-US" sz="2000" dirty="0">
                <a:solidFill>
                  <a:srgbClr val="C00000"/>
                </a:solidFill>
              </a:rPr>
              <a:t>high‐carbon obesogenic environment </a:t>
            </a:r>
            <a:r>
              <a:rPr lang="en-US" sz="2000" dirty="0">
                <a:solidFill>
                  <a:schemeClr val="tx1"/>
                </a:solidFill>
              </a:rPr>
              <a:t>→</a:t>
            </a:r>
            <a:r>
              <a:rPr lang="en-US" sz="2000" dirty="0"/>
              <a:t> </a:t>
            </a:r>
            <a:r>
              <a:rPr lang="en-US" sz="2000" dirty="0">
                <a:solidFill>
                  <a:srgbClr val="4C9F37"/>
                </a:solidFill>
              </a:rPr>
              <a:t>active low-carbon living</a:t>
            </a:r>
            <a:r>
              <a:rPr lang="en-US" sz="2000" dirty="0"/>
              <a:t> </a:t>
            </a:r>
          </a:p>
          <a:p>
            <a:pPr marL="0" indent="0" algn="ctr">
              <a:lnSpc>
                <a:spcPct val="120000"/>
              </a:lnSpc>
              <a:buNone/>
            </a:pPr>
            <a:r>
              <a:rPr lang="en-US" sz="2000" dirty="0">
                <a:solidFill>
                  <a:schemeClr val="tx1"/>
                </a:solidFill>
              </a:rPr>
              <a:t>Health I Economic I Environmental benefits  and Sustainable Development</a:t>
            </a:r>
          </a:p>
          <a:p>
            <a:pPr marL="0" indent="0">
              <a:lnSpc>
                <a:spcPct val="120000"/>
              </a:lnSpc>
              <a:buNone/>
            </a:pPr>
            <a:endParaRPr lang="en-US" sz="2000" dirty="0">
              <a:solidFill>
                <a:schemeClr val="tx1"/>
              </a:solidFill>
            </a:endParaRPr>
          </a:p>
          <a:p>
            <a:pPr algn="ctr">
              <a:lnSpc>
                <a:spcPct val="120000"/>
              </a:lnSpc>
            </a:pPr>
            <a:r>
              <a:rPr lang="en-US" sz="2000" dirty="0">
                <a:solidFill>
                  <a:srgbClr val="4C9F37"/>
                </a:solidFill>
              </a:rPr>
              <a:t>Co-benefit strategies </a:t>
            </a:r>
            <a:r>
              <a:rPr lang="en-US" sz="2000" dirty="0">
                <a:solidFill>
                  <a:schemeClr val="tx1"/>
                </a:solidFill>
              </a:rPr>
              <a:t>that enable </a:t>
            </a:r>
            <a:r>
              <a:rPr lang="en-US" sz="2000" b="1" dirty="0">
                <a:solidFill>
                  <a:schemeClr val="tx1"/>
                </a:solidFill>
              </a:rPr>
              <a:t>lifestyle changes </a:t>
            </a:r>
            <a:r>
              <a:rPr lang="en-US" sz="2000" dirty="0">
                <a:solidFill>
                  <a:schemeClr val="tx1"/>
                </a:solidFill>
              </a:rPr>
              <a:t>and</a:t>
            </a:r>
            <a:r>
              <a:rPr lang="en-US" sz="2000" b="1" dirty="0">
                <a:solidFill>
                  <a:schemeClr val="tx1"/>
                </a:solidFill>
              </a:rPr>
              <a:t> sustainable </a:t>
            </a:r>
            <a:r>
              <a:rPr lang="en-US" sz="2000" b="1" dirty="0" err="1">
                <a:solidFill>
                  <a:schemeClr val="tx1"/>
                </a:solidFill>
              </a:rPr>
              <a:t>urbanisation</a:t>
            </a:r>
            <a:endParaRPr lang="en-US" sz="2000" b="1" dirty="0">
              <a:solidFill>
                <a:schemeClr val="tx1"/>
              </a:solidFill>
            </a:endParaRPr>
          </a:p>
          <a:p>
            <a:pPr marL="800100" lvl="1" indent="-342900" algn="ctr">
              <a:lnSpc>
                <a:spcPct val="120000"/>
              </a:lnSpc>
              <a:buAutoNum type="arabicParenBoth"/>
            </a:pPr>
            <a:r>
              <a:rPr lang="en-US" sz="2000" dirty="0">
                <a:solidFill>
                  <a:schemeClr val="tx1"/>
                </a:solidFill>
              </a:rPr>
              <a:t>transport and urban planning policies and </a:t>
            </a:r>
          </a:p>
          <a:p>
            <a:pPr marL="800100" lvl="1" indent="-342900" algn="ctr">
              <a:lnSpc>
                <a:spcPct val="120000"/>
              </a:lnSpc>
              <a:buAutoNum type="arabicParenBoth"/>
            </a:pPr>
            <a:r>
              <a:rPr lang="en-US" sz="2000" dirty="0">
                <a:solidFill>
                  <a:schemeClr val="tx1"/>
                </a:solidFill>
              </a:rPr>
              <a:t>food policies</a:t>
            </a:r>
          </a:p>
          <a:p>
            <a:pPr marL="0" indent="0">
              <a:lnSpc>
                <a:spcPct val="120000"/>
              </a:lnSpc>
              <a:buNone/>
            </a:pPr>
            <a:endParaRPr lang="en-US" sz="2000" dirty="0">
              <a:solidFill>
                <a:srgbClr val="4C9F37"/>
              </a:solidFill>
            </a:endParaRPr>
          </a:p>
          <a:p>
            <a:pPr marL="0" indent="0" algn="ctr">
              <a:lnSpc>
                <a:spcPct val="120000"/>
              </a:lnSpc>
              <a:buNone/>
            </a:pPr>
            <a:endParaRPr lang="en-US" sz="1800" b="1"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pic>
        <p:nvPicPr>
          <p:cNvPr id="8" name="GG health.png" descr="GG health.png">
            <a:extLst>
              <a:ext uri="{FF2B5EF4-FFF2-40B4-BE49-F238E27FC236}">
                <a16:creationId xmlns:a16="http://schemas.microsoft.com/office/drawing/2014/main" id="{5150A586-3F09-3133-CAB9-A00D3CE229FC}"/>
              </a:ext>
            </a:extLst>
          </p:cNvPr>
          <p:cNvPicPr>
            <a:picLocks noChangeAspect="1"/>
          </p:cNvPicPr>
          <p:nvPr/>
        </p:nvPicPr>
        <p:blipFill>
          <a:blip r:embed="rId2"/>
          <a:stretch>
            <a:fillRect/>
          </a:stretch>
        </p:blipFill>
        <p:spPr>
          <a:xfrm>
            <a:off x="9648684" y="2448539"/>
            <a:ext cx="2279904" cy="2279904"/>
          </a:xfrm>
          <a:prstGeom prst="rect">
            <a:avLst/>
          </a:prstGeom>
          <a:ln w="12700">
            <a:miter lim="400000"/>
          </a:ln>
        </p:spPr>
      </p:pic>
    </p:spTree>
    <p:extLst>
      <p:ext uri="{BB962C8B-B14F-4D97-AF65-F5344CB8AC3E}">
        <p14:creationId xmlns:p14="http://schemas.microsoft.com/office/powerpoint/2010/main" val="874215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a:normAutofit fontScale="90000"/>
          </a:bodyPr>
          <a:lstStyle/>
          <a:p>
            <a:pPr algn="ctr"/>
            <a:r>
              <a:rPr lang="en-US" b="1" dirty="0">
                <a:solidFill>
                  <a:schemeClr val="tx1"/>
                </a:solidFill>
              </a:rPr>
              <a:t>Mitigation | Adaptation | Co-benefit strategies</a:t>
            </a: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2927" y="743744"/>
            <a:ext cx="9555981" cy="5370512"/>
          </a:xfrm>
        </p:spPr>
      </p:pic>
    </p:spTree>
    <p:extLst>
      <p:ext uri="{BB962C8B-B14F-4D97-AF65-F5344CB8AC3E}">
        <p14:creationId xmlns:p14="http://schemas.microsoft.com/office/powerpoint/2010/main" val="1671750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a:normAutofit fontScale="90000"/>
          </a:bodyPr>
          <a:lstStyle/>
          <a:p>
            <a:pPr algn="ctr"/>
            <a:r>
              <a:rPr lang="en-US" b="1" dirty="0">
                <a:solidFill>
                  <a:schemeClr val="tx1"/>
                </a:solidFill>
              </a:rPr>
              <a:t>Metabolic health co-benefits of ACTIVE TRAVEL</a:t>
            </a:r>
          </a:p>
        </p:txBody>
      </p:sp>
      <p:sp>
        <p:nvSpPr>
          <p:cNvPr id="3" name="TextBox 2">
            <a:extLst>
              <a:ext uri="{FF2B5EF4-FFF2-40B4-BE49-F238E27FC236}">
                <a16:creationId xmlns:a16="http://schemas.microsoft.com/office/drawing/2014/main" id="{DC22424E-0360-D3D2-46EA-992B34C8C45A}"/>
              </a:ext>
            </a:extLst>
          </p:cNvPr>
          <p:cNvSpPr txBox="1"/>
          <p:nvPr/>
        </p:nvSpPr>
        <p:spPr>
          <a:xfrm>
            <a:off x="4979254" y="6093704"/>
            <a:ext cx="2323328" cy="276999"/>
          </a:xfrm>
          <a:prstGeom prst="rect">
            <a:avLst/>
          </a:prstGeom>
          <a:noFill/>
        </p:spPr>
        <p:txBody>
          <a:bodyPr wrap="none" rtlCol="0">
            <a:spAutoFit/>
          </a:bodyPr>
          <a:lstStyle/>
          <a:p>
            <a:r>
              <a:rPr lang="en-US" sz="1200" i="1" cap="all" dirty="0" err="1"/>
              <a:t>doi</a:t>
            </a:r>
            <a:r>
              <a:rPr lang="en-US" sz="1200" i="1" dirty="0"/>
              <a:t>: 10.1186/s12966-015-0223-3.</a:t>
            </a:r>
          </a:p>
        </p:txBody>
      </p:sp>
      <p:pic>
        <p:nvPicPr>
          <p:cNvPr id="12" name="Content Placeholder 11">
            <a:extLst>
              <a:ext uri="{FF2B5EF4-FFF2-40B4-BE49-F238E27FC236}">
                <a16:creationId xmlns:a16="http://schemas.microsoft.com/office/drawing/2014/main" id="{CB5B5F20-DF88-08D3-1142-0DB321492F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4031" y="625796"/>
            <a:ext cx="10813774" cy="5541881"/>
          </a:xfrm>
        </p:spPr>
      </p:pic>
    </p:spTree>
    <p:extLst>
      <p:ext uri="{BB962C8B-B14F-4D97-AF65-F5344CB8AC3E}">
        <p14:creationId xmlns:p14="http://schemas.microsoft.com/office/powerpoint/2010/main" val="118076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24254" y="1122363"/>
            <a:ext cx="10043746" cy="2387600"/>
          </a:xfrm>
        </p:spPr>
        <p:txBody>
          <a:bodyPr>
            <a:normAutofit/>
          </a:bodyPr>
          <a:lstStyle/>
          <a:p>
            <a:r>
              <a:rPr lang="en-US" b="1" dirty="0">
                <a:solidFill>
                  <a:schemeClr val="tx1"/>
                </a:solidFill>
              </a:rPr>
              <a:t>Climate change and </a:t>
            </a:r>
            <a:r>
              <a:rPr lang="en-US" dirty="0">
                <a:solidFill>
                  <a:schemeClr val="tx1"/>
                </a:solidFill>
              </a:rPr>
              <a:t/>
            </a:r>
            <a:br>
              <a:rPr lang="en-US" dirty="0">
                <a:solidFill>
                  <a:schemeClr val="tx1"/>
                </a:solidFill>
              </a:rPr>
            </a:br>
            <a:r>
              <a:rPr lang="en-US" b="1" dirty="0">
                <a:solidFill>
                  <a:schemeClr val="tx1"/>
                </a:solidFill>
              </a:rPr>
              <a:t>metabolic disorders</a:t>
            </a:r>
            <a:endParaRPr lang="hu-HU"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a:normAutofit fontScale="90000"/>
          </a:bodyPr>
          <a:lstStyle/>
          <a:p>
            <a:pPr algn="ctr"/>
            <a:r>
              <a:rPr lang="en-US" b="1" dirty="0">
                <a:solidFill>
                  <a:schemeClr val="tx1"/>
                </a:solidFill>
              </a:rPr>
              <a:t>Transforming food systems to improve diets</a:t>
            </a: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865375" y="702644"/>
            <a:ext cx="8302753" cy="5500429"/>
          </a:xfrm>
        </p:spPr>
      </p:pic>
      <p:pic>
        <p:nvPicPr>
          <p:cNvPr id="4" name="Image" descr="Image">
            <a:extLst>
              <a:ext uri="{FF2B5EF4-FFF2-40B4-BE49-F238E27FC236}">
                <a16:creationId xmlns:a16="http://schemas.microsoft.com/office/drawing/2014/main" id="{02DDE84D-8C99-16B3-6238-1E9674A1715B}"/>
              </a:ext>
            </a:extLst>
          </p:cNvPr>
          <p:cNvPicPr>
            <a:picLocks noChangeAspect="1"/>
          </p:cNvPicPr>
          <p:nvPr/>
        </p:nvPicPr>
        <p:blipFill>
          <a:blip r:embed="rId3"/>
          <a:stretch>
            <a:fillRect/>
          </a:stretch>
        </p:blipFill>
        <p:spPr>
          <a:xfrm>
            <a:off x="4262746" y="4403084"/>
            <a:ext cx="3666507" cy="1253315"/>
          </a:xfrm>
          <a:prstGeom prst="rect">
            <a:avLst/>
          </a:prstGeom>
          <a:ln w="12700">
            <a:miter lim="400000"/>
          </a:ln>
        </p:spPr>
      </p:pic>
      <p:sp>
        <p:nvSpPr>
          <p:cNvPr id="6" name="10.3389/fclim.2022.941842">
            <a:extLst>
              <a:ext uri="{FF2B5EF4-FFF2-40B4-BE49-F238E27FC236}">
                <a16:creationId xmlns:a16="http://schemas.microsoft.com/office/drawing/2014/main" id="{7E4A0677-A989-8D24-CAFA-88B410E30E69}"/>
              </a:ext>
            </a:extLst>
          </p:cNvPr>
          <p:cNvSpPr txBox="1"/>
          <p:nvPr/>
        </p:nvSpPr>
        <p:spPr>
          <a:xfrm>
            <a:off x="4906534" y="6155356"/>
            <a:ext cx="2220433"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algn="r" defTabSz="292100">
              <a:defRPr sz="1200" i="1">
                <a:solidFill>
                  <a:srgbClr val="7F7F7F"/>
                </a:solidFill>
              </a:defRPr>
            </a:lvl1pPr>
          </a:lstStyle>
          <a:p>
            <a:r>
              <a:rPr dirty="0">
                <a:solidFill>
                  <a:schemeClr val="tx1"/>
                </a:solidFill>
              </a:rPr>
              <a:t>DOI: 10.3389/fclim.2022.941842</a:t>
            </a:r>
            <a:r>
              <a:rPr lang="en-US" dirty="0">
                <a:solidFill>
                  <a:schemeClr val="tx1"/>
                </a:solidFill>
              </a:rPr>
              <a:t>.</a:t>
            </a:r>
            <a:endParaRPr dirty="0">
              <a:solidFill>
                <a:schemeClr val="tx1"/>
              </a:solidFill>
            </a:endParaRPr>
          </a:p>
        </p:txBody>
      </p:sp>
    </p:spTree>
    <p:extLst>
      <p:ext uri="{BB962C8B-B14F-4D97-AF65-F5344CB8AC3E}">
        <p14:creationId xmlns:p14="http://schemas.microsoft.com/office/powerpoint/2010/main" val="2657605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a:normAutofit fontScale="90000"/>
          </a:bodyPr>
          <a:lstStyle/>
          <a:p>
            <a:pPr algn="ctr"/>
            <a:r>
              <a:rPr lang="en-US" b="1" dirty="0">
                <a:solidFill>
                  <a:schemeClr val="tx1"/>
                </a:solidFill>
              </a:rPr>
              <a:t>Metabolic health co-benefits of PLANT-BASED DIETS</a:t>
            </a:r>
          </a:p>
        </p:txBody>
      </p:sp>
      <p:sp>
        <p:nvSpPr>
          <p:cNvPr id="4" name="J Geriatr Cardiol 2017; 14: 342-354. doi:10.11909/j.issn.1671-5411.2017.05.009">
            <a:extLst>
              <a:ext uri="{FF2B5EF4-FFF2-40B4-BE49-F238E27FC236}">
                <a16:creationId xmlns:a16="http://schemas.microsoft.com/office/drawing/2014/main" id="{4B1D9BE2-BE55-C9FE-97E0-FB03A509EEE9}"/>
              </a:ext>
            </a:extLst>
          </p:cNvPr>
          <p:cNvSpPr txBox="1"/>
          <p:nvPr/>
        </p:nvSpPr>
        <p:spPr>
          <a:xfrm>
            <a:off x="4695009" y="6201855"/>
            <a:ext cx="2891817" cy="2174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defTabSz="536434">
              <a:lnSpc>
                <a:spcPct val="90000"/>
              </a:lnSpc>
              <a:spcBef>
                <a:spcPts val="900"/>
              </a:spcBef>
              <a:defRPr sz="1200" i="1">
                <a:solidFill>
                  <a:srgbClr val="7F7F7F"/>
                </a:solidFill>
              </a:defRPr>
            </a:lvl1pPr>
          </a:lstStyle>
          <a:p>
            <a:pPr algn="ctr"/>
            <a:r>
              <a:rPr lang="en-US" dirty="0">
                <a:solidFill>
                  <a:schemeClr val="tx1"/>
                </a:solidFill>
              </a:rPr>
              <a:t>DOI</a:t>
            </a:r>
            <a:r>
              <a:rPr dirty="0">
                <a:solidFill>
                  <a:schemeClr val="tx1"/>
                </a:solidFill>
              </a:rPr>
              <a:t>:10.11909/j.issn.1671-5411.2017.05.009</a:t>
            </a:r>
            <a:r>
              <a:rPr lang="en-US" dirty="0">
                <a:solidFill>
                  <a:schemeClr val="bg1">
                    <a:lumMod val="50000"/>
                  </a:schemeClr>
                </a:solidFill>
              </a:rPr>
              <a:t>.</a:t>
            </a:r>
            <a:r>
              <a:rPr dirty="0">
                <a:solidFill>
                  <a:schemeClr val="bg1">
                    <a:lumMod val="50000"/>
                  </a:schemeClr>
                </a:solidFill>
              </a:rPr>
              <a:t> </a:t>
            </a:r>
          </a:p>
        </p:txBody>
      </p:sp>
      <p:pic>
        <p:nvPicPr>
          <p:cNvPr id="12" name="Content Placeholder 11">
            <a:extLst>
              <a:ext uri="{FF2B5EF4-FFF2-40B4-BE49-F238E27FC236}">
                <a16:creationId xmlns:a16="http://schemas.microsoft.com/office/drawing/2014/main" id="{221F3E21-F814-3224-B1FE-518C98301CC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8383" y="656144"/>
            <a:ext cx="10575234" cy="5545711"/>
          </a:xfrm>
        </p:spPr>
      </p:pic>
    </p:spTree>
    <p:extLst>
      <p:ext uri="{BB962C8B-B14F-4D97-AF65-F5344CB8AC3E}">
        <p14:creationId xmlns:p14="http://schemas.microsoft.com/office/powerpoint/2010/main" val="2385874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280416" y="462798"/>
            <a:ext cx="11896826" cy="549635"/>
          </a:xfrm>
        </p:spPr>
        <p:txBody>
          <a:bodyPr>
            <a:normAutofit fontScale="90000"/>
          </a:bodyPr>
          <a:lstStyle/>
          <a:p>
            <a:pPr algn="ctr"/>
            <a:r>
              <a:rPr lang="en-US" b="1" dirty="0">
                <a:solidFill>
                  <a:schemeClr val="tx1"/>
                </a:solidFill>
              </a:rPr>
              <a:t>CASE STUDY</a:t>
            </a:r>
            <a:r>
              <a:rPr lang="en-US" dirty="0"/>
              <a:t/>
            </a:r>
            <a:br>
              <a:rPr lang="en-US" dirty="0"/>
            </a:br>
            <a:r>
              <a:rPr lang="en-US" sz="2600" dirty="0">
                <a:solidFill>
                  <a:srgbClr val="0481C9"/>
                </a:solidFill>
              </a:rPr>
              <a:t>How to best prepare for management of diabetes </a:t>
            </a:r>
            <a:br>
              <a:rPr lang="en-US" sz="2600" dirty="0">
                <a:solidFill>
                  <a:srgbClr val="0481C9"/>
                </a:solidFill>
              </a:rPr>
            </a:br>
            <a:r>
              <a:rPr lang="en-US" sz="2600" dirty="0">
                <a:solidFill>
                  <a:srgbClr val="0481C9"/>
                </a:solidFill>
              </a:rPr>
              <a:t>under situations of extreme geological and weather events?</a:t>
            </a: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280416" y="1563623"/>
            <a:ext cx="8814816" cy="4639555"/>
          </a:xfrm>
        </p:spPr>
        <p:txBody>
          <a:bodyPr>
            <a:normAutofit lnSpcReduction="10000"/>
          </a:bodyPr>
          <a:lstStyle/>
          <a:p>
            <a:pPr>
              <a:lnSpc>
                <a:spcPct val="110000"/>
              </a:lnSpc>
            </a:pPr>
            <a:r>
              <a:rPr lang="en-US" sz="1900" dirty="0">
                <a:solidFill>
                  <a:srgbClr val="C00000"/>
                </a:solidFill>
              </a:rPr>
              <a:t>Diabetes self-management </a:t>
            </a:r>
            <a:r>
              <a:rPr lang="en-US" sz="1900" dirty="0">
                <a:solidFill>
                  <a:schemeClr val="tx1"/>
                </a:solidFill>
              </a:rPr>
              <a:t>is becoming more complex in CC era.</a:t>
            </a:r>
          </a:p>
          <a:p>
            <a:pPr>
              <a:lnSpc>
                <a:spcPct val="110000"/>
              </a:lnSpc>
            </a:pPr>
            <a:r>
              <a:rPr lang="en-US" sz="1900" dirty="0">
                <a:solidFill>
                  <a:schemeClr val="tx1"/>
                </a:solidFill>
              </a:rPr>
              <a:t>Day-to-day management and treatment protocols of diabetes should take into account weather data.</a:t>
            </a:r>
          </a:p>
          <a:p>
            <a:pPr lvl="1">
              <a:lnSpc>
                <a:spcPct val="110000"/>
              </a:lnSpc>
              <a:buFont typeface="Wingdings" pitchFamily="2" charset="2"/>
              <a:buChar char="ü"/>
            </a:pPr>
            <a:r>
              <a:rPr lang="en-US" sz="1900" dirty="0">
                <a:solidFill>
                  <a:schemeClr val="tx1"/>
                </a:solidFill>
              </a:rPr>
              <a:t>Careful attention must be paid to </a:t>
            </a:r>
            <a:r>
              <a:rPr lang="en-US" sz="1900" b="1" dirty="0">
                <a:solidFill>
                  <a:schemeClr val="tx1"/>
                </a:solidFill>
              </a:rPr>
              <a:t>replenishing fluid regularly</a:t>
            </a:r>
          </a:p>
          <a:p>
            <a:pPr lvl="1">
              <a:lnSpc>
                <a:spcPct val="110000"/>
              </a:lnSpc>
              <a:buFont typeface="Wingdings" pitchFamily="2" charset="2"/>
              <a:buChar char="ü"/>
            </a:pPr>
            <a:r>
              <a:rPr lang="en-US" sz="1900" dirty="0">
                <a:solidFill>
                  <a:schemeClr val="tx1"/>
                </a:solidFill>
              </a:rPr>
              <a:t>Patients should be encouraged </a:t>
            </a:r>
            <a:r>
              <a:rPr lang="en-US" sz="1900" b="1" dirty="0">
                <a:solidFill>
                  <a:schemeClr val="tx1"/>
                </a:solidFill>
              </a:rPr>
              <a:t>not to exercise outside</a:t>
            </a:r>
            <a:r>
              <a:rPr lang="en-US" sz="1900" dirty="0">
                <a:solidFill>
                  <a:schemeClr val="tx1"/>
                </a:solidFill>
              </a:rPr>
              <a:t>, </a:t>
            </a:r>
            <a:r>
              <a:rPr lang="en-US" sz="1900" b="1" dirty="0">
                <a:solidFill>
                  <a:schemeClr val="tx1"/>
                </a:solidFill>
              </a:rPr>
              <a:t>but in air-conditioned facility </a:t>
            </a:r>
            <a:r>
              <a:rPr lang="en-US" sz="1900" dirty="0">
                <a:solidFill>
                  <a:schemeClr val="tx1"/>
                </a:solidFill>
              </a:rPr>
              <a:t>during the hottest times of the day</a:t>
            </a:r>
          </a:p>
          <a:p>
            <a:pPr lvl="1">
              <a:lnSpc>
                <a:spcPct val="110000"/>
              </a:lnSpc>
              <a:buFont typeface="Wingdings" pitchFamily="2" charset="2"/>
              <a:buChar char="ü"/>
            </a:pPr>
            <a:r>
              <a:rPr lang="en-US" sz="1900" dirty="0">
                <a:solidFill>
                  <a:schemeClr val="tx1"/>
                </a:solidFill>
              </a:rPr>
              <a:t>It may be necessary </a:t>
            </a:r>
            <a:r>
              <a:rPr lang="en-US" sz="1900" b="1" dirty="0">
                <a:solidFill>
                  <a:schemeClr val="tx1"/>
                </a:solidFill>
              </a:rPr>
              <a:t>to make seasonal changes </a:t>
            </a:r>
            <a:r>
              <a:rPr lang="en-US" sz="1900" dirty="0">
                <a:solidFill>
                  <a:schemeClr val="tx1"/>
                </a:solidFill>
              </a:rPr>
              <a:t>in diabetes therapy to achieve consistency in glycemic control.</a:t>
            </a:r>
          </a:p>
          <a:p>
            <a:pPr lvl="1">
              <a:lnSpc>
                <a:spcPct val="110000"/>
              </a:lnSpc>
              <a:buFont typeface="Wingdings" pitchFamily="2" charset="2"/>
              <a:buChar char="ü"/>
            </a:pPr>
            <a:r>
              <a:rPr lang="en-US" sz="1900" dirty="0">
                <a:solidFill>
                  <a:schemeClr val="tx1"/>
                </a:solidFill>
              </a:rPr>
              <a:t>Patients should be advised to be on the alert for changes in their glucose levels when they are in the heat and that </a:t>
            </a:r>
            <a:r>
              <a:rPr lang="en-US" sz="1900" b="1" dirty="0">
                <a:solidFill>
                  <a:schemeClr val="tx1"/>
                </a:solidFill>
              </a:rPr>
              <a:t>changes in their insulin regimen </a:t>
            </a:r>
            <a:r>
              <a:rPr lang="en-US" sz="1900" dirty="0">
                <a:solidFill>
                  <a:schemeClr val="tx1"/>
                </a:solidFill>
              </a:rPr>
              <a:t>may be needed. </a:t>
            </a:r>
          </a:p>
          <a:p>
            <a:pPr lvl="1">
              <a:lnSpc>
                <a:spcPct val="110000"/>
              </a:lnSpc>
              <a:buFont typeface="Wingdings" pitchFamily="2" charset="2"/>
              <a:buChar char="ü"/>
            </a:pPr>
            <a:r>
              <a:rPr lang="en-US" sz="1900" b="1" dirty="0">
                <a:solidFill>
                  <a:schemeClr val="tx1"/>
                </a:solidFill>
              </a:rPr>
              <a:t>Keeping insulin cool </a:t>
            </a:r>
            <a:r>
              <a:rPr lang="en-US" sz="1900" dirty="0">
                <a:solidFill>
                  <a:schemeClr val="tx1"/>
                </a:solidFill>
              </a:rPr>
              <a:t>and</a:t>
            </a:r>
            <a:r>
              <a:rPr lang="en-US" sz="1900" b="1" dirty="0">
                <a:solidFill>
                  <a:schemeClr val="tx1"/>
                </a:solidFill>
              </a:rPr>
              <a:t> oral hypoglycemic agents at controlled temperatures</a:t>
            </a:r>
            <a:r>
              <a:rPr lang="en-US" sz="1900" dirty="0">
                <a:solidFill>
                  <a:schemeClr val="tx1"/>
                </a:solidFill>
              </a:rPr>
              <a:t>, as well as </a:t>
            </a:r>
            <a:r>
              <a:rPr lang="en-US" sz="1900" b="1" dirty="0">
                <a:solidFill>
                  <a:schemeClr val="tx1"/>
                </a:solidFill>
              </a:rPr>
              <a:t>glucometers and insulin pumps at optimal temperature ranges for performance. </a:t>
            </a:r>
          </a:p>
          <a:p>
            <a:endParaRPr lang="en-US" dirty="0"/>
          </a:p>
        </p:txBody>
      </p:sp>
      <p:pic>
        <p:nvPicPr>
          <p:cNvPr id="7" name="Picture 6">
            <a:extLst>
              <a:ext uri="{FF2B5EF4-FFF2-40B4-BE49-F238E27FC236}">
                <a16:creationId xmlns:a16="http://schemas.microsoft.com/office/drawing/2014/main" id="{ED0487A6-27DA-B538-BA6E-11B4F4E0F8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7204" y="1005067"/>
            <a:ext cx="5756666" cy="5756666"/>
          </a:xfrm>
          <a:prstGeom prst="rect">
            <a:avLst/>
          </a:prstGeom>
        </p:spPr>
      </p:pic>
      <p:sp>
        <p:nvSpPr>
          <p:cNvPr id="9" name="Endocr Pract. 2010 May-Jun;16(3):506-11.">
            <a:extLst>
              <a:ext uri="{FF2B5EF4-FFF2-40B4-BE49-F238E27FC236}">
                <a16:creationId xmlns:a16="http://schemas.microsoft.com/office/drawing/2014/main" id="{7635E689-904C-0D94-F371-9362A9CE4155}"/>
              </a:ext>
            </a:extLst>
          </p:cNvPr>
          <p:cNvSpPr txBox="1"/>
          <p:nvPr/>
        </p:nvSpPr>
        <p:spPr>
          <a:xfrm>
            <a:off x="3928802" y="6159240"/>
            <a:ext cx="1518044"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ctr" defTabSz="292100">
              <a:defRPr sz="1200" i="1">
                <a:solidFill>
                  <a:srgbClr val="7F7F7F"/>
                </a:solidFill>
              </a:defRPr>
            </a:lvl1pPr>
          </a:lstStyle>
          <a:p>
            <a:r>
              <a:rPr lang="en-US" cap="all" dirty="0" err="1">
                <a:solidFill>
                  <a:schemeClr val="tx1"/>
                </a:solidFill>
              </a:rPr>
              <a:t>doi</a:t>
            </a:r>
            <a:r>
              <a:rPr lang="en-US" dirty="0">
                <a:solidFill>
                  <a:schemeClr val="tx1"/>
                </a:solidFill>
              </a:rPr>
              <a:t>: 10.4158/EP09344.</a:t>
            </a:r>
            <a:endParaRPr dirty="0">
              <a:solidFill>
                <a:schemeClr val="tx1"/>
              </a:solidFill>
            </a:endParaRPr>
          </a:p>
        </p:txBody>
      </p:sp>
    </p:spTree>
    <p:extLst>
      <p:ext uri="{BB962C8B-B14F-4D97-AF65-F5344CB8AC3E}">
        <p14:creationId xmlns:p14="http://schemas.microsoft.com/office/powerpoint/2010/main" val="2517938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417542"/>
            <a:ext cx="11896826" cy="549635"/>
          </a:xfrm>
        </p:spPr>
        <p:txBody>
          <a:bodyPr>
            <a:normAutofit/>
          </a:bodyPr>
          <a:lstStyle/>
          <a:p>
            <a:r>
              <a:rPr lang="en-US" sz="3200" b="1" dirty="0">
                <a:solidFill>
                  <a:srgbClr val="0481C9"/>
                </a:solidFill>
              </a:rPr>
              <a:t>Geo-environmental diabetes management | national level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304385"/>
            <a:ext cx="11389895" cy="5370897"/>
          </a:xfrm>
        </p:spPr>
        <p:txBody>
          <a:bodyPr>
            <a:normAutofit/>
          </a:bodyPr>
          <a:lstStyle/>
          <a:p>
            <a:pPr algn="just">
              <a:lnSpc>
                <a:spcPct val="120000"/>
              </a:lnSpc>
            </a:pPr>
            <a:r>
              <a:rPr lang="en-US" sz="2000" dirty="0">
                <a:solidFill>
                  <a:schemeClr val="tx1"/>
                </a:solidFill>
              </a:rPr>
              <a:t>Climate and Health Adaptation Plan for diabetes management during extreme geological and weather events, namely </a:t>
            </a:r>
            <a:r>
              <a:rPr lang="en-US" sz="2000" b="1" dirty="0">
                <a:solidFill>
                  <a:schemeClr val="tx1"/>
                </a:solidFill>
              </a:rPr>
              <a:t>Geo-environmental diabetes management</a:t>
            </a:r>
          </a:p>
          <a:p>
            <a:pPr algn="just">
              <a:lnSpc>
                <a:spcPct val="120000"/>
              </a:lnSpc>
            </a:pPr>
            <a:r>
              <a:rPr lang="en-US" sz="2000" u="sng" dirty="0">
                <a:solidFill>
                  <a:schemeClr val="tx1"/>
                </a:solidFill>
              </a:rPr>
              <a:t>A multilevel approach </a:t>
            </a:r>
            <a:r>
              <a:rPr lang="en-US" sz="2000" dirty="0">
                <a:solidFill>
                  <a:schemeClr val="tx1"/>
                </a:solidFill>
              </a:rPr>
              <a:t>will be needed when developing a strategy for geo-environmental diabetes management.  In regions at risk for geological or extreme weather events there is need for coordinated efforts of the </a:t>
            </a:r>
            <a:r>
              <a:rPr lang="en-US" sz="2000" b="1" dirty="0">
                <a:solidFill>
                  <a:schemeClr val="tx1"/>
                </a:solidFill>
              </a:rPr>
              <a:t>government, NGOs, and clinical institutions:</a:t>
            </a:r>
          </a:p>
          <a:p>
            <a:pPr lvl="2" algn="just">
              <a:lnSpc>
                <a:spcPct val="120000"/>
              </a:lnSpc>
              <a:spcAft>
                <a:spcPts val="1000"/>
              </a:spcAft>
              <a:buFont typeface="Wingdings" pitchFamily="2" charset="2"/>
              <a:buChar char="ü"/>
            </a:pPr>
            <a:r>
              <a:rPr lang="en-US" dirty="0">
                <a:solidFill>
                  <a:schemeClr val="tx1"/>
                </a:solidFill>
              </a:rPr>
              <a:t>Develop, implement, and disseminate preparedness plans with targeted information for diabetes patients </a:t>
            </a:r>
          </a:p>
          <a:p>
            <a:pPr lvl="2" algn="just">
              <a:lnSpc>
                <a:spcPct val="120000"/>
              </a:lnSpc>
              <a:spcAft>
                <a:spcPts val="1000"/>
              </a:spcAft>
              <a:buFont typeface="Wingdings" pitchFamily="2" charset="2"/>
              <a:buChar char="ü"/>
            </a:pPr>
            <a:r>
              <a:rPr lang="en-US" dirty="0">
                <a:solidFill>
                  <a:schemeClr val="tx1"/>
                </a:solidFill>
              </a:rPr>
              <a:t>Develop contingency planning for emergency transport of the most susceptible patients and actions in case of potential barriers to accessing care</a:t>
            </a:r>
          </a:p>
          <a:p>
            <a:pPr lvl="2" algn="just">
              <a:lnSpc>
                <a:spcPct val="120000"/>
              </a:lnSpc>
              <a:spcAft>
                <a:spcPts val="1000"/>
              </a:spcAft>
              <a:buFont typeface="Wingdings" pitchFamily="2" charset="2"/>
              <a:buChar char="ü"/>
            </a:pPr>
            <a:r>
              <a:rPr lang="en-US" dirty="0">
                <a:solidFill>
                  <a:schemeClr val="tx1"/>
                </a:solidFill>
              </a:rPr>
              <a:t>Anticipate the quantity of supplies and medications for patients </a:t>
            </a:r>
          </a:p>
          <a:p>
            <a:pPr lvl="2" algn="just">
              <a:lnSpc>
                <a:spcPct val="120000"/>
              </a:lnSpc>
              <a:spcAft>
                <a:spcPts val="1000"/>
              </a:spcAft>
              <a:buFont typeface="Wingdings" pitchFamily="2" charset="2"/>
              <a:buChar char="ü"/>
            </a:pPr>
            <a:r>
              <a:rPr lang="en-US" dirty="0">
                <a:solidFill>
                  <a:schemeClr val="tx1"/>
                </a:solidFill>
              </a:rPr>
              <a:t>Mitigate disparities in diabetes disaster preparedness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8" name="J Diabetes Sci Technol.2011 Jul; 5(4): 834–842.">
            <a:extLst>
              <a:ext uri="{FF2B5EF4-FFF2-40B4-BE49-F238E27FC236}">
                <a16:creationId xmlns:a16="http://schemas.microsoft.com/office/drawing/2014/main" id="{92FE1191-630C-A363-6EAE-99612B6472A0}"/>
              </a:ext>
            </a:extLst>
          </p:cNvPr>
          <p:cNvSpPr txBox="1"/>
          <p:nvPr/>
        </p:nvSpPr>
        <p:spPr>
          <a:xfrm>
            <a:off x="8742585" y="6043615"/>
            <a:ext cx="2839815" cy="2667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algn="ctr" defTabSz="292100">
              <a:defRPr sz="1200" i="1">
                <a:solidFill>
                  <a:srgbClr val="7F7F7F"/>
                </a:solidFill>
              </a:defRPr>
            </a:lvl1pPr>
          </a:lstStyle>
          <a:p>
            <a:pPr>
              <a:defRPr sz="1400"/>
            </a:pPr>
            <a:r>
              <a:rPr lang="en-US" cap="all" dirty="0" err="1">
                <a:solidFill>
                  <a:schemeClr val="tx1"/>
                </a:solidFill>
              </a:rPr>
              <a:t>doi</a:t>
            </a:r>
            <a:r>
              <a:rPr lang="en-US" cap="all" dirty="0">
                <a:solidFill>
                  <a:schemeClr val="tx1"/>
                </a:solidFill>
              </a:rPr>
              <a:t>:</a:t>
            </a:r>
            <a:r>
              <a:rPr lang="en-US" dirty="0">
                <a:solidFill>
                  <a:schemeClr val="tx1"/>
                </a:solidFill>
              </a:rPr>
              <a:t> 10.1177/193229681100500402.</a:t>
            </a:r>
            <a:endParaRPr dirty="0">
              <a:solidFill>
                <a:schemeClr val="tx1"/>
              </a:solidFill>
            </a:endParaRPr>
          </a:p>
        </p:txBody>
      </p:sp>
    </p:spTree>
    <p:extLst>
      <p:ext uri="{BB962C8B-B14F-4D97-AF65-F5344CB8AC3E}">
        <p14:creationId xmlns:p14="http://schemas.microsoft.com/office/powerpoint/2010/main" val="4288245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549635"/>
          </a:xfrm>
        </p:spPr>
        <p:txBody>
          <a:bodyPr>
            <a:normAutofit/>
          </a:bodyPr>
          <a:lstStyle/>
          <a:p>
            <a:r>
              <a:rPr lang="en-US" sz="3200" b="1" dirty="0">
                <a:solidFill>
                  <a:srgbClr val="0481C9"/>
                </a:solidFill>
              </a:rPr>
              <a:t>Geo-environmental diabetes management | health care providers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6" y="923192"/>
            <a:ext cx="11501264" cy="5345723"/>
          </a:xfrm>
        </p:spPr>
        <p:txBody>
          <a:bodyPr>
            <a:normAutofit/>
          </a:bodyPr>
          <a:lstStyle/>
          <a:p>
            <a:pPr algn="just">
              <a:lnSpc>
                <a:spcPct val="120000"/>
              </a:lnSpc>
            </a:pPr>
            <a:r>
              <a:rPr lang="en-US" sz="2000" u="sng" dirty="0">
                <a:solidFill>
                  <a:schemeClr val="tx1"/>
                </a:solidFill>
              </a:rPr>
              <a:t>Health authorities, medical professionals and care providers</a:t>
            </a:r>
            <a:r>
              <a:rPr lang="en-US" sz="2000" dirty="0">
                <a:solidFill>
                  <a:schemeClr val="tx1"/>
                </a:solidFill>
              </a:rPr>
              <a:t> should provide targeted information of health effects from heat-waves</a:t>
            </a:r>
          </a:p>
          <a:p>
            <a:pPr algn="just">
              <a:lnSpc>
                <a:spcPct val="120000"/>
              </a:lnSpc>
            </a:pPr>
            <a:r>
              <a:rPr lang="en-US" sz="2000" u="sng" dirty="0">
                <a:solidFill>
                  <a:schemeClr val="tx1"/>
                </a:solidFill>
              </a:rPr>
              <a:t>Residents</a:t>
            </a:r>
            <a:r>
              <a:rPr lang="en-US" sz="2000" dirty="0">
                <a:solidFill>
                  <a:schemeClr val="tx1"/>
                </a:solidFill>
              </a:rPr>
              <a:t> need to integrate patient- and location-specific climate risks into more effective disease prevention and treatment plans</a:t>
            </a:r>
          </a:p>
          <a:p>
            <a:pPr algn="just">
              <a:lnSpc>
                <a:spcPct val="120000"/>
              </a:lnSpc>
            </a:pPr>
            <a:r>
              <a:rPr lang="en-US" sz="2000" u="sng" dirty="0">
                <a:solidFill>
                  <a:schemeClr val="tx1"/>
                </a:solidFill>
              </a:rPr>
              <a:t>General practitioners (GPs)</a:t>
            </a:r>
            <a:r>
              <a:rPr lang="en-US" sz="2000" dirty="0">
                <a:solidFill>
                  <a:schemeClr val="tx1"/>
                </a:solidFill>
              </a:rPr>
              <a:t> need to include as a substantial component an understanding of community-based factors that shape health and the delivery of health services</a:t>
            </a:r>
          </a:p>
          <a:p>
            <a:pPr algn="just">
              <a:lnSpc>
                <a:spcPct val="120000"/>
              </a:lnSpc>
            </a:pPr>
            <a:r>
              <a:rPr lang="en-US" sz="2000" u="sng" dirty="0">
                <a:solidFill>
                  <a:schemeClr val="tx1"/>
                </a:solidFill>
              </a:rPr>
              <a:t>Physicians</a:t>
            </a:r>
            <a:r>
              <a:rPr lang="en-US" sz="2000" dirty="0">
                <a:solidFill>
                  <a:schemeClr val="tx1"/>
                </a:solidFill>
              </a:rPr>
              <a:t> need to provide guidance in routine clinical encounters on lifestyle choices that improve individual health in the long term</a:t>
            </a:r>
          </a:p>
          <a:p>
            <a:pPr algn="just">
              <a:lnSpc>
                <a:spcPct val="120000"/>
              </a:lnSpc>
            </a:pPr>
            <a:r>
              <a:rPr lang="en-US" sz="2000" dirty="0">
                <a:solidFill>
                  <a:schemeClr val="tx1"/>
                </a:solidFill>
              </a:rPr>
              <a:t>More efforts need to be done </a:t>
            </a:r>
            <a:r>
              <a:rPr lang="en-US" sz="2000" u="sng" dirty="0">
                <a:solidFill>
                  <a:schemeClr val="tx1"/>
                </a:solidFill>
              </a:rPr>
              <a:t>to reduce the carbon footprint of healthcare</a:t>
            </a:r>
            <a:r>
              <a:rPr lang="en-US" sz="2000" dirty="0">
                <a:solidFill>
                  <a:schemeClr val="tx1"/>
                </a:solidFill>
              </a:rPr>
              <a:t>:</a:t>
            </a:r>
          </a:p>
          <a:p>
            <a:pPr lvl="1" algn="just">
              <a:lnSpc>
                <a:spcPct val="120000"/>
              </a:lnSpc>
              <a:buFont typeface="Wingdings" pitchFamily="2" charset="2"/>
              <a:buChar char="ü"/>
            </a:pPr>
            <a:r>
              <a:rPr lang="en-US" sz="2000" dirty="0">
                <a:solidFill>
                  <a:schemeClr val="tx1"/>
                </a:solidFill>
              </a:rPr>
              <a:t>Simple interventions like stopping the use of halogenated </a:t>
            </a:r>
            <a:r>
              <a:rPr lang="en-US" sz="2000" dirty="0" err="1">
                <a:solidFill>
                  <a:schemeClr val="tx1"/>
                </a:solidFill>
              </a:rPr>
              <a:t>anaesthetic</a:t>
            </a:r>
            <a:r>
              <a:rPr lang="en-US" sz="2000" dirty="0">
                <a:solidFill>
                  <a:schemeClr val="tx1"/>
                </a:solidFill>
              </a:rPr>
              <a:t> agents, reducing or stopping the use of single-use medical devices (such as insulin pens), improving waste sorting and recycling, and promoting remote consultations to reduce travel.</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8" name="N Engl J Med. 2022 Oct 13;387(15):1404-1413">
            <a:extLst>
              <a:ext uri="{FF2B5EF4-FFF2-40B4-BE49-F238E27FC236}">
                <a16:creationId xmlns:a16="http://schemas.microsoft.com/office/drawing/2014/main" id="{55AFA4E1-9DF3-9BBE-F363-BFD5A65B388F}"/>
              </a:ext>
            </a:extLst>
          </p:cNvPr>
          <p:cNvSpPr txBox="1"/>
          <p:nvPr/>
        </p:nvSpPr>
        <p:spPr>
          <a:xfrm>
            <a:off x="9833113" y="5962197"/>
            <a:ext cx="2005319"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algn="ctr" defTabSz="292100">
              <a:defRPr sz="1200" i="1">
                <a:solidFill>
                  <a:srgbClr val="7F7F7F"/>
                </a:solidFill>
              </a:defRPr>
            </a:lvl1pPr>
          </a:lstStyle>
          <a:p>
            <a:pPr algn="r"/>
            <a:r>
              <a:rPr lang="en-US" cap="all" dirty="0" err="1">
                <a:solidFill>
                  <a:schemeClr val="tx1"/>
                </a:solidFill>
              </a:rPr>
              <a:t>doi</a:t>
            </a:r>
            <a:r>
              <a:rPr lang="en-US" cap="all" dirty="0">
                <a:solidFill>
                  <a:schemeClr val="tx1"/>
                </a:solidFill>
              </a:rPr>
              <a:t>: </a:t>
            </a:r>
            <a:r>
              <a:rPr lang="en-US" dirty="0">
                <a:solidFill>
                  <a:schemeClr val="tx1"/>
                </a:solidFill>
              </a:rPr>
              <a:t>10.1056/NEJMcp2210623.</a:t>
            </a:r>
            <a:endParaRPr dirty="0">
              <a:solidFill>
                <a:schemeClr val="tx1"/>
              </a:solidFill>
            </a:endParaRPr>
          </a:p>
        </p:txBody>
      </p:sp>
    </p:spTree>
    <p:extLst>
      <p:ext uri="{BB962C8B-B14F-4D97-AF65-F5344CB8AC3E}">
        <p14:creationId xmlns:p14="http://schemas.microsoft.com/office/powerpoint/2010/main" val="1960935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a:bodyPr>
          <a:lstStyle/>
          <a:p>
            <a:r>
              <a:rPr lang="en-US" sz="3200" b="1" dirty="0">
                <a:solidFill>
                  <a:srgbClr val="0481C9"/>
                </a:solidFill>
              </a:rPr>
              <a:t>Geo-environmental diabetes management | health care providers</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923192"/>
            <a:ext cx="11694693" cy="5387297"/>
          </a:xfrm>
        </p:spPr>
        <p:txBody>
          <a:bodyPr>
            <a:normAutofit fontScale="92500" lnSpcReduction="10000"/>
          </a:bodyPr>
          <a:lstStyle/>
          <a:p>
            <a:pPr marL="0" indent="0">
              <a:lnSpc>
                <a:spcPct val="100000"/>
              </a:lnSpc>
              <a:spcAft>
                <a:spcPts val="1000"/>
              </a:spcAft>
              <a:buNone/>
            </a:pPr>
            <a:r>
              <a:rPr lang="en-US" sz="2400" dirty="0">
                <a:solidFill>
                  <a:schemeClr val="tx1"/>
                </a:solidFill>
              </a:rPr>
              <a:t>Particularly care for T2D patients: </a:t>
            </a:r>
            <a:r>
              <a:rPr lang="en-US" sz="2400" dirty="0">
                <a:solidFill>
                  <a:srgbClr val="C00000"/>
                </a:solidFill>
              </a:rPr>
              <a:t>What GPs should do?</a:t>
            </a:r>
          </a:p>
          <a:p>
            <a:pPr lvl="1">
              <a:lnSpc>
                <a:spcPct val="100000"/>
              </a:lnSpc>
              <a:spcAft>
                <a:spcPts val="1000"/>
              </a:spcAft>
              <a:buFont typeface="Wingdings" pitchFamily="2" charset="2"/>
              <a:buChar char="ü"/>
            </a:pPr>
            <a:r>
              <a:rPr lang="en-US" sz="2000" dirty="0">
                <a:solidFill>
                  <a:schemeClr val="tx1"/>
                </a:solidFill>
              </a:rPr>
              <a:t>identify T2D patients with cardiovascular complication or chronic kidney disease, who may require a certain individualized management plan</a:t>
            </a:r>
          </a:p>
          <a:p>
            <a:pPr lvl="1">
              <a:lnSpc>
                <a:spcPct val="100000"/>
              </a:lnSpc>
              <a:spcAft>
                <a:spcPts val="1000"/>
              </a:spcAft>
              <a:buFont typeface="Wingdings" pitchFamily="2" charset="2"/>
              <a:buChar char="ü"/>
            </a:pPr>
            <a:r>
              <a:rPr lang="en-US" sz="2000" dirty="0">
                <a:solidFill>
                  <a:schemeClr val="tx1"/>
                </a:solidFill>
              </a:rPr>
              <a:t>routinely conduct pre-summer medical assessment and counselling relevant to heat exposure for people with diabetes </a:t>
            </a:r>
          </a:p>
          <a:p>
            <a:pPr lvl="1">
              <a:lnSpc>
                <a:spcPct val="100000"/>
              </a:lnSpc>
              <a:spcAft>
                <a:spcPts val="1000"/>
              </a:spcAft>
              <a:buFont typeface="Wingdings" pitchFamily="2" charset="2"/>
              <a:buChar char="ü"/>
            </a:pPr>
            <a:r>
              <a:rPr lang="en-US" sz="2000" dirty="0">
                <a:solidFill>
                  <a:schemeClr val="tx1"/>
                </a:solidFill>
              </a:rPr>
              <a:t>be aware of the potential side effects of the medicines prescribed and adjusting dosage if necessary</a:t>
            </a:r>
          </a:p>
          <a:p>
            <a:pPr lvl="1">
              <a:lnSpc>
                <a:spcPct val="100000"/>
              </a:lnSpc>
              <a:spcAft>
                <a:spcPts val="1000"/>
              </a:spcAft>
              <a:buFont typeface="Wingdings" pitchFamily="2" charset="2"/>
              <a:buChar char="ü"/>
            </a:pPr>
            <a:r>
              <a:rPr lang="en-US" sz="2000" dirty="0">
                <a:solidFill>
                  <a:schemeClr val="tx1"/>
                </a:solidFill>
              </a:rPr>
              <a:t>more frequent monitoring and check-ups during extreme weather</a:t>
            </a:r>
          </a:p>
          <a:p>
            <a:pPr lvl="1">
              <a:lnSpc>
                <a:spcPct val="100000"/>
              </a:lnSpc>
              <a:spcAft>
                <a:spcPts val="1000"/>
              </a:spcAft>
              <a:buFont typeface="Wingdings" pitchFamily="2" charset="2"/>
              <a:buChar char="ü"/>
            </a:pPr>
            <a:r>
              <a:rPr lang="en-US" sz="2000" dirty="0">
                <a:solidFill>
                  <a:schemeClr val="tx1"/>
                </a:solidFill>
              </a:rPr>
              <a:t>measures to ensure that vulnerable T2D patients stay indoors and have access to cooling systems safely during extreme heat periods </a:t>
            </a:r>
          </a:p>
          <a:p>
            <a:pPr lvl="1">
              <a:lnSpc>
                <a:spcPct val="100000"/>
              </a:lnSpc>
              <a:spcAft>
                <a:spcPts val="1000"/>
              </a:spcAft>
              <a:buFont typeface="Wingdings" pitchFamily="2" charset="2"/>
              <a:buChar char="ü"/>
            </a:pPr>
            <a:r>
              <a:rPr lang="en-US" sz="2000" dirty="0">
                <a:solidFill>
                  <a:schemeClr val="tx1"/>
                </a:solidFill>
              </a:rPr>
              <a:t>preparedness plans for medication and support for climatic disasters</a:t>
            </a:r>
          </a:p>
          <a:p>
            <a:pPr lvl="1">
              <a:lnSpc>
                <a:spcPct val="100000"/>
              </a:lnSpc>
              <a:spcAft>
                <a:spcPts val="1000"/>
              </a:spcAft>
              <a:buFont typeface="Wingdings" pitchFamily="2" charset="2"/>
              <a:buChar char="ü"/>
            </a:pPr>
            <a:r>
              <a:rPr lang="en-US" sz="2000" dirty="0">
                <a:solidFill>
                  <a:schemeClr val="tx1"/>
                </a:solidFill>
              </a:rPr>
              <a:t>comprehensive campaigns for increasing public awareness, education, and advising  patients how to cope with numerous risks </a:t>
            </a:r>
          </a:p>
          <a:p>
            <a:pPr lvl="1">
              <a:lnSpc>
                <a:spcPct val="100000"/>
              </a:lnSpc>
              <a:spcAft>
                <a:spcPts val="1000"/>
              </a:spcAft>
              <a:buFont typeface="Wingdings" pitchFamily="2" charset="2"/>
              <a:buChar char="ü"/>
            </a:pPr>
            <a:r>
              <a:rPr lang="en-US" sz="2000" dirty="0">
                <a:solidFill>
                  <a:schemeClr val="tx1"/>
                </a:solidFill>
              </a:rPr>
              <a:t>education related to weather terms such as temperature, humidity, and heat index are needed</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4267108" y="5971935"/>
            <a:ext cx="7822223" cy="338554"/>
          </a:xfrm>
          <a:prstGeom prst="rect">
            <a:avLst/>
          </a:prstGeom>
          <a:noFill/>
        </p:spPr>
        <p:txBody>
          <a:bodyPr wrap="square">
            <a:spAutoFit/>
          </a:bodyPr>
          <a:lstStyle/>
          <a:p>
            <a:pPr algn="r"/>
            <a:r>
              <a:rPr lang="en-US" sz="800" dirty="0">
                <a:effectLst/>
              </a:rPr>
              <a:t>ISBN 978 92 890 7191 8 </a:t>
            </a:r>
          </a:p>
          <a:p>
            <a:pPr algn="r"/>
            <a:r>
              <a:rPr lang="en-US" sz="800" dirty="0">
                <a:effectLst/>
              </a:rPr>
              <a:t>DOI: 10.1088/1755-1315/1016/1/012054</a:t>
            </a:r>
          </a:p>
        </p:txBody>
      </p:sp>
    </p:spTree>
    <p:extLst>
      <p:ext uri="{BB962C8B-B14F-4D97-AF65-F5344CB8AC3E}">
        <p14:creationId xmlns:p14="http://schemas.microsoft.com/office/powerpoint/2010/main" val="3662676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226049"/>
            <a:ext cx="11896826" cy="549635"/>
          </a:xfrm>
        </p:spPr>
        <p:txBody>
          <a:bodyPr>
            <a:normAutofit/>
          </a:bodyPr>
          <a:lstStyle/>
          <a:p>
            <a:r>
              <a:rPr lang="en-US" sz="3200" b="1" dirty="0">
                <a:solidFill>
                  <a:srgbClr val="0481C9"/>
                </a:solidFill>
              </a:rPr>
              <a:t>Geo-environmental diabetes management | health care professional</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248862"/>
            <a:ext cx="5598695" cy="5370897"/>
          </a:xfrm>
        </p:spPr>
        <p:txBody>
          <a:bodyPr>
            <a:normAutofit/>
          </a:bodyPr>
          <a:lstStyle/>
          <a:p>
            <a:pPr marL="0" indent="0" defTabSz="987527">
              <a:lnSpc>
                <a:spcPct val="120000"/>
              </a:lnSpc>
              <a:spcBef>
                <a:spcPts val="1800"/>
              </a:spcBef>
              <a:buNone/>
              <a:defRPr sz="1900"/>
            </a:pPr>
            <a:r>
              <a:rPr lang="en-US" sz="1900" b="1" dirty="0">
                <a:solidFill>
                  <a:srgbClr val="0082CC"/>
                </a:solidFill>
              </a:rPr>
              <a:t>Additional education</a:t>
            </a:r>
            <a:r>
              <a:rPr lang="en-US" sz="1900" dirty="0"/>
              <a:t> </a:t>
            </a:r>
            <a:r>
              <a:rPr lang="en-US" sz="1900" dirty="0">
                <a:solidFill>
                  <a:schemeClr val="tx1"/>
                </a:solidFill>
              </a:rPr>
              <a:t>of health care professionals: </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900" dirty="0">
                <a:solidFill>
                  <a:schemeClr val="tx1"/>
                </a:solidFill>
              </a:rPr>
              <a:t>Updating of </a:t>
            </a:r>
            <a:r>
              <a:rPr lang="en-US" sz="1900" u="sng" dirty="0">
                <a:solidFill>
                  <a:schemeClr val="tx1"/>
                </a:solidFill>
              </a:rPr>
              <a:t>knowledge on heat pathologies</a:t>
            </a:r>
          </a:p>
          <a:p>
            <a:pPr marL="839787" indent="-342900" defTabSz="987527">
              <a:lnSpc>
                <a:spcPct val="120000"/>
              </a:lnSpc>
              <a:spcBef>
                <a:spcPts val="1800"/>
              </a:spcBef>
              <a:buSzPct val="100000"/>
              <a:buFont typeface="Wingdings" pitchFamily="2" charset="2"/>
              <a:buChar char="ü"/>
              <a:defRPr sz="1900">
                <a:solidFill>
                  <a:srgbClr val="7F7F7F"/>
                </a:solidFill>
              </a:defRPr>
            </a:pPr>
            <a:r>
              <a:rPr lang="en-US" sz="1900" dirty="0">
                <a:solidFill>
                  <a:schemeClr val="tx1"/>
                </a:solidFill>
              </a:rPr>
              <a:t>Identification of </a:t>
            </a:r>
            <a:r>
              <a:rPr lang="en-US" sz="1900" u="sng" dirty="0">
                <a:solidFill>
                  <a:schemeClr val="tx1"/>
                </a:solidFill>
              </a:rPr>
              <a:t>at-risk people </a:t>
            </a:r>
            <a:r>
              <a:rPr lang="en-US" sz="1900" dirty="0">
                <a:solidFill>
                  <a:schemeClr val="tx1"/>
                </a:solidFill>
              </a:rPr>
              <a:t>and situations</a:t>
            </a:r>
          </a:p>
          <a:p>
            <a:pPr marL="839787" indent="-342900" defTabSz="987527">
              <a:lnSpc>
                <a:spcPct val="120000"/>
              </a:lnSpc>
              <a:spcBef>
                <a:spcPts val="1800"/>
              </a:spcBef>
              <a:buSzPct val="100000"/>
              <a:buFont typeface="Wingdings" pitchFamily="2" charset="2"/>
              <a:buChar char="ü"/>
              <a:defRPr sz="1900">
                <a:solidFill>
                  <a:srgbClr val="7F7F7F"/>
                </a:solidFill>
              </a:defRPr>
            </a:pPr>
            <a:r>
              <a:rPr lang="en-US" sz="1900" dirty="0">
                <a:solidFill>
                  <a:schemeClr val="tx1"/>
                </a:solidFill>
              </a:rPr>
              <a:t>Knowledge of </a:t>
            </a:r>
            <a:r>
              <a:rPr lang="en-US" sz="1900" u="sng" dirty="0">
                <a:solidFill>
                  <a:schemeClr val="tx1"/>
                </a:solidFill>
              </a:rPr>
              <a:t>prevention measures</a:t>
            </a:r>
            <a:r>
              <a:rPr lang="en-US" sz="1900" dirty="0">
                <a:solidFill>
                  <a:schemeClr val="tx1"/>
                </a:solidFill>
              </a:rPr>
              <a:t> and principles of care (or nursing)</a:t>
            </a:r>
          </a:p>
          <a:p>
            <a:pPr marL="839787" indent="-342900" defTabSz="987527">
              <a:lnSpc>
                <a:spcPct val="120000"/>
              </a:lnSpc>
              <a:spcBef>
                <a:spcPts val="1800"/>
              </a:spcBef>
              <a:buSzPct val="100000"/>
              <a:buFont typeface="Wingdings" pitchFamily="2" charset="2"/>
              <a:buChar char="ü"/>
              <a:defRPr sz="1900">
                <a:solidFill>
                  <a:srgbClr val="7F7F7F"/>
                </a:solidFill>
              </a:defRPr>
            </a:pPr>
            <a:r>
              <a:rPr lang="en-US" sz="1900" dirty="0">
                <a:solidFill>
                  <a:schemeClr val="tx1"/>
                </a:solidFill>
              </a:rPr>
              <a:t>Knowledge of </a:t>
            </a:r>
            <a:r>
              <a:rPr lang="en-US" sz="1900" u="sng" dirty="0">
                <a:solidFill>
                  <a:schemeClr val="tx1"/>
                </a:solidFill>
              </a:rPr>
              <a:t>warning systems </a:t>
            </a:r>
            <a:r>
              <a:rPr lang="en-US" sz="1900" dirty="0">
                <a:solidFill>
                  <a:schemeClr val="tx1"/>
                </a:solidFill>
              </a:rPr>
              <a:t>and health organizations in case of a crisis</a:t>
            </a:r>
          </a:p>
          <a:p>
            <a:pPr marL="839787" indent="-342900" defTabSz="987527">
              <a:lnSpc>
                <a:spcPct val="120000"/>
              </a:lnSpc>
              <a:spcBef>
                <a:spcPts val="1800"/>
              </a:spcBef>
              <a:buSzPct val="100000"/>
              <a:buFont typeface="Wingdings" pitchFamily="2" charset="2"/>
              <a:buChar char="ü"/>
              <a:defRPr sz="1900">
                <a:solidFill>
                  <a:srgbClr val="7F7F7F"/>
                </a:solidFill>
              </a:defRPr>
            </a:pPr>
            <a:r>
              <a:rPr lang="en-US" sz="1900" dirty="0">
                <a:solidFill>
                  <a:schemeClr val="tx1"/>
                </a:solidFill>
              </a:rPr>
              <a:t>Knowledge of </a:t>
            </a:r>
            <a:r>
              <a:rPr lang="en-US" sz="1900" u="sng" dirty="0">
                <a:solidFill>
                  <a:schemeClr val="tx1"/>
                </a:solidFill>
              </a:rPr>
              <a:t>drugs </a:t>
            </a:r>
            <a:r>
              <a:rPr lang="en-US" sz="1900" dirty="0">
                <a:solidFill>
                  <a:schemeClr val="tx1"/>
                </a:solidFill>
              </a:rPr>
              <a:t>(at-risk drugs, how to adapt the treatment, correct storage of drugs)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1248862"/>
            <a:ext cx="5598695"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87527">
              <a:lnSpc>
                <a:spcPct val="120000"/>
              </a:lnSpc>
              <a:spcBef>
                <a:spcPts val="1800"/>
              </a:spcBef>
              <a:buNone/>
              <a:defRPr sz="1900"/>
            </a:pPr>
            <a:r>
              <a:rPr lang="en-US" sz="1900" dirty="0">
                <a:solidFill>
                  <a:schemeClr val="tx1"/>
                </a:solidFill>
              </a:rPr>
              <a:t>Health professionals need </a:t>
            </a:r>
            <a:r>
              <a:rPr lang="en-US" sz="1900" b="1" dirty="0">
                <a:solidFill>
                  <a:srgbClr val="CC503E"/>
                </a:solidFill>
              </a:rPr>
              <a:t>to be proactive</a:t>
            </a:r>
            <a:r>
              <a:rPr lang="en-US" sz="1900" b="1" dirty="0"/>
              <a:t> </a:t>
            </a:r>
            <a:r>
              <a:rPr lang="en-US" sz="1900" dirty="0">
                <a:solidFill>
                  <a:schemeClr val="tx1"/>
                </a:solidFill>
              </a:rPr>
              <a:t>in:</a:t>
            </a:r>
          </a:p>
          <a:p>
            <a:pPr marL="836676" lvl="1" indent="-342900" defTabSz="987527">
              <a:lnSpc>
                <a:spcPct val="120000"/>
              </a:lnSpc>
              <a:spcBef>
                <a:spcPts val="1800"/>
              </a:spcBef>
              <a:buSzPct val="123000"/>
              <a:buFont typeface="Wingdings" pitchFamily="2" charset="2"/>
              <a:buChar char="ü"/>
              <a:defRPr sz="1900">
                <a:solidFill>
                  <a:srgbClr val="7F7F7F"/>
                </a:solidFill>
              </a:defRPr>
            </a:pPr>
            <a:r>
              <a:rPr lang="en-US" sz="1900" dirty="0">
                <a:solidFill>
                  <a:schemeClr val="tx1"/>
                </a:solidFill>
              </a:rPr>
              <a:t>Promoting </a:t>
            </a:r>
            <a:r>
              <a:rPr lang="en-US" sz="1900" u="sng" dirty="0">
                <a:solidFill>
                  <a:schemeClr val="tx1"/>
                </a:solidFill>
              </a:rPr>
              <a:t>active travel </a:t>
            </a:r>
            <a:r>
              <a:rPr lang="en-US" sz="1900" dirty="0">
                <a:solidFill>
                  <a:schemeClr val="tx1"/>
                </a:solidFill>
              </a:rPr>
              <a:t>and </a:t>
            </a:r>
            <a:r>
              <a:rPr lang="en-US" sz="1900" u="sng" dirty="0">
                <a:solidFill>
                  <a:schemeClr val="tx1"/>
                </a:solidFill>
              </a:rPr>
              <a:t>sustainable eating practices</a:t>
            </a:r>
            <a:endParaRPr lang="en-US" sz="1900" dirty="0">
              <a:solidFill>
                <a:schemeClr val="tx1"/>
              </a:solidFill>
            </a:endParaRPr>
          </a:p>
          <a:p>
            <a:pPr marL="836676" lvl="1" indent="-342900" defTabSz="987527">
              <a:lnSpc>
                <a:spcPct val="120000"/>
              </a:lnSpc>
              <a:spcBef>
                <a:spcPts val="1800"/>
              </a:spcBef>
              <a:buSzPct val="123000"/>
              <a:buFont typeface="Wingdings" pitchFamily="2" charset="2"/>
              <a:buChar char="ü"/>
              <a:defRPr sz="1900">
                <a:solidFill>
                  <a:srgbClr val="7F7F7F"/>
                </a:solidFill>
              </a:defRPr>
            </a:pPr>
            <a:r>
              <a:rPr lang="en-US" sz="1900" dirty="0">
                <a:solidFill>
                  <a:schemeClr val="tx1"/>
                </a:solidFill>
              </a:rPr>
              <a:t>Implementing </a:t>
            </a:r>
            <a:r>
              <a:rPr lang="en-US" sz="1900" u="sng" dirty="0">
                <a:solidFill>
                  <a:schemeClr val="tx1"/>
                </a:solidFill>
              </a:rPr>
              <a:t>adaptation measures</a:t>
            </a:r>
            <a:r>
              <a:rPr lang="en-US" sz="1900" dirty="0">
                <a:solidFill>
                  <a:schemeClr val="tx1"/>
                </a:solidFill>
              </a:rPr>
              <a:t> to minimize distress in people with diabetes</a:t>
            </a:r>
          </a:p>
          <a:p>
            <a:pPr marL="836676" lvl="1" indent="-342900" defTabSz="987527">
              <a:lnSpc>
                <a:spcPct val="120000"/>
              </a:lnSpc>
              <a:spcBef>
                <a:spcPts val="1800"/>
              </a:spcBef>
              <a:buSzPct val="123000"/>
              <a:buFont typeface="Wingdings" pitchFamily="2" charset="2"/>
              <a:buChar char="ü"/>
              <a:defRPr sz="1900">
                <a:solidFill>
                  <a:srgbClr val="7F7F7F"/>
                </a:solidFill>
              </a:defRPr>
            </a:pPr>
            <a:r>
              <a:rPr lang="en-US" sz="1900" dirty="0">
                <a:solidFill>
                  <a:schemeClr val="tx1"/>
                </a:solidFill>
              </a:rPr>
              <a:t>Enforcement of </a:t>
            </a:r>
            <a:r>
              <a:rPr lang="en-US" sz="1900" u="sng" dirty="0">
                <a:solidFill>
                  <a:schemeClr val="tx1"/>
                </a:solidFill>
              </a:rPr>
              <a:t>climate change mitigation</a:t>
            </a:r>
            <a:r>
              <a:rPr lang="en-US" sz="1900" dirty="0">
                <a:solidFill>
                  <a:schemeClr val="tx1"/>
                </a:solidFill>
              </a:rPr>
              <a:t> in their lives and in health systems </a:t>
            </a:r>
          </a:p>
          <a:p>
            <a:pPr marL="836676" lvl="1" indent="-342900" defTabSz="987527">
              <a:lnSpc>
                <a:spcPct val="120000"/>
              </a:lnSpc>
              <a:spcBef>
                <a:spcPts val="1800"/>
              </a:spcBef>
              <a:buSzPct val="123000"/>
              <a:buFont typeface="Wingdings" pitchFamily="2" charset="2"/>
              <a:buChar char="ü"/>
              <a:defRPr sz="1900">
                <a:solidFill>
                  <a:srgbClr val="7F7F7F"/>
                </a:solidFill>
              </a:defRPr>
            </a:pPr>
            <a:r>
              <a:rPr lang="en-US" sz="1900" dirty="0">
                <a:solidFill>
                  <a:schemeClr val="tx1"/>
                </a:solidFill>
              </a:rPr>
              <a:t>Addressing </a:t>
            </a:r>
            <a:r>
              <a:rPr lang="en-US" sz="1900" u="sng" dirty="0">
                <a:solidFill>
                  <a:schemeClr val="tx1"/>
                </a:solidFill>
              </a:rPr>
              <a:t>sustainability in managing diabetes</a:t>
            </a:r>
          </a:p>
          <a:p>
            <a:pPr marL="836676" lvl="1" indent="-342900" defTabSz="987527">
              <a:lnSpc>
                <a:spcPct val="120000"/>
              </a:lnSpc>
              <a:spcBef>
                <a:spcPts val="1800"/>
              </a:spcBef>
              <a:buSzPct val="123000"/>
              <a:buFont typeface="Wingdings" pitchFamily="2" charset="2"/>
              <a:buChar char="ü"/>
              <a:defRPr sz="1900">
                <a:solidFill>
                  <a:srgbClr val="7F7F7F"/>
                </a:solidFill>
              </a:defRPr>
            </a:pPr>
            <a:r>
              <a:rPr lang="en-US" sz="1900" u="sng" dirty="0">
                <a:solidFill>
                  <a:schemeClr val="tx1"/>
                </a:solidFill>
              </a:rPr>
              <a:t>Further research</a:t>
            </a:r>
            <a:r>
              <a:rPr lang="en-US" sz="1900" dirty="0">
                <a:solidFill>
                  <a:schemeClr val="tx1"/>
                </a:solidFill>
              </a:rPr>
              <a:t> to better advice patients</a:t>
            </a:r>
          </a:p>
        </p:txBody>
      </p:sp>
      <p:sp>
        <p:nvSpPr>
          <p:cNvPr id="7" name="TextBox 6">
            <a:extLst>
              <a:ext uri="{FF2B5EF4-FFF2-40B4-BE49-F238E27FC236}">
                <a16:creationId xmlns:a16="http://schemas.microsoft.com/office/drawing/2014/main" id="{C37750AB-C939-FC94-8B08-46DDF4D4BF9D}"/>
              </a:ext>
            </a:extLst>
          </p:cNvPr>
          <p:cNvSpPr txBox="1"/>
          <p:nvPr/>
        </p:nvSpPr>
        <p:spPr>
          <a:xfrm>
            <a:off x="5545687" y="5941023"/>
            <a:ext cx="6149008" cy="276999"/>
          </a:xfrm>
          <a:prstGeom prst="rect">
            <a:avLst/>
          </a:prstGeom>
          <a:noFill/>
        </p:spPr>
        <p:txBody>
          <a:bodyPr wrap="square">
            <a:spAutoFit/>
          </a:bodyPr>
          <a:lstStyle/>
          <a:p>
            <a:pPr algn="r"/>
            <a:r>
              <a:rPr lang="en-US" sz="1200" i="1" dirty="0">
                <a:effectLst/>
              </a:rPr>
              <a:t>ISBN 978 92 890 7191 8 </a:t>
            </a:r>
          </a:p>
        </p:txBody>
      </p:sp>
    </p:spTree>
    <p:extLst>
      <p:ext uri="{BB962C8B-B14F-4D97-AF65-F5344CB8AC3E}">
        <p14:creationId xmlns:p14="http://schemas.microsoft.com/office/powerpoint/2010/main" val="1278429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503114"/>
            <a:ext cx="11395755" cy="5382094"/>
          </a:xfrm>
        </p:spPr>
        <p:txBody>
          <a:bodyPr>
            <a:normAutofit/>
          </a:bodyPr>
          <a:lstStyle/>
          <a:p>
            <a:pPr marL="0" indent="0">
              <a:lnSpc>
                <a:spcPct val="120000"/>
              </a:lnSpc>
              <a:spcAft>
                <a:spcPts val="1000"/>
              </a:spcAft>
              <a:buNone/>
            </a:pPr>
            <a:r>
              <a:rPr lang="en-US" sz="2200" dirty="0">
                <a:solidFill>
                  <a:schemeClr val="tx1"/>
                </a:solidFill>
              </a:rPr>
              <a:t>Certain technologies could be of great importance in geo-environmental diabetes management</a:t>
            </a:r>
          </a:p>
          <a:p>
            <a:pPr lvl="1" algn="just">
              <a:lnSpc>
                <a:spcPct val="120000"/>
              </a:lnSpc>
              <a:spcAft>
                <a:spcPts val="1000"/>
              </a:spcAft>
              <a:buFont typeface="Wingdings" pitchFamily="2" charset="2"/>
              <a:buChar char="ü"/>
            </a:pPr>
            <a:r>
              <a:rPr lang="en-US" sz="2000" b="1" dirty="0">
                <a:solidFill>
                  <a:schemeClr val="tx1"/>
                </a:solidFill>
              </a:rPr>
              <a:t>Geographic information systems </a:t>
            </a:r>
            <a:r>
              <a:rPr lang="en-US" sz="2000" dirty="0">
                <a:solidFill>
                  <a:schemeClr val="tx1"/>
                </a:solidFill>
              </a:rPr>
              <a:t>for mapping urban areas with increased patient vulnerability to heat </a:t>
            </a:r>
          </a:p>
          <a:p>
            <a:pPr lvl="1" algn="just">
              <a:lnSpc>
                <a:spcPct val="120000"/>
              </a:lnSpc>
              <a:spcAft>
                <a:spcPts val="1000"/>
              </a:spcAft>
              <a:buFont typeface="Wingdings" pitchFamily="2" charset="2"/>
              <a:buChar char="ü"/>
            </a:pPr>
            <a:r>
              <a:rPr lang="en-US" sz="2000" b="1" dirty="0">
                <a:solidFill>
                  <a:schemeClr val="tx1"/>
                </a:solidFill>
              </a:rPr>
              <a:t>Wireless transmission of personal blood glucose data</a:t>
            </a:r>
            <a:r>
              <a:rPr lang="en-US" sz="2000" dirty="0">
                <a:solidFill>
                  <a:schemeClr val="tx1"/>
                </a:solidFill>
              </a:rPr>
              <a:t> by patients to a centralized electronic health record system for early detection of epidemic disease outbreaks </a:t>
            </a:r>
          </a:p>
          <a:p>
            <a:pPr lvl="1" algn="just">
              <a:lnSpc>
                <a:spcPct val="120000"/>
              </a:lnSpc>
              <a:spcAft>
                <a:spcPts val="1000"/>
              </a:spcAft>
              <a:buFont typeface="Wingdings" pitchFamily="2" charset="2"/>
              <a:buChar char="ü"/>
            </a:pPr>
            <a:r>
              <a:rPr lang="en-US" sz="2000" b="1" dirty="0">
                <a:solidFill>
                  <a:schemeClr val="tx1"/>
                </a:solidFill>
              </a:rPr>
              <a:t>Centrally monitoring individual glucose control </a:t>
            </a:r>
            <a:r>
              <a:rPr lang="en-US" sz="2000" dirty="0">
                <a:solidFill>
                  <a:schemeClr val="tx1"/>
                </a:solidFill>
              </a:rPr>
              <a:t>during extreme weather for early </a:t>
            </a:r>
            <a:r>
              <a:rPr lang="en-US" sz="2000" dirty="0" smtClean="0">
                <a:solidFill>
                  <a:schemeClr val="tx1"/>
                </a:solidFill>
              </a:rPr>
              <a:t>intervention</a:t>
            </a:r>
            <a:r>
              <a:rPr lang="hu-HU" sz="2000" dirty="0" smtClean="0">
                <a:solidFill>
                  <a:schemeClr val="tx1"/>
                </a:solidFill>
              </a:rPr>
              <a:t/>
            </a:r>
            <a:br>
              <a:rPr lang="hu-HU" sz="2000" dirty="0" smtClean="0">
                <a:solidFill>
                  <a:schemeClr val="tx1"/>
                </a:solidFill>
              </a:rPr>
            </a:br>
            <a:r>
              <a:rPr lang="en-US" sz="2000" dirty="0" smtClean="0">
                <a:solidFill>
                  <a:schemeClr val="tx1"/>
                </a:solidFill>
              </a:rPr>
              <a:t>(</a:t>
            </a:r>
            <a:r>
              <a:rPr lang="en-US" sz="2000" dirty="0">
                <a:solidFill>
                  <a:schemeClr val="tx1"/>
                </a:solidFill>
              </a:rPr>
              <a:t>e.g., a phone call to the patient to provide advice on whether to seek medical attention) </a:t>
            </a:r>
          </a:p>
          <a:p>
            <a:pPr lvl="1" algn="just">
              <a:lnSpc>
                <a:spcPct val="120000"/>
              </a:lnSpc>
              <a:spcAft>
                <a:spcPts val="1000"/>
              </a:spcAft>
              <a:buFont typeface="Wingdings" pitchFamily="2" charset="2"/>
              <a:buChar char="ü"/>
            </a:pPr>
            <a:r>
              <a:rPr lang="en-US" sz="2000" b="1" dirty="0">
                <a:solidFill>
                  <a:schemeClr val="tx1"/>
                </a:solidFill>
              </a:rPr>
              <a:t>Real-time methods</a:t>
            </a:r>
            <a:r>
              <a:rPr lang="en-US" sz="2000" dirty="0">
                <a:solidFill>
                  <a:schemeClr val="tx1"/>
                </a:solidFill>
              </a:rPr>
              <a:t> </a:t>
            </a:r>
            <a:r>
              <a:rPr lang="en-US" sz="2000" dirty="0" smtClean="0">
                <a:solidFill>
                  <a:schemeClr val="tx1"/>
                </a:solidFill>
              </a:rPr>
              <a:t>for </a:t>
            </a:r>
            <a:r>
              <a:rPr lang="en-US" sz="2000" dirty="0">
                <a:solidFill>
                  <a:schemeClr val="tx1"/>
                </a:solidFill>
              </a:rPr>
              <a:t>communication of weather advisories to patients with </a:t>
            </a:r>
            <a:r>
              <a:rPr lang="en-US" sz="2000" dirty="0" smtClean="0">
                <a:solidFill>
                  <a:schemeClr val="tx1"/>
                </a:solidFill>
              </a:rPr>
              <a:t>diabetes</a:t>
            </a:r>
            <a:r>
              <a:rPr lang="hu-HU" sz="2000" dirty="0" smtClean="0">
                <a:solidFill>
                  <a:schemeClr val="tx1"/>
                </a:solidFill>
              </a:rPr>
              <a:t/>
            </a:r>
            <a:br>
              <a:rPr lang="hu-HU" sz="2000" dirty="0" smtClean="0">
                <a:solidFill>
                  <a:schemeClr val="tx1"/>
                </a:solidFill>
              </a:rPr>
            </a:br>
            <a:r>
              <a:rPr lang="en-US" sz="2000" dirty="0" smtClean="0">
                <a:solidFill>
                  <a:schemeClr val="tx1"/>
                </a:solidFill>
              </a:rPr>
              <a:t>(</a:t>
            </a:r>
            <a:r>
              <a:rPr lang="en-US" sz="2000" dirty="0">
                <a:solidFill>
                  <a:schemeClr val="tx1"/>
                </a:solidFill>
              </a:rPr>
              <a:t>e.g., transmission of mobile text messages by local area weather services)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84024"/>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3200" b="1" dirty="0">
                <a:solidFill>
                  <a:srgbClr val="0481C9"/>
                </a:solidFill>
              </a:rPr>
              <a:t>Geo-environmental diabetes management | advanced level</a:t>
            </a:r>
          </a:p>
        </p:txBody>
      </p:sp>
      <p:pic>
        <p:nvPicPr>
          <p:cNvPr id="14" name="Picture 13">
            <a:extLst>
              <a:ext uri="{FF2B5EF4-FFF2-40B4-BE49-F238E27FC236}">
                <a16:creationId xmlns:a16="http://schemas.microsoft.com/office/drawing/2014/main" id="{ECB79579-1BBF-EAA1-B44F-722C9F7F6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1731" y="130871"/>
            <a:ext cx="855939" cy="855939"/>
          </a:xfrm>
          <a:prstGeom prst="rect">
            <a:avLst/>
          </a:prstGeom>
        </p:spPr>
      </p:pic>
      <p:sp>
        <p:nvSpPr>
          <p:cNvPr id="15" name="J Diabetes Sci Technol.2011 Jul; 5(4): 834–842.">
            <a:extLst>
              <a:ext uri="{FF2B5EF4-FFF2-40B4-BE49-F238E27FC236}">
                <a16:creationId xmlns:a16="http://schemas.microsoft.com/office/drawing/2014/main" id="{031C54B8-1735-CA4B-B127-7DB05CC3EBE2}"/>
              </a:ext>
            </a:extLst>
          </p:cNvPr>
          <p:cNvSpPr txBox="1"/>
          <p:nvPr/>
        </p:nvSpPr>
        <p:spPr>
          <a:xfrm>
            <a:off x="7056386" y="6043615"/>
            <a:ext cx="4197814" cy="2667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ctr" defTabSz="292100">
              <a:defRPr sz="1200" i="1">
                <a:solidFill>
                  <a:srgbClr val="7F7F7F"/>
                </a:solidFill>
              </a:defRPr>
            </a:lvl1pPr>
          </a:lstStyle>
          <a:p>
            <a:pPr algn="r">
              <a:defRPr sz="1400"/>
            </a:pPr>
            <a:r>
              <a:rPr lang="en-US" dirty="0" err="1">
                <a:solidFill>
                  <a:schemeClr val="tx1"/>
                </a:solidFill>
              </a:rPr>
              <a:t>doi</a:t>
            </a:r>
            <a:r>
              <a:rPr lang="en-US" dirty="0">
                <a:solidFill>
                  <a:schemeClr val="tx1"/>
                </a:solidFill>
              </a:rPr>
              <a:t>: 10.1177/193229681100500402.</a:t>
            </a:r>
            <a:endParaRPr dirty="0">
              <a:solidFill>
                <a:schemeClr val="tx1"/>
              </a:solidFill>
            </a:endParaRPr>
          </a:p>
        </p:txBody>
      </p:sp>
    </p:spTree>
    <p:extLst>
      <p:ext uri="{BB962C8B-B14F-4D97-AF65-F5344CB8AC3E}">
        <p14:creationId xmlns:p14="http://schemas.microsoft.com/office/powerpoint/2010/main" val="29236105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829470"/>
            <a:ext cx="11572622" cy="5208392"/>
          </a:xfrm>
        </p:spPr>
        <p:txBody>
          <a:bodyPr>
            <a:noAutofit/>
          </a:bodyPr>
          <a:lstStyle/>
          <a:p>
            <a:pPr algn="just">
              <a:lnSpc>
                <a:spcPct val="120000"/>
              </a:lnSpc>
            </a:pPr>
            <a:r>
              <a:rPr lang="en-US" sz="1800" dirty="0">
                <a:solidFill>
                  <a:schemeClr val="tx1"/>
                </a:solidFill>
              </a:rPr>
              <a:t>Patients with diabetes must also take personal steps to be prepared. They should be familiar with guidelines for disaster preparedness tailored for them. </a:t>
            </a:r>
          </a:p>
          <a:p>
            <a:pPr algn="just">
              <a:lnSpc>
                <a:spcPct val="120000"/>
              </a:lnSpc>
            </a:pPr>
            <a:r>
              <a:rPr lang="en-US" sz="1800" dirty="0">
                <a:solidFill>
                  <a:schemeClr val="tx1"/>
                </a:solidFill>
              </a:rPr>
              <a:t>They also need to prepare personal</a:t>
            </a:r>
            <a:r>
              <a:rPr lang="en-US" sz="1800" dirty="0"/>
              <a:t> </a:t>
            </a:r>
            <a:r>
              <a:rPr lang="en-US" sz="1800" dirty="0">
                <a:solidFill>
                  <a:srgbClr val="C00000"/>
                </a:solidFill>
              </a:rPr>
              <a:t>diabetes emergency plan and supply kit</a:t>
            </a:r>
            <a:r>
              <a:rPr lang="en-US" sz="1800" dirty="0">
                <a:solidFill>
                  <a:schemeClr val="tx1"/>
                </a:solidFill>
              </a:rPr>
              <a:t>, during and after an emergency to maintain daily diabetes management and to help prevent acute health problems.</a:t>
            </a:r>
          </a:p>
          <a:p>
            <a:pPr>
              <a:lnSpc>
                <a:spcPct val="100000"/>
              </a:lnSpc>
            </a:pPr>
            <a:r>
              <a:rPr lang="en-US" sz="1800" dirty="0">
                <a:solidFill>
                  <a:schemeClr val="tx1"/>
                </a:solidFill>
              </a:rPr>
              <a:t>The key issues they need to consider:</a:t>
            </a:r>
          </a:p>
          <a:p>
            <a:pPr lvl="1">
              <a:lnSpc>
                <a:spcPct val="120000"/>
              </a:lnSpc>
              <a:buFont typeface="Wingdings" pitchFamily="2" charset="2"/>
              <a:buChar char="ü"/>
            </a:pPr>
            <a:r>
              <a:rPr lang="en-US" sz="1800" dirty="0">
                <a:solidFill>
                  <a:schemeClr val="tx1"/>
                </a:solidFill>
              </a:rPr>
              <a:t>Be identified as patient with diabetes, wearing visible medical ID</a:t>
            </a:r>
          </a:p>
          <a:p>
            <a:pPr lvl="1">
              <a:lnSpc>
                <a:spcPct val="120000"/>
              </a:lnSpc>
              <a:buFont typeface="Wingdings" pitchFamily="2" charset="2"/>
              <a:buChar char="ü"/>
            </a:pPr>
            <a:r>
              <a:rPr lang="en-US" sz="1800" dirty="0">
                <a:solidFill>
                  <a:schemeClr val="tx1"/>
                </a:solidFill>
              </a:rPr>
              <a:t>Prevent very high blood glucose</a:t>
            </a:r>
          </a:p>
          <a:p>
            <a:pPr lvl="1">
              <a:lnSpc>
                <a:spcPct val="120000"/>
              </a:lnSpc>
              <a:buFont typeface="Wingdings" pitchFamily="2" charset="2"/>
              <a:buChar char="ü"/>
            </a:pPr>
            <a:r>
              <a:rPr lang="en-US" sz="1800" dirty="0">
                <a:solidFill>
                  <a:schemeClr val="tx1"/>
                </a:solidFill>
              </a:rPr>
              <a:t>Stay well-hydrated</a:t>
            </a:r>
          </a:p>
          <a:p>
            <a:pPr lvl="1">
              <a:lnSpc>
                <a:spcPct val="120000"/>
              </a:lnSpc>
              <a:buFont typeface="Wingdings" pitchFamily="2" charset="2"/>
              <a:buChar char="ü"/>
            </a:pPr>
            <a:r>
              <a:rPr lang="en-US" sz="1800" dirty="0">
                <a:solidFill>
                  <a:schemeClr val="tx1"/>
                </a:solidFill>
              </a:rPr>
              <a:t>Beware of hypoglycemia</a:t>
            </a:r>
          </a:p>
          <a:p>
            <a:pPr lvl="1">
              <a:lnSpc>
                <a:spcPct val="120000"/>
              </a:lnSpc>
              <a:buFont typeface="Wingdings" pitchFamily="2" charset="2"/>
              <a:buChar char="ü"/>
            </a:pPr>
            <a:r>
              <a:rPr lang="en-US" sz="1800" dirty="0">
                <a:solidFill>
                  <a:schemeClr val="tx1"/>
                </a:solidFill>
              </a:rPr>
              <a:t>Beware of infection</a:t>
            </a:r>
          </a:p>
          <a:p>
            <a:pPr lvl="1">
              <a:lnSpc>
                <a:spcPct val="120000"/>
              </a:lnSpc>
              <a:buFont typeface="Wingdings" pitchFamily="2" charset="2"/>
              <a:buChar char="ü"/>
            </a:pPr>
            <a:r>
              <a:rPr lang="en-US" sz="1800" dirty="0">
                <a:solidFill>
                  <a:schemeClr val="tx1"/>
                </a:solidFill>
              </a:rPr>
              <a:t>Maintain medication schedule</a:t>
            </a:r>
          </a:p>
          <a:p>
            <a:pPr lvl="1">
              <a:lnSpc>
                <a:spcPct val="120000"/>
              </a:lnSpc>
              <a:buFont typeface="Wingdings" pitchFamily="2" charset="2"/>
              <a:buChar char="ü"/>
            </a:pPr>
            <a:r>
              <a:rPr lang="en-US" sz="1800" dirty="0">
                <a:solidFill>
                  <a:schemeClr val="tx1"/>
                </a:solidFill>
              </a:rPr>
              <a:t>Maintain meal plan </a:t>
            </a:r>
          </a:p>
          <a:p>
            <a:pPr lvl="1">
              <a:lnSpc>
                <a:spcPct val="120000"/>
              </a:lnSpc>
              <a:buFont typeface="Wingdings" pitchFamily="2" charset="2"/>
              <a:buChar char="ü"/>
            </a:pPr>
            <a:r>
              <a:rPr lang="en-US" sz="1800" dirty="0">
                <a:solidFill>
                  <a:schemeClr val="tx1"/>
                </a:solidFill>
              </a:rPr>
              <a:t>Prepare a portable emergency kit </a:t>
            </a:r>
          </a:p>
          <a:p>
            <a:pPr lvl="1">
              <a:lnSpc>
                <a:spcPct val="120000"/>
              </a:lnSpc>
              <a:buFont typeface="Wingdings" pitchFamily="2" charset="2"/>
              <a:buChar char="ü"/>
            </a:pPr>
            <a:r>
              <a:rPr lang="en-US" sz="1800" dirty="0">
                <a:solidFill>
                  <a:schemeClr val="tx1"/>
                </a:solidFill>
              </a:rPr>
              <a:t>Prepare a list of emergency contacts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72827"/>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3200" b="1" dirty="0">
                <a:solidFill>
                  <a:srgbClr val="0481C9"/>
                </a:solidFill>
              </a:rPr>
              <a:t>Preventive measures| patient level</a:t>
            </a:r>
          </a:p>
        </p:txBody>
      </p:sp>
      <p:pic>
        <p:nvPicPr>
          <p:cNvPr id="9" name="Picture 8">
            <a:extLst>
              <a:ext uri="{FF2B5EF4-FFF2-40B4-BE49-F238E27FC236}">
                <a16:creationId xmlns:a16="http://schemas.microsoft.com/office/drawing/2014/main" id="{89D59D33-2B2A-CF33-8B36-E7A8DB8854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6249" y="2425974"/>
            <a:ext cx="4521305" cy="3567388"/>
          </a:xfrm>
          <a:prstGeom prst="rect">
            <a:avLst/>
          </a:prstGeom>
        </p:spPr>
      </p:pic>
      <p:sp>
        <p:nvSpPr>
          <p:cNvPr id="10" name="TextBox 9">
            <a:extLst>
              <a:ext uri="{FF2B5EF4-FFF2-40B4-BE49-F238E27FC236}">
                <a16:creationId xmlns:a16="http://schemas.microsoft.com/office/drawing/2014/main" id="{15334DB2-B6E9-A3C2-01A8-EE9092AC39B4}"/>
              </a:ext>
            </a:extLst>
          </p:cNvPr>
          <p:cNvSpPr txBox="1"/>
          <p:nvPr/>
        </p:nvSpPr>
        <p:spPr>
          <a:xfrm>
            <a:off x="7826555" y="3468834"/>
            <a:ext cx="2920692" cy="1708160"/>
          </a:xfrm>
          <a:prstGeom prst="rect">
            <a:avLst/>
          </a:prstGeom>
          <a:noFill/>
        </p:spPr>
        <p:txBody>
          <a:bodyPr wrap="square" rtlCol="0">
            <a:spAutoFit/>
          </a:bodyPr>
          <a:lstStyle/>
          <a:p>
            <a:pPr algn="ctr"/>
            <a:r>
              <a:rPr lang="en-US" sz="1500" dirty="0"/>
              <a:t>Clinical diabetes programs operating in regions at risk for geological or extreme weather events should have incorporated information into their routine diabetes educational programs. </a:t>
            </a:r>
          </a:p>
          <a:p>
            <a:endParaRPr lang="en-US" sz="1500" dirty="0">
              <a:solidFill>
                <a:schemeClr val="bg1">
                  <a:lumMod val="50000"/>
                </a:schemeClr>
              </a:solidFill>
            </a:endParaRPr>
          </a:p>
        </p:txBody>
      </p:sp>
      <p:sp>
        <p:nvSpPr>
          <p:cNvPr id="13" name="https://www.aace.com/sites/default/files/2021-03/Diabetes-Emergency-Web-Download%20Checklist.pdf">
            <a:extLst>
              <a:ext uri="{FF2B5EF4-FFF2-40B4-BE49-F238E27FC236}">
                <a16:creationId xmlns:a16="http://schemas.microsoft.com/office/drawing/2014/main" id="{A74121AA-C898-A756-FC26-91DC6FFACD24}"/>
              </a:ext>
            </a:extLst>
          </p:cNvPr>
          <p:cNvSpPr txBox="1"/>
          <p:nvPr/>
        </p:nvSpPr>
        <p:spPr>
          <a:xfrm>
            <a:off x="5088876" y="5995829"/>
            <a:ext cx="6676251" cy="4206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p>
            <a:pPr algn="ctr" defTabSz="1219168">
              <a:defRPr sz="1200">
                <a:solidFill>
                  <a:srgbClr val="5E5E5E"/>
                </a:solidFill>
              </a:defRPr>
            </a:pPr>
            <a:r>
              <a:rPr i="1" u="sng" dirty="0">
                <a:solidFill>
                  <a:srgbClr val="0000FF"/>
                </a:solidFill>
                <a:uFill>
                  <a:solidFill>
                    <a:srgbClr val="0000FF"/>
                  </a:solidFill>
                </a:uFill>
                <a:hlinkClick r:id="rId3"/>
              </a:rPr>
              <a:t>https://www.aace.com/sites/default/files/2021-03/</a:t>
            </a:r>
            <a:r>
              <a:rPr i="1" dirty="0">
                <a:solidFill>
                  <a:srgbClr val="0000FF"/>
                </a:solidFill>
                <a:uFill>
                  <a:solidFill>
                    <a:srgbClr val="0000FF"/>
                  </a:solidFill>
                </a:uFill>
                <a:hlinkClick r:id="rId3"/>
              </a:rPr>
              <a:t>Diabetes-Emergency-Web-Download</a:t>
            </a:r>
            <a:r>
              <a:rPr i="1" u="sng" dirty="0">
                <a:solidFill>
                  <a:srgbClr val="0000FF"/>
                </a:solidFill>
                <a:uFill>
                  <a:solidFill>
                    <a:srgbClr val="0000FF"/>
                  </a:solidFill>
                </a:uFill>
                <a:hlinkClick r:id="rId3"/>
              </a:rPr>
              <a:t>%20Checklist.pdf</a:t>
            </a:r>
            <a:r>
              <a:rPr i="1" dirty="0"/>
              <a:t> </a:t>
            </a:r>
            <a:r>
              <a:rPr lang="en-US" i="1" dirty="0"/>
              <a:t> </a:t>
            </a:r>
          </a:p>
          <a:p>
            <a:pPr algn="ctr" defTabSz="1219168">
              <a:defRPr sz="1200">
                <a:solidFill>
                  <a:srgbClr val="5E5E5E"/>
                </a:solidFill>
              </a:defRPr>
            </a:pPr>
            <a:r>
              <a:rPr lang="en-US" i="1" dirty="0"/>
              <a:t>accessed 18 February 2023</a:t>
            </a:r>
            <a:endParaRPr i="1" dirty="0"/>
          </a:p>
        </p:txBody>
      </p:sp>
    </p:spTree>
    <p:extLst>
      <p:ext uri="{BB962C8B-B14F-4D97-AF65-F5344CB8AC3E}">
        <p14:creationId xmlns:p14="http://schemas.microsoft.com/office/powerpoint/2010/main" val="2869085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a:normAutofit fontScale="90000"/>
          </a:bodyPr>
          <a:lstStyle/>
          <a:p>
            <a:r>
              <a:rPr lang="en-US" b="1" dirty="0">
                <a:solidFill>
                  <a:schemeClr val="tx1"/>
                </a:solidFill>
              </a:rPr>
              <a:t>KEY MESSAGES</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3" y="1210978"/>
            <a:ext cx="11389803" cy="4436044"/>
          </a:xfrm>
        </p:spPr>
        <p:txBody>
          <a:bodyPr>
            <a:normAutofit lnSpcReduction="10000"/>
          </a:bodyPr>
          <a:lstStyle/>
          <a:p>
            <a:pPr algn="just">
              <a:lnSpc>
                <a:spcPct val="120000"/>
              </a:lnSpc>
              <a:spcAft>
                <a:spcPts val="2000"/>
              </a:spcAft>
            </a:pPr>
            <a:r>
              <a:rPr lang="en-US" sz="2200" dirty="0">
                <a:solidFill>
                  <a:schemeClr val="tx1"/>
                </a:solidFill>
              </a:rPr>
              <a:t>The climate crisis and diabetes/ obesity pandemics are interconnected health issues which have common predisposing vectors and magnify each other's impacts. </a:t>
            </a:r>
          </a:p>
          <a:p>
            <a:pPr algn="just">
              <a:lnSpc>
                <a:spcPct val="120000"/>
              </a:lnSpc>
              <a:spcAft>
                <a:spcPts val="2000"/>
              </a:spcAft>
            </a:pPr>
            <a:r>
              <a:rPr lang="en-US" sz="2200" dirty="0">
                <a:solidFill>
                  <a:schemeClr val="tx1"/>
                </a:solidFill>
              </a:rPr>
              <a:t>The three shared common global vectors are increased </a:t>
            </a:r>
            <a:r>
              <a:rPr lang="en-US" sz="2200" dirty="0" err="1">
                <a:solidFill>
                  <a:schemeClr val="tx1"/>
                </a:solidFill>
              </a:rPr>
              <a:t>urbanisation</a:t>
            </a:r>
            <a:r>
              <a:rPr lang="en-US" sz="2200" dirty="0">
                <a:solidFill>
                  <a:schemeClr val="tx1"/>
                </a:solidFill>
              </a:rPr>
              <a:t>, increased reliance on mechanized transportation and increased production and consumption of meat </a:t>
            </a:r>
            <a:r>
              <a:rPr lang="en-US" sz="2200" dirty="0" smtClean="0">
                <a:solidFill>
                  <a:schemeClr val="tx1"/>
                </a:solidFill>
              </a:rPr>
              <a:t>and</a:t>
            </a:r>
            <a:r>
              <a:rPr lang="hu-HU" sz="2200" dirty="0" smtClean="0">
                <a:solidFill>
                  <a:schemeClr val="tx1"/>
                </a:solidFill>
              </a:rPr>
              <a:t/>
            </a:r>
            <a:br>
              <a:rPr lang="hu-HU" sz="2200" dirty="0" smtClean="0">
                <a:solidFill>
                  <a:schemeClr val="tx1"/>
                </a:solidFill>
              </a:rPr>
            </a:br>
            <a:r>
              <a:rPr lang="en-US" sz="2200" dirty="0" smtClean="0">
                <a:solidFill>
                  <a:schemeClr val="tx1"/>
                </a:solidFill>
              </a:rPr>
              <a:t>ultra-processed </a:t>
            </a:r>
            <a:r>
              <a:rPr lang="en-US" sz="2200" dirty="0">
                <a:solidFill>
                  <a:schemeClr val="tx1"/>
                </a:solidFill>
              </a:rPr>
              <a:t>foods</a:t>
            </a:r>
          </a:p>
          <a:p>
            <a:pPr algn="just">
              <a:lnSpc>
                <a:spcPct val="120000"/>
              </a:lnSpc>
              <a:spcAft>
                <a:spcPts val="2000"/>
              </a:spcAft>
            </a:pPr>
            <a:r>
              <a:rPr lang="en-US" sz="2200" dirty="0">
                <a:solidFill>
                  <a:schemeClr val="tx1"/>
                </a:solidFill>
              </a:rPr>
              <a:t>Both crises have shared common solutions </a:t>
            </a:r>
            <a:r>
              <a:rPr lang="en-US" sz="2200" dirty="0" smtClean="0">
                <a:solidFill>
                  <a:schemeClr val="tx1"/>
                </a:solidFill>
              </a:rPr>
              <a:t>– public</a:t>
            </a:r>
            <a:r>
              <a:rPr lang="hu-HU" sz="2200" dirty="0" smtClean="0">
                <a:solidFill>
                  <a:schemeClr val="tx1"/>
                </a:solidFill>
              </a:rPr>
              <a:t> </a:t>
            </a:r>
            <a:r>
              <a:rPr lang="en-US" sz="2200" dirty="0" smtClean="0">
                <a:solidFill>
                  <a:schemeClr val="tx1"/>
                </a:solidFill>
              </a:rPr>
              <a:t>health </a:t>
            </a:r>
            <a:r>
              <a:rPr lang="en-US" sz="2200" dirty="0">
                <a:solidFill>
                  <a:schemeClr val="tx1"/>
                </a:solidFill>
              </a:rPr>
              <a:t>actions for lifestyle changes and sustainable </a:t>
            </a:r>
            <a:r>
              <a:rPr lang="en-US" sz="2200" dirty="0" err="1">
                <a:solidFill>
                  <a:schemeClr val="tx1"/>
                </a:solidFill>
              </a:rPr>
              <a:t>urbanisation</a:t>
            </a:r>
            <a:r>
              <a:rPr lang="en-US" sz="2200" dirty="0">
                <a:solidFill>
                  <a:schemeClr val="tx1"/>
                </a:solidFill>
              </a:rPr>
              <a:t> </a:t>
            </a:r>
          </a:p>
          <a:p>
            <a:pPr algn="just">
              <a:lnSpc>
                <a:spcPct val="120000"/>
              </a:lnSpc>
              <a:spcAft>
                <a:spcPts val="2000"/>
              </a:spcAft>
            </a:pPr>
            <a:r>
              <a:rPr lang="en-US" sz="2200" dirty="0">
                <a:solidFill>
                  <a:schemeClr val="tx1"/>
                </a:solidFill>
              </a:rPr>
              <a:t>Health professionals should guide an joint action on tackling climate </a:t>
            </a:r>
            <a:r>
              <a:rPr lang="en-US" sz="2200" dirty="0" smtClean="0">
                <a:solidFill>
                  <a:schemeClr val="tx1"/>
                </a:solidFill>
              </a:rPr>
              <a:t>– health</a:t>
            </a:r>
            <a:r>
              <a:rPr lang="hu-HU" sz="2200" dirty="0" smtClean="0">
                <a:solidFill>
                  <a:schemeClr val="tx1"/>
                </a:solidFill>
              </a:rPr>
              <a:t> </a:t>
            </a:r>
            <a:r>
              <a:rPr lang="en-US" sz="2200" dirty="0" smtClean="0">
                <a:solidFill>
                  <a:schemeClr val="tx1"/>
                </a:solidFill>
              </a:rPr>
              <a:t>issues</a:t>
            </a:r>
            <a:endParaRPr lang="en-US" sz="2200" dirty="0">
              <a:solidFill>
                <a:schemeClr val="tx1"/>
              </a:solidFill>
            </a:endParaRPr>
          </a:p>
        </p:txBody>
      </p:sp>
    </p:spTree>
    <p:extLst>
      <p:ext uri="{BB962C8B-B14F-4D97-AF65-F5344CB8AC3E}">
        <p14:creationId xmlns:p14="http://schemas.microsoft.com/office/powerpoint/2010/main" val="1398086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2441-9FD9-10D1-5827-0EAC5C43656D}"/>
              </a:ext>
            </a:extLst>
          </p:cNvPr>
          <p:cNvSpPr>
            <a:spLocks noGrp="1"/>
          </p:cNvSpPr>
          <p:nvPr>
            <p:ph type="title"/>
          </p:nvPr>
        </p:nvSpPr>
        <p:spPr/>
        <p:txBody>
          <a:bodyPr>
            <a:normAutofit fontScale="90000"/>
          </a:bodyPr>
          <a:lstStyle/>
          <a:p>
            <a:r>
              <a:rPr lang="en-US" b="1" dirty="0">
                <a:solidFill>
                  <a:schemeClr val="tx1"/>
                </a:solidFill>
              </a:rPr>
              <a:t>Learning outcomes</a:t>
            </a:r>
            <a:endParaRPr lang="en-US" sz="2700" dirty="0">
              <a:solidFill>
                <a:schemeClr val="tx1"/>
              </a:solidFill>
            </a:endParaRPr>
          </a:p>
        </p:txBody>
      </p:sp>
      <p:sp>
        <p:nvSpPr>
          <p:cNvPr id="3" name="Content Placeholder 2">
            <a:extLst>
              <a:ext uri="{FF2B5EF4-FFF2-40B4-BE49-F238E27FC236}">
                <a16:creationId xmlns:a16="http://schemas.microsoft.com/office/drawing/2014/main" id="{4E05E745-F5D9-BA20-1C7D-53911A7E396A}"/>
              </a:ext>
            </a:extLst>
          </p:cNvPr>
          <p:cNvSpPr>
            <a:spLocks noGrp="1"/>
          </p:cNvSpPr>
          <p:nvPr>
            <p:ph idx="1"/>
          </p:nvPr>
        </p:nvSpPr>
        <p:spPr>
          <a:xfrm>
            <a:off x="413237" y="1459523"/>
            <a:ext cx="11430001" cy="4940234"/>
          </a:xfrm>
        </p:spPr>
        <p:txBody>
          <a:bodyPr>
            <a:normAutofit/>
          </a:bodyPr>
          <a:lstStyle/>
          <a:p>
            <a:pPr algn="just">
              <a:lnSpc>
                <a:spcPct val="110000"/>
              </a:lnSpc>
            </a:pPr>
            <a:r>
              <a:rPr lang="en-US" sz="1900" dirty="0">
                <a:solidFill>
                  <a:schemeClr val="tx1"/>
                </a:solidFill>
              </a:rPr>
              <a:t>Describe the interconnections between accelerating global emergency: climate change and epidemic of T2D/obesity</a:t>
            </a:r>
          </a:p>
          <a:p>
            <a:pPr algn="just">
              <a:lnSpc>
                <a:spcPct val="110000"/>
              </a:lnSpc>
            </a:pPr>
            <a:r>
              <a:rPr lang="en-US" sz="1900" dirty="0">
                <a:solidFill>
                  <a:schemeClr val="tx1"/>
                </a:solidFill>
              </a:rPr>
              <a:t>Understand epidemiological observations with evidence-based explanations about heat exposure in T2D/obesity</a:t>
            </a:r>
          </a:p>
          <a:p>
            <a:pPr algn="just">
              <a:lnSpc>
                <a:spcPct val="110000"/>
              </a:lnSpc>
            </a:pPr>
            <a:r>
              <a:rPr lang="en-US" sz="1900" dirty="0">
                <a:solidFill>
                  <a:schemeClr val="tx1"/>
                </a:solidFill>
              </a:rPr>
              <a:t>Identify populations that are particularly vulnerable to climate change-related effects on metabolic health</a:t>
            </a:r>
          </a:p>
          <a:p>
            <a:pPr algn="just">
              <a:lnSpc>
                <a:spcPct val="110000"/>
              </a:lnSpc>
            </a:pPr>
            <a:r>
              <a:rPr lang="en-US" sz="1900" dirty="0">
                <a:solidFill>
                  <a:schemeClr val="tx1"/>
                </a:solidFill>
              </a:rPr>
              <a:t>Understand potential biological mechanisms behind extreme heat/cold/air pollution exposure and metabolic dysfunction</a:t>
            </a:r>
          </a:p>
          <a:p>
            <a:pPr algn="just">
              <a:lnSpc>
                <a:spcPct val="110000"/>
              </a:lnSpc>
            </a:pPr>
            <a:r>
              <a:rPr lang="en-US" sz="1900" dirty="0">
                <a:solidFill>
                  <a:schemeClr val="tx1"/>
                </a:solidFill>
              </a:rPr>
              <a:t>Recognize how climate change may interact with other environmental changes and their separated/combined impacts on patient with metabolic disorders</a:t>
            </a:r>
          </a:p>
          <a:p>
            <a:pPr algn="just">
              <a:lnSpc>
                <a:spcPct val="110000"/>
              </a:lnSpc>
            </a:pPr>
            <a:r>
              <a:rPr lang="en-US" sz="1900" dirty="0">
                <a:solidFill>
                  <a:schemeClr val="tx1"/>
                </a:solidFill>
              </a:rPr>
              <a:t>Discuss how mitigation of climate change in various sectors including </a:t>
            </a:r>
            <a:r>
              <a:rPr lang="en-US" sz="1900" dirty="0" err="1">
                <a:solidFill>
                  <a:schemeClr val="tx1"/>
                </a:solidFill>
              </a:rPr>
              <a:t>urbanisation</a:t>
            </a:r>
            <a:r>
              <a:rPr lang="en-US" sz="1900" dirty="0">
                <a:solidFill>
                  <a:schemeClr val="tx1"/>
                </a:solidFill>
              </a:rPr>
              <a:t>, transportation and food system can lead to health co-benefits and reduced health risks</a:t>
            </a:r>
          </a:p>
          <a:p>
            <a:pPr algn="just">
              <a:lnSpc>
                <a:spcPct val="110000"/>
              </a:lnSpc>
            </a:pPr>
            <a:r>
              <a:rPr lang="en-US" sz="1900" dirty="0">
                <a:solidFill>
                  <a:schemeClr val="tx1"/>
                </a:solidFill>
              </a:rPr>
              <a:t>Identify actions health professionals can take to prepare populations with compromised metabolic health for extreme weather events and natural disasters</a:t>
            </a:r>
          </a:p>
          <a:p>
            <a:pPr marL="0" indent="0">
              <a:buNone/>
            </a:pPr>
            <a:endParaRPr lang="en-US" dirty="0"/>
          </a:p>
        </p:txBody>
      </p:sp>
      <p:sp>
        <p:nvSpPr>
          <p:cNvPr id="4" name="Title 1">
            <a:extLst>
              <a:ext uri="{FF2B5EF4-FFF2-40B4-BE49-F238E27FC236}">
                <a16:creationId xmlns:a16="http://schemas.microsoft.com/office/drawing/2014/main" id="{34883A19-AAEB-54FE-0148-00BCF22EC542}"/>
              </a:ext>
            </a:extLst>
          </p:cNvPr>
          <p:cNvSpPr txBox="1">
            <a:spLocks/>
          </p:cNvSpPr>
          <p:nvPr/>
        </p:nvSpPr>
        <p:spPr>
          <a:xfrm>
            <a:off x="192505" y="813473"/>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chemeClr val="tx1"/>
                </a:solidFill>
              </a:rPr>
              <a:t>Upon successful completion of the lesson, students will be able to:</a:t>
            </a:r>
          </a:p>
        </p:txBody>
      </p:sp>
    </p:spTree>
    <p:extLst>
      <p:ext uri="{BB962C8B-B14F-4D97-AF65-F5344CB8AC3E}">
        <p14:creationId xmlns:p14="http://schemas.microsoft.com/office/powerpoint/2010/main" val="32773047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86060"/>
            <a:ext cx="11789664" cy="549635"/>
          </a:xfrm>
        </p:spPr>
        <p:txBody>
          <a:bodyPr>
            <a:normAutofit fontScale="90000"/>
          </a:bodyPr>
          <a:lstStyle/>
          <a:p>
            <a:r>
              <a:rPr lang="en-US" b="1" dirty="0">
                <a:solidFill>
                  <a:schemeClr val="tx1"/>
                </a:solidFill>
              </a:rPr>
              <a:t>TEST YOUR KNOWLEDGE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849755"/>
            <a:ext cx="11525327" cy="5454866"/>
          </a:xfrm>
        </p:spPr>
        <p:txBody>
          <a:bodyPr>
            <a:normAutofit fontScale="32500" lnSpcReduction="20000"/>
          </a:bodyPr>
          <a:lstStyle/>
          <a:p>
            <a:pPr marL="0" indent="0">
              <a:lnSpc>
                <a:spcPct val="120000"/>
              </a:lnSpc>
              <a:buNone/>
            </a:pPr>
            <a:r>
              <a:rPr lang="en-US" sz="5500" b="1" dirty="0">
                <a:solidFill>
                  <a:schemeClr val="tx1"/>
                </a:solidFill>
                <a:effectLst/>
              </a:rPr>
              <a:t>Student have to select ALL the correct answers in each question ( multiple answer):</a:t>
            </a:r>
          </a:p>
          <a:p>
            <a:pPr marL="514350" indent="-514350">
              <a:lnSpc>
                <a:spcPct val="120000"/>
              </a:lnSpc>
              <a:buFont typeface="+mj-lt"/>
              <a:buAutoNum type="arabicPeriod"/>
            </a:pPr>
            <a:r>
              <a:rPr lang="en-US" sz="5500" dirty="0">
                <a:solidFill>
                  <a:schemeClr val="tx1"/>
                </a:solidFill>
                <a:effectLst/>
              </a:rPr>
              <a:t>What are the possibly pathways for worsening of the disease in patients with diabetes exposed to extreme heat?</a:t>
            </a:r>
          </a:p>
          <a:p>
            <a:pPr marL="800100" lvl="1" indent="-342900">
              <a:lnSpc>
                <a:spcPct val="120000"/>
              </a:lnSpc>
              <a:buFont typeface="+mj-lt"/>
              <a:buAutoNum type="alphaLcParenR"/>
            </a:pPr>
            <a:r>
              <a:rPr lang="en-US" sz="5100" dirty="0">
                <a:solidFill>
                  <a:srgbClr val="FF0000"/>
                </a:solidFill>
                <a:effectLst/>
              </a:rPr>
              <a:t>reduced skin blood flow</a:t>
            </a:r>
          </a:p>
          <a:p>
            <a:pPr marL="800100" lvl="1" indent="-342900">
              <a:lnSpc>
                <a:spcPct val="120000"/>
              </a:lnSpc>
              <a:buFont typeface="+mj-lt"/>
              <a:buAutoNum type="alphaLcParenR"/>
            </a:pPr>
            <a:r>
              <a:rPr lang="en-US" sz="5100" dirty="0">
                <a:solidFill>
                  <a:schemeClr val="tx1"/>
                </a:solidFill>
                <a:effectLst/>
              </a:rPr>
              <a:t>increased heat loss</a:t>
            </a:r>
          </a:p>
          <a:p>
            <a:pPr marL="800100" lvl="1" indent="-342900">
              <a:lnSpc>
                <a:spcPct val="120000"/>
              </a:lnSpc>
              <a:buFont typeface="+mj-lt"/>
              <a:buAutoNum type="alphaLcParenR"/>
            </a:pPr>
            <a:r>
              <a:rPr lang="en-US" sz="5100" dirty="0">
                <a:solidFill>
                  <a:srgbClr val="FF0000"/>
                </a:solidFill>
                <a:effectLst/>
              </a:rPr>
              <a:t>reduced sweat rate</a:t>
            </a:r>
          </a:p>
          <a:p>
            <a:pPr marL="800100" lvl="1" indent="-342900">
              <a:lnSpc>
                <a:spcPct val="120000"/>
              </a:lnSpc>
              <a:buFont typeface="+mj-lt"/>
              <a:buAutoNum type="alphaLcParenR"/>
            </a:pPr>
            <a:r>
              <a:rPr lang="en-US" sz="5100" dirty="0">
                <a:solidFill>
                  <a:srgbClr val="FF0000"/>
                </a:solidFill>
                <a:effectLst/>
              </a:rPr>
              <a:t>increased body temperature</a:t>
            </a:r>
          </a:p>
          <a:p>
            <a:pPr marL="514350" indent="-514350">
              <a:lnSpc>
                <a:spcPct val="120000"/>
              </a:lnSpc>
              <a:buFont typeface="+mj-lt"/>
              <a:buAutoNum type="arabicPeriod" startAt="2"/>
            </a:pPr>
            <a:r>
              <a:rPr lang="en-US" sz="5500" dirty="0">
                <a:solidFill>
                  <a:schemeClr val="tx1"/>
                </a:solidFill>
                <a:effectLst/>
              </a:rPr>
              <a:t>What elderly population makes particularly vulnerable to heat exposure?</a:t>
            </a:r>
          </a:p>
          <a:p>
            <a:pPr marL="800100" lvl="1" indent="-342900">
              <a:lnSpc>
                <a:spcPct val="120000"/>
              </a:lnSpc>
              <a:buFont typeface="+mj-lt"/>
              <a:buAutoNum type="alphaLcParenR"/>
            </a:pPr>
            <a:r>
              <a:rPr lang="en-US" sz="5100" dirty="0">
                <a:solidFill>
                  <a:srgbClr val="FF0000"/>
                </a:solidFill>
              </a:rPr>
              <a:t>a</a:t>
            </a:r>
            <a:r>
              <a:rPr lang="en-US" sz="5100" dirty="0">
                <a:solidFill>
                  <a:srgbClr val="FF0000"/>
                </a:solidFill>
                <a:effectLst/>
              </a:rPr>
              <a:t>ge-related chronic health conditions</a:t>
            </a:r>
          </a:p>
          <a:p>
            <a:pPr marL="800100" lvl="1" indent="-342900">
              <a:lnSpc>
                <a:spcPct val="120000"/>
              </a:lnSpc>
              <a:buFont typeface="+mj-lt"/>
              <a:buAutoNum type="alphaLcParenR"/>
            </a:pPr>
            <a:r>
              <a:rPr lang="en-US" sz="5100" dirty="0">
                <a:solidFill>
                  <a:srgbClr val="FF0000"/>
                </a:solidFill>
              </a:rPr>
              <a:t>i</a:t>
            </a:r>
            <a:r>
              <a:rPr lang="en-US" sz="5100" dirty="0">
                <a:solidFill>
                  <a:srgbClr val="FF0000"/>
                </a:solidFill>
                <a:effectLst/>
              </a:rPr>
              <a:t>mpaired fluid and electrolyte balance</a:t>
            </a:r>
          </a:p>
          <a:p>
            <a:pPr marL="800100" lvl="1" indent="-342900">
              <a:lnSpc>
                <a:spcPct val="120000"/>
              </a:lnSpc>
              <a:buFont typeface="+mj-lt"/>
              <a:buAutoNum type="alphaLcParenR"/>
            </a:pPr>
            <a:r>
              <a:rPr lang="en-US" sz="5100" dirty="0">
                <a:solidFill>
                  <a:schemeClr val="tx1"/>
                </a:solidFill>
                <a:effectLst/>
              </a:rPr>
              <a:t>increased skin blood flow</a:t>
            </a:r>
          </a:p>
          <a:p>
            <a:pPr marL="800100" lvl="1" indent="-342900">
              <a:lnSpc>
                <a:spcPct val="120000"/>
              </a:lnSpc>
              <a:buFont typeface="+mj-lt"/>
              <a:buAutoNum type="alphaLcParenR"/>
            </a:pPr>
            <a:r>
              <a:rPr lang="en-US" sz="5100" dirty="0">
                <a:solidFill>
                  <a:srgbClr val="FF0000"/>
                </a:solidFill>
                <a:effectLst/>
              </a:rPr>
              <a:t>polypharmacy</a:t>
            </a:r>
          </a:p>
          <a:p>
            <a:pPr marL="514350" indent="-514350">
              <a:lnSpc>
                <a:spcPct val="120000"/>
              </a:lnSpc>
              <a:buFont typeface="+mj-lt"/>
              <a:buAutoNum type="arabicPeriod" startAt="3"/>
            </a:pPr>
            <a:r>
              <a:rPr lang="en-US" sz="5500" dirty="0">
                <a:solidFill>
                  <a:schemeClr val="tx1"/>
                </a:solidFill>
                <a:effectLst/>
              </a:rPr>
              <a:t>Which are the main impactful sociocultural vectors that CC and diabetes/obesity share?</a:t>
            </a:r>
          </a:p>
          <a:p>
            <a:pPr marL="800100" lvl="1" indent="-342900">
              <a:lnSpc>
                <a:spcPct val="120000"/>
              </a:lnSpc>
              <a:buFont typeface="+mj-lt"/>
              <a:buAutoNum type="alphaLcParenR"/>
            </a:pPr>
            <a:r>
              <a:rPr lang="en-US" sz="5100" dirty="0">
                <a:solidFill>
                  <a:srgbClr val="FF0000"/>
                </a:solidFill>
              </a:rPr>
              <a:t>r</a:t>
            </a:r>
            <a:r>
              <a:rPr lang="en-US" sz="5100" dirty="0">
                <a:solidFill>
                  <a:srgbClr val="FF0000"/>
                </a:solidFill>
                <a:effectLst/>
              </a:rPr>
              <a:t>apid and unplanned </a:t>
            </a:r>
            <a:r>
              <a:rPr lang="en-US" sz="5100" dirty="0" err="1">
                <a:solidFill>
                  <a:srgbClr val="FF0000"/>
                </a:solidFill>
                <a:effectLst/>
              </a:rPr>
              <a:t>urbanisation</a:t>
            </a:r>
            <a:endParaRPr lang="en-US" sz="5100" dirty="0">
              <a:solidFill>
                <a:srgbClr val="FF0000"/>
              </a:solidFill>
              <a:effectLst/>
            </a:endParaRPr>
          </a:p>
          <a:p>
            <a:pPr marL="800100" lvl="1" indent="-342900">
              <a:lnSpc>
                <a:spcPct val="120000"/>
              </a:lnSpc>
              <a:buFont typeface="+mj-lt"/>
              <a:buAutoNum type="alphaLcParenR"/>
            </a:pPr>
            <a:r>
              <a:rPr lang="en-US" sz="5100" dirty="0">
                <a:solidFill>
                  <a:schemeClr val="tx1"/>
                </a:solidFill>
              </a:rPr>
              <a:t>h</a:t>
            </a:r>
            <a:r>
              <a:rPr lang="en-US" sz="5100" dirty="0">
                <a:solidFill>
                  <a:schemeClr val="tx1"/>
                </a:solidFill>
                <a:effectLst/>
              </a:rPr>
              <a:t>igher prevalence of dehydration</a:t>
            </a:r>
          </a:p>
          <a:p>
            <a:pPr marL="800100" lvl="1" indent="-342900">
              <a:lnSpc>
                <a:spcPct val="120000"/>
              </a:lnSpc>
              <a:buFont typeface="+mj-lt"/>
              <a:buAutoNum type="alphaLcParenR"/>
            </a:pPr>
            <a:r>
              <a:rPr lang="en-US" sz="5100" dirty="0">
                <a:solidFill>
                  <a:srgbClr val="FF0000"/>
                </a:solidFill>
              </a:rPr>
              <a:t>carbon-intensive transport</a:t>
            </a:r>
            <a:endParaRPr lang="en-US" sz="5100" u="sng" dirty="0">
              <a:solidFill>
                <a:srgbClr val="FF0000"/>
              </a:solidFill>
              <a:effectLst/>
            </a:endParaRPr>
          </a:p>
          <a:p>
            <a:pPr marL="800100" lvl="1" indent="-342900">
              <a:lnSpc>
                <a:spcPct val="120000"/>
              </a:lnSpc>
              <a:buFont typeface="+mj-lt"/>
              <a:buAutoNum type="alphaLcParenR"/>
            </a:pPr>
            <a:r>
              <a:rPr lang="en-US" sz="5100" dirty="0">
                <a:solidFill>
                  <a:srgbClr val="FF0000"/>
                </a:solidFill>
              </a:rPr>
              <a:t>mass livestock production</a:t>
            </a:r>
          </a:p>
          <a:p>
            <a:pPr marL="342900" indent="-342900">
              <a:buFont typeface="+mj-lt"/>
              <a:buAutoNum type="alphaLcParenR"/>
            </a:pPr>
            <a:endParaRPr lang="en-US" sz="5500" dirty="0">
              <a:effectLst/>
            </a:endParaRPr>
          </a:p>
        </p:txBody>
      </p:sp>
    </p:spTree>
    <p:extLst>
      <p:ext uri="{BB962C8B-B14F-4D97-AF65-F5344CB8AC3E}">
        <p14:creationId xmlns:p14="http://schemas.microsoft.com/office/powerpoint/2010/main" val="24624412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a:normAutofit fontScale="90000"/>
          </a:bodyPr>
          <a:lstStyle/>
          <a:p>
            <a:r>
              <a:rPr lang="en-US" b="1" dirty="0">
                <a:solidFill>
                  <a:schemeClr val="tx1"/>
                </a:solidFill>
              </a:rPr>
              <a:t>TEST YOUR KNOWLEDGE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2336" y="675482"/>
            <a:ext cx="11392098" cy="5108800"/>
          </a:xfrm>
        </p:spPr>
        <p:txBody>
          <a:bodyPr>
            <a:noAutofit/>
          </a:bodyPr>
          <a:lstStyle/>
          <a:p>
            <a:pPr marL="342900" indent="-342900">
              <a:lnSpc>
                <a:spcPct val="100000"/>
              </a:lnSpc>
              <a:buFont typeface="+mj-lt"/>
              <a:buAutoNum type="arabicPeriod" startAt="4"/>
            </a:pPr>
            <a:r>
              <a:rPr lang="en-US" sz="1800" dirty="0">
                <a:solidFill>
                  <a:schemeClr val="tx1"/>
                </a:solidFill>
                <a:effectLst/>
              </a:rPr>
              <a:t>What are the aim of metabolic health co</a:t>
            </a:r>
            <a:r>
              <a:rPr lang="en-US" sz="1800" dirty="0">
                <a:solidFill>
                  <a:schemeClr val="tx1"/>
                </a:solidFill>
              </a:rPr>
              <a:t>-</a:t>
            </a:r>
            <a:r>
              <a:rPr lang="en-US" sz="1800" dirty="0">
                <a:solidFill>
                  <a:schemeClr val="tx1"/>
                </a:solidFill>
                <a:effectLst/>
              </a:rPr>
              <a:t>benefits strategies?</a:t>
            </a:r>
          </a:p>
          <a:p>
            <a:pPr marL="800100" lvl="1" indent="-342900">
              <a:lnSpc>
                <a:spcPct val="100000"/>
              </a:lnSpc>
              <a:buFont typeface="+mj-lt"/>
              <a:buAutoNum type="alphaLcParenR"/>
            </a:pPr>
            <a:r>
              <a:rPr lang="en-US" sz="1600" dirty="0">
                <a:solidFill>
                  <a:srgbClr val="FF0000"/>
                </a:solidFill>
                <a:effectLst/>
              </a:rPr>
              <a:t>active low</a:t>
            </a:r>
            <a:r>
              <a:rPr lang="en-US" sz="1600" dirty="0">
                <a:solidFill>
                  <a:srgbClr val="FF0000"/>
                </a:solidFill>
              </a:rPr>
              <a:t>-carbon living</a:t>
            </a:r>
          </a:p>
          <a:p>
            <a:pPr marL="800100" lvl="1" indent="-342900">
              <a:lnSpc>
                <a:spcPct val="100000"/>
              </a:lnSpc>
              <a:buFont typeface="+mj-lt"/>
              <a:buAutoNum type="alphaLcParenR"/>
            </a:pPr>
            <a:r>
              <a:rPr lang="en-US" sz="1600" dirty="0">
                <a:solidFill>
                  <a:srgbClr val="FF0000"/>
                </a:solidFill>
                <a:effectLst/>
              </a:rPr>
              <a:t>lifestyle changes</a:t>
            </a:r>
          </a:p>
          <a:p>
            <a:pPr marL="800100" lvl="1" indent="-342900">
              <a:lnSpc>
                <a:spcPct val="100000"/>
              </a:lnSpc>
              <a:buFont typeface="+mj-lt"/>
              <a:buAutoNum type="alphaLcParenR"/>
            </a:pPr>
            <a:r>
              <a:rPr lang="en-US" sz="1600" dirty="0">
                <a:solidFill>
                  <a:schemeClr val="tx1"/>
                </a:solidFill>
              </a:rPr>
              <a:t>reduction of the healthcare carbon footprint</a:t>
            </a:r>
            <a:endParaRPr lang="en-US" sz="1600" dirty="0">
              <a:solidFill>
                <a:schemeClr val="tx1"/>
              </a:solidFill>
              <a:effectLst/>
            </a:endParaRPr>
          </a:p>
          <a:p>
            <a:pPr marL="800100" lvl="1" indent="-342900">
              <a:lnSpc>
                <a:spcPct val="100000"/>
              </a:lnSpc>
              <a:buFont typeface="+mj-lt"/>
              <a:buAutoNum type="alphaLcParenR"/>
            </a:pPr>
            <a:r>
              <a:rPr lang="en-US" sz="1600" dirty="0">
                <a:solidFill>
                  <a:srgbClr val="FF0000"/>
                </a:solidFill>
              </a:rPr>
              <a:t>sustainable urbanization</a:t>
            </a:r>
            <a:endParaRPr lang="en-US" sz="1600" u="sng" dirty="0">
              <a:solidFill>
                <a:srgbClr val="FF0000"/>
              </a:solidFill>
              <a:effectLst/>
            </a:endParaRPr>
          </a:p>
          <a:p>
            <a:pPr marL="800100" lvl="1" indent="-342900">
              <a:lnSpc>
                <a:spcPct val="100000"/>
              </a:lnSpc>
              <a:buFont typeface="+mj-lt"/>
              <a:buAutoNum type="alphaLcParenR"/>
            </a:pPr>
            <a:r>
              <a:rPr lang="en-US" sz="1600" dirty="0">
                <a:solidFill>
                  <a:srgbClr val="FF0000"/>
                </a:solidFill>
                <a:effectLst/>
              </a:rPr>
              <a:t>reduction of air pollution</a:t>
            </a:r>
          </a:p>
          <a:p>
            <a:pPr marL="342900" indent="-342900">
              <a:lnSpc>
                <a:spcPct val="100000"/>
              </a:lnSpc>
              <a:buFont typeface="+mj-lt"/>
              <a:buAutoNum type="arabicPeriod" startAt="5"/>
            </a:pPr>
            <a:r>
              <a:rPr lang="en-US" sz="1800" dirty="0">
                <a:solidFill>
                  <a:schemeClr val="tx1"/>
                </a:solidFill>
                <a:effectLst/>
              </a:rPr>
              <a:t>How neighborhood design features</a:t>
            </a:r>
            <a:r>
              <a:rPr lang="en-US" sz="1800" b="1" dirty="0">
                <a:solidFill>
                  <a:schemeClr val="tx1"/>
                </a:solidFill>
                <a:effectLst/>
              </a:rPr>
              <a:t> </a:t>
            </a:r>
            <a:r>
              <a:rPr lang="en-US" sz="1800" dirty="0">
                <a:solidFill>
                  <a:schemeClr val="tx1"/>
                </a:solidFill>
                <a:effectLst/>
              </a:rPr>
              <a:t>may improve healthy living?</a:t>
            </a:r>
          </a:p>
          <a:p>
            <a:pPr marL="800100" lvl="1" indent="-342900">
              <a:lnSpc>
                <a:spcPct val="100000"/>
              </a:lnSpc>
              <a:buFont typeface="+mj-lt"/>
              <a:buAutoNum type="alphaLcParenR"/>
            </a:pPr>
            <a:r>
              <a:rPr lang="en-US" sz="1600" dirty="0">
                <a:solidFill>
                  <a:srgbClr val="FF0000"/>
                </a:solidFill>
              </a:rPr>
              <a:t>a</a:t>
            </a:r>
            <a:r>
              <a:rPr lang="en-US" sz="1600" dirty="0">
                <a:solidFill>
                  <a:srgbClr val="FF0000"/>
                </a:solidFill>
                <a:effectLst/>
              </a:rPr>
              <a:t>ccessible public transit</a:t>
            </a:r>
          </a:p>
          <a:p>
            <a:pPr marL="800100" lvl="1" indent="-342900">
              <a:lnSpc>
                <a:spcPct val="100000"/>
              </a:lnSpc>
              <a:buFont typeface="+mj-lt"/>
              <a:buAutoNum type="alphaLcParenR"/>
            </a:pPr>
            <a:r>
              <a:rPr lang="en-US" sz="1600" dirty="0">
                <a:solidFill>
                  <a:srgbClr val="FF0000"/>
                </a:solidFill>
                <a:effectLst/>
              </a:rPr>
              <a:t>proximity of farmer’s market</a:t>
            </a:r>
          </a:p>
          <a:p>
            <a:pPr marL="800100" lvl="1" indent="-342900">
              <a:lnSpc>
                <a:spcPct val="100000"/>
              </a:lnSpc>
              <a:buFont typeface="+mj-lt"/>
              <a:buAutoNum type="alphaLcParenR"/>
            </a:pPr>
            <a:r>
              <a:rPr lang="en-US" sz="1600" dirty="0">
                <a:solidFill>
                  <a:srgbClr val="FF0000"/>
                </a:solidFill>
                <a:effectLst/>
              </a:rPr>
              <a:t>a lot of green spaces</a:t>
            </a:r>
          </a:p>
          <a:p>
            <a:pPr marL="800100" lvl="1" indent="-342900">
              <a:lnSpc>
                <a:spcPct val="100000"/>
              </a:lnSpc>
              <a:buFont typeface="+mj-lt"/>
              <a:buAutoNum type="alphaLcParenR"/>
            </a:pPr>
            <a:r>
              <a:rPr lang="en-US" sz="1600" dirty="0">
                <a:solidFill>
                  <a:schemeClr val="tx1"/>
                </a:solidFill>
                <a:effectLst/>
              </a:rPr>
              <a:t>urban slums</a:t>
            </a:r>
          </a:p>
          <a:p>
            <a:pPr marL="800100" lvl="1" indent="-342900">
              <a:lnSpc>
                <a:spcPct val="100000"/>
              </a:lnSpc>
              <a:buFont typeface="+mj-lt"/>
              <a:buAutoNum type="alphaLcParenR"/>
            </a:pPr>
            <a:r>
              <a:rPr lang="en-US" sz="1600" dirty="0">
                <a:solidFill>
                  <a:srgbClr val="FF0000"/>
                </a:solidFill>
                <a:effectLst/>
              </a:rPr>
              <a:t>high walkability</a:t>
            </a:r>
          </a:p>
          <a:p>
            <a:pPr marL="342900" indent="-342900">
              <a:lnSpc>
                <a:spcPct val="100000"/>
              </a:lnSpc>
              <a:buFont typeface="+mj-lt"/>
              <a:buAutoNum type="arabicPeriod" startAt="6"/>
            </a:pPr>
            <a:r>
              <a:rPr lang="en-US" sz="1800" dirty="0">
                <a:solidFill>
                  <a:schemeClr val="tx1"/>
                </a:solidFill>
                <a:effectLst/>
              </a:rPr>
              <a:t>How to accomplish sustainable eating practices?</a:t>
            </a:r>
          </a:p>
          <a:p>
            <a:pPr marL="800100" lvl="1" indent="-342900">
              <a:lnSpc>
                <a:spcPct val="100000"/>
              </a:lnSpc>
              <a:buFont typeface="+mj-lt"/>
              <a:buAutoNum type="alphaLcParenR"/>
            </a:pPr>
            <a:r>
              <a:rPr lang="en-US" sz="1600" dirty="0">
                <a:solidFill>
                  <a:srgbClr val="FF0000"/>
                </a:solidFill>
              </a:rPr>
              <a:t>eat more plant-based food</a:t>
            </a:r>
          </a:p>
          <a:p>
            <a:pPr marL="800100" lvl="1" indent="-342900">
              <a:lnSpc>
                <a:spcPct val="100000"/>
              </a:lnSpc>
              <a:buFont typeface="+mj-lt"/>
              <a:buAutoNum type="alphaLcParenR"/>
            </a:pPr>
            <a:r>
              <a:rPr lang="en-US" sz="1600" dirty="0">
                <a:solidFill>
                  <a:srgbClr val="FF0000"/>
                </a:solidFill>
              </a:rPr>
              <a:t>reduce consumption of highly processed food</a:t>
            </a:r>
          </a:p>
          <a:p>
            <a:pPr marL="800100" lvl="1" indent="-342900">
              <a:lnSpc>
                <a:spcPct val="100000"/>
              </a:lnSpc>
              <a:buFont typeface="+mj-lt"/>
              <a:buAutoNum type="alphaLcParenR"/>
            </a:pPr>
            <a:r>
              <a:rPr lang="en-US" sz="1600" dirty="0">
                <a:solidFill>
                  <a:srgbClr val="FF0000"/>
                </a:solidFill>
                <a:effectLst/>
              </a:rPr>
              <a:t>choose locally</a:t>
            </a:r>
            <a:r>
              <a:rPr lang="en-US" sz="1600" dirty="0">
                <a:solidFill>
                  <a:srgbClr val="FF0000"/>
                </a:solidFill>
              </a:rPr>
              <a:t>-grown food</a:t>
            </a:r>
            <a:endParaRPr lang="en-US" sz="1600" dirty="0">
              <a:solidFill>
                <a:srgbClr val="FF0000"/>
              </a:solidFill>
              <a:effectLst/>
            </a:endParaRPr>
          </a:p>
          <a:p>
            <a:pPr marL="800100" lvl="1" indent="-342900">
              <a:lnSpc>
                <a:spcPct val="100000"/>
              </a:lnSpc>
              <a:buFont typeface="+mj-lt"/>
              <a:buAutoNum type="alphaLcParenR"/>
            </a:pPr>
            <a:r>
              <a:rPr lang="en-US" sz="1600" dirty="0">
                <a:solidFill>
                  <a:schemeClr val="tx1"/>
                </a:solidFill>
                <a:effectLst/>
              </a:rPr>
              <a:t>eat in nearby restaurant</a:t>
            </a:r>
          </a:p>
          <a:p>
            <a:pPr marL="800100" lvl="1" indent="-342900">
              <a:lnSpc>
                <a:spcPct val="100000"/>
              </a:lnSpc>
              <a:buFont typeface="+mj-lt"/>
              <a:buAutoNum type="alphaLcParenR"/>
            </a:pPr>
            <a:r>
              <a:rPr lang="en-US" sz="1600" dirty="0">
                <a:solidFill>
                  <a:srgbClr val="FF0000"/>
                </a:solidFill>
                <a:effectLst/>
              </a:rPr>
              <a:t>buy seasonal produce</a:t>
            </a:r>
          </a:p>
          <a:p>
            <a:pPr marL="0" indent="0">
              <a:buNone/>
            </a:pPr>
            <a:endParaRPr lang="en-US" sz="1600" dirty="0">
              <a:effectLst/>
            </a:endParaRPr>
          </a:p>
          <a:p>
            <a:pPr marL="342900" indent="-342900">
              <a:buFont typeface="+mj-lt"/>
              <a:buAutoNum type="alphaLcParenR"/>
            </a:pPr>
            <a:endParaRPr lang="en-US" sz="1600" dirty="0">
              <a:effectLst/>
            </a:endParaRPr>
          </a:p>
          <a:p>
            <a:pPr marL="342900" indent="-342900">
              <a:buFont typeface="+mj-lt"/>
              <a:buAutoNum type="alphaLcParenR"/>
            </a:pPr>
            <a:endParaRPr lang="en-US" sz="1800" dirty="0">
              <a:effectLst/>
            </a:endParaRPr>
          </a:p>
          <a:p>
            <a:pPr marL="342900" indent="-342900">
              <a:buFont typeface="+mj-lt"/>
              <a:buAutoNum type="arabicPeriod" startAt="2"/>
            </a:pPr>
            <a:endParaRPr lang="en-US" sz="1800" dirty="0">
              <a:effectLst/>
              <a:latin typeface="Helvetica Neue" panose="02000503000000020004" pitchFamily="2" charset="0"/>
            </a:endParaRPr>
          </a:p>
        </p:txBody>
      </p:sp>
    </p:spTree>
    <p:extLst>
      <p:ext uri="{BB962C8B-B14F-4D97-AF65-F5344CB8AC3E}">
        <p14:creationId xmlns:p14="http://schemas.microsoft.com/office/powerpoint/2010/main" val="3968949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a:normAutofit fontScale="90000"/>
          </a:bodyPr>
          <a:lstStyle/>
          <a:p>
            <a:r>
              <a:rPr lang="hu-HU" b="1" dirty="0" err="1">
                <a:solidFill>
                  <a:schemeClr val="tx1"/>
                </a:solidFill>
              </a:rPr>
              <a:t>Further</a:t>
            </a:r>
            <a:r>
              <a:rPr lang="hu-HU" b="1" dirty="0">
                <a:solidFill>
                  <a:schemeClr val="tx1"/>
                </a:solidFill>
              </a:rPr>
              <a:t> </a:t>
            </a:r>
            <a:r>
              <a:rPr lang="hu-HU" b="1" dirty="0" err="1">
                <a:solidFill>
                  <a:schemeClr val="tx1"/>
                </a:solidFill>
              </a:rPr>
              <a:t>readings</a:t>
            </a:r>
            <a:endParaRPr lang="en-US"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067770" cy="4436044"/>
          </a:xfrm>
        </p:spPr>
        <p:txBody>
          <a:bodyPr>
            <a:normAutofit/>
          </a:bodyPr>
          <a:lstStyle/>
          <a:p>
            <a:pPr marL="342900" indent="-342900" algn="just">
              <a:lnSpc>
                <a:spcPct val="140000"/>
              </a:lnSpc>
              <a:spcAft>
                <a:spcPts val="1000"/>
              </a:spcAft>
              <a:buFont typeface="+mj-lt"/>
              <a:buAutoNum type="arabicPeriod"/>
            </a:pPr>
            <a:r>
              <a:rPr lang="en-US" sz="2000" u="sng" dirty="0">
                <a:solidFill>
                  <a:schemeClr val="tx1"/>
                </a:solidFill>
                <a:effectLst/>
              </a:rPr>
              <a:t>DOI: 10.1002/ajhb.23460.</a:t>
            </a:r>
            <a:r>
              <a:rPr lang="en-US" sz="2000" dirty="0">
                <a:solidFill>
                  <a:schemeClr val="tx1"/>
                </a:solidFill>
                <a:effectLst/>
              </a:rPr>
              <a:t>, </a:t>
            </a:r>
            <a:r>
              <a:rPr lang="en-US" sz="2000" dirty="0" err="1">
                <a:solidFill>
                  <a:schemeClr val="tx1"/>
                </a:solidFill>
                <a:effectLst/>
              </a:rPr>
              <a:t>Gildner</a:t>
            </a:r>
            <a:r>
              <a:rPr lang="en-US" sz="2000" dirty="0">
                <a:solidFill>
                  <a:schemeClr val="tx1"/>
                </a:solidFill>
                <a:effectLst/>
              </a:rPr>
              <a:t> TE, Levy SB. Intersecting vulnerabilities in human biology: Synergistic interactions between climate change and increasing obesity rates. Am J Hum Biol. 2021 Mar;33(2):e23460. </a:t>
            </a:r>
            <a:endParaRPr lang="en-US" sz="2000" dirty="0">
              <a:solidFill>
                <a:schemeClr val="tx1"/>
              </a:solidFill>
            </a:endParaRPr>
          </a:p>
          <a:p>
            <a:pPr marL="342900" indent="-342900" algn="just">
              <a:lnSpc>
                <a:spcPct val="140000"/>
              </a:lnSpc>
              <a:spcAft>
                <a:spcPts val="1000"/>
              </a:spcAft>
              <a:buFont typeface="+mj-lt"/>
              <a:buAutoNum type="arabicPeriod"/>
            </a:pPr>
            <a:r>
              <a:rPr lang="en-US" sz="2000" u="sng" dirty="0">
                <a:solidFill>
                  <a:schemeClr val="tx1"/>
                </a:solidFill>
              </a:rPr>
              <a:t>DOI:10.1002/9781119807216.ch1.</a:t>
            </a:r>
            <a:r>
              <a:rPr lang="en-US" sz="2000" dirty="0">
                <a:solidFill>
                  <a:schemeClr val="tx1"/>
                </a:solidFill>
              </a:rPr>
              <a:t>, Urban Ecology and Global Climate Change (pp.1-29), </a:t>
            </a:r>
            <a:endParaRPr lang="en-US" sz="2000" dirty="0">
              <a:solidFill>
                <a:schemeClr val="tx1"/>
              </a:solidFill>
              <a:effectLst/>
            </a:endParaRPr>
          </a:p>
          <a:p>
            <a:pPr marL="342900" indent="-342900" algn="just" rtl="0">
              <a:lnSpc>
                <a:spcPct val="140000"/>
              </a:lnSpc>
              <a:spcAft>
                <a:spcPts val="1000"/>
              </a:spcAft>
              <a:buFont typeface="+mj-lt"/>
              <a:buAutoNum type="arabicPeriod"/>
            </a:pPr>
            <a:r>
              <a:rPr lang="en-US" sz="2000" u="sng" dirty="0">
                <a:solidFill>
                  <a:schemeClr val="tx1"/>
                </a:solidFill>
                <a:effectLst/>
              </a:rPr>
              <a:t>DOI: 10.11909/j.issn.1671-5411.2017.05.009.</a:t>
            </a:r>
            <a:r>
              <a:rPr lang="en-US" sz="2000" dirty="0">
                <a:solidFill>
                  <a:schemeClr val="tx1"/>
                </a:solidFill>
              </a:rPr>
              <a:t>, </a:t>
            </a:r>
            <a:r>
              <a:rPr lang="en-US" sz="2000" dirty="0" err="1">
                <a:solidFill>
                  <a:schemeClr val="tx1"/>
                </a:solidFill>
                <a:effectLst/>
              </a:rPr>
              <a:t>McMacken</a:t>
            </a:r>
            <a:r>
              <a:rPr lang="en-US" sz="2000" dirty="0">
                <a:solidFill>
                  <a:schemeClr val="tx1"/>
                </a:solidFill>
                <a:effectLst/>
              </a:rPr>
              <a:t> M, Shah S. A plant-based diet for the prevention and treatment of type 2 diabetes. J </a:t>
            </a:r>
            <a:r>
              <a:rPr lang="en-US" sz="2000" dirty="0" err="1">
                <a:solidFill>
                  <a:schemeClr val="tx1"/>
                </a:solidFill>
                <a:effectLst/>
              </a:rPr>
              <a:t>Geriatr</a:t>
            </a:r>
            <a:r>
              <a:rPr lang="en-US" sz="2000" dirty="0">
                <a:solidFill>
                  <a:schemeClr val="tx1"/>
                </a:solidFill>
                <a:effectLst/>
              </a:rPr>
              <a:t> </a:t>
            </a:r>
            <a:r>
              <a:rPr lang="en-US" sz="2000" dirty="0" err="1">
                <a:solidFill>
                  <a:schemeClr val="tx1"/>
                </a:solidFill>
                <a:effectLst/>
              </a:rPr>
              <a:t>Cardiol</a:t>
            </a:r>
            <a:r>
              <a:rPr lang="en-US" sz="2000" dirty="0">
                <a:solidFill>
                  <a:schemeClr val="tx1"/>
                </a:solidFill>
                <a:effectLst/>
              </a:rPr>
              <a:t>. 2017 May;14(5):342-354. </a:t>
            </a:r>
            <a:br>
              <a:rPr lang="en-US" sz="2000" dirty="0">
                <a:solidFill>
                  <a:schemeClr val="tx1"/>
                </a:solidFill>
                <a:effectLst/>
              </a:rPr>
            </a:br>
            <a:endParaRPr lang="en-US" sz="2000" dirty="0">
              <a:solidFill>
                <a:schemeClr val="tx1"/>
              </a:solidFill>
              <a:effectLst/>
            </a:endParaRPr>
          </a:p>
        </p:txBody>
      </p:sp>
    </p:spTree>
    <p:extLst>
      <p:ext uri="{BB962C8B-B14F-4D97-AF65-F5344CB8AC3E}">
        <p14:creationId xmlns:p14="http://schemas.microsoft.com/office/powerpoint/2010/main" val="1571523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30643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a:xfrm>
            <a:off x="192505" y="153009"/>
            <a:ext cx="5601626" cy="893276"/>
          </a:xfrm>
        </p:spPr>
        <p:txBody>
          <a:bodyPr>
            <a:normAutofit fontScale="90000"/>
          </a:bodyPr>
          <a:lstStyle/>
          <a:p>
            <a:r>
              <a:rPr lang="en-US" b="1" dirty="0"/>
              <a:t/>
            </a:r>
            <a:br>
              <a:rPr lang="en-US" b="1" dirty="0"/>
            </a:br>
            <a:r>
              <a:rPr lang="en-US" b="1" dirty="0">
                <a:solidFill>
                  <a:schemeClr val="tx1"/>
                </a:solidFill>
              </a:rPr>
              <a:t>Climate change </a:t>
            </a:r>
            <a:r>
              <a:rPr lang="en-US" b="1" dirty="0" smtClean="0">
                <a:solidFill>
                  <a:schemeClr val="tx1"/>
                </a:solidFill>
              </a:rPr>
              <a:t>impacts</a:t>
            </a:r>
            <a:r>
              <a:rPr lang="hu-HU" b="1" dirty="0" smtClean="0">
                <a:solidFill>
                  <a:schemeClr val="tx1"/>
                </a:solidFill>
              </a:rPr>
              <a:t/>
            </a:r>
            <a:br>
              <a:rPr lang="hu-HU" b="1" dirty="0" smtClean="0">
                <a:solidFill>
                  <a:schemeClr val="tx1"/>
                </a:solidFill>
              </a:rPr>
            </a:br>
            <a:r>
              <a:rPr lang="en-US" b="1" dirty="0" smtClean="0">
                <a:solidFill>
                  <a:schemeClr val="tx1"/>
                </a:solidFill>
              </a:rPr>
              <a:t>and </a:t>
            </a:r>
            <a:r>
              <a:rPr lang="en-US" b="1" dirty="0">
                <a:solidFill>
                  <a:schemeClr val="tx1"/>
                </a:solidFill>
              </a:rPr>
              <a:t>risks</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385" r="2057"/>
          <a:stretch/>
        </p:blipFill>
        <p:spPr>
          <a:xfrm>
            <a:off x="5125981" y="91462"/>
            <a:ext cx="6163345" cy="6203829"/>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92505" y="571140"/>
            <a:ext cx="5310461" cy="7351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defTabSz="859536">
              <a:lnSpc>
                <a:spcPct val="100000"/>
              </a:lnSpc>
              <a:spcBef>
                <a:spcPts val="0"/>
              </a:spcBef>
              <a:defRPr sz="2444" b="1">
                <a:solidFill>
                  <a:srgbClr val="377DC2"/>
                </a:solidFill>
              </a:defRPr>
            </a:pPr>
            <a:endParaRPr lang="en-US" dirty="0"/>
          </a:p>
        </p:txBody>
      </p:sp>
      <p:pic>
        <p:nvPicPr>
          <p:cNvPr id="19"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4843242" y="2493176"/>
            <a:ext cx="1465184" cy="592924"/>
          </a:xfrm>
          <a:prstGeom prst="rect">
            <a:avLst/>
          </a:prstGeom>
          <a:ln w="12700">
            <a:miter lim="400000"/>
          </a:ln>
        </p:spPr>
      </p:pic>
      <p:sp>
        <p:nvSpPr>
          <p:cNvPr id="23" name="Title 1">
            <a:extLst>
              <a:ext uri="{FF2B5EF4-FFF2-40B4-BE49-F238E27FC236}">
                <a16:creationId xmlns:a16="http://schemas.microsoft.com/office/drawing/2014/main" id="{AECD0B05-96E8-1ED3-F2F5-A719A3477325}"/>
              </a:ext>
            </a:extLst>
          </p:cNvPr>
          <p:cNvSpPr txBox="1">
            <a:spLocks/>
          </p:cNvSpPr>
          <p:nvPr/>
        </p:nvSpPr>
        <p:spPr>
          <a:xfrm>
            <a:off x="192505" y="748051"/>
            <a:ext cx="5872052" cy="61411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sz="2400" dirty="0">
              <a:solidFill>
                <a:srgbClr val="0481C9"/>
              </a:solidFill>
            </a:endParaRPr>
          </a:p>
        </p:txBody>
      </p:sp>
      <p:pic>
        <p:nvPicPr>
          <p:cNvPr id="12"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4866916" y="3909382"/>
            <a:ext cx="1441510" cy="615461"/>
          </a:xfrm>
          <a:prstGeom prst="rect">
            <a:avLst/>
          </a:prstGeom>
          <a:ln w="12700">
            <a:miter lim="400000"/>
          </a:ln>
        </p:spPr>
      </p:pic>
      <p:pic>
        <p:nvPicPr>
          <p:cNvPr id="13"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4918218" y="4712772"/>
            <a:ext cx="1418823" cy="606575"/>
          </a:xfrm>
          <a:prstGeom prst="rect">
            <a:avLst/>
          </a:prstGeom>
          <a:ln w="12700">
            <a:miter lim="400000"/>
          </a:ln>
        </p:spPr>
      </p:pic>
      <p:pic>
        <p:nvPicPr>
          <p:cNvPr id="14"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7916213" y="4660915"/>
            <a:ext cx="1500352" cy="605677"/>
          </a:xfrm>
          <a:prstGeom prst="rect">
            <a:avLst/>
          </a:prstGeom>
          <a:ln w="12700">
            <a:miter lim="400000"/>
          </a:ln>
        </p:spPr>
      </p:pic>
    </p:spTree>
    <p:extLst>
      <p:ext uri="{BB962C8B-B14F-4D97-AF65-F5344CB8AC3E}">
        <p14:creationId xmlns:p14="http://schemas.microsoft.com/office/powerpoint/2010/main" val="1438309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a:normAutofit fontScale="90000"/>
          </a:bodyPr>
          <a:lstStyle/>
          <a:p>
            <a:r>
              <a:rPr lang="en-US" b="1" dirty="0"/>
              <a:t/>
            </a:r>
            <a:br>
              <a:rPr lang="en-US" b="1" dirty="0"/>
            </a:br>
            <a:r>
              <a:rPr lang="en-US" b="1" dirty="0">
                <a:solidFill>
                  <a:schemeClr val="tx1"/>
                </a:solidFill>
              </a:rPr>
              <a:t>CC impacts and risks of heat-related illness</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891"/>
          <a:stretch/>
        </p:blipFill>
        <p:spPr>
          <a:xfrm>
            <a:off x="5029200" y="659423"/>
            <a:ext cx="6468370" cy="5644251"/>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421105" y="1181353"/>
            <a:ext cx="3728864" cy="142232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nSpc>
                <a:spcPct val="120000"/>
              </a:lnSpc>
            </a:pPr>
            <a:r>
              <a:rPr lang="en-US" sz="2400" dirty="0">
                <a:solidFill>
                  <a:srgbClr val="0481C9"/>
                </a:solidFill>
              </a:rPr>
              <a:t>Metabolic </a:t>
            </a:r>
            <a:r>
              <a:rPr lang="en-US" sz="2400" dirty="0" smtClean="0">
                <a:solidFill>
                  <a:srgbClr val="0481C9"/>
                </a:solidFill>
              </a:rPr>
              <a:t>disorders</a:t>
            </a:r>
            <a:r>
              <a:rPr lang="hu-HU" sz="2400" dirty="0" smtClean="0">
                <a:solidFill>
                  <a:srgbClr val="0481C9"/>
                </a:solidFill>
              </a:rPr>
              <a:t/>
            </a:r>
            <a:br>
              <a:rPr lang="hu-HU" sz="2400" dirty="0" smtClean="0">
                <a:solidFill>
                  <a:srgbClr val="0481C9"/>
                </a:solidFill>
              </a:rPr>
            </a:br>
            <a:r>
              <a:rPr lang="en-US" sz="2400" dirty="0" smtClean="0">
                <a:solidFill>
                  <a:srgbClr val="0481C9"/>
                </a:solidFill>
              </a:rPr>
              <a:t>as </a:t>
            </a:r>
            <a:r>
              <a:rPr lang="en-US" sz="2400" dirty="0">
                <a:solidFill>
                  <a:srgbClr val="0481C9"/>
                </a:solidFill>
              </a:rPr>
              <a:t>the modifiable factor</a:t>
            </a:r>
          </a:p>
        </p:txBody>
      </p:sp>
      <p:sp>
        <p:nvSpPr>
          <p:cNvPr id="16" name="N Engl J Med. 2022 Oct 13;387(15):1404-1413.">
            <a:extLst>
              <a:ext uri="{FF2B5EF4-FFF2-40B4-BE49-F238E27FC236}">
                <a16:creationId xmlns:a16="http://schemas.microsoft.com/office/drawing/2014/main" id="{0B060E99-71BC-2723-C03C-FE4C11B594F7}"/>
              </a:ext>
            </a:extLst>
          </p:cNvPr>
          <p:cNvSpPr txBox="1"/>
          <p:nvPr/>
        </p:nvSpPr>
        <p:spPr>
          <a:xfrm>
            <a:off x="10177059" y="6129267"/>
            <a:ext cx="1437580" cy="1744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defTabSz="228600">
              <a:defRPr sz="1200" i="1">
                <a:solidFill>
                  <a:srgbClr val="7F7F7F"/>
                </a:solidFill>
              </a:defRPr>
            </a:lvl1pPr>
          </a:lstStyle>
          <a:p>
            <a:r>
              <a:rPr lang="en-US" sz="800" i="0" dirty="0">
                <a:solidFill>
                  <a:srgbClr val="000000"/>
                </a:solidFill>
                <a:effectLst/>
              </a:rPr>
              <a:t>DOI: 10.1056/NEJMcp2210623</a:t>
            </a:r>
            <a:r>
              <a:rPr lang="en-US" sz="800" i="0" dirty="0" smtClean="0">
                <a:solidFill>
                  <a:srgbClr val="000000"/>
                </a:solidFill>
                <a:effectLst/>
              </a:rPr>
              <a:t>.</a:t>
            </a:r>
            <a:endParaRPr i="0" dirty="0">
              <a:solidFill>
                <a:schemeClr val="bg1">
                  <a:lumMod val="50000"/>
                </a:schemeClr>
              </a:solidFill>
            </a:endParaRPr>
          </a:p>
        </p:txBody>
      </p:sp>
      <p:pic>
        <p:nvPicPr>
          <p:cNvPr id="7" name="Content Placeholder 4">
            <a:extLst>
              <a:ext uri="{FF2B5EF4-FFF2-40B4-BE49-F238E27FC236}">
                <a16:creationId xmlns:a16="http://schemas.microsoft.com/office/drawing/2014/main" id="{E5C4841E-448F-2D80-03E0-AA446033C5EA}"/>
              </a:ext>
            </a:extLst>
          </p:cNvPr>
          <p:cNvPicPr>
            <a:picLocks noChangeAspect="1"/>
          </p:cNvPicPr>
          <p:nvPr/>
        </p:nvPicPr>
        <p:blipFill rotWithShape="1">
          <a:blip r:embed="rId2">
            <a:extLst>
              <a:ext uri="{28A0092B-C50C-407E-A947-70E740481C1C}">
                <a14:useLocalDpi xmlns:a14="http://schemas.microsoft.com/office/drawing/2010/main" val="0"/>
              </a:ext>
            </a:extLst>
          </a:blip>
          <a:srcRect l="77887" t="93523" r="773" b="2463"/>
          <a:stretch/>
        </p:blipFill>
        <p:spPr>
          <a:xfrm>
            <a:off x="5125915" y="5987870"/>
            <a:ext cx="773723" cy="228600"/>
          </a:xfrm>
          <a:prstGeom prst="rect">
            <a:avLst/>
          </a:prstGeom>
        </p:spPr>
      </p:pic>
      <p:pic>
        <p:nvPicPr>
          <p:cNvPr id="8" name="Content Placeholder 4">
            <a:extLst>
              <a:ext uri="{FF2B5EF4-FFF2-40B4-BE49-F238E27FC236}">
                <a16:creationId xmlns:a16="http://schemas.microsoft.com/office/drawing/2014/main" id="{E5C4841E-448F-2D80-03E0-AA446033C5EA}"/>
              </a:ext>
            </a:extLst>
          </p:cNvPr>
          <p:cNvPicPr>
            <a:picLocks noChangeAspect="1"/>
          </p:cNvPicPr>
          <p:nvPr/>
        </p:nvPicPr>
        <p:blipFill rotWithShape="1">
          <a:blip r:embed="rId2">
            <a:extLst>
              <a:ext uri="{28A0092B-C50C-407E-A947-70E740481C1C}">
                <a14:useLocalDpi xmlns:a14="http://schemas.microsoft.com/office/drawing/2010/main" val="0"/>
              </a:ext>
            </a:extLst>
          </a:blip>
          <a:srcRect l="77887" t="93523" r="773" b="2463"/>
          <a:stretch/>
        </p:blipFill>
        <p:spPr>
          <a:xfrm>
            <a:off x="9971402" y="5927043"/>
            <a:ext cx="773723" cy="228600"/>
          </a:xfrm>
          <a:prstGeom prst="rect">
            <a:avLst/>
          </a:prstGeom>
        </p:spPr>
      </p:pic>
    </p:spTree>
    <p:extLst>
      <p:ext uri="{BB962C8B-B14F-4D97-AF65-F5344CB8AC3E}">
        <p14:creationId xmlns:p14="http://schemas.microsoft.com/office/powerpoint/2010/main" val="418163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Lst>
          </a:blip>
          <a:srcRect l="-281" t="281" r="-92" b="43914"/>
          <a:stretch/>
        </p:blipFill>
        <p:spPr>
          <a:xfrm>
            <a:off x="287946" y="1041737"/>
            <a:ext cx="11616107" cy="3614980"/>
          </a:xfrm>
          <a:prstGeom prst="rect">
            <a:avLst/>
          </a:prstGeom>
        </p:spPr>
      </p:pic>
      <p:sp>
        <p:nvSpPr>
          <p:cNvPr id="2" name="TextBox 1">
            <a:extLst>
              <a:ext uri="{FF2B5EF4-FFF2-40B4-BE49-F238E27FC236}">
                <a16:creationId xmlns:a16="http://schemas.microsoft.com/office/drawing/2014/main" id="{6346FF04-1813-0503-355E-DB68EC6377FA}"/>
              </a:ext>
            </a:extLst>
          </p:cNvPr>
          <p:cNvSpPr txBox="1"/>
          <p:nvPr/>
        </p:nvSpPr>
        <p:spPr>
          <a:xfrm>
            <a:off x="5234608" y="5706604"/>
            <a:ext cx="6669445" cy="646331"/>
          </a:xfrm>
          <a:prstGeom prst="rect">
            <a:avLst/>
          </a:prstGeom>
          <a:noFill/>
        </p:spPr>
        <p:txBody>
          <a:bodyPr wrap="square" rtlCol="0">
            <a:spAutoFit/>
          </a:bodyPr>
          <a:lstStyle/>
          <a:p>
            <a:pPr algn="r"/>
            <a:r>
              <a:rPr lang="en-US" sz="1200" i="1" dirty="0">
                <a:solidFill>
                  <a:srgbClr val="000000"/>
                </a:solidFill>
                <a:effectLst/>
                <a:latin typeface="Helvetica Neue" panose="02000503000000020004" pitchFamily="2" charset="0"/>
                <a:hlinkClick r:id="rId3"/>
              </a:rPr>
              <a:t>https://idf.org/aboutdiabetes/what-is-diabetes/facts-figures.html</a:t>
            </a:r>
            <a:r>
              <a:rPr lang="en-US" sz="1200" i="1" dirty="0">
                <a:solidFill>
                  <a:srgbClr val="000000"/>
                </a:solidFill>
                <a:effectLst/>
                <a:latin typeface="Helvetica Neue" panose="02000503000000020004" pitchFamily="2" charset="0"/>
              </a:rPr>
              <a:t>, </a:t>
            </a:r>
            <a:r>
              <a:rPr lang="en-US" sz="1200" i="1" dirty="0">
                <a:solidFill>
                  <a:srgbClr val="000000"/>
                </a:solidFill>
                <a:latin typeface="Helvetica Neue" panose="02000503000000020004" pitchFamily="2" charset="0"/>
              </a:rPr>
              <a:t>accessed 6 February 2023 </a:t>
            </a:r>
            <a:endParaRPr lang="en-US" sz="1200" i="1" dirty="0">
              <a:solidFill>
                <a:srgbClr val="000000"/>
              </a:solidFill>
              <a:effectLst/>
              <a:latin typeface="Helvetica Neue" panose="02000503000000020004" pitchFamily="2" charset="0"/>
            </a:endParaRPr>
          </a:p>
          <a:p>
            <a:pPr algn="r"/>
            <a:r>
              <a:rPr lang="en-US" sz="1200" i="1" dirty="0">
                <a:effectLst/>
              </a:rPr>
              <a:t>DOI 10.1088/1755-1315/1016/1/012054</a:t>
            </a:r>
            <a:endParaRPr lang="en-US" sz="1200" i="1" dirty="0">
              <a:solidFill>
                <a:srgbClr val="000000"/>
              </a:solidFill>
              <a:effectLst/>
              <a:latin typeface="Helvetica Neue" panose="02000503000000020004" pitchFamily="2" charset="0"/>
            </a:endParaRPr>
          </a:p>
          <a:p>
            <a:pPr algn="r"/>
            <a:r>
              <a:rPr lang="en-US" sz="1200" i="1" dirty="0">
                <a:effectLst/>
              </a:rPr>
              <a:t>DOI</a:t>
            </a:r>
            <a:r>
              <a:rPr lang="en-US" sz="1200" i="1" dirty="0">
                <a:solidFill>
                  <a:srgbClr val="000000"/>
                </a:solidFill>
                <a:effectLst/>
                <a:latin typeface="Helvetica Neue" panose="02000503000000020004" pitchFamily="2" charset="0"/>
              </a:rPr>
              <a:t>: 10.1016/j.diabet.2020.10.003. </a:t>
            </a:r>
          </a:p>
        </p:txBody>
      </p:sp>
    </p:spTree>
    <p:extLst>
      <p:ext uri="{BB962C8B-B14F-4D97-AF65-F5344CB8AC3E}">
        <p14:creationId xmlns:p14="http://schemas.microsoft.com/office/powerpoint/2010/main" val="2700896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CC4BC795-6FEC-DD8B-2B52-9A7DB111B6F3}"/>
              </a:ext>
            </a:extLst>
          </p:cNvPr>
          <p:cNvPicPr>
            <a:picLocks noGrp="1" noChangeAspect="1"/>
          </p:cNvPicPr>
          <p:nvPr>
            <p:ph idx="1"/>
          </p:nvPr>
        </p:nvPicPr>
        <p:blipFill>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65431" y="618067"/>
            <a:ext cx="11861138" cy="4387935"/>
          </a:xfrm>
        </p:spPr>
      </p:pic>
      <p:sp>
        <p:nvSpPr>
          <p:cNvPr id="14" name="TextBox 13">
            <a:extLst>
              <a:ext uri="{FF2B5EF4-FFF2-40B4-BE49-F238E27FC236}">
                <a16:creationId xmlns:a16="http://schemas.microsoft.com/office/drawing/2014/main" id="{0F8F2A7C-D75D-91A8-438E-8FAC040D75AF}"/>
              </a:ext>
            </a:extLst>
          </p:cNvPr>
          <p:cNvSpPr txBox="1"/>
          <p:nvPr/>
        </p:nvSpPr>
        <p:spPr>
          <a:xfrm>
            <a:off x="4916556" y="5219870"/>
            <a:ext cx="7110013" cy="1200329"/>
          </a:xfrm>
          <a:prstGeom prst="rect">
            <a:avLst/>
          </a:prstGeom>
          <a:noFill/>
        </p:spPr>
        <p:txBody>
          <a:bodyPr wrap="square" rtlCol="0">
            <a:spAutoFit/>
          </a:bodyPr>
          <a:lstStyle/>
          <a:p>
            <a:pPr algn="r"/>
            <a:r>
              <a:rPr lang="en-US" sz="1200" i="1" dirty="0">
                <a:solidFill>
                  <a:srgbClr val="000000"/>
                </a:solidFill>
                <a:effectLst/>
                <a:hlinkClick r:id="rId3"/>
              </a:rPr>
              <a:t>https://www.worldobesity.org/about/about-obesity/prevalence-of-obesity</a:t>
            </a:r>
            <a:r>
              <a:rPr lang="en-US" sz="1200" i="1" dirty="0">
                <a:solidFill>
                  <a:srgbClr val="000000"/>
                </a:solidFill>
              </a:rPr>
              <a:t> </a:t>
            </a:r>
            <a:r>
              <a:rPr lang="en-US" sz="1200" i="1" dirty="0">
                <a:solidFill>
                  <a:srgbClr val="000000"/>
                </a:solidFill>
                <a:effectLst/>
              </a:rPr>
              <a:t> accessed </a:t>
            </a:r>
            <a:r>
              <a:rPr lang="en-US" sz="1200" i="1" dirty="0">
                <a:solidFill>
                  <a:srgbClr val="000000"/>
                </a:solidFill>
              </a:rPr>
              <a:t>6</a:t>
            </a:r>
            <a:r>
              <a:rPr lang="en-US" sz="1200" i="1" dirty="0">
                <a:solidFill>
                  <a:srgbClr val="000000"/>
                </a:solidFill>
                <a:effectLst/>
              </a:rPr>
              <a:t> February 2023</a:t>
            </a:r>
          </a:p>
          <a:p>
            <a:pPr algn="r"/>
            <a:r>
              <a:rPr lang="en-US" sz="1200" i="1" dirty="0">
                <a:solidFill>
                  <a:srgbClr val="000000"/>
                </a:solidFill>
                <a:effectLst/>
              </a:rPr>
              <a:t>DOI:10.1503/cmaj.081050.</a:t>
            </a:r>
          </a:p>
          <a:p>
            <a:pPr algn="r"/>
            <a:r>
              <a:rPr lang="en-US" sz="1200" i="1" cap="all" dirty="0">
                <a:solidFill>
                  <a:srgbClr val="000000"/>
                </a:solidFill>
                <a:effectLst/>
              </a:rPr>
              <a:t>doi</a:t>
            </a:r>
            <a:r>
              <a:rPr lang="en-US" sz="1200" i="1" dirty="0">
                <a:solidFill>
                  <a:srgbClr val="000000"/>
                </a:solidFill>
                <a:effectLst/>
              </a:rPr>
              <a:t>:10.1371/journal.pmed.1003767.</a:t>
            </a:r>
          </a:p>
          <a:p>
            <a:pPr algn="r"/>
            <a:r>
              <a:rPr lang="en-US" sz="1200" i="1" cap="all" dirty="0" err="1">
                <a:solidFill>
                  <a:srgbClr val="000000"/>
                </a:solidFill>
                <a:effectLst/>
              </a:rPr>
              <a:t>doi</a:t>
            </a:r>
            <a:r>
              <a:rPr lang="en-US" sz="1200" i="1" cap="all" dirty="0">
                <a:solidFill>
                  <a:srgbClr val="000000"/>
                </a:solidFill>
                <a:effectLst/>
              </a:rPr>
              <a:t>: </a:t>
            </a:r>
            <a:r>
              <a:rPr lang="en-US" sz="1200" i="1" dirty="0">
                <a:solidFill>
                  <a:srgbClr val="000000"/>
                </a:solidFill>
                <a:effectLst/>
              </a:rPr>
              <a:t>10.1016/S2352-4642(21)00374-6.</a:t>
            </a:r>
          </a:p>
          <a:p>
            <a:pPr algn="r"/>
            <a:r>
              <a:rPr lang="en-US" sz="1200" i="1" cap="all" dirty="0" err="1">
                <a:solidFill>
                  <a:srgbClr val="000000"/>
                </a:solidFill>
                <a:effectLst/>
              </a:rPr>
              <a:t>doi</a:t>
            </a:r>
            <a:r>
              <a:rPr lang="en-US" sz="1200" i="1" cap="all" dirty="0">
                <a:solidFill>
                  <a:srgbClr val="000000"/>
                </a:solidFill>
                <a:effectLst/>
              </a:rPr>
              <a:t>: </a:t>
            </a:r>
            <a:r>
              <a:rPr lang="en-US" sz="1200" i="1" dirty="0">
                <a:solidFill>
                  <a:srgbClr val="000000"/>
                </a:solidFill>
                <a:effectLst/>
              </a:rPr>
              <a:t>10.1007/s13167-022-00273-6.</a:t>
            </a:r>
          </a:p>
          <a:p>
            <a:pPr algn="r"/>
            <a:r>
              <a:rPr lang="en-US" sz="1200" i="1" cap="all" dirty="0" err="1">
                <a:solidFill>
                  <a:srgbClr val="000000"/>
                </a:solidFill>
                <a:effectLst/>
              </a:rPr>
              <a:t>doi</a:t>
            </a:r>
            <a:r>
              <a:rPr lang="en-US" sz="1200" i="1" cap="all" dirty="0">
                <a:solidFill>
                  <a:srgbClr val="000000"/>
                </a:solidFill>
                <a:effectLst/>
              </a:rPr>
              <a:t>: </a:t>
            </a:r>
            <a:r>
              <a:rPr lang="en-US" sz="1200" i="1" dirty="0">
                <a:solidFill>
                  <a:srgbClr val="000000"/>
                </a:solidFill>
                <a:effectLst/>
              </a:rPr>
              <a:t>10.5772/39004.</a:t>
            </a:r>
          </a:p>
        </p:txBody>
      </p:sp>
    </p:spTree>
    <p:extLst>
      <p:ext uri="{BB962C8B-B14F-4D97-AF65-F5344CB8AC3E}">
        <p14:creationId xmlns:p14="http://schemas.microsoft.com/office/powerpoint/2010/main" val="1446944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a:normAutofit fontScale="90000"/>
          </a:bodyPr>
          <a:lstStyle/>
          <a:p>
            <a:pPr algn="ctr"/>
            <a:r>
              <a:rPr lang="en-US" b="1" dirty="0">
                <a:solidFill>
                  <a:schemeClr val="tx1"/>
                </a:solidFill>
              </a:rPr>
              <a:t>CC impacts on diabetes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a:r>
              <a:rPr lang="en-US" sz="2300" dirty="0">
                <a:solidFill>
                  <a:srgbClr val="0481C9"/>
                </a:solidFill>
              </a:rPr>
              <a:t>Potential </a:t>
            </a:r>
            <a:r>
              <a:rPr lang="en-US" sz="2300" dirty="0" err="1">
                <a:solidFill>
                  <a:srgbClr val="0481C9"/>
                </a:solidFill>
              </a:rPr>
              <a:t>pathways|extreme</a:t>
            </a:r>
            <a:r>
              <a:rPr lang="en-US" sz="2300" dirty="0">
                <a:solidFill>
                  <a:srgbClr val="0481C9"/>
                </a:solidFill>
              </a:rPr>
              <a:t> temperature</a:t>
            </a: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a:spAutoFit/>
          </a:bodyPr>
          <a:lstStyle/>
          <a:p>
            <a:pPr algn="r"/>
            <a:r>
              <a:rPr lang="en-US" sz="1200" i="1" dirty="0">
                <a:effectLst/>
              </a:rPr>
              <a:t>DOI: 10.1016/j.diabet.2020.10.003.</a:t>
            </a:r>
            <a:endParaRPr lang="en-US" sz="1200" dirty="0">
              <a:effectLst/>
            </a:endParaRPr>
          </a:p>
        </p:txBody>
      </p:sp>
    </p:spTree>
    <p:extLst>
      <p:ext uri="{BB962C8B-B14F-4D97-AF65-F5344CB8AC3E}">
        <p14:creationId xmlns:p14="http://schemas.microsoft.com/office/powerpoint/2010/main" val="2389004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a:normAutofit fontScale="90000"/>
          </a:bodyPr>
          <a:lstStyle/>
          <a:p>
            <a:r>
              <a:rPr lang="en-US" b="1" dirty="0"/>
              <a:t/>
            </a:r>
            <a:br>
              <a:rPr lang="en-US" b="1" dirty="0"/>
            </a:br>
            <a:r>
              <a:rPr lang="en-US" b="1" dirty="0">
                <a:solidFill>
                  <a:schemeClr val="tx1"/>
                </a:solidFill>
              </a:rPr>
              <a:t>CC impacts on diabetes risk</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5138" b="25576"/>
          <a:stretch/>
        </p:blipFill>
        <p:spPr>
          <a:xfrm>
            <a:off x="2038186" y="845940"/>
            <a:ext cx="9942207" cy="5206680"/>
          </a:xfrm>
        </p:spPr>
      </p:pic>
      <p:sp>
        <p:nvSpPr>
          <p:cNvPr id="10" name="Title 1">
            <a:extLst>
              <a:ext uri="{FF2B5EF4-FFF2-40B4-BE49-F238E27FC236}">
                <a16:creationId xmlns:a16="http://schemas.microsoft.com/office/drawing/2014/main" id="{BBB11069-F7DD-C671-2CBC-B3737FAB63C5}"/>
              </a:ext>
            </a:extLst>
          </p:cNvPr>
          <p:cNvSpPr txBox="1">
            <a:spLocks/>
          </p:cNvSpPr>
          <p:nvPr/>
        </p:nvSpPr>
        <p:spPr>
          <a:xfrm>
            <a:off x="192505" y="571123"/>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dirty="0">
                <a:solidFill>
                  <a:srgbClr val="0481C9"/>
                </a:solidFill>
              </a:rPr>
              <a:t>Potential pathways | </a:t>
            </a:r>
            <a:r>
              <a:rPr lang="en-US" sz="2400" dirty="0">
                <a:solidFill>
                  <a:srgbClr val="C00000"/>
                </a:solidFill>
              </a:rPr>
              <a:t>extreme </a:t>
            </a:r>
            <a:r>
              <a:rPr lang="en-US" sz="2400" dirty="0" smtClean="0">
                <a:solidFill>
                  <a:srgbClr val="C00000"/>
                </a:solidFill>
              </a:rPr>
              <a:t>heat</a:t>
            </a:r>
            <a:r>
              <a:rPr lang="hu-HU" sz="2400" dirty="0" smtClean="0">
                <a:solidFill>
                  <a:srgbClr val="C00000"/>
                </a:solidFill>
              </a:rPr>
              <a:t> </a:t>
            </a:r>
            <a:r>
              <a:rPr lang="hu-HU" sz="2400" dirty="0">
                <a:solidFill>
                  <a:schemeClr val="tx1"/>
                </a:solidFill>
              </a:rPr>
              <a:t>&amp;</a:t>
            </a:r>
            <a:r>
              <a:rPr lang="hu-HU" sz="2400" dirty="0">
                <a:solidFill>
                  <a:srgbClr val="C00000"/>
                </a:solidFill>
              </a:rPr>
              <a:t> </a:t>
            </a:r>
            <a:r>
              <a:rPr lang="hu-HU" sz="2400" dirty="0" err="1">
                <a:solidFill>
                  <a:srgbClr val="00B0F0"/>
                </a:solidFill>
              </a:rPr>
              <a:t>cold</a:t>
            </a:r>
            <a:endParaRPr lang="en-US" sz="2400" dirty="0">
              <a:solidFill>
                <a:srgbClr val="C00000"/>
              </a:solidFill>
            </a:endParaRPr>
          </a:p>
        </p:txBody>
      </p:sp>
      <p:sp>
        <p:nvSpPr>
          <p:cNvPr id="13" name="Nutrients 2021, 13, 1450">
            <a:extLst>
              <a:ext uri="{FF2B5EF4-FFF2-40B4-BE49-F238E27FC236}">
                <a16:creationId xmlns:a16="http://schemas.microsoft.com/office/drawing/2014/main" id="{62580DD4-16C7-F22F-CC52-F15236976533}"/>
              </a:ext>
            </a:extLst>
          </p:cNvPr>
          <p:cNvSpPr txBox="1"/>
          <p:nvPr/>
        </p:nvSpPr>
        <p:spPr>
          <a:xfrm>
            <a:off x="98717" y="6131751"/>
            <a:ext cx="1184619" cy="235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p>
            <a:pPr algn="ctr" defTabSz="292100">
              <a:defRPr sz="1200" i="1"/>
            </a:pPr>
            <a:r>
              <a:rPr lang="en-US" sz="800" cap="all" dirty="0" err="1"/>
              <a:t>doi</a:t>
            </a:r>
            <a:r>
              <a:rPr lang="en-US" sz="800" dirty="0"/>
              <a:t>: 10.3390/nu13051450</a:t>
            </a:r>
            <a:r>
              <a:rPr lang="en-US" dirty="0"/>
              <a:t>.</a:t>
            </a:r>
            <a:endParaRPr dirty="0">
              <a:solidFill>
                <a:schemeClr val="bg1">
                  <a:lumMod val="50000"/>
                </a:schemeClr>
              </a:solidFill>
            </a:endParaRPr>
          </a:p>
        </p:txBody>
      </p:sp>
    </p:spTree>
    <p:extLst>
      <p:ext uri="{BB962C8B-B14F-4D97-AF65-F5344CB8AC3E}">
        <p14:creationId xmlns:p14="http://schemas.microsoft.com/office/powerpoint/2010/main" val="33955016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551"/>
</p:tagLst>
</file>

<file path=ppt/theme/theme1.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A60ECB-AAF5-41CE-AD3A-59A03D837181}">
  <ds:schemaRefs>
    <ds:schemaRef ds:uri="http://schemas.microsoft.com/sharepoint/v3/contenttype/forms"/>
  </ds:schemaRefs>
</ds:datastoreItem>
</file>

<file path=customXml/itemProps2.xml><?xml version="1.0" encoding="utf-8"?>
<ds:datastoreItem xmlns:ds="http://schemas.openxmlformats.org/officeDocument/2006/customXml" ds:itemID="{5DBE8F04-82CE-47ED-9108-0D38E8221203}">
  <ds:schemaRefs>
    <ds:schemaRef ds:uri="http://purl.org/dc/elements/1.1/"/>
    <ds:schemaRef ds:uri="603c054e-d324-4a4b-bfdc-a44c27811fd1"/>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terms/"/>
    <ds:schemaRef ds:uri="7041af30-ae09-480b-a38a-622eca9a1506"/>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E06EE0F-1C04-4F7A-9156-39431A0D13EA}"/>
</file>

<file path=docProps/app.xml><?xml version="1.0" encoding="utf-8"?>
<Properties xmlns="http://schemas.openxmlformats.org/officeDocument/2006/extended-properties" xmlns:vt="http://schemas.openxmlformats.org/officeDocument/2006/docPropsVTypes">
  <TotalTime>13730</TotalTime>
  <Words>1946</Words>
  <Application>Microsoft Office PowerPoint</Application>
  <PresentationFormat>Szélesvásznú</PresentationFormat>
  <Paragraphs>216</Paragraphs>
  <Slides>33</Slides>
  <Notes>1</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33</vt:i4>
      </vt:variant>
    </vt:vector>
  </HeadingPairs>
  <TitlesOfParts>
    <vt:vector size="40" baseType="lpstr">
      <vt:lpstr>Arial</vt:lpstr>
      <vt:lpstr>Calibri</vt:lpstr>
      <vt:lpstr>Garamond</vt:lpstr>
      <vt:lpstr>Helvetica Neue</vt:lpstr>
      <vt:lpstr>Times New Roman</vt:lpstr>
      <vt:lpstr>Wingdings</vt:lpstr>
      <vt:lpstr>Office-téma</vt:lpstr>
      <vt:lpstr>Developing new curriculum outlines and learning materials on climate change's health impacts for medical schools 2021-2-HU01-KA220-HED-000050972</vt:lpstr>
      <vt:lpstr>Climate change and  metabolic disorders</vt:lpstr>
      <vt:lpstr>Learning outcomes</vt:lpstr>
      <vt:lpstr> Climate change impacts and risks </vt:lpstr>
      <vt:lpstr> CC impacts and risks of heat-related illness </vt:lpstr>
      <vt:lpstr>PowerPoint-bemutató</vt:lpstr>
      <vt:lpstr>PowerPoint-bemutató</vt:lpstr>
      <vt:lpstr>CC impacts on diabetes</vt:lpstr>
      <vt:lpstr> CC impacts on diabetes risk </vt:lpstr>
      <vt:lpstr>CC impacts on obesity-related disease</vt:lpstr>
      <vt:lpstr>CASE STUDY - Extreme heat vulnerability in elderly</vt:lpstr>
      <vt:lpstr>CC impacts on metabolic disorders </vt:lpstr>
      <vt:lpstr>CC and diabetes: direct connections</vt:lpstr>
      <vt:lpstr>CC and diabetes: direct connections</vt:lpstr>
      <vt:lpstr>CC and diabetes: indirect connections</vt:lpstr>
      <vt:lpstr>How health officials develop strategies and programs to help communities  prepare for the health effects of CC?</vt:lpstr>
      <vt:lpstr>How health officials develop strategies and programs to help communities  prepare for the health effects of CC?</vt:lpstr>
      <vt:lpstr>Mitigation | Adaptation | Co-benefit strategies</vt:lpstr>
      <vt:lpstr>Metabolic health co-benefits of ACTIVE TRAVEL</vt:lpstr>
      <vt:lpstr>Transforming food systems to improve diets</vt:lpstr>
      <vt:lpstr>Metabolic health co-benefits of PLANT-BASED DIETS</vt:lpstr>
      <vt:lpstr>CASE STUDY How to best prepare for management of diabetes  under situations of extreme geological and weather events?</vt:lpstr>
      <vt:lpstr>Geo-environmental diabetes management | national level </vt:lpstr>
      <vt:lpstr>Geo-environmental diabetes management | health care providers </vt:lpstr>
      <vt:lpstr>Geo-environmental diabetes management | health care providers</vt:lpstr>
      <vt:lpstr>Geo-environmental diabetes management | health care professional</vt:lpstr>
      <vt:lpstr>PowerPoint-bemutató</vt:lpstr>
      <vt:lpstr>PowerPoint-bemutató</vt:lpstr>
      <vt:lpstr>KEY MESSAGES</vt:lpstr>
      <vt:lpstr>TEST YOUR KNOWLEDGE :</vt:lpstr>
      <vt:lpstr>TEST YOUR KNOWLEDGE :</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121</cp:revision>
  <dcterms:created xsi:type="dcterms:W3CDTF">2023-02-21T16:51:38Z</dcterms:created>
  <dcterms:modified xsi:type="dcterms:W3CDTF">2025-04-22T12:39:23Z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