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0"/>
  </p:notesMasterIdLst>
  <p:sldIdLst>
    <p:sldId id="444" r:id="rId6"/>
    <p:sldId id="256" r:id="rId7"/>
    <p:sldId id="264" r:id="rId8"/>
    <p:sldId id="265" r:id="rId9"/>
    <p:sldId id="443" r:id="rId10"/>
    <p:sldId id="437" r:id="rId11"/>
    <p:sldId id="438" r:id="rId12"/>
    <p:sldId id="439" r:id="rId13"/>
    <p:sldId id="365" r:id="rId14"/>
    <p:sldId id="368" r:id="rId15"/>
    <p:sldId id="422" r:id="rId16"/>
    <p:sldId id="379" r:id="rId17"/>
    <p:sldId id="414" r:id="rId18"/>
    <p:sldId id="415" r:id="rId19"/>
    <p:sldId id="416" r:id="rId20"/>
    <p:sldId id="418" r:id="rId21"/>
    <p:sldId id="417" r:id="rId22"/>
    <p:sldId id="370" r:id="rId23"/>
    <p:sldId id="406" r:id="rId24"/>
    <p:sldId id="411" r:id="rId25"/>
    <p:sldId id="371" r:id="rId26"/>
    <p:sldId id="372" r:id="rId27"/>
    <p:sldId id="429" r:id="rId28"/>
    <p:sldId id="398" r:id="rId29"/>
    <p:sldId id="431" r:id="rId30"/>
    <p:sldId id="377" r:id="rId31"/>
    <p:sldId id="433" r:id="rId32"/>
    <p:sldId id="435" r:id="rId33"/>
    <p:sldId id="434" r:id="rId34"/>
    <p:sldId id="436" r:id="rId35"/>
    <p:sldId id="440" r:id="rId36"/>
    <p:sldId id="442" r:id="rId37"/>
    <p:sldId id="367" r:id="rId38"/>
    <p:sldId id="445" r:id="rId39"/>
  </p:sldIdLst>
  <p:sldSz cx="12192000" cy="6858000"/>
  <p:notesSz cx="6797675" cy="9926638"/>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B60DD-3A46-4DA8-8025-74F0893DC7F7}" v="26" dt="2023-05-31T12:38:17.052"/>
    <p1510:client id="{C2B484D7-1ECA-4C9A-BC7D-40B207C95FF5}" v="55" dt="2023-03-14T22:59:51.849"/>
    <p1510:client id="{F7EB0D54-114E-BA9F-5268-F2C569496E84}" v="1141" dt="2023-07-07T20:04:31.142"/>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87" autoAdjust="0"/>
    <p:restoredTop sz="94660"/>
  </p:normalViewPr>
  <p:slideViewPr>
    <p:cSldViewPr snapToGrid="0" showGuides="1">
      <p:cViewPr varScale="1">
        <p:scale>
          <a:sx n="111" d="100"/>
          <a:sy n="111" d="100"/>
        </p:scale>
        <p:origin x="648" y="102"/>
      </p:cViewPr>
      <p:guideLst>
        <p:guide orient="horz" pos="2160"/>
        <p:guide pos="3840"/>
      </p:guideLst>
    </p:cSldViewPr>
  </p:slideViewPr>
  <p:notesTextViewPr>
    <p:cViewPr>
      <p:scale>
        <a:sx n="3" d="2"/>
        <a:sy n="3" d="2"/>
      </p:scale>
      <p:origin x="0" y="0"/>
    </p:cViewPr>
  </p:notesTextViewPr>
  <p:sorterViewPr>
    <p:cViewPr>
      <p:scale>
        <a:sx n="100" d="100"/>
        <a:sy n="100" d="100"/>
      </p:scale>
      <p:origin x="0" y="-419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61"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CEF8E19-871E-4318-9A24-CCB1FE7852FC}" type="datetimeFigureOut">
              <a:rPr lang="hu-HU" smtClean="0"/>
              <a:pPr/>
              <a:t>2025. 04. 22.</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ea typeface="Calibri"/>
                <a:cs typeface="Calibri"/>
              </a:rPr>
              <a:t>I changed font type for the last paragraph (MZs)</a:t>
            </a:r>
          </a:p>
        </p:txBody>
      </p:sp>
      <p:sp>
        <p:nvSpPr>
          <p:cNvPr id="4" name="Dia számának helye 3"/>
          <p:cNvSpPr>
            <a:spLocks noGrp="1"/>
          </p:cNvSpPr>
          <p:nvPr>
            <p:ph type="sldNum" sz="quarter" idx="5"/>
          </p:nvPr>
        </p:nvSpPr>
        <p:spPr/>
        <p:txBody>
          <a:bodyPr/>
          <a:lstStyle/>
          <a:p>
            <a:fld id="{947D0079-D4B6-43C3-BC69-434FF9AB5953}" type="slidenum">
              <a:rPr lang="hu-HU" smtClean="0"/>
              <a:pPr/>
              <a:t>18</a:t>
            </a:fld>
            <a:endParaRPr lang="hu-HU"/>
          </a:p>
        </p:txBody>
      </p:sp>
    </p:spTree>
    <p:extLst>
      <p:ext uri="{BB962C8B-B14F-4D97-AF65-F5344CB8AC3E}">
        <p14:creationId xmlns:p14="http://schemas.microsoft.com/office/powerpoint/2010/main" val="615269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34</a:t>
            </a:fld>
            <a:endParaRPr lang="en-US"/>
          </a:p>
        </p:txBody>
      </p:sp>
    </p:spTree>
    <p:extLst>
      <p:ext uri="{BB962C8B-B14F-4D97-AF65-F5344CB8AC3E}">
        <p14:creationId xmlns:p14="http://schemas.microsoft.com/office/powerpoint/2010/main" val="20370143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090963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bg1">
                    <a:lumMod val="50000"/>
                  </a:schemeClr>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a:r>
              <a:rPr lang="hu-HU" dirty="0"/>
              <a:t>Main text (</a:t>
            </a:r>
            <a:r>
              <a:rPr lang="hu-HU" dirty="0" err="1"/>
              <a:t>First</a:t>
            </a:r>
            <a:r>
              <a:rPr lang="hu-HU" dirty="0"/>
              <a:t> </a:t>
            </a:r>
            <a:r>
              <a:rPr lang="hu-HU" dirty="0" err="1"/>
              <a:t>level</a:t>
            </a:r>
            <a:r>
              <a:rPr lang="hu-HU" dirty="0"/>
              <a:t>)</a:t>
            </a:r>
          </a:p>
          <a:p>
            <a:pPr lvl="1"/>
            <a:r>
              <a:rPr lang="hu-HU" dirty="0" err="1"/>
              <a:t>Second</a:t>
            </a:r>
            <a:r>
              <a:rPr lang="hu-HU" dirty="0"/>
              <a:t> </a:t>
            </a:r>
            <a:r>
              <a:rPr lang="hu-HU" dirty="0" err="1"/>
              <a:t>level</a:t>
            </a:r>
            <a:endParaRPr lang="hu-HU" dirty="0"/>
          </a:p>
          <a:p>
            <a:pPr lvl="2"/>
            <a:r>
              <a:rPr lang="hu-HU" dirty="0" err="1"/>
              <a:t>Third</a:t>
            </a:r>
            <a:r>
              <a:rPr lang="hu-HU" dirty="0"/>
              <a:t> </a:t>
            </a:r>
            <a:r>
              <a:rPr lang="hu-HU" dirty="0" err="1"/>
              <a:t>level</a:t>
            </a:r>
            <a:endParaRPr lang="hu-HU" dirty="0"/>
          </a:p>
          <a:p>
            <a:pPr lvl="3"/>
            <a:r>
              <a:rPr lang="hu-HU" dirty="0" err="1"/>
              <a:t>Fourth</a:t>
            </a:r>
            <a:r>
              <a:rPr lang="hu-HU" dirty="0"/>
              <a:t> </a:t>
            </a:r>
            <a:r>
              <a:rPr lang="hu-HU" dirty="0" err="1"/>
              <a:t>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a:t>Fifth</a:t>
            </a:r>
            <a:r>
              <a:rPr lang="hu-HU" dirty="0"/>
              <a:t> </a:t>
            </a:r>
            <a:r>
              <a:rPr lang="hu-HU" dirty="0" err="1"/>
              <a:t>level</a:t>
            </a:r>
            <a:endParaRPr lang="hu-HU" dirty="0"/>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595549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bg1">
                    <a:lumMod val="50000"/>
                  </a:schemeClr>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a:r>
              <a:rPr lang="hu-HU" dirty="0"/>
              <a:t>Main text (</a:t>
            </a:r>
            <a:r>
              <a:rPr lang="hu-HU" dirty="0" err="1"/>
              <a:t>First</a:t>
            </a:r>
            <a:r>
              <a:rPr lang="hu-HU" dirty="0"/>
              <a:t> </a:t>
            </a:r>
            <a:r>
              <a:rPr lang="hu-HU" dirty="0" err="1"/>
              <a:t>level</a:t>
            </a:r>
            <a:r>
              <a:rPr lang="hu-HU" dirty="0"/>
              <a:t>)</a:t>
            </a:r>
          </a:p>
          <a:p>
            <a:pPr lvl="1"/>
            <a:r>
              <a:rPr lang="hu-HU" dirty="0" err="1"/>
              <a:t>Second</a:t>
            </a:r>
            <a:r>
              <a:rPr lang="hu-HU" dirty="0"/>
              <a:t> </a:t>
            </a:r>
            <a:r>
              <a:rPr lang="hu-HU" dirty="0" err="1"/>
              <a:t>level</a:t>
            </a:r>
            <a:endParaRPr lang="hu-HU" dirty="0"/>
          </a:p>
          <a:p>
            <a:pPr lvl="2"/>
            <a:r>
              <a:rPr lang="hu-HU" dirty="0" err="1"/>
              <a:t>Third</a:t>
            </a:r>
            <a:r>
              <a:rPr lang="hu-HU" dirty="0"/>
              <a:t> </a:t>
            </a:r>
            <a:r>
              <a:rPr lang="hu-HU" dirty="0" err="1"/>
              <a:t>level</a:t>
            </a:r>
            <a:endParaRPr lang="hu-HU" dirty="0"/>
          </a:p>
          <a:p>
            <a:pPr lvl="3"/>
            <a:r>
              <a:rPr lang="hu-HU" dirty="0" err="1"/>
              <a:t>Fourth</a:t>
            </a:r>
            <a:r>
              <a:rPr lang="hu-HU" dirty="0"/>
              <a:t> </a:t>
            </a:r>
            <a:r>
              <a:rPr lang="hu-HU" dirty="0" err="1"/>
              <a:t>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a:t>Fifth</a:t>
            </a:r>
            <a:r>
              <a:rPr lang="hu-HU" dirty="0"/>
              <a:t> </a:t>
            </a:r>
            <a:r>
              <a:rPr lang="hu-HU" dirty="0" err="1"/>
              <a:t>level</a:t>
            </a:r>
            <a:endParaRPr lang="hu-HU" dirty="0"/>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spTree>
    <p:extLst>
      <p:ext uri="{BB962C8B-B14F-4D97-AF65-F5344CB8AC3E}">
        <p14:creationId xmlns:p14="http://schemas.microsoft.com/office/powerpoint/2010/main" val="25955493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pPr/>
              <a:t>2025. 04. 22.</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pPr/>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witter.com/eis2win/status/1405220181408980994/photo/1" TargetMode="Externa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mdpi.com/2225-1154/2/3/133"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carolinaheartandleg.com/wp-content/uploads/2018/04/ARRHYTHMIA.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hyperlink" Target="https://www.express.co.uk/life-style/health/852809/heart-disease-flu-cold-winter"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archive.ipcc.ch/publications_and_data/ar4/wg2/en/figure-c1-2.html" TargetMode="External"/><Relationship Id="rId2" Type="http://schemas.openxmlformats.org/officeDocument/2006/relationships/hyperlink" Target="https://www.epa.gov/climate-indicators/climate-change-indicators-heat-related-deaths" TargetMode="Externa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hyperlink" Target="https://www.iqair.com/newsroom/2021-WHO-air-quality-guidelin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newsroom.heart.org/news/leading-cardiovascular-organizations-call-for-urgent-action-to-reduce-air-pollution" TargetMode="External"/><Relationship Id="rId7" Type="http://schemas.openxmlformats.org/officeDocument/2006/relationships/hyperlink" Target="https://newsroom.heart.org/file/infographic-numbers?action=" TargetMode="External"/><Relationship Id="rId2" Type="http://schemas.openxmlformats.org/officeDocument/2006/relationships/image" Target="../media/image26.jpg"/><Relationship Id="rId1" Type="http://schemas.openxmlformats.org/officeDocument/2006/relationships/slideLayout" Target="../slideLayouts/slideLayout2.xml"/><Relationship Id="rId6" Type="http://schemas.openxmlformats.org/officeDocument/2006/relationships/hyperlink" Target="https://www.metrohospitals.com/blogs/cardiology-ctvs/what-is-cardiac-arrhythmia" TargetMode="Externa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ahajournals.org/doi/10.1161/CIRCULATIONAHA.121.058058" TargetMode="Externa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particleandfibretoxicology.biomedcentral.com/articles/10.1186/s12989-020-00394-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community.wmo.int/en/activity-areas/urban/urban-heat-island" TargetMode="Externa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hyperlink" Target="https://www.nytimes.com/interactive/2020/08/24/climate/racism-redlining-cities-global-warming.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toolkit.climate.gov/image/3378" TargetMode="External"/><Relationship Id="rId1" Type="http://schemas.openxmlformats.org/officeDocument/2006/relationships/slideLayout" Target="../slideLayouts/slideLayout2.xml"/><Relationship Id="rId5" Type="http://schemas.openxmlformats.org/officeDocument/2006/relationships/image" Target="../media/image34.jpg"/><Relationship Id="rId4" Type="http://schemas.openxmlformats.org/officeDocument/2006/relationships/hyperlink" Target="https://www.famelab.gr/thousands-of-migrant-workers-died-in-qatars-extreme-hea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who.int/news-room/fact-sheets/detail/climate-change-and-health"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hsph.harvard.edu/healthybuildings/" TargetMode="External"/><Relationship Id="rId1" Type="http://schemas.openxmlformats.org/officeDocument/2006/relationships/slideLayout" Target="../slideLayouts/slideLayout2.xml"/><Relationship Id="rId5" Type="http://schemas.openxmlformats.org/officeDocument/2006/relationships/hyperlink" Target="file:///C:\Users\Lenovo\Downloads\9789289071918-eng.pdf" TargetMode="Externa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jacc.org/doi/10.1016/j.jacc.2022.10.040" TargetMode="External"/><Relationship Id="rId1" Type="http://schemas.openxmlformats.org/officeDocument/2006/relationships/slideLayout" Target="../slideLayouts/slideLayout2.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twitter.com/USEmbassyPH/status/1124112965878284290"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https://www.weather.gov/rah/hea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fif"/><Relationship Id="rId2" Type="http://schemas.openxmlformats.org/officeDocument/2006/relationships/hyperlink" Target="https://twitter.com/IFMSA/status/1310634998748385283/photo/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grist.org/health/doctors-climate-change-health-medicine-anthony-fauci/"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86005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rotWithShape="1">
          <a:blip r:embed="rId2">
            <a:extLst>
              <a:ext uri="{28A0092B-C50C-407E-A947-70E740481C1C}">
                <a14:useLocalDpi xmlns:a14="http://schemas.microsoft.com/office/drawing/2010/main" val="0"/>
              </a:ext>
            </a:extLst>
          </a:blip>
          <a:srcRect b="7555"/>
          <a:stretch/>
        </p:blipFill>
        <p:spPr>
          <a:xfrm>
            <a:off x="3036498" y="638355"/>
            <a:ext cx="7689522" cy="4856671"/>
          </a:xfrm>
          <a:prstGeom prst="rect">
            <a:avLst/>
          </a:prstGeom>
        </p:spPr>
      </p:pic>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Air temperature</a:t>
            </a:r>
            <a:r>
              <a:rPr lang="en-US" dirty="0">
                <a:solidFill>
                  <a:schemeClr val="tx1"/>
                </a:solidFill>
              </a:rPr>
              <a:t> </a:t>
            </a:r>
            <a:r>
              <a:rPr lang="en-US" b="1" dirty="0">
                <a:solidFill>
                  <a:schemeClr val="tx1"/>
                </a:solidFill>
              </a:rPr>
              <a:t>impacts on CVD</a:t>
            </a:r>
            <a:endParaRPr lang="en-US" dirty="0">
              <a:solidFill>
                <a:schemeClr val="tx1"/>
              </a:solidFill>
              <a:cs typeface="Calibri"/>
            </a:endParaRPr>
          </a:p>
        </p:txBody>
      </p:sp>
      <p:sp>
        <p:nvSpPr>
          <p:cNvPr id="5" name="Rectangle 4"/>
          <p:cNvSpPr/>
          <p:nvPr/>
        </p:nvSpPr>
        <p:spPr>
          <a:xfrm>
            <a:off x="4042280" y="5618734"/>
            <a:ext cx="5243249" cy="723275"/>
          </a:xfrm>
          <a:prstGeom prst="rect">
            <a:avLst/>
          </a:prstGeom>
        </p:spPr>
        <p:txBody>
          <a:bodyPr wrap="square">
            <a:spAutoFit/>
          </a:bodyPr>
          <a:lstStyle/>
          <a:p>
            <a:pPr algn="ctr"/>
            <a:r>
              <a:rPr lang="en-US" sz="900" dirty="0">
                <a:solidFill>
                  <a:prstClr val="white">
                    <a:lumMod val="50000"/>
                  </a:prstClr>
                </a:solidFill>
              </a:rPr>
              <a:t> </a:t>
            </a:r>
            <a:r>
              <a:rPr lang="en-US" sz="1600" dirty="0">
                <a:solidFill>
                  <a:prstClr val="white">
                    <a:lumMod val="50000"/>
                  </a:prstClr>
                </a:solidFill>
              </a:rPr>
              <a:t>Model of seasonal variation in cardiovascular disease: individual–environmental interactions</a:t>
            </a:r>
          </a:p>
          <a:p>
            <a:pPr algn="ctr"/>
            <a:r>
              <a:rPr lang="en-US" sz="900" dirty="0">
                <a:solidFill>
                  <a:prstClr val="white">
                    <a:lumMod val="50000"/>
                  </a:prstClr>
                </a:solidFill>
              </a:rPr>
              <a:t>Source: from Stewart et al., 2017</a:t>
            </a:r>
            <a:endParaRPr lang="en-US" sz="900" dirty="0"/>
          </a:p>
        </p:txBody>
      </p:sp>
      <p:pic>
        <p:nvPicPr>
          <p:cNvPr id="7"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rotWithShape="1">
          <a:blip r:embed="rId2">
            <a:extLst>
              <a:ext uri="{28A0092B-C50C-407E-A947-70E740481C1C}">
                <a14:useLocalDpi xmlns:a14="http://schemas.microsoft.com/office/drawing/2010/main" val="0"/>
              </a:ext>
            </a:extLst>
          </a:blip>
          <a:srcRect t="96176"/>
          <a:stretch/>
        </p:blipFill>
        <p:spPr>
          <a:xfrm>
            <a:off x="3036498" y="5477784"/>
            <a:ext cx="7689522" cy="200874"/>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Air temperature</a:t>
            </a:r>
            <a:r>
              <a:rPr lang="en-US" dirty="0">
                <a:solidFill>
                  <a:schemeClr val="tx1"/>
                </a:solidFill>
              </a:rPr>
              <a:t> </a:t>
            </a:r>
            <a:r>
              <a:rPr lang="en-US" b="1" dirty="0">
                <a:solidFill>
                  <a:schemeClr val="tx1"/>
                </a:solidFill>
              </a:rPr>
              <a:t>impacts on CVD</a:t>
            </a:r>
            <a:endParaRPr lang="en-US" dirty="0">
              <a:solidFill>
                <a:schemeClr val="tx1"/>
              </a:solidFill>
              <a:cs typeface="Calibri"/>
            </a:endParaRPr>
          </a:p>
        </p:txBody>
      </p:sp>
      <p:sp>
        <p:nvSpPr>
          <p:cNvPr id="4" name="Rectangle 3">
            <a:extLst>
              <a:ext uri="{FF2B5EF4-FFF2-40B4-BE49-F238E27FC236}">
                <a16:creationId xmlns:a16="http://schemas.microsoft.com/office/drawing/2014/main" id="{9AEB2023-796E-9FA4-7B61-506354955FC6}"/>
              </a:ext>
            </a:extLst>
          </p:cNvPr>
          <p:cNvSpPr/>
          <p:nvPr/>
        </p:nvSpPr>
        <p:spPr>
          <a:xfrm>
            <a:off x="3721281" y="5900470"/>
            <a:ext cx="6790077" cy="477054"/>
          </a:xfrm>
          <a:prstGeom prst="rect">
            <a:avLst/>
          </a:prstGeom>
        </p:spPr>
        <p:txBody>
          <a:bodyPr wrap="square" lIns="91440" tIns="45720" rIns="91440" bIns="45720" anchor="t">
            <a:spAutoFit/>
          </a:bodyPr>
          <a:lstStyle/>
          <a:p>
            <a:pPr algn="ctr"/>
            <a:r>
              <a:rPr lang="en-US" sz="1600" dirty="0"/>
              <a:t>Temperature and particulate matter as climate change-related health exposures</a:t>
            </a:r>
            <a:endParaRPr lang="en-US" sz="1600" dirty="0">
              <a:cs typeface="Calibri"/>
            </a:endParaRPr>
          </a:p>
          <a:p>
            <a:pPr algn="ctr"/>
            <a:r>
              <a:rPr lang="en-US" sz="900" dirty="0"/>
              <a:t>Source: from </a:t>
            </a:r>
            <a:r>
              <a:rPr lang="en-US" sz="900" dirty="0" err="1"/>
              <a:t>Khraishah</a:t>
            </a:r>
            <a:r>
              <a:rPr lang="en-US" sz="900" dirty="0"/>
              <a:t> et al., 2022</a:t>
            </a:r>
            <a:endParaRPr lang="en-US" sz="900" dirty="0">
              <a:cs typeface="Calibri"/>
            </a:endParaRPr>
          </a:p>
        </p:txBody>
      </p:sp>
      <p:pic>
        <p:nvPicPr>
          <p:cNvPr id="7" name="Picture 2">
            <a:extLst>
              <a:ext uri="{FF2B5EF4-FFF2-40B4-BE49-F238E27FC236}">
                <a16:creationId xmlns:a16="http://schemas.microsoft.com/office/drawing/2014/main" id="{91F936D5-FDDC-A23A-F64B-85C3E9CE6F2B}"/>
              </a:ext>
            </a:extLst>
          </p:cNvPr>
          <p:cNvPicPr>
            <a:picLocks noChangeAspect="1" noChangeArrowheads="1"/>
          </p:cNvPicPr>
          <p:nvPr/>
        </p:nvPicPr>
        <p:blipFill>
          <a:blip r:embed="rId2"/>
          <a:srcRect/>
          <a:stretch>
            <a:fillRect/>
          </a:stretch>
        </p:blipFill>
        <p:spPr bwMode="auto">
          <a:xfrm>
            <a:off x="2711748" y="702643"/>
            <a:ext cx="8809144" cy="5258209"/>
          </a:xfrm>
          <a:prstGeom prst="rect">
            <a:avLst/>
          </a:prstGeom>
          <a:noFill/>
          <a:ln w="9525">
            <a:noFill/>
            <a:miter lim="800000"/>
            <a:headEnd/>
            <a:tailEnd/>
          </a:ln>
          <a:effectLst/>
        </p:spPr>
      </p:pic>
    </p:spTree>
    <p:extLst>
      <p:ext uri="{BB962C8B-B14F-4D97-AF65-F5344CB8AC3E}">
        <p14:creationId xmlns:p14="http://schemas.microsoft.com/office/powerpoint/2010/main" val="25129325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Epidemiology of temperature-related CVD: Cardiovascular risk factors</a:t>
            </a:r>
            <a:endParaRPr lang="en-US">
              <a:solidFill>
                <a:schemeClr val="tx1"/>
              </a:solidFill>
              <a:cs typeface="Calibri"/>
            </a:endParaRPr>
          </a:p>
        </p:txBody>
      </p:sp>
      <p:sp>
        <p:nvSpPr>
          <p:cNvPr id="5" name="Rectangle 4"/>
          <p:cNvSpPr/>
          <p:nvPr/>
        </p:nvSpPr>
        <p:spPr>
          <a:xfrm>
            <a:off x="0" y="5886830"/>
            <a:ext cx="5656715" cy="369332"/>
          </a:xfrm>
          <a:prstGeom prst="rect">
            <a:avLst/>
          </a:prstGeom>
        </p:spPr>
        <p:txBody>
          <a:bodyPr wrap="square" lIns="91440" tIns="45720" rIns="91440" bIns="45720" anchor="t">
            <a:spAutoFit/>
          </a:bodyPr>
          <a:lstStyle/>
          <a:p>
            <a:pPr algn="ctr"/>
            <a:r>
              <a:rPr lang="en-US" sz="900" dirty="0"/>
              <a:t>Hot weather and heat extremes: health risks</a:t>
            </a:r>
            <a:endParaRPr lang="en-US" sz="900" dirty="0">
              <a:cs typeface="Calibri"/>
            </a:endParaRPr>
          </a:p>
          <a:p>
            <a:pPr algn="ctr"/>
            <a:r>
              <a:rPr lang="en-US" sz="900" dirty="0"/>
              <a:t>Source: from Ebi et al., 2021</a:t>
            </a:r>
            <a:endParaRPr lang="en-US" sz="900" dirty="0">
              <a:cs typeface="Calibri"/>
            </a:endParaRPr>
          </a:p>
        </p:txBody>
      </p:sp>
      <p:pic>
        <p:nvPicPr>
          <p:cNvPr id="7" name="Picture 6" descr="Diagram&#10;&#10;Description automatically generated">
            <a:extLst>
              <a:ext uri="{FF2B5EF4-FFF2-40B4-BE49-F238E27FC236}">
                <a16:creationId xmlns:a16="http://schemas.microsoft.com/office/drawing/2014/main" id="{501CBF2D-CEED-56E7-0EF9-091C10EED2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101" y="970062"/>
            <a:ext cx="5939811" cy="4693853"/>
          </a:xfrm>
          <a:prstGeom prst="rect">
            <a:avLst/>
          </a:prstGeom>
        </p:spPr>
      </p:pic>
      <p:sp>
        <p:nvSpPr>
          <p:cNvPr id="8" name="Rectangle 4"/>
          <p:cNvSpPr/>
          <p:nvPr/>
        </p:nvSpPr>
        <p:spPr>
          <a:xfrm>
            <a:off x="6872067" y="5897160"/>
            <a:ext cx="5656715" cy="369332"/>
          </a:xfrm>
          <a:prstGeom prst="rect">
            <a:avLst/>
          </a:prstGeom>
        </p:spPr>
        <p:txBody>
          <a:bodyPr wrap="square">
            <a:spAutoFit/>
          </a:bodyPr>
          <a:lstStyle/>
          <a:p>
            <a:pPr algn="ctr"/>
            <a:r>
              <a:rPr lang="en-US" sz="900" dirty="0">
                <a:solidFill>
                  <a:prstClr val="white">
                    <a:lumMod val="50000"/>
                  </a:prstClr>
                </a:solidFill>
              </a:rPr>
              <a:t>Sleeping in the heat</a:t>
            </a:r>
            <a:br>
              <a:rPr lang="en-US" sz="900" dirty="0">
                <a:solidFill>
                  <a:prstClr val="white">
                    <a:lumMod val="50000"/>
                  </a:prstClr>
                </a:solidFill>
              </a:rPr>
            </a:br>
            <a:r>
              <a:rPr lang="en-US" sz="900" dirty="0">
                <a:solidFill>
                  <a:prstClr val="white">
                    <a:lumMod val="50000"/>
                  </a:prstClr>
                </a:solidFill>
              </a:rPr>
              <a:t>Source: </a:t>
            </a:r>
            <a:r>
              <a:rPr lang="en-US" sz="900" dirty="0">
                <a:solidFill>
                  <a:prstClr val="white">
                    <a:lumMod val="50000"/>
                  </a:prstClr>
                </a:solidFill>
                <a:hlinkClick r:id="rId3"/>
              </a:rPr>
              <a:t>https://twitter.com/eis2win/status/1405220181408980994/photo/1</a:t>
            </a:r>
            <a:endParaRPr lang="en-US" sz="900" dirty="0"/>
          </a:p>
        </p:txBody>
      </p:sp>
      <p:pic>
        <p:nvPicPr>
          <p:cNvPr id="9" name="Picture 5" descr="A picture containing diagram&#10;&#10;Description automatically generated">
            <a:extLst>
              <a:ext uri="{FF2B5EF4-FFF2-40B4-BE49-F238E27FC236}">
                <a16:creationId xmlns:a16="http://schemas.microsoft.com/office/drawing/2014/main" id="{80DC759B-55CC-A212-A512-166BC8CCC8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951" t="1324" r="8667" b="2579"/>
          <a:stretch/>
        </p:blipFill>
        <p:spPr>
          <a:xfrm>
            <a:off x="8030445" y="702644"/>
            <a:ext cx="3546206" cy="5111560"/>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Epidemiology of temperature-related CVD: Cardiovascular mortality</a:t>
            </a:r>
            <a:endParaRPr lang="en-US">
              <a:solidFill>
                <a:schemeClr val="tx1"/>
              </a:solidFill>
              <a:cs typeface="Calibri"/>
            </a:endParaRPr>
          </a:p>
        </p:txBody>
      </p:sp>
      <p:sp>
        <p:nvSpPr>
          <p:cNvPr id="5" name="Rectangle 4"/>
          <p:cNvSpPr/>
          <p:nvPr/>
        </p:nvSpPr>
        <p:spPr>
          <a:xfrm>
            <a:off x="4827732" y="5929066"/>
            <a:ext cx="5656715" cy="477054"/>
          </a:xfrm>
          <a:prstGeom prst="rect">
            <a:avLst/>
          </a:prstGeom>
        </p:spPr>
        <p:txBody>
          <a:bodyPr wrap="square" lIns="91440" tIns="45720" rIns="91440" bIns="45720" anchor="t">
            <a:spAutoFit/>
          </a:bodyPr>
          <a:lstStyle/>
          <a:p>
            <a:pPr algn="ctr"/>
            <a:r>
              <a:rPr lang="en-US" sz="1600" dirty="0"/>
              <a:t>Impacts of hot and cold temperatures on CVD</a:t>
            </a:r>
            <a:br>
              <a:rPr lang="en-US" sz="1600" dirty="0"/>
            </a:br>
            <a:r>
              <a:rPr lang="en-US" sz="900" dirty="0"/>
              <a:t>Source: from </a:t>
            </a:r>
            <a:r>
              <a:rPr lang="en-US" sz="900" dirty="0" err="1"/>
              <a:t>Khraishah</a:t>
            </a:r>
            <a:r>
              <a:rPr lang="en-US" sz="900" dirty="0"/>
              <a:t> et al., 2022</a:t>
            </a:r>
            <a:endParaRPr lang="en-US" sz="900" dirty="0">
              <a:cs typeface="Calibri"/>
            </a:endParaRPr>
          </a:p>
        </p:txBody>
      </p:sp>
      <p:pic>
        <p:nvPicPr>
          <p:cNvPr id="7" name="Picture 6" descr="Diagram&#10;&#10;Description automatically generated">
            <a:extLst>
              <a:ext uri="{FF2B5EF4-FFF2-40B4-BE49-F238E27FC236}">
                <a16:creationId xmlns:a16="http://schemas.microsoft.com/office/drawing/2014/main" id="{04C620B0-5328-0152-3515-DC1C04DE4D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9436" y="616379"/>
            <a:ext cx="7280666" cy="5378127"/>
          </a:xfrm>
          <a:prstGeom prst="rect">
            <a:avLst/>
          </a:prstGeom>
        </p:spPr>
      </p:pic>
    </p:spTree>
    <p:extLst>
      <p:ext uri="{BB962C8B-B14F-4D97-AF65-F5344CB8AC3E}">
        <p14:creationId xmlns:p14="http://schemas.microsoft.com/office/powerpoint/2010/main" val="25397568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Epidemiology of temperature-related CVD: Ischaemic heart disease</a:t>
            </a:r>
            <a:endParaRPr lang="en-US">
              <a:solidFill>
                <a:schemeClr val="tx1"/>
              </a:solidFill>
              <a:cs typeface="Calibri"/>
            </a:endParaRPr>
          </a:p>
        </p:txBody>
      </p:sp>
      <p:sp>
        <p:nvSpPr>
          <p:cNvPr id="5" name="Rectangle 4"/>
          <p:cNvSpPr/>
          <p:nvPr/>
        </p:nvSpPr>
        <p:spPr>
          <a:xfrm>
            <a:off x="3450567" y="5734043"/>
            <a:ext cx="5615796" cy="477054"/>
          </a:xfrm>
          <a:prstGeom prst="rect">
            <a:avLst/>
          </a:prstGeom>
        </p:spPr>
        <p:txBody>
          <a:bodyPr wrap="square">
            <a:spAutoFit/>
          </a:bodyPr>
          <a:lstStyle/>
          <a:p>
            <a:pPr algn="ctr"/>
            <a:r>
              <a:rPr lang="en-US" sz="1600" dirty="0">
                <a:solidFill>
                  <a:prstClr val="white">
                    <a:lumMod val="50000"/>
                  </a:prstClr>
                </a:solidFill>
              </a:rPr>
              <a:t>Influence of Heat Waves on Ischemic Heart Diseases in Germany</a:t>
            </a:r>
          </a:p>
          <a:p>
            <a:pPr algn="ctr"/>
            <a:r>
              <a:rPr lang="en-US" sz="900" dirty="0">
                <a:solidFill>
                  <a:prstClr val="white">
                    <a:lumMod val="50000"/>
                  </a:prstClr>
                </a:solidFill>
              </a:rPr>
              <a:t>Source: </a:t>
            </a:r>
            <a:r>
              <a:rPr lang="en-US" sz="900" dirty="0">
                <a:solidFill>
                  <a:prstClr val="white">
                    <a:lumMod val="50000"/>
                  </a:prstClr>
                </a:solidFill>
                <a:hlinkClick r:id="rId2"/>
              </a:rPr>
              <a:t>https://www.mdpi.com/2225-1154/2/3/133</a:t>
            </a:r>
            <a:r>
              <a:rPr lang="en-US" sz="900" dirty="0">
                <a:solidFill>
                  <a:prstClr val="white">
                    <a:lumMod val="50000"/>
                  </a:prstClr>
                </a:solidFill>
              </a:rPr>
              <a:t> </a:t>
            </a:r>
            <a:endParaRPr lang="en-US" sz="900" dirty="0"/>
          </a:p>
        </p:txBody>
      </p:sp>
      <p:pic>
        <p:nvPicPr>
          <p:cNvPr id="4" name="Kép 3"/>
          <p:cNvPicPr>
            <a:picLocks noChangeAspect="1"/>
          </p:cNvPicPr>
          <p:nvPr/>
        </p:nvPicPr>
        <p:blipFill rotWithShape="1">
          <a:blip r:embed="rId3"/>
          <a:srcRect l="2354" t="6473" r="3214" b="5026"/>
          <a:stretch/>
        </p:blipFill>
        <p:spPr>
          <a:xfrm>
            <a:off x="2664472" y="702644"/>
            <a:ext cx="6952891" cy="4804913"/>
          </a:xfrm>
          <a:prstGeom prst="rect">
            <a:avLst/>
          </a:prstGeom>
        </p:spPr>
      </p:pic>
      <p:sp>
        <p:nvSpPr>
          <p:cNvPr id="6" name="Szövegdoboz 5"/>
          <p:cNvSpPr txBox="1"/>
          <p:nvPr/>
        </p:nvSpPr>
        <p:spPr>
          <a:xfrm rot="16200000">
            <a:off x="892296" y="2290154"/>
            <a:ext cx="3544353" cy="369332"/>
          </a:xfrm>
          <a:prstGeom prst="rect">
            <a:avLst/>
          </a:prstGeom>
          <a:noFill/>
        </p:spPr>
        <p:txBody>
          <a:bodyPr wrap="square" rtlCol="0">
            <a:spAutoFit/>
          </a:bodyPr>
          <a:lstStyle/>
          <a:p>
            <a:r>
              <a:rPr lang="hu-HU" dirty="0" err="1" smtClean="0">
                <a:solidFill>
                  <a:schemeClr val="bg2">
                    <a:lumMod val="25000"/>
                  </a:schemeClr>
                </a:solidFill>
              </a:rPr>
              <a:t>Relative</a:t>
            </a:r>
            <a:r>
              <a:rPr lang="hu-HU" dirty="0" smtClean="0">
                <a:solidFill>
                  <a:schemeClr val="bg2">
                    <a:lumMod val="25000"/>
                  </a:schemeClr>
                </a:solidFill>
              </a:rPr>
              <a:t>  </a:t>
            </a:r>
            <a:r>
              <a:rPr lang="hu-HU" dirty="0" err="1" smtClean="0">
                <a:solidFill>
                  <a:schemeClr val="bg2">
                    <a:lumMod val="25000"/>
                  </a:schemeClr>
                </a:solidFill>
              </a:rPr>
              <a:t>mortality</a:t>
            </a:r>
            <a:r>
              <a:rPr lang="hu-HU" dirty="0" smtClean="0">
                <a:solidFill>
                  <a:schemeClr val="bg2">
                    <a:lumMod val="25000"/>
                  </a:schemeClr>
                </a:solidFill>
              </a:rPr>
              <a:t> [%</a:t>
            </a:r>
            <a:r>
              <a:rPr lang="hu-HU" dirty="0" smtClean="0">
                <a:solidFill>
                  <a:schemeClr val="bg2">
                    <a:lumMod val="25000"/>
                  </a:schemeClr>
                </a:solidFill>
                <a:sym typeface="Symbol" panose="05050102010706020507" pitchFamily="18" charset="2"/>
              </a:rPr>
              <a:t></a:t>
            </a:r>
            <a:endParaRPr lang="de-DE" dirty="0">
              <a:solidFill>
                <a:schemeClr val="bg2">
                  <a:lumMod val="25000"/>
                </a:schemeClr>
              </a:solidFill>
            </a:endParaRPr>
          </a:p>
        </p:txBody>
      </p:sp>
      <p:sp>
        <p:nvSpPr>
          <p:cNvPr id="8" name="Szövegdoboz 7"/>
          <p:cNvSpPr txBox="1"/>
          <p:nvPr/>
        </p:nvSpPr>
        <p:spPr>
          <a:xfrm rot="16200000">
            <a:off x="7845187" y="2433928"/>
            <a:ext cx="3544353" cy="369332"/>
          </a:xfrm>
          <a:prstGeom prst="rect">
            <a:avLst/>
          </a:prstGeom>
          <a:noFill/>
        </p:spPr>
        <p:txBody>
          <a:bodyPr wrap="square" rtlCol="0">
            <a:spAutoFit/>
          </a:bodyPr>
          <a:lstStyle/>
          <a:p>
            <a:r>
              <a:rPr lang="hu-HU" dirty="0" smtClean="0">
                <a:solidFill>
                  <a:schemeClr val="bg2">
                    <a:lumMod val="25000"/>
                  </a:schemeClr>
                </a:solidFill>
              </a:rPr>
              <a:t>Daily </a:t>
            </a:r>
            <a:r>
              <a:rPr lang="hu-HU" dirty="0" err="1" smtClean="0">
                <a:solidFill>
                  <a:schemeClr val="bg2">
                    <a:lumMod val="25000"/>
                  </a:schemeClr>
                </a:solidFill>
              </a:rPr>
              <a:t>mean</a:t>
            </a:r>
            <a:r>
              <a:rPr lang="hu-HU" dirty="0" smtClean="0">
                <a:solidFill>
                  <a:schemeClr val="bg2">
                    <a:lumMod val="25000"/>
                  </a:schemeClr>
                </a:solidFill>
              </a:rPr>
              <a:t> </a:t>
            </a:r>
            <a:r>
              <a:rPr lang="hu-HU" dirty="0" err="1" smtClean="0">
                <a:solidFill>
                  <a:schemeClr val="bg2">
                    <a:lumMod val="25000"/>
                  </a:schemeClr>
                </a:solidFill>
              </a:rPr>
              <a:t>temperature</a:t>
            </a:r>
            <a:r>
              <a:rPr lang="hu-HU" dirty="0" smtClean="0">
                <a:solidFill>
                  <a:schemeClr val="bg2">
                    <a:lumMod val="25000"/>
                  </a:schemeClr>
                </a:solidFill>
              </a:rPr>
              <a:t> [</a:t>
            </a:r>
            <a:r>
              <a:rPr lang="hu-HU" baseline="30000" dirty="0" err="1" smtClean="0">
                <a:solidFill>
                  <a:schemeClr val="bg2">
                    <a:lumMod val="25000"/>
                  </a:schemeClr>
                </a:solidFill>
              </a:rPr>
              <a:t>o</a:t>
            </a:r>
            <a:r>
              <a:rPr lang="hu-HU" dirty="0" err="1" smtClean="0">
                <a:solidFill>
                  <a:schemeClr val="bg2">
                    <a:lumMod val="25000"/>
                  </a:schemeClr>
                </a:solidFill>
              </a:rPr>
              <a:t>C</a:t>
            </a:r>
            <a:r>
              <a:rPr lang="hu-HU" dirty="0" smtClean="0">
                <a:solidFill>
                  <a:schemeClr val="bg2">
                    <a:lumMod val="25000"/>
                  </a:schemeClr>
                </a:solidFill>
                <a:sym typeface="Symbol" panose="05050102010706020507" pitchFamily="18" charset="2"/>
              </a:rPr>
              <a:t></a:t>
            </a:r>
            <a:endParaRPr lang="de-DE" dirty="0">
              <a:solidFill>
                <a:schemeClr val="bg2">
                  <a:lumMod val="25000"/>
                </a:schemeClr>
              </a:solidFill>
            </a:endParaRPr>
          </a:p>
        </p:txBody>
      </p:sp>
      <p:sp>
        <p:nvSpPr>
          <p:cNvPr id="9" name="Szövegdoboz 8"/>
          <p:cNvSpPr txBox="1"/>
          <p:nvPr/>
        </p:nvSpPr>
        <p:spPr>
          <a:xfrm>
            <a:off x="5931475" y="5364711"/>
            <a:ext cx="1426857" cy="369332"/>
          </a:xfrm>
          <a:prstGeom prst="rect">
            <a:avLst/>
          </a:prstGeom>
          <a:noFill/>
        </p:spPr>
        <p:txBody>
          <a:bodyPr wrap="square" rtlCol="0">
            <a:spAutoFit/>
          </a:bodyPr>
          <a:lstStyle/>
          <a:p>
            <a:r>
              <a:rPr lang="hu-HU" dirty="0" err="1" smtClean="0">
                <a:solidFill>
                  <a:schemeClr val="bg2">
                    <a:lumMod val="25000"/>
                  </a:schemeClr>
                </a:solidFill>
              </a:rPr>
              <a:t>days</a:t>
            </a:r>
            <a:endParaRPr lang="de-DE" dirty="0">
              <a:solidFill>
                <a:schemeClr val="bg2">
                  <a:lumMod val="25000"/>
                </a:schemeClr>
              </a:solidFill>
            </a:endParaRPr>
          </a:p>
        </p:txBody>
      </p:sp>
    </p:spTree>
    <p:extLst>
      <p:ext uri="{BB962C8B-B14F-4D97-AF65-F5344CB8AC3E}">
        <p14:creationId xmlns:p14="http://schemas.microsoft.com/office/powerpoint/2010/main" val="3212049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sz="3100" b="1" dirty="0">
                <a:solidFill>
                  <a:schemeClr val="tx1"/>
                </a:solidFill>
              </a:rPr>
              <a:t>Epidemiology of temperature-related CVD: HF admissions and Arrhythmias</a:t>
            </a:r>
            <a:endParaRPr lang="en-US">
              <a:solidFill>
                <a:schemeClr val="tx1"/>
              </a:solidFill>
              <a:cs typeface="Calibri"/>
            </a:endParaRPr>
          </a:p>
        </p:txBody>
      </p:sp>
      <p:sp>
        <p:nvSpPr>
          <p:cNvPr id="5" name="Rectangle 4"/>
          <p:cNvSpPr/>
          <p:nvPr/>
        </p:nvSpPr>
        <p:spPr>
          <a:xfrm>
            <a:off x="3312560" y="6097844"/>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https://www.carolinaheartandleg.com/wp-content/uploads/2018/04/ARRHYTHMIA.jpg</a:t>
            </a:r>
            <a:r>
              <a:rPr lang="en-US" sz="900" dirty="0"/>
              <a:t>  </a:t>
            </a:r>
            <a:endParaRPr lang="en-US" sz="900" dirty="0">
              <a:cs typeface="Calibri"/>
            </a:endParaRPr>
          </a:p>
        </p:txBody>
      </p:sp>
      <p:pic>
        <p:nvPicPr>
          <p:cNvPr id="6" name="Picture 5" descr="Diagram&#10;&#10;Description automatically generated">
            <a:extLst>
              <a:ext uri="{FF2B5EF4-FFF2-40B4-BE49-F238E27FC236}">
                <a16:creationId xmlns:a16="http://schemas.microsoft.com/office/drawing/2014/main" id="{8D1AD840-C10C-6969-2B0C-4AD0D40C03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6657" y="673590"/>
            <a:ext cx="8264105" cy="5364780"/>
          </a:xfrm>
          <a:prstGeom prst="rect">
            <a:avLst/>
          </a:prstGeom>
        </p:spPr>
      </p:pic>
    </p:spTree>
    <p:extLst>
      <p:ext uri="{BB962C8B-B14F-4D97-AF65-F5344CB8AC3E}">
        <p14:creationId xmlns:p14="http://schemas.microsoft.com/office/powerpoint/2010/main" val="1992643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a:bodyPr>
          <a:lstStyle/>
          <a:p>
            <a:r>
              <a:rPr lang="en-US" sz="3100" b="1" dirty="0">
                <a:solidFill>
                  <a:schemeClr val="tx1"/>
                </a:solidFill>
              </a:rPr>
              <a:t>Epidemiology of temperature-related CVD: Stroke</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2750584"/>
            <a:ext cx="5138620" cy="2272434"/>
          </a:xfrm>
        </p:spPr>
        <p:txBody>
          <a:bodyPr vert="horz" lIns="91440" tIns="45720" rIns="91440" bIns="45720" rtlCol="0" anchor="t">
            <a:normAutofit/>
          </a:bodyPr>
          <a:lstStyle/>
          <a:p>
            <a:pPr marL="0" indent="0" algn="just">
              <a:lnSpc>
                <a:spcPct val="130000"/>
              </a:lnSpc>
              <a:buNone/>
            </a:pPr>
            <a:r>
              <a:rPr lang="en-US" sz="2200" dirty="0" smtClean="0">
                <a:solidFill>
                  <a:schemeClr val="tx1"/>
                </a:solidFill>
              </a:rPr>
              <a:t>In </a:t>
            </a:r>
            <a:r>
              <a:rPr lang="en-US" sz="2200" dirty="0">
                <a:solidFill>
                  <a:schemeClr val="tx1"/>
                </a:solidFill>
              </a:rPr>
              <a:t>terms of the </a:t>
            </a:r>
            <a:r>
              <a:rPr lang="en-US" sz="2200" b="1" dirty="0">
                <a:solidFill>
                  <a:schemeClr val="tx1"/>
                </a:solidFill>
              </a:rPr>
              <a:t>incidence of stroke</a:t>
            </a:r>
            <a:r>
              <a:rPr lang="en-US" sz="2200" dirty="0">
                <a:solidFill>
                  <a:schemeClr val="tx1"/>
                </a:solidFill>
              </a:rPr>
              <a:t>, no association was found between hot temperatures and stroke in a meta-analysis of 20 studies, whereas low temperatures increased the risk of stroke by 0.9%.</a:t>
            </a:r>
            <a:endParaRPr lang="en-US" sz="2200" dirty="0">
              <a:solidFill>
                <a:schemeClr val="tx1"/>
              </a:solidFill>
              <a:cs typeface="Calibri"/>
            </a:endParaRPr>
          </a:p>
          <a:p>
            <a:pPr lvl="1"/>
            <a:endParaRPr lang="en-US" dirty="0">
              <a:solidFill>
                <a:schemeClr val="tx1"/>
              </a:solidFill>
              <a:cs typeface="Calibri"/>
            </a:endParaRPr>
          </a:p>
        </p:txBody>
      </p:sp>
      <p:sp>
        <p:nvSpPr>
          <p:cNvPr id="5" name="Rectangle 4"/>
          <p:cNvSpPr/>
          <p:nvPr/>
        </p:nvSpPr>
        <p:spPr>
          <a:xfrm>
            <a:off x="7012643" y="5023017"/>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https://www.express.co.uk/life-style/health/852809/heart-disease-flu-cold-winter</a:t>
            </a:r>
            <a:r>
              <a:rPr lang="en-US" sz="900" dirty="0"/>
              <a:t> </a:t>
            </a:r>
            <a:endParaRPr lang="en-US" sz="900" dirty="0">
              <a:cs typeface="Calibri"/>
            </a:endParaRPr>
          </a:p>
        </p:txBody>
      </p:sp>
      <p:pic>
        <p:nvPicPr>
          <p:cNvPr id="6" name="Picture 5">
            <a:extLst>
              <a:ext uri="{FF2B5EF4-FFF2-40B4-BE49-F238E27FC236}">
                <a16:creationId xmlns:a16="http://schemas.microsoft.com/office/drawing/2014/main" id="{6E0B42AF-7D18-5B55-6EC7-42C0D1C3EC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7109" y="1179540"/>
            <a:ext cx="6479004" cy="3843477"/>
          </a:xfrm>
          <a:prstGeom prst="rect">
            <a:avLst/>
          </a:prstGeom>
        </p:spPr>
      </p:pic>
    </p:spTree>
    <p:extLst>
      <p:ext uri="{BB962C8B-B14F-4D97-AF65-F5344CB8AC3E}">
        <p14:creationId xmlns:p14="http://schemas.microsoft.com/office/powerpoint/2010/main" val="2994710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a:bodyPr>
          <a:lstStyle/>
          <a:p>
            <a:r>
              <a:rPr lang="en-US" sz="3100" b="1" dirty="0">
                <a:solidFill>
                  <a:schemeClr val="tx1"/>
                </a:solidFill>
              </a:rPr>
              <a:t>Effect of heatwaves and cold spells on CVD</a:t>
            </a:r>
            <a:endParaRPr lang="en-US">
              <a:solidFill>
                <a:schemeClr val="tx1"/>
              </a:solidFill>
              <a:cs typeface="Calibri"/>
            </a:endParaRPr>
          </a:p>
        </p:txBody>
      </p:sp>
      <p:sp>
        <p:nvSpPr>
          <p:cNvPr id="5" name="Rectangle 4"/>
          <p:cNvSpPr/>
          <p:nvPr/>
        </p:nvSpPr>
        <p:spPr>
          <a:xfrm>
            <a:off x="-15152" y="4486252"/>
            <a:ext cx="5656715" cy="230832"/>
          </a:xfrm>
          <a:prstGeom prst="rect">
            <a:avLst/>
          </a:prstGeom>
        </p:spPr>
        <p:txBody>
          <a:bodyPr wrap="square" lIns="91440" tIns="45720" rIns="91440" bIns="45720" anchor="t">
            <a:spAutoFit/>
          </a:bodyPr>
          <a:lstStyle/>
          <a:p>
            <a:pPr algn="ctr"/>
            <a:r>
              <a:rPr lang="en-US" sz="900" dirty="0" smtClean="0"/>
              <a:t>Source</a:t>
            </a:r>
            <a:r>
              <a:rPr lang="en-US" sz="900" dirty="0"/>
              <a:t>: </a:t>
            </a:r>
            <a:r>
              <a:rPr lang="en-US" sz="900" dirty="0">
                <a:hlinkClick r:id="rId2">
                  <a:extLst>
                    <a:ext uri="{A12FA001-AC4F-418D-AE19-62706E023703}">
                      <ahyp:hlinkClr xmlns:ahyp="http://schemas.microsoft.com/office/drawing/2018/hyperlinkcolor" xmlns="" val="tx"/>
                    </a:ext>
                  </a:extLst>
                </a:hlinkClick>
              </a:rPr>
              <a:t>https://www.epa.gov/climate-indicators/climate-change-indicators-heat-related-deaths</a:t>
            </a:r>
            <a:r>
              <a:rPr lang="en-US" sz="900" dirty="0"/>
              <a:t> </a:t>
            </a:r>
            <a:endParaRPr lang="en-US" sz="900" dirty="0">
              <a:cs typeface="Calibri"/>
            </a:endParaRPr>
          </a:p>
        </p:txBody>
      </p:sp>
      <p:pic>
        <p:nvPicPr>
          <p:cNvPr id="6" name="Picture 5" descr="Chart, line chart&#10;&#10;Description automatically generated">
            <a:extLst>
              <a:ext uri="{FF2B5EF4-FFF2-40B4-BE49-F238E27FC236}">
                <a16:creationId xmlns:a16="http://schemas.microsoft.com/office/drawing/2014/main" id="{64D51399-43AC-7CA8-9B19-6ECC7B9F67BC}"/>
              </a:ext>
            </a:extLst>
          </p:cNvPr>
          <p:cNvPicPr>
            <a:picLocks noChangeAspect="1"/>
          </p:cNvPicPr>
          <p:nvPr/>
        </p:nvPicPr>
        <p:blipFill rotWithShape="1">
          <a:blip r:embed="rId3">
            <a:extLst>
              <a:ext uri="{28A0092B-C50C-407E-A947-70E740481C1C}">
                <a14:useLocalDpi xmlns:a14="http://schemas.microsoft.com/office/drawing/2010/main" val="0"/>
              </a:ext>
            </a:extLst>
          </a:blip>
          <a:srcRect r="1997" b="3463"/>
          <a:stretch/>
        </p:blipFill>
        <p:spPr>
          <a:xfrm>
            <a:off x="38630" y="934775"/>
            <a:ext cx="5732446" cy="3559587"/>
          </a:xfrm>
          <a:prstGeom prst="rect">
            <a:avLst/>
          </a:prstGeom>
        </p:spPr>
      </p:pic>
      <p:grpSp>
        <p:nvGrpSpPr>
          <p:cNvPr id="11" name="Csoportba foglalás 10"/>
          <p:cNvGrpSpPr/>
          <p:nvPr/>
        </p:nvGrpSpPr>
        <p:grpSpPr>
          <a:xfrm>
            <a:off x="8176481" y="112138"/>
            <a:ext cx="3893697" cy="3312543"/>
            <a:chOff x="8176481" y="0"/>
            <a:chExt cx="3893697" cy="3312543"/>
          </a:xfrm>
        </p:grpSpPr>
        <p:pic>
          <p:nvPicPr>
            <p:cNvPr id="8"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rotWithShape="1">
            <a:blip r:embed="rId4">
              <a:extLst>
                <a:ext uri="{28A0092B-C50C-407E-A947-70E740481C1C}">
                  <a14:useLocalDpi xmlns:a14="http://schemas.microsoft.com/office/drawing/2010/main" val="0"/>
                </a:ext>
              </a:extLst>
            </a:blip>
            <a:srcRect l="2363"/>
            <a:stretch/>
          </p:blipFill>
          <p:spPr>
            <a:xfrm>
              <a:off x="8822922" y="0"/>
              <a:ext cx="3247256" cy="3159534"/>
            </a:xfrm>
            <a:prstGeom prst="rect">
              <a:avLst/>
            </a:prstGeom>
          </p:spPr>
        </p:pic>
        <p:pic>
          <p:nvPicPr>
            <p:cNvPr id="10"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rotWithShape="1">
            <a:blip r:embed="rId4">
              <a:extLst>
                <a:ext uri="{28A0092B-C50C-407E-A947-70E740481C1C}">
                  <a14:useLocalDpi xmlns:a14="http://schemas.microsoft.com/office/drawing/2010/main" val="0"/>
                </a:ext>
              </a:extLst>
            </a:blip>
            <a:srcRect l="2517" t="75832" r="68905" b="530"/>
            <a:stretch/>
          </p:blipFill>
          <p:spPr>
            <a:xfrm>
              <a:off x="8273243" y="1192460"/>
              <a:ext cx="1061051" cy="833770"/>
            </a:xfrm>
            <a:prstGeom prst="rect">
              <a:avLst/>
            </a:prstGeom>
          </p:spPr>
        </p:pic>
        <p:sp>
          <p:nvSpPr>
            <p:cNvPr id="4" name="Téglalap 3"/>
            <p:cNvSpPr/>
            <p:nvPr/>
          </p:nvSpPr>
          <p:spPr>
            <a:xfrm>
              <a:off x="8176481" y="2382765"/>
              <a:ext cx="1613139" cy="929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Picture 7" descr="Chart, histogram&#10;&#10;Description automatically generated">
            <a:extLst>
              <a:ext uri="{FF2B5EF4-FFF2-40B4-BE49-F238E27FC236}">
                <a16:creationId xmlns:a16="http://schemas.microsoft.com/office/drawing/2014/main" id="{E11AC9A7-9791-D4AE-8DA9-C5392257354E}"/>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a:off x="5816232" y="2486278"/>
            <a:ext cx="3853980" cy="3782406"/>
          </a:xfrm>
          <a:prstGeom prst="rect">
            <a:avLst/>
          </a:prstGeom>
        </p:spPr>
      </p:pic>
      <p:sp>
        <p:nvSpPr>
          <p:cNvPr id="7" name="Rectangle 4"/>
          <p:cNvSpPr/>
          <p:nvPr/>
        </p:nvSpPr>
        <p:spPr>
          <a:xfrm>
            <a:off x="10022126" y="5760853"/>
            <a:ext cx="2169874" cy="507831"/>
          </a:xfrm>
          <a:prstGeom prst="rect">
            <a:avLst/>
          </a:prstGeom>
        </p:spPr>
        <p:txBody>
          <a:bodyPr wrap="square" lIns="91440" tIns="45720" rIns="91440" bIns="45720" anchor="t">
            <a:spAutoFit/>
          </a:bodyPr>
          <a:lstStyle/>
          <a:p>
            <a:pPr algn="ctr"/>
            <a:r>
              <a:rPr lang="en-US" sz="900" dirty="0"/>
              <a:t>Source: </a:t>
            </a:r>
            <a:r>
              <a:rPr lang="en-US" sz="900" dirty="0">
                <a:hlinkClick r:id="rId7">
                  <a:extLst>
                    <a:ext uri="{A12FA001-AC4F-418D-AE19-62706E023703}">
                      <ahyp:hlinkClr xmlns:ahyp="http://schemas.microsoft.com/office/drawing/2018/hyperlinkcolor" xmlns="" val="tx"/>
                    </a:ext>
                  </a:extLst>
                </a:hlinkClick>
              </a:rPr>
              <a:t>https://archive.ipcc.ch/publications_and_data/ar4/wg2/en/figure-c1-2.html</a:t>
            </a:r>
            <a:r>
              <a:rPr lang="en-US" sz="900" dirty="0"/>
              <a:t> </a:t>
            </a:r>
            <a:endParaRPr lang="en-US" sz="900" dirty="0">
              <a:cs typeface="Calibri"/>
            </a:endParaRPr>
          </a:p>
        </p:txBody>
      </p:sp>
    </p:spTree>
    <p:extLst>
      <p:ext uri="{BB962C8B-B14F-4D97-AF65-F5344CB8AC3E}">
        <p14:creationId xmlns:p14="http://schemas.microsoft.com/office/powerpoint/2010/main" val="3621515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Air pollution impacts on CVD: Particulate Matter (PM)</a:t>
            </a:r>
            <a:endParaRPr lang="en-US">
              <a:solidFill>
                <a:schemeClr val="tx1"/>
              </a:solidFill>
              <a:cs typeface="Calibri"/>
            </a:endParaRPr>
          </a:p>
        </p:txBody>
      </p:sp>
      <p:sp>
        <p:nvSpPr>
          <p:cNvPr id="5" name="Rectangle 4"/>
          <p:cNvSpPr/>
          <p:nvPr/>
        </p:nvSpPr>
        <p:spPr>
          <a:xfrm>
            <a:off x="4493366" y="5892466"/>
            <a:ext cx="5843954" cy="477054"/>
          </a:xfrm>
          <a:prstGeom prst="rect">
            <a:avLst/>
          </a:prstGeom>
        </p:spPr>
        <p:txBody>
          <a:bodyPr wrap="square" lIns="91440" tIns="45720" rIns="91440" bIns="45720" anchor="t">
            <a:spAutoFit/>
          </a:bodyPr>
          <a:lstStyle/>
          <a:p>
            <a:pPr algn="ctr"/>
            <a:r>
              <a:rPr lang="sr-Latn-RS" sz="1600" dirty="0"/>
              <a:t>WHO air quality guidelines from 2021</a:t>
            </a:r>
            <a:endParaRPr lang="en-US" sz="1600" dirty="0">
              <a:cs typeface="Calibri"/>
            </a:endParaRPr>
          </a:p>
          <a:p>
            <a:pPr algn="ctr"/>
            <a:r>
              <a:rPr lang="en-US" sz="900" dirty="0"/>
              <a:t>Source: </a:t>
            </a:r>
            <a:r>
              <a:rPr lang="en-US" sz="900" dirty="0">
                <a:hlinkClick r:id="rId3">
                  <a:extLst>
                    <a:ext uri="{A12FA001-AC4F-418D-AE19-62706E023703}">
                      <ahyp:hlinkClr xmlns:ahyp="http://schemas.microsoft.com/office/drawing/2018/hyperlinkcolor" xmlns="" val="tx"/>
                    </a:ext>
                  </a:extLst>
                </a:hlinkClick>
              </a:rPr>
              <a:t>https://www.iqair.com/newsroom/2021-WHO-air-quality-guidelines</a:t>
            </a:r>
            <a:r>
              <a:rPr lang="sr-Latn-RS" sz="900" dirty="0"/>
              <a:t> </a:t>
            </a:r>
            <a:endParaRPr lang="en-US" sz="900" dirty="0">
              <a:cs typeface="Calibri"/>
            </a:endParaRPr>
          </a:p>
        </p:txBody>
      </p:sp>
      <p:pic>
        <p:nvPicPr>
          <p:cNvPr id="6" name="Picture 5" descr="Table&#10;&#10;Description automatically generated">
            <a:extLst>
              <a:ext uri="{FF2B5EF4-FFF2-40B4-BE49-F238E27FC236}">
                <a16:creationId xmlns:a16="http://schemas.microsoft.com/office/drawing/2014/main" id="{40C6C5DE-6784-B5A0-E86A-D23B9B06BD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5449" y="763029"/>
            <a:ext cx="9880121" cy="5146686"/>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Epidemiology of air pollution and CVD: Cardiovascular mortality</a:t>
            </a:r>
            <a:endParaRPr lang="en-US">
              <a:solidFill>
                <a:schemeClr val="tx1"/>
              </a:solidFill>
              <a:cs typeface="Calibri"/>
            </a:endParaRPr>
          </a:p>
        </p:txBody>
      </p:sp>
      <p:sp>
        <p:nvSpPr>
          <p:cNvPr id="5" name="Rectangle 4"/>
          <p:cNvSpPr/>
          <p:nvPr/>
        </p:nvSpPr>
        <p:spPr>
          <a:xfrm>
            <a:off x="0" y="6117732"/>
            <a:ext cx="2676296" cy="230832"/>
          </a:xfrm>
          <a:prstGeom prst="rect">
            <a:avLst/>
          </a:prstGeom>
        </p:spPr>
        <p:txBody>
          <a:bodyPr wrap="square" lIns="91440" tIns="45720" rIns="91440" bIns="45720" anchor="t">
            <a:spAutoFit/>
          </a:bodyPr>
          <a:lstStyle/>
          <a:p>
            <a:pPr algn="ctr"/>
            <a:r>
              <a:rPr lang="en-US" sz="900" dirty="0" smtClean="0"/>
              <a:t>Source</a:t>
            </a:r>
            <a:r>
              <a:rPr lang="en-US" sz="900" dirty="0"/>
              <a:t>: from Rajagopalan and Landrigan (2021)</a:t>
            </a:r>
            <a:endParaRPr lang="en-US" sz="900" dirty="0">
              <a:cs typeface="Calibri"/>
            </a:endParaRPr>
          </a:p>
        </p:txBody>
      </p:sp>
      <p:pic>
        <p:nvPicPr>
          <p:cNvPr id="6" name="Picture 5">
            <a:extLst>
              <a:ext uri="{FF2B5EF4-FFF2-40B4-BE49-F238E27FC236}">
                <a16:creationId xmlns:a16="http://schemas.microsoft.com/office/drawing/2014/main" id="{5FF2A353-6905-A211-70C6-228798CDF345}"/>
              </a:ext>
            </a:extLst>
          </p:cNvPr>
          <p:cNvPicPr>
            <a:picLocks noChangeAspect="1"/>
          </p:cNvPicPr>
          <p:nvPr/>
        </p:nvPicPr>
        <p:blipFill>
          <a:blip r:embed="rId2"/>
          <a:stretch>
            <a:fillRect/>
          </a:stretch>
        </p:blipFill>
        <p:spPr>
          <a:xfrm>
            <a:off x="4132053" y="702644"/>
            <a:ext cx="6849981" cy="5699748"/>
          </a:xfrm>
          <a:prstGeom prst="rect">
            <a:avLst/>
          </a:prstGeom>
        </p:spPr>
      </p:pic>
    </p:spTree>
    <p:extLst>
      <p:ext uri="{BB962C8B-B14F-4D97-AF65-F5344CB8AC3E}">
        <p14:creationId xmlns:p14="http://schemas.microsoft.com/office/powerpoint/2010/main" val="8294042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12476" y="1122363"/>
            <a:ext cx="10404304" cy="2387600"/>
          </a:xfrm>
        </p:spPr>
        <p:txBody>
          <a:bodyPr>
            <a:noAutofit/>
          </a:bodyPr>
          <a:lstStyle/>
          <a:p>
            <a:r>
              <a:rPr lang="en-GB" b="1" dirty="0">
                <a:solidFill>
                  <a:schemeClr val="tx1"/>
                </a:solidFill>
              </a:rPr>
              <a:t>Impact of Climate </a:t>
            </a:r>
            <a:r>
              <a:rPr lang="en-GB" b="1" dirty="0" smtClean="0">
                <a:solidFill>
                  <a:schemeClr val="tx1"/>
                </a:solidFill>
              </a:rPr>
              <a:t>Change</a:t>
            </a:r>
            <a:r>
              <a:rPr lang="hu-HU" b="1" dirty="0" smtClean="0">
                <a:solidFill>
                  <a:schemeClr val="tx1"/>
                </a:solidFill>
              </a:rPr>
              <a:t/>
            </a:r>
            <a:br>
              <a:rPr lang="hu-HU" b="1" dirty="0" smtClean="0">
                <a:solidFill>
                  <a:schemeClr val="tx1"/>
                </a:solidFill>
              </a:rPr>
            </a:br>
            <a:r>
              <a:rPr lang="en-GB" b="1" dirty="0" smtClean="0">
                <a:solidFill>
                  <a:schemeClr val="tx1"/>
                </a:solidFill>
              </a:rPr>
              <a:t>on </a:t>
            </a:r>
            <a:r>
              <a:rPr lang="en-US" b="1" dirty="0">
                <a:solidFill>
                  <a:schemeClr val="tx1"/>
                </a:solidFill>
              </a:rPr>
              <a:t>Cardiovascular </a:t>
            </a:r>
            <a:r>
              <a:rPr lang="en-US" b="1" dirty="0" smtClean="0">
                <a:solidFill>
                  <a:schemeClr val="tx1"/>
                </a:solidFill>
              </a:rPr>
              <a:t>Disease</a:t>
            </a:r>
            <a:endParaRPr lang="hu-HU" b="1" dirty="0">
              <a:solidFill>
                <a:schemeClr val="tx1"/>
              </a:solidFill>
              <a:cs typeface="Calibri"/>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Diagram&#10;&#10;Description automatically generated">
            <a:extLst>
              <a:ext uri="{FF2B5EF4-FFF2-40B4-BE49-F238E27FC236}">
                <a16:creationId xmlns:a16="http://schemas.microsoft.com/office/drawing/2014/main" id="{B0C38FE1-2382-8CF1-8B2C-BAC61A6F857D}"/>
              </a:ext>
            </a:extLst>
          </p:cNvPr>
          <p:cNvPicPr>
            <a:picLocks noChangeAspect="1"/>
          </p:cNvPicPr>
          <p:nvPr/>
        </p:nvPicPr>
        <p:blipFill rotWithShape="1">
          <a:blip r:embed="rId2">
            <a:extLst>
              <a:ext uri="{28A0092B-C50C-407E-A947-70E740481C1C}">
                <a14:useLocalDpi xmlns:a14="http://schemas.microsoft.com/office/drawing/2010/main" val="0"/>
              </a:ext>
            </a:extLst>
          </a:blip>
          <a:srcRect l="17800" r="16127"/>
          <a:stretch/>
        </p:blipFill>
        <p:spPr>
          <a:xfrm>
            <a:off x="279525" y="805620"/>
            <a:ext cx="5200799" cy="3148498"/>
          </a:xfrm>
          <a:prstGeom prst="rect">
            <a:avLst/>
          </a:prstGeom>
        </p:spPr>
      </p:pic>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Epidemiology of air pollution and </a:t>
            </a:r>
            <a:r>
              <a:rPr lang="en-US" b="1" dirty="0" smtClean="0">
                <a:solidFill>
                  <a:schemeClr val="tx1"/>
                </a:solidFill>
              </a:rPr>
              <a:t>CVD</a:t>
            </a:r>
            <a:endParaRPr lang="en-US" dirty="0">
              <a:solidFill>
                <a:schemeClr val="tx1"/>
              </a:solidFill>
              <a:cs typeface="Calibri"/>
            </a:endParaRPr>
          </a:p>
        </p:txBody>
      </p:sp>
      <p:sp>
        <p:nvSpPr>
          <p:cNvPr id="5" name="Rectangle 4"/>
          <p:cNvSpPr/>
          <p:nvPr/>
        </p:nvSpPr>
        <p:spPr>
          <a:xfrm>
            <a:off x="7342902" y="3363510"/>
            <a:ext cx="4746429" cy="507831"/>
          </a:xfrm>
          <a:prstGeom prst="rect">
            <a:avLst/>
          </a:prstGeom>
        </p:spPr>
        <p:txBody>
          <a:bodyPr wrap="square" lIns="91440" tIns="45720" rIns="91440" bIns="45720" anchor="t">
            <a:spAutoFit/>
          </a:bodyPr>
          <a:lstStyle/>
          <a:p>
            <a:pPr algn="ctr"/>
            <a:r>
              <a:rPr lang="en-US" sz="900" dirty="0"/>
              <a:t>Air Pollution and impacts on heart</a:t>
            </a:r>
            <a:endParaRPr lang="en-US" sz="900" dirty="0">
              <a:cs typeface="Calibri"/>
            </a:endParaRPr>
          </a:p>
          <a:p>
            <a:pPr algn="ctr"/>
            <a:r>
              <a:rPr lang="en-US" sz="900" dirty="0"/>
              <a:t>Source: </a:t>
            </a:r>
            <a:r>
              <a:rPr lang="en-US" sz="900" dirty="0">
                <a:hlinkClick r:id="rId3">
                  <a:extLst>
                    <a:ext uri="{A12FA001-AC4F-418D-AE19-62706E023703}">
                      <ahyp:hlinkClr xmlns:ahyp="http://schemas.microsoft.com/office/drawing/2018/hyperlinkcolor" xmlns="" val="tx"/>
                    </a:ext>
                  </a:extLst>
                </a:hlinkClick>
              </a:rPr>
              <a:t>https://newsroom.heart.org/news/leading-cardiovascular-organizations-call-for-urgent-action-to-reduce-air-pollution</a:t>
            </a:r>
            <a:r>
              <a:rPr lang="en-US" sz="900" dirty="0"/>
              <a:t> </a:t>
            </a:r>
            <a:endParaRPr lang="en-US" sz="900" dirty="0">
              <a:cs typeface="Calibri"/>
            </a:endParaRPr>
          </a:p>
        </p:txBody>
      </p:sp>
      <p:pic>
        <p:nvPicPr>
          <p:cNvPr id="6" name="Picture 5" descr="Text&#10;&#10;Description automatically generated">
            <a:extLst>
              <a:ext uri="{FF2B5EF4-FFF2-40B4-BE49-F238E27FC236}">
                <a16:creationId xmlns:a16="http://schemas.microsoft.com/office/drawing/2014/main" id="{FF9593A8-F4DD-2AC4-A82F-E0061F7C50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2877" y="88456"/>
            <a:ext cx="4894226" cy="3275054"/>
          </a:xfrm>
          <a:prstGeom prst="rect">
            <a:avLst/>
          </a:prstGeom>
        </p:spPr>
      </p:pic>
      <p:pic>
        <p:nvPicPr>
          <p:cNvPr id="7" name="Picture 6" descr="Logo, company name&#10;&#10;Description automatically generated">
            <a:extLst>
              <a:ext uri="{FF2B5EF4-FFF2-40B4-BE49-F238E27FC236}">
                <a16:creationId xmlns:a16="http://schemas.microsoft.com/office/drawing/2014/main" id="{E334880E-2DDE-11AF-D890-51F88127F9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7787" y="3710464"/>
            <a:ext cx="3613694" cy="2559700"/>
          </a:xfrm>
          <a:prstGeom prst="rect">
            <a:avLst/>
          </a:prstGeom>
        </p:spPr>
      </p:pic>
      <p:sp>
        <p:nvSpPr>
          <p:cNvPr id="9" name="Rectangle 4"/>
          <p:cNvSpPr/>
          <p:nvPr/>
        </p:nvSpPr>
        <p:spPr>
          <a:xfrm>
            <a:off x="279525" y="3956252"/>
            <a:ext cx="4856671" cy="369332"/>
          </a:xfrm>
          <a:prstGeom prst="rect">
            <a:avLst/>
          </a:prstGeom>
        </p:spPr>
        <p:txBody>
          <a:bodyPr wrap="square" lIns="91440" tIns="45720" rIns="91440" bIns="45720" anchor="t">
            <a:spAutoFit/>
          </a:bodyPr>
          <a:lstStyle/>
          <a:p>
            <a:r>
              <a:rPr lang="en-US" sz="900" dirty="0"/>
              <a:t>Normal heart vs atrial fibrillation</a:t>
            </a:r>
            <a:endParaRPr lang="en-US" sz="900" dirty="0">
              <a:cs typeface="Calibri"/>
            </a:endParaRPr>
          </a:p>
          <a:p>
            <a:r>
              <a:rPr lang="en-US" sz="900" dirty="0"/>
              <a:t>Source: </a:t>
            </a:r>
            <a:r>
              <a:rPr lang="en-US" sz="900" dirty="0">
                <a:hlinkClick r:id="rId6">
                  <a:extLst>
                    <a:ext uri="{A12FA001-AC4F-418D-AE19-62706E023703}">
                      <ahyp:hlinkClr xmlns:ahyp="http://schemas.microsoft.com/office/drawing/2018/hyperlinkcolor" xmlns="" val="tx"/>
                    </a:ext>
                  </a:extLst>
                </a:hlinkClick>
              </a:rPr>
              <a:t>https://www.metrohospitals.com/blogs/cardiology-ctvs/what-is-cardiac-arrhythmia</a:t>
            </a:r>
            <a:r>
              <a:rPr lang="en-US" sz="900" dirty="0"/>
              <a:t> </a:t>
            </a:r>
            <a:endParaRPr lang="en-US" sz="900" dirty="0">
              <a:cs typeface="Calibri"/>
            </a:endParaRPr>
          </a:p>
        </p:txBody>
      </p:sp>
      <p:sp>
        <p:nvSpPr>
          <p:cNvPr id="10" name="Rectangle 4"/>
          <p:cNvSpPr/>
          <p:nvPr/>
        </p:nvSpPr>
        <p:spPr>
          <a:xfrm>
            <a:off x="8364386" y="5839710"/>
            <a:ext cx="3589346" cy="369332"/>
          </a:xfrm>
          <a:prstGeom prst="rect">
            <a:avLst/>
          </a:prstGeom>
        </p:spPr>
        <p:txBody>
          <a:bodyPr wrap="square" lIns="91440" tIns="45720" rIns="91440" bIns="45720" anchor="t">
            <a:spAutoFit/>
          </a:bodyPr>
          <a:lstStyle/>
          <a:p>
            <a:r>
              <a:rPr lang="en-US" sz="900" dirty="0"/>
              <a:t>Air pollution CVD and stroke statistics</a:t>
            </a:r>
            <a:endParaRPr lang="en-US" sz="900" dirty="0">
              <a:cs typeface="Calibri"/>
            </a:endParaRPr>
          </a:p>
          <a:p>
            <a:r>
              <a:rPr lang="en-US" sz="900" dirty="0"/>
              <a:t>Source: </a:t>
            </a:r>
            <a:r>
              <a:rPr lang="en-US" sz="900" dirty="0">
                <a:hlinkClick r:id="rId7">
                  <a:extLst>
                    <a:ext uri="{A12FA001-AC4F-418D-AE19-62706E023703}">
                      <ahyp:hlinkClr xmlns:ahyp="http://schemas.microsoft.com/office/drawing/2018/hyperlinkcolor" xmlns="" val="tx"/>
                    </a:ext>
                  </a:extLst>
                </a:hlinkClick>
              </a:rPr>
              <a:t>https://newsroom.heart.org/file/infographic-numbers?action=</a:t>
            </a:r>
            <a:r>
              <a:rPr lang="en-US" sz="900" dirty="0"/>
              <a:t> </a:t>
            </a:r>
            <a:endParaRPr lang="en-US" sz="900" dirty="0">
              <a:cs typeface="Calibri"/>
            </a:endParaRPr>
          </a:p>
        </p:txBody>
      </p:sp>
    </p:spTree>
    <p:extLst>
      <p:ext uri="{BB962C8B-B14F-4D97-AF65-F5344CB8AC3E}">
        <p14:creationId xmlns:p14="http://schemas.microsoft.com/office/powerpoint/2010/main" val="61467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Wildfires, desert dust and CVD</a:t>
            </a:r>
            <a:endParaRPr lang="en-US">
              <a:solidFill>
                <a:schemeClr val="tx1"/>
              </a:solidFill>
              <a:cs typeface="Calibri"/>
            </a:endParaRPr>
          </a:p>
        </p:txBody>
      </p:sp>
      <p:sp>
        <p:nvSpPr>
          <p:cNvPr id="5" name="Rectangle 4"/>
          <p:cNvSpPr/>
          <p:nvPr/>
        </p:nvSpPr>
        <p:spPr>
          <a:xfrm>
            <a:off x="6495686" y="6059542"/>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https://www.ahajournals.org/doi/10.1161/CIRCULATIONAHA.121.058058</a:t>
            </a:r>
            <a:r>
              <a:rPr lang="en-US" sz="900" dirty="0"/>
              <a:t> </a:t>
            </a:r>
            <a:endParaRPr lang="en-US" sz="900" dirty="0">
              <a:cs typeface="Calibri"/>
            </a:endParaRPr>
          </a:p>
        </p:txBody>
      </p:sp>
      <p:pic>
        <p:nvPicPr>
          <p:cNvPr id="6" name="Picture 5" descr="Diagram, timeline&#10;&#10;Description automatically generated">
            <a:extLst>
              <a:ext uri="{FF2B5EF4-FFF2-40B4-BE49-F238E27FC236}">
                <a16:creationId xmlns:a16="http://schemas.microsoft.com/office/drawing/2014/main" id="{74C70175-376A-09AD-5AF9-3886D16B8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6068" y="277577"/>
            <a:ext cx="5537126" cy="5760909"/>
          </a:xfrm>
          <a:prstGeom prst="rect">
            <a:avLst/>
          </a:prstGeom>
        </p:spPr>
      </p:pic>
      <p:sp>
        <p:nvSpPr>
          <p:cNvPr id="7" name="Rectangle 4"/>
          <p:cNvSpPr/>
          <p:nvPr/>
        </p:nvSpPr>
        <p:spPr>
          <a:xfrm>
            <a:off x="155111" y="4662395"/>
            <a:ext cx="5656715" cy="230832"/>
          </a:xfrm>
          <a:prstGeom prst="rect">
            <a:avLst/>
          </a:prstGeom>
          <a:noFill/>
        </p:spPr>
        <p:txBody>
          <a:bodyPr wrap="square" lIns="91440" tIns="45720" rIns="91440" bIns="45720" anchor="t">
            <a:spAutoFit/>
          </a:bodyPr>
          <a:lstStyle/>
          <a:p>
            <a:pPr algn="ctr"/>
            <a:r>
              <a:rPr lang="en-US" sz="900" dirty="0"/>
              <a:t>Source: </a:t>
            </a:r>
            <a:r>
              <a:rPr lang="en-US" sz="900" dirty="0">
                <a:hlinkClick r:id="rId4">
                  <a:extLst>
                    <a:ext uri="{A12FA001-AC4F-418D-AE19-62706E023703}">
                      <ahyp:hlinkClr xmlns:ahyp="http://schemas.microsoft.com/office/drawing/2018/hyperlinkcolor" xmlns="" val="tx"/>
                    </a:ext>
                  </a:extLst>
                </a:hlinkClick>
              </a:rPr>
              <a:t>https://particleandfibretoxicology.biomedcentral.com/articles/10.1186/s12989-020-00394-8</a:t>
            </a:r>
            <a:r>
              <a:rPr lang="en-US" sz="900" dirty="0"/>
              <a:t> </a:t>
            </a:r>
            <a:endParaRPr lang="en-US" sz="900" dirty="0">
              <a:cs typeface="Calibri"/>
            </a:endParaRPr>
          </a:p>
        </p:txBody>
      </p:sp>
      <p:pic>
        <p:nvPicPr>
          <p:cNvPr id="8" name="Picture 5" descr="Diagram&#10;&#10;Description automatically generated">
            <a:extLst>
              <a:ext uri="{FF2B5EF4-FFF2-40B4-BE49-F238E27FC236}">
                <a16:creationId xmlns:a16="http://schemas.microsoft.com/office/drawing/2014/main" id="{09824BF2-F08B-5E65-E570-32E8BCDCBA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01" y="1654984"/>
            <a:ext cx="6325447" cy="3006283"/>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Vulnerable subpopulations</a:t>
            </a:r>
            <a:endParaRPr lang="en-US">
              <a:solidFill>
                <a:schemeClr val="tx1"/>
              </a:solidFill>
              <a:cs typeface="Calibri"/>
            </a:endParaRPr>
          </a:p>
        </p:txBody>
      </p:sp>
      <p:sp>
        <p:nvSpPr>
          <p:cNvPr id="5" name="Rectangle 4"/>
          <p:cNvSpPr/>
          <p:nvPr/>
        </p:nvSpPr>
        <p:spPr>
          <a:xfrm>
            <a:off x="8188104" y="3505446"/>
            <a:ext cx="3969920" cy="230832"/>
          </a:xfrm>
          <a:prstGeom prst="rect">
            <a:avLst/>
          </a:prstGeom>
        </p:spPr>
        <p:txBody>
          <a:bodyPr wrap="square" lIns="91440" tIns="45720" rIns="91440" bIns="45720" anchor="t">
            <a:spAutoFit/>
          </a:bodyPr>
          <a:lstStyle/>
          <a:p>
            <a:pPr algn="r"/>
            <a:r>
              <a:rPr lang="en-US" sz="900" dirty="0"/>
              <a:t>Source: </a:t>
            </a:r>
            <a:r>
              <a:rPr lang="en-US" sz="900" dirty="0">
                <a:hlinkClick r:id="rId2">
                  <a:extLst>
                    <a:ext uri="{A12FA001-AC4F-418D-AE19-62706E023703}">
                      <ahyp:hlinkClr xmlns:ahyp="http://schemas.microsoft.com/office/drawing/2018/hyperlinkcolor" xmlns="" val="tx"/>
                    </a:ext>
                  </a:extLst>
                </a:hlinkClick>
              </a:rPr>
              <a:t>https://community.wmo.int/en/activity-areas/urban/urban-heat-island</a:t>
            </a:r>
            <a:r>
              <a:rPr lang="en-US" sz="900" dirty="0"/>
              <a:t> </a:t>
            </a:r>
            <a:endParaRPr lang="en-US" sz="900" dirty="0">
              <a:cs typeface="Calibri"/>
            </a:endParaRPr>
          </a:p>
        </p:txBody>
      </p:sp>
      <p:pic>
        <p:nvPicPr>
          <p:cNvPr id="6" name="Picture 5" descr="Chart, histogram&#10;&#10;Description automatically generated">
            <a:extLst>
              <a:ext uri="{FF2B5EF4-FFF2-40B4-BE49-F238E27FC236}">
                <a16:creationId xmlns:a16="http://schemas.microsoft.com/office/drawing/2014/main" id="{13F0BB99-6318-570A-7EA6-9ED1AAEA2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452" y="619893"/>
            <a:ext cx="7223613" cy="2914940"/>
          </a:xfrm>
          <a:prstGeom prst="rect">
            <a:avLst/>
          </a:prstGeom>
        </p:spPr>
      </p:pic>
      <p:pic>
        <p:nvPicPr>
          <p:cNvPr id="7" name="Picture 5" descr="Chart, histogram&#10;&#10;Description automatically generated">
            <a:extLst>
              <a:ext uri="{FF2B5EF4-FFF2-40B4-BE49-F238E27FC236}">
                <a16:creationId xmlns:a16="http://schemas.microsoft.com/office/drawing/2014/main" id="{13F0BB99-6318-570A-7EA6-9ED1AAEA22EA}"/>
              </a:ext>
            </a:extLst>
          </p:cNvPr>
          <p:cNvPicPr>
            <a:picLocks noChangeAspect="1"/>
          </p:cNvPicPr>
          <p:nvPr/>
        </p:nvPicPr>
        <p:blipFill rotWithShape="1">
          <a:blip r:embed="rId3">
            <a:extLst>
              <a:ext uri="{28A0092B-C50C-407E-A947-70E740481C1C}">
                <a14:useLocalDpi xmlns:a14="http://schemas.microsoft.com/office/drawing/2010/main" val="0"/>
              </a:ext>
            </a:extLst>
          </a:blip>
          <a:srcRect l="-197" r="97569" b="39105"/>
          <a:stretch/>
        </p:blipFill>
        <p:spPr>
          <a:xfrm>
            <a:off x="4666671" y="1444888"/>
            <a:ext cx="189781" cy="1775069"/>
          </a:xfrm>
          <a:prstGeom prst="rect">
            <a:avLst/>
          </a:prstGeom>
        </p:spPr>
      </p:pic>
      <p:sp>
        <p:nvSpPr>
          <p:cNvPr id="4" name="Téglalap 3"/>
          <p:cNvSpPr/>
          <p:nvPr/>
        </p:nvSpPr>
        <p:spPr>
          <a:xfrm>
            <a:off x="4805745" y="619893"/>
            <a:ext cx="224500" cy="1769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tangle 4"/>
          <p:cNvSpPr/>
          <p:nvPr/>
        </p:nvSpPr>
        <p:spPr>
          <a:xfrm>
            <a:off x="4583421" y="5955606"/>
            <a:ext cx="3795488" cy="369332"/>
          </a:xfrm>
          <a:prstGeom prst="rect">
            <a:avLst/>
          </a:prstGeom>
        </p:spPr>
        <p:txBody>
          <a:bodyPr wrap="square" lIns="91440" tIns="45720" rIns="91440" bIns="45720" anchor="t">
            <a:spAutoFit/>
          </a:bodyPr>
          <a:lstStyle/>
          <a:p>
            <a:r>
              <a:rPr lang="en-US" sz="900" dirty="0"/>
              <a:t>Source: </a:t>
            </a:r>
            <a:r>
              <a:rPr lang="en-US" sz="900" dirty="0">
                <a:hlinkClick r:id="rId4">
                  <a:extLst>
                    <a:ext uri="{A12FA001-AC4F-418D-AE19-62706E023703}">
                      <ahyp:hlinkClr xmlns:ahyp="http://schemas.microsoft.com/office/drawing/2018/hyperlinkcolor" xmlns="" val="tx"/>
                    </a:ext>
                  </a:extLst>
                </a:hlinkClick>
              </a:rPr>
              <a:t>https://www.nytimes.com/interactive/2020/08/24/climate/racism-redlining-cities-global-warming.html</a:t>
            </a:r>
            <a:r>
              <a:rPr lang="en-US" sz="900" dirty="0"/>
              <a:t> </a:t>
            </a:r>
            <a:endParaRPr lang="en-US" sz="900" dirty="0">
              <a:cs typeface="Calibri"/>
            </a:endParaRPr>
          </a:p>
        </p:txBody>
      </p:sp>
      <p:pic>
        <p:nvPicPr>
          <p:cNvPr id="10"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734" y="1735617"/>
            <a:ext cx="4528939" cy="4528939"/>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Vulnerable subpopulations</a:t>
            </a:r>
            <a:endParaRPr lang="en-US">
              <a:solidFill>
                <a:schemeClr val="tx1"/>
              </a:solidFill>
              <a:cs typeface="Calibri"/>
            </a:endParaRPr>
          </a:p>
        </p:txBody>
      </p:sp>
      <p:sp>
        <p:nvSpPr>
          <p:cNvPr id="5" name="Rectangle 4"/>
          <p:cNvSpPr/>
          <p:nvPr/>
        </p:nvSpPr>
        <p:spPr>
          <a:xfrm>
            <a:off x="8479766" y="6074840"/>
            <a:ext cx="2568823"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https://toolkit.climate.gov/image/3378</a:t>
            </a:r>
            <a:r>
              <a:rPr lang="en-US" sz="900" dirty="0"/>
              <a:t> </a:t>
            </a:r>
            <a:endParaRPr lang="en-US" sz="900" dirty="0">
              <a:cs typeface="Calibri"/>
            </a:endParaRPr>
          </a:p>
        </p:txBody>
      </p:sp>
      <p:pic>
        <p:nvPicPr>
          <p:cNvPr id="6" name="Picture 5" descr="Diagram&#10;&#10;Description automatically generated with medium confidence">
            <a:extLst>
              <a:ext uri="{FF2B5EF4-FFF2-40B4-BE49-F238E27FC236}">
                <a16:creationId xmlns:a16="http://schemas.microsoft.com/office/drawing/2014/main" id="{F196B035-600E-4B06-7157-62F497ACA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1842" y="206575"/>
            <a:ext cx="5890669" cy="5890669"/>
          </a:xfrm>
          <a:prstGeom prst="rect">
            <a:avLst/>
          </a:prstGeom>
        </p:spPr>
      </p:pic>
      <p:sp>
        <p:nvSpPr>
          <p:cNvPr id="7" name="Rectangle 4"/>
          <p:cNvSpPr/>
          <p:nvPr/>
        </p:nvSpPr>
        <p:spPr>
          <a:xfrm>
            <a:off x="484323" y="6014458"/>
            <a:ext cx="3942272" cy="369332"/>
          </a:xfrm>
          <a:prstGeom prst="rect">
            <a:avLst/>
          </a:prstGeom>
        </p:spPr>
        <p:txBody>
          <a:bodyPr wrap="square" lIns="91440" tIns="45720" rIns="91440" bIns="45720" anchor="t">
            <a:spAutoFit/>
          </a:bodyPr>
          <a:lstStyle/>
          <a:p>
            <a:pPr algn="ctr"/>
            <a:r>
              <a:rPr lang="en-US" sz="900" dirty="0"/>
              <a:t>Source: </a:t>
            </a:r>
            <a:r>
              <a:rPr lang="en-US" sz="900" dirty="0">
                <a:hlinkClick r:id="rId4">
                  <a:extLst>
                    <a:ext uri="{A12FA001-AC4F-418D-AE19-62706E023703}">
                      <ahyp:hlinkClr xmlns:ahyp="http://schemas.microsoft.com/office/drawing/2018/hyperlinkcolor" xmlns="" val="tx"/>
                    </a:ext>
                  </a:extLst>
                </a:hlinkClick>
              </a:rPr>
              <a:t>https://www.famelab.gr/thousands-of-migrant-workers-died-in-qatars-extreme-heat/</a:t>
            </a:r>
            <a:r>
              <a:rPr lang="en-US" sz="900" dirty="0"/>
              <a:t> </a:t>
            </a:r>
            <a:endParaRPr lang="en-US" sz="900" dirty="0">
              <a:cs typeface="Calibri"/>
            </a:endParaRPr>
          </a:p>
        </p:txBody>
      </p:sp>
      <p:pic>
        <p:nvPicPr>
          <p:cNvPr id="8" name="Picture 5" descr="Graphical user interface, website&#10;&#10;Description automatically generated">
            <a:extLst>
              <a:ext uri="{FF2B5EF4-FFF2-40B4-BE49-F238E27FC236}">
                <a16:creationId xmlns:a16="http://schemas.microsoft.com/office/drawing/2014/main" id="{04D5D99C-4CAB-28D0-A8A1-1E17814CB4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705" y="785191"/>
            <a:ext cx="3934890" cy="5246519"/>
          </a:xfrm>
          <a:prstGeom prst="rect">
            <a:avLst/>
          </a:prstGeom>
        </p:spPr>
      </p:pic>
    </p:spTree>
    <p:extLst>
      <p:ext uri="{BB962C8B-B14F-4D97-AF65-F5344CB8AC3E}">
        <p14:creationId xmlns:p14="http://schemas.microsoft.com/office/powerpoint/2010/main" val="173211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How to mitigate climate change-related CVD?</a:t>
            </a:r>
            <a:endParaRPr lang="en-US">
              <a:solidFill>
                <a:schemeClr val="tx1"/>
              </a:solidFill>
              <a:cs typeface="Calibri"/>
            </a:endParaRPr>
          </a:p>
        </p:txBody>
      </p:sp>
      <p:sp>
        <p:nvSpPr>
          <p:cNvPr id="5" name="Rectangle 4"/>
          <p:cNvSpPr/>
          <p:nvPr/>
        </p:nvSpPr>
        <p:spPr>
          <a:xfrm>
            <a:off x="192505" y="5885520"/>
            <a:ext cx="3189408" cy="369332"/>
          </a:xfrm>
          <a:prstGeom prst="rect">
            <a:avLst/>
          </a:prstGeom>
        </p:spPr>
        <p:txBody>
          <a:bodyPr wrap="square" lIns="91440" tIns="45720" rIns="91440" bIns="45720" anchor="t">
            <a:spAutoFit/>
          </a:bodyPr>
          <a:lstStyle/>
          <a:p>
            <a:r>
              <a:rPr lang="en-US" sz="900" dirty="0"/>
              <a:t>Source: </a:t>
            </a:r>
            <a:r>
              <a:rPr lang="en-US" sz="900" dirty="0">
                <a:hlinkClick r:id="rId2">
                  <a:extLst>
                    <a:ext uri="{A12FA001-AC4F-418D-AE19-62706E023703}">
                      <ahyp:hlinkClr xmlns:ahyp="http://schemas.microsoft.com/office/drawing/2018/hyperlinkcolor" xmlns="" val="tx"/>
                    </a:ext>
                  </a:extLst>
                </a:hlinkClick>
              </a:rPr>
              <a:t>https://www.who.int/news-room/fact-sheets/detail/climate-change-and-health</a:t>
            </a:r>
            <a:r>
              <a:rPr lang="en-US" sz="900" dirty="0"/>
              <a:t> </a:t>
            </a:r>
            <a:endParaRPr lang="en-US" sz="900" dirty="0">
              <a:cs typeface="Calibri"/>
            </a:endParaRPr>
          </a:p>
        </p:txBody>
      </p:sp>
      <p:pic>
        <p:nvPicPr>
          <p:cNvPr id="6" name="Picture 5">
            <a:extLst>
              <a:ext uri="{FF2B5EF4-FFF2-40B4-BE49-F238E27FC236}">
                <a16:creationId xmlns:a16="http://schemas.microsoft.com/office/drawing/2014/main" id="{F74B5F7A-AD05-5227-B33A-34B3D005EBAD}"/>
              </a:ext>
            </a:extLst>
          </p:cNvPr>
          <p:cNvPicPr>
            <a:picLocks noChangeAspect="1"/>
          </p:cNvPicPr>
          <p:nvPr/>
        </p:nvPicPr>
        <p:blipFill>
          <a:blip r:embed="rId3"/>
          <a:stretch>
            <a:fillRect/>
          </a:stretch>
        </p:blipFill>
        <p:spPr>
          <a:xfrm>
            <a:off x="3421582" y="640684"/>
            <a:ext cx="8511095" cy="5716984"/>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How to mitigate climate change-related CVD?</a:t>
            </a:r>
            <a:endParaRPr lang="en-US">
              <a:solidFill>
                <a:schemeClr val="tx1"/>
              </a:solidFill>
              <a:cs typeface="Calibri"/>
            </a:endParaRPr>
          </a:p>
        </p:txBody>
      </p:sp>
      <p:sp>
        <p:nvSpPr>
          <p:cNvPr id="5" name="Rectangle 4"/>
          <p:cNvSpPr/>
          <p:nvPr/>
        </p:nvSpPr>
        <p:spPr>
          <a:xfrm>
            <a:off x="9309025" y="6072996"/>
            <a:ext cx="3044001" cy="230832"/>
          </a:xfrm>
          <a:prstGeom prst="rect">
            <a:avLst/>
          </a:prstGeom>
        </p:spPr>
        <p:txBody>
          <a:bodyPr wrap="square" lIns="91440" tIns="45720" rIns="91440" bIns="45720" anchor="t">
            <a:spAutoFit/>
          </a:bodyPr>
          <a:lstStyle/>
          <a:p>
            <a:pPr algn="ctr"/>
            <a:r>
              <a:rPr lang="en-US" sz="900" dirty="0"/>
              <a:t>Source: </a:t>
            </a:r>
            <a:r>
              <a:rPr lang="en-US" sz="900" dirty="0">
                <a:hlinkClick r:id="rId2"/>
              </a:rPr>
              <a:t>https://www.hsph.harvard.edu/healthybuildings/</a:t>
            </a:r>
            <a:r>
              <a:rPr lang="en-US" sz="900" dirty="0"/>
              <a:t> </a:t>
            </a:r>
            <a:endParaRPr lang="en-US" sz="900" dirty="0">
              <a:cs typeface="Calibri"/>
            </a:endParaRPr>
          </a:p>
        </p:txBody>
      </p:sp>
      <p:pic>
        <p:nvPicPr>
          <p:cNvPr id="1026" name="Picture 2" descr="The 9 Foundations of a Healthy Buil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8436" y="633632"/>
            <a:ext cx="5708340" cy="5672039"/>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Csoportba foglalás 9"/>
          <p:cNvGrpSpPr/>
          <p:nvPr/>
        </p:nvGrpSpPr>
        <p:grpSpPr>
          <a:xfrm>
            <a:off x="370935" y="1292438"/>
            <a:ext cx="5236235" cy="4780558"/>
            <a:chOff x="370935" y="1292438"/>
            <a:chExt cx="5236235" cy="4780558"/>
          </a:xfrm>
        </p:grpSpPr>
        <p:pic>
          <p:nvPicPr>
            <p:cNvPr id="7" name="Picture 5">
              <a:extLst>
                <a:ext uri="{FF2B5EF4-FFF2-40B4-BE49-F238E27FC236}">
                  <a16:creationId xmlns:a16="http://schemas.microsoft.com/office/drawing/2014/main" id="{809281C0-BA45-00AA-138B-9EA957FB5076}"/>
                </a:ext>
              </a:extLst>
            </p:cNvPr>
            <p:cNvPicPr>
              <a:picLocks noChangeAspect="1"/>
            </p:cNvPicPr>
            <p:nvPr/>
          </p:nvPicPr>
          <p:blipFill rotWithShape="1">
            <a:blip r:embed="rId4"/>
            <a:srcRect l="13000" t="9147" r="7401"/>
            <a:stretch/>
          </p:blipFill>
          <p:spPr>
            <a:xfrm>
              <a:off x="370935" y="1733909"/>
              <a:ext cx="5236235" cy="4339087"/>
            </a:xfrm>
            <a:prstGeom prst="rect">
              <a:avLst/>
            </a:prstGeom>
          </p:spPr>
        </p:pic>
        <p:sp>
          <p:nvSpPr>
            <p:cNvPr id="4" name="Téglalap 3"/>
            <p:cNvSpPr/>
            <p:nvPr/>
          </p:nvSpPr>
          <p:spPr>
            <a:xfrm>
              <a:off x="370936" y="1292438"/>
              <a:ext cx="5236234" cy="441471"/>
            </a:xfrm>
            <a:prstGeom prst="rect">
              <a:avLst/>
            </a:prstGeom>
            <a:solidFill>
              <a:srgbClr val="9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300" dirty="0" err="1" smtClean="0"/>
                <a:t>Possible</a:t>
              </a:r>
              <a:r>
                <a:rPr lang="hu-HU" sz="1300" dirty="0" smtClean="0"/>
                <a:t> flow of </a:t>
              </a:r>
              <a:r>
                <a:rPr lang="hu-HU" sz="1300" dirty="0" err="1" smtClean="0"/>
                <a:t>information</a:t>
              </a:r>
              <a:r>
                <a:rPr lang="hu-HU" sz="1300" dirty="0" smtClean="0"/>
                <a:t> </a:t>
              </a:r>
              <a:r>
                <a:rPr lang="hu-HU" sz="1300" dirty="0" err="1" smtClean="0"/>
                <a:t>between</a:t>
              </a:r>
              <a:r>
                <a:rPr lang="hu-HU" sz="1300" dirty="0" smtClean="0"/>
                <a:t> lead </a:t>
              </a:r>
              <a:r>
                <a:rPr lang="hu-HU" sz="1300" dirty="0" err="1" smtClean="0"/>
                <a:t>agency</a:t>
              </a:r>
              <a:r>
                <a:rPr lang="hu-HU" sz="1300" dirty="0" smtClean="0"/>
                <a:t> and </a:t>
              </a:r>
              <a:r>
                <a:rPr lang="hu-HU" sz="1300" dirty="0" err="1" smtClean="0"/>
                <a:t>other</a:t>
              </a:r>
              <a:r>
                <a:rPr lang="hu-HU" sz="1300" dirty="0" smtClean="0"/>
                <a:t> </a:t>
              </a:r>
              <a:r>
                <a:rPr lang="hu-HU" sz="1300" dirty="0" err="1" smtClean="0"/>
                <a:t>actors</a:t>
              </a:r>
              <a:r>
                <a:rPr lang="hu-HU" sz="1300" dirty="0" smtClean="0"/>
                <a:t> in </a:t>
              </a:r>
              <a:r>
                <a:rPr lang="hu-HU" sz="1300" dirty="0" err="1" smtClean="0"/>
                <a:t>heat-health</a:t>
              </a:r>
              <a:r>
                <a:rPr lang="hu-HU" sz="1300" dirty="0" smtClean="0"/>
                <a:t> </a:t>
              </a:r>
              <a:r>
                <a:rPr lang="hu-HU" sz="1300" dirty="0" err="1" smtClean="0"/>
                <a:t>action</a:t>
              </a:r>
              <a:r>
                <a:rPr lang="hu-HU" sz="1300" dirty="0" smtClean="0"/>
                <a:t> </a:t>
              </a:r>
              <a:r>
                <a:rPr lang="hu-HU" sz="1300" dirty="0" err="1" smtClean="0"/>
                <a:t>plans</a:t>
              </a:r>
              <a:r>
                <a:rPr lang="hu-HU" sz="1300" dirty="0" smtClean="0"/>
                <a:t> </a:t>
              </a:r>
              <a:endParaRPr lang="de-DE" sz="1300" dirty="0"/>
            </a:p>
          </p:txBody>
        </p:sp>
      </p:grpSp>
      <p:sp>
        <p:nvSpPr>
          <p:cNvPr id="12" name="Rectangle 4"/>
          <p:cNvSpPr/>
          <p:nvPr/>
        </p:nvSpPr>
        <p:spPr>
          <a:xfrm>
            <a:off x="370935" y="6072996"/>
            <a:ext cx="3412758" cy="230832"/>
          </a:xfrm>
          <a:prstGeom prst="rect">
            <a:avLst/>
          </a:prstGeom>
        </p:spPr>
        <p:txBody>
          <a:bodyPr wrap="square" lIns="91440" tIns="45720" rIns="91440" bIns="45720" anchor="t">
            <a:spAutoFit/>
          </a:bodyPr>
          <a:lstStyle/>
          <a:p>
            <a:pPr algn="ctr"/>
            <a:r>
              <a:rPr lang="en-US" sz="900" dirty="0"/>
              <a:t>Source: </a:t>
            </a:r>
            <a:r>
              <a:rPr lang="en-US" sz="900" dirty="0">
                <a:hlinkClick r:id="rId5" action="ppaction://hlinkfile"/>
              </a:rPr>
              <a:t>file:///C:/Users/Lenovo/Downloads/9789289071918-eng.pdf</a:t>
            </a:r>
            <a:r>
              <a:rPr lang="en-US" sz="900" dirty="0"/>
              <a:t> </a:t>
            </a:r>
            <a:endParaRPr lang="en-US" sz="900" dirty="0">
              <a:cs typeface="Calibri"/>
            </a:endParaRPr>
          </a:p>
        </p:txBody>
      </p:sp>
    </p:spTree>
    <p:extLst>
      <p:ext uri="{BB962C8B-B14F-4D97-AF65-F5344CB8AC3E}">
        <p14:creationId xmlns:p14="http://schemas.microsoft.com/office/powerpoint/2010/main" val="314943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Take-home messages for physicians and cardiologists</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6673681" y="884823"/>
            <a:ext cx="5200729" cy="4692284"/>
          </a:xfrm>
        </p:spPr>
        <p:txBody>
          <a:bodyPr vert="horz" lIns="91440" tIns="45720" rIns="91440" bIns="45720" rtlCol="0" anchor="t">
            <a:normAutofit/>
          </a:bodyPr>
          <a:lstStyle/>
          <a:p>
            <a:pPr algn="just">
              <a:lnSpc>
                <a:spcPct val="120000"/>
              </a:lnSpc>
              <a:spcAft>
                <a:spcPts val="1500"/>
              </a:spcAft>
            </a:pPr>
            <a:r>
              <a:rPr lang="en-US" sz="1800" b="1" dirty="0">
                <a:solidFill>
                  <a:schemeClr val="tx1"/>
                </a:solidFill>
              </a:rPr>
              <a:t>Climate change, environmental exposures and occupational history should be considered major risk factors that can negatively affect cardiovascular and general health</a:t>
            </a:r>
            <a:r>
              <a:rPr lang="en-US" sz="1800" dirty="0">
                <a:solidFill>
                  <a:schemeClr val="tx1"/>
                </a:solidFill>
              </a:rPr>
              <a:t>.</a:t>
            </a:r>
            <a:endParaRPr lang="en-US" sz="1800" dirty="0">
              <a:solidFill>
                <a:schemeClr val="tx1"/>
              </a:solidFill>
              <a:cs typeface="Calibri"/>
            </a:endParaRPr>
          </a:p>
          <a:p>
            <a:pPr algn="just">
              <a:lnSpc>
                <a:spcPct val="120000"/>
              </a:lnSpc>
              <a:spcAft>
                <a:spcPts val="1500"/>
              </a:spcAft>
            </a:pPr>
            <a:r>
              <a:rPr lang="en-US" sz="1800" dirty="0">
                <a:solidFill>
                  <a:schemeClr val="tx1"/>
                </a:solidFill>
              </a:rPr>
              <a:t>Physicians should be able to provide </a:t>
            </a:r>
            <a:r>
              <a:rPr lang="en-US" sz="1800" b="1" dirty="0">
                <a:solidFill>
                  <a:schemeClr val="tx1"/>
                </a:solidFill>
              </a:rPr>
              <a:t>guidance on how to mitigate these risk factors</a:t>
            </a:r>
            <a:r>
              <a:rPr lang="en-US" sz="1800" dirty="0">
                <a:solidFill>
                  <a:schemeClr val="tx1"/>
                </a:solidFill>
              </a:rPr>
              <a:t>, particularly for patients with multiple cardiovascular risk factors or a history of cardiovascular disease.</a:t>
            </a:r>
            <a:endParaRPr lang="en-US" sz="1800" dirty="0">
              <a:solidFill>
                <a:schemeClr val="tx1"/>
              </a:solidFill>
              <a:cs typeface="Calibri"/>
            </a:endParaRPr>
          </a:p>
          <a:p>
            <a:pPr algn="just">
              <a:lnSpc>
                <a:spcPct val="120000"/>
              </a:lnSpc>
              <a:spcAft>
                <a:spcPts val="1500"/>
              </a:spcAft>
            </a:pPr>
            <a:r>
              <a:rPr lang="en-US" sz="1800" dirty="0">
                <a:solidFill>
                  <a:schemeClr val="tx1"/>
                </a:solidFill>
              </a:rPr>
              <a:t>These recommendations can be divided into two broad categories that </a:t>
            </a:r>
            <a:r>
              <a:rPr lang="en-US" sz="1800" b="1" dirty="0">
                <a:solidFill>
                  <a:schemeClr val="tx1"/>
                </a:solidFill>
              </a:rPr>
              <a:t>mitigate air pollution or extreme temperatures </a:t>
            </a:r>
            <a:r>
              <a:rPr lang="en-US" sz="1800" dirty="0">
                <a:solidFill>
                  <a:schemeClr val="tx1"/>
                </a:solidFill>
              </a:rPr>
              <a:t>induced by climate change.</a:t>
            </a:r>
            <a:endParaRPr lang="en-US" sz="1800" dirty="0">
              <a:solidFill>
                <a:schemeClr val="tx1"/>
              </a:solidFill>
              <a:cs typeface="Calibri"/>
            </a:endParaRPr>
          </a:p>
          <a:p>
            <a:pPr lvl="1"/>
            <a:endParaRPr lang="en-US" dirty="0">
              <a:solidFill>
                <a:schemeClr val="tx1"/>
              </a:solidFill>
              <a:cs typeface="Calibri"/>
            </a:endParaRPr>
          </a:p>
        </p:txBody>
      </p:sp>
      <p:sp>
        <p:nvSpPr>
          <p:cNvPr id="5" name="Rectangle 4"/>
          <p:cNvSpPr/>
          <p:nvPr/>
        </p:nvSpPr>
        <p:spPr>
          <a:xfrm>
            <a:off x="611065" y="5722895"/>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https://www.jacc.org/doi/10.1016/j.jacc.2022.10.040</a:t>
            </a:r>
            <a:r>
              <a:rPr lang="en-US" sz="900" dirty="0"/>
              <a:t> </a:t>
            </a:r>
            <a:endParaRPr lang="en-US" sz="900">
              <a:cs typeface="Calibri"/>
            </a:endParaRPr>
          </a:p>
        </p:txBody>
      </p:sp>
      <p:pic>
        <p:nvPicPr>
          <p:cNvPr id="6" name="Picture 5">
            <a:extLst>
              <a:ext uri="{FF2B5EF4-FFF2-40B4-BE49-F238E27FC236}">
                <a16:creationId xmlns:a16="http://schemas.microsoft.com/office/drawing/2014/main" id="{1E0713D5-B4A0-2D2C-9F8E-0EE7DB7BA1D2}"/>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t="1191"/>
          <a:stretch/>
        </p:blipFill>
        <p:spPr>
          <a:xfrm>
            <a:off x="377790" y="2023159"/>
            <a:ext cx="6062616" cy="3699736"/>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Take-home messages for physicians and cardiologists</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6674121" cy="5370897"/>
          </a:xfrm>
        </p:spPr>
        <p:txBody>
          <a:bodyPr vert="horz" lIns="91440" tIns="45720" rIns="91440" bIns="45720" rtlCol="0" anchor="t">
            <a:normAutofit/>
          </a:bodyPr>
          <a:lstStyle/>
          <a:p>
            <a:pPr marL="0" indent="0">
              <a:lnSpc>
                <a:spcPct val="120000"/>
              </a:lnSpc>
              <a:spcAft>
                <a:spcPts val="1000"/>
              </a:spcAft>
              <a:buNone/>
            </a:pPr>
            <a:r>
              <a:rPr lang="en-US" sz="2000" dirty="0">
                <a:solidFill>
                  <a:schemeClr val="tx1"/>
                </a:solidFill>
              </a:rPr>
              <a:t>Examples of </a:t>
            </a:r>
            <a:r>
              <a:rPr lang="en-US" sz="2000" b="1" dirty="0">
                <a:solidFill>
                  <a:schemeClr val="tx1"/>
                </a:solidFill>
              </a:rPr>
              <a:t>recommendations to reduce air pollution exposure</a:t>
            </a:r>
            <a:r>
              <a:rPr lang="en-US" sz="2000" dirty="0">
                <a:solidFill>
                  <a:schemeClr val="tx1"/>
                </a:solidFill>
              </a:rPr>
              <a:t> include:</a:t>
            </a:r>
            <a:endParaRPr lang="en-US" sz="2000" dirty="0">
              <a:solidFill>
                <a:schemeClr val="tx1"/>
              </a:solidFill>
              <a:cs typeface="Calibri"/>
            </a:endParaRPr>
          </a:p>
          <a:p>
            <a:pPr lvl="1">
              <a:lnSpc>
                <a:spcPct val="120000"/>
              </a:lnSpc>
              <a:spcAft>
                <a:spcPts val="1000"/>
              </a:spcAft>
            </a:pPr>
            <a:r>
              <a:rPr lang="en-US" sz="2000" dirty="0">
                <a:solidFill>
                  <a:schemeClr val="tx1"/>
                </a:solidFill>
              </a:rPr>
              <a:t>avoiding outdoor exercise activity on days with elevated pollution levels, </a:t>
            </a:r>
            <a:endParaRPr lang="en-US" sz="2000" dirty="0">
              <a:solidFill>
                <a:schemeClr val="tx1"/>
              </a:solidFill>
              <a:cs typeface="Calibri"/>
            </a:endParaRPr>
          </a:p>
          <a:p>
            <a:pPr lvl="1">
              <a:lnSpc>
                <a:spcPct val="120000"/>
              </a:lnSpc>
              <a:spcAft>
                <a:spcPts val="1000"/>
              </a:spcAft>
            </a:pPr>
            <a:r>
              <a:rPr lang="en-US" sz="2000" dirty="0">
                <a:solidFill>
                  <a:schemeClr val="tx1"/>
                </a:solidFill>
              </a:rPr>
              <a:t>use of N95 or fine particulate matter (PM</a:t>
            </a:r>
            <a:r>
              <a:rPr lang="en-US" sz="2000" baseline="-25000" dirty="0">
                <a:solidFill>
                  <a:schemeClr val="tx1"/>
                </a:solidFill>
              </a:rPr>
              <a:t>2.5</a:t>
            </a:r>
            <a:r>
              <a:rPr lang="en-US" sz="2000" dirty="0">
                <a:solidFill>
                  <a:schemeClr val="tx1"/>
                </a:solidFill>
              </a:rPr>
              <a:t>) masks, </a:t>
            </a:r>
            <a:endParaRPr lang="en-US" sz="2000" dirty="0">
              <a:solidFill>
                <a:schemeClr val="tx1"/>
              </a:solidFill>
              <a:cs typeface="Calibri"/>
            </a:endParaRPr>
          </a:p>
          <a:p>
            <a:pPr lvl="1">
              <a:lnSpc>
                <a:spcPct val="120000"/>
              </a:lnSpc>
              <a:spcAft>
                <a:spcPts val="1000"/>
              </a:spcAft>
            </a:pPr>
            <a:r>
              <a:rPr lang="en-US" sz="2000" dirty="0">
                <a:solidFill>
                  <a:schemeClr val="tx1"/>
                </a:solidFill>
              </a:rPr>
              <a:t>use of indoor air purifiers, and </a:t>
            </a:r>
            <a:endParaRPr lang="en-US" sz="2000" dirty="0">
              <a:solidFill>
                <a:schemeClr val="tx1"/>
              </a:solidFill>
              <a:cs typeface="Calibri"/>
            </a:endParaRPr>
          </a:p>
          <a:p>
            <a:pPr lvl="1">
              <a:lnSpc>
                <a:spcPct val="120000"/>
              </a:lnSpc>
              <a:spcAft>
                <a:spcPts val="1000"/>
              </a:spcAft>
            </a:pPr>
            <a:r>
              <a:rPr lang="en-US" sz="2000" dirty="0">
                <a:solidFill>
                  <a:schemeClr val="tx1"/>
                </a:solidFill>
              </a:rPr>
              <a:t>installation of heating, ventilation and air conditioning units with a high-efficiency particulate air filter</a:t>
            </a:r>
            <a:endParaRPr lang="en-US" sz="2000" dirty="0">
              <a:solidFill>
                <a:schemeClr val="tx1"/>
              </a:solidFill>
              <a:cs typeface="Calibri"/>
            </a:endParaRPr>
          </a:p>
          <a:p>
            <a:pPr lvl="1">
              <a:lnSpc>
                <a:spcPct val="120000"/>
              </a:lnSpc>
              <a:spcAft>
                <a:spcPts val="1000"/>
              </a:spcAft>
            </a:pPr>
            <a:r>
              <a:rPr lang="en-US" sz="2000" dirty="0">
                <a:solidFill>
                  <a:schemeClr val="tx1"/>
                </a:solidFill>
              </a:rPr>
              <a:t>vulnerable patients should also avoid using gas stoves, fireplaces and incense, which can all exacerbate indoor air pollution.</a:t>
            </a:r>
            <a:endParaRPr lang="en-US" sz="2000" dirty="0">
              <a:solidFill>
                <a:schemeClr val="tx1"/>
              </a:solidFill>
              <a:cs typeface="Calibri"/>
            </a:endParaRPr>
          </a:p>
        </p:txBody>
      </p:sp>
      <p:sp>
        <p:nvSpPr>
          <p:cNvPr id="5" name="Rectangle 4"/>
          <p:cNvSpPr/>
          <p:nvPr/>
        </p:nvSpPr>
        <p:spPr>
          <a:xfrm>
            <a:off x="6342780" y="5600357"/>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https://twitter.com/USEmbassyPH/status/1124112965878284290</a:t>
            </a:r>
            <a:r>
              <a:rPr lang="en-US" sz="900" dirty="0"/>
              <a:t> </a:t>
            </a:r>
            <a:endParaRPr lang="en-US" sz="900">
              <a:cs typeface="Calibri"/>
            </a:endParaRPr>
          </a:p>
        </p:txBody>
      </p:sp>
      <p:pic>
        <p:nvPicPr>
          <p:cNvPr id="6" name="Picture 5" descr="A picture containing text&#10;&#10;Description automatically generated">
            <a:extLst>
              <a:ext uri="{FF2B5EF4-FFF2-40B4-BE49-F238E27FC236}">
                <a16:creationId xmlns:a16="http://schemas.microsoft.com/office/drawing/2014/main" id="{77B82D80-E948-0CFE-09B7-31DC4B9F7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5923" y="936955"/>
            <a:ext cx="4661330" cy="4663402"/>
          </a:xfrm>
          <a:prstGeom prst="rect">
            <a:avLst/>
          </a:prstGeom>
        </p:spPr>
      </p:pic>
    </p:spTree>
    <p:extLst>
      <p:ext uri="{BB962C8B-B14F-4D97-AF65-F5344CB8AC3E}">
        <p14:creationId xmlns:p14="http://schemas.microsoft.com/office/powerpoint/2010/main" val="36841457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Take-home messages for physicians and cardiologists</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4135680" y="1290774"/>
            <a:ext cx="7714198" cy="4316924"/>
          </a:xfrm>
        </p:spPr>
        <p:txBody>
          <a:bodyPr vert="horz" lIns="91440" tIns="45720" rIns="91440" bIns="45720" rtlCol="0" anchor="t">
            <a:noAutofit/>
          </a:bodyPr>
          <a:lstStyle/>
          <a:p>
            <a:pPr marL="0" indent="0">
              <a:spcAft>
                <a:spcPts val="1500"/>
              </a:spcAft>
              <a:buNone/>
            </a:pPr>
            <a:r>
              <a:rPr lang="en-US" sz="2200" dirty="0">
                <a:solidFill>
                  <a:schemeClr val="tx1"/>
                </a:solidFill>
              </a:rPr>
              <a:t>To </a:t>
            </a:r>
            <a:r>
              <a:rPr lang="en-US" sz="2200" b="1" dirty="0">
                <a:solidFill>
                  <a:schemeClr val="tx1"/>
                </a:solidFill>
              </a:rPr>
              <a:t>mitigate heat risks, patients should be counselled </a:t>
            </a:r>
            <a:r>
              <a:rPr lang="en-US" sz="2200" b="1" dirty="0" smtClean="0">
                <a:solidFill>
                  <a:schemeClr val="tx1"/>
                </a:solidFill>
              </a:rPr>
              <a:t>on</a:t>
            </a:r>
            <a:endParaRPr lang="en-US" sz="2200" dirty="0">
              <a:solidFill>
                <a:schemeClr val="tx1"/>
              </a:solidFill>
              <a:cs typeface="Calibri"/>
            </a:endParaRPr>
          </a:p>
          <a:p>
            <a:pPr lvl="1" algn="just">
              <a:lnSpc>
                <a:spcPct val="120000"/>
              </a:lnSpc>
              <a:spcAft>
                <a:spcPts val="1500"/>
              </a:spcAft>
            </a:pPr>
            <a:r>
              <a:rPr lang="en-US" sz="2200" dirty="0">
                <a:solidFill>
                  <a:schemeClr val="tx1"/>
                </a:solidFill>
              </a:rPr>
              <a:t>avoiding outdoor activities during days with extreme heat conditions, </a:t>
            </a:r>
            <a:endParaRPr lang="en-US" sz="2200" dirty="0">
              <a:solidFill>
                <a:schemeClr val="tx1"/>
              </a:solidFill>
              <a:cs typeface="Calibri"/>
            </a:endParaRPr>
          </a:p>
          <a:p>
            <a:pPr lvl="1" algn="just">
              <a:lnSpc>
                <a:spcPct val="120000"/>
              </a:lnSpc>
              <a:spcAft>
                <a:spcPts val="1500"/>
              </a:spcAft>
            </a:pPr>
            <a:r>
              <a:rPr lang="en-US" sz="2200" dirty="0">
                <a:solidFill>
                  <a:schemeClr val="tx1"/>
                </a:solidFill>
              </a:rPr>
              <a:t>on maintaining proper hydration, and </a:t>
            </a:r>
            <a:endParaRPr lang="en-US" sz="2200" dirty="0">
              <a:solidFill>
                <a:schemeClr val="tx1"/>
              </a:solidFill>
              <a:cs typeface="Calibri"/>
            </a:endParaRPr>
          </a:p>
          <a:p>
            <a:pPr lvl="1" algn="just">
              <a:lnSpc>
                <a:spcPct val="120000"/>
              </a:lnSpc>
              <a:spcAft>
                <a:spcPts val="1500"/>
              </a:spcAft>
            </a:pPr>
            <a:r>
              <a:rPr lang="en-US" sz="2200" dirty="0">
                <a:solidFill>
                  <a:schemeClr val="tx1"/>
                </a:solidFill>
              </a:rPr>
              <a:t>on how to utilize indoor thermal control systems and reduce reliance on traditional air conditioning units that can themselves be contributors to greenhouse gas emissions.</a:t>
            </a:r>
            <a:endParaRPr lang="en-US" sz="2200" dirty="0">
              <a:solidFill>
                <a:schemeClr val="tx1"/>
              </a:solidFill>
              <a:cs typeface="Calibri"/>
            </a:endParaRPr>
          </a:p>
        </p:txBody>
      </p:sp>
      <p:sp>
        <p:nvSpPr>
          <p:cNvPr id="5" name="Rectangle 4"/>
          <p:cNvSpPr/>
          <p:nvPr/>
        </p:nvSpPr>
        <p:spPr>
          <a:xfrm>
            <a:off x="1526875" y="6026857"/>
            <a:ext cx="2386266" cy="230832"/>
          </a:xfrm>
          <a:prstGeom prst="rect">
            <a:avLst/>
          </a:prstGeom>
        </p:spPr>
        <p:txBody>
          <a:bodyPr wrap="square">
            <a:spAutoFit/>
          </a:bodyPr>
          <a:lstStyle/>
          <a:p>
            <a:pPr algn="ctr"/>
            <a:r>
              <a:rPr lang="en-US" sz="900" dirty="0" smtClean="0">
                <a:solidFill>
                  <a:prstClr val="white">
                    <a:lumMod val="50000"/>
                  </a:prstClr>
                </a:solidFill>
              </a:rPr>
              <a:t>Source:</a:t>
            </a:r>
            <a:r>
              <a:rPr lang="hu-HU" sz="900" dirty="0" smtClean="0">
                <a:solidFill>
                  <a:prstClr val="white">
                    <a:lumMod val="50000"/>
                  </a:prstClr>
                </a:solidFill>
              </a:rPr>
              <a:t> </a:t>
            </a:r>
            <a:r>
              <a:rPr lang="en-US" sz="900" dirty="0" smtClean="0">
                <a:solidFill>
                  <a:prstClr val="white">
                    <a:lumMod val="50000"/>
                  </a:prstClr>
                </a:solidFill>
                <a:hlinkClick r:id="rId2"/>
              </a:rPr>
              <a:t>https</a:t>
            </a:r>
            <a:r>
              <a:rPr lang="en-US" sz="900" dirty="0">
                <a:solidFill>
                  <a:prstClr val="white">
                    <a:lumMod val="50000"/>
                  </a:prstClr>
                </a:solidFill>
                <a:hlinkClick r:id="rId2"/>
              </a:rPr>
              <a:t>://www.weather.gov/rah/heat</a:t>
            </a:r>
            <a:r>
              <a:rPr lang="en-US" sz="900" dirty="0">
                <a:solidFill>
                  <a:prstClr val="white">
                    <a:lumMod val="50000"/>
                  </a:prstClr>
                </a:solidFill>
              </a:rPr>
              <a:t> </a:t>
            </a:r>
            <a:endParaRPr lang="en-US" sz="900" dirty="0"/>
          </a:p>
        </p:txBody>
      </p:sp>
      <p:pic>
        <p:nvPicPr>
          <p:cNvPr id="6" name="Picture 5" descr="Text&#10;&#10;Description automatically generated">
            <a:extLst>
              <a:ext uri="{FF2B5EF4-FFF2-40B4-BE49-F238E27FC236}">
                <a16:creationId xmlns:a16="http://schemas.microsoft.com/office/drawing/2014/main" id="{46FEBCA1-D2D4-FAA1-88E6-D960628D91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875" y="702644"/>
            <a:ext cx="2338217" cy="5324213"/>
          </a:xfrm>
          <a:prstGeom prst="rect">
            <a:avLst/>
          </a:prstGeom>
          <a:ln>
            <a:solidFill>
              <a:schemeClr val="bg1">
                <a:lumMod val="50000"/>
              </a:schemeClr>
            </a:solidFill>
          </a:ln>
        </p:spPr>
      </p:pic>
    </p:spTree>
    <p:extLst>
      <p:ext uri="{BB962C8B-B14F-4D97-AF65-F5344CB8AC3E}">
        <p14:creationId xmlns:p14="http://schemas.microsoft.com/office/powerpoint/2010/main" val="2601750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Take-home messages for physicians and cardiologists</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5993691" cy="5370897"/>
          </a:xfrm>
        </p:spPr>
        <p:txBody>
          <a:bodyPr vert="horz" lIns="91440" tIns="45720" rIns="91440" bIns="45720" rtlCol="0" anchor="t">
            <a:noAutofit/>
          </a:bodyPr>
          <a:lstStyle/>
          <a:p>
            <a:pPr algn="just">
              <a:lnSpc>
                <a:spcPct val="120000"/>
              </a:lnSpc>
            </a:pPr>
            <a:r>
              <a:rPr lang="en-US" sz="1800" dirty="0">
                <a:solidFill>
                  <a:schemeClr val="tx1"/>
                </a:solidFill>
              </a:rPr>
              <a:t>The wider medical community must also engage in the conversation and debate on </a:t>
            </a:r>
            <a:r>
              <a:rPr lang="en-US" sz="1800" b="1" dirty="0">
                <a:solidFill>
                  <a:schemeClr val="tx1"/>
                </a:solidFill>
              </a:rPr>
              <a:t>climate change</a:t>
            </a:r>
            <a:r>
              <a:rPr lang="en-US" sz="1800" dirty="0">
                <a:solidFill>
                  <a:schemeClr val="tx1"/>
                </a:solidFill>
              </a:rPr>
              <a:t>, which begins fundamentally with </a:t>
            </a:r>
            <a:r>
              <a:rPr lang="en-US" sz="1800" b="1" dirty="0">
                <a:solidFill>
                  <a:schemeClr val="tx1"/>
                </a:solidFill>
              </a:rPr>
              <a:t>training in medical school</a:t>
            </a:r>
            <a:r>
              <a:rPr lang="en-US" sz="1800" dirty="0">
                <a:solidFill>
                  <a:schemeClr val="tx1"/>
                </a:solidFill>
              </a:rPr>
              <a:t>. </a:t>
            </a:r>
            <a:endParaRPr lang="en-US" sz="1800" dirty="0">
              <a:solidFill>
                <a:schemeClr val="tx1"/>
              </a:solidFill>
              <a:cs typeface="Calibri"/>
            </a:endParaRPr>
          </a:p>
          <a:p>
            <a:pPr algn="just">
              <a:lnSpc>
                <a:spcPct val="120000"/>
              </a:lnSpc>
            </a:pPr>
            <a:r>
              <a:rPr lang="en-US" sz="1800" b="1" dirty="0">
                <a:solidFill>
                  <a:schemeClr val="tx1"/>
                </a:solidFill>
              </a:rPr>
              <a:t>Physicians must be conveyors of climate information </a:t>
            </a:r>
            <a:r>
              <a:rPr lang="en-US" sz="1800" dirty="0">
                <a:solidFill>
                  <a:schemeClr val="tx1"/>
                </a:solidFill>
              </a:rPr>
              <a:t>during medical training, but also beyond medical school in policy forums. </a:t>
            </a:r>
            <a:endParaRPr lang="en-US" sz="1800" dirty="0">
              <a:solidFill>
                <a:schemeClr val="tx1"/>
              </a:solidFill>
              <a:cs typeface="Calibri"/>
            </a:endParaRPr>
          </a:p>
          <a:p>
            <a:pPr algn="just">
              <a:lnSpc>
                <a:spcPct val="120000"/>
              </a:lnSpc>
            </a:pPr>
            <a:r>
              <a:rPr lang="en-US" sz="1800" dirty="0">
                <a:solidFill>
                  <a:schemeClr val="tx1"/>
                </a:solidFill>
              </a:rPr>
              <a:t>Calls have been made to </a:t>
            </a:r>
            <a:r>
              <a:rPr lang="en-US" sz="1800" b="1" dirty="0">
                <a:solidFill>
                  <a:schemeClr val="tx1"/>
                </a:solidFill>
              </a:rPr>
              <a:t>integrate climate change and its effects on health in curricula </a:t>
            </a:r>
            <a:r>
              <a:rPr lang="en-US" sz="1800" dirty="0">
                <a:solidFill>
                  <a:schemeClr val="tx1"/>
                </a:solidFill>
              </a:rPr>
              <a:t>across the spectrum of medical education.</a:t>
            </a:r>
            <a:endParaRPr lang="en-US" sz="1800" dirty="0">
              <a:solidFill>
                <a:schemeClr val="tx1"/>
              </a:solidFill>
              <a:cs typeface="Calibri"/>
            </a:endParaRPr>
          </a:p>
          <a:p>
            <a:pPr algn="just">
              <a:lnSpc>
                <a:spcPct val="120000"/>
              </a:lnSpc>
            </a:pPr>
            <a:r>
              <a:rPr lang="en-US" sz="1800" dirty="0">
                <a:solidFill>
                  <a:schemeClr val="tx1"/>
                </a:solidFill>
              </a:rPr>
              <a:t>A framework that includes how climate change can harm health, necessitate adaptation in clinical practice and undermine health-care delivery should be adopted by the accreditation Council for Graduate Medical education in the USA, and by relevant councils in other countries, as core competencies for resident education.</a:t>
            </a:r>
            <a:endParaRPr lang="en-US" sz="1800" dirty="0">
              <a:solidFill>
                <a:schemeClr val="tx1"/>
              </a:solidFill>
              <a:cs typeface="Calibri"/>
            </a:endParaRPr>
          </a:p>
        </p:txBody>
      </p:sp>
      <p:sp>
        <p:nvSpPr>
          <p:cNvPr id="5" name="Rectangle 4"/>
          <p:cNvSpPr/>
          <p:nvPr/>
        </p:nvSpPr>
        <p:spPr>
          <a:xfrm>
            <a:off x="6358992" y="5746346"/>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https://twitter.com/IFMSA/status/1310634998748385283/photo/1</a:t>
            </a:r>
            <a:r>
              <a:rPr lang="en-US" sz="900" dirty="0"/>
              <a:t> </a:t>
            </a:r>
            <a:endParaRPr lang="en-US" sz="900" dirty="0">
              <a:cs typeface="Calibri"/>
            </a:endParaRPr>
          </a:p>
        </p:txBody>
      </p:sp>
      <p:pic>
        <p:nvPicPr>
          <p:cNvPr id="6" name="Picture 5" descr="Diagram&#10;&#10;Description automatically generated">
            <a:extLst>
              <a:ext uri="{FF2B5EF4-FFF2-40B4-BE49-F238E27FC236}">
                <a16:creationId xmlns:a16="http://schemas.microsoft.com/office/drawing/2014/main" id="{889B6320-65D9-4F0E-C2EA-A80F9906A7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8992" y="993530"/>
            <a:ext cx="5669603" cy="4752816"/>
          </a:xfrm>
          <a:prstGeom prst="rect">
            <a:avLst/>
          </a:prstGeom>
        </p:spPr>
      </p:pic>
    </p:spTree>
    <p:extLst>
      <p:ext uri="{BB962C8B-B14F-4D97-AF65-F5344CB8AC3E}">
        <p14:creationId xmlns:p14="http://schemas.microsoft.com/office/powerpoint/2010/main" val="320735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EA79310-2328-DD90-62D2-008B86535CB7}"/>
              </a:ext>
            </a:extLst>
          </p:cNvPr>
          <p:cNvSpPr>
            <a:spLocks noGrp="1"/>
          </p:cNvSpPr>
          <p:nvPr/>
        </p:nvSpPr>
        <p:spPr>
          <a:xfrm>
            <a:off x="335380" y="295884"/>
            <a:ext cx="11896826" cy="549635"/>
          </a:xfrm>
          <a:prstGeom prst="rect">
            <a:avLst/>
          </a:prstGeom>
        </p:spPr>
        <p:txBody>
          <a:bodyPr vert="horz" lIns="91440" tIns="45720" rIns="91440" bIns="45720" rtlCol="0" anchor="ctr">
            <a:noAutofit/>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dirty="0"/>
              <a:t>Learning outcomes</a:t>
            </a:r>
            <a:endParaRPr lang="en-US" sz="3200">
              <a:cs typeface="Calibri"/>
            </a:endParaRPr>
          </a:p>
        </p:txBody>
      </p:sp>
      <p:sp>
        <p:nvSpPr>
          <p:cNvPr id="12" name="Title 1">
            <a:extLst>
              <a:ext uri="{FF2B5EF4-FFF2-40B4-BE49-F238E27FC236}">
                <a16:creationId xmlns:a16="http://schemas.microsoft.com/office/drawing/2014/main" id="{CB2CB398-5854-3356-2A4A-38C5180BF69A}"/>
              </a:ext>
            </a:extLst>
          </p:cNvPr>
          <p:cNvSpPr txBox="1">
            <a:spLocks/>
          </p:cNvSpPr>
          <p:nvPr/>
        </p:nvSpPr>
        <p:spPr>
          <a:xfrm>
            <a:off x="335380" y="992018"/>
            <a:ext cx="11896826" cy="549635"/>
          </a:xfrm>
          <a:prstGeom prst="rect">
            <a:avLst/>
          </a:prstGeom>
        </p:spPr>
        <p:txBody>
          <a:bodyPr vert="horz" lIns="91440" tIns="45720" rIns="91440" bIns="45720" rtlCol="0" anchor="ctr">
            <a:normAutofit fontScale="97500"/>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t>Upon successful completion of the lesson, students will be able to:</a:t>
            </a:r>
            <a:endParaRPr lang="en-US" sz="2400" dirty="0">
              <a:cs typeface="Calibri"/>
            </a:endParaRPr>
          </a:p>
        </p:txBody>
      </p:sp>
      <p:sp>
        <p:nvSpPr>
          <p:cNvPr id="2" name="Content Placeholder 2">
            <a:extLst>
              <a:ext uri="{FF2B5EF4-FFF2-40B4-BE49-F238E27FC236}">
                <a16:creationId xmlns:a16="http://schemas.microsoft.com/office/drawing/2014/main" id="{39D2E4B3-1182-FED0-6F82-2D091FAC56BC}"/>
              </a:ext>
            </a:extLst>
          </p:cNvPr>
          <p:cNvSpPr>
            <a:spLocks noGrp="1"/>
          </p:cNvSpPr>
          <p:nvPr/>
        </p:nvSpPr>
        <p:spPr>
          <a:xfrm>
            <a:off x="612475" y="1688152"/>
            <a:ext cx="11067691" cy="486968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1000"/>
              </a:spcAft>
            </a:pPr>
            <a:r>
              <a:rPr lang="en-US" sz="2200" dirty="0">
                <a:solidFill>
                  <a:schemeClr val="tx1"/>
                </a:solidFill>
              </a:rPr>
              <a:t>Describe the interconnections between accelerating global emergency: climate change and cardiovascular disease (CVD)</a:t>
            </a:r>
            <a:endParaRPr lang="en-US" sz="2200" dirty="0">
              <a:solidFill>
                <a:schemeClr val="tx1"/>
              </a:solidFill>
              <a:cs typeface="Calibri"/>
            </a:endParaRPr>
          </a:p>
          <a:p>
            <a:pPr>
              <a:lnSpc>
                <a:spcPct val="110000"/>
              </a:lnSpc>
              <a:spcAft>
                <a:spcPts val="1000"/>
              </a:spcAft>
            </a:pPr>
            <a:r>
              <a:rPr lang="en-US" sz="2200" dirty="0">
                <a:solidFill>
                  <a:schemeClr val="tx1"/>
                </a:solidFill>
              </a:rPr>
              <a:t>Understand how air temperature, air pollution, wildfires, and desert dust impact CVD</a:t>
            </a:r>
            <a:endParaRPr lang="en-US" sz="2200" dirty="0">
              <a:solidFill>
                <a:schemeClr val="tx1"/>
              </a:solidFill>
              <a:cs typeface="Calibri"/>
            </a:endParaRPr>
          </a:p>
          <a:p>
            <a:pPr>
              <a:lnSpc>
                <a:spcPct val="110000"/>
              </a:lnSpc>
              <a:spcAft>
                <a:spcPts val="1000"/>
              </a:spcAft>
            </a:pPr>
            <a:r>
              <a:rPr lang="en-US" sz="2200" dirty="0">
                <a:solidFill>
                  <a:schemeClr val="tx1"/>
                </a:solidFill>
              </a:rPr>
              <a:t>Identify subpopulations that are particularly vulnerable to climate change-related effects on CVD</a:t>
            </a:r>
            <a:endParaRPr lang="en-US" sz="2200" dirty="0">
              <a:solidFill>
                <a:schemeClr val="tx1"/>
              </a:solidFill>
              <a:cs typeface="Calibri"/>
            </a:endParaRPr>
          </a:p>
          <a:p>
            <a:pPr>
              <a:lnSpc>
                <a:spcPct val="110000"/>
              </a:lnSpc>
              <a:spcAft>
                <a:spcPts val="1000"/>
              </a:spcAft>
            </a:pPr>
            <a:r>
              <a:rPr lang="en-US" sz="2200" dirty="0">
                <a:solidFill>
                  <a:schemeClr val="tx1"/>
                </a:solidFill>
              </a:rPr>
              <a:t>Discuss how to mitigate climate change-related CVD</a:t>
            </a:r>
            <a:endParaRPr lang="en-US" sz="2200" dirty="0">
              <a:solidFill>
                <a:schemeClr val="tx1"/>
              </a:solidFill>
              <a:cs typeface="Calibri"/>
            </a:endParaRPr>
          </a:p>
          <a:p>
            <a:pPr>
              <a:lnSpc>
                <a:spcPct val="110000"/>
              </a:lnSpc>
              <a:spcAft>
                <a:spcPts val="1000"/>
              </a:spcAft>
            </a:pPr>
            <a:r>
              <a:rPr lang="en-US" sz="2200" dirty="0">
                <a:solidFill>
                  <a:schemeClr val="tx1"/>
                </a:solidFill>
              </a:rPr>
              <a:t>Identify actions health professionals can take to prepare populations with compromised cardiovascular health for extreme weather events and natural disasters</a:t>
            </a:r>
            <a:endParaRPr lang="en-US" sz="2200" dirty="0">
              <a:solidFill>
                <a:schemeClr val="tx1"/>
              </a:solidFill>
              <a:cs typeface="Calibri"/>
            </a:endParaRPr>
          </a:p>
          <a:p>
            <a:pPr marL="0" indent="0">
              <a:buNone/>
            </a:pPr>
            <a:endParaRPr lang="en-US" dirty="0">
              <a:solidFill>
                <a:srgbClr val="FF0000"/>
              </a:solidFill>
              <a:cs typeface="Calibri"/>
            </a:endParaRPr>
          </a:p>
        </p:txBody>
      </p:sp>
    </p:spTree>
    <p:extLst>
      <p:ext uri="{BB962C8B-B14F-4D97-AF65-F5344CB8AC3E}">
        <p14:creationId xmlns:p14="http://schemas.microsoft.com/office/powerpoint/2010/main" val="29544605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Take-home messages for physicians and cardiologists</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276879" y="1132009"/>
            <a:ext cx="6122010" cy="5175485"/>
          </a:xfrm>
        </p:spPr>
        <p:txBody>
          <a:bodyPr vert="horz" lIns="91440" tIns="45720" rIns="91440" bIns="45720" rtlCol="0" anchor="t">
            <a:normAutofit fontScale="92500" lnSpcReduction="10000"/>
          </a:bodyPr>
          <a:lstStyle/>
          <a:p>
            <a:pPr algn="just">
              <a:lnSpc>
                <a:spcPct val="120000"/>
              </a:lnSpc>
            </a:pPr>
            <a:r>
              <a:rPr lang="en-US" sz="1800" dirty="0">
                <a:solidFill>
                  <a:schemeClr val="tx1"/>
                </a:solidFill>
              </a:rPr>
              <a:t>The medical community, especially </a:t>
            </a:r>
            <a:r>
              <a:rPr lang="en-US" sz="1800" b="1" dirty="0">
                <a:solidFill>
                  <a:schemeClr val="tx1"/>
                </a:solidFill>
              </a:rPr>
              <a:t>cardiologists must engage in the policy conversation</a:t>
            </a:r>
            <a:r>
              <a:rPr lang="en-US" sz="1800" dirty="0">
                <a:solidFill>
                  <a:schemeClr val="tx1"/>
                </a:solidFill>
              </a:rPr>
              <a:t>. </a:t>
            </a:r>
            <a:endParaRPr lang="en-US" sz="1800" dirty="0">
              <a:solidFill>
                <a:schemeClr val="tx1"/>
              </a:solidFill>
              <a:cs typeface="Calibri"/>
            </a:endParaRPr>
          </a:p>
          <a:p>
            <a:pPr algn="just">
              <a:lnSpc>
                <a:spcPct val="120000"/>
              </a:lnSpc>
            </a:pPr>
            <a:r>
              <a:rPr lang="en-US" sz="1800" dirty="0">
                <a:solidFill>
                  <a:schemeClr val="tx1"/>
                </a:solidFill>
              </a:rPr>
              <a:t>A multinational survey of </a:t>
            </a:r>
            <a:r>
              <a:rPr lang="en-US" sz="1800" b="1" dirty="0">
                <a:solidFill>
                  <a:schemeClr val="tx1"/>
                </a:solidFill>
              </a:rPr>
              <a:t>health professionals showed a consistent understanding of the health damage of climate change </a:t>
            </a:r>
            <a:r>
              <a:rPr lang="en-US" sz="1800" dirty="0">
                <a:solidFill>
                  <a:schemeClr val="tx1"/>
                </a:solidFill>
              </a:rPr>
              <a:t>in their countries and found that they felt a responsibility to educate the public and policymakers about the problem.</a:t>
            </a:r>
            <a:endParaRPr lang="en-US" sz="1800" dirty="0">
              <a:solidFill>
                <a:schemeClr val="tx1"/>
              </a:solidFill>
              <a:cs typeface="Calibri"/>
            </a:endParaRPr>
          </a:p>
          <a:p>
            <a:pPr algn="just">
              <a:lnSpc>
                <a:spcPct val="120000"/>
              </a:lnSpc>
            </a:pPr>
            <a:r>
              <a:rPr lang="en-US" sz="1800" dirty="0">
                <a:solidFill>
                  <a:schemeClr val="tx1"/>
                </a:solidFill>
              </a:rPr>
              <a:t>Despite this finding, </a:t>
            </a:r>
            <a:r>
              <a:rPr lang="en-US" sz="1800" b="1" dirty="0">
                <a:solidFill>
                  <a:schemeClr val="tx1"/>
                </a:solidFill>
              </a:rPr>
              <a:t>less than half of the general public are personally concerned about the health effects of climate change</a:t>
            </a:r>
            <a:r>
              <a:rPr lang="en-US" sz="1800" dirty="0">
                <a:solidFill>
                  <a:schemeClr val="tx1"/>
                </a:solidFill>
              </a:rPr>
              <a:t>. </a:t>
            </a:r>
            <a:endParaRPr lang="en-US" sz="1800" dirty="0">
              <a:solidFill>
                <a:schemeClr val="tx1"/>
              </a:solidFill>
              <a:cs typeface="Calibri"/>
            </a:endParaRPr>
          </a:p>
          <a:p>
            <a:pPr algn="just">
              <a:lnSpc>
                <a:spcPct val="120000"/>
              </a:lnSpc>
            </a:pPr>
            <a:r>
              <a:rPr lang="en-US" sz="1800" dirty="0">
                <a:solidFill>
                  <a:schemeClr val="tx1"/>
                </a:solidFill>
              </a:rPr>
              <a:t>These assessments are fed by a </a:t>
            </a:r>
            <a:r>
              <a:rPr lang="en-US" sz="1800" b="1" dirty="0">
                <a:solidFill>
                  <a:schemeClr val="tx1"/>
                </a:solidFill>
              </a:rPr>
              <a:t>misperception</a:t>
            </a:r>
            <a:r>
              <a:rPr lang="en-US" sz="1800" dirty="0">
                <a:solidFill>
                  <a:schemeClr val="tx1"/>
                </a:solidFill>
              </a:rPr>
              <a:t> that climate change does not affect everyone. </a:t>
            </a:r>
            <a:endParaRPr lang="en-US" sz="1800" dirty="0">
              <a:solidFill>
                <a:schemeClr val="tx1"/>
              </a:solidFill>
              <a:cs typeface="Calibri"/>
            </a:endParaRPr>
          </a:p>
          <a:p>
            <a:pPr algn="just">
              <a:lnSpc>
                <a:spcPct val="120000"/>
              </a:lnSpc>
            </a:pPr>
            <a:r>
              <a:rPr lang="en-US" sz="1800" b="1" dirty="0">
                <a:solidFill>
                  <a:schemeClr val="tx1"/>
                </a:solidFill>
              </a:rPr>
              <a:t>Health-care professionals must be a conduit of education and information </a:t>
            </a:r>
            <a:r>
              <a:rPr lang="en-US" sz="1800" dirty="0">
                <a:solidFill>
                  <a:schemeClr val="tx1"/>
                </a:solidFill>
              </a:rPr>
              <a:t>that emphasizes the individual consequences of the long-term detrimental effects that climate change can have on all people.</a:t>
            </a:r>
            <a:endParaRPr lang="en-US" sz="1800" dirty="0">
              <a:solidFill>
                <a:schemeClr val="tx1"/>
              </a:solidFill>
              <a:cs typeface="Calibri"/>
            </a:endParaRPr>
          </a:p>
        </p:txBody>
      </p:sp>
      <p:sp>
        <p:nvSpPr>
          <p:cNvPr id="5" name="Rectangle 4"/>
          <p:cNvSpPr/>
          <p:nvPr/>
        </p:nvSpPr>
        <p:spPr>
          <a:xfrm>
            <a:off x="6529485" y="5626052"/>
            <a:ext cx="5656715" cy="230832"/>
          </a:xfrm>
          <a:prstGeom prst="rect">
            <a:avLst/>
          </a:prstGeom>
        </p:spPr>
        <p:txBody>
          <a:bodyPr wrap="square" lIns="91440" tIns="45720" rIns="91440" bIns="45720" anchor="t">
            <a:spAutoFit/>
          </a:bodyPr>
          <a:lstStyle/>
          <a:p>
            <a:pPr algn="ctr"/>
            <a:r>
              <a:rPr lang="en-US" sz="900" dirty="0"/>
              <a:t>Source: </a:t>
            </a:r>
            <a:r>
              <a:rPr lang="en-US" sz="900" dirty="0">
                <a:hlinkClick r:id="rId2">
                  <a:extLst>
                    <a:ext uri="{A12FA001-AC4F-418D-AE19-62706E023703}">
                      <ahyp:hlinkClr xmlns:ahyp="http://schemas.microsoft.com/office/drawing/2018/hyperlinkcolor" xmlns="" val="tx"/>
                    </a:ext>
                  </a:extLst>
                </a:hlinkClick>
              </a:rPr>
              <a:t>https://grist.org/health/doctors-climate-change-health-medicine-anthony-fauci/</a:t>
            </a:r>
            <a:r>
              <a:rPr lang="en-US" sz="900" dirty="0"/>
              <a:t> </a:t>
            </a:r>
            <a:endParaRPr lang="en-US" sz="900" dirty="0">
              <a:cs typeface="Calibri"/>
            </a:endParaRPr>
          </a:p>
        </p:txBody>
      </p:sp>
      <p:pic>
        <p:nvPicPr>
          <p:cNvPr id="6" name="Picture 5">
            <a:extLst>
              <a:ext uri="{FF2B5EF4-FFF2-40B4-BE49-F238E27FC236}">
                <a16:creationId xmlns:a16="http://schemas.microsoft.com/office/drawing/2014/main" id="{11F4F7F4-C93A-D4E0-22AD-9F40943CF7FF}"/>
              </a:ext>
            </a:extLst>
          </p:cNvPr>
          <p:cNvPicPr>
            <a:picLocks noChangeAspect="1"/>
          </p:cNvPicPr>
          <p:nvPr/>
        </p:nvPicPr>
        <p:blipFill>
          <a:blip r:embed="rId3"/>
          <a:stretch>
            <a:fillRect/>
          </a:stretch>
        </p:blipFill>
        <p:spPr>
          <a:xfrm>
            <a:off x="6452221" y="2071396"/>
            <a:ext cx="5680647" cy="3554656"/>
          </a:xfrm>
          <a:prstGeom prst="rect">
            <a:avLst/>
          </a:prstGeom>
        </p:spPr>
      </p:pic>
    </p:spTree>
    <p:extLst>
      <p:ext uri="{BB962C8B-B14F-4D97-AF65-F5344CB8AC3E}">
        <p14:creationId xmlns:p14="http://schemas.microsoft.com/office/powerpoint/2010/main" val="3599765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a:normAutofit fontScale="90000"/>
          </a:bodyPr>
          <a:lstStyle/>
          <a:p>
            <a:r>
              <a:rPr lang="en-US" b="1" dirty="0">
                <a:solidFill>
                  <a:schemeClr val="tx1"/>
                </a:solidFill>
              </a:rPr>
              <a:t>KEY MESSAGES</a:t>
            </a:r>
            <a:endParaRPr lang="en-US" b="1">
              <a:solidFill>
                <a:schemeClr val="tx1"/>
              </a:solidFill>
              <a:cs typeface="Calibri"/>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3" y="1210978"/>
            <a:ext cx="11386753" cy="5003210"/>
          </a:xfrm>
        </p:spPr>
        <p:txBody>
          <a:bodyPr vert="horz" lIns="91440" tIns="45720" rIns="91440" bIns="45720" rtlCol="0" anchor="t">
            <a:normAutofit lnSpcReduction="10000"/>
          </a:bodyPr>
          <a:lstStyle/>
          <a:p>
            <a:pPr algn="just">
              <a:lnSpc>
                <a:spcPct val="120000"/>
              </a:lnSpc>
            </a:pPr>
            <a:r>
              <a:rPr lang="en-US" sz="2200" dirty="0">
                <a:solidFill>
                  <a:schemeClr val="tx1"/>
                </a:solidFill>
              </a:rPr>
              <a:t>The climate change and CVD crises are interconnected health issues </a:t>
            </a:r>
            <a:endParaRPr lang="en-US" sz="2200" dirty="0">
              <a:solidFill>
                <a:schemeClr val="tx1"/>
              </a:solidFill>
              <a:cs typeface="Calibri"/>
            </a:endParaRPr>
          </a:p>
          <a:p>
            <a:pPr algn="just">
              <a:lnSpc>
                <a:spcPct val="120000"/>
              </a:lnSpc>
            </a:pPr>
            <a:r>
              <a:rPr lang="en-US" sz="2200" dirty="0">
                <a:solidFill>
                  <a:schemeClr val="tx1"/>
                </a:solidFill>
              </a:rPr>
              <a:t>The significant climate change impact factors on CVD are due to changes in the intensity, duration and frequency of extreme air temperature events, air pollution, wildfires, desert dust, etc.</a:t>
            </a:r>
            <a:endParaRPr lang="en-US" sz="2200" dirty="0">
              <a:solidFill>
                <a:schemeClr val="tx1"/>
              </a:solidFill>
              <a:cs typeface="Calibri"/>
            </a:endParaRPr>
          </a:p>
          <a:p>
            <a:pPr algn="just">
              <a:lnSpc>
                <a:spcPct val="120000"/>
              </a:lnSpc>
            </a:pPr>
            <a:r>
              <a:rPr lang="en-US" sz="2200" dirty="0">
                <a:solidFill>
                  <a:schemeClr val="tx1"/>
                </a:solidFill>
              </a:rPr>
              <a:t>Climate-change related CVD should be mitigated by interventions that involve cross-disciplinary collaboration between physicians, researchers, public health workers, political scientists, legislators and national leaders</a:t>
            </a:r>
            <a:endParaRPr lang="en-US" sz="2200" dirty="0">
              <a:solidFill>
                <a:schemeClr val="tx1"/>
              </a:solidFill>
              <a:cs typeface="Calibri"/>
            </a:endParaRPr>
          </a:p>
          <a:p>
            <a:pPr algn="just">
              <a:lnSpc>
                <a:spcPct val="120000"/>
              </a:lnSpc>
            </a:pPr>
            <a:r>
              <a:rPr lang="en-US" sz="2200" dirty="0">
                <a:solidFill>
                  <a:schemeClr val="tx1"/>
                </a:solidFill>
                <a:cs typeface="Calibri"/>
              </a:rPr>
              <a:t>Key vulnerable population are the elderly, outdoor workers, ethnic minority groups, pregnant women and children living in poor socioeconomic conditions</a:t>
            </a:r>
          </a:p>
          <a:p>
            <a:pPr algn="just">
              <a:lnSpc>
                <a:spcPct val="120000"/>
              </a:lnSpc>
            </a:pPr>
            <a:r>
              <a:rPr lang="en-US" sz="2200" dirty="0">
                <a:solidFill>
                  <a:schemeClr val="tx1"/>
                </a:solidFill>
                <a:cs typeface="Calibri"/>
              </a:rPr>
              <a:t>Physicians and wider medical community must be conveyors of climate information during medical training and practice</a:t>
            </a:r>
          </a:p>
          <a:p>
            <a:pPr>
              <a:lnSpc>
                <a:spcPct val="120000"/>
              </a:lnSpc>
            </a:pPr>
            <a:endParaRPr lang="en-US" sz="2000" dirty="0">
              <a:solidFill>
                <a:schemeClr val="tx1"/>
              </a:solidFill>
              <a:cs typeface="Calibri"/>
            </a:endParaRPr>
          </a:p>
        </p:txBody>
      </p:sp>
    </p:spTree>
    <p:extLst>
      <p:ext uri="{BB962C8B-B14F-4D97-AF65-F5344CB8AC3E}">
        <p14:creationId xmlns:p14="http://schemas.microsoft.com/office/powerpoint/2010/main" val="149779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86060"/>
            <a:ext cx="11789664" cy="549635"/>
          </a:xfrm>
        </p:spPr>
        <p:txBody>
          <a:bodyPr>
            <a:normAutofit fontScale="90000"/>
          </a:bodyPr>
          <a:lstStyle/>
          <a:p>
            <a:r>
              <a:rPr lang="en-US" b="1" dirty="0">
                <a:solidFill>
                  <a:schemeClr val="tx1"/>
                </a:solidFill>
              </a:rPr>
              <a:t>TEST YOUR </a:t>
            </a:r>
            <a:r>
              <a:rPr lang="en-US" b="1" dirty="0" smtClean="0">
                <a:solidFill>
                  <a:schemeClr val="tx1"/>
                </a:solidFill>
              </a:rPr>
              <a:t>KNOWLEDGE</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7" y="970383"/>
            <a:ext cx="11367252" cy="5334237"/>
          </a:xfrm>
        </p:spPr>
        <p:txBody>
          <a:bodyPr vert="horz" lIns="91440" tIns="45720" rIns="91440" bIns="45720" rtlCol="0" anchor="t">
            <a:normAutofit/>
          </a:bodyPr>
          <a:lstStyle/>
          <a:p>
            <a:pPr marL="342900" indent="-342900">
              <a:lnSpc>
                <a:spcPct val="110000"/>
              </a:lnSpc>
              <a:buAutoNum type="arabicParenR"/>
            </a:pPr>
            <a:r>
              <a:rPr lang="en-GB" sz="2000" dirty="0" smtClean="0">
                <a:solidFill>
                  <a:schemeClr val="tx1"/>
                </a:solidFill>
                <a:cs typeface="Calibri"/>
              </a:rPr>
              <a:t>Which </a:t>
            </a:r>
            <a:r>
              <a:rPr lang="en-GB" sz="2000" dirty="0">
                <a:solidFill>
                  <a:schemeClr val="tx1"/>
                </a:solidFill>
                <a:cs typeface="Calibri"/>
              </a:rPr>
              <a:t>climate change factors can </a:t>
            </a:r>
            <a:r>
              <a:rPr lang="en-US" sz="2000" dirty="0">
                <a:solidFill>
                  <a:schemeClr val="tx1"/>
                </a:solidFill>
                <a:cs typeface="Calibri"/>
              </a:rPr>
              <a:t>exacerbate disease in individuals with CVD conditions</a:t>
            </a:r>
            <a:r>
              <a:rPr lang="en-US" sz="2000" dirty="0" smtClean="0">
                <a:solidFill>
                  <a:schemeClr val="tx1"/>
                </a:solidFill>
                <a:cs typeface="Calibri"/>
              </a:rPr>
              <a:t>?</a:t>
            </a:r>
            <a:r>
              <a:rPr lang="hu-HU" sz="2000" dirty="0" smtClean="0">
                <a:solidFill>
                  <a:schemeClr val="tx1"/>
                </a:solidFill>
                <a:cs typeface="Calibri"/>
              </a:rPr>
              <a:t/>
            </a:r>
            <a:br>
              <a:rPr lang="hu-HU" sz="2000" dirty="0" smtClean="0">
                <a:solidFill>
                  <a:schemeClr val="tx1"/>
                </a:solidFill>
                <a:cs typeface="Calibri"/>
              </a:rPr>
            </a:br>
            <a:r>
              <a:rPr lang="en-US" sz="2000" dirty="0" smtClean="0">
                <a:solidFill>
                  <a:schemeClr val="tx1"/>
                </a:solidFill>
                <a:cs typeface="Calibri"/>
              </a:rPr>
              <a:t>Mention </a:t>
            </a:r>
            <a:r>
              <a:rPr lang="en-US" sz="2000" dirty="0">
                <a:solidFill>
                  <a:schemeClr val="tx1"/>
                </a:solidFill>
                <a:cs typeface="Calibri"/>
              </a:rPr>
              <a:t>at least three factors.</a:t>
            </a:r>
          </a:p>
          <a:p>
            <a:pPr marL="342900" indent="-342900">
              <a:buAutoNum type="arabicParenR"/>
            </a:pPr>
            <a:endParaRPr lang="en-US" sz="2000" dirty="0">
              <a:solidFill>
                <a:schemeClr val="tx1"/>
              </a:solidFill>
              <a:cs typeface="Calibri"/>
            </a:endParaRPr>
          </a:p>
          <a:p>
            <a:pPr marL="342900" indent="-342900">
              <a:buAutoNum type="arabicParenR"/>
            </a:pPr>
            <a:r>
              <a:rPr lang="en-US" sz="2000" dirty="0">
                <a:solidFill>
                  <a:schemeClr val="tx1"/>
                </a:solidFill>
                <a:cs typeface="Calibri"/>
              </a:rPr>
              <a:t>How does changes in air temperature impact CVD?</a:t>
            </a:r>
          </a:p>
          <a:p>
            <a:pPr marL="342900" indent="-342900">
              <a:buAutoNum type="arabicParenR"/>
            </a:pPr>
            <a:endParaRPr lang="en-US" sz="2000" dirty="0">
              <a:solidFill>
                <a:schemeClr val="tx1"/>
              </a:solidFill>
              <a:cs typeface="Calibri"/>
            </a:endParaRPr>
          </a:p>
          <a:p>
            <a:pPr marL="342900" indent="-342900">
              <a:buAutoNum type="arabicParenR"/>
            </a:pPr>
            <a:r>
              <a:rPr lang="en-US" sz="2000" dirty="0">
                <a:solidFill>
                  <a:schemeClr val="tx1"/>
                </a:solidFill>
                <a:cs typeface="Calibri"/>
              </a:rPr>
              <a:t>How does air pollution impact CVD?</a:t>
            </a:r>
          </a:p>
          <a:p>
            <a:pPr marL="342900" indent="-342900">
              <a:buAutoNum type="arabicParenR"/>
            </a:pPr>
            <a:endParaRPr lang="en-US" sz="2000" dirty="0">
              <a:solidFill>
                <a:schemeClr val="tx1"/>
              </a:solidFill>
              <a:cs typeface="Calibri"/>
            </a:endParaRPr>
          </a:p>
          <a:p>
            <a:pPr marL="342900" indent="-342900">
              <a:buAutoNum type="arabicParenR"/>
            </a:pPr>
            <a:r>
              <a:rPr lang="en-US" sz="2000" dirty="0">
                <a:solidFill>
                  <a:schemeClr val="tx1"/>
                </a:solidFill>
                <a:cs typeface="Calibri"/>
              </a:rPr>
              <a:t>Which are the vulnerable subpopulations to the impacts of climate change on CVD?</a:t>
            </a:r>
          </a:p>
          <a:p>
            <a:pPr marL="342900" indent="-342900">
              <a:buAutoNum type="arabicParenR"/>
            </a:pPr>
            <a:endParaRPr lang="en-US" sz="2000" dirty="0">
              <a:solidFill>
                <a:schemeClr val="tx1"/>
              </a:solidFill>
              <a:cs typeface="Calibri"/>
            </a:endParaRPr>
          </a:p>
          <a:p>
            <a:pPr marL="342900" indent="-342900">
              <a:buAutoNum type="arabicParenR"/>
            </a:pPr>
            <a:r>
              <a:rPr lang="en-US" sz="2000" dirty="0">
                <a:solidFill>
                  <a:schemeClr val="tx1"/>
                </a:solidFill>
                <a:cs typeface="Calibri"/>
              </a:rPr>
              <a:t>How to mitigate climate change related CVD impacts? Mention at least three examples.</a:t>
            </a:r>
          </a:p>
          <a:p>
            <a:pPr marL="342900" indent="-342900">
              <a:buAutoNum type="arabicParenR"/>
            </a:pPr>
            <a:endParaRPr lang="en-US" sz="2000" dirty="0">
              <a:solidFill>
                <a:schemeClr val="tx1"/>
              </a:solidFill>
              <a:cs typeface="Calibri"/>
            </a:endParaRPr>
          </a:p>
          <a:p>
            <a:pPr marL="342900" indent="-342900">
              <a:buAutoNum type="arabicParenR"/>
            </a:pPr>
            <a:r>
              <a:rPr lang="en-US" sz="2000" dirty="0">
                <a:solidFill>
                  <a:schemeClr val="tx1"/>
                </a:solidFill>
                <a:cs typeface="Calibri"/>
              </a:rPr>
              <a:t>How can physicians incorporate climate change knowledge in their medical practice?</a:t>
            </a:r>
          </a:p>
          <a:p>
            <a:pPr marL="342900" indent="-342900">
              <a:buAutoNum type="arabicParenR"/>
            </a:pPr>
            <a:endParaRPr lang="en-US" sz="1800" dirty="0">
              <a:solidFill>
                <a:schemeClr val="tx1"/>
              </a:solidFill>
              <a:cs typeface="Calibri"/>
            </a:endParaRPr>
          </a:p>
        </p:txBody>
      </p:sp>
    </p:spTree>
    <p:extLst>
      <p:ext uri="{BB962C8B-B14F-4D97-AF65-F5344CB8AC3E}">
        <p14:creationId xmlns:p14="http://schemas.microsoft.com/office/powerpoint/2010/main" val="16275556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u-HU" b="1" dirty="0" err="1">
                <a:solidFill>
                  <a:schemeClr val="tx1"/>
                </a:solidFill>
              </a:rPr>
              <a:t>Further</a:t>
            </a:r>
            <a:r>
              <a:rPr lang="hu-HU" b="1" dirty="0">
                <a:solidFill>
                  <a:schemeClr val="tx1"/>
                </a:solidFill>
              </a:rPr>
              <a:t> </a:t>
            </a:r>
            <a:r>
              <a:rPr lang="hu-HU" b="1" dirty="0" err="1">
                <a:solidFill>
                  <a:schemeClr val="tx1"/>
                </a:solidFill>
              </a:rPr>
              <a:t>readings</a:t>
            </a:r>
            <a:endParaRPr lang="en-US" dirty="0"/>
          </a:p>
        </p:txBody>
      </p:sp>
      <p:sp>
        <p:nvSpPr>
          <p:cNvPr id="3" name="Content Placeholder 2"/>
          <p:cNvSpPr>
            <a:spLocks noGrp="1"/>
          </p:cNvSpPr>
          <p:nvPr>
            <p:ph idx="1"/>
          </p:nvPr>
        </p:nvSpPr>
        <p:spPr>
          <a:xfrm>
            <a:off x="192506" y="934775"/>
            <a:ext cx="11489422" cy="5370897"/>
          </a:xfrm>
        </p:spPr>
        <p:txBody>
          <a:bodyPr vert="horz" lIns="91440" tIns="45720" rIns="91440" bIns="45720" rtlCol="0" anchor="t">
            <a:normAutofit/>
          </a:bodyPr>
          <a:lstStyle/>
          <a:p>
            <a:pPr>
              <a:buNone/>
            </a:pPr>
            <a:endParaRPr lang="en-US" dirty="0">
              <a:solidFill>
                <a:schemeClr val="tx1"/>
              </a:solidFill>
              <a:cs typeface="Calibri"/>
            </a:endParaRPr>
          </a:p>
          <a:p>
            <a:pPr marL="457200" indent="-457200" algn="just">
              <a:lnSpc>
                <a:spcPct val="110000"/>
              </a:lnSpc>
              <a:spcAft>
                <a:spcPts val="1500"/>
              </a:spcAft>
              <a:buAutoNum type="arabicParenR"/>
            </a:pPr>
            <a:r>
              <a:rPr lang="en-US" sz="2000" dirty="0" err="1">
                <a:solidFill>
                  <a:schemeClr val="tx1"/>
                </a:solidFill>
              </a:rPr>
              <a:t>Khraishah</a:t>
            </a:r>
            <a:r>
              <a:rPr lang="en-US" sz="2000" dirty="0">
                <a:solidFill>
                  <a:schemeClr val="tx1"/>
                </a:solidFill>
              </a:rPr>
              <a:t>, H., Alahmad, B., Ostergard, R.L., </a:t>
            </a:r>
            <a:r>
              <a:rPr lang="en-US" sz="2000" dirty="0" err="1">
                <a:solidFill>
                  <a:schemeClr val="tx1"/>
                </a:solidFill>
              </a:rPr>
              <a:t>AlAshqar</a:t>
            </a:r>
            <a:r>
              <a:rPr lang="en-US" sz="2000" dirty="0">
                <a:solidFill>
                  <a:schemeClr val="tx1"/>
                </a:solidFill>
              </a:rPr>
              <a:t>, A., </a:t>
            </a:r>
            <a:r>
              <a:rPr lang="en-US" sz="2000" dirty="0" err="1">
                <a:solidFill>
                  <a:schemeClr val="tx1"/>
                </a:solidFill>
              </a:rPr>
              <a:t>Albaghdadi</a:t>
            </a:r>
            <a:r>
              <a:rPr lang="en-US" sz="2000" dirty="0">
                <a:solidFill>
                  <a:schemeClr val="tx1"/>
                </a:solidFill>
              </a:rPr>
              <a:t>, M., Vellanki, N., Chowdhury, M.M., Al-Kindi, S.G., </a:t>
            </a:r>
            <a:r>
              <a:rPr lang="en-US" sz="2000" dirty="0" err="1">
                <a:solidFill>
                  <a:schemeClr val="tx1"/>
                </a:solidFill>
              </a:rPr>
              <a:t>Zanobetti</a:t>
            </a:r>
            <a:r>
              <a:rPr lang="en-US" sz="2000" dirty="0">
                <a:solidFill>
                  <a:schemeClr val="tx1"/>
                </a:solidFill>
              </a:rPr>
              <a:t>, A., Gasparrini, A. and Rajagopalan, S., 2022. Climate change and cardiovascular disease: implications for global health. Nature Reviews Cardiology, pp.1-15.</a:t>
            </a:r>
          </a:p>
          <a:p>
            <a:pPr marL="457200" indent="-457200" algn="just">
              <a:lnSpc>
                <a:spcPct val="110000"/>
              </a:lnSpc>
              <a:spcAft>
                <a:spcPts val="1500"/>
              </a:spcAft>
              <a:buAutoNum type="arabicParenR"/>
            </a:pPr>
            <a:r>
              <a:rPr lang="en-US" sz="2000" dirty="0" err="1">
                <a:solidFill>
                  <a:schemeClr val="tx1"/>
                </a:solidFill>
              </a:rPr>
              <a:t>Khraishah</a:t>
            </a:r>
            <a:r>
              <a:rPr lang="en-US" sz="2000" dirty="0">
                <a:solidFill>
                  <a:schemeClr val="tx1"/>
                </a:solidFill>
              </a:rPr>
              <a:t> H, Ganatra S, Al-Kindi S, et al. Climate Change, Environmental Pollution, and the Role of Cardiologists of the Future. J Am Coll </a:t>
            </a:r>
            <a:r>
              <a:rPr lang="en-US" sz="2000" dirty="0" err="1">
                <a:solidFill>
                  <a:schemeClr val="tx1"/>
                </a:solidFill>
              </a:rPr>
              <a:t>Cardiol</a:t>
            </a:r>
            <a:r>
              <a:rPr lang="en-US" sz="2000" dirty="0">
                <a:solidFill>
                  <a:schemeClr val="tx1"/>
                </a:solidFill>
              </a:rPr>
              <a:t>. 2023 Mar, 81 (11) 1127–1132.</a:t>
            </a:r>
            <a:endParaRPr lang="en-US" sz="2000" dirty="0">
              <a:solidFill>
                <a:schemeClr val="tx1"/>
              </a:solidFill>
              <a:cs typeface="Calibri"/>
            </a:endParaRPr>
          </a:p>
          <a:p>
            <a:pPr marL="457200" indent="-457200" algn="just">
              <a:lnSpc>
                <a:spcPct val="110000"/>
              </a:lnSpc>
              <a:spcAft>
                <a:spcPts val="1500"/>
              </a:spcAft>
              <a:buAutoNum type="arabicParenR"/>
            </a:pPr>
            <a:r>
              <a:rPr lang="en-US" sz="2000" dirty="0">
                <a:solidFill>
                  <a:schemeClr val="tx1"/>
                </a:solidFill>
              </a:rPr>
              <a:t>Roth, G.A., Mensah, G.A., Johnson, C.O., Addolorato, G., Ammirati, E., Baddour, L.M., </a:t>
            </a:r>
            <a:r>
              <a:rPr lang="en-US" sz="2000" dirty="0" err="1">
                <a:solidFill>
                  <a:schemeClr val="tx1"/>
                </a:solidFill>
              </a:rPr>
              <a:t>Barengo</a:t>
            </a:r>
            <a:r>
              <a:rPr lang="en-US" sz="2000" dirty="0">
                <a:solidFill>
                  <a:schemeClr val="tx1"/>
                </a:solidFill>
              </a:rPr>
              <a:t>, N.C., Beaton, A.Z., Benjamin, E.J., Benziger, C.P. and Bonny, A., 2020. Global burden of cardiovascular diseases and risk factors, 1990–2019: update from the GBD 2019 study. Journal of the American College of </a:t>
            </a:r>
            <a:r>
              <a:rPr lang="en-US" sz="2000" dirty="0" smtClean="0">
                <a:solidFill>
                  <a:schemeClr val="tx1"/>
                </a:solidFill>
              </a:rPr>
              <a:t>Cardiology,</a:t>
            </a:r>
            <a:r>
              <a:rPr lang="hu-HU" sz="2000" dirty="0" smtClean="0">
                <a:solidFill>
                  <a:schemeClr val="tx1"/>
                </a:solidFill>
              </a:rPr>
              <a:t> </a:t>
            </a:r>
            <a:r>
              <a:rPr lang="en-US" sz="2000" dirty="0" smtClean="0">
                <a:solidFill>
                  <a:schemeClr val="tx1"/>
                </a:solidFill>
              </a:rPr>
              <a:t>76</a:t>
            </a:r>
            <a:r>
              <a:rPr lang="hu-HU" sz="2000" dirty="0" smtClean="0">
                <a:solidFill>
                  <a:schemeClr val="tx1"/>
                </a:solidFill>
              </a:rPr>
              <a:t> </a:t>
            </a:r>
            <a:r>
              <a:rPr lang="en-US" sz="2000" dirty="0" smtClean="0">
                <a:solidFill>
                  <a:schemeClr val="tx1"/>
                </a:solidFill>
              </a:rPr>
              <a:t>(25),</a:t>
            </a:r>
            <a:r>
              <a:rPr lang="hu-HU" sz="2000" dirty="0" smtClean="0">
                <a:solidFill>
                  <a:schemeClr val="tx1"/>
                </a:solidFill>
              </a:rPr>
              <a:t> </a:t>
            </a:r>
            <a:r>
              <a:rPr lang="en-US" sz="2000" dirty="0" smtClean="0">
                <a:solidFill>
                  <a:schemeClr val="tx1"/>
                </a:solidFill>
              </a:rPr>
              <a:t>pp.</a:t>
            </a:r>
            <a:r>
              <a:rPr lang="hu-HU" sz="2000" dirty="0" smtClean="0">
                <a:solidFill>
                  <a:schemeClr val="tx1"/>
                </a:solidFill>
              </a:rPr>
              <a:t> </a:t>
            </a:r>
            <a:r>
              <a:rPr lang="en-US" sz="2000" dirty="0" smtClean="0">
                <a:solidFill>
                  <a:schemeClr val="tx1"/>
                </a:solidFill>
              </a:rPr>
              <a:t>2982-3021</a:t>
            </a:r>
            <a:r>
              <a:rPr lang="hu-HU" sz="2000" dirty="0" smtClean="0">
                <a:solidFill>
                  <a:schemeClr val="tx1"/>
                </a:solidFill>
              </a:rPr>
              <a:t> </a:t>
            </a:r>
            <a:endParaRPr lang="en-US" dirty="0">
              <a:solidFill>
                <a:schemeClr val="tx1"/>
              </a:solidFill>
              <a:cs typeface="Calibri"/>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endParaRPr lang="en-US" sz="2000" dirty="0">
              <a:solidFill>
                <a:schemeClr val="tx1"/>
              </a:solidFill>
            </a:endParaRPr>
          </a:p>
          <a:p>
            <a:pPr marL="0" indent="0">
              <a:buNone/>
            </a:pPr>
            <a:r>
              <a:rPr lang="en-GB" sz="2000" dirty="0" smtClean="0">
                <a:solidFill>
                  <a:schemeClr val="tx1"/>
                </a:solidFill>
              </a:rPr>
              <a:t>This 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35367941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a:bodyPr>
          <a:lstStyle/>
          <a:p>
            <a:r>
              <a:rPr lang="en-US" sz="3200" b="1" dirty="0">
                <a:solidFill>
                  <a:srgbClr val="000000"/>
                </a:solidFill>
              </a:rPr>
              <a:t>Climate Change and CVD</a:t>
            </a:r>
            <a:endParaRPr lang="en-US" sz="3200" b="1" dirty="0">
              <a:solidFill>
                <a:srgbClr val="000000"/>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5348422" y="238609"/>
            <a:ext cx="6426811" cy="4809252"/>
          </a:xfrm>
          <a:prstGeom prst="rect">
            <a:avLst/>
          </a:prstGeom>
        </p:spPr>
      </p:pic>
      <p:sp>
        <p:nvSpPr>
          <p:cNvPr id="6" name="Rectangle 5"/>
          <p:cNvSpPr/>
          <p:nvPr/>
        </p:nvSpPr>
        <p:spPr>
          <a:xfrm>
            <a:off x="6563361" y="5199247"/>
            <a:ext cx="5211872" cy="615553"/>
          </a:xfrm>
          <a:prstGeom prst="rect">
            <a:avLst/>
          </a:prstGeom>
        </p:spPr>
        <p:txBody>
          <a:bodyPr wrap="square" lIns="91440" tIns="45720" rIns="91440" bIns="45720" anchor="t">
            <a:spAutoFit/>
          </a:bodyPr>
          <a:lstStyle/>
          <a:p>
            <a:pPr algn="ctr"/>
            <a:r>
              <a:rPr lang="en-US" sz="1600" dirty="0"/>
              <a:t>Impact of Climate Change on Human Health.</a:t>
            </a:r>
            <a:br>
              <a:rPr lang="en-US" sz="1600" dirty="0"/>
            </a:br>
            <a:r>
              <a:rPr lang="en-US" sz="900" dirty="0"/>
              <a:t>Source: </a:t>
            </a:r>
            <a:r>
              <a:rPr lang="en-US" sz="900" dirty="0">
                <a:hlinkClick r:id="rId3">
                  <a:extLst>
                    <a:ext uri="{A12FA001-AC4F-418D-AE19-62706E023703}">
                      <ahyp:hlinkClr xmlns:ahyp="http://schemas.microsoft.com/office/drawing/2018/hyperlinkcolor" xmlns="" val="tx"/>
                    </a:ext>
                  </a:extLst>
                </a:hlinkClick>
              </a:rPr>
              <a:t>https://www.cdc.gov/climateandhealth/images/climate_change_health_impacts600w.jpg?_=06389</a:t>
            </a:r>
            <a:r>
              <a:rPr lang="en-US" sz="900" dirty="0"/>
              <a:t> </a:t>
            </a:r>
            <a:endParaRPr lang="en-US" sz="900" dirty="0">
              <a:cs typeface="Calibri"/>
            </a:endParaRPr>
          </a:p>
        </p:txBody>
      </p:sp>
      <p:sp>
        <p:nvSpPr>
          <p:cNvPr id="7" name="Téglalap 6"/>
          <p:cNvSpPr/>
          <p:nvPr/>
        </p:nvSpPr>
        <p:spPr>
          <a:xfrm>
            <a:off x="192505" y="2804726"/>
            <a:ext cx="4945224" cy="3293209"/>
          </a:xfrm>
          <a:prstGeom prst="rect">
            <a:avLst/>
          </a:prstGeom>
        </p:spPr>
        <p:txBody>
          <a:bodyPr wrap="square">
            <a:spAutoFit/>
          </a:bodyPr>
          <a:lstStyle/>
          <a:p>
            <a:pPr lvl="0" algn="just">
              <a:lnSpc>
                <a:spcPct val="130000"/>
              </a:lnSpc>
              <a:spcAft>
                <a:spcPts val="0"/>
              </a:spcAft>
              <a:tabLst>
                <a:tab pos="457200" algn="l"/>
              </a:tabLst>
            </a:pPr>
            <a:r>
              <a:rPr lang="en-US" sz="2000" b="1" dirty="0">
                <a:latin typeface="Calibri" panose="020F0502020204030204" pitchFamily="34" charset="0"/>
                <a:ea typeface="Calibri" panose="020F0502020204030204" pitchFamily="34" charset="0"/>
                <a:cs typeface="Times New Roman" panose="02020603050405020304" pitchFamily="18" charset="0"/>
              </a:rPr>
              <a:t>Climate change (CC) is the greatest existential challenge to planetary and human health</a:t>
            </a:r>
            <a:r>
              <a:rPr lang="en-US" sz="2000" dirty="0">
                <a:latin typeface="Calibri" panose="020F0502020204030204" pitchFamily="34" charset="0"/>
                <a:ea typeface="Calibri" panose="020F0502020204030204" pitchFamily="34" charset="0"/>
                <a:cs typeface="Times New Roman" panose="02020603050405020304" pitchFamily="18" charset="0"/>
              </a:rPr>
              <a:t>. </a:t>
            </a:r>
            <a:endParaRPr lang="hu-HU" sz="2000"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30000"/>
              </a:lnSpc>
              <a:spcAft>
                <a:spcPts val="0"/>
              </a:spcAft>
              <a:buFont typeface="Arial" panose="020B0604020202020204" pitchFamily="34" charset="0"/>
              <a:buChar char="•"/>
              <a:tabLst>
                <a:tab pos="457200" algn="l"/>
              </a:tabLst>
            </a:pPr>
            <a:endParaRPr lang="hu-HU" sz="20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30000"/>
              </a:lnSpc>
              <a:spcAft>
                <a:spcPts val="0"/>
              </a:spcAft>
              <a:tabLst>
                <a:tab pos="457200" algn="l"/>
              </a:tabLst>
            </a:pPr>
            <a:r>
              <a:rPr lang="en-US" sz="2000" dirty="0">
                <a:latin typeface="Calibri" panose="020F0502020204030204" pitchFamily="34" charset="0"/>
                <a:ea typeface="Calibri" panose="020F0502020204030204" pitchFamily="34" charset="0"/>
                <a:cs typeface="Times New Roman" panose="02020603050405020304" pitchFamily="18" charset="0"/>
              </a:rPr>
              <a:t>Among many effects, </a:t>
            </a:r>
            <a:r>
              <a:rPr lang="en-US" sz="2000" b="1" dirty="0">
                <a:latin typeface="Calibri" panose="020F0502020204030204" pitchFamily="34" charset="0"/>
                <a:ea typeface="Calibri" panose="020F0502020204030204" pitchFamily="34" charset="0"/>
                <a:cs typeface="Times New Roman" panose="02020603050405020304" pitchFamily="18" charset="0"/>
              </a:rPr>
              <a:t>climate change impacts the CVD </a:t>
            </a:r>
            <a:r>
              <a:rPr lang="en-US" sz="2000" dirty="0">
                <a:latin typeface="Calibri" panose="020F0502020204030204" pitchFamily="34" charset="0"/>
                <a:ea typeface="Calibri" panose="020F0502020204030204" pitchFamily="34" charset="0"/>
                <a:cs typeface="Times New Roman" panose="02020603050405020304" pitchFamily="18" charset="0"/>
              </a:rPr>
              <a:t>and overall health, and this represents a multifaceted problem that needs to be urgently addressed at various levels.</a:t>
            </a:r>
            <a:endParaRPr lang="hu-HU"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meline&#10;&#10;Description automatically generated"/>
          <p:cNvPicPr>
            <a:picLocks noChangeAspect="1"/>
          </p:cNvPicPr>
          <p:nvPr/>
        </p:nvPicPr>
        <p:blipFill rotWithShape="1">
          <a:blip r:embed="rId2"/>
          <a:srcRect b="22172"/>
          <a:stretch/>
        </p:blipFill>
        <p:spPr bwMode="auto">
          <a:xfrm>
            <a:off x="950004" y="756311"/>
            <a:ext cx="9846988" cy="5149962"/>
          </a:xfrm>
          <a:prstGeom prst="rect">
            <a:avLst/>
          </a:prstGeom>
          <a:ln w="3175">
            <a:solidFill>
              <a:schemeClr val="bg1">
                <a:lumMod val="65000"/>
              </a:schemeClr>
            </a:solid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rgbClr val="000000"/>
                </a:solidFill>
              </a:rPr>
              <a:t>Climate Change and CVD</a:t>
            </a:r>
          </a:p>
        </p:txBody>
      </p:sp>
      <p:sp>
        <p:nvSpPr>
          <p:cNvPr id="5" name="Rectangle 4"/>
          <p:cNvSpPr/>
          <p:nvPr/>
        </p:nvSpPr>
        <p:spPr>
          <a:xfrm>
            <a:off x="3245033" y="5803637"/>
            <a:ext cx="7027971" cy="807913"/>
          </a:xfrm>
          <a:prstGeom prst="rect">
            <a:avLst/>
          </a:prstGeom>
        </p:spPr>
        <p:txBody>
          <a:bodyPr wrap="square" lIns="91440" tIns="45720" rIns="91440" bIns="45720" anchor="t">
            <a:spAutoFit/>
          </a:bodyPr>
          <a:lstStyle/>
          <a:p>
            <a:pPr algn="ctr">
              <a:lnSpc>
                <a:spcPct val="150000"/>
              </a:lnSpc>
            </a:pPr>
            <a:r>
              <a:rPr lang="en-US" sz="1600" dirty="0">
                <a:ea typeface="Calibri"/>
                <a:cs typeface="Calibri"/>
              </a:rPr>
              <a:t>The effect of climate change on the development of cardiovascular disease. </a:t>
            </a:r>
          </a:p>
          <a:p>
            <a:pPr algn="ctr">
              <a:lnSpc>
                <a:spcPct val="150000"/>
              </a:lnSpc>
            </a:pPr>
            <a:r>
              <a:rPr lang="en-US" sz="900" dirty="0">
                <a:ea typeface="Calibri"/>
                <a:cs typeface="Calibri"/>
              </a:rPr>
              <a:t>Source: from </a:t>
            </a:r>
            <a:r>
              <a:rPr lang="en-US" sz="900" dirty="0" err="1">
                <a:ea typeface="Calibri"/>
                <a:cs typeface="Calibri"/>
              </a:rPr>
              <a:t>Khraishah</a:t>
            </a:r>
            <a:r>
              <a:rPr lang="en-US" sz="900" dirty="0">
                <a:ea typeface="Calibri"/>
                <a:cs typeface="Calibri"/>
              </a:rPr>
              <a:t> et al., 2022</a:t>
            </a:r>
            <a:endParaRPr lang="en-US" sz="1050" dirty="0">
              <a:ea typeface="Calibri"/>
              <a:cs typeface="Calibri"/>
            </a:endParaRPr>
          </a:p>
          <a:p>
            <a:endParaRPr lang="en-US" sz="900" dirty="0">
              <a:cs typeface="Calibri"/>
            </a:endParaRPr>
          </a:p>
        </p:txBody>
      </p:sp>
    </p:spTree>
    <p:extLst>
      <p:ext uri="{BB962C8B-B14F-4D97-AF65-F5344CB8AC3E}">
        <p14:creationId xmlns:p14="http://schemas.microsoft.com/office/powerpoint/2010/main" val="9012872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FA968-8A79-CFF9-6049-23BAEFD009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89010C6D-4E7E-ACEB-1BD7-F6DAFDE2F964}"/>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C48D1674-0CE4-CCC8-3B4D-2FDCB8122061}"/>
              </a:ext>
            </a:extLst>
          </p:cNvPr>
          <p:cNvPicPr>
            <a:picLocks noChangeAspect="1"/>
          </p:cNvPicPr>
          <p:nvPr/>
        </p:nvPicPr>
        <p:blipFill>
          <a:blip r:embed="rId2"/>
          <a:stretch>
            <a:fillRect/>
          </a:stretch>
        </p:blipFill>
        <p:spPr>
          <a:xfrm>
            <a:off x="0" y="244718"/>
            <a:ext cx="12192000" cy="6368564"/>
          </a:xfrm>
          <a:prstGeom prst="rect">
            <a:avLst/>
          </a:prstGeom>
        </p:spPr>
      </p:pic>
      <p:sp>
        <p:nvSpPr>
          <p:cNvPr id="7" name="TextBox 6">
            <a:extLst>
              <a:ext uri="{FF2B5EF4-FFF2-40B4-BE49-F238E27FC236}">
                <a16:creationId xmlns:a16="http://schemas.microsoft.com/office/drawing/2014/main" id="{4DFA2DB4-F512-34AE-A1AA-54B204A7A557}"/>
              </a:ext>
            </a:extLst>
          </p:cNvPr>
          <p:cNvSpPr txBox="1"/>
          <p:nvPr/>
        </p:nvSpPr>
        <p:spPr>
          <a:xfrm>
            <a:off x="4967654" y="5128069"/>
            <a:ext cx="6145778" cy="646331"/>
          </a:xfrm>
          <a:prstGeom prst="rect">
            <a:avLst/>
          </a:prstGeom>
          <a:noFill/>
        </p:spPr>
        <p:txBody>
          <a:bodyPr wrap="square" lIns="91440" tIns="45720" rIns="91440" bIns="45720" anchor="t">
            <a:spAutoFit/>
          </a:bodyPr>
          <a:lstStyle/>
          <a:p>
            <a:r>
              <a:rPr lang="en-US" sz="1200" b="0" i="0" dirty="0">
                <a:effectLst/>
                <a:latin typeface="+mj-lt"/>
              </a:rPr>
              <a:t>Source: Vaduganathan, M., Mensah, G. A., Turco, J. V., Fuster, V., &amp; Roth, G. A. (2022). The Global Burden of Cardiovascular Diseases and Risk: A Compass for Future Health. </a:t>
            </a:r>
            <a:r>
              <a:rPr lang="en-US" sz="1200" b="0" i="1" dirty="0">
                <a:effectLst/>
                <a:latin typeface="+mj-lt"/>
              </a:rPr>
              <a:t>Journal of the American College of Cardiology</a:t>
            </a:r>
            <a:r>
              <a:rPr lang="en-US" sz="1200" b="0" i="0" dirty="0">
                <a:effectLst/>
                <a:latin typeface="+mj-lt"/>
              </a:rPr>
              <a:t>, </a:t>
            </a:r>
            <a:r>
              <a:rPr lang="en-US" sz="1200" b="0" i="1" dirty="0">
                <a:effectLst/>
                <a:latin typeface="+mj-lt"/>
              </a:rPr>
              <a:t>80</a:t>
            </a:r>
            <a:r>
              <a:rPr lang="en-US" sz="1200" b="0" i="0" dirty="0">
                <a:effectLst/>
                <a:latin typeface="+mj-lt"/>
              </a:rPr>
              <a:t>(25), 2361-2371.</a:t>
            </a:r>
            <a:endParaRPr lang="en-US" sz="1200">
              <a:latin typeface="+mj-lt"/>
              <a:cs typeface="Calibri"/>
            </a:endParaRPr>
          </a:p>
        </p:txBody>
      </p:sp>
    </p:spTree>
    <p:extLst>
      <p:ext uri="{BB962C8B-B14F-4D97-AF65-F5344CB8AC3E}">
        <p14:creationId xmlns:p14="http://schemas.microsoft.com/office/powerpoint/2010/main" val="10601640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5581-44AE-5D87-9A39-C394305D262C}"/>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E2819E3-DAF6-1F26-0B81-7AA175A03C47}"/>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962AC05F-E40E-90C2-829A-E5695D096DEB}"/>
              </a:ext>
            </a:extLst>
          </p:cNvPr>
          <p:cNvPicPr>
            <a:picLocks noChangeAspect="1"/>
          </p:cNvPicPr>
          <p:nvPr/>
        </p:nvPicPr>
        <p:blipFill>
          <a:blip r:embed="rId2"/>
          <a:stretch>
            <a:fillRect/>
          </a:stretch>
        </p:blipFill>
        <p:spPr>
          <a:xfrm>
            <a:off x="0" y="679224"/>
            <a:ext cx="12192000" cy="5499552"/>
          </a:xfrm>
          <a:prstGeom prst="rect">
            <a:avLst/>
          </a:prstGeom>
        </p:spPr>
      </p:pic>
      <p:sp>
        <p:nvSpPr>
          <p:cNvPr id="6" name="TextBox 5">
            <a:extLst>
              <a:ext uri="{FF2B5EF4-FFF2-40B4-BE49-F238E27FC236}">
                <a16:creationId xmlns:a16="http://schemas.microsoft.com/office/drawing/2014/main" id="{26A745D7-7CD5-B82E-04FC-52AFA3E1144E}"/>
              </a:ext>
            </a:extLst>
          </p:cNvPr>
          <p:cNvSpPr txBox="1"/>
          <p:nvPr/>
        </p:nvSpPr>
        <p:spPr>
          <a:xfrm>
            <a:off x="6893169" y="5659341"/>
            <a:ext cx="5247495" cy="646331"/>
          </a:xfrm>
          <a:prstGeom prst="rect">
            <a:avLst/>
          </a:prstGeom>
          <a:noFill/>
        </p:spPr>
        <p:txBody>
          <a:bodyPr wrap="square" lIns="91440" tIns="45720" rIns="91440" bIns="45720" anchor="t">
            <a:spAutoFit/>
          </a:bodyPr>
          <a:lstStyle/>
          <a:p>
            <a:r>
              <a:rPr lang="en-US" sz="1200" b="0" i="0" dirty="0">
                <a:effectLst/>
                <a:latin typeface="+mj-lt"/>
              </a:rPr>
              <a:t>Source: Vaduganathan, M., Mensah, G. A., Turco, J. V., Fuster, V., &amp; Roth, G. A. (2022). The Global Burden of Cardiovascular Diseases and Risk: A Compass for Future Health. </a:t>
            </a:r>
            <a:r>
              <a:rPr lang="en-US" sz="1200" b="0" i="1" dirty="0">
                <a:effectLst/>
                <a:latin typeface="+mj-lt"/>
              </a:rPr>
              <a:t>Journal of the American College of Cardiology</a:t>
            </a:r>
            <a:r>
              <a:rPr lang="en-US" sz="1200" b="0" i="0" dirty="0">
                <a:effectLst/>
                <a:latin typeface="+mj-lt"/>
              </a:rPr>
              <a:t>, </a:t>
            </a:r>
            <a:r>
              <a:rPr lang="en-US" sz="1200" b="0" i="1" dirty="0">
                <a:effectLst/>
                <a:latin typeface="+mj-lt"/>
              </a:rPr>
              <a:t>80</a:t>
            </a:r>
            <a:r>
              <a:rPr lang="en-US" sz="1200" b="0" i="0" dirty="0">
                <a:effectLst/>
                <a:latin typeface="+mj-lt"/>
              </a:rPr>
              <a:t>(25), 2361-2371.</a:t>
            </a:r>
            <a:endParaRPr lang="en-US" sz="1200">
              <a:latin typeface="+mj-lt"/>
              <a:cs typeface="Calibri"/>
            </a:endParaRPr>
          </a:p>
        </p:txBody>
      </p:sp>
    </p:spTree>
    <p:extLst>
      <p:ext uri="{BB962C8B-B14F-4D97-AF65-F5344CB8AC3E}">
        <p14:creationId xmlns:p14="http://schemas.microsoft.com/office/powerpoint/2010/main" val="395067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9928C-331C-6D2A-9BE5-52FADCACEED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A9B69635-0847-48A3-4E81-06FD3E2C4CC2}"/>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0EF3FA87-58E9-5CFB-FB23-0013607AA322}"/>
              </a:ext>
            </a:extLst>
          </p:cNvPr>
          <p:cNvPicPr>
            <a:picLocks noChangeAspect="1"/>
          </p:cNvPicPr>
          <p:nvPr/>
        </p:nvPicPr>
        <p:blipFill>
          <a:blip r:embed="rId2"/>
          <a:stretch>
            <a:fillRect/>
          </a:stretch>
        </p:blipFill>
        <p:spPr>
          <a:xfrm>
            <a:off x="0" y="2002341"/>
            <a:ext cx="12192000" cy="2853318"/>
          </a:xfrm>
          <a:prstGeom prst="rect">
            <a:avLst/>
          </a:prstGeom>
        </p:spPr>
      </p:pic>
      <p:sp>
        <p:nvSpPr>
          <p:cNvPr id="6" name="TextBox 5">
            <a:extLst>
              <a:ext uri="{FF2B5EF4-FFF2-40B4-BE49-F238E27FC236}">
                <a16:creationId xmlns:a16="http://schemas.microsoft.com/office/drawing/2014/main" id="{E4A83EAC-2AB7-C470-8AAD-4682C12C003D}"/>
              </a:ext>
            </a:extLst>
          </p:cNvPr>
          <p:cNvSpPr txBox="1"/>
          <p:nvPr/>
        </p:nvSpPr>
        <p:spPr>
          <a:xfrm>
            <a:off x="4967654" y="5128069"/>
            <a:ext cx="6145778" cy="646331"/>
          </a:xfrm>
          <a:prstGeom prst="rect">
            <a:avLst/>
          </a:prstGeom>
          <a:noFill/>
        </p:spPr>
        <p:txBody>
          <a:bodyPr wrap="square" lIns="91440" tIns="45720" rIns="91440" bIns="45720" anchor="t">
            <a:spAutoFit/>
          </a:bodyPr>
          <a:lstStyle/>
          <a:p>
            <a:r>
              <a:rPr lang="en-US" sz="1200" b="0" i="0" dirty="0">
                <a:effectLst/>
                <a:latin typeface="+mj-lt"/>
              </a:rPr>
              <a:t>Source: Vaduganathan, M., Mensah, G. A., Turco, J. V., Fuster, V., &amp; Roth, G. A. (2022). The Global Burden of Cardiovascular Diseases and Risk: A Compass for Future Health. </a:t>
            </a:r>
            <a:r>
              <a:rPr lang="en-US" sz="1200" b="0" i="1" dirty="0">
                <a:effectLst/>
                <a:latin typeface="+mj-lt"/>
              </a:rPr>
              <a:t>Journal of the American College of Cardiology</a:t>
            </a:r>
            <a:r>
              <a:rPr lang="en-US" sz="1200" b="0" i="0" dirty="0">
                <a:effectLst/>
                <a:latin typeface="+mj-lt"/>
              </a:rPr>
              <a:t>, </a:t>
            </a:r>
            <a:r>
              <a:rPr lang="en-US" sz="1200" b="0" i="1" dirty="0">
                <a:effectLst/>
                <a:latin typeface="+mj-lt"/>
              </a:rPr>
              <a:t>80</a:t>
            </a:r>
            <a:r>
              <a:rPr lang="en-US" sz="1200" b="0" i="0" dirty="0">
                <a:effectLst/>
                <a:latin typeface="+mj-lt"/>
              </a:rPr>
              <a:t>(25), 2361-2371.</a:t>
            </a:r>
            <a:endParaRPr lang="en-US" sz="1200">
              <a:latin typeface="+mj-lt"/>
              <a:cs typeface="Calibri"/>
            </a:endParaRPr>
          </a:p>
        </p:txBody>
      </p:sp>
    </p:spTree>
    <p:extLst>
      <p:ext uri="{BB962C8B-B14F-4D97-AF65-F5344CB8AC3E}">
        <p14:creationId xmlns:p14="http://schemas.microsoft.com/office/powerpoint/2010/main" val="122584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Climate Change and CVD</a:t>
            </a:r>
            <a:endParaRPr lang="en-US" b="1" dirty="0">
              <a:solidFill>
                <a:schemeClr val="tx1"/>
              </a:solidFill>
              <a:cs typeface="Calibri"/>
            </a:endParaRPr>
          </a:p>
        </p:txBody>
      </p:sp>
      <p:sp>
        <p:nvSpPr>
          <p:cNvPr id="5" name="Rectangle 4"/>
          <p:cNvSpPr/>
          <p:nvPr/>
        </p:nvSpPr>
        <p:spPr>
          <a:xfrm>
            <a:off x="3364301" y="5000866"/>
            <a:ext cx="8367623" cy="1117229"/>
          </a:xfrm>
          <a:prstGeom prst="rect">
            <a:avLst/>
          </a:prstGeom>
        </p:spPr>
        <p:txBody>
          <a:bodyPr wrap="square" lIns="91440" tIns="45720" rIns="91440" bIns="45720" anchor="t">
            <a:spAutoFit/>
          </a:bodyPr>
          <a:lstStyle/>
          <a:p>
            <a:pPr algn="ctr">
              <a:lnSpc>
                <a:spcPct val="120000"/>
              </a:lnSpc>
            </a:pPr>
            <a:r>
              <a:rPr lang="en-US" sz="1600" dirty="0"/>
              <a:t>Integrative climate change strategy. </a:t>
            </a:r>
            <a:endParaRPr lang="hu-HU" sz="1600" dirty="0" smtClean="0"/>
          </a:p>
          <a:p>
            <a:pPr algn="ctr">
              <a:lnSpc>
                <a:spcPct val="120000"/>
              </a:lnSpc>
            </a:pPr>
            <a:r>
              <a:rPr lang="en-US" sz="1600" dirty="0" smtClean="0"/>
              <a:t>An </a:t>
            </a:r>
            <a:r>
              <a:rPr lang="en-US" sz="1600" dirty="0"/>
              <a:t>integrated approach to tackle climate change through adaptation and mitigation strategies involving multilevel policy stakeholders</a:t>
            </a:r>
            <a:endParaRPr lang="en-US" sz="1600" dirty="0">
              <a:cs typeface="Calibri"/>
            </a:endParaRPr>
          </a:p>
          <a:p>
            <a:pPr algn="ctr"/>
            <a:r>
              <a:rPr lang="en-US" sz="900" dirty="0"/>
              <a:t>Source: from </a:t>
            </a:r>
            <a:r>
              <a:rPr lang="en-US" sz="900" dirty="0" err="1"/>
              <a:t>Khraishah</a:t>
            </a:r>
            <a:r>
              <a:rPr lang="en-US" sz="900" dirty="0"/>
              <a:t> et al., 2022</a:t>
            </a:r>
            <a:endParaRPr lang="en-US" sz="900" dirty="0">
              <a:cs typeface="Calibri"/>
            </a:endParaRPr>
          </a:p>
        </p:txBody>
      </p:sp>
      <p:pic>
        <p:nvPicPr>
          <p:cNvPr id="6" name="Picture 5" descr="Graphical user interface, text, application&#10;&#10;Description automatically generated"/>
          <p:cNvPicPr>
            <a:picLocks noChangeAspect="1"/>
          </p:cNvPicPr>
          <p:nvPr/>
        </p:nvPicPr>
        <p:blipFill>
          <a:blip r:embed="rId2"/>
          <a:stretch>
            <a:fillRect/>
          </a:stretch>
        </p:blipFill>
        <p:spPr>
          <a:xfrm>
            <a:off x="2439702" y="702644"/>
            <a:ext cx="9368308" cy="4298222"/>
          </a:xfrm>
          <a:prstGeom prst="rect">
            <a:avLst/>
          </a:prstGeom>
        </p:spPr>
      </p:pic>
    </p:spTree>
    <p:extLst>
      <p:ext uri="{BB962C8B-B14F-4D97-AF65-F5344CB8AC3E}">
        <p14:creationId xmlns:p14="http://schemas.microsoft.com/office/powerpoint/2010/main" val="37704910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CAC99C-A00D-4220-B380-6E25F4F9D9B6}">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601CD358-40A9-498F-ADCE-740389B563DC}">
  <ds:schemaRefs>
    <ds:schemaRef ds:uri="http://schemas.microsoft.com/sharepoint/v3/contenttype/forms"/>
  </ds:schemaRefs>
</ds:datastoreItem>
</file>

<file path=customXml/itemProps3.xml><?xml version="1.0" encoding="utf-8"?>
<ds:datastoreItem xmlns:ds="http://schemas.openxmlformats.org/officeDocument/2006/customXml" ds:itemID="{C7796BFF-35AA-4CEA-943C-5174B64F59FC}"/>
</file>

<file path=docProps/app.xml><?xml version="1.0" encoding="utf-8"?>
<Properties xmlns="http://schemas.openxmlformats.org/officeDocument/2006/extended-properties" xmlns:vt="http://schemas.openxmlformats.org/officeDocument/2006/docPropsVTypes">
  <TotalTime>2193</TotalTime>
  <Words>1242</Words>
  <Application>Microsoft Office PowerPoint</Application>
  <PresentationFormat>Szélesvásznú</PresentationFormat>
  <Paragraphs>148</Paragraphs>
  <Slides>34</Slides>
  <Notes>2</Notes>
  <HiddenSlides>0</HiddenSlides>
  <MMClips>0</MMClips>
  <ScaleCrop>false</ScaleCrop>
  <HeadingPairs>
    <vt:vector size="6" baseType="variant">
      <vt:variant>
        <vt:lpstr>Használt betűtípusok</vt:lpstr>
      </vt:variant>
      <vt:variant>
        <vt:i4>5</vt:i4>
      </vt:variant>
      <vt:variant>
        <vt:lpstr>Téma</vt:lpstr>
      </vt:variant>
      <vt:variant>
        <vt:i4>2</vt:i4>
      </vt:variant>
      <vt:variant>
        <vt:lpstr>Diacímek</vt:lpstr>
      </vt:variant>
      <vt:variant>
        <vt:i4>34</vt:i4>
      </vt:variant>
    </vt:vector>
  </HeadingPairs>
  <TitlesOfParts>
    <vt:vector size="41" baseType="lpstr">
      <vt:lpstr>Arial</vt:lpstr>
      <vt:lpstr>Calibri</vt:lpstr>
      <vt:lpstr>Garamond</vt:lpstr>
      <vt:lpstr>Symbol</vt:lpstr>
      <vt:lpstr>Times New Roman</vt:lpstr>
      <vt:lpstr>Office-téma</vt:lpstr>
      <vt:lpstr>Office-téma</vt:lpstr>
      <vt:lpstr>Developing new curriculum outlines and learning materials on climate change's health impacts for medical schools 2021-2-HU01-KA220-HED-000050972</vt:lpstr>
      <vt:lpstr>Impact of Climate Change on Cardiovascular Disease</vt:lpstr>
      <vt:lpstr>PowerPoint-bemutató</vt:lpstr>
      <vt:lpstr>Climate Change and CVD</vt:lpstr>
      <vt:lpstr>Climate Change and CVD</vt:lpstr>
      <vt:lpstr>PowerPoint-bemutató</vt:lpstr>
      <vt:lpstr>PowerPoint-bemutató</vt:lpstr>
      <vt:lpstr>PowerPoint-bemutató</vt:lpstr>
      <vt:lpstr>Climate Change and CVD</vt:lpstr>
      <vt:lpstr>Air temperature impacts on CVD</vt:lpstr>
      <vt:lpstr>Air temperature impacts on CVD</vt:lpstr>
      <vt:lpstr>Epidemiology of temperature-related CVD: Cardiovascular risk factors</vt:lpstr>
      <vt:lpstr>Epidemiology of temperature-related CVD: Cardiovascular mortality</vt:lpstr>
      <vt:lpstr>Epidemiology of temperature-related CVD: Ischaemic heart disease</vt:lpstr>
      <vt:lpstr>Epidemiology of temperature-related CVD: HF admissions and Arrhythmias</vt:lpstr>
      <vt:lpstr>Epidemiology of temperature-related CVD: Stroke</vt:lpstr>
      <vt:lpstr>Effect of heatwaves and cold spells on CVD</vt:lpstr>
      <vt:lpstr>Air pollution impacts on CVD: Particulate Matter (PM)</vt:lpstr>
      <vt:lpstr>Epidemiology of air pollution and CVD: Cardiovascular mortality</vt:lpstr>
      <vt:lpstr>Epidemiology of air pollution and CVD</vt:lpstr>
      <vt:lpstr>Wildfires, desert dust and CVD</vt:lpstr>
      <vt:lpstr>Vulnerable subpopulations</vt:lpstr>
      <vt:lpstr>Vulnerable subpopulations</vt:lpstr>
      <vt:lpstr>How to mitigate climate change-related CVD?</vt:lpstr>
      <vt:lpstr>How to mitigate climate change-related CVD?</vt:lpstr>
      <vt:lpstr>Take-home messages for physicians and cardiologists</vt:lpstr>
      <vt:lpstr>Take-home messages for physicians and cardiologists</vt:lpstr>
      <vt:lpstr>Take-home messages for physicians and cardiologists</vt:lpstr>
      <vt:lpstr>Take-home messages for physicians and cardiologists</vt:lpstr>
      <vt:lpstr>Take-home messages for physicians and cardiologists</vt:lpstr>
      <vt:lpstr>KEY MESSAGES</vt:lpstr>
      <vt:lpstr>TEST YOUR KNOWLEDGE</vt:lpstr>
      <vt:lpstr>Further readings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392</cp:revision>
  <cp:lastPrinted>2023-03-02T11:05:34Z</cp:lastPrinted>
  <dcterms:created xsi:type="dcterms:W3CDTF">2023-02-21T16:51:38Z</dcterms:created>
  <dcterms:modified xsi:type="dcterms:W3CDTF">2025-04-22T12:38:35Z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