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tif" ContentType="image/tif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41"/>
  </p:notesMasterIdLst>
  <p:sldIdLst>
    <p:sldId id="395" r:id="rId5"/>
    <p:sldId id="262" r:id="rId6"/>
    <p:sldId id="365" r:id="rId7"/>
    <p:sldId id="265" r:id="rId8"/>
    <p:sldId id="383" r:id="rId9"/>
    <p:sldId id="384" r:id="rId10"/>
    <p:sldId id="333" r:id="rId11"/>
    <p:sldId id="271" r:id="rId12"/>
    <p:sldId id="385" r:id="rId13"/>
    <p:sldId id="356" r:id="rId14"/>
    <p:sldId id="386" r:id="rId15"/>
    <p:sldId id="323" r:id="rId16"/>
    <p:sldId id="324" r:id="rId17"/>
    <p:sldId id="325" r:id="rId18"/>
    <p:sldId id="283" r:id="rId19"/>
    <p:sldId id="285" r:id="rId20"/>
    <p:sldId id="291" r:id="rId21"/>
    <p:sldId id="369" r:id="rId22"/>
    <p:sldId id="370" r:id="rId23"/>
    <p:sldId id="354" r:id="rId24"/>
    <p:sldId id="355" r:id="rId25"/>
    <p:sldId id="300" r:id="rId26"/>
    <p:sldId id="368" r:id="rId27"/>
    <p:sldId id="367" r:id="rId28"/>
    <p:sldId id="389" r:id="rId29"/>
    <p:sldId id="390" r:id="rId30"/>
    <p:sldId id="391" r:id="rId31"/>
    <p:sldId id="392" r:id="rId32"/>
    <p:sldId id="393" r:id="rId33"/>
    <p:sldId id="394" r:id="rId34"/>
    <p:sldId id="358" r:id="rId35"/>
    <p:sldId id="328" r:id="rId36"/>
    <p:sldId id="380" r:id="rId37"/>
    <p:sldId id="379" r:id="rId38"/>
    <p:sldId id="366" r:id="rId39"/>
    <p:sldId id="396" r:id="rId40"/>
  </p:sldIdLst>
  <p:sldSz cx="12192000" cy="6858000"/>
  <p:notesSz cx="6858000" cy="9144000"/>
  <p:defaultTextStyle>
    <a:defPPr>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04" autoAdjust="0"/>
    <p:restoredTop sz="95820"/>
  </p:normalViewPr>
  <p:slideViewPr>
    <p:cSldViewPr snapToGrid="0" showGuides="1">
      <p:cViewPr varScale="1">
        <p:scale>
          <a:sx n="99" d="100"/>
          <a:sy n="99" d="100"/>
        </p:scale>
        <p:origin x="96" y="360"/>
      </p:cViewPr>
      <p:guideLst>
        <p:guide orient="horz" pos="2160"/>
        <p:guide pos="3840"/>
      </p:guideLst>
    </p:cSldViewPr>
  </p:slideViewPr>
  <p:notesTextViewPr>
    <p:cViewPr>
      <p:scale>
        <a:sx n="3" d="2"/>
        <a:sy n="3" d="2"/>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4AC81AD-DA70-F34E-883C-14A5D408CCA6}" type="doc">
      <dgm:prSet loTypeId="urn:microsoft.com/office/officeart/2009/3/layout/IncreasingArrowsProcess" loCatId="" qsTypeId="urn:microsoft.com/office/officeart/2005/8/quickstyle/simple4" qsCatId="simple" csTypeId="urn:microsoft.com/office/officeart/2005/8/colors/accent1_3" csCatId="accent1" phldr="1"/>
      <dgm:spPr/>
      <dgm:t>
        <a:bodyPr/>
        <a:lstStyle/>
        <a:p>
          <a:endParaRPr lang="en-US"/>
        </a:p>
      </dgm:t>
    </dgm:pt>
    <dgm:pt modelId="{A1DF21C1-DD00-614B-B307-FE7AD4AE4E1D}">
      <dgm:prSet custT="1"/>
      <dgm:spPr/>
      <dgm:t>
        <a:bodyPr/>
        <a:lstStyle/>
        <a:p>
          <a:pPr rtl="0"/>
          <a:r>
            <a:rPr lang="en-US" sz="3600" dirty="0"/>
            <a:t>Inputs</a:t>
          </a:r>
        </a:p>
      </dgm:t>
    </dgm:pt>
    <dgm:pt modelId="{8579197C-2846-0E48-9D5B-48F58943B2FE}" type="parTrans" cxnId="{597977AE-15A9-B74F-87B7-279B5D736BC0}">
      <dgm:prSet/>
      <dgm:spPr/>
      <dgm:t>
        <a:bodyPr/>
        <a:lstStyle/>
        <a:p>
          <a:endParaRPr lang="en-US"/>
        </a:p>
      </dgm:t>
    </dgm:pt>
    <dgm:pt modelId="{EA3438A9-566B-5840-8ABA-26F3B795E8D8}" type="sibTrans" cxnId="{597977AE-15A9-B74F-87B7-279B5D736BC0}">
      <dgm:prSet/>
      <dgm:spPr/>
      <dgm:t>
        <a:bodyPr/>
        <a:lstStyle/>
        <a:p>
          <a:endParaRPr lang="en-US"/>
        </a:p>
      </dgm:t>
    </dgm:pt>
    <dgm:pt modelId="{9322A15F-132E-AC40-BEC4-12EF11A50002}">
      <dgm:prSet custT="1"/>
      <dgm:spPr/>
      <dgm:t>
        <a:bodyPr/>
        <a:lstStyle/>
        <a:p>
          <a:pPr rtl="0"/>
          <a:r>
            <a:rPr lang="en-US" sz="3000" dirty="0"/>
            <a:t>Thermal inputs travel along A delta (cold) and C (warm) fibers via the spinothalamic tract in the anterior spinal cord.</a:t>
          </a:r>
        </a:p>
        <a:p>
          <a:pPr rtl="0"/>
          <a:endParaRPr lang="en-US" sz="900" dirty="0"/>
        </a:p>
        <a:p>
          <a:pPr rtl="0"/>
          <a:r>
            <a:rPr lang="en-US" sz="3000" dirty="0"/>
            <a:t>Input comes from the skin, deeper tissues, hypothalamus, and other parts of the brain and spinal</a:t>
          </a:r>
          <a:endParaRPr lang="en-US" sz="3000" baseline="30000" dirty="0"/>
        </a:p>
        <a:p>
          <a:pPr rtl="0"/>
          <a:endParaRPr lang="en-US" sz="3000" baseline="30000" dirty="0"/>
        </a:p>
      </dgm:t>
    </dgm:pt>
    <dgm:pt modelId="{AC67FEE8-A967-D74A-94BA-88E8636120C7}" type="sibTrans" cxnId="{33866570-9370-434F-A00E-D6C02BD69EA6}">
      <dgm:prSet/>
      <dgm:spPr/>
      <dgm:t>
        <a:bodyPr/>
        <a:lstStyle/>
        <a:p>
          <a:endParaRPr lang="en-US"/>
        </a:p>
      </dgm:t>
    </dgm:pt>
    <dgm:pt modelId="{C3981101-EDD1-FB47-88B3-DDAE5E45E02C}" type="parTrans" cxnId="{33866570-9370-434F-A00E-D6C02BD69EA6}">
      <dgm:prSet/>
      <dgm:spPr/>
      <dgm:t>
        <a:bodyPr/>
        <a:lstStyle/>
        <a:p>
          <a:endParaRPr lang="en-US"/>
        </a:p>
      </dgm:t>
    </dgm:pt>
    <dgm:pt modelId="{24E54447-5E7D-9644-BE3A-241D8B8BE4AA}" type="pres">
      <dgm:prSet presAssocID="{84AC81AD-DA70-F34E-883C-14A5D408CCA6}" presName="Name0" presStyleCnt="0">
        <dgm:presLayoutVars>
          <dgm:chMax val="5"/>
          <dgm:chPref val="5"/>
          <dgm:dir/>
          <dgm:animLvl val="lvl"/>
        </dgm:presLayoutVars>
      </dgm:prSet>
      <dgm:spPr/>
      <dgm:t>
        <a:bodyPr/>
        <a:lstStyle/>
        <a:p>
          <a:endParaRPr lang="hu-HU"/>
        </a:p>
      </dgm:t>
    </dgm:pt>
    <dgm:pt modelId="{1421AA79-51D1-F142-A246-DCCBEC0660D2}" type="pres">
      <dgm:prSet presAssocID="{A1DF21C1-DD00-614B-B307-FE7AD4AE4E1D}" presName="parentText1" presStyleLbl="node1" presStyleIdx="0" presStyleCnt="1" custLinFactNeighborX="-117" custLinFactNeighborY="-34709">
        <dgm:presLayoutVars>
          <dgm:chMax/>
          <dgm:chPref val="3"/>
          <dgm:bulletEnabled val="1"/>
        </dgm:presLayoutVars>
      </dgm:prSet>
      <dgm:spPr/>
      <dgm:t>
        <a:bodyPr/>
        <a:lstStyle/>
        <a:p>
          <a:endParaRPr lang="hu-HU"/>
        </a:p>
      </dgm:t>
    </dgm:pt>
    <dgm:pt modelId="{ECEBC85E-26BF-7540-BE1E-E39A37F6D80E}" type="pres">
      <dgm:prSet presAssocID="{A1DF21C1-DD00-614B-B307-FE7AD4AE4E1D}" presName="childText1" presStyleLbl="solidAlignAcc1" presStyleIdx="0" presStyleCnt="1" custScaleX="100506" custScaleY="129460" custLinFactNeighborX="-249" custLinFactNeighborY="12940">
        <dgm:presLayoutVars>
          <dgm:chMax val="0"/>
          <dgm:chPref val="0"/>
          <dgm:bulletEnabled val="1"/>
        </dgm:presLayoutVars>
      </dgm:prSet>
      <dgm:spPr/>
      <dgm:t>
        <a:bodyPr/>
        <a:lstStyle/>
        <a:p>
          <a:endParaRPr lang="hu-HU"/>
        </a:p>
      </dgm:t>
    </dgm:pt>
  </dgm:ptLst>
  <dgm:cxnLst>
    <dgm:cxn modelId="{597977AE-15A9-B74F-87B7-279B5D736BC0}" srcId="{84AC81AD-DA70-F34E-883C-14A5D408CCA6}" destId="{A1DF21C1-DD00-614B-B307-FE7AD4AE4E1D}" srcOrd="0" destOrd="0" parTransId="{8579197C-2846-0E48-9D5B-48F58943B2FE}" sibTransId="{EA3438A9-566B-5840-8ABA-26F3B795E8D8}"/>
    <dgm:cxn modelId="{33866570-9370-434F-A00E-D6C02BD69EA6}" srcId="{A1DF21C1-DD00-614B-B307-FE7AD4AE4E1D}" destId="{9322A15F-132E-AC40-BEC4-12EF11A50002}" srcOrd="0" destOrd="0" parTransId="{C3981101-EDD1-FB47-88B3-DDAE5E45E02C}" sibTransId="{AC67FEE8-A967-D74A-94BA-88E8636120C7}"/>
    <dgm:cxn modelId="{A90FD785-D7E9-F547-9304-58FE18C44C9B}" type="presOf" srcId="{A1DF21C1-DD00-614B-B307-FE7AD4AE4E1D}" destId="{1421AA79-51D1-F142-A246-DCCBEC0660D2}" srcOrd="0" destOrd="0" presId="urn:microsoft.com/office/officeart/2009/3/layout/IncreasingArrowsProcess"/>
    <dgm:cxn modelId="{3B9CF90A-391E-254A-AD55-6B6AFF9B6B2A}" type="presOf" srcId="{84AC81AD-DA70-F34E-883C-14A5D408CCA6}" destId="{24E54447-5E7D-9644-BE3A-241D8B8BE4AA}" srcOrd="0" destOrd="0" presId="urn:microsoft.com/office/officeart/2009/3/layout/IncreasingArrowsProcess"/>
    <dgm:cxn modelId="{64597B06-A32F-A545-B02A-6B1CA245073D}" type="presOf" srcId="{9322A15F-132E-AC40-BEC4-12EF11A50002}" destId="{ECEBC85E-26BF-7540-BE1E-E39A37F6D80E}" srcOrd="0" destOrd="0" presId="urn:microsoft.com/office/officeart/2009/3/layout/IncreasingArrowsProcess"/>
    <dgm:cxn modelId="{8EC1694B-4636-AA4A-9E2C-CE2CB2AC72F6}" type="presParOf" srcId="{24E54447-5E7D-9644-BE3A-241D8B8BE4AA}" destId="{1421AA79-51D1-F142-A246-DCCBEC0660D2}" srcOrd="0" destOrd="0" presId="urn:microsoft.com/office/officeart/2009/3/layout/IncreasingArrowsProcess"/>
    <dgm:cxn modelId="{7DCCD594-D39A-2E4E-B6C2-56B5D5211775}" type="presParOf" srcId="{24E54447-5E7D-9644-BE3A-241D8B8BE4AA}" destId="{ECEBC85E-26BF-7540-BE1E-E39A37F6D80E}" srcOrd="1" destOrd="0" presId="urn:microsoft.com/office/officeart/2009/3/layout/IncreasingArrows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4AC81AD-DA70-F34E-883C-14A5D408CCA6}" type="doc">
      <dgm:prSet loTypeId="urn:microsoft.com/office/officeart/2009/3/layout/IncreasingArrowsProcess" loCatId="" qsTypeId="urn:microsoft.com/office/officeart/2005/8/quickstyle/simple4" qsCatId="simple" csTypeId="urn:microsoft.com/office/officeart/2005/8/colors/accent1_3" csCatId="accent1" phldr="1"/>
      <dgm:spPr/>
      <dgm:t>
        <a:bodyPr/>
        <a:lstStyle/>
        <a:p>
          <a:endParaRPr lang="en-US"/>
        </a:p>
      </dgm:t>
    </dgm:pt>
    <dgm:pt modelId="{15056D60-5422-C043-81CE-81F1977F8D99}">
      <dgm:prSet custT="1"/>
      <dgm:spPr/>
      <dgm:t>
        <a:bodyPr/>
        <a:lstStyle/>
        <a:p>
          <a:pPr rtl="0">
            <a:buFont typeface="Arial" panose="020B0604020202020204" pitchFamily="34" charset="0"/>
            <a:buNone/>
          </a:pPr>
          <a:r>
            <a:rPr lang="en-US" sz="2400" dirty="0"/>
            <a:t>Central regulation begins with pre-processing in the spinal cord and brainstem. Inputs are modulated by a number of neurotransmitters.</a:t>
          </a:r>
        </a:p>
        <a:p>
          <a:pPr rtl="0">
            <a:buFont typeface="Arial" panose="020B0604020202020204" pitchFamily="34" charset="0"/>
            <a:buNone/>
          </a:pPr>
          <a:endParaRPr lang="en-US" sz="1000" dirty="0"/>
        </a:p>
        <a:p>
          <a:pPr rtl="0">
            <a:buFont typeface="Arial" panose="020B0604020202020204" pitchFamily="34" charset="0"/>
            <a:buNone/>
          </a:pPr>
          <a:r>
            <a:rPr lang="en-US" sz="2400" dirty="0"/>
            <a:t>The hypothalamus is the integrator of temperature information. It compares inputs with threshold temperatures to determine each thermoregulatory response.</a:t>
          </a:r>
        </a:p>
        <a:p>
          <a:pPr rtl="0">
            <a:buFont typeface="Arial" panose="020B0604020202020204" pitchFamily="34" charset="0"/>
            <a:buNone/>
          </a:pPr>
          <a:endParaRPr lang="en-US" sz="1000" dirty="0"/>
        </a:p>
        <a:p>
          <a:pPr rtl="0">
            <a:buFont typeface="Arial" panose="020B0604020202020204" pitchFamily="34" charset="0"/>
            <a:buNone/>
          </a:pPr>
          <a:r>
            <a:rPr lang="en-US" sz="2400" dirty="0"/>
            <a:t>The dorsomedial nucleus, periaqueductal gray matter of the midbrain, and the nucleus raphe pallidus in the medulla also play an important role.</a:t>
          </a:r>
        </a:p>
      </dgm:t>
    </dgm:pt>
    <dgm:pt modelId="{1B2FAA4A-364D-ED46-9092-129131C080ED}" type="parTrans" cxnId="{AFCAFA91-ED73-F24A-928F-E440218AFD86}">
      <dgm:prSet/>
      <dgm:spPr/>
      <dgm:t>
        <a:bodyPr/>
        <a:lstStyle/>
        <a:p>
          <a:endParaRPr lang="en-US"/>
        </a:p>
      </dgm:t>
    </dgm:pt>
    <dgm:pt modelId="{67C9C04F-3B8E-5D41-9044-22EB60D55148}" type="sibTrans" cxnId="{AFCAFA91-ED73-F24A-928F-E440218AFD86}">
      <dgm:prSet/>
      <dgm:spPr/>
      <dgm:t>
        <a:bodyPr/>
        <a:lstStyle/>
        <a:p>
          <a:endParaRPr lang="en-US"/>
        </a:p>
      </dgm:t>
    </dgm:pt>
    <dgm:pt modelId="{16AB3D1C-9B6B-1641-8D2D-C082E787714F}">
      <dgm:prSet custT="1"/>
      <dgm:spPr/>
      <dgm:t>
        <a:bodyPr/>
        <a:lstStyle/>
        <a:p>
          <a:pPr rtl="0"/>
          <a:r>
            <a:rPr lang="en-US" sz="3600" dirty="0"/>
            <a:t>Central regulation</a:t>
          </a:r>
        </a:p>
      </dgm:t>
    </dgm:pt>
    <dgm:pt modelId="{CA42DA58-0B9E-D246-9DF2-3BDCFBD19043}" type="sibTrans" cxnId="{C526F7B9-B79C-8E40-AD8A-403AB0792E18}">
      <dgm:prSet/>
      <dgm:spPr/>
      <dgm:t>
        <a:bodyPr/>
        <a:lstStyle/>
        <a:p>
          <a:endParaRPr lang="en-US"/>
        </a:p>
      </dgm:t>
    </dgm:pt>
    <dgm:pt modelId="{99F677D0-2935-CE48-9E9F-5040A7104BEA}" type="parTrans" cxnId="{C526F7B9-B79C-8E40-AD8A-403AB0792E18}">
      <dgm:prSet/>
      <dgm:spPr/>
      <dgm:t>
        <a:bodyPr/>
        <a:lstStyle/>
        <a:p>
          <a:endParaRPr lang="en-US"/>
        </a:p>
      </dgm:t>
    </dgm:pt>
    <dgm:pt modelId="{24E54447-5E7D-9644-BE3A-241D8B8BE4AA}" type="pres">
      <dgm:prSet presAssocID="{84AC81AD-DA70-F34E-883C-14A5D408CCA6}" presName="Name0" presStyleCnt="0">
        <dgm:presLayoutVars>
          <dgm:chMax val="5"/>
          <dgm:chPref val="5"/>
          <dgm:dir/>
          <dgm:animLvl val="lvl"/>
        </dgm:presLayoutVars>
      </dgm:prSet>
      <dgm:spPr/>
      <dgm:t>
        <a:bodyPr/>
        <a:lstStyle/>
        <a:p>
          <a:endParaRPr lang="hu-HU"/>
        </a:p>
      </dgm:t>
    </dgm:pt>
    <dgm:pt modelId="{86A17842-35C7-4645-84AD-AE1A295ED452}" type="pres">
      <dgm:prSet presAssocID="{16AB3D1C-9B6B-1641-8D2D-C082E787714F}" presName="parentText1" presStyleLbl="node1" presStyleIdx="0" presStyleCnt="1">
        <dgm:presLayoutVars>
          <dgm:chMax/>
          <dgm:chPref val="3"/>
          <dgm:bulletEnabled val="1"/>
        </dgm:presLayoutVars>
      </dgm:prSet>
      <dgm:spPr/>
      <dgm:t>
        <a:bodyPr/>
        <a:lstStyle/>
        <a:p>
          <a:endParaRPr lang="hu-HU"/>
        </a:p>
      </dgm:t>
    </dgm:pt>
    <dgm:pt modelId="{8AD84E31-6982-6948-B2BE-8DCFDBF16F0D}" type="pres">
      <dgm:prSet presAssocID="{16AB3D1C-9B6B-1641-8D2D-C082E787714F}" presName="childText1" presStyleLbl="solidAlignAcc1" presStyleIdx="0" presStyleCnt="1" custScaleX="100497" custScaleY="128245" custLinFactNeighborX="-118" custLinFactNeighborY="11517">
        <dgm:presLayoutVars>
          <dgm:chMax val="0"/>
          <dgm:chPref val="0"/>
          <dgm:bulletEnabled val="1"/>
        </dgm:presLayoutVars>
      </dgm:prSet>
      <dgm:spPr/>
      <dgm:t>
        <a:bodyPr/>
        <a:lstStyle/>
        <a:p>
          <a:endParaRPr lang="hu-HU"/>
        </a:p>
      </dgm:t>
    </dgm:pt>
  </dgm:ptLst>
  <dgm:cxnLst>
    <dgm:cxn modelId="{D28B7C2D-CA88-464D-903C-80AB71C0EDF5}" type="presOf" srcId="{15056D60-5422-C043-81CE-81F1977F8D99}" destId="{8AD84E31-6982-6948-B2BE-8DCFDBF16F0D}" srcOrd="0" destOrd="0" presId="urn:microsoft.com/office/officeart/2009/3/layout/IncreasingArrowsProcess"/>
    <dgm:cxn modelId="{8DB678AB-5DD0-474B-8544-31B7A412282E}" type="presOf" srcId="{16AB3D1C-9B6B-1641-8D2D-C082E787714F}" destId="{86A17842-35C7-4645-84AD-AE1A295ED452}" srcOrd="0" destOrd="0" presId="urn:microsoft.com/office/officeart/2009/3/layout/IncreasingArrowsProcess"/>
    <dgm:cxn modelId="{AFCAFA91-ED73-F24A-928F-E440218AFD86}" srcId="{16AB3D1C-9B6B-1641-8D2D-C082E787714F}" destId="{15056D60-5422-C043-81CE-81F1977F8D99}" srcOrd="0" destOrd="0" parTransId="{1B2FAA4A-364D-ED46-9092-129131C080ED}" sibTransId="{67C9C04F-3B8E-5D41-9044-22EB60D55148}"/>
    <dgm:cxn modelId="{CDBC2121-455B-3E40-867C-6C0E0A924AF2}" type="presOf" srcId="{84AC81AD-DA70-F34E-883C-14A5D408CCA6}" destId="{24E54447-5E7D-9644-BE3A-241D8B8BE4AA}" srcOrd="0" destOrd="0" presId="urn:microsoft.com/office/officeart/2009/3/layout/IncreasingArrowsProcess"/>
    <dgm:cxn modelId="{C526F7B9-B79C-8E40-AD8A-403AB0792E18}" srcId="{84AC81AD-DA70-F34E-883C-14A5D408CCA6}" destId="{16AB3D1C-9B6B-1641-8D2D-C082E787714F}" srcOrd="0" destOrd="0" parTransId="{99F677D0-2935-CE48-9E9F-5040A7104BEA}" sibTransId="{CA42DA58-0B9E-D246-9DF2-3BDCFBD19043}"/>
    <dgm:cxn modelId="{C7BE20F4-9F26-CC44-AF92-F8B000B5E5D9}" type="presParOf" srcId="{24E54447-5E7D-9644-BE3A-241D8B8BE4AA}" destId="{86A17842-35C7-4645-84AD-AE1A295ED452}" srcOrd="0" destOrd="0" presId="urn:microsoft.com/office/officeart/2009/3/layout/IncreasingArrowsProcess"/>
    <dgm:cxn modelId="{BB186335-0D27-C948-A06F-71513F500EFB}" type="presParOf" srcId="{24E54447-5E7D-9644-BE3A-241D8B8BE4AA}" destId="{8AD84E31-6982-6948-B2BE-8DCFDBF16F0D}" srcOrd="1" destOrd="0" presId="urn:microsoft.com/office/officeart/2009/3/layout/IncreasingArrows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4AC81AD-DA70-F34E-883C-14A5D408CCA6}" type="doc">
      <dgm:prSet loTypeId="urn:microsoft.com/office/officeart/2009/3/layout/IncreasingArrowsProcess" loCatId="" qsTypeId="urn:microsoft.com/office/officeart/2005/8/quickstyle/simple4" qsCatId="simple" csTypeId="urn:microsoft.com/office/officeart/2005/8/colors/accent1_3" csCatId="accent1" phldr="1"/>
      <dgm:spPr/>
      <dgm:t>
        <a:bodyPr/>
        <a:lstStyle/>
        <a:p>
          <a:endParaRPr lang="en-US"/>
        </a:p>
      </dgm:t>
    </dgm:pt>
    <dgm:pt modelId="{5D479813-0F60-8341-940D-A342D5FF1912}">
      <dgm:prSet custT="1"/>
      <dgm:spPr/>
      <dgm:t>
        <a:bodyPr/>
        <a:lstStyle/>
        <a:p>
          <a:pPr rtl="0"/>
          <a:r>
            <a:rPr lang="en-US" sz="3600" dirty="0"/>
            <a:t>Responses</a:t>
          </a:r>
        </a:p>
      </dgm:t>
    </dgm:pt>
    <dgm:pt modelId="{AF5D3CD9-073A-2D4A-B895-7329C160CC88}" type="parTrans" cxnId="{73724AC9-E223-834B-92F4-F29575D5DB0F}">
      <dgm:prSet/>
      <dgm:spPr/>
      <dgm:t>
        <a:bodyPr/>
        <a:lstStyle/>
        <a:p>
          <a:endParaRPr lang="en-US"/>
        </a:p>
      </dgm:t>
    </dgm:pt>
    <dgm:pt modelId="{72121595-C893-324E-A095-7C1867B0B1CD}" type="sibTrans" cxnId="{73724AC9-E223-834B-92F4-F29575D5DB0F}">
      <dgm:prSet/>
      <dgm:spPr/>
      <dgm:t>
        <a:bodyPr/>
        <a:lstStyle/>
        <a:p>
          <a:endParaRPr lang="en-US"/>
        </a:p>
      </dgm:t>
    </dgm:pt>
    <dgm:pt modelId="{CBBA9D0C-24D1-B348-B95C-743D789C6E32}">
      <dgm:prSet custT="1"/>
      <dgm:spPr/>
      <dgm:t>
        <a:bodyPr/>
        <a:lstStyle/>
        <a:p>
          <a:pPr rtl="0"/>
          <a:r>
            <a:rPr lang="en-US" sz="2600" dirty="0"/>
            <a:t>Efferent responses are both behavioral and autonomic.</a:t>
          </a:r>
        </a:p>
        <a:p>
          <a:pPr rtl="0"/>
          <a:endParaRPr lang="en-US" sz="1050" dirty="0"/>
        </a:p>
        <a:p>
          <a:pPr rtl="0"/>
          <a:r>
            <a:rPr lang="en-US" sz="2600" dirty="0"/>
            <a:t>Behavioral responses are primarily determined by skin temperature input and include things like going inside when it’s cold outside, putting on a sweater, and moving around</a:t>
          </a:r>
          <a:r>
            <a:rPr lang="hu-HU" sz="2600" dirty="0"/>
            <a:t> </a:t>
          </a:r>
          <a:r>
            <a:rPr lang="hu-HU" sz="2600" dirty="0" err="1"/>
            <a:t>or</a:t>
          </a:r>
          <a:r>
            <a:rPr lang="hu-HU" sz="2600" dirty="0"/>
            <a:t> </a:t>
          </a:r>
          <a:r>
            <a:rPr lang="hu-HU" sz="2600" dirty="0" err="1"/>
            <a:t>doing</a:t>
          </a:r>
          <a:r>
            <a:rPr lang="hu-HU" sz="2600" dirty="0"/>
            <a:t> in </a:t>
          </a:r>
          <a:r>
            <a:rPr lang="hu-HU" sz="2600" dirty="0" err="1"/>
            <a:t>the</a:t>
          </a:r>
          <a:r>
            <a:rPr lang="hu-HU" sz="2600" dirty="0"/>
            <a:t> </a:t>
          </a:r>
          <a:r>
            <a:rPr lang="hu-HU" sz="2600" dirty="0" err="1"/>
            <a:t>opposit</a:t>
          </a:r>
          <a:r>
            <a:rPr lang="hu-HU" sz="2600" dirty="0"/>
            <a:t> </a:t>
          </a:r>
          <a:r>
            <a:rPr lang="hu-HU" sz="2600" dirty="0" err="1"/>
            <a:t>way</a:t>
          </a:r>
          <a:r>
            <a:rPr lang="hu-HU" sz="2600" dirty="0"/>
            <a:t> </a:t>
          </a:r>
          <a:r>
            <a:rPr lang="hu-HU" sz="2600" dirty="0" err="1"/>
            <a:t>when</a:t>
          </a:r>
          <a:r>
            <a:rPr lang="hu-HU" sz="2600" dirty="0"/>
            <a:t> it is hot</a:t>
          </a:r>
          <a:r>
            <a:rPr lang="en-US" sz="2600" dirty="0"/>
            <a:t>.</a:t>
          </a:r>
        </a:p>
        <a:p>
          <a:pPr rtl="0"/>
          <a:endParaRPr lang="en-US" sz="1050" dirty="0"/>
        </a:p>
        <a:p>
          <a:pPr rtl="0"/>
          <a:r>
            <a:rPr lang="en-US" sz="2600" dirty="0"/>
            <a:t>Autonomic responses are primarily determined by core temperature input and include skin vasomotor activity, vasoconstriction or vasodilation</a:t>
          </a:r>
          <a:r>
            <a:rPr lang="hu-HU" sz="2600" dirty="0"/>
            <a:t> </a:t>
          </a:r>
          <a:r>
            <a:rPr lang="en-US" sz="2600" dirty="0"/>
            <a:t>and sweating.</a:t>
          </a:r>
        </a:p>
      </dgm:t>
    </dgm:pt>
    <dgm:pt modelId="{4C363D99-E5E2-4748-8CAA-C5C07C6FE686}" type="parTrans" cxnId="{08E997B8-4F87-9347-9CE6-33C0429093F5}">
      <dgm:prSet/>
      <dgm:spPr/>
      <dgm:t>
        <a:bodyPr/>
        <a:lstStyle/>
        <a:p>
          <a:endParaRPr lang="en-US"/>
        </a:p>
      </dgm:t>
    </dgm:pt>
    <dgm:pt modelId="{BA714160-9433-3847-9643-681C185F6654}" type="sibTrans" cxnId="{08E997B8-4F87-9347-9CE6-33C0429093F5}">
      <dgm:prSet/>
      <dgm:spPr/>
      <dgm:t>
        <a:bodyPr/>
        <a:lstStyle/>
        <a:p>
          <a:endParaRPr lang="en-US"/>
        </a:p>
      </dgm:t>
    </dgm:pt>
    <dgm:pt modelId="{24E54447-5E7D-9644-BE3A-241D8B8BE4AA}" type="pres">
      <dgm:prSet presAssocID="{84AC81AD-DA70-F34E-883C-14A5D408CCA6}" presName="Name0" presStyleCnt="0">
        <dgm:presLayoutVars>
          <dgm:chMax val="5"/>
          <dgm:chPref val="5"/>
          <dgm:dir/>
          <dgm:animLvl val="lvl"/>
        </dgm:presLayoutVars>
      </dgm:prSet>
      <dgm:spPr/>
      <dgm:t>
        <a:bodyPr/>
        <a:lstStyle/>
        <a:p>
          <a:endParaRPr lang="hu-HU"/>
        </a:p>
      </dgm:t>
    </dgm:pt>
    <dgm:pt modelId="{319F7361-4726-ED47-AD77-5655A34715AD}" type="pres">
      <dgm:prSet presAssocID="{5D479813-0F60-8341-940D-A342D5FF1912}" presName="parentText1" presStyleLbl="node1" presStyleIdx="0" presStyleCnt="1">
        <dgm:presLayoutVars>
          <dgm:chMax/>
          <dgm:chPref val="3"/>
          <dgm:bulletEnabled val="1"/>
        </dgm:presLayoutVars>
      </dgm:prSet>
      <dgm:spPr/>
      <dgm:t>
        <a:bodyPr/>
        <a:lstStyle/>
        <a:p>
          <a:endParaRPr lang="hu-HU"/>
        </a:p>
      </dgm:t>
    </dgm:pt>
    <dgm:pt modelId="{5D2241D2-ED09-F647-8015-59DAA2A67166}" type="pres">
      <dgm:prSet presAssocID="{5D479813-0F60-8341-940D-A342D5FF1912}" presName="childText1" presStyleLbl="solidAlignAcc1" presStyleIdx="0" presStyleCnt="1" custScaleX="100506" custScaleY="128582" custLinFactNeighborX="-249" custLinFactNeighborY="25227">
        <dgm:presLayoutVars>
          <dgm:chMax val="0"/>
          <dgm:chPref val="0"/>
          <dgm:bulletEnabled val="1"/>
        </dgm:presLayoutVars>
      </dgm:prSet>
      <dgm:spPr/>
      <dgm:t>
        <a:bodyPr/>
        <a:lstStyle/>
        <a:p>
          <a:endParaRPr lang="hu-HU"/>
        </a:p>
      </dgm:t>
    </dgm:pt>
  </dgm:ptLst>
  <dgm:cxnLst>
    <dgm:cxn modelId="{73724AC9-E223-834B-92F4-F29575D5DB0F}" srcId="{84AC81AD-DA70-F34E-883C-14A5D408CCA6}" destId="{5D479813-0F60-8341-940D-A342D5FF1912}" srcOrd="0" destOrd="0" parTransId="{AF5D3CD9-073A-2D4A-B895-7329C160CC88}" sibTransId="{72121595-C893-324E-A095-7C1867B0B1CD}"/>
    <dgm:cxn modelId="{1D29AA01-4AA0-0B40-816A-6F8AC0378AAE}" type="presOf" srcId="{5D479813-0F60-8341-940D-A342D5FF1912}" destId="{319F7361-4726-ED47-AD77-5655A34715AD}" srcOrd="0" destOrd="0" presId="urn:microsoft.com/office/officeart/2009/3/layout/IncreasingArrowsProcess"/>
    <dgm:cxn modelId="{08E997B8-4F87-9347-9CE6-33C0429093F5}" srcId="{5D479813-0F60-8341-940D-A342D5FF1912}" destId="{CBBA9D0C-24D1-B348-B95C-743D789C6E32}" srcOrd="0" destOrd="0" parTransId="{4C363D99-E5E2-4748-8CAA-C5C07C6FE686}" sibTransId="{BA714160-9433-3847-9643-681C185F6654}"/>
    <dgm:cxn modelId="{6D8108F3-4B63-E943-8D83-425EA8463B8E}" type="presOf" srcId="{84AC81AD-DA70-F34E-883C-14A5D408CCA6}" destId="{24E54447-5E7D-9644-BE3A-241D8B8BE4AA}" srcOrd="0" destOrd="0" presId="urn:microsoft.com/office/officeart/2009/3/layout/IncreasingArrowsProcess"/>
    <dgm:cxn modelId="{23A6BC7E-1B57-7941-8494-419123EF9176}" type="presOf" srcId="{CBBA9D0C-24D1-B348-B95C-743D789C6E32}" destId="{5D2241D2-ED09-F647-8015-59DAA2A67166}" srcOrd="0" destOrd="0" presId="urn:microsoft.com/office/officeart/2009/3/layout/IncreasingArrowsProcess"/>
    <dgm:cxn modelId="{C9A120B2-CE2B-7440-8C20-81795E835BE8}" type="presParOf" srcId="{24E54447-5E7D-9644-BE3A-241D8B8BE4AA}" destId="{319F7361-4726-ED47-AD77-5655A34715AD}" srcOrd="0" destOrd="0" presId="urn:microsoft.com/office/officeart/2009/3/layout/IncreasingArrowsProcess"/>
    <dgm:cxn modelId="{15AE3663-DB1E-624F-9928-AD6B9C67189A}" type="presParOf" srcId="{24E54447-5E7D-9644-BE3A-241D8B8BE4AA}" destId="{5D2241D2-ED09-F647-8015-59DAA2A67166}" srcOrd="1" destOrd="0" presId="urn:microsoft.com/office/officeart/2009/3/layout/IncreasingArrows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421AA79-51D1-F142-A246-DCCBEC0660D2}">
      <dsp:nvSpPr>
        <dsp:cNvPr id="0" name=""/>
        <dsp:cNvSpPr/>
      </dsp:nvSpPr>
      <dsp:spPr>
        <a:xfrm>
          <a:off x="0" y="5"/>
          <a:ext cx="8286750" cy="1206885"/>
        </a:xfrm>
        <a:prstGeom prst="rightArrow">
          <a:avLst>
            <a:gd name="adj1" fmla="val 50000"/>
            <a:gd name="adj2" fmla="val 50000"/>
          </a:avLst>
        </a:prstGeom>
        <a:gradFill rotWithShape="0">
          <a:gsLst>
            <a:gs pos="0">
              <a:schemeClr val="accent1">
                <a:shade val="80000"/>
                <a:hueOff val="0"/>
                <a:satOff val="0"/>
                <a:lumOff val="0"/>
                <a:alphaOff val="0"/>
                <a:satMod val="103000"/>
                <a:lumMod val="102000"/>
                <a:tint val="94000"/>
              </a:schemeClr>
            </a:gs>
            <a:gs pos="50000">
              <a:schemeClr val="accent1">
                <a:shade val="80000"/>
                <a:hueOff val="0"/>
                <a:satOff val="0"/>
                <a:lumOff val="0"/>
                <a:alphaOff val="0"/>
                <a:satMod val="110000"/>
                <a:lumMod val="100000"/>
                <a:shade val="100000"/>
              </a:schemeClr>
            </a:gs>
            <a:gs pos="100000">
              <a:schemeClr val="accent1">
                <a:shade val="8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37160" tIns="137160" rIns="254000" bIns="191593" numCol="1" spcCol="1270" anchor="ctr" anchorCtr="0">
          <a:noAutofit/>
        </a:bodyPr>
        <a:lstStyle/>
        <a:p>
          <a:pPr lvl="0" algn="l" defTabSz="1600200" rtl="0">
            <a:lnSpc>
              <a:spcPct val="90000"/>
            </a:lnSpc>
            <a:spcBef>
              <a:spcPct val="0"/>
            </a:spcBef>
            <a:spcAft>
              <a:spcPct val="35000"/>
            </a:spcAft>
          </a:pPr>
          <a:r>
            <a:rPr lang="en-US" sz="3600" kern="1200" dirty="0"/>
            <a:t>Inputs</a:t>
          </a:r>
        </a:p>
      </dsp:txBody>
      <dsp:txXfrm>
        <a:off x="0" y="301726"/>
        <a:ext cx="7985029" cy="603443"/>
      </dsp:txXfrm>
    </dsp:sp>
    <dsp:sp modelId="{ECEBC85E-26BF-7540-BE1E-E39A37F6D80E}">
      <dsp:nvSpPr>
        <dsp:cNvPr id="0" name=""/>
        <dsp:cNvSpPr/>
      </dsp:nvSpPr>
      <dsp:spPr>
        <a:xfrm>
          <a:off x="-9687" y="1295426"/>
          <a:ext cx="7696534" cy="4190972"/>
        </a:xfrm>
        <a:prstGeom prst="rect">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14300" tIns="114300" rIns="114300" bIns="114300" numCol="1" spcCol="1270" anchor="t" anchorCtr="0">
          <a:noAutofit/>
        </a:bodyPr>
        <a:lstStyle/>
        <a:p>
          <a:pPr lvl="0" algn="l" defTabSz="1333500" rtl="0">
            <a:lnSpc>
              <a:spcPct val="90000"/>
            </a:lnSpc>
            <a:spcBef>
              <a:spcPct val="0"/>
            </a:spcBef>
            <a:spcAft>
              <a:spcPct val="35000"/>
            </a:spcAft>
          </a:pPr>
          <a:r>
            <a:rPr lang="en-US" sz="3000" kern="1200" dirty="0"/>
            <a:t>Thermal inputs travel along A delta (cold) and C (warm) fibers via the spinothalamic tract in the anterior spinal cord.</a:t>
          </a:r>
        </a:p>
        <a:p>
          <a:pPr lvl="0" algn="l" defTabSz="1333500" rtl="0">
            <a:lnSpc>
              <a:spcPct val="90000"/>
            </a:lnSpc>
            <a:spcBef>
              <a:spcPct val="0"/>
            </a:spcBef>
            <a:spcAft>
              <a:spcPct val="35000"/>
            </a:spcAft>
          </a:pPr>
          <a:endParaRPr lang="en-US" sz="900" kern="1200" dirty="0"/>
        </a:p>
        <a:p>
          <a:pPr lvl="0" algn="l" defTabSz="1333500" rtl="0">
            <a:lnSpc>
              <a:spcPct val="90000"/>
            </a:lnSpc>
            <a:spcBef>
              <a:spcPct val="0"/>
            </a:spcBef>
            <a:spcAft>
              <a:spcPct val="35000"/>
            </a:spcAft>
          </a:pPr>
          <a:r>
            <a:rPr lang="en-US" sz="3000" kern="1200" dirty="0"/>
            <a:t>Input comes from the skin, deeper tissues, hypothalamus, and other parts of the brain and spinal</a:t>
          </a:r>
          <a:endParaRPr lang="en-US" sz="3000" kern="1200" baseline="30000" dirty="0"/>
        </a:p>
        <a:p>
          <a:pPr lvl="0" algn="l" defTabSz="1333500" rtl="0">
            <a:lnSpc>
              <a:spcPct val="90000"/>
            </a:lnSpc>
            <a:spcBef>
              <a:spcPct val="0"/>
            </a:spcBef>
            <a:spcAft>
              <a:spcPct val="35000"/>
            </a:spcAft>
          </a:pPr>
          <a:endParaRPr lang="en-US" sz="3000" kern="1200" baseline="30000" dirty="0"/>
        </a:p>
      </dsp:txBody>
      <dsp:txXfrm>
        <a:off x="-9687" y="1295426"/>
        <a:ext cx="7696534" cy="419097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6A17842-35C7-4645-84AD-AE1A295ED452}">
      <dsp:nvSpPr>
        <dsp:cNvPr id="0" name=""/>
        <dsp:cNvSpPr/>
      </dsp:nvSpPr>
      <dsp:spPr>
        <a:xfrm>
          <a:off x="9514" y="428736"/>
          <a:ext cx="8286750" cy="1206885"/>
        </a:xfrm>
        <a:prstGeom prst="rightArrow">
          <a:avLst>
            <a:gd name="adj1" fmla="val 50000"/>
            <a:gd name="adj2" fmla="val 50000"/>
          </a:avLst>
        </a:prstGeom>
        <a:gradFill rotWithShape="0">
          <a:gsLst>
            <a:gs pos="0">
              <a:schemeClr val="accent1">
                <a:shade val="80000"/>
                <a:hueOff val="0"/>
                <a:satOff val="0"/>
                <a:lumOff val="0"/>
                <a:alphaOff val="0"/>
                <a:satMod val="103000"/>
                <a:lumMod val="102000"/>
                <a:tint val="94000"/>
              </a:schemeClr>
            </a:gs>
            <a:gs pos="50000">
              <a:schemeClr val="accent1">
                <a:shade val="80000"/>
                <a:hueOff val="0"/>
                <a:satOff val="0"/>
                <a:lumOff val="0"/>
                <a:alphaOff val="0"/>
                <a:satMod val="110000"/>
                <a:lumMod val="100000"/>
                <a:shade val="100000"/>
              </a:schemeClr>
            </a:gs>
            <a:gs pos="100000">
              <a:schemeClr val="accent1">
                <a:shade val="8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37160" tIns="137160" rIns="254000" bIns="191593" numCol="1" spcCol="1270" anchor="ctr" anchorCtr="0">
          <a:noAutofit/>
        </a:bodyPr>
        <a:lstStyle/>
        <a:p>
          <a:pPr lvl="0" algn="l" defTabSz="1600200" rtl="0">
            <a:lnSpc>
              <a:spcPct val="90000"/>
            </a:lnSpc>
            <a:spcBef>
              <a:spcPct val="0"/>
            </a:spcBef>
            <a:spcAft>
              <a:spcPct val="35000"/>
            </a:spcAft>
          </a:pPr>
          <a:r>
            <a:rPr lang="en-US" sz="3600" kern="1200" dirty="0"/>
            <a:t>Central regulation</a:t>
          </a:r>
        </a:p>
      </dsp:txBody>
      <dsp:txXfrm>
        <a:off x="9514" y="730457"/>
        <a:ext cx="7985029" cy="603443"/>
      </dsp:txXfrm>
    </dsp:sp>
    <dsp:sp modelId="{8AD84E31-6982-6948-B2BE-8DCFDBF16F0D}">
      <dsp:nvSpPr>
        <dsp:cNvPr id="0" name=""/>
        <dsp:cNvSpPr/>
      </dsp:nvSpPr>
      <dsp:spPr>
        <a:xfrm>
          <a:off x="-9514" y="1278859"/>
          <a:ext cx="7695844" cy="4151640"/>
        </a:xfrm>
        <a:prstGeom prst="rect">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l" defTabSz="1066800" rtl="0">
            <a:lnSpc>
              <a:spcPct val="90000"/>
            </a:lnSpc>
            <a:spcBef>
              <a:spcPct val="0"/>
            </a:spcBef>
            <a:spcAft>
              <a:spcPct val="35000"/>
            </a:spcAft>
            <a:buFont typeface="Arial" panose="020B0604020202020204" pitchFamily="34" charset="0"/>
            <a:buNone/>
          </a:pPr>
          <a:r>
            <a:rPr lang="en-US" sz="2400" kern="1200" dirty="0"/>
            <a:t>Central regulation begins with pre-processing in the spinal cord and brainstem. Inputs are modulated by a number of neurotransmitters.</a:t>
          </a:r>
        </a:p>
        <a:p>
          <a:pPr lvl="0" algn="l" defTabSz="1066800" rtl="0">
            <a:lnSpc>
              <a:spcPct val="90000"/>
            </a:lnSpc>
            <a:spcBef>
              <a:spcPct val="0"/>
            </a:spcBef>
            <a:spcAft>
              <a:spcPct val="35000"/>
            </a:spcAft>
            <a:buFont typeface="Arial" panose="020B0604020202020204" pitchFamily="34" charset="0"/>
            <a:buNone/>
          </a:pPr>
          <a:endParaRPr lang="en-US" sz="1000" kern="1200" dirty="0"/>
        </a:p>
        <a:p>
          <a:pPr lvl="0" algn="l" defTabSz="1066800" rtl="0">
            <a:lnSpc>
              <a:spcPct val="90000"/>
            </a:lnSpc>
            <a:spcBef>
              <a:spcPct val="0"/>
            </a:spcBef>
            <a:spcAft>
              <a:spcPct val="35000"/>
            </a:spcAft>
            <a:buFont typeface="Arial" panose="020B0604020202020204" pitchFamily="34" charset="0"/>
            <a:buNone/>
          </a:pPr>
          <a:r>
            <a:rPr lang="en-US" sz="2400" kern="1200" dirty="0"/>
            <a:t>The hypothalamus is the integrator of temperature information. It compares inputs with threshold temperatures to determine each thermoregulatory response.</a:t>
          </a:r>
        </a:p>
        <a:p>
          <a:pPr lvl="0" algn="l" defTabSz="1066800" rtl="0">
            <a:lnSpc>
              <a:spcPct val="90000"/>
            </a:lnSpc>
            <a:spcBef>
              <a:spcPct val="0"/>
            </a:spcBef>
            <a:spcAft>
              <a:spcPct val="35000"/>
            </a:spcAft>
            <a:buFont typeface="Arial" panose="020B0604020202020204" pitchFamily="34" charset="0"/>
            <a:buNone/>
          </a:pPr>
          <a:endParaRPr lang="en-US" sz="1000" kern="1200" dirty="0"/>
        </a:p>
        <a:p>
          <a:pPr lvl="0" algn="l" defTabSz="1066800" rtl="0">
            <a:lnSpc>
              <a:spcPct val="90000"/>
            </a:lnSpc>
            <a:spcBef>
              <a:spcPct val="0"/>
            </a:spcBef>
            <a:spcAft>
              <a:spcPct val="35000"/>
            </a:spcAft>
            <a:buFont typeface="Arial" panose="020B0604020202020204" pitchFamily="34" charset="0"/>
            <a:buNone/>
          </a:pPr>
          <a:r>
            <a:rPr lang="en-US" sz="2400" kern="1200" dirty="0"/>
            <a:t>The dorsomedial nucleus, periaqueductal gray matter of the midbrain, and the nucleus raphe pallidus in the medulla also play an important role.</a:t>
          </a:r>
        </a:p>
      </dsp:txBody>
      <dsp:txXfrm>
        <a:off x="-9514" y="1278859"/>
        <a:ext cx="7695844" cy="415164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19F7361-4726-ED47-AD77-5655A34715AD}">
      <dsp:nvSpPr>
        <dsp:cNvPr id="0" name=""/>
        <dsp:cNvSpPr/>
      </dsp:nvSpPr>
      <dsp:spPr>
        <a:xfrm>
          <a:off x="9687" y="426009"/>
          <a:ext cx="8286750" cy="1206885"/>
        </a:xfrm>
        <a:prstGeom prst="rightArrow">
          <a:avLst>
            <a:gd name="adj1" fmla="val 50000"/>
            <a:gd name="adj2" fmla="val 50000"/>
          </a:avLst>
        </a:prstGeom>
        <a:gradFill rotWithShape="0">
          <a:gsLst>
            <a:gs pos="0">
              <a:schemeClr val="accent1">
                <a:shade val="80000"/>
                <a:hueOff val="0"/>
                <a:satOff val="0"/>
                <a:lumOff val="0"/>
                <a:alphaOff val="0"/>
                <a:satMod val="103000"/>
                <a:lumMod val="102000"/>
                <a:tint val="94000"/>
              </a:schemeClr>
            </a:gs>
            <a:gs pos="50000">
              <a:schemeClr val="accent1">
                <a:shade val="80000"/>
                <a:hueOff val="0"/>
                <a:satOff val="0"/>
                <a:lumOff val="0"/>
                <a:alphaOff val="0"/>
                <a:satMod val="110000"/>
                <a:lumMod val="100000"/>
                <a:shade val="100000"/>
              </a:schemeClr>
            </a:gs>
            <a:gs pos="100000">
              <a:schemeClr val="accent1">
                <a:shade val="8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37160" tIns="137160" rIns="254000" bIns="191593" numCol="1" spcCol="1270" anchor="ctr" anchorCtr="0">
          <a:noAutofit/>
        </a:bodyPr>
        <a:lstStyle/>
        <a:p>
          <a:pPr lvl="0" algn="l" defTabSz="1600200" rtl="0">
            <a:lnSpc>
              <a:spcPct val="90000"/>
            </a:lnSpc>
            <a:spcBef>
              <a:spcPct val="0"/>
            </a:spcBef>
            <a:spcAft>
              <a:spcPct val="35000"/>
            </a:spcAft>
          </a:pPr>
          <a:r>
            <a:rPr lang="en-US" sz="3600" kern="1200" dirty="0"/>
            <a:t>Responses</a:t>
          </a:r>
        </a:p>
      </dsp:txBody>
      <dsp:txXfrm>
        <a:off x="9687" y="727730"/>
        <a:ext cx="7985029" cy="603443"/>
      </dsp:txXfrm>
    </dsp:sp>
    <dsp:sp modelId="{5D2241D2-ED09-F647-8015-59DAA2A67166}">
      <dsp:nvSpPr>
        <dsp:cNvPr id="0" name=""/>
        <dsp:cNvSpPr/>
      </dsp:nvSpPr>
      <dsp:spPr>
        <a:xfrm>
          <a:off x="-9687" y="1323850"/>
          <a:ext cx="7696534" cy="4162549"/>
        </a:xfrm>
        <a:prstGeom prst="rect">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99060" tIns="99060" rIns="99060" bIns="99060" numCol="1" spcCol="1270" anchor="t" anchorCtr="0">
          <a:noAutofit/>
        </a:bodyPr>
        <a:lstStyle/>
        <a:p>
          <a:pPr lvl="0" algn="l" defTabSz="1155700" rtl="0">
            <a:lnSpc>
              <a:spcPct val="90000"/>
            </a:lnSpc>
            <a:spcBef>
              <a:spcPct val="0"/>
            </a:spcBef>
            <a:spcAft>
              <a:spcPct val="35000"/>
            </a:spcAft>
          </a:pPr>
          <a:r>
            <a:rPr lang="en-US" sz="2600" kern="1200" dirty="0"/>
            <a:t>Efferent responses are both behavioral and autonomic.</a:t>
          </a:r>
        </a:p>
        <a:p>
          <a:pPr lvl="0" algn="l" defTabSz="1155700" rtl="0">
            <a:lnSpc>
              <a:spcPct val="90000"/>
            </a:lnSpc>
            <a:spcBef>
              <a:spcPct val="0"/>
            </a:spcBef>
            <a:spcAft>
              <a:spcPct val="35000"/>
            </a:spcAft>
          </a:pPr>
          <a:endParaRPr lang="en-US" sz="1050" kern="1200" dirty="0"/>
        </a:p>
        <a:p>
          <a:pPr lvl="0" algn="l" defTabSz="1155700" rtl="0">
            <a:lnSpc>
              <a:spcPct val="90000"/>
            </a:lnSpc>
            <a:spcBef>
              <a:spcPct val="0"/>
            </a:spcBef>
            <a:spcAft>
              <a:spcPct val="35000"/>
            </a:spcAft>
          </a:pPr>
          <a:r>
            <a:rPr lang="en-US" sz="2600" kern="1200" dirty="0"/>
            <a:t>Behavioral responses are primarily determined by skin temperature input and include things like going inside when it’s cold outside, putting on a sweater, and moving around</a:t>
          </a:r>
          <a:r>
            <a:rPr lang="hu-HU" sz="2600" kern="1200" dirty="0"/>
            <a:t> </a:t>
          </a:r>
          <a:r>
            <a:rPr lang="hu-HU" sz="2600" kern="1200" dirty="0" err="1"/>
            <a:t>or</a:t>
          </a:r>
          <a:r>
            <a:rPr lang="hu-HU" sz="2600" kern="1200" dirty="0"/>
            <a:t> </a:t>
          </a:r>
          <a:r>
            <a:rPr lang="hu-HU" sz="2600" kern="1200" dirty="0" err="1"/>
            <a:t>doing</a:t>
          </a:r>
          <a:r>
            <a:rPr lang="hu-HU" sz="2600" kern="1200" dirty="0"/>
            <a:t> in </a:t>
          </a:r>
          <a:r>
            <a:rPr lang="hu-HU" sz="2600" kern="1200" dirty="0" err="1"/>
            <a:t>the</a:t>
          </a:r>
          <a:r>
            <a:rPr lang="hu-HU" sz="2600" kern="1200" dirty="0"/>
            <a:t> </a:t>
          </a:r>
          <a:r>
            <a:rPr lang="hu-HU" sz="2600" kern="1200" dirty="0" err="1"/>
            <a:t>opposit</a:t>
          </a:r>
          <a:r>
            <a:rPr lang="hu-HU" sz="2600" kern="1200" dirty="0"/>
            <a:t> </a:t>
          </a:r>
          <a:r>
            <a:rPr lang="hu-HU" sz="2600" kern="1200" dirty="0" err="1"/>
            <a:t>way</a:t>
          </a:r>
          <a:r>
            <a:rPr lang="hu-HU" sz="2600" kern="1200" dirty="0"/>
            <a:t> </a:t>
          </a:r>
          <a:r>
            <a:rPr lang="hu-HU" sz="2600" kern="1200" dirty="0" err="1"/>
            <a:t>when</a:t>
          </a:r>
          <a:r>
            <a:rPr lang="hu-HU" sz="2600" kern="1200" dirty="0"/>
            <a:t> it is hot</a:t>
          </a:r>
          <a:r>
            <a:rPr lang="en-US" sz="2600" kern="1200" dirty="0"/>
            <a:t>.</a:t>
          </a:r>
        </a:p>
        <a:p>
          <a:pPr lvl="0" algn="l" defTabSz="1155700" rtl="0">
            <a:lnSpc>
              <a:spcPct val="90000"/>
            </a:lnSpc>
            <a:spcBef>
              <a:spcPct val="0"/>
            </a:spcBef>
            <a:spcAft>
              <a:spcPct val="35000"/>
            </a:spcAft>
          </a:pPr>
          <a:endParaRPr lang="en-US" sz="1050" kern="1200" dirty="0"/>
        </a:p>
        <a:p>
          <a:pPr lvl="0" algn="l" defTabSz="1155700" rtl="0">
            <a:lnSpc>
              <a:spcPct val="90000"/>
            </a:lnSpc>
            <a:spcBef>
              <a:spcPct val="0"/>
            </a:spcBef>
            <a:spcAft>
              <a:spcPct val="35000"/>
            </a:spcAft>
          </a:pPr>
          <a:r>
            <a:rPr lang="en-US" sz="2600" kern="1200" dirty="0"/>
            <a:t>Autonomic responses are primarily determined by core temperature input and include skin vasomotor activity, vasoconstriction or vasodilation</a:t>
          </a:r>
          <a:r>
            <a:rPr lang="hu-HU" sz="2600" kern="1200" dirty="0"/>
            <a:t> </a:t>
          </a:r>
          <a:r>
            <a:rPr lang="en-US" sz="2600" kern="1200" dirty="0"/>
            <a:t>and sweating.</a:t>
          </a:r>
        </a:p>
      </dsp:txBody>
      <dsp:txXfrm>
        <a:off x="-9687" y="1323850"/>
        <a:ext cx="7696534" cy="4162549"/>
      </dsp:txXfrm>
    </dsp:sp>
  </dsp:spTree>
</dsp:drawing>
</file>

<file path=ppt/diagrams/layout1.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layout2.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layout3.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Élőfej hely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átum hely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EDB3744-DA3C-C64A-B333-690306B2902A}" type="datetimeFigureOut">
              <a:rPr lang="en-US" smtClean="0"/>
              <a:t>4/22/2025</a:t>
            </a:fld>
            <a:endParaRPr lang="en-US"/>
          </a:p>
        </p:txBody>
      </p:sp>
      <p:sp>
        <p:nvSpPr>
          <p:cNvPr id="4" name="Diakép helye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Jegyzetek hely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endParaRPr lang="en-US"/>
          </a:p>
        </p:txBody>
      </p:sp>
      <p:sp>
        <p:nvSpPr>
          <p:cNvPr id="6" name="Élőláb hely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Dia számának hely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105990E-1E09-B049-9B09-92F420514487}" type="slidenum">
              <a:rPr lang="en-US" smtClean="0"/>
              <a:t>‹#›</a:t>
            </a:fld>
            <a:endParaRPr lang="en-US"/>
          </a:p>
        </p:txBody>
      </p:sp>
    </p:spTree>
    <p:extLst>
      <p:ext uri="{BB962C8B-B14F-4D97-AF65-F5344CB8AC3E}">
        <p14:creationId xmlns:p14="http://schemas.microsoft.com/office/powerpoint/2010/main" val="42236751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People with long-term or severe illness are likely to be at particular risk. Medications that potentially affect renal function, sweating, thermoregulation or electrolyte balance can make this group more vulnerable to the effects of heat.</a:t>
            </a:r>
            <a:r>
              <a:rPr lang="en-GB" baseline="0" dirty="0"/>
              <a:t> This includes the</a:t>
            </a:r>
            <a:r>
              <a:rPr lang="en-GB" dirty="0"/>
              <a:t> following conditions: </a:t>
            </a:r>
          </a:p>
          <a:p>
            <a:endParaRPr lang="en-GB" dirty="0"/>
          </a:p>
          <a:p>
            <a:r>
              <a:rPr lang="en-GB" dirty="0"/>
              <a:t>• respiratory disease </a:t>
            </a:r>
          </a:p>
          <a:p>
            <a:r>
              <a:rPr lang="en-GB" dirty="0"/>
              <a:t>• cardiovascular and cerebrovascular conditions </a:t>
            </a:r>
          </a:p>
          <a:p>
            <a:pPr marL="0" marR="0" indent="0" algn="l" defTabSz="914400" rtl="0" eaLnBrk="0" fontAlgn="base" latinLnBrk="0" hangingPunct="0">
              <a:lnSpc>
                <a:spcPct val="100000"/>
              </a:lnSpc>
              <a:spcBef>
                <a:spcPct val="30000"/>
              </a:spcBef>
              <a:spcAft>
                <a:spcPct val="0"/>
              </a:spcAft>
              <a:buClrTx/>
              <a:buSzTx/>
              <a:buFontTx/>
              <a:buNone/>
              <a:tabLst/>
              <a:defRPr/>
            </a:pPr>
            <a:r>
              <a:rPr lang="en-GB" dirty="0"/>
              <a:t>• peripheral vascular conditions </a:t>
            </a:r>
          </a:p>
          <a:p>
            <a:r>
              <a:rPr lang="en-GB" dirty="0"/>
              <a:t>• diabetes and obesity </a:t>
            </a:r>
          </a:p>
          <a:p>
            <a:r>
              <a:rPr lang="en-GB" dirty="0"/>
              <a:t>• severe mental illness </a:t>
            </a:r>
          </a:p>
          <a:p>
            <a:r>
              <a:rPr lang="en-GB" dirty="0"/>
              <a:t>• Parkinson’s disease and difficulties with mobility </a:t>
            </a:r>
          </a:p>
          <a:p>
            <a:r>
              <a:rPr lang="en-GB" dirty="0"/>
              <a:t>• renal insufficiency </a:t>
            </a:r>
          </a:p>
          <a:p>
            <a:r>
              <a:rPr lang="en-GB" dirty="0"/>
              <a:t>• Alzheimer’s or related diseases</a:t>
            </a:r>
          </a:p>
          <a:p>
            <a:endParaRPr lang="en-GB" dirty="0"/>
          </a:p>
        </p:txBody>
      </p:sp>
      <p:sp>
        <p:nvSpPr>
          <p:cNvPr id="4" name="Slide Number Placeholder 3"/>
          <p:cNvSpPr>
            <a:spLocks noGrp="1"/>
          </p:cNvSpPr>
          <p:nvPr>
            <p:ph type="sldNum" sz="quarter" idx="5"/>
          </p:nvPr>
        </p:nvSpPr>
        <p:spPr/>
        <p:txBody>
          <a:bodyPr/>
          <a:lstStyle/>
          <a:p>
            <a:fld id="{0C9349AD-43E2-A142-9B61-FBB06C64E86F}" type="slidenum">
              <a:rPr lang="en-US" smtClean="0"/>
              <a:t>7</a:t>
            </a:fld>
            <a:endParaRPr lang="en-US"/>
          </a:p>
        </p:txBody>
      </p:sp>
    </p:spTree>
    <p:extLst>
      <p:ext uri="{BB962C8B-B14F-4D97-AF65-F5344CB8AC3E}">
        <p14:creationId xmlns:p14="http://schemas.microsoft.com/office/powerpoint/2010/main" val="31889576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Image: https://images.app.goo.gl/XLBHmbC3W274mBqx5</a:t>
            </a:r>
          </a:p>
        </p:txBody>
      </p:sp>
      <p:sp>
        <p:nvSpPr>
          <p:cNvPr id="4" name="Slide Number Placeholder 3"/>
          <p:cNvSpPr>
            <a:spLocks noGrp="1"/>
          </p:cNvSpPr>
          <p:nvPr>
            <p:ph type="sldNum" sz="quarter" idx="10"/>
          </p:nvPr>
        </p:nvSpPr>
        <p:spPr/>
        <p:txBody>
          <a:bodyPr/>
          <a:lstStyle/>
          <a:p>
            <a:fld id="{D472AEE4-E9C2-4E4F-8FE3-2D68237C3803}" type="slidenum">
              <a:rPr lang="en-US" smtClean="0"/>
              <a:t>12</a:t>
            </a:fld>
            <a:endParaRPr lang="en-US"/>
          </a:p>
        </p:txBody>
      </p:sp>
    </p:spTree>
    <p:extLst>
      <p:ext uri="{BB962C8B-B14F-4D97-AF65-F5344CB8AC3E}">
        <p14:creationId xmlns:p14="http://schemas.microsoft.com/office/powerpoint/2010/main" val="7011213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fld id="{D472AEE4-E9C2-4E4F-8FE3-2D68237C3803}" type="slidenum">
              <a:rPr lang="en-US" smtClean="0"/>
              <a:t>13</a:t>
            </a:fld>
            <a:endParaRPr lang="en-US"/>
          </a:p>
        </p:txBody>
      </p:sp>
    </p:spTree>
    <p:extLst>
      <p:ext uri="{BB962C8B-B14F-4D97-AF65-F5344CB8AC3E}">
        <p14:creationId xmlns:p14="http://schemas.microsoft.com/office/powerpoint/2010/main" val="21936302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fld id="{D472AEE4-E9C2-4E4F-8FE3-2D68237C3803}" type="slidenum">
              <a:rPr lang="en-US" smtClean="0"/>
              <a:t>14</a:t>
            </a:fld>
            <a:endParaRPr lang="en-US"/>
          </a:p>
        </p:txBody>
      </p:sp>
    </p:spTree>
    <p:extLst>
      <p:ext uri="{BB962C8B-B14F-4D97-AF65-F5344CB8AC3E}">
        <p14:creationId xmlns:p14="http://schemas.microsoft.com/office/powerpoint/2010/main" val="2891222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72AEE4-E9C2-4E4F-8FE3-2D68237C3803}" type="slidenum">
              <a:rPr lang="en-US" smtClean="0"/>
              <a:t>15</a:t>
            </a:fld>
            <a:endParaRPr lang="en-US"/>
          </a:p>
        </p:txBody>
      </p:sp>
    </p:spTree>
    <p:extLst>
      <p:ext uri="{BB962C8B-B14F-4D97-AF65-F5344CB8AC3E}">
        <p14:creationId xmlns:p14="http://schemas.microsoft.com/office/powerpoint/2010/main" val="27243559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72AEE4-E9C2-4E4F-8FE3-2D68237C3803}" type="slidenum">
              <a:rPr lang="en-US" smtClean="0"/>
              <a:t>16</a:t>
            </a:fld>
            <a:endParaRPr lang="en-US"/>
          </a:p>
        </p:txBody>
      </p:sp>
    </p:spTree>
    <p:extLst>
      <p:ext uri="{BB962C8B-B14F-4D97-AF65-F5344CB8AC3E}">
        <p14:creationId xmlns:p14="http://schemas.microsoft.com/office/powerpoint/2010/main" val="26118981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strike="noStrike" baseline="0" dirty="0"/>
              <a:t>The main causes of illness and death during a heatwave are respiratory and cardiovascular diseases. Additionally, there are specific heat-related illnesses including: </a:t>
            </a:r>
          </a:p>
          <a:p>
            <a:endParaRPr lang="en-GB" b="1" strike="noStrike" baseline="0" dirty="0"/>
          </a:p>
          <a:p>
            <a:r>
              <a:rPr lang="en-GB" dirty="0"/>
              <a:t>• heat cramps – caused by dehydration and loss of electrolytes, including after exercise</a:t>
            </a:r>
          </a:p>
          <a:p>
            <a:r>
              <a:rPr lang="en-GB" dirty="0"/>
              <a:t>• heat rash – small, red, itchy papules </a:t>
            </a:r>
            <a:r>
              <a:rPr lang="en-GB" b="0" dirty="0"/>
              <a:t>all over the body</a:t>
            </a:r>
          </a:p>
          <a:p>
            <a:r>
              <a:rPr lang="en-GB" dirty="0"/>
              <a:t>• heat oedema – </a:t>
            </a:r>
            <a:r>
              <a:rPr lang="en-GB" b="0" dirty="0"/>
              <a:t>swelling,</a:t>
            </a:r>
            <a:r>
              <a:rPr lang="en-GB" b="0" baseline="0" dirty="0"/>
              <a:t> </a:t>
            </a:r>
            <a:r>
              <a:rPr lang="en-GB" dirty="0"/>
              <a:t>particularly in the ankles, due to </a:t>
            </a:r>
            <a:r>
              <a:rPr lang="en-GB" b="0" dirty="0"/>
              <a:t>dilation of blood vessels </a:t>
            </a:r>
            <a:r>
              <a:rPr lang="en-GB" dirty="0"/>
              <a:t>and retention of fluid</a:t>
            </a:r>
          </a:p>
          <a:p>
            <a:r>
              <a:rPr lang="en-GB" dirty="0"/>
              <a:t>• heat syncope – dizziness and fainting, due to dehydration and vasodilation, </a:t>
            </a:r>
            <a:r>
              <a:rPr lang="en-GB" b="0" dirty="0"/>
              <a:t>worsened by </a:t>
            </a:r>
            <a:r>
              <a:rPr lang="en-GB" dirty="0"/>
              <a:t>cardiovascular disease and certain medications</a:t>
            </a:r>
          </a:p>
          <a:p>
            <a:r>
              <a:rPr lang="en-GB" dirty="0"/>
              <a:t>• heat exhaustion </a:t>
            </a:r>
            <a:r>
              <a:rPr lang="en-GB" strike="noStrike" dirty="0"/>
              <a:t>which </a:t>
            </a:r>
            <a:r>
              <a:rPr lang="en-GB" dirty="0"/>
              <a:t>occurs as a result of </a:t>
            </a:r>
            <a:r>
              <a:rPr lang="en-GB" b="0" dirty="0"/>
              <a:t>dehydration</a:t>
            </a:r>
            <a:r>
              <a:rPr lang="en-GB" dirty="0"/>
              <a:t>, with non-specific symptoms</a:t>
            </a:r>
            <a:r>
              <a:rPr lang="en-GB" baseline="0" dirty="0"/>
              <a:t> such as</a:t>
            </a:r>
            <a:r>
              <a:rPr lang="en-GB" dirty="0"/>
              <a:t> malaise, vomiting and circulatory collapse.</a:t>
            </a:r>
            <a:r>
              <a:rPr lang="en-GB" baseline="0" dirty="0"/>
              <a:t> </a:t>
            </a:r>
            <a:r>
              <a:rPr lang="en-GB" b="0" baseline="0" dirty="0"/>
              <a:t>It occurs when </a:t>
            </a:r>
            <a:r>
              <a:rPr lang="en-GB" dirty="0"/>
              <a:t>the core body temperature is between 37ºC and 40ºC.</a:t>
            </a:r>
            <a:r>
              <a:rPr lang="en-GB" baseline="0" dirty="0"/>
              <a:t> </a:t>
            </a:r>
            <a:r>
              <a:rPr lang="en-GB" dirty="0"/>
              <a:t>Left untreated, heat exhaustion may evolve into heatstroke</a:t>
            </a:r>
          </a:p>
          <a:p>
            <a:r>
              <a:rPr lang="en-GB" dirty="0"/>
              <a:t>• heatstroke - </a:t>
            </a:r>
            <a:r>
              <a:rPr lang="en-GB" b="0" dirty="0"/>
              <a:t>a more severe illness in which </a:t>
            </a:r>
            <a:r>
              <a:rPr lang="en-GB" dirty="0"/>
              <a:t>the body’s thermoregulation mechanism fails. </a:t>
            </a:r>
            <a:r>
              <a:rPr lang="en-GB" b="0" dirty="0"/>
              <a:t>Heatstroke is </a:t>
            </a:r>
            <a:r>
              <a:rPr lang="en-GB" dirty="0"/>
              <a:t>a medical emergency, with symptoms of confusion, disorientation, convulsions, unconsciousness</a:t>
            </a:r>
            <a:r>
              <a:rPr lang="en-GB" baseline="0" dirty="0"/>
              <a:t> </a:t>
            </a:r>
            <a:r>
              <a:rPr lang="en-GB" b="0" baseline="0" dirty="0"/>
              <a:t>and</a:t>
            </a:r>
            <a:r>
              <a:rPr lang="en-GB" dirty="0"/>
              <a:t> hot dry skin. </a:t>
            </a:r>
            <a:r>
              <a:rPr lang="en-GB" b="0" dirty="0"/>
              <a:t>It</a:t>
            </a:r>
            <a:r>
              <a:rPr lang="en-GB" b="0" baseline="0" dirty="0"/>
              <a:t> occurs when </a:t>
            </a:r>
            <a:r>
              <a:rPr lang="en-GB" baseline="0" dirty="0"/>
              <a:t>c</a:t>
            </a:r>
            <a:r>
              <a:rPr lang="en-GB" dirty="0"/>
              <a:t>ore body temperature exceeds 40ºC for over 45 minutes and can result in cell death, organ failure, brain damage or death. Heat stroke can be either</a:t>
            </a:r>
            <a:r>
              <a:rPr lang="en-GB" baseline="0" dirty="0"/>
              <a:t> classical or exertional (heat stroke that results from strenuous exercise)</a:t>
            </a:r>
            <a:endParaRPr lang="en-GB" dirty="0"/>
          </a:p>
          <a:p>
            <a:endParaRPr lang="en-GB" dirty="0"/>
          </a:p>
        </p:txBody>
      </p:sp>
      <p:sp>
        <p:nvSpPr>
          <p:cNvPr id="4" name="Slide Number Placeholder 3"/>
          <p:cNvSpPr>
            <a:spLocks noGrp="1"/>
          </p:cNvSpPr>
          <p:nvPr>
            <p:ph type="sldNum" sz="quarter" idx="5"/>
          </p:nvPr>
        </p:nvSpPr>
        <p:spPr/>
        <p:txBody>
          <a:bodyPr/>
          <a:lstStyle/>
          <a:p>
            <a:fld id="{0C9349AD-43E2-A142-9B61-FBB06C64E86F}" type="slidenum">
              <a:rPr lang="en-US" smtClean="0"/>
              <a:t>31</a:t>
            </a:fld>
            <a:endParaRPr lang="en-US"/>
          </a:p>
        </p:txBody>
      </p:sp>
    </p:spTree>
    <p:extLst>
      <p:ext uri="{BB962C8B-B14F-4D97-AF65-F5344CB8AC3E}">
        <p14:creationId xmlns:p14="http://schemas.microsoft.com/office/powerpoint/2010/main" val="20394986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de-DE" dirty="0"/>
          </a:p>
        </p:txBody>
      </p:sp>
      <p:sp>
        <p:nvSpPr>
          <p:cNvPr id="4" name="Dia számának helye 3"/>
          <p:cNvSpPr>
            <a:spLocks noGrp="1"/>
          </p:cNvSpPr>
          <p:nvPr>
            <p:ph type="sldNum" sz="quarter" idx="10"/>
          </p:nvPr>
        </p:nvSpPr>
        <p:spPr/>
        <p:txBody>
          <a:bodyPr/>
          <a:lstStyle/>
          <a:p>
            <a:fld id="{4846FD6C-1DC6-4E53-9F18-BEDDB8F0AB88}" type="slidenum">
              <a:rPr lang="en-US" smtClean="0"/>
              <a:t>36</a:t>
            </a:fld>
            <a:endParaRPr lang="en-US"/>
          </a:p>
        </p:txBody>
      </p:sp>
    </p:spTree>
    <p:extLst>
      <p:ext uri="{BB962C8B-B14F-4D97-AF65-F5344CB8AC3E}">
        <p14:creationId xmlns:p14="http://schemas.microsoft.com/office/powerpoint/2010/main" val="194226398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3.png"/><Relationship Id="rId5" Type="http://schemas.openxmlformats.org/officeDocument/2006/relationships/hyperlink" Target="https://creativecommons.org/licenses/by/4.0/" TargetMode="External"/><Relationship Id="rId4" Type="http://schemas.openxmlformats.org/officeDocument/2006/relationships/hyperlink" Target="http://www.climatemed.eu/" TargetMode="Externa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Címdia">
    <p:spTree>
      <p:nvGrpSpPr>
        <p:cNvPr id="1" name=""/>
        <p:cNvGrpSpPr/>
        <p:nvPr/>
      </p:nvGrpSpPr>
      <p:grpSpPr>
        <a:xfrm>
          <a:off x="0" y="0"/>
          <a:ext cx="0" cy="0"/>
          <a:chOff x="0" y="0"/>
          <a:chExt cx="0" cy="0"/>
        </a:xfrm>
      </p:grpSpPr>
      <p:sp>
        <p:nvSpPr>
          <p:cNvPr id="2" name="Cím 1"/>
          <p:cNvSpPr>
            <a:spLocks noGrp="1"/>
          </p:cNvSpPr>
          <p:nvPr>
            <p:ph type="ctrTitle" hasCustomPrompt="1"/>
          </p:nvPr>
        </p:nvSpPr>
        <p:spPr>
          <a:xfrm>
            <a:off x="1524000" y="1122363"/>
            <a:ext cx="9144000" cy="2387600"/>
          </a:xfrm>
        </p:spPr>
        <p:txBody>
          <a:bodyPr anchor="b"/>
          <a:lstStyle>
            <a:lvl1pPr algn="l">
              <a:defRPr sz="6000">
                <a:solidFill>
                  <a:schemeClr val="tx1"/>
                </a:solidFill>
              </a:defRPr>
            </a:lvl1pPr>
          </a:lstStyle>
          <a:p>
            <a:r>
              <a:rPr lang="en-US" noProof="0" dirty="0"/>
              <a:t>Title</a:t>
            </a:r>
          </a:p>
        </p:txBody>
      </p:sp>
      <p:sp>
        <p:nvSpPr>
          <p:cNvPr id="3" name="Alcím 2"/>
          <p:cNvSpPr>
            <a:spLocks noGrp="1"/>
          </p:cNvSpPr>
          <p:nvPr>
            <p:ph type="subTitle" idx="1" hasCustomPrompt="1"/>
          </p:nvPr>
        </p:nvSpPr>
        <p:spPr>
          <a:xfrm>
            <a:off x="1524000" y="3602038"/>
            <a:ext cx="9144000" cy="1655762"/>
          </a:xfrm>
        </p:spPr>
        <p:txBody>
          <a:bodyPr/>
          <a:lstStyle>
            <a:lvl1pPr marL="0" indent="0" algn="l">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dirty="0"/>
              <a:t>Text</a:t>
            </a:r>
          </a:p>
        </p:txBody>
      </p:sp>
      <p:pic>
        <p:nvPicPr>
          <p:cNvPr id="8" name="Kép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5486400"/>
            <a:ext cx="12192000" cy="1371600"/>
          </a:xfrm>
          <a:prstGeom prst="rect">
            <a:avLst/>
          </a:prstGeom>
        </p:spPr>
      </p:pic>
      <p:pic>
        <p:nvPicPr>
          <p:cNvPr id="9" name="Kép 8"/>
          <p:cNvPicPr>
            <a:picLocks noChangeAspect="1"/>
          </p:cNvPicPr>
          <p:nvPr userDrawn="1"/>
        </p:nvPicPr>
        <p:blipFill rotWithShape="1">
          <a:blip r:embed="rId3" cstate="print">
            <a:extLst>
              <a:ext uri="{28A0092B-C50C-407E-A947-70E740481C1C}">
                <a14:useLocalDpi xmlns:a14="http://schemas.microsoft.com/office/drawing/2010/main" val="0"/>
              </a:ext>
            </a:extLst>
          </a:blip>
          <a:srcRect l="62791" t="86822"/>
          <a:stretch/>
        </p:blipFill>
        <p:spPr>
          <a:xfrm>
            <a:off x="10805963" y="6326042"/>
            <a:ext cx="1386037" cy="490888"/>
          </a:xfrm>
          <a:prstGeom prst="rect">
            <a:avLst/>
          </a:prstGeom>
        </p:spPr>
      </p:pic>
      <p:pic>
        <p:nvPicPr>
          <p:cNvPr id="10" name="Kép 9"/>
          <p:cNvPicPr>
            <a:picLocks noChangeAspect="1"/>
          </p:cNvPicPr>
          <p:nvPr userDrawn="1"/>
        </p:nvPicPr>
        <p:blipFill rotWithShape="1">
          <a:blip r:embed="rId3">
            <a:extLst>
              <a:ext uri="{28A0092B-C50C-407E-A947-70E740481C1C}">
                <a14:useLocalDpi xmlns:a14="http://schemas.microsoft.com/office/drawing/2010/main" val="0"/>
              </a:ext>
            </a:extLst>
          </a:blip>
          <a:srcRect l="2135" t="93596" r="70114" b="1314"/>
          <a:stretch/>
        </p:blipFill>
        <p:spPr>
          <a:xfrm>
            <a:off x="10703718" y="6661802"/>
            <a:ext cx="1437374" cy="263661"/>
          </a:xfrm>
          <a:prstGeom prst="rect">
            <a:avLst/>
          </a:prstGeom>
        </p:spPr>
      </p:pic>
      <p:pic>
        <p:nvPicPr>
          <p:cNvPr id="11" name="Kép 10"/>
          <p:cNvPicPr>
            <a:picLocks noChangeAspect="1"/>
          </p:cNvPicPr>
          <p:nvPr userDrawn="1"/>
        </p:nvPicPr>
        <p:blipFill rotWithShape="1">
          <a:blip r:embed="rId3" cstate="print">
            <a:extLst>
              <a:ext uri="{28A0092B-C50C-407E-A947-70E740481C1C}">
                <a14:useLocalDpi xmlns:a14="http://schemas.microsoft.com/office/drawing/2010/main" val="0"/>
              </a:ext>
            </a:extLst>
          </a:blip>
          <a:srcRect l="12274" t="75194" r="49224" b="17829"/>
          <a:stretch/>
        </p:blipFill>
        <p:spPr>
          <a:xfrm>
            <a:off x="-99034" y="6410421"/>
            <a:ext cx="1434164" cy="259883"/>
          </a:xfrm>
          <a:prstGeom prst="rect">
            <a:avLst/>
          </a:prstGeom>
        </p:spPr>
      </p:pic>
      <p:sp>
        <p:nvSpPr>
          <p:cNvPr id="12" name="Téglalap 11"/>
          <p:cNvSpPr/>
          <p:nvPr userDrawn="1"/>
        </p:nvSpPr>
        <p:spPr>
          <a:xfrm>
            <a:off x="427725" y="6661803"/>
            <a:ext cx="1872629" cy="215444"/>
          </a:xfrm>
          <a:prstGeom prst="rect">
            <a:avLst/>
          </a:prstGeom>
        </p:spPr>
        <p:txBody>
          <a:bodyPr wrap="none">
            <a:spAutoFit/>
          </a:bodyPr>
          <a:lstStyle/>
          <a:p>
            <a:r>
              <a:rPr lang="hu-HU" sz="800" b="1" dirty="0">
                <a:solidFill>
                  <a:schemeClr val="bg1">
                    <a:lumMod val="95000"/>
                  </a:schemeClr>
                </a:solidFill>
              </a:rPr>
              <a:t>ref. 2021-2HU01-KA220-HED-000050972</a:t>
            </a:r>
          </a:p>
        </p:txBody>
      </p:sp>
      <p:pic>
        <p:nvPicPr>
          <p:cNvPr id="13" name="Kép 12"/>
          <p:cNvPicPr>
            <a:picLocks noChangeAspect="1"/>
          </p:cNvPicPr>
          <p:nvPr userDrawn="1"/>
        </p:nvPicPr>
        <p:blipFill rotWithShape="1">
          <a:blip r:embed="rId3" cstate="print">
            <a:extLst>
              <a:ext uri="{28A0092B-C50C-407E-A947-70E740481C1C}">
                <a14:useLocalDpi xmlns:a14="http://schemas.microsoft.com/office/drawing/2010/main" val="0"/>
              </a:ext>
            </a:extLst>
          </a:blip>
          <a:srcRect l="50345" t="74225" r="8139" b="13436"/>
          <a:stretch/>
        </p:blipFill>
        <p:spPr>
          <a:xfrm>
            <a:off x="1263941" y="6369512"/>
            <a:ext cx="1546460" cy="459605"/>
          </a:xfrm>
          <a:prstGeom prst="rect">
            <a:avLst/>
          </a:prstGeom>
        </p:spPr>
      </p:pic>
      <p:sp>
        <p:nvSpPr>
          <p:cNvPr id="14" name="Élőláb helye 4"/>
          <p:cNvSpPr txBox="1">
            <a:spLocks/>
          </p:cNvSpPr>
          <p:nvPr userDrawn="1"/>
        </p:nvSpPr>
        <p:spPr>
          <a:xfrm>
            <a:off x="3211628" y="6516749"/>
            <a:ext cx="5858578" cy="276883"/>
          </a:xfrm>
          <a:prstGeom prst="rect">
            <a:avLst/>
          </a:prstGeom>
        </p:spPr>
        <p:txBody>
          <a:bodyPr vert="horz" lIns="91440" tIns="45720" rIns="91440" bIns="45720" rtlCol="0" anchor="ctr"/>
          <a:lstStyle>
            <a:defPPr>
              <a:defRPr lang="hu-HU"/>
            </a:defPPr>
            <a:lvl1pPr marL="0" algn="ct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hu-HU" dirty="0"/>
              <a:t>CLIMATEMED – </a:t>
            </a:r>
            <a:r>
              <a:rPr lang="hu-HU" dirty="0" err="1"/>
              <a:t>Knowledge</a:t>
            </a:r>
            <a:r>
              <a:rPr lang="hu-HU" dirty="0"/>
              <a:t> </a:t>
            </a:r>
            <a:r>
              <a:rPr lang="hu-HU" dirty="0" err="1"/>
              <a:t>about</a:t>
            </a:r>
            <a:r>
              <a:rPr lang="hu-HU" dirty="0"/>
              <a:t> </a:t>
            </a:r>
            <a:r>
              <a:rPr lang="hu-HU" dirty="0" err="1"/>
              <a:t>climate</a:t>
            </a:r>
            <a:r>
              <a:rPr lang="hu-HU" dirty="0"/>
              <a:t> </a:t>
            </a:r>
            <a:r>
              <a:rPr lang="hu-HU" dirty="0" err="1"/>
              <a:t>change’s</a:t>
            </a:r>
            <a:r>
              <a:rPr lang="hu-HU" dirty="0"/>
              <a:t> </a:t>
            </a:r>
            <a:r>
              <a:rPr lang="hu-HU" dirty="0" err="1"/>
              <a:t>health</a:t>
            </a:r>
            <a:r>
              <a:rPr lang="hu-HU" dirty="0"/>
              <a:t> </a:t>
            </a:r>
            <a:r>
              <a:rPr lang="hu-HU" dirty="0" err="1"/>
              <a:t>impacts</a:t>
            </a:r>
            <a:r>
              <a:rPr lang="hu-HU" dirty="0"/>
              <a:t> </a:t>
            </a:r>
            <a:r>
              <a:rPr lang="hu-HU" dirty="0" err="1"/>
              <a:t>starts</a:t>
            </a:r>
            <a:r>
              <a:rPr lang="hu-HU" dirty="0"/>
              <a:t> here</a:t>
            </a:r>
          </a:p>
        </p:txBody>
      </p:sp>
      <p:grpSp>
        <p:nvGrpSpPr>
          <p:cNvPr id="15" name="Csoportba foglalás 14"/>
          <p:cNvGrpSpPr/>
          <p:nvPr userDrawn="1"/>
        </p:nvGrpSpPr>
        <p:grpSpPr>
          <a:xfrm>
            <a:off x="0" y="-22639"/>
            <a:ext cx="10178041" cy="471288"/>
            <a:chOff x="0" y="-22639"/>
            <a:chExt cx="10178041" cy="471288"/>
          </a:xfrm>
        </p:grpSpPr>
        <p:sp>
          <p:nvSpPr>
            <p:cNvPr id="16" name="Téglalap 15"/>
            <p:cNvSpPr/>
            <p:nvPr userDrawn="1"/>
          </p:nvSpPr>
          <p:spPr>
            <a:xfrm>
              <a:off x="0" y="-22639"/>
              <a:ext cx="10178041" cy="461665"/>
            </a:xfrm>
            <a:prstGeom prst="rect">
              <a:avLst/>
            </a:prstGeom>
          </p:spPr>
          <p:txBody>
            <a:bodyPr wrap="square">
              <a:spAutoFit/>
            </a:bodyPr>
            <a:lstStyle/>
            <a:p>
              <a:r>
                <a:rPr lang="en-US" sz="1200" dirty="0">
                  <a:solidFill>
                    <a:srgbClr val="333333"/>
                  </a:solidFill>
                  <a:latin typeface="+mn-lt"/>
                </a:rPr>
                <a:t>This learning material © 2023-2024 by CLIMATEMED project </a:t>
              </a:r>
              <a:r>
                <a:rPr lang="hu-HU" sz="1200" dirty="0" smtClean="0">
                  <a:solidFill>
                    <a:srgbClr val="333333"/>
                  </a:solidFill>
                  <a:latin typeface="+mn-lt"/>
                </a:rPr>
                <a:t>(</a:t>
              </a:r>
              <a:r>
                <a:rPr lang="hu-HU" sz="1200" dirty="0" smtClean="0">
                  <a:solidFill>
                    <a:srgbClr val="333333"/>
                  </a:solidFill>
                  <a:latin typeface="+mn-lt"/>
                  <a:hlinkClick r:id="rId4"/>
                </a:rPr>
                <a:t>www.climatemed.eu</a:t>
              </a:r>
              <a:r>
                <a:rPr lang="hu-HU" sz="1200" dirty="0" smtClean="0">
                  <a:solidFill>
                    <a:srgbClr val="333333"/>
                  </a:solidFill>
                  <a:latin typeface="+mn-lt"/>
                </a:rPr>
                <a:t>) </a:t>
              </a:r>
              <a:r>
                <a:rPr lang="en-US" sz="1200" dirty="0" smtClean="0">
                  <a:solidFill>
                    <a:srgbClr val="333333"/>
                  </a:solidFill>
                  <a:latin typeface="+mn-lt"/>
                </a:rPr>
                <a:t>is </a:t>
              </a:r>
              <a:r>
                <a:rPr lang="en-US" sz="1200" dirty="0">
                  <a:solidFill>
                    <a:srgbClr val="333333"/>
                  </a:solidFill>
                  <a:latin typeface="+mn-lt"/>
                </a:rPr>
                <a:t>licensed under CC BY </a:t>
              </a:r>
              <a:r>
                <a:rPr lang="en-US" sz="1200" dirty="0" smtClean="0">
                  <a:solidFill>
                    <a:srgbClr val="333333"/>
                  </a:solidFill>
                  <a:latin typeface="+mn-lt"/>
                </a:rPr>
                <a:t>4.0.</a:t>
              </a:r>
              <a:endParaRPr lang="hu-HU" sz="1200" dirty="0" smtClean="0">
                <a:solidFill>
                  <a:srgbClr val="333333"/>
                </a:solidFill>
                <a:latin typeface="+mn-lt"/>
              </a:endParaRPr>
            </a:p>
            <a:p>
              <a:r>
                <a:rPr lang="en-US" sz="1200" dirty="0" smtClean="0">
                  <a:solidFill>
                    <a:srgbClr val="333333"/>
                  </a:solidFill>
                  <a:latin typeface="+mn-lt"/>
                </a:rPr>
                <a:t>To </a:t>
              </a:r>
              <a:r>
                <a:rPr lang="en-US" sz="1200" dirty="0">
                  <a:solidFill>
                    <a:srgbClr val="333333"/>
                  </a:solidFill>
                  <a:latin typeface="+mn-lt"/>
                </a:rPr>
                <a:t>view a copy of this license, visit </a:t>
              </a:r>
              <a:r>
                <a:rPr lang="en-US" sz="1200" dirty="0">
                  <a:solidFill>
                    <a:srgbClr val="333333"/>
                  </a:solidFill>
                  <a:latin typeface="+mn-lt"/>
                  <a:hlinkClick r:id="rId5"/>
                </a:rPr>
                <a:t>https://creativecommons.org/licenses/by/4.0</a:t>
              </a:r>
              <a:r>
                <a:rPr lang="en-US" sz="1200" dirty="0" smtClean="0">
                  <a:solidFill>
                    <a:srgbClr val="333333"/>
                  </a:solidFill>
                  <a:latin typeface="+mn-lt"/>
                  <a:hlinkClick r:id="rId5"/>
                </a:rPr>
                <a:t>/</a:t>
              </a:r>
              <a:r>
                <a:rPr lang="hu-HU" sz="1200" dirty="0" smtClean="0">
                  <a:solidFill>
                    <a:srgbClr val="333333"/>
                  </a:solidFill>
                  <a:latin typeface="+mn-lt"/>
                </a:rPr>
                <a:t> </a:t>
              </a:r>
              <a:endParaRPr lang="de-DE" sz="1200" dirty="0">
                <a:latin typeface="+mn-lt"/>
              </a:endParaRPr>
            </a:p>
          </p:txBody>
        </p:sp>
        <p:pic>
          <p:nvPicPr>
            <p:cNvPr id="17" name="Kép 16"/>
            <p:cNvPicPr>
              <a:picLocks noChangeAspect="1"/>
            </p:cNvPicPr>
            <p:nvPr userDrawn="1"/>
          </p:nvPicPr>
          <p:blipFill>
            <a:blip r:embed="rId6"/>
            <a:stretch>
              <a:fillRect/>
            </a:stretch>
          </p:blipFill>
          <p:spPr>
            <a:xfrm>
              <a:off x="5183787" y="217912"/>
              <a:ext cx="461473" cy="230737"/>
            </a:xfrm>
            <a:prstGeom prst="rect">
              <a:avLst/>
            </a:prstGeom>
          </p:spPr>
        </p:pic>
      </p:grpSp>
    </p:spTree>
    <p:extLst>
      <p:ext uri="{BB962C8B-B14F-4D97-AF65-F5344CB8AC3E}">
        <p14:creationId xmlns:p14="http://schemas.microsoft.com/office/powerpoint/2010/main" val="20909636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Cím és függőleges szöveg">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a:t>Mintacím szerkesztése</a:t>
            </a:r>
          </a:p>
        </p:txBody>
      </p:sp>
      <p:sp>
        <p:nvSpPr>
          <p:cNvPr id="3" name="Függőleges szöveg helye 2"/>
          <p:cNvSpPr>
            <a:spLocks noGrp="1"/>
          </p:cNvSpPr>
          <p:nvPr>
            <p:ph type="body" orient="vert" idx="1"/>
          </p:nvPr>
        </p:nvSpPr>
        <p:spPr/>
        <p:txBody>
          <a:bodyPr vert="eaVert"/>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4" name="Dátum helye 3"/>
          <p:cNvSpPr>
            <a:spLocks noGrp="1"/>
          </p:cNvSpPr>
          <p:nvPr>
            <p:ph type="dt" sz="half" idx="10"/>
          </p:nvPr>
        </p:nvSpPr>
        <p:spPr/>
        <p:txBody>
          <a:bodyPr/>
          <a:lstStyle/>
          <a:p>
            <a:fld id="{9D080D7D-CCD9-4F98-BC7D-474E94E1E9D2}" type="datetimeFigureOut">
              <a:rPr lang="hu-HU" smtClean="0"/>
              <a:t>2025. 04. 22.</a:t>
            </a:fld>
            <a:endParaRPr lang="hu-HU"/>
          </a:p>
        </p:txBody>
      </p:sp>
      <p:sp>
        <p:nvSpPr>
          <p:cNvPr id="5" name="Élőláb helye 4"/>
          <p:cNvSpPr>
            <a:spLocks noGrp="1"/>
          </p:cNvSpPr>
          <p:nvPr>
            <p:ph type="ftr" sz="quarter" idx="11"/>
          </p:nvPr>
        </p:nvSpPr>
        <p:spPr/>
        <p:txBody>
          <a:bodyPr/>
          <a:lstStyle/>
          <a:p>
            <a:endParaRPr lang="hu-HU"/>
          </a:p>
        </p:txBody>
      </p:sp>
      <p:sp>
        <p:nvSpPr>
          <p:cNvPr id="6" name="Dia számának helye 5"/>
          <p:cNvSpPr>
            <a:spLocks noGrp="1"/>
          </p:cNvSpPr>
          <p:nvPr>
            <p:ph type="sldNum" sz="quarter" idx="12"/>
          </p:nvPr>
        </p:nvSpPr>
        <p:spPr/>
        <p:txBody>
          <a:bodyPr/>
          <a:lstStyle/>
          <a:p>
            <a:fld id="{4DD9E900-51A2-4D5F-AAEE-5ACD46B21A4D}" type="slidenum">
              <a:rPr lang="hu-HU" smtClean="0"/>
              <a:t>‹#›</a:t>
            </a:fld>
            <a:endParaRPr lang="hu-HU"/>
          </a:p>
        </p:txBody>
      </p:sp>
    </p:spTree>
    <p:extLst>
      <p:ext uri="{BB962C8B-B14F-4D97-AF65-F5344CB8AC3E}">
        <p14:creationId xmlns:p14="http://schemas.microsoft.com/office/powerpoint/2010/main" val="34492806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Függőleges cím és szöveg">
    <p:spTree>
      <p:nvGrpSpPr>
        <p:cNvPr id="1" name=""/>
        <p:cNvGrpSpPr/>
        <p:nvPr/>
      </p:nvGrpSpPr>
      <p:grpSpPr>
        <a:xfrm>
          <a:off x="0" y="0"/>
          <a:ext cx="0" cy="0"/>
          <a:chOff x="0" y="0"/>
          <a:chExt cx="0" cy="0"/>
        </a:xfrm>
      </p:grpSpPr>
      <p:sp>
        <p:nvSpPr>
          <p:cNvPr id="2" name="Függőleges cím 1"/>
          <p:cNvSpPr>
            <a:spLocks noGrp="1"/>
          </p:cNvSpPr>
          <p:nvPr>
            <p:ph type="title" orient="vert"/>
          </p:nvPr>
        </p:nvSpPr>
        <p:spPr>
          <a:xfrm>
            <a:off x="8724900" y="365125"/>
            <a:ext cx="2628900" cy="5811838"/>
          </a:xfrm>
        </p:spPr>
        <p:txBody>
          <a:bodyPr vert="eaVert"/>
          <a:lstStyle/>
          <a:p>
            <a:r>
              <a:rPr lang="hu-HU"/>
              <a:t>Mintacím szerkesztése</a:t>
            </a:r>
          </a:p>
        </p:txBody>
      </p:sp>
      <p:sp>
        <p:nvSpPr>
          <p:cNvPr id="3" name="Függőleges szöveg helye 2"/>
          <p:cNvSpPr>
            <a:spLocks noGrp="1"/>
          </p:cNvSpPr>
          <p:nvPr>
            <p:ph type="body" orient="vert" idx="1"/>
          </p:nvPr>
        </p:nvSpPr>
        <p:spPr>
          <a:xfrm>
            <a:off x="838200" y="365125"/>
            <a:ext cx="7734300" cy="5811838"/>
          </a:xfrm>
        </p:spPr>
        <p:txBody>
          <a:bodyPr vert="eaVert"/>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4" name="Dátum helye 3"/>
          <p:cNvSpPr>
            <a:spLocks noGrp="1"/>
          </p:cNvSpPr>
          <p:nvPr>
            <p:ph type="dt" sz="half" idx="10"/>
          </p:nvPr>
        </p:nvSpPr>
        <p:spPr/>
        <p:txBody>
          <a:bodyPr/>
          <a:lstStyle/>
          <a:p>
            <a:fld id="{9D080D7D-CCD9-4F98-BC7D-474E94E1E9D2}" type="datetimeFigureOut">
              <a:rPr lang="hu-HU" smtClean="0"/>
              <a:t>2025. 04. 22.</a:t>
            </a:fld>
            <a:endParaRPr lang="hu-HU"/>
          </a:p>
        </p:txBody>
      </p:sp>
      <p:sp>
        <p:nvSpPr>
          <p:cNvPr id="5" name="Élőláb helye 4"/>
          <p:cNvSpPr>
            <a:spLocks noGrp="1"/>
          </p:cNvSpPr>
          <p:nvPr>
            <p:ph type="ftr" sz="quarter" idx="11"/>
          </p:nvPr>
        </p:nvSpPr>
        <p:spPr/>
        <p:txBody>
          <a:bodyPr/>
          <a:lstStyle/>
          <a:p>
            <a:endParaRPr lang="hu-HU"/>
          </a:p>
        </p:txBody>
      </p:sp>
      <p:sp>
        <p:nvSpPr>
          <p:cNvPr id="6" name="Dia számának helye 5"/>
          <p:cNvSpPr>
            <a:spLocks noGrp="1"/>
          </p:cNvSpPr>
          <p:nvPr>
            <p:ph type="sldNum" sz="quarter" idx="12"/>
          </p:nvPr>
        </p:nvSpPr>
        <p:spPr/>
        <p:txBody>
          <a:bodyPr/>
          <a:lstStyle/>
          <a:p>
            <a:fld id="{4DD9E900-51A2-4D5F-AAEE-5ACD46B21A4D}" type="slidenum">
              <a:rPr lang="hu-HU" smtClean="0"/>
              <a:t>‹#›</a:t>
            </a:fld>
            <a:endParaRPr lang="hu-HU"/>
          </a:p>
        </p:txBody>
      </p:sp>
    </p:spTree>
    <p:extLst>
      <p:ext uri="{BB962C8B-B14F-4D97-AF65-F5344CB8AC3E}">
        <p14:creationId xmlns:p14="http://schemas.microsoft.com/office/powerpoint/2010/main" val="24336026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Cím és tartalom">
    <p:spTree>
      <p:nvGrpSpPr>
        <p:cNvPr id="1" name=""/>
        <p:cNvGrpSpPr/>
        <p:nvPr/>
      </p:nvGrpSpPr>
      <p:grpSpPr>
        <a:xfrm>
          <a:off x="0" y="0"/>
          <a:ext cx="0" cy="0"/>
          <a:chOff x="0" y="0"/>
          <a:chExt cx="0" cy="0"/>
        </a:xfrm>
      </p:grpSpPr>
      <p:pic>
        <p:nvPicPr>
          <p:cNvPr id="9" name="Kép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5486400"/>
            <a:ext cx="12192000" cy="1371600"/>
          </a:xfrm>
          <a:prstGeom prst="rect">
            <a:avLst/>
          </a:prstGeom>
        </p:spPr>
      </p:pic>
      <p:sp>
        <p:nvSpPr>
          <p:cNvPr id="2" name="Cím 1"/>
          <p:cNvSpPr>
            <a:spLocks noGrp="1"/>
          </p:cNvSpPr>
          <p:nvPr>
            <p:ph type="title" hasCustomPrompt="1"/>
          </p:nvPr>
        </p:nvSpPr>
        <p:spPr>
          <a:xfrm>
            <a:off x="192505" y="153009"/>
            <a:ext cx="11896826" cy="549635"/>
          </a:xfrm>
        </p:spPr>
        <p:txBody>
          <a:bodyPr/>
          <a:lstStyle>
            <a:lvl1pPr>
              <a:defRPr sz="3600">
                <a:solidFill>
                  <a:schemeClr val="tx1"/>
                </a:solidFill>
              </a:defRPr>
            </a:lvl1pPr>
          </a:lstStyle>
          <a:p>
            <a:r>
              <a:rPr lang="hu-HU" dirty="0"/>
              <a:t>Titel</a:t>
            </a:r>
          </a:p>
        </p:txBody>
      </p:sp>
      <p:sp>
        <p:nvSpPr>
          <p:cNvPr id="3" name="Tartalom helye 2"/>
          <p:cNvSpPr>
            <a:spLocks noGrp="1"/>
          </p:cNvSpPr>
          <p:nvPr>
            <p:ph idx="1" hasCustomPrompt="1"/>
          </p:nvPr>
        </p:nvSpPr>
        <p:spPr>
          <a:xfrm>
            <a:off x="192505" y="934775"/>
            <a:ext cx="11896825" cy="5370897"/>
          </a:xfrm>
        </p:spPr>
        <p:txBody>
          <a:bodyPr/>
          <a:lstStyle>
            <a:lvl1pPr>
              <a:defRPr baseline="0">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marL="2057400" marR="0"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solidFill>
                  <a:schemeClr val="tx1"/>
                </a:solidFill>
              </a:defRPr>
            </a:lvl5pPr>
          </a:lstStyle>
          <a:p>
            <a:pPr lvl="0"/>
            <a:r>
              <a:rPr lang="en-US" noProof="0" dirty="0"/>
              <a:t>Main text (First level)</a:t>
            </a:r>
          </a:p>
          <a:p>
            <a:pPr lvl="1"/>
            <a:r>
              <a:rPr lang="en-US" noProof="0" dirty="0"/>
              <a:t>Second level</a:t>
            </a:r>
          </a:p>
          <a:p>
            <a:pPr lvl="2"/>
            <a:r>
              <a:rPr lang="en-US" noProof="0" dirty="0"/>
              <a:t>Third level</a:t>
            </a:r>
          </a:p>
          <a:p>
            <a:pPr lvl="3"/>
            <a:r>
              <a:rPr lang="en-US" noProof="0" dirty="0"/>
              <a:t>Fourth level</a:t>
            </a:r>
          </a:p>
          <a:p>
            <a:pPr marL="2057400" marR="0" lvl="4"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lang="en-US" noProof="0" dirty="0"/>
              <a:t>Fifth level</a:t>
            </a:r>
          </a:p>
          <a:p>
            <a:pPr lvl="4"/>
            <a:endParaRPr lang="hu-HU" dirty="0"/>
          </a:p>
        </p:txBody>
      </p:sp>
      <p:sp>
        <p:nvSpPr>
          <p:cNvPr id="7" name="Cím 1"/>
          <p:cNvSpPr txBox="1">
            <a:spLocks/>
          </p:cNvSpPr>
          <p:nvPr userDrawn="1"/>
        </p:nvSpPr>
        <p:spPr>
          <a:xfrm>
            <a:off x="86627" y="244060"/>
            <a:ext cx="11267173" cy="83397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hu-HU" dirty="0"/>
          </a:p>
        </p:txBody>
      </p:sp>
      <p:pic>
        <p:nvPicPr>
          <p:cNvPr id="10" name="Kép 9"/>
          <p:cNvPicPr>
            <a:picLocks noChangeAspect="1"/>
          </p:cNvPicPr>
          <p:nvPr userDrawn="1"/>
        </p:nvPicPr>
        <p:blipFill rotWithShape="1">
          <a:blip r:embed="rId3" cstate="print">
            <a:extLst>
              <a:ext uri="{28A0092B-C50C-407E-A947-70E740481C1C}">
                <a14:useLocalDpi xmlns:a14="http://schemas.microsoft.com/office/drawing/2010/main" val="0"/>
              </a:ext>
            </a:extLst>
          </a:blip>
          <a:srcRect l="62791" t="86822"/>
          <a:stretch/>
        </p:blipFill>
        <p:spPr>
          <a:xfrm>
            <a:off x="10805963" y="6326042"/>
            <a:ext cx="1386037" cy="490888"/>
          </a:xfrm>
          <a:prstGeom prst="rect">
            <a:avLst/>
          </a:prstGeom>
        </p:spPr>
      </p:pic>
      <p:pic>
        <p:nvPicPr>
          <p:cNvPr id="11" name="Kép 10"/>
          <p:cNvPicPr>
            <a:picLocks noChangeAspect="1"/>
          </p:cNvPicPr>
          <p:nvPr userDrawn="1"/>
        </p:nvPicPr>
        <p:blipFill rotWithShape="1">
          <a:blip r:embed="rId3">
            <a:extLst>
              <a:ext uri="{28A0092B-C50C-407E-A947-70E740481C1C}">
                <a14:useLocalDpi xmlns:a14="http://schemas.microsoft.com/office/drawing/2010/main" val="0"/>
              </a:ext>
            </a:extLst>
          </a:blip>
          <a:srcRect l="2135" t="93596" r="70114" b="1314"/>
          <a:stretch/>
        </p:blipFill>
        <p:spPr>
          <a:xfrm>
            <a:off x="10703718" y="6661802"/>
            <a:ext cx="1437374" cy="263661"/>
          </a:xfrm>
          <a:prstGeom prst="rect">
            <a:avLst/>
          </a:prstGeom>
        </p:spPr>
      </p:pic>
      <p:pic>
        <p:nvPicPr>
          <p:cNvPr id="12" name="Kép 11"/>
          <p:cNvPicPr>
            <a:picLocks noChangeAspect="1"/>
          </p:cNvPicPr>
          <p:nvPr userDrawn="1"/>
        </p:nvPicPr>
        <p:blipFill rotWithShape="1">
          <a:blip r:embed="rId3" cstate="print">
            <a:extLst>
              <a:ext uri="{28A0092B-C50C-407E-A947-70E740481C1C}">
                <a14:useLocalDpi xmlns:a14="http://schemas.microsoft.com/office/drawing/2010/main" val="0"/>
              </a:ext>
            </a:extLst>
          </a:blip>
          <a:srcRect l="12274" t="75194" r="49224" b="17829"/>
          <a:stretch/>
        </p:blipFill>
        <p:spPr>
          <a:xfrm>
            <a:off x="-99034" y="6410421"/>
            <a:ext cx="1434164" cy="259883"/>
          </a:xfrm>
          <a:prstGeom prst="rect">
            <a:avLst/>
          </a:prstGeom>
        </p:spPr>
      </p:pic>
      <p:sp>
        <p:nvSpPr>
          <p:cNvPr id="14" name="Téglalap 13"/>
          <p:cNvSpPr/>
          <p:nvPr userDrawn="1"/>
        </p:nvSpPr>
        <p:spPr>
          <a:xfrm>
            <a:off x="427725" y="6661803"/>
            <a:ext cx="1872629" cy="215444"/>
          </a:xfrm>
          <a:prstGeom prst="rect">
            <a:avLst/>
          </a:prstGeom>
        </p:spPr>
        <p:txBody>
          <a:bodyPr wrap="none">
            <a:spAutoFit/>
          </a:bodyPr>
          <a:lstStyle/>
          <a:p>
            <a:r>
              <a:rPr lang="hu-HU" sz="800" b="1" dirty="0">
                <a:solidFill>
                  <a:schemeClr val="bg1">
                    <a:lumMod val="95000"/>
                  </a:schemeClr>
                </a:solidFill>
              </a:rPr>
              <a:t>ref. 2021-2HU01-KA220-HED-000050972</a:t>
            </a:r>
          </a:p>
        </p:txBody>
      </p:sp>
      <p:pic>
        <p:nvPicPr>
          <p:cNvPr id="15" name="Kép 14"/>
          <p:cNvPicPr>
            <a:picLocks noChangeAspect="1"/>
          </p:cNvPicPr>
          <p:nvPr userDrawn="1"/>
        </p:nvPicPr>
        <p:blipFill rotWithShape="1">
          <a:blip r:embed="rId3" cstate="print">
            <a:extLst>
              <a:ext uri="{28A0092B-C50C-407E-A947-70E740481C1C}">
                <a14:useLocalDpi xmlns:a14="http://schemas.microsoft.com/office/drawing/2010/main" val="0"/>
              </a:ext>
            </a:extLst>
          </a:blip>
          <a:srcRect l="50345" t="74225" r="8139" b="13436"/>
          <a:stretch/>
        </p:blipFill>
        <p:spPr>
          <a:xfrm>
            <a:off x="1263941" y="6369512"/>
            <a:ext cx="1546460" cy="459605"/>
          </a:xfrm>
          <a:prstGeom prst="rect">
            <a:avLst/>
          </a:prstGeom>
        </p:spPr>
      </p:pic>
      <p:sp>
        <p:nvSpPr>
          <p:cNvPr id="16" name="Élőláb helye 4"/>
          <p:cNvSpPr txBox="1">
            <a:spLocks/>
          </p:cNvSpPr>
          <p:nvPr userDrawn="1"/>
        </p:nvSpPr>
        <p:spPr>
          <a:xfrm>
            <a:off x="3211628" y="6516749"/>
            <a:ext cx="5858578" cy="276883"/>
          </a:xfrm>
          <a:prstGeom prst="rect">
            <a:avLst/>
          </a:prstGeom>
        </p:spPr>
        <p:txBody>
          <a:bodyPr vert="horz" lIns="91440" tIns="45720" rIns="91440" bIns="45720" rtlCol="0" anchor="ctr"/>
          <a:lstStyle>
            <a:defPPr>
              <a:defRPr lang="hu-HU"/>
            </a:defPPr>
            <a:lvl1pPr marL="0" algn="ct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noProof="0" dirty="0"/>
              <a:t>CLIMATEMED – Knowledge about climate change’s health impacts starts here</a:t>
            </a:r>
          </a:p>
        </p:txBody>
      </p:sp>
    </p:spTree>
    <p:extLst>
      <p:ext uri="{BB962C8B-B14F-4D97-AF65-F5344CB8AC3E}">
        <p14:creationId xmlns:p14="http://schemas.microsoft.com/office/powerpoint/2010/main" val="25955493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zakaszfejléc">
    <p:spTree>
      <p:nvGrpSpPr>
        <p:cNvPr id="1" name=""/>
        <p:cNvGrpSpPr/>
        <p:nvPr/>
      </p:nvGrpSpPr>
      <p:grpSpPr>
        <a:xfrm>
          <a:off x="0" y="0"/>
          <a:ext cx="0" cy="0"/>
          <a:chOff x="0" y="0"/>
          <a:chExt cx="0" cy="0"/>
        </a:xfrm>
      </p:grpSpPr>
      <p:sp>
        <p:nvSpPr>
          <p:cNvPr id="2" name="Cím 1"/>
          <p:cNvSpPr>
            <a:spLocks noGrp="1"/>
          </p:cNvSpPr>
          <p:nvPr>
            <p:ph type="title"/>
          </p:nvPr>
        </p:nvSpPr>
        <p:spPr>
          <a:xfrm>
            <a:off x="831850" y="1709738"/>
            <a:ext cx="10515600" cy="2852737"/>
          </a:xfrm>
        </p:spPr>
        <p:txBody>
          <a:bodyPr anchor="b"/>
          <a:lstStyle>
            <a:lvl1pPr>
              <a:defRPr sz="6000"/>
            </a:lvl1pPr>
          </a:lstStyle>
          <a:p>
            <a:r>
              <a:rPr lang="hu-HU"/>
              <a:t>Mintacím szerkesztése</a:t>
            </a:r>
          </a:p>
        </p:txBody>
      </p:sp>
      <p:sp>
        <p:nvSpPr>
          <p:cNvPr id="3" name="Szöveg helye 2"/>
          <p:cNvSpPr>
            <a:spLocks noGrp="1"/>
          </p:cNvSpPr>
          <p:nvPr>
            <p:ph type="body" idx="1"/>
          </p:nvPr>
        </p:nvSpPr>
        <p:spPr>
          <a:xfrm>
            <a:off x="831850" y="4589463"/>
            <a:ext cx="105156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hu-HU"/>
              <a:t>Mintaszöveg szerkesztése</a:t>
            </a:r>
          </a:p>
        </p:txBody>
      </p:sp>
      <p:sp>
        <p:nvSpPr>
          <p:cNvPr id="4" name="Dátum helye 3"/>
          <p:cNvSpPr>
            <a:spLocks noGrp="1"/>
          </p:cNvSpPr>
          <p:nvPr>
            <p:ph type="dt" sz="half" idx="10"/>
          </p:nvPr>
        </p:nvSpPr>
        <p:spPr/>
        <p:txBody>
          <a:bodyPr/>
          <a:lstStyle/>
          <a:p>
            <a:fld id="{9D080D7D-CCD9-4F98-BC7D-474E94E1E9D2}" type="datetimeFigureOut">
              <a:rPr lang="hu-HU" smtClean="0"/>
              <a:t>2025. 04. 22.</a:t>
            </a:fld>
            <a:endParaRPr lang="hu-HU"/>
          </a:p>
        </p:txBody>
      </p:sp>
      <p:sp>
        <p:nvSpPr>
          <p:cNvPr id="5" name="Élőláb helye 4"/>
          <p:cNvSpPr>
            <a:spLocks noGrp="1"/>
          </p:cNvSpPr>
          <p:nvPr>
            <p:ph type="ftr" sz="quarter" idx="11"/>
          </p:nvPr>
        </p:nvSpPr>
        <p:spPr/>
        <p:txBody>
          <a:bodyPr/>
          <a:lstStyle/>
          <a:p>
            <a:endParaRPr lang="hu-HU"/>
          </a:p>
        </p:txBody>
      </p:sp>
      <p:sp>
        <p:nvSpPr>
          <p:cNvPr id="6" name="Dia számának helye 5"/>
          <p:cNvSpPr>
            <a:spLocks noGrp="1"/>
          </p:cNvSpPr>
          <p:nvPr>
            <p:ph type="sldNum" sz="quarter" idx="12"/>
          </p:nvPr>
        </p:nvSpPr>
        <p:spPr/>
        <p:txBody>
          <a:bodyPr/>
          <a:lstStyle/>
          <a:p>
            <a:fld id="{4DD9E900-51A2-4D5F-AAEE-5ACD46B21A4D}" type="slidenum">
              <a:rPr lang="hu-HU" smtClean="0"/>
              <a:t>‹#›</a:t>
            </a:fld>
            <a:endParaRPr lang="hu-HU"/>
          </a:p>
        </p:txBody>
      </p:sp>
    </p:spTree>
    <p:extLst>
      <p:ext uri="{BB962C8B-B14F-4D97-AF65-F5344CB8AC3E}">
        <p14:creationId xmlns:p14="http://schemas.microsoft.com/office/powerpoint/2010/main" val="17123697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tartalomrész">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a:t>Mintacím szerkesztése</a:t>
            </a:r>
          </a:p>
        </p:txBody>
      </p:sp>
      <p:sp>
        <p:nvSpPr>
          <p:cNvPr id="3" name="Tartalom helye 2"/>
          <p:cNvSpPr>
            <a:spLocks noGrp="1"/>
          </p:cNvSpPr>
          <p:nvPr>
            <p:ph sz="half" idx="1"/>
          </p:nvPr>
        </p:nvSpPr>
        <p:spPr>
          <a:xfrm>
            <a:off x="838200" y="1825625"/>
            <a:ext cx="5181600" cy="4351338"/>
          </a:xfrm>
        </p:spPr>
        <p:txBody>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4" name="Tartalom helye 3"/>
          <p:cNvSpPr>
            <a:spLocks noGrp="1"/>
          </p:cNvSpPr>
          <p:nvPr>
            <p:ph sz="half" idx="2"/>
          </p:nvPr>
        </p:nvSpPr>
        <p:spPr>
          <a:xfrm>
            <a:off x="6172200" y="1825625"/>
            <a:ext cx="5181600" cy="4351338"/>
          </a:xfrm>
        </p:spPr>
        <p:txBody>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5" name="Dátum helye 4"/>
          <p:cNvSpPr>
            <a:spLocks noGrp="1"/>
          </p:cNvSpPr>
          <p:nvPr>
            <p:ph type="dt" sz="half" idx="10"/>
          </p:nvPr>
        </p:nvSpPr>
        <p:spPr/>
        <p:txBody>
          <a:bodyPr/>
          <a:lstStyle/>
          <a:p>
            <a:fld id="{9D080D7D-CCD9-4F98-BC7D-474E94E1E9D2}" type="datetimeFigureOut">
              <a:rPr lang="hu-HU" smtClean="0"/>
              <a:t>2025. 04. 22.</a:t>
            </a:fld>
            <a:endParaRPr lang="hu-HU"/>
          </a:p>
        </p:txBody>
      </p:sp>
      <p:sp>
        <p:nvSpPr>
          <p:cNvPr id="6" name="Élőláb helye 5"/>
          <p:cNvSpPr>
            <a:spLocks noGrp="1"/>
          </p:cNvSpPr>
          <p:nvPr>
            <p:ph type="ftr" sz="quarter" idx="11"/>
          </p:nvPr>
        </p:nvSpPr>
        <p:spPr/>
        <p:txBody>
          <a:bodyPr/>
          <a:lstStyle/>
          <a:p>
            <a:endParaRPr lang="hu-HU"/>
          </a:p>
        </p:txBody>
      </p:sp>
      <p:sp>
        <p:nvSpPr>
          <p:cNvPr id="7" name="Dia számának helye 6"/>
          <p:cNvSpPr>
            <a:spLocks noGrp="1"/>
          </p:cNvSpPr>
          <p:nvPr>
            <p:ph type="sldNum" sz="quarter" idx="12"/>
          </p:nvPr>
        </p:nvSpPr>
        <p:spPr/>
        <p:txBody>
          <a:bodyPr/>
          <a:lstStyle/>
          <a:p>
            <a:fld id="{4DD9E900-51A2-4D5F-AAEE-5ACD46B21A4D}" type="slidenum">
              <a:rPr lang="hu-HU" smtClean="0"/>
              <a:t>‹#›</a:t>
            </a:fld>
            <a:endParaRPr lang="hu-HU"/>
          </a:p>
        </p:txBody>
      </p:sp>
    </p:spTree>
    <p:extLst>
      <p:ext uri="{BB962C8B-B14F-4D97-AF65-F5344CB8AC3E}">
        <p14:creationId xmlns:p14="http://schemas.microsoft.com/office/powerpoint/2010/main" val="15732851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Összehasonlítás">
    <p:spTree>
      <p:nvGrpSpPr>
        <p:cNvPr id="1" name=""/>
        <p:cNvGrpSpPr/>
        <p:nvPr/>
      </p:nvGrpSpPr>
      <p:grpSpPr>
        <a:xfrm>
          <a:off x="0" y="0"/>
          <a:ext cx="0" cy="0"/>
          <a:chOff x="0" y="0"/>
          <a:chExt cx="0" cy="0"/>
        </a:xfrm>
      </p:grpSpPr>
      <p:sp>
        <p:nvSpPr>
          <p:cNvPr id="2" name="Cím 1"/>
          <p:cNvSpPr>
            <a:spLocks noGrp="1"/>
          </p:cNvSpPr>
          <p:nvPr>
            <p:ph type="title"/>
          </p:nvPr>
        </p:nvSpPr>
        <p:spPr>
          <a:xfrm>
            <a:off x="839788" y="365125"/>
            <a:ext cx="10515600" cy="1325563"/>
          </a:xfrm>
        </p:spPr>
        <p:txBody>
          <a:bodyPr/>
          <a:lstStyle/>
          <a:p>
            <a:r>
              <a:rPr lang="hu-HU"/>
              <a:t>Mintacím szerkesztése</a:t>
            </a:r>
          </a:p>
        </p:txBody>
      </p:sp>
      <p:sp>
        <p:nvSpPr>
          <p:cNvPr id="3" name="Szöveg helye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a:t>Mintaszöveg szerkesztése</a:t>
            </a:r>
          </a:p>
        </p:txBody>
      </p:sp>
      <p:sp>
        <p:nvSpPr>
          <p:cNvPr id="4" name="Tartalom helye 3"/>
          <p:cNvSpPr>
            <a:spLocks noGrp="1"/>
          </p:cNvSpPr>
          <p:nvPr>
            <p:ph sz="half" idx="2"/>
          </p:nvPr>
        </p:nvSpPr>
        <p:spPr>
          <a:xfrm>
            <a:off x="839788" y="2505075"/>
            <a:ext cx="5157787" cy="3684588"/>
          </a:xfrm>
        </p:spPr>
        <p:txBody>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5" name="Szöveg helye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a:t>Mintaszöveg szerkesztése</a:t>
            </a:r>
          </a:p>
        </p:txBody>
      </p:sp>
      <p:sp>
        <p:nvSpPr>
          <p:cNvPr id="6" name="Tartalom helye 5"/>
          <p:cNvSpPr>
            <a:spLocks noGrp="1"/>
          </p:cNvSpPr>
          <p:nvPr>
            <p:ph sz="quarter" idx="4"/>
          </p:nvPr>
        </p:nvSpPr>
        <p:spPr>
          <a:xfrm>
            <a:off x="6172200" y="2505075"/>
            <a:ext cx="5183188" cy="3684588"/>
          </a:xfrm>
        </p:spPr>
        <p:txBody>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7" name="Dátum helye 6"/>
          <p:cNvSpPr>
            <a:spLocks noGrp="1"/>
          </p:cNvSpPr>
          <p:nvPr>
            <p:ph type="dt" sz="half" idx="10"/>
          </p:nvPr>
        </p:nvSpPr>
        <p:spPr/>
        <p:txBody>
          <a:bodyPr/>
          <a:lstStyle/>
          <a:p>
            <a:fld id="{9D080D7D-CCD9-4F98-BC7D-474E94E1E9D2}" type="datetimeFigureOut">
              <a:rPr lang="hu-HU" smtClean="0"/>
              <a:t>2025. 04. 22.</a:t>
            </a:fld>
            <a:endParaRPr lang="hu-HU"/>
          </a:p>
        </p:txBody>
      </p:sp>
      <p:sp>
        <p:nvSpPr>
          <p:cNvPr id="8" name="Élőláb helye 7"/>
          <p:cNvSpPr>
            <a:spLocks noGrp="1"/>
          </p:cNvSpPr>
          <p:nvPr>
            <p:ph type="ftr" sz="quarter" idx="11"/>
          </p:nvPr>
        </p:nvSpPr>
        <p:spPr/>
        <p:txBody>
          <a:bodyPr/>
          <a:lstStyle/>
          <a:p>
            <a:endParaRPr lang="hu-HU"/>
          </a:p>
        </p:txBody>
      </p:sp>
      <p:sp>
        <p:nvSpPr>
          <p:cNvPr id="9" name="Dia számának helye 8"/>
          <p:cNvSpPr>
            <a:spLocks noGrp="1"/>
          </p:cNvSpPr>
          <p:nvPr>
            <p:ph type="sldNum" sz="quarter" idx="12"/>
          </p:nvPr>
        </p:nvSpPr>
        <p:spPr/>
        <p:txBody>
          <a:bodyPr/>
          <a:lstStyle/>
          <a:p>
            <a:fld id="{4DD9E900-51A2-4D5F-AAEE-5ACD46B21A4D}" type="slidenum">
              <a:rPr lang="hu-HU" smtClean="0"/>
              <a:t>‹#›</a:t>
            </a:fld>
            <a:endParaRPr lang="hu-HU"/>
          </a:p>
        </p:txBody>
      </p:sp>
    </p:spTree>
    <p:extLst>
      <p:ext uri="{BB962C8B-B14F-4D97-AF65-F5344CB8AC3E}">
        <p14:creationId xmlns:p14="http://schemas.microsoft.com/office/powerpoint/2010/main" val="31477928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Csak cím">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a:t>Mintacím szerkesztése</a:t>
            </a:r>
          </a:p>
        </p:txBody>
      </p:sp>
      <p:sp>
        <p:nvSpPr>
          <p:cNvPr id="3" name="Dátum helye 2"/>
          <p:cNvSpPr>
            <a:spLocks noGrp="1"/>
          </p:cNvSpPr>
          <p:nvPr>
            <p:ph type="dt" sz="half" idx="10"/>
          </p:nvPr>
        </p:nvSpPr>
        <p:spPr/>
        <p:txBody>
          <a:bodyPr/>
          <a:lstStyle/>
          <a:p>
            <a:fld id="{9D080D7D-CCD9-4F98-BC7D-474E94E1E9D2}" type="datetimeFigureOut">
              <a:rPr lang="hu-HU" smtClean="0"/>
              <a:t>2025. 04. 22.</a:t>
            </a:fld>
            <a:endParaRPr lang="hu-HU"/>
          </a:p>
        </p:txBody>
      </p:sp>
      <p:sp>
        <p:nvSpPr>
          <p:cNvPr id="4" name="Élőláb helye 3"/>
          <p:cNvSpPr>
            <a:spLocks noGrp="1"/>
          </p:cNvSpPr>
          <p:nvPr>
            <p:ph type="ftr" sz="quarter" idx="11"/>
          </p:nvPr>
        </p:nvSpPr>
        <p:spPr/>
        <p:txBody>
          <a:bodyPr/>
          <a:lstStyle/>
          <a:p>
            <a:endParaRPr lang="hu-HU"/>
          </a:p>
        </p:txBody>
      </p:sp>
      <p:sp>
        <p:nvSpPr>
          <p:cNvPr id="5" name="Dia számának helye 4"/>
          <p:cNvSpPr>
            <a:spLocks noGrp="1"/>
          </p:cNvSpPr>
          <p:nvPr>
            <p:ph type="sldNum" sz="quarter" idx="12"/>
          </p:nvPr>
        </p:nvSpPr>
        <p:spPr/>
        <p:txBody>
          <a:bodyPr/>
          <a:lstStyle/>
          <a:p>
            <a:fld id="{4DD9E900-51A2-4D5F-AAEE-5ACD46B21A4D}" type="slidenum">
              <a:rPr lang="hu-HU" smtClean="0"/>
              <a:t>‹#›</a:t>
            </a:fld>
            <a:endParaRPr lang="hu-HU"/>
          </a:p>
        </p:txBody>
      </p:sp>
    </p:spTree>
    <p:extLst>
      <p:ext uri="{BB962C8B-B14F-4D97-AF65-F5344CB8AC3E}">
        <p14:creationId xmlns:p14="http://schemas.microsoft.com/office/powerpoint/2010/main" val="9702930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Üres">
    <p:spTree>
      <p:nvGrpSpPr>
        <p:cNvPr id="1" name=""/>
        <p:cNvGrpSpPr/>
        <p:nvPr/>
      </p:nvGrpSpPr>
      <p:grpSpPr>
        <a:xfrm>
          <a:off x="0" y="0"/>
          <a:ext cx="0" cy="0"/>
          <a:chOff x="0" y="0"/>
          <a:chExt cx="0" cy="0"/>
        </a:xfrm>
      </p:grpSpPr>
      <p:sp>
        <p:nvSpPr>
          <p:cNvPr id="2" name="Dátum helye 1"/>
          <p:cNvSpPr>
            <a:spLocks noGrp="1"/>
          </p:cNvSpPr>
          <p:nvPr>
            <p:ph type="dt" sz="half" idx="10"/>
          </p:nvPr>
        </p:nvSpPr>
        <p:spPr/>
        <p:txBody>
          <a:bodyPr/>
          <a:lstStyle/>
          <a:p>
            <a:fld id="{9D080D7D-CCD9-4F98-BC7D-474E94E1E9D2}" type="datetimeFigureOut">
              <a:rPr lang="hu-HU" smtClean="0"/>
              <a:t>2025. 04. 22.</a:t>
            </a:fld>
            <a:endParaRPr lang="hu-HU"/>
          </a:p>
        </p:txBody>
      </p:sp>
      <p:sp>
        <p:nvSpPr>
          <p:cNvPr id="3" name="Élőláb helye 2"/>
          <p:cNvSpPr>
            <a:spLocks noGrp="1"/>
          </p:cNvSpPr>
          <p:nvPr>
            <p:ph type="ftr" sz="quarter" idx="11"/>
          </p:nvPr>
        </p:nvSpPr>
        <p:spPr/>
        <p:txBody>
          <a:bodyPr/>
          <a:lstStyle/>
          <a:p>
            <a:endParaRPr lang="hu-HU"/>
          </a:p>
        </p:txBody>
      </p:sp>
      <p:sp>
        <p:nvSpPr>
          <p:cNvPr id="4" name="Dia számának helye 3"/>
          <p:cNvSpPr>
            <a:spLocks noGrp="1"/>
          </p:cNvSpPr>
          <p:nvPr>
            <p:ph type="sldNum" sz="quarter" idx="12"/>
          </p:nvPr>
        </p:nvSpPr>
        <p:spPr/>
        <p:txBody>
          <a:bodyPr/>
          <a:lstStyle/>
          <a:p>
            <a:fld id="{4DD9E900-51A2-4D5F-AAEE-5ACD46B21A4D}" type="slidenum">
              <a:rPr lang="hu-HU" smtClean="0"/>
              <a:t>‹#›</a:t>
            </a:fld>
            <a:endParaRPr lang="hu-HU"/>
          </a:p>
        </p:txBody>
      </p:sp>
    </p:spTree>
    <p:extLst>
      <p:ext uri="{BB962C8B-B14F-4D97-AF65-F5344CB8AC3E}">
        <p14:creationId xmlns:p14="http://schemas.microsoft.com/office/powerpoint/2010/main" val="26812206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Tartalomrész képaláírással">
    <p:spTree>
      <p:nvGrpSpPr>
        <p:cNvPr id="1" name=""/>
        <p:cNvGrpSpPr/>
        <p:nvPr/>
      </p:nvGrpSpPr>
      <p:grpSpPr>
        <a:xfrm>
          <a:off x="0" y="0"/>
          <a:ext cx="0" cy="0"/>
          <a:chOff x="0" y="0"/>
          <a:chExt cx="0" cy="0"/>
        </a:xfrm>
      </p:grpSpPr>
      <p:sp>
        <p:nvSpPr>
          <p:cNvPr id="2" name="Cím 1"/>
          <p:cNvSpPr>
            <a:spLocks noGrp="1"/>
          </p:cNvSpPr>
          <p:nvPr>
            <p:ph type="title"/>
          </p:nvPr>
        </p:nvSpPr>
        <p:spPr>
          <a:xfrm>
            <a:off x="839788" y="457200"/>
            <a:ext cx="3932237" cy="1600200"/>
          </a:xfrm>
        </p:spPr>
        <p:txBody>
          <a:bodyPr anchor="b"/>
          <a:lstStyle>
            <a:lvl1pPr>
              <a:defRPr sz="3200"/>
            </a:lvl1pPr>
          </a:lstStyle>
          <a:p>
            <a:r>
              <a:rPr lang="hu-HU"/>
              <a:t>Mintacím szerkesztése</a:t>
            </a:r>
          </a:p>
        </p:txBody>
      </p:sp>
      <p:sp>
        <p:nvSpPr>
          <p:cNvPr id="3" name="Tartalom helye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4" name="Szöveg hely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u-HU"/>
              <a:t>Mintaszöveg szerkesztése</a:t>
            </a:r>
          </a:p>
        </p:txBody>
      </p:sp>
      <p:sp>
        <p:nvSpPr>
          <p:cNvPr id="5" name="Dátum helye 4"/>
          <p:cNvSpPr>
            <a:spLocks noGrp="1"/>
          </p:cNvSpPr>
          <p:nvPr>
            <p:ph type="dt" sz="half" idx="10"/>
          </p:nvPr>
        </p:nvSpPr>
        <p:spPr/>
        <p:txBody>
          <a:bodyPr/>
          <a:lstStyle/>
          <a:p>
            <a:fld id="{9D080D7D-CCD9-4F98-BC7D-474E94E1E9D2}" type="datetimeFigureOut">
              <a:rPr lang="hu-HU" smtClean="0"/>
              <a:t>2025. 04. 22.</a:t>
            </a:fld>
            <a:endParaRPr lang="hu-HU"/>
          </a:p>
        </p:txBody>
      </p:sp>
      <p:sp>
        <p:nvSpPr>
          <p:cNvPr id="6" name="Élőláb helye 5"/>
          <p:cNvSpPr>
            <a:spLocks noGrp="1"/>
          </p:cNvSpPr>
          <p:nvPr>
            <p:ph type="ftr" sz="quarter" idx="11"/>
          </p:nvPr>
        </p:nvSpPr>
        <p:spPr/>
        <p:txBody>
          <a:bodyPr/>
          <a:lstStyle/>
          <a:p>
            <a:endParaRPr lang="hu-HU"/>
          </a:p>
        </p:txBody>
      </p:sp>
      <p:sp>
        <p:nvSpPr>
          <p:cNvPr id="7" name="Dia számának helye 6"/>
          <p:cNvSpPr>
            <a:spLocks noGrp="1"/>
          </p:cNvSpPr>
          <p:nvPr>
            <p:ph type="sldNum" sz="quarter" idx="12"/>
          </p:nvPr>
        </p:nvSpPr>
        <p:spPr/>
        <p:txBody>
          <a:bodyPr/>
          <a:lstStyle/>
          <a:p>
            <a:fld id="{4DD9E900-51A2-4D5F-AAEE-5ACD46B21A4D}" type="slidenum">
              <a:rPr lang="hu-HU" smtClean="0"/>
              <a:t>‹#›</a:t>
            </a:fld>
            <a:endParaRPr lang="hu-HU"/>
          </a:p>
        </p:txBody>
      </p:sp>
    </p:spTree>
    <p:extLst>
      <p:ext uri="{BB962C8B-B14F-4D97-AF65-F5344CB8AC3E}">
        <p14:creationId xmlns:p14="http://schemas.microsoft.com/office/powerpoint/2010/main" val="20310270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Kép képaláírással">
    <p:spTree>
      <p:nvGrpSpPr>
        <p:cNvPr id="1" name=""/>
        <p:cNvGrpSpPr/>
        <p:nvPr/>
      </p:nvGrpSpPr>
      <p:grpSpPr>
        <a:xfrm>
          <a:off x="0" y="0"/>
          <a:ext cx="0" cy="0"/>
          <a:chOff x="0" y="0"/>
          <a:chExt cx="0" cy="0"/>
        </a:xfrm>
      </p:grpSpPr>
      <p:sp>
        <p:nvSpPr>
          <p:cNvPr id="2" name="Cím 1"/>
          <p:cNvSpPr>
            <a:spLocks noGrp="1"/>
          </p:cNvSpPr>
          <p:nvPr>
            <p:ph type="title"/>
          </p:nvPr>
        </p:nvSpPr>
        <p:spPr>
          <a:xfrm>
            <a:off x="839788" y="457200"/>
            <a:ext cx="3932237" cy="1600200"/>
          </a:xfrm>
        </p:spPr>
        <p:txBody>
          <a:bodyPr anchor="b"/>
          <a:lstStyle>
            <a:lvl1pPr>
              <a:defRPr sz="3200"/>
            </a:lvl1pPr>
          </a:lstStyle>
          <a:p>
            <a:r>
              <a:rPr lang="hu-HU"/>
              <a:t>Mintacím szerkesztése</a:t>
            </a:r>
          </a:p>
        </p:txBody>
      </p:sp>
      <p:sp>
        <p:nvSpPr>
          <p:cNvPr id="3" name="Kép hely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hu-HU"/>
              <a:t>Kép beszúrásához kattintson az ikonra</a:t>
            </a:r>
          </a:p>
        </p:txBody>
      </p:sp>
      <p:sp>
        <p:nvSpPr>
          <p:cNvPr id="4" name="Szöveg hely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u-HU"/>
              <a:t>Mintaszöveg szerkesztése</a:t>
            </a:r>
          </a:p>
        </p:txBody>
      </p:sp>
      <p:sp>
        <p:nvSpPr>
          <p:cNvPr id="5" name="Dátum helye 4"/>
          <p:cNvSpPr>
            <a:spLocks noGrp="1"/>
          </p:cNvSpPr>
          <p:nvPr>
            <p:ph type="dt" sz="half" idx="10"/>
          </p:nvPr>
        </p:nvSpPr>
        <p:spPr/>
        <p:txBody>
          <a:bodyPr/>
          <a:lstStyle/>
          <a:p>
            <a:fld id="{9D080D7D-CCD9-4F98-BC7D-474E94E1E9D2}" type="datetimeFigureOut">
              <a:rPr lang="hu-HU" smtClean="0"/>
              <a:t>2025. 04. 22.</a:t>
            </a:fld>
            <a:endParaRPr lang="hu-HU"/>
          </a:p>
        </p:txBody>
      </p:sp>
      <p:sp>
        <p:nvSpPr>
          <p:cNvPr id="6" name="Élőláb helye 5"/>
          <p:cNvSpPr>
            <a:spLocks noGrp="1"/>
          </p:cNvSpPr>
          <p:nvPr>
            <p:ph type="ftr" sz="quarter" idx="11"/>
          </p:nvPr>
        </p:nvSpPr>
        <p:spPr/>
        <p:txBody>
          <a:bodyPr/>
          <a:lstStyle/>
          <a:p>
            <a:endParaRPr lang="hu-HU"/>
          </a:p>
        </p:txBody>
      </p:sp>
      <p:sp>
        <p:nvSpPr>
          <p:cNvPr id="7" name="Dia számának helye 6"/>
          <p:cNvSpPr>
            <a:spLocks noGrp="1"/>
          </p:cNvSpPr>
          <p:nvPr>
            <p:ph type="sldNum" sz="quarter" idx="12"/>
          </p:nvPr>
        </p:nvSpPr>
        <p:spPr/>
        <p:txBody>
          <a:bodyPr/>
          <a:lstStyle/>
          <a:p>
            <a:fld id="{4DD9E900-51A2-4D5F-AAEE-5ACD46B21A4D}" type="slidenum">
              <a:rPr lang="hu-HU" smtClean="0"/>
              <a:t>‹#›</a:t>
            </a:fld>
            <a:endParaRPr lang="hu-HU"/>
          </a:p>
        </p:txBody>
      </p:sp>
    </p:spTree>
    <p:extLst>
      <p:ext uri="{BB962C8B-B14F-4D97-AF65-F5344CB8AC3E}">
        <p14:creationId xmlns:p14="http://schemas.microsoft.com/office/powerpoint/2010/main" val="18993171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Cím hely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hu-HU"/>
              <a:t>Mintacím szerkesztése</a:t>
            </a:r>
          </a:p>
        </p:txBody>
      </p:sp>
      <p:sp>
        <p:nvSpPr>
          <p:cNvPr id="3" name="Szöveg hely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4" name="Dátum helye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D080D7D-CCD9-4F98-BC7D-474E94E1E9D2}" type="datetimeFigureOut">
              <a:rPr lang="hu-HU" smtClean="0"/>
              <a:t>2025. 04. 22.</a:t>
            </a:fld>
            <a:endParaRPr lang="hu-HU"/>
          </a:p>
        </p:txBody>
      </p:sp>
      <p:sp>
        <p:nvSpPr>
          <p:cNvPr id="5" name="Élőláb hely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hu-HU"/>
          </a:p>
        </p:txBody>
      </p:sp>
      <p:sp>
        <p:nvSpPr>
          <p:cNvPr id="6" name="Dia számának hely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DD9E900-51A2-4D5F-AAEE-5ACD46B21A4D}" type="slidenum">
              <a:rPr lang="hu-HU" smtClean="0"/>
              <a:t>‹#›</a:t>
            </a:fld>
            <a:endParaRPr lang="hu-HU"/>
          </a:p>
        </p:txBody>
      </p:sp>
    </p:spTree>
    <p:extLst>
      <p:ext uri="{BB962C8B-B14F-4D97-AF65-F5344CB8AC3E}">
        <p14:creationId xmlns:p14="http://schemas.microsoft.com/office/powerpoint/2010/main" val="97745257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xml"/><Relationship Id="rId4" Type="http://schemas.openxmlformats.org/officeDocument/2006/relationships/image" Target="../media/image6.jpg"/></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hyperlink" Target="https://www.google.com/url?sa=t&amp;rct=j&amp;q=&amp;esrc=s&amp;source=web&amp;cd=&amp;ved=2ahUKEwjop5W5iNL_AhU8gf0HHaoOByUQFnoECA0QAQ&amp;url=https://www2.pedsanesthesia.org/lecture_series/documents/Pediatric-Thermoregulation.pptx&amp;usg=AOvVaw1J56NOsXPnkOODcwQj5TFm&amp;opi=89978449"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s://www.google.com/url?sa=t&amp;rct=j&amp;q=&amp;esrc=s&amp;source=web&amp;cd=&amp;ved=2ahUKEwjop5W5iNL_AhU8gf0HHaoOByUQFnoECA0QAQ&amp;url=https://www2.pedsanesthesia.org/lecture_series/documents/Pediatric-Thermoregulation.pptx&amp;usg=AOvVaw1J56NOsXPnkOODcwQj5TFm&amp;opi=89978449"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hyperlink" Target="https://www.google.com/url?sa=t&amp;rct=j&amp;q=&amp;esrc=s&amp;source=web&amp;cd=&amp;ved=2ahUKEwjop5W5iNL_AhU8gf0HHaoOByUQFnoECA0QAQ&amp;url=https://www2.pedsanesthesia.org/lecture_series/documents/Pediatric-Thermoregulation.pptx&amp;usg=AOvVaw1J56NOsXPnkOODcwQj5TFm&amp;opi=89978449" TargetMode="External"/><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4.xml.rels><?xml version="1.0" encoding="UTF-8" standalone="yes"?>
<Relationships xmlns="http://schemas.openxmlformats.org/package/2006/relationships"><Relationship Id="rId8" Type="http://schemas.openxmlformats.org/officeDocument/2006/relationships/hyperlink" Target="https://www.google.com/url?sa=t&amp;rct=j&amp;q=&amp;esrc=s&amp;source=web&amp;cd=&amp;ved=2ahUKEwjop5W5iNL_AhU8gf0HHaoOByUQFnoECA0QAQ&amp;url=https://www2.pedsanesthesia.org/lecture_series/documents/Pediatric-Thermoregulation.pptx&amp;usg=AOvVaw1J56NOsXPnkOODcwQj5TFm&amp;opi=89978449" TargetMode="External"/><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5.xml.rels><?xml version="1.0" encoding="UTF-8" standalone="yes"?>
<Relationships xmlns="http://schemas.openxmlformats.org/package/2006/relationships"><Relationship Id="rId8" Type="http://schemas.openxmlformats.org/officeDocument/2006/relationships/hyperlink" Target="https://www.google.com/url?sa=t&amp;rct=j&amp;q=&amp;esrc=s&amp;source=web&amp;cd=&amp;ved=2ahUKEwjop5W5iNL_AhU8gf0HHaoOByUQFnoECA0QAQ&amp;url=https://www2.pedsanesthesia.org/lecture_series/documents/Pediatric-Thermoregulation.pptx&amp;usg=AOvVaw1J56NOsXPnkOODcwQj5TFm&amp;opi=89978449" TargetMode="External"/><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6.xml.rels><?xml version="1.0" encoding="UTF-8" standalone="yes"?>
<Relationships xmlns="http://schemas.openxmlformats.org/package/2006/relationships"><Relationship Id="rId3" Type="http://schemas.openxmlformats.org/officeDocument/2006/relationships/hyperlink" Target="https://www.google.com/url?sa=t&amp;rct=j&amp;q=&amp;esrc=s&amp;source=web&amp;cd=&amp;ved=2ahUKEwjop5W5iNL_AhU8gf0HHaoOByUQFnoECA0QAQ&amp;url=https://www2.pedsanesthesia.org/lecture_series/documents/Pediatric-Thermoregulation.pptx&amp;usg=AOvVaw1J56NOsXPnkOODcwQj5TFm&amp;opi=89978449"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3.tif"/><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hyperlink" Target="https://www.ipcc.ch/report/ar6/wg2/downloads/report/IPCC_AR6_WGII_TechnicalSummary.pdf" TargetMode="Externa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media/image20.jpe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jpeg"/><Relationship Id="rId4" Type="http://schemas.openxmlformats.org/officeDocument/2006/relationships/image" Target="../media/image1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 Id="rId4" Type="http://schemas.openxmlformats.org/officeDocument/2006/relationships/hyperlink" Target="https://doi.org/10.3390/biomedicines10102542"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s://www.ipcc.ch/report/ar6/wg2/downloads/report/IPCC_AR6_WGII_TechnicalSummary.pdf"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ctrTitle"/>
          </p:nvPr>
        </p:nvSpPr>
        <p:spPr>
          <a:xfrm>
            <a:off x="1310219" y="1041400"/>
            <a:ext cx="9583138" cy="2698801"/>
          </a:xfrm>
        </p:spPr>
        <p:txBody>
          <a:bodyPr>
            <a:normAutofit/>
          </a:bodyPr>
          <a:lstStyle/>
          <a:p>
            <a:pPr algn="ctr">
              <a:lnSpc>
                <a:spcPct val="107000"/>
              </a:lnSpc>
              <a:spcAft>
                <a:spcPts val="800"/>
              </a:spcAft>
            </a:pPr>
            <a:r>
              <a:rPr lang="en-US" sz="2000" b="1" dirty="0">
                <a:solidFill>
                  <a:schemeClr val="tx1"/>
                </a:solidFill>
                <a:effectLst/>
                <a:latin typeface="Garamond" panose="02020404030301010803" pitchFamily="18" charset="0"/>
                <a:ea typeface="Garamond" panose="02020404030301010803" pitchFamily="18" charset="0"/>
                <a:cs typeface="Garamond" panose="02020404030301010803" pitchFamily="18" charset="0"/>
              </a:rPr>
              <a:t>Developing new curriculum outlines and learning materials on climate change's health impacts for medical schools</a:t>
            </a:r>
            <a:r>
              <a:rPr lang="hu-HU" sz="2000" dirty="0">
                <a:solidFill>
                  <a:schemeClr val="tx1"/>
                </a:solidFill>
                <a:effectLst/>
                <a:latin typeface="Calibri" panose="020F0502020204030204" pitchFamily="34" charset="0"/>
                <a:ea typeface="Calibri" panose="020F0502020204030204" pitchFamily="34" charset="0"/>
              </a:rPr>
              <a:t/>
            </a:r>
            <a:br>
              <a:rPr lang="hu-HU" sz="2000" dirty="0">
                <a:solidFill>
                  <a:schemeClr val="tx1"/>
                </a:solidFill>
                <a:effectLst/>
                <a:latin typeface="Calibri" panose="020F0502020204030204" pitchFamily="34" charset="0"/>
                <a:ea typeface="Calibri" panose="020F0502020204030204" pitchFamily="34" charset="0"/>
              </a:rPr>
            </a:br>
            <a:r>
              <a:rPr lang="en-US" sz="1800" b="1" dirty="0">
                <a:solidFill>
                  <a:schemeClr val="tx1"/>
                </a:solidFill>
                <a:effectLst/>
                <a:latin typeface="Garamond" panose="02020404030301010803" pitchFamily="18" charset="0"/>
                <a:ea typeface="Garamond" panose="02020404030301010803" pitchFamily="18" charset="0"/>
                <a:cs typeface="Garamond" panose="02020404030301010803" pitchFamily="18" charset="0"/>
              </a:rPr>
              <a:t>2021-2-HU01-KA220-HED-000050972</a:t>
            </a:r>
            <a:endParaRPr lang="hu-HU" sz="1800" dirty="0">
              <a:solidFill>
                <a:schemeClr val="tx1"/>
              </a:solidFill>
              <a:effectLst/>
              <a:latin typeface="Calibri" panose="020F0502020204030204" pitchFamily="34" charset="0"/>
              <a:ea typeface="Calibri" panose="020F0502020204030204" pitchFamily="34" charset="0"/>
            </a:endParaRPr>
          </a:p>
        </p:txBody>
      </p:sp>
      <p:sp>
        <p:nvSpPr>
          <p:cNvPr id="5" name="Téglalap 4"/>
          <p:cNvSpPr/>
          <p:nvPr/>
        </p:nvSpPr>
        <p:spPr>
          <a:xfrm>
            <a:off x="1003539" y="3740201"/>
            <a:ext cx="9865744" cy="1477328"/>
          </a:xfrm>
          <a:prstGeom prst="rect">
            <a:avLst/>
          </a:prstGeom>
        </p:spPr>
        <p:txBody>
          <a:bodyPr wrap="square">
            <a:spAutoFit/>
          </a:bodyPr>
          <a:lstStyle/>
          <a:p>
            <a:endParaRPr lang="hu-HU" dirty="0">
              <a:latin typeface="Calibri" panose="020F0502020204030204" pitchFamily="34" charset="0"/>
              <a:ea typeface="Calibri" panose="020F0502020204030204" pitchFamily="34" charset="0"/>
            </a:endParaRPr>
          </a:p>
          <a:p>
            <a:endParaRPr lang="hu-HU" dirty="0">
              <a:latin typeface="Calibri" panose="020F0502020204030204" pitchFamily="34" charset="0"/>
              <a:ea typeface="Calibri" panose="020F0502020204030204" pitchFamily="34" charset="0"/>
            </a:endParaRPr>
          </a:p>
          <a:p>
            <a:endParaRPr lang="hu-HU" dirty="0">
              <a:latin typeface="Calibri" panose="020F0502020204030204" pitchFamily="34" charset="0"/>
              <a:ea typeface="Calibri" panose="020F0502020204030204" pitchFamily="34" charset="0"/>
            </a:endParaRPr>
          </a:p>
          <a:p>
            <a:endParaRPr lang="hu-HU" dirty="0">
              <a:latin typeface="Calibri" panose="020F0502020204030204" pitchFamily="34" charset="0"/>
              <a:ea typeface="Calibri" panose="020F0502020204030204" pitchFamily="34" charset="0"/>
            </a:endParaRPr>
          </a:p>
          <a:p>
            <a:endParaRPr lang="hu-HU" dirty="0">
              <a:latin typeface="Calibri" panose="020F0502020204030204" pitchFamily="34" charset="0"/>
              <a:ea typeface="Calibri" panose="020F0502020204030204" pitchFamily="34" charset="0"/>
            </a:endParaRPr>
          </a:p>
        </p:txBody>
      </p:sp>
      <p:pic>
        <p:nvPicPr>
          <p:cNvPr id="3" name="Kép 2" descr="CLIMATEMED - Developing new curriculum outlines and learning ...">
            <a:extLst>
              <a:ext uri="{FF2B5EF4-FFF2-40B4-BE49-F238E27FC236}">
                <a16:creationId xmlns:a16="http://schemas.microsoft.com/office/drawing/2014/main" id="{6F45D7B8-8713-9AC7-FB13-4CB2C35AAF45}"/>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061460" y="825919"/>
            <a:ext cx="4069080" cy="1783080"/>
          </a:xfrm>
          <a:prstGeom prst="rect">
            <a:avLst/>
          </a:prstGeom>
          <a:noFill/>
          <a:ln>
            <a:noFill/>
          </a:ln>
        </p:spPr>
      </p:pic>
      <p:pic>
        <p:nvPicPr>
          <p:cNvPr id="4" name="Kép 3">
            <a:extLst>
              <a:ext uri="{FF2B5EF4-FFF2-40B4-BE49-F238E27FC236}">
                <a16:creationId xmlns:a16="http://schemas.microsoft.com/office/drawing/2014/main" id="{5843A784-1500-3045-74B5-672CDB2A45B5}"/>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9116" y="5478342"/>
            <a:ext cx="1930153" cy="551323"/>
          </a:xfrm>
          <a:prstGeom prst="rect">
            <a:avLst/>
          </a:prstGeom>
          <a:noFill/>
          <a:ln>
            <a:noFill/>
          </a:ln>
        </p:spPr>
      </p:pic>
      <p:pic>
        <p:nvPicPr>
          <p:cNvPr id="6" name="image5.jpg">
            <a:extLst>
              <a:ext uri="{FF2B5EF4-FFF2-40B4-BE49-F238E27FC236}">
                <a16:creationId xmlns:a16="http://schemas.microsoft.com/office/drawing/2014/main" id="{DE63F9F7-9366-14CF-8201-3341D76530F2}"/>
              </a:ext>
            </a:extLst>
          </p:cNvPr>
          <p:cNvPicPr/>
          <p:nvPr/>
        </p:nvPicPr>
        <p:blipFill>
          <a:blip r:embed="rId4"/>
          <a:srcRect/>
          <a:stretch>
            <a:fillRect/>
          </a:stretch>
        </p:blipFill>
        <p:spPr>
          <a:xfrm>
            <a:off x="9120012" y="5433010"/>
            <a:ext cx="3060700" cy="641985"/>
          </a:xfrm>
          <a:prstGeom prst="rect">
            <a:avLst/>
          </a:prstGeom>
          <a:ln/>
        </p:spPr>
      </p:pic>
      <p:sp>
        <p:nvSpPr>
          <p:cNvPr id="8" name="Szövegdoboz 7">
            <a:extLst>
              <a:ext uri="{FF2B5EF4-FFF2-40B4-BE49-F238E27FC236}">
                <a16:creationId xmlns:a16="http://schemas.microsoft.com/office/drawing/2014/main" id="{918CACA4-4108-AA3F-8B80-533231B3E063}"/>
              </a:ext>
            </a:extLst>
          </p:cNvPr>
          <p:cNvSpPr txBox="1"/>
          <p:nvPr/>
        </p:nvSpPr>
        <p:spPr>
          <a:xfrm>
            <a:off x="1951575" y="5433010"/>
            <a:ext cx="7194958" cy="812530"/>
          </a:xfrm>
          <a:prstGeom prst="rect">
            <a:avLst/>
          </a:prstGeom>
          <a:noFill/>
        </p:spPr>
        <p:txBody>
          <a:bodyPr wrap="square">
            <a:spAutoFit/>
          </a:bodyPr>
          <a:lstStyle/>
          <a:p>
            <a:pPr algn="ctr">
              <a:lnSpc>
                <a:spcPct val="130000"/>
              </a:lnSpc>
              <a:tabLst>
                <a:tab pos="2026920" algn="l"/>
              </a:tabLst>
            </a:pPr>
            <a:r>
              <a:rPr lang="en-US" sz="1200" dirty="0">
                <a:latin typeface="Garamond" panose="02020404030301010803" pitchFamily="18" charset="0"/>
                <a:ea typeface="Garamond" panose="02020404030301010803" pitchFamily="18" charset="0"/>
                <a:cs typeface="Garamond" panose="02020404030301010803" pitchFamily="18" charset="0"/>
              </a:rPr>
              <a:t>Funded by the European Union. Views and opinions expressed are however those of the author(s) only and do not necessarily reflect those of the European Union or the European Education and Culture Executive Agency (EACEA</a:t>
            </a:r>
            <a:r>
              <a:rPr lang="en-US" sz="1200" dirty="0" smtClean="0">
                <a:latin typeface="Garamond" panose="02020404030301010803" pitchFamily="18" charset="0"/>
                <a:ea typeface="Garamond" panose="02020404030301010803" pitchFamily="18" charset="0"/>
                <a:cs typeface="Garamond" panose="02020404030301010803" pitchFamily="18" charset="0"/>
              </a:rPr>
              <a:t>).</a:t>
            </a:r>
            <a:r>
              <a:rPr lang="hu-HU" sz="1200" dirty="0" smtClean="0">
                <a:latin typeface="Garamond" panose="02020404030301010803" pitchFamily="18" charset="0"/>
                <a:ea typeface="Garamond" panose="02020404030301010803" pitchFamily="18" charset="0"/>
                <a:cs typeface="Garamond" panose="02020404030301010803" pitchFamily="18" charset="0"/>
              </a:rPr>
              <a:t/>
            </a:r>
            <a:br>
              <a:rPr lang="hu-HU" sz="1200" dirty="0" smtClean="0">
                <a:latin typeface="Garamond" panose="02020404030301010803" pitchFamily="18" charset="0"/>
                <a:ea typeface="Garamond" panose="02020404030301010803" pitchFamily="18" charset="0"/>
                <a:cs typeface="Garamond" panose="02020404030301010803" pitchFamily="18" charset="0"/>
              </a:rPr>
            </a:br>
            <a:r>
              <a:rPr lang="en-US" sz="1200" dirty="0" smtClean="0">
                <a:latin typeface="Garamond" panose="02020404030301010803" pitchFamily="18" charset="0"/>
                <a:ea typeface="Garamond" panose="02020404030301010803" pitchFamily="18" charset="0"/>
                <a:cs typeface="Garamond" panose="02020404030301010803" pitchFamily="18" charset="0"/>
              </a:rPr>
              <a:t>Neither </a:t>
            </a:r>
            <a:r>
              <a:rPr lang="en-US" sz="1200" dirty="0">
                <a:latin typeface="Garamond" panose="02020404030301010803" pitchFamily="18" charset="0"/>
                <a:ea typeface="Garamond" panose="02020404030301010803" pitchFamily="18" charset="0"/>
                <a:cs typeface="Garamond" panose="02020404030301010803" pitchFamily="18" charset="0"/>
              </a:rPr>
              <a:t>the European Union nor EACEA can be held responsible for them.</a:t>
            </a:r>
            <a:endParaRPr lang="hu-HU" sz="1600" dirty="0">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12745431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192504" y="190117"/>
            <a:ext cx="11896826" cy="549635"/>
          </a:xfrm>
        </p:spPr>
        <p:txBody>
          <a:bodyPr>
            <a:normAutofit fontScale="90000"/>
          </a:bodyPr>
          <a:lstStyle/>
          <a:p>
            <a:r>
              <a:rPr lang="hu-HU" dirty="0">
                <a:solidFill>
                  <a:schemeClr val="tx1"/>
                </a:solidFill>
              </a:rPr>
              <a:t>Body </a:t>
            </a:r>
            <a:r>
              <a:rPr lang="hu-HU" dirty="0" err="1">
                <a:solidFill>
                  <a:schemeClr val="tx1"/>
                </a:solidFill>
              </a:rPr>
              <a:t>temperature</a:t>
            </a:r>
            <a:r>
              <a:rPr lang="hu-HU" dirty="0">
                <a:solidFill>
                  <a:schemeClr val="tx1"/>
                </a:solidFill>
              </a:rPr>
              <a:t> and </a:t>
            </a:r>
            <a:r>
              <a:rPr lang="hu-HU" dirty="0" err="1">
                <a:solidFill>
                  <a:schemeClr val="tx1"/>
                </a:solidFill>
              </a:rPr>
              <a:t>health</a:t>
            </a:r>
            <a:r>
              <a:rPr lang="hu-HU" dirty="0">
                <a:solidFill>
                  <a:schemeClr val="tx1"/>
                </a:solidFill>
              </a:rPr>
              <a:t> </a:t>
            </a:r>
            <a:r>
              <a:rPr lang="hu-HU" dirty="0" err="1">
                <a:solidFill>
                  <a:schemeClr val="tx1"/>
                </a:solidFill>
              </a:rPr>
              <a:t>effects</a:t>
            </a:r>
            <a:endParaRPr lang="hu-HU" dirty="0">
              <a:solidFill>
                <a:schemeClr val="tx1"/>
              </a:solidFill>
            </a:endParaRPr>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1007" y="739752"/>
            <a:ext cx="5512170" cy="54198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62561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normAutofit fontScale="90000"/>
          </a:bodyPr>
          <a:lstStyle/>
          <a:p>
            <a:r>
              <a:rPr lang="hu-HU" altLang="hu-HU" dirty="0" err="1">
                <a:solidFill>
                  <a:schemeClr val="tx1"/>
                </a:solidFill>
              </a:rPr>
              <a:t>Thermoregulation</a:t>
            </a:r>
            <a:r>
              <a:rPr lang="hu-HU" altLang="hu-HU" dirty="0">
                <a:solidFill>
                  <a:schemeClr val="tx1"/>
                </a:solidFill>
              </a:rPr>
              <a:t> -  </a:t>
            </a:r>
            <a:r>
              <a:rPr lang="hu-HU" altLang="hu-HU" dirty="0" err="1">
                <a:solidFill>
                  <a:schemeClr val="tx1"/>
                </a:solidFill>
              </a:rPr>
              <a:t>ways</a:t>
            </a:r>
            <a:r>
              <a:rPr lang="hu-HU" altLang="hu-HU" dirty="0">
                <a:solidFill>
                  <a:schemeClr val="tx1"/>
                </a:solidFill>
              </a:rPr>
              <a:t> of </a:t>
            </a:r>
            <a:r>
              <a:rPr lang="hu-HU" altLang="hu-HU" dirty="0" err="1">
                <a:solidFill>
                  <a:schemeClr val="tx1"/>
                </a:solidFill>
              </a:rPr>
              <a:t>heat</a:t>
            </a:r>
            <a:r>
              <a:rPr lang="hu-HU" altLang="hu-HU" dirty="0">
                <a:solidFill>
                  <a:schemeClr val="tx1"/>
                </a:solidFill>
              </a:rPr>
              <a:t> </a:t>
            </a:r>
            <a:r>
              <a:rPr lang="hu-HU" altLang="hu-HU" dirty="0" err="1">
                <a:solidFill>
                  <a:schemeClr val="tx1"/>
                </a:solidFill>
              </a:rPr>
              <a:t>exchange</a:t>
            </a:r>
            <a:r>
              <a:rPr lang="hu-HU" altLang="hu-HU" dirty="0">
                <a:solidFill>
                  <a:schemeClr val="tx1"/>
                </a:solidFill>
              </a:rPr>
              <a:t> - </a:t>
            </a:r>
            <a:r>
              <a:rPr lang="en-US" altLang="hu-HU" dirty="0">
                <a:solidFill>
                  <a:schemeClr val="tx1"/>
                </a:solidFill>
              </a:rPr>
              <a:t>Definitions</a:t>
            </a:r>
          </a:p>
        </p:txBody>
      </p:sp>
      <p:sp>
        <p:nvSpPr>
          <p:cNvPr id="5123" name="Rectangle 3"/>
          <p:cNvSpPr>
            <a:spLocks noGrp="1" noChangeArrowheads="1"/>
          </p:cNvSpPr>
          <p:nvPr>
            <p:ph type="body" idx="1"/>
          </p:nvPr>
        </p:nvSpPr>
        <p:spPr>
          <a:xfrm>
            <a:off x="192505" y="931984"/>
            <a:ext cx="5751095" cy="4597548"/>
          </a:xfrm>
        </p:spPr>
        <p:txBody>
          <a:bodyPr>
            <a:normAutofit fontScale="92500"/>
          </a:bodyPr>
          <a:lstStyle/>
          <a:p>
            <a:pPr>
              <a:lnSpc>
                <a:spcPct val="90000"/>
              </a:lnSpc>
            </a:pPr>
            <a:r>
              <a:rPr lang="en-US" altLang="hu-HU" dirty="0">
                <a:solidFill>
                  <a:schemeClr val="tx1"/>
                </a:solidFill>
                <a:cs typeface="Times New Roman" panose="02020603050405020304" pitchFamily="18" charset="0"/>
                <a:sym typeface="WP MathA" pitchFamily="2" charset="2"/>
              </a:rPr>
              <a:t>Radiation</a:t>
            </a:r>
          </a:p>
          <a:p>
            <a:pPr lvl="1">
              <a:lnSpc>
                <a:spcPct val="90000"/>
              </a:lnSpc>
            </a:pPr>
            <a:r>
              <a:rPr lang="en-US" altLang="hu-HU" dirty="0">
                <a:solidFill>
                  <a:schemeClr val="tx1"/>
                </a:solidFill>
                <a:cs typeface="Times New Roman" panose="02020603050405020304" pitchFamily="18" charset="0"/>
                <a:sym typeface="WP MathA" pitchFamily="2" charset="2"/>
              </a:rPr>
              <a:t>Loss of heat by infrared heat rays (5-20</a:t>
            </a:r>
            <a:r>
              <a:rPr lang="en-US" altLang="hu-HU" dirty="0">
                <a:solidFill>
                  <a:schemeClr val="tx1"/>
                </a:solidFill>
                <a:cs typeface="Times New Roman" panose="02020603050405020304" pitchFamily="18" charset="0"/>
                <a:sym typeface="Symbol" panose="05050102010706020507" pitchFamily="18" charset="2"/>
              </a:rPr>
              <a:t>m or 10-20X wavelength of visible light)</a:t>
            </a:r>
          </a:p>
          <a:p>
            <a:pPr>
              <a:lnSpc>
                <a:spcPct val="90000"/>
              </a:lnSpc>
            </a:pPr>
            <a:r>
              <a:rPr lang="en-US" altLang="hu-HU" dirty="0">
                <a:solidFill>
                  <a:schemeClr val="tx1"/>
                </a:solidFill>
                <a:cs typeface="Times New Roman" panose="02020603050405020304" pitchFamily="18" charset="0"/>
                <a:sym typeface="WP MathA" pitchFamily="2" charset="2"/>
              </a:rPr>
              <a:t>Conduction</a:t>
            </a:r>
          </a:p>
          <a:p>
            <a:pPr lvl="1">
              <a:lnSpc>
                <a:spcPct val="90000"/>
              </a:lnSpc>
            </a:pPr>
            <a:r>
              <a:rPr lang="en-US" altLang="hu-HU" dirty="0">
                <a:solidFill>
                  <a:schemeClr val="tx1"/>
                </a:solidFill>
                <a:cs typeface="Times New Roman" panose="02020603050405020304" pitchFamily="18" charset="0"/>
                <a:sym typeface="WP MathA" pitchFamily="2" charset="2"/>
              </a:rPr>
              <a:t>Loss of heat from the body to a solid object</a:t>
            </a:r>
          </a:p>
          <a:p>
            <a:pPr>
              <a:lnSpc>
                <a:spcPct val="90000"/>
              </a:lnSpc>
            </a:pPr>
            <a:r>
              <a:rPr lang="en-US" altLang="hu-HU" dirty="0">
                <a:solidFill>
                  <a:schemeClr val="tx1"/>
                </a:solidFill>
                <a:cs typeface="Times New Roman" panose="02020603050405020304" pitchFamily="18" charset="0"/>
                <a:sym typeface="WP MathA" pitchFamily="2" charset="2"/>
              </a:rPr>
              <a:t>Evaporation</a:t>
            </a:r>
          </a:p>
          <a:p>
            <a:pPr lvl="1">
              <a:lnSpc>
                <a:spcPct val="90000"/>
              </a:lnSpc>
            </a:pPr>
            <a:r>
              <a:rPr lang="en-US" altLang="hu-HU" dirty="0">
                <a:solidFill>
                  <a:schemeClr val="tx1"/>
                </a:solidFill>
                <a:cs typeface="Times New Roman" panose="02020603050405020304" pitchFamily="18" charset="0"/>
                <a:sym typeface="WP MathA" pitchFamily="2" charset="2"/>
              </a:rPr>
              <a:t>Loss of heat from the body through water vapor to the surrounding atmosphere</a:t>
            </a:r>
          </a:p>
          <a:p>
            <a:pPr>
              <a:lnSpc>
                <a:spcPct val="90000"/>
              </a:lnSpc>
            </a:pPr>
            <a:r>
              <a:rPr lang="en-US" altLang="hu-HU" dirty="0">
                <a:solidFill>
                  <a:schemeClr val="tx1"/>
                </a:solidFill>
                <a:cs typeface="Times New Roman" panose="02020603050405020304" pitchFamily="18" charset="0"/>
                <a:sym typeface="WP MathA" pitchFamily="2" charset="2"/>
              </a:rPr>
              <a:t>Convection</a:t>
            </a:r>
          </a:p>
          <a:p>
            <a:pPr lvl="1">
              <a:lnSpc>
                <a:spcPct val="90000"/>
              </a:lnSpc>
            </a:pPr>
            <a:r>
              <a:rPr lang="en-US" altLang="hu-HU" dirty="0">
                <a:solidFill>
                  <a:schemeClr val="tx1"/>
                </a:solidFill>
                <a:cs typeface="Times New Roman" panose="02020603050405020304" pitchFamily="18" charset="0"/>
                <a:sym typeface="WP MathA" pitchFamily="2" charset="2"/>
              </a:rPr>
              <a:t>Effects of changes in the external environment (e.g., wind and water)</a:t>
            </a:r>
          </a:p>
        </p:txBody>
      </p:sp>
      <p:pic>
        <p:nvPicPr>
          <p:cNvPr id="4" name="Picture 2"/>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25000"/>
                    </a14:imgEffect>
                  </a14:imgLayer>
                </a14:imgProps>
              </a:ext>
              <a:ext uri="{28A0092B-C50C-407E-A947-70E740481C1C}">
                <a14:useLocalDpi xmlns:a14="http://schemas.microsoft.com/office/drawing/2010/main" val="0"/>
              </a:ext>
            </a:extLst>
          </a:blip>
          <a:srcRect/>
          <a:stretch>
            <a:fillRect/>
          </a:stretch>
        </p:blipFill>
        <p:spPr bwMode="auto">
          <a:xfrm>
            <a:off x="5938608" y="1698701"/>
            <a:ext cx="6124372" cy="28140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Szövegdoboz 4"/>
          <p:cNvSpPr txBox="1"/>
          <p:nvPr/>
        </p:nvSpPr>
        <p:spPr>
          <a:xfrm>
            <a:off x="0" y="6072001"/>
            <a:ext cx="9236167" cy="276999"/>
          </a:xfrm>
          <a:prstGeom prst="rect">
            <a:avLst/>
          </a:prstGeom>
          <a:noFill/>
        </p:spPr>
        <p:txBody>
          <a:bodyPr wrap="square" rtlCol="0">
            <a:spAutoFit/>
          </a:bodyPr>
          <a:lstStyle/>
          <a:p>
            <a:r>
              <a:rPr lang="hu-HU" sz="1200" i="1" dirty="0" err="1" smtClean="0">
                <a:hlinkClick r:id="rId4"/>
              </a:rPr>
              <a:t>Source</a:t>
            </a:r>
            <a:r>
              <a:rPr lang="hu-HU" sz="1200" i="1" dirty="0">
                <a:hlinkClick r:id="rId4"/>
              </a:rPr>
              <a:t>: </a:t>
            </a:r>
            <a:r>
              <a:rPr lang="en-US" sz="1200" i="1" dirty="0">
                <a:hlinkClick r:id="rId4"/>
              </a:rPr>
              <a:t>Pediatric Thermoregulation - Society for Pediatric </a:t>
            </a:r>
            <a:r>
              <a:rPr lang="en-US" sz="1200" i="1" dirty="0" smtClean="0">
                <a:hlinkClick r:id="rId4"/>
              </a:rPr>
              <a:t>Anesthesia</a:t>
            </a:r>
            <a:r>
              <a:rPr lang="hu-HU" sz="1200" i="1" dirty="0" smtClean="0">
                <a:hlinkClick r:id="rId4"/>
              </a:rPr>
              <a:t> </a:t>
            </a:r>
            <a:r>
              <a:rPr lang="en-US" sz="1200" i="1" dirty="0" smtClean="0">
                <a:hlinkClick r:id="rId4"/>
              </a:rPr>
              <a:t>pedsanesthesia.org</a:t>
            </a:r>
            <a:endParaRPr lang="hu-HU" sz="1200" i="1" dirty="0"/>
          </a:p>
        </p:txBody>
      </p:sp>
    </p:spTree>
    <p:extLst>
      <p:ext uri="{BB962C8B-B14F-4D97-AF65-F5344CB8AC3E}">
        <p14:creationId xmlns:p14="http://schemas.microsoft.com/office/powerpoint/2010/main" val="28785555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solidFill>
                  <a:schemeClr val="tx1"/>
                </a:solidFill>
                <a:latin typeface="+mn-lt"/>
              </a:rPr>
              <a:t>What is </a:t>
            </a:r>
            <a:r>
              <a:rPr lang="hu-HU" dirty="0">
                <a:solidFill>
                  <a:schemeClr val="tx1"/>
                </a:solidFill>
                <a:latin typeface="+mn-lt"/>
              </a:rPr>
              <a:t>t</a:t>
            </a:r>
            <a:r>
              <a:rPr lang="en-US" dirty="0" err="1">
                <a:solidFill>
                  <a:schemeClr val="tx1"/>
                </a:solidFill>
                <a:latin typeface="+mn-lt"/>
              </a:rPr>
              <a:t>hermoregulation</a:t>
            </a:r>
            <a:r>
              <a:rPr lang="en-US" dirty="0">
                <a:solidFill>
                  <a:schemeClr val="tx1"/>
                </a:solidFill>
                <a:latin typeface="+mn-lt"/>
              </a:rPr>
              <a:t>?</a:t>
            </a:r>
          </a:p>
        </p:txBody>
      </p:sp>
      <p:sp>
        <p:nvSpPr>
          <p:cNvPr id="3" name="Content Placeholder 2"/>
          <p:cNvSpPr>
            <a:spLocks noGrp="1"/>
          </p:cNvSpPr>
          <p:nvPr>
            <p:ph idx="1"/>
          </p:nvPr>
        </p:nvSpPr>
        <p:spPr>
          <a:xfrm>
            <a:off x="274166" y="905375"/>
            <a:ext cx="11289671" cy="5314270"/>
          </a:xfrm>
        </p:spPr>
        <p:txBody>
          <a:bodyPr>
            <a:noAutofit/>
          </a:bodyPr>
          <a:lstStyle/>
          <a:p>
            <a:pPr marL="0" indent="0">
              <a:buNone/>
            </a:pPr>
            <a:r>
              <a:rPr lang="en-US" sz="3800" dirty="0">
                <a:solidFill>
                  <a:schemeClr val="tx1"/>
                </a:solidFill>
              </a:rPr>
              <a:t>Thermoregulation is the regulation of body temperature</a:t>
            </a:r>
          </a:p>
          <a:p>
            <a:pPr marL="295275" indent="-279400">
              <a:lnSpc>
                <a:spcPct val="120000"/>
              </a:lnSpc>
              <a:spcBef>
                <a:spcPts val="0"/>
              </a:spcBef>
            </a:pPr>
            <a:endParaRPr lang="hu-HU" sz="1000" dirty="0" smtClean="0">
              <a:solidFill>
                <a:schemeClr val="tx1"/>
              </a:solidFill>
            </a:endParaRPr>
          </a:p>
          <a:p>
            <a:pPr marL="295275" indent="-279400">
              <a:lnSpc>
                <a:spcPct val="120000"/>
              </a:lnSpc>
              <a:spcAft>
                <a:spcPts val="1000"/>
              </a:spcAft>
            </a:pPr>
            <a:r>
              <a:rPr lang="en-US" sz="2200" dirty="0" smtClean="0">
                <a:solidFill>
                  <a:schemeClr val="tx1"/>
                </a:solidFill>
              </a:rPr>
              <a:t>Complex </a:t>
            </a:r>
            <a:r>
              <a:rPr lang="en-US" sz="2200" b="1" dirty="0">
                <a:solidFill>
                  <a:schemeClr val="tx1"/>
                </a:solidFill>
              </a:rPr>
              <a:t>interplay</a:t>
            </a:r>
            <a:r>
              <a:rPr lang="en-US" sz="2200" dirty="0">
                <a:solidFill>
                  <a:schemeClr val="tx1"/>
                </a:solidFill>
              </a:rPr>
              <a:t> between central and peripheral processes </a:t>
            </a:r>
          </a:p>
          <a:p>
            <a:pPr marL="295275" indent="-279400">
              <a:lnSpc>
                <a:spcPct val="120000"/>
              </a:lnSpc>
              <a:spcAft>
                <a:spcPts val="1000"/>
              </a:spcAft>
            </a:pPr>
            <a:r>
              <a:rPr lang="en-US" sz="2200" b="1" dirty="0">
                <a:solidFill>
                  <a:schemeClr val="tx1"/>
                </a:solidFill>
              </a:rPr>
              <a:t>Normothermia</a:t>
            </a:r>
            <a:r>
              <a:rPr lang="en-US" sz="2200" dirty="0">
                <a:solidFill>
                  <a:schemeClr val="tx1"/>
                </a:solidFill>
              </a:rPr>
              <a:t> is the normal core body temperature (36.8 </a:t>
            </a:r>
            <a:r>
              <a:rPr lang="hu-HU" sz="2200" dirty="0">
                <a:solidFill>
                  <a:schemeClr val="tx1"/>
                </a:solidFill>
              </a:rPr>
              <a:t>-</a:t>
            </a:r>
            <a:r>
              <a:rPr lang="en-US" sz="2200" dirty="0">
                <a:solidFill>
                  <a:schemeClr val="tx1"/>
                </a:solidFill>
              </a:rPr>
              <a:t> 37.2 °C)</a:t>
            </a:r>
            <a:endParaRPr lang="hu-HU" sz="2200" dirty="0">
              <a:solidFill>
                <a:schemeClr val="tx1"/>
              </a:solidFill>
            </a:endParaRPr>
          </a:p>
          <a:p>
            <a:pPr marL="295275" indent="-279400" algn="just">
              <a:lnSpc>
                <a:spcPct val="120000"/>
              </a:lnSpc>
              <a:spcAft>
                <a:spcPts val="1000"/>
              </a:spcAft>
            </a:pPr>
            <a:r>
              <a:rPr lang="hu-HU" sz="2200" dirty="0" err="1">
                <a:solidFill>
                  <a:schemeClr val="tx1"/>
                </a:solidFill>
              </a:rPr>
              <a:t>When</a:t>
            </a:r>
            <a:r>
              <a:rPr lang="hu-HU" sz="2200" dirty="0">
                <a:solidFill>
                  <a:schemeClr val="tx1"/>
                </a:solidFill>
              </a:rPr>
              <a:t> </a:t>
            </a:r>
            <a:r>
              <a:rPr lang="en-US" sz="2200" dirty="0">
                <a:solidFill>
                  <a:schemeClr val="tx1"/>
                </a:solidFill>
              </a:rPr>
              <a:t>humans are exposed to heat stress (i.e. elevated environmental</a:t>
            </a:r>
            <a:r>
              <a:rPr lang="hu-HU" sz="2200" dirty="0">
                <a:solidFill>
                  <a:schemeClr val="tx1"/>
                </a:solidFill>
              </a:rPr>
              <a:t> </a:t>
            </a:r>
            <a:r>
              <a:rPr lang="en-US" sz="2200" dirty="0">
                <a:solidFill>
                  <a:schemeClr val="tx1"/>
                </a:solidFill>
              </a:rPr>
              <a:t>temperatures, physical activity, or a combination of</a:t>
            </a:r>
            <a:r>
              <a:rPr lang="hu-HU" sz="2200" dirty="0">
                <a:solidFill>
                  <a:schemeClr val="tx1"/>
                </a:solidFill>
              </a:rPr>
              <a:t> </a:t>
            </a:r>
            <a:r>
              <a:rPr lang="en-US" sz="2200" dirty="0">
                <a:solidFill>
                  <a:schemeClr val="tx1"/>
                </a:solidFill>
              </a:rPr>
              <a:t>both), the thermoregulatory system </a:t>
            </a:r>
            <a:r>
              <a:rPr lang="en-US" sz="2200" b="1" dirty="0">
                <a:solidFill>
                  <a:schemeClr val="tx1"/>
                </a:solidFill>
              </a:rPr>
              <a:t>engages a number of</a:t>
            </a:r>
            <a:r>
              <a:rPr lang="hu-HU" sz="2200" b="1" dirty="0">
                <a:solidFill>
                  <a:schemeClr val="tx1"/>
                </a:solidFill>
              </a:rPr>
              <a:t> </a:t>
            </a:r>
            <a:r>
              <a:rPr lang="en-US" sz="2200" b="1" dirty="0">
                <a:solidFill>
                  <a:schemeClr val="tx1"/>
                </a:solidFill>
              </a:rPr>
              <a:t>physiological mechanisms to maintain heat balance. </a:t>
            </a:r>
            <a:endParaRPr lang="hu-HU" sz="2200" b="1" dirty="0">
              <a:solidFill>
                <a:schemeClr val="tx1"/>
              </a:solidFill>
            </a:endParaRPr>
          </a:p>
          <a:p>
            <a:pPr marL="295275" indent="-279400" algn="just">
              <a:lnSpc>
                <a:spcPct val="120000"/>
              </a:lnSpc>
              <a:spcAft>
                <a:spcPts val="1000"/>
              </a:spcAft>
            </a:pPr>
            <a:r>
              <a:rPr lang="hu-HU" sz="2200" dirty="0">
                <a:solidFill>
                  <a:schemeClr val="tx1"/>
                </a:solidFill>
              </a:rPr>
              <a:t>T</a:t>
            </a:r>
            <a:r>
              <a:rPr lang="en-US" sz="2200" dirty="0">
                <a:solidFill>
                  <a:schemeClr val="tx1"/>
                </a:solidFill>
              </a:rPr>
              <a:t>he </a:t>
            </a:r>
            <a:r>
              <a:rPr lang="en-US" sz="2200" b="1" dirty="0">
                <a:solidFill>
                  <a:schemeClr val="tx1"/>
                </a:solidFill>
              </a:rPr>
              <a:t>internal heat produced by cellular respiration </a:t>
            </a:r>
            <a:r>
              <a:rPr lang="en-US" sz="2200" dirty="0">
                <a:solidFill>
                  <a:schemeClr val="tx1"/>
                </a:solidFill>
              </a:rPr>
              <a:t>(metabolic</a:t>
            </a:r>
            <a:r>
              <a:rPr lang="hu-HU" sz="2200" dirty="0">
                <a:solidFill>
                  <a:schemeClr val="tx1"/>
                </a:solidFill>
              </a:rPr>
              <a:t> </a:t>
            </a:r>
            <a:r>
              <a:rPr lang="en-US" sz="2200" dirty="0">
                <a:solidFill>
                  <a:schemeClr val="tx1"/>
                </a:solidFill>
              </a:rPr>
              <a:t>heat production</a:t>
            </a:r>
            <a:r>
              <a:rPr lang="hu-HU" sz="2200" dirty="0">
                <a:solidFill>
                  <a:schemeClr val="tx1"/>
                </a:solidFill>
              </a:rPr>
              <a:t>)</a:t>
            </a:r>
            <a:r>
              <a:rPr lang="en-US" sz="2200" dirty="0">
                <a:solidFill>
                  <a:schemeClr val="tx1"/>
                </a:solidFill>
              </a:rPr>
              <a:t> is balanced out by the </a:t>
            </a:r>
            <a:r>
              <a:rPr lang="en-US" sz="2200" b="1" dirty="0">
                <a:solidFill>
                  <a:schemeClr val="tx1"/>
                </a:solidFill>
              </a:rPr>
              <a:t>rate of</a:t>
            </a:r>
            <a:r>
              <a:rPr lang="hu-HU" sz="2200" b="1" dirty="0">
                <a:solidFill>
                  <a:schemeClr val="tx1"/>
                </a:solidFill>
              </a:rPr>
              <a:t> </a:t>
            </a:r>
            <a:r>
              <a:rPr lang="en-US" sz="2200" b="1" dirty="0">
                <a:solidFill>
                  <a:schemeClr val="tx1"/>
                </a:solidFill>
              </a:rPr>
              <a:t>heat that is lost from the skin </a:t>
            </a:r>
            <a:r>
              <a:rPr lang="en-US" sz="2200" dirty="0">
                <a:solidFill>
                  <a:schemeClr val="tx1"/>
                </a:solidFill>
              </a:rPr>
              <a:t>surface to the surrounding</a:t>
            </a:r>
            <a:r>
              <a:rPr lang="hu-HU" sz="2200" dirty="0">
                <a:solidFill>
                  <a:schemeClr val="tx1"/>
                </a:solidFill>
              </a:rPr>
              <a:t> </a:t>
            </a:r>
            <a:r>
              <a:rPr lang="en-US" sz="2200" dirty="0">
                <a:solidFill>
                  <a:schemeClr val="tx1"/>
                </a:solidFill>
              </a:rPr>
              <a:t>environment through a combination of dry (conduction,</a:t>
            </a:r>
            <a:r>
              <a:rPr lang="hu-HU" sz="2200" dirty="0">
                <a:solidFill>
                  <a:schemeClr val="tx1"/>
                </a:solidFill>
              </a:rPr>
              <a:t> </a:t>
            </a:r>
            <a:r>
              <a:rPr lang="en-US" sz="2200" dirty="0">
                <a:solidFill>
                  <a:schemeClr val="tx1"/>
                </a:solidFill>
              </a:rPr>
              <a:t>convection, and radiation) and evaporative heat exchange</a:t>
            </a:r>
            <a:r>
              <a:rPr lang="hu-HU" sz="2200" dirty="0">
                <a:solidFill>
                  <a:schemeClr val="tx1"/>
                </a:solidFill>
              </a:rPr>
              <a:t>.</a:t>
            </a:r>
          </a:p>
          <a:p>
            <a:pPr marL="295275" indent="-279400"/>
            <a:endParaRPr lang="en-US" sz="3200" baseline="30000" dirty="0"/>
          </a:p>
          <a:p>
            <a:pPr marL="0" indent="0">
              <a:buNone/>
            </a:pPr>
            <a:endParaRPr lang="en-US" dirty="0"/>
          </a:p>
        </p:txBody>
      </p:sp>
      <p:sp>
        <p:nvSpPr>
          <p:cNvPr id="4" name="Szövegdoboz 3"/>
          <p:cNvSpPr txBox="1"/>
          <p:nvPr/>
        </p:nvSpPr>
        <p:spPr>
          <a:xfrm>
            <a:off x="61614" y="6081145"/>
            <a:ext cx="12130385" cy="276999"/>
          </a:xfrm>
          <a:prstGeom prst="rect">
            <a:avLst/>
          </a:prstGeom>
          <a:noFill/>
        </p:spPr>
        <p:txBody>
          <a:bodyPr wrap="square" rtlCol="0">
            <a:spAutoFit/>
          </a:bodyPr>
          <a:lstStyle/>
          <a:p>
            <a:pPr algn="r"/>
            <a:r>
              <a:rPr lang="hu-HU" sz="1200" i="1" dirty="0" err="1" smtClean="0">
                <a:hlinkClick r:id="rId3"/>
              </a:rPr>
              <a:t>Source</a:t>
            </a:r>
            <a:r>
              <a:rPr lang="hu-HU" sz="1200" i="1" dirty="0">
                <a:hlinkClick r:id="rId3"/>
              </a:rPr>
              <a:t>: </a:t>
            </a:r>
            <a:r>
              <a:rPr lang="en-US" sz="1200" i="1" dirty="0">
                <a:hlinkClick r:id="rId3"/>
              </a:rPr>
              <a:t>Pediatric Thermoregulation - Society for Pediatric </a:t>
            </a:r>
            <a:r>
              <a:rPr lang="en-US" sz="1200" i="1" dirty="0" smtClean="0">
                <a:hlinkClick r:id="rId3"/>
              </a:rPr>
              <a:t>Anesthesia</a:t>
            </a:r>
            <a:r>
              <a:rPr lang="hu-HU" sz="1200" i="1" dirty="0" smtClean="0">
                <a:hlinkClick r:id="rId3"/>
              </a:rPr>
              <a:t> </a:t>
            </a:r>
            <a:r>
              <a:rPr lang="en-US" sz="1200" i="1" dirty="0" smtClean="0">
                <a:hlinkClick r:id="rId3"/>
              </a:rPr>
              <a:t>pedsanesthesia.org</a:t>
            </a:r>
            <a:endParaRPr lang="hu-HU" sz="1200" i="1" dirty="0"/>
          </a:p>
        </p:txBody>
      </p:sp>
    </p:spTree>
    <p:extLst>
      <p:ext uri="{BB962C8B-B14F-4D97-AF65-F5344CB8AC3E}">
        <p14:creationId xmlns:p14="http://schemas.microsoft.com/office/powerpoint/2010/main" val="6097777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solidFill>
                  <a:schemeClr val="tx1"/>
                </a:solidFill>
              </a:rPr>
              <a:t>Physiology of Temperature Control</a:t>
            </a:r>
            <a:r>
              <a:rPr lang="hu-HU" dirty="0">
                <a:solidFill>
                  <a:schemeClr val="tx1"/>
                </a:solidFill>
              </a:rPr>
              <a:t> - 1</a:t>
            </a:r>
            <a:endParaRPr lang="en-US" dirty="0">
              <a:solidFill>
                <a:schemeClr val="tx1"/>
              </a:solidFill>
              <a:latin typeface="+mn-lt"/>
            </a:endParaRPr>
          </a:p>
        </p:txBody>
      </p:sp>
      <p:graphicFrame>
        <p:nvGraphicFramePr>
          <p:cNvPr id="11" name="Content Placeholder 10"/>
          <p:cNvGraphicFramePr>
            <a:graphicFrameLocks noGrp="1"/>
          </p:cNvGraphicFramePr>
          <p:nvPr>
            <p:ph idx="1"/>
          </p:nvPr>
        </p:nvGraphicFramePr>
        <p:xfrm>
          <a:off x="1997543" y="702644"/>
          <a:ext cx="8286750" cy="5486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Szövegdoboz 2"/>
          <p:cNvSpPr txBox="1"/>
          <p:nvPr/>
        </p:nvSpPr>
        <p:spPr>
          <a:xfrm>
            <a:off x="192505" y="4976446"/>
            <a:ext cx="1416489" cy="1292662"/>
          </a:xfrm>
          <a:prstGeom prst="rect">
            <a:avLst/>
          </a:prstGeom>
          <a:noFill/>
        </p:spPr>
        <p:txBody>
          <a:bodyPr wrap="square" rtlCol="0">
            <a:spAutoFit/>
          </a:bodyPr>
          <a:lstStyle/>
          <a:p>
            <a:r>
              <a:rPr lang="en-US" dirty="0">
                <a:hlinkClick r:id="rId8"/>
              </a:rPr>
              <a:t/>
            </a:r>
            <a:br>
              <a:rPr lang="en-US" dirty="0">
                <a:hlinkClick r:id="rId8"/>
              </a:rPr>
            </a:br>
            <a:r>
              <a:rPr lang="hu-HU" sz="1200" i="1" dirty="0" err="1">
                <a:hlinkClick r:id="rId8"/>
              </a:rPr>
              <a:t>Source</a:t>
            </a:r>
            <a:r>
              <a:rPr lang="hu-HU" sz="1200" i="1" dirty="0">
                <a:hlinkClick r:id="rId8"/>
              </a:rPr>
              <a:t>: </a:t>
            </a:r>
            <a:r>
              <a:rPr lang="en-US" sz="1200" i="1" dirty="0">
                <a:hlinkClick r:id="rId8"/>
              </a:rPr>
              <a:t>Pediatric Thermoregulation - Society for Pediatric Anesthesia</a:t>
            </a:r>
          </a:p>
          <a:p>
            <a:r>
              <a:rPr lang="en-US" sz="1200" i="1" dirty="0">
                <a:hlinkClick r:id="rId8"/>
              </a:rPr>
              <a:t>pedsanesthesia.org</a:t>
            </a:r>
            <a:endParaRPr lang="hu-HU" sz="1200" i="1" dirty="0"/>
          </a:p>
        </p:txBody>
      </p:sp>
    </p:spTree>
    <p:extLst>
      <p:ext uri="{BB962C8B-B14F-4D97-AF65-F5344CB8AC3E}">
        <p14:creationId xmlns:p14="http://schemas.microsoft.com/office/powerpoint/2010/main" val="7289962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solidFill>
                  <a:schemeClr val="tx1"/>
                </a:solidFill>
              </a:rPr>
              <a:t>Physiology of Temperature Control</a:t>
            </a:r>
            <a:r>
              <a:rPr lang="hu-HU" dirty="0">
                <a:solidFill>
                  <a:schemeClr val="tx1"/>
                </a:solidFill>
              </a:rPr>
              <a:t> - 2</a:t>
            </a:r>
            <a:endParaRPr lang="en-US" dirty="0">
              <a:solidFill>
                <a:schemeClr val="tx1"/>
              </a:solidFill>
              <a:latin typeface="+mn-lt"/>
            </a:endParaRPr>
          </a:p>
        </p:txBody>
      </p:sp>
      <p:graphicFrame>
        <p:nvGraphicFramePr>
          <p:cNvPr id="11" name="Content Placeholder 10"/>
          <p:cNvGraphicFramePr>
            <a:graphicFrameLocks noGrp="1"/>
          </p:cNvGraphicFramePr>
          <p:nvPr>
            <p:ph idx="1"/>
          </p:nvPr>
        </p:nvGraphicFramePr>
        <p:xfrm>
          <a:off x="2174530" y="384872"/>
          <a:ext cx="8286750" cy="5486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zövegdoboz 3"/>
          <p:cNvSpPr txBox="1"/>
          <p:nvPr/>
        </p:nvSpPr>
        <p:spPr>
          <a:xfrm>
            <a:off x="192505" y="4976446"/>
            <a:ext cx="1416489" cy="1384995"/>
          </a:xfrm>
          <a:prstGeom prst="rect">
            <a:avLst/>
          </a:prstGeom>
          <a:noFill/>
        </p:spPr>
        <p:txBody>
          <a:bodyPr wrap="square" rtlCol="0">
            <a:spAutoFit/>
          </a:bodyPr>
          <a:lstStyle/>
          <a:p>
            <a:r>
              <a:rPr lang="en-US" dirty="0">
                <a:hlinkClick r:id="rId8"/>
              </a:rPr>
              <a:t/>
            </a:r>
            <a:br>
              <a:rPr lang="en-US" dirty="0">
                <a:hlinkClick r:id="rId8"/>
              </a:rPr>
            </a:br>
            <a:r>
              <a:rPr lang="hu-HU" sz="1200" i="1" dirty="0" err="1">
                <a:hlinkClick r:id="rId8"/>
              </a:rPr>
              <a:t>Source</a:t>
            </a:r>
            <a:r>
              <a:rPr lang="hu-HU" sz="1200" i="1" dirty="0">
                <a:hlinkClick r:id="rId8"/>
              </a:rPr>
              <a:t>:</a:t>
            </a:r>
            <a:r>
              <a:rPr lang="hu-HU" dirty="0">
                <a:hlinkClick r:id="rId8"/>
              </a:rPr>
              <a:t> </a:t>
            </a:r>
            <a:r>
              <a:rPr lang="en-US" sz="1200" i="1" dirty="0">
                <a:hlinkClick r:id="rId8"/>
              </a:rPr>
              <a:t>Pediatric Thermoregulation - Society for Pediatric Anesthesia</a:t>
            </a:r>
          </a:p>
          <a:p>
            <a:r>
              <a:rPr lang="en-US" sz="1200" i="1" dirty="0">
                <a:hlinkClick r:id="rId8"/>
              </a:rPr>
              <a:t>pedsanesthesia.org</a:t>
            </a:r>
            <a:endParaRPr lang="hu-HU" sz="1200" i="1" dirty="0"/>
          </a:p>
        </p:txBody>
      </p:sp>
    </p:spTree>
    <p:extLst>
      <p:ext uri="{BB962C8B-B14F-4D97-AF65-F5344CB8AC3E}">
        <p14:creationId xmlns:p14="http://schemas.microsoft.com/office/powerpoint/2010/main" val="778100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solidFill>
                  <a:schemeClr val="tx1"/>
                </a:solidFill>
              </a:rPr>
              <a:t>Physiology of Temperature Control</a:t>
            </a:r>
            <a:r>
              <a:rPr lang="hu-HU" dirty="0">
                <a:solidFill>
                  <a:schemeClr val="tx1"/>
                </a:solidFill>
              </a:rPr>
              <a:t> - 3</a:t>
            </a:r>
            <a:endParaRPr lang="en-US" dirty="0">
              <a:solidFill>
                <a:schemeClr val="tx1"/>
              </a:solidFill>
              <a:latin typeface="+mn-lt"/>
            </a:endParaRPr>
          </a:p>
        </p:txBody>
      </p:sp>
      <p:graphicFrame>
        <p:nvGraphicFramePr>
          <p:cNvPr id="11" name="Content Placeholder 10"/>
          <p:cNvGraphicFramePr>
            <a:graphicFrameLocks noGrp="1"/>
          </p:cNvGraphicFramePr>
          <p:nvPr>
            <p:ph idx="1"/>
            <p:extLst>
              <p:ext uri="{D42A27DB-BD31-4B8C-83A1-F6EECF244321}">
                <p14:modId xmlns:p14="http://schemas.microsoft.com/office/powerpoint/2010/main" val="1044449356"/>
              </p:ext>
            </p:extLst>
          </p:nvPr>
        </p:nvGraphicFramePr>
        <p:xfrm>
          <a:off x="2219796" y="427826"/>
          <a:ext cx="8286750" cy="5486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zövegdoboz 3"/>
          <p:cNvSpPr txBox="1"/>
          <p:nvPr/>
        </p:nvSpPr>
        <p:spPr>
          <a:xfrm>
            <a:off x="192505" y="4976446"/>
            <a:ext cx="1416489" cy="1292662"/>
          </a:xfrm>
          <a:prstGeom prst="rect">
            <a:avLst/>
          </a:prstGeom>
          <a:noFill/>
        </p:spPr>
        <p:txBody>
          <a:bodyPr wrap="square" rtlCol="0">
            <a:spAutoFit/>
          </a:bodyPr>
          <a:lstStyle/>
          <a:p>
            <a:r>
              <a:rPr lang="en-US" dirty="0">
                <a:hlinkClick r:id="rId8"/>
              </a:rPr>
              <a:t/>
            </a:r>
            <a:br>
              <a:rPr lang="en-US" dirty="0">
                <a:hlinkClick r:id="rId8"/>
              </a:rPr>
            </a:br>
            <a:r>
              <a:rPr lang="hu-HU" sz="1200" i="1" dirty="0" err="1">
                <a:hlinkClick r:id="rId8"/>
              </a:rPr>
              <a:t>Source</a:t>
            </a:r>
            <a:r>
              <a:rPr lang="hu-HU" sz="1200" i="1" dirty="0">
                <a:hlinkClick r:id="rId8"/>
              </a:rPr>
              <a:t>: </a:t>
            </a:r>
            <a:r>
              <a:rPr lang="en-US" sz="1200" dirty="0">
                <a:hlinkClick r:id="rId8"/>
              </a:rPr>
              <a:t>Pediatric</a:t>
            </a:r>
            <a:r>
              <a:rPr lang="en-US" sz="1200" i="1" dirty="0">
                <a:hlinkClick r:id="rId8"/>
              </a:rPr>
              <a:t> Thermoregulation - Society for Pediatric Anesthesia</a:t>
            </a:r>
          </a:p>
          <a:p>
            <a:r>
              <a:rPr lang="en-US" sz="1200" i="1" dirty="0">
                <a:hlinkClick r:id="rId8"/>
              </a:rPr>
              <a:t>pedsanesthesia.org</a:t>
            </a:r>
            <a:endParaRPr lang="hu-HU" sz="1200" i="1" dirty="0"/>
          </a:p>
        </p:txBody>
      </p:sp>
    </p:spTree>
    <p:extLst>
      <p:ext uri="{BB962C8B-B14F-4D97-AF65-F5344CB8AC3E}">
        <p14:creationId xmlns:p14="http://schemas.microsoft.com/office/powerpoint/2010/main" val="8906312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9956" y="365126"/>
            <a:ext cx="9388444" cy="1325563"/>
          </a:xfrm>
        </p:spPr>
        <p:txBody>
          <a:bodyPr/>
          <a:lstStyle/>
          <a:p>
            <a:r>
              <a:rPr lang="en-US" dirty="0">
                <a:solidFill>
                  <a:schemeClr val="tx1"/>
                </a:solidFill>
              </a:rPr>
              <a:t>How </a:t>
            </a:r>
            <a:r>
              <a:rPr lang="hu-HU" dirty="0">
                <a:solidFill>
                  <a:schemeClr val="tx1"/>
                </a:solidFill>
              </a:rPr>
              <a:t>d</a:t>
            </a:r>
            <a:r>
              <a:rPr lang="en-US" dirty="0" err="1">
                <a:solidFill>
                  <a:schemeClr val="tx1"/>
                </a:solidFill>
              </a:rPr>
              <a:t>oes</a:t>
            </a:r>
            <a:r>
              <a:rPr lang="en-US" dirty="0">
                <a:solidFill>
                  <a:schemeClr val="tx1"/>
                </a:solidFill>
              </a:rPr>
              <a:t> </a:t>
            </a:r>
            <a:r>
              <a:rPr lang="hu-HU" dirty="0">
                <a:solidFill>
                  <a:schemeClr val="tx1"/>
                </a:solidFill>
              </a:rPr>
              <a:t>t</a:t>
            </a:r>
            <a:r>
              <a:rPr lang="en-US" dirty="0" err="1">
                <a:solidFill>
                  <a:schemeClr val="tx1"/>
                </a:solidFill>
              </a:rPr>
              <a:t>hermoregulation</a:t>
            </a:r>
            <a:r>
              <a:rPr lang="hu-HU" dirty="0">
                <a:solidFill>
                  <a:schemeClr val="tx1"/>
                </a:solidFill>
              </a:rPr>
              <a:t> </a:t>
            </a:r>
            <a:r>
              <a:rPr lang="en-US" dirty="0">
                <a:solidFill>
                  <a:schemeClr val="tx1"/>
                </a:solidFill>
              </a:rPr>
              <a:t>in </a:t>
            </a:r>
            <a:r>
              <a:rPr lang="hu-HU" dirty="0" err="1">
                <a:solidFill>
                  <a:schemeClr val="tx1"/>
                </a:solidFill>
              </a:rPr>
              <a:t>infants</a:t>
            </a:r>
            <a:r>
              <a:rPr lang="hu-HU" dirty="0">
                <a:solidFill>
                  <a:schemeClr val="tx1"/>
                </a:solidFill>
              </a:rPr>
              <a:t> d</a:t>
            </a:r>
            <a:r>
              <a:rPr lang="en-US" dirty="0" err="1">
                <a:solidFill>
                  <a:schemeClr val="tx1"/>
                </a:solidFill>
              </a:rPr>
              <a:t>iffer</a:t>
            </a:r>
            <a:r>
              <a:rPr lang="en-US" dirty="0">
                <a:solidFill>
                  <a:schemeClr val="tx1"/>
                </a:solidFill>
              </a:rPr>
              <a:t>?</a:t>
            </a:r>
            <a:endParaRPr lang="en-US" dirty="0">
              <a:solidFill>
                <a:schemeClr val="tx1"/>
              </a:solidFill>
              <a:latin typeface="+mn-lt"/>
            </a:endParaRPr>
          </a:p>
        </p:txBody>
      </p:sp>
      <p:sp>
        <p:nvSpPr>
          <p:cNvPr id="3" name="Content Placeholder 2"/>
          <p:cNvSpPr>
            <a:spLocks noGrp="1"/>
          </p:cNvSpPr>
          <p:nvPr>
            <p:ph idx="1"/>
          </p:nvPr>
        </p:nvSpPr>
        <p:spPr>
          <a:xfrm>
            <a:off x="1106657" y="1690689"/>
            <a:ext cx="9641941" cy="4351338"/>
          </a:xfrm>
        </p:spPr>
        <p:txBody>
          <a:bodyPr>
            <a:normAutofit/>
          </a:bodyPr>
          <a:lstStyle/>
          <a:p>
            <a:pPr marL="0" indent="0">
              <a:buNone/>
            </a:pPr>
            <a:r>
              <a:rPr lang="en-US" dirty="0">
                <a:solidFill>
                  <a:schemeClr val="tx1"/>
                </a:solidFill>
              </a:rPr>
              <a:t>Body surface area-to-volume ratio</a:t>
            </a:r>
          </a:p>
          <a:p>
            <a:r>
              <a:rPr lang="en-US" dirty="0">
                <a:solidFill>
                  <a:schemeClr val="tx1"/>
                </a:solidFill>
              </a:rPr>
              <a:t>Adults: 0.4</a:t>
            </a:r>
          </a:p>
          <a:p>
            <a:r>
              <a:rPr lang="en-US" dirty="0">
                <a:solidFill>
                  <a:schemeClr val="tx1"/>
                </a:solidFill>
              </a:rPr>
              <a:t>Normal infants: 1</a:t>
            </a:r>
          </a:p>
          <a:p>
            <a:pPr marL="0" indent="0">
              <a:buNone/>
            </a:pPr>
            <a:endParaRPr lang="en-US" sz="1050" dirty="0">
              <a:solidFill>
                <a:schemeClr val="tx1"/>
              </a:solidFill>
            </a:endParaRPr>
          </a:p>
          <a:p>
            <a:pPr marL="0" indent="0">
              <a:buNone/>
            </a:pPr>
            <a:r>
              <a:rPr lang="en-US" sz="3200" i="1" dirty="0">
                <a:solidFill>
                  <a:schemeClr val="tx1"/>
                </a:solidFill>
              </a:rPr>
              <a:t>Heat loss and gain are much more rapid in infants </a:t>
            </a:r>
            <a:endParaRPr lang="en-US" sz="3200" i="1" baseline="30000" dirty="0">
              <a:solidFill>
                <a:schemeClr val="tx1"/>
              </a:solidFill>
            </a:endParaRPr>
          </a:p>
          <a:p>
            <a:endParaRPr lang="en-US" baseline="30000" dirty="0"/>
          </a:p>
          <a:p>
            <a:endParaRPr lang="en-US" dirty="0"/>
          </a:p>
        </p:txBody>
      </p:sp>
      <p:sp>
        <p:nvSpPr>
          <p:cNvPr id="4" name="Szövegdoboz 3"/>
          <p:cNvSpPr txBox="1"/>
          <p:nvPr/>
        </p:nvSpPr>
        <p:spPr>
          <a:xfrm>
            <a:off x="0" y="5969422"/>
            <a:ext cx="5821433" cy="369332"/>
          </a:xfrm>
          <a:prstGeom prst="rect">
            <a:avLst/>
          </a:prstGeom>
          <a:noFill/>
        </p:spPr>
        <p:txBody>
          <a:bodyPr wrap="square" rtlCol="0">
            <a:spAutoFit/>
          </a:bodyPr>
          <a:lstStyle/>
          <a:p>
            <a:r>
              <a:rPr lang="hu-HU" sz="1200" i="1" dirty="0" err="1" smtClean="0">
                <a:hlinkClick r:id="rId3"/>
              </a:rPr>
              <a:t>Source</a:t>
            </a:r>
            <a:r>
              <a:rPr lang="hu-HU" sz="1200" i="1" dirty="0">
                <a:hlinkClick r:id="rId3"/>
              </a:rPr>
              <a:t>:</a:t>
            </a:r>
            <a:r>
              <a:rPr lang="hu-HU" dirty="0">
                <a:hlinkClick r:id="rId3"/>
              </a:rPr>
              <a:t> </a:t>
            </a:r>
            <a:r>
              <a:rPr lang="en-US" sz="1200" i="1" dirty="0">
                <a:hlinkClick r:id="rId3"/>
              </a:rPr>
              <a:t>Pediatric Thermoregulation - Society for Pediatric </a:t>
            </a:r>
            <a:r>
              <a:rPr lang="en-US" sz="1200" i="1" dirty="0" smtClean="0">
                <a:hlinkClick r:id="rId3"/>
              </a:rPr>
              <a:t>Anesthesia</a:t>
            </a:r>
            <a:r>
              <a:rPr lang="hu-HU" sz="1200" i="1" dirty="0" smtClean="0">
                <a:hlinkClick r:id="rId3"/>
              </a:rPr>
              <a:t> </a:t>
            </a:r>
            <a:r>
              <a:rPr lang="en-US" sz="1200" i="1" dirty="0" smtClean="0">
                <a:hlinkClick r:id="rId3"/>
              </a:rPr>
              <a:t>pedsanesthesia.org</a:t>
            </a:r>
            <a:endParaRPr lang="hu-HU" sz="1200" i="1" dirty="0"/>
          </a:p>
        </p:txBody>
      </p:sp>
    </p:spTree>
    <p:extLst>
      <p:ext uri="{BB962C8B-B14F-4D97-AF65-F5344CB8AC3E}">
        <p14:creationId xmlns:p14="http://schemas.microsoft.com/office/powerpoint/2010/main" val="251795192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192505" y="352186"/>
            <a:ext cx="11896826" cy="549635"/>
          </a:xfrm>
        </p:spPr>
        <p:txBody>
          <a:bodyPr>
            <a:noAutofit/>
          </a:bodyPr>
          <a:lstStyle/>
          <a:p>
            <a:r>
              <a:rPr lang="en-US" sz="3200" dirty="0">
                <a:solidFill>
                  <a:schemeClr val="tx1"/>
                </a:solidFill>
              </a:rPr>
              <a:t>Aging and </a:t>
            </a:r>
            <a:r>
              <a:rPr lang="hu-HU" sz="3200" dirty="0">
                <a:solidFill>
                  <a:schemeClr val="tx1"/>
                </a:solidFill>
              </a:rPr>
              <a:t>t</a:t>
            </a:r>
            <a:r>
              <a:rPr lang="en-US" sz="3200" dirty="0" err="1">
                <a:solidFill>
                  <a:schemeClr val="tx1"/>
                </a:solidFill>
              </a:rPr>
              <a:t>hermoregulatory</a:t>
            </a:r>
            <a:r>
              <a:rPr lang="en-US" sz="3200" dirty="0">
                <a:solidFill>
                  <a:schemeClr val="tx1"/>
                </a:solidFill>
              </a:rPr>
              <a:t> </a:t>
            </a:r>
            <a:r>
              <a:rPr lang="hu-HU" sz="3200" dirty="0">
                <a:solidFill>
                  <a:schemeClr val="tx1"/>
                </a:solidFill>
              </a:rPr>
              <a:t>c</a:t>
            </a:r>
            <a:r>
              <a:rPr lang="en-US" sz="3200" dirty="0" err="1" smtClean="0">
                <a:solidFill>
                  <a:schemeClr val="tx1"/>
                </a:solidFill>
              </a:rPr>
              <a:t>ontrol</a:t>
            </a:r>
            <a:endParaRPr lang="hu-HU" sz="3200" dirty="0">
              <a:solidFill>
                <a:schemeClr val="tx1"/>
              </a:solidFill>
            </a:endParaRPr>
          </a:p>
        </p:txBody>
      </p:sp>
      <p:sp>
        <p:nvSpPr>
          <p:cNvPr id="3" name="Tartalom helye 2"/>
          <p:cNvSpPr>
            <a:spLocks noGrp="1"/>
          </p:cNvSpPr>
          <p:nvPr>
            <p:ph idx="1"/>
          </p:nvPr>
        </p:nvSpPr>
        <p:spPr>
          <a:xfrm>
            <a:off x="491706" y="1224486"/>
            <a:ext cx="11188460" cy="5370897"/>
          </a:xfrm>
        </p:spPr>
        <p:txBody>
          <a:bodyPr>
            <a:normAutofit/>
          </a:bodyPr>
          <a:lstStyle/>
          <a:p>
            <a:pPr algn="just">
              <a:lnSpc>
                <a:spcPct val="120000"/>
              </a:lnSpc>
              <a:spcAft>
                <a:spcPts val="1000"/>
              </a:spcAft>
            </a:pPr>
            <a:r>
              <a:rPr lang="hu-HU" sz="2400" dirty="0">
                <a:solidFill>
                  <a:schemeClr val="tx1"/>
                </a:solidFill>
              </a:rPr>
              <a:t>O</a:t>
            </a:r>
            <a:r>
              <a:rPr lang="en-US" sz="2400" dirty="0" err="1">
                <a:solidFill>
                  <a:schemeClr val="tx1"/>
                </a:solidFill>
              </a:rPr>
              <a:t>lder</a:t>
            </a:r>
            <a:r>
              <a:rPr lang="en-US" sz="2400" dirty="0">
                <a:solidFill>
                  <a:schemeClr val="tx1"/>
                </a:solidFill>
              </a:rPr>
              <a:t> individuals have </a:t>
            </a:r>
            <a:r>
              <a:rPr lang="en-US" sz="2400" b="1" dirty="0">
                <a:solidFill>
                  <a:schemeClr val="tx1"/>
                </a:solidFill>
              </a:rPr>
              <a:t>impaired thermoregulatory</a:t>
            </a:r>
            <a:r>
              <a:rPr lang="hu-HU" sz="2400" b="1" dirty="0">
                <a:solidFill>
                  <a:schemeClr val="tx1"/>
                </a:solidFill>
              </a:rPr>
              <a:t> </a:t>
            </a:r>
            <a:r>
              <a:rPr lang="en-US" sz="2400" dirty="0">
                <a:solidFill>
                  <a:schemeClr val="tx1"/>
                </a:solidFill>
              </a:rPr>
              <a:t>control and the</a:t>
            </a:r>
            <a:r>
              <a:rPr lang="hu-HU" sz="2400" dirty="0" err="1">
                <a:solidFill>
                  <a:schemeClr val="tx1"/>
                </a:solidFill>
              </a:rPr>
              <a:t>ir</a:t>
            </a:r>
            <a:r>
              <a:rPr lang="en-US" sz="2400" dirty="0">
                <a:solidFill>
                  <a:schemeClr val="tx1"/>
                </a:solidFill>
              </a:rPr>
              <a:t> risk of heat-related</a:t>
            </a:r>
            <a:r>
              <a:rPr lang="hu-HU" sz="2400" dirty="0">
                <a:solidFill>
                  <a:schemeClr val="tx1"/>
                </a:solidFill>
              </a:rPr>
              <a:t> </a:t>
            </a:r>
            <a:r>
              <a:rPr lang="en-US" sz="2400" dirty="0">
                <a:solidFill>
                  <a:schemeClr val="tx1"/>
                </a:solidFill>
              </a:rPr>
              <a:t>illness is elevated, particularly when</a:t>
            </a:r>
            <a:r>
              <a:rPr lang="hu-HU" sz="2400" dirty="0">
                <a:solidFill>
                  <a:schemeClr val="tx1"/>
                </a:solidFill>
              </a:rPr>
              <a:t> </a:t>
            </a:r>
            <a:r>
              <a:rPr lang="en-US" sz="2400" dirty="0">
                <a:solidFill>
                  <a:schemeClr val="tx1"/>
                </a:solidFill>
              </a:rPr>
              <a:t>performing physical activity in the heat</a:t>
            </a:r>
            <a:r>
              <a:rPr lang="hu-HU" sz="2400" dirty="0">
                <a:solidFill>
                  <a:schemeClr val="tx1"/>
                </a:solidFill>
              </a:rPr>
              <a:t>.</a:t>
            </a:r>
          </a:p>
          <a:p>
            <a:pPr>
              <a:lnSpc>
                <a:spcPct val="120000"/>
              </a:lnSpc>
              <a:spcAft>
                <a:spcPts val="1000"/>
              </a:spcAft>
            </a:pPr>
            <a:r>
              <a:rPr lang="hu-HU" sz="2400" dirty="0" err="1">
                <a:solidFill>
                  <a:schemeClr val="tx1"/>
                </a:solidFill>
              </a:rPr>
              <a:t>Increases</a:t>
            </a:r>
            <a:r>
              <a:rPr lang="hu-HU" sz="2400" dirty="0">
                <a:solidFill>
                  <a:schemeClr val="tx1"/>
                </a:solidFill>
              </a:rPr>
              <a:t> in </a:t>
            </a:r>
            <a:r>
              <a:rPr lang="hu-HU" sz="2400" dirty="0" err="1">
                <a:solidFill>
                  <a:schemeClr val="tx1"/>
                </a:solidFill>
              </a:rPr>
              <a:t>metabolic</a:t>
            </a:r>
            <a:r>
              <a:rPr lang="hu-HU" sz="2400" dirty="0">
                <a:solidFill>
                  <a:schemeClr val="tx1"/>
                </a:solidFill>
              </a:rPr>
              <a:t> and </a:t>
            </a:r>
            <a:r>
              <a:rPr lang="en-US" sz="2400" dirty="0">
                <a:solidFill>
                  <a:schemeClr val="tx1"/>
                </a:solidFill>
              </a:rPr>
              <a:t>muscular activity </a:t>
            </a:r>
            <a:r>
              <a:rPr lang="hu-HU" sz="2400" dirty="0" err="1">
                <a:solidFill>
                  <a:schemeClr val="tx1"/>
                </a:solidFill>
              </a:rPr>
              <a:t>increases</a:t>
            </a:r>
            <a:r>
              <a:rPr lang="hu-HU" sz="2400" dirty="0">
                <a:solidFill>
                  <a:schemeClr val="tx1"/>
                </a:solidFill>
              </a:rPr>
              <a:t> </a:t>
            </a:r>
            <a:r>
              <a:rPr lang="hu-HU" sz="2400" dirty="0" err="1">
                <a:solidFill>
                  <a:schemeClr val="tx1"/>
                </a:solidFill>
              </a:rPr>
              <a:t>heat</a:t>
            </a:r>
            <a:r>
              <a:rPr lang="hu-HU" sz="2400" dirty="0">
                <a:solidFill>
                  <a:schemeClr val="tx1"/>
                </a:solidFill>
              </a:rPr>
              <a:t> </a:t>
            </a:r>
            <a:r>
              <a:rPr lang="hu-HU" sz="2400" dirty="0" err="1">
                <a:solidFill>
                  <a:schemeClr val="tx1"/>
                </a:solidFill>
              </a:rPr>
              <a:t>production</a:t>
            </a:r>
            <a:r>
              <a:rPr lang="hu-HU" sz="2400" dirty="0">
                <a:solidFill>
                  <a:schemeClr val="tx1"/>
                </a:solidFill>
              </a:rPr>
              <a:t>. </a:t>
            </a:r>
          </a:p>
          <a:p>
            <a:pPr algn="just">
              <a:lnSpc>
                <a:spcPct val="120000"/>
              </a:lnSpc>
            </a:pPr>
            <a:r>
              <a:rPr lang="hu-HU" sz="2400" dirty="0">
                <a:solidFill>
                  <a:schemeClr val="tx1"/>
                </a:solidFill>
              </a:rPr>
              <a:t>T</a:t>
            </a:r>
            <a:r>
              <a:rPr lang="en-US" sz="2400" dirty="0">
                <a:solidFill>
                  <a:schemeClr val="tx1"/>
                </a:solidFill>
              </a:rPr>
              <a:t>he change in core</a:t>
            </a:r>
            <a:r>
              <a:rPr lang="hu-HU" sz="2400" dirty="0">
                <a:solidFill>
                  <a:schemeClr val="tx1"/>
                </a:solidFill>
              </a:rPr>
              <a:t> </a:t>
            </a:r>
            <a:r>
              <a:rPr lang="en-US" sz="2400" dirty="0">
                <a:solidFill>
                  <a:schemeClr val="tx1"/>
                </a:solidFill>
              </a:rPr>
              <a:t>body temperature secondary to the additional heat energy</a:t>
            </a:r>
            <a:r>
              <a:rPr lang="hu-HU" sz="2400" dirty="0">
                <a:solidFill>
                  <a:schemeClr val="tx1"/>
                </a:solidFill>
              </a:rPr>
              <a:t> </a:t>
            </a:r>
            <a:r>
              <a:rPr lang="en-US" sz="2400" dirty="0">
                <a:solidFill>
                  <a:schemeClr val="tx1"/>
                </a:solidFill>
              </a:rPr>
              <a:t>stored inside the body provides thermal afferent impulses to</a:t>
            </a:r>
            <a:r>
              <a:rPr lang="hu-HU" sz="2400" dirty="0">
                <a:solidFill>
                  <a:schemeClr val="tx1"/>
                </a:solidFill>
              </a:rPr>
              <a:t> </a:t>
            </a:r>
            <a:r>
              <a:rPr lang="en-US" sz="2400" dirty="0">
                <a:solidFill>
                  <a:schemeClr val="tx1"/>
                </a:solidFill>
              </a:rPr>
              <a:t>the central nervous system, </a:t>
            </a:r>
            <a:r>
              <a:rPr lang="en-US" sz="2400" dirty="0" smtClean="0">
                <a:solidFill>
                  <a:schemeClr val="tx1"/>
                </a:solidFill>
              </a:rPr>
              <a:t>which </a:t>
            </a:r>
            <a:r>
              <a:rPr lang="en-US" sz="2400" dirty="0">
                <a:solidFill>
                  <a:schemeClr val="tx1"/>
                </a:solidFill>
              </a:rPr>
              <a:t>subsequently sends</a:t>
            </a:r>
            <a:r>
              <a:rPr lang="hu-HU" sz="2400" dirty="0">
                <a:solidFill>
                  <a:schemeClr val="tx1"/>
                </a:solidFill>
              </a:rPr>
              <a:t> </a:t>
            </a:r>
            <a:r>
              <a:rPr lang="en-US" sz="2400" dirty="0">
                <a:solidFill>
                  <a:schemeClr val="tx1"/>
                </a:solidFill>
              </a:rPr>
              <a:t>efferent signals to appropriate effector organs </a:t>
            </a:r>
            <a:r>
              <a:rPr lang="en-US" sz="2400" dirty="0" smtClean="0">
                <a:solidFill>
                  <a:schemeClr val="tx1"/>
                </a:solidFill>
              </a:rPr>
              <a:t>to </a:t>
            </a:r>
            <a:r>
              <a:rPr lang="en-US" sz="2400" dirty="0">
                <a:solidFill>
                  <a:schemeClr val="tx1"/>
                </a:solidFill>
              </a:rPr>
              <a:t>initiate</a:t>
            </a:r>
            <a:r>
              <a:rPr lang="hu-HU" sz="2400" dirty="0">
                <a:solidFill>
                  <a:schemeClr val="tx1"/>
                </a:solidFill>
              </a:rPr>
              <a:t> </a:t>
            </a:r>
            <a:r>
              <a:rPr lang="en-US" sz="2400" dirty="0">
                <a:solidFill>
                  <a:schemeClr val="tx1"/>
                </a:solidFill>
              </a:rPr>
              <a:t>sustained increases in sweating and skin blood flow</a:t>
            </a:r>
            <a:r>
              <a:rPr lang="hu-HU" sz="2400" dirty="0">
                <a:solidFill>
                  <a:schemeClr val="tx1"/>
                </a:solidFill>
              </a:rPr>
              <a:t> </a:t>
            </a:r>
            <a:r>
              <a:rPr lang="en-US" sz="2400" dirty="0">
                <a:solidFill>
                  <a:schemeClr val="tx1"/>
                </a:solidFill>
              </a:rPr>
              <a:t>ensuring that core body temperature is maintained within</a:t>
            </a:r>
            <a:r>
              <a:rPr lang="hu-HU" sz="2400" dirty="0">
                <a:solidFill>
                  <a:schemeClr val="tx1"/>
                </a:solidFill>
              </a:rPr>
              <a:t> </a:t>
            </a:r>
            <a:r>
              <a:rPr lang="hu-HU" sz="2400" dirty="0" err="1">
                <a:solidFill>
                  <a:schemeClr val="tx1"/>
                </a:solidFill>
              </a:rPr>
              <a:t>safe</a:t>
            </a:r>
            <a:r>
              <a:rPr lang="hu-HU" sz="2400" dirty="0">
                <a:solidFill>
                  <a:schemeClr val="tx1"/>
                </a:solidFill>
              </a:rPr>
              <a:t> limits.</a:t>
            </a:r>
          </a:p>
          <a:p>
            <a:endParaRPr lang="hu-HU" dirty="0"/>
          </a:p>
        </p:txBody>
      </p:sp>
      <p:sp>
        <p:nvSpPr>
          <p:cNvPr id="4" name="Téglalap 3"/>
          <p:cNvSpPr/>
          <p:nvPr/>
        </p:nvSpPr>
        <p:spPr>
          <a:xfrm>
            <a:off x="0" y="5931395"/>
            <a:ext cx="12361985" cy="276999"/>
          </a:xfrm>
          <a:prstGeom prst="rect">
            <a:avLst/>
          </a:prstGeom>
        </p:spPr>
        <p:txBody>
          <a:bodyPr wrap="square">
            <a:spAutoFit/>
          </a:bodyPr>
          <a:lstStyle/>
          <a:p>
            <a:r>
              <a:rPr lang="hu-HU" sz="1200" i="1" dirty="0" err="1"/>
              <a:t>Source</a:t>
            </a:r>
            <a:r>
              <a:rPr lang="hu-HU" sz="1200" i="1" dirty="0"/>
              <a:t>: </a:t>
            </a:r>
            <a:r>
              <a:rPr lang="en-US" sz="1200" i="1" dirty="0"/>
              <a:t>Balmain BN, </a:t>
            </a:r>
            <a:r>
              <a:rPr lang="hu-HU" sz="1200" i="1" dirty="0"/>
              <a:t> et </a:t>
            </a:r>
            <a:r>
              <a:rPr lang="hu-HU" sz="1200" i="1" dirty="0" err="1"/>
              <a:t>al</a:t>
            </a:r>
            <a:r>
              <a:rPr lang="hu-HU" sz="1200" i="1" dirty="0"/>
              <a:t>.: </a:t>
            </a:r>
            <a:r>
              <a:rPr lang="en-US" sz="1200" i="1" dirty="0"/>
              <a:t>Aging and Thermoregulatory Control: The Clinical Implications of Exercising under Heat Stress in Older Individuals. </a:t>
            </a:r>
            <a:r>
              <a:rPr lang="en-US" sz="1200" i="1" dirty="0" err="1"/>
              <a:t>doi</a:t>
            </a:r>
            <a:r>
              <a:rPr lang="en-US" sz="1200" i="1" dirty="0"/>
              <a:t>: 10.1155/2018/8306154. </a:t>
            </a:r>
            <a:endParaRPr lang="hu-HU" sz="1200" i="1" dirty="0"/>
          </a:p>
        </p:txBody>
      </p:sp>
    </p:spTree>
    <p:extLst>
      <p:ext uri="{BB962C8B-B14F-4D97-AF65-F5344CB8AC3E}">
        <p14:creationId xmlns:p14="http://schemas.microsoft.com/office/powerpoint/2010/main" val="167379558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Kép 1"/>
          <p:cNvPicPr>
            <a:picLocks noChangeAspect="1"/>
          </p:cNvPicPr>
          <p:nvPr/>
        </p:nvPicPr>
        <p:blipFill rotWithShape="1">
          <a:blip r:embed="rId2">
            <a:extLst>
              <a:ext uri="{BEBA8EAE-BF5A-486C-A8C5-ECC9F3942E4B}">
                <a14:imgProps xmlns:a14="http://schemas.microsoft.com/office/drawing/2010/main">
                  <a14:imgLayer r:embed="rId3">
                    <a14:imgEffect>
                      <a14:sharpenSoften amount="25000"/>
                    </a14:imgEffect>
                  </a14:imgLayer>
                </a14:imgProps>
              </a:ext>
            </a:extLst>
          </a:blip>
          <a:srcRect l="954" t="1743" r="1304"/>
          <a:stretch/>
        </p:blipFill>
        <p:spPr>
          <a:xfrm>
            <a:off x="759078" y="293298"/>
            <a:ext cx="10534446" cy="5408761"/>
          </a:xfrm>
          <a:prstGeom prst="rect">
            <a:avLst/>
          </a:prstGeom>
        </p:spPr>
      </p:pic>
      <p:sp>
        <p:nvSpPr>
          <p:cNvPr id="3" name="Szövegdoboz 2"/>
          <p:cNvSpPr txBox="1"/>
          <p:nvPr/>
        </p:nvSpPr>
        <p:spPr>
          <a:xfrm>
            <a:off x="1385453" y="5805055"/>
            <a:ext cx="9393382" cy="461665"/>
          </a:xfrm>
          <a:prstGeom prst="rect">
            <a:avLst/>
          </a:prstGeom>
          <a:noFill/>
        </p:spPr>
        <p:txBody>
          <a:bodyPr wrap="square" rtlCol="0">
            <a:spAutoFit/>
          </a:bodyPr>
          <a:lstStyle/>
          <a:p>
            <a:pPr algn="ctr"/>
            <a:r>
              <a:rPr lang="en-US" sz="2400" dirty="0"/>
              <a:t>Factors contributing to increased risk of heat illness and death in aging</a:t>
            </a:r>
            <a:endParaRPr lang="hu-HU" sz="2400" dirty="0"/>
          </a:p>
        </p:txBody>
      </p:sp>
      <p:sp>
        <p:nvSpPr>
          <p:cNvPr id="4" name="Téglalap 3"/>
          <p:cNvSpPr/>
          <p:nvPr/>
        </p:nvSpPr>
        <p:spPr>
          <a:xfrm>
            <a:off x="234461" y="6114945"/>
            <a:ext cx="12303370" cy="584775"/>
          </a:xfrm>
          <a:prstGeom prst="rect">
            <a:avLst/>
          </a:prstGeom>
        </p:spPr>
        <p:txBody>
          <a:bodyPr wrap="square">
            <a:spAutoFit/>
          </a:bodyPr>
          <a:lstStyle/>
          <a:p>
            <a:r>
              <a:rPr lang="hu-HU" sz="1200" i="1" dirty="0" err="1"/>
              <a:t>Source</a:t>
            </a:r>
            <a:r>
              <a:rPr lang="hu-HU" sz="1200" i="1" dirty="0"/>
              <a:t>: </a:t>
            </a:r>
            <a:r>
              <a:rPr lang="en-US" sz="1200" i="1" dirty="0"/>
              <a:t>Balmain BN, </a:t>
            </a:r>
            <a:r>
              <a:rPr lang="hu-HU" sz="1200" i="1" dirty="0"/>
              <a:t>et </a:t>
            </a:r>
            <a:r>
              <a:rPr lang="hu-HU" sz="1200" i="1" dirty="0" err="1"/>
              <a:t>al</a:t>
            </a:r>
            <a:r>
              <a:rPr lang="hu-HU" sz="1200" i="1" dirty="0"/>
              <a:t>.:</a:t>
            </a:r>
            <a:r>
              <a:rPr lang="en-US" sz="1200" i="1" dirty="0"/>
              <a:t>. Aging and Thermoregulatory Control: The Clinical Implications of Exercising under Heat Stress in Older Individuals. </a:t>
            </a:r>
            <a:r>
              <a:rPr lang="en-US" sz="1200" i="1" dirty="0" err="1"/>
              <a:t>doi</a:t>
            </a:r>
            <a:r>
              <a:rPr lang="en-US" sz="1200" i="1" dirty="0"/>
              <a:t>: 10.1155/2018/8306154</a:t>
            </a:r>
            <a:r>
              <a:rPr lang="en-US" sz="3200" dirty="0"/>
              <a:t>. </a:t>
            </a:r>
            <a:endParaRPr lang="hu-HU" sz="3200" dirty="0"/>
          </a:p>
        </p:txBody>
      </p:sp>
    </p:spTree>
    <p:extLst>
      <p:ext uri="{BB962C8B-B14F-4D97-AF65-F5344CB8AC3E}">
        <p14:creationId xmlns:p14="http://schemas.microsoft.com/office/powerpoint/2010/main" val="38086993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Kép 3"/>
          <p:cNvPicPr>
            <a:picLocks noChangeAspect="1"/>
          </p:cNvPicPr>
          <p:nvPr/>
        </p:nvPicPr>
        <p:blipFill rotWithShape="1">
          <a:blip r:embed="rId2"/>
          <a:srcRect l="1156" t="2062" r="2626" b="2482"/>
          <a:stretch/>
        </p:blipFill>
        <p:spPr>
          <a:xfrm>
            <a:off x="1089762" y="221380"/>
            <a:ext cx="10316175" cy="5370897"/>
          </a:xfrm>
          <a:prstGeom prst="rect">
            <a:avLst/>
          </a:prstGeom>
          <a:ln w="19050">
            <a:solidFill>
              <a:schemeClr val="tx1"/>
            </a:solidFill>
          </a:ln>
        </p:spPr>
      </p:pic>
      <p:sp>
        <p:nvSpPr>
          <p:cNvPr id="5" name="Téglalap 4"/>
          <p:cNvSpPr/>
          <p:nvPr/>
        </p:nvSpPr>
        <p:spPr>
          <a:xfrm>
            <a:off x="1406515" y="5724827"/>
            <a:ext cx="9795163" cy="369332"/>
          </a:xfrm>
          <a:prstGeom prst="rect">
            <a:avLst/>
          </a:prstGeom>
        </p:spPr>
        <p:txBody>
          <a:bodyPr wrap="square">
            <a:spAutoFit/>
          </a:bodyPr>
          <a:lstStyle/>
          <a:p>
            <a:r>
              <a:rPr lang="en-US" dirty="0">
                <a:latin typeface="GillSansMTPro-Medium"/>
              </a:rPr>
              <a:t>Proposed interventional strategies and mechanisms to improve thermoregulation in the elderly.</a:t>
            </a:r>
            <a:endParaRPr lang="hu-HU" dirty="0"/>
          </a:p>
        </p:txBody>
      </p:sp>
      <p:sp>
        <p:nvSpPr>
          <p:cNvPr id="6" name="Téglalap 5"/>
          <p:cNvSpPr/>
          <p:nvPr/>
        </p:nvSpPr>
        <p:spPr>
          <a:xfrm>
            <a:off x="0" y="6324991"/>
            <a:ext cx="10875818" cy="276999"/>
          </a:xfrm>
          <a:prstGeom prst="rect">
            <a:avLst/>
          </a:prstGeom>
        </p:spPr>
        <p:txBody>
          <a:bodyPr wrap="square">
            <a:spAutoFit/>
          </a:bodyPr>
          <a:lstStyle/>
          <a:p>
            <a:r>
              <a:rPr lang="hu-HU" sz="1200" i="1" dirty="0" err="1"/>
              <a:t>Source</a:t>
            </a:r>
            <a:r>
              <a:rPr lang="hu-HU" sz="1200" i="1" dirty="0"/>
              <a:t>: Millyard A, et </a:t>
            </a:r>
            <a:r>
              <a:rPr lang="hu-HU" sz="1200" i="1" dirty="0" err="1"/>
              <a:t>al</a:t>
            </a:r>
            <a:r>
              <a:rPr lang="hu-HU" sz="1200" i="1" dirty="0"/>
              <a:t>. </a:t>
            </a:r>
            <a:r>
              <a:rPr lang="hu-HU" sz="1200" i="1" dirty="0" err="1"/>
              <a:t>Impairments</a:t>
            </a:r>
            <a:r>
              <a:rPr lang="hu-HU" sz="1200" i="1" dirty="0"/>
              <a:t> </a:t>
            </a:r>
            <a:r>
              <a:rPr lang="hu-HU" sz="1200" i="1" dirty="0" err="1"/>
              <a:t>to</a:t>
            </a:r>
            <a:r>
              <a:rPr lang="hu-HU" sz="1200" i="1" dirty="0"/>
              <a:t> </a:t>
            </a:r>
            <a:r>
              <a:rPr lang="hu-HU" sz="1200" i="1" dirty="0" err="1"/>
              <a:t>Thermoregulation</a:t>
            </a:r>
            <a:r>
              <a:rPr lang="hu-HU" sz="1200" i="1" dirty="0"/>
              <a:t> in </a:t>
            </a:r>
            <a:r>
              <a:rPr lang="hu-HU" sz="1200" i="1" dirty="0" err="1"/>
              <a:t>the</a:t>
            </a:r>
            <a:r>
              <a:rPr lang="hu-HU" sz="1200" i="1" dirty="0"/>
              <a:t> </a:t>
            </a:r>
            <a:r>
              <a:rPr lang="hu-HU" sz="1200" i="1" dirty="0" err="1"/>
              <a:t>Elderly</a:t>
            </a:r>
            <a:r>
              <a:rPr lang="hu-HU" sz="1200" i="1" dirty="0"/>
              <a:t> During </a:t>
            </a:r>
            <a:r>
              <a:rPr lang="hu-HU" sz="1200" i="1" dirty="0" err="1"/>
              <a:t>Heat</a:t>
            </a:r>
            <a:r>
              <a:rPr lang="hu-HU" sz="1200" i="1" dirty="0"/>
              <a:t> </a:t>
            </a:r>
            <a:r>
              <a:rPr lang="hu-HU" sz="1200" i="1" dirty="0" err="1"/>
              <a:t>Exposure</a:t>
            </a:r>
            <a:r>
              <a:rPr lang="hu-HU" sz="1200" i="1" dirty="0"/>
              <a:t> </a:t>
            </a:r>
            <a:r>
              <a:rPr lang="hu-HU" sz="1200" i="1" dirty="0" err="1"/>
              <a:t>Events</a:t>
            </a:r>
            <a:r>
              <a:rPr lang="hu-HU" sz="1200" i="1" dirty="0"/>
              <a:t>.. </a:t>
            </a:r>
            <a:r>
              <a:rPr lang="hu-HU" sz="1200" i="1" dirty="0" err="1"/>
              <a:t>doi</a:t>
            </a:r>
            <a:r>
              <a:rPr lang="hu-HU" sz="1200" i="1" dirty="0"/>
              <a:t>: 10.1177/2333721420932432.</a:t>
            </a:r>
          </a:p>
        </p:txBody>
      </p:sp>
    </p:spTree>
    <p:extLst>
      <p:ext uri="{BB962C8B-B14F-4D97-AF65-F5344CB8AC3E}">
        <p14:creationId xmlns:p14="http://schemas.microsoft.com/office/powerpoint/2010/main" val="36305176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ctrTitle"/>
          </p:nvPr>
        </p:nvSpPr>
        <p:spPr>
          <a:xfrm>
            <a:off x="621102" y="1122363"/>
            <a:ext cx="10046898" cy="2387600"/>
          </a:xfrm>
        </p:spPr>
        <p:txBody>
          <a:bodyPr/>
          <a:lstStyle/>
          <a:p>
            <a:r>
              <a:rPr lang="hu-HU" b="1" dirty="0" err="1">
                <a:solidFill>
                  <a:schemeClr val="tx1"/>
                </a:solidFill>
              </a:rPr>
              <a:t>Thermoregulation</a:t>
            </a:r>
            <a:r>
              <a:rPr lang="hu-HU" b="1" dirty="0">
                <a:solidFill>
                  <a:schemeClr val="tx1"/>
                </a:solidFill>
              </a:rPr>
              <a:t>, </a:t>
            </a:r>
            <a:r>
              <a:rPr lang="hu-HU" b="1" dirty="0" err="1">
                <a:solidFill>
                  <a:schemeClr val="tx1"/>
                </a:solidFill>
              </a:rPr>
              <a:t>effects</a:t>
            </a:r>
            <a:r>
              <a:rPr lang="hu-HU" b="1" dirty="0">
                <a:solidFill>
                  <a:schemeClr val="tx1"/>
                </a:solidFill>
              </a:rPr>
              <a:t> of </a:t>
            </a:r>
            <a:r>
              <a:rPr lang="hu-HU" b="1" dirty="0" err="1" smtClean="0">
                <a:solidFill>
                  <a:schemeClr val="tx1"/>
                </a:solidFill>
              </a:rPr>
              <a:t>heat</a:t>
            </a:r>
            <a:r>
              <a:rPr lang="hu-HU" b="1" dirty="0" smtClean="0">
                <a:solidFill>
                  <a:schemeClr val="tx1"/>
                </a:solidFill>
              </a:rPr>
              <a:t> and </a:t>
            </a:r>
            <a:r>
              <a:rPr lang="hu-HU" b="1" dirty="0" err="1" smtClean="0">
                <a:solidFill>
                  <a:schemeClr val="tx1"/>
                </a:solidFill>
              </a:rPr>
              <a:t>heat</a:t>
            </a:r>
            <a:r>
              <a:rPr lang="hu-HU" b="1" dirty="0" smtClean="0">
                <a:solidFill>
                  <a:schemeClr val="tx1"/>
                </a:solidFill>
              </a:rPr>
              <a:t> </a:t>
            </a:r>
            <a:r>
              <a:rPr lang="hu-HU" b="1" dirty="0">
                <a:solidFill>
                  <a:schemeClr val="tx1"/>
                </a:solidFill>
              </a:rPr>
              <a:t>stroke</a:t>
            </a:r>
          </a:p>
        </p:txBody>
      </p:sp>
    </p:spTree>
    <p:extLst>
      <p:ext uri="{BB962C8B-B14F-4D97-AF65-F5344CB8AC3E}">
        <p14:creationId xmlns:p14="http://schemas.microsoft.com/office/powerpoint/2010/main" val="335395079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rmAutofit fontScale="90000"/>
          </a:bodyPr>
          <a:lstStyle/>
          <a:p>
            <a:r>
              <a:rPr lang="hu-HU" dirty="0" err="1">
                <a:solidFill>
                  <a:schemeClr val="tx1"/>
                </a:solidFill>
              </a:rPr>
              <a:t>Take</a:t>
            </a:r>
            <a:r>
              <a:rPr lang="hu-HU" dirty="0">
                <a:solidFill>
                  <a:schemeClr val="tx1"/>
                </a:solidFill>
              </a:rPr>
              <a:t> </a:t>
            </a:r>
            <a:r>
              <a:rPr lang="hu-HU" dirty="0" err="1">
                <a:solidFill>
                  <a:schemeClr val="tx1"/>
                </a:solidFill>
              </a:rPr>
              <a:t>home</a:t>
            </a:r>
            <a:r>
              <a:rPr lang="hu-HU" dirty="0">
                <a:solidFill>
                  <a:schemeClr val="tx1"/>
                </a:solidFill>
              </a:rPr>
              <a:t> </a:t>
            </a:r>
            <a:r>
              <a:rPr lang="hu-HU" dirty="0" err="1">
                <a:solidFill>
                  <a:schemeClr val="tx1"/>
                </a:solidFill>
              </a:rPr>
              <a:t>message</a:t>
            </a:r>
            <a:r>
              <a:rPr lang="hu-HU" dirty="0">
                <a:solidFill>
                  <a:schemeClr val="tx1"/>
                </a:solidFill>
              </a:rPr>
              <a:t> - </a:t>
            </a:r>
            <a:r>
              <a:rPr lang="hu-HU" dirty="0" err="1">
                <a:solidFill>
                  <a:schemeClr val="tx1"/>
                </a:solidFill>
              </a:rPr>
              <a:t>thermoregulation</a:t>
            </a:r>
            <a:endParaRPr lang="hu-HU" dirty="0">
              <a:solidFill>
                <a:schemeClr val="tx1"/>
              </a:solidFill>
            </a:endParaRPr>
          </a:p>
        </p:txBody>
      </p:sp>
      <p:graphicFrame>
        <p:nvGraphicFramePr>
          <p:cNvPr id="4" name="Tartalom helye 3"/>
          <p:cNvGraphicFramePr>
            <a:graphicFrameLocks noGrp="1"/>
          </p:cNvGraphicFramePr>
          <p:nvPr>
            <p:ph idx="1"/>
          </p:nvPr>
        </p:nvGraphicFramePr>
        <p:xfrm>
          <a:off x="192606" y="1717554"/>
          <a:ext cx="11896725" cy="3296920"/>
        </p:xfrm>
        <a:graphic>
          <a:graphicData uri="http://schemas.openxmlformats.org/drawingml/2006/table">
            <a:tbl>
              <a:tblPr firstRow="1" bandRow="1">
                <a:tableStyleId>{5C22544A-7EE6-4342-B048-85BDC9FD1C3A}</a:tableStyleId>
              </a:tblPr>
              <a:tblGrid>
                <a:gridCol w="3965575">
                  <a:extLst>
                    <a:ext uri="{9D8B030D-6E8A-4147-A177-3AD203B41FA5}">
                      <a16:colId xmlns:a16="http://schemas.microsoft.com/office/drawing/2014/main" val="87199714"/>
                    </a:ext>
                  </a:extLst>
                </a:gridCol>
                <a:gridCol w="3965575">
                  <a:extLst>
                    <a:ext uri="{9D8B030D-6E8A-4147-A177-3AD203B41FA5}">
                      <a16:colId xmlns:a16="http://schemas.microsoft.com/office/drawing/2014/main" val="177858719"/>
                    </a:ext>
                  </a:extLst>
                </a:gridCol>
                <a:gridCol w="3965575">
                  <a:extLst>
                    <a:ext uri="{9D8B030D-6E8A-4147-A177-3AD203B41FA5}">
                      <a16:colId xmlns:a16="http://schemas.microsoft.com/office/drawing/2014/main" val="3378748222"/>
                    </a:ext>
                  </a:extLst>
                </a:gridCol>
              </a:tblGrid>
              <a:tr h="370840">
                <a:tc>
                  <a:txBody>
                    <a:bodyPr/>
                    <a:lstStyle/>
                    <a:p>
                      <a:r>
                        <a:rPr lang="hu-HU" dirty="0" err="1"/>
                        <a:t>Risk</a:t>
                      </a:r>
                      <a:r>
                        <a:rPr lang="hu-HU" dirty="0"/>
                        <a:t> </a:t>
                      </a:r>
                      <a:r>
                        <a:rPr lang="hu-HU" dirty="0" err="1"/>
                        <a:t>groups</a:t>
                      </a:r>
                      <a:endParaRPr lang="hu-HU" dirty="0"/>
                    </a:p>
                  </a:txBody>
                  <a:tcPr/>
                </a:tc>
                <a:tc>
                  <a:txBody>
                    <a:bodyPr/>
                    <a:lstStyle/>
                    <a:p>
                      <a:r>
                        <a:rPr lang="hu-HU" dirty="0" err="1"/>
                        <a:t>Mechanism</a:t>
                      </a:r>
                      <a:endParaRPr lang="hu-HU" dirty="0"/>
                    </a:p>
                  </a:txBody>
                  <a:tcPr/>
                </a:tc>
                <a:tc>
                  <a:txBody>
                    <a:bodyPr/>
                    <a:lstStyle/>
                    <a:p>
                      <a:r>
                        <a:rPr lang="hu-HU" dirty="0" err="1"/>
                        <a:t>Prevention</a:t>
                      </a:r>
                      <a:endParaRPr lang="hu-HU" dirty="0"/>
                    </a:p>
                  </a:txBody>
                  <a:tcPr/>
                </a:tc>
                <a:extLst>
                  <a:ext uri="{0D108BD9-81ED-4DB2-BD59-A6C34878D82A}">
                    <a16:rowId xmlns:a16="http://schemas.microsoft.com/office/drawing/2014/main" val="3474371097"/>
                  </a:ext>
                </a:extLst>
              </a:tr>
              <a:tr h="370840">
                <a:tc>
                  <a:txBody>
                    <a:bodyPr/>
                    <a:lstStyle/>
                    <a:p>
                      <a:r>
                        <a:rPr lang="hu-HU" dirty="0" err="1"/>
                        <a:t>Infants</a:t>
                      </a:r>
                      <a:endParaRPr lang="hu-HU" dirty="0"/>
                    </a:p>
                  </a:txBody>
                  <a:tcPr/>
                </a:tc>
                <a:tc>
                  <a:txBody>
                    <a:bodyPr/>
                    <a:lstStyle/>
                    <a:p>
                      <a:r>
                        <a:rPr lang="en-US" sz="1800" b="0" i="0" u="none" strike="noStrike" kern="1200" baseline="0" dirty="0">
                          <a:solidFill>
                            <a:schemeClr val="dk1"/>
                          </a:solidFill>
                          <a:latin typeface="+mn-lt"/>
                          <a:ea typeface="+mn-ea"/>
                          <a:cs typeface="+mn-cs"/>
                        </a:rPr>
                        <a:t>Thermoregulation immature, </a:t>
                      </a:r>
                      <a:endParaRPr lang="hu-HU" sz="1800" b="0" i="0" u="none" strike="noStrike" kern="1200" baseline="0" dirty="0">
                        <a:solidFill>
                          <a:schemeClr val="dk1"/>
                        </a:solidFill>
                        <a:latin typeface="+mn-lt"/>
                        <a:ea typeface="+mn-ea"/>
                        <a:cs typeface="+mn-cs"/>
                      </a:endParaRPr>
                    </a:p>
                    <a:p>
                      <a:r>
                        <a:rPr lang="en-US" sz="1800" b="0" i="0" u="none" strike="noStrike" kern="1200" baseline="0" dirty="0">
                          <a:solidFill>
                            <a:schemeClr val="dk1"/>
                          </a:solidFill>
                          <a:latin typeface="+mn-lt"/>
                          <a:ea typeface="+mn-ea"/>
                          <a:cs typeface="+mn-cs"/>
                        </a:rPr>
                        <a:t>smaller body mass and</a:t>
                      </a:r>
                      <a:r>
                        <a:rPr lang="hu-HU" sz="1800" b="0" i="0" u="none" strike="noStrike" kern="1200" baseline="0" dirty="0">
                          <a:solidFill>
                            <a:schemeClr val="dk1"/>
                          </a:solidFill>
                          <a:latin typeface="+mn-lt"/>
                          <a:ea typeface="+mn-ea"/>
                          <a:cs typeface="+mn-cs"/>
                        </a:rPr>
                        <a:t> </a:t>
                      </a:r>
                      <a:r>
                        <a:rPr lang="en-US" sz="1800" b="0" i="0" u="none" strike="noStrike" kern="1200" baseline="0" dirty="0">
                          <a:solidFill>
                            <a:schemeClr val="dk1"/>
                          </a:solidFill>
                          <a:latin typeface="+mn-lt"/>
                          <a:ea typeface="+mn-ea"/>
                          <a:cs typeface="+mn-cs"/>
                        </a:rPr>
                        <a:t>blood volume, high dependency level, </a:t>
                      </a:r>
                      <a:endParaRPr lang="hu-HU" sz="1800" b="0" i="0" u="none" strike="noStrike" kern="1200" baseline="0" dirty="0">
                        <a:solidFill>
                          <a:schemeClr val="dk1"/>
                        </a:solidFill>
                        <a:latin typeface="+mn-lt"/>
                        <a:ea typeface="+mn-ea"/>
                        <a:cs typeface="+mn-cs"/>
                      </a:endParaRPr>
                    </a:p>
                    <a:p>
                      <a:r>
                        <a:rPr lang="en-US" sz="1800" b="0" i="0" u="none" strike="noStrike" kern="1200" baseline="0" dirty="0">
                          <a:solidFill>
                            <a:schemeClr val="dk1"/>
                          </a:solidFill>
                          <a:latin typeface="+mn-lt"/>
                          <a:ea typeface="+mn-ea"/>
                          <a:cs typeface="+mn-cs"/>
                        </a:rPr>
                        <a:t>Dehydration</a:t>
                      </a:r>
                      <a:r>
                        <a:rPr lang="hu-HU" sz="1800" b="0" i="0" u="none" strike="noStrike" kern="1200" baseline="0" dirty="0">
                          <a:solidFill>
                            <a:schemeClr val="dk1"/>
                          </a:solidFill>
                          <a:latin typeface="+mn-lt"/>
                          <a:ea typeface="+mn-ea"/>
                          <a:cs typeface="+mn-cs"/>
                        </a:rPr>
                        <a:t> </a:t>
                      </a:r>
                      <a:r>
                        <a:rPr lang="en-US" sz="1800" b="0" i="0" u="none" strike="noStrike" kern="1200" baseline="0" dirty="0">
                          <a:solidFill>
                            <a:schemeClr val="dk1"/>
                          </a:solidFill>
                          <a:latin typeface="+mn-lt"/>
                          <a:ea typeface="+mn-ea"/>
                          <a:cs typeface="+mn-cs"/>
                        </a:rPr>
                        <a:t>risk in case of </a:t>
                      </a:r>
                      <a:r>
                        <a:rPr lang="en-US" sz="1800" b="0" i="0" u="none" strike="noStrike" kern="1200" baseline="0" dirty="0" err="1">
                          <a:solidFill>
                            <a:schemeClr val="dk1"/>
                          </a:solidFill>
                          <a:latin typeface="+mn-lt"/>
                          <a:ea typeface="+mn-ea"/>
                          <a:cs typeface="+mn-cs"/>
                        </a:rPr>
                        <a:t>diarrhoea</a:t>
                      </a:r>
                      <a:endParaRPr lang="hu-HU" dirty="0"/>
                    </a:p>
                  </a:txBody>
                  <a:tcPr/>
                </a:tc>
                <a:tc>
                  <a:txBody>
                    <a:bodyPr/>
                    <a:lstStyle/>
                    <a:p>
                      <a:r>
                        <a:rPr lang="hu-HU" dirty="0" err="1"/>
                        <a:t>Keep</a:t>
                      </a:r>
                      <a:r>
                        <a:rPr lang="hu-HU" dirty="0"/>
                        <a:t>  </a:t>
                      </a:r>
                      <a:r>
                        <a:rPr lang="hu-HU" dirty="0" err="1"/>
                        <a:t>the</a:t>
                      </a:r>
                      <a:r>
                        <a:rPr lang="hu-HU" dirty="0"/>
                        <a:t> </a:t>
                      </a:r>
                      <a:r>
                        <a:rPr lang="hu-HU" dirty="0" err="1"/>
                        <a:t>inner</a:t>
                      </a:r>
                      <a:r>
                        <a:rPr lang="hu-HU" dirty="0"/>
                        <a:t> </a:t>
                      </a:r>
                      <a:r>
                        <a:rPr lang="hu-HU" dirty="0" err="1"/>
                        <a:t>environment</a:t>
                      </a:r>
                      <a:r>
                        <a:rPr lang="hu-HU" dirty="0"/>
                        <a:t> </a:t>
                      </a:r>
                      <a:r>
                        <a:rPr lang="hu-HU" dirty="0" err="1"/>
                        <a:t>cool</a:t>
                      </a:r>
                      <a:r>
                        <a:rPr lang="hu-HU" dirty="0"/>
                        <a:t>.</a:t>
                      </a:r>
                    </a:p>
                    <a:p>
                      <a:r>
                        <a:rPr lang="hu-HU" dirty="0" err="1"/>
                        <a:t>Check</a:t>
                      </a:r>
                      <a:r>
                        <a:rPr lang="hu-HU" dirty="0"/>
                        <a:t> </a:t>
                      </a:r>
                      <a:r>
                        <a:rPr lang="hu-HU" dirty="0" err="1"/>
                        <a:t>room</a:t>
                      </a:r>
                      <a:r>
                        <a:rPr lang="hu-HU" dirty="0"/>
                        <a:t> and body </a:t>
                      </a:r>
                      <a:r>
                        <a:rPr lang="hu-HU" dirty="0" err="1"/>
                        <a:t>temperature</a:t>
                      </a:r>
                      <a:r>
                        <a:rPr lang="hu-HU" dirty="0"/>
                        <a:t>.</a:t>
                      </a:r>
                    </a:p>
                    <a:p>
                      <a:r>
                        <a:rPr lang="hu-HU" dirty="0" err="1"/>
                        <a:t>Supply</a:t>
                      </a:r>
                      <a:r>
                        <a:rPr lang="hu-HU" dirty="0"/>
                        <a:t> fluid and </a:t>
                      </a:r>
                      <a:r>
                        <a:rPr lang="hu-HU" dirty="0" err="1"/>
                        <a:t>electorlite</a:t>
                      </a:r>
                      <a:r>
                        <a:rPr lang="hu-HU" dirty="0"/>
                        <a:t>.</a:t>
                      </a:r>
                    </a:p>
                    <a:p>
                      <a:endParaRPr lang="hu-HU" dirty="0"/>
                    </a:p>
                  </a:txBody>
                  <a:tcPr/>
                </a:tc>
                <a:extLst>
                  <a:ext uri="{0D108BD9-81ED-4DB2-BD59-A6C34878D82A}">
                    <a16:rowId xmlns:a16="http://schemas.microsoft.com/office/drawing/2014/main" val="994614129"/>
                  </a:ext>
                </a:extLst>
              </a:tr>
              <a:tr h="370840">
                <a:tc>
                  <a:txBody>
                    <a:bodyPr/>
                    <a:lstStyle/>
                    <a:p>
                      <a:r>
                        <a:rPr lang="en-US" sz="1800" b="0" i="0" u="none" strike="noStrike" kern="1200" baseline="0" dirty="0">
                          <a:solidFill>
                            <a:schemeClr val="dk1"/>
                          </a:solidFill>
                          <a:latin typeface="+mn-lt"/>
                          <a:ea typeface="+mn-ea"/>
                          <a:cs typeface="+mn-cs"/>
                        </a:rPr>
                        <a:t>Female</a:t>
                      </a:r>
                      <a:r>
                        <a:rPr lang="hu-HU" sz="1800" b="0" i="0" u="none" strike="noStrike" kern="1200" baseline="0" dirty="0">
                          <a:solidFill>
                            <a:schemeClr val="dk1"/>
                          </a:solidFill>
                          <a:latin typeface="+mn-lt"/>
                          <a:ea typeface="+mn-ea"/>
                          <a:cs typeface="+mn-cs"/>
                        </a:rPr>
                        <a:t>s</a:t>
                      </a:r>
                      <a:r>
                        <a:rPr lang="en-US" sz="1800" b="0" i="0" u="none" strike="noStrike" kern="1200" baseline="0" dirty="0">
                          <a:solidFill>
                            <a:schemeClr val="dk1"/>
                          </a:solidFill>
                          <a:latin typeface="+mn-lt"/>
                          <a:ea typeface="+mn-ea"/>
                          <a:cs typeface="+mn-cs"/>
                        </a:rPr>
                        <a:t> and elderly or very elderly</a:t>
                      </a:r>
                      <a:endParaRPr lang="hu-HU" dirty="0"/>
                    </a:p>
                  </a:txBody>
                  <a:tcPr/>
                </a:tc>
                <a:tc>
                  <a:txBody>
                    <a:bodyPr/>
                    <a:lstStyle/>
                    <a:p>
                      <a:r>
                        <a:rPr lang="en-US" sz="1800" b="0" i="0" u="none" strike="noStrike" kern="1200" baseline="0" dirty="0">
                          <a:solidFill>
                            <a:schemeClr val="dk1"/>
                          </a:solidFill>
                          <a:latin typeface="+mn-lt"/>
                          <a:ea typeface="+mn-ea"/>
                          <a:cs typeface="+mn-cs"/>
                        </a:rPr>
                        <a:t>Changes in thermoregulation, </a:t>
                      </a:r>
                      <a:endParaRPr lang="hu-HU" sz="1800" b="0" i="0" u="none" strike="noStrike" kern="1200" baseline="0" dirty="0">
                        <a:solidFill>
                          <a:schemeClr val="dk1"/>
                        </a:solidFill>
                        <a:latin typeface="+mn-lt"/>
                        <a:ea typeface="+mn-ea"/>
                        <a:cs typeface="+mn-cs"/>
                      </a:endParaRPr>
                    </a:p>
                    <a:p>
                      <a:r>
                        <a:rPr lang="en-US" sz="1800" b="0" i="0" u="none" strike="noStrike" kern="1200" baseline="0" dirty="0">
                          <a:solidFill>
                            <a:schemeClr val="dk1"/>
                          </a:solidFill>
                          <a:latin typeface="+mn-lt"/>
                          <a:ea typeface="+mn-ea"/>
                          <a:cs typeface="+mn-cs"/>
                        </a:rPr>
                        <a:t>renal function and</a:t>
                      </a:r>
                      <a:r>
                        <a:rPr lang="hu-HU" sz="1800" b="0" i="0" u="none" strike="noStrike" kern="1200" baseline="0" dirty="0">
                          <a:solidFill>
                            <a:schemeClr val="dk1"/>
                          </a:solidFill>
                          <a:latin typeface="+mn-lt"/>
                          <a:ea typeface="+mn-ea"/>
                          <a:cs typeface="+mn-cs"/>
                        </a:rPr>
                        <a:t> </a:t>
                      </a:r>
                      <a:r>
                        <a:rPr lang="en-US" sz="1800" b="0" i="0" u="none" strike="noStrike" kern="1200" baseline="0" dirty="0">
                          <a:solidFill>
                            <a:schemeClr val="dk1"/>
                          </a:solidFill>
                          <a:latin typeface="+mn-lt"/>
                          <a:ea typeface="+mn-ea"/>
                          <a:cs typeface="+mn-cs"/>
                        </a:rPr>
                        <a:t>health status, reduced water intake and </a:t>
                      </a:r>
                      <a:endParaRPr lang="hu-HU" sz="1800" b="0" i="0" u="none" strike="noStrike" kern="1200" baseline="0" dirty="0">
                        <a:solidFill>
                          <a:schemeClr val="dk1"/>
                        </a:solidFill>
                        <a:latin typeface="+mn-lt"/>
                        <a:ea typeface="+mn-ea"/>
                        <a:cs typeface="+mn-cs"/>
                      </a:endParaRPr>
                    </a:p>
                    <a:p>
                      <a:r>
                        <a:rPr lang="en-US" sz="1800" b="0" i="0" u="none" strike="noStrike" kern="1200" baseline="0" dirty="0">
                          <a:solidFill>
                            <a:schemeClr val="dk1"/>
                          </a:solidFill>
                          <a:latin typeface="+mn-lt"/>
                          <a:ea typeface="+mn-ea"/>
                          <a:cs typeface="+mn-cs"/>
                        </a:rPr>
                        <a:t>Reduced</a:t>
                      </a:r>
                      <a:r>
                        <a:rPr lang="hu-HU" sz="1800" b="0" i="0" u="none" strike="noStrike" kern="1200" baseline="0" dirty="0">
                          <a:solidFill>
                            <a:schemeClr val="dk1"/>
                          </a:solidFill>
                          <a:latin typeface="+mn-lt"/>
                          <a:ea typeface="+mn-ea"/>
                          <a:cs typeface="+mn-cs"/>
                        </a:rPr>
                        <a:t> </a:t>
                      </a:r>
                      <a:r>
                        <a:rPr lang="hu-HU" sz="1800" b="0" i="0" u="none" strike="noStrike" kern="1200" baseline="0" dirty="0" err="1">
                          <a:solidFill>
                            <a:schemeClr val="dk1"/>
                          </a:solidFill>
                          <a:latin typeface="+mn-lt"/>
                          <a:ea typeface="+mn-ea"/>
                          <a:cs typeface="+mn-cs"/>
                        </a:rPr>
                        <a:t>physical</a:t>
                      </a:r>
                      <a:r>
                        <a:rPr lang="hu-HU" sz="1800" b="0" i="0" u="none" strike="noStrike" kern="1200" baseline="0" dirty="0">
                          <a:solidFill>
                            <a:schemeClr val="dk1"/>
                          </a:solidFill>
                          <a:latin typeface="+mn-lt"/>
                          <a:ea typeface="+mn-ea"/>
                          <a:cs typeface="+mn-cs"/>
                        </a:rPr>
                        <a:t> </a:t>
                      </a:r>
                      <a:r>
                        <a:rPr lang="hu-HU" sz="1800" b="0" i="0" u="none" strike="noStrike" kern="1200" baseline="0" dirty="0" err="1">
                          <a:solidFill>
                            <a:schemeClr val="dk1"/>
                          </a:solidFill>
                          <a:latin typeface="+mn-lt"/>
                          <a:ea typeface="+mn-ea"/>
                          <a:cs typeface="+mn-cs"/>
                        </a:rPr>
                        <a:t>ability</a:t>
                      </a:r>
                      <a:endParaRPr lang="hu-HU" dirty="0"/>
                    </a:p>
                  </a:txBody>
                  <a:tcPr/>
                </a:tc>
                <a:tc>
                  <a:txBody>
                    <a:bodyPr/>
                    <a:lstStyle/>
                    <a:p>
                      <a:r>
                        <a:rPr lang="hu-HU" dirty="0" err="1"/>
                        <a:t>Keep</a:t>
                      </a:r>
                      <a:r>
                        <a:rPr lang="hu-HU" dirty="0"/>
                        <a:t>  </a:t>
                      </a:r>
                      <a:r>
                        <a:rPr lang="hu-HU" dirty="0" err="1"/>
                        <a:t>the</a:t>
                      </a:r>
                      <a:r>
                        <a:rPr lang="hu-HU" dirty="0"/>
                        <a:t> </a:t>
                      </a:r>
                      <a:r>
                        <a:rPr lang="hu-HU" dirty="0" err="1"/>
                        <a:t>inner</a:t>
                      </a:r>
                      <a:r>
                        <a:rPr lang="hu-HU" dirty="0"/>
                        <a:t> </a:t>
                      </a:r>
                      <a:r>
                        <a:rPr lang="hu-HU" dirty="0" err="1"/>
                        <a:t>environment</a:t>
                      </a:r>
                      <a:r>
                        <a:rPr lang="hu-HU" dirty="0"/>
                        <a:t> </a:t>
                      </a:r>
                      <a:r>
                        <a:rPr lang="hu-HU" dirty="0" err="1"/>
                        <a:t>cool</a:t>
                      </a:r>
                      <a:r>
                        <a:rPr lang="hu-HU" dirty="0"/>
                        <a:t>.</a:t>
                      </a:r>
                    </a:p>
                    <a:p>
                      <a:r>
                        <a:rPr lang="hu-HU" dirty="0" err="1"/>
                        <a:t>Check</a:t>
                      </a:r>
                      <a:r>
                        <a:rPr lang="hu-HU" dirty="0"/>
                        <a:t> </a:t>
                      </a:r>
                      <a:r>
                        <a:rPr lang="hu-HU" dirty="0" err="1"/>
                        <a:t>room</a:t>
                      </a:r>
                      <a:r>
                        <a:rPr lang="hu-HU" dirty="0"/>
                        <a:t> and body </a:t>
                      </a:r>
                      <a:r>
                        <a:rPr lang="hu-HU" dirty="0" err="1"/>
                        <a:t>temperature</a:t>
                      </a:r>
                      <a:r>
                        <a:rPr lang="hu-HU" dirty="0"/>
                        <a:t>.</a:t>
                      </a:r>
                    </a:p>
                    <a:p>
                      <a:r>
                        <a:rPr lang="hu-HU" dirty="0" err="1"/>
                        <a:t>Supply</a:t>
                      </a:r>
                      <a:r>
                        <a:rPr lang="hu-HU" dirty="0"/>
                        <a:t> fluid and </a:t>
                      </a:r>
                      <a:r>
                        <a:rPr lang="hu-HU" dirty="0" err="1"/>
                        <a:t>electorlite</a:t>
                      </a:r>
                      <a:r>
                        <a:rPr lang="hu-HU" dirty="0"/>
                        <a:t>.</a:t>
                      </a:r>
                    </a:p>
                    <a:p>
                      <a:r>
                        <a:rPr lang="hu-HU" dirty="0" err="1"/>
                        <a:t>Restrict</a:t>
                      </a:r>
                      <a:r>
                        <a:rPr lang="hu-HU" dirty="0"/>
                        <a:t> </a:t>
                      </a:r>
                      <a:r>
                        <a:rPr lang="hu-HU" dirty="0" err="1"/>
                        <a:t>physical</a:t>
                      </a:r>
                      <a:r>
                        <a:rPr lang="hu-HU" baseline="0" dirty="0"/>
                        <a:t> </a:t>
                      </a:r>
                      <a:r>
                        <a:rPr lang="hu-HU" baseline="0" dirty="0" err="1"/>
                        <a:t>activity</a:t>
                      </a:r>
                      <a:r>
                        <a:rPr lang="hu-HU" baseline="0" dirty="0"/>
                        <a:t>.</a:t>
                      </a:r>
                    </a:p>
                    <a:p>
                      <a:r>
                        <a:rPr lang="hu-HU" baseline="0" dirty="0" err="1"/>
                        <a:t>Follow</a:t>
                      </a:r>
                      <a:r>
                        <a:rPr lang="hu-HU" baseline="0" dirty="0"/>
                        <a:t> </a:t>
                      </a:r>
                      <a:r>
                        <a:rPr lang="hu-HU" baseline="0" dirty="0" err="1"/>
                        <a:t>medication</a:t>
                      </a:r>
                      <a:r>
                        <a:rPr lang="hu-HU" baseline="0" dirty="0"/>
                        <a:t>, </a:t>
                      </a:r>
                      <a:r>
                        <a:rPr lang="hu-HU" baseline="0" dirty="0" err="1"/>
                        <a:t>prevent</a:t>
                      </a:r>
                      <a:r>
                        <a:rPr lang="hu-HU" baseline="0" dirty="0"/>
                        <a:t> </a:t>
                      </a:r>
                      <a:r>
                        <a:rPr lang="hu-HU" baseline="0" dirty="0" err="1"/>
                        <a:t>side</a:t>
                      </a:r>
                      <a:r>
                        <a:rPr lang="hu-HU" baseline="0" dirty="0"/>
                        <a:t> </a:t>
                      </a:r>
                      <a:r>
                        <a:rPr lang="hu-HU" baseline="0" dirty="0" err="1"/>
                        <a:t>effects</a:t>
                      </a:r>
                      <a:r>
                        <a:rPr lang="hu-HU" baseline="0" dirty="0"/>
                        <a:t>.</a:t>
                      </a:r>
                    </a:p>
                    <a:p>
                      <a:r>
                        <a:rPr lang="hu-HU" baseline="0" dirty="0" err="1"/>
                        <a:t>Keep</a:t>
                      </a:r>
                      <a:r>
                        <a:rPr lang="hu-HU" baseline="0" dirty="0"/>
                        <a:t> </a:t>
                      </a:r>
                      <a:r>
                        <a:rPr lang="hu-HU" baseline="0" dirty="0" err="1"/>
                        <a:t>medicines</a:t>
                      </a:r>
                      <a:r>
                        <a:rPr lang="hu-HU" baseline="0" dirty="0"/>
                        <a:t> </a:t>
                      </a:r>
                      <a:r>
                        <a:rPr lang="hu-HU" baseline="0" dirty="0" err="1"/>
                        <a:t>cool</a:t>
                      </a:r>
                      <a:r>
                        <a:rPr lang="hu-HU" baseline="0" dirty="0"/>
                        <a:t>.</a:t>
                      </a:r>
                      <a:endParaRPr lang="hu-HU" dirty="0"/>
                    </a:p>
                  </a:txBody>
                  <a:tcPr/>
                </a:tc>
                <a:extLst>
                  <a:ext uri="{0D108BD9-81ED-4DB2-BD59-A6C34878D82A}">
                    <a16:rowId xmlns:a16="http://schemas.microsoft.com/office/drawing/2014/main" val="3791161494"/>
                  </a:ext>
                </a:extLst>
              </a:tr>
            </a:tbl>
          </a:graphicData>
        </a:graphic>
      </p:graphicFrame>
      <p:sp>
        <p:nvSpPr>
          <p:cNvPr id="5" name="Szövegdoboz 4"/>
          <p:cNvSpPr txBox="1"/>
          <p:nvPr/>
        </p:nvSpPr>
        <p:spPr>
          <a:xfrm>
            <a:off x="298938" y="764931"/>
            <a:ext cx="8836270" cy="430887"/>
          </a:xfrm>
          <a:prstGeom prst="rect">
            <a:avLst/>
          </a:prstGeom>
          <a:noFill/>
        </p:spPr>
        <p:txBody>
          <a:bodyPr wrap="square" rtlCol="0">
            <a:spAutoFit/>
          </a:bodyPr>
          <a:lstStyle/>
          <a:p>
            <a:r>
              <a:rPr lang="hu-HU" sz="2200" dirty="0" err="1"/>
              <a:t>How</a:t>
            </a:r>
            <a:r>
              <a:rPr lang="hu-HU" sz="2200" dirty="0"/>
              <a:t> </a:t>
            </a:r>
            <a:r>
              <a:rPr lang="hu-HU" sz="2200" dirty="0" err="1"/>
              <a:t>to</a:t>
            </a:r>
            <a:r>
              <a:rPr lang="hu-HU" sz="2200" dirty="0"/>
              <a:t> </a:t>
            </a:r>
            <a:r>
              <a:rPr lang="hu-HU" sz="2200" dirty="0" err="1"/>
              <a:t>prevent</a:t>
            </a:r>
            <a:r>
              <a:rPr lang="hu-HU" sz="2200" dirty="0"/>
              <a:t> </a:t>
            </a:r>
            <a:r>
              <a:rPr lang="hu-HU" sz="2200" dirty="0" err="1"/>
              <a:t>heat</a:t>
            </a:r>
            <a:r>
              <a:rPr lang="hu-HU" sz="2200" dirty="0"/>
              <a:t> </a:t>
            </a:r>
            <a:r>
              <a:rPr lang="hu-HU" sz="2200" dirty="0" err="1"/>
              <a:t>illnesses</a:t>
            </a:r>
            <a:endParaRPr lang="hu-HU" sz="2200" dirty="0"/>
          </a:p>
        </p:txBody>
      </p:sp>
    </p:spTree>
    <p:extLst>
      <p:ext uri="{BB962C8B-B14F-4D97-AF65-F5344CB8AC3E}">
        <p14:creationId xmlns:p14="http://schemas.microsoft.com/office/powerpoint/2010/main" val="145395113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rmAutofit fontScale="90000"/>
          </a:bodyPr>
          <a:lstStyle/>
          <a:p>
            <a:r>
              <a:rPr lang="hu-HU" b="1" dirty="0" err="1">
                <a:solidFill>
                  <a:schemeClr val="tx1"/>
                </a:solidFill>
              </a:rPr>
              <a:t>Heat</a:t>
            </a:r>
            <a:r>
              <a:rPr lang="hu-HU" b="1" dirty="0">
                <a:solidFill>
                  <a:schemeClr val="tx1"/>
                </a:solidFill>
              </a:rPr>
              <a:t> </a:t>
            </a:r>
            <a:r>
              <a:rPr lang="hu-HU" b="1" dirty="0" err="1">
                <a:solidFill>
                  <a:schemeClr val="tx1"/>
                </a:solidFill>
              </a:rPr>
              <a:t>related</a:t>
            </a:r>
            <a:r>
              <a:rPr lang="hu-HU" b="1" dirty="0">
                <a:solidFill>
                  <a:schemeClr val="tx1"/>
                </a:solidFill>
              </a:rPr>
              <a:t> </a:t>
            </a:r>
            <a:r>
              <a:rPr lang="hu-HU" b="1" dirty="0" err="1">
                <a:solidFill>
                  <a:schemeClr val="tx1"/>
                </a:solidFill>
              </a:rPr>
              <a:t>illnesses</a:t>
            </a:r>
            <a:endParaRPr lang="hu-HU" b="1" dirty="0">
              <a:solidFill>
                <a:schemeClr val="tx1"/>
              </a:solidFill>
            </a:endParaRPr>
          </a:p>
        </p:txBody>
      </p:sp>
      <p:sp>
        <p:nvSpPr>
          <p:cNvPr id="4" name="Tartalom helye 3">
            <a:extLst>
              <a:ext uri="{FF2B5EF4-FFF2-40B4-BE49-F238E27FC236}">
                <a16:creationId xmlns:a16="http://schemas.microsoft.com/office/drawing/2014/main" id="{3026CDDC-113C-4136-1F44-95DC1C34D683}"/>
              </a:ext>
            </a:extLst>
          </p:cNvPr>
          <p:cNvSpPr>
            <a:spLocks noGrp="1"/>
          </p:cNvSpPr>
          <p:nvPr>
            <p:ph idx="1"/>
          </p:nvPr>
        </p:nvSpPr>
        <p:spPr>
          <a:xfrm>
            <a:off x="847023" y="934775"/>
            <a:ext cx="11242307" cy="5370897"/>
          </a:xfrm>
        </p:spPr>
        <p:txBody>
          <a:bodyPr/>
          <a:lstStyle/>
          <a:p>
            <a:pPr>
              <a:lnSpc>
                <a:spcPct val="150000"/>
              </a:lnSpc>
            </a:pPr>
            <a:r>
              <a:rPr lang="hu-HU" dirty="0" err="1"/>
              <a:t>Diagnosis</a:t>
            </a:r>
            <a:r>
              <a:rPr lang="hu-HU" dirty="0"/>
              <a:t> and </a:t>
            </a:r>
            <a:r>
              <a:rPr lang="hu-HU" dirty="0" err="1"/>
              <a:t>treatment</a:t>
            </a:r>
            <a:r>
              <a:rPr lang="hu-HU" dirty="0"/>
              <a:t> of </a:t>
            </a:r>
            <a:r>
              <a:rPr lang="hu-HU" dirty="0" err="1"/>
              <a:t>heatstroke</a:t>
            </a:r>
            <a:endParaRPr lang="hu-HU" dirty="0"/>
          </a:p>
          <a:p>
            <a:pPr>
              <a:lnSpc>
                <a:spcPct val="150000"/>
              </a:lnSpc>
            </a:pPr>
            <a:r>
              <a:rPr lang="en-US" dirty="0">
                <a:solidFill>
                  <a:schemeClr val="tx1"/>
                </a:solidFill>
              </a:rPr>
              <a:t>Comparison of high body temperature and acute infection</a:t>
            </a:r>
            <a:endParaRPr lang="hu-HU" dirty="0">
              <a:solidFill>
                <a:schemeClr val="tx1"/>
              </a:solidFill>
            </a:endParaRPr>
          </a:p>
          <a:p>
            <a:pPr>
              <a:lnSpc>
                <a:spcPct val="150000"/>
              </a:lnSpc>
            </a:pPr>
            <a:r>
              <a:rPr lang="en-US" dirty="0">
                <a:solidFill>
                  <a:schemeClr val="tx1"/>
                </a:solidFill>
              </a:rPr>
              <a:t>Comparison of heat exhaustion and heat stroke</a:t>
            </a:r>
            <a:endParaRPr lang="hu-HU" dirty="0"/>
          </a:p>
          <a:p>
            <a:pPr>
              <a:lnSpc>
                <a:spcPct val="150000"/>
              </a:lnSpc>
            </a:pPr>
            <a:r>
              <a:rPr lang="hu-HU" dirty="0">
                <a:solidFill>
                  <a:schemeClr val="tx1"/>
                </a:solidFill>
              </a:rPr>
              <a:t>M</a:t>
            </a:r>
            <a:r>
              <a:rPr lang="en-US" dirty="0" err="1">
                <a:solidFill>
                  <a:schemeClr val="tx1"/>
                </a:solidFill>
              </a:rPr>
              <a:t>ild</a:t>
            </a:r>
            <a:r>
              <a:rPr lang="en-US" dirty="0">
                <a:solidFill>
                  <a:schemeClr val="tx1"/>
                </a:solidFill>
              </a:rPr>
              <a:t> and moderate heat illnesses and</a:t>
            </a:r>
            <a:r>
              <a:rPr lang="hu-HU" dirty="0">
                <a:solidFill>
                  <a:schemeClr val="tx1"/>
                </a:solidFill>
              </a:rPr>
              <a:t> </a:t>
            </a:r>
            <a:r>
              <a:rPr lang="hu-HU" dirty="0" err="1">
                <a:solidFill>
                  <a:schemeClr val="tx1"/>
                </a:solidFill>
              </a:rPr>
              <a:t>their</a:t>
            </a:r>
            <a:r>
              <a:rPr lang="hu-HU" dirty="0">
                <a:solidFill>
                  <a:schemeClr val="tx1"/>
                </a:solidFill>
              </a:rPr>
              <a:t> management </a:t>
            </a:r>
          </a:p>
          <a:p>
            <a:pPr>
              <a:lnSpc>
                <a:spcPct val="150000"/>
              </a:lnSpc>
            </a:pPr>
            <a:r>
              <a:rPr lang="hu-HU" dirty="0">
                <a:solidFill>
                  <a:schemeClr val="tx1"/>
                </a:solidFill>
              </a:rPr>
              <a:t>Management of life-</a:t>
            </a:r>
            <a:r>
              <a:rPr lang="hu-HU" dirty="0" err="1">
                <a:solidFill>
                  <a:schemeClr val="tx1"/>
                </a:solidFill>
              </a:rPr>
              <a:t>threatening</a:t>
            </a:r>
            <a:r>
              <a:rPr lang="hu-HU" dirty="0">
                <a:solidFill>
                  <a:schemeClr val="tx1"/>
                </a:solidFill>
              </a:rPr>
              <a:t> </a:t>
            </a:r>
            <a:r>
              <a:rPr lang="hu-HU" dirty="0" err="1">
                <a:solidFill>
                  <a:schemeClr val="tx1"/>
                </a:solidFill>
              </a:rPr>
              <a:t>heatstroke</a:t>
            </a:r>
            <a:endParaRPr lang="hu-HU" dirty="0"/>
          </a:p>
          <a:p>
            <a:endParaRPr lang="hu-HU" dirty="0"/>
          </a:p>
          <a:p>
            <a:endParaRPr lang="hu-HU" dirty="0"/>
          </a:p>
        </p:txBody>
      </p:sp>
    </p:spTree>
    <p:extLst>
      <p:ext uri="{BB962C8B-B14F-4D97-AF65-F5344CB8AC3E}">
        <p14:creationId xmlns:p14="http://schemas.microsoft.com/office/powerpoint/2010/main" val="361041805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5" descr="Picture illustrating heat related impacts on health.">
            <a:extLst>
              <a:ext uri="{FF2B5EF4-FFF2-40B4-BE49-F238E27FC236}">
                <a16:creationId xmlns:a16="http://schemas.microsoft.com/office/drawing/2014/main" id="{7532DE41-842A-4F6A-87C7-F714D961D944}"/>
              </a:ext>
            </a:extLst>
          </p:cNvPr>
          <p:cNvPicPr>
            <a:picLocks noChangeAspect="1"/>
          </p:cNvPicPr>
          <p:nvPr/>
        </p:nvPicPr>
        <p:blipFill rotWithShape="1">
          <a:blip r:embed="rId2">
            <a:extLst>
              <a:ext uri="{28A0092B-C50C-407E-A947-70E740481C1C}">
                <a14:useLocalDpi xmlns:a14="http://schemas.microsoft.com/office/drawing/2010/main" val="0"/>
              </a:ext>
            </a:extLst>
          </a:blip>
          <a:srcRect t="2225"/>
          <a:stretch/>
        </p:blipFill>
        <p:spPr>
          <a:xfrm>
            <a:off x="1484768" y="163629"/>
            <a:ext cx="9343176" cy="6343436"/>
          </a:xfrm>
          <a:prstGeom prst="rect">
            <a:avLst/>
          </a:prstGeom>
        </p:spPr>
      </p:pic>
      <p:sp>
        <p:nvSpPr>
          <p:cNvPr id="2" name="Téglalap 1"/>
          <p:cNvSpPr/>
          <p:nvPr/>
        </p:nvSpPr>
        <p:spPr>
          <a:xfrm>
            <a:off x="235527" y="6581001"/>
            <a:ext cx="6096000" cy="276999"/>
          </a:xfrm>
          <a:prstGeom prst="rect">
            <a:avLst/>
          </a:prstGeom>
        </p:spPr>
        <p:txBody>
          <a:bodyPr>
            <a:spAutoFit/>
          </a:bodyPr>
          <a:lstStyle/>
          <a:p>
            <a:r>
              <a:rPr lang="hu-HU" sz="1200" i="1" dirty="0" err="1"/>
              <a:t>Source</a:t>
            </a:r>
            <a:r>
              <a:rPr lang="hu-HU" sz="1200" i="1" dirty="0"/>
              <a:t>: https://ukhsa.blog.gov.uk/2020/06/24/covid-19-and-summer-temperatures/</a:t>
            </a:r>
          </a:p>
        </p:txBody>
      </p:sp>
    </p:spTree>
    <p:extLst>
      <p:ext uri="{BB962C8B-B14F-4D97-AF65-F5344CB8AC3E}">
        <p14:creationId xmlns:p14="http://schemas.microsoft.com/office/powerpoint/2010/main" val="46882415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Kép 1"/>
          <p:cNvPicPr>
            <a:picLocks noChangeAspect="1"/>
          </p:cNvPicPr>
          <p:nvPr/>
        </p:nvPicPr>
        <p:blipFill>
          <a:blip r:embed="rId2"/>
          <a:stretch>
            <a:fillRect/>
          </a:stretch>
        </p:blipFill>
        <p:spPr>
          <a:xfrm>
            <a:off x="701509" y="169340"/>
            <a:ext cx="10650436" cy="5410955"/>
          </a:xfrm>
          <a:prstGeom prst="rect">
            <a:avLst/>
          </a:prstGeom>
        </p:spPr>
      </p:pic>
      <p:sp>
        <p:nvSpPr>
          <p:cNvPr id="3" name="Szövegdoboz 2"/>
          <p:cNvSpPr txBox="1"/>
          <p:nvPr/>
        </p:nvSpPr>
        <p:spPr>
          <a:xfrm>
            <a:off x="1461654" y="5580295"/>
            <a:ext cx="9130146" cy="584775"/>
          </a:xfrm>
          <a:prstGeom prst="rect">
            <a:avLst/>
          </a:prstGeom>
          <a:noFill/>
        </p:spPr>
        <p:txBody>
          <a:bodyPr wrap="square" rtlCol="0">
            <a:spAutoFit/>
          </a:bodyPr>
          <a:lstStyle/>
          <a:p>
            <a:pPr algn="ctr"/>
            <a:r>
              <a:rPr lang="hu-HU" sz="3200" dirty="0" err="1"/>
              <a:t>Symptoms</a:t>
            </a:r>
            <a:r>
              <a:rPr lang="hu-HU" sz="3200" dirty="0"/>
              <a:t> of </a:t>
            </a:r>
            <a:r>
              <a:rPr lang="hu-HU" sz="3200" dirty="0" err="1"/>
              <a:t>heat</a:t>
            </a:r>
            <a:r>
              <a:rPr lang="hu-HU" sz="3200" dirty="0"/>
              <a:t> </a:t>
            </a:r>
            <a:r>
              <a:rPr lang="hu-HU" sz="3200" dirty="0" err="1"/>
              <a:t>illness</a:t>
            </a:r>
            <a:endParaRPr lang="hu-HU" sz="3200" dirty="0"/>
          </a:p>
        </p:txBody>
      </p:sp>
      <p:sp>
        <p:nvSpPr>
          <p:cNvPr id="5" name="Téglalap 4"/>
          <p:cNvSpPr/>
          <p:nvPr/>
        </p:nvSpPr>
        <p:spPr>
          <a:xfrm>
            <a:off x="0" y="6475466"/>
            <a:ext cx="7939454" cy="276999"/>
          </a:xfrm>
          <a:prstGeom prst="rect">
            <a:avLst/>
          </a:prstGeom>
        </p:spPr>
        <p:txBody>
          <a:bodyPr wrap="square">
            <a:spAutoFit/>
          </a:bodyPr>
          <a:lstStyle/>
          <a:p>
            <a:r>
              <a:rPr lang="hu-HU" sz="1200" i="1" dirty="0" err="1"/>
              <a:t>Source</a:t>
            </a:r>
            <a:r>
              <a:rPr lang="hu-HU" sz="1200" i="1" dirty="0"/>
              <a:t>: </a:t>
            </a:r>
            <a:r>
              <a:rPr lang="hu-HU" sz="1200" i="1" dirty="0" err="1"/>
              <a:t>Leyk</a:t>
            </a:r>
            <a:r>
              <a:rPr lang="hu-HU" sz="1200" i="1" dirty="0"/>
              <a:t> D et </a:t>
            </a:r>
            <a:r>
              <a:rPr lang="hu-HU" sz="1200" i="1" dirty="0" err="1"/>
              <a:t>al</a:t>
            </a:r>
            <a:r>
              <a:rPr lang="hu-HU" sz="1200" i="1" dirty="0"/>
              <a:t>.:. Health </a:t>
            </a:r>
            <a:r>
              <a:rPr lang="hu-HU" sz="1200" i="1" dirty="0" err="1"/>
              <a:t>Risks</a:t>
            </a:r>
            <a:r>
              <a:rPr lang="hu-HU" sz="1200" i="1" dirty="0"/>
              <a:t> and </a:t>
            </a:r>
            <a:r>
              <a:rPr lang="hu-HU" sz="1200" i="1" dirty="0" err="1"/>
              <a:t>Interventions</a:t>
            </a:r>
            <a:r>
              <a:rPr lang="hu-HU" sz="1200" i="1" dirty="0"/>
              <a:t> in </a:t>
            </a:r>
            <a:r>
              <a:rPr lang="hu-HU" sz="1200" i="1" dirty="0" err="1"/>
              <a:t>Exertional</a:t>
            </a:r>
            <a:r>
              <a:rPr lang="hu-HU" sz="1200" i="1" dirty="0"/>
              <a:t> </a:t>
            </a:r>
            <a:r>
              <a:rPr lang="hu-HU" sz="1200" i="1" dirty="0" err="1"/>
              <a:t>Heat</a:t>
            </a:r>
            <a:r>
              <a:rPr lang="hu-HU" sz="1200" i="1" dirty="0"/>
              <a:t> </a:t>
            </a:r>
            <a:r>
              <a:rPr lang="hu-HU" sz="1200" i="1" dirty="0" err="1"/>
              <a:t>Stress</a:t>
            </a:r>
            <a:r>
              <a:rPr lang="hu-HU" sz="1200" i="1" dirty="0"/>
              <a:t>. </a:t>
            </a:r>
            <a:r>
              <a:rPr lang="hu-HU" sz="1200" i="1" dirty="0" err="1"/>
              <a:t>doi</a:t>
            </a:r>
            <a:r>
              <a:rPr lang="hu-HU" sz="1200" i="1" dirty="0"/>
              <a:t>: 10.3238/arztebl.2019.0537</a:t>
            </a:r>
            <a:r>
              <a:rPr lang="hu-HU" sz="1200" dirty="0"/>
              <a:t>.  </a:t>
            </a:r>
          </a:p>
        </p:txBody>
      </p:sp>
    </p:spTree>
    <p:extLst>
      <p:ext uri="{BB962C8B-B14F-4D97-AF65-F5344CB8AC3E}">
        <p14:creationId xmlns:p14="http://schemas.microsoft.com/office/powerpoint/2010/main" val="313491895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Kép 1"/>
          <p:cNvPicPr>
            <a:picLocks noChangeAspect="1"/>
          </p:cNvPicPr>
          <p:nvPr/>
        </p:nvPicPr>
        <p:blipFill>
          <a:blip r:embed="rId2"/>
          <a:stretch>
            <a:fillRect/>
          </a:stretch>
        </p:blipFill>
        <p:spPr>
          <a:xfrm>
            <a:off x="5292383" y="188806"/>
            <a:ext cx="5791254" cy="6470720"/>
          </a:xfrm>
          <a:prstGeom prst="rect">
            <a:avLst/>
          </a:prstGeom>
        </p:spPr>
      </p:pic>
      <p:sp>
        <p:nvSpPr>
          <p:cNvPr id="3" name="Téglalap 2"/>
          <p:cNvSpPr/>
          <p:nvPr/>
        </p:nvSpPr>
        <p:spPr>
          <a:xfrm>
            <a:off x="401782" y="625871"/>
            <a:ext cx="4585854" cy="2246769"/>
          </a:xfrm>
          <a:prstGeom prst="rect">
            <a:avLst/>
          </a:prstGeom>
        </p:spPr>
        <p:txBody>
          <a:bodyPr wrap="square">
            <a:spAutoFit/>
          </a:bodyPr>
          <a:lstStyle/>
          <a:p>
            <a:r>
              <a:rPr lang="hu-HU" sz="2800" b="1" dirty="0" err="1">
                <a:solidFill>
                  <a:srgbClr val="231F20"/>
                </a:solidFill>
              </a:rPr>
              <a:t>How</a:t>
            </a:r>
            <a:r>
              <a:rPr lang="hu-HU" sz="2800" b="1" dirty="0">
                <a:solidFill>
                  <a:srgbClr val="231F20"/>
                </a:solidFill>
              </a:rPr>
              <a:t> </a:t>
            </a:r>
            <a:r>
              <a:rPr lang="hu-HU" sz="2800" b="1" dirty="0" err="1">
                <a:solidFill>
                  <a:srgbClr val="231F20"/>
                </a:solidFill>
              </a:rPr>
              <a:t>can</a:t>
            </a:r>
            <a:r>
              <a:rPr lang="hu-HU" sz="2800" b="1" dirty="0">
                <a:solidFill>
                  <a:srgbClr val="231F20"/>
                </a:solidFill>
              </a:rPr>
              <a:t> we </a:t>
            </a:r>
            <a:r>
              <a:rPr lang="hu-HU" sz="2800" b="1" dirty="0" err="1">
                <a:solidFill>
                  <a:srgbClr val="231F20"/>
                </a:solidFill>
              </a:rPr>
              <a:t>recognise</a:t>
            </a:r>
            <a:r>
              <a:rPr lang="hu-HU" sz="2800" b="1" dirty="0">
                <a:solidFill>
                  <a:srgbClr val="231F20"/>
                </a:solidFill>
              </a:rPr>
              <a:t> a </a:t>
            </a:r>
            <a:r>
              <a:rPr lang="hu-HU" sz="2800" b="1" dirty="0" err="1">
                <a:solidFill>
                  <a:srgbClr val="231F20"/>
                </a:solidFill>
              </a:rPr>
              <a:t>heatstroke</a:t>
            </a:r>
            <a:r>
              <a:rPr lang="hu-HU" sz="2800" b="1" dirty="0">
                <a:solidFill>
                  <a:srgbClr val="231F20"/>
                </a:solidFill>
              </a:rPr>
              <a:t>?</a:t>
            </a:r>
          </a:p>
          <a:p>
            <a:r>
              <a:rPr lang="en-US" sz="2800" b="1" dirty="0">
                <a:solidFill>
                  <a:srgbClr val="231F20"/>
                </a:solidFill>
              </a:rPr>
              <a:t>Flowchart </a:t>
            </a:r>
            <a:r>
              <a:rPr lang="en-US" sz="2800" dirty="0">
                <a:solidFill>
                  <a:srgbClr val="231F20"/>
                </a:solidFill>
              </a:rPr>
              <a:t>for use in a case of suspected exertional heat stroke</a:t>
            </a:r>
            <a:endParaRPr lang="hu-HU" sz="2800" dirty="0"/>
          </a:p>
        </p:txBody>
      </p:sp>
      <p:sp>
        <p:nvSpPr>
          <p:cNvPr id="4" name="Téglalap 3"/>
          <p:cNvSpPr/>
          <p:nvPr/>
        </p:nvSpPr>
        <p:spPr>
          <a:xfrm>
            <a:off x="138544" y="5828529"/>
            <a:ext cx="4488873" cy="461665"/>
          </a:xfrm>
          <a:prstGeom prst="rect">
            <a:avLst/>
          </a:prstGeom>
        </p:spPr>
        <p:txBody>
          <a:bodyPr wrap="square">
            <a:spAutoFit/>
          </a:bodyPr>
          <a:lstStyle/>
          <a:p>
            <a:r>
              <a:rPr lang="hu-HU" sz="1200" i="1" dirty="0" err="1"/>
              <a:t>Source</a:t>
            </a:r>
            <a:r>
              <a:rPr lang="hu-HU" sz="1200" i="1" dirty="0"/>
              <a:t>: </a:t>
            </a:r>
            <a:r>
              <a:rPr lang="hu-HU" sz="1200" i="1" dirty="0" err="1"/>
              <a:t>Leyk</a:t>
            </a:r>
            <a:r>
              <a:rPr lang="hu-HU" sz="1200" i="1" dirty="0"/>
              <a:t> D et </a:t>
            </a:r>
            <a:r>
              <a:rPr lang="hu-HU" sz="1200" i="1" dirty="0" err="1"/>
              <a:t>al</a:t>
            </a:r>
            <a:r>
              <a:rPr lang="hu-HU" sz="1200" i="1" dirty="0"/>
              <a:t>.:. Health </a:t>
            </a:r>
            <a:r>
              <a:rPr lang="hu-HU" sz="1200" i="1" dirty="0" err="1"/>
              <a:t>Risks</a:t>
            </a:r>
            <a:r>
              <a:rPr lang="hu-HU" sz="1200" i="1" dirty="0"/>
              <a:t> and </a:t>
            </a:r>
            <a:r>
              <a:rPr lang="hu-HU" sz="1200" i="1" dirty="0" err="1"/>
              <a:t>Interventions</a:t>
            </a:r>
            <a:r>
              <a:rPr lang="hu-HU" sz="1200" i="1" dirty="0"/>
              <a:t> in </a:t>
            </a:r>
            <a:r>
              <a:rPr lang="hu-HU" sz="1200" i="1" dirty="0" err="1"/>
              <a:t>Exertional</a:t>
            </a:r>
            <a:r>
              <a:rPr lang="hu-HU" sz="1200" i="1" dirty="0"/>
              <a:t> </a:t>
            </a:r>
            <a:r>
              <a:rPr lang="hu-HU" sz="1200" i="1" dirty="0" err="1"/>
              <a:t>Heat</a:t>
            </a:r>
            <a:r>
              <a:rPr lang="hu-HU" sz="1200" i="1" dirty="0"/>
              <a:t> </a:t>
            </a:r>
            <a:r>
              <a:rPr lang="hu-HU" sz="1200" i="1" dirty="0" err="1"/>
              <a:t>Stress</a:t>
            </a:r>
            <a:r>
              <a:rPr lang="hu-HU" sz="1200" i="1" dirty="0"/>
              <a:t>. </a:t>
            </a:r>
            <a:r>
              <a:rPr lang="hu-HU" sz="1200" i="1" dirty="0" err="1"/>
              <a:t>doi</a:t>
            </a:r>
            <a:r>
              <a:rPr lang="hu-HU" sz="1200" i="1" dirty="0"/>
              <a:t>: 10.3238/arztebl.2019.0537</a:t>
            </a:r>
            <a:r>
              <a:rPr lang="hu-HU" sz="1200" dirty="0"/>
              <a:t>.  </a:t>
            </a:r>
          </a:p>
        </p:txBody>
      </p:sp>
    </p:spTree>
    <p:extLst>
      <p:ext uri="{BB962C8B-B14F-4D97-AF65-F5344CB8AC3E}">
        <p14:creationId xmlns:p14="http://schemas.microsoft.com/office/powerpoint/2010/main" val="89156497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rmAutofit fontScale="90000"/>
          </a:bodyPr>
          <a:lstStyle/>
          <a:p>
            <a:r>
              <a:rPr lang="en-US" dirty="0">
                <a:solidFill>
                  <a:schemeClr val="tx1"/>
                </a:solidFill>
              </a:rPr>
              <a:t>Comparison of high body temperature and acute infection</a:t>
            </a:r>
            <a:endParaRPr lang="hu-HU" dirty="0">
              <a:solidFill>
                <a:schemeClr val="tx1"/>
              </a:solidFill>
            </a:endParaRPr>
          </a:p>
        </p:txBody>
      </p:sp>
      <p:graphicFrame>
        <p:nvGraphicFramePr>
          <p:cNvPr id="4" name="Tartalom helye 3"/>
          <p:cNvGraphicFramePr>
            <a:graphicFrameLocks noGrp="1"/>
          </p:cNvGraphicFramePr>
          <p:nvPr>
            <p:ph idx="1"/>
          </p:nvPr>
        </p:nvGraphicFramePr>
        <p:xfrm>
          <a:off x="192088" y="935038"/>
          <a:ext cx="11896725" cy="4856480"/>
        </p:xfrm>
        <a:graphic>
          <a:graphicData uri="http://schemas.openxmlformats.org/drawingml/2006/table">
            <a:tbl>
              <a:tblPr firstRow="1" bandRow="1">
                <a:tableStyleId>{5C22544A-7EE6-4342-B048-85BDC9FD1C3A}</a:tableStyleId>
              </a:tblPr>
              <a:tblGrid>
                <a:gridCol w="3965575">
                  <a:extLst>
                    <a:ext uri="{9D8B030D-6E8A-4147-A177-3AD203B41FA5}">
                      <a16:colId xmlns:a16="http://schemas.microsoft.com/office/drawing/2014/main" val="2576346522"/>
                    </a:ext>
                  </a:extLst>
                </a:gridCol>
                <a:gridCol w="3965575">
                  <a:extLst>
                    <a:ext uri="{9D8B030D-6E8A-4147-A177-3AD203B41FA5}">
                      <a16:colId xmlns:a16="http://schemas.microsoft.com/office/drawing/2014/main" val="1979755328"/>
                    </a:ext>
                  </a:extLst>
                </a:gridCol>
                <a:gridCol w="3965575">
                  <a:extLst>
                    <a:ext uri="{9D8B030D-6E8A-4147-A177-3AD203B41FA5}">
                      <a16:colId xmlns:a16="http://schemas.microsoft.com/office/drawing/2014/main" val="1067510954"/>
                    </a:ext>
                  </a:extLst>
                </a:gridCol>
              </a:tblGrid>
              <a:tr h="370840">
                <a:tc>
                  <a:txBody>
                    <a:bodyPr/>
                    <a:lstStyle/>
                    <a:p>
                      <a:endParaRPr lang="hu-HU" dirty="0"/>
                    </a:p>
                  </a:txBody>
                  <a:tcPr/>
                </a:tc>
                <a:tc>
                  <a:txBody>
                    <a:bodyPr/>
                    <a:lstStyle/>
                    <a:p>
                      <a:r>
                        <a:rPr lang="hu-HU" dirty="0" err="1"/>
                        <a:t>Hypertermia</a:t>
                      </a:r>
                      <a:endParaRPr lang="hu-HU" dirty="0"/>
                    </a:p>
                  </a:txBody>
                  <a:tcPr/>
                </a:tc>
                <a:tc>
                  <a:txBody>
                    <a:bodyPr/>
                    <a:lstStyle/>
                    <a:p>
                      <a:r>
                        <a:rPr lang="hu-HU" dirty="0" err="1"/>
                        <a:t>Acute</a:t>
                      </a:r>
                      <a:r>
                        <a:rPr lang="hu-HU" dirty="0"/>
                        <a:t> </a:t>
                      </a:r>
                      <a:r>
                        <a:rPr lang="hu-HU" dirty="0" err="1"/>
                        <a:t>infection</a:t>
                      </a:r>
                      <a:endParaRPr lang="hu-HU" dirty="0"/>
                    </a:p>
                  </a:txBody>
                  <a:tcPr/>
                </a:tc>
                <a:extLst>
                  <a:ext uri="{0D108BD9-81ED-4DB2-BD59-A6C34878D82A}">
                    <a16:rowId xmlns:a16="http://schemas.microsoft.com/office/drawing/2014/main" val="1718522722"/>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hu-HU" dirty="0"/>
                        <a:t>Body</a:t>
                      </a:r>
                      <a:r>
                        <a:rPr lang="hu-HU" baseline="0" dirty="0"/>
                        <a:t> </a:t>
                      </a:r>
                      <a:r>
                        <a:rPr lang="hu-HU" baseline="0" dirty="0" err="1"/>
                        <a:t>temperature</a:t>
                      </a:r>
                      <a:r>
                        <a:rPr lang="hu-HU" baseline="0" dirty="0"/>
                        <a:t>:</a:t>
                      </a:r>
                      <a:endParaRPr lang="hu-HU" dirty="0"/>
                    </a:p>
                    <a:p>
                      <a:endParaRPr lang="hu-HU"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hu-HU" dirty="0" err="1"/>
                        <a:t>high</a:t>
                      </a:r>
                      <a:endParaRPr lang="hu-HU"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hu-HU"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hu-HU" dirty="0" err="1"/>
                        <a:t>High</a:t>
                      </a:r>
                      <a:r>
                        <a:rPr lang="hu-HU" dirty="0"/>
                        <a:t> (</a:t>
                      </a:r>
                      <a:r>
                        <a:rPr lang="hu-HU" dirty="0" err="1"/>
                        <a:t>shivering</a:t>
                      </a:r>
                      <a:r>
                        <a:rPr lang="hu-HU" dirty="0"/>
                        <a:t>)</a:t>
                      </a:r>
                    </a:p>
                  </a:txBody>
                  <a:tcPr/>
                </a:tc>
                <a:extLst>
                  <a:ext uri="{0D108BD9-81ED-4DB2-BD59-A6C34878D82A}">
                    <a16:rowId xmlns:a16="http://schemas.microsoft.com/office/drawing/2014/main" val="255698402"/>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hu-HU" dirty="0" err="1"/>
                        <a:t>Skin</a:t>
                      </a:r>
                      <a:r>
                        <a:rPr lang="hu-HU" dirty="0"/>
                        <a:t> </a:t>
                      </a:r>
                      <a:r>
                        <a:rPr lang="hu-HU" dirty="0" err="1"/>
                        <a:t>temperature</a:t>
                      </a:r>
                      <a:r>
                        <a:rPr lang="hu-HU" dirty="0"/>
                        <a:t>:</a:t>
                      </a:r>
                    </a:p>
                    <a:p>
                      <a:endParaRPr lang="hu-HU"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hu-HU" sz="1800" b="0" i="0" u="none" strike="noStrike" cap="none" normalizeH="0" baseline="0" dirty="0">
                          <a:ln>
                            <a:noFill/>
                          </a:ln>
                          <a:solidFill>
                            <a:schemeClr val="tx1"/>
                          </a:solidFill>
                          <a:effectLst/>
                          <a:latin typeface="Times New Roman" pitchFamily="18" charset="0"/>
                          <a:cs typeface="Times New Roman" pitchFamily="18" charset="0"/>
                        </a:rPr>
                        <a:t>↑↑↑≥38.5°C, </a:t>
                      </a:r>
                      <a:r>
                        <a:rPr kumimoji="0" lang="hu-HU" sz="1800" b="0" i="0" u="none" strike="noStrike" cap="none" normalizeH="0" baseline="0" dirty="0" err="1">
                          <a:ln>
                            <a:noFill/>
                          </a:ln>
                          <a:solidFill>
                            <a:schemeClr val="tx1"/>
                          </a:solidFill>
                          <a:effectLst/>
                          <a:latin typeface="Times New Roman" pitchFamily="18" charset="0"/>
                          <a:cs typeface="Times New Roman" pitchFamily="18" charset="0"/>
                        </a:rPr>
                        <a:t>red</a:t>
                      </a:r>
                      <a:r>
                        <a:rPr kumimoji="0" lang="hu-HU" sz="1800" b="0" i="0" u="none" strike="noStrike" cap="none" normalizeH="0" baseline="0" dirty="0">
                          <a:ln>
                            <a:noFill/>
                          </a:ln>
                          <a:solidFill>
                            <a:schemeClr val="tx1"/>
                          </a:solidFill>
                          <a:effectLst/>
                          <a:latin typeface="Times New Roman" pitchFamily="18" charset="0"/>
                          <a:cs typeface="Times New Roman" pitchFamily="18" charset="0"/>
                        </a:rPr>
                        <a:t>, hot </a:t>
                      </a:r>
                      <a:r>
                        <a:rPr kumimoji="0" lang="hu-HU" sz="1800" b="0" i="0" u="none" strike="noStrike" cap="none" normalizeH="0" baseline="0" dirty="0" err="1">
                          <a:ln>
                            <a:noFill/>
                          </a:ln>
                          <a:solidFill>
                            <a:schemeClr val="tx1"/>
                          </a:solidFill>
                          <a:effectLst/>
                          <a:latin typeface="Times New Roman" pitchFamily="18" charset="0"/>
                          <a:cs typeface="Times New Roman" pitchFamily="18" charset="0"/>
                        </a:rPr>
                        <a:t>dry</a:t>
                      </a:r>
                      <a:endParaRPr lang="hu-HU" dirty="0"/>
                    </a:p>
                    <a:p>
                      <a:endParaRPr lang="hu-HU"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hu-HU" sz="1800" b="0" i="0" u="none" strike="noStrike" cap="none" normalizeH="0" baseline="0" dirty="0">
                          <a:ln>
                            <a:noFill/>
                          </a:ln>
                          <a:solidFill>
                            <a:schemeClr val="tx1"/>
                          </a:solidFill>
                          <a:effectLst/>
                          <a:latin typeface="Times New Roman" pitchFamily="18" charset="0"/>
                          <a:cs typeface="Times New Roman" pitchFamily="18" charset="0"/>
                        </a:rPr>
                        <a:t>↑↑↑≥38.5°C, </a:t>
                      </a:r>
                      <a:r>
                        <a:rPr kumimoji="0" lang="hu-HU" sz="1800" b="0" i="0" u="none" strike="noStrike" cap="none" normalizeH="0" baseline="0" dirty="0" err="1">
                          <a:ln>
                            <a:noFill/>
                          </a:ln>
                          <a:solidFill>
                            <a:schemeClr val="tx1"/>
                          </a:solidFill>
                          <a:effectLst/>
                          <a:latin typeface="Times New Roman" pitchFamily="18" charset="0"/>
                          <a:cs typeface="Times New Roman" pitchFamily="18" charset="0"/>
                        </a:rPr>
                        <a:t>wet</a:t>
                      </a:r>
                      <a:r>
                        <a:rPr kumimoji="0" lang="hu-HU" sz="1800" b="0" i="0" u="none" strike="noStrike" cap="none" normalizeH="0" baseline="0" dirty="0">
                          <a:ln>
                            <a:noFill/>
                          </a:ln>
                          <a:solidFill>
                            <a:schemeClr val="tx1"/>
                          </a:solidFill>
                          <a:effectLst/>
                          <a:latin typeface="Times New Roman" pitchFamily="18" charset="0"/>
                          <a:cs typeface="Times New Roman" pitchFamily="18" charset="0"/>
                        </a:rPr>
                        <a:t>, hot</a:t>
                      </a:r>
                      <a:endParaRPr lang="hu-HU" dirty="0"/>
                    </a:p>
                    <a:p>
                      <a:endParaRPr lang="hu-HU" dirty="0"/>
                    </a:p>
                  </a:txBody>
                  <a:tcPr/>
                </a:tc>
                <a:extLst>
                  <a:ext uri="{0D108BD9-81ED-4DB2-BD59-A6C34878D82A}">
                    <a16:rowId xmlns:a16="http://schemas.microsoft.com/office/drawing/2014/main" val="399392624"/>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hu-HU" dirty="0" err="1"/>
                        <a:t>Blood</a:t>
                      </a:r>
                      <a:r>
                        <a:rPr lang="hu-HU" dirty="0"/>
                        <a:t> </a:t>
                      </a:r>
                      <a:r>
                        <a:rPr lang="hu-HU" dirty="0" err="1"/>
                        <a:t>pressure</a:t>
                      </a:r>
                      <a:r>
                        <a:rPr lang="hu-HU" dirty="0"/>
                        <a:t>:</a:t>
                      </a:r>
                    </a:p>
                    <a:p>
                      <a:endParaRPr lang="hu-HU"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hu-HU" dirty="0" err="1"/>
                        <a:t>low</a:t>
                      </a:r>
                      <a:endParaRPr lang="hu-HU" dirty="0"/>
                    </a:p>
                    <a:p>
                      <a:endParaRPr lang="hu-HU"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hu-HU" dirty="0" err="1"/>
                        <a:t>Initially</a:t>
                      </a:r>
                      <a:r>
                        <a:rPr lang="hu-HU" dirty="0"/>
                        <a:t> </a:t>
                      </a:r>
                      <a:r>
                        <a:rPr lang="hu-HU" dirty="0" err="1"/>
                        <a:t>normal</a:t>
                      </a:r>
                      <a:r>
                        <a:rPr lang="hu-HU" dirty="0"/>
                        <a:t>, </a:t>
                      </a:r>
                      <a:r>
                        <a:rPr lang="hu-HU" dirty="0" err="1"/>
                        <a:t>later</a:t>
                      </a:r>
                      <a:r>
                        <a:rPr lang="hu-HU" dirty="0"/>
                        <a:t> </a:t>
                      </a:r>
                      <a:r>
                        <a:rPr lang="hu-HU" dirty="0" err="1"/>
                        <a:t>low</a:t>
                      </a:r>
                      <a:endParaRPr lang="hu-HU" dirty="0"/>
                    </a:p>
                    <a:p>
                      <a:endParaRPr lang="hu-HU" dirty="0"/>
                    </a:p>
                  </a:txBody>
                  <a:tcPr/>
                </a:tc>
                <a:extLst>
                  <a:ext uri="{0D108BD9-81ED-4DB2-BD59-A6C34878D82A}">
                    <a16:rowId xmlns:a16="http://schemas.microsoft.com/office/drawing/2014/main" val="1107136252"/>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Infection parameters (CRP, BSG, </a:t>
                      </a:r>
                      <a:r>
                        <a:rPr lang="en-US" dirty="0" err="1"/>
                        <a:t>Leuko</a:t>
                      </a:r>
                      <a:r>
                        <a:rPr lang="hu-HU" dirty="0" err="1"/>
                        <a:t>cytosis</a:t>
                      </a:r>
                      <a:r>
                        <a:rPr lang="en-US" dirty="0"/>
                        <a:t>):</a:t>
                      </a:r>
                      <a:endParaRPr lang="hu-HU" dirty="0"/>
                    </a:p>
                    <a:p>
                      <a:endParaRPr lang="hu-HU" dirty="0"/>
                    </a:p>
                  </a:txBody>
                  <a:tcPr/>
                </a:tc>
                <a:tc>
                  <a:txBody>
                    <a:bodyPr/>
                    <a:lstStyle/>
                    <a:p>
                      <a:r>
                        <a:rPr lang="en-US" dirty="0"/>
                        <a:t>not elevated</a:t>
                      </a:r>
                      <a:endParaRPr lang="hu-HU" dirty="0"/>
                    </a:p>
                  </a:txBody>
                  <a:tcPr/>
                </a:tc>
                <a:tc>
                  <a:txBody>
                    <a:bodyPr/>
                    <a:lstStyle/>
                    <a:p>
                      <a:r>
                        <a:rPr lang="hu-HU" dirty="0" err="1"/>
                        <a:t>elevated</a:t>
                      </a:r>
                      <a:endParaRPr lang="hu-HU" dirty="0"/>
                    </a:p>
                  </a:txBody>
                  <a:tcPr/>
                </a:tc>
                <a:extLst>
                  <a:ext uri="{0D108BD9-81ED-4DB2-BD59-A6C34878D82A}">
                    <a16:rowId xmlns:a16="http://schemas.microsoft.com/office/drawing/2014/main" val="2833024260"/>
                  </a:ext>
                </a:extLst>
              </a:tr>
              <a:tr h="370840">
                <a:tc>
                  <a:txBody>
                    <a:bodyPr/>
                    <a:lstStyle/>
                    <a:p>
                      <a:r>
                        <a:rPr lang="hu-HU" dirty="0" err="1"/>
                        <a:t>Urine</a:t>
                      </a:r>
                      <a:r>
                        <a:rPr lang="hu-HU" dirty="0"/>
                        <a:t> </a:t>
                      </a:r>
                      <a:r>
                        <a:rPr lang="hu-HU" dirty="0" err="1"/>
                        <a:t>excretion</a:t>
                      </a:r>
                      <a:endParaRPr lang="hu-HU" dirty="0"/>
                    </a:p>
                  </a:txBody>
                  <a:tcPr/>
                </a:tc>
                <a:tc>
                  <a:txBody>
                    <a:bodyPr/>
                    <a:lstStyle/>
                    <a:p>
                      <a:r>
                        <a:rPr lang="hu-HU" dirty="0" err="1"/>
                        <a:t>greatly</a:t>
                      </a:r>
                      <a:r>
                        <a:rPr lang="hu-HU" dirty="0"/>
                        <a:t> </a:t>
                      </a:r>
                      <a:r>
                        <a:rPr lang="hu-HU" dirty="0" err="1"/>
                        <a:t>reduced</a:t>
                      </a:r>
                      <a:endParaRPr lang="hu-HU" dirty="0"/>
                    </a:p>
                  </a:txBody>
                  <a:tcPr/>
                </a:tc>
                <a:tc>
                  <a:txBody>
                    <a:bodyPr/>
                    <a:lstStyle/>
                    <a:p>
                      <a:r>
                        <a:rPr lang="hu-HU" dirty="0" err="1"/>
                        <a:t>Initially</a:t>
                      </a:r>
                      <a:r>
                        <a:rPr lang="hu-HU" dirty="0"/>
                        <a:t> </a:t>
                      </a:r>
                      <a:r>
                        <a:rPr lang="hu-HU" dirty="0" err="1"/>
                        <a:t>normal</a:t>
                      </a:r>
                      <a:r>
                        <a:rPr lang="hu-HU" dirty="0"/>
                        <a:t>, </a:t>
                      </a:r>
                      <a:r>
                        <a:rPr lang="hu-HU" dirty="0" err="1"/>
                        <a:t>later</a:t>
                      </a:r>
                      <a:r>
                        <a:rPr lang="hu-HU" dirty="0"/>
                        <a:t> </a:t>
                      </a:r>
                      <a:r>
                        <a:rPr lang="hu-HU" dirty="0" err="1"/>
                        <a:t>slightly</a:t>
                      </a:r>
                      <a:r>
                        <a:rPr lang="hu-HU" baseline="0" dirty="0"/>
                        <a:t> </a:t>
                      </a:r>
                      <a:r>
                        <a:rPr lang="hu-HU" baseline="0" dirty="0" err="1"/>
                        <a:t>decreasing</a:t>
                      </a:r>
                      <a:endParaRPr lang="hu-HU" dirty="0"/>
                    </a:p>
                  </a:txBody>
                  <a:tcPr/>
                </a:tc>
                <a:extLst>
                  <a:ext uri="{0D108BD9-81ED-4DB2-BD59-A6C34878D82A}">
                    <a16:rowId xmlns:a16="http://schemas.microsoft.com/office/drawing/2014/main" val="1441817282"/>
                  </a:ext>
                </a:extLst>
              </a:tr>
              <a:tr h="370840">
                <a:tc>
                  <a:txBody>
                    <a:bodyPr/>
                    <a:lstStyle/>
                    <a:p>
                      <a:r>
                        <a:rPr lang="en-US" dirty="0"/>
                        <a:t>Response after adequate electrolyte and fluid intake:</a:t>
                      </a:r>
                      <a:endParaRPr lang="hu-HU"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rapid </a:t>
                      </a:r>
                      <a:r>
                        <a:rPr lang="en-US" dirty="0" err="1"/>
                        <a:t>normalisation</a:t>
                      </a:r>
                      <a:endParaRPr lang="hu-HU" dirty="0"/>
                    </a:p>
                    <a:p>
                      <a:endParaRPr lang="hu-HU" dirty="0"/>
                    </a:p>
                  </a:txBody>
                  <a:tcPr/>
                </a:tc>
                <a:tc>
                  <a:txBody>
                    <a:bodyPr/>
                    <a:lstStyle/>
                    <a:p>
                      <a:r>
                        <a:rPr lang="hu-HU" dirty="0" err="1"/>
                        <a:t>Minimal</a:t>
                      </a:r>
                      <a:r>
                        <a:rPr lang="hu-HU" dirty="0"/>
                        <a:t> </a:t>
                      </a:r>
                      <a:r>
                        <a:rPr lang="hu-HU" dirty="0" err="1"/>
                        <a:t>improvement</a:t>
                      </a:r>
                      <a:endParaRPr lang="hu-HU" dirty="0"/>
                    </a:p>
                  </a:txBody>
                  <a:tcPr/>
                </a:tc>
                <a:extLst>
                  <a:ext uri="{0D108BD9-81ED-4DB2-BD59-A6C34878D82A}">
                    <a16:rowId xmlns:a16="http://schemas.microsoft.com/office/drawing/2014/main" val="3524130678"/>
                  </a:ext>
                </a:extLst>
              </a:tr>
              <a:tr h="370840">
                <a:tc>
                  <a:txBody>
                    <a:bodyPr/>
                    <a:lstStyle/>
                    <a:p>
                      <a:r>
                        <a:rPr lang="en-US" dirty="0"/>
                        <a:t>Response to antipyretic medicine:</a:t>
                      </a:r>
                      <a:endParaRPr lang="hu-HU"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No or very slight improvement</a:t>
                      </a:r>
                      <a:endParaRPr lang="hu-HU" dirty="0"/>
                    </a:p>
                    <a:p>
                      <a:endParaRPr lang="hu-HU" dirty="0"/>
                    </a:p>
                  </a:txBody>
                  <a:tcPr/>
                </a:tc>
                <a:tc>
                  <a:txBody>
                    <a:bodyPr/>
                    <a:lstStyle/>
                    <a:p>
                      <a:r>
                        <a:rPr lang="hu-HU" dirty="0"/>
                        <a:t>Rapid </a:t>
                      </a:r>
                      <a:r>
                        <a:rPr lang="hu-HU" dirty="0" err="1"/>
                        <a:t>improvement</a:t>
                      </a:r>
                      <a:endParaRPr lang="hu-HU" dirty="0"/>
                    </a:p>
                  </a:txBody>
                  <a:tcPr/>
                </a:tc>
                <a:extLst>
                  <a:ext uri="{0D108BD9-81ED-4DB2-BD59-A6C34878D82A}">
                    <a16:rowId xmlns:a16="http://schemas.microsoft.com/office/drawing/2014/main" val="3585037783"/>
                  </a:ext>
                </a:extLst>
              </a:tr>
            </a:tbl>
          </a:graphicData>
        </a:graphic>
      </p:graphicFrame>
      <p:sp>
        <p:nvSpPr>
          <p:cNvPr id="3" name="Téglalap 2"/>
          <p:cNvSpPr/>
          <p:nvPr/>
        </p:nvSpPr>
        <p:spPr>
          <a:xfrm>
            <a:off x="192088" y="5791518"/>
            <a:ext cx="11896725" cy="461665"/>
          </a:xfrm>
          <a:prstGeom prst="rect">
            <a:avLst/>
          </a:prstGeom>
        </p:spPr>
        <p:txBody>
          <a:bodyPr wrap="square">
            <a:spAutoFit/>
          </a:bodyPr>
          <a:lstStyle/>
          <a:p>
            <a:r>
              <a:rPr lang="hu-HU" sz="1200" i="1" dirty="0" err="1"/>
              <a:t>Source</a:t>
            </a:r>
            <a:r>
              <a:rPr lang="hu-HU" sz="1200" i="1" dirty="0"/>
              <a:t>: </a:t>
            </a:r>
            <a:r>
              <a:rPr lang="en-US" sz="1200" i="1" dirty="0"/>
              <a:t>P</a:t>
            </a:r>
            <a:r>
              <a:rPr lang="hu-HU" sz="1200" i="1" dirty="0"/>
              <a:t>u</a:t>
            </a:r>
            <a:r>
              <a:rPr lang="en-US" sz="1200" i="1" dirty="0" err="1"/>
              <a:t>blic</a:t>
            </a:r>
            <a:r>
              <a:rPr lang="en-US" sz="1200" i="1" dirty="0"/>
              <a:t> Health advice</a:t>
            </a:r>
            <a:r>
              <a:rPr lang="hu-HU" sz="1200" i="1" dirty="0"/>
              <a:t> </a:t>
            </a:r>
            <a:r>
              <a:rPr lang="en-US" sz="1200" i="1" dirty="0"/>
              <a:t>on preventing health effects of heat</a:t>
            </a:r>
            <a:r>
              <a:rPr lang="hu-HU" sz="1200" i="1" dirty="0"/>
              <a:t>. WHO/EURO:2011-2510-42266-5869. https://www.who.int/publications/i/item/public-health-advice-on-preventing-health-effects-of-heat</a:t>
            </a:r>
          </a:p>
        </p:txBody>
      </p:sp>
    </p:spTree>
    <p:extLst>
      <p:ext uri="{BB962C8B-B14F-4D97-AF65-F5344CB8AC3E}">
        <p14:creationId xmlns:p14="http://schemas.microsoft.com/office/powerpoint/2010/main" val="203846157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rmAutofit fontScale="90000"/>
          </a:bodyPr>
          <a:lstStyle/>
          <a:p>
            <a:r>
              <a:rPr lang="en-US" dirty="0">
                <a:solidFill>
                  <a:schemeClr val="tx1"/>
                </a:solidFill>
              </a:rPr>
              <a:t>Comparison of heat exhaustion and heat stroke</a:t>
            </a:r>
            <a:endParaRPr lang="hu-HU" dirty="0">
              <a:solidFill>
                <a:schemeClr val="tx1"/>
              </a:solidFill>
            </a:endParaRPr>
          </a:p>
        </p:txBody>
      </p:sp>
      <p:graphicFrame>
        <p:nvGraphicFramePr>
          <p:cNvPr id="4" name="Tartalom helye 3"/>
          <p:cNvGraphicFramePr>
            <a:graphicFrameLocks noGrp="1"/>
          </p:cNvGraphicFramePr>
          <p:nvPr>
            <p:ph idx="1"/>
          </p:nvPr>
        </p:nvGraphicFramePr>
        <p:xfrm>
          <a:off x="975335" y="1008249"/>
          <a:ext cx="9906930" cy="4312920"/>
        </p:xfrm>
        <a:graphic>
          <a:graphicData uri="http://schemas.openxmlformats.org/drawingml/2006/table">
            <a:tbl>
              <a:tblPr firstRow="1" bandRow="1">
                <a:tableStyleId>{5C22544A-7EE6-4342-B048-85BDC9FD1C3A}</a:tableStyleId>
              </a:tblPr>
              <a:tblGrid>
                <a:gridCol w="2471597">
                  <a:extLst>
                    <a:ext uri="{9D8B030D-6E8A-4147-A177-3AD203B41FA5}">
                      <a16:colId xmlns:a16="http://schemas.microsoft.com/office/drawing/2014/main" val="2875164911"/>
                    </a:ext>
                  </a:extLst>
                </a:gridCol>
                <a:gridCol w="3322622">
                  <a:extLst>
                    <a:ext uri="{9D8B030D-6E8A-4147-A177-3AD203B41FA5}">
                      <a16:colId xmlns:a16="http://schemas.microsoft.com/office/drawing/2014/main" val="1225248234"/>
                    </a:ext>
                  </a:extLst>
                </a:gridCol>
                <a:gridCol w="4112711">
                  <a:extLst>
                    <a:ext uri="{9D8B030D-6E8A-4147-A177-3AD203B41FA5}">
                      <a16:colId xmlns:a16="http://schemas.microsoft.com/office/drawing/2014/main" val="31864348"/>
                    </a:ext>
                  </a:extLst>
                </a:gridCol>
              </a:tblGrid>
              <a:tr h="370840">
                <a:tc>
                  <a:txBody>
                    <a:bodyPr/>
                    <a:lstStyle/>
                    <a:p>
                      <a:endParaRPr lang="hu-HU" dirty="0"/>
                    </a:p>
                  </a:txBody>
                  <a:tcPr/>
                </a:tc>
                <a:tc>
                  <a:txBody>
                    <a:bodyPr/>
                    <a:lstStyle/>
                    <a:p>
                      <a:r>
                        <a:rPr lang="hu-HU" dirty="0" err="1"/>
                        <a:t>Signs</a:t>
                      </a:r>
                      <a:r>
                        <a:rPr lang="hu-HU" dirty="0"/>
                        <a:t> of </a:t>
                      </a:r>
                      <a:r>
                        <a:rPr lang="hu-HU" dirty="0" err="1"/>
                        <a:t>heat</a:t>
                      </a:r>
                      <a:r>
                        <a:rPr lang="hu-HU" dirty="0"/>
                        <a:t> </a:t>
                      </a:r>
                      <a:r>
                        <a:rPr lang="hu-HU" dirty="0" err="1"/>
                        <a:t>exhaustion</a:t>
                      </a:r>
                      <a:endParaRPr lang="hu-HU" dirty="0"/>
                    </a:p>
                  </a:txBody>
                  <a:tcPr/>
                </a:tc>
                <a:tc>
                  <a:txBody>
                    <a:bodyPr/>
                    <a:lstStyle/>
                    <a:p>
                      <a:r>
                        <a:rPr lang="hu-HU" dirty="0" err="1"/>
                        <a:t>Signs</a:t>
                      </a:r>
                      <a:r>
                        <a:rPr lang="hu-HU" dirty="0"/>
                        <a:t> of </a:t>
                      </a:r>
                      <a:r>
                        <a:rPr lang="hu-HU" dirty="0" err="1"/>
                        <a:t>heat</a:t>
                      </a:r>
                      <a:r>
                        <a:rPr lang="hu-HU" dirty="0"/>
                        <a:t> stroke</a:t>
                      </a:r>
                    </a:p>
                  </a:txBody>
                  <a:tcPr/>
                </a:tc>
                <a:extLst>
                  <a:ext uri="{0D108BD9-81ED-4DB2-BD59-A6C34878D82A}">
                    <a16:rowId xmlns:a16="http://schemas.microsoft.com/office/drawing/2014/main" val="3849010376"/>
                  </a:ext>
                </a:extLst>
              </a:tr>
              <a:tr h="370840">
                <a:tc>
                  <a:txBody>
                    <a:bodyPr/>
                    <a:lstStyle/>
                    <a:p>
                      <a:r>
                        <a:rPr lang="hu-HU" dirty="0" err="1"/>
                        <a:t>Skin</a:t>
                      </a:r>
                      <a:endParaRPr lang="hu-HU" dirty="0"/>
                    </a:p>
                  </a:txBody>
                  <a:tcPr/>
                </a:tc>
                <a:tc>
                  <a:txBody>
                    <a:bodyPr/>
                    <a:lstStyle/>
                    <a:p>
                      <a:r>
                        <a:rPr lang="hu-HU" dirty="0" err="1"/>
                        <a:t>cold</a:t>
                      </a:r>
                      <a:r>
                        <a:rPr lang="hu-HU" dirty="0"/>
                        <a:t> and </a:t>
                      </a:r>
                      <a:r>
                        <a:rPr lang="hu-HU" dirty="0" err="1"/>
                        <a:t>wet</a:t>
                      </a:r>
                      <a:endParaRPr lang="hu-HU" dirty="0"/>
                    </a:p>
                  </a:txBody>
                  <a:tcPr/>
                </a:tc>
                <a:tc>
                  <a:txBody>
                    <a:bodyPr/>
                    <a:lstStyle/>
                    <a:p>
                      <a:r>
                        <a:rPr lang="hu-HU" dirty="0" err="1"/>
                        <a:t>red</a:t>
                      </a:r>
                      <a:r>
                        <a:rPr lang="hu-HU" dirty="0"/>
                        <a:t>, hot and </a:t>
                      </a:r>
                      <a:r>
                        <a:rPr lang="hu-HU" dirty="0" err="1"/>
                        <a:t>dry</a:t>
                      </a:r>
                      <a:endParaRPr lang="hu-HU" dirty="0"/>
                    </a:p>
                  </a:txBody>
                  <a:tcPr/>
                </a:tc>
                <a:extLst>
                  <a:ext uri="{0D108BD9-81ED-4DB2-BD59-A6C34878D82A}">
                    <a16:rowId xmlns:a16="http://schemas.microsoft.com/office/drawing/2014/main" val="3577285470"/>
                  </a:ext>
                </a:extLst>
              </a:tr>
              <a:tr h="370840">
                <a:tc>
                  <a:txBody>
                    <a:bodyPr/>
                    <a:lstStyle/>
                    <a:p>
                      <a:r>
                        <a:rPr lang="hu-HU" dirty="0" err="1"/>
                        <a:t>Blood</a:t>
                      </a:r>
                      <a:r>
                        <a:rPr lang="hu-HU" dirty="0"/>
                        <a:t> </a:t>
                      </a:r>
                      <a:r>
                        <a:rPr lang="hu-HU" dirty="0" err="1"/>
                        <a:t>pressure</a:t>
                      </a:r>
                      <a:endParaRPr lang="hu-HU" dirty="0"/>
                    </a:p>
                  </a:txBody>
                  <a:tcPr/>
                </a:tc>
                <a:tc>
                  <a:txBody>
                    <a:bodyPr/>
                    <a:lstStyle/>
                    <a:p>
                      <a:r>
                        <a:rPr lang="hu-HU" dirty="0" err="1"/>
                        <a:t>low</a:t>
                      </a:r>
                      <a:endParaRPr lang="hu-HU" dirty="0"/>
                    </a:p>
                  </a:txBody>
                  <a:tcPr/>
                </a:tc>
                <a:tc>
                  <a:txBody>
                    <a:bodyPr/>
                    <a:lstStyle/>
                    <a:p>
                      <a:r>
                        <a:rPr lang="hu-HU" dirty="0" err="1"/>
                        <a:t>Initially</a:t>
                      </a:r>
                      <a:r>
                        <a:rPr lang="hu-HU" dirty="0"/>
                        <a:t> </a:t>
                      </a:r>
                      <a:r>
                        <a:rPr lang="hu-HU" dirty="0" err="1"/>
                        <a:t>normal</a:t>
                      </a:r>
                      <a:r>
                        <a:rPr lang="hu-HU" dirty="0"/>
                        <a:t>,</a:t>
                      </a:r>
                      <a:r>
                        <a:rPr lang="hu-HU" baseline="0" dirty="0"/>
                        <a:t> </a:t>
                      </a:r>
                      <a:r>
                        <a:rPr lang="hu-HU" baseline="0" dirty="0" err="1"/>
                        <a:t>later</a:t>
                      </a:r>
                      <a:r>
                        <a:rPr lang="hu-HU" baseline="0" dirty="0"/>
                        <a:t> </a:t>
                      </a:r>
                      <a:r>
                        <a:rPr lang="hu-HU" baseline="0" dirty="0" err="1"/>
                        <a:t>low</a:t>
                      </a:r>
                      <a:endParaRPr lang="hu-HU" dirty="0"/>
                    </a:p>
                  </a:txBody>
                  <a:tcPr/>
                </a:tc>
                <a:extLst>
                  <a:ext uri="{0D108BD9-81ED-4DB2-BD59-A6C34878D82A}">
                    <a16:rowId xmlns:a16="http://schemas.microsoft.com/office/drawing/2014/main" val="274318197"/>
                  </a:ext>
                </a:extLst>
              </a:tr>
              <a:tr h="370840">
                <a:tc>
                  <a:txBody>
                    <a:bodyPr/>
                    <a:lstStyle/>
                    <a:p>
                      <a:r>
                        <a:rPr lang="hu-HU" dirty="0"/>
                        <a:t>Body </a:t>
                      </a:r>
                      <a:r>
                        <a:rPr lang="hu-HU" dirty="0" err="1"/>
                        <a:t>temperature</a:t>
                      </a:r>
                      <a:endParaRPr lang="hu-HU" dirty="0"/>
                    </a:p>
                  </a:txBody>
                  <a:tcPr/>
                </a:tc>
                <a:tc>
                  <a:txBody>
                    <a:bodyPr/>
                    <a:lstStyle/>
                    <a:p>
                      <a:r>
                        <a:rPr lang="hu-HU" dirty="0" err="1"/>
                        <a:t>Normal</a:t>
                      </a:r>
                      <a:r>
                        <a:rPr lang="hu-HU" dirty="0"/>
                        <a:t>, </a:t>
                      </a:r>
                      <a:r>
                        <a:rPr lang="hu-HU" dirty="0" err="1"/>
                        <a:t>later</a:t>
                      </a:r>
                      <a:r>
                        <a:rPr lang="hu-HU" dirty="0"/>
                        <a:t> </a:t>
                      </a:r>
                      <a:r>
                        <a:rPr lang="hu-HU" dirty="0" err="1"/>
                        <a:t>decreasing</a:t>
                      </a:r>
                      <a:endParaRPr lang="hu-HU" dirty="0"/>
                    </a:p>
                  </a:txBody>
                  <a:tcPr/>
                </a:tc>
                <a:tc>
                  <a:txBody>
                    <a:bodyPr/>
                    <a:lstStyle/>
                    <a:p>
                      <a:r>
                        <a:rPr lang="en-US" dirty="0"/>
                        <a:t>Very high temperature &gt;40</a:t>
                      </a:r>
                      <a:r>
                        <a:rPr lang="hu-HU" dirty="0"/>
                        <a:t>°C</a:t>
                      </a:r>
                      <a:r>
                        <a:rPr lang="en-US" dirty="0"/>
                        <a:t>, febrile convulsions possible</a:t>
                      </a:r>
                      <a:endParaRPr lang="hu-HU" dirty="0"/>
                    </a:p>
                  </a:txBody>
                  <a:tcPr/>
                </a:tc>
                <a:extLst>
                  <a:ext uri="{0D108BD9-81ED-4DB2-BD59-A6C34878D82A}">
                    <a16:rowId xmlns:a16="http://schemas.microsoft.com/office/drawing/2014/main" val="3574019332"/>
                  </a:ext>
                </a:extLst>
              </a:tr>
              <a:tr h="370840">
                <a:tc>
                  <a:txBody>
                    <a:bodyPr/>
                    <a:lstStyle/>
                    <a:p>
                      <a:r>
                        <a:rPr lang="hu-HU" dirty="0" err="1"/>
                        <a:t>Pulse</a:t>
                      </a:r>
                      <a:endParaRPr lang="hu-HU" dirty="0"/>
                    </a:p>
                  </a:txBody>
                  <a:tcPr/>
                </a:tc>
                <a:tc>
                  <a:txBody>
                    <a:bodyPr/>
                    <a:lstStyle/>
                    <a:p>
                      <a:r>
                        <a:rPr lang="hu-HU" dirty="0" err="1"/>
                        <a:t>tachycardia</a:t>
                      </a:r>
                      <a:endParaRPr lang="hu-HU"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hu-HU" dirty="0" err="1"/>
                        <a:t>Tachycardia</a:t>
                      </a:r>
                      <a:r>
                        <a:rPr lang="hu-HU" dirty="0"/>
                        <a:t>, </a:t>
                      </a:r>
                      <a:r>
                        <a:rPr lang="hu-HU" dirty="0" err="1"/>
                        <a:t>thready</a:t>
                      </a:r>
                      <a:r>
                        <a:rPr lang="hu-HU" dirty="0"/>
                        <a:t> </a:t>
                      </a:r>
                      <a:r>
                        <a:rPr lang="hu-HU" dirty="0" err="1"/>
                        <a:t>pulse</a:t>
                      </a:r>
                      <a:endParaRPr lang="hu-HU" dirty="0"/>
                    </a:p>
                    <a:p>
                      <a:endParaRPr lang="hu-HU" dirty="0"/>
                    </a:p>
                  </a:txBody>
                  <a:tcPr/>
                </a:tc>
                <a:extLst>
                  <a:ext uri="{0D108BD9-81ED-4DB2-BD59-A6C34878D82A}">
                    <a16:rowId xmlns:a16="http://schemas.microsoft.com/office/drawing/2014/main" val="56708613"/>
                  </a:ext>
                </a:extLst>
              </a:tr>
              <a:tr h="370840">
                <a:tc>
                  <a:txBody>
                    <a:bodyPr/>
                    <a:lstStyle/>
                    <a:p>
                      <a:r>
                        <a:rPr lang="hu-HU" dirty="0" err="1"/>
                        <a:t>Gastro-intestinal</a:t>
                      </a:r>
                      <a:r>
                        <a:rPr lang="hu-HU" dirty="0"/>
                        <a:t> </a:t>
                      </a:r>
                      <a:r>
                        <a:rPr lang="hu-HU" dirty="0" err="1"/>
                        <a:t>symptoms</a:t>
                      </a:r>
                      <a:endParaRPr lang="hu-HU" dirty="0"/>
                    </a:p>
                  </a:txBody>
                  <a:tcPr/>
                </a:tc>
                <a:tc>
                  <a:txBody>
                    <a:bodyPr/>
                    <a:lstStyle/>
                    <a:p>
                      <a:r>
                        <a:rPr lang="en-US" dirty="0"/>
                        <a:t>Loss of appetite, nausea, vomiting</a:t>
                      </a:r>
                      <a:endParaRPr lang="hu-HU" dirty="0"/>
                    </a:p>
                  </a:txBody>
                  <a:tcPr/>
                </a:tc>
                <a:tc>
                  <a:txBody>
                    <a:bodyPr/>
                    <a:lstStyle/>
                    <a:p>
                      <a:r>
                        <a:rPr lang="hu-HU" dirty="0" err="1"/>
                        <a:t>nausea</a:t>
                      </a:r>
                      <a:endParaRPr lang="hu-HU" dirty="0"/>
                    </a:p>
                  </a:txBody>
                  <a:tcPr/>
                </a:tc>
                <a:extLst>
                  <a:ext uri="{0D108BD9-81ED-4DB2-BD59-A6C34878D82A}">
                    <a16:rowId xmlns:a16="http://schemas.microsoft.com/office/drawing/2014/main" val="3684603990"/>
                  </a:ext>
                </a:extLst>
              </a:tr>
              <a:tr h="370840">
                <a:tc>
                  <a:txBody>
                    <a:bodyPr/>
                    <a:lstStyle/>
                    <a:p>
                      <a:r>
                        <a:rPr lang="hu-HU" dirty="0" err="1"/>
                        <a:t>Neurological</a:t>
                      </a:r>
                      <a:r>
                        <a:rPr lang="hu-HU" dirty="0"/>
                        <a:t> </a:t>
                      </a:r>
                      <a:r>
                        <a:rPr lang="hu-HU" dirty="0" err="1"/>
                        <a:t>symptoms</a:t>
                      </a:r>
                      <a:endParaRPr lang="hu-HU" dirty="0"/>
                    </a:p>
                  </a:txBody>
                  <a:tcPr/>
                </a:tc>
                <a:tc>
                  <a:txBody>
                    <a:bodyPr/>
                    <a:lstStyle/>
                    <a:p>
                      <a:r>
                        <a:rPr lang="hu-HU" dirty="0" err="1"/>
                        <a:t>Weakness</a:t>
                      </a:r>
                      <a:r>
                        <a:rPr lang="hu-HU" dirty="0"/>
                        <a:t>, </a:t>
                      </a:r>
                      <a:r>
                        <a:rPr lang="hu-HU" dirty="0" err="1"/>
                        <a:t>dizziness</a:t>
                      </a:r>
                      <a:r>
                        <a:rPr lang="hu-HU" dirty="0"/>
                        <a:t>, </a:t>
                      </a:r>
                      <a:r>
                        <a:rPr lang="hu-HU" dirty="0" err="1"/>
                        <a:t>fatigue</a:t>
                      </a:r>
                      <a:r>
                        <a:rPr lang="hu-HU" dirty="0"/>
                        <a:t>, </a:t>
                      </a:r>
                      <a:r>
                        <a:rPr lang="hu-HU" dirty="0" err="1"/>
                        <a:t>collapse</a:t>
                      </a:r>
                      <a:endParaRPr lang="hu-HU" dirty="0"/>
                    </a:p>
                  </a:txBody>
                  <a:tcPr/>
                </a:tc>
                <a:tc>
                  <a:txBody>
                    <a:bodyPr/>
                    <a:lstStyle/>
                    <a:p>
                      <a:r>
                        <a:rPr lang="en-US" dirty="0"/>
                        <a:t>Alternating headache, wakefulness and fainting (brain edema!) possible</a:t>
                      </a:r>
                      <a:endParaRPr lang="hu-HU" dirty="0"/>
                    </a:p>
                  </a:txBody>
                  <a:tcPr/>
                </a:tc>
                <a:extLst>
                  <a:ext uri="{0D108BD9-81ED-4DB2-BD59-A6C34878D82A}">
                    <a16:rowId xmlns:a16="http://schemas.microsoft.com/office/drawing/2014/main" val="1337717207"/>
                  </a:ext>
                </a:extLst>
              </a:tr>
              <a:tr h="370840">
                <a:tc>
                  <a:txBody>
                    <a:bodyPr/>
                    <a:lstStyle/>
                    <a:p>
                      <a:r>
                        <a:rPr lang="hu-HU" dirty="0" err="1"/>
                        <a:t>Outcome</a:t>
                      </a:r>
                      <a:endParaRPr lang="hu-HU" dirty="0"/>
                    </a:p>
                  </a:txBody>
                  <a:tcPr/>
                </a:tc>
                <a:tc>
                  <a:txBody>
                    <a:bodyPr/>
                    <a:lstStyle/>
                    <a:p>
                      <a:r>
                        <a:rPr lang="en-US" dirty="0"/>
                        <a:t>Rapid onset, short duration if properly intervened</a:t>
                      </a:r>
                      <a:endParaRPr lang="hu-HU" dirty="0"/>
                    </a:p>
                  </a:txBody>
                  <a:tcPr/>
                </a:tc>
                <a:tc>
                  <a:txBody>
                    <a:bodyPr/>
                    <a:lstStyle/>
                    <a:p>
                      <a:r>
                        <a:rPr lang="en-US" dirty="0"/>
                        <a:t>Life-threatening condition, acute complications may develop</a:t>
                      </a:r>
                      <a:endParaRPr lang="hu-HU" dirty="0"/>
                    </a:p>
                  </a:txBody>
                  <a:tcPr/>
                </a:tc>
                <a:extLst>
                  <a:ext uri="{0D108BD9-81ED-4DB2-BD59-A6C34878D82A}">
                    <a16:rowId xmlns:a16="http://schemas.microsoft.com/office/drawing/2014/main" val="923511473"/>
                  </a:ext>
                </a:extLst>
              </a:tr>
            </a:tbl>
          </a:graphicData>
        </a:graphic>
      </p:graphicFrame>
      <p:sp>
        <p:nvSpPr>
          <p:cNvPr id="5" name="Téglalap 4"/>
          <p:cNvSpPr/>
          <p:nvPr/>
        </p:nvSpPr>
        <p:spPr>
          <a:xfrm>
            <a:off x="192088" y="5791518"/>
            <a:ext cx="11896725" cy="461665"/>
          </a:xfrm>
          <a:prstGeom prst="rect">
            <a:avLst/>
          </a:prstGeom>
        </p:spPr>
        <p:txBody>
          <a:bodyPr wrap="square">
            <a:spAutoFit/>
          </a:bodyPr>
          <a:lstStyle/>
          <a:p>
            <a:r>
              <a:rPr lang="hu-HU" sz="1200" i="1" dirty="0" err="1"/>
              <a:t>Source</a:t>
            </a:r>
            <a:r>
              <a:rPr lang="hu-HU" sz="1200" i="1" dirty="0"/>
              <a:t>: </a:t>
            </a:r>
            <a:r>
              <a:rPr lang="en-US" sz="1200" i="1" dirty="0"/>
              <a:t>P</a:t>
            </a:r>
            <a:r>
              <a:rPr lang="hu-HU" sz="1200" i="1" dirty="0"/>
              <a:t>u</a:t>
            </a:r>
            <a:r>
              <a:rPr lang="en-US" sz="1200" i="1" dirty="0" err="1"/>
              <a:t>blic</a:t>
            </a:r>
            <a:r>
              <a:rPr lang="en-US" sz="1200" i="1" dirty="0"/>
              <a:t> Health advice</a:t>
            </a:r>
            <a:r>
              <a:rPr lang="hu-HU" sz="1200" i="1" dirty="0"/>
              <a:t> </a:t>
            </a:r>
            <a:r>
              <a:rPr lang="en-US" sz="1200" i="1" dirty="0"/>
              <a:t>on preventing health effects of heat</a:t>
            </a:r>
            <a:r>
              <a:rPr lang="hu-HU" sz="1200" i="1" dirty="0"/>
              <a:t>. WHO/EURO:2011-2510-42266-5869. https://www.who.int/publications/i/item/public-health-advice-on-preventing-health-effects-of-heat</a:t>
            </a:r>
          </a:p>
        </p:txBody>
      </p:sp>
    </p:spTree>
    <p:extLst>
      <p:ext uri="{BB962C8B-B14F-4D97-AF65-F5344CB8AC3E}">
        <p14:creationId xmlns:p14="http://schemas.microsoft.com/office/powerpoint/2010/main" val="84157753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295174" y="117839"/>
            <a:ext cx="11896826" cy="549635"/>
          </a:xfrm>
        </p:spPr>
        <p:txBody>
          <a:bodyPr>
            <a:normAutofit fontScale="90000"/>
          </a:bodyPr>
          <a:lstStyle/>
          <a:p>
            <a:r>
              <a:rPr lang="hu-HU" dirty="0">
                <a:solidFill>
                  <a:schemeClr val="tx1"/>
                </a:solidFill>
              </a:rPr>
              <a:t>M</a:t>
            </a:r>
            <a:r>
              <a:rPr lang="en-US" dirty="0" err="1">
                <a:solidFill>
                  <a:schemeClr val="tx1"/>
                </a:solidFill>
              </a:rPr>
              <a:t>ild</a:t>
            </a:r>
            <a:r>
              <a:rPr lang="en-US" dirty="0">
                <a:solidFill>
                  <a:schemeClr val="tx1"/>
                </a:solidFill>
              </a:rPr>
              <a:t> and moderate heat illnesses and</a:t>
            </a:r>
            <a:r>
              <a:rPr lang="hu-HU" dirty="0">
                <a:solidFill>
                  <a:schemeClr val="tx1"/>
                </a:solidFill>
              </a:rPr>
              <a:t> </a:t>
            </a:r>
            <a:r>
              <a:rPr lang="hu-HU" dirty="0" err="1">
                <a:solidFill>
                  <a:schemeClr val="tx1"/>
                </a:solidFill>
              </a:rPr>
              <a:t>their</a:t>
            </a:r>
            <a:r>
              <a:rPr lang="hu-HU" dirty="0">
                <a:solidFill>
                  <a:schemeClr val="tx1"/>
                </a:solidFill>
              </a:rPr>
              <a:t> management -1</a:t>
            </a:r>
          </a:p>
        </p:txBody>
      </p:sp>
      <p:graphicFrame>
        <p:nvGraphicFramePr>
          <p:cNvPr id="4" name="Tartalom helye 3"/>
          <p:cNvGraphicFramePr>
            <a:graphicFrameLocks noGrp="1"/>
          </p:cNvGraphicFramePr>
          <p:nvPr>
            <p:ph idx="1"/>
          </p:nvPr>
        </p:nvGraphicFramePr>
        <p:xfrm>
          <a:off x="183296" y="667474"/>
          <a:ext cx="11896725" cy="6131560"/>
        </p:xfrm>
        <a:graphic>
          <a:graphicData uri="http://schemas.openxmlformats.org/drawingml/2006/table">
            <a:tbl>
              <a:tblPr firstRow="1" bandRow="1">
                <a:tableStyleId>{5C22544A-7EE6-4342-B048-85BDC9FD1C3A}</a:tableStyleId>
              </a:tblPr>
              <a:tblGrid>
                <a:gridCol w="2822716">
                  <a:extLst>
                    <a:ext uri="{9D8B030D-6E8A-4147-A177-3AD203B41FA5}">
                      <a16:colId xmlns:a16="http://schemas.microsoft.com/office/drawing/2014/main" val="2142988265"/>
                    </a:ext>
                  </a:extLst>
                </a:gridCol>
                <a:gridCol w="4680642">
                  <a:extLst>
                    <a:ext uri="{9D8B030D-6E8A-4147-A177-3AD203B41FA5}">
                      <a16:colId xmlns:a16="http://schemas.microsoft.com/office/drawing/2014/main" val="2470346705"/>
                    </a:ext>
                  </a:extLst>
                </a:gridCol>
                <a:gridCol w="4393367">
                  <a:extLst>
                    <a:ext uri="{9D8B030D-6E8A-4147-A177-3AD203B41FA5}">
                      <a16:colId xmlns:a16="http://schemas.microsoft.com/office/drawing/2014/main" val="320736885"/>
                    </a:ext>
                  </a:extLst>
                </a:gridCol>
              </a:tblGrid>
              <a:tr h="370840">
                <a:tc>
                  <a:txBody>
                    <a:bodyPr/>
                    <a:lstStyle/>
                    <a:p>
                      <a:r>
                        <a:rPr lang="hu-HU" sz="1800" b="1" i="0" u="none" strike="noStrike" kern="1200" baseline="0" dirty="0" err="1">
                          <a:solidFill>
                            <a:schemeClr val="lt1"/>
                          </a:solidFill>
                          <a:latin typeface="+mn-lt"/>
                          <a:ea typeface="+mn-ea"/>
                          <a:cs typeface="+mn-cs"/>
                        </a:rPr>
                        <a:t>Medical</a:t>
                      </a:r>
                      <a:r>
                        <a:rPr lang="hu-HU" sz="1800" b="1" i="0" u="none" strike="noStrike" kern="1200" baseline="0" dirty="0">
                          <a:solidFill>
                            <a:schemeClr val="lt1"/>
                          </a:solidFill>
                          <a:latin typeface="+mn-lt"/>
                          <a:ea typeface="+mn-ea"/>
                          <a:cs typeface="+mn-cs"/>
                        </a:rPr>
                        <a:t> </a:t>
                      </a:r>
                      <a:r>
                        <a:rPr lang="hu-HU" sz="1800" b="1" i="0" u="none" strike="noStrike" kern="1200" baseline="0" dirty="0" err="1">
                          <a:solidFill>
                            <a:schemeClr val="lt1"/>
                          </a:solidFill>
                          <a:latin typeface="+mn-lt"/>
                          <a:ea typeface="+mn-ea"/>
                          <a:cs typeface="+mn-cs"/>
                        </a:rPr>
                        <a:t>condition</a:t>
                      </a:r>
                      <a:endParaRPr lang="hu-HU" dirty="0"/>
                    </a:p>
                  </a:txBody>
                  <a:tcPr/>
                </a:tc>
                <a:tc>
                  <a:txBody>
                    <a:bodyPr/>
                    <a:lstStyle/>
                    <a:p>
                      <a:r>
                        <a:rPr lang="hu-HU" sz="1800" b="1" i="0" u="none" strike="noStrike" kern="1200" baseline="0" dirty="0" err="1">
                          <a:solidFill>
                            <a:schemeClr val="lt1"/>
                          </a:solidFill>
                          <a:latin typeface="+mn-lt"/>
                          <a:ea typeface="+mn-ea"/>
                          <a:cs typeface="+mn-cs"/>
                        </a:rPr>
                        <a:t>Signs</a:t>
                      </a:r>
                      <a:r>
                        <a:rPr lang="hu-HU" sz="1800" b="1" i="0" u="none" strike="noStrike" kern="1200" baseline="0" dirty="0">
                          <a:solidFill>
                            <a:schemeClr val="lt1"/>
                          </a:solidFill>
                          <a:latin typeface="+mn-lt"/>
                          <a:ea typeface="+mn-ea"/>
                          <a:cs typeface="+mn-cs"/>
                        </a:rPr>
                        <a:t> and </a:t>
                      </a:r>
                      <a:r>
                        <a:rPr lang="hu-HU" sz="1800" b="1" i="0" u="none" strike="noStrike" kern="1200" baseline="0" dirty="0" err="1">
                          <a:solidFill>
                            <a:schemeClr val="lt1"/>
                          </a:solidFill>
                          <a:latin typeface="+mn-lt"/>
                          <a:ea typeface="+mn-ea"/>
                          <a:cs typeface="+mn-cs"/>
                        </a:rPr>
                        <a:t>symptoms</a:t>
                      </a:r>
                      <a:r>
                        <a:rPr lang="hu-HU" sz="1800" b="1" i="0" u="none" strike="noStrike" kern="1200" baseline="0" dirty="0">
                          <a:solidFill>
                            <a:schemeClr val="lt1"/>
                          </a:solidFill>
                          <a:latin typeface="+mn-lt"/>
                          <a:ea typeface="+mn-ea"/>
                          <a:cs typeface="+mn-cs"/>
                        </a:rPr>
                        <a:t>/</a:t>
                      </a:r>
                      <a:r>
                        <a:rPr lang="hu-HU" sz="1800" b="1" i="0" u="none" strike="noStrike" kern="1200" baseline="0" dirty="0" err="1">
                          <a:solidFill>
                            <a:schemeClr val="lt1"/>
                          </a:solidFill>
                          <a:latin typeface="+mn-lt"/>
                          <a:ea typeface="+mn-ea"/>
                          <a:cs typeface="+mn-cs"/>
                        </a:rPr>
                        <a:t>mechanisms</a:t>
                      </a:r>
                      <a:endParaRPr lang="hu-HU" dirty="0"/>
                    </a:p>
                  </a:txBody>
                  <a:tcPr/>
                </a:tc>
                <a:tc>
                  <a:txBody>
                    <a:bodyPr/>
                    <a:lstStyle/>
                    <a:p>
                      <a:r>
                        <a:rPr lang="hu-HU" sz="1800" b="1" i="0" u="none" strike="noStrike" kern="1200" baseline="0" dirty="0">
                          <a:solidFill>
                            <a:schemeClr val="lt1"/>
                          </a:solidFill>
                          <a:latin typeface="+mn-lt"/>
                          <a:ea typeface="+mn-ea"/>
                          <a:cs typeface="+mn-cs"/>
                        </a:rPr>
                        <a:t>Management</a:t>
                      </a:r>
                      <a:endParaRPr lang="hu-HU" dirty="0"/>
                    </a:p>
                  </a:txBody>
                  <a:tcPr/>
                </a:tc>
                <a:extLst>
                  <a:ext uri="{0D108BD9-81ED-4DB2-BD59-A6C34878D82A}">
                    <a16:rowId xmlns:a16="http://schemas.microsoft.com/office/drawing/2014/main" val="2465336292"/>
                  </a:ext>
                </a:extLst>
              </a:tr>
              <a:tr h="370840">
                <a:tc>
                  <a:txBody>
                    <a:bodyPr/>
                    <a:lstStyle/>
                    <a:p>
                      <a:r>
                        <a:rPr lang="hu-HU" dirty="0" err="1"/>
                        <a:t>Heat</a:t>
                      </a:r>
                      <a:r>
                        <a:rPr lang="hu-HU" dirty="0"/>
                        <a:t> </a:t>
                      </a:r>
                      <a:r>
                        <a:rPr lang="hu-HU" dirty="0" err="1"/>
                        <a:t>rush</a:t>
                      </a:r>
                      <a:endParaRPr lang="hu-HU" dirty="0"/>
                    </a:p>
                  </a:txBody>
                  <a:tcPr/>
                </a:tc>
                <a:tc>
                  <a:txBody>
                    <a:bodyPr/>
                    <a:lstStyle/>
                    <a:p>
                      <a:r>
                        <a:rPr lang="en-US" sz="1800" b="0" i="0" u="none" strike="noStrike" kern="1200" baseline="0" dirty="0">
                          <a:solidFill>
                            <a:schemeClr val="dk1"/>
                          </a:solidFill>
                          <a:latin typeface="+mn-lt"/>
                          <a:ea typeface="+mn-ea"/>
                          <a:cs typeface="+mn-cs"/>
                        </a:rPr>
                        <a:t>Small red itchy papules appear on the face, neck,</a:t>
                      </a:r>
                      <a:r>
                        <a:rPr lang="hu-HU" sz="1800" b="0" i="0" u="none" strike="noStrike" kern="1200" baseline="0" dirty="0">
                          <a:solidFill>
                            <a:schemeClr val="dk1"/>
                          </a:solidFill>
                          <a:latin typeface="+mn-lt"/>
                          <a:ea typeface="+mn-ea"/>
                          <a:cs typeface="+mn-cs"/>
                        </a:rPr>
                        <a:t> </a:t>
                      </a:r>
                      <a:r>
                        <a:rPr lang="en-US" sz="1800" b="0" i="0" u="none" strike="noStrike" kern="1200" baseline="0" dirty="0">
                          <a:solidFill>
                            <a:schemeClr val="dk1"/>
                          </a:solidFill>
                          <a:latin typeface="+mn-lt"/>
                          <a:ea typeface="+mn-ea"/>
                          <a:cs typeface="+mn-cs"/>
                        </a:rPr>
                        <a:t>upper chest, under breast, groin and scrotum areas.</a:t>
                      </a:r>
                    </a:p>
                    <a:p>
                      <a:r>
                        <a:rPr lang="en-US" sz="1800" b="0" i="0" u="none" strike="noStrike" kern="1200" baseline="0" dirty="0">
                          <a:solidFill>
                            <a:schemeClr val="dk1"/>
                          </a:solidFill>
                          <a:latin typeface="+mn-lt"/>
                          <a:ea typeface="+mn-ea"/>
                          <a:cs typeface="+mn-cs"/>
                        </a:rPr>
                        <a:t>This can affect any age but is prevalent in young</a:t>
                      </a:r>
                      <a:r>
                        <a:rPr lang="hu-HU" sz="1800" b="0" i="0" u="none" strike="noStrike" kern="1200" baseline="0" dirty="0">
                          <a:solidFill>
                            <a:schemeClr val="dk1"/>
                          </a:solidFill>
                          <a:latin typeface="+mn-lt"/>
                          <a:ea typeface="+mn-ea"/>
                          <a:cs typeface="+mn-cs"/>
                        </a:rPr>
                        <a:t> </a:t>
                      </a:r>
                      <a:r>
                        <a:rPr lang="en-US" sz="1800" b="0" i="0" u="none" strike="noStrike" kern="1200" baseline="0" dirty="0">
                          <a:solidFill>
                            <a:schemeClr val="dk1"/>
                          </a:solidFill>
                          <a:latin typeface="+mn-lt"/>
                          <a:ea typeface="+mn-ea"/>
                          <a:cs typeface="+mn-cs"/>
                        </a:rPr>
                        <a:t>children. </a:t>
                      </a:r>
                      <a:endParaRPr lang="hu-HU" sz="1800" b="0" i="0" u="none" strike="noStrike" kern="1200" baseline="0" dirty="0">
                        <a:solidFill>
                          <a:schemeClr val="dk1"/>
                        </a:solidFill>
                        <a:latin typeface="+mn-lt"/>
                        <a:ea typeface="+mn-ea"/>
                        <a:cs typeface="+mn-cs"/>
                      </a:endParaRPr>
                    </a:p>
                    <a:p>
                      <a:r>
                        <a:rPr lang="en-US" sz="1800" b="0" i="0" u="none" strike="noStrike" kern="1200" baseline="0" dirty="0">
                          <a:solidFill>
                            <a:schemeClr val="dk1"/>
                          </a:solidFill>
                          <a:latin typeface="+mn-lt"/>
                          <a:ea typeface="+mn-ea"/>
                          <a:cs typeface="+mn-cs"/>
                        </a:rPr>
                        <a:t>Infection with Staphylococcus can occur.</a:t>
                      </a:r>
                    </a:p>
                    <a:p>
                      <a:r>
                        <a:rPr lang="en-US" sz="1800" b="0" i="0" u="none" strike="noStrike" kern="1200" baseline="0" dirty="0">
                          <a:solidFill>
                            <a:schemeClr val="dk1"/>
                          </a:solidFill>
                          <a:latin typeface="+mn-lt"/>
                          <a:ea typeface="+mn-ea"/>
                          <a:cs typeface="+mn-cs"/>
                        </a:rPr>
                        <a:t>It is attributed to heavy sweating during hot and</a:t>
                      </a:r>
                      <a:r>
                        <a:rPr lang="hu-HU" sz="1800" b="0" i="0" u="none" strike="noStrike" kern="1200" baseline="0" dirty="0">
                          <a:solidFill>
                            <a:schemeClr val="dk1"/>
                          </a:solidFill>
                          <a:latin typeface="+mn-lt"/>
                          <a:ea typeface="+mn-ea"/>
                          <a:cs typeface="+mn-cs"/>
                        </a:rPr>
                        <a:t> </a:t>
                      </a:r>
                      <a:r>
                        <a:rPr lang="hu-HU" sz="1800" b="0" i="0" u="none" strike="noStrike" kern="1200" baseline="0" dirty="0" err="1">
                          <a:solidFill>
                            <a:schemeClr val="dk1"/>
                          </a:solidFill>
                          <a:latin typeface="+mn-lt"/>
                          <a:ea typeface="+mn-ea"/>
                          <a:cs typeface="+mn-cs"/>
                        </a:rPr>
                        <a:t>humid</a:t>
                      </a:r>
                      <a:r>
                        <a:rPr lang="hu-HU" sz="1800" b="0" i="0" u="none" strike="noStrike" kern="1200" baseline="0" dirty="0">
                          <a:solidFill>
                            <a:schemeClr val="dk1"/>
                          </a:solidFill>
                          <a:latin typeface="+mn-lt"/>
                          <a:ea typeface="+mn-ea"/>
                          <a:cs typeface="+mn-cs"/>
                        </a:rPr>
                        <a:t> </a:t>
                      </a:r>
                      <a:r>
                        <a:rPr lang="hu-HU" sz="1800" b="0" i="0" u="none" strike="noStrike" kern="1200" baseline="0" dirty="0" err="1">
                          <a:solidFill>
                            <a:schemeClr val="dk1"/>
                          </a:solidFill>
                          <a:latin typeface="+mn-lt"/>
                          <a:ea typeface="+mn-ea"/>
                          <a:cs typeface="+mn-cs"/>
                        </a:rPr>
                        <a:t>weather</a:t>
                      </a:r>
                      <a:r>
                        <a:rPr lang="hu-HU" sz="1800" b="0" i="0" u="none" strike="noStrike" kern="1200" baseline="0" dirty="0">
                          <a:solidFill>
                            <a:schemeClr val="dk1"/>
                          </a:solidFill>
                          <a:latin typeface="+mn-lt"/>
                          <a:ea typeface="+mn-ea"/>
                          <a:cs typeface="+mn-cs"/>
                        </a:rPr>
                        <a:t>.</a:t>
                      </a:r>
                      <a:endParaRPr lang="hu-HU" dirty="0"/>
                    </a:p>
                  </a:txBody>
                  <a:tcPr/>
                </a:tc>
                <a:tc>
                  <a:txBody>
                    <a:bodyPr/>
                    <a:lstStyle/>
                    <a:p>
                      <a:r>
                        <a:rPr lang="en-US" sz="1800" b="0" i="0" u="none" strike="noStrike" kern="1200" baseline="0" dirty="0">
                          <a:solidFill>
                            <a:schemeClr val="dk1"/>
                          </a:solidFill>
                          <a:latin typeface="+mn-lt"/>
                          <a:ea typeface="+mn-ea"/>
                          <a:cs typeface="+mn-cs"/>
                        </a:rPr>
                        <a:t>Minimize sweating by staying in an </a:t>
                      </a:r>
                      <a:r>
                        <a:rPr lang="en-US" sz="1800" b="0" i="0" u="none" strike="noStrike" kern="1200" baseline="0" dirty="0" err="1">
                          <a:solidFill>
                            <a:schemeClr val="dk1"/>
                          </a:solidFill>
                          <a:latin typeface="+mn-lt"/>
                          <a:ea typeface="+mn-ea"/>
                          <a:cs typeface="+mn-cs"/>
                        </a:rPr>
                        <a:t>airconditioned</a:t>
                      </a:r>
                      <a:endParaRPr lang="en-US" sz="1800" b="0" i="0" u="none" strike="noStrike" kern="1200" baseline="0" dirty="0">
                        <a:solidFill>
                          <a:schemeClr val="dk1"/>
                        </a:solidFill>
                        <a:latin typeface="+mn-lt"/>
                        <a:ea typeface="+mn-ea"/>
                        <a:cs typeface="+mn-cs"/>
                      </a:endParaRPr>
                    </a:p>
                    <a:p>
                      <a:r>
                        <a:rPr lang="hu-HU" sz="1800" b="0" i="0" u="none" strike="noStrike" kern="1200" baseline="0" dirty="0" err="1">
                          <a:solidFill>
                            <a:schemeClr val="dk1"/>
                          </a:solidFill>
                          <a:latin typeface="+mn-lt"/>
                          <a:ea typeface="+mn-ea"/>
                          <a:cs typeface="+mn-cs"/>
                        </a:rPr>
                        <a:t>environment</a:t>
                      </a:r>
                      <a:r>
                        <a:rPr lang="hu-HU" sz="1800" b="0" i="0" u="none" strike="noStrike" kern="1200" baseline="0" dirty="0">
                          <a:solidFill>
                            <a:schemeClr val="dk1"/>
                          </a:solidFill>
                          <a:latin typeface="+mn-lt"/>
                          <a:ea typeface="+mn-ea"/>
                          <a:cs typeface="+mn-cs"/>
                        </a:rPr>
                        <a:t>, </a:t>
                      </a:r>
                      <a:r>
                        <a:rPr lang="hu-HU" sz="1800" b="0" i="0" u="none" strike="noStrike" kern="1200" baseline="0" dirty="0" err="1">
                          <a:solidFill>
                            <a:schemeClr val="dk1"/>
                          </a:solidFill>
                          <a:latin typeface="+mn-lt"/>
                          <a:ea typeface="+mn-ea"/>
                          <a:cs typeface="+mn-cs"/>
                        </a:rPr>
                        <a:t>taking</a:t>
                      </a:r>
                      <a:r>
                        <a:rPr lang="hu-HU" sz="1800" b="0" i="0" u="none" strike="noStrike" kern="1200" baseline="0" dirty="0">
                          <a:solidFill>
                            <a:schemeClr val="dk1"/>
                          </a:solidFill>
                          <a:latin typeface="+mn-lt"/>
                          <a:ea typeface="+mn-ea"/>
                          <a:cs typeface="+mn-cs"/>
                        </a:rPr>
                        <a:t> </a:t>
                      </a:r>
                      <a:r>
                        <a:rPr lang="hu-HU" sz="1800" b="0" i="0" u="none" strike="noStrike" kern="1200" baseline="0" dirty="0" err="1">
                          <a:solidFill>
                            <a:schemeClr val="dk1"/>
                          </a:solidFill>
                          <a:latin typeface="+mn-lt"/>
                          <a:ea typeface="+mn-ea"/>
                          <a:cs typeface="+mn-cs"/>
                        </a:rPr>
                        <a:t>frequent</a:t>
                      </a:r>
                      <a:endParaRPr lang="hu-HU" sz="1800" b="0" i="0" u="none" strike="noStrike" kern="1200" baseline="0" dirty="0">
                        <a:solidFill>
                          <a:schemeClr val="dk1"/>
                        </a:solidFill>
                        <a:latin typeface="+mn-lt"/>
                        <a:ea typeface="+mn-ea"/>
                        <a:cs typeface="+mn-cs"/>
                      </a:endParaRPr>
                    </a:p>
                    <a:p>
                      <a:r>
                        <a:rPr lang="en-US" sz="1800" b="0" i="0" u="none" strike="noStrike" kern="1200" baseline="0" dirty="0">
                          <a:solidFill>
                            <a:schemeClr val="dk1"/>
                          </a:solidFill>
                          <a:latin typeface="+mn-lt"/>
                          <a:ea typeface="+mn-ea"/>
                          <a:cs typeface="+mn-cs"/>
                        </a:rPr>
                        <a:t>showers and wearing light clothes. Keep the</a:t>
                      </a:r>
                    </a:p>
                    <a:p>
                      <a:r>
                        <a:rPr lang="hu-HU" sz="1800" b="0" i="0" u="none" strike="noStrike" kern="1200" baseline="0" dirty="0" err="1">
                          <a:solidFill>
                            <a:schemeClr val="dk1"/>
                          </a:solidFill>
                          <a:latin typeface="+mn-lt"/>
                          <a:ea typeface="+mn-ea"/>
                          <a:cs typeface="+mn-cs"/>
                        </a:rPr>
                        <a:t>affected</a:t>
                      </a:r>
                      <a:r>
                        <a:rPr lang="hu-HU" sz="1800" b="0" i="0" u="none" strike="noStrike" kern="1200" baseline="0" dirty="0">
                          <a:solidFill>
                            <a:schemeClr val="dk1"/>
                          </a:solidFill>
                          <a:latin typeface="+mn-lt"/>
                          <a:ea typeface="+mn-ea"/>
                          <a:cs typeface="+mn-cs"/>
                        </a:rPr>
                        <a:t> </a:t>
                      </a:r>
                      <a:r>
                        <a:rPr lang="hu-HU" sz="1800" b="0" i="0" u="none" strike="noStrike" kern="1200" baseline="0" dirty="0" err="1">
                          <a:solidFill>
                            <a:schemeClr val="dk1"/>
                          </a:solidFill>
                          <a:latin typeface="+mn-lt"/>
                          <a:ea typeface="+mn-ea"/>
                          <a:cs typeface="+mn-cs"/>
                        </a:rPr>
                        <a:t>area</a:t>
                      </a:r>
                      <a:r>
                        <a:rPr lang="hu-HU" sz="1800" b="0" i="0" u="none" strike="noStrike" kern="1200" baseline="0" dirty="0">
                          <a:solidFill>
                            <a:schemeClr val="dk1"/>
                          </a:solidFill>
                          <a:latin typeface="+mn-lt"/>
                          <a:ea typeface="+mn-ea"/>
                          <a:cs typeface="+mn-cs"/>
                        </a:rPr>
                        <a:t> </a:t>
                      </a:r>
                      <a:r>
                        <a:rPr lang="hu-HU" sz="1800" b="0" i="0" u="none" strike="noStrike" kern="1200" baseline="0" dirty="0" err="1">
                          <a:solidFill>
                            <a:schemeClr val="dk1"/>
                          </a:solidFill>
                          <a:latin typeface="+mn-lt"/>
                          <a:ea typeface="+mn-ea"/>
                          <a:cs typeface="+mn-cs"/>
                        </a:rPr>
                        <a:t>dry</a:t>
                      </a:r>
                      <a:r>
                        <a:rPr lang="hu-HU" sz="1800" b="0" i="0" u="none" strike="noStrike" kern="1200" baseline="0" dirty="0">
                          <a:solidFill>
                            <a:schemeClr val="dk1"/>
                          </a:solidFill>
                          <a:latin typeface="+mn-lt"/>
                          <a:ea typeface="+mn-ea"/>
                          <a:cs typeface="+mn-cs"/>
                        </a:rPr>
                        <a:t>.</a:t>
                      </a:r>
                    </a:p>
                    <a:p>
                      <a:r>
                        <a:rPr lang="hu-HU" sz="1800" b="0" i="0" u="none" strike="noStrike" kern="1200" baseline="0" dirty="0" err="1">
                          <a:solidFill>
                            <a:schemeClr val="dk1"/>
                          </a:solidFill>
                          <a:latin typeface="+mn-lt"/>
                          <a:ea typeface="+mn-ea"/>
                          <a:cs typeface="+mn-cs"/>
                        </a:rPr>
                        <a:t>Topical</a:t>
                      </a:r>
                      <a:r>
                        <a:rPr lang="hu-HU" sz="1800" b="0" i="0" u="none" strike="noStrike" kern="1200" baseline="0" dirty="0">
                          <a:solidFill>
                            <a:schemeClr val="dk1"/>
                          </a:solidFill>
                          <a:latin typeface="+mn-lt"/>
                          <a:ea typeface="+mn-ea"/>
                          <a:cs typeface="+mn-cs"/>
                        </a:rPr>
                        <a:t> </a:t>
                      </a:r>
                      <a:r>
                        <a:rPr lang="hu-HU" sz="1800" b="0" i="0" u="none" strike="noStrike" kern="1200" baseline="0" dirty="0" err="1">
                          <a:solidFill>
                            <a:schemeClr val="dk1"/>
                          </a:solidFill>
                          <a:latin typeface="+mn-lt"/>
                          <a:ea typeface="+mn-ea"/>
                          <a:cs typeface="+mn-cs"/>
                        </a:rPr>
                        <a:t>antihistamine</a:t>
                      </a:r>
                      <a:r>
                        <a:rPr lang="hu-HU" sz="1800" b="0" i="0" u="none" strike="noStrike" kern="1200" baseline="0" dirty="0">
                          <a:solidFill>
                            <a:schemeClr val="dk1"/>
                          </a:solidFill>
                          <a:latin typeface="+mn-lt"/>
                          <a:ea typeface="+mn-ea"/>
                          <a:cs typeface="+mn-cs"/>
                        </a:rPr>
                        <a:t> and </a:t>
                      </a:r>
                      <a:r>
                        <a:rPr lang="hu-HU" sz="1800" b="0" i="0" u="none" strike="noStrike" kern="1200" baseline="0" dirty="0" err="1">
                          <a:solidFill>
                            <a:schemeClr val="dk1"/>
                          </a:solidFill>
                          <a:latin typeface="+mn-lt"/>
                          <a:ea typeface="+mn-ea"/>
                          <a:cs typeface="+mn-cs"/>
                        </a:rPr>
                        <a:t>antiseptic</a:t>
                      </a:r>
                      <a:endParaRPr lang="hu-HU" sz="1800" b="0" i="0" u="none" strike="noStrike" kern="1200" baseline="0" dirty="0">
                        <a:solidFill>
                          <a:schemeClr val="dk1"/>
                        </a:solidFill>
                        <a:latin typeface="+mn-lt"/>
                        <a:ea typeface="+mn-ea"/>
                        <a:cs typeface="+mn-cs"/>
                      </a:endParaRPr>
                    </a:p>
                    <a:p>
                      <a:r>
                        <a:rPr lang="en-US" sz="1800" b="0" i="0" u="none" strike="noStrike" kern="1200" baseline="0" dirty="0">
                          <a:solidFill>
                            <a:schemeClr val="dk1"/>
                          </a:solidFill>
                          <a:latin typeface="+mn-lt"/>
                          <a:ea typeface="+mn-ea"/>
                          <a:cs typeface="+mn-cs"/>
                        </a:rPr>
                        <a:t>preparations can be used to reduce discomfort</a:t>
                      </a:r>
                    </a:p>
                    <a:p>
                      <a:r>
                        <a:rPr lang="hu-HU" sz="1800" b="0" i="0" u="none" strike="noStrike" kern="1200" baseline="0" dirty="0">
                          <a:solidFill>
                            <a:schemeClr val="dk1"/>
                          </a:solidFill>
                          <a:latin typeface="+mn-lt"/>
                          <a:ea typeface="+mn-ea"/>
                          <a:cs typeface="+mn-cs"/>
                        </a:rPr>
                        <a:t>and </a:t>
                      </a:r>
                      <a:r>
                        <a:rPr lang="hu-HU" sz="1800" b="0" i="0" u="none" strike="noStrike" kern="1200" baseline="0" dirty="0" err="1">
                          <a:solidFill>
                            <a:schemeClr val="dk1"/>
                          </a:solidFill>
                          <a:latin typeface="+mn-lt"/>
                          <a:ea typeface="+mn-ea"/>
                          <a:cs typeface="+mn-cs"/>
                        </a:rPr>
                        <a:t>prevent</a:t>
                      </a:r>
                      <a:r>
                        <a:rPr lang="hu-HU" sz="1800" b="0" i="0" u="none" strike="noStrike" kern="1200" baseline="0" dirty="0">
                          <a:solidFill>
                            <a:schemeClr val="dk1"/>
                          </a:solidFill>
                          <a:latin typeface="+mn-lt"/>
                          <a:ea typeface="+mn-ea"/>
                          <a:cs typeface="+mn-cs"/>
                        </a:rPr>
                        <a:t> </a:t>
                      </a:r>
                      <a:r>
                        <a:rPr lang="hu-HU" sz="1800" b="0" i="0" u="none" strike="noStrike" kern="1200" baseline="0" dirty="0" err="1">
                          <a:solidFill>
                            <a:schemeClr val="dk1"/>
                          </a:solidFill>
                          <a:latin typeface="+mn-lt"/>
                          <a:ea typeface="+mn-ea"/>
                          <a:cs typeface="+mn-cs"/>
                        </a:rPr>
                        <a:t>secondary</a:t>
                      </a:r>
                      <a:r>
                        <a:rPr lang="hu-HU" sz="1800" b="0" i="0" u="none" strike="noStrike" kern="1200" baseline="0" dirty="0">
                          <a:solidFill>
                            <a:schemeClr val="dk1"/>
                          </a:solidFill>
                          <a:latin typeface="+mn-lt"/>
                          <a:ea typeface="+mn-ea"/>
                          <a:cs typeface="+mn-cs"/>
                        </a:rPr>
                        <a:t> </a:t>
                      </a:r>
                      <a:r>
                        <a:rPr lang="hu-HU" sz="1800" b="0" i="0" u="none" strike="noStrike" kern="1200" baseline="0" dirty="0" err="1">
                          <a:solidFill>
                            <a:schemeClr val="dk1"/>
                          </a:solidFill>
                          <a:latin typeface="+mn-lt"/>
                          <a:ea typeface="+mn-ea"/>
                          <a:cs typeface="+mn-cs"/>
                        </a:rPr>
                        <a:t>infection</a:t>
                      </a:r>
                      <a:r>
                        <a:rPr lang="hu-HU" sz="1800" b="0" i="0" u="none" strike="noStrike" kern="1200" baseline="0" dirty="0">
                          <a:solidFill>
                            <a:schemeClr val="dk1"/>
                          </a:solidFill>
                          <a:latin typeface="+mn-lt"/>
                          <a:ea typeface="+mn-ea"/>
                          <a:cs typeface="+mn-cs"/>
                        </a:rPr>
                        <a:t>.</a:t>
                      </a:r>
                      <a:endParaRPr lang="hu-HU" dirty="0"/>
                    </a:p>
                  </a:txBody>
                  <a:tcPr/>
                </a:tc>
                <a:extLst>
                  <a:ext uri="{0D108BD9-81ED-4DB2-BD59-A6C34878D82A}">
                    <a16:rowId xmlns:a16="http://schemas.microsoft.com/office/drawing/2014/main" val="638031951"/>
                  </a:ext>
                </a:extLst>
              </a:tr>
              <a:tr h="370840">
                <a:tc>
                  <a:txBody>
                    <a:bodyPr/>
                    <a:lstStyle/>
                    <a:p>
                      <a:r>
                        <a:rPr lang="hu-HU" dirty="0" err="1"/>
                        <a:t>Heat</a:t>
                      </a:r>
                      <a:r>
                        <a:rPr lang="hu-HU" dirty="0"/>
                        <a:t> </a:t>
                      </a:r>
                      <a:r>
                        <a:rPr lang="hu-HU" dirty="0" err="1"/>
                        <a:t>oedema</a:t>
                      </a:r>
                      <a:endParaRPr lang="hu-HU" dirty="0"/>
                    </a:p>
                  </a:txBody>
                  <a:tcPr/>
                </a:tc>
                <a:tc>
                  <a:txBody>
                    <a:bodyPr/>
                    <a:lstStyle/>
                    <a:p>
                      <a:r>
                        <a:rPr lang="en-US" sz="1800" b="0" i="0" u="none" strike="noStrike" kern="1200" baseline="0" dirty="0" err="1">
                          <a:solidFill>
                            <a:schemeClr val="dk1"/>
                          </a:solidFill>
                          <a:latin typeface="+mn-lt"/>
                          <a:ea typeface="+mn-ea"/>
                          <a:cs typeface="+mn-cs"/>
                        </a:rPr>
                        <a:t>Oedema</a:t>
                      </a:r>
                      <a:r>
                        <a:rPr lang="en-US" sz="1800" b="0" i="0" u="none" strike="noStrike" kern="1200" baseline="0" dirty="0">
                          <a:solidFill>
                            <a:schemeClr val="dk1"/>
                          </a:solidFill>
                          <a:latin typeface="+mn-lt"/>
                          <a:ea typeface="+mn-ea"/>
                          <a:cs typeface="+mn-cs"/>
                        </a:rPr>
                        <a:t> of the lower limbs, usually ankles, appears at</a:t>
                      </a:r>
                      <a:r>
                        <a:rPr lang="hu-HU" sz="1800" b="0" i="0" u="none" strike="noStrike" kern="1200" baseline="0" dirty="0">
                          <a:solidFill>
                            <a:schemeClr val="dk1"/>
                          </a:solidFill>
                          <a:latin typeface="+mn-lt"/>
                          <a:ea typeface="+mn-ea"/>
                          <a:cs typeface="+mn-cs"/>
                        </a:rPr>
                        <a:t> </a:t>
                      </a:r>
                      <a:r>
                        <a:rPr lang="en-US" sz="1800" b="0" i="0" u="none" strike="noStrike" kern="1200" baseline="0" dirty="0">
                          <a:solidFill>
                            <a:schemeClr val="dk1"/>
                          </a:solidFill>
                          <a:latin typeface="+mn-lt"/>
                          <a:ea typeface="+mn-ea"/>
                          <a:cs typeface="+mn-cs"/>
                        </a:rPr>
                        <a:t>the start of the hot season.</a:t>
                      </a:r>
                    </a:p>
                    <a:p>
                      <a:r>
                        <a:rPr lang="en-US" sz="1800" b="0" i="0" u="none" strike="noStrike" kern="1200" baseline="0" dirty="0">
                          <a:solidFill>
                            <a:schemeClr val="dk1"/>
                          </a:solidFill>
                          <a:latin typeface="+mn-lt"/>
                          <a:ea typeface="+mn-ea"/>
                          <a:cs typeface="+mn-cs"/>
                        </a:rPr>
                        <a:t>This is attributed to heat-induced peripheral</a:t>
                      </a:r>
                    </a:p>
                    <a:p>
                      <a:r>
                        <a:rPr lang="en-US" sz="1800" b="0" i="0" u="none" strike="noStrike" kern="1200" baseline="0" dirty="0">
                          <a:solidFill>
                            <a:schemeClr val="dk1"/>
                          </a:solidFill>
                          <a:latin typeface="+mn-lt"/>
                          <a:ea typeface="+mn-ea"/>
                          <a:cs typeface="+mn-cs"/>
                        </a:rPr>
                        <a:t>vasodilatation and retention of water and salt.</a:t>
                      </a:r>
                      <a:endParaRPr lang="hu-HU" dirty="0"/>
                    </a:p>
                  </a:txBody>
                  <a:tcPr/>
                </a:tc>
                <a:tc>
                  <a:txBody>
                    <a:bodyPr/>
                    <a:lstStyle/>
                    <a:p>
                      <a:r>
                        <a:rPr lang="en-US" sz="1800" b="0" i="0" u="none" strike="noStrike" kern="1200" baseline="0" dirty="0">
                          <a:solidFill>
                            <a:schemeClr val="dk1"/>
                          </a:solidFill>
                          <a:latin typeface="+mn-lt"/>
                          <a:ea typeface="+mn-ea"/>
                          <a:cs typeface="+mn-cs"/>
                        </a:rPr>
                        <a:t>Treatment is not required as </a:t>
                      </a:r>
                      <a:r>
                        <a:rPr lang="en-US" sz="1800" b="0" i="0" u="none" strike="noStrike" kern="1200" baseline="0" dirty="0" err="1">
                          <a:solidFill>
                            <a:schemeClr val="dk1"/>
                          </a:solidFill>
                          <a:latin typeface="+mn-lt"/>
                          <a:ea typeface="+mn-ea"/>
                          <a:cs typeface="+mn-cs"/>
                        </a:rPr>
                        <a:t>oedema</a:t>
                      </a:r>
                      <a:r>
                        <a:rPr lang="en-US" sz="1800" b="0" i="0" u="none" strike="noStrike" kern="1200" baseline="0" dirty="0">
                          <a:solidFill>
                            <a:schemeClr val="dk1"/>
                          </a:solidFill>
                          <a:latin typeface="+mn-lt"/>
                          <a:ea typeface="+mn-ea"/>
                          <a:cs typeface="+mn-cs"/>
                        </a:rPr>
                        <a:t> usually</a:t>
                      </a:r>
                    </a:p>
                    <a:p>
                      <a:r>
                        <a:rPr lang="hu-HU" sz="1800" b="0" i="0" u="none" strike="noStrike" kern="1200" baseline="0" dirty="0" err="1">
                          <a:solidFill>
                            <a:schemeClr val="dk1"/>
                          </a:solidFill>
                          <a:latin typeface="+mn-lt"/>
                          <a:ea typeface="+mn-ea"/>
                          <a:cs typeface="+mn-cs"/>
                        </a:rPr>
                        <a:t>subsides</a:t>
                      </a:r>
                      <a:r>
                        <a:rPr lang="hu-HU" sz="1800" b="0" i="0" u="none" strike="noStrike" kern="1200" baseline="0" dirty="0">
                          <a:solidFill>
                            <a:schemeClr val="dk1"/>
                          </a:solidFill>
                          <a:latin typeface="+mn-lt"/>
                          <a:ea typeface="+mn-ea"/>
                          <a:cs typeface="+mn-cs"/>
                        </a:rPr>
                        <a:t> </a:t>
                      </a:r>
                      <a:r>
                        <a:rPr lang="hu-HU" sz="1800" b="0" i="0" u="none" strike="noStrike" kern="1200" baseline="0" dirty="0" err="1">
                          <a:solidFill>
                            <a:schemeClr val="dk1"/>
                          </a:solidFill>
                          <a:latin typeface="+mn-lt"/>
                          <a:ea typeface="+mn-ea"/>
                          <a:cs typeface="+mn-cs"/>
                        </a:rPr>
                        <a:t>following</a:t>
                      </a:r>
                      <a:r>
                        <a:rPr lang="hu-HU" sz="1800" b="0" i="0" u="none" strike="noStrike" kern="1200" baseline="0" dirty="0">
                          <a:solidFill>
                            <a:schemeClr val="dk1"/>
                          </a:solidFill>
                          <a:latin typeface="+mn-lt"/>
                          <a:ea typeface="+mn-ea"/>
                          <a:cs typeface="+mn-cs"/>
                        </a:rPr>
                        <a:t> </a:t>
                      </a:r>
                      <a:r>
                        <a:rPr lang="hu-HU" sz="1800" b="0" i="0" u="none" strike="noStrike" kern="1200" baseline="0" dirty="0" err="1">
                          <a:solidFill>
                            <a:schemeClr val="dk1"/>
                          </a:solidFill>
                          <a:latin typeface="+mn-lt"/>
                          <a:ea typeface="+mn-ea"/>
                          <a:cs typeface="+mn-cs"/>
                        </a:rPr>
                        <a:t>acclimatization</a:t>
                      </a:r>
                      <a:r>
                        <a:rPr lang="hu-HU" sz="1800" b="0" i="0" u="none" strike="noStrike" kern="1200" baseline="0" dirty="0">
                          <a:solidFill>
                            <a:schemeClr val="dk1"/>
                          </a:solidFill>
                          <a:latin typeface="+mn-lt"/>
                          <a:ea typeface="+mn-ea"/>
                          <a:cs typeface="+mn-cs"/>
                        </a:rPr>
                        <a:t>. </a:t>
                      </a:r>
                      <a:r>
                        <a:rPr lang="hu-HU" sz="1800" b="0" i="0" u="none" strike="noStrike" kern="1200" baseline="0" dirty="0" err="1">
                          <a:solidFill>
                            <a:schemeClr val="dk1"/>
                          </a:solidFill>
                          <a:latin typeface="+mn-lt"/>
                          <a:ea typeface="+mn-ea"/>
                          <a:cs typeface="+mn-cs"/>
                        </a:rPr>
                        <a:t>Diuretics</a:t>
                      </a:r>
                      <a:endParaRPr lang="hu-HU" sz="1800" b="0" i="0" u="none" strike="noStrike" kern="1200" baseline="0" dirty="0">
                        <a:solidFill>
                          <a:schemeClr val="dk1"/>
                        </a:solidFill>
                        <a:latin typeface="+mn-lt"/>
                        <a:ea typeface="+mn-ea"/>
                        <a:cs typeface="+mn-cs"/>
                      </a:endParaRPr>
                    </a:p>
                    <a:p>
                      <a:r>
                        <a:rPr lang="hu-HU" sz="1800" b="0" i="0" u="none" strike="noStrike" kern="1200" baseline="0" dirty="0" err="1">
                          <a:solidFill>
                            <a:schemeClr val="dk1"/>
                          </a:solidFill>
                          <a:latin typeface="+mn-lt"/>
                          <a:ea typeface="+mn-ea"/>
                          <a:cs typeface="+mn-cs"/>
                        </a:rPr>
                        <a:t>are</a:t>
                      </a:r>
                      <a:r>
                        <a:rPr lang="hu-HU" sz="1800" b="0" i="0" u="none" strike="noStrike" kern="1200" baseline="0" dirty="0">
                          <a:solidFill>
                            <a:schemeClr val="dk1"/>
                          </a:solidFill>
                          <a:latin typeface="+mn-lt"/>
                          <a:ea typeface="+mn-ea"/>
                          <a:cs typeface="+mn-cs"/>
                        </a:rPr>
                        <a:t> </a:t>
                      </a:r>
                      <a:r>
                        <a:rPr lang="hu-HU" sz="1800" b="0" i="0" u="none" strike="noStrike" kern="1200" baseline="0" dirty="0" err="1">
                          <a:solidFill>
                            <a:schemeClr val="dk1"/>
                          </a:solidFill>
                          <a:latin typeface="+mn-lt"/>
                          <a:ea typeface="+mn-ea"/>
                          <a:cs typeface="+mn-cs"/>
                        </a:rPr>
                        <a:t>not</a:t>
                      </a:r>
                      <a:r>
                        <a:rPr lang="hu-HU" sz="1800" b="0" i="0" u="none" strike="noStrike" kern="1200" baseline="0" dirty="0">
                          <a:solidFill>
                            <a:schemeClr val="dk1"/>
                          </a:solidFill>
                          <a:latin typeface="+mn-lt"/>
                          <a:ea typeface="+mn-ea"/>
                          <a:cs typeface="+mn-cs"/>
                        </a:rPr>
                        <a:t> </a:t>
                      </a:r>
                      <a:r>
                        <a:rPr lang="hu-HU" sz="1800" b="0" i="0" u="none" strike="noStrike" kern="1200" baseline="0" dirty="0" err="1">
                          <a:solidFill>
                            <a:schemeClr val="dk1"/>
                          </a:solidFill>
                          <a:latin typeface="+mn-lt"/>
                          <a:ea typeface="+mn-ea"/>
                          <a:cs typeface="+mn-cs"/>
                        </a:rPr>
                        <a:t>advised</a:t>
                      </a:r>
                      <a:r>
                        <a:rPr lang="hu-HU" sz="1800" b="0" i="0" u="none" strike="noStrike" kern="1200" baseline="0" dirty="0">
                          <a:solidFill>
                            <a:schemeClr val="dk1"/>
                          </a:solidFill>
                          <a:latin typeface="+mn-lt"/>
                          <a:ea typeface="+mn-ea"/>
                          <a:cs typeface="+mn-cs"/>
                        </a:rPr>
                        <a:t>.</a:t>
                      </a:r>
                      <a:endParaRPr lang="hu-HU" dirty="0"/>
                    </a:p>
                  </a:txBody>
                  <a:tcPr/>
                </a:tc>
                <a:extLst>
                  <a:ext uri="{0D108BD9-81ED-4DB2-BD59-A6C34878D82A}">
                    <a16:rowId xmlns:a16="http://schemas.microsoft.com/office/drawing/2014/main" val="1493613352"/>
                  </a:ext>
                </a:extLst>
              </a:tr>
              <a:tr h="370840">
                <a:tc>
                  <a:txBody>
                    <a:bodyPr/>
                    <a:lstStyle/>
                    <a:p>
                      <a:r>
                        <a:rPr lang="hu-HU" sz="1800" b="0" i="0" u="none" strike="noStrike" kern="1200" baseline="0" dirty="0" err="1">
                          <a:solidFill>
                            <a:schemeClr val="dk1"/>
                          </a:solidFill>
                          <a:latin typeface="+mn-lt"/>
                          <a:ea typeface="+mn-ea"/>
                          <a:cs typeface="+mn-cs"/>
                        </a:rPr>
                        <a:t>Heat</a:t>
                      </a:r>
                      <a:r>
                        <a:rPr lang="hu-HU" sz="1800" b="0" i="0" u="none" strike="noStrike" kern="1200" baseline="0" dirty="0">
                          <a:solidFill>
                            <a:schemeClr val="dk1"/>
                          </a:solidFill>
                          <a:latin typeface="+mn-lt"/>
                          <a:ea typeface="+mn-ea"/>
                          <a:cs typeface="+mn-cs"/>
                        </a:rPr>
                        <a:t> </a:t>
                      </a:r>
                      <a:r>
                        <a:rPr lang="hu-HU" sz="1800" b="0" i="0" u="none" strike="noStrike" kern="1200" baseline="0" dirty="0" err="1">
                          <a:solidFill>
                            <a:schemeClr val="dk1"/>
                          </a:solidFill>
                          <a:latin typeface="+mn-lt"/>
                          <a:ea typeface="+mn-ea"/>
                          <a:cs typeface="+mn-cs"/>
                        </a:rPr>
                        <a:t>syncope</a:t>
                      </a:r>
                      <a:endParaRPr lang="hu-HU" dirty="0"/>
                    </a:p>
                  </a:txBody>
                  <a:tcPr/>
                </a:tc>
                <a:tc>
                  <a:txBody>
                    <a:bodyPr/>
                    <a:lstStyle/>
                    <a:p>
                      <a:r>
                        <a:rPr lang="en-US" sz="1800" b="0" i="0" u="none" strike="noStrike" kern="1200" baseline="0" dirty="0">
                          <a:solidFill>
                            <a:schemeClr val="dk1"/>
                          </a:solidFill>
                          <a:latin typeface="+mn-lt"/>
                          <a:ea typeface="+mn-ea"/>
                          <a:cs typeface="+mn-cs"/>
                        </a:rPr>
                        <a:t>This involves brief loss of consciousness or orthostatic</a:t>
                      </a:r>
                      <a:r>
                        <a:rPr lang="hu-HU" sz="1800" b="0" i="0" u="none" strike="noStrike" kern="1200" baseline="0" dirty="0">
                          <a:solidFill>
                            <a:schemeClr val="dk1"/>
                          </a:solidFill>
                          <a:latin typeface="+mn-lt"/>
                          <a:ea typeface="+mn-ea"/>
                          <a:cs typeface="+mn-cs"/>
                        </a:rPr>
                        <a:t> </a:t>
                      </a:r>
                      <a:r>
                        <a:rPr lang="en-US" sz="1800" b="0" i="0" u="none" strike="noStrike" kern="1200" baseline="0" dirty="0">
                          <a:solidFill>
                            <a:schemeClr val="dk1"/>
                          </a:solidFill>
                          <a:latin typeface="+mn-lt"/>
                          <a:ea typeface="+mn-ea"/>
                          <a:cs typeface="+mn-cs"/>
                        </a:rPr>
                        <a:t>dizziness. It is common in patients with cardiovascular</a:t>
                      </a:r>
                      <a:r>
                        <a:rPr lang="hu-HU" sz="1800" b="0" i="0" u="none" strike="noStrike" kern="1200" baseline="0" dirty="0">
                          <a:solidFill>
                            <a:schemeClr val="dk1"/>
                          </a:solidFill>
                          <a:latin typeface="+mn-lt"/>
                          <a:ea typeface="+mn-ea"/>
                          <a:cs typeface="+mn-cs"/>
                        </a:rPr>
                        <a:t> </a:t>
                      </a:r>
                      <a:r>
                        <a:rPr lang="en-US" sz="1800" b="0" i="0" u="none" strike="noStrike" kern="1200" baseline="0" dirty="0">
                          <a:solidFill>
                            <a:schemeClr val="dk1"/>
                          </a:solidFill>
                          <a:latin typeface="+mn-lt"/>
                          <a:ea typeface="+mn-ea"/>
                          <a:cs typeface="+mn-cs"/>
                        </a:rPr>
                        <a:t>diseases or taking diuretics, before acclimatization</a:t>
                      </a:r>
                      <a:r>
                        <a:rPr lang="hu-HU" sz="1800" b="0" i="0" u="none" strike="noStrike" kern="1200" baseline="0" dirty="0">
                          <a:solidFill>
                            <a:schemeClr val="dk1"/>
                          </a:solidFill>
                          <a:latin typeface="+mn-lt"/>
                          <a:ea typeface="+mn-ea"/>
                          <a:cs typeface="+mn-cs"/>
                        </a:rPr>
                        <a:t> </a:t>
                      </a:r>
                      <a:r>
                        <a:rPr lang="hu-HU" sz="1800" b="0" i="0" u="none" strike="noStrike" kern="1200" baseline="0" dirty="0" err="1">
                          <a:solidFill>
                            <a:schemeClr val="dk1"/>
                          </a:solidFill>
                          <a:latin typeface="+mn-lt"/>
                          <a:ea typeface="+mn-ea"/>
                          <a:cs typeface="+mn-cs"/>
                        </a:rPr>
                        <a:t>takes</a:t>
                      </a:r>
                      <a:r>
                        <a:rPr lang="hu-HU" sz="1800" b="0" i="0" u="none" strike="noStrike" kern="1200" baseline="0" dirty="0">
                          <a:solidFill>
                            <a:schemeClr val="dk1"/>
                          </a:solidFill>
                          <a:latin typeface="+mn-lt"/>
                          <a:ea typeface="+mn-ea"/>
                          <a:cs typeface="+mn-cs"/>
                        </a:rPr>
                        <a:t> </a:t>
                      </a:r>
                      <a:r>
                        <a:rPr lang="hu-HU" sz="1800" b="0" i="0" u="none" strike="noStrike" kern="1200" baseline="0" dirty="0" err="1">
                          <a:solidFill>
                            <a:schemeClr val="dk1"/>
                          </a:solidFill>
                          <a:latin typeface="+mn-lt"/>
                          <a:ea typeface="+mn-ea"/>
                          <a:cs typeface="+mn-cs"/>
                        </a:rPr>
                        <a:t>place</a:t>
                      </a:r>
                      <a:r>
                        <a:rPr lang="hu-HU" sz="1800" b="0" i="0" u="none" strike="noStrike" kern="1200" baseline="0" dirty="0">
                          <a:solidFill>
                            <a:schemeClr val="dk1"/>
                          </a:solidFill>
                          <a:latin typeface="+mn-lt"/>
                          <a:ea typeface="+mn-ea"/>
                          <a:cs typeface="+mn-cs"/>
                        </a:rPr>
                        <a:t>.</a:t>
                      </a:r>
                    </a:p>
                    <a:p>
                      <a:r>
                        <a:rPr lang="en-US" sz="1800" b="0" i="0" u="none" strike="noStrike" kern="1200" baseline="0" dirty="0">
                          <a:solidFill>
                            <a:schemeClr val="dk1"/>
                          </a:solidFill>
                          <a:latin typeface="+mn-lt"/>
                          <a:ea typeface="+mn-ea"/>
                          <a:cs typeface="+mn-cs"/>
                        </a:rPr>
                        <a:t>It is attributed to dehydration, peripheral</a:t>
                      </a:r>
                    </a:p>
                    <a:p>
                      <a:r>
                        <a:rPr lang="en-US" sz="1800" b="0" i="0" u="none" strike="noStrike" kern="1200" baseline="0" dirty="0">
                          <a:solidFill>
                            <a:schemeClr val="dk1"/>
                          </a:solidFill>
                          <a:latin typeface="+mn-lt"/>
                          <a:ea typeface="+mn-ea"/>
                          <a:cs typeface="+mn-cs"/>
                        </a:rPr>
                        <a:t>vasodilatation and decreased venous return resulting</a:t>
                      </a:r>
                      <a:r>
                        <a:rPr lang="hu-HU" sz="1800" b="0" i="0" u="none" strike="noStrike" kern="1200" baseline="0" dirty="0">
                          <a:solidFill>
                            <a:schemeClr val="dk1"/>
                          </a:solidFill>
                          <a:latin typeface="+mn-lt"/>
                          <a:ea typeface="+mn-ea"/>
                          <a:cs typeface="+mn-cs"/>
                        </a:rPr>
                        <a:t> in </a:t>
                      </a:r>
                      <a:r>
                        <a:rPr lang="hu-HU" sz="1800" b="0" i="0" u="none" strike="noStrike" kern="1200" baseline="0" dirty="0" err="1">
                          <a:solidFill>
                            <a:schemeClr val="dk1"/>
                          </a:solidFill>
                          <a:latin typeface="+mn-lt"/>
                          <a:ea typeface="+mn-ea"/>
                          <a:cs typeface="+mn-cs"/>
                        </a:rPr>
                        <a:t>reduced</a:t>
                      </a:r>
                      <a:r>
                        <a:rPr lang="hu-HU" sz="1800" b="0" i="0" u="none" strike="noStrike" kern="1200" baseline="0" dirty="0">
                          <a:solidFill>
                            <a:schemeClr val="dk1"/>
                          </a:solidFill>
                          <a:latin typeface="+mn-lt"/>
                          <a:ea typeface="+mn-ea"/>
                          <a:cs typeface="+mn-cs"/>
                        </a:rPr>
                        <a:t> </a:t>
                      </a:r>
                      <a:r>
                        <a:rPr lang="hu-HU" sz="1800" b="0" i="0" u="none" strike="noStrike" kern="1200" baseline="0" dirty="0" err="1">
                          <a:solidFill>
                            <a:schemeClr val="dk1"/>
                          </a:solidFill>
                          <a:latin typeface="+mn-lt"/>
                          <a:ea typeface="+mn-ea"/>
                          <a:cs typeface="+mn-cs"/>
                        </a:rPr>
                        <a:t>cardiac</a:t>
                      </a:r>
                      <a:r>
                        <a:rPr lang="hu-HU" sz="1800" b="0" i="0" u="none" strike="noStrike" kern="1200" baseline="0" dirty="0">
                          <a:solidFill>
                            <a:schemeClr val="dk1"/>
                          </a:solidFill>
                          <a:latin typeface="+mn-lt"/>
                          <a:ea typeface="+mn-ea"/>
                          <a:cs typeface="+mn-cs"/>
                        </a:rPr>
                        <a:t> output.</a:t>
                      </a:r>
                      <a:endParaRPr lang="hu-HU" dirty="0"/>
                    </a:p>
                  </a:txBody>
                  <a:tcPr/>
                </a:tc>
                <a:tc>
                  <a:txBody>
                    <a:bodyPr/>
                    <a:lstStyle/>
                    <a:p>
                      <a:r>
                        <a:rPr lang="en-US" sz="1800" b="0" i="0" u="none" strike="noStrike" kern="1200" baseline="0" dirty="0">
                          <a:solidFill>
                            <a:schemeClr val="dk1"/>
                          </a:solidFill>
                          <a:latin typeface="+mn-lt"/>
                          <a:ea typeface="+mn-ea"/>
                          <a:cs typeface="+mn-cs"/>
                        </a:rPr>
                        <a:t>The patient should rest in a cool place and be</a:t>
                      </a:r>
                    </a:p>
                    <a:p>
                      <a:r>
                        <a:rPr lang="en-US" sz="1800" b="0" i="0" u="none" strike="noStrike" kern="1200" baseline="0" dirty="0">
                          <a:solidFill>
                            <a:schemeClr val="dk1"/>
                          </a:solidFill>
                          <a:latin typeface="+mn-lt"/>
                          <a:ea typeface="+mn-ea"/>
                          <a:cs typeface="+mn-cs"/>
                        </a:rPr>
                        <a:t>placed in a supine position with legs and hips</a:t>
                      </a:r>
                    </a:p>
                    <a:p>
                      <a:r>
                        <a:rPr lang="en-US" sz="1800" b="0" i="0" u="none" strike="noStrike" kern="1200" baseline="0" dirty="0">
                          <a:solidFill>
                            <a:schemeClr val="dk1"/>
                          </a:solidFill>
                          <a:latin typeface="+mn-lt"/>
                          <a:ea typeface="+mn-ea"/>
                          <a:cs typeface="+mn-cs"/>
                        </a:rPr>
                        <a:t>elevated to increase venous return.</a:t>
                      </a:r>
                    </a:p>
                    <a:p>
                      <a:r>
                        <a:rPr lang="en-US" sz="1800" b="0" i="0" u="none" strike="noStrike" kern="1200" baseline="0" dirty="0">
                          <a:solidFill>
                            <a:schemeClr val="dk1"/>
                          </a:solidFill>
                          <a:latin typeface="+mn-lt"/>
                          <a:ea typeface="+mn-ea"/>
                          <a:cs typeface="+mn-cs"/>
                        </a:rPr>
                        <a:t>Other serious causes of syncope need to be</a:t>
                      </a:r>
                    </a:p>
                    <a:p>
                      <a:r>
                        <a:rPr lang="hu-HU" sz="1800" b="0" i="0" u="none" strike="noStrike" kern="1200" baseline="0" dirty="0" err="1">
                          <a:solidFill>
                            <a:schemeClr val="dk1"/>
                          </a:solidFill>
                          <a:latin typeface="+mn-lt"/>
                          <a:ea typeface="+mn-ea"/>
                          <a:cs typeface="+mn-cs"/>
                        </a:rPr>
                        <a:t>ruled</a:t>
                      </a:r>
                      <a:r>
                        <a:rPr lang="hu-HU" sz="1800" b="0" i="0" u="none" strike="noStrike" kern="1200" baseline="0" dirty="0">
                          <a:solidFill>
                            <a:schemeClr val="dk1"/>
                          </a:solidFill>
                          <a:latin typeface="+mn-lt"/>
                          <a:ea typeface="+mn-ea"/>
                          <a:cs typeface="+mn-cs"/>
                        </a:rPr>
                        <a:t> out.</a:t>
                      </a:r>
                      <a:endParaRPr lang="hu-HU" dirty="0"/>
                    </a:p>
                  </a:txBody>
                  <a:tcPr/>
                </a:tc>
                <a:extLst>
                  <a:ext uri="{0D108BD9-81ED-4DB2-BD59-A6C34878D82A}">
                    <a16:rowId xmlns:a16="http://schemas.microsoft.com/office/drawing/2014/main" val="3535178286"/>
                  </a:ext>
                </a:extLst>
              </a:tr>
            </a:tbl>
          </a:graphicData>
        </a:graphic>
      </p:graphicFrame>
      <p:sp>
        <p:nvSpPr>
          <p:cNvPr id="5" name="Téglalap 4"/>
          <p:cNvSpPr/>
          <p:nvPr/>
        </p:nvSpPr>
        <p:spPr>
          <a:xfrm>
            <a:off x="183296" y="5657671"/>
            <a:ext cx="2762127" cy="1200329"/>
          </a:xfrm>
          <a:prstGeom prst="rect">
            <a:avLst/>
          </a:prstGeom>
        </p:spPr>
        <p:txBody>
          <a:bodyPr wrap="square">
            <a:spAutoFit/>
          </a:bodyPr>
          <a:lstStyle/>
          <a:p>
            <a:r>
              <a:rPr lang="hu-HU" sz="1200" i="1" dirty="0" err="1"/>
              <a:t>Source</a:t>
            </a:r>
            <a:r>
              <a:rPr lang="hu-HU" sz="1200" i="1" dirty="0"/>
              <a:t>: </a:t>
            </a:r>
            <a:r>
              <a:rPr lang="en-US" sz="1200" i="1" dirty="0"/>
              <a:t>P</a:t>
            </a:r>
            <a:r>
              <a:rPr lang="hu-HU" sz="1200" i="1" dirty="0"/>
              <a:t>u</a:t>
            </a:r>
            <a:r>
              <a:rPr lang="en-US" sz="1200" i="1" dirty="0" err="1"/>
              <a:t>blic</a:t>
            </a:r>
            <a:r>
              <a:rPr lang="en-US" sz="1200" i="1" dirty="0"/>
              <a:t> Health advice</a:t>
            </a:r>
            <a:r>
              <a:rPr lang="hu-HU" sz="1200" i="1" dirty="0"/>
              <a:t> </a:t>
            </a:r>
            <a:r>
              <a:rPr lang="en-US" sz="1200" i="1" dirty="0"/>
              <a:t>on preventing health effects of heat</a:t>
            </a:r>
            <a:r>
              <a:rPr lang="hu-HU" sz="1200" i="1" dirty="0"/>
              <a:t>. WHO/EURO:2011-2510-42266-5869. https://www.who.int/publications/i/item/public-health-advice-on-preventing-health-effects-of-heat</a:t>
            </a:r>
          </a:p>
        </p:txBody>
      </p:sp>
    </p:spTree>
    <p:extLst>
      <p:ext uri="{BB962C8B-B14F-4D97-AF65-F5344CB8AC3E}">
        <p14:creationId xmlns:p14="http://schemas.microsoft.com/office/powerpoint/2010/main" val="101642555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192088" y="-26377"/>
            <a:ext cx="11896826" cy="549635"/>
          </a:xfrm>
        </p:spPr>
        <p:txBody>
          <a:bodyPr>
            <a:normAutofit fontScale="90000"/>
          </a:bodyPr>
          <a:lstStyle/>
          <a:p>
            <a:r>
              <a:rPr lang="hu-HU" dirty="0"/>
              <a:t>M</a:t>
            </a:r>
            <a:r>
              <a:rPr lang="en-US" dirty="0" err="1"/>
              <a:t>ild</a:t>
            </a:r>
            <a:r>
              <a:rPr lang="en-US" dirty="0"/>
              <a:t> and moderate heat illnesses and</a:t>
            </a:r>
            <a:r>
              <a:rPr lang="hu-HU" dirty="0"/>
              <a:t> </a:t>
            </a:r>
            <a:r>
              <a:rPr lang="hu-HU" dirty="0" err="1"/>
              <a:t>their</a:t>
            </a:r>
            <a:r>
              <a:rPr lang="hu-HU" dirty="0"/>
              <a:t> management- 2.</a:t>
            </a:r>
          </a:p>
        </p:txBody>
      </p:sp>
      <p:graphicFrame>
        <p:nvGraphicFramePr>
          <p:cNvPr id="4" name="Tartalom helye 3"/>
          <p:cNvGraphicFramePr>
            <a:graphicFrameLocks noGrp="1"/>
          </p:cNvGraphicFramePr>
          <p:nvPr>
            <p:ph idx="1"/>
          </p:nvPr>
        </p:nvGraphicFramePr>
        <p:xfrm>
          <a:off x="192189" y="685060"/>
          <a:ext cx="11896725" cy="5765800"/>
        </p:xfrm>
        <a:graphic>
          <a:graphicData uri="http://schemas.openxmlformats.org/drawingml/2006/table">
            <a:tbl>
              <a:tblPr firstRow="1" bandRow="1">
                <a:tableStyleId>{5C22544A-7EE6-4342-B048-85BDC9FD1C3A}</a:tableStyleId>
              </a:tblPr>
              <a:tblGrid>
                <a:gridCol w="1909173">
                  <a:extLst>
                    <a:ext uri="{9D8B030D-6E8A-4147-A177-3AD203B41FA5}">
                      <a16:colId xmlns:a16="http://schemas.microsoft.com/office/drawing/2014/main" val="2142988265"/>
                    </a:ext>
                  </a:extLst>
                </a:gridCol>
                <a:gridCol w="5020407">
                  <a:extLst>
                    <a:ext uri="{9D8B030D-6E8A-4147-A177-3AD203B41FA5}">
                      <a16:colId xmlns:a16="http://schemas.microsoft.com/office/drawing/2014/main" val="2470346705"/>
                    </a:ext>
                  </a:extLst>
                </a:gridCol>
                <a:gridCol w="4967145">
                  <a:extLst>
                    <a:ext uri="{9D8B030D-6E8A-4147-A177-3AD203B41FA5}">
                      <a16:colId xmlns:a16="http://schemas.microsoft.com/office/drawing/2014/main" val="320736885"/>
                    </a:ext>
                  </a:extLst>
                </a:gridCol>
              </a:tblGrid>
              <a:tr h="370840">
                <a:tc>
                  <a:txBody>
                    <a:bodyPr/>
                    <a:lstStyle/>
                    <a:p>
                      <a:r>
                        <a:rPr lang="hu-HU" sz="1800" b="1" i="0" u="none" strike="noStrike" kern="1200" baseline="0" dirty="0" err="1">
                          <a:solidFill>
                            <a:schemeClr val="lt1"/>
                          </a:solidFill>
                          <a:latin typeface="+mn-lt"/>
                          <a:ea typeface="+mn-ea"/>
                          <a:cs typeface="+mn-cs"/>
                        </a:rPr>
                        <a:t>Medical</a:t>
                      </a:r>
                      <a:r>
                        <a:rPr lang="hu-HU" sz="1800" b="1" i="0" u="none" strike="noStrike" kern="1200" baseline="0" dirty="0">
                          <a:solidFill>
                            <a:schemeClr val="lt1"/>
                          </a:solidFill>
                          <a:latin typeface="+mn-lt"/>
                          <a:ea typeface="+mn-ea"/>
                          <a:cs typeface="+mn-cs"/>
                        </a:rPr>
                        <a:t> </a:t>
                      </a:r>
                      <a:r>
                        <a:rPr lang="hu-HU" sz="1800" b="1" i="0" u="none" strike="noStrike" kern="1200" baseline="0" dirty="0" err="1">
                          <a:solidFill>
                            <a:schemeClr val="lt1"/>
                          </a:solidFill>
                          <a:latin typeface="+mn-lt"/>
                          <a:ea typeface="+mn-ea"/>
                          <a:cs typeface="+mn-cs"/>
                        </a:rPr>
                        <a:t>condition</a:t>
                      </a:r>
                      <a:endParaRPr lang="hu-HU" dirty="0"/>
                    </a:p>
                  </a:txBody>
                  <a:tcPr/>
                </a:tc>
                <a:tc>
                  <a:txBody>
                    <a:bodyPr/>
                    <a:lstStyle/>
                    <a:p>
                      <a:r>
                        <a:rPr lang="hu-HU" sz="1800" b="1" i="0" u="none" strike="noStrike" kern="1200" baseline="0" dirty="0" err="1">
                          <a:solidFill>
                            <a:schemeClr val="lt1"/>
                          </a:solidFill>
                          <a:latin typeface="+mn-lt"/>
                          <a:ea typeface="+mn-ea"/>
                          <a:cs typeface="+mn-cs"/>
                        </a:rPr>
                        <a:t>Signs</a:t>
                      </a:r>
                      <a:r>
                        <a:rPr lang="hu-HU" sz="1800" b="1" i="0" u="none" strike="noStrike" kern="1200" baseline="0" dirty="0">
                          <a:solidFill>
                            <a:schemeClr val="lt1"/>
                          </a:solidFill>
                          <a:latin typeface="+mn-lt"/>
                          <a:ea typeface="+mn-ea"/>
                          <a:cs typeface="+mn-cs"/>
                        </a:rPr>
                        <a:t> and </a:t>
                      </a:r>
                      <a:r>
                        <a:rPr lang="hu-HU" sz="1800" b="1" i="0" u="none" strike="noStrike" kern="1200" baseline="0" dirty="0" err="1">
                          <a:solidFill>
                            <a:schemeClr val="lt1"/>
                          </a:solidFill>
                          <a:latin typeface="+mn-lt"/>
                          <a:ea typeface="+mn-ea"/>
                          <a:cs typeface="+mn-cs"/>
                        </a:rPr>
                        <a:t>symptoms</a:t>
                      </a:r>
                      <a:r>
                        <a:rPr lang="hu-HU" sz="1800" b="1" i="0" u="none" strike="noStrike" kern="1200" baseline="0" dirty="0">
                          <a:solidFill>
                            <a:schemeClr val="lt1"/>
                          </a:solidFill>
                          <a:latin typeface="+mn-lt"/>
                          <a:ea typeface="+mn-ea"/>
                          <a:cs typeface="+mn-cs"/>
                        </a:rPr>
                        <a:t>/</a:t>
                      </a:r>
                      <a:r>
                        <a:rPr lang="hu-HU" sz="1800" b="1" i="0" u="none" strike="noStrike" kern="1200" baseline="0">
                          <a:solidFill>
                            <a:schemeClr val="lt1"/>
                          </a:solidFill>
                          <a:latin typeface="+mn-lt"/>
                          <a:ea typeface="+mn-ea"/>
                          <a:cs typeface="+mn-cs"/>
                        </a:rPr>
                        <a:t>mechanisms</a:t>
                      </a:r>
                      <a:endParaRPr lang="hu-HU"/>
                    </a:p>
                  </a:txBody>
                  <a:tcPr/>
                </a:tc>
                <a:tc>
                  <a:txBody>
                    <a:bodyPr/>
                    <a:lstStyle/>
                    <a:p>
                      <a:r>
                        <a:rPr lang="hu-HU" sz="1800" b="1" i="0" u="none" strike="noStrike" kern="1200" baseline="0">
                          <a:solidFill>
                            <a:schemeClr val="lt1"/>
                          </a:solidFill>
                          <a:latin typeface="+mn-lt"/>
                          <a:ea typeface="+mn-ea"/>
                          <a:cs typeface="+mn-cs"/>
                        </a:rPr>
                        <a:t>Management</a:t>
                      </a:r>
                      <a:endParaRPr lang="hu-HU"/>
                    </a:p>
                  </a:txBody>
                  <a:tcPr/>
                </a:tc>
                <a:extLst>
                  <a:ext uri="{0D108BD9-81ED-4DB2-BD59-A6C34878D82A}">
                    <a16:rowId xmlns:a16="http://schemas.microsoft.com/office/drawing/2014/main" val="2465336292"/>
                  </a:ext>
                </a:extLst>
              </a:tr>
              <a:tr h="370840">
                <a:tc>
                  <a:txBody>
                    <a:bodyPr/>
                    <a:lstStyle/>
                    <a:p>
                      <a:r>
                        <a:rPr lang="hu-HU" sz="1800" b="0" i="0" u="none" strike="noStrike" kern="1200" baseline="0" dirty="0" err="1">
                          <a:solidFill>
                            <a:schemeClr val="dk1"/>
                          </a:solidFill>
                          <a:latin typeface="+mn-lt"/>
                          <a:ea typeface="+mn-ea"/>
                          <a:cs typeface="+mn-cs"/>
                        </a:rPr>
                        <a:t>Heat</a:t>
                      </a:r>
                      <a:r>
                        <a:rPr lang="hu-HU" sz="1800" b="0" i="0" u="none" strike="noStrike" kern="1200" baseline="0" dirty="0">
                          <a:solidFill>
                            <a:schemeClr val="dk1"/>
                          </a:solidFill>
                          <a:latin typeface="+mn-lt"/>
                          <a:ea typeface="+mn-ea"/>
                          <a:cs typeface="+mn-cs"/>
                        </a:rPr>
                        <a:t> </a:t>
                      </a:r>
                      <a:r>
                        <a:rPr lang="hu-HU" sz="1800" b="0" i="0" u="none" strike="noStrike" kern="1200" baseline="0" dirty="0" err="1">
                          <a:solidFill>
                            <a:schemeClr val="dk1"/>
                          </a:solidFill>
                          <a:latin typeface="+mn-lt"/>
                          <a:ea typeface="+mn-ea"/>
                          <a:cs typeface="+mn-cs"/>
                        </a:rPr>
                        <a:t>cramps</a:t>
                      </a:r>
                      <a:endParaRPr lang="hu-HU" dirty="0"/>
                    </a:p>
                  </a:txBody>
                  <a:tcPr/>
                </a:tc>
                <a:tc>
                  <a:txBody>
                    <a:bodyPr/>
                    <a:lstStyle/>
                    <a:p>
                      <a:r>
                        <a:rPr lang="en-US" sz="1800" b="0" i="0" u="none" strike="noStrike" kern="1200" baseline="0" dirty="0">
                          <a:solidFill>
                            <a:schemeClr val="dk1"/>
                          </a:solidFill>
                          <a:latin typeface="+mn-lt"/>
                          <a:ea typeface="+mn-ea"/>
                          <a:cs typeface="+mn-cs"/>
                        </a:rPr>
                        <a:t>Painful muscular spasms occur, most often in the legs,</a:t>
                      </a:r>
                      <a:r>
                        <a:rPr lang="hu-HU" sz="1800" b="0" i="0" u="none" strike="noStrike" kern="1200" baseline="0" dirty="0">
                          <a:solidFill>
                            <a:schemeClr val="dk1"/>
                          </a:solidFill>
                          <a:latin typeface="+mn-lt"/>
                          <a:ea typeface="+mn-ea"/>
                          <a:cs typeface="+mn-cs"/>
                        </a:rPr>
                        <a:t> </a:t>
                      </a:r>
                      <a:r>
                        <a:rPr lang="en-US" sz="1800" b="0" i="0" u="none" strike="noStrike" kern="1200" baseline="0" dirty="0">
                          <a:solidFill>
                            <a:schemeClr val="dk1"/>
                          </a:solidFill>
                          <a:latin typeface="+mn-lt"/>
                          <a:ea typeface="+mn-ea"/>
                          <a:cs typeface="+mn-cs"/>
                        </a:rPr>
                        <a:t>arms or abdomen, usually at the end of sustained</a:t>
                      </a:r>
                      <a:r>
                        <a:rPr lang="hu-HU" sz="1800" b="0" i="0" u="none" strike="noStrike" kern="1200" baseline="0" dirty="0">
                          <a:solidFill>
                            <a:schemeClr val="dk1"/>
                          </a:solidFill>
                          <a:latin typeface="+mn-lt"/>
                          <a:ea typeface="+mn-ea"/>
                          <a:cs typeface="+mn-cs"/>
                        </a:rPr>
                        <a:t> </a:t>
                      </a:r>
                      <a:r>
                        <a:rPr lang="hu-HU" sz="1800" b="0" i="0" u="none" strike="noStrike" kern="1200" baseline="0" dirty="0" err="1">
                          <a:solidFill>
                            <a:schemeClr val="dk1"/>
                          </a:solidFill>
                          <a:latin typeface="+mn-lt"/>
                          <a:ea typeface="+mn-ea"/>
                          <a:cs typeface="+mn-cs"/>
                        </a:rPr>
                        <a:t>exercise</a:t>
                      </a:r>
                      <a:r>
                        <a:rPr lang="hu-HU" sz="1800" b="0" i="0" u="none" strike="noStrike" kern="1200" baseline="0" dirty="0">
                          <a:solidFill>
                            <a:schemeClr val="dk1"/>
                          </a:solidFill>
                          <a:latin typeface="+mn-lt"/>
                          <a:ea typeface="+mn-ea"/>
                          <a:cs typeface="+mn-cs"/>
                        </a:rPr>
                        <a:t>.</a:t>
                      </a:r>
                    </a:p>
                    <a:p>
                      <a:r>
                        <a:rPr lang="en-US" sz="1800" b="0" i="0" u="none" strike="noStrike" kern="1200" baseline="0" dirty="0">
                          <a:solidFill>
                            <a:schemeClr val="dk1"/>
                          </a:solidFill>
                          <a:latin typeface="+mn-lt"/>
                          <a:ea typeface="+mn-ea"/>
                          <a:cs typeface="+mn-cs"/>
                        </a:rPr>
                        <a:t>This can be attributed to dehydration, loss of</a:t>
                      </a:r>
                      <a:r>
                        <a:rPr lang="hu-HU" sz="1800" b="0" i="0" u="none" strike="noStrike" kern="1200" baseline="0" dirty="0">
                          <a:solidFill>
                            <a:schemeClr val="dk1"/>
                          </a:solidFill>
                          <a:latin typeface="+mn-lt"/>
                          <a:ea typeface="+mn-ea"/>
                          <a:cs typeface="+mn-cs"/>
                        </a:rPr>
                        <a:t> </a:t>
                      </a:r>
                      <a:r>
                        <a:rPr lang="en-US" sz="1800" b="0" i="0" u="none" strike="noStrike" kern="1200" baseline="0" dirty="0">
                          <a:solidFill>
                            <a:schemeClr val="dk1"/>
                          </a:solidFill>
                          <a:latin typeface="+mn-lt"/>
                          <a:ea typeface="+mn-ea"/>
                          <a:cs typeface="+mn-cs"/>
                        </a:rPr>
                        <a:t>electrolytes through heavy sweating and muscle</a:t>
                      </a:r>
                      <a:r>
                        <a:rPr lang="hu-HU" sz="1800" b="0" i="0" u="none" strike="noStrike" kern="1200" baseline="0" dirty="0">
                          <a:solidFill>
                            <a:schemeClr val="dk1"/>
                          </a:solidFill>
                          <a:latin typeface="+mn-lt"/>
                          <a:ea typeface="+mn-ea"/>
                          <a:cs typeface="+mn-cs"/>
                        </a:rPr>
                        <a:t> </a:t>
                      </a:r>
                      <a:r>
                        <a:rPr lang="hu-HU" sz="1800" b="0" i="0" u="none" strike="noStrike" kern="1200" baseline="0" dirty="0" err="1">
                          <a:solidFill>
                            <a:schemeClr val="dk1"/>
                          </a:solidFill>
                          <a:latin typeface="+mn-lt"/>
                          <a:ea typeface="+mn-ea"/>
                          <a:cs typeface="+mn-cs"/>
                        </a:rPr>
                        <a:t>fatigue</a:t>
                      </a:r>
                      <a:r>
                        <a:rPr lang="hu-HU" sz="1800" b="0" i="0" u="none" strike="noStrike" kern="1200" baseline="0" dirty="0">
                          <a:solidFill>
                            <a:schemeClr val="dk1"/>
                          </a:solidFill>
                          <a:latin typeface="+mn-lt"/>
                          <a:ea typeface="+mn-ea"/>
                          <a:cs typeface="+mn-cs"/>
                        </a:rPr>
                        <a:t>.</a:t>
                      </a:r>
                      <a:endParaRPr lang="hu-HU" dirty="0"/>
                    </a:p>
                  </a:txBody>
                  <a:tcPr/>
                </a:tc>
                <a:tc>
                  <a:txBody>
                    <a:bodyPr/>
                    <a:lstStyle/>
                    <a:p>
                      <a:r>
                        <a:rPr lang="en-US" sz="1800" b="0" i="0" u="none" strike="noStrike" kern="1200" baseline="0" dirty="0">
                          <a:solidFill>
                            <a:schemeClr val="dk1"/>
                          </a:solidFill>
                          <a:latin typeface="+mn-lt"/>
                          <a:ea typeface="+mn-ea"/>
                          <a:cs typeface="+mn-cs"/>
                        </a:rPr>
                        <a:t>Immediate rest in a cool place is advised.</a:t>
                      </a:r>
                    </a:p>
                    <a:p>
                      <a:r>
                        <a:rPr lang="en-US" sz="1800" b="0" i="0" u="none" strike="noStrike" kern="1200" baseline="0" dirty="0">
                          <a:solidFill>
                            <a:schemeClr val="dk1"/>
                          </a:solidFill>
                          <a:latin typeface="+mn-lt"/>
                          <a:ea typeface="+mn-ea"/>
                          <a:cs typeface="+mn-cs"/>
                        </a:rPr>
                        <a:t>Stretch muscles and massage gently.</a:t>
                      </a:r>
                    </a:p>
                    <a:p>
                      <a:r>
                        <a:rPr lang="en-US" sz="1800" b="0" i="0" u="none" strike="noStrike" kern="1200" baseline="0" dirty="0">
                          <a:solidFill>
                            <a:schemeClr val="dk1"/>
                          </a:solidFill>
                          <a:latin typeface="+mn-lt"/>
                          <a:ea typeface="+mn-ea"/>
                          <a:cs typeface="+mn-cs"/>
                        </a:rPr>
                        <a:t>Oral rehydration may be needed, using a</a:t>
                      </a:r>
                    </a:p>
                    <a:p>
                      <a:r>
                        <a:rPr lang="hu-HU" sz="1800" b="0" i="0" u="none" strike="noStrike" kern="1200" baseline="0" dirty="0" err="1">
                          <a:solidFill>
                            <a:schemeClr val="dk1"/>
                          </a:solidFill>
                          <a:latin typeface="+mn-lt"/>
                          <a:ea typeface="+mn-ea"/>
                          <a:cs typeface="+mn-cs"/>
                        </a:rPr>
                        <a:t>solution</a:t>
                      </a:r>
                      <a:r>
                        <a:rPr lang="hu-HU" sz="1800" b="0" i="0" u="none" strike="noStrike" kern="1200" baseline="0" dirty="0">
                          <a:solidFill>
                            <a:schemeClr val="dk1"/>
                          </a:solidFill>
                          <a:latin typeface="+mn-lt"/>
                          <a:ea typeface="+mn-ea"/>
                          <a:cs typeface="+mn-cs"/>
                        </a:rPr>
                        <a:t> </a:t>
                      </a:r>
                      <a:r>
                        <a:rPr lang="hu-HU" sz="1800" b="0" i="0" u="none" strike="noStrike" kern="1200" baseline="0" dirty="0" err="1">
                          <a:solidFill>
                            <a:schemeClr val="dk1"/>
                          </a:solidFill>
                          <a:latin typeface="+mn-lt"/>
                          <a:ea typeface="+mn-ea"/>
                          <a:cs typeface="+mn-cs"/>
                        </a:rPr>
                        <a:t>containing</a:t>
                      </a:r>
                      <a:r>
                        <a:rPr lang="hu-HU" sz="1800" b="0" i="0" u="none" strike="noStrike" kern="1200" baseline="0" dirty="0">
                          <a:solidFill>
                            <a:schemeClr val="dk1"/>
                          </a:solidFill>
                          <a:latin typeface="+mn-lt"/>
                          <a:ea typeface="+mn-ea"/>
                          <a:cs typeface="+mn-cs"/>
                        </a:rPr>
                        <a:t> </a:t>
                      </a:r>
                      <a:r>
                        <a:rPr lang="hu-HU" sz="1800" b="0" i="0" u="none" strike="noStrike" kern="1200" baseline="0" dirty="0" err="1">
                          <a:solidFill>
                            <a:schemeClr val="dk1"/>
                          </a:solidFill>
                          <a:latin typeface="+mn-lt"/>
                          <a:ea typeface="+mn-ea"/>
                          <a:cs typeface="+mn-cs"/>
                        </a:rPr>
                        <a:t>electrolytes</a:t>
                      </a:r>
                      <a:r>
                        <a:rPr lang="hu-HU" sz="1800" b="0" i="0" u="none" strike="noStrike" kern="1200" baseline="0" dirty="0">
                          <a:solidFill>
                            <a:schemeClr val="dk1"/>
                          </a:solidFill>
                          <a:latin typeface="+mn-lt"/>
                          <a:ea typeface="+mn-ea"/>
                          <a:cs typeface="+mn-cs"/>
                        </a:rPr>
                        <a:t>.</a:t>
                      </a:r>
                    </a:p>
                    <a:p>
                      <a:r>
                        <a:rPr lang="en-US" sz="1800" b="0" i="0" u="none" strike="noStrike" kern="1200" baseline="0" dirty="0">
                          <a:solidFill>
                            <a:schemeClr val="dk1"/>
                          </a:solidFill>
                          <a:latin typeface="+mn-lt"/>
                          <a:ea typeface="+mn-ea"/>
                          <a:cs typeface="+mn-cs"/>
                        </a:rPr>
                        <a:t>Medical attention should be sought if heat</a:t>
                      </a:r>
                      <a:r>
                        <a:rPr lang="hu-HU" sz="1800" b="0" i="0" u="none" strike="noStrike" kern="1200" baseline="0" dirty="0">
                          <a:solidFill>
                            <a:schemeClr val="dk1"/>
                          </a:solidFill>
                          <a:latin typeface="+mn-lt"/>
                          <a:ea typeface="+mn-ea"/>
                          <a:cs typeface="+mn-cs"/>
                        </a:rPr>
                        <a:t> </a:t>
                      </a:r>
                      <a:r>
                        <a:rPr lang="en-US" sz="1800" b="0" i="0" u="none" strike="noStrike" kern="1200" baseline="0" dirty="0">
                          <a:solidFill>
                            <a:schemeClr val="dk1"/>
                          </a:solidFill>
                          <a:latin typeface="+mn-lt"/>
                          <a:ea typeface="+mn-ea"/>
                          <a:cs typeface="+mn-cs"/>
                        </a:rPr>
                        <a:t>cramps are sustained for more than one hour.</a:t>
                      </a:r>
                      <a:endParaRPr lang="hu-HU" dirty="0"/>
                    </a:p>
                  </a:txBody>
                  <a:tcPr/>
                </a:tc>
                <a:extLst>
                  <a:ext uri="{0D108BD9-81ED-4DB2-BD59-A6C34878D82A}">
                    <a16:rowId xmlns:a16="http://schemas.microsoft.com/office/drawing/2014/main" val="638031951"/>
                  </a:ext>
                </a:extLst>
              </a:tr>
              <a:tr h="370840">
                <a:tc>
                  <a:txBody>
                    <a:bodyPr/>
                    <a:lstStyle/>
                    <a:p>
                      <a:r>
                        <a:rPr lang="hu-HU" sz="1800" b="0" i="0" u="none" strike="noStrike" kern="1200" baseline="0" dirty="0" err="1">
                          <a:solidFill>
                            <a:schemeClr val="dk1"/>
                          </a:solidFill>
                          <a:latin typeface="+mn-lt"/>
                          <a:ea typeface="+mn-ea"/>
                          <a:cs typeface="+mn-cs"/>
                        </a:rPr>
                        <a:t>Heat</a:t>
                      </a:r>
                      <a:r>
                        <a:rPr lang="hu-HU" sz="1800" b="0" i="0" u="none" strike="noStrike" kern="1200" baseline="0" dirty="0">
                          <a:solidFill>
                            <a:schemeClr val="dk1"/>
                          </a:solidFill>
                          <a:latin typeface="+mn-lt"/>
                          <a:ea typeface="+mn-ea"/>
                          <a:cs typeface="+mn-cs"/>
                        </a:rPr>
                        <a:t> </a:t>
                      </a:r>
                      <a:r>
                        <a:rPr lang="hu-HU" sz="1800" b="0" i="0" u="none" strike="noStrike" kern="1200" baseline="0" dirty="0" err="1">
                          <a:solidFill>
                            <a:schemeClr val="dk1"/>
                          </a:solidFill>
                          <a:latin typeface="+mn-lt"/>
                          <a:ea typeface="+mn-ea"/>
                          <a:cs typeface="+mn-cs"/>
                        </a:rPr>
                        <a:t>exhaustion</a:t>
                      </a:r>
                      <a:endParaRPr lang="hu-HU" dirty="0"/>
                    </a:p>
                  </a:txBody>
                  <a:tcPr/>
                </a:tc>
                <a:tc>
                  <a:txBody>
                    <a:bodyPr/>
                    <a:lstStyle/>
                    <a:p>
                      <a:r>
                        <a:rPr lang="en-US" sz="1800" b="0" i="0" u="none" strike="noStrike" kern="1200" baseline="0" dirty="0">
                          <a:solidFill>
                            <a:schemeClr val="dk1"/>
                          </a:solidFill>
                          <a:latin typeface="+mn-lt"/>
                          <a:ea typeface="+mn-ea"/>
                          <a:cs typeface="+mn-cs"/>
                        </a:rPr>
                        <a:t>Symptoms include intense thirst, weakness,</a:t>
                      </a:r>
                      <a:r>
                        <a:rPr lang="hu-HU" sz="1800" b="0" i="0" u="none" strike="noStrike" kern="1200" baseline="0" dirty="0">
                          <a:solidFill>
                            <a:schemeClr val="dk1"/>
                          </a:solidFill>
                          <a:latin typeface="+mn-lt"/>
                          <a:ea typeface="+mn-ea"/>
                          <a:cs typeface="+mn-cs"/>
                        </a:rPr>
                        <a:t> </a:t>
                      </a:r>
                      <a:r>
                        <a:rPr lang="en-US" sz="1800" b="0" i="0" u="none" strike="noStrike" kern="1200" baseline="0" dirty="0">
                          <a:solidFill>
                            <a:schemeClr val="dk1"/>
                          </a:solidFill>
                          <a:latin typeface="+mn-lt"/>
                          <a:ea typeface="+mn-ea"/>
                          <a:cs typeface="+mn-cs"/>
                        </a:rPr>
                        <a:t>discomfort, anxiety, dizziness, fainting and headache.</a:t>
                      </a:r>
                    </a:p>
                    <a:p>
                      <a:r>
                        <a:rPr lang="en-US" sz="1800" b="0" i="0" u="none" strike="noStrike" kern="1200" baseline="0" dirty="0">
                          <a:solidFill>
                            <a:schemeClr val="dk1"/>
                          </a:solidFill>
                          <a:latin typeface="+mn-lt"/>
                          <a:ea typeface="+mn-ea"/>
                          <a:cs typeface="+mn-cs"/>
                        </a:rPr>
                        <a:t>Core temperature may be normal, subnormal or</a:t>
                      </a:r>
                      <a:r>
                        <a:rPr lang="hu-HU" sz="1800" b="0" i="0" u="none" strike="noStrike" kern="1200" baseline="0" dirty="0">
                          <a:solidFill>
                            <a:schemeClr val="dk1"/>
                          </a:solidFill>
                          <a:latin typeface="+mn-lt"/>
                          <a:ea typeface="+mn-ea"/>
                          <a:cs typeface="+mn-cs"/>
                        </a:rPr>
                        <a:t> </a:t>
                      </a:r>
                      <a:r>
                        <a:rPr lang="en-US" sz="1800" b="0" i="0" u="none" strike="noStrike" kern="1200" baseline="0" dirty="0">
                          <a:solidFill>
                            <a:schemeClr val="dk1"/>
                          </a:solidFill>
                          <a:latin typeface="+mn-lt"/>
                          <a:ea typeface="+mn-ea"/>
                          <a:cs typeface="+mn-cs"/>
                        </a:rPr>
                        <a:t>slightly elevated (less than 40 °C). Pulse is </a:t>
                      </a:r>
                      <a:r>
                        <a:rPr lang="en-US" sz="1800" b="0" i="0" u="none" strike="noStrike" kern="1200" baseline="0" dirty="0" err="1">
                          <a:solidFill>
                            <a:schemeClr val="dk1"/>
                          </a:solidFill>
                          <a:latin typeface="+mn-lt"/>
                          <a:ea typeface="+mn-ea"/>
                          <a:cs typeface="+mn-cs"/>
                        </a:rPr>
                        <a:t>thready</a:t>
                      </a:r>
                      <a:r>
                        <a:rPr lang="hu-HU" sz="1800" b="0" i="0" u="none" strike="noStrike" kern="1200" baseline="0" dirty="0">
                          <a:solidFill>
                            <a:schemeClr val="dk1"/>
                          </a:solidFill>
                          <a:latin typeface="+mn-lt"/>
                          <a:ea typeface="+mn-ea"/>
                          <a:cs typeface="+mn-cs"/>
                        </a:rPr>
                        <a:t> </a:t>
                      </a:r>
                      <a:r>
                        <a:rPr lang="en-US" sz="1800" b="0" i="0" u="none" strike="noStrike" kern="1200" baseline="0" dirty="0">
                          <a:solidFill>
                            <a:schemeClr val="dk1"/>
                          </a:solidFill>
                          <a:latin typeface="+mn-lt"/>
                          <a:ea typeface="+mn-ea"/>
                          <a:cs typeface="+mn-cs"/>
                        </a:rPr>
                        <a:t>with postural hypotension and rapid shallow</a:t>
                      </a:r>
                    </a:p>
                    <a:p>
                      <a:r>
                        <a:rPr lang="en-US" sz="1800" b="0" i="0" u="none" strike="noStrike" kern="1200" baseline="0" dirty="0">
                          <a:solidFill>
                            <a:schemeClr val="dk1"/>
                          </a:solidFill>
                          <a:latin typeface="+mn-lt"/>
                          <a:ea typeface="+mn-ea"/>
                          <a:cs typeface="+mn-cs"/>
                        </a:rPr>
                        <a:t>breathing. There is no alteration of mental status.</a:t>
                      </a:r>
                    </a:p>
                    <a:p>
                      <a:r>
                        <a:rPr lang="en-US" sz="1800" b="0" i="0" u="none" strike="noStrike" kern="1200" baseline="0" dirty="0">
                          <a:solidFill>
                            <a:schemeClr val="dk1"/>
                          </a:solidFill>
                          <a:latin typeface="+mn-lt"/>
                          <a:ea typeface="+mn-ea"/>
                          <a:cs typeface="+mn-cs"/>
                        </a:rPr>
                        <a:t>This can be attributed to water and/or salt depletion</a:t>
                      </a:r>
                      <a:r>
                        <a:rPr lang="hu-HU" sz="1800" b="0" i="0" u="none" strike="noStrike" kern="1200" baseline="0" dirty="0">
                          <a:solidFill>
                            <a:schemeClr val="dk1"/>
                          </a:solidFill>
                          <a:latin typeface="+mn-lt"/>
                          <a:ea typeface="+mn-ea"/>
                          <a:cs typeface="+mn-cs"/>
                        </a:rPr>
                        <a:t> </a:t>
                      </a:r>
                      <a:r>
                        <a:rPr lang="en-US" sz="1800" b="0" i="0" u="none" strike="noStrike" kern="1200" baseline="0" dirty="0">
                          <a:solidFill>
                            <a:schemeClr val="dk1"/>
                          </a:solidFill>
                          <a:latin typeface="+mn-lt"/>
                          <a:ea typeface="+mn-ea"/>
                          <a:cs typeface="+mn-cs"/>
                        </a:rPr>
                        <a:t>resulting from exposure to high environmental heat or</a:t>
                      </a:r>
                    </a:p>
                    <a:p>
                      <a:r>
                        <a:rPr lang="hu-HU" sz="1800" b="0" i="0" u="none" strike="noStrike" kern="1200" baseline="0" dirty="0" err="1">
                          <a:solidFill>
                            <a:schemeClr val="dk1"/>
                          </a:solidFill>
                          <a:latin typeface="+mn-lt"/>
                          <a:ea typeface="+mn-ea"/>
                          <a:cs typeface="+mn-cs"/>
                        </a:rPr>
                        <a:t>strenuous</a:t>
                      </a:r>
                      <a:r>
                        <a:rPr lang="hu-HU" sz="1800" b="0" i="0" u="none" strike="noStrike" kern="1200" baseline="0" dirty="0">
                          <a:solidFill>
                            <a:schemeClr val="dk1"/>
                          </a:solidFill>
                          <a:latin typeface="+mn-lt"/>
                          <a:ea typeface="+mn-ea"/>
                          <a:cs typeface="+mn-cs"/>
                        </a:rPr>
                        <a:t> </a:t>
                      </a:r>
                      <a:r>
                        <a:rPr lang="hu-HU" sz="1800" b="0" i="0" u="none" strike="noStrike" kern="1200" baseline="0" dirty="0" err="1">
                          <a:solidFill>
                            <a:schemeClr val="dk1"/>
                          </a:solidFill>
                          <a:latin typeface="+mn-lt"/>
                          <a:ea typeface="+mn-ea"/>
                          <a:cs typeface="+mn-cs"/>
                        </a:rPr>
                        <a:t>physical</a:t>
                      </a:r>
                      <a:r>
                        <a:rPr lang="hu-HU" sz="1800" b="0" i="0" u="none" strike="noStrike" kern="1200" baseline="0" dirty="0">
                          <a:solidFill>
                            <a:schemeClr val="dk1"/>
                          </a:solidFill>
                          <a:latin typeface="+mn-lt"/>
                          <a:ea typeface="+mn-ea"/>
                          <a:cs typeface="+mn-cs"/>
                        </a:rPr>
                        <a:t> </a:t>
                      </a:r>
                      <a:r>
                        <a:rPr lang="hu-HU" sz="1800" b="0" i="0" u="none" strike="noStrike" kern="1200" baseline="0" dirty="0" err="1">
                          <a:solidFill>
                            <a:schemeClr val="dk1"/>
                          </a:solidFill>
                          <a:latin typeface="+mn-lt"/>
                          <a:ea typeface="+mn-ea"/>
                          <a:cs typeface="+mn-cs"/>
                        </a:rPr>
                        <a:t>exercise</a:t>
                      </a:r>
                      <a:r>
                        <a:rPr lang="hu-HU" sz="1800" b="0" i="0" u="none" strike="noStrike" kern="1200" baseline="0" dirty="0">
                          <a:solidFill>
                            <a:schemeClr val="dk1"/>
                          </a:solidFill>
                          <a:latin typeface="+mn-lt"/>
                          <a:ea typeface="+mn-ea"/>
                          <a:cs typeface="+mn-cs"/>
                        </a:rPr>
                        <a:t>.</a:t>
                      </a:r>
                      <a:endParaRPr lang="hu-HU" dirty="0"/>
                    </a:p>
                  </a:txBody>
                  <a:tcPr/>
                </a:tc>
                <a:tc>
                  <a:txBody>
                    <a:bodyPr/>
                    <a:lstStyle/>
                    <a:p>
                      <a:r>
                        <a:rPr lang="en-US" sz="1800" b="0" i="0" u="none" strike="noStrike" kern="1200" baseline="0" dirty="0">
                          <a:solidFill>
                            <a:schemeClr val="dk1"/>
                          </a:solidFill>
                          <a:latin typeface="+mn-lt"/>
                          <a:ea typeface="+mn-ea"/>
                          <a:cs typeface="+mn-cs"/>
                        </a:rPr>
                        <a:t>Move the patient to a cool shaded room or air</a:t>
                      </a:r>
                      <a:r>
                        <a:rPr lang="hu-HU" sz="1800" b="0" i="0" u="none" strike="noStrike" kern="1200" baseline="0" dirty="0">
                          <a:solidFill>
                            <a:schemeClr val="dk1"/>
                          </a:solidFill>
                          <a:latin typeface="+mn-lt"/>
                          <a:ea typeface="+mn-ea"/>
                          <a:cs typeface="+mn-cs"/>
                        </a:rPr>
                        <a:t> </a:t>
                      </a:r>
                      <a:r>
                        <a:rPr lang="en-US" sz="1800" b="0" i="0" u="none" strike="noStrike" kern="1200" baseline="0" dirty="0">
                          <a:solidFill>
                            <a:schemeClr val="dk1"/>
                          </a:solidFill>
                          <a:latin typeface="+mn-lt"/>
                          <a:ea typeface="+mn-ea"/>
                          <a:cs typeface="+mn-cs"/>
                        </a:rPr>
                        <a:t>conditioned</a:t>
                      </a:r>
                      <a:r>
                        <a:rPr lang="hu-HU" sz="1800" b="0" i="0" u="none" strike="noStrike" kern="1200" baseline="0" dirty="0">
                          <a:solidFill>
                            <a:schemeClr val="dk1"/>
                          </a:solidFill>
                          <a:latin typeface="+mn-lt"/>
                          <a:ea typeface="+mn-ea"/>
                          <a:cs typeface="+mn-cs"/>
                        </a:rPr>
                        <a:t> </a:t>
                      </a:r>
                      <a:r>
                        <a:rPr lang="en-US" sz="1800" b="0" i="0" u="none" strike="noStrike" kern="1200" baseline="0" dirty="0">
                          <a:solidFill>
                            <a:schemeClr val="dk1"/>
                          </a:solidFill>
                          <a:latin typeface="+mn-lt"/>
                          <a:ea typeface="+mn-ea"/>
                          <a:cs typeface="+mn-cs"/>
                        </a:rPr>
                        <a:t>place. The patient should be</a:t>
                      </a:r>
                      <a:r>
                        <a:rPr lang="hu-HU" sz="1800" b="0" i="0" u="none" strike="noStrike" kern="1200" baseline="0" dirty="0">
                          <a:solidFill>
                            <a:schemeClr val="dk1"/>
                          </a:solidFill>
                          <a:latin typeface="+mn-lt"/>
                          <a:ea typeface="+mn-ea"/>
                          <a:cs typeface="+mn-cs"/>
                        </a:rPr>
                        <a:t> </a:t>
                      </a:r>
                      <a:r>
                        <a:rPr lang="en-US" sz="1800" b="0" i="0" u="none" strike="noStrike" kern="1200" baseline="0" dirty="0">
                          <a:solidFill>
                            <a:schemeClr val="dk1"/>
                          </a:solidFill>
                          <a:latin typeface="+mn-lt"/>
                          <a:ea typeface="+mn-ea"/>
                          <a:cs typeface="+mn-cs"/>
                        </a:rPr>
                        <a:t>undressed. </a:t>
                      </a:r>
                      <a:endParaRPr lang="hu-HU" sz="1800" b="0" i="0" u="none" strike="noStrike" kern="1200" baseline="0" dirty="0">
                        <a:solidFill>
                          <a:schemeClr val="dk1"/>
                        </a:solidFill>
                        <a:latin typeface="+mn-lt"/>
                        <a:ea typeface="+mn-ea"/>
                        <a:cs typeface="+mn-cs"/>
                      </a:endParaRPr>
                    </a:p>
                    <a:p>
                      <a:r>
                        <a:rPr lang="en-US" sz="1800" b="0" i="0" u="none" strike="noStrike" kern="1200" baseline="0" dirty="0">
                          <a:solidFill>
                            <a:schemeClr val="dk1"/>
                          </a:solidFill>
                          <a:latin typeface="+mn-lt"/>
                          <a:ea typeface="+mn-ea"/>
                          <a:cs typeface="+mn-cs"/>
                        </a:rPr>
                        <a:t>Apply cold wet sheet or spray cold</a:t>
                      </a:r>
                      <a:r>
                        <a:rPr lang="hu-HU" sz="1800" b="0" i="0" u="none" strike="noStrike" kern="1200" baseline="0" dirty="0">
                          <a:solidFill>
                            <a:schemeClr val="dk1"/>
                          </a:solidFill>
                          <a:latin typeface="+mn-lt"/>
                          <a:ea typeface="+mn-ea"/>
                          <a:cs typeface="+mn-cs"/>
                        </a:rPr>
                        <a:t> </a:t>
                      </a:r>
                      <a:r>
                        <a:rPr lang="en-US" sz="1800" b="0" i="0" u="none" strike="noStrike" kern="1200" baseline="0" dirty="0">
                          <a:solidFill>
                            <a:schemeClr val="dk1"/>
                          </a:solidFill>
                          <a:latin typeface="+mn-lt"/>
                          <a:ea typeface="+mn-ea"/>
                          <a:cs typeface="+mn-cs"/>
                        </a:rPr>
                        <a:t>water and use fan if available. </a:t>
                      </a:r>
                      <a:endParaRPr lang="hu-HU" sz="1800" b="0" i="0" u="none" strike="noStrike" kern="1200" baseline="0" dirty="0">
                        <a:solidFill>
                          <a:schemeClr val="dk1"/>
                        </a:solidFill>
                        <a:latin typeface="+mn-lt"/>
                        <a:ea typeface="+mn-ea"/>
                        <a:cs typeface="+mn-cs"/>
                      </a:endParaRPr>
                    </a:p>
                    <a:p>
                      <a:r>
                        <a:rPr lang="en-US" sz="1800" b="0" i="0" u="none" strike="noStrike" kern="1200" baseline="0" dirty="0">
                          <a:solidFill>
                            <a:schemeClr val="dk1"/>
                          </a:solidFill>
                          <a:latin typeface="+mn-lt"/>
                          <a:ea typeface="+mn-ea"/>
                          <a:cs typeface="+mn-cs"/>
                        </a:rPr>
                        <a:t>Lay the patient</a:t>
                      </a:r>
                      <a:r>
                        <a:rPr lang="hu-HU" sz="1800" b="0" i="0" u="none" strike="noStrike" kern="1200" baseline="0" dirty="0">
                          <a:solidFill>
                            <a:schemeClr val="dk1"/>
                          </a:solidFill>
                          <a:latin typeface="+mn-lt"/>
                          <a:ea typeface="+mn-ea"/>
                          <a:cs typeface="+mn-cs"/>
                        </a:rPr>
                        <a:t> </a:t>
                      </a:r>
                      <a:r>
                        <a:rPr lang="en-US" sz="1800" b="0" i="0" u="none" strike="noStrike" kern="1200" baseline="0" dirty="0">
                          <a:solidFill>
                            <a:schemeClr val="dk1"/>
                          </a:solidFill>
                          <a:latin typeface="+mn-lt"/>
                          <a:ea typeface="+mn-ea"/>
                          <a:cs typeface="+mn-cs"/>
                        </a:rPr>
                        <a:t>down and raise his or her legs and hips to</a:t>
                      </a:r>
                      <a:r>
                        <a:rPr lang="hu-HU" sz="1800" b="0" i="0" u="none" strike="noStrike" kern="1200" baseline="0" dirty="0">
                          <a:solidFill>
                            <a:schemeClr val="dk1"/>
                          </a:solidFill>
                          <a:latin typeface="+mn-lt"/>
                          <a:ea typeface="+mn-ea"/>
                          <a:cs typeface="+mn-cs"/>
                        </a:rPr>
                        <a:t> </a:t>
                      </a:r>
                      <a:r>
                        <a:rPr lang="en-US" sz="1800" b="0" i="0" u="none" strike="noStrike" kern="1200" baseline="0" dirty="0">
                          <a:solidFill>
                            <a:schemeClr val="dk1"/>
                          </a:solidFill>
                          <a:latin typeface="+mn-lt"/>
                          <a:ea typeface="+mn-ea"/>
                          <a:cs typeface="+mn-cs"/>
                        </a:rPr>
                        <a:t>increase venous return. Start oral hydration. </a:t>
                      </a:r>
                      <a:endParaRPr lang="hu-HU" sz="1800" b="0" i="0" u="none" strike="noStrike" kern="1200" baseline="0" dirty="0">
                        <a:solidFill>
                          <a:schemeClr val="dk1"/>
                        </a:solidFill>
                        <a:latin typeface="+mn-lt"/>
                        <a:ea typeface="+mn-ea"/>
                        <a:cs typeface="+mn-cs"/>
                      </a:endParaRPr>
                    </a:p>
                    <a:p>
                      <a:r>
                        <a:rPr lang="en-US" sz="1800" b="0" i="0" u="none" strike="noStrike" kern="1200" baseline="0" dirty="0">
                          <a:solidFill>
                            <a:schemeClr val="dk1"/>
                          </a:solidFill>
                          <a:latin typeface="+mn-lt"/>
                          <a:ea typeface="+mn-ea"/>
                          <a:cs typeface="+mn-cs"/>
                        </a:rPr>
                        <a:t>If</a:t>
                      </a:r>
                      <a:r>
                        <a:rPr lang="hu-HU" sz="1800" b="0" i="0" u="none" strike="noStrike" kern="1200" baseline="0" dirty="0">
                          <a:solidFill>
                            <a:schemeClr val="dk1"/>
                          </a:solidFill>
                          <a:latin typeface="+mn-lt"/>
                          <a:ea typeface="+mn-ea"/>
                          <a:cs typeface="+mn-cs"/>
                        </a:rPr>
                        <a:t> </a:t>
                      </a:r>
                      <a:r>
                        <a:rPr lang="en-US" sz="1800" b="0" i="0" u="none" strike="noStrike" kern="1200" baseline="0" dirty="0">
                          <a:solidFill>
                            <a:schemeClr val="dk1"/>
                          </a:solidFill>
                          <a:latin typeface="+mn-lt"/>
                          <a:ea typeface="+mn-ea"/>
                          <a:cs typeface="+mn-cs"/>
                        </a:rPr>
                        <a:t>nausea prevents oral intake of fluids, consider</a:t>
                      </a:r>
                      <a:r>
                        <a:rPr lang="hu-HU" sz="1800" b="0" i="0" u="none" strike="noStrike" kern="1200" baseline="0" dirty="0">
                          <a:solidFill>
                            <a:schemeClr val="dk1"/>
                          </a:solidFill>
                          <a:latin typeface="+mn-lt"/>
                          <a:ea typeface="+mn-ea"/>
                          <a:cs typeface="+mn-cs"/>
                        </a:rPr>
                        <a:t> </a:t>
                      </a:r>
                      <a:r>
                        <a:rPr lang="hu-HU" sz="1800" b="0" i="0" u="none" strike="noStrike" kern="1200" baseline="0" dirty="0" err="1">
                          <a:solidFill>
                            <a:schemeClr val="dk1"/>
                          </a:solidFill>
                          <a:latin typeface="+mn-lt"/>
                          <a:ea typeface="+mn-ea"/>
                          <a:cs typeface="+mn-cs"/>
                        </a:rPr>
                        <a:t>intravenous</a:t>
                      </a:r>
                      <a:r>
                        <a:rPr lang="hu-HU" sz="1800" b="0" i="0" u="none" strike="noStrike" kern="1200" baseline="0" dirty="0">
                          <a:solidFill>
                            <a:schemeClr val="dk1"/>
                          </a:solidFill>
                          <a:latin typeface="+mn-lt"/>
                          <a:ea typeface="+mn-ea"/>
                          <a:cs typeface="+mn-cs"/>
                        </a:rPr>
                        <a:t> </a:t>
                      </a:r>
                      <a:r>
                        <a:rPr lang="hu-HU" sz="1800" b="0" i="0" u="none" strike="noStrike" kern="1200" baseline="0" dirty="0" err="1">
                          <a:solidFill>
                            <a:schemeClr val="dk1"/>
                          </a:solidFill>
                          <a:latin typeface="+mn-lt"/>
                          <a:ea typeface="+mn-ea"/>
                          <a:cs typeface="+mn-cs"/>
                        </a:rPr>
                        <a:t>hydration</a:t>
                      </a:r>
                      <a:r>
                        <a:rPr lang="hu-HU" sz="1800" b="0" i="0" u="none" strike="noStrike" kern="1200" baseline="0" dirty="0">
                          <a:solidFill>
                            <a:schemeClr val="dk1"/>
                          </a:solidFill>
                          <a:latin typeface="+mn-lt"/>
                          <a:ea typeface="+mn-ea"/>
                          <a:cs typeface="+mn-cs"/>
                        </a:rPr>
                        <a:t>.</a:t>
                      </a:r>
                    </a:p>
                    <a:p>
                      <a:r>
                        <a:rPr lang="en-US" sz="1800" b="0" i="0" u="none" strike="noStrike" kern="1200" baseline="0" dirty="0">
                          <a:solidFill>
                            <a:schemeClr val="dk1"/>
                          </a:solidFill>
                          <a:latin typeface="+mn-lt"/>
                          <a:ea typeface="+mn-ea"/>
                          <a:cs typeface="+mn-cs"/>
                        </a:rPr>
                        <a:t>If hyperthermia above 39 °C or impaired</a:t>
                      </a:r>
                    </a:p>
                    <a:p>
                      <a:r>
                        <a:rPr lang="en-US" sz="1800" b="0" i="0" u="none" strike="noStrike" kern="1200" baseline="0" dirty="0">
                          <a:solidFill>
                            <a:schemeClr val="dk1"/>
                          </a:solidFill>
                          <a:latin typeface="+mn-lt"/>
                          <a:ea typeface="+mn-ea"/>
                          <a:cs typeface="+mn-cs"/>
                        </a:rPr>
                        <a:t>mental status or sustained hypotension occurs,</a:t>
                      </a:r>
                      <a:r>
                        <a:rPr lang="hu-HU" sz="1800" b="0" i="0" u="none" strike="noStrike" kern="1200" baseline="0" dirty="0">
                          <a:solidFill>
                            <a:schemeClr val="dk1"/>
                          </a:solidFill>
                          <a:latin typeface="+mn-lt"/>
                          <a:ea typeface="+mn-ea"/>
                          <a:cs typeface="+mn-cs"/>
                        </a:rPr>
                        <a:t> </a:t>
                      </a:r>
                      <a:r>
                        <a:rPr lang="en-US" sz="1800" b="0" i="0" u="none" strike="noStrike" kern="1200" baseline="0" dirty="0">
                          <a:solidFill>
                            <a:schemeClr val="dk1"/>
                          </a:solidFill>
                          <a:latin typeface="+mn-lt"/>
                          <a:ea typeface="+mn-ea"/>
                          <a:cs typeface="+mn-cs"/>
                        </a:rPr>
                        <a:t>treat as heatstroke and transfer the patient to</a:t>
                      </a:r>
                      <a:r>
                        <a:rPr lang="hu-HU" sz="1800" b="0" i="0" u="none" strike="noStrike" kern="1200" baseline="0" dirty="0">
                          <a:solidFill>
                            <a:schemeClr val="dk1"/>
                          </a:solidFill>
                          <a:latin typeface="+mn-lt"/>
                          <a:ea typeface="+mn-ea"/>
                          <a:cs typeface="+mn-cs"/>
                        </a:rPr>
                        <a:t> </a:t>
                      </a:r>
                      <a:r>
                        <a:rPr lang="hu-HU" sz="1800" b="0" i="0" u="none" strike="noStrike" kern="1200" baseline="0" dirty="0" err="1">
                          <a:solidFill>
                            <a:schemeClr val="dk1"/>
                          </a:solidFill>
                          <a:latin typeface="+mn-lt"/>
                          <a:ea typeface="+mn-ea"/>
                          <a:cs typeface="+mn-cs"/>
                        </a:rPr>
                        <a:t>hospital</a:t>
                      </a:r>
                      <a:r>
                        <a:rPr lang="hu-HU" sz="1800" b="0" i="0" u="none" strike="noStrike" kern="1200" baseline="0" dirty="0">
                          <a:solidFill>
                            <a:schemeClr val="dk1"/>
                          </a:solidFill>
                          <a:latin typeface="+mn-lt"/>
                          <a:ea typeface="+mn-ea"/>
                          <a:cs typeface="+mn-cs"/>
                        </a:rPr>
                        <a:t>.</a:t>
                      </a:r>
                      <a:endParaRPr lang="hu-HU" dirty="0"/>
                    </a:p>
                  </a:txBody>
                  <a:tcPr/>
                </a:tc>
                <a:extLst>
                  <a:ext uri="{0D108BD9-81ED-4DB2-BD59-A6C34878D82A}">
                    <a16:rowId xmlns:a16="http://schemas.microsoft.com/office/drawing/2014/main" val="1493613352"/>
                  </a:ext>
                </a:extLst>
              </a:tr>
            </a:tbl>
          </a:graphicData>
        </a:graphic>
      </p:graphicFrame>
      <p:sp>
        <p:nvSpPr>
          <p:cNvPr id="5" name="Téglalap 4"/>
          <p:cNvSpPr/>
          <p:nvPr/>
        </p:nvSpPr>
        <p:spPr>
          <a:xfrm>
            <a:off x="0" y="4881200"/>
            <a:ext cx="2215662" cy="1569660"/>
          </a:xfrm>
          <a:prstGeom prst="rect">
            <a:avLst/>
          </a:prstGeom>
        </p:spPr>
        <p:txBody>
          <a:bodyPr wrap="square">
            <a:spAutoFit/>
          </a:bodyPr>
          <a:lstStyle/>
          <a:p>
            <a:r>
              <a:rPr lang="hu-HU" sz="1200" i="1" dirty="0" err="1"/>
              <a:t>Source</a:t>
            </a:r>
            <a:r>
              <a:rPr lang="hu-HU" sz="1200" i="1" dirty="0"/>
              <a:t>: </a:t>
            </a:r>
            <a:r>
              <a:rPr lang="en-US" sz="1200" i="1" dirty="0"/>
              <a:t>P</a:t>
            </a:r>
            <a:r>
              <a:rPr lang="hu-HU" sz="1200" i="1" dirty="0"/>
              <a:t>u</a:t>
            </a:r>
            <a:r>
              <a:rPr lang="en-US" sz="1200" i="1" dirty="0" err="1"/>
              <a:t>blic</a:t>
            </a:r>
            <a:r>
              <a:rPr lang="en-US" sz="1200" i="1" dirty="0"/>
              <a:t> Health advice</a:t>
            </a:r>
            <a:r>
              <a:rPr lang="hu-HU" sz="1200" i="1" dirty="0"/>
              <a:t> </a:t>
            </a:r>
            <a:r>
              <a:rPr lang="en-US" sz="1200" i="1" dirty="0"/>
              <a:t>on preventing health effects of heat</a:t>
            </a:r>
            <a:r>
              <a:rPr lang="hu-HU" sz="1200" i="1" dirty="0"/>
              <a:t>. WHO/EURO:2011-2510-42266-5869. https://www.who.int/publications/i/item/public-health-advice-on-preventing-health-effects-of-heat</a:t>
            </a:r>
          </a:p>
        </p:txBody>
      </p:sp>
    </p:spTree>
    <p:extLst>
      <p:ext uri="{BB962C8B-B14F-4D97-AF65-F5344CB8AC3E}">
        <p14:creationId xmlns:p14="http://schemas.microsoft.com/office/powerpoint/2010/main" val="134199553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ím 3"/>
          <p:cNvSpPr>
            <a:spLocks noGrp="1"/>
          </p:cNvSpPr>
          <p:nvPr>
            <p:ph type="title"/>
          </p:nvPr>
        </p:nvSpPr>
        <p:spPr/>
        <p:txBody>
          <a:bodyPr>
            <a:noAutofit/>
          </a:bodyPr>
          <a:lstStyle/>
          <a:p>
            <a:r>
              <a:rPr lang="hu-HU" dirty="0">
                <a:solidFill>
                  <a:schemeClr val="tx1"/>
                </a:solidFill>
              </a:rPr>
              <a:t>Management of life-</a:t>
            </a:r>
            <a:r>
              <a:rPr lang="hu-HU" dirty="0" err="1">
                <a:solidFill>
                  <a:schemeClr val="tx1"/>
                </a:solidFill>
              </a:rPr>
              <a:t>threatening</a:t>
            </a:r>
            <a:r>
              <a:rPr lang="hu-HU" dirty="0">
                <a:solidFill>
                  <a:schemeClr val="tx1"/>
                </a:solidFill>
              </a:rPr>
              <a:t> </a:t>
            </a:r>
            <a:r>
              <a:rPr lang="hu-HU" dirty="0" err="1">
                <a:solidFill>
                  <a:schemeClr val="tx1"/>
                </a:solidFill>
              </a:rPr>
              <a:t>heatstroke</a:t>
            </a:r>
            <a:endParaRPr lang="hu-HU" dirty="0">
              <a:solidFill>
                <a:schemeClr val="tx1"/>
              </a:solidFill>
            </a:endParaRPr>
          </a:p>
        </p:txBody>
      </p:sp>
      <p:graphicFrame>
        <p:nvGraphicFramePr>
          <p:cNvPr id="6" name="Tartalom helye 5"/>
          <p:cNvGraphicFramePr>
            <a:graphicFrameLocks noGrp="1"/>
          </p:cNvGraphicFramePr>
          <p:nvPr>
            <p:ph idx="1"/>
          </p:nvPr>
        </p:nvGraphicFramePr>
        <p:xfrm>
          <a:off x="192088" y="935038"/>
          <a:ext cx="11896725" cy="4399280"/>
        </p:xfrm>
        <a:graphic>
          <a:graphicData uri="http://schemas.openxmlformats.org/drawingml/2006/table">
            <a:tbl>
              <a:tblPr firstRow="1" bandRow="1">
                <a:tableStyleId>{5C22544A-7EE6-4342-B048-85BDC9FD1C3A}</a:tableStyleId>
              </a:tblPr>
              <a:tblGrid>
                <a:gridCol w="3965575">
                  <a:extLst>
                    <a:ext uri="{9D8B030D-6E8A-4147-A177-3AD203B41FA5}">
                      <a16:colId xmlns:a16="http://schemas.microsoft.com/office/drawing/2014/main" val="1075739699"/>
                    </a:ext>
                  </a:extLst>
                </a:gridCol>
                <a:gridCol w="3965575">
                  <a:extLst>
                    <a:ext uri="{9D8B030D-6E8A-4147-A177-3AD203B41FA5}">
                      <a16:colId xmlns:a16="http://schemas.microsoft.com/office/drawing/2014/main" val="1126757211"/>
                    </a:ext>
                  </a:extLst>
                </a:gridCol>
                <a:gridCol w="3965575">
                  <a:extLst>
                    <a:ext uri="{9D8B030D-6E8A-4147-A177-3AD203B41FA5}">
                      <a16:colId xmlns:a16="http://schemas.microsoft.com/office/drawing/2014/main" val="1328898340"/>
                    </a:ext>
                  </a:extLst>
                </a:gridCol>
              </a:tblGrid>
              <a:tr h="370840">
                <a:tc>
                  <a:txBody>
                    <a:bodyPr/>
                    <a:lstStyle/>
                    <a:p>
                      <a:r>
                        <a:rPr lang="hu-HU" dirty="0" err="1"/>
                        <a:t>Condition</a:t>
                      </a:r>
                      <a:endParaRPr lang="hu-HU" dirty="0"/>
                    </a:p>
                  </a:txBody>
                  <a:tcPr/>
                </a:tc>
                <a:tc>
                  <a:txBody>
                    <a:bodyPr/>
                    <a:lstStyle/>
                    <a:p>
                      <a:r>
                        <a:rPr lang="hu-HU" dirty="0" err="1"/>
                        <a:t>Intervention</a:t>
                      </a:r>
                      <a:r>
                        <a:rPr lang="hu-HU" baseline="0" dirty="0"/>
                        <a:t> </a:t>
                      </a:r>
                      <a:endParaRPr lang="hu-HU" dirty="0"/>
                    </a:p>
                  </a:txBody>
                  <a:tcPr/>
                </a:tc>
                <a:tc>
                  <a:txBody>
                    <a:bodyPr/>
                    <a:lstStyle/>
                    <a:p>
                      <a:r>
                        <a:rPr lang="hu-HU" dirty="0" err="1"/>
                        <a:t>Goal</a:t>
                      </a:r>
                      <a:endParaRPr lang="hu-HU" dirty="0"/>
                    </a:p>
                  </a:txBody>
                  <a:tcPr/>
                </a:tc>
                <a:extLst>
                  <a:ext uri="{0D108BD9-81ED-4DB2-BD59-A6C34878D82A}">
                    <a16:rowId xmlns:a16="http://schemas.microsoft.com/office/drawing/2014/main" val="3242493485"/>
                  </a:ext>
                </a:extLst>
              </a:tr>
              <a:tr h="370840">
                <a:tc>
                  <a:txBody>
                    <a:bodyPr/>
                    <a:lstStyle/>
                    <a:p>
                      <a:r>
                        <a:rPr lang="en-US" sz="1800" b="0" i="0" u="none" strike="noStrike" kern="1200" baseline="0" dirty="0">
                          <a:solidFill>
                            <a:schemeClr val="dk1"/>
                          </a:solidFill>
                          <a:latin typeface="+mn-lt"/>
                          <a:ea typeface="+mn-ea"/>
                          <a:cs typeface="+mn-cs"/>
                        </a:rPr>
                        <a:t>Exposure to heat stress (heatwave,</a:t>
                      </a:r>
                    </a:p>
                    <a:p>
                      <a:r>
                        <a:rPr lang="hu-HU" sz="1800" b="0" i="0" u="none" strike="noStrike" kern="1200" baseline="0" dirty="0" err="1">
                          <a:solidFill>
                            <a:schemeClr val="dk1"/>
                          </a:solidFill>
                          <a:latin typeface="+mn-lt"/>
                          <a:ea typeface="+mn-ea"/>
                          <a:cs typeface="+mn-cs"/>
                        </a:rPr>
                        <a:t>summer</a:t>
                      </a:r>
                      <a:r>
                        <a:rPr lang="hu-HU" sz="1800" b="0" i="0" u="none" strike="noStrike" kern="1200" baseline="0" dirty="0">
                          <a:solidFill>
                            <a:schemeClr val="dk1"/>
                          </a:solidFill>
                          <a:latin typeface="+mn-lt"/>
                          <a:ea typeface="+mn-ea"/>
                          <a:cs typeface="+mn-cs"/>
                        </a:rPr>
                        <a:t> </a:t>
                      </a:r>
                      <a:r>
                        <a:rPr lang="hu-HU" sz="1800" b="0" i="0" u="none" strike="noStrike" kern="1200" baseline="0" dirty="0" err="1">
                          <a:solidFill>
                            <a:schemeClr val="dk1"/>
                          </a:solidFill>
                          <a:latin typeface="+mn-lt"/>
                          <a:ea typeface="+mn-ea"/>
                          <a:cs typeface="+mn-cs"/>
                        </a:rPr>
                        <a:t>season</a:t>
                      </a:r>
                      <a:r>
                        <a:rPr lang="hu-HU" sz="1800" b="0" i="0" u="none" strike="noStrike" kern="1200" baseline="0" dirty="0">
                          <a:solidFill>
                            <a:schemeClr val="dk1"/>
                          </a:solidFill>
                          <a:latin typeface="+mn-lt"/>
                          <a:ea typeface="+mn-ea"/>
                          <a:cs typeface="+mn-cs"/>
                        </a:rPr>
                        <a:t> and/</a:t>
                      </a:r>
                      <a:r>
                        <a:rPr lang="hu-HU" sz="1800" b="0" i="0" u="none" strike="noStrike" kern="1200" baseline="0" dirty="0" err="1">
                          <a:solidFill>
                            <a:schemeClr val="dk1"/>
                          </a:solidFill>
                          <a:latin typeface="+mn-lt"/>
                          <a:ea typeface="+mn-ea"/>
                          <a:cs typeface="+mn-cs"/>
                        </a:rPr>
                        <a:t>or</a:t>
                      </a:r>
                      <a:endParaRPr lang="hu-HU" sz="1800" b="0" i="0" u="none" strike="noStrike" kern="1200" baseline="0" dirty="0">
                        <a:solidFill>
                          <a:schemeClr val="dk1"/>
                        </a:solidFill>
                        <a:latin typeface="+mn-lt"/>
                        <a:ea typeface="+mn-ea"/>
                        <a:cs typeface="+mn-cs"/>
                      </a:endParaRPr>
                    </a:p>
                    <a:p>
                      <a:r>
                        <a:rPr lang="hu-HU" sz="1800" b="0" i="0" u="none" strike="noStrike" kern="1200" baseline="0" dirty="0" err="1">
                          <a:solidFill>
                            <a:schemeClr val="dk1"/>
                          </a:solidFill>
                          <a:latin typeface="+mn-lt"/>
                          <a:ea typeface="+mn-ea"/>
                          <a:cs typeface="+mn-cs"/>
                        </a:rPr>
                        <a:t>strenuous</a:t>
                      </a:r>
                      <a:r>
                        <a:rPr lang="hu-HU" sz="1800" b="0" i="0" u="none" strike="noStrike" kern="1200" baseline="0" dirty="0">
                          <a:solidFill>
                            <a:schemeClr val="dk1"/>
                          </a:solidFill>
                          <a:latin typeface="+mn-lt"/>
                          <a:ea typeface="+mn-ea"/>
                          <a:cs typeface="+mn-cs"/>
                        </a:rPr>
                        <a:t> </a:t>
                      </a:r>
                      <a:r>
                        <a:rPr lang="hu-HU" sz="1800" b="0" i="0" u="none" strike="noStrike" kern="1200" baseline="0" dirty="0" err="1">
                          <a:solidFill>
                            <a:schemeClr val="dk1"/>
                          </a:solidFill>
                          <a:latin typeface="+mn-lt"/>
                          <a:ea typeface="+mn-ea"/>
                          <a:cs typeface="+mn-cs"/>
                        </a:rPr>
                        <a:t>exercise</a:t>
                      </a:r>
                      <a:r>
                        <a:rPr lang="hu-HU" sz="1800" b="0" i="0" u="none" strike="noStrike" kern="1200" baseline="0" dirty="0">
                          <a:solidFill>
                            <a:schemeClr val="dk1"/>
                          </a:solidFill>
                          <a:latin typeface="+mn-lt"/>
                          <a:ea typeface="+mn-ea"/>
                          <a:cs typeface="+mn-cs"/>
                        </a:rPr>
                        <a:t>)</a:t>
                      </a:r>
                    </a:p>
                    <a:p>
                      <a:endParaRPr lang="hu-HU" sz="1800" b="0" i="0" u="none" strike="noStrike" kern="1200" baseline="0" dirty="0">
                        <a:solidFill>
                          <a:schemeClr val="dk1"/>
                        </a:solidFill>
                        <a:latin typeface="+mn-lt"/>
                        <a:ea typeface="+mn-ea"/>
                        <a:cs typeface="+mn-cs"/>
                      </a:endParaRPr>
                    </a:p>
                    <a:p>
                      <a:r>
                        <a:rPr lang="hu-HU" sz="1800" b="0" i="0" u="none" strike="noStrike" kern="1200" baseline="0" dirty="0" err="1">
                          <a:solidFill>
                            <a:schemeClr val="dk1"/>
                          </a:solidFill>
                          <a:latin typeface="+mn-lt"/>
                          <a:ea typeface="+mn-ea"/>
                          <a:cs typeface="+mn-cs"/>
                        </a:rPr>
                        <a:t>Changes</a:t>
                      </a:r>
                      <a:r>
                        <a:rPr lang="hu-HU" sz="1800" b="0" i="0" u="none" strike="noStrike" kern="1200" baseline="0" dirty="0">
                          <a:solidFill>
                            <a:schemeClr val="dk1"/>
                          </a:solidFill>
                          <a:latin typeface="+mn-lt"/>
                          <a:ea typeface="+mn-ea"/>
                          <a:cs typeface="+mn-cs"/>
                        </a:rPr>
                        <a:t> in </a:t>
                      </a:r>
                      <a:r>
                        <a:rPr lang="hu-HU" sz="1800" b="0" i="0" u="none" strike="noStrike" kern="1200" baseline="0" dirty="0" err="1">
                          <a:solidFill>
                            <a:schemeClr val="dk1"/>
                          </a:solidFill>
                          <a:latin typeface="+mn-lt"/>
                          <a:ea typeface="+mn-ea"/>
                          <a:cs typeface="+mn-cs"/>
                        </a:rPr>
                        <a:t>mental</a:t>
                      </a:r>
                      <a:r>
                        <a:rPr lang="hu-HU" sz="1800" b="0" i="0" u="none" strike="noStrike" kern="1200" baseline="0" dirty="0">
                          <a:solidFill>
                            <a:schemeClr val="dk1"/>
                          </a:solidFill>
                          <a:latin typeface="+mn-lt"/>
                          <a:ea typeface="+mn-ea"/>
                          <a:cs typeface="+mn-cs"/>
                        </a:rPr>
                        <a:t> status</a:t>
                      </a:r>
                    </a:p>
                    <a:p>
                      <a:r>
                        <a:rPr lang="hu-HU" sz="1800" b="0" i="0" u="none" strike="noStrike" kern="1200" baseline="0" dirty="0">
                          <a:solidFill>
                            <a:schemeClr val="dk1"/>
                          </a:solidFill>
                          <a:latin typeface="+mn-lt"/>
                          <a:ea typeface="+mn-ea"/>
                          <a:cs typeface="+mn-cs"/>
                        </a:rPr>
                        <a:t>(</a:t>
                      </a:r>
                      <a:r>
                        <a:rPr lang="hu-HU" sz="1800" b="0" i="0" u="none" strike="noStrike" kern="1200" baseline="0" dirty="0" err="1">
                          <a:solidFill>
                            <a:schemeClr val="dk1"/>
                          </a:solidFill>
                          <a:latin typeface="+mn-lt"/>
                          <a:ea typeface="+mn-ea"/>
                          <a:cs typeface="+mn-cs"/>
                        </a:rPr>
                        <a:t>anxiety</a:t>
                      </a:r>
                      <a:r>
                        <a:rPr lang="hu-HU" sz="1800" b="0" i="0" u="none" strike="noStrike" kern="1200" baseline="0" dirty="0">
                          <a:solidFill>
                            <a:schemeClr val="dk1"/>
                          </a:solidFill>
                          <a:latin typeface="+mn-lt"/>
                          <a:ea typeface="+mn-ea"/>
                          <a:cs typeface="+mn-cs"/>
                        </a:rPr>
                        <a:t>, </a:t>
                      </a:r>
                      <a:r>
                        <a:rPr lang="hu-HU" sz="1800" b="0" i="0" u="none" strike="noStrike" kern="1200" baseline="0" dirty="0" err="1">
                          <a:solidFill>
                            <a:schemeClr val="dk1"/>
                          </a:solidFill>
                          <a:latin typeface="+mn-lt"/>
                          <a:ea typeface="+mn-ea"/>
                          <a:cs typeface="+mn-cs"/>
                        </a:rPr>
                        <a:t>delirium</a:t>
                      </a:r>
                      <a:r>
                        <a:rPr lang="hu-HU" sz="1800" b="0" i="0" u="none" strike="noStrike" kern="1200" baseline="0" dirty="0">
                          <a:solidFill>
                            <a:schemeClr val="dk1"/>
                          </a:solidFill>
                          <a:latin typeface="+mn-lt"/>
                          <a:ea typeface="+mn-ea"/>
                          <a:cs typeface="+mn-cs"/>
                        </a:rPr>
                        <a:t>, </a:t>
                      </a:r>
                      <a:r>
                        <a:rPr lang="hu-HU" sz="1800" b="0" i="0" u="none" strike="noStrike" kern="1200" baseline="0" dirty="0" err="1">
                          <a:solidFill>
                            <a:schemeClr val="dk1"/>
                          </a:solidFill>
                          <a:latin typeface="+mn-lt"/>
                          <a:ea typeface="+mn-ea"/>
                          <a:cs typeface="+mn-cs"/>
                        </a:rPr>
                        <a:t>seizures</a:t>
                      </a:r>
                      <a:r>
                        <a:rPr lang="hu-HU" sz="1800" b="0" i="0" u="none" strike="noStrike" kern="1200" baseline="0" dirty="0">
                          <a:solidFill>
                            <a:schemeClr val="dk1"/>
                          </a:solidFill>
                          <a:latin typeface="+mn-lt"/>
                          <a:ea typeface="+mn-ea"/>
                          <a:cs typeface="+mn-cs"/>
                        </a:rPr>
                        <a:t>,</a:t>
                      </a:r>
                    </a:p>
                    <a:p>
                      <a:r>
                        <a:rPr lang="hu-HU" sz="1800" b="0" i="0" u="none" strike="noStrike" kern="1200" baseline="0" dirty="0">
                          <a:solidFill>
                            <a:schemeClr val="dk1"/>
                          </a:solidFill>
                          <a:latin typeface="+mn-lt"/>
                          <a:ea typeface="+mn-ea"/>
                          <a:cs typeface="+mn-cs"/>
                        </a:rPr>
                        <a:t>Coma)</a:t>
                      </a:r>
                      <a:endParaRPr lang="hu-HU" dirty="0"/>
                    </a:p>
                  </a:txBody>
                  <a:tcPr/>
                </a:tc>
                <a:tc>
                  <a:txBody>
                    <a:bodyPr/>
                    <a:lstStyle/>
                    <a:p>
                      <a:r>
                        <a:rPr lang="hu-HU" sz="1800" b="0" i="0" u="none" strike="noStrike" kern="1200" baseline="0" dirty="0" err="1">
                          <a:solidFill>
                            <a:schemeClr val="dk1"/>
                          </a:solidFill>
                          <a:latin typeface="+mn-lt"/>
                          <a:ea typeface="+mn-ea"/>
                          <a:cs typeface="+mn-cs"/>
                        </a:rPr>
                        <a:t>Measure</a:t>
                      </a:r>
                      <a:r>
                        <a:rPr lang="hu-HU" sz="1800" b="0" i="0" u="none" strike="noStrike" kern="1200" baseline="0" dirty="0">
                          <a:solidFill>
                            <a:schemeClr val="dk1"/>
                          </a:solidFill>
                          <a:latin typeface="+mn-lt"/>
                          <a:ea typeface="+mn-ea"/>
                          <a:cs typeface="+mn-cs"/>
                        </a:rPr>
                        <a:t> </a:t>
                      </a:r>
                      <a:r>
                        <a:rPr lang="hu-HU" sz="1800" b="0" i="0" u="none" strike="noStrike" kern="1200" baseline="0" dirty="0" err="1">
                          <a:solidFill>
                            <a:schemeClr val="dk1"/>
                          </a:solidFill>
                          <a:latin typeface="+mn-lt"/>
                          <a:ea typeface="+mn-ea"/>
                          <a:cs typeface="+mn-cs"/>
                        </a:rPr>
                        <a:t>core</a:t>
                      </a:r>
                      <a:r>
                        <a:rPr lang="hu-HU" sz="1800" b="0" i="0" u="none" strike="noStrike" kern="1200" baseline="0" dirty="0">
                          <a:solidFill>
                            <a:schemeClr val="dk1"/>
                          </a:solidFill>
                          <a:latin typeface="+mn-lt"/>
                          <a:ea typeface="+mn-ea"/>
                          <a:cs typeface="+mn-cs"/>
                        </a:rPr>
                        <a:t> </a:t>
                      </a:r>
                      <a:r>
                        <a:rPr lang="hu-HU" sz="1800" b="0" i="0" u="none" strike="noStrike" kern="1200" baseline="0" dirty="0" err="1">
                          <a:solidFill>
                            <a:schemeClr val="dk1"/>
                          </a:solidFill>
                          <a:latin typeface="+mn-lt"/>
                          <a:ea typeface="+mn-ea"/>
                          <a:cs typeface="+mn-cs"/>
                        </a:rPr>
                        <a:t>temperature</a:t>
                      </a:r>
                      <a:r>
                        <a:rPr lang="hu-HU" sz="1800" b="0" i="0" u="none" strike="noStrike" kern="1200" baseline="0" dirty="0">
                          <a:solidFill>
                            <a:schemeClr val="dk1"/>
                          </a:solidFill>
                          <a:latin typeface="+mn-lt"/>
                          <a:ea typeface="+mn-ea"/>
                          <a:cs typeface="+mn-cs"/>
                        </a:rPr>
                        <a:t> (</a:t>
                      </a:r>
                      <a:r>
                        <a:rPr lang="hu-HU" sz="1800" b="0" i="0" u="none" strike="noStrike" kern="1200" baseline="0" dirty="0" err="1">
                          <a:solidFill>
                            <a:schemeClr val="dk1"/>
                          </a:solidFill>
                          <a:latin typeface="+mn-lt"/>
                          <a:ea typeface="+mn-ea"/>
                          <a:cs typeface="+mn-cs"/>
                        </a:rPr>
                        <a:t>rectal</a:t>
                      </a:r>
                      <a:r>
                        <a:rPr lang="hu-HU" sz="1800" b="0" i="0" u="none" strike="noStrike" kern="1200" baseline="0" dirty="0">
                          <a:solidFill>
                            <a:schemeClr val="dk1"/>
                          </a:solidFill>
                          <a:latin typeface="+mn-lt"/>
                          <a:ea typeface="+mn-ea"/>
                          <a:cs typeface="+mn-cs"/>
                        </a:rPr>
                        <a:t> </a:t>
                      </a:r>
                      <a:r>
                        <a:rPr lang="hu-HU" sz="1800" b="0" i="0" u="none" strike="noStrike" kern="1200" baseline="0" dirty="0" err="1">
                          <a:solidFill>
                            <a:schemeClr val="dk1"/>
                          </a:solidFill>
                          <a:latin typeface="+mn-lt"/>
                          <a:ea typeface="+mn-ea"/>
                          <a:cs typeface="+mn-cs"/>
                        </a:rPr>
                        <a:t>probe</a:t>
                      </a:r>
                      <a:r>
                        <a:rPr lang="hu-HU" sz="1800" b="0" i="0" u="none" strike="noStrike" kern="1200" baseline="0" dirty="0">
                          <a:solidFill>
                            <a:schemeClr val="dk1"/>
                          </a:solidFill>
                          <a:latin typeface="+mn-lt"/>
                          <a:ea typeface="+mn-ea"/>
                          <a:cs typeface="+mn-cs"/>
                        </a:rPr>
                        <a:t>). </a:t>
                      </a:r>
                      <a:r>
                        <a:rPr lang="en-US" sz="1800" b="0" i="0" u="none" strike="noStrike" kern="1200" baseline="0" dirty="0">
                          <a:solidFill>
                            <a:schemeClr val="dk1"/>
                          </a:solidFill>
                          <a:latin typeface="+mn-lt"/>
                          <a:ea typeface="+mn-ea"/>
                          <a:cs typeface="+mn-cs"/>
                        </a:rPr>
                        <a:t>If &gt; 40 °C, move to a cooler place, remove</a:t>
                      </a:r>
                      <a:r>
                        <a:rPr lang="hu-HU" sz="1800" b="0" i="0" u="none" strike="noStrike" kern="1200" baseline="0" dirty="0">
                          <a:solidFill>
                            <a:schemeClr val="dk1"/>
                          </a:solidFill>
                          <a:latin typeface="+mn-lt"/>
                          <a:ea typeface="+mn-ea"/>
                          <a:cs typeface="+mn-cs"/>
                        </a:rPr>
                        <a:t> </a:t>
                      </a:r>
                      <a:r>
                        <a:rPr lang="en-US" sz="1800" b="0" i="0" u="none" strike="noStrike" kern="1200" baseline="0" dirty="0">
                          <a:solidFill>
                            <a:schemeClr val="dk1"/>
                          </a:solidFill>
                          <a:latin typeface="+mn-lt"/>
                          <a:ea typeface="+mn-ea"/>
                          <a:cs typeface="+mn-cs"/>
                        </a:rPr>
                        <a:t>clothing, initiate external cooling</a:t>
                      </a:r>
                      <a:r>
                        <a:rPr lang="hu-HU" sz="1800" b="0" i="0" u="none" strike="noStrike" kern="1200" baseline="0" dirty="0">
                          <a:solidFill>
                            <a:schemeClr val="dk1"/>
                          </a:solidFill>
                          <a:latin typeface="+mn-lt"/>
                          <a:ea typeface="+mn-ea"/>
                          <a:cs typeface="+mn-cs"/>
                        </a:rPr>
                        <a:t>; </a:t>
                      </a:r>
                      <a:r>
                        <a:rPr lang="en-US" sz="1800" b="0" i="0" u="none" strike="noStrike" kern="1200" baseline="0" dirty="0">
                          <a:solidFill>
                            <a:schemeClr val="dk1"/>
                          </a:solidFill>
                          <a:latin typeface="+mn-lt"/>
                          <a:ea typeface="+mn-ea"/>
                          <a:cs typeface="+mn-cs"/>
                        </a:rPr>
                        <a:t> cold packs on</a:t>
                      </a:r>
                      <a:r>
                        <a:rPr lang="hu-HU" sz="1800" b="0" i="0" u="none" strike="noStrike" kern="1200" baseline="0" dirty="0">
                          <a:solidFill>
                            <a:schemeClr val="dk1"/>
                          </a:solidFill>
                          <a:latin typeface="+mn-lt"/>
                          <a:ea typeface="+mn-ea"/>
                          <a:cs typeface="+mn-cs"/>
                        </a:rPr>
                        <a:t> </a:t>
                      </a:r>
                      <a:r>
                        <a:rPr lang="en-US" sz="1800" b="0" i="0" u="none" strike="noStrike" kern="1200" baseline="0" dirty="0">
                          <a:solidFill>
                            <a:schemeClr val="dk1"/>
                          </a:solidFill>
                          <a:latin typeface="+mn-lt"/>
                          <a:ea typeface="+mn-ea"/>
                          <a:cs typeface="+mn-cs"/>
                        </a:rPr>
                        <a:t>the neck, axillae and groin, continuous fanning (or</a:t>
                      </a:r>
                    </a:p>
                    <a:p>
                      <a:r>
                        <a:rPr lang="en-US" sz="1800" b="0" i="0" u="none" strike="noStrike" kern="1200" baseline="0" dirty="0">
                          <a:solidFill>
                            <a:schemeClr val="dk1"/>
                          </a:solidFill>
                          <a:latin typeface="+mn-lt"/>
                          <a:ea typeface="+mn-ea"/>
                          <a:cs typeface="+mn-cs"/>
                        </a:rPr>
                        <a:t>keep ambulance windows open) while skin is</a:t>
                      </a:r>
                      <a:r>
                        <a:rPr lang="hu-HU" sz="1800" b="0" i="0" u="none" strike="noStrike" kern="1200" baseline="0" dirty="0">
                          <a:solidFill>
                            <a:schemeClr val="dk1"/>
                          </a:solidFill>
                          <a:latin typeface="+mn-lt"/>
                          <a:ea typeface="+mn-ea"/>
                          <a:cs typeface="+mn-cs"/>
                        </a:rPr>
                        <a:t> </a:t>
                      </a:r>
                      <a:r>
                        <a:rPr lang="en-US" sz="1800" b="0" i="0" u="none" strike="noStrike" kern="1200" baseline="0" dirty="0">
                          <a:solidFill>
                            <a:schemeClr val="dk1"/>
                          </a:solidFill>
                          <a:latin typeface="+mn-lt"/>
                          <a:ea typeface="+mn-ea"/>
                          <a:cs typeface="+mn-cs"/>
                        </a:rPr>
                        <a:t>sprayed with water at 25–30 °C.</a:t>
                      </a:r>
                    </a:p>
                    <a:p>
                      <a:r>
                        <a:rPr lang="en-US" sz="1800" b="0" i="0" u="none" strike="noStrike" kern="1200" baseline="0" dirty="0">
                          <a:solidFill>
                            <a:schemeClr val="dk1"/>
                          </a:solidFill>
                          <a:latin typeface="+mn-lt"/>
                          <a:ea typeface="+mn-ea"/>
                          <a:cs typeface="+mn-cs"/>
                        </a:rPr>
                        <a:t>Position an unconscious patient on his or her side</a:t>
                      </a:r>
                      <a:r>
                        <a:rPr lang="hu-HU" sz="1800" b="0" i="0" u="none" strike="noStrike" kern="1200" baseline="0" dirty="0">
                          <a:solidFill>
                            <a:schemeClr val="dk1"/>
                          </a:solidFill>
                          <a:latin typeface="+mn-lt"/>
                          <a:ea typeface="+mn-ea"/>
                          <a:cs typeface="+mn-cs"/>
                        </a:rPr>
                        <a:t> and </a:t>
                      </a:r>
                      <a:r>
                        <a:rPr lang="hu-HU" sz="1800" b="0" i="0" u="none" strike="noStrike" kern="1200" baseline="0" dirty="0" err="1">
                          <a:solidFill>
                            <a:schemeClr val="dk1"/>
                          </a:solidFill>
                          <a:latin typeface="+mn-lt"/>
                          <a:ea typeface="+mn-ea"/>
                          <a:cs typeface="+mn-cs"/>
                        </a:rPr>
                        <a:t>clear</a:t>
                      </a:r>
                      <a:r>
                        <a:rPr lang="hu-HU" sz="1800" b="0" i="0" u="none" strike="noStrike" kern="1200" baseline="0" dirty="0">
                          <a:solidFill>
                            <a:schemeClr val="dk1"/>
                          </a:solidFill>
                          <a:latin typeface="+mn-lt"/>
                          <a:ea typeface="+mn-ea"/>
                          <a:cs typeface="+mn-cs"/>
                        </a:rPr>
                        <a:t> </a:t>
                      </a:r>
                      <a:r>
                        <a:rPr lang="hu-HU" sz="1800" b="0" i="0" u="none" strike="noStrike" kern="1200" baseline="0" dirty="0" err="1">
                          <a:solidFill>
                            <a:schemeClr val="dk1"/>
                          </a:solidFill>
                          <a:latin typeface="+mn-lt"/>
                          <a:ea typeface="+mn-ea"/>
                          <a:cs typeface="+mn-cs"/>
                        </a:rPr>
                        <a:t>airway</a:t>
                      </a:r>
                      <a:r>
                        <a:rPr lang="hu-HU" sz="1800" b="0" i="0" u="none" strike="noStrike" kern="1200" baseline="0" dirty="0">
                          <a:solidFill>
                            <a:schemeClr val="dk1"/>
                          </a:solidFill>
                          <a:latin typeface="+mn-lt"/>
                          <a:ea typeface="+mn-ea"/>
                          <a:cs typeface="+mn-cs"/>
                        </a:rPr>
                        <a:t>.</a:t>
                      </a:r>
                    </a:p>
                    <a:p>
                      <a:r>
                        <a:rPr lang="hu-HU" sz="1800" b="0" i="0" u="none" strike="noStrike" kern="1200" baseline="0" dirty="0" err="1">
                          <a:solidFill>
                            <a:schemeClr val="dk1"/>
                          </a:solidFill>
                          <a:latin typeface="+mn-lt"/>
                          <a:ea typeface="+mn-ea"/>
                          <a:cs typeface="+mn-cs"/>
                        </a:rPr>
                        <a:t>Administer</a:t>
                      </a:r>
                      <a:r>
                        <a:rPr lang="hu-HU" sz="1800" b="0" i="0" u="none" strike="noStrike" kern="1200" baseline="0" dirty="0">
                          <a:solidFill>
                            <a:schemeClr val="dk1"/>
                          </a:solidFill>
                          <a:latin typeface="+mn-lt"/>
                          <a:ea typeface="+mn-ea"/>
                          <a:cs typeface="+mn-cs"/>
                        </a:rPr>
                        <a:t> </a:t>
                      </a:r>
                      <a:r>
                        <a:rPr lang="hu-HU" sz="1800" b="0" i="0" u="none" strike="noStrike" kern="1200" baseline="0" dirty="0" err="1">
                          <a:solidFill>
                            <a:schemeClr val="dk1"/>
                          </a:solidFill>
                          <a:latin typeface="+mn-lt"/>
                          <a:ea typeface="+mn-ea"/>
                          <a:cs typeface="+mn-cs"/>
                        </a:rPr>
                        <a:t>oxygen</a:t>
                      </a:r>
                      <a:r>
                        <a:rPr lang="hu-HU" sz="1800" b="0" i="0" u="none" strike="noStrike" kern="1200" baseline="0" dirty="0">
                          <a:solidFill>
                            <a:schemeClr val="dk1"/>
                          </a:solidFill>
                          <a:latin typeface="+mn-lt"/>
                          <a:ea typeface="+mn-ea"/>
                          <a:cs typeface="+mn-cs"/>
                        </a:rPr>
                        <a:t> 4 l/min.</a:t>
                      </a:r>
                    </a:p>
                    <a:p>
                      <a:r>
                        <a:rPr lang="en-US" sz="1800" b="0" i="0" u="none" strike="noStrike" kern="1200" baseline="0" dirty="0">
                          <a:solidFill>
                            <a:schemeClr val="dk1"/>
                          </a:solidFill>
                          <a:latin typeface="+mn-lt"/>
                          <a:ea typeface="+mn-ea"/>
                          <a:cs typeface="+mn-cs"/>
                        </a:rPr>
                        <a:t>Give isotonic crystalloid (normal saline).</a:t>
                      </a:r>
                    </a:p>
                    <a:p>
                      <a:r>
                        <a:rPr lang="en-US" sz="1800" b="0" i="0" u="none" strike="noStrike" kern="1200" baseline="0" dirty="0">
                          <a:solidFill>
                            <a:schemeClr val="dk1"/>
                          </a:solidFill>
                          <a:latin typeface="+mn-lt"/>
                          <a:ea typeface="+mn-ea"/>
                          <a:cs typeface="+mn-cs"/>
                        </a:rPr>
                        <a:t>Rapidly transfer to an emergency department.</a:t>
                      </a:r>
                      <a:endParaRPr lang="hu-HU" dirty="0"/>
                    </a:p>
                  </a:txBody>
                  <a:tcPr/>
                </a:tc>
                <a:tc>
                  <a:txBody>
                    <a:bodyPr/>
                    <a:lstStyle/>
                    <a:p>
                      <a:r>
                        <a:rPr lang="hu-HU" sz="1800" b="0" i="0" u="none" strike="noStrike" kern="1200" baseline="0" dirty="0" err="1">
                          <a:solidFill>
                            <a:schemeClr val="dk1"/>
                          </a:solidFill>
                          <a:latin typeface="+mn-lt"/>
                          <a:ea typeface="+mn-ea"/>
                          <a:cs typeface="+mn-cs"/>
                        </a:rPr>
                        <a:t>Diagnose</a:t>
                      </a:r>
                      <a:r>
                        <a:rPr lang="hu-HU" sz="1800" b="0" i="0" u="none" strike="noStrike" kern="1200" baseline="0" dirty="0">
                          <a:solidFill>
                            <a:schemeClr val="dk1"/>
                          </a:solidFill>
                          <a:latin typeface="+mn-lt"/>
                          <a:ea typeface="+mn-ea"/>
                          <a:cs typeface="+mn-cs"/>
                        </a:rPr>
                        <a:t> </a:t>
                      </a:r>
                      <a:r>
                        <a:rPr lang="hu-HU" sz="1800" b="0" i="0" u="none" strike="noStrike" kern="1200" baseline="0" dirty="0" err="1">
                          <a:solidFill>
                            <a:schemeClr val="dk1"/>
                          </a:solidFill>
                          <a:latin typeface="+mn-lt"/>
                          <a:ea typeface="+mn-ea"/>
                          <a:cs typeface="+mn-cs"/>
                        </a:rPr>
                        <a:t>heatstroke</a:t>
                      </a:r>
                      <a:r>
                        <a:rPr lang="hu-HU" sz="1800" b="0" i="0" u="none" strike="noStrike" kern="1200" baseline="0" dirty="0">
                          <a:solidFill>
                            <a:schemeClr val="dk1"/>
                          </a:solidFill>
                          <a:latin typeface="+mn-lt"/>
                          <a:ea typeface="+mn-ea"/>
                          <a:cs typeface="+mn-cs"/>
                        </a:rPr>
                        <a:t>.</a:t>
                      </a:r>
                    </a:p>
                    <a:p>
                      <a:r>
                        <a:rPr lang="en-US" sz="1800" b="0" i="0" u="none" strike="noStrike" kern="1200" baseline="0" dirty="0">
                          <a:solidFill>
                            <a:schemeClr val="dk1"/>
                          </a:solidFill>
                          <a:latin typeface="+mn-lt"/>
                          <a:ea typeface="+mn-ea"/>
                          <a:cs typeface="+mn-cs"/>
                        </a:rPr>
                        <a:t>Lower core temperature to &lt; 39.4 °C.</a:t>
                      </a:r>
                    </a:p>
                    <a:p>
                      <a:r>
                        <a:rPr lang="en-US" sz="1800" b="0" i="0" u="none" strike="noStrike" kern="1200" baseline="0" dirty="0">
                          <a:solidFill>
                            <a:schemeClr val="dk1"/>
                          </a:solidFill>
                          <a:latin typeface="+mn-lt"/>
                          <a:ea typeface="+mn-ea"/>
                          <a:cs typeface="+mn-cs"/>
                        </a:rPr>
                        <a:t>Promote cooling by conduction; maintain</a:t>
                      </a:r>
                      <a:r>
                        <a:rPr lang="hu-HU" sz="1800" b="0" i="0" u="none" strike="noStrike" kern="1200" baseline="0" dirty="0">
                          <a:solidFill>
                            <a:schemeClr val="dk1"/>
                          </a:solidFill>
                          <a:latin typeface="+mn-lt"/>
                          <a:ea typeface="+mn-ea"/>
                          <a:cs typeface="+mn-cs"/>
                        </a:rPr>
                        <a:t> </a:t>
                      </a:r>
                      <a:r>
                        <a:rPr lang="hu-HU" sz="1800" b="0" i="0" u="none" strike="noStrike" kern="1200" baseline="0" dirty="0" err="1">
                          <a:solidFill>
                            <a:schemeClr val="dk1"/>
                          </a:solidFill>
                          <a:latin typeface="+mn-lt"/>
                          <a:ea typeface="+mn-ea"/>
                          <a:cs typeface="+mn-cs"/>
                        </a:rPr>
                        <a:t>currents</a:t>
                      </a:r>
                      <a:r>
                        <a:rPr lang="hu-HU" sz="1800" b="0" i="0" u="none" strike="noStrike" kern="1200" baseline="0" dirty="0">
                          <a:solidFill>
                            <a:schemeClr val="dk1"/>
                          </a:solidFill>
                          <a:latin typeface="+mn-lt"/>
                          <a:ea typeface="+mn-ea"/>
                          <a:cs typeface="+mn-cs"/>
                        </a:rPr>
                        <a:t> of air.</a:t>
                      </a:r>
                    </a:p>
                    <a:p>
                      <a:r>
                        <a:rPr lang="hu-HU" sz="1800" b="0" i="0" u="none" strike="noStrike" kern="1200" baseline="0" dirty="0" err="1">
                          <a:solidFill>
                            <a:schemeClr val="dk1"/>
                          </a:solidFill>
                          <a:latin typeface="+mn-lt"/>
                          <a:ea typeface="+mn-ea"/>
                          <a:cs typeface="+mn-cs"/>
                        </a:rPr>
                        <a:t>Promote</a:t>
                      </a:r>
                      <a:r>
                        <a:rPr lang="hu-HU" sz="1800" b="0" i="0" u="none" strike="noStrike" kern="1200" baseline="0" dirty="0">
                          <a:solidFill>
                            <a:schemeClr val="dk1"/>
                          </a:solidFill>
                          <a:latin typeface="+mn-lt"/>
                          <a:ea typeface="+mn-ea"/>
                          <a:cs typeface="+mn-cs"/>
                        </a:rPr>
                        <a:t> </a:t>
                      </a:r>
                      <a:r>
                        <a:rPr lang="hu-HU" sz="1800" b="0" i="0" u="none" strike="noStrike" kern="1200" baseline="0" dirty="0" err="1">
                          <a:solidFill>
                            <a:schemeClr val="dk1"/>
                          </a:solidFill>
                          <a:latin typeface="+mn-lt"/>
                          <a:ea typeface="+mn-ea"/>
                          <a:cs typeface="+mn-cs"/>
                        </a:rPr>
                        <a:t>cooling</a:t>
                      </a:r>
                      <a:r>
                        <a:rPr lang="hu-HU" sz="1800" b="0" i="0" u="none" strike="noStrike" kern="1200" baseline="0" dirty="0">
                          <a:solidFill>
                            <a:schemeClr val="dk1"/>
                          </a:solidFill>
                          <a:latin typeface="+mn-lt"/>
                          <a:ea typeface="+mn-ea"/>
                          <a:cs typeface="+mn-cs"/>
                        </a:rPr>
                        <a:t> </a:t>
                      </a:r>
                      <a:r>
                        <a:rPr lang="hu-HU" sz="1800" b="0" i="0" u="none" strike="noStrike" kern="1200" baseline="0" dirty="0" err="1">
                          <a:solidFill>
                            <a:schemeClr val="dk1"/>
                          </a:solidFill>
                          <a:latin typeface="+mn-lt"/>
                          <a:ea typeface="+mn-ea"/>
                          <a:cs typeface="+mn-cs"/>
                        </a:rPr>
                        <a:t>by</a:t>
                      </a:r>
                      <a:r>
                        <a:rPr lang="hu-HU" sz="1800" b="0" i="0" u="none" strike="noStrike" kern="1200" baseline="0" dirty="0">
                          <a:solidFill>
                            <a:schemeClr val="dk1"/>
                          </a:solidFill>
                          <a:latin typeface="+mn-lt"/>
                          <a:ea typeface="+mn-ea"/>
                          <a:cs typeface="+mn-cs"/>
                        </a:rPr>
                        <a:t> </a:t>
                      </a:r>
                      <a:r>
                        <a:rPr lang="hu-HU" sz="1800" b="0" i="0" u="none" strike="noStrike" kern="1200" baseline="0" dirty="0" err="1">
                          <a:solidFill>
                            <a:schemeClr val="dk1"/>
                          </a:solidFill>
                          <a:latin typeface="+mn-lt"/>
                          <a:ea typeface="+mn-ea"/>
                          <a:cs typeface="+mn-cs"/>
                        </a:rPr>
                        <a:t>evaporation</a:t>
                      </a:r>
                      <a:r>
                        <a:rPr lang="hu-HU" sz="1800" b="0" i="0" u="none" strike="noStrike" kern="1200" baseline="0" dirty="0">
                          <a:solidFill>
                            <a:schemeClr val="dk1"/>
                          </a:solidFill>
                          <a:latin typeface="+mn-lt"/>
                          <a:ea typeface="+mn-ea"/>
                          <a:cs typeface="+mn-cs"/>
                        </a:rPr>
                        <a:t>.</a:t>
                      </a:r>
                    </a:p>
                    <a:p>
                      <a:r>
                        <a:rPr lang="hu-HU" sz="1800" b="0" i="0" u="none" strike="noStrike" kern="1200" baseline="0" dirty="0" err="1">
                          <a:solidFill>
                            <a:schemeClr val="dk1"/>
                          </a:solidFill>
                          <a:latin typeface="+mn-lt"/>
                          <a:ea typeface="+mn-ea"/>
                          <a:cs typeface="+mn-cs"/>
                        </a:rPr>
                        <a:t>Minimize</a:t>
                      </a:r>
                      <a:r>
                        <a:rPr lang="hu-HU" sz="1800" b="0" i="0" u="none" strike="noStrike" kern="1200" baseline="0" dirty="0">
                          <a:solidFill>
                            <a:schemeClr val="dk1"/>
                          </a:solidFill>
                          <a:latin typeface="+mn-lt"/>
                          <a:ea typeface="+mn-ea"/>
                          <a:cs typeface="+mn-cs"/>
                        </a:rPr>
                        <a:t> </a:t>
                      </a:r>
                      <a:r>
                        <a:rPr lang="hu-HU" sz="1800" b="0" i="0" u="none" strike="noStrike" kern="1200" baseline="0" dirty="0" err="1">
                          <a:solidFill>
                            <a:schemeClr val="dk1"/>
                          </a:solidFill>
                          <a:latin typeface="+mn-lt"/>
                          <a:ea typeface="+mn-ea"/>
                          <a:cs typeface="+mn-cs"/>
                        </a:rPr>
                        <a:t>risk</a:t>
                      </a:r>
                      <a:r>
                        <a:rPr lang="hu-HU" sz="1800" b="0" i="0" u="none" strike="noStrike" kern="1200" baseline="0" dirty="0">
                          <a:solidFill>
                            <a:schemeClr val="dk1"/>
                          </a:solidFill>
                          <a:latin typeface="+mn-lt"/>
                          <a:ea typeface="+mn-ea"/>
                          <a:cs typeface="+mn-cs"/>
                        </a:rPr>
                        <a:t> of </a:t>
                      </a:r>
                      <a:r>
                        <a:rPr lang="hu-HU" sz="1800" b="0" i="0" u="none" strike="noStrike" kern="1200" baseline="0" dirty="0" err="1">
                          <a:solidFill>
                            <a:schemeClr val="dk1"/>
                          </a:solidFill>
                          <a:latin typeface="+mn-lt"/>
                          <a:ea typeface="+mn-ea"/>
                          <a:cs typeface="+mn-cs"/>
                        </a:rPr>
                        <a:t>aspiration</a:t>
                      </a:r>
                      <a:r>
                        <a:rPr lang="hu-HU" sz="1800" b="0" i="0" u="none" strike="noStrike" kern="1200" baseline="0" dirty="0">
                          <a:solidFill>
                            <a:schemeClr val="dk1"/>
                          </a:solidFill>
                          <a:latin typeface="+mn-lt"/>
                          <a:ea typeface="+mn-ea"/>
                          <a:cs typeface="+mn-cs"/>
                        </a:rPr>
                        <a:t>.</a:t>
                      </a:r>
                    </a:p>
                    <a:p>
                      <a:r>
                        <a:rPr lang="en-US" sz="1800" b="0" i="0" u="none" strike="noStrike" kern="1200" baseline="0" dirty="0">
                          <a:solidFill>
                            <a:schemeClr val="dk1"/>
                          </a:solidFill>
                          <a:latin typeface="+mn-lt"/>
                          <a:ea typeface="+mn-ea"/>
                          <a:cs typeface="+mn-cs"/>
                        </a:rPr>
                        <a:t>Increase arterial oxygen saturation to &gt; 90%.</a:t>
                      </a:r>
                    </a:p>
                    <a:p>
                      <a:r>
                        <a:rPr lang="hu-HU" sz="1800" b="0" i="0" u="none" strike="noStrike" kern="1200" baseline="0" dirty="0" err="1">
                          <a:solidFill>
                            <a:schemeClr val="dk1"/>
                          </a:solidFill>
                          <a:latin typeface="+mn-lt"/>
                          <a:ea typeface="+mn-ea"/>
                          <a:cs typeface="+mn-cs"/>
                        </a:rPr>
                        <a:t>Ensure</a:t>
                      </a:r>
                      <a:r>
                        <a:rPr lang="hu-HU" sz="1800" b="0" i="0" u="none" strike="noStrike" kern="1200" baseline="0" dirty="0">
                          <a:solidFill>
                            <a:schemeClr val="dk1"/>
                          </a:solidFill>
                          <a:latin typeface="+mn-lt"/>
                          <a:ea typeface="+mn-ea"/>
                          <a:cs typeface="+mn-cs"/>
                        </a:rPr>
                        <a:t> </a:t>
                      </a:r>
                      <a:r>
                        <a:rPr lang="hu-HU" sz="1800" b="0" i="0" u="none" strike="noStrike" kern="1200" baseline="0" dirty="0" err="1">
                          <a:solidFill>
                            <a:schemeClr val="dk1"/>
                          </a:solidFill>
                          <a:latin typeface="+mn-lt"/>
                          <a:ea typeface="+mn-ea"/>
                          <a:cs typeface="+mn-cs"/>
                        </a:rPr>
                        <a:t>volume</a:t>
                      </a:r>
                      <a:r>
                        <a:rPr lang="hu-HU" sz="1800" b="0" i="0" u="none" strike="noStrike" kern="1200" baseline="0" dirty="0">
                          <a:solidFill>
                            <a:schemeClr val="dk1"/>
                          </a:solidFill>
                          <a:latin typeface="+mn-lt"/>
                          <a:ea typeface="+mn-ea"/>
                          <a:cs typeface="+mn-cs"/>
                        </a:rPr>
                        <a:t> </a:t>
                      </a:r>
                      <a:r>
                        <a:rPr lang="hu-HU" sz="1800" b="0" i="0" u="none" strike="noStrike" kern="1200" baseline="0" dirty="0" err="1">
                          <a:solidFill>
                            <a:schemeClr val="dk1"/>
                          </a:solidFill>
                          <a:latin typeface="+mn-lt"/>
                          <a:ea typeface="+mn-ea"/>
                          <a:cs typeface="+mn-cs"/>
                        </a:rPr>
                        <a:t>expansion</a:t>
                      </a:r>
                      <a:r>
                        <a:rPr lang="hu-HU" sz="1800" b="0" i="0" u="none" strike="noStrike" kern="1200" baseline="0" dirty="0">
                          <a:solidFill>
                            <a:schemeClr val="dk1"/>
                          </a:solidFill>
                          <a:latin typeface="+mn-lt"/>
                          <a:ea typeface="+mn-ea"/>
                          <a:cs typeface="+mn-cs"/>
                        </a:rPr>
                        <a:t>.</a:t>
                      </a:r>
                      <a:endParaRPr lang="hu-HU" dirty="0"/>
                    </a:p>
                  </a:txBody>
                  <a:tcPr/>
                </a:tc>
                <a:extLst>
                  <a:ext uri="{0D108BD9-81ED-4DB2-BD59-A6C34878D82A}">
                    <a16:rowId xmlns:a16="http://schemas.microsoft.com/office/drawing/2014/main" val="2767028044"/>
                  </a:ext>
                </a:extLst>
              </a:tr>
              <a:tr h="370840">
                <a:tc>
                  <a:txBody>
                    <a:bodyPr/>
                    <a:lstStyle/>
                    <a:p>
                      <a:endParaRPr lang="hu-HU" dirty="0"/>
                    </a:p>
                  </a:txBody>
                  <a:tcPr/>
                </a:tc>
                <a:tc>
                  <a:txBody>
                    <a:bodyPr/>
                    <a:lstStyle/>
                    <a:p>
                      <a:endParaRPr lang="hu-HU"/>
                    </a:p>
                  </a:txBody>
                  <a:tcPr/>
                </a:tc>
                <a:tc>
                  <a:txBody>
                    <a:bodyPr/>
                    <a:lstStyle/>
                    <a:p>
                      <a:endParaRPr lang="hu-HU" dirty="0"/>
                    </a:p>
                  </a:txBody>
                  <a:tcPr/>
                </a:tc>
                <a:extLst>
                  <a:ext uri="{0D108BD9-81ED-4DB2-BD59-A6C34878D82A}">
                    <a16:rowId xmlns:a16="http://schemas.microsoft.com/office/drawing/2014/main" val="586295874"/>
                  </a:ext>
                </a:extLst>
              </a:tr>
            </a:tbl>
          </a:graphicData>
        </a:graphic>
      </p:graphicFrame>
      <p:sp>
        <p:nvSpPr>
          <p:cNvPr id="5" name="Téglalap 4"/>
          <p:cNvSpPr/>
          <p:nvPr/>
        </p:nvSpPr>
        <p:spPr>
          <a:xfrm>
            <a:off x="192088" y="5791518"/>
            <a:ext cx="11896725" cy="461665"/>
          </a:xfrm>
          <a:prstGeom prst="rect">
            <a:avLst/>
          </a:prstGeom>
        </p:spPr>
        <p:txBody>
          <a:bodyPr wrap="square">
            <a:spAutoFit/>
          </a:bodyPr>
          <a:lstStyle/>
          <a:p>
            <a:r>
              <a:rPr lang="hu-HU" sz="1200" i="1" dirty="0" err="1"/>
              <a:t>Source</a:t>
            </a:r>
            <a:r>
              <a:rPr lang="hu-HU" sz="1200" i="1" dirty="0"/>
              <a:t>: </a:t>
            </a:r>
            <a:r>
              <a:rPr lang="en-US" sz="1200" i="1" dirty="0"/>
              <a:t>P</a:t>
            </a:r>
            <a:r>
              <a:rPr lang="hu-HU" sz="1200" i="1" dirty="0"/>
              <a:t>u</a:t>
            </a:r>
            <a:r>
              <a:rPr lang="en-US" sz="1200" i="1" dirty="0" err="1"/>
              <a:t>blic</a:t>
            </a:r>
            <a:r>
              <a:rPr lang="en-US" sz="1200" i="1" dirty="0"/>
              <a:t> Health advice</a:t>
            </a:r>
            <a:r>
              <a:rPr lang="hu-HU" sz="1200" i="1" dirty="0"/>
              <a:t> </a:t>
            </a:r>
            <a:r>
              <a:rPr lang="en-US" sz="1200" i="1" dirty="0"/>
              <a:t>on preventing health effects of heat</a:t>
            </a:r>
            <a:r>
              <a:rPr lang="hu-HU" sz="1200" i="1" dirty="0"/>
              <a:t>. WHO/EURO:2011-2510-42266-5869. https://www.who.int/publications/i/item/public-health-advice-on-preventing-health-effects-of-heat</a:t>
            </a:r>
          </a:p>
        </p:txBody>
      </p:sp>
    </p:spTree>
    <p:extLst>
      <p:ext uri="{BB962C8B-B14F-4D97-AF65-F5344CB8AC3E}">
        <p14:creationId xmlns:p14="http://schemas.microsoft.com/office/powerpoint/2010/main" val="173464853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rmAutofit fontScale="90000"/>
          </a:bodyPr>
          <a:lstStyle/>
          <a:p>
            <a:r>
              <a:rPr lang="hu-HU" b="1" dirty="0" err="1">
                <a:solidFill>
                  <a:schemeClr val="tx1"/>
                </a:solidFill>
              </a:rPr>
              <a:t>Learning</a:t>
            </a:r>
            <a:r>
              <a:rPr lang="hu-HU" b="1" dirty="0">
                <a:solidFill>
                  <a:schemeClr val="tx1"/>
                </a:solidFill>
              </a:rPr>
              <a:t> </a:t>
            </a:r>
            <a:r>
              <a:rPr lang="hu-HU" b="1" dirty="0" err="1">
                <a:solidFill>
                  <a:schemeClr val="tx1"/>
                </a:solidFill>
              </a:rPr>
              <a:t>outcomes</a:t>
            </a:r>
            <a:endParaRPr lang="hu-HU" b="1" dirty="0">
              <a:solidFill>
                <a:schemeClr val="tx1"/>
              </a:solidFill>
            </a:endParaRPr>
          </a:p>
        </p:txBody>
      </p:sp>
      <p:sp>
        <p:nvSpPr>
          <p:cNvPr id="3" name="Tartalom helye 2"/>
          <p:cNvSpPr>
            <a:spLocks noGrp="1"/>
          </p:cNvSpPr>
          <p:nvPr>
            <p:ph idx="1"/>
          </p:nvPr>
        </p:nvSpPr>
        <p:spPr>
          <a:xfrm>
            <a:off x="192506" y="1561381"/>
            <a:ext cx="11573924" cy="4744291"/>
          </a:xfrm>
        </p:spPr>
        <p:txBody>
          <a:bodyPr>
            <a:normAutofit/>
          </a:bodyPr>
          <a:lstStyle/>
          <a:p>
            <a:pPr marL="0" indent="0">
              <a:buNone/>
            </a:pPr>
            <a:r>
              <a:rPr lang="hu-HU" sz="2400" dirty="0" err="1">
                <a:solidFill>
                  <a:schemeClr val="tx1"/>
                </a:solidFill>
              </a:rPr>
              <a:t>Upon</a:t>
            </a:r>
            <a:r>
              <a:rPr lang="hu-HU" sz="2400" dirty="0">
                <a:solidFill>
                  <a:schemeClr val="tx1"/>
                </a:solidFill>
              </a:rPr>
              <a:t> </a:t>
            </a:r>
            <a:r>
              <a:rPr lang="hu-HU" sz="2400" dirty="0" err="1">
                <a:solidFill>
                  <a:schemeClr val="tx1"/>
                </a:solidFill>
              </a:rPr>
              <a:t>successful</a:t>
            </a:r>
            <a:r>
              <a:rPr lang="hu-HU" sz="2400" dirty="0">
                <a:solidFill>
                  <a:schemeClr val="tx1"/>
                </a:solidFill>
              </a:rPr>
              <a:t> </a:t>
            </a:r>
            <a:r>
              <a:rPr lang="hu-HU" sz="2400" dirty="0" err="1">
                <a:solidFill>
                  <a:schemeClr val="tx1"/>
                </a:solidFill>
              </a:rPr>
              <a:t>completition</a:t>
            </a:r>
            <a:r>
              <a:rPr lang="hu-HU" sz="2400" dirty="0">
                <a:solidFill>
                  <a:schemeClr val="tx1"/>
                </a:solidFill>
              </a:rPr>
              <a:t> </a:t>
            </a:r>
            <a:r>
              <a:rPr lang="hu-HU" sz="2400" dirty="0" err="1">
                <a:solidFill>
                  <a:schemeClr val="tx1"/>
                </a:solidFill>
              </a:rPr>
              <a:t>the</a:t>
            </a:r>
            <a:r>
              <a:rPr lang="hu-HU" sz="2400" dirty="0">
                <a:solidFill>
                  <a:schemeClr val="tx1"/>
                </a:solidFill>
              </a:rPr>
              <a:t> </a:t>
            </a:r>
            <a:r>
              <a:rPr lang="hu-HU" sz="2400" dirty="0" err="1">
                <a:solidFill>
                  <a:schemeClr val="tx1"/>
                </a:solidFill>
              </a:rPr>
              <a:t>students</a:t>
            </a:r>
            <a:r>
              <a:rPr lang="hu-HU" sz="2400" dirty="0">
                <a:solidFill>
                  <a:schemeClr val="tx1"/>
                </a:solidFill>
              </a:rPr>
              <a:t> </a:t>
            </a:r>
            <a:r>
              <a:rPr lang="hu-HU" sz="2400" dirty="0" err="1">
                <a:solidFill>
                  <a:schemeClr val="tx1"/>
                </a:solidFill>
              </a:rPr>
              <a:t>will</a:t>
            </a:r>
            <a:r>
              <a:rPr lang="hu-HU" sz="2400" dirty="0">
                <a:solidFill>
                  <a:schemeClr val="tx1"/>
                </a:solidFill>
              </a:rPr>
              <a:t> be </a:t>
            </a:r>
            <a:r>
              <a:rPr lang="hu-HU" sz="2400" dirty="0" err="1">
                <a:solidFill>
                  <a:schemeClr val="tx1"/>
                </a:solidFill>
              </a:rPr>
              <a:t>able</a:t>
            </a:r>
            <a:r>
              <a:rPr lang="hu-HU" sz="2400" dirty="0">
                <a:solidFill>
                  <a:schemeClr val="tx1"/>
                </a:solidFill>
              </a:rPr>
              <a:t> </a:t>
            </a:r>
            <a:r>
              <a:rPr lang="hu-HU" sz="2400" dirty="0" err="1" smtClean="0">
                <a:solidFill>
                  <a:schemeClr val="tx1"/>
                </a:solidFill>
              </a:rPr>
              <a:t>to</a:t>
            </a:r>
            <a:endParaRPr lang="hu-HU" sz="2400" dirty="0" smtClean="0">
              <a:solidFill>
                <a:schemeClr val="tx1"/>
              </a:solidFill>
            </a:endParaRPr>
          </a:p>
          <a:p>
            <a:pPr marL="0" indent="0">
              <a:buNone/>
            </a:pPr>
            <a:endParaRPr lang="hu-HU" sz="1000" dirty="0">
              <a:solidFill>
                <a:schemeClr val="tx1"/>
              </a:solidFill>
            </a:endParaRPr>
          </a:p>
          <a:p>
            <a:pPr lvl="1" algn="just">
              <a:lnSpc>
                <a:spcPct val="120000"/>
              </a:lnSpc>
              <a:spcAft>
                <a:spcPts val="1500"/>
              </a:spcAft>
            </a:pPr>
            <a:r>
              <a:rPr lang="en-US" sz="2200" dirty="0">
                <a:solidFill>
                  <a:schemeClr val="tx1"/>
                </a:solidFill>
              </a:rPr>
              <a:t>understand the thermoregulatory and </a:t>
            </a:r>
            <a:r>
              <a:rPr lang="en-US" sz="2200" dirty="0" err="1">
                <a:solidFill>
                  <a:schemeClr val="tx1"/>
                </a:solidFill>
              </a:rPr>
              <a:t>haemodynamic</a:t>
            </a:r>
            <a:r>
              <a:rPr lang="hu-HU" sz="2200" dirty="0">
                <a:solidFill>
                  <a:schemeClr val="tx1"/>
                </a:solidFill>
              </a:rPr>
              <a:t> </a:t>
            </a:r>
            <a:r>
              <a:rPr lang="en-US" sz="2200" dirty="0">
                <a:solidFill>
                  <a:schemeClr val="tx1"/>
                </a:solidFill>
              </a:rPr>
              <a:t>responses to excessive heat exposure;</a:t>
            </a:r>
          </a:p>
          <a:p>
            <a:pPr lvl="1" algn="just">
              <a:lnSpc>
                <a:spcPct val="120000"/>
              </a:lnSpc>
              <a:spcAft>
                <a:spcPts val="1500"/>
              </a:spcAft>
            </a:pPr>
            <a:r>
              <a:rPr lang="en-US" sz="2200" dirty="0" smtClean="0">
                <a:solidFill>
                  <a:schemeClr val="tx1"/>
                </a:solidFill>
              </a:rPr>
              <a:t>understand </a:t>
            </a:r>
            <a:r>
              <a:rPr lang="en-US" sz="2200" dirty="0">
                <a:solidFill>
                  <a:schemeClr val="tx1"/>
                </a:solidFill>
              </a:rPr>
              <a:t>the mechanisms, clinical manifestations,</a:t>
            </a:r>
            <a:r>
              <a:rPr lang="hu-HU" sz="2200" dirty="0">
                <a:solidFill>
                  <a:schemeClr val="tx1"/>
                </a:solidFill>
              </a:rPr>
              <a:t> </a:t>
            </a:r>
            <a:r>
              <a:rPr lang="en-US" sz="2200" dirty="0">
                <a:solidFill>
                  <a:schemeClr val="tx1"/>
                </a:solidFill>
              </a:rPr>
              <a:t>diagnosis and treatment of heat illnesses;</a:t>
            </a:r>
          </a:p>
          <a:p>
            <a:pPr lvl="1" algn="just">
              <a:lnSpc>
                <a:spcPct val="120000"/>
              </a:lnSpc>
              <a:spcAft>
                <a:spcPts val="1500"/>
              </a:spcAft>
            </a:pPr>
            <a:r>
              <a:rPr lang="en-US" sz="2200" dirty="0" err="1" smtClean="0">
                <a:solidFill>
                  <a:schemeClr val="tx1"/>
                </a:solidFill>
              </a:rPr>
              <a:t>recogniz</a:t>
            </a:r>
            <a:r>
              <a:rPr lang="hu-HU" sz="2200" dirty="0">
                <a:solidFill>
                  <a:schemeClr val="tx1"/>
                </a:solidFill>
              </a:rPr>
              <a:t>e</a:t>
            </a:r>
            <a:r>
              <a:rPr lang="en-US" sz="2200" dirty="0">
                <a:solidFill>
                  <a:schemeClr val="tx1"/>
                </a:solidFill>
              </a:rPr>
              <a:t> early signs of heat</a:t>
            </a:r>
            <a:r>
              <a:rPr lang="hu-HU" sz="2200" dirty="0">
                <a:solidFill>
                  <a:schemeClr val="tx1"/>
                </a:solidFill>
              </a:rPr>
              <a:t> </a:t>
            </a:r>
            <a:r>
              <a:rPr lang="en-US" sz="2200" dirty="0">
                <a:solidFill>
                  <a:schemeClr val="tx1"/>
                </a:solidFill>
              </a:rPr>
              <a:t>stroke, which is a medical</a:t>
            </a:r>
            <a:r>
              <a:rPr lang="hu-HU" sz="2200" dirty="0">
                <a:solidFill>
                  <a:schemeClr val="tx1"/>
                </a:solidFill>
              </a:rPr>
              <a:t> </a:t>
            </a:r>
            <a:r>
              <a:rPr lang="hu-HU" sz="2200" dirty="0" err="1">
                <a:solidFill>
                  <a:schemeClr val="tx1"/>
                </a:solidFill>
              </a:rPr>
              <a:t>emergency</a:t>
            </a:r>
            <a:r>
              <a:rPr lang="hu-HU" sz="2200" dirty="0">
                <a:solidFill>
                  <a:schemeClr val="tx1"/>
                </a:solidFill>
              </a:rPr>
              <a:t>;</a:t>
            </a:r>
          </a:p>
          <a:p>
            <a:pPr lvl="1" algn="just">
              <a:lnSpc>
                <a:spcPct val="120000"/>
              </a:lnSpc>
              <a:spcAft>
                <a:spcPts val="1500"/>
              </a:spcAft>
            </a:pPr>
            <a:r>
              <a:rPr lang="en-US" sz="2200" dirty="0" err="1" smtClean="0">
                <a:solidFill>
                  <a:schemeClr val="tx1"/>
                </a:solidFill>
              </a:rPr>
              <a:t>initiat</a:t>
            </a:r>
            <a:r>
              <a:rPr lang="hu-HU" sz="2200" dirty="0">
                <a:solidFill>
                  <a:schemeClr val="tx1"/>
                </a:solidFill>
              </a:rPr>
              <a:t>e</a:t>
            </a:r>
            <a:r>
              <a:rPr lang="en-US" sz="2200" dirty="0">
                <a:solidFill>
                  <a:schemeClr val="tx1"/>
                </a:solidFill>
              </a:rPr>
              <a:t> proper cooling and resuscitative measures </a:t>
            </a:r>
            <a:endParaRPr lang="hu-HU" sz="2200" dirty="0">
              <a:solidFill>
                <a:schemeClr val="tx1"/>
              </a:solidFill>
            </a:endParaRPr>
          </a:p>
          <a:p>
            <a:endParaRPr lang="hu-HU" dirty="0"/>
          </a:p>
        </p:txBody>
      </p:sp>
    </p:spTree>
    <p:extLst>
      <p:ext uri="{BB962C8B-B14F-4D97-AF65-F5344CB8AC3E}">
        <p14:creationId xmlns:p14="http://schemas.microsoft.com/office/powerpoint/2010/main" val="249966437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ím 3"/>
          <p:cNvSpPr>
            <a:spLocks noGrp="1"/>
          </p:cNvSpPr>
          <p:nvPr>
            <p:ph type="title"/>
          </p:nvPr>
        </p:nvSpPr>
        <p:spPr>
          <a:xfrm>
            <a:off x="192505" y="0"/>
            <a:ext cx="11896826" cy="549635"/>
          </a:xfrm>
        </p:spPr>
        <p:txBody>
          <a:bodyPr>
            <a:normAutofit fontScale="90000"/>
          </a:bodyPr>
          <a:lstStyle/>
          <a:p>
            <a:r>
              <a:rPr lang="hu-HU" dirty="0">
                <a:solidFill>
                  <a:schemeClr val="tx1"/>
                </a:solidFill>
              </a:rPr>
              <a:t>In-</a:t>
            </a:r>
            <a:r>
              <a:rPr lang="hu-HU" dirty="0" err="1">
                <a:solidFill>
                  <a:schemeClr val="tx1"/>
                </a:solidFill>
              </a:rPr>
              <a:t>hospital</a:t>
            </a:r>
            <a:r>
              <a:rPr lang="hu-HU" dirty="0">
                <a:solidFill>
                  <a:schemeClr val="tx1"/>
                </a:solidFill>
              </a:rPr>
              <a:t> </a:t>
            </a:r>
            <a:r>
              <a:rPr lang="hu-HU" dirty="0" err="1">
                <a:solidFill>
                  <a:schemeClr val="tx1"/>
                </a:solidFill>
              </a:rPr>
              <a:t>treatment</a:t>
            </a:r>
            <a:endParaRPr lang="hu-HU" dirty="0">
              <a:solidFill>
                <a:schemeClr val="tx1"/>
              </a:solidFill>
            </a:endParaRPr>
          </a:p>
        </p:txBody>
      </p:sp>
      <p:graphicFrame>
        <p:nvGraphicFramePr>
          <p:cNvPr id="6" name="Tartalom helye 5"/>
          <p:cNvGraphicFramePr>
            <a:graphicFrameLocks noGrp="1"/>
          </p:cNvGraphicFramePr>
          <p:nvPr>
            <p:ph idx="1"/>
          </p:nvPr>
        </p:nvGraphicFramePr>
        <p:xfrm>
          <a:off x="192606" y="525966"/>
          <a:ext cx="11896725" cy="6332034"/>
        </p:xfrm>
        <a:graphic>
          <a:graphicData uri="http://schemas.openxmlformats.org/drawingml/2006/table">
            <a:tbl>
              <a:tblPr firstRow="1" bandRow="1">
                <a:tableStyleId>{5C22544A-7EE6-4342-B048-85BDC9FD1C3A}</a:tableStyleId>
              </a:tblPr>
              <a:tblGrid>
                <a:gridCol w="2424363">
                  <a:extLst>
                    <a:ext uri="{9D8B030D-6E8A-4147-A177-3AD203B41FA5}">
                      <a16:colId xmlns:a16="http://schemas.microsoft.com/office/drawing/2014/main" val="2440769395"/>
                    </a:ext>
                  </a:extLst>
                </a:gridCol>
                <a:gridCol w="5051834">
                  <a:extLst>
                    <a:ext uri="{9D8B030D-6E8A-4147-A177-3AD203B41FA5}">
                      <a16:colId xmlns:a16="http://schemas.microsoft.com/office/drawing/2014/main" val="40977079"/>
                    </a:ext>
                  </a:extLst>
                </a:gridCol>
                <a:gridCol w="4420528">
                  <a:extLst>
                    <a:ext uri="{9D8B030D-6E8A-4147-A177-3AD203B41FA5}">
                      <a16:colId xmlns:a16="http://schemas.microsoft.com/office/drawing/2014/main" val="643871935"/>
                    </a:ext>
                  </a:extLst>
                </a:gridCol>
              </a:tblGrid>
              <a:tr h="377396">
                <a:tc>
                  <a:txBody>
                    <a:bodyPr/>
                    <a:lstStyle/>
                    <a:p>
                      <a:r>
                        <a:rPr lang="hu-HU" dirty="0" err="1"/>
                        <a:t>Condition</a:t>
                      </a:r>
                      <a:endParaRPr lang="hu-HU" dirty="0"/>
                    </a:p>
                  </a:txBody>
                  <a:tcPr/>
                </a:tc>
                <a:tc>
                  <a:txBody>
                    <a:bodyPr/>
                    <a:lstStyle/>
                    <a:p>
                      <a:r>
                        <a:rPr lang="hu-HU" dirty="0" err="1"/>
                        <a:t>Intervention</a:t>
                      </a:r>
                      <a:r>
                        <a:rPr lang="hu-HU" baseline="0" dirty="0"/>
                        <a:t> </a:t>
                      </a:r>
                      <a:endParaRPr lang="hu-HU" dirty="0"/>
                    </a:p>
                  </a:txBody>
                  <a:tcPr/>
                </a:tc>
                <a:tc>
                  <a:txBody>
                    <a:bodyPr/>
                    <a:lstStyle/>
                    <a:p>
                      <a:r>
                        <a:rPr lang="hu-HU" dirty="0" err="1"/>
                        <a:t>Goal</a:t>
                      </a:r>
                      <a:endParaRPr lang="hu-HU" dirty="0"/>
                    </a:p>
                  </a:txBody>
                  <a:tcPr/>
                </a:tc>
                <a:extLst>
                  <a:ext uri="{0D108BD9-81ED-4DB2-BD59-A6C34878D82A}">
                    <a16:rowId xmlns:a16="http://schemas.microsoft.com/office/drawing/2014/main" val="3875238748"/>
                  </a:ext>
                </a:extLst>
              </a:tr>
              <a:tr h="1209734">
                <a:tc>
                  <a:txBody>
                    <a:bodyPr/>
                    <a:lstStyle/>
                    <a:p>
                      <a:r>
                        <a:rPr lang="hu-HU" dirty="0" err="1"/>
                        <a:t>Hyperthermia</a:t>
                      </a:r>
                      <a:endParaRPr lang="hu-HU" dirty="0"/>
                    </a:p>
                  </a:txBody>
                  <a:tcPr/>
                </a:tc>
                <a:tc>
                  <a:txBody>
                    <a:bodyPr/>
                    <a:lstStyle/>
                    <a:p>
                      <a:r>
                        <a:rPr lang="en-US" sz="1800" b="0" i="0" u="none" strike="noStrike" kern="1200" baseline="0" dirty="0">
                          <a:solidFill>
                            <a:schemeClr val="dk1"/>
                          </a:solidFill>
                          <a:latin typeface="+mn-lt"/>
                          <a:ea typeface="+mn-ea"/>
                          <a:cs typeface="+mn-cs"/>
                        </a:rPr>
                        <a:t>Confirm diagnosis with thermometer calibrated to</a:t>
                      </a:r>
                      <a:r>
                        <a:rPr lang="hu-HU" sz="1800" b="0" i="0" u="none" strike="noStrike" kern="1200" baseline="0" dirty="0">
                          <a:solidFill>
                            <a:schemeClr val="dk1"/>
                          </a:solidFill>
                          <a:latin typeface="+mn-lt"/>
                          <a:ea typeface="+mn-ea"/>
                          <a:cs typeface="+mn-cs"/>
                        </a:rPr>
                        <a:t> </a:t>
                      </a:r>
                      <a:r>
                        <a:rPr lang="en-US" sz="1800" b="0" i="0" u="none" strike="noStrike" kern="1200" baseline="0" dirty="0">
                          <a:solidFill>
                            <a:schemeClr val="dk1"/>
                          </a:solidFill>
                          <a:latin typeface="+mn-lt"/>
                          <a:ea typeface="+mn-ea"/>
                          <a:cs typeface="+mn-cs"/>
                        </a:rPr>
                        <a:t>measure high temperatures (40–47 °C). </a:t>
                      </a:r>
                      <a:endParaRPr lang="hu-HU" sz="1800" b="0" i="0" u="none" strike="noStrike" kern="1200" baseline="0" dirty="0">
                        <a:solidFill>
                          <a:schemeClr val="dk1"/>
                        </a:solidFill>
                        <a:latin typeface="+mn-lt"/>
                        <a:ea typeface="+mn-ea"/>
                        <a:cs typeface="+mn-cs"/>
                      </a:endParaRPr>
                    </a:p>
                    <a:p>
                      <a:r>
                        <a:rPr lang="en-US" sz="1800" b="0" i="0" u="none" strike="noStrike" kern="1200" baseline="0" dirty="0">
                          <a:solidFill>
                            <a:schemeClr val="dk1"/>
                          </a:solidFill>
                          <a:latin typeface="+mn-lt"/>
                          <a:ea typeface="+mn-ea"/>
                          <a:cs typeface="+mn-cs"/>
                        </a:rPr>
                        <a:t>Monitor</a:t>
                      </a:r>
                      <a:r>
                        <a:rPr lang="hu-HU" sz="1800" b="0" i="0" u="none" strike="noStrike" kern="1200" baseline="0" dirty="0">
                          <a:solidFill>
                            <a:schemeClr val="dk1"/>
                          </a:solidFill>
                          <a:latin typeface="+mn-lt"/>
                          <a:ea typeface="+mn-ea"/>
                          <a:cs typeface="+mn-cs"/>
                        </a:rPr>
                        <a:t> </a:t>
                      </a:r>
                      <a:r>
                        <a:rPr lang="en-US" sz="1800" b="0" i="0" u="none" strike="noStrike" kern="1200" baseline="0" dirty="0">
                          <a:solidFill>
                            <a:schemeClr val="dk1"/>
                          </a:solidFill>
                          <a:latin typeface="+mn-lt"/>
                          <a:ea typeface="+mn-ea"/>
                          <a:cs typeface="+mn-cs"/>
                        </a:rPr>
                        <a:t>skin and rectal temperature; continue cooling.</a:t>
                      </a:r>
                      <a:endParaRPr lang="hu-HU" dirty="0"/>
                    </a:p>
                  </a:txBody>
                  <a:tcPr/>
                </a:tc>
                <a:tc>
                  <a:txBody>
                    <a:bodyPr/>
                    <a:lstStyle/>
                    <a:p>
                      <a:r>
                        <a:rPr lang="en-US" sz="1800" b="0" i="0" u="none" strike="noStrike" kern="1200" baseline="0" dirty="0">
                          <a:solidFill>
                            <a:schemeClr val="dk1"/>
                          </a:solidFill>
                          <a:latin typeface="+mn-lt"/>
                          <a:ea typeface="+mn-ea"/>
                          <a:cs typeface="+mn-cs"/>
                        </a:rPr>
                        <a:t>Keep skin temperature &gt; 30 °C.</a:t>
                      </a:r>
                    </a:p>
                    <a:p>
                      <a:r>
                        <a:rPr lang="en-US" sz="1800" b="0" i="0" u="none" strike="noStrike" kern="1200" baseline="0" dirty="0">
                          <a:solidFill>
                            <a:schemeClr val="dk1"/>
                          </a:solidFill>
                          <a:latin typeface="+mn-lt"/>
                          <a:ea typeface="+mn-ea"/>
                          <a:cs typeface="+mn-cs"/>
                        </a:rPr>
                        <a:t>Stop cooling when rectal temperature is</a:t>
                      </a:r>
                    </a:p>
                    <a:p>
                      <a:r>
                        <a:rPr lang="hu-HU" sz="1800" b="0" i="0" u="none" strike="noStrike" kern="1200" baseline="0" dirty="0">
                          <a:solidFill>
                            <a:schemeClr val="dk1"/>
                          </a:solidFill>
                          <a:latin typeface="+mn-lt"/>
                          <a:ea typeface="+mn-ea"/>
                          <a:cs typeface="+mn-cs"/>
                        </a:rPr>
                        <a:t>&lt; 39.4 °C.</a:t>
                      </a:r>
                      <a:endParaRPr lang="hu-HU" dirty="0"/>
                    </a:p>
                  </a:txBody>
                  <a:tcPr/>
                </a:tc>
                <a:extLst>
                  <a:ext uri="{0D108BD9-81ED-4DB2-BD59-A6C34878D82A}">
                    <a16:rowId xmlns:a16="http://schemas.microsoft.com/office/drawing/2014/main" val="3315755011"/>
                  </a:ext>
                </a:extLst>
              </a:tr>
              <a:tr h="377396">
                <a:tc>
                  <a:txBody>
                    <a:bodyPr/>
                    <a:lstStyle/>
                    <a:p>
                      <a:r>
                        <a:rPr lang="hu-HU" sz="1800" b="0" i="0" u="none" strike="noStrike" kern="1200" baseline="0" dirty="0" err="1">
                          <a:solidFill>
                            <a:schemeClr val="dk1"/>
                          </a:solidFill>
                          <a:latin typeface="+mn-lt"/>
                          <a:ea typeface="+mn-ea"/>
                          <a:cs typeface="+mn-cs"/>
                        </a:rPr>
                        <a:t>Seizures</a:t>
                      </a:r>
                      <a:endParaRPr lang="hu-HU" dirty="0"/>
                    </a:p>
                  </a:txBody>
                  <a:tcPr/>
                </a:tc>
                <a:tc>
                  <a:txBody>
                    <a:bodyPr/>
                    <a:lstStyle/>
                    <a:p>
                      <a:r>
                        <a:rPr lang="hu-HU" sz="1800" b="0" i="0" u="none" strike="noStrike" kern="1200" baseline="0" dirty="0" err="1">
                          <a:solidFill>
                            <a:schemeClr val="dk1"/>
                          </a:solidFill>
                          <a:latin typeface="+mn-lt"/>
                          <a:ea typeface="+mn-ea"/>
                          <a:cs typeface="+mn-cs"/>
                        </a:rPr>
                        <a:t>Consider</a:t>
                      </a:r>
                      <a:r>
                        <a:rPr lang="hu-HU" sz="1800" b="0" i="0" u="none" strike="noStrike" kern="1200" baseline="0" dirty="0">
                          <a:solidFill>
                            <a:schemeClr val="dk1"/>
                          </a:solidFill>
                          <a:latin typeface="+mn-lt"/>
                          <a:ea typeface="+mn-ea"/>
                          <a:cs typeface="+mn-cs"/>
                        </a:rPr>
                        <a:t> </a:t>
                      </a:r>
                      <a:r>
                        <a:rPr lang="hu-HU" sz="1800" b="0" i="0" u="none" strike="noStrike" kern="1200" baseline="0" dirty="0" err="1">
                          <a:solidFill>
                            <a:schemeClr val="dk1"/>
                          </a:solidFill>
                          <a:latin typeface="+mn-lt"/>
                          <a:ea typeface="+mn-ea"/>
                          <a:cs typeface="+mn-cs"/>
                        </a:rPr>
                        <a:t>benzodiazepines</a:t>
                      </a:r>
                      <a:r>
                        <a:rPr lang="hu-HU" sz="1800" b="0" i="0" u="none" strike="noStrike" kern="1200" baseline="0" dirty="0">
                          <a:solidFill>
                            <a:schemeClr val="dk1"/>
                          </a:solidFill>
                          <a:latin typeface="+mn-lt"/>
                          <a:ea typeface="+mn-ea"/>
                          <a:cs typeface="+mn-cs"/>
                        </a:rPr>
                        <a:t>.</a:t>
                      </a:r>
                      <a:endParaRPr lang="hu-HU" dirty="0"/>
                    </a:p>
                  </a:txBody>
                  <a:tcPr/>
                </a:tc>
                <a:tc>
                  <a:txBody>
                    <a:bodyPr/>
                    <a:lstStyle/>
                    <a:p>
                      <a:r>
                        <a:rPr lang="hu-HU" sz="1800" b="0" i="0" u="none" strike="noStrike" kern="1200" baseline="0" dirty="0" err="1">
                          <a:solidFill>
                            <a:schemeClr val="dk1"/>
                          </a:solidFill>
                          <a:latin typeface="+mn-lt"/>
                          <a:ea typeface="+mn-ea"/>
                          <a:cs typeface="+mn-cs"/>
                        </a:rPr>
                        <a:t>Control</a:t>
                      </a:r>
                      <a:r>
                        <a:rPr lang="hu-HU" sz="1800" b="0" i="0" u="none" strike="noStrike" kern="1200" baseline="0" dirty="0">
                          <a:solidFill>
                            <a:schemeClr val="dk1"/>
                          </a:solidFill>
                          <a:latin typeface="+mn-lt"/>
                          <a:ea typeface="+mn-ea"/>
                          <a:cs typeface="+mn-cs"/>
                        </a:rPr>
                        <a:t> </a:t>
                      </a:r>
                      <a:r>
                        <a:rPr lang="hu-HU" sz="1800" b="0" i="0" u="none" strike="noStrike" kern="1200" baseline="0" dirty="0" err="1">
                          <a:solidFill>
                            <a:schemeClr val="dk1"/>
                          </a:solidFill>
                          <a:latin typeface="+mn-lt"/>
                          <a:ea typeface="+mn-ea"/>
                          <a:cs typeface="+mn-cs"/>
                        </a:rPr>
                        <a:t>seizures</a:t>
                      </a:r>
                      <a:r>
                        <a:rPr lang="hu-HU" sz="1800" b="0" i="0" u="none" strike="noStrike" kern="1200" baseline="0" dirty="0">
                          <a:solidFill>
                            <a:schemeClr val="dk1"/>
                          </a:solidFill>
                          <a:latin typeface="+mn-lt"/>
                          <a:ea typeface="+mn-ea"/>
                          <a:cs typeface="+mn-cs"/>
                        </a:rPr>
                        <a:t>.</a:t>
                      </a:r>
                      <a:endParaRPr lang="hu-HU" dirty="0"/>
                    </a:p>
                  </a:txBody>
                  <a:tcPr/>
                </a:tc>
                <a:extLst>
                  <a:ext uri="{0D108BD9-81ED-4DB2-BD59-A6C34878D82A}">
                    <a16:rowId xmlns:a16="http://schemas.microsoft.com/office/drawing/2014/main" val="2799575344"/>
                  </a:ext>
                </a:extLst>
              </a:tr>
              <a:tr h="651395">
                <a:tc>
                  <a:txBody>
                    <a:bodyPr/>
                    <a:lstStyle/>
                    <a:p>
                      <a:r>
                        <a:rPr lang="hu-HU" dirty="0" err="1"/>
                        <a:t>Respiratory</a:t>
                      </a:r>
                      <a:r>
                        <a:rPr lang="hu-HU" dirty="0"/>
                        <a:t> </a:t>
                      </a:r>
                      <a:r>
                        <a:rPr lang="hu-HU" dirty="0" err="1"/>
                        <a:t>failure</a:t>
                      </a:r>
                      <a:endParaRPr lang="hu-HU" dirty="0"/>
                    </a:p>
                  </a:txBody>
                  <a:tcPr/>
                </a:tc>
                <a:tc>
                  <a:txBody>
                    <a:bodyPr/>
                    <a:lstStyle/>
                    <a:p>
                      <a:r>
                        <a:rPr lang="en-US" sz="1800" b="0" i="0" u="none" strike="noStrike" kern="1200" baseline="0" dirty="0">
                          <a:solidFill>
                            <a:schemeClr val="dk1"/>
                          </a:solidFill>
                          <a:latin typeface="+mn-lt"/>
                          <a:ea typeface="+mn-ea"/>
                          <a:cs typeface="+mn-cs"/>
                        </a:rPr>
                        <a:t>Consider elective intubation (for impaired gag and</a:t>
                      </a:r>
                    </a:p>
                    <a:p>
                      <a:r>
                        <a:rPr lang="en-US" sz="1800" b="0" i="0" u="none" strike="noStrike" kern="1200" baseline="0" dirty="0">
                          <a:solidFill>
                            <a:schemeClr val="dk1"/>
                          </a:solidFill>
                          <a:latin typeface="+mn-lt"/>
                          <a:ea typeface="+mn-ea"/>
                          <a:cs typeface="+mn-cs"/>
                        </a:rPr>
                        <a:t>cough reflexes or respiratory function deterioration</a:t>
                      </a:r>
                      <a:endParaRPr lang="hu-HU" dirty="0"/>
                    </a:p>
                  </a:txBody>
                  <a:tcPr/>
                </a:tc>
                <a:tc>
                  <a:txBody>
                    <a:bodyPr/>
                    <a:lstStyle/>
                    <a:p>
                      <a:r>
                        <a:rPr lang="en-US" sz="1800" b="0" i="0" u="none" strike="noStrike" kern="1200" baseline="0" dirty="0">
                          <a:solidFill>
                            <a:schemeClr val="dk1"/>
                          </a:solidFill>
                          <a:latin typeface="+mn-lt"/>
                          <a:ea typeface="+mn-ea"/>
                          <a:cs typeface="+mn-cs"/>
                        </a:rPr>
                        <a:t>Protect airway and augment oxygenation</a:t>
                      </a:r>
                    </a:p>
                    <a:p>
                      <a:r>
                        <a:rPr lang="hu-HU" sz="1800" b="0" i="0" u="none" strike="noStrike" kern="1200" baseline="0" dirty="0">
                          <a:solidFill>
                            <a:schemeClr val="dk1"/>
                          </a:solidFill>
                          <a:latin typeface="+mn-lt"/>
                          <a:ea typeface="+mn-ea"/>
                          <a:cs typeface="+mn-cs"/>
                        </a:rPr>
                        <a:t>(</a:t>
                      </a:r>
                      <a:r>
                        <a:rPr lang="hu-HU" sz="1800" b="0" i="0" u="none" strike="noStrike" kern="1200" baseline="0" dirty="0" err="1">
                          <a:solidFill>
                            <a:schemeClr val="dk1"/>
                          </a:solidFill>
                          <a:latin typeface="+mn-lt"/>
                          <a:ea typeface="+mn-ea"/>
                          <a:cs typeface="+mn-cs"/>
                        </a:rPr>
                        <a:t>arterial</a:t>
                      </a:r>
                      <a:r>
                        <a:rPr lang="hu-HU" sz="1800" b="0" i="0" u="none" strike="noStrike" kern="1200" baseline="0" dirty="0">
                          <a:solidFill>
                            <a:schemeClr val="dk1"/>
                          </a:solidFill>
                          <a:latin typeface="+mn-lt"/>
                          <a:ea typeface="+mn-ea"/>
                          <a:cs typeface="+mn-cs"/>
                        </a:rPr>
                        <a:t> </a:t>
                      </a:r>
                      <a:r>
                        <a:rPr lang="hu-HU" sz="1800" b="0" i="0" u="none" strike="noStrike" kern="1200" baseline="0" dirty="0" err="1">
                          <a:solidFill>
                            <a:schemeClr val="dk1"/>
                          </a:solidFill>
                          <a:latin typeface="+mn-lt"/>
                          <a:ea typeface="+mn-ea"/>
                          <a:cs typeface="+mn-cs"/>
                        </a:rPr>
                        <a:t>oxygen</a:t>
                      </a:r>
                      <a:r>
                        <a:rPr lang="hu-HU" sz="1800" b="0" i="0" u="none" strike="noStrike" kern="1200" baseline="0" dirty="0">
                          <a:solidFill>
                            <a:schemeClr val="dk1"/>
                          </a:solidFill>
                          <a:latin typeface="+mn-lt"/>
                          <a:ea typeface="+mn-ea"/>
                          <a:cs typeface="+mn-cs"/>
                        </a:rPr>
                        <a:t> saturation </a:t>
                      </a:r>
                      <a:r>
                        <a:rPr lang="hu-HU" sz="1800" b="0" i="0" u="none" strike="noStrike" kern="1200" baseline="0" dirty="0" err="1">
                          <a:solidFill>
                            <a:schemeClr val="dk1"/>
                          </a:solidFill>
                          <a:latin typeface="+mn-lt"/>
                          <a:ea typeface="+mn-ea"/>
                          <a:cs typeface="+mn-cs"/>
                        </a:rPr>
                        <a:t>to</a:t>
                      </a:r>
                      <a:r>
                        <a:rPr lang="hu-HU" sz="1800" b="0" i="0" u="none" strike="noStrike" kern="1200" baseline="0" dirty="0">
                          <a:solidFill>
                            <a:schemeClr val="dk1"/>
                          </a:solidFill>
                          <a:latin typeface="+mn-lt"/>
                          <a:ea typeface="+mn-ea"/>
                          <a:cs typeface="+mn-cs"/>
                        </a:rPr>
                        <a:t> &gt; 90%).</a:t>
                      </a:r>
                      <a:endParaRPr lang="hu-HU" dirty="0"/>
                    </a:p>
                  </a:txBody>
                  <a:tcPr/>
                </a:tc>
                <a:extLst>
                  <a:ext uri="{0D108BD9-81ED-4DB2-BD59-A6C34878D82A}">
                    <a16:rowId xmlns:a16="http://schemas.microsoft.com/office/drawing/2014/main" val="690466398"/>
                  </a:ext>
                </a:extLst>
              </a:tr>
              <a:tr h="1209734">
                <a:tc>
                  <a:txBody>
                    <a:bodyPr/>
                    <a:lstStyle/>
                    <a:p>
                      <a:r>
                        <a:rPr lang="hu-HU" dirty="0" err="1"/>
                        <a:t>Hypotension</a:t>
                      </a:r>
                      <a:endParaRPr lang="hu-HU" dirty="0"/>
                    </a:p>
                  </a:txBody>
                  <a:tcPr/>
                </a:tc>
                <a:tc>
                  <a:txBody>
                    <a:bodyPr/>
                    <a:lstStyle/>
                    <a:p>
                      <a:r>
                        <a:rPr lang="hu-HU" sz="1800" b="0" i="0" u="none" strike="noStrike" kern="1200" baseline="0" dirty="0" err="1">
                          <a:solidFill>
                            <a:schemeClr val="dk1"/>
                          </a:solidFill>
                          <a:latin typeface="+mn-lt"/>
                          <a:ea typeface="+mn-ea"/>
                          <a:cs typeface="+mn-cs"/>
                        </a:rPr>
                        <a:t>Administer</a:t>
                      </a:r>
                      <a:r>
                        <a:rPr lang="hu-HU" sz="1800" b="0" i="0" u="none" strike="noStrike" kern="1200" baseline="0" dirty="0">
                          <a:solidFill>
                            <a:schemeClr val="dk1"/>
                          </a:solidFill>
                          <a:latin typeface="+mn-lt"/>
                          <a:ea typeface="+mn-ea"/>
                          <a:cs typeface="+mn-cs"/>
                        </a:rPr>
                        <a:t> </a:t>
                      </a:r>
                      <a:r>
                        <a:rPr lang="hu-HU" sz="1800" b="0" i="0" u="none" strike="noStrike" kern="1200" baseline="0" dirty="0" err="1">
                          <a:solidFill>
                            <a:schemeClr val="dk1"/>
                          </a:solidFill>
                          <a:latin typeface="+mn-lt"/>
                          <a:ea typeface="+mn-ea"/>
                          <a:cs typeface="+mn-cs"/>
                        </a:rPr>
                        <a:t>volume</a:t>
                      </a:r>
                      <a:r>
                        <a:rPr lang="hu-HU" sz="1800" b="0" i="0" u="none" strike="noStrike" kern="1200" baseline="0" dirty="0">
                          <a:solidFill>
                            <a:schemeClr val="dk1"/>
                          </a:solidFill>
                          <a:latin typeface="+mn-lt"/>
                          <a:ea typeface="+mn-ea"/>
                          <a:cs typeface="+mn-cs"/>
                        </a:rPr>
                        <a:t> </a:t>
                      </a:r>
                      <a:r>
                        <a:rPr lang="hu-HU" sz="1800" b="0" i="0" u="none" strike="noStrike" kern="1200" baseline="0" dirty="0" err="1">
                          <a:solidFill>
                            <a:schemeClr val="dk1"/>
                          </a:solidFill>
                          <a:latin typeface="+mn-lt"/>
                          <a:ea typeface="+mn-ea"/>
                          <a:cs typeface="+mn-cs"/>
                        </a:rPr>
                        <a:t>expanders</a:t>
                      </a:r>
                      <a:r>
                        <a:rPr lang="hu-HU" sz="1800" b="0" i="0" u="none" strike="noStrike" kern="1200" baseline="0" dirty="0">
                          <a:solidFill>
                            <a:schemeClr val="dk1"/>
                          </a:solidFill>
                          <a:latin typeface="+mn-lt"/>
                          <a:ea typeface="+mn-ea"/>
                          <a:cs typeface="+mn-cs"/>
                        </a:rPr>
                        <a:t>, add </a:t>
                      </a:r>
                      <a:r>
                        <a:rPr lang="hu-HU" sz="1800" b="0" i="0" u="none" strike="noStrike" kern="1200" baseline="0" dirty="0" err="1">
                          <a:solidFill>
                            <a:schemeClr val="dk1"/>
                          </a:solidFill>
                          <a:latin typeface="+mn-lt"/>
                          <a:ea typeface="+mn-ea"/>
                          <a:cs typeface="+mn-cs"/>
                        </a:rPr>
                        <a:t>vasopressors</a:t>
                      </a:r>
                      <a:endParaRPr lang="hu-HU" sz="1800" b="0" i="0" u="none" strike="noStrike" kern="1200" baseline="0" dirty="0">
                        <a:solidFill>
                          <a:schemeClr val="dk1"/>
                        </a:solidFill>
                        <a:latin typeface="+mn-lt"/>
                        <a:ea typeface="+mn-ea"/>
                        <a:cs typeface="+mn-cs"/>
                      </a:endParaRPr>
                    </a:p>
                    <a:p>
                      <a:r>
                        <a:rPr lang="hu-HU" sz="1800" b="0" i="0" u="none" strike="noStrike" kern="1200" baseline="0" dirty="0">
                          <a:solidFill>
                            <a:schemeClr val="dk1"/>
                          </a:solidFill>
                          <a:latin typeface="+mn-lt"/>
                          <a:ea typeface="+mn-ea"/>
                          <a:cs typeface="+mn-cs"/>
                        </a:rPr>
                        <a:t>and </a:t>
                      </a:r>
                      <a:r>
                        <a:rPr lang="hu-HU" sz="1800" b="0" i="0" u="none" strike="noStrike" kern="1200" baseline="0" dirty="0" err="1">
                          <a:solidFill>
                            <a:schemeClr val="dk1"/>
                          </a:solidFill>
                          <a:latin typeface="+mn-lt"/>
                          <a:ea typeface="+mn-ea"/>
                          <a:cs typeface="+mn-cs"/>
                        </a:rPr>
                        <a:t>consider</a:t>
                      </a:r>
                      <a:r>
                        <a:rPr lang="hu-HU" sz="1800" b="0" i="0" u="none" strike="noStrike" kern="1200" baseline="0" dirty="0">
                          <a:solidFill>
                            <a:schemeClr val="dk1"/>
                          </a:solidFill>
                          <a:latin typeface="+mn-lt"/>
                          <a:ea typeface="+mn-ea"/>
                          <a:cs typeface="+mn-cs"/>
                        </a:rPr>
                        <a:t> </a:t>
                      </a:r>
                      <a:r>
                        <a:rPr lang="hu-HU" sz="1800" b="0" i="0" u="none" strike="noStrike" kern="1200" baseline="0" dirty="0" err="1">
                          <a:solidFill>
                            <a:schemeClr val="dk1"/>
                          </a:solidFill>
                          <a:latin typeface="+mn-lt"/>
                          <a:ea typeface="+mn-ea"/>
                          <a:cs typeface="+mn-cs"/>
                        </a:rPr>
                        <a:t>central</a:t>
                      </a:r>
                      <a:r>
                        <a:rPr lang="hu-HU" sz="1800" b="0" i="0" u="none" strike="noStrike" kern="1200" baseline="0" dirty="0">
                          <a:solidFill>
                            <a:schemeClr val="dk1"/>
                          </a:solidFill>
                          <a:latin typeface="+mn-lt"/>
                          <a:ea typeface="+mn-ea"/>
                          <a:cs typeface="+mn-cs"/>
                        </a:rPr>
                        <a:t> </a:t>
                      </a:r>
                      <a:r>
                        <a:rPr lang="hu-HU" sz="1800" b="0" i="0" u="none" strike="noStrike" kern="1200" baseline="0" dirty="0" err="1">
                          <a:solidFill>
                            <a:schemeClr val="dk1"/>
                          </a:solidFill>
                          <a:latin typeface="+mn-lt"/>
                          <a:ea typeface="+mn-ea"/>
                          <a:cs typeface="+mn-cs"/>
                        </a:rPr>
                        <a:t>venous</a:t>
                      </a:r>
                      <a:r>
                        <a:rPr lang="hu-HU" sz="1800" b="0" i="0" u="none" strike="noStrike" kern="1200" baseline="0" dirty="0">
                          <a:solidFill>
                            <a:schemeClr val="dk1"/>
                          </a:solidFill>
                          <a:latin typeface="+mn-lt"/>
                          <a:ea typeface="+mn-ea"/>
                          <a:cs typeface="+mn-cs"/>
                        </a:rPr>
                        <a:t> </a:t>
                      </a:r>
                      <a:r>
                        <a:rPr lang="hu-HU" sz="1800" b="0" i="0" u="none" strike="noStrike" kern="1200" baseline="0" dirty="0" err="1">
                          <a:solidFill>
                            <a:schemeClr val="dk1"/>
                          </a:solidFill>
                          <a:latin typeface="+mn-lt"/>
                          <a:ea typeface="+mn-ea"/>
                          <a:cs typeface="+mn-cs"/>
                        </a:rPr>
                        <a:t>pressure</a:t>
                      </a:r>
                      <a:r>
                        <a:rPr lang="hu-HU" sz="1800" b="0" i="0" u="none" strike="noStrike" kern="1200" baseline="0" dirty="0">
                          <a:solidFill>
                            <a:schemeClr val="dk1"/>
                          </a:solidFill>
                          <a:latin typeface="+mn-lt"/>
                          <a:ea typeface="+mn-ea"/>
                          <a:cs typeface="+mn-cs"/>
                        </a:rPr>
                        <a:t> monitoring</a:t>
                      </a:r>
                      <a:endParaRPr lang="hu-HU" dirty="0"/>
                    </a:p>
                  </a:txBody>
                  <a:tcPr/>
                </a:tc>
                <a:tc>
                  <a:txBody>
                    <a:bodyPr/>
                    <a:lstStyle/>
                    <a:p>
                      <a:r>
                        <a:rPr lang="en-US" sz="1800" b="0" i="0" u="none" strike="noStrike" kern="1200" baseline="0" dirty="0">
                          <a:solidFill>
                            <a:schemeClr val="dk1"/>
                          </a:solidFill>
                          <a:latin typeface="+mn-lt"/>
                          <a:ea typeface="+mn-ea"/>
                          <a:cs typeface="+mn-cs"/>
                        </a:rPr>
                        <a:t>Increase mean arterial pressure &gt; 60 mmHg,</a:t>
                      </a:r>
                      <a:r>
                        <a:rPr lang="hu-HU" sz="1800" b="0" i="0" u="none" strike="noStrike" kern="1200" baseline="0" dirty="0">
                          <a:solidFill>
                            <a:schemeClr val="dk1"/>
                          </a:solidFill>
                          <a:latin typeface="+mn-lt"/>
                          <a:ea typeface="+mn-ea"/>
                          <a:cs typeface="+mn-cs"/>
                        </a:rPr>
                        <a:t> </a:t>
                      </a:r>
                      <a:endParaRPr lang="en-US" sz="1800" b="0" i="0" u="none" strike="noStrike" kern="1200" baseline="0" dirty="0">
                        <a:solidFill>
                          <a:schemeClr val="dk1"/>
                        </a:solidFill>
                        <a:latin typeface="+mn-lt"/>
                        <a:ea typeface="+mn-ea"/>
                        <a:cs typeface="+mn-cs"/>
                      </a:endParaRPr>
                    </a:p>
                    <a:p>
                      <a:r>
                        <a:rPr lang="en-US" sz="1800" b="0" i="0" u="none" strike="noStrike" kern="1200" baseline="0" dirty="0">
                          <a:solidFill>
                            <a:schemeClr val="dk1"/>
                          </a:solidFill>
                          <a:latin typeface="+mn-lt"/>
                          <a:ea typeface="+mn-ea"/>
                          <a:cs typeface="+mn-cs"/>
                        </a:rPr>
                        <a:t>restore organ perfusion and tissue</a:t>
                      </a:r>
                    </a:p>
                    <a:p>
                      <a:r>
                        <a:rPr lang="hu-HU" sz="1800" b="0" i="0" u="none" strike="noStrike" kern="1200" baseline="0" dirty="0" err="1">
                          <a:solidFill>
                            <a:schemeClr val="dk1"/>
                          </a:solidFill>
                          <a:latin typeface="+mn-lt"/>
                          <a:ea typeface="+mn-ea"/>
                          <a:cs typeface="+mn-cs"/>
                        </a:rPr>
                        <a:t>oxygenation</a:t>
                      </a:r>
                      <a:r>
                        <a:rPr lang="hu-HU" sz="1800" b="0" i="0" u="none" strike="noStrike" kern="1200" baseline="0" dirty="0">
                          <a:solidFill>
                            <a:schemeClr val="dk1"/>
                          </a:solidFill>
                          <a:latin typeface="+mn-lt"/>
                          <a:ea typeface="+mn-ea"/>
                          <a:cs typeface="+mn-cs"/>
                        </a:rPr>
                        <a:t> (</a:t>
                      </a:r>
                      <a:r>
                        <a:rPr lang="hu-HU" sz="1800" b="0" i="0" u="none" strike="noStrike" kern="1200" baseline="0" dirty="0" err="1">
                          <a:solidFill>
                            <a:schemeClr val="dk1"/>
                          </a:solidFill>
                          <a:latin typeface="+mn-lt"/>
                          <a:ea typeface="+mn-ea"/>
                          <a:cs typeface="+mn-cs"/>
                        </a:rPr>
                        <a:t>consciousness</a:t>
                      </a:r>
                      <a:r>
                        <a:rPr lang="hu-HU" sz="1800" b="0" i="0" u="none" strike="noStrike" kern="1200" baseline="0" dirty="0">
                          <a:solidFill>
                            <a:schemeClr val="dk1"/>
                          </a:solidFill>
                          <a:latin typeface="+mn-lt"/>
                          <a:ea typeface="+mn-ea"/>
                          <a:cs typeface="+mn-cs"/>
                        </a:rPr>
                        <a:t>, </a:t>
                      </a:r>
                      <a:r>
                        <a:rPr lang="hu-HU" sz="1800" b="0" i="0" u="none" strike="noStrike" kern="1200" baseline="0" dirty="0" err="1">
                          <a:solidFill>
                            <a:schemeClr val="dk1"/>
                          </a:solidFill>
                          <a:latin typeface="+mn-lt"/>
                          <a:ea typeface="+mn-ea"/>
                          <a:cs typeface="+mn-cs"/>
                        </a:rPr>
                        <a:t>urinary</a:t>
                      </a:r>
                      <a:r>
                        <a:rPr lang="hu-HU" sz="1800" b="0" i="0" u="none" strike="noStrike" kern="1200" baseline="0" dirty="0">
                          <a:solidFill>
                            <a:schemeClr val="dk1"/>
                          </a:solidFill>
                          <a:latin typeface="+mn-lt"/>
                          <a:ea typeface="+mn-ea"/>
                          <a:cs typeface="+mn-cs"/>
                        </a:rPr>
                        <a:t> output,</a:t>
                      </a:r>
                    </a:p>
                    <a:p>
                      <a:r>
                        <a:rPr lang="hu-HU" sz="1800" b="0" i="0" u="none" strike="noStrike" kern="1200" baseline="0" dirty="0" err="1">
                          <a:solidFill>
                            <a:schemeClr val="dk1"/>
                          </a:solidFill>
                          <a:latin typeface="+mn-lt"/>
                          <a:ea typeface="+mn-ea"/>
                          <a:cs typeface="+mn-cs"/>
                        </a:rPr>
                        <a:t>lactate</a:t>
                      </a:r>
                      <a:r>
                        <a:rPr lang="hu-HU" sz="1800" b="0" i="0" u="none" strike="noStrike" kern="1200" baseline="0" dirty="0">
                          <a:solidFill>
                            <a:schemeClr val="dk1"/>
                          </a:solidFill>
                          <a:latin typeface="+mn-lt"/>
                          <a:ea typeface="+mn-ea"/>
                          <a:cs typeface="+mn-cs"/>
                        </a:rPr>
                        <a:t> </a:t>
                      </a:r>
                      <a:r>
                        <a:rPr lang="hu-HU" sz="1800" b="0" i="0" u="none" strike="noStrike" kern="1200" baseline="0" dirty="0" err="1">
                          <a:solidFill>
                            <a:schemeClr val="dk1"/>
                          </a:solidFill>
                          <a:latin typeface="+mn-lt"/>
                          <a:ea typeface="+mn-ea"/>
                          <a:cs typeface="+mn-cs"/>
                        </a:rPr>
                        <a:t>level</a:t>
                      </a:r>
                      <a:r>
                        <a:rPr lang="hu-HU" sz="1800" b="0" i="0" u="none" strike="noStrike" kern="1200" baseline="0" dirty="0">
                          <a:solidFill>
                            <a:schemeClr val="dk1"/>
                          </a:solidFill>
                          <a:latin typeface="+mn-lt"/>
                          <a:ea typeface="+mn-ea"/>
                          <a:cs typeface="+mn-cs"/>
                        </a:rPr>
                        <a:t>).</a:t>
                      </a:r>
                      <a:endParaRPr lang="hu-HU" dirty="0"/>
                    </a:p>
                  </a:txBody>
                  <a:tcPr/>
                </a:tc>
                <a:extLst>
                  <a:ext uri="{0D108BD9-81ED-4DB2-BD59-A6C34878D82A}">
                    <a16:rowId xmlns:a16="http://schemas.microsoft.com/office/drawing/2014/main" val="2630359373"/>
                  </a:ext>
                </a:extLst>
              </a:tr>
              <a:tr h="1488903">
                <a:tc>
                  <a:txBody>
                    <a:bodyPr/>
                    <a:lstStyle/>
                    <a:p>
                      <a:r>
                        <a:rPr lang="hu-HU" dirty="0" err="1"/>
                        <a:t>Rhabdomyolysis</a:t>
                      </a:r>
                      <a:endParaRPr lang="hu-HU" dirty="0"/>
                    </a:p>
                  </a:txBody>
                  <a:tcPr/>
                </a:tc>
                <a:tc>
                  <a:txBody>
                    <a:bodyPr/>
                    <a:lstStyle/>
                    <a:p>
                      <a:r>
                        <a:rPr lang="en-US" sz="1800" b="0" i="0" u="none" strike="noStrike" kern="1200" baseline="0" dirty="0">
                          <a:solidFill>
                            <a:schemeClr val="dk1"/>
                          </a:solidFill>
                          <a:latin typeface="+mn-lt"/>
                          <a:ea typeface="+mn-ea"/>
                          <a:cs typeface="+mn-cs"/>
                        </a:rPr>
                        <a:t>Expand volume with normal saline, intravenous</a:t>
                      </a:r>
                    </a:p>
                    <a:p>
                      <a:r>
                        <a:rPr lang="en-US" sz="1800" b="0" i="0" u="none" strike="noStrike" kern="1200" baseline="0" dirty="0">
                          <a:solidFill>
                            <a:schemeClr val="dk1"/>
                          </a:solidFill>
                          <a:latin typeface="+mn-lt"/>
                          <a:ea typeface="+mn-ea"/>
                          <a:cs typeface="+mn-cs"/>
                        </a:rPr>
                        <a:t>furosemide and mannitol or intravenous sodium</a:t>
                      </a:r>
                    </a:p>
                    <a:p>
                      <a:r>
                        <a:rPr lang="hu-HU" sz="1800" b="0" i="0" u="none" strike="noStrike" kern="1200" baseline="0" dirty="0" err="1">
                          <a:solidFill>
                            <a:schemeClr val="dk1"/>
                          </a:solidFill>
                          <a:latin typeface="+mn-lt"/>
                          <a:ea typeface="+mn-ea"/>
                          <a:cs typeface="+mn-cs"/>
                        </a:rPr>
                        <a:t>bicarbonate</a:t>
                      </a:r>
                      <a:r>
                        <a:rPr lang="hu-HU" sz="1800" b="0" i="0" u="none" strike="noStrike" kern="1200" baseline="0" dirty="0">
                          <a:solidFill>
                            <a:schemeClr val="dk1"/>
                          </a:solidFill>
                          <a:latin typeface="+mn-lt"/>
                          <a:ea typeface="+mn-ea"/>
                          <a:cs typeface="+mn-cs"/>
                        </a:rPr>
                        <a:t>.</a:t>
                      </a:r>
                    </a:p>
                    <a:p>
                      <a:r>
                        <a:rPr lang="en-US" sz="1800" b="0" i="0" u="none" strike="noStrike" kern="1200" baseline="0" dirty="0">
                          <a:solidFill>
                            <a:schemeClr val="dk1"/>
                          </a:solidFill>
                          <a:latin typeface="+mn-lt"/>
                          <a:ea typeface="+mn-ea"/>
                          <a:cs typeface="+mn-cs"/>
                        </a:rPr>
                        <a:t>Monitor serum potassium and calcium and treat</a:t>
                      </a:r>
                    </a:p>
                    <a:p>
                      <a:r>
                        <a:rPr lang="hu-HU" sz="1800" b="0" i="0" u="none" strike="noStrike" kern="1200" baseline="0" dirty="0" err="1">
                          <a:solidFill>
                            <a:schemeClr val="dk1"/>
                          </a:solidFill>
                          <a:latin typeface="+mn-lt"/>
                          <a:ea typeface="+mn-ea"/>
                          <a:cs typeface="+mn-cs"/>
                        </a:rPr>
                        <a:t>even</a:t>
                      </a:r>
                      <a:r>
                        <a:rPr lang="hu-HU" sz="1800" b="0" i="0" u="none" strike="noStrike" kern="1200" baseline="0" dirty="0">
                          <a:solidFill>
                            <a:schemeClr val="dk1"/>
                          </a:solidFill>
                          <a:latin typeface="+mn-lt"/>
                          <a:ea typeface="+mn-ea"/>
                          <a:cs typeface="+mn-cs"/>
                        </a:rPr>
                        <a:t> </a:t>
                      </a:r>
                      <a:r>
                        <a:rPr lang="hu-HU" sz="1800" b="0" i="0" u="none" strike="noStrike" kern="1200" baseline="0" dirty="0" err="1">
                          <a:solidFill>
                            <a:schemeClr val="dk1"/>
                          </a:solidFill>
                          <a:latin typeface="+mn-lt"/>
                          <a:ea typeface="+mn-ea"/>
                          <a:cs typeface="+mn-cs"/>
                        </a:rPr>
                        <a:t>modest</a:t>
                      </a:r>
                      <a:r>
                        <a:rPr lang="hu-HU" sz="1800" b="0" i="0" u="none" strike="noStrike" kern="1200" baseline="0" dirty="0">
                          <a:solidFill>
                            <a:schemeClr val="dk1"/>
                          </a:solidFill>
                          <a:latin typeface="+mn-lt"/>
                          <a:ea typeface="+mn-ea"/>
                          <a:cs typeface="+mn-cs"/>
                        </a:rPr>
                        <a:t> </a:t>
                      </a:r>
                      <a:r>
                        <a:rPr lang="hu-HU" sz="1800" b="0" i="0" u="none" strike="noStrike" kern="1200" baseline="0" dirty="0" err="1">
                          <a:solidFill>
                            <a:schemeClr val="dk1"/>
                          </a:solidFill>
                          <a:latin typeface="+mn-lt"/>
                          <a:ea typeface="+mn-ea"/>
                          <a:cs typeface="+mn-cs"/>
                        </a:rPr>
                        <a:t>hyperkalaemia</a:t>
                      </a:r>
                      <a:r>
                        <a:rPr lang="hu-HU" sz="1800" b="0" i="0" u="none" strike="noStrike" kern="1200" baseline="0" dirty="0">
                          <a:solidFill>
                            <a:schemeClr val="dk1"/>
                          </a:solidFill>
                          <a:latin typeface="+mn-lt"/>
                          <a:ea typeface="+mn-ea"/>
                          <a:cs typeface="+mn-cs"/>
                        </a:rPr>
                        <a:t>.</a:t>
                      </a:r>
                      <a:endParaRPr lang="hu-HU" dirty="0"/>
                    </a:p>
                  </a:txBody>
                  <a:tcPr/>
                </a:tc>
                <a:tc>
                  <a:txBody>
                    <a:bodyPr/>
                    <a:lstStyle/>
                    <a:p>
                      <a:r>
                        <a:rPr lang="hu-HU" sz="1800" b="0" i="0" u="none" strike="noStrike" kern="1200" baseline="0" dirty="0" err="1">
                          <a:solidFill>
                            <a:schemeClr val="dk1"/>
                          </a:solidFill>
                          <a:latin typeface="+mn-lt"/>
                          <a:ea typeface="+mn-ea"/>
                          <a:cs typeface="+mn-cs"/>
                        </a:rPr>
                        <a:t>Prevent</a:t>
                      </a:r>
                      <a:r>
                        <a:rPr lang="hu-HU" sz="1800" b="0" i="0" u="none" strike="noStrike" kern="1200" baseline="0" dirty="0">
                          <a:solidFill>
                            <a:schemeClr val="dk1"/>
                          </a:solidFill>
                          <a:latin typeface="+mn-lt"/>
                          <a:ea typeface="+mn-ea"/>
                          <a:cs typeface="+mn-cs"/>
                        </a:rPr>
                        <a:t> </a:t>
                      </a:r>
                      <a:r>
                        <a:rPr lang="hu-HU" sz="1800" b="0" i="0" u="none" strike="noStrike" kern="1200" baseline="0" dirty="0" err="1">
                          <a:solidFill>
                            <a:schemeClr val="dk1"/>
                          </a:solidFill>
                          <a:latin typeface="+mn-lt"/>
                          <a:ea typeface="+mn-ea"/>
                          <a:cs typeface="+mn-cs"/>
                        </a:rPr>
                        <a:t>myoglobin-induced</a:t>
                      </a:r>
                      <a:r>
                        <a:rPr lang="hu-HU" sz="1800" b="0" i="0" u="none" strike="noStrike" kern="1200" baseline="0" dirty="0">
                          <a:solidFill>
                            <a:schemeClr val="dk1"/>
                          </a:solidFill>
                          <a:latin typeface="+mn-lt"/>
                          <a:ea typeface="+mn-ea"/>
                          <a:cs typeface="+mn-cs"/>
                        </a:rPr>
                        <a:t> </a:t>
                      </a:r>
                      <a:r>
                        <a:rPr lang="hu-HU" sz="1800" b="0" i="0" u="none" strike="noStrike" kern="1200" baseline="0" dirty="0" err="1">
                          <a:solidFill>
                            <a:schemeClr val="dk1"/>
                          </a:solidFill>
                          <a:latin typeface="+mn-lt"/>
                          <a:ea typeface="+mn-ea"/>
                          <a:cs typeface="+mn-cs"/>
                        </a:rPr>
                        <a:t>renal</a:t>
                      </a:r>
                      <a:r>
                        <a:rPr lang="hu-HU" sz="1800" b="0" i="0" u="none" strike="noStrike" kern="1200" baseline="0" dirty="0">
                          <a:solidFill>
                            <a:schemeClr val="dk1"/>
                          </a:solidFill>
                          <a:latin typeface="+mn-lt"/>
                          <a:ea typeface="+mn-ea"/>
                          <a:cs typeface="+mn-cs"/>
                        </a:rPr>
                        <a:t> </a:t>
                      </a:r>
                      <a:r>
                        <a:rPr lang="hu-HU" sz="1800" b="0" i="0" u="none" strike="noStrike" kern="1200" baseline="0" dirty="0" err="1">
                          <a:solidFill>
                            <a:schemeClr val="dk1"/>
                          </a:solidFill>
                          <a:latin typeface="+mn-lt"/>
                          <a:ea typeface="+mn-ea"/>
                          <a:cs typeface="+mn-cs"/>
                        </a:rPr>
                        <a:t>injury</a:t>
                      </a:r>
                      <a:r>
                        <a:rPr lang="hu-HU" sz="1800" b="0" i="0" u="none" strike="noStrike" kern="1200" baseline="0" dirty="0">
                          <a:solidFill>
                            <a:schemeClr val="dk1"/>
                          </a:solidFill>
                          <a:latin typeface="+mn-lt"/>
                          <a:ea typeface="+mn-ea"/>
                          <a:cs typeface="+mn-cs"/>
                        </a:rPr>
                        <a:t>.</a:t>
                      </a:r>
                    </a:p>
                    <a:p>
                      <a:r>
                        <a:rPr lang="en-US" sz="1800" b="0" i="0" u="none" strike="noStrike" kern="1200" baseline="0" dirty="0">
                          <a:solidFill>
                            <a:schemeClr val="dk1"/>
                          </a:solidFill>
                          <a:latin typeface="+mn-lt"/>
                          <a:ea typeface="+mn-ea"/>
                          <a:cs typeface="+mn-cs"/>
                        </a:rPr>
                        <a:t>Promote renal blood flow and diuresis.</a:t>
                      </a:r>
                    </a:p>
                    <a:p>
                      <a:r>
                        <a:rPr lang="hu-HU" sz="1800" b="0" i="0" u="none" strike="noStrike" kern="1200" baseline="0" dirty="0" err="1">
                          <a:solidFill>
                            <a:schemeClr val="dk1"/>
                          </a:solidFill>
                          <a:latin typeface="+mn-lt"/>
                          <a:ea typeface="+mn-ea"/>
                          <a:cs typeface="+mn-cs"/>
                        </a:rPr>
                        <a:t>Ensure</a:t>
                      </a:r>
                      <a:r>
                        <a:rPr lang="hu-HU" sz="1800" b="0" i="0" u="none" strike="noStrike" kern="1200" baseline="0" dirty="0">
                          <a:solidFill>
                            <a:schemeClr val="dk1"/>
                          </a:solidFill>
                          <a:latin typeface="+mn-lt"/>
                          <a:ea typeface="+mn-ea"/>
                          <a:cs typeface="+mn-cs"/>
                        </a:rPr>
                        <a:t> </a:t>
                      </a:r>
                      <a:r>
                        <a:rPr lang="hu-HU" sz="1800" b="0" i="0" u="none" strike="noStrike" kern="1200" baseline="0" dirty="0" err="1">
                          <a:solidFill>
                            <a:schemeClr val="dk1"/>
                          </a:solidFill>
                          <a:latin typeface="+mn-lt"/>
                          <a:ea typeface="+mn-ea"/>
                          <a:cs typeface="+mn-cs"/>
                        </a:rPr>
                        <a:t>urine</a:t>
                      </a:r>
                      <a:r>
                        <a:rPr lang="hu-HU" sz="1800" b="0" i="0" u="none" strike="noStrike" kern="1200" baseline="0" dirty="0">
                          <a:solidFill>
                            <a:schemeClr val="dk1"/>
                          </a:solidFill>
                          <a:latin typeface="+mn-lt"/>
                          <a:ea typeface="+mn-ea"/>
                          <a:cs typeface="+mn-cs"/>
                        </a:rPr>
                        <a:t> </a:t>
                      </a:r>
                      <a:r>
                        <a:rPr lang="hu-HU" sz="1800" b="0" i="0" u="none" strike="noStrike" kern="1200" baseline="0" dirty="0" err="1">
                          <a:solidFill>
                            <a:schemeClr val="dk1"/>
                          </a:solidFill>
                          <a:latin typeface="+mn-lt"/>
                          <a:ea typeface="+mn-ea"/>
                          <a:cs typeface="+mn-cs"/>
                        </a:rPr>
                        <a:t>alkalinization</a:t>
                      </a:r>
                      <a:r>
                        <a:rPr lang="hu-HU" sz="1800" b="0" i="0" u="none" strike="noStrike" kern="1200" baseline="0" dirty="0">
                          <a:solidFill>
                            <a:schemeClr val="dk1"/>
                          </a:solidFill>
                          <a:latin typeface="+mn-lt"/>
                          <a:ea typeface="+mn-ea"/>
                          <a:cs typeface="+mn-cs"/>
                        </a:rPr>
                        <a:t>.</a:t>
                      </a:r>
                      <a:endParaRPr lang="hu-HU" dirty="0"/>
                    </a:p>
                  </a:txBody>
                  <a:tcPr/>
                </a:tc>
                <a:extLst>
                  <a:ext uri="{0D108BD9-81ED-4DB2-BD59-A6C34878D82A}">
                    <a16:rowId xmlns:a16="http://schemas.microsoft.com/office/drawing/2014/main" val="374282565"/>
                  </a:ext>
                </a:extLst>
              </a:tr>
              <a:tr h="377396">
                <a:tc>
                  <a:txBody>
                    <a:bodyPr/>
                    <a:lstStyle/>
                    <a:p>
                      <a:r>
                        <a:rPr lang="hu-HU" sz="1800" b="0" i="0" u="none" strike="noStrike" kern="1200" baseline="0" dirty="0">
                          <a:solidFill>
                            <a:schemeClr val="dk1"/>
                          </a:solidFill>
                          <a:latin typeface="+mn-lt"/>
                          <a:ea typeface="+mn-ea"/>
                          <a:cs typeface="+mn-cs"/>
                        </a:rPr>
                        <a:t>Post-</a:t>
                      </a:r>
                      <a:r>
                        <a:rPr lang="hu-HU" sz="1800" b="0" i="0" u="none" strike="noStrike" kern="1200" baseline="0" dirty="0" err="1">
                          <a:solidFill>
                            <a:schemeClr val="dk1"/>
                          </a:solidFill>
                          <a:latin typeface="+mn-lt"/>
                          <a:ea typeface="+mn-ea"/>
                          <a:cs typeface="+mn-cs"/>
                        </a:rPr>
                        <a:t>cooling</a:t>
                      </a:r>
                      <a:endParaRPr lang="hu-HU" dirty="0"/>
                    </a:p>
                  </a:txBody>
                  <a:tcPr/>
                </a:tc>
                <a:tc>
                  <a:txBody>
                    <a:bodyPr/>
                    <a:lstStyle/>
                    <a:p>
                      <a:endParaRPr lang="hu-HU"/>
                    </a:p>
                  </a:txBody>
                  <a:tcPr/>
                </a:tc>
                <a:tc>
                  <a:txBody>
                    <a:bodyPr/>
                    <a:lstStyle/>
                    <a:p>
                      <a:r>
                        <a:rPr lang="hu-HU" sz="1800" b="0" i="0" u="none" strike="noStrike" kern="1200" baseline="0" dirty="0" err="1">
                          <a:solidFill>
                            <a:schemeClr val="dk1"/>
                          </a:solidFill>
                          <a:latin typeface="+mn-lt"/>
                          <a:ea typeface="+mn-ea"/>
                          <a:cs typeface="+mn-cs"/>
                        </a:rPr>
                        <a:t>Prevent</a:t>
                      </a:r>
                      <a:r>
                        <a:rPr lang="hu-HU" sz="1800" b="0" i="0" u="none" strike="noStrike" kern="1200" baseline="0" dirty="0">
                          <a:solidFill>
                            <a:schemeClr val="dk1"/>
                          </a:solidFill>
                          <a:latin typeface="+mn-lt"/>
                          <a:ea typeface="+mn-ea"/>
                          <a:cs typeface="+mn-cs"/>
                        </a:rPr>
                        <a:t> life-</a:t>
                      </a:r>
                      <a:r>
                        <a:rPr lang="hu-HU" sz="1800" b="0" i="0" u="none" strike="noStrike" kern="1200" baseline="0" dirty="0" err="1">
                          <a:solidFill>
                            <a:schemeClr val="dk1"/>
                          </a:solidFill>
                          <a:latin typeface="+mn-lt"/>
                          <a:ea typeface="+mn-ea"/>
                          <a:cs typeface="+mn-cs"/>
                        </a:rPr>
                        <a:t>threatening</a:t>
                      </a:r>
                      <a:r>
                        <a:rPr lang="hu-HU" sz="1800" b="0" i="0" u="none" strike="noStrike" kern="1200" baseline="0" dirty="0">
                          <a:solidFill>
                            <a:schemeClr val="dk1"/>
                          </a:solidFill>
                          <a:latin typeface="+mn-lt"/>
                          <a:ea typeface="+mn-ea"/>
                          <a:cs typeface="+mn-cs"/>
                        </a:rPr>
                        <a:t> </a:t>
                      </a:r>
                      <a:r>
                        <a:rPr lang="hu-HU" sz="1800" b="0" i="0" u="none" strike="noStrike" kern="1200" baseline="0" dirty="0" err="1">
                          <a:solidFill>
                            <a:schemeClr val="dk1"/>
                          </a:solidFill>
                          <a:latin typeface="+mn-lt"/>
                          <a:ea typeface="+mn-ea"/>
                          <a:cs typeface="+mn-cs"/>
                        </a:rPr>
                        <a:t>cardiac</a:t>
                      </a:r>
                      <a:r>
                        <a:rPr lang="hu-HU" sz="1800" b="0" i="0" u="none" strike="noStrike" kern="1200" baseline="0" dirty="0">
                          <a:solidFill>
                            <a:schemeClr val="dk1"/>
                          </a:solidFill>
                          <a:latin typeface="+mn-lt"/>
                          <a:ea typeface="+mn-ea"/>
                          <a:cs typeface="+mn-cs"/>
                        </a:rPr>
                        <a:t> </a:t>
                      </a:r>
                      <a:r>
                        <a:rPr lang="hu-HU" sz="1800" b="0" i="0" u="none" strike="noStrike" kern="1200" baseline="0" dirty="0" err="1">
                          <a:solidFill>
                            <a:schemeClr val="dk1"/>
                          </a:solidFill>
                          <a:latin typeface="+mn-lt"/>
                          <a:ea typeface="+mn-ea"/>
                          <a:cs typeface="+mn-cs"/>
                        </a:rPr>
                        <a:t>arrhythmia</a:t>
                      </a:r>
                      <a:r>
                        <a:rPr lang="hu-HU" sz="1800" b="0" i="0" u="none" strike="noStrike" kern="1200" baseline="0" dirty="0">
                          <a:solidFill>
                            <a:schemeClr val="dk1"/>
                          </a:solidFill>
                          <a:latin typeface="+mn-lt"/>
                          <a:ea typeface="+mn-ea"/>
                          <a:cs typeface="+mn-cs"/>
                        </a:rPr>
                        <a:t>.</a:t>
                      </a:r>
                      <a:endParaRPr lang="hu-HU" dirty="0"/>
                    </a:p>
                  </a:txBody>
                  <a:tcPr/>
                </a:tc>
                <a:extLst>
                  <a:ext uri="{0D108BD9-81ED-4DB2-BD59-A6C34878D82A}">
                    <a16:rowId xmlns:a16="http://schemas.microsoft.com/office/drawing/2014/main" val="1119441474"/>
                  </a:ext>
                </a:extLst>
              </a:tr>
              <a:tr h="377396">
                <a:tc>
                  <a:txBody>
                    <a:bodyPr/>
                    <a:lstStyle/>
                    <a:p>
                      <a:r>
                        <a:rPr lang="hu-HU" sz="1800" b="0" i="0" u="none" strike="noStrike" kern="1200" baseline="0" dirty="0" err="1">
                          <a:solidFill>
                            <a:schemeClr val="dk1"/>
                          </a:solidFill>
                          <a:latin typeface="+mn-lt"/>
                          <a:ea typeface="+mn-ea"/>
                          <a:cs typeface="+mn-cs"/>
                        </a:rPr>
                        <a:t>Multiple</a:t>
                      </a:r>
                      <a:r>
                        <a:rPr lang="hu-HU" sz="1800" b="0" i="0" u="none" strike="noStrike" kern="1200" baseline="0" dirty="0">
                          <a:solidFill>
                            <a:schemeClr val="dk1"/>
                          </a:solidFill>
                          <a:latin typeface="+mn-lt"/>
                          <a:ea typeface="+mn-ea"/>
                          <a:cs typeface="+mn-cs"/>
                        </a:rPr>
                        <a:t> </a:t>
                      </a:r>
                      <a:r>
                        <a:rPr lang="hu-HU" sz="1800" b="0" i="0" u="none" strike="noStrike" kern="1200" baseline="0" dirty="0" err="1">
                          <a:solidFill>
                            <a:schemeClr val="dk1"/>
                          </a:solidFill>
                          <a:latin typeface="+mn-lt"/>
                          <a:ea typeface="+mn-ea"/>
                          <a:cs typeface="+mn-cs"/>
                        </a:rPr>
                        <a:t>organ</a:t>
                      </a:r>
                      <a:r>
                        <a:rPr lang="hu-HU" sz="1800" b="0" i="0" u="none" strike="noStrike" kern="1200" baseline="0" dirty="0">
                          <a:solidFill>
                            <a:schemeClr val="dk1"/>
                          </a:solidFill>
                          <a:latin typeface="+mn-lt"/>
                          <a:ea typeface="+mn-ea"/>
                          <a:cs typeface="+mn-cs"/>
                        </a:rPr>
                        <a:t> </a:t>
                      </a:r>
                      <a:r>
                        <a:rPr lang="hu-HU" sz="1800" b="0" i="0" u="none" strike="noStrike" kern="1200" baseline="0" dirty="0" err="1">
                          <a:solidFill>
                            <a:schemeClr val="dk1"/>
                          </a:solidFill>
                          <a:latin typeface="+mn-lt"/>
                          <a:ea typeface="+mn-ea"/>
                          <a:cs typeface="+mn-cs"/>
                        </a:rPr>
                        <a:t>system</a:t>
                      </a:r>
                      <a:endParaRPr lang="hu-HU" sz="1800" b="0" i="0" u="none" strike="noStrike" kern="1200" baseline="0" dirty="0">
                        <a:solidFill>
                          <a:schemeClr val="dk1"/>
                        </a:solidFill>
                        <a:latin typeface="+mn-lt"/>
                        <a:ea typeface="+mn-ea"/>
                        <a:cs typeface="+mn-cs"/>
                      </a:endParaRPr>
                    </a:p>
                    <a:p>
                      <a:r>
                        <a:rPr lang="hu-HU" sz="1800" b="0" i="0" u="none" strike="noStrike" kern="1200" baseline="0" dirty="0" err="1">
                          <a:solidFill>
                            <a:schemeClr val="dk1"/>
                          </a:solidFill>
                          <a:latin typeface="+mn-lt"/>
                          <a:ea typeface="+mn-ea"/>
                          <a:cs typeface="+mn-cs"/>
                        </a:rPr>
                        <a:t>dysfunction</a:t>
                      </a:r>
                      <a:endParaRPr lang="hu-HU" dirty="0"/>
                    </a:p>
                  </a:txBody>
                  <a:tcPr/>
                </a:tc>
                <a:tc>
                  <a:txBody>
                    <a:bodyPr/>
                    <a:lstStyle/>
                    <a:p>
                      <a:r>
                        <a:rPr lang="hu-HU" sz="1800" b="0" i="0" u="none" strike="noStrike" kern="1200" baseline="0" dirty="0" err="1">
                          <a:solidFill>
                            <a:schemeClr val="dk1"/>
                          </a:solidFill>
                          <a:latin typeface="+mn-lt"/>
                          <a:ea typeface="+mn-ea"/>
                          <a:cs typeface="+mn-cs"/>
                        </a:rPr>
                        <a:t>Use</a:t>
                      </a:r>
                      <a:r>
                        <a:rPr lang="hu-HU" sz="1800" b="0" i="0" u="none" strike="noStrike" kern="1200" baseline="0" dirty="0">
                          <a:solidFill>
                            <a:schemeClr val="dk1"/>
                          </a:solidFill>
                          <a:latin typeface="+mn-lt"/>
                          <a:ea typeface="+mn-ea"/>
                          <a:cs typeface="+mn-cs"/>
                        </a:rPr>
                        <a:t> </a:t>
                      </a:r>
                      <a:r>
                        <a:rPr lang="hu-HU" sz="1800" b="0" i="0" u="none" strike="noStrike" kern="1200" baseline="0" dirty="0" err="1">
                          <a:solidFill>
                            <a:schemeClr val="dk1"/>
                          </a:solidFill>
                          <a:latin typeface="+mn-lt"/>
                          <a:ea typeface="+mn-ea"/>
                          <a:cs typeface="+mn-cs"/>
                        </a:rPr>
                        <a:t>nonspecific</a:t>
                      </a:r>
                      <a:r>
                        <a:rPr lang="hu-HU" sz="1800" b="0" i="0" u="none" strike="noStrike" kern="1200" baseline="0" dirty="0">
                          <a:solidFill>
                            <a:schemeClr val="dk1"/>
                          </a:solidFill>
                          <a:latin typeface="+mn-lt"/>
                          <a:ea typeface="+mn-ea"/>
                          <a:cs typeface="+mn-cs"/>
                        </a:rPr>
                        <a:t> </a:t>
                      </a:r>
                      <a:r>
                        <a:rPr lang="hu-HU" sz="1800" b="0" i="0" u="none" strike="noStrike" kern="1200" baseline="0" dirty="0" err="1">
                          <a:solidFill>
                            <a:schemeClr val="dk1"/>
                          </a:solidFill>
                          <a:latin typeface="+mn-lt"/>
                          <a:ea typeface="+mn-ea"/>
                          <a:cs typeface="+mn-cs"/>
                        </a:rPr>
                        <a:t>supportive</a:t>
                      </a:r>
                      <a:r>
                        <a:rPr lang="hu-HU" sz="1800" b="0" i="0" u="none" strike="noStrike" kern="1200" baseline="0" dirty="0">
                          <a:solidFill>
                            <a:schemeClr val="dk1"/>
                          </a:solidFill>
                          <a:latin typeface="+mn-lt"/>
                          <a:ea typeface="+mn-ea"/>
                          <a:cs typeface="+mn-cs"/>
                        </a:rPr>
                        <a:t> </a:t>
                      </a:r>
                      <a:r>
                        <a:rPr lang="hu-HU" sz="1800" b="0" i="0" u="none" strike="noStrike" kern="1200" baseline="0" dirty="0" err="1">
                          <a:solidFill>
                            <a:schemeClr val="dk1"/>
                          </a:solidFill>
                          <a:latin typeface="+mn-lt"/>
                          <a:ea typeface="+mn-ea"/>
                          <a:cs typeface="+mn-cs"/>
                        </a:rPr>
                        <a:t>therapy</a:t>
                      </a:r>
                      <a:r>
                        <a:rPr lang="hu-HU" sz="1800" b="0" i="0" u="none" strike="noStrike" kern="1200" baseline="0" dirty="0">
                          <a:solidFill>
                            <a:schemeClr val="dk1"/>
                          </a:solidFill>
                          <a:latin typeface="+mn-lt"/>
                          <a:ea typeface="+mn-ea"/>
                          <a:cs typeface="+mn-cs"/>
                        </a:rPr>
                        <a:t>.</a:t>
                      </a:r>
                      <a:endParaRPr lang="hu-HU" dirty="0"/>
                    </a:p>
                  </a:txBody>
                  <a:tcPr/>
                </a:tc>
                <a:tc>
                  <a:txBody>
                    <a:bodyPr/>
                    <a:lstStyle/>
                    <a:p>
                      <a:r>
                        <a:rPr lang="en-US" sz="1800" b="0" i="0" u="none" strike="noStrike" kern="1200" baseline="0" dirty="0">
                          <a:solidFill>
                            <a:schemeClr val="dk1"/>
                          </a:solidFill>
                          <a:latin typeface="+mn-lt"/>
                          <a:ea typeface="+mn-ea"/>
                          <a:cs typeface="+mn-cs"/>
                        </a:rPr>
                        <a:t>Aid recovery of organ function.</a:t>
                      </a:r>
                      <a:endParaRPr lang="hu-HU" dirty="0"/>
                    </a:p>
                  </a:txBody>
                  <a:tcPr/>
                </a:tc>
                <a:extLst>
                  <a:ext uri="{0D108BD9-81ED-4DB2-BD59-A6C34878D82A}">
                    <a16:rowId xmlns:a16="http://schemas.microsoft.com/office/drawing/2014/main" val="547319327"/>
                  </a:ext>
                </a:extLst>
              </a:tr>
            </a:tbl>
          </a:graphicData>
        </a:graphic>
      </p:graphicFrame>
      <p:sp>
        <p:nvSpPr>
          <p:cNvPr id="5" name="Téglalap 4"/>
          <p:cNvSpPr/>
          <p:nvPr/>
        </p:nvSpPr>
        <p:spPr>
          <a:xfrm>
            <a:off x="2505807" y="6486490"/>
            <a:ext cx="8791699" cy="461665"/>
          </a:xfrm>
          <a:prstGeom prst="rect">
            <a:avLst/>
          </a:prstGeom>
        </p:spPr>
        <p:txBody>
          <a:bodyPr wrap="square">
            <a:spAutoFit/>
          </a:bodyPr>
          <a:lstStyle/>
          <a:p>
            <a:r>
              <a:rPr lang="hu-HU" sz="1200" i="1" dirty="0" err="1"/>
              <a:t>Source</a:t>
            </a:r>
            <a:r>
              <a:rPr lang="hu-HU" sz="1200" i="1" dirty="0"/>
              <a:t>: </a:t>
            </a:r>
            <a:r>
              <a:rPr lang="en-US" sz="1200" i="1" dirty="0"/>
              <a:t>P</a:t>
            </a:r>
            <a:r>
              <a:rPr lang="hu-HU" sz="1200" i="1" dirty="0"/>
              <a:t>u</a:t>
            </a:r>
            <a:r>
              <a:rPr lang="en-US" sz="1200" i="1" dirty="0" err="1"/>
              <a:t>blic</a:t>
            </a:r>
            <a:r>
              <a:rPr lang="en-US" sz="1200" i="1" dirty="0"/>
              <a:t> Health advice</a:t>
            </a:r>
            <a:r>
              <a:rPr lang="hu-HU" sz="1200" i="1" dirty="0"/>
              <a:t> </a:t>
            </a:r>
            <a:r>
              <a:rPr lang="en-US" sz="1200" i="1" dirty="0"/>
              <a:t>on preventing health effects of heat</a:t>
            </a:r>
            <a:r>
              <a:rPr lang="hu-HU" sz="1200" i="1" dirty="0"/>
              <a:t>. WHO/EURO:2011-2510-42266-5869. https://www.who.int/publications/i/item/public-health-advice-on-preventing-health-effects-of-heat</a:t>
            </a:r>
          </a:p>
        </p:txBody>
      </p:sp>
    </p:spTree>
    <p:extLst>
      <p:ext uri="{BB962C8B-B14F-4D97-AF65-F5344CB8AC3E}">
        <p14:creationId xmlns:p14="http://schemas.microsoft.com/office/powerpoint/2010/main" val="29579419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F72249-4EDD-4CF6-B601-9E44A86E8442}"/>
              </a:ext>
            </a:extLst>
          </p:cNvPr>
          <p:cNvSpPr>
            <a:spLocks noGrp="1"/>
          </p:cNvSpPr>
          <p:nvPr>
            <p:ph type="title"/>
          </p:nvPr>
        </p:nvSpPr>
        <p:spPr>
          <a:xfrm>
            <a:off x="295174" y="596629"/>
            <a:ext cx="11896826" cy="549635"/>
          </a:xfrm>
        </p:spPr>
        <p:txBody>
          <a:bodyPr>
            <a:normAutofit fontScale="90000"/>
          </a:bodyPr>
          <a:lstStyle/>
          <a:p>
            <a:r>
              <a:rPr lang="hu-HU" b="1" dirty="0" err="1">
                <a:solidFill>
                  <a:schemeClr val="tx1"/>
                </a:solidFill>
                <a:latin typeface="Arial" charset="0"/>
                <a:ea typeface="ヒラギノ角ゴ Pro W3" charset="-128"/>
                <a:cs typeface="ヒラギノ角ゴ Pro W3" charset="-128"/>
              </a:rPr>
              <a:t>Take</a:t>
            </a:r>
            <a:r>
              <a:rPr lang="hu-HU" b="1" dirty="0">
                <a:solidFill>
                  <a:schemeClr val="tx1"/>
                </a:solidFill>
                <a:latin typeface="Arial" charset="0"/>
                <a:ea typeface="ヒラギノ角ゴ Pro W3" charset="-128"/>
                <a:cs typeface="ヒラギノ角ゴ Pro W3" charset="-128"/>
              </a:rPr>
              <a:t> </a:t>
            </a:r>
            <a:r>
              <a:rPr lang="hu-HU" b="1" dirty="0" err="1">
                <a:solidFill>
                  <a:schemeClr val="tx1"/>
                </a:solidFill>
                <a:latin typeface="Arial" charset="0"/>
                <a:ea typeface="ヒラギノ角ゴ Pro W3" charset="-128"/>
                <a:cs typeface="ヒラギノ角ゴ Pro W3" charset="-128"/>
              </a:rPr>
              <a:t>home</a:t>
            </a:r>
            <a:r>
              <a:rPr lang="hu-HU" b="1" dirty="0">
                <a:solidFill>
                  <a:schemeClr val="tx1"/>
                </a:solidFill>
                <a:latin typeface="Arial" charset="0"/>
                <a:ea typeface="ヒラギノ角ゴ Pro W3" charset="-128"/>
                <a:cs typeface="ヒラギノ角ゴ Pro W3" charset="-128"/>
              </a:rPr>
              <a:t> </a:t>
            </a:r>
            <a:r>
              <a:rPr lang="hu-HU" b="1" dirty="0" err="1" smtClean="0">
                <a:solidFill>
                  <a:schemeClr val="tx1"/>
                </a:solidFill>
                <a:latin typeface="Arial" charset="0"/>
                <a:ea typeface="ヒラギノ角ゴ Pro W3" charset="-128"/>
                <a:cs typeface="ヒラギノ角ゴ Pro W3" charset="-128"/>
              </a:rPr>
              <a:t>messages</a:t>
            </a:r>
            <a:endParaRPr lang="en-GB" dirty="0">
              <a:solidFill>
                <a:schemeClr val="tx1"/>
              </a:solidFill>
            </a:endParaRPr>
          </a:p>
        </p:txBody>
      </p:sp>
      <p:sp>
        <p:nvSpPr>
          <p:cNvPr id="3" name="Content Placeholder 2">
            <a:extLst>
              <a:ext uri="{FF2B5EF4-FFF2-40B4-BE49-F238E27FC236}">
                <a16:creationId xmlns:a16="http://schemas.microsoft.com/office/drawing/2014/main" id="{549FE2F5-24FB-4826-8B1E-5C08530CB47B}"/>
              </a:ext>
            </a:extLst>
          </p:cNvPr>
          <p:cNvSpPr>
            <a:spLocks noGrp="1"/>
          </p:cNvSpPr>
          <p:nvPr>
            <p:ph idx="1"/>
          </p:nvPr>
        </p:nvSpPr>
        <p:spPr>
          <a:xfrm>
            <a:off x="393031" y="1487103"/>
            <a:ext cx="11405937" cy="5370897"/>
          </a:xfrm>
        </p:spPr>
        <p:txBody>
          <a:bodyPr/>
          <a:lstStyle/>
          <a:p>
            <a:pPr marL="285750" indent="-285750" algn="just">
              <a:lnSpc>
                <a:spcPct val="120000"/>
              </a:lnSpc>
              <a:spcBef>
                <a:spcPts val="600"/>
              </a:spcBef>
              <a:spcAft>
                <a:spcPts val="1000"/>
              </a:spcAft>
              <a:defRPr/>
            </a:pPr>
            <a:r>
              <a:rPr lang="hu-HU" sz="2400" dirty="0">
                <a:solidFill>
                  <a:schemeClr val="tx1"/>
                </a:solidFill>
              </a:rPr>
              <a:t>A</a:t>
            </a:r>
            <a:r>
              <a:rPr lang="en-GB" sz="2400" dirty="0">
                <a:solidFill>
                  <a:schemeClr val="tx1"/>
                </a:solidFill>
              </a:rPr>
              <a:t> range of mild to severe health impacts can result from exposure to high temperatures. Especially when temperatures remain high for prolonged periods</a:t>
            </a:r>
            <a:r>
              <a:rPr lang="hu-HU" sz="2400" dirty="0">
                <a:solidFill>
                  <a:schemeClr val="tx1"/>
                </a:solidFill>
              </a:rPr>
              <a:t>.</a:t>
            </a:r>
            <a:endParaRPr lang="en-GB" sz="2400" dirty="0">
              <a:solidFill>
                <a:schemeClr val="tx1"/>
              </a:solidFill>
            </a:endParaRPr>
          </a:p>
          <a:p>
            <a:pPr marL="285750" indent="-285750" algn="just">
              <a:lnSpc>
                <a:spcPct val="120000"/>
              </a:lnSpc>
              <a:spcBef>
                <a:spcPts val="600"/>
              </a:spcBef>
              <a:spcAft>
                <a:spcPts val="1000"/>
              </a:spcAft>
              <a:defRPr/>
            </a:pPr>
            <a:r>
              <a:rPr lang="hu-HU" sz="2400" dirty="0">
                <a:solidFill>
                  <a:schemeClr val="tx1"/>
                </a:solidFill>
              </a:rPr>
              <a:t>T</a:t>
            </a:r>
            <a:r>
              <a:rPr lang="en-GB" sz="2400" dirty="0">
                <a:solidFill>
                  <a:schemeClr val="tx1"/>
                </a:solidFill>
              </a:rPr>
              <a:t>he main causes of illness and death during a heatwave are respiratory and cardiovascular</a:t>
            </a:r>
            <a:r>
              <a:rPr lang="hu-HU" sz="2400" dirty="0">
                <a:solidFill>
                  <a:schemeClr val="tx1"/>
                </a:solidFill>
              </a:rPr>
              <a:t> </a:t>
            </a:r>
            <a:r>
              <a:rPr lang="hu-HU" sz="2400" dirty="0" err="1">
                <a:solidFill>
                  <a:schemeClr val="tx1"/>
                </a:solidFill>
              </a:rPr>
              <a:t>diseases</a:t>
            </a:r>
            <a:r>
              <a:rPr lang="hu-HU" sz="2400" dirty="0">
                <a:solidFill>
                  <a:schemeClr val="tx1"/>
                </a:solidFill>
              </a:rPr>
              <a:t>.</a:t>
            </a:r>
            <a:endParaRPr lang="en-GB" sz="2400" dirty="0">
              <a:solidFill>
                <a:schemeClr val="tx1"/>
              </a:solidFill>
            </a:endParaRPr>
          </a:p>
          <a:p>
            <a:pPr marL="285750" indent="-285750" algn="just">
              <a:lnSpc>
                <a:spcPct val="120000"/>
              </a:lnSpc>
              <a:spcBef>
                <a:spcPts val="600"/>
              </a:spcBef>
              <a:spcAft>
                <a:spcPts val="1000"/>
              </a:spcAft>
              <a:defRPr/>
            </a:pPr>
            <a:r>
              <a:rPr lang="hu-HU" sz="2400" dirty="0">
                <a:solidFill>
                  <a:schemeClr val="tx1"/>
                </a:solidFill>
              </a:rPr>
              <a:t>T</a:t>
            </a:r>
            <a:r>
              <a:rPr lang="en-GB" sz="2400" dirty="0">
                <a:solidFill>
                  <a:schemeClr val="tx1"/>
                </a:solidFill>
              </a:rPr>
              <a:t>here are specific heat-related health effects and illnesses including:</a:t>
            </a:r>
            <a:br>
              <a:rPr lang="en-GB" sz="2400" dirty="0">
                <a:solidFill>
                  <a:schemeClr val="tx1"/>
                </a:solidFill>
              </a:rPr>
            </a:br>
            <a:r>
              <a:rPr lang="en-GB" sz="2400" dirty="0">
                <a:solidFill>
                  <a:schemeClr val="tx1"/>
                </a:solidFill>
              </a:rPr>
              <a:t>Heat cramps, heat rash, heat oedema, heat syncope, heat exhaustion, heatstroke</a:t>
            </a:r>
            <a:r>
              <a:rPr lang="hu-HU" sz="2400" dirty="0">
                <a:solidFill>
                  <a:schemeClr val="tx1"/>
                </a:solidFill>
              </a:rPr>
              <a:t>.</a:t>
            </a:r>
            <a:endParaRPr lang="en-GB" sz="2400" dirty="0">
              <a:solidFill>
                <a:schemeClr val="tx1"/>
              </a:solidFill>
            </a:endParaRPr>
          </a:p>
          <a:p>
            <a:endParaRPr lang="en-GB" dirty="0"/>
          </a:p>
        </p:txBody>
      </p:sp>
      <p:sp>
        <p:nvSpPr>
          <p:cNvPr id="4" name="Footer Placeholder 3">
            <a:extLst>
              <a:ext uri="{FF2B5EF4-FFF2-40B4-BE49-F238E27FC236}">
                <a16:creationId xmlns:a16="http://schemas.microsoft.com/office/drawing/2014/main" id="{D5274688-B078-424B-B4C1-2AE0231EFF3B}"/>
              </a:ext>
            </a:extLst>
          </p:cNvPr>
          <p:cNvSpPr>
            <a:spLocks noGrp="1"/>
          </p:cNvSpPr>
          <p:nvPr>
            <p:ph type="ftr" sz="quarter" idx="4294967295"/>
          </p:nvPr>
        </p:nvSpPr>
        <p:spPr/>
        <p:txBody>
          <a:bodyPr/>
          <a:lstStyle/>
          <a:p>
            <a:pPr>
              <a:defRPr/>
            </a:pPr>
            <a:r>
              <a:rPr lang="en-GB" dirty="0"/>
              <a:t>The health impacts of hot weather and the Heatwave Plan for England</a:t>
            </a:r>
            <a:endParaRPr lang="en-US" dirty="0"/>
          </a:p>
        </p:txBody>
      </p:sp>
      <p:sp>
        <p:nvSpPr>
          <p:cNvPr id="5" name="Slide Number Placeholder 4">
            <a:extLst>
              <a:ext uri="{FF2B5EF4-FFF2-40B4-BE49-F238E27FC236}">
                <a16:creationId xmlns:a16="http://schemas.microsoft.com/office/drawing/2014/main" id="{0302B247-4FF1-4A63-90BD-AE2F5E056747}"/>
              </a:ext>
              <a:ext uri="{C183D7F6-B498-43B3-948B-1728B52AA6E4}">
                <adec:decorative xmlns="" xmlns:adec="http://schemas.microsoft.com/office/drawing/2017/decorative" val="1"/>
              </a:ext>
            </a:extLst>
          </p:cNvPr>
          <p:cNvSpPr>
            <a:spLocks noGrp="1"/>
          </p:cNvSpPr>
          <p:nvPr>
            <p:ph type="sldNum" sz="quarter" idx="4294967295"/>
          </p:nvPr>
        </p:nvSpPr>
        <p:spPr/>
        <p:txBody>
          <a:bodyPr/>
          <a:lstStyle/>
          <a:p>
            <a:fld id="{344369E4-5DE7-46E5-874E-4FD437973785}" type="slidenum">
              <a:rPr lang="en-GB" smtClean="0"/>
              <a:pPr/>
              <a:t>31</a:t>
            </a:fld>
            <a:endParaRPr lang="en-GB" sz="1400" dirty="0"/>
          </a:p>
        </p:txBody>
      </p:sp>
    </p:spTree>
    <p:extLst>
      <p:ext uri="{BB962C8B-B14F-4D97-AF65-F5344CB8AC3E}">
        <p14:creationId xmlns:p14="http://schemas.microsoft.com/office/powerpoint/2010/main" val="180021388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hu-HU" b="1" dirty="0" err="1">
                <a:solidFill>
                  <a:schemeClr val="tx1"/>
                </a:solidFill>
              </a:rPr>
              <a:t>Take</a:t>
            </a:r>
            <a:r>
              <a:rPr lang="hu-HU" b="1" dirty="0">
                <a:solidFill>
                  <a:schemeClr val="tx1"/>
                </a:solidFill>
              </a:rPr>
              <a:t> </a:t>
            </a:r>
            <a:r>
              <a:rPr lang="hu-HU" b="1" dirty="0" err="1">
                <a:solidFill>
                  <a:schemeClr val="tx1"/>
                </a:solidFill>
              </a:rPr>
              <a:t>home</a:t>
            </a:r>
            <a:r>
              <a:rPr lang="hu-HU" b="1" dirty="0">
                <a:solidFill>
                  <a:schemeClr val="tx1"/>
                </a:solidFill>
              </a:rPr>
              <a:t> </a:t>
            </a:r>
            <a:r>
              <a:rPr lang="hu-HU" b="1" dirty="0" err="1" smtClean="0">
                <a:solidFill>
                  <a:schemeClr val="tx1"/>
                </a:solidFill>
              </a:rPr>
              <a:t>messages</a:t>
            </a:r>
            <a:endParaRPr lang="en-US" b="1" dirty="0">
              <a:solidFill>
                <a:schemeClr val="tx1"/>
              </a:solidFill>
            </a:endParaRPr>
          </a:p>
        </p:txBody>
      </p:sp>
      <p:sp>
        <p:nvSpPr>
          <p:cNvPr id="3" name="Content Placeholder 2"/>
          <p:cNvSpPr>
            <a:spLocks noGrp="1"/>
          </p:cNvSpPr>
          <p:nvPr>
            <p:ph idx="1"/>
          </p:nvPr>
        </p:nvSpPr>
        <p:spPr/>
        <p:txBody>
          <a:bodyPr/>
          <a:lstStyle/>
          <a:p>
            <a:pPr marL="0" indent="0">
              <a:buNone/>
            </a:pPr>
            <a:r>
              <a:rPr lang="en-US" dirty="0">
                <a:solidFill>
                  <a:schemeClr val="tx1"/>
                </a:solidFill>
              </a:rPr>
              <a:t>What </a:t>
            </a:r>
            <a:r>
              <a:rPr lang="hu-HU" dirty="0">
                <a:solidFill>
                  <a:schemeClr val="tx1"/>
                </a:solidFill>
              </a:rPr>
              <a:t>s</a:t>
            </a:r>
            <a:r>
              <a:rPr lang="en-US" dirty="0" err="1">
                <a:solidFill>
                  <a:schemeClr val="tx1"/>
                </a:solidFill>
              </a:rPr>
              <a:t>hould</a:t>
            </a:r>
            <a:r>
              <a:rPr lang="hu-HU" dirty="0">
                <a:solidFill>
                  <a:schemeClr val="tx1"/>
                </a:solidFill>
              </a:rPr>
              <a:t> </a:t>
            </a:r>
            <a:r>
              <a:rPr lang="hu-HU" dirty="0" err="1">
                <a:solidFill>
                  <a:schemeClr val="tx1"/>
                </a:solidFill>
              </a:rPr>
              <a:t>you</a:t>
            </a:r>
            <a:r>
              <a:rPr lang="en-US" dirty="0">
                <a:solidFill>
                  <a:schemeClr val="tx1"/>
                </a:solidFill>
              </a:rPr>
              <a:t> </a:t>
            </a:r>
            <a:r>
              <a:rPr lang="hu-HU" dirty="0">
                <a:solidFill>
                  <a:schemeClr val="tx1"/>
                </a:solidFill>
              </a:rPr>
              <a:t>d</a:t>
            </a:r>
            <a:r>
              <a:rPr lang="en-US" dirty="0">
                <a:solidFill>
                  <a:schemeClr val="tx1"/>
                </a:solidFill>
              </a:rPr>
              <a:t>o about Heat Illness</a:t>
            </a:r>
            <a:r>
              <a:rPr lang="hu-HU" dirty="0">
                <a:solidFill>
                  <a:schemeClr val="tx1"/>
                </a:solidFill>
              </a:rPr>
              <a:t>:</a:t>
            </a:r>
          </a:p>
          <a:p>
            <a:pPr marL="0" indent="0">
              <a:buNone/>
            </a:pPr>
            <a:endParaRPr lang="hu-HU" dirty="0"/>
          </a:p>
          <a:p>
            <a:pPr>
              <a:lnSpc>
                <a:spcPct val="150000"/>
              </a:lnSpc>
            </a:pPr>
            <a:r>
              <a:rPr lang="en-US" dirty="0">
                <a:solidFill>
                  <a:schemeClr val="tx1"/>
                </a:solidFill>
              </a:rPr>
              <a:t>If mild, hydrate and get out from heat</a:t>
            </a:r>
          </a:p>
          <a:p>
            <a:pPr>
              <a:lnSpc>
                <a:spcPct val="150000"/>
              </a:lnSpc>
            </a:pPr>
            <a:r>
              <a:rPr lang="en-US" dirty="0">
                <a:solidFill>
                  <a:schemeClr val="tx1"/>
                </a:solidFill>
              </a:rPr>
              <a:t>If more severe (heat exhaustion), hydrate, cool, move to a cooler location</a:t>
            </a:r>
          </a:p>
          <a:p>
            <a:pPr>
              <a:lnSpc>
                <a:spcPct val="150000"/>
              </a:lnSpc>
            </a:pPr>
            <a:r>
              <a:rPr lang="en-US" dirty="0">
                <a:solidFill>
                  <a:schemeClr val="tx1"/>
                </a:solidFill>
              </a:rPr>
              <a:t>If heat stroke, </a:t>
            </a:r>
            <a:r>
              <a:rPr lang="hu-HU" dirty="0" err="1">
                <a:solidFill>
                  <a:schemeClr val="tx1"/>
                </a:solidFill>
              </a:rPr>
              <a:t>follow</a:t>
            </a:r>
            <a:r>
              <a:rPr lang="hu-HU" dirty="0">
                <a:solidFill>
                  <a:schemeClr val="tx1"/>
                </a:solidFill>
              </a:rPr>
              <a:t> </a:t>
            </a:r>
            <a:r>
              <a:rPr lang="hu-HU" dirty="0" err="1">
                <a:solidFill>
                  <a:schemeClr val="tx1"/>
                </a:solidFill>
              </a:rPr>
              <a:t>the</a:t>
            </a:r>
            <a:r>
              <a:rPr lang="hu-HU" dirty="0">
                <a:solidFill>
                  <a:schemeClr val="tx1"/>
                </a:solidFill>
              </a:rPr>
              <a:t> </a:t>
            </a:r>
            <a:r>
              <a:rPr lang="hu-HU" dirty="0" err="1">
                <a:solidFill>
                  <a:schemeClr val="tx1"/>
                </a:solidFill>
              </a:rPr>
              <a:t>guidelines</a:t>
            </a:r>
            <a:r>
              <a:rPr lang="hu-HU" dirty="0">
                <a:solidFill>
                  <a:schemeClr val="tx1"/>
                </a:solidFill>
              </a:rPr>
              <a:t> of </a:t>
            </a:r>
            <a:r>
              <a:rPr lang="hu-HU" dirty="0" err="1">
                <a:solidFill>
                  <a:schemeClr val="tx1"/>
                </a:solidFill>
              </a:rPr>
              <a:t>special</a:t>
            </a:r>
            <a:r>
              <a:rPr lang="hu-HU" dirty="0">
                <a:solidFill>
                  <a:schemeClr val="tx1"/>
                </a:solidFill>
              </a:rPr>
              <a:t> </a:t>
            </a:r>
            <a:r>
              <a:rPr lang="hu-HU" dirty="0" err="1">
                <a:solidFill>
                  <a:schemeClr val="tx1"/>
                </a:solidFill>
              </a:rPr>
              <a:t>emergency</a:t>
            </a:r>
            <a:r>
              <a:rPr lang="hu-HU" dirty="0">
                <a:solidFill>
                  <a:schemeClr val="tx1"/>
                </a:solidFill>
              </a:rPr>
              <a:t> </a:t>
            </a:r>
            <a:r>
              <a:rPr lang="hu-HU" dirty="0" err="1">
                <a:solidFill>
                  <a:schemeClr val="tx1"/>
                </a:solidFill>
              </a:rPr>
              <a:t>care</a:t>
            </a:r>
            <a:endParaRPr lang="hu-HU" dirty="0">
              <a:solidFill>
                <a:schemeClr val="tx1"/>
              </a:solidFill>
            </a:endParaRPr>
          </a:p>
        </p:txBody>
      </p:sp>
    </p:spTree>
    <p:extLst>
      <p:ext uri="{BB962C8B-B14F-4D97-AF65-F5344CB8AC3E}">
        <p14:creationId xmlns:p14="http://schemas.microsoft.com/office/powerpoint/2010/main" val="266896499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rmAutofit fontScale="90000"/>
          </a:bodyPr>
          <a:lstStyle/>
          <a:p>
            <a:r>
              <a:rPr lang="hu-HU" dirty="0">
                <a:solidFill>
                  <a:schemeClr val="tx1"/>
                </a:solidFill>
              </a:rPr>
              <a:t>Test </a:t>
            </a:r>
            <a:r>
              <a:rPr lang="hu-HU" dirty="0" err="1">
                <a:solidFill>
                  <a:schemeClr val="tx1"/>
                </a:solidFill>
              </a:rPr>
              <a:t>your</a:t>
            </a:r>
            <a:r>
              <a:rPr lang="hu-HU" dirty="0">
                <a:solidFill>
                  <a:schemeClr val="tx1"/>
                </a:solidFill>
              </a:rPr>
              <a:t> </a:t>
            </a:r>
            <a:r>
              <a:rPr lang="hu-HU" dirty="0" err="1" smtClean="0">
                <a:solidFill>
                  <a:schemeClr val="tx1"/>
                </a:solidFill>
              </a:rPr>
              <a:t>knowledge</a:t>
            </a:r>
            <a:r>
              <a:rPr lang="hu-HU" dirty="0" smtClean="0">
                <a:solidFill>
                  <a:schemeClr val="tx1"/>
                </a:solidFill>
              </a:rPr>
              <a:t> </a:t>
            </a:r>
            <a:endParaRPr lang="hu-HU" dirty="0">
              <a:solidFill>
                <a:schemeClr val="tx1"/>
              </a:solidFill>
            </a:endParaRPr>
          </a:p>
        </p:txBody>
      </p:sp>
      <p:sp>
        <p:nvSpPr>
          <p:cNvPr id="3" name="Tartalom helye 2"/>
          <p:cNvSpPr>
            <a:spLocks noGrp="1"/>
          </p:cNvSpPr>
          <p:nvPr>
            <p:ph idx="1"/>
          </p:nvPr>
        </p:nvSpPr>
        <p:spPr>
          <a:xfrm>
            <a:off x="442762" y="934775"/>
            <a:ext cx="11646568" cy="5370897"/>
          </a:xfrm>
        </p:spPr>
        <p:txBody>
          <a:bodyPr/>
          <a:lstStyle/>
          <a:p>
            <a:pPr>
              <a:lnSpc>
                <a:spcPct val="150000"/>
              </a:lnSpc>
            </a:pPr>
            <a:r>
              <a:rPr lang="hu-HU" dirty="0" err="1">
                <a:solidFill>
                  <a:schemeClr val="tx1"/>
                </a:solidFill>
              </a:rPr>
              <a:t>What</a:t>
            </a:r>
            <a:r>
              <a:rPr lang="hu-HU" dirty="0">
                <a:solidFill>
                  <a:schemeClr val="tx1"/>
                </a:solidFill>
              </a:rPr>
              <a:t> is </a:t>
            </a:r>
            <a:r>
              <a:rPr lang="hu-HU" dirty="0" err="1">
                <a:solidFill>
                  <a:schemeClr val="tx1"/>
                </a:solidFill>
              </a:rPr>
              <a:t>the</a:t>
            </a:r>
            <a:r>
              <a:rPr lang="hu-HU" dirty="0">
                <a:solidFill>
                  <a:schemeClr val="tx1"/>
                </a:solidFill>
              </a:rPr>
              <a:t> major </a:t>
            </a:r>
            <a:r>
              <a:rPr lang="hu-HU" dirty="0" err="1">
                <a:solidFill>
                  <a:schemeClr val="tx1"/>
                </a:solidFill>
              </a:rPr>
              <a:t>climate</a:t>
            </a:r>
            <a:r>
              <a:rPr lang="hu-HU" dirty="0">
                <a:solidFill>
                  <a:schemeClr val="tx1"/>
                </a:solidFill>
              </a:rPr>
              <a:t> </a:t>
            </a:r>
            <a:r>
              <a:rPr lang="hu-HU" dirty="0" err="1">
                <a:solidFill>
                  <a:schemeClr val="tx1"/>
                </a:solidFill>
              </a:rPr>
              <a:t>related</a:t>
            </a:r>
            <a:r>
              <a:rPr lang="hu-HU" dirty="0">
                <a:solidFill>
                  <a:schemeClr val="tx1"/>
                </a:solidFill>
              </a:rPr>
              <a:t> </a:t>
            </a:r>
            <a:r>
              <a:rPr lang="hu-HU" dirty="0" err="1">
                <a:solidFill>
                  <a:schemeClr val="tx1"/>
                </a:solidFill>
              </a:rPr>
              <a:t>health</a:t>
            </a:r>
            <a:r>
              <a:rPr lang="hu-HU" dirty="0">
                <a:solidFill>
                  <a:schemeClr val="tx1"/>
                </a:solidFill>
              </a:rPr>
              <a:t> </a:t>
            </a:r>
            <a:r>
              <a:rPr lang="hu-HU" dirty="0" err="1">
                <a:solidFill>
                  <a:schemeClr val="tx1"/>
                </a:solidFill>
              </a:rPr>
              <a:t>hazard</a:t>
            </a:r>
            <a:r>
              <a:rPr lang="hu-HU" dirty="0">
                <a:solidFill>
                  <a:schemeClr val="tx1"/>
                </a:solidFill>
              </a:rPr>
              <a:t> in Europe?</a:t>
            </a:r>
          </a:p>
          <a:p>
            <a:pPr>
              <a:lnSpc>
                <a:spcPct val="150000"/>
              </a:lnSpc>
            </a:pPr>
            <a:r>
              <a:rPr lang="hu-HU" dirty="0" err="1">
                <a:solidFill>
                  <a:schemeClr val="tx1"/>
                </a:solidFill>
              </a:rPr>
              <a:t>Who</a:t>
            </a:r>
            <a:r>
              <a:rPr lang="hu-HU" dirty="0">
                <a:solidFill>
                  <a:schemeClr val="tx1"/>
                </a:solidFill>
              </a:rPr>
              <a:t> </a:t>
            </a:r>
            <a:r>
              <a:rPr lang="hu-HU" dirty="0" err="1">
                <a:solidFill>
                  <a:schemeClr val="tx1"/>
                </a:solidFill>
              </a:rPr>
              <a:t>are</a:t>
            </a:r>
            <a:r>
              <a:rPr lang="hu-HU" dirty="0">
                <a:solidFill>
                  <a:schemeClr val="tx1"/>
                </a:solidFill>
              </a:rPr>
              <a:t> </a:t>
            </a:r>
            <a:r>
              <a:rPr lang="hu-HU" dirty="0" err="1">
                <a:solidFill>
                  <a:schemeClr val="tx1"/>
                </a:solidFill>
              </a:rPr>
              <a:t>at</a:t>
            </a:r>
            <a:r>
              <a:rPr lang="hu-HU" dirty="0">
                <a:solidFill>
                  <a:schemeClr val="tx1"/>
                </a:solidFill>
              </a:rPr>
              <a:t> </a:t>
            </a:r>
            <a:r>
              <a:rPr lang="hu-HU" dirty="0" err="1">
                <a:solidFill>
                  <a:schemeClr val="tx1"/>
                </a:solidFill>
              </a:rPr>
              <a:t>risk</a:t>
            </a:r>
            <a:r>
              <a:rPr lang="hu-HU" dirty="0">
                <a:solidFill>
                  <a:schemeClr val="tx1"/>
                </a:solidFill>
              </a:rPr>
              <a:t> of </a:t>
            </a:r>
            <a:r>
              <a:rPr lang="hu-HU" dirty="0" err="1">
                <a:solidFill>
                  <a:schemeClr val="tx1"/>
                </a:solidFill>
              </a:rPr>
              <a:t>extreme</a:t>
            </a:r>
            <a:r>
              <a:rPr lang="hu-HU" dirty="0">
                <a:solidFill>
                  <a:schemeClr val="tx1"/>
                </a:solidFill>
              </a:rPr>
              <a:t> </a:t>
            </a:r>
            <a:r>
              <a:rPr lang="hu-HU" dirty="0" err="1">
                <a:solidFill>
                  <a:schemeClr val="tx1"/>
                </a:solidFill>
              </a:rPr>
              <a:t>heat</a:t>
            </a:r>
            <a:r>
              <a:rPr lang="hu-HU" dirty="0">
                <a:solidFill>
                  <a:schemeClr val="tx1"/>
                </a:solidFill>
              </a:rPr>
              <a:t>?</a:t>
            </a:r>
          </a:p>
          <a:p>
            <a:pPr>
              <a:lnSpc>
                <a:spcPct val="150000"/>
              </a:lnSpc>
            </a:pPr>
            <a:r>
              <a:rPr lang="hu-HU" dirty="0" err="1">
                <a:solidFill>
                  <a:schemeClr val="tx1"/>
                </a:solidFill>
              </a:rPr>
              <a:t>What</a:t>
            </a:r>
            <a:r>
              <a:rPr lang="hu-HU" dirty="0">
                <a:solidFill>
                  <a:schemeClr val="tx1"/>
                </a:solidFill>
              </a:rPr>
              <a:t> </a:t>
            </a:r>
            <a:r>
              <a:rPr lang="hu-HU" dirty="0" err="1">
                <a:solidFill>
                  <a:schemeClr val="tx1"/>
                </a:solidFill>
              </a:rPr>
              <a:t>are</a:t>
            </a:r>
            <a:r>
              <a:rPr lang="hu-HU" dirty="0">
                <a:solidFill>
                  <a:schemeClr val="tx1"/>
                </a:solidFill>
              </a:rPr>
              <a:t> </a:t>
            </a:r>
            <a:r>
              <a:rPr lang="hu-HU" dirty="0" err="1">
                <a:solidFill>
                  <a:schemeClr val="tx1"/>
                </a:solidFill>
              </a:rPr>
              <a:t>the</a:t>
            </a:r>
            <a:r>
              <a:rPr lang="hu-HU" dirty="0">
                <a:solidFill>
                  <a:schemeClr val="tx1"/>
                </a:solidFill>
              </a:rPr>
              <a:t> </a:t>
            </a:r>
            <a:r>
              <a:rPr lang="hu-HU" dirty="0" err="1">
                <a:solidFill>
                  <a:schemeClr val="tx1"/>
                </a:solidFill>
              </a:rPr>
              <a:t>ways</a:t>
            </a:r>
            <a:r>
              <a:rPr lang="hu-HU" dirty="0">
                <a:solidFill>
                  <a:schemeClr val="tx1"/>
                </a:solidFill>
              </a:rPr>
              <a:t> of </a:t>
            </a:r>
            <a:r>
              <a:rPr lang="hu-HU" dirty="0" err="1">
                <a:solidFill>
                  <a:schemeClr val="tx1"/>
                </a:solidFill>
              </a:rPr>
              <a:t>heat</a:t>
            </a:r>
            <a:r>
              <a:rPr lang="hu-HU" dirty="0">
                <a:solidFill>
                  <a:schemeClr val="tx1"/>
                </a:solidFill>
              </a:rPr>
              <a:t> </a:t>
            </a:r>
            <a:r>
              <a:rPr lang="hu-HU" dirty="0" err="1">
                <a:solidFill>
                  <a:schemeClr val="tx1"/>
                </a:solidFill>
              </a:rPr>
              <a:t>exchange</a:t>
            </a:r>
            <a:r>
              <a:rPr lang="hu-HU" dirty="0">
                <a:solidFill>
                  <a:schemeClr val="tx1"/>
                </a:solidFill>
              </a:rPr>
              <a:t>?</a:t>
            </a:r>
          </a:p>
          <a:p>
            <a:pPr>
              <a:lnSpc>
                <a:spcPct val="150000"/>
              </a:lnSpc>
            </a:pPr>
            <a:r>
              <a:rPr lang="hu-HU" dirty="0" err="1">
                <a:solidFill>
                  <a:schemeClr val="tx1"/>
                </a:solidFill>
              </a:rPr>
              <a:t>How</a:t>
            </a:r>
            <a:r>
              <a:rPr lang="hu-HU" dirty="0">
                <a:solidFill>
                  <a:schemeClr val="tx1"/>
                </a:solidFill>
              </a:rPr>
              <a:t> </a:t>
            </a:r>
            <a:r>
              <a:rPr lang="hu-HU" dirty="0" err="1">
                <a:solidFill>
                  <a:schemeClr val="tx1"/>
                </a:solidFill>
              </a:rPr>
              <a:t>can</a:t>
            </a:r>
            <a:r>
              <a:rPr lang="hu-HU" dirty="0">
                <a:solidFill>
                  <a:schemeClr val="tx1"/>
                </a:solidFill>
              </a:rPr>
              <a:t> </a:t>
            </a:r>
            <a:r>
              <a:rPr lang="hu-HU" dirty="0" err="1">
                <a:solidFill>
                  <a:schemeClr val="tx1"/>
                </a:solidFill>
              </a:rPr>
              <a:t>you</a:t>
            </a:r>
            <a:r>
              <a:rPr lang="hu-HU" dirty="0">
                <a:solidFill>
                  <a:schemeClr val="tx1"/>
                </a:solidFill>
              </a:rPr>
              <a:t> </a:t>
            </a:r>
            <a:r>
              <a:rPr lang="hu-HU" dirty="0" err="1">
                <a:solidFill>
                  <a:schemeClr val="tx1"/>
                </a:solidFill>
              </a:rPr>
              <a:t>describe</a:t>
            </a:r>
            <a:r>
              <a:rPr lang="hu-HU" dirty="0">
                <a:solidFill>
                  <a:schemeClr val="tx1"/>
                </a:solidFill>
              </a:rPr>
              <a:t> </a:t>
            </a:r>
            <a:r>
              <a:rPr lang="hu-HU" dirty="0" err="1">
                <a:solidFill>
                  <a:schemeClr val="tx1"/>
                </a:solidFill>
              </a:rPr>
              <a:t>the</a:t>
            </a:r>
            <a:r>
              <a:rPr lang="hu-HU" dirty="0">
                <a:solidFill>
                  <a:schemeClr val="tx1"/>
                </a:solidFill>
              </a:rPr>
              <a:t> </a:t>
            </a:r>
            <a:r>
              <a:rPr lang="hu-HU" dirty="0" err="1">
                <a:solidFill>
                  <a:schemeClr val="tx1"/>
                </a:solidFill>
              </a:rPr>
              <a:t>physiology</a:t>
            </a:r>
            <a:r>
              <a:rPr lang="hu-HU" dirty="0">
                <a:solidFill>
                  <a:schemeClr val="tx1"/>
                </a:solidFill>
              </a:rPr>
              <a:t> of </a:t>
            </a:r>
            <a:r>
              <a:rPr lang="hu-HU" dirty="0" err="1">
                <a:solidFill>
                  <a:schemeClr val="tx1"/>
                </a:solidFill>
              </a:rPr>
              <a:t>temperature</a:t>
            </a:r>
            <a:r>
              <a:rPr lang="hu-HU" dirty="0">
                <a:solidFill>
                  <a:schemeClr val="tx1"/>
                </a:solidFill>
              </a:rPr>
              <a:t> </a:t>
            </a:r>
            <a:r>
              <a:rPr lang="hu-HU" dirty="0" err="1">
                <a:solidFill>
                  <a:schemeClr val="tx1"/>
                </a:solidFill>
              </a:rPr>
              <a:t>control</a:t>
            </a:r>
            <a:r>
              <a:rPr lang="hu-HU" dirty="0">
                <a:solidFill>
                  <a:schemeClr val="tx1"/>
                </a:solidFill>
              </a:rPr>
              <a:t>?</a:t>
            </a:r>
          </a:p>
          <a:p>
            <a:pPr>
              <a:lnSpc>
                <a:spcPct val="150000"/>
              </a:lnSpc>
            </a:pPr>
            <a:r>
              <a:rPr lang="hu-HU" dirty="0" err="1">
                <a:solidFill>
                  <a:schemeClr val="tx1"/>
                </a:solidFill>
              </a:rPr>
              <a:t>Which</a:t>
            </a:r>
            <a:r>
              <a:rPr lang="hu-HU" dirty="0">
                <a:solidFill>
                  <a:schemeClr val="tx1"/>
                </a:solidFill>
              </a:rPr>
              <a:t> </a:t>
            </a:r>
            <a:r>
              <a:rPr lang="hu-HU" dirty="0" err="1">
                <a:solidFill>
                  <a:schemeClr val="tx1"/>
                </a:solidFill>
              </a:rPr>
              <a:t>factors</a:t>
            </a:r>
            <a:r>
              <a:rPr lang="hu-HU" dirty="0">
                <a:solidFill>
                  <a:schemeClr val="tx1"/>
                </a:solidFill>
              </a:rPr>
              <a:t> </a:t>
            </a:r>
            <a:r>
              <a:rPr lang="hu-HU" dirty="0" err="1">
                <a:solidFill>
                  <a:schemeClr val="tx1"/>
                </a:solidFill>
              </a:rPr>
              <a:t>do</a:t>
            </a:r>
            <a:r>
              <a:rPr lang="hu-HU" dirty="0">
                <a:solidFill>
                  <a:schemeClr val="tx1"/>
                </a:solidFill>
              </a:rPr>
              <a:t> </a:t>
            </a:r>
            <a:r>
              <a:rPr lang="hu-HU" dirty="0" err="1">
                <a:solidFill>
                  <a:schemeClr val="tx1"/>
                </a:solidFill>
              </a:rPr>
              <a:t>contribute</a:t>
            </a:r>
            <a:r>
              <a:rPr lang="hu-HU" dirty="0">
                <a:solidFill>
                  <a:schemeClr val="tx1"/>
                </a:solidFill>
              </a:rPr>
              <a:t> </a:t>
            </a:r>
            <a:r>
              <a:rPr lang="hu-HU" dirty="0" err="1">
                <a:solidFill>
                  <a:schemeClr val="tx1"/>
                </a:solidFill>
              </a:rPr>
              <a:t>to</a:t>
            </a:r>
            <a:r>
              <a:rPr lang="hu-HU" dirty="0">
                <a:solidFill>
                  <a:schemeClr val="tx1"/>
                </a:solidFill>
              </a:rPr>
              <a:t> </a:t>
            </a:r>
            <a:r>
              <a:rPr lang="hu-HU" dirty="0" err="1">
                <a:solidFill>
                  <a:schemeClr val="tx1"/>
                </a:solidFill>
              </a:rPr>
              <a:t>increased</a:t>
            </a:r>
            <a:r>
              <a:rPr lang="hu-HU" dirty="0">
                <a:solidFill>
                  <a:schemeClr val="tx1"/>
                </a:solidFill>
              </a:rPr>
              <a:t> </a:t>
            </a:r>
            <a:r>
              <a:rPr lang="hu-HU" dirty="0" err="1">
                <a:solidFill>
                  <a:schemeClr val="tx1"/>
                </a:solidFill>
              </a:rPr>
              <a:t>risk</a:t>
            </a:r>
            <a:r>
              <a:rPr lang="hu-HU" dirty="0">
                <a:solidFill>
                  <a:schemeClr val="tx1"/>
                </a:solidFill>
              </a:rPr>
              <a:t> of </a:t>
            </a:r>
            <a:r>
              <a:rPr lang="hu-HU" dirty="0" err="1">
                <a:solidFill>
                  <a:schemeClr val="tx1"/>
                </a:solidFill>
              </a:rPr>
              <a:t>heat</a:t>
            </a:r>
            <a:r>
              <a:rPr lang="hu-HU" dirty="0">
                <a:solidFill>
                  <a:schemeClr val="tx1"/>
                </a:solidFill>
              </a:rPr>
              <a:t> </a:t>
            </a:r>
            <a:r>
              <a:rPr lang="hu-HU" dirty="0" err="1">
                <a:solidFill>
                  <a:schemeClr val="tx1"/>
                </a:solidFill>
              </a:rPr>
              <a:t>illness</a:t>
            </a:r>
            <a:r>
              <a:rPr lang="hu-HU" dirty="0">
                <a:solidFill>
                  <a:schemeClr val="tx1"/>
                </a:solidFill>
              </a:rPr>
              <a:t> in </a:t>
            </a:r>
            <a:r>
              <a:rPr lang="hu-HU" dirty="0" err="1">
                <a:solidFill>
                  <a:schemeClr val="tx1"/>
                </a:solidFill>
              </a:rPr>
              <a:t>aging</a:t>
            </a:r>
            <a:r>
              <a:rPr lang="hu-HU" dirty="0">
                <a:solidFill>
                  <a:schemeClr val="tx1"/>
                </a:solidFill>
              </a:rPr>
              <a:t>?</a:t>
            </a:r>
          </a:p>
        </p:txBody>
      </p:sp>
    </p:spTree>
    <p:extLst>
      <p:ext uri="{BB962C8B-B14F-4D97-AF65-F5344CB8AC3E}">
        <p14:creationId xmlns:p14="http://schemas.microsoft.com/office/powerpoint/2010/main" val="9961835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rmAutofit fontScale="90000"/>
          </a:bodyPr>
          <a:lstStyle/>
          <a:p>
            <a:r>
              <a:rPr lang="hu-HU" dirty="0">
                <a:solidFill>
                  <a:schemeClr val="tx1"/>
                </a:solidFill>
              </a:rPr>
              <a:t>Test </a:t>
            </a:r>
            <a:r>
              <a:rPr lang="hu-HU" dirty="0" err="1">
                <a:solidFill>
                  <a:schemeClr val="tx1"/>
                </a:solidFill>
              </a:rPr>
              <a:t>your</a:t>
            </a:r>
            <a:r>
              <a:rPr lang="hu-HU" dirty="0">
                <a:solidFill>
                  <a:schemeClr val="tx1"/>
                </a:solidFill>
              </a:rPr>
              <a:t> </a:t>
            </a:r>
            <a:r>
              <a:rPr lang="hu-HU" dirty="0" err="1" smtClean="0">
                <a:solidFill>
                  <a:schemeClr val="tx1"/>
                </a:solidFill>
              </a:rPr>
              <a:t>knowledge</a:t>
            </a:r>
            <a:endParaRPr lang="hu-HU" dirty="0">
              <a:solidFill>
                <a:schemeClr val="tx1"/>
              </a:solidFill>
            </a:endParaRPr>
          </a:p>
        </p:txBody>
      </p:sp>
      <p:sp>
        <p:nvSpPr>
          <p:cNvPr id="3" name="Tartalom helye 2"/>
          <p:cNvSpPr>
            <a:spLocks noGrp="1"/>
          </p:cNvSpPr>
          <p:nvPr>
            <p:ph idx="1"/>
          </p:nvPr>
        </p:nvSpPr>
        <p:spPr>
          <a:xfrm>
            <a:off x="413886" y="934775"/>
            <a:ext cx="11675444" cy="5370897"/>
          </a:xfrm>
        </p:spPr>
        <p:txBody>
          <a:bodyPr/>
          <a:lstStyle/>
          <a:p>
            <a:endParaRPr lang="hu-HU" dirty="0"/>
          </a:p>
          <a:p>
            <a:pPr>
              <a:lnSpc>
                <a:spcPct val="150000"/>
              </a:lnSpc>
            </a:pPr>
            <a:r>
              <a:rPr lang="hu-HU" dirty="0" err="1" smtClean="0">
                <a:solidFill>
                  <a:schemeClr val="tx1"/>
                </a:solidFill>
              </a:rPr>
              <a:t>You</a:t>
            </a:r>
            <a:r>
              <a:rPr lang="hu-HU" dirty="0" smtClean="0">
                <a:solidFill>
                  <a:schemeClr val="tx1"/>
                </a:solidFill>
              </a:rPr>
              <a:t> </a:t>
            </a:r>
            <a:r>
              <a:rPr lang="hu-HU" dirty="0" err="1">
                <a:solidFill>
                  <a:schemeClr val="tx1"/>
                </a:solidFill>
              </a:rPr>
              <a:t>can</a:t>
            </a:r>
            <a:r>
              <a:rPr lang="hu-HU" dirty="0">
                <a:solidFill>
                  <a:schemeClr val="tx1"/>
                </a:solidFill>
              </a:rPr>
              <a:t> </a:t>
            </a:r>
            <a:r>
              <a:rPr lang="hu-HU" dirty="0" err="1">
                <a:solidFill>
                  <a:schemeClr val="tx1"/>
                </a:solidFill>
              </a:rPr>
              <a:t>you</a:t>
            </a:r>
            <a:r>
              <a:rPr lang="hu-HU" dirty="0">
                <a:solidFill>
                  <a:schemeClr val="tx1"/>
                </a:solidFill>
              </a:rPr>
              <a:t> </a:t>
            </a:r>
            <a:r>
              <a:rPr lang="hu-HU" dirty="0" err="1">
                <a:solidFill>
                  <a:schemeClr val="tx1"/>
                </a:solidFill>
              </a:rPr>
              <a:t>differentiate</a:t>
            </a:r>
            <a:r>
              <a:rPr lang="hu-HU" dirty="0">
                <a:solidFill>
                  <a:schemeClr val="tx1"/>
                </a:solidFill>
              </a:rPr>
              <a:t> </a:t>
            </a:r>
            <a:r>
              <a:rPr lang="hu-HU" dirty="0" err="1">
                <a:solidFill>
                  <a:schemeClr val="tx1"/>
                </a:solidFill>
              </a:rPr>
              <a:t>heat</a:t>
            </a:r>
            <a:r>
              <a:rPr lang="hu-HU" dirty="0">
                <a:solidFill>
                  <a:schemeClr val="tx1"/>
                </a:solidFill>
              </a:rPr>
              <a:t> </a:t>
            </a:r>
            <a:r>
              <a:rPr lang="hu-HU" dirty="0" err="1">
                <a:solidFill>
                  <a:schemeClr val="tx1"/>
                </a:solidFill>
              </a:rPr>
              <a:t>illness</a:t>
            </a:r>
            <a:r>
              <a:rPr lang="hu-HU" dirty="0">
                <a:solidFill>
                  <a:schemeClr val="tx1"/>
                </a:solidFill>
              </a:rPr>
              <a:t> </a:t>
            </a:r>
            <a:r>
              <a:rPr lang="hu-HU" dirty="0" err="1">
                <a:solidFill>
                  <a:schemeClr val="tx1"/>
                </a:solidFill>
              </a:rPr>
              <a:t>from</a:t>
            </a:r>
            <a:r>
              <a:rPr lang="hu-HU" dirty="0">
                <a:solidFill>
                  <a:schemeClr val="tx1"/>
                </a:solidFill>
              </a:rPr>
              <a:t> </a:t>
            </a:r>
            <a:r>
              <a:rPr lang="hu-HU" dirty="0" err="1">
                <a:solidFill>
                  <a:schemeClr val="tx1"/>
                </a:solidFill>
              </a:rPr>
              <a:t>infectious</a:t>
            </a:r>
            <a:r>
              <a:rPr lang="hu-HU" dirty="0">
                <a:solidFill>
                  <a:schemeClr val="tx1"/>
                </a:solidFill>
              </a:rPr>
              <a:t> </a:t>
            </a:r>
            <a:r>
              <a:rPr lang="hu-HU" dirty="0" err="1">
                <a:solidFill>
                  <a:schemeClr val="tx1"/>
                </a:solidFill>
              </a:rPr>
              <a:t>diseases</a:t>
            </a:r>
            <a:r>
              <a:rPr lang="hu-HU" dirty="0">
                <a:solidFill>
                  <a:schemeClr val="tx1"/>
                </a:solidFill>
              </a:rPr>
              <a:t>?</a:t>
            </a:r>
          </a:p>
          <a:p>
            <a:pPr>
              <a:lnSpc>
                <a:spcPct val="150000"/>
              </a:lnSpc>
            </a:pPr>
            <a:r>
              <a:rPr lang="hu-HU" dirty="0" err="1">
                <a:solidFill>
                  <a:schemeClr val="tx1"/>
                </a:solidFill>
              </a:rPr>
              <a:t>How</a:t>
            </a:r>
            <a:r>
              <a:rPr lang="hu-HU" dirty="0">
                <a:solidFill>
                  <a:schemeClr val="tx1"/>
                </a:solidFill>
              </a:rPr>
              <a:t> </a:t>
            </a:r>
            <a:r>
              <a:rPr lang="hu-HU" dirty="0" err="1">
                <a:solidFill>
                  <a:schemeClr val="tx1"/>
                </a:solidFill>
              </a:rPr>
              <a:t>can</a:t>
            </a:r>
            <a:r>
              <a:rPr lang="hu-HU" dirty="0">
                <a:solidFill>
                  <a:schemeClr val="tx1"/>
                </a:solidFill>
              </a:rPr>
              <a:t> </a:t>
            </a:r>
            <a:r>
              <a:rPr lang="hu-HU" dirty="0" err="1">
                <a:solidFill>
                  <a:schemeClr val="tx1"/>
                </a:solidFill>
              </a:rPr>
              <a:t>you</a:t>
            </a:r>
            <a:r>
              <a:rPr lang="hu-HU" dirty="0">
                <a:solidFill>
                  <a:schemeClr val="tx1"/>
                </a:solidFill>
              </a:rPr>
              <a:t> </a:t>
            </a:r>
            <a:r>
              <a:rPr lang="hu-HU" dirty="0" err="1">
                <a:solidFill>
                  <a:schemeClr val="tx1"/>
                </a:solidFill>
              </a:rPr>
              <a:t>set</a:t>
            </a:r>
            <a:r>
              <a:rPr lang="hu-HU" dirty="0">
                <a:solidFill>
                  <a:schemeClr val="tx1"/>
                </a:solidFill>
              </a:rPr>
              <a:t> </a:t>
            </a:r>
            <a:r>
              <a:rPr lang="hu-HU" dirty="0" err="1">
                <a:solidFill>
                  <a:schemeClr val="tx1"/>
                </a:solidFill>
              </a:rPr>
              <a:t>up</a:t>
            </a:r>
            <a:r>
              <a:rPr lang="hu-HU" dirty="0">
                <a:solidFill>
                  <a:schemeClr val="tx1"/>
                </a:solidFill>
              </a:rPr>
              <a:t> a </a:t>
            </a:r>
            <a:r>
              <a:rPr lang="hu-HU" dirty="0" err="1">
                <a:solidFill>
                  <a:schemeClr val="tx1"/>
                </a:solidFill>
              </a:rPr>
              <a:t>diagnosis</a:t>
            </a:r>
            <a:r>
              <a:rPr lang="hu-HU" dirty="0">
                <a:solidFill>
                  <a:schemeClr val="tx1"/>
                </a:solidFill>
              </a:rPr>
              <a:t> of </a:t>
            </a:r>
            <a:r>
              <a:rPr lang="hu-HU" dirty="0" err="1">
                <a:solidFill>
                  <a:schemeClr val="tx1"/>
                </a:solidFill>
              </a:rPr>
              <a:t>heat</a:t>
            </a:r>
            <a:r>
              <a:rPr lang="hu-HU" dirty="0">
                <a:solidFill>
                  <a:schemeClr val="tx1"/>
                </a:solidFill>
              </a:rPr>
              <a:t> stroke</a:t>
            </a:r>
          </a:p>
          <a:p>
            <a:pPr>
              <a:lnSpc>
                <a:spcPct val="150000"/>
              </a:lnSpc>
            </a:pPr>
            <a:r>
              <a:rPr lang="hu-HU" dirty="0" err="1">
                <a:solidFill>
                  <a:schemeClr val="tx1"/>
                </a:solidFill>
              </a:rPr>
              <a:t>How</a:t>
            </a:r>
            <a:r>
              <a:rPr lang="hu-HU" dirty="0">
                <a:solidFill>
                  <a:schemeClr val="tx1"/>
                </a:solidFill>
              </a:rPr>
              <a:t> </a:t>
            </a:r>
            <a:r>
              <a:rPr lang="hu-HU" dirty="0" err="1">
                <a:solidFill>
                  <a:schemeClr val="tx1"/>
                </a:solidFill>
              </a:rPr>
              <a:t>can</a:t>
            </a:r>
            <a:r>
              <a:rPr lang="hu-HU" dirty="0">
                <a:solidFill>
                  <a:schemeClr val="tx1"/>
                </a:solidFill>
              </a:rPr>
              <a:t> </a:t>
            </a:r>
            <a:r>
              <a:rPr lang="hu-HU" dirty="0" err="1">
                <a:solidFill>
                  <a:schemeClr val="tx1"/>
                </a:solidFill>
              </a:rPr>
              <a:t>you</a:t>
            </a:r>
            <a:r>
              <a:rPr lang="hu-HU" dirty="0">
                <a:solidFill>
                  <a:schemeClr val="tx1"/>
                </a:solidFill>
              </a:rPr>
              <a:t> </a:t>
            </a:r>
            <a:r>
              <a:rPr lang="hu-HU" dirty="0" err="1">
                <a:solidFill>
                  <a:schemeClr val="tx1"/>
                </a:solidFill>
              </a:rPr>
              <a:t>treat</a:t>
            </a:r>
            <a:r>
              <a:rPr lang="hu-HU" dirty="0">
                <a:solidFill>
                  <a:schemeClr val="tx1"/>
                </a:solidFill>
              </a:rPr>
              <a:t> </a:t>
            </a:r>
            <a:r>
              <a:rPr lang="hu-HU" dirty="0" err="1">
                <a:solidFill>
                  <a:schemeClr val="tx1"/>
                </a:solidFill>
              </a:rPr>
              <a:t>moderate</a:t>
            </a:r>
            <a:r>
              <a:rPr lang="hu-HU" dirty="0">
                <a:solidFill>
                  <a:schemeClr val="tx1"/>
                </a:solidFill>
              </a:rPr>
              <a:t> </a:t>
            </a:r>
            <a:r>
              <a:rPr lang="hu-HU" dirty="0" err="1">
                <a:solidFill>
                  <a:schemeClr val="tx1"/>
                </a:solidFill>
              </a:rPr>
              <a:t>heat</a:t>
            </a:r>
            <a:r>
              <a:rPr lang="hu-HU" dirty="0">
                <a:solidFill>
                  <a:schemeClr val="tx1"/>
                </a:solidFill>
              </a:rPr>
              <a:t> </a:t>
            </a:r>
            <a:r>
              <a:rPr lang="hu-HU" dirty="0" err="1">
                <a:solidFill>
                  <a:schemeClr val="tx1"/>
                </a:solidFill>
              </a:rPr>
              <a:t>illness</a:t>
            </a:r>
            <a:r>
              <a:rPr lang="hu-HU" dirty="0">
                <a:solidFill>
                  <a:schemeClr val="tx1"/>
                </a:solidFill>
              </a:rPr>
              <a:t>?</a:t>
            </a:r>
          </a:p>
          <a:p>
            <a:pPr>
              <a:lnSpc>
                <a:spcPct val="150000"/>
              </a:lnSpc>
            </a:pPr>
            <a:r>
              <a:rPr lang="hu-HU" dirty="0" err="1">
                <a:solidFill>
                  <a:schemeClr val="tx1"/>
                </a:solidFill>
              </a:rPr>
              <a:t>How</a:t>
            </a:r>
            <a:r>
              <a:rPr lang="hu-HU" dirty="0">
                <a:solidFill>
                  <a:schemeClr val="tx1"/>
                </a:solidFill>
              </a:rPr>
              <a:t> </a:t>
            </a:r>
            <a:r>
              <a:rPr lang="hu-HU" dirty="0" err="1">
                <a:solidFill>
                  <a:schemeClr val="tx1"/>
                </a:solidFill>
              </a:rPr>
              <a:t>can</a:t>
            </a:r>
            <a:r>
              <a:rPr lang="hu-HU" dirty="0">
                <a:solidFill>
                  <a:schemeClr val="tx1"/>
                </a:solidFill>
              </a:rPr>
              <a:t> </a:t>
            </a:r>
            <a:r>
              <a:rPr lang="hu-HU" dirty="0" err="1">
                <a:solidFill>
                  <a:schemeClr val="tx1"/>
                </a:solidFill>
              </a:rPr>
              <a:t>you</a:t>
            </a:r>
            <a:r>
              <a:rPr lang="hu-HU" dirty="0">
                <a:solidFill>
                  <a:schemeClr val="tx1"/>
                </a:solidFill>
              </a:rPr>
              <a:t> </a:t>
            </a:r>
            <a:r>
              <a:rPr lang="hu-HU" dirty="0" err="1">
                <a:solidFill>
                  <a:schemeClr val="tx1"/>
                </a:solidFill>
              </a:rPr>
              <a:t>treat</a:t>
            </a:r>
            <a:r>
              <a:rPr lang="hu-HU" dirty="0">
                <a:solidFill>
                  <a:schemeClr val="tx1"/>
                </a:solidFill>
              </a:rPr>
              <a:t> </a:t>
            </a:r>
            <a:r>
              <a:rPr lang="hu-HU" dirty="0" err="1">
                <a:solidFill>
                  <a:schemeClr val="tx1"/>
                </a:solidFill>
              </a:rPr>
              <a:t>seriuos</a:t>
            </a:r>
            <a:r>
              <a:rPr lang="hu-HU" dirty="0">
                <a:solidFill>
                  <a:schemeClr val="tx1"/>
                </a:solidFill>
              </a:rPr>
              <a:t> </a:t>
            </a:r>
            <a:r>
              <a:rPr lang="hu-HU" dirty="0" err="1">
                <a:solidFill>
                  <a:schemeClr val="tx1"/>
                </a:solidFill>
              </a:rPr>
              <a:t>heat</a:t>
            </a:r>
            <a:r>
              <a:rPr lang="hu-HU" dirty="0">
                <a:solidFill>
                  <a:schemeClr val="tx1"/>
                </a:solidFill>
              </a:rPr>
              <a:t> stroke?</a:t>
            </a:r>
          </a:p>
        </p:txBody>
      </p:sp>
    </p:spTree>
    <p:extLst>
      <p:ext uri="{BB962C8B-B14F-4D97-AF65-F5344CB8AC3E}">
        <p14:creationId xmlns:p14="http://schemas.microsoft.com/office/powerpoint/2010/main" val="263870726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rmAutofit fontScale="90000"/>
          </a:bodyPr>
          <a:lstStyle/>
          <a:p>
            <a:r>
              <a:rPr lang="hu-HU" b="1" dirty="0" err="1" smtClean="0">
                <a:solidFill>
                  <a:schemeClr val="tx1"/>
                </a:solidFill>
              </a:rPr>
              <a:t>Further</a:t>
            </a:r>
            <a:r>
              <a:rPr lang="hu-HU" b="1" dirty="0" smtClean="0">
                <a:solidFill>
                  <a:schemeClr val="tx1"/>
                </a:solidFill>
              </a:rPr>
              <a:t> </a:t>
            </a:r>
            <a:r>
              <a:rPr lang="hu-HU" b="1" dirty="0" err="1" smtClean="0">
                <a:solidFill>
                  <a:schemeClr val="tx1"/>
                </a:solidFill>
              </a:rPr>
              <a:t>readings</a:t>
            </a:r>
            <a:endParaRPr lang="hu-HU" b="1" dirty="0">
              <a:solidFill>
                <a:schemeClr val="tx1"/>
              </a:solidFill>
            </a:endParaRPr>
          </a:p>
        </p:txBody>
      </p:sp>
      <p:sp>
        <p:nvSpPr>
          <p:cNvPr id="3" name="Tartalom helye 2"/>
          <p:cNvSpPr>
            <a:spLocks noGrp="1"/>
          </p:cNvSpPr>
          <p:nvPr>
            <p:ph idx="1"/>
          </p:nvPr>
        </p:nvSpPr>
        <p:spPr>
          <a:xfrm>
            <a:off x="192505" y="867398"/>
            <a:ext cx="11559941" cy="5370897"/>
          </a:xfrm>
        </p:spPr>
        <p:txBody>
          <a:bodyPr>
            <a:noAutofit/>
          </a:bodyPr>
          <a:lstStyle/>
          <a:p>
            <a:r>
              <a:rPr lang="hu-HU" sz="1900" dirty="0" smtClean="0">
                <a:solidFill>
                  <a:schemeClr val="tx1"/>
                </a:solidFill>
              </a:rPr>
              <a:t>IPCC-AR</a:t>
            </a:r>
            <a:r>
              <a:rPr lang="hu-HU" sz="1900" dirty="0">
                <a:solidFill>
                  <a:schemeClr val="tx1"/>
                </a:solidFill>
              </a:rPr>
              <a:t>/ </a:t>
            </a:r>
            <a:r>
              <a:rPr lang="hu-HU" sz="1900" dirty="0" err="1">
                <a:solidFill>
                  <a:schemeClr val="tx1"/>
                </a:solidFill>
              </a:rPr>
              <a:t>Technical</a:t>
            </a:r>
            <a:r>
              <a:rPr lang="hu-HU" sz="1900" dirty="0">
                <a:solidFill>
                  <a:schemeClr val="tx1"/>
                </a:solidFill>
              </a:rPr>
              <a:t> </a:t>
            </a:r>
            <a:r>
              <a:rPr lang="hu-HU" sz="1900" dirty="0" err="1">
                <a:solidFill>
                  <a:schemeClr val="tx1"/>
                </a:solidFill>
              </a:rPr>
              <a:t>Repo</a:t>
            </a:r>
            <a:r>
              <a:rPr lang="hu-HU" sz="1900" b="1" dirty="0" err="1">
                <a:solidFill>
                  <a:schemeClr val="tx1"/>
                </a:solidFill>
              </a:rPr>
              <a:t>rt</a:t>
            </a:r>
            <a:r>
              <a:rPr lang="hu-HU" sz="1900" b="1" dirty="0">
                <a:solidFill>
                  <a:schemeClr val="tx1"/>
                </a:solidFill>
              </a:rPr>
              <a:t> </a:t>
            </a:r>
            <a:r>
              <a:rPr lang="hu-HU" sz="1900" dirty="0">
                <a:solidFill>
                  <a:schemeClr val="tx1"/>
                </a:solidFill>
                <a:hlinkClick r:id="rId2"/>
              </a:rPr>
              <a:t>https://www.ipcc.ch/report/ar6/wg2/downloads/report/IPCC_AR6_WGII_TechnicalSummary.pdf</a:t>
            </a:r>
            <a:endParaRPr lang="hu-HU" sz="1900" dirty="0">
              <a:solidFill>
                <a:schemeClr val="tx1"/>
              </a:solidFill>
            </a:endParaRPr>
          </a:p>
          <a:p>
            <a:pPr algn="just"/>
            <a:r>
              <a:rPr lang="en-GB" sz="1900" dirty="0">
                <a:solidFill>
                  <a:schemeClr val="tx1"/>
                </a:solidFill>
              </a:rPr>
              <a:t>The health impacts of hot weather and the Heatwave Plan for England</a:t>
            </a:r>
            <a:r>
              <a:rPr lang="hu-HU" sz="1900" dirty="0">
                <a:solidFill>
                  <a:schemeClr val="tx1"/>
                </a:solidFill>
              </a:rPr>
              <a:t> https://www.hcpa.info/</a:t>
            </a:r>
            <a:r>
              <a:rPr lang="hu-HU" sz="1900" dirty="0" err="1">
                <a:solidFill>
                  <a:schemeClr val="tx1"/>
                </a:solidFill>
              </a:rPr>
              <a:t>wp-content</a:t>
            </a:r>
            <a:r>
              <a:rPr lang="hu-HU" sz="1900" dirty="0">
                <a:solidFill>
                  <a:schemeClr val="tx1"/>
                </a:solidFill>
              </a:rPr>
              <a:t>/</a:t>
            </a:r>
            <a:r>
              <a:rPr lang="hu-HU" sz="1900" dirty="0" err="1">
                <a:solidFill>
                  <a:schemeClr val="tx1"/>
                </a:solidFill>
              </a:rPr>
              <a:t>uploads</a:t>
            </a:r>
            <a:r>
              <a:rPr lang="hu-HU" sz="1900" dirty="0">
                <a:solidFill>
                  <a:schemeClr val="tx1"/>
                </a:solidFill>
              </a:rPr>
              <a:t>/2018/06/The-health-impacts-of-hot-weather-and-the-Heatwave-Plan-for-England_fina....</a:t>
            </a:r>
            <a:r>
              <a:rPr lang="hu-HU" sz="1900" dirty="0" err="1">
                <a:solidFill>
                  <a:schemeClr val="tx1"/>
                </a:solidFill>
              </a:rPr>
              <a:t>pdf</a:t>
            </a:r>
            <a:endParaRPr lang="hu-HU" sz="1900" dirty="0">
              <a:solidFill>
                <a:schemeClr val="tx1"/>
              </a:solidFill>
            </a:endParaRPr>
          </a:p>
          <a:p>
            <a:pPr algn="just"/>
            <a:r>
              <a:rPr lang="en-US" sz="1900" i="1" dirty="0">
                <a:solidFill>
                  <a:schemeClr val="tx1"/>
                </a:solidFill>
              </a:rPr>
              <a:t>Balmain BN, </a:t>
            </a:r>
            <a:r>
              <a:rPr lang="en-US" sz="1900" i="1" dirty="0" err="1">
                <a:solidFill>
                  <a:schemeClr val="tx1"/>
                </a:solidFill>
              </a:rPr>
              <a:t>Sabapathy</a:t>
            </a:r>
            <a:r>
              <a:rPr lang="en-US" sz="1900" i="1" dirty="0">
                <a:solidFill>
                  <a:schemeClr val="tx1"/>
                </a:solidFill>
              </a:rPr>
              <a:t> S, Louis M, Morris NR. Aging and Thermoregulatory Control: The Clinical Implications of Exercising under Heat Stress in Older Individuals. Biomed Res Int. 2018 Aug 2;2018:8306154. </a:t>
            </a:r>
            <a:r>
              <a:rPr lang="en-US" sz="1900" i="1" dirty="0" err="1">
                <a:solidFill>
                  <a:schemeClr val="tx1"/>
                </a:solidFill>
              </a:rPr>
              <a:t>doi</a:t>
            </a:r>
            <a:r>
              <a:rPr lang="en-US" sz="1900" i="1" dirty="0">
                <a:solidFill>
                  <a:schemeClr val="tx1"/>
                </a:solidFill>
              </a:rPr>
              <a:t>: 10.1155/2018/8306154</a:t>
            </a:r>
            <a:r>
              <a:rPr lang="en-US" sz="1900" dirty="0">
                <a:solidFill>
                  <a:schemeClr val="tx1"/>
                </a:solidFill>
              </a:rPr>
              <a:t>. </a:t>
            </a:r>
            <a:endParaRPr lang="hu-HU" sz="1900" dirty="0">
              <a:solidFill>
                <a:schemeClr val="tx1"/>
              </a:solidFill>
            </a:endParaRPr>
          </a:p>
          <a:p>
            <a:pPr algn="just"/>
            <a:r>
              <a:rPr lang="en-US" sz="1900" dirty="0">
                <a:solidFill>
                  <a:schemeClr val="tx1"/>
                </a:solidFill>
              </a:rPr>
              <a:t>González-Alonso J. Human thermoregulation and the cardiovascular system. </a:t>
            </a:r>
            <a:r>
              <a:rPr lang="en-US" sz="1900" dirty="0" err="1">
                <a:solidFill>
                  <a:schemeClr val="tx1"/>
                </a:solidFill>
              </a:rPr>
              <a:t>Exp</a:t>
            </a:r>
            <a:r>
              <a:rPr lang="en-US" sz="1900" dirty="0">
                <a:solidFill>
                  <a:schemeClr val="tx1"/>
                </a:solidFill>
              </a:rPr>
              <a:t> Physiol. 2012 Mar;97(3):340-6. </a:t>
            </a:r>
            <a:r>
              <a:rPr lang="en-US" sz="1900" dirty="0" err="1">
                <a:solidFill>
                  <a:schemeClr val="tx1"/>
                </a:solidFill>
              </a:rPr>
              <a:t>doi</a:t>
            </a:r>
            <a:r>
              <a:rPr lang="en-US" sz="1900" dirty="0">
                <a:solidFill>
                  <a:schemeClr val="tx1"/>
                </a:solidFill>
              </a:rPr>
              <a:t>: 10.1113/expphysiol.2011.058701</a:t>
            </a:r>
            <a:endParaRPr lang="hu-HU" sz="1900" dirty="0">
              <a:solidFill>
                <a:schemeClr val="tx1"/>
              </a:solidFill>
            </a:endParaRPr>
          </a:p>
          <a:p>
            <a:pPr algn="just"/>
            <a:r>
              <a:rPr lang="hu-HU" sz="1900" dirty="0" err="1">
                <a:solidFill>
                  <a:schemeClr val="tx1"/>
                </a:solidFill>
              </a:rPr>
              <a:t>Rublee</a:t>
            </a:r>
            <a:r>
              <a:rPr lang="hu-HU" sz="1900" dirty="0">
                <a:solidFill>
                  <a:schemeClr val="tx1"/>
                </a:solidFill>
              </a:rPr>
              <a:t> C, </a:t>
            </a:r>
            <a:r>
              <a:rPr lang="hu-HU" sz="1900" dirty="0" err="1">
                <a:solidFill>
                  <a:schemeClr val="tx1"/>
                </a:solidFill>
              </a:rPr>
              <a:t>Dresser</a:t>
            </a:r>
            <a:r>
              <a:rPr lang="hu-HU" sz="1900" dirty="0">
                <a:solidFill>
                  <a:schemeClr val="tx1"/>
                </a:solidFill>
              </a:rPr>
              <a:t> C, </a:t>
            </a:r>
            <a:r>
              <a:rPr lang="hu-HU" sz="1900" dirty="0" err="1">
                <a:solidFill>
                  <a:schemeClr val="tx1"/>
                </a:solidFill>
              </a:rPr>
              <a:t>Giudice</a:t>
            </a:r>
            <a:r>
              <a:rPr lang="hu-HU" sz="1900" dirty="0">
                <a:solidFill>
                  <a:schemeClr val="tx1"/>
                </a:solidFill>
              </a:rPr>
              <a:t> C, </a:t>
            </a:r>
            <a:r>
              <a:rPr lang="hu-HU" sz="1900" dirty="0" err="1">
                <a:solidFill>
                  <a:schemeClr val="tx1"/>
                </a:solidFill>
              </a:rPr>
              <a:t>Lemery</a:t>
            </a:r>
            <a:r>
              <a:rPr lang="hu-HU" sz="1900" dirty="0">
                <a:solidFill>
                  <a:schemeClr val="tx1"/>
                </a:solidFill>
              </a:rPr>
              <a:t> J, </a:t>
            </a:r>
            <a:r>
              <a:rPr lang="hu-HU" sz="1900" dirty="0" err="1">
                <a:solidFill>
                  <a:schemeClr val="tx1"/>
                </a:solidFill>
              </a:rPr>
              <a:t>Sorensen</a:t>
            </a:r>
            <a:r>
              <a:rPr lang="hu-HU" sz="1900" dirty="0">
                <a:solidFill>
                  <a:schemeClr val="tx1"/>
                </a:solidFill>
              </a:rPr>
              <a:t> C. </a:t>
            </a:r>
            <a:r>
              <a:rPr lang="hu-HU" sz="1900" dirty="0" err="1">
                <a:solidFill>
                  <a:schemeClr val="tx1"/>
                </a:solidFill>
              </a:rPr>
              <a:t>Evidence-Based</a:t>
            </a:r>
            <a:r>
              <a:rPr lang="hu-HU" sz="1900" dirty="0">
                <a:solidFill>
                  <a:schemeClr val="tx1"/>
                </a:solidFill>
              </a:rPr>
              <a:t> </a:t>
            </a:r>
            <a:r>
              <a:rPr lang="hu-HU" sz="1900" dirty="0" err="1">
                <a:solidFill>
                  <a:schemeClr val="tx1"/>
                </a:solidFill>
              </a:rPr>
              <a:t>Heatstroke</a:t>
            </a:r>
            <a:r>
              <a:rPr lang="hu-HU" sz="1900" dirty="0">
                <a:solidFill>
                  <a:schemeClr val="tx1"/>
                </a:solidFill>
              </a:rPr>
              <a:t> Management in </a:t>
            </a:r>
            <a:r>
              <a:rPr lang="hu-HU" sz="1900" dirty="0" err="1">
                <a:solidFill>
                  <a:schemeClr val="tx1"/>
                </a:solidFill>
              </a:rPr>
              <a:t>the</a:t>
            </a:r>
            <a:r>
              <a:rPr lang="hu-HU" sz="1900" dirty="0">
                <a:solidFill>
                  <a:schemeClr val="tx1"/>
                </a:solidFill>
              </a:rPr>
              <a:t> </a:t>
            </a:r>
            <a:r>
              <a:rPr lang="hu-HU" sz="1900" dirty="0" err="1">
                <a:solidFill>
                  <a:schemeClr val="tx1"/>
                </a:solidFill>
              </a:rPr>
              <a:t>Emergency</a:t>
            </a:r>
            <a:r>
              <a:rPr lang="hu-HU" sz="1900" dirty="0">
                <a:solidFill>
                  <a:schemeClr val="tx1"/>
                </a:solidFill>
              </a:rPr>
              <a:t> </a:t>
            </a:r>
            <a:r>
              <a:rPr lang="hu-HU" sz="1900" dirty="0" err="1">
                <a:solidFill>
                  <a:schemeClr val="tx1"/>
                </a:solidFill>
              </a:rPr>
              <a:t>Department</a:t>
            </a:r>
            <a:r>
              <a:rPr lang="hu-HU" sz="1900" dirty="0">
                <a:solidFill>
                  <a:schemeClr val="tx1"/>
                </a:solidFill>
              </a:rPr>
              <a:t>. West J </a:t>
            </a:r>
            <a:r>
              <a:rPr lang="hu-HU" sz="1900" dirty="0" err="1">
                <a:solidFill>
                  <a:schemeClr val="tx1"/>
                </a:solidFill>
              </a:rPr>
              <a:t>Emerg</a:t>
            </a:r>
            <a:r>
              <a:rPr lang="hu-HU" sz="1900" dirty="0">
                <a:solidFill>
                  <a:schemeClr val="tx1"/>
                </a:solidFill>
              </a:rPr>
              <a:t> </a:t>
            </a:r>
            <a:r>
              <a:rPr lang="hu-HU" sz="1900" dirty="0" err="1">
                <a:solidFill>
                  <a:schemeClr val="tx1"/>
                </a:solidFill>
              </a:rPr>
              <a:t>Med</a:t>
            </a:r>
            <a:r>
              <a:rPr lang="hu-HU" sz="1900" dirty="0">
                <a:solidFill>
                  <a:schemeClr val="tx1"/>
                </a:solidFill>
              </a:rPr>
              <a:t>. 2021 </a:t>
            </a:r>
            <a:r>
              <a:rPr lang="hu-HU" sz="1900" dirty="0" err="1">
                <a:solidFill>
                  <a:schemeClr val="tx1"/>
                </a:solidFill>
              </a:rPr>
              <a:t>Feb</a:t>
            </a:r>
            <a:r>
              <a:rPr lang="hu-HU" sz="1900" dirty="0">
                <a:solidFill>
                  <a:schemeClr val="tx1"/>
                </a:solidFill>
              </a:rPr>
              <a:t> 26;22(2):186-195. </a:t>
            </a:r>
            <a:r>
              <a:rPr lang="hu-HU" sz="1900" dirty="0" err="1">
                <a:solidFill>
                  <a:schemeClr val="tx1"/>
                </a:solidFill>
              </a:rPr>
              <a:t>doi</a:t>
            </a:r>
            <a:r>
              <a:rPr lang="hu-HU" sz="1900" dirty="0">
                <a:solidFill>
                  <a:schemeClr val="tx1"/>
                </a:solidFill>
              </a:rPr>
              <a:t>: 10.5811/westjem.2020.11.49007. PMID: 33856299; PMCID: PMC7972371.</a:t>
            </a:r>
          </a:p>
          <a:p>
            <a:pPr algn="just"/>
            <a:r>
              <a:rPr lang="hu-HU" sz="1900" dirty="0" err="1">
                <a:solidFill>
                  <a:schemeClr val="tx1"/>
                </a:solidFill>
              </a:rPr>
              <a:t>Leyk</a:t>
            </a:r>
            <a:r>
              <a:rPr lang="hu-HU" sz="1900" dirty="0">
                <a:solidFill>
                  <a:schemeClr val="tx1"/>
                </a:solidFill>
              </a:rPr>
              <a:t> D, </a:t>
            </a:r>
            <a:r>
              <a:rPr lang="hu-HU" sz="1900" dirty="0" err="1">
                <a:solidFill>
                  <a:schemeClr val="tx1"/>
                </a:solidFill>
              </a:rPr>
              <a:t>Hoitz</a:t>
            </a:r>
            <a:r>
              <a:rPr lang="hu-HU" sz="1900" dirty="0">
                <a:solidFill>
                  <a:schemeClr val="tx1"/>
                </a:solidFill>
              </a:rPr>
              <a:t> J, Becker C, </a:t>
            </a:r>
            <a:r>
              <a:rPr lang="hu-HU" sz="1900" dirty="0" err="1">
                <a:solidFill>
                  <a:schemeClr val="tx1"/>
                </a:solidFill>
              </a:rPr>
              <a:t>Glitz</a:t>
            </a:r>
            <a:r>
              <a:rPr lang="hu-HU" sz="1900" dirty="0">
                <a:solidFill>
                  <a:schemeClr val="tx1"/>
                </a:solidFill>
              </a:rPr>
              <a:t> KJ, </a:t>
            </a:r>
            <a:r>
              <a:rPr lang="hu-HU" sz="1900" dirty="0" err="1">
                <a:solidFill>
                  <a:schemeClr val="tx1"/>
                </a:solidFill>
              </a:rPr>
              <a:t>Nestler</a:t>
            </a:r>
            <a:r>
              <a:rPr lang="hu-HU" sz="1900" dirty="0">
                <a:solidFill>
                  <a:schemeClr val="tx1"/>
                </a:solidFill>
              </a:rPr>
              <a:t> K, </a:t>
            </a:r>
            <a:r>
              <a:rPr lang="hu-HU" sz="1900" dirty="0" err="1">
                <a:solidFill>
                  <a:schemeClr val="tx1"/>
                </a:solidFill>
              </a:rPr>
              <a:t>Piekarski</a:t>
            </a:r>
            <a:r>
              <a:rPr lang="hu-HU" sz="1900" dirty="0">
                <a:solidFill>
                  <a:schemeClr val="tx1"/>
                </a:solidFill>
              </a:rPr>
              <a:t> C. Health </a:t>
            </a:r>
            <a:r>
              <a:rPr lang="hu-HU" sz="1900" dirty="0" err="1">
                <a:solidFill>
                  <a:schemeClr val="tx1"/>
                </a:solidFill>
              </a:rPr>
              <a:t>Risks</a:t>
            </a:r>
            <a:r>
              <a:rPr lang="hu-HU" sz="1900" dirty="0">
                <a:solidFill>
                  <a:schemeClr val="tx1"/>
                </a:solidFill>
              </a:rPr>
              <a:t> and </a:t>
            </a:r>
            <a:r>
              <a:rPr lang="hu-HU" sz="1900" dirty="0" err="1">
                <a:solidFill>
                  <a:schemeClr val="tx1"/>
                </a:solidFill>
              </a:rPr>
              <a:t>Interventions</a:t>
            </a:r>
            <a:r>
              <a:rPr lang="hu-HU" sz="1900" dirty="0">
                <a:solidFill>
                  <a:schemeClr val="tx1"/>
                </a:solidFill>
              </a:rPr>
              <a:t> in </a:t>
            </a:r>
            <a:r>
              <a:rPr lang="hu-HU" sz="1900" dirty="0" err="1">
                <a:solidFill>
                  <a:schemeClr val="tx1"/>
                </a:solidFill>
              </a:rPr>
              <a:t>Exertional</a:t>
            </a:r>
            <a:r>
              <a:rPr lang="hu-HU" sz="1900" dirty="0">
                <a:solidFill>
                  <a:schemeClr val="tx1"/>
                </a:solidFill>
              </a:rPr>
              <a:t> </a:t>
            </a:r>
            <a:r>
              <a:rPr lang="hu-HU" sz="1900" dirty="0" err="1">
                <a:solidFill>
                  <a:schemeClr val="tx1"/>
                </a:solidFill>
              </a:rPr>
              <a:t>Heat</a:t>
            </a:r>
            <a:r>
              <a:rPr lang="hu-HU" sz="1900" dirty="0">
                <a:solidFill>
                  <a:schemeClr val="tx1"/>
                </a:solidFill>
              </a:rPr>
              <a:t> </a:t>
            </a:r>
            <a:r>
              <a:rPr lang="hu-HU" sz="1900" dirty="0" err="1">
                <a:solidFill>
                  <a:schemeClr val="tx1"/>
                </a:solidFill>
              </a:rPr>
              <a:t>Stress</a:t>
            </a:r>
            <a:r>
              <a:rPr lang="hu-HU" sz="1900" dirty="0">
                <a:solidFill>
                  <a:schemeClr val="tx1"/>
                </a:solidFill>
              </a:rPr>
              <a:t>. </a:t>
            </a:r>
            <a:r>
              <a:rPr lang="hu-HU" sz="1900" dirty="0" err="1">
                <a:solidFill>
                  <a:schemeClr val="tx1"/>
                </a:solidFill>
              </a:rPr>
              <a:t>Dtsch</a:t>
            </a:r>
            <a:r>
              <a:rPr lang="hu-HU" sz="1900" dirty="0">
                <a:solidFill>
                  <a:schemeClr val="tx1"/>
                </a:solidFill>
              </a:rPr>
              <a:t> </a:t>
            </a:r>
            <a:r>
              <a:rPr lang="hu-HU" sz="1900" dirty="0" err="1">
                <a:solidFill>
                  <a:schemeClr val="tx1"/>
                </a:solidFill>
              </a:rPr>
              <a:t>Arztebl</a:t>
            </a:r>
            <a:r>
              <a:rPr lang="hu-HU" sz="1900" dirty="0">
                <a:solidFill>
                  <a:schemeClr val="tx1"/>
                </a:solidFill>
              </a:rPr>
              <a:t> Int. 2019 </a:t>
            </a:r>
            <a:r>
              <a:rPr lang="hu-HU" sz="1900" dirty="0" err="1">
                <a:solidFill>
                  <a:schemeClr val="tx1"/>
                </a:solidFill>
              </a:rPr>
              <a:t>Aug</a:t>
            </a:r>
            <a:r>
              <a:rPr lang="hu-HU" sz="1900" dirty="0">
                <a:solidFill>
                  <a:schemeClr val="tx1"/>
                </a:solidFill>
              </a:rPr>
              <a:t> 5;116(31-32):537-544. </a:t>
            </a:r>
            <a:r>
              <a:rPr lang="hu-HU" sz="1900" dirty="0" err="1">
                <a:solidFill>
                  <a:schemeClr val="tx1"/>
                </a:solidFill>
              </a:rPr>
              <a:t>doi</a:t>
            </a:r>
            <a:r>
              <a:rPr lang="hu-HU" sz="1900" dirty="0">
                <a:solidFill>
                  <a:schemeClr val="tx1"/>
                </a:solidFill>
              </a:rPr>
              <a:t>: 10.3238/arztebl.2019.0537. PMID: 31554541; PMCID: PMC6783627</a:t>
            </a:r>
          </a:p>
          <a:p>
            <a:pPr algn="just"/>
            <a:r>
              <a:rPr lang="en-US" sz="1900" dirty="0">
                <a:solidFill>
                  <a:schemeClr val="tx1"/>
                </a:solidFill>
              </a:rPr>
              <a:t>P</a:t>
            </a:r>
            <a:r>
              <a:rPr lang="hu-HU" sz="1900" dirty="0">
                <a:solidFill>
                  <a:schemeClr val="tx1"/>
                </a:solidFill>
              </a:rPr>
              <a:t>u</a:t>
            </a:r>
            <a:r>
              <a:rPr lang="en-US" sz="1900" dirty="0" err="1">
                <a:solidFill>
                  <a:schemeClr val="tx1"/>
                </a:solidFill>
              </a:rPr>
              <a:t>blic</a:t>
            </a:r>
            <a:r>
              <a:rPr lang="en-US" sz="1900" dirty="0">
                <a:solidFill>
                  <a:schemeClr val="tx1"/>
                </a:solidFill>
              </a:rPr>
              <a:t> Health advice</a:t>
            </a:r>
            <a:r>
              <a:rPr lang="hu-HU" sz="1900" dirty="0">
                <a:solidFill>
                  <a:schemeClr val="tx1"/>
                </a:solidFill>
              </a:rPr>
              <a:t> </a:t>
            </a:r>
            <a:r>
              <a:rPr lang="en-US" sz="1900" dirty="0">
                <a:solidFill>
                  <a:schemeClr val="tx1"/>
                </a:solidFill>
              </a:rPr>
              <a:t>on preventing health effects of heat</a:t>
            </a:r>
            <a:r>
              <a:rPr lang="hu-HU" sz="1900" dirty="0">
                <a:solidFill>
                  <a:schemeClr val="tx1"/>
                </a:solidFill>
              </a:rPr>
              <a:t>. WHO/EURO:2011-2510-42266-5869. https://www.who.int/publications/i/item/public-health-advice-on-preventing-health-effects-of-heat</a:t>
            </a:r>
          </a:p>
        </p:txBody>
      </p:sp>
    </p:spTree>
    <p:extLst>
      <p:ext uri="{BB962C8B-B14F-4D97-AF65-F5344CB8AC3E}">
        <p14:creationId xmlns:p14="http://schemas.microsoft.com/office/powerpoint/2010/main" val="28170631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Kép 15"/>
          <p:cNvPicPr>
            <a:picLocks noChangeAspect="1"/>
          </p:cNvPicPr>
          <p:nvPr/>
        </p:nvPicPr>
        <p:blipFill>
          <a:blip r:embed="rId3"/>
          <a:stretch>
            <a:fillRect/>
          </a:stretch>
        </p:blipFill>
        <p:spPr>
          <a:xfrm>
            <a:off x="297191" y="5380125"/>
            <a:ext cx="1529969" cy="676474"/>
          </a:xfrm>
          <a:prstGeom prst="rect">
            <a:avLst/>
          </a:prstGeom>
        </p:spPr>
      </p:pic>
      <p:sp>
        <p:nvSpPr>
          <p:cNvPr id="3" name="Tartalom helye 2"/>
          <p:cNvSpPr>
            <a:spLocks noGrp="1"/>
          </p:cNvSpPr>
          <p:nvPr>
            <p:ph idx="1"/>
          </p:nvPr>
        </p:nvSpPr>
        <p:spPr>
          <a:xfrm>
            <a:off x="192505" y="908897"/>
            <a:ext cx="11896825" cy="5370897"/>
          </a:xfrm>
        </p:spPr>
        <p:txBody>
          <a:bodyPr/>
          <a:lstStyle/>
          <a:p>
            <a:pPr marL="0" indent="0" algn="ctr">
              <a:buNone/>
            </a:pPr>
            <a:r>
              <a:rPr lang="en-US" sz="3600" b="1" dirty="0">
                <a:solidFill>
                  <a:schemeClr val="tx1"/>
                </a:solidFill>
              </a:rPr>
              <a:t>Thank you for your attention!</a:t>
            </a:r>
          </a:p>
          <a:p>
            <a:pPr marL="0" indent="0">
              <a:buNone/>
            </a:pPr>
            <a:endParaRPr lang="en-US" sz="2000" dirty="0">
              <a:solidFill>
                <a:schemeClr val="tx1"/>
              </a:solidFill>
            </a:endParaRPr>
          </a:p>
          <a:p>
            <a:pPr marL="0" indent="0">
              <a:buNone/>
            </a:pPr>
            <a:r>
              <a:rPr lang="en-GB" sz="2000" dirty="0" smtClean="0">
                <a:solidFill>
                  <a:schemeClr val="tx1"/>
                </a:solidFill>
              </a:rPr>
              <a:t>This presentation has been developed by the CLIMATEMED project, supported by EU’s Erasmus+ </a:t>
            </a:r>
            <a:r>
              <a:rPr lang="en-GB" sz="2000" dirty="0" smtClean="0"/>
              <a:t>P</a:t>
            </a:r>
            <a:r>
              <a:rPr lang="en-GB" sz="2000" dirty="0" smtClean="0">
                <a:solidFill>
                  <a:schemeClr val="tx1"/>
                </a:solidFill>
              </a:rPr>
              <a:t>rogramme. </a:t>
            </a:r>
          </a:p>
          <a:p>
            <a:pPr marL="0" indent="0">
              <a:buNone/>
            </a:pPr>
            <a:r>
              <a:rPr lang="en-GB" sz="2000" dirty="0" smtClean="0">
                <a:solidFill>
                  <a:schemeClr val="tx1"/>
                </a:solidFill>
              </a:rPr>
              <a:t> </a:t>
            </a:r>
          </a:p>
          <a:p>
            <a:pPr marL="0" indent="0">
              <a:buNone/>
            </a:pPr>
            <a:endParaRPr lang="en-US" dirty="0"/>
          </a:p>
          <a:p>
            <a:pPr marL="0" indent="0">
              <a:buNone/>
            </a:pPr>
            <a:endParaRPr lang="en-US" dirty="0"/>
          </a:p>
        </p:txBody>
      </p:sp>
      <p:pic>
        <p:nvPicPr>
          <p:cNvPr id="4" name="Kép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3528" y="3300464"/>
            <a:ext cx="1611609" cy="581434"/>
          </a:xfrm>
          <a:prstGeom prst="rect">
            <a:avLst/>
          </a:prstGeom>
        </p:spPr>
      </p:pic>
      <p:pic>
        <p:nvPicPr>
          <p:cNvPr id="5" name="Kép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63528" y="2667729"/>
            <a:ext cx="1595887" cy="516669"/>
          </a:xfrm>
          <a:prstGeom prst="rect">
            <a:avLst/>
          </a:prstGeom>
        </p:spPr>
      </p:pic>
      <p:pic>
        <p:nvPicPr>
          <p:cNvPr id="6" name="Kép 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63528" y="3997965"/>
            <a:ext cx="1611609" cy="537848"/>
          </a:xfrm>
          <a:prstGeom prst="rect">
            <a:avLst/>
          </a:prstGeom>
        </p:spPr>
      </p:pic>
      <p:pic>
        <p:nvPicPr>
          <p:cNvPr id="7" name="Kép 6"/>
          <p:cNvPicPr>
            <a:picLocks noChangeAspect="1"/>
          </p:cNvPicPr>
          <p:nvPr/>
        </p:nvPicPr>
        <p:blipFill rotWithShape="1">
          <a:blip r:embed="rId7" cstate="print">
            <a:extLst>
              <a:ext uri="{28A0092B-C50C-407E-A947-70E740481C1C}">
                <a14:useLocalDpi xmlns:a14="http://schemas.microsoft.com/office/drawing/2010/main" val="0"/>
              </a:ext>
            </a:extLst>
          </a:blip>
          <a:srcRect t="13674" b="11784"/>
          <a:stretch/>
        </p:blipFill>
        <p:spPr>
          <a:xfrm>
            <a:off x="263527" y="4651880"/>
            <a:ext cx="1595887" cy="552090"/>
          </a:xfrm>
          <a:prstGeom prst="rect">
            <a:avLst/>
          </a:prstGeom>
        </p:spPr>
      </p:pic>
      <p:sp>
        <p:nvSpPr>
          <p:cNvPr id="11" name="Téglalap 10"/>
          <p:cNvSpPr/>
          <p:nvPr/>
        </p:nvSpPr>
        <p:spPr>
          <a:xfrm>
            <a:off x="1930437" y="2757912"/>
            <a:ext cx="9223518" cy="3278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solidFill>
                  <a:schemeClr val="tx1"/>
                </a:solidFill>
              </a:rPr>
              <a:t>University of </a:t>
            </a:r>
            <a:r>
              <a:rPr lang="en-US" dirty="0" err="1" smtClean="0">
                <a:solidFill>
                  <a:schemeClr val="tx1"/>
                </a:solidFill>
              </a:rPr>
              <a:t>Pécs</a:t>
            </a:r>
            <a:r>
              <a:rPr lang="hu-HU" dirty="0" smtClean="0">
                <a:solidFill>
                  <a:schemeClr val="tx1"/>
                </a:solidFill>
              </a:rPr>
              <a:t>,</a:t>
            </a:r>
            <a:r>
              <a:rPr lang="en-US" dirty="0" smtClean="0">
                <a:solidFill>
                  <a:schemeClr val="tx1"/>
                </a:solidFill>
              </a:rPr>
              <a:t> </a:t>
            </a:r>
            <a:r>
              <a:rPr lang="en-US" dirty="0">
                <a:solidFill>
                  <a:schemeClr val="tx1"/>
                </a:solidFill>
              </a:rPr>
              <a:t>Medical </a:t>
            </a:r>
            <a:r>
              <a:rPr lang="en-US" dirty="0" smtClean="0">
                <a:solidFill>
                  <a:schemeClr val="tx1"/>
                </a:solidFill>
              </a:rPr>
              <a:t>School</a:t>
            </a:r>
            <a:r>
              <a:rPr lang="hu-HU" dirty="0" smtClean="0">
                <a:solidFill>
                  <a:schemeClr val="tx1"/>
                </a:solidFill>
              </a:rPr>
              <a:t>,</a:t>
            </a:r>
            <a:br>
              <a:rPr lang="hu-HU" dirty="0" smtClean="0">
                <a:solidFill>
                  <a:schemeClr val="tx1"/>
                </a:solidFill>
              </a:rPr>
            </a:br>
            <a:r>
              <a:rPr lang="hu-HU" dirty="0" err="1" smtClean="0">
                <a:solidFill>
                  <a:schemeClr val="tx1"/>
                </a:solidFill>
              </a:rPr>
              <a:t>Department</a:t>
            </a:r>
            <a:r>
              <a:rPr lang="hu-HU" dirty="0" smtClean="0">
                <a:solidFill>
                  <a:schemeClr val="tx1"/>
                </a:solidFill>
              </a:rPr>
              <a:t> of Public Health </a:t>
            </a:r>
            <a:r>
              <a:rPr lang="hu-HU" dirty="0" err="1" smtClean="0">
                <a:solidFill>
                  <a:schemeClr val="tx1"/>
                </a:solidFill>
              </a:rPr>
              <a:t>Medicine</a:t>
            </a:r>
            <a:r>
              <a:rPr lang="en-US" dirty="0" smtClean="0">
                <a:solidFill>
                  <a:schemeClr val="tx1"/>
                </a:solidFill>
              </a:rPr>
              <a:t> </a:t>
            </a:r>
            <a:r>
              <a:rPr lang="en-US" dirty="0">
                <a:solidFill>
                  <a:schemeClr val="tx1"/>
                </a:solidFill>
              </a:rPr>
              <a:t>– </a:t>
            </a:r>
            <a:r>
              <a:rPr lang="en-US" dirty="0" err="1">
                <a:solidFill>
                  <a:schemeClr val="tx1"/>
                </a:solidFill>
              </a:rPr>
              <a:t>Pécs</a:t>
            </a:r>
            <a:r>
              <a:rPr lang="en-US" dirty="0">
                <a:solidFill>
                  <a:schemeClr val="tx1"/>
                </a:solidFill>
              </a:rPr>
              <a:t>, Hungary </a:t>
            </a:r>
          </a:p>
        </p:txBody>
      </p:sp>
      <p:sp>
        <p:nvSpPr>
          <p:cNvPr id="12" name="Téglalap 11"/>
          <p:cNvSpPr/>
          <p:nvPr/>
        </p:nvSpPr>
        <p:spPr>
          <a:xfrm>
            <a:off x="1930437" y="3427279"/>
            <a:ext cx="6273283" cy="3278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solidFill>
                  <a:schemeClr val="tx1"/>
                </a:solidFill>
              </a:rPr>
              <a:t>Center for Health, Exercise and Sport Science – </a:t>
            </a:r>
            <a:r>
              <a:rPr lang="hu-HU" dirty="0" err="1" smtClean="0">
                <a:solidFill>
                  <a:schemeClr val="tx1"/>
                </a:solidFill>
              </a:rPr>
              <a:t>Beograd</a:t>
            </a:r>
            <a:r>
              <a:rPr lang="en-US" dirty="0" smtClean="0">
                <a:solidFill>
                  <a:schemeClr val="tx1"/>
                </a:solidFill>
              </a:rPr>
              <a:t>, </a:t>
            </a:r>
            <a:r>
              <a:rPr lang="en-US" dirty="0">
                <a:solidFill>
                  <a:schemeClr val="tx1"/>
                </a:solidFill>
              </a:rPr>
              <a:t>Serbia  </a:t>
            </a:r>
          </a:p>
        </p:txBody>
      </p:sp>
      <p:sp>
        <p:nvSpPr>
          <p:cNvPr id="13" name="Téglalap 12"/>
          <p:cNvSpPr/>
          <p:nvPr/>
        </p:nvSpPr>
        <p:spPr>
          <a:xfrm>
            <a:off x="1930437" y="4125548"/>
            <a:ext cx="6480317" cy="3278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solidFill>
                  <a:schemeClr val="tx1"/>
                </a:solidFill>
              </a:rPr>
              <a:t>National Public Health </a:t>
            </a:r>
            <a:r>
              <a:rPr lang="hu-HU" dirty="0" smtClean="0">
                <a:solidFill>
                  <a:schemeClr val="tx1"/>
                </a:solidFill>
              </a:rPr>
              <a:t>and </a:t>
            </a:r>
            <a:r>
              <a:rPr lang="hu-HU" dirty="0" err="1" smtClean="0">
                <a:solidFill>
                  <a:schemeClr val="tx1"/>
                </a:solidFill>
              </a:rPr>
              <a:t>Pharmacy</a:t>
            </a:r>
            <a:r>
              <a:rPr lang="hu-HU" dirty="0" smtClean="0">
                <a:solidFill>
                  <a:schemeClr val="tx1"/>
                </a:solidFill>
              </a:rPr>
              <a:t> </a:t>
            </a:r>
            <a:r>
              <a:rPr lang="en-US" dirty="0" smtClean="0">
                <a:solidFill>
                  <a:schemeClr val="tx1"/>
                </a:solidFill>
              </a:rPr>
              <a:t>Center </a:t>
            </a:r>
            <a:r>
              <a:rPr lang="en-US" dirty="0">
                <a:solidFill>
                  <a:schemeClr val="tx1"/>
                </a:solidFill>
              </a:rPr>
              <a:t>– Budapest, Hungary </a:t>
            </a:r>
          </a:p>
        </p:txBody>
      </p:sp>
      <p:sp>
        <p:nvSpPr>
          <p:cNvPr id="14" name="Téglalap 13"/>
          <p:cNvSpPr/>
          <p:nvPr/>
        </p:nvSpPr>
        <p:spPr>
          <a:xfrm>
            <a:off x="1930436" y="4770648"/>
            <a:ext cx="7472354" cy="3278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solidFill>
                  <a:schemeClr val="tx1"/>
                </a:solidFill>
              </a:rPr>
              <a:t>University College Cork – National University of Ireland – Cork, Ireland </a:t>
            </a:r>
          </a:p>
        </p:txBody>
      </p:sp>
      <p:sp>
        <p:nvSpPr>
          <p:cNvPr id="15" name="Téglalap 14"/>
          <p:cNvSpPr/>
          <p:nvPr/>
        </p:nvSpPr>
        <p:spPr>
          <a:xfrm>
            <a:off x="1857619" y="5426304"/>
            <a:ext cx="8912967" cy="5476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hu-HU" dirty="0" smtClean="0">
                <a:solidFill>
                  <a:schemeClr val="tx1"/>
                </a:solidFill>
              </a:rPr>
              <a:t>George Emil </a:t>
            </a:r>
            <a:r>
              <a:rPr lang="hu-HU" dirty="0" err="1" smtClean="0">
                <a:solidFill>
                  <a:schemeClr val="tx1"/>
                </a:solidFill>
              </a:rPr>
              <a:t>Palade</a:t>
            </a:r>
            <a:r>
              <a:rPr lang="hu-HU" dirty="0" smtClean="0">
                <a:solidFill>
                  <a:schemeClr val="tx1"/>
                </a:solidFill>
              </a:rPr>
              <a:t> </a:t>
            </a:r>
            <a:r>
              <a:rPr lang="en-US" dirty="0" smtClean="0">
                <a:solidFill>
                  <a:schemeClr val="tx1"/>
                </a:solidFill>
              </a:rPr>
              <a:t>University </a:t>
            </a:r>
            <a:r>
              <a:rPr lang="en-US" dirty="0">
                <a:solidFill>
                  <a:schemeClr val="tx1"/>
                </a:solidFill>
              </a:rPr>
              <a:t>of Medicine and </a:t>
            </a:r>
            <a:r>
              <a:rPr lang="en-US" dirty="0" smtClean="0">
                <a:solidFill>
                  <a:schemeClr val="tx1"/>
                </a:solidFill>
              </a:rPr>
              <a:t>Pharmacy</a:t>
            </a:r>
            <a:r>
              <a:rPr lang="hu-HU" dirty="0" smtClean="0">
                <a:solidFill>
                  <a:schemeClr val="tx1"/>
                </a:solidFill>
              </a:rPr>
              <a:t>, Science, and</a:t>
            </a:r>
            <a:br>
              <a:rPr lang="hu-HU" dirty="0" smtClean="0">
                <a:solidFill>
                  <a:schemeClr val="tx1"/>
                </a:solidFill>
              </a:rPr>
            </a:br>
            <a:r>
              <a:rPr lang="hu-HU" dirty="0" err="1" smtClean="0">
                <a:solidFill>
                  <a:schemeClr val="tx1"/>
                </a:solidFill>
              </a:rPr>
              <a:t>Technology</a:t>
            </a:r>
            <a:r>
              <a:rPr lang="hu-HU" dirty="0" smtClean="0">
                <a:solidFill>
                  <a:schemeClr val="tx1"/>
                </a:solidFill>
              </a:rPr>
              <a:t> </a:t>
            </a:r>
            <a:r>
              <a:rPr lang="en-US" dirty="0" smtClean="0">
                <a:solidFill>
                  <a:schemeClr val="tx1"/>
                </a:solidFill>
              </a:rPr>
              <a:t>of </a:t>
            </a:r>
            <a:r>
              <a:rPr lang="en-US" dirty="0" err="1">
                <a:solidFill>
                  <a:schemeClr val="tx1"/>
                </a:solidFill>
              </a:rPr>
              <a:t>Târgu</a:t>
            </a:r>
            <a:r>
              <a:rPr lang="en-US" dirty="0">
                <a:solidFill>
                  <a:schemeClr val="tx1"/>
                </a:solidFill>
              </a:rPr>
              <a:t> Mureș</a:t>
            </a:r>
            <a:r>
              <a:rPr lang="en-US" sz="800" dirty="0" smtClean="0">
                <a:solidFill>
                  <a:schemeClr val="tx1"/>
                </a:solidFill>
                <a:cs typeface="Times New Roman" panose="02020603050405020304" pitchFamily="18" charset="0"/>
              </a:rPr>
              <a:t>  </a:t>
            </a:r>
            <a:r>
              <a:rPr lang="en-US" dirty="0">
                <a:solidFill>
                  <a:schemeClr val="tx1"/>
                </a:solidFill>
              </a:rPr>
              <a:t>–</a:t>
            </a:r>
            <a:r>
              <a:rPr lang="en-US" sz="800" dirty="0">
                <a:solidFill>
                  <a:schemeClr val="tx1"/>
                </a:solidFill>
                <a:cs typeface="Times New Roman" panose="02020603050405020304" pitchFamily="18" charset="0"/>
              </a:rPr>
              <a:t> </a:t>
            </a:r>
            <a:r>
              <a:rPr lang="en-US" dirty="0" err="1">
                <a:solidFill>
                  <a:schemeClr val="tx1"/>
                </a:solidFill>
              </a:rPr>
              <a:t>Târgu</a:t>
            </a:r>
            <a:r>
              <a:rPr lang="en-US" dirty="0" smtClean="0">
                <a:solidFill>
                  <a:schemeClr val="tx1"/>
                </a:solidFill>
                <a:cs typeface="Times New Roman" panose="02020603050405020304" pitchFamily="18" charset="0"/>
              </a:rPr>
              <a:t> </a:t>
            </a:r>
            <a:r>
              <a:rPr lang="en-US" dirty="0" err="1" smtClean="0">
                <a:solidFill>
                  <a:schemeClr val="tx1"/>
                </a:solidFill>
                <a:cs typeface="Times New Roman" panose="02020603050405020304" pitchFamily="18" charset="0"/>
              </a:rPr>
              <a:t>Mures</a:t>
            </a:r>
            <a:r>
              <a:rPr lang="hu-HU" dirty="0" smtClean="0">
                <a:solidFill>
                  <a:schemeClr val="tx1"/>
                </a:solidFill>
                <a:cs typeface="Times New Roman" panose="02020603050405020304" pitchFamily="18" charset="0"/>
              </a:rPr>
              <a:t>,</a:t>
            </a:r>
            <a:r>
              <a:rPr lang="en-US" dirty="0" smtClean="0">
                <a:solidFill>
                  <a:schemeClr val="tx1"/>
                </a:solidFill>
                <a:cs typeface="Times New Roman" panose="02020603050405020304" pitchFamily="18" charset="0"/>
              </a:rPr>
              <a:t> </a:t>
            </a:r>
            <a:r>
              <a:rPr lang="en-US" dirty="0">
                <a:solidFill>
                  <a:schemeClr val="tx1"/>
                </a:solidFill>
                <a:cs typeface="Times New Roman" panose="02020603050405020304" pitchFamily="18" charset="0"/>
              </a:rPr>
              <a:t>Romania</a:t>
            </a:r>
            <a:r>
              <a:rPr lang="en-US" dirty="0">
                <a:solidFill>
                  <a:schemeClr val="tx1"/>
                </a:solidFill>
              </a:rPr>
              <a:t>  </a:t>
            </a:r>
          </a:p>
        </p:txBody>
      </p:sp>
    </p:spTree>
    <p:extLst>
      <p:ext uri="{BB962C8B-B14F-4D97-AF65-F5344CB8AC3E}">
        <p14:creationId xmlns:p14="http://schemas.microsoft.com/office/powerpoint/2010/main" val="55275443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52BAAC-88C5-4FB5-98E3-B815B7844FE3}"/>
              </a:ext>
            </a:extLst>
          </p:cNvPr>
          <p:cNvSpPr>
            <a:spLocks noGrp="1"/>
          </p:cNvSpPr>
          <p:nvPr>
            <p:ph type="title"/>
          </p:nvPr>
        </p:nvSpPr>
        <p:spPr/>
        <p:txBody>
          <a:bodyPr>
            <a:normAutofit fontScale="90000"/>
          </a:bodyPr>
          <a:lstStyle/>
          <a:p>
            <a:r>
              <a:rPr lang="en-US" dirty="0">
                <a:solidFill>
                  <a:schemeClr val="tx1"/>
                </a:solidFill>
              </a:rPr>
              <a:t>Extreme Heat </a:t>
            </a:r>
          </a:p>
        </p:txBody>
      </p:sp>
      <p:sp>
        <p:nvSpPr>
          <p:cNvPr id="3" name="Content Placeholder 2">
            <a:extLst>
              <a:ext uri="{FF2B5EF4-FFF2-40B4-BE49-F238E27FC236}">
                <a16:creationId xmlns:a16="http://schemas.microsoft.com/office/drawing/2014/main" id="{B206B211-161C-411A-B060-04AB9BFB522E}"/>
              </a:ext>
            </a:extLst>
          </p:cNvPr>
          <p:cNvSpPr>
            <a:spLocks noGrp="1"/>
          </p:cNvSpPr>
          <p:nvPr>
            <p:ph idx="1"/>
          </p:nvPr>
        </p:nvSpPr>
        <p:spPr>
          <a:xfrm>
            <a:off x="192506" y="934775"/>
            <a:ext cx="11556672" cy="5370897"/>
          </a:xfrm>
        </p:spPr>
        <p:txBody>
          <a:bodyPr>
            <a:normAutofit/>
          </a:bodyPr>
          <a:lstStyle/>
          <a:p>
            <a:pPr marL="0" indent="0">
              <a:buNone/>
            </a:pPr>
            <a:r>
              <a:rPr lang="en-US" sz="3200" dirty="0">
                <a:solidFill>
                  <a:schemeClr val="tx1"/>
                </a:solidFill>
              </a:rPr>
              <a:t>Key points</a:t>
            </a:r>
          </a:p>
          <a:p>
            <a:pPr lvl="1" algn="just">
              <a:lnSpc>
                <a:spcPct val="120000"/>
              </a:lnSpc>
              <a:spcBef>
                <a:spcPts val="2000"/>
              </a:spcBef>
              <a:spcAft>
                <a:spcPts val="1500"/>
              </a:spcAft>
            </a:pPr>
            <a:r>
              <a:rPr lang="en-US" sz="2600" dirty="0">
                <a:solidFill>
                  <a:schemeClr val="tx1"/>
                </a:solidFill>
              </a:rPr>
              <a:t>Climate change poses unique risks to a </a:t>
            </a:r>
            <a:r>
              <a:rPr lang="en-US" sz="2600" b="1" dirty="0">
                <a:solidFill>
                  <a:schemeClr val="tx1"/>
                </a:solidFill>
              </a:rPr>
              <a:t>rapidly growing demographic of elderly </a:t>
            </a:r>
            <a:r>
              <a:rPr lang="en-US" sz="2600" dirty="0">
                <a:solidFill>
                  <a:schemeClr val="tx1"/>
                </a:solidFill>
              </a:rPr>
              <a:t>patients. </a:t>
            </a:r>
            <a:endParaRPr lang="hu-HU" sz="2600" dirty="0">
              <a:solidFill>
                <a:schemeClr val="tx1"/>
              </a:solidFill>
            </a:endParaRPr>
          </a:p>
          <a:p>
            <a:pPr lvl="1" algn="just">
              <a:lnSpc>
                <a:spcPct val="120000"/>
              </a:lnSpc>
              <a:spcAft>
                <a:spcPts val="1500"/>
              </a:spcAft>
            </a:pPr>
            <a:r>
              <a:rPr lang="en-US" sz="2600" b="1" dirty="0">
                <a:solidFill>
                  <a:schemeClr val="tx1"/>
                </a:solidFill>
              </a:rPr>
              <a:t>Clinicians, hospitals, policy makers and financial planners must prepare </a:t>
            </a:r>
            <a:r>
              <a:rPr lang="en-US" sz="2600" dirty="0">
                <a:solidFill>
                  <a:schemeClr val="tx1"/>
                </a:solidFill>
              </a:rPr>
              <a:t>for these current and future needs.</a:t>
            </a:r>
          </a:p>
          <a:p>
            <a:pPr lvl="1" algn="just">
              <a:lnSpc>
                <a:spcPct val="120000"/>
              </a:lnSpc>
            </a:pPr>
            <a:r>
              <a:rPr lang="en-US" sz="2600" b="1" dirty="0">
                <a:solidFill>
                  <a:schemeClr val="tx1"/>
                </a:solidFill>
              </a:rPr>
              <a:t>Integrating weather modeling and public health intervention </a:t>
            </a:r>
            <a:r>
              <a:rPr lang="en-US" sz="2600" dirty="0">
                <a:solidFill>
                  <a:schemeClr val="tx1"/>
                </a:solidFill>
              </a:rPr>
              <a:t>to address vulnerable populations may ease the burden of heat stress on individuals and the health care system.</a:t>
            </a:r>
          </a:p>
        </p:txBody>
      </p:sp>
    </p:spTree>
    <p:extLst>
      <p:ext uri="{BB962C8B-B14F-4D97-AF65-F5344CB8AC3E}">
        <p14:creationId xmlns:p14="http://schemas.microsoft.com/office/powerpoint/2010/main" val="3770491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rmAutofit fontScale="90000"/>
          </a:bodyPr>
          <a:lstStyle/>
          <a:p>
            <a:r>
              <a:rPr lang="hu-HU" dirty="0">
                <a:solidFill>
                  <a:schemeClr val="tx1"/>
                </a:solidFill>
              </a:rPr>
              <a:t>Key </a:t>
            </a:r>
            <a:r>
              <a:rPr lang="hu-HU" dirty="0" err="1">
                <a:solidFill>
                  <a:schemeClr val="tx1"/>
                </a:solidFill>
              </a:rPr>
              <a:t>points</a:t>
            </a:r>
            <a:r>
              <a:rPr lang="hu-HU" dirty="0">
                <a:solidFill>
                  <a:schemeClr val="tx1"/>
                </a:solidFill>
              </a:rPr>
              <a:t> </a:t>
            </a:r>
          </a:p>
        </p:txBody>
      </p:sp>
      <p:sp>
        <p:nvSpPr>
          <p:cNvPr id="3" name="Tartalom helye 2"/>
          <p:cNvSpPr>
            <a:spLocks noGrp="1"/>
          </p:cNvSpPr>
          <p:nvPr>
            <p:ph idx="1"/>
          </p:nvPr>
        </p:nvSpPr>
        <p:spPr>
          <a:xfrm>
            <a:off x="595223" y="1199072"/>
            <a:ext cx="11240219" cy="5106600"/>
          </a:xfrm>
        </p:spPr>
        <p:txBody>
          <a:bodyPr>
            <a:normAutofit/>
          </a:bodyPr>
          <a:lstStyle/>
          <a:p>
            <a:pPr>
              <a:lnSpc>
                <a:spcPct val="120000"/>
              </a:lnSpc>
              <a:spcAft>
                <a:spcPts val="1000"/>
              </a:spcAft>
            </a:pPr>
            <a:r>
              <a:rPr lang="en-US" sz="2400" b="1" dirty="0">
                <a:solidFill>
                  <a:schemeClr val="tx1"/>
                </a:solidFill>
              </a:rPr>
              <a:t>Resources are needed </a:t>
            </a:r>
            <a:r>
              <a:rPr lang="en-US" sz="2400" dirty="0">
                <a:solidFill>
                  <a:schemeClr val="tx1"/>
                </a:solidFill>
              </a:rPr>
              <a:t>to address environmental </a:t>
            </a:r>
            <a:r>
              <a:rPr lang="en-US" sz="2400" b="1" dirty="0">
                <a:solidFill>
                  <a:schemeClr val="tx1"/>
                </a:solidFill>
              </a:rPr>
              <a:t>disparitie</a:t>
            </a:r>
            <a:r>
              <a:rPr lang="en-US" sz="2400" dirty="0">
                <a:solidFill>
                  <a:schemeClr val="tx1"/>
                </a:solidFill>
              </a:rPr>
              <a:t>s and provide protective measures against heat related illness in the inner city.</a:t>
            </a:r>
          </a:p>
          <a:p>
            <a:pPr>
              <a:lnSpc>
                <a:spcPct val="120000"/>
              </a:lnSpc>
              <a:spcAft>
                <a:spcPts val="1000"/>
              </a:spcAft>
            </a:pPr>
            <a:r>
              <a:rPr lang="en-US" sz="2400" dirty="0">
                <a:solidFill>
                  <a:schemeClr val="tx1"/>
                </a:solidFill>
              </a:rPr>
              <a:t>Rapid warming as well as rapid development are occurring in the developing world. To keep populations safe-guarded against the negative effects of extreme heat, </a:t>
            </a:r>
            <a:r>
              <a:rPr lang="en-US" sz="2400" b="1" dirty="0">
                <a:solidFill>
                  <a:schemeClr val="tx1"/>
                </a:solidFill>
              </a:rPr>
              <a:t>innovative cooling solutions are necessary</a:t>
            </a:r>
            <a:r>
              <a:rPr lang="en-US" sz="2400" dirty="0">
                <a:solidFill>
                  <a:schemeClr val="tx1"/>
                </a:solidFill>
              </a:rPr>
              <a:t>.</a:t>
            </a:r>
          </a:p>
          <a:p>
            <a:pPr>
              <a:lnSpc>
                <a:spcPct val="120000"/>
              </a:lnSpc>
              <a:spcAft>
                <a:spcPts val="1000"/>
              </a:spcAft>
            </a:pPr>
            <a:r>
              <a:rPr lang="en-US" sz="2400" b="1" dirty="0">
                <a:solidFill>
                  <a:schemeClr val="tx1"/>
                </a:solidFill>
              </a:rPr>
              <a:t>Elderly populations </a:t>
            </a:r>
            <a:r>
              <a:rPr lang="en-US" sz="2400" dirty="0">
                <a:solidFill>
                  <a:schemeClr val="tx1"/>
                </a:solidFill>
              </a:rPr>
              <a:t>are particularly </a:t>
            </a:r>
            <a:r>
              <a:rPr lang="en-US" sz="2400" b="1" dirty="0">
                <a:solidFill>
                  <a:schemeClr val="tx1"/>
                </a:solidFill>
              </a:rPr>
              <a:t>vulnerable</a:t>
            </a:r>
            <a:r>
              <a:rPr lang="en-US" sz="2400" dirty="0">
                <a:solidFill>
                  <a:schemeClr val="tx1"/>
                </a:solidFill>
              </a:rPr>
              <a:t> to heat stress, a factor that should be incorporated into routine care</a:t>
            </a:r>
            <a:r>
              <a:rPr lang="hu-HU" sz="2400" dirty="0">
                <a:solidFill>
                  <a:schemeClr val="tx1"/>
                </a:solidFill>
              </a:rPr>
              <a:t>.</a:t>
            </a:r>
            <a:endParaRPr lang="hu-HU" sz="2400" dirty="0"/>
          </a:p>
        </p:txBody>
      </p:sp>
    </p:spTree>
    <p:extLst>
      <p:ext uri="{BB962C8B-B14F-4D97-AF65-F5344CB8AC3E}">
        <p14:creationId xmlns:p14="http://schemas.microsoft.com/office/powerpoint/2010/main" val="25404723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Kép 4"/>
          <p:cNvPicPr>
            <a:picLocks noChangeAspect="1"/>
          </p:cNvPicPr>
          <p:nvPr/>
        </p:nvPicPr>
        <p:blipFill>
          <a:blip r:embed="rId2"/>
          <a:stretch>
            <a:fillRect/>
          </a:stretch>
        </p:blipFill>
        <p:spPr>
          <a:xfrm>
            <a:off x="1780441" y="723409"/>
            <a:ext cx="8521227" cy="4536654"/>
          </a:xfrm>
          <a:prstGeom prst="rect">
            <a:avLst/>
          </a:prstGeom>
        </p:spPr>
      </p:pic>
      <p:pic>
        <p:nvPicPr>
          <p:cNvPr id="6" name="Kép 5"/>
          <p:cNvPicPr>
            <a:picLocks noChangeAspect="1"/>
          </p:cNvPicPr>
          <p:nvPr/>
        </p:nvPicPr>
        <p:blipFill>
          <a:blip r:embed="rId3"/>
          <a:stretch>
            <a:fillRect/>
          </a:stretch>
        </p:blipFill>
        <p:spPr>
          <a:xfrm>
            <a:off x="3833782" y="161519"/>
            <a:ext cx="4667901" cy="323895"/>
          </a:xfrm>
          <a:prstGeom prst="rect">
            <a:avLst/>
          </a:prstGeom>
        </p:spPr>
      </p:pic>
      <p:sp>
        <p:nvSpPr>
          <p:cNvPr id="7" name="Téglalap 6"/>
          <p:cNvSpPr/>
          <p:nvPr/>
        </p:nvSpPr>
        <p:spPr>
          <a:xfrm>
            <a:off x="117695" y="5380672"/>
            <a:ext cx="11733291" cy="1200329"/>
          </a:xfrm>
          <a:prstGeom prst="rect">
            <a:avLst/>
          </a:prstGeom>
        </p:spPr>
        <p:txBody>
          <a:bodyPr wrap="square">
            <a:spAutoFit/>
          </a:bodyPr>
          <a:lstStyle/>
          <a:p>
            <a:pPr algn="just"/>
            <a:r>
              <a:rPr lang="en-US" dirty="0"/>
              <a:t>When the body is under heat stress, thermal homeostasis is maintained through the regulated balance (immediately for the regulatory system and after 7–10 days through the acclimatization process) among the factors that produce heat (red square) and heat dissipation (blue square). However, modifiable and non-modifiable risk factors can compromise both the regulation and acclimatization systems and the factors capable of producing or dispersing heat.</a:t>
            </a:r>
            <a:endParaRPr lang="hu-HU" dirty="0"/>
          </a:p>
        </p:txBody>
      </p:sp>
      <p:sp>
        <p:nvSpPr>
          <p:cNvPr id="8" name="Téglalap 7"/>
          <p:cNvSpPr/>
          <p:nvPr/>
        </p:nvSpPr>
        <p:spPr>
          <a:xfrm>
            <a:off x="0" y="6581001"/>
            <a:ext cx="6240763" cy="276999"/>
          </a:xfrm>
          <a:prstGeom prst="rect">
            <a:avLst/>
          </a:prstGeom>
        </p:spPr>
        <p:txBody>
          <a:bodyPr wrap="square">
            <a:spAutoFit/>
          </a:bodyPr>
          <a:lstStyle/>
          <a:p>
            <a:r>
              <a:rPr lang="hu-HU" sz="1200" i="1" dirty="0" err="1"/>
              <a:t>Source</a:t>
            </a:r>
            <a:r>
              <a:rPr lang="hu-HU" sz="1200" i="1" dirty="0"/>
              <a:t>: </a:t>
            </a:r>
            <a:r>
              <a:rPr lang="hu-HU" sz="1200" i="1" dirty="0" err="1"/>
              <a:t>doi</a:t>
            </a:r>
            <a:r>
              <a:rPr lang="hu-HU" sz="1200" i="1" dirty="0"/>
              <a:t>: </a:t>
            </a:r>
            <a:r>
              <a:rPr lang="hu-HU" sz="1200" i="1" dirty="0">
                <a:hlinkClick r:id="rId4"/>
              </a:rPr>
              <a:t>10.3390/biomedicines10102542</a:t>
            </a:r>
            <a:endParaRPr lang="hu-HU" sz="1200" i="1" dirty="0"/>
          </a:p>
        </p:txBody>
      </p:sp>
    </p:spTree>
    <p:extLst>
      <p:ext uri="{BB962C8B-B14F-4D97-AF65-F5344CB8AC3E}">
        <p14:creationId xmlns:p14="http://schemas.microsoft.com/office/powerpoint/2010/main" val="19687758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518470-3051-431A-98F4-3E2F44F6D47A}"/>
              </a:ext>
            </a:extLst>
          </p:cNvPr>
          <p:cNvSpPr>
            <a:spLocks noGrp="1"/>
          </p:cNvSpPr>
          <p:nvPr>
            <p:ph type="title"/>
          </p:nvPr>
        </p:nvSpPr>
        <p:spPr/>
        <p:txBody>
          <a:bodyPr>
            <a:normAutofit fontScale="90000"/>
          </a:bodyPr>
          <a:lstStyle/>
          <a:p>
            <a:r>
              <a:rPr lang="en-GB" dirty="0">
                <a:solidFill>
                  <a:schemeClr val="tx1"/>
                </a:solidFill>
                <a:latin typeface="Arial" pitchFamily="84" charset="0"/>
              </a:rPr>
              <a:t>At-risk groups</a:t>
            </a:r>
            <a:endParaRPr lang="en-GB" dirty="0">
              <a:solidFill>
                <a:schemeClr val="tx1"/>
              </a:solidFill>
            </a:endParaRPr>
          </a:p>
        </p:txBody>
      </p:sp>
      <p:sp>
        <p:nvSpPr>
          <p:cNvPr id="3" name="Content Placeholder 2">
            <a:extLst>
              <a:ext uri="{FF2B5EF4-FFF2-40B4-BE49-F238E27FC236}">
                <a16:creationId xmlns:a16="http://schemas.microsoft.com/office/drawing/2014/main" id="{B6DB0264-78E8-4B87-A68C-5C929FD2D571}"/>
              </a:ext>
            </a:extLst>
          </p:cNvPr>
          <p:cNvSpPr>
            <a:spLocks noGrp="1"/>
          </p:cNvSpPr>
          <p:nvPr>
            <p:ph idx="1"/>
          </p:nvPr>
        </p:nvSpPr>
        <p:spPr>
          <a:xfrm>
            <a:off x="578989" y="925533"/>
            <a:ext cx="11123857" cy="5048400"/>
          </a:xfrm>
        </p:spPr>
        <p:txBody>
          <a:bodyPr>
            <a:normAutofit fontScale="92500"/>
          </a:bodyPr>
          <a:lstStyle/>
          <a:p>
            <a:pPr marL="0" lvl="0" indent="0">
              <a:lnSpc>
                <a:spcPct val="114000"/>
              </a:lnSpc>
              <a:spcBef>
                <a:spcPts val="600"/>
              </a:spcBef>
              <a:spcAft>
                <a:spcPts val="600"/>
              </a:spcAft>
              <a:buNone/>
            </a:pPr>
            <a:r>
              <a:rPr lang="en-GB" sz="2600" b="1" dirty="0">
                <a:solidFill>
                  <a:schemeClr val="tx1"/>
                </a:solidFill>
              </a:rPr>
              <a:t>EVERYBODY</a:t>
            </a:r>
            <a:r>
              <a:rPr lang="en-GB" sz="2600" dirty="0">
                <a:solidFill>
                  <a:schemeClr val="tx1"/>
                </a:solidFill>
              </a:rPr>
              <a:t> can be affected by high temperatures, but there are certain factors that increase an individual’s risk during a heatwave. These include</a:t>
            </a:r>
            <a:r>
              <a:rPr lang="en-GB" sz="2400" dirty="0">
                <a:solidFill>
                  <a:schemeClr val="tx1"/>
                </a:solidFill>
              </a:rPr>
              <a:t>: </a:t>
            </a:r>
          </a:p>
          <a:p>
            <a:pPr marL="457200" lvl="1" indent="-457200">
              <a:lnSpc>
                <a:spcPct val="114000"/>
              </a:lnSpc>
              <a:spcBef>
                <a:spcPts val="600"/>
              </a:spcBef>
              <a:spcAft>
                <a:spcPts val="600"/>
              </a:spcAft>
            </a:pPr>
            <a:r>
              <a:rPr lang="en-GB" b="1" dirty="0">
                <a:solidFill>
                  <a:schemeClr val="tx1"/>
                </a:solidFill>
              </a:rPr>
              <a:t>older age</a:t>
            </a:r>
            <a:r>
              <a:rPr lang="en-GB" dirty="0">
                <a:solidFill>
                  <a:schemeClr val="tx1"/>
                </a:solidFill>
              </a:rPr>
              <a:t>: especially those over 75 years old, or those living on their own and who are socially isolated, or those living in a care home </a:t>
            </a:r>
          </a:p>
          <a:p>
            <a:pPr marL="457200" lvl="1" indent="-457200">
              <a:lnSpc>
                <a:spcPct val="114000"/>
              </a:lnSpc>
              <a:spcBef>
                <a:spcPts val="600"/>
              </a:spcBef>
              <a:spcAft>
                <a:spcPts val="600"/>
              </a:spcAft>
            </a:pPr>
            <a:r>
              <a:rPr lang="en-GB" b="1" dirty="0">
                <a:solidFill>
                  <a:schemeClr val="tx1"/>
                </a:solidFill>
              </a:rPr>
              <a:t>chronic and severe illness</a:t>
            </a:r>
            <a:r>
              <a:rPr lang="en-GB" dirty="0">
                <a:solidFill>
                  <a:schemeClr val="tx1"/>
                </a:solidFill>
              </a:rPr>
              <a:t>: including heart or lung conditions, diabetes,  renal insufficiency, Parkinson’s disease or severe mental illness </a:t>
            </a:r>
          </a:p>
          <a:p>
            <a:pPr marL="457200" lvl="1" indent="-457200">
              <a:lnSpc>
                <a:spcPct val="114000"/>
              </a:lnSpc>
              <a:spcBef>
                <a:spcPts val="600"/>
              </a:spcBef>
              <a:spcAft>
                <a:spcPts val="600"/>
              </a:spcAft>
            </a:pPr>
            <a:r>
              <a:rPr lang="en-GB" b="1" dirty="0">
                <a:solidFill>
                  <a:schemeClr val="tx1"/>
                </a:solidFill>
              </a:rPr>
              <a:t>inability to adapt behaviour to keep cool</a:t>
            </a:r>
            <a:r>
              <a:rPr lang="en-GB" dirty="0">
                <a:solidFill>
                  <a:schemeClr val="tx1"/>
                </a:solidFill>
              </a:rPr>
              <a:t>: babies and the very young, having a disability, being bed bound, consuming too much alcohol, having  Alzheimer’s disease</a:t>
            </a:r>
          </a:p>
          <a:p>
            <a:pPr marL="457200" lvl="1" indent="-457200">
              <a:lnSpc>
                <a:spcPct val="114000"/>
              </a:lnSpc>
              <a:spcBef>
                <a:spcPts val="600"/>
              </a:spcBef>
              <a:spcAft>
                <a:spcPts val="600"/>
              </a:spcAft>
            </a:pPr>
            <a:r>
              <a:rPr lang="en-GB" b="1" dirty="0">
                <a:solidFill>
                  <a:schemeClr val="tx1"/>
                </a:solidFill>
              </a:rPr>
              <a:t>environmental factors and overexposure</a:t>
            </a:r>
            <a:r>
              <a:rPr lang="en-GB" dirty="0">
                <a:solidFill>
                  <a:schemeClr val="tx1"/>
                </a:solidFill>
              </a:rPr>
              <a:t>: living in a top floor flat, being homeless, activities or jobs that are in hot places or outdoors and include high levels of physical exertion</a:t>
            </a:r>
          </a:p>
          <a:p>
            <a:endParaRPr lang="en-GB" dirty="0"/>
          </a:p>
        </p:txBody>
      </p:sp>
      <p:sp>
        <p:nvSpPr>
          <p:cNvPr id="4" name="Footer Placeholder 3">
            <a:extLst>
              <a:ext uri="{FF2B5EF4-FFF2-40B4-BE49-F238E27FC236}">
                <a16:creationId xmlns:a16="http://schemas.microsoft.com/office/drawing/2014/main" id="{9B50B70E-9B76-4316-9E6A-BB76B21F7528}"/>
              </a:ext>
              <a:ext uri="{C183D7F6-B498-43B3-948B-1728B52AA6E4}">
                <adec:decorative xmlns="" xmlns:adec="http://schemas.microsoft.com/office/drawing/2017/decorative" val="1"/>
              </a:ext>
            </a:extLst>
          </p:cNvPr>
          <p:cNvSpPr>
            <a:spLocks noGrp="1"/>
          </p:cNvSpPr>
          <p:nvPr>
            <p:ph type="ftr" sz="quarter" idx="4294967295"/>
          </p:nvPr>
        </p:nvSpPr>
        <p:spPr>
          <a:xfrm>
            <a:off x="192505" y="5973933"/>
            <a:ext cx="6173709" cy="365125"/>
          </a:xfrm>
        </p:spPr>
        <p:txBody>
          <a:bodyPr/>
          <a:lstStyle/>
          <a:p>
            <a:pPr algn="l"/>
            <a:r>
              <a:rPr lang="hu-HU" i="1" dirty="0" err="1"/>
              <a:t>Source</a:t>
            </a:r>
            <a:r>
              <a:rPr lang="hu-HU" i="1" dirty="0"/>
              <a:t>: </a:t>
            </a:r>
            <a:r>
              <a:rPr lang="en-GB" i="1" dirty="0"/>
              <a:t>The health impacts of hot weather and the Heatwave Plan for England</a:t>
            </a:r>
            <a:r>
              <a:rPr lang="hu-HU" i="1" dirty="0"/>
              <a:t> </a:t>
            </a:r>
            <a:r>
              <a:rPr lang="hu-HU" i="1" dirty="0">
                <a:solidFill>
                  <a:schemeClr val="tx1"/>
                </a:solidFill>
                <a:hlinkClick r:id="rId3"/>
              </a:rPr>
              <a:t>https://www.ipcc.ch/report/ar6/wg2/downloads/report/IPCC_AR6_WGII_TechnicalSummary.pdf</a:t>
            </a:r>
            <a:endParaRPr lang="en-US" i="1" dirty="0"/>
          </a:p>
        </p:txBody>
      </p:sp>
      <p:sp>
        <p:nvSpPr>
          <p:cNvPr id="5" name="Slide Number Placeholder 4">
            <a:extLst>
              <a:ext uri="{FF2B5EF4-FFF2-40B4-BE49-F238E27FC236}">
                <a16:creationId xmlns:a16="http://schemas.microsoft.com/office/drawing/2014/main" id="{BFDDBFA4-22CB-4280-8DD3-6E5899B6277B}"/>
              </a:ext>
              <a:ext uri="{C183D7F6-B498-43B3-948B-1728B52AA6E4}">
                <adec:decorative xmlns="" xmlns:adec="http://schemas.microsoft.com/office/drawing/2017/decorative" val="1"/>
              </a:ext>
            </a:extLst>
          </p:cNvPr>
          <p:cNvSpPr>
            <a:spLocks noGrp="1"/>
          </p:cNvSpPr>
          <p:nvPr>
            <p:ph type="sldNum" sz="quarter" idx="4294967295"/>
          </p:nvPr>
        </p:nvSpPr>
        <p:spPr/>
        <p:txBody>
          <a:bodyPr/>
          <a:lstStyle/>
          <a:p>
            <a:fld id="{344369E4-5DE7-46E5-874E-4FD437973785}" type="slidenum">
              <a:rPr lang="en-GB" smtClean="0"/>
              <a:pPr/>
              <a:t>7</a:t>
            </a:fld>
            <a:endParaRPr lang="en-GB" sz="1400" dirty="0"/>
          </a:p>
        </p:txBody>
      </p:sp>
    </p:spTree>
    <p:extLst>
      <p:ext uri="{BB962C8B-B14F-4D97-AF65-F5344CB8AC3E}">
        <p14:creationId xmlns:p14="http://schemas.microsoft.com/office/powerpoint/2010/main" val="21079710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3050" y="15875"/>
            <a:ext cx="11918950" cy="681326"/>
          </a:xfrm>
        </p:spPr>
        <p:txBody>
          <a:bodyPr>
            <a:normAutofit/>
          </a:bodyPr>
          <a:lstStyle/>
          <a:p>
            <a:r>
              <a:rPr lang="en-US" sz="3200" dirty="0">
                <a:solidFill>
                  <a:schemeClr val="tx1"/>
                </a:solidFill>
              </a:rPr>
              <a:t>Health </a:t>
            </a:r>
            <a:r>
              <a:rPr lang="hu-HU" sz="3200" dirty="0">
                <a:solidFill>
                  <a:schemeClr val="tx1"/>
                </a:solidFill>
              </a:rPr>
              <a:t>p</a:t>
            </a:r>
            <a:r>
              <a:rPr lang="en-US" sz="3200" dirty="0" err="1">
                <a:solidFill>
                  <a:schemeClr val="tx1"/>
                </a:solidFill>
              </a:rPr>
              <a:t>rofessionals</a:t>
            </a:r>
            <a:r>
              <a:rPr lang="en-US" sz="3200" dirty="0">
                <a:solidFill>
                  <a:schemeClr val="tx1"/>
                </a:solidFill>
              </a:rPr>
              <a:t> </a:t>
            </a:r>
            <a:r>
              <a:rPr lang="hu-HU" sz="3200" dirty="0" err="1">
                <a:solidFill>
                  <a:schemeClr val="tx1"/>
                </a:solidFill>
              </a:rPr>
              <a:t>should</a:t>
            </a:r>
            <a:r>
              <a:rPr lang="hu-HU" sz="3200" dirty="0">
                <a:solidFill>
                  <a:schemeClr val="tx1"/>
                </a:solidFill>
              </a:rPr>
              <a:t> u</a:t>
            </a:r>
            <a:r>
              <a:rPr lang="en-US" sz="3200" dirty="0" err="1">
                <a:solidFill>
                  <a:schemeClr val="tx1"/>
                </a:solidFill>
              </a:rPr>
              <a:t>nderstand</a:t>
            </a:r>
            <a:r>
              <a:rPr lang="en-US" sz="3200" dirty="0">
                <a:solidFill>
                  <a:schemeClr val="tx1"/>
                </a:solidFill>
              </a:rPr>
              <a:t> </a:t>
            </a:r>
            <a:r>
              <a:rPr lang="hu-HU" sz="3200" dirty="0">
                <a:solidFill>
                  <a:schemeClr val="tx1"/>
                </a:solidFill>
              </a:rPr>
              <a:t>w</a:t>
            </a:r>
            <a:r>
              <a:rPr lang="en-US" sz="3200" dirty="0" err="1">
                <a:solidFill>
                  <a:schemeClr val="tx1"/>
                </a:solidFill>
              </a:rPr>
              <a:t>hy</a:t>
            </a:r>
            <a:r>
              <a:rPr lang="en-US" sz="3200" dirty="0">
                <a:solidFill>
                  <a:schemeClr val="tx1"/>
                </a:solidFill>
              </a:rPr>
              <a:t> </a:t>
            </a:r>
            <a:r>
              <a:rPr lang="hu-HU" sz="3200" dirty="0">
                <a:solidFill>
                  <a:schemeClr val="tx1"/>
                </a:solidFill>
              </a:rPr>
              <a:t>r</a:t>
            </a:r>
            <a:r>
              <a:rPr lang="en-US" sz="3200" dirty="0" err="1">
                <a:solidFill>
                  <a:schemeClr val="tx1"/>
                </a:solidFill>
              </a:rPr>
              <a:t>isk</a:t>
            </a:r>
            <a:r>
              <a:rPr lang="en-US" sz="3200" dirty="0">
                <a:solidFill>
                  <a:schemeClr val="tx1"/>
                </a:solidFill>
              </a:rPr>
              <a:t> </a:t>
            </a:r>
            <a:r>
              <a:rPr lang="hu-HU" sz="3200" dirty="0">
                <a:solidFill>
                  <a:schemeClr val="tx1"/>
                </a:solidFill>
              </a:rPr>
              <a:t>i</a:t>
            </a:r>
            <a:r>
              <a:rPr lang="en-US" sz="3200" dirty="0" err="1">
                <a:solidFill>
                  <a:schemeClr val="tx1"/>
                </a:solidFill>
              </a:rPr>
              <a:t>ncreases</a:t>
            </a:r>
            <a:endParaRPr lang="en-US" sz="3200" dirty="0">
              <a:solidFill>
                <a:schemeClr val="tx1"/>
              </a:solidFill>
            </a:endParaRPr>
          </a:p>
        </p:txBody>
      </p:sp>
      <p:sp>
        <p:nvSpPr>
          <p:cNvPr id="3" name="Content Placeholder 2"/>
          <p:cNvSpPr>
            <a:spLocks noGrp="1"/>
          </p:cNvSpPr>
          <p:nvPr>
            <p:ph idx="1"/>
          </p:nvPr>
        </p:nvSpPr>
        <p:spPr>
          <a:xfrm>
            <a:off x="609600" y="610941"/>
            <a:ext cx="10972800" cy="6067281"/>
          </a:xfrm>
        </p:spPr>
        <p:txBody>
          <a:bodyPr>
            <a:noAutofit/>
          </a:bodyPr>
          <a:lstStyle/>
          <a:p>
            <a:pPr>
              <a:lnSpc>
                <a:spcPct val="100000"/>
              </a:lnSpc>
              <a:spcAft>
                <a:spcPts val="300"/>
              </a:spcAft>
            </a:pPr>
            <a:r>
              <a:rPr lang="en-US" sz="2200" dirty="0">
                <a:solidFill>
                  <a:schemeClr val="tx1"/>
                </a:solidFill>
              </a:rPr>
              <a:t>Groups at increased risk:  </a:t>
            </a:r>
          </a:p>
          <a:p>
            <a:pPr lvl="2">
              <a:lnSpc>
                <a:spcPct val="100000"/>
              </a:lnSpc>
              <a:spcAft>
                <a:spcPts val="300"/>
              </a:spcAft>
            </a:pPr>
            <a:r>
              <a:rPr lang="en-US" sz="2200" dirty="0">
                <a:solidFill>
                  <a:schemeClr val="tx1"/>
                </a:solidFill>
              </a:rPr>
              <a:t>Elderly </a:t>
            </a:r>
          </a:p>
          <a:p>
            <a:pPr lvl="3">
              <a:lnSpc>
                <a:spcPct val="100000"/>
              </a:lnSpc>
              <a:spcAft>
                <a:spcPts val="300"/>
              </a:spcAft>
            </a:pPr>
            <a:r>
              <a:rPr lang="en-US" sz="2200" dirty="0">
                <a:solidFill>
                  <a:schemeClr val="tx1"/>
                </a:solidFill>
              </a:rPr>
              <a:t>sweat less, less thirst drive</a:t>
            </a:r>
          </a:p>
          <a:p>
            <a:pPr lvl="2">
              <a:lnSpc>
                <a:spcPct val="100000"/>
              </a:lnSpc>
              <a:spcAft>
                <a:spcPts val="300"/>
              </a:spcAft>
            </a:pPr>
            <a:r>
              <a:rPr lang="en-US" sz="2200" dirty="0">
                <a:solidFill>
                  <a:schemeClr val="tx1"/>
                </a:solidFill>
              </a:rPr>
              <a:t>Non-ambulatory </a:t>
            </a:r>
          </a:p>
          <a:p>
            <a:pPr lvl="3">
              <a:lnSpc>
                <a:spcPct val="100000"/>
              </a:lnSpc>
              <a:spcAft>
                <a:spcPts val="300"/>
              </a:spcAft>
            </a:pPr>
            <a:r>
              <a:rPr lang="en-US" sz="2200" dirty="0">
                <a:solidFill>
                  <a:schemeClr val="tx1"/>
                </a:solidFill>
              </a:rPr>
              <a:t>May not seek cooler locations or hydrate</a:t>
            </a:r>
          </a:p>
          <a:p>
            <a:pPr lvl="2">
              <a:lnSpc>
                <a:spcPct val="100000"/>
              </a:lnSpc>
              <a:spcAft>
                <a:spcPts val="300"/>
              </a:spcAft>
            </a:pPr>
            <a:r>
              <a:rPr lang="en-US" sz="2200" dirty="0">
                <a:solidFill>
                  <a:schemeClr val="tx1"/>
                </a:solidFill>
              </a:rPr>
              <a:t>Cardiopulmonary and renal conditions </a:t>
            </a:r>
          </a:p>
          <a:p>
            <a:pPr lvl="3">
              <a:lnSpc>
                <a:spcPct val="100000"/>
              </a:lnSpc>
              <a:spcAft>
                <a:spcPts val="300"/>
              </a:spcAft>
            </a:pPr>
            <a:r>
              <a:rPr lang="en-US" sz="2200" dirty="0">
                <a:solidFill>
                  <a:schemeClr val="tx1"/>
                </a:solidFill>
              </a:rPr>
              <a:t>Circulatory burden and dehydration</a:t>
            </a:r>
          </a:p>
          <a:p>
            <a:pPr lvl="2">
              <a:lnSpc>
                <a:spcPct val="100000"/>
              </a:lnSpc>
              <a:spcAft>
                <a:spcPts val="300"/>
              </a:spcAft>
            </a:pPr>
            <a:r>
              <a:rPr lang="en-US" sz="2200" dirty="0">
                <a:solidFill>
                  <a:schemeClr val="tx1"/>
                </a:solidFill>
              </a:rPr>
              <a:t>Mental health medications </a:t>
            </a:r>
          </a:p>
          <a:p>
            <a:pPr lvl="3">
              <a:lnSpc>
                <a:spcPct val="100000"/>
              </a:lnSpc>
              <a:spcAft>
                <a:spcPts val="300"/>
              </a:spcAft>
            </a:pPr>
            <a:r>
              <a:rPr lang="en-US" sz="2200" dirty="0">
                <a:solidFill>
                  <a:schemeClr val="tx1"/>
                </a:solidFill>
              </a:rPr>
              <a:t>Thermoregulation</a:t>
            </a:r>
          </a:p>
          <a:p>
            <a:pPr lvl="2">
              <a:lnSpc>
                <a:spcPct val="100000"/>
              </a:lnSpc>
              <a:spcAft>
                <a:spcPts val="300"/>
              </a:spcAft>
            </a:pPr>
            <a:r>
              <a:rPr lang="en-US" sz="2200" dirty="0">
                <a:solidFill>
                  <a:schemeClr val="tx1"/>
                </a:solidFill>
              </a:rPr>
              <a:t>Children (0-4) and older kids – thermoregulatory issues and activities</a:t>
            </a:r>
          </a:p>
          <a:p>
            <a:pPr lvl="2">
              <a:lnSpc>
                <a:spcPct val="100000"/>
              </a:lnSpc>
              <a:spcAft>
                <a:spcPts val="300"/>
              </a:spcAft>
            </a:pPr>
            <a:r>
              <a:rPr lang="en-US" sz="2200" dirty="0">
                <a:solidFill>
                  <a:schemeClr val="tx1"/>
                </a:solidFill>
              </a:rPr>
              <a:t>Sports Enthusiasts – may overdo</a:t>
            </a:r>
          </a:p>
          <a:p>
            <a:pPr lvl="2">
              <a:lnSpc>
                <a:spcPct val="100000"/>
              </a:lnSpc>
              <a:spcAft>
                <a:spcPts val="300"/>
              </a:spcAft>
            </a:pPr>
            <a:r>
              <a:rPr lang="en-US" sz="2200" dirty="0" err="1">
                <a:solidFill>
                  <a:schemeClr val="tx1"/>
                </a:solidFill>
              </a:rPr>
              <a:t>Labo</a:t>
            </a:r>
            <a:r>
              <a:rPr lang="hu-HU" sz="2200" dirty="0">
                <a:solidFill>
                  <a:schemeClr val="tx1"/>
                </a:solidFill>
              </a:rPr>
              <a:t>u</a:t>
            </a:r>
            <a:r>
              <a:rPr lang="en-US" sz="2200" dirty="0" err="1">
                <a:solidFill>
                  <a:schemeClr val="tx1"/>
                </a:solidFill>
              </a:rPr>
              <a:t>rers</a:t>
            </a:r>
            <a:r>
              <a:rPr lang="en-US" sz="2200" dirty="0">
                <a:solidFill>
                  <a:schemeClr val="tx1"/>
                </a:solidFill>
              </a:rPr>
              <a:t> – may be placed at greater risk</a:t>
            </a:r>
          </a:p>
          <a:p>
            <a:pPr lvl="2">
              <a:lnSpc>
                <a:spcPct val="100000"/>
              </a:lnSpc>
              <a:spcAft>
                <a:spcPts val="300"/>
              </a:spcAft>
            </a:pPr>
            <a:r>
              <a:rPr lang="en-US" sz="2200" dirty="0">
                <a:solidFill>
                  <a:schemeClr val="tx1"/>
                </a:solidFill>
              </a:rPr>
              <a:t>Homeless – may not recognize the danger or have resources to cope</a:t>
            </a:r>
          </a:p>
        </p:txBody>
      </p:sp>
      <p:sp>
        <p:nvSpPr>
          <p:cNvPr id="4" name="AutoShape 2" descr="Image result for counseling patients with chronic illness"/>
          <p:cNvSpPr>
            <a:spLocks noChangeAspect="1" noChangeArrowheads="1"/>
          </p:cNvSpPr>
          <p:nvPr/>
        </p:nvSpPr>
        <p:spPr bwMode="auto">
          <a:xfrm>
            <a:off x="-3175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6714078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rmAutofit fontScale="90000"/>
          </a:bodyPr>
          <a:lstStyle/>
          <a:p>
            <a:r>
              <a:rPr lang="hu-HU" dirty="0" err="1"/>
              <a:t>Thermoregulation</a:t>
            </a:r>
            <a:endParaRPr lang="hu-HU" dirty="0"/>
          </a:p>
        </p:txBody>
      </p:sp>
      <p:sp>
        <p:nvSpPr>
          <p:cNvPr id="3" name="Tartalom helye 2"/>
          <p:cNvSpPr>
            <a:spLocks noGrp="1"/>
          </p:cNvSpPr>
          <p:nvPr>
            <p:ph idx="1"/>
          </p:nvPr>
        </p:nvSpPr>
        <p:spPr>
          <a:xfrm>
            <a:off x="672860" y="934775"/>
            <a:ext cx="11416470" cy="5370897"/>
          </a:xfrm>
        </p:spPr>
        <p:txBody>
          <a:bodyPr/>
          <a:lstStyle/>
          <a:p>
            <a:pPr>
              <a:lnSpc>
                <a:spcPct val="200000"/>
              </a:lnSpc>
            </a:pPr>
            <a:r>
              <a:rPr lang="en-US" sz="2400" dirty="0"/>
              <a:t>Thermoregulation is the regulation of body temperature</a:t>
            </a:r>
            <a:endParaRPr lang="hu-HU" sz="2400" dirty="0"/>
          </a:p>
          <a:p>
            <a:pPr>
              <a:lnSpc>
                <a:spcPct val="200000"/>
              </a:lnSpc>
            </a:pPr>
            <a:r>
              <a:rPr lang="hu-HU" altLang="hu-HU" sz="2400" dirty="0" err="1"/>
              <a:t>Ways</a:t>
            </a:r>
            <a:r>
              <a:rPr lang="hu-HU" altLang="hu-HU" sz="2400" dirty="0"/>
              <a:t> of </a:t>
            </a:r>
            <a:r>
              <a:rPr lang="hu-HU" altLang="hu-HU" sz="2400" dirty="0" err="1"/>
              <a:t>heat</a:t>
            </a:r>
            <a:r>
              <a:rPr lang="hu-HU" altLang="hu-HU" sz="2400" dirty="0"/>
              <a:t> </a:t>
            </a:r>
            <a:r>
              <a:rPr lang="hu-HU" altLang="hu-HU" sz="2400" dirty="0" err="1"/>
              <a:t>exchange</a:t>
            </a:r>
            <a:r>
              <a:rPr lang="hu-HU" altLang="hu-HU" sz="2400" dirty="0"/>
              <a:t> – </a:t>
            </a:r>
            <a:r>
              <a:rPr lang="en-US" altLang="hu-HU" sz="2400" dirty="0"/>
              <a:t>Definitions</a:t>
            </a:r>
            <a:endParaRPr lang="hu-HU" altLang="hu-HU" sz="2400" dirty="0"/>
          </a:p>
          <a:p>
            <a:pPr>
              <a:lnSpc>
                <a:spcPct val="200000"/>
              </a:lnSpc>
            </a:pPr>
            <a:r>
              <a:rPr lang="en-US" sz="2400" dirty="0"/>
              <a:t>Physiology of Temperature Control</a:t>
            </a:r>
            <a:endParaRPr lang="hu-HU" sz="2400" dirty="0"/>
          </a:p>
          <a:p>
            <a:pPr>
              <a:lnSpc>
                <a:spcPct val="200000"/>
              </a:lnSpc>
            </a:pPr>
            <a:r>
              <a:rPr lang="hu-HU" sz="2400" dirty="0" err="1"/>
              <a:t>Thermoregulation</a:t>
            </a:r>
            <a:r>
              <a:rPr lang="hu-HU" sz="2400" dirty="0"/>
              <a:t> in </a:t>
            </a:r>
            <a:r>
              <a:rPr lang="hu-HU" sz="2400" dirty="0" err="1"/>
              <a:t>infants</a:t>
            </a:r>
            <a:endParaRPr lang="hu-HU" sz="2400" dirty="0"/>
          </a:p>
          <a:p>
            <a:pPr>
              <a:lnSpc>
                <a:spcPct val="200000"/>
              </a:lnSpc>
            </a:pPr>
            <a:r>
              <a:rPr lang="hu-HU" sz="2400" dirty="0" err="1"/>
              <a:t>Aging</a:t>
            </a:r>
            <a:r>
              <a:rPr lang="hu-HU" sz="2400" dirty="0"/>
              <a:t> and </a:t>
            </a:r>
            <a:r>
              <a:rPr lang="hu-HU" sz="2400" dirty="0" err="1"/>
              <a:t>thermoregulation</a:t>
            </a:r>
            <a:endParaRPr lang="en-US" sz="2400" dirty="0"/>
          </a:p>
          <a:p>
            <a:endParaRPr lang="hu-HU" dirty="0"/>
          </a:p>
        </p:txBody>
      </p:sp>
    </p:spTree>
    <p:extLst>
      <p:ext uri="{BB962C8B-B14F-4D97-AF65-F5344CB8AC3E}">
        <p14:creationId xmlns:p14="http://schemas.microsoft.com/office/powerpoint/2010/main" val="3481332273"/>
      </p:ext>
    </p:extLst>
  </p:cSld>
  <p:clrMapOvr>
    <a:masterClrMapping/>
  </p:clrMapOvr>
</p:sld>
</file>

<file path=ppt/theme/theme1.xml><?xml version="1.0" encoding="utf-8"?>
<a:theme xmlns:a="http://schemas.openxmlformats.org/drawingml/2006/main" name="Office-té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mplate_for_lecture_presentations" id="{98D3BE57-7C4F-464C-BC64-1D7340AAA609}" vid="{21B03724-234D-B346-B3F2-287CADF91C7F}"/>
    </a:ext>
  </a:extLst>
</a:theme>
</file>

<file path=ppt/theme/theme2.xml><?xml version="1.0" encoding="utf-8"?>
<a:theme xmlns:a="http://schemas.openxmlformats.org/drawingml/2006/main" name="Office-té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kumentum" ma:contentTypeID="0x01010061C38D1052217A4B942E73134FEF8369" ma:contentTypeVersion="12" ma:contentTypeDescription="Új dokumentum létrehozása." ma:contentTypeScope="" ma:versionID="c4cb741b39fb2f9efa675cf951213ef6">
  <xsd:schema xmlns:xsd="http://www.w3.org/2001/XMLSchema" xmlns:xs="http://www.w3.org/2001/XMLSchema" xmlns:p="http://schemas.microsoft.com/office/2006/metadata/properties" xmlns:ns2="ac5bba62-9a53-42e3-8e34-ca49e24f4fe7" xmlns:ns3="f7135bf7-eb40-4ed2-ab58-bb2a8f06b6aa" targetNamespace="http://schemas.microsoft.com/office/2006/metadata/properties" ma:root="true" ma:fieldsID="ab6f93e604749640a8b49707685d73ea" ns2:_="" ns3:_="">
    <xsd:import namespace="ac5bba62-9a53-42e3-8e34-ca49e24f4fe7"/>
    <xsd:import namespace="f7135bf7-eb40-4ed2-ab58-bb2a8f06b6aa"/>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c5bba62-9a53-42e3-8e34-ca49e24f4fe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Képcímkék" ma:readOnly="false" ma:fieldId="{5cf76f15-5ced-4ddc-b409-7134ff3c332f}" ma:taxonomyMulti="true" ma:sspId="c5924412-c5b0-41bf-b9da-348a75561e2f"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7135bf7-eb40-4ed2-ab58-bb2a8f06b6aa"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ae99a9af-e07c-4003-9765-209faae482e6}" ma:internalName="TaxCatchAll" ma:showField="CatchAllData" ma:web="f7135bf7-eb40-4ed2-ab58-bb2a8f06b6a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artalomtípus"/>
        <xsd:element ref="dc:title" minOccurs="0" maxOccurs="1" ma:index="4" ma:displayName="Cím"/>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ac5bba62-9a53-42e3-8e34-ca49e24f4fe7">
      <Terms xmlns="http://schemas.microsoft.com/office/infopath/2007/PartnerControls"/>
    </lcf76f155ced4ddcb4097134ff3c332f>
    <TaxCatchAll xmlns="f7135bf7-eb40-4ed2-ab58-bb2a8f06b6aa" xsi:nil="true"/>
  </documentManagement>
</p:properties>
</file>

<file path=customXml/itemProps1.xml><?xml version="1.0" encoding="utf-8"?>
<ds:datastoreItem xmlns:ds="http://schemas.openxmlformats.org/officeDocument/2006/customXml" ds:itemID="{619BFBC2-BBC7-4596-BF49-EB76C28A0AB0}">
  <ds:schemaRefs>
    <ds:schemaRef ds:uri="http://schemas.microsoft.com/sharepoint/v3/contenttype/forms"/>
  </ds:schemaRefs>
</ds:datastoreItem>
</file>

<file path=customXml/itemProps2.xml><?xml version="1.0" encoding="utf-8"?>
<ds:datastoreItem xmlns:ds="http://schemas.openxmlformats.org/officeDocument/2006/customXml" ds:itemID="{7DEEC870-83AD-47E7-80AE-D37DE38684A1}"/>
</file>

<file path=customXml/itemProps3.xml><?xml version="1.0" encoding="utf-8"?>
<ds:datastoreItem xmlns:ds="http://schemas.openxmlformats.org/officeDocument/2006/customXml" ds:itemID="{FCE48B3F-3AF2-4B36-B16D-8E564F69FC1F}">
  <ds:schemaRefs>
    <ds:schemaRef ds:uri="http://schemas.microsoft.com/office/2006/metadata/properties"/>
    <ds:schemaRef ds:uri="http://www.w3.org/XML/1998/namespace"/>
    <ds:schemaRef ds:uri="http://schemas.microsoft.com/office/infopath/2007/PartnerControls"/>
    <ds:schemaRef ds:uri="http://purl.org/dc/dcmitype/"/>
    <ds:schemaRef ds:uri="7041af30-ae09-480b-a38a-622eca9a1506"/>
    <ds:schemaRef ds:uri="http://schemas.openxmlformats.org/package/2006/metadata/core-properties"/>
    <ds:schemaRef ds:uri="http://purl.org/dc/elements/1.1/"/>
    <ds:schemaRef ds:uri="http://schemas.microsoft.com/office/2006/documentManagement/types"/>
    <ds:schemaRef ds:uri="http://purl.org/dc/terms/"/>
    <ds:schemaRef ds:uri="603c054e-d324-4a4b-bfdc-a44c27811fd1"/>
  </ds:schemaRefs>
</ds:datastoreItem>
</file>

<file path=docProps/app.xml><?xml version="1.0" encoding="utf-8"?>
<Properties xmlns="http://schemas.openxmlformats.org/officeDocument/2006/extended-properties" xmlns:vt="http://schemas.openxmlformats.org/officeDocument/2006/docPropsVTypes">
  <Template>Office-téma</Template>
  <TotalTime>274</TotalTime>
  <Words>3433</Words>
  <Application>Microsoft Office PowerPoint</Application>
  <PresentationFormat>Szélesvásznú</PresentationFormat>
  <Paragraphs>388</Paragraphs>
  <Slides>36</Slides>
  <Notes>8</Notes>
  <HiddenSlides>0</HiddenSlides>
  <MMClips>0</MMClips>
  <ScaleCrop>false</ScaleCrop>
  <HeadingPairs>
    <vt:vector size="6" baseType="variant">
      <vt:variant>
        <vt:lpstr>Használt betűtípusok</vt:lpstr>
      </vt:variant>
      <vt:variant>
        <vt:i4>8</vt:i4>
      </vt:variant>
      <vt:variant>
        <vt:lpstr>Téma</vt:lpstr>
      </vt:variant>
      <vt:variant>
        <vt:i4>1</vt:i4>
      </vt:variant>
      <vt:variant>
        <vt:lpstr>Diacímek</vt:lpstr>
      </vt:variant>
      <vt:variant>
        <vt:i4>36</vt:i4>
      </vt:variant>
    </vt:vector>
  </HeadingPairs>
  <TitlesOfParts>
    <vt:vector size="45" baseType="lpstr">
      <vt:lpstr>Arial</vt:lpstr>
      <vt:lpstr>Calibri</vt:lpstr>
      <vt:lpstr>Garamond</vt:lpstr>
      <vt:lpstr>GillSansMTPro-Medium</vt:lpstr>
      <vt:lpstr>Symbol</vt:lpstr>
      <vt:lpstr>Times New Roman</vt:lpstr>
      <vt:lpstr>WP MathA</vt:lpstr>
      <vt:lpstr>ヒラギノ角ゴ Pro W3</vt:lpstr>
      <vt:lpstr>Office-téma</vt:lpstr>
      <vt:lpstr>Developing new curriculum outlines and learning materials on climate change's health impacts for medical schools 2021-2-HU01-KA220-HED-000050972</vt:lpstr>
      <vt:lpstr>Thermoregulation, effects of heat and heat stroke</vt:lpstr>
      <vt:lpstr>Learning outcomes</vt:lpstr>
      <vt:lpstr>Extreme Heat </vt:lpstr>
      <vt:lpstr>Key points </vt:lpstr>
      <vt:lpstr>PowerPoint-bemutató</vt:lpstr>
      <vt:lpstr>At-risk groups</vt:lpstr>
      <vt:lpstr>Health professionals should understand why risk increases</vt:lpstr>
      <vt:lpstr>Thermoregulation</vt:lpstr>
      <vt:lpstr>Body temperature and health effects</vt:lpstr>
      <vt:lpstr>Thermoregulation -  ways of heat exchange - Definitions</vt:lpstr>
      <vt:lpstr>What is thermoregulation?</vt:lpstr>
      <vt:lpstr>Physiology of Temperature Control - 1</vt:lpstr>
      <vt:lpstr>Physiology of Temperature Control - 2</vt:lpstr>
      <vt:lpstr>Physiology of Temperature Control - 3</vt:lpstr>
      <vt:lpstr>How does thermoregulation in infants differ?</vt:lpstr>
      <vt:lpstr>Aging and thermoregulatory control</vt:lpstr>
      <vt:lpstr>PowerPoint-bemutató</vt:lpstr>
      <vt:lpstr>PowerPoint-bemutató</vt:lpstr>
      <vt:lpstr>Take home message - thermoregulation</vt:lpstr>
      <vt:lpstr>Heat related illnesses</vt:lpstr>
      <vt:lpstr>PowerPoint-bemutató</vt:lpstr>
      <vt:lpstr>PowerPoint-bemutató</vt:lpstr>
      <vt:lpstr>PowerPoint-bemutató</vt:lpstr>
      <vt:lpstr>Comparison of high body temperature and acute infection</vt:lpstr>
      <vt:lpstr>Comparison of heat exhaustion and heat stroke</vt:lpstr>
      <vt:lpstr>Mild and moderate heat illnesses and their management -1</vt:lpstr>
      <vt:lpstr>Mild and moderate heat illnesses and their management- 2.</vt:lpstr>
      <vt:lpstr>Management of life-threatening heatstroke</vt:lpstr>
      <vt:lpstr>In-hospital treatment</vt:lpstr>
      <vt:lpstr>Take home messages</vt:lpstr>
      <vt:lpstr>Take home messages</vt:lpstr>
      <vt:lpstr>Test your knowledge </vt:lpstr>
      <vt:lpstr>Test your knowledge</vt:lpstr>
      <vt:lpstr>Further readings</vt:lpstr>
      <vt:lpstr>PowerPoint-bemutató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Thermoregulation, effects of heat, heat stroke</dc:title>
  <dc:creator>Márovics Gergely Péter</dc:creator>
  <cp:lastModifiedBy>User</cp:lastModifiedBy>
  <cp:revision>31</cp:revision>
  <dcterms:created xsi:type="dcterms:W3CDTF">2023-07-11T12:19:31Z</dcterms:created>
  <dcterms:modified xsi:type="dcterms:W3CDTF">2025-04-22T12:37:45Z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0x01010061C38D1052217A4B942E73134FEF8369</vt:lpwstr>
  </property>
</Properties>
</file>